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media/image29.jpg" ContentType="image/jpg"/>
  <Override PartName="/ppt/media/image30.jpg" ContentType="image/jpg"/>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13.jpg" ContentType="image/jpg"/>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878" r:id="rId5"/>
    <p:sldMasterId id="2147483757" r:id="rId6"/>
  </p:sldMasterIdLst>
  <p:notesMasterIdLst>
    <p:notesMasterId r:id="rId74"/>
  </p:notesMasterIdLst>
  <p:handoutMasterIdLst>
    <p:handoutMasterId r:id="rId75"/>
  </p:handoutMasterIdLst>
  <p:sldIdLst>
    <p:sldId id="256" r:id="rId7"/>
    <p:sldId id="259" r:id="rId8"/>
    <p:sldId id="311" r:id="rId9"/>
    <p:sldId id="882" r:id="rId10"/>
    <p:sldId id="840" r:id="rId11"/>
    <p:sldId id="828" r:id="rId12"/>
    <p:sldId id="888" r:id="rId13"/>
    <p:sldId id="855" r:id="rId14"/>
    <p:sldId id="318" r:id="rId15"/>
    <p:sldId id="861" r:id="rId16"/>
    <p:sldId id="285" r:id="rId17"/>
    <p:sldId id="804" r:id="rId18"/>
    <p:sldId id="492" r:id="rId19"/>
    <p:sldId id="747" r:id="rId20"/>
    <p:sldId id="805" r:id="rId21"/>
    <p:sldId id="264" r:id="rId22"/>
    <p:sldId id="853" r:id="rId23"/>
    <p:sldId id="829" r:id="rId24"/>
    <p:sldId id="284" r:id="rId25"/>
    <p:sldId id="316" r:id="rId26"/>
    <p:sldId id="317" r:id="rId27"/>
    <p:sldId id="698" r:id="rId28"/>
    <p:sldId id="271" r:id="rId29"/>
    <p:sldId id="274" r:id="rId30"/>
    <p:sldId id="877" r:id="rId31"/>
    <p:sldId id="869" r:id="rId32"/>
    <p:sldId id="870" r:id="rId33"/>
    <p:sldId id="871" r:id="rId34"/>
    <p:sldId id="872" r:id="rId35"/>
    <p:sldId id="873" r:id="rId36"/>
    <p:sldId id="874" r:id="rId37"/>
    <p:sldId id="806" r:id="rId38"/>
    <p:sldId id="706" r:id="rId39"/>
    <p:sldId id="280" r:id="rId40"/>
    <p:sldId id="744" r:id="rId41"/>
    <p:sldId id="746" r:id="rId42"/>
    <p:sldId id="287" r:id="rId43"/>
    <p:sldId id="807" r:id="rId44"/>
    <p:sldId id="471" r:id="rId45"/>
    <p:sldId id="678" r:id="rId46"/>
    <p:sldId id="679" r:id="rId47"/>
    <p:sldId id="680" r:id="rId48"/>
    <p:sldId id="681" r:id="rId49"/>
    <p:sldId id="808" r:id="rId50"/>
    <p:sldId id="878" r:id="rId51"/>
    <p:sldId id="884" r:id="rId52"/>
    <p:sldId id="891" r:id="rId53"/>
    <p:sldId id="885" r:id="rId54"/>
    <p:sldId id="886" r:id="rId55"/>
    <p:sldId id="887" r:id="rId56"/>
    <p:sldId id="865" r:id="rId57"/>
    <p:sldId id="338" r:id="rId58"/>
    <p:sldId id="863" r:id="rId59"/>
    <p:sldId id="862" r:id="rId60"/>
    <p:sldId id="864" r:id="rId61"/>
    <p:sldId id="867" r:id="rId62"/>
    <p:sldId id="875" r:id="rId63"/>
    <p:sldId id="876" r:id="rId64"/>
    <p:sldId id="866" r:id="rId65"/>
    <p:sldId id="336" r:id="rId66"/>
    <p:sldId id="860" r:id="rId67"/>
    <p:sldId id="856" r:id="rId68"/>
    <p:sldId id="857" r:id="rId69"/>
    <p:sldId id="858" r:id="rId70"/>
    <p:sldId id="859" r:id="rId71"/>
    <p:sldId id="303" r:id="rId72"/>
    <p:sldId id="273" r:id="rId73"/>
  </p:sldIdLst>
  <p:sldSz cx="12192000" cy="6858000"/>
  <p:notesSz cx="6858000" cy="9144000"/>
  <p:embeddedFontLst>
    <p:embeddedFont>
      <p:font typeface="Calibri" panose="020F0502020204030204" pitchFamily="34" charset="0"/>
      <p:regular r:id="rId76"/>
      <p:bold r:id="rId77"/>
      <p:italic r:id="rId78"/>
      <p:boldItalic r:id="rId79"/>
    </p:embeddedFont>
    <p:embeddedFont>
      <p:font typeface="Calibri Light" panose="020F0302020204030204" pitchFamily="34" charset="0"/>
      <p:regular r:id="rId80"/>
      <p:italic r:id="rId81"/>
    </p:embeddedFont>
    <p:embeddedFont>
      <p:font typeface="KPMG Extralight" panose="020B0303030202040204" pitchFamily="34" charset="0"/>
      <p:regular r:id="rId82"/>
      <p:italic r:id="rId83"/>
    </p:embeddedFont>
    <p:embeddedFont>
      <p:font typeface="KPMG Light" panose="020B0403030202040204" pitchFamily="34" charset="0"/>
      <p:regular r:id="rId84"/>
      <p:italic r:id="rId85"/>
    </p:embeddedFont>
    <p:embeddedFont>
      <p:font typeface="KPMG Thin" panose="020B0203030202040204" pitchFamily="34" charset="0"/>
      <p:regular r:id="rId86"/>
      <p:italic r:id="rId87"/>
    </p:embeddedFont>
    <p:embeddedFont>
      <p:font typeface="Univers 45 Light" pitchFamily="2" charset="0"/>
      <p:regular r:id="rId88"/>
      <p:bold r:id="rId89"/>
      <p:italic r:id="rId90"/>
      <p:boldItalic r:id="rId91"/>
    </p:embeddedFont>
    <p:embeddedFont>
      <p:font typeface="Univers 47 CondensedLight" panose="00000400000000000000" pitchFamily="2" charset="0"/>
      <p:regular r:id="rId92"/>
    </p:embeddedFont>
  </p:embeddedFontLst>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6" userDrawn="1">
          <p15:clr>
            <a:srgbClr val="A4A3A4"/>
          </p15:clr>
        </p15:guide>
        <p15:guide id="3" orient="horz" pos="3997"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hanpal Singh Rawat" initials="DSR" lastIdx="4" clrIdx="6">
    <p:extLst>
      <p:ext uri="{19B8F6BF-5375-455C-9EA6-DF929625EA0E}">
        <p15:presenceInfo xmlns:p15="http://schemas.microsoft.com/office/powerpoint/2012/main" userId="S::Dhanpal.Rawat@Evalueserve.com::e4b52568-902f-476f-a1ec-83cbd013e1b6" providerId="AD"/>
      </p:ext>
    </p:extLst>
  </p:cmAuthor>
  <p:cmAuthor id="1" name="Geetanjali" initials="GV" lastIdx="2" clrIdx="0">
    <p:extLst>
      <p:ext uri="{19B8F6BF-5375-455C-9EA6-DF929625EA0E}">
        <p15:presenceInfo xmlns:p15="http://schemas.microsoft.com/office/powerpoint/2012/main" userId="Geetanjali" providerId="None"/>
      </p:ext>
    </p:extLst>
  </p:cmAuthor>
  <p:cmAuthor id="8" name="Anna Verma" initials="AV" lastIdx="3" clrIdx="7">
    <p:extLst>
      <p:ext uri="{19B8F6BF-5375-455C-9EA6-DF929625EA0E}">
        <p15:presenceInfo xmlns:p15="http://schemas.microsoft.com/office/powerpoint/2012/main" userId="356e4590d6b10ecd" providerId="Windows Live"/>
      </p:ext>
    </p:extLst>
  </p:cmAuthor>
  <p:cmAuthor id="2" name="Filgiano, Marcia" initials="FM" lastIdx="95" clrIdx="1">
    <p:extLst>
      <p:ext uri="{19B8F6BF-5375-455C-9EA6-DF929625EA0E}">
        <p15:presenceInfo xmlns:p15="http://schemas.microsoft.com/office/powerpoint/2012/main" userId="S-1-5-21-228335008-1399325431-926709054-421068" providerId="AD"/>
      </p:ext>
    </p:extLst>
  </p:cmAuthor>
  <p:cmAuthor id="3" name="Filgiano, Marcia" initials="FM [2]" lastIdx="33" clrIdx="2">
    <p:extLst>
      <p:ext uri="{19B8F6BF-5375-455C-9EA6-DF929625EA0E}">
        <p15:presenceInfo xmlns:p15="http://schemas.microsoft.com/office/powerpoint/2012/main" userId="S::mfilgiano@kpmg.ca::957f96bf-b2fd-4a6e-bfe2-7e12161c8306" providerId="AD"/>
      </p:ext>
    </p:extLst>
  </p:cmAuthor>
  <p:cmAuthor id="4" name="Gamboa, Fernando A" initials="GFA" lastIdx="13" clrIdx="3">
    <p:extLst>
      <p:ext uri="{19B8F6BF-5375-455C-9EA6-DF929625EA0E}">
        <p15:presenceInfo xmlns:p15="http://schemas.microsoft.com/office/powerpoint/2012/main" userId="S::fernandogamboa@kpmg.com.br::20a8baaa-9f5a-4d4a-bb5a-a5e886c1835b" providerId="AD"/>
      </p:ext>
    </p:extLst>
  </p:cmAuthor>
  <p:cmAuthor id="5" name="Hawkins, Gillian" initials="HG" lastIdx="3" clrIdx="4">
    <p:extLst>
      <p:ext uri="{19B8F6BF-5375-455C-9EA6-DF929625EA0E}">
        <p15:presenceInfo xmlns:p15="http://schemas.microsoft.com/office/powerpoint/2012/main" userId="S::Gillian.Hawkins@KPMG.co.uk::43ab6502-60ea-4b7b-9486-87ddda3e3221" providerId="AD"/>
      </p:ext>
    </p:extLst>
  </p:cmAuthor>
  <p:cmAuthor id="6" name="Cooney, Adrienne" initials="CA" lastIdx="39" clrIdx="5">
    <p:extLst>
      <p:ext uri="{19B8F6BF-5375-455C-9EA6-DF929625EA0E}">
        <p15:presenceInfo xmlns:p15="http://schemas.microsoft.com/office/powerpoint/2012/main" userId="S::acooney@kpmg.ca::dfa8859b-b536-4c02-8ac3-9f1ee9926b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470A68"/>
    <a:srgbClr val="005EB8"/>
    <a:srgbClr val="460968"/>
    <a:srgbClr val="009A44"/>
    <a:srgbClr val="E3E3E3"/>
    <a:srgbClr val="00A3A1"/>
    <a:srgbClr val="483698"/>
    <a:srgbClr val="004D22"/>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15" autoAdjust="0"/>
    <p:restoredTop sz="97436" autoAdjust="0"/>
  </p:normalViewPr>
  <p:slideViewPr>
    <p:cSldViewPr snapToGrid="0" showGuides="1">
      <p:cViewPr varScale="1">
        <p:scale>
          <a:sx n="86" d="100"/>
          <a:sy n="86" d="100"/>
        </p:scale>
        <p:origin x="269" y="58"/>
      </p:cViewPr>
      <p:guideLst>
        <p:guide orient="horz" pos="3696"/>
        <p:guide orient="horz" pos="3997"/>
        <p:guide pos="3840"/>
      </p:guideLst>
    </p:cSldViewPr>
  </p:slideViewPr>
  <p:outlineViewPr>
    <p:cViewPr>
      <p:scale>
        <a:sx n="33" d="100"/>
        <a:sy n="33" d="100"/>
      </p:scale>
      <p:origin x="0" y="-6684"/>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48" d="100"/>
          <a:sy n="48" d="100"/>
        </p:scale>
        <p:origin x="2752" y="28"/>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Master" Target="slideMasters/slideMaster2.xml"/><Relationship Id="rId90" Type="http://schemas.openxmlformats.org/officeDocument/2006/relationships/font" Target="fonts/font15.fntdata"/><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fntdata"/><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2.fntdata"/><Relationship Id="rId61" Type="http://schemas.openxmlformats.org/officeDocument/2006/relationships/slide" Target="slides/slide55.xml"/><Relationship Id="rId82" Type="http://schemas.openxmlformats.org/officeDocument/2006/relationships/font" Target="fonts/font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tags" Target="tags/tag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3213714300364"/>
          <c:y val="0.21554186446239831"/>
          <c:w val="0.84356001154769256"/>
          <c:h val="0.48463910990954429"/>
        </c:manualLayout>
      </c:layout>
      <c:barChart>
        <c:barDir val="col"/>
        <c:grouping val="percentStacked"/>
        <c:varyColors val="0"/>
        <c:ser>
          <c:idx val="0"/>
          <c:order val="0"/>
          <c:tx>
            <c:strRef>
              <c:f>Sheet1!$B$1</c:f>
              <c:strCache>
                <c:ptCount val="1"/>
                <c:pt idx="0">
                  <c:v>Store-based retailing</c:v>
                </c:pt>
              </c:strCache>
            </c:strRef>
          </c:tx>
          <c:spPr>
            <a:solidFill>
              <a:schemeClr val="accent5"/>
            </a:solidFill>
            <a:ln w="3175">
              <a:solidFill>
                <a:schemeClr val="bg1"/>
              </a:solid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Sheet1!$B$2:$B$16</c:f>
              <c:numCache>
                <c:formatCode>0.0%</c:formatCode>
                <c:ptCount val="15"/>
                <c:pt idx="0">
                  <c:v>0.93595067133310039</c:v>
                </c:pt>
                <c:pt idx="1">
                  <c:v>0.9309832971433375</c:v>
                </c:pt>
                <c:pt idx="2">
                  <c:v>0.9243112982020748</c:v>
                </c:pt>
                <c:pt idx="3">
                  <c:v>0.91721959594138103</c:v>
                </c:pt>
                <c:pt idx="4">
                  <c:v>0.90797480763632898</c:v>
                </c:pt>
                <c:pt idx="5">
                  <c:v>0.89591633599153764</c:v>
                </c:pt>
                <c:pt idx="6">
                  <c:v>0.88401672575915913</c:v>
                </c:pt>
                <c:pt idx="7">
                  <c:v>0.87033914158554793</c:v>
                </c:pt>
                <c:pt idx="8">
                  <c:v>0.8568153098328728</c:v>
                </c:pt>
                <c:pt idx="9">
                  <c:v>0.84117192950261299</c:v>
                </c:pt>
                <c:pt idx="10">
                  <c:v>0.80582951337054187</c:v>
                </c:pt>
                <c:pt idx="11">
                  <c:v>0.80151230068027846</c:v>
                </c:pt>
                <c:pt idx="12">
                  <c:v>0.79021400892112437</c:v>
                </c:pt>
                <c:pt idx="13">
                  <c:v>0.77783707454440132</c:v>
                </c:pt>
                <c:pt idx="14">
                  <c:v>0.76639290062893384</c:v>
                </c:pt>
              </c:numCache>
            </c:numRef>
          </c:val>
          <c:extLst>
            <c:ext xmlns:c16="http://schemas.microsoft.com/office/drawing/2014/chart" uri="{C3380CC4-5D6E-409C-BE32-E72D297353CC}">
              <c16:uniqueId val="{00000000-554C-4ED8-B45A-8D18712DF0C0}"/>
            </c:ext>
          </c:extLst>
        </c:ser>
        <c:ser>
          <c:idx val="1"/>
          <c:order val="1"/>
          <c:tx>
            <c:strRef>
              <c:f>Sheet1!$C$1</c:f>
              <c:strCache>
                <c:ptCount val="1"/>
                <c:pt idx="0">
                  <c:v>Non-store retailing</c:v>
                </c:pt>
              </c:strCache>
            </c:strRef>
          </c:tx>
          <c:spPr>
            <a:solidFill>
              <a:schemeClr val="bg2"/>
            </a:solidFill>
            <a:ln w="3175">
              <a:solidFill>
                <a:schemeClr val="bg1"/>
              </a:solid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Sheet1!$C$2:$C$16</c:f>
              <c:numCache>
                <c:formatCode>0.0%</c:formatCode>
                <c:ptCount val="15"/>
                <c:pt idx="0">
                  <c:v>6.4049328666899691E-2</c:v>
                </c:pt>
                <c:pt idx="1">
                  <c:v>6.901670285666256E-2</c:v>
                </c:pt>
                <c:pt idx="2">
                  <c:v>7.5688701797925181E-2</c:v>
                </c:pt>
                <c:pt idx="3">
                  <c:v>8.2780404058619014E-2</c:v>
                </c:pt>
                <c:pt idx="4">
                  <c:v>9.2025192363671016E-2</c:v>
                </c:pt>
                <c:pt idx="5">
                  <c:v>0.10408366400846235</c:v>
                </c:pt>
                <c:pt idx="6">
                  <c:v>0.11598327424084086</c:v>
                </c:pt>
                <c:pt idx="7">
                  <c:v>0.12966085841445213</c:v>
                </c:pt>
                <c:pt idx="8">
                  <c:v>0.14318469016712715</c:v>
                </c:pt>
                <c:pt idx="9">
                  <c:v>0.15882807049738695</c:v>
                </c:pt>
                <c:pt idx="10">
                  <c:v>0.19417048662945813</c:v>
                </c:pt>
                <c:pt idx="11">
                  <c:v>0.19848769931972157</c:v>
                </c:pt>
                <c:pt idx="12">
                  <c:v>0.20978599107887561</c:v>
                </c:pt>
                <c:pt idx="13">
                  <c:v>0.22216292545559871</c:v>
                </c:pt>
                <c:pt idx="14">
                  <c:v>0.23360709937106622</c:v>
                </c:pt>
              </c:numCache>
            </c:numRef>
          </c:val>
          <c:extLst>
            <c:ext xmlns:c16="http://schemas.microsoft.com/office/drawing/2014/chart" uri="{C3380CC4-5D6E-409C-BE32-E72D297353CC}">
              <c16:uniqueId val="{00000001-554C-4ED8-B45A-8D18712DF0C0}"/>
            </c:ext>
          </c:extLst>
        </c:ser>
        <c:dLbls>
          <c:showLegendKey val="0"/>
          <c:showVal val="0"/>
          <c:showCatName val="0"/>
          <c:showSerName val="0"/>
          <c:showPercent val="0"/>
          <c:showBubbleSize val="0"/>
        </c:dLbls>
        <c:gapWidth val="40"/>
        <c:overlap val="100"/>
        <c:axId val="564226128"/>
        <c:axId val="564232008"/>
      </c:barChart>
      <c:catAx>
        <c:axId val="564226128"/>
        <c:scaling>
          <c:orientation val="minMax"/>
        </c:scaling>
        <c:delete val="0"/>
        <c:axPos val="b"/>
        <c:numFmt formatCode="General" sourceLinked="1"/>
        <c:majorTickMark val="out"/>
        <c:minorTickMark val="none"/>
        <c:tickLblPos val="nextTo"/>
        <c:spPr>
          <a:noFill/>
          <a:ln w="3175" cap="flat" cmpd="sng" algn="ctr">
            <a:solidFill>
              <a:schemeClr val="tx1"/>
            </a:solidFill>
            <a:round/>
          </a:ln>
          <a:effectLst/>
        </c:spPr>
        <c:txPr>
          <a:bodyPr rot="-5400000" spcFirstLastPara="1" vertOverflow="ellipsis" wrap="square" anchor="ctr" anchorCtr="1"/>
          <a:lstStyle/>
          <a:p>
            <a:pPr>
              <a:defRPr sz="700" b="0" i="0" u="none" strike="noStrike" kern="1200" baseline="0">
                <a:solidFill>
                  <a:schemeClr val="tx2"/>
                </a:solidFill>
                <a:latin typeface="Arial" panose="020B0604020202020204" pitchFamily="34" charset="0"/>
                <a:ea typeface="+mn-ea"/>
                <a:cs typeface="+mn-cs"/>
              </a:defRPr>
            </a:pPr>
            <a:endParaRPr lang="it-IT"/>
          </a:p>
        </c:txPr>
        <c:crossAx val="564232008"/>
        <c:crosses val="autoZero"/>
        <c:auto val="1"/>
        <c:lblAlgn val="ctr"/>
        <c:lblOffset val="100"/>
        <c:noMultiLvlLbl val="0"/>
      </c:catAx>
      <c:valAx>
        <c:axId val="564232008"/>
        <c:scaling>
          <c:orientation val="minMax"/>
          <c:min val="0"/>
        </c:scaling>
        <c:delete val="0"/>
        <c:axPos val="l"/>
        <c:numFmt formatCode="0%" sourceLinked="1"/>
        <c:majorTickMark val="out"/>
        <c:minorTickMark val="none"/>
        <c:tickLblPos val="nextTo"/>
        <c:spPr>
          <a:noFill/>
          <a:ln w="3175">
            <a:solidFill>
              <a:schemeClr val="tx1"/>
            </a:solidFill>
          </a:ln>
          <a:effectLst/>
        </c:spPr>
        <c:txPr>
          <a:bodyPr rot="-60000000" spcFirstLastPara="1" vertOverflow="ellipsis" vert="horz" wrap="square" anchor="ctr" anchorCtr="1"/>
          <a:lstStyle/>
          <a:p>
            <a:pPr>
              <a:defRPr sz="700" b="0" i="0" u="none" strike="noStrike" kern="1200" baseline="0">
                <a:solidFill>
                  <a:schemeClr val="tx2"/>
                </a:solidFill>
                <a:latin typeface="Arial" panose="020B0604020202020204" pitchFamily="34" charset="0"/>
                <a:ea typeface="+mn-ea"/>
                <a:cs typeface="+mn-cs"/>
              </a:defRPr>
            </a:pPr>
            <a:endParaRPr lang="it-IT"/>
          </a:p>
        </c:txPr>
        <c:crossAx val="564226128"/>
        <c:crosses val="autoZero"/>
        <c:crossBetween val="between"/>
        <c:minorUnit val="0.2"/>
      </c:valAx>
      <c:spPr>
        <a:noFill/>
        <a:ln>
          <a:noFill/>
        </a:ln>
        <a:effectLst/>
      </c:spPr>
    </c:plotArea>
    <c:legend>
      <c:legendPos val="b"/>
      <c:layout>
        <c:manualLayout>
          <c:xMode val="edge"/>
          <c:yMode val="edge"/>
          <c:x val="0"/>
          <c:y val="0.88962601123453222"/>
          <c:w val="1"/>
          <c:h val="0.10650230639614676"/>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Arial" panose="020B0604020202020204" pitchFamily="34" charset="0"/>
              <a:ea typeface="+mn-ea"/>
              <a:cs typeface="+mn-cs"/>
            </a:defRPr>
          </a:pPr>
          <a:endParaRPr lang="it-IT"/>
        </a:p>
      </c:txPr>
    </c:legend>
    <c:plotVisOnly val="1"/>
    <c:dispBlanksAs val="gap"/>
    <c:showDLblsOverMax val="0"/>
  </c:chart>
  <c:spPr>
    <a:noFill/>
    <a:ln>
      <a:noFill/>
    </a:ln>
    <a:effectLst/>
  </c:spPr>
  <c:txPr>
    <a:bodyPr/>
    <a:lstStyle/>
    <a:p>
      <a:pPr>
        <a:defRPr sz="800" baseline="0">
          <a:solidFill>
            <a:schemeClr val="tx1"/>
          </a:solidFill>
          <a:latin typeface="Arial" panose="020B0604020202020204" pitchFamily="34" charset="0"/>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074664193938805E-3"/>
          <c:y val="0.11613729155717822"/>
          <c:w val="0.97496068626325327"/>
          <c:h val="0.72369971644017494"/>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rgbClr val="0091DA"/>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Tesco</c:v>
                </c:pt>
                <c:pt idx="1">
                  <c:v>Asda</c:v>
                </c:pt>
                <c:pt idx="2">
                  <c:v>Sainsbury's</c:v>
                </c:pt>
                <c:pt idx="3">
                  <c:v>Morrisons</c:v>
                </c:pt>
                <c:pt idx="4">
                  <c:v>Aldi</c:v>
                </c:pt>
                <c:pt idx="5">
                  <c:v>Lidl</c:v>
                </c:pt>
              </c:strCache>
            </c:strRef>
          </c:cat>
          <c:val>
            <c:numRef>
              <c:f>Sheet1!$B$2:$B$7</c:f>
              <c:numCache>
                <c:formatCode>0.0%</c:formatCode>
                <c:ptCount val="6"/>
                <c:pt idx="0">
                  <c:v>0.26700000000000002</c:v>
                </c:pt>
                <c:pt idx="1">
                  <c:v>0.13800000000000001</c:v>
                </c:pt>
                <c:pt idx="2">
                  <c:v>0.14699999999999999</c:v>
                </c:pt>
                <c:pt idx="3">
                  <c:v>9.7000000000000003E-2</c:v>
                </c:pt>
                <c:pt idx="4">
                  <c:v>8.8999999999999996E-2</c:v>
                </c:pt>
                <c:pt idx="5">
                  <c:v>0.06</c:v>
                </c:pt>
              </c:numCache>
            </c:numRef>
          </c:val>
          <c:extLst>
            <c:ext xmlns:c16="http://schemas.microsoft.com/office/drawing/2014/chart" uri="{C3380CC4-5D6E-409C-BE32-E72D297353CC}">
              <c16:uniqueId val="{00000006-6091-4EEC-B695-595A78B31ADA}"/>
            </c:ext>
          </c:extLst>
        </c:ser>
        <c:ser>
          <c:idx val="1"/>
          <c:order val="1"/>
          <c:tx>
            <c:strRef>
              <c:f>Sheet1!$C$1</c:f>
              <c:strCache>
                <c:ptCount val="1"/>
                <c:pt idx="0">
                  <c:v>2020</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rgbClr val="483698"/>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Tesco</c:v>
                </c:pt>
                <c:pt idx="1">
                  <c:v>Asda</c:v>
                </c:pt>
                <c:pt idx="2">
                  <c:v>Sainsbury's</c:v>
                </c:pt>
                <c:pt idx="3">
                  <c:v>Morrisons</c:v>
                </c:pt>
                <c:pt idx="4">
                  <c:v>Aldi</c:v>
                </c:pt>
                <c:pt idx="5">
                  <c:v>Lidl</c:v>
                </c:pt>
              </c:strCache>
            </c:strRef>
          </c:cat>
          <c:val>
            <c:numRef>
              <c:f>Sheet1!$C$2:$C$7</c:f>
              <c:numCache>
                <c:formatCode>0.0%</c:formatCode>
                <c:ptCount val="6"/>
                <c:pt idx="0">
                  <c:v>0.26400000000000001</c:v>
                </c:pt>
                <c:pt idx="1">
                  <c:v>0.13600000000000001</c:v>
                </c:pt>
                <c:pt idx="2">
                  <c:v>0.14699999999999999</c:v>
                </c:pt>
                <c:pt idx="3">
                  <c:v>9.5000000000000001E-2</c:v>
                </c:pt>
                <c:pt idx="4">
                  <c:v>9.0999999999999998E-2</c:v>
                </c:pt>
                <c:pt idx="5">
                  <c:v>6.6000000000000003E-2</c:v>
                </c:pt>
              </c:numCache>
            </c:numRef>
          </c:val>
          <c:extLst>
            <c:ext xmlns:c16="http://schemas.microsoft.com/office/drawing/2014/chart" uri="{C3380CC4-5D6E-409C-BE32-E72D297353CC}">
              <c16:uniqueId val="{0000000D-6091-4EEC-B695-595A78B31ADA}"/>
            </c:ext>
          </c:extLst>
        </c:ser>
        <c:dLbls>
          <c:showLegendKey val="0"/>
          <c:showVal val="0"/>
          <c:showCatName val="0"/>
          <c:showSerName val="0"/>
          <c:showPercent val="0"/>
          <c:showBubbleSize val="0"/>
        </c:dLbls>
        <c:gapWidth val="126"/>
        <c:axId val="480780104"/>
        <c:axId val="480780496"/>
      </c:barChart>
      <c:catAx>
        <c:axId val="480780104"/>
        <c:scaling>
          <c:orientation val="minMax"/>
        </c:scaling>
        <c:delete val="0"/>
        <c:axPos val="b"/>
        <c:numFmt formatCode="General" sourceLinked="1"/>
        <c:majorTickMark val="out"/>
        <c:minorTickMark val="none"/>
        <c:tickLblPos val="nextTo"/>
        <c:spPr>
          <a:noFill/>
          <a:ln w="9525" cap="flat" cmpd="sng" algn="ctr">
            <a:solidFill>
              <a:srgbClr val="00338D"/>
            </a:solidFill>
            <a:round/>
          </a:ln>
          <a:effectLst/>
        </c:spPr>
        <c:txPr>
          <a:bodyPr rot="-60000000" spcFirstLastPara="1" vertOverflow="ellipsis" vert="horz" wrap="square" anchor="ctr" anchorCtr="1"/>
          <a:lstStyle/>
          <a:p>
            <a:pPr>
              <a:defRPr sz="900" b="0" i="0" u="none" strike="noStrike" kern="1200" baseline="0">
                <a:solidFill>
                  <a:srgbClr val="00338D"/>
                </a:solidFill>
                <a:latin typeface="+mn-lt"/>
                <a:ea typeface="+mn-ea"/>
                <a:cs typeface="+mn-cs"/>
              </a:defRPr>
            </a:pPr>
            <a:endParaRPr lang="it-IT"/>
          </a:p>
        </c:txPr>
        <c:crossAx val="480780496"/>
        <c:crosses val="autoZero"/>
        <c:auto val="1"/>
        <c:lblAlgn val="ctr"/>
        <c:lblOffset val="100"/>
        <c:noMultiLvlLbl val="0"/>
      </c:catAx>
      <c:valAx>
        <c:axId val="480780496"/>
        <c:scaling>
          <c:orientation val="minMax"/>
          <c:max val="0.35000000000000003"/>
          <c:min val="0"/>
        </c:scaling>
        <c:delete val="0"/>
        <c:axPos val="l"/>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rgbClr val="00338D"/>
                </a:solidFill>
                <a:latin typeface="+mn-lt"/>
                <a:ea typeface="+mn-ea"/>
                <a:cs typeface="+mn-cs"/>
              </a:defRPr>
            </a:pPr>
            <a:endParaRPr lang="it-IT"/>
          </a:p>
        </c:txPr>
        <c:crossAx val="480780104"/>
        <c:crosses val="autoZero"/>
        <c:crossBetween val="between"/>
      </c:valAx>
      <c:spPr>
        <a:noFill/>
        <a:ln>
          <a:noFill/>
        </a:ln>
        <a:effectLst/>
      </c:spPr>
    </c:plotArea>
    <c:legend>
      <c:legendPos val="b"/>
      <c:layout>
        <c:manualLayout>
          <c:xMode val="edge"/>
          <c:yMode val="edge"/>
          <c:x val="0.80090564689490551"/>
          <c:y val="4.9688456294065049E-2"/>
          <c:w val="0.18996572177931606"/>
          <c:h val="7.704752828714434E-2"/>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00338D"/>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041442934800674E-2"/>
          <c:w val="0.95588238218696164"/>
          <c:h val="0.8568550040221873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80-49BD-B7FA-5243CF4A3A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80-49BD-B7FA-5243CF4A3A50}"/>
              </c:ext>
            </c:extLst>
          </c:dPt>
          <c:cat>
            <c:strRef>
              <c:f>Sheet1!$A$2:$A$3</c:f>
              <c:strCache>
                <c:ptCount val="2"/>
                <c:pt idx="0">
                  <c:v>1st Qtr</c:v>
                </c:pt>
                <c:pt idx="1">
                  <c:v>2nd Qtr</c:v>
                </c:pt>
              </c:strCache>
            </c:strRef>
          </c:cat>
          <c:val>
            <c:numRef>
              <c:f>Sheet1!$B$2:$B$3</c:f>
              <c:numCache>
                <c:formatCode>General</c:formatCode>
                <c:ptCount val="2"/>
                <c:pt idx="0">
                  <c:v>22.5</c:v>
                </c:pt>
                <c:pt idx="1">
                  <c:v>77.5</c:v>
                </c:pt>
              </c:numCache>
            </c:numRef>
          </c:val>
          <c:extLst>
            <c:ext xmlns:c16="http://schemas.microsoft.com/office/drawing/2014/chart" uri="{C3380CC4-5D6E-409C-BE32-E72D297353CC}">
              <c16:uniqueId val="{00000004-6280-49BD-B7FA-5243CF4A3A50}"/>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041442934800674E-2"/>
          <c:w val="0.95588238218696164"/>
          <c:h val="0.8568550040221873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F8-4400-A410-20B1F504F1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1F8-4400-A410-20B1F504F130}"/>
              </c:ext>
            </c:extLst>
          </c:dPt>
          <c:cat>
            <c:strRef>
              <c:f>Sheet1!$A$2:$A$3</c:f>
              <c:strCache>
                <c:ptCount val="2"/>
                <c:pt idx="0">
                  <c:v>1st Qtr</c:v>
                </c:pt>
                <c:pt idx="1">
                  <c:v>2nd Qtr</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81F8-4400-A410-20B1F504F130}"/>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041442934800674E-2"/>
          <c:w val="0.95588238218696164"/>
          <c:h val="0.8568550040221873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B1-467D-B455-465D4B6853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B1-467D-B455-465D4B68534A}"/>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7AB1-467D-B455-465D4B68534A}"/>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041442934800674E-2"/>
          <c:w val="0.95588238218696164"/>
          <c:h val="0.8568550040221873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7E-491E-BC7F-7801BAAF59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7E-491E-BC7F-7801BAAF5906}"/>
              </c:ext>
            </c:extLst>
          </c:dPt>
          <c:cat>
            <c:strRef>
              <c:f>Sheet1!$A$2:$A$3</c:f>
              <c:strCache>
                <c:ptCount val="2"/>
                <c:pt idx="0">
                  <c:v>1st Qtr</c:v>
                </c:pt>
                <c:pt idx="1">
                  <c:v>2nd Qtr</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387E-491E-BC7F-7801BAAF5906}"/>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106868817012261E-2"/>
          <c:y val="6.9335395000903507E-2"/>
          <c:w val="0.86535261724868173"/>
          <c:h val="0.51290791122941715"/>
        </c:manualLayout>
      </c:layout>
      <c:lineChart>
        <c:grouping val="standard"/>
        <c:varyColors val="0"/>
        <c:ser>
          <c:idx val="0"/>
          <c:order val="0"/>
          <c:tx>
            <c:strRef>
              <c:f>Sheet1!$B$1</c:f>
              <c:strCache>
                <c:ptCount val="1"/>
                <c:pt idx="0">
                  <c:v>World</c:v>
                </c:pt>
              </c:strCache>
            </c:strRef>
          </c:tx>
          <c:spPr>
            <a:ln w="22225" cap="rnd">
              <a:solidFill>
                <a:srgbClr val="00A3A1"/>
              </a:solidFill>
              <a:prstDash val="sysDot"/>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2020F</c:v>
                </c:pt>
                <c:pt idx="9">
                  <c:v>2021F</c:v>
                </c:pt>
                <c:pt idx="10">
                  <c:v>2022F</c:v>
                </c:pt>
              </c:strCache>
            </c:strRef>
          </c:cat>
          <c:val>
            <c:numRef>
              <c:f>Sheet1!$B$2:$B$12</c:f>
              <c:numCache>
                <c:formatCode>0.0</c:formatCode>
                <c:ptCount val="11"/>
                <c:pt idx="0">
                  <c:v>3.5419999999999998</c:v>
                </c:pt>
                <c:pt idx="1">
                  <c:v>3.46</c:v>
                </c:pt>
                <c:pt idx="2">
                  <c:v>3.528</c:v>
                </c:pt>
                <c:pt idx="3">
                  <c:v>3.4489999999999998</c:v>
                </c:pt>
                <c:pt idx="4">
                  <c:v>3.2730000000000001</c:v>
                </c:pt>
                <c:pt idx="5">
                  <c:v>3.81</c:v>
                </c:pt>
                <c:pt idx="6">
                  <c:v>3.5070000000000001</c:v>
                </c:pt>
                <c:pt idx="7">
                  <c:v>2.7959999999999998</c:v>
                </c:pt>
                <c:pt idx="8">
                  <c:v>-4.359</c:v>
                </c:pt>
                <c:pt idx="9">
                  <c:v>5.1520000000000001</c:v>
                </c:pt>
                <c:pt idx="10">
                  <c:v>4.1890000000000001</c:v>
                </c:pt>
              </c:numCache>
            </c:numRef>
          </c:val>
          <c:smooth val="0"/>
          <c:extLst>
            <c:ext xmlns:c16="http://schemas.microsoft.com/office/drawing/2014/chart" uri="{C3380CC4-5D6E-409C-BE32-E72D297353CC}">
              <c16:uniqueId val="{00000000-7EE9-426F-A4BE-C0871AB068CA}"/>
            </c:ext>
          </c:extLst>
        </c:ser>
        <c:ser>
          <c:idx val="1"/>
          <c:order val="1"/>
          <c:tx>
            <c:strRef>
              <c:f>Sheet1!$C$1</c:f>
              <c:strCache>
                <c:ptCount val="1"/>
                <c:pt idx="0">
                  <c:v>Major advanced economies (G7)</c:v>
                </c:pt>
              </c:strCache>
            </c:strRef>
          </c:tx>
          <c:spPr>
            <a:ln w="19050" cap="rnd">
              <a:solidFill>
                <a:srgbClr val="005EB8"/>
              </a:solidFill>
              <a:round/>
            </a:ln>
            <a:effectLst/>
          </c:spPr>
          <c:marker>
            <c:symbol val="square"/>
            <c:size val="2"/>
            <c:spPr>
              <a:solidFill>
                <a:srgbClr val="005EB8"/>
              </a:solidFill>
              <a:ln w="9525">
                <a:solidFill>
                  <a:srgbClr val="005EB8"/>
                </a:solidFill>
              </a:ln>
              <a:effectLst/>
            </c:spPr>
          </c:marker>
          <c:cat>
            <c:strRef>
              <c:f>Sheet1!$A$2:$A$12</c:f>
              <c:strCache>
                <c:ptCount val="11"/>
                <c:pt idx="0">
                  <c:v>2012</c:v>
                </c:pt>
                <c:pt idx="1">
                  <c:v>2013</c:v>
                </c:pt>
                <c:pt idx="2">
                  <c:v>2014</c:v>
                </c:pt>
                <c:pt idx="3">
                  <c:v>2015</c:v>
                </c:pt>
                <c:pt idx="4">
                  <c:v>2016</c:v>
                </c:pt>
                <c:pt idx="5">
                  <c:v>2017</c:v>
                </c:pt>
                <c:pt idx="6">
                  <c:v>2018</c:v>
                </c:pt>
                <c:pt idx="7">
                  <c:v>2019</c:v>
                </c:pt>
                <c:pt idx="8">
                  <c:v>2020F</c:v>
                </c:pt>
                <c:pt idx="9">
                  <c:v>2021F</c:v>
                </c:pt>
                <c:pt idx="10">
                  <c:v>2022F</c:v>
                </c:pt>
              </c:strCache>
            </c:strRef>
          </c:cat>
          <c:val>
            <c:numRef>
              <c:f>Sheet1!$C$2:$C$12</c:f>
              <c:numCache>
                <c:formatCode>0.0</c:formatCode>
                <c:ptCount val="11"/>
                <c:pt idx="0">
                  <c:v>1.38</c:v>
                </c:pt>
                <c:pt idx="1">
                  <c:v>1.429</c:v>
                </c:pt>
                <c:pt idx="2">
                  <c:v>1.9370000000000001</c:v>
                </c:pt>
                <c:pt idx="3">
                  <c:v>2.2000000000000002</c:v>
                </c:pt>
                <c:pt idx="4">
                  <c:v>1.52</c:v>
                </c:pt>
                <c:pt idx="5">
                  <c:v>2.2989999999999999</c:v>
                </c:pt>
                <c:pt idx="6">
                  <c:v>2.0529999999999999</c:v>
                </c:pt>
                <c:pt idx="7">
                  <c:v>1.5529999999999999</c:v>
                </c:pt>
                <c:pt idx="8">
                  <c:v>-5.8949999999999996</c:v>
                </c:pt>
                <c:pt idx="9">
                  <c:v>3.76</c:v>
                </c:pt>
                <c:pt idx="10">
                  <c:v>2.8069999999999999</c:v>
                </c:pt>
              </c:numCache>
            </c:numRef>
          </c:val>
          <c:smooth val="0"/>
          <c:extLst>
            <c:ext xmlns:c16="http://schemas.microsoft.com/office/drawing/2014/chart" uri="{C3380CC4-5D6E-409C-BE32-E72D297353CC}">
              <c16:uniqueId val="{00000001-7EE9-426F-A4BE-C0871AB068CA}"/>
            </c:ext>
          </c:extLst>
        </c:ser>
        <c:ser>
          <c:idx val="2"/>
          <c:order val="2"/>
          <c:tx>
            <c:strRef>
              <c:f>Sheet1!$D$1</c:f>
              <c:strCache>
                <c:ptCount val="1"/>
                <c:pt idx="0">
                  <c:v>European Union</c:v>
                </c:pt>
              </c:strCache>
            </c:strRef>
          </c:tx>
          <c:spPr>
            <a:ln w="19050" cap="rnd">
              <a:solidFill>
                <a:srgbClr val="0091DA"/>
              </a:solidFill>
              <a:round/>
            </a:ln>
            <a:effectLst/>
          </c:spPr>
          <c:marker>
            <c:symbol val="square"/>
            <c:size val="2"/>
            <c:spPr>
              <a:solidFill>
                <a:srgbClr val="0091DA"/>
              </a:solidFill>
              <a:ln w="9525">
                <a:solidFill>
                  <a:srgbClr val="0091DA"/>
                </a:solidFill>
              </a:ln>
              <a:effectLst/>
            </c:spPr>
          </c:marker>
          <c:cat>
            <c:strRef>
              <c:f>Sheet1!$A$2:$A$12</c:f>
              <c:strCache>
                <c:ptCount val="11"/>
                <c:pt idx="0">
                  <c:v>2012</c:v>
                </c:pt>
                <c:pt idx="1">
                  <c:v>2013</c:v>
                </c:pt>
                <c:pt idx="2">
                  <c:v>2014</c:v>
                </c:pt>
                <c:pt idx="3">
                  <c:v>2015</c:v>
                </c:pt>
                <c:pt idx="4">
                  <c:v>2016</c:v>
                </c:pt>
                <c:pt idx="5">
                  <c:v>2017</c:v>
                </c:pt>
                <c:pt idx="6">
                  <c:v>2018</c:v>
                </c:pt>
                <c:pt idx="7">
                  <c:v>2019</c:v>
                </c:pt>
                <c:pt idx="8">
                  <c:v>2020F</c:v>
                </c:pt>
                <c:pt idx="9">
                  <c:v>2021F</c:v>
                </c:pt>
                <c:pt idx="10">
                  <c:v>2022F</c:v>
                </c:pt>
              </c:strCache>
            </c:strRef>
          </c:cat>
          <c:val>
            <c:numRef>
              <c:f>Sheet1!$D$2:$D$12</c:f>
              <c:numCache>
                <c:formatCode>0.0</c:formatCode>
                <c:ptCount val="11"/>
                <c:pt idx="0">
                  <c:v>-0.67</c:v>
                </c:pt>
                <c:pt idx="1">
                  <c:v>2.8000000000000001E-2</c:v>
                </c:pt>
                <c:pt idx="2">
                  <c:v>1.6739999999999999</c:v>
                </c:pt>
                <c:pt idx="3">
                  <c:v>2.5099999999999998</c:v>
                </c:pt>
                <c:pt idx="4">
                  <c:v>2.105</c:v>
                </c:pt>
                <c:pt idx="5">
                  <c:v>2.976</c:v>
                </c:pt>
                <c:pt idx="6">
                  <c:v>2.274</c:v>
                </c:pt>
                <c:pt idx="7">
                  <c:v>1.69</c:v>
                </c:pt>
                <c:pt idx="8">
                  <c:v>-7.5979999999999999</c:v>
                </c:pt>
                <c:pt idx="9">
                  <c:v>5.0380000000000003</c:v>
                </c:pt>
                <c:pt idx="10">
                  <c:v>3.31</c:v>
                </c:pt>
              </c:numCache>
            </c:numRef>
          </c:val>
          <c:smooth val="0"/>
          <c:extLst>
            <c:ext xmlns:c16="http://schemas.microsoft.com/office/drawing/2014/chart" uri="{C3380CC4-5D6E-409C-BE32-E72D297353CC}">
              <c16:uniqueId val="{00000002-7EE9-426F-A4BE-C0871AB068CA}"/>
            </c:ext>
          </c:extLst>
        </c:ser>
        <c:ser>
          <c:idx val="3"/>
          <c:order val="3"/>
          <c:tx>
            <c:strRef>
              <c:f>Sheet1!$E$1</c:f>
              <c:strCache>
                <c:ptCount val="1"/>
                <c:pt idx="0">
                  <c:v>Emerging and developing Asia</c:v>
                </c:pt>
              </c:strCache>
            </c:strRef>
          </c:tx>
          <c:spPr>
            <a:ln w="19050" cap="rnd">
              <a:solidFill>
                <a:srgbClr val="483698"/>
              </a:solidFill>
              <a:round/>
            </a:ln>
            <a:effectLst/>
          </c:spPr>
          <c:marker>
            <c:symbol val="square"/>
            <c:size val="2"/>
            <c:spPr>
              <a:solidFill>
                <a:srgbClr val="483698"/>
              </a:solidFill>
              <a:ln w="0">
                <a:solidFill>
                  <a:srgbClr val="483698"/>
                </a:solidFill>
              </a:ln>
              <a:effectLst/>
            </c:spPr>
          </c:marker>
          <c:cat>
            <c:strRef>
              <c:f>Sheet1!$A$2:$A$12</c:f>
              <c:strCache>
                <c:ptCount val="11"/>
                <c:pt idx="0">
                  <c:v>2012</c:v>
                </c:pt>
                <c:pt idx="1">
                  <c:v>2013</c:v>
                </c:pt>
                <c:pt idx="2">
                  <c:v>2014</c:v>
                </c:pt>
                <c:pt idx="3">
                  <c:v>2015</c:v>
                </c:pt>
                <c:pt idx="4">
                  <c:v>2016</c:v>
                </c:pt>
                <c:pt idx="5">
                  <c:v>2017</c:v>
                </c:pt>
                <c:pt idx="6">
                  <c:v>2018</c:v>
                </c:pt>
                <c:pt idx="7">
                  <c:v>2019</c:v>
                </c:pt>
                <c:pt idx="8">
                  <c:v>2020F</c:v>
                </c:pt>
                <c:pt idx="9">
                  <c:v>2021F</c:v>
                </c:pt>
                <c:pt idx="10">
                  <c:v>2022F</c:v>
                </c:pt>
              </c:strCache>
            </c:strRef>
          </c:cat>
          <c:val>
            <c:numRef>
              <c:f>Sheet1!$E$2:$E$12</c:f>
              <c:numCache>
                <c:formatCode>0.0</c:formatCode>
                <c:ptCount val="11"/>
                <c:pt idx="0">
                  <c:v>6.992</c:v>
                </c:pt>
                <c:pt idx="1">
                  <c:v>6.8860000000000001</c:v>
                </c:pt>
                <c:pt idx="2">
                  <c:v>6.8049999999999997</c:v>
                </c:pt>
                <c:pt idx="3">
                  <c:v>6.766</c:v>
                </c:pt>
                <c:pt idx="4">
                  <c:v>6.8120000000000003</c:v>
                </c:pt>
                <c:pt idx="5">
                  <c:v>6.6689999999999996</c:v>
                </c:pt>
                <c:pt idx="6">
                  <c:v>6.3360000000000003</c:v>
                </c:pt>
                <c:pt idx="7">
                  <c:v>5.4740000000000002</c:v>
                </c:pt>
                <c:pt idx="8">
                  <c:v>-1.734</c:v>
                </c:pt>
                <c:pt idx="9">
                  <c:v>7.9820000000000002</c:v>
                </c:pt>
                <c:pt idx="10">
                  <c:v>6.2610000000000001</c:v>
                </c:pt>
              </c:numCache>
            </c:numRef>
          </c:val>
          <c:smooth val="0"/>
          <c:extLst>
            <c:ext xmlns:c16="http://schemas.microsoft.com/office/drawing/2014/chart" uri="{C3380CC4-5D6E-409C-BE32-E72D297353CC}">
              <c16:uniqueId val="{00000003-7EE9-426F-A4BE-C0871AB068CA}"/>
            </c:ext>
          </c:extLst>
        </c:ser>
        <c:ser>
          <c:idx val="4"/>
          <c:order val="4"/>
          <c:tx>
            <c:strRef>
              <c:f>Sheet1!$F$1</c:f>
              <c:strCache>
                <c:ptCount val="1"/>
                <c:pt idx="0">
                  <c:v>Middle East and Central Asia</c:v>
                </c:pt>
              </c:strCache>
            </c:strRef>
          </c:tx>
          <c:spPr>
            <a:ln w="19050" cap="rnd">
              <a:solidFill>
                <a:srgbClr val="6D2077"/>
              </a:solidFill>
              <a:round/>
            </a:ln>
            <a:effectLst/>
          </c:spPr>
          <c:marker>
            <c:symbol val="square"/>
            <c:size val="2"/>
            <c:spPr>
              <a:solidFill>
                <a:srgbClr val="6D2077"/>
              </a:solidFill>
              <a:ln w="9525">
                <a:solidFill>
                  <a:srgbClr val="6D2077"/>
                </a:solidFill>
              </a:ln>
              <a:effectLst/>
            </c:spPr>
          </c:marker>
          <c:cat>
            <c:strRef>
              <c:f>Sheet1!$A$2:$A$12</c:f>
              <c:strCache>
                <c:ptCount val="11"/>
                <c:pt idx="0">
                  <c:v>2012</c:v>
                </c:pt>
                <c:pt idx="1">
                  <c:v>2013</c:v>
                </c:pt>
                <c:pt idx="2">
                  <c:v>2014</c:v>
                </c:pt>
                <c:pt idx="3">
                  <c:v>2015</c:v>
                </c:pt>
                <c:pt idx="4">
                  <c:v>2016</c:v>
                </c:pt>
                <c:pt idx="5">
                  <c:v>2017</c:v>
                </c:pt>
                <c:pt idx="6">
                  <c:v>2018</c:v>
                </c:pt>
                <c:pt idx="7">
                  <c:v>2019</c:v>
                </c:pt>
                <c:pt idx="8">
                  <c:v>2020F</c:v>
                </c:pt>
                <c:pt idx="9">
                  <c:v>2021F</c:v>
                </c:pt>
                <c:pt idx="10">
                  <c:v>2022F</c:v>
                </c:pt>
              </c:strCache>
            </c:strRef>
          </c:cat>
          <c:val>
            <c:numRef>
              <c:f>Sheet1!$F$2:$F$12</c:f>
              <c:numCache>
                <c:formatCode>0.0</c:formatCode>
                <c:ptCount val="11"/>
                <c:pt idx="0">
                  <c:v>5.0620000000000003</c:v>
                </c:pt>
                <c:pt idx="1">
                  <c:v>3.1030000000000002</c:v>
                </c:pt>
                <c:pt idx="2">
                  <c:v>3.1190000000000002</c:v>
                </c:pt>
                <c:pt idx="3">
                  <c:v>2.7490000000000001</c:v>
                </c:pt>
                <c:pt idx="4">
                  <c:v>4.5460000000000003</c:v>
                </c:pt>
                <c:pt idx="5">
                  <c:v>2.5529999999999999</c:v>
                </c:pt>
                <c:pt idx="6">
                  <c:v>2.073</c:v>
                </c:pt>
                <c:pt idx="7">
                  <c:v>1.403</c:v>
                </c:pt>
                <c:pt idx="8">
                  <c:v>-4.0810000000000004</c:v>
                </c:pt>
                <c:pt idx="9">
                  <c:v>3.0179999999999998</c:v>
                </c:pt>
                <c:pt idx="10">
                  <c:v>4.0149999999999997</c:v>
                </c:pt>
              </c:numCache>
            </c:numRef>
          </c:val>
          <c:smooth val="0"/>
          <c:extLst>
            <c:ext xmlns:c16="http://schemas.microsoft.com/office/drawing/2014/chart" uri="{C3380CC4-5D6E-409C-BE32-E72D297353CC}">
              <c16:uniqueId val="{00000004-7EE9-426F-A4BE-C0871AB068CA}"/>
            </c:ext>
          </c:extLst>
        </c:ser>
        <c:dLbls>
          <c:showLegendKey val="0"/>
          <c:showVal val="0"/>
          <c:showCatName val="0"/>
          <c:showSerName val="0"/>
          <c:showPercent val="0"/>
          <c:showBubbleSize val="0"/>
        </c:dLbls>
        <c:smooth val="0"/>
        <c:axId val="564229264"/>
        <c:axId val="564223776"/>
      </c:lineChart>
      <c:catAx>
        <c:axId val="564229264"/>
        <c:scaling>
          <c:orientation val="minMax"/>
        </c:scaling>
        <c:delete val="0"/>
        <c:axPos val="b"/>
        <c:numFmt formatCode="@" sourceLinked="0"/>
        <c:majorTickMark val="out"/>
        <c:minorTickMark val="none"/>
        <c:tickLblPos val="low"/>
        <c:spPr>
          <a:noFill/>
          <a:ln w="3175" cap="flat" cmpd="sng" algn="ctr">
            <a:solidFill>
              <a:sysClr val="windowText" lastClr="000000"/>
            </a:solidFill>
            <a:round/>
          </a:ln>
          <a:effectLst/>
        </c:spPr>
        <c:txPr>
          <a:bodyPr rot="-5400000" spcFirstLastPara="1" vertOverflow="ellipsis" wrap="square" anchor="ctr" anchorCtr="1"/>
          <a:lstStyle/>
          <a:p>
            <a:pPr>
              <a:defRPr sz="700" b="0" i="0" u="none" strike="noStrike" kern="1200" baseline="0">
                <a:solidFill>
                  <a:schemeClr val="tx2"/>
                </a:solidFill>
                <a:latin typeface="+mn-lt"/>
                <a:ea typeface="+mn-ea"/>
                <a:cs typeface="+mn-cs"/>
              </a:defRPr>
            </a:pPr>
            <a:endParaRPr lang="it-IT"/>
          </a:p>
        </c:txPr>
        <c:crossAx val="564223776"/>
        <c:crosses val="autoZero"/>
        <c:auto val="0"/>
        <c:lblAlgn val="ctr"/>
        <c:lblOffset val="100"/>
        <c:noMultiLvlLbl val="0"/>
      </c:catAx>
      <c:valAx>
        <c:axId val="564223776"/>
        <c:scaling>
          <c:orientation val="minMax"/>
        </c:scaling>
        <c:delete val="0"/>
        <c:axPos val="l"/>
        <c:numFmt formatCode="0.0" sourceLinked="1"/>
        <c:majorTickMark val="out"/>
        <c:minorTickMark val="none"/>
        <c:tickLblPos val="nextTo"/>
        <c:spPr>
          <a:noFill/>
          <a:ln w="3175">
            <a:solidFill>
              <a:sysClr val="windowText" lastClr="000000"/>
            </a:solidFill>
          </a:ln>
          <a:effectLst/>
        </c:spPr>
        <c:txPr>
          <a:bodyPr rot="-6000000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it-IT"/>
          </a:p>
        </c:txPr>
        <c:crossAx val="564229264"/>
        <c:crosses val="autoZero"/>
        <c:crossBetween val="between"/>
      </c:valAx>
      <c:spPr>
        <a:noFill/>
        <a:ln>
          <a:noFill/>
        </a:ln>
        <a:effectLst/>
      </c:spPr>
    </c:plotArea>
    <c:legend>
      <c:legendPos val="b"/>
      <c:layout>
        <c:manualLayout>
          <c:xMode val="edge"/>
          <c:yMode val="edge"/>
          <c:x val="0"/>
          <c:y val="0.73923631186824723"/>
          <c:w val="1"/>
          <c:h val="0.2607636881317527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67593441752183"/>
          <c:y val="0.22036029115669187"/>
          <c:w val="0.32992805735492858"/>
          <c:h val="0.61648568021252104"/>
        </c:manualLayout>
      </c:layout>
      <c:pieChart>
        <c:varyColors val="1"/>
        <c:ser>
          <c:idx val="0"/>
          <c:order val="0"/>
          <c:tx>
            <c:strRef>
              <c:f>Sheet1!$B$1</c:f>
              <c:strCache>
                <c:ptCount val="1"/>
                <c:pt idx="0">
                  <c:v>%</c:v>
                </c:pt>
              </c:strCache>
            </c:strRef>
          </c:tx>
          <c:spPr>
            <a:ln w="9525"/>
          </c:spPr>
          <c:dPt>
            <c:idx val="0"/>
            <c:bubble3D val="0"/>
            <c:spPr>
              <a:solidFill>
                <a:schemeClr val="accent5"/>
              </a:solidFill>
              <a:ln w="9525">
                <a:solidFill>
                  <a:schemeClr val="lt1"/>
                </a:solidFill>
              </a:ln>
              <a:effectLst/>
            </c:spPr>
            <c:extLst>
              <c:ext xmlns:c16="http://schemas.microsoft.com/office/drawing/2014/chart" uri="{C3380CC4-5D6E-409C-BE32-E72D297353CC}">
                <c16:uniqueId val="{00000001-E632-4114-AF14-080D50CCE464}"/>
              </c:ext>
            </c:extLst>
          </c:dPt>
          <c:dPt>
            <c:idx val="1"/>
            <c:bubble3D val="0"/>
            <c:spPr>
              <a:solidFill>
                <a:schemeClr val="bg2"/>
              </a:solidFill>
              <a:ln w="9525">
                <a:solidFill>
                  <a:schemeClr val="lt1"/>
                </a:solidFill>
              </a:ln>
              <a:effectLst/>
            </c:spPr>
            <c:extLst>
              <c:ext xmlns:c16="http://schemas.microsoft.com/office/drawing/2014/chart" uri="{C3380CC4-5D6E-409C-BE32-E72D297353CC}">
                <c16:uniqueId val="{00000003-E632-4114-AF14-080D50CCE464}"/>
              </c:ext>
            </c:extLst>
          </c:dPt>
          <c:dPt>
            <c:idx val="2"/>
            <c:bubble3D val="0"/>
            <c:spPr>
              <a:solidFill>
                <a:schemeClr val="tx2"/>
              </a:solidFill>
              <a:ln w="9525">
                <a:solidFill>
                  <a:schemeClr val="lt1"/>
                </a:solidFill>
              </a:ln>
              <a:effectLst/>
            </c:spPr>
            <c:extLst>
              <c:ext xmlns:c16="http://schemas.microsoft.com/office/drawing/2014/chart" uri="{C3380CC4-5D6E-409C-BE32-E72D297353CC}">
                <c16:uniqueId val="{00000005-E632-4114-AF14-080D50CCE464}"/>
              </c:ext>
            </c:extLst>
          </c:dPt>
          <c:dPt>
            <c:idx val="3"/>
            <c:bubble3D val="0"/>
            <c:spPr>
              <a:solidFill>
                <a:schemeClr val="accent1"/>
              </a:solidFill>
              <a:ln w="9525">
                <a:solidFill>
                  <a:schemeClr val="lt1"/>
                </a:solidFill>
              </a:ln>
              <a:effectLst/>
            </c:spPr>
            <c:extLst>
              <c:ext xmlns:c16="http://schemas.microsoft.com/office/drawing/2014/chart" uri="{C3380CC4-5D6E-409C-BE32-E72D297353CC}">
                <c16:uniqueId val="{00000007-E632-4114-AF14-080D50CCE464}"/>
              </c:ext>
            </c:extLst>
          </c:dPt>
          <c:dPt>
            <c:idx val="4"/>
            <c:bubble3D val="0"/>
            <c:spPr>
              <a:solidFill>
                <a:srgbClr val="483698"/>
              </a:solidFill>
              <a:ln w="9525">
                <a:solidFill>
                  <a:schemeClr val="lt1"/>
                </a:solidFill>
              </a:ln>
              <a:effectLst/>
            </c:spPr>
            <c:extLst>
              <c:ext xmlns:c16="http://schemas.microsoft.com/office/drawing/2014/chart" uri="{C3380CC4-5D6E-409C-BE32-E72D297353CC}">
                <c16:uniqueId val="{00000009-E632-4114-AF14-080D50CCE464}"/>
              </c:ext>
            </c:extLst>
          </c:dPt>
          <c:dPt>
            <c:idx val="5"/>
            <c:bubble3D val="0"/>
            <c:spPr>
              <a:solidFill>
                <a:srgbClr val="470A68"/>
              </a:solidFill>
              <a:ln w="9525">
                <a:solidFill>
                  <a:schemeClr val="lt1"/>
                </a:solidFill>
              </a:ln>
              <a:effectLst/>
            </c:spPr>
            <c:extLst>
              <c:ext xmlns:c16="http://schemas.microsoft.com/office/drawing/2014/chart" uri="{C3380CC4-5D6E-409C-BE32-E72D297353CC}">
                <c16:uniqueId val="{0000000B-E632-4114-AF14-080D50CCE464}"/>
              </c:ext>
            </c:extLst>
          </c:dPt>
          <c:dPt>
            <c:idx val="6"/>
            <c:bubble3D val="0"/>
            <c:spPr>
              <a:solidFill>
                <a:schemeClr val="accent4"/>
              </a:solidFill>
              <a:ln w="9525">
                <a:solidFill>
                  <a:schemeClr val="lt1"/>
                </a:solidFill>
              </a:ln>
              <a:effectLst/>
            </c:spPr>
            <c:extLst>
              <c:ext xmlns:c16="http://schemas.microsoft.com/office/drawing/2014/chart" uri="{C3380CC4-5D6E-409C-BE32-E72D297353CC}">
                <c16:uniqueId val="{0000000D-E632-4114-AF14-080D50CCE464}"/>
              </c:ext>
            </c:extLst>
          </c:dPt>
          <c:dPt>
            <c:idx val="7"/>
            <c:bubble3D val="0"/>
            <c:spPr>
              <a:solidFill>
                <a:schemeClr val="accent6"/>
              </a:solidFill>
              <a:ln w="9525">
                <a:solidFill>
                  <a:schemeClr val="lt1"/>
                </a:solidFill>
              </a:ln>
              <a:effectLst/>
            </c:spPr>
            <c:extLst>
              <c:ext xmlns:c16="http://schemas.microsoft.com/office/drawing/2014/chart" uri="{C3380CC4-5D6E-409C-BE32-E72D297353CC}">
                <c16:uniqueId val="{0000000F-E632-4114-AF14-080D50CCE464}"/>
              </c:ext>
            </c:extLst>
          </c:dPt>
          <c:dPt>
            <c:idx val="8"/>
            <c:bubble3D val="0"/>
            <c:spPr>
              <a:solidFill>
                <a:srgbClr val="43B02A"/>
              </a:solidFill>
              <a:ln w="9525">
                <a:solidFill>
                  <a:schemeClr val="lt1"/>
                </a:solidFill>
              </a:ln>
              <a:effectLst/>
            </c:spPr>
            <c:extLst>
              <c:ext xmlns:c16="http://schemas.microsoft.com/office/drawing/2014/chart" uri="{C3380CC4-5D6E-409C-BE32-E72D297353CC}">
                <c16:uniqueId val="{00000011-E632-4114-AF14-080D50CCE464}"/>
              </c:ext>
            </c:extLst>
          </c:dPt>
          <c:dPt>
            <c:idx val="9"/>
            <c:bubble3D val="0"/>
            <c:spPr>
              <a:solidFill>
                <a:srgbClr val="EAAA00"/>
              </a:solidFill>
              <a:ln w="9525">
                <a:solidFill>
                  <a:schemeClr val="lt1"/>
                </a:solidFill>
              </a:ln>
              <a:effectLst/>
            </c:spPr>
            <c:extLst>
              <c:ext xmlns:c16="http://schemas.microsoft.com/office/drawing/2014/chart" uri="{C3380CC4-5D6E-409C-BE32-E72D297353CC}">
                <c16:uniqueId val="{00000013-E632-4114-AF14-080D50CCE464}"/>
              </c:ext>
            </c:extLst>
          </c:dPt>
          <c:dPt>
            <c:idx val="10"/>
            <c:bubble3D val="0"/>
            <c:spPr>
              <a:solidFill>
                <a:srgbClr val="F68D2E"/>
              </a:solidFill>
              <a:ln w="9525">
                <a:solidFill>
                  <a:schemeClr val="lt1"/>
                </a:solidFill>
              </a:ln>
              <a:effectLst/>
            </c:spPr>
            <c:extLst>
              <c:ext xmlns:c16="http://schemas.microsoft.com/office/drawing/2014/chart" uri="{C3380CC4-5D6E-409C-BE32-E72D297353CC}">
                <c16:uniqueId val="{00000015-E632-4114-AF14-080D50CCE464}"/>
              </c:ext>
            </c:extLst>
          </c:dPt>
          <c:dLbls>
            <c:dLbl>
              <c:idx val="0"/>
              <c:layout>
                <c:manualLayout>
                  <c:x val="3.6927975958240863E-2"/>
                  <c:y val="5.009379728310961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32-4114-AF14-080D50CCE464}"/>
                </c:ext>
              </c:extLst>
            </c:dLbl>
            <c:dLbl>
              <c:idx val="1"/>
              <c:layout>
                <c:manualLayout>
                  <c:x val="-1.4445985096748288E-2"/>
                  <c:y val="3.1046668089952344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5009611698745476"/>
                      <c:h val="0.12801817118818334"/>
                    </c:manualLayout>
                  </c15:layout>
                </c:ext>
                <c:ext xmlns:c16="http://schemas.microsoft.com/office/drawing/2014/chart" uri="{C3380CC4-5D6E-409C-BE32-E72D297353CC}">
                  <c16:uniqueId val="{00000003-E632-4114-AF14-080D50CCE464}"/>
                </c:ext>
              </c:extLst>
            </c:dLbl>
            <c:dLbl>
              <c:idx val="2"/>
              <c:layout>
                <c:manualLayout>
                  <c:x val="3.8373436266025587E-2"/>
                  <c:y val="7.4100807624948488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166821708674885"/>
                      <c:h val="0.17233238323460612"/>
                    </c:manualLayout>
                  </c15:layout>
                </c:ext>
                <c:ext xmlns:c16="http://schemas.microsoft.com/office/drawing/2014/chart" uri="{C3380CC4-5D6E-409C-BE32-E72D297353CC}">
                  <c16:uniqueId val="{00000005-E632-4114-AF14-080D50CCE464}"/>
                </c:ext>
              </c:extLst>
            </c:dLbl>
            <c:dLbl>
              <c:idx val="3"/>
              <c:layout>
                <c:manualLayout>
                  <c:x val="9.7724814221219217E-2"/>
                  <c:y val="5.828613314820280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32-4114-AF14-080D50CCE464}"/>
                </c:ext>
              </c:extLst>
            </c:dLbl>
            <c:dLbl>
              <c:idx val="4"/>
              <c:layout>
                <c:manualLayout>
                  <c:x val="-4.150206395590221E-2"/>
                  <c:y val="0.17434250146420946"/>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632-4114-AF14-080D50CCE464}"/>
                </c:ext>
              </c:extLst>
            </c:dLbl>
            <c:dLbl>
              <c:idx val="5"/>
              <c:layout>
                <c:manualLayout>
                  <c:x val="-0.1101506363627057"/>
                  <c:y val="0.18761627735667935"/>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8806881066318445"/>
                      <c:h val="0.17824068450047068"/>
                    </c:manualLayout>
                  </c15:layout>
                </c:ext>
                <c:ext xmlns:c16="http://schemas.microsoft.com/office/drawing/2014/chart" uri="{C3380CC4-5D6E-409C-BE32-E72D297353CC}">
                  <c16:uniqueId val="{0000000B-E632-4114-AF14-080D50CCE464}"/>
                </c:ext>
              </c:extLst>
            </c:dLbl>
            <c:dLbl>
              <c:idx val="6"/>
              <c:layout>
                <c:manualLayout>
                  <c:x val="-7.1032682046359763E-2"/>
                  <c:y val="9.3846375916235111E-2"/>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2"/>
                      </a:solidFill>
                      <a:latin typeface="Arial" panose="020B0604020202020204" pitchFamily="34" charset="0"/>
                      <a:ea typeface="+mn-ea"/>
                      <a:cs typeface="+mn-cs"/>
                    </a:defRPr>
                  </a:pPr>
                  <a:endParaRPr lang="it-IT"/>
                </a:p>
              </c:txPr>
              <c:dLblPos val="bestFit"/>
              <c:showLegendKey val="0"/>
              <c:showVal val="1"/>
              <c:showCatName val="1"/>
              <c:showSerName val="0"/>
              <c:showPercent val="0"/>
              <c:showBubbleSize val="0"/>
              <c:extLst>
                <c:ext xmlns:c15="http://schemas.microsoft.com/office/drawing/2012/chart" uri="{CE6537A1-D6FC-4f65-9D91-7224C49458BB}">
                  <c15:layout>
                    <c:manualLayout>
                      <c:w val="0.25158772979367133"/>
                      <c:h val="0.17897831480484899"/>
                    </c:manualLayout>
                  </c15:layout>
                </c:ext>
                <c:ext xmlns:c16="http://schemas.microsoft.com/office/drawing/2014/chart" uri="{C3380CC4-5D6E-409C-BE32-E72D297353CC}">
                  <c16:uniqueId val="{0000000D-E632-4114-AF14-080D50CCE464}"/>
                </c:ext>
              </c:extLst>
            </c:dLbl>
            <c:dLbl>
              <c:idx val="7"/>
              <c:layout>
                <c:manualLayout>
                  <c:x val="-4.047591805116918E-2"/>
                  <c:y val="3.5513287531141677E-2"/>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2"/>
                      </a:solidFill>
                      <a:latin typeface="Arial" panose="020B0604020202020204" pitchFamily="34" charset="0"/>
                      <a:ea typeface="+mn-ea"/>
                      <a:cs typeface="+mn-cs"/>
                    </a:defRPr>
                  </a:pPr>
                  <a:endParaRPr lang="it-IT"/>
                </a:p>
              </c:txPr>
              <c:dLblPos val="bestFit"/>
              <c:showLegendKey val="0"/>
              <c:showVal val="1"/>
              <c:showCatName val="1"/>
              <c:showSerName val="0"/>
              <c:showPercent val="0"/>
              <c:showBubbleSize val="0"/>
              <c:extLst>
                <c:ext xmlns:c15="http://schemas.microsoft.com/office/drawing/2012/chart" uri="{CE6537A1-D6FC-4f65-9D91-7224C49458BB}">
                  <c15:layout>
                    <c:manualLayout>
                      <c:w val="0.32353574660661372"/>
                      <c:h val="0.15756096576247269"/>
                    </c:manualLayout>
                  </c15:layout>
                </c:ext>
                <c:ext xmlns:c16="http://schemas.microsoft.com/office/drawing/2014/chart" uri="{C3380CC4-5D6E-409C-BE32-E72D297353CC}">
                  <c16:uniqueId val="{0000000F-E632-4114-AF14-080D50CCE464}"/>
                </c:ext>
              </c:extLst>
            </c:dLbl>
            <c:dLbl>
              <c:idx val="8"/>
              <c:layout>
                <c:manualLayout>
                  <c:x val="-6.5006790750474608E-2"/>
                  <c:y val="-4.500253555069525E-2"/>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2"/>
                      </a:solidFill>
                      <a:latin typeface="Arial" panose="020B0604020202020204" pitchFamily="34" charset="0"/>
                      <a:ea typeface="+mn-ea"/>
                      <a:cs typeface="+mn-cs"/>
                    </a:defRPr>
                  </a:pPr>
                  <a:endParaRPr lang="it-IT"/>
                </a:p>
              </c:txPr>
              <c:dLblPos val="bestFit"/>
              <c:showLegendKey val="0"/>
              <c:showVal val="1"/>
              <c:showCatName val="1"/>
              <c:showSerName val="0"/>
              <c:showPercent val="0"/>
              <c:showBubbleSize val="0"/>
              <c:extLst>
                <c:ext xmlns:c15="http://schemas.microsoft.com/office/drawing/2012/chart" uri="{CE6537A1-D6FC-4f65-9D91-7224C49458BB}">
                  <c15:layout>
                    <c:manualLayout>
                      <c:w val="0.29433694634624635"/>
                      <c:h val="0.14607201584292714"/>
                    </c:manualLayout>
                  </c15:layout>
                </c:ext>
                <c:ext xmlns:c16="http://schemas.microsoft.com/office/drawing/2014/chart" uri="{C3380CC4-5D6E-409C-BE32-E72D297353CC}">
                  <c16:uniqueId val="{00000011-E632-4114-AF14-080D50CCE464}"/>
                </c:ext>
              </c:extLst>
            </c:dLbl>
            <c:dLbl>
              <c:idx val="9"/>
              <c:layout>
                <c:manualLayout>
                  <c:x val="-0.11301992749707952"/>
                  <c:y val="-0.11461826392575618"/>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632-4114-AF14-080D50CCE464}"/>
                </c:ext>
              </c:extLst>
            </c:dLbl>
            <c:dLbl>
              <c:idx val="10"/>
              <c:layout>
                <c:manualLayout>
                  <c:x val="0.13222520665677145"/>
                  <c:y val="-0.19426474519908007"/>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2"/>
                      </a:solidFill>
                      <a:latin typeface="Arial" panose="020B0604020202020204" pitchFamily="34" charset="0"/>
                      <a:ea typeface="+mn-ea"/>
                      <a:cs typeface="+mn-cs"/>
                    </a:defRPr>
                  </a:pPr>
                  <a:endParaRPr lang="it-IT"/>
                </a:p>
              </c:txPr>
              <c:dLblPos val="bestFit"/>
              <c:showLegendKey val="0"/>
              <c:showVal val="1"/>
              <c:showCatName val="1"/>
              <c:showSerName val="0"/>
              <c:showPercent val="0"/>
              <c:showBubbleSize val="0"/>
              <c:extLst>
                <c:ext xmlns:c15="http://schemas.microsoft.com/office/drawing/2012/chart" uri="{CE6537A1-D6FC-4f65-9D91-7224C49458BB}">
                  <c15:layout>
                    <c:manualLayout>
                      <c:w val="0.29623058418534537"/>
                      <c:h val="0.1648149670829934"/>
                    </c:manualLayout>
                  </c15:layout>
                </c:ext>
                <c:ext xmlns:c16="http://schemas.microsoft.com/office/drawing/2014/chart" uri="{C3380CC4-5D6E-409C-BE32-E72D297353CC}">
                  <c16:uniqueId val="{00000015-E632-4114-AF14-080D50CCE464}"/>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2"/>
                    </a:solidFill>
                    <a:latin typeface="Arial" panose="020B0604020202020204" pitchFamily="34" charset="0"/>
                    <a:ea typeface="+mn-ea"/>
                    <a:cs typeface="+mn-cs"/>
                  </a:defRPr>
                </a:pPr>
                <a:endParaRPr lang="it-IT"/>
              </a:p>
            </c:txPr>
            <c:dLblPos val="bestFit"/>
            <c:showLegendKey val="0"/>
            <c:showVal val="1"/>
            <c:showCatName val="1"/>
            <c:showSerName val="0"/>
            <c:showPercent val="0"/>
            <c:showBubbleSize val="0"/>
            <c:showLeaderLines val="1"/>
            <c:leaderLines>
              <c:spPr>
                <a:ln w="6350" cap="flat" cmpd="sng" algn="ctr">
                  <a:solidFill>
                    <a:schemeClr val="tx2"/>
                  </a:solidFill>
                  <a:round/>
                </a:ln>
                <a:effectLst/>
              </c:spPr>
            </c:leaderLines>
            <c:extLst>
              <c:ext xmlns:c15="http://schemas.microsoft.com/office/drawing/2012/chart" uri="{CE6537A1-D6FC-4f65-9D91-7224C49458BB}"/>
            </c:extLst>
          </c:dLbls>
          <c:cat>
            <c:strRef>
              <c:f>Sheet1!$A$2:$A$12</c:f>
              <c:strCache>
                <c:ptCount val="11"/>
                <c:pt idx="0">
                  <c:v>    Other</c:v>
                </c:pt>
                <c:pt idx="1">
                  <c:v>    Apparel and Footwear</c:v>
                </c:pt>
                <c:pt idx="2">
                  <c:v>    Consumer Electronics</c:v>
                </c:pt>
                <c:pt idx="3">
                  <c:v>    Media Products</c:v>
                </c:pt>
                <c:pt idx="4">
                  <c:v>    Food and Drink</c:v>
                </c:pt>
                <c:pt idx="5">
                  <c:v>    Consumer Appliances</c:v>
                </c:pt>
                <c:pt idx="6">
                  <c:v>    Homewares and Home Furnishings</c:v>
                </c:pt>
                <c:pt idx="7">
                  <c:v>    Personal Accessories and Eyewear</c:v>
                </c:pt>
                <c:pt idx="8">
                  <c:v>    Beauty and Personal Care</c:v>
                </c:pt>
                <c:pt idx="9">
                  <c:v>    Consumer Health</c:v>
                </c:pt>
                <c:pt idx="10">
                  <c:v>    Home Improvement and Gardening</c:v>
                </c:pt>
              </c:strCache>
            </c:strRef>
          </c:cat>
          <c:val>
            <c:numRef>
              <c:f>Sheet1!$B$2:$B$12</c:f>
              <c:numCache>
                <c:formatCode>0.0%</c:formatCode>
                <c:ptCount val="11"/>
                <c:pt idx="0">
                  <c:v>0.40159179401163281</c:v>
                </c:pt>
                <c:pt idx="1">
                  <c:v>0.16504406256732662</c:v>
                </c:pt>
                <c:pt idx="2">
                  <c:v>0.10561347757223248</c:v>
                </c:pt>
                <c:pt idx="3">
                  <c:v>9.3691284701694369E-2</c:v>
                </c:pt>
                <c:pt idx="4">
                  <c:v>7.5627215194724012E-2</c:v>
                </c:pt>
                <c:pt idx="5">
                  <c:v>3.962235633672128E-2</c:v>
                </c:pt>
                <c:pt idx="6">
                  <c:v>3.4813692718130354E-2</c:v>
                </c:pt>
                <c:pt idx="7">
                  <c:v>3.3649505258195878E-2</c:v>
                </c:pt>
                <c:pt idx="8">
                  <c:v>2.5649214252044496E-2</c:v>
                </c:pt>
                <c:pt idx="9">
                  <c:v>1.3884584417390874E-2</c:v>
                </c:pt>
                <c:pt idx="10">
                  <c:v>1.0812812970032708E-2</c:v>
                </c:pt>
              </c:numCache>
            </c:numRef>
          </c:val>
          <c:extLst>
            <c:ext xmlns:c16="http://schemas.microsoft.com/office/drawing/2014/chart" uri="{C3380CC4-5D6E-409C-BE32-E72D297353CC}">
              <c16:uniqueId val="{00000016-E632-4114-AF14-080D50CCE464}"/>
            </c:ext>
          </c:extLst>
        </c:ser>
        <c:dLbls>
          <c:dLblPos val="bestFit"/>
          <c:showLegendKey val="0"/>
          <c:showVal val="1"/>
          <c:showCatName val="0"/>
          <c:showSerName val="0"/>
          <c:showPercent val="0"/>
          <c:showBubbleSize val="0"/>
          <c:showLeaderLines val="1"/>
        </c:dLbls>
        <c:firstSliceAng val="303"/>
      </c:pieChart>
      <c:spPr>
        <a:noFill/>
        <a:ln>
          <a:noFill/>
        </a:ln>
        <a:effectLst/>
      </c:spPr>
    </c:plotArea>
    <c:plotVisOnly val="1"/>
    <c:dispBlanksAs val="gap"/>
    <c:showDLblsOverMax val="0"/>
  </c:chart>
  <c:spPr>
    <a:noFill/>
    <a:ln>
      <a:noFill/>
    </a:ln>
    <a:effectLst/>
  </c:spPr>
  <c:txPr>
    <a:bodyPr/>
    <a:lstStyle/>
    <a:p>
      <a:pPr>
        <a:defRPr sz="800" baseline="0">
          <a:solidFill>
            <a:schemeClr val="tx1"/>
          </a:solidFill>
          <a:latin typeface="Arial" panose="020B0604020202020204" pitchFamily="34" charset="0"/>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640435721664"/>
          <c:y val="7.8827073786531393E-2"/>
          <c:w val="0.77045091728630088"/>
          <c:h val="0.73814083656325835"/>
        </c:manualLayout>
      </c:layout>
      <c:lineChart>
        <c:grouping val="standard"/>
        <c:varyColors val="0"/>
        <c:ser>
          <c:idx val="0"/>
          <c:order val="0"/>
          <c:tx>
            <c:strRef>
              <c:f>Sheet1!$B$1</c:f>
              <c:strCache>
                <c:ptCount val="1"/>
                <c:pt idx="0">
                  <c:v>Convenience Stores</c:v>
                </c:pt>
              </c:strCache>
            </c:strRef>
          </c:tx>
          <c:spPr>
            <a:ln w="15875" cap="rnd">
              <a:solidFill>
                <a:srgbClr val="EAAA00"/>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Sheet1!$B$2:$B$16</c:f>
              <c:numCache>
                <c:formatCode>#,##0.0</c:formatCode>
                <c:ptCount val="15"/>
                <c:pt idx="0">
                  <c:v>200.4386491164</c:v>
                </c:pt>
                <c:pt idx="1">
                  <c:v>210.6821063964</c:v>
                </c:pt>
                <c:pt idx="2">
                  <c:v>219.15888622969999</c:v>
                </c:pt>
                <c:pt idx="3">
                  <c:v>227.66277467559999</c:v>
                </c:pt>
                <c:pt idx="4">
                  <c:v>235.79866511169999</c:v>
                </c:pt>
                <c:pt idx="5">
                  <c:v>247.6049975288</c:v>
                </c:pt>
                <c:pt idx="6">
                  <c:v>258.31860027490001</c:v>
                </c:pt>
                <c:pt idx="7">
                  <c:v>265.86945048439998</c:v>
                </c:pt>
                <c:pt idx="8">
                  <c:v>276.44452573979999</c:v>
                </c:pt>
                <c:pt idx="9">
                  <c:v>285.39563564230002</c:v>
                </c:pt>
                <c:pt idx="10">
                  <c:v>288.83244505110002</c:v>
                </c:pt>
                <c:pt idx="11">
                  <c:v>293.55223912079998</c:v>
                </c:pt>
                <c:pt idx="12">
                  <c:v>302.2516773415</c:v>
                </c:pt>
                <c:pt idx="13">
                  <c:v>309.69238929030001</c:v>
                </c:pt>
                <c:pt idx="14">
                  <c:v>316.87937341809999</c:v>
                </c:pt>
              </c:numCache>
            </c:numRef>
          </c:val>
          <c:smooth val="0"/>
          <c:extLst>
            <c:ext xmlns:c16="http://schemas.microsoft.com/office/drawing/2014/chart" uri="{C3380CC4-5D6E-409C-BE32-E72D297353CC}">
              <c16:uniqueId val="{00000000-4496-4ABD-9F91-2466BC110A43}"/>
            </c:ext>
          </c:extLst>
        </c:ser>
        <c:ser>
          <c:idx val="1"/>
          <c:order val="1"/>
          <c:tx>
            <c:strRef>
              <c:f>Sheet1!$C$1</c:f>
              <c:strCache>
                <c:ptCount val="1"/>
                <c:pt idx="0">
                  <c:v>Discounters</c:v>
                </c:pt>
              </c:strCache>
            </c:strRef>
          </c:tx>
          <c:spPr>
            <a:ln w="15875" cap="rnd">
              <a:solidFill>
                <a:srgbClr val="43B02A"/>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Sheet1!$C$2:$C$16</c:f>
              <c:numCache>
                <c:formatCode>#,##0.0</c:formatCode>
                <c:ptCount val="15"/>
                <c:pt idx="0">
                  <c:v>211.16551686650001</c:v>
                </c:pt>
                <c:pt idx="1">
                  <c:v>219.0032149889</c:v>
                </c:pt>
                <c:pt idx="2">
                  <c:v>225.8107369496</c:v>
                </c:pt>
                <c:pt idx="3">
                  <c:v>235.37277003080001</c:v>
                </c:pt>
                <c:pt idx="4">
                  <c:v>243.87170605879999</c:v>
                </c:pt>
                <c:pt idx="5">
                  <c:v>254.54730726209999</c:v>
                </c:pt>
                <c:pt idx="6">
                  <c:v>267.08239456140001</c:v>
                </c:pt>
                <c:pt idx="7">
                  <c:v>280.3427908983</c:v>
                </c:pt>
                <c:pt idx="8">
                  <c:v>288.06697570720002</c:v>
                </c:pt>
                <c:pt idx="9">
                  <c:v>295.89008006680001</c:v>
                </c:pt>
                <c:pt idx="10">
                  <c:v>312.45356925350001</c:v>
                </c:pt>
                <c:pt idx="11">
                  <c:v>315.09403421460001</c:v>
                </c:pt>
                <c:pt idx="12">
                  <c:v>322.58851073070002</c:v>
                </c:pt>
                <c:pt idx="13">
                  <c:v>330.30831862280002</c:v>
                </c:pt>
                <c:pt idx="14">
                  <c:v>337.42460986240002</c:v>
                </c:pt>
              </c:numCache>
            </c:numRef>
          </c:val>
          <c:smooth val="0"/>
          <c:extLst>
            <c:ext xmlns:c16="http://schemas.microsoft.com/office/drawing/2014/chart" uri="{C3380CC4-5D6E-409C-BE32-E72D297353CC}">
              <c16:uniqueId val="{00000001-4496-4ABD-9F91-2466BC110A43}"/>
            </c:ext>
          </c:extLst>
        </c:ser>
        <c:ser>
          <c:idx val="2"/>
          <c:order val="2"/>
          <c:tx>
            <c:strRef>
              <c:f>Sheet1!$D$1</c:f>
              <c:strCache>
                <c:ptCount val="1"/>
                <c:pt idx="0">
                  <c:v>Hypermarkets</c:v>
                </c:pt>
              </c:strCache>
            </c:strRef>
          </c:tx>
          <c:spPr>
            <a:ln w="12700" cap="rnd">
              <a:solidFill>
                <a:srgbClr val="483698"/>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Sheet1!$D$2:$D$16</c:f>
              <c:numCache>
                <c:formatCode>#,##0.0</c:formatCode>
                <c:ptCount val="15"/>
                <c:pt idx="0">
                  <c:v>745.12389186730002</c:v>
                </c:pt>
                <c:pt idx="1">
                  <c:v>757.18962657149996</c:v>
                </c:pt>
                <c:pt idx="2">
                  <c:v>771.95419554780005</c:v>
                </c:pt>
                <c:pt idx="3">
                  <c:v>780.96806038609998</c:v>
                </c:pt>
                <c:pt idx="4">
                  <c:v>789.53081143530005</c:v>
                </c:pt>
                <c:pt idx="5">
                  <c:v>799.93935620640002</c:v>
                </c:pt>
                <c:pt idx="6">
                  <c:v>806.1152760077</c:v>
                </c:pt>
                <c:pt idx="7">
                  <c:v>804.87541900609995</c:v>
                </c:pt>
                <c:pt idx="8">
                  <c:v>794.57893552990004</c:v>
                </c:pt>
                <c:pt idx="9">
                  <c:v>786.33639150919998</c:v>
                </c:pt>
                <c:pt idx="10">
                  <c:v>790.69990318509997</c:v>
                </c:pt>
                <c:pt idx="11">
                  <c:v>785.36685209309996</c:v>
                </c:pt>
                <c:pt idx="12">
                  <c:v>786.08792502990002</c:v>
                </c:pt>
                <c:pt idx="13">
                  <c:v>787.11854143940002</c:v>
                </c:pt>
                <c:pt idx="14">
                  <c:v>788.15264816609999</c:v>
                </c:pt>
              </c:numCache>
            </c:numRef>
          </c:val>
          <c:smooth val="0"/>
          <c:extLst>
            <c:ext xmlns:c16="http://schemas.microsoft.com/office/drawing/2014/chart" uri="{C3380CC4-5D6E-409C-BE32-E72D297353CC}">
              <c16:uniqueId val="{00000002-4496-4ABD-9F91-2466BC110A43}"/>
            </c:ext>
          </c:extLst>
        </c:ser>
        <c:ser>
          <c:idx val="3"/>
          <c:order val="3"/>
          <c:tx>
            <c:strRef>
              <c:f>Sheet1!$E$1</c:f>
              <c:strCache>
                <c:ptCount val="1"/>
                <c:pt idx="0">
                  <c:v>Supermarkets</c:v>
                </c:pt>
              </c:strCache>
            </c:strRef>
          </c:tx>
          <c:spPr>
            <a:ln w="15875" cap="rnd">
              <a:solidFill>
                <a:srgbClr val="005EB8"/>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Sheet1!$E$2:$E$16</c:f>
              <c:numCache>
                <c:formatCode>#,##0.0</c:formatCode>
                <c:ptCount val="15"/>
                <c:pt idx="0">
                  <c:v>1393.2615001641</c:v>
                </c:pt>
                <c:pt idx="1">
                  <c:v>1413.2092668585001</c:v>
                </c:pt>
                <c:pt idx="2">
                  <c:v>1447.2470148712</c:v>
                </c:pt>
                <c:pt idx="3">
                  <c:v>1471.4345274816001</c:v>
                </c:pt>
                <c:pt idx="4">
                  <c:v>1504.5919316933</c:v>
                </c:pt>
                <c:pt idx="5">
                  <c:v>1538.4209183512</c:v>
                </c:pt>
                <c:pt idx="6">
                  <c:v>1553.7874047422999</c:v>
                </c:pt>
                <c:pt idx="7">
                  <c:v>1569.9382270796</c:v>
                </c:pt>
                <c:pt idx="8">
                  <c:v>1584.2567106245001</c:v>
                </c:pt>
                <c:pt idx="9">
                  <c:v>1593.7960789676999</c:v>
                </c:pt>
                <c:pt idx="10">
                  <c:v>1670.5574248084999</c:v>
                </c:pt>
                <c:pt idx="11">
                  <c:v>1636.3016387923001</c:v>
                </c:pt>
                <c:pt idx="12">
                  <c:v>1650.9931808783001</c:v>
                </c:pt>
                <c:pt idx="13">
                  <c:v>1661.6023739937</c:v>
                </c:pt>
                <c:pt idx="14">
                  <c:v>1673.036417321</c:v>
                </c:pt>
              </c:numCache>
            </c:numRef>
          </c:val>
          <c:smooth val="0"/>
          <c:extLst>
            <c:ext xmlns:c16="http://schemas.microsoft.com/office/drawing/2014/chart" uri="{C3380CC4-5D6E-409C-BE32-E72D297353CC}">
              <c16:uniqueId val="{00000003-4496-4ABD-9F91-2466BC110A43}"/>
            </c:ext>
          </c:extLst>
        </c:ser>
        <c:ser>
          <c:idx val="4"/>
          <c:order val="4"/>
          <c:tx>
            <c:strRef>
              <c:f>Sheet1!$F$1</c:f>
              <c:strCache>
                <c:ptCount val="1"/>
                <c:pt idx="0">
                  <c:v>Electronics and Appliance Specialist Retailers</c:v>
                </c:pt>
              </c:strCache>
            </c:strRef>
          </c:tx>
          <c:spPr>
            <a:ln w="12700" cap="rnd">
              <a:solidFill>
                <a:schemeClr val="accent6"/>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Sheet1!$F$2:$F$16</c:f>
              <c:numCache>
                <c:formatCode>#,##0.0</c:formatCode>
                <c:ptCount val="15"/>
                <c:pt idx="0">
                  <c:v>575.90126062659999</c:v>
                </c:pt>
                <c:pt idx="1">
                  <c:v>586.24363511089996</c:v>
                </c:pt>
                <c:pt idx="2">
                  <c:v>579.7907058065</c:v>
                </c:pt>
                <c:pt idx="3">
                  <c:v>576.97205873450002</c:v>
                </c:pt>
                <c:pt idx="4">
                  <c:v>577.65793339950005</c:v>
                </c:pt>
                <c:pt idx="5">
                  <c:v>572.76562605749996</c:v>
                </c:pt>
                <c:pt idx="6">
                  <c:v>566.77855986409998</c:v>
                </c:pt>
                <c:pt idx="7">
                  <c:v>568.36285659350006</c:v>
                </c:pt>
                <c:pt idx="8">
                  <c:v>567.92714304169999</c:v>
                </c:pt>
                <c:pt idx="9">
                  <c:v>563.62280271350005</c:v>
                </c:pt>
                <c:pt idx="10">
                  <c:v>463.92513005979998</c:v>
                </c:pt>
                <c:pt idx="11">
                  <c:v>503.56697343799999</c:v>
                </c:pt>
                <c:pt idx="12">
                  <c:v>519.4328994105</c:v>
                </c:pt>
                <c:pt idx="13">
                  <c:v>525.54068752850003</c:v>
                </c:pt>
                <c:pt idx="14">
                  <c:v>527.87637590429995</c:v>
                </c:pt>
              </c:numCache>
            </c:numRef>
          </c:val>
          <c:smooth val="0"/>
          <c:extLst>
            <c:ext xmlns:c16="http://schemas.microsoft.com/office/drawing/2014/chart" uri="{C3380CC4-5D6E-409C-BE32-E72D297353CC}">
              <c16:uniqueId val="{00000004-4496-4ABD-9F91-2466BC110A43}"/>
            </c:ext>
          </c:extLst>
        </c:ser>
        <c:ser>
          <c:idx val="5"/>
          <c:order val="5"/>
          <c:tx>
            <c:strRef>
              <c:f>Sheet1!$G$1</c:f>
              <c:strCache>
                <c:ptCount val="1"/>
                <c:pt idx="0">
                  <c:v>Health and Beauty Specialist Retailers</c:v>
                </c:pt>
              </c:strCache>
            </c:strRef>
          </c:tx>
          <c:spPr>
            <a:ln w="15875" cap="rnd">
              <a:solidFill>
                <a:schemeClr val="tx2"/>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Sheet1!$G$2:$G$16</c:f>
              <c:numCache>
                <c:formatCode>#,##0.0</c:formatCode>
                <c:ptCount val="15"/>
                <c:pt idx="0">
                  <c:v>878.75469395259995</c:v>
                </c:pt>
                <c:pt idx="1">
                  <c:v>888.78067499309998</c:v>
                </c:pt>
                <c:pt idx="2">
                  <c:v>905.03286256629997</c:v>
                </c:pt>
                <c:pt idx="3">
                  <c:v>929.97919880910001</c:v>
                </c:pt>
                <c:pt idx="4">
                  <c:v>948.73406888859995</c:v>
                </c:pt>
                <c:pt idx="5">
                  <c:v>978.41906722969998</c:v>
                </c:pt>
                <c:pt idx="6">
                  <c:v>1000.7708021326</c:v>
                </c:pt>
                <c:pt idx="7">
                  <c:v>1015.7387667902</c:v>
                </c:pt>
                <c:pt idx="8">
                  <c:v>1030.1616625155</c:v>
                </c:pt>
                <c:pt idx="9">
                  <c:v>1043.7190609595</c:v>
                </c:pt>
                <c:pt idx="10">
                  <c:v>1038.3076171677999</c:v>
                </c:pt>
                <c:pt idx="11">
                  <c:v>1039.7296236909999</c:v>
                </c:pt>
                <c:pt idx="12">
                  <c:v>1060.7135414453001</c:v>
                </c:pt>
                <c:pt idx="13">
                  <c:v>1077.2547445384</c:v>
                </c:pt>
                <c:pt idx="14">
                  <c:v>1092.5043324464</c:v>
                </c:pt>
              </c:numCache>
            </c:numRef>
          </c:val>
          <c:smooth val="0"/>
          <c:extLst>
            <c:ext xmlns:c16="http://schemas.microsoft.com/office/drawing/2014/chart" uri="{C3380CC4-5D6E-409C-BE32-E72D297353CC}">
              <c16:uniqueId val="{00000005-4496-4ABD-9F91-2466BC110A43}"/>
            </c:ext>
          </c:extLst>
        </c:ser>
        <c:ser>
          <c:idx val="6"/>
          <c:order val="6"/>
          <c:tx>
            <c:strRef>
              <c:f>Sheet1!$H$1</c:f>
              <c:strCache>
                <c:ptCount val="1"/>
                <c:pt idx="0">
                  <c:v>Home and Garden Specialist Retailers</c:v>
                </c:pt>
              </c:strCache>
            </c:strRef>
          </c:tx>
          <c:spPr>
            <a:ln w="15875" cap="rnd">
              <a:solidFill>
                <a:schemeClr val="accent1"/>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Sheet1!$H$2:$H$16</c:f>
              <c:numCache>
                <c:formatCode>#,##0.0</c:formatCode>
                <c:ptCount val="15"/>
                <c:pt idx="0">
                  <c:v>839.83197053699996</c:v>
                </c:pt>
                <c:pt idx="1">
                  <c:v>849.93069281229998</c:v>
                </c:pt>
                <c:pt idx="2">
                  <c:v>868.66084580999996</c:v>
                </c:pt>
                <c:pt idx="3">
                  <c:v>888.19949990889995</c:v>
                </c:pt>
                <c:pt idx="4">
                  <c:v>907.14841268609996</c:v>
                </c:pt>
                <c:pt idx="5">
                  <c:v>932.61984677930002</c:v>
                </c:pt>
                <c:pt idx="6">
                  <c:v>955.51967924769997</c:v>
                </c:pt>
                <c:pt idx="7">
                  <c:v>976.86371110619996</c:v>
                </c:pt>
                <c:pt idx="8">
                  <c:v>991.12223229690005</c:v>
                </c:pt>
                <c:pt idx="9">
                  <c:v>1005.9256206579</c:v>
                </c:pt>
                <c:pt idx="10">
                  <c:v>840.49432569869998</c:v>
                </c:pt>
                <c:pt idx="11">
                  <c:v>950.85634838299995</c:v>
                </c:pt>
                <c:pt idx="12">
                  <c:v>994.5990002177</c:v>
                </c:pt>
                <c:pt idx="13">
                  <c:v>1019.2759713318</c:v>
                </c:pt>
                <c:pt idx="14">
                  <c:v>1041.2233121249001</c:v>
                </c:pt>
              </c:numCache>
            </c:numRef>
          </c:val>
          <c:smooth val="0"/>
          <c:extLst>
            <c:ext xmlns:c16="http://schemas.microsoft.com/office/drawing/2014/chart" uri="{C3380CC4-5D6E-409C-BE32-E72D297353CC}">
              <c16:uniqueId val="{00000006-4496-4ABD-9F91-2466BC110A43}"/>
            </c:ext>
          </c:extLst>
        </c:ser>
        <c:ser>
          <c:idx val="7"/>
          <c:order val="7"/>
          <c:tx>
            <c:strRef>
              <c:f>Sheet1!$I$1</c:f>
              <c:strCache>
                <c:ptCount val="1"/>
                <c:pt idx="0">
                  <c:v>Leisure and Personal Goods Specialist Retailers</c:v>
                </c:pt>
              </c:strCache>
            </c:strRef>
          </c:tx>
          <c:spPr>
            <a:ln w="15875" cap="rnd">
              <a:solidFill>
                <a:schemeClr val="accent4"/>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Sheet1!$I$2:$I$16</c:f>
              <c:numCache>
                <c:formatCode>#,##0.0</c:formatCode>
                <c:ptCount val="15"/>
                <c:pt idx="0">
                  <c:v>581.59852227789997</c:v>
                </c:pt>
                <c:pt idx="1">
                  <c:v>586.32221366220006</c:v>
                </c:pt>
                <c:pt idx="2">
                  <c:v>587.23976427820003</c:v>
                </c:pt>
                <c:pt idx="3">
                  <c:v>599.71842826440002</c:v>
                </c:pt>
                <c:pt idx="4">
                  <c:v>600.95719237430001</c:v>
                </c:pt>
                <c:pt idx="5">
                  <c:v>607.38166548360005</c:v>
                </c:pt>
                <c:pt idx="6">
                  <c:v>608.72164612109998</c:v>
                </c:pt>
                <c:pt idx="7">
                  <c:v>614.94357770030001</c:v>
                </c:pt>
                <c:pt idx="8">
                  <c:v>617.85814066240005</c:v>
                </c:pt>
                <c:pt idx="9">
                  <c:v>618.56667893240001</c:v>
                </c:pt>
                <c:pt idx="10">
                  <c:v>478.0662832049</c:v>
                </c:pt>
                <c:pt idx="11">
                  <c:v>544.05034952760002</c:v>
                </c:pt>
                <c:pt idx="12">
                  <c:v>571.50062943850003</c:v>
                </c:pt>
                <c:pt idx="13">
                  <c:v>589.71374966120004</c:v>
                </c:pt>
                <c:pt idx="14">
                  <c:v>603.90321927390005</c:v>
                </c:pt>
              </c:numCache>
            </c:numRef>
          </c:val>
          <c:smooth val="0"/>
          <c:extLst>
            <c:ext xmlns:c16="http://schemas.microsoft.com/office/drawing/2014/chart" uri="{C3380CC4-5D6E-409C-BE32-E72D297353CC}">
              <c16:uniqueId val="{00000007-4496-4ABD-9F91-2466BC110A43}"/>
            </c:ext>
          </c:extLst>
        </c:ser>
        <c:ser>
          <c:idx val="8"/>
          <c:order val="8"/>
          <c:tx>
            <c:strRef>
              <c:f>Sheet1!$J$1</c:f>
              <c:strCache>
                <c:ptCount val="1"/>
                <c:pt idx="0">
                  <c:v>Mixed Retailers</c:v>
                </c:pt>
              </c:strCache>
            </c:strRef>
          </c:tx>
          <c:spPr>
            <a:ln w="15875" cap="rnd">
              <a:solidFill>
                <a:srgbClr val="470A68"/>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Sheet1!$J$2:$J$16</c:f>
              <c:numCache>
                <c:formatCode>#,##0.0</c:formatCode>
                <c:ptCount val="15"/>
                <c:pt idx="0">
                  <c:v>784.10003462259999</c:v>
                </c:pt>
                <c:pt idx="1">
                  <c:v>792.56570990440002</c:v>
                </c:pt>
                <c:pt idx="2">
                  <c:v>803.98309888599999</c:v>
                </c:pt>
                <c:pt idx="3">
                  <c:v>815.08099478350005</c:v>
                </c:pt>
                <c:pt idx="4">
                  <c:v>810.6713634701</c:v>
                </c:pt>
                <c:pt idx="5">
                  <c:v>812.20559170490003</c:v>
                </c:pt>
                <c:pt idx="6">
                  <c:v>803.95720259990003</c:v>
                </c:pt>
                <c:pt idx="7">
                  <c:v>806.43115305410004</c:v>
                </c:pt>
                <c:pt idx="8">
                  <c:v>798.05110554459998</c:v>
                </c:pt>
                <c:pt idx="9">
                  <c:v>792.04616709029995</c:v>
                </c:pt>
                <c:pt idx="10">
                  <c:v>664.55100464069994</c:v>
                </c:pt>
                <c:pt idx="11">
                  <c:v>732.28611006489996</c:v>
                </c:pt>
                <c:pt idx="12">
                  <c:v>744.56667204389998</c:v>
                </c:pt>
                <c:pt idx="13">
                  <c:v>750.60748595990003</c:v>
                </c:pt>
                <c:pt idx="14">
                  <c:v>755.02324206440005</c:v>
                </c:pt>
              </c:numCache>
            </c:numRef>
          </c:val>
          <c:smooth val="0"/>
          <c:extLst>
            <c:ext xmlns:c16="http://schemas.microsoft.com/office/drawing/2014/chart" uri="{C3380CC4-5D6E-409C-BE32-E72D297353CC}">
              <c16:uniqueId val="{00000008-4496-4ABD-9F91-2466BC110A43}"/>
            </c:ext>
          </c:extLst>
        </c:ser>
        <c:ser>
          <c:idx val="9"/>
          <c:order val="9"/>
          <c:tx>
            <c:strRef>
              <c:f>Sheet1!$K$1</c:f>
              <c:strCache>
                <c:ptCount val="1"/>
                <c:pt idx="0">
                  <c:v>Direct Selling</c:v>
                </c:pt>
              </c:strCache>
            </c:strRef>
          </c:tx>
          <c:spPr>
            <a:ln w="15875" cap="rnd">
              <a:solidFill>
                <a:srgbClr val="BC204B"/>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Sheet1!$K$2:$K$16</c:f>
              <c:numCache>
                <c:formatCode>#,##0.0</c:formatCode>
                <c:ptCount val="15"/>
                <c:pt idx="0">
                  <c:v>98.149113506099994</c:v>
                </c:pt>
                <c:pt idx="1">
                  <c:v>98.988191123899995</c:v>
                </c:pt>
                <c:pt idx="2">
                  <c:v>101.64788063490001</c:v>
                </c:pt>
                <c:pt idx="3">
                  <c:v>103.86280739359999</c:v>
                </c:pt>
                <c:pt idx="4">
                  <c:v>104.1151100937</c:v>
                </c:pt>
                <c:pt idx="5">
                  <c:v>108.6643576636</c:v>
                </c:pt>
                <c:pt idx="6">
                  <c:v>110.1633458053</c:v>
                </c:pt>
                <c:pt idx="7">
                  <c:v>110.14201821739999</c:v>
                </c:pt>
                <c:pt idx="8">
                  <c:v>109.1810401366</c:v>
                </c:pt>
                <c:pt idx="9">
                  <c:v>106.6247860925</c:v>
                </c:pt>
                <c:pt idx="10">
                  <c:v>98.327494400099994</c:v>
                </c:pt>
                <c:pt idx="11">
                  <c:v>100.29013179810001</c:v>
                </c:pt>
                <c:pt idx="12">
                  <c:v>102.98733532529999</c:v>
                </c:pt>
                <c:pt idx="13">
                  <c:v>104.0245796534</c:v>
                </c:pt>
                <c:pt idx="14">
                  <c:v>104.905875726</c:v>
                </c:pt>
              </c:numCache>
            </c:numRef>
          </c:val>
          <c:smooth val="0"/>
          <c:extLst>
            <c:ext xmlns:c16="http://schemas.microsoft.com/office/drawing/2014/chart" uri="{C3380CC4-5D6E-409C-BE32-E72D297353CC}">
              <c16:uniqueId val="{00000009-4496-4ABD-9F91-2466BC110A43}"/>
            </c:ext>
          </c:extLst>
        </c:ser>
        <c:ser>
          <c:idx val="10"/>
          <c:order val="10"/>
          <c:tx>
            <c:strRef>
              <c:f>Sheet1!$L$1</c:f>
              <c:strCache>
                <c:ptCount val="1"/>
                <c:pt idx="0">
                  <c:v>Homeshopping</c:v>
                </c:pt>
              </c:strCache>
            </c:strRef>
          </c:tx>
          <c:spPr>
            <a:ln w="15875" cap="rnd">
              <a:solidFill>
                <a:srgbClr val="F68D2E"/>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Sheet1!$L$2:$L$16</c:f>
              <c:numCache>
                <c:formatCode>#,##0.0</c:formatCode>
                <c:ptCount val="15"/>
                <c:pt idx="0">
                  <c:v>173.7331265288</c:v>
                </c:pt>
                <c:pt idx="1">
                  <c:v>173.43020238029999</c:v>
                </c:pt>
                <c:pt idx="2">
                  <c:v>176.2709668542</c:v>
                </c:pt>
                <c:pt idx="3">
                  <c:v>168.62311886809999</c:v>
                </c:pt>
                <c:pt idx="4">
                  <c:v>165.96307039940001</c:v>
                </c:pt>
                <c:pt idx="5">
                  <c:v>171.86109157609999</c:v>
                </c:pt>
                <c:pt idx="6">
                  <c:v>178.5253266375</c:v>
                </c:pt>
                <c:pt idx="7">
                  <c:v>178.5918636589</c:v>
                </c:pt>
                <c:pt idx="8">
                  <c:v>178.43841408079999</c:v>
                </c:pt>
                <c:pt idx="9">
                  <c:v>178.49491996910001</c:v>
                </c:pt>
                <c:pt idx="10">
                  <c:v>183.6752573581</c:v>
                </c:pt>
                <c:pt idx="11">
                  <c:v>184.4374522642</c:v>
                </c:pt>
                <c:pt idx="12">
                  <c:v>185.34668061740001</c:v>
                </c:pt>
                <c:pt idx="13">
                  <c:v>186.0721799403</c:v>
                </c:pt>
                <c:pt idx="14">
                  <c:v>186.78083743440001</c:v>
                </c:pt>
              </c:numCache>
            </c:numRef>
          </c:val>
          <c:smooth val="0"/>
          <c:extLst>
            <c:ext xmlns:c16="http://schemas.microsoft.com/office/drawing/2014/chart" uri="{C3380CC4-5D6E-409C-BE32-E72D297353CC}">
              <c16:uniqueId val="{0000000A-4496-4ABD-9F91-2466BC110A43}"/>
            </c:ext>
          </c:extLst>
        </c:ser>
        <c:ser>
          <c:idx val="11"/>
          <c:order val="11"/>
          <c:tx>
            <c:strRef>
              <c:f>Sheet1!$M$1</c:f>
              <c:strCache>
                <c:ptCount val="1"/>
                <c:pt idx="0">
                  <c:v>Vending</c:v>
                </c:pt>
              </c:strCache>
            </c:strRef>
          </c:tx>
          <c:spPr>
            <a:ln w="15875" cap="rnd">
              <a:solidFill>
                <a:srgbClr val="C6007E"/>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Sheet1!$M$2:$M$16</c:f>
              <c:numCache>
                <c:formatCode>#,##0.0</c:formatCode>
                <c:ptCount val="15"/>
                <c:pt idx="0">
                  <c:v>43.717594102100001</c:v>
                </c:pt>
                <c:pt idx="1">
                  <c:v>42.444493039900003</c:v>
                </c:pt>
                <c:pt idx="2">
                  <c:v>41.485801259799999</c:v>
                </c:pt>
                <c:pt idx="3">
                  <c:v>40.544609231000003</c:v>
                </c:pt>
                <c:pt idx="4">
                  <c:v>39.131957587999999</c:v>
                </c:pt>
                <c:pt idx="5">
                  <c:v>38.355946368799998</c:v>
                </c:pt>
                <c:pt idx="6">
                  <c:v>37.717421228500001</c:v>
                </c:pt>
                <c:pt idx="7">
                  <c:v>36.614600942599999</c:v>
                </c:pt>
                <c:pt idx="8">
                  <c:v>36.065334971600002</c:v>
                </c:pt>
                <c:pt idx="9">
                  <c:v>35.868526167399999</c:v>
                </c:pt>
                <c:pt idx="10">
                  <c:v>31.300718443899999</c:v>
                </c:pt>
                <c:pt idx="11">
                  <c:v>33.769664089400003</c:v>
                </c:pt>
                <c:pt idx="12">
                  <c:v>34.976441297699999</c:v>
                </c:pt>
                <c:pt idx="13">
                  <c:v>35.220015939299998</c:v>
                </c:pt>
                <c:pt idx="14">
                  <c:v>35.384514632600002</c:v>
                </c:pt>
              </c:numCache>
            </c:numRef>
          </c:val>
          <c:smooth val="0"/>
          <c:extLst>
            <c:ext xmlns:c16="http://schemas.microsoft.com/office/drawing/2014/chart" uri="{C3380CC4-5D6E-409C-BE32-E72D297353CC}">
              <c16:uniqueId val="{0000000B-4496-4ABD-9F91-2466BC110A43}"/>
            </c:ext>
          </c:extLst>
        </c:ser>
        <c:ser>
          <c:idx val="12"/>
          <c:order val="12"/>
          <c:tx>
            <c:strRef>
              <c:f>Sheet1!$N$1</c:f>
              <c:strCache>
                <c:ptCount val="1"/>
                <c:pt idx="0">
                  <c:v>E-Commerce</c:v>
                </c:pt>
              </c:strCache>
            </c:strRef>
          </c:tx>
          <c:spPr>
            <a:ln w="15875" cap="rnd">
              <a:solidFill>
                <a:schemeClr val="accent5"/>
              </a:solidFill>
              <a:round/>
            </a:ln>
            <a:effectLst/>
          </c:spPr>
          <c:marker>
            <c:symbol val="none"/>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Sheet1!$N$2:$N$16</c:f>
              <c:numCache>
                <c:formatCode>#,##0.0</c:formatCode>
                <c:ptCount val="15"/>
                <c:pt idx="0">
                  <c:v>307.86526041270002</c:v>
                </c:pt>
                <c:pt idx="1">
                  <c:v>369.14258127530002</c:v>
                </c:pt>
                <c:pt idx="2">
                  <c:v>448.15277314219998</c:v>
                </c:pt>
                <c:pt idx="3">
                  <c:v>544.9370344875</c:v>
                </c:pt>
                <c:pt idx="4">
                  <c:v>666.85629981279999</c:v>
                </c:pt>
                <c:pt idx="5">
                  <c:v>817.03752153339997</c:v>
                </c:pt>
                <c:pt idx="6">
                  <c:v>967.12070355000003</c:v>
                </c:pt>
                <c:pt idx="7">
                  <c:v>1159.6433508314001</c:v>
                </c:pt>
                <c:pt idx="8">
                  <c:v>1357.9502506336</c:v>
                </c:pt>
                <c:pt idx="9">
                  <c:v>1588.4942480003001</c:v>
                </c:pt>
                <c:pt idx="10">
                  <c:v>1939.1570646987</c:v>
                </c:pt>
                <c:pt idx="11">
                  <c:v>2092.0447313728</c:v>
                </c:pt>
                <c:pt idx="12">
                  <c:v>2323.1917356179001</c:v>
                </c:pt>
                <c:pt idx="13">
                  <c:v>2561.0490098277</c:v>
                </c:pt>
                <c:pt idx="14">
                  <c:v>2789.4054923263002</c:v>
                </c:pt>
              </c:numCache>
            </c:numRef>
          </c:val>
          <c:smooth val="0"/>
          <c:extLst>
            <c:ext xmlns:c16="http://schemas.microsoft.com/office/drawing/2014/chart" uri="{C3380CC4-5D6E-409C-BE32-E72D297353CC}">
              <c16:uniqueId val="{0000000C-4496-4ABD-9F91-2466BC110A43}"/>
            </c:ext>
          </c:extLst>
        </c:ser>
        <c:dLbls>
          <c:showLegendKey val="0"/>
          <c:showVal val="0"/>
          <c:showCatName val="0"/>
          <c:showSerName val="0"/>
          <c:showPercent val="0"/>
          <c:showBubbleSize val="0"/>
        </c:dLbls>
        <c:smooth val="0"/>
        <c:axId val="564227304"/>
        <c:axId val="564230048"/>
      </c:lineChart>
      <c:catAx>
        <c:axId val="564227304"/>
        <c:scaling>
          <c:orientation val="minMax"/>
        </c:scaling>
        <c:delete val="0"/>
        <c:axPos val="b"/>
        <c:numFmt formatCode="General" sourceLinked="1"/>
        <c:majorTickMark val="out"/>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2"/>
                </a:solidFill>
                <a:latin typeface="Arial" panose="020B0604020202020204" pitchFamily="34" charset="0"/>
                <a:ea typeface="+mn-ea"/>
                <a:cs typeface="+mn-cs"/>
              </a:defRPr>
            </a:pPr>
            <a:endParaRPr lang="it-IT"/>
          </a:p>
        </c:txPr>
        <c:crossAx val="564230048"/>
        <c:crosses val="autoZero"/>
        <c:auto val="1"/>
        <c:lblAlgn val="ctr"/>
        <c:lblOffset val="100"/>
        <c:noMultiLvlLbl val="0"/>
      </c:catAx>
      <c:valAx>
        <c:axId val="564230048"/>
        <c:scaling>
          <c:orientation val="minMax"/>
        </c:scaling>
        <c:delete val="0"/>
        <c:axPos val="l"/>
        <c:title>
          <c:tx>
            <c:rich>
              <a:bodyPr rot="-5400000" spcFirstLastPara="1" vertOverflow="ellipsis" vert="horz" wrap="square" anchor="ctr" anchorCtr="1"/>
              <a:lstStyle/>
              <a:p>
                <a:pPr>
                  <a:defRPr sz="700" b="0" i="0" u="none" strike="noStrike" kern="1200" baseline="0">
                    <a:solidFill>
                      <a:schemeClr val="tx2"/>
                    </a:solidFill>
                    <a:latin typeface="Arial" panose="020B0604020202020204" pitchFamily="34" charset="0"/>
                    <a:ea typeface="+mn-ea"/>
                    <a:cs typeface="+mn-cs"/>
                  </a:defRPr>
                </a:pPr>
                <a:r>
                  <a:rPr lang="en-GB" sz="700" dirty="0">
                    <a:solidFill>
                      <a:schemeClr val="tx2"/>
                    </a:solidFill>
                  </a:rPr>
                  <a:t>Market size in GBP billion</a:t>
                </a:r>
              </a:p>
            </c:rich>
          </c:tx>
          <c:layout>
            <c:manualLayout>
              <c:xMode val="edge"/>
              <c:yMode val="edge"/>
              <c:x val="0"/>
              <c:y val="0.13783100411408661"/>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2"/>
                  </a:solidFill>
                  <a:latin typeface="Arial" panose="020B0604020202020204" pitchFamily="34" charset="0"/>
                  <a:ea typeface="+mn-ea"/>
                  <a:cs typeface="+mn-cs"/>
                </a:defRPr>
              </a:pPr>
              <a:endParaRPr lang="it-IT"/>
            </a:p>
          </c:txPr>
        </c:title>
        <c:numFmt formatCode="#,##0" sourceLinked="0"/>
        <c:majorTickMark val="out"/>
        <c:minorTickMark val="none"/>
        <c:tickLblPos val="nextTo"/>
        <c:spPr>
          <a:noFill/>
          <a:ln w="3175">
            <a:solidFill>
              <a:schemeClr val="tx1"/>
            </a:solidFill>
          </a:ln>
          <a:effectLst/>
        </c:spPr>
        <c:txPr>
          <a:bodyPr rot="-60000000" spcFirstLastPara="1" vertOverflow="ellipsis" vert="horz" wrap="square" anchor="ctr" anchorCtr="1"/>
          <a:lstStyle/>
          <a:p>
            <a:pPr>
              <a:defRPr sz="700" b="0" i="0" u="none" strike="noStrike" kern="1200" baseline="0">
                <a:solidFill>
                  <a:schemeClr val="tx2"/>
                </a:solidFill>
                <a:latin typeface="Arial" panose="020B0604020202020204" pitchFamily="34" charset="0"/>
                <a:ea typeface="+mn-ea"/>
                <a:cs typeface="+mn-cs"/>
              </a:defRPr>
            </a:pPr>
            <a:endParaRPr lang="it-IT"/>
          </a:p>
        </c:txPr>
        <c:crossAx val="564227304"/>
        <c:crosses val="autoZero"/>
        <c:crossBetween val="between"/>
      </c:valAx>
      <c:spPr>
        <a:noFill/>
        <a:ln>
          <a:noFill/>
        </a:ln>
        <a:effectLst/>
      </c:spPr>
    </c:plotArea>
    <c:plotVisOnly val="1"/>
    <c:dispBlanksAs val="gap"/>
    <c:showDLblsOverMax val="0"/>
  </c:chart>
  <c:spPr>
    <a:noFill/>
    <a:ln>
      <a:noFill/>
    </a:ln>
    <a:effectLst/>
  </c:spPr>
  <c:txPr>
    <a:bodyPr/>
    <a:lstStyle/>
    <a:p>
      <a:pPr>
        <a:defRPr sz="800" baseline="0">
          <a:solidFill>
            <a:schemeClr val="tx1"/>
          </a:solidFill>
          <a:latin typeface="Arial" panose="020B0604020202020204" pitchFamily="34" charset="0"/>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55781238838653"/>
          <c:y val="7.2646112548952924E-2"/>
          <c:w val="0.80080090744056931"/>
          <c:h val="0.62326204446025291"/>
        </c:manualLayout>
      </c:layout>
      <c:barChart>
        <c:barDir val="col"/>
        <c:grouping val="clustered"/>
        <c:varyColors val="0"/>
        <c:ser>
          <c:idx val="0"/>
          <c:order val="0"/>
          <c:tx>
            <c:strRef>
              <c:f>Sheet1!$B$1</c:f>
              <c:strCache>
                <c:ptCount val="1"/>
                <c:pt idx="0">
                  <c:v>Total Consumer Spending</c:v>
                </c:pt>
              </c:strCache>
            </c:strRef>
          </c:tx>
          <c:spPr>
            <a:solidFill>
              <a:schemeClr val="accent5"/>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Sheet1!$B$2:$B$16</c:f>
              <c:numCache>
                <c:formatCode>_-* #,##0.0_-;\-* #,##0.0_-;_-* "-"??_-;_-@_-</c:formatCode>
                <c:ptCount val="15"/>
                <c:pt idx="0">
                  <c:v>29692.2</c:v>
                </c:pt>
                <c:pt idx="1">
                  <c:v>30557.5</c:v>
                </c:pt>
                <c:pt idx="2">
                  <c:v>31279.1</c:v>
                </c:pt>
                <c:pt idx="3">
                  <c:v>32088.400000000001</c:v>
                </c:pt>
                <c:pt idx="4">
                  <c:v>32992.300000000003</c:v>
                </c:pt>
                <c:pt idx="5">
                  <c:v>33962.800000000003</c:v>
                </c:pt>
                <c:pt idx="6">
                  <c:v>34899.599999999999</c:v>
                </c:pt>
                <c:pt idx="7">
                  <c:v>36013.4</c:v>
                </c:pt>
                <c:pt idx="8">
                  <c:v>37107.800000000003</c:v>
                </c:pt>
                <c:pt idx="9">
                  <c:v>37959.1</c:v>
                </c:pt>
                <c:pt idx="10">
                  <c:v>35716.800000000003</c:v>
                </c:pt>
                <c:pt idx="11">
                  <c:v>37502.199999999997</c:v>
                </c:pt>
                <c:pt idx="12">
                  <c:v>38813.300000000003</c:v>
                </c:pt>
                <c:pt idx="13">
                  <c:v>39951.199999999997</c:v>
                </c:pt>
                <c:pt idx="14">
                  <c:v>40981.599999999999</c:v>
                </c:pt>
              </c:numCache>
            </c:numRef>
          </c:val>
          <c:extLst>
            <c:ext xmlns:c16="http://schemas.microsoft.com/office/drawing/2014/chart" uri="{C3380CC4-5D6E-409C-BE32-E72D297353CC}">
              <c16:uniqueId val="{00000000-239D-4EA0-BDF8-3EB899693314}"/>
            </c:ext>
          </c:extLst>
        </c:ser>
        <c:ser>
          <c:idx val="1"/>
          <c:order val="1"/>
          <c:tx>
            <c:strRef>
              <c:f>Sheet1!$C$1</c:f>
              <c:strCache>
                <c:ptCount val="1"/>
                <c:pt idx="0">
                  <c:v>Retail Spending</c:v>
                </c:pt>
              </c:strCache>
            </c:strRef>
          </c:tx>
          <c:spPr>
            <a:solidFill>
              <a:schemeClr val="bg2"/>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2020F</c:v>
                </c:pt>
                <c:pt idx="11">
                  <c:v>2021F</c:v>
                </c:pt>
                <c:pt idx="12">
                  <c:v>2022F</c:v>
                </c:pt>
                <c:pt idx="13">
                  <c:v>2023F</c:v>
                </c:pt>
                <c:pt idx="14">
                  <c:v>2024F</c:v>
                </c:pt>
              </c:strCache>
            </c:strRef>
          </c:cat>
          <c:val>
            <c:numRef>
              <c:f>Sheet1!$C$2:$C$16</c:f>
              <c:numCache>
                <c:formatCode>_-* #,##0.0_-;\-* #,##0.0_-;_-* "-"??_-;_-@_-</c:formatCode>
                <c:ptCount val="15"/>
                <c:pt idx="0">
                  <c:v>8111.5</c:v>
                </c:pt>
                <c:pt idx="1">
                  <c:v>8422.8000000000011</c:v>
                </c:pt>
                <c:pt idx="2">
                  <c:v>8658.9000000000015</c:v>
                </c:pt>
                <c:pt idx="3">
                  <c:v>8923.1999999999989</c:v>
                </c:pt>
                <c:pt idx="4">
                  <c:v>9148</c:v>
                </c:pt>
                <c:pt idx="5">
                  <c:v>9373.8000000000011</c:v>
                </c:pt>
                <c:pt idx="6">
                  <c:v>9595.6</c:v>
                </c:pt>
                <c:pt idx="7">
                  <c:v>9815</c:v>
                </c:pt>
                <c:pt idx="8">
                  <c:v>10065.800000000001</c:v>
                </c:pt>
                <c:pt idx="9">
                  <c:v>10277.1</c:v>
                </c:pt>
                <c:pt idx="10">
                  <c:v>9940.1</c:v>
                </c:pt>
                <c:pt idx="11">
                  <c:v>10496.099999999999</c:v>
                </c:pt>
                <c:pt idx="12">
                  <c:v>10826.500000000002</c:v>
                </c:pt>
                <c:pt idx="13">
                  <c:v>11146.199999999999</c:v>
                </c:pt>
                <c:pt idx="14">
                  <c:v>11459.6</c:v>
                </c:pt>
              </c:numCache>
            </c:numRef>
          </c:val>
          <c:extLst>
            <c:ext xmlns:c16="http://schemas.microsoft.com/office/drawing/2014/chart" uri="{C3380CC4-5D6E-409C-BE32-E72D297353CC}">
              <c16:uniqueId val="{00000001-239D-4EA0-BDF8-3EB899693314}"/>
            </c:ext>
          </c:extLst>
        </c:ser>
        <c:dLbls>
          <c:showLegendKey val="0"/>
          <c:showVal val="0"/>
          <c:showCatName val="0"/>
          <c:showSerName val="0"/>
          <c:showPercent val="0"/>
          <c:showBubbleSize val="0"/>
        </c:dLbls>
        <c:gapWidth val="112"/>
        <c:overlap val="-15"/>
        <c:axId val="564229656"/>
        <c:axId val="564223384"/>
      </c:barChart>
      <c:catAx>
        <c:axId val="564229656"/>
        <c:scaling>
          <c:orientation val="minMax"/>
        </c:scaling>
        <c:delete val="0"/>
        <c:axPos val="b"/>
        <c:numFmt formatCode="General" sourceLinked="0"/>
        <c:majorTickMark val="out"/>
        <c:minorTickMark val="none"/>
        <c:tickLblPos val="nextTo"/>
        <c:spPr>
          <a:noFill/>
          <a:ln w="3175" cap="flat" cmpd="sng" algn="ctr">
            <a:solidFill>
              <a:schemeClr val="tx1"/>
            </a:solidFill>
            <a:round/>
          </a:ln>
          <a:effectLst/>
        </c:spPr>
        <c:txPr>
          <a:bodyPr rot="-5400000" spcFirstLastPara="1" vertOverflow="ellipsis" wrap="square" anchor="ctr" anchorCtr="1"/>
          <a:lstStyle/>
          <a:p>
            <a:pPr>
              <a:defRPr sz="700" b="0" i="0" u="none" strike="noStrike" kern="1200" baseline="0">
                <a:solidFill>
                  <a:schemeClr val="tx2"/>
                </a:solidFill>
                <a:latin typeface="+mn-lt"/>
                <a:ea typeface="+mn-ea"/>
                <a:cs typeface="+mn-cs"/>
              </a:defRPr>
            </a:pPr>
            <a:endParaRPr lang="it-IT"/>
          </a:p>
        </c:txPr>
        <c:crossAx val="564223384"/>
        <c:crosses val="autoZero"/>
        <c:auto val="0"/>
        <c:lblAlgn val="ctr"/>
        <c:lblOffset val="100"/>
        <c:noMultiLvlLbl val="0"/>
      </c:catAx>
      <c:valAx>
        <c:axId val="56422338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r>
                  <a:rPr lang="en-GB" sz="700" baseline="0" dirty="0">
                    <a:solidFill>
                      <a:schemeClr val="tx2"/>
                    </a:solidFill>
                  </a:rPr>
                  <a:t>Consumer spending in </a:t>
                </a:r>
                <a:r>
                  <a:rPr lang="en-GB" sz="700" dirty="0">
                    <a:solidFill>
                      <a:schemeClr val="tx2"/>
                    </a:solidFill>
                  </a:rPr>
                  <a:t>GBP billion</a:t>
                </a:r>
              </a:p>
            </c:rich>
          </c:tx>
          <c:layout>
            <c:manualLayout>
              <c:xMode val="edge"/>
              <c:yMode val="edge"/>
              <c:x val="3.0420127448385287E-3"/>
              <c:y val="7.2645924517042146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endParaRPr lang="it-IT"/>
            </a:p>
          </c:txPr>
        </c:title>
        <c:numFmt formatCode="#,##0" sourceLinked="0"/>
        <c:majorTickMark val="out"/>
        <c:minorTickMark val="none"/>
        <c:tickLblPos val="nextTo"/>
        <c:spPr>
          <a:noFill/>
          <a:ln w="3175">
            <a:solidFill>
              <a:schemeClr val="tx1"/>
            </a:solidFill>
          </a:ln>
          <a:effectLst/>
        </c:spPr>
        <c:txPr>
          <a:bodyPr rot="-6000000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it-IT"/>
          </a:p>
        </c:txPr>
        <c:crossAx val="564229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0028249544003"/>
          <c:y val="4.089870521327952E-3"/>
          <c:w val="0.835800588546876"/>
          <c:h val="0.92899641799674959"/>
        </c:manualLayout>
      </c:layout>
      <c:barChart>
        <c:barDir val="bar"/>
        <c:grouping val="stacked"/>
        <c:varyColors val="0"/>
        <c:ser>
          <c:idx val="0"/>
          <c:order val="0"/>
          <c:tx>
            <c:strRef>
              <c:f>Sheet1!$B$1</c:f>
              <c:strCache>
                <c:ptCount val="1"/>
                <c:pt idx="0">
                  <c:v>2009</c:v>
                </c:pt>
              </c:strCache>
            </c:strRef>
          </c:tx>
          <c:spPr>
            <a:solidFill>
              <a:srgbClr val="00338D"/>
            </a:solidFill>
            <a:ln w="3175">
              <a:solidFill>
                <a:schemeClr val="bg1"/>
              </a:solid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D767-43EE-8AC9-B8F0928BD8D9}"/>
                </c:ext>
              </c:extLst>
            </c:dLbl>
            <c:dLbl>
              <c:idx val="5"/>
              <c:delete val="1"/>
              <c:extLst>
                <c:ext xmlns:c15="http://schemas.microsoft.com/office/drawing/2012/chart" uri="{CE6537A1-D6FC-4f65-9D91-7224C49458BB}"/>
                <c:ext xmlns:c16="http://schemas.microsoft.com/office/drawing/2014/chart" uri="{C3380CC4-5D6E-409C-BE32-E72D297353CC}">
                  <c16:uniqueId val="{00000001-D767-43EE-8AC9-B8F0928BD8D9}"/>
                </c:ext>
              </c:extLst>
            </c:dLbl>
            <c:dLbl>
              <c:idx val="8"/>
              <c:layout>
                <c:manualLayout>
                  <c:x val="5.60928048831657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67-43EE-8AC9-B8F0928BD8D9}"/>
                </c:ext>
              </c:extLst>
            </c:dLbl>
            <c:dLbl>
              <c:idx val="9"/>
              <c:delete val="1"/>
              <c:extLst>
                <c:ext xmlns:c15="http://schemas.microsoft.com/office/drawing/2012/chart" uri="{CE6537A1-D6FC-4f65-9D91-7224C49458BB}"/>
                <c:ext xmlns:c16="http://schemas.microsoft.com/office/drawing/2014/chart" uri="{C3380CC4-5D6E-409C-BE32-E72D297353CC}">
                  <c16:uniqueId val="{00000003-D767-43EE-8AC9-B8F0928BD8D9}"/>
                </c:ext>
              </c:extLst>
            </c:dLbl>
            <c:dLbl>
              <c:idx val="11"/>
              <c:delete val="1"/>
              <c:extLst>
                <c:ext xmlns:c15="http://schemas.microsoft.com/office/drawing/2012/chart" uri="{CE6537A1-D6FC-4f65-9D91-7224C49458BB}"/>
                <c:ext xmlns:c16="http://schemas.microsoft.com/office/drawing/2014/chart" uri="{C3380CC4-5D6E-409C-BE32-E72D297353CC}">
                  <c16:uniqueId val="{00000004-D767-43EE-8AC9-B8F0928BD8D9}"/>
                </c:ext>
              </c:extLst>
            </c:dLbl>
            <c:dLbl>
              <c:idx val="15"/>
              <c:delete val="1"/>
              <c:extLst>
                <c:ext xmlns:c15="http://schemas.microsoft.com/office/drawing/2012/chart" uri="{CE6537A1-D6FC-4f65-9D91-7224C49458BB}"/>
                <c:ext xmlns:c16="http://schemas.microsoft.com/office/drawing/2014/chart" uri="{C3380CC4-5D6E-409C-BE32-E72D297353CC}">
                  <c16:uniqueId val="{00000005-D767-43EE-8AC9-B8F0928BD8D9}"/>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Microsoft</c:v>
                </c:pt>
                <c:pt idx="1">
                  <c:v>Amazon</c:v>
                </c:pt>
                <c:pt idx="2">
                  <c:v>Apple</c:v>
                </c:pt>
                <c:pt idx="3">
                  <c:v>Alphabet</c:v>
                </c:pt>
                <c:pt idx="4">
                  <c:v>Facebook</c:v>
                </c:pt>
                <c:pt idx="5">
                  <c:v>Alibaba</c:v>
                </c:pt>
                <c:pt idx="6">
                  <c:v>Tencent</c:v>
                </c:pt>
                <c:pt idx="7">
                  <c:v>Walmart</c:v>
                </c:pt>
                <c:pt idx="8">
                  <c:v>Netflix</c:v>
                </c:pt>
                <c:pt idx="9">
                  <c:v>PayPal</c:v>
                </c:pt>
                <c:pt idx="10">
                  <c:v>JD.com</c:v>
                </c:pt>
                <c:pt idx="11">
                  <c:v>Baidu</c:v>
                </c:pt>
                <c:pt idx="12">
                  <c:v>eBay</c:v>
                </c:pt>
                <c:pt idx="13">
                  <c:v>H &amp; M</c:v>
                </c:pt>
                <c:pt idx="14">
                  <c:v>Tesco</c:v>
                </c:pt>
                <c:pt idx="15">
                  <c:v>Rakuten</c:v>
                </c:pt>
                <c:pt idx="16">
                  <c:v>Zalando</c:v>
                </c:pt>
                <c:pt idx="17">
                  <c:v>Morrison</c:v>
                </c:pt>
                <c:pt idx="18">
                  <c:v>J Sainsbury</c:v>
                </c:pt>
                <c:pt idx="19">
                  <c:v>Marks and Spencer</c:v>
                </c:pt>
              </c:strCache>
            </c:strRef>
          </c:cat>
          <c:val>
            <c:numRef>
              <c:f>Sheet1!$B$2:$B$21</c:f>
              <c:numCache>
                <c:formatCode>0</c:formatCode>
                <c:ptCount val="20"/>
                <c:pt idx="0">
                  <c:v>127</c:v>
                </c:pt>
                <c:pt idx="1">
                  <c:v>23</c:v>
                </c:pt>
                <c:pt idx="2">
                  <c:v>87</c:v>
                </c:pt>
                <c:pt idx="3">
                  <c:v>86</c:v>
                </c:pt>
                <c:pt idx="4">
                  <c:v>0</c:v>
                </c:pt>
                <c:pt idx="5">
                  <c:v>0</c:v>
                </c:pt>
                <c:pt idx="6">
                  <c:v>15</c:v>
                </c:pt>
                <c:pt idx="7">
                  <c:v>116.18158</c:v>
                </c:pt>
                <c:pt idx="8">
                  <c:v>1.4761500000000001</c:v>
                </c:pt>
                <c:pt idx="9">
                  <c:v>0</c:v>
                </c:pt>
                <c:pt idx="10">
                  <c:v>0</c:v>
                </c:pt>
                <c:pt idx="11">
                  <c:v>7.4600100000000005</c:v>
                </c:pt>
                <c:pt idx="12">
                  <c:v>16.698029999999999</c:v>
                </c:pt>
                <c:pt idx="13">
                  <c:v>28</c:v>
                </c:pt>
                <c:pt idx="14">
                  <c:v>29.21707</c:v>
                </c:pt>
                <c:pt idx="15">
                  <c:v>5.21272</c:v>
                </c:pt>
                <c:pt idx="16">
                  <c:v>0</c:v>
                </c:pt>
                <c:pt idx="17">
                  <c:v>7</c:v>
                </c:pt>
                <c:pt idx="18">
                  <c:v>6</c:v>
                </c:pt>
                <c:pt idx="19">
                  <c:v>5.3517399999999995</c:v>
                </c:pt>
              </c:numCache>
            </c:numRef>
          </c:val>
          <c:extLst>
            <c:ext xmlns:c16="http://schemas.microsoft.com/office/drawing/2014/chart" uri="{C3380CC4-5D6E-409C-BE32-E72D297353CC}">
              <c16:uniqueId val="{00000006-D767-43EE-8AC9-B8F0928BD8D9}"/>
            </c:ext>
          </c:extLst>
        </c:ser>
        <c:ser>
          <c:idx val="1"/>
          <c:order val="1"/>
          <c:tx>
            <c:strRef>
              <c:f>Sheet1!$C$1</c:f>
              <c:strCache>
                <c:ptCount val="1"/>
                <c:pt idx="0">
                  <c:v>2019</c:v>
                </c:pt>
              </c:strCache>
            </c:strRef>
          </c:tx>
          <c:spPr>
            <a:solidFill>
              <a:srgbClr val="0091DA"/>
            </a:solidFill>
            <a:ln w="3175">
              <a:solidFill>
                <a:schemeClr val="bg1"/>
              </a:solidFill>
            </a:ln>
            <a:effectLst/>
          </c:spPr>
          <c:invertIfNegative val="0"/>
          <c:dLbls>
            <c:dLbl>
              <c:idx val="15"/>
              <c:layout>
                <c:manualLayout>
                  <c:x val="2.3790101619325404E-2"/>
                  <c:y val="0"/>
                </c:manualLayout>
              </c:layout>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Arial" panose="020B0604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67-43EE-8AC9-B8F0928BD8D9}"/>
                </c:ext>
              </c:extLst>
            </c:dLbl>
            <c:dLbl>
              <c:idx val="16"/>
              <c:layout>
                <c:manualLayout>
                  <c:x val="1.5860067746216937E-2"/>
                  <c:y val="0"/>
                </c:manualLayout>
              </c:layout>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Arial" panose="020B0604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67-43EE-8AC9-B8F0928BD8D9}"/>
                </c:ext>
              </c:extLst>
            </c:dLbl>
            <c:dLbl>
              <c:idx val="17"/>
              <c:layout>
                <c:manualLayout>
                  <c:x val="1.4274060971595243E-2"/>
                  <c:y val="0"/>
                </c:manualLayout>
              </c:layout>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Arial" panose="020B0604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67-43EE-8AC9-B8F0928BD8D9}"/>
                </c:ext>
              </c:extLst>
            </c:dLbl>
            <c:dLbl>
              <c:idx val="18"/>
              <c:layout>
                <c:manualLayout>
                  <c:x val="1.2688054196973549E-2"/>
                  <c:y val="-2.6167605781516152E-3"/>
                </c:manualLayout>
              </c:layout>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Arial" panose="020B0604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67-43EE-8AC9-B8F0928BD8D9}"/>
                </c:ext>
              </c:extLst>
            </c:dLbl>
            <c:dLbl>
              <c:idx val="19"/>
              <c:layout>
                <c:manualLayout>
                  <c:x val="1.9032081295460294E-2"/>
                  <c:y val="-5.2335211563032304E-3"/>
                </c:manualLayout>
              </c:layout>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Arial" panose="020B0604020202020204" pitchFamily="34"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67-43EE-8AC9-B8F0928BD8D9}"/>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Microsoft</c:v>
                </c:pt>
                <c:pt idx="1">
                  <c:v>Amazon</c:v>
                </c:pt>
                <c:pt idx="2">
                  <c:v>Apple</c:v>
                </c:pt>
                <c:pt idx="3">
                  <c:v>Alphabet</c:v>
                </c:pt>
                <c:pt idx="4">
                  <c:v>Facebook</c:v>
                </c:pt>
                <c:pt idx="5">
                  <c:v>Alibaba</c:v>
                </c:pt>
                <c:pt idx="6">
                  <c:v>Tencent</c:v>
                </c:pt>
                <c:pt idx="7">
                  <c:v>Walmart</c:v>
                </c:pt>
                <c:pt idx="8">
                  <c:v>Netflix</c:v>
                </c:pt>
                <c:pt idx="9">
                  <c:v>PayPal</c:v>
                </c:pt>
                <c:pt idx="10">
                  <c:v>JD.com</c:v>
                </c:pt>
                <c:pt idx="11">
                  <c:v>Baidu</c:v>
                </c:pt>
                <c:pt idx="12">
                  <c:v>eBay</c:v>
                </c:pt>
                <c:pt idx="13">
                  <c:v>H &amp; M</c:v>
                </c:pt>
                <c:pt idx="14">
                  <c:v>Tesco</c:v>
                </c:pt>
                <c:pt idx="15">
                  <c:v>Rakuten</c:v>
                </c:pt>
                <c:pt idx="16">
                  <c:v>Zalando</c:v>
                </c:pt>
                <c:pt idx="17">
                  <c:v>Morrison</c:v>
                </c:pt>
                <c:pt idx="18">
                  <c:v>J Sainsbury</c:v>
                </c:pt>
                <c:pt idx="19">
                  <c:v>Marks and Spencer</c:v>
                </c:pt>
              </c:strCache>
            </c:strRef>
          </c:cat>
          <c:val>
            <c:numRef>
              <c:f>Sheet1!$C$2:$C$21</c:f>
              <c:numCache>
                <c:formatCode>0</c:formatCode>
                <c:ptCount val="20"/>
                <c:pt idx="0">
                  <c:v>831.05339000000004</c:v>
                </c:pt>
                <c:pt idx="1">
                  <c:v>756.20127000000002</c:v>
                </c:pt>
                <c:pt idx="2">
                  <c:v>740.67997000000003</c:v>
                </c:pt>
                <c:pt idx="3">
                  <c:v>613.32133999999996</c:v>
                </c:pt>
                <c:pt idx="4">
                  <c:v>442.00253000000004</c:v>
                </c:pt>
                <c:pt idx="5">
                  <c:v>362.72403000000003</c:v>
                </c:pt>
                <c:pt idx="6">
                  <c:v>349.26578000000001</c:v>
                </c:pt>
                <c:pt idx="7">
                  <c:v>252.97737000000001</c:v>
                </c:pt>
                <c:pt idx="8">
                  <c:v>130.34136999999998</c:v>
                </c:pt>
                <c:pt idx="9">
                  <c:v>108.38285999999999</c:v>
                </c:pt>
                <c:pt idx="10">
                  <c:v>36</c:v>
                </c:pt>
                <c:pt idx="11">
                  <c:v>33.447739999999996</c:v>
                </c:pt>
                <c:pt idx="12">
                  <c:v>27.737179999999999</c:v>
                </c:pt>
                <c:pt idx="13">
                  <c:v>24</c:v>
                </c:pt>
                <c:pt idx="14">
                  <c:v>22.691520000000001</c:v>
                </c:pt>
                <c:pt idx="15">
                  <c:v>12.832690000000001</c:v>
                </c:pt>
                <c:pt idx="16">
                  <c:v>9</c:v>
                </c:pt>
                <c:pt idx="17">
                  <c:v>5</c:v>
                </c:pt>
                <c:pt idx="18">
                  <c:v>4</c:v>
                </c:pt>
                <c:pt idx="19">
                  <c:v>4.0951300000000002</c:v>
                </c:pt>
              </c:numCache>
            </c:numRef>
          </c:val>
          <c:extLst>
            <c:ext xmlns:c16="http://schemas.microsoft.com/office/drawing/2014/chart" uri="{C3380CC4-5D6E-409C-BE32-E72D297353CC}">
              <c16:uniqueId val="{0000000C-D767-43EE-8AC9-B8F0928BD8D9}"/>
            </c:ext>
          </c:extLst>
        </c:ser>
        <c:dLbls>
          <c:showLegendKey val="0"/>
          <c:showVal val="0"/>
          <c:showCatName val="0"/>
          <c:showSerName val="0"/>
          <c:showPercent val="0"/>
          <c:showBubbleSize val="0"/>
        </c:dLbls>
        <c:gapWidth val="40"/>
        <c:overlap val="100"/>
        <c:axId val="519058776"/>
        <c:axId val="519059168"/>
      </c:barChart>
      <c:catAx>
        <c:axId val="519058776"/>
        <c:scaling>
          <c:orientation val="maxMin"/>
        </c:scaling>
        <c:delete val="0"/>
        <c:axPos val="l"/>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mn-cs"/>
              </a:defRPr>
            </a:pPr>
            <a:endParaRPr lang="it-IT"/>
          </a:p>
        </c:txPr>
        <c:crossAx val="519059168"/>
        <c:crosses val="autoZero"/>
        <c:auto val="1"/>
        <c:lblAlgn val="ctr"/>
        <c:lblOffset val="100"/>
        <c:noMultiLvlLbl val="0"/>
      </c:catAx>
      <c:valAx>
        <c:axId val="519059168"/>
        <c:scaling>
          <c:orientation val="minMax"/>
          <c:max val="800"/>
          <c:min val="0"/>
        </c:scaling>
        <c:delete val="0"/>
        <c:axPos val="t"/>
        <c:numFmt formatCode="General" sourceLinked="0"/>
        <c:majorTickMark val="none"/>
        <c:minorTickMark val="none"/>
        <c:tickLblPos val="none"/>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mn-cs"/>
              </a:defRPr>
            </a:pPr>
            <a:endParaRPr lang="it-IT"/>
          </a:p>
        </c:txPr>
        <c:crossAx val="519058776"/>
        <c:crosses val="autoZero"/>
        <c:crossBetween val="between"/>
      </c:valAx>
      <c:spPr>
        <a:noFill/>
        <a:ln>
          <a:noFill/>
        </a:ln>
        <a:effectLst/>
      </c:spPr>
    </c:plotArea>
    <c:legend>
      <c:legendPos val="b"/>
      <c:layout>
        <c:manualLayout>
          <c:xMode val="edge"/>
          <c:yMode val="edge"/>
          <c:x val="0.42892226986730819"/>
          <c:y val="0.91118490082238224"/>
          <c:w val="0.14215546026538364"/>
          <c:h val="5.28694116996075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mn-cs"/>
            </a:defRPr>
          </a:pPr>
          <a:endParaRPr lang="it-IT"/>
        </a:p>
      </c:txPr>
    </c:legend>
    <c:plotVisOnly val="1"/>
    <c:dispBlanksAs val="gap"/>
    <c:showDLblsOverMax val="0"/>
  </c:chart>
  <c:spPr>
    <a:noFill/>
    <a:ln>
      <a:noFill/>
    </a:ln>
    <a:effectLst/>
  </c:spPr>
  <c:txPr>
    <a:bodyPr/>
    <a:lstStyle/>
    <a:p>
      <a:pPr>
        <a:defRPr sz="900" baseline="0">
          <a:solidFill>
            <a:schemeClr val="tx1"/>
          </a:solidFill>
          <a:latin typeface="Arial" panose="020B0604020202020204" pitchFamily="34" charset="0"/>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631C-4220-85DB-A5004E37EDD4}"/>
              </c:ext>
            </c:extLst>
          </c:dPt>
          <c:dPt>
            <c:idx val="1"/>
            <c:bubble3D val="0"/>
            <c:spPr>
              <a:solidFill>
                <a:srgbClr val="00A3A1"/>
              </a:solidFill>
              <a:ln w="19050">
                <a:solidFill>
                  <a:schemeClr val="bg1"/>
                </a:solidFill>
              </a:ln>
              <a:effectLst/>
            </c:spPr>
            <c:extLst>
              <c:ext xmlns:c16="http://schemas.microsoft.com/office/drawing/2014/chart" uri="{C3380CC4-5D6E-409C-BE32-E72D297353CC}">
                <c16:uniqueId val="{00000003-631C-4220-85DB-A5004E37EDD4}"/>
              </c:ext>
            </c:extLst>
          </c:dPt>
          <c:cat>
            <c:strRef>
              <c:f>Sheet1!$A$2:$A$3</c:f>
              <c:strCache>
                <c:ptCount val="2"/>
                <c:pt idx="0">
                  <c:v>1st Qtr</c:v>
                </c:pt>
                <c:pt idx="1">
                  <c:v>2nd Qtr</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4-631C-4220-85DB-A5004E37EDD4}"/>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7B4F-4C61-A989-1C137C14E333}"/>
              </c:ext>
            </c:extLst>
          </c:dPt>
          <c:dPt>
            <c:idx val="1"/>
            <c:bubble3D val="0"/>
            <c:spPr>
              <a:solidFill>
                <a:srgbClr val="00A3A1"/>
              </a:solidFill>
              <a:ln w="19050">
                <a:solidFill>
                  <a:schemeClr val="bg1"/>
                </a:solidFill>
              </a:ln>
              <a:effectLst/>
            </c:spPr>
            <c:extLst>
              <c:ext xmlns:c16="http://schemas.microsoft.com/office/drawing/2014/chart" uri="{C3380CC4-5D6E-409C-BE32-E72D297353CC}">
                <c16:uniqueId val="{00000003-7B4F-4C61-A989-1C137C14E333}"/>
              </c:ext>
            </c:extLst>
          </c:dPt>
          <c:cat>
            <c:strRef>
              <c:f>Sheet1!$A$2:$A$3</c:f>
              <c:strCache>
                <c:ptCount val="2"/>
                <c:pt idx="0">
                  <c:v>1st Qtr</c:v>
                </c:pt>
                <c:pt idx="1">
                  <c:v>2nd Qtr</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7B4F-4C61-A989-1C137C14E333}"/>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25989036882706E-2"/>
          <c:y val="0.2112039979087478"/>
          <c:w val="0.82674802192623464"/>
          <c:h val="0.52133711255447701"/>
        </c:manualLayout>
      </c:layout>
      <c:barChart>
        <c:barDir val="col"/>
        <c:grouping val="clustered"/>
        <c:varyColors val="0"/>
        <c:ser>
          <c:idx val="0"/>
          <c:order val="0"/>
          <c:tx>
            <c:strRef>
              <c:f>Sheet1!$B$1</c:f>
              <c:strCache>
                <c:ptCount val="1"/>
                <c:pt idx="0">
                  <c:v>2020</c:v>
                </c:pt>
              </c:strCache>
            </c:strRef>
          </c:tx>
          <c:spPr>
            <a:solidFill>
              <a:srgbClr val="005EB8"/>
            </a:solidFill>
            <a:ln>
              <a:noFill/>
            </a:ln>
            <a:effectLst/>
          </c:spPr>
          <c:invertIfNegative val="0"/>
          <c:cat>
            <c:numRef>
              <c:f>Sheet1!$A$2:$A$4</c:f>
              <c:numCache>
                <c:formatCode>General</c:formatCode>
                <c:ptCount val="3"/>
                <c:pt idx="0">
                  <c:v>2020</c:v>
                </c:pt>
                <c:pt idx="2">
                  <c:v>2025</c:v>
                </c:pt>
              </c:numCache>
            </c:numRef>
          </c:cat>
          <c:val>
            <c:numRef>
              <c:f>Sheet1!$B$2:$B$4</c:f>
              <c:numCache>
                <c:formatCode>General</c:formatCode>
                <c:ptCount val="3"/>
                <c:pt idx="0">
                  <c:v>6</c:v>
                </c:pt>
                <c:pt idx="2">
                  <c:v>9.3000000000000007</c:v>
                </c:pt>
              </c:numCache>
            </c:numRef>
          </c:val>
          <c:extLst>
            <c:ext xmlns:c16="http://schemas.microsoft.com/office/drawing/2014/chart" uri="{C3380CC4-5D6E-409C-BE32-E72D297353CC}">
              <c16:uniqueId val="{00000000-DE90-4678-AEA5-906DA93F3D31}"/>
            </c:ext>
          </c:extLst>
        </c:ser>
        <c:dLbls>
          <c:showLegendKey val="0"/>
          <c:showVal val="0"/>
          <c:showCatName val="0"/>
          <c:showSerName val="0"/>
          <c:showPercent val="0"/>
          <c:showBubbleSize val="0"/>
        </c:dLbls>
        <c:gapWidth val="136"/>
        <c:overlap val="-27"/>
        <c:axId val="581656112"/>
        <c:axId val="581656504"/>
      </c:barChart>
      <c:catAx>
        <c:axId val="581656112"/>
        <c:scaling>
          <c:orientation val="minMax"/>
        </c:scaling>
        <c:delete val="0"/>
        <c:axPos val="b"/>
        <c:numFmt formatCode="General" sourceLinked="1"/>
        <c:majorTickMark val="out"/>
        <c:minorTickMark val="none"/>
        <c:tickLblPos val="nextTo"/>
        <c:spPr>
          <a:noFill/>
          <a:ln w="9525" cap="flat" cmpd="sng" algn="ctr">
            <a:solidFill>
              <a:srgbClr val="00338D"/>
            </a:solidFill>
            <a:round/>
          </a:ln>
          <a:effectLst/>
        </c:spPr>
        <c:txPr>
          <a:bodyPr rot="-60000000" spcFirstLastPara="1" vertOverflow="ellipsis" vert="horz" wrap="square" anchor="ctr" anchorCtr="1"/>
          <a:lstStyle/>
          <a:p>
            <a:pPr>
              <a:defRPr sz="800" b="1" i="0" u="none" strike="noStrike" kern="1200" baseline="0">
                <a:solidFill>
                  <a:srgbClr val="00338D"/>
                </a:solidFill>
                <a:latin typeface="+mn-lt"/>
                <a:ea typeface="+mn-ea"/>
                <a:cs typeface="+mn-cs"/>
              </a:defRPr>
            </a:pPr>
            <a:endParaRPr lang="it-IT"/>
          </a:p>
        </c:txPr>
        <c:crossAx val="581656504"/>
        <c:crosses val="autoZero"/>
        <c:auto val="1"/>
        <c:lblAlgn val="ctr"/>
        <c:lblOffset val="100"/>
        <c:noMultiLvlLbl val="0"/>
      </c:catAx>
      <c:valAx>
        <c:axId val="581656504"/>
        <c:scaling>
          <c:orientation val="minMax"/>
        </c:scaling>
        <c:delete val="1"/>
        <c:axPos val="l"/>
        <c:numFmt formatCode="General" sourceLinked="1"/>
        <c:majorTickMark val="none"/>
        <c:minorTickMark val="none"/>
        <c:tickLblPos val="nextTo"/>
        <c:crossAx val="581656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8D20D2-2EDE-4AAD-B6EC-01E3F9D6D6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89481B-AD36-4EFC-A3F9-7CAE676C76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92EDD5-A673-414A-AD9D-CFBB9D86AE86}" type="datetimeFigureOut">
              <a:rPr lang="en-US" smtClean="0"/>
              <a:t>4/8/2021</a:t>
            </a:fld>
            <a:endParaRPr lang="en-US" dirty="0"/>
          </a:p>
        </p:txBody>
      </p:sp>
      <p:sp>
        <p:nvSpPr>
          <p:cNvPr id="4" name="Footer Placeholder 3">
            <a:extLst>
              <a:ext uri="{FF2B5EF4-FFF2-40B4-BE49-F238E27FC236}">
                <a16:creationId xmlns:a16="http://schemas.microsoft.com/office/drawing/2014/main" id="{A2A1EFD4-B937-494C-88EF-7D00EF2328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88AC30D-FD13-4593-8904-AB383CB4F1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08477A-8E3F-4F6A-BC24-04A4FDE7ED6E}" type="slidenum">
              <a:rPr lang="en-US" smtClean="0"/>
              <a:t>‹#›</a:t>
            </a:fld>
            <a:endParaRPr lang="en-US" dirty="0"/>
          </a:p>
        </p:txBody>
      </p:sp>
    </p:spTree>
    <p:extLst>
      <p:ext uri="{BB962C8B-B14F-4D97-AF65-F5344CB8AC3E}">
        <p14:creationId xmlns:p14="http://schemas.microsoft.com/office/powerpoint/2010/main" val="2760570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4DAB9-1F95-4096-B70F-30BE658E8A88}" type="datetimeFigureOut">
              <a:rPr lang="en-GB" smtClean="0"/>
              <a:t>08/04/2021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CD376-4B59-4369-A1F9-140CF1538DAE}" type="slidenum">
              <a:rPr lang="en-GB" smtClean="0"/>
              <a:t>‹#›</a:t>
            </a:fld>
            <a:endParaRPr lang="en-GB" dirty="0"/>
          </a:p>
        </p:txBody>
      </p:sp>
    </p:spTree>
    <p:extLst>
      <p:ext uri="{BB962C8B-B14F-4D97-AF65-F5344CB8AC3E}">
        <p14:creationId xmlns:p14="http://schemas.microsoft.com/office/powerpoint/2010/main" val="410110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inkedin.com/pulse/benefits-product-rationalization-stephen-p-crane-cscp/" TargetMode="External"/><Relationship Id="rId7" Type="http://schemas.openxmlformats.org/officeDocument/2006/relationships/hyperlink" Target="https://8020consulting.com/sku-rationalization-profitability-capita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in7.com/blog/inventory/what-is-sku-rationalization-and-why-is-everybody-doing-it/" TargetMode="External"/><Relationship Id="rId5" Type="http://schemas.openxmlformats.org/officeDocument/2006/relationships/hyperlink" Target="https://www.thesun.co.uk/money/6576872/tesco-project-reset-scrapping-products-lidl-aldi/" TargetMode="External"/><Relationship Id="rId4" Type="http://schemas.openxmlformats.org/officeDocument/2006/relationships/hyperlink" Target="https://www.theguardian.com/business/2015/jan/30/tesco-cuts-range-product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sets.kpmg/content/dam/kpmg/pl/pdf/2018/04/pl-Raport-KPMG-Disruptive-influences.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retailgazette.co.uk/blog/2020/03/sainsburys-the-only-big-4-grocer-to-record-sales-growth/"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retail-week.com/grocery/opinion-how-retailers-can-win-in-the-age-of-convenience/7032538.article?storyCode=7032538&amp;authent=1" TargetMode="External"/><Relationship Id="rId3" Type="http://schemas.openxmlformats.org/officeDocument/2006/relationships/hyperlink" Target="https://www.forbes.com/sites/blakemorgan/2019/05/21/50-retail-innovation-stats-power-customer-experience/#1487b745447e" TargetMode="External"/><Relationship Id="rId7" Type="http://schemas.openxmlformats.org/officeDocument/2006/relationships/hyperlink" Target="https://www.proactiveinvestors.co.uk/companies/news/222522/why-tescos-finest-convenience-stores-make-perfect-sense-222522.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conveniencestore.co.uk/news/sainsburys-opens-first-on-the-go-store-ahead-of-wider-uk-roll-out/601935.article" TargetMode="External"/><Relationship Id="rId5" Type="http://schemas.openxmlformats.org/officeDocument/2006/relationships/hyperlink" Target="https://www.marketingweek.com/sainsburys-convenience-urban-shoppers/" TargetMode="External"/><Relationship Id="rId4" Type="http://schemas.openxmlformats.org/officeDocument/2006/relationships/hyperlink" Target="https://www.nielsen.com/wp-content/uploads/sites/3/2019/04/the-quest-for-convenience-5.pdf" TargetMode="External"/><Relationship Id="rId9" Type="http://schemas.openxmlformats.org/officeDocument/2006/relationships/hyperlink" Target="https://www.mirror.co.uk/money/sainsburys-new-convenience-stores-cities-21480425"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internetretailing.net/location/location/how-selfridges-is-reimagining-the-department-store-as-retail-changes-20349" TargetMode="External"/><Relationship Id="rId13" Type="http://schemas.openxmlformats.org/officeDocument/2006/relationships/hyperlink" Target="https://sgbonline.com/bass-pro-to-open-location-in-west-virginia/" TargetMode="External"/><Relationship Id="rId3" Type="http://schemas.openxmlformats.org/officeDocument/2006/relationships/hyperlink" Target="https://www.retailgazette.co.uk/blog/2019/11/selfridges-the-first-department-store-in-the-world-with-an-in-store-cinema/" TargetMode="External"/><Relationship Id="rId7" Type="http://schemas.openxmlformats.org/officeDocument/2006/relationships/hyperlink" Target="https://stores.basspro.com/us/nc/concord/8181-concord-mills-blvd.html" TargetMode="External"/><Relationship Id="rId12" Type="http://schemas.openxmlformats.org/officeDocument/2006/relationships/hyperlink" Target="https://www.exchangesolutions.com/wp-content/uploads/2017/09/Whitepaper_In-Store-Retail_Amazon-Isnt-Killing-Brick-and-Mortar.pdf"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retailgazette.co.uk/blog/2019/10/selfridges-posts-another-record-year-of-sales/" TargetMode="External"/><Relationship Id="rId11" Type="http://schemas.openxmlformats.org/officeDocument/2006/relationships/hyperlink" Target="https://www.ft.com/content/fa51c53e-70bc-11e5-9b9e-690fdae72044" TargetMode="External"/><Relationship Id="rId5" Type="http://schemas.openxmlformats.org/officeDocument/2006/relationships/hyperlink" Target="https://www.kampanje.com/contentassets/6eca8b50aac7475d85225a66732e6894/kpmg-customer-experience-excellence-analysis.pdf" TargetMode="External"/><Relationship Id="rId15" Type="http://schemas.openxmlformats.org/officeDocument/2006/relationships/hyperlink" Target="https://econsultancy.com/how-lush-is-raising-the-bar-for-in-store-experience/" TargetMode="External"/><Relationship Id="rId10" Type="http://schemas.openxmlformats.org/officeDocument/2006/relationships/hyperlink" Target="https://www.retailgazette.co.uk/blog/2019/08/retailers-understanding-customers/" TargetMode="External"/><Relationship Id="rId4" Type="http://schemas.openxmlformats.org/officeDocument/2006/relationships/hyperlink" Target="https://assets.kpmg/content/dam/kpmg/it/pdf/2020/01/Global-customer-experience-excellence-2019.pdf" TargetMode="External"/><Relationship Id="rId9" Type="http://schemas.openxmlformats.org/officeDocument/2006/relationships/hyperlink" Target="https://www.retailgazette.co.uk/blog/2019/04/comment-high-street-survive-retailers-must-put-customer-experience-first/" TargetMode="External"/><Relationship Id="rId14" Type="http://schemas.openxmlformats.org/officeDocument/2006/relationships/hyperlink" Target="https://sgbonline.com/133564-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tailtimes.co.uk/76-of-uk-consumers-research-or-get-inspiration-online-before-they-make-a-purchase-um-report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etailthinktank.co.uk/whitepaper/platform-era-impact-retail-industry/"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forbes.com/powerful-brands/list/" TargetMode="External"/><Relationship Id="rId5" Type="http://schemas.openxmlformats.org/officeDocument/2006/relationships/hyperlink" Target="https://www.applicoinc.com/blog/what-is-a-platform-business-model/" TargetMode="External"/><Relationship Id="rId4" Type="http://schemas.openxmlformats.org/officeDocument/2006/relationships/hyperlink" Target="http://www.kpmgboxwood.co.uk/uploads/pdf/publication/KPMG_Boxwood_TL_Omni-Platform_Paper_November_2017__final.pdf"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net.com/news/supreme-court-lets-states-charge-internet-retailers-more-in-taxes/" TargetMode="External"/><Relationship Id="rId3" Type="http://schemas.openxmlformats.org/officeDocument/2006/relationships/hyperlink" Target="http://www.retailthinktank.co.uk/whitepaper/platform-era-impact-retail-industry/" TargetMode="External"/><Relationship Id="rId7" Type="http://schemas.openxmlformats.org/officeDocument/2006/relationships/hyperlink" Target="https://www.statementagency.com/blog/2016/08/online-vs-offline-retail-pros-cons-an-omni-channel-futur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applicoinc.com/blog/platform-vs-linear-business-models-101/" TargetMode="External"/><Relationship Id="rId5" Type="http://schemas.openxmlformats.org/officeDocument/2006/relationships/hyperlink" Target="https://www.applicoinc.com/blog/what-is-a-platform-business-model/" TargetMode="External"/><Relationship Id="rId4" Type="http://schemas.openxmlformats.org/officeDocument/2006/relationships/hyperlink" Target="http://www.kpmgboxwood.co.uk/uploads/pdf/publication/KPMG_Boxwood_TL_Omni-Platform_Paper_November_2017__final.pdf" TargetMode="External"/><Relationship Id="rId9" Type="http://schemas.openxmlformats.org/officeDocument/2006/relationships/hyperlink" Target="https://www.cnet.com/news/your-love-of-e-commerce-wont-be-ruined-by-more-sales-taxes-supreme-court/"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about.tmall.com/?spm=3.7128306.0.0.529342f93rhCX3#place" TargetMode="External"/><Relationship Id="rId3" Type="http://schemas.openxmlformats.org/officeDocument/2006/relationships/hyperlink" Target="https://intra.ema.kpmg.com/sites/KPMGI/GMC/TL/Thought%20Leadership/Consumer-Markets/2019/Global%20Retail%20Trends%202019%20%E2%80%93%20Web%20PDF.PDF" TargetMode="External"/><Relationship Id="rId7" Type="http://schemas.openxmlformats.org/officeDocument/2006/relationships/hyperlink" Target="https://www.alizila.com/kroger-set-to-launch-store-on-tmall-globa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thegrinlabs.com/wp-content/uploads/2017/05/Tmall.pdf" TargetMode="External"/><Relationship Id="rId5" Type="http://schemas.openxmlformats.org/officeDocument/2006/relationships/hyperlink" Target="http://results16.ocadogroup.com/media/168633/Ocado-Smart-Platform.pdf" TargetMode="External"/><Relationship Id="rId4" Type="http://schemas.openxmlformats.org/officeDocument/2006/relationships/hyperlink" Target="https://www.ocadotechnology.com/press-releases-1/2018/12/12/ovum-puts-ocado-smart-platform-on-the-rada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CD376-4B59-4369-A1F9-140CF1538DAE}" type="slidenum">
              <a:rPr lang="en-GB" smtClean="0"/>
              <a:t>5</a:t>
            </a:fld>
            <a:endParaRPr lang="en-GB" dirty="0"/>
          </a:p>
        </p:txBody>
      </p:sp>
    </p:spTree>
    <p:extLst>
      <p:ext uri="{BB962C8B-B14F-4D97-AF65-F5344CB8AC3E}">
        <p14:creationId xmlns:p14="http://schemas.microsoft.com/office/powerpoint/2010/main" val="408249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29</a:t>
            </a:fld>
            <a:endParaRPr lang="en-GB" dirty="0"/>
          </a:p>
        </p:txBody>
      </p:sp>
    </p:spTree>
    <p:extLst>
      <p:ext uri="{BB962C8B-B14F-4D97-AF65-F5344CB8AC3E}">
        <p14:creationId xmlns:p14="http://schemas.microsoft.com/office/powerpoint/2010/main" val="206042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30</a:t>
            </a:fld>
            <a:endParaRPr lang="en-GB" dirty="0"/>
          </a:p>
        </p:txBody>
      </p:sp>
    </p:spTree>
    <p:extLst>
      <p:ext uri="{BB962C8B-B14F-4D97-AF65-F5344CB8AC3E}">
        <p14:creationId xmlns:p14="http://schemas.microsoft.com/office/powerpoint/2010/main" val="160373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31</a:t>
            </a:fld>
            <a:endParaRPr lang="en-GB" dirty="0"/>
          </a:p>
        </p:txBody>
      </p:sp>
    </p:spTree>
    <p:extLst>
      <p:ext uri="{BB962C8B-B14F-4D97-AF65-F5344CB8AC3E}">
        <p14:creationId xmlns:p14="http://schemas.microsoft.com/office/powerpoint/2010/main" val="60411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Sources:</a:t>
            </a:r>
          </a:p>
          <a:p>
            <a:r>
              <a:rPr lang="en-GB" sz="1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https://www.linkedin.com/pulse/benefits-product-rationalization-stephen-p-crane-cscp/</a:t>
            </a:r>
            <a:endParaRPr lang="en-GB"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https://www.supplychainquarterly.com/articles/2109-sku-rationalization-finding-the-right-balance-between-too-many-and-too-few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https://www.theguardian.com/business/2015/jan/30/tesco-cuts-range-products</a:t>
            </a:r>
            <a:endParaRPr lang="en-GB"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https://www.thesun.co.uk/money/6576872/tesco-project-reset-scrapping-products-lidl-aldi/</a:t>
            </a:r>
            <a:endParaRPr lang="en-GB"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u="sn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https://www.cin7.com/blog/inventory/what-is-sku-rationalization-and-why-is-everybody-doing-it/</a:t>
            </a:r>
            <a:endParaRPr lang="en-GB" sz="1000" u="sng" dirty="0">
              <a:solidFill>
                <a:schemeClr val="tx1"/>
              </a:solidFill>
              <a:latin typeface="Arial" panose="020B0604020202020204" pitchFamily="34" charset="0"/>
              <a:cs typeface="Arial" panose="020B0604020202020204" pitchFamily="34" charset="0"/>
            </a:endParaRPr>
          </a:p>
          <a:p>
            <a:r>
              <a:rPr lang="en-GB" sz="1000" u="sn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https://8020consulting.com/sku-rationalization-profitability-capital/</a:t>
            </a:r>
            <a:endParaRPr lang="en-GB" sz="1000" u="sng" dirty="0">
              <a:solidFill>
                <a:schemeClr val="tx1"/>
              </a:solidFill>
              <a:latin typeface="Arial" panose="020B0604020202020204" pitchFamily="34" charset="0"/>
              <a:cs typeface="Arial" panose="020B0604020202020204" pitchFamily="34" charset="0"/>
            </a:endParaRPr>
          </a:p>
          <a:p>
            <a:r>
              <a:rPr lang="en-GB" sz="1000" u="sng" dirty="0">
                <a:solidFill>
                  <a:schemeClr val="tx1"/>
                </a:solidFill>
                <a:latin typeface="Arial" panose="020B0604020202020204" pitchFamily="34" charset="0"/>
                <a:cs typeface="Arial" panose="020B0604020202020204" pitchFamily="34" charset="0"/>
              </a:rPr>
              <a:t>https://retailanalysis.igd.com/news/news-article/t/tesco-cuts-80-of-nutricentre-range-in-project-reset/i/10837</a:t>
            </a:r>
          </a:p>
          <a:p>
            <a:r>
              <a:rPr lang="en-GB" sz="1000" u="sng" dirty="0">
                <a:solidFill>
                  <a:schemeClr val="tx1"/>
                </a:solidFill>
                <a:latin typeface="Arial" panose="020B0604020202020204" pitchFamily="34" charset="0"/>
                <a:cs typeface="Arial" panose="020B0604020202020204" pitchFamily="34" charset="0"/>
              </a:rPr>
              <a:t>https://www.thegrocer.co.uk/big-brands-lose-listings-in-tescos-latest-project-reset/567964.article</a:t>
            </a:r>
          </a:p>
          <a:p>
            <a:r>
              <a:rPr lang="en-GB" sz="1000" u="sng" dirty="0">
                <a:solidFill>
                  <a:schemeClr val="tx1"/>
                </a:solidFill>
                <a:latin typeface="Arial" panose="020B0604020202020204" pitchFamily="34" charset="0"/>
                <a:cs typeface="Arial" panose="020B0604020202020204" pitchFamily="34" charset="0"/>
              </a:rPr>
              <a:t>https://www.kantarworldpanel.com/dwl.php?sn=publications&amp;id=684</a:t>
            </a:r>
          </a:p>
          <a:p>
            <a:endParaRPr lang="en-GB" sz="1000" dirty="0">
              <a:solidFill>
                <a:schemeClr val="tx1"/>
              </a:solidFill>
              <a:latin typeface="Arial" panose="020B0604020202020204" pitchFamily="34" charset="0"/>
              <a:cs typeface="Arial" panose="020B0604020202020204" pitchFamily="34" charset="0"/>
            </a:endParaRPr>
          </a:p>
          <a:p>
            <a:r>
              <a:rPr lang="en-GB" sz="1000" dirty="0">
                <a:solidFill>
                  <a:schemeClr val="tx1"/>
                </a:solidFill>
                <a:latin typeface="Arial" panose="020B0604020202020204" pitchFamily="34" charset="0"/>
                <a:cs typeface="Arial" panose="020B0604020202020204" pitchFamily="34" charset="0"/>
              </a:rPr>
              <a:t>Tesco:</a:t>
            </a:r>
          </a:p>
          <a:p>
            <a:pPr marL="17145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Launched project reset in 2015-16; entailed an attempt by Tesco to streamline their brand choices (Seen about ~3phases)</a:t>
            </a:r>
          </a:p>
          <a:p>
            <a:pPr marL="17145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Undertook an 18-month exercise to radically simplify its product offer</a:t>
            </a:r>
          </a:p>
          <a:p>
            <a:pPr marL="17145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80% of NutriCentre range cut (range slashed from 26,000 lines to just 6,000)</a:t>
            </a:r>
          </a:p>
          <a:p>
            <a:pPr marL="17145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Higgidy, Kerrygold and Danepak were among the big brands to have lost shelf space</a:t>
            </a:r>
            <a:endParaRPr lang="en-GB"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4CD376-4B59-4369-A1F9-140CF1538DAE}" type="slidenum">
              <a:rPr lang="en-GB" smtClean="0"/>
              <a:t>33</a:t>
            </a:fld>
            <a:endParaRPr lang="en-GB" dirty="0"/>
          </a:p>
        </p:txBody>
      </p:sp>
    </p:spTree>
    <p:extLst>
      <p:ext uri="{BB962C8B-B14F-4D97-AF65-F5344CB8AC3E}">
        <p14:creationId xmlns:p14="http://schemas.microsoft.com/office/powerpoint/2010/main" val="374437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Bed Bath &amp; Beyond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Will lay off 10% of its corporate workforce, totaling approximately 500 workers, as part of restructuring efforts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Retailer aims to simplify its field operations, reduce the number of management positions and outsource certain functions as part of a wider effort to rebuild the foundation of its business model</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Restructuring is expected to save $85 million annually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Efforts include:</a:t>
            </a:r>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Streamlining the company’s leadership structure, resulting in the departure of six C-level executives;</a:t>
            </a:r>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Raising $250 million by selling half its real estate to a private equity firm and leasing back the space;</a:t>
            </a:r>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Announcing plans to invest $400 million in stores, supply chain infrastructure, IT and digital projects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https://retailtouchpoints.com/topics/store-operations/workforce-scheduling/bed-bath-beyond-cuts-corporate-workforce-by-10-in-restructuring-effort</a:t>
            </a:r>
          </a:p>
          <a:p>
            <a:pPr marL="0" indent="0">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Birchbox</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DTC beauty brand, in Feb 2020, laid off 25% of its staff globally to create savings and operating efficiencies </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In 2016, Birchbox underwent two rounds of layoffs affecting 80 people total, and exited its Canadian operations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https://www.retaildive.com/news/birchbox-cuts-25-of-global-staff/571922/</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Auchan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Retailer Auchan In Jan 2020 disclosed plans to cut 517 jobs in France as part of efforts to reduce costs to cope with fierce competition from the likes of Amazon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Unlisted Auchan Retail, the retail arm of the Auchan group, said the plan, which also includes a greater focus on e-commerce and local products, involves the voluntary departure of head office and support services staff in France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Auchan Retail said it aimed to achieve an earnings before interest, taxes, depreciation and amortization (EBITDA) margin of 6% by 2022 and for that it would need to seek additional savings of 1.1 billion euros.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https://www.reuters.com/article/us-auchan-jobs/retailer-auchan-to-cut-517-jobs-in-france-idUSKBN1ZD1HR</a:t>
            </a:r>
          </a:p>
          <a:p>
            <a:pPr marL="0" indent="0">
              <a:buFont typeface="Arial" panose="020B0604020202020204" pitchFamily="34" charset="0"/>
              <a:buNone/>
            </a:pPr>
            <a:r>
              <a:rPr lang="en-US" sz="1000" b="1" dirty="0">
                <a:latin typeface="Arial" panose="020B0604020202020204" pitchFamily="34" charset="0"/>
                <a:cs typeface="Arial" panose="020B0604020202020204" pitchFamily="34" charset="0"/>
              </a:rPr>
              <a:t>Coop</a:t>
            </a:r>
          </a:p>
          <a:p>
            <a:pPr marL="171450" indent="-171450">
              <a:buFont typeface="Arial" panose="020B0604020202020204" pitchFamily="34" charset="0"/>
              <a:buChar char="•"/>
            </a:pPr>
            <a:r>
              <a:rPr lang="en-US" sz="1000" b="0" dirty="0">
                <a:latin typeface="Arial" panose="020B0604020202020204" pitchFamily="34" charset="0"/>
                <a:cs typeface="Arial" panose="020B0604020202020204" pitchFamily="34" charset="0"/>
              </a:rPr>
              <a:t>Swedish grocery retailer Coop Värmland saved a remarkable 6-8% on personnel costs by using RELEX’s workforce optimization solution in their stores</a:t>
            </a:r>
          </a:p>
          <a:p>
            <a:pPr marL="171450" indent="-171450">
              <a:buFont typeface="Arial" panose="020B0604020202020204" pitchFamily="34" charset="0"/>
              <a:buChar char="•"/>
            </a:pPr>
            <a:r>
              <a:rPr lang="en-US" sz="1000" b="0" dirty="0">
                <a:latin typeface="Arial" panose="020B0604020202020204" pitchFamily="34" charset="0"/>
                <a:cs typeface="Arial" panose="020B0604020202020204" pitchFamily="34" charset="0"/>
              </a:rPr>
              <a:t>They were able to have staff scheduled when needed (and not scheduled during low-workload windows), this improved both employee engagement and store aesthetics, with fully stocked shelves and tidier aisles.</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https://www.relexsolutions.com/case-studies/coop-varmland/</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With head offices having multiple roles, in the complex omni-channel network, it is more likely for different teams to be carrying out similar or overlapping work — this increases costs, hinders flexibility and impacts the ability to serve customers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dirty="0">
                <a:latin typeface="Arial" panose="020B0604020202020204" pitchFamily="34" charset="0"/>
                <a:cs typeface="Arial" panose="020B0604020202020204" pitchFamily="34" charset="0"/>
              </a:rPr>
              <a:t>RPA and AI are automating tasks in retail</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annual Harvey Nash and KPMG survey of 3,645 chief information officers (CIOs) (2019) found that robots are set to replace more than half a million retail jobs in the UK by 2024 as retailers increasingly look to automation to improve efficiency</a:t>
            </a:r>
          </a:p>
          <a:p>
            <a:pPr marL="171450" indent="-171450">
              <a:buFont typeface="Arial" panose="020B0604020202020204" pitchFamily="34" charset="0"/>
              <a:buChar char="•"/>
            </a:pPr>
            <a:r>
              <a:rPr lang="en-US" sz="1000" b="0" dirty="0">
                <a:latin typeface="Arial" panose="020B0604020202020204" pitchFamily="34" charset="0"/>
                <a:cs typeface="Arial" panose="020B0604020202020204" pitchFamily="34" charset="0"/>
              </a:rPr>
              <a:t>Further, per ONS, two thirds (135,000) of cashier jobs in UK retail are at high risk of being automated</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According to the Brookings Institution, for the retail trade sector (US), the automation potential is more than half at 53% — already replacing jobs through self-checkout kiosks, AI concierges, mobile payment systems and Amazon Go-style stores</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https://www.brookings.edu/wp-content/uploads/2019/01/2019.01_BrookingsMetro_Automation-AI_Report_Muro-Maxim-Whiton-FINAL-version.pdf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https://footwearnews.com/2019/business/technology/automation-retail-sales-jobs-ai-1202786189/</a:t>
            </a:r>
            <a:endParaRPr lang="en-US" sz="1000" b="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0" dirty="0">
                <a:latin typeface="Arial" panose="020B0604020202020204" pitchFamily="34" charset="0"/>
                <a:cs typeface="Arial" panose="020B0604020202020204" pitchFamily="34" charset="0"/>
              </a:rPr>
              <a:t>https://www.retail-systems.com/rs/Robots_To_Replace_Half_A_Million_UK_Retail_Jobs.php</a:t>
            </a:r>
          </a:p>
          <a:p>
            <a:pPr marL="0" indent="0">
              <a:buFont typeface="Arial" panose="020B0604020202020204" pitchFamily="34" charset="0"/>
              <a:buNone/>
            </a:pPr>
            <a:r>
              <a:rPr lang="en-US" sz="1000" b="0" dirty="0">
                <a:latin typeface="Arial" panose="020B0604020202020204" pitchFamily="34" charset="0"/>
                <a:cs typeface="Arial" panose="020B0604020202020204" pitchFamily="34" charset="0"/>
              </a:rPr>
              <a:t>https://www.chargedretail.co.uk/2019/10/24/500000-uk-retail-jobs-to-be-replaced-by-robots-by-2024/</a:t>
            </a:r>
          </a:p>
          <a:p>
            <a:pPr marL="0" indent="0">
              <a:buFont typeface="Arial" panose="020B0604020202020204" pitchFamily="34" charset="0"/>
              <a:buNone/>
            </a:pPr>
            <a:endParaRPr lang="en-US" sz="1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dirty="0">
                <a:latin typeface="Arial" panose="020B0604020202020204" pitchFamily="34" charset="0"/>
                <a:cs typeface="Arial" panose="020B0604020202020204" pitchFamily="34" charset="0"/>
              </a:rPr>
              <a:t>Growing market for workforce management software…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https://www.prnewswire.com/news-releases/workforce-management-wfm-industry-report-2020-2025-a-9-3-billion-opportunity-by-2025--301061972.html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none" dirty="0">
                <a:latin typeface="Arial" panose="020B0604020202020204" pitchFamily="34" charset="0"/>
                <a:cs typeface="Arial" panose="020B0604020202020204" pitchFamily="34" charset="0"/>
              </a:rPr>
              <a:t>…entails cost-saving potential for retailers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Cedar ROI study states that systematic Labor Management enables a small-sized enterprise with 5,000 employees and about USD 300 million in payroll to save approximately USD 6.0 million per year</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retailer with USD 5.0 billion turnover and 60,000 workforces could save USD 2.5 million annually by implementing an efficient time and labor solution that simplify time entry administration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https://medium.com/@techierepo/workforce-management-market-size-share-industry-analysis-340d2a7aa1f</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Other links:</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http://www.retailthinktank.co.uk/retail-think-tank-says-decline-in-retail-health-is-beginning-to-bottom-out/</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https://www.prnewswire.com/news-releases/workforce-management-wfm-industry-report-2020-2025-a-9-3-billion-opportunity-by-2025--301061972.html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4CD376-4B59-4369-A1F9-140CF1538DAE}" type="slidenum">
              <a:rPr lang="en-GB" smtClean="0"/>
              <a:t>35</a:t>
            </a:fld>
            <a:endParaRPr lang="en-GB" dirty="0"/>
          </a:p>
        </p:txBody>
      </p:sp>
    </p:spTree>
    <p:extLst>
      <p:ext uri="{BB962C8B-B14F-4D97-AF65-F5344CB8AC3E}">
        <p14:creationId xmlns:p14="http://schemas.microsoft.com/office/powerpoint/2010/main" val="3889281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36</a:t>
            </a:fld>
            <a:endParaRPr lang="en-GB" dirty="0"/>
          </a:p>
        </p:txBody>
      </p:sp>
    </p:spTree>
    <p:extLst>
      <p:ext uri="{BB962C8B-B14F-4D97-AF65-F5344CB8AC3E}">
        <p14:creationId xmlns:p14="http://schemas.microsoft.com/office/powerpoint/2010/main" val="112342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306388"/>
            <a:ext cx="8462963" cy="47609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E4981-8ECC-436B-9558-4A07DB640685}" type="slidenum">
              <a:rPr kumimoji="0" lang="en-GB" sz="1200" b="0" i="0" u="none" strike="noStrike" kern="1200" cap="none" spc="0" normalizeH="0" baseline="0" noProof="0" smtClean="0">
                <a:ln>
                  <a:noFill/>
                </a:ln>
                <a:solidFill>
                  <a:prstClr val="black"/>
                </a:solidFill>
                <a:effectLst/>
                <a:uLnTx/>
                <a:uFillTx/>
                <a:latin typeface="Univers 45 Light"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Univers 45 Light" pitchFamily="2" charset="0"/>
              <a:ea typeface="+mn-ea"/>
              <a:cs typeface="+mn-cs"/>
            </a:endParaRPr>
          </a:p>
        </p:txBody>
      </p:sp>
    </p:spTree>
    <p:extLst>
      <p:ext uri="{BB962C8B-B14F-4D97-AF65-F5344CB8AC3E}">
        <p14:creationId xmlns:p14="http://schemas.microsoft.com/office/powerpoint/2010/main" val="3060159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Value, convenience and experience are the winning consumer drivers. While value retailers have succeeded in moving the balance somewhat towards a greater focus on cost, they are also increasingly improving their appeal in other aspects such as style and brand consideration</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hlinkClick r:id="" action="ppaction://noaction"/>
            </a:endParaRPr>
          </a:p>
          <a:p>
            <a:r>
              <a:rPr lang="en-GB" sz="1000" dirty="0">
                <a:latin typeface="Arial" panose="020B0604020202020204" pitchFamily="34" charset="0"/>
                <a:cs typeface="Arial" panose="020B0604020202020204" pitchFamily="34" charset="0"/>
                <a:hlinkClick r:id="" action="ppaction://noaction"/>
              </a:rPr>
              <a:t>https://assets.kpmg/content/dam/kpmg/xx/pdf/2019/02/global-retail-trends-2019-web.pdf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3"/>
              </a:rPr>
              <a:t>https://assets.kpmg/content/dam/kpmg/pl/pdf/2018/04/pl-Raport-KPMG-Disruptive-influences.pdf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4"/>
              </a:rPr>
              <a:t>https://www.retailgazette.co.uk/blog/2020/03/sainsburys-the-only-big-4-grocer-to-record-sales-growth/</a:t>
            </a:r>
            <a:endParaRPr lang="en-GB" sz="10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09315-D729-4FC0-A525-9A5A9C0A7F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82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Busy lifestyle has made convenience a key shopping criteria. </a:t>
            </a:r>
            <a:r>
              <a:rPr lang="en-US" sz="1000" dirty="0">
                <a:latin typeface="Arial" panose="020B0604020202020204" pitchFamily="34" charset="0"/>
                <a:cs typeface="Arial" panose="020B0604020202020204" pitchFamily="34" charset="0"/>
              </a:rPr>
              <a:t>Convenience is not just free or fast shipping. Convenience is related to an overall consumer experience that eases the shopper journey while providing additional services</a:t>
            </a:r>
            <a:endParaRPr lang="en-US" sz="1000" b="0" i="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effectLst/>
                <a:latin typeface="Arial" panose="020B0604020202020204" pitchFamily="34" charset="0"/>
                <a:cs typeface="Arial" panose="020B0604020202020204" pitchFamily="34" charset="0"/>
              </a:rPr>
              <a:t>Mintel 2019 predicts that convenience stores will increasingly consider more premium but fresh ranges with holistic ingredients.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effectLst/>
                <a:latin typeface="Arial" panose="020B0604020202020204" pitchFamily="34" charset="0"/>
                <a:cs typeface="Arial" panose="020B0604020202020204" pitchFamily="34" charset="0"/>
              </a:rPr>
              <a:t>Tesco has unveiled high-end convenience ‘Finest stores’ in a bid to evolve ahead of competitors and boost profits</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effectLst/>
                <a:latin typeface="Arial" panose="020B0604020202020204" pitchFamily="34" charset="0"/>
                <a:cs typeface="Arial" panose="020B0604020202020204" pitchFamily="34" charset="0"/>
              </a:rPr>
              <a:t>February 2020: Sainsbury’s unveiled a new format store selling pre-cooked food on-the-go, including pizzas, sushi and freshly squeezed juices. Nine more On the Go stores will open across Edinburgh, Bristol, Glasgow and London over the coming months. Customers can choose to eat-in - for the first time perch tables have been placed at the front of store giving customers somewhere to enjoy freshly made food from an in-store pizza oven, bakery and Sushi Gourmet concession as well as hot porridge and drinks from a self-service coffee machine and orange juicer</a:t>
            </a:r>
            <a:endParaRPr 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rId4"/>
              </a:rPr>
              <a:t>https://www.nielsen.com/wp-content/uploads/sites/3/2019/04/the-quest-for-convenience-5.pdf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rId5"/>
              </a:rPr>
              <a:t>https://www.marketingweek.com/sainsburys-convenience-urban-shoppers/</a:t>
            </a:r>
            <a:endParaRPr lang="en-US" sz="10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rId6"/>
              </a:rPr>
              <a:t>https://www.conveniencestore.co.uk/news/sainsburys-opens-first-on-the-go-store-ahead-of-wider-uk-roll-out/601935.article</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rId7"/>
              </a:rPr>
              <a:t>https://www.proactiveinvestors.co.uk/companies/news/222522/why-tescos-finest-convenience-stores-make-perfect-sense-222522.html</a:t>
            </a:r>
            <a:endParaRPr lang="en-US" sz="10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rId8"/>
              </a:rPr>
              <a:t>https://www.retail-week.com/grocery/opinion-how-retailers-can-win-in-the-age-of-convenience/7032538.article?storyCode=7032538&amp;authent=1</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rId9"/>
              </a:rPr>
              <a:t>https://www.mirror.co.uk/money/sainsburys-new-convenience-stores-cities-21480425</a:t>
            </a:r>
            <a:endParaRPr lang="en-GB" sz="1000" dirty="0">
              <a:latin typeface="Arial" panose="020B0604020202020204" pitchFamily="34" charset="0"/>
              <a:cs typeface="Arial" panose="020B0604020202020204" pitchFamily="34" charset="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hlinkClick r:id="" action="ppaction://noaction"/>
              </a:rPr>
              <a:t>https://www.forbes.com/sites/blakemorgan/2019/05/21/50-retail-innovation-stats-power-customer-experience/#1487b745447e</a:t>
            </a:r>
            <a:endParaRPr lang="en-GB" sz="10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09315-D729-4FC0-A525-9A5A9C0A7F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93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effectLst/>
                <a:latin typeface="Arial" panose="020B0604020202020204" pitchFamily="34" charset="0"/>
                <a:cs typeface="Arial" panose="020B0604020202020204" pitchFamily="34" charset="0"/>
              </a:rPr>
              <a:t>Personalisation on its own is not enough to transform a retailer. Personalisation it is just one way of addressing the understanding that the customer wants to be treated as an individual.</a:t>
            </a:r>
            <a:r>
              <a:rPr lang="en-US" sz="1000" dirty="0">
                <a:latin typeface="Arial" panose="020B0604020202020204" pitchFamily="34" charset="0"/>
                <a:cs typeface="Arial" panose="020B0604020202020204" pitchFamily="34" charset="0"/>
              </a:rPr>
              <a:t> By creating a more immersive experience, retailers can drive people to their stores and ensure they leave not just with products but also memories.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Hyper personalization is the next step in obsession with data. Retailers tap into real time behavioral data to understand consumers on an emotional level and take analytics technologies to the next level. AI, image recognition and mood analysis provide deep and detailed understandings of consumer attitudes, reactions and patterns</a:t>
            </a:r>
          </a:p>
          <a:p>
            <a:endParaRPr lang="en-GB" sz="1000" dirty="0">
              <a:latin typeface="Arial" panose="020B0604020202020204" pitchFamily="34" charset="0"/>
              <a:cs typeface="Arial" panose="020B0604020202020204" pitchFamily="34" charset="0"/>
              <a:hlinkClick r:id="rId3"/>
            </a:endParaRPr>
          </a:p>
          <a:p>
            <a:r>
              <a:rPr lang="en-GB" sz="1000" dirty="0">
                <a:latin typeface="Arial" panose="020B0604020202020204" pitchFamily="34" charset="0"/>
                <a:cs typeface="Arial" panose="020B0604020202020204" pitchFamily="34" charset="0"/>
                <a:hlinkClick r:id="rId4"/>
              </a:rPr>
              <a:t>https://assets.kpmg/content/dam/kpmg/it/pdf/2020/01/Global-customer-experience-excellence-2019.pdf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5"/>
              </a:rPr>
              <a:t>https://www.kampanje.com/contentassets/6eca8b50aac7475d85225a66732e6894/kpmg-customer-experience-excellence-analysis.pdf</a:t>
            </a:r>
            <a:endParaRPr lang="en-GB" sz="1000" dirty="0">
              <a:latin typeface="Arial" panose="020B0604020202020204" pitchFamily="34" charset="0"/>
              <a:cs typeface="Arial" panose="020B0604020202020204" pitchFamily="34" charset="0"/>
              <a:hlinkClick r:id="" action="ppaction://noaction"/>
            </a:endParaRPr>
          </a:p>
          <a:p>
            <a:r>
              <a:rPr lang="en-GB" sz="1000" dirty="0">
                <a:latin typeface="Arial" panose="020B0604020202020204" pitchFamily="34" charset="0"/>
                <a:cs typeface="Arial" panose="020B0604020202020204" pitchFamily="34" charset="0"/>
                <a:hlinkClick r:id="" action="ppaction://noaction"/>
              </a:rPr>
              <a:t>https://www.retailgazette.co.uk/blog/2019/11/selfridges-the-first-department-store-in-the-world-with-an-in-store-cinema/</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6"/>
              </a:rPr>
              <a:t>https://www.retailgazette.co.uk/blog/2019/10/selfridges-posts-another-record-year-of-sales/</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7"/>
              </a:rPr>
              <a:t>https://stores.basspro.com/us/nc/concord/8181-concord-mills-blvd.html</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8"/>
              </a:rPr>
              <a:t>https://internetretailing.net/location/location/how-selfridges-is-reimagining-the-department-store-as-retail-changes-20349</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9"/>
              </a:rPr>
              <a:t>https://www.retailgazette.co.uk/blog/2019/04/comment-high-street-survive-retailers-must-put-customer-experience-first/</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10"/>
              </a:rPr>
              <a:t>https://www.retailgazette.co.uk/blog/2019/08/retailers-understanding-customers/</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11"/>
              </a:rPr>
              <a:t>https://www.ft.com/content/fa51c53e-70bc-11e5-9b9e-690fdae72044</a:t>
            </a:r>
            <a:endParaRPr lang="en-US" sz="1000" b="0" i="0" kern="1200" dirty="0">
              <a:solidFill>
                <a:schemeClr val="tx1"/>
              </a:solidFill>
              <a:effectLst/>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12"/>
              </a:rPr>
              <a:t>https://www.exchangesolutions.com/wp-content/uploads/2017/09/Whitepaper_In-Store-Retail_Amazon-Isnt-Killing-Brick-and-Mortar.pdf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13"/>
              </a:rPr>
              <a:t>https://sgbonline.com/bass-pro-to-open-location-in-west-virginia/</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14"/>
              </a:rPr>
              <a:t>https://sgbonline.com/133564-2/</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hlinkClick r:id="rId15"/>
              </a:rPr>
              <a:t>https://econsultancy.com/how-lush-is-raising-the-bar-for-in-store-experience/</a:t>
            </a:r>
            <a:endParaRPr lang="en-GB" sz="10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09315-D729-4FC0-A525-9A5A9C0A7F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2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306388"/>
            <a:ext cx="8462963" cy="47609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8E4981-8ECC-436B-9558-4A07DB640685}"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2175745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Choice and the size of product ranges have proved interesting ‘battle grounds’ for retailers in recent years, with those at the extreme ends of the spectrum delivering strong results. Those retailers offering either a perceived ‘unlimited’ level of choice, or alternately a strictly ‘limited’ and curated choice, have appealed most strongly to consumers. Next year will continue to be a difficult trading year for those whose offer falls somewhere in the middle; trying to provide ‘the best of both worlds’ to the shopper will not only miss the mark for consumers, but impact on working capital and operational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u="sng" dirty="0">
              <a:solidFill>
                <a:srgbClr val="C6007E"/>
              </a:solidFill>
              <a:latin typeface="Arial" panose="020B0604020202020204" pitchFamily="34" charset="0"/>
              <a:cs typeface="Arial" panose="020B0604020202020204" pitchFamily="34" charset="0"/>
            </a:endParaRPr>
          </a:p>
          <a:p>
            <a:endParaRPr lang="en-US" sz="1000" b="1" dirty="0">
              <a:solidFill>
                <a:schemeClr val="tx1"/>
              </a:solidFill>
              <a:latin typeface="Arial" panose="020B0604020202020204" pitchFamily="34" charset="0"/>
              <a:cs typeface="Arial" panose="020B0604020202020204" pitchFamily="34" charset="0"/>
            </a:endParaRPr>
          </a:p>
          <a:p>
            <a:r>
              <a:rPr lang="en-US" sz="1000" b="1" dirty="0">
                <a:solidFill>
                  <a:schemeClr val="tx1"/>
                </a:solidFill>
                <a:latin typeface="Arial" panose="020B0604020202020204" pitchFamily="34" charset="0"/>
                <a:cs typeface="Arial" panose="020B0604020202020204" pitchFamily="34" charset="0"/>
              </a:rPr>
              <a:t>Sources:</a:t>
            </a:r>
          </a:p>
          <a:p>
            <a:r>
              <a:rPr lang="en-GB" sz="1000" dirty="0">
                <a:solidFill>
                  <a:schemeClr val="tx1"/>
                </a:solidFill>
                <a:latin typeface="Arial" panose="020B0604020202020204" pitchFamily="34" charset="0"/>
                <a:cs typeface="Arial" panose="020B0604020202020204" pitchFamily="34" charset="0"/>
              </a:rPr>
              <a:t>https://assets.kpmg/content/dam/kpmg/xx/pdf/2019/05/consumer-currents-issues-driving-consumer-organizations.pdf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dirty="0">
                <a:solidFill>
                  <a:schemeClr val="tx1"/>
                </a:solidFill>
                <a:latin typeface="Arial" panose="020B0604020202020204" pitchFamily="34" charset="0"/>
                <a:cs typeface="Arial" panose="020B0604020202020204" pitchFamily="34" charset="0"/>
              </a:rPr>
              <a:t>https://www.ofcom.org.uk/__data/assets/pdf_file/0025/149146/online-nation-report.pdf </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https://mobilemarketingmagazine.com/uk-consumers-social-media-shopping-bazaarvoice</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https://www.ofcom.org.uk/__data/assets/pdf_file/0028/155278/communications-market-report-2019.pdf</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https://assets.kpmg/content/dam/kpmg/uk/pdf/2019/01/kpmg-annual-retail-survey-2019.pdf</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https://blog.hubspot.com/service/omni-channel-experience</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https://www.theguardian.com/business/2019/mar/07/almost-90-of-uk-shoppers-use-amazon-research-reveals</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https://www.cobbleweb.co.uk/marketplace-trends-2019-uk-opportunities/</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https://www.ft.com/content/ab23ddde-6740-11e9-a79d-04f350474d62</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https://www.independent.co.uk/news/business/news/boots-store-closures-uk-job-losses-high-street-walgreens-a8933161.html</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https://assets.kpmg/content/dam/kpmg/xx/pdf/2019/02/global-retail-trends-2019-web.pdf</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https://www.theguardian.com/business/2019/jun/03/amazon-open-pop-up-shops-uk-town-centres-high-street</a:t>
            </a:r>
          </a:p>
          <a:p>
            <a:pPr marL="0" indent="0">
              <a:buFont typeface="Arial" panose="020B0604020202020204" pitchFamily="34" charset="0"/>
              <a:buNone/>
            </a:pPr>
            <a:r>
              <a:rPr lang="en-US" sz="1000" b="0" u="none" dirty="0">
                <a:solidFill>
                  <a:schemeClr val="tx1"/>
                </a:solidFill>
                <a:latin typeface="Arial" panose="020B0604020202020204" pitchFamily="34" charset="0"/>
                <a:cs typeface="Arial" panose="020B0604020202020204" pitchFamily="34" charset="0"/>
              </a:rPr>
              <a:t>https://www.calcalistech.com/ctech/articles/0,7340,L-3747943,00.html</a:t>
            </a:r>
          </a:p>
          <a:p>
            <a:pPr marL="0" indent="0">
              <a:buFont typeface="Arial" panose="020B0604020202020204" pitchFamily="34" charset="0"/>
              <a:buNone/>
            </a:pPr>
            <a:r>
              <a:rPr lang="en-GB" sz="1000" dirty="0">
                <a:solidFill>
                  <a:schemeClr val="tx1"/>
                </a:solidFill>
                <a:latin typeface="Arial" panose="020B0604020202020204" pitchFamily="34" charset="0"/>
                <a:cs typeface="Arial" panose="020B0604020202020204" pitchFamily="34" charset="0"/>
                <a:hlinkClick r:id="rId3"/>
              </a:rPr>
              <a:t>https://www.retailtimes.co.uk/76-of-uk-consumers-research-or-get-inspiration-online-before-they-make-a-purchase-um-reports/</a:t>
            </a:r>
            <a:r>
              <a:rPr lang="en-US" sz="1000" b="0" u="none" dirty="0">
                <a:solidFill>
                  <a:schemeClr val="tx1"/>
                </a:solidFill>
                <a:latin typeface="Arial" panose="020B0604020202020204" pitchFamily="34" charset="0"/>
                <a:cs typeface="Arial" panose="020B0604020202020204" pitchFamily="34" charset="0"/>
              </a:rPr>
              <a:t> </a:t>
            </a:r>
          </a:p>
          <a:p>
            <a:pPr marL="0" indent="0">
              <a:buFont typeface="Arial" panose="020B0604020202020204" pitchFamily="34" charset="0"/>
              <a:buNone/>
            </a:pPr>
            <a:r>
              <a:rPr lang="nl-NL" sz="1000" b="0" u="none" dirty="0">
                <a:solidFill>
                  <a:schemeClr val="tx1"/>
                </a:solidFill>
                <a:latin typeface="Arial" panose="020B0604020202020204" pitchFamily="34" charset="0"/>
                <a:cs typeface="Arial" panose="020B0604020202020204" pitchFamily="34" charset="0"/>
              </a:rPr>
              <a:t>https://www.weforum.org/projects/platforms-and-ecosystems-enabling-the-digital-economy </a:t>
            </a:r>
          </a:p>
          <a:p>
            <a:pPr marL="0" indent="0">
              <a:buFont typeface="Arial" panose="020B0604020202020204" pitchFamily="34" charset="0"/>
              <a:buNone/>
            </a:pPr>
            <a:endParaRPr lang="en-US" sz="1000" b="0" u="none"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09315-D729-4FC0-A525-9A5A9C0A7F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370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45</a:t>
            </a:fld>
            <a:endParaRPr lang="en-GB" dirty="0"/>
          </a:p>
        </p:txBody>
      </p:sp>
    </p:spTree>
    <p:extLst>
      <p:ext uri="{BB962C8B-B14F-4D97-AF65-F5344CB8AC3E}">
        <p14:creationId xmlns:p14="http://schemas.microsoft.com/office/powerpoint/2010/main" val="436104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46</a:t>
            </a:fld>
            <a:endParaRPr lang="en-GB" dirty="0"/>
          </a:p>
        </p:txBody>
      </p:sp>
    </p:spTree>
    <p:extLst>
      <p:ext uri="{BB962C8B-B14F-4D97-AF65-F5344CB8AC3E}">
        <p14:creationId xmlns:p14="http://schemas.microsoft.com/office/powerpoint/2010/main" val="181756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47</a:t>
            </a:fld>
            <a:endParaRPr lang="en-GB" dirty="0"/>
          </a:p>
        </p:txBody>
      </p:sp>
    </p:spTree>
    <p:extLst>
      <p:ext uri="{BB962C8B-B14F-4D97-AF65-F5344CB8AC3E}">
        <p14:creationId xmlns:p14="http://schemas.microsoft.com/office/powerpoint/2010/main" val="1744477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48</a:t>
            </a:fld>
            <a:endParaRPr lang="en-GB" dirty="0"/>
          </a:p>
        </p:txBody>
      </p:sp>
    </p:spTree>
    <p:extLst>
      <p:ext uri="{BB962C8B-B14F-4D97-AF65-F5344CB8AC3E}">
        <p14:creationId xmlns:p14="http://schemas.microsoft.com/office/powerpoint/2010/main" val="3949122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49</a:t>
            </a:fld>
            <a:endParaRPr lang="en-GB" dirty="0"/>
          </a:p>
        </p:txBody>
      </p:sp>
    </p:spTree>
    <p:extLst>
      <p:ext uri="{BB962C8B-B14F-4D97-AF65-F5344CB8AC3E}">
        <p14:creationId xmlns:p14="http://schemas.microsoft.com/office/powerpoint/2010/main" val="2556160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50</a:t>
            </a:fld>
            <a:endParaRPr lang="en-GB" dirty="0"/>
          </a:p>
        </p:txBody>
      </p:sp>
    </p:spTree>
    <p:extLst>
      <p:ext uri="{BB962C8B-B14F-4D97-AF65-F5344CB8AC3E}">
        <p14:creationId xmlns:p14="http://schemas.microsoft.com/office/powerpoint/2010/main" val="4223681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62</a:t>
            </a:fld>
            <a:endParaRPr lang="en-GB" dirty="0"/>
          </a:p>
        </p:txBody>
      </p:sp>
    </p:spTree>
    <p:extLst>
      <p:ext uri="{BB962C8B-B14F-4D97-AF65-F5344CB8AC3E}">
        <p14:creationId xmlns:p14="http://schemas.microsoft.com/office/powerpoint/2010/main" val="3463444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63</a:t>
            </a:fld>
            <a:endParaRPr lang="en-GB" dirty="0"/>
          </a:p>
        </p:txBody>
      </p:sp>
    </p:spTree>
    <p:extLst>
      <p:ext uri="{BB962C8B-B14F-4D97-AF65-F5344CB8AC3E}">
        <p14:creationId xmlns:p14="http://schemas.microsoft.com/office/powerpoint/2010/main" val="3383620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64</a:t>
            </a:fld>
            <a:endParaRPr lang="en-GB" dirty="0"/>
          </a:p>
        </p:txBody>
      </p:sp>
    </p:spTree>
    <p:extLst>
      <p:ext uri="{BB962C8B-B14F-4D97-AF65-F5344CB8AC3E}">
        <p14:creationId xmlns:p14="http://schemas.microsoft.com/office/powerpoint/2010/main" val="399966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306388"/>
            <a:ext cx="8462963" cy="47609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8E4981-8ECC-436B-9558-4A07DB640685}"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1437933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65</a:t>
            </a:fld>
            <a:endParaRPr lang="en-GB" dirty="0"/>
          </a:p>
        </p:txBody>
      </p:sp>
    </p:spTree>
    <p:extLst>
      <p:ext uri="{BB962C8B-B14F-4D97-AF65-F5344CB8AC3E}">
        <p14:creationId xmlns:p14="http://schemas.microsoft.com/office/powerpoint/2010/main" val="140193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200" dirty="0">
                <a:solidFill>
                  <a:schemeClr val="tx1"/>
                </a:solidFill>
                <a:effectLst/>
                <a:cs typeface="Arial" panose="020B0604020202020204" pitchFamily="34" charset="0"/>
              </a:rPr>
              <a:t>The top three companies by market cap are all platforms</a:t>
            </a:r>
            <a:endParaRPr lang="en-US" sz="1000" b="1" i="0" dirty="0">
              <a:solidFill>
                <a:schemeClr val="tx1"/>
              </a:solidFill>
              <a:cs typeface="Arial" panose="020B0604020202020204" pitchFamily="34" charset="0"/>
            </a:endParaRPr>
          </a:p>
          <a:p>
            <a:r>
              <a:rPr lang="en-US" sz="1000" dirty="0">
                <a:solidFill>
                  <a:schemeClr val="tx1"/>
                </a:solidFill>
                <a:cs typeface="Arial" panose="020B0604020202020204" pitchFamily="34" charset="0"/>
              </a:rPr>
              <a:t>Companies operating as platform</a:t>
            </a:r>
            <a:r>
              <a:rPr lang="en-US" sz="1000" baseline="0" dirty="0">
                <a:solidFill>
                  <a:schemeClr val="tx1"/>
                </a:solidFill>
                <a:cs typeface="Arial" panose="020B0604020202020204" pitchFamily="34" charset="0"/>
              </a:rPr>
              <a:t> businesses have become the top most valuable companies in the world with top 7 companies (Apple, Amazon, Alphabet, Microsoft, Facebook, Alibaba and Tencent) accounting for £3.9 trillion (Market Capitalisation) registering ~1050% increase as compared to 2009</a:t>
            </a:r>
          </a:p>
          <a:p>
            <a:endParaRPr lang="en-US" sz="1000" baseline="0" dirty="0">
              <a:solidFill>
                <a:schemeClr val="tx1"/>
              </a:solidFill>
              <a:cs typeface="Arial" panose="020B0604020202020204" pitchFamily="34" charset="0"/>
            </a:endParaRPr>
          </a:p>
          <a:p>
            <a:pPr marL="171450" indent="-171450">
              <a:buFont typeface="Arial" panose="020B0604020202020204" pitchFamily="34" charset="0"/>
              <a:buChar char="—"/>
            </a:pPr>
            <a:r>
              <a:rPr lang="en-US" sz="1000" baseline="0" dirty="0">
                <a:solidFill>
                  <a:schemeClr val="tx1"/>
                </a:solidFill>
                <a:cs typeface="Arial" panose="020B0604020202020204" pitchFamily="34" charset="0"/>
              </a:rPr>
              <a:t>As of July 2018, the three most successful platforms (in terms of market cap) were Apple, Amazon and Alphabet. The </a:t>
            </a:r>
            <a:r>
              <a:rPr lang="en-US" sz="1000" b="1" baseline="0" dirty="0">
                <a:solidFill>
                  <a:schemeClr val="tx1"/>
                </a:solidFill>
                <a:cs typeface="Arial" panose="020B0604020202020204" pitchFamily="34" charset="0"/>
              </a:rPr>
              <a:t>number of platforms at the top of economy is growing rapidly</a:t>
            </a:r>
            <a:r>
              <a:rPr lang="en-US" sz="1000" baseline="0" dirty="0">
                <a:solidFill>
                  <a:schemeClr val="tx1"/>
                </a:solidFill>
                <a:cs typeface="Arial" panose="020B0604020202020204" pitchFamily="34" charset="0"/>
              </a:rPr>
              <a:t>. Additionally, as per 2018 Forbes’ list, the top five most valuable brands were platform companies (Apple, Google, Microsoft, Facebook and Amazon)</a:t>
            </a:r>
          </a:p>
          <a:p>
            <a:pPr marL="171450" indent="-171450">
              <a:buFont typeface="Arial" panose="020B0604020202020204" pitchFamily="34" charset="0"/>
              <a:buChar char="—"/>
            </a:pPr>
            <a:endParaRPr lang="en-US" sz="1000" baseline="0" dirty="0">
              <a:solidFill>
                <a:schemeClr val="tx1"/>
              </a:solidFill>
              <a:cs typeface="Arial" panose="020B0604020202020204" pitchFamily="34" charset="0"/>
            </a:endParaRPr>
          </a:p>
          <a:p>
            <a:pPr marL="171450" indent="-171450">
              <a:buFont typeface="Arial" panose="020B0604020202020204" pitchFamily="34" charset="0"/>
              <a:buChar char="—"/>
            </a:pPr>
            <a:r>
              <a:rPr lang="en-US" sz="1000" baseline="0" dirty="0">
                <a:solidFill>
                  <a:schemeClr val="tx1"/>
                </a:solidFill>
                <a:cs typeface="Arial" panose="020B0604020202020204" pitchFamily="34" charset="0"/>
              </a:rPr>
              <a:t>The growth of platforms is not restricted to developed economies such as the United States; platform </a:t>
            </a:r>
            <a:r>
              <a:rPr lang="en-US" sz="1000" b="1" baseline="0" dirty="0">
                <a:solidFill>
                  <a:schemeClr val="tx1"/>
                </a:solidFill>
                <a:cs typeface="Arial" panose="020B0604020202020204" pitchFamily="34" charset="0"/>
              </a:rPr>
              <a:t>companies such as Alibaba, Tencent, Baidu, and Rakuten </a:t>
            </a:r>
            <a:r>
              <a:rPr lang="en-US" sz="1000" baseline="0" dirty="0">
                <a:solidFill>
                  <a:schemeClr val="tx1"/>
                </a:solidFill>
                <a:cs typeface="Arial" panose="020B0604020202020204" pitchFamily="34" charset="0"/>
              </a:rPr>
              <a:t>have taken over China and much of Asia</a:t>
            </a:r>
          </a:p>
          <a:p>
            <a:pPr marL="628650" lvl="1" indent="-171450">
              <a:buFont typeface="Arial" panose="020B0604020202020204" pitchFamily="34" charset="0"/>
              <a:buChar char="-"/>
            </a:pPr>
            <a:r>
              <a:rPr lang="en-US" sz="1000" baseline="0" dirty="0">
                <a:solidFill>
                  <a:schemeClr val="tx1"/>
                </a:solidFill>
                <a:cs typeface="Arial" panose="020B0604020202020204" pitchFamily="34" charset="0"/>
              </a:rPr>
              <a:t>Alibaba, for instance, has controlled approximately </a:t>
            </a:r>
            <a:r>
              <a:rPr lang="en-US" sz="1000" b="1" baseline="0" dirty="0">
                <a:solidFill>
                  <a:schemeClr val="tx1"/>
                </a:solidFill>
                <a:cs typeface="Arial" panose="020B0604020202020204" pitchFamily="34" charset="0"/>
              </a:rPr>
              <a:t>80 percent of the Chinese e-commerce market </a:t>
            </a:r>
            <a:r>
              <a:rPr lang="en-US" sz="1000" baseline="0" dirty="0">
                <a:solidFill>
                  <a:schemeClr val="tx1"/>
                </a:solidFill>
                <a:cs typeface="Arial" panose="020B0604020202020204" pitchFamily="34" charset="0"/>
              </a:rPr>
              <a:t>while Baidu has more than 70 percent of Chinese search. </a:t>
            </a:r>
            <a:r>
              <a:rPr lang="en-US" sz="1000" b="1" baseline="0" dirty="0">
                <a:solidFill>
                  <a:schemeClr val="tx1"/>
                </a:solidFill>
                <a:cs typeface="Arial" panose="020B0604020202020204" pitchFamily="34" charset="0"/>
              </a:rPr>
              <a:t>Tencent, is presently the most valuable company in Asia</a:t>
            </a:r>
            <a:r>
              <a:rPr lang="en-US" sz="1000" baseline="0" dirty="0">
                <a:solidFill>
                  <a:schemeClr val="tx1"/>
                </a:solidFill>
                <a:cs typeface="Arial" panose="020B0604020202020204" pitchFamily="34" charset="0"/>
              </a:rPr>
              <a:t>, has nearly 1billion users on its WeChat messaging platform and is by estimates the largest gaming company in the world and </a:t>
            </a:r>
            <a:r>
              <a:rPr lang="en-US" sz="1000" b="1" baseline="0" dirty="0">
                <a:solidFill>
                  <a:schemeClr val="tx1"/>
                </a:solidFill>
                <a:cs typeface="Arial" panose="020B0604020202020204" pitchFamily="34" charset="0"/>
              </a:rPr>
              <a:t>Didi Kuadi, China’s response to Uber, dominates the taxi market</a:t>
            </a:r>
          </a:p>
          <a:p>
            <a:pPr marL="628650" lvl="1" indent="-171450">
              <a:buFont typeface="Arial" panose="020B0604020202020204" pitchFamily="34" charset="0"/>
              <a:buChar char="-"/>
            </a:pPr>
            <a:r>
              <a:rPr lang="en-US" sz="1000" baseline="0" dirty="0">
                <a:solidFill>
                  <a:schemeClr val="tx1"/>
                </a:solidFill>
                <a:cs typeface="Arial" panose="020B0604020202020204" pitchFamily="34" charset="0"/>
              </a:rPr>
              <a:t>In India, Amazon is competing with local platforms </a:t>
            </a:r>
            <a:r>
              <a:rPr lang="en-US" sz="1000" b="1" baseline="0" dirty="0">
                <a:solidFill>
                  <a:schemeClr val="tx1"/>
                </a:solidFill>
                <a:cs typeface="Arial" panose="020B0604020202020204" pitchFamily="34" charset="0"/>
              </a:rPr>
              <a:t>Snapdeal and Flipkart </a:t>
            </a:r>
            <a:r>
              <a:rPr lang="en-US" sz="1000" baseline="0" dirty="0">
                <a:solidFill>
                  <a:schemeClr val="tx1"/>
                </a:solidFill>
                <a:cs typeface="Arial" panose="020B0604020202020204" pitchFamily="34" charset="0"/>
              </a:rPr>
              <a:t>for control of India’s rapidly growing e-commerce market. Paytm is the dominant payments platform, and Ola Cabs is competing with Uber and Didi for dominance in India’s transportation sector</a:t>
            </a:r>
          </a:p>
          <a:p>
            <a:pPr marL="628650" lvl="1" indent="-171450">
              <a:buFont typeface="Arial" panose="020B0604020202020204" pitchFamily="34" charset="0"/>
              <a:buChar char="-"/>
            </a:pPr>
            <a:endParaRPr lang="en-US" sz="1000" baseline="0" dirty="0">
              <a:solidFill>
                <a:schemeClr val="tx1"/>
              </a:solidFill>
              <a:cs typeface="Arial" panose="020B0604020202020204" pitchFamily="34" charset="0"/>
            </a:endParaRPr>
          </a:p>
          <a:p>
            <a:pPr marL="171450" lvl="0" indent="-171450">
              <a:buFont typeface="Arial" panose="020B0604020202020204" pitchFamily="34" charset="0"/>
              <a:buChar char="—"/>
            </a:pPr>
            <a:r>
              <a:rPr lang="en-US" sz="1000" baseline="0" dirty="0">
                <a:solidFill>
                  <a:schemeClr val="tx1"/>
                </a:solidFill>
                <a:cs typeface="Arial" panose="020B0604020202020204" pitchFamily="34" charset="0"/>
              </a:rPr>
              <a:t>According to Applico, investors value platforms more than their linear equivalents. In the S&amp;P 500 index, </a:t>
            </a:r>
            <a:r>
              <a:rPr lang="en-US" sz="1000" b="1" baseline="0" dirty="0">
                <a:solidFill>
                  <a:schemeClr val="tx1"/>
                </a:solidFill>
                <a:cs typeface="Arial" panose="020B0604020202020204" pitchFamily="34" charset="0"/>
              </a:rPr>
              <a:t>pure platform businesses or businesses for which a platform is a significant part of their business </a:t>
            </a:r>
            <a:r>
              <a:rPr lang="en-US" sz="1000" baseline="0" dirty="0">
                <a:solidFill>
                  <a:schemeClr val="tx1"/>
                </a:solidFill>
                <a:cs typeface="Arial" panose="020B0604020202020204" pitchFamily="34" charset="0"/>
              </a:rPr>
              <a:t>have an </a:t>
            </a:r>
            <a:r>
              <a:rPr lang="en-US" sz="1000" b="1" baseline="0" dirty="0">
                <a:solidFill>
                  <a:schemeClr val="tx1"/>
                </a:solidFill>
                <a:cs typeface="Arial" panose="020B0604020202020204" pitchFamily="34" charset="0"/>
              </a:rPr>
              <a:t>average revenue multiple of 8.9</a:t>
            </a:r>
            <a:r>
              <a:rPr lang="en-US" sz="1000" baseline="0" dirty="0">
                <a:solidFill>
                  <a:schemeClr val="tx1"/>
                </a:solidFill>
                <a:cs typeface="Arial" panose="020B0604020202020204" pitchFamily="34" charset="0"/>
              </a:rPr>
              <a:t>. On the other hand, </a:t>
            </a:r>
            <a:r>
              <a:rPr lang="en-US" sz="1000" b="1" baseline="0" dirty="0">
                <a:solidFill>
                  <a:schemeClr val="tx1"/>
                </a:solidFill>
                <a:cs typeface="Arial" panose="020B0604020202020204" pitchFamily="34" charset="0"/>
              </a:rPr>
              <a:t>linear businesses are valued between two to four times revenue on average</a:t>
            </a:r>
            <a:r>
              <a:rPr lang="en-US" sz="1000" baseline="0" dirty="0">
                <a:solidFill>
                  <a:schemeClr val="tx1"/>
                </a:solidFill>
                <a:cs typeface="Arial" panose="020B0604020202020204" pitchFamily="34" charset="0"/>
              </a:rPr>
              <a:t>, depending on their business model. This </a:t>
            </a:r>
            <a:r>
              <a:rPr lang="en-US" sz="1000" b="1" baseline="0" dirty="0">
                <a:solidFill>
                  <a:schemeClr val="tx1"/>
                </a:solidFill>
                <a:cs typeface="Arial" panose="020B0604020202020204" pitchFamily="34" charset="0"/>
              </a:rPr>
              <a:t>gap is widening over time</a:t>
            </a:r>
            <a:r>
              <a:rPr lang="en-US" sz="1000" baseline="0" dirty="0">
                <a:solidFill>
                  <a:schemeClr val="tx1"/>
                </a:solidFill>
                <a:cs typeface="Arial" panose="020B0604020202020204" pitchFamily="34" charset="0"/>
              </a:rPr>
              <a:t>, as platforms perform better over both the short and the long term along key financial metrics. For instance, they deliver more rapid growth, better return on capital and significant profit margins. As a result, platforms have rapidly taken over other business models to the top of the economy, since the early 2000</a:t>
            </a:r>
          </a:p>
          <a:p>
            <a:pPr marL="628650" lvl="1" indent="-171450">
              <a:buFont typeface="Arial" panose="020B0604020202020204" pitchFamily="34" charset="0"/>
              <a:buChar char="-"/>
            </a:pPr>
            <a:r>
              <a:rPr lang="en-US" sz="1000" baseline="0" dirty="0">
                <a:solidFill>
                  <a:schemeClr val="tx1"/>
                </a:solidFill>
                <a:cs typeface="Arial" panose="020B0604020202020204" pitchFamily="34" charset="0"/>
              </a:rPr>
              <a:t>Platforms are expected make up~5 percent of the overall S&amp;P 500 index by 2020 and will account for the majority of the top valuations in the S&amp;P 500 within the next five to ten years</a:t>
            </a:r>
          </a:p>
          <a:p>
            <a:pPr marL="171450" indent="-171450">
              <a:buFont typeface="Arial" panose="020B0604020202020204" pitchFamily="34" charset="0"/>
              <a:buChar char="—"/>
            </a:pPr>
            <a:r>
              <a:rPr lang="en-US" sz="1000" baseline="0" dirty="0">
                <a:solidFill>
                  <a:schemeClr val="tx1"/>
                </a:solidFill>
                <a:cs typeface="Arial" panose="020B0604020202020204" pitchFamily="34" charset="0"/>
              </a:rPr>
              <a:t>Furthermore, next generation retail is arriving fast and the </a:t>
            </a:r>
            <a:r>
              <a:rPr lang="en-US" sz="1000" b="1" baseline="0" dirty="0">
                <a:solidFill>
                  <a:schemeClr val="tx1"/>
                </a:solidFill>
                <a:cs typeface="Arial" panose="020B0604020202020204" pitchFamily="34" charset="0"/>
              </a:rPr>
              <a:t>rise of platforms has changed the way consumers interact with brands</a:t>
            </a:r>
            <a:r>
              <a:rPr lang="en-US" sz="1000" baseline="0" dirty="0">
                <a:solidFill>
                  <a:schemeClr val="tx1"/>
                </a:solidFill>
                <a:cs typeface="Arial" panose="020B0604020202020204" pitchFamily="34" charset="0"/>
              </a:rPr>
              <a:t>. It is no longer enough to be ‘omni-channel’, as the </a:t>
            </a:r>
            <a:r>
              <a:rPr lang="en-US" sz="1000" b="1" baseline="0" dirty="0">
                <a:solidFill>
                  <a:schemeClr val="tx1"/>
                </a:solidFill>
                <a:cs typeface="Arial" panose="020B0604020202020204" pitchFamily="34" charset="0"/>
              </a:rPr>
              <a:t>era of ‘omni-platform’ has arrived</a:t>
            </a:r>
            <a:r>
              <a:rPr lang="en-US" sz="1000" baseline="0" dirty="0">
                <a:solidFill>
                  <a:schemeClr val="tx1"/>
                </a:solidFill>
                <a:cs typeface="Arial" panose="020B0604020202020204" pitchFamily="34" charset="0"/>
              </a:rPr>
              <a:t>, </a:t>
            </a:r>
            <a:r>
              <a:rPr lang="en-US" sz="1000" b="1" baseline="0" dirty="0">
                <a:solidFill>
                  <a:schemeClr val="tx1"/>
                </a:solidFill>
                <a:cs typeface="Arial" panose="020B0604020202020204" pitchFamily="34" charset="0"/>
              </a:rPr>
              <a:t>to remain relevant and profitable retailers must adapt how they do business</a:t>
            </a:r>
            <a:r>
              <a:rPr lang="en-US" sz="1000" baseline="0" dirty="0">
                <a:solidFill>
                  <a:schemeClr val="tx1"/>
                </a:solidFill>
                <a:cs typeface="Arial" panose="020B0604020202020204" pitchFamily="34" charset="0"/>
              </a:rPr>
              <a:t>. Proactive strategies that leverage the full potential of the various types of platform businesses are few and far between. And of course, the </a:t>
            </a:r>
            <a:r>
              <a:rPr lang="en-US" sz="1000" b="1" baseline="0" dirty="0">
                <a:solidFill>
                  <a:schemeClr val="tx1"/>
                </a:solidFill>
                <a:cs typeface="Arial" panose="020B0604020202020204" pitchFamily="34" charset="0"/>
              </a:rPr>
              <a:t>pace of change is getting faster</a:t>
            </a:r>
            <a:r>
              <a:rPr lang="en-US" sz="1000" baseline="0" dirty="0">
                <a:solidFill>
                  <a:schemeClr val="tx1"/>
                </a:solidFill>
                <a:cs typeface="Arial" panose="020B0604020202020204" pitchFamily="34" charset="0"/>
              </a:rPr>
              <a:t>. </a:t>
            </a:r>
            <a:r>
              <a:rPr lang="en-US" sz="1000" b="1" baseline="0" dirty="0">
                <a:solidFill>
                  <a:schemeClr val="tx1"/>
                </a:solidFill>
                <a:cs typeface="Arial" panose="020B0604020202020204" pitchFamily="34" charset="0"/>
              </a:rPr>
              <a:t>Platforms’ radical and relentless focus on innovation through technology is changing the way consumers shop, and manufacturers sell, at a alarming pace</a:t>
            </a:r>
          </a:p>
          <a:p>
            <a:pPr marL="171450" indent="-171450">
              <a:buFont typeface="Arial" panose="020B0604020202020204" pitchFamily="34" charset="0"/>
              <a:buChar char="—"/>
            </a:pPr>
            <a:endParaRPr lang="en-US" sz="1000" baseline="0" dirty="0">
              <a:solidFill>
                <a:schemeClr val="tx1"/>
              </a:solidFill>
              <a:cs typeface="Arial" panose="020B0604020202020204" pitchFamily="34" charset="0"/>
            </a:endParaRPr>
          </a:p>
          <a:p>
            <a:pPr marL="171450" indent="-171450">
              <a:buFont typeface="Arial" panose="020B0604020202020204" pitchFamily="34" charset="0"/>
              <a:buChar char="—"/>
            </a:pPr>
            <a:r>
              <a:rPr lang="en-US" sz="1000" b="1" baseline="0" dirty="0">
                <a:solidFill>
                  <a:schemeClr val="tx1"/>
                </a:solidFill>
                <a:cs typeface="Arial" panose="020B0604020202020204" pitchFamily="34" charset="0"/>
              </a:rPr>
              <a:t>Platforms have helped retailers reduce the need to invest significant financial resources.</a:t>
            </a:r>
            <a:r>
              <a:rPr lang="en-US" sz="1000" baseline="0" dirty="0">
                <a:solidFill>
                  <a:schemeClr val="tx1"/>
                </a:solidFill>
                <a:cs typeface="Arial" panose="020B0604020202020204" pitchFamily="34" charset="0"/>
              </a:rPr>
              <a:t> Whether it’s a large retailer expanding capacity on Black Friday by running its IT infrastructure in the cloud, retailers of all sizes with e-commerce shop fronts on Amazon or customer communities coming up on social media services, it’s the </a:t>
            </a:r>
            <a:r>
              <a:rPr lang="en-US" sz="1000" b="1" baseline="0" dirty="0">
                <a:solidFill>
                  <a:schemeClr val="tx1"/>
                </a:solidFill>
                <a:cs typeface="Arial" panose="020B0604020202020204" pitchFamily="34" charset="0"/>
              </a:rPr>
              <a:t>platform providers that make the investment and take the risk, not the retailers</a:t>
            </a:r>
          </a:p>
          <a:p>
            <a:pPr marL="171450" indent="-171450">
              <a:buFont typeface="Arial" panose="020B0604020202020204" pitchFamily="34" charset="0"/>
              <a:buChar char="—"/>
            </a:pPr>
            <a:endParaRPr lang="en-US" sz="1000" baseline="0" dirty="0">
              <a:solidFill>
                <a:schemeClr val="tx1"/>
              </a:solidFill>
              <a:cs typeface="Arial" panose="020B0604020202020204" pitchFamily="34" charset="0"/>
            </a:endParaRPr>
          </a:p>
          <a:p>
            <a:pPr marL="171450" indent="-171450">
              <a:buFont typeface="Arial" panose="020B0604020202020204" pitchFamily="34" charset="0"/>
              <a:buChar char="—"/>
            </a:pPr>
            <a:r>
              <a:rPr lang="en-US" sz="1000" baseline="0" dirty="0">
                <a:solidFill>
                  <a:schemeClr val="tx1"/>
                </a:solidFill>
                <a:cs typeface="Arial" panose="020B0604020202020204" pitchFamily="34" charset="0"/>
              </a:rPr>
              <a:t>A platform ultimately </a:t>
            </a:r>
            <a:r>
              <a:rPr lang="en-US" sz="1000" b="1" baseline="0" dirty="0">
                <a:solidFill>
                  <a:schemeClr val="tx1"/>
                </a:solidFill>
                <a:cs typeface="Arial" panose="020B0604020202020204" pitchFamily="34" charset="0"/>
              </a:rPr>
              <a:t>enables the value creation by facilitating transactions</a:t>
            </a:r>
            <a:r>
              <a:rPr lang="en-US" sz="1000" baseline="0" dirty="0">
                <a:solidFill>
                  <a:schemeClr val="tx1"/>
                </a:solidFill>
                <a:cs typeface="Arial" panose="020B0604020202020204" pitchFamily="34" charset="0"/>
              </a:rPr>
              <a:t>. While a linear business creates value by manufacturing products or services, platforms create value by building connections and “manufacturing” transactions</a:t>
            </a:r>
          </a:p>
          <a:p>
            <a:endParaRPr lang="en-US" sz="1000" i="1" baseline="0" dirty="0">
              <a:solidFill>
                <a:schemeClr val="tx1"/>
              </a:solidFill>
              <a:cs typeface="Arial" panose="020B0604020202020204" pitchFamily="34" charset="0"/>
            </a:endParaRPr>
          </a:p>
          <a:p>
            <a:r>
              <a:rPr lang="en-US" sz="1000" i="1" dirty="0">
                <a:solidFill>
                  <a:schemeClr val="tx1"/>
                </a:solidFill>
                <a:cs typeface="Arial" panose="020B0604020202020204" pitchFamily="34" charset="0"/>
              </a:rPr>
              <a:t>“Amazon, Facebook, Alibaba</a:t>
            </a:r>
            <a:r>
              <a:rPr lang="en-US" sz="1000" i="1" baseline="0" dirty="0">
                <a:solidFill>
                  <a:schemeClr val="tx1"/>
                </a:solidFill>
                <a:cs typeface="Arial" panose="020B0604020202020204" pitchFamily="34" charset="0"/>
              </a:rPr>
              <a:t> </a:t>
            </a:r>
            <a:r>
              <a:rPr lang="en-US" sz="1000" i="1" dirty="0">
                <a:solidFill>
                  <a:schemeClr val="tx1"/>
                </a:solidFill>
                <a:cs typeface="Arial" panose="020B0604020202020204" pitchFamily="34" charset="0"/>
              </a:rPr>
              <a:t>and other platform business</a:t>
            </a:r>
            <a:r>
              <a:rPr lang="en-US" sz="1000" i="1" baseline="0" dirty="0">
                <a:solidFill>
                  <a:schemeClr val="tx1"/>
                </a:solidFill>
                <a:cs typeface="Arial" panose="020B0604020202020204" pitchFamily="34" charset="0"/>
              </a:rPr>
              <a:t> </a:t>
            </a:r>
            <a:r>
              <a:rPr lang="en-US" sz="1000" i="1" dirty="0">
                <a:solidFill>
                  <a:schemeClr val="tx1"/>
                </a:solidFill>
                <a:cs typeface="Arial" panose="020B0604020202020204" pitchFamily="34" charset="0"/>
              </a:rPr>
              <a:t>models have turned the world</a:t>
            </a:r>
            <a:r>
              <a:rPr lang="en-US" sz="1000" i="1" baseline="0" dirty="0">
                <a:solidFill>
                  <a:schemeClr val="tx1"/>
                </a:solidFill>
                <a:cs typeface="Arial" panose="020B0604020202020204" pitchFamily="34" charset="0"/>
              </a:rPr>
              <a:t> </a:t>
            </a:r>
            <a:r>
              <a:rPr lang="en-US" sz="1000" i="1" dirty="0">
                <a:solidFill>
                  <a:schemeClr val="tx1"/>
                </a:solidFill>
                <a:cs typeface="Arial" panose="020B0604020202020204" pitchFamily="34" charset="0"/>
              </a:rPr>
              <a:t>of retailing upside down.</a:t>
            </a:r>
            <a:r>
              <a:rPr lang="en-US" sz="1000" i="1" baseline="0" dirty="0">
                <a:solidFill>
                  <a:schemeClr val="tx1"/>
                </a:solidFill>
                <a:cs typeface="Arial" panose="020B0604020202020204" pitchFamily="34" charset="0"/>
              </a:rPr>
              <a:t> </a:t>
            </a:r>
            <a:r>
              <a:rPr lang="en-US" sz="1000" b="1" i="1" dirty="0">
                <a:solidFill>
                  <a:schemeClr val="tx1"/>
                </a:solidFill>
                <a:cs typeface="Arial" panose="020B0604020202020204" pitchFamily="34" charset="0"/>
              </a:rPr>
              <a:t>Retailers need to transform</a:t>
            </a:r>
            <a:r>
              <a:rPr lang="en-US" sz="1000" b="1" i="1" baseline="0" dirty="0">
                <a:solidFill>
                  <a:schemeClr val="tx1"/>
                </a:solidFill>
                <a:cs typeface="Arial" panose="020B0604020202020204" pitchFamily="34" charset="0"/>
              </a:rPr>
              <a:t> </a:t>
            </a:r>
            <a:r>
              <a:rPr lang="en-US" sz="1000" b="1" i="1" dirty="0">
                <a:solidFill>
                  <a:schemeClr val="tx1"/>
                </a:solidFill>
                <a:cs typeface="Arial" panose="020B0604020202020204" pitchFamily="34" charset="0"/>
              </a:rPr>
              <a:t>their customer offer and</a:t>
            </a:r>
            <a:r>
              <a:rPr lang="en-US" sz="1000" b="1" i="1" baseline="0" dirty="0">
                <a:solidFill>
                  <a:schemeClr val="tx1"/>
                </a:solidFill>
                <a:cs typeface="Arial" panose="020B0604020202020204" pitchFamily="34" charset="0"/>
              </a:rPr>
              <a:t> </a:t>
            </a:r>
            <a:r>
              <a:rPr lang="en-US" sz="1000" b="1" i="1" dirty="0">
                <a:solidFill>
                  <a:schemeClr val="tx1"/>
                </a:solidFill>
                <a:cs typeface="Arial" panose="020B0604020202020204" pitchFamily="34" charset="0"/>
              </a:rPr>
              <a:t>organizational models to</a:t>
            </a:r>
            <a:r>
              <a:rPr lang="en-US" sz="1000" b="1" i="1" baseline="0" dirty="0">
                <a:solidFill>
                  <a:schemeClr val="tx1"/>
                </a:solidFill>
                <a:cs typeface="Arial" panose="020B0604020202020204" pitchFamily="34" charset="0"/>
              </a:rPr>
              <a:t> </a:t>
            </a:r>
            <a:r>
              <a:rPr lang="en-US" sz="1000" b="1" i="1" dirty="0">
                <a:solidFill>
                  <a:schemeClr val="tx1"/>
                </a:solidFill>
                <a:cs typeface="Arial" panose="020B0604020202020204" pitchFamily="34" charset="0"/>
              </a:rPr>
              <a:t>survive, and thrive, in this</a:t>
            </a:r>
            <a:r>
              <a:rPr lang="en-US" sz="1000" b="1" i="1" baseline="0" dirty="0">
                <a:solidFill>
                  <a:schemeClr val="tx1"/>
                </a:solidFill>
                <a:cs typeface="Arial" panose="020B0604020202020204" pitchFamily="34" charset="0"/>
              </a:rPr>
              <a:t> </a:t>
            </a:r>
            <a:r>
              <a:rPr lang="en-US" sz="1000" b="1" i="1" dirty="0">
                <a:solidFill>
                  <a:schemeClr val="tx1"/>
                </a:solidFill>
                <a:cs typeface="Arial" panose="020B0604020202020204" pitchFamily="34" charset="0"/>
              </a:rPr>
              <a:t>brave new world</a:t>
            </a:r>
            <a:r>
              <a:rPr lang="en-US" sz="1000" i="1" dirty="0">
                <a:solidFill>
                  <a:schemeClr val="tx1"/>
                </a:solidFill>
                <a:cs typeface="Arial" panose="020B0604020202020204" pitchFamily="34" charset="0"/>
              </a:rPr>
              <a:t>. It’s time for</a:t>
            </a:r>
            <a:r>
              <a:rPr lang="en-US" sz="1000" i="1" baseline="0" dirty="0">
                <a:solidFill>
                  <a:schemeClr val="tx1"/>
                </a:solidFill>
                <a:cs typeface="Arial" panose="020B0604020202020204" pitchFamily="34" charset="0"/>
              </a:rPr>
              <a:t> </a:t>
            </a:r>
            <a:r>
              <a:rPr lang="en-US" sz="1000" i="1" dirty="0">
                <a:solidFill>
                  <a:schemeClr val="tx1"/>
                </a:solidFill>
                <a:cs typeface="Arial" panose="020B0604020202020204" pitchFamily="34" charset="0"/>
              </a:rPr>
              <a:t>a </a:t>
            </a:r>
            <a:r>
              <a:rPr lang="en-US" sz="1000" b="1" i="1" dirty="0">
                <a:solidFill>
                  <a:schemeClr val="tx1"/>
                </a:solidFill>
                <a:cs typeface="Arial" panose="020B0604020202020204" pitchFamily="34" charset="0"/>
              </a:rPr>
              <a:t>proactive approach</a:t>
            </a:r>
            <a:r>
              <a:rPr lang="en-US" sz="1000" i="1" dirty="0">
                <a:solidFill>
                  <a:schemeClr val="tx1"/>
                </a:solidFill>
                <a:cs typeface="Arial" panose="020B0604020202020204" pitchFamily="34" charset="0"/>
              </a:rPr>
              <a:t>”</a:t>
            </a:r>
          </a:p>
          <a:p>
            <a:endParaRPr lang="en-US" sz="1000" i="1" dirty="0">
              <a:solidFill>
                <a:schemeClr val="tx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cs typeface="Arial" panose="020B0604020202020204" pitchFamily="34" charset="0"/>
              </a:rPr>
              <a:t>Source: Market Capitalisation as on 24 July 2009 and 24 July 2018, sourced via DataStream and S&amp;P Capital IQ; accessed 25 July 2018; </a:t>
            </a:r>
            <a:r>
              <a:rPr lang="en-US" sz="1000" dirty="0">
                <a:solidFill>
                  <a:schemeClr val="tx1"/>
                </a:solidFill>
                <a:cs typeface="Arial" panose="020B0604020202020204" pitchFamily="34" charset="0"/>
                <a:hlinkClick r:id="rId3"/>
              </a:rPr>
              <a:t>The platform era and its impact on the retail industry</a:t>
            </a:r>
            <a:r>
              <a:rPr lang="en-US" sz="1000" dirty="0">
                <a:solidFill>
                  <a:schemeClr val="tx1"/>
                </a:solidFill>
                <a:cs typeface="Arial" panose="020B0604020202020204" pitchFamily="34" charset="0"/>
              </a:rPr>
              <a:t>, Retail Think Tank; </a:t>
            </a:r>
            <a:r>
              <a:rPr lang="en-US" sz="1000" dirty="0">
                <a:solidFill>
                  <a:schemeClr val="tx1"/>
                </a:solidFill>
                <a:cs typeface="Arial" panose="020B0604020202020204" pitchFamily="34" charset="0"/>
                <a:hlinkClick r:id="rId4"/>
              </a:rPr>
              <a:t>Next generation retail The rise of the omni-platform</a:t>
            </a:r>
            <a:r>
              <a:rPr lang="en-US" sz="1000" dirty="0">
                <a:solidFill>
                  <a:schemeClr val="tx1"/>
                </a:solidFill>
                <a:cs typeface="Arial" panose="020B0604020202020204" pitchFamily="34" charset="0"/>
              </a:rPr>
              <a:t>, KPMG Boxwood; </a:t>
            </a:r>
            <a:r>
              <a:rPr lang="en-US" sz="1000" dirty="0">
                <a:solidFill>
                  <a:schemeClr val="tx1"/>
                </a:solidFill>
                <a:cs typeface="Arial" panose="020B0604020202020204" pitchFamily="34" charset="0"/>
                <a:hlinkClick r:id="rId5"/>
              </a:rPr>
              <a:t>Platform Business Model – Definition | What is it? | Explanation</a:t>
            </a:r>
            <a:r>
              <a:rPr lang="en-US" sz="1000" dirty="0">
                <a:solidFill>
                  <a:schemeClr val="tx1"/>
                </a:solidFill>
                <a:cs typeface="Arial" panose="020B0604020202020204" pitchFamily="34" charset="0"/>
              </a:rPr>
              <a:t>, Applicoinc: </a:t>
            </a:r>
            <a:r>
              <a:rPr lang="en-US" sz="1000" dirty="0">
                <a:solidFill>
                  <a:schemeClr val="tx1"/>
                </a:solidFill>
                <a:cs typeface="Arial" panose="020B0604020202020204" pitchFamily="34" charset="0"/>
                <a:hlinkClick r:id="rId6"/>
              </a:rPr>
              <a:t>The World's Most Valuable Brands</a:t>
            </a:r>
            <a:r>
              <a:rPr lang="en-US" sz="1000" dirty="0">
                <a:solidFill>
                  <a:schemeClr val="tx1"/>
                </a:solidFill>
                <a:cs typeface="Arial" panose="020B0604020202020204" pitchFamily="34" charset="0"/>
              </a:rPr>
              <a:t>, Forbes; accessed 26 July 2018</a:t>
            </a:r>
          </a:p>
          <a:p>
            <a:endParaRPr lang="en-US" sz="1000" i="1" dirty="0">
              <a:solidFill>
                <a:schemeClr val="tx1"/>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69E09315-D729-4FC0-A525-9A5A9C0A7F58}"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79183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cs typeface="Arial" panose="020B0604020202020204" pitchFamily="34" charset="0"/>
              </a:rPr>
              <a:t>Platform vs. Linear</a:t>
            </a:r>
            <a:r>
              <a:rPr lang="en-US" sz="1200" b="1" baseline="0" dirty="0">
                <a:cs typeface="Arial" panose="020B0604020202020204" pitchFamily="34" charset="0"/>
              </a:rPr>
              <a:t> </a:t>
            </a:r>
            <a:r>
              <a:rPr lang="en-US" sz="1200" b="1" dirty="0">
                <a:cs typeface="Arial" panose="020B0604020202020204" pitchFamily="34" charset="0"/>
              </a:rPr>
              <a:t>Business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Arial" panose="020B0604020202020204" pitchFamily="34" charset="0"/>
              </a:rPr>
              <a:t>A platform is a business model that </a:t>
            </a:r>
            <a:r>
              <a:rPr lang="en-US" sz="1200" b="1" dirty="0">
                <a:cs typeface="Arial" panose="020B0604020202020204" pitchFamily="34" charset="0"/>
              </a:rPr>
              <a:t>facilitates the exchange of value </a:t>
            </a:r>
            <a:r>
              <a:rPr lang="en-US" sz="1200" dirty="0">
                <a:cs typeface="Arial" panose="020B0604020202020204" pitchFamily="34" charset="0"/>
              </a:rPr>
              <a:t>between two or more user groups, usually a consumer and a producer. P</a:t>
            </a:r>
            <a:r>
              <a:rPr lang="en-US" sz="1200" baseline="0" dirty="0">
                <a:cs typeface="Arial" panose="020B0604020202020204" pitchFamily="34" charset="0"/>
              </a:rPr>
              <a:t>latforms harness and create large, scalable networks of users and resources that can be accessed on demand. Platforms create communities and markets with network effects that allow users to interact and transact. Platform business such as Facebook, Uber, or Alibaba, do not directly create and control inventory via a supply chain the way linear businesses do</a:t>
            </a:r>
            <a:endParaRPr lang="en-US" sz="1200" dirty="0">
              <a:cs typeface="Arial" panose="020B0604020202020204" pitchFamily="34" charset="0"/>
            </a:endParaRPr>
          </a:p>
          <a:p>
            <a:pPr marL="171450" indent="-171450">
              <a:buFont typeface="Arial" panose="020B0604020202020204" pitchFamily="34" charset="0"/>
              <a:buChar char="—"/>
            </a:pPr>
            <a:r>
              <a:rPr lang="en-US" sz="1200" dirty="0">
                <a:cs typeface="Arial" panose="020B0604020202020204" pitchFamily="34" charset="0"/>
              </a:rPr>
              <a:t>An important part of the platform business model is that </a:t>
            </a:r>
            <a:r>
              <a:rPr lang="en-US" sz="1200" b="1" dirty="0">
                <a:cs typeface="Arial" panose="020B0604020202020204" pitchFamily="34" charset="0"/>
              </a:rPr>
              <a:t>inventory is owned by third parties </a:t>
            </a:r>
            <a:r>
              <a:rPr lang="en-US" sz="1200" dirty="0">
                <a:cs typeface="Arial" panose="020B0604020202020204" pitchFamily="34" charset="0"/>
              </a:rPr>
              <a:t>and is not on the balance sheet of the platform company. The platform is only focused on building and facilitating an external network</a:t>
            </a:r>
          </a:p>
          <a:p>
            <a:pPr marL="171450" indent="-171450">
              <a:buFont typeface="Arial" panose="020B0604020202020204" pitchFamily="34" charset="0"/>
              <a:buChar char="—"/>
            </a:pPr>
            <a:r>
              <a:rPr lang="en-US" sz="1200" dirty="0">
                <a:cs typeface="Arial" panose="020B0604020202020204" pitchFamily="34" charset="0"/>
              </a:rPr>
              <a:t>Whereas, </a:t>
            </a:r>
            <a:r>
              <a:rPr lang="en-US" sz="1200" b="1" dirty="0">
                <a:cs typeface="Arial" panose="020B0604020202020204" pitchFamily="34" charset="0"/>
              </a:rPr>
              <a:t>linear companies create value in the form of goods or services and then sell them directly to customers</a:t>
            </a:r>
            <a:r>
              <a:rPr lang="en-US" sz="1200" b="1" baseline="0" dirty="0">
                <a:cs typeface="Arial" panose="020B0604020202020204" pitchFamily="34" charset="0"/>
              </a:rPr>
              <a:t> </a:t>
            </a:r>
            <a:r>
              <a:rPr lang="en-US" sz="1200" b="1" dirty="0">
                <a:cs typeface="Arial" panose="020B0604020202020204" pitchFamily="34" charset="0"/>
              </a:rPr>
              <a:t>downstream in their supply chain</a:t>
            </a:r>
            <a:r>
              <a:rPr lang="en-US" sz="1200" dirty="0">
                <a:cs typeface="Arial" panose="020B0604020202020204" pitchFamily="34" charset="0"/>
              </a:rPr>
              <a:t>. Linear businesses own their inventory and it</a:t>
            </a:r>
            <a:r>
              <a:rPr lang="en-US" sz="1200" baseline="0" dirty="0">
                <a:cs typeface="Arial" panose="020B0604020202020204" pitchFamily="34" charset="0"/>
              </a:rPr>
              <a:t> becomes a part of</a:t>
            </a:r>
            <a:r>
              <a:rPr lang="en-US" sz="1200" dirty="0">
                <a:cs typeface="Arial" panose="020B0604020202020204" pitchFamily="34" charset="0"/>
              </a:rPr>
              <a:t> their balance sheets</a:t>
            </a:r>
          </a:p>
          <a:p>
            <a:pPr marL="171450" indent="-171450">
              <a:buFont typeface="Arial" panose="020B0604020202020204" pitchFamily="34" charset="0"/>
              <a:buChar char="—"/>
            </a:pPr>
            <a:r>
              <a:rPr lang="en-US" sz="1200" dirty="0">
                <a:cs typeface="Arial" panose="020B0604020202020204" pitchFamily="34" charset="0"/>
              </a:rPr>
              <a:t>Not all</a:t>
            </a:r>
            <a:r>
              <a:rPr lang="en-US" sz="1200" baseline="0" dirty="0">
                <a:cs typeface="Arial" panose="020B0604020202020204" pitchFamily="34" charset="0"/>
              </a:rPr>
              <a:t> the </a:t>
            </a:r>
            <a:r>
              <a:rPr lang="en-US" sz="1200" dirty="0">
                <a:cs typeface="Arial" panose="020B0604020202020204" pitchFamily="34" charset="0"/>
              </a:rPr>
              <a:t>platform company takes a pure platform approach. Companies</a:t>
            </a:r>
            <a:r>
              <a:rPr lang="en-US" sz="1200" baseline="0" dirty="0">
                <a:cs typeface="Arial" panose="020B0604020202020204" pitchFamily="34" charset="0"/>
              </a:rPr>
              <a:t> such as</a:t>
            </a:r>
            <a:r>
              <a:rPr lang="en-US" sz="1200" dirty="0">
                <a:cs typeface="Arial" panose="020B0604020202020204" pitchFamily="34" charset="0"/>
              </a:rPr>
              <a:t> Apple and Amazon take a </a:t>
            </a:r>
            <a:r>
              <a:rPr lang="en-US" sz="1200" b="1" dirty="0">
                <a:cs typeface="Arial" panose="020B0604020202020204" pitchFamily="34" charset="0"/>
              </a:rPr>
              <a:t>hybrid (omni-channel) approach </a:t>
            </a:r>
            <a:r>
              <a:rPr lang="en-US" sz="1200" dirty="0">
                <a:cs typeface="Arial" panose="020B0604020202020204" pitchFamily="34" charset="0"/>
              </a:rPr>
              <a:t>that combines linear and platform business models. Combination</a:t>
            </a:r>
            <a:r>
              <a:rPr lang="en-US" sz="1200" baseline="0" dirty="0">
                <a:cs typeface="Arial" panose="020B0604020202020204" pitchFamily="34" charset="0"/>
              </a:rPr>
              <a:t> of</a:t>
            </a:r>
            <a:r>
              <a:rPr lang="en-US" sz="1200" dirty="0">
                <a:cs typeface="Arial" panose="020B0604020202020204" pitchFamily="34" charset="0"/>
              </a:rPr>
              <a:t> these two business models is</a:t>
            </a:r>
            <a:r>
              <a:rPr lang="en-US" sz="1200" baseline="0" dirty="0">
                <a:cs typeface="Arial" panose="020B0604020202020204" pitchFamily="34" charset="0"/>
              </a:rPr>
              <a:t> expected to</a:t>
            </a:r>
            <a:r>
              <a:rPr lang="en-US" sz="1200" dirty="0">
                <a:cs typeface="Arial" panose="020B0604020202020204" pitchFamily="34" charset="0"/>
              </a:rPr>
              <a:t> be very</a:t>
            </a:r>
            <a:r>
              <a:rPr lang="en-US" sz="1200" baseline="0" dirty="0">
                <a:cs typeface="Arial" panose="020B0604020202020204" pitchFamily="34" charset="0"/>
              </a:rPr>
              <a:t> </a:t>
            </a:r>
            <a:r>
              <a:rPr lang="en-US" sz="1200" dirty="0">
                <a:cs typeface="Arial" panose="020B0604020202020204" pitchFamily="34" charset="0"/>
              </a:rPr>
              <a:t>effective and profitable—allowing a business to capitalise on the strengths of each business model</a:t>
            </a:r>
          </a:p>
          <a:p>
            <a:pPr marL="171450" indent="-171450">
              <a:buFont typeface="Arial" panose="020B0604020202020204" pitchFamily="34" charset="0"/>
              <a:buChar char="—"/>
            </a:pPr>
            <a:r>
              <a:rPr lang="en-US" sz="1200" baseline="0" dirty="0">
                <a:cs typeface="Arial" panose="020B0604020202020204" pitchFamily="34" charset="0"/>
              </a:rPr>
              <a:t>Successful platforms have strong moats (ability to maintain competitive advantage over its competitors) in the form of their networks and operate at a scale that positions them to dominate their industries</a:t>
            </a:r>
          </a:p>
          <a:p>
            <a:pPr marL="0" indent="0">
              <a:buFont typeface="Arial" panose="020B0604020202020204" pitchFamily="34" charset="0"/>
              <a:buNone/>
            </a:pPr>
            <a:endParaRPr lang="en-US" sz="1200" baseline="0" dirty="0">
              <a:cs typeface="Arial" panose="020B0604020202020204" pitchFamily="34" charset="0"/>
            </a:endParaRPr>
          </a:p>
          <a:p>
            <a:pPr marL="0" indent="0">
              <a:buFont typeface="Arial" panose="020B0604020202020204" pitchFamily="34" charset="0"/>
              <a:buNone/>
            </a:pPr>
            <a:r>
              <a:rPr lang="en-US" sz="1200" baseline="0" dirty="0">
                <a:cs typeface="Arial" panose="020B0604020202020204" pitchFamily="34" charset="0"/>
              </a:rPr>
              <a:t>E-commerce presents a major challenge for </a:t>
            </a:r>
            <a:r>
              <a:rPr lang="en-US" sz="1200" b="1" baseline="0" dirty="0">
                <a:cs typeface="Arial" panose="020B0604020202020204" pitchFamily="34" charset="0"/>
              </a:rPr>
              <a:t>tax administrations</a:t>
            </a:r>
            <a:r>
              <a:rPr lang="en-US" sz="1200" baseline="0" dirty="0">
                <a:cs typeface="Arial" panose="020B0604020202020204" pitchFamily="34" charset="0"/>
              </a:rPr>
              <a:t>, given the often multi-jurisdictional nature of the transactions and the potential anonymity of the parties. However, the scenario may change in future following a Supreme court decision (The US Supreme court in decision (June 2018) gave states the ability to require online and out-of-state retailers to collect and send them state sales taxes). Brick-and-mortar retailers in states are required to collect taxes on a state's behalf. Until now, that requirement didn't apply to online retailers with no physical presence, such as an office or warehouse, in a given state. Instead, consumers were responsible for sending states the necessary taxes—something that most people don’t do</a:t>
            </a:r>
          </a:p>
          <a:p>
            <a:pPr marL="228600" indent="-228600">
              <a:buFont typeface="Arial" panose="020B0604020202020204" pitchFamily="34" charset="0"/>
              <a:buChar char="—"/>
            </a:pPr>
            <a:endParaRPr lang="en-US" sz="1200" baseline="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2"/>
                </a:solidFill>
                <a:cs typeface="Arial" panose="020B0604020202020204" pitchFamily="34" charset="0"/>
              </a:rPr>
              <a:t>Source: Market Capitalisation as on 24 July 2009 and 24 July 2018, sourced via DataStream and S&amp;P Capital IQ; accessed 25 July 2018; </a:t>
            </a:r>
            <a:r>
              <a:rPr lang="en-US" sz="1200" dirty="0">
                <a:solidFill>
                  <a:schemeClr val="tx2"/>
                </a:solidFill>
                <a:cs typeface="Arial" panose="020B0604020202020204" pitchFamily="34" charset="0"/>
                <a:hlinkClick r:id="rId3"/>
              </a:rPr>
              <a:t>The platform era and its impact on the retail industry</a:t>
            </a:r>
            <a:r>
              <a:rPr lang="en-US" sz="1200" dirty="0">
                <a:solidFill>
                  <a:schemeClr val="tx2"/>
                </a:solidFill>
                <a:cs typeface="Arial" panose="020B0604020202020204" pitchFamily="34" charset="0"/>
              </a:rPr>
              <a:t>, Retail Think Tank; </a:t>
            </a:r>
            <a:r>
              <a:rPr lang="en-US" sz="1200" dirty="0">
                <a:solidFill>
                  <a:schemeClr val="tx2"/>
                </a:solidFill>
                <a:cs typeface="Arial" panose="020B0604020202020204" pitchFamily="34" charset="0"/>
                <a:hlinkClick r:id="rId4"/>
              </a:rPr>
              <a:t>Next generation retail The rise of the omni-platform</a:t>
            </a:r>
            <a:r>
              <a:rPr lang="en-US" sz="1200" dirty="0">
                <a:solidFill>
                  <a:schemeClr val="tx2"/>
                </a:solidFill>
                <a:cs typeface="Arial" panose="020B0604020202020204" pitchFamily="34" charset="0"/>
              </a:rPr>
              <a:t>, KPMG Boxwood; </a:t>
            </a:r>
            <a:r>
              <a:rPr lang="en-US" sz="1200" dirty="0">
                <a:solidFill>
                  <a:schemeClr val="tx2"/>
                </a:solidFill>
                <a:cs typeface="Arial" panose="020B0604020202020204" pitchFamily="34" charset="0"/>
                <a:hlinkClick r:id="rId5"/>
              </a:rPr>
              <a:t>Platform Business Model – Definition | What is it? | Explanation</a:t>
            </a:r>
            <a:r>
              <a:rPr lang="en-US" sz="1200" dirty="0">
                <a:solidFill>
                  <a:schemeClr val="tx2"/>
                </a:solidFill>
                <a:cs typeface="Arial" panose="020B0604020202020204" pitchFamily="34" charset="0"/>
              </a:rPr>
              <a:t>, </a:t>
            </a:r>
            <a:r>
              <a:rPr lang="en-US" sz="1200" dirty="0">
                <a:solidFill>
                  <a:schemeClr val="tx2"/>
                </a:solidFill>
                <a:cs typeface="Arial" panose="020B0604020202020204" pitchFamily="34" charset="0"/>
                <a:hlinkClick r:id="rId6"/>
              </a:rPr>
              <a:t>Platform vs. Linear: Business Models</a:t>
            </a:r>
            <a:r>
              <a:rPr lang="en-US" sz="1200" dirty="0">
                <a:solidFill>
                  <a:schemeClr val="tx2"/>
                </a:solidFill>
                <a:cs typeface="Arial" panose="020B0604020202020204" pitchFamily="34" charset="0"/>
              </a:rPr>
              <a:t>; Applicoinc; </a:t>
            </a:r>
            <a:r>
              <a:rPr lang="en-US" sz="1200" dirty="0">
                <a:solidFill>
                  <a:schemeClr val="tx2"/>
                </a:solidFill>
                <a:cs typeface="Arial" panose="020B0604020202020204" pitchFamily="34" charset="0"/>
                <a:hlinkClick r:id="rId7"/>
              </a:rPr>
              <a:t>Online VS Offline retail</a:t>
            </a:r>
            <a:r>
              <a:rPr lang="en-US" sz="1200" dirty="0">
                <a:solidFill>
                  <a:schemeClr val="tx2"/>
                </a:solidFill>
                <a:cs typeface="Arial" panose="020B0604020202020204" pitchFamily="34" charset="0"/>
              </a:rPr>
              <a:t>, Statement Agency; </a:t>
            </a:r>
            <a:r>
              <a:rPr lang="en-US" sz="1200" dirty="0">
                <a:solidFill>
                  <a:schemeClr val="tx2"/>
                </a:solidFill>
                <a:cs typeface="Arial" panose="020B0604020202020204" pitchFamily="34" charset="0"/>
                <a:hlinkClick r:id="rId8"/>
              </a:rPr>
              <a:t>Supreme Court sales tax ruling will hit your online shopping bill</a:t>
            </a:r>
            <a:r>
              <a:rPr lang="en-US" sz="1200" dirty="0">
                <a:solidFill>
                  <a:schemeClr val="tx2"/>
                </a:solidFill>
                <a:cs typeface="Arial" panose="020B0604020202020204" pitchFamily="34" charset="0"/>
              </a:rPr>
              <a:t>; </a:t>
            </a:r>
            <a:r>
              <a:rPr lang="en-US" sz="1200" dirty="0">
                <a:solidFill>
                  <a:schemeClr val="tx2"/>
                </a:solidFill>
                <a:cs typeface="Arial" panose="020B0604020202020204" pitchFamily="34" charset="0"/>
                <a:hlinkClick r:id="rId9"/>
              </a:rPr>
              <a:t>More sales taxes</a:t>
            </a:r>
            <a:r>
              <a:rPr lang="en-US" sz="1200" dirty="0">
                <a:solidFill>
                  <a:schemeClr val="tx2"/>
                </a:solidFill>
                <a:cs typeface="Arial" panose="020B0604020202020204" pitchFamily="34" charset="0"/>
              </a:rPr>
              <a:t>; CNET;</a:t>
            </a:r>
            <a:r>
              <a:rPr lang="en-US" sz="1200" baseline="0" dirty="0">
                <a:solidFill>
                  <a:schemeClr val="tx2"/>
                </a:solidFill>
                <a:cs typeface="Arial" panose="020B0604020202020204" pitchFamily="34" charset="0"/>
              </a:rPr>
              <a:t> </a:t>
            </a:r>
            <a:r>
              <a:rPr lang="en-US" sz="1200" dirty="0">
                <a:solidFill>
                  <a:schemeClr val="tx2"/>
                </a:solidFill>
                <a:cs typeface="Arial" panose="020B0604020202020204" pitchFamily="34" charset="0"/>
              </a:rPr>
              <a:t>accessed 27 July 2018 </a:t>
            </a:r>
          </a:p>
          <a:p>
            <a:pPr marL="0" indent="0">
              <a:buFont typeface="Arial" panose="020B0604020202020204" pitchFamily="34" charset="0"/>
              <a:buNone/>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baseline="0" dirty="0">
              <a:cs typeface="Arial" panose="020B0604020202020204" pitchFamily="34" charset="0"/>
            </a:endParaRPr>
          </a:p>
          <a:p>
            <a:pPr marL="228600" indent="-228600">
              <a:buFont typeface="Arial" panose="020B0604020202020204" pitchFamily="34" charset="0"/>
              <a:buChar char="—"/>
            </a:pPr>
            <a:endParaRPr lang="en-US" sz="1200" dirty="0">
              <a:cs typeface="Arial" panose="020B0604020202020204" pitchFamily="34" charset="0"/>
            </a:endParaRPr>
          </a:p>
          <a:p>
            <a:pPr marL="171450" indent="-171450">
              <a:buFont typeface="Arial" panose="020B0604020202020204" pitchFamily="34" charset="0"/>
              <a:buChar char="—"/>
            </a:pPr>
            <a:endParaRPr lang="en-US" sz="12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E09315-D729-4FC0-A525-9A5A9C0A7F5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1306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hlinkClick r:id="rId3"/>
              </a:rPr>
              <a:t>https://intra.ema.kpmg.com/sites/KPMGI/GMC/TL/Thought%20Leadership/Consumer-Markets/2019/Global%20Retail%20Trends%202019%20%E2%80%93%20Web%20PDF.PDF</a:t>
            </a:r>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hlinkClick r:id="rId4"/>
              </a:rPr>
              <a:t>https://www.ocadotechnology.com/press-releases-1/2018/12/12/ovum-puts-ocado-smart-platform-on-the-radar</a:t>
            </a:r>
            <a:endParaRPr lang="en-GB" sz="1000" dirty="0">
              <a:latin typeface="+mn-lt"/>
            </a:endParaRPr>
          </a:p>
          <a:p>
            <a:r>
              <a:rPr lang="en-GB" sz="1000" dirty="0">
                <a:latin typeface="+mn-lt"/>
                <a:hlinkClick r:id="rId5"/>
              </a:rPr>
              <a:t>http://results16.ocadogroup.com/media/168633/Ocado-Smart-Platform.pdf</a:t>
            </a:r>
            <a:endParaRPr lang="en-GB" sz="1000" dirty="0">
              <a:latin typeface="+mn-lt"/>
            </a:endParaRPr>
          </a:p>
          <a:p>
            <a:r>
              <a:rPr lang="en-GB" sz="1000" dirty="0">
                <a:hlinkClick r:id="rId6"/>
              </a:rPr>
              <a:t>http://thegrinlabs.com/wp-content/uploads/2017/05/Tmall.pdf</a:t>
            </a:r>
            <a:endParaRPr lang="en-GB" sz="1000" dirty="0">
              <a:latin typeface="+mn-lt"/>
            </a:endParaRPr>
          </a:p>
          <a:p>
            <a:endParaRPr lang="en-GB" sz="1000" dirty="0">
              <a:latin typeface="+mn-lt"/>
            </a:endParaRPr>
          </a:p>
          <a:p>
            <a:pPr marL="171450" indent="-171450">
              <a:buFont typeface="Wingdings" panose="05000000000000000000" pitchFamily="2" charset="2"/>
              <a:buChar char="q"/>
            </a:pPr>
            <a:r>
              <a:rPr lang="en-US" sz="1000" b="1" dirty="0">
                <a:latin typeface="+mn-lt"/>
                <a:cs typeface="Arial" panose="020B0604020202020204" pitchFamily="34" charset="0"/>
              </a:rPr>
              <a:t>Kroger: </a:t>
            </a:r>
            <a:r>
              <a:rPr lang="en-US" sz="1000" dirty="0">
                <a:latin typeface="+mn-lt"/>
                <a:cs typeface="Arial" panose="020B0604020202020204" pitchFamily="34" charset="0"/>
              </a:rPr>
              <a:t>In February 2019, Kroger (US supermarket giant) partnered with Ocado (UK online supermarket) to build two automated customer fulfillment centers (CFCs)</a:t>
            </a:r>
          </a:p>
          <a:p>
            <a:pPr marL="171450" indent="-171450">
              <a:buFont typeface="Courier New" panose="02070309020205020404" pitchFamily="49" charset="0"/>
              <a:buChar char="o"/>
            </a:pPr>
            <a:r>
              <a:rPr lang="en-US" sz="1000" dirty="0">
                <a:latin typeface="+mn-lt"/>
                <a:cs typeface="Arial" panose="020B0604020202020204" pitchFamily="34" charset="0"/>
              </a:rPr>
              <a:t>The CFC model is an automated warehouse facility with digital and robotic capabilities, also known as a ‘shed’</a:t>
            </a:r>
          </a:p>
          <a:p>
            <a:pPr marL="171450" indent="-171450">
              <a:buFont typeface="Courier New" panose="02070309020205020404" pitchFamily="49" charset="0"/>
              <a:buChar char="o"/>
            </a:pPr>
            <a:r>
              <a:rPr lang="en-US" sz="1000" dirty="0">
                <a:latin typeface="+mn-lt"/>
                <a:cs typeface="Arial" panose="020B0604020202020204" pitchFamily="34" charset="0"/>
              </a:rPr>
              <a:t>Each shed will operate on the Ocado Smart Platform (OSP) suite</a:t>
            </a:r>
          </a:p>
          <a:p>
            <a:pPr marL="171450" indent="-171450">
              <a:buFont typeface="Wingdings" panose="05000000000000000000" pitchFamily="2" charset="2"/>
              <a:buChar char="q"/>
            </a:pPr>
            <a:endParaRPr lang="en-US" sz="1000" dirty="0">
              <a:latin typeface="+mn-lt"/>
              <a:cs typeface="Arial" panose="020B0604020202020204" pitchFamily="34" charset="0"/>
            </a:endParaRPr>
          </a:p>
          <a:p>
            <a:pPr marL="171450" indent="-171450">
              <a:buFont typeface="Wingdings" panose="05000000000000000000" pitchFamily="2" charset="2"/>
              <a:buChar char="q"/>
            </a:pPr>
            <a:r>
              <a:rPr lang="en-US" sz="1000" b="1" dirty="0">
                <a:latin typeface="+mn-lt"/>
                <a:cs typeface="Arial" panose="020B0604020202020204" pitchFamily="34" charset="0"/>
              </a:rPr>
              <a:t>Morrisons:</a:t>
            </a:r>
            <a:r>
              <a:rPr lang="en-US" sz="1000" b="1" baseline="0" dirty="0">
                <a:latin typeface="+mn-lt"/>
                <a:cs typeface="Arial" panose="020B0604020202020204" pitchFamily="34" charset="0"/>
              </a:rPr>
              <a:t> </a:t>
            </a:r>
            <a:r>
              <a:rPr lang="en-US" sz="1000" baseline="0" dirty="0">
                <a:latin typeface="+mn-lt"/>
                <a:cs typeface="Arial" panose="020B0604020202020204" pitchFamily="34" charset="0"/>
              </a:rPr>
              <a:t>Ocado provides Morrisons with automation technology, logistics, distribution services and an end-to-end online platform. This includes the webshop and mobile apps, the routing and planning software, the warehouse systems and head office systems needed to support and operate their online retail business.</a:t>
            </a:r>
          </a:p>
          <a:p>
            <a:pPr marL="171450" indent="-171450">
              <a:buFont typeface="Wingdings" panose="05000000000000000000" pitchFamily="2" charset="2"/>
              <a:buChar char="q"/>
            </a:pPr>
            <a:endParaRPr lang="en-US" sz="1000" baseline="0" dirty="0">
              <a:latin typeface="+mn-lt"/>
              <a:cs typeface="Arial" panose="020B0604020202020204" pitchFamily="34" charset="0"/>
            </a:endParaRPr>
          </a:p>
          <a:p>
            <a:pPr marL="171450" indent="-171450">
              <a:buFont typeface="Wingdings" panose="05000000000000000000" pitchFamily="2" charset="2"/>
              <a:buChar char="q"/>
            </a:pPr>
            <a:r>
              <a:rPr lang="en-US" sz="1000" b="1" baseline="0" dirty="0">
                <a:latin typeface="+mn-lt"/>
                <a:cs typeface="Arial" panose="020B0604020202020204" pitchFamily="34" charset="0"/>
              </a:rPr>
              <a:t>Sobeys (Canada): </a:t>
            </a:r>
            <a:r>
              <a:rPr lang="en-US" sz="1000" baseline="0" dirty="0">
                <a:latin typeface="+mn-lt"/>
                <a:cs typeface="Arial" panose="020B0604020202020204" pitchFamily="34" charset="0"/>
              </a:rPr>
              <a:t>In January 2018, Ocado signed a partnership agreement with Sobeys Inc. (“Sobeys”) to launch an online grocery business in Canada, using the Ocado Smart Platform (OSP). The transformational agreement involves Sobeys building a distinct eCommerce department and will allow the firm to enter an entirely new online market - Toronto - where it has previously chosen not to offer customers an online service.</a:t>
            </a:r>
          </a:p>
          <a:p>
            <a:pPr marL="171450" indent="-171450">
              <a:buFont typeface="Wingdings" panose="05000000000000000000" pitchFamily="2" charset="2"/>
              <a:buChar char="q"/>
            </a:pPr>
            <a:endParaRPr lang="en-US" sz="1000" baseline="0" dirty="0">
              <a:latin typeface="+mn-lt"/>
              <a:cs typeface="Arial" panose="020B0604020202020204" pitchFamily="34" charset="0"/>
            </a:endParaRPr>
          </a:p>
          <a:p>
            <a:pPr marL="171450" indent="-171450">
              <a:buFont typeface="Wingdings" panose="05000000000000000000" pitchFamily="2" charset="2"/>
              <a:buChar char="q"/>
            </a:pPr>
            <a:r>
              <a:rPr lang="en-US" sz="1000" b="1" baseline="0" dirty="0">
                <a:latin typeface="+mn-lt"/>
                <a:cs typeface="Arial" panose="020B0604020202020204" pitchFamily="34" charset="0"/>
              </a:rPr>
              <a:t>ICA (Sweden): </a:t>
            </a:r>
            <a:r>
              <a:rPr lang="en-US" sz="1000" baseline="0" dirty="0">
                <a:latin typeface="+mn-lt"/>
                <a:cs typeface="Arial" panose="020B0604020202020204" pitchFamily="34" charset="0"/>
              </a:rPr>
              <a:t>May 2018 saw Ocado sign a partnership agreement with Sweden’s leading grocer - ICA Group (ICA) - to launch a home delivery e-commerce service using Ocado Smart Platform (OSP). With this agreement, Ocado has tailored its product offering to accommodate ICA’s business model which is based upon independent retailer-owned stores</a:t>
            </a:r>
          </a:p>
          <a:p>
            <a:endParaRPr lang="en-GB" sz="1000" dirty="0">
              <a:latin typeface="+mn-lt"/>
            </a:endParaRPr>
          </a:p>
          <a:p>
            <a:r>
              <a:rPr lang="en-GB" sz="1000" b="1" u="sng" dirty="0">
                <a:latin typeface="+mn-lt"/>
              </a:rPr>
              <a:t>Tmall</a:t>
            </a:r>
          </a:p>
          <a:p>
            <a:endParaRPr lang="en-GB" sz="1000" dirty="0">
              <a:hlinkClick r:id="rId7"/>
            </a:endParaRPr>
          </a:p>
          <a:p>
            <a:r>
              <a:rPr lang="en-GB" sz="1000" dirty="0">
                <a:hlinkClick r:id="rId7"/>
              </a:rPr>
              <a:t>https://www.alizila.com/kroger-set-to-launch-store-on-tmall-global/</a:t>
            </a:r>
            <a:endParaRPr lang="en-GB" sz="1000" dirty="0"/>
          </a:p>
          <a:p>
            <a:r>
              <a:rPr lang="en-GB" sz="1000" dirty="0">
                <a:hlinkClick r:id="rId8"/>
              </a:rPr>
              <a:t>https://about.tmall.com/?spm=3.7128306.0.0.529342f93rhCX3#place</a:t>
            </a:r>
            <a:endParaRPr lang="en-GB" sz="1000" dirty="0">
              <a:latin typeface="+mn-lt"/>
            </a:endParaRPr>
          </a:p>
        </p:txBody>
      </p:sp>
      <p:sp>
        <p:nvSpPr>
          <p:cNvPr id="4" name="Slide Number Placeholder 3"/>
          <p:cNvSpPr>
            <a:spLocks noGrp="1"/>
          </p:cNvSpPr>
          <p:nvPr>
            <p:ph type="sldNum" sz="quarter" idx="5"/>
          </p:nvPr>
        </p:nvSpPr>
        <p:spPr/>
        <p:txBody>
          <a:bodyPr/>
          <a:lstStyle/>
          <a:p>
            <a:fld id="{894CD376-4B59-4369-A1F9-140CF1538DAE}" type="slidenum">
              <a:rPr lang="en-GB" smtClean="0"/>
              <a:t>22</a:t>
            </a:fld>
            <a:endParaRPr lang="en-GB" dirty="0"/>
          </a:p>
        </p:txBody>
      </p:sp>
    </p:spTree>
    <p:extLst>
      <p:ext uri="{BB962C8B-B14F-4D97-AF65-F5344CB8AC3E}">
        <p14:creationId xmlns:p14="http://schemas.microsoft.com/office/powerpoint/2010/main" val="3410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26</a:t>
            </a:fld>
            <a:endParaRPr lang="en-GB" dirty="0"/>
          </a:p>
        </p:txBody>
      </p:sp>
    </p:spTree>
    <p:extLst>
      <p:ext uri="{BB962C8B-B14F-4D97-AF65-F5344CB8AC3E}">
        <p14:creationId xmlns:p14="http://schemas.microsoft.com/office/powerpoint/2010/main" val="331970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27</a:t>
            </a:fld>
            <a:endParaRPr lang="en-GB" dirty="0"/>
          </a:p>
        </p:txBody>
      </p:sp>
    </p:spTree>
    <p:extLst>
      <p:ext uri="{BB962C8B-B14F-4D97-AF65-F5344CB8AC3E}">
        <p14:creationId xmlns:p14="http://schemas.microsoft.com/office/powerpoint/2010/main" val="270452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b="1" u="sng" dirty="0">
                <a:latin typeface="Arial" panose="020B0604020202020204" pitchFamily="34" charset="0"/>
                <a:cs typeface="Arial" panose="020B0604020202020204" pitchFamily="34" charset="0"/>
              </a:rPr>
              <a:t>Technology impact-adoption matrix (2019) — supply chain innovation during 2020-21 will heavily leverage analytics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Matrix has been taken from the 2</a:t>
            </a:r>
            <a:r>
              <a:rPr lang="en-US" sz="1000" baseline="30000" dirty="0">
                <a:latin typeface="Arial" panose="020B0604020202020204" pitchFamily="34" charset="0"/>
                <a:cs typeface="Arial" panose="020B0604020202020204" pitchFamily="34" charset="0"/>
              </a:rPr>
              <a:t>nd</a:t>
            </a:r>
            <a:r>
              <a:rPr lang="en-US" sz="1000" dirty="0">
                <a:latin typeface="Arial" panose="020B0604020202020204" pitchFamily="34" charset="0"/>
                <a:cs typeface="Arial" panose="020B0604020202020204" pitchFamily="34" charset="0"/>
              </a:rPr>
              <a:t> annual joint survey of supply chain executives from JDA Software, Inc. and KPMG LLP (KPMG) details the key innovation investments across retail, manufacturing and logistics in 2019</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Per the analysis, supply chain innovation, over the next 2 years, is likely to heavily leverage analytics (Cognitive and AI) to address complex problems – be it forecasting, fleet routing or inventory optimization</a:t>
            </a:r>
          </a:p>
          <a:p>
            <a:pPr marL="0" lvl="0" indent="0">
              <a:buFont typeface="Arial" panose="020B0604020202020204" pitchFamily="34" charset="0"/>
              <a:buNone/>
            </a:pPr>
            <a:r>
              <a:rPr lang="en-US" sz="1000" dirty="0">
                <a:latin typeface="Arial" panose="020B0604020202020204" pitchFamily="34" charset="0"/>
                <a:cs typeface="Arial" panose="020B0604020202020204" pitchFamily="34" charset="0"/>
              </a:rPr>
              <a:t>Source: https://scm.dk/new-jda-and-kpmg-survey-says-artificial-intelligence-most-impactful-supply-chain-technology-cxos</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Inditex: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Source: https://www.essentialretail.com/news/five-features-inditex-digital/</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Otto</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https://digital.hbs.edu/platform-rctom/submission/autonomous-stock-replenishment-at-online-retailer-otto/</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US" sz="1000" dirty="0">
                <a:latin typeface="Arial" panose="020B0604020202020204" pitchFamily="34" charset="0"/>
                <a:cs typeface="Arial" panose="020B0604020202020204" pitchFamily="34" charset="0"/>
              </a:rPr>
              <a:t>2018: https://intra.ema.kpmg.com/sites/KPMGI/GMC/TL/Thought%20Leadership/US/2018/Digital%20Supply%20Chain%20in%20Retail%20and%20Manufacturing%20-%20A%20State%20of%20the%20Industry%20Benchmark.pdf</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https://www.incisiv.com/animated-infographic-state-of-the-industry-digital-supplychain-performance</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https://www.idginsiderpro.com/article/3535079/can-technology-save-the-retail-supply-chain.html</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https://www.mckinsey.com/business-functions/operations/our-insights/supply-chain-40--the-next-generation-digital-supply-chain</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https://www.gartner.com/smarterwithgartner/gartner-top-8-supply-chain-technology-trends-for-2018/</a:t>
            </a:r>
          </a:p>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https://scm.dk/new-jda-and-kpmg-survey-says-artificial-intelligence-most-impactful-supply-chain-technology-cxos</a:t>
            </a:r>
          </a:p>
        </p:txBody>
      </p:sp>
      <p:sp>
        <p:nvSpPr>
          <p:cNvPr id="4" name="Slide Number Placeholder 3"/>
          <p:cNvSpPr>
            <a:spLocks noGrp="1"/>
          </p:cNvSpPr>
          <p:nvPr>
            <p:ph type="sldNum" sz="quarter" idx="5"/>
          </p:nvPr>
        </p:nvSpPr>
        <p:spPr/>
        <p:txBody>
          <a:bodyPr/>
          <a:lstStyle/>
          <a:p>
            <a:fld id="{894CD376-4B59-4369-A1F9-140CF1538DAE}" type="slidenum">
              <a:rPr lang="en-GB" smtClean="0"/>
              <a:t>28</a:t>
            </a:fld>
            <a:endParaRPr lang="en-GB" dirty="0"/>
          </a:p>
        </p:txBody>
      </p:sp>
    </p:spTree>
    <p:extLst>
      <p:ext uri="{BB962C8B-B14F-4D97-AF65-F5344CB8AC3E}">
        <p14:creationId xmlns:p14="http://schemas.microsoft.com/office/powerpoint/2010/main" val="455912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B61E9-F363-4C50-B87F-8F246EDF81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80826" y="1573628"/>
            <a:ext cx="7947274" cy="3510000"/>
          </a:xfrm>
          <a:prstGeom prst="rect">
            <a:avLst/>
          </a:prstGeom>
        </p:spPr>
        <p:txBody>
          <a:bodyPr anchor="t" anchorCtr="0"/>
          <a:lstStyle>
            <a:lvl1pPr algn="l">
              <a:defRPr sz="11000" baseline="0">
                <a:solidFill>
                  <a:schemeClr val="bg1"/>
                </a:solidFill>
              </a:defRPr>
            </a:lvl1pPr>
          </a:lstStyle>
          <a:p>
            <a:r>
              <a:rPr lang="en-GB" dirty="0"/>
              <a:t>Title slide 1</a:t>
            </a:r>
            <a:br>
              <a:rPr lang="en-GB" dirty="0"/>
            </a:br>
            <a:r>
              <a:rPr lang="en-GB" dirty="0"/>
              <a:t>light right vertical image</a:t>
            </a:r>
            <a:endParaRPr lang="en-US" dirty="0"/>
          </a:p>
        </p:txBody>
      </p:sp>
      <p:sp>
        <p:nvSpPr>
          <p:cNvPr id="6" name="Text Placeholder 3"/>
          <p:cNvSpPr>
            <a:spLocks noGrp="1"/>
          </p:cNvSpPr>
          <p:nvPr>
            <p:ph type="body" sz="quarter" idx="11"/>
          </p:nvPr>
        </p:nvSpPr>
        <p:spPr>
          <a:xfrm>
            <a:off x="990351" y="5855495"/>
            <a:ext cx="6541518" cy="216000"/>
          </a:xfrm>
        </p:spPr>
        <p:txBody>
          <a:bodyPr anchor="b"/>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grpSp>
        <p:nvGrpSpPr>
          <p:cNvPr id="7" name="Group 6"/>
          <p:cNvGrpSpPr/>
          <p:nvPr userDrawn="1"/>
        </p:nvGrpSpPr>
        <p:grpSpPr>
          <a:xfrm>
            <a:off x="1000126" y="0"/>
            <a:ext cx="1079150" cy="1623336"/>
            <a:chOff x="2001649" y="0"/>
            <a:chExt cx="1079150" cy="1623336"/>
          </a:xfrm>
        </p:grpSpPr>
        <p:sp>
          <p:nvSpPr>
            <p:cNvPr id="10"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1"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2"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3"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spTree>
    <p:extLst>
      <p:ext uri="{BB962C8B-B14F-4D97-AF65-F5344CB8AC3E}">
        <p14:creationId xmlns:p14="http://schemas.microsoft.com/office/powerpoint/2010/main" val="3461445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68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10195200" cy="4546800"/>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a:xfrm>
            <a:off x="998400" y="431800"/>
            <a:ext cx="10195200" cy="533400"/>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4"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5" name="TextBox 4"/>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Confidential</a:t>
            </a:r>
          </a:p>
        </p:txBody>
      </p:sp>
      <p:sp>
        <p:nvSpPr>
          <p:cNvPr id="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TextBox 6"/>
          <p:cNvSpPr txBox="1"/>
          <p:nvPr userDrawn="1">
            <p:custDataLst>
              <p:tags r:id="rId1"/>
            </p:custDataLst>
          </p:nvPr>
        </p:nvSpPr>
        <p:spPr>
          <a:xfrm>
            <a:off x="2234934" y="6266997"/>
            <a:ext cx="8031696"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2019 KPMG International Cooperative (“KPMG International”). KPMG International provides no client services and is a Swiss entity with which the independent member firms of the KPMG network are affiliated. All rights reserved.</a:t>
            </a:r>
          </a:p>
        </p:txBody>
      </p:sp>
    </p:spTree>
    <p:extLst>
      <p:ext uri="{BB962C8B-B14F-4D97-AF65-F5344CB8AC3E}">
        <p14:creationId xmlns:p14="http://schemas.microsoft.com/office/powerpoint/2010/main" val="103547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ONE COLUMN TEXT">
    <p:spTree>
      <p:nvGrpSpPr>
        <p:cNvPr id="1" name=""/>
        <p:cNvGrpSpPr/>
        <p:nvPr/>
      </p:nvGrpSpPr>
      <p:grpSpPr>
        <a:xfrm>
          <a:off x="0" y="0"/>
          <a:ext cx="0" cy="0"/>
          <a:chOff x="0" y="0"/>
          <a:chExt cx="0" cy="0"/>
        </a:xfrm>
      </p:grpSpPr>
      <p:sp>
        <p:nvSpPr>
          <p:cNvPr id="2" name="Rectangle 1"/>
          <p:cNvSpPr/>
          <p:nvPr userDrawn="1"/>
        </p:nvSpPr>
        <p:spPr>
          <a:xfrm>
            <a:off x="3123028" y="6119446"/>
            <a:ext cx="2504049" cy="33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pic>
        <p:nvPicPr>
          <p:cNvPr id="4" name="Picture 3">
            <a:extLst>
              <a:ext uri="{FF2B5EF4-FFF2-40B4-BE49-F238E27FC236}">
                <a16:creationId xmlns:a16="http://schemas.microsoft.com/office/drawing/2014/main" id="{8E4723F9-E582-4214-9E3B-7795F93453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00600" y="0"/>
            <a:ext cx="7391400" cy="6858000"/>
          </a:xfrm>
          <a:prstGeom prst="rect">
            <a:avLst/>
          </a:prstGeom>
        </p:spPr>
      </p:pic>
      <p:sp>
        <p:nvSpPr>
          <p:cNvPr id="9" name="Text Placeholder 8"/>
          <p:cNvSpPr>
            <a:spLocks noGrp="1"/>
          </p:cNvSpPr>
          <p:nvPr>
            <p:ph type="body" sz="quarter" idx="10"/>
          </p:nvPr>
        </p:nvSpPr>
        <p:spPr>
          <a:xfrm>
            <a:off x="1003200" y="1902940"/>
            <a:ext cx="3221138" cy="39739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998400" y="431800"/>
            <a:ext cx="3225938" cy="533400"/>
          </a:xfrm>
          <a:prstGeom prst="rect">
            <a:avLst/>
          </a:prstGeom>
        </p:spPr>
        <p:txBody>
          <a:bodyPr/>
          <a:lstStyle/>
          <a:p>
            <a:r>
              <a:rPr lang="en-US" dirty="0"/>
              <a:t>Click to edit Master title style</a:t>
            </a:r>
            <a:endParaRPr lang="en-GB" dirty="0"/>
          </a:p>
        </p:txBody>
      </p:sp>
      <p:sp>
        <p:nvSpPr>
          <p:cNvPr id="5" name="Shape 8">
            <a:extLst>
              <a:ext uri="{FF2B5EF4-FFF2-40B4-BE49-F238E27FC236}">
                <a16:creationId xmlns:a16="http://schemas.microsoft.com/office/drawing/2014/main" id="{12B169DA-0B57-43EA-B504-DBBD866935A9}"/>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7" name="Freeform 19">
            <a:extLst>
              <a:ext uri="{FF2B5EF4-FFF2-40B4-BE49-F238E27FC236}">
                <a16:creationId xmlns:a16="http://schemas.microsoft.com/office/drawing/2014/main" id="{E65101B4-11B9-4F55-B1A8-ED53859CBA5F}"/>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TextBox 7">
            <a:extLst>
              <a:ext uri="{FF2B5EF4-FFF2-40B4-BE49-F238E27FC236}">
                <a16:creationId xmlns:a16="http://schemas.microsoft.com/office/drawing/2014/main" id="{3A656681-0078-4D44-8ABC-A2C3BEA184A9}"/>
              </a:ext>
            </a:extLst>
          </p:cNvPr>
          <p:cNvSpPr txBox="1"/>
          <p:nvPr userDrawn="1">
            <p:custDataLst>
              <p:tags r:id="rId1"/>
            </p:custDataLst>
          </p:nvPr>
        </p:nvSpPr>
        <p:spPr>
          <a:xfrm>
            <a:off x="5991017" y="6266997"/>
            <a:ext cx="418168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3566028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 Background 0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82CB16-4F39-4939-8303-8DC4B0D276F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a:xfrm>
            <a:off x="998400" y="431800"/>
            <a:ext cx="5618300" cy="533400"/>
          </a:xfrm>
          <a:prstGeom prst="rect">
            <a:avLst/>
          </a:prstGeom>
        </p:spPr>
        <p:txBody>
          <a:bodyPr/>
          <a:lstStyle>
            <a:lvl1pPr>
              <a:defRPr sz="9000">
                <a:solidFill>
                  <a:schemeClr val="bg1"/>
                </a:solidFill>
                <a:latin typeface="KPMG Thin" panose="020B0203030202040204" pitchFamily="34" charset="0"/>
              </a:defRPr>
            </a:lvl1pPr>
          </a:lstStyle>
          <a:p>
            <a:r>
              <a:rPr lang="en-US" dirty="0"/>
              <a:t>Click to edit Master title style</a:t>
            </a:r>
            <a:endParaRPr lang="en-GB" dirty="0"/>
          </a:p>
        </p:txBody>
      </p:sp>
      <p:sp>
        <p:nvSpPr>
          <p:cNvPr id="4"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TextBox 7">
            <a:extLst>
              <a:ext uri="{FF2B5EF4-FFF2-40B4-BE49-F238E27FC236}">
                <a16:creationId xmlns:a16="http://schemas.microsoft.com/office/drawing/2014/main" id="{6465BA93-7945-4483-9CAE-E441F8EA4319}"/>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2709296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 Background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73D89-E561-4ED4-8F04-E827F62E95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12" name="Shape 8">
            <a:extLst>
              <a:ext uri="{FF2B5EF4-FFF2-40B4-BE49-F238E27FC236}">
                <a16:creationId xmlns:a16="http://schemas.microsoft.com/office/drawing/2014/main" id="{645B04BE-540E-404D-AC74-1F017D2C03C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a:t>
            </a:r>
          </a:p>
        </p:txBody>
      </p:sp>
    </p:spTree>
    <p:extLst>
      <p:ext uri="{BB962C8B-B14F-4D97-AF65-F5344CB8AC3E}">
        <p14:creationId xmlns:p14="http://schemas.microsoft.com/office/powerpoint/2010/main" val="946632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 Background 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63B892-0D4B-4FAA-9F8A-B6C89BD0D5EA}"/>
              </a:ext>
            </a:extLst>
          </p:cNvPr>
          <p:cNvSpPr/>
          <p:nvPr userDrawn="1"/>
        </p:nvSpPr>
        <p:spPr>
          <a:xfrm>
            <a:off x="0" y="0"/>
            <a:ext cx="12193200" cy="6858000"/>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7" name="Title 1"/>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21" name="Shape 8">
            <a:extLst>
              <a:ext uri="{FF2B5EF4-FFF2-40B4-BE49-F238E27FC236}">
                <a16:creationId xmlns:a16="http://schemas.microsoft.com/office/drawing/2014/main" id="{FE83DBFB-7FB1-4235-AB83-B24D48FED829}"/>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23" name="Freeform 19">
            <a:extLst>
              <a:ext uri="{FF2B5EF4-FFF2-40B4-BE49-F238E27FC236}">
                <a16:creationId xmlns:a16="http://schemas.microsoft.com/office/drawing/2014/main" id="{4B0AC694-0BEB-45D3-946F-EC158FC49C50}"/>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a:t>
            </a:r>
          </a:p>
        </p:txBody>
      </p:sp>
    </p:spTree>
    <p:extLst>
      <p:ext uri="{BB962C8B-B14F-4D97-AF65-F5344CB8AC3E}">
        <p14:creationId xmlns:p14="http://schemas.microsoft.com/office/powerpoint/2010/main" val="2386961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DIVIDER 1">
    <p:spTree>
      <p:nvGrpSpPr>
        <p:cNvPr id="1" name=""/>
        <p:cNvGrpSpPr/>
        <p:nvPr/>
      </p:nvGrpSpPr>
      <p:grpSpPr>
        <a:xfrm>
          <a:off x="0" y="0"/>
          <a:ext cx="0" cy="0"/>
          <a:chOff x="0" y="0"/>
          <a:chExt cx="0" cy="0"/>
        </a:xfrm>
      </p:grpSpPr>
      <p:sp>
        <p:nvSpPr>
          <p:cNvPr id="7" name="Title 1"/>
          <p:cNvSpPr>
            <a:spLocks noGrp="1"/>
          </p:cNvSpPr>
          <p:nvPr>
            <p:ph type="ctrTitle"/>
          </p:nvPr>
        </p:nvSpPr>
        <p:spPr>
          <a:xfrm>
            <a:off x="998399" y="431800"/>
            <a:ext cx="10201413"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dirty="0"/>
              <a:t>Click to edit Master title style</a:t>
            </a:r>
          </a:p>
        </p:txBody>
      </p:sp>
      <p:pic>
        <p:nvPicPr>
          <p:cNvPr id="9" name="Picture 8">
            <a:extLst>
              <a:ext uri="{FF2B5EF4-FFF2-40B4-BE49-F238E27FC236}">
                <a16:creationId xmlns:a16="http://schemas.microsoft.com/office/drawing/2014/main" id="{4A1064A0-A277-4FCD-94C6-FD0E675DCA7F}"/>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10414000" y="0"/>
            <a:ext cx="1778000" cy="6858000"/>
          </a:xfrm>
          <a:prstGeom prst="rect">
            <a:avLst/>
          </a:prstGeom>
        </p:spPr>
      </p:pic>
    </p:spTree>
    <p:extLst>
      <p:ext uri="{BB962C8B-B14F-4D97-AF65-F5344CB8AC3E}">
        <p14:creationId xmlns:p14="http://schemas.microsoft.com/office/powerpoint/2010/main" val="101418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043DE-CC6C-4632-85F7-5511454D2BD8}"/>
              </a:ext>
            </a:extLst>
          </p:cNvPr>
          <p:cNvPicPr>
            <a:picLocks noChangeAspect="1"/>
          </p:cNvPicPr>
          <p:nvPr userDrawn="1"/>
        </p:nvPicPr>
        <p:blipFill>
          <a:blip r:embed="rId2"/>
          <a:stretch>
            <a:fillRect/>
          </a:stretch>
        </p:blipFill>
        <p:spPr>
          <a:xfrm>
            <a:off x="0" y="0"/>
            <a:ext cx="2486025"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31242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dirty="0"/>
              <a:t>Click to edit Master title style</a:t>
            </a: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Tree>
    <p:extLst>
      <p:ext uri="{BB962C8B-B14F-4D97-AF65-F5344CB8AC3E}">
        <p14:creationId xmlns:p14="http://schemas.microsoft.com/office/powerpoint/2010/main" val="2471925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ns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23607-2701-476E-9B73-BC840323ED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12" name="Shape 8">
            <a:extLst>
              <a:ext uri="{FF2B5EF4-FFF2-40B4-BE49-F238E27FC236}">
                <a16:creationId xmlns:a16="http://schemas.microsoft.com/office/drawing/2014/main" id="{645B04BE-540E-404D-AC74-1F017D2C03C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3803749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ns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B3658-A3FB-4C4A-B771-8328CBF45E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12" name="Shape 8">
            <a:extLst>
              <a:ext uri="{FF2B5EF4-FFF2-40B4-BE49-F238E27FC236}">
                <a16:creationId xmlns:a16="http://schemas.microsoft.com/office/drawing/2014/main" id="{645B04BE-540E-404D-AC74-1F017D2C03C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209670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o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2B49E1-8E3B-4E3C-BE07-4700178DC29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Title 1"/>
          <p:cNvSpPr>
            <a:spLocks noGrp="1"/>
          </p:cNvSpPr>
          <p:nvPr>
            <p:ph type="ctrTitle" hasCustomPrompt="1"/>
          </p:nvPr>
        </p:nvSpPr>
        <p:spPr>
          <a:xfrm>
            <a:off x="3619500" y="444500"/>
            <a:ext cx="7313613"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GB" dirty="0"/>
              <a:t>Title slide 4</a:t>
            </a:r>
            <a:br>
              <a:rPr lang="en-GB" dirty="0"/>
            </a:br>
            <a:r>
              <a:rPr lang="en-GB" dirty="0"/>
              <a:t>left dark vertical image</a:t>
            </a:r>
            <a:endParaRPr lang="en-US" dirty="0"/>
          </a:p>
        </p:txBody>
      </p:sp>
      <p:sp>
        <p:nvSpPr>
          <p:cNvPr id="16" name="Shape 8">
            <a:extLst>
              <a:ext uri="{FF2B5EF4-FFF2-40B4-BE49-F238E27FC236}">
                <a16:creationId xmlns:a16="http://schemas.microsoft.com/office/drawing/2014/main" id="{BB7958F9-11EB-435B-9D47-708F84C4BA39}"/>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8" name="Freeform 19">
            <a:extLst>
              <a:ext uri="{FF2B5EF4-FFF2-40B4-BE49-F238E27FC236}">
                <a16:creationId xmlns:a16="http://schemas.microsoft.com/office/drawing/2014/main" id="{F8FF76CA-E745-446A-B2B3-C90ED0871575}"/>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9" name="TextBox 18">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416442967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ns0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6A0CB-E599-4E58-AF84-AD51A2F818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12" name="Shape 8">
            <a:extLst>
              <a:ext uri="{FF2B5EF4-FFF2-40B4-BE49-F238E27FC236}">
                <a16:creationId xmlns:a16="http://schemas.microsoft.com/office/drawing/2014/main" id="{645B04BE-540E-404D-AC74-1F017D2C03C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3199139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ns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D6D12-65F4-4C9E-A471-ABA3969DE5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12" name="Shape 8">
            <a:extLst>
              <a:ext uri="{FF2B5EF4-FFF2-40B4-BE49-F238E27FC236}">
                <a16:creationId xmlns:a16="http://schemas.microsoft.com/office/drawing/2014/main" id="{645B04BE-540E-404D-AC74-1F017D2C03C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4193102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ns0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3838A-E50E-4C29-AF56-5C8837BB2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9984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12" name="Shape 8">
            <a:extLst>
              <a:ext uri="{FF2B5EF4-FFF2-40B4-BE49-F238E27FC236}">
                <a16:creationId xmlns:a16="http://schemas.microsoft.com/office/drawing/2014/main" id="{645B04BE-540E-404D-AC74-1F017D2C03C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9681B5D4-2B99-49CD-88E4-735B36656065}"/>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1790986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dirty="0">
              <a:solidFill>
                <a:srgbClr val="000000"/>
              </a:solidFill>
            </a:endParaRPr>
          </a:p>
        </p:txBody>
      </p:sp>
      <p:sp>
        <p:nvSpPr>
          <p:cNvPr id="13" name="Text Placeholder 2"/>
          <p:cNvSpPr>
            <a:spLocks noGrp="1"/>
          </p:cNvSpPr>
          <p:nvPr>
            <p:ph type="body" sz="quarter" idx="11"/>
          </p:nvPr>
        </p:nvSpPr>
        <p:spPr>
          <a:xfrm>
            <a:off x="2002592" y="4671944"/>
            <a:ext cx="7851751" cy="643342"/>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4" name="Text Placeholder 2"/>
          <p:cNvSpPr>
            <a:spLocks noGrp="1"/>
          </p:cNvSpPr>
          <p:nvPr>
            <p:ph type="body" sz="quarter" idx="12"/>
          </p:nvPr>
        </p:nvSpPr>
        <p:spPr>
          <a:xfrm>
            <a:off x="2002592" y="5711030"/>
            <a:ext cx="7851751" cy="169277"/>
          </a:xfr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5" name="Text Placeholder 2"/>
          <p:cNvSpPr>
            <a:spLocks noGrp="1"/>
          </p:cNvSpPr>
          <p:nvPr>
            <p:ph type="body" sz="quarter" idx="13"/>
          </p:nvPr>
        </p:nvSpPr>
        <p:spPr>
          <a:xfrm>
            <a:off x="2002592" y="3831758"/>
            <a:ext cx="7851751" cy="643342"/>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23" name="Text Placeholder 2"/>
          <p:cNvSpPr>
            <a:spLocks noGrp="1"/>
          </p:cNvSpPr>
          <p:nvPr>
            <p:ph type="body" sz="quarter" idx="14"/>
          </p:nvPr>
        </p:nvSpPr>
        <p:spPr>
          <a:xfrm>
            <a:off x="2002592" y="3480007"/>
            <a:ext cx="2411738" cy="119064"/>
          </a:xfr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2" name="Group 11"/>
          <p:cNvGrpSpPr/>
          <p:nvPr userDrawn="1"/>
        </p:nvGrpSpPr>
        <p:grpSpPr>
          <a:xfrm>
            <a:off x="2001649" y="0"/>
            <a:ext cx="1079150" cy="1623336"/>
            <a:chOff x="2001649" y="0"/>
            <a:chExt cx="1079150" cy="1623336"/>
          </a:xfrm>
        </p:grpSpPr>
        <p:sp>
          <p:nvSpPr>
            <p:cNvPr id="17"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8"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9"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0"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grpSp>
        <p:nvGrpSpPr>
          <p:cNvPr id="24" name="Group 23">
            <a:extLst>
              <a:ext uri="{FF2B5EF4-FFF2-40B4-BE49-F238E27FC236}">
                <a16:creationId xmlns:a16="http://schemas.microsoft.com/office/drawing/2014/main" id="{924C5350-D8C3-491B-BE50-4F19798A3BF0}"/>
              </a:ext>
            </a:extLst>
          </p:cNvPr>
          <p:cNvGrpSpPr/>
          <p:nvPr userDrawn="1"/>
        </p:nvGrpSpPr>
        <p:grpSpPr>
          <a:xfrm>
            <a:off x="2002592" y="2974450"/>
            <a:ext cx="2121885" cy="385297"/>
            <a:chOff x="1227844" y="5695784"/>
            <a:chExt cx="2121885" cy="385297"/>
          </a:xfrm>
        </p:grpSpPr>
        <p:pic>
          <p:nvPicPr>
            <p:cNvPr id="25" name="Picture 24">
              <a:extLst>
                <a:ext uri="{FF2B5EF4-FFF2-40B4-BE49-F238E27FC236}">
                  <a16:creationId xmlns:a16="http://schemas.microsoft.com/office/drawing/2014/main" id="{08D7F684-3367-445D-A0D8-63929AB196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27844" y="5697032"/>
              <a:ext cx="1259878" cy="384049"/>
            </a:xfrm>
            <a:prstGeom prst="rect">
              <a:avLst/>
            </a:prstGeom>
          </p:spPr>
        </p:pic>
        <p:pic>
          <p:nvPicPr>
            <p:cNvPr id="26" name="Picture 25">
              <a:extLst>
                <a:ext uri="{FF2B5EF4-FFF2-40B4-BE49-F238E27FC236}">
                  <a16:creationId xmlns:a16="http://schemas.microsoft.com/office/drawing/2014/main" id="{B97B857C-6FC3-4F82-9D0E-D6A2D2F6E4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824"/>
            <a:stretch/>
          </p:blipFill>
          <p:spPr>
            <a:xfrm>
              <a:off x="2924174" y="5697032"/>
              <a:ext cx="425555" cy="384049"/>
            </a:xfrm>
            <a:prstGeom prst="rect">
              <a:avLst/>
            </a:prstGeom>
          </p:spPr>
        </p:pic>
        <p:grpSp>
          <p:nvGrpSpPr>
            <p:cNvPr id="27" name="Group 26">
              <a:extLst>
                <a:ext uri="{FF2B5EF4-FFF2-40B4-BE49-F238E27FC236}">
                  <a16:creationId xmlns:a16="http://schemas.microsoft.com/office/drawing/2014/main" id="{8DB40E58-8B27-43F0-879C-380EC2E2F6EE}"/>
                </a:ext>
              </a:extLst>
            </p:cNvPr>
            <p:cNvGrpSpPr/>
            <p:nvPr userDrawn="1"/>
          </p:nvGrpSpPr>
          <p:grpSpPr>
            <a:xfrm>
              <a:off x="2516441" y="5695784"/>
              <a:ext cx="383774" cy="383774"/>
              <a:chOff x="3291246" y="2909348"/>
              <a:chExt cx="383774" cy="383774"/>
            </a:xfrm>
          </p:grpSpPr>
          <p:sp>
            <p:nvSpPr>
              <p:cNvPr id="28" name="Freeform 5">
                <a:extLst>
                  <a:ext uri="{FF2B5EF4-FFF2-40B4-BE49-F238E27FC236}">
                    <a16:creationId xmlns:a16="http://schemas.microsoft.com/office/drawing/2014/main" id="{98232EFE-CF37-49A4-BD3C-A68DB39AF51D}"/>
                  </a:ext>
                </a:extLst>
              </p:cNvPr>
              <p:cNvSpPr>
                <a:spLocks noEditPoints="1"/>
              </p:cNvSpPr>
              <p:nvPr userDrawn="1"/>
            </p:nvSpPr>
            <p:spPr bwMode="auto">
              <a:xfrm>
                <a:off x="3291246" y="2909348"/>
                <a:ext cx="383774" cy="3837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 name="Freeform 6">
                <a:extLst>
                  <a:ext uri="{FF2B5EF4-FFF2-40B4-BE49-F238E27FC236}">
                    <a16:creationId xmlns:a16="http://schemas.microsoft.com/office/drawing/2014/main" id="{FD8A44A1-2199-41A3-B149-82D9C3353A6E}"/>
                  </a:ext>
                </a:extLst>
              </p:cNvPr>
              <p:cNvSpPr>
                <a:spLocks noEditPoints="1"/>
              </p:cNvSpPr>
              <p:nvPr userDrawn="1"/>
            </p:nvSpPr>
            <p:spPr bwMode="auto">
              <a:xfrm>
                <a:off x="3384655" y="3002757"/>
                <a:ext cx="196875" cy="196875"/>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 name="Oval 7">
                <a:extLst>
                  <a:ext uri="{FF2B5EF4-FFF2-40B4-BE49-F238E27FC236}">
                    <a16:creationId xmlns:a16="http://schemas.microsoft.com/office/drawing/2014/main" id="{F5DCCE2B-6B4C-4A3B-9167-4F1F8AA72AC7}"/>
                  </a:ext>
                </a:extLst>
              </p:cNvPr>
              <p:cNvSpPr>
                <a:spLocks noChangeArrowheads="1"/>
              </p:cNvSpPr>
              <p:nvPr userDrawn="1"/>
            </p:nvSpPr>
            <p:spPr bwMode="auto">
              <a:xfrm>
                <a:off x="3562462" y="2975724"/>
                <a:ext cx="46101" cy="46101"/>
              </a:xfrm>
              <a:prstGeom prst="ellipse">
                <a:avLst/>
              </a:pr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spTree>
    <p:extLst>
      <p:ext uri="{BB962C8B-B14F-4D97-AF65-F5344CB8AC3E}">
        <p14:creationId xmlns:p14="http://schemas.microsoft.com/office/powerpoint/2010/main" val="3486495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50" b="0" i="0">
                <a:solidFill>
                  <a:srgbClr val="00338D"/>
                </a:solidFill>
                <a:latin typeface="KPMG Extralight"/>
                <a:cs typeface="KPMG Extralight"/>
              </a:defRPr>
            </a:lvl1pPr>
          </a:lstStyle>
          <a:p>
            <a:endParaRPr/>
          </a:p>
        </p:txBody>
      </p:sp>
      <p:sp>
        <p:nvSpPr>
          <p:cNvPr id="3" name="Holder 3"/>
          <p:cNvSpPr>
            <a:spLocks noGrp="1"/>
          </p:cNvSpPr>
          <p:nvPr>
            <p:ph type="body" idx="1"/>
          </p:nvPr>
        </p:nvSpPr>
        <p:spPr/>
        <p:txBody>
          <a:bodyPr lIns="0" tIns="0" rIns="0" bIns="0"/>
          <a:lstStyle>
            <a:lvl1pPr>
              <a:defRPr sz="8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650" b="1" i="0">
                <a:solidFill>
                  <a:schemeClr val="tx1"/>
                </a:solidFill>
                <a:latin typeface="Arial"/>
                <a:cs typeface="Arial"/>
              </a:defRPr>
            </a:lvl1pPr>
          </a:lstStyle>
          <a:p>
            <a:pPr marL="12700">
              <a:lnSpc>
                <a:spcPct val="100000"/>
              </a:lnSpc>
              <a:spcBef>
                <a:spcPts val="30"/>
              </a:spcBef>
            </a:pPr>
            <a:r>
              <a:rPr spc="-15" dirty="0"/>
              <a:t>Document </a:t>
            </a:r>
            <a:r>
              <a:rPr spc="-25" dirty="0"/>
              <a:t>Classification: KPMG</a:t>
            </a:r>
            <a:r>
              <a:rPr spc="-35" dirty="0"/>
              <a:t> Confidential</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6823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7EE-2D83-4E34-97EC-86E156CF2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A16CAF-1268-483D-8C45-32CE9555F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ED948-F802-43B0-BBDC-6925F22CFC89}"/>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5" name="Footer Placeholder 4">
            <a:extLst>
              <a:ext uri="{FF2B5EF4-FFF2-40B4-BE49-F238E27FC236}">
                <a16:creationId xmlns:a16="http://schemas.microsoft.com/office/drawing/2014/main" id="{7D964F23-8859-4B9F-AEF1-AA4AD44400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BC3A31-BCC9-41C4-BA30-1812B74ACEC2}"/>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3302634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141F-090F-4089-AC2F-BF414058F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C24856-87F4-4441-814F-071B1333A5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E2C2F-7309-4C89-8B21-6810E1CBDA76}"/>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5" name="Footer Placeholder 4">
            <a:extLst>
              <a:ext uri="{FF2B5EF4-FFF2-40B4-BE49-F238E27FC236}">
                <a16:creationId xmlns:a16="http://schemas.microsoft.com/office/drawing/2014/main" id="{76C29A5F-164F-42D0-9F1E-30EF50836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D7F434-BB59-4433-B762-AD8A2675E6EB}"/>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1886621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88E5-5F22-44AB-A938-8CD91BEE56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30FCAE-8A34-4C43-94E2-F9A5D4F147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02F5E4-472B-4DCE-8CC2-8A4593E72B83}"/>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5" name="Footer Placeholder 4">
            <a:extLst>
              <a:ext uri="{FF2B5EF4-FFF2-40B4-BE49-F238E27FC236}">
                <a16:creationId xmlns:a16="http://schemas.microsoft.com/office/drawing/2014/main" id="{E5609299-C061-4CEE-9D3D-5F64C91FBF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9F1AC-E932-4CF9-9FB0-59FCB50560CA}"/>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3462004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B8C7-48E9-4E9C-9600-FDD1AE2FA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8FEF0-6538-4FFD-A579-589546894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2A21B-AE46-4A35-9DA7-57977DB10C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E7EFAC-B5FF-47DA-8FBF-794D0AF1D562}"/>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6" name="Footer Placeholder 5">
            <a:extLst>
              <a:ext uri="{FF2B5EF4-FFF2-40B4-BE49-F238E27FC236}">
                <a16:creationId xmlns:a16="http://schemas.microsoft.com/office/drawing/2014/main" id="{E617C115-C237-4AD5-913D-371F394522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699100-9313-4FA2-B2DB-B93A567B10FA}"/>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1951835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6EC1-A82E-4A80-81D0-2D524E4B62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40F1CE-2408-46BB-81FD-36A05A06C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1DBE6B-520B-48A1-AAE6-DE4D34B02D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4C9ECB-0A72-494C-AD93-F4E6DDC7C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25507-C047-4404-B561-E6489F0D16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343C8B-5FD8-4888-B52F-502A6EEDB5AD}"/>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8" name="Footer Placeholder 7">
            <a:extLst>
              <a:ext uri="{FF2B5EF4-FFF2-40B4-BE49-F238E27FC236}">
                <a16:creationId xmlns:a16="http://schemas.microsoft.com/office/drawing/2014/main" id="{B7369E52-AFA7-435D-B40E-8E346C3120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A103127-6C2B-4B96-9ED5-717022E4EFAC}"/>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97392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E72A3-77CE-433A-B66D-74094D2AD4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95363" y="3271706"/>
            <a:ext cx="4992687" cy="1061829"/>
          </a:xfrm>
          <a:prstGeom prst="rect">
            <a:avLst/>
          </a:prstGeom>
        </p:spPr>
        <p:txBody>
          <a:bodyPr anchor="t" anchorCtr="0">
            <a:spAutoFit/>
          </a:bodyPr>
          <a:lstStyle>
            <a:lvl1pPr algn="l" defTabSz="914400" rtl="0" eaLnBrk="1" latinLnBrk="0" hangingPunct="1">
              <a:lnSpc>
                <a:spcPct val="70000"/>
              </a:lnSpc>
              <a:spcBef>
                <a:spcPct val="0"/>
              </a:spcBef>
              <a:buNone/>
              <a:defRPr lang="en-US" sz="9000" kern="1200" dirty="0">
                <a:solidFill>
                  <a:schemeClr val="bg1"/>
                </a:solidFill>
                <a:latin typeface="+mj-lt"/>
                <a:ea typeface="+mj-ea"/>
                <a:cs typeface="+mj-cs"/>
              </a:defRPr>
            </a:lvl1pPr>
          </a:lstStyle>
          <a:p>
            <a:r>
              <a:rPr lang="en-GB" dirty="0"/>
              <a:t>Divider page</a:t>
            </a:r>
            <a:endParaRPr lang="en-US" dirty="0"/>
          </a:p>
        </p:txBody>
      </p:sp>
      <p:sp>
        <p:nvSpPr>
          <p:cNvPr id="16" name="Shape 8">
            <a:extLst>
              <a:ext uri="{FF2B5EF4-FFF2-40B4-BE49-F238E27FC236}">
                <a16:creationId xmlns:a16="http://schemas.microsoft.com/office/drawing/2014/main" id="{BB7958F9-11EB-435B-9D47-708F84C4BA39}"/>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4" name="Text Placeholder 3"/>
          <p:cNvSpPr>
            <a:spLocks noGrp="1"/>
          </p:cNvSpPr>
          <p:nvPr>
            <p:ph type="body" sz="quarter" idx="10" hasCustomPrompt="1"/>
          </p:nvPr>
        </p:nvSpPr>
        <p:spPr>
          <a:xfrm>
            <a:off x="1003201" y="965200"/>
            <a:ext cx="2392462" cy="2143125"/>
          </a:xfrm>
        </p:spPr>
        <p:txBody>
          <a:bodyPr/>
          <a:lstStyle>
            <a:lvl1pPr marL="0" algn="l" defTabSz="914400" rtl="0" eaLnBrk="1" latinLnBrk="0" hangingPunct="1">
              <a:lnSpc>
                <a:spcPct val="70000"/>
              </a:lnSpc>
              <a:spcBef>
                <a:spcPct val="0"/>
              </a:spcBef>
              <a:buNone/>
              <a:defRPr lang="en-GB" sz="19900" b="0" kern="1200" dirty="0">
                <a:solidFill>
                  <a:schemeClr val="bg1"/>
                </a:solidFill>
                <a:latin typeface="+mj-lt"/>
                <a:ea typeface="+mj-ea"/>
                <a:cs typeface="+mj-cs"/>
              </a:defRPr>
            </a:lvl1pPr>
          </a:lstStyle>
          <a:p>
            <a:pPr lvl="0"/>
            <a:r>
              <a:rPr lang="en-US" dirty="0"/>
              <a:t>00</a:t>
            </a:r>
            <a:endParaRPr lang="en-GB" dirty="0"/>
          </a:p>
        </p:txBody>
      </p:sp>
    </p:spTree>
    <p:extLst>
      <p:ext uri="{BB962C8B-B14F-4D97-AF65-F5344CB8AC3E}">
        <p14:creationId xmlns:p14="http://schemas.microsoft.com/office/powerpoint/2010/main" val="94222774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8113-03DC-4241-87DD-9B1457DD42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44849-4DAE-4F28-8AE8-D507256F94FB}"/>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4" name="Footer Placeholder 3">
            <a:extLst>
              <a:ext uri="{FF2B5EF4-FFF2-40B4-BE49-F238E27FC236}">
                <a16:creationId xmlns:a16="http://schemas.microsoft.com/office/drawing/2014/main" id="{C481CDB5-07EE-4B65-A8AD-2F25AE8692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16627D-B1CC-4AAB-83B7-85224BCCAD8D}"/>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753821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78389-D9A6-4C04-9B8F-ECB1E4439537}"/>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3" name="Footer Placeholder 2">
            <a:extLst>
              <a:ext uri="{FF2B5EF4-FFF2-40B4-BE49-F238E27FC236}">
                <a16:creationId xmlns:a16="http://schemas.microsoft.com/office/drawing/2014/main" id="{695F9F91-0AA0-4D83-94E2-913A9722A197}"/>
              </a:ext>
            </a:extLst>
          </p:cNvPr>
          <p:cNvSpPr>
            <a:spLocks noGrp="1"/>
          </p:cNvSpPr>
          <p:nvPr>
            <p:ph type="ftr" sz="quarter" idx="11"/>
          </p:nvPr>
        </p:nvSpPr>
        <p:spPr/>
        <p:txBody>
          <a:bodyPr/>
          <a:lstStyle/>
          <a:p>
            <a:endParaRPr lang="en-US" dirty="0"/>
          </a:p>
        </p:txBody>
      </p:sp>
      <p:sp>
        <p:nvSpPr>
          <p:cNvPr id="5" name="Shape 8">
            <a:extLst>
              <a:ext uri="{FF2B5EF4-FFF2-40B4-BE49-F238E27FC236}">
                <a16:creationId xmlns:a16="http://schemas.microsoft.com/office/drawing/2014/main" id="{C0F1C73E-5192-4F60-9881-0D524C3A527B}"/>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r" defTabSz="457200" rtl="0" eaLnBrk="1" latinLnBrk="0" hangingPunct="1"/>
            <a:fld id="{86CB4B4D-7CA3-9044-876B-883B54F8677D}" type="slidenum">
              <a:rPr lang="en-GB" sz="1000" kern="1200" smtClean="0">
                <a:solidFill>
                  <a:srgbClr val="00338D"/>
                </a:solidFill>
                <a:latin typeface="Arial" panose="020B0604020202020204" pitchFamily="34" charset="0"/>
                <a:ea typeface="Arial"/>
                <a:cs typeface="Arial" panose="020B0604020202020204" pitchFamily="34" charset="0"/>
                <a:sym typeface="Arial"/>
              </a:rPr>
              <a:pPr marL="0" algn="r" defTabSz="457200" rtl="0" eaLnBrk="1" latinLnBrk="0" hangingPunct="1"/>
              <a:t>‹#›</a:t>
            </a:fld>
            <a:endParaRPr lang="en-GB" sz="1000" kern="1200" dirty="0">
              <a:solidFill>
                <a:srgbClr val="00338D"/>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94732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6334-9515-4F6E-B329-FC0205197A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7CA2A3-E7C0-496D-AD0C-71F5256D87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DE850E-43D2-4616-BA73-3B8DA308E7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88F0F-8B7D-417F-9D13-3C5E2C377366}"/>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6" name="Footer Placeholder 5">
            <a:extLst>
              <a:ext uri="{FF2B5EF4-FFF2-40B4-BE49-F238E27FC236}">
                <a16:creationId xmlns:a16="http://schemas.microsoft.com/office/drawing/2014/main" id="{17BA2768-0280-4FA5-B3DC-C8711C49CB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387CA7-E065-4633-ACD7-F34C511D5B9B}"/>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150438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FD1A-DDA0-4186-9470-DDE570518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7BC7FB-29E3-4B14-8B07-0A6A9B36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F70186D-B22E-46D2-B2FD-FB3B3BED9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C5C13-F552-496E-99BC-CBDF6088DD9C}"/>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6" name="Footer Placeholder 5">
            <a:extLst>
              <a:ext uri="{FF2B5EF4-FFF2-40B4-BE49-F238E27FC236}">
                <a16:creationId xmlns:a16="http://schemas.microsoft.com/office/drawing/2014/main" id="{F85E48F6-9600-4DC8-AE88-8753F56085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ED994C-98E6-4CC9-8801-7D5C8AE9B799}"/>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1352883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07AE-4774-41D4-BA8D-2B37BAB841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98033E-A1D3-4386-AF4B-7AD15FCFC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67A74-BCEC-4467-8C10-6C2BA4A06296}"/>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5" name="Footer Placeholder 4">
            <a:extLst>
              <a:ext uri="{FF2B5EF4-FFF2-40B4-BE49-F238E27FC236}">
                <a16:creationId xmlns:a16="http://schemas.microsoft.com/office/drawing/2014/main" id="{B61B3A34-2CDE-4733-BF65-D449BC81A7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0B488A-CED0-4EE2-AA16-BC5EC01EFAA7}"/>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3033130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B9794F-BB5D-4D2E-A4F1-238F1BA27E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D88416-871C-4BCD-9BA1-80416AEC61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58D51-CA07-4D45-AA98-39E1DCAD7D3F}"/>
              </a:ext>
            </a:extLst>
          </p:cNvPr>
          <p:cNvSpPr>
            <a:spLocks noGrp="1"/>
          </p:cNvSpPr>
          <p:nvPr>
            <p:ph type="dt" sz="half" idx="10"/>
          </p:nvPr>
        </p:nvSpPr>
        <p:spPr/>
        <p:txBody>
          <a:bodyPr/>
          <a:lstStyle/>
          <a:p>
            <a:fld id="{89043EE5-C039-4BE3-8FF8-F47AD2BC2A5A}" type="datetimeFigureOut">
              <a:rPr lang="en-US" smtClean="0"/>
              <a:t>4/8/2021</a:t>
            </a:fld>
            <a:endParaRPr lang="en-US" dirty="0"/>
          </a:p>
        </p:txBody>
      </p:sp>
      <p:sp>
        <p:nvSpPr>
          <p:cNvPr id="5" name="Footer Placeholder 4">
            <a:extLst>
              <a:ext uri="{FF2B5EF4-FFF2-40B4-BE49-F238E27FC236}">
                <a16:creationId xmlns:a16="http://schemas.microsoft.com/office/drawing/2014/main" id="{F5903032-12EA-4478-9BBB-DDBBC73054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0D1D07-FC75-4E5F-B8B1-E84EC6639422}"/>
              </a:ext>
            </a:extLst>
          </p:cNvPr>
          <p:cNvSpPr>
            <a:spLocks noGrp="1"/>
          </p:cNvSpPr>
          <p:nvPr>
            <p:ph type="sldNum" sz="quarter" idx="12"/>
          </p:nvPr>
        </p:nvSpPr>
        <p:spPr/>
        <p:txBody>
          <a:bodyPr/>
          <a:lstStyle/>
          <a:p>
            <a:fld id="{A73A14EF-BA02-479E-A8E4-241C0108F0A9}" type="slidenum">
              <a:rPr lang="en-US" smtClean="0"/>
              <a:t>‹#›</a:t>
            </a:fld>
            <a:endParaRPr lang="en-US" dirty="0"/>
          </a:p>
        </p:txBody>
      </p:sp>
    </p:spTree>
    <p:extLst>
      <p:ext uri="{BB962C8B-B14F-4D97-AF65-F5344CB8AC3E}">
        <p14:creationId xmlns:p14="http://schemas.microsoft.com/office/powerpoint/2010/main" val="2791690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TLE SLIDE 1 - Right light vertical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80826" y="1573628"/>
            <a:ext cx="6581117" cy="3510000"/>
          </a:xfrm>
        </p:spPr>
        <p:txBody>
          <a:bodyPr anchor="t" anchorCtr="0"/>
          <a:lstStyle>
            <a:lvl1pPr algn="l">
              <a:defRPr sz="11000" baseline="0">
                <a:solidFill>
                  <a:srgbClr val="00338D"/>
                </a:solidFill>
              </a:defRPr>
            </a:lvl1pPr>
          </a:lstStyle>
          <a:p>
            <a:r>
              <a:rPr lang="en-GB" dirty="0"/>
              <a:t>Title slide 1</a:t>
            </a:r>
            <a:br>
              <a:rPr lang="en-GB" dirty="0"/>
            </a:br>
            <a:r>
              <a:rPr lang="en-GB" dirty="0"/>
              <a:t>light right vertical image</a:t>
            </a:r>
            <a:endParaRPr lang="en-US" dirty="0"/>
          </a:p>
        </p:txBody>
      </p:sp>
      <p:sp>
        <p:nvSpPr>
          <p:cNvPr id="6" name="Text Placeholder 3"/>
          <p:cNvSpPr>
            <a:spLocks noGrp="1"/>
          </p:cNvSpPr>
          <p:nvPr>
            <p:ph type="body" sz="quarter" idx="11"/>
          </p:nvPr>
        </p:nvSpPr>
        <p:spPr>
          <a:xfrm>
            <a:off x="990351" y="5406550"/>
            <a:ext cx="6541518"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grpSp>
        <p:nvGrpSpPr>
          <p:cNvPr id="7" name="Group 6"/>
          <p:cNvGrpSpPr/>
          <p:nvPr userDrawn="1"/>
        </p:nvGrpSpPr>
        <p:grpSpPr>
          <a:xfrm>
            <a:off x="1000126" y="0"/>
            <a:ext cx="1079150" cy="1623336"/>
            <a:chOff x="2001649" y="0"/>
            <a:chExt cx="1079150" cy="1623336"/>
          </a:xfrm>
        </p:grpSpPr>
        <p:sp>
          <p:nvSpPr>
            <p:cNvPr id="10"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800" dirty="0">
                <a:solidFill>
                  <a:srgbClr val="00338D"/>
                </a:solidFill>
              </a:endParaRPr>
            </a:p>
          </p:txBody>
        </p:sp>
        <p:sp>
          <p:nvSpPr>
            <p:cNvPr id="11"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solidFill>
                  <a:srgbClr val="00338D"/>
                </a:solidFill>
              </a:endParaRPr>
            </a:p>
          </p:txBody>
        </p:sp>
        <p:sp>
          <p:nvSpPr>
            <p:cNvPr id="12"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solidFill>
                  <a:srgbClr val="00338D"/>
                </a:solidFill>
              </a:endParaRPr>
            </a:p>
          </p:txBody>
        </p:sp>
        <p:sp>
          <p:nvSpPr>
            <p:cNvPr id="13"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solidFill>
                  <a:srgbClr val="00338D"/>
                </a:solidFill>
              </a:endParaRPr>
            </a:p>
          </p:txBody>
        </p:sp>
      </p:grpSp>
    </p:spTree>
    <p:extLst>
      <p:ext uri="{BB962C8B-B14F-4D97-AF65-F5344CB8AC3E}">
        <p14:creationId xmlns:p14="http://schemas.microsoft.com/office/powerpoint/2010/main" val="284586846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798893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p:cNvSpPr/>
          <p:nvPr userDrawn="1"/>
        </p:nvSpPr>
        <p:spPr>
          <a:xfrm>
            <a:off x="3094892" y="6133514"/>
            <a:ext cx="3868616"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sp>
        <p:nvSpPr>
          <p:cNvPr id="3" name="Title 2"/>
          <p:cNvSpPr>
            <a:spLocks noGrp="1"/>
          </p:cNvSpPr>
          <p:nvPr>
            <p:ph type="title"/>
          </p:nvPr>
        </p:nvSpPr>
        <p:spPr>
          <a:xfrm>
            <a:off x="998400" y="431800"/>
            <a:ext cx="5340018" cy="533400"/>
          </a:xfrm>
        </p:spPr>
        <p:txBody>
          <a:bodyPr/>
          <a:lstStyle/>
          <a:p>
            <a:r>
              <a:rPr lang="en-US" dirty="0"/>
              <a:t>Click to edit Master title style</a:t>
            </a:r>
            <a:endParaRPr lang="en-GB" dirty="0"/>
          </a:p>
        </p:txBody>
      </p:sp>
      <p:sp>
        <p:nvSpPr>
          <p:cNvPr id="4" name="object 3"/>
          <p:cNvSpPr/>
          <p:nvPr userDrawn="1"/>
        </p:nvSpPr>
        <p:spPr bwMode="gray">
          <a:xfrm>
            <a:off x="6487885" y="1"/>
            <a:ext cx="5704113"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91DA"/>
          </a:solidFill>
        </p:spPr>
        <p:txBody>
          <a:bodyPr wrap="square" lIns="0" tIns="0" rIns="0" bIns="0" rtlCol="0">
            <a:noAutofit/>
          </a:bodyPr>
          <a:lstStyle/>
          <a:p>
            <a:endParaRPr sz="1800" dirty="0">
              <a:latin typeface="Arial" panose="020B0604020202020204" pitchFamily="34" charset="0"/>
            </a:endParaRPr>
          </a:p>
        </p:txBody>
      </p:sp>
      <p:sp>
        <p:nvSpPr>
          <p:cNvPr id="5" name="Shape 8"/>
          <p:cNvSpPr txBox="1">
            <a:spLocks/>
          </p:cNvSpPr>
          <p:nvPr userDrawn="1"/>
        </p:nvSpPr>
        <p:spPr>
          <a:xfrm>
            <a:off x="5888763"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9"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TextBox 12"/>
          <p:cNvSpPr txBox="1"/>
          <p:nvPr userDrawn="1">
            <p:custDataLst>
              <p:tags r:id="rId1"/>
            </p:custDataLst>
          </p:nvPr>
        </p:nvSpPr>
        <p:spPr>
          <a:xfrm>
            <a:off x="1857764" y="6266997"/>
            <a:ext cx="4037939"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634499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p:cNvSpPr/>
          <p:nvPr userDrawn="1"/>
        </p:nvSpPr>
        <p:spPr>
          <a:xfrm>
            <a:off x="4797083" y="6091311"/>
            <a:ext cx="5725551" cy="450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sp>
        <p:nvSpPr>
          <p:cNvPr id="4" name="object 3"/>
          <p:cNvSpPr/>
          <p:nvPr userDrawn="1"/>
        </p:nvSpPr>
        <p:spPr bwMode="gray">
          <a:xfrm>
            <a:off x="-1" y="1"/>
            <a:ext cx="48744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5EB8"/>
          </a:solidFill>
        </p:spPr>
        <p:txBody>
          <a:bodyPr wrap="square" lIns="0" tIns="0" rIns="0" bIns="0" rtlCol="0">
            <a:noAutofit/>
          </a:bodyPr>
          <a:lstStyle/>
          <a:p>
            <a:endParaRPr sz="1800" dirty="0">
              <a:latin typeface="Arial" panose="020B0604020202020204" pitchFamily="34" charset="0"/>
            </a:endParaRPr>
          </a:p>
        </p:txBody>
      </p:sp>
      <p:sp>
        <p:nvSpPr>
          <p:cNvPr id="3" name="Title 2"/>
          <p:cNvSpPr>
            <a:spLocks noGrp="1"/>
          </p:cNvSpPr>
          <p:nvPr>
            <p:ph type="title"/>
          </p:nvPr>
        </p:nvSpPr>
        <p:spPr>
          <a:xfrm>
            <a:off x="998400" y="431800"/>
            <a:ext cx="3556183" cy="533400"/>
          </a:xfrm>
        </p:spPr>
        <p:txBody>
          <a:bodyPr/>
          <a:lstStyle>
            <a:lvl1pPr>
              <a:defRPr>
                <a:solidFill>
                  <a:schemeClr val="bg1"/>
                </a:solidFill>
              </a:defRPr>
            </a:lvl1pPr>
          </a:lstStyle>
          <a:p>
            <a:r>
              <a:rPr lang="en-US" dirty="0"/>
              <a:t>Click to edit Master title style</a:t>
            </a:r>
            <a:endParaRPr lang="en-GB" dirty="0"/>
          </a:p>
        </p:txBody>
      </p:sp>
      <p:sp>
        <p:nvSpPr>
          <p:cNvPr id="5"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7"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TextBox 7"/>
          <p:cNvSpPr txBox="1"/>
          <p:nvPr userDrawn="1">
            <p:custDataLst>
              <p:tags r:id="rId1"/>
            </p:custDataLst>
          </p:nvPr>
        </p:nvSpPr>
        <p:spPr>
          <a:xfrm>
            <a:off x="5280233" y="6266997"/>
            <a:ext cx="5204886"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2241869597"/>
      </p:ext>
    </p:extLst>
  </p:cSld>
  <p:clrMapOvr>
    <a:masterClrMapping/>
  </p:clrMapOvr>
  <p:extLst>
    <p:ext uri="{DCECCB84-F9BA-43D5-87BE-67443E8EF086}">
      <p15:sldGuideLst xmlns:p15="http://schemas.microsoft.com/office/powerpoint/2012/main">
        <p15:guide id="1" pos="33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Holder 2">
            <a:extLst>
              <a:ext uri="{FF2B5EF4-FFF2-40B4-BE49-F238E27FC236}">
                <a16:creationId xmlns:a16="http://schemas.microsoft.com/office/drawing/2014/main" id="{7223122C-C7AA-4C8F-B199-25C1C6592596}"/>
              </a:ext>
            </a:extLst>
          </p:cNvPr>
          <p:cNvSpPr>
            <a:spLocks noGrp="1"/>
          </p:cNvSpPr>
          <p:nvPr>
            <p:ph type="title"/>
          </p:nvPr>
        </p:nvSpPr>
        <p:spPr>
          <a:xfrm>
            <a:off x="998400" y="431800"/>
            <a:ext cx="10195200" cy="533400"/>
          </a:xfrm>
          <a:prstGeom prst="rect">
            <a:avLst/>
          </a:prstGeom>
        </p:spPr>
        <p:txBody>
          <a:bodyPr lIns="0" tIns="0" rIns="0" bIns="0"/>
          <a:lstStyle>
            <a:lvl1pPr>
              <a:defRPr sz="5400" b="0" i="0">
                <a:solidFill>
                  <a:srgbClr val="00338D"/>
                </a:solidFill>
                <a:latin typeface="KPMG Extralight"/>
                <a:cs typeface="KPMG Extralight"/>
              </a:defRPr>
            </a:lvl1pPr>
          </a:lstStyle>
          <a:p>
            <a:endParaRPr/>
          </a:p>
        </p:txBody>
      </p:sp>
    </p:spTree>
    <p:extLst>
      <p:ext uri="{BB962C8B-B14F-4D97-AF65-F5344CB8AC3E}">
        <p14:creationId xmlns:p14="http://schemas.microsoft.com/office/powerpoint/2010/main" val="1086707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object 3"/>
          <p:cNvSpPr/>
          <p:nvPr userDrawn="1"/>
        </p:nvSpPr>
        <p:spPr bwMode="gray">
          <a:xfrm>
            <a:off x="-1" y="1"/>
            <a:ext cx="24372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5EB8"/>
          </a:solidFill>
        </p:spPr>
        <p:txBody>
          <a:bodyPr wrap="square" lIns="0" tIns="0" rIns="0" bIns="0" rtlCol="0">
            <a:noAutofit/>
          </a:bodyPr>
          <a:lstStyle/>
          <a:p>
            <a:endParaRPr sz="1800" dirty="0">
              <a:latin typeface="Arial" panose="020B0604020202020204" pitchFamily="34" charset="0"/>
            </a:endParaRPr>
          </a:p>
        </p:txBody>
      </p:sp>
      <p:sp>
        <p:nvSpPr>
          <p:cNvPr id="3" name="Title 2"/>
          <p:cNvSpPr>
            <a:spLocks noGrp="1"/>
          </p:cNvSpPr>
          <p:nvPr>
            <p:ph type="title"/>
          </p:nvPr>
        </p:nvSpPr>
        <p:spPr>
          <a:xfrm>
            <a:off x="2830513" y="431800"/>
            <a:ext cx="8369300" cy="533400"/>
          </a:xfrm>
        </p:spPr>
        <p:txBody>
          <a:bodyPr/>
          <a:lstStyle>
            <a:lvl1pPr>
              <a:defRPr>
                <a:solidFill>
                  <a:srgbClr val="00338D"/>
                </a:solidFill>
              </a:defRPr>
            </a:lvl1pPr>
          </a:lstStyle>
          <a:p>
            <a:r>
              <a:rPr lang="en-US" dirty="0"/>
              <a:t>Click to edit Master title style</a:t>
            </a:r>
            <a:endParaRPr lang="en-GB" dirty="0"/>
          </a:p>
        </p:txBody>
      </p:sp>
      <p:sp>
        <p:nvSpPr>
          <p:cNvPr id="5"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7"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90928082"/>
      </p:ext>
    </p:extLst>
  </p:cSld>
  <p:clrMapOvr>
    <a:masterClrMapping/>
  </p:clrMapOvr>
  <p:extLst>
    <p:ext uri="{DCECCB84-F9BA-43D5-87BE-67443E8EF086}">
      <p15:sldGuideLst xmlns:p15="http://schemas.microsoft.com/office/powerpoint/2012/main">
        <p15:guide id="0" pos="1783">
          <p15:clr>
            <a:srgbClr val="FBAE40"/>
          </p15:clr>
        </p15:guide>
        <p15:guide id="1" pos="331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56759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ONE COLUMN TEX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sp>
        <p:nvSpPr>
          <p:cNvPr id="9" name="Text Placeholder 8"/>
          <p:cNvSpPr>
            <a:spLocks noGrp="1"/>
          </p:cNvSpPr>
          <p:nvPr>
            <p:ph type="body" sz="quarter" idx="10"/>
          </p:nvPr>
        </p:nvSpPr>
        <p:spPr>
          <a:xfrm>
            <a:off x="10032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
        <p:nvSpPr>
          <p:cNvPr id="5" name="Shape 8">
            <a:extLst>
              <a:ext uri="{FF2B5EF4-FFF2-40B4-BE49-F238E27FC236}">
                <a16:creationId xmlns:a16="http://schemas.microsoft.com/office/drawing/2014/main" id="{BB7958F9-11EB-435B-9D47-708F84C4BA39}"/>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F8FF76CA-E745-446A-B2B3-C90ED0871575}"/>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DB2ECFE3-F83C-4B91-B209-D58882CE332C}"/>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
        <p:nvSpPr>
          <p:cNvPr id="11" name="TextBox 10">
            <a:extLst>
              <a:ext uri="{FF2B5EF4-FFF2-40B4-BE49-F238E27FC236}">
                <a16:creationId xmlns:a16="http://schemas.microsoft.com/office/drawing/2014/main" id="{04B1D138-81CC-4656-BB78-DB20E8FAD260}"/>
              </a:ext>
            </a:extLst>
          </p:cNvPr>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Confidential</a:t>
            </a:r>
          </a:p>
        </p:txBody>
      </p:sp>
    </p:spTree>
    <p:extLst>
      <p:ext uri="{BB962C8B-B14F-4D97-AF65-F5344CB8AC3E}">
        <p14:creationId xmlns:p14="http://schemas.microsoft.com/office/powerpoint/2010/main" val="2960541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NE COLUMN TEX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4"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00" dirty="0">
              <a:solidFill>
                <a:schemeClr val="bg1"/>
              </a:solidFill>
              <a:latin typeface="+mn-lt"/>
              <a:ea typeface="Arial"/>
              <a:cs typeface="Arial" panose="020B0604020202020204" pitchFamily="34" charset="0"/>
            </a:endParaRPr>
          </a:p>
        </p:txBody>
      </p:sp>
      <p:sp>
        <p:nvSpPr>
          <p:cNvPr id="5" name="TextBox 4"/>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Confidential</a:t>
            </a:r>
          </a:p>
        </p:txBody>
      </p:sp>
    </p:spTree>
    <p:extLst>
      <p:ext uri="{BB962C8B-B14F-4D97-AF65-F5344CB8AC3E}">
        <p14:creationId xmlns:p14="http://schemas.microsoft.com/office/powerpoint/2010/main" val="921943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ONE COLUMN TEX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TextBox 4"/>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Confidential</a:t>
            </a:r>
          </a:p>
        </p:txBody>
      </p:sp>
    </p:spTree>
    <p:extLst>
      <p:ext uri="{BB962C8B-B14F-4D97-AF65-F5344CB8AC3E}">
        <p14:creationId xmlns:p14="http://schemas.microsoft.com/office/powerpoint/2010/main" val="1802682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Title 1"/>
          <p:cNvSpPr>
            <a:spLocks noGrp="1"/>
          </p:cNvSpPr>
          <p:nvPr>
            <p:ph type="ctrTitle"/>
          </p:nvPr>
        </p:nvSpPr>
        <p:spPr>
          <a:xfrm>
            <a:off x="1982349" y="1573628"/>
            <a:ext cx="8489950" cy="3510000"/>
          </a:xfr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1996549" y="540655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grpSp>
        <p:nvGrpSpPr>
          <p:cNvPr id="8" name="Group 7"/>
          <p:cNvGrpSpPr/>
          <p:nvPr userDrawn="1"/>
        </p:nvGrpSpPr>
        <p:grpSpPr>
          <a:xfrm>
            <a:off x="2001649" y="0"/>
            <a:ext cx="1079150" cy="1623336"/>
            <a:chOff x="2001649" y="0"/>
            <a:chExt cx="1079150" cy="1623336"/>
          </a:xfrm>
        </p:grpSpPr>
        <p:sp>
          <p:nvSpPr>
            <p:cNvPr id="11"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2"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3"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4"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spTree>
    <p:extLst>
      <p:ext uri="{BB962C8B-B14F-4D97-AF65-F5344CB8AC3E}">
        <p14:creationId xmlns:p14="http://schemas.microsoft.com/office/powerpoint/2010/main" val="413034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7" name="Title 1"/>
          <p:cNvSpPr>
            <a:spLocks noGrp="1"/>
          </p:cNvSpPr>
          <p:nvPr>
            <p:ph type="ctrTitle"/>
          </p:nvPr>
        </p:nvSpPr>
        <p:spPr>
          <a:xfrm>
            <a:off x="1982349" y="1573628"/>
            <a:ext cx="8489950" cy="3510000"/>
          </a:xfr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1996549" y="5406550"/>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grpSp>
        <p:nvGrpSpPr>
          <p:cNvPr id="8" name="Group 7"/>
          <p:cNvGrpSpPr/>
          <p:nvPr userDrawn="1"/>
        </p:nvGrpSpPr>
        <p:grpSpPr>
          <a:xfrm>
            <a:off x="2001649" y="0"/>
            <a:ext cx="1079150" cy="1623336"/>
            <a:chOff x="2001649" y="0"/>
            <a:chExt cx="1079150" cy="1623336"/>
          </a:xfrm>
        </p:grpSpPr>
        <p:sp>
          <p:nvSpPr>
            <p:cNvPr id="11"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2"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3"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4"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spTree>
    <p:extLst>
      <p:ext uri="{BB962C8B-B14F-4D97-AF65-F5344CB8AC3E}">
        <p14:creationId xmlns:p14="http://schemas.microsoft.com/office/powerpoint/2010/main" val="3445338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13" name="Text Placeholder 2"/>
          <p:cNvSpPr>
            <a:spLocks noGrp="1"/>
          </p:cNvSpPr>
          <p:nvPr>
            <p:ph type="body" sz="quarter" idx="11"/>
          </p:nvPr>
        </p:nvSpPr>
        <p:spPr>
          <a:xfrm>
            <a:off x="2002592" y="4671944"/>
            <a:ext cx="7851751" cy="643342"/>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4" name="Text Placeholder 2"/>
          <p:cNvSpPr>
            <a:spLocks noGrp="1"/>
          </p:cNvSpPr>
          <p:nvPr>
            <p:ph type="body" sz="quarter" idx="12"/>
          </p:nvPr>
        </p:nvSpPr>
        <p:spPr>
          <a:xfrm>
            <a:off x="2002592" y="5711030"/>
            <a:ext cx="7851751" cy="169277"/>
          </a:xfr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5" name="Text Placeholder 2"/>
          <p:cNvSpPr>
            <a:spLocks noGrp="1"/>
          </p:cNvSpPr>
          <p:nvPr>
            <p:ph type="body" sz="quarter" idx="13"/>
          </p:nvPr>
        </p:nvSpPr>
        <p:spPr>
          <a:xfrm>
            <a:off x="2002592" y="3831758"/>
            <a:ext cx="7851751" cy="643342"/>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20" name="Text Placeholder 2"/>
          <p:cNvSpPr>
            <a:spLocks noGrp="1"/>
          </p:cNvSpPr>
          <p:nvPr>
            <p:ph type="body" sz="quarter" idx="14"/>
          </p:nvPr>
        </p:nvSpPr>
        <p:spPr>
          <a:xfrm>
            <a:off x="2002592" y="2670820"/>
            <a:ext cx="2411738" cy="184666"/>
          </a:xfrm>
        </p:spPr>
        <p:txBody>
          <a:bodyPr>
            <a:spAutoFit/>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02592" y="2974450"/>
            <a:ext cx="833187" cy="384049"/>
          </a:xfrm>
          <a:prstGeom prst="rect">
            <a:avLst/>
          </a:prstGeom>
        </p:spPr>
      </p:pic>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r="-3251"/>
          <a:stretch/>
        </p:blipFill>
        <p:spPr>
          <a:xfrm>
            <a:off x="2842006" y="2974450"/>
            <a:ext cx="409575" cy="384049"/>
          </a:xfrm>
          <a:prstGeom prst="rect">
            <a:avLst/>
          </a:prstGeom>
        </p:spPr>
      </p:pic>
      <p:grpSp>
        <p:nvGrpSpPr>
          <p:cNvPr id="17" name="Group 16"/>
          <p:cNvGrpSpPr/>
          <p:nvPr userDrawn="1"/>
        </p:nvGrpSpPr>
        <p:grpSpPr>
          <a:xfrm>
            <a:off x="2001649" y="0"/>
            <a:ext cx="1079150" cy="1623336"/>
            <a:chOff x="2001649" y="0"/>
            <a:chExt cx="1079150" cy="1623336"/>
          </a:xfrm>
        </p:grpSpPr>
        <p:sp>
          <p:nvSpPr>
            <p:cNvPr id="18"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9"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4"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5"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spTree>
    <p:extLst>
      <p:ext uri="{BB962C8B-B14F-4D97-AF65-F5344CB8AC3E}">
        <p14:creationId xmlns:p14="http://schemas.microsoft.com/office/powerpoint/2010/main" val="407904897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Title 2"/>
          <p:cNvSpPr>
            <a:spLocks noGrp="1"/>
          </p:cNvSpPr>
          <p:nvPr>
            <p:ph type="title"/>
          </p:nvPr>
        </p:nvSpPr>
        <p:spPr>
          <a:xfrm>
            <a:off x="998400" y="431800"/>
            <a:ext cx="5462558" cy="533400"/>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78288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Cover Letter continuation">
    <p:spTree>
      <p:nvGrpSpPr>
        <p:cNvPr id="1" name=""/>
        <p:cNvGrpSpPr/>
        <p:nvPr/>
      </p:nvGrpSpPr>
      <p:grpSpPr>
        <a:xfrm>
          <a:off x="0" y="0"/>
          <a:ext cx="0" cy="0"/>
          <a:chOff x="0" y="0"/>
          <a:chExt cx="0" cy="0"/>
        </a:xfrm>
      </p:grpSpPr>
      <p:sp>
        <p:nvSpPr>
          <p:cNvPr id="12" name="Shape 8"/>
          <p:cNvSpPr txBox="1">
            <a:spLocks/>
          </p:cNvSpPr>
          <p:nvPr userDrawn="1"/>
        </p:nvSpPr>
        <p:spPr>
          <a:xfrm>
            <a:off x="10709031" y="6320118"/>
            <a:ext cx="480062" cy="149412"/>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900" smtClean="0">
                <a:solidFill>
                  <a:schemeClr val="bg1"/>
                </a:solidFill>
                <a:latin typeface="+mn-lt"/>
                <a:ea typeface="Arial"/>
                <a:cs typeface="Arial" panose="020B0604020202020204" pitchFamily="34" charset="0"/>
              </a:rPr>
              <a:pPr algn="r"/>
              <a:t>‹#›</a:t>
            </a:fld>
            <a:endParaRPr lang="en-US" sz="900" dirty="0">
              <a:solidFill>
                <a:schemeClr val="bg1"/>
              </a:solidFill>
              <a:latin typeface="+mn-lt"/>
              <a:ea typeface="Arial"/>
              <a:cs typeface="Arial" panose="020B0604020202020204" pitchFamily="34" charset="0"/>
            </a:endParaRPr>
          </a:p>
        </p:txBody>
      </p:sp>
      <p:sp>
        <p:nvSpPr>
          <p:cNvPr id="20" name="Freeform 19"/>
          <p:cNvSpPr>
            <a:spLocks noEditPoints="1"/>
          </p:cNvSpPr>
          <p:nvPr userDrawn="1"/>
        </p:nvSpPr>
        <p:spPr bwMode="black">
          <a:xfrm>
            <a:off x="1003495" y="6320118"/>
            <a:ext cx="522831"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21" name="TextBox 20"/>
          <p:cNvSpPr txBox="1"/>
          <p:nvPr userDrawn="1">
            <p:custDataLst>
              <p:tags r:id="rId1"/>
            </p:custDataLst>
          </p:nvPr>
        </p:nvSpPr>
        <p:spPr>
          <a:xfrm>
            <a:off x="1905679" y="6320118"/>
            <a:ext cx="8424000"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dirty="0">
                <a:solidFill>
                  <a:schemeClr val="bg1"/>
                </a:solidFill>
                <a:latin typeface="+mn-lt"/>
                <a:ea typeface="+mn-ea"/>
                <a:cs typeface="+mn-cs"/>
              </a:rPr>
              <a:t>© 2016 KPMG LLP, a UK limited liability partnership and a member firm of the KPMG network of independent member firms affiliated with KPMG International Cooperative (“KPMG International”), </a:t>
            </a:r>
            <a:br>
              <a:rPr lang="en-GB" sz="600" kern="1200" noProof="0" dirty="0">
                <a:solidFill>
                  <a:schemeClr val="bg1"/>
                </a:solidFill>
                <a:latin typeface="+mn-lt"/>
                <a:ea typeface="+mn-ea"/>
                <a:cs typeface="+mn-cs"/>
              </a:rPr>
            </a:br>
            <a:r>
              <a:rPr lang="en-GB" sz="600" kern="1200" noProof="0" dirty="0">
                <a:solidFill>
                  <a:schemeClr val="bg1"/>
                </a:solidFill>
                <a:latin typeface="+mn-lt"/>
                <a:ea typeface="+mn-ea"/>
                <a:cs typeface="+mn-cs"/>
              </a:rPr>
              <a:t>a Swiss entity. All rights reserved.</a:t>
            </a:r>
          </a:p>
        </p:txBody>
      </p:sp>
    </p:spTree>
    <p:extLst>
      <p:ext uri="{BB962C8B-B14F-4D97-AF65-F5344CB8AC3E}">
        <p14:creationId xmlns:p14="http://schemas.microsoft.com/office/powerpoint/2010/main" val="9694350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D464B-F1F8-4F56-8712-76CF06888E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9843" y="0"/>
            <a:ext cx="7802157" cy="6858000"/>
          </a:xfrm>
          <a:prstGeom prst="rect">
            <a:avLst/>
          </a:prstGeom>
        </p:spPr>
      </p:pic>
      <p:sp>
        <p:nvSpPr>
          <p:cNvPr id="4" name="Holder 2">
            <a:extLst>
              <a:ext uri="{FF2B5EF4-FFF2-40B4-BE49-F238E27FC236}">
                <a16:creationId xmlns:a16="http://schemas.microsoft.com/office/drawing/2014/main" id="{7223122C-C7AA-4C8F-B199-25C1C6592596}"/>
              </a:ext>
            </a:extLst>
          </p:cNvPr>
          <p:cNvSpPr>
            <a:spLocks noGrp="1"/>
          </p:cNvSpPr>
          <p:nvPr>
            <p:ph type="title"/>
          </p:nvPr>
        </p:nvSpPr>
        <p:spPr>
          <a:xfrm>
            <a:off x="998400" y="431800"/>
            <a:ext cx="10195200" cy="533400"/>
          </a:xfrm>
          <a:prstGeom prst="rect">
            <a:avLst/>
          </a:prstGeom>
        </p:spPr>
        <p:txBody>
          <a:bodyPr lIns="0" tIns="0" rIns="0" bIns="0"/>
          <a:lstStyle>
            <a:lvl1pPr>
              <a:defRPr sz="5400" b="0" i="0">
                <a:solidFill>
                  <a:srgbClr val="00338D"/>
                </a:solidFill>
                <a:latin typeface="KPMG Extralight"/>
                <a:cs typeface="KPMG Extralight"/>
              </a:defRPr>
            </a:lvl1pPr>
          </a:lstStyle>
          <a:p>
            <a:endParaRPr/>
          </a:p>
        </p:txBody>
      </p:sp>
      <p:sp>
        <p:nvSpPr>
          <p:cNvPr id="3" name="Rectangle 2"/>
          <p:cNvSpPr/>
          <p:nvPr userDrawn="1"/>
        </p:nvSpPr>
        <p:spPr>
          <a:xfrm>
            <a:off x="1" y="0"/>
            <a:ext cx="9594165" cy="6858000"/>
          </a:xfrm>
          <a:prstGeom prst="rect">
            <a:avLst/>
          </a:prstGeom>
          <a:gradFill>
            <a:gsLst>
              <a:gs pos="0">
                <a:srgbClr val="00A3A1"/>
              </a:gs>
              <a:gs pos="67000">
                <a:srgbClr val="00A3A1"/>
              </a:gs>
              <a:gs pos="83000">
                <a:srgbClr val="00A3A1"/>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7"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B2E8403B-FE08-4935-8ABE-187A6513D3FB}"/>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
        <p:nvSpPr>
          <p:cNvPr id="10" name="TextBox 9">
            <a:extLst>
              <a:ext uri="{FF2B5EF4-FFF2-40B4-BE49-F238E27FC236}">
                <a16:creationId xmlns:a16="http://schemas.microsoft.com/office/drawing/2014/main" id="{71DBAB08-EFB6-4665-986E-C988FAAB8835}"/>
              </a:ext>
            </a:extLst>
          </p:cNvPr>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Confidential</a:t>
            </a:r>
          </a:p>
        </p:txBody>
      </p:sp>
    </p:spTree>
    <p:extLst>
      <p:ext uri="{BB962C8B-B14F-4D97-AF65-F5344CB8AC3E}">
        <p14:creationId xmlns:p14="http://schemas.microsoft.com/office/powerpoint/2010/main" val="2783712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02592" y="2974450"/>
            <a:ext cx="833187" cy="384049"/>
          </a:xfrm>
          <a:prstGeom prst="rect">
            <a:avLst/>
          </a:prstGeom>
        </p:spPr>
      </p:pic>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r="-3251"/>
          <a:stretch/>
        </p:blipFill>
        <p:spPr>
          <a:xfrm>
            <a:off x="2842006" y="2974450"/>
            <a:ext cx="409575" cy="384049"/>
          </a:xfrm>
          <a:prstGeom prst="rect">
            <a:avLst/>
          </a:prstGeom>
        </p:spPr>
      </p:pic>
      <p:grpSp>
        <p:nvGrpSpPr>
          <p:cNvPr id="17" name="Group 16"/>
          <p:cNvGrpSpPr/>
          <p:nvPr userDrawn="1"/>
        </p:nvGrpSpPr>
        <p:grpSpPr>
          <a:xfrm>
            <a:off x="2001649" y="0"/>
            <a:ext cx="1079150" cy="1623336"/>
            <a:chOff x="2001649" y="0"/>
            <a:chExt cx="1079150" cy="1623336"/>
          </a:xfrm>
        </p:grpSpPr>
        <p:sp>
          <p:nvSpPr>
            <p:cNvPr id="18"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9"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4"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5"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spTree>
    <p:extLst>
      <p:ext uri="{BB962C8B-B14F-4D97-AF65-F5344CB8AC3E}">
        <p14:creationId xmlns:p14="http://schemas.microsoft.com/office/powerpoint/2010/main" val="427909399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NELINE HEADIN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98674"/>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56506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00338D"/>
                </a:solidFill>
                <a:latin typeface="KPMG Extralight"/>
                <a:cs typeface="KPMG Extralight"/>
              </a:defRPr>
            </a:lvl1pPr>
          </a:lstStyle>
          <a:p>
            <a:endParaRPr/>
          </a:p>
        </p:txBody>
      </p:sp>
      <p:sp>
        <p:nvSpPr>
          <p:cNvPr id="3" name="Holder 3"/>
          <p:cNvSpPr>
            <a:spLocks noGrp="1"/>
          </p:cNvSpPr>
          <p:nvPr>
            <p:ph type="body" idx="1"/>
          </p:nvPr>
        </p:nvSpPr>
        <p:spPr/>
        <p:txBody>
          <a:bodyPr lIns="0" tIns="0" rIns="0" bIns="0"/>
          <a:lstStyle>
            <a:lvl1pPr>
              <a:defRPr sz="1050" b="1" i="0">
                <a:solidFill>
                  <a:schemeClr val="bg1"/>
                </a:solidFill>
                <a:latin typeface="Arial"/>
                <a:cs typeface="Arial"/>
              </a:defRPr>
            </a:lvl1pPr>
          </a:lstStyle>
          <a:p>
            <a:endParaRPr/>
          </a:p>
        </p:txBody>
      </p:sp>
    </p:spTree>
    <p:extLst>
      <p:ext uri="{BB962C8B-B14F-4D97-AF65-F5344CB8AC3E}">
        <p14:creationId xmlns:p14="http://schemas.microsoft.com/office/powerpoint/2010/main" val="402455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707AE9-198C-4417-B6FB-4F62C60835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95363" y="3271706"/>
            <a:ext cx="4992687" cy="969496"/>
          </a:xfrm>
        </p:spPr>
        <p:txBody>
          <a:bodyPr anchor="t" anchorCtr="0">
            <a:spAutoFit/>
          </a:bodyPr>
          <a:lstStyle>
            <a:lvl1pPr algn="l" defTabSz="914400" rtl="0" eaLnBrk="1" latinLnBrk="0" hangingPunct="1">
              <a:lnSpc>
                <a:spcPct val="70000"/>
              </a:lnSpc>
              <a:spcBef>
                <a:spcPct val="0"/>
              </a:spcBef>
              <a:buNone/>
              <a:defRPr lang="en-US" sz="9000" kern="1200" dirty="0">
                <a:solidFill>
                  <a:schemeClr val="bg1"/>
                </a:solidFill>
                <a:latin typeface="+mj-lt"/>
                <a:ea typeface="+mj-ea"/>
                <a:cs typeface="+mj-cs"/>
              </a:defRPr>
            </a:lvl1pPr>
          </a:lstStyle>
          <a:p>
            <a:r>
              <a:rPr lang="en-GB" dirty="0"/>
              <a:t>Divider page</a:t>
            </a:r>
            <a:endParaRPr lang="en-US" dirty="0"/>
          </a:p>
        </p:txBody>
      </p:sp>
      <p:sp>
        <p:nvSpPr>
          <p:cNvPr id="4" name="Text Placeholder 3"/>
          <p:cNvSpPr>
            <a:spLocks noGrp="1"/>
          </p:cNvSpPr>
          <p:nvPr>
            <p:ph type="body" sz="quarter" idx="10" hasCustomPrompt="1"/>
          </p:nvPr>
        </p:nvSpPr>
        <p:spPr>
          <a:xfrm>
            <a:off x="1003201" y="965200"/>
            <a:ext cx="2392462" cy="2143125"/>
          </a:xfrm>
        </p:spPr>
        <p:txBody>
          <a:bodyPr/>
          <a:lstStyle>
            <a:lvl1pPr marL="0" algn="l" defTabSz="914400" rtl="0" eaLnBrk="1" latinLnBrk="0" hangingPunct="1">
              <a:lnSpc>
                <a:spcPct val="70000"/>
              </a:lnSpc>
              <a:spcBef>
                <a:spcPct val="0"/>
              </a:spcBef>
              <a:buNone/>
              <a:defRPr lang="en-GB" sz="19900" b="0" kern="1200" dirty="0">
                <a:solidFill>
                  <a:schemeClr val="bg1"/>
                </a:solidFill>
                <a:latin typeface="+mj-lt"/>
                <a:ea typeface="+mj-ea"/>
                <a:cs typeface="+mj-cs"/>
              </a:defRPr>
            </a:lvl1pPr>
          </a:lstStyle>
          <a:p>
            <a:pPr lvl="0"/>
            <a:r>
              <a:rPr lang="en-US" dirty="0"/>
              <a:t>00</a:t>
            </a:r>
            <a:endParaRPr lang="en-GB" dirty="0"/>
          </a:p>
        </p:txBody>
      </p:sp>
      <p:sp>
        <p:nvSpPr>
          <p:cNvPr id="11" name="Shape 8">
            <a:extLst>
              <a:ext uri="{FF2B5EF4-FFF2-40B4-BE49-F238E27FC236}">
                <a16:creationId xmlns:a16="http://schemas.microsoft.com/office/drawing/2014/main" id="{E8D75B33-3286-4324-9B12-E6DDE1E8C2AA}"/>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Tree>
    <p:extLst>
      <p:ext uri="{BB962C8B-B14F-4D97-AF65-F5344CB8AC3E}">
        <p14:creationId xmlns:p14="http://schemas.microsoft.com/office/powerpoint/2010/main" val="272428475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s + Background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B9EE15-3DDA-4737-84F6-188372BF11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ctrTitle"/>
          </p:nvPr>
        </p:nvSpPr>
        <p:spPr>
          <a:xfrm>
            <a:off x="998400" y="431800"/>
            <a:ext cx="5948500" cy="3510000"/>
          </a:xfrm>
        </p:spPr>
        <p:txBody>
          <a:bodyPr anchor="t" anchorCtr="0"/>
          <a:lstStyle>
            <a:lvl1pPr algn="l" defTabSz="914400" rtl="0" eaLnBrk="1" latinLnBrk="0" hangingPunct="1">
              <a:lnSpc>
                <a:spcPct val="70000"/>
              </a:lnSpc>
              <a:spcBef>
                <a:spcPct val="0"/>
              </a:spcBef>
              <a:buNone/>
              <a:defRPr lang="en-US" sz="9000" kern="1200" dirty="0">
                <a:solidFill>
                  <a:schemeClr val="bg1"/>
                </a:solidFill>
                <a:latin typeface="KPMG Thin" panose="020B0203030202040204" pitchFamily="34" charset="0"/>
                <a:ea typeface="+mj-ea"/>
                <a:cs typeface="+mj-cs"/>
              </a:defRPr>
            </a:lvl1pPr>
          </a:lstStyle>
          <a:p>
            <a:r>
              <a:rPr lang="en-US" dirty="0"/>
              <a:t>Click to edit Master title style</a:t>
            </a:r>
          </a:p>
        </p:txBody>
      </p:sp>
      <p:sp>
        <p:nvSpPr>
          <p:cNvPr id="5" name="Shape 8">
            <a:extLst>
              <a:ext uri="{FF2B5EF4-FFF2-40B4-BE49-F238E27FC236}">
                <a16:creationId xmlns:a16="http://schemas.microsoft.com/office/drawing/2014/main" id="{CD7DFCC7-A7B6-47CE-9993-07474FC7F7C7}"/>
              </a:ext>
            </a:extLst>
          </p:cNvPr>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Tree>
    <p:extLst>
      <p:ext uri="{BB962C8B-B14F-4D97-AF65-F5344CB8AC3E}">
        <p14:creationId xmlns:p14="http://schemas.microsoft.com/office/powerpoint/2010/main" val="738387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dirty="0">
              <a:solidFill>
                <a:srgbClr val="000000"/>
              </a:solidFill>
            </a:endParaRPr>
          </a:p>
        </p:txBody>
      </p:sp>
      <p:sp>
        <p:nvSpPr>
          <p:cNvPr id="13" name="Text Placeholder 2"/>
          <p:cNvSpPr>
            <a:spLocks noGrp="1"/>
          </p:cNvSpPr>
          <p:nvPr>
            <p:ph type="body" sz="quarter" idx="11"/>
          </p:nvPr>
        </p:nvSpPr>
        <p:spPr>
          <a:xfrm>
            <a:off x="2002592" y="4671944"/>
            <a:ext cx="7851751" cy="643342"/>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4" name="Text Placeholder 2"/>
          <p:cNvSpPr>
            <a:spLocks noGrp="1"/>
          </p:cNvSpPr>
          <p:nvPr>
            <p:ph type="body" sz="quarter" idx="12"/>
          </p:nvPr>
        </p:nvSpPr>
        <p:spPr>
          <a:xfrm>
            <a:off x="2002592" y="5711030"/>
            <a:ext cx="7851751" cy="169277"/>
          </a:xfr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5" name="Text Placeholder 2"/>
          <p:cNvSpPr>
            <a:spLocks noGrp="1"/>
          </p:cNvSpPr>
          <p:nvPr>
            <p:ph type="body" sz="quarter" idx="13"/>
          </p:nvPr>
        </p:nvSpPr>
        <p:spPr>
          <a:xfrm>
            <a:off x="2002592" y="3831758"/>
            <a:ext cx="7851751" cy="643342"/>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grpSp>
        <p:nvGrpSpPr>
          <p:cNvPr id="12" name="Group 11"/>
          <p:cNvGrpSpPr/>
          <p:nvPr userDrawn="1"/>
        </p:nvGrpSpPr>
        <p:grpSpPr>
          <a:xfrm>
            <a:off x="2001649" y="0"/>
            <a:ext cx="1079150" cy="1623336"/>
            <a:chOff x="2001649" y="0"/>
            <a:chExt cx="1079150" cy="1623336"/>
          </a:xfrm>
        </p:grpSpPr>
        <p:sp>
          <p:nvSpPr>
            <p:cNvPr id="17" name="Freeform 19"/>
            <p:cNvSpPr>
              <a:spLocks noChangeAspect="1" noEditPoints="1"/>
            </p:cNvSpPr>
            <p:nvPr userDrawn="1"/>
          </p:nvSpPr>
          <p:spPr bwMode="gray">
            <a:xfrm>
              <a:off x="2001649" y="811668"/>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8" name="Freeform 19"/>
            <p:cNvSpPr>
              <a:spLocks noChangeAspect="1" noEditPoints="1"/>
            </p:cNvSpPr>
            <p:nvPr userDrawn="1"/>
          </p:nvSpPr>
          <p:spPr bwMode="gray">
            <a:xfrm>
              <a:off x="2001649" y="405834"/>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9" name="Freeform 19"/>
            <p:cNvSpPr>
              <a:spLocks noChangeAspect="1" noEditPoints="1"/>
            </p:cNvSpPr>
            <p:nvPr userDrawn="1"/>
          </p:nvSpPr>
          <p:spPr bwMode="gray">
            <a:xfrm>
              <a:off x="2001649" y="0"/>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0" name="Freeform 19"/>
            <p:cNvSpPr>
              <a:spLocks noChangeAspect="1" noEditPoints="1"/>
            </p:cNvSpPr>
            <p:nvPr userDrawn="1"/>
          </p:nvSpPr>
          <p:spPr bwMode="gray">
            <a:xfrm>
              <a:off x="2001649" y="1217502"/>
              <a:ext cx="1079150" cy="40583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noFill/>
            <a:ln>
              <a:noFill/>
            </a:ln>
          </p:spPr>
          <p:txBody>
            <a:bodyPr vert="horz" wrap="square" lIns="91440" tIns="45720" rIns="91440" bIns="45720" numCol="1" anchor="t" anchorCtr="0" compatLnSpc="1">
              <a:prstTxWarp prst="textNoShape">
                <a:avLst/>
              </a:prstTxWarp>
            </a:bodyPr>
            <a:lstStyle/>
            <a:p>
              <a:endParaRPr lang="en-GB" sz="1800" dirty="0"/>
            </a:p>
          </p:txBody>
        </p:sp>
      </p:grpSp>
      <p:sp>
        <p:nvSpPr>
          <p:cNvPr id="2" name="Rectangle 1"/>
          <p:cNvSpPr/>
          <p:nvPr userDrawn="1"/>
        </p:nvSpPr>
        <p:spPr>
          <a:xfrm>
            <a:off x="1842868" y="6119446"/>
            <a:ext cx="8510954"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grpSp>
        <p:nvGrpSpPr>
          <p:cNvPr id="21" name="Group 20">
            <a:extLst>
              <a:ext uri="{FF2B5EF4-FFF2-40B4-BE49-F238E27FC236}">
                <a16:creationId xmlns:a16="http://schemas.microsoft.com/office/drawing/2014/main" id="{924C5350-D8C3-491B-BE50-4F19798A3BF0}"/>
              </a:ext>
            </a:extLst>
          </p:cNvPr>
          <p:cNvGrpSpPr/>
          <p:nvPr userDrawn="1"/>
        </p:nvGrpSpPr>
        <p:grpSpPr>
          <a:xfrm>
            <a:off x="1980830" y="3398900"/>
            <a:ext cx="2121885" cy="385297"/>
            <a:chOff x="1227844" y="5695784"/>
            <a:chExt cx="2121885" cy="385297"/>
          </a:xfrm>
        </p:grpSpPr>
        <p:pic>
          <p:nvPicPr>
            <p:cNvPr id="22" name="Picture 21">
              <a:extLst>
                <a:ext uri="{FF2B5EF4-FFF2-40B4-BE49-F238E27FC236}">
                  <a16:creationId xmlns:a16="http://schemas.microsoft.com/office/drawing/2014/main" id="{08D7F684-3367-445D-A0D8-63929AB196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7844" y="5697032"/>
              <a:ext cx="1259878" cy="384049"/>
            </a:xfrm>
            <a:prstGeom prst="rect">
              <a:avLst/>
            </a:prstGeom>
          </p:spPr>
        </p:pic>
        <p:pic>
          <p:nvPicPr>
            <p:cNvPr id="31" name="Picture 30">
              <a:extLst>
                <a:ext uri="{FF2B5EF4-FFF2-40B4-BE49-F238E27FC236}">
                  <a16:creationId xmlns:a16="http://schemas.microsoft.com/office/drawing/2014/main" id="{B97B857C-6FC3-4F82-9D0E-D6A2D2F6E4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824"/>
            <a:stretch/>
          </p:blipFill>
          <p:spPr>
            <a:xfrm>
              <a:off x="2924174" y="5697032"/>
              <a:ext cx="425555" cy="384049"/>
            </a:xfrm>
            <a:prstGeom prst="rect">
              <a:avLst/>
            </a:prstGeom>
          </p:spPr>
        </p:pic>
        <p:grpSp>
          <p:nvGrpSpPr>
            <p:cNvPr id="32" name="Group 31">
              <a:extLst>
                <a:ext uri="{FF2B5EF4-FFF2-40B4-BE49-F238E27FC236}">
                  <a16:creationId xmlns:a16="http://schemas.microsoft.com/office/drawing/2014/main" id="{8DB40E58-8B27-43F0-879C-380EC2E2F6EE}"/>
                </a:ext>
              </a:extLst>
            </p:cNvPr>
            <p:cNvGrpSpPr/>
            <p:nvPr userDrawn="1"/>
          </p:nvGrpSpPr>
          <p:grpSpPr>
            <a:xfrm>
              <a:off x="2516441" y="5695784"/>
              <a:ext cx="383774" cy="383774"/>
              <a:chOff x="3291246" y="2909348"/>
              <a:chExt cx="383774" cy="383774"/>
            </a:xfrm>
          </p:grpSpPr>
          <p:sp>
            <p:nvSpPr>
              <p:cNvPr id="33" name="Freeform 5">
                <a:extLst>
                  <a:ext uri="{FF2B5EF4-FFF2-40B4-BE49-F238E27FC236}">
                    <a16:creationId xmlns:a16="http://schemas.microsoft.com/office/drawing/2014/main" id="{98232EFE-CF37-49A4-BD3C-A68DB39AF51D}"/>
                  </a:ext>
                </a:extLst>
              </p:cNvPr>
              <p:cNvSpPr>
                <a:spLocks noEditPoints="1"/>
              </p:cNvSpPr>
              <p:nvPr userDrawn="1"/>
            </p:nvSpPr>
            <p:spPr bwMode="auto">
              <a:xfrm>
                <a:off x="3291246" y="2909348"/>
                <a:ext cx="383774" cy="3837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 name="Freeform 6">
                <a:extLst>
                  <a:ext uri="{FF2B5EF4-FFF2-40B4-BE49-F238E27FC236}">
                    <a16:creationId xmlns:a16="http://schemas.microsoft.com/office/drawing/2014/main" id="{FD8A44A1-2199-41A3-B149-82D9C3353A6E}"/>
                  </a:ext>
                </a:extLst>
              </p:cNvPr>
              <p:cNvSpPr>
                <a:spLocks noEditPoints="1"/>
              </p:cNvSpPr>
              <p:nvPr userDrawn="1"/>
            </p:nvSpPr>
            <p:spPr bwMode="auto">
              <a:xfrm>
                <a:off x="3384655" y="3002757"/>
                <a:ext cx="196875" cy="196875"/>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5" name="Oval 7">
                <a:extLst>
                  <a:ext uri="{FF2B5EF4-FFF2-40B4-BE49-F238E27FC236}">
                    <a16:creationId xmlns:a16="http://schemas.microsoft.com/office/drawing/2014/main" id="{F5DCCE2B-6B4C-4A3B-9167-4F1F8AA72AC7}"/>
                  </a:ext>
                </a:extLst>
              </p:cNvPr>
              <p:cNvSpPr>
                <a:spLocks noChangeArrowheads="1"/>
              </p:cNvSpPr>
              <p:nvPr userDrawn="1"/>
            </p:nvSpPr>
            <p:spPr bwMode="auto">
              <a:xfrm>
                <a:off x="3562462" y="2975724"/>
                <a:ext cx="46101" cy="46101"/>
              </a:xfrm>
              <a:prstGeom prst="ellipse">
                <a:avLst/>
              </a:pr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sp>
        <p:nvSpPr>
          <p:cNvPr id="3" name="Rectangle 2"/>
          <p:cNvSpPr/>
          <p:nvPr userDrawn="1"/>
        </p:nvSpPr>
        <p:spPr>
          <a:xfrm>
            <a:off x="10782300" y="6210300"/>
            <a:ext cx="50800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spTree>
    <p:extLst>
      <p:ext uri="{BB962C8B-B14F-4D97-AF65-F5344CB8AC3E}">
        <p14:creationId xmlns:p14="http://schemas.microsoft.com/office/powerpoint/2010/main" val="1418199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55079-6F7C-467E-B95D-6FF94E2F6CA9}"/>
              </a:ext>
            </a:extLst>
          </p:cNvPr>
          <p:cNvPicPr>
            <a:picLocks noChangeAspect="1"/>
          </p:cNvPicPr>
          <p:nvPr userDrawn="1"/>
        </p:nvPicPr>
        <p:blipFill>
          <a:blip r:embed="rId2"/>
          <a:stretch>
            <a:fillRect/>
          </a:stretch>
        </p:blipFill>
        <p:spPr>
          <a:xfrm>
            <a:off x="0" y="0"/>
            <a:ext cx="2486025" cy="6858000"/>
          </a:xfrm>
          <a:prstGeom prst="rect">
            <a:avLst/>
          </a:prstGeom>
        </p:spPr>
      </p:pic>
      <p:sp>
        <p:nvSpPr>
          <p:cNvPr id="11" name="Title 1">
            <a:extLst>
              <a:ext uri="{FF2B5EF4-FFF2-40B4-BE49-F238E27FC236}">
                <a16:creationId xmlns:a16="http://schemas.microsoft.com/office/drawing/2014/main" id="{9A9FC9BA-0574-4FBE-B01A-CDBC8D6FA07F}"/>
              </a:ext>
            </a:extLst>
          </p:cNvPr>
          <p:cNvSpPr>
            <a:spLocks noGrp="1"/>
          </p:cNvSpPr>
          <p:nvPr>
            <p:ph type="ctrTitle"/>
          </p:nvPr>
        </p:nvSpPr>
        <p:spPr>
          <a:xfrm>
            <a:off x="3124200" y="431800"/>
            <a:ext cx="5948500" cy="3510000"/>
          </a:xfrm>
          <a:prstGeom prst="rect">
            <a:avLst/>
          </a:prstGeom>
        </p:spPr>
        <p:txBody>
          <a:bodyPr anchor="t" anchorCtr="0"/>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dirty="0"/>
              <a:t>Click to edit Master title style</a:t>
            </a:r>
          </a:p>
        </p:txBody>
      </p:sp>
      <p:sp>
        <p:nvSpPr>
          <p:cNvPr id="14" name="Freeform 19">
            <a:extLst>
              <a:ext uri="{FF2B5EF4-FFF2-40B4-BE49-F238E27FC236}">
                <a16:creationId xmlns:a16="http://schemas.microsoft.com/office/drawing/2014/main" id="{A8439C5F-4B5B-4092-8AAE-EB0C1FA96D3B}"/>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Tree>
    <p:extLst>
      <p:ext uri="{BB962C8B-B14F-4D97-AF65-F5344CB8AC3E}">
        <p14:creationId xmlns:p14="http://schemas.microsoft.com/office/powerpoint/2010/main" val="3729564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50" b="1" i="0">
                <a:solidFill>
                  <a:schemeClr val="tx1"/>
                </a:solidFill>
                <a:latin typeface="Arial"/>
                <a:cs typeface="Arial"/>
              </a:defRPr>
            </a:lvl1pPr>
          </a:lstStyle>
          <a:p>
            <a:pPr marL="12700">
              <a:lnSpc>
                <a:spcPct val="100000"/>
              </a:lnSpc>
              <a:spcBef>
                <a:spcPts val="30"/>
              </a:spcBef>
            </a:pPr>
            <a:r>
              <a:rPr spc="-15" dirty="0"/>
              <a:t>Document </a:t>
            </a:r>
            <a:r>
              <a:rPr spc="-25" dirty="0"/>
              <a:t>Classification: KPMG</a:t>
            </a:r>
            <a:r>
              <a:rPr spc="-35" dirty="0"/>
              <a:t> Confidential</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331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91B9FF-C15B-456F-8E30-4DE1C5B476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29662" y="0"/>
            <a:ext cx="7462337" cy="6858000"/>
          </a:xfrm>
          <a:prstGeom prst="rect">
            <a:avLst/>
          </a:prstGeom>
        </p:spPr>
      </p:pic>
      <p:sp>
        <p:nvSpPr>
          <p:cNvPr id="4" name="Holder 2">
            <a:extLst>
              <a:ext uri="{FF2B5EF4-FFF2-40B4-BE49-F238E27FC236}">
                <a16:creationId xmlns:a16="http://schemas.microsoft.com/office/drawing/2014/main" id="{7223122C-C7AA-4C8F-B199-25C1C6592596}"/>
              </a:ext>
            </a:extLst>
          </p:cNvPr>
          <p:cNvSpPr>
            <a:spLocks noGrp="1"/>
          </p:cNvSpPr>
          <p:nvPr>
            <p:ph type="title"/>
          </p:nvPr>
        </p:nvSpPr>
        <p:spPr>
          <a:xfrm>
            <a:off x="998400" y="431800"/>
            <a:ext cx="10195200" cy="533400"/>
          </a:xfrm>
          <a:prstGeom prst="rect">
            <a:avLst/>
          </a:prstGeom>
        </p:spPr>
        <p:txBody>
          <a:bodyPr lIns="0" tIns="0" rIns="0" bIns="0"/>
          <a:lstStyle>
            <a:lvl1pPr>
              <a:defRPr sz="5400" b="0" i="0">
                <a:solidFill>
                  <a:srgbClr val="00338D"/>
                </a:solidFill>
                <a:latin typeface="KPMG Extralight"/>
                <a:cs typeface="KPMG Extralight"/>
              </a:defRPr>
            </a:lvl1pPr>
          </a:lstStyle>
          <a:p>
            <a:endParaRPr/>
          </a:p>
        </p:txBody>
      </p:sp>
      <p:sp>
        <p:nvSpPr>
          <p:cNvPr id="3" name="Rectangle 2"/>
          <p:cNvSpPr/>
          <p:nvPr userDrawn="1"/>
        </p:nvSpPr>
        <p:spPr>
          <a:xfrm>
            <a:off x="1" y="0"/>
            <a:ext cx="10195200" cy="6858000"/>
          </a:xfrm>
          <a:prstGeom prst="rect">
            <a:avLst/>
          </a:prstGeom>
          <a:gradFill>
            <a:gsLst>
              <a:gs pos="0">
                <a:srgbClr val="00A3A1"/>
              </a:gs>
              <a:gs pos="67000">
                <a:srgbClr val="00A3A1"/>
              </a:gs>
              <a:gs pos="83000">
                <a:srgbClr val="00A3A1"/>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N" sz="1500" dirty="0">
              <a:solidFill>
                <a:schemeClr val="bg1"/>
              </a:solidFill>
            </a:endParaRPr>
          </a:p>
        </p:txBody>
      </p:sp>
      <p:sp>
        <p:nvSpPr>
          <p:cNvPr id="5"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bg1"/>
                </a:solidFill>
                <a:latin typeface="+mn-lt"/>
                <a:ea typeface="Arial"/>
                <a:cs typeface="Arial" panose="020B0604020202020204" pitchFamily="34" charset="0"/>
              </a:rPr>
              <a:pPr algn="r"/>
              <a:t>‹#›</a:t>
            </a:fld>
            <a:endParaRPr lang="en-US" sz="1000" dirty="0">
              <a:solidFill>
                <a:schemeClr val="bg1"/>
              </a:solidFill>
              <a:latin typeface="+mn-lt"/>
              <a:ea typeface="Arial"/>
              <a:cs typeface="Arial" panose="020B0604020202020204" pitchFamily="34" charset="0"/>
            </a:endParaRPr>
          </a:p>
        </p:txBody>
      </p:sp>
      <p:sp>
        <p:nvSpPr>
          <p:cNvPr id="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E0D97F9B-C789-4491-A314-4FD00D117153}"/>
              </a:ext>
            </a:extLst>
          </p:cNvPr>
          <p:cNvSpPr txBox="1"/>
          <p:nvPr userDrawn="1">
            <p:custDataLst>
              <p:tags r:id="rId1"/>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©2021 Copyright owned by one or more of the KPMG International entities. KPMG International entities provide no services to clients. All rights reserved.</a:t>
            </a:r>
          </a:p>
        </p:txBody>
      </p:sp>
      <p:sp>
        <p:nvSpPr>
          <p:cNvPr id="10" name="TextBox 9">
            <a:extLst>
              <a:ext uri="{FF2B5EF4-FFF2-40B4-BE49-F238E27FC236}">
                <a16:creationId xmlns:a16="http://schemas.microsoft.com/office/drawing/2014/main" id="{9F595A22-D73C-4E81-9845-354749494354}"/>
              </a:ext>
            </a:extLst>
          </p:cNvPr>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bg1"/>
                </a:solidFill>
                <a:latin typeface="+mn-lt"/>
                <a:ea typeface="+mn-ea"/>
                <a:cs typeface="+mn-cs"/>
              </a:rPr>
              <a:t>Document Classification: KPMG Confidential</a:t>
            </a:r>
          </a:p>
        </p:txBody>
      </p:sp>
    </p:spTree>
    <p:extLst>
      <p:ext uri="{BB962C8B-B14F-4D97-AF65-F5344CB8AC3E}">
        <p14:creationId xmlns:p14="http://schemas.microsoft.com/office/powerpoint/2010/main" val="231209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ody pag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Holder 2">
            <a:extLst>
              <a:ext uri="{FF2B5EF4-FFF2-40B4-BE49-F238E27FC236}">
                <a16:creationId xmlns:a16="http://schemas.microsoft.com/office/drawing/2014/main" id="{ECB815D2-250D-44D0-AB23-0C6818DD4EF7}"/>
              </a:ext>
            </a:extLst>
          </p:cNvPr>
          <p:cNvSpPr>
            <a:spLocks noGrp="1"/>
          </p:cNvSpPr>
          <p:nvPr>
            <p:ph type="title"/>
          </p:nvPr>
        </p:nvSpPr>
        <p:spPr>
          <a:xfrm>
            <a:off x="998400" y="431800"/>
            <a:ext cx="10195200" cy="533400"/>
          </a:xfrm>
          <a:prstGeom prst="rect">
            <a:avLst/>
          </a:prstGeom>
        </p:spPr>
        <p:txBody>
          <a:bodyPr lIns="0" tIns="0" rIns="0" bIns="0"/>
          <a:lstStyle>
            <a:lvl1pPr>
              <a:defRPr sz="5400" b="0" i="0">
                <a:solidFill>
                  <a:srgbClr val="00338D"/>
                </a:solidFill>
                <a:latin typeface="KPMG Extralight"/>
                <a:cs typeface="KPMG Extralight"/>
              </a:defRPr>
            </a:lvl1pPr>
          </a:lstStyle>
          <a:p>
            <a:endParaRPr/>
          </a:p>
        </p:txBody>
      </p:sp>
    </p:spTree>
    <p:extLst>
      <p:ext uri="{BB962C8B-B14F-4D97-AF65-F5344CB8AC3E}">
        <p14:creationId xmlns:p14="http://schemas.microsoft.com/office/powerpoint/2010/main" val="2604358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hite Body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0708F-2E51-45A9-805B-D250022D1888}"/>
              </a:ext>
            </a:extLst>
          </p:cNvPr>
          <p:cNvPicPr>
            <a:picLocks noChangeAspect="1"/>
          </p:cNvPicPr>
          <p:nvPr userDrawn="1"/>
        </p:nvPicPr>
        <p:blipFill>
          <a:blip r:embed="rId2"/>
          <a:stretch>
            <a:fillRect/>
          </a:stretch>
        </p:blipFill>
        <p:spPr>
          <a:xfrm>
            <a:off x="0" y="0"/>
            <a:ext cx="3609975" cy="6858000"/>
          </a:xfrm>
          <a:prstGeom prst="rect">
            <a:avLst/>
          </a:prstGeom>
        </p:spPr>
      </p:pic>
      <p:sp>
        <p:nvSpPr>
          <p:cNvPr id="6" name="Freeform 19">
            <a:extLst>
              <a:ext uri="{FF2B5EF4-FFF2-40B4-BE49-F238E27FC236}">
                <a16:creationId xmlns:a16="http://schemas.microsoft.com/office/drawing/2014/main" id="{4B0AC694-0BEB-45D3-946F-EC158FC49C50}"/>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Tree>
    <p:extLst>
      <p:ext uri="{BB962C8B-B14F-4D97-AF65-F5344CB8AC3E}">
        <p14:creationId xmlns:p14="http://schemas.microsoft.com/office/powerpoint/2010/main" val="273258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oumn layou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8485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a:extLst>
              <a:ext uri="{FF2B5EF4-FFF2-40B4-BE49-F238E27FC236}">
                <a16:creationId xmlns:a16="http://schemas.microsoft.com/office/drawing/2014/main" id="{E918EC77-0EBC-413E-B80B-598A4C0FD4B9}"/>
              </a:ext>
            </a:extLst>
          </p:cNvPr>
          <p:cNvSpPr>
            <a:spLocks noGrp="1"/>
          </p:cNvSpPr>
          <p:nvPr>
            <p:ph type="body" sz="quarter" idx="11"/>
          </p:nvPr>
        </p:nvSpPr>
        <p:spPr>
          <a:xfrm>
            <a:off x="6214963" y="1330126"/>
            <a:ext cx="498485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Holder 2">
            <a:extLst>
              <a:ext uri="{FF2B5EF4-FFF2-40B4-BE49-F238E27FC236}">
                <a16:creationId xmlns:a16="http://schemas.microsoft.com/office/drawing/2014/main" id="{869AA916-1A69-4BBE-B843-691543475AA9}"/>
              </a:ext>
            </a:extLst>
          </p:cNvPr>
          <p:cNvSpPr>
            <a:spLocks noGrp="1"/>
          </p:cNvSpPr>
          <p:nvPr>
            <p:ph type="title"/>
          </p:nvPr>
        </p:nvSpPr>
        <p:spPr>
          <a:xfrm>
            <a:off x="998400" y="431800"/>
            <a:ext cx="10195200" cy="533400"/>
          </a:xfrm>
          <a:prstGeom prst="rect">
            <a:avLst/>
          </a:prstGeom>
        </p:spPr>
        <p:txBody>
          <a:bodyPr lIns="0" tIns="0" rIns="0" bIns="0"/>
          <a:lstStyle>
            <a:lvl1pPr>
              <a:defRPr sz="5400" b="0" i="0">
                <a:solidFill>
                  <a:srgbClr val="00338D"/>
                </a:solidFill>
                <a:latin typeface="KPMG Extralight"/>
                <a:cs typeface="KPMG Extralight"/>
              </a:defRPr>
            </a:lvl1pPr>
          </a:lstStyle>
          <a:p>
            <a:endParaRPr/>
          </a:p>
        </p:txBody>
      </p:sp>
    </p:spTree>
    <p:extLst>
      <p:ext uri="{BB962C8B-B14F-4D97-AF65-F5344CB8AC3E}">
        <p14:creationId xmlns:p14="http://schemas.microsoft.com/office/powerpoint/2010/main" val="343620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ags" Target="../tags/tag1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03201" y="1331360"/>
            <a:ext cx="10194470" cy="4545566"/>
          </a:xfrm>
          <a:prstGeom prst="rect">
            <a:avLst/>
          </a:prstGeom>
        </p:spPr>
        <p:txBody>
          <a:bodyPr vert="horz" lIns="0" tIns="0" rIns="0" bIns="0" rtlCol="0" anchor="t" anchorCtr="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dirty="0">
              <a:solidFill>
                <a:schemeClr val="tx2"/>
              </a:solidFill>
              <a:latin typeface="+mn-lt"/>
              <a:ea typeface="Arial"/>
              <a:cs typeface="Arial" panose="020B0604020202020204" pitchFamily="34" charset="0"/>
            </a:endParaRPr>
          </a:p>
        </p:txBody>
      </p:sp>
      <p:sp>
        <p:nvSpPr>
          <p:cNvPr id="2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Box 5">
            <a:extLst>
              <a:ext uri="{FF2B5EF4-FFF2-40B4-BE49-F238E27FC236}">
                <a16:creationId xmlns:a16="http://schemas.microsoft.com/office/drawing/2014/main" id="{03C0324D-A99E-4869-870C-1B3BC556F6A3}"/>
              </a:ext>
            </a:extLst>
          </p:cNvPr>
          <p:cNvSpPr txBox="1"/>
          <p:nvPr userDrawn="1">
            <p:custDataLst>
              <p:tags r:id="rId26"/>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04" r:id="rId1"/>
    <p:sldLayoutId id="2147483739" r:id="rId2"/>
    <p:sldLayoutId id="2147483753" r:id="rId3"/>
    <p:sldLayoutId id="2147483666" r:id="rId4"/>
    <p:sldLayoutId id="2147483872" r:id="rId5"/>
    <p:sldLayoutId id="2147483873" r:id="rId6"/>
    <p:sldLayoutId id="2147483664" r:id="rId7"/>
    <p:sldLayoutId id="2147483876" r:id="rId8"/>
    <p:sldLayoutId id="2147483755" r:id="rId9"/>
    <p:sldLayoutId id="2147483694" r:id="rId10"/>
    <p:sldLayoutId id="2147483736" r:id="rId11"/>
    <p:sldLayoutId id="2147483750" r:id="rId12"/>
    <p:sldLayoutId id="2147483738" r:id="rId13"/>
    <p:sldLayoutId id="2147483754" r:id="rId14"/>
    <p:sldLayoutId id="2147483682" r:id="rId15"/>
    <p:sldLayoutId id="2147483751" r:id="rId16"/>
    <p:sldLayoutId id="2147483752" r:id="rId17"/>
    <p:sldLayoutId id="2147483741" r:id="rId18"/>
    <p:sldLayoutId id="2147483742" r:id="rId19"/>
    <p:sldLayoutId id="2147483744" r:id="rId20"/>
    <p:sldLayoutId id="2147483747" r:id="rId21"/>
    <p:sldLayoutId id="2147483749" r:id="rId22"/>
    <p:sldLayoutId id="2147483735" r:id="rId23"/>
    <p:sldLayoutId id="2147483890" r:id="rId24"/>
  </p:sldLayoutIdLst>
  <p:txStyles>
    <p:titleStyle>
      <a:lvl1pPr algn="l" defTabSz="914400" rtl="0" eaLnBrk="1" latinLnBrk="0" hangingPunct="1">
        <a:lnSpc>
          <a:spcPct val="70000"/>
        </a:lnSpc>
        <a:spcBef>
          <a:spcPct val="0"/>
        </a:spcBef>
        <a:buNone/>
        <a:defRPr sz="5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rgbClr val="005EB8"/>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1"/>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500" kern="1200">
          <a:solidFill>
            <a:schemeClr val="tx1"/>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500" kern="1200">
          <a:solidFill>
            <a:schemeClr val="tx1"/>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500" kern="1200" baseline="0">
          <a:solidFill>
            <a:schemeClr val="tx1"/>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userDrawn="1">
          <p15:clr>
            <a:srgbClr val="F26B43"/>
          </p15:clr>
        </p15:guide>
        <p15:guide id="2" pos="627" userDrawn="1">
          <p15:clr>
            <a:srgbClr val="F26B43"/>
          </p15:clr>
        </p15:guide>
        <p15:guide id="3" pos="7055" userDrawn="1">
          <p15:clr>
            <a:srgbClr val="F26B43"/>
          </p15:clr>
        </p15:guide>
        <p15:guide id="4" orient="horz" pos="833" userDrawn="1">
          <p15:clr>
            <a:srgbClr val="F26B43"/>
          </p15:clr>
        </p15:guide>
        <p15:guide id="5" orient="horz" pos="608" userDrawn="1">
          <p15:clr>
            <a:srgbClr val="F26B43"/>
          </p15:clr>
        </p15:guide>
        <p15:guide id="6" orient="horz" pos="272" userDrawn="1">
          <p15:clr>
            <a:srgbClr val="F26B43"/>
          </p15:clr>
        </p15:guide>
        <p15:guide id="13" pos="2819" userDrawn="1">
          <p15:clr>
            <a:srgbClr val="5ACBF0"/>
          </p15:clr>
        </p15:guide>
        <p15:guide id="14" pos="5019" userDrawn="1">
          <p15:clr>
            <a:srgbClr val="5ACBF0"/>
          </p15:clr>
        </p15:guide>
        <p15:guide id="15" pos="4861" userDrawn="1">
          <p15:clr>
            <a:srgbClr val="5ACBF0"/>
          </p15:clr>
        </p15:guide>
        <p15:guide id="16" pos="2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D4306-C5BB-4A5E-8611-72A89F70B2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FB2678-E6CA-420C-9588-1D04AE4C2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81CCE-06F4-4CFE-823C-C043984CAF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43EE5-C039-4BE3-8FF8-F47AD2BC2A5A}" type="datetimeFigureOut">
              <a:rPr lang="en-US" smtClean="0"/>
              <a:t>4/8/2021</a:t>
            </a:fld>
            <a:endParaRPr lang="en-US" dirty="0"/>
          </a:p>
        </p:txBody>
      </p:sp>
      <p:sp>
        <p:nvSpPr>
          <p:cNvPr id="5" name="Footer Placeholder 4">
            <a:extLst>
              <a:ext uri="{FF2B5EF4-FFF2-40B4-BE49-F238E27FC236}">
                <a16:creationId xmlns:a16="http://schemas.microsoft.com/office/drawing/2014/main" id="{A8DA3C61-893F-49AB-A2B7-7F69F5C848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452461-BBDC-4E3A-9C88-0BA23449F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A14EF-BA02-479E-A8E4-241C0108F0A9}" type="slidenum">
              <a:rPr lang="en-US" smtClean="0"/>
              <a:t>‹#›</a:t>
            </a:fld>
            <a:endParaRPr lang="en-US" dirty="0"/>
          </a:p>
        </p:txBody>
      </p:sp>
    </p:spTree>
    <p:extLst>
      <p:ext uri="{BB962C8B-B14F-4D97-AF65-F5344CB8AC3E}">
        <p14:creationId xmlns:p14="http://schemas.microsoft.com/office/powerpoint/2010/main" val="368891491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1003201" y="1331360"/>
            <a:ext cx="10194470" cy="4545566"/>
          </a:xfrm>
          <a:prstGeom prst="rect">
            <a:avLst/>
          </a:prstGeom>
        </p:spPr>
        <p:txBody>
          <a:bodyPr vert="horz" lIns="0" tIns="0" rIns="0" bIns="0" rtlCol="0" anchor="t" anchorCtr="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dirty="0">
              <a:solidFill>
                <a:schemeClr val="tx2"/>
              </a:solidFill>
              <a:latin typeface="+mn-lt"/>
              <a:ea typeface="Arial"/>
              <a:cs typeface="Arial" panose="020B0604020202020204" pitchFamily="34" charset="0"/>
            </a:endParaRPr>
          </a:p>
        </p:txBody>
      </p:sp>
      <p:sp>
        <p:nvSpPr>
          <p:cNvPr id="26"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TextBox 6">
            <a:extLst>
              <a:ext uri="{FF2B5EF4-FFF2-40B4-BE49-F238E27FC236}">
                <a16:creationId xmlns:a16="http://schemas.microsoft.com/office/drawing/2014/main" id="{FBA1304F-0F11-4653-BB02-AD05EA98DE9B}"/>
              </a:ext>
            </a:extLst>
          </p:cNvPr>
          <p:cNvSpPr txBox="1"/>
          <p:nvPr userDrawn="1">
            <p:custDataLst>
              <p:tags r:id="rId24"/>
            </p:custDataLst>
          </p:nvPr>
        </p:nvSpPr>
        <p:spPr>
          <a:xfrm>
            <a:off x="2234934" y="6266997"/>
            <a:ext cx="8250186" cy="3708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©2021 Copyright owned by one or more of the KPMG International entities. KPMG International entities provide no services to clients. All rights reserved.</a:t>
            </a:r>
          </a:p>
        </p:txBody>
      </p:sp>
    </p:spTree>
    <p:extLst>
      <p:ext uri="{BB962C8B-B14F-4D97-AF65-F5344CB8AC3E}">
        <p14:creationId xmlns:p14="http://schemas.microsoft.com/office/powerpoint/2010/main" val="427768909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877" r:id="rId7"/>
    <p:sldLayoutId id="2147483764" r:id="rId8"/>
    <p:sldLayoutId id="2147483765" r:id="rId9"/>
    <p:sldLayoutId id="2147483766" r:id="rId10"/>
    <p:sldLayoutId id="2147483767" r:id="rId11"/>
    <p:sldLayoutId id="2147483768" r:id="rId12"/>
    <p:sldLayoutId id="2147483772" r:id="rId13"/>
    <p:sldLayoutId id="2147483773" r:id="rId14"/>
    <p:sldLayoutId id="2147483774" r:id="rId15"/>
    <p:sldLayoutId id="2147483816" r:id="rId16"/>
    <p:sldLayoutId id="2147483817" r:id="rId17"/>
    <p:sldLayoutId id="2147483820" r:id="rId18"/>
    <p:sldLayoutId id="2147483821" r:id="rId19"/>
    <p:sldLayoutId id="2147483822" r:id="rId20"/>
    <p:sldLayoutId id="2147483843" r:id="rId21"/>
    <p:sldLayoutId id="2147483891" r:id="rId22"/>
  </p:sldLayoutIdLst>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3">
          <p15:clr>
            <a:srgbClr val="F26B43"/>
          </p15:clr>
        </p15:guide>
        <p15:guide id="5" orient="horz" pos="608">
          <p15:clr>
            <a:srgbClr val="F26B43"/>
          </p15:clr>
        </p15:guide>
        <p15:guide id="6" orient="horz" pos="272">
          <p15:clr>
            <a:srgbClr val="F26B43"/>
          </p15:clr>
        </p15:guide>
        <p15:guide id="7" pos="3911">
          <p15:clr>
            <a:srgbClr val="F26B43"/>
          </p15:clr>
        </p15:guide>
        <p15:guide id="8" pos="37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tags" Target="../tags/tag42.xml"/><Relationship Id="rId21" Type="http://schemas.openxmlformats.org/officeDocument/2006/relationships/image" Target="../media/image56.png"/><Relationship Id="rId7" Type="http://schemas.openxmlformats.org/officeDocument/2006/relationships/image" Target="../media/image42.emf"/><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tags" Target="../tags/tag41.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notesSlide" Target="../notesSlides/notesSlide2.xml"/><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slideLayout" Target="../slideLayouts/slideLayout4.xml"/><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44.xml"/><Relationship Id="rId7" Type="http://schemas.openxmlformats.org/officeDocument/2006/relationships/image" Target="../media/image42.emf"/><Relationship Id="rId2" Type="http://schemas.openxmlformats.org/officeDocument/2006/relationships/tags" Target="../tags/tag4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openxmlformats.org/officeDocument/2006/relationships/image" Target="../media/image63.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2.png"/><Relationship Id="rId1" Type="http://schemas.openxmlformats.org/officeDocument/2006/relationships/slideLayout" Target="../slideLayouts/slideLayout17.xml"/><Relationship Id="rId5" Type="http://schemas.openxmlformats.org/officeDocument/2006/relationships/image" Target="../media/image66.sv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31.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4.xml"/><Relationship Id="rId5" Type="http://schemas.openxmlformats.org/officeDocument/2006/relationships/image" Target="../media/image96.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7.xml"/><Relationship Id="rId5" Type="http://schemas.openxmlformats.org/officeDocument/2006/relationships/image" Target="../media/image64.sv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122.pn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chart" Target="../charts/chart7.xml"/><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hyperlink" Target="https://www.forbes.com/sites/pamdanziger/2019/04/10/retail-downsizing-will-accelerate-as-75000-stores-will-be-forced-to-close-by-2026/#6619913b339e" TargetMode="External"/><Relationship Id="rId1" Type="http://schemas.openxmlformats.org/officeDocument/2006/relationships/slideLayout" Target="../slideLayouts/slideLayout5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chart" Target="../charts/chart8.xml"/></Relationships>
</file>

<file path=ppt/slides/_rels/slide3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hyperlink" Target="https://www.wipro.com/en-IN/analytics/store-labor-optimization-driven-by-advanced-analytics/" TargetMode="External"/><Relationship Id="rId7" Type="http://schemas.openxmlformats.org/officeDocument/2006/relationships/hyperlink" Target="https://irpaai.com/definition-and-benefits/" TargetMode="External"/><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hyperlink" Target="https://www.capgemini.com/wp-content/uploads/2018/12/Report-%E2%80%93-Building-the-Retail-Superstar-Digital1.pdf" TargetMode="External"/><Relationship Id="rId5" Type="http://schemas.openxmlformats.org/officeDocument/2006/relationships/hyperlink" Target="https://www.juniperresearch.com/press/press-releases/ai-spending-by-retailers-reach-12-billion-2023" TargetMode="External"/><Relationship Id="rId4" Type="http://schemas.openxmlformats.org/officeDocument/2006/relationships/hyperlink" Target="https://www.relexsolutions.com/case-studies/coop-varmlan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omputerweekly.com/news/252451508/Retail-tech-spending-will-grow-36-globally-in-2019-predicts-Gartner"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hyperlink" Target="https://www.incisiv.com/animated-infographic-state-of-the-industry-digital-supplychain-performance" TargetMode="External"/><Relationship Id="rId4" Type="http://schemas.openxmlformats.org/officeDocument/2006/relationships/hyperlink" Target="https://www.gartner.com/en/newsroom/press-releases/2018-10-29-gartner-says-retailers-are-investing-heavily-in-digital-capabilities-to-meet-customer-expectations"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31.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3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6.xml"/><Relationship Id="rId5" Type="http://schemas.openxmlformats.org/officeDocument/2006/relationships/image" Target="../media/image64.sv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42.emf"/><Relationship Id="rId2" Type="http://schemas.openxmlformats.org/officeDocument/2006/relationships/tags" Target="../tags/tag4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6.xml"/><Relationship Id="rId4"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hyperlink" Target="https://www.retailgazette.co.uk/blog/2020/03/sainsburys-the-only-big-4-grocer-to-record-sales-growth/n-2/" TargetMode="External"/><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chart" Target="../charts/char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hyperlink" Target="https://www.scrapehero.com/number-of-products-on-amazon-april-2019/" TargetMode="External"/><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2.png"/><Relationship Id="rId1" Type="http://schemas.openxmlformats.org/officeDocument/2006/relationships/slideLayout" Target="../slideLayouts/slideLayout56.xml"/><Relationship Id="rId5" Type="http://schemas.openxmlformats.org/officeDocument/2006/relationships/image" Target="../media/image143.sv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4.emf"/><Relationship Id="rId7" Type="http://schemas.openxmlformats.org/officeDocument/2006/relationships/image" Target="../media/image148.emf"/><Relationship Id="rId12" Type="http://schemas.openxmlformats.org/officeDocument/2006/relationships/image" Target="../media/image153.emf"/><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147.emf"/><Relationship Id="rId11" Type="http://schemas.openxmlformats.org/officeDocument/2006/relationships/image" Target="../media/image152.emf"/><Relationship Id="rId5" Type="http://schemas.openxmlformats.org/officeDocument/2006/relationships/image" Target="../media/image146.emf"/><Relationship Id="rId10" Type="http://schemas.openxmlformats.org/officeDocument/2006/relationships/image" Target="../media/image151.emf"/><Relationship Id="rId4" Type="http://schemas.openxmlformats.org/officeDocument/2006/relationships/image" Target="../media/image145.emf"/><Relationship Id="rId9" Type="http://schemas.openxmlformats.org/officeDocument/2006/relationships/image" Target="../media/image150.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157.svg"/><Relationship Id="rId5" Type="http://schemas.openxmlformats.org/officeDocument/2006/relationships/image" Target="../media/image156.png"/><Relationship Id="rId10" Type="http://schemas.openxmlformats.org/officeDocument/2006/relationships/image" Target="../media/image161.svg"/><Relationship Id="rId4" Type="http://schemas.openxmlformats.org/officeDocument/2006/relationships/image" Target="../media/image155.svg"/><Relationship Id="rId9" Type="http://schemas.openxmlformats.org/officeDocument/2006/relationships/image" Target="../media/image1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52.xml"/><Relationship Id="rId4" Type="http://schemas.openxmlformats.org/officeDocument/2006/relationships/image" Target="../media/image164.jpeg"/></Relationships>
</file>

<file path=ppt/slides/_rels/slide5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2.png"/><Relationship Id="rId1" Type="http://schemas.openxmlformats.org/officeDocument/2006/relationships/slideLayout" Target="../slideLayouts/slideLayout52.xml"/><Relationship Id="rId4" Type="http://schemas.openxmlformats.org/officeDocument/2006/relationships/image" Target="../media/image166.jpeg"/></Relationships>
</file>

<file path=ppt/slides/_rels/slide5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2.png"/><Relationship Id="rId1" Type="http://schemas.openxmlformats.org/officeDocument/2006/relationships/slideLayout" Target="../slideLayouts/slideLayout52.xml"/><Relationship Id="rId4" Type="http://schemas.openxmlformats.org/officeDocument/2006/relationships/image" Target="../media/image168.gif"/></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2.png"/><Relationship Id="rId1" Type="http://schemas.openxmlformats.org/officeDocument/2006/relationships/slideLayout" Target="../slideLayouts/slideLayout52.xml"/><Relationship Id="rId6" Type="http://schemas.openxmlformats.org/officeDocument/2006/relationships/image" Target="../media/image172.png"/><Relationship Id="rId5" Type="http://schemas.openxmlformats.org/officeDocument/2006/relationships/image" Target="../media/image171.svg"/><Relationship Id="rId4" Type="http://schemas.openxmlformats.org/officeDocument/2006/relationships/image" Target="../media/image170.svg"/></Relationships>
</file>

<file path=ppt/slides/_rels/slide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2.png"/><Relationship Id="rId1" Type="http://schemas.openxmlformats.org/officeDocument/2006/relationships/slideLayout" Target="../slideLayouts/slideLayout52.xml"/><Relationship Id="rId5" Type="http://schemas.openxmlformats.org/officeDocument/2006/relationships/image" Target="../media/image173.jpeg"/><Relationship Id="rId4" Type="http://schemas.openxmlformats.org/officeDocument/2006/relationships/image" Target="../media/image171.svg"/></Relationships>
</file>

<file path=ppt/slides/_rels/slide5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62.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3" Type="http://schemas.openxmlformats.org/officeDocument/2006/relationships/tags" Target="../tags/tag22.xml"/><Relationship Id="rId21" Type="http://schemas.openxmlformats.org/officeDocument/2006/relationships/oleObject" Target="../embeddings/oleObject1.bin"/><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19" Type="http://schemas.openxmlformats.org/officeDocument/2006/relationships/tags" Target="../tags/tag38.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image" Target="../media/image26.emf"/></Relationships>
</file>

<file path=ppt/slides/_rels/slide60.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26" Type="http://schemas.openxmlformats.org/officeDocument/2006/relationships/image" Target="../media/image199.png"/><Relationship Id="rId3" Type="http://schemas.openxmlformats.org/officeDocument/2006/relationships/image" Target="../media/image176.png"/><Relationship Id="rId21" Type="http://schemas.openxmlformats.org/officeDocument/2006/relationships/image" Target="../media/image194.png"/><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0.png"/><Relationship Id="rId25" Type="http://schemas.openxmlformats.org/officeDocument/2006/relationships/image" Target="../media/image198.png"/><Relationship Id="rId2" Type="http://schemas.openxmlformats.org/officeDocument/2006/relationships/image" Target="../media/image175.png"/><Relationship Id="rId16" Type="http://schemas.openxmlformats.org/officeDocument/2006/relationships/image" Target="../media/image189.png"/><Relationship Id="rId20" Type="http://schemas.openxmlformats.org/officeDocument/2006/relationships/image" Target="../media/image193.png"/><Relationship Id="rId29" Type="http://schemas.openxmlformats.org/officeDocument/2006/relationships/image" Target="../media/image202.png"/><Relationship Id="rId1" Type="http://schemas.openxmlformats.org/officeDocument/2006/relationships/slideLayout" Target="../slideLayouts/slideLayout52.xml"/><Relationship Id="rId6" Type="http://schemas.openxmlformats.org/officeDocument/2006/relationships/image" Target="../media/image179.png"/><Relationship Id="rId11" Type="http://schemas.openxmlformats.org/officeDocument/2006/relationships/image" Target="../media/image184.png"/><Relationship Id="rId24" Type="http://schemas.openxmlformats.org/officeDocument/2006/relationships/image" Target="../media/image197.png"/><Relationship Id="rId5" Type="http://schemas.openxmlformats.org/officeDocument/2006/relationships/image" Target="../media/image178.png"/><Relationship Id="rId15" Type="http://schemas.openxmlformats.org/officeDocument/2006/relationships/image" Target="../media/image188.png"/><Relationship Id="rId23" Type="http://schemas.openxmlformats.org/officeDocument/2006/relationships/image" Target="../media/image196.png"/><Relationship Id="rId28" Type="http://schemas.openxmlformats.org/officeDocument/2006/relationships/image" Target="../media/image201.png"/><Relationship Id="rId10" Type="http://schemas.openxmlformats.org/officeDocument/2006/relationships/image" Target="../media/image183.png"/><Relationship Id="rId19" Type="http://schemas.openxmlformats.org/officeDocument/2006/relationships/image" Target="../media/image192.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 Id="rId22" Type="http://schemas.openxmlformats.org/officeDocument/2006/relationships/image" Target="../media/image195.png"/><Relationship Id="rId27" Type="http://schemas.openxmlformats.org/officeDocument/2006/relationships/image" Target="../media/image200.png"/><Relationship Id="rId30" Type="http://schemas.openxmlformats.org/officeDocument/2006/relationships/image" Target="../media/image203.png"/></Relationships>
</file>

<file path=ppt/slides/_rels/slide6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9.xml"/><Relationship Id="rId1" Type="http://schemas.openxmlformats.org/officeDocument/2006/relationships/slideLayout" Target="../slideLayouts/slideLayout37.xml"/><Relationship Id="rId5" Type="http://schemas.openxmlformats.org/officeDocument/2006/relationships/image" Target="../media/image212.png"/><Relationship Id="rId4" Type="http://schemas.openxmlformats.org/officeDocument/2006/relationships/image" Target="../media/image211.png"/></Relationships>
</file>

<file path=ppt/slides/_rels/slide65.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215.png"/><Relationship Id="rId4" Type="http://schemas.openxmlformats.org/officeDocument/2006/relationships/image" Target="../media/image21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4.xml"/><Relationship Id="rId7" Type="http://schemas.openxmlformats.org/officeDocument/2006/relationships/chart" Target="../charts/chart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hyperlink" Target="https://www.imf.org/external/pubs/ft/weo/2020/01/weodata/index.aspx" TargetMode="External"/><Relationship Id="rId11" Type="http://schemas.openxmlformats.org/officeDocument/2006/relationships/image" Target="../media/image28.svg"/><Relationship Id="rId5" Type="http://schemas.openxmlformats.org/officeDocument/2006/relationships/chart" Target="../charts/chart2.xml"/><Relationship Id="rId10" Type="http://schemas.openxmlformats.org/officeDocument/2006/relationships/image" Target="../media/image27.png"/><Relationship Id="rId4" Type="http://schemas.openxmlformats.org/officeDocument/2006/relationships/chart" Target="../charts/chart1.xml"/><Relationship Id="rId9" Type="http://schemas.openxmlformats.org/officeDocument/2006/relationships/chart" Target="../charts/chart5.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95362" y="1573628"/>
            <a:ext cx="4062413" cy="2462213"/>
          </a:xfrm>
        </p:spPr>
        <p:txBody>
          <a:bodyPr wrap="square" lIns="0" rIns="0">
            <a:spAutoFit/>
          </a:bodyPr>
          <a:lstStyle/>
          <a:p>
            <a:r>
              <a:rPr lang="en-GB" dirty="0"/>
              <a:t>Future of </a:t>
            </a:r>
            <a:br>
              <a:rPr lang="en-GB" dirty="0"/>
            </a:br>
            <a:r>
              <a:rPr lang="en-GB" dirty="0"/>
              <a:t>Retail</a:t>
            </a:r>
          </a:p>
        </p:txBody>
      </p:sp>
      <p:sp>
        <p:nvSpPr>
          <p:cNvPr id="5" name="Subtitle 4"/>
          <p:cNvSpPr>
            <a:spLocks noGrp="1"/>
          </p:cNvSpPr>
          <p:nvPr>
            <p:ph type="body" sz="quarter" idx="11"/>
          </p:nvPr>
        </p:nvSpPr>
        <p:spPr/>
        <p:txBody>
          <a:bodyPr/>
          <a:lstStyle/>
          <a:p>
            <a:pPr>
              <a:spcAft>
                <a:spcPts val="1200"/>
              </a:spcAft>
            </a:pPr>
            <a:r>
              <a:rPr lang="en-GB" dirty="0"/>
              <a:t>Roberto Giovannini</a:t>
            </a:r>
          </a:p>
          <a:p>
            <a:pPr>
              <a:spcAft>
                <a:spcPts val="1200"/>
              </a:spcAft>
            </a:pPr>
            <a:r>
              <a:rPr lang="en-GB" b="0" dirty="0"/>
              <a:t>April 2021</a:t>
            </a:r>
          </a:p>
        </p:txBody>
      </p:sp>
      <p:sp>
        <p:nvSpPr>
          <p:cNvPr id="6" name="Rectangle 5">
            <a:extLst>
              <a:ext uri="{FF2B5EF4-FFF2-40B4-BE49-F238E27FC236}">
                <a16:creationId xmlns:a16="http://schemas.microsoft.com/office/drawing/2014/main" id="{3A5D9902-09F3-44AB-9F04-370196CF012F}"/>
              </a:ext>
            </a:extLst>
          </p:cNvPr>
          <p:cNvSpPr/>
          <p:nvPr/>
        </p:nvSpPr>
        <p:spPr>
          <a:xfrm>
            <a:off x="990351" y="5161261"/>
            <a:ext cx="2111155" cy="215444"/>
          </a:xfrm>
          <a:prstGeom prst="rect">
            <a:avLst/>
          </a:prstGeom>
        </p:spPr>
        <p:txBody>
          <a:bodyPr wrap="none" lIns="0" tIns="0" rIns="0" bIns="0">
            <a:spAutoFit/>
          </a:bodyPr>
          <a:lstStyle/>
          <a:p>
            <a:r>
              <a:rPr lang="en-US" sz="1400" b="1" dirty="0">
                <a:solidFill>
                  <a:schemeClr val="bg1"/>
                </a:solidFill>
                <a:latin typeface="Univers 47 CondensedLight" panose="00000400000000000000" pitchFamily="2" charset="0"/>
              </a:rPr>
              <a:t>KPMG per COOP </a:t>
            </a:r>
            <a:r>
              <a:rPr lang="en-US" sz="1400" b="1" dirty="0" err="1">
                <a:solidFill>
                  <a:schemeClr val="bg1"/>
                </a:solidFill>
                <a:latin typeface="Univers 47 CondensedLight" panose="00000400000000000000" pitchFamily="2" charset="0"/>
              </a:rPr>
              <a:t>Alleanza</a:t>
            </a:r>
            <a:r>
              <a:rPr lang="en-US" sz="1400" b="1" dirty="0">
                <a:solidFill>
                  <a:schemeClr val="bg1"/>
                </a:solidFill>
                <a:latin typeface="Univers 47 CondensedLight" panose="00000400000000000000" pitchFamily="2" charset="0"/>
              </a:rPr>
              <a:t> 3.0</a:t>
            </a:r>
          </a:p>
        </p:txBody>
      </p:sp>
    </p:spTree>
    <p:extLst>
      <p:ext uri="{BB962C8B-B14F-4D97-AF65-F5344CB8AC3E}">
        <p14:creationId xmlns:p14="http://schemas.microsoft.com/office/powerpoint/2010/main" val="438289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DD5C94BC-C592-44B1-837A-1F00CB9461EB}"/>
              </a:ext>
            </a:extLst>
          </p:cNvPr>
          <p:cNvSpPr/>
          <p:nvPr/>
        </p:nvSpPr>
        <p:spPr>
          <a:xfrm>
            <a:off x="4425017" y="1594789"/>
            <a:ext cx="5153890" cy="4588775"/>
          </a:xfrm>
          <a:prstGeom prst="rect">
            <a:avLst/>
          </a:prstGeom>
          <a:blipFill>
            <a:blip r:embed="rId2" cstate="print"/>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3F121174-E61C-4447-8A5C-6AD44FE4A600}"/>
              </a:ext>
            </a:extLst>
          </p:cNvPr>
          <p:cNvSpPr>
            <a:spLocks noGrp="1"/>
          </p:cNvSpPr>
          <p:nvPr>
            <p:ph type="title"/>
          </p:nvPr>
        </p:nvSpPr>
        <p:spPr>
          <a:xfrm>
            <a:off x="998400" y="431800"/>
            <a:ext cx="10382773" cy="533400"/>
          </a:xfrm>
        </p:spPr>
        <p:txBody>
          <a:bodyPr/>
          <a:lstStyle/>
          <a:p>
            <a:r>
              <a:rPr lang="en-US" sz="5000" dirty="0"/>
              <a:t>Global E-Commerce Top Companies 2015-2020</a:t>
            </a:r>
            <a:br>
              <a:rPr lang="en-US" sz="5000" dirty="0"/>
            </a:br>
            <a:r>
              <a:rPr lang="en-US" sz="3200" dirty="0"/>
              <a:t>Alibaba company leads e-commerce, Amazon has stronger brand power</a:t>
            </a:r>
          </a:p>
        </p:txBody>
      </p:sp>
      <p:sp>
        <p:nvSpPr>
          <p:cNvPr id="4" name="object 2">
            <a:extLst>
              <a:ext uri="{FF2B5EF4-FFF2-40B4-BE49-F238E27FC236}">
                <a16:creationId xmlns:a16="http://schemas.microsoft.com/office/drawing/2014/main" id="{55A2F0B7-ED07-4790-ABD4-8F2B5171B4BC}"/>
              </a:ext>
            </a:extLst>
          </p:cNvPr>
          <p:cNvSpPr txBox="1"/>
          <p:nvPr/>
        </p:nvSpPr>
        <p:spPr>
          <a:xfrm>
            <a:off x="998400" y="1594789"/>
            <a:ext cx="2460625" cy="3670557"/>
          </a:xfrm>
          <a:prstGeom prst="rect">
            <a:avLst/>
          </a:prstGeom>
        </p:spPr>
        <p:txBody>
          <a:bodyPr vert="horz" wrap="square" lIns="0" tIns="6350" rIns="0" bIns="0" rtlCol="0">
            <a:spAutoFit/>
          </a:bodyPr>
          <a:lstStyle/>
          <a:p>
            <a:pPr marL="171450" marR="52069" indent="-171450">
              <a:lnSpc>
                <a:spcPct val="102699"/>
              </a:lnSpc>
              <a:spcBef>
                <a:spcPts val="50"/>
              </a:spcBef>
              <a:spcAft>
                <a:spcPts val="600"/>
              </a:spcAft>
              <a:buClr>
                <a:schemeClr val="tx2"/>
              </a:buClr>
              <a:buFont typeface="Arial" panose="020B0604020202020204" pitchFamily="34" charset="0"/>
              <a:buChar char="—"/>
              <a:tabLst>
                <a:tab pos="104139" algn="l"/>
              </a:tabLst>
            </a:pPr>
            <a:r>
              <a:rPr lang="en-US" sz="1050" dirty="0">
                <a:solidFill>
                  <a:schemeClr val="tx2"/>
                </a:solidFill>
              </a:rPr>
              <a:t>The top five players in global e-  commerce maintained their  positions in this fiercely  competitive space in 2020.  Alibaba Group Holding’s eight  global e-commerce brands were  largely able to gain value share  with strategies such as expanding  the reach of Taobao live to help  foodservice or institutional  providers go direct to consumer.</a:t>
            </a:r>
          </a:p>
          <a:p>
            <a:pPr marL="171450" marR="52069" indent="-171450">
              <a:lnSpc>
                <a:spcPct val="102699"/>
              </a:lnSpc>
              <a:spcBef>
                <a:spcPts val="50"/>
              </a:spcBef>
              <a:spcAft>
                <a:spcPts val="600"/>
              </a:spcAft>
              <a:buClr>
                <a:schemeClr val="tx2"/>
              </a:buClr>
              <a:buFont typeface="Arial" panose="020B0604020202020204" pitchFamily="34" charset="0"/>
              <a:buChar char="—"/>
              <a:tabLst>
                <a:tab pos="104139" algn="l"/>
              </a:tabLst>
            </a:pPr>
            <a:r>
              <a:rPr lang="en-US" sz="1050" dirty="0">
                <a:solidFill>
                  <a:schemeClr val="tx2"/>
                </a:solidFill>
              </a:rPr>
              <a:t>The second largest player in e-  commerce, Amazon, responded  with </a:t>
            </a:r>
            <a:r>
              <a:rPr lang="en-US" sz="1050" dirty="0" err="1">
                <a:solidFill>
                  <a:schemeClr val="tx2"/>
                </a:solidFill>
              </a:rPr>
              <a:t>prioritising</a:t>
            </a:r>
            <a:r>
              <a:rPr lang="en-US" sz="1050" dirty="0">
                <a:solidFill>
                  <a:schemeClr val="tx2"/>
                </a:solidFill>
              </a:rPr>
              <a:t> the stocking of  staples and medical supplies to  meet demand for online orders  during lockdown.</a:t>
            </a:r>
          </a:p>
          <a:p>
            <a:pPr marL="171450" marR="52069" indent="-171450">
              <a:lnSpc>
                <a:spcPct val="102699"/>
              </a:lnSpc>
              <a:spcBef>
                <a:spcPts val="50"/>
              </a:spcBef>
              <a:spcAft>
                <a:spcPts val="600"/>
              </a:spcAft>
              <a:buClr>
                <a:schemeClr val="tx2"/>
              </a:buClr>
              <a:buFont typeface="Arial" panose="020B0604020202020204" pitchFamily="34" charset="0"/>
              <a:buChar char="—"/>
              <a:tabLst>
                <a:tab pos="104139" algn="l"/>
              </a:tabLst>
            </a:pPr>
            <a:r>
              <a:rPr lang="en-US" sz="1050" dirty="0">
                <a:solidFill>
                  <a:schemeClr val="tx2"/>
                </a:solidFill>
              </a:rPr>
              <a:t>Walmart is the only player  gaining value share within the  top five as the company rapidly  expanded its omnichannel  offerings with click-and-collect  services in 2020.</a:t>
            </a:r>
          </a:p>
        </p:txBody>
      </p:sp>
      <p:sp>
        <p:nvSpPr>
          <p:cNvPr id="3" name="Rectangle 2">
            <a:extLst>
              <a:ext uri="{FF2B5EF4-FFF2-40B4-BE49-F238E27FC236}">
                <a16:creationId xmlns:a16="http://schemas.microsoft.com/office/drawing/2014/main" id="{DF2D5B57-CA0D-41F4-BD33-B0B5E7ADEC34}"/>
              </a:ext>
            </a:extLst>
          </p:cNvPr>
          <p:cNvSpPr/>
          <p:nvPr/>
        </p:nvSpPr>
        <p:spPr>
          <a:xfrm>
            <a:off x="4358936" y="1509204"/>
            <a:ext cx="3124940" cy="266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Tree>
    <p:extLst>
      <p:ext uri="{BB962C8B-B14F-4D97-AF65-F5344CB8AC3E}">
        <p14:creationId xmlns:p14="http://schemas.microsoft.com/office/powerpoint/2010/main" val="28536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00338D"/>
          </a:solidFill>
        </p:spPr>
        <p:txBody>
          <a:bodyPr wrap="square" lIns="0" tIns="0" rIns="0" bIns="0" rtlCol="0"/>
          <a:lstStyle/>
          <a:p>
            <a:endParaRPr/>
          </a:p>
        </p:txBody>
      </p:sp>
      <p:sp>
        <p:nvSpPr>
          <p:cNvPr id="4" name="object 4"/>
          <p:cNvSpPr txBox="1"/>
          <p:nvPr/>
        </p:nvSpPr>
        <p:spPr>
          <a:xfrm>
            <a:off x="2224151" y="6253797"/>
            <a:ext cx="7792084" cy="123189"/>
          </a:xfrm>
          <a:prstGeom prst="rect">
            <a:avLst/>
          </a:prstGeom>
        </p:spPr>
        <p:txBody>
          <a:bodyPr vert="horz" wrap="square" lIns="0" tIns="11430" rIns="0" bIns="0" rtlCol="0">
            <a:spAutoFit/>
          </a:bodyPr>
          <a:lstStyle/>
          <a:p>
            <a:pPr marL="12700">
              <a:lnSpc>
                <a:spcPct val="100000"/>
              </a:lnSpc>
              <a:spcBef>
                <a:spcPts val="90"/>
              </a:spcBef>
            </a:pPr>
            <a:r>
              <a:rPr sz="650" spc="-10" dirty="0">
                <a:solidFill>
                  <a:srgbClr val="A6A6A6"/>
                </a:solidFill>
                <a:latin typeface="Arial"/>
                <a:cs typeface="Arial"/>
              </a:rPr>
              <a:t>©</a:t>
            </a:r>
            <a:r>
              <a:rPr sz="650" spc="-5" dirty="0">
                <a:solidFill>
                  <a:srgbClr val="A6A6A6"/>
                </a:solidFill>
                <a:latin typeface="Arial"/>
                <a:cs typeface="Arial"/>
              </a:rPr>
              <a:t> </a:t>
            </a:r>
            <a:r>
              <a:rPr sz="650" spc="-40" dirty="0">
                <a:solidFill>
                  <a:srgbClr val="A6A6A6"/>
                </a:solidFill>
                <a:latin typeface="Arial"/>
                <a:cs typeface="Arial"/>
              </a:rPr>
              <a:t>2019</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35" dirty="0">
                <a:solidFill>
                  <a:srgbClr val="A6A6A6"/>
                </a:solidFill>
                <a:latin typeface="Arial"/>
                <a:cs typeface="Arial"/>
              </a:rPr>
              <a:t>LLP,</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dirty="0">
                <a:solidFill>
                  <a:srgbClr val="A6A6A6"/>
                </a:solidFill>
                <a:latin typeface="Arial"/>
                <a:cs typeface="Arial"/>
              </a:rPr>
              <a:t>UK</a:t>
            </a:r>
            <a:r>
              <a:rPr sz="650" spc="-40" dirty="0">
                <a:solidFill>
                  <a:srgbClr val="A6A6A6"/>
                </a:solidFill>
                <a:latin typeface="Arial"/>
                <a:cs typeface="Arial"/>
              </a:rPr>
              <a:t> </a:t>
            </a:r>
            <a:r>
              <a:rPr sz="650" spc="-5" dirty="0">
                <a:solidFill>
                  <a:srgbClr val="A6A6A6"/>
                </a:solidFill>
                <a:latin typeface="Arial"/>
                <a:cs typeface="Arial"/>
              </a:rPr>
              <a:t>limited</a:t>
            </a:r>
            <a:r>
              <a:rPr sz="650" spc="-55" dirty="0">
                <a:solidFill>
                  <a:srgbClr val="A6A6A6"/>
                </a:solidFill>
                <a:latin typeface="Arial"/>
                <a:cs typeface="Arial"/>
              </a:rPr>
              <a:t> </a:t>
            </a:r>
            <a:r>
              <a:rPr sz="650" spc="-10" dirty="0">
                <a:solidFill>
                  <a:srgbClr val="A6A6A6"/>
                </a:solidFill>
                <a:latin typeface="Arial"/>
                <a:cs typeface="Arial"/>
              </a:rPr>
              <a:t>liability </a:t>
            </a:r>
            <a:r>
              <a:rPr sz="650" spc="-20" dirty="0">
                <a:solidFill>
                  <a:srgbClr val="A6A6A6"/>
                </a:solidFill>
                <a:latin typeface="Arial"/>
                <a:cs typeface="Arial"/>
              </a:rPr>
              <a:t>partnership</a:t>
            </a:r>
            <a:r>
              <a:rPr sz="650" spc="-55" dirty="0">
                <a:solidFill>
                  <a:srgbClr val="A6A6A6"/>
                </a:solidFill>
                <a:latin typeface="Arial"/>
                <a:cs typeface="Arial"/>
              </a:rPr>
              <a:t> </a:t>
            </a:r>
            <a:r>
              <a:rPr sz="650" spc="-35" dirty="0">
                <a:solidFill>
                  <a:srgbClr val="A6A6A6"/>
                </a:solidFill>
                <a:latin typeface="Arial"/>
                <a:cs typeface="Arial"/>
              </a:rPr>
              <a:t>and</a:t>
            </a:r>
            <a:r>
              <a:rPr sz="650" spc="-5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20" dirty="0">
                <a:solidFill>
                  <a:srgbClr val="A6A6A6"/>
                </a:solidFill>
                <a:latin typeface="Arial"/>
                <a:cs typeface="Arial"/>
              </a:rPr>
              <a:t>firm</a:t>
            </a:r>
            <a:r>
              <a:rPr sz="650" spc="-70"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25" dirty="0">
                <a:solidFill>
                  <a:srgbClr val="A6A6A6"/>
                </a:solidFill>
                <a:latin typeface="Arial"/>
                <a:cs typeface="Arial"/>
              </a:rPr>
              <a:t>the</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0" dirty="0">
                <a:solidFill>
                  <a:srgbClr val="A6A6A6"/>
                </a:solidFill>
                <a:latin typeface="Arial"/>
                <a:cs typeface="Arial"/>
              </a:rPr>
              <a:t>network</a:t>
            </a:r>
            <a:r>
              <a:rPr sz="650" spc="-15"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40" dirty="0">
                <a:solidFill>
                  <a:srgbClr val="A6A6A6"/>
                </a:solidFill>
                <a:latin typeface="Arial"/>
                <a:cs typeface="Arial"/>
              </a:rPr>
              <a:t>independent</a:t>
            </a:r>
            <a:r>
              <a:rPr sz="650" spc="-3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15" dirty="0">
                <a:solidFill>
                  <a:srgbClr val="A6A6A6"/>
                </a:solidFill>
                <a:latin typeface="Arial"/>
                <a:cs typeface="Arial"/>
              </a:rPr>
              <a:t>firms </a:t>
            </a:r>
            <a:r>
              <a:rPr sz="650" spc="-20" dirty="0">
                <a:solidFill>
                  <a:srgbClr val="A6A6A6"/>
                </a:solidFill>
                <a:latin typeface="Arial"/>
                <a:cs typeface="Arial"/>
              </a:rPr>
              <a:t>affiliated</a:t>
            </a:r>
            <a:r>
              <a:rPr sz="650" spc="-50" dirty="0">
                <a:solidFill>
                  <a:srgbClr val="A6A6A6"/>
                </a:solidFill>
                <a:latin typeface="Arial"/>
                <a:cs typeface="Arial"/>
              </a:rPr>
              <a:t> </a:t>
            </a:r>
            <a:r>
              <a:rPr sz="650" spc="-5" dirty="0">
                <a:solidFill>
                  <a:srgbClr val="A6A6A6"/>
                </a:solidFill>
                <a:latin typeface="Arial"/>
                <a:cs typeface="Arial"/>
              </a:rPr>
              <a:t>with</a:t>
            </a:r>
            <a:r>
              <a:rPr sz="650" spc="-50" dirty="0">
                <a:solidFill>
                  <a:srgbClr val="A6A6A6"/>
                </a:solidFill>
                <a:latin typeface="Arial"/>
                <a:cs typeface="Arial"/>
              </a:rPr>
              <a:t> </a:t>
            </a:r>
            <a:r>
              <a:rPr sz="650" spc="-25" dirty="0">
                <a:solidFill>
                  <a:srgbClr val="A6A6A6"/>
                </a:solidFill>
                <a:latin typeface="Arial"/>
                <a:cs typeface="Arial"/>
              </a:rPr>
              <a:t>KPMGInternational</a:t>
            </a:r>
            <a:r>
              <a:rPr sz="650" spc="10" dirty="0">
                <a:solidFill>
                  <a:srgbClr val="A6A6A6"/>
                </a:solidFill>
                <a:latin typeface="Arial"/>
                <a:cs typeface="Arial"/>
              </a:rPr>
              <a:t> </a:t>
            </a:r>
            <a:r>
              <a:rPr sz="650" spc="-20" dirty="0">
                <a:solidFill>
                  <a:srgbClr val="A6A6A6"/>
                </a:solidFill>
                <a:latin typeface="Arial"/>
                <a:cs typeface="Arial"/>
              </a:rPr>
              <a:t>Cooperative</a:t>
            </a:r>
            <a:r>
              <a:rPr sz="650" spc="-55"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5" dirty="0">
                <a:solidFill>
                  <a:srgbClr val="A6A6A6"/>
                </a:solidFill>
                <a:latin typeface="Arial"/>
                <a:cs typeface="Arial"/>
              </a:rPr>
              <a:t>International”),</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10" dirty="0">
                <a:solidFill>
                  <a:srgbClr val="A6A6A6"/>
                </a:solidFill>
                <a:latin typeface="Arial"/>
                <a:cs typeface="Arial"/>
              </a:rPr>
              <a:t>Swissentity.</a:t>
            </a:r>
            <a:r>
              <a:rPr sz="650" spc="-30" dirty="0">
                <a:solidFill>
                  <a:srgbClr val="A6A6A6"/>
                </a:solidFill>
                <a:latin typeface="Arial"/>
                <a:cs typeface="Arial"/>
              </a:rPr>
              <a:t> </a:t>
            </a:r>
            <a:r>
              <a:rPr sz="650" spc="-10" dirty="0">
                <a:solidFill>
                  <a:srgbClr val="A6A6A6"/>
                </a:solidFill>
                <a:latin typeface="Arial"/>
                <a:cs typeface="Arial"/>
              </a:rPr>
              <a:t>All</a:t>
            </a:r>
            <a:r>
              <a:rPr sz="650" spc="10" dirty="0">
                <a:solidFill>
                  <a:srgbClr val="A6A6A6"/>
                </a:solidFill>
                <a:latin typeface="Arial"/>
                <a:cs typeface="Arial"/>
              </a:rPr>
              <a:t> </a:t>
            </a:r>
            <a:r>
              <a:rPr sz="650" spc="-30" dirty="0">
                <a:solidFill>
                  <a:srgbClr val="A6A6A6"/>
                </a:solidFill>
                <a:latin typeface="Arial"/>
                <a:cs typeface="Arial"/>
              </a:rPr>
              <a:t>rights</a:t>
            </a:r>
            <a:r>
              <a:rPr sz="650" spc="-15" dirty="0">
                <a:solidFill>
                  <a:srgbClr val="A6A6A6"/>
                </a:solidFill>
                <a:latin typeface="Arial"/>
                <a:cs typeface="Arial"/>
              </a:rPr>
              <a:t> </a:t>
            </a:r>
            <a:r>
              <a:rPr sz="650" spc="-30" dirty="0">
                <a:solidFill>
                  <a:srgbClr val="A6A6A6"/>
                </a:solidFill>
                <a:latin typeface="Arial"/>
                <a:cs typeface="Arial"/>
              </a:rPr>
              <a:t>reserved.</a:t>
            </a:r>
            <a:endParaRPr sz="650">
              <a:latin typeface="Arial"/>
              <a:cs typeface="Arial"/>
            </a:endParaRPr>
          </a:p>
        </p:txBody>
      </p:sp>
      <p:sp>
        <p:nvSpPr>
          <p:cNvPr id="5" name="object 5"/>
          <p:cNvSpPr txBox="1">
            <a:spLocks noGrp="1"/>
          </p:cNvSpPr>
          <p:nvPr>
            <p:ph type="title" idx="4294967295"/>
          </p:nvPr>
        </p:nvSpPr>
        <p:spPr>
          <a:xfrm>
            <a:off x="983933" y="266534"/>
            <a:ext cx="10750867" cy="789319"/>
          </a:xfrm>
          <a:prstGeom prst="rect">
            <a:avLst/>
          </a:prstGeom>
          <a:ln>
            <a:noFill/>
          </a:ln>
        </p:spPr>
        <p:txBody>
          <a:bodyPr vert="horz" wrap="square" lIns="0" tIns="12065" rIns="0" bIns="0" rtlCol="0">
            <a:spAutoFit/>
          </a:bodyPr>
          <a:lstStyle/>
          <a:p>
            <a:pPr marL="12700">
              <a:lnSpc>
                <a:spcPct val="100000"/>
              </a:lnSpc>
              <a:spcBef>
                <a:spcPts val="95"/>
              </a:spcBef>
            </a:pPr>
            <a:r>
              <a:rPr lang="it-IT" sz="5050" spc="-10" dirty="0" err="1">
                <a:solidFill>
                  <a:srgbClr val="00338D"/>
                </a:solidFill>
                <a:latin typeface="KPMG Extralight"/>
              </a:rPr>
              <a:t>Most</a:t>
            </a:r>
            <a:r>
              <a:rPr lang="it-IT" sz="5050" spc="-10" dirty="0">
                <a:solidFill>
                  <a:srgbClr val="00338D"/>
                </a:solidFill>
                <a:latin typeface="KPMG Extralight"/>
              </a:rPr>
              <a:t> </a:t>
            </a:r>
            <a:r>
              <a:rPr lang="it-IT" sz="5050" spc="-10" dirty="0" err="1">
                <a:solidFill>
                  <a:srgbClr val="00338D"/>
                </a:solidFill>
                <a:latin typeface="KPMG Extralight"/>
              </a:rPr>
              <a:t>challenging</a:t>
            </a:r>
            <a:r>
              <a:rPr lang="it-IT" sz="5050" spc="-10" dirty="0">
                <a:solidFill>
                  <a:srgbClr val="00338D"/>
                </a:solidFill>
                <a:latin typeface="KPMG Extralight"/>
              </a:rPr>
              <a:t> industry trends and business impact</a:t>
            </a:r>
            <a:endParaRPr sz="5050" spc="-10" dirty="0">
              <a:solidFill>
                <a:srgbClr val="00338D"/>
              </a:solidFill>
              <a:latin typeface="KPMG Extralight"/>
            </a:endParaRPr>
          </a:p>
        </p:txBody>
      </p:sp>
      <p:sp>
        <p:nvSpPr>
          <p:cNvPr id="6" name="object 6"/>
          <p:cNvSpPr txBox="1"/>
          <p:nvPr/>
        </p:nvSpPr>
        <p:spPr>
          <a:xfrm>
            <a:off x="983932" y="1316037"/>
            <a:ext cx="9963150" cy="392430"/>
          </a:xfrm>
          <a:prstGeom prst="rect">
            <a:avLst/>
          </a:prstGeom>
        </p:spPr>
        <p:txBody>
          <a:bodyPr vert="horz" wrap="square" lIns="0" tIns="12700" rIns="0" bIns="0" rtlCol="0">
            <a:spAutoFit/>
          </a:bodyPr>
          <a:lstStyle/>
          <a:p>
            <a:pPr marL="12700" marR="5080">
              <a:lnSpc>
                <a:spcPct val="100000"/>
              </a:lnSpc>
              <a:spcBef>
                <a:spcPts val="100"/>
              </a:spcBef>
            </a:pPr>
            <a:r>
              <a:rPr sz="1200" b="1" spc="-10" dirty="0">
                <a:solidFill>
                  <a:srgbClr val="00A2A0"/>
                </a:solidFill>
                <a:latin typeface="Arial"/>
                <a:cs typeface="Arial"/>
              </a:rPr>
              <a:t>In the </a:t>
            </a:r>
            <a:r>
              <a:rPr sz="1200" b="1" dirty="0">
                <a:solidFill>
                  <a:srgbClr val="00A2A0"/>
                </a:solidFill>
                <a:latin typeface="Arial"/>
                <a:cs typeface="Arial"/>
              </a:rPr>
              <a:t>current </a:t>
            </a:r>
            <a:r>
              <a:rPr sz="1200" b="1" spc="-15" dirty="0">
                <a:solidFill>
                  <a:srgbClr val="00A2A0"/>
                </a:solidFill>
                <a:latin typeface="Arial"/>
                <a:cs typeface="Arial"/>
              </a:rPr>
              <a:t>face </a:t>
            </a:r>
            <a:r>
              <a:rPr sz="1200" b="1" spc="-10" dirty="0">
                <a:solidFill>
                  <a:srgbClr val="00A2A0"/>
                </a:solidFill>
                <a:latin typeface="Arial"/>
                <a:cs typeface="Arial"/>
              </a:rPr>
              <a:t>of </a:t>
            </a:r>
            <a:r>
              <a:rPr sz="1200" b="1" spc="-15" dirty="0">
                <a:solidFill>
                  <a:srgbClr val="00A2A0"/>
                </a:solidFill>
                <a:latin typeface="Arial"/>
                <a:cs typeface="Arial"/>
              </a:rPr>
              <a:t>disruption, </a:t>
            </a:r>
            <a:r>
              <a:rPr sz="1200" b="1" spc="-10" dirty="0">
                <a:solidFill>
                  <a:srgbClr val="00A2A0"/>
                </a:solidFill>
                <a:latin typeface="Arial"/>
                <a:cs typeface="Arial"/>
              </a:rPr>
              <a:t>it is no </a:t>
            </a:r>
            <a:r>
              <a:rPr sz="1200" b="1" spc="-5" dirty="0">
                <a:solidFill>
                  <a:srgbClr val="00A2A0"/>
                </a:solidFill>
                <a:latin typeface="Arial"/>
                <a:cs typeface="Arial"/>
              </a:rPr>
              <a:t>longer </a:t>
            </a:r>
            <a:r>
              <a:rPr sz="1200" b="1" spc="-20" dirty="0">
                <a:solidFill>
                  <a:srgbClr val="00A2A0"/>
                </a:solidFill>
                <a:latin typeface="Arial"/>
                <a:cs typeface="Arial"/>
              </a:rPr>
              <a:t>possible </a:t>
            </a:r>
            <a:r>
              <a:rPr sz="1200" b="1" spc="-10" dirty="0">
                <a:solidFill>
                  <a:srgbClr val="00A2A0"/>
                </a:solidFill>
                <a:latin typeface="Arial"/>
                <a:cs typeface="Arial"/>
              </a:rPr>
              <a:t>for the </a:t>
            </a:r>
            <a:r>
              <a:rPr sz="1200" b="1" spc="5" dirty="0">
                <a:solidFill>
                  <a:srgbClr val="00A2A0"/>
                </a:solidFill>
                <a:latin typeface="Arial"/>
                <a:cs typeface="Arial"/>
              </a:rPr>
              <a:t>retailers </a:t>
            </a:r>
            <a:r>
              <a:rPr sz="1200" b="1" spc="-5" dirty="0">
                <a:solidFill>
                  <a:srgbClr val="00A2A0"/>
                </a:solidFill>
                <a:latin typeface="Arial"/>
                <a:cs typeface="Arial"/>
              </a:rPr>
              <a:t>to </a:t>
            </a:r>
            <a:r>
              <a:rPr sz="1200" b="1" spc="5" dirty="0">
                <a:solidFill>
                  <a:srgbClr val="00A2A0"/>
                </a:solidFill>
                <a:latin typeface="Arial"/>
                <a:cs typeface="Arial"/>
              </a:rPr>
              <a:t>drive </a:t>
            </a:r>
            <a:r>
              <a:rPr sz="1200" b="1" spc="-10" dirty="0">
                <a:solidFill>
                  <a:srgbClr val="00A2A0"/>
                </a:solidFill>
                <a:latin typeface="Arial"/>
                <a:cs typeface="Arial"/>
              </a:rPr>
              <a:t>profit through </a:t>
            </a:r>
            <a:r>
              <a:rPr sz="1200" b="1" spc="-5" dirty="0">
                <a:solidFill>
                  <a:srgbClr val="00A2A0"/>
                </a:solidFill>
                <a:latin typeface="Arial"/>
                <a:cs typeface="Arial"/>
              </a:rPr>
              <a:t>conventional </a:t>
            </a:r>
            <a:r>
              <a:rPr sz="1200" b="1" spc="-20" dirty="0">
                <a:solidFill>
                  <a:srgbClr val="00A2A0"/>
                </a:solidFill>
                <a:latin typeface="Arial"/>
                <a:cs typeface="Arial"/>
              </a:rPr>
              <a:t>modes </a:t>
            </a:r>
            <a:r>
              <a:rPr sz="1200" b="1" spc="-10" dirty="0">
                <a:solidFill>
                  <a:srgbClr val="00A2A0"/>
                </a:solidFill>
                <a:latin typeface="Arial"/>
                <a:cs typeface="Arial"/>
              </a:rPr>
              <a:t>of </a:t>
            </a:r>
            <a:r>
              <a:rPr sz="1200" b="1" spc="-20" dirty="0">
                <a:solidFill>
                  <a:srgbClr val="00A2A0"/>
                </a:solidFill>
                <a:latin typeface="Arial"/>
                <a:cs typeface="Arial"/>
              </a:rPr>
              <a:t>cost </a:t>
            </a:r>
            <a:r>
              <a:rPr sz="1200" b="1" spc="-15" dirty="0">
                <a:solidFill>
                  <a:srgbClr val="00A2A0"/>
                </a:solidFill>
                <a:latin typeface="Arial"/>
                <a:cs typeface="Arial"/>
              </a:rPr>
              <a:t>cutting </a:t>
            </a:r>
            <a:r>
              <a:rPr sz="1200" b="1" dirty="0">
                <a:solidFill>
                  <a:srgbClr val="00A2A0"/>
                </a:solidFill>
                <a:latin typeface="Arial"/>
                <a:cs typeface="Arial"/>
              </a:rPr>
              <a:t>— </a:t>
            </a:r>
            <a:r>
              <a:rPr sz="1200" b="1" spc="5" dirty="0">
                <a:solidFill>
                  <a:srgbClr val="00A2A0"/>
                </a:solidFill>
                <a:latin typeface="Arial"/>
                <a:cs typeface="Arial"/>
              </a:rPr>
              <a:t>they  </a:t>
            </a:r>
            <a:r>
              <a:rPr sz="1200" b="1" spc="20" dirty="0">
                <a:solidFill>
                  <a:srgbClr val="00A2A0"/>
                </a:solidFill>
                <a:latin typeface="Arial"/>
                <a:cs typeface="Arial"/>
              </a:rPr>
              <a:t>need</a:t>
            </a:r>
            <a:r>
              <a:rPr sz="1200" b="1" spc="-110" dirty="0">
                <a:solidFill>
                  <a:srgbClr val="00A2A0"/>
                </a:solidFill>
                <a:latin typeface="Arial"/>
                <a:cs typeface="Arial"/>
              </a:rPr>
              <a:t> </a:t>
            </a:r>
            <a:r>
              <a:rPr sz="1200" b="1" dirty="0">
                <a:solidFill>
                  <a:srgbClr val="00A2A0"/>
                </a:solidFill>
                <a:latin typeface="Arial"/>
                <a:cs typeface="Arial"/>
              </a:rPr>
              <a:t>to</a:t>
            </a:r>
            <a:r>
              <a:rPr sz="1200" b="1" spc="-30" dirty="0">
                <a:solidFill>
                  <a:srgbClr val="00A2A0"/>
                </a:solidFill>
                <a:latin typeface="Arial"/>
                <a:cs typeface="Arial"/>
              </a:rPr>
              <a:t> </a:t>
            </a:r>
            <a:r>
              <a:rPr sz="1200" b="1" spc="10" dirty="0">
                <a:solidFill>
                  <a:srgbClr val="00A2A0"/>
                </a:solidFill>
                <a:latin typeface="Arial"/>
                <a:cs typeface="Arial"/>
              </a:rPr>
              <a:t>re-invent</a:t>
            </a:r>
            <a:r>
              <a:rPr sz="1200" b="1" spc="-95" dirty="0">
                <a:solidFill>
                  <a:srgbClr val="00A2A0"/>
                </a:solidFill>
                <a:latin typeface="Arial"/>
                <a:cs typeface="Arial"/>
              </a:rPr>
              <a:t> </a:t>
            </a:r>
            <a:r>
              <a:rPr sz="1200" b="1" dirty="0">
                <a:solidFill>
                  <a:srgbClr val="00A2A0"/>
                </a:solidFill>
                <a:latin typeface="Arial"/>
                <a:cs typeface="Arial"/>
              </a:rPr>
              <a:t>themselves</a:t>
            </a:r>
            <a:r>
              <a:rPr sz="1200" b="1" spc="-125" dirty="0">
                <a:solidFill>
                  <a:srgbClr val="00A2A0"/>
                </a:solidFill>
                <a:latin typeface="Arial"/>
                <a:cs typeface="Arial"/>
              </a:rPr>
              <a:t> </a:t>
            </a:r>
            <a:r>
              <a:rPr sz="1200" b="1" dirty="0">
                <a:solidFill>
                  <a:srgbClr val="00A2A0"/>
                </a:solidFill>
                <a:latin typeface="Arial"/>
                <a:cs typeface="Arial"/>
              </a:rPr>
              <a:t>to</a:t>
            </a:r>
            <a:r>
              <a:rPr sz="1200" b="1" spc="-110" dirty="0">
                <a:solidFill>
                  <a:srgbClr val="00A2A0"/>
                </a:solidFill>
                <a:latin typeface="Arial"/>
                <a:cs typeface="Arial"/>
              </a:rPr>
              <a:t> </a:t>
            </a:r>
            <a:r>
              <a:rPr sz="1200" b="1" spc="-15" dirty="0">
                <a:solidFill>
                  <a:srgbClr val="00A2A0"/>
                </a:solidFill>
                <a:latin typeface="Arial"/>
                <a:cs typeface="Arial"/>
              </a:rPr>
              <a:t>stay</a:t>
            </a:r>
            <a:r>
              <a:rPr sz="1200" b="1" spc="130" dirty="0">
                <a:solidFill>
                  <a:srgbClr val="00A2A0"/>
                </a:solidFill>
                <a:latin typeface="Arial"/>
                <a:cs typeface="Arial"/>
              </a:rPr>
              <a:t> </a:t>
            </a:r>
            <a:r>
              <a:rPr sz="1200" b="1" spc="10" dirty="0">
                <a:solidFill>
                  <a:srgbClr val="00A2A0"/>
                </a:solidFill>
                <a:latin typeface="Arial"/>
                <a:cs typeface="Arial"/>
              </a:rPr>
              <a:t>relevant</a:t>
            </a:r>
            <a:endParaRPr sz="1200" dirty="0">
              <a:latin typeface="Arial"/>
              <a:cs typeface="Arial"/>
            </a:endParaRPr>
          </a:p>
        </p:txBody>
      </p:sp>
      <p:sp>
        <p:nvSpPr>
          <p:cNvPr id="7" name="object 7"/>
          <p:cNvSpPr/>
          <p:nvPr/>
        </p:nvSpPr>
        <p:spPr>
          <a:xfrm>
            <a:off x="8422640" y="2377439"/>
            <a:ext cx="2773680" cy="3495040"/>
          </a:xfrm>
          <a:custGeom>
            <a:avLst/>
            <a:gdLst/>
            <a:ahLst/>
            <a:cxnLst/>
            <a:rect l="l" t="t" r="r" b="b"/>
            <a:pathLst>
              <a:path w="2773679" h="3495040">
                <a:moveTo>
                  <a:pt x="0" y="3495039"/>
                </a:moveTo>
                <a:lnTo>
                  <a:pt x="2773679" y="3495039"/>
                </a:lnTo>
                <a:lnTo>
                  <a:pt x="2773679" y="0"/>
                </a:lnTo>
                <a:lnTo>
                  <a:pt x="0" y="0"/>
                </a:lnTo>
                <a:lnTo>
                  <a:pt x="0" y="3495039"/>
                </a:lnTo>
                <a:close/>
              </a:path>
            </a:pathLst>
          </a:custGeom>
          <a:solidFill>
            <a:srgbClr val="005EB8"/>
          </a:solidFill>
        </p:spPr>
        <p:txBody>
          <a:bodyPr wrap="square" lIns="0" tIns="0" rIns="0" bIns="0" rtlCol="0"/>
          <a:lstStyle/>
          <a:p>
            <a:endParaRPr/>
          </a:p>
        </p:txBody>
      </p:sp>
      <p:sp>
        <p:nvSpPr>
          <p:cNvPr id="8" name="object 8"/>
          <p:cNvSpPr/>
          <p:nvPr/>
        </p:nvSpPr>
        <p:spPr>
          <a:xfrm>
            <a:off x="1518919" y="1925320"/>
            <a:ext cx="3820160" cy="254000"/>
          </a:xfrm>
          <a:custGeom>
            <a:avLst/>
            <a:gdLst/>
            <a:ahLst/>
            <a:cxnLst/>
            <a:rect l="l" t="t" r="r" b="b"/>
            <a:pathLst>
              <a:path w="3820160" h="254000">
                <a:moveTo>
                  <a:pt x="0" y="254000"/>
                </a:moveTo>
                <a:lnTo>
                  <a:pt x="3820159" y="254000"/>
                </a:lnTo>
                <a:lnTo>
                  <a:pt x="3820159" y="0"/>
                </a:lnTo>
                <a:lnTo>
                  <a:pt x="0" y="0"/>
                </a:lnTo>
                <a:lnTo>
                  <a:pt x="0" y="254000"/>
                </a:lnTo>
                <a:close/>
              </a:path>
            </a:pathLst>
          </a:custGeom>
          <a:ln w="10170">
            <a:solidFill>
              <a:srgbClr val="00338D"/>
            </a:solidFill>
          </a:ln>
        </p:spPr>
        <p:txBody>
          <a:bodyPr wrap="square" lIns="0" tIns="0" rIns="0" bIns="0" rtlCol="0"/>
          <a:lstStyle/>
          <a:p>
            <a:endParaRPr/>
          </a:p>
        </p:txBody>
      </p:sp>
      <p:sp>
        <p:nvSpPr>
          <p:cNvPr id="9" name="object 9"/>
          <p:cNvSpPr txBox="1"/>
          <p:nvPr/>
        </p:nvSpPr>
        <p:spPr>
          <a:xfrm>
            <a:off x="1614550" y="1964689"/>
            <a:ext cx="1842770" cy="160020"/>
          </a:xfrm>
          <a:prstGeom prst="rect">
            <a:avLst/>
          </a:prstGeom>
        </p:spPr>
        <p:txBody>
          <a:bodyPr vert="horz" wrap="square" lIns="0" tIns="16510" rIns="0" bIns="0" rtlCol="0">
            <a:spAutoFit/>
          </a:bodyPr>
          <a:lstStyle/>
          <a:p>
            <a:pPr marL="12700">
              <a:lnSpc>
                <a:spcPct val="100000"/>
              </a:lnSpc>
              <a:spcBef>
                <a:spcPts val="130"/>
              </a:spcBef>
            </a:pPr>
            <a:r>
              <a:rPr sz="850" b="1" spc="55" dirty="0">
                <a:solidFill>
                  <a:srgbClr val="00338D"/>
                </a:solidFill>
                <a:latin typeface="Arial"/>
                <a:cs typeface="Arial"/>
              </a:rPr>
              <a:t>Most</a:t>
            </a:r>
            <a:r>
              <a:rPr sz="850" b="1" spc="-65" dirty="0">
                <a:solidFill>
                  <a:srgbClr val="00338D"/>
                </a:solidFill>
                <a:latin typeface="Arial"/>
                <a:cs typeface="Arial"/>
              </a:rPr>
              <a:t> </a:t>
            </a:r>
            <a:r>
              <a:rPr sz="850" b="1" spc="25" dirty="0">
                <a:solidFill>
                  <a:srgbClr val="00338D"/>
                </a:solidFill>
                <a:latin typeface="Arial"/>
                <a:cs typeface="Arial"/>
              </a:rPr>
              <a:t>challenging</a:t>
            </a:r>
            <a:r>
              <a:rPr sz="850" b="1" spc="-70" dirty="0">
                <a:solidFill>
                  <a:srgbClr val="00338D"/>
                </a:solidFill>
                <a:latin typeface="Arial"/>
                <a:cs typeface="Arial"/>
              </a:rPr>
              <a:t> </a:t>
            </a:r>
            <a:r>
              <a:rPr sz="850" b="1" spc="35" dirty="0">
                <a:solidFill>
                  <a:srgbClr val="00338D"/>
                </a:solidFill>
                <a:latin typeface="Arial"/>
                <a:cs typeface="Arial"/>
              </a:rPr>
              <a:t>industry</a:t>
            </a:r>
            <a:r>
              <a:rPr sz="850" b="1" spc="-105" dirty="0">
                <a:solidFill>
                  <a:srgbClr val="00338D"/>
                </a:solidFill>
                <a:latin typeface="Arial"/>
                <a:cs typeface="Arial"/>
              </a:rPr>
              <a:t> </a:t>
            </a:r>
            <a:r>
              <a:rPr sz="850" b="1" spc="45" dirty="0">
                <a:solidFill>
                  <a:srgbClr val="00338D"/>
                </a:solidFill>
                <a:latin typeface="Arial"/>
                <a:cs typeface="Arial"/>
              </a:rPr>
              <a:t>trends</a:t>
            </a:r>
            <a:endParaRPr sz="850">
              <a:latin typeface="Arial"/>
              <a:cs typeface="Arial"/>
            </a:endParaRPr>
          </a:p>
        </p:txBody>
      </p:sp>
      <p:sp>
        <p:nvSpPr>
          <p:cNvPr id="10" name="object 10"/>
          <p:cNvSpPr/>
          <p:nvPr/>
        </p:nvSpPr>
        <p:spPr>
          <a:xfrm>
            <a:off x="1000760" y="1762760"/>
            <a:ext cx="568960" cy="568960"/>
          </a:xfrm>
          <a:custGeom>
            <a:avLst/>
            <a:gdLst/>
            <a:ahLst/>
            <a:cxnLst/>
            <a:rect l="l" t="t" r="r" b="b"/>
            <a:pathLst>
              <a:path w="568960" h="568960">
                <a:moveTo>
                  <a:pt x="284480" y="0"/>
                </a:moveTo>
                <a:lnTo>
                  <a:pt x="238336" y="3723"/>
                </a:lnTo>
                <a:lnTo>
                  <a:pt x="194563" y="14504"/>
                </a:lnTo>
                <a:lnTo>
                  <a:pt x="153746" y="31755"/>
                </a:lnTo>
                <a:lnTo>
                  <a:pt x="116470" y="54892"/>
                </a:lnTo>
                <a:lnTo>
                  <a:pt x="83323" y="83327"/>
                </a:lnTo>
                <a:lnTo>
                  <a:pt x="54888" y="116476"/>
                </a:lnTo>
                <a:lnTo>
                  <a:pt x="31753" y="153751"/>
                </a:lnTo>
                <a:lnTo>
                  <a:pt x="14503" y="194568"/>
                </a:lnTo>
                <a:lnTo>
                  <a:pt x="3723" y="238339"/>
                </a:lnTo>
                <a:lnTo>
                  <a:pt x="0" y="284479"/>
                </a:lnTo>
                <a:lnTo>
                  <a:pt x="3723" y="330620"/>
                </a:lnTo>
                <a:lnTo>
                  <a:pt x="14503" y="374391"/>
                </a:lnTo>
                <a:lnTo>
                  <a:pt x="31753" y="415208"/>
                </a:lnTo>
                <a:lnTo>
                  <a:pt x="54888" y="452483"/>
                </a:lnTo>
                <a:lnTo>
                  <a:pt x="83323" y="485632"/>
                </a:lnTo>
                <a:lnTo>
                  <a:pt x="116470" y="514067"/>
                </a:lnTo>
                <a:lnTo>
                  <a:pt x="153746" y="537204"/>
                </a:lnTo>
                <a:lnTo>
                  <a:pt x="194563" y="554455"/>
                </a:lnTo>
                <a:lnTo>
                  <a:pt x="238336" y="565236"/>
                </a:lnTo>
                <a:lnTo>
                  <a:pt x="284480" y="568960"/>
                </a:lnTo>
                <a:lnTo>
                  <a:pt x="330620" y="565236"/>
                </a:lnTo>
                <a:lnTo>
                  <a:pt x="374391" y="554455"/>
                </a:lnTo>
                <a:lnTo>
                  <a:pt x="415208" y="537204"/>
                </a:lnTo>
                <a:lnTo>
                  <a:pt x="452483" y="514067"/>
                </a:lnTo>
                <a:lnTo>
                  <a:pt x="485632" y="485632"/>
                </a:lnTo>
                <a:lnTo>
                  <a:pt x="514067" y="452483"/>
                </a:lnTo>
                <a:lnTo>
                  <a:pt x="537204" y="415208"/>
                </a:lnTo>
                <a:lnTo>
                  <a:pt x="554455" y="374391"/>
                </a:lnTo>
                <a:lnTo>
                  <a:pt x="565236" y="330620"/>
                </a:lnTo>
                <a:lnTo>
                  <a:pt x="568960" y="284479"/>
                </a:lnTo>
                <a:lnTo>
                  <a:pt x="565236" y="238339"/>
                </a:lnTo>
                <a:lnTo>
                  <a:pt x="554455" y="194568"/>
                </a:lnTo>
                <a:lnTo>
                  <a:pt x="537204" y="153751"/>
                </a:lnTo>
                <a:lnTo>
                  <a:pt x="514067" y="116476"/>
                </a:lnTo>
                <a:lnTo>
                  <a:pt x="485632" y="83327"/>
                </a:lnTo>
                <a:lnTo>
                  <a:pt x="452483" y="54892"/>
                </a:lnTo>
                <a:lnTo>
                  <a:pt x="415208" y="31755"/>
                </a:lnTo>
                <a:lnTo>
                  <a:pt x="374391" y="14504"/>
                </a:lnTo>
                <a:lnTo>
                  <a:pt x="330620" y="3723"/>
                </a:lnTo>
                <a:lnTo>
                  <a:pt x="284480" y="0"/>
                </a:lnTo>
                <a:close/>
              </a:path>
            </a:pathLst>
          </a:custGeom>
          <a:solidFill>
            <a:srgbClr val="00338D"/>
          </a:solidFill>
        </p:spPr>
        <p:txBody>
          <a:bodyPr wrap="square" lIns="0" tIns="0" rIns="0" bIns="0" rtlCol="0"/>
          <a:lstStyle/>
          <a:p>
            <a:endParaRPr/>
          </a:p>
        </p:txBody>
      </p:sp>
      <p:sp>
        <p:nvSpPr>
          <p:cNvPr id="11" name="object 11"/>
          <p:cNvSpPr/>
          <p:nvPr/>
        </p:nvSpPr>
        <p:spPr>
          <a:xfrm>
            <a:off x="1000760" y="1762760"/>
            <a:ext cx="568960" cy="568960"/>
          </a:xfrm>
          <a:custGeom>
            <a:avLst/>
            <a:gdLst/>
            <a:ahLst/>
            <a:cxnLst/>
            <a:rect l="l" t="t" r="r" b="b"/>
            <a:pathLst>
              <a:path w="568960" h="568960">
                <a:moveTo>
                  <a:pt x="0" y="284479"/>
                </a:moveTo>
                <a:lnTo>
                  <a:pt x="3723" y="238339"/>
                </a:lnTo>
                <a:lnTo>
                  <a:pt x="14503" y="194568"/>
                </a:lnTo>
                <a:lnTo>
                  <a:pt x="31753" y="153751"/>
                </a:lnTo>
                <a:lnTo>
                  <a:pt x="54888" y="116476"/>
                </a:lnTo>
                <a:lnTo>
                  <a:pt x="83323" y="83327"/>
                </a:lnTo>
                <a:lnTo>
                  <a:pt x="116470" y="54892"/>
                </a:lnTo>
                <a:lnTo>
                  <a:pt x="153746" y="31755"/>
                </a:lnTo>
                <a:lnTo>
                  <a:pt x="194563" y="14504"/>
                </a:lnTo>
                <a:lnTo>
                  <a:pt x="238336" y="3723"/>
                </a:lnTo>
                <a:lnTo>
                  <a:pt x="284480" y="0"/>
                </a:lnTo>
                <a:lnTo>
                  <a:pt x="330620" y="3723"/>
                </a:lnTo>
                <a:lnTo>
                  <a:pt x="374391" y="14504"/>
                </a:lnTo>
                <a:lnTo>
                  <a:pt x="415208" y="31755"/>
                </a:lnTo>
                <a:lnTo>
                  <a:pt x="452483" y="54892"/>
                </a:lnTo>
                <a:lnTo>
                  <a:pt x="485632" y="83327"/>
                </a:lnTo>
                <a:lnTo>
                  <a:pt x="514067" y="116476"/>
                </a:lnTo>
                <a:lnTo>
                  <a:pt x="537204" y="153751"/>
                </a:lnTo>
                <a:lnTo>
                  <a:pt x="554455" y="194568"/>
                </a:lnTo>
                <a:lnTo>
                  <a:pt x="565236" y="238339"/>
                </a:lnTo>
                <a:lnTo>
                  <a:pt x="568960" y="284479"/>
                </a:lnTo>
                <a:lnTo>
                  <a:pt x="565236" y="330620"/>
                </a:lnTo>
                <a:lnTo>
                  <a:pt x="554455" y="374391"/>
                </a:lnTo>
                <a:lnTo>
                  <a:pt x="537204" y="415208"/>
                </a:lnTo>
                <a:lnTo>
                  <a:pt x="514067" y="452483"/>
                </a:lnTo>
                <a:lnTo>
                  <a:pt x="485632" y="485632"/>
                </a:lnTo>
                <a:lnTo>
                  <a:pt x="452483" y="514067"/>
                </a:lnTo>
                <a:lnTo>
                  <a:pt x="415208" y="537204"/>
                </a:lnTo>
                <a:lnTo>
                  <a:pt x="374391" y="554455"/>
                </a:lnTo>
                <a:lnTo>
                  <a:pt x="330620" y="565236"/>
                </a:lnTo>
                <a:lnTo>
                  <a:pt x="284480" y="568960"/>
                </a:lnTo>
                <a:lnTo>
                  <a:pt x="238336" y="565236"/>
                </a:lnTo>
                <a:lnTo>
                  <a:pt x="194563" y="554455"/>
                </a:lnTo>
                <a:lnTo>
                  <a:pt x="153746" y="537204"/>
                </a:lnTo>
                <a:lnTo>
                  <a:pt x="116470" y="514067"/>
                </a:lnTo>
                <a:lnTo>
                  <a:pt x="83323" y="485632"/>
                </a:lnTo>
                <a:lnTo>
                  <a:pt x="54888" y="452483"/>
                </a:lnTo>
                <a:lnTo>
                  <a:pt x="31753" y="415208"/>
                </a:lnTo>
                <a:lnTo>
                  <a:pt x="14503" y="374391"/>
                </a:lnTo>
                <a:lnTo>
                  <a:pt x="3723" y="330620"/>
                </a:lnTo>
                <a:lnTo>
                  <a:pt x="0" y="284479"/>
                </a:lnTo>
                <a:close/>
              </a:path>
            </a:pathLst>
          </a:custGeom>
          <a:ln w="10170">
            <a:solidFill>
              <a:srgbClr val="00338D"/>
            </a:solidFill>
          </a:ln>
        </p:spPr>
        <p:txBody>
          <a:bodyPr wrap="square" lIns="0" tIns="0" rIns="0" bIns="0" rtlCol="0"/>
          <a:lstStyle/>
          <a:p>
            <a:endParaRPr/>
          </a:p>
        </p:txBody>
      </p:sp>
      <p:sp>
        <p:nvSpPr>
          <p:cNvPr id="12" name="object 12"/>
          <p:cNvSpPr/>
          <p:nvPr/>
        </p:nvSpPr>
        <p:spPr>
          <a:xfrm>
            <a:off x="1107439" y="1910079"/>
            <a:ext cx="345440" cy="274320"/>
          </a:xfrm>
          <a:custGeom>
            <a:avLst/>
            <a:gdLst/>
            <a:ahLst/>
            <a:cxnLst/>
            <a:rect l="l" t="t" r="r" b="b"/>
            <a:pathLst>
              <a:path w="345440" h="274319">
                <a:moveTo>
                  <a:pt x="53873" y="221361"/>
                </a:moveTo>
                <a:lnTo>
                  <a:pt x="34861" y="227584"/>
                </a:lnTo>
                <a:lnTo>
                  <a:pt x="34861" y="274320"/>
                </a:lnTo>
                <a:lnTo>
                  <a:pt x="53873" y="274320"/>
                </a:lnTo>
                <a:lnTo>
                  <a:pt x="53873" y="221361"/>
                </a:lnTo>
                <a:close/>
              </a:path>
              <a:path w="345440" h="274319">
                <a:moveTo>
                  <a:pt x="69722" y="246253"/>
                </a:moveTo>
                <a:lnTo>
                  <a:pt x="69722" y="274320"/>
                </a:lnTo>
                <a:lnTo>
                  <a:pt x="91909" y="274320"/>
                </a:lnTo>
                <a:lnTo>
                  <a:pt x="91909" y="252475"/>
                </a:lnTo>
                <a:lnTo>
                  <a:pt x="72885" y="252475"/>
                </a:lnTo>
                <a:lnTo>
                  <a:pt x="69722" y="246253"/>
                </a:lnTo>
                <a:close/>
              </a:path>
              <a:path w="345440" h="274319">
                <a:moveTo>
                  <a:pt x="126771" y="249428"/>
                </a:moveTo>
                <a:lnTo>
                  <a:pt x="107746" y="249428"/>
                </a:lnTo>
                <a:lnTo>
                  <a:pt x="107746" y="274320"/>
                </a:lnTo>
                <a:lnTo>
                  <a:pt x="126771" y="274320"/>
                </a:lnTo>
                <a:lnTo>
                  <a:pt x="126771" y="249428"/>
                </a:lnTo>
                <a:close/>
              </a:path>
              <a:path w="345440" h="274319">
                <a:moveTo>
                  <a:pt x="155295" y="187071"/>
                </a:moveTo>
                <a:lnTo>
                  <a:pt x="142608" y="215137"/>
                </a:lnTo>
                <a:lnTo>
                  <a:pt x="142608" y="274320"/>
                </a:lnTo>
                <a:lnTo>
                  <a:pt x="164846" y="274320"/>
                </a:lnTo>
                <a:lnTo>
                  <a:pt x="164846" y="196342"/>
                </a:lnTo>
                <a:lnTo>
                  <a:pt x="155295" y="187071"/>
                </a:lnTo>
                <a:close/>
              </a:path>
              <a:path w="345440" h="274319">
                <a:moveTo>
                  <a:pt x="180594" y="208915"/>
                </a:moveTo>
                <a:lnTo>
                  <a:pt x="180594" y="274320"/>
                </a:lnTo>
                <a:lnTo>
                  <a:pt x="199644" y="274320"/>
                </a:lnTo>
                <a:lnTo>
                  <a:pt x="199644" y="227584"/>
                </a:lnTo>
                <a:lnTo>
                  <a:pt x="180594" y="208915"/>
                </a:lnTo>
                <a:close/>
              </a:path>
              <a:path w="345440" h="274319">
                <a:moveTo>
                  <a:pt x="237744" y="224409"/>
                </a:moveTo>
                <a:lnTo>
                  <a:pt x="215519" y="233807"/>
                </a:lnTo>
                <a:lnTo>
                  <a:pt x="215519" y="274320"/>
                </a:lnTo>
                <a:lnTo>
                  <a:pt x="237744" y="274320"/>
                </a:lnTo>
                <a:lnTo>
                  <a:pt x="237744" y="224409"/>
                </a:lnTo>
                <a:close/>
              </a:path>
              <a:path w="345440" h="274319">
                <a:moveTo>
                  <a:pt x="272541" y="137160"/>
                </a:moveTo>
                <a:lnTo>
                  <a:pt x="266191" y="137160"/>
                </a:lnTo>
                <a:lnTo>
                  <a:pt x="259841" y="218186"/>
                </a:lnTo>
                <a:lnTo>
                  <a:pt x="253491" y="221361"/>
                </a:lnTo>
                <a:lnTo>
                  <a:pt x="253491" y="274320"/>
                </a:lnTo>
                <a:lnTo>
                  <a:pt x="272541" y="274320"/>
                </a:lnTo>
                <a:lnTo>
                  <a:pt x="272541" y="137160"/>
                </a:lnTo>
                <a:close/>
              </a:path>
              <a:path w="345440" h="274319">
                <a:moveTo>
                  <a:pt x="91909" y="249428"/>
                </a:moveTo>
                <a:lnTo>
                  <a:pt x="72885" y="252475"/>
                </a:lnTo>
                <a:lnTo>
                  <a:pt x="91909" y="252475"/>
                </a:lnTo>
                <a:lnTo>
                  <a:pt x="91909" y="249428"/>
                </a:lnTo>
                <a:close/>
              </a:path>
              <a:path w="345440" h="274319">
                <a:moveTo>
                  <a:pt x="132437" y="196342"/>
                </a:moveTo>
                <a:lnTo>
                  <a:pt x="60210" y="196342"/>
                </a:lnTo>
                <a:lnTo>
                  <a:pt x="82397" y="227584"/>
                </a:lnTo>
                <a:lnTo>
                  <a:pt x="117259" y="227584"/>
                </a:lnTo>
                <a:lnTo>
                  <a:pt x="132437" y="196342"/>
                </a:lnTo>
                <a:close/>
              </a:path>
              <a:path w="345440" h="274319">
                <a:moveTo>
                  <a:pt x="345440" y="0"/>
                </a:moveTo>
                <a:lnTo>
                  <a:pt x="228219" y="6223"/>
                </a:lnTo>
                <a:lnTo>
                  <a:pt x="247141" y="37465"/>
                </a:lnTo>
                <a:lnTo>
                  <a:pt x="225044" y="49911"/>
                </a:lnTo>
                <a:lnTo>
                  <a:pt x="215519" y="56134"/>
                </a:lnTo>
                <a:lnTo>
                  <a:pt x="215519" y="65405"/>
                </a:lnTo>
                <a:lnTo>
                  <a:pt x="209169" y="155829"/>
                </a:lnTo>
                <a:lnTo>
                  <a:pt x="152120" y="155829"/>
                </a:lnTo>
                <a:lnTo>
                  <a:pt x="212344" y="211962"/>
                </a:lnTo>
                <a:lnTo>
                  <a:pt x="243966" y="199517"/>
                </a:lnTo>
                <a:lnTo>
                  <a:pt x="253491" y="77978"/>
                </a:lnTo>
                <a:lnTo>
                  <a:pt x="266191" y="68580"/>
                </a:lnTo>
                <a:lnTo>
                  <a:pt x="308955" y="68580"/>
                </a:lnTo>
                <a:lnTo>
                  <a:pt x="316865" y="52959"/>
                </a:lnTo>
                <a:lnTo>
                  <a:pt x="345440" y="0"/>
                </a:lnTo>
                <a:close/>
              </a:path>
              <a:path w="345440" h="274319">
                <a:moveTo>
                  <a:pt x="79235" y="149606"/>
                </a:moveTo>
                <a:lnTo>
                  <a:pt x="63385" y="155829"/>
                </a:lnTo>
                <a:lnTo>
                  <a:pt x="0" y="174625"/>
                </a:lnTo>
                <a:lnTo>
                  <a:pt x="12674" y="208915"/>
                </a:lnTo>
                <a:lnTo>
                  <a:pt x="60210" y="196342"/>
                </a:lnTo>
                <a:lnTo>
                  <a:pt x="132437" y="196342"/>
                </a:lnTo>
                <a:lnTo>
                  <a:pt x="141507" y="177673"/>
                </a:lnTo>
                <a:lnTo>
                  <a:pt x="95072" y="177673"/>
                </a:lnTo>
                <a:lnTo>
                  <a:pt x="85572" y="162052"/>
                </a:lnTo>
                <a:lnTo>
                  <a:pt x="79235" y="149606"/>
                </a:lnTo>
                <a:close/>
              </a:path>
              <a:path w="345440" h="274319">
                <a:moveTo>
                  <a:pt x="139446" y="90424"/>
                </a:moveTo>
                <a:lnTo>
                  <a:pt x="95072" y="177673"/>
                </a:lnTo>
                <a:lnTo>
                  <a:pt x="141507" y="177673"/>
                </a:lnTo>
                <a:lnTo>
                  <a:pt x="152120" y="155829"/>
                </a:lnTo>
                <a:lnTo>
                  <a:pt x="209169" y="155829"/>
                </a:lnTo>
                <a:lnTo>
                  <a:pt x="158457" y="109093"/>
                </a:lnTo>
                <a:lnTo>
                  <a:pt x="139446" y="90424"/>
                </a:lnTo>
                <a:close/>
              </a:path>
              <a:path w="345440" h="274319">
                <a:moveTo>
                  <a:pt x="308955" y="68580"/>
                </a:moveTo>
                <a:lnTo>
                  <a:pt x="266191" y="68580"/>
                </a:lnTo>
                <a:lnTo>
                  <a:pt x="291591" y="102870"/>
                </a:lnTo>
                <a:lnTo>
                  <a:pt x="308955" y="68580"/>
                </a:lnTo>
                <a:close/>
              </a:path>
            </a:pathLst>
          </a:custGeom>
          <a:solidFill>
            <a:srgbClr val="FFFFFF"/>
          </a:solidFill>
        </p:spPr>
        <p:txBody>
          <a:bodyPr wrap="square" lIns="0" tIns="0" rIns="0" bIns="0" rtlCol="0"/>
          <a:lstStyle/>
          <a:p>
            <a:endParaRPr/>
          </a:p>
        </p:txBody>
      </p:sp>
      <p:sp>
        <p:nvSpPr>
          <p:cNvPr id="13" name="object 13"/>
          <p:cNvSpPr txBox="1"/>
          <p:nvPr/>
        </p:nvSpPr>
        <p:spPr>
          <a:xfrm>
            <a:off x="986472" y="2367280"/>
            <a:ext cx="4259580" cy="292100"/>
          </a:xfrm>
          <a:prstGeom prst="rect">
            <a:avLst/>
          </a:prstGeom>
        </p:spPr>
        <p:txBody>
          <a:bodyPr vert="horz" wrap="square" lIns="0" tIns="13335" rIns="0" bIns="0" rtlCol="0">
            <a:spAutoFit/>
          </a:bodyPr>
          <a:lstStyle/>
          <a:p>
            <a:pPr marL="12700" marR="5080">
              <a:lnSpc>
                <a:spcPct val="102200"/>
              </a:lnSpc>
              <a:spcBef>
                <a:spcPts val="105"/>
              </a:spcBef>
            </a:pPr>
            <a:r>
              <a:rPr sz="850" spc="-10" dirty="0">
                <a:solidFill>
                  <a:srgbClr val="00338D"/>
                </a:solidFill>
                <a:latin typeface="Arial"/>
                <a:cs typeface="Arial"/>
              </a:rPr>
              <a:t>For </a:t>
            </a:r>
            <a:r>
              <a:rPr sz="850" spc="-5" dirty="0">
                <a:solidFill>
                  <a:srgbClr val="00338D"/>
                </a:solidFill>
                <a:latin typeface="Arial"/>
                <a:cs typeface="Arial"/>
              </a:rPr>
              <a:t>most </a:t>
            </a:r>
            <a:r>
              <a:rPr sz="850" spc="10" dirty="0">
                <a:solidFill>
                  <a:srgbClr val="00338D"/>
                </a:solidFill>
                <a:latin typeface="Arial"/>
                <a:cs typeface="Arial"/>
              </a:rPr>
              <a:t>firms, </a:t>
            </a:r>
            <a:r>
              <a:rPr sz="850" spc="5" dirty="0">
                <a:solidFill>
                  <a:srgbClr val="00338D"/>
                </a:solidFill>
                <a:latin typeface="Arial"/>
                <a:cs typeface="Arial"/>
              </a:rPr>
              <a:t>emergence of </a:t>
            </a:r>
            <a:r>
              <a:rPr sz="850" spc="10" dirty="0">
                <a:solidFill>
                  <a:srgbClr val="00338D"/>
                </a:solidFill>
                <a:latin typeface="Arial"/>
                <a:cs typeface="Arial"/>
              </a:rPr>
              <a:t>new </a:t>
            </a:r>
            <a:r>
              <a:rPr sz="850" dirty="0">
                <a:solidFill>
                  <a:srgbClr val="00338D"/>
                </a:solidFill>
                <a:latin typeface="Arial"/>
                <a:cs typeface="Arial"/>
              </a:rPr>
              <a:t>competitors </a:t>
            </a:r>
            <a:r>
              <a:rPr sz="850" spc="20" dirty="0">
                <a:solidFill>
                  <a:srgbClr val="00338D"/>
                </a:solidFill>
                <a:latin typeface="Arial"/>
                <a:cs typeface="Arial"/>
              </a:rPr>
              <a:t>w </a:t>
            </a:r>
            <a:r>
              <a:rPr sz="850" spc="-5" dirty="0">
                <a:solidFill>
                  <a:srgbClr val="00338D"/>
                </a:solidFill>
                <a:latin typeface="Arial"/>
                <a:cs typeface="Arial"/>
              </a:rPr>
              <a:t>ith </a:t>
            </a:r>
            <a:r>
              <a:rPr sz="850" spc="15" dirty="0">
                <a:solidFill>
                  <a:srgbClr val="00338D"/>
                </a:solidFill>
                <a:latin typeface="Arial"/>
                <a:cs typeface="Arial"/>
              </a:rPr>
              <a:t>a </a:t>
            </a:r>
            <a:r>
              <a:rPr sz="850" spc="10" dirty="0">
                <a:solidFill>
                  <a:srgbClr val="00338D"/>
                </a:solidFill>
                <a:latin typeface="Arial"/>
                <a:cs typeface="Arial"/>
              </a:rPr>
              <a:t>disruptive business </a:t>
            </a:r>
            <a:r>
              <a:rPr sz="850" spc="-10" dirty="0">
                <a:solidFill>
                  <a:srgbClr val="00338D"/>
                </a:solidFill>
                <a:latin typeface="Arial"/>
                <a:cs typeface="Arial"/>
              </a:rPr>
              <a:t>model is </a:t>
            </a:r>
            <a:r>
              <a:rPr sz="850" spc="15" dirty="0">
                <a:solidFill>
                  <a:srgbClr val="00338D"/>
                </a:solidFill>
                <a:latin typeface="Arial"/>
                <a:cs typeface="Arial"/>
              </a:rPr>
              <a:t>a  </a:t>
            </a:r>
            <a:r>
              <a:rPr sz="850" spc="-5" dirty="0">
                <a:solidFill>
                  <a:srgbClr val="00338D"/>
                </a:solidFill>
                <a:latin typeface="Arial"/>
                <a:cs typeface="Arial"/>
              </a:rPr>
              <a:t>key</a:t>
            </a:r>
            <a:r>
              <a:rPr sz="850" spc="120" dirty="0">
                <a:solidFill>
                  <a:srgbClr val="00338D"/>
                </a:solidFill>
                <a:latin typeface="Arial"/>
                <a:cs typeface="Arial"/>
              </a:rPr>
              <a:t> </a:t>
            </a:r>
            <a:r>
              <a:rPr sz="850" dirty="0">
                <a:solidFill>
                  <a:srgbClr val="00338D"/>
                </a:solidFill>
                <a:latin typeface="Arial"/>
                <a:cs typeface="Arial"/>
              </a:rPr>
              <a:t>challenge</a:t>
            </a:r>
            <a:endParaRPr sz="850" dirty="0">
              <a:latin typeface="Arial"/>
              <a:cs typeface="Arial"/>
            </a:endParaRPr>
          </a:p>
        </p:txBody>
      </p:sp>
      <p:sp>
        <p:nvSpPr>
          <p:cNvPr id="14" name="object 14"/>
          <p:cNvSpPr/>
          <p:nvPr/>
        </p:nvSpPr>
        <p:spPr>
          <a:xfrm>
            <a:off x="995680" y="2692400"/>
            <a:ext cx="4338320" cy="416559"/>
          </a:xfrm>
          <a:custGeom>
            <a:avLst/>
            <a:gdLst/>
            <a:ahLst/>
            <a:cxnLst/>
            <a:rect l="l" t="t" r="r" b="b"/>
            <a:pathLst>
              <a:path w="4338320" h="416560">
                <a:moveTo>
                  <a:pt x="0" y="416560"/>
                </a:moveTo>
                <a:lnTo>
                  <a:pt x="4338320" y="416560"/>
                </a:lnTo>
                <a:lnTo>
                  <a:pt x="4338320" y="0"/>
                </a:lnTo>
                <a:lnTo>
                  <a:pt x="0" y="0"/>
                </a:lnTo>
                <a:lnTo>
                  <a:pt x="0" y="416560"/>
                </a:lnTo>
                <a:close/>
              </a:path>
            </a:pathLst>
          </a:custGeom>
          <a:solidFill>
            <a:srgbClr val="00338D"/>
          </a:solidFill>
        </p:spPr>
        <p:txBody>
          <a:bodyPr wrap="square" lIns="0" tIns="0" rIns="0" bIns="0" rtlCol="0"/>
          <a:lstStyle/>
          <a:p>
            <a:endParaRPr/>
          </a:p>
        </p:txBody>
      </p:sp>
      <p:sp>
        <p:nvSpPr>
          <p:cNvPr id="15" name="object 15"/>
          <p:cNvSpPr txBox="1"/>
          <p:nvPr/>
        </p:nvSpPr>
        <p:spPr>
          <a:xfrm>
            <a:off x="995680" y="2708338"/>
            <a:ext cx="4338320" cy="391795"/>
          </a:xfrm>
          <a:prstGeom prst="rect">
            <a:avLst/>
          </a:prstGeom>
        </p:spPr>
        <p:txBody>
          <a:bodyPr vert="horz" wrap="square" lIns="0" tIns="12700" rIns="0" bIns="0" rtlCol="0">
            <a:spAutoFit/>
          </a:bodyPr>
          <a:lstStyle/>
          <a:p>
            <a:pPr marL="57785">
              <a:lnSpc>
                <a:spcPct val="100000"/>
              </a:lnSpc>
              <a:spcBef>
                <a:spcPts val="100"/>
              </a:spcBef>
            </a:pPr>
            <a:r>
              <a:rPr sz="2400" b="0" spc="5" dirty="0">
                <a:solidFill>
                  <a:srgbClr val="FFFFFF"/>
                </a:solidFill>
                <a:latin typeface="KPMG Light"/>
                <a:cs typeface="KPMG Light"/>
              </a:rPr>
              <a:t>31% </a:t>
            </a:r>
            <a:r>
              <a:rPr sz="850" spc="-15" dirty="0">
                <a:solidFill>
                  <a:srgbClr val="FFFFFF"/>
                </a:solidFill>
                <a:latin typeface="Arial"/>
                <a:cs typeface="Arial"/>
              </a:rPr>
              <a:t>New </a:t>
            </a:r>
            <a:r>
              <a:rPr sz="850" dirty="0">
                <a:solidFill>
                  <a:srgbClr val="FFFFFF"/>
                </a:solidFill>
                <a:latin typeface="Arial"/>
                <a:cs typeface="Arial"/>
              </a:rPr>
              <a:t>competitors </a:t>
            </a:r>
            <a:r>
              <a:rPr sz="850" spc="20" dirty="0">
                <a:solidFill>
                  <a:srgbClr val="FFFFFF"/>
                </a:solidFill>
                <a:latin typeface="Arial"/>
                <a:cs typeface="Arial"/>
              </a:rPr>
              <a:t>w </a:t>
            </a:r>
            <a:r>
              <a:rPr sz="850" spc="-5" dirty="0">
                <a:solidFill>
                  <a:srgbClr val="FFFFFF"/>
                </a:solidFill>
                <a:latin typeface="Arial"/>
                <a:cs typeface="Arial"/>
              </a:rPr>
              <a:t>ith </a:t>
            </a:r>
            <a:r>
              <a:rPr sz="850" spc="10" dirty="0">
                <a:solidFill>
                  <a:srgbClr val="FFFFFF"/>
                </a:solidFill>
                <a:latin typeface="Arial"/>
                <a:cs typeface="Arial"/>
              </a:rPr>
              <a:t>disruptive business</a:t>
            </a:r>
            <a:r>
              <a:rPr sz="850" spc="35" dirty="0">
                <a:solidFill>
                  <a:srgbClr val="FFFFFF"/>
                </a:solidFill>
                <a:latin typeface="Arial"/>
                <a:cs typeface="Arial"/>
              </a:rPr>
              <a:t> </a:t>
            </a:r>
            <a:r>
              <a:rPr sz="850" spc="-10" dirty="0">
                <a:solidFill>
                  <a:srgbClr val="FFFFFF"/>
                </a:solidFill>
                <a:latin typeface="Arial"/>
                <a:cs typeface="Arial"/>
              </a:rPr>
              <a:t>model</a:t>
            </a:r>
            <a:endParaRPr sz="850">
              <a:latin typeface="Arial"/>
              <a:cs typeface="Arial"/>
            </a:endParaRPr>
          </a:p>
        </p:txBody>
      </p:sp>
      <p:sp>
        <p:nvSpPr>
          <p:cNvPr id="16" name="object 16"/>
          <p:cNvSpPr/>
          <p:nvPr/>
        </p:nvSpPr>
        <p:spPr>
          <a:xfrm>
            <a:off x="995680" y="3129279"/>
            <a:ext cx="3911600" cy="416559"/>
          </a:xfrm>
          <a:custGeom>
            <a:avLst/>
            <a:gdLst/>
            <a:ahLst/>
            <a:cxnLst/>
            <a:rect l="l" t="t" r="r" b="b"/>
            <a:pathLst>
              <a:path w="3911600" h="416560">
                <a:moveTo>
                  <a:pt x="0" y="416560"/>
                </a:moveTo>
                <a:lnTo>
                  <a:pt x="3911600" y="416560"/>
                </a:lnTo>
                <a:lnTo>
                  <a:pt x="3911600" y="0"/>
                </a:lnTo>
                <a:lnTo>
                  <a:pt x="0" y="0"/>
                </a:lnTo>
                <a:lnTo>
                  <a:pt x="0" y="416560"/>
                </a:lnTo>
                <a:close/>
              </a:path>
            </a:pathLst>
          </a:custGeom>
          <a:solidFill>
            <a:srgbClr val="005EB8"/>
          </a:solidFill>
        </p:spPr>
        <p:txBody>
          <a:bodyPr wrap="square" lIns="0" tIns="0" rIns="0" bIns="0" rtlCol="0"/>
          <a:lstStyle/>
          <a:p>
            <a:endParaRPr/>
          </a:p>
        </p:txBody>
      </p:sp>
      <p:sp>
        <p:nvSpPr>
          <p:cNvPr id="17" name="object 17"/>
          <p:cNvSpPr txBox="1"/>
          <p:nvPr/>
        </p:nvSpPr>
        <p:spPr>
          <a:xfrm>
            <a:off x="995680" y="3168649"/>
            <a:ext cx="3911600" cy="392430"/>
          </a:xfrm>
          <a:prstGeom prst="rect">
            <a:avLst/>
          </a:prstGeom>
        </p:spPr>
        <p:txBody>
          <a:bodyPr vert="horz" wrap="square" lIns="0" tIns="13335" rIns="0" bIns="0" rtlCol="0">
            <a:spAutoFit/>
          </a:bodyPr>
          <a:lstStyle/>
          <a:p>
            <a:pPr marL="57785">
              <a:lnSpc>
                <a:spcPct val="100000"/>
              </a:lnSpc>
              <a:spcBef>
                <a:spcPts val="105"/>
              </a:spcBef>
            </a:pPr>
            <a:r>
              <a:rPr sz="2400" b="0" spc="-5" dirty="0">
                <a:solidFill>
                  <a:srgbClr val="FFFFFF"/>
                </a:solidFill>
                <a:latin typeface="KPMG Light"/>
                <a:cs typeface="KPMG Light"/>
              </a:rPr>
              <a:t>28% </a:t>
            </a:r>
            <a:r>
              <a:rPr sz="850" spc="-15" dirty="0">
                <a:solidFill>
                  <a:srgbClr val="FFFFFF"/>
                </a:solidFill>
                <a:latin typeface="Arial"/>
                <a:cs typeface="Arial"/>
              </a:rPr>
              <a:t>Demand </a:t>
            </a:r>
            <a:r>
              <a:rPr sz="850" spc="30" dirty="0">
                <a:solidFill>
                  <a:srgbClr val="FFFFFF"/>
                </a:solidFill>
                <a:latin typeface="Arial"/>
                <a:cs typeface="Arial"/>
              </a:rPr>
              <a:t>for </a:t>
            </a:r>
            <a:r>
              <a:rPr sz="850" spc="15" dirty="0">
                <a:solidFill>
                  <a:srgbClr val="FFFFFF"/>
                </a:solidFill>
                <a:latin typeface="Arial"/>
                <a:cs typeface="Arial"/>
              </a:rPr>
              <a:t>speed </a:t>
            </a:r>
            <a:r>
              <a:rPr sz="850" spc="10" dirty="0">
                <a:solidFill>
                  <a:srgbClr val="FFFFFF"/>
                </a:solidFill>
                <a:latin typeface="Arial"/>
                <a:cs typeface="Arial"/>
              </a:rPr>
              <a:t>and</a:t>
            </a:r>
            <a:r>
              <a:rPr sz="850" spc="70" dirty="0">
                <a:solidFill>
                  <a:srgbClr val="FFFFFF"/>
                </a:solidFill>
                <a:latin typeface="Arial"/>
                <a:cs typeface="Arial"/>
              </a:rPr>
              <a:t> </a:t>
            </a:r>
            <a:r>
              <a:rPr sz="850" spc="20" dirty="0">
                <a:solidFill>
                  <a:srgbClr val="FFFFFF"/>
                </a:solidFill>
                <a:latin typeface="Arial"/>
                <a:cs typeface="Arial"/>
              </a:rPr>
              <a:t>efficiency</a:t>
            </a:r>
            <a:endParaRPr sz="850">
              <a:latin typeface="Arial"/>
              <a:cs typeface="Arial"/>
            </a:endParaRPr>
          </a:p>
        </p:txBody>
      </p:sp>
      <p:sp>
        <p:nvSpPr>
          <p:cNvPr id="18" name="object 18"/>
          <p:cNvSpPr/>
          <p:nvPr/>
        </p:nvSpPr>
        <p:spPr>
          <a:xfrm>
            <a:off x="995680" y="3566159"/>
            <a:ext cx="3495040" cy="416559"/>
          </a:xfrm>
          <a:custGeom>
            <a:avLst/>
            <a:gdLst/>
            <a:ahLst/>
            <a:cxnLst/>
            <a:rect l="l" t="t" r="r" b="b"/>
            <a:pathLst>
              <a:path w="3495040" h="416560">
                <a:moveTo>
                  <a:pt x="0" y="416559"/>
                </a:moveTo>
                <a:lnTo>
                  <a:pt x="3495040" y="416559"/>
                </a:lnTo>
                <a:lnTo>
                  <a:pt x="3495040" y="0"/>
                </a:lnTo>
                <a:lnTo>
                  <a:pt x="0" y="0"/>
                </a:lnTo>
                <a:lnTo>
                  <a:pt x="0" y="416559"/>
                </a:lnTo>
                <a:close/>
              </a:path>
            </a:pathLst>
          </a:custGeom>
          <a:solidFill>
            <a:srgbClr val="0091DA"/>
          </a:solidFill>
        </p:spPr>
        <p:txBody>
          <a:bodyPr wrap="square" lIns="0" tIns="0" rIns="0" bIns="0" rtlCol="0"/>
          <a:lstStyle/>
          <a:p>
            <a:endParaRPr/>
          </a:p>
        </p:txBody>
      </p:sp>
      <p:sp>
        <p:nvSpPr>
          <p:cNvPr id="19" name="object 19"/>
          <p:cNvSpPr txBox="1"/>
          <p:nvPr/>
        </p:nvSpPr>
        <p:spPr>
          <a:xfrm>
            <a:off x="995680" y="3606482"/>
            <a:ext cx="3495040" cy="391795"/>
          </a:xfrm>
          <a:prstGeom prst="rect">
            <a:avLst/>
          </a:prstGeom>
        </p:spPr>
        <p:txBody>
          <a:bodyPr vert="horz" wrap="square" lIns="0" tIns="12700" rIns="0" bIns="0" rtlCol="0">
            <a:spAutoFit/>
          </a:bodyPr>
          <a:lstStyle/>
          <a:p>
            <a:pPr marL="57785">
              <a:lnSpc>
                <a:spcPct val="100000"/>
              </a:lnSpc>
              <a:spcBef>
                <a:spcPts val="100"/>
              </a:spcBef>
            </a:pPr>
            <a:r>
              <a:rPr sz="2400" b="0" spc="10" dirty="0">
                <a:solidFill>
                  <a:srgbClr val="FFFFFF"/>
                </a:solidFill>
                <a:latin typeface="KPMG Light"/>
                <a:cs typeface="KPMG Light"/>
              </a:rPr>
              <a:t>25% </a:t>
            </a:r>
            <a:r>
              <a:rPr sz="850" spc="-15" dirty="0">
                <a:solidFill>
                  <a:srgbClr val="FFFFFF"/>
                </a:solidFill>
                <a:latin typeface="Arial"/>
                <a:cs typeface="Arial"/>
              </a:rPr>
              <a:t>Rapid </a:t>
            </a:r>
            <a:r>
              <a:rPr sz="850" spc="15" dirty="0">
                <a:solidFill>
                  <a:srgbClr val="FFFFFF"/>
                </a:solidFill>
                <a:latin typeface="Arial"/>
                <a:cs typeface="Arial"/>
              </a:rPr>
              <a:t>grow </a:t>
            </a:r>
            <a:r>
              <a:rPr sz="850" spc="10" dirty="0">
                <a:solidFill>
                  <a:srgbClr val="FFFFFF"/>
                </a:solidFill>
                <a:latin typeface="Arial"/>
                <a:cs typeface="Arial"/>
              </a:rPr>
              <a:t>th</a:t>
            </a:r>
            <a:r>
              <a:rPr sz="850" spc="-185" dirty="0">
                <a:solidFill>
                  <a:srgbClr val="FFFFFF"/>
                </a:solidFill>
                <a:latin typeface="Arial"/>
                <a:cs typeface="Arial"/>
              </a:rPr>
              <a:t> </a:t>
            </a:r>
            <a:r>
              <a:rPr sz="850" spc="5" dirty="0">
                <a:solidFill>
                  <a:srgbClr val="FFFFFF"/>
                </a:solidFill>
                <a:latin typeface="Arial"/>
                <a:cs typeface="Arial"/>
              </a:rPr>
              <a:t>of </a:t>
            </a:r>
            <a:r>
              <a:rPr sz="850" spc="10" dirty="0">
                <a:solidFill>
                  <a:srgbClr val="FFFFFF"/>
                </a:solidFill>
                <a:latin typeface="Arial"/>
                <a:cs typeface="Arial"/>
              </a:rPr>
              <a:t>new </a:t>
            </a:r>
            <a:r>
              <a:rPr sz="850" spc="5" dirty="0">
                <a:solidFill>
                  <a:srgbClr val="FFFFFF"/>
                </a:solidFill>
                <a:latin typeface="Arial"/>
                <a:cs typeface="Arial"/>
              </a:rPr>
              <a:t>technology</a:t>
            </a:r>
            <a:endParaRPr sz="850">
              <a:latin typeface="Arial"/>
              <a:cs typeface="Arial"/>
            </a:endParaRPr>
          </a:p>
        </p:txBody>
      </p:sp>
      <p:sp>
        <p:nvSpPr>
          <p:cNvPr id="20" name="object 20"/>
          <p:cNvSpPr/>
          <p:nvPr/>
        </p:nvSpPr>
        <p:spPr>
          <a:xfrm>
            <a:off x="995680" y="4003040"/>
            <a:ext cx="3495040" cy="416559"/>
          </a:xfrm>
          <a:custGeom>
            <a:avLst/>
            <a:gdLst/>
            <a:ahLst/>
            <a:cxnLst/>
            <a:rect l="l" t="t" r="r" b="b"/>
            <a:pathLst>
              <a:path w="3495040" h="416560">
                <a:moveTo>
                  <a:pt x="0" y="416560"/>
                </a:moveTo>
                <a:lnTo>
                  <a:pt x="3495040" y="416560"/>
                </a:lnTo>
                <a:lnTo>
                  <a:pt x="3495040" y="0"/>
                </a:lnTo>
                <a:lnTo>
                  <a:pt x="0" y="0"/>
                </a:lnTo>
                <a:lnTo>
                  <a:pt x="0" y="416560"/>
                </a:lnTo>
                <a:close/>
              </a:path>
            </a:pathLst>
          </a:custGeom>
          <a:solidFill>
            <a:srgbClr val="473697"/>
          </a:solidFill>
        </p:spPr>
        <p:txBody>
          <a:bodyPr wrap="square" lIns="0" tIns="0" rIns="0" bIns="0" rtlCol="0"/>
          <a:lstStyle/>
          <a:p>
            <a:endParaRPr/>
          </a:p>
        </p:txBody>
      </p:sp>
      <p:sp>
        <p:nvSpPr>
          <p:cNvPr id="21" name="object 21"/>
          <p:cNvSpPr txBox="1"/>
          <p:nvPr/>
        </p:nvSpPr>
        <p:spPr>
          <a:xfrm>
            <a:off x="995680" y="4043997"/>
            <a:ext cx="3495040" cy="391795"/>
          </a:xfrm>
          <a:prstGeom prst="rect">
            <a:avLst/>
          </a:prstGeom>
        </p:spPr>
        <p:txBody>
          <a:bodyPr vert="horz" wrap="square" lIns="0" tIns="12700" rIns="0" bIns="0" rtlCol="0">
            <a:spAutoFit/>
          </a:bodyPr>
          <a:lstStyle/>
          <a:p>
            <a:pPr marL="57785">
              <a:lnSpc>
                <a:spcPct val="100000"/>
              </a:lnSpc>
              <a:spcBef>
                <a:spcPts val="100"/>
              </a:spcBef>
            </a:pPr>
            <a:r>
              <a:rPr sz="2400" b="0" spc="10" dirty="0">
                <a:solidFill>
                  <a:srgbClr val="FFFFFF"/>
                </a:solidFill>
                <a:latin typeface="KPMG Light"/>
                <a:cs typeface="KPMG Light"/>
              </a:rPr>
              <a:t>25% </a:t>
            </a:r>
            <a:r>
              <a:rPr sz="850" spc="-10" dirty="0">
                <a:solidFill>
                  <a:srgbClr val="FFFFFF"/>
                </a:solidFill>
                <a:latin typeface="Arial"/>
                <a:cs typeface="Arial"/>
              </a:rPr>
              <a:t>Retailers </a:t>
            </a:r>
            <a:r>
              <a:rPr sz="850" spc="10" dirty="0">
                <a:solidFill>
                  <a:srgbClr val="FFFFFF"/>
                </a:solidFill>
                <a:latin typeface="Arial"/>
                <a:cs typeface="Arial"/>
              </a:rPr>
              <a:t>creating ow </a:t>
            </a:r>
            <a:r>
              <a:rPr sz="850" spc="15" dirty="0">
                <a:solidFill>
                  <a:srgbClr val="FFFFFF"/>
                </a:solidFill>
                <a:latin typeface="Arial"/>
                <a:cs typeface="Arial"/>
              </a:rPr>
              <a:t>n</a:t>
            </a:r>
            <a:r>
              <a:rPr sz="850" spc="-150" dirty="0">
                <a:solidFill>
                  <a:srgbClr val="FFFFFF"/>
                </a:solidFill>
                <a:latin typeface="Arial"/>
                <a:cs typeface="Arial"/>
              </a:rPr>
              <a:t> </a:t>
            </a:r>
            <a:r>
              <a:rPr sz="850" spc="15" dirty="0">
                <a:solidFill>
                  <a:srgbClr val="FFFFFF"/>
                </a:solidFill>
                <a:latin typeface="Arial"/>
                <a:cs typeface="Arial"/>
              </a:rPr>
              <a:t>products</a:t>
            </a:r>
            <a:endParaRPr sz="850">
              <a:latin typeface="Arial"/>
              <a:cs typeface="Arial"/>
            </a:endParaRPr>
          </a:p>
        </p:txBody>
      </p:sp>
      <p:sp>
        <p:nvSpPr>
          <p:cNvPr id="22" name="object 22"/>
          <p:cNvSpPr/>
          <p:nvPr/>
        </p:nvSpPr>
        <p:spPr>
          <a:xfrm>
            <a:off x="995680" y="4439920"/>
            <a:ext cx="3362960" cy="416559"/>
          </a:xfrm>
          <a:custGeom>
            <a:avLst/>
            <a:gdLst/>
            <a:ahLst/>
            <a:cxnLst/>
            <a:rect l="l" t="t" r="r" b="b"/>
            <a:pathLst>
              <a:path w="3362960" h="416560">
                <a:moveTo>
                  <a:pt x="0" y="416559"/>
                </a:moveTo>
                <a:lnTo>
                  <a:pt x="3362960" y="416559"/>
                </a:lnTo>
                <a:lnTo>
                  <a:pt x="3362960" y="0"/>
                </a:lnTo>
                <a:lnTo>
                  <a:pt x="0" y="0"/>
                </a:lnTo>
                <a:lnTo>
                  <a:pt x="0" y="416559"/>
                </a:lnTo>
                <a:close/>
              </a:path>
            </a:pathLst>
          </a:custGeom>
          <a:solidFill>
            <a:srgbClr val="460968"/>
          </a:solidFill>
        </p:spPr>
        <p:txBody>
          <a:bodyPr wrap="square" lIns="0" tIns="0" rIns="0" bIns="0" rtlCol="0"/>
          <a:lstStyle/>
          <a:p>
            <a:endParaRPr/>
          </a:p>
        </p:txBody>
      </p:sp>
      <p:sp>
        <p:nvSpPr>
          <p:cNvPr id="23" name="object 23"/>
          <p:cNvSpPr txBox="1"/>
          <p:nvPr/>
        </p:nvSpPr>
        <p:spPr>
          <a:xfrm>
            <a:off x="995680" y="4480814"/>
            <a:ext cx="3362960" cy="392430"/>
          </a:xfrm>
          <a:prstGeom prst="rect">
            <a:avLst/>
          </a:prstGeom>
        </p:spPr>
        <p:txBody>
          <a:bodyPr vert="horz" wrap="square" lIns="0" tIns="13335" rIns="0" bIns="0" rtlCol="0">
            <a:spAutoFit/>
          </a:bodyPr>
          <a:lstStyle/>
          <a:p>
            <a:pPr marL="57785">
              <a:lnSpc>
                <a:spcPct val="100000"/>
              </a:lnSpc>
              <a:spcBef>
                <a:spcPts val="105"/>
              </a:spcBef>
            </a:pPr>
            <a:r>
              <a:rPr sz="2400" b="0" spc="10" dirty="0">
                <a:solidFill>
                  <a:srgbClr val="FFFFFF"/>
                </a:solidFill>
                <a:latin typeface="KPMG Light"/>
                <a:cs typeface="KPMG Light"/>
              </a:rPr>
              <a:t>24% </a:t>
            </a:r>
            <a:r>
              <a:rPr sz="850" spc="-15" dirty="0">
                <a:solidFill>
                  <a:srgbClr val="FFFFFF"/>
                </a:solidFill>
                <a:latin typeface="Arial"/>
                <a:cs typeface="Arial"/>
              </a:rPr>
              <a:t>Competition </a:t>
            </a:r>
            <a:r>
              <a:rPr sz="850" spc="35" dirty="0">
                <a:solidFill>
                  <a:srgbClr val="FFFFFF"/>
                </a:solidFill>
                <a:latin typeface="Arial"/>
                <a:cs typeface="Arial"/>
              </a:rPr>
              <a:t>from </a:t>
            </a:r>
            <a:r>
              <a:rPr sz="850" spc="15" dirty="0">
                <a:solidFill>
                  <a:srgbClr val="FFFFFF"/>
                </a:solidFill>
                <a:latin typeface="Arial"/>
                <a:cs typeface="Arial"/>
              </a:rPr>
              <a:t>platform</a:t>
            </a:r>
            <a:r>
              <a:rPr sz="850" spc="-120" dirty="0">
                <a:solidFill>
                  <a:srgbClr val="FFFFFF"/>
                </a:solidFill>
                <a:latin typeface="Arial"/>
                <a:cs typeface="Arial"/>
              </a:rPr>
              <a:t> </a:t>
            </a:r>
            <a:r>
              <a:rPr sz="850" spc="5" dirty="0">
                <a:solidFill>
                  <a:srgbClr val="FFFFFF"/>
                </a:solidFill>
                <a:latin typeface="Arial"/>
                <a:cs typeface="Arial"/>
              </a:rPr>
              <a:t>firms</a:t>
            </a:r>
            <a:endParaRPr sz="850">
              <a:latin typeface="Arial"/>
              <a:cs typeface="Arial"/>
            </a:endParaRPr>
          </a:p>
        </p:txBody>
      </p:sp>
      <p:sp>
        <p:nvSpPr>
          <p:cNvPr id="24" name="object 24"/>
          <p:cNvSpPr/>
          <p:nvPr/>
        </p:nvSpPr>
        <p:spPr>
          <a:xfrm>
            <a:off x="995680" y="4876800"/>
            <a:ext cx="3362960" cy="416559"/>
          </a:xfrm>
          <a:custGeom>
            <a:avLst/>
            <a:gdLst/>
            <a:ahLst/>
            <a:cxnLst/>
            <a:rect l="l" t="t" r="r" b="b"/>
            <a:pathLst>
              <a:path w="3362960" h="416560">
                <a:moveTo>
                  <a:pt x="0" y="416559"/>
                </a:moveTo>
                <a:lnTo>
                  <a:pt x="3362960" y="416559"/>
                </a:lnTo>
                <a:lnTo>
                  <a:pt x="3362960" y="0"/>
                </a:lnTo>
                <a:lnTo>
                  <a:pt x="0" y="0"/>
                </a:lnTo>
                <a:lnTo>
                  <a:pt x="0" y="416559"/>
                </a:lnTo>
                <a:close/>
              </a:path>
            </a:pathLst>
          </a:custGeom>
          <a:solidFill>
            <a:srgbClr val="6C1F77"/>
          </a:solidFill>
        </p:spPr>
        <p:txBody>
          <a:bodyPr wrap="square" lIns="0" tIns="0" rIns="0" bIns="0" rtlCol="0"/>
          <a:lstStyle/>
          <a:p>
            <a:endParaRPr/>
          </a:p>
        </p:txBody>
      </p:sp>
      <p:sp>
        <p:nvSpPr>
          <p:cNvPr id="25" name="object 25"/>
          <p:cNvSpPr txBox="1"/>
          <p:nvPr/>
        </p:nvSpPr>
        <p:spPr>
          <a:xfrm>
            <a:off x="995680" y="4918455"/>
            <a:ext cx="3362960" cy="392430"/>
          </a:xfrm>
          <a:prstGeom prst="rect">
            <a:avLst/>
          </a:prstGeom>
        </p:spPr>
        <p:txBody>
          <a:bodyPr vert="horz" wrap="square" lIns="0" tIns="13335" rIns="0" bIns="0" rtlCol="0">
            <a:spAutoFit/>
          </a:bodyPr>
          <a:lstStyle/>
          <a:p>
            <a:pPr marL="57785">
              <a:lnSpc>
                <a:spcPct val="100000"/>
              </a:lnSpc>
              <a:spcBef>
                <a:spcPts val="105"/>
              </a:spcBef>
            </a:pPr>
            <a:r>
              <a:rPr sz="2400" b="0" spc="10" dirty="0">
                <a:solidFill>
                  <a:srgbClr val="FFFFFF"/>
                </a:solidFill>
                <a:latin typeface="KPMG Light"/>
                <a:cs typeface="KPMG Light"/>
              </a:rPr>
              <a:t>24% </a:t>
            </a:r>
            <a:r>
              <a:rPr sz="850" dirty="0">
                <a:solidFill>
                  <a:srgbClr val="FFFFFF"/>
                </a:solidFill>
                <a:latin typeface="Arial"/>
                <a:cs typeface="Arial"/>
              </a:rPr>
              <a:t>Shifting</a:t>
            </a:r>
            <a:r>
              <a:rPr sz="850" spc="45" dirty="0">
                <a:solidFill>
                  <a:srgbClr val="FFFFFF"/>
                </a:solidFill>
                <a:latin typeface="Arial"/>
                <a:cs typeface="Arial"/>
              </a:rPr>
              <a:t> </a:t>
            </a:r>
            <a:r>
              <a:rPr sz="850" spc="5" dirty="0">
                <a:solidFill>
                  <a:srgbClr val="FFFFFF"/>
                </a:solidFill>
                <a:latin typeface="Arial"/>
                <a:cs typeface="Arial"/>
              </a:rPr>
              <a:t>demographics/expectations</a:t>
            </a:r>
            <a:endParaRPr sz="850">
              <a:latin typeface="Arial"/>
              <a:cs typeface="Arial"/>
            </a:endParaRPr>
          </a:p>
        </p:txBody>
      </p:sp>
      <p:sp>
        <p:nvSpPr>
          <p:cNvPr id="26" name="object 26"/>
          <p:cNvSpPr/>
          <p:nvPr/>
        </p:nvSpPr>
        <p:spPr>
          <a:xfrm>
            <a:off x="995680" y="5313679"/>
            <a:ext cx="3220720" cy="416559"/>
          </a:xfrm>
          <a:custGeom>
            <a:avLst/>
            <a:gdLst/>
            <a:ahLst/>
            <a:cxnLst/>
            <a:rect l="l" t="t" r="r" b="b"/>
            <a:pathLst>
              <a:path w="3220720" h="416560">
                <a:moveTo>
                  <a:pt x="0" y="416560"/>
                </a:moveTo>
                <a:lnTo>
                  <a:pt x="3220720" y="416560"/>
                </a:lnTo>
                <a:lnTo>
                  <a:pt x="3220720" y="0"/>
                </a:lnTo>
                <a:lnTo>
                  <a:pt x="0" y="0"/>
                </a:lnTo>
                <a:lnTo>
                  <a:pt x="0" y="416560"/>
                </a:lnTo>
                <a:close/>
              </a:path>
            </a:pathLst>
          </a:custGeom>
          <a:solidFill>
            <a:srgbClr val="00A2A0"/>
          </a:solidFill>
        </p:spPr>
        <p:txBody>
          <a:bodyPr wrap="square" lIns="0" tIns="0" rIns="0" bIns="0" rtlCol="0"/>
          <a:lstStyle/>
          <a:p>
            <a:endParaRPr/>
          </a:p>
        </p:txBody>
      </p:sp>
      <p:sp>
        <p:nvSpPr>
          <p:cNvPr id="27" name="object 27"/>
          <p:cNvSpPr txBox="1"/>
          <p:nvPr/>
        </p:nvSpPr>
        <p:spPr>
          <a:xfrm>
            <a:off x="5478779" y="5111813"/>
            <a:ext cx="2837815" cy="160020"/>
          </a:xfrm>
          <a:prstGeom prst="rect">
            <a:avLst/>
          </a:prstGeom>
        </p:spPr>
        <p:txBody>
          <a:bodyPr vert="horz" wrap="square" lIns="0" tIns="16510" rIns="0" bIns="0" rtlCol="0">
            <a:spAutoFit/>
          </a:bodyPr>
          <a:lstStyle/>
          <a:p>
            <a:pPr marL="12700">
              <a:lnSpc>
                <a:spcPct val="100000"/>
              </a:lnSpc>
              <a:spcBef>
                <a:spcPts val="130"/>
              </a:spcBef>
              <a:tabLst>
                <a:tab pos="2824480" algn="l"/>
              </a:tabLst>
            </a:pPr>
            <a:r>
              <a:rPr sz="850" u="sng" spc="5" dirty="0">
                <a:solidFill>
                  <a:srgbClr val="FFFFFF"/>
                </a:solidFill>
                <a:uFill>
                  <a:solidFill>
                    <a:srgbClr val="00338D"/>
                  </a:solidFill>
                </a:uFill>
                <a:latin typeface="Arial"/>
                <a:cs typeface="Arial"/>
              </a:rPr>
              <a:t> 	</a:t>
            </a:r>
            <a:endParaRPr sz="850">
              <a:latin typeface="Arial"/>
              <a:cs typeface="Arial"/>
            </a:endParaRPr>
          </a:p>
        </p:txBody>
      </p:sp>
      <p:sp>
        <p:nvSpPr>
          <p:cNvPr id="28" name="object 28"/>
          <p:cNvSpPr txBox="1"/>
          <p:nvPr/>
        </p:nvSpPr>
        <p:spPr>
          <a:xfrm>
            <a:off x="995680" y="5356225"/>
            <a:ext cx="3220720" cy="391795"/>
          </a:xfrm>
          <a:prstGeom prst="rect">
            <a:avLst/>
          </a:prstGeom>
        </p:spPr>
        <p:txBody>
          <a:bodyPr vert="horz" wrap="square" lIns="0" tIns="12700" rIns="0" bIns="0" rtlCol="0">
            <a:spAutoFit/>
          </a:bodyPr>
          <a:lstStyle/>
          <a:p>
            <a:pPr marL="57785">
              <a:lnSpc>
                <a:spcPct val="100000"/>
              </a:lnSpc>
              <a:spcBef>
                <a:spcPts val="100"/>
              </a:spcBef>
            </a:pPr>
            <a:r>
              <a:rPr sz="2400" b="0" spc="10" dirty="0">
                <a:solidFill>
                  <a:srgbClr val="FFFFFF"/>
                </a:solidFill>
                <a:latin typeface="KPMG Light"/>
                <a:cs typeface="KPMG Light"/>
              </a:rPr>
              <a:t>23% </a:t>
            </a:r>
            <a:r>
              <a:rPr sz="850" spc="10" dirty="0">
                <a:solidFill>
                  <a:srgbClr val="FFFFFF"/>
                </a:solidFill>
                <a:latin typeface="Arial"/>
                <a:cs typeface="Arial"/>
              </a:rPr>
              <a:t>Convergence </a:t>
            </a:r>
            <a:r>
              <a:rPr sz="850" spc="5" dirty="0">
                <a:solidFill>
                  <a:srgbClr val="FFFFFF"/>
                </a:solidFill>
                <a:latin typeface="Arial"/>
                <a:cs typeface="Arial"/>
              </a:rPr>
              <a:t>of</a:t>
            </a:r>
            <a:r>
              <a:rPr sz="850" spc="-140" dirty="0">
                <a:solidFill>
                  <a:srgbClr val="FFFFFF"/>
                </a:solidFill>
                <a:latin typeface="Arial"/>
                <a:cs typeface="Arial"/>
              </a:rPr>
              <a:t> </a:t>
            </a:r>
            <a:r>
              <a:rPr sz="850" spc="20" dirty="0">
                <a:solidFill>
                  <a:srgbClr val="FFFFFF"/>
                </a:solidFill>
                <a:latin typeface="Arial"/>
                <a:cs typeface="Arial"/>
              </a:rPr>
              <a:t>sectors</a:t>
            </a:r>
            <a:endParaRPr sz="850">
              <a:latin typeface="Arial"/>
              <a:cs typeface="Arial"/>
            </a:endParaRPr>
          </a:p>
        </p:txBody>
      </p:sp>
      <p:sp>
        <p:nvSpPr>
          <p:cNvPr id="29" name="object 29"/>
          <p:cNvSpPr/>
          <p:nvPr/>
        </p:nvSpPr>
        <p:spPr>
          <a:xfrm>
            <a:off x="4907279" y="2753360"/>
            <a:ext cx="375920" cy="294640"/>
          </a:xfrm>
          <a:custGeom>
            <a:avLst/>
            <a:gdLst/>
            <a:ahLst/>
            <a:cxnLst/>
            <a:rect l="l" t="t" r="r" b="b"/>
            <a:pathLst>
              <a:path w="375920" h="294639">
                <a:moveTo>
                  <a:pt x="223520" y="248285"/>
                </a:moveTo>
                <a:lnTo>
                  <a:pt x="153416" y="248285"/>
                </a:lnTo>
                <a:lnTo>
                  <a:pt x="153416" y="260857"/>
                </a:lnTo>
                <a:lnTo>
                  <a:pt x="146304" y="261747"/>
                </a:lnTo>
                <a:lnTo>
                  <a:pt x="140335" y="261747"/>
                </a:lnTo>
                <a:lnTo>
                  <a:pt x="134366" y="262763"/>
                </a:lnTo>
                <a:lnTo>
                  <a:pt x="126079" y="263677"/>
                </a:lnTo>
                <a:lnTo>
                  <a:pt x="117792" y="264842"/>
                </a:lnTo>
                <a:lnTo>
                  <a:pt x="109505" y="266174"/>
                </a:lnTo>
                <a:lnTo>
                  <a:pt x="101219" y="267588"/>
                </a:lnTo>
                <a:lnTo>
                  <a:pt x="94234" y="268604"/>
                </a:lnTo>
                <a:lnTo>
                  <a:pt x="94234" y="286003"/>
                </a:lnTo>
                <a:lnTo>
                  <a:pt x="103250" y="287909"/>
                </a:lnTo>
                <a:lnTo>
                  <a:pt x="141350" y="292735"/>
                </a:lnTo>
                <a:lnTo>
                  <a:pt x="182435" y="294163"/>
                </a:lnTo>
                <a:lnTo>
                  <a:pt x="203073" y="293806"/>
                </a:lnTo>
                <a:lnTo>
                  <a:pt x="246745" y="291036"/>
                </a:lnTo>
                <a:lnTo>
                  <a:pt x="281686" y="286003"/>
                </a:lnTo>
                <a:lnTo>
                  <a:pt x="281686" y="270510"/>
                </a:lnTo>
                <a:lnTo>
                  <a:pt x="280670" y="268604"/>
                </a:lnTo>
                <a:lnTo>
                  <a:pt x="277622" y="268604"/>
                </a:lnTo>
                <a:lnTo>
                  <a:pt x="270637" y="266573"/>
                </a:lnTo>
                <a:lnTo>
                  <a:pt x="263652" y="264667"/>
                </a:lnTo>
                <a:lnTo>
                  <a:pt x="256667" y="263778"/>
                </a:lnTo>
                <a:lnTo>
                  <a:pt x="223520" y="260857"/>
                </a:lnTo>
                <a:lnTo>
                  <a:pt x="223520" y="248285"/>
                </a:lnTo>
                <a:close/>
              </a:path>
              <a:path w="375920" h="294639">
                <a:moveTo>
                  <a:pt x="352806" y="0"/>
                </a:moveTo>
                <a:lnTo>
                  <a:pt x="27050" y="0"/>
                </a:lnTo>
                <a:lnTo>
                  <a:pt x="17214" y="966"/>
                </a:lnTo>
                <a:lnTo>
                  <a:pt x="9890" y="4111"/>
                </a:lnTo>
                <a:lnTo>
                  <a:pt x="4637" y="9804"/>
                </a:lnTo>
                <a:lnTo>
                  <a:pt x="1016" y="18414"/>
                </a:lnTo>
                <a:lnTo>
                  <a:pt x="1016" y="19303"/>
                </a:lnTo>
                <a:lnTo>
                  <a:pt x="0" y="19303"/>
                </a:lnTo>
                <a:lnTo>
                  <a:pt x="0" y="229869"/>
                </a:lnTo>
                <a:lnTo>
                  <a:pt x="1016" y="230886"/>
                </a:lnTo>
                <a:lnTo>
                  <a:pt x="1016" y="231901"/>
                </a:lnTo>
                <a:lnTo>
                  <a:pt x="4357" y="238908"/>
                </a:lnTo>
                <a:lnTo>
                  <a:pt x="9556" y="244046"/>
                </a:lnTo>
                <a:lnTo>
                  <a:pt x="16232" y="247207"/>
                </a:lnTo>
                <a:lnTo>
                  <a:pt x="24003" y="248285"/>
                </a:lnTo>
                <a:lnTo>
                  <a:pt x="349885" y="248285"/>
                </a:lnTo>
                <a:lnTo>
                  <a:pt x="359259" y="247709"/>
                </a:lnTo>
                <a:lnTo>
                  <a:pt x="366490" y="244633"/>
                </a:lnTo>
                <a:lnTo>
                  <a:pt x="371673" y="239033"/>
                </a:lnTo>
                <a:lnTo>
                  <a:pt x="374904" y="230886"/>
                </a:lnTo>
                <a:lnTo>
                  <a:pt x="375920" y="229869"/>
                </a:lnTo>
                <a:lnTo>
                  <a:pt x="375920" y="226060"/>
                </a:lnTo>
                <a:lnTo>
                  <a:pt x="24003" y="226060"/>
                </a:lnTo>
                <a:lnTo>
                  <a:pt x="24003" y="22225"/>
                </a:lnTo>
                <a:lnTo>
                  <a:pt x="375920" y="22225"/>
                </a:lnTo>
                <a:lnTo>
                  <a:pt x="375920" y="18414"/>
                </a:lnTo>
                <a:lnTo>
                  <a:pt x="374904" y="17399"/>
                </a:lnTo>
                <a:lnTo>
                  <a:pt x="374904" y="16382"/>
                </a:lnTo>
                <a:lnTo>
                  <a:pt x="371576" y="9751"/>
                </a:lnTo>
                <a:lnTo>
                  <a:pt x="366474" y="4572"/>
                </a:lnTo>
                <a:lnTo>
                  <a:pt x="360062" y="1202"/>
                </a:lnTo>
                <a:lnTo>
                  <a:pt x="352806" y="0"/>
                </a:lnTo>
                <a:close/>
              </a:path>
              <a:path w="375920" h="294639">
                <a:moveTo>
                  <a:pt x="375920" y="22225"/>
                </a:moveTo>
                <a:lnTo>
                  <a:pt x="351917" y="22225"/>
                </a:lnTo>
                <a:lnTo>
                  <a:pt x="352806" y="23240"/>
                </a:lnTo>
                <a:lnTo>
                  <a:pt x="352806" y="225043"/>
                </a:lnTo>
                <a:lnTo>
                  <a:pt x="351917" y="226060"/>
                </a:lnTo>
                <a:lnTo>
                  <a:pt x="375920" y="226060"/>
                </a:lnTo>
                <a:lnTo>
                  <a:pt x="375920" y="22225"/>
                </a:lnTo>
                <a:close/>
              </a:path>
            </a:pathLst>
          </a:custGeom>
          <a:solidFill>
            <a:srgbClr val="FFFFFF"/>
          </a:solidFill>
        </p:spPr>
        <p:txBody>
          <a:bodyPr wrap="square" lIns="0" tIns="0" rIns="0" bIns="0" rtlCol="0"/>
          <a:lstStyle/>
          <a:p>
            <a:endParaRPr/>
          </a:p>
        </p:txBody>
      </p:sp>
      <p:sp>
        <p:nvSpPr>
          <p:cNvPr id="30" name="object 30"/>
          <p:cNvSpPr/>
          <p:nvPr/>
        </p:nvSpPr>
        <p:spPr>
          <a:xfrm>
            <a:off x="5080000" y="2814320"/>
            <a:ext cx="141224" cy="131190"/>
          </a:xfrm>
          <a:prstGeom prst="rect">
            <a:avLst/>
          </a:prstGeom>
          <a:blipFill>
            <a:blip r:embed="rId2" cstate="print"/>
            <a:stretch>
              <a:fillRect/>
            </a:stretch>
          </a:blipFill>
        </p:spPr>
        <p:txBody>
          <a:bodyPr wrap="square" lIns="0" tIns="0" rIns="0" bIns="0" rtlCol="0"/>
          <a:lstStyle/>
          <a:p>
            <a:endParaRPr/>
          </a:p>
        </p:txBody>
      </p:sp>
      <p:sp>
        <p:nvSpPr>
          <p:cNvPr id="31" name="object 31"/>
          <p:cNvSpPr/>
          <p:nvPr/>
        </p:nvSpPr>
        <p:spPr>
          <a:xfrm>
            <a:off x="4968240" y="2824479"/>
            <a:ext cx="91217" cy="111760"/>
          </a:xfrm>
          <a:prstGeom prst="rect">
            <a:avLst/>
          </a:prstGeom>
          <a:blipFill>
            <a:blip r:embed="rId3" cstate="print"/>
            <a:stretch>
              <a:fillRect/>
            </a:stretch>
          </a:blipFill>
        </p:spPr>
        <p:txBody>
          <a:bodyPr wrap="square" lIns="0" tIns="0" rIns="0" bIns="0" rtlCol="0"/>
          <a:lstStyle/>
          <a:p>
            <a:endParaRPr/>
          </a:p>
        </p:txBody>
      </p:sp>
      <p:sp>
        <p:nvSpPr>
          <p:cNvPr id="32" name="object 32"/>
          <p:cNvSpPr/>
          <p:nvPr/>
        </p:nvSpPr>
        <p:spPr>
          <a:xfrm>
            <a:off x="4561840" y="3190239"/>
            <a:ext cx="264160" cy="274320"/>
          </a:xfrm>
          <a:custGeom>
            <a:avLst/>
            <a:gdLst/>
            <a:ahLst/>
            <a:cxnLst/>
            <a:rect l="l" t="t" r="r" b="b"/>
            <a:pathLst>
              <a:path w="264160" h="274320">
                <a:moveTo>
                  <a:pt x="110070" y="212851"/>
                </a:moveTo>
                <a:lnTo>
                  <a:pt x="55372" y="212851"/>
                </a:lnTo>
                <a:lnTo>
                  <a:pt x="56387" y="212979"/>
                </a:lnTo>
                <a:lnTo>
                  <a:pt x="57531" y="214375"/>
                </a:lnTo>
                <a:lnTo>
                  <a:pt x="60703" y="217533"/>
                </a:lnTo>
                <a:lnTo>
                  <a:pt x="66801" y="222885"/>
                </a:lnTo>
                <a:lnTo>
                  <a:pt x="68199" y="224155"/>
                </a:lnTo>
                <a:lnTo>
                  <a:pt x="68707" y="225044"/>
                </a:lnTo>
                <a:lnTo>
                  <a:pt x="67945" y="226822"/>
                </a:lnTo>
                <a:lnTo>
                  <a:pt x="65912" y="232663"/>
                </a:lnTo>
                <a:lnTo>
                  <a:pt x="64135" y="238379"/>
                </a:lnTo>
                <a:lnTo>
                  <a:pt x="62230" y="244221"/>
                </a:lnTo>
                <a:lnTo>
                  <a:pt x="60071" y="250444"/>
                </a:lnTo>
                <a:lnTo>
                  <a:pt x="62102" y="254381"/>
                </a:lnTo>
                <a:lnTo>
                  <a:pt x="117348" y="274320"/>
                </a:lnTo>
                <a:lnTo>
                  <a:pt x="121031" y="272414"/>
                </a:lnTo>
                <a:lnTo>
                  <a:pt x="123189" y="265938"/>
                </a:lnTo>
                <a:lnTo>
                  <a:pt x="125222" y="260223"/>
                </a:lnTo>
                <a:lnTo>
                  <a:pt x="136017" y="246125"/>
                </a:lnTo>
                <a:lnTo>
                  <a:pt x="140208" y="246125"/>
                </a:lnTo>
                <a:lnTo>
                  <a:pt x="144399" y="245745"/>
                </a:lnTo>
                <a:lnTo>
                  <a:pt x="146176" y="245618"/>
                </a:lnTo>
                <a:lnTo>
                  <a:pt x="206858" y="245618"/>
                </a:lnTo>
                <a:lnTo>
                  <a:pt x="180038" y="217533"/>
                </a:lnTo>
                <a:lnTo>
                  <a:pt x="131695" y="217533"/>
                </a:lnTo>
                <a:lnTo>
                  <a:pt x="119592" y="216519"/>
                </a:lnTo>
                <a:lnTo>
                  <a:pt x="110070" y="212851"/>
                </a:lnTo>
                <a:close/>
              </a:path>
              <a:path w="264160" h="274320">
                <a:moveTo>
                  <a:pt x="206858" y="245618"/>
                </a:moveTo>
                <a:lnTo>
                  <a:pt x="146176" y="245618"/>
                </a:lnTo>
                <a:lnTo>
                  <a:pt x="147193" y="246252"/>
                </a:lnTo>
                <a:lnTo>
                  <a:pt x="148347" y="248793"/>
                </a:lnTo>
                <a:lnTo>
                  <a:pt x="150368" y="253364"/>
                </a:lnTo>
                <a:lnTo>
                  <a:pt x="153033" y="258841"/>
                </a:lnTo>
                <a:lnTo>
                  <a:pt x="155448" y="264033"/>
                </a:lnTo>
                <a:lnTo>
                  <a:pt x="158242" y="270256"/>
                </a:lnTo>
                <a:lnTo>
                  <a:pt x="162051" y="271652"/>
                </a:lnTo>
                <a:lnTo>
                  <a:pt x="168275" y="268605"/>
                </a:lnTo>
                <a:lnTo>
                  <a:pt x="207010" y="249174"/>
                </a:lnTo>
                <a:lnTo>
                  <a:pt x="207645" y="248793"/>
                </a:lnTo>
                <a:lnTo>
                  <a:pt x="208152" y="248285"/>
                </a:lnTo>
                <a:lnTo>
                  <a:pt x="209042" y="247904"/>
                </a:lnTo>
                <a:lnTo>
                  <a:pt x="206858" y="245618"/>
                </a:lnTo>
                <a:close/>
              </a:path>
              <a:path w="264160" h="274320">
                <a:moveTo>
                  <a:pt x="23113" y="62230"/>
                </a:moveTo>
                <a:lnTo>
                  <a:pt x="19304" y="64135"/>
                </a:lnTo>
                <a:lnTo>
                  <a:pt x="17145" y="70231"/>
                </a:lnTo>
                <a:lnTo>
                  <a:pt x="13408" y="81585"/>
                </a:lnTo>
                <a:lnTo>
                  <a:pt x="9636" y="92963"/>
                </a:lnTo>
                <a:lnTo>
                  <a:pt x="2032" y="115697"/>
                </a:lnTo>
                <a:lnTo>
                  <a:pt x="0" y="121538"/>
                </a:lnTo>
                <a:lnTo>
                  <a:pt x="2032" y="125602"/>
                </a:lnTo>
                <a:lnTo>
                  <a:pt x="7620" y="127635"/>
                </a:lnTo>
                <a:lnTo>
                  <a:pt x="18796" y="131825"/>
                </a:lnTo>
                <a:lnTo>
                  <a:pt x="24511" y="133731"/>
                </a:lnTo>
                <a:lnTo>
                  <a:pt x="26288" y="134238"/>
                </a:lnTo>
                <a:lnTo>
                  <a:pt x="26924" y="135255"/>
                </a:lnTo>
                <a:lnTo>
                  <a:pt x="27050" y="137160"/>
                </a:lnTo>
                <a:lnTo>
                  <a:pt x="27097" y="142239"/>
                </a:lnTo>
                <a:lnTo>
                  <a:pt x="27305" y="145669"/>
                </a:lnTo>
                <a:lnTo>
                  <a:pt x="27686" y="149987"/>
                </a:lnTo>
                <a:lnTo>
                  <a:pt x="27812" y="151764"/>
                </a:lnTo>
                <a:lnTo>
                  <a:pt x="27305" y="152781"/>
                </a:lnTo>
                <a:lnTo>
                  <a:pt x="25781" y="153415"/>
                </a:lnTo>
                <a:lnTo>
                  <a:pt x="20320" y="155956"/>
                </a:lnTo>
                <a:lnTo>
                  <a:pt x="15112" y="158623"/>
                </a:lnTo>
                <a:lnTo>
                  <a:pt x="9906" y="161162"/>
                </a:lnTo>
                <a:lnTo>
                  <a:pt x="4190" y="164211"/>
                </a:lnTo>
                <a:lnTo>
                  <a:pt x="2667" y="168401"/>
                </a:lnTo>
                <a:lnTo>
                  <a:pt x="25576" y="217533"/>
                </a:lnTo>
                <a:lnTo>
                  <a:pt x="28194" y="223265"/>
                </a:lnTo>
                <a:lnTo>
                  <a:pt x="32258" y="224789"/>
                </a:lnTo>
                <a:lnTo>
                  <a:pt x="38100" y="221869"/>
                </a:lnTo>
                <a:lnTo>
                  <a:pt x="43434" y="219075"/>
                </a:lnTo>
                <a:lnTo>
                  <a:pt x="48670" y="216519"/>
                </a:lnTo>
                <a:lnTo>
                  <a:pt x="53848" y="213740"/>
                </a:lnTo>
                <a:lnTo>
                  <a:pt x="55372" y="212851"/>
                </a:lnTo>
                <a:lnTo>
                  <a:pt x="110070" y="212851"/>
                </a:lnTo>
                <a:lnTo>
                  <a:pt x="91624" y="205747"/>
                </a:lnTo>
                <a:lnTo>
                  <a:pt x="70246" y="185483"/>
                </a:lnTo>
                <a:lnTo>
                  <a:pt x="57465" y="158456"/>
                </a:lnTo>
                <a:lnTo>
                  <a:pt x="55245" y="127381"/>
                </a:lnTo>
                <a:lnTo>
                  <a:pt x="67520" y="92654"/>
                </a:lnTo>
                <a:lnTo>
                  <a:pt x="89142" y="71120"/>
                </a:lnTo>
                <a:lnTo>
                  <a:pt x="47244" y="71120"/>
                </a:lnTo>
                <a:lnTo>
                  <a:pt x="45338" y="70231"/>
                </a:lnTo>
                <a:lnTo>
                  <a:pt x="39911" y="68167"/>
                </a:lnTo>
                <a:lnTo>
                  <a:pt x="34417" y="66294"/>
                </a:lnTo>
                <a:lnTo>
                  <a:pt x="23113" y="62230"/>
                </a:lnTo>
                <a:close/>
              </a:path>
              <a:path w="264160" h="274320">
                <a:moveTo>
                  <a:pt x="170307" y="207263"/>
                </a:moveTo>
                <a:lnTo>
                  <a:pt x="157245" y="213195"/>
                </a:lnTo>
                <a:lnTo>
                  <a:pt x="144303" y="216519"/>
                </a:lnTo>
                <a:lnTo>
                  <a:pt x="131695" y="217533"/>
                </a:lnTo>
                <a:lnTo>
                  <a:pt x="180038" y="217533"/>
                </a:lnTo>
                <a:lnTo>
                  <a:pt x="170307" y="207263"/>
                </a:lnTo>
                <a:close/>
              </a:path>
              <a:path w="264160" h="274320">
                <a:moveTo>
                  <a:pt x="203688" y="56872"/>
                </a:moveTo>
                <a:lnTo>
                  <a:pt x="124360" y="56872"/>
                </a:lnTo>
                <a:lnTo>
                  <a:pt x="159638" y="61722"/>
                </a:lnTo>
                <a:lnTo>
                  <a:pt x="185957" y="79140"/>
                </a:lnTo>
                <a:lnTo>
                  <a:pt x="203025" y="104775"/>
                </a:lnTo>
                <a:lnTo>
                  <a:pt x="209448" y="135266"/>
                </a:lnTo>
                <a:lnTo>
                  <a:pt x="203835" y="167259"/>
                </a:lnTo>
                <a:lnTo>
                  <a:pt x="203073" y="169418"/>
                </a:lnTo>
                <a:lnTo>
                  <a:pt x="203200" y="170687"/>
                </a:lnTo>
                <a:lnTo>
                  <a:pt x="204850" y="172338"/>
                </a:lnTo>
                <a:lnTo>
                  <a:pt x="209550" y="176784"/>
                </a:lnTo>
                <a:lnTo>
                  <a:pt x="214122" y="181610"/>
                </a:lnTo>
                <a:lnTo>
                  <a:pt x="218948" y="186309"/>
                </a:lnTo>
                <a:lnTo>
                  <a:pt x="231108" y="197866"/>
                </a:lnTo>
                <a:lnTo>
                  <a:pt x="243839" y="209804"/>
                </a:lnTo>
                <a:lnTo>
                  <a:pt x="244983" y="207772"/>
                </a:lnTo>
                <a:lnTo>
                  <a:pt x="246252" y="205994"/>
                </a:lnTo>
                <a:lnTo>
                  <a:pt x="250769" y="192732"/>
                </a:lnTo>
                <a:lnTo>
                  <a:pt x="254603" y="181340"/>
                </a:lnTo>
                <a:lnTo>
                  <a:pt x="258389" y="169924"/>
                </a:lnTo>
                <a:lnTo>
                  <a:pt x="262141" y="158456"/>
                </a:lnTo>
                <a:lnTo>
                  <a:pt x="264160" y="152526"/>
                </a:lnTo>
                <a:lnTo>
                  <a:pt x="262127" y="148589"/>
                </a:lnTo>
                <a:lnTo>
                  <a:pt x="256539" y="146431"/>
                </a:lnTo>
                <a:lnTo>
                  <a:pt x="250825" y="144399"/>
                </a:lnTo>
                <a:lnTo>
                  <a:pt x="245363" y="142239"/>
                </a:lnTo>
                <a:lnTo>
                  <a:pt x="238125" y="139826"/>
                </a:lnTo>
                <a:lnTo>
                  <a:pt x="237489" y="138937"/>
                </a:lnTo>
                <a:lnTo>
                  <a:pt x="237374" y="135255"/>
                </a:lnTo>
                <a:lnTo>
                  <a:pt x="237282" y="133731"/>
                </a:lnTo>
                <a:lnTo>
                  <a:pt x="237202" y="131825"/>
                </a:lnTo>
                <a:lnTo>
                  <a:pt x="237109" y="128650"/>
                </a:lnTo>
                <a:lnTo>
                  <a:pt x="236727" y="124333"/>
                </a:lnTo>
                <a:lnTo>
                  <a:pt x="236347" y="122427"/>
                </a:lnTo>
                <a:lnTo>
                  <a:pt x="236982" y="121412"/>
                </a:lnTo>
                <a:lnTo>
                  <a:pt x="238633" y="120776"/>
                </a:lnTo>
                <a:lnTo>
                  <a:pt x="244094" y="118110"/>
                </a:lnTo>
                <a:lnTo>
                  <a:pt x="249555" y="115315"/>
                </a:lnTo>
                <a:lnTo>
                  <a:pt x="255015" y="112395"/>
                </a:lnTo>
                <a:lnTo>
                  <a:pt x="260096" y="109855"/>
                </a:lnTo>
                <a:lnTo>
                  <a:pt x="261493" y="105537"/>
                </a:lnTo>
                <a:lnTo>
                  <a:pt x="259080" y="100202"/>
                </a:lnTo>
                <a:lnTo>
                  <a:pt x="243703" y="67466"/>
                </a:lnTo>
                <a:lnTo>
                  <a:pt x="240796" y="61340"/>
                </a:lnTo>
                <a:lnTo>
                  <a:pt x="208914" y="61340"/>
                </a:lnTo>
                <a:lnTo>
                  <a:pt x="207899" y="61087"/>
                </a:lnTo>
                <a:lnTo>
                  <a:pt x="206629" y="59689"/>
                </a:lnTo>
                <a:lnTo>
                  <a:pt x="203688" y="56872"/>
                </a:lnTo>
                <a:close/>
              </a:path>
              <a:path w="264160" h="274320">
                <a:moveTo>
                  <a:pt x="101854" y="2539"/>
                </a:moveTo>
                <a:lnTo>
                  <a:pt x="96520" y="5334"/>
                </a:lnTo>
                <a:lnTo>
                  <a:pt x="87618" y="9779"/>
                </a:lnTo>
                <a:lnTo>
                  <a:pt x="49402" y="29083"/>
                </a:lnTo>
                <a:lnTo>
                  <a:pt x="47879" y="33400"/>
                </a:lnTo>
                <a:lnTo>
                  <a:pt x="50546" y="38862"/>
                </a:lnTo>
                <a:lnTo>
                  <a:pt x="52959" y="44450"/>
                </a:lnTo>
                <a:lnTo>
                  <a:pt x="55625" y="50037"/>
                </a:lnTo>
                <a:lnTo>
                  <a:pt x="58165" y="55499"/>
                </a:lnTo>
                <a:lnTo>
                  <a:pt x="59182" y="57404"/>
                </a:lnTo>
                <a:lnTo>
                  <a:pt x="58800" y="58547"/>
                </a:lnTo>
                <a:lnTo>
                  <a:pt x="52197" y="65786"/>
                </a:lnTo>
                <a:lnTo>
                  <a:pt x="49657" y="68961"/>
                </a:lnTo>
                <a:lnTo>
                  <a:pt x="48387" y="70865"/>
                </a:lnTo>
                <a:lnTo>
                  <a:pt x="47244" y="71120"/>
                </a:lnTo>
                <a:lnTo>
                  <a:pt x="89142" y="71120"/>
                </a:lnTo>
                <a:lnTo>
                  <a:pt x="92106" y="68167"/>
                </a:lnTo>
                <a:lnTo>
                  <a:pt x="124360" y="56872"/>
                </a:lnTo>
                <a:lnTo>
                  <a:pt x="203688" y="56872"/>
                </a:lnTo>
                <a:lnTo>
                  <a:pt x="200660" y="53848"/>
                </a:lnTo>
                <a:lnTo>
                  <a:pt x="197485" y="51435"/>
                </a:lnTo>
                <a:lnTo>
                  <a:pt x="195707" y="50037"/>
                </a:lnTo>
                <a:lnTo>
                  <a:pt x="195580" y="48768"/>
                </a:lnTo>
                <a:lnTo>
                  <a:pt x="196342" y="46862"/>
                </a:lnTo>
                <a:lnTo>
                  <a:pt x="198374" y="41275"/>
                </a:lnTo>
                <a:lnTo>
                  <a:pt x="200406" y="35433"/>
                </a:lnTo>
                <a:lnTo>
                  <a:pt x="202311" y="29718"/>
                </a:lnTo>
                <a:lnTo>
                  <a:pt x="202620" y="28701"/>
                </a:lnTo>
                <a:lnTo>
                  <a:pt x="118237" y="28701"/>
                </a:lnTo>
                <a:lnTo>
                  <a:pt x="116967" y="28067"/>
                </a:lnTo>
                <a:lnTo>
                  <a:pt x="116077" y="26035"/>
                </a:lnTo>
                <a:lnTo>
                  <a:pt x="113792" y="20574"/>
                </a:lnTo>
                <a:lnTo>
                  <a:pt x="111125" y="15112"/>
                </a:lnTo>
                <a:lnTo>
                  <a:pt x="108696" y="9747"/>
                </a:lnTo>
                <a:lnTo>
                  <a:pt x="105918" y="4190"/>
                </a:lnTo>
                <a:lnTo>
                  <a:pt x="101854" y="2539"/>
                </a:lnTo>
                <a:close/>
              </a:path>
              <a:path w="264160" h="274320">
                <a:moveTo>
                  <a:pt x="232029" y="49530"/>
                </a:moveTo>
                <a:lnTo>
                  <a:pt x="226695" y="52197"/>
                </a:lnTo>
                <a:lnTo>
                  <a:pt x="215773" y="57531"/>
                </a:lnTo>
                <a:lnTo>
                  <a:pt x="210565" y="60325"/>
                </a:lnTo>
                <a:lnTo>
                  <a:pt x="208914" y="61340"/>
                </a:lnTo>
                <a:lnTo>
                  <a:pt x="240796" y="61340"/>
                </a:lnTo>
                <a:lnTo>
                  <a:pt x="238506" y="56514"/>
                </a:lnTo>
                <a:lnTo>
                  <a:pt x="236093" y="51054"/>
                </a:lnTo>
                <a:lnTo>
                  <a:pt x="232029" y="49530"/>
                </a:lnTo>
                <a:close/>
              </a:path>
              <a:path w="264160" h="274320">
                <a:moveTo>
                  <a:pt x="147193" y="0"/>
                </a:moveTo>
                <a:lnTo>
                  <a:pt x="143129" y="1905"/>
                </a:lnTo>
                <a:lnTo>
                  <a:pt x="141224" y="7493"/>
                </a:lnTo>
                <a:lnTo>
                  <a:pt x="139230" y="13727"/>
                </a:lnTo>
                <a:lnTo>
                  <a:pt x="137241" y="19685"/>
                </a:lnTo>
                <a:lnTo>
                  <a:pt x="135127" y="25526"/>
                </a:lnTo>
                <a:lnTo>
                  <a:pt x="134747" y="26415"/>
                </a:lnTo>
                <a:lnTo>
                  <a:pt x="133350" y="27559"/>
                </a:lnTo>
                <a:lnTo>
                  <a:pt x="132334" y="27559"/>
                </a:lnTo>
                <a:lnTo>
                  <a:pt x="128270" y="28067"/>
                </a:lnTo>
                <a:lnTo>
                  <a:pt x="124333" y="28067"/>
                </a:lnTo>
                <a:lnTo>
                  <a:pt x="120396" y="28448"/>
                </a:lnTo>
                <a:lnTo>
                  <a:pt x="118237" y="28701"/>
                </a:lnTo>
                <a:lnTo>
                  <a:pt x="202620" y="28701"/>
                </a:lnTo>
                <a:lnTo>
                  <a:pt x="204088" y="23875"/>
                </a:lnTo>
                <a:lnTo>
                  <a:pt x="202311" y="19685"/>
                </a:lnTo>
                <a:lnTo>
                  <a:pt x="196723" y="17780"/>
                </a:lnTo>
                <a:lnTo>
                  <a:pt x="174625" y="9747"/>
                </a:lnTo>
                <a:lnTo>
                  <a:pt x="147193" y="0"/>
                </a:lnTo>
                <a:close/>
              </a:path>
            </a:pathLst>
          </a:custGeom>
          <a:solidFill>
            <a:srgbClr val="FFFFFF"/>
          </a:solidFill>
        </p:spPr>
        <p:txBody>
          <a:bodyPr wrap="square" lIns="0" tIns="0" rIns="0" bIns="0" rtlCol="0"/>
          <a:lstStyle/>
          <a:p>
            <a:endParaRPr/>
          </a:p>
        </p:txBody>
      </p:sp>
      <p:sp>
        <p:nvSpPr>
          <p:cNvPr id="33" name="object 33"/>
          <p:cNvSpPr/>
          <p:nvPr/>
        </p:nvSpPr>
        <p:spPr>
          <a:xfrm>
            <a:off x="4653330" y="3273202"/>
            <a:ext cx="213309" cy="211677"/>
          </a:xfrm>
          <a:prstGeom prst="rect">
            <a:avLst/>
          </a:prstGeom>
          <a:blipFill>
            <a:blip r:embed="rId4" cstate="print"/>
            <a:stretch>
              <a:fillRect/>
            </a:stretch>
          </a:blipFill>
        </p:spPr>
        <p:txBody>
          <a:bodyPr wrap="square" lIns="0" tIns="0" rIns="0" bIns="0" rtlCol="0"/>
          <a:lstStyle/>
          <a:p>
            <a:endParaRPr/>
          </a:p>
        </p:txBody>
      </p:sp>
      <p:sp>
        <p:nvSpPr>
          <p:cNvPr id="34" name="object 34"/>
          <p:cNvSpPr/>
          <p:nvPr/>
        </p:nvSpPr>
        <p:spPr>
          <a:xfrm>
            <a:off x="4013200" y="3627120"/>
            <a:ext cx="436880" cy="294640"/>
          </a:xfrm>
          <a:custGeom>
            <a:avLst/>
            <a:gdLst/>
            <a:ahLst/>
            <a:cxnLst/>
            <a:rect l="l" t="t" r="r" b="b"/>
            <a:pathLst>
              <a:path w="436879" h="294639">
                <a:moveTo>
                  <a:pt x="60451" y="0"/>
                </a:moveTo>
                <a:lnTo>
                  <a:pt x="56641" y="888"/>
                </a:lnTo>
                <a:lnTo>
                  <a:pt x="46482" y="1777"/>
                </a:lnTo>
                <a:lnTo>
                  <a:pt x="40894" y="6349"/>
                </a:lnTo>
                <a:lnTo>
                  <a:pt x="40004" y="16255"/>
                </a:lnTo>
                <a:lnTo>
                  <a:pt x="38988" y="20827"/>
                </a:lnTo>
                <a:lnTo>
                  <a:pt x="38988" y="223011"/>
                </a:lnTo>
                <a:lnTo>
                  <a:pt x="35305" y="227583"/>
                </a:lnTo>
                <a:lnTo>
                  <a:pt x="0" y="267461"/>
                </a:lnTo>
                <a:lnTo>
                  <a:pt x="0" y="279272"/>
                </a:lnTo>
                <a:lnTo>
                  <a:pt x="6276" y="286603"/>
                </a:lnTo>
                <a:lnTo>
                  <a:pt x="13827" y="291338"/>
                </a:lnTo>
                <a:lnTo>
                  <a:pt x="22592" y="293881"/>
                </a:lnTo>
                <a:lnTo>
                  <a:pt x="32512" y="294639"/>
                </a:lnTo>
                <a:lnTo>
                  <a:pt x="403478" y="294639"/>
                </a:lnTo>
                <a:lnTo>
                  <a:pt x="413912" y="293881"/>
                </a:lnTo>
                <a:lnTo>
                  <a:pt x="422941" y="291338"/>
                </a:lnTo>
                <a:lnTo>
                  <a:pt x="430589" y="286603"/>
                </a:lnTo>
                <a:lnTo>
                  <a:pt x="432302" y="284606"/>
                </a:lnTo>
                <a:lnTo>
                  <a:pt x="185038" y="284606"/>
                </a:lnTo>
                <a:lnTo>
                  <a:pt x="185038" y="279272"/>
                </a:lnTo>
                <a:lnTo>
                  <a:pt x="436879" y="279272"/>
                </a:lnTo>
                <a:lnTo>
                  <a:pt x="436879" y="268350"/>
                </a:lnTo>
                <a:lnTo>
                  <a:pt x="155194" y="268350"/>
                </a:lnTo>
                <a:lnTo>
                  <a:pt x="159003" y="260222"/>
                </a:lnTo>
                <a:lnTo>
                  <a:pt x="164464" y="256539"/>
                </a:lnTo>
                <a:lnTo>
                  <a:pt x="426821" y="256539"/>
                </a:lnTo>
                <a:lnTo>
                  <a:pt x="420735" y="249745"/>
                </a:lnTo>
                <a:lnTo>
                  <a:pt x="399669" y="225678"/>
                </a:lnTo>
                <a:lnTo>
                  <a:pt x="397890" y="219455"/>
                </a:lnTo>
                <a:lnTo>
                  <a:pt x="397890" y="207644"/>
                </a:lnTo>
                <a:lnTo>
                  <a:pt x="84582" y="207644"/>
                </a:lnTo>
                <a:lnTo>
                  <a:pt x="64135" y="36321"/>
                </a:lnTo>
                <a:lnTo>
                  <a:pt x="64972" y="26275"/>
                </a:lnTo>
                <a:lnTo>
                  <a:pt x="68072" y="20145"/>
                </a:lnTo>
                <a:lnTo>
                  <a:pt x="74314" y="17087"/>
                </a:lnTo>
                <a:lnTo>
                  <a:pt x="84582" y="16255"/>
                </a:lnTo>
                <a:lnTo>
                  <a:pt x="396896" y="16255"/>
                </a:lnTo>
                <a:lnTo>
                  <a:pt x="396682" y="13908"/>
                </a:lnTo>
                <a:lnTo>
                  <a:pt x="392414" y="5889"/>
                </a:lnTo>
                <a:lnTo>
                  <a:pt x="384121" y="1942"/>
                </a:lnTo>
                <a:lnTo>
                  <a:pt x="370839" y="888"/>
                </a:lnTo>
                <a:lnTo>
                  <a:pt x="63246" y="888"/>
                </a:lnTo>
                <a:lnTo>
                  <a:pt x="60451" y="0"/>
                </a:lnTo>
                <a:close/>
              </a:path>
              <a:path w="436879" h="294639">
                <a:moveTo>
                  <a:pt x="436879" y="279272"/>
                </a:moveTo>
                <a:lnTo>
                  <a:pt x="251840" y="279272"/>
                </a:lnTo>
                <a:lnTo>
                  <a:pt x="251840" y="284606"/>
                </a:lnTo>
                <a:lnTo>
                  <a:pt x="432302" y="284606"/>
                </a:lnTo>
                <a:lnTo>
                  <a:pt x="436879" y="279272"/>
                </a:lnTo>
                <a:close/>
              </a:path>
              <a:path w="436879" h="294639">
                <a:moveTo>
                  <a:pt x="426821" y="256539"/>
                </a:moveTo>
                <a:lnTo>
                  <a:pt x="272414" y="256539"/>
                </a:lnTo>
                <a:lnTo>
                  <a:pt x="276987" y="260222"/>
                </a:lnTo>
                <a:lnTo>
                  <a:pt x="280670" y="268350"/>
                </a:lnTo>
                <a:lnTo>
                  <a:pt x="436879" y="268350"/>
                </a:lnTo>
                <a:lnTo>
                  <a:pt x="436879" y="267461"/>
                </a:lnTo>
                <a:lnTo>
                  <a:pt x="428670" y="258603"/>
                </a:lnTo>
                <a:lnTo>
                  <a:pt x="426821" y="256539"/>
                </a:lnTo>
                <a:close/>
              </a:path>
              <a:path w="436879" h="294639">
                <a:moveTo>
                  <a:pt x="263016" y="256539"/>
                </a:moveTo>
                <a:lnTo>
                  <a:pt x="173862" y="256539"/>
                </a:lnTo>
                <a:lnTo>
                  <a:pt x="196151" y="257040"/>
                </a:lnTo>
                <a:lnTo>
                  <a:pt x="218439" y="257206"/>
                </a:lnTo>
                <a:lnTo>
                  <a:pt x="240728" y="257040"/>
                </a:lnTo>
                <a:lnTo>
                  <a:pt x="263016" y="256539"/>
                </a:lnTo>
                <a:close/>
              </a:path>
              <a:path w="436879" h="294639">
                <a:moveTo>
                  <a:pt x="396896" y="16255"/>
                </a:moveTo>
                <a:lnTo>
                  <a:pt x="351409" y="16255"/>
                </a:lnTo>
                <a:lnTo>
                  <a:pt x="361622" y="17087"/>
                </a:lnTo>
                <a:lnTo>
                  <a:pt x="367871" y="20145"/>
                </a:lnTo>
                <a:lnTo>
                  <a:pt x="371000" y="26275"/>
                </a:lnTo>
                <a:lnTo>
                  <a:pt x="371855" y="36321"/>
                </a:lnTo>
                <a:lnTo>
                  <a:pt x="371855" y="188594"/>
                </a:lnTo>
                <a:lnTo>
                  <a:pt x="371157" y="198054"/>
                </a:lnTo>
                <a:lnTo>
                  <a:pt x="368363" y="203882"/>
                </a:lnTo>
                <a:lnTo>
                  <a:pt x="362426" y="206829"/>
                </a:lnTo>
                <a:lnTo>
                  <a:pt x="352298" y="207644"/>
                </a:lnTo>
                <a:lnTo>
                  <a:pt x="397890" y="207644"/>
                </a:lnTo>
                <a:lnTo>
                  <a:pt x="397808" y="26275"/>
                </a:lnTo>
                <a:lnTo>
                  <a:pt x="396896" y="16255"/>
                </a:lnTo>
                <a:close/>
              </a:path>
            </a:pathLst>
          </a:custGeom>
          <a:solidFill>
            <a:srgbClr val="FFFFFF"/>
          </a:solidFill>
        </p:spPr>
        <p:txBody>
          <a:bodyPr wrap="square" lIns="0" tIns="0" rIns="0" bIns="0" rtlCol="0"/>
          <a:lstStyle/>
          <a:p>
            <a:endParaRPr/>
          </a:p>
        </p:txBody>
      </p:sp>
      <p:sp>
        <p:nvSpPr>
          <p:cNvPr id="35" name="object 35"/>
          <p:cNvSpPr/>
          <p:nvPr/>
        </p:nvSpPr>
        <p:spPr>
          <a:xfrm>
            <a:off x="4124959" y="3667759"/>
            <a:ext cx="213318" cy="162559"/>
          </a:xfrm>
          <a:prstGeom prst="rect">
            <a:avLst/>
          </a:prstGeom>
          <a:blipFill>
            <a:blip r:embed="rId5" cstate="print"/>
            <a:stretch>
              <a:fillRect/>
            </a:stretch>
          </a:blipFill>
        </p:spPr>
        <p:txBody>
          <a:bodyPr wrap="square" lIns="0" tIns="0" rIns="0" bIns="0" rtlCol="0"/>
          <a:lstStyle/>
          <a:p>
            <a:endParaRPr/>
          </a:p>
        </p:txBody>
      </p:sp>
      <p:sp>
        <p:nvSpPr>
          <p:cNvPr id="36" name="object 36"/>
          <p:cNvSpPr/>
          <p:nvPr/>
        </p:nvSpPr>
        <p:spPr>
          <a:xfrm>
            <a:off x="4225163" y="4102861"/>
            <a:ext cx="179070" cy="215265"/>
          </a:xfrm>
          <a:custGeom>
            <a:avLst/>
            <a:gdLst/>
            <a:ahLst/>
            <a:cxnLst/>
            <a:rect l="l" t="t" r="r" b="b"/>
            <a:pathLst>
              <a:path w="179070" h="215264">
                <a:moveTo>
                  <a:pt x="175945" y="110108"/>
                </a:moveTo>
                <a:lnTo>
                  <a:pt x="103124" y="110108"/>
                </a:lnTo>
                <a:lnTo>
                  <a:pt x="104901" y="110617"/>
                </a:lnTo>
                <a:lnTo>
                  <a:pt x="108712" y="111632"/>
                </a:lnTo>
                <a:lnTo>
                  <a:pt x="112649" y="112394"/>
                </a:lnTo>
                <a:lnTo>
                  <a:pt x="116459" y="113030"/>
                </a:lnTo>
                <a:lnTo>
                  <a:pt x="118490" y="113411"/>
                </a:lnTo>
                <a:lnTo>
                  <a:pt x="119125" y="114300"/>
                </a:lnTo>
                <a:lnTo>
                  <a:pt x="119005" y="138302"/>
                </a:lnTo>
                <a:lnTo>
                  <a:pt x="119291" y="146042"/>
                </a:lnTo>
                <a:lnTo>
                  <a:pt x="119634" y="151637"/>
                </a:lnTo>
                <a:lnTo>
                  <a:pt x="118110" y="156210"/>
                </a:lnTo>
                <a:lnTo>
                  <a:pt x="112522" y="159257"/>
                </a:lnTo>
                <a:lnTo>
                  <a:pt x="111760" y="159638"/>
                </a:lnTo>
                <a:lnTo>
                  <a:pt x="111125" y="160146"/>
                </a:lnTo>
                <a:lnTo>
                  <a:pt x="110744" y="160781"/>
                </a:lnTo>
                <a:lnTo>
                  <a:pt x="109092" y="162940"/>
                </a:lnTo>
                <a:lnTo>
                  <a:pt x="108712" y="164083"/>
                </a:lnTo>
                <a:lnTo>
                  <a:pt x="106965" y="173481"/>
                </a:lnTo>
                <a:lnTo>
                  <a:pt x="101529" y="202311"/>
                </a:lnTo>
                <a:lnTo>
                  <a:pt x="100837" y="205867"/>
                </a:lnTo>
                <a:lnTo>
                  <a:pt x="100202" y="210312"/>
                </a:lnTo>
                <a:lnTo>
                  <a:pt x="99313" y="215137"/>
                </a:lnTo>
                <a:lnTo>
                  <a:pt x="120650" y="215137"/>
                </a:lnTo>
                <a:lnTo>
                  <a:pt x="120650" y="210057"/>
                </a:lnTo>
                <a:lnTo>
                  <a:pt x="120871" y="206629"/>
                </a:lnTo>
                <a:lnTo>
                  <a:pt x="137165" y="165979"/>
                </a:lnTo>
                <a:lnTo>
                  <a:pt x="146050" y="157225"/>
                </a:lnTo>
                <a:lnTo>
                  <a:pt x="163534" y="138302"/>
                </a:lnTo>
                <a:lnTo>
                  <a:pt x="174577" y="117189"/>
                </a:lnTo>
                <a:lnTo>
                  <a:pt x="175945" y="110108"/>
                </a:lnTo>
                <a:close/>
              </a:path>
              <a:path w="179070" h="215264">
                <a:moveTo>
                  <a:pt x="73278" y="0"/>
                </a:moveTo>
                <a:lnTo>
                  <a:pt x="40397" y="12578"/>
                </a:lnTo>
                <a:lnTo>
                  <a:pt x="15398" y="36052"/>
                </a:lnTo>
                <a:lnTo>
                  <a:pt x="1019" y="67311"/>
                </a:lnTo>
                <a:lnTo>
                  <a:pt x="0" y="103250"/>
                </a:lnTo>
                <a:lnTo>
                  <a:pt x="4143" y="118959"/>
                </a:lnTo>
                <a:lnTo>
                  <a:pt x="10953" y="133191"/>
                </a:lnTo>
                <a:lnTo>
                  <a:pt x="20288" y="146042"/>
                </a:lnTo>
                <a:lnTo>
                  <a:pt x="41479" y="166967"/>
                </a:lnTo>
                <a:lnTo>
                  <a:pt x="48847" y="177530"/>
                </a:lnTo>
                <a:lnTo>
                  <a:pt x="53953" y="189307"/>
                </a:lnTo>
                <a:lnTo>
                  <a:pt x="56641" y="202311"/>
                </a:lnTo>
                <a:lnTo>
                  <a:pt x="57090" y="206120"/>
                </a:lnTo>
                <a:lnTo>
                  <a:pt x="57203" y="211708"/>
                </a:lnTo>
                <a:lnTo>
                  <a:pt x="57403" y="215011"/>
                </a:lnTo>
                <a:lnTo>
                  <a:pt x="78359" y="215011"/>
                </a:lnTo>
                <a:lnTo>
                  <a:pt x="78237" y="213232"/>
                </a:lnTo>
                <a:lnTo>
                  <a:pt x="74501" y="193675"/>
                </a:lnTo>
                <a:lnTo>
                  <a:pt x="72697" y="183578"/>
                </a:lnTo>
                <a:lnTo>
                  <a:pt x="71110" y="173416"/>
                </a:lnTo>
                <a:lnTo>
                  <a:pt x="69976" y="165735"/>
                </a:lnTo>
                <a:lnTo>
                  <a:pt x="67563" y="159131"/>
                </a:lnTo>
                <a:lnTo>
                  <a:pt x="60198" y="155067"/>
                </a:lnTo>
                <a:lnTo>
                  <a:pt x="59309" y="154686"/>
                </a:lnTo>
                <a:lnTo>
                  <a:pt x="58800" y="153035"/>
                </a:lnTo>
                <a:lnTo>
                  <a:pt x="58681" y="138174"/>
                </a:lnTo>
                <a:lnTo>
                  <a:pt x="58547" y="114300"/>
                </a:lnTo>
                <a:lnTo>
                  <a:pt x="59182" y="113411"/>
                </a:lnTo>
                <a:lnTo>
                  <a:pt x="61087" y="113156"/>
                </a:lnTo>
                <a:lnTo>
                  <a:pt x="64770" y="112394"/>
                </a:lnTo>
                <a:lnTo>
                  <a:pt x="68579" y="111760"/>
                </a:lnTo>
                <a:lnTo>
                  <a:pt x="72136" y="110743"/>
                </a:lnTo>
                <a:lnTo>
                  <a:pt x="74422" y="109981"/>
                </a:lnTo>
                <a:lnTo>
                  <a:pt x="175970" y="109981"/>
                </a:lnTo>
                <a:lnTo>
                  <a:pt x="178007" y="99440"/>
                </a:lnTo>
                <a:lnTo>
                  <a:pt x="88773" y="99440"/>
                </a:lnTo>
                <a:lnTo>
                  <a:pt x="81393" y="97841"/>
                </a:lnTo>
                <a:lnTo>
                  <a:pt x="75453" y="93789"/>
                </a:lnTo>
                <a:lnTo>
                  <a:pt x="71538" y="87832"/>
                </a:lnTo>
                <a:lnTo>
                  <a:pt x="70231" y="80518"/>
                </a:lnTo>
                <a:lnTo>
                  <a:pt x="71774" y="73449"/>
                </a:lnTo>
                <a:lnTo>
                  <a:pt x="75819" y="67690"/>
                </a:lnTo>
                <a:lnTo>
                  <a:pt x="81768" y="63837"/>
                </a:lnTo>
                <a:lnTo>
                  <a:pt x="89026" y="62483"/>
                </a:lnTo>
                <a:lnTo>
                  <a:pt x="174296" y="62483"/>
                </a:lnTo>
                <a:lnTo>
                  <a:pt x="163629" y="37611"/>
                </a:lnTo>
                <a:lnTo>
                  <a:pt x="140001" y="14192"/>
                </a:lnTo>
                <a:lnTo>
                  <a:pt x="108920" y="821"/>
                </a:lnTo>
                <a:lnTo>
                  <a:pt x="73278" y="0"/>
                </a:lnTo>
                <a:close/>
              </a:path>
              <a:path w="179070" h="215264">
                <a:moveTo>
                  <a:pt x="175970" y="109981"/>
                </a:moveTo>
                <a:lnTo>
                  <a:pt x="74422" y="109981"/>
                </a:lnTo>
                <a:lnTo>
                  <a:pt x="75819" y="110870"/>
                </a:lnTo>
                <a:lnTo>
                  <a:pt x="77470" y="112394"/>
                </a:lnTo>
                <a:lnTo>
                  <a:pt x="81152" y="116458"/>
                </a:lnTo>
                <a:lnTo>
                  <a:pt x="84962" y="120268"/>
                </a:lnTo>
                <a:lnTo>
                  <a:pt x="88900" y="124332"/>
                </a:lnTo>
                <a:lnTo>
                  <a:pt x="92963" y="120142"/>
                </a:lnTo>
                <a:lnTo>
                  <a:pt x="97027" y="116077"/>
                </a:lnTo>
                <a:lnTo>
                  <a:pt x="100837" y="112013"/>
                </a:lnTo>
                <a:lnTo>
                  <a:pt x="102108" y="110743"/>
                </a:lnTo>
                <a:lnTo>
                  <a:pt x="103124" y="110108"/>
                </a:lnTo>
                <a:lnTo>
                  <a:pt x="175945" y="110108"/>
                </a:lnTo>
                <a:close/>
              </a:path>
              <a:path w="179070" h="215264">
                <a:moveTo>
                  <a:pt x="174296" y="62483"/>
                </a:moveTo>
                <a:lnTo>
                  <a:pt x="89026" y="62483"/>
                </a:lnTo>
                <a:lnTo>
                  <a:pt x="96389" y="63976"/>
                </a:lnTo>
                <a:lnTo>
                  <a:pt x="102298" y="68040"/>
                </a:lnTo>
                <a:lnTo>
                  <a:pt x="106207" y="74056"/>
                </a:lnTo>
                <a:lnTo>
                  <a:pt x="107569" y="81406"/>
                </a:lnTo>
                <a:lnTo>
                  <a:pt x="106007" y="88475"/>
                </a:lnTo>
                <a:lnTo>
                  <a:pt x="101933" y="94233"/>
                </a:lnTo>
                <a:lnTo>
                  <a:pt x="95978" y="98087"/>
                </a:lnTo>
                <a:lnTo>
                  <a:pt x="88773" y="99440"/>
                </a:lnTo>
                <a:lnTo>
                  <a:pt x="178007" y="99440"/>
                </a:lnTo>
                <a:lnTo>
                  <a:pt x="179013" y="94233"/>
                </a:lnTo>
                <a:lnTo>
                  <a:pt x="179059" y="93789"/>
                </a:lnTo>
                <a:lnTo>
                  <a:pt x="176911" y="68580"/>
                </a:lnTo>
                <a:lnTo>
                  <a:pt x="174296" y="62483"/>
                </a:lnTo>
                <a:close/>
              </a:path>
            </a:pathLst>
          </a:custGeom>
          <a:solidFill>
            <a:srgbClr val="FFFFFF"/>
          </a:solidFill>
        </p:spPr>
        <p:txBody>
          <a:bodyPr wrap="square" lIns="0" tIns="0" rIns="0" bIns="0" rtlCol="0"/>
          <a:lstStyle/>
          <a:p>
            <a:endParaRPr/>
          </a:p>
        </p:txBody>
      </p:sp>
      <p:sp>
        <p:nvSpPr>
          <p:cNvPr id="37" name="object 37"/>
          <p:cNvSpPr/>
          <p:nvPr/>
        </p:nvSpPr>
        <p:spPr>
          <a:xfrm>
            <a:off x="4287520" y="4338320"/>
            <a:ext cx="60960" cy="20320"/>
          </a:xfrm>
          <a:custGeom>
            <a:avLst/>
            <a:gdLst/>
            <a:ahLst/>
            <a:cxnLst/>
            <a:rect l="l" t="t" r="r" b="b"/>
            <a:pathLst>
              <a:path w="60960" h="20320">
                <a:moveTo>
                  <a:pt x="53593" y="11937"/>
                </a:moveTo>
                <a:lnTo>
                  <a:pt x="20319" y="11937"/>
                </a:lnTo>
                <a:lnTo>
                  <a:pt x="21970" y="17525"/>
                </a:lnTo>
                <a:lnTo>
                  <a:pt x="25145" y="20065"/>
                </a:lnTo>
                <a:lnTo>
                  <a:pt x="35559" y="20319"/>
                </a:lnTo>
                <a:lnTo>
                  <a:pt x="38862" y="17652"/>
                </a:lnTo>
                <a:lnTo>
                  <a:pt x="40639" y="12064"/>
                </a:lnTo>
                <a:lnTo>
                  <a:pt x="51688" y="12064"/>
                </a:lnTo>
                <a:lnTo>
                  <a:pt x="53593" y="11937"/>
                </a:lnTo>
                <a:close/>
              </a:path>
              <a:path w="60960" h="20320">
                <a:moveTo>
                  <a:pt x="56641" y="0"/>
                </a:moveTo>
                <a:lnTo>
                  <a:pt x="8127" y="0"/>
                </a:lnTo>
                <a:lnTo>
                  <a:pt x="6603" y="126"/>
                </a:lnTo>
                <a:lnTo>
                  <a:pt x="4699" y="507"/>
                </a:lnTo>
                <a:lnTo>
                  <a:pt x="3555" y="1269"/>
                </a:lnTo>
                <a:lnTo>
                  <a:pt x="1015" y="2539"/>
                </a:lnTo>
                <a:lnTo>
                  <a:pt x="0" y="5333"/>
                </a:lnTo>
                <a:lnTo>
                  <a:pt x="888" y="7619"/>
                </a:lnTo>
                <a:lnTo>
                  <a:pt x="1650" y="10032"/>
                </a:lnTo>
                <a:lnTo>
                  <a:pt x="4063" y="11810"/>
                </a:lnTo>
                <a:lnTo>
                  <a:pt x="7238" y="11937"/>
                </a:lnTo>
                <a:lnTo>
                  <a:pt x="11556" y="12064"/>
                </a:lnTo>
                <a:lnTo>
                  <a:pt x="16001" y="11937"/>
                </a:lnTo>
                <a:lnTo>
                  <a:pt x="53593" y="11937"/>
                </a:lnTo>
                <a:lnTo>
                  <a:pt x="55625" y="11556"/>
                </a:lnTo>
                <a:lnTo>
                  <a:pt x="57150" y="10921"/>
                </a:lnTo>
                <a:lnTo>
                  <a:pt x="59943" y="9524"/>
                </a:lnTo>
                <a:lnTo>
                  <a:pt x="60959" y="6730"/>
                </a:lnTo>
                <a:lnTo>
                  <a:pt x="60070" y="4317"/>
                </a:lnTo>
                <a:lnTo>
                  <a:pt x="59308" y="1777"/>
                </a:lnTo>
                <a:lnTo>
                  <a:pt x="56641" y="0"/>
                </a:lnTo>
                <a:close/>
              </a:path>
            </a:pathLst>
          </a:custGeom>
          <a:solidFill>
            <a:srgbClr val="FFFFFF"/>
          </a:solidFill>
        </p:spPr>
        <p:txBody>
          <a:bodyPr wrap="square" lIns="0" tIns="0" rIns="0" bIns="0" rtlCol="0"/>
          <a:lstStyle/>
          <a:p>
            <a:endParaRPr/>
          </a:p>
        </p:txBody>
      </p:sp>
      <p:sp>
        <p:nvSpPr>
          <p:cNvPr id="38" name="object 38"/>
          <p:cNvSpPr/>
          <p:nvPr/>
        </p:nvSpPr>
        <p:spPr>
          <a:xfrm>
            <a:off x="4389120" y="4094479"/>
            <a:ext cx="20320" cy="30480"/>
          </a:xfrm>
          <a:custGeom>
            <a:avLst/>
            <a:gdLst/>
            <a:ahLst/>
            <a:cxnLst/>
            <a:rect l="l" t="t" r="r" b="b"/>
            <a:pathLst>
              <a:path w="20320" h="30479">
                <a:moveTo>
                  <a:pt x="13969" y="0"/>
                </a:moveTo>
                <a:lnTo>
                  <a:pt x="10159" y="5461"/>
                </a:lnTo>
                <a:lnTo>
                  <a:pt x="8254" y="8763"/>
                </a:lnTo>
                <a:lnTo>
                  <a:pt x="6222" y="11811"/>
                </a:lnTo>
                <a:lnTo>
                  <a:pt x="4063" y="15113"/>
                </a:lnTo>
                <a:lnTo>
                  <a:pt x="2031" y="18415"/>
                </a:lnTo>
                <a:lnTo>
                  <a:pt x="0" y="21590"/>
                </a:lnTo>
                <a:lnTo>
                  <a:pt x="2158" y="25019"/>
                </a:lnTo>
                <a:lnTo>
                  <a:pt x="5714" y="30480"/>
                </a:lnTo>
                <a:lnTo>
                  <a:pt x="10159" y="24130"/>
                </a:lnTo>
                <a:lnTo>
                  <a:pt x="14477" y="18034"/>
                </a:lnTo>
                <a:lnTo>
                  <a:pt x="18668" y="11430"/>
                </a:lnTo>
                <a:lnTo>
                  <a:pt x="20319" y="9144"/>
                </a:lnTo>
                <a:lnTo>
                  <a:pt x="19812" y="4699"/>
                </a:lnTo>
                <a:lnTo>
                  <a:pt x="18160" y="2286"/>
                </a:lnTo>
                <a:lnTo>
                  <a:pt x="16509" y="254"/>
                </a:lnTo>
                <a:lnTo>
                  <a:pt x="13969" y="0"/>
                </a:lnTo>
                <a:close/>
              </a:path>
            </a:pathLst>
          </a:custGeom>
          <a:solidFill>
            <a:srgbClr val="FFFFFF"/>
          </a:solidFill>
        </p:spPr>
        <p:txBody>
          <a:bodyPr wrap="square" lIns="0" tIns="0" rIns="0" bIns="0" rtlCol="0"/>
          <a:lstStyle/>
          <a:p>
            <a:endParaRPr/>
          </a:p>
        </p:txBody>
      </p:sp>
      <p:sp>
        <p:nvSpPr>
          <p:cNvPr id="39" name="object 39"/>
          <p:cNvSpPr/>
          <p:nvPr/>
        </p:nvSpPr>
        <p:spPr>
          <a:xfrm>
            <a:off x="4226559" y="4094479"/>
            <a:ext cx="20320" cy="30480"/>
          </a:xfrm>
          <a:custGeom>
            <a:avLst/>
            <a:gdLst/>
            <a:ahLst/>
            <a:cxnLst/>
            <a:rect l="l" t="t" r="r" b="b"/>
            <a:pathLst>
              <a:path w="20320" h="30479">
                <a:moveTo>
                  <a:pt x="6223" y="0"/>
                </a:moveTo>
                <a:lnTo>
                  <a:pt x="3682" y="254"/>
                </a:lnTo>
                <a:lnTo>
                  <a:pt x="2159" y="2540"/>
                </a:lnTo>
                <a:lnTo>
                  <a:pt x="507" y="4826"/>
                </a:lnTo>
                <a:lnTo>
                  <a:pt x="0" y="9144"/>
                </a:lnTo>
                <a:lnTo>
                  <a:pt x="1650" y="11684"/>
                </a:lnTo>
                <a:lnTo>
                  <a:pt x="5714" y="18034"/>
                </a:lnTo>
                <a:lnTo>
                  <a:pt x="10160" y="24257"/>
                </a:lnTo>
                <a:lnTo>
                  <a:pt x="14477" y="30480"/>
                </a:lnTo>
                <a:lnTo>
                  <a:pt x="16128" y="27940"/>
                </a:lnTo>
                <a:lnTo>
                  <a:pt x="17906" y="24892"/>
                </a:lnTo>
                <a:lnTo>
                  <a:pt x="20319" y="20955"/>
                </a:lnTo>
                <a:lnTo>
                  <a:pt x="12191" y="8509"/>
                </a:lnTo>
                <a:lnTo>
                  <a:pt x="6223" y="0"/>
                </a:lnTo>
                <a:close/>
              </a:path>
            </a:pathLst>
          </a:custGeom>
          <a:solidFill>
            <a:srgbClr val="FFFFFF"/>
          </a:solidFill>
        </p:spPr>
        <p:txBody>
          <a:bodyPr wrap="square" lIns="0" tIns="0" rIns="0" bIns="0" rtlCol="0"/>
          <a:lstStyle/>
          <a:p>
            <a:endParaRPr/>
          </a:p>
        </p:txBody>
      </p:sp>
      <p:sp>
        <p:nvSpPr>
          <p:cNvPr id="40" name="object 40"/>
          <p:cNvSpPr/>
          <p:nvPr/>
        </p:nvSpPr>
        <p:spPr>
          <a:xfrm>
            <a:off x="4419600" y="4185920"/>
            <a:ext cx="30480" cy="10160"/>
          </a:xfrm>
          <a:custGeom>
            <a:avLst/>
            <a:gdLst/>
            <a:ahLst/>
            <a:cxnLst/>
            <a:rect l="l" t="t" r="r" b="b"/>
            <a:pathLst>
              <a:path w="30479" h="10160">
                <a:moveTo>
                  <a:pt x="23749" y="0"/>
                </a:moveTo>
                <a:lnTo>
                  <a:pt x="0" y="0"/>
                </a:lnTo>
                <a:lnTo>
                  <a:pt x="0" y="10032"/>
                </a:lnTo>
                <a:lnTo>
                  <a:pt x="8382" y="10032"/>
                </a:lnTo>
                <a:lnTo>
                  <a:pt x="16255" y="10159"/>
                </a:lnTo>
                <a:lnTo>
                  <a:pt x="24257" y="10032"/>
                </a:lnTo>
                <a:lnTo>
                  <a:pt x="27812" y="9905"/>
                </a:lnTo>
                <a:lnTo>
                  <a:pt x="30479" y="7492"/>
                </a:lnTo>
                <a:lnTo>
                  <a:pt x="30352" y="2158"/>
                </a:lnTo>
                <a:lnTo>
                  <a:pt x="27686" y="126"/>
                </a:lnTo>
                <a:lnTo>
                  <a:pt x="23749" y="0"/>
                </a:lnTo>
                <a:close/>
              </a:path>
            </a:pathLst>
          </a:custGeom>
          <a:solidFill>
            <a:srgbClr val="FFFFFF"/>
          </a:solidFill>
        </p:spPr>
        <p:txBody>
          <a:bodyPr wrap="square" lIns="0" tIns="0" rIns="0" bIns="0" rtlCol="0"/>
          <a:lstStyle/>
          <a:p>
            <a:endParaRPr/>
          </a:p>
        </p:txBody>
      </p:sp>
      <p:sp>
        <p:nvSpPr>
          <p:cNvPr id="41" name="object 41"/>
          <p:cNvSpPr/>
          <p:nvPr/>
        </p:nvSpPr>
        <p:spPr>
          <a:xfrm>
            <a:off x="4185920" y="4185920"/>
            <a:ext cx="30480" cy="10160"/>
          </a:xfrm>
          <a:custGeom>
            <a:avLst/>
            <a:gdLst/>
            <a:ahLst/>
            <a:cxnLst/>
            <a:rect l="l" t="t" r="r" b="b"/>
            <a:pathLst>
              <a:path w="30479" h="10160">
                <a:moveTo>
                  <a:pt x="30479" y="0"/>
                </a:moveTo>
                <a:lnTo>
                  <a:pt x="6730" y="0"/>
                </a:lnTo>
                <a:lnTo>
                  <a:pt x="2793" y="126"/>
                </a:lnTo>
                <a:lnTo>
                  <a:pt x="126" y="2158"/>
                </a:lnTo>
                <a:lnTo>
                  <a:pt x="0" y="7492"/>
                </a:lnTo>
                <a:lnTo>
                  <a:pt x="2666" y="9905"/>
                </a:lnTo>
                <a:lnTo>
                  <a:pt x="10540" y="10159"/>
                </a:lnTo>
                <a:lnTo>
                  <a:pt x="14604" y="10032"/>
                </a:lnTo>
                <a:lnTo>
                  <a:pt x="30479" y="10032"/>
                </a:lnTo>
                <a:lnTo>
                  <a:pt x="30479" y="0"/>
                </a:lnTo>
                <a:close/>
              </a:path>
            </a:pathLst>
          </a:custGeom>
          <a:solidFill>
            <a:srgbClr val="FFFFFF"/>
          </a:solidFill>
        </p:spPr>
        <p:txBody>
          <a:bodyPr wrap="square" lIns="0" tIns="0" rIns="0" bIns="0" rtlCol="0"/>
          <a:lstStyle/>
          <a:p>
            <a:endParaRPr/>
          </a:p>
        </p:txBody>
      </p:sp>
      <p:sp>
        <p:nvSpPr>
          <p:cNvPr id="42" name="object 42"/>
          <p:cNvSpPr/>
          <p:nvPr/>
        </p:nvSpPr>
        <p:spPr>
          <a:xfrm>
            <a:off x="4226559" y="4267200"/>
            <a:ext cx="20320" cy="20320"/>
          </a:xfrm>
          <a:custGeom>
            <a:avLst/>
            <a:gdLst/>
            <a:ahLst/>
            <a:cxnLst/>
            <a:rect l="l" t="t" r="r" b="b"/>
            <a:pathLst>
              <a:path w="20320" h="20320">
                <a:moveTo>
                  <a:pt x="13969" y="0"/>
                </a:moveTo>
                <a:lnTo>
                  <a:pt x="10032" y="4063"/>
                </a:lnTo>
                <a:lnTo>
                  <a:pt x="5841" y="8000"/>
                </a:lnTo>
                <a:lnTo>
                  <a:pt x="0" y="13843"/>
                </a:lnTo>
                <a:lnTo>
                  <a:pt x="0" y="16510"/>
                </a:lnTo>
                <a:lnTo>
                  <a:pt x="3175" y="19938"/>
                </a:lnTo>
                <a:lnTo>
                  <a:pt x="5841" y="20319"/>
                </a:lnTo>
                <a:lnTo>
                  <a:pt x="7619" y="18668"/>
                </a:lnTo>
                <a:lnTo>
                  <a:pt x="11811" y="14605"/>
                </a:lnTo>
                <a:lnTo>
                  <a:pt x="20319" y="6095"/>
                </a:lnTo>
                <a:lnTo>
                  <a:pt x="18034" y="3810"/>
                </a:lnTo>
                <a:lnTo>
                  <a:pt x="13969" y="0"/>
                </a:lnTo>
                <a:close/>
              </a:path>
            </a:pathLst>
          </a:custGeom>
          <a:solidFill>
            <a:srgbClr val="FFFFFF"/>
          </a:solidFill>
        </p:spPr>
        <p:txBody>
          <a:bodyPr wrap="square" lIns="0" tIns="0" rIns="0" bIns="0" rtlCol="0"/>
          <a:lstStyle/>
          <a:p>
            <a:endParaRPr/>
          </a:p>
        </p:txBody>
      </p:sp>
      <p:sp>
        <p:nvSpPr>
          <p:cNvPr id="43" name="object 43"/>
          <p:cNvSpPr/>
          <p:nvPr/>
        </p:nvSpPr>
        <p:spPr>
          <a:xfrm>
            <a:off x="4389120" y="4267200"/>
            <a:ext cx="20320" cy="20320"/>
          </a:xfrm>
          <a:custGeom>
            <a:avLst/>
            <a:gdLst/>
            <a:ahLst/>
            <a:cxnLst/>
            <a:rect l="l" t="t" r="r" b="b"/>
            <a:pathLst>
              <a:path w="20320" h="20320">
                <a:moveTo>
                  <a:pt x="6603" y="0"/>
                </a:moveTo>
                <a:lnTo>
                  <a:pt x="4571" y="1777"/>
                </a:lnTo>
                <a:lnTo>
                  <a:pt x="2539" y="3810"/>
                </a:lnTo>
                <a:lnTo>
                  <a:pt x="0" y="6223"/>
                </a:lnTo>
                <a:lnTo>
                  <a:pt x="4190" y="10413"/>
                </a:lnTo>
                <a:lnTo>
                  <a:pt x="8254" y="14350"/>
                </a:lnTo>
                <a:lnTo>
                  <a:pt x="14096" y="20193"/>
                </a:lnTo>
                <a:lnTo>
                  <a:pt x="16637" y="20319"/>
                </a:lnTo>
                <a:lnTo>
                  <a:pt x="18287" y="18668"/>
                </a:lnTo>
                <a:lnTo>
                  <a:pt x="20065" y="17018"/>
                </a:lnTo>
                <a:lnTo>
                  <a:pt x="20319" y="14097"/>
                </a:lnTo>
                <a:lnTo>
                  <a:pt x="14604" y="8000"/>
                </a:lnTo>
                <a:lnTo>
                  <a:pt x="6603" y="0"/>
                </a:lnTo>
                <a:close/>
              </a:path>
            </a:pathLst>
          </a:custGeom>
          <a:solidFill>
            <a:srgbClr val="FFFFFF"/>
          </a:solidFill>
        </p:spPr>
        <p:txBody>
          <a:bodyPr wrap="square" lIns="0" tIns="0" rIns="0" bIns="0" rtlCol="0"/>
          <a:lstStyle/>
          <a:p>
            <a:endParaRPr/>
          </a:p>
        </p:txBody>
      </p:sp>
      <p:sp>
        <p:nvSpPr>
          <p:cNvPr id="44" name="object 44"/>
          <p:cNvSpPr/>
          <p:nvPr/>
        </p:nvSpPr>
        <p:spPr>
          <a:xfrm>
            <a:off x="4307966" y="4064000"/>
            <a:ext cx="10160" cy="20320"/>
          </a:xfrm>
          <a:custGeom>
            <a:avLst/>
            <a:gdLst/>
            <a:ahLst/>
            <a:cxnLst/>
            <a:rect l="l" t="t" r="r" b="b"/>
            <a:pathLst>
              <a:path w="10160" h="20320">
                <a:moveTo>
                  <a:pt x="5080" y="0"/>
                </a:moveTo>
                <a:lnTo>
                  <a:pt x="2540" y="0"/>
                </a:lnTo>
                <a:lnTo>
                  <a:pt x="0" y="1524"/>
                </a:lnTo>
                <a:lnTo>
                  <a:pt x="0" y="20319"/>
                </a:lnTo>
                <a:lnTo>
                  <a:pt x="9906" y="20319"/>
                </a:lnTo>
                <a:lnTo>
                  <a:pt x="9906" y="1650"/>
                </a:lnTo>
                <a:lnTo>
                  <a:pt x="7620" y="126"/>
                </a:lnTo>
                <a:lnTo>
                  <a:pt x="5080" y="0"/>
                </a:lnTo>
                <a:close/>
              </a:path>
            </a:pathLst>
          </a:custGeom>
          <a:solidFill>
            <a:srgbClr val="FFFFFF"/>
          </a:solidFill>
        </p:spPr>
        <p:txBody>
          <a:bodyPr wrap="square" lIns="0" tIns="0" rIns="0" bIns="0" rtlCol="0"/>
          <a:lstStyle/>
          <a:p>
            <a:endParaRPr/>
          </a:p>
        </p:txBody>
      </p:sp>
      <p:sp>
        <p:nvSpPr>
          <p:cNvPr id="45" name="object 45"/>
          <p:cNvSpPr/>
          <p:nvPr/>
        </p:nvSpPr>
        <p:spPr>
          <a:xfrm>
            <a:off x="4053840" y="4500879"/>
            <a:ext cx="233680" cy="182880"/>
          </a:xfrm>
          <a:prstGeom prst="rect">
            <a:avLst/>
          </a:prstGeom>
          <a:blipFill>
            <a:blip r:embed="rId6" cstate="print"/>
            <a:stretch>
              <a:fillRect/>
            </a:stretch>
          </a:blipFill>
        </p:spPr>
        <p:txBody>
          <a:bodyPr wrap="square" lIns="0" tIns="0" rIns="0" bIns="0" rtlCol="0"/>
          <a:lstStyle/>
          <a:p>
            <a:endParaRPr/>
          </a:p>
        </p:txBody>
      </p:sp>
      <p:sp>
        <p:nvSpPr>
          <p:cNvPr id="46" name="object 46"/>
          <p:cNvSpPr/>
          <p:nvPr/>
        </p:nvSpPr>
        <p:spPr>
          <a:xfrm>
            <a:off x="3901440" y="4551679"/>
            <a:ext cx="355600" cy="243840"/>
          </a:xfrm>
          <a:custGeom>
            <a:avLst/>
            <a:gdLst/>
            <a:ahLst/>
            <a:cxnLst/>
            <a:rect l="l" t="t" r="r" b="b"/>
            <a:pathLst>
              <a:path w="355600" h="243839">
                <a:moveTo>
                  <a:pt x="193801" y="0"/>
                </a:moveTo>
                <a:lnTo>
                  <a:pt x="38226" y="0"/>
                </a:lnTo>
                <a:lnTo>
                  <a:pt x="33400" y="4826"/>
                </a:lnTo>
                <a:lnTo>
                  <a:pt x="33347" y="34492"/>
                </a:lnTo>
                <a:lnTo>
                  <a:pt x="33400" y="184404"/>
                </a:lnTo>
                <a:lnTo>
                  <a:pt x="32258" y="185420"/>
                </a:lnTo>
                <a:lnTo>
                  <a:pt x="17176" y="203882"/>
                </a:lnTo>
                <a:lnTo>
                  <a:pt x="9576" y="213084"/>
                </a:lnTo>
                <a:lnTo>
                  <a:pt x="1905" y="222250"/>
                </a:lnTo>
                <a:lnTo>
                  <a:pt x="381" y="223774"/>
                </a:lnTo>
                <a:lnTo>
                  <a:pt x="0" y="225298"/>
                </a:lnTo>
                <a:lnTo>
                  <a:pt x="381" y="226695"/>
                </a:lnTo>
                <a:lnTo>
                  <a:pt x="1143" y="230505"/>
                </a:lnTo>
                <a:lnTo>
                  <a:pt x="2539" y="233807"/>
                </a:lnTo>
                <a:lnTo>
                  <a:pt x="5207" y="236728"/>
                </a:lnTo>
                <a:lnTo>
                  <a:pt x="9658" y="241936"/>
                </a:lnTo>
                <a:lnTo>
                  <a:pt x="15621" y="243840"/>
                </a:lnTo>
                <a:lnTo>
                  <a:pt x="337058" y="243840"/>
                </a:lnTo>
                <a:lnTo>
                  <a:pt x="344030" y="241935"/>
                </a:lnTo>
                <a:lnTo>
                  <a:pt x="349662" y="238140"/>
                </a:lnTo>
                <a:lnTo>
                  <a:pt x="350304" y="237269"/>
                </a:lnTo>
                <a:lnTo>
                  <a:pt x="189853" y="237269"/>
                </a:lnTo>
                <a:lnTo>
                  <a:pt x="151384" y="237109"/>
                </a:lnTo>
                <a:lnTo>
                  <a:pt x="149606" y="236728"/>
                </a:lnTo>
                <a:lnTo>
                  <a:pt x="148462" y="236093"/>
                </a:lnTo>
                <a:lnTo>
                  <a:pt x="148462" y="231902"/>
                </a:lnTo>
                <a:lnTo>
                  <a:pt x="149987" y="230886"/>
                </a:lnTo>
                <a:lnTo>
                  <a:pt x="151764" y="230505"/>
                </a:lnTo>
                <a:lnTo>
                  <a:pt x="354291" y="230505"/>
                </a:lnTo>
                <a:lnTo>
                  <a:pt x="355600" y="226060"/>
                </a:lnTo>
                <a:lnTo>
                  <a:pt x="355600" y="223774"/>
                </a:lnTo>
                <a:lnTo>
                  <a:pt x="123951" y="223774"/>
                </a:lnTo>
                <a:lnTo>
                  <a:pt x="130301" y="216281"/>
                </a:lnTo>
                <a:lnTo>
                  <a:pt x="133223" y="212598"/>
                </a:lnTo>
                <a:lnTo>
                  <a:pt x="133985" y="211836"/>
                </a:lnTo>
                <a:lnTo>
                  <a:pt x="345526" y="211836"/>
                </a:lnTo>
                <a:lnTo>
                  <a:pt x="339455" y="204644"/>
                </a:lnTo>
                <a:lnTo>
                  <a:pt x="324358" y="186563"/>
                </a:lnTo>
                <a:lnTo>
                  <a:pt x="323342" y="185166"/>
                </a:lnTo>
                <a:lnTo>
                  <a:pt x="322580" y="183642"/>
                </a:lnTo>
                <a:lnTo>
                  <a:pt x="322583" y="172847"/>
                </a:lnTo>
                <a:lnTo>
                  <a:pt x="63500" y="172847"/>
                </a:lnTo>
                <a:lnTo>
                  <a:pt x="56387" y="172466"/>
                </a:lnTo>
                <a:lnTo>
                  <a:pt x="51562" y="167640"/>
                </a:lnTo>
                <a:lnTo>
                  <a:pt x="51562" y="21590"/>
                </a:lnTo>
                <a:lnTo>
                  <a:pt x="51943" y="19685"/>
                </a:lnTo>
                <a:lnTo>
                  <a:pt x="53467" y="17526"/>
                </a:lnTo>
                <a:lnTo>
                  <a:pt x="56007" y="13335"/>
                </a:lnTo>
                <a:lnTo>
                  <a:pt x="59817" y="11938"/>
                </a:lnTo>
                <a:lnTo>
                  <a:pt x="193801" y="11938"/>
                </a:lnTo>
                <a:lnTo>
                  <a:pt x="194818" y="11557"/>
                </a:lnTo>
                <a:lnTo>
                  <a:pt x="194563" y="8890"/>
                </a:lnTo>
                <a:lnTo>
                  <a:pt x="194183" y="7112"/>
                </a:lnTo>
                <a:lnTo>
                  <a:pt x="194246" y="4826"/>
                </a:lnTo>
                <a:lnTo>
                  <a:pt x="194563" y="2921"/>
                </a:lnTo>
                <a:lnTo>
                  <a:pt x="194818" y="762"/>
                </a:lnTo>
                <a:lnTo>
                  <a:pt x="193801" y="0"/>
                </a:lnTo>
                <a:close/>
              </a:path>
              <a:path w="355600" h="243839">
                <a:moveTo>
                  <a:pt x="354291" y="230505"/>
                </a:moveTo>
                <a:lnTo>
                  <a:pt x="204850" y="230505"/>
                </a:lnTo>
                <a:lnTo>
                  <a:pt x="206756" y="230886"/>
                </a:lnTo>
                <a:lnTo>
                  <a:pt x="207137" y="233045"/>
                </a:lnTo>
                <a:lnTo>
                  <a:pt x="207899" y="234950"/>
                </a:lnTo>
                <a:lnTo>
                  <a:pt x="207137" y="236347"/>
                </a:lnTo>
                <a:lnTo>
                  <a:pt x="205232" y="237109"/>
                </a:lnTo>
                <a:lnTo>
                  <a:pt x="201549" y="237109"/>
                </a:lnTo>
                <a:lnTo>
                  <a:pt x="189853" y="237269"/>
                </a:lnTo>
                <a:lnTo>
                  <a:pt x="350304" y="237269"/>
                </a:lnTo>
                <a:lnTo>
                  <a:pt x="353631" y="232749"/>
                </a:lnTo>
                <a:lnTo>
                  <a:pt x="354291" y="230505"/>
                </a:lnTo>
                <a:close/>
              </a:path>
              <a:path w="355600" h="243839">
                <a:moveTo>
                  <a:pt x="345526" y="211836"/>
                </a:moveTo>
                <a:lnTo>
                  <a:pt x="222376" y="211836"/>
                </a:lnTo>
                <a:lnTo>
                  <a:pt x="223138" y="212979"/>
                </a:lnTo>
                <a:lnTo>
                  <a:pt x="226060" y="216281"/>
                </a:lnTo>
                <a:lnTo>
                  <a:pt x="228600" y="220091"/>
                </a:lnTo>
                <a:lnTo>
                  <a:pt x="232029" y="223774"/>
                </a:lnTo>
                <a:lnTo>
                  <a:pt x="355600" y="223774"/>
                </a:lnTo>
                <a:lnTo>
                  <a:pt x="354838" y="222631"/>
                </a:lnTo>
                <a:lnTo>
                  <a:pt x="346491" y="212979"/>
                </a:lnTo>
                <a:lnTo>
                  <a:pt x="345526" y="211836"/>
                </a:lnTo>
                <a:close/>
              </a:path>
              <a:path w="355600" h="243839">
                <a:moveTo>
                  <a:pt x="222376" y="211836"/>
                </a:moveTo>
                <a:lnTo>
                  <a:pt x="133985" y="211836"/>
                </a:lnTo>
                <a:lnTo>
                  <a:pt x="134747" y="212217"/>
                </a:lnTo>
                <a:lnTo>
                  <a:pt x="221234" y="212217"/>
                </a:lnTo>
                <a:lnTo>
                  <a:pt x="222376" y="211836"/>
                </a:lnTo>
                <a:close/>
              </a:path>
              <a:path w="355600" h="243839">
                <a:moveTo>
                  <a:pt x="304800" y="120396"/>
                </a:moveTo>
                <a:lnTo>
                  <a:pt x="304546" y="121158"/>
                </a:lnTo>
                <a:lnTo>
                  <a:pt x="304419" y="163957"/>
                </a:lnTo>
                <a:lnTo>
                  <a:pt x="303275" y="166116"/>
                </a:lnTo>
                <a:lnTo>
                  <a:pt x="300609" y="171323"/>
                </a:lnTo>
                <a:lnTo>
                  <a:pt x="296163" y="172847"/>
                </a:lnTo>
                <a:lnTo>
                  <a:pt x="322583" y="172847"/>
                </a:lnTo>
                <a:lnTo>
                  <a:pt x="322627" y="152590"/>
                </a:lnTo>
                <a:lnTo>
                  <a:pt x="322740" y="137981"/>
                </a:lnTo>
                <a:lnTo>
                  <a:pt x="322961" y="123444"/>
                </a:lnTo>
                <a:lnTo>
                  <a:pt x="322961" y="121158"/>
                </a:lnTo>
                <a:lnTo>
                  <a:pt x="322199" y="120777"/>
                </a:lnTo>
                <a:lnTo>
                  <a:pt x="306959" y="120777"/>
                </a:lnTo>
                <a:lnTo>
                  <a:pt x="304800" y="120396"/>
                </a:lnTo>
                <a:close/>
              </a:path>
            </a:pathLst>
          </a:custGeom>
          <a:solidFill>
            <a:srgbClr val="FFFFFF"/>
          </a:solidFill>
        </p:spPr>
        <p:txBody>
          <a:bodyPr wrap="square" lIns="0" tIns="0" rIns="0" bIns="0" rtlCol="0"/>
          <a:lstStyle/>
          <a:p>
            <a:endParaRPr/>
          </a:p>
        </p:txBody>
      </p:sp>
      <p:sp>
        <p:nvSpPr>
          <p:cNvPr id="47" name="object 47"/>
          <p:cNvSpPr/>
          <p:nvPr/>
        </p:nvSpPr>
        <p:spPr>
          <a:xfrm>
            <a:off x="3942079" y="4937759"/>
            <a:ext cx="355600" cy="294639"/>
          </a:xfrm>
          <a:prstGeom prst="rect">
            <a:avLst/>
          </a:prstGeom>
          <a:blipFill>
            <a:blip r:embed="rId7" cstate="print"/>
            <a:stretch>
              <a:fillRect/>
            </a:stretch>
          </a:blipFill>
        </p:spPr>
        <p:txBody>
          <a:bodyPr wrap="square" lIns="0" tIns="0" rIns="0" bIns="0" rtlCol="0"/>
          <a:lstStyle/>
          <a:p>
            <a:endParaRPr/>
          </a:p>
        </p:txBody>
      </p:sp>
      <p:sp>
        <p:nvSpPr>
          <p:cNvPr id="48" name="object 48"/>
          <p:cNvSpPr/>
          <p:nvPr/>
        </p:nvSpPr>
        <p:spPr>
          <a:xfrm>
            <a:off x="3820159" y="5374640"/>
            <a:ext cx="274320" cy="274320"/>
          </a:xfrm>
          <a:custGeom>
            <a:avLst/>
            <a:gdLst/>
            <a:ahLst/>
            <a:cxnLst/>
            <a:rect l="l" t="t" r="r" b="b"/>
            <a:pathLst>
              <a:path w="274320" h="274320">
                <a:moveTo>
                  <a:pt x="271399" y="0"/>
                </a:moveTo>
                <a:lnTo>
                  <a:pt x="9778" y="0"/>
                </a:lnTo>
                <a:lnTo>
                  <a:pt x="3937" y="1016"/>
                </a:lnTo>
                <a:lnTo>
                  <a:pt x="1904" y="3937"/>
                </a:lnTo>
                <a:lnTo>
                  <a:pt x="1015" y="8890"/>
                </a:lnTo>
                <a:lnTo>
                  <a:pt x="0" y="11811"/>
                </a:lnTo>
                <a:lnTo>
                  <a:pt x="0" y="262521"/>
                </a:lnTo>
                <a:lnTo>
                  <a:pt x="1015" y="265468"/>
                </a:lnTo>
                <a:lnTo>
                  <a:pt x="1015" y="270383"/>
                </a:lnTo>
                <a:lnTo>
                  <a:pt x="4952" y="273342"/>
                </a:lnTo>
                <a:lnTo>
                  <a:pt x="9778" y="273342"/>
                </a:lnTo>
                <a:lnTo>
                  <a:pt x="11811" y="274320"/>
                </a:lnTo>
                <a:lnTo>
                  <a:pt x="129793" y="274320"/>
                </a:lnTo>
                <a:lnTo>
                  <a:pt x="131699" y="273342"/>
                </a:lnTo>
                <a:lnTo>
                  <a:pt x="132714" y="270383"/>
                </a:lnTo>
                <a:lnTo>
                  <a:pt x="133730" y="266458"/>
                </a:lnTo>
                <a:lnTo>
                  <a:pt x="135636" y="262521"/>
                </a:lnTo>
                <a:lnTo>
                  <a:pt x="136651" y="258584"/>
                </a:lnTo>
                <a:lnTo>
                  <a:pt x="138684" y="252691"/>
                </a:lnTo>
                <a:lnTo>
                  <a:pt x="45212" y="252691"/>
                </a:lnTo>
                <a:lnTo>
                  <a:pt x="45212" y="137668"/>
                </a:lnTo>
                <a:lnTo>
                  <a:pt x="225170" y="137668"/>
                </a:lnTo>
                <a:lnTo>
                  <a:pt x="226187" y="136652"/>
                </a:lnTo>
                <a:lnTo>
                  <a:pt x="232028" y="136652"/>
                </a:lnTo>
                <a:lnTo>
                  <a:pt x="234061" y="135636"/>
                </a:lnTo>
                <a:lnTo>
                  <a:pt x="243020" y="126105"/>
                </a:lnTo>
                <a:lnTo>
                  <a:pt x="252301" y="116633"/>
                </a:lnTo>
                <a:lnTo>
                  <a:pt x="261796" y="107328"/>
                </a:lnTo>
                <a:lnTo>
                  <a:pt x="271399" y="98298"/>
                </a:lnTo>
                <a:lnTo>
                  <a:pt x="273303" y="95377"/>
                </a:lnTo>
                <a:lnTo>
                  <a:pt x="274319" y="92456"/>
                </a:lnTo>
                <a:lnTo>
                  <a:pt x="55117" y="92456"/>
                </a:lnTo>
                <a:lnTo>
                  <a:pt x="54101" y="91440"/>
                </a:lnTo>
                <a:lnTo>
                  <a:pt x="54101" y="15748"/>
                </a:lnTo>
                <a:lnTo>
                  <a:pt x="55117" y="14732"/>
                </a:lnTo>
                <a:lnTo>
                  <a:pt x="274319" y="14732"/>
                </a:lnTo>
                <a:lnTo>
                  <a:pt x="274319" y="2921"/>
                </a:lnTo>
                <a:lnTo>
                  <a:pt x="271399" y="0"/>
                </a:lnTo>
                <a:close/>
              </a:path>
              <a:path w="274320" h="274320">
                <a:moveTo>
                  <a:pt x="232028" y="136652"/>
                </a:moveTo>
                <a:lnTo>
                  <a:pt x="226187" y="136652"/>
                </a:lnTo>
                <a:lnTo>
                  <a:pt x="228091" y="137668"/>
                </a:lnTo>
                <a:lnTo>
                  <a:pt x="230124" y="138684"/>
                </a:lnTo>
                <a:lnTo>
                  <a:pt x="232028" y="136652"/>
                </a:lnTo>
                <a:close/>
              </a:path>
              <a:path w="274320" h="274320">
                <a:moveTo>
                  <a:pt x="274319" y="14732"/>
                </a:moveTo>
                <a:lnTo>
                  <a:pt x="220217" y="14732"/>
                </a:lnTo>
                <a:lnTo>
                  <a:pt x="221234" y="15748"/>
                </a:lnTo>
                <a:lnTo>
                  <a:pt x="221234" y="91440"/>
                </a:lnTo>
                <a:lnTo>
                  <a:pt x="220217" y="92456"/>
                </a:lnTo>
                <a:lnTo>
                  <a:pt x="274319" y="92456"/>
                </a:lnTo>
                <a:lnTo>
                  <a:pt x="274319" y="14732"/>
                </a:lnTo>
                <a:close/>
              </a:path>
            </a:pathLst>
          </a:custGeom>
          <a:solidFill>
            <a:srgbClr val="FFFFFF"/>
          </a:solidFill>
        </p:spPr>
        <p:txBody>
          <a:bodyPr wrap="square" lIns="0" tIns="0" rIns="0" bIns="0" rtlCol="0"/>
          <a:lstStyle/>
          <a:p>
            <a:endParaRPr/>
          </a:p>
        </p:txBody>
      </p:sp>
      <p:sp>
        <p:nvSpPr>
          <p:cNvPr id="49" name="object 49"/>
          <p:cNvSpPr/>
          <p:nvPr/>
        </p:nvSpPr>
        <p:spPr>
          <a:xfrm>
            <a:off x="3881120" y="5394959"/>
            <a:ext cx="284479" cy="274320"/>
          </a:xfrm>
          <a:prstGeom prst="rect">
            <a:avLst/>
          </a:prstGeom>
          <a:blipFill>
            <a:blip r:embed="rId8" cstate="print"/>
            <a:stretch>
              <a:fillRect/>
            </a:stretch>
          </a:blipFill>
        </p:spPr>
        <p:txBody>
          <a:bodyPr wrap="square" lIns="0" tIns="0" rIns="0" bIns="0" rtlCol="0"/>
          <a:lstStyle/>
          <a:p>
            <a:endParaRPr/>
          </a:p>
        </p:txBody>
      </p:sp>
      <p:sp>
        <p:nvSpPr>
          <p:cNvPr id="50" name="object 50"/>
          <p:cNvSpPr/>
          <p:nvPr/>
        </p:nvSpPr>
        <p:spPr>
          <a:xfrm>
            <a:off x="6009640" y="1925320"/>
            <a:ext cx="2265680" cy="254000"/>
          </a:xfrm>
          <a:custGeom>
            <a:avLst/>
            <a:gdLst/>
            <a:ahLst/>
            <a:cxnLst/>
            <a:rect l="l" t="t" r="r" b="b"/>
            <a:pathLst>
              <a:path w="2265679" h="254000">
                <a:moveTo>
                  <a:pt x="0" y="254000"/>
                </a:moveTo>
                <a:lnTo>
                  <a:pt x="2265680" y="254000"/>
                </a:lnTo>
                <a:lnTo>
                  <a:pt x="2265680" y="0"/>
                </a:lnTo>
                <a:lnTo>
                  <a:pt x="0" y="0"/>
                </a:lnTo>
                <a:lnTo>
                  <a:pt x="0" y="254000"/>
                </a:lnTo>
                <a:close/>
              </a:path>
            </a:pathLst>
          </a:custGeom>
          <a:ln w="10170">
            <a:solidFill>
              <a:srgbClr val="00338D"/>
            </a:solidFill>
          </a:ln>
        </p:spPr>
        <p:txBody>
          <a:bodyPr wrap="square" lIns="0" tIns="0" rIns="0" bIns="0" rtlCol="0"/>
          <a:lstStyle/>
          <a:p>
            <a:endParaRPr/>
          </a:p>
        </p:txBody>
      </p:sp>
      <p:sp>
        <p:nvSpPr>
          <p:cNvPr id="51" name="object 51"/>
          <p:cNvSpPr txBox="1"/>
          <p:nvPr/>
        </p:nvSpPr>
        <p:spPr>
          <a:xfrm>
            <a:off x="6107176" y="1964689"/>
            <a:ext cx="945515" cy="16002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Business</a:t>
            </a:r>
            <a:r>
              <a:rPr sz="850" b="1" spc="-70" dirty="0">
                <a:solidFill>
                  <a:srgbClr val="00338D"/>
                </a:solidFill>
                <a:latin typeface="Arial"/>
                <a:cs typeface="Arial"/>
              </a:rPr>
              <a:t> </a:t>
            </a:r>
            <a:r>
              <a:rPr sz="850" b="1" spc="30" dirty="0">
                <a:solidFill>
                  <a:srgbClr val="00338D"/>
                </a:solidFill>
                <a:latin typeface="Arial"/>
                <a:cs typeface="Arial"/>
              </a:rPr>
              <a:t>impact</a:t>
            </a:r>
            <a:endParaRPr sz="850">
              <a:latin typeface="Arial"/>
              <a:cs typeface="Arial"/>
            </a:endParaRPr>
          </a:p>
        </p:txBody>
      </p:sp>
      <p:sp>
        <p:nvSpPr>
          <p:cNvPr id="52" name="object 52"/>
          <p:cNvSpPr/>
          <p:nvPr/>
        </p:nvSpPr>
        <p:spPr>
          <a:xfrm>
            <a:off x="5491479" y="1762760"/>
            <a:ext cx="558800" cy="568960"/>
          </a:xfrm>
          <a:custGeom>
            <a:avLst/>
            <a:gdLst/>
            <a:ahLst/>
            <a:cxnLst/>
            <a:rect l="l" t="t" r="r" b="b"/>
            <a:pathLst>
              <a:path w="558800" h="568960">
                <a:moveTo>
                  <a:pt x="279400" y="0"/>
                </a:moveTo>
                <a:lnTo>
                  <a:pt x="234080" y="3723"/>
                </a:lnTo>
                <a:lnTo>
                  <a:pt x="191089" y="14504"/>
                </a:lnTo>
                <a:lnTo>
                  <a:pt x="151001" y="31755"/>
                </a:lnTo>
                <a:lnTo>
                  <a:pt x="114391" y="54892"/>
                </a:lnTo>
                <a:lnTo>
                  <a:pt x="81835" y="83327"/>
                </a:lnTo>
                <a:lnTo>
                  <a:pt x="53908" y="116476"/>
                </a:lnTo>
                <a:lnTo>
                  <a:pt x="31186" y="153751"/>
                </a:lnTo>
                <a:lnTo>
                  <a:pt x="14244" y="194568"/>
                </a:lnTo>
                <a:lnTo>
                  <a:pt x="3656" y="238339"/>
                </a:lnTo>
                <a:lnTo>
                  <a:pt x="0" y="284479"/>
                </a:lnTo>
                <a:lnTo>
                  <a:pt x="3656" y="330620"/>
                </a:lnTo>
                <a:lnTo>
                  <a:pt x="14244" y="374391"/>
                </a:lnTo>
                <a:lnTo>
                  <a:pt x="31186" y="415208"/>
                </a:lnTo>
                <a:lnTo>
                  <a:pt x="53908" y="452483"/>
                </a:lnTo>
                <a:lnTo>
                  <a:pt x="81835" y="485632"/>
                </a:lnTo>
                <a:lnTo>
                  <a:pt x="114391" y="514067"/>
                </a:lnTo>
                <a:lnTo>
                  <a:pt x="151001" y="537204"/>
                </a:lnTo>
                <a:lnTo>
                  <a:pt x="191089" y="554455"/>
                </a:lnTo>
                <a:lnTo>
                  <a:pt x="234080" y="565236"/>
                </a:lnTo>
                <a:lnTo>
                  <a:pt x="279400" y="568960"/>
                </a:lnTo>
                <a:lnTo>
                  <a:pt x="324719" y="565236"/>
                </a:lnTo>
                <a:lnTo>
                  <a:pt x="367710" y="554455"/>
                </a:lnTo>
                <a:lnTo>
                  <a:pt x="407798" y="537204"/>
                </a:lnTo>
                <a:lnTo>
                  <a:pt x="444408" y="514067"/>
                </a:lnTo>
                <a:lnTo>
                  <a:pt x="476964" y="485632"/>
                </a:lnTo>
                <a:lnTo>
                  <a:pt x="504891" y="452483"/>
                </a:lnTo>
                <a:lnTo>
                  <a:pt x="527613" y="415208"/>
                </a:lnTo>
                <a:lnTo>
                  <a:pt x="544555" y="374391"/>
                </a:lnTo>
                <a:lnTo>
                  <a:pt x="555143" y="330620"/>
                </a:lnTo>
                <a:lnTo>
                  <a:pt x="558800" y="284479"/>
                </a:lnTo>
                <a:lnTo>
                  <a:pt x="555143" y="238339"/>
                </a:lnTo>
                <a:lnTo>
                  <a:pt x="544555" y="194568"/>
                </a:lnTo>
                <a:lnTo>
                  <a:pt x="527613" y="153751"/>
                </a:lnTo>
                <a:lnTo>
                  <a:pt x="504891" y="116476"/>
                </a:lnTo>
                <a:lnTo>
                  <a:pt x="476964" y="83327"/>
                </a:lnTo>
                <a:lnTo>
                  <a:pt x="444408" y="54892"/>
                </a:lnTo>
                <a:lnTo>
                  <a:pt x="407798" y="31755"/>
                </a:lnTo>
                <a:lnTo>
                  <a:pt x="367710" y="14504"/>
                </a:lnTo>
                <a:lnTo>
                  <a:pt x="324719" y="3723"/>
                </a:lnTo>
                <a:lnTo>
                  <a:pt x="279400" y="0"/>
                </a:lnTo>
                <a:close/>
              </a:path>
            </a:pathLst>
          </a:custGeom>
          <a:solidFill>
            <a:srgbClr val="00338D"/>
          </a:solidFill>
        </p:spPr>
        <p:txBody>
          <a:bodyPr wrap="square" lIns="0" tIns="0" rIns="0" bIns="0" rtlCol="0"/>
          <a:lstStyle/>
          <a:p>
            <a:endParaRPr/>
          </a:p>
        </p:txBody>
      </p:sp>
      <p:sp>
        <p:nvSpPr>
          <p:cNvPr id="53" name="object 53"/>
          <p:cNvSpPr/>
          <p:nvPr/>
        </p:nvSpPr>
        <p:spPr>
          <a:xfrm>
            <a:off x="5491479" y="1762760"/>
            <a:ext cx="558800" cy="568960"/>
          </a:xfrm>
          <a:custGeom>
            <a:avLst/>
            <a:gdLst/>
            <a:ahLst/>
            <a:cxnLst/>
            <a:rect l="l" t="t" r="r" b="b"/>
            <a:pathLst>
              <a:path w="558800" h="568960">
                <a:moveTo>
                  <a:pt x="0" y="284479"/>
                </a:moveTo>
                <a:lnTo>
                  <a:pt x="3656" y="238339"/>
                </a:lnTo>
                <a:lnTo>
                  <a:pt x="14244" y="194568"/>
                </a:lnTo>
                <a:lnTo>
                  <a:pt x="31186" y="153751"/>
                </a:lnTo>
                <a:lnTo>
                  <a:pt x="53908" y="116476"/>
                </a:lnTo>
                <a:lnTo>
                  <a:pt x="81835" y="83327"/>
                </a:lnTo>
                <a:lnTo>
                  <a:pt x="114391" y="54892"/>
                </a:lnTo>
                <a:lnTo>
                  <a:pt x="151001" y="31755"/>
                </a:lnTo>
                <a:lnTo>
                  <a:pt x="191089" y="14504"/>
                </a:lnTo>
                <a:lnTo>
                  <a:pt x="234080" y="3723"/>
                </a:lnTo>
                <a:lnTo>
                  <a:pt x="279400" y="0"/>
                </a:lnTo>
                <a:lnTo>
                  <a:pt x="324719" y="3723"/>
                </a:lnTo>
                <a:lnTo>
                  <a:pt x="367710" y="14504"/>
                </a:lnTo>
                <a:lnTo>
                  <a:pt x="407798" y="31755"/>
                </a:lnTo>
                <a:lnTo>
                  <a:pt x="444408" y="54892"/>
                </a:lnTo>
                <a:lnTo>
                  <a:pt x="476964" y="83327"/>
                </a:lnTo>
                <a:lnTo>
                  <a:pt x="504891" y="116476"/>
                </a:lnTo>
                <a:lnTo>
                  <a:pt x="527613" y="153751"/>
                </a:lnTo>
                <a:lnTo>
                  <a:pt x="544555" y="194568"/>
                </a:lnTo>
                <a:lnTo>
                  <a:pt x="555143" y="238339"/>
                </a:lnTo>
                <a:lnTo>
                  <a:pt x="558800" y="284479"/>
                </a:lnTo>
                <a:lnTo>
                  <a:pt x="555143" y="330620"/>
                </a:lnTo>
                <a:lnTo>
                  <a:pt x="544555" y="374391"/>
                </a:lnTo>
                <a:lnTo>
                  <a:pt x="527613" y="415208"/>
                </a:lnTo>
                <a:lnTo>
                  <a:pt x="504891" y="452483"/>
                </a:lnTo>
                <a:lnTo>
                  <a:pt x="476964" y="485632"/>
                </a:lnTo>
                <a:lnTo>
                  <a:pt x="444408" y="514067"/>
                </a:lnTo>
                <a:lnTo>
                  <a:pt x="407798" y="537204"/>
                </a:lnTo>
                <a:lnTo>
                  <a:pt x="367710" y="554455"/>
                </a:lnTo>
                <a:lnTo>
                  <a:pt x="324719" y="565236"/>
                </a:lnTo>
                <a:lnTo>
                  <a:pt x="279400" y="568960"/>
                </a:lnTo>
                <a:lnTo>
                  <a:pt x="234080" y="565236"/>
                </a:lnTo>
                <a:lnTo>
                  <a:pt x="191089" y="554455"/>
                </a:lnTo>
                <a:lnTo>
                  <a:pt x="151001" y="537204"/>
                </a:lnTo>
                <a:lnTo>
                  <a:pt x="114391" y="514067"/>
                </a:lnTo>
                <a:lnTo>
                  <a:pt x="81835" y="485632"/>
                </a:lnTo>
                <a:lnTo>
                  <a:pt x="53908" y="452483"/>
                </a:lnTo>
                <a:lnTo>
                  <a:pt x="31186" y="415208"/>
                </a:lnTo>
                <a:lnTo>
                  <a:pt x="14244" y="374391"/>
                </a:lnTo>
                <a:lnTo>
                  <a:pt x="3656" y="330620"/>
                </a:lnTo>
                <a:lnTo>
                  <a:pt x="0" y="284479"/>
                </a:lnTo>
                <a:close/>
              </a:path>
            </a:pathLst>
          </a:custGeom>
          <a:ln w="10170">
            <a:solidFill>
              <a:srgbClr val="00338D"/>
            </a:solidFill>
          </a:ln>
        </p:spPr>
        <p:txBody>
          <a:bodyPr wrap="square" lIns="0" tIns="0" rIns="0" bIns="0" rtlCol="0"/>
          <a:lstStyle/>
          <a:p>
            <a:endParaRPr/>
          </a:p>
        </p:txBody>
      </p:sp>
      <p:sp>
        <p:nvSpPr>
          <p:cNvPr id="54" name="object 54"/>
          <p:cNvSpPr/>
          <p:nvPr/>
        </p:nvSpPr>
        <p:spPr>
          <a:xfrm>
            <a:off x="8945880" y="1925320"/>
            <a:ext cx="2265680" cy="254000"/>
          </a:xfrm>
          <a:custGeom>
            <a:avLst/>
            <a:gdLst/>
            <a:ahLst/>
            <a:cxnLst/>
            <a:rect l="l" t="t" r="r" b="b"/>
            <a:pathLst>
              <a:path w="2265679" h="254000">
                <a:moveTo>
                  <a:pt x="0" y="254000"/>
                </a:moveTo>
                <a:lnTo>
                  <a:pt x="2265679" y="254000"/>
                </a:lnTo>
                <a:lnTo>
                  <a:pt x="2265679" y="0"/>
                </a:lnTo>
                <a:lnTo>
                  <a:pt x="0" y="0"/>
                </a:lnTo>
                <a:lnTo>
                  <a:pt x="0" y="254000"/>
                </a:lnTo>
                <a:close/>
              </a:path>
            </a:pathLst>
          </a:custGeom>
          <a:ln w="10170">
            <a:solidFill>
              <a:srgbClr val="00338D"/>
            </a:solidFill>
          </a:ln>
        </p:spPr>
        <p:txBody>
          <a:bodyPr wrap="square" lIns="0" tIns="0" rIns="0" bIns="0" rtlCol="0"/>
          <a:lstStyle/>
          <a:p>
            <a:endParaRPr/>
          </a:p>
        </p:txBody>
      </p:sp>
      <p:sp>
        <p:nvSpPr>
          <p:cNvPr id="55" name="object 55"/>
          <p:cNvSpPr txBox="1"/>
          <p:nvPr/>
        </p:nvSpPr>
        <p:spPr>
          <a:xfrm>
            <a:off x="9043289" y="1964689"/>
            <a:ext cx="1301115" cy="16002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Industry</a:t>
            </a:r>
            <a:r>
              <a:rPr sz="850" b="1" spc="-180" dirty="0">
                <a:solidFill>
                  <a:srgbClr val="00338D"/>
                </a:solidFill>
                <a:latin typeface="Arial"/>
                <a:cs typeface="Arial"/>
              </a:rPr>
              <a:t> </a:t>
            </a:r>
            <a:r>
              <a:rPr sz="850" b="1" spc="30" dirty="0">
                <a:solidFill>
                  <a:srgbClr val="00338D"/>
                </a:solidFill>
                <a:latin typeface="Arial"/>
                <a:cs typeface="Arial"/>
              </a:rPr>
              <a:t>shift </a:t>
            </a:r>
            <a:r>
              <a:rPr sz="850" b="1" spc="40" dirty="0">
                <a:solidFill>
                  <a:srgbClr val="00338D"/>
                </a:solidFill>
                <a:latin typeface="Arial"/>
                <a:cs typeface="Arial"/>
              </a:rPr>
              <a:t>expected</a:t>
            </a:r>
            <a:endParaRPr sz="850">
              <a:latin typeface="Arial"/>
              <a:cs typeface="Arial"/>
            </a:endParaRPr>
          </a:p>
        </p:txBody>
      </p:sp>
      <p:sp>
        <p:nvSpPr>
          <p:cNvPr id="56" name="object 56"/>
          <p:cNvSpPr/>
          <p:nvPr/>
        </p:nvSpPr>
        <p:spPr>
          <a:xfrm>
            <a:off x="8427719" y="1762760"/>
            <a:ext cx="579120" cy="568960"/>
          </a:xfrm>
          <a:custGeom>
            <a:avLst/>
            <a:gdLst/>
            <a:ahLst/>
            <a:cxnLst/>
            <a:rect l="l" t="t" r="r" b="b"/>
            <a:pathLst>
              <a:path w="579120" h="568960">
                <a:moveTo>
                  <a:pt x="289559" y="0"/>
                </a:moveTo>
                <a:lnTo>
                  <a:pt x="242598" y="3723"/>
                </a:lnTo>
                <a:lnTo>
                  <a:pt x="198046" y="14504"/>
                </a:lnTo>
                <a:lnTo>
                  <a:pt x="156502" y="31755"/>
                </a:lnTo>
                <a:lnTo>
                  <a:pt x="118561" y="54892"/>
                </a:lnTo>
                <a:lnTo>
                  <a:pt x="84820" y="83327"/>
                </a:lnTo>
                <a:lnTo>
                  <a:pt x="55875" y="116476"/>
                </a:lnTo>
                <a:lnTo>
                  <a:pt x="32325" y="153751"/>
                </a:lnTo>
                <a:lnTo>
                  <a:pt x="14764" y="194568"/>
                </a:lnTo>
                <a:lnTo>
                  <a:pt x="3790" y="238339"/>
                </a:lnTo>
                <a:lnTo>
                  <a:pt x="0" y="284479"/>
                </a:lnTo>
                <a:lnTo>
                  <a:pt x="3790" y="330620"/>
                </a:lnTo>
                <a:lnTo>
                  <a:pt x="14764" y="374391"/>
                </a:lnTo>
                <a:lnTo>
                  <a:pt x="32325" y="415208"/>
                </a:lnTo>
                <a:lnTo>
                  <a:pt x="55875" y="452483"/>
                </a:lnTo>
                <a:lnTo>
                  <a:pt x="84820" y="485632"/>
                </a:lnTo>
                <a:lnTo>
                  <a:pt x="118561" y="514067"/>
                </a:lnTo>
                <a:lnTo>
                  <a:pt x="156502" y="537204"/>
                </a:lnTo>
                <a:lnTo>
                  <a:pt x="198046" y="554455"/>
                </a:lnTo>
                <a:lnTo>
                  <a:pt x="242598" y="565236"/>
                </a:lnTo>
                <a:lnTo>
                  <a:pt x="289559" y="568960"/>
                </a:lnTo>
                <a:lnTo>
                  <a:pt x="336521" y="565236"/>
                </a:lnTo>
                <a:lnTo>
                  <a:pt x="381073" y="554455"/>
                </a:lnTo>
                <a:lnTo>
                  <a:pt x="422617" y="537204"/>
                </a:lnTo>
                <a:lnTo>
                  <a:pt x="460558" y="514067"/>
                </a:lnTo>
                <a:lnTo>
                  <a:pt x="494299" y="485632"/>
                </a:lnTo>
                <a:lnTo>
                  <a:pt x="523244" y="452483"/>
                </a:lnTo>
                <a:lnTo>
                  <a:pt x="546794" y="415208"/>
                </a:lnTo>
                <a:lnTo>
                  <a:pt x="564355" y="374391"/>
                </a:lnTo>
                <a:lnTo>
                  <a:pt x="575329" y="330620"/>
                </a:lnTo>
                <a:lnTo>
                  <a:pt x="579120" y="284479"/>
                </a:lnTo>
                <a:lnTo>
                  <a:pt x="575329" y="238339"/>
                </a:lnTo>
                <a:lnTo>
                  <a:pt x="564355" y="194568"/>
                </a:lnTo>
                <a:lnTo>
                  <a:pt x="546794" y="153751"/>
                </a:lnTo>
                <a:lnTo>
                  <a:pt x="523244" y="116476"/>
                </a:lnTo>
                <a:lnTo>
                  <a:pt x="494299" y="83327"/>
                </a:lnTo>
                <a:lnTo>
                  <a:pt x="460558" y="54892"/>
                </a:lnTo>
                <a:lnTo>
                  <a:pt x="422617" y="31755"/>
                </a:lnTo>
                <a:lnTo>
                  <a:pt x="381073" y="14504"/>
                </a:lnTo>
                <a:lnTo>
                  <a:pt x="336521" y="3723"/>
                </a:lnTo>
                <a:lnTo>
                  <a:pt x="289559" y="0"/>
                </a:lnTo>
                <a:close/>
              </a:path>
            </a:pathLst>
          </a:custGeom>
          <a:solidFill>
            <a:srgbClr val="00338D"/>
          </a:solidFill>
        </p:spPr>
        <p:txBody>
          <a:bodyPr wrap="square" lIns="0" tIns="0" rIns="0" bIns="0" rtlCol="0"/>
          <a:lstStyle/>
          <a:p>
            <a:endParaRPr/>
          </a:p>
        </p:txBody>
      </p:sp>
      <p:sp>
        <p:nvSpPr>
          <p:cNvPr id="57" name="object 57"/>
          <p:cNvSpPr/>
          <p:nvPr/>
        </p:nvSpPr>
        <p:spPr>
          <a:xfrm>
            <a:off x="8427719" y="1762760"/>
            <a:ext cx="579120" cy="568960"/>
          </a:xfrm>
          <a:custGeom>
            <a:avLst/>
            <a:gdLst/>
            <a:ahLst/>
            <a:cxnLst/>
            <a:rect l="l" t="t" r="r" b="b"/>
            <a:pathLst>
              <a:path w="579120" h="568960">
                <a:moveTo>
                  <a:pt x="0" y="284479"/>
                </a:moveTo>
                <a:lnTo>
                  <a:pt x="3790" y="238339"/>
                </a:lnTo>
                <a:lnTo>
                  <a:pt x="14764" y="194568"/>
                </a:lnTo>
                <a:lnTo>
                  <a:pt x="32325" y="153751"/>
                </a:lnTo>
                <a:lnTo>
                  <a:pt x="55875" y="116476"/>
                </a:lnTo>
                <a:lnTo>
                  <a:pt x="84820" y="83327"/>
                </a:lnTo>
                <a:lnTo>
                  <a:pt x="118561" y="54892"/>
                </a:lnTo>
                <a:lnTo>
                  <a:pt x="156502" y="31755"/>
                </a:lnTo>
                <a:lnTo>
                  <a:pt x="198046" y="14504"/>
                </a:lnTo>
                <a:lnTo>
                  <a:pt x="242598" y="3723"/>
                </a:lnTo>
                <a:lnTo>
                  <a:pt x="289559" y="0"/>
                </a:lnTo>
                <a:lnTo>
                  <a:pt x="336521" y="3723"/>
                </a:lnTo>
                <a:lnTo>
                  <a:pt x="381073" y="14504"/>
                </a:lnTo>
                <a:lnTo>
                  <a:pt x="422617" y="31755"/>
                </a:lnTo>
                <a:lnTo>
                  <a:pt x="460558" y="54892"/>
                </a:lnTo>
                <a:lnTo>
                  <a:pt x="494299" y="83327"/>
                </a:lnTo>
                <a:lnTo>
                  <a:pt x="523244" y="116476"/>
                </a:lnTo>
                <a:lnTo>
                  <a:pt x="546794" y="153751"/>
                </a:lnTo>
                <a:lnTo>
                  <a:pt x="564355" y="194568"/>
                </a:lnTo>
                <a:lnTo>
                  <a:pt x="575329" y="238339"/>
                </a:lnTo>
                <a:lnTo>
                  <a:pt x="579120" y="284479"/>
                </a:lnTo>
                <a:lnTo>
                  <a:pt x="575329" y="330620"/>
                </a:lnTo>
                <a:lnTo>
                  <a:pt x="564355" y="374391"/>
                </a:lnTo>
                <a:lnTo>
                  <a:pt x="546794" y="415208"/>
                </a:lnTo>
                <a:lnTo>
                  <a:pt x="523244" y="452483"/>
                </a:lnTo>
                <a:lnTo>
                  <a:pt x="494299" y="485632"/>
                </a:lnTo>
                <a:lnTo>
                  <a:pt x="460558" y="514067"/>
                </a:lnTo>
                <a:lnTo>
                  <a:pt x="422617" y="537204"/>
                </a:lnTo>
                <a:lnTo>
                  <a:pt x="381073" y="554455"/>
                </a:lnTo>
                <a:lnTo>
                  <a:pt x="336521" y="565236"/>
                </a:lnTo>
                <a:lnTo>
                  <a:pt x="289559" y="568960"/>
                </a:lnTo>
                <a:lnTo>
                  <a:pt x="242598" y="565236"/>
                </a:lnTo>
                <a:lnTo>
                  <a:pt x="198046" y="554455"/>
                </a:lnTo>
                <a:lnTo>
                  <a:pt x="156502" y="537204"/>
                </a:lnTo>
                <a:lnTo>
                  <a:pt x="118561" y="514067"/>
                </a:lnTo>
                <a:lnTo>
                  <a:pt x="84820" y="485632"/>
                </a:lnTo>
                <a:lnTo>
                  <a:pt x="55875" y="452483"/>
                </a:lnTo>
                <a:lnTo>
                  <a:pt x="32325" y="415208"/>
                </a:lnTo>
                <a:lnTo>
                  <a:pt x="14764" y="374391"/>
                </a:lnTo>
                <a:lnTo>
                  <a:pt x="3790" y="330620"/>
                </a:lnTo>
                <a:lnTo>
                  <a:pt x="0" y="284479"/>
                </a:lnTo>
                <a:close/>
              </a:path>
            </a:pathLst>
          </a:custGeom>
          <a:ln w="10170">
            <a:solidFill>
              <a:srgbClr val="00338D"/>
            </a:solidFill>
          </a:ln>
        </p:spPr>
        <p:txBody>
          <a:bodyPr wrap="square" lIns="0" tIns="0" rIns="0" bIns="0" rtlCol="0"/>
          <a:lstStyle/>
          <a:p>
            <a:endParaRPr/>
          </a:p>
        </p:txBody>
      </p:sp>
      <p:sp>
        <p:nvSpPr>
          <p:cNvPr id="58" name="object 58"/>
          <p:cNvSpPr/>
          <p:nvPr/>
        </p:nvSpPr>
        <p:spPr>
          <a:xfrm>
            <a:off x="8585200" y="1930400"/>
            <a:ext cx="243840" cy="243839"/>
          </a:xfrm>
          <a:prstGeom prst="rect">
            <a:avLst/>
          </a:prstGeom>
          <a:blipFill>
            <a:blip r:embed="rId9" cstate="print"/>
            <a:stretch>
              <a:fillRect/>
            </a:stretch>
          </a:blipFill>
        </p:spPr>
        <p:txBody>
          <a:bodyPr wrap="square" lIns="0" tIns="0" rIns="0" bIns="0" rtlCol="0"/>
          <a:lstStyle/>
          <a:p>
            <a:endParaRPr/>
          </a:p>
        </p:txBody>
      </p:sp>
      <p:sp>
        <p:nvSpPr>
          <p:cNvPr id="59" name="object 59"/>
          <p:cNvSpPr/>
          <p:nvPr/>
        </p:nvSpPr>
        <p:spPr>
          <a:xfrm>
            <a:off x="8534939" y="1859279"/>
            <a:ext cx="375920" cy="365760"/>
          </a:xfrm>
          <a:custGeom>
            <a:avLst/>
            <a:gdLst/>
            <a:ahLst/>
            <a:cxnLst/>
            <a:rect l="l" t="t" r="r" b="b"/>
            <a:pathLst>
              <a:path w="375920" h="365760">
                <a:moveTo>
                  <a:pt x="180562" y="0"/>
                </a:moveTo>
                <a:lnTo>
                  <a:pt x="108648" y="14462"/>
                </a:lnTo>
                <a:lnTo>
                  <a:pt x="50641" y="55118"/>
                </a:lnTo>
                <a:lnTo>
                  <a:pt x="21326" y="94034"/>
                </a:lnTo>
                <a:lnTo>
                  <a:pt x="4591" y="137889"/>
                </a:lnTo>
                <a:lnTo>
                  <a:pt x="0" y="184213"/>
                </a:lnTo>
                <a:lnTo>
                  <a:pt x="7113" y="230537"/>
                </a:lnTo>
                <a:lnTo>
                  <a:pt x="25494" y="274392"/>
                </a:lnTo>
                <a:lnTo>
                  <a:pt x="54705" y="313309"/>
                </a:lnTo>
                <a:lnTo>
                  <a:pt x="111680" y="351631"/>
                </a:lnTo>
                <a:lnTo>
                  <a:pt x="180562" y="365760"/>
                </a:lnTo>
                <a:lnTo>
                  <a:pt x="213534" y="362581"/>
                </a:lnTo>
                <a:lnTo>
                  <a:pt x="244506" y="353472"/>
                </a:lnTo>
                <a:lnTo>
                  <a:pt x="260156" y="345567"/>
                </a:lnTo>
                <a:lnTo>
                  <a:pt x="180562" y="345567"/>
                </a:lnTo>
                <a:lnTo>
                  <a:pt x="148659" y="342405"/>
                </a:lnTo>
                <a:lnTo>
                  <a:pt x="92283" y="318938"/>
                </a:lnTo>
                <a:lnTo>
                  <a:pt x="40725" y="258849"/>
                </a:lnTo>
                <a:lnTo>
                  <a:pt x="27654" y="212566"/>
                </a:lnTo>
                <a:lnTo>
                  <a:pt x="29396" y="164735"/>
                </a:lnTo>
                <a:lnTo>
                  <a:pt x="45251" y="119092"/>
                </a:lnTo>
                <a:lnTo>
                  <a:pt x="74517" y="79375"/>
                </a:lnTo>
                <a:lnTo>
                  <a:pt x="121586" y="45894"/>
                </a:lnTo>
                <a:lnTo>
                  <a:pt x="180562" y="33655"/>
                </a:lnTo>
                <a:lnTo>
                  <a:pt x="284595" y="33655"/>
                </a:lnTo>
                <a:lnTo>
                  <a:pt x="266287" y="21538"/>
                </a:lnTo>
                <a:lnTo>
                  <a:pt x="239553" y="9747"/>
                </a:lnTo>
                <a:lnTo>
                  <a:pt x="210819" y="2480"/>
                </a:lnTo>
                <a:lnTo>
                  <a:pt x="180562" y="0"/>
                </a:lnTo>
                <a:close/>
              </a:path>
              <a:path w="375920" h="365760">
                <a:moveTo>
                  <a:pt x="336899" y="193675"/>
                </a:moveTo>
                <a:lnTo>
                  <a:pt x="336899" y="203073"/>
                </a:lnTo>
                <a:lnTo>
                  <a:pt x="331090" y="232423"/>
                </a:lnTo>
                <a:lnTo>
                  <a:pt x="304520" y="284172"/>
                </a:lnTo>
                <a:lnTo>
                  <a:pt x="262715" y="322367"/>
                </a:lnTo>
                <a:lnTo>
                  <a:pt x="209772" y="342866"/>
                </a:lnTo>
                <a:lnTo>
                  <a:pt x="180562" y="345567"/>
                </a:lnTo>
                <a:lnTo>
                  <a:pt x="260156" y="345567"/>
                </a:lnTo>
                <a:lnTo>
                  <a:pt x="298545" y="320040"/>
                </a:lnTo>
                <a:lnTo>
                  <a:pt x="336470" y="269636"/>
                </a:lnTo>
                <a:lnTo>
                  <a:pt x="355441" y="207137"/>
                </a:lnTo>
                <a:lnTo>
                  <a:pt x="336899" y="193675"/>
                </a:lnTo>
                <a:close/>
              </a:path>
              <a:path w="375920" h="365760">
                <a:moveTo>
                  <a:pt x="284595" y="33655"/>
                </a:moveTo>
                <a:lnTo>
                  <a:pt x="180562" y="33655"/>
                </a:lnTo>
                <a:lnTo>
                  <a:pt x="205081" y="35833"/>
                </a:lnTo>
                <a:lnTo>
                  <a:pt x="228599" y="42037"/>
                </a:lnTo>
                <a:lnTo>
                  <a:pt x="270732" y="64516"/>
                </a:lnTo>
                <a:lnTo>
                  <a:pt x="308129" y="106360"/>
                </a:lnTo>
                <a:lnTo>
                  <a:pt x="317087" y="123698"/>
                </a:lnTo>
                <a:lnTo>
                  <a:pt x="286607" y="137160"/>
                </a:lnTo>
                <a:lnTo>
                  <a:pt x="367379" y="201675"/>
                </a:lnTo>
                <a:lnTo>
                  <a:pt x="374353" y="110236"/>
                </a:lnTo>
                <a:lnTo>
                  <a:pt x="347567" y="110236"/>
                </a:lnTo>
                <a:lnTo>
                  <a:pt x="337157" y="89062"/>
                </a:lnTo>
                <a:lnTo>
                  <a:pt x="324008" y="69913"/>
                </a:lnTo>
                <a:lnTo>
                  <a:pt x="308383" y="52764"/>
                </a:lnTo>
                <a:lnTo>
                  <a:pt x="290544" y="37592"/>
                </a:lnTo>
                <a:lnTo>
                  <a:pt x="284595" y="33655"/>
                </a:lnTo>
                <a:close/>
              </a:path>
              <a:path w="375920" h="365760">
                <a:moveTo>
                  <a:pt x="375380" y="96774"/>
                </a:moveTo>
                <a:lnTo>
                  <a:pt x="347567" y="110236"/>
                </a:lnTo>
                <a:lnTo>
                  <a:pt x="374353" y="110236"/>
                </a:lnTo>
                <a:lnTo>
                  <a:pt x="375380" y="96774"/>
                </a:lnTo>
                <a:close/>
              </a:path>
            </a:pathLst>
          </a:custGeom>
          <a:solidFill>
            <a:srgbClr val="FFFFFF"/>
          </a:solidFill>
        </p:spPr>
        <p:txBody>
          <a:bodyPr wrap="square" lIns="0" tIns="0" rIns="0" bIns="0" rtlCol="0"/>
          <a:lstStyle/>
          <a:p>
            <a:endParaRPr/>
          </a:p>
        </p:txBody>
      </p:sp>
      <p:sp>
        <p:nvSpPr>
          <p:cNvPr id="60" name="object 60"/>
          <p:cNvSpPr/>
          <p:nvPr/>
        </p:nvSpPr>
        <p:spPr>
          <a:xfrm>
            <a:off x="5567679" y="1880933"/>
            <a:ext cx="320675" cy="328930"/>
          </a:xfrm>
          <a:custGeom>
            <a:avLst/>
            <a:gdLst/>
            <a:ahLst/>
            <a:cxnLst/>
            <a:rect l="l" t="t" r="r" b="b"/>
            <a:pathLst>
              <a:path w="320675" h="328930">
                <a:moveTo>
                  <a:pt x="143811" y="0"/>
                </a:moveTo>
                <a:lnTo>
                  <a:pt x="103387" y="9771"/>
                </a:lnTo>
                <a:lnTo>
                  <a:pt x="66363" y="30106"/>
                </a:lnTo>
                <a:lnTo>
                  <a:pt x="35052" y="60769"/>
                </a:lnTo>
                <a:lnTo>
                  <a:pt x="12620" y="99742"/>
                </a:lnTo>
                <a:lnTo>
                  <a:pt x="0" y="143192"/>
                </a:lnTo>
                <a:lnTo>
                  <a:pt x="0" y="185229"/>
                </a:lnTo>
                <a:lnTo>
                  <a:pt x="762" y="186880"/>
                </a:lnTo>
                <a:lnTo>
                  <a:pt x="762" y="187769"/>
                </a:lnTo>
                <a:lnTo>
                  <a:pt x="1650" y="189420"/>
                </a:lnTo>
                <a:lnTo>
                  <a:pt x="14234" y="232899"/>
                </a:lnTo>
                <a:lnTo>
                  <a:pt x="36872" y="269962"/>
                </a:lnTo>
                <a:lnTo>
                  <a:pt x="67659" y="299227"/>
                </a:lnTo>
                <a:lnTo>
                  <a:pt x="104690" y="319317"/>
                </a:lnTo>
                <a:lnTo>
                  <a:pt x="146060" y="328852"/>
                </a:lnTo>
                <a:lnTo>
                  <a:pt x="189865" y="326453"/>
                </a:lnTo>
                <a:lnTo>
                  <a:pt x="233007" y="311327"/>
                </a:lnTo>
                <a:lnTo>
                  <a:pt x="254989" y="295338"/>
                </a:lnTo>
                <a:lnTo>
                  <a:pt x="144272" y="295338"/>
                </a:lnTo>
                <a:lnTo>
                  <a:pt x="99540" y="280632"/>
                </a:lnTo>
                <a:lnTo>
                  <a:pt x="63976" y="251412"/>
                </a:lnTo>
                <a:lnTo>
                  <a:pt x="40651" y="211167"/>
                </a:lnTo>
                <a:lnTo>
                  <a:pt x="32639" y="163385"/>
                </a:lnTo>
                <a:lnTo>
                  <a:pt x="37621" y="125714"/>
                </a:lnTo>
                <a:lnTo>
                  <a:pt x="73304" y="67087"/>
                </a:lnTo>
                <a:lnTo>
                  <a:pt x="137517" y="34101"/>
                </a:lnTo>
                <a:lnTo>
                  <a:pt x="171005" y="32178"/>
                </a:lnTo>
                <a:lnTo>
                  <a:pt x="255747" y="32178"/>
                </a:lnTo>
                <a:lnTo>
                  <a:pt x="225619" y="13073"/>
                </a:lnTo>
                <a:lnTo>
                  <a:pt x="185325" y="1023"/>
                </a:lnTo>
                <a:lnTo>
                  <a:pt x="143811" y="0"/>
                </a:lnTo>
                <a:close/>
              </a:path>
              <a:path w="320675" h="328930">
                <a:moveTo>
                  <a:pt x="304899" y="130526"/>
                </a:moveTo>
                <a:lnTo>
                  <a:pt x="291719" y="133921"/>
                </a:lnTo>
                <a:lnTo>
                  <a:pt x="286766" y="135572"/>
                </a:lnTo>
                <a:lnTo>
                  <a:pt x="285242" y="138112"/>
                </a:lnTo>
                <a:lnTo>
                  <a:pt x="286004" y="143954"/>
                </a:lnTo>
                <a:lnTo>
                  <a:pt x="287335" y="156589"/>
                </a:lnTo>
                <a:lnTo>
                  <a:pt x="265465" y="238599"/>
                </a:lnTo>
                <a:lnTo>
                  <a:pt x="233267" y="272240"/>
                </a:lnTo>
                <a:lnTo>
                  <a:pt x="191591" y="291998"/>
                </a:lnTo>
                <a:lnTo>
                  <a:pt x="144272" y="295338"/>
                </a:lnTo>
                <a:lnTo>
                  <a:pt x="254989" y="295338"/>
                </a:lnTo>
                <a:lnTo>
                  <a:pt x="269919" y="284478"/>
                </a:lnTo>
                <a:lnTo>
                  <a:pt x="298303" y="247869"/>
                </a:lnTo>
                <a:lnTo>
                  <a:pt x="315861" y="203464"/>
                </a:lnTo>
                <a:lnTo>
                  <a:pt x="320294" y="153225"/>
                </a:lnTo>
                <a:lnTo>
                  <a:pt x="318115" y="139547"/>
                </a:lnTo>
                <a:lnTo>
                  <a:pt x="313340" y="132191"/>
                </a:lnTo>
                <a:lnTo>
                  <a:pt x="304899" y="130526"/>
                </a:lnTo>
                <a:close/>
              </a:path>
              <a:path w="320675" h="328930">
                <a:moveTo>
                  <a:pt x="255747" y="32178"/>
                </a:moveTo>
                <a:lnTo>
                  <a:pt x="171005" y="32178"/>
                </a:lnTo>
                <a:lnTo>
                  <a:pt x="203731" y="40328"/>
                </a:lnTo>
                <a:lnTo>
                  <a:pt x="235458" y="58229"/>
                </a:lnTo>
                <a:lnTo>
                  <a:pt x="243871" y="63819"/>
                </a:lnTo>
                <a:lnTo>
                  <a:pt x="249618" y="65325"/>
                </a:lnTo>
                <a:lnTo>
                  <a:pt x="254603" y="62426"/>
                </a:lnTo>
                <a:lnTo>
                  <a:pt x="260731" y="54800"/>
                </a:lnTo>
                <a:lnTo>
                  <a:pt x="262382" y="53149"/>
                </a:lnTo>
                <a:lnTo>
                  <a:pt x="263144" y="51498"/>
                </a:lnTo>
                <a:lnTo>
                  <a:pt x="264033" y="49847"/>
                </a:lnTo>
                <a:lnTo>
                  <a:pt x="268097" y="44767"/>
                </a:lnTo>
                <a:lnTo>
                  <a:pt x="267208" y="41465"/>
                </a:lnTo>
                <a:lnTo>
                  <a:pt x="262382" y="36385"/>
                </a:lnTo>
                <a:lnTo>
                  <a:pt x="255747" y="32178"/>
                </a:lnTo>
                <a:close/>
              </a:path>
            </a:pathLst>
          </a:custGeom>
          <a:solidFill>
            <a:srgbClr val="FFFFFF"/>
          </a:solidFill>
        </p:spPr>
        <p:txBody>
          <a:bodyPr wrap="square" lIns="0" tIns="0" rIns="0" bIns="0" rtlCol="0"/>
          <a:lstStyle/>
          <a:p>
            <a:endParaRPr/>
          </a:p>
        </p:txBody>
      </p:sp>
      <p:sp>
        <p:nvSpPr>
          <p:cNvPr id="61" name="object 61"/>
          <p:cNvSpPr/>
          <p:nvPr/>
        </p:nvSpPr>
        <p:spPr>
          <a:xfrm>
            <a:off x="5690489" y="1889760"/>
            <a:ext cx="283845" cy="191770"/>
          </a:xfrm>
          <a:custGeom>
            <a:avLst/>
            <a:gdLst/>
            <a:ahLst/>
            <a:cxnLst/>
            <a:rect l="l" t="t" r="r" b="b"/>
            <a:pathLst>
              <a:path w="283845" h="191769">
                <a:moveTo>
                  <a:pt x="39497" y="120776"/>
                </a:moveTo>
                <a:lnTo>
                  <a:pt x="2016" y="144452"/>
                </a:lnTo>
                <a:lnTo>
                  <a:pt x="0" y="157734"/>
                </a:lnTo>
                <a:lnTo>
                  <a:pt x="2486" y="169671"/>
                </a:lnTo>
                <a:lnTo>
                  <a:pt x="9223" y="180085"/>
                </a:lnTo>
                <a:lnTo>
                  <a:pt x="19127" y="187737"/>
                </a:lnTo>
                <a:lnTo>
                  <a:pt x="31114" y="191388"/>
                </a:lnTo>
                <a:lnTo>
                  <a:pt x="44965" y="190244"/>
                </a:lnTo>
                <a:lnTo>
                  <a:pt x="56864" y="184705"/>
                </a:lnTo>
                <a:lnTo>
                  <a:pt x="65762" y="175333"/>
                </a:lnTo>
                <a:lnTo>
                  <a:pt x="70612" y="162687"/>
                </a:lnTo>
                <a:lnTo>
                  <a:pt x="72389" y="156844"/>
                </a:lnTo>
                <a:lnTo>
                  <a:pt x="74040" y="153669"/>
                </a:lnTo>
                <a:lnTo>
                  <a:pt x="79121" y="151129"/>
                </a:lnTo>
                <a:lnTo>
                  <a:pt x="96762" y="141632"/>
                </a:lnTo>
                <a:lnTo>
                  <a:pt x="122433" y="127380"/>
                </a:lnTo>
                <a:lnTo>
                  <a:pt x="55499" y="127380"/>
                </a:lnTo>
                <a:lnTo>
                  <a:pt x="51308" y="125729"/>
                </a:lnTo>
                <a:lnTo>
                  <a:pt x="45338" y="122427"/>
                </a:lnTo>
                <a:lnTo>
                  <a:pt x="39497" y="120776"/>
                </a:lnTo>
                <a:close/>
              </a:path>
              <a:path w="283845" h="191769">
                <a:moveTo>
                  <a:pt x="246507" y="0"/>
                </a:moveTo>
                <a:lnTo>
                  <a:pt x="244094" y="762"/>
                </a:lnTo>
                <a:lnTo>
                  <a:pt x="242315" y="762"/>
                </a:lnTo>
                <a:lnTo>
                  <a:pt x="241553" y="1650"/>
                </a:lnTo>
                <a:lnTo>
                  <a:pt x="225097" y="10757"/>
                </a:lnTo>
                <a:lnTo>
                  <a:pt x="208676" y="19637"/>
                </a:lnTo>
                <a:lnTo>
                  <a:pt x="175895" y="36956"/>
                </a:lnTo>
                <a:lnTo>
                  <a:pt x="172465" y="39369"/>
                </a:lnTo>
                <a:lnTo>
                  <a:pt x="171703" y="41910"/>
                </a:lnTo>
                <a:lnTo>
                  <a:pt x="169925" y="45212"/>
                </a:lnTo>
                <a:lnTo>
                  <a:pt x="163637" y="57382"/>
                </a:lnTo>
                <a:lnTo>
                  <a:pt x="135509" y="84581"/>
                </a:lnTo>
                <a:lnTo>
                  <a:pt x="98425" y="105044"/>
                </a:lnTo>
                <a:lnTo>
                  <a:pt x="61340" y="124840"/>
                </a:lnTo>
                <a:lnTo>
                  <a:pt x="55499" y="127380"/>
                </a:lnTo>
                <a:lnTo>
                  <a:pt x="122433" y="127380"/>
                </a:lnTo>
                <a:lnTo>
                  <a:pt x="162032" y="107166"/>
                </a:lnTo>
                <a:lnTo>
                  <a:pt x="188202" y="102360"/>
                </a:lnTo>
                <a:lnTo>
                  <a:pt x="214440" y="102360"/>
                </a:lnTo>
                <a:lnTo>
                  <a:pt x="217043" y="101091"/>
                </a:lnTo>
                <a:lnTo>
                  <a:pt x="250364" y="82708"/>
                </a:lnTo>
                <a:lnTo>
                  <a:pt x="283590" y="64897"/>
                </a:lnTo>
                <a:lnTo>
                  <a:pt x="283590" y="63245"/>
                </a:lnTo>
                <a:lnTo>
                  <a:pt x="263397" y="57181"/>
                </a:lnTo>
                <a:lnTo>
                  <a:pt x="253301" y="54316"/>
                </a:lnTo>
                <a:lnTo>
                  <a:pt x="243205" y="51688"/>
                </a:lnTo>
                <a:lnTo>
                  <a:pt x="236474" y="50164"/>
                </a:lnTo>
                <a:lnTo>
                  <a:pt x="234823" y="46862"/>
                </a:lnTo>
                <a:lnTo>
                  <a:pt x="237362" y="41020"/>
                </a:lnTo>
                <a:lnTo>
                  <a:pt x="239013" y="36194"/>
                </a:lnTo>
                <a:lnTo>
                  <a:pt x="239775" y="31241"/>
                </a:lnTo>
                <a:lnTo>
                  <a:pt x="240664" y="26288"/>
                </a:lnTo>
                <a:lnTo>
                  <a:pt x="242649" y="20091"/>
                </a:lnTo>
                <a:lnTo>
                  <a:pt x="244538" y="13763"/>
                </a:lnTo>
                <a:lnTo>
                  <a:pt x="245951" y="7125"/>
                </a:lnTo>
                <a:lnTo>
                  <a:pt x="246507" y="0"/>
                </a:lnTo>
                <a:close/>
              </a:path>
              <a:path w="283845" h="191769">
                <a:moveTo>
                  <a:pt x="214440" y="102360"/>
                </a:moveTo>
                <a:lnTo>
                  <a:pt x="188202" y="102360"/>
                </a:lnTo>
                <a:lnTo>
                  <a:pt x="201930" y="103504"/>
                </a:lnTo>
                <a:lnTo>
                  <a:pt x="207010" y="104266"/>
                </a:lnTo>
                <a:lnTo>
                  <a:pt x="212089" y="103504"/>
                </a:lnTo>
                <a:lnTo>
                  <a:pt x="214440" y="102360"/>
                </a:lnTo>
                <a:close/>
              </a:path>
            </a:pathLst>
          </a:custGeom>
          <a:solidFill>
            <a:srgbClr val="FFFFFF"/>
          </a:solidFill>
        </p:spPr>
        <p:txBody>
          <a:bodyPr wrap="square" lIns="0" tIns="0" rIns="0" bIns="0" rtlCol="0"/>
          <a:lstStyle/>
          <a:p>
            <a:endParaRPr/>
          </a:p>
        </p:txBody>
      </p:sp>
      <p:sp>
        <p:nvSpPr>
          <p:cNvPr id="62" name="object 62"/>
          <p:cNvSpPr/>
          <p:nvPr/>
        </p:nvSpPr>
        <p:spPr>
          <a:xfrm>
            <a:off x="5628640" y="1945576"/>
            <a:ext cx="193039" cy="199596"/>
          </a:xfrm>
          <a:prstGeom prst="rect">
            <a:avLst/>
          </a:prstGeom>
          <a:blipFill>
            <a:blip r:embed="rId10" cstate="print"/>
            <a:stretch>
              <a:fillRect/>
            </a:stretch>
          </a:blipFill>
        </p:spPr>
        <p:txBody>
          <a:bodyPr wrap="square" lIns="0" tIns="0" rIns="0" bIns="0" rtlCol="0"/>
          <a:lstStyle/>
          <a:p>
            <a:endParaRPr/>
          </a:p>
        </p:txBody>
      </p:sp>
      <p:sp>
        <p:nvSpPr>
          <p:cNvPr id="63" name="object 63"/>
          <p:cNvSpPr/>
          <p:nvPr/>
        </p:nvSpPr>
        <p:spPr>
          <a:xfrm>
            <a:off x="5491479" y="2382520"/>
            <a:ext cx="2785110" cy="0"/>
          </a:xfrm>
          <a:custGeom>
            <a:avLst/>
            <a:gdLst/>
            <a:ahLst/>
            <a:cxnLst/>
            <a:rect l="l" t="t" r="r" b="b"/>
            <a:pathLst>
              <a:path w="2785109">
                <a:moveTo>
                  <a:pt x="0" y="0"/>
                </a:moveTo>
                <a:lnTo>
                  <a:pt x="2784729" y="0"/>
                </a:lnTo>
              </a:path>
            </a:pathLst>
          </a:custGeom>
          <a:ln w="10170">
            <a:solidFill>
              <a:srgbClr val="00338D"/>
            </a:solidFill>
          </a:ln>
        </p:spPr>
        <p:txBody>
          <a:bodyPr wrap="square" lIns="0" tIns="0" rIns="0" bIns="0" rtlCol="0"/>
          <a:lstStyle/>
          <a:p>
            <a:endParaRPr/>
          </a:p>
        </p:txBody>
      </p:sp>
      <p:sp>
        <p:nvSpPr>
          <p:cNvPr id="64" name="object 64"/>
          <p:cNvSpPr/>
          <p:nvPr/>
        </p:nvSpPr>
        <p:spPr>
          <a:xfrm>
            <a:off x="5491479" y="3804920"/>
            <a:ext cx="2785110" cy="0"/>
          </a:xfrm>
          <a:custGeom>
            <a:avLst/>
            <a:gdLst/>
            <a:ahLst/>
            <a:cxnLst/>
            <a:rect l="l" t="t" r="r" b="b"/>
            <a:pathLst>
              <a:path w="2785109">
                <a:moveTo>
                  <a:pt x="0" y="0"/>
                </a:moveTo>
                <a:lnTo>
                  <a:pt x="2784729" y="0"/>
                </a:lnTo>
              </a:path>
            </a:pathLst>
          </a:custGeom>
          <a:ln w="10170">
            <a:solidFill>
              <a:srgbClr val="00338D"/>
            </a:solidFill>
          </a:ln>
        </p:spPr>
        <p:txBody>
          <a:bodyPr wrap="square" lIns="0" tIns="0" rIns="0" bIns="0" rtlCol="0"/>
          <a:lstStyle/>
          <a:p>
            <a:endParaRPr/>
          </a:p>
        </p:txBody>
      </p:sp>
      <p:sp>
        <p:nvSpPr>
          <p:cNvPr id="65" name="object 65"/>
          <p:cNvSpPr/>
          <p:nvPr/>
        </p:nvSpPr>
        <p:spPr>
          <a:xfrm>
            <a:off x="5491479" y="5877559"/>
            <a:ext cx="2785110" cy="0"/>
          </a:xfrm>
          <a:custGeom>
            <a:avLst/>
            <a:gdLst/>
            <a:ahLst/>
            <a:cxnLst/>
            <a:rect l="l" t="t" r="r" b="b"/>
            <a:pathLst>
              <a:path w="2785109">
                <a:moveTo>
                  <a:pt x="0" y="0"/>
                </a:moveTo>
                <a:lnTo>
                  <a:pt x="2784729" y="0"/>
                </a:lnTo>
              </a:path>
            </a:pathLst>
          </a:custGeom>
          <a:ln w="10170">
            <a:solidFill>
              <a:srgbClr val="00338D"/>
            </a:solidFill>
          </a:ln>
        </p:spPr>
        <p:txBody>
          <a:bodyPr wrap="square" lIns="0" tIns="0" rIns="0" bIns="0" rtlCol="0"/>
          <a:lstStyle/>
          <a:p>
            <a:endParaRPr/>
          </a:p>
        </p:txBody>
      </p:sp>
      <p:sp>
        <p:nvSpPr>
          <p:cNvPr id="66" name="object 66"/>
          <p:cNvSpPr txBox="1"/>
          <p:nvPr/>
        </p:nvSpPr>
        <p:spPr>
          <a:xfrm>
            <a:off x="6024626" y="3945826"/>
            <a:ext cx="1749425" cy="16002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Cost </a:t>
            </a:r>
            <a:r>
              <a:rPr sz="850" b="1" spc="50" dirty="0">
                <a:solidFill>
                  <a:srgbClr val="00338D"/>
                </a:solidFill>
                <a:latin typeface="Arial"/>
                <a:cs typeface="Arial"/>
              </a:rPr>
              <a:t>pressures</a:t>
            </a:r>
            <a:r>
              <a:rPr sz="850" b="1" spc="-120" dirty="0">
                <a:solidFill>
                  <a:srgbClr val="00338D"/>
                </a:solidFill>
                <a:latin typeface="Arial"/>
                <a:cs typeface="Arial"/>
              </a:rPr>
              <a:t> </a:t>
            </a:r>
            <a:r>
              <a:rPr sz="850" spc="-5" dirty="0">
                <a:solidFill>
                  <a:srgbClr val="00338D"/>
                </a:solidFill>
                <a:latin typeface="Arial"/>
                <a:cs typeface="Arial"/>
              </a:rPr>
              <a:t>leading </a:t>
            </a:r>
            <a:r>
              <a:rPr sz="850" spc="10" dirty="0">
                <a:solidFill>
                  <a:srgbClr val="00338D"/>
                </a:solidFill>
                <a:latin typeface="Arial"/>
                <a:cs typeface="Arial"/>
              </a:rPr>
              <a:t>to </a:t>
            </a:r>
            <a:r>
              <a:rPr sz="850" spc="-5" dirty="0">
                <a:solidFill>
                  <a:srgbClr val="00338D"/>
                </a:solidFill>
                <a:latin typeface="Arial"/>
                <a:cs typeface="Arial"/>
              </a:rPr>
              <a:t>margin</a:t>
            </a:r>
            <a:endParaRPr sz="850">
              <a:latin typeface="Arial"/>
              <a:cs typeface="Arial"/>
            </a:endParaRPr>
          </a:p>
        </p:txBody>
      </p:sp>
      <p:sp>
        <p:nvSpPr>
          <p:cNvPr id="67" name="object 67"/>
          <p:cNvSpPr txBox="1"/>
          <p:nvPr/>
        </p:nvSpPr>
        <p:spPr>
          <a:xfrm>
            <a:off x="6024626" y="4078604"/>
            <a:ext cx="2021205" cy="160020"/>
          </a:xfrm>
          <a:prstGeom prst="rect">
            <a:avLst/>
          </a:prstGeom>
        </p:spPr>
        <p:txBody>
          <a:bodyPr vert="horz" wrap="square" lIns="0" tIns="16510" rIns="0" bIns="0" rtlCol="0">
            <a:spAutoFit/>
          </a:bodyPr>
          <a:lstStyle/>
          <a:p>
            <a:pPr marL="12700">
              <a:lnSpc>
                <a:spcPct val="100000"/>
              </a:lnSpc>
              <a:spcBef>
                <a:spcPts val="130"/>
              </a:spcBef>
            </a:pPr>
            <a:r>
              <a:rPr sz="850" spc="10" dirty="0">
                <a:solidFill>
                  <a:srgbClr val="00338D"/>
                </a:solidFill>
                <a:latin typeface="Arial"/>
                <a:cs typeface="Arial"/>
              </a:rPr>
              <a:t>compression </a:t>
            </a:r>
            <a:r>
              <a:rPr sz="850" spc="30" dirty="0">
                <a:solidFill>
                  <a:srgbClr val="00338D"/>
                </a:solidFill>
                <a:latin typeface="Arial"/>
                <a:cs typeface="Arial"/>
              </a:rPr>
              <a:t>— </a:t>
            </a:r>
            <a:r>
              <a:rPr sz="850" dirty="0">
                <a:solidFill>
                  <a:srgbClr val="00338D"/>
                </a:solidFill>
                <a:latin typeface="Arial"/>
                <a:cs typeface="Arial"/>
              </a:rPr>
              <a:t>especially </a:t>
            </a:r>
            <a:r>
              <a:rPr sz="850" spc="30" dirty="0">
                <a:solidFill>
                  <a:srgbClr val="00338D"/>
                </a:solidFill>
                <a:latin typeface="Arial"/>
                <a:cs typeface="Arial"/>
              </a:rPr>
              <a:t>for</a:t>
            </a:r>
            <a:r>
              <a:rPr sz="850" spc="10" dirty="0">
                <a:solidFill>
                  <a:srgbClr val="00338D"/>
                </a:solidFill>
                <a:latin typeface="Arial"/>
                <a:cs typeface="Arial"/>
              </a:rPr>
              <a:t> </a:t>
            </a:r>
            <a:r>
              <a:rPr sz="850" dirty="0">
                <a:solidFill>
                  <a:srgbClr val="00338D"/>
                </a:solidFill>
                <a:latin typeface="Arial"/>
                <a:cs typeface="Arial"/>
              </a:rPr>
              <a:t>traditional</a:t>
            </a:r>
            <a:endParaRPr sz="850">
              <a:latin typeface="Arial"/>
              <a:cs typeface="Arial"/>
            </a:endParaRPr>
          </a:p>
        </p:txBody>
      </p:sp>
      <p:sp>
        <p:nvSpPr>
          <p:cNvPr id="68" name="object 68"/>
          <p:cNvSpPr txBox="1"/>
          <p:nvPr/>
        </p:nvSpPr>
        <p:spPr>
          <a:xfrm>
            <a:off x="6024626" y="4220527"/>
            <a:ext cx="416559" cy="160020"/>
          </a:xfrm>
          <a:prstGeom prst="rect">
            <a:avLst/>
          </a:prstGeom>
        </p:spPr>
        <p:txBody>
          <a:bodyPr vert="horz" wrap="square" lIns="0" tIns="16510" rIns="0" bIns="0" rtlCol="0">
            <a:spAutoFit/>
          </a:bodyPr>
          <a:lstStyle/>
          <a:p>
            <a:pPr marL="12700">
              <a:lnSpc>
                <a:spcPct val="100000"/>
              </a:lnSpc>
              <a:spcBef>
                <a:spcPts val="130"/>
              </a:spcBef>
            </a:pPr>
            <a:r>
              <a:rPr sz="850" dirty="0">
                <a:solidFill>
                  <a:srgbClr val="00338D"/>
                </a:solidFill>
                <a:latin typeface="Arial"/>
                <a:cs typeface="Arial"/>
              </a:rPr>
              <a:t>retailers</a:t>
            </a:r>
            <a:endParaRPr sz="850">
              <a:latin typeface="Arial"/>
              <a:cs typeface="Arial"/>
            </a:endParaRPr>
          </a:p>
        </p:txBody>
      </p:sp>
      <p:sp>
        <p:nvSpPr>
          <p:cNvPr id="69" name="object 69"/>
          <p:cNvSpPr txBox="1"/>
          <p:nvPr/>
        </p:nvSpPr>
        <p:spPr>
          <a:xfrm>
            <a:off x="6024626" y="4728527"/>
            <a:ext cx="1882775" cy="292735"/>
          </a:xfrm>
          <a:prstGeom prst="rect">
            <a:avLst/>
          </a:prstGeom>
        </p:spPr>
        <p:txBody>
          <a:bodyPr vert="horz" wrap="square" lIns="0" tIns="16510" rIns="0" bIns="0" rtlCol="0">
            <a:spAutoFit/>
          </a:bodyPr>
          <a:lstStyle/>
          <a:p>
            <a:pPr marL="12700">
              <a:lnSpc>
                <a:spcPct val="100000"/>
              </a:lnSpc>
              <a:spcBef>
                <a:spcPts val="130"/>
              </a:spcBef>
            </a:pPr>
            <a:r>
              <a:rPr sz="850" spc="10" dirty="0">
                <a:solidFill>
                  <a:srgbClr val="00338D"/>
                </a:solidFill>
                <a:latin typeface="Arial"/>
                <a:cs typeface="Arial"/>
              </a:rPr>
              <a:t>Pressure on </a:t>
            </a:r>
            <a:r>
              <a:rPr sz="850" dirty="0">
                <a:solidFill>
                  <a:srgbClr val="00338D"/>
                </a:solidFill>
                <a:latin typeface="Arial"/>
                <a:cs typeface="Arial"/>
              </a:rPr>
              <a:t>retailers </a:t>
            </a:r>
            <a:r>
              <a:rPr sz="850" spc="5" dirty="0">
                <a:solidFill>
                  <a:srgbClr val="00338D"/>
                </a:solidFill>
                <a:latin typeface="Arial"/>
                <a:cs typeface="Arial"/>
              </a:rPr>
              <a:t>to</a:t>
            </a:r>
            <a:r>
              <a:rPr sz="850" spc="-20" dirty="0">
                <a:solidFill>
                  <a:srgbClr val="00338D"/>
                </a:solidFill>
                <a:latin typeface="Arial"/>
                <a:cs typeface="Arial"/>
              </a:rPr>
              <a:t> </a:t>
            </a:r>
            <a:r>
              <a:rPr sz="850" b="1" spc="45" dirty="0">
                <a:solidFill>
                  <a:srgbClr val="00338D"/>
                </a:solidFill>
                <a:latin typeface="Arial"/>
                <a:cs typeface="Arial"/>
              </a:rPr>
              <a:t>understand</a:t>
            </a:r>
            <a:endParaRPr sz="850">
              <a:latin typeface="Arial"/>
              <a:cs typeface="Arial"/>
            </a:endParaRPr>
          </a:p>
          <a:p>
            <a:pPr marL="12700">
              <a:lnSpc>
                <a:spcPct val="100000"/>
              </a:lnSpc>
              <a:spcBef>
                <a:spcPts val="25"/>
              </a:spcBef>
            </a:pPr>
            <a:r>
              <a:rPr sz="850" b="1" spc="50" dirty="0">
                <a:solidFill>
                  <a:srgbClr val="00338D"/>
                </a:solidFill>
                <a:latin typeface="Arial"/>
                <a:cs typeface="Arial"/>
              </a:rPr>
              <a:t>consumers </a:t>
            </a:r>
            <a:r>
              <a:rPr sz="850" spc="-10" dirty="0">
                <a:solidFill>
                  <a:srgbClr val="00338D"/>
                </a:solidFill>
                <a:latin typeface="Arial"/>
                <a:cs typeface="Arial"/>
              </a:rPr>
              <a:t>in </a:t>
            </a:r>
            <a:r>
              <a:rPr sz="850" spc="15" dirty="0">
                <a:solidFill>
                  <a:srgbClr val="00338D"/>
                </a:solidFill>
                <a:latin typeface="Arial"/>
                <a:cs typeface="Arial"/>
              </a:rPr>
              <a:t>a </a:t>
            </a:r>
            <a:r>
              <a:rPr sz="850" spc="-5" dirty="0">
                <a:solidFill>
                  <a:srgbClr val="00338D"/>
                </a:solidFill>
                <a:latin typeface="Arial"/>
                <a:cs typeface="Arial"/>
              </a:rPr>
              <a:t>more holistic </a:t>
            </a:r>
            <a:r>
              <a:rPr sz="850" spc="20" dirty="0">
                <a:solidFill>
                  <a:srgbClr val="00338D"/>
                </a:solidFill>
                <a:latin typeface="Arial"/>
                <a:cs typeface="Arial"/>
              </a:rPr>
              <a:t>w</a:t>
            </a:r>
            <a:r>
              <a:rPr sz="850" spc="-190" dirty="0">
                <a:solidFill>
                  <a:srgbClr val="00338D"/>
                </a:solidFill>
                <a:latin typeface="Arial"/>
                <a:cs typeface="Arial"/>
              </a:rPr>
              <a:t> </a:t>
            </a:r>
            <a:r>
              <a:rPr sz="850" spc="10" dirty="0">
                <a:solidFill>
                  <a:srgbClr val="00338D"/>
                </a:solidFill>
                <a:latin typeface="Arial"/>
                <a:cs typeface="Arial"/>
              </a:rPr>
              <a:t>ay</a:t>
            </a:r>
            <a:endParaRPr sz="850">
              <a:latin typeface="Arial"/>
              <a:cs typeface="Arial"/>
            </a:endParaRPr>
          </a:p>
        </p:txBody>
      </p:sp>
      <p:sp>
        <p:nvSpPr>
          <p:cNvPr id="70" name="object 70"/>
          <p:cNvSpPr txBox="1"/>
          <p:nvPr/>
        </p:nvSpPr>
        <p:spPr>
          <a:xfrm>
            <a:off x="6024626" y="5511165"/>
            <a:ext cx="1917064" cy="16002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Competition </a:t>
            </a:r>
            <a:r>
              <a:rPr sz="850" spc="10" dirty="0">
                <a:solidFill>
                  <a:srgbClr val="00338D"/>
                </a:solidFill>
                <a:latin typeface="Arial"/>
                <a:cs typeface="Arial"/>
              </a:rPr>
              <a:t>beyond range </a:t>
            </a:r>
            <a:r>
              <a:rPr sz="850" spc="5" dirty="0">
                <a:solidFill>
                  <a:srgbClr val="00338D"/>
                </a:solidFill>
                <a:latin typeface="Arial"/>
                <a:cs typeface="Arial"/>
              </a:rPr>
              <a:t>and</a:t>
            </a:r>
            <a:r>
              <a:rPr sz="850" spc="-65" dirty="0">
                <a:solidFill>
                  <a:srgbClr val="00338D"/>
                </a:solidFill>
                <a:latin typeface="Arial"/>
                <a:cs typeface="Arial"/>
              </a:rPr>
              <a:t> </a:t>
            </a:r>
            <a:r>
              <a:rPr sz="850" spc="15" dirty="0">
                <a:solidFill>
                  <a:srgbClr val="00338D"/>
                </a:solidFill>
                <a:latin typeface="Arial"/>
                <a:cs typeface="Arial"/>
              </a:rPr>
              <a:t>price</a:t>
            </a:r>
            <a:endParaRPr sz="850">
              <a:latin typeface="Arial"/>
              <a:cs typeface="Arial"/>
            </a:endParaRPr>
          </a:p>
        </p:txBody>
      </p:sp>
      <p:sp>
        <p:nvSpPr>
          <p:cNvPr id="71" name="object 71"/>
          <p:cNvSpPr/>
          <p:nvPr/>
        </p:nvSpPr>
        <p:spPr>
          <a:xfrm>
            <a:off x="5567679" y="2570479"/>
            <a:ext cx="304800" cy="325120"/>
          </a:xfrm>
          <a:custGeom>
            <a:avLst/>
            <a:gdLst/>
            <a:ahLst/>
            <a:cxnLst/>
            <a:rect l="l" t="t" r="r" b="b"/>
            <a:pathLst>
              <a:path w="304800" h="325119">
                <a:moveTo>
                  <a:pt x="86622" y="251460"/>
                </a:moveTo>
                <a:lnTo>
                  <a:pt x="51562" y="251460"/>
                </a:lnTo>
                <a:lnTo>
                  <a:pt x="128650" y="285750"/>
                </a:lnTo>
                <a:lnTo>
                  <a:pt x="127254" y="289560"/>
                </a:lnTo>
                <a:lnTo>
                  <a:pt x="125984" y="292100"/>
                </a:lnTo>
                <a:lnTo>
                  <a:pt x="125349" y="295910"/>
                </a:lnTo>
                <a:lnTo>
                  <a:pt x="125095" y="299720"/>
                </a:lnTo>
                <a:lnTo>
                  <a:pt x="125349" y="302260"/>
                </a:lnTo>
                <a:lnTo>
                  <a:pt x="125475" y="304800"/>
                </a:lnTo>
                <a:lnTo>
                  <a:pt x="126237" y="307340"/>
                </a:lnTo>
                <a:lnTo>
                  <a:pt x="127254" y="309880"/>
                </a:lnTo>
                <a:lnTo>
                  <a:pt x="128397" y="311150"/>
                </a:lnTo>
                <a:lnTo>
                  <a:pt x="129540" y="313690"/>
                </a:lnTo>
                <a:lnTo>
                  <a:pt x="131318" y="316230"/>
                </a:lnTo>
                <a:lnTo>
                  <a:pt x="132842" y="317500"/>
                </a:lnTo>
                <a:lnTo>
                  <a:pt x="136906" y="321310"/>
                </a:lnTo>
                <a:lnTo>
                  <a:pt x="139319" y="322580"/>
                </a:lnTo>
                <a:lnTo>
                  <a:pt x="141350" y="323850"/>
                </a:lnTo>
                <a:lnTo>
                  <a:pt x="144018" y="325120"/>
                </a:lnTo>
                <a:lnTo>
                  <a:pt x="159766" y="325120"/>
                </a:lnTo>
                <a:lnTo>
                  <a:pt x="164592" y="322580"/>
                </a:lnTo>
                <a:lnTo>
                  <a:pt x="166878" y="321310"/>
                </a:lnTo>
                <a:lnTo>
                  <a:pt x="168783" y="320040"/>
                </a:lnTo>
                <a:lnTo>
                  <a:pt x="170815" y="317500"/>
                </a:lnTo>
                <a:lnTo>
                  <a:pt x="172593" y="316230"/>
                </a:lnTo>
                <a:lnTo>
                  <a:pt x="173990" y="313690"/>
                </a:lnTo>
                <a:lnTo>
                  <a:pt x="175514" y="311150"/>
                </a:lnTo>
                <a:lnTo>
                  <a:pt x="176403" y="309880"/>
                </a:lnTo>
                <a:lnTo>
                  <a:pt x="177292" y="307340"/>
                </a:lnTo>
                <a:lnTo>
                  <a:pt x="178562" y="302260"/>
                </a:lnTo>
                <a:lnTo>
                  <a:pt x="178435" y="295910"/>
                </a:lnTo>
                <a:lnTo>
                  <a:pt x="177546" y="292100"/>
                </a:lnTo>
                <a:lnTo>
                  <a:pt x="176657" y="289560"/>
                </a:lnTo>
                <a:lnTo>
                  <a:pt x="175260" y="285750"/>
                </a:lnTo>
                <a:lnTo>
                  <a:pt x="198289" y="275590"/>
                </a:lnTo>
                <a:lnTo>
                  <a:pt x="139319" y="275590"/>
                </a:lnTo>
                <a:lnTo>
                  <a:pt x="86622" y="251460"/>
                </a:lnTo>
                <a:close/>
              </a:path>
              <a:path w="304800" h="325119">
                <a:moveTo>
                  <a:pt x="199272" y="199390"/>
                </a:moveTo>
                <a:lnTo>
                  <a:pt x="146177" y="199390"/>
                </a:lnTo>
                <a:lnTo>
                  <a:pt x="146177" y="273050"/>
                </a:lnTo>
                <a:lnTo>
                  <a:pt x="142621" y="274320"/>
                </a:lnTo>
                <a:lnTo>
                  <a:pt x="140843" y="275590"/>
                </a:lnTo>
                <a:lnTo>
                  <a:pt x="162179" y="275590"/>
                </a:lnTo>
                <a:lnTo>
                  <a:pt x="160147" y="274320"/>
                </a:lnTo>
                <a:lnTo>
                  <a:pt x="160147" y="200660"/>
                </a:lnTo>
                <a:lnTo>
                  <a:pt x="203185" y="200660"/>
                </a:lnTo>
                <a:lnTo>
                  <a:pt x="199272" y="199390"/>
                </a:lnTo>
                <a:close/>
              </a:path>
              <a:path w="304800" h="325119">
                <a:moveTo>
                  <a:pt x="203185" y="200660"/>
                </a:moveTo>
                <a:lnTo>
                  <a:pt x="160147" y="200660"/>
                </a:lnTo>
                <a:lnTo>
                  <a:pt x="252984" y="231140"/>
                </a:lnTo>
                <a:lnTo>
                  <a:pt x="252095" y="233680"/>
                </a:lnTo>
                <a:lnTo>
                  <a:pt x="251460" y="236220"/>
                </a:lnTo>
                <a:lnTo>
                  <a:pt x="164337" y="275590"/>
                </a:lnTo>
                <a:lnTo>
                  <a:pt x="198289" y="275590"/>
                </a:lnTo>
                <a:lnTo>
                  <a:pt x="252984" y="251460"/>
                </a:lnTo>
                <a:lnTo>
                  <a:pt x="302641" y="251460"/>
                </a:lnTo>
                <a:lnTo>
                  <a:pt x="303530" y="248920"/>
                </a:lnTo>
                <a:lnTo>
                  <a:pt x="303911" y="246380"/>
                </a:lnTo>
                <a:lnTo>
                  <a:pt x="304546" y="243840"/>
                </a:lnTo>
                <a:lnTo>
                  <a:pt x="304800" y="241300"/>
                </a:lnTo>
                <a:lnTo>
                  <a:pt x="304546" y="238760"/>
                </a:lnTo>
                <a:lnTo>
                  <a:pt x="304165" y="236220"/>
                </a:lnTo>
                <a:lnTo>
                  <a:pt x="303657" y="234950"/>
                </a:lnTo>
                <a:lnTo>
                  <a:pt x="303275" y="232410"/>
                </a:lnTo>
                <a:lnTo>
                  <a:pt x="302641" y="231140"/>
                </a:lnTo>
                <a:lnTo>
                  <a:pt x="301752" y="228600"/>
                </a:lnTo>
                <a:lnTo>
                  <a:pt x="300609" y="227330"/>
                </a:lnTo>
                <a:lnTo>
                  <a:pt x="299466" y="224790"/>
                </a:lnTo>
                <a:lnTo>
                  <a:pt x="298196" y="223520"/>
                </a:lnTo>
                <a:lnTo>
                  <a:pt x="296799" y="222250"/>
                </a:lnTo>
                <a:lnTo>
                  <a:pt x="295021" y="220980"/>
                </a:lnTo>
                <a:lnTo>
                  <a:pt x="293750" y="219710"/>
                </a:lnTo>
                <a:lnTo>
                  <a:pt x="261874" y="219710"/>
                </a:lnTo>
                <a:lnTo>
                  <a:pt x="203185" y="200660"/>
                </a:lnTo>
                <a:close/>
              </a:path>
              <a:path w="304800" h="325119">
                <a:moveTo>
                  <a:pt x="37337" y="215900"/>
                </a:moveTo>
                <a:lnTo>
                  <a:pt x="16891" y="215900"/>
                </a:lnTo>
                <a:lnTo>
                  <a:pt x="14859" y="217170"/>
                </a:lnTo>
                <a:lnTo>
                  <a:pt x="12700" y="218440"/>
                </a:lnTo>
                <a:lnTo>
                  <a:pt x="11049" y="219710"/>
                </a:lnTo>
                <a:lnTo>
                  <a:pt x="9144" y="220980"/>
                </a:lnTo>
                <a:lnTo>
                  <a:pt x="7747" y="222250"/>
                </a:lnTo>
                <a:lnTo>
                  <a:pt x="6223" y="224790"/>
                </a:lnTo>
                <a:lnTo>
                  <a:pt x="4825" y="226060"/>
                </a:lnTo>
                <a:lnTo>
                  <a:pt x="3556" y="227330"/>
                </a:lnTo>
                <a:lnTo>
                  <a:pt x="1778" y="232410"/>
                </a:lnTo>
                <a:lnTo>
                  <a:pt x="1143" y="233680"/>
                </a:lnTo>
                <a:lnTo>
                  <a:pt x="381" y="236220"/>
                </a:lnTo>
                <a:lnTo>
                  <a:pt x="254" y="238760"/>
                </a:lnTo>
                <a:lnTo>
                  <a:pt x="0" y="241300"/>
                </a:lnTo>
                <a:lnTo>
                  <a:pt x="254" y="243840"/>
                </a:lnTo>
                <a:lnTo>
                  <a:pt x="4699" y="255270"/>
                </a:lnTo>
                <a:lnTo>
                  <a:pt x="6223" y="257810"/>
                </a:lnTo>
                <a:lnTo>
                  <a:pt x="8000" y="259080"/>
                </a:lnTo>
                <a:lnTo>
                  <a:pt x="10033" y="261620"/>
                </a:lnTo>
                <a:lnTo>
                  <a:pt x="11937" y="262890"/>
                </a:lnTo>
                <a:lnTo>
                  <a:pt x="14224" y="264160"/>
                </a:lnTo>
                <a:lnTo>
                  <a:pt x="16383" y="265430"/>
                </a:lnTo>
                <a:lnTo>
                  <a:pt x="19050" y="266700"/>
                </a:lnTo>
                <a:lnTo>
                  <a:pt x="34925" y="266700"/>
                </a:lnTo>
                <a:lnTo>
                  <a:pt x="38481" y="264160"/>
                </a:lnTo>
                <a:lnTo>
                  <a:pt x="40386" y="264160"/>
                </a:lnTo>
                <a:lnTo>
                  <a:pt x="41783" y="262890"/>
                </a:lnTo>
                <a:lnTo>
                  <a:pt x="43561" y="261620"/>
                </a:lnTo>
                <a:lnTo>
                  <a:pt x="44831" y="260350"/>
                </a:lnTo>
                <a:lnTo>
                  <a:pt x="46482" y="259080"/>
                </a:lnTo>
                <a:lnTo>
                  <a:pt x="47498" y="257810"/>
                </a:lnTo>
                <a:lnTo>
                  <a:pt x="48641" y="255270"/>
                </a:lnTo>
                <a:lnTo>
                  <a:pt x="50037" y="254000"/>
                </a:lnTo>
                <a:lnTo>
                  <a:pt x="50673" y="252730"/>
                </a:lnTo>
                <a:lnTo>
                  <a:pt x="51562" y="251460"/>
                </a:lnTo>
                <a:lnTo>
                  <a:pt x="86622" y="251460"/>
                </a:lnTo>
                <a:lnTo>
                  <a:pt x="53340" y="236220"/>
                </a:lnTo>
                <a:lnTo>
                  <a:pt x="52705" y="233680"/>
                </a:lnTo>
                <a:lnTo>
                  <a:pt x="51562" y="231140"/>
                </a:lnTo>
                <a:lnTo>
                  <a:pt x="85623" y="219710"/>
                </a:lnTo>
                <a:lnTo>
                  <a:pt x="42672" y="219710"/>
                </a:lnTo>
                <a:lnTo>
                  <a:pt x="37337" y="215900"/>
                </a:lnTo>
                <a:close/>
              </a:path>
              <a:path w="304800" h="325119">
                <a:moveTo>
                  <a:pt x="302641" y="251460"/>
                </a:moveTo>
                <a:lnTo>
                  <a:pt x="252984" y="251460"/>
                </a:lnTo>
                <a:lnTo>
                  <a:pt x="254762" y="254000"/>
                </a:lnTo>
                <a:lnTo>
                  <a:pt x="255905" y="255270"/>
                </a:lnTo>
                <a:lnTo>
                  <a:pt x="257302" y="257810"/>
                </a:lnTo>
                <a:lnTo>
                  <a:pt x="258318" y="259080"/>
                </a:lnTo>
                <a:lnTo>
                  <a:pt x="259969" y="260350"/>
                </a:lnTo>
                <a:lnTo>
                  <a:pt x="261239" y="261620"/>
                </a:lnTo>
                <a:lnTo>
                  <a:pt x="262763" y="262890"/>
                </a:lnTo>
                <a:lnTo>
                  <a:pt x="264414" y="264160"/>
                </a:lnTo>
                <a:lnTo>
                  <a:pt x="266192" y="264160"/>
                </a:lnTo>
                <a:lnTo>
                  <a:pt x="267970" y="265430"/>
                </a:lnTo>
                <a:lnTo>
                  <a:pt x="269875" y="266700"/>
                </a:lnTo>
                <a:lnTo>
                  <a:pt x="285750" y="266700"/>
                </a:lnTo>
                <a:lnTo>
                  <a:pt x="288417" y="265430"/>
                </a:lnTo>
                <a:lnTo>
                  <a:pt x="290575" y="264160"/>
                </a:lnTo>
                <a:lnTo>
                  <a:pt x="292862" y="262890"/>
                </a:lnTo>
                <a:lnTo>
                  <a:pt x="294767" y="261620"/>
                </a:lnTo>
                <a:lnTo>
                  <a:pt x="296799" y="259080"/>
                </a:lnTo>
                <a:lnTo>
                  <a:pt x="298577" y="257810"/>
                </a:lnTo>
                <a:lnTo>
                  <a:pt x="300100" y="255270"/>
                </a:lnTo>
                <a:lnTo>
                  <a:pt x="301498" y="254000"/>
                </a:lnTo>
                <a:lnTo>
                  <a:pt x="302641" y="251460"/>
                </a:lnTo>
                <a:close/>
              </a:path>
              <a:path w="304800" h="325119">
                <a:moveTo>
                  <a:pt x="160147" y="152400"/>
                </a:moveTo>
                <a:lnTo>
                  <a:pt x="144018" y="152400"/>
                </a:lnTo>
                <a:lnTo>
                  <a:pt x="146177" y="153670"/>
                </a:lnTo>
                <a:lnTo>
                  <a:pt x="146177" y="185420"/>
                </a:lnTo>
                <a:lnTo>
                  <a:pt x="42672" y="219710"/>
                </a:lnTo>
                <a:lnTo>
                  <a:pt x="85623" y="219710"/>
                </a:lnTo>
                <a:lnTo>
                  <a:pt x="146177" y="199390"/>
                </a:lnTo>
                <a:lnTo>
                  <a:pt x="199272" y="199390"/>
                </a:lnTo>
                <a:lnTo>
                  <a:pt x="160147" y="186690"/>
                </a:lnTo>
                <a:lnTo>
                  <a:pt x="160147" y="152400"/>
                </a:lnTo>
                <a:close/>
              </a:path>
              <a:path w="304800" h="325119">
                <a:moveTo>
                  <a:pt x="298196" y="86360"/>
                </a:moveTo>
                <a:lnTo>
                  <a:pt x="257429" y="86360"/>
                </a:lnTo>
                <a:lnTo>
                  <a:pt x="258825" y="87630"/>
                </a:lnTo>
                <a:lnTo>
                  <a:pt x="260350" y="88900"/>
                </a:lnTo>
                <a:lnTo>
                  <a:pt x="263906" y="91440"/>
                </a:lnTo>
                <a:lnTo>
                  <a:pt x="267970" y="93980"/>
                </a:lnTo>
                <a:lnTo>
                  <a:pt x="270129" y="95250"/>
                </a:lnTo>
                <a:lnTo>
                  <a:pt x="272415" y="95250"/>
                </a:lnTo>
                <a:lnTo>
                  <a:pt x="272415" y="214630"/>
                </a:lnTo>
                <a:lnTo>
                  <a:pt x="269494" y="215900"/>
                </a:lnTo>
                <a:lnTo>
                  <a:pt x="266827" y="217170"/>
                </a:lnTo>
                <a:lnTo>
                  <a:pt x="264414" y="218440"/>
                </a:lnTo>
                <a:lnTo>
                  <a:pt x="261874" y="219710"/>
                </a:lnTo>
                <a:lnTo>
                  <a:pt x="293750" y="219710"/>
                </a:lnTo>
                <a:lnTo>
                  <a:pt x="291719" y="218440"/>
                </a:lnTo>
                <a:lnTo>
                  <a:pt x="290195" y="217170"/>
                </a:lnTo>
                <a:lnTo>
                  <a:pt x="288163" y="215900"/>
                </a:lnTo>
                <a:lnTo>
                  <a:pt x="286131" y="215900"/>
                </a:lnTo>
                <a:lnTo>
                  <a:pt x="286131" y="95250"/>
                </a:lnTo>
                <a:lnTo>
                  <a:pt x="290195" y="92710"/>
                </a:lnTo>
                <a:lnTo>
                  <a:pt x="291719" y="91440"/>
                </a:lnTo>
                <a:lnTo>
                  <a:pt x="293750" y="90170"/>
                </a:lnTo>
                <a:lnTo>
                  <a:pt x="295021" y="88900"/>
                </a:lnTo>
                <a:lnTo>
                  <a:pt x="296799" y="88900"/>
                </a:lnTo>
                <a:lnTo>
                  <a:pt x="298196" y="86360"/>
                </a:lnTo>
                <a:close/>
              </a:path>
              <a:path w="304800" h="325119">
                <a:moveTo>
                  <a:pt x="36703" y="44450"/>
                </a:moveTo>
                <a:lnTo>
                  <a:pt x="16383" y="44450"/>
                </a:lnTo>
                <a:lnTo>
                  <a:pt x="14224" y="45720"/>
                </a:lnTo>
                <a:lnTo>
                  <a:pt x="11937" y="46990"/>
                </a:lnTo>
                <a:lnTo>
                  <a:pt x="10033" y="49530"/>
                </a:lnTo>
                <a:lnTo>
                  <a:pt x="8000" y="50800"/>
                </a:lnTo>
                <a:lnTo>
                  <a:pt x="6223" y="52070"/>
                </a:lnTo>
                <a:lnTo>
                  <a:pt x="4699" y="54610"/>
                </a:lnTo>
                <a:lnTo>
                  <a:pt x="3302" y="57150"/>
                </a:lnTo>
                <a:lnTo>
                  <a:pt x="2159" y="58420"/>
                </a:lnTo>
                <a:lnTo>
                  <a:pt x="1270" y="60960"/>
                </a:lnTo>
                <a:lnTo>
                  <a:pt x="635" y="63500"/>
                </a:lnTo>
                <a:lnTo>
                  <a:pt x="254" y="66040"/>
                </a:lnTo>
                <a:lnTo>
                  <a:pt x="0" y="69850"/>
                </a:lnTo>
                <a:lnTo>
                  <a:pt x="254" y="71120"/>
                </a:lnTo>
                <a:lnTo>
                  <a:pt x="381" y="73660"/>
                </a:lnTo>
                <a:lnTo>
                  <a:pt x="1143" y="76200"/>
                </a:lnTo>
                <a:lnTo>
                  <a:pt x="1778" y="78740"/>
                </a:lnTo>
                <a:lnTo>
                  <a:pt x="2667" y="80010"/>
                </a:lnTo>
                <a:lnTo>
                  <a:pt x="3556" y="82550"/>
                </a:lnTo>
                <a:lnTo>
                  <a:pt x="4825" y="83820"/>
                </a:lnTo>
                <a:lnTo>
                  <a:pt x="6223" y="86360"/>
                </a:lnTo>
                <a:lnTo>
                  <a:pt x="7747" y="87630"/>
                </a:lnTo>
                <a:lnTo>
                  <a:pt x="9144" y="88900"/>
                </a:lnTo>
                <a:lnTo>
                  <a:pt x="11049" y="90170"/>
                </a:lnTo>
                <a:lnTo>
                  <a:pt x="12700" y="91440"/>
                </a:lnTo>
                <a:lnTo>
                  <a:pt x="14859" y="92710"/>
                </a:lnTo>
                <a:lnTo>
                  <a:pt x="16891" y="93980"/>
                </a:lnTo>
                <a:lnTo>
                  <a:pt x="19050" y="95250"/>
                </a:lnTo>
                <a:lnTo>
                  <a:pt x="21082" y="95250"/>
                </a:lnTo>
                <a:lnTo>
                  <a:pt x="21082" y="214630"/>
                </a:lnTo>
                <a:lnTo>
                  <a:pt x="19050" y="215900"/>
                </a:lnTo>
                <a:lnTo>
                  <a:pt x="35306" y="215900"/>
                </a:lnTo>
                <a:lnTo>
                  <a:pt x="35306" y="95250"/>
                </a:lnTo>
                <a:lnTo>
                  <a:pt x="37084" y="93980"/>
                </a:lnTo>
                <a:lnTo>
                  <a:pt x="38608" y="92710"/>
                </a:lnTo>
                <a:lnTo>
                  <a:pt x="40386" y="92710"/>
                </a:lnTo>
                <a:lnTo>
                  <a:pt x="41783" y="91440"/>
                </a:lnTo>
                <a:lnTo>
                  <a:pt x="43307" y="90170"/>
                </a:lnTo>
                <a:lnTo>
                  <a:pt x="44704" y="88900"/>
                </a:lnTo>
                <a:lnTo>
                  <a:pt x="46228" y="87630"/>
                </a:lnTo>
                <a:lnTo>
                  <a:pt x="47371" y="86360"/>
                </a:lnTo>
                <a:lnTo>
                  <a:pt x="80447" y="86360"/>
                </a:lnTo>
                <a:lnTo>
                  <a:pt x="53340" y="73660"/>
                </a:lnTo>
                <a:lnTo>
                  <a:pt x="53594" y="71120"/>
                </a:lnTo>
                <a:lnTo>
                  <a:pt x="53594" y="67310"/>
                </a:lnTo>
                <a:lnTo>
                  <a:pt x="91884" y="54610"/>
                </a:lnTo>
                <a:lnTo>
                  <a:pt x="49275" y="54610"/>
                </a:lnTo>
                <a:lnTo>
                  <a:pt x="47371" y="52070"/>
                </a:lnTo>
                <a:lnTo>
                  <a:pt x="42418" y="48260"/>
                </a:lnTo>
                <a:lnTo>
                  <a:pt x="39497" y="45720"/>
                </a:lnTo>
                <a:lnTo>
                  <a:pt x="36703" y="44450"/>
                </a:lnTo>
                <a:close/>
              </a:path>
              <a:path w="304800" h="325119">
                <a:moveTo>
                  <a:pt x="80447" y="86360"/>
                </a:moveTo>
                <a:lnTo>
                  <a:pt x="47371" y="86360"/>
                </a:lnTo>
                <a:lnTo>
                  <a:pt x="125730" y="121920"/>
                </a:lnTo>
                <a:lnTo>
                  <a:pt x="125349" y="124460"/>
                </a:lnTo>
                <a:lnTo>
                  <a:pt x="129794" y="142240"/>
                </a:lnTo>
                <a:lnTo>
                  <a:pt x="131064" y="144780"/>
                </a:lnTo>
                <a:lnTo>
                  <a:pt x="134239" y="147320"/>
                </a:lnTo>
                <a:lnTo>
                  <a:pt x="137795" y="149860"/>
                </a:lnTo>
                <a:lnTo>
                  <a:pt x="139700" y="151130"/>
                </a:lnTo>
                <a:lnTo>
                  <a:pt x="141732" y="152400"/>
                </a:lnTo>
                <a:lnTo>
                  <a:pt x="162179" y="152400"/>
                </a:lnTo>
                <a:lnTo>
                  <a:pt x="169291" y="147320"/>
                </a:lnTo>
                <a:lnTo>
                  <a:pt x="170561" y="146050"/>
                </a:lnTo>
                <a:lnTo>
                  <a:pt x="171958" y="144780"/>
                </a:lnTo>
                <a:lnTo>
                  <a:pt x="177037" y="135890"/>
                </a:lnTo>
                <a:lnTo>
                  <a:pt x="177673" y="134620"/>
                </a:lnTo>
                <a:lnTo>
                  <a:pt x="178435" y="132080"/>
                </a:lnTo>
                <a:lnTo>
                  <a:pt x="178562" y="124460"/>
                </a:lnTo>
                <a:lnTo>
                  <a:pt x="177927" y="121920"/>
                </a:lnTo>
                <a:lnTo>
                  <a:pt x="203481" y="110490"/>
                </a:lnTo>
                <a:lnTo>
                  <a:pt x="131953" y="110490"/>
                </a:lnTo>
                <a:lnTo>
                  <a:pt x="80447" y="86360"/>
                </a:lnTo>
                <a:close/>
              </a:path>
              <a:path w="304800" h="325119">
                <a:moveTo>
                  <a:pt x="173482" y="41910"/>
                </a:moveTo>
                <a:lnTo>
                  <a:pt x="130175" y="41910"/>
                </a:lnTo>
                <a:lnTo>
                  <a:pt x="131699" y="44450"/>
                </a:lnTo>
                <a:lnTo>
                  <a:pt x="133477" y="45720"/>
                </a:lnTo>
                <a:lnTo>
                  <a:pt x="135128" y="48260"/>
                </a:lnTo>
                <a:lnTo>
                  <a:pt x="137033" y="49530"/>
                </a:lnTo>
                <a:lnTo>
                  <a:pt x="141350" y="50800"/>
                </a:lnTo>
                <a:lnTo>
                  <a:pt x="146177" y="53340"/>
                </a:lnTo>
                <a:lnTo>
                  <a:pt x="146177" y="101600"/>
                </a:lnTo>
                <a:lnTo>
                  <a:pt x="144145" y="102870"/>
                </a:lnTo>
                <a:lnTo>
                  <a:pt x="142240" y="102870"/>
                </a:lnTo>
                <a:lnTo>
                  <a:pt x="140462" y="104140"/>
                </a:lnTo>
                <a:lnTo>
                  <a:pt x="138430" y="105410"/>
                </a:lnTo>
                <a:lnTo>
                  <a:pt x="136906" y="106680"/>
                </a:lnTo>
                <a:lnTo>
                  <a:pt x="135128" y="107950"/>
                </a:lnTo>
                <a:lnTo>
                  <a:pt x="133477" y="109220"/>
                </a:lnTo>
                <a:lnTo>
                  <a:pt x="131953" y="110490"/>
                </a:lnTo>
                <a:lnTo>
                  <a:pt x="171450" y="110490"/>
                </a:lnTo>
                <a:lnTo>
                  <a:pt x="169291" y="107950"/>
                </a:lnTo>
                <a:lnTo>
                  <a:pt x="166370" y="105410"/>
                </a:lnTo>
                <a:lnTo>
                  <a:pt x="163449" y="104140"/>
                </a:lnTo>
                <a:lnTo>
                  <a:pt x="160147" y="102870"/>
                </a:lnTo>
                <a:lnTo>
                  <a:pt x="160147" y="52070"/>
                </a:lnTo>
                <a:lnTo>
                  <a:pt x="162179" y="50800"/>
                </a:lnTo>
                <a:lnTo>
                  <a:pt x="164211" y="50800"/>
                </a:lnTo>
                <a:lnTo>
                  <a:pt x="165735" y="49530"/>
                </a:lnTo>
                <a:lnTo>
                  <a:pt x="167767" y="48260"/>
                </a:lnTo>
                <a:lnTo>
                  <a:pt x="169545" y="46990"/>
                </a:lnTo>
                <a:lnTo>
                  <a:pt x="170815" y="45720"/>
                </a:lnTo>
                <a:lnTo>
                  <a:pt x="172339" y="44450"/>
                </a:lnTo>
                <a:lnTo>
                  <a:pt x="173482" y="41910"/>
                </a:lnTo>
                <a:close/>
              </a:path>
              <a:path w="304800" h="325119">
                <a:moveTo>
                  <a:pt x="216979" y="41910"/>
                </a:moveTo>
                <a:lnTo>
                  <a:pt x="173482" y="41910"/>
                </a:lnTo>
                <a:lnTo>
                  <a:pt x="251206" y="67310"/>
                </a:lnTo>
                <a:lnTo>
                  <a:pt x="251206" y="71120"/>
                </a:lnTo>
                <a:lnTo>
                  <a:pt x="251460" y="73660"/>
                </a:lnTo>
                <a:lnTo>
                  <a:pt x="171450" y="110490"/>
                </a:lnTo>
                <a:lnTo>
                  <a:pt x="203481" y="110490"/>
                </a:lnTo>
                <a:lnTo>
                  <a:pt x="257429" y="86360"/>
                </a:lnTo>
                <a:lnTo>
                  <a:pt x="298196" y="86360"/>
                </a:lnTo>
                <a:lnTo>
                  <a:pt x="299466" y="85090"/>
                </a:lnTo>
                <a:lnTo>
                  <a:pt x="300609" y="83820"/>
                </a:lnTo>
                <a:lnTo>
                  <a:pt x="301752" y="81280"/>
                </a:lnTo>
                <a:lnTo>
                  <a:pt x="302641" y="80010"/>
                </a:lnTo>
                <a:lnTo>
                  <a:pt x="303275" y="77470"/>
                </a:lnTo>
                <a:lnTo>
                  <a:pt x="303657" y="76200"/>
                </a:lnTo>
                <a:lnTo>
                  <a:pt x="304165" y="73660"/>
                </a:lnTo>
                <a:lnTo>
                  <a:pt x="304546" y="71120"/>
                </a:lnTo>
                <a:lnTo>
                  <a:pt x="304800" y="69850"/>
                </a:lnTo>
                <a:lnTo>
                  <a:pt x="304546" y="66040"/>
                </a:lnTo>
                <a:lnTo>
                  <a:pt x="303911" y="63500"/>
                </a:lnTo>
                <a:lnTo>
                  <a:pt x="303530" y="60960"/>
                </a:lnTo>
                <a:lnTo>
                  <a:pt x="302641" y="58420"/>
                </a:lnTo>
                <a:lnTo>
                  <a:pt x="301498" y="57150"/>
                </a:lnTo>
                <a:lnTo>
                  <a:pt x="300100" y="54610"/>
                </a:lnTo>
                <a:lnTo>
                  <a:pt x="255524" y="54610"/>
                </a:lnTo>
                <a:lnTo>
                  <a:pt x="216979" y="41910"/>
                </a:lnTo>
                <a:close/>
              </a:path>
              <a:path w="304800" h="325119">
                <a:moveTo>
                  <a:pt x="159766" y="1270"/>
                </a:moveTo>
                <a:lnTo>
                  <a:pt x="144018" y="1270"/>
                </a:lnTo>
                <a:lnTo>
                  <a:pt x="141350" y="2540"/>
                </a:lnTo>
                <a:lnTo>
                  <a:pt x="139319" y="3810"/>
                </a:lnTo>
                <a:lnTo>
                  <a:pt x="134874" y="6350"/>
                </a:lnTo>
                <a:lnTo>
                  <a:pt x="132842" y="8890"/>
                </a:lnTo>
                <a:lnTo>
                  <a:pt x="131318" y="10160"/>
                </a:lnTo>
                <a:lnTo>
                  <a:pt x="129540" y="12700"/>
                </a:lnTo>
                <a:lnTo>
                  <a:pt x="125349" y="24130"/>
                </a:lnTo>
                <a:lnTo>
                  <a:pt x="125095" y="26670"/>
                </a:lnTo>
                <a:lnTo>
                  <a:pt x="125095" y="27940"/>
                </a:lnTo>
                <a:lnTo>
                  <a:pt x="125349" y="29210"/>
                </a:lnTo>
                <a:lnTo>
                  <a:pt x="49275" y="54610"/>
                </a:lnTo>
                <a:lnTo>
                  <a:pt x="91884" y="54610"/>
                </a:lnTo>
                <a:lnTo>
                  <a:pt x="130175" y="41910"/>
                </a:lnTo>
                <a:lnTo>
                  <a:pt x="216979" y="41910"/>
                </a:lnTo>
                <a:lnTo>
                  <a:pt x="178435" y="29210"/>
                </a:lnTo>
                <a:lnTo>
                  <a:pt x="178562" y="24130"/>
                </a:lnTo>
                <a:lnTo>
                  <a:pt x="177292" y="19050"/>
                </a:lnTo>
                <a:lnTo>
                  <a:pt x="175514" y="13970"/>
                </a:lnTo>
                <a:lnTo>
                  <a:pt x="173990" y="12700"/>
                </a:lnTo>
                <a:lnTo>
                  <a:pt x="172593" y="10160"/>
                </a:lnTo>
                <a:lnTo>
                  <a:pt x="170815" y="8890"/>
                </a:lnTo>
                <a:lnTo>
                  <a:pt x="168783" y="6350"/>
                </a:lnTo>
                <a:lnTo>
                  <a:pt x="164592" y="3810"/>
                </a:lnTo>
                <a:lnTo>
                  <a:pt x="159766" y="1270"/>
                </a:lnTo>
                <a:close/>
              </a:path>
              <a:path w="304800" h="325119">
                <a:moveTo>
                  <a:pt x="288417" y="44450"/>
                </a:moveTo>
                <a:lnTo>
                  <a:pt x="267970" y="44450"/>
                </a:lnTo>
                <a:lnTo>
                  <a:pt x="265049" y="45720"/>
                </a:lnTo>
                <a:lnTo>
                  <a:pt x="262382" y="48260"/>
                </a:lnTo>
                <a:lnTo>
                  <a:pt x="259969" y="50800"/>
                </a:lnTo>
                <a:lnTo>
                  <a:pt x="257429" y="52070"/>
                </a:lnTo>
                <a:lnTo>
                  <a:pt x="255524" y="54610"/>
                </a:lnTo>
                <a:lnTo>
                  <a:pt x="300100" y="54610"/>
                </a:lnTo>
                <a:lnTo>
                  <a:pt x="298577" y="52070"/>
                </a:lnTo>
                <a:lnTo>
                  <a:pt x="296799" y="50800"/>
                </a:lnTo>
                <a:lnTo>
                  <a:pt x="294767" y="49530"/>
                </a:lnTo>
                <a:lnTo>
                  <a:pt x="292862" y="46990"/>
                </a:lnTo>
                <a:lnTo>
                  <a:pt x="290575" y="45720"/>
                </a:lnTo>
                <a:lnTo>
                  <a:pt x="288417" y="44450"/>
                </a:lnTo>
                <a:close/>
              </a:path>
              <a:path w="304800" h="325119">
                <a:moveTo>
                  <a:pt x="30225" y="43180"/>
                </a:moveTo>
                <a:lnTo>
                  <a:pt x="21336" y="43180"/>
                </a:lnTo>
                <a:lnTo>
                  <a:pt x="19050" y="44450"/>
                </a:lnTo>
                <a:lnTo>
                  <a:pt x="33528" y="44450"/>
                </a:lnTo>
                <a:lnTo>
                  <a:pt x="30225" y="43180"/>
                </a:lnTo>
                <a:close/>
              </a:path>
              <a:path w="304800" h="325119">
                <a:moveTo>
                  <a:pt x="283464" y="43180"/>
                </a:moveTo>
                <a:lnTo>
                  <a:pt x="274574" y="43180"/>
                </a:lnTo>
                <a:lnTo>
                  <a:pt x="271018" y="44450"/>
                </a:lnTo>
                <a:lnTo>
                  <a:pt x="285750" y="44450"/>
                </a:lnTo>
                <a:lnTo>
                  <a:pt x="283464" y="43180"/>
                </a:lnTo>
                <a:close/>
              </a:path>
              <a:path w="304800" h="325119">
                <a:moveTo>
                  <a:pt x="152019" y="0"/>
                </a:moveTo>
                <a:lnTo>
                  <a:pt x="149098" y="1270"/>
                </a:lnTo>
                <a:lnTo>
                  <a:pt x="154559" y="1270"/>
                </a:lnTo>
                <a:lnTo>
                  <a:pt x="152019" y="0"/>
                </a:lnTo>
                <a:close/>
              </a:path>
            </a:pathLst>
          </a:custGeom>
          <a:solidFill>
            <a:srgbClr val="00338D"/>
          </a:solidFill>
        </p:spPr>
        <p:txBody>
          <a:bodyPr wrap="square" lIns="0" tIns="0" rIns="0" bIns="0" rtlCol="0"/>
          <a:lstStyle/>
          <a:p>
            <a:endParaRPr/>
          </a:p>
        </p:txBody>
      </p:sp>
      <p:sp>
        <p:nvSpPr>
          <p:cNvPr id="72" name="object 72"/>
          <p:cNvSpPr/>
          <p:nvPr/>
        </p:nvSpPr>
        <p:spPr>
          <a:xfrm>
            <a:off x="5567679" y="3352800"/>
            <a:ext cx="304800" cy="314960"/>
          </a:xfrm>
          <a:prstGeom prst="rect">
            <a:avLst/>
          </a:prstGeom>
          <a:blipFill>
            <a:blip r:embed="rId11" cstate="print"/>
            <a:stretch>
              <a:fillRect/>
            </a:stretch>
          </a:blipFill>
        </p:spPr>
        <p:txBody>
          <a:bodyPr wrap="square" lIns="0" tIns="0" rIns="0" bIns="0" rtlCol="0"/>
          <a:lstStyle/>
          <a:p>
            <a:endParaRPr/>
          </a:p>
        </p:txBody>
      </p:sp>
      <p:sp>
        <p:nvSpPr>
          <p:cNvPr id="73" name="object 73"/>
          <p:cNvSpPr/>
          <p:nvPr/>
        </p:nvSpPr>
        <p:spPr>
          <a:xfrm>
            <a:off x="5598159" y="4033520"/>
            <a:ext cx="243839" cy="243840"/>
          </a:xfrm>
          <a:prstGeom prst="rect">
            <a:avLst/>
          </a:prstGeom>
          <a:blipFill>
            <a:blip r:embed="rId12" cstate="print"/>
            <a:stretch>
              <a:fillRect/>
            </a:stretch>
          </a:blipFill>
        </p:spPr>
        <p:txBody>
          <a:bodyPr wrap="square" lIns="0" tIns="0" rIns="0" bIns="0" rtlCol="0"/>
          <a:lstStyle/>
          <a:p>
            <a:endParaRPr/>
          </a:p>
        </p:txBody>
      </p:sp>
      <p:sp>
        <p:nvSpPr>
          <p:cNvPr id="74" name="object 74"/>
          <p:cNvSpPr/>
          <p:nvPr/>
        </p:nvSpPr>
        <p:spPr>
          <a:xfrm>
            <a:off x="5567679" y="4695842"/>
            <a:ext cx="304800" cy="353695"/>
          </a:xfrm>
          <a:custGeom>
            <a:avLst/>
            <a:gdLst/>
            <a:ahLst/>
            <a:cxnLst/>
            <a:rect l="l" t="t" r="r" b="b"/>
            <a:pathLst>
              <a:path w="304800" h="353695">
                <a:moveTo>
                  <a:pt x="104521" y="218930"/>
                </a:moveTo>
                <a:lnTo>
                  <a:pt x="67865" y="234963"/>
                </a:lnTo>
                <a:lnTo>
                  <a:pt x="33020" y="254617"/>
                </a:lnTo>
                <a:lnTo>
                  <a:pt x="8602" y="295727"/>
                </a:lnTo>
                <a:lnTo>
                  <a:pt x="0" y="351264"/>
                </a:lnTo>
                <a:lnTo>
                  <a:pt x="2412" y="353677"/>
                </a:lnTo>
                <a:lnTo>
                  <a:pt x="301625" y="353677"/>
                </a:lnTo>
                <a:lnTo>
                  <a:pt x="304800" y="352026"/>
                </a:lnTo>
                <a:lnTo>
                  <a:pt x="304038" y="342247"/>
                </a:lnTo>
                <a:lnTo>
                  <a:pt x="302855" y="333357"/>
                </a:lnTo>
                <a:lnTo>
                  <a:pt x="157607" y="333357"/>
                </a:lnTo>
                <a:lnTo>
                  <a:pt x="157297" y="332595"/>
                </a:lnTo>
                <a:lnTo>
                  <a:pt x="145542" y="332595"/>
                </a:lnTo>
                <a:lnTo>
                  <a:pt x="143129" y="330182"/>
                </a:lnTo>
                <a:lnTo>
                  <a:pt x="140336" y="328259"/>
                </a:lnTo>
                <a:lnTo>
                  <a:pt x="130490" y="321210"/>
                </a:lnTo>
                <a:lnTo>
                  <a:pt x="120157" y="313973"/>
                </a:lnTo>
                <a:lnTo>
                  <a:pt x="109658" y="306903"/>
                </a:lnTo>
                <a:lnTo>
                  <a:pt x="98933" y="300083"/>
                </a:lnTo>
                <a:lnTo>
                  <a:pt x="90932" y="294368"/>
                </a:lnTo>
                <a:lnTo>
                  <a:pt x="86868" y="289542"/>
                </a:lnTo>
                <a:lnTo>
                  <a:pt x="90932" y="280652"/>
                </a:lnTo>
                <a:lnTo>
                  <a:pt x="93345" y="274937"/>
                </a:lnTo>
                <a:lnTo>
                  <a:pt x="91694" y="271635"/>
                </a:lnTo>
                <a:lnTo>
                  <a:pt x="85217" y="271635"/>
                </a:lnTo>
                <a:lnTo>
                  <a:pt x="76412" y="270859"/>
                </a:lnTo>
                <a:lnTo>
                  <a:pt x="72501" y="268857"/>
                </a:lnTo>
                <a:lnTo>
                  <a:pt x="72947" y="264402"/>
                </a:lnTo>
                <a:lnTo>
                  <a:pt x="77216" y="256268"/>
                </a:lnTo>
                <a:lnTo>
                  <a:pt x="106934" y="222105"/>
                </a:lnTo>
                <a:lnTo>
                  <a:pt x="105410" y="220581"/>
                </a:lnTo>
                <a:lnTo>
                  <a:pt x="104521" y="218930"/>
                </a:lnTo>
                <a:close/>
              </a:path>
              <a:path w="304800" h="353695">
                <a:moveTo>
                  <a:pt x="202692" y="221343"/>
                </a:moveTo>
                <a:lnTo>
                  <a:pt x="203454" y="226169"/>
                </a:lnTo>
                <a:lnTo>
                  <a:pt x="206629" y="227820"/>
                </a:lnTo>
                <a:lnTo>
                  <a:pt x="209042" y="230233"/>
                </a:lnTo>
                <a:lnTo>
                  <a:pt x="231648" y="261094"/>
                </a:lnTo>
                <a:lnTo>
                  <a:pt x="235585" y="271635"/>
                </a:lnTo>
                <a:lnTo>
                  <a:pt x="213106" y="271635"/>
                </a:lnTo>
                <a:lnTo>
                  <a:pt x="213106" y="272524"/>
                </a:lnTo>
                <a:lnTo>
                  <a:pt x="216281" y="284716"/>
                </a:lnTo>
                <a:lnTo>
                  <a:pt x="217932" y="290304"/>
                </a:lnTo>
                <a:lnTo>
                  <a:pt x="217170" y="293606"/>
                </a:lnTo>
                <a:lnTo>
                  <a:pt x="212344" y="296908"/>
                </a:lnTo>
                <a:lnTo>
                  <a:pt x="202328" y="303081"/>
                </a:lnTo>
                <a:lnTo>
                  <a:pt x="192706" y="309528"/>
                </a:lnTo>
                <a:lnTo>
                  <a:pt x="173736" y="322816"/>
                </a:lnTo>
                <a:lnTo>
                  <a:pt x="168021" y="326118"/>
                </a:lnTo>
                <a:lnTo>
                  <a:pt x="163195" y="330182"/>
                </a:lnTo>
                <a:lnTo>
                  <a:pt x="157607" y="333357"/>
                </a:lnTo>
                <a:lnTo>
                  <a:pt x="302855" y="333357"/>
                </a:lnTo>
                <a:lnTo>
                  <a:pt x="293497" y="287129"/>
                </a:lnTo>
                <a:lnTo>
                  <a:pt x="267843" y="252966"/>
                </a:lnTo>
                <a:lnTo>
                  <a:pt x="233874" y="234195"/>
                </a:lnTo>
                <a:lnTo>
                  <a:pt x="216281" y="226169"/>
                </a:lnTo>
                <a:lnTo>
                  <a:pt x="209931" y="222994"/>
                </a:lnTo>
                <a:lnTo>
                  <a:pt x="202692" y="221343"/>
                </a:lnTo>
                <a:close/>
              </a:path>
              <a:path w="304800" h="353695">
                <a:moveTo>
                  <a:pt x="145758" y="0"/>
                </a:moveTo>
                <a:lnTo>
                  <a:pt x="90614" y="25985"/>
                </a:lnTo>
                <a:lnTo>
                  <a:pt x="71628" y="74404"/>
                </a:lnTo>
                <a:lnTo>
                  <a:pt x="69770" y="127053"/>
                </a:lnTo>
                <a:lnTo>
                  <a:pt x="68325" y="144254"/>
                </a:lnTo>
                <a:lnTo>
                  <a:pt x="49022" y="186418"/>
                </a:lnTo>
                <a:lnTo>
                  <a:pt x="41021" y="192133"/>
                </a:lnTo>
                <a:lnTo>
                  <a:pt x="41021" y="192895"/>
                </a:lnTo>
                <a:lnTo>
                  <a:pt x="49022" y="198610"/>
                </a:lnTo>
                <a:lnTo>
                  <a:pt x="53848" y="201912"/>
                </a:lnTo>
                <a:lnTo>
                  <a:pt x="59562" y="205087"/>
                </a:lnTo>
                <a:lnTo>
                  <a:pt x="65150" y="206738"/>
                </a:lnTo>
                <a:lnTo>
                  <a:pt x="74332" y="209905"/>
                </a:lnTo>
                <a:lnTo>
                  <a:pt x="83740" y="212167"/>
                </a:lnTo>
                <a:lnTo>
                  <a:pt x="93315" y="213524"/>
                </a:lnTo>
                <a:lnTo>
                  <a:pt x="102997" y="213977"/>
                </a:lnTo>
                <a:lnTo>
                  <a:pt x="110236" y="213977"/>
                </a:lnTo>
                <a:lnTo>
                  <a:pt x="111760" y="218930"/>
                </a:lnTo>
                <a:lnTo>
                  <a:pt x="125374" y="259796"/>
                </a:lnTo>
                <a:lnTo>
                  <a:pt x="138906" y="300083"/>
                </a:lnTo>
                <a:lnTo>
                  <a:pt x="150368" y="330944"/>
                </a:lnTo>
                <a:lnTo>
                  <a:pt x="148844" y="332595"/>
                </a:lnTo>
                <a:lnTo>
                  <a:pt x="157297" y="332595"/>
                </a:lnTo>
                <a:lnTo>
                  <a:pt x="155956" y="329293"/>
                </a:lnTo>
                <a:lnTo>
                  <a:pt x="157607" y="327642"/>
                </a:lnTo>
                <a:lnTo>
                  <a:pt x="158369" y="325229"/>
                </a:lnTo>
                <a:lnTo>
                  <a:pt x="166820" y="301630"/>
                </a:lnTo>
                <a:lnTo>
                  <a:pt x="175117" y="278175"/>
                </a:lnTo>
                <a:lnTo>
                  <a:pt x="183137" y="254617"/>
                </a:lnTo>
                <a:lnTo>
                  <a:pt x="190627" y="231122"/>
                </a:lnTo>
                <a:lnTo>
                  <a:pt x="194129" y="222029"/>
                </a:lnTo>
                <a:lnTo>
                  <a:pt x="199024" y="216199"/>
                </a:lnTo>
                <a:lnTo>
                  <a:pt x="205753" y="212941"/>
                </a:lnTo>
                <a:lnTo>
                  <a:pt x="214757" y="211564"/>
                </a:lnTo>
                <a:lnTo>
                  <a:pt x="226163" y="210657"/>
                </a:lnTo>
                <a:lnTo>
                  <a:pt x="237426" y="207928"/>
                </a:lnTo>
                <a:lnTo>
                  <a:pt x="248404" y="203366"/>
                </a:lnTo>
                <a:lnTo>
                  <a:pt x="258953" y="196959"/>
                </a:lnTo>
                <a:lnTo>
                  <a:pt x="262128" y="193784"/>
                </a:lnTo>
                <a:lnTo>
                  <a:pt x="263779" y="191244"/>
                </a:lnTo>
                <a:lnTo>
                  <a:pt x="258953" y="188069"/>
                </a:lnTo>
                <a:lnTo>
                  <a:pt x="251507" y="181973"/>
                </a:lnTo>
                <a:lnTo>
                  <a:pt x="237537" y="144254"/>
                </a:lnTo>
                <a:lnTo>
                  <a:pt x="237458" y="129966"/>
                </a:lnTo>
                <a:lnTo>
                  <a:pt x="238327" y="115964"/>
                </a:lnTo>
                <a:lnTo>
                  <a:pt x="238887" y="101963"/>
                </a:lnTo>
                <a:lnTo>
                  <a:pt x="235082" y="60332"/>
                </a:lnTo>
                <a:lnTo>
                  <a:pt x="215090" y="23254"/>
                </a:lnTo>
                <a:lnTo>
                  <a:pt x="187325" y="14333"/>
                </a:lnTo>
                <a:lnTo>
                  <a:pt x="183387" y="14333"/>
                </a:lnTo>
                <a:lnTo>
                  <a:pt x="180975" y="12682"/>
                </a:lnTo>
                <a:lnTo>
                  <a:pt x="177673" y="10269"/>
                </a:lnTo>
                <a:lnTo>
                  <a:pt x="167638" y="4290"/>
                </a:lnTo>
                <a:lnTo>
                  <a:pt x="156924" y="918"/>
                </a:lnTo>
                <a:lnTo>
                  <a:pt x="145758" y="0"/>
                </a:lnTo>
                <a:close/>
              </a:path>
            </a:pathLst>
          </a:custGeom>
          <a:solidFill>
            <a:srgbClr val="00338D"/>
          </a:solidFill>
        </p:spPr>
        <p:txBody>
          <a:bodyPr wrap="square" lIns="0" tIns="0" rIns="0" bIns="0" rtlCol="0"/>
          <a:lstStyle/>
          <a:p>
            <a:endParaRPr/>
          </a:p>
        </p:txBody>
      </p:sp>
      <p:sp>
        <p:nvSpPr>
          <p:cNvPr id="75" name="object 75"/>
          <p:cNvSpPr/>
          <p:nvPr/>
        </p:nvSpPr>
        <p:spPr>
          <a:xfrm>
            <a:off x="5567679" y="5425440"/>
            <a:ext cx="304800" cy="325120"/>
          </a:xfrm>
          <a:custGeom>
            <a:avLst/>
            <a:gdLst/>
            <a:ahLst/>
            <a:cxnLst/>
            <a:rect l="l" t="t" r="r" b="b"/>
            <a:pathLst>
              <a:path w="304800" h="325120">
                <a:moveTo>
                  <a:pt x="123317" y="44450"/>
                </a:moveTo>
                <a:lnTo>
                  <a:pt x="75116" y="59162"/>
                </a:lnTo>
                <a:lnTo>
                  <a:pt x="35940" y="90236"/>
                </a:lnTo>
                <a:lnTo>
                  <a:pt x="9624" y="133507"/>
                </a:lnTo>
                <a:lnTo>
                  <a:pt x="0" y="184810"/>
                </a:lnTo>
                <a:lnTo>
                  <a:pt x="7036" y="229624"/>
                </a:lnTo>
                <a:lnTo>
                  <a:pt x="26728" y="268198"/>
                </a:lnTo>
                <a:lnTo>
                  <a:pt x="56948" y="298397"/>
                </a:lnTo>
                <a:lnTo>
                  <a:pt x="95569" y="318083"/>
                </a:lnTo>
                <a:lnTo>
                  <a:pt x="140462" y="325120"/>
                </a:lnTo>
                <a:lnTo>
                  <a:pt x="153193" y="324532"/>
                </a:lnTo>
                <a:lnTo>
                  <a:pt x="165639" y="322983"/>
                </a:lnTo>
                <a:lnTo>
                  <a:pt x="177466" y="320790"/>
                </a:lnTo>
                <a:lnTo>
                  <a:pt x="188341" y="318274"/>
                </a:lnTo>
                <a:lnTo>
                  <a:pt x="140462" y="184810"/>
                </a:lnTo>
                <a:lnTo>
                  <a:pt x="138747" y="170112"/>
                </a:lnTo>
                <a:lnTo>
                  <a:pt x="134411" y="133507"/>
                </a:lnTo>
                <a:lnTo>
                  <a:pt x="128889" y="88080"/>
                </a:lnTo>
                <a:lnTo>
                  <a:pt x="123317" y="44450"/>
                </a:lnTo>
                <a:close/>
              </a:path>
              <a:path w="304800" h="325120">
                <a:moveTo>
                  <a:pt x="239775" y="263512"/>
                </a:moveTo>
                <a:lnTo>
                  <a:pt x="205486" y="321703"/>
                </a:lnTo>
                <a:lnTo>
                  <a:pt x="208915" y="318274"/>
                </a:lnTo>
                <a:lnTo>
                  <a:pt x="215773" y="314858"/>
                </a:lnTo>
                <a:lnTo>
                  <a:pt x="219202" y="314858"/>
                </a:lnTo>
                <a:lnTo>
                  <a:pt x="246634" y="270357"/>
                </a:lnTo>
                <a:lnTo>
                  <a:pt x="239775" y="263512"/>
                </a:lnTo>
                <a:close/>
              </a:path>
              <a:path w="304800" h="325120">
                <a:moveTo>
                  <a:pt x="222631" y="253250"/>
                </a:moveTo>
                <a:lnTo>
                  <a:pt x="195199" y="301167"/>
                </a:lnTo>
                <a:lnTo>
                  <a:pt x="198628" y="311429"/>
                </a:lnTo>
                <a:lnTo>
                  <a:pt x="229489" y="256679"/>
                </a:lnTo>
                <a:lnTo>
                  <a:pt x="222631" y="253250"/>
                </a:lnTo>
                <a:close/>
              </a:path>
              <a:path w="304800" h="325120">
                <a:moveTo>
                  <a:pt x="253492" y="277202"/>
                </a:moveTo>
                <a:lnTo>
                  <a:pt x="236347" y="301167"/>
                </a:lnTo>
                <a:lnTo>
                  <a:pt x="243470" y="298008"/>
                </a:lnTo>
                <a:lnTo>
                  <a:pt x="249618" y="293889"/>
                </a:lnTo>
                <a:lnTo>
                  <a:pt x="255099" y="289128"/>
                </a:lnTo>
                <a:lnTo>
                  <a:pt x="260223" y="284048"/>
                </a:lnTo>
                <a:lnTo>
                  <a:pt x="253492" y="277202"/>
                </a:lnTo>
                <a:close/>
              </a:path>
              <a:path w="304800" h="325120">
                <a:moveTo>
                  <a:pt x="208915" y="239560"/>
                </a:moveTo>
                <a:lnTo>
                  <a:pt x="188341" y="277202"/>
                </a:lnTo>
                <a:lnTo>
                  <a:pt x="191770" y="287477"/>
                </a:lnTo>
                <a:lnTo>
                  <a:pt x="215773" y="246405"/>
                </a:lnTo>
                <a:lnTo>
                  <a:pt x="208915" y="239560"/>
                </a:lnTo>
                <a:close/>
              </a:path>
              <a:path w="304800" h="325120">
                <a:moveTo>
                  <a:pt x="256794" y="75311"/>
                </a:moveTo>
                <a:lnTo>
                  <a:pt x="160909" y="181381"/>
                </a:lnTo>
                <a:lnTo>
                  <a:pt x="267081" y="273786"/>
                </a:lnTo>
                <a:lnTo>
                  <a:pt x="283100" y="254056"/>
                </a:lnTo>
                <a:lnTo>
                  <a:pt x="294941" y="231436"/>
                </a:lnTo>
                <a:lnTo>
                  <a:pt x="302281" y="206890"/>
                </a:lnTo>
                <a:lnTo>
                  <a:pt x="304800" y="181381"/>
                </a:lnTo>
                <a:lnTo>
                  <a:pt x="301156" y="149402"/>
                </a:lnTo>
                <a:lnTo>
                  <a:pt x="291084" y="120621"/>
                </a:lnTo>
                <a:lnTo>
                  <a:pt x="275867" y="95702"/>
                </a:lnTo>
                <a:lnTo>
                  <a:pt x="256794" y="75311"/>
                </a:lnTo>
                <a:close/>
              </a:path>
              <a:path w="304800" h="325120">
                <a:moveTo>
                  <a:pt x="195199" y="225869"/>
                </a:moveTo>
                <a:lnTo>
                  <a:pt x="178054" y="256679"/>
                </a:lnTo>
                <a:lnTo>
                  <a:pt x="181483" y="266941"/>
                </a:lnTo>
                <a:lnTo>
                  <a:pt x="202057" y="232714"/>
                </a:lnTo>
                <a:lnTo>
                  <a:pt x="195199" y="225869"/>
                </a:lnTo>
                <a:close/>
              </a:path>
              <a:path w="304800" h="325120">
                <a:moveTo>
                  <a:pt x="181483" y="212178"/>
                </a:moveTo>
                <a:lnTo>
                  <a:pt x="171196" y="232714"/>
                </a:lnTo>
                <a:lnTo>
                  <a:pt x="174625" y="242989"/>
                </a:lnTo>
                <a:lnTo>
                  <a:pt x="188341" y="219024"/>
                </a:lnTo>
                <a:lnTo>
                  <a:pt x="181483" y="212178"/>
                </a:lnTo>
                <a:close/>
              </a:path>
              <a:path w="304800" h="325120">
                <a:moveTo>
                  <a:pt x="167767" y="201917"/>
                </a:moveTo>
                <a:lnTo>
                  <a:pt x="160909" y="208762"/>
                </a:lnTo>
                <a:lnTo>
                  <a:pt x="164337" y="222453"/>
                </a:lnTo>
                <a:lnTo>
                  <a:pt x="174625" y="208762"/>
                </a:lnTo>
                <a:lnTo>
                  <a:pt x="167767" y="201917"/>
                </a:lnTo>
                <a:close/>
              </a:path>
              <a:path w="304800" h="325120">
                <a:moveTo>
                  <a:pt x="154050" y="188226"/>
                </a:moveTo>
                <a:lnTo>
                  <a:pt x="157480" y="198488"/>
                </a:lnTo>
                <a:lnTo>
                  <a:pt x="160909" y="195072"/>
                </a:lnTo>
                <a:lnTo>
                  <a:pt x="154050" y="188226"/>
                </a:lnTo>
                <a:close/>
              </a:path>
              <a:path w="304800" h="325120">
                <a:moveTo>
                  <a:pt x="202057" y="58166"/>
                </a:moveTo>
                <a:lnTo>
                  <a:pt x="140462" y="184810"/>
                </a:lnTo>
                <a:lnTo>
                  <a:pt x="232918" y="78740"/>
                </a:lnTo>
                <a:lnTo>
                  <a:pt x="227131" y="71667"/>
                </a:lnTo>
                <a:lnTo>
                  <a:pt x="220059" y="65881"/>
                </a:lnTo>
                <a:lnTo>
                  <a:pt x="211701" y="61380"/>
                </a:lnTo>
                <a:lnTo>
                  <a:pt x="202057" y="58166"/>
                </a:lnTo>
                <a:close/>
              </a:path>
              <a:path w="304800" h="325120">
                <a:moveTo>
                  <a:pt x="147320" y="0"/>
                </a:moveTo>
                <a:lnTo>
                  <a:pt x="130175" y="0"/>
                </a:lnTo>
                <a:lnTo>
                  <a:pt x="135853" y="44450"/>
                </a:lnTo>
                <a:lnTo>
                  <a:pt x="141417" y="90236"/>
                </a:lnTo>
                <a:lnTo>
                  <a:pt x="147320" y="140335"/>
                </a:lnTo>
                <a:lnTo>
                  <a:pt x="208915" y="13716"/>
                </a:lnTo>
                <a:lnTo>
                  <a:pt x="194933" y="7233"/>
                </a:lnTo>
                <a:lnTo>
                  <a:pt x="179355" y="3000"/>
                </a:lnTo>
                <a:lnTo>
                  <a:pt x="163159" y="696"/>
                </a:lnTo>
                <a:lnTo>
                  <a:pt x="147320" y="0"/>
                </a:lnTo>
                <a:close/>
              </a:path>
            </a:pathLst>
          </a:custGeom>
          <a:solidFill>
            <a:srgbClr val="00338D"/>
          </a:solidFill>
        </p:spPr>
        <p:txBody>
          <a:bodyPr wrap="square" lIns="0" tIns="0" rIns="0" bIns="0" rtlCol="0"/>
          <a:lstStyle/>
          <a:p>
            <a:endParaRPr/>
          </a:p>
        </p:txBody>
      </p:sp>
      <p:sp>
        <p:nvSpPr>
          <p:cNvPr id="76" name="object 76"/>
          <p:cNvSpPr txBox="1"/>
          <p:nvPr/>
        </p:nvSpPr>
        <p:spPr>
          <a:xfrm>
            <a:off x="8504301" y="2442844"/>
            <a:ext cx="2611755" cy="292100"/>
          </a:xfrm>
          <a:prstGeom prst="rect">
            <a:avLst/>
          </a:prstGeom>
        </p:spPr>
        <p:txBody>
          <a:bodyPr vert="horz" wrap="square" lIns="0" tIns="16510" rIns="0" bIns="0" rtlCol="0">
            <a:spAutoFit/>
          </a:bodyPr>
          <a:lstStyle/>
          <a:p>
            <a:pPr>
              <a:lnSpc>
                <a:spcPct val="100000"/>
              </a:lnSpc>
              <a:spcBef>
                <a:spcPts val="130"/>
              </a:spcBef>
            </a:pPr>
            <a:r>
              <a:rPr sz="850" spc="-5" dirty="0">
                <a:solidFill>
                  <a:srgbClr val="FFFFFF"/>
                </a:solidFill>
                <a:latin typeface="Arial"/>
                <a:cs typeface="Arial"/>
              </a:rPr>
              <a:t>More </a:t>
            </a:r>
            <a:r>
              <a:rPr sz="850" spc="5" dirty="0">
                <a:solidFill>
                  <a:srgbClr val="FFFFFF"/>
                </a:solidFill>
                <a:latin typeface="Arial"/>
                <a:cs typeface="Arial"/>
              </a:rPr>
              <a:t>than </a:t>
            </a:r>
            <a:r>
              <a:rPr sz="850" spc="10" dirty="0">
                <a:solidFill>
                  <a:srgbClr val="FFFFFF"/>
                </a:solidFill>
                <a:latin typeface="Arial"/>
                <a:cs typeface="Arial"/>
              </a:rPr>
              <a:t>50 </a:t>
            </a:r>
            <a:r>
              <a:rPr sz="850" spc="15" dirty="0">
                <a:solidFill>
                  <a:srgbClr val="FFFFFF"/>
                </a:solidFill>
                <a:latin typeface="Arial"/>
                <a:cs typeface="Arial"/>
              </a:rPr>
              <a:t>percent </a:t>
            </a:r>
            <a:r>
              <a:rPr sz="850" spc="5" dirty="0">
                <a:solidFill>
                  <a:srgbClr val="FFFFFF"/>
                </a:solidFill>
                <a:latin typeface="Arial"/>
                <a:cs typeface="Arial"/>
              </a:rPr>
              <a:t>of the </a:t>
            </a:r>
            <a:r>
              <a:rPr sz="850" spc="10" dirty="0">
                <a:solidFill>
                  <a:srgbClr val="FFFFFF"/>
                </a:solidFill>
                <a:latin typeface="Arial"/>
                <a:cs typeface="Arial"/>
              </a:rPr>
              <a:t>board </a:t>
            </a:r>
            <a:r>
              <a:rPr sz="850" spc="-15" dirty="0">
                <a:solidFill>
                  <a:srgbClr val="FFFFFF"/>
                </a:solidFill>
                <a:latin typeface="Arial"/>
                <a:cs typeface="Arial"/>
              </a:rPr>
              <a:t>members</a:t>
            </a:r>
            <a:r>
              <a:rPr sz="850" dirty="0">
                <a:solidFill>
                  <a:srgbClr val="FFFFFF"/>
                </a:solidFill>
                <a:latin typeface="Arial"/>
                <a:cs typeface="Arial"/>
              </a:rPr>
              <a:t> </a:t>
            </a:r>
            <a:r>
              <a:rPr sz="850" spc="20" dirty="0">
                <a:solidFill>
                  <a:srgbClr val="FFFFFF"/>
                </a:solidFill>
                <a:latin typeface="Arial"/>
                <a:cs typeface="Arial"/>
              </a:rPr>
              <a:t>expect</a:t>
            </a:r>
            <a:endParaRPr sz="850">
              <a:latin typeface="Arial"/>
              <a:cs typeface="Arial"/>
            </a:endParaRPr>
          </a:p>
          <a:p>
            <a:pPr>
              <a:lnSpc>
                <a:spcPct val="100000"/>
              </a:lnSpc>
              <a:spcBef>
                <a:spcPts val="20"/>
              </a:spcBef>
            </a:pPr>
            <a:r>
              <a:rPr sz="850" spc="5" dirty="0">
                <a:solidFill>
                  <a:srgbClr val="FFFFFF"/>
                </a:solidFill>
                <a:latin typeface="Arial"/>
                <a:cs typeface="Arial"/>
              </a:rPr>
              <a:t>to </a:t>
            </a:r>
            <a:r>
              <a:rPr sz="850" spc="20" dirty="0">
                <a:solidFill>
                  <a:srgbClr val="FFFFFF"/>
                </a:solidFill>
                <a:latin typeface="Arial"/>
                <a:cs typeface="Arial"/>
              </a:rPr>
              <a:t>see </a:t>
            </a:r>
            <a:r>
              <a:rPr sz="850" spc="5" dirty="0">
                <a:solidFill>
                  <a:srgbClr val="FFFFFF"/>
                </a:solidFill>
                <a:latin typeface="Arial"/>
                <a:cs typeface="Arial"/>
              </a:rPr>
              <a:t>the follow </a:t>
            </a:r>
            <a:r>
              <a:rPr sz="850" spc="-5" dirty="0">
                <a:solidFill>
                  <a:srgbClr val="FFFFFF"/>
                </a:solidFill>
                <a:latin typeface="Arial"/>
                <a:cs typeface="Arial"/>
              </a:rPr>
              <a:t>ing </a:t>
            </a:r>
            <a:r>
              <a:rPr sz="850" spc="5" dirty="0">
                <a:solidFill>
                  <a:srgbClr val="FFFFFF"/>
                </a:solidFill>
                <a:latin typeface="Arial"/>
                <a:cs typeface="Arial"/>
              </a:rPr>
              <a:t>industry </a:t>
            </a:r>
            <a:r>
              <a:rPr sz="850" spc="15" dirty="0">
                <a:solidFill>
                  <a:srgbClr val="FFFFFF"/>
                </a:solidFill>
                <a:latin typeface="Arial"/>
                <a:cs typeface="Arial"/>
              </a:rPr>
              <a:t>shifts </a:t>
            </a:r>
            <a:r>
              <a:rPr sz="850" spc="5" dirty="0">
                <a:solidFill>
                  <a:srgbClr val="FFFFFF"/>
                </a:solidFill>
                <a:latin typeface="Arial"/>
                <a:cs typeface="Arial"/>
              </a:rPr>
              <a:t>by</a:t>
            </a:r>
            <a:r>
              <a:rPr sz="850" spc="45" dirty="0">
                <a:solidFill>
                  <a:srgbClr val="FFFFFF"/>
                </a:solidFill>
                <a:latin typeface="Arial"/>
                <a:cs typeface="Arial"/>
              </a:rPr>
              <a:t> </a:t>
            </a:r>
            <a:r>
              <a:rPr sz="850" dirty="0">
                <a:solidFill>
                  <a:srgbClr val="FFFFFF"/>
                </a:solidFill>
                <a:latin typeface="Arial"/>
                <a:cs typeface="Arial"/>
              </a:rPr>
              <a:t>2020:</a:t>
            </a:r>
            <a:endParaRPr sz="850">
              <a:latin typeface="Arial"/>
              <a:cs typeface="Arial"/>
            </a:endParaRPr>
          </a:p>
        </p:txBody>
      </p:sp>
      <p:sp>
        <p:nvSpPr>
          <p:cNvPr id="77" name="object 77"/>
          <p:cNvSpPr txBox="1"/>
          <p:nvPr/>
        </p:nvSpPr>
        <p:spPr>
          <a:xfrm>
            <a:off x="8985631" y="2801619"/>
            <a:ext cx="2145030" cy="434340"/>
          </a:xfrm>
          <a:prstGeom prst="rect">
            <a:avLst/>
          </a:prstGeom>
        </p:spPr>
        <p:txBody>
          <a:bodyPr vert="horz" wrap="square" lIns="0" tIns="16510" rIns="0" bIns="0" rtlCol="0">
            <a:spAutoFit/>
          </a:bodyPr>
          <a:lstStyle/>
          <a:p>
            <a:pPr>
              <a:lnSpc>
                <a:spcPct val="100000"/>
              </a:lnSpc>
              <a:spcBef>
                <a:spcPts val="130"/>
              </a:spcBef>
            </a:pPr>
            <a:r>
              <a:rPr sz="850" spc="15" dirty="0">
                <a:solidFill>
                  <a:srgbClr val="FFFFFF"/>
                </a:solidFill>
                <a:latin typeface="Arial"/>
                <a:cs typeface="Arial"/>
              </a:rPr>
              <a:t>About </a:t>
            </a:r>
            <a:r>
              <a:rPr sz="850" spc="10" dirty="0">
                <a:solidFill>
                  <a:srgbClr val="FFFFFF"/>
                </a:solidFill>
                <a:latin typeface="Arial"/>
                <a:cs typeface="Arial"/>
              </a:rPr>
              <a:t>57 </a:t>
            </a:r>
            <a:r>
              <a:rPr sz="850" spc="15" dirty="0">
                <a:solidFill>
                  <a:srgbClr val="FFFFFF"/>
                </a:solidFill>
                <a:latin typeface="Arial"/>
                <a:cs typeface="Arial"/>
              </a:rPr>
              <a:t>percent </a:t>
            </a:r>
            <a:r>
              <a:rPr sz="850" spc="10" dirty="0">
                <a:solidFill>
                  <a:srgbClr val="FFFFFF"/>
                </a:solidFill>
                <a:latin typeface="Arial"/>
                <a:cs typeface="Arial"/>
              </a:rPr>
              <a:t>board </a:t>
            </a:r>
            <a:r>
              <a:rPr sz="850" spc="-15" dirty="0">
                <a:solidFill>
                  <a:srgbClr val="FFFFFF"/>
                </a:solidFill>
                <a:latin typeface="Arial"/>
                <a:cs typeface="Arial"/>
              </a:rPr>
              <a:t>members </a:t>
            </a:r>
            <a:r>
              <a:rPr sz="850" spc="20" dirty="0">
                <a:solidFill>
                  <a:srgbClr val="FFFFFF"/>
                </a:solidFill>
                <a:latin typeface="Arial"/>
                <a:cs typeface="Arial"/>
              </a:rPr>
              <a:t>feel</a:t>
            </a:r>
            <a:r>
              <a:rPr sz="850" spc="-5" dirty="0">
                <a:solidFill>
                  <a:srgbClr val="FFFFFF"/>
                </a:solidFill>
                <a:latin typeface="Arial"/>
                <a:cs typeface="Arial"/>
              </a:rPr>
              <a:t> </a:t>
            </a:r>
            <a:r>
              <a:rPr sz="850" spc="5" dirty="0">
                <a:solidFill>
                  <a:srgbClr val="FFFFFF"/>
                </a:solidFill>
                <a:latin typeface="Arial"/>
                <a:cs typeface="Arial"/>
              </a:rPr>
              <a:t>that</a:t>
            </a:r>
            <a:endParaRPr sz="850">
              <a:latin typeface="Arial"/>
              <a:cs typeface="Arial"/>
            </a:endParaRPr>
          </a:p>
          <a:p>
            <a:pPr>
              <a:lnSpc>
                <a:spcPct val="100000"/>
              </a:lnSpc>
              <a:spcBef>
                <a:spcPts val="20"/>
              </a:spcBef>
            </a:pPr>
            <a:r>
              <a:rPr sz="850" spc="10" dirty="0">
                <a:solidFill>
                  <a:srgbClr val="FFFFFF"/>
                </a:solidFill>
                <a:latin typeface="Arial"/>
                <a:cs typeface="Arial"/>
              </a:rPr>
              <a:t>manufacturers </a:t>
            </a:r>
            <a:r>
              <a:rPr sz="850" spc="20" dirty="0">
                <a:solidFill>
                  <a:srgbClr val="FFFFFF"/>
                </a:solidFill>
                <a:latin typeface="Arial"/>
                <a:cs typeface="Arial"/>
              </a:rPr>
              <a:t>w </a:t>
            </a:r>
            <a:r>
              <a:rPr sz="850" spc="-20" dirty="0">
                <a:solidFill>
                  <a:srgbClr val="FFFFFF"/>
                </a:solidFill>
                <a:latin typeface="Arial"/>
                <a:cs typeface="Arial"/>
              </a:rPr>
              <a:t>ill </a:t>
            </a:r>
            <a:r>
              <a:rPr sz="850" spc="5" dirty="0">
                <a:solidFill>
                  <a:srgbClr val="FFFFFF"/>
                </a:solidFill>
                <a:latin typeface="Arial"/>
                <a:cs typeface="Arial"/>
              </a:rPr>
              <a:t>sell</a:t>
            </a:r>
            <a:r>
              <a:rPr sz="850" spc="35" dirty="0">
                <a:solidFill>
                  <a:srgbClr val="FFFFFF"/>
                </a:solidFill>
                <a:latin typeface="Arial"/>
                <a:cs typeface="Arial"/>
              </a:rPr>
              <a:t> </a:t>
            </a:r>
            <a:r>
              <a:rPr sz="850" spc="-15" dirty="0">
                <a:solidFill>
                  <a:srgbClr val="FFFFFF"/>
                </a:solidFill>
                <a:latin typeface="Arial"/>
                <a:cs typeface="Arial"/>
              </a:rPr>
              <a:t>many</a:t>
            </a:r>
            <a:endParaRPr sz="850">
              <a:latin typeface="Arial"/>
              <a:cs typeface="Arial"/>
            </a:endParaRPr>
          </a:p>
          <a:p>
            <a:pPr>
              <a:lnSpc>
                <a:spcPct val="100000"/>
              </a:lnSpc>
              <a:spcBef>
                <a:spcPts val="100"/>
              </a:spcBef>
            </a:pPr>
            <a:r>
              <a:rPr sz="850" spc="-5" dirty="0">
                <a:solidFill>
                  <a:srgbClr val="FFFFFF"/>
                </a:solidFill>
                <a:latin typeface="Arial"/>
                <a:cs typeface="Arial"/>
              </a:rPr>
              <a:t>more</a:t>
            </a:r>
            <a:r>
              <a:rPr sz="850" spc="145" dirty="0">
                <a:solidFill>
                  <a:srgbClr val="FFFFFF"/>
                </a:solidFill>
                <a:latin typeface="Arial"/>
                <a:cs typeface="Arial"/>
              </a:rPr>
              <a:t> </a:t>
            </a:r>
            <a:r>
              <a:rPr sz="850" spc="15" dirty="0">
                <a:solidFill>
                  <a:srgbClr val="FFFFFF"/>
                </a:solidFill>
                <a:latin typeface="Arial"/>
                <a:cs typeface="Arial"/>
              </a:rPr>
              <a:t>products</a:t>
            </a:r>
            <a:endParaRPr sz="850">
              <a:latin typeface="Arial"/>
              <a:cs typeface="Arial"/>
            </a:endParaRPr>
          </a:p>
        </p:txBody>
      </p:sp>
      <p:sp>
        <p:nvSpPr>
          <p:cNvPr id="78" name="object 78"/>
          <p:cNvSpPr txBox="1"/>
          <p:nvPr/>
        </p:nvSpPr>
        <p:spPr>
          <a:xfrm>
            <a:off x="8985631" y="3364801"/>
            <a:ext cx="2101850" cy="1992630"/>
          </a:xfrm>
          <a:prstGeom prst="rect">
            <a:avLst/>
          </a:prstGeom>
        </p:spPr>
        <p:txBody>
          <a:bodyPr vert="horz" wrap="square" lIns="0" tIns="13970" rIns="0" bIns="0" rtlCol="0">
            <a:spAutoFit/>
          </a:bodyPr>
          <a:lstStyle/>
          <a:p>
            <a:pPr marR="214629">
              <a:lnSpc>
                <a:spcPct val="102299"/>
              </a:lnSpc>
              <a:spcBef>
                <a:spcPts val="110"/>
              </a:spcBef>
            </a:pPr>
            <a:r>
              <a:rPr sz="850" spc="-5" dirty="0">
                <a:solidFill>
                  <a:srgbClr val="FFFFFF"/>
                </a:solidFill>
                <a:latin typeface="Arial"/>
                <a:cs typeface="Arial"/>
              </a:rPr>
              <a:t>Most </a:t>
            </a:r>
            <a:r>
              <a:rPr sz="850" b="1" spc="35" dirty="0">
                <a:solidFill>
                  <a:srgbClr val="FFFFFF"/>
                </a:solidFill>
                <a:latin typeface="Arial"/>
                <a:cs typeface="Arial"/>
              </a:rPr>
              <a:t>supply </a:t>
            </a:r>
            <a:r>
              <a:rPr sz="850" b="1" spc="15" dirty="0">
                <a:solidFill>
                  <a:srgbClr val="FFFFFF"/>
                </a:solidFill>
                <a:latin typeface="Arial"/>
                <a:cs typeface="Arial"/>
              </a:rPr>
              <a:t>chains </a:t>
            </a:r>
            <a:r>
              <a:rPr sz="850" spc="20" dirty="0">
                <a:solidFill>
                  <a:srgbClr val="FFFFFF"/>
                </a:solidFill>
                <a:latin typeface="Arial"/>
                <a:cs typeface="Arial"/>
              </a:rPr>
              <a:t>w </a:t>
            </a:r>
            <a:r>
              <a:rPr sz="850" spc="-20" dirty="0">
                <a:solidFill>
                  <a:srgbClr val="FFFFFF"/>
                </a:solidFill>
                <a:latin typeface="Arial"/>
                <a:cs typeface="Arial"/>
              </a:rPr>
              <a:t>ill </a:t>
            </a:r>
            <a:r>
              <a:rPr sz="850" spc="10" dirty="0">
                <a:solidFill>
                  <a:srgbClr val="FFFFFF"/>
                </a:solidFill>
                <a:latin typeface="Arial"/>
                <a:cs typeface="Arial"/>
              </a:rPr>
              <a:t>be </a:t>
            </a:r>
            <a:r>
              <a:rPr sz="850" b="1" spc="50" dirty="0">
                <a:solidFill>
                  <a:srgbClr val="FFFFFF"/>
                </a:solidFill>
                <a:latin typeface="Arial"/>
                <a:cs typeface="Arial"/>
              </a:rPr>
              <a:t>demand  </a:t>
            </a:r>
            <a:r>
              <a:rPr sz="850" b="1" spc="35" dirty="0">
                <a:solidFill>
                  <a:srgbClr val="FFFFFF"/>
                </a:solidFill>
                <a:latin typeface="Arial"/>
                <a:cs typeface="Arial"/>
              </a:rPr>
              <a:t>driven </a:t>
            </a:r>
            <a:r>
              <a:rPr sz="850" spc="5" dirty="0">
                <a:solidFill>
                  <a:srgbClr val="FFFFFF"/>
                </a:solidFill>
                <a:latin typeface="Arial"/>
                <a:cs typeface="Arial"/>
              </a:rPr>
              <a:t>and </a:t>
            </a:r>
            <a:r>
              <a:rPr sz="850" b="1" spc="50" dirty="0">
                <a:solidFill>
                  <a:srgbClr val="FFFFFF"/>
                </a:solidFill>
                <a:latin typeface="Arial"/>
                <a:cs typeface="Arial"/>
              </a:rPr>
              <a:t>customer</a:t>
            </a:r>
            <a:r>
              <a:rPr sz="850" b="1" spc="-140" dirty="0">
                <a:solidFill>
                  <a:srgbClr val="FFFFFF"/>
                </a:solidFill>
                <a:latin typeface="Arial"/>
                <a:cs typeface="Arial"/>
              </a:rPr>
              <a:t> </a:t>
            </a:r>
            <a:r>
              <a:rPr sz="850" b="1" spc="35" dirty="0">
                <a:solidFill>
                  <a:srgbClr val="FFFFFF"/>
                </a:solidFill>
                <a:latin typeface="Arial"/>
                <a:cs typeface="Arial"/>
              </a:rPr>
              <a:t>centric</a:t>
            </a:r>
            <a:endParaRPr sz="850">
              <a:latin typeface="Arial"/>
              <a:cs typeface="Arial"/>
            </a:endParaRPr>
          </a:p>
          <a:p>
            <a:pPr>
              <a:lnSpc>
                <a:spcPct val="100000"/>
              </a:lnSpc>
              <a:spcBef>
                <a:spcPts val="15"/>
              </a:spcBef>
            </a:pPr>
            <a:endParaRPr sz="1100">
              <a:latin typeface="Times New Roman"/>
              <a:cs typeface="Times New Roman"/>
            </a:endParaRPr>
          </a:p>
          <a:p>
            <a:pPr>
              <a:lnSpc>
                <a:spcPct val="100000"/>
              </a:lnSpc>
              <a:spcBef>
                <a:spcPts val="5"/>
              </a:spcBef>
            </a:pPr>
            <a:r>
              <a:rPr sz="850" b="1" spc="20" dirty="0">
                <a:solidFill>
                  <a:srgbClr val="FFFFFF"/>
                </a:solidFill>
                <a:latin typeface="Arial"/>
                <a:cs typeface="Arial"/>
              </a:rPr>
              <a:t>Shipping and </a:t>
            </a:r>
            <a:r>
              <a:rPr sz="850" b="1" spc="35" dirty="0">
                <a:solidFill>
                  <a:srgbClr val="FFFFFF"/>
                </a:solidFill>
                <a:latin typeface="Arial"/>
                <a:cs typeface="Arial"/>
              </a:rPr>
              <a:t>fulfilment </a:t>
            </a:r>
            <a:r>
              <a:rPr sz="850" spc="-5" dirty="0">
                <a:solidFill>
                  <a:srgbClr val="FFFFFF"/>
                </a:solidFill>
                <a:latin typeface="Arial"/>
                <a:cs typeface="Arial"/>
              </a:rPr>
              <a:t>options </a:t>
            </a:r>
            <a:r>
              <a:rPr sz="850" spc="20" dirty="0">
                <a:solidFill>
                  <a:srgbClr val="FFFFFF"/>
                </a:solidFill>
                <a:latin typeface="Arial"/>
                <a:cs typeface="Arial"/>
              </a:rPr>
              <a:t>w</a:t>
            </a:r>
            <a:r>
              <a:rPr sz="850" spc="-150" dirty="0">
                <a:solidFill>
                  <a:srgbClr val="FFFFFF"/>
                </a:solidFill>
                <a:latin typeface="Arial"/>
                <a:cs typeface="Arial"/>
              </a:rPr>
              <a:t> </a:t>
            </a:r>
            <a:r>
              <a:rPr sz="850" spc="-20" dirty="0">
                <a:solidFill>
                  <a:srgbClr val="FFFFFF"/>
                </a:solidFill>
                <a:latin typeface="Arial"/>
                <a:cs typeface="Arial"/>
              </a:rPr>
              <a:t>ill </a:t>
            </a:r>
            <a:r>
              <a:rPr sz="850" spc="10" dirty="0">
                <a:solidFill>
                  <a:srgbClr val="FFFFFF"/>
                </a:solidFill>
                <a:latin typeface="Arial"/>
                <a:cs typeface="Arial"/>
              </a:rPr>
              <a:t>be</a:t>
            </a:r>
            <a:endParaRPr sz="850">
              <a:latin typeface="Arial"/>
              <a:cs typeface="Arial"/>
            </a:endParaRPr>
          </a:p>
          <a:p>
            <a:pPr>
              <a:lnSpc>
                <a:spcPct val="100000"/>
              </a:lnSpc>
              <a:spcBef>
                <a:spcPts val="20"/>
              </a:spcBef>
            </a:pPr>
            <a:r>
              <a:rPr sz="850" spc="-5" dirty="0">
                <a:solidFill>
                  <a:srgbClr val="FFFFFF"/>
                </a:solidFill>
                <a:latin typeface="Arial"/>
                <a:cs typeface="Arial"/>
              </a:rPr>
              <a:t>more important </a:t>
            </a:r>
            <a:r>
              <a:rPr sz="850" spc="5" dirty="0">
                <a:solidFill>
                  <a:srgbClr val="FFFFFF"/>
                </a:solidFill>
                <a:latin typeface="Arial"/>
                <a:cs typeface="Arial"/>
              </a:rPr>
              <a:t>than</a:t>
            </a:r>
            <a:r>
              <a:rPr sz="850" spc="-5" dirty="0">
                <a:solidFill>
                  <a:srgbClr val="FFFFFF"/>
                </a:solidFill>
                <a:latin typeface="Arial"/>
                <a:cs typeface="Arial"/>
              </a:rPr>
              <a:t> </a:t>
            </a:r>
            <a:r>
              <a:rPr sz="850" spc="10" dirty="0">
                <a:solidFill>
                  <a:srgbClr val="FFFFFF"/>
                </a:solidFill>
                <a:latin typeface="Arial"/>
                <a:cs typeface="Arial"/>
              </a:rPr>
              <a:t>price</a:t>
            </a:r>
            <a:endParaRPr sz="850">
              <a:latin typeface="Arial"/>
              <a:cs typeface="Arial"/>
            </a:endParaRPr>
          </a:p>
          <a:p>
            <a:pPr>
              <a:lnSpc>
                <a:spcPct val="100000"/>
              </a:lnSpc>
              <a:spcBef>
                <a:spcPts val="20"/>
              </a:spcBef>
            </a:pPr>
            <a:endParaRPr sz="1100">
              <a:latin typeface="Times New Roman"/>
              <a:cs typeface="Times New Roman"/>
            </a:endParaRPr>
          </a:p>
          <a:p>
            <a:pPr>
              <a:lnSpc>
                <a:spcPct val="100000"/>
              </a:lnSpc>
            </a:pPr>
            <a:r>
              <a:rPr sz="850" b="1" spc="15" dirty="0">
                <a:solidFill>
                  <a:srgbClr val="FFFFFF"/>
                </a:solidFill>
                <a:latin typeface="Arial"/>
                <a:cs typeface="Arial"/>
              </a:rPr>
              <a:t>Physical</a:t>
            </a:r>
            <a:r>
              <a:rPr sz="850" b="1" spc="65" dirty="0">
                <a:solidFill>
                  <a:srgbClr val="FFFFFF"/>
                </a:solidFill>
                <a:latin typeface="Arial"/>
                <a:cs typeface="Arial"/>
              </a:rPr>
              <a:t> </a:t>
            </a:r>
            <a:r>
              <a:rPr sz="850" b="1" spc="45" dirty="0">
                <a:solidFill>
                  <a:srgbClr val="FFFFFF"/>
                </a:solidFill>
                <a:latin typeface="Arial"/>
                <a:cs typeface="Arial"/>
              </a:rPr>
              <a:t>store</a:t>
            </a:r>
            <a:r>
              <a:rPr sz="850" b="1" spc="-5" dirty="0">
                <a:solidFill>
                  <a:srgbClr val="FFFFFF"/>
                </a:solidFill>
                <a:latin typeface="Arial"/>
                <a:cs typeface="Arial"/>
              </a:rPr>
              <a:t> </a:t>
            </a:r>
            <a:r>
              <a:rPr sz="850" spc="5" dirty="0">
                <a:solidFill>
                  <a:srgbClr val="FFFFFF"/>
                </a:solidFill>
                <a:latin typeface="Arial"/>
                <a:cs typeface="Arial"/>
              </a:rPr>
              <a:t>and</a:t>
            </a:r>
            <a:r>
              <a:rPr sz="850" spc="-90" dirty="0">
                <a:solidFill>
                  <a:srgbClr val="FFFFFF"/>
                </a:solidFill>
                <a:latin typeface="Arial"/>
                <a:cs typeface="Arial"/>
              </a:rPr>
              <a:t> </a:t>
            </a:r>
            <a:r>
              <a:rPr sz="850" b="1" spc="15" dirty="0">
                <a:solidFill>
                  <a:srgbClr val="FFFFFF"/>
                </a:solidFill>
                <a:latin typeface="Arial"/>
                <a:cs typeface="Arial"/>
              </a:rPr>
              <a:t>digital</a:t>
            </a:r>
            <a:r>
              <a:rPr sz="850" b="1" spc="-10" dirty="0">
                <a:solidFill>
                  <a:srgbClr val="FFFFFF"/>
                </a:solidFill>
                <a:latin typeface="Arial"/>
                <a:cs typeface="Arial"/>
              </a:rPr>
              <a:t> </a:t>
            </a:r>
            <a:r>
              <a:rPr sz="850" b="1" spc="30" dirty="0">
                <a:solidFill>
                  <a:srgbClr val="FFFFFF"/>
                </a:solidFill>
                <a:latin typeface="Arial"/>
                <a:cs typeface="Arial"/>
              </a:rPr>
              <a:t>channels</a:t>
            </a:r>
            <a:r>
              <a:rPr sz="850" b="1" spc="-25" dirty="0">
                <a:solidFill>
                  <a:srgbClr val="FFFFFF"/>
                </a:solidFill>
                <a:latin typeface="Arial"/>
                <a:cs typeface="Arial"/>
              </a:rPr>
              <a:t> </a:t>
            </a:r>
            <a:r>
              <a:rPr sz="850" spc="20" dirty="0">
                <a:solidFill>
                  <a:srgbClr val="FFFFFF"/>
                </a:solidFill>
                <a:latin typeface="Arial"/>
                <a:cs typeface="Arial"/>
              </a:rPr>
              <a:t>w</a:t>
            </a:r>
            <a:r>
              <a:rPr sz="850" spc="-75" dirty="0">
                <a:solidFill>
                  <a:srgbClr val="FFFFFF"/>
                </a:solidFill>
                <a:latin typeface="Arial"/>
                <a:cs typeface="Arial"/>
              </a:rPr>
              <a:t> </a:t>
            </a:r>
            <a:r>
              <a:rPr sz="850" spc="-20" dirty="0">
                <a:solidFill>
                  <a:srgbClr val="FFFFFF"/>
                </a:solidFill>
                <a:latin typeface="Arial"/>
                <a:cs typeface="Arial"/>
              </a:rPr>
              <a:t>ill</a:t>
            </a:r>
            <a:endParaRPr sz="850">
              <a:latin typeface="Arial"/>
              <a:cs typeface="Arial"/>
            </a:endParaRPr>
          </a:p>
          <a:p>
            <a:pPr>
              <a:lnSpc>
                <a:spcPct val="100000"/>
              </a:lnSpc>
              <a:spcBef>
                <a:spcPts val="25"/>
              </a:spcBef>
            </a:pPr>
            <a:r>
              <a:rPr sz="850" spc="10" dirty="0">
                <a:solidFill>
                  <a:srgbClr val="FFFFFF"/>
                </a:solidFill>
                <a:latin typeface="Arial"/>
                <a:cs typeface="Arial"/>
              </a:rPr>
              <a:t>be </a:t>
            </a:r>
            <a:r>
              <a:rPr sz="850" spc="5" dirty="0">
                <a:solidFill>
                  <a:srgbClr val="FFFFFF"/>
                </a:solidFill>
                <a:latin typeface="Arial"/>
                <a:cs typeface="Arial"/>
              </a:rPr>
              <a:t>fully</a:t>
            </a:r>
            <a:r>
              <a:rPr sz="850" spc="95" dirty="0">
                <a:solidFill>
                  <a:srgbClr val="FFFFFF"/>
                </a:solidFill>
                <a:latin typeface="Arial"/>
                <a:cs typeface="Arial"/>
              </a:rPr>
              <a:t> </a:t>
            </a:r>
            <a:r>
              <a:rPr sz="850" spc="5" dirty="0">
                <a:solidFill>
                  <a:srgbClr val="FFFFFF"/>
                </a:solidFill>
                <a:latin typeface="Arial"/>
                <a:cs typeface="Arial"/>
              </a:rPr>
              <a:t>integrated</a:t>
            </a:r>
            <a:endParaRPr sz="850">
              <a:latin typeface="Arial"/>
              <a:cs typeface="Arial"/>
            </a:endParaRPr>
          </a:p>
          <a:p>
            <a:pPr>
              <a:lnSpc>
                <a:spcPct val="100000"/>
              </a:lnSpc>
              <a:spcBef>
                <a:spcPts val="15"/>
              </a:spcBef>
            </a:pPr>
            <a:endParaRPr sz="1100">
              <a:latin typeface="Times New Roman"/>
              <a:cs typeface="Times New Roman"/>
            </a:endParaRPr>
          </a:p>
          <a:p>
            <a:pPr>
              <a:lnSpc>
                <a:spcPct val="100000"/>
              </a:lnSpc>
              <a:spcBef>
                <a:spcPts val="5"/>
              </a:spcBef>
            </a:pPr>
            <a:r>
              <a:rPr sz="850" spc="5" dirty="0">
                <a:solidFill>
                  <a:srgbClr val="FFFFFF"/>
                </a:solidFill>
                <a:latin typeface="Arial"/>
                <a:cs typeface="Arial"/>
              </a:rPr>
              <a:t>Physical </a:t>
            </a:r>
            <a:r>
              <a:rPr sz="850" spc="15" dirty="0">
                <a:solidFill>
                  <a:srgbClr val="FFFFFF"/>
                </a:solidFill>
                <a:latin typeface="Arial"/>
                <a:cs typeface="Arial"/>
              </a:rPr>
              <a:t>stores </a:t>
            </a:r>
            <a:r>
              <a:rPr sz="850" spc="5" dirty="0">
                <a:solidFill>
                  <a:srgbClr val="FFFFFF"/>
                </a:solidFill>
                <a:latin typeface="Arial"/>
                <a:cs typeface="Arial"/>
              </a:rPr>
              <a:t>that </a:t>
            </a:r>
            <a:r>
              <a:rPr sz="850" spc="10" dirty="0">
                <a:solidFill>
                  <a:srgbClr val="FFFFFF"/>
                </a:solidFill>
                <a:latin typeface="Arial"/>
                <a:cs typeface="Arial"/>
              </a:rPr>
              <a:t>do </a:t>
            </a:r>
            <a:r>
              <a:rPr sz="850" spc="5" dirty="0">
                <a:solidFill>
                  <a:srgbClr val="FFFFFF"/>
                </a:solidFill>
                <a:latin typeface="Arial"/>
                <a:cs typeface="Arial"/>
              </a:rPr>
              <a:t>not</a:t>
            </a:r>
            <a:r>
              <a:rPr sz="850" spc="30" dirty="0">
                <a:solidFill>
                  <a:srgbClr val="FFFFFF"/>
                </a:solidFill>
                <a:latin typeface="Arial"/>
                <a:cs typeface="Arial"/>
              </a:rPr>
              <a:t> </a:t>
            </a:r>
            <a:r>
              <a:rPr sz="850" b="1" spc="40" dirty="0">
                <a:solidFill>
                  <a:srgbClr val="FFFFFF"/>
                </a:solidFill>
                <a:latin typeface="Arial"/>
                <a:cs typeface="Arial"/>
              </a:rPr>
              <a:t>reinvent</a:t>
            </a:r>
            <a:endParaRPr sz="850">
              <a:latin typeface="Arial"/>
              <a:cs typeface="Arial"/>
            </a:endParaRPr>
          </a:p>
          <a:p>
            <a:pPr>
              <a:lnSpc>
                <a:spcPct val="100000"/>
              </a:lnSpc>
              <a:spcBef>
                <a:spcPts val="20"/>
              </a:spcBef>
            </a:pPr>
            <a:r>
              <a:rPr sz="850" dirty="0">
                <a:solidFill>
                  <a:srgbClr val="FFFFFF"/>
                </a:solidFill>
                <a:latin typeface="Arial"/>
                <a:cs typeface="Arial"/>
              </a:rPr>
              <a:t>themselves </a:t>
            </a:r>
            <a:r>
              <a:rPr sz="850" spc="20" dirty="0">
                <a:solidFill>
                  <a:srgbClr val="FFFFFF"/>
                </a:solidFill>
                <a:latin typeface="Arial"/>
                <a:cs typeface="Arial"/>
              </a:rPr>
              <a:t>w </a:t>
            </a:r>
            <a:r>
              <a:rPr sz="850" spc="-25" dirty="0">
                <a:solidFill>
                  <a:srgbClr val="FFFFFF"/>
                </a:solidFill>
                <a:latin typeface="Arial"/>
                <a:cs typeface="Arial"/>
              </a:rPr>
              <a:t>ill </a:t>
            </a:r>
            <a:r>
              <a:rPr sz="850" spc="5" dirty="0">
                <a:solidFill>
                  <a:srgbClr val="FFFFFF"/>
                </a:solidFill>
                <a:latin typeface="Arial"/>
                <a:cs typeface="Arial"/>
              </a:rPr>
              <a:t>not</a:t>
            </a:r>
            <a:r>
              <a:rPr sz="850" spc="-150" dirty="0">
                <a:solidFill>
                  <a:srgbClr val="FFFFFF"/>
                </a:solidFill>
                <a:latin typeface="Arial"/>
                <a:cs typeface="Arial"/>
              </a:rPr>
              <a:t> </a:t>
            </a:r>
            <a:r>
              <a:rPr sz="850" spc="20" dirty="0">
                <a:solidFill>
                  <a:srgbClr val="FFFFFF"/>
                </a:solidFill>
                <a:latin typeface="Arial"/>
                <a:cs typeface="Arial"/>
              </a:rPr>
              <a:t>survive</a:t>
            </a:r>
            <a:endParaRPr sz="850">
              <a:latin typeface="Arial"/>
              <a:cs typeface="Arial"/>
            </a:endParaRPr>
          </a:p>
          <a:p>
            <a:pPr>
              <a:lnSpc>
                <a:spcPct val="100000"/>
              </a:lnSpc>
              <a:spcBef>
                <a:spcPts val="20"/>
              </a:spcBef>
            </a:pPr>
            <a:endParaRPr sz="1100">
              <a:latin typeface="Times New Roman"/>
              <a:cs typeface="Times New Roman"/>
            </a:endParaRPr>
          </a:p>
          <a:p>
            <a:pPr>
              <a:lnSpc>
                <a:spcPct val="100000"/>
              </a:lnSpc>
            </a:pPr>
            <a:r>
              <a:rPr sz="850" spc="-15" dirty="0">
                <a:solidFill>
                  <a:srgbClr val="FFFFFF"/>
                </a:solidFill>
                <a:latin typeface="Arial"/>
                <a:cs typeface="Arial"/>
              </a:rPr>
              <a:t>Many </a:t>
            </a:r>
            <a:r>
              <a:rPr sz="850" spc="15" dirty="0">
                <a:solidFill>
                  <a:srgbClr val="FFFFFF"/>
                </a:solidFill>
                <a:latin typeface="Arial"/>
                <a:cs typeface="Arial"/>
              </a:rPr>
              <a:t>stores </a:t>
            </a:r>
            <a:r>
              <a:rPr sz="850" spc="5" dirty="0">
                <a:solidFill>
                  <a:srgbClr val="FFFFFF"/>
                </a:solidFill>
                <a:latin typeface="Arial"/>
                <a:cs typeface="Arial"/>
              </a:rPr>
              <a:t>existing today </a:t>
            </a:r>
            <a:r>
              <a:rPr sz="850" spc="20" dirty="0">
                <a:solidFill>
                  <a:srgbClr val="FFFFFF"/>
                </a:solidFill>
                <a:latin typeface="Arial"/>
                <a:cs typeface="Arial"/>
              </a:rPr>
              <a:t>w </a:t>
            </a:r>
            <a:r>
              <a:rPr sz="850" spc="-25" dirty="0">
                <a:solidFill>
                  <a:srgbClr val="FFFFFF"/>
                </a:solidFill>
                <a:latin typeface="Arial"/>
                <a:cs typeface="Arial"/>
              </a:rPr>
              <a:t>ill </a:t>
            </a:r>
            <a:r>
              <a:rPr sz="850" b="1" spc="25" dirty="0">
                <a:solidFill>
                  <a:srgbClr val="FFFFFF"/>
                </a:solidFill>
                <a:latin typeface="Arial"/>
                <a:cs typeface="Arial"/>
              </a:rPr>
              <a:t>close</a:t>
            </a:r>
            <a:r>
              <a:rPr sz="850" b="1" spc="55" dirty="0">
                <a:solidFill>
                  <a:srgbClr val="FFFFFF"/>
                </a:solidFill>
                <a:latin typeface="Arial"/>
                <a:cs typeface="Arial"/>
              </a:rPr>
              <a:t> </a:t>
            </a:r>
            <a:r>
              <a:rPr sz="850" spc="5" dirty="0">
                <a:solidFill>
                  <a:srgbClr val="FFFFFF"/>
                </a:solidFill>
                <a:latin typeface="Arial"/>
                <a:cs typeface="Arial"/>
              </a:rPr>
              <a:t>due</a:t>
            </a:r>
            <a:endParaRPr sz="850">
              <a:latin typeface="Arial"/>
              <a:cs typeface="Arial"/>
            </a:endParaRPr>
          </a:p>
          <a:p>
            <a:pPr>
              <a:lnSpc>
                <a:spcPct val="100000"/>
              </a:lnSpc>
              <a:spcBef>
                <a:spcPts val="20"/>
              </a:spcBef>
            </a:pPr>
            <a:r>
              <a:rPr sz="850" spc="5" dirty="0">
                <a:solidFill>
                  <a:srgbClr val="FFFFFF"/>
                </a:solidFill>
                <a:latin typeface="Arial"/>
                <a:cs typeface="Arial"/>
              </a:rPr>
              <a:t>to</a:t>
            </a:r>
            <a:r>
              <a:rPr sz="850" spc="-15" dirty="0">
                <a:solidFill>
                  <a:srgbClr val="FFFFFF"/>
                </a:solidFill>
                <a:latin typeface="Arial"/>
                <a:cs typeface="Arial"/>
              </a:rPr>
              <a:t> </a:t>
            </a:r>
            <a:r>
              <a:rPr sz="850" b="1" spc="35" dirty="0">
                <a:solidFill>
                  <a:srgbClr val="FFFFFF"/>
                </a:solidFill>
                <a:latin typeface="Arial"/>
                <a:cs typeface="Arial"/>
              </a:rPr>
              <a:t>underperformance</a:t>
            </a:r>
            <a:endParaRPr sz="850">
              <a:latin typeface="Arial"/>
              <a:cs typeface="Arial"/>
            </a:endParaRPr>
          </a:p>
        </p:txBody>
      </p:sp>
      <p:sp>
        <p:nvSpPr>
          <p:cNvPr id="79" name="object 79"/>
          <p:cNvSpPr txBox="1"/>
          <p:nvPr/>
        </p:nvSpPr>
        <p:spPr>
          <a:xfrm>
            <a:off x="8985631" y="5490845"/>
            <a:ext cx="1823720" cy="292100"/>
          </a:xfrm>
          <a:prstGeom prst="rect">
            <a:avLst/>
          </a:prstGeom>
        </p:spPr>
        <p:txBody>
          <a:bodyPr vert="horz" wrap="square" lIns="0" tIns="16510" rIns="0" bIns="0" rtlCol="0">
            <a:spAutoFit/>
          </a:bodyPr>
          <a:lstStyle/>
          <a:p>
            <a:pPr>
              <a:lnSpc>
                <a:spcPct val="100000"/>
              </a:lnSpc>
              <a:spcBef>
                <a:spcPts val="130"/>
              </a:spcBef>
            </a:pPr>
            <a:r>
              <a:rPr sz="850" dirty="0">
                <a:solidFill>
                  <a:srgbClr val="FFFFFF"/>
                </a:solidFill>
                <a:latin typeface="Arial"/>
                <a:cs typeface="Arial"/>
              </a:rPr>
              <a:t>Use </a:t>
            </a:r>
            <a:r>
              <a:rPr sz="850" spc="5" dirty="0">
                <a:solidFill>
                  <a:srgbClr val="FFFFFF"/>
                </a:solidFill>
                <a:latin typeface="Arial"/>
                <a:cs typeface="Arial"/>
              </a:rPr>
              <a:t>of </a:t>
            </a:r>
            <a:r>
              <a:rPr sz="850" b="1" spc="15" dirty="0">
                <a:solidFill>
                  <a:srgbClr val="FFFFFF"/>
                </a:solidFill>
                <a:latin typeface="Arial"/>
                <a:cs typeface="Arial"/>
              </a:rPr>
              <a:t>artificial </a:t>
            </a:r>
            <a:r>
              <a:rPr sz="850" b="1" spc="25" dirty="0">
                <a:solidFill>
                  <a:srgbClr val="FFFFFF"/>
                </a:solidFill>
                <a:latin typeface="Arial"/>
                <a:cs typeface="Arial"/>
              </a:rPr>
              <a:t>intelligence </a:t>
            </a:r>
            <a:r>
              <a:rPr sz="850" spc="20" dirty="0">
                <a:solidFill>
                  <a:srgbClr val="FFFFFF"/>
                </a:solidFill>
                <a:latin typeface="Arial"/>
                <a:cs typeface="Arial"/>
              </a:rPr>
              <a:t>w </a:t>
            </a:r>
            <a:r>
              <a:rPr sz="850" spc="-25" dirty="0">
                <a:solidFill>
                  <a:srgbClr val="FFFFFF"/>
                </a:solidFill>
                <a:latin typeface="Arial"/>
                <a:cs typeface="Arial"/>
              </a:rPr>
              <a:t>ill</a:t>
            </a:r>
            <a:r>
              <a:rPr sz="850" spc="-95" dirty="0">
                <a:solidFill>
                  <a:srgbClr val="FFFFFF"/>
                </a:solidFill>
                <a:latin typeface="Arial"/>
                <a:cs typeface="Arial"/>
              </a:rPr>
              <a:t> </a:t>
            </a:r>
            <a:r>
              <a:rPr sz="850" spc="10" dirty="0">
                <a:solidFill>
                  <a:srgbClr val="FFFFFF"/>
                </a:solidFill>
                <a:latin typeface="Arial"/>
                <a:cs typeface="Arial"/>
              </a:rPr>
              <a:t>be</a:t>
            </a:r>
            <a:endParaRPr sz="850">
              <a:latin typeface="Arial"/>
              <a:cs typeface="Arial"/>
            </a:endParaRPr>
          </a:p>
          <a:p>
            <a:pPr>
              <a:lnSpc>
                <a:spcPct val="100000"/>
              </a:lnSpc>
              <a:spcBef>
                <a:spcPts val="20"/>
              </a:spcBef>
            </a:pPr>
            <a:r>
              <a:rPr sz="850" spc="10" dirty="0">
                <a:solidFill>
                  <a:srgbClr val="FFFFFF"/>
                </a:solidFill>
                <a:latin typeface="Arial"/>
                <a:cs typeface="Arial"/>
              </a:rPr>
              <a:t>critical </a:t>
            </a:r>
            <a:r>
              <a:rPr sz="850" spc="5" dirty="0">
                <a:solidFill>
                  <a:srgbClr val="FFFFFF"/>
                </a:solidFill>
                <a:latin typeface="Arial"/>
                <a:cs typeface="Arial"/>
              </a:rPr>
              <a:t>to</a:t>
            </a:r>
            <a:r>
              <a:rPr sz="850" spc="15" dirty="0">
                <a:solidFill>
                  <a:srgbClr val="FFFFFF"/>
                </a:solidFill>
                <a:latin typeface="Arial"/>
                <a:cs typeface="Arial"/>
              </a:rPr>
              <a:t> </a:t>
            </a:r>
            <a:r>
              <a:rPr sz="850" spc="25" dirty="0">
                <a:solidFill>
                  <a:srgbClr val="FFFFFF"/>
                </a:solidFill>
                <a:latin typeface="Arial"/>
                <a:cs typeface="Arial"/>
              </a:rPr>
              <a:t>survive</a:t>
            </a:r>
            <a:endParaRPr sz="850">
              <a:latin typeface="Arial"/>
              <a:cs typeface="Arial"/>
            </a:endParaRPr>
          </a:p>
        </p:txBody>
      </p:sp>
      <p:sp>
        <p:nvSpPr>
          <p:cNvPr id="80" name="object 80"/>
          <p:cNvSpPr txBox="1"/>
          <p:nvPr/>
        </p:nvSpPr>
        <p:spPr>
          <a:xfrm>
            <a:off x="5478779" y="2655252"/>
            <a:ext cx="3444875" cy="2733040"/>
          </a:xfrm>
          <a:prstGeom prst="rect">
            <a:avLst/>
          </a:prstGeom>
        </p:spPr>
        <p:txBody>
          <a:bodyPr vert="horz" wrap="square" lIns="0" tIns="16510" rIns="0" bIns="0" rtlCol="0">
            <a:spAutoFit/>
          </a:bodyPr>
          <a:lstStyle/>
          <a:p>
            <a:pPr marL="558165">
              <a:lnSpc>
                <a:spcPts val="760"/>
              </a:lnSpc>
              <a:spcBef>
                <a:spcPts val="130"/>
              </a:spcBef>
            </a:pPr>
            <a:r>
              <a:rPr sz="850" b="1" spc="35" dirty="0">
                <a:solidFill>
                  <a:srgbClr val="00338D"/>
                </a:solidFill>
                <a:latin typeface="Arial"/>
                <a:cs typeface="Arial"/>
              </a:rPr>
              <a:t>Upended </a:t>
            </a:r>
            <a:r>
              <a:rPr sz="850" dirty="0">
                <a:solidFill>
                  <a:srgbClr val="00338D"/>
                </a:solidFill>
                <a:latin typeface="Arial"/>
                <a:cs typeface="Arial"/>
              </a:rPr>
              <a:t>traditional </a:t>
            </a:r>
            <a:r>
              <a:rPr sz="850" b="1" spc="45" dirty="0">
                <a:solidFill>
                  <a:srgbClr val="00338D"/>
                </a:solidFill>
                <a:latin typeface="Arial"/>
                <a:cs typeface="Arial"/>
              </a:rPr>
              <a:t>business</a:t>
            </a:r>
            <a:r>
              <a:rPr sz="850" b="1" spc="-155" dirty="0">
                <a:solidFill>
                  <a:srgbClr val="00338D"/>
                </a:solidFill>
                <a:latin typeface="Arial"/>
                <a:cs typeface="Arial"/>
              </a:rPr>
              <a:t> </a:t>
            </a:r>
            <a:r>
              <a:rPr sz="850" b="1" spc="35" dirty="0">
                <a:solidFill>
                  <a:srgbClr val="00338D"/>
                </a:solidFill>
                <a:latin typeface="Arial"/>
                <a:cs typeface="Arial"/>
              </a:rPr>
              <a:t>models</a:t>
            </a:r>
            <a:endParaRPr sz="850" dirty="0">
              <a:latin typeface="Arial"/>
              <a:cs typeface="Arial"/>
            </a:endParaRPr>
          </a:p>
          <a:p>
            <a:pPr marR="19050" algn="r">
              <a:lnSpc>
                <a:spcPts val="3100"/>
              </a:lnSpc>
              <a:tabLst>
                <a:tab pos="2827020" algn="l"/>
                <a:tab pos="3021965" algn="l"/>
              </a:tabLst>
            </a:pPr>
            <a:r>
              <a:rPr sz="2800" b="0" u="sng" dirty="0">
                <a:solidFill>
                  <a:srgbClr val="FFFFFF"/>
                </a:solidFill>
                <a:uFill>
                  <a:solidFill>
                    <a:srgbClr val="00338D"/>
                  </a:solidFill>
                </a:uFill>
                <a:latin typeface="KPMG Light"/>
                <a:cs typeface="KPMG Light"/>
              </a:rPr>
              <a:t> 	</a:t>
            </a:r>
            <a:r>
              <a:rPr sz="2800" b="0" dirty="0">
                <a:solidFill>
                  <a:srgbClr val="FFFFFF"/>
                </a:solidFill>
                <a:latin typeface="KPMG Light"/>
                <a:cs typeface="KPMG Light"/>
              </a:rPr>
              <a:t>	</a:t>
            </a:r>
            <a:r>
              <a:rPr sz="2800" b="0" spc="20" dirty="0">
                <a:solidFill>
                  <a:srgbClr val="FFFFFF"/>
                </a:solidFill>
                <a:latin typeface="KPMG Light"/>
                <a:cs typeface="KPMG Light"/>
              </a:rPr>
              <a:t>5</a:t>
            </a:r>
            <a:r>
              <a:rPr sz="2800" b="0" spc="-15" dirty="0">
                <a:solidFill>
                  <a:srgbClr val="FFFFFF"/>
                </a:solidFill>
                <a:latin typeface="KPMG Light"/>
                <a:cs typeface="KPMG Light"/>
              </a:rPr>
              <a:t>7</a:t>
            </a:r>
            <a:r>
              <a:rPr sz="2800" b="0" dirty="0">
                <a:solidFill>
                  <a:srgbClr val="FFFFFF"/>
                </a:solidFill>
                <a:latin typeface="KPMG Light"/>
                <a:cs typeface="KPMG Light"/>
              </a:rPr>
              <a:t>%</a:t>
            </a:r>
            <a:endParaRPr sz="2800" dirty="0">
              <a:latin typeface="KPMG Light"/>
              <a:cs typeface="KPMG Light"/>
            </a:endParaRPr>
          </a:p>
          <a:p>
            <a:pPr marR="8890" algn="r">
              <a:lnSpc>
                <a:spcPts val="1430"/>
              </a:lnSpc>
              <a:spcBef>
                <a:spcPts val="310"/>
              </a:spcBef>
              <a:tabLst>
                <a:tab pos="2466975" algn="l"/>
              </a:tabLst>
            </a:pPr>
            <a:r>
              <a:rPr sz="850" spc="50" dirty="0">
                <a:solidFill>
                  <a:srgbClr val="00338D"/>
                </a:solidFill>
                <a:latin typeface="Arial"/>
                <a:cs typeface="Arial"/>
              </a:rPr>
              <a:t>c</a:t>
            </a:r>
            <a:r>
              <a:rPr sz="850" dirty="0">
                <a:solidFill>
                  <a:srgbClr val="00338D"/>
                </a:solidFill>
                <a:latin typeface="Arial"/>
                <a:cs typeface="Arial"/>
              </a:rPr>
              <a:t>hange</a:t>
            </a:r>
            <a:r>
              <a:rPr sz="850" spc="15" dirty="0">
                <a:solidFill>
                  <a:srgbClr val="00338D"/>
                </a:solidFill>
                <a:latin typeface="Arial"/>
                <a:cs typeface="Arial"/>
              </a:rPr>
              <a:t>s</a:t>
            </a:r>
            <a:r>
              <a:rPr sz="850" dirty="0">
                <a:solidFill>
                  <a:srgbClr val="00338D"/>
                </a:solidFill>
                <a:latin typeface="Arial"/>
                <a:cs typeface="Arial"/>
              </a:rPr>
              <a:t> </a:t>
            </a:r>
            <a:r>
              <a:rPr sz="850" spc="-114" dirty="0">
                <a:solidFill>
                  <a:srgbClr val="00338D"/>
                </a:solidFill>
                <a:latin typeface="Arial"/>
                <a:cs typeface="Arial"/>
              </a:rPr>
              <a:t> </a:t>
            </a:r>
            <a:r>
              <a:rPr sz="850" spc="30" dirty="0">
                <a:solidFill>
                  <a:srgbClr val="00338D"/>
                </a:solidFill>
                <a:latin typeface="Arial"/>
                <a:cs typeface="Arial"/>
              </a:rPr>
              <a:t>—</a:t>
            </a:r>
            <a:r>
              <a:rPr sz="850" dirty="0">
                <a:solidFill>
                  <a:srgbClr val="00338D"/>
                </a:solidFill>
                <a:latin typeface="Arial"/>
                <a:cs typeface="Arial"/>
              </a:rPr>
              <a:t> h</a:t>
            </a:r>
            <a:r>
              <a:rPr sz="850" spc="-35" dirty="0">
                <a:solidFill>
                  <a:srgbClr val="00338D"/>
                </a:solidFill>
                <a:latin typeface="Arial"/>
                <a:cs typeface="Arial"/>
              </a:rPr>
              <a:t>i</a:t>
            </a:r>
            <a:r>
              <a:rPr sz="850" dirty="0">
                <a:solidFill>
                  <a:srgbClr val="00338D"/>
                </a:solidFill>
                <a:latin typeface="Arial"/>
                <a:cs typeface="Arial"/>
              </a:rPr>
              <a:t>g</a:t>
            </a:r>
            <a:r>
              <a:rPr sz="850" spc="15" dirty="0">
                <a:solidFill>
                  <a:srgbClr val="00338D"/>
                </a:solidFill>
                <a:latin typeface="Arial"/>
                <a:cs typeface="Arial"/>
              </a:rPr>
              <a:t>h</a:t>
            </a:r>
            <a:r>
              <a:rPr sz="850" spc="70" dirty="0">
                <a:solidFill>
                  <a:srgbClr val="00338D"/>
                </a:solidFill>
                <a:latin typeface="Arial"/>
                <a:cs typeface="Arial"/>
              </a:rPr>
              <a:t> </a:t>
            </a:r>
            <a:r>
              <a:rPr sz="850" spc="-35" dirty="0">
                <a:solidFill>
                  <a:srgbClr val="00338D"/>
                </a:solidFill>
                <a:latin typeface="Arial"/>
                <a:cs typeface="Arial"/>
              </a:rPr>
              <a:t>i</a:t>
            </a:r>
            <a:r>
              <a:rPr sz="850" dirty="0">
                <a:solidFill>
                  <a:srgbClr val="00338D"/>
                </a:solidFill>
                <a:latin typeface="Arial"/>
                <a:cs typeface="Arial"/>
              </a:rPr>
              <a:t>n</a:t>
            </a:r>
            <a:r>
              <a:rPr sz="850" spc="50" dirty="0">
                <a:solidFill>
                  <a:srgbClr val="00338D"/>
                </a:solidFill>
                <a:latin typeface="Arial"/>
                <a:cs typeface="Arial"/>
              </a:rPr>
              <a:t>v</a:t>
            </a:r>
            <a:r>
              <a:rPr sz="850" dirty="0">
                <a:solidFill>
                  <a:srgbClr val="00338D"/>
                </a:solidFill>
                <a:latin typeface="Arial"/>
                <a:cs typeface="Arial"/>
              </a:rPr>
              <a:t>e</a:t>
            </a:r>
            <a:r>
              <a:rPr sz="850" spc="50" dirty="0">
                <a:solidFill>
                  <a:srgbClr val="00338D"/>
                </a:solidFill>
                <a:latin typeface="Arial"/>
                <a:cs typeface="Arial"/>
              </a:rPr>
              <a:t>s</a:t>
            </a:r>
            <a:r>
              <a:rPr sz="850" spc="-5" dirty="0">
                <a:solidFill>
                  <a:srgbClr val="00338D"/>
                </a:solidFill>
                <a:latin typeface="Arial"/>
                <a:cs typeface="Arial"/>
              </a:rPr>
              <a:t>t</a:t>
            </a:r>
            <a:r>
              <a:rPr sz="850" spc="-75" dirty="0">
                <a:solidFill>
                  <a:srgbClr val="00338D"/>
                </a:solidFill>
                <a:latin typeface="Arial"/>
                <a:cs typeface="Arial"/>
              </a:rPr>
              <a:t>m</a:t>
            </a:r>
            <a:r>
              <a:rPr sz="850" dirty="0">
                <a:solidFill>
                  <a:srgbClr val="00338D"/>
                </a:solidFill>
                <a:latin typeface="Arial"/>
                <a:cs typeface="Arial"/>
              </a:rPr>
              <a:t>en</a:t>
            </a:r>
            <a:r>
              <a:rPr sz="850" spc="5" dirty="0">
                <a:solidFill>
                  <a:srgbClr val="00338D"/>
                </a:solidFill>
                <a:latin typeface="Arial"/>
                <a:cs typeface="Arial"/>
              </a:rPr>
              <a:t>t</a:t>
            </a:r>
            <a:r>
              <a:rPr sz="850" dirty="0">
                <a:solidFill>
                  <a:srgbClr val="00338D"/>
                </a:solidFill>
                <a:latin typeface="Arial"/>
                <a:cs typeface="Arial"/>
              </a:rPr>
              <a:t>  </a:t>
            </a:r>
            <a:r>
              <a:rPr sz="850" spc="35" dirty="0">
                <a:solidFill>
                  <a:srgbClr val="00338D"/>
                </a:solidFill>
                <a:latin typeface="Arial"/>
                <a:cs typeface="Arial"/>
              </a:rPr>
              <a:t>r</a:t>
            </a:r>
            <a:r>
              <a:rPr sz="850" dirty="0">
                <a:solidFill>
                  <a:srgbClr val="00338D"/>
                </a:solidFill>
                <a:latin typeface="Arial"/>
                <a:cs typeface="Arial"/>
              </a:rPr>
              <a:t>equ</a:t>
            </a:r>
            <a:r>
              <a:rPr sz="850" spc="-35" dirty="0">
                <a:solidFill>
                  <a:srgbClr val="00338D"/>
                </a:solidFill>
                <a:latin typeface="Arial"/>
                <a:cs typeface="Arial"/>
              </a:rPr>
              <a:t>i</a:t>
            </a:r>
            <a:r>
              <a:rPr sz="850" spc="35" dirty="0">
                <a:solidFill>
                  <a:srgbClr val="00338D"/>
                </a:solidFill>
                <a:latin typeface="Arial"/>
                <a:cs typeface="Arial"/>
              </a:rPr>
              <a:t>r</a:t>
            </a:r>
            <a:r>
              <a:rPr sz="850" dirty="0">
                <a:solidFill>
                  <a:srgbClr val="00338D"/>
                </a:solidFill>
                <a:latin typeface="Arial"/>
                <a:cs typeface="Arial"/>
              </a:rPr>
              <a:t>e</a:t>
            </a:r>
            <a:r>
              <a:rPr sz="850" spc="15" dirty="0">
                <a:solidFill>
                  <a:srgbClr val="00338D"/>
                </a:solidFill>
                <a:latin typeface="Arial"/>
                <a:cs typeface="Arial"/>
              </a:rPr>
              <a:t>d</a:t>
            </a:r>
            <a:r>
              <a:rPr sz="850" dirty="0">
                <a:solidFill>
                  <a:srgbClr val="00338D"/>
                </a:solidFill>
                <a:latin typeface="Arial"/>
                <a:cs typeface="Arial"/>
              </a:rPr>
              <a:t>	</a:t>
            </a:r>
            <a:r>
              <a:rPr sz="4200" b="0" spc="30" baseline="-6944" dirty="0">
                <a:solidFill>
                  <a:srgbClr val="FFFFFF"/>
                </a:solidFill>
                <a:latin typeface="KPMG Light"/>
                <a:cs typeface="KPMG Light"/>
              </a:rPr>
              <a:t>5</a:t>
            </a:r>
            <a:r>
              <a:rPr sz="4200" b="0" baseline="-6944" dirty="0">
                <a:solidFill>
                  <a:srgbClr val="FFFFFF"/>
                </a:solidFill>
                <a:latin typeface="KPMG Light"/>
                <a:cs typeface="KPMG Light"/>
              </a:rPr>
              <a:t>6%</a:t>
            </a:r>
            <a:endParaRPr sz="4200" baseline="-6944" dirty="0">
              <a:latin typeface="KPMG Light"/>
              <a:cs typeface="KPMG Light"/>
            </a:endParaRPr>
          </a:p>
          <a:p>
            <a:pPr marL="558165">
              <a:lnSpc>
                <a:spcPts val="500"/>
              </a:lnSpc>
            </a:pPr>
            <a:r>
              <a:rPr lang="en-US" sz="850" b="1" spc="20" dirty="0">
                <a:solidFill>
                  <a:srgbClr val="00338D"/>
                </a:solidFill>
                <a:latin typeface="Arial"/>
                <a:cs typeface="Arial"/>
              </a:rPr>
              <a:t>Expensive </a:t>
            </a:r>
            <a:r>
              <a:rPr lang="en-US" sz="850" spc="10" dirty="0">
                <a:solidFill>
                  <a:srgbClr val="00338D"/>
                </a:solidFill>
                <a:latin typeface="Arial"/>
                <a:cs typeface="Arial"/>
              </a:rPr>
              <a:t>to </a:t>
            </a:r>
            <a:r>
              <a:rPr lang="en-US" sz="850" spc="15" dirty="0">
                <a:solidFill>
                  <a:srgbClr val="00338D"/>
                </a:solidFill>
                <a:latin typeface="Arial"/>
                <a:cs typeface="Arial"/>
              </a:rPr>
              <a:t>cope </a:t>
            </a:r>
            <a:r>
              <a:rPr lang="en-US" sz="850" spc="20" dirty="0">
                <a:solidFill>
                  <a:srgbClr val="00338D"/>
                </a:solidFill>
                <a:latin typeface="Arial"/>
                <a:cs typeface="Arial"/>
              </a:rPr>
              <a:t>w </a:t>
            </a:r>
            <a:r>
              <a:rPr lang="en-US" sz="850" spc="-5" dirty="0" err="1">
                <a:solidFill>
                  <a:srgbClr val="00338D"/>
                </a:solidFill>
                <a:latin typeface="Arial"/>
                <a:cs typeface="Arial"/>
              </a:rPr>
              <a:t>ith</a:t>
            </a:r>
            <a:r>
              <a:rPr lang="en-US" sz="850" spc="-95" dirty="0">
                <a:solidFill>
                  <a:srgbClr val="00338D"/>
                </a:solidFill>
                <a:latin typeface="Arial"/>
                <a:cs typeface="Arial"/>
              </a:rPr>
              <a:t> </a:t>
            </a:r>
            <a:r>
              <a:rPr lang="en-US" sz="850" spc="5" dirty="0">
                <a:solidFill>
                  <a:srgbClr val="00338D"/>
                </a:solidFill>
                <a:latin typeface="Arial"/>
                <a:cs typeface="Arial"/>
              </a:rPr>
              <a:t>multi-faceted</a:t>
            </a:r>
            <a:endParaRPr lang="en-US" sz="850" dirty="0">
              <a:latin typeface="Arial"/>
              <a:cs typeface="Arial"/>
            </a:endParaRPr>
          </a:p>
          <a:p>
            <a:pPr>
              <a:lnSpc>
                <a:spcPct val="100000"/>
              </a:lnSpc>
            </a:pPr>
            <a:endParaRPr sz="1000" dirty="0">
              <a:latin typeface="Times New Roman"/>
              <a:cs typeface="Times New Roman"/>
            </a:endParaRPr>
          </a:p>
          <a:p>
            <a:pPr marR="8890" algn="r">
              <a:lnSpc>
                <a:spcPts val="3354"/>
              </a:lnSpc>
              <a:spcBef>
                <a:spcPts val="635"/>
              </a:spcBef>
            </a:pPr>
            <a:r>
              <a:rPr sz="2800" b="0" spc="25" dirty="0">
                <a:solidFill>
                  <a:srgbClr val="FFFFFF"/>
                </a:solidFill>
                <a:latin typeface="KPMG Light"/>
                <a:cs typeface="KPMG Light"/>
              </a:rPr>
              <a:t>5</a:t>
            </a:r>
            <a:r>
              <a:rPr sz="2800" b="0" dirty="0">
                <a:solidFill>
                  <a:srgbClr val="FFFFFF"/>
                </a:solidFill>
                <a:latin typeface="KPMG Light"/>
                <a:cs typeface="KPMG Light"/>
              </a:rPr>
              <a:t>6%</a:t>
            </a:r>
            <a:endParaRPr sz="2800" dirty="0">
              <a:latin typeface="KPMG Light"/>
              <a:cs typeface="KPMG Light"/>
            </a:endParaRPr>
          </a:p>
          <a:p>
            <a:pPr marR="8890" algn="r">
              <a:lnSpc>
                <a:spcPts val="3345"/>
              </a:lnSpc>
              <a:tabLst>
                <a:tab pos="2827020" algn="l"/>
                <a:tab pos="3012440" algn="l"/>
              </a:tabLst>
            </a:pPr>
            <a:r>
              <a:rPr sz="2800" b="0" u="sng" dirty="0">
                <a:solidFill>
                  <a:srgbClr val="FFFFFF"/>
                </a:solidFill>
                <a:uFill>
                  <a:solidFill>
                    <a:srgbClr val="00338D"/>
                  </a:solidFill>
                </a:uFill>
                <a:latin typeface="KPMG Light"/>
                <a:cs typeface="KPMG Light"/>
              </a:rPr>
              <a:t> 	</a:t>
            </a:r>
            <a:r>
              <a:rPr sz="2800" b="0" dirty="0">
                <a:solidFill>
                  <a:srgbClr val="FFFFFF"/>
                </a:solidFill>
                <a:latin typeface="KPMG Light"/>
                <a:cs typeface="KPMG Light"/>
              </a:rPr>
              <a:t>	</a:t>
            </a:r>
            <a:r>
              <a:rPr sz="2800" b="0" spc="25" dirty="0">
                <a:solidFill>
                  <a:srgbClr val="FFFFFF"/>
                </a:solidFill>
                <a:latin typeface="KPMG Light"/>
                <a:cs typeface="KPMG Light"/>
              </a:rPr>
              <a:t>5</a:t>
            </a:r>
            <a:r>
              <a:rPr sz="2800" b="0" dirty="0">
                <a:solidFill>
                  <a:srgbClr val="FFFFFF"/>
                </a:solidFill>
                <a:latin typeface="KPMG Light"/>
                <a:cs typeface="KPMG Light"/>
              </a:rPr>
              <a:t>6%</a:t>
            </a:r>
            <a:endParaRPr sz="2800" dirty="0">
              <a:latin typeface="KPMG Light"/>
              <a:cs typeface="KPMG Light"/>
            </a:endParaRPr>
          </a:p>
          <a:p>
            <a:pPr marR="5080" algn="r">
              <a:lnSpc>
                <a:spcPts val="3345"/>
              </a:lnSpc>
            </a:pPr>
            <a:r>
              <a:rPr sz="2800" b="0" spc="25" dirty="0">
                <a:solidFill>
                  <a:srgbClr val="FFFFFF"/>
                </a:solidFill>
                <a:latin typeface="KPMG Light"/>
                <a:cs typeface="KPMG Light"/>
              </a:rPr>
              <a:t>55%</a:t>
            </a:r>
            <a:endParaRPr sz="2800" dirty="0">
              <a:latin typeface="KPMG Light"/>
              <a:cs typeface="KPMG Light"/>
            </a:endParaRPr>
          </a:p>
          <a:p>
            <a:pPr marR="8890" algn="r">
              <a:lnSpc>
                <a:spcPts val="3354"/>
              </a:lnSpc>
            </a:pPr>
            <a:r>
              <a:rPr sz="2800" b="0" spc="20" dirty="0">
                <a:solidFill>
                  <a:srgbClr val="FFFFFF"/>
                </a:solidFill>
                <a:latin typeface="KPMG Light"/>
                <a:cs typeface="KPMG Light"/>
              </a:rPr>
              <a:t>5</a:t>
            </a:r>
            <a:r>
              <a:rPr sz="2800" b="0" spc="15" dirty="0">
                <a:solidFill>
                  <a:srgbClr val="FFFFFF"/>
                </a:solidFill>
                <a:latin typeface="KPMG Light"/>
                <a:cs typeface="KPMG Light"/>
              </a:rPr>
              <a:t>3</a:t>
            </a:r>
            <a:r>
              <a:rPr sz="2800" b="0" dirty="0">
                <a:solidFill>
                  <a:srgbClr val="FFFFFF"/>
                </a:solidFill>
                <a:latin typeface="KPMG Light"/>
                <a:cs typeface="KPMG Light"/>
              </a:rPr>
              <a:t>%</a:t>
            </a:r>
            <a:endParaRPr sz="2800" dirty="0">
              <a:latin typeface="KPMG Light"/>
              <a:cs typeface="KPMG Light"/>
            </a:endParaRPr>
          </a:p>
        </p:txBody>
      </p:sp>
      <p:sp>
        <p:nvSpPr>
          <p:cNvPr id="81" name="object 81"/>
          <p:cNvSpPr txBox="1"/>
          <p:nvPr/>
        </p:nvSpPr>
        <p:spPr>
          <a:xfrm>
            <a:off x="8504555" y="5360352"/>
            <a:ext cx="414655" cy="453390"/>
          </a:xfrm>
          <a:prstGeom prst="rect">
            <a:avLst/>
          </a:prstGeom>
        </p:spPr>
        <p:txBody>
          <a:bodyPr vert="horz" wrap="square" lIns="0" tIns="13335" rIns="0" bIns="0" rtlCol="0">
            <a:spAutoFit/>
          </a:bodyPr>
          <a:lstStyle/>
          <a:p>
            <a:pPr>
              <a:lnSpc>
                <a:spcPct val="100000"/>
              </a:lnSpc>
              <a:spcBef>
                <a:spcPts val="105"/>
              </a:spcBef>
            </a:pPr>
            <a:r>
              <a:rPr sz="2800" b="0" spc="20" dirty="0">
                <a:solidFill>
                  <a:srgbClr val="FFFFFF"/>
                </a:solidFill>
                <a:latin typeface="KPMG Light"/>
                <a:cs typeface="KPMG Light"/>
              </a:rPr>
              <a:t>5</a:t>
            </a:r>
            <a:r>
              <a:rPr sz="2800" b="0" spc="15" dirty="0">
                <a:solidFill>
                  <a:srgbClr val="FFFFFF"/>
                </a:solidFill>
                <a:latin typeface="KPMG Light"/>
                <a:cs typeface="KPMG Light"/>
              </a:rPr>
              <a:t>3</a:t>
            </a:r>
            <a:r>
              <a:rPr sz="2800" b="0" dirty="0">
                <a:solidFill>
                  <a:srgbClr val="FFFFFF"/>
                </a:solidFill>
                <a:latin typeface="KPMG Light"/>
                <a:cs typeface="KPMG Light"/>
              </a:rPr>
              <a:t>%</a:t>
            </a:r>
            <a:endParaRPr sz="2800">
              <a:latin typeface="KPMG Light"/>
              <a:cs typeface="KPMG Light"/>
            </a:endParaRPr>
          </a:p>
        </p:txBody>
      </p:sp>
      <p:sp>
        <p:nvSpPr>
          <p:cNvPr id="82" name="object 82"/>
          <p:cNvSpPr/>
          <p:nvPr/>
        </p:nvSpPr>
        <p:spPr>
          <a:xfrm>
            <a:off x="8458200" y="5440679"/>
            <a:ext cx="2712720" cy="396240"/>
          </a:xfrm>
          <a:custGeom>
            <a:avLst/>
            <a:gdLst/>
            <a:ahLst/>
            <a:cxnLst/>
            <a:rect l="l" t="t" r="r" b="b"/>
            <a:pathLst>
              <a:path w="2712720" h="396239">
                <a:moveTo>
                  <a:pt x="0" y="396240"/>
                </a:moveTo>
                <a:lnTo>
                  <a:pt x="2712720" y="396240"/>
                </a:lnTo>
                <a:lnTo>
                  <a:pt x="2712720" y="0"/>
                </a:lnTo>
                <a:lnTo>
                  <a:pt x="0" y="0"/>
                </a:lnTo>
                <a:lnTo>
                  <a:pt x="0" y="396240"/>
                </a:lnTo>
                <a:close/>
              </a:path>
            </a:pathLst>
          </a:custGeom>
          <a:ln w="10170">
            <a:solidFill>
              <a:srgbClr val="FFFFFF"/>
            </a:solidFill>
            <a:prstDash val="sysDash"/>
          </a:ln>
        </p:spPr>
        <p:txBody>
          <a:bodyPr wrap="square" lIns="0" tIns="0" rIns="0" bIns="0" rtlCol="0"/>
          <a:lstStyle/>
          <a:p>
            <a:endParaRPr/>
          </a:p>
        </p:txBody>
      </p:sp>
      <p:sp>
        <p:nvSpPr>
          <p:cNvPr id="83" name="object 83"/>
          <p:cNvSpPr txBox="1"/>
          <p:nvPr/>
        </p:nvSpPr>
        <p:spPr>
          <a:xfrm>
            <a:off x="992822" y="5899467"/>
            <a:ext cx="3455670" cy="123825"/>
          </a:xfrm>
          <a:prstGeom prst="rect">
            <a:avLst/>
          </a:prstGeom>
        </p:spPr>
        <p:txBody>
          <a:bodyPr vert="horz" wrap="square" lIns="0" tIns="11430" rIns="0" bIns="0" rtlCol="0">
            <a:spAutoFit/>
          </a:bodyPr>
          <a:lstStyle/>
          <a:p>
            <a:pPr marL="12700">
              <a:lnSpc>
                <a:spcPct val="100000"/>
              </a:lnSpc>
              <a:spcBef>
                <a:spcPts val="90"/>
              </a:spcBef>
            </a:pPr>
            <a:r>
              <a:rPr sz="650" spc="-25" dirty="0">
                <a:latin typeface="Arial"/>
                <a:cs typeface="Arial"/>
              </a:rPr>
              <a:t>Source: </a:t>
            </a:r>
            <a:r>
              <a:rPr sz="650" spc="-20" dirty="0">
                <a:latin typeface="Arial"/>
                <a:cs typeface="Arial"/>
              </a:rPr>
              <a:t>KPMG </a:t>
            </a:r>
            <a:r>
              <a:rPr sz="650" spc="-35" dirty="0">
                <a:latin typeface="Arial"/>
                <a:cs typeface="Arial"/>
              </a:rPr>
              <a:t>2018 </a:t>
            </a:r>
            <a:r>
              <a:rPr sz="650" spc="-25" dirty="0">
                <a:latin typeface="Arial"/>
                <a:cs typeface="Arial"/>
              </a:rPr>
              <a:t>Global </a:t>
            </a:r>
            <a:r>
              <a:rPr sz="650" spc="-20" dirty="0">
                <a:latin typeface="Arial"/>
                <a:cs typeface="Arial"/>
              </a:rPr>
              <a:t>Consumer Executive Top </a:t>
            </a:r>
            <a:r>
              <a:rPr sz="650" spc="-25" dirty="0">
                <a:latin typeface="Arial"/>
                <a:cs typeface="Arial"/>
              </a:rPr>
              <a:t>of </a:t>
            </a:r>
            <a:r>
              <a:rPr sz="650" spc="-10" dirty="0">
                <a:latin typeface="Arial"/>
                <a:cs typeface="Arial"/>
              </a:rPr>
              <a:t>Mind </a:t>
            </a:r>
            <a:r>
              <a:rPr sz="650" spc="-20" dirty="0">
                <a:latin typeface="Arial"/>
                <a:cs typeface="Arial"/>
              </a:rPr>
              <a:t>Survey (consumer </a:t>
            </a:r>
            <a:r>
              <a:rPr sz="650" spc="-35" dirty="0">
                <a:latin typeface="Arial"/>
                <a:cs typeface="Arial"/>
              </a:rPr>
              <a:t>and </a:t>
            </a:r>
            <a:r>
              <a:rPr sz="650" spc="-15" dirty="0">
                <a:latin typeface="Arial"/>
                <a:cs typeface="Arial"/>
              </a:rPr>
              <a:t>retail</a:t>
            </a:r>
            <a:r>
              <a:rPr sz="650" spc="-85" dirty="0">
                <a:latin typeface="Arial"/>
                <a:cs typeface="Arial"/>
              </a:rPr>
              <a:t> </a:t>
            </a:r>
            <a:r>
              <a:rPr sz="650" spc="-15" dirty="0">
                <a:latin typeface="Arial"/>
                <a:cs typeface="Arial"/>
              </a:rPr>
              <a:t>sector)</a:t>
            </a:r>
            <a:endParaRPr sz="650">
              <a:latin typeface="Arial"/>
              <a:cs typeface="Arial"/>
            </a:endParaRPr>
          </a:p>
        </p:txBody>
      </p:sp>
      <p:sp>
        <p:nvSpPr>
          <p:cNvPr id="84" name="object 84"/>
          <p:cNvSpPr txBox="1"/>
          <p:nvPr/>
        </p:nvSpPr>
        <p:spPr>
          <a:xfrm>
            <a:off x="8412480" y="5900420"/>
            <a:ext cx="2490470" cy="215265"/>
          </a:xfrm>
          <a:prstGeom prst="rect">
            <a:avLst/>
          </a:prstGeom>
        </p:spPr>
        <p:txBody>
          <a:bodyPr vert="horz" wrap="square" lIns="0" tIns="11430" rIns="0" bIns="0" rtlCol="0">
            <a:spAutoFit/>
          </a:bodyPr>
          <a:lstStyle/>
          <a:p>
            <a:pPr marL="12700">
              <a:lnSpc>
                <a:spcPts val="750"/>
              </a:lnSpc>
              <a:spcBef>
                <a:spcPts val="90"/>
              </a:spcBef>
            </a:pPr>
            <a:r>
              <a:rPr sz="650" spc="-25" dirty="0">
                <a:latin typeface="Arial"/>
                <a:cs typeface="Arial"/>
              </a:rPr>
              <a:t>Source: </a:t>
            </a:r>
            <a:r>
              <a:rPr sz="650" spc="-15" dirty="0">
                <a:latin typeface="Arial"/>
                <a:cs typeface="Arial"/>
              </a:rPr>
              <a:t>KPMG </a:t>
            </a:r>
            <a:r>
              <a:rPr sz="650" spc="-35" dirty="0">
                <a:latin typeface="Arial"/>
                <a:cs typeface="Arial"/>
              </a:rPr>
              <a:t>2018 </a:t>
            </a:r>
            <a:r>
              <a:rPr sz="650" spc="-25" dirty="0">
                <a:latin typeface="Arial"/>
                <a:cs typeface="Arial"/>
              </a:rPr>
              <a:t>Global </a:t>
            </a:r>
            <a:r>
              <a:rPr sz="650" spc="-20" dirty="0">
                <a:latin typeface="Arial"/>
                <a:cs typeface="Arial"/>
              </a:rPr>
              <a:t>Consumer Executive </a:t>
            </a:r>
            <a:r>
              <a:rPr sz="650" spc="-15" dirty="0">
                <a:latin typeface="Arial"/>
                <a:cs typeface="Arial"/>
              </a:rPr>
              <a:t>Top </a:t>
            </a:r>
            <a:r>
              <a:rPr sz="650" spc="-25" dirty="0">
                <a:latin typeface="Arial"/>
                <a:cs typeface="Arial"/>
              </a:rPr>
              <a:t>of </a:t>
            </a:r>
            <a:r>
              <a:rPr sz="650" spc="-5" dirty="0">
                <a:latin typeface="Arial"/>
                <a:cs typeface="Arial"/>
              </a:rPr>
              <a:t>Mind</a:t>
            </a:r>
            <a:r>
              <a:rPr sz="650" dirty="0">
                <a:latin typeface="Arial"/>
                <a:cs typeface="Arial"/>
              </a:rPr>
              <a:t> </a:t>
            </a:r>
            <a:r>
              <a:rPr sz="650" spc="-20" dirty="0">
                <a:latin typeface="Arial"/>
                <a:cs typeface="Arial"/>
              </a:rPr>
              <a:t>Survey</a:t>
            </a:r>
            <a:endParaRPr sz="650">
              <a:latin typeface="Arial"/>
              <a:cs typeface="Arial"/>
            </a:endParaRPr>
          </a:p>
          <a:p>
            <a:pPr marL="368300">
              <a:lnSpc>
                <a:spcPts val="750"/>
              </a:lnSpc>
            </a:pPr>
            <a:r>
              <a:rPr sz="650" spc="-20" dirty="0">
                <a:latin typeface="Arial"/>
                <a:cs typeface="Arial"/>
              </a:rPr>
              <a:t>(consumer </a:t>
            </a:r>
            <a:r>
              <a:rPr sz="650" spc="-30" dirty="0">
                <a:latin typeface="Arial"/>
                <a:cs typeface="Arial"/>
              </a:rPr>
              <a:t>and </a:t>
            </a:r>
            <a:r>
              <a:rPr sz="650" spc="-15" dirty="0">
                <a:latin typeface="Arial"/>
                <a:cs typeface="Arial"/>
              </a:rPr>
              <a:t>retail</a:t>
            </a:r>
            <a:r>
              <a:rPr sz="650" dirty="0">
                <a:latin typeface="Arial"/>
                <a:cs typeface="Arial"/>
              </a:rPr>
              <a:t> </a:t>
            </a:r>
            <a:r>
              <a:rPr sz="650" spc="-15" dirty="0">
                <a:latin typeface="Arial"/>
                <a:cs typeface="Arial"/>
              </a:rPr>
              <a:t>sector)</a:t>
            </a:r>
            <a:endParaRPr sz="650">
              <a:latin typeface="Arial"/>
              <a:cs typeface="Arial"/>
            </a:endParaRPr>
          </a:p>
        </p:txBody>
      </p:sp>
      <p:sp>
        <p:nvSpPr>
          <p:cNvPr id="85" name="object 85"/>
          <p:cNvSpPr/>
          <p:nvPr/>
        </p:nvSpPr>
        <p:spPr>
          <a:xfrm>
            <a:off x="5374640" y="1930400"/>
            <a:ext cx="71120" cy="223520"/>
          </a:xfrm>
          <a:custGeom>
            <a:avLst/>
            <a:gdLst/>
            <a:ahLst/>
            <a:cxnLst/>
            <a:rect l="l" t="t" r="r" b="b"/>
            <a:pathLst>
              <a:path w="71120" h="223519">
                <a:moveTo>
                  <a:pt x="0" y="0"/>
                </a:moveTo>
                <a:lnTo>
                  <a:pt x="0" y="223520"/>
                </a:lnTo>
                <a:lnTo>
                  <a:pt x="71120" y="111760"/>
                </a:lnTo>
                <a:lnTo>
                  <a:pt x="0" y="0"/>
                </a:lnTo>
                <a:close/>
              </a:path>
            </a:pathLst>
          </a:custGeom>
          <a:solidFill>
            <a:srgbClr val="005EB8"/>
          </a:solidFill>
        </p:spPr>
        <p:txBody>
          <a:bodyPr wrap="square" lIns="0" tIns="0" rIns="0" bIns="0" rtlCol="0"/>
          <a:lstStyle/>
          <a:p>
            <a:endParaRPr/>
          </a:p>
        </p:txBody>
      </p:sp>
      <p:sp>
        <p:nvSpPr>
          <p:cNvPr id="86" name="object 86"/>
          <p:cNvSpPr/>
          <p:nvPr/>
        </p:nvSpPr>
        <p:spPr>
          <a:xfrm>
            <a:off x="8310880" y="1930400"/>
            <a:ext cx="71120" cy="223520"/>
          </a:xfrm>
          <a:custGeom>
            <a:avLst/>
            <a:gdLst/>
            <a:ahLst/>
            <a:cxnLst/>
            <a:rect l="l" t="t" r="r" b="b"/>
            <a:pathLst>
              <a:path w="71120" h="223519">
                <a:moveTo>
                  <a:pt x="0" y="0"/>
                </a:moveTo>
                <a:lnTo>
                  <a:pt x="0" y="223520"/>
                </a:lnTo>
                <a:lnTo>
                  <a:pt x="71120" y="111760"/>
                </a:lnTo>
                <a:lnTo>
                  <a:pt x="0" y="0"/>
                </a:lnTo>
                <a:close/>
              </a:path>
            </a:pathLst>
          </a:custGeom>
          <a:solidFill>
            <a:srgbClr val="005EB8"/>
          </a:solidFill>
        </p:spPr>
        <p:txBody>
          <a:bodyPr wrap="square" lIns="0" tIns="0" rIns="0" bIns="0" rtlCol="0"/>
          <a:lstStyle/>
          <a:p>
            <a:endParaRPr/>
          </a:p>
        </p:txBody>
      </p:sp>
      <p:sp>
        <p:nvSpPr>
          <p:cNvPr id="87" name="Rectangle 86">
            <a:extLst>
              <a:ext uri="{FF2B5EF4-FFF2-40B4-BE49-F238E27FC236}">
                <a16:creationId xmlns:a16="http://schemas.microsoft.com/office/drawing/2014/main" id="{9590DFA4-61F1-4E88-B807-7A8E5633D76B}"/>
              </a:ext>
            </a:extLst>
          </p:cNvPr>
          <p:cNvSpPr/>
          <p:nvPr/>
        </p:nvSpPr>
        <p:spPr>
          <a:xfrm>
            <a:off x="5980685" y="3226102"/>
            <a:ext cx="2320038" cy="46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50" b="1" spc="20" dirty="0">
                <a:solidFill>
                  <a:srgbClr val="00338D"/>
                </a:solidFill>
                <a:latin typeface="Arial"/>
                <a:cs typeface="Arial"/>
              </a:rPr>
              <a:t>Expensive </a:t>
            </a:r>
            <a:r>
              <a:rPr lang="en-US" sz="850" spc="10" dirty="0">
                <a:solidFill>
                  <a:srgbClr val="00338D"/>
                </a:solidFill>
                <a:latin typeface="Arial"/>
                <a:cs typeface="Arial"/>
              </a:rPr>
              <a:t>to </a:t>
            </a:r>
            <a:r>
              <a:rPr lang="en-US" sz="850" spc="15" dirty="0">
                <a:solidFill>
                  <a:srgbClr val="00338D"/>
                </a:solidFill>
                <a:latin typeface="Arial"/>
                <a:cs typeface="Arial"/>
              </a:rPr>
              <a:t>cope </a:t>
            </a:r>
            <a:r>
              <a:rPr lang="en-US" sz="850" spc="20" dirty="0">
                <a:solidFill>
                  <a:srgbClr val="00338D"/>
                </a:solidFill>
                <a:latin typeface="Arial"/>
                <a:cs typeface="Arial"/>
              </a:rPr>
              <a:t>w</a:t>
            </a:r>
            <a:r>
              <a:rPr lang="en-US" sz="850" spc="-5" dirty="0">
                <a:solidFill>
                  <a:srgbClr val="00338D"/>
                </a:solidFill>
                <a:latin typeface="Arial"/>
                <a:cs typeface="Arial"/>
              </a:rPr>
              <a:t>ith</a:t>
            </a:r>
            <a:r>
              <a:rPr lang="en-US" sz="850" spc="-95" dirty="0">
                <a:solidFill>
                  <a:srgbClr val="00338D"/>
                </a:solidFill>
                <a:latin typeface="Arial"/>
                <a:cs typeface="Arial"/>
              </a:rPr>
              <a:t> </a:t>
            </a:r>
            <a:r>
              <a:rPr lang="en-US" sz="850" spc="5" dirty="0">
                <a:solidFill>
                  <a:srgbClr val="00338D"/>
                </a:solidFill>
                <a:latin typeface="Arial"/>
                <a:cs typeface="Arial"/>
              </a:rPr>
              <a:t>multi-faceted</a:t>
            </a:r>
            <a:r>
              <a:rPr lang="it-IT" sz="850" spc="50" dirty="0">
                <a:solidFill>
                  <a:srgbClr val="00338D"/>
                </a:solidFill>
                <a:latin typeface="Arial"/>
                <a:cs typeface="Arial"/>
              </a:rPr>
              <a:t> </a:t>
            </a:r>
            <a:r>
              <a:rPr lang="it-IT" sz="850" spc="50" dirty="0" err="1">
                <a:solidFill>
                  <a:srgbClr val="00338D"/>
                </a:solidFill>
                <a:latin typeface="Arial"/>
                <a:cs typeface="Arial"/>
              </a:rPr>
              <a:t>c</a:t>
            </a:r>
            <a:r>
              <a:rPr lang="it-IT" sz="850" dirty="0" err="1">
                <a:solidFill>
                  <a:srgbClr val="00338D"/>
                </a:solidFill>
                <a:latin typeface="Arial"/>
                <a:cs typeface="Arial"/>
              </a:rPr>
              <a:t>hange</a:t>
            </a:r>
            <a:r>
              <a:rPr lang="it-IT" sz="850" spc="15" dirty="0" err="1">
                <a:solidFill>
                  <a:srgbClr val="00338D"/>
                </a:solidFill>
                <a:latin typeface="Arial"/>
                <a:cs typeface="Arial"/>
              </a:rPr>
              <a:t>s</a:t>
            </a:r>
            <a:r>
              <a:rPr lang="it-IT" sz="850" dirty="0">
                <a:solidFill>
                  <a:srgbClr val="00338D"/>
                </a:solidFill>
                <a:latin typeface="Arial"/>
                <a:cs typeface="Arial"/>
              </a:rPr>
              <a:t> </a:t>
            </a:r>
            <a:r>
              <a:rPr lang="it-IT" sz="850" spc="-114" dirty="0">
                <a:solidFill>
                  <a:srgbClr val="00338D"/>
                </a:solidFill>
                <a:latin typeface="Arial"/>
                <a:cs typeface="Arial"/>
              </a:rPr>
              <a:t> </a:t>
            </a:r>
            <a:r>
              <a:rPr lang="it-IT" sz="850" spc="30" dirty="0">
                <a:solidFill>
                  <a:srgbClr val="00338D"/>
                </a:solidFill>
                <a:latin typeface="Arial"/>
                <a:cs typeface="Arial"/>
              </a:rPr>
              <a:t>—</a:t>
            </a:r>
            <a:r>
              <a:rPr lang="it-IT" sz="850" dirty="0">
                <a:solidFill>
                  <a:srgbClr val="00338D"/>
                </a:solidFill>
                <a:latin typeface="Arial"/>
                <a:cs typeface="Arial"/>
              </a:rPr>
              <a:t> h</a:t>
            </a:r>
            <a:r>
              <a:rPr lang="it-IT" sz="850" spc="-35" dirty="0">
                <a:solidFill>
                  <a:srgbClr val="00338D"/>
                </a:solidFill>
                <a:latin typeface="Arial"/>
                <a:cs typeface="Arial"/>
              </a:rPr>
              <a:t>i</a:t>
            </a:r>
            <a:r>
              <a:rPr lang="it-IT" sz="850" dirty="0">
                <a:solidFill>
                  <a:srgbClr val="00338D"/>
                </a:solidFill>
                <a:latin typeface="Arial"/>
                <a:cs typeface="Arial"/>
              </a:rPr>
              <a:t>g</a:t>
            </a:r>
            <a:r>
              <a:rPr lang="it-IT" sz="850" spc="15" dirty="0">
                <a:solidFill>
                  <a:srgbClr val="00338D"/>
                </a:solidFill>
                <a:latin typeface="Arial"/>
                <a:cs typeface="Arial"/>
              </a:rPr>
              <a:t>h</a:t>
            </a:r>
            <a:r>
              <a:rPr lang="it-IT" sz="850" spc="70" dirty="0">
                <a:solidFill>
                  <a:srgbClr val="00338D"/>
                </a:solidFill>
                <a:latin typeface="Arial"/>
                <a:cs typeface="Arial"/>
              </a:rPr>
              <a:t> </a:t>
            </a:r>
            <a:r>
              <a:rPr lang="it-IT" sz="850" spc="-35" dirty="0">
                <a:solidFill>
                  <a:srgbClr val="00338D"/>
                </a:solidFill>
                <a:latin typeface="Arial"/>
                <a:cs typeface="Arial"/>
              </a:rPr>
              <a:t>i</a:t>
            </a:r>
            <a:r>
              <a:rPr lang="it-IT" sz="850" dirty="0">
                <a:solidFill>
                  <a:srgbClr val="00338D"/>
                </a:solidFill>
                <a:latin typeface="Arial"/>
                <a:cs typeface="Arial"/>
              </a:rPr>
              <a:t>n</a:t>
            </a:r>
            <a:r>
              <a:rPr lang="it-IT" sz="850" spc="50" dirty="0">
                <a:solidFill>
                  <a:srgbClr val="00338D"/>
                </a:solidFill>
                <a:latin typeface="Arial"/>
                <a:cs typeface="Arial"/>
              </a:rPr>
              <a:t>v</a:t>
            </a:r>
            <a:r>
              <a:rPr lang="it-IT" sz="850" dirty="0">
                <a:solidFill>
                  <a:srgbClr val="00338D"/>
                </a:solidFill>
                <a:latin typeface="Arial"/>
                <a:cs typeface="Arial"/>
              </a:rPr>
              <a:t>e</a:t>
            </a:r>
            <a:r>
              <a:rPr lang="it-IT" sz="850" spc="50" dirty="0">
                <a:solidFill>
                  <a:srgbClr val="00338D"/>
                </a:solidFill>
                <a:latin typeface="Arial"/>
                <a:cs typeface="Arial"/>
              </a:rPr>
              <a:t>s</a:t>
            </a:r>
            <a:r>
              <a:rPr lang="it-IT" sz="850" spc="-5" dirty="0">
                <a:solidFill>
                  <a:srgbClr val="00338D"/>
                </a:solidFill>
                <a:latin typeface="Arial"/>
                <a:cs typeface="Arial"/>
              </a:rPr>
              <a:t>t</a:t>
            </a:r>
            <a:r>
              <a:rPr lang="it-IT" sz="850" spc="-75" dirty="0">
                <a:solidFill>
                  <a:srgbClr val="00338D"/>
                </a:solidFill>
                <a:latin typeface="Arial"/>
                <a:cs typeface="Arial"/>
              </a:rPr>
              <a:t>m</a:t>
            </a:r>
            <a:r>
              <a:rPr lang="it-IT" sz="850" dirty="0">
                <a:solidFill>
                  <a:srgbClr val="00338D"/>
                </a:solidFill>
                <a:latin typeface="Arial"/>
                <a:cs typeface="Arial"/>
              </a:rPr>
              <a:t>en</a:t>
            </a:r>
            <a:r>
              <a:rPr lang="it-IT" sz="850" spc="5" dirty="0">
                <a:solidFill>
                  <a:srgbClr val="00338D"/>
                </a:solidFill>
                <a:latin typeface="Arial"/>
                <a:cs typeface="Arial"/>
              </a:rPr>
              <a:t>t</a:t>
            </a:r>
            <a:r>
              <a:rPr lang="it-IT" sz="850" dirty="0">
                <a:solidFill>
                  <a:srgbClr val="00338D"/>
                </a:solidFill>
                <a:latin typeface="Arial"/>
                <a:cs typeface="Arial"/>
              </a:rPr>
              <a:t> </a:t>
            </a:r>
            <a:r>
              <a:rPr lang="it-IT" sz="850" spc="35" dirty="0" err="1">
                <a:solidFill>
                  <a:srgbClr val="00338D"/>
                </a:solidFill>
                <a:latin typeface="Arial"/>
                <a:cs typeface="Arial"/>
              </a:rPr>
              <a:t>r</a:t>
            </a:r>
            <a:r>
              <a:rPr lang="it-IT" sz="850" dirty="0" err="1">
                <a:solidFill>
                  <a:srgbClr val="00338D"/>
                </a:solidFill>
                <a:latin typeface="Arial"/>
                <a:cs typeface="Arial"/>
              </a:rPr>
              <a:t>equ</a:t>
            </a:r>
            <a:r>
              <a:rPr lang="it-IT" sz="850" spc="-35" dirty="0" err="1">
                <a:solidFill>
                  <a:srgbClr val="00338D"/>
                </a:solidFill>
                <a:latin typeface="Arial"/>
                <a:cs typeface="Arial"/>
              </a:rPr>
              <a:t>i</a:t>
            </a:r>
            <a:r>
              <a:rPr lang="it-IT" sz="850" spc="35" dirty="0" err="1">
                <a:solidFill>
                  <a:srgbClr val="00338D"/>
                </a:solidFill>
                <a:latin typeface="Arial"/>
                <a:cs typeface="Arial"/>
              </a:rPr>
              <a:t>r</a:t>
            </a:r>
            <a:r>
              <a:rPr lang="it-IT" sz="850" dirty="0" err="1">
                <a:solidFill>
                  <a:srgbClr val="00338D"/>
                </a:solidFill>
                <a:latin typeface="Arial"/>
                <a:cs typeface="Arial"/>
              </a:rPr>
              <a:t>e</a:t>
            </a:r>
            <a:r>
              <a:rPr lang="it-IT" sz="850" spc="15" dirty="0" err="1">
                <a:solidFill>
                  <a:srgbClr val="00338D"/>
                </a:solidFill>
                <a:latin typeface="Arial"/>
                <a:cs typeface="Arial"/>
              </a:rPr>
              <a:t>d</a:t>
            </a:r>
            <a:endParaRPr lang="en-US" sz="85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Object 129" hidden="1"/>
          <p:cNvGraphicFramePr>
            <a:graphicFrameLocks noChangeAspect="1"/>
          </p:cNvGraphicFramePr>
          <p:nvPr>
            <p:custDataLst>
              <p:tags r:id="rId2"/>
            </p:custDataLst>
          </p:nvPr>
        </p:nvGraphicFramePr>
        <p:xfrm>
          <a:off x="1620677" y="265101"/>
          <a:ext cx="1329" cy="1329"/>
        </p:xfrm>
        <a:graphic>
          <a:graphicData uri="http://schemas.openxmlformats.org/presentationml/2006/ole">
            <mc:AlternateContent xmlns:mc="http://schemas.openxmlformats.org/markup-compatibility/2006">
              <mc:Choice xmlns:v="urn:schemas-microsoft-com:vml" Requires="v">
                <p:oleObj spid="_x0000_s2390" name="think-cell Slide" r:id="rId6" imgW="216" imgH="216" progId="TCLayout.ActiveDocument.1">
                  <p:embed/>
                </p:oleObj>
              </mc:Choice>
              <mc:Fallback>
                <p:oleObj name="think-cell Slide" r:id="rId6" imgW="216" imgH="216" progId="TCLayout.ActiveDocument.1">
                  <p:embed/>
                  <p:pic>
                    <p:nvPicPr>
                      <p:cNvPr id="130" name="Object 129" hidden="1"/>
                      <p:cNvPicPr/>
                      <p:nvPr/>
                    </p:nvPicPr>
                    <p:blipFill>
                      <a:blip r:embed="rId7"/>
                      <a:stretch>
                        <a:fillRect/>
                      </a:stretch>
                    </p:blipFill>
                    <p:spPr>
                      <a:xfrm>
                        <a:off x="1620677" y="265101"/>
                        <a:ext cx="1329" cy="1329"/>
                      </a:xfrm>
                      <a:prstGeom prst="rect">
                        <a:avLst/>
                      </a:prstGeom>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endParaRPr lang="en-GB" sz="4400" dirty="0">
              <a:solidFill>
                <a:schemeClr val="bg1"/>
              </a:solidFill>
              <a:latin typeface="KPMG Extralight" panose="020B0303030202040204" pitchFamily="34" charset="0"/>
              <a:ea typeface="+mj-ea"/>
              <a:cs typeface="+mj-cs"/>
              <a:sym typeface="KPMG Extralight" panose="020B0303030202040204" pitchFamily="34" charset="0"/>
            </a:endParaRPr>
          </a:p>
        </p:txBody>
      </p:sp>
      <p:sp>
        <p:nvSpPr>
          <p:cNvPr id="54" name="object 5">
            <a:extLst>
              <a:ext uri="{FF2B5EF4-FFF2-40B4-BE49-F238E27FC236}">
                <a16:creationId xmlns:a16="http://schemas.microsoft.com/office/drawing/2014/main" id="{FBD2D30F-3F20-4180-86E3-75F9E26E9B6D}"/>
              </a:ext>
            </a:extLst>
          </p:cNvPr>
          <p:cNvSpPr txBox="1">
            <a:spLocks noGrp="1"/>
          </p:cNvSpPr>
          <p:nvPr>
            <p:ph type="title"/>
          </p:nvPr>
        </p:nvSpPr>
        <p:spPr>
          <a:xfrm>
            <a:off x="983932" y="431800"/>
            <a:ext cx="8911908" cy="594522"/>
          </a:xfrm>
          <a:prstGeom prst="rect">
            <a:avLst/>
          </a:prstGeom>
        </p:spPr>
        <p:txBody>
          <a:bodyPr vert="horz" wrap="square" lIns="0" tIns="12700" rIns="0" bIns="0" rtlCol="0">
            <a:spAutoFit/>
          </a:bodyPr>
          <a:lstStyle/>
          <a:p>
            <a:pPr marL="12700"/>
            <a:r>
              <a:rPr dirty="0"/>
              <a:t>10+1 key </a:t>
            </a:r>
            <a:r>
              <a:rPr lang="it-IT" dirty="0"/>
              <a:t>challenges</a:t>
            </a:r>
            <a:r>
              <a:rPr dirty="0"/>
              <a:t> shaping the retail landscape</a:t>
            </a:r>
          </a:p>
        </p:txBody>
      </p:sp>
      <p:grpSp>
        <p:nvGrpSpPr>
          <p:cNvPr id="12" name="Group 11">
            <a:extLst>
              <a:ext uri="{FF2B5EF4-FFF2-40B4-BE49-F238E27FC236}">
                <a16:creationId xmlns:a16="http://schemas.microsoft.com/office/drawing/2014/main" id="{219D4FBE-F545-4534-9AFD-775A6BACA3D7}"/>
              </a:ext>
            </a:extLst>
          </p:cNvPr>
          <p:cNvGrpSpPr/>
          <p:nvPr/>
        </p:nvGrpSpPr>
        <p:grpSpPr>
          <a:xfrm>
            <a:off x="995680" y="1214267"/>
            <a:ext cx="10210800" cy="4277360"/>
            <a:chOff x="995680" y="1320800"/>
            <a:chExt cx="10210800" cy="4277360"/>
          </a:xfrm>
        </p:grpSpPr>
        <p:grpSp>
          <p:nvGrpSpPr>
            <p:cNvPr id="5" name="Group 4">
              <a:extLst>
                <a:ext uri="{FF2B5EF4-FFF2-40B4-BE49-F238E27FC236}">
                  <a16:creationId xmlns:a16="http://schemas.microsoft.com/office/drawing/2014/main" id="{3D437756-57E2-42F9-9710-ECD012F28894}"/>
                </a:ext>
              </a:extLst>
            </p:cNvPr>
            <p:cNvGrpSpPr/>
            <p:nvPr/>
          </p:nvGrpSpPr>
          <p:grpSpPr>
            <a:xfrm>
              <a:off x="3068320" y="1320800"/>
              <a:ext cx="1910080" cy="1524000"/>
              <a:chOff x="7223759" y="1320800"/>
              <a:chExt cx="1910080" cy="1524000"/>
            </a:xfrm>
          </p:grpSpPr>
          <p:sp>
            <p:nvSpPr>
              <p:cNvPr id="62" name="object 12">
                <a:extLst>
                  <a:ext uri="{FF2B5EF4-FFF2-40B4-BE49-F238E27FC236}">
                    <a16:creationId xmlns:a16="http://schemas.microsoft.com/office/drawing/2014/main" id="{5CD94652-91CA-4802-952E-F6CFF5DE53A2}"/>
                  </a:ext>
                </a:extLst>
              </p:cNvPr>
              <p:cNvSpPr/>
              <p:nvPr/>
            </p:nvSpPr>
            <p:spPr>
              <a:xfrm>
                <a:off x="7223759" y="1320800"/>
                <a:ext cx="1910080" cy="1524000"/>
              </a:xfrm>
              <a:custGeom>
                <a:avLst/>
                <a:gdLst/>
                <a:ahLst/>
                <a:cxnLst/>
                <a:rect l="l" t="t" r="r" b="b"/>
                <a:pathLst>
                  <a:path w="1910079" h="1524000">
                    <a:moveTo>
                      <a:pt x="0" y="1524000"/>
                    </a:moveTo>
                    <a:lnTo>
                      <a:pt x="1909699" y="1524000"/>
                    </a:lnTo>
                    <a:lnTo>
                      <a:pt x="1909699" y="0"/>
                    </a:lnTo>
                    <a:lnTo>
                      <a:pt x="0" y="0"/>
                    </a:lnTo>
                    <a:lnTo>
                      <a:pt x="0" y="1524000"/>
                    </a:lnTo>
                    <a:close/>
                  </a:path>
                </a:pathLst>
              </a:custGeom>
              <a:solidFill>
                <a:srgbClr val="00338D"/>
              </a:solidFill>
              <a:ln w="57150">
                <a:solidFill>
                  <a:srgbClr val="C6007E"/>
                </a:solidFill>
              </a:ln>
            </p:spPr>
            <p:txBody>
              <a:bodyPr wrap="square" lIns="0" tIns="0" rIns="0" bIns="0" rtlCol="0"/>
              <a:lstStyle/>
              <a:p>
                <a:endParaRPr/>
              </a:p>
            </p:txBody>
          </p:sp>
          <p:sp>
            <p:nvSpPr>
              <p:cNvPr id="63" name="object 13">
                <a:extLst>
                  <a:ext uri="{FF2B5EF4-FFF2-40B4-BE49-F238E27FC236}">
                    <a16:creationId xmlns:a16="http://schemas.microsoft.com/office/drawing/2014/main" id="{DF1B4974-5399-4111-A85F-F3BF12537DB0}"/>
                  </a:ext>
                </a:extLst>
              </p:cNvPr>
              <p:cNvSpPr txBox="1"/>
              <p:nvPr/>
            </p:nvSpPr>
            <p:spPr>
              <a:xfrm>
                <a:off x="7223759" y="2319337"/>
                <a:ext cx="1910080" cy="208915"/>
              </a:xfrm>
              <a:prstGeom prst="rect">
                <a:avLst/>
              </a:prstGeom>
            </p:spPr>
            <p:txBody>
              <a:bodyPr vert="horz" wrap="square" lIns="0" tIns="12700" rIns="0" bIns="0" rtlCol="0">
                <a:spAutoFit/>
              </a:bodyPr>
              <a:lstStyle/>
              <a:p>
                <a:pPr marL="521334">
                  <a:lnSpc>
                    <a:spcPct val="100000"/>
                  </a:lnSpc>
                  <a:spcBef>
                    <a:spcPts val="100"/>
                  </a:spcBef>
                </a:pPr>
                <a:r>
                  <a:rPr sz="1200" b="1" spc="-5" dirty="0">
                    <a:solidFill>
                      <a:srgbClr val="FFFFFF"/>
                    </a:solidFill>
                    <a:latin typeface="Arial"/>
                    <a:cs typeface="Arial"/>
                  </a:rPr>
                  <a:t>Discounters</a:t>
                </a:r>
                <a:endParaRPr sz="1200" dirty="0">
                  <a:latin typeface="Arial"/>
                  <a:cs typeface="Arial"/>
                </a:endParaRPr>
              </a:p>
            </p:txBody>
          </p:sp>
          <p:sp>
            <p:nvSpPr>
              <p:cNvPr id="160" name="object 80">
                <a:extLst>
                  <a:ext uri="{FF2B5EF4-FFF2-40B4-BE49-F238E27FC236}">
                    <a16:creationId xmlns:a16="http://schemas.microsoft.com/office/drawing/2014/main" id="{1DABAAAC-F32A-4C94-AC5C-3770C6D7BD36}"/>
                  </a:ext>
                </a:extLst>
              </p:cNvPr>
              <p:cNvSpPr/>
              <p:nvPr/>
            </p:nvSpPr>
            <p:spPr>
              <a:xfrm>
                <a:off x="7721600" y="1402080"/>
                <a:ext cx="914400" cy="863600"/>
              </a:xfrm>
              <a:prstGeom prst="rect">
                <a:avLst/>
              </a:prstGeom>
              <a:blipFill>
                <a:blip r:embed="rId8" cstate="print"/>
                <a:stretch>
                  <a:fillRect/>
                </a:stretch>
              </a:blipFill>
            </p:spPr>
            <p:txBody>
              <a:bodyPr wrap="square" lIns="0" tIns="0" rIns="0" bIns="0" rtlCol="0"/>
              <a:lstStyle/>
              <a:p>
                <a:endParaRPr/>
              </a:p>
            </p:txBody>
          </p:sp>
        </p:grpSp>
        <p:grpSp>
          <p:nvGrpSpPr>
            <p:cNvPr id="8" name="Group 7">
              <a:extLst>
                <a:ext uri="{FF2B5EF4-FFF2-40B4-BE49-F238E27FC236}">
                  <a16:creationId xmlns:a16="http://schemas.microsoft.com/office/drawing/2014/main" id="{9E63DBE3-2868-4862-B845-5023BED978B8}"/>
                </a:ext>
              </a:extLst>
            </p:cNvPr>
            <p:cNvGrpSpPr/>
            <p:nvPr/>
          </p:nvGrpSpPr>
          <p:grpSpPr>
            <a:xfrm>
              <a:off x="5140961" y="2997200"/>
              <a:ext cx="1920239" cy="1524000"/>
              <a:chOff x="3068320" y="1320800"/>
              <a:chExt cx="1920239" cy="1524000"/>
            </a:xfrm>
          </p:grpSpPr>
          <p:sp>
            <p:nvSpPr>
              <p:cNvPr id="57" name="object 8">
                <a:extLst>
                  <a:ext uri="{FF2B5EF4-FFF2-40B4-BE49-F238E27FC236}">
                    <a16:creationId xmlns:a16="http://schemas.microsoft.com/office/drawing/2014/main" id="{E2A53F5D-816A-4846-987D-8688B8A53F99}"/>
                  </a:ext>
                </a:extLst>
              </p:cNvPr>
              <p:cNvSpPr/>
              <p:nvPr/>
            </p:nvSpPr>
            <p:spPr>
              <a:xfrm>
                <a:off x="3068320" y="1320800"/>
                <a:ext cx="1920239" cy="1524000"/>
              </a:xfrm>
              <a:custGeom>
                <a:avLst/>
                <a:gdLst/>
                <a:ahLst/>
                <a:cxnLst/>
                <a:rect l="l" t="t" r="r" b="b"/>
                <a:pathLst>
                  <a:path w="1920239" h="1524000">
                    <a:moveTo>
                      <a:pt x="0" y="1524000"/>
                    </a:moveTo>
                    <a:lnTo>
                      <a:pt x="1919858" y="1524000"/>
                    </a:lnTo>
                    <a:lnTo>
                      <a:pt x="1919858" y="0"/>
                    </a:lnTo>
                    <a:lnTo>
                      <a:pt x="0" y="0"/>
                    </a:lnTo>
                    <a:lnTo>
                      <a:pt x="0" y="1524000"/>
                    </a:lnTo>
                    <a:close/>
                  </a:path>
                </a:pathLst>
              </a:custGeom>
              <a:solidFill>
                <a:srgbClr val="00338D"/>
              </a:solidFill>
            </p:spPr>
            <p:txBody>
              <a:bodyPr wrap="square" lIns="0" tIns="0" rIns="0" bIns="0" rtlCol="0"/>
              <a:lstStyle/>
              <a:p>
                <a:endParaRPr/>
              </a:p>
            </p:txBody>
          </p:sp>
          <p:sp>
            <p:nvSpPr>
              <p:cNvPr id="58" name="object 9">
                <a:extLst>
                  <a:ext uri="{FF2B5EF4-FFF2-40B4-BE49-F238E27FC236}">
                    <a16:creationId xmlns:a16="http://schemas.microsoft.com/office/drawing/2014/main" id="{C9C1C631-89C4-42D4-BCF5-2F5F60346D31}"/>
                  </a:ext>
                </a:extLst>
              </p:cNvPr>
              <p:cNvSpPr txBox="1"/>
              <p:nvPr/>
            </p:nvSpPr>
            <p:spPr>
              <a:xfrm>
                <a:off x="3068320" y="2319337"/>
                <a:ext cx="1920239" cy="208915"/>
              </a:xfrm>
              <a:prstGeom prst="rect">
                <a:avLst/>
              </a:prstGeom>
            </p:spPr>
            <p:txBody>
              <a:bodyPr vert="horz" wrap="square" lIns="0" tIns="12700" rIns="0" bIns="0" rtlCol="0">
                <a:spAutoFit/>
              </a:bodyPr>
              <a:lstStyle/>
              <a:p>
                <a:pPr marL="260350">
                  <a:lnSpc>
                    <a:spcPct val="100000"/>
                  </a:lnSpc>
                  <a:spcBef>
                    <a:spcPts val="100"/>
                  </a:spcBef>
                </a:pPr>
                <a:r>
                  <a:rPr sz="1200" b="1" spc="-10" dirty="0">
                    <a:solidFill>
                      <a:srgbClr val="FFFFFF"/>
                    </a:solidFill>
                    <a:latin typeface="Arial"/>
                    <a:cs typeface="Arial"/>
                  </a:rPr>
                  <a:t>Internationalisation</a:t>
                </a:r>
                <a:endParaRPr sz="1200">
                  <a:latin typeface="Arial"/>
                  <a:cs typeface="Arial"/>
                </a:endParaRPr>
              </a:p>
            </p:txBody>
          </p:sp>
          <p:sp>
            <p:nvSpPr>
              <p:cNvPr id="178" name="object 98">
                <a:extLst>
                  <a:ext uri="{FF2B5EF4-FFF2-40B4-BE49-F238E27FC236}">
                    <a16:creationId xmlns:a16="http://schemas.microsoft.com/office/drawing/2014/main" id="{4AB49448-1B36-4227-9737-F7554CFCBCC4}"/>
                  </a:ext>
                </a:extLst>
              </p:cNvPr>
              <p:cNvSpPr/>
              <p:nvPr/>
            </p:nvSpPr>
            <p:spPr>
              <a:xfrm>
                <a:off x="3593493" y="1423719"/>
                <a:ext cx="855156" cy="825228"/>
              </a:xfrm>
              <a:prstGeom prst="rect">
                <a:avLst/>
              </a:prstGeom>
              <a:blipFill>
                <a:blip r:embed="rId9" cstate="print"/>
                <a:stretch>
                  <a:fillRect/>
                </a:stretch>
              </a:blipFill>
            </p:spPr>
            <p:txBody>
              <a:bodyPr wrap="square" lIns="0" tIns="0" rIns="0" bIns="0" rtlCol="0"/>
              <a:lstStyle/>
              <a:p>
                <a:endParaRPr/>
              </a:p>
            </p:txBody>
          </p:sp>
        </p:grpSp>
        <p:grpSp>
          <p:nvGrpSpPr>
            <p:cNvPr id="6" name="Group 5">
              <a:extLst>
                <a:ext uri="{FF2B5EF4-FFF2-40B4-BE49-F238E27FC236}">
                  <a16:creationId xmlns:a16="http://schemas.microsoft.com/office/drawing/2014/main" id="{09FD8F3A-BF51-4525-A0DC-DF4275EDC9DA}"/>
                </a:ext>
              </a:extLst>
            </p:cNvPr>
            <p:cNvGrpSpPr/>
            <p:nvPr/>
          </p:nvGrpSpPr>
          <p:grpSpPr>
            <a:xfrm>
              <a:off x="7223759" y="1320800"/>
              <a:ext cx="1910080" cy="1524000"/>
              <a:chOff x="5151120" y="2997200"/>
              <a:chExt cx="1910080" cy="1524000"/>
            </a:xfrm>
          </p:grpSpPr>
          <p:sp>
            <p:nvSpPr>
              <p:cNvPr id="71" name="object 20">
                <a:extLst>
                  <a:ext uri="{FF2B5EF4-FFF2-40B4-BE49-F238E27FC236}">
                    <a16:creationId xmlns:a16="http://schemas.microsoft.com/office/drawing/2014/main" id="{67F55366-5ABA-444F-A5E3-0F926DD69B56}"/>
                  </a:ext>
                </a:extLst>
              </p:cNvPr>
              <p:cNvSpPr/>
              <p:nvPr/>
            </p:nvSpPr>
            <p:spPr>
              <a:xfrm>
                <a:off x="5151120" y="2997200"/>
                <a:ext cx="1910080" cy="1524000"/>
              </a:xfrm>
              <a:custGeom>
                <a:avLst/>
                <a:gdLst/>
                <a:ahLst/>
                <a:cxnLst/>
                <a:rect l="l" t="t" r="r" b="b"/>
                <a:pathLst>
                  <a:path w="1910079" h="1524000">
                    <a:moveTo>
                      <a:pt x="0" y="1524000"/>
                    </a:moveTo>
                    <a:lnTo>
                      <a:pt x="1909699" y="1524000"/>
                    </a:lnTo>
                    <a:lnTo>
                      <a:pt x="1909699" y="0"/>
                    </a:lnTo>
                    <a:lnTo>
                      <a:pt x="0" y="0"/>
                    </a:lnTo>
                    <a:lnTo>
                      <a:pt x="0" y="1524000"/>
                    </a:lnTo>
                    <a:close/>
                  </a:path>
                </a:pathLst>
              </a:custGeom>
              <a:solidFill>
                <a:srgbClr val="0091DA"/>
              </a:solidFill>
              <a:ln w="57150">
                <a:solidFill>
                  <a:srgbClr val="C6007E"/>
                </a:solidFill>
              </a:ln>
            </p:spPr>
            <p:txBody>
              <a:bodyPr wrap="square" lIns="0" tIns="0" rIns="0" bIns="0" rtlCol="0"/>
              <a:lstStyle/>
              <a:p>
                <a:endParaRPr/>
              </a:p>
            </p:txBody>
          </p:sp>
          <p:sp>
            <p:nvSpPr>
              <p:cNvPr id="73" name="object 21">
                <a:extLst>
                  <a:ext uri="{FF2B5EF4-FFF2-40B4-BE49-F238E27FC236}">
                    <a16:creationId xmlns:a16="http://schemas.microsoft.com/office/drawing/2014/main" id="{BB5A53FD-3856-4606-8CE3-2CFA107BEB66}"/>
                  </a:ext>
                </a:extLst>
              </p:cNvPr>
              <p:cNvSpPr txBox="1"/>
              <p:nvPr/>
            </p:nvSpPr>
            <p:spPr>
              <a:xfrm>
                <a:off x="5151120" y="3999801"/>
                <a:ext cx="1910080" cy="208915"/>
              </a:xfrm>
              <a:prstGeom prst="rect">
                <a:avLst/>
              </a:prstGeom>
            </p:spPr>
            <p:txBody>
              <a:bodyPr vert="horz" wrap="square" lIns="0" tIns="12700" rIns="0" bIns="0" rtlCol="0">
                <a:spAutoFit/>
              </a:bodyPr>
              <a:lstStyle/>
              <a:p>
                <a:pPr marL="334645">
                  <a:lnSpc>
                    <a:spcPct val="100000"/>
                  </a:lnSpc>
                  <a:spcBef>
                    <a:spcPts val="100"/>
                  </a:spcBef>
                </a:pPr>
                <a:r>
                  <a:rPr sz="1200" b="1" spc="-15" dirty="0">
                    <a:solidFill>
                      <a:srgbClr val="FFFFFF"/>
                    </a:solidFill>
                    <a:latin typeface="Arial"/>
                    <a:cs typeface="Arial"/>
                  </a:rPr>
                  <a:t>Consumer</a:t>
                </a:r>
                <a:r>
                  <a:rPr sz="1200" b="1" spc="-5" dirty="0">
                    <a:solidFill>
                      <a:srgbClr val="FFFFFF"/>
                    </a:solidFill>
                    <a:latin typeface="Arial"/>
                    <a:cs typeface="Arial"/>
                  </a:rPr>
                  <a:t> </a:t>
                </a:r>
                <a:r>
                  <a:rPr sz="1200" b="1" spc="-10" dirty="0">
                    <a:solidFill>
                      <a:srgbClr val="FFFFFF"/>
                    </a:solidFill>
                    <a:latin typeface="Arial"/>
                    <a:cs typeface="Arial"/>
                  </a:rPr>
                  <a:t>power</a:t>
                </a:r>
                <a:endParaRPr sz="1200">
                  <a:latin typeface="Arial"/>
                  <a:cs typeface="Arial"/>
                </a:endParaRPr>
              </a:p>
            </p:txBody>
          </p:sp>
          <p:sp>
            <p:nvSpPr>
              <p:cNvPr id="118" name="object 39">
                <a:extLst>
                  <a:ext uri="{FF2B5EF4-FFF2-40B4-BE49-F238E27FC236}">
                    <a16:creationId xmlns:a16="http://schemas.microsoft.com/office/drawing/2014/main" id="{66306AA3-930F-4B60-A3E3-16364FC8B115}"/>
                  </a:ext>
                </a:extLst>
              </p:cNvPr>
              <p:cNvSpPr/>
              <p:nvPr/>
            </p:nvSpPr>
            <p:spPr>
              <a:xfrm>
                <a:off x="5720079" y="3088639"/>
                <a:ext cx="772160" cy="863600"/>
              </a:xfrm>
              <a:prstGeom prst="rect">
                <a:avLst/>
              </a:prstGeom>
              <a:blipFill>
                <a:blip r:embed="rId10" cstate="print"/>
                <a:stretch>
                  <a:fillRect/>
                </a:stretch>
              </a:blipFill>
            </p:spPr>
            <p:txBody>
              <a:bodyPr wrap="square" lIns="0" tIns="0" rIns="0" bIns="0" rtlCol="0"/>
              <a:lstStyle/>
              <a:p>
                <a:endParaRPr/>
              </a:p>
            </p:txBody>
          </p:sp>
        </p:grpSp>
        <p:grpSp>
          <p:nvGrpSpPr>
            <p:cNvPr id="7" name="Group 6">
              <a:extLst>
                <a:ext uri="{FF2B5EF4-FFF2-40B4-BE49-F238E27FC236}">
                  <a16:creationId xmlns:a16="http://schemas.microsoft.com/office/drawing/2014/main" id="{CA0DE068-C8B9-4C5E-A281-34DFFC516A59}"/>
                </a:ext>
              </a:extLst>
            </p:cNvPr>
            <p:cNvGrpSpPr/>
            <p:nvPr/>
          </p:nvGrpSpPr>
          <p:grpSpPr>
            <a:xfrm>
              <a:off x="9296400" y="1320800"/>
              <a:ext cx="1910080" cy="1524000"/>
              <a:chOff x="5151120" y="1320800"/>
              <a:chExt cx="1910080" cy="1524000"/>
            </a:xfrm>
          </p:grpSpPr>
          <p:sp>
            <p:nvSpPr>
              <p:cNvPr id="60" name="object 10">
                <a:extLst>
                  <a:ext uri="{FF2B5EF4-FFF2-40B4-BE49-F238E27FC236}">
                    <a16:creationId xmlns:a16="http://schemas.microsoft.com/office/drawing/2014/main" id="{DD7F54BD-322D-4D9E-A6C8-7B214965E1AD}"/>
                  </a:ext>
                </a:extLst>
              </p:cNvPr>
              <p:cNvSpPr/>
              <p:nvPr/>
            </p:nvSpPr>
            <p:spPr>
              <a:xfrm>
                <a:off x="5151120" y="1320800"/>
                <a:ext cx="1910080" cy="1524000"/>
              </a:xfrm>
              <a:custGeom>
                <a:avLst/>
                <a:gdLst/>
                <a:ahLst/>
                <a:cxnLst/>
                <a:rect l="l" t="t" r="r" b="b"/>
                <a:pathLst>
                  <a:path w="1910079" h="1524000">
                    <a:moveTo>
                      <a:pt x="0" y="1524000"/>
                    </a:moveTo>
                    <a:lnTo>
                      <a:pt x="1909699" y="1524000"/>
                    </a:lnTo>
                    <a:lnTo>
                      <a:pt x="1909699" y="0"/>
                    </a:lnTo>
                    <a:lnTo>
                      <a:pt x="0" y="0"/>
                    </a:lnTo>
                    <a:lnTo>
                      <a:pt x="0" y="1524000"/>
                    </a:lnTo>
                    <a:close/>
                  </a:path>
                </a:pathLst>
              </a:custGeom>
              <a:solidFill>
                <a:srgbClr val="00338D"/>
              </a:solidFill>
              <a:ln w="57150">
                <a:solidFill>
                  <a:srgbClr val="C6007E"/>
                </a:solidFill>
              </a:ln>
            </p:spPr>
            <p:txBody>
              <a:bodyPr wrap="square" lIns="0" tIns="0" rIns="0" bIns="0" rtlCol="0"/>
              <a:lstStyle/>
              <a:p>
                <a:endParaRPr/>
              </a:p>
            </p:txBody>
          </p:sp>
          <p:sp>
            <p:nvSpPr>
              <p:cNvPr id="61" name="object 11">
                <a:extLst>
                  <a:ext uri="{FF2B5EF4-FFF2-40B4-BE49-F238E27FC236}">
                    <a16:creationId xmlns:a16="http://schemas.microsoft.com/office/drawing/2014/main" id="{97CAD598-9329-433E-9757-C81EE2349121}"/>
                  </a:ext>
                </a:extLst>
              </p:cNvPr>
              <p:cNvSpPr txBox="1"/>
              <p:nvPr/>
            </p:nvSpPr>
            <p:spPr>
              <a:xfrm>
                <a:off x="5151120" y="2319337"/>
                <a:ext cx="1910080" cy="208915"/>
              </a:xfrm>
              <a:prstGeom prst="rect">
                <a:avLst/>
              </a:prstGeom>
            </p:spPr>
            <p:txBody>
              <a:bodyPr vert="horz" wrap="square" lIns="0" tIns="12700" rIns="0" bIns="0" rtlCol="0">
                <a:spAutoFit/>
              </a:bodyPr>
              <a:lstStyle/>
              <a:p>
                <a:pPr marL="568960">
                  <a:lnSpc>
                    <a:spcPct val="100000"/>
                  </a:lnSpc>
                  <a:spcBef>
                    <a:spcPts val="100"/>
                  </a:spcBef>
                </a:pPr>
                <a:r>
                  <a:rPr sz="1200" b="1" spc="-10" dirty="0">
                    <a:solidFill>
                      <a:srgbClr val="FFFFFF"/>
                    </a:solidFill>
                    <a:latin typeface="Arial"/>
                    <a:cs typeface="Arial"/>
                  </a:rPr>
                  <a:t>Innovation</a:t>
                </a:r>
                <a:endParaRPr sz="1200" dirty="0">
                  <a:latin typeface="Arial"/>
                  <a:cs typeface="Arial"/>
                </a:endParaRPr>
              </a:p>
            </p:txBody>
          </p:sp>
          <p:sp>
            <p:nvSpPr>
              <p:cNvPr id="158" name="object 78">
                <a:extLst>
                  <a:ext uri="{FF2B5EF4-FFF2-40B4-BE49-F238E27FC236}">
                    <a16:creationId xmlns:a16="http://schemas.microsoft.com/office/drawing/2014/main" id="{B49BBD30-7F79-4B1B-AE7B-32B063B44F02}"/>
                  </a:ext>
                </a:extLst>
              </p:cNvPr>
              <p:cNvSpPr/>
              <p:nvPr/>
            </p:nvSpPr>
            <p:spPr>
              <a:xfrm>
                <a:off x="5648959" y="1402080"/>
                <a:ext cx="894080" cy="822960"/>
              </a:xfrm>
              <a:prstGeom prst="rect">
                <a:avLst/>
              </a:prstGeom>
              <a:blipFill>
                <a:blip r:embed="rId11" cstate="print"/>
                <a:stretch>
                  <a:fillRect/>
                </a:stretch>
              </a:blipFill>
            </p:spPr>
            <p:txBody>
              <a:bodyPr wrap="square" lIns="0" tIns="0" rIns="0" bIns="0" rtlCol="0"/>
              <a:lstStyle/>
              <a:p>
                <a:endParaRPr/>
              </a:p>
            </p:txBody>
          </p:sp>
          <p:sp>
            <p:nvSpPr>
              <p:cNvPr id="159" name="object 79">
                <a:extLst>
                  <a:ext uri="{FF2B5EF4-FFF2-40B4-BE49-F238E27FC236}">
                    <a16:creationId xmlns:a16="http://schemas.microsoft.com/office/drawing/2014/main" id="{C73AB67C-1F8B-406D-A2CF-BDDFD75E5687}"/>
                  </a:ext>
                </a:extLst>
              </p:cNvPr>
              <p:cNvSpPr/>
              <p:nvPr/>
            </p:nvSpPr>
            <p:spPr>
              <a:xfrm>
                <a:off x="6014720" y="2245360"/>
                <a:ext cx="162560" cy="0"/>
              </a:xfrm>
              <a:custGeom>
                <a:avLst/>
                <a:gdLst/>
                <a:ahLst/>
                <a:cxnLst/>
                <a:rect l="l" t="t" r="r" b="b"/>
                <a:pathLst>
                  <a:path w="162560">
                    <a:moveTo>
                      <a:pt x="0" y="0"/>
                    </a:moveTo>
                    <a:lnTo>
                      <a:pt x="162432" y="0"/>
                    </a:lnTo>
                  </a:path>
                </a:pathLst>
              </a:custGeom>
              <a:ln w="40640">
                <a:solidFill>
                  <a:srgbClr val="3D4858"/>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DD5F8FD3-0D00-4B97-8BD7-D705260FC9A4}"/>
                </a:ext>
              </a:extLst>
            </p:cNvPr>
            <p:cNvGrpSpPr/>
            <p:nvPr/>
          </p:nvGrpSpPr>
          <p:grpSpPr>
            <a:xfrm>
              <a:off x="5151120" y="1320800"/>
              <a:ext cx="1910080" cy="1524000"/>
              <a:chOff x="9296400" y="1320800"/>
              <a:chExt cx="1910080" cy="1524000"/>
            </a:xfrm>
          </p:grpSpPr>
          <p:sp>
            <p:nvSpPr>
              <p:cNvPr id="64" name="object 14">
                <a:extLst>
                  <a:ext uri="{FF2B5EF4-FFF2-40B4-BE49-F238E27FC236}">
                    <a16:creationId xmlns:a16="http://schemas.microsoft.com/office/drawing/2014/main" id="{C4B05FCB-96D1-4BFA-BA5F-2557EEFAF9DB}"/>
                  </a:ext>
                </a:extLst>
              </p:cNvPr>
              <p:cNvSpPr/>
              <p:nvPr/>
            </p:nvSpPr>
            <p:spPr>
              <a:xfrm>
                <a:off x="9296400" y="1320800"/>
                <a:ext cx="1910080" cy="1524000"/>
              </a:xfrm>
              <a:custGeom>
                <a:avLst/>
                <a:gdLst/>
                <a:ahLst/>
                <a:cxnLst/>
                <a:rect l="l" t="t" r="r" b="b"/>
                <a:pathLst>
                  <a:path w="1910079" h="1524000">
                    <a:moveTo>
                      <a:pt x="0" y="1524000"/>
                    </a:moveTo>
                    <a:lnTo>
                      <a:pt x="1909699" y="1524000"/>
                    </a:lnTo>
                    <a:lnTo>
                      <a:pt x="1909699" y="0"/>
                    </a:lnTo>
                    <a:lnTo>
                      <a:pt x="0" y="0"/>
                    </a:lnTo>
                    <a:lnTo>
                      <a:pt x="0" y="1524000"/>
                    </a:lnTo>
                    <a:close/>
                  </a:path>
                </a:pathLst>
              </a:custGeom>
              <a:solidFill>
                <a:srgbClr val="005EB8"/>
              </a:solidFill>
              <a:ln w="57150">
                <a:solidFill>
                  <a:srgbClr val="C6007E"/>
                </a:solidFill>
              </a:ln>
            </p:spPr>
            <p:txBody>
              <a:bodyPr wrap="square" lIns="0" tIns="0" rIns="0" bIns="0" rtlCol="0"/>
              <a:lstStyle/>
              <a:p>
                <a:endParaRPr/>
              </a:p>
            </p:txBody>
          </p:sp>
          <p:sp>
            <p:nvSpPr>
              <p:cNvPr id="65" name="object 15">
                <a:extLst>
                  <a:ext uri="{FF2B5EF4-FFF2-40B4-BE49-F238E27FC236}">
                    <a16:creationId xmlns:a16="http://schemas.microsoft.com/office/drawing/2014/main" id="{E80E47E9-C5AF-4BA7-9A08-854D42B913C7}"/>
                  </a:ext>
                </a:extLst>
              </p:cNvPr>
              <p:cNvSpPr txBox="1"/>
              <p:nvPr/>
            </p:nvSpPr>
            <p:spPr>
              <a:xfrm>
                <a:off x="9296400" y="2288857"/>
                <a:ext cx="1910080" cy="382156"/>
              </a:xfrm>
              <a:prstGeom prst="rect">
                <a:avLst/>
              </a:prstGeom>
            </p:spPr>
            <p:txBody>
              <a:bodyPr vert="horz" wrap="square" lIns="0" tIns="12700" rIns="0" bIns="0" rtlCol="0">
                <a:spAutoFit/>
              </a:bodyPr>
              <a:lstStyle/>
              <a:p>
                <a:pPr marL="360000" marR="135890">
                  <a:lnSpc>
                    <a:spcPct val="100000"/>
                  </a:lnSpc>
                  <a:spcBef>
                    <a:spcPts val="100"/>
                  </a:spcBef>
                </a:pPr>
                <a:r>
                  <a:rPr lang="it-IT" sz="1200" b="1" spc="-5" dirty="0" err="1">
                    <a:solidFill>
                      <a:srgbClr val="FFFFFF"/>
                    </a:solidFill>
                    <a:latin typeface="Arial"/>
                    <a:cs typeface="Arial"/>
                  </a:rPr>
                  <a:t>Reducing</a:t>
                </a:r>
                <a:r>
                  <a:rPr lang="it-IT" sz="1200" b="1" spc="-5" dirty="0">
                    <a:solidFill>
                      <a:srgbClr val="FFFFFF"/>
                    </a:solidFill>
                    <a:latin typeface="Arial"/>
                    <a:cs typeface="Arial"/>
                  </a:rPr>
                  <a:t> cost of </a:t>
                </a:r>
                <a:r>
                  <a:rPr lang="it-IT" sz="1200" b="1" spc="-5" dirty="0" err="1">
                    <a:solidFill>
                      <a:srgbClr val="FFFFFF"/>
                    </a:solidFill>
                    <a:latin typeface="Arial"/>
                    <a:cs typeface="Arial"/>
                  </a:rPr>
                  <a:t>doing</a:t>
                </a:r>
                <a:r>
                  <a:rPr lang="it-IT" sz="1200" b="1" spc="-5" dirty="0">
                    <a:solidFill>
                      <a:srgbClr val="FFFFFF"/>
                    </a:solidFill>
                    <a:latin typeface="Arial"/>
                    <a:cs typeface="Arial"/>
                  </a:rPr>
                  <a:t> business</a:t>
                </a:r>
                <a:endParaRPr sz="1200" dirty="0">
                  <a:latin typeface="Arial"/>
                  <a:cs typeface="Arial"/>
                </a:endParaRPr>
              </a:p>
            </p:txBody>
          </p:sp>
          <p:sp>
            <p:nvSpPr>
              <p:cNvPr id="179" name="object 99">
                <a:extLst>
                  <a:ext uri="{FF2B5EF4-FFF2-40B4-BE49-F238E27FC236}">
                    <a16:creationId xmlns:a16="http://schemas.microsoft.com/office/drawing/2014/main" id="{3E7BE1D3-51AE-4D91-8C9C-7A9BB38CA94B}"/>
                  </a:ext>
                </a:extLst>
              </p:cNvPr>
              <p:cNvSpPr/>
              <p:nvPr/>
            </p:nvSpPr>
            <p:spPr>
              <a:xfrm>
                <a:off x="10088880" y="2052320"/>
                <a:ext cx="274320" cy="172720"/>
              </a:xfrm>
              <a:custGeom>
                <a:avLst/>
                <a:gdLst/>
                <a:ahLst/>
                <a:cxnLst/>
                <a:rect l="l" t="t" r="r" b="b"/>
                <a:pathLst>
                  <a:path w="274320" h="172719">
                    <a:moveTo>
                      <a:pt x="233425" y="0"/>
                    </a:moveTo>
                    <a:lnTo>
                      <a:pt x="40894" y="0"/>
                    </a:lnTo>
                    <a:lnTo>
                      <a:pt x="24431" y="3813"/>
                    </a:lnTo>
                    <a:lnTo>
                      <a:pt x="11493" y="14319"/>
                    </a:lnTo>
                    <a:lnTo>
                      <a:pt x="3032" y="30110"/>
                    </a:lnTo>
                    <a:lnTo>
                      <a:pt x="0" y="49783"/>
                    </a:lnTo>
                    <a:lnTo>
                      <a:pt x="0" y="124587"/>
                    </a:lnTo>
                    <a:lnTo>
                      <a:pt x="3032" y="143305"/>
                    </a:lnTo>
                    <a:lnTo>
                      <a:pt x="11493" y="158607"/>
                    </a:lnTo>
                    <a:lnTo>
                      <a:pt x="24431" y="168931"/>
                    </a:lnTo>
                    <a:lnTo>
                      <a:pt x="40894" y="172719"/>
                    </a:lnTo>
                    <a:lnTo>
                      <a:pt x="233425" y="172719"/>
                    </a:lnTo>
                    <a:lnTo>
                      <a:pt x="249138" y="168931"/>
                    </a:lnTo>
                    <a:lnTo>
                      <a:pt x="262159" y="158607"/>
                    </a:lnTo>
                    <a:lnTo>
                      <a:pt x="271037" y="143305"/>
                    </a:lnTo>
                    <a:lnTo>
                      <a:pt x="274320" y="124587"/>
                    </a:lnTo>
                    <a:lnTo>
                      <a:pt x="274320" y="49783"/>
                    </a:lnTo>
                    <a:lnTo>
                      <a:pt x="271037" y="30110"/>
                    </a:lnTo>
                    <a:lnTo>
                      <a:pt x="262159" y="14319"/>
                    </a:lnTo>
                    <a:lnTo>
                      <a:pt x="249138" y="3813"/>
                    </a:lnTo>
                    <a:lnTo>
                      <a:pt x="233425" y="0"/>
                    </a:lnTo>
                    <a:close/>
                  </a:path>
                </a:pathLst>
              </a:custGeom>
              <a:solidFill>
                <a:srgbClr val="6CC2B7"/>
              </a:solidFill>
            </p:spPr>
            <p:txBody>
              <a:bodyPr wrap="square" lIns="0" tIns="0" rIns="0" bIns="0" rtlCol="0"/>
              <a:lstStyle/>
              <a:p>
                <a:endParaRPr/>
              </a:p>
            </p:txBody>
          </p:sp>
          <p:sp>
            <p:nvSpPr>
              <p:cNvPr id="180" name="object 100">
                <a:extLst>
                  <a:ext uri="{FF2B5EF4-FFF2-40B4-BE49-F238E27FC236}">
                    <a16:creationId xmlns:a16="http://schemas.microsoft.com/office/drawing/2014/main" id="{D9A89581-D0C2-4D8A-9749-B229BB3D8069}"/>
                  </a:ext>
                </a:extLst>
              </p:cNvPr>
              <p:cNvSpPr/>
              <p:nvPr/>
            </p:nvSpPr>
            <p:spPr>
              <a:xfrm>
                <a:off x="9733280" y="1402080"/>
                <a:ext cx="985519" cy="690880"/>
              </a:xfrm>
              <a:custGeom>
                <a:avLst/>
                <a:gdLst/>
                <a:ahLst/>
                <a:cxnLst/>
                <a:rect l="l" t="t" r="r" b="b"/>
                <a:pathLst>
                  <a:path w="985520" h="690880">
                    <a:moveTo>
                      <a:pt x="936244" y="0"/>
                    </a:moveTo>
                    <a:lnTo>
                      <a:pt x="50926" y="0"/>
                    </a:lnTo>
                    <a:lnTo>
                      <a:pt x="30807" y="3855"/>
                    </a:lnTo>
                    <a:lnTo>
                      <a:pt x="14652" y="14366"/>
                    </a:lnTo>
                    <a:lnTo>
                      <a:pt x="3903" y="29950"/>
                    </a:lnTo>
                    <a:lnTo>
                      <a:pt x="0" y="49022"/>
                    </a:lnTo>
                    <a:lnTo>
                      <a:pt x="0" y="641858"/>
                    </a:lnTo>
                    <a:lnTo>
                      <a:pt x="3903" y="660929"/>
                    </a:lnTo>
                    <a:lnTo>
                      <a:pt x="14652" y="676513"/>
                    </a:lnTo>
                    <a:lnTo>
                      <a:pt x="30807" y="687024"/>
                    </a:lnTo>
                    <a:lnTo>
                      <a:pt x="50926" y="690880"/>
                    </a:lnTo>
                    <a:lnTo>
                      <a:pt x="936244" y="690880"/>
                    </a:lnTo>
                    <a:lnTo>
                      <a:pt x="955409" y="687024"/>
                    </a:lnTo>
                    <a:lnTo>
                      <a:pt x="971073" y="676513"/>
                    </a:lnTo>
                    <a:lnTo>
                      <a:pt x="981642" y="660929"/>
                    </a:lnTo>
                    <a:lnTo>
                      <a:pt x="985520" y="641858"/>
                    </a:lnTo>
                    <a:lnTo>
                      <a:pt x="985520" y="49022"/>
                    </a:lnTo>
                    <a:lnTo>
                      <a:pt x="981642" y="29950"/>
                    </a:lnTo>
                    <a:lnTo>
                      <a:pt x="971073" y="14366"/>
                    </a:lnTo>
                    <a:lnTo>
                      <a:pt x="955409" y="3855"/>
                    </a:lnTo>
                    <a:lnTo>
                      <a:pt x="936244" y="0"/>
                    </a:lnTo>
                    <a:close/>
                  </a:path>
                </a:pathLst>
              </a:custGeom>
              <a:solidFill>
                <a:srgbClr val="6CC2B7"/>
              </a:solidFill>
            </p:spPr>
            <p:txBody>
              <a:bodyPr wrap="square" lIns="0" tIns="0" rIns="0" bIns="0" rtlCol="0"/>
              <a:lstStyle/>
              <a:p>
                <a:endParaRPr/>
              </a:p>
            </p:txBody>
          </p:sp>
          <p:sp>
            <p:nvSpPr>
              <p:cNvPr id="181" name="object 101">
                <a:extLst>
                  <a:ext uri="{FF2B5EF4-FFF2-40B4-BE49-F238E27FC236}">
                    <a16:creationId xmlns:a16="http://schemas.microsoft.com/office/drawing/2014/main" id="{C86C1A50-BF5E-4E37-B039-7114581D9578}"/>
                  </a:ext>
                </a:extLst>
              </p:cNvPr>
              <p:cNvSpPr/>
              <p:nvPr/>
            </p:nvSpPr>
            <p:spPr>
              <a:xfrm>
                <a:off x="9763759" y="1422400"/>
                <a:ext cx="934719" cy="599440"/>
              </a:xfrm>
              <a:custGeom>
                <a:avLst/>
                <a:gdLst/>
                <a:ahLst/>
                <a:cxnLst/>
                <a:rect l="l" t="t" r="r" b="b"/>
                <a:pathLst>
                  <a:path w="934720" h="599439">
                    <a:moveTo>
                      <a:pt x="887476" y="0"/>
                    </a:moveTo>
                    <a:lnTo>
                      <a:pt x="47244" y="0"/>
                    </a:lnTo>
                    <a:lnTo>
                      <a:pt x="29200" y="3544"/>
                    </a:lnTo>
                    <a:lnTo>
                      <a:pt x="14144" y="13112"/>
                    </a:lnTo>
                    <a:lnTo>
                      <a:pt x="3827" y="27110"/>
                    </a:lnTo>
                    <a:lnTo>
                      <a:pt x="0" y="43941"/>
                    </a:lnTo>
                    <a:lnTo>
                      <a:pt x="0" y="557276"/>
                    </a:lnTo>
                    <a:lnTo>
                      <a:pt x="3827" y="573829"/>
                    </a:lnTo>
                    <a:lnTo>
                      <a:pt x="14144" y="587216"/>
                    </a:lnTo>
                    <a:lnTo>
                      <a:pt x="29200" y="596173"/>
                    </a:lnTo>
                    <a:lnTo>
                      <a:pt x="47244" y="599439"/>
                    </a:lnTo>
                    <a:lnTo>
                      <a:pt x="887476" y="599439"/>
                    </a:lnTo>
                    <a:lnTo>
                      <a:pt x="906270" y="596173"/>
                    </a:lnTo>
                    <a:lnTo>
                      <a:pt x="921242" y="587216"/>
                    </a:lnTo>
                    <a:lnTo>
                      <a:pt x="931142" y="573829"/>
                    </a:lnTo>
                    <a:lnTo>
                      <a:pt x="934720" y="557276"/>
                    </a:lnTo>
                    <a:lnTo>
                      <a:pt x="934720" y="43941"/>
                    </a:lnTo>
                    <a:lnTo>
                      <a:pt x="931142" y="27110"/>
                    </a:lnTo>
                    <a:lnTo>
                      <a:pt x="921242" y="13112"/>
                    </a:lnTo>
                    <a:lnTo>
                      <a:pt x="906270" y="3544"/>
                    </a:lnTo>
                    <a:lnTo>
                      <a:pt x="887476" y="0"/>
                    </a:lnTo>
                    <a:close/>
                  </a:path>
                </a:pathLst>
              </a:custGeom>
              <a:solidFill>
                <a:srgbClr val="344D5F"/>
              </a:solidFill>
            </p:spPr>
            <p:txBody>
              <a:bodyPr wrap="square" lIns="0" tIns="0" rIns="0" bIns="0" rtlCol="0"/>
              <a:lstStyle/>
              <a:p>
                <a:endParaRPr/>
              </a:p>
            </p:txBody>
          </p:sp>
          <p:sp>
            <p:nvSpPr>
              <p:cNvPr id="182" name="object 102">
                <a:extLst>
                  <a:ext uri="{FF2B5EF4-FFF2-40B4-BE49-F238E27FC236}">
                    <a16:creationId xmlns:a16="http://schemas.microsoft.com/office/drawing/2014/main" id="{51D61821-5331-4B0D-9CCF-0BAC718F9AAE}"/>
                  </a:ext>
                </a:extLst>
              </p:cNvPr>
              <p:cNvSpPr/>
              <p:nvPr/>
            </p:nvSpPr>
            <p:spPr>
              <a:xfrm>
                <a:off x="9966959" y="2174239"/>
                <a:ext cx="528320" cy="91440"/>
              </a:xfrm>
              <a:custGeom>
                <a:avLst/>
                <a:gdLst/>
                <a:ahLst/>
                <a:cxnLst/>
                <a:rect l="l" t="t" r="r" b="b"/>
                <a:pathLst>
                  <a:path w="528320" h="91439">
                    <a:moveTo>
                      <a:pt x="402336" y="0"/>
                    </a:moveTo>
                    <a:lnTo>
                      <a:pt x="129413" y="0"/>
                    </a:lnTo>
                    <a:lnTo>
                      <a:pt x="0" y="91439"/>
                    </a:lnTo>
                    <a:lnTo>
                      <a:pt x="528320" y="91439"/>
                    </a:lnTo>
                    <a:lnTo>
                      <a:pt x="402336" y="0"/>
                    </a:lnTo>
                    <a:close/>
                  </a:path>
                </a:pathLst>
              </a:custGeom>
              <a:solidFill>
                <a:srgbClr val="6CC2B7"/>
              </a:solidFill>
            </p:spPr>
            <p:txBody>
              <a:bodyPr wrap="square" lIns="0" tIns="0" rIns="0" bIns="0" rtlCol="0"/>
              <a:lstStyle/>
              <a:p>
                <a:endParaRPr/>
              </a:p>
            </p:txBody>
          </p:sp>
          <p:sp>
            <p:nvSpPr>
              <p:cNvPr id="183" name="object 103">
                <a:extLst>
                  <a:ext uri="{FF2B5EF4-FFF2-40B4-BE49-F238E27FC236}">
                    <a16:creationId xmlns:a16="http://schemas.microsoft.com/office/drawing/2014/main" id="{66580643-6E7B-4FD9-AF85-5D1940B9A4BB}"/>
                  </a:ext>
                </a:extLst>
              </p:cNvPr>
              <p:cNvSpPr/>
              <p:nvPr/>
            </p:nvSpPr>
            <p:spPr>
              <a:xfrm>
                <a:off x="10129519" y="2047239"/>
                <a:ext cx="193040" cy="0"/>
              </a:xfrm>
              <a:custGeom>
                <a:avLst/>
                <a:gdLst/>
                <a:ahLst/>
                <a:cxnLst/>
                <a:rect l="l" t="t" r="r" b="b"/>
                <a:pathLst>
                  <a:path w="193040">
                    <a:moveTo>
                      <a:pt x="0" y="0"/>
                    </a:moveTo>
                    <a:lnTo>
                      <a:pt x="193040" y="0"/>
                    </a:lnTo>
                  </a:path>
                </a:pathLst>
              </a:custGeom>
              <a:ln w="10160">
                <a:solidFill>
                  <a:srgbClr val="153555"/>
                </a:solidFill>
              </a:ln>
            </p:spPr>
            <p:txBody>
              <a:bodyPr wrap="square" lIns="0" tIns="0" rIns="0" bIns="0" rtlCol="0"/>
              <a:lstStyle/>
              <a:p>
                <a:endParaRPr/>
              </a:p>
            </p:txBody>
          </p:sp>
          <p:sp>
            <p:nvSpPr>
              <p:cNvPr id="184" name="object 104">
                <a:extLst>
                  <a:ext uri="{FF2B5EF4-FFF2-40B4-BE49-F238E27FC236}">
                    <a16:creationId xmlns:a16="http://schemas.microsoft.com/office/drawing/2014/main" id="{DCABEA0B-552E-48C9-844B-F1E07F655851}"/>
                  </a:ext>
                </a:extLst>
              </p:cNvPr>
              <p:cNvSpPr/>
              <p:nvPr/>
            </p:nvSpPr>
            <p:spPr>
              <a:xfrm>
                <a:off x="9855200" y="1513839"/>
                <a:ext cx="721360" cy="0"/>
              </a:xfrm>
              <a:custGeom>
                <a:avLst/>
                <a:gdLst/>
                <a:ahLst/>
                <a:cxnLst/>
                <a:rect l="l" t="t" r="r" b="b"/>
                <a:pathLst>
                  <a:path w="721359">
                    <a:moveTo>
                      <a:pt x="0" y="0"/>
                    </a:moveTo>
                    <a:lnTo>
                      <a:pt x="721359" y="0"/>
                    </a:lnTo>
                  </a:path>
                </a:pathLst>
              </a:custGeom>
              <a:ln w="81279">
                <a:solidFill>
                  <a:srgbClr val="ECEDEE"/>
                </a:solidFill>
              </a:ln>
            </p:spPr>
            <p:txBody>
              <a:bodyPr wrap="square" lIns="0" tIns="0" rIns="0" bIns="0" rtlCol="0"/>
              <a:lstStyle/>
              <a:p>
                <a:endParaRPr/>
              </a:p>
            </p:txBody>
          </p:sp>
          <p:sp>
            <p:nvSpPr>
              <p:cNvPr id="185" name="object 105">
                <a:extLst>
                  <a:ext uri="{FF2B5EF4-FFF2-40B4-BE49-F238E27FC236}">
                    <a16:creationId xmlns:a16="http://schemas.microsoft.com/office/drawing/2014/main" id="{B1260741-778D-47B7-9115-3399FFD0179B}"/>
                  </a:ext>
                </a:extLst>
              </p:cNvPr>
              <p:cNvSpPr/>
              <p:nvPr/>
            </p:nvSpPr>
            <p:spPr>
              <a:xfrm>
                <a:off x="9855200" y="1569719"/>
                <a:ext cx="721360" cy="0"/>
              </a:xfrm>
              <a:custGeom>
                <a:avLst/>
                <a:gdLst/>
                <a:ahLst/>
                <a:cxnLst/>
                <a:rect l="l" t="t" r="r" b="b"/>
                <a:pathLst>
                  <a:path w="721359">
                    <a:moveTo>
                      <a:pt x="0" y="0"/>
                    </a:moveTo>
                    <a:lnTo>
                      <a:pt x="721359" y="0"/>
                    </a:lnTo>
                  </a:path>
                </a:pathLst>
              </a:custGeom>
              <a:ln w="10160">
                <a:solidFill>
                  <a:srgbClr val="ECEDEE"/>
                </a:solidFill>
              </a:ln>
            </p:spPr>
            <p:txBody>
              <a:bodyPr wrap="square" lIns="0" tIns="0" rIns="0" bIns="0" rtlCol="0"/>
              <a:lstStyle/>
              <a:p>
                <a:endParaRPr/>
              </a:p>
            </p:txBody>
          </p:sp>
          <p:sp>
            <p:nvSpPr>
              <p:cNvPr id="186" name="object 106">
                <a:extLst>
                  <a:ext uri="{FF2B5EF4-FFF2-40B4-BE49-F238E27FC236}">
                    <a16:creationId xmlns:a16="http://schemas.microsoft.com/office/drawing/2014/main" id="{083425D2-1A78-4BE3-B6F2-AF4A27F13CD5}"/>
                  </a:ext>
                </a:extLst>
              </p:cNvPr>
              <p:cNvSpPr/>
              <p:nvPr/>
            </p:nvSpPr>
            <p:spPr>
              <a:xfrm>
                <a:off x="9855200" y="1625600"/>
                <a:ext cx="233679" cy="0"/>
              </a:xfrm>
              <a:custGeom>
                <a:avLst/>
                <a:gdLst/>
                <a:ahLst/>
                <a:cxnLst/>
                <a:rect l="l" t="t" r="r" b="b"/>
                <a:pathLst>
                  <a:path w="233679">
                    <a:moveTo>
                      <a:pt x="0" y="0"/>
                    </a:moveTo>
                    <a:lnTo>
                      <a:pt x="233679" y="0"/>
                    </a:lnTo>
                  </a:path>
                </a:pathLst>
              </a:custGeom>
              <a:ln w="20320">
                <a:solidFill>
                  <a:srgbClr val="ECEDEE"/>
                </a:solidFill>
              </a:ln>
            </p:spPr>
            <p:txBody>
              <a:bodyPr wrap="square" lIns="0" tIns="0" rIns="0" bIns="0" rtlCol="0"/>
              <a:lstStyle/>
              <a:p>
                <a:endParaRPr/>
              </a:p>
            </p:txBody>
          </p:sp>
          <p:sp>
            <p:nvSpPr>
              <p:cNvPr id="187" name="object 107">
                <a:extLst>
                  <a:ext uri="{FF2B5EF4-FFF2-40B4-BE49-F238E27FC236}">
                    <a16:creationId xmlns:a16="http://schemas.microsoft.com/office/drawing/2014/main" id="{15D510FD-F2F3-45E4-9DA7-BF156884B367}"/>
                  </a:ext>
                </a:extLst>
              </p:cNvPr>
              <p:cNvSpPr/>
              <p:nvPr/>
            </p:nvSpPr>
            <p:spPr>
              <a:xfrm>
                <a:off x="9855200" y="1666239"/>
                <a:ext cx="233679" cy="0"/>
              </a:xfrm>
              <a:custGeom>
                <a:avLst/>
                <a:gdLst/>
                <a:ahLst/>
                <a:cxnLst/>
                <a:rect l="l" t="t" r="r" b="b"/>
                <a:pathLst>
                  <a:path w="233679">
                    <a:moveTo>
                      <a:pt x="0" y="0"/>
                    </a:moveTo>
                    <a:lnTo>
                      <a:pt x="233679" y="0"/>
                    </a:lnTo>
                  </a:path>
                </a:pathLst>
              </a:custGeom>
              <a:ln w="20320">
                <a:solidFill>
                  <a:srgbClr val="ECEDEE"/>
                </a:solidFill>
              </a:ln>
            </p:spPr>
            <p:txBody>
              <a:bodyPr wrap="square" lIns="0" tIns="0" rIns="0" bIns="0" rtlCol="0"/>
              <a:lstStyle/>
              <a:p>
                <a:endParaRPr/>
              </a:p>
            </p:txBody>
          </p:sp>
          <p:sp>
            <p:nvSpPr>
              <p:cNvPr id="188" name="object 108">
                <a:extLst>
                  <a:ext uri="{FF2B5EF4-FFF2-40B4-BE49-F238E27FC236}">
                    <a16:creationId xmlns:a16="http://schemas.microsoft.com/office/drawing/2014/main" id="{36B9C11D-4BCC-4669-BEA7-D5AC479DDE5E}"/>
                  </a:ext>
                </a:extLst>
              </p:cNvPr>
              <p:cNvSpPr/>
              <p:nvPr/>
            </p:nvSpPr>
            <p:spPr>
              <a:xfrm>
                <a:off x="9855200" y="1696720"/>
                <a:ext cx="111760" cy="101600"/>
              </a:xfrm>
              <a:custGeom>
                <a:avLst/>
                <a:gdLst/>
                <a:ahLst/>
                <a:cxnLst/>
                <a:rect l="l" t="t" r="r" b="b"/>
                <a:pathLst>
                  <a:path w="111759" h="101600">
                    <a:moveTo>
                      <a:pt x="0" y="101600"/>
                    </a:moveTo>
                    <a:lnTo>
                      <a:pt x="111759" y="101600"/>
                    </a:lnTo>
                    <a:lnTo>
                      <a:pt x="111759" y="0"/>
                    </a:lnTo>
                    <a:lnTo>
                      <a:pt x="0" y="0"/>
                    </a:lnTo>
                    <a:lnTo>
                      <a:pt x="0" y="101600"/>
                    </a:lnTo>
                    <a:close/>
                  </a:path>
                </a:pathLst>
              </a:custGeom>
              <a:solidFill>
                <a:srgbClr val="87C3CE"/>
              </a:solidFill>
            </p:spPr>
            <p:txBody>
              <a:bodyPr wrap="square" lIns="0" tIns="0" rIns="0" bIns="0" rtlCol="0"/>
              <a:lstStyle/>
              <a:p>
                <a:endParaRPr/>
              </a:p>
            </p:txBody>
          </p:sp>
          <p:sp>
            <p:nvSpPr>
              <p:cNvPr id="189" name="object 109">
                <a:extLst>
                  <a:ext uri="{FF2B5EF4-FFF2-40B4-BE49-F238E27FC236}">
                    <a16:creationId xmlns:a16="http://schemas.microsoft.com/office/drawing/2014/main" id="{12568F01-99FF-4B77-AC53-C84389FA8E1F}"/>
                  </a:ext>
                </a:extLst>
              </p:cNvPr>
              <p:cNvSpPr/>
              <p:nvPr/>
            </p:nvSpPr>
            <p:spPr>
              <a:xfrm>
                <a:off x="9987280" y="1696720"/>
                <a:ext cx="101600" cy="101600"/>
              </a:xfrm>
              <a:custGeom>
                <a:avLst/>
                <a:gdLst/>
                <a:ahLst/>
                <a:cxnLst/>
                <a:rect l="l" t="t" r="r" b="b"/>
                <a:pathLst>
                  <a:path w="101600" h="101600">
                    <a:moveTo>
                      <a:pt x="0" y="101600"/>
                    </a:moveTo>
                    <a:lnTo>
                      <a:pt x="101600" y="101600"/>
                    </a:lnTo>
                    <a:lnTo>
                      <a:pt x="101600" y="0"/>
                    </a:lnTo>
                    <a:lnTo>
                      <a:pt x="0" y="0"/>
                    </a:lnTo>
                    <a:lnTo>
                      <a:pt x="0" y="101600"/>
                    </a:lnTo>
                    <a:close/>
                  </a:path>
                </a:pathLst>
              </a:custGeom>
              <a:solidFill>
                <a:srgbClr val="E95739"/>
              </a:solidFill>
            </p:spPr>
            <p:txBody>
              <a:bodyPr wrap="square" lIns="0" tIns="0" rIns="0" bIns="0" rtlCol="0"/>
              <a:lstStyle/>
              <a:p>
                <a:endParaRPr/>
              </a:p>
            </p:txBody>
          </p:sp>
          <p:sp>
            <p:nvSpPr>
              <p:cNvPr id="190" name="object 110">
                <a:extLst>
                  <a:ext uri="{FF2B5EF4-FFF2-40B4-BE49-F238E27FC236}">
                    <a16:creationId xmlns:a16="http://schemas.microsoft.com/office/drawing/2014/main" id="{41339B59-02B6-439C-B990-C79D8801D678}"/>
                  </a:ext>
                </a:extLst>
              </p:cNvPr>
              <p:cNvSpPr/>
              <p:nvPr/>
            </p:nvSpPr>
            <p:spPr>
              <a:xfrm>
                <a:off x="9855200" y="1849120"/>
                <a:ext cx="233679" cy="0"/>
              </a:xfrm>
              <a:custGeom>
                <a:avLst/>
                <a:gdLst/>
                <a:ahLst/>
                <a:cxnLst/>
                <a:rect l="l" t="t" r="r" b="b"/>
                <a:pathLst>
                  <a:path w="233679">
                    <a:moveTo>
                      <a:pt x="0" y="0"/>
                    </a:moveTo>
                    <a:lnTo>
                      <a:pt x="233679" y="0"/>
                    </a:lnTo>
                  </a:path>
                </a:pathLst>
              </a:custGeom>
              <a:ln w="60960">
                <a:solidFill>
                  <a:srgbClr val="ECEDEE"/>
                </a:solidFill>
              </a:ln>
            </p:spPr>
            <p:txBody>
              <a:bodyPr wrap="square" lIns="0" tIns="0" rIns="0" bIns="0" rtlCol="0"/>
              <a:lstStyle/>
              <a:p>
                <a:endParaRPr/>
              </a:p>
            </p:txBody>
          </p:sp>
          <p:sp>
            <p:nvSpPr>
              <p:cNvPr id="191" name="object 111">
                <a:extLst>
                  <a:ext uri="{FF2B5EF4-FFF2-40B4-BE49-F238E27FC236}">
                    <a16:creationId xmlns:a16="http://schemas.microsoft.com/office/drawing/2014/main" id="{F26C374E-8324-4967-A6F5-636FADC5432C}"/>
                  </a:ext>
                </a:extLst>
              </p:cNvPr>
              <p:cNvSpPr/>
              <p:nvPr/>
            </p:nvSpPr>
            <p:spPr>
              <a:xfrm>
                <a:off x="10139680" y="1686560"/>
                <a:ext cx="447040" cy="193040"/>
              </a:xfrm>
              <a:custGeom>
                <a:avLst/>
                <a:gdLst/>
                <a:ahLst/>
                <a:cxnLst/>
                <a:rect l="l" t="t" r="r" b="b"/>
                <a:pathLst>
                  <a:path w="447040" h="193039">
                    <a:moveTo>
                      <a:pt x="91567" y="84200"/>
                    </a:moveTo>
                    <a:lnTo>
                      <a:pt x="0" y="119379"/>
                    </a:lnTo>
                    <a:lnTo>
                      <a:pt x="0" y="193039"/>
                    </a:lnTo>
                    <a:lnTo>
                      <a:pt x="447040" y="193039"/>
                    </a:lnTo>
                    <a:lnTo>
                      <a:pt x="447040" y="129920"/>
                    </a:lnTo>
                    <a:lnTo>
                      <a:pt x="176022" y="129920"/>
                    </a:lnTo>
                    <a:lnTo>
                      <a:pt x="91567" y="84200"/>
                    </a:lnTo>
                    <a:close/>
                  </a:path>
                  <a:path w="447040" h="193039">
                    <a:moveTo>
                      <a:pt x="260476" y="63118"/>
                    </a:moveTo>
                    <a:lnTo>
                      <a:pt x="176022" y="129920"/>
                    </a:lnTo>
                    <a:lnTo>
                      <a:pt x="447040" y="129920"/>
                    </a:lnTo>
                    <a:lnTo>
                      <a:pt x="447040" y="87756"/>
                    </a:lnTo>
                    <a:lnTo>
                      <a:pt x="359028" y="87756"/>
                    </a:lnTo>
                    <a:lnTo>
                      <a:pt x="260476" y="63118"/>
                    </a:lnTo>
                    <a:close/>
                  </a:path>
                  <a:path w="447040" h="193039">
                    <a:moveTo>
                      <a:pt x="447040" y="0"/>
                    </a:moveTo>
                    <a:lnTo>
                      <a:pt x="359028" y="87756"/>
                    </a:lnTo>
                    <a:lnTo>
                      <a:pt x="447040" y="87756"/>
                    </a:lnTo>
                    <a:lnTo>
                      <a:pt x="447040" y="0"/>
                    </a:lnTo>
                    <a:close/>
                  </a:path>
                </a:pathLst>
              </a:custGeom>
              <a:solidFill>
                <a:srgbClr val="F8AD00"/>
              </a:solidFill>
            </p:spPr>
            <p:txBody>
              <a:bodyPr wrap="square" lIns="0" tIns="0" rIns="0" bIns="0" rtlCol="0"/>
              <a:lstStyle/>
              <a:p>
                <a:endParaRPr/>
              </a:p>
            </p:txBody>
          </p:sp>
          <p:sp>
            <p:nvSpPr>
              <p:cNvPr id="192" name="object 112">
                <a:extLst>
                  <a:ext uri="{FF2B5EF4-FFF2-40B4-BE49-F238E27FC236}">
                    <a16:creationId xmlns:a16="http://schemas.microsoft.com/office/drawing/2014/main" id="{9E35F411-465A-4766-BD89-D50A2FE37851}"/>
                  </a:ext>
                </a:extLst>
              </p:cNvPr>
              <p:cNvSpPr/>
              <p:nvPr/>
            </p:nvSpPr>
            <p:spPr>
              <a:xfrm>
                <a:off x="10129519" y="1584960"/>
                <a:ext cx="447040" cy="193040"/>
              </a:xfrm>
              <a:custGeom>
                <a:avLst/>
                <a:gdLst/>
                <a:ahLst/>
                <a:cxnLst/>
                <a:rect l="l" t="t" r="r" b="b"/>
                <a:pathLst>
                  <a:path w="447040" h="193039">
                    <a:moveTo>
                      <a:pt x="234422" y="146557"/>
                    </a:moveTo>
                    <a:lnTo>
                      <a:pt x="91566" y="146557"/>
                    </a:lnTo>
                    <a:lnTo>
                      <a:pt x="176022" y="193039"/>
                    </a:lnTo>
                    <a:lnTo>
                      <a:pt x="234422" y="146557"/>
                    </a:lnTo>
                    <a:close/>
                  </a:path>
                  <a:path w="447040" h="193039">
                    <a:moveTo>
                      <a:pt x="447039" y="0"/>
                    </a:moveTo>
                    <a:lnTo>
                      <a:pt x="0" y="0"/>
                    </a:lnTo>
                    <a:lnTo>
                      <a:pt x="0" y="185927"/>
                    </a:lnTo>
                    <a:lnTo>
                      <a:pt x="91566" y="146557"/>
                    </a:lnTo>
                    <a:lnTo>
                      <a:pt x="234422" y="146557"/>
                    </a:lnTo>
                    <a:lnTo>
                      <a:pt x="256921" y="128650"/>
                    </a:lnTo>
                    <a:lnTo>
                      <a:pt x="377485" y="128650"/>
                    </a:lnTo>
                    <a:lnTo>
                      <a:pt x="447039" y="60832"/>
                    </a:lnTo>
                    <a:lnTo>
                      <a:pt x="447039" y="0"/>
                    </a:lnTo>
                    <a:close/>
                  </a:path>
                  <a:path w="447040" h="193039">
                    <a:moveTo>
                      <a:pt x="377485" y="128650"/>
                    </a:moveTo>
                    <a:lnTo>
                      <a:pt x="256921" y="128650"/>
                    </a:lnTo>
                    <a:lnTo>
                      <a:pt x="355473" y="150113"/>
                    </a:lnTo>
                    <a:lnTo>
                      <a:pt x="377485" y="128650"/>
                    </a:lnTo>
                    <a:close/>
                  </a:path>
                </a:pathLst>
              </a:custGeom>
              <a:solidFill>
                <a:srgbClr val="ECEDEE"/>
              </a:solidFill>
            </p:spPr>
            <p:txBody>
              <a:bodyPr wrap="square" lIns="0" tIns="0" rIns="0" bIns="0" rtlCol="0"/>
              <a:lstStyle/>
              <a:p>
                <a:endParaRPr/>
              </a:p>
            </p:txBody>
          </p:sp>
          <p:sp>
            <p:nvSpPr>
              <p:cNvPr id="193" name="object 113">
                <a:extLst>
                  <a:ext uri="{FF2B5EF4-FFF2-40B4-BE49-F238E27FC236}">
                    <a16:creationId xmlns:a16="http://schemas.microsoft.com/office/drawing/2014/main" id="{FEBC27B9-A895-47A6-A289-09C53BB165F6}"/>
                  </a:ext>
                </a:extLst>
              </p:cNvPr>
              <p:cNvSpPr/>
              <p:nvPr/>
            </p:nvSpPr>
            <p:spPr>
              <a:xfrm>
                <a:off x="10139680" y="1676400"/>
                <a:ext cx="447040" cy="142240"/>
              </a:xfrm>
              <a:custGeom>
                <a:avLst/>
                <a:gdLst/>
                <a:ahLst/>
                <a:cxnLst/>
                <a:rect l="l" t="t" r="r" b="b"/>
                <a:pathLst>
                  <a:path w="447040" h="142239">
                    <a:moveTo>
                      <a:pt x="111056" y="96012"/>
                    </a:moveTo>
                    <a:lnTo>
                      <a:pt x="91567" y="96012"/>
                    </a:lnTo>
                    <a:lnTo>
                      <a:pt x="176022" y="142239"/>
                    </a:lnTo>
                    <a:lnTo>
                      <a:pt x="189356" y="131572"/>
                    </a:lnTo>
                    <a:lnTo>
                      <a:pt x="176022" y="131572"/>
                    </a:lnTo>
                    <a:lnTo>
                      <a:pt x="111056" y="96012"/>
                    </a:lnTo>
                    <a:close/>
                  </a:path>
                  <a:path w="447040" h="142239">
                    <a:moveTo>
                      <a:pt x="91567" y="85344"/>
                    </a:moveTo>
                    <a:lnTo>
                      <a:pt x="0" y="124460"/>
                    </a:lnTo>
                    <a:lnTo>
                      <a:pt x="0" y="131572"/>
                    </a:lnTo>
                    <a:lnTo>
                      <a:pt x="91567" y="96012"/>
                    </a:lnTo>
                    <a:lnTo>
                      <a:pt x="111056" y="96012"/>
                    </a:lnTo>
                    <a:lnTo>
                      <a:pt x="91567" y="85344"/>
                    </a:lnTo>
                    <a:close/>
                  </a:path>
                  <a:path w="447040" h="142239">
                    <a:moveTo>
                      <a:pt x="256921" y="67563"/>
                    </a:moveTo>
                    <a:lnTo>
                      <a:pt x="176022" y="131572"/>
                    </a:lnTo>
                    <a:lnTo>
                      <a:pt x="189356" y="131572"/>
                    </a:lnTo>
                    <a:lnTo>
                      <a:pt x="260476" y="74675"/>
                    </a:lnTo>
                    <a:lnTo>
                      <a:pt x="289771" y="74675"/>
                    </a:lnTo>
                    <a:lnTo>
                      <a:pt x="256921" y="67563"/>
                    </a:lnTo>
                    <a:close/>
                  </a:path>
                  <a:path w="447040" h="142239">
                    <a:moveTo>
                      <a:pt x="289771" y="74675"/>
                    </a:moveTo>
                    <a:lnTo>
                      <a:pt x="260476" y="74675"/>
                    </a:lnTo>
                    <a:lnTo>
                      <a:pt x="359028" y="99567"/>
                    </a:lnTo>
                    <a:lnTo>
                      <a:pt x="369590" y="88900"/>
                    </a:lnTo>
                    <a:lnTo>
                      <a:pt x="355473" y="88900"/>
                    </a:lnTo>
                    <a:lnTo>
                      <a:pt x="289771" y="74675"/>
                    </a:lnTo>
                    <a:close/>
                  </a:path>
                  <a:path w="447040" h="142239">
                    <a:moveTo>
                      <a:pt x="447040" y="0"/>
                    </a:moveTo>
                    <a:lnTo>
                      <a:pt x="355473" y="88900"/>
                    </a:lnTo>
                    <a:lnTo>
                      <a:pt x="369590" y="88900"/>
                    </a:lnTo>
                    <a:lnTo>
                      <a:pt x="447040" y="10667"/>
                    </a:lnTo>
                    <a:lnTo>
                      <a:pt x="447040" y="0"/>
                    </a:lnTo>
                    <a:close/>
                  </a:path>
                </a:pathLst>
              </a:custGeom>
              <a:solidFill>
                <a:srgbClr val="E95739"/>
              </a:solidFill>
            </p:spPr>
            <p:txBody>
              <a:bodyPr wrap="square" lIns="0" tIns="0" rIns="0" bIns="0" rtlCol="0"/>
              <a:lstStyle/>
              <a:p>
                <a:endParaRPr/>
              </a:p>
            </p:txBody>
          </p:sp>
          <p:sp>
            <p:nvSpPr>
              <p:cNvPr id="194" name="object 114">
                <a:extLst>
                  <a:ext uri="{FF2B5EF4-FFF2-40B4-BE49-F238E27FC236}">
                    <a16:creationId xmlns:a16="http://schemas.microsoft.com/office/drawing/2014/main" id="{DB48B032-608E-45B4-92B0-06E11E319693}"/>
                  </a:ext>
                </a:extLst>
              </p:cNvPr>
              <p:cNvSpPr/>
              <p:nvPr/>
            </p:nvSpPr>
            <p:spPr>
              <a:xfrm>
                <a:off x="9855200" y="1910079"/>
                <a:ext cx="40640" cy="20320"/>
              </a:xfrm>
              <a:custGeom>
                <a:avLst/>
                <a:gdLst/>
                <a:ahLst/>
                <a:cxnLst/>
                <a:rect l="l" t="t" r="r" b="b"/>
                <a:pathLst>
                  <a:path w="40640" h="20319">
                    <a:moveTo>
                      <a:pt x="0" y="20320"/>
                    </a:moveTo>
                    <a:lnTo>
                      <a:pt x="40640" y="20320"/>
                    </a:lnTo>
                    <a:lnTo>
                      <a:pt x="40640" y="0"/>
                    </a:lnTo>
                    <a:lnTo>
                      <a:pt x="0" y="0"/>
                    </a:lnTo>
                    <a:lnTo>
                      <a:pt x="0" y="20320"/>
                    </a:lnTo>
                    <a:close/>
                  </a:path>
                </a:pathLst>
              </a:custGeom>
              <a:solidFill>
                <a:srgbClr val="F8AD00"/>
              </a:solidFill>
            </p:spPr>
            <p:txBody>
              <a:bodyPr wrap="square" lIns="0" tIns="0" rIns="0" bIns="0" rtlCol="0"/>
              <a:lstStyle/>
              <a:p>
                <a:endParaRPr/>
              </a:p>
            </p:txBody>
          </p:sp>
          <p:sp>
            <p:nvSpPr>
              <p:cNvPr id="195" name="object 115">
                <a:extLst>
                  <a:ext uri="{FF2B5EF4-FFF2-40B4-BE49-F238E27FC236}">
                    <a16:creationId xmlns:a16="http://schemas.microsoft.com/office/drawing/2014/main" id="{D91710AF-CA0E-4FBF-94FD-2427D198116B}"/>
                  </a:ext>
                </a:extLst>
              </p:cNvPr>
              <p:cNvSpPr/>
              <p:nvPr/>
            </p:nvSpPr>
            <p:spPr>
              <a:xfrm>
                <a:off x="9855200" y="1950720"/>
                <a:ext cx="40640" cy="30480"/>
              </a:xfrm>
              <a:custGeom>
                <a:avLst/>
                <a:gdLst/>
                <a:ahLst/>
                <a:cxnLst/>
                <a:rect l="l" t="t" r="r" b="b"/>
                <a:pathLst>
                  <a:path w="40640" h="30480">
                    <a:moveTo>
                      <a:pt x="0" y="30479"/>
                    </a:moveTo>
                    <a:lnTo>
                      <a:pt x="40640" y="30479"/>
                    </a:lnTo>
                    <a:lnTo>
                      <a:pt x="40640" y="0"/>
                    </a:lnTo>
                    <a:lnTo>
                      <a:pt x="0" y="0"/>
                    </a:lnTo>
                    <a:lnTo>
                      <a:pt x="0" y="30479"/>
                    </a:lnTo>
                    <a:close/>
                  </a:path>
                </a:pathLst>
              </a:custGeom>
              <a:solidFill>
                <a:srgbClr val="E95739"/>
              </a:solidFill>
            </p:spPr>
            <p:txBody>
              <a:bodyPr wrap="square" lIns="0" tIns="0" rIns="0" bIns="0" rtlCol="0"/>
              <a:lstStyle/>
              <a:p>
                <a:endParaRPr/>
              </a:p>
            </p:txBody>
          </p:sp>
          <p:sp>
            <p:nvSpPr>
              <p:cNvPr id="196" name="object 116">
                <a:extLst>
                  <a:ext uri="{FF2B5EF4-FFF2-40B4-BE49-F238E27FC236}">
                    <a16:creationId xmlns:a16="http://schemas.microsoft.com/office/drawing/2014/main" id="{B2B8C5D3-36BE-46CB-BF2D-221A3CE4F449}"/>
                  </a:ext>
                </a:extLst>
              </p:cNvPr>
              <p:cNvSpPr/>
              <p:nvPr/>
            </p:nvSpPr>
            <p:spPr>
              <a:xfrm>
                <a:off x="9916159" y="1920239"/>
                <a:ext cx="670560" cy="0"/>
              </a:xfrm>
              <a:custGeom>
                <a:avLst/>
                <a:gdLst/>
                <a:ahLst/>
                <a:cxnLst/>
                <a:rect l="l" t="t" r="r" b="b"/>
                <a:pathLst>
                  <a:path w="670559">
                    <a:moveTo>
                      <a:pt x="0" y="0"/>
                    </a:moveTo>
                    <a:lnTo>
                      <a:pt x="670559" y="0"/>
                    </a:lnTo>
                  </a:path>
                </a:pathLst>
              </a:custGeom>
              <a:ln w="20320">
                <a:solidFill>
                  <a:srgbClr val="ECEDEE"/>
                </a:solidFill>
              </a:ln>
            </p:spPr>
            <p:txBody>
              <a:bodyPr wrap="square" lIns="0" tIns="0" rIns="0" bIns="0" rtlCol="0"/>
              <a:lstStyle/>
              <a:p>
                <a:endParaRPr/>
              </a:p>
            </p:txBody>
          </p:sp>
          <p:sp>
            <p:nvSpPr>
              <p:cNvPr id="197" name="object 117">
                <a:extLst>
                  <a:ext uri="{FF2B5EF4-FFF2-40B4-BE49-F238E27FC236}">
                    <a16:creationId xmlns:a16="http://schemas.microsoft.com/office/drawing/2014/main" id="{777E67DF-D3EC-4153-8EA5-C164C4600818}"/>
                  </a:ext>
                </a:extLst>
              </p:cNvPr>
              <p:cNvSpPr/>
              <p:nvPr/>
            </p:nvSpPr>
            <p:spPr>
              <a:xfrm>
                <a:off x="9916159" y="1965960"/>
                <a:ext cx="670560" cy="0"/>
              </a:xfrm>
              <a:custGeom>
                <a:avLst/>
                <a:gdLst/>
                <a:ahLst/>
                <a:cxnLst/>
                <a:rect l="l" t="t" r="r" b="b"/>
                <a:pathLst>
                  <a:path w="670559">
                    <a:moveTo>
                      <a:pt x="0" y="0"/>
                    </a:moveTo>
                    <a:lnTo>
                      <a:pt x="670559" y="0"/>
                    </a:lnTo>
                  </a:path>
                </a:pathLst>
              </a:custGeom>
              <a:ln w="10160">
                <a:solidFill>
                  <a:srgbClr val="ECEDEE"/>
                </a:solidFill>
              </a:ln>
            </p:spPr>
            <p:txBody>
              <a:bodyPr wrap="square" lIns="0" tIns="0" rIns="0" bIns="0" rtlCol="0"/>
              <a:lstStyle/>
              <a:p>
                <a:endParaRPr/>
              </a:p>
            </p:txBody>
          </p:sp>
        </p:grpSp>
        <p:sp>
          <p:nvSpPr>
            <p:cNvPr id="55" name="object 6">
              <a:extLst>
                <a:ext uri="{FF2B5EF4-FFF2-40B4-BE49-F238E27FC236}">
                  <a16:creationId xmlns:a16="http://schemas.microsoft.com/office/drawing/2014/main" id="{5D7C9910-DCF8-455C-9EA8-56D790C0045D}"/>
                </a:ext>
              </a:extLst>
            </p:cNvPr>
            <p:cNvSpPr/>
            <p:nvPr/>
          </p:nvSpPr>
          <p:spPr>
            <a:xfrm>
              <a:off x="995680" y="1320800"/>
              <a:ext cx="1920239" cy="1524000"/>
            </a:xfrm>
            <a:custGeom>
              <a:avLst/>
              <a:gdLst/>
              <a:ahLst/>
              <a:cxnLst/>
              <a:rect l="l" t="t" r="r" b="b"/>
              <a:pathLst>
                <a:path w="1920239" h="1524000">
                  <a:moveTo>
                    <a:pt x="0" y="1524000"/>
                  </a:moveTo>
                  <a:lnTo>
                    <a:pt x="1919858" y="1524000"/>
                  </a:lnTo>
                  <a:lnTo>
                    <a:pt x="1919858" y="0"/>
                  </a:lnTo>
                  <a:lnTo>
                    <a:pt x="0" y="0"/>
                  </a:lnTo>
                  <a:lnTo>
                    <a:pt x="0" y="1524000"/>
                  </a:lnTo>
                  <a:close/>
                </a:path>
              </a:pathLst>
            </a:custGeom>
            <a:solidFill>
              <a:srgbClr val="00338D"/>
            </a:solidFill>
            <a:ln w="57150">
              <a:solidFill>
                <a:srgbClr val="C6007E"/>
              </a:solidFill>
            </a:ln>
          </p:spPr>
          <p:txBody>
            <a:bodyPr wrap="square" lIns="0" tIns="0" rIns="0" bIns="0" rtlCol="0"/>
            <a:lstStyle/>
            <a:p>
              <a:endParaRPr/>
            </a:p>
          </p:txBody>
        </p:sp>
        <p:sp>
          <p:nvSpPr>
            <p:cNvPr id="56" name="object 7">
              <a:extLst>
                <a:ext uri="{FF2B5EF4-FFF2-40B4-BE49-F238E27FC236}">
                  <a16:creationId xmlns:a16="http://schemas.microsoft.com/office/drawing/2014/main" id="{FC93D42D-5AEF-49E2-BB60-7C6E13575546}"/>
                </a:ext>
              </a:extLst>
            </p:cNvPr>
            <p:cNvSpPr txBox="1"/>
            <p:nvPr/>
          </p:nvSpPr>
          <p:spPr>
            <a:xfrm>
              <a:off x="995680" y="2319337"/>
              <a:ext cx="1920239" cy="208915"/>
            </a:xfrm>
            <a:prstGeom prst="rect">
              <a:avLst/>
            </a:prstGeom>
          </p:spPr>
          <p:txBody>
            <a:bodyPr vert="horz" wrap="square" lIns="0" tIns="12700" rIns="0" bIns="0" rtlCol="0">
              <a:spAutoFit/>
            </a:bodyPr>
            <a:lstStyle/>
            <a:p>
              <a:pPr marL="379095">
                <a:lnSpc>
                  <a:spcPct val="100000"/>
                </a:lnSpc>
                <a:spcBef>
                  <a:spcPts val="100"/>
                </a:spcBef>
              </a:pPr>
              <a:r>
                <a:rPr sz="1200" b="1" spc="-5" dirty="0">
                  <a:solidFill>
                    <a:srgbClr val="FFFFFF"/>
                  </a:solidFill>
                  <a:latin typeface="Arial"/>
                  <a:cs typeface="Arial"/>
                </a:rPr>
                <a:t>Business</a:t>
              </a:r>
              <a:r>
                <a:rPr sz="1200" b="1" spc="-125" dirty="0">
                  <a:solidFill>
                    <a:srgbClr val="FFFFFF"/>
                  </a:solidFill>
                  <a:latin typeface="Arial"/>
                  <a:cs typeface="Arial"/>
                </a:rPr>
                <a:t> </a:t>
              </a:r>
              <a:r>
                <a:rPr sz="1200" b="1" spc="-20" dirty="0">
                  <a:solidFill>
                    <a:srgbClr val="FFFFFF"/>
                  </a:solidFill>
                  <a:latin typeface="Arial"/>
                  <a:cs typeface="Arial"/>
                </a:rPr>
                <a:t>model</a:t>
              </a:r>
              <a:endParaRPr sz="1200">
                <a:latin typeface="Arial"/>
                <a:cs typeface="Arial"/>
              </a:endParaRPr>
            </a:p>
          </p:txBody>
        </p:sp>
        <p:sp>
          <p:nvSpPr>
            <p:cNvPr id="66" name="object 16">
              <a:extLst>
                <a:ext uri="{FF2B5EF4-FFF2-40B4-BE49-F238E27FC236}">
                  <a16:creationId xmlns:a16="http://schemas.microsoft.com/office/drawing/2014/main" id="{7AB6703B-C5E9-42AB-971C-4F16F1F8867E}"/>
                </a:ext>
              </a:extLst>
            </p:cNvPr>
            <p:cNvSpPr/>
            <p:nvPr/>
          </p:nvSpPr>
          <p:spPr>
            <a:xfrm>
              <a:off x="995680" y="2997200"/>
              <a:ext cx="1920239" cy="1524000"/>
            </a:xfrm>
            <a:custGeom>
              <a:avLst/>
              <a:gdLst/>
              <a:ahLst/>
              <a:cxnLst/>
              <a:rect l="l" t="t" r="r" b="b"/>
              <a:pathLst>
                <a:path w="1920239" h="1524000">
                  <a:moveTo>
                    <a:pt x="0" y="1524000"/>
                  </a:moveTo>
                  <a:lnTo>
                    <a:pt x="1919858" y="1524000"/>
                  </a:lnTo>
                  <a:lnTo>
                    <a:pt x="1919858" y="0"/>
                  </a:lnTo>
                  <a:lnTo>
                    <a:pt x="0" y="0"/>
                  </a:lnTo>
                  <a:lnTo>
                    <a:pt x="0" y="1524000"/>
                  </a:lnTo>
                  <a:close/>
                </a:path>
              </a:pathLst>
            </a:custGeom>
            <a:solidFill>
              <a:srgbClr val="005EB8"/>
            </a:solidFill>
          </p:spPr>
          <p:txBody>
            <a:bodyPr wrap="square" lIns="0" tIns="0" rIns="0" bIns="0" rtlCol="0"/>
            <a:lstStyle/>
            <a:p>
              <a:endParaRPr/>
            </a:p>
          </p:txBody>
        </p:sp>
        <p:sp>
          <p:nvSpPr>
            <p:cNvPr id="67" name="object 17">
              <a:extLst>
                <a:ext uri="{FF2B5EF4-FFF2-40B4-BE49-F238E27FC236}">
                  <a16:creationId xmlns:a16="http://schemas.microsoft.com/office/drawing/2014/main" id="{A683EDB5-3F07-4198-A825-764F379AF127}"/>
                </a:ext>
              </a:extLst>
            </p:cNvPr>
            <p:cNvSpPr txBox="1"/>
            <p:nvPr/>
          </p:nvSpPr>
          <p:spPr>
            <a:xfrm>
              <a:off x="995680" y="3999801"/>
              <a:ext cx="1920239" cy="392430"/>
            </a:xfrm>
            <a:prstGeom prst="rect">
              <a:avLst/>
            </a:prstGeom>
          </p:spPr>
          <p:txBody>
            <a:bodyPr vert="horz" wrap="square" lIns="0" tIns="12700" rIns="0" bIns="0" rtlCol="0">
              <a:spAutoFit/>
            </a:bodyPr>
            <a:lstStyle/>
            <a:p>
              <a:pPr marL="613410" marR="327660" indent="-285115">
                <a:lnSpc>
                  <a:spcPct val="100000"/>
                </a:lnSpc>
                <a:spcBef>
                  <a:spcPts val="100"/>
                </a:spcBef>
              </a:pPr>
              <a:r>
                <a:rPr sz="1200" b="1" spc="-10" dirty="0">
                  <a:solidFill>
                    <a:srgbClr val="FFFFFF"/>
                  </a:solidFill>
                  <a:latin typeface="Arial"/>
                  <a:cs typeface="Arial"/>
                </a:rPr>
                <a:t>Supply </a:t>
              </a:r>
              <a:r>
                <a:rPr sz="1200" b="1" spc="-20" dirty="0">
                  <a:solidFill>
                    <a:srgbClr val="FFFFFF"/>
                  </a:solidFill>
                  <a:latin typeface="Arial"/>
                  <a:cs typeface="Arial"/>
                </a:rPr>
                <a:t>chain </a:t>
              </a:r>
              <a:r>
                <a:rPr sz="1200" b="1" spc="-15" dirty="0">
                  <a:solidFill>
                    <a:srgbClr val="FFFFFF"/>
                  </a:solidFill>
                  <a:latin typeface="Arial"/>
                  <a:cs typeface="Arial"/>
                </a:rPr>
                <a:t>and  fulfilment</a:t>
              </a:r>
              <a:endParaRPr sz="1200">
                <a:latin typeface="Arial"/>
                <a:cs typeface="Arial"/>
              </a:endParaRPr>
            </a:p>
          </p:txBody>
        </p:sp>
        <p:sp>
          <p:nvSpPr>
            <p:cNvPr id="68" name="object 18">
              <a:extLst>
                <a:ext uri="{FF2B5EF4-FFF2-40B4-BE49-F238E27FC236}">
                  <a16:creationId xmlns:a16="http://schemas.microsoft.com/office/drawing/2014/main" id="{46554F60-200C-475C-ACC4-2C9FBBAAEF5D}"/>
                </a:ext>
              </a:extLst>
            </p:cNvPr>
            <p:cNvSpPr/>
            <p:nvPr/>
          </p:nvSpPr>
          <p:spPr>
            <a:xfrm>
              <a:off x="3068320" y="2997200"/>
              <a:ext cx="1920239" cy="1524000"/>
            </a:xfrm>
            <a:custGeom>
              <a:avLst/>
              <a:gdLst/>
              <a:ahLst/>
              <a:cxnLst/>
              <a:rect l="l" t="t" r="r" b="b"/>
              <a:pathLst>
                <a:path w="1920239" h="1524000">
                  <a:moveTo>
                    <a:pt x="0" y="1524000"/>
                  </a:moveTo>
                  <a:lnTo>
                    <a:pt x="1919858" y="1524000"/>
                  </a:lnTo>
                  <a:lnTo>
                    <a:pt x="1919858" y="0"/>
                  </a:lnTo>
                  <a:lnTo>
                    <a:pt x="0" y="0"/>
                  </a:lnTo>
                  <a:lnTo>
                    <a:pt x="0" y="1524000"/>
                  </a:lnTo>
                  <a:close/>
                </a:path>
              </a:pathLst>
            </a:custGeom>
            <a:solidFill>
              <a:srgbClr val="005EB8"/>
            </a:solidFill>
          </p:spPr>
          <p:txBody>
            <a:bodyPr wrap="square" lIns="0" tIns="0" rIns="0" bIns="0" rtlCol="0"/>
            <a:lstStyle/>
            <a:p>
              <a:endParaRPr/>
            </a:p>
          </p:txBody>
        </p:sp>
        <p:sp>
          <p:nvSpPr>
            <p:cNvPr id="69" name="object 19">
              <a:extLst>
                <a:ext uri="{FF2B5EF4-FFF2-40B4-BE49-F238E27FC236}">
                  <a16:creationId xmlns:a16="http://schemas.microsoft.com/office/drawing/2014/main" id="{8CD2AE1A-2455-4A60-B5C9-FFD201FCA78E}"/>
                </a:ext>
              </a:extLst>
            </p:cNvPr>
            <p:cNvSpPr txBox="1"/>
            <p:nvPr/>
          </p:nvSpPr>
          <p:spPr>
            <a:xfrm>
              <a:off x="3068320" y="3969639"/>
              <a:ext cx="1920239" cy="208279"/>
            </a:xfrm>
            <a:prstGeom prst="rect">
              <a:avLst/>
            </a:prstGeom>
          </p:spPr>
          <p:txBody>
            <a:bodyPr vert="horz" wrap="square" lIns="0" tIns="12700" rIns="0" bIns="0" rtlCol="0">
              <a:spAutoFit/>
            </a:bodyPr>
            <a:lstStyle/>
            <a:p>
              <a:pPr marL="189230">
                <a:lnSpc>
                  <a:spcPct val="100000"/>
                </a:lnSpc>
                <a:spcBef>
                  <a:spcPts val="100"/>
                </a:spcBef>
              </a:pPr>
              <a:r>
                <a:rPr sz="1200" b="1" spc="-15" dirty="0">
                  <a:solidFill>
                    <a:srgbClr val="FFFFFF"/>
                  </a:solidFill>
                  <a:latin typeface="Arial"/>
                  <a:cs typeface="Arial"/>
                </a:rPr>
                <a:t>Emerging</a:t>
              </a:r>
              <a:r>
                <a:rPr sz="1200" b="1" spc="45" dirty="0">
                  <a:solidFill>
                    <a:srgbClr val="FFFFFF"/>
                  </a:solidFill>
                  <a:latin typeface="Arial"/>
                  <a:cs typeface="Arial"/>
                </a:rPr>
                <a:t> </a:t>
              </a:r>
              <a:r>
                <a:rPr sz="1200" b="1" spc="-10" dirty="0">
                  <a:solidFill>
                    <a:srgbClr val="FFFFFF"/>
                  </a:solidFill>
                  <a:latin typeface="Arial"/>
                  <a:cs typeface="Arial"/>
                </a:rPr>
                <a:t>technology</a:t>
              </a:r>
              <a:endParaRPr sz="1200">
                <a:latin typeface="Arial"/>
                <a:cs typeface="Arial"/>
              </a:endParaRPr>
            </a:p>
          </p:txBody>
        </p:sp>
        <p:sp>
          <p:nvSpPr>
            <p:cNvPr id="85" name="object 22">
              <a:extLst>
                <a:ext uri="{FF2B5EF4-FFF2-40B4-BE49-F238E27FC236}">
                  <a16:creationId xmlns:a16="http://schemas.microsoft.com/office/drawing/2014/main" id="{3AAC7D9E-A929-47F4-95F2-E31B491DCDF6}"/>
                </a:ext>
              </a:extLst>
            </p:cNvPr>
            <p:cNvSpPr/>
            <p:nvPr/>
          </p:nvSpPr>
          <p:spPr>
            <a:xfrm>
              <a:off x="7223759" y="2997200"/>
              <a:ext cx="1910080" cy="1524000"/>
            </a:xfrm>
            <a:custGeom>
              <a:avLst/>
              <a:gdLst/>
              <a:ahLst/>
              <a:cxnLst/>
              <a:rect l="l" t="t" r="r" b="b"/>
              <a:pathLst>
                <a:path w="1910079" h="1524000">
                  <a:moveTo>
                    <a:pt x="0" y="1524000"/>
                  </a:moveTo>
                  <a:lnTo>
                    <a:pt x="1909699" y="1524000"/>
                  </a:lnTo>
                  <a:lnTo>
                    <a:pt x="1909699" y="0"/>
                  </a:lnTo>
                  <a:lnTo>
                    <a:pt x="0" y="0"/>
                  </a:lnTo>
                  <a:lnTo>
                    <a:pt x="0" y="1524000"/>
                  </a:lnTo>
                  <a:close/>
                </a:path>
              </a:pathLst>
            </a:custGeom>
            <a:solidFill>
              <a:srgbClr val="0091DA"/>
            </a:solidFill>
          </p:spPr>
          <p:txBody>
            <a:bodyPr wrap="square" lIns="0" tIns="0" rIns="0" bIns="0" rtlCol="0"/>
            <a:lstStyle/>
            <a:p>
              <a:endParaRPr/>
            </a:p>
          </p:txBody>
        </p:sp>
        <p:sp>
          <p:nvSpPr>
            <p:cNvPr id="86" name="object 23">
              <a:extLst>
                <a:ext uri="{FF2B5EF4-FFF2-40B4-BE49-F238E27FC236}">
                  <a16:creationId xmlns:a16="http://schemas.microsoft.com/office/drawing/2014/main" id="{EEDAE533-3459-4428-8B33-C3D071715DC1}"/>
                </a:ext>
              </a:extLst>
            </p:cNvPr>
            <p:cNvSpPr txBox="1"/>
            <p:nvPr/>
          </p:nvSpPr>
          <p:spPr>
            <a:xfrm>
              <a:off x="7223759" y="3999801"/>
              <a:ext cx="1910080" cy="208915"/>
            </a:xfrm>
            <a:prstGeom prst="rect">
              <a:avLst/>
            </a:prstGeom>
          </p:spPr>
          <p:txBody>
            <a:bodyPr vert="horz" wrap="square" lIns="0" tIns="12700" rIns="0" bIns="0" rtlCol="0">
              <a:spAutoFit/>
            </a:bodyPr>
            <a:lstStyle/>
            <a:p>
              <a:pPr marL="450215">
                <a:lnSpc>
                  <a:spcPct val="100000"/>
                </a:lnSpc>
                <a:spcBef>
                  <a:spcPts val="100"/>
                </a:spcBef>
              </a:pPr>
              <a:r>
                <a:rPr sz="1200" b="1" spc="-15" dirty="0">
                  <a:solidFill>
                    <a:srgbClr val="FFFFFF"/>
                  </a:solidFill>
                  <a:latin typeface="Arial"/>
                  <a:cs typeface="Arial"/>
                </a:rPr>
                <a:t>Consolidation</a:t>
              </a:r>
              <a:endParaRPr sz="1200">
                <a:latin typeface="Arial"/>
                <a:cs typeface="Arial"/>
              </a:endParaRPr>
            </a:p>
          </p:txBody>
        </p:sp>
        <p:sp>
          <p:nvSpPr>
            <p:cNvPr id="97" name="object 24">
              <a:extLst>
                <a:ext uri="{FF2B5EF4-FFF2-40B4-BE49-F238E27FC236}">
                  <a16:creationId xmlns:a16="http://schemas.microsoft.com/office/drawing/2014/main" id="{749EAEA8-8B76-4ED2-8503-65275FBA160B}"/>
                </a:ext>
              </a:extLst>
            </p:cNvPr>
            <p:cNvSpPr/>
            <p:nvPr/>
          </p:nvSpPr>
          <p:spPr>
            <a:xfrm>
              <a:off x="9296400" y="2997200"/>
              <a:ext cx="1910080" cy="1524000"/>
            </a:xfrm>
            <a:custGeom>
              <a:avLst/>
              <a:gdLst/>
              <a:ahLst/>
              <a:cxnLst/>
              <a:rect l="l" t="t" r="r" b="b"/>
              <a:pathLst>
                <a:path w="1910079" h="1524000">
                  <a:moveTo>
                    <a:pt x="0" y="1524000"/>
                  </a:moveTo>
                  <a:lnTo>
                    <a:pt x="1909699" y="1524000"/>
                  </a:lnTo>
                  <a:lnTo>
                    <a:pt x="1909699" y="0"/>
                  </a:lnTo>
                  <a:lnTo>
                    <a:pt x="0" y="0"/>
                  </a:lnTo>
                  <a:lnTo>
                    <a:pt x="0" y="1524000"/>
                  </a:lnTo>
                  <a:close/>
                </a:path>
              </a:pathLst>
            </a:custGeom>
            <a:solidFill>
              <a:srgbClr val="6C1F77"/>
            </a:solidFill>
          </p:spPr>
          <p:txBody>
            <a:bodyPr wrap="square" lIns="0" tIns="0" rIns="0" bIns="0" rtlCol="0"/>
            <a:lstStyle/>
            <a:p>
              <a:endParaRPr/>
            </a:p>
          </p:txBody>
        </p:sp>
        <p:sp>
          <p:nvSpPr>
            <p:cNvPr id="99" name="object 25">
              <a:extLst>
                <a:ext uri="{FF2B5EF4-FFF2-40B4-BE49-F238E27FC236}">
                  <a16:creationId xmlns:a16="http://schemas.microsoft.com/office/drawing/2014/main" id="{6BE74701-87E8-4E66-A740-1450F7864150}"/>
                </a:ext>
              </a:extLst>
            </p:cNvPr>
            <p:cNvSpPr txBox="1"/>
            <p:nvPr/>
          </p:nvSpPr>
          <p:spPr>
            <a:xfrm>
              <a:off x="9296400" y="3969639"/>
              <a:ext cx="1910080" cy="208279"/>
            </a:xfrm>
            <a:prstGeom prst="rect">
              <a:avLst/>
            </a:prstGeom>
          </p:spPr>
          <p:txBody>
            <a:bodyPr vert="horz" wrap="square" lIns="0" tIns="12700" rIns="0" bIns="0" rtlCol="0">
              <a:spAutoFit/>
            </a:bodyPr>
            <a:lstStyle/>
            <a:p>
              <a:pPr marL="107950">
                <a:lnSpc>
                  <a:spcPct val="100000"/>
                </a:lnSpc>
                <a:spcBef>
                  <a:spcPts val="100"/>
                </a:spcBef>
              </a:pPr>
              <a:r>
                <a:rPr sz="1200" b="1" spc="-10" dirty="0">
                  <a:solidFill>
                    <a:srgbClr val="FFFFFF"/>
                  </a:solidFill>
                  <a:latin typeface="Arial"/>
                  <a:cs typeface="Arial"/>
                </a:rPr>
                <a:t>Purpose </a:t>
              </a:r>
              <a:r>
                <a:rPr sz="1200" b="1" spc="-15" dirty="0">
                  <a:solidFill>
                    <a:srgbClr val="FFFFFF"/>
                  </a:solidFill>
                  <a:latin typeface="Arial"/>
                  <a:cs typeface="Arial"/>
                </a:rPr>
                <a:t>and</a:t>
              </a:r>
              <a:r>
                <a:rPr sz="1200" b="1" spc="-20" dirty="0">
                  <a:solidFill>
                    <a:srgbClr val="FFFFFF"/>
                  </a:solidFill>
                  <a:latin typeface="Arial"/>
                  <a:cs typeface="Arial"/>
                </a:rPr>
                <a:t> </a:t>
              </a:r>
              <a:r>
                <a:rPr sz="1200" b="1" spc="-5" dirty="0">
                  <a:solidFill>
                    <a:srgbClr val="FFFFFF"/>
                  </a:solidFill>
                  <a:latin typeface="Arial"/>
                  <a:cs typeface="Arial"/>
                </a:rPr>
                <a:t>reputation</a:t>
              </a:r>
              <a:endParaRPr sz="1200">
                <a:latin typeface="Arial"/>
                <a:cs typeface="Arial"/>
              </a:endParaRPr>
            </a:p>
          </p:txBody>
        </p:sp>
        <p:sp>
          <p:nvSpPr>
            <p:cNvPr id="100" name="object 26">
              <a:extLst>
                <a:ext uri="{FF2B5EF4-FFF2-40B4-BE49-F238E27FC236}">
                  <a16:creationId xmlns:a16="http://schemas.microsoft.com/office/drawing/2014/main" id="{40DC7B8B-5019-4B79-95E7-40E54D0EEAC8}"/>
                </a:ext>
              </a:extLst>
            </p:cNvPr>
            <p:cNvSpPr/>
            <p:nvPr/>
          </p:nvSpPr>
          <p:spPr>
            <a:xfrm>
              <a:off x="995680" y="4673600"/>
              <a:ext cx="10210800" cy="924560"/>
            </a:xfrm>
            <a:custGeom>
              <a:avLst/>
              <a:gdLst/>
              <a:ahLst/>
              <a:cxnLst/>
              <a:rect l="l" t="t" r="r" b="b"/>
              <a:pathLst>
                <a:path w="10210800" h="924560">
                  <a:moveTo>
                    <a:pt x="0" y="924306"/>
                  </a:moveTo>
                  <a:lnTo>
                    <a:pt x="10210800" y="924306"/>
                  </a:lnTo>
                  <a:lnTo>
                    <a:pt x="10210800" y="0"/>
                  </a:lnTo>
                  <a:lnTo>
                    <a:pt x="0" y="0"/>
                  </a:lnTo>
                  <a:lnTo>
                    <a:pt x="0" y="924306"/>
                  </a:lnTo>
                  <a:close/>
                </a:path>
              </a:pathLst>
            </a:custGeom>
            <a:solidFill>
              <a:srgbClr val="473697"/>
            </a:solidFill>
          </p:spPr>
          <p:txBody>
            <a:bodyPr wrap="square" lIns="0" tIns="0" rIns="0" bIns="0" rtlCol="0"/>
            <a:lstStyle/>
            <a:p>
              <a:endParaRPr/>
            </a:p>
          </p:txBody>
        </p:sp>
        <p:sp>
          <p:nvSpPr>
            <p:cNvPr id="101" name="object 27">
              <a:extLst>
                <a:ext uri="{FF2B5EF4-FFF2-40B4-BE49-F238E27FC236}">
                  <a16:creationId xmlns:a16="http://schemas.microsoft.com/office/drawing/2014/main" id="{1E7D88E1-88F8-4830-BC77-9F0E1E38B5B1}"/>
                </a:ext>
              </a:extLst>
            </p:cNvPr>
            <p:cNvSpPr txBox="1"/>
            <p:nvPr/>
          </p:nvSpPr>
          <p:spPr>
            <a:xfrm>
              <a:off x="995680" y="5060060"/>
              <a:ext cx="10210800" cy="208279"/>
            </a:xfrm>
            <a:prstGeom prst="rect">
              <a:avLst/>
            </a:prstGeom>
          </p:spPr>
          <p:txBody>
            <a:bodyPr vert="horz" wrap="square" lIns="0" tIns="12700" rIns="0" bIns="0" rtlCol="0">
              <a:spAutoFit/>
            </a:bodyPr>
            <a:lstStyle/>
            <a:p>
              <a:pPr marL="5715" algn="ctr">
                <a:lnSpc>
                  <a:spcPct val="100000"/>
                </a:lnSpc>
                <a:spcBef>
                  <a:spcPts val="100"/>
                </a:spcBef>
              </a:pPr>
              <a:r>
                <a:rPr sz="1200" b="1" dirty="0">
                  <a:solidFill>
                    <a:srgbClr val="FFFFFF"/>
                  </a:solidFill>
                  <a:latin typeface="Arial"/>
                  <a:cs typeface="Arial"/>
                </a:rPr>
                <a:t>People </a:t>
              </a:r>
              <a:r>
                <a:rPr sz="1200" b="1" spc="-15" dirty="0">
                  <a:solidFill>
                    <a:srgbClr val="FFFFFF"/>
                  </a:solidFill>
                  <a:latin typeface="Arial"/>
                  <a:cs typeface="Arial"/>
                </a:rPr>
                <a:t>and </a:t>
              </a:r>
              <a:r>
                <a:rPr sz="1200" b="1" spc="-50" dirty="0">
                  <a:solidFill>
                    <a:srgbClr val="FFFFFF"/>
                  </a:solidFill>
                  <a:latin typeface="Arial"/>
                  <a:cs typeface="Arial"/>
                </a:rPr>
                <a:t>ways  </a:t>
              </a:r>
              <a:r>
                <a:rPr sz="1200" b="1" spc="-10" dirty="0">
                  <a:solidFill>
                    <a:srgbClr val="FFFFFF"/>
                  </a:solidFill>
                  <a:latin typeface="Arial"/>
                  <a:cs typeface="Arial"/>
                </a:rPr>
                <a:t>of</a:t>
              </a:r>
              <a:r>
                <a:rPr sz="1200" b="1" spc="-110" dirty="0">
                  <a:solidFill>
                    <a:srgbClr val="FFFFFF"/>
                  </a:solidFill>
                  <a:latin typeface="Arial"/>
                  <a:cs typeface="Arial"/>
                </a:rPr>
                <a:t> </a:t>
              </a:r>
              <a:r>
                <a:rPr sz="1200" b="1" spc="-20" dirty="0">
                  <a:solidFill>
                    <a:srgbClr val="FFFFFF"/>
                  </a:solidFill>
                  <a:latin typeface="Arial"/>
                  <a:cs typeface="Arial"/>
                </a:rPr>
                <a:t>working</a:t>
              </a:r>
              <a:endParaRPr sz="1200">
                <a:latin typeface="Arial"/>
                <a:cs typeface="Arial"/>
              </a:endParaRPr>
            </a:p>
          </p:txBody>
        </p:sp>
        <p:sp>
          <p:nvSpPr>
            <p:cNvPr id="119" name="object 40">
              <a:extLst>
                <a:ext uri="{FF2B5EF4-FFF2-40B4-BE49-F238E27FC236}">
                  <a16:creationId xmlns:a16="http://schemas.microsoft.com/office/drawing/2014/main" id="{2C919E51-3D95-4955-96D9-342E6FA49CF8}"/>
                </a:ext>
              </a:extLst>
            </p:cNvPr>
            <p:cNvSpPr/>
            <p:nvPr/>
          </p:nvSpPr>
          <p:spPr>
            <a:xfrm>
              <a:off x="1391919" y="3708400"/>
              <a:ext cx="111760" cy="131825"/>
            </a:xfrm>
            <a:prstGeom prst="rect">
              <a:avLst/>
            </a:prstGeom>
            <a:blipFill>
              <a:blip r:embed="rId12" cstate="print"/>
              <a:stretch>
                <a:fillRect/>
              </a:stretch>
            </a:blipFill>
          </p:spPr>
          <p:txBody>
            <a:bodyPr wrap="square" lIns="0" tIns="0" rIns="0" bIns="0" rtlCol="0"/>
            <a:lstStyle/>
            <a:p>
              <a:endParaRPr/>
            </a:p>
          </p:txBody>
        </p:sp>
        <p:sp>
          <p:nvSpPr>
            <p:cNvPr id="120" name="object 41">
              <a:extLst>
                <a:ext uri="{FF2B5EF4-FFF2-40B4-BE49-F238E27FC236}">
                  <a16:creationId xmlns:a16="http://schemas.microsoft.com/office/drawing/2014/main" id="{A96D2AF2-850F-4D18-950B-400A1EED5185}"/>
                </a:ext>
              </a:extLst>
            </p:cNvPr>
            <p:cNvSpPr/>
            <p:nvPr/>
          </p:nvSpPr>
          <p:spPr>
            <a:xfrm>
              <a:off x="2275839" y="3708400"/>
              <a:ext cx="111760" cy="131699"/>
            </a:xfrm>
            <a:prstGeom prst="rect">
              <a:avLst/>
            </a:prstGeom>
            <a:blipFill>
              <a:blip r:embed="rId13" cstate="print"/>
              <a:stretch>
                <a:fillRect/>
              </a:stretch>
            </a:blipFill>
          </p:spPr>
          <p:txBody>
            <a:bodyPr wrap="square" lIns="0" tIns="0" rIns="0" bIns="0" rtlCol="0"/>
            <a:lstStyle/>
            <a:p>
              <a:endParaRPr/>
            </a:p>
          </p:txBody>
        </p:sp>
        <p:sp>
          <p:nvSpPr>
            <p:cNvPr id="121" name="object 42">
              <a:extLst>
                <a:ext uri="{FF2B5EF4-FFF2-40B4-BE49-F238E27FC236}">
                  <a16:creationId xmlns:a16="http://schemas.microsoft.com/office/drawing/2014/main" id="{0D62799D-D20A-44E1-8EA5-E65116760F9D}"/>
                </a:ext>
              </a:extLst>
            </p:cNvPr>
            <p:cNvSpPr/>
            <p:nvPr/>
          </p:nvSpPr>
          <p:spPr>
            <a:xfrm>
              <a:off x="2255520" y="3251200"/>
              <a:ext cx="203200" cy="233679"/>
            </a:xfrm>
            <a:custGeom>
              <a:avLst/>
              <a:gdLst/>
              <a:ahLst/>
              <a:cxnLst/>
              <a:rect l="l" t="t" r="r" b="b"/>
              <a:pathLst>
                <a:path w="203200" h="233679">
                  <a:moveTo>
                    <a:pt x="0" y="0"/>
                  </a:moveTo>
                  <a:lnTo>
                    <a:pt x="0" y="233299"/>
                  </a:lnTo>
                  <a:lnTo>
                    <a:pt x="202819" y="220852"/>
                  </a:lnTo>
                  <a:lnTo>
                    <a:pt x="202819" y="191642"/>
                  </a:lnTo>
                  <a:lnTo>
                    <a:pt x="151003" y="20827"/>
                  </a:lnTo>
                  <a:lnTo>
                    <a:pt x="0" y="0"/>
                  </a:lnTo>
                  <a:close/>
                </a:path>
              </a:pathLst>
            </a:custGeom>
            <a:solidFill>
              <a:srgbClr val="009F9F"/>
            </a:solidFill>
          </p:spPr>
          <p:txBody>
            <a:bodyPr wrap="square" lIns="0" tIns="0" rIns="0" bIns="0" rtlCol="0"/>
            <a:lstStyle/>
            <a:p>
              <a:endParaRPr/>
            </a:p>
          </p:txBody>
        </p:sp>
        <p:sp>
          <p:nvSpPr>
            <p:cNvPr id="122" name="object 43">
              <a:extLst>
                <a:ext uri="{FF2B5EF4-FFF2-40B4-BE49-F238E27FC236}">
                  <a16:creationId xmlns:a16="http://schemas.microsoft.com/office/drawing/2014/main" id="{A022A99B-5AC9-47F7-96AB-62BBAB44B33A}"/>
                </a:ext>
              </a:extLst>
            </p:cNvPr>
            <p:cNvSpPr/>
            <p:nvPr/>
          </p:nvSpPr>
          <p:spPr>
            <a:xfrm>
              <a:off x="2489200" y="3657403"/>
              <a:ext cx="101600" cy="0"/>
            </a:xfrm>
            <a:custGeom>
              <a:avLst/>
              <a:gdLst/>
              <a:ahLst/>
              <a:cxnLst/>
              <a:rect l="l" t="t" r="r" b="b"/>
              <a:pathLst>
                <a:path w="101600">
                  <a:moveTo>
                    <a:pt x="0" y="0"/>
                  </a:moveTo>
                  <a:lnTo>
                    <a:pt x="101600" y="0"/>
                  </a:lnTo>
                </a:path>
              </a:pathLst>
            </a:custGeom>
            <a:ln w="60590">
              <a:solidFill>
                <a:srgbClr val="009F9F"/>
              </a:solidFill>
            </a:ln>
          </p:spPr>
          <p:txBody>
            <a:bodyPr wrap="square" lIns="0" tIns="0" rIns="0" bIns="0" rtlCol="0"/>
            <a:lstStyle/>
            <a:p>
              <a:endParaRPr/>
            </a:p>
          </p:txBody>
        </p:sp>
        <p:sp>
          <p:nvSpPr>
            <p:cNvPr id="123" name="object 44">
              <a:extLst>
                <a:ext uri="{FF2B5EF4-FFF2-40B4-BE49-F238E27FC236}">
                  <a16:creationId xmlns:a16="http://schemas.microsoft.com/office/drawing/2014/main" id="{7D6080A6-3FAA-4BBD-B5B5-4CE07B66B6B1}"/>
                </a:ext>
              </a:extLst>
            </p:cNvPr>
            <p:cNvSpPr/>
            <p:nvPr/>
          </p:nvSpPr>
          <p:spPr>
            <a:xfrm>
              <a:off x="1310639" y="3139439"/>
              <a:ext cx="822960" cy="457200"/>
            </a:xfrm>
            <a:custGeom>
              <a:avLst/>
              <a:gdLst/>
              <a:ahLst/>
              <a:cxnLst/>
              <a:rect l="l" t="t" r="r" b="b"/>
              <a:pathLst>
                <a:path w="822960" h="457200">
                  <a:moveTo>
                    <a:pt x="0" y="457200"/>
                  </a:moveTo>
                  <a:lnTo>
                    <a:pt x="822579" y="457200"/>
                  </a:lnTo>
                  <a:lnTo>
                    <a:pt x="822579" y="0"/>
                  </a:lnTo>
                  <a:lnTo>
                    <a:pt x="0" y="0"/>
                  </a:lnTo>
                  <a:lnTo>
                    <a:pt x="0" y="457200"/>
                  </a:lnTo>
                  <a:close/>
                </a:path>
              </a:pathLst>
            </a:custGeom>
            <a:solidFill>
              <a:srgbClr val="ACA9A8"/>
            </a:solidFill>
          </p:spPr>
          <p:txBody>
            <a:bodyPr wrap="square" lIns="0" tIns="0" rIns="0" bIns="0" rtlCol="0"/>
            <a:lstStyle/>
            <a:p>
              <a:endParaRPr/>
            </a:p>
          </p:txBody>
        </p:sp>
        <p:sp>
          <p:nvSpPr>
            <p:cNvPr id="124" name="object 45">
              <a:extLst>
                <a:ext uri="{FF2B5EF4-FFF2-40B4-BE49-F238E27FC236}">
                  <a16:creationId xmlns:a16="http://schemas.microsoft.com/office/drawing/2014/main" id="{6451BEE5-6436-4B5E-B2E5-6FFA44FA3BEE}"/>
                </a:ext>
              </a:extLst>
            </p:cNvPr>
            <p:cNvSpPr/>
            <p:nvPr/>
          </p:nvSpPr>
          <p:spPr>
            <a:xfrm>
              <a:off x="1300480" y="3108960"/>
              <a:ext cx="853440" cy="518159"/>
            </a:xfrm>
            <a:custGeom>
              <a:avLst/>
              <a:gdLst/>
              <a:ahLst/>
              <a:cxnLst/>
              <a:rect l="l" t="t" r="r" b="b"/>
              <a:pathLst>
                <a:path w="853439" h="518160">
                  <a:moveTo>
                    <a:pt x="822706" y="0"/>
                  </a:moveTo>
                  <a:lnTo>
                    <a:pt x="30353" y="0"/>
                  </a:lnTo>
                  <a:lnTo>
                    <a:pt x="18795" y="2539"/>
                  </a:lnTo>
                  <a:lnTo>
                    <a:pt x="9143" y="9270"/>
                  </a:lnTo>
                  <a:lnTo>
                    <a:pt x="2412" y="19050"/>
                  </a:lnTo>
                  <a:lnTo>
                    <a:pt x="0" y="30734"/>
                  </a:lnTo>
                  <a:lnTo>
                    <a:pt x="0" y="487172"/>
                  </a:lnTo>
                  <a:lnTo>
                    <a:pt x="2412" y="498856"/>
                  </a:lnTo>
                  <a:lnTo>
                    <a:pt x="9143" y="508634"/>
                  </a:lnTo>
                  <a:lnTo>
                    <a:pt x="18795" y="515365"/>
                  </a:lnTo>
                  <a:lnTo>
                    <a:pt x="30353" y="517906"/>
                  </a:lnTo>
                  <a:lnTo>
                    <a:pt x="822706" y="517906"/>
                  </a:lnTo>
                  <a:lnTo>
                    <a:pt x="834263" y="515365"/>
                  </a:lnTo>
                  <a:lnTo>
                    <a:pt x="843914" y="508634"/>
                  </a:lnTo>
                  <a:lnTo>
                    <a:pt x="850645" y="498856"/>
                  </a:lnTo>
                  <a:lnTo>
                    <a:pt x="853058" y="487172"/>
                  </a:lnTo>
                  <a:lnTo>
                    <a:pt x="853058" y="460628"/>
                  </a:lnTo>
                  <a:lnTo>
                    <a:pt x="72897" y="460628"/>
                  </a:lnTo>
                  <a:lnTo>
                    <a:pt x="61340" y="458342"/>
                  </a:lnTo>
                  <a:lnTo>
                    <a:pt x="51688" y="452119"/>
                  </a:lnTo>
                  <a:lnTo>
                    <a:pt x="44957" y="442467"/>
                  </a:lnTo>
                  <a:lnTo>
                    <a:pt x="42544" y="429894"/>
                  </a:lnTo>
                  <a:lnTo>
                    <a:pt x="42544" y="71627"/>
                  </a:lnTo>
                  <a:lnTo>
                    <a:pt x="44957" y="59943"/>
                  </a:lnTo>
                  <a:lnTo>
                    <a:pt x="51688" y="50164"/>
                  </a:lnTo>
                  <a:lnTo>
                    <a:pt x="61340" y="43434"/>
                  </a:lnTo>
                  <a:lnTo>
                    <a:pt x="72897" y="40893"/>
                  </a:lnTo>
                  <a:lnTo>
                    <a:pt x="853058" y="40893"/>
                  </a:lnTo>
                  <a:lnTo>
                    <a:pt x="853058" y="30734"/>
                  </a:lnTo>
                  <a:lnTo>
                    <a:pt x="850645" y="19050"/>
                  </a:lnTo>
                  <a:lnTo>
                    <a:pt x="843914" y="9270"/>
                  </a:lnTo>
                  <a:lnTo>
                    <a:pt x="834263" y="2539"/>
                  </a:lnTo>
                  <a:lnTo>
                    <a:pt x="822706" y="0"/>
                  </a:lnTo>
                  <a:close/>
                </a:path>
              </a:pathLst>
            </a:custGeom>
            <a:solidFill>
              <a:srgbClr val="D4D2D1"/>
            </a:solidFill>
          </p:spPr>
          <p:txBody>
            <a:bodyPr wrap="square" lIns="0" tIns="0" rIns="0" bIns="0" rtlCol="0"/>
            <a:lstStyle/>
            <a:p>
              <a:endParaRPr/>
            </a:p>
          </p:txBody>
        </p:sp>
        <p:sp>
          <p:nvSpPr>
            <p:cNvPr id="125" name="object 46">
              <a:extLst>
                <a:ext uri="{FF2B5EF4-FFF2-40B4-BE49-F238E27FC236}">
                  <a16:creationId xmlns:a16="http://schemas.microsoft.com/office/drawing/2014/main" id="{3E17810A-18E9-4145-BD6D-6D472B9438DD}"/>
                </a:ext>
              </a:extLst>
            </p:cNvPr>
            <p:cNvSpPr/>
            <p:nvPr/>
          </p:nvSpPr>
          <p:spPr>
            <a:xfrm>
              <a:off x="1393697" y="3149854"/>
              <a:ext cx="117475" cy="419734"/>
            </a:xfrm>
            <a:custGeom>
              <a:avLst/>
              <a:gdLst/>
              <a:ahLst/>
              <a:cxnLst/>
              <a:rect l="l" t="t" r="r" b="b"/>
              <a:pathLst>
                <a:path w="117475" h="419735">
                  <a:moveTo>
                    <a:pt x="117475" y="0"/>
                  </a:moveTo>
                  <a:lnTo>
                    <a:pt x="0" y="0"/>
                  </a:lnTo>
                  <a:lnTo>
                    <a:pt x="12446" y="2540"/>
                  </a:lnTo>
                  <a:lnTo>
                    <a:pt x="21971" y="9271"/>
                  </a:lnTo>
                  <a:lnTo>
                    <a:pt x="28193" y="19050"/>
                  </a:lnTo>
                  <a:lnTo>
                    <a:pt x="30353" y="30734"/>
                  </a:lnTo>
                  <a:lnTo>
                    <a:pt x="30353" y="389000"/>
                  </a:lnTo>
                  <a:lnTo>
                    <a:pt x="28193" y="401574"/>
                  </a:lnTo>
                  <a:lnTo>
                    <a:pt x="21971" y="411225"/>
                  </a:lnTo>
                  <a:lnTo>
                    <a:pt x="12446" y="417449"/>
                  </a:lnTo>
                  <a:lnTo>
                    <a:pt x="0" y="419735"/>
                  </a:lnTo>
                  <a:lnTo>
                    <a:pt x="117475" y="419735"/>
                  </a:lnTo>
                  <a:lnTo>
                    <a:pt x="105918" y="417449"/>
                  </a:lnTo>
                  <a:lnTo>
                    <a:pt x="96265" y="411225"/>
                  </a:lnTo>
                  <a:lnTo>
                    <a:pt x="89535" y="401574"/>
                  </a:lnTo>
                  <a:lnTo>
                    <a:pt x="87122" y="389000"/>
                  </a:lnTo>
                  <a:lnTo>
                    <a:pt x="87122" y="30734"/>
                  </a:lnTo>
                  <a:lnTo>
                    <a:pt x="89535" y="19050"/>
                  </a:lnTo>
                  <a:lnTo>
                    <a:pt x="96265" y="9271"/>
                  </a:lnTo>
                  <a:lnTo>
                    <a:pt x="105918" y="2540"/>
                  </a:lnTo>
                  <a:lnTo>
                    <a:pt x="117475" y="0"/>
                  </a:lnTo>
                  <a:close/>
                </a:path>
              </a:pathLst>
            </a:custGeom>
            <a:solidFill>
              <a:srgbClr val="D4D2D1"/>
            </a:solidFill>
          </p:spPr>
          <p:txBody>
            <a:bodyPr wrap="square" lIns="0" tIns="0" rIns="0" bIns="0" rtlCol="0"/>
            <a:lstStyle/>
            <a:p>
              <a:endParaRPr/>
            </a:p>
          </p:txBody>
        </p:sp>
        <p:sp>
          <p:nvSpPr>
            <p:cNvPr id="126" name="object 47">
              <a:extLst>
                <a:ext uri="{FF2B5EF4-FFF2-40B4-BE49-F238E27FC236}">
                  <a16:creationId xmlns:a16="http://schemas.microsoft.com/office/drawing/2014/main" id="{4A4859B0-1582-4B15-8A0E-756D0B64D5E3}"/>
                </a:ext>
              </a:extLst>
            </p:cNvPr>
            <p:cNvSpPr/>
            <p:nvPr/>
          </p:nvSpPr>
          <p:spPr>
            <a:xfrm>
              <a:off x="1531492" y="3149854"/>
              <a:ext cx="117475" cy="419734"/>
            </a:xfrm>
            <a:custGeom>
              <a:avLst/>
              <a:gdLst/>
              <a:ahLst/>
              <a:cxnLst/>
              <a:rect l="l" t="t" r="r" b="b"/>
              <a:pathLst>
                <a:path w="117475" h="419735">
                  <a:moveTo>
                    <a:pt x="117475" y="0"/>
                  </a:moveTo>
                  <a:lnTo>
                    <a:pt x="0" y="0"/>
                  </a:lnTo>
                  <a:lnTo>
                    <a:pt x="11556" y="2540"/>
                  </a:lnTo>
                  <a:lnTo>
                    <a:pt x="21209" y="9271"/>
                  </a:lnTo>
                  <a:lnTo>
                    <a:pt x="27940" y="19050"/>
                  </a:lnTo>
                  <a:lnTo>
                    <a:pt x="30353" y="30734"/>
                  </a:lnTo>
                  <a:lnTo>
                    <a:pt x="30353" y="389000"/>
                  </a:lnTo>
                  <a:lnTo>
                    <a:pt x="27940" y="401574"/>
                  </a:lnTo>
                  <a:lnTo>
                    <a:pt x="21209" y="411225"/>
                  </a:lnTo>
                  <a:lnTo>
                    <a:pt x="11556" y="417449"/>
                  </a:lnTo>
                  <a:lnTo>
                    <a:pt x="0" y="419735"/>
                  </a:lnTo>
                  <a:lnTo>
                    <a:pt x="117475" y="419735"/>
                  </a:lnTo>
                  <a:lnTo>
                    <a:pt x="105029" y="417449"/>
                  </a:lnTo>
                  <a:lnTo>
                    <a:pt x="95504" y="411225"/>
                  </a:lnTo>
                  <a:lnTo>
                    <a:pt x="89281" y="401574"/>
                  </a:lnTo>
                  <a:lnTo>
                    <a:pt x="87122" y="389000"/>
                  </a:lnTo>
                  <a:lnTo>
                    <a:pt x="87122" y="30734"/>
                  </a:lnTo>
                  <a:lnTo>
                    <a:pt x="89281" y="19050"/>
                  </a:lnTo>
                  <a:lnTo>
                    <a:pt x="95504" y="9271"/>
                  </a:lnTo>
                  <a:lnTo>
                    <a:pt x="105029" y="2540"/>
                  </a:lnTo>
                  <a:lnTo>
                    <a:pt x="117475" y="0"/>
                  </a:lnTo>
                  <a:close/>
                </a:path>
              </a:pathLst>
            </a:custGeom>
            <a:solidFill>
              <a:srgbClr val="D4D2D1"/>
            </a:solidFill>
          </p:spPr>
          <p:txBody>
            <a:bodyPr wrap="square" lIns="0" tIns="0" rIns="0" bIns="0" rtlCol="0"/>
            <a:lstStyle/>
            <a:p>
              <a:endParaRPr/>
            </a:p>
          </p:txBody>
        </p:sp>
        <p:sp>
          <p:nvSpPr>
            <p:cNvPr id="127" name="object 48">
              <a:extLst>
                <a:ext uri="{FF2B5EF4-FFF2-40B4-BE49-F238E27FC236}">
                  <a16:creationId xmlns:a16="http://schemas.microsoft.com/office/drawing/2014/main" id="{1DE32E0E-4CEA-4535-8559-A4C65359960E}"/>
                </a:ext>
              </a:extLst>
            </p:cNvPr>
            <p:cNvSpPr/>
            <p:nvPr/>
          </p:nvSpPr>
          <p:spPr>
            <a:xfrm>
              <a:off x="1669288" y="3149854"/>
              <a:ext cx="115570" cy="419734"/>
            </a:xfrm>
            <a:custGeom>
              <a:avLst/>
              <a:gdLst/>
              <a:ahLst/>
              <a:cxnLst/>
              <a:rect l="l" t="t" r="r" b="b"/>
              <a:pathLst>
                <a:path w="115569" h="419735">
                  <a:moveTo>
                    <a:pt x="115443" y="0"/>
                  </a:moveTo>
                  <a:lnTo>
                    <a:pt x="0" y="0"/>
                  </a:lnTo>
                  <a:lnTo>
                    <a:pt x="11556" y="2540"/>
                  </a:lnTo>
                  <a:lnTo>
                    <a:pt x="21209" y="9271"/>
                  </a:lnTo>
                  <a:lnTo>
                    <a:pt x="27939" y="19050"/>
                  </a:lnTo>
                  <a:lnTo>
                    <a:pt x="30353" y="30734"/>
                  </a:lnTo>
                  <a:lnTo>
                    <a:pt x="30353" y="389000"/>
                  </a:lnTo>
                  <a:lnTo>
                    <a:pt x="27939" y="401574"/>
                  </a:lnTo>
                  <a:lnTo>
                    <a:pt x="21209" y="411225"/>
                  </a:lnTo>
                  <a:lnTo>
                    <a:pt x="11556" y="417449"/>
                  </a:lnTo>
                  <a:lnTo>
                    <a:pt x="0" y="419735"/>
                  </a:lnTo>
                  <a:lnTo>
                    <a:pt x="115443" y="419735"/>
                  </a:lnTo>
                  <a:lnTo>
                    <a:pt x="103886" y="417449"/>
                  </a:lnTo>
                  <a:lnTo>
                    <a:pt x="94234" y="411225"/>
                  </a:lnTo>
                  <a:lnTo>
                    <a:pt x="87503" y="401574"/>
                  </a:lnTo>
                  <a:lnTo>
                    <a:pt x="85089" y="389000"/>
                  </a:lnTo>
                  <a:lnTo>
                    <a:pt x="85089" y="30734"/>
                  </a:lnTo>
                  <a:lnTo>
                    <a:pt x="87503" y="19050"/>
                  </a:lnTo>
                  <a:lnTo>
                    <a:pt x="94234" y="9271"/>
                  </a:lnTo>
                  <a:lnTo>
                    <a:pt x="103886" y="2540"/>
                  </a:lnTo>
                  <a:lnTo>
                    <a:pt x="115443" y="0"/>
                  </a:lnTo>
                  <a:close/>
                </a:path>
              </a:pathLst>
            </a:custGeom>
            <a:solidFill>
              <a:srgbClr val="D4D2D1"/>
            </a:solidFill>
          </p:spPr>
          <p:txBody>
            <a:bodyPr wrap="square" lIns="0" tIns="0" rIns="0" bIns="0" rtlCol="0"/>
            <a:lstStyle/>
            <a:p>
              <a:endParaRPr/>
            </a:p>
          </p:txBody>
        </p:sp>
        <p:sp>
          <p:nvSpPr>
            <p:cNvPr id="128" name="object 49">
              <a:extLst>
                <a:ext uri="{FF2B5EF4-FFF2-40B4-BE49-F238E27FC236}">
                  <a16:creationId xmlns:a16="http://schemas.microsoft.com/office/drawing/2014/main" id="{42B6194B-E200-4B3A-8972-2E2CC4C2D492}"/>
                </a:ext>
              </a:extLst>
            </p:cNvPr>
            <p:cNvSpPr/>
            <p:nvPr/>
          </p:nvSpPr>
          <p:spPr>
            <a:xfrm>
              <a:off x="1805051" y="3149854"/>
              <a:ext cx="117475" cy="419734"/>
            </a:xfrm>
            <a:custGeom>
              <a:avLst/>
              <a:gdLst/>
              <a:ahLst/>
              <a:cxnLst/>
              <a:rect l="l" t="t" r="r" b="b"/>
              <a:pathLst>
                <a:path w="117475" h="419735">
                  <a:moveTo>
                    <a:pt x="117475" y="0"/>
                  </a:moveTo>
                  <a:lnTo>
                    <a:pt x="0" y="0"/>
                  </a:lnTo>
                  <a:lnTo>
                    <a:pt x="12700" y="2540"/>
                  </a:lnTo>
                  <a:lnTo>
                    <a:pt x="22987" y="9271"/>
                  </a:lnTo>
                  <a:lnTo>
                    <a:pt x="29844" y="19050"/>
                  </a:lnTo>
                  <a:lnTo>
                    <a:pt x="32385" y="30734"/>
                  </a:lnTo>
                  <a:lnTo>
                    <a:pt x="32385" y="389000"/>
                  </a:lnTo>
                  <a:lnTo>
                    <a:pt x="29844" y="401574"/>
                  </a:lnTo>
                  <a:lnTo>
                    <a:pt x="22987" y="411225"/>
                  </a:lnTo>
                  <a:lnTo>
                    <a:pt x="12700" y="417449"/>
                  </a:lnTo>
                  <a:lnTo>
                    <a:pt x="0" y="419735"/>
                  </a:lnTo>
                  <a:lnTo>
                    <a:pt x="117475" y="419735"/>
                  </a:lnTo>
                  <a:lnTo>
                    <a:pt x="105918" y="417449"/>
                  </a:lnTo>
                  <a:lnTo>
                    <a:pt x="96266" y="411225"/>
                  </a:lnTo>
                  <a:lnTo>
                    <a:pt x="89535" y="401574"/>
                  </a:lnTo>
                  <a:lnTo>
                    <a:pt x="87122" y="389000"/>
                  </a:lnTo>
                  <a:lnTo>
                    <a:pt x="87122" y="30734"/>
                  </a:lnTo>
                  <a:lnTo>
                    <a:pt x="89535" y="19050"/>
                  </a:lnTo>
                  <a:lnTo>
                    <a:pt x="96266" y="9271"/>
                  </a:lnTo>
                  <a:lnTo>
                    <a:pt x="105918" y="2540"/>
                  </a:lnTo>
                  <a:lnTo>
                    <a:pt x="117475" y="0"/>
                  </a:lnTo>
                  <a:close/>
                </a:path>
              </a:pathLst>
            </a:custGeom>
            <a:solidFill>
              <a:srgbClr val="D4D2D1"/>
            </a:solidFill>
          </p:spPr>
          <p:txBody>
            <a:bodyPr wrap="square" lIns="0" tIns="0" rIns="0" bIns="0" rtlCol="0"/>
            <a:lstStyle/>
            <a:p>
              <a:endParaRPr/>
            </a:p>
          </p:txBody>
        </p:sp>
        <p:sp>
          <p:nvSpPr>
            <p:cNvPr id="129" name="object 50">
              <a:extLst>
                <a:ext uri="{FF2B5EF4-FFF2-40B4-BE49-F238E27FC236}">
                  <a16:creationId xmlns:a16="http://schemas.microsoft.com/office/drawing/2014/main" id="{E892D529-AAA1-4B1F-A547-37ED620095F4}"/>
                </a:ext>
              </a:extLst>
            </p:cNvPr>
            <p:cNvSpPr/>
            <p:nvPr/>
          </p:nvSpPr>
          <p:spPr>
            <a:xfrm>
              <a:off x="1942845" y="3149854"/>
              <a:ext cx="117475" cy="419734"/>
            </a:xfrm>
            <a:custGeom>
              <a:avLst/>
              <a:gdLst/>
              <a:ahLst/>
              <a:cxnLst/>
              <a:rect l="l" t="t" r="r" b="b"/>
              <a:pathLst>
                <a:path w="117475" h="419735">
                  <a:moveTo>
                    <a:pt x="117475" y="0"/>
                  </a:moveTo>
                  <a:lnTo>
                    <a:pt x="0" y="0"/>
                  </a:lnTo>
                  <a:lnTo>
                    <a:pt x="12446" y="2540"/>
                  </a:lnTo>
                  <a:lnTo>
                    <a:pt x="21971" y="9271"/>
                  </a:lnTo>
                  <a:lnTo>
                    <a:pt x="28193" y="19050"/>
                  </a:lnTo>
                  <a:lnTo>
                    <a:pt x="30353" y="30734"/>
                  </a:lnTo>
                  <a:lnTo>
                    <a:pt x="30353" y="389000"/>
                  </a:lnTo>
                  <a:lnTo>
                    <a:pt x="28193" y="401574"/>
                  </a:lnTo>
                  <a:lnTo>
                    <a:pt x="21971" y="411225"/>
                  </a:lnTo>
                  <a:lnTo>
                    <a:pt x="12446" y="417449"/>
                  </a:lnTo>
                  <a:lnTo>
                    <a:pt x="0" y="419735"/>
                  </a:lnTo>
                  <a:lnTo>
                    <a:pt x="117475" y="419735"/>
                  </a:lnTo>
                  <a:lnTo>
                    <a:pt x="105029" y="417449"/>
                  </a:lnTo>
                  <a:lnTo>
                    <a:pt x="95504" y="411225"/>
                  </a:lnTo>
                  <a:lnTo>
                    <a:pt x="89281" y="401574"/>
                  </a:lnTo>
                  <a:lnTo>
                    <a:pt x="87122" y="389000"/>
                  </a:lnTo>
                  <a:lnTo>
                    <a:pt x="87122" y="30734"/>
                  </a:lnTo>
                  <a:lnTo>
                    <a:pt x="89281" y="19050"/>
                  </a:lnTo>
                  <a:lnTo>
                    <a:pt x="95504" y="9271"/>
                  </a:lnTo>
                  <a:lnTo>
                    <a:pt x="105029" y="2540"/>
                  </a:lnTo>
                  <a:lnTo>
                    <a:pt x="117475" y="0"/>
                  </a:lnTo>
                  <a:close/>
                </a:path>
              </a:pathLst>
            </a:custGeom>
            <a:solidFill>
              <a:srgbClr val="D4D2D1"/>
            </a:solidFill>
          </p:spPr>
          <p:txBody>
            <a:bodyPr wrap="square" lIns="0" tIns="0" rIns="0" bIns="0" rtlCol="0"/>
            <a:lstStyle/>
            <a:p>
              <a:endParaRPr/>
            </a:p>
          </p:txBody>
        </p:sp>
        <p:sp>
          <p:nvSpPr>
            <p:cNvPr id="131" name="object 51">
              <a:extLst>
                <a:ext uri="{FF2B5EF4-FFF2-40B4-BE49-F238E27FC236}">
                  <a16:creationId xmlns:a16="http://schemas.microsoft.com/office/drawing/2014/main" id="{AD1732EA-3906-490D-8A56-78C9F66614B4}"/>
                </a:ext>
              </a:extLst>
            </p:cNvPr>
            <p:cNvSpPr/>
            <p:nvPr/>
          </p:nvSpPr>
          <p:spPr>
            <a:xfrm>
              <a:off x="2080641" y="3149854"/>
              <a:ext cx="73025" cy="419734"/>
            </a:xfrm>
            <a:custGeom>
              <a:avLst/>
              <a:gdLst/>
              <a:ahLst/>
              <a:cxnLst/>
              <a:rect l="l" t="t" r="r" b="b"/>
              <a:pathLst>
                <a:path w="73025" h="419735">
                  <a:moveTo>
                    <a:pt x="72897" y="0"/>
                  </a:moveTo>
                  <a:lnTo>
                    <a:pt x="0" y="0"/>
                  </a:lnTo>
                  <a:lnTo>
                    <a:pt x="11556" y="2540"/>
                  </a:lnTo>
                  <a:lnTo>
                    <a:pt x="21208" y="9271"/>
                  </a:lnTo>
                  <a:lnTo>
                    <a:pt x="27939" y="19050"/>
                  </a:lnTo>
                  <a:lnTo>
                    <a:pt x="30352" y="30734"/>
                  </a:lnTo>
                  <a:lnTo>
                    <a:pt x="30352" y="389000"/>
                  </a:lnTo>
                  <a:lnTo>
                    <a:pt x="27939" y="401574"/>
                  </a:lnTo>
                  <a:lnTo>
                    <a:pt x="21208" y="411225"/>
                  </a:lnTo>
                  <a:lnTo>
                    <a:pt x="11556" y="417449"/>
                  </a:lnTo>
                  <a:lnTo>
                    <a:pt x="0" y="419735"/>
                  </a:lnTo>
                  <a:lnTo>
                    <a:pt x="72897" y="419735"/>
                  </a:lnTo>
                  <a:lnTo>
                    <a:pt x="72897" y="0"/>
                  </a:lnTo>
                  <a:close/>
                </a:path>
              </a:pathLst>
            </a:custGeom>
            <a:solidFill>
              <a:srgbClr val="D4D2D1"/>
            </a:solidFill>
          </p:spPr>
          <p:txBody>
            <a:bodyPr wrap="square" lIns="0" tIns="0" rIns="0" bIns="0" rtlCol="0"/>
            <a:lstStyle/>
            <a:p>
              <a:endParaRPr/>
            </a:p>
          </p:txBody>
        </p:sp>
        <p:sp>
          <p:nvSpPr>
            <p:cNvPr id="132" name="object 52">
              <a:extLst>
                <a:ext uri="{FF2B5EF4-FFF2-40B4-BE49-F238E27FC236}">
                  <a16:creationId xmlns:a16="http://schemas.microsoft.com/office/drawing/2014/main" id="{BC0AC893-4F2E-4E56-87B7-DC078E238D17}"/>
                </a:ext>
              </a:extLst>
            </p:cNvPr>
            <p:cNvSpPr/>
            <p:nvPr/>
          </p:nvSpPr>
          <p:spPr>
            <a:xfrm>
              <a:off x="2194560" y="3647440"/>
              <a:ext cx="256540" cy="254000"/>
            </a:xfrm>
            <a:custGeom>
              <a:avLst/>
              <a:gdLst/>
              <a:ahLst/>
              <a:cxnLst/>
              <a:rect l="l" t="t" r="r" b="b"/>
              <a:pathLst>
                <a:path w="256539" h="254000">
                  <a:moveTo>
                    <a:pt x="130937" y="0"/>
                  </a:moveTo>
                  <a:lnTo>
                    <a:pt x="79756" y="9779"/>
                  </a:lnTo>
                  <a:lnTo>
                    <a:pt x="38226" y="36703"/>
                  </a:lnTo>
                  <a:lnTo>
                    <a:pt x="10287" y="76708"/>
                  </a:lnTo>
                  <a:lnTo>
                    <a:pt x="0" y="125857"/>
                  </a:lnTo>
                  <a:lnTo>
                    <a:pt x="10287" y="176149"/>
                  </a:lnTo>
                  <a:lnTo>
                    <a:pt x="38226" y="216789"/>
                  </a:lnTo>
                  <a:lnTo>
                    <a:pt x="79756" y="243840"/>
                  </a:lnTo>
                  <a:lnTo>
                    <a:pt x="130937" y="253746"/>
                  </a:lnTo>
                  <a:lnTo>
                    <a:pt x="182371" y="243840"/>
                  </a:lnTo>
                  <a:lnTo>
                    <a:pt x="224662" y="216789"/>
                  </a:lnTo>
                  <a:lnTo>
                    <a:pt x="253364" y="176149"/>
                  </a:lnTo>
                  <a:lnTo>
                    <a:pt x="255904" y="163830"/>
                  </a:lnTo>
                  <a:lnTo>
                    <a:pt x="130937" y="163830"/>
                  </a:lnTo>
                  <a:lnTo>
                    <a:pt x="123443" y="163449"/>
                  </a:lnTo>
                  <a:lnTo>
                    <a:pt x="92456" y="134493"/>
                  </a:lnTo>
                  <a:lnTo>
                    <a:pt x="91439" y="125857"/>
                  </a:lnTo>
                  <a:lnTo>
                    <a:pt x="91439" y="121920"/>
                  </a:lnTo>
                  <a:lnTo>
                    <a:pt x="93471" y="119887"/>
                  </a:lnTo>
                  <a:lnTo>
                    <a:pt x="97535" y="107568"/>
                  </a:lnTo>
                  <a:lnTo>
                    <a:pt x="105917" y="98171"/>
                  </a:lnTo>
                  <a:lnTo>
                    <a:pt x="117475" y="92075"/>
                  </a:lnTo>
                  <a:lnTo>
                    <a:pt x="130937" y="89916"/>
                  </a:lnTo>
                  <a:lnTo>
                    <a:pt x="256158" y="89916"/>
                  </a:lnTo>
                  <a:lnTo>
                    <a:pt x="253364" y="76708"/>
                  </a:lnTo>
                  <a:lnTo>
                    <a:pt x="224662" y="36703"/>
                  </a:lnTo>
                  <a:lnTo>
                    <a:pt x="182371" y="9779"/>
                  </a:lnTo>
                  <a:lnTo>
                    <a:pt x="130937" y="0"/>
                  </a:lnTo>
                  <a:close/>
                </a:path>
              </a:pathLst>
            </a:custGeom>
            <a:solidFill>
              <a:srgbClr val="213D51"/>
            </a:solidFill>
          </p:spPr>
          <p:txBody>
            <a:bodyPr wrap="square" lIns="0" tIns="0" rIns="0" bIns="0" rtlCol="0"/>
            <a:lstStyle/>
            <a:p>
              <a:endParaRPr/>
            </a:p>
          </p:txBody>
        </p:sp>
        <p:sp>
          <p:nvSpPr>
            <p:cNvPr id="133" name="object 53">
              <a:extLst>
                <a:ext uri="{FF2B5EF4-FFF2-40B4-BE49-F238E27FC236}">
                  <a16:creationId xmlns:a16="http://schemas.microsoft.com/office/drawing/2014/main" id="{89C2BA9C-1401-4B4B-AAAD-5EE284930B85}"/>
                </a:ext>
              </a:extLst>
            </p:cNvPr>
            <p:cNvSpPr/>
            <p:nvPr/>
          </p:nvSpPr>
          <p:spPr>
            <a:xfrm>
              <a:off x="2325497" y="3737355"/>
              <a:ext cx="132969" cy="73913"/>
            </a:xfrm>
            <a:prstGeom prst="rect">
              <a:avLst/>
            </a:prstGeom>
            <a:blipFill>
              <a:blip r:embed="rId14" cstate="print"/>
              <a:stretch>
                <a:fillRect/>
              </a:stretch>
            </a:blipFill>
          </p:spPr>
          <p:txBody>
            <a:bodyPr wrap="square" lIns="0" tIns="0" rIns="0" bIns="0" rtlCol="0"/>
            <a:lstStyle/>
            <a:p>
              <a:endParaRPr/>
            </a:p>
          </p:txBody>
        </p:sp>
        <p:sp>
          <p:nvSpPr>
            <p:cNvPr id="134" name="object 54">
              <a:extLst>
                <a:ext uri="{FF2B5EF4-FFF2-40B4-BE49-F238E27FC236}">
                  <a16:creationId xmlns:a16="http://schemas.microsoft.com/office/drawing/2014/main" id="{8B1AE546-0AFB-4170-976B-3250DBEA0381}"/>
                </a:ext>
              </a:extLst>
            </p:cNvPr>
            <p:cNvSpPr/>
            <p:nvPr/>
          </p:nvSpPr>
          <p:spPr>
            <a:xfrm>
              <a:off x="1290319" y="3647440"/>
              <a:ext cx="284226" cy="253746"/>
            </a:xfrm>
            <a:prstGeom prst="rect">
              <a:avLst/>
            </a:prstGeom>
            <a:blipFill>
              <a:blip r:embed="rId15" cstate="print"/>
              <a:stretch>
                <a:fillRect/>
              </a:stretch>
            </a:blipFill>
          </p:spPr>
          <p:txBody>
            <a:bodyPr wrap="square" lIns="0" tIns="0" rIns="0" bIns="0" rtlCol="0"/>
            <a:lstStyle/>
            <a:p>
              <a:endParaRPr/>
            </a:p>
          </p:txBody>
        </p:sp>
        <p:sp>
          <p:nvSpPr>
            <p:cNvPr id="135" name="object 55">
              <a:extLst>
                <a:ext uri="{FF2B5EF4-FFF2-40B4-BE49-F238E27FC236}">
                  <a16:creationId xmlns:a16="http://schemas.microsoft.com/office/drawing/2014/main" id="{4AD728ED-A918-4D7A-A177-D5B72735691D}"/>
                </a:ext>
              </a:extLst>
            </p:cNvPr>
            <p:cNvSpPr/>
            <p:nvPr/>
          </p:nvSpPr>
          <p:spPr>
            <a:xfrm>
              <a:off x="1493519" y="3170427"/>
              <a:ext cx="1100455" cy="579120"/>
            </a:xfrm>
            <a:custGeom>
              <a:avLst/>
              <a:gdLst/>
              <a:ahLst/>
              <a:cxnLst/>
              <a:rect l="l" t="t" r="r" b="b"/>
              <a:pathLst>
                <a:path w="1100455" h="579120">
                  <a:moveTo>
                    <a:pt x="822452" y="0"/>
                  </a:moveTo>
                  <a:lnTo>
                    <a:pt x="775969" y="0"/>
                  </a:lnTo>
                  <a:lnTo>
                    <a:pt x="729488" y="508"/>
                  </a:lnTo>
                  <a:lnTo>
                    <a:pt x="683006" y="1524"/>
                  </a:lnTo>
                  <a:lnTo>
                    <a:pt x="682879" y="153035"/>
                  </a:lnTo>
                  <a:lnTo>
                    <a:pt x="682371" y="255143"/>
                  </a:lnTo>
                  <a:lnTo>
                    <a:pt x="682244" y="274700"/>
                  </a:lnTo>
                  <a:lnTo>
                    <a:pt x="682244" y="379602"/>
                  </a:lnTo>
                  <a:lnTo>
                    <a:pt x="682371" y="417449"/>
                  </a:lnTo>
                  <a:lnTo>
                    <a:pt x="683006" y="471297"/>
                  </a:lnTo>
                  <a:lnTo>
                    <a:pt x="0" y="471297"/>
                  </a:lnTo>
                  <a:lnTo>
                    <a:pt x="31496" y="487426"/>
                  </a:lnTo>
                  <a:lnTo>
                    <a:pt x="57658" y="511048"/>
                  </a:lnTo>
                  <a:lnTo>
                    <a:pt x="76835" y="541020"/>
                  </a:lnTo>
                  <a:lnTo>
                    <a:pt x="87630" y="576580"/>
                  </a:lnTo>
                  <a:lnTo>
                    <a:pt x="87630" y="578612"/>
                  </a:lnTo>
                  <a:lnTo>
                    <a:pt x="685038" y="578612"/>
                  </a:lnTo>
                  <a:lnTo>
                    <a:pt x="704088" y="534543"/>
                  </a:lnTo>
                  <a:lnTo>
                    <a:pt x="732917" y="496570"/>
                  </a:lnTo>
                  <a:lnTo>
                    <a:pt x="771017" y="469265"/>
                  </a:lnTo>
                  <a:lnTo>
                    <a:pt x="817626" y="457073"/>
                  </a:lnTo>
                  <a:lnTo>
                    <a:pt x="992886" y="457073"/>
                  </a:lnTo>
                  <a:lnTo>
                    <a:pt x="1018540" y="455930"/>
                  </a:lnTo>
                  <a:lnTo>
                    <a:pt x="1043686" y="455549"/>
                  </a:lnTo>
                  <a:lnTo>
                    <a:pt x="1100074" y="455549"/>
                  </a:lnTo>
                  <a:lnTo>
                    <a:pt x="1099820" y="379602"/>
                  </a:lnTo>
                  <a:lnTo>
                    <a:pt x="1098931" y="335661"/>
                  </a:lnTo>
                  <a:lnTo>
                    <a:pt x="1071118" y="323214"/>
                  </a:lnTo>
                  <a:lnTo>
                    <a:pt x="1056767" y="316484"/>
                  </a:lnTo>
                  <a:lnTo>
                    <a:pt x="1032382" y="304800"/>
                  </a:lnTo>
                  <a:lnTo>
                    <a:pt x="1012571" y="295656"/>
                  </a:lnTo>
                  <a:lnTo>
                    <a:pt x="1003173" y="291084"/>
                  </a:lnTo>
                  <a:lnTo>
                    <a:pt x="1001141" y="291084"/>
                  </a:lnTo>
                  <a:lnTo>
                    <a:pt x="999109" y="289051"/>
                  </a:lnTo>
                  <a:lnTo>
                    <a:pt x="997077" y="289051"/>
                  </a:lnTo>
                  <a:lnTo>
                    <a:pt x="988441" y="280924"/>
                  </a:lnTo>
                  <a:lnTo>
                    <a:pt x="784987" y="280924"/>
                  </a:lnTo>
                  <a:lnTo>
                    <a:pt x="784732" y="237617"/>
                  </a:lnTo>
                  <a:lnTo>
                    <a:pt x="784225" y="202311"/>
                  </a:lnTo>
                  <a:lnTo>
                    <a:pt x="784225" y="148336"/>
                  </a:lnTo>
                  <a:lnTo>
                    <a:pt x="784987" y="108838"/>
                  </a:lnTo>
                  <a:lnTo>
                    <a:pt x="930148" y="108838"/>
                  </a:lnTo>
                  <a:lnTo>
                    <a:pt x="923671" y="84582"/>
                  </a:lnTo>
                  <a:lnTo>
                    <a:pt x="918337" y="64388"/>
                  </a:lnTo>
                  <a:lnTo>
                    <a:pt x="914907" y="43814"/>
                  </a:lnTo>
                  <a:lnTo>
                    <a:pt x="913892" y="22733"/>
                  </a:lnTo>
                  <a:lnTo>
                    <a:pt x="915416" y="1524"/>
                  </a:lnTo>
                  <a:lnTo>
                    <a:pt x="868934" y="508"/>
                  </a:lnTo>
                  <a:lnTo>
                    <a:pt x="822452" y="0"/>
                  </a:lnTo>
                  <a:close/>
                </a:path>
              </a:pathLst>
            </a:custGeom>
            <a:solidFill>
              <a:srgbClr val="FFFFFF"/>
            </a:solidFill>
          </p:spPr>
          <p:txBody>
            <a:bodyPr wrap="square" lIns="0" tIns="0" rIns="0" bIns="0" rtlCol="0"/>
            <a:lstStyle/>
            <a:p>
              <a:endParaRPr/>
            </a:p>
          </p:txBody>
        </p:sp>
        <p:sp>
          <p:nvSpPr>
            <p:cNvPr id="136" name="object 56">
              <a:extLst>
                <a:ext uri="{FF2B5EF4-FFF2-40B4-BE49-F238E27FC236}">
                  <a16:creationId xmlns:a16="http://schemas.microsoft.com/office/drawing/2014/main" id="{DAD20511-B2B0-4214-87A3-8E59147D9B7D}"/>
                </a:ext>
              </a:extLst>
            </p:cNvPr>
            <p:cNvSpPr/>
            <p:nvPr/>
          </p:nvSpPr>
          <p:spPr>
            <a:xfrm>
              <a:off x="2311145" y="3627501"/>
              <a:ext cx="309880" cy="117475"/>
            </a:xfrm>
            <a:custGeom>
              <a:avLst/>
              <a:gdLst/>
              <a:ahLst/>
              <a:cxnLst/>
              <a:rect l="l" t="t" r="r" b="b"/>
              <a:pathLst>
                <a:path w="309880" h="117475">
                  <a:moveTo>
                    <a:pt x="175260" y="0"/>
                  </a:moveTo>
                  <a:lnTo>
                    <a:pt x="0" y="0"/>
                  </a:lnTo>
                  <a:lnTo>
                    <a:pt x="44068" y="1524"/>
                  </a:lnTo>
                  <a:lnTo>
                    <a:pt x="84581" y="16637"/>
                  </a:lnTo>
                  <a:lnTo>
                    <a:pt x="118999" y="42672"/>
                  </a:lnTo>
                  <a:lnTo>
                    <a:pt x="145287" y="77088"/>
                  </a:lnTo>
                  <a:lnTo>
                    <a:pt x="161036" y="117475"/>
                  </a:lnTo>
                  <a:lnTo>
                    <a:pt x="309880" y="117475"/>
                  </a:lnTo>
                  <a:lnTo>
                    <a:pt x="309880" y="58800"/>
                  </a:lnTo>
                  <a:lnTo>
                    <a:pt x="175260" y="58800"/>
                  </a:lnTo>
                  <a:lnTo>
                    <a:pt x="175260" y="0"/>
                  </a:lnTo>
                  <a:close/>
                </a:path>
              </a:pathLst>
            </a:custGeom>
            <a:solidFill>
              <a:srgbClr val="FFFFFF"/>
            </a:solidFill>
          </p:spPr>
          <p:txBody>
            <a:bodyPr wrap="square" lIns="0" tIns="0" rIns="0" bIns="0" rtlCol="0"/>
            <a:lstStyle/>
            <a:p>
              <a:endParaRPr/>
            </a:p>
          </p:txBody>
        </p:sp>
        <p:sp>
          <p:nvSpPr>
            <p:cNvPr id="137" name="object 57">
              <a:extLst>
                <a:ext uri="{FF2B5EF4-FFF2-40B4-BE49-F238E27FC236}">
                  <a16:creationId xmlns:a16="http://schemas.microsoft.com/office/drawing/2014/main" id="{808C6931-9127-4FD2-9F36-9F28221E42D6}"/>
                </a:ext>
              </a:extLst>
            </p:cNvPr>
            <p:cNvSpPr/>
            <p:nvPr/>
          </p:nvSpPr>
          <p:spPr>
            <a:xfrm>
              <a:off x="2537205" y="3625977"/>
              <a:ext cx="83820" cy="60325"/>
            </a:xfrm>
            <a:custGeom>
              <a:avLst/>
              <a:gdLst/>
              <a:ahLst/>
              <a:cxnLst/>
              <a:rect l="l" t="t" r="r" b="b"/>
              <a:pathLst>
                <a:path w="83819" h="60325">
                  <a:moveTo>
                    <a:pt x="56387" y="0"/>
                  </a:moveTo>
                  <a:lnTo>
                    <a:pt x="0" y="0"/>
                  </a:lnTo>
                  <a:lnTo>
                    <a:pt x="24637" y="381"/>
                  </a:lnTo>
                  <a:lnTo>
                    <a:pt x="49149" y="1524"/>
                  </a:lnTo>
                  <a:lnTo>
                    <a:pt x="51054" y="41021"/>
                  </a:lnTo>
                  <a:lnTo>
                    <a:pt x="51181" y="60325"/>
                  </a:lnTo>
                  <a:lnTo>
                    <a:pt x="83819" y="60325"/>
                  </a:lnTo>
                  <a:lnTo>
                    <a:pt x="83819" y="56261"/>
                  </a:lnTo>
                  <a:lnTo>
                    <a:pt x="57276" y="56261"/>
                  </a:lnTo>
                  <a:lnTo>
                    <a:pt x="56387" y="12192"/>
                  </a:lnTo>
                  <a:lnTo>
                    <a:pt x="56387" y="0"/>
                  </a:lnTo>
                  <a:close/>
                </a:path>
              </a:pathLst>
            </a:custGeom>
            <a:solidFill>
              <a:srgbClr val="FFFFFF"/>
            </a:solidFill>
          </p:spPr>
          <p:txBody>
            <a:bodyPr wrap="square" lIns="0" tIns="0" rIns="0" bIns="0" rtlCol="0"/>
            <a:lstStyle/>
            <a:p>
              <a:endParaRPr/>
            </a:p>
          </p:txBody>
        </p:sp>
        <p:sp>
          <p:nvSpPr>
            <p:cNvPr id="138" name="object 58">
              <a:extLst>
                <a:ext uri="{FF2B5EF4-FFF2-40B4-BE49-F238E27FC236}">
                  <a16:creationId xmlns:a16="http://schemas.microsoft.com/office/drawing/2014/main" id="{D2B32137-38AA-4771-95E9-054713C4B01F}"/>
                </a:ext>
              </a:extLst>
            </p:cNvPr>
            <p:cNvSpPr/>
            <p:nvPr/>
          </p:nvSpPr>
          <p:spPr>
            <a:xfrm>
              <a:off x="2278507" y="3279266"/>
              <a:ext cx="203454" cy="172085"/>
            </a:xfrm>
            <a:prstGeom prst="rect">
              <a:avLst/>
            </a:prstGeom>
            <a:blipFill>
              <a:blip r:embed="rId16" cstate="print"/>
              <a:stretch>
                <a:fillRect/>
              </a:stretch>
            </a:blipFill>
          </p:spPr>
          <p:txBody>
            <a:bodyPr wrap="square" lIns="0" tIns="0" rIns="0" bIns="0" rtlCol="0"/>
            <a:lstStyle/>
            <a:p>
              <a:endParaRPr/>
            </a:p>
          </p:txBody>
        </p:sp>
        <p:sp>
          <p:nvSpPr>
            <p:cNvPr id="139" name="object 59">
              <a:extLst>
                <a:ext uri="{FF2B5EF4-FFF2-40B4-BE49-F238E27FC236}">
                  <a16:creationId xmlns:a16="http://schemas.microsoft.com/office/drawing/2014/main" id="{056ECB5B-4000-450E-833D-75BF2C0A98C8}"/>
                </a:ext>
              </a:extLst>
            </p:cNvPr>
            <p:cNvSpPr/>
            <p:nvPr/>
          </p:nvSpPr>
          <p:spPr>
            <a:xfrm>
              <a:off x="1391919" y="1436309"/>
              <a:ext cx="1127760" cy="741680"/>
            </a:xfrm>
            <a:custGeom>
              <a:avLst/>
              <a:gdLst/>
              <a:ahLst/>
              <a:cxnLst/>
              <a:rect l="l" t="t" r="r" b="b"/>
              <a:pathLst>
                <a:path w="1127760" h="741680">
                  <a:moveTo>
                    <a:pt x="0" y="741426"/>
                  </a:moveTo>
                  <a:lnTo>
                    <a:pt x="1127379" y="741426"/>
                  </a:lnTo>
                  <a:lnTo>
                    <a:pt x="1127379" y="0"/>
                  </a:lnTo>
                  <a:lnTo>
                    <a:pt x="0" y="0"/>
                  </a:lnTo>
                  <a:lnTo>
                    <a:pt x="0" y="741426"/>
                  </a:lnTo>
                  <a:close/>
                </a:path>
              </a:pathLst>
            </a:custGeom>
            <a:solidFill>
              <a:srgbClr val="FFFFFF"/>
            </a:solidFill>
          </p:spPr>
          <p:txBody>
            <a:bodyPr wrap="square" lIns="0" tIns="0" rIns="0" bIns="0" rtlCol="0"/>
            <a:lstStyle/>
            <a:p>
              <a:endParaRPr/>
            </a:p>
          </p:txBody>
        </p:sp>
        <p:sp>
          <p:nvSpPr>
            <p:cNvPr id="140" name="object 60">
              <a:extLst>
                <a:ext uri="{FF2B5EF4-FFF2-40B4-BE49-F238E27FC236}">
                  <a16:creationId xmlns:a16="http://schemas.microsoft.com/office/drawing/2014/main" id="{A552114A-2107-4262-A8D4-01185EC90E05}"/>
                </a:ext>
              </a:extLst>
            </p:cNvPr>
            <p:cNvSpPr/>
            <p:nvPr/>
          </p:nvSpPr>
          <p:spPr>
            <a:xfrm>
              <a:off x="1442719" y="1476962"/>
              <a:ext cx="1026160" cy="629920"/>
            </a:xfrm>
            <a:custGeom>
              <a:avLst/>
              <a:gdLst/>
              <a:ahLst/>
              <a:cxnLst/>
              <a:rect l="l" t="t" r="r" b="b"/>
              <a:pathLst>
                <a:path w="1026160" h="629919">
                  <a:moveTo>
                    <a:pt x="0" y="629399"/>
                  </a:moveTo>
                  <a:lnTo>
                    <a:pt x="1025906" y="629399"/>
                  </a:lnTo>
                  <a:lnTo>
                    <a:pt x="1025906" y="0"/>
                  </a:lnTo>
                  <a:lnTo>
                    <a:pt x="0" y="0"/>
                  </a:lnTo>
                  <a:lnTo>
                    <a:pt x="0" y="629399"/>
                  </a:lnTo>
                  <a:close/>
                </a:path>
              </a:pathLst>
            </a:custGeom>
            <a:solidFill>
              <a:srgbClr val="57CC81"/>
            </a:solidFill>
          </p:spPr>
          <p:txBody>
            <a:bodyPr wrap="square" lIns="0" tIns="0" rIns="0" bIns="0" rtlCol="0"/>
            <a:lstStyle/>
            <a:p>
              <a:endParaRPr/>
            </a:p>
          </p:txBody>
        </p:sp>
        <p:sp>
          <p:nvSpPr>
            <p:cNvPr id="141" name="object 61">
              <a:extLst>
                <a:ext uri="{FF2B5EF4-FFF2-40B4-BE49-F238E27FC236}">
                  <a16:creationId xmlns:a16="http://schemas.microsoft.com/office/drawing/2014/main" id="{AD4B10A1-A181-426A-BCF8-2D4A390FFBB2}"/>
                </a:ext>
              </a:extLst>
            </p:cNvPr>
            <p:cNvSpPr/>
            <p:nvPr/>
          </p:nvSpPr>
          <p:spPr>
            <a:xfrm>
              <a:off x="1849120" y="2213550"/>
              <a:ext cx="213360" cy="0"/>
            </a:xfrm>
            <a:custGeom>
              <a:avLst/>
              <a:gdLst/>
              <a:ahLst/>
              <a:cxnLst/>
              <a:rect l="l" t="t" r="r" b="b"/>
              <a:pathLst>
                <a:path w="213360">
                  <a:moveTo>
                    <a:pt x="0" y="0"/>
                  </a:moveTo>
                  <a:lnTo>
                    <a:pt x="213093" y="0"/>
                  </a:lnTo>
                </a:path>
              </a:pathLst>
            </a:custGeom>
            <a:ln w="71118">
              <a:solidFill>
                <a:srgbClr val="C5C5C5"/>
              </a:solidFill>
            </a:ln>
          </p:spPr>
          <p:txBody>
            <a:bodyPr wrap="square" lIns="0" tIns="0" rIns="0" bIns="0" rtlCol="0"/>
            <a:lstStyle/>
            <a:p>
              <a:endParaRPr/>
            </a:p>
          </p:txBody>
        </p:sp>
        <p:sp>
          <p:nvSpPr>
            <p:cNvPr id="142" name="object 62">
              <a:extLst>
                <a:ext uri="{FF2B5EF4-FFF2-40B4-BE49-F238E27FC236}">
                  <a16:creationId xmlns:a16="http://schemas.microsoft.com/office/drawing/2014/main" id="{CC6820B8-A456-47B8-83C4-93EB78966FEA}"/>
                </a:ext>
              </a:extLst>
            </p:cNvPr>
            <p:cNvSpPr/>
            <p:nvPr/>
          </p:nvSpPr>
          <p:spPr>
            <a:xfrm>
              <a:off x="1808479" y="2284407"/>
              <a:ext cx="294640" cy="0"/>
            </a:xfrm>
            <a:custGeom>
              <a:avLst/>
              <a:gdLst/>
              <a:ahLst/>
              <a:cxnLst/>
              <a:rect l="l" t="t" r="r" b="b"/>
              <a:pathLst>
                <a:path w="294639">
                  <a:moveTo>
                    <a:pt x="0" y="0"/>
                  </a:moveTo>
                  <a:lnTo>
                    <a:pt x="294639" y="0"/>
                  </a:lnTo>
                </a:path>
              </a:pathLst>
            </a:custGeom>
            <a:ln w="70628">
              <a:solidFill>
                <a:srgbClr val="E3E3E3"/>
              </a:solidFill>
            </a:ln>
          </p:spPr>
          <p:txBody>
            <a:bodyPr wrap="square" lIns="0" tIns="0" rIns="0" bIns="0" rtlCol="0"/>
            <a:lstStyle/>
            <a:p>
              <a:endParaRPr/>
            </a:p>
          </p:txBody>
        </p:sp>
        <p:sp>
          <p:nvSpPr>
            <p:cNvPr id="143" name="object 63">
              <a:extLst>
                <a:ext uri="{FF2B5EF4-FFF2-40B4-BE49-F238E27FC236}">
                  <a16:creationId xmlns:a16="http://schemas.microsoft.com/office/drawing/2014/main" id="{DE09CD11-0E70-49AC-89C4-1C7774C96150}"/>
                </a:ext>
              </a:extLst>
            </p:cNvPr>
            <p:cNvSpPr/>
            <p:nvPr/>
          </p:nvSpPr>
          <p:spPr>
            <a:xfrm>
              <a:off x="1788160" y="1588527"/>
              <a:ext cx="335280" cy="0"/>
            </a:xfrm>
            <a:custGeom>
              <a:avLst/>
              <a:gdLst/>
              <a:ahLst/>
              <a:cxnLst/>
              <a:rect l="l" t="t" r="r" b="b"/>
              <a:pathLst>
                <a:path w="335280">
                  <a:moveTo>
                    <a:pt x="0" y="0"/>
                  </a:moveTo>
                  <a:lnTo>
                    <a:pt x="335280" y="0"/>
                  </a:lnTo>
                </a:path>
              </a:pathLst>
            </a:custGeom>
            <a:ln w="80883">
              <a:solidFill>
                <a:srgbClr val="FFFFFF"/>
              </a:solidFill>
            </a:ln>
          </p:spPr>
          <p:txBody>
            <a:bodyPr wrap="square" lIns="0" tIns="0" rIns="0" bIns="0" rtlCol="0"/>
            <a:lstStyle/>
            <a:p>
              <a:endParaRPr/>
            </a:p>
          </p:txBody>
        </p:sp>
        <p:sp>
          <p:nvSpPr>
            <p:cNvPr id="144" name="object 64">
              <a:extLst>
                <a:ext uri="{FF2B5EF4-FFF2-40B4-BE49-F238E27FC236}">
                  <a16:creationId xmlns:a16="http://schemas.microsoft.com/office/drawing/2014/main" id="{24C0A29C-D7BB-42FB-B62B-013FAA804F74}"/>
                </a:ext>
              </a:extLst>
            </p:cNvPr>
            <p:cNvSpPr/>
            <p:nvPr/>
          </p:nvSpPr>
          <p:spPr>
            <a:xfrm>
              <a:off x="1564639" y="1741118"/>
              <a:ext cx="132080" cy="101600"/>
            </a:xfrm>
            <a:custGeom>
              <a:avLst/>
              <a:gdLst/>
              <a:ahLst/>
              <a:cxnLst/>
              <a:rect l="l" t="t" r="r" b="b"/>
              <a:pathLst>
                <a:path w="132080" h="101600">
                  <a:moveTo>
                    <a:pt x="0" y="101337"/>
                  </a:moveTo>
                  <a:lnTo>
                    <a:pt x="132079" y="101337"/>
                  </a:lnTo>
                  <a:lnTo>
                    <a:pt x="132079" y="0"/>
                  </a:lnTo>
                  <a:lnTo>
                    <a:pt x="0" y="0"/>
                  </a:lnTo>
                  <a:lnTo>
                    <a:pt x="0" y="101337"/>
                  </a:lnTo>
                  <a:close/>
                </a:path>
              </a:pathLst>
            </a:custGeom>
            <a:solidFill>
              <a:srgbClr val="FFFFFF"/>
            </a:solidFill>
          </p:spPr>
          <p:txBody>
            <a:bodyPr wrap="square" lIns="0" tIns="0" rIns="0" bIns="0" rtlCol="0"/>
            <a:lstStyle/>
            <a:p>
              <a:endParaRPr/>
            </a:p>
          </p:txBody>
        </p:sp>
        <p:sp>
          <p:nvSpPr>
            <p:cNvPr id="145" name="object 65">
              <a:extLst>
                <a:ext uri="{FF2B5EF4-FFF2-40B4-BE49-F238E27FC236}">
                  <a16:creationId xmlns:a16="http://schemas.microsoft.com/office/drawing/2014/main" id="{2689B2E6-FD1E-4A6D-A174-098029965862}"/>
                </a:ext>
              </a:extLst>
            </p:cNvPr>
            <p:cNvSpPr/>
            <p:nvPr/>
          </p:nvSpPr>
          <p:spPr>
            <a:xfrm>
              <a:off x="1889760" y="1741118"/>
              <a:ext cx="132080" cy="101600"/>
            </a:xfrm>
            <a:custGeom>
              <a:avLst/>
              <a:gdLst/>
              <a:ahLst/>
              <a:cxnLst/>
              <a:rect l="l" t="t" r="r" b="b"/>
              <a:pathLst>
                <a:path w="132080" h="101600">
                  <a:moveTo>
                    <a:pt x="0" y="101337"/>
                  </a:moveTo>
                  <a:lnTo>
                    <a:pt x="132080" y="101337"/>
                  </a:lnTo>
                  <a:lnTo>
                    <a:pt x="132080" y="0"/>
                  </a:lnTo>
                  <a:lnTo>
                    <a:pt x="0" y="0"/>
                  </a:lnTo>
                  <a:lnTo>
                    <a:pt x="0" y="101337"/>
                  </a:lnTo>
                  <a:close/>
                </a:path>
              </a:pathLst>
            </a:custGeom>
            <a:solidFill>
              <a:srgbClr val="FFFFFF"/>
            </a:solidFill>
          </p:spPr>
          <p:txBody>
            <a:bodyPr wrap="square" lIns="0" tIns="0" rIns="0" bIns="0" rtlCol="0"/>
            <a:lstStyle/>
            <a:p>
              <a:endParaRPr/>
            </a:p>
          </p:txBody>
        </p:sp>
        <p:sp>
          <p:nvSpPr>
            <p:cNvPr id="146" name="object 66">
              <a:extLst>
                <a:ext uri="{FF2B5EF4-FFF2-40B4-BE49-F238E27FC236}">
                  <a16:creationId xmlns:a16="http://schemas.microsoft.com/office/drawing/2014/main" id="{4F9C2FD4-3FFB-475F-8A90-CA14E6CA58D1}"/>
                </a:ext>
              </a:extLst>
            </p:cNvPr>
            <p:cNvSpPr/>
            <p:nvPr/>
          </p:nvSpPr>
          <p:spPr>
            <a:xfrm>
              <a:off x="1717039" y="1923998"/>
              <a:ext cx="132080" cy="101600"/>
            </a:xfrm>
            <a:custGeom>
              <a:avLst/>
              <a:gdLst/>
              <a:ahLst/>
              <a:cxnLst/>
              <a:rect l="l" t="t" r="r" b="b"/>
              <a:pathLst>
                <a:path w="132080" h="101600">
                  <a:moveTo>
                    <a:pt x="0" y="101337"/>
                  </a:moveTo>
                  <a:lnTo>
                    <a:pt x="132080" y="101337"/>
                  </a:lnTo>
                  <a:lnTo>
                    <a:pt x="132080" y="0"/>
                  </a:lnTo>
                  <a:lnTo>
                    <a:pt x="0" y="0"/>
                  </a:lnTo>
                  <a:lnTo>
                    <a:pt x="0" y="101337"/>
                  </a:lnTo>
                  <a:close/>
                </a:path>
              </a:pathLst>
            </a:custGeom>
            <a:solidFill>
              <a:srgbClr val="FFFFFF"/>
            </a:solidFill>
          </p:spPr>
          <p:txBody>
            <a:bodyPr wrap="square" lIns="0" tIns="0" rIns="0" bIns="0" rtlCol="0"/>
            <a:lstStyle/>
            <a:p>
              <a:endParaRPr/>
            </a:p>
          </p:txBody>
        </p:sp>
        <p:sp>
          <p:nvSpPr>
            <p:cNvPr id="147" name="object 67">
              <a:extLst>
                <a:ext uri="{FF2B5EF4-FFF2-40B4-BE49-F238E27FC236}">
                  <a16:creationId xmlns:a16="http://schemas.microsoft.com/office/drawing/2014/main" id="{BC57C0CC-C560-4323-87EF-973742C5A413}"/>
                </a:ext>
              </a:extLst>
            </p:cNvPr>
            <p:cNvSpPr/>
            <p:nvPr/>
          </p:nvSpPr>
          <p:spPr>
            <a:xfrm>
              <a:off x="2052320" y="1923998"/>
              <a:ext cx="142240" cy="101600"/>
            </a:xfrm>
            <a:custGeom>
              <a:avLst/>
              <a:gdLst/>
              <a:ahLst/>
              <a:cxnLst/>
              <a:rect l="l" t="t" r="r" b="b"/>
              <a:pathLst>
                <a:path w="142239" h="101600">
                  <a:moveTo>
                    <a:pt x="0" y="101337"/>
                  </a:moveTo>
                  <a:lnTo>
                    <a:pt x="141846" y="101337"/>
                  </a:lnTo>
                  <a:lnTo>
                    <a:pt x="141846" y="0"/>
                  </a:lnTo>
                  <a:lnTo>
                    <a:pt x="0" y="0"/>
                  </a:lnTo>
                  <a:lnTo>
                    <a:pt x="0" y="101337"/>
                  </a:lnTo>
                  <a:close/>
                </a:path>
              </a:pathLst>
            </a:custGeom>
            <a:solidFill>
              <a:srgbClr val="FFFFFF"/>
            </a:solidFill>
          </p:spPr>
          <p:txBody>
            <a:bodyPr wrap="square" lIns="0" tIns="0" rIns="0" bIns="0" rtlCol="0"/>
            <a:lstStyle/>
            <a:p>
              <a:endParaRPr/>
            </a:p>
          </p:txBody>
        </p:sp>
        <p:sp>
          <p:nvSpPr>
            <p:cNvPr id="148" name="object 68">
              <a:extLst>
                <a:ext uri="{FF2B5EF4-FFF2-40B4-BE49-F238E27FC236}">
                  <a16:creationId xmlns:a16="http://schemas.microsoft.com/office/drawing/2014/main" id="{CBE1508B-8D1C-47CD-BCAE-AB26B81C8B0A}"/>
                </a:ext>
              </a:extLst>
            </p:cNvPr>
            <p:cNvSpPr/>
            <p:nvPr/>
          </p:nvSpPr>
          <p:spPr>
            <a:xfrm>
              <a:off x="2214879" y="1741118"/>
              <a:ext cx="132080" cy="101600"/>
            </a:xfrm>
            <a:custGeom>
              <a:avLst/>
              <a:gdLst/>
              <a:ahLst/>
              <a:cxnLst/>
              <a:rect l="l" t="t" r="r" b="b"/>
              <a:pathLst>
                <a:path w="132080" h="101600">
                  <a:moveTo>
                    <a:pt x="0" y="101337"/>
                  </a:moveTo>
                  <a:lnTo>
                    <a:pt x="132080" y="101337"/>
                  </a:lnTo>
                  <a:lnTo>
                    <a:pt x="132080" y="0"/>
                  </a:lnTo>
                  <a:lnTo>
                    <a:pt x="0" y="0"/>
                  </a:lnTo>
                  <a:lnTo>
                    <a:pt x="0" y="101337"/>
                  </a:lnTo>
                  <a:close/>
                </a:path>
              </a:pathLst>
            </a:custGeom>
            <a:solidFill>
              <a:srgbClr val="FFFFFF"/>
            </a:solidFill>
          </p:spPr>
          <p:txBody>
            <a:bodyPr wrap="square" lIns="0" tIns="0" rIns="0" bIns="0" rtlCol="0"/>
            <a:lstStyle/>
            <a:p>
              <a:endParaRPr/>
            </a:p>
          </p:txBody>
        </p:sp>
        <p:sp>
          <p:nvSpPr>
            <p:cNvPr id="149" name="object 69">
              <a:extLst>
                <a:ext uri="{FF2B5EF4-FFF2-40B4-BE49-F238E27FC236}">
                  <a16:creationId xmlns:a16="http://schemas.microsoft.com/office/drawing/2014/main" id="{C55673DC-D3AD-44E7-8DD0-CAC67BB8B6FF}"/>
                </a:ext>
              </a:extLst>
            </p:cNvPr>
            <p:cNvSpPr/>
            <p:nvPr/>
          </p:nvSpPr>
          <p:spPr>
            <a:xfrm>
              <a:off x="1950720" y="1588709"/>
              <a:ext cx="0" cy="203200"/>
            </a:xfrm>
            <a:custGeom>
              <a:avLst/>
              <a:gdLst/>
              <a:ahLst/>
              <a:cxnLst/>
              <a:rect l="l" t="t" r="r" b="b"/>
              <a:pathLst>
                <a:path h="203200">
                  <a:moveTo>
                    <a:pt x="0" y="0"/>
                  </a:moveTo>
                  <a:lnTo>
                    <a:pt x="0" y="202691"/>
                  </a:lnTo>
                </a:path>
              </a:pathLst>
            </a:custGeom>
            <a:ln w="20320">
              <a:solidFill>
                <a:srgbClr val="FFFFFF"/>
              </a:solidFill>
            </a:ln>
          </p:spPr>
          <p:txBody>
            <a:bodyPr wrap="square" lIns="0" tIns="0" rIns="0" bIns="0" rtlCol="0"/>
            <a:lstStyle/>
            <a:p>
              <a:endParaRPr/>
            </a:p>
          </p:txBody>
        </p:sp>
        <p:sp>
          <p:nvSpPr>
            <p:cNvPr id="150" name="object 70">
              <a:extLst>
                <a:ext uri="{FF2B5EF4-FFF2-40B4-BE49-F238E27FC236}">
                  <a16:creationId xmlns:a16="http://schemas.microsoft.com/office/drawing/2014/main" id="{BC907319-B809-4914-B7FC-779CAB671419}"/>
                </a:ext>
              </a:extLst>
            </p:cNvPr>
            <p:cNvSpPr/>
            <p:nvPr/>
          </p:nvSpPr>
          <p:spPr>
            <a:xfrm>
              <a:off x="2275839" y="1598870"/>
              <a:ext cx="0" cy="193040"/>
            </a:xfrm>
            <a:custGeom>
              <a:avLst/>
              <a:gdLst/>
              <a:ahLst/>
              <a:cxnLst/>
              <a:rect l="l" t="t" r="r" b="b"/>
              <a:pathLst>
                <a:path h="193039">
                  <a:moveTo>
                    <a:pt x="0" y="0"/>
                  </a:moveTo>
                  <a:lnTo>
                    <a:pt x="0" y="193040"/>
                  </a:lnTo>
                </a:path>
              </a:pathLst>
            </a:custGeom>
            <a:ln w="20320">
              <a:solidFill>
                <a:srgbClr val="FFFFFF"/>
              </a:solidFill>
            </a:ln>
          </p:spPr>
          <p:txBody>
            <a:bodyPr wrap="square" lIns="0" tIns="0" rIns="0" bIns="0" rtlCol="0"/>
            <a:lstStyle/>
            <a:p>
              <a:endParaRPr/>
            </a:p>
          </p:txBody>
        </p:sp>
        <p:sp>
          <p:nvSpPr>
            <p:cNvPr id="151" name="object 71">
              <a:extLst>
                <a:ext uri="{FF2B5EF4-FFF2-40B4-BE49-F238E27FC236}">
                  <a16:creationId xmlns:a16="http://schemas.microsoft.com/office/drawing/2014/main" id="{E400EFCE-A4E6-45FA-87F9-E14E3A5F0A1E}"/>
                </a:ext>
              </a:extLst>
            </p:cNvPr>
            <p:cNvSpPr/>
            <p:nvPr/>
          </p:nvSpPr>
          <p:spPr>
            <a:xfrm>
              <a:off x="2103120" y="1588709"/>
              <a:ext cx="182880" cy="0"/>
            </a:xfrm>
            <a:custGeom>
              <a:avLst/>
              <a:gdLst/>
              <a:ahLst/>
              <a:cxnLst/>
              <a:rect l="l" t="t" r="r" b="b"/>
              <a:pathLst>
                <a:path w="182880">
                  <a:moveTo>
                    <a:pt x="0" y="0"/>
                  </a:moveTo>
                  <a:lnTo>
                    <a:pt x="182625" y="0"/>
                  </a:lnTo>
                </a:path>
              </a:pathLst>
            </a:custGeom>
            <a:ln w="20320">
              <a:solidFill>
                <a:srgbClr val="FFFFFF"/>
              </a:solidFill>
            </a:ln>
          </p:spPr>
          <p:txBody>
            <a:bodyPr wrap="square" lIns="0" tIns="0" rIns="0" bIns="0" rtlCol="0"/>
            <a:lstStyle/>
            <a:p>
              <a:endParaRPr/>
            </a:p>
          </p:txBody>
        </p:sp>
        <p:sp>
          <p:nvSpPr>
            <p:cNvPr id="152" name="object 72">
              <a:extLst>
                <a:ext uri="{FF2B5EF4-FFF2-40B4-BE49-F238E27FC236}">
                  <a16:creationId xmlns:a16="http://schemas.microsoft.com/office/drawing/2014/main" id="{84939D62-7077-42B7-A01F-B4D85505B368}"/>
                </a:ext>
              </a:extLst>
            </p:cNvPr>
            <p:cNvSpPr/>
            <p:nvPr/>
          </p:nvSpPr>
          <p:spPr>
            <a:xfrm>
              <a:off x="1625600" y="1598870"/>
              <a:ext cx="0" cy="193040"/>
            </a:xfrm>
            <a:custGeom>
              <a:avLst/>
              <a:gdLst/>
              <a:ahLst/>
              <a:cxnLst/>
              <a:rect l="l" t="t" r="r" b="b"/>
              <a:pathLst>
                <a:path h="193039">
                  <a:moveTo>
                    <a:pt x="0" y="0"/>
                  </a:moveTo>
                  <a:lnTo>
                    <a:pt x="0" y="193040"/>
                  </a:lnTo>
                </a:path>
              </a:pathLst>
            </a:custGeom>
            <a:ln w="20320">
              <a:solidFill>
                <a:srgbClr val="FFFFFF"/>
              </a:solidFill>
            </a:ln>
          </p:spPr>
          <p:txBody>
            <a:bodyPr wrap="square" lIns="0" tIns="0" rIns="0" bIns="0" rtlCol="0"/>
            <a:lstStyle/>
            <a:p>
              <a:endParaRPr/>
            </a:p>
          </p:txBody>
        </p:sp>
        <p:sp>
          <p:nvSpPr>
            <p:cNvPr id="153" name="object 73">
              <a:extLst>
                <a:ext uri="{FF2B5EF4-FFF2-40B4-BE49-F238E27FC236}">
                  <a16:creationId xmlns:a16="http://schemas.microsoft.com/office/drawing/2014/main" id="{3EE54913-81FD-4ACF-A825-FCBC73593FF6}"/>
                </a:ext>
              </a:extLst>
            </p:cNvPr>
            <p:cNvSpPr/>
            <p:nvPr/>
          </p:nvSpPr>
          <p:spPr>
            <a:xfrm>
              <a:off x="1615439" y="1588709"/>
              <a:ext cx="193040" cy="0"/>
            </a:xfrm>
            <a:custGeom>
              <a:avLst/>
              <a:gdLst/>
              <a:ahLst/>
              <a:cxnLst/>
              <a:rect l="l" t="t" r="r" b="b"/>
              <a:pathLst>
                <a:path w="193039">
                  <a:moveTo>
                    <a:pt x="0" y="0"/>
                  </a:moveTo>
                  <a:lnTo>
                    <a:pt x="192785" y="0"/>
                  </a:lnTo>
                </a:path>
              </a:pathLst>
            </a:custGeom>
            <a:ln w="20320">
              <a:solidFill>
                <a:srgbClr val="FFFFFF"/>
              </a:solidFill>
            </a:ln>
          </p:spPr>
          <p:txBody>
            <a:bodyPr wrap="square" lIns="0" tIns="0" rIns="0" bIns="0" rtlCol="0"/>
            <a:lstStyle/>
            <a:p>
              <a:endParaRPr/>
            </a:p>
          </p:txBody>
        </p:sp>
        <p:sp>
          <p:nvSpPr>
            <p:cNvPr id="154" name="object 74">
              <a:extLst>
                <a:ext uri="{FF2B5EF4-FFF2-40B4-BE49-F238E27FC236}">
                  <a16:creationId xmlns:a16="http://schemas.microsoft.com/office/drawing/2014/main" id="{06C80FA9-13FD-4409-B3DA-97298715DEEF}"/>
                </a:ext>
              </a:extLst>
            </p:cNvPr>
            <p:cNvSpPr/>
            <p:nvPr/>
          </p:nvSpPr>
          <p:spPr>
            <a:xfrm>
              <a:off x="1615439" y="1974790"/>
              <a:ext cx="193040" cy="0"/>
            </a:xfrm>
            <a:custGeom>
              <a:avLst/>
              <a:gdLst/>
              <a:ahLst/>
              <a:cxnLst/>
              <a:rect l="l" t="t" r="r" b="b"/>
              <a:pathLst>
                <a:path w="193039">
                  <a:moveTo>
                    <a:pt x="0" y="0"/>
                  </a:moveTo>
                  <a:lnTo>
                    <a:pt x="192785" y="0"/>
                  </a:lnTo>
                </a:path>
              </a:pathLst>
            </a:custGeom>
            <a:ln w="20320">
              <a:solidFill>
                <a:srgbClr val="FFFFFF"/>
              </a:solidFill>
            </a:ln>
          </p:spPr>
          <p:txBody>
            <a:bodyPr wrap="square" lIns="0" tIns="0" rIns="0" bIns="0" rtlCol="0"/>
            <a:lstStyle/>
            <a:p>
              <a:endParaRPr/>
            </a:p>
          </p:txBody>
        </p:sp>
        <p:sp>
          <p:nvSpPr>
            <p:cNvPr id="155" name="object 75">
              <a:extLst>
                <a:ext uri="{FF2B5EF4-FFF2-40B4-BE49-F238E27FC236}">
                  <a16:creationId xmlns:a16="http://schemas.microsoft.com/office/drawing/2014/main" id="{EF990C5E-D25E-4BC5-BA22-E043FF4FC779}"/>
                </a:ext>
              </a:extLst>
            </p:cNvPr>
            <p:cNvSpPr/>
            <p:nvPr/>
          </p:nvSpPr>
          <p:spPr>
            <a:xfrm>
              <a:off x="1625600" y="1791910"/>
              <a:ext cx="0" cy="172720"/>
            </a:xfrm>
            <a:custGeom>
              <a:avLst/>
              <a:gdLst/>
              <a:ahLst/>
              <a:cxnLst/>
              <a:rect l="l" t="t" r="r" b="b"/>
              <a:pathLst>
                <a:path h="172719">
                  <a:moveTo>
                    <a:pt x="0" y="0"/>
                  </a:moveTo>
                  <a:lnTo>
                    <a:pt x="0" y="172719"/>
                  </a:lnTo>
                </a:path>
              </a:pathLst>
            </a:custGeom>
            <a:ln w="20320">
              <a:solidFill>
                <a:srgbClr val="FFFFFF"/>
              </a:solidFill>
            </a:ln>
          </p:spPr>
          <p:txBody>
            <a:bodyPr wrap="square" lIns="0" tIns="0" rIns="0" bIns="0" rtlCol="0"/>
            <a:lstStyle/>
            <a:p>
              <a:endParaRPr/>
            </a:p>
          </p:txBody>
        </p:sp>
        <p:sp>
          <p:nvSpPr>
            <p:cNvPr id="156" name="object 76">
              <a:extLst>
                <a:ext uri="{FF2B5EF4-FFF2-40B4-BE49-F238E27FC236}">
                  <a16:creationId xmlns:a16="http://schemas.microsoft.com/office/drawing/2014/main" id="{598D60B5-E56D-451B-B7BC-0DC736976828}"/>
                </a:ext>
              </a:extLst>
            </p:cNvPr>
            <p:cNvSpPr/>
            <p:nvPr/>
          </p:nvSpPr>
          <p:spPr>
            <a:xfrm>
              <a:off x="2103120" y="1974790"/>
              <a:ext cx="182880" cy="0"/>
            </a:xfrm>
            <a:custGeom>
              <a:avLst/>
              <a:gdLst/>
              <a:ahLst/>
              <a:cxnLst/>
              <a:rect l="l" t="t" r="r" b="b"/>
              <a:pathLst>
                <a:path w="182880">
                  <a:moveTo>
                    <a:pt x="0" y="0"/>
                  </a:moveTo>
                  <a:lnTo>
                    <a:pt x="182625" y="0"/>
                  </a:lnTo>
                </a:path>
              </a:pathLst>
            </a:custGeom>
            <a:ln w="20320">
              <a:solidFill>
                <a:srgbClr val="FFFFFF"/>
              </a:solidFill>
            </a:ln>
          </p:spPr>
          <p:txBody>
            <a:bodyPr wrap="square" lIns="0" tIns="0" rIns="0" bIns="0" rtlCol="0"/>
            <a:lstStyle/>
            <a:p>
              <a:endParaRPr/>
            </a:p>
          </p:txBody>
        </p:sp>
        <p:sp>
          <p:nvSpPr>
            <p:cNvPr id="157" name="object 77">
              <a:extLst>
                <a:ext uri="{FF2B5EF4-FFF2-40B4-BE49-F238E27FC236}">
                  <a16:creationId xmlns:a16="http://schemas.microsoft.com/office/drawing/2014/main" id="{6A0AB0EB-FDD5-40FC-9211-C66974CD36D5}"/>
                </a:ext>
              </a:extLst>
            </p:cNvPr>
            <p:cNvSpPr/>
            <p:nvPr/>
          </p:nvSpPr>
          <p:spPr>
            <a:xfrm>
              <a:off x="2275839" y="1791910"/>
              <a:ext cx="0" cy="172720"/>
            </a:xfrm>
            <a:custGeom>
              <a:avLst/>
              <a:gdLst/>
              <a:ahLst/>
              <a:cxnLst/>
              <a:rect l="l" t="t" r="r" b="b"/>
              <a:pathLst>
                <a:path h="172719">
                  <a:moveTo>
                    <a:pt x="0" y="0"/>
                  </a:moveTo>
                  <a:lnTo>
                    <a:pt x="0" y="172719"/>
                  </a:lnTo>
                </a:path>
              </a:pathLst>
            </a:custGeom>
            <a:ln w="20320">
              <a:solidFill>
                <a:srgbClr val="FFFFFF"/>
              </a:solidFill>
            </a:ln>
          </p:spPr>
          <p:txBody>
            <a:bodyPr wrap="square" lIns="0" tIns="0" rIns="0" bIns="0" rtlCol="0"/>
            <a:lstStyle/>
            <a:p>
              <a:endParaRPr/>
            </a:p>
          </p:txBody>
        </p:sp>
        <p:sp>
          <p:nvSpPr>
            <p:cNvPr id="161" name="object 81">
              <a:extLst>
                <a:ext uri="{FF2B5EF4-FFF2-40B4-BE49-F238E27FC236}">
                  <a16:creationId xmlns:a16="http://schemas.microsoft.com/office/drawing/2014/main" id="{91B2D9CD-1668-4B52-911A-7625D0958E80}"/>
                </a:ext>
              </a:extLst>
            </p:cNvPr>
            <p:cNvSpPr/>
            <p:nvPr/>
          </p:nvSpPr>
          <p:spPr>
            <a:xfrm>
              <a:off x="7640319" y="3088639"/>
              <a:ext cx="1076959" cy="863600"/>
            </a:xfrm>
            <a:prstGeom prst="rect">
              <a:avLst/>
            </a:prstGeom>
            <a:blipFill>
              <a:blip r:embed="rId17" cstate="print"/>
              <a:stretch>
                <a:fillRect/>
              </a:stretch>
            </a:blipFill>
          </p:spPr>
          <p:txBody>
            <a:bodyPr wrap="square" lIns="0" tIns="0" rIns="0" bIns="0" rtlCol="0"/>
            <a:lstStyle/>
            <a:p>
              <a:endParaRPr/>
            </a:p>
          </p:txBody>
        </p:sp>
        <p:sp>
          <p:nvSpPr>
            <p:cNvPr id="162" name="object 82">
              <a:extLst>
                <a:ext uri="{FF2B5EF4-FFF2-40B4-BE49-F238E27FC236}">
                  <a16:creationId xmlns:a16="http://schemas.microsoft.com/office/drawing/2014/main" id="{1818A2D8-B765-4D0F-9C3E-0D2E43B41B04}"/>
                </a:ext>
              </a:extLst>
            </p:cNvPr>
            <p:cNvSpPr/>
            <p:nvPr/>
          </p:nvSpPr>
          <p:spPr>
            <a:xfrm>
              <a:off x="9641840" y="3088639"/>
              <a:ext cx="1209040" cy="853440"/>
            </a:xfrm>
            <a:prstGeom prst="rect">
              <a:avLst/>
            </a:prstGeom>
            <a:blipFill>
              <a:blip r:embed="rId18" cstate="print"/>
              <a:stretch>
                <a:fillRect/>
              </a:stretch>
            </a:blipFill>
          </p:spPr>
          <p:txBody>
            <a:bodyPr wrap="square" lIns="0" tIns="0" rIns="0" bIns="0" rtlCol="0"/>
            <a:lstStyle/>
            <a:p>
              <a:endParaRPr/>
            </a:p>
          </p:txBody>
        </p:sp>
        <p:sp>
          <p:nvSpPr>
            <p:cNvPr id="163" name="object 83">
              <a:extLst>
                <a:ext uri="{FF2B5EF4-FFF2-40B4-BE49-F238E27FC236}">
                  <a16:creationId xmlns:a16="http://schemas.microsoft.com/office/drawing/2014/main" id="{F6616232-94A0-491F-8E78-01E257EE6CA8}"/>
                </a:ext>
              </a:extLst>
            </p:cNvPr>
            <p:cNvSpPr/>
            <p:nvPr/>
          </p:nvSpPr>
          <p:spPr>
            <a:xfrm>
              <a:off x="4592320" y="4754879"/>
              <a:ext cx="213360" cy="335280"/>
            </a:xfrm>
            <a:custGeom>
              <a:avLst/>
              <a:gdLst/>
              <a:ahLst/>
              <a:cxnLst/>
              <a:rect l="l" t="t" r="r" b="b"/>
              <a:pathLst>
                <a:path w="213360" h="335279">
                  <a:moveTo>
                    <a:pt x="207644" y="0"/>
                  </a:moveTo>
                  <a:lnTo>
                    <a:pt x="200025" y="0"/>
                  </a:lnTo>
                  <a:lnTo>
                    <a:pt x="170687" y="508"/>
                  </a:lnTo>
                  <a:lnTo>
                    <a:pt x="122935" y="5715"/>
                  </a:lnTo>
                  <a:lnTo>
                    <a:pt x="68071" y="12827"/>
                  </a:lnTo>
                  <a:lnTo>
                    <a:pt x="16763" y="18796"/>
                  </a:lnTo>
                  <a:lnTo>
                    <a:pt x="9143" y="18796"/>
                  </a:lnTo>
                  <a:lnTo>
                    <a:pt x="1524" y="26416"/>
                  </a:lnTo>
                  <a:lnTo>
                    <a:pt x="1524" y="34036"/>
                  </a:lnTo>
                  <a:lnTo>
                    <a:pt x="1396" y="90043"/>
                  </a:lnTo>
                  <a:lnTo>
                    <a:pt x="1015" y="138811"/>
                  </a:lnTo>
                  <a:lnTo>
                    <a:pt x="507" y="185166"/>
                  </a:lnTo>
                  <a:lnTo>
                    <a:pt x="126" y="233934"/>
                  </a:lnTo>
                  <a:lnTo>
                    <a:pt x="0" y="290068"/>
                  </a:lnTo>
                  <a:lnTo>
                    <a:pt x="12191" y="329057"/>
                  </a:lnTo>
                  <a:lnTo>
                    <a:pt x="18287" y="335026"/>
                  </a:lnTo>
                  <a:lnTo>
                    <a:pt x="207137" y="335026"/>
                  </a:lnTo>
                  <a:lnTo>
                    <a:pt x="213359" y="328930"/>
                  </a:lnTo>
                  <a:lnTo>
                    <a:pt x="213359" y="7112"/>
                  </a:lnTo>
                  <a:lnTo>
                    <a:pt x="207644" y="0"/>
                  </a:lnTo>
                  <a:close/>
                </a:path>
              </a:pathLst>
            </a:custGeom>
            <a:solidFill>
              <a:srgbClr val="7D7D7D"/>
            </a:solidFill>
          </p:spPr>
          <p:txBody>
            <a:bodyPr wrap="square" lIns="0" tIns="0" rIns="0" bIns="0" rtlCol="0"/>
            <a:lstStyle/>
            <a:p>
              <a:endParaRPr/>
            </a:p>
          </p:txBody>
        </p:sp>
        <p:sp>
          <p:nvSpPr>
            <p:cNvPr id="164" name="object 84">
              <a:extLst>
                <a:ext uri="{FF2B5EF4-FFF2-40B4-BE49-F238E27FC236}">
                  <a16:creationId xmlns:a16="http://schemas.microsoft.com/office/drawing/2014/main" id="{8FFB858E-9657-41EF-A42F-A814C7B80EFC}"/>
                </a:ext>
              </a:extLst>
            </p:cNvPr>
            <p:cNvSpPr/>
            <p:nvPr/>
          </p:nvSpPr>
          <p:spPr>
            <a:xfrm>
              <a:off x="4389120" y="4734559"/>
              <a:ext cx="416560" cy="447039"/>
            </a:xfrm>
            <a:prstGeom prst="rect">
              <a:avLst/>
            </a:prstGeom>
            <a:blipFill>
              <a:blip r:embed="rId19" cstate="print"/>
              <a:stretch>
                <a:fillRect/>
              </a:stretch>
            </a:blipFill>
          </p:spPr>
          <p:txBody>
            <a:bodyPr wrap="square" lIns="0" tIns="0" rIns="0" bIns="0" rtlCol="0"/>
            <a:lstStyle/>
            <a:p>
              <a:endParaRPr/>
            </a:p>
          </p:txBody>
        </p:sp>
        <p:sp>
          <p:nvSpPr>
            <p:cNvPr id="165" name="object 85">
              <a:extLst>
                <a:ext uri="{FF2B5EF4-FFF2-40B4-BE49-F238E27FC236}">
                  <a16:creationId xmlns:a16="http://schemas.microsoft.com/office/drawing/2014/main" id="{487AA3A3-9184-426F-9FF9-6DA4A829BE78}"/>
                </a:ext>
              </a:extLst>
            </p:cNvPr>
            <p:cNvSpPr/>
            <p:nvPr/>
          </p:nvSpPr>
          <p:spPr>
            <a:xfrm>
              <a:off x="4196079" y="4775200"/>
              <a:ext cx="162052" cy="233680"/>
            </a:xfrm>
            <a:prstGeom prst="rect">
              <a:avLst/>
            </a:prstGeom>
            <a:blipFill>
              <a:blip r:embed="rId20" cstate="print"/>
              <a:stretch>
                <a:fillRect/>
              </a:stretch>
            </a:blipFill>
          </p:spPr>
          <p:txBody>
            <a:bodyPr wrap="square" lIns="0" tIns="0" rIns="0" bIns="0" rtlCol="0"/>
            <a:lstStyle/>
            <a:p>
              <a:endParaRPr/>
            </a:p>
          </p:txBody>
        </p:sp>
        <p:sp>
          <p:nvSpPr>
            <p:cNvPr id="166" name="object 86">
              <a:extLst>
                <a:ext uri="{FF2B5EF4-FFF2-40B4-BE49-F238E27FC236}">
                  <a16:creationId xmlns:a16="http://schemas.microsoft.com/office/drawing/2014/main" id="{E2E3F200-B94A-4B99-A73E-67D32432E4BD}"/>
                </a:ext>
              </a:extLst>
            </p:cNvPr>
            <p:cNvSpPr/>
            <p:nvPr/>
          </p:nvSpPr>
          <p:spPr>
            <a:xfrm>
              <a:off x="4267200" y="5069840"/>
              <a:ext cx="30480" cy="142240"/>
            </a:xfrm>
            <a:custGeom>
              <a:avLst/>
              <a:gdLst/>
              <a:ahLst/>
              <a:cxnLst/>
              <a:rect l="l" t="t" r="r" b="b"/>
              <a:pathLst>
                <a:path w="30479" h="142239">
                  <a:moveTo>
                    <a:pt x="15112" y="0"/>
                  </a:moveTo>
                  <a:lnTo>
                    <a:pt x="5207" y="0"/>
                  </a:lnTo>
                  <a:lnTo>
                    <a:pt x="0" y="121920"/>
                  </a:lnTo>
                  <a:lnTo>
                    <a:pt x="16383" y="142112"/>
                  </a:lnTo>
                  <a:lnTo>
                    <a:pt x="30352" y="119887"/>
                  </a:lnTo>
                  <a:lnTo>
                    <a:pt x="15112" y="0"/>
                  </a:lnTo>
                  <a:close/>
                </a:path>
              </a:pathLst>
            </a:custGeom>
            <a:solidFill>
              <a:srgbClr val="B52025"/>
            </a:solidFill>
          </p:spPr>
          <p:txBody>
            <a:bodyPr wrap="square" lIns="0" tIns="0" rIns="0" bIns="0" rtlCol="0"/>
            <a:lstStyle/>
            <a:p>
              <a:endParaRPr/>
            </a:p>
          </p:txBody>
        </p:sp>
        <p:sp>
          <p:nvSpPr>
            <p:cNvPr id="167" name="object 87">
              <a:extLst>
                <a:ext uri="{FF2B5EF4-FFF2-40B4-BE49-F238E27FC236}">
                  <a16:creationId xmlns:a16="http://schemas.microsoft.com/office/drawing/2014/main" id="{B593139B-FB62-484F-8D3D-42008E017C31}"/>
                </a:ext>
              </a:extLst>
            </p:cNvPr>
            <p:cNvSpPr/>
            <p:nvPr/>
          </p:nvSpPr>
          <p:spPr>
            <a:xfrm>
              <a:off x="4084320" y="4958079"/>
              <a:ext cx="222885" cy="284480"/>
            </a:xfrm>
            <a:custGeom>
              <a:avLst/>
              <a:gdLst/>
              <a:ahLst/>
              <a:cxnLst/>
              <a:rect l="l" t="t" r="r" b="b"/>
              <a:pathLst>
                <a:path w="222885" h="284479">
                  <a:moveTo>
                    <a:pt x="137413" y="0"/>
                  </a:moveTo>
                  <a:lnTo>
                    <a:pt x="89407" y="42799"/>
                  </a:lnTo>
                  <a:lnTo>
                    <a:pt x="65150" y="93853"/>
                  </a:lnTo>
                  <a:lnTo>
                    <a:pt x="40512" y="153924"/>
                  </a:lnTo>
                  <a:lnTo>
                    <a:pt x="19176" y="212725"/>
                  </a:lnTo>
                  <a:lnTo>
                    <a:pt x="4444" y="259461"/>
                  </a:lnTo>
                  <a:lnTo>
                    <a:pt x="0" y="284099"/>
                  </a:lnTo>
                  <a:lnTo>
                    <a:pt x="165862" y="264160"/>
                  </a:lnTo>
                  <a:lnTo>
                    <a:pt x="202310" y="147320"/>
                  </a:lnTo>
                  <a:lnTo>
                    <a:pt x="219201" y="106299"/>
                  </a:lnTo>
                  <a:lnTo>
                    <a:pt x="222884" y="85471"/>
                  </a:lnTo>
                  <a:lnTo>
                    <a:pt x="217550" y="74041"/>
                  </a:lnTo>
                  <a:lnTo>
                    <a:pt x="207137" y="61214"/>
                  </a:lnTo>
                  <a:lnTo>
                    <a:pt x="190245" y="38608"/>
                  </a:lnTo>
                  <a:lnTo>
                    <a:pt x="165607" y="13716"/>
                  </a:lnTo>
                  <a:lnTo>
                    <a:pt x="137413" y="0"/>
                  </a:lnTo>
                  <a:close/>
                </a:path>
              </a:pathLst>
            </a:custGeom>
            <a:solidFill>
              <a:srgbClr val="253D85"/>
            </a:solidFill>
          </p:spPr>
          <p:txBody>
            <a:bodyPr wrap="square" lIns="0" tIns="0" rIns="0" bIns="0" rtlCol="0"/>
            <a:lstStyle/>
            <a:p>
              <a:endParaRPr/>
            </a:p>
          </p:txBody>
        </p:sp>
        <p:sp>
          <p:nvSpPr>
            <p:cNvPr id="168" name="object 88">
              <a:extLst>
                <a:ext uri="{FF2B5EF4-FFF2-40B4-BE49-F238E27FC236}">
                  <a16:creationId xmlns:a16="http://schemas.microsoft.com/office/drawing/2014/main" id="{FD9F1D6F-55DD-47F7-828D-9E2534DEEBBE}"/>
                </a:ext>
              </a:extLst>
            </p:cNvPr>
            <p:cNvSpPr/>
            <p:nvPr/>
          </p:nvSpPr>
          <p:spPr>
            <a:xfrm>
              <a:off x="4246879" y="4978400"/>
              <a:ext cx="314706" cy="182752"/>
            </a:xfrm>
            <a:prstGeom prst="rect">
              <a:avLst/>
            </a:prstGeom>
            <a:blipFill>
              <a:blip r:embed="rId21" cstate="print"/>
              <a:stretch>
                <a:fillRect/>
              </a:stretch>
            </a:blipFill>
          </p:spPr>
          <p:txBody>
            <a:bodyPr wrap="square" lIns="0" tIns="0" rIns="0" bIns="0" rtlCol="0"/>
            <a:lstStyle/>
            <a:p>
              <a:endParaRPr/>
            </a:p>
          </p:txBody>
        </p:sp>
        <p:sp>
          <p:nvSpPr>
            <p:cNvPr id="169" name="object 89">
              <a:extLst>
                <a:ext uri="{FF2B5EF4-FFF2-40B4-BE49-F238E27FC236}">
                  <a16:creationId xmlns:a16="http://schemas.microsoft.com/office/drawing/2014/main" id="{A2B489E2-3FA9-4081-8E9C-FAD2916CE60B}"/>
                </a:ext>
              </a:extLst>
            </p:cNvPr>
            <p:cNvSpPr/>
            <p:nvPr/>
          </p:nvSpPr>
          <p:spPr>
            <a:xfrm>
              <a:off x="4084320" y="5222240"/>
              <a:ext cx="294640" cy="254000"/>
            </a:xfrm>
            <a:custGeom>
              <a:avLst/>
              <a:gdLst/>
              <a:ahLst/>
              <a:cxnLst/>
              <a:rect l="l" t="t" r="r" b="b"/>
              <a:pathLst>
                <a:path w="294639" h="254000">
                  <a:moveTo>
                    <a:pt x="158750" y="0"/>
                  </a:moveTo>
                  <a:lnTo>
                    <a:pt x="888" y="20193"/>
                  </a:lnTo>
                  <a:lnTo>
                    <a:pt x="0" y="47625"/>
                  </a:lnTo>
                  <a:lnTo>
                    <a:pt x="2666" y="61722"/>
                  </a:lnTo>
                  <a:lnTo>
                    <a:pt x="11429" y="66929"/>
                  </a:lnTo>
                  <a:lnTo>
                    <a:pt x="28955" y="67691"/>
                  </a:lnTo>
                  <a:lnTo>
                    <a:pt x="225425" y="79502"/>
                  </a:lnTo>
                  <a:lnTo>
                    <a:pt x="193928" y="254000"/>
                  </a:lnTo>
                  <a:lnTo>
                    <a:pt x="245363" y="254000"/>
                  </a:lnTo>
                  <a:lnTo>
                    <a:pt x="292100" y="67691"/>
                  </a:lnTo>
                  <a:lnTo>
                    <a:pt x="294385" y="53086"/>
                  </a:lnTo>
                  <a:lnTo>
                    <a:pt x="292734" y="44450"/>
                  </a:lnTo>
                  <a:lnTo>
                    <a:pt x="240283" y="21971"/>
                  </a:lnTo>
                  <a:lnTo>
                    <a:pt x="203707" y="11557"/>
                  </a:lnTo>
                  <a:lnTo>
                    <a:pt x="172212" y="3302"/>
                  </a:lnTo>
                  <a:lnTo>
                    <a:pt x="158750" y="0"/>
                  </a:lnTo>
                  <a:close/>
                </a:path>
              </a:pathLst>
            </a:custGeom>
            <a:solidFill>
              <a:srgbClr val="213366"/>
            </a:solidFill>
          </p:spPr>
          <p:txBody>
            <a:bodyPr wrap="square" lIns="0" tIns="0" rIns="0" bIns="0" rtlCol="0"/>
            <a:lstStyle/>
            <a:p>
              <a:endParaRPr/>
            </a:p>
          </p:txBody>
        </p:sp>
        <p:sp>
          <p:nvSpPr>
            <p:cNvPr id="170" name="object 90">
              <a:extLst>
                <a:ext uri="{FF2B5EF4-FFF2-40B4-BE49-F238E27FC236}">
                  <a16:creationId xmlns:a16="http://schemas.microsoft.com/office/drawing/2014/main" id="{E4F397EC-6DAB-4EEA-8EE6-E3535A6D54A4}"/>
                </a:ext>
              </a:extLst>
            </p:cNvPr>
            <p:cNvSpPr/>
            <p:nvPr/>
          </p:nvSpPr>
          <p:spPr>
            <a:xfrm>
              <a:off x="4064000" y="5293359"/>
              <a:ext cx="314960" cy="233553"/>
            </a:xfrm>
            <a:prstGeom prst="rect">
              <a:avLst/>
            </a:prstGeom>
            <a:blipFill>
              <a:blip r:embed="rId22" cstate="print"/>
              <a:stretch>
                <a:fillRect/>
              </a:stretch>
            </a:blipFill>
          </p:spPr>
          <p:txBody>
            <a:bodyPr wrap="square" lIns="0" tIns="0" rIns="0" bIns="0" rtlCol="0"/>
            <a:lstStyle/>
            <a:p>
              <a:endParaRPr/>
            </a:p>
          </p:txBody>
        </p:sp>
        <p:sp>
          <p:nvSpPr>
            <p:cNvPr id="171" name="object 91">
              <a:extLst>
                <a:ext uri="{FF2B5EF4-FFF2-40B4-BE49-F238E27FC236}">
                  <a16:creationId xmlns:a16="http://schemas.microsoft.com/office/drawing/2014/main" id="{F7BEC0DA-A190-4B26-B933-A95035B2D673}"/>
                </a:ext>
              </a:extLst>
            </p:cNvPr>
            <p:cNvSpPr/>
            <p:nvPr/>
          </p:nvSpPr>
          <p:spPr>
            <a:xfrm>
              <a:off x="4003040" y="4978400"/>
              <a:ext cx="91440" cy="355600"/>
            </a:xfrm>
            <a:custGeom>
              <a:avLst/>
              <a:gdLst/>
              <a:ahLst/>
              <a:cxnLst/>
              <a:rect l="l" t="t" r="r" b="b"/>
              <a:pathLst>
                <a:path w="91439" h="355600">
                  <a:moveTo>
                    <a:pt x="16890" y="0"/>
                  </a:moveTo>
                  <a:lnTo>
                    <a:pt x="9271" y="3175"/>
                  </a:lnTo>
                  <a:lnTo>
                    <a:pt x="3810" y="8762"/>
                  </a:lnTo>
                  <a:lnTo>
                    <a:pt x="635" y="16256"/>
                  </a:lnTo>
                  <a:lnTo>
                    <a:pt x="0" y="24637"/>
                  </a:lnTo>
                  <a:lnTo>
                    <a:pt x="51688" y="337566"/>
                  </a:lnTo>
                  <a:lnTo>
                    <a:pt x="53975" y="344169"/>
                  </a:lnTo>
                  <a:lnTo>
                    <a:pt x="58293" y="349884"/>
                  </a:lnTo>
                  <a:lnTo>
                    <a:pt x="64262" y="353694"/>
                  </a:lnTo>
                  <a:lnTo>
                    <a:pt x="70865" y="355091"/>
                  </a:lnTo>
                  <a:lnTo>
                    <a:pt x="73151" y="355091"/>
                  </a:lnTo>
                  <a:lnTo>
                    <a:pt x="74168" y="353949"/>
                  </a:lnTo>
                  <a:lnTo>
                    <a:pt x="81914" y="351281"/>
                  </a:lnTo>
                  <a:lnTo>
                    <a:pt x="87757" y="345694"/>
                  </a:lnTo>
                  <a:lnTo>
                    <a:pt x="90932" y="338455"/>
                  </a:lnTo>
                  <a:lnTo>
                    <a:pt x="91059" y="330453"/>
                  </a:lnTo>
                  <a:lnTo>
                    <a:pt x="40512" y="17652"/>
                  </a:lnTo>
                  <a:lnTo>
                    <a:pt x="37464" y="9525"/>
                  </a:lnTo>
                  <a:lnTo>
                    <a:pt x="32004" y="3556"/>
                  </a:lnTo>
                  <a:lnTo>
                    <a:pt x="25019" y="126"/>
                  </a:lnTo>
                  <a:lnTo>
                    <a:pt x="16890" y="0"/>
                  </a:lnTo>
                  <a:close/>
                </a:path>
              </a:pathLst>
            </a:custGeom>
            <a:solidFill>
              <a:srgbClr val="678A9F"/>
            </a:solidFill>
          </p:spPr>
          <p:txBody>
            <a:bodyPr wrap="square" lIns="0" tIns="0" rIns="0" bIns="0" rtlCol="0"/>
            <a:lstStyle/>
            <a:p>
              <a:endParaRPr/>
            </a:p>
          </p:txBody>
        </p:sp>
        <p:sp>
          <p:nvSpPr>
            <p:cNvPr id="172" name="object 92">
              <a:extLst>
                <a:ext uri="{FF2B5EF4-FFF2-40B4-BE49-F238E27FC236}">
                  <a16:creationId xmlns:a16="http://schemas.microsoft.com/office/drawing/2014/main" id="{709A72A9-5A74-4029-B717-F87AD1A6B030}"/>
                </a:ext>
              </a:extLst>
            </p:cNvPr>
            <p:cNvSpPr/>
            <p:nvPr/>
          </p:nvSpPr>
          <p:spPr>
            <a:xfrm>
              <a:off x="4114800" y="5191759"/>
              <a:ext cx="172212" cy="111505"/>
            </a:xfrm>
            <a:prstGeom prst="rect">
              <a:avLst/>
            </a:prstGeom>
            <a:blipFill>
              <a:blip r:embed="rId23" cstate="print"/>
              <a:stretch>
                <a:fillRect/>
              </a:stretch>
            </a:blipFill>
          </p:spPr>
          <p:txBody>
            <a:bodyPr wrap="square" lIns="0" tIns="0" rIns="0" bIns="0" rtlCol="0"/>
            <a:lstStyle/>
            <a:p>
              <a:endParaRPr/>
            </a:p>
          </p:txBody>
        </p:sp>
        <p:sp>
          <p:nvSpPr>
            <p:cNvPr id="173" name="object 93">
              <a:extLst>
                <a:ext uri="{FF2B5EF4-FFF2-40B4-BE49-F238E27FC236}">
                  <a16:creationId xmlns:a16="http://schemas.microsoft.com/office/drawing/2014/main" id="{84DC2BC9-F691-4DFA-B448-EA99B3039BC5}"/>
                </a:ext>
              </a:extLst>
            </p:cNvPr>
            <p:cNvSpPr/>
            <p:nvPr/>
          </p:nvSpPr>
          <p:spPr>
            <a:xfrm>
              <a:off x="4333240" y="5196840"/>
              <a:ext cx="599440" cy="0"/>
            </a:xfrm>
            <a:custGeom>
              <a:avLst/>
              <a:gdLst/>
              <a:ahLst/>
              <a:cxnLst/>
              <a:rect l="l" t="t" r="r" b="b"/>
              <a:pathLst>
                <a:path w="599439">
                  <a:moveTo>
                    <a:pt x="0" y="0"/>
                  </a:moveTo>
                  <a:lnTo>
                    <a:pt x="599439" y="0"/>
                  </a:lnTo>
                </a:path>
              </a:pathLst>
            </a:custGeom>
            <a:ln w="10170">
              <a:solidFill>
                <a:srgbClr val="DDAC4E"/>
              </a:solidFill>
            </a:ln>
          </p:spPr>
          <p:txBody>
            <a:bodyPr wrap="square" lIns="0" tIns="0" rIns="0" bIns="0" rtlCol="0"/>
            <a:lstStyle/>
            <a:p>
              <a:endParaRPr/>
            </a:p>
          </p:txBody>
        </p:sp>
        <p:sp>
          <p:nvSpPr>
            <p:cNvPr id="174" name="object 94">
              <a:extLst>
                <a:ext uri="{FF2B5EF4-FFF2-40B4-BE49-F238E27FC236}">
                  <a16:creationId xmlns:a16="http://schemas.microsoft.com/office/drawing/2014/main" id="{BFF2D37A-8E60-4E3D-AB35-FCC0EA6CB813}"/>
                </a:ext>
              </a:extLst>
            </p:cNvPr>
            <p:cNvSpPr/>
            <p:nvPr/>
          </p:nvSpPr>
          <p:spPr>
            <a:xfrm>
              <a:off x="4318000" y="5171440"/>
              <a:ext cx="619760" cy="0"/>
            </a:xfrm>
            <a:custGeom>
              <a:avLst/>
              <a:gdLst/>
              <a:ahLst/>
              <a:cxnLst/>
              <a:rect l="l" t="t" r="r" b="b"/>
              <a:pathLst>
                <a:path w="619760">
                  <a:moveTo>
                    <a:pt x="0" y="0"/>
                  </a:moveTo>
                  <a:lnTo>
                    <a:pt x="619760" y="0"/>
                  </a:lnTo>
                </a:path>
              </a:pathLst>
            </a:custGeom>
            <a:ln w="20320">
              <a:solidFill>
                <a:srgbClr val="56677C"/>
              </a:solidFill>
            </a:ln>
          </p:spPr>
          <p:txBody>
            <a:bodyPr wrap="square" lIns="0" tIns="0" rIns="0" bIns="0" rtlCol="0"/>
            <a:lstStyle/>
            <a:p>
              <a:endParaRPr/>
            </a:p>
          </p:txBody>
        </p:sp>
        <p:sp>
          <p:nvSpPr>
            <p:cNvPr id="175" name="object 95">
              <a:extLst>
                <a:ext uri="{FF2B5EF4-FFF2-40B4-BE49-F238E27FC236}">
                  <a16:creationId xmlns:a16="http://schemas.microsoft.com/office/drawing/2014/main" id="{4B374719-4CC7-4216-8ADC-721385A453A4}"/>
                </a:ext>
              </a:extLst>
            </p:cNvPr>
            <p:cNvSpPr/>
            <p:nvPr/>
          </p:nvSpPr>
          <p:spPr>
            <a:xfrm>
              <a:off x="4439920" y="5059679"/>
              <a:ext cx="416305" cy="472058"/>
            </a:xfrm>
            <a:prstGeom prst="rect">
              <a:avLst/>
            </a:prstGeom>
            <a:blipFill>
              <a:blip r:embed="rId24" cstate="print"/>
              <a:stretch>
                <a:fillRect/>
              </a:stretch>
            </a:blipFill>
          </p:spPr>
          <p:txBody>
            <a:bodyPr wrap="square" lIns="0" tIns="0" rIns="0" bIns="0" rtlCol="0"/>
            <a:lstStyle/>
            <a:p>
              <a:endParaRPr/>
            </a:p>
          </p:txBody>
        </p:sp>
        <p:sp>
          <p:nvSpPr>
            <p:cNvPr id="176" name="object 96">
              <a:extLst>
                <a:ext uri="{FF2B5EF4-FFF2-40B4-BE49-F238E27FC236}">
                  <a16:creationId xmlns:a16="http://schemas.microsoft.com/office/drawing/2014/main" id="{9B21633F-50EB-4014-99E9-15DBFE89F3EE}"/>
                </a:ext>
              </a:extLst>
            </p:cNvPr>
            <p:cNvSpPr/>
            <p:nvPr/>
          </p:nvSpPr>
          <p:spPr>
            <a:xfrm>
              <a:off x="4521200" y="4826000"/>
              <a:ext cx="142239" cy="142239"/>
            </a:xfrm>
            <a:prstGeom prst="rect">
              <a:avLst/>
            </a:prstGeom>
            <a:blipFill>
              <a:blip r:embed="rId25" cstate="print"/>
              <a:stretch>
                <a:fillRect/>
              </a:stretch>
            </a:blipFill>
          </p:spPr>
          <p:txBody>
            <a:bodyPr wrap="square" lIns="0" tIns="0" rIns="0" bIns="0" rtlCol="0"/>
            <a:lstStyle/>
            <a:p>
              <a:endParaRPr/>
            </a:p>
          </p:txBody>
        </p:sp>
        <p:sp>
          <p:nvSpPr>
            <p:cNvPr id="177" name="object 97">
              <a:extLst>
                <a:ext uri="{FF2B5EF4-FFF2-40B4-BE49-F238E27FC236}">
                  <a16:creationId xmlns:a16="http://schemas.microsoft.com/office/drawing/2014/main" id="{2D8BAE83-A3CA-4AF5-8E13-F83BBDBB5A18}"/>
                </a:ext>
              </a:extLst>
            </p:cNvPr>
            <p:cNvSpPr/>
            <p:nvPr/>
          </p:nvSpPr>
          <p:spPr>
            <a:xfrm>
              <a:off x="3271520" y="3102879"/>
              <a:ext cx="1534159" cy="727440"/>
            </a:xfrm>
            <a:prstGeom prst="rect">
              <a:avLst/>
            </a:prstGeom>
            <a:blipFill>
              <a:blip r:embed="rId26" cstate="print"/>
              <a:stretch>
                <a:fillRect/>
              </a:stretch>
            </a:blipFill>
          </p:spPr>
          <p:txBody>
            <a:bodyPr wrap="square" lIns="0" tIns="0" rIns="0" bIns="0" rtlCol="0"/>
            <a:lstStyle/>
            <a:p>
              <a:endParaRPr/>
            </a:p>
          </p:txBody>
        </p:sp>
      </p:grpSp>
      <p:sp>
        <p:nvSpPr>
          <p:cNvPr id="11" name="Rectangle 10">
            <a:extLst>
              <a:ext uri="{FF2B5EF4-FFF2-40B4-BE49-F238E27FC236}">
                <a16:creationId xmlns:a16="http://schemas.microsoft.com/office/drawing/2014/main" id="{EBE31B6E-6AAC-454E-8BAD-63EA50F2578B}"/>
              </a:ext>
            </a:extLst>
          </p:cNvPr>
          <p:cNvSpPr/>
          <p:nvPr/>
        </p:nvSpPr>
        <p:spPr>
          <a:xfrm>
            <a:off x="995680" y="5414676"/>
            <a:ext cx="10210800" cy="769441"/>
          </a:xfrm>
          <a:prstGeom prst="rect">
            <a:avLst/>
          </a:prstGeom>
        </p:spPr>
        <p:txBody>
          <a:bodyPr wrap="square">
            <a:spAutoFit/>
          </a:bodyPr>
          <a:lstStyle/>
          <a:p>
            <a:pPr algn="ctr"/>
            <a:r>
              <a:rPr lang="en-GB" sz="4400" dirty="0">
                <a:solidFill>
                  <a:srgbClr val="00338D"/>
                </a:solidFill>
                <a:latin typeface="KPMG Extralight"/>
                <a:ea typeface="+mj-ea"/>
              </a:rPr>
              <a:t>Five existing trends have accelerated and need to be prioritized</a:t>
            </a:r>
          </a:p>
        </p:txBody>
      </p:sp>
      <p:grpSp>
        <p:nvGrpSpPr>
          <p:cNvPr id="199" name="Group 198">
            <a:extLst>
              <a:ext uri="{FF2B5EF4-FFF2-40B4-BE49-F238E27FC236}">
                <a16:creationId xmlns:a16="http://schemas.microsoft.com/office/drawing/2014/main" id="{8CFCBBEF-A653-45A0-B20E-6D19B2E6CCCB}"/>
              </a:ext>
            </a:extLst>
          </p:cNvPr>
          <p:cNvGrpSpPr>
            <a:grpSpLocks noChangeAspect="1"/>
          </p:cNvGrpSpPr>
          <p:nvPr/>
        </p:nvGrpSpPr>
        <p:grpSpPr>
          <a:xfrm rot="18121471">
            <a:off x="11125659" y="1427243"/>
            <a:ext cx="689259" cy="1280926"/>
            <a:chOff x="890300" y="2984736"/>
            <a:chExt cx="607874" cy="1129682"/>
          </a:xfrm>
        </p:grpSpPr>
        <p:sp>
          <p:nvSpPr>
            <p:cNvPr id="200" name="Oval 199">
              <a:extLst>
                <a:ext uri="{FF2B5EF4-FFF2-40B4-BE49-F238E27FC236}">
                  <a16:creationId xmlns:a16="http://schemas.microsoft.com/office/drawing/2014/main" id="{6C56FE0A-C28E-4BCE-88C4-759B85DED3DD}"/>
                </a:ext>
              </a:extLst>
            </p:cNvPr>
            <p:cNvSpPr/>
            <p:nvPr/>
          </p:nvSpPr>
          <p:spPr>
            <a:xfrm>
              <a:off x="1043052" y="3049652"/>
              <a:ext cx="455122" cy="4551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b="1" dirty="0">
                <a:solidFill>
                  <a:prstClr val="black"/>
                </a:solidFill>
              </a:endParaRPr>
            </a:p>
          </p:txBody>
        </p:sp>
        <p:grpSp>
          <p:nvGrpSpPr>
            <p:cNvPr id="201" name="Group 200">
              <a:extLst>
                <a:ext uri="{FF2B5EF4-FFF2-40B4-BE49-F238E27FC236}">
                  <a16:creationId xmlns:a16="http://schemas.microsoft.com/office/drawing/2014/main" id="{36E158E4-5FB1-40C9-9276-9F90910661C9}"/>
                </a:ext>
              </a:extLst>
            </p:cNvPr>
            <p:cNvGrpSpPr/>
            <p:nvPr/>
          </p:nvGrpSpPr>
          <p:grpSpPr>
            <a:xfrm rot="1272082">
              <a:off x="890300" y="2984736"/>
              <a:ext cx="578396" cy="1129682"/>
              <a:chOff x="7019910" y="285749"/>
              <a:chExt cx="1015997" cy="1984376"/>
            </a:xfrm>
          </p:grpSpPr>
          <p:sp>
            <p:nvSpPr>
              <p:cNvPr id="202" name="Rectangle 201">
                <a:extLst>
                  <a:ext uri="{FF2B5EF4-FFF2-40B4-BE49-F238E27FC236}">
                    <a16:creationId xmlns:a16="http://schemas.microsoft.com/office/drawing/2014/main" id="{98C4F2E9-D34F-48F0-BE1D-B855C65C5F36}"/>
                  </a:ext>
                </a:extLst>
              </p:cNvPr>
              <p:cNvSpPr/>
              <p:nvPr/>
            </p:nvSpPr>
            <p:spPr bwMode="auto">
              <a:xfrm>
                <a:off x="7467600" y="1247775"/>
                <a:ext cx="120650" cy="184150"/>
              </a:xfrm>
              <a:prstGeom prst="rect">
                <a:avLst/>
              </a:prstGeom>
              <a:solidFill>
                <a:srgbClr val="957E6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203" name="Rounded Rectangle 9">
                <a:extLst>
                  <a:ext uri="{FF2B5EF4-FFF2-40B4-BE49-F238E27FC236}">
                    <a16:creationId xmlns:a16="http://schemas.microsoft.com/office/drawing/2014/main" id="{33D20CE8-F6A8-478B-9E0A-A6A58DD865A8}"/>
                  </a:ext>
                </a:extLst>
              </p:cNvPr>
              <p:cNvSpPr/>
              <p:nvPr/>
            </p:nvSpPr>
            <p:spPr bwMode="auto">
              <a:xfrm>
                <a:off x="7380287" y="1365249"/>
                <a:ext cx="295276" cy="904876"/>
              </a:xfrm>
              <a:custGeom>
                <a:avLst/>
                <a:gdLst/>
                <a:ahLst/>
                <a:cxnLst/>
                <a:rect l="l" t="t" r="r" b="b"/>
                <a:pathLst>
                  <a:path w="295276" h="904876">
                    <a:moveTo>
                      <a:pt x="147638" y="0"/>
                    </a:moveTo>
                    <a:cubicBezTo>
                      <a:pt x="229176" y="0"/>
                      <a:pt x="295276" y="66100"/>
                      <a:pt x="295276" y="147638"/>
                    </a:cubicBezTo>
                    <a:lnTo>
                      <a:pt x="295276" y="336550"/>
                    </a:lnTo>
                    <a:lnTo>
                      <a:pt x="180978" y="336550"/>
                    </a:lnTo>
                    <a:cubicBezTo>
                      <a:pt x="165196" y="336550"/>
                      <a:pt x="152403" y="349343"/>
                      <a:pt x="152403" y="365125"/>
                    </a:cubicBezTo>
                    <a:cubicBezTo>
                      <a:pt x="152403" y="380907"/>
                      <a:pt x="165196" y="393700"/>
                      <a:pt x="180978" y="393700"/>
                    </a:cubicBezTo>
                    <a:lnTo>
                      <a:pt x="295276" y="393700"/>
                    </a:lnTo>
                    <a:lnTo>
                      <a:pt x="295276" y="431801"/>
                    </a:lnTo>
                    <a:lnTo>
                      <a:pt x="180980" y="431801"/>
                    </a:lnTo>
                    <a:cubicBezTo>
                      <a:pt x="165198" y="431801"/>
                      <a:pt x="152405" y="444594"/>
                      <a:pt x="152405" y="460376"/>
                    </a:cubicBezTo>
                    <a:cubicBezTo>
                      <a:pt x="152405" y="476158"/>
                      <a:pt x="165198" y="488951"/>
                      <a:pt x="180980" y="488951"/>
                    </a:cubicBezTo>
                    <a:lnTo>
                      <a:pt x="295276" y="488951"/>
                    </a:lnTo>
                    <a:lnTo>
                      <a:pt x="295276" y="527051"/>
                    </a:lnTo>
                    <a:lnTo>
                      <a:pt x="180981" y="527051"/>
                    </a:lnTo>
                    <a:cubicBezTo>
                      <a:pt x="165199" y="527051"/>
                      <a:pt x="152406" y="539844"/>
                      <a:pt x="152406" y="555626"/>
                    </a:cubicBezTo>
                    <a:cubicBezTo>
                      <a:pt x="152406" y="571408"/>
                      <a:pt x="165199" y="584201"/>
                      <a:pt x="180981" y="584201"/>
                    </a:cubicBezTo>
                    <a:lnTo>
                      <a:pt x="295276" y="584201"/>
                    </a:lnTo>
                    <a:lnTo>
                      <a:pt x="295275" y="757238"/>
                    </a:lnTo>
                    <a:cubicBezTo>
                      <a:pt x="295275" y="838776"/>
                      <a:pt x="229175" y="904876"/>
                      <a:pt x="147637" y="904876"/>
                    </a:cubicBezTo>
                    <a:lnTo>
                      <a:pt x="147638" y="904875"/>
                    </a:lnTo>
                    <a:cubicBezTo>
                      <a:pt x="66100" y="904875"/>
                      <a:pt x="0" y="838775"/>
                      <a:pt x="0" y="757237"/>
                    </a:cubicBezTo>
                    <a:lnTo>
                      <a:pt x="0" y="147638"/>
                    </a:lnTo>
                    <a:cubicBezTo>
                      <a:pt x="0" y="66100"/>
                      <a:pt x="66100" y="0"/>
                      <a:pt x="147638" y="0"/>
                    </a:cubicBezTo>
                    <a:close/>
                  </a:path>
                </a:pathLst>
              </a:custGeom>
              <a:solidFill>
                <a:schemeClr val="accent3"/>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nvGrpSpPr>
              <p:cNvPr id="204" name="Group 203">
                <a:extLst>
                  <a:ext uri="{FF2B5EF4-FFF2-40B4-BE49-F238E27FC236}">
                    <a16:creationId xmlns:a16="http://schemas.microsoft.com/office/drawing/2014/main" id="{85710851-904D-4254-89AA-4EDB69F2D51F}"/>
                  </a:ext>
                </a:extLst>
              </p:cNvPr>
              <p:cNvGrpSpPr/>
              <p:nvPr/>
            </p:nvGrpSpPr>
            <p:grpSpPr>
              <a:xfrm>
                <a:off x="7019910" y="285749"/>
                <a:ext cx="1015997" cy="1015999"/>
                <a:chOff x="7019910" y="285749"/>
                <a:chExt cx="1015997" cy="1015999"/>
              </a:xfrm>
            </p:grpSpPr>
            <p:sp>
              <p:nvSpPr>
                <p:cNvPr id="205" name="Donut 9">
                  <a:extLst>
                    <a:ext uri="{FF2B5EF4-FFF2-40B4-BE49-F238E27FC236}">
                      <a16:creationId xmlns:a16="http://schemas.microsoft.com/office/drawing/2014/main" id="{6BA2C0ED-AAA0-4045-AD66-47ABBB216499}"/>
                    </a:ext>
                  </a:extLst>
                </p:cNvPr>
                <p:cNvSpPr/>
                <p:nvPr/>
              </p:nvSpPr>
              <p:spPr bwMode="auto">
                <a:xfrm>
                  <a:off x="7019910" y="285749"/>
                  <a:ext cx="1015997" cy="1015999"/>
                </a:xfrm>
                <a:prstGeom prst="donut">
                  <a:avLst>
                    <a:gd name="adj" fmla="val 11402"/>
                  </a:avLst>
                </a:prstGeom>
                <a:solidFill>
                  <a:schemeClr val="accent3">
                    <a:lumMod val="75000"/>
                  </a:schemeClr>
                </a:solidFill>
                <a:ln w="190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206" name="Oval 28">
                  <a:extLst>
                    <a:ext uri="{FF2B5EF4-FFF2-40B4-BE49-F238E27FC236}">
                      <a16:creationId xmlns:a16="http://schemas.microsoft.com/office/drawing/2014/main" id="{B7918EB8-E118-41F2-9652-898738234C80}"/>
                    </a:ext>
                  </a:extLst>
                </p:cNvPr>
                <p:cNvSpPr/>
                <p:nvPr/>
              </p:nvSpPr>
              <p:spPr bwMode="auto">
                <a:xfrm>
                  <a:off x="7158726" y="432246"/>
                  <a:ext cx="738399" cy="437258"/>
                </a:xfrm>
                <a:custGeom>
                  <a:avLst/>
                  <a:gdLst>
                    <a:gd name="connsiteX0" fmla="*/ 0 w 736600"/>
                    <a:gd name="connsiteY0" fmla="*/ 368300 h 736600"/>
                    <a:gd name="connsiteX1" fmla="*/ 368300 w 736600"/>
                    <a:gd name="connsiteY1" fmla="*/ 0 h 736600"/>
                    <a:gd name="connsiteX2" fmla="*/ 736600 w 736600"/>
                    <a:gd name="connsiteY2" fmla="*/ 368300 h 736600"/>
                    <a:gd name="connsiteX3" fmla="*/ 368300 w 736600"/>
                    <a:gd name="connsiteY3" fmla="*/ 736600 h 736600"/>
                    <a:gd name="connsiteX4" fmla="*/ 0 w 736600"/>
                    <a:gd name="connsiteY4" fmla="*/ 368300 h 736600"/>
                    <a:gd name="connsiteX0" fmla="*/ 0 w 736600"/>
                    <a:gd name="connsiteY0" fmla="*/ 368300 h 437258"/>
                    <a:gd name="connsiteX1" fmla="*/ 368300 w 736600"/>
                    <a:gd name="connsiteY1" fmla="*/ 0 h 437258"/>
                    <a:gd name="connsiteX2" fmla="*/ 736600 w 736600"/>
                    <a:gd name="connsiteY2" fmla="*/ 368300 h 437258"/>
                    <a:gd name="connsiteX3" fmla="*/ 368300 w 736600"/>
                    <a:gd name="connsiteY3" fmla="*/ 260350 h 437258"/>
                    <a:gd name="connsiteX4" fmla="*/ 0 w 736600"/>
                    <a:gd name="connsiteY4" fmla="*/ 368300 h 437258"/>
                    <a:gd name="connsiteX0" fmla="*/ 1799 w 738399"/>
                    <a:gd name="connsiteY0" fmla="*/ 368300 h 437258"/>
                    <a:gd name="connsiteX1" fmla="*/ 370099 w 738399"/>
                    <a:gd name="connsiteY1" fmla="*/ 0 h 437258"/>
                    <a:gd name="connsiteX2" fmla="*/ 738399 w 738399"/>
                    <a:gd name="connsiteY2" fmla="*/ 368300 h 437258"/>
                    <a:gd name="connsiteX3" fmla="*/ 370099 w 738399"/>
                    <a:gd name="connsiteY3" fmla="*/ 260350 h 437258"/>
                    <a:gd name="connsiteX4" fmla="*/ 1799 w 738399"/>
                    <a:gd name="connsiteY4" fmla="*/ 368300 h 43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99" h="437258">
                      <a:moveTo>
                        <a:pt x="1799" y="368300"/>
                      </a:moveTo>
                      <a:cubicBezTo>
                        <a:pt x="-20426" y="175683"/>
                        <a:pt x="166693" y="0"/>
                        <a:pt x="370099" y="0"/>
                      </a:cubicBezTo>
                      <a:cubicBezTo>
                        <a:pt x="573505" y="0"/>
                        <a:pt x="738399" y="164894"/>
                        <a:pt x="738399" y="368300"/>
                      </a:cubicBezTo>
                      <a:cubicBezTo>
                        <a:pt x="738399" y="571706"/>
                        <a:pt x="573505" y="260350"/>
                        <a:pt x="370099" y="260350"/>
                      </a:cubicBezTo>
                      <a:cubicBezTo>
                        <a:pt x="166693" y="260350"/>
                        <a:pt x="24024" y="560917"/>
                        <a:pt x="1799" y="368300"/>
                      </a:cubicBezTo>
                      <a:close/>
                    </a:path>
                  </a:pathLst>
                </a:custGeom>
                <a:solidFill>
                  <a:srgbClr val="957E6A">
                    <a:alpha val="19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207" name="Donut 11">
                  <a:extLst>
                    <a:ext uri="{FF2B5EF4-FFF2-40B4-BE49-F238E27FC236}">
                      <a16:creationId xmlns:a16="http://schemas.microsoft.com/office/drawing/2014/main" id="{12E2D738-31CE-4F3C-9A8D-ECFDBE44FA4F}"/>
                    </a:ext>
                  </a:extLst>
                </p:cNvPr>
                <p:cNvSpPr/>
                <p:nvPr/>
              </p:nvSpPr>
              <p:spPr bwMode="auto">
                <a:xfrm>
                  <a:off x="7127875" y="393700"/>
                  <a:ext cx="800100" cy="800100"/>
                </a:xfrm>
                <a:prstGeom prst="donut">
                  <a:avLst>
                    <a:gd name="adj" fmla="val 5157"/>
                  </a:avLst>
                </a:prstGeom>
                <a:solidFill>
                  <a:schemeClr val="accent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grpSp>
      </p:grpSp>
      <p:grpSp>
        <p:nvGrpSpPr>
          <p:cNvPr id="14" name="Group 13">
            <a:extLst>
              <a:ext uri="{FF2B5EF4-FFF2-40B4-BE49-F238E27FC236}">
                <a16:creationId xmlns:a16="http://schemas.microsoft.com/office/drawing/2014/main" id="{1C509F89-F498-4388-A121-EAAF44820A3E}"/>
              </a:ext>
            </a:extLst>
          </p:cNvPr>
          <p:cNvGrpSpPr/>
          <p:nvPr/>
        </p:nvGrpSpPr>
        <p:grpSpPr>
          <a:xfrm>
            <a:off x="10335260" y="213360"/>
            <a:ext cx="955040" cy="146540"/>
            <a:chOff x="9895840" y="213360"/>
            <a:chExt cx="955040" cy="146540"/>
          </a:xfrm>
        </p:grpSpPr>
        <p:sp>
          <p:nvSpPr>
            <p:cNvPr id="13" name="Rectangle 12">
              <a:extLst>
                <a:ext uri="{FF2B5EF4-FFF2-40B4-BE49-F238E27FC236}">
                  <a16:creationId xmlns:a16="http://schemas.microsoft.com/office/drawing/2014/main" id="{019B4AF4-112A-4AE7-A76A-41AF2C58BC4C}"/>
                </a:ext>
              </a:extLst>
            </p:cNvPr>
            <p:cNvSpPr>
              <a:spLocks noChangeAspect="1"/>
            </p:cNvSpPr>
            <p:nvPr/>
          </p:nvSpPr>
          <p:spPr>
            <a:xfrm>
              <a:off x="9895840" y="213360"/>
              <a:ext cx="144000" cy="144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08" name="Rectangle 207">
              <a:extLst>
                <a:ext uri="{FF2B5EF4-FFF2-40B4-BE49-F238E27FC236}">
                  <a16:creationId xmlns:a16="http://schemas.microsoft.com/office/drawing/2014/main" id="{C6A9067F-958A-47E0-8AA5-26ED754E3E46}"/>
                </a:ext>
              </a:extLst>
            </p:cNvPr>
            <p:cNvSpPr>
              <a:spLocks noChangeAspect="1"/>
            </p:cNvSpPr>
            <p:nvPr/>
          </p:nvSpPr>
          <p:spPr>
            <a:xfrm>
              <a:off x="10071100" y="215900"/>
              <a:ext cx="77978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it-IT" sz="1200" dirty="0">
                  <a:solidFill>
                    <a:schemeClr val="tx1"/>
                  </a:solidFill>
                  <a:latin typeface="Univers 47 CondensedLight" panose="00000400000000000000" pitchFamily="2" charset="0"/>
                </a:rPr>
                <a:t>Growth</a:t>
              </a:r>
            </a:p>
          </p:txBody>
        </p:sp>
      </p:grpSp>
      <p:grpSp>
        <p:nvGrpSpPr>
          <p:cNvPr id="209" name="Group 208">
            <a:extLst>
              <a:ext uri="{FF2B5EF4-FFF2-40B4-BE49-F238E27FC236}">
                <a16:creationId xmlns:a16="http://schemas.microsoft.com/office/drawing/2014/main" id="{27D9667C-D1AC-410C-8C4C-51EF2A71E449}"/>
              </a:ext>
            </a:extLst>
          </p:cNvPr>
          <p:cNvGrpSpPr/>
          <p:nvPr/>
        </p:nvGrpSpPr>
        <p:grpSpPr>
          <a:xfrm>
            <a:off x="10335260" y="556492"/>
            <a:ext cx="955040" cy="146540"/>
            <a:chOff x="9895840" y="213360"/>
            <a:chExt cx="955040" cy="146540"/>
          </a:xfrm>
        </p:grpSpPr>
        <p:sp>
          <p:nvSpPr>
            <p:cNvPr id="210" name="Rectangle 209">
              <a:extLst>
                <a:ext uri="{FF2B5EF4-FFF2-40B4-BE49-F238E27FC236}">
                  <a16:creationId xmlns:a16="http://schemas.microsoft.com/office/drawing/2014/main" id="{A8EB2F58-6B49-45D9-90AB-F32602F54315}"/>
                </a:ext>
              </a:extLst>
            </p:cNvPr>
            <p:cNvSpPr>
              <a:spLocks noChangeAspect="1"/>
            </p:cNvSpPr>
            <p:nvPr/>
          </p:nvSpPr>
          <p:spPr>
            <a:xfrm>
              <a:off x="9895840" y="213360"/>
              <a:ext cx="144000" cy="144000"/>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11" name="Rectangle 210">
              <a:extLst>
                <a:ext uri="{FF2B5EF4-FFF2-40B4-BE49-F238E27FC236}">
                  <a16:creationId xmlns:a16="http://schemas.microsoft.com/office/drawing/2014/main" id="{DEE1436A-1817-40DD-AAE6-6C2BB3D34629}"/>
                </a:ext>
              </a:extLst>
            </p:cNvPr>
            <p:cNvSpPr>
              <a:spLocks noChangeAspect="1"/>
            </p:cNvSpPr>
            <p:nvPr/>
          </p:nvSpPr>
          <p:spPr>
            <a:xfrm>
              <a:off x="10071100" y="215900"/>
              <a:ext cx="77978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it-IT" sz="1200" dirty="0">
                  <a:solidFill>
                    <a:schemeClr val="tx1"/>
                  </a:solidFill>
                  <a:latin typeface="Univers 47 CondensedLight" panose="00000400000000000000" pitchFamily="2" charset="0"/>
                </a:rPr>
                <a:t>Customer</a:t>
              </a:r>
            </a:p>
          </p:txBody>
        </p:sp>
      </p:grpSp>
      <p:grpSp>
        <p:nvGrpSpPr>
          <p:cNvPr id="212" name="Group 211">
            <a:extLst>
              <a:ext uri="{FF2B5EF4-FFF2-40B4-BE49-F238E27FC236}">
                <a16:creationId xmlns:a16="http://schemas.microsoft.com/office/drawing/2014/main" id="{995D0849-023C-4DE5-BB10-0201D3C51F0A}"/>
              </a:ext>
            </a:extLst>
          </p:cNvPr>
          <p:cNvGrpSpPr/>
          <p:nvPr/>
        </p:nvGrpSpPr>
        <p:grpSpPr>
          <a:xfrm>
            <a:off x="11253752" y="213360"/>
            <a:ext cx="1404040" cy="146540"/>
            <a:chOff x="9895840" y="213360"/>
            <a:chExt cx="1404040" cy="146540"/>
          </a:xfrm>
        </p:grpSpPr>
        <p:sp>
          <p:nvSpPr>
            <p:cNvPr id="213" name="Rectangle 212">
              <a:extLst>
                <a:ext uri="{FF2B5EF4-FFF2-40B4-BE49-F238E27FC236}">
                  <a16:creationId xmlns:a16="http://schemas.microsoft.com/office/drawing/2014/main" id="{2D567128-5C81-46CD-A1F2-B5FDC3106C7E}"/>
                </a:ext>
              </a:extLst>
            </p:cNvPr>
            <p:cNvSpPr>
              <a:spLocks noChangeAspect="1"/>
            </p:cNvSpPr>
            <p:nvPr/>
          </p:nvSpPr>
          <p:spPr>
            <a:xfrm>
              <a:off x="9895840" y="213360"/>
              <a:ext cx="144000" cy="1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14" name="Rectangle 213">
              <a:extLst>
                <a:ext uri="{FF2B5EF4-FFF2-40B4-BE49-F238E27FC236}">
                  <a16:creationId xmlns:a16="http://schemas.microsoft.com/office/drawing/2014/main" id="{693E7B4C-ACCD-4E5B-8DA6-B5D6A1987209}"/>
                </a:ext>
              </a:extLst>
            </p:cNvPr>
            <p:cNvSpPr>
              <a:spLocks noChangeAspect="1"/>
            </p:cNvSpPr>
            <p:nvPr/>
          </p:nvSpPr>
          <p:spPr>
            <a:xfrm>
              <a:off x="10071099" y="215900"/>
              <a:ext cx="1228781"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en-US" sz="1200" dirty="0">
                  <a:solidFill>
                    <a:schemeClr val="tx1"/>
                  </a:solidFill>
                  <a:latin typeface="Univers 47 CondensedLight" panose="00000400000000000000" pitchFamily="2" charset="0"/>
                </a:rPr>
                <a:t>Efficiency</a:t>
              </a:r>
            </a:p>
          </p:txBody>
        </p:sp>
      </p:grpSp>
      <p:grpSp>
        <p:nvGrpSpPr>
          <p:cNvPr id="215" name="Group 214">
            <a:extLst>
              <a:ext uri="{FF2B5EF4-FFF2-40B4-BE49-F238E27FC236}">
                <a16:creationId xmlns:a16="http://schemas.microsoft.com/office/drawing/2014/main" id="{08EEB751-7BBA-4750-A27A-B6EE9ADB0BAC}"/>
              </a:ext>
            </a:extLst>
          </p:cNvPr>
          <p:cNvGrpSpPr/>
          <p:nvPr/>
        </p:nvGrpSpPr>
        <p:grpSpPr>
          <a:xfrm>
            <a:off x="11253752" y="556492"/>
            <a:ext cx="1758668" cy="146540"/>
            <a:chOff x="9895840" y="213360"/>
            <a:chExt cx="1758668" cy="146540"/>
          </a:xfrm>
        </p:grpSpPr>
        <p:sp>
          <p:nvSpPr>
            <p:cNvPr id="216" name="Rectangle 215">
              <a:extLst>
                <a:ext uri="{FF2B5EF4-FFF2-40B4-BE49-F238E27FC236}">
                  <a16:creationId xmlns:a16="http://schemas.microsoft.com/office/drawing/2014/main" id="{0A00E9BD-7450-42FF-A930-8DB407EC7CF8}"/>
                </a:ext>
              </a:extLst>
            </p:cNvPr>
            <p:cNvSpPr>
              <a:spLocks noChangeAspect="1"/>
            </p:cNvSpPr>
            <p:nvPr/>
          </p:nvSpPr>
          <p:spPr>
            <a:xfrm>
              <a:off x="9895840" y="213360"/>
              <a:ext cx="144000" cy="14400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17" name="Rectangle 216">
              <a:extLst>
                <a:ext uri="{FF2B5EF4-FFF2-40B4-BE49-F238E27FC236}">
                  <a16:creationId xmlns:a16="http://schemas.microsoft.com/office/drawing/2014/main" id="{A29CC1BF-BD87-4A67-A544-8D1BBF9691F4}"/>
                </a:ext>
              </a:extLst>
            </p:cNvPr>
            <p:cNvSpPr>
              <a:spLocks noChangeAspect="1"/>
            </p:cNvSpPr>
            <p:nvPr/>
          </p:nvSpPr>
          <p:spPr>
            <a:xfrm>
              <a:off x="10071100" y="215900"/>
              <a:ext cx="1583408"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it-IT" sz="1200" dirty="0">
                  <a:solidFill>
                    <a:schemeClr val="tx1"/>
                  </a:solidFill>
                  <a:latin typeface="Univers 47 CondensedLight" panose="00000400000000000000" pitchFamily="2" charset="0"/>
                </a:rPr>
                <a:t>People</a:t>
              </a:r>
            </a:p>
          </p:txBody>
        </p:sp>
      </p:grpSp>
      <p:grpSp>
        <p:nvGrpSpPr>
          <p:cNvPr id="218" name="Group 217">
            <a:extLst>
              <a:ext uri="{FF2B5EF4-FFF2-40B4-BE49-F238E27FC236}">
                <a16:creationId xmlns:a16="http://schemas.microsoft.com/office/drawing/2014/main" id="{1E63E64D-E34B-415A-8898-CA4CE913BA80}"/>
              </a:ext>
            </a:extLst>
          </p:cNvPr>
          <p:cNvGrpSpPr/>
          <p:nvPr/>
        </p:nvGrpSpPr>
        <p:grpSpPr>
          <a:xfrm>
            <a:off x="10335260" y="899625"/>
            <a:ext cx="1758668" cy="146540"/>
            <a:chOff x="9895840" y="213360"/>
            <a:chExt cx="1758668" cy="146540"/>
          </a:xfrm>
        </p:grpSpPr>
        <p:sp>
          <p:nvSpPr>
            <p:cNvPr id="219" name="Rectangle 218">
              <a:extLst>
                <a:ext uri="{FF2B5EF4-FFF2-40B4-BE49-F238E27FC236}">
                  <a16:creationId xmlns:a16="http://schemas.microsoft.com/office/drawing/2014/main" id="{B1212075-4D7C-4F8B-9415-AD43276A6206}"/>
                </a:ext>
              </a:extLst>
            </p:cNvPr>
            <p:cNvSpPr>
              <a:spLocks noChangeAspect="1"/>
            </p:cNvSpPr>
            <p:nvPr/>
          </p:nvSpPr>
          <p:spPr>
            <a:xfrm>
              <a:off x="9895840" y="213360"/>
              <a:ext cx="144000" cy="144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20" name="Rectangle 219">
              <a:extLst>
                <a:ext uri="{FF2B5EF4-FFF2-40B4-BE49-F238E27FC236}">
                  <a16:creationId xmlns:a16="http://schemas.microsoft.com/office/drawing/2014/main" id="{0F963625-D07F-4E6A-9762-5483226802A5}"/>
                </a:ext>
              </a:extLst>
            </p:cNvPr>
            <p:cNvSpPr>
              <a:spLocks noChangeAspect="1"/>
            </p:cNvSpPr>
            <p:nvPr/>
          </p:nvSpPr>
          <p:spPr>
            <a:xfrm>
              <a:off x="10071100" y="215900"/>
              <a:ext cx="1583408"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it-IT" sz="1200" dirty="0">
                  <a:solidFill>
                    <a:schemeClr val="tx1"/>
                  </a:solidFill>
                  <a:latin typeface="Univers 47 CondensedLight" panose="00000400000000000000" pitchFamily="2" charset="0"/>
                </a:rPr>
                <a:t>Protection &amp; compliance</a:t>
              </a:r>
            </a:p>
          </p:txBody>
        </p:sp>
      </p:grpSp>
    </p:spTree>
    <p:extLst>
      <p:ext uri="{BB962C8B-B14F-4D97-AF65-F5344CB8AC3E}">
        <p14:creationId xmlns:p14="http://schemas.microsoft.com/office/powerpoint/2010/main" val="1358579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8783593" y="2354040"/>
            <a:ext cx="2390521" cy="894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US" sz="1050" dirty="0">
                <a:solidFill>
                  <a:schemeClr val="tx2"/>
                </a:solidFill>
              </a:rPr>
              <a:t>Technology is challenging the rules of engagement and customers are becoming more demanding, forcing retailers to tap into innovative thinking and social media, to ensure brand prominence.</a:t>
            </a:r>
          </a:p>
        </p:txBody>
      </p:sp>
      <p:sp>
        <p:nvSpPr>
          <p:cNvPr id="69" name="Rectangle 68"/>
          <p:cNvSpPr/>
          <p:nvPr/>
        </p:nvSpPr>
        <p:spPr>
          <a:xfrm>
            <a:off x="8783593" y="4290276"/>
            <a:ext cx="2390521" cy="1735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US" sz="1050" dirty="0">
                <a:solidFill>
                  <a:schemeClr val="tx2"/>
                </a:solidFill>
              </a:rPr>
              <a:t>Retail and foodservice are converging</a:t>
            </a:r>
          </a:p>
          <a:p>
            <a:pPr marL="171450" indent="-171450">
              <a:spcAft>
                <a:spcPts val="600"/>
              </a:spcAft>
              <a:buClr>
                <a:schemeClr val="tx2"/>
              </a:buClr>
              <a:buFont typeface="Arial" panose="020B0604020202020204" pitchFamily="34" charset="0"/>
              <a:buChar char="—"/>
            </a:pPr>
            <a:r>
              <a:rPr lang="en-US" sz="1050" dirty="0">
                <a:solidFill>
                  <a:schemeClr val="tx2"/>
                </a:solidFill>
              </a:rPr>
              <a:t>New mid-sized formats and strategic partnerships are being developed to complete the service portfolio</a:t>
            </a:r>
          </a:p>
          <a:p>
            <a:pPr marL="171450" indent="-171450">
              <a:spcAft>
                <a:spcPts val="600"/>
              </a:spcAft>
              <a:buClr>
                <a:schemeClr val="tx2"/>
              </a:buClr>
              <a:buFont typeface="Arial" panose="020B0604020202020204" pitchFamily="34" charset="0"/>
              <a:buChar char="—"/>
            </a:pPr>
            <a:r>
              <a:rPr lang="en-US" sz="1050" dirty="0">
                <a:solidFill>
                  <a:schemeClr val="tx2"/>
                </a:solidFill>
              </a:rPr>
              <a:t>Even retail is interested in ghost kitchens</a:t>
            </a:r>
          </a:p>
          <a:p>
            <a:pPr marL="171450" indent="-171450">
              <a:spcAft>
                <a:spcPts val="600"/>
              </a:spcAft>
              <a:buClr>
                <a:schemeClr val="tx2"/>
              </a:buClr>
              <a:buFont typeface="Arial" panose="020B0604020202020204" pitchFamily="34" charset="0"/>
              <a:buChar char="—"/>
            </a:pPr>
            <a:r>
              <a:rPr lang="en-US" sz="1050" dirty="0">
                <a:solidFill>
                  <a:schemeClr val="tx2"/>
                </a:solidFill>
              </a:rPr>
              <a:t>Brand players shop Retail through M&amp;A</a:t>
            </a:r>
            <a:endParaRPr lang="en-GB" sz="1050" dirty="0">
              <a:solidFill>
                <a:schemeClr val="tx2"/>
              </a:solidFill>
            </a:endParaRPr>
          </a:p>
        </p:txBody>
      </p:sp>
      <p:sp>
        <p:nvSpPr>
          <p:cNvPr id="75" name="Rectangle 74">
            <a:extLst>
              <a:ext uri="{FF2B5EF4-FFF2-40B4-BE49-F238E27FC236}">
                <a16:creationId xmlns:a16="http://schemas.microsoft.com/office/drawing/2014/main" id="{C6D3F9B0-E4D0-4D41-8608-DC41FF44FFB2}"/>
              </a:ext>
            </a:extLst>
          </p:cNvPr>
          <p:cNvSpPr/>
          <p:nvPr/>
        </p:nvSpPr>
        <p:spPr>
          <a:xfrm>
            <a:off x="6178363" y="1322388"/>
            <a:ext cx="2434842" cy="9641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324000" rtlCol="0" anchor="b" anchorCtr="0"/>
          <a:lstStyle/>
          <a:p>
            <a:pPr algn="ctr"/>
            <a:r>
              <a:rPr lang="en-GB" sz="1050" b="1" dirty="0">
                <a:solidFill>
                  <a:schemeClr val="bg1"/>
                </a:solidFill>
              </a:rPr>
              <a:t>Customer power</a:t>
            </a:r>
          </a:p>
        </p:txBody>
      </p:sp>
      <p:sp>
        <p:nvSpPr>
          <p:cNvPr id="76" name="Rectangle 75">
            <a:extLst>
              <a:ext uri="{FF2B5EF4-FFF2-40B4-BE49-F238E27FC236}">
                <a16:creationId xmlns:a16="http://schemas.microsoft.com/office/drawing/2014/main" id="{2F0244E9-9189-4C70-968D-9A30D77CE4A6}"/>
              </a:ext>
            </a:extLst>
          </p:cNvPr>
          <p:cNvSpPr/>
          <p:nvPr/>
        </p:nvSpPr>
        <p:spPr>
          <a:xfrm>
            <a:off x="6139590" y="2354040"/>
            <a:ext cx="2473615" cy="894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GB" sz="1050" dirty="0">
                <a:solidFill>
                  <a:schemeClr val="tx2"/>
                </a:solidFill>
              </a:rPr>
              <a:t>If retailers don’t know who their customers are and why they want to interact with their brand, they are very likely to disappear</a:t>
            </a:r>
          </a:p>
          <a:p>
            <a:pPr marL="171450" indent="-171450">
              <a:spcAft>
                <a:spcPts val="600"/>
              </a:spcAft>
              <a:buClr>
                <a:schemeClr val="tx2"/>
              </a:buClr>
              <a:buFont typeface="Arial" panose="020B0604020202020204" pitchFamily="34" charset="0"/>
              <a:buChar char="—"/>
            </a:pPr>
            <a:r>
              <a:rPr lang="en-GB" sz="1050" dirty="0">
                <a:solidFill>
                  <a:schemeClr val="tx2"/>
                </a:solidFill>
              </a:rPr>
              <a:t>Retail is transitioning from a push (B2C) to a pull (C2B) model</a:t>
            </a:r>
          </a:p>
        </p:txBody>
      </p:sp>
      <p:grpSp>
        <p:nvGrpSpPr>
          <p:cNvPr id="77" name="Group 76">
            <a:extLst>
              <a:ext uri="{FF2B5EF4-FFF2-40B4-BE49-F238E27FC236}">
                <a16:creationId xmlns:a16="http://schemas.microsoft.com/office/drawing/2014/main" id="{E7915FEB-9E23-4688-A8CF-3B7623265232}"/>
              </a:ext>
            </a:extLst>
          </p:cNvPr>
          <p:cNvGrpSpPr>
            <a:grpSpLocks noChangeAspect="1"/>
          </p:cNvGrpSpPr>
          <p:nvPr/>
        </p:nvGrpSpPr>
        <p:grpSpPr bwMode="gray">
          <a:xfrm>
            <a:off x="7221918" y="1466539"/>
            <a:ext cx="347732" cy="404384"/>
            <a:chOff x="7718391" y="3503703"/>
            <a:chExt cx="468547" cy="544884"/>
          </a:xfrm>
          <a:solidFill>
            <a:schemeClr val="bg1"/>
          </a:solidFill>
        </p:grpSpPr>
        <p:sp>
          <p:nvSpPr>
            <p:cNvPr id="79" name="Freeform 181">
              <a:extLst>
                <a:ext uri="{FF2B5EF4-FFF2-40B4-BE49-F238E27FC236}">
                  <a16:creationId xmlns:a16="http://schemas.microsoft.com/office/drawing/2014/main" id="{75CB1970-80C5-4227-839B-A5FFB5D74D5A}"/>
                </a:ext>
              </a:extLst>
            </p:cNvPr>
            <p:cNvSpPr>
              <a:spLocks/>
            </p:cNvSpPr>
            <p:nvPr/>
          </p:nvSpPr>
          <p:spPr bwMode="gray">
            <a:xfrm>
              <a:off x="7718391" y="3828791"/>
              <a:ext cx="468547" cy="219796"/>
            </a:xfrm>
            <a:custGeom>
              <a:avLst/>
              <a:gdLst>
                <a:gd name="T0" fmla="*/ 161 w 373"/>
                <a:gd name="T1" fmla="*/ 123 h 175"/>
                <a:gd name="T2" fmla="*/ 173 w 373"/>
                <a:gd name="T3" fmla="*/ 87 h 175"/>
                <a:gd name="T4" fmla="*/ 171 w 373"/>
                <a:gd name="T5" fmla="*/ 78 h 175"/>
                <a:gd name="T6" fmla="*/ 162 w 373"/>
                <a:gd name="T7" fmla="*/ 59 h 175"/>
                <a:gd name="T8" fmla="*/ 167 w 373"/>
                <a:gd name="T9" fmla="*/ 35 h 175"/>
                <a:gd name="T10" fmla="*/ 204 w 373"/>
                <a:gd name="T11" fmla="*/ 35 h 175"/>
                <a:gd name="T12" fmla="*/ 211 w 373"/>
                <a:gd name="T13" fmla="*/ 58 h 175"/>
                <a:gd name="T14" fmla="*/ 207 w 373"/>
                <a:gd name="T15" fmla="*/ 67 h 175"/>
                <a:gd name="T16" fmla="*/ 205 w 373"/>
                <a:gd name="T17" fmla="*/ 106 h 175"/>
                <a:gd name="T18" fmla="*/ 212 w 373"/>
                <a:gd name="T19" fmla="*/ 121 h 175"/>
                <a:gd name="T20" fmla="*/ 230 w 373"/>
                <a:gd name="T21" fmla="*/ 66 h 175"/>
                <a:gd name="T22" fmla="*/ 247 w 373"/>
                <a:gd name="T23" fmla="*/ 11 h 175"/>
                <a:gd name="T24" fmla="*/ 259 w 373"/>
                <a:gd name="T25" fmla="*/ 6 h 175"/>
                <a:gd name="T26" fmla="*/ 321 w 373"/>
                <a:gd name="T27" fmla="*/ 35 h 175"/>
                <a:gd name="T28" fmla="*/ 370 w 373"/>
                <a:gd name="T29" fmla="*/ 101 h 175"/>
                <a:gd name="T30" fmla="*/ 372 w 373"/>
                <a:gd name="T31" fmla="*/ 162 h 175"/>
                <a:gd name="T32" fmla="*/ 359 w 373"/>
                <a:gd name="T33" fmla="*/ 175 h 175"/>
                <a:gd name="T34" fmla="*/ 172 w 373"/>
                <a:gd name="T35" fmla="*/ 175 h 175"/>
                <a:gd name="T36" fmla="*/ 15 w 373"/>
                <a:gd name="T37" fmla="*/ 175 h 175"/>
                <a:gd name="T38" fmla="*/ 0 w 373"/>
                <a:gd name="T39" fmla="*/ 161 h 175"/>
                <a:gd name="T40" fmla="*/ 4 w 373"/>
                <a:gd name="T41" fmla="*/ 87 h 175"/>
                <a:gd name="T42" fmla="*/ 40 w 373"/>
                <a:gd name="T43" fmla="*/ 40 h 175"/>
                <a:gd name="T44" fmla="*/ 115 w 373"/>
                <a:gd name="T45" fmla="*/ 5 h 175"/>
                <a:gd name="T46" fmla="*/ 125 w 373"/>
                <a:gd name="T47" fmla="*/ 11 h 175"/>
                <a:gd name="T48" fmla="*/ 158 w 373"/>
                <a:gd name="T49" fmla="*/ 114 h 175"/>
                <a:gd name="T50" fmla="*/ 161 w 373"/>
                <a:gd name="T51" fmla="*/ 1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5">
                  <a:moveTo>
                    <a:pt x="161" y="123"/>
                  </a:moveTo>
                  <a:cubicBezTo>
                    <a:pt x="166" y="109"/>
                    <a:pt x="169" y="98"/>
                    <a:pt x="173" y="87"/>
                  </a:cubicBezTo>
                  <a:cubicBezTo>
                    <a:pt x="175" y="84"/>
                    <a:pt x="173" y="81"/>
                    <a:pt x="171" y="78"/>
                  </a:cubicBezTo>
                  <a:cubicBezTo>
                    <a:pt x="168" y="72"/>
                    <a:pt x="164" y="66"/>
                    <a:pt x="162" y="59"/>
                  </a:cubicBezTo>
                  <a:cubicBezTo>
                    <a:pt x="159" y="50"/>
                    <a:pt x="159" y="42"/>
                    <a:pt x="167" y="35"/>
                  </a:cubicBezTo>
                  <a:cubicBezTo>
                    <a:pt x="176" y="29"/>
                    <a:pt x="195" y="28"/>
                    <a:pt x="204" y="35"/>
                  </a:cubicBezTo>
                  <a:cubicBezTo>
                    <a:pt x="213" y="41"/>
                    <a:pt x="213" y="49"/>
                    <a:pt x="211" y="58"/>
                  </a:cubicBezTo>
                  <a:cubicBezTo>
                    <a:pt x="210" y="61"/>
                    <a:pt x="209" y="64"/>
                    <a:pt x="207" y="67"/>
                  </a:cubicBezTo>
                  <a:cubicBezTo>
                    <a:pt x="196" y="79"/>
                    <a:pt x="198" y="93"/>
                    <a:pt x="205" y="106"/>
                  </a:cubicBezTo>
                  <a:cubicBezTo>
                    <a:pt x="208" y="111"/>
                    <a:pt x="208" y="116"/>
                    <a:pt x="212" y="121"/>
                  </a:cubicBezTo>
                  <a:cubicBezTo>
                    <a:pt x="218" y="102"/>
                    <a:pt x="224" y="84"/>
                    <a:pt x="230" y="66"/>
                  </a:cubicBezTo>
                  <a:cubicBezTo>
                    <a:pt x="235" y="48"/>
                    <a:pt x="241" y="30"/>
                    <a:pt x="247" y="11"/>
                  </a:cubicBezTo>
                  <a:cubicBezTo>
                    <a:pt x="249" y="4"/>
                    <a:pt x="252" y="1"/>
                    <a:pt x="259" y="6"/>
                  </a:cubicBezTo>
                  <a:cubicBezTo>
                    <a:pt x="279" y="18"/>
                    <a:pt x="299" y="28"/>
                    <a:pt x="321" y="35"/>
                  </a:cubicBezTo>
                  <a:cubicBezTo>
                    <a:pt x="353" y="46"/>
                    <a:pt x="367" y="69"/>
                    <a:pt x="370" y="101"/>
                  </a:cubicBezTo>
                  <a:cubicBezTo>
                    <a:pt x="372" y="122"/>
                    <a:pt x="372" y="142"/>
                    <a:pt x="372" y="162"/>
                  </a:cubicBezTo>
                  <a:cubicBezTo>
                    <a:pt x="373" y="172"/>
                    <a:pt x="368" y="175"/>
                    <a:pt x="359" y="175"/>
                  </a:cubicBezTo>
                  <a:cubicBezTo>
                    <a:pt x="297" y="175"/>
                    <a:pt x="234" y="175"/>
                    <a:pt x="172" y="175"/>
                  </a:cubicBezTo>
                  <a:cubicBezTo>
                    <a:pt x="120" y="175"/>
                    <a:pt x="67" y="175"/>
                    <a:pt x="15" y="175"/>
                  </a:cubicBezTo>
                  <a:cubicBezTo>
                    <a:pt x="4" y="175"/>
                    <a:pt x="0" y="172"/>
                    <a:pt x="0" y="161"/>
                  </a:cubicBezTo>
                  <a:cubicBezTo>
                    <a:pt x="1" y="136"/>
                    <a:pt x="0" y="112"/>
                    <a:pt x="4" y="87"/>
                  </a:cubicBezTo>
                  <a:cubicBezTo>
                    <a:pt x="9" y="66"/>
                    <a:pt x="20" y="49"/>
                    <a:pt x="40" y="40"/>
                  </a:cubicBezTo>
                  <a:cubicBezTo>
                    <a:pt x="65" y="29"/>
                    <a:pt x="91" y="19"/>
                    <a:pt x="115" y="5"/>
                  </a:cubicBezTo>
                  <a:cubicBezTo>
                    <a:pt x="122" y="0"/>
                    <a:pt x="124" y="6"/>
                    <a:pt x="125" y="11"/>
                  </a:cubicBezTo>
                  <a:cubicBezTo>
                    <a:pt x="136" y="46"/>
                    <a:pt x="147" y="80"/>
                    <a:pt x="158" y="114"/>
                  </a:cubicBezTo>
                  <a:cubicBezTo>
                    <a:pt x="158" y="116"/>
                    <a:pt x="159" y="118"/>
                    <a:pt x="161" y="12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endParaRPr>
            </a:p>
          </p:txBody>
        </p:sp>
        <p:sp>
          <p:nvSpPr>
            <p:cNvPr id="80" name="Freeform 182">
              <a:extLst>
                <a:ext uri="{FF2B5EF4-FFF2-40B4-BE49-F238E27FC236}">
                  <a16:creationId xmlns:a16="http://schemas.microsoft.com/office/drawing/2014/main" id="{59E8CD23-698B-4054-BF64-1A0A61793C81}"/>
                </a:ext>
              </a:extLst>
            </p:cNvPr>
            <p:cNvSpPr>
              <a:spLocks/>
            </p:cNvSpPr>
            <p:nvPr/>
          </p:nvSpPr>
          <p:spPr bwMode="gray">
            <a:xfrm>
              <a:off x="7821051" y="3503703"/>
              <a:ext cx="261913" cy="342197"/>
            </a:xfrm>
            <a:custGeom>
              <a:avLst/>
              <a:gdLst>
                <a:gd name="T0" fmla="*/ 202 w 208"/>
                <a:gd name="T1" fmla="*/ 93 h 273"/>
                <a:gd name="T2" fmla="*/ 200 w 208"/>
                <a:gd name="T3" fmla="*/ 112 h 273"/>
                <a:gd name="T4" fmla="*/ 202 w 208"/>
                <a:gd name="T5" fmla="*/ 139 h 273"/>
                <a:gd name="T6" fmla="*/ 183 w 208"/>
                <a:gd name="T7" fmla="*/ 194 h 273"/>
                <a:gd name="T8" fmla="*/ 176 w 208"/>
                <a:gd name="T9" fmla="*/ 208 h 273"/>
                <a:gd name="T10" fmla="*/ 127 w 208"/>
                <a:gd name="T11" fmla="*/ 262 h 273"/>
                <a:gd name="T12" fmla="*/ 40 w 208"/>
                <a:gd name="T13" fmla="*/ 232 h 273"/>
                <a:gd name="T14" fmla="*/ 7 w 208"/>
                <a:gd name="T15" fmla="*/ 157 h 273"/>
                <a:gd name="T16" fmla="*/ 12 w 208"/>
                <a:gd name="T17" fmla="*/ 125 h 273"/>
                <a:gd name="T18" fmla="*/ 12 w 208"/>
                <a:gd name="T19" fmla="*/ 114 h 273"/>
                <a:gd name="T20" fmla="*/ 59 w 208"/>
                <a:gd name="T21" fmla="*/ 20 h 273"/>
                <a:gd name="T22" fmla="*/ 152 w 208"/>
                <a:gd name="T23" fmla="*/ 18 h 273"/>
                <a:gd name="T24" fmla="*/ 159 w 208"/>
                <a:gd name="T25" fmla="*/ 23 h 273"/>
                <a:gd name="T26" fmla="*/ 183 w 208"/>
                <a:gd name="T27" fmla="*/ 43 h 273"/>
                <a:gd name="T28" fmla="*/ 202 w 208"/>
                <a:gd name="T29" fmla="*/ 9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73">
                  <a:moveTo>
                    <a:pt x="202" y="93"/>
                  </a:moveTo>
                  <a:cubicBezTo>
                    <a:pt x="201" y="99"/>
                    <a:pt x="201" y="105"/>
                    <a:pt x="200" y="112"/>
                  </a:cubicBezTo>
                  <a:cubicBezTo>
                    <a:pt x="199" y="121"/>
                    <a:pt x="198" y="130"/>
                    <a:pt x="202" y="139"/>
                  </a:cubicBezTo>
                  <a:cubicBezTo>
                    <a:pt x="208" y="152"/>
                    <a:pt x="195" y="186"/>
                    <a:pt x="183" y="194"/>
                  </a:cubicBezTo>
                  <a:cubicBezTo>
                    <a:pt x="178" y="198"/>
                    <a:pt x="177" y="203"/>
                    <a:pt x="176" y="208"/>
                  </a:cubicBezTo>
                  <a:cubicBezTo>
                    <a:pt x="168" y="234"/>
                    <a:pt x="154" y="254"/>
                    <a:pt x="127" y="262"/>
                  </a:cubicBezTo>
                  <a:cubicBezTo>
                    <a:pt x="93" y="273"/>
                    <a:pt x="58" y="262"/>
                    <a:pt x="40" y="232"/>
                  </a:cubicBezTo>
                  <a:cubicBezTo>
                    <a:pt x="26" y="208"/>
                    <a:pt x="15" y="183"/>
                    <a:pt x="7" y="157"/>
                  </a:cubicBezTo>
                  <a:cubicBezTo>
                    <a:pt x="3" y="146"/>
                    <a:pt x="0" y="134"/>
                    <a:pt x="12" y="125"/>
                  </a:cubicBezTo>
                  <a:cubicBezTo>
                    <a:pt x="15" y="122"/>
                    <a:pt x="12" y="118"/>
                    <a:pt x="12" y="114"/>
                  </a:cubicBezTo>
                  <a:cubicBezTo>
                    <a:pt x="6" y="72"/>
                    <a:pt x="26" y="43"/>
                    <a:pt x="59" y="20"/>
                  </a:cubicBezTo>
                  <a:cubicBezTo>
                    <a:pt x="89" y="0"/>
                    <a:pt x="121" y="1"/>
                    <a:pt x="152" y="18"/>
                  </a:cubicBezTo>
                  <a:cubicBezTo>
                    <a:pt x="154" y="19"/>
                    <a:pt x="157" y="21"/>
                    <a:pt x="159" y="23"/>
                  </a:cubicBezTo>
                  <a:cubicBezTo>
                    <a:pt x="167" y="30"/>
                    <a:pt x="174" y="38"/>
                    <a:pt x="183" y="43"/>
                  </a:cubicBezTo>
                  <a:cubicBezTo>
                    <a:pt x="196" y="51"/>
                    <a:pt x="202" y="69"/>
                    <a:pt x="202" y="9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endParaRPr>
            </a:p>
          </p:txBody>
        </p:sp>
      </p:grpSp>
      <p:sp>
        <p:nvSpPr>
          <p:cNvPr id="78" name="Rectangle 77">
            <a:extLst>
              <a:ext uri="{FF2B5EF4-FFF2-40B4-BE49-F238E27FC236}">
                <a16:creationId xmlns:a16="http://schemas.microsoft.com/office/drawing/2014/main" id="{319B6461-E03E-473D-824F-4D2BCE95AF4C}"/>
              </a:ext>
            </a:extLst>
          </p:cNvPr>
          <p:cNvSpPr/>
          <p:nvPr/>
        </p:nvSpPr>
        <p:spPr>
          <a:xfrm>
            <a:off x="6139590" y="4290276"/>
            <a:ext cx="2718767" cy="1735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GB" sz="1050" dirty="0">
                <a:solidFill>
                  <a:schemeClr val="tx2"/>
                </a:solidFill>
              </a:rPr>
              <a:t>Single view of customer critical</a:t>
            </a:r>
          </a:p>
          <a:p>
            <a:pPr marL="171450" indent="-171450">
              <a:spcAft>
                <a:spcPts val="600"/>
              </a:spcAft>
              <a:buClr>
                <a:schemeClr val="tx2"/>
              </a:buClr>
              <a:buFont typeface="Arial" panose="020B0604020202020204" pitchFamily="34" charset="0"/>
              <a:buChar char="—"/>
            </a:pPr>
            <a:r>
              <a:rPr lang="en-GB" sz="1050" dirty="0">
                <a:solidFill>
                  <a:schemeClr val="tx2"/>
                </a:solidFill>
              </a:rPr>
              <a:t>Offer authentic to customer value proposition</a:t>
            </a:r>
          </a:p>
          <a:p>
            <a:pPr marL="171450" indent="-171450">
              <a:spcAft>
                <a:spcPts val="600"/>
              </a:spcAft>
              <a:buClr>
                <a:schemeClr val="tx2"/>
              </a:buClr>
              <a:buFont typeface="Arial" panose="020B0604020202020204" pitchFamily="34" charset="0"/>
              <a:buChar char="—"/>
            </a:pPr>
            <a:r>
              <a:rPr lang="en-GB" sz="1050" dirty="0">
                <a:solidFill>
                  <a:schemeClr val="tx2"/>
                </a:solidFill>
              </a:rPr>
              <a:t>Essential items vs. non-essential</a:t>
            </a:r>
          </a:p>
          <a:p>
            <a:pPr marL="171450" indent="-171450">
              <a:spcAft>
                <a:spcPts val="600"/>
              </a:spcAft>
              <a:buClr>
                <a:schemeClr val="tx2"/>
              </a:buClr>
              <a:buFont typeface="Arial" panose="020B0604020202020204" pitchFamily="34" charset="0"/>
              <a:buChar char="—"/>
            </a:pPr>
            <a:r>
              <a:rPr lang="en-GB" sz="1050" dirty="0">
                <a:solidFill>
                  <a:schemeClr val="tx2"/>
                </a:solidFill>
              </a:rPr>
              <a:t>Post-COVID recession </a:t>
            </a:r>
          </a:p>
          <a:p>
            <a:pPr marL="171450" indent="-171450">
              <a:spcAft>
                <a:spcPts val="600"/>
              </a:spcAft>
              <a:buClr>
                <a:schemeClr val="tx2"/>
              </a:buClr>
              <a:buFont typeface="Arial" panose="020B0604020202020204" pitchFamily="34" charset="0"/>
              <a:buChar char="—"/>
            </a:pPr>
            <a:r>
              <a:rPr lang="en-GB" sz="1050" dirty="0">
                <a:solidFill>
                  <a:schemeClr val="tx2"/>
                </a:solidFill>
              </a:rPr>
              <a:t>Consumers emphasizing experiences over products</a:t>
            </a:r>
          </a:p>
        </p:txBody>
      </p:sp>
      <p:graphicFrame>
        <p:nvGraphicFramePr>
          <p:cNvPr id="130" name="Object 129" hidden="1"/>
          <p:cNvGraphicFramePr>
            <a:graphicFrameLocks noChangeAspect="1"/>
          </p:cNvGraphicFramePr>
          <p:nvPr>
            <p:custDataLst>
              <p:tags r:id="rId2"/>
            </p:custDataLst>
          </p:nvPr>
        </p:nvGraphicFramePr>
        <p:xfrm>
          <a:off x="1620677" y="265101"/>
          <a:ext cx="1329" cy="1329"/>
        </p:xfrm>
        <a:graphic>
          <a:graphicData uri="http://schemas.openxmlformats.org/presentationml/2006/ole">
            <mc:AlternateContent xmlns:mc="http://schemas.openxmlformats.org/markup-compatibility/2006">
              <mc:Choice xmlns:v="urn:schemas-microsoft-com:vml" Requires="v">
                <p:oleObj spid="_x0000_s6155" name="think-cell Slide" r:id="rId6" imgW="216" imgH="216" progId="TCLayout.ActiveDocument.1">
                  <p:embed/>
                </p:oleObj>
              </mc:Choice>
              <mc:Fallback>
                <p:oleObj name="think-cell Slide" r:id="rId6" imgW="216" imgH="216" progId="TCLayout.ActiveDocument.1">
                  <p:embed/>
                  <p:pic>
                    <p:nvPicPr>
                      <p:cNvPr id="130" name="Object 129" hidden="1"/>
                      <p:cNvPicPr/>
                      <p:nvPr/>
                    </p:nvPicPr>
                    <p:blipFill>
                      <a:blip r:embed="rId7"/>
                      <a:stretch>
                        <a:fillRect/>
                      </a:stretch>
                    </p:blipFill>
                    <p:spPr>
                      <a:xfrm>
                        <a:off x="1620677" y="265101"/>
                        <a:ext cx="1329" cy="1329"/>
                      </a:xfrm>
                      <a:prstGeom prst="rect">
                        <a:avLst/>
                      </a:prstGeom>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endParaRPr lang="en-GB" sz="4000" dirty="0">
              <a:solidFill>
                <a:schemeClr val="bg1"/>
              </a:solidFill>
              <a:latin typeface="KPMG Extralight" panose="020B0303030202040204" pitchFamily="34" charset="0"/>
              <a:ea typeface="+mj-ea"/>
              <a:cs typeface="+mj-cs"/>
              <a:sym typeface="KPMG Extralight" panose="020B0303030202040204" pitchFamily="34" charset="0"/>
            </a:endParaRPr>
          </a:p>
        </p:txBody>
      </p:sp>
      <p:sp>
        <p:nvSpPr>
          <p:cNvPr id="60" name="Rectangle 59"/>
          <p:cNvSpPr/>
          <p:nvPr/>
        </p:nvSpPr>
        <p:spPr>
          <a:xfrm>
            <a:off x="957264" y="2354040"/>
            <a:ext cx="2438400" cy="1735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GB" sz="1050" dirty="0">
                <a:solidFill>
                  <a:schemeClr val="tx2"/>
                </a:solidFill>
              </a:rPr>
              <a:t>Customer demands and use of channels have been evolving over recent years resulting in increased complexity to deliver with limited capabilities and capital</a:t>
            </a:r>
          </a:p>
          <a:p>
            <a:pPr marL="171450" indent="-171450">
              <a:spcAft>
                <a:spcPts val="600"/>
              </a:spcAft>
              <a:buClr>
                <a:schemeClr val="tx2"/>
              </a:buClr>
              <a:buFont typeface="Arial" panose="020B0604020202020204" pitchFamily="34" charset="0"/>
              <a:buChar char="—"/>
            </a:pPr>
            <a:r>
              <a:rPr lang="en-GB" sz="1050" dirty="0">
                <a:solidFill>
                  <a:schemeClr val="tx2"/>
                </a:solidFill>
              </a:rPr>
              <a:t>Retailers will need to reconsider their business models and consider partnerships to stay relevant</a:t>
            </a:r>
          </a:p>
        </p:txBody>
      </p:sp>
      <p:sp>
        <p:nvSpPr>
          <p:cNvPr id="65" name="Rectangle 64"/>
          <p:cNvSpPr/>
          <p:nvPr/>
        </p:nvSpPr>
        <p:spPr>
          <a:xfrm>
            <a:off x="3533775" y="2354040"/>
            <a:ext cx="2450242" cy="894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GB" sz="1050" dirty="0">
                <a:solidFill>
                  <a:schemeClr val="tx2"/>
                </a:solidFill>
              </a:rPr>
              <a:t>With current disruption and debt equity of technology and talent today, retailers need to evolve with the times or be left behind</a:t>
            </a:r>
          </a:p>
          <a:p>
            <a:pPr marL="171450" indent="-171450">
              <a:spcAft>
                <a:spcPts val="600"/>
              </a:spcAft>
              <a:buClr>
                <a:schemeClr val="tx2"/>
              </a:buClr>
              <a:buFont typeface="Arial" panose="020B0604020202020204" pitchFamily="34" charset="0"/>
              <a:buChar char="—"/>
            </a:pPr>
            <a:r>
              <a:rPr lang="en-GB" sz="1050" dirty="0">
                <a:solidFill>
                  <a:schemeClr val="tx2"/>
                </a:solidFill>
              </a:rPr>
              <a:t>The cost of doing business is only increasing while profit margins are declining, so a radical re-think of costs is needed </a:t>
            </a:r>
          </a:p>
        </p:txBody>
      </p:sp>
      <p:sp>
        <p:nvSpPr>
          <p:cNvPr id="3" name="Rectangle 2"/>
          <p:cNvSpPr/>
          <p:nvPr/>
        </p:nvSpPr>
        <p:spPr>
          <a:xfrm>
            <a:off x="995363" y="1322388"/>
            <a:ext cx="2434842" cy="96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5568" rIns="72000" bIns="324000" rtlCol="0" anchor="b" anchorCtr="0"/>
          <a:lstStyle/>
          <a:p>
            <a:pPr algn="ctr"/>
            <a:r>
              <a:rPr lang="en-GB" sz="1050" b="1" dirty="0">
                <a:solidFill>
                  <a:schemeClr val="bg1"/>
                </a:solidFill>
              </a:rPr>
              <a:t>Business models and </a:t>
            </a:r>
            <a:br>
              <a:rPr lang="en-GB" sz="1050" b="1" dirty="0">
                <a:solidFill>
                  <a:schemeClr val="bg1"/>
                </a:solidFill>
              </a:rPr>
            </a:br>
            <a:r>
              <a:rPr lang="en-GB" sz="1050" b="1" dirty="0">
                <a:solidFill>
                  <a:schemeClr val="bg1"/>
                </a:solidFill>
              </a:rPr>
              <a:t>partnerships</a:t>
            </a:r>
          </a:p>
        </p:txBody>
      </p:sp>
      <p:sp>
        <p:nvSpPr>
          <p:cNvPr id="63" name="Rectangle 62"/>
          <p:cNvSpPr/>
          <p:nvPr/>
        </p:nvSpPr>
        <p:spPr>
          <a:xfrm>
            <a:off x="3585232" y="1322388"/>
            <a:ext cx="2434842" cy="9641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24000" rtlCol="0" anchor="b" anchorCtr="0"/>
          <a:lstStyle/>
          <a:p>
            <a:pPr algn="ctr"/>
            <a:r>
              <a:rPr lang="en-GB" sz="1050" b="1" spc="-40" dirty="0">
                <a:solidFill>
                  <a:schemeClr val="bg1"/>
                </a:solidFill>
              </a:rPr>
              <a:t>Declining margins and </a:t>
            </a:r>
            <a:br>
              <a:rPr lang="en-GB" sz="1050" b="1" spc="-40" dirty="0">
                <a:solidFill>
                  <a:schemeClr val="bg1"/>
                </a:solidFill>
              </a:rPr>
            </a:br>
            <a:r>
              <a:rPr lang="en-GB" sz="1050" b="1" spc="-40" dirty="0">
                <a:solidFill>
                  <a:schemeClr val="bg1"/>
                </a:solidFill>
              </a:rPr>
              <a:t>productivity </a:t>
            </a:r>
            <a:r>
              <a:rPr lang="en-GB" sz="1050" b="1" spc="-40" dirty="0">
                <a:solidFill>
                  <a:prstClr val="white"/>
                </a:solidFill>
                <a:cs typeface="Calibri" panose="020F0502020204030204" pitchFamily="34" charset="0"/>
              </a:rPr>
              <a:t>—</a:t>
            </a:r>
            <a:r>
              <a:rPr lang="en-GB" sz="1050" b="1" spc="-40" dirty="0">
                <a:solidFill>
                  <a:schemeClr val="bg1"/>
                </a:solidFill>
              </a:rPr>
              <a:t> Cost of doing business</a:t>
            </a:r>
          </a:p>
        </p:txBody>
      </p:sp>
      <p:grpSp>
        <p:nvGrpSpPr>
          <p:cNvPr id="35" name="Group 34"/>
          <p:cNvGrpSpPr>
            <a:grpSpLocks noChangeAspect="1"/>
          </p:cNvGrpSpPr>
          <p:nvPr/>
        </p:nvGrpSpPr>
        <p:grpSpPr bwMode="gray">
          <a:xfrm>
            <a:off x="2011784" y="1420502"/>
            <a:ext cx="402000" cy="404384"/>
            <a:chOff x="8688389" y="3377354"/>
            <a:chExt cx="665969" cy="669918"/>
          </a:xfrm>
          <a:solidFill>
            <a:schemeClr val="bg1"/>
          </a:solidFill>
        </p:grpSpPr>
        <p:sp>
          <p:nvSpPr>
            <p:cNvPr id="36" name="Freeform 331"/>
            <p:cNvSpPr>
              <a:spLocks/>
            </p:cNvSpPr>
            <p:nvPr/>
          </p:nvSpPr>
          <p:spPr bwMode="gray">
            <a:xfrm>
              <a:off x="8881863" y="3587937"/>
              <a:ext cx="277707" cy="123718"/>
            </a:xfrm>
            <a:custGeom>
              <a:avLst/>
              <a:gdLst>
                <a:gd name="T0" fmla="*/ 43 w 221"/>
                <a:gd name="T1" fmla="*/ 99 h 99"/>
                <a:gd name="T2" fmla="*/ 36 w 221"/>
                <a:gd name="T3" fmla="*/ 63 h 99"/>
                <a:gd name="T4" fmla="*/ 33 w 221"/>
                <a:gd name="T5" fmla="*/ 47 h 99"/>
                <a:gd name="T6" fmla="*/ 30 w 221"/>
                <a:gd name="T7" fmla="*/ 45 h 99"/>
                <a:gd name="T8" fmla="*/ 15 w 221"/>
                <a:gd name="T9" fmla="*/ 45 h 99"/>
                <a:gd name="T10" fmla="*/ 0 w 221"/>
                <a:gd name="T11" fmla="*/ 31 h 99"/>
                <a:gd name="T12" fmla="*/ 0 w 221"/>
                <a:gd name="T13" fmla="*/ 16 h 99"/>
                <a:gd name="T14" fmla="*/ 16 w 221"/>
                <a:gd name="T15" fmla="*/ 0 h 99"/>
                <a:gd name="T16" fmla="*/ 207 w 221"/>
                <a:gd name="T17" fmla="*/ 1 h 99"/>
                <a:gd name="T18" fmla="*/ 221 w 221"/>
                <a:gd name="T19" fmla="*/ 14 h 99"/>
                <a:gd name="T20" fmla="*/ 221 w 221"/>
                <a:gd name="T21" fmla="*/ 32 h 99"/>
                <a:gd name="T22" fmla="*/ 207 w 221"/>
                <a:gd name="T23" fmla="*/ 45 h 99"/>
                <a:gd name="T24" fmla="*/ 186 w 221"/>
                <a:gd name="T25" fmla="*/ 45 h 99"/>
                <a:gd name="T26" fmla="*/ 183 w 221"/>
                <a:gd name="T27" fmla="*/ 48 h 99"/>
                <a:gd name="T28" fmla="*/ 173 w 221"/>
                <a:gd name="T29" fmla="*/ 97 h 99"/>
                <a:gd name="T30" fmla="*/ 173 w 221"/>
                <a:gd name="T31" fmla="*/ 99 h 99"/>
                <a:gd name="T32" fmla="*/ 140 w 221"/>
                <a:gd name="T33" fmla="*/ 99 h 99"/>
                <a:gd name="T34" fmla="*/ 133 w 221"/>
                <a:gd name="T35" fmla="*/ 69 h 99"/>
                <a:gd name="T36" fmla="*/ 110 w 221"/>
                <a:gd name="T37" fmla="*/ 59 h 99"/>
                <a:gd name="T38" fmla="*/ 85 w 221"/>
                <a:gd name="T39" fmla="*/ 72 h 99"/>
                <a:gd name="T40" fmla="*/ 79 w 221"/>
                <a:gd name="T41" fmla="*/ 99 h 99"/>
                <a:gd name="T42" fmla="*/ 43 w 221"/>
                <a:gd name="T4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 h="99">
                  <a:moveTo>
                    <a:pt x="43" y="99"/>
                  </a:moveTo>
                  <a:cubicBezTo>
                    <a:pt x="41" y="87"/>
                    <a:pt x="38" y="75"/>
                    <a:pt x="36" y="63"/>
                  </a:cubicBezTo>
                  <a:cubicBezTo>
                    <a:pt x="35" y="58"/>
                    <a:pt x="34" y="53"/>
                    <a:pt x="33" y="47"/>
                  </a:cubicBezTo>
                  <a:cubicBezTo>
                    <a:pt x="33" y="46"/>
                    <a:pt x="32" y="45"/>
                    <a:pt x="30" y="45"/>
                  </a:cubicBezTo>
                  <a:cubicBezTo>
                    <a:pt x="25" y="45"/>
                    <a:pt x="20" y="45"/>
                    <a:pt x="15" y="45"/>
                  </a:cubicBezTo>
                  <a:cubicBezTo>
                    <a:pt x="6" y="45"/>
                    <a:pt x="1" y="40"/>
                    <a:pt x="0" y="31"/>
                  </a:cubicBezTo>
                  <a:cubicBezTo>
                    <a:pt x="0" y="26"/>
                    <a:pt x="0" y="21"/>
                    <a:pt x="0" y="16"/>
                  </a:cubicBezTo>
                  <a:cubicBezTo>
                    <a:pt x="0" y="7"/>
                    <a:pt x="6" y="0"/>
                    <a:pt x="16" y="0"/>
                  </a:cubicBezTo>
                  <a:cubicBezTo>
                    <a:pt x="79" y="1"/>
                    <a:pt x="143" y="1"/>
                    <a:pt x="207" y="1"/>
                  </a:cubicBezTo>
                  <a:cubicBezTo>
                    <a:pt x="214" y="1"/>
                    <a:pt x="220" y="6"/>
                    <a:pt x="221" y="14"/>
                  </a:cubicBezTo>
                  <a:cubicBezTo>
                    <a:pt x="221" y="20"/>
                    <a:pt x="221" y="26"/>
                    <a:pt x="221" y="32"/>
                  </a:cubicBezTo>
                  <a:cubicBezTo>
                    <a:pt x="220" y="40"/>
                    <a:pt x="215" y="45"/>
                    <a:pt x="207" y="45"/>
                  </a:cubicBezTo>
                  <a:cubicBezTo>
                    <a:pt x="200" y="45"/>
                    <a:pt x="193" y="45"/>
                    <a:pt x="186" y="45"/>
                  </a:cubicBezTo>
                  <a:cubicBezTo>
                    <a:pt x="184" y="45"/>
                    <a:pt x="183" y="46"/>
                    <a:pt x="183" y="48"/>
                  </a:cubicBezTo>
                  <a:cubicBezTo>
                    <a:pt x="180" y="64"/>
                    <a:pt x="176" y="81"/>
                    <a:pt x="173" y="97"/>
                  </a:cubicBezTo>
                  <a:cubicBezTo>
                    <a:pt x="173" y="98"/>
                    <a:pt x="173" y="99"/>
                    <a:pt x="173" y="99"/>
                  </a:cubicBezTo>
                  <a:cubicBezTo>
                    <a:pt x="162" y="99"/>
                    <a:pt x="151" y="99"/>
                    <a:pt x="140" y="99"/>
                  </a:cubicBezTo>
                  <a:cubicBezTo>
                    <a:pt x="143" y="88"/>
                    <a:pt x="141" y="78"/>
                    <a:pt x="133" y="69"/>
                  </a:cubicBezTo>
                  <a:cubicBezTo>
                    <a:pt x="126" y="63"/>
                    <a:pt x="119" y="59"/>
                    <a:pt x="110" y="59"/>
                  </a:cubicBezTo>
                  <a:cubicBezTo>
                    <a:pt x="100" y="59"/>
                    <a:pt x="91" y="64"/>
                    <a:pt x="85" y="72"/>
                  </a:cubicBezTo>
                  <a:cubicBezTo>
                    <a:pt x="78" y="80"/>
                    <a:pt x="77" y="89"/>
                    <a:pt x="79" y="99"/>
                  </a:cubicBezTo>
                  <a:cubicBezTo>
                    <a:pt x="67" y="99"/>
                    <a:pt x="55" y="99"/>
                    <a:pt x="43" y="99"/>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37" name="Freeform 332"/>
            <p:cNvSpPr>
              <a:spLocks noEditPoints="1"/>
            </p:cNvSpPr>
            <p:nvPr/>
          </p:nvSpPr>
          <p:spPr bwMode="gray">
            <a:xfrm>
              <a:off x="8967412" y="3377354"/>
              <a:ext cx="106608" cy="122402"/>
            </a:xfrm>
            <a:custGeom>
              <a:avLst/>
              <a:gdLst>
                <a:gd name="T0" fmla="*/ 79 w 85"/>
                <a:gd name="T1" fmla="*/ 32 h 98"/>
                <a:gd name="T2" fmla="*/ 79 w 85"/>
                <a:gd name="T3" fmla="*/ 36 h 98"/>
                <a:gd name="T4" fmla="*/ 82 w 85"/>
                <a:gd name="T5" fmla="*/ 47 h 98"/>
                <a:gd name="T6" fmla="*/ 78 w 85"/>
                <a:gd name="T7" fmla="*/ 61 h 98"/>
                <a:gd name="T8" fmla="*/ 76 w 85"/>
                <a:gd name="T9" fmla="*/ 64 h 98"/>
                <a:gd name="T10" fmla="*/ 55 w 85"/>
                <a:gd name="T11" fmla="*/ 93 h 98"/>
                <a:gd name="T12" fmla="*/ 32 w 85"/>
                <a:gd name="T13" fmla="*/ 94 h 98"/>
                <a:gd name="T14" fmla="*/ 9 w 85"/>
                <a:gd name="T15" fmla="*/ 64 h 98"/>
                <a:gd name="T16" fmla="*/ 8 w 85"/>
                <a:gd name="T17" fmla="*/ 61 h 98"/>
                <a:gd name="T18" fmla="*/ 6 w 85"/>
                <a:gd name="T19" fmla="*/ 43 h 98"/>
                <a:gd name="T20" fmla="*/ 8 w 85"/>
                <a:gd name="T21" fmla="*/ 39 h 98"/>
                <a:gd name="T22" fmla="*/ 38 w 85"/>
                <a:gd name="T23" fmla="*/ 1 h 98"/>
                <a:gd name="T24" fmla="*/ 56 w 85"/>
                <a:gd name="T25" fmla="*/ 2 h 98"/>
                <a:gd name="T26" fmla="*/ 79 w 85"/>
                <a:gd name="T27" fmla="*/ 32 h 98"/>
                <a:gd name="T28" fmla="*/ 72 w 85"/>
                <a:gd name="T29" fmla="*/ 45 h 98"/>
                <a:gd name="T30" fmla="*/ 27 w 85"/>
                <a:gd name="T31" fmla="*/ 26 h 98"/>
                <a:gd name="T32" fmla="*/ 23 w 85"/>
                <a:gd name="T33" fmla="*/ 36 h 98"/>
                <a:gd name="T34" fmla="*/ 14 w 85"/>
                <a:gd name="T35" fmla="*/ 44 h 98"/>
                <a:gd name="T36" fmla="*/ 14 w 85"/>
                <a:gd name="T37" fmla="*/ 45 h 98"/>
                <a:gd name="T38" fmla="*/ 28 w 85"/>
                <a:gd name="T39" fmla="*/ 34 h 98"/>
                <a:gd name="T40" fmla="*/ 44 w 85"/>
                <a:gd name="T41" fmla="*/ 47 h 98"/>
                <a:gd name="T42" fmla="*/ 72 w 85"/>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98">
                  <a:moveTo>
                    <a:pt x="79" y="32"/>
                  </a:moveTo>
                  <a:cubicBezTo>
                    <a:pt x="79" y="33"/>
                    <a:pt x="79" y="35"/>
                    <a:pt x="79" y="36"/>
                  </a:cubicBezTo>
                  <a:cubicBezTo>
                    <a:pt x="78" y="40"/>
                    <a:pt x="78" y="44"/>
                    <a:pt x="82" y="47"/>
                  </a:cubicBezTo>
                  <a:cubicBezTo>
                    <a:pt x="85" y="51"/>
                    <a:pt x="83" y="58"/>
                    <a:pt x="78" y="61"/>
                  </a:cubicBezTo>
                  <a:cubicBezTo>
                    <a:pt x="77" y="62"/>
                    <a:pt x="76" y="63"/>
                    <a:pt x="76" y="64"/>
                  </a:cubicBezTo>
                  <a:cubicBezTo>
                    <a:pt x="72" y="76"/>
                    <a:pt x="65" y="86"/>
                    <a:pt x="55" y="93"/>
                  </a:cubicBezTo>
                  <a:cubicBezTo>
                    <a:pt x="48" y="98"/>
                    <a:pt x="40" y="98"/>
                    <a:pt x="32" y="94"/>
                  </a:cubicBezTo>
                  <a:cubicBezTo>
                    <a:pt x="21" y="87"/>
                    <a:pt x="13" y="77"/>
                    <a:pt x="9" y="64"/>
                  </a:cubicBezTo>
                  <a:cubicBezTo>
                    <a:pt x="9" y="63"/>
                    <a:pt x="8" y="62"/>
                    <a:pt x="8" y="61"/>
                  </a:cubicBezTo>
                  <a:cubicBezTo>
                    <a:pt x="1" y="58"/>
                    <a:pt x="0" y="48"/>
                    <a:pt x="6" y="43"/>
                  </a:cubicBezTo>
                  <a:cubicBezTo>
                    <a:pt x="8" y="42"/>
                    <a:pt x="8" y="41"/>
                    <a:pt x="8" y="39"/>
                  </a:cubicBezTo>
                  <a:cubicBezTo>
                    <a:pt x="5" y="19"/>
                    <a:pt x="18" y="3"/>
                    <a:pt x="38" y="1"/>
                  </a:cubicBezTo>
                  <a:cubicBezTo>
                    <a:pt x="44" y="0"/>
                    <a:pt x="50" y="0"/>
                    <a:pt x="56" y="2"/>
                  </a:cubicBezTo>
                  <a:cubicBezTo>
                    <a:pt x="71" y="5"/>
                    <a:pt x="79" y="16"/>
                    <a:pt x="79" y="32"/>
                  </a:cubicBezTo>
                  <a:close/>
                  <a:moveTo>
                    <a:pt x="72" y="45"/>
                  </a:moveTo>
                  <a:cubicBezTo>
                    <a:pt x="54" y="45"/>
                    <a:pt x="38" y="43"/>
                    <a:pt x="27" y="26"/>
                  </a:cubicBezTo>
                  <a:cubicBezTo>
                    <a:pt x="26" y="30"/>
                    <a:pt x="24" y="33"/>
                    <a:pt x="23" y="36"/>
                  </a:cubicBezTo>
                  <a:cubicBezTo>
                    <a:pt x="21" y="40"/>
                    <a:pt x="19" y="44"/>
                    <a:pt x="14" y="44"/>
                  </a:cubicBezTo>
                  <a:cubicBezTo>
                    <a:pt x="14" y="44"/>
                    <a:pt x="14" y="45"/>
                    <a:pt x="14" y="45"/>
                  </a:cubicBezTo>
                  <a:cubicBezTo>
                    <a:pt x="22" y="46"/>
                    <a:pt x="23" y="46"/>
                    <a:pt x="28" y="34"/>
                  </a:cubicBezTo>
                  <a:cubicBezTo>
                    <a:pt x="32" y="41"/>
                    <a:pt x="37" y="45"/>
                    <a:pt x="44" y="47"/>
                  </a:cubicBezTo>
                  <a:cubicBezTo>
                    <a:pt x="53" y="48"/>
                    <a:pt x="63" y="47"/>
                    <a:pt x="72" y="45"/>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38" name="Freeform 333"/>
            <p:cNvSpPr>
              <a:spLocks/>
            </p:cNvSpPr>
            <p:nvPr/>
          </p:nvSpPr>
          <p:spPr bwMode="gray">
            <a:xfrm>
              <a:off x="8937141" y="3507652"/>
              <a:ext cx="167151" cy="68439"/>
            </a:xfrm>
            <a:custGeom>
              <a:avLst/>
              <a:gdLst>
                <a:gd name="T0" fmla="*/ 93 w 133"/>
                <a:gd name="T1" fmla="*/ 0 h 55"/>
                <a:gd name="T2" fmla="*/ 129 w 133"/>
                <a:gd name="T3" fmla="*/ 25 h 55"/>
                <a:gd name="T4" fmla="*/ 133 w 133"/>
                <a:gd name="T5" fmla="*/ 37 h 55"/>
                <a:gd name="T6" fmla="*/ 133 w 133"/>
                <a:gd name="T7" fmla="*/ 55 h 55"/>
                <a:gd name="T8" fmla="*/ 1 w 133"/>
                <a:gd name="T9" fmla="*/ 55 h 55"/>
                <a:gd name="T10" fmla="*/ 1 w 133"/>
                <a:gd name="T11" fmla="*/ 32 h 55"/>
                <a:gd name="T12" fmla="*/ 7 w 133"/>
                <a:gd name="T13" fmla="*/ 21 h 55"/>
                <a:gd name="T14" fmla="*/ 38 w 133"/>
                <a:gd name="T15" fmla="*/ 0 h 55"/>
                <a:gd name="T16" fmla="*/ 55 w 133"/>
                <a:gd name="T17" fmla="*/ 47 h 55"/>
                <a:gd name="T18" fmla="*/ 64 w 133"/>
                <a:gd name="T19" fmla="*/ 19 h 55"/>
                <a:gd name="T20" fmla="*/ 63 w 133"/>
                <a:gd name="T21" fmla="*/ 17 h 55"/>
                <a:gd name="T22" fmla="*/ 60 w 133"/>
                <a:gd name="T23" fmla="*/ 15 h 55"/>
                <a:gd name="T24" fmla="*/ 59 w 133"/>
                <a:gd name="T25" fmla="*/ 8 h 55"/>
                <a:gd name="T26" fmla="*/ 66 w 133"/>
                <a:gd name="T27" fmla="*/ 0 h 55"/>
                <a:gd name="T28" fmla="*/ 73 w 133"/>
                <a:gd name="T29" fmla="*/ 9 h 55"/>
                <a:gd name="T30" fmla="*/ 72 w 133"/>
                <a:gd name="T31" fmla="*/ 15 h 55"/>
                <a:gd name="T32" fmla="*/ 70 w 133"/>
                <a:gd name="T33" fmla="*/ 23 h 55"/>
                <a:gd name="T34" fmla="*/ 76 w 133"/>
                <a:gd name="T35" fmla="*/ 45 h 55"/>
                <a:gd name="T36" fmla="*/ 93 w 133"/>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55">
                  <a:moveTo>
                    <a:pt x="93" y="0"/>
                  </a:moveTo>
                  <a:cubicBezTo>
                    <a:pt x="106" y="7"/>
                    <a:pt x="119" y="14"/>
                    <a:pt x="129" y="25"/>
                  </a:cubicBezTo>
                  <a:cubicBezTo>
                    <a:pt x="132" y="29"/>
                    <a:pt x="133" y="32"/>
                    <a:pt x="133" y="37"/>
                  </a:cubicBezTo>
                  <a:cubicBezTo>
                    <a:pt x="133" y="43"/>
                    <a:pt x="133" y="49"/>
                    <a:pt x="133" y="55"/>
                  </a:cubicBezTo>
                  <a:cubicBezTo>
                    <a:pt x="89" y="55"/>
                    <a:pt x="45" y="55"/>
                    <a:pt x="1" y="55"/>
                  </a:cubicBezTo>
                  <a:cubicBezTo>
                    <a:pt x="1" y="47"/>
                    <a:pt x="0" y="39"/>
                    <a:pt x="1" y="32"/>
                  </a:cubicBezTo>
                  <a:cubicBezTo>
                    <a:pt x="1" y="28"/>
                    <a:pt x="4" y="24"/>
                    <a:pt x="7" y="21"/>
                  </a:cubicBezTo>
                  <a:cubicBezTo>
                    <a:pt x="15" y="11"/>
                    <a:pt x="26" y="6"/>
                    <a:pt x="38" y="0"/>
                  </a:cubicBezTo>
                  <a:cubicBezTo>
                    <a:pt x="43" y="16"/>
                    <a:pt x="49" y="32"/>
                    <a:pt x="55" y="47"/>
                  </a:cubicBezTo>
                  <a:cubicBezTo>
                    <a:pt x="58" y="38"/>
                    <a:pt x="61" y="29"/>
                    <a:pt x="64" y="19"/>
                  </a:cubicBezTo>
                  <a:cubicBezTo>
                    <a:pt x="64" y="19"/>
                    <a:pt x="64" y="18"/>
                    <a:pt x="63" y="17"/>
                  </a:cubicBezTo>
                  <a:cubicBezTo>
                    <a:pt x="62" y="16"/>
                    <a:pt x="61" y="15"/>
                    <a:pt x="60" y="15"/>
                  </a:cubicBezTo>
                  <a:cubicBezTo>
                    <a:pt x="57" y="13"/>
                    <a:pt x="57" y="11"/>
                    <a:pt x="59" y="8"/>
                  </a:cubicBezTo>
                  <a:cubicBezTo>
                    <a:pt x="61" y="6"/>
                    <a:pt x="63" y="3"/>
                    <a:pt x="66" y="0"/>
                  </a:cubicBezTo>
                  <a:cubicBezTo>
                    <a:pt x="69" y="3"/>
                    <a:pt x="71" y="6"/>
                    <a:pt x="73" y="9"/>
                  </a:cubicBezTo>
                  <a:cubicBezTo>
                    <a:pt x="75" y="11"/>
                    <a:pt x="74" y="13"/>
                    <a:pt x="72" y="15"/>
                  </a:cubicBezTo>
                  <a:cubicBezTo>
                    <a:pt x="68" y="18"/>
                    <a:pt x="68" y="18"/>
                    <a:pt x="70" y="23"/>
                  </a:cubicBezTo>
                  <a:cubicBezTo>
                    <a:pt x="72" y="31"/>
                    <a:pt x="74" y="38"/>
                    <a:pt x="76" y="45"/>
                  </a:cubicBezTo>
                  <a:cubicBezTo>
                    <a:pt x="82" y="30"/>
                    <a:pt x="87" y="15"/>
                    <a:pt x="93" y="0"/>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39" name="Freeform 334"/>
            <p:cNvSpPr>
              <a:spLocks/>
            </p:cNvSpPr>
            <p:nvPr/>
          </p:nvSpPr>
          <p:spPr bwMode="gray">
            <a:xfrm>
              <a:off x="8688389" y="3972251"/>
              <a:ext cx="160570" cy="75021"/>
            </a:xfrm>
            <a:custGeom>
              <a:avLst/>
              <a:gdLst>
                <a:gd name="T0" fmla="*/ 56 w 128"/>
                <a:gd name="T1" fmla="*/ 42 h 60"/>
                <a:gd name="T2" fmla="*/ 60 w 128"/>
                <a:gd name="T3" fmla="*/ 29 h 60"/>
                <a:gd name="T4" fmla="*/ 59 w 128"/>
                <a:gd name="T5" fmla="*/ 26 h 60"/>
                <a:gd name="T6" fmla="*/ 56 w 128"/>
                <a:gd name="T7" fmla="*/ 20 h 60"/>
                <a:gd name="T8" fmla="*/ 58 w 128"/>
                <a:gd name="T9" fmla="*/ 12 h 60"/>
                <a:gd name="T10" fmla="*/ 71 w 128"/>
                <a:gd name="T11" fmla="*/ 11 h 60"/>
                <a:gd name="T12" fmla="*/ 73 w 128"/>
                <a:gd name="T13" fmla="*/ 20 h 60"/>
                <a:gd name="T14" fmla="*/ 72 w 128"/>
                <a:gd name="T15" fmla="*/ 22 h 60"/>
                <a:gd name="T16" fmla="*/ 71 w 128"/>
                <a:gd name="T17" fmla="*/ 36 h 60"/>
                <a:gd name="T18" fmla="*/ 73 w 128"/>
                <a:gd name="T19" fmla="*/ 41 h 60"/>
                <a:gd name="T20" fmla="*/ 79 w 128"/>
                <a:gd name="T21" fmla="*/ 22 h 60"/>
                <a:gd name="T22" fmla="*/ 85 w 128"/>
                <a:gd name="T23" fmla="*/ 3 h 60"/>
                <a:gd name="T24" fmla="*/ 89 w 128"/>
                <a:gd name="T25" fmla="*/ 1 h 60"/>
                <a:gd name="T26" fmla="*/ 111 w 128"/>
                <a:gd name="T27" fmla="*/ 11 h 60"/>
                <a:gd name="T28" fmla="*/ 127 w 128"/>
                <a:gd name="T29" fmla="*/ 34 h 60"/>
                <a:gd name="T30" fmla="*/ 128 w 128"/>
                <a:gd name="T31" fmla="*/ 55 h 60"/>
                <a:gd name="T32" fmla="*/ 124 w 128"/>
                <a:gd name="T33" fmla="*/ 60 h 60"/>
                <a:gd name="T34" fmla="*/ 60 w 128"/>
                <a:gd name="T35" fmla="*/ 59 h 60"/>
                <a:gd name="T36" fmla="*/ 5 w 128"/>
                <a:gd name="T37" fmla="*/ 60 h 60"/>
                <a:gd name="T38" fmla="*/ 0 w 128"/>
                <a:gd name="T39" fmla="*/ 55 h 60"/>
                <a:gd name="T40" fmla="*/ 2 w 128"/>
                <a:gd name="T41" fmla="*/ 29 h 60"/>
                <a:gd name="T42" fmla="*/ 14 w 128"/>
                <a:gd name="T43" fmla="*/ 13 h 60"/>
                <a:gd name="T44" fmla="*/ 40 w 128"/>
                <a:gd name="T45" fmla="*/ 1 h 60"/>
                <a:gd name="T46" fmla="*/ 43 w 128"/>
                <a:gd name="T47" fmla="*/ 3 h 60"/>
                <a:gd name="T48" fmla="*/ 55 w 128"/>
                <a:gd name="T49" fmla="*/ 39 h 60"/>
                <a:gd name="T50" fmla="*/ 56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6" y="42"/>
                  </a:moveTo>
                  <a:cubicBezTo>
                    <a:pt x="57" y="37"/>
                    <a:pt x="59" y="33"/>
                    <a:pt x="60" y="29"/>
                  </a:cubicBezTo>
                  <a:cubicBezTo>
                    <a:pt x="60" y="28"/>
                    <a:pt x="60" y="27"/>
                    <a:pt x="59" y="26"/>
                  </a:cubicBezTo>
                  <a:cubicBezTo>
                    <a:pt x="58" y="24"/>
                    <a:pt x="57" y="22"/>
                    <a:pt x="56" y="20"/>
                  </a:cubicBezTo>
                  <a:cubicBezTo>
                    <a:pt x="55" y="17"/>
                    <a:pt x="55" y="14"/>
                    <a:pt x="58" y="12"/>
                  </a:cubicBezTo>
                  <a:cubicBezTo>
                    <a:pt x="61" y="9"/>
                    <a:pt x="67" y="9"/>
                    <a:pt x="71" y="11"/>
                  </a:cubicBezTo>
                  <a:cubicBezTo>
                    <a:pt x="73" y="13"/>
                    <a:pt x="74" y="16"/>
                    <a:pt x="73" y="20"/>
                  </a:cubicBezTo>
                  <a:cubicBezTo>
                    <a:pt x="72" y="20"/>
                    <a:pt x="72" y="22"/>
                    <a:pt x="72" y="22"/>
                  </a:cubicBezTo>
                  <a:cubicBezTo>
                    <a:pt x="68" y="27"/>
                    <a:pt x="69" y="31"/>
                    <a:pt x="71" y="36"/>
                  </a:cubicBezTo>
                  <a:cubicBezTo>
                    <a:pt x="72" y="37"/>
                    <a:pt x="72" y="39"/>
                    <a:pt x="73" y="41"/>
                  </a:cubicBezTo>
                  <a:cubicBezTo>
                    <a:pt x="75" y="35"/>
                    <a:pt x="77" y="28"/>
                    <a:pt x="79" y="22"/>
                  </a:cubicBezTo>
                  <a:cubicBezTo>
                    <a:pt x="81" y="16"/>
                    <a:pt x="83" y="10"/>
                    <a:pt x="85" y="3"/>
                  </a:cubicBezTo>
                  <a:cubicBezTo>
                    <a:pt x="86" y="1"/>
                    <a:pt x="87" y="0"/>
                    <a:pt x="89" y="1"/>
                  </a:cubicBezTo>
                  <a:cubicBezTo>
                    <a:pt x="96" y="6"/>
                    <a:pt x="103" y="9"/>
                    <a:pt x="111" y="11"/>
                  </a:cubicBezTo>
                  <a:cubicBezTo>
                    <a:pt x="122" y="15"/>
                    <a:pt x="126" y="23"/>
                    <a:pt x="127" y="34"/>
                  </a:cubicBezTo>
                  <a:cubicBezTo>
                    <a:pt x="128" y="41"/>
                    <a:pt x="128" y="48"/>
                    <a:pt x="128" y="55"/>
                  </a:cubicBezTo>
                  <a:cubicBezTo>
                    <a:pt x="128" y="59"/>
                    <a:pt x="127" y="60"/>
                    <a:pt x="124" y="60"/>
                  </a:cubicBezTo>
                  <a:cubicBezTo>
                    <a:pt x="102" y="59"/>
                    <a:pt x="81" y="59"/>
                    <a:pt x="60" y="59"/>
                  </a:cubicBezTo>
                  <a:cubicBezTo>
                    <a:pt x="42" y="59"/>
                    <a:pt x="24" y="59"/>
                    <a:pt x="5" y="60"/>
                  </a:cubicBezTo>
                  <a:cubicBezTo>
                    <a:pt x="2" y="60"/>
                    <a:pt x="0" y="59"/>
                    <a:pt x="0" y="55"/>
                  </a:cubicBezTo>
                  <a:cubicBezTo>
                    <a:pt x="1" y="46"/>
                    <a:pt x="0" y="38"/>
                    <a:pt x="2" y="29"/>
                  </a:cubicBezTo>
                  <a:cubicBezTo>
                    <a:pt x="3" y="22"/>
                    <a:pt x="7" y="16"/>
                    <a:pt x="14" y="13"/>
                  </a:cubicBezTo>
                  <a:cubicBezTo>
                    <a:pt x="23" y="9"/>
                    <a:pt x="32" y="6"/>
                    <a:pt x="40" y="1"/>
                  </a:cubicBezTo>
                  <a:cubicBezTo>
                    <a:pt x="42" y="0"/>
                    <a:pt x="43" y="2"/>
                    <a:pt x="43" y="3"/>
                  </a:cubicBezTo>
                  <a:cubicBezTo>
                    <a:pt x="47" y="15"/>
                    <a:pt x="51" y="27"/>
                    <a:pt x="55" y="39"/>
                  </a:cubicBezTo>
                  <a:cubicBezTo>
                    <a:pt x="55" y="39"/>
                    <a:pt x="55" y="40"/>
                    <a:pt x="56"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40" name="Freeform 335"/>
            <p:cNvSpPr>
              <a:spLocks/>
            </p:cNvSpPr>
            <p:nvPr/>
          </p:nvSpPr>
          <p:spPr bwMode="gray">
            <a:xfrm>
              <a:off x="8723926"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7" y="44"/>
                    <a:pt x="69" y="47"/>
                  </a:cubicBezTo>
                  <a:cubicBezTo>
                    <a:pt x="71" y="52"/>
                    <a:pt x="67" y="63"/>
                    <a:pt x="63" y="66"/>
                  </a:cubicBezTo>
                  <a:cubicBezTo>
                    <a:pt x="61" y="67"/>
                    <a:pt x="60" y="69"/>
                    <a:pt x="60" y="71"/>
                  </a:cubicBezTo>
                  <a:cubicBezTo>
                    <a:pt x="57" y="80"/>
                    <a:pt x="53" y="87"/>
                    <a:pt x="43" y="90"/>
                  </a:cubicBezTo>
                  <a:cubicBezTo>
                    <a:pt x="32" y="93"/>
                    <a:pt x="19"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3"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41" name="Freeform 336"/>
            <p:cNvSpPr>
              <a:spLocks/>
            </p:cNvSpPr>
            <p:nvPr/>
          </p:nvSpPr>
          <p:spPr bwMode="gray">
            <a:xfrm>
              <a:off x="8941089" y="3972251"/>
              <a:ext cx="159254" cy="75021"/>
            </a:xfrm>
            <a:custGeom>
              <a:avLst/>
              <a:gdLst>
                <a:gd name="T0" fmla="*/ 55 w 127"/>
                <a:gd name="T1" fmla="*/ 42 h 60"/>
                <a:gd name="T2" fmla="*/ 59 w 127"/>
                <a:gd name="T3" fmla="*/ 29 h 60"/>
                <a:gd name="T4" fmla="*/ 58 w 127"/>
                <a:gd name="T5" fmla="*/ 26 h 60"/>
                <a:gd name="T6" fmla="*/ 55 w 127"/>
                <a:gd name="T7" fmla="*/ 20 h 60"/>
                <a:gd name="T8" fmla="*/ 57 w 127"/>
                <a:gd name="T9" fmla="*/ 12 h 60"/>
                <a:gd name="T10" fmla="*/ 70 w 127"/>
                <a:gd name="T11" fmla="*/ 11 h 60"/>
                <a:gd name="T12" fmla="*/ 72 w 127"/>
                <a:gd name="T13" fmla="*/ 20 h 60"/>
                <a:gd name="T14" fmla="*/ 71 w 127"/>
                <a:gd name="T15" fmla="*/ 22 h 60"/>
                <a:gd name="T16" fmla="*/ 70 w 127"/>
                <a:gd name="T17" fmla="*/ 36 h 60"/>
                <a:gd name="T18" fmla="*/ 72 w 127"/>
                <a:gd name="T19" fmla="*/ 41 h 60"/>
                <a:gd name="T20" fmla="*/ 78 w 127"/>
                <a:gd name="T21" fmla="*/ 22 h 60"/>
                <a:gd name="T22" fmla="*/ 84 w 127"/>
                <a:gd name="T23" fmla="*/ 3 h 60"/>
                <a:gd name="T24" fmla="*/ 89 w 127"/>
                <a:gd name="T25" fmla="*/ 1 h 60"/>
                <a:gd name="T26" fmla="*/ 110 w 127"/>
                <a:gd name="T27" fmla="*/ 11 h 60"/>
                <a:gd name="T28" fmla="*/ 127 w 127"/>
                <a:gd name="T29" fmla="*/ 34 h 60"/>
                <a:gd name="T30" fmla="*/ 127 w 127"/>
                <a:gd name="T31" fmla="*/ 55 h 60"/>
                <a:gd name="T32" fmla="*/ 123 w 127"/>
                <a:gd name="T33" fmla="*/ 60 h 60"/>
                <a:gd name="T34" fmla="*/ 59 w 127"/>
                <a:gd name="T35" fmla="*/ 59 h 60"/>
                <a:gd name="T36" fmla="*/ 5 w 127"/>
                <a:gd name="T37" fmla="*/ 60 h 60"/>
                <a:gd name="T38" fmla="*/ 0 w 127"/>
                <a:gd name="T39" fmla="*/ 55 h 60"/>
                <a:gd name="T40" fmla="*/ 1 w 127"/>
                <a:gd name="T41" fmla="*/ 29 h 60"/>
                <a:gd name="T42" fmla="*/ 13 w 127"/>
                <a:gd name="T43" fmla="*/ 13 h 60"/>
                <a:gd name="T44" fmla="*/ 39 w 127"/>
                <a:gd name="T45" fmla="*/ 1 h 60"/>
                <a:gd name="T46" fmla="*/ 43 w 127"/>
                <a:gd name="T47" fmla="*/ 3 h 60"/>
                <a:gd name="T48" fmla="*/ 54 w 127"/>
                <a:gd name="T49" fmla="*/ 39 h 60"/>
                <a:gd name="T50" fmla="*/ 55 w 127"/>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0">
                  <a:moveTo>
                    <a:pt x="55" y="42"/>
                  </a:moveTo>
                  <a:cubicBezTo>
                    <a:pt x="56" y="37"/>
                    <a:pt x="58" y="33"/>
                    <a:pt x="59" y="29"/>
                  </a:cubicBezTo>
                  <a:cubicBezTo>
                    <a:pt x="60" y="28"/>
                    <a:pt x="59" y="27"/>
                    <a:pt x="58" y="26"/>
                  </a:cubicBezTo>
                  <a:cubicBezTo>
                    <a:pt x="57" y="24"/>
                    <a:pt x="56" y="22"/>
                    <a:pt x="55" y="20"/>
                  </a:cubicBezTo>
                  <a:cubicBezTo>
                    <a:pt x="54" y="17"/>
                    <a:pt x="54" y="14"/>
                    <a:pt x="57" y="12"/>
                  </a:cubicBezTo>
                  <a:cubicBezTo>
                    <a:pt x="60" y="9"/>
                    <a:pt x="66" y="9"/>
                    <a:pt x="70" y="11"/>
                  </a:cubicBezTo>
                  <a:cubicBezTo>
                    <a:pt x="73" y="13"/>
                    <a:pt x="73" y="16"/>
                    <a:pt x="72" y="20"/>
                  </a:cubicBezTo>
                  <a:cubicBezTo>
                    <a:pt x="72" y="20"/>
                    <a:pt x="71" y="22"/>
                    <a:pt x="71" y="22"/>
                  </a:cubicBezTo>
                  <a:cubicBezTo>
                    <a:pt x="67" y="27"/>
                    <a:pt x="68" y="31"/>
                    <a:pt x="70" y="36"/>
                  </a:cubicBezTo>
                  <a:cubicBezTo>
                    <a:pt x="71" y="37"/>
                    <a:pt x="71" y="39"/>
                    <a:pt x="72" y="41"/>
                  </a:cubicBezTo>
                  <a:cubicBezTo>
                    <a:pt x="74" y="35"/>
                    <a:pt x="76" y="28"/>
                    <a:pt x="78" y="22"/>
                  </a:cubicBezTo>
                  <a:cubicBezTo>
                    <a:pt x="80" y="16"/>
                    <a:pt x="82" y="10"/>
                    <a:pt x="84" y="3"/>
                  </a:cubicBezTo>
                  <a:cubicBezTo>
                    <a:pt x="85" y="1"/>
                    <a:pt x="86" y="0"/>
                    <a:pt x="89" y="1"/>
                  </a:cubicBezTo>
                  <a:cubicBezTo>
                    <a:pt x="95" y="6"/>
                    <a:pt x="102" y="9"/>
                    <a:pt x="110" y="11"/>
                  </a:cubicBezTo>
                  <a:cubicBezTo>
                    <a:pt x="121" y="15"/>
                    <a:pt x="125" y="23"/>
                    <a:pt x="127" y="34"/>
                  </a:cubicBezTo>
                  <a:cubicBezTo>
                    <a:pt x="127" y="41"/>
                    <a:pt x="127" y="48"/>
                    <a:pt x="127" y="55"/>
                  </a:cubicBezTo>
                  <a:cubicBezTo>
                    <a:pt x="127" y="59"/>
                    <a:pt x="126" y="60"/>
                    <a:pt x="123" y="60"/>
                  </a:cubicBezTo>
                  <a:cubicBezTo>
                    <a:pt x="101" y="59"/>
                    <a:pt x="80" y="59"/>
                    <a:pt x="59" y="59"/>
                  </a:cubicBezTo>
                  <a:cubicBezTo>
                    <a:pt x="41" y="59"/>
                    <a:pt x="23" y="59"/>
                    <a:pt x="5" y="60"/>
                  </a:cubicBezTo>
                  <a:cubicBezTo>
                    <a:pt x="1" y="60"/>
                    <a:pt x="0" y="59"/>
                    <a:pt x="0" y="55"/>
                  </a:cubicBezTo>
                  <a:cubicBezTo>
                    <a:pt x="0" y="46"/>
                    <a:pt x="0" y="38"/>
                    <a:pt x="1" y="29"/>
                  </a:cubicBezTo>
                  <a:cubicBezTo>
                    <a:pt x="3" y="22"/>
                    <a:pt x="6" y="16"/>
                    <a:pt x="13"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42" name="Freeform 337"/>
            <p:cNvSpPr>
              <a:spLocks/>
            </p:cNvSpPr>
            <p:nvPr/>
          </p:nvSpPr>
          <p:spPr bwMode="gray">
            <a:xfrm>
              <a:off x="8976625"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8" y="44"/>
                    <a:pt x="69" y="47"/>
                  </a:cubicBezTo>
                  <a:cubicBezTo>
                    <a:pt x="71" y="52"/>
                    <a:pt x="67" y="63"/>
                    <a:pt x="63" y="66"/>
                  </a:cubicBezTo>
                  <a:cubicBezTo>
                    <a:pt x="61" y="67"/>
                    <a:pt x="61" y="69"/>
                    <a:pt x="60" y="71"/>
                  </a:cubicBezTo>
                  <a:cubicBezTo>
                    <a:pt x="57" y="80"/>
                    <a:pt x="53" y="87"/>
                    <a:pt x="43" y="90"/>
                  </a:cubicBezTo>
                  <a:cubicBezTo>
                    <a:pt x="32" y="93"/>
                    <a:pt x="20"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4"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43" name="Freeform 338"/>
            <p:cNvSpPr>
              <a:spLocks/>
            </p:cNvSpPr>
            <p:nvPr/>
          </p:nvSpPr>
          <p:spPr bwMode="gray">
            <a:xfrm>
              <a:off x="9193788" y="3972251"/>
              <a:ext cx="160570" cy="75021"/>
            </a:xfrm>
            <a:custGeom>
              <a:avLst/>
              <a:gdLst>
                <a:gd name="T0" fmla="*/ 55 w 128"/>
                <a:gd name="T1" fmla="*/ 42 h 60"/>
                <a:gd name="T2" fmla="*/ 59 w 128"/>
                <a:gd name="T3" fmla="*/ 29 h 60"/>
                <a:gd name="T4" fmla="*/ 58 w 128"/>
                <a:gd name="T5" fmla="*/ 26 h 60"/>
                <a:gd name="T6" fmla="*/ 55 w 128"/>
                <a:gd name="T7" fmla="*/ 20 h 60"/>
                <a:gd name="T8" fmla="*/ 57 w 128"/>
                <a:gd name="T9" fmla="*/ 12 h 60"/>
                <a:gd name="T10" fmla="*/ 70 w 128"/>
                <a:gd name="T11" fmla="*/ 11 h 60"/>
                <a:gd name="T12" fmla="*/ 72 w 128"/>
                <a:gd name="T13" fmla="*/ 20 h 60"/>
                <a:gd name="T14" fmla="*/ 71 w 128"/>
                <a:gd name="T15" fmla="*/ 22 h 60"/>
                <a:gd name="T16" fmla="*/ 70 w 128"/>
                <a:gd name="T17" fmla="*/ 36 h 60"/>
                <a:gd name="T18" fmla="*/ 73 w 128"/>
                <a:gd name="T19" fmla="*/ 41 h 60"/>
                <a:gd name="T20" fmla="*/ 79 w 128"/>
                <a:gd name="T21" fmla="*/ 22 h 60"/>
                <a:gd name="T22" fmla="*/ 84 w 128"/>
                <a:gd name="T23" fmla="*/ 3 h 60"/>
                <a:gd name="T24" fmla="*/ 89 w 128"/>
                <a:gd name="T25" fmla="*/ 1 h 60"/>
                <a:gd name="T26" fmla="*/ 110 w 128"/>
                <a:gd name="T27" fmla="*/ 11 h 60"/>
                <a:gd name="T28" fmla="*/ 127 w 128"/>
                <a:gd name="T29" fmla="*/ 34 h 60"/>
                <a:gd name="T30" fmla="*/ 128 w 128"/>
                <a:gd name="T31" fmla="*/ 55 h 60"/>
                <a:gd name="T32" fmla="*/ 123 w 128"/>
                <a:gd name="T33" fmla="*/ 60 h 60"/>
                <a:gd name="T34" fmla="*/ 59 w 128"/>
                <a:gd name="T35" fmla="*/ 59 h 60"/>
                <a:gd name="T36" fmla="*/ 5 w 128"/>
                <a:gd name="T37" fmla="*/ 60 h 60"/>
                <a:gd name="T38" fmla="*/ 0 w 128"/>
                <a:gd name="T39" fmla="*/ 55 h 60"/>
                <a:gd name="T40" fmla="*/ 1 w 128"/>
                <a:gd name="T41" fmla="*/ 29 h 60"/>
                <a:gd name="T42" fmla="*/ 14 w 128"/>
                <a:gd name="T43" fmla="*/ 13 h 60"/>
                <a:gd name="T44" fmla="*/ 39 w 128"/>
                <a:gd name="T45" fmla="*/ 1 h 60"/>
                <a:gd name="T46" fmla="*/ 43 w 128"/>
                <a:gd name="T47" fmla="*/ 3 h 60"/>
                <a:gd name="T48" fmla="*/ 54 w 128"/>
                <a:gd name="T49" fmla="*/ 39 h 60"/>
                <a:gd name="T50" fmla="*/ 55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5" y="42"/>
                  </a:moveTo>
                  <a:cubicBezTo>
                    <a:pt x="57" y="37"/>
                    <a:pt x="58" y="33"/>
                    <a:pt x="59" y="29"/>
                  </a:cubicBezTo>
                  <a:cubicBezTo>
                    <a:pt x="60" y="28"/>
                    <a:pt x="59" y="27"/>
                    <a:pt x="58" y="26"/>
                  </a:cubicBezTo>
                  <a:cubicBezTo>
                    <a:pt x="57" y="24"/>
                    <a:pt x="56" y="22"/>
                    <a:pt x="55" y="20"/>
                  </a:cubicBezTo>
                  <a:cubicBezTo>
                    <a:pt x="54" y="17"/>
                    <a:pt x="54" y="14"/>
                    <a:pt x="57" y="12"/>
                  </a:cubicBezTo>
                  <a:cubicBezTo>
                    <a:pt x="60" y="9"/>
                    <a:pt x="67" y="9"/>
                    <a:pt x="70" y="11"/>
                  </a:cubicBezTo>
                  <a:cubicBezTo>
                    <a:pt x="73" y="13"/>
                    <a:pt x="73" y="16"/>
                    <a:pt x="72" y="20"/>
                  </a:cubicBezTo>
                  <a:cubicBezTo>
                    <a:pt x="72" y="20"/>
                    <a:pt x="72" y="22"/>
                    <a:pt x="71" y="22"/>
                  </a:cubicBezTo>
                  <a:cubicBezTo>
                    <a:pt x="67" y="27"/>
                    <a:pt x="68" y="31"/>
                    <a:pt x="70" y="36"/>
                  </a:cubicBezTo>
                  <a:cubicBezTo>
                    <a:pt x="71" y="37"/>
                    <a:pt x="71" y="39"/>
                    <a:pt x="73" y="41"/>
                  </a:cubicBezTo>
                  <a:cubicBezTo>
                    <a:pt x="75" y="35"/>
                    <a:pt x="77" y="28"/>
                    <a:pt x="79" y="22"/>
                  </a:cubicBezTo>
                  <a:cubicBezTo>
                    <a:pt x="81" y="16"/>
                    <a:pt x="83" y="10"/>
                    <a:pt x="84" y="3"/>
                  </a:cubicBezTo>
                  <a:cubicBezTo>
                    <a:pt x="85" y="1"/>
                    <a:pt x="86" y="0"/>
                    <a:pt x="89" y="1"/>
                  </a:cubicBezTo>
                  <a:cubicBezTo>
                    <a:pt x="95" y="6"/>
                    <a:pt x="102" y="9"/>
                    <a:pt x="110" y="11"/>
                  </a:cubicBezTo>
                  <a:cubicBezTo>
                    <a:pt x="121" y="15"/>
                    <a:pt x="126" y="23"/>
                    <a:pt x="127" y="34"/>
                  </a:cubicBezTo>
                  <a:cubicBezTo>
                    <a:pt x="127" y="41"/>
                    <a:pt x="127" y="48"/>
                    <a:pt x="128" y="55"/>
                  </a:cubicBezTo>
                  <a:cubicBezTo>
                    <a:pt x="128" y="59"/>
                    <a:pt x="126" y="60"/>
                    <a:pt x="123" y="60"/>
                  </a:cubicBezTo>
                  <a:cubicBezTo>
                    <a:pt x="102" y="59"/>
                    <a:pt x="80" y="59"/>
                    <a:pt x="59" y="59"/>
                  </a:cubicBezTo>
                  <a:cubicBezTo>
                    <a:pt x="41" y="59"/>
                    <a:pt x="23" y="59"/>
                    <a:pt x="5" y="60"/>
                  </a:cubicBezTo>
                  <a:cubicBezTo>
                    <a:pt x="1" y="60"/>
                    <a:pt x="0" y="59"/>
                    <a:pt x="0" y="55"/>
                  </a:cubicBezTo>
                  <a:cubicBezTo>
                    <a:pt x="0" y="46"/>
                    <a:pt x="0" y="38"/>
                    <a:pt x="1" y="29"/>
                  </a:cubicBezTo>
                  <a:cubicBezTo>
                    <a:pt x="3" y="22"/>
                    <a:pt x="7" y="16"/>
                    <a:pt x="14"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44" name="Freeform 339"/>
            <p:cNvSpPr>
              <a:spLocks/>
            </p:cNvSpPr>
            <p:nvPr/>
          </p:nvSpPr>
          <p:spPr bwMode="gray">
            <a:xfrm>
              <a:off x="9229325" y="3860379"/>
              <a:ext cx="88182" cy="117137"/>
            </a:xfrm>
            <a:custGeom>
              <a:avLst/>
              <a:gdLst>
                <a:gd name="T0" fmla="*/ 69 w 71"/>
                <a:gd name="T1" fmla="*/ 32 h 93"/>
                <a:gd name="T2" fmla="*/ 69 w 71"/>
                <a:gd name="T3" fmla="*/ 38 h 93"/>
                <a:gd name="T4" fmla="*/ 69 w 71"/>
                <a:gd name="T5" fmla="*/ 47 h 93"/>
                <a:gd name="T6" fmla="*/ 63 w 71"/>
                <a:gd name="T7" fmla="*/ 66 h 93"/>
                <a:gd name="T8" fmla="*/ 60 w 71"/>
                <a:gd name="T9" fmla="*/ 71 h 93"/>
                <a:gd name="T10" fmla="*/ 44 w 71"/>
                <a:gd name="T11" fmla="*/ 90 h 93"/>
                <a:gd name="T12" fmla="*/ 14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9" y="38"/>
                  </a:cubicBezTo>
                  <a:cubicBezTo>
                    <a:pt x="68" y="41"/>
                    <a:pt x="68" y="44"/>
                    <a:pt x="69" y="47"/>
                  </a:cubicBezTo>
                  <a:cubicBezTo>
                    <a:pt x="71" y="52"/>
                    <a:pt x="67" y="63"/>
                    <a:pt x="63" y="66"/>
                  </a:cubicBezTo>
                  <a:cubicBezTo>
                    <a:pt x="61" y="67"/>
                    <a:pt x="61" y="69"/>
                    <a:pt x="60" y="71"/>
                  </a:cubicBezTo>
                  <a:cubicBezTo>
                    <a:pt x="58" y="80"/>
                    <a:pt x="53" y="87"/>
                    <a:pt x="44" y="90"/>
                  </a:cubicBezTo>
                  <a:cubicBezTo>
                    <a:pt x="32" y="93"/>
                    <a:pt x="20" y="90"/>
                    <a:pt x="14" y="79"/>
                  </a:cubicBezTo>
                  <a:cubicBezTo>
                    <a:pt x="9" y="71"/>
                    <a:pt x="5" y="62"/>
                    <a:pt x="2" y="53"/>
                  </a:cubicBezTo>
                  <a:cubicBezTo>
                    <a:pt x="1" y="50"/>
                    <a:pt x="0" y="46"/>
                    <a:pt x="4" y="42"/>
                  </a:cubicBezTo>
                  <a:cubicBezTo>
                    <a:pt x="5" y="41"/>
                    <a:pt x="4" y="40"/>
                    <a:pt x="4" y="39"/>
                  </a:cubicBezTo>
                  <a:cubicBezTo>
                    <a:pt x="2" y="24"/>
                    <a:pt x="9" y="14"/>
                    <a:pt x="20" y="7"/>
                  </a:cubicBezTo>
                  <a:cubicBezTo>
                    <a:pt x="31" y="0"/>
                    <a:pt x="41" y="0"/>
                    <a:pt x="52" y="6"/>
                  </a:cubicBezTo>
                  <a:cubicBezTo>
                    <a:pt x="53" y="6"/>
                    <a:pt x="54" y="7"/>
                    <a:pt x="54" y="8"/>
                  </a:cubicBezTo>
                  <a:cubicBezTo>
                    <a:pt x="57" y="10"/>
                    <a:pt x="60"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endParaRPr>
            </a:p>
          </p:txBody>
        </p:sp>
        <p:sp>
          <p:nvSpPr>
            <p:cNvPr id="45" name="Line 340"/>
            <p:cNvSpPr>
              <a:spLocks noChangeShapeType="1"/>
            </p:cNvSpPr>
            <p:nvPr/>
          </p:nvSpPr>
          <p:spPr bwMode="gray">
            <a:xfrm>
              <a:off x="8780519" y="3765616"/>
              <a:ext cx="480393" cy="0"/>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endParaRPr>
            </a:p>
          </p:txBody>
        </p:sp>
        <p:sp>
          <p:nvSpPr>
            <p:cNvPr id="46" name="Line 341"/>
            <p:cNvSpPr>
              <a:spLocks noChangeShapeType="1"/>
            </p:cNvSpPr>
            <p:nvPr/>
          </p:nvSpPr>
          <p:spPr bwMode="gray">
            <a:xfrm>
              <a:off x="9020057" y="3730080"/>
              <a:ext cx="0" cy="103976"/>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endParaRPr>
            </a:p>
          </p:txBody>
        </p:sp>
        <p:sp>
          <p:nvSpPr>
            <p:cNvPr id="47" name="Line 342"/>
            <p:cNvSpPr>
              <a:spLocks noChangeShapeType="1"/>
            </p:cNvSpPr>
            <p:nvPr/>
          </p:nvSpPr>
          <p:spPr bwMode="gray">
            <a:xfrm>
              <a:off x="9260912"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endParaRPr>
            </a:p>
          </p:txBody>
        </p:sp>
        <p:sp>
          <p:nvSpPr>
            <p:cNvPr id="48" name="Line 343"/>
            <p:cNvSpPr>
              <a:spLocks noChangeShapeType="1"/>
            </p:cNvSpPr>
            <p:nvPr/>
          </p:nvSpPr>
          <p:spPr bwMode="gray">
            <a:xfrm>
              <a:off x="8780519"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endParaRPr>
            </a:p>
          </p:txBody>
        </p:sp>
      </p:grpSp>
      <p:grpSp>
        <p:nvGrpSpPr>
          <p:cNvPr id="49" name="Group 48"/>
          <p:cNvGrpSpPr>
            <a:grpSpLocks noChangeAspect="1"/>
          </p:cNvGrpSpPr>
          <p:nvPr/>
        </p:nvGrpSpPr>
        <p:grpSpPr bwMode="gray">
          <a:xfrm>
            <a:off x="4583675" y="1428439"/>
            <a:ext cx="322116" cy="404384"/>
            <a:chOff x="7744714" y="4364461"/>
            <a:chExt cx="365888" cy="459335"/>
          </a:xfrm>
          <a:solidFill>
            <a:schemeClr val="bg1"/>
          </a:solidFill>
        </p:grpSpPr>
        <p:sp>
          <p:nvSpPr>
            <p:cNvPr id="50" name="Freeform 296"/>
            <p:cNvSpPr>
              <a:spLocks noEditPoints="1"/>
            </p:cNvSpPr>
            <p:nvPr/>
          </p:nvSpPr>
          <p:spPr bwMode="gray">
            <a:xfrm>
              <a:off x="7744714" y="4364461"/>
              <a:ext cx="365888" cy="459335"/>
            </a:xfrm>
            <a:custGeom>
              <a:avLst/>
              <a:gdLst>
                <a:gd name="T0" fmla="*/ 88 w 291"/>
                <a:gd name="T1" fmla="*/ 365 h 365"/>
                <a:gd name="T2" fmla="*/ 110 w 291"/>
                <a:gd name="T3" fmla="*/ 314 h 365"/>
                <a:gd name="T4" fmla="*/ 66 w 291"/>
                <a:gd name="T5" fmla="*/ 316 h 365"/>
                <a:gd name="T6" fmla="*/ 33 w 291"/>
                <a:gd name="T7" fmla="*/ 290 h 365"/>
                <a:gd name="T8" fmla="*/ 25 w 291"/>
                <a:gd name="T9" fmla="*/ 241 h 365"/>
                <a:gd name="T10" fmla="*/ 19 w 291"/>
                <a:gd name="T11" fmla="*/ 226 h 365"/>
                <a:gd name="T12" fmla="*/ 2 w 291"/>
                <a:gd name="T13" fmla="*/ 211 h 365"/>
                <a:gd name="T14" fmla="*/ 30 w 291"/>
                <a:gd name="T15" fmla="*/ 159 h 365"/>
                <a:gd name="T16" fmla="*/ 29 w 291"/>
                <a:gd name="T17" fmla="*/ 92 h 365"/>
                <a:gd name="T18" fmla="*/ 107 w 291"/>
                <a:gd name="T19" fmla="*/ 8 h 365"/>
                <a:gd name="T20" fmla="*/ 275 w 291"/>
                <a:gd name="T21" fmla="*/ 74 h 365"/>
                <a:gd name="T22" fmla="*/ 254 w 291"/>
                <a:gd name="T23" fmla="*/ 223 h 365"/>
                <a:gd name="T24" fmla="*/ 235 w 291"/>
                <a:gd name="T25" fmla="*/ 291 h 365"/>
                <a:gd name="T26" fmla="*/ 285 w 291"/>
                <a:gd name="T27" fmla="*/ 365 h 365"/>
                <a:gd name="T28" fmla="*/ 217 w 291"/>
                <a:gd name="T29" fmla="*/ 188 h 365"/>
                <a:gd name="T30" fmla="*/ 242 w 291"/>
                <a:gd name="T31" fmla="*/ 182 h 365"/>
                <a:gd name="T32" fmla="*/ 247 w 291"/>
                <a:gd name="T33" fmla="*/ 169 h 365"/>
                <a:gd name="T34" fmla="*/ 260 w 291"/>
                <a:gd name="T35" fmla="*/ 146 h 365"/>
                <a:gd name="T36" fmla="*/ 255 w 291"/>
                <a:gd name="T37" fmla="*/ 135 h 365"/>
                <a:gd name="T38" fmla="*/ 248 w 291"/>
                <a:gd name="T39" fmla="*/ 111 h 365"/>
                <a:gd name="T40" fmla="*/ 235 w 291"/>
                <a:gd name="T41" fmla="*/ 105 h 365"/>
                <a:gd name="T42" fmla="*/ 211 w 291"/>
                <a:gd name="T43" fmla="*/ 92 h 365"/>
                <a:gd name="T44" fmla="*/ 201 w 291"/>
                <a:gd name="T45" fmla="*/ 97 h 365"/>
                <a:gd name="T46" fmla="*/ 175 w 291"/>
                <a:gd name="T47" fmla="*/ 105 h 365"/>
                <a:gd name="T48" fmla="*/ 170 w 291"/>
                <a:gd name="T49" fmla="*/ 117 h 365"/>
                <a:gd name="T50" fmla="*/ 158 w 291"/>
                <a:gd name="T51" fmla="*/ 140 h 365"/>
                <a:gd name="T52" fmla="*/ 162 w 291"/>
                <a:gd name="T53" fmla="*/ 152 h 365"/>
                <a:gd name="T54" fmla="*/ 170 w 291"/>
                <a:gd name="T55" fmla="*/ 177 h 365"/>
                <a:gd name="T56" fmla="*/ 183 w 291"/>
                <a:gd name="T57" fmla="*/ 181 h 365"/>
                <a:gd name="T58" fmla="*/ 208 w 291"/>
                <a:gd name="T59" fmla="*/ 194 h 365"/>
                <a:gd name="T60" fmla="*/ 107 w 291"/>
                <a:gd name="T61" fmla="*/ 33 h 365"/>
                <a:gd name="T62" fmla="*/ 101 w 291"/>
                <a:gd name="T63" fmla="*/ 51 h 365"/>
                <a:gd name="T64" fmla="*/ 101 w 291"/>
                <a:gd name="T65" fmla="*/ 64 h 365"/>
                <a:gd name="T66" fmla="*/ 109 w 291"/>
                <a:gd name="T67" fmla="*/ 85 h 365"/>
                <a:gd name="T68" fmla="*/ 130 w 291"/>
                <a:gd name="T69" fmla="*/ 93 h 365"/>
                <a:gd name="T70" fmla="*/ 143 w 291"/>
                <a:gd name="T71" fmla="*/ 94 h 365"/>
                <a:gd name="T72" fmla="*/ 164 w 291"/>
                <a:gd name="T73" fmla="*/ 85 h 365"/>
                <a:gd name="T74" fmla="*/ 171 w 291"/>
                <a:gd name="T75" fmla="*/ 65 h 365"/>
                <a:gd name="T76" fmla="*/ 171 w 291"/>
                <a:gd name="T77" fmla="*/ 51 h 365"/>
                <a:gd name="T78" fmla="*/ 164 w 291"/>
                <a:gd name="T79" fmla="*/ 30 h 365"/>
                <a:gd name="T80" fmla="*/ 143 w 291"/>
                <a:gd name="T81" fmla="*/ 23 h 365"/>
                <a:gd name="T82" fmla="*/ 130 w 291"/>
                <a:gd name="T83" fmla="*/ 23 h 365"/>
                <a:gd name="T84" fmla="*/ 113 w 291"/>
                <a:gd name="T85" fmla="*/ 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365">
                  <a:moveTo>
                    <a:pt x="285" y="365"/>
                  </a:moveTo>
                  <a:cubicBezTo>
                    <a:pt x="221" y="365"/>
                    <a:pt x="155" y="365"/>
                    <a:pt x="88" y="365"/>
                  </a:cubicBezTo>
                  <a:cubicBezTo>
                    <a:pt x="90" y="364"/>
                    <a:pt x="91" y="363"/>
                    <a:pt x="93" y="362"/>
                  </a:cubicBezTo>
                  <a:cubicBezTo>
                    <a:pt x="110" y="349"/>
                    <a:pt x="116" y="332"/>
                    <a:pt x="110" y="314"/>
                  </a:cubicBezTo>
                  <a:cubicBezTo>
                    <a:pt x="109" y="310"/>
                    <a:pt x="107" y="309"/>
                    <a:pt x="103" y="309"/>
                  </a:cubicBezTo>
                  <a:cubicBezTo>
                    <a:pt x="91" y="312"/>
                    <a:pt x="78" y="314"/>
                    <a:pt x="66" y="316"/>
                  </a:cubicBezTo>
                  <a:cubicBezTo>
                    <a:pt x="55" y="317"/>
                    <a:pt x="46" y="314"/>
                    <a:pt x="37" y="307"/>
                  </a:cubicBezTo>
                  <a:cubicBezTo>
                    <a:pt x="32" y="302"/>
                    <a:pt x="31" y="296"/>
                    <a:pt x="33" y="290"/>
                  </a:cubicBezTo>
                  <a:cubicBezTo>
                    <a:pt x="36" y="280"/>
                    <a:pt x="35" y="272"/>
                    <a:pt x="28" y="264"/>
                  </a:cubicBezTo>
                  <a:cubicBezTo>
                    <a:pt x="23" y="258"/>
                    <a:pt x="21" y="249"/>
                    <a:pt x="25" y="241"/>
                  </a:cubicBezTo>
                  <a:cubicBezTo>
                    <a:pt x="25" y="240"/>
                    <a:pt x="26" y="239"/>
                    <a:pt x="26" y="237"/>
                  </a:cubicBezTo>
                  <a:cubicBezTo>
                    <a:pt x="27" y="229"/>
                    <a:pt x="27" y="229"/>
                    <a:pt x="19" y="226"/>
                  </a:cubicBezTo>
                  <a:cubicBezTo>
                    <a:pt x="14" y="225"/>
                    <a:pt x="10" y="223"/>
                    <a:pt x="5" y="221"/>
                  </a:cubicBezTo>
                  <a:cubicBezTo>
                    <a:pt x="1" y="219"/>
                    <a:pt x="0" y="215"/>
                    <a:pt x="2" y="211"/>
                  </a:cubicBezTo>
                  <a:cubicBezTo>
                    <a:pt x="7" y="201"/>
                    <a:pt x="11" y="191"/>
                    <a:pt x="17" y="181"/>
                  </a:cubicBezTo>
                  <a:cubicBezTo>
                    <a:pt x="21" y="174"/>
                    <a:pt x="26" y="166"/>
                    <a:pt x="30" y="159"/>
                  </a:cubicBezTo>
                  <a:cubicBezTo>
                    <a:pt x="31" y="157"/>
                    <a:pt x="31" y="155"/>
                    <a:pt x="31" y="154"/>
                  </a:cubicBezTo>
                  <a:cubicBezTo>
                    <a:pt x="18" y="134"/>
                    <a:pt x="23" y="113"/>
                    <a:pt x="29" y="92"/>
                  </a:cubicBezTo>
                  <a:cubicBezTo>
                    <a:pt x="34" y="79"/>
                    <a:pt x="39" y="66"/>
                    <a:pt x="45" y="54"/>
                  </a:cubicBezTo>
                  <a:cubicBezTo>
                    <a:pt x="58" y="28"/>
                    <a:pt x="80" y="14"/>
                    <a:pt x="107" y="8"/>
                  </a:cubicBezTo>
                  <a:cubicBezTo>
                    <a:pt x="139" y="0"/>
                    <a:pt x="172" y="0"/>
                    <a:pt x="203" y="10"/>
                  </a:cubicBezTo>
                  <a:cubicBezTo>
                    <a:pt x="236" y="21"/>
                    <a:pt x="258" y="44"/>
                    <a:pt x="275" y="74"/>
                  </a:cubicBezTo>
                  <a:cubicBezTo>
                    <a:pt x="291" y="104"/>
                    <a:pt x="290" y="136"/>
                    <a:pt x="281" y="168"/>
                  </a:cubicBezTo>
                  <a:cubicBezTo>
                    <a:pt x="275" y="188"/>
                    <a:pt x="265" y="206"/>
                    <a:pt x="254" y="223"/>
                  </a:cubicBezTo>
                  <a:cubicBezTo>
                    <a:pt x="248" y="231"/>
                    <a:pt x="242" y="240"/>
                    <a:pt x="237" y="249"/>
                  </a:cubicBezTo>
                  <a:cubicBezTo>
                    <a:pt x="228" y="262"/>
                    <a:pt x="230" y="277"/>
                    <a:pt x="235" y="291"/>
                  </a:cubicBezTo>
                  <a:cubicBezTo>
                    <a:pt x="243" y="316"/>
                    <a:pt x="258" y="335"/>
                    <a:pt x="276" y="354"/>
                  </a:cubicBezTo>
                  <a:cubicBezTo>
                    <a:pt x="279" y="357"/>
                    <a:pt x="283" y="362"/>
                    <a:pt x="285" y="365"/>
                  </a:cubicBezTo>
                  <a:close/>
                  <a:moveTo>
                    <a:pt x="208" y="194"/>
                  </a:moveTo>
                  <a:cubicBezTo>
                    <a:pt x="215" y="194"/>
                    <a:pt x="215" y="194"/>
                    <a:pt x="217" y="188"/>
                  </a:cubicBezTo>
                  <a:cubicBezTo>
                    <a:pt x="219" y="180"/>
                    <a:pt x="228" y="177"/>
                    <a:pt x="235" y="182"/>
                  </a:cubicBezTo>
                  <a:cubicBezTo>
                    <a:pt x="238" y="184"/>
                    <a:pt x="240" y="184"/>
                    <a:pt x="242" y="182"/>
                  </a:cubicBezTo>
                  <a:cubicBezTo>
                    <a:pt x="243" y="181"/>
                    <a:pt x="244" y="180"/>
                    <a:pt x="246" y="179"/>
                  </a:cubicBezTo>
                  <a:cubicBezTo>
                    <a:pt x="249" y="176"/>
                    <a:pt x="250" y="174"/>
                    <a:pt x="247" y="169"/>
                  </a:cubicBezTo>
                  <a:cubicBezTo>
                    <a:pt x="241" y="163"/>
                    <a:pt x="246" y="153"/>
                    <a:pt x="254" y="152"/>
                  </a:cubicBezTo>
                  <a:cubicBezTo>
                    <a:pt x="258" y="152"/>
                    <a:pt x="260" y="150"/>
                    <a:pt x="260" y="146"/>
                  </a:cubicBezTo>
                  <a:cubicBezTo>
                    <a:pt x="260" y="144"/>
                    <a:pt x="260" y="142"/>
                    <a:pt x="259" y="140"/>
                  </a:cubicBezTo>
                  <a:cubicBezTo>
                    <a:pt x="259" y="138"/>
                    <a:pt x="257" y="136"/>
                    <a:pt x="255" y="135"/>
                  </a:cubicBezTo>
                  <a:cubicBezTo>
                    <a:pt x="245" y="133"/>
                    <a:pt x="242" y="125"/>
                    <a:pt x="248" y="116"/>
                  </a:cubicBezTo>
                  <a:cubicBezTo>
                    <a:pt x="249" y="115"/>
                    <a:pt x="248" y="112"/>
                    <a:pt x="248" y="111"/>
                  </a:cubicBezTo>
                  <a:cubicBezTo>
                    <a:pt x="247" y="109"/>
                    <a:pt x="245" y="108"/>
                    <a:pt x="244" y="106"/>
                  </a:cubicBezTo>
                  <a:cubicBezTo>
                    <a:pt x="241" y="103"/>
                    <a:pt x="238" y="103"/>
                    <a:pt x="235" y="105"/>
                  </a:cubicBezTo>
                  <a:cubicBezTo>
                    <a:pt x="228" y="111"/>
                    <a:pt x="219" y="107"/>
                    <a:pt x="217" y="98"/>
                  </a:cubicBezTo>
                  <a:cubicBezTo>
                    <a:pt x="217" y="93"/>
                    <a:pt x="215" y="92"/>
                    <a:pt x="211" y="92"/>
                  </a:cubicBezTo>
                  <a:cubicBezTo>
                    <a:pt x="209" y="93"/>
                    <a:pt x="207" y="93"/>
                    <a:pt x="205" y="93"/>
                  </a:cubicBezTo>
                  <a:cubicBezTo>
                    <a:pt x="202" y="93"/>
                    <a:pt x="201" y="94"/>
                    <a:pt x="201" y="97"/>
                  </a:cubicBezTo>
                  <a:cubicBezTo>
                    <a:pt x="199" y="107"/>
                    <a:pt x="190" y="110"/>
                    <a:pt x="182" y="105"/>
                  </a:cubicBezTo>
                  <a:cubicBezTo>
                    <a:pt x="179" y="102"/>
                    <a:pt x="177" y="103"/>
                    <a:pt x="175" y="105"/>
                  </a:cubicBezTo>
                  <a:cubicBezTo>
                    <a:pt x="174" y="107"/>
                    <a:pt x="172" y="108"/>
                    <a:pt x="171" y="110"/>
                  </a:cubicBezTo>
                  <a:cubicBezTo>
                    <a:pt x="168" y="112"/>
                    <a:pt x="168" y="114"/>
                    <a:pt x="170" y="117"/>
                  </a:cubicBezTo>
                  <a:cubicBezTo>
                    <a:pt x="176" y="124"/>
                    <a:pt x="172" y="133"/>
                    <a:pt x="163" y="135"/>
                  </a:cubicBezTo>
                  <a:cubicBezTo>
                    <a:pt x="159" y="135"/>
                    <a:pt x="158" y="137"/>
                    <a:pt x="158" y="140"/>
                  </a:cubicBezTo>
                  <a:cubicBezTo>
                    <a:pt x="158" y="142"/>
                    <a:pt x="157" y="145"/>
                    <a:pt x="158" y="147"/>
                  </a:cubicBezTo>
                  <a:cubicBezTo>
                    <a:pt x="159" y="149"/>
                    <a:pt x="161" y="152"/>
                    <a:pt x="162" y="152"/>
                  </a:cubicBezTo>
                  <a:cubicBezTo>
                    <a:pt x="171" y="152"/>
                    <a:pt x="176" y="163"/>
                    <a:pt x="170" y="170"/>
                  </a:cubicBezTo>
                  <a:cubicBezTo>
                    <a:pt x="168" y="173"/>
                    <a:pt x="168" y="175"/>
                    <a:pt x="170" y="177"/>
                  </a:cubicBezTo>
                  <a:cubicBezTo>
                    <a:pt x="171" y="178"/>
                    <a:pt x="172" y="179"/>
                    <a:pt x="173" y="180"/>
                  </a:cubicBezTo>
                  <a:cubicBezTo>
                    <a:pt x="176" y="183"/>
                    <a:pt x="179" y="185"/>
                    <a:pt x="183" y="181"/>
                  </a:cubicBezTo>
                  <a:cubicBezTo>
                    <a:pt x="189" y="177"/>
                    <a:pt x="199" y="180"/>
                    <a:pt x="200" y="187"/>
                  </a:cubicBezTo>
                  <a:cubicBezTo>
                    <a:pt x="200" y="194"/>
                    <a:pt x="204" y="195"/>
                    <a:pt x="208" y="194"/>
                  </a:cubicBezTo>
                  <a:close/>
                  <a:moveTo>
                    <a:pt x="113" y="26"/>
                  </a:moveTo>
                  <a:cubicBezTo>
                    <a:pt x="111" y="28"/>
                    <a:pt x="109" y="30"/>
                    <a:pt x="107" y="33"/>
                  </a:cubicBezTo>
                  <a:cubicBezTo>
                    <a:pt x="106" y="34"/>
                    <a:pt x="107" y="36"/>
                    <a:pt x="107" y="38"/>
                  </a:cubicBezTo>
                  <a:cubicBezTo>
                    <a:pt x="111" y="44"/>
                    <a:pt x="109" y="50"/>
                    <a:pt x="101" y="51"/>
                  </a:cubicBezTo>
                  <a:cubicBezTo>
                    <a:pt x="97" y="52"/>
                    <a:pt x="97" y="54"/>
                    <a:pt x="97" y="57"/>
                  </a:cubicBezTo>
                  <a:cubicBezTo>
                    <a:pt x="98" y="60"/>
                    <a:pt x="96" y="63"/>
                    <a:pt x="101" y="64"/>
                  </a:cubicBezTo>
                  <a:cubicBezTo>
                    <a:pt x="109" y="66"/>
                    <a:pt x="111" y="72"/>
                    <a:pt x="107" y="78"/>
                  </a:cubicBezTo>
                  <a:cubicBezTo>
                    <a:pt x="104" y="82"/>
                    <a:pt x="107" y="83"/>
                    <a:pt x="109" y="85"/>
                  </a:cubicBezTo>
                  <a:cubicBezTo>
                    <a:pt x="111" y="87"/>
                    <a:pt x="112" y="90"/>
                    <a:pt x="116" y="87"/>
                  </a:cubicBezTo>
                  <a:cubicBezTo>
                    <a:pt x="122" y="83"/>
                    <a:pt x="129" y="86"/>
                    <a:pt x="130" y="93"/>
                  </a:cubicBezTo>
                  <a:cubicBezTo>
                    <a:pt x="130" y="97"/>
                    <a:pt x="133" y="97"/>
                    <a:pt x="135" y="97"/>
                  </a:cubicBezTo>
                  <a:cubicBezTo>
                    <a:pt x="138" y="97"/>
                    <a:pt x="142" y="98"/>
                    <a:pt x="143" y="94"/>
                  </a:cubicBezTo>
                  <a:cubicBezTo>
                    <a:pt x="145" y="86"/>
                    <a:pt x="150" y="83"/>
                    <a:pt x="157" y="88"/>
                  </a:cubicBezTo>
                  <a:cubicBezTo>
                    <a:pt x="161" y="90"/>
                    <a:pt x="162" y="87"/>
                    <a:pt x="164" y="85"/>
                  </a:cubicBezTo>
                  <a:cubicBezTo>
                    <a:pt x="166" y="83"/>
                    <a:pt x="169" y="82"/>
                    <a:pt x="166" y="78"/>
                  </a:cubicBezTo>
                  <a:cubicBezTo>
                    <a:pt x="162" y="72"/>
                    <a:pt x="164" y="66"/>
                    <a:pt x="171" y="65"/>
                  </a:cubicBezTo>
                  <a:cubicBezTo>
                    <a:pt x="176" y="64"/>
                    <a:pt x="175" y="61"/>
                    <a:pt x="176" y="58"/>
                  </a:cubicBezTo>
                  <a:cubicBezTo>
                    <a:pt x="176" y="55"/>
                    <a:pt x="176" y="52"/>
                    <a:pt x="171" y="51"/>
                  </a:cubicBezTo>
                  <a:cubicBezTo>
                    <a:pt x="165" y="50"/>
                    <a:pt x="162" y="43"/>
                    <a:pt x="166" y="38"/>
                  </a:cubicBezTo>
                  <a:cubicBezTo>
                    <a:pt x="169" y="34"/>
                    <a:pt x="166" y="32"/>
                    <a:pt x="164" y="30"/>
                  </a:cubicBezTo>
                  <a:cubicBezTo>
                    <a:pt x="162" y="28"/>
                    <a:pt x="161" y="26"/>
                    <a:pt x="157" y="28"/>
                  </a:cubicBezTo>
                  <a:cubicBezTo>
                    <a:pt x="151" y="33"/>
                    <a:pt x="144" y="30"/>
                    <a:pt x="143" y="23"/>
                  </a:cubicBezTo>
                  <a:cubicBezTo>
                    <a:pt x="143" y="18"/>
                    <a:pt x="140" y="19"/>
                    <a:pt x="137" y="19"/>
                  </a:cubicBezTo>
                  <a:cubicBezTo>
                    <a:pt x="134" y="19"/>
                    <a:pt x="131" y="18"/>
                    <a:pt x="130" y="23"/>
                  </a:cubicBezTo>
                  <a:cubicBezTo>
                    <a:pt x="129" y="30"/>
                    <a:pt x="123" y="32"/>
                    <a:pt x="117" y="28"/>
                  </a:cubicBezTo>
                  <a:cubicBezTo>
                    <a:pt x="116" y="28"/>
                    <a:pt x="115" y="27"/>
                    <a:pt x="113" y="26"/>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endParaRPr>
            </a:p>
          </p:txBody>
        </p:sp>
        <p:sp>
          <p:nvSpPr>
            <p:cNvPr id="51" name="Freeform 297"/>
            <p:cNvSpPr>
              <a:spLocks/>
            </p:cNvSpPr>
            <p:nvPr/>
          </p:nvSpPr>
          <p:spPr bwMode="gray">
            <a:xfrm>
              <a:off x="7982936" y="4519766"/>
              <a:ext cx="50013" cy="51330"/>
            </a:xfrm>
            <a:custGeom>
              <a:avLst/>
              <a:gdLst>
                <a:gd name="T0" fmla="*/ 20 w 40"/>
                <a:gd name="T1" fmla="*/ 41 h 41"/>
                <a:gd name="T2" fmla="*/ 0 w 40"/>
                <a:gd name="T3" fmla="*/ 21 h 41"/>
                <a:gd name="T4" fmla="*/ 20 w 40"/>
                <a:gd name="T5" fmla="*/ 0 h 41"/>
                <a:gd name="T6" fmla="*/ 40 w 40"/>
                <a:gd name="T7" fmla="*/ 21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8" y="40"/>
                    <a:pt x="0" y="31"/>
                    <a:pt x="0" y="21"/>
                  </a:cubicBezTo>
                  <a:cubicBezTo>
                    <a:pt x="0" y="9"/>
                    <a:pt x="9" y="0"/>
                    <a:pt x="20" y="0"/>
                  </a:cubicBezTo>
                  <a:cubicBezTo>
                    <a:pt x="31" y="0"/>
                    <a:pt x="40" y="10"/>
                    <a:pt x="40" y="21"/>
                  </a:cubicBezTo>
                  <a:cubicBezTo>
                    <a:pt x="40" y="32"/>
                    <a:pt x="31" y="41"/>
                    <a:pt x="20" y="41"/>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endParaRPr>
            </a:p>
          </p:txBody>
        </p:sp>
        <p:sp>
          <p:nvSpPr>
            <p:cNvPr id="52" name="Oval 298"/>
            <p:cNvSpPr>
              <a:spLocks noChangeArrowheads="1"/>
            </p:cNvSpPr>
            <p:nvPr/>
          </p:nvSpPr>
          <p:spPr bwMode="gray">
            <a:xfrm>
              <a:off x="7897387" y="4417107"/>
              <a:ext cx="38169" cy="39484"/>
            </a:xfrm>
            <a:prstGeom prst="ellipse">
              <a:avLst/>
            </a:prstGeom>
            <a:grpFill/>
            <a:ln>
              <a:noFill/>
            </a:ln>
          </p:spPr>
          <p:txBody>
            <a:bodyPr/>
            <a:lstStyle/>
            <a:p>
              <a:pPr eaLnBrk="1" fontAlgn="auto" hangingPunct="1">
                <a:spcBef>
                  <a:spcPts val="0"/>
                </a:spcBef>
                <a:spcAft>
                  <a:spcPts val="0"/>
                </a:spcAft>
                <a:defRPr/>
              </a:pPr>
              <a:endParaRPr lang="en-US" dirty="0">
                <a:solidFill>
                  <a:prstClr val="black"/>
                </a:solidFill>
              </a:endParaRPr>
            </a:p>
          </p:txBody>
        </p:sp>
      </p:grpSp>
      <p:sp>
        <p:nvSpPr>
          <p:cNvPr id="67" name="Rectangle 66"/>
          <p:cNvSpPr/>
          <p:nvPr/>
        </p:nvSpPr>
        <p:spPr>
          <a:xfrm>
            <a:off x="957264" y="4290276"/>
            <a:ext cx="2438400" cy="1735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GB" sz="1050" dirty="0">
                <a:solidFill>
                  <a:schemeClr val="tx2"/>
                </a:solidFill>
              </a:rPr>
              <a:t>Omni-channel/seamless retail accelerated </a:t>
            </a:r>
          </a:p>
          <a:p>
            <a:pPr marL="171450" indent="-171450">
              <a:spcAft>
                <a:spcPts val="600"/>
              </a:spcAft>
              <a:buClr>
                <a:schemeClr val="tx2"/>
              </a:buClr>
              <a:buFont typeface="Arial" panose="020B0604020202020204" pitchFamily="34" charset="0"/>
              <a:buChar char="—"/>
            </a:pPr>
            <a:r>
              <a:rPr lang="en-GB" sz="1050" dirty="0">
                <a:solidFill>
                  <a:schemeClr val="tx2"/>
                </a:solidFill>
              </a:rPr>
              <a:t>Reinventing the role of the physical and digital channels</a:t>
            </a:r>
          </a:p>
          <a:p>
            <a:pPr marL="171450" indent="-171450">
              <a:spcAft>
                <a:spcPts val="600"/>
              </a:spcAft>
              <a:buClr>
                <a:schemeClr val="tx2"/>
              </a:buClr>
              <a:buFont typeface="Arial" panose="020B0604020202020204" pitchFamily="34" charset="0"/>
              <a:buChar char="—"/>
            </a:pPr>
            <a:r>
              <a:rPr lang="en-GB" sz="1050" dirty="0">
                <a:solidFill>
                  <a:schemeClr val="tx2"/>
                </a:solidFill>
              </a:rPr>
              <a:t>Boom in online across generations</a:t>
            </a:r>
          </a:p>
          <a:p>
            <a:pPr marL="171450" indent="-171450">
              <a:spcAft>
                <a:spcPts val="600"/>
              </a:spcAft>
              <a:buClr>
                <a:schemeClr val="tx2"/>
              </a:buClr>
              <a:buFont typeface="Arial" panose="020B0604020202020204" pitchFamily="34" charset="0"/>
              <a:buChar char="—"/>
            </a:pPr>
            <a:r>
              <a:rPr lang="en-GB" sz="1050" dirty="0">
                <a:solidFill>
                  <a:schemeClr val="tx2"/>
                </a:solidFill>
              </a:rPr>
              <a:t>Localisation and personalization </a:t>
            </a:r>
          </a:p>
          <a:p>
            <a:pPr marL="171450" indent="-171450">
              <a:spcAft>
                <a:spcPts val="600"/>
              </a:spcAft>
              <a:buClr>
                <a:schemeClr val="tx2"/>
              </a:buClr>
              <a:buFont typeface="Arial" panose="020B0604020202020204" pitchFamily="34" charset="0"/>
              <a:buChar char="—"/>
            </a:pPr>
            <a:r>
              <a:rPr lang="en-GB" sz="1050" dirty="0">
                <a:solidFill>
                  <a:schemeClr val="tx2"/>
                </a:solidFill>
              </a:rPr>
              <a:t>Accelerated partnerships for complementary services</a:t>
            </a:r>
          </a:p>
        </p:txBody>
      </p:sp>
      <p:sp>
        <p:nvSpPr>
          <p:cNvPr id="68" name="Rectangle 67"/>
          <p:cNvSpPr/>
          <p:nvPr/>
        </p:nvSpPr>
        <p:spPr>
          <a:xfrm>
            <a:off x="3533775" y="4290276"/>
            <a:ext cx="2450242" cy="1735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71450" indent="-171450">
              <a:spcAft>
                <a:spcPts val="600"/>
              </a:spcAft>
              <a:buClr>
                <a:schemeClr val="tx2"/>
              </a:buClr>
              <a:buFont typeface="Arial" panose="020B0604020202020204" pitchFamily="34" charset="0"/>
              <a:buChar char="—"/>
            </a:pPr>
            <a:r>
              <a:rPr lang="en-GB" sz="1050" dirty="0">
                <a:solidFill>
                  <a:schemeClr val="tx2"/>
                </a:solidFill>
              </a:rPr>
              <a:t>Cost of goods: Inventory management, Range proliferation</a:t>
            </a:r>
          </a:p>
          <a:p>
            <a:pPr marL="171450" indent="-171450">
              <a:spcAft>
                <a:spcPts val="600"/>
              </a:spcAft>
              <a:buClr>
                <a:schemeClr val="tx2"/>
              </a:buClr>
              <a:buFont typeface="Arial" panose="020B0604020202020204" pitchFamily="34" charset="0"/>
              <a:buChar char="—"/>
            </a:pPr>
            <a:r>
              <a:rPr lang="en-GB" sz="1050" dirty="0">
                <a:solidFill>
                  <a:schemeClr val="tx2"/>
                </a:solidFill>
              </a:rPr>
              <a:t>Financial management in lean times and access to capital</a:t>
            </a:r>
          </a:p>
          <a:p>
            <a:pPr marL="171450" indent="-171450">
              <a:spcAft>
                <a:spcPts val="600"/>
              </a:spcAft>
              <a:buClr>
                <a:schemeClr val="tx2"/>
              </a:buClr>
              <a:buFont typeface="Arial" panose="020B0604020202020204" pitchFamily="34" charset="0"/>
              <a:buChar char="—"/>
            </a:pPr>
            <a:r>
              <a:rPr lang="en-GB" sz="1050" dirty="0">
                <a:solidFill>
                  <a:schemeClr val="tx2"/>
                </a:solidFill>
              </a:rPr>
              <a:t>Physical space reduction and lease agreements</a:t>
            </a:r>
          </a:p>
          <a:p>
            <a:pPr marL="171450" indent="-171450">
              <a:spcAft>
                <a:spcPts val="600"/>
              </a:spcAft>
              <a:buClr>
                <a:schemeClr val="tx2"/>
              </a:buClr>
              <a:buFont typeface="Arial" panose="020B0604020202020204" pitchFamily="34" charset="0"/>
              <a:buChar char="—"/>
            </a:pPr>
            <a:r>
              <a:rPr lang="en-GB" sz="1050" dirty="0">
                <a:solidFill>
                  <a:schemeClr val="tx2"/>
                </a:solidFill>
              </a:rPr>
              <a:t>Supply chain optimization</a:t>
            </a:r>
          </a:p>
          <a:p>
            <a:pPr marL="171450" indent="-171450">
              <a:spcAft>
                <a:spcPts val="600"/>
              </a:spcAft>
              <a:buClr>
                <a:schemeClr val="tx2"/>
              </a:buClr>
              <a:buFont typeface="Arial" panose="020B0604020202020204" pitchFamily="34" charset="0"/>
              <a:buChar char="—"/>
            </a:pPr>
            <a:r>
              <a:rPr lang="en-GB" sz="1050" dirty="0">
                <a:solidFill>
                  <a:schemeClr val="tx2"/>
                </a:solidFill>
              </a:rPr>
              <a:t>Workforce optimization </a:t>
            </a:r>
          </a:p>
        </p:txBody>
      </p:sp>
      <p:sp>
        <p:nvSpPr>
          <p:cNvPr id="9" name="Rectangle 8"/>
          <p:cNvSpPr/>
          <p:nvPr/>
        </p:nvSpPr>
        <p:spPr>
          <a:xfrm>
            <a:off x="995363" y="3945394"/>
            <a:ext cx="10204450" cy="2470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1100" b="1" dirty="0">
                <a:solidFill>
                  <a:schemeClr val="bg1"/>
                </a:solidFill>
              </a:rPr>
              <a:t>IMPLICATIONS</a:t>
            </a:r>
          </a:p>
        </p:txBody>
      </p:sp>
      <p:sp>
        <p:nvSpPr>
          <p:cNvPr id="53" name="Title 1">
            <a:extLst>
              <a:ext uri="{FF2B5EF4-FFF2-40B4-BE49-F238E27FC236}">
                <a16:creationId xmlns:a16="http://schemas.microsoft.com/office/drawing/2014/main" id="{314CD3CE-52DC-4D57-BB0B-A8BBE278D121}"/>
              </a:ext>
            </a:extLst>
          </p:cNvPr>
          <p:cNvSpPr txBox="1">
            <a:spLocks/>
          </p:cNvSpPr>
          <p:nvPr/>
        </p:nvSpPr>
        <p:spPr>
          <a:xfrm>
            <a:off x="998400" y="431800"/>
            <a:ext cx="10888800" cy="533400"/>
          </a:xfrm>
          <a:prstGeom prst="rect">
            <a:avLst/>
          </a:prstGeom>
        </p:spPr>
        <p:txBody>
          <a:bodyPr lIns="0" tIns="0" rIns="0" bIns="0"/>
          <a:lstStyle>
            <a:lvl1pPr algn="l" defTabSz="914400" rtl="0" eaLnBrk="1" latinLnBrk="0" hangingPunct="1">
              <a:lnSpc>
                <a:spcPct val="70000"/>
              </a:lnSpc>
              <a:spcBef>
                <a:spcPct val="0"/>
              </a:spcBef>
              <a:buNone/>
              <a:defRPr sz="5400" b="0" i="0" kern="1200">
                <a:solidFill>
                  <a:srgbClr val="00338D"/>
                </a:solidFill>
                <a:latin typeface="KPMG Extralight"/>
                <a:ea typeface="+mj-ea"/>
                <a:cs typeface="KPMG Extralight"/>
              </a:defRPr>
            </a:lvl1pPr>
          </a:lstStyle>
          <a:p>
            <a:r>
              <a:rPr lang="en-GB" sz="5000" dirty="0"/>
              <a:t>Four existing trends have accelerated and need to be prioritized</a:t>
            </a:r>
          </a:p>
        </p:txBody>
      </p:sp>
      <p:sp>
        <p:nvSpPr>
          <p:cNvPr id="81" name="Rectangle 80">
            <a:extLst>
              <a:ext uri="{FF2B5EF4-FFF2-40B4-BE49-F238E27FC236}">
                <a16:creationId xmlns:a16="http://schemas.microsoft.com/office/drawing/2014/main" id="{8F20EA3A-6C85-41F2-9254-4EA4C0DBFBC0}"/>
              </a:ext>
            </a:extLst>
          </p:cNvPr>
          <p:cNvSpPr/>
          <p:nvPr/>
        </p:nvSpPr>
        <p:spPr>
          <a:xfrm>
            <a:off x="8768778" y="1322388"/>
            <a:ext cx="2434842" cy="964122"/>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324000" rtlCol="0" anchor="b" anchorCtr="0"/>
          <a:lstStyle/>
          <a:p>
            <a:pPr algn="ctr"/>
            <a:r>
              <a:rPr lang="en-GB" sz="1050" b="1" dirty="0">
                <a:solidFill>
                  <a:schemeClr val="bg1"/>
                </a:solidFill>
              </a:rPr>
              <a:t>Innovation</a:t>
            </a:r>
          </a:p>
        </p:txBody>
      </p:sp>
      <p:pic>
        <p:nvPicPr>
          <p:cNvPr id="8" name="Graphic 7" descr="Lightbulb and gear">
            <a:extLst>
              <a:ext uri="{FF2B5EF4-FFF2-40B4-BE49-F238E27FC236}">
                <a16:creationId xmlns:a16="http://schemas.microsoft.com/office/drawing/2014/main" id="{4C5206A2-F527-4AC7-BBB5-2B2FC21280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20776" y="1423708"/>
            <a:ext cx="516155" cy="516155"/>
          </a:xfrm>
          <a:prstGeom prst="rect">
            <a:avLst/>
          </a:prstGeom>
        </p:spPr>
      </p:pic>
    </p:spTree>
    <p:extLst>
      <p:ext uri="{BB962C8B-B14F-4D97-AF65-F5344CB8AC3E}">
        <p14:creationId xmlns:p14="http://schemas.microsoft.com/office/powerpoint/2010/main" val="949087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6C8DB-7BB9-4012-9559-6C6A42770848}"/>
              </a:ext>
            </a:extLst>
          </p:cNvPr>
          <p:cNvSpPr>
            <a:spLocks noGrp="1"/>
          </p:cNvSpPr>
          <p:nvPr>
            <p:ph type="ctrTitle"/>
          </p:nvPr>
        </p:nvSpPr>
        <p:spPr>
          <a:xfrm>
            <a:off x="995362" y="3271706"/>
            <a:ext cx="7512029" cy="969496"/>
          </a:xfrm>
        </p:spPr>
        <p:txBody>
          <a:bodyPr wrap="square">
            <a:spAutoFit/>
          </a:bodyPr>
          <a:lstStyle/>
          <a:p>
            <a:r>
              <a:rPr lang="en-GB" dirty="0"/>
              <a:t>Five priority challenges </a:t>
            </a:r>
          </a:p>
        </p:txBody>
      </p:sp>
      <p:sp>
        <p:nvSpPr>
          <p:cNvPr id="2" name="Text Placeholder 1"/>
          <p:cNvSpPr>
            <a:spLocks noGrp="1"/>
          </p:cNvSpPr>
          <p:nvPr>
            <p:ph type="body" sz="quarter" idx="10"/>
          </p:nvPr>
        </p:nvSpPr>
        <p:spPr/>
        <p:txBody>
          <a:bodyPr/>
          <a:lstStyle/>
          <a:p>
            <a:r>
              <a:rPr lang="en-GB" dirty="0">
                <a:latin typeface="KPMG Thin" panose="020B0203030202040204" pitchFamily="34" charset="0"/>
              </a:rPr>
              <a:t>03</a:t>
            </a:r>
          </a:p>
        </p:txBody>
      </p:sp>
    </p:spTree>
    <p:extLst>
      <p:ext uri="{BB962C8B-B14F-4D97-AF65-F5344CB8AC3E}">
        <p14:creationId xmlns:p14="http://schemas.microsoft.com/office/powerpoint/2010/main" val="2278355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C2583F37-0F79-482A-9FAE-942B8D1B9482}"/>
              </a:ext>
            </a:extLst>
          </p:cNvPr>
          <p:cNvGrpSpPr/>
          <p:nvPr/>
        </p:nvGrpSpPr>
        <p:grpSpPr>
          <a:xfrm>
            <a:off x="2962057" y="4602480"/>
            <a:ext cx="1980000" cy="1187503"/>
            <a:chOff x="5780262" y="4602480"/>
            <a:chExt cx="1980000" cy="1187503"/>
          </a:xfrm>
        </p:grpSpPr>
        <p:sp>
          <p:nvSpPr>
            <p:cNvPr id="57" name="Rectangle 56">
              <a:extLst>
                <a:ext uri="{FF2B5EF4-FFF2-40B4-BE49-F238E27FC236}">
                  <a16:creationId xmlns:a16="http://schemas.microsoft.com/office/drawing/2014/main" id="{39C54231-5C92-48A8-9AE6-80CCB2149456}"/>
                </a:ext>
              </a:extLst>
            </p:cNvPr>
            <p:cNvSpPr/>
            <p:nvPr/>
          </p:nvSpPr>
          <p:spPr>
            <a:xfrm>
              <a:off x="5780262"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Reducing cost of doing business</a:t>
              </a:r>
            </a:p>
          </p:txBody>
        </p:sp>
        <p:grpSp>
          <p:nvGrpSpPr>
            <p:cNvPr id="58" name="Group 57">
              <a:extLst>
                <a:ext uri="{FF2B5EF4-FFF2-40B4-BE49-F238E27FC236}">
                  <a16:creationId xmlns:a16="http://schemas.microsoft.com/office/drawing/2014/main" id="{6A592CB3-2A78-457B-AD22-A084585248EF}"/>
                </a:ext>
              </a:extLst>
            </p:cNvPr>
            <p:cNvGrpSpPr>
              <a:grpSpLocks noChangeAspect="1"/>
            </p:cNvGrpSpPr>
            <p:nvPr/>
          </p:nvGrpSpPr>
          <p:grpSpPr bwMode="gray">
            <a:xfrm>
              <a:off x="6609204" y="4763501"/>
              <a:ext cx="322116" cy="404384"/>
              <a:chOff x="7744714" y="4364461"/>
              <a:chExt cx="365888" cy="459335"/>
            </a:xfrm>
            <a:solidFill>
              <a:schemeClr val="bg1"/>
            </a:solidFill>
          </p:grpSpPr>
          <p:sp>
            <p:nvSpPr>
              <p:cNvPr id="59" name="Freeform 296">
                <a:extLst>
                  <a:ext uri="{FF2B5EF4-FFF2-40B4-BE49-F238E27FC236}">
                    <a16:creationId xmlns:a16="http://schemas.microsoft.com/office/drawing/2014/main" id="{F8496E23-B6AF-42C4-9782-19B7D2D81CCF}"/>
                  </a:ext>
                </a:extLst>
              </p:cNvPr>
              <p:cNvSpPr>
                <a:spLocks noEditPoints="1"/>
              </p:cNvSpPr>
              <p:nvPr/>
            </p:nvSpPr>
            <p:spPr bwMode="gray">
              <a:xfrm>
                <a:off x="7744714" y="4364461"/>
                <a:ext cx="365888" cy="459335"/>
              </a:xfrm>
              <a:custGeom>
                <a:avLst/>
                <a:gdLst>
                  <a:gd name="T0" fmla="*/ 88 w 291"/>
                  <a:gd name="T1" fmla="*/ 365 h 365"/>
                  <a:gd name="T2" fmla="*/ 110 w 291"/>
                  <a:gd name="T3" fmla="*/ 314 h 365"/>
                  <a:gd name="T4" fmla="*/ 66 w 291"/>
                  <a:gd name="T5" fmla="*/ 316 h 365"/>
                  <a:gd name="T6" fmla="*/ 33 w 291"/>
                  <a:gd name="T7" fmla="*/ 290 h 365"/>
                  <a:gd name="T8" fmla="*/ 25 w 291"/>
                  <a:gd name="T9" fmla="*/ 241 h 365"/>
                  <a:gd name="T10" fmla="*/ 19 w 291"/>
                  <a:gd name="T11" fmla="*/ 226 h 365"/>
                  <a:gd name="T12" fmla="*/ 2 w 291"/>
                  <a:gd name="T13" fmla="*/ 211 h 365"/>
                  <a:gd name="T14" fmla="*/ 30 w 291"/>
                  <a:gd name="T15" fmla="*/ 159 h 365"/>
                  <a:gd name="T16" fmla="*/ 29 w 291"/>
                  <a:gd name="T17" fmla="*/ 92 h 365"/>
                  <a:gd name="T18" fmla="*/ 107 w 291"/>
                  <a:gd name="T19" fmla="*/ 8 h 365"/>
                  <a:gd name="T20" fmla="*/ 275 w 291"/>
                  <a:gd name="T21" fmla="*/ 74 h 365"/>
                  <a:gd name="T22" fmla="*/ 254 w 291"/>
                  <a:gd name="T23" fmla="*/ 223 h 365"/>
                  <a:gd name="T24" fmla="*/ 235 w 291"/>
                  <a:gd name="T25" fmla="*/ 291 h 365"/>
                  <a:gd name="T26" fmla="*/ 285 w 291"/>
                  <a:gd name="T27" fmla="*/ 365 h 365"/>
                  <a:gd name="T28" fmla="*/ 217 w 291"/>
                  <a:gd name="T29" fmla="*/ 188 h 365"/>
                  <a:gd name="T30" fmla="*/ 242 w 291"/>
                  <a:gd name="T31" fmla="*/ 182 h 365"/>
                  <a:gd name="T32" fmla="*/ 247 w 291"/>
                  <a:gd name="T33" fmla="*/ 169 h 365"/>
                  <a:gd name="T34" fmla="*/ 260 w 291"/>
                  <a:gd name="T35" fmla="*/ 146 h 365"/>
                  <a:gd name="T36" fmla="*/ 255 w 291"/>
                  <a:gd name="T37" fmla="*/ 135 h 365"/>
                  <a:gd name="T38" fmla="*/ 248 w 291"/>
                  <a:gd name="T39" fmla="*/ 111 h 365"/>
                  <a:gd name="T40" fmla="*/ 235 w 291"/>
                  <a:gd name="T41" fmla="*/ 105 h 365"/>
                  <a:gd name="T42" fmla="*/ 211 w 291"/>
                  <a:gd name="T43" fmla="*/ 92 h 365"/>
                  <a:gd name="T44" fmla="*/ 201 w 291"/>
                  <a:gd name="T45" fmla="*/ 97 h 365"/>
                  <a:gd name="T46" fmla="*/ 175 w 291"/>
                  <a:gd name="T47" fmla="*/ 105 h 365"/>
                  <a:gd name="T48" fmla="*/ 170 w 291"/>
                  <a:gd name="T49" fmla="*/ 117 h 365"/>
                  <a:gd name="T50" fmla="*/ 158 w 291"/>
                  <a:gd name="T51" fmla="*/ 140 h 365"/>
                  <a:gd name="T52" fmla="*/ 162 w 291"/>
                  <a:gd name="T53" fmla="*/ 152 h 365"/>
                  <a:gd name="T54" fmla="*/ 170 w 291"/>
                  <a:gd name="T55" fmla="*/ 177 h 365"/>
                  <a:gd name="T56" fmla="*/ 183 w 291"/>
                  <a:gd name="T57" fmla="*/ 181 h 365"/>
                  <a:gd name="T58" fmla="*/ 208 w 291"/>
                  <a:gd name="T59" fmla="*/ 194 h 365"/>
                  <a:gd name="T60" fmla="*/ 107 w 291"/>
                  <a:gd name="T61" fmla="*/ 33 h 365"/>
                  <a:gd name="T62" fmla="*/ 101 w 291"/>
                  <a:gd name="T63" fmla="*/ 51 h 365"/>
                  <a:gd name="T64" fmla="*/ 101 w 291"/>
                  <a:gd name="T65" fmla="*/ 64 h 365"/>
                  <a:gd name="T66" fmla="*/ 109 w 291"/>
                  <a:gd name="T67" fmla="*/ 85 h 365"/>
                  <a:gd name="T68" fmla="*/ 130 w 291"/>
                  <a:gd name="T69" fmla="*/ 93 h 365"/>
                  <a:gd name="T70" fmla="*/ 143 w 291"/>
                  <a:gd name="T71" fmla="*/ 94 h 365"/>
                  <a:gd name="T72" fmla="*/ 164 w 291"/>
                  <a:gd name="T73" fmla="*/ 85 h 365"/>
                  <a:gd name="T74" fmla="*/ 171 w 291"/>
                  <a:gd name="T75" fmla="*/ 65 h 365"/>
                  <a:gd name="T76" fmla="*/ 171 w 291"/>
                  <a:gd name="T77" fmla="*/ 51 h 365"/>
                  <a:gd name="T78" fmla="*/ 164 w 291"/>
                  <a:gd name="T79" fmla="*/ 30 h 365"/>
                  <a:gd name="T80" fmla="*/ 143 w 291"/>
                  <a:gd name="T81" fmla="*/ 23 h 365"/>
                  <a:gd name="T82" fmla="*/ 130 w 291"/>
                  <a:gd name="T83" fmla="*/ 23 h 365"/>
                  <a:gd name="T84" fmla="*/ 113 w 291"/>
                  <a:gd name="T85" fmla="*/ 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365">
                    <a:moveTo>
                      <a:pt x="285" y="365"/>
                    </a:moveTo>
                    <a:cubicBezTo>
                      <a:pt x="221" y="365"/>
                      <a:pt x="155" y="365"/>
                      <a:pt x="88" y="365"/>
                    </a:cubicBezTo>
                    <a:cubicBezTo>
                      <a:pt x="90" y="364"/>
                      <a:pt x="91" y="363"/>
                      <a:pt x="93" y="362"/>
                    </a:cubicBezTo>
                    <a:cubicBezTo>
                      <a:pt x="110" y="349"/>
                      <a:pt x="116" y="332"/>
                      <a:pt x="110" y="314"/>
                    </a:cubicBezTo>
                    <a:cubicBezTo>
                      <a:pt x="109" y="310"/>
                      <a:pt x="107" y="309"/>
                      <a:pt x="103" y="309"/>
                    </a:cubicBezTo>
                    <a:cubicBezTo>
                      <a:pt x="91" y="312"/>
                      <a:pt x="78" y="314"/>
                      <a:pt x="66" y="316"/>
                    </a:cubicBezTo>
                    <a:cubicBezTo>
                      <a:pt x="55" y="317"/>
                      <a:pt x="46" y="314"/>
                      <a:pt x="37" y="307"/>
                    </a:cubicBezTo>
                    <a:cubicBezTo>
                      <a:pt x="32" y="302"/>
                      <a:pt x="31" y="296"/>
                      <a:pt x="33" y="290"/>
                    </a:cubicBezTo>
                    <a:cubicBezTo>
                      <a:pt x="36" y="280"/>
                      <a:pt x="35" y="272"/>
                      <a:pt x="28" y="264"/>
                    </a:cubicBezTo>
                    <a:cubicBezTo>
                      <a:pt x="23" y="258"/>
                      <a:pt x="21" y="249"/>
                      <a:pt x="25" y="241"/>
                    </a:cubicBezTo>
                    <a:cubicBezTo>
                      <a:pt x="25" y="240"/>
                      <a:pt x="26" y="239"/>
                      <a:pt x="26" y="237"/>
                    </a:cubicBezTo>
                    <a:cubicBezTo>
                      <a:pt x="27" y="229"/>
                      <a:pt x="27" y="229"/>
                      <a:pt x="19" y="226"/>
                    </a:cubicBezTo>
                    <a:cubicBezTo>
                      <a:pt x="14" y="225"/>
                      <a:pt x="10" y="223"/>
                      <a:pt x="5" y="221"/>
                    </a:cubicBezTo>
                    <a:cubicBezTo>
                      <a:pt x="1" y="219"/>
                      <a:pt x="0" y="215"/>
                      <a:pt x="2" y="211"/>
                    </a:cubicBezTo>
                    <a:cubicBezTo>
                      <a:pt x="7" y="201"/>
                      <a:pt x="11" y="191"/>
                      <a:pt x="17" y="181"/>
                    </a:cubicBezTo>
                    <a:cubicBezTo>
                      <a:pt x="21" y="174"/>
                      <a:pt x="26" y="166"/>
                      <a:pt x="30" y="159"/>
                    </a:cubicBezTo>
                    <a:cubicBezTo>
                      <a:pt x="31" y="157"/>
                      <a:pt x="31" y="155"/>
                      <a:pt x="31" y="154"/>
                    </a:cubicBezTo>
                    <a:cubicBezTo>
                      <a:pt x="18" y="134"/>
                      <a:pt x="23" y="113"/>
                      <a:pt x="29" y="92"/>
                    </a:cubicBezTo>
                    <a:cubicBezTo>
                      <a:pt x="34" y="79"/>
                      <a:pt x="39" y="66"/>
                      <a:pt x="45" y="54"/>
                    </a:cubicBezTo>
                    <a:cubicBezTo>
                      <a:pt x="58" y="28"/>
                      <a:pt x="80" y="14"/>
                      <a:pt x="107" y="8"/>
                    </a:cubicBezTo>
                    <a:cubicBezTo>
                      <a:pt x="139" y="0"/>
                      <a:pt x="172" y="0"/>
                      <a:pt x="203" y="10"/>
                    </a:cubicBezTo>
                    <a:cubicBezTo>
                      <a:pt x="236" y="21"/>
                      <a:pt x="258" y="44"/>
                      <a:pt x="275" y="74"/>
                    </a:cubicBezTo>
                    <a:cubicBezTo>
                      <a:pt x="291" y="104"/>
                      <a:pt x="290" y="136"/>
                      <a:pt x="281" y="168"/>
                    </a:cubicBezTo>
                    <a:cubicBezTo>
                      <a:pt x="275" y="188"/>
                      <a:pt x="265" y="206"/>
                      <a:pt x="254" y="223"/>
                    </a:cubicBezTo>
                    <a:cubicBezTo>
                      <a:pt x="248" y="231"/>
                      <a:pt x="242" y="240"/>
                      <a:pt x="237" y="249"/>
                    </a:cubicBezTo>
                    <a:cubicBezTo>
                      <a:pt x="228" y="262"/>
                      <a:pt x="230" y="277"/>
                      <a:pt x="235" y="291"/>
                    </a:cubicBezTo>
                    <a:cubicBezTo>
                      <a:pt x="243" y="316"/>
                      <a:pt x="258" y="335"/>
                      <a:pt x="276" y="354"/>
                    </a:cubicBezTo>
                    <a:cubicBezTo>
                      <a:pt x="279" y="357"/>
                      <a:pt x="283" y="362"/>
                      <a:pt x="285" y="365"/>
                    </a:cubicBezTo>
                    <a:close/>
                    <a:moveTo>
                      <a:pt x="208" y="194"/>
                    </a:moveTo>
                    <a:cubicBezTo>
                      <a:pt x="215" y="194"/>
                      <a:pt x="215" y="194"/>
                      <a:pt x="217" y="188"/>
                    </a:cubicBezTo>
                    <a:cubicBezTo>
                      <a:pt x="219" y="180"/>
                      <a:pt x="228" y="177"/>
                      <a:pt x="235" y="182"/>
                    </a:cubicBezTo>
                    <a:cubicBezTo>
                      <a:pt x="238" y="184"/>
                      <a:pt x="240" y="184"/>
                      <a:pt x="242" y="182"/>
                    </a:cubicBezTo>
                    <a:cubicBezTo>
                      <a:pt x="243" y="181"/>
                      <a:pt x="244" y="180"/>
                      <a:pt x="246" y="179"/>
                    </a:cubicBezTo>
                    <a:cubicBezTo>
                      <a:pt x="249" y="176"/>
                      <a:pt x="250" y="174"/>
                      <a:pt x="247" y="169"/>
                    </a:cubicBezTo>
                    <a:cubicBezTo>
                      <a:pt x="241" y="163"/>
                      <a:pt x="246" y="153"/>
                      <a:pt x="254" y="152"/>
                    </a:cubicBezTo>
                    <a:cubicBezTo>
                      <a:pt x="258" y="152"/>
                      <a:pt x="260" y="150"/>
                      <a:pt x="260" y="146"/>
                    </a:cubicBezTo>
                    <a:cubicBezTo>
                      <a:pt x="260" y="144"/>
                      <a:pt x="260" y="142"/>
                      <a:pt x="259" y="140"/>
                    </a:cubicBezTo>
                    <a:cubicBezTo>
                      <a:pt x="259" y="138"/>
                      <a:pt x="257" y="136"/>
                      <a:pt x="255" y="135"/>
                    </a:cubicBezTo>
                    <a:cubicBezTo>
                      <a:pt x="245" y="133"/>
                      <a:pt x="242" y="125"/>
                      <a:pt x="248" y="116"/>
                    </a:cubicBezTo>
                    <a:cubicBezTo>
                      <a:pt x="249" y="115"/>
                      <a:pt x="248" y="112"/>
                      <a:pt x="248" y="111"/>
                    </a:cubicBezTo>
                    <a:cubicBezTo>
                      <a:pt x="247" y="109"/>
                      <a:pt x="245" y="108"/>
                      <a:pt x="244" y="106"/>
                    </a:cubicBezTo>
                    <a:cubicBezTo>
                      <a:pt x="241" y="103"/>
                      <a:pt x="238" y="103"/>
                      <a:pt x="235" y="105"/>
                    </a:cubicBezTo>
                    <a:cubicBezTo>
                      <a:pt x="228" y="111"/>
                      <a:pt x="219" y="107"/>
                      <a:pt x="217" y="98"/>
                    </a:cubicBezTo>
                    <a:cubicBezTo>
                      <a:pt x="217" y="93"/>
                      <a:pt x="215" y="92"/>
                      <a:pt x="211" y="92"/>
                    </a:cubicBezTo>
                    <a:cubicBezTo>
                      <a:pt x="209" y="93"/>
                      <a:pt x="207" y="93"/>
                      <a:pt x="205" y="93"/>
                    </a:cubicBezTo>
                    <a:cubicBezTo>
                      <a:pt x="202" y="93"/>
                      <a:pt x="201" y="94"/>
                      <a:pt x="201" y="97"/>
                    </a:cubicBezTo>
                    <a:cubicBezTo>
                      <a:pt x="199" y="107"/>
                      <a:pt x="190" y="110"/>
                      <a:pt x="182" y="105"/>
                    </a:cubicBezTo>
                    <a:cubicBezTo>
                      <a:pt x="179" y="102"/>
                      <a:pt x="177" y="103"/>
                      <a:pt x="175" y="105"/>
                    </a:cubicBezTo>
                    <a:cubicBezTo>
                      <a:pt x="174" y="107"/>
                      <a:pt x="172" y="108"/>
                      <a:pt x="171" y="110"/>
                    </a:cubicBezTo>
                    <a:cubicBezTo>
                      <a:pt x="168" y="112"/>
                      <a:pt x="168" y="114"/>
                      <a:pt x="170" y="117"/>
                    </a:cubicBezTo>
                    <a:cubicBezTo>
                      <a:pt x="176" y="124"/>
                      <a:pt x="172" y="133"/>
                      <a:pt x="163" y="135"/>
                    </a:cubicBezTo>
                    <a:cubicBezTo>
                      <a:pt x="159" y="135"/>
                      <a:pt x="158" y="137"/>
                      <a:pt x="158" y="140"/>
                    </a:cubicBezTo>
                    <a:cubicBezTo>
                      <a:pt x="158" y="142"/>
                      <a:pt x="157" y="145"/>
                      <a:pt x="158" y="147"/>
                    </a:cubicBezTo>
                    <a:cubicBezTo>
                      <a:pt x="159" y="149"/>
                      <a:pt x="161" y="152"/>
                      <a:pt x="162" y="152"/>
                    </a:cubicBezTo>
                    <a:cubicBezTo>
                      <a:pt x="171" y="152"/>
                      <a:pt x="176" y="163"/>
                      <a:pt x="170" y="170"/>
                    </a:cubicBezTo>
                    <a:cubicBezTo>
                      <a:pt x="168" y="173"/>
                      <a:pt x="168" y="175"/>
                      <a:pt x="170" y="177"/>
                    </a:cubicBezTo>
                    <a:cubicBezTo>
                      <a:pt x="171" y="178"/>
                      <a:pt x="172" y="179"/>
                      <a:pt x="173" y="180"/>
                    </a:cubicBezTo>
                    <a:cubicBezTo>
                      <a:pt x="176" y="183"/>
                      <a:pt x="179" y="185"/>
                      <a:pt x="183" y="181"/>
                    </a:cubicBezTo>
                    <a:cubicBezTo>
                      <a:pt x="189" y="177"/>
                      <a:pt x="199" y="180"/>
                      <a:pt x="200" y="187"/>
                    </a:cubicBezTo>
                    <a:cubicBezTo>
                      <a:pt x="200" y="194"/>
                      <a:pt x="204" y="195"/>
                      <a:pt x="208" y="194"/>
                    </a:cubicBezTo>
                    <a:close/>
                    <a:moveTo>
                      <a:pt x="113" y="26"/>
                    </a:moveTo>
                    <a:cubicBezTo>
                      <a:pt x="111" y="28"/>
                      <a:pt x="109" y="30"/>
                      <a:pt x="107" y="33"/>
                    </a:cubicBezTo>
                    <a:cubicBezTo>
                      <a:pt x="106" y="34"/>
                      <a:pt x="107" y="36"/>
                      <a:pt x="107" y="38"/>
                    </a:cubicBezTo>
                    <a:cubicBezTo>
                      <a:pt x="111" y="44"/>
                      <a:pt x="109" y="50"/>
                      <a:pt x="101" y="51"/>
                    </a:cubicBezTo>
                    <a:cubicBezTo>
                      <a:pt x="97" y="52"/>
                      <a:pt x="97" y="54"/>
                      <a:pt x="97" y="57"/>
                    </a:cubicBezTo>
                    <a:cubicBezTo>
                      <a:pt x="98" y="60"/>
                      <a:pt x="96" y="63"/>
                      <a:pt x="101" y="64"/>
                    </a:cubicBezTo>
                    <a:cubicBezTo>
                      <a:pt x="109" y="66"/>
                      <a:pt x="111" y="72"/>
                      <a:pt x="107" y="78"/>
                    </a:cubicBezTo>
                    <a:cubicBezTo>
                      <a:pt x="104" y="82"/>
                      <a:pt x="107" y="83"/>
                      <a:pt x="109" y="85"/>
                    </a:cubicBezTo>
                    <a:cubicBezTo>
                      <a:pt x="111" y="87"/>
                      <a:pt x="112" y="90"/>
                      <a:pt x="116" y="87"/>
                    </a:cubicBezTo>
                    <a:cubicBezTo>
                      <a:pt x="122" y="83"/>
                      <a:pt x="129" y="86"/>
                      <a:pt x="130" y="93"/>
                    </a:cubicBezTo>
                    <a:cubicBezTo>
                      <a:pt x="130" y="97"/>
                      <a:pt x="133" y="97"/>
                      <a:pt x="135" y="97"/>
                    </a:cubicBezTo>
                    <a:cubicBezTo>
                      <a:pt x="138" y="97"/>
                      <a:pt x="142" y="98"/>
                      <a:pt x="143" y="94"/>
                    </a:cubicBezTo>
                    <a:cubicBezTo>
                      <a:pt x="145" y="86"/>
                      <a:pt x="150" y="83"/>
                      <a:pt x="157" y="88"/>
                    </a:cubicBezTo>
                    <a:cubicBezTo>
                      <a:pt x="161" y="90"/>
                      <a:pt x="162" y="87"/>
                      <a:pt x="164" y="85"/>
                    </a:cubicBezTo>
                    <a:cubicBezTo>
                      <a:pt x="166" y="83"/>
                      <a:pt x="169" y="82"/>
                      <a:pt x="166" y="78"/>
                    </a:cubicBezTo>
                    <a:cubicBezTo>
                      <a:pt x="162" y="72"/>
                      <a:pt x="164" y="66"/>
                      <a:pt x="171" y="65"/>
                    </a:cubicBezTo>
                    <a:cubicBezTo>
                      <a:pt x="176" y="64"/>
                      <a:pt x="175" y="61"/>
                      <a:pt x="176" y="58"/>
                    </a:cubicBezTo>
                    <a:cubicBezTo>
                      <a:pt x="176" y="55"/>
                      <a:pt x="176" y="52"/>
                      <a:pt x="171" y="51"/>
                    </a:cubicBezTo>
                    <a:cubicBezTo>
                      <a:pt x="165" y="50"/>
                      <a:pt x="162" y="43"/>
                      <a:pt x="166" y="38"/>
                    </a:cubicBezTo>
                    <a:cubicBezTo>
                      <a:pt x="169" y="34"/>
                      <a:pt x="166" y="32"/>
                      <a:pt x="164" y="30"/>
                    </a:cubicBezTo>
                    <a:cubicBezTo>
                      <a:pt x="162" y="28"/>
                      <a:pt x="161" y="26"/>
                      <a:pt x="157" y="28"/>
                    </a:cubicBezTo>
                    <a:cubicBezTo>
                      <a:pt x="151" y="33"/>
                      <a:pt x="144" y="30"/>
                      <a:pt x="143" y="23"/>
                    </a:cubicBezTo>
                    <a:cubicBezTo>
                      <a:pt x="143" y="18"/>
                      <a:pt x="140" y="19"/>
                      <a:pt x="137" y="19"/>
                    </a:cubicBezTo>
                    <a:cubicBezTo>
                      <a:pt x="134" y="19"/>
                      <a:pt x="131" y="18"/>
                      <a:pt x="130" y="23"/>
                    </a:cubicBezTo>
                    <a:cubicBezTo>
                      <a:pt x="129" y="30"/>
                      <a:pt x="123" y="32"/>
                      <a:pt x="117" y="28"/>
                    </a:cubicBezTo>
                    <a:cubicBezTo>
                      <a:pt x="116" y="28"/>
                      <a:pt x="115" y="27"/>
                      <a:pt x="113" y="26"/>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60" name="Freeform 297">
                <a:extLst>
                  <a:ext uri="{FF2B5EF4-FFF2-40B4-BE49-F238E27FC236}">
                    <a16:creationId xmlns:a16="http://schemas.microsoft.com/office/drawing/2014/main" id="{2BB634B0-D120-4DAF-8E7A-084F102A4F22}"/>
                  </a:ext>
                </a:extLst>
              </p:cNvPr>
              <p:cNvSpPr>
                <a:spLocks/>
              </p:cNvSpPr>
              <p:nvPr/>
            </p:nvSpPr>
            <p:spPr bwMode="gray">
              <a:xfrm>
                <a:off x="7982936" y="4519766"/>
                <a:ext cx="50013" cy="51330"/>
              </a:xfrm>
              <a:custGeom>
                <a:avLst/>
                <a:gdLst>
                  <a:gd name="T0" fmla="*/ 20 w 40"/>
                  <a:gd name="T1" fmla="*/ 41 h 41"/>
                  <a:gd name="T2" fmla="*/ 0 w 40"/>
                  <a:gd name="T3" fmla="*/ 21 h 41"/>
                  <a:gd name="T4" fmla="*/ 20 w 40"/>
                  <a:gd name="T5" fmla="*/ 0 h 41"/>
                  <a:gd name="T6" fmla="*/ 40 w 40"/>
                  <a:gd name="T7" fmla="*/ 21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8" y="40"/>
                      <a:pt x="0" y="31"/>
                      <a:pt x="0" y="21"/>
                    </a:cubicBezTo>
                    <a:cubicBezTo>
                      <a:pt x="0" y="9"/>
                      <a:pt x="9" y="0"/>
                      <a:pt x="20" y="0"/>
                    </a:cubicBezTo>
                    <a:cubicBezTo>
                      <a:pt x="31" y="0"/>
                      <a:pt x="40" y="10"/>
                      <a:pt x="40" y="21"/>
                    </a:cubicBezTo>
                    <a:cubicBezTo>
                      <a:pt x="40" y="32"/>
                      <a:pt x="31" y="41"/>
                      <a:pt x="20" y="41"/>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61" name="Oval 298">
                <a:extLst>
                  <a:ext uri="{FF2B5EF4-FFF2-40B4-BE49-F238E27FC236}">
                    <a16:creationId xmlns:a16="http://schemas.microsoft.com/office/drawing/2014/main" id="{4D01C397-BD1D-496E-BF96-60BD19952C62}"/>
                  </a:ext>
                </a:extLst>
              </p:cNvPr>
              <p:cNvSpPr>
                <a:spLocks noChangeArrowheads="1"/>
              </p:cNvSpPr>
              <p:nvPr/>
            </p:nvSpPr>
            <p:spPr bwMode="gray">
              <a:xfrm>
                <a:off x="7897387" y="4417107"/>
                <a:ext cx="38169" cy="39484"/>
              </a:xfrm>
              <a:prstGeom prst="ellipse">
                <a:avLst/>
              </a:pr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sp>
        <p:nvSpPr>
          <p:cNvPr id="2" name="Title 1">
            <a:extLst>
              <a:ext uri="{FF2B5EF4-FFF2-40B4-BE49-F238E27FC236}">
                <a16:creationId xmlns:a16="http://schemas.microsoft.com/office/drawing/2014/main" id="{4E1B72B4-21EA-4EAE-92BE-57A9CAD48982}"/>
              </a:ext>
            </a:extLst>
          </p:cNvPr>
          <p:cNvSpPr>
            <a:spLocks noGrp="1"/>
          </p:cNvSpPr>
          <p:nvPr>
            <p:ph type="ctrTitle"/>
          </p:nvPr>
        </p:nvSpPr>
        <p:spPr>
          <a:xfrm>
            <a:off x="2847838" y="374648"/>
            <a:ext cx="5948500" cy="2191863"/>
          </a:xfrm>
        </p:spPr>
        <p:txBody>
          <a:bodyPr/>
          <a:lstStyle/>
          <a:p>
            <a:r>
              <a:rPr lang="en-US" dirty="0">
                <a:solidFill>
                  <a:schemeClr val="tx2"/>
                </a:solidFill>
                <a:latin typeface="KPMG Extralight" panose="020B0303030202040204" pitchFamily="34" charset="0"/>
              </a:rPr>
              <a:t>Priority challenge 1 </a:t>
            </a:r>
            <a:br>
              <a:rPr lang="en-US" dirty="0">
                <a:solidFill>
                  <a:schemeClr val="tx2"/>
                </a:solidFill>
                <a:latin typeface="KPMG Extralight" panose="020B0303030202040204" pitchFamily="34" charset="0"/>
              </a:rPr>
            </a:br>
            <a:r>
              <a:rPr lang="en-US" sz="8000" dirty="0">
                <a:solidFill>
                  <a:schemeClr val="tx2"/>
                </a:solidFill>
                <a:latin typeface="KPMG Extralight" panose="020B0303030202040204" pitchFamily="34" charset="0"/>
              </a:rPr>
              <a:t>Business Model</a:t>
            </a:r>
          </a:p>
        </p:txBody>
      </p:sp>
      <p:sp>
        <p:nvSpPr>
          <p:cNvPr id="3" name="Rectangle 2">
            <a:extLst>
              <a:ext uri="{FF2B5EF4-FFF2-40B4-BE49-F238E27FC236}">
                <a16:creationId xmlns:a16="http://schemas.microsoft.com/office/drawing/2014/main" id="{C9F66D9C-4C7B-4769-87E2-82FF16008B31}"/>
              </a:ext>
            </a:extLst>
          </p:cNvPr>
          <p:cNvSpPr/>
          <p:nvPr/>
        </p:nvSpPr>
        <p:spPr>
          <a:xfrm>
            <a:off x="2928582" y="2946939"/>
            <a:ext cx="2718000" cy="96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324000" rtlCol="0" anchor="b" anchorCtr="0"/>
          <a:lstStyle/>
          <a:p>
            <a:pPr algn="ctr"/>
            <a:r>
              <a:rPr lang="en-GB" sz="1200" b="1" dirty="0">
                <a:solidFill>
                  <a:schemeClr val="bg1"/>
                </a:solidFill>
              </a:rPr>
              <a:t>Business models and partnerships</a:t>
            </a:r>
          </a:p>
        </p:txBody>
      </p:sp>
      <p:grpSp>
        <p:nvGrpSpPr>
          <p:cNvPr id="7" name="Group 6">
            <a:extLst>
              <a:ext uri="{FF2B5EF4-FFF2-40B4-BE49-F238E27FC236}">
                <a16:creationId xmlns:a16="http://schemas.microsoft.com/office/drawing/2014/main" id="{61FFD79B-6E28-412A-B4B2-6B27401A2030}"/>
              </a:ext>
            </a:extLst>
          </p:cNvPr>
          <p:cNvGrpSpPr>
            <a:grpSpLocks noChangeAspect="1"/>
          </p:cNvGrpSpPr>
          <p:nvPr/>
        </p:nvGrpSpPr>
        <p:grpSpPr bwMode="gray">
          <a:xfrm>
            <a:off x="4086582" y="3033940"/>
            <a:ext cx="402000" cy="404384"/>
            <a:chOff x="8688389" y="3377354"/>
            <a:chExt cx="665969" cy="669918"/>
          </a:xfrm>
          <a:solidFill>
            <a:schemeClr val="bg1"/>
          </a:solidFill>
        </p:grpSpPr>
        <p:sp>
          <p:nvSpPr>
            <p:cNvPr id="8" name="Freeform 331">
              <a:extLst>
                <a:ext uri="{FF2B5EF4-FFF2-40B4-BE49-F238E27FC236}">
                  <a16:creationId xmlns:a16="http://schemas.microsoft.com/office/drawing/2014/main" id="{7A7FE860-0270-4FAA-A29B-C73E8290F777}"/>
                </a:ext>
              </a:extLst>
            </p:cNvPr>
            <p:cNvSpPr>
              <a:spLocks/>
            </p:cNvSpPr>
            <p:nvPr/>
          </p:nvSpPr>
          <p:spPr bwMode="gray">
            <a:xfrm>
              <a:off x="8881863" y="3587937"/>
              <a:ext cx="277707" cy="123718"/>
            </a:xfrm>
            <a:custGeom>
              <a:avLst/>
              <a:gdLst>
                <a:gd name="T0" fmla="*/ 43 w 221"/>
                <a:gd name="T1" fmla="*/ 99 h 99"/>
                <a:gd name="T2" fmla="*/ 36 w 221"/>
                <a:gd name="T3" fmla="*/ 63 h 99"/>
                <a:gd name="T4" fmla="*/ 33 w 221"/>
                <a:gd name="T5" fmla="*/ 47 h 99"/>
                <a:gd name="T6" fmla="*/ 30 w 221"/>
                <a:gd name="T7" fmla="*/ 45 h 99"/>
                <a:gd name="T8" fmla="*/ 15 w 221"/>
                <a:gd name="T9" fmla="*/ 45 h 99"/>
                <a:gd name="T10" fmla="*/ 0 w 221"/>
                <a:gd name="T11" fmla="*/ 31 h 99"/>
                <a:gd name="T12" fmla="*/ 0 w 221"/>
                <a:gd name="T13" fmla="*/ 16 h 99"/>
                <a:gd name="T14" fmla="*/ 16 w 221"/>
                <a:gd name="T15" fmla="*/ 0 h 99"/>
                <a:gd name="T16" fmla="*/ 207 w 221"/>
                <a:gd name="T17" fmla="*/ 1 h 99"/>
                <a:gd name="T18" fmla="*/ 221 w 221"/>
                <a:gd name="T19" fmla="*/ 14 h 99"/>
                <a:gd name="T20" fmla="*/ 221 w 221"/>
                <a:gd name="T21" fmla="*/ 32 h 99"/>
                <a:gd name="T22" fmla="*/ 207 w 221"/>
                <a:gd name="T23" fmla="*/ 45 h 99"/>
                <a:gd name="T24" fmla="*/ 186 w 221"/>
                <a:gd name="T25" fmla="*/ 45 h 99"/>
                <a:gd name="T26" fmla="*/ 183 w 221"/>
                <a:gd name="T27" fmla="*/ 48 h 99"/>
                <a:gd name="T28" fmla="*/ 173 w 221"/>
                <a:gd name="T29" fmla="*/ 97 h 99"/>
                <a:gd name="T30" fmla="*/ 173 w 221"/>
                <a:gd name="T31" fmla="*/ 99 h 99"/>
                <a:gd name="T32" fmla="*/ 140 w 221"/>
                <a:gd name="T33" fmla="*/ 99 h 99"/>
                <a:gd name="T34" fmla="*/ 133 w 221"/>
                <a:gd name="T35" fmla="*/ 69 h 99"/>
                <a:gd name="T36" fmla="*/ 110 w 221"/>
                <a:gd name="T37" fmla="*/ 59 h 99"/>
                <a:gd name="T38" fmla="*/ 85 w 221"/>
                <a:gd name="T39" fmla="*/ 72 h 99"/>
                <a:gd name="T40" fmla="*/ 79 w 221"/>
                <a:gd name="T41" fmla="*/ 99 h 99"/>
                <a:gd name="T42" fmla="*/ 43 w 221"/>
                <a:gd name="T4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 h="99">
                  <a:moveTo>
                    <a:pt x="43" y="99"/>
                  </a:moveTo>
                  <a:cubicBezTo>
                    <a:pt x="41" y="87"/>
                    <a:pt x="38" y="75"/>
                    <a:pt x="36" y="63"/>
                  </a:cubicBezTo>
                  <a:cubicBezTo>
                    <a:pt x="35" y="58"/>
                    <a:pt x="34" y="53"/>
                    <a:pt x="33" y="47"/>
                  </a:cubicBezTo>
                  <a:cubicBezTo>
                    <a:pt x="33" y="46"/>
                    <a:pt x="32" y="45"/>
                    <a:pt x="30" y="45"/>
                  </a:cubicBezTo>
                  <a:cubicBezTo>
                    <a:pt x="25" y="45"/>
                    <a:pt x="20" y="45"/>
                    <a:pt x="15" y="45"/>
                  </a:cubicBezTo>
                  <a:cubicBezTo>
                    <a:pt x="6" y="45"/>
                    <a:pt x="1" y="40"/>
                    <a:pt x="0" y="31"/>
                  </a:cubicBezTo>
                  <a:cubicBezTo>
                    <a:pt x="0" y="26"/>
                    <a:pt x="0" y="21"/>
                    <a:pt x="0" y="16"/>
                  </a:cubicBezTo>
                  <a:cubicBezTo>
                    <a:pt x="0" y="7"/>
                    <a:pt x="6" y="0"/>
                    <a:pt x="16" y="0"/>
                  </a:cubicBezTo>
                  <a:cubicBezTo>
                    <a:pt x="79" y="1"/>
                    <a:pt x="143" y="1"/>
                    <a:pt x="207" y="1"/>
                  </a:cubicBezTo>
                  <a:cubicBezTo>
                    <a:pt x="214" y="1"/>
                    <a:pt x="220" y="6"/>
                    <a:pt x="221" y="14"/>
                  </a:cubicBezTo>
                  <a:cubicBezTo>
                    <a:pt x="221" y="20"/>
                    <a:pt x="221" y="26"/>
                    <a:pt x="221" y="32"/>
                  </a:cubicBezTo>
                  <a:cubicBezTo>
                    <a:pt x="220" y="40"/>
                    <a:pt x="215" y="45"/>
                    <a:pt x="207" y="45"/>
                  </a:cubicBezTo>
                  <a:cubicBezTo>
                    <a:pt x="200" y="45"/>
                    <a:pt x="193" y="45"/>
                    <a:pt x="186" y="45"/>
                  </a:cubicBezTo>
                  <a:cubicBezTo>
                    <a:pt x="184" y="45"/>
                    <a:pt x="183" y="46"/>
                    <a:pt x="183" y="48"/>
                  </a:cubicBezTo>
                  <a:cubicBezTo>
                    <a:pt x="180" y="64"/>
                    <a:pt x="176" y="81"/>
                    <a:pt x="173" y="97"/>
                  </a:cubicBezTo>
                  <a:cubicBezTo>
                    <a:pt x="173" y="98"/>
                    <a:pt x="173" y="99"/>
                    <a:pt x="173" y="99"/>
                  </a:cubicBezTo>
                  <a:cubicBezTo>
                    <a:pt x="162" y="99"/>
                    <a:pt x="151" y="99"/>
                    <a:pt x="140" y="99"/>
                  </a:cubicBezTo>
                  <a:cubicBezTo>
                    <a:pt x="143" y="88"/>
                    <a:pt x="141" y="78"/>
                    <a:pt x="133" y="69"/>
                  </a:cubicBezTo>
                  <a:cubicBezTo>
                    <a:pt x="126" y="63"/>
                    <a:pt x="119" y="59"/>
                    <a:pt x="110" y="59"/>
                  </a:cubicBezTo>
                  <a:cubicBezTo>
                    <a:pt x="100" y="59"/>
                    <a:pt x="91" y="64"/>
                    <a:pt x="85" y="72"/>
                  </a:cubicBezTo>
                  <a:cubicBezTo>
                    <a:pt x="78" y="80"/>
                    <a:pt x="77" y="89"/>
                    <a:pt x="79" y="99"/>
                  </a:cubicBezTo>
                  <a:cubicBezTo>
                    <a:pt x="67" y="99"/>
                    <a:pt x="55" y="99"/>
                    <a:pt x="43" y="99"/>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9" name="Freeform 332">
              <a:extLst>
                <a:ext uri="{FF2B5EF4-FFF2-40B4-BE49-F238E27FC236}">
                  <a16:creationId xmlns:a16="http://schemas.microsoft.com/office/drawing/2014/main" id="{5B25AE70-87FC-4F23-A860-8C926D9370DD}"/>
                </a:ext>
              </a:extLst>
            </p:cNvPr>
            <p:cNvSpPr>
              <a:spLocks noEditPoints="1"/>
            </p:cNvSpPr>
            <p:nvPr/>
          </p:nvSpPr>
          <p:spPr bwMode="gray">
            <a:xfrm>
              <a:off x="8967412" y="3377354"/>
              <a:ext cx="106608" cy="122402"/>
            </a:xfrm>
            <a:custGeom>
              <a:avLst/>
              <a:gdLst>
                <a:gd name="T0" fmla="*/ 79 w 85"/>
                <a:gd name="T1" fmla="*/ 32 h 98"/>
                <a:gd name="T2" fmla="*/ 79 w 85"/>
                <a:gd name="T3" fmla="*/ 36 h 98"/>
                <a:gd name="T4" fmla="*/ 82 w 85"/>
                <a:gd name="T5" fmla="*/ 47 h 98"/>
                <a:gd name="T6" fmla="*/ 78 w 85"/>
                <a:gd name="T7" fmla="*/ 61 h 98"/>
                <a:gd name="T8" fmla="*/ 76 w 85"/>
                <a:gd name="T9" fmla="*/ 64 h 98"/>
                <a:gd name="T10" fmla="*/ 55 w 85"/>
                <a:gd name="T11" fmla="*/ 93 h 98"/>
                <a:gd name="T12" fmla="*/ 32 w 85"/>
                <a:gd name="T13" fmla="*/ 94 h 98"/>
                <a:gd name="T14" fmla="*/ 9 w 85"/>
                <a:gd name="T15" fmla="*/ 64 h 98"/>
                <a:gd name="T16" fmla="*/ 8 w 85"/>
                <a:gd name="T17" fmla="*/ 61 h 98"/>
                <a:gd name="T18" fmla="*/ 6 w 85"/>
                <a:gd name="T19" fmla="*/ 43 h 98"/>
                <a:gd name="T20" fmla="*/ 8 w 85"/>
                <a:gd name="T21" fmla="*/ 39 h 98"/>
                <a:gd name="T22" fmla="*/ 38 w 85"/>
                <a:gd name="T23" fmla="*/ 1 h 98"/>
                <a:gd name="T24" fmla="*/ 56 w 85"/>
                <a:gd name="T25" fmla="*/ 2 h 98"/>
                <a:gd name="T26" fmla="*/ 79 w 85"/>
                <a:gd name="T27" fmla="*/ 32 h 98"/>
                <a:gd name="T28" fmla="*/ 72 w 85"/>
                <a:gd name="T29" fmla="*/ 45 h 98"/>
                <a:gd name="T30" fmla="*/ 27 w 85"/>
                <a:gd name="T31" fmla="*/ 26 h 98"/>
                <a:gd name="T32" fmla="*/ 23 w 85"/>
                <a:gd name="T33" fmla="*/ 36 h 98"/>
                <a:gd name="T34" fmla="*/ 14 w 85"/>
                <a:gd name="T35" fmla="*/ 44 h 98"/>
                <a:gd name="T36" fmla="*/ 14 w 85"/>
                <a:gd name="T37" fmla="*/ 45 h 98"/>
                <a:gd name="T38" fmla="*/ 28 w 85"/>
                <a:gd name="T39" fmla="*/ 34 h 98"/>
                <a:gd name="T40" fmla="*/ 44 w 85"/>
                <a:gd name="T41" fmla="*/ 47 h 98"/>
                <a:gd name="T42" fmla="*/ 72 w 85"/>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98">
                  <a:moveTo>
                    <a:pt x="79" y="32"/>
                  </a:moveTo>
                  <a:cubicBezTo>
                    <a:pt x="79" y="33"/>
                    <a:pt x="79" y="35"/>
                    <a:pt x="79" y="36"/>
                  </a:cubicBezTo>
                  <a:cubicBezTo>
                    <a:pt x="78" y="40"/>
                    <a:pt x="78" y="44"/>
                    <a:pt x="82" y="47"/>
                  </a:cubicBezTo>
                  <a:cubicBezTo>
                    <a:pt x="85" y="51"/>
                    <a:pt x="83" y="58"/>
                    <a:pt x="78" y="61"/>
                  </a:cubicBezTo>
                  <a:cubicBezTo>
                    <a:pt x="77" y="62"/>
                    <a:pt x="76" y="63"/>
                    <a:pt x="76" y="64"/>
                  </a:cubicBezTo>
                  <a:cubicBezTo>
                    <a:pt x="72" y="76"/>
                    <a:pt x="65" y="86"/>
                    <a:pt x="55" y="93"/>
                  </a:cubicBezTo>
                  <a:cubicBezTo>
                    <a:pt x="48" y="98"/>
                    <a:pt x="40" y="98"/>
                    <a:pt x="32" y="94"/>
                  </a:cubicBezTo>
                  <a:cubicBezTo>
                    <a:pt x="21" y="87"/>
                    <a:pt x="13" y="77"/>
                    <a:pt x="9" y="64"/>
                  </a:cubicBezTo>
                  <a:cubicBezTo>
                    <a:pt x="9" y="63"/>
                    <a:pt x="8" y="62"/>
                    <a:pt x="8" y="61"/>
                  </a:cubicBezTo>
                  <a:cubicBezTo>
                    <a:pt x="1" y="58"/>
                    <a:pt x="0" y="48"/>
                    <a:pt x="6" y="43"/>
                  </a:cubicBezTo>
                  <a:cubicBezTo>
                    <a:pt x="8" y="42"/>
                    <a:pt x="8" y="41"/>
                    <a:pt x="8" y="39"/>
                  </a:cubicBezTo>
                  <a:cubicBezTo>
                    <a:pt x="5" y="19"/>
                    <a:pt x="18" y="3"/>
                    <a:pt x="38" y="1"/>
                  </a:cubicBezTo>
                  <a:cubicBezTo>
                    <a:pt x="44" y="0"/>
                    <a:pt x="50" y="0"/>
                    <a:pt x="56" y="2"/>
                  </a:cubicBezTo>
                  <a:cubicBezTo>
                    <a:pt x="71" y="5"/>
                    <a:pt x="79" y="16"/>
                    <a:pt x="79" y="32"/>
                  </a:cubicBezTo>
                  <a:close/>
                  <a:moveTo>
                    <a:pt x="72" y="45"/>
                  </a:moveTo>
                  <a:cubicBezTo>
                    <a:pt x="54" y="45"/>
                    <a:pt x="38" y="43"/>
                    <a:pt x="27" y="26"/>
                  </a:cubicBezTo>
                  <a:cubicBezTo>
                    <a:pt x="26" y="30"/>
                    <a:pt x="24" y="33"/>
                    <a:pt x="23" y="36"/>
                  </a:cubicBezTo>
                  <a:cubicBezTo>
                    <a:pt x="21" y="40"/>
                    <a:pt x="19" y="44"/>
                    <a:pt x="14" y="44"/>
                  </a:cubicBezTo>
                  <a:cubicBezTo>
                    <a:pt x="14" y="44"/>
                    <a:pt x="14" y="45"/>
                    <a:pt x="14" y="45"/>
                  </a:cubicBezTo>
                  <a:cubicBezTo>
                    <a:pt x="22" y="46"/>
                    <a:pt x="23" y="46"/>
                    <a:pt x="28" y="34"/>
                  </a:cubicBezTo>
                  <a:cubicBezTo>
                    <a:pt x="32" y="41"/>
                    <a:pt x="37" y="45"/>
                    <a:pt x="44" y="47"/>
                  </a:cubicBezTo>
                  <a:cubicBezTo>
                    <a:pt x="53" y="48"/>
                    <a:pt x="63" y="47"/>
                    <a:pt x="72" y="45"/>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0" name="Freeform 333">
              <a:extLst>
                <a:ext uri="{FF2B5EF4-FFF2-40B4-BE49-F238E27FC236}">
                  <a16:creationId xmlns:a16="http://schemas.microsoft.com/office/drawing/2014/main" id="{C5DA7D32-063F-41D8-AB7F-C03C628BE674}"/>
                </a:ext>
              </a:extLst>
            </p:cNvPr>
            <p:cNvSpPr>
              <a:spLocks/>
            </p:cNvSpPr>
            <p:nvPr/>
          </p:nvSpPr>
          <p:spPr bwMode="gray">
            <a:xfrm>
              <a:off x="8937141" y="3507652"/>
              <a:ext cx="167151" cy="68439"/>
            </a:xfrm>
            <a:custGeom>
              <a:avLst/>
              <a:gdLst>
                <a:gd name="T0" fmla="*/ 93 w 133"/>
                <a:gd name="T1" fmla="*/ 0 h 55"/>
                <a:gd name="T2" fmla="*/ 129 w 133"/>
                <a:gd name="T3" fmla="*/ 25 h 55"/>
                <a:gd name="T4" fmla="*/ 133 w 133"/>
                <a:gd name="T5" fmla="*/ 37 h 55"/>
                <a:gd name="T6" fmla="*/ 133 w 133"/>
                <a:gd name="T7" fmla="*/ 55 h 55"/>
                <a:gd name="T8" fmla="*/ 1 w 133"/>
                <a:gd name="T9" fmla="*/ 55 h 55"/>
                <a:gd name="T10" fmla="*/ 1 w 133"/>
                <a:gd name="T11" fmla="*/ 32 h 55"/>
                <a:gd name="T12" fmla="*/ 7 w 133"/>
                <a:gd name="T13" fmla="*/ 21 h 55"/>
                <a:gd name="T14" fmla="*/ 38 w 133"/>
                <a:gd name="T15" fmla="*/ 0 h 55"/>
                <a:gd name="T16" fmla="*/ 55 w 133"/>
                <a:gd name="T17" fmla="*/ 47 h 55"/>
                <a:gd name="T18" fmla="*/ 64 w 133"/>
                <a:gd name="T19" fmla="*/ 19 h 55"/>
                <a:gd name="T20" fmla="*/ 63 w 133"/>
                <a:gd name="T21" fmla="*/ 17 h 55"/>
                <a:gd name="T22" fmla="*/ 60 w 133"/>
                <a:gd name="T23" fmla="*/ 15 h 55"/>
                <a:gd name="T24" fmla="*/ 59 w 133"/>
                <a:gd name="T25" fmla="*/ 8 h 55"/>
                <a:gd name="T26" fmla="*/ 66 w 133"/>
                <a:gd name="T27" fmla="*/ 0 h 55"/>
                <a:gd name="T28" fmla="*/ 73 w 133"/>
                <a:gd name="T29" fmla="*/ 9 h 55"/>
                <a:gd name="T30" fmla="*/ 72 w 133"/>
                <a:gd name="T31" fmla="*/ 15 h 55"/>
                <a:gd name="T32" fmla="*/ 70 w 133"/>
                <a:gd name="T33" fmla="*/ 23 h 55"/>
                <a:gd name="T34" fmla="*/ 76 w 133"/>
                <a:gd name="T35" fmla="*/ 45 h 55"/>
                <a:gd name="T36" fmla="*/ 93 w 133"/>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55">
                  <a:moveTo>
                    <a:pt x="93" y="0"/>
                  </a:moveTo>
                  <a:cubicBezTo>
                    <a:pt x="106" y="7"/>
                    <a:pt x="119" y="14"/>
                    <a:pt x="129" y="25"/>
                  </a:cubicBezTo>
                  <a:cubicBezTo>
                    <a:pt x="132" y="29"/>
                    <a:pt x="133" y="32"/>
                    <a:pt x="133" y="37"/>
                  </a:cubicBezTo>
                  <a:cubicBezTo>
                    <a:pt x="133" y="43"/>
                    <a:pt x="133" y="49"/>
                    <a:pt x="133" y="55"/>
                  </a:cubicBezTo>
                  <a:cubicBezTo>
                    <a:pt x="89" y="55"/>
                    <a:pt x="45" y="55"/>
                    <a:pt x="1" y="55"/>
                  </a:cubicBezTo>
                  <a:cubicBezTo>
                    <a:pt x="1" y="47"/>
                    <a:pt x="0" y="39"/>
                    <a:pt x="1" y="32"/>
                  </a:cubicBezTo>
                  <a:cubicBezTo>
                    <a:pt x="1" y="28"/>
                    <a:pt x="4" y="24"/>
                    <a:pt x="7" y="21"/>
                  </a:cubicBezTo>
                  <a:cubicBezTo>
                    <a:pt x="15" y="11"/>
                    <a:pt x="26" y="6"/>
                    <a:pt x="38" y="0"/>
                  </a:cubicBezTo>
                  <a:cubicBezTo>
                    <a:pt x="43" y="16"/>
                    <a:pt x="49" y="32"/>
                    <a:pt x="55" y="47"/>
                  </a:cubicBezTo>
                  <a:cubicBezTo>
                    <a:pt x="58" y="38"/>
                    <a:pt x="61" y="29"/>
                    <a:pt x="64" y="19"/>
                  </a:cubicBezTo>
                  <a:cubicBezTo>
                    <a:pt x="64" y="19"/>
                    <a:pt x="64" y="18"/>
                    <a:pt x="63" y="17"/>
                  </a:cubicBezTo>
                  <a:cubicBezTo>
                    <a:pt x="62" y="16"/>
                    <a:pt x="61" y="15"/>
                    <a:pt x="60" y="15"/>
                  </a:cubicBezTo>
                  <a:cubicBezTo>
                    <a:pt x="57" y="13"/>
                    <a:pt x="57" y="11"/>
                    <a:pt x="59" y="8"/>
                  </a:cubicBezTo>
                  <a:cubicBezTo>
                    <a:pt x="61" y="6"/>
                    <a:pt x="63" y="3"/>
                    <a:pt x="66" y="0"/>
                  </a:cubicBezTo>
                  <a:cubicBezTo>
                    <a:pt x="69" y="3"/>
                    <a:pt x="71" y="6"/>
                    <a:pt x="73" y="9"/>
                  </a:cubicBezTo>
                  <a:cubicBezTo>
                    <a:pt x="75" y="11"/>
                    <a:pt x="74" y="13"/>
                    <a:pt x="72" y="15"/>
                  </a:cubicBezTo>
                  <a:cubicBezTo>
                    <a:pt x="68" y="18"/>
                    <a:pt x="68" y="18"/>
                    <a:pt x="70" y="23"/>
                  </a:cubicBezTo>
                  <a:cubicBezTo>
                    <a:pt x="72" y="31"/>
                    <a:pt x="74" y="38"/>
                    <a:pt x="76" y="45"/>
                  </a:cubicBezTo>
                  <a:cubicBezTo>
                    <a:pt x="82" y="30"/>
                    <a:pt x="87" y="15"/>
                    <a:pt x="93" y="0"/>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1" name="Freeform 334">
              <a:extLst>
                <a:ext uri="{FF2B5EF4-FFF2-40B4-BE49-F238E27FC236}">
                  <a16:creationId xmlns:a16="http://schemas.microsoft.com/office/drawing/2014/main" id="{D1C11CDD-CA20-4ACF-BD8A-B36BF40780F2}"/>
                </a:ext>
              </a:extLst>
            </p:cNvPr>
            <p:cNvSpPr>
              <a:spLocks/>
            </p:cNvSpPr>
            <p:nvPr/>
          </p:nvSpPr>
          <p:spPr bwMode="gray">
            <a:xfrm>
              <a:off x="8688389" y="3972251"/>
              <a:ext cx="160570" cy="75021"/>
            </a:xfrm>
            <a:custGeom>
              <a:avLst/>
              <a:gdLst>
                <a:gd name="T0" fmla="*/ 56 w 128"/>
                <a:gd name="T1" fmla="*/ 42 h 60"/>
                <a:gd name="T2" fmla="*/ 60 w 128"/>
                <a:gd name="T3" fmla="*/ 29 h 60"/>
                <a:gd name="T4" fmla="*/ 59 w 128"/>
                <a:gd name="T5" fmla="*/ 26 h 60"/>
                <a:gd name="T6" fmla="*/ 56 w 128"/>
                <a:gd name="T7" fmla="*/ 20 h 60"/>
                <a:gd name="T8" fmla="*/ 58 w 128"/>
                <a:gd name="T9" fmla="*/ 12 h 60"/>
                <a:gd name="T10" fmla="*/ 71 w 128"/>
                <a:gd name="T11" fmla="*/ 11 h 60"/>
                <a:gd name="T12" fmla="*/ 73 w 128"/>
                <a:gd name="T13" fmla="*/ 20 h 60"/>
                <a:gd name="T14" fmla="*/ 72 w 128"/>
                <a:gd name="T15" fmla="*/ 22 h 60"/>
                <a:gd name="T16" fmla="*/ 71 w 128"/>
                <a:gd name="T17" fmla="*/ 36 h 60"/>
                <a:gd name="T18" fmla="*/ 73 w 128"/>
                <a:gd name="T19" fmla="*/ 41 h 60"/>
                <a:gd name="T20" fmla="*/ 79 w 128"/>
                <a:gd name="T21" fmla="*/ 22 h 60"/>
                <a:gd name="T22" fmla="*/ 85 w 128"/>
                <a:gd name="T23" fmla="*/ 3 h 60"/>
                <a:gd name="T24" fmla="*/ 89 w 128"/>
                <a:gd name="T25" fmla="*/ 1 h 60"/>
                <a:gd name="T26" fmla="*/ 111 w 128"/>
                <a:gd name="T27" fmla="*/ 11 h 60"/>
                <a:gd name="T28" fmla="*/ 127 w 128"/>
                <a:gd name="T29" fmla="*/ 34 h 60"/>
                <a:gd name="T30" fmla="*/ 128 w 128"/>
                <a:gd name="T31" fmla="*/ 55 h 60"/>
                <a:gd name="T32" fmla="*/ 124 w 128"/>
                <a:gd name="T33" fmla="*/ 60 h 60"/>
                <a:gd name="T34" fmla="*/ 60 w 128"/>
                <a:gd name="T35" fmla="*/ 59 h 60"/>
                <a:gd name="T36" fmla="*/ 5 w 128"/>
                <a:gd name="T37" fmla="*/ 60 h 60"/>
                <a:gd name="T38" fmla="*/ 0 w 128"/>
                <a:gd name="T39" fmla="*/ 55 h 60"/>
                <a:gd name="T40" fmla="*/ 2 w 128"/>
                <a:gd name="T41" fmla="*/ 29 h 60"/>
                <a:gd name="T42" fmla="*/ 14 w 128"/>
                <a:gd name="T43" fmla="*/ 13 h 60"/>
                <a:gd name="T44" fmla="*/ 40 w 128"/>
                <a:gd name="T45" fmla="*/ 1 h 60"/>
                <a:gd name="T46" fmla="*/ 43 w 128"/>
                <a:gd name="T47" fmla="*/ 3 h 60"/>
                <a:gd name="T48" fmla="*/ 55 w 128"/>
                <a:gd name="T49" fmla="*/ 39 h 60"/>
                <a:gd name="T50" fmla="*/ 56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6" y="42"/>
                  </a:moveTo>
                  <a:cubicBezTo>
                    <a:pt x="57" y="37"/>
                    <a:pt x="59" y="33"/>
                    <a:pt x="60" y="29"/>
                  </a:cubicBezTo>
                  <a:cubicBezTo>
                    <a:pt x="60" y="28"/>
                    <a:pt x="60" y="27"/>
                    <a:pt x="59" y="26"/>
                  </a:cubicBezTo>
                  <a:cubicBezTo>
                    <a:pt x="58" y="24"/>
                    <a:pt x="57" y="22"/>
                    <a:pt x="56" y="20"/>
                  </a:cubicBezTo>
                  <a:cubicBezTo>
                    <a:pt x="55" y="17"/>
                    <a:pt x="55" y="14"/>
                    <a:pt x="58" y="12"/>
                  </a:cubicBezTo>
                  <a:cubicBezTo>
                    <a:pt x="61" y="9"/>
                    <a:pt x="67" y="9"/>
                    <a:pt x="71" y="11"/>
                  </a:cubicBezTo>
                  <a:cubicBezTo>
                    <a:pt x="73" y="13"/>
                    <a:pt x="74" y="16"/>
                    <a:pt x="73" y="20"/>
                  </a:cubicBezTo>
                  <a:cubicBezTo>
                    <a:pt x="72" y="20"/>
                    <a:pt x="72" y="22"/>
                    <a:pt x="72" y="22"/>
                  </a:cubicBezTo>
                  <a:cubicBezTo>
                    <a:pt x="68" y="27"/>
                    <a:pt x="69" y="31"/>
                    <a:pt x="71" y="36"/>
                  </a:cubicBezTo>
                  <a:cubicBezTo>
                    <a:pt x="72" y="37"/>
                    <a:pt x="72" y="39"/>
                    <a:pt x="73" y="41"/>
                  </a:cubicBezTo>
                  <a:cubicBezTo>
                    <a:pt x="75" y="35"/>
                    <a:pt x="77" y="28"/>
                    <a:pt x="79" y="22"/>
                  </a:cubicBezTo>
                  <a:cubicBezTo>
                    <a:pt x="81" y="16"/>
                    <a:pt x="83" y="10"/>
                    <a:pt x="85" y="3"/>
                  </a:cubicBezTo>
                  <a:cubicBezTo>
                    <a:pt x="86" y="1"/>
                    <a:pt x="87" y="0"/>
                    <a:pt x="89" y="1"/>
                  </a:cubicBezTo>
                  <a:cubicBezTo>
                    <a:pt x="96" y="6"/>
                    <a:pt x="103" y="9"/>
                    <a:pt x="111" y="11"/>
                  </a:cubicBezTo>
                  <a:cubicBezTo>
                    <a:pt x="122" y="15"/>
                    <a:pt x="126" y="23"/>
                    <a:pt x="127" y="34"/>
                  </a:cubicBezTo>
                  <a:cubicBezTo>
                    <a:pt x="128" y="41"/>
                    <a:pt x="128" y="48"/>
                    <a:pt x="128" y="55"/>
                  </a:cubicBezTo>
                  <a:cubicBezTo>
                    <a:pt x="128" y="59"/>
                    <a:pt x="127" y="60"/>
                    <a:pt x="124" y="60"/>
                  </a:cubicBezTo>
                  <a:cubicBezTo>
                    <a:pt x="102" y="59"/>
                    <a:pt x="81" y="59"/>
                    <a:pt x="60" y="59"/>
                  </a:cubicBezTo>
                  <a:cubicBezTo>
                    <a:pt x="42" y="59"/>
                    <a:pt x="24" y="59"/>
                    <a:pt x="5" y="60"/>
                  </a:cubicBezTo>
                  <a:cubicBezTo>
                    <a:pt x="2" y="60"/>
                    <a:pt x="0" y="59"/>
                    <a:pt x="0" y="55"/>
                  </a:cubicBezTo>
                  <a:cubicBezTo>
                    <a:pt x="1" y="46"/>
                    <a:pt x="0" y="38"/>
                    <a:pt x="2" y="29"/>
                  </a:cubicBezTo>
                  <a:cubicBezTo>
                    <a:pt x="3" y="22"/>
                    <a:pt x="7" y="16"/>
                    <a:pt x="14" y="13"/>
                  </a:cubicBezTo>
                  <a:cubicBezTo>
                    <a:pt x="23" y="9"/>
                    <a:pt x="32" y="6"/>
                    <a:pt x="40" y="1"/>
                  </a:cubicBezTo>
                  <a:cubicBezTo>
                    <a:pt x="42" y="0"/>
                    <a:pt x="43" y="2"/>
                    <a:pt x="43" y="3"/>
                  </a:cubicBezTo>
                  <a:cubicBezTo>
                    <a:pt x="47" y="15"/>
                    <a:pt x="51" y="27"/>
                    <a:pt x="55" y="39"/>
                  </a:cubicBezTo>
                  <a:cubicBezTo>
                    <a:pt x="55" y="39"/>
                    <a:pt x="55" y="40"/>
                    <a:pt x="56"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2" name="Freeform 335">
              <a:extLst>
                <a:ext uri="{FF2B5EF4-FFF2-40B4-BE49-F238E27FC236}">
                  <a16:creationId xmlns:a16="http://schemas.microsoft.com/office/drawing/2014/main" id="{4F846A8C-AD7E-48F2-9F90-235B1CB0A731}"/>
                </a:ext>
              </a:extLst>
            </p:cNvPr>
            <p:cNvSpPr>
              <a:spLocks/>
            </p:cNvSpPr>
            <p:nvPr/>
          </p:nvSpPr>
          <p:spPr bwMode="gray">
            <a:xfrm>
              <a:off x="8723926"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7" y="44"/>
                    <a:pt x="69" y="47"/>
                  </a:cubicBezTo>
                  <a:cubicBezTo>
                    <a:pt x="71" y="52"/>
                    <a:pt x="67" y="63"/>
                    <a:pt x="63" y="66"/>
                  </a:cubicBezTo>
                  <a:cubicBezTo>
                    <a:pt x="61" y="67"/>
                    <a:pt x="60" y="69"/>
                    <a:pt x="60" y="71"/>
                  </a:cubicBezTo>
                  <a:cubicBezTo>
                    <a:pt x="57" y="80"/>
                    <a:pt x="53" y="87"/>
                    <a:pt x="43" y="90"/>
                  </a:cubicBezTo>
                  <a:cubicBezTo>
                    <a:pt x="32" y="93"/>
                    <a:pt x="19"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3"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3" name="Freeform 336">
              <a:extLst>
                <a:ext uri="{FF2B5EF4-FFF2-40B4-BE49-F238E27FC236}">
                  <a16:creationId xmlns:a16="http://schemas.microsoft.com/office/drawing/2014/main" id="{C0C46C68-000C-4A32-9705-838E77EE0629}"/>
                </a:ext>
              </a:extLst>
            </p:cNvPr>
            <p:cNvSpPr>
              <a:spLocks/>
            </p:cNvSpPr>
            <p:nvPr/>
          </p:nvSpPr>
          <p:spPr bwMode="gray">
            <a:xfrm>
              <a:off x="8941089" y="3972251"/>
              <a:ext cx="159254" cy="75021"/>
            </a:xfrm>
            <a:custGeom>
              <a:avLst/>
              <a:gdLst>
                <a:gd name="T0" fmla="*/ 55 w 127"/>
                <a:gd name="T1" fmla="*/ 42 h 60"/>
                <a:gd name="T2" fmla="*/ 59 w 127"/>
                <a:gd name="T3" fmla="*/ 29 h 60"/>
                <a:gd name="T4" fmla="*/ 58 w 127"/>
                <a:gd name="T5" fmla="*/ 26 h 60"/>
                <a:gd name="T6" fmla="*/ 55 w 127"/>
                <a:gd name="T7" fmla="*/ 20 h 60"/>
                <a:gd name="T8" fmla="*/ 57 w 127"/>
                <a:gd name="T9" fmla="*/ 12 h 60"/>
                <a:gd name="T10" fmla="*/ 70 w 127"/>
                <a:gd name="T11" fmla="*/ 11 h 60"/>
                <a:gd name="T12" fmla="*/ 72 w 127"/>
                <a:gd name="T13" fmla="*/ 20 h 60"/>
                <a:gd name="T14" fmla="*/ 71 w 127"/>
                <a:gd name="T15" fmla="*/ 22 h 60"/>
                <a:gd name="T16" fmla="*/ 70 w 127"/>
                <a:gd name="T17" fmla="*/ 36 h 60"/>
                <a:gd name="T18" fmla="*/ 72 w 127"/>
                <a:gd name="T19" fmla="*/ 41 h 60"/>
                <a:gd name="T20" fmla="*/ 78 w 127"/>
                <a:gd name="T21" fmla="*/ 22 h 60"/>
                <a:gd name="T22" fmla="*/ 84 w 127"/>
                <a:gd name="T23" fmla="*/ 3 h 60"/>
                <a:gd name="T24" fmla="*/ 89 w 127"/>
                <a:gd name="T25" fmla="*/ 1 h 60"/>
                <a:gd name="T26" fmla="*/ 110 w 127"/>
                <a:gd name="T27" fmla="*/ 11 h 60"/>
                <a:gd name="T28" fmla="*/ 127 w 127"/>
                <a:gd name="T29" fmla="*/ 34 h 60"/>
                <a:gd name="T30" fmla="*/ 127 w 127"/>
                <a:gd name="T31" fmla="*/ 55 h 60"/>
                <a:gd name="T32" fmla="*/ 123 w 127"/>
                <a:gd name="T33" fmla="*/ 60 h 60"/>
                <a:gd name="T34" fmla="*/ 59 w 127"/>
                <a:gd name="T35" fmla="*/ 59 h 60"/>
                <a:gd name="T36" fmla="*/ 5 w 127"/>
                <a:gd name="T37" fmla="*/ 60 h 60"/>
                <a:gd name="T38" fmla="*/ 0 w 127"/>
                <a:gd name="T39" fmla="*/ 55 h 60"/>
                <a:gd name="T40" fmla="*/ 1 w 127"/>
                <a:gd name="T41" fmla="*/ 29 h 60"/>
                <a:gd name="T42" fmla="*/ 13 w 127"/>
                <a:gd name="T43" fmla="*/ 13 h 60"/>
                <a:gd name="T44" fmla="*/ 39 w 127"/>
                <a:gd name="T45" fmla="*/ 1 h 60"/>
                <a:gd name="T46" fmla="*/ 43 w 127"/>
                <a:gd name="T47" fmla="*/ 3 h 60"/>
                <a:gd name="T48" fmla="*/ 54 w 127"/>
                <a:gd name="T49" fmla="*/ 39 h 60"/>
                <a:gd name="T50" fmla="*/ 55 w 127"/>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0">
                  <a:moveTo>
                    <a:pt x="55" y="42"/>
                  </a:moveTo>
                  <a:cubicBezTo>
                    <a:pt x="56" y="37"/>
                    <a:pt x="58" y="33"/>
                    <a:pt x="59" y="29"/>
                  </a:cubicBezTo>
                  <a:cubicBezTo>
                    <a:pt x="60" y="28"/>
                    <a:pt x="59" y="27"/>
                    <a:pt x="58" y="26"/>
                  </a:cubicBezTo>
                  <a:cubicBezTo>
                    <a:pt x="57" y="24"/>
                    <a:pt x="56" y="22"/>
                    <a:pt x="55" y="20"/>
                  </a:cubicBezTo>
                  <a:cubicBezTo>
                    <a:pt x="54" y="17"/>
                    <a:pt x="54" y="14"/>
                    <a:pt x="57" y="12"/>
                  </a:cubicBezTo>
                  <a:cubicBezTo>
                    <a:pt x="60" y="9"/>
                    <a:pt x="66" y="9"/>
                    <a:pt x="70" y="11"/>
                  </a:cubicBezTo>
                  <a:cubicBezTo>
                    <a:pt x="73" y="13"/>
                    <a:pt x="73" y="16"/>
                    <a:pt x="72" y="20"/>
                  </a:cubicBezTo>
                  <a:cubicBezTo>
                    <a:pt x="72" y="20"/>
                    <a:pt x="71" y="22"/>
                    <a:pt x="71" y="22"/>
                  </a:cubicBezTo>
                  <a:cubicBezTo>
                    <a:pt x="67" y="27"/>
                    <a:pt x="68" y="31"/>
                    <a:pt x="70" y="36"/>
                  </a:cubicBezTo>
                  <a:cubicBezTo>
                    <a:pt x="71" y="37"/>
                    <a:pt x="71" y="39"/>
                    <a:pt x="72" y="41"/>
                  </a:cubicBezTo>
                  <a:cubicBezTo>
                    <a:pt x="74" y="35"/>
                    <a:pt x="76" y="28"/>
                    <a:pt x="78" y="22"/>
                  </a:cubicBezTo>
                  <a:cubicBezTo>
                    <a:pt x="80" y="16"/>
                    <a:pt x="82" y="10"/>
                    <a:pt x="84" y="3"/>
                  </a:cubicBezTo>
                  <a:cubicBezTo>
                    <a:pt x="85" y="1"/>
                    <a:pt x="86" y="0"/>
                    <a:pt x="89" y="1"/>
                  </a:cubicBezTo>
                  <a:cubicBezTo>
                    <a:pt x="95" y="6"/>
                    <a:pt x="102" y="9"/>
                    <a:pt x="110" y="11"/>
                  </a:cubicBezTo>
                  <a:cubicBezTo>
                    <a:pt x="121" y="15"/>
                    <a:pt x="125" y="23"/>
                    <a:pt x="127" y="34"/>
                  </a:cubicBezTo>
                  <a:cubicBezTo>
                    <a:pt x="127" y="41"/>
                    <a:pt x="127" y="48"/>
                    <a:pt x="127" y="55"/>
                  </a:cubicBezTo>
                  <a:cubicBezTo>
                    <a:pt x="127" y="59"/>
                    <a:pt x="126" y="60"/>
                    <a:pt x="123" y="60"/>
                  </a:cubicBezTo>
                  <a:cubicBezTo>
                    <a:pt x="101" y="59"/>
                    <a:pt x="80" y="59"/>
                    <a:pt x="59" y="59"/>
                  </a:cubicBezTo>
                  <a:cubicBezTo>
                    <a:pt x="41" y="59"/>
                    <a:pt x="23" y="59"/>
                    <a:pt x="5" y="60"/>
                  </a:cubicBezTo>
                  <a:cubicBezTo>
                    <a:pt x="1" y="60"/>
                    <a:pt x="0" y="59"/>
                    <a:pt x="0" y="55"/>
                  </a:cubicBezTo>
                  <a:cubicBezTo>
                    <a:pt x="0" y="46"/>
                    <a:pt x="0" y="38"/>
                    <a:pt x="1" y="29"/>
                  </a:cubicBezTo>
                  <a:cubicBezTo>
                    <a:pt x="3" y="22"/>
                    <a:pt x="6" y="16"/>
                    <a:pt x="13"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4" name="Freeform 337">
              <a:extLst>
                <a:ext uri="{FF2B5EF4-FFF2-40B4-BE49-F238E27FC236}">
                  <a16:creationId xmlns:a16="http://schemas.microsoft.com/office/drawing/2014/main" id="{E3BF7C94-01E7-4212-B4EC-250AA1F89A8D}"/>
                </a:ext>
              </a:extLst>
            </p:cNvPr>
            <p:cNvSpPr>
              <a:spLocks/>
            </p:cNvSpPr>
            <p:nvPr/>
          </p:nvSpPr>
          <p:spPr bwMode="gray">
            <a:xfrm>
              <a:off x="8976625"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8" y="44"/>
                    <a:pt x="69" y="47"/>
                  </a:cubicBezTo>
                  <a:cubicBezTo>
                    <a:pt x="71" y="52"/>
                    <a:pt x="67" y="63"/>
                    <a:pt x="63" y="66"/>
                  </a:cubicBezTo>
                  <a:cubicBezTo>
                    <a:pt x="61" y="67"/>
                    <a:pt x="61" y="69"/>
                    <a:pt x="60" y="71"/>
                  </a:cubicBezTo>
                  <a:cubicBezTo>
                    <a:pt x="57" y="80"/>
                    <a:pt x="53" y="87"/>
                    <a:pt x="43" y="90"/>
                  </a:cubicBezTo>
                  <a:cubicBezTo>
                    <a:pt x="32" y="93"/>
                    <a:pt x="20"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4"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5" name="Freeform 338">
              <a:extLst>
                <a:ext uri="{FF2B5EF4-FFF2-40B4-BE49-F238E27FC236}">
                  <a16:creationId xmlns:a16="http://schemas.microsoft.com/office/drawing/2014/main" id="{F2665C11-900A-419E-BFC5-E23BE3882C56}"/>
                </a:ext>
              </a:extLst>
            </p:cNvPr>
            <p:cNvSpPr>
              <a:spLocks/>
            </p:cNvSpPr>
            <p:nvPr/>
          </p:nvSpPr>
          <p:spPr bwMode="gray">
            <a:xfrm>
              <a:off x="9193788" y="3972251"/>
              <a:ext cx="160570" cy="75021"/>
            </a:xfrm>
            <a:custGeom>
              <a:avLst/>
              <a:gdLst>
                <a:gd name="T0" fmla="*/ 55 w 128"/>
                <a:gd name="T1" fmla="*/ 42 h 60"/>
                <a:gd name="T2" fmla="*/ 59 w 128"/>
                <a:gd name="T3" fmla="*/ 29 h 60"/>
                <a:gd name="T4" fmla="*/ 58 w 128"/>
                <a:gd name="T5" fmla="*/ 26 h 60"/>
                <a:gd name="T6" fmla="*/ 55 w 128"/>
                <a:gd name="T7" fmla="*/ 20 h 60"/>
                <a:gd name="T8" fmla="*/ 57 w 128"/>
                <a:gd name="T9" fmla="*/ 12 h 60"/>
                <a:gd name="T10" fmla="*/ 70 w 128"/>
                <a:gd name="T11" fmla="*/ 11 h 60"/>
                <a:gd name="T12" fmla="*/ 72 w 128"/>
                <a:gd name="T13" fmla="*/ 20 h 60"/>
                <a:gd name="T14" fmla="*/ 71 w 128"/>
                <a:gd name="T15" fmla="*/ 22 h 60"/>
                <a:gd name="T16" fmla="*/ 70 w 128"/>
                <a:gd name="T17" fmla="*/ 36 h 60"/>
                <a:gd name="T18" fmla="*/ 73 w 128"/>
                <a:gd name="T19" fmla="*/ 41 h 60"/>
                <a:gd name="T20" fmla="*/ 79 w 128"/>
                <a:gd name="T21" fmla="*/ 22 h 60"/>
                <a:gd name="T22" fmla="*/ 84 w 128"/>
                <a:gd name="T23" fmla="*/ 3 h 60"/>
                <a:gd name="T24" fmla="*/ 89 w 128"/>
                <a:gd name="T25" fmla="*/ 1 h 60"/>
                <a:gd name="T26" fmla="*/ 110 w 128"/>
                <a:gd name="T27" fmla="*/ 11 h 60"/>
                <a:gd name="T28" fmla="*/ 127 w 128"/>
                <a:gd name="T29" fmla="*/ 34 h 60"/>
                <a:gd name="T30" fmla="*/ 128 w 128"/>
                <a:gd name="T31" fmla="*/ 55 h 60"/>
                <a:gd name="T32" fmla="*/ 123 w 128"/>
                <a:gd name="T33" fmla="*/ 60 h 60"/>
                <a:gd name="T34" fmla="*/ 59 w 128"/>
                <a:gd name="T35" fmla="*/ 59 h 60"/>
                <a:gd name="T36" fmla="*/ 5 w 128"/>
                <a:gd name="T37" fmla="*/ 60 h 60"/>
                <a:gd name="T38" fmla="*/ 0 w 128"/>
                <a:gd name="T39" fmla="*/ 55 h 60"/>
                <a:gd name="T40" fmla="*/ 1 w 128"/>
                <a:gd name="T41" fmla="*/ 29 h 60"/>
                <a:gd name="T42" fmla="*/ 14 w 128"/>
                <a:gd name="T43" fmla="*/ 13 h 60"/>
                <a:gd name="T44" fmla="*/ 39 w 128"/>
                <a:gd name="T45" fmla="*/ 1 h 60"/>
                <a:gd name="T46" fmla="*/ 43 w 128"/>
                <a:gd name="T47" fmla="*/ 3 h 60"/>
                <a:gd name="T48" fmla="*/ 54 w 128"/>
                <a:gd name="T49" fmla="*/ 39 h 60"/>
                <a:gd name="T50" fmla="*/ 55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5" y="42"/>
                  </a:moveTo>
                  <a:cubicBezTo>
                    <a:pt x="57" y="37"/>
                    <a:pt x="58" y="33"/>
                    <a:pt x="59" y="29"/>
                  </a:cubicBezTo>
                  <a:cubicBezTo>
                    <a:pt x="60" y="28"/>
                    <a:pt x="59" y="27"/>
                    <a:pt x="58" y="26"/>
                  </a:cubicBezTo>
                  <a:cubicBezTo>
                    <a:pt x="57" y="24"/>
                    <a:pt x="56" y="22"/>
                    <a:pt x="55" y="20"/>
                  </a:cubicBezTo>
                  <a:cubicBezTo>
                    <a:pt x="54" y="17"/>
                    <a:pt x="54" y="14"/>
                    <a:pt x="57" y="12"/>
                  </a:cubicBezTo>
                  <a:cubicBezTo>
                    <a:pt x="60" y="9"/>
                    <a:pt x="67" y="9"/>
                    <a:pt x="70" y="11"/>
                  </a:cubicBezTo>
                  <a:cubicBezTo>
                    <a:pt x="73" y="13"/>
                    <a:pt x="73" y="16"/>
                    <a:pt x="72" y="20"/>
                  </a:cubicBezTo>
                  <a:cubicBezTo>
                    <a:pt x="72" y="20"/>
                    <a:pt x="72" y="22"/>
                    <a:pt x="71" y="22"/>
                  </a:cubicBezTo>
                  <a:cubicBezTo>
                    <a:pt x="67" y="27"/>
                    <a:pt x="68" y="31"/>
                    <a:pt x="70" y="36"/>
                  </a:cubicBezTo>
                  <a:cubicBezTo>
                    <a:pt x="71" y="37"/>
                    <a:pt x="71" y="39"/>
                    <a:pt x="73" y="41"/>
                  </a:cubicBezTo>
                  <a:cubicBezTo>
                    <a:pt x="75" y="35"/>
                    <a:pt x="77" y="28"/>
                    <a:pt x="79" y="22"/>
                  </a:cubicBezTo>
                  <a:cubicBezTo>
                    <a:pt x="81" y="16"/>
                    <a:pt x="83" y="10"/>
                    <a:pt x="84" y="3"/>
                  </a:cubicBezTo>
                  <a:cubicBezTo>
                    <a:pt x="85" y="1"/>
                    <a:pt x="86" y="0"/>
                    <a:pt x="89" y="1"/>
                  </a:cubicBezTo>
                  <a:cubicBezTo>
                    <a:pt x="95" y="6"/>
                    <a:pt x="102" y="9"/>
                    <a:pt x="110" y="11"/>
                  </a:cubicBezTo>
                  <a:cubicBezTo>
                    <a:pt x="121" y="15"/>
                    <a:pt x="126" y="23"/>
                    <a:pt x="127" y="34"/>
                  </a:cubicBezTo>
                  <a:cubicBezTo>
                    <a:pt x="127" y="41"/>
                    <a:pt x="127" y="48"/>
                    <a:pt x="128" y="55"/>
                  </a:cubicBezTo>
                  <a:cubicBezTo>
                    <a:pt x="128" y="59"/>
                    <a:pt x="126" y="60"/>
                    <a:pt x="123" y="60"/>
                  </a:cubicBezTo>
                  <a:cubicBezTo>
                    <a:pt x="102" y="59"/>
                    <a:pt x="80" y="59"/>
                    <a:pt x="59" y="59"/>
                  </a:cubicBezTo>
                  <a:cubicBezTo>
                    <a:pt x="41" y="59"/>
                    <a:pt x="23" y="59"/>
                    <a:pt x="5" y="60"/>
                  </a:cubicBezTo>
                  <a:cubicBezTo>
                    <a:pt x="1" y="60"/>
                    <a:pt x="0" y="59"/>
                    <a:pt x="0" y="55"/>
                  </a:cubicBezTo>
                  <a:cubicBezTo>
                    <a:pt x="0" y="46"/>
                    <a:pt x="0" y="38"/>
                    <a:pt x="1" y="29"/>
                  </a:cubicBezTo>
                  <a:cubicBezTo>
                    <a:pt x="3" y="22"/>
                    <a:pt x="7" y="16"/>
                    <a:pt x="14"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6" name="Freeform 339">
              <a:extLst>
                <a:ext uri="{FF2B5EF4-FFF2-40B4-BE49-F238E27FC236}">
                  <a16:creationId xmlns:a16="http://schemas.microsoft.com/office/drawing/2014/main" id="{B9DA6F3D-36BE-4149-AEC1-2B42BFE56A22}"/>
                </a:ext>
              </a:extLst>
            </p:cNvPr>
            <p:cNvSpPr>
              <a:spLocks/>
            </p:cNvSpPr>
            <p:nvPr/>
          </p:nvSpPr>
          <p:spPr bwMode="gray">
            <a:xfrm>
              <a:off x="9229325" y="3860379"/>
              <a:ext cx="88182" cy="117137"/>
            </a:xfrm>
            <a:custGeom>
              <a:avLst/>
              <a:gdLst>
                <a:gd name="T0" fmla="*/ 69 w 71"/>
                <a:gd name="T1" fmla="*/ 32 h 93"/>
                <a:gd name="T2" fmla="*/ 69 w 71"/>
                <a:gd name="T3" fmla="*/ 38 h 93"/>
                <a:gd name="T4" fmla="*/ 69 w 71"/>
                <a:gd name="T5" fmla="*/ 47 h 93"/>
                <a:gd name="T6" fmla="*/ 63 w 71"/>
                <a:gd name="T7" fmla="*/ 66 h 93"/>
                <a:gd name="T8" fmla="*/ 60 w 71"/>
                <a:gd name="T9" fmla="*/ 71 h 93"/>
                <a:gd name="T10" fmla="*/ 44 w 71"/>
                <a:gd name="T11" fmla="*/ 90 h 93"/>
                <a:gd name="T12" fmla="*/ 14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9" y="38"/>
                  </a:cubicBezTo>
                  <a:cubicBezTo>
                    <a:pt x="68" y="41"/>
                    <a:pt x="68" y="44"/>
                    <a:pt x="69" y="47"/>
                  </a:cubicBezTo>
                  <a:cubicBezTo>
                    <a:pt x="71" y="52"/>
                    <a:pt x="67" y="63"/>
                    <a:pt x="63" y="66"/>
                  </a:cubicBezTo>
                  <a:cubicBezTo>
                    <a:pt x="61" y="67"/>
                    <a:pt x="61" y="69"/>
                    <a:pt x="60" y="71"/>
                  </a:cubicBezTo>
                  <a:cubicBezTo>
                    <a:pt x="58" y="80"/>
                    <a:pt x="53" y="87"/>
                    <a:pt x="44" y="90"/>
                  </a:cubicBezTo>
                  <a:cubicBezTo>
                    <a:pt x="32" y="93"/>
                    <a:pt x="20" y="90"/>
                    <a:pt x="14" y="79"/>
                  </a:cubicBezTo>
                  <a:cubicBezTo>
                    <a:pt x="9" y="71"/>
                    <a:pt x="5" y="62"/>
                    <a:pt x="2" y="53"/>
                  </a:cubicBezTo>
                  <a:cubicBezTo>
                    <a:pt x="1" y="50"/>
                    <a:pt x="0" y="46"/>
                    <a:pt x="4" y="42"/>
                  </a:cubicBezTo>
                  <a:cubicBezTo>
                    <a:pt x="5" y="41"/>
                    <a:pt x="4" y="40"/>
                    <a:pt x="4" y="39"/>
                  </a:cubicBezTo>
                  <a:cubicBezTo>
                    <a:pt x="2" y="24"/>
                    <a:pt x="9" y="14"/>
                    <a:pt x="20" y="7"/>
                  </a:cubicBezTo>
                  <a:cubicBezTo>
                    <a:pt x="31" y="0"/>
                    <a:pt x="41" y="0"/>
                    <a:pt x="52" y="6"/>
                  </a:cubicBezTo>
                  <a:cubicBezTo>
                    <a:pt x="53" y="6"/>
                    <a:pt x="54" y="7"/>
                    <a:pt x="54" y="8"/>
                  </a:cubicBezTo>
                  <a:cubicBezTo>
                    <a:pt x="57" y="10"/>
                    <a:pt x="60"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7" name="Line 340">
              <a:extLst>
                <a:ext uri="{FF2B5EF4-FFF2-40B4-BE49-F238E27FC236}">
                  <a16:creationId xmlns:a16="http://schemas.microsoft.com/office/drawing/2014/main" id="{9FAF40A3-CF87-4F6D-BCD4-1A73FA2CE46D}"/>
                </a:ext>
              </a:extLst>
            </p:cNvPr>
            <p:cNvSpPr>
              <a:spLocks noChangeShapeType="1"/>
            </p:cNvSpPr>
            <p:nvPr/>
          </p:nvSpPr>
          <p:spPr bwMode="gray">
            <a:xfrm>
              <a:off x="8780519" y="3765616"/>
              <a:ext cx="480393" cy="0"/>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8" name="Line 341">
              <a:extLst>
                <a:ext uri="{FF2B5EF4-FFF2-40B4-BE49-F238E27FC236}">
                  <a16:creationId xmlns:a16="http://schemas.microsoft.com/office/drawing/2014/main" id="{9C119E23-0213-4646-B6D8-3E60B638F848}"/>
                </a:ext>
              </a:extLst>
            </p:cNvPr>
            <p:cNvSpPr>
              <a:spLocks noChangeShapeType="1"/>
            </p:cNvSpPr>
            <p:nvPr/>
          </p:nvSpPr>
          <p:spPr bwMode="gray">
            <a:xfrm>
              <a:off x="9020057" y="3730080"/>
              <a:ext cx="0" cy="103976"/>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9" name="Line 342">
              <a:extLst>
                <a:ext uri="{FF2B5EF4-FFF2-40B4-BE49-F238E27FC236}">
                  <a16:creationId xmlns:a16="http://schemas.microsoft.com/office/drawing/2014/main" id="{C776FF2E-9C55-4045-8B6E-26D92C394943}"/>
                </a:ext>
              </a:extLst>
            </p:cNvPr>
            <p:cNvSpPr>
              <a:spLocks noChangeShapeType="1"/>
            </p:cNvSpPr>
            <p:nvPr/>
          </p:nvSpPr>
          <p:spPr bwMode="gray">
            <a:xfrm>
              <a:off x="9260912"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20" name="Line 343">
              <a:extLst>
                <a:ext uri="{FF2B5EF4-FFF2-40B4-BE49-F238E27FC236}">
                  <a16:creationId xmlns:a16="http://schemas.microsoft.com/office/drawing/2014/main" id="{76354B88-1552-48DC-958C-EC11AD13937C}"/>
                </a:ext>
              </a:extLst>
            </p:cNvPr>
            <p:cNvSpPr>
              <a:spLocks noChangeShapeType="1"/>
            </p:cNvSpPr>
            <p:nvPr/>
          </p:nvSpPr>
          <p:spPr bwMode="gray">
            <a:xfrm>
              <a:off x="8780519"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grpSp>
      <p:sp>
        <p:nvSpPr>
          <p:cNvPr id="39" name="Rectangle 38">
            <a:extLst>
              <a:ext uri="{FF2B5EF4-FFF2-40B4-BE49-F238E27FC236}">
                <a16:creationId xmlns:a16="http://schemas.microsoft.com/office/drawing/2014/main" id="{58C6406E-CE20-4B4B-BD04-457EECA495B6}"/>
              </a:ext>
            </a:extLst>
          </p:cNvPr>
          <p:cNvSpPr/>
          <p:nvPr/>
        </p:nvSpPr>
        <p:spPr>
          <a:xfrm>
            <a:off x="5758602" y="2886075"/>
            <a:ext cx="5164849" cy="1042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82880" indent="-182880">
              <a:spcAft>
                <a:spcPts val="600"/>
              </a:spcAft>
              <a:buClr>
                <a:srgbClr val="00338D"/>
              </a:buClr>
              <a:buFont typeface="Arial" panose="020B0604020202020204" pitchFamily="34" charset="0"/>
              <a:buChar char="—"/>
            </a:pPr>
            <a:r>
              <a:rPr lang="en-US" sz="1050" dirty="0">
                <a:solidFill>
                  <a:schemeClr val="tx1"/>
                </a:solidFill>
              </a:rPr>
              <a:t>Even before COVID-19, it was becoming increasingly clear that store-based retailing has passed its zenith. </a:t>
            </a:r>
          </a:p>
          <a:p>
            <a:pPr marL="182880" indent="-182880">
              <a:spcAft>
                <a:spcPts val="600"/>
              </a:spcAft>
              <a:buClr>
                <a:srgbClr val="00338D"/>
              </a:buClr>
              <a:buFont typeface="Arial" panose="020B0604020202020204" pitchFamily="34" charset="0"/>
              <a:buChar char="—"/>
            </a:pPr>
            <a:r>
              <a:rPr lang="en-US" sz="1050" dirty="0">
                <a:solidFill>
                  <a:schemeClr val="tx1"/>
                </a:solidFill>
              </a:rPr>
              <a:t>While many physical stores will certainly return to growth, it is clear that the days of being able to drive growth through physical stores are over. </a:t>
            </a:r>
          </a:p>
          <a:p>
            <a:pPr marL="182880" indent="-182880">
              <a:spcAft>
                <a:spcPts val="600"/>
              </a:spcAft>
              <a:buClr>
                <a:srgbClr val="00338D"/>
              </a:buClr>
              <a:buFont typeface="Arial" panose="020B0604020202020204" pitchFamily="34" charset="0"/>
              <a:buChar char="—"/>
            </a:pPr>
            <a:r>
              <a:rPr lang="en-US" sz="1050" dirty="0">
                <a:solidFill>
                  <a:schemeClr val="tx1"/>
                </a:solidFill>
              </a:rPr>
              <a:t>Many are looking to platform companies to help deliver some of those important capabilities.</a:t>
            </a:r>
          </a:p>
        </p:txBody>
      </p:sp>
      <p:sp>
        <p:nvSpPr>
          <p:cNvPr id="32" name="Rectangle 31">
            <a:extLst>
              <a:ext uri="{FF2B5EF4-FFF2-40B4-BE49-F238E27FC236}">
                <a16:creationId xmlns:a16="http://schemas.microsoft.com/office/drawing/2014/main" id="{62F1BFED-A8EB-448D-AA89-E5ACA910C415}"/>
              </a:ext>
            </a:extLst>
          </p:cNvPr>
          <p:cNvSpPr/>
          <p:nvPr/>
        </p:nvSpPr>
        <p:spPr>
          <a:xfrm>
            <a:off x="7076987" y="4596636"/>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Consumer power</a:t>
            </a:r>
          </a:p>
          <a:p>
            <a:pPr algn="ctr"/>
            <a:endParaRPr lang="en-GB" sz="1200" b="1" dirty="0">
              <a:solidFill>
                <a:schemeClr val="bg1"/>
              </a:solidFill>
            </a:endParaRPr>
          </a:p>
        </p:txBody>
      </p:sp>
      <p:grpSp>
        <p:nvGrpSpPr>
          <p:cNvPr id="62" name="Group 61">
            <a:extLst>
              <a:ext uri="{FF2B5EF4-FFF2-40B4-BE49-F238E27FC236}">
                <a16:creationId xmlns:a16="http://schemas.microsoft.com/office/drawing/2014/main" id="{0F6FFAE1-26C6-4D8D-A2E5-EE4046FA5656}"/>
              </a:ext>
            </a:extLst>
          </p:cNvPr>
          <p:cNvGrpSpPr/>
          <p:nvPr/>
        </p:nvGrpSpPr>
        <p:grpSpPr>
          <a:xfrm>
            <a:off x="9134451" y="4602480"/>
            <a:ext cx="1980000" cy="1187503"/>
            <a:chOff x="9134451" y="4602480"/>
            <a:chExt cx="1980000" cy="1187503"/>
          </a:xfrm>
        </p:grpSpPr>
        <p:sp>
          <p:nvSpPr>
            <p:cNvPr id="63" name="Rectangle 62">
              <a:extLst>
                <a:ext uri="{FF2B5EF4-FFF2-40B4-BE49-F238E27FC236}">
                  <a16:creationId xmlns:a16="http://schemas.microsoft.com/office/drawing/2014/main" id="{1E5AC85C-39F8-4986-B510-640A972FE4EB}"/>
                </a:ext>
              </a:extLst>
            </p:cNvPr>
            <p:cNvSpPr/>
            <p:nvPr/>
          </p:nvSpPr>
          <p:spPr>
            <a:xfrm>
              <a:off x="9134451"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80000" rtlCol="0" anchor="b" anchorCtr="0"/>
            <a:lstStyle/>
            <a:p>
              <a:pPr algn="ctr"/>
              <a:r>
                <a:rPr lang="en-GB" sz="1200" b="1" dirty="0">
                  <a:solidFill>
                    <a:schemeClr val="bg1"/>
                  </a:solidFill>
                </a:rPr>
                <a:t>Innovation</a:t>
              </a:r>
            </a:p>
            <a:p>
              <a:pPr algn="ctr"/>
              <a:endParaRPr lang="en-GB" sz="1200" b="1" dirty="0">
                <a:solidFill>
                  <a:schemeClr val="bg1"/>
                </a:solidFill>
              </a:endParaRPr>
            </a:p>
          </p:txBody>
        </p:sp>
        <p:pic>
          <p:nvPicPr>
            <p:cNvPr id="64" name="Graphic 63" descr="Lightbulb and gear">
              <a:extLst>
                <a:ext uri="{FF2B5EF4-FFF2-40B4-BE49-F238E27FC236}">
                  <a16:creationId xmlns:a16="http://schemas.microsoft.com/office/drawing/2014/main" id="{4ECDDBC3-0562-4741-9D50-69F5578AE7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6374" y="4729896"/>
              <a:ext cx="516155" cy="516155"/>
            </a:xfrm>
            <a:prstGeom prst="rect">
              <a:avLst/>
            </a:prstGeom>
          </p:spPr>
        </p:pic>
      </p:grpSp>
      <p:grpSp>
        <p:nvGrpSpPr>
          <p:cNvPr id="65" name="Group 64">
            <a:extLst>
              <a:ext uri="{FF2B5EF4-FFF2-40B4-BE49-F238E27FC236}">
                <a16:creationId xmlns:a16="http://schemas.microsoft.com/office/drawing/2014/main" id="{D76ECDFA-D49E-4264-B173-23BCFAC917AF}"/>
              </a:ext>
            </a:extLst>
          </p:cNvPr>
          <p:cNvGrpSpPr>
            <a:grpSpLocks noChangeAspect="1"/>
          </p:cNvGrpSpPr>
          <p:nvPr/>
        </p:nvGrpSpPr>
        <p:grpSpPr bwMode="gray">
          <a:xfrm>
            <a:off x="7893121" y="4763501"/>
            <a:ext cx="347732" cy="404384"/>
            <a:chOff x="7718391" y="3503703"/>
            <a:chExt cx="468547" cy="544884"/>
          </a:xfrm>
          <a:solidFill>
            <a:schemeClr val="bg1"/>
          </a:solidFill>
        </p:grpSpPr>
        <p:sp>
          <p:nvSpPr>
            <p:cNvPr id="66" name="Freeform 181">
              <a:extLst>
                <a:ext uri="{FF2B5EF4-FFF2-40B4-BE49-F238E27FC236}">
                  <a16:creationId xmlns:a16="http://schemas.microsoft.com/office/drawing/2014/main" id="{A98B3C2E-2D10-4604-A114-4F20BD1A7CFA}"/>
                </a:ext>
              </a:extLst>
            </p:cNvPr>
            <p:cNvSpPr>
              <a:spLocks/>
            </p:cNvSpPr>
            <p:nvPr/>
          </p:nvSpPr>
          <p:spPr bwMode="gray">
            <a:xfrm>
              <a:off x="7718391" y="3828791"/>
              <a:ext cx="468547" cy="219796"/>
            </a:xfrm>
            <a:custGeom>
              <a:avLst/>
              <a:gdLst>
                <a:gd name="T0" fmla="*/ 161 w 373"/>
                <a:gd name="T1" fmla="*/ 123 h 175"/>
                <a:gd name="T2" fmla="*/ 173 w 373"/>
                <a:gd name="T3" fmla="*/ 87 h 175"/>
                <a:gd name="T4" fmla="*/ 171 w 373"/>
                <a:gd name="T5" fmla="*/ 78 h 175"/>
                <a:gd name="T6" fmla="*/ 162 w 373"/>
                <a:gd name="T7" fmla="*/ 59 h 175"/>
                <a:gd name="T8" fmla="*/ 167 w 373"/>
                <a:gd name="T9" fmla="*/ 35 h 175"/>
                <a:gd name="T10" fmla="*/ 204 w 373"/>
                <a:gd name="T11" fmla="*/ 35 h 175"/>
                <a:gd name="T12" fmla="*/ 211 w 373"/>
                <a:gd name="T13" fmla="*/ 58 h 175"/>
                <a:gd name="T14" fmla="*/ 207 w 373"/>
                <a:gd name="T15" fmla="*/ 67 h 175"/>
                <a:gd name="T16" fmla="*/ 205 w 373"/>
                <a:gd name="T17" fmla="*/ 106 h 175"/>
                <a:gd name="T18" fmla="*/ 212 w 373"/>
                <a:gd name="T19" fmla="*/ 121 h 175"/>
                <a:gd name="T20" fmla="*/ 230 w 373"/>
                <a:gd name="T21" fmla="*/ 66 h 175"/>
                <a:gd name="T22" fmla="*/ 247 w 373"/>
                <a:gd name="T23" fmla="*/ 11 h 175"/>
                <a:gd name="T24" fmla="*/ 259 w 373"/>
                <a:gd name="T25" fmla="*/ 6 h 175"/>
                <a:gd name="T26" fmla="*/ 321 w 373"/>
                <a:gd name="T27" fmla="*/ 35 h 175"/>
                <a:gd name="T28" fmla="*/ 370 w 373"/>
                <a:gd name="T29" fmla="*/ 101 h 175"/>
                <a:gd name="T30" fmla="*/ 372 w 373"/>
                <a:gd name="T31" fmla="*/ 162 h 175"/>
                <a:gd name="T32" fmla="*/ 359 w 373"/>
                <a:gd name="T33" fmla="*/ 175 h 175"/>
                <a:gd name="T34" fmla="*/ 172 w 373"/>
                <a:gd name="T35" fmla="*/ 175 h 175"/>
                <a:gd name="T36" fmla="*/ 15 w 373"/>
                <a:gd name="T37" fmla="*/ 175 h 175"/>
                <a:gd name="T38" fmla="*/ 0 w 373"/>
                <a:gd name="T39" fmla="*/ 161 h 175"/>
                <a:gd name="T40" fmla="*/ 4 w 373"/>
                <a:gd name="T41" fmla="*/ 87 h 175"/>
                <a:gd name="T42" fmla="*/ 40 w 373"/>
                <a:gd name="T43" fmla="*/ 40 h 175"/>
                <a:gd name="T44" fmla="*/ 115 w 373"/>
                <a:gd name="T45" fmla="*/ 5 h 175"/>
                <a:gd name="T46" fmla="*/ 125 w 373"/>
                <a:gd name="T47" fmla="*/ 11 h 175"/>
                <a:gd name="T48" fmla="*/ 158 w 373"/>
                <a:gd name="T49" fmla="*/ 114 h 175"/>
                <a:gd name="T50" fmla="*/ 161 w 373"/>
                <a:gd name="T51" fmla="*/ 1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5">
                  <a:moveTo>
                    <a:pt x="161" y="123"/>
                  </a:moveTo>
                  <a:cubicBezTo>
                    <a:pt x="166" y="109"/>
                    <a:pt x="169" y="98"/>
                    <a:pt x="173" y="87"/>
                  </a:cubicBezTo>
                  <a:cubicBezTo>
                    <a:pt x="175" y="84"/>
                    <a:pt x="173" y="81"/>
                    <a:pt x="171" y="78"/>
                  </a:cubicBezTo>
                  <a:cubicBezTo>
                    <a:pt x="168" y="72"/>
                    <a:pt x="164" y="66"/>
                    <a:pt x="162" y="59"/>
                  </a:cubicBezTo>
                  <a:cubicBezTo>
                    <a:pt x="159" y="50"/>
                    <a:pt x="159" y="42"/>
                    <a:pt x="167" y="35"/>
                  </a:cubicBezTo>
                  <a:cubicBezTo>
                    <a:pt x="176" y="29"/>
                    <a:pt x="195" y="28"/>
                    <a:pt x="204" y="35"/>
                  </a:cubicBezTo>
                  <a:cubicBezTo>
                    <a:pt x="213" y="41"/>
                    <a:pt x="213" y="49"/>
                    <a:pt x="211" y="58"/>
                  </a:cubicBezTo>
                  <a:cubicBezTo>
                    <a:pt x="210" y="61"/>
                    <a:pt x="209" y="64"/>
                    <a:pt x="207" y="67"/>
                  </a:cubicBezTo>
                  <a:cubicBezTo>
                    <a:pt x="196" y="79"/>
                    <a:pt x="198" y="93"/>
                    <a:pt x="205" y="106"/>
                  </a:cubicBezTo>
                  <a:cubicBezTo>
                    <a:pt x="208" y="111"/>
                    <a:pt x="208" y="116"/>
                    <a:pt x="212" y="121"/>
                  </a:cubicBezTo>
                  <a:cubicBezTo>
                    <a:pt x="218" y="102"/>
                    <a:pt x="224" y="84"/>
                    <a:pt x="230" y="66"/>
                  </a:cubicBezTo>
                  <a:cubicBezTo>
                    <a:pt x="235" y="48"/>
                    <a:pt x="241" y="30"/>
                    <a:pt x="247" y="11"/>
                  </a:cubicBezTo>
                  <a:cubicBezTo>
                    <a:pt x="249" y="4"/>
                    <a:pt x="252" y="1"/>
                    <a:pt x="259" y="6"/>
                  </a:cubicBezTo>
                  <a:cubicBezTo>
                    <a:pt x="279" y="18"/>
                    <a:pt x="299" y="28"/>
                    <a:pt x="321" y="35"/>
                  </a:cubicBezTo>
                  <a:cubicBezTo>
                    <a:pt x="353" y="46"/>
                    <a:pt x="367" y="69"/>
                    <a:pt x="370" y="101"/>
                  </a:cubicBezTo>
                  <a:cubicBezTo>
                    <a:pt x="372" y="122"/>
                    <a:pt x="372" y="142"/>
                    <a:pt x="372" y="162"/>
                  </a:cubicBezTo>
                  <a:cubicBezTo>
                    <a:pt x="373" y="172"/>
                    <a:pt x="368" y="175"/>
                    <a:pt x="359" y="175"/>
                  </a:cubicBezTo>
                  <a:cubicBezTo>
                    <a:pt x="297" y="175"/>
                    <a:pt x="234" y="175"/>
                    <a:pt x="172" y="175"/>
                  </a:cubicBezTo>
                  <a:cubicBezTo>
                    <a:pt x="120" y="175"/>
                    <a:pt x="67" y="175"/>
                    <a:pt x="15" y="175"/>
                  </a:cubicBezTo>
                  <a:cubicBezTo>
                    <a:pt x="4" y="175"/>
                    <a:pt x="0" y="172"/>
                    <a:pt x="0" y="161"/>
                  </a:cubicBezTo>
                  <a:cubicBezTo>
                    <a:pt x="1" y="136"/>
                    <a:pt x="0" y="112"/>
                    <a:pt x="4" y="87"/>
                  </a:cubicBezTo>
                  <a:cubicBezTo>
                    <a:pt x="9" y="66"/>
                    <a:pt x="20" y="49"/>
                    <a:pt x="40" y="40"/>
                  </a:cubicBezTo>
                  <a:cubicBezTo>
                    <a:pt x="65" y="29"/>
                    <a:pt x="91" y="19"/>
                    <a:pt x="115" y="5"/>
                  </a:cubicBezTo>
                  <a:cubicBezTo>
                    <a:pt x="122" y="0"/>
                    <a:pt x="124" y="6"/>
                    <a:pt x="125" y="11"/>
                  </a:cubicBezTo>
                  <a:cubicBezTo>
                    <a:pt x="136" y="46"/>
                    <a:pt x="147" y="80"/>
                    <a:pt x="158" y="114"/>
                  </a:cubicBezTo>
                  <a:cubicBezTo>
                    <a:pt x="158" y="116"/>
                    <a:pt x="159" y="118"/>
                    <a:pt x="161" y="12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67" name="Freeform 182">
              <a:extLst>
                <a:ext uri="{FF2B5EF4-FFF2-40B4-BE49-F238E27FC236}">
                  <a16:creationId xmlns:a16="http://schemas.microsoft.com/office/drawing/2014/main" id="{6A9FAE1F-8711-49A1-9E81-4A60D386CECA}"/>
                </a:ext>
              </a:extLst>
            </p:cNvPr>
            <p:cNvSpPr>
              <a:spLocks/>
            </p:cNvSpPr>
            <p:nvPr/>
          </p:nvSpPr>
          <p:spPr bwMode="gray">
            <a:xfrm>
              <a:off x="7821051" y="3503703"/>
              <a:ext cx="261913" cy="342197"/>
            </a:xfrm>
            <a:custGeom>
              <a:avLst/>
              <a:gdLst>
                <a:gd name="T0" fmla="*/ 202 w 208"/>
                <a:gd name="T1" fmla="*/ 93 h 273"/>
                <a:gd name="T2" fmla="*/ 200 w 208"/>
                <a:gd name="T3" fmla="*/ 112 h 273"/>
                <a:gd name="T4" fmla="*/ 202 w 208"/>
                <a:gd name="T5" fmla="*/ 139 h 273"/>
                <a:gd name="T6" fmla="*/ 183 w 208"/>
                <a:gd name="T7" fmla="*/ 194 h 273"/>
                <a:gd name="T8" fmla="*/ 176 w 208"/>
                <a:gd name="T9" fmla="*/ 208 h 273"/>
                <a:gd name="T10" fmla="*/ 127 w 208"/>
                <a:gd name="T11" fmla="*/ 262 h 273"/>
                <a:gd name="T12" fmla="*/ 40 w 208"/>
                <a:gd name="T13" fmla="*/ 232 h 273"/>
                <a:gd name="T14" fmla="*/ 7 w 208"/>
                <a:gd name="T15" fmla="*/ 157 h 273"/>
                <a:gd name="T16" fmla="*/ 12 w 208"/>
                <a:gd name="T17" fmla="*/ 125 h 273"/>
                <a:gd name="T18" fmla="*/ 12 w 208"/>
                <a:gd name="T19" fmla="*/ 114 h 273"/>
                <a:gd name="T20" fmla="*/ 59 w 208"/>
                <a:gd name="T21" fmla="*/ 20 h 273"/>
                <a:gd name="T22" fmla="*/ 152 w 208"/>
                <a:gd name="T23" fmla="*/ 18 h 273"/>
                <a:gd name="T24" fmla="*/ 159 w 208"/>
                <a:gd name="T25" fmla="*/ 23 h 273"/>
                <a:gd name="T26" fmla="*/ 183 w 208"/>
                <a:gd name="T27" fmla="*/ 43 h 273"/>
                <a:gd name="T28" fmla="*/ 202 w 208"/>
                <a:gd name="T29" fmla="*/ 9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73">
                  <a:moveTo>
                    <a:pt x="202" y="93"/>
                  </a:moveTo>
                  <a:cubicBezTo>
                    <a:pt x="201" y="99"/>
                    <a:pt x="201" y="105"/>
                    <a:pt x="200" y="112"/>
                  </a:cubicBezTo>
                  <a:cubicBezTo>
                    <a:pt x="199" y="121"/>
                    <a:pt x="198" y="130"/>
                    <a:pt x="202" y="139"/>
                  </a:cubicBezTo>
                  <a:cubicBezTo>
                    <a:pt x="208" y="152"/>
                    <a:pt x="195" y="186"/>
                    <a:pt x="183" y="194"/>
                  </a:cubicBezTo>
                  <a:cubicBezTo>
                    <a:pt x="178" y="198"/>
                    <a:pt x="177" y="203"/>
                    <a:pt x="176" y="208"/>
                  </a:cubicBezTo>
                  <a:cubicBezTo>
                    <a:pt x="168" y="234"/>
                    <a:pt x="154" y="254"/>
                    <a:pt x="127" y="262"/>
                  </a:cubicBezTo>
                  <a:cubicBezTo>
                    <a:pt x="93" y="273"/>
                    <a:pt x="58" y="262"/>
                    <a:pt x="40" y="232"/>
                  </a:cubicBezTo>
                  <a:cubicBezTo>
                    <a:pt x="26" y="208"/>
                    <a:pt x="15" y="183"/>
                    <a:pt x="7" y="157"/>
                  </a:cubicBezTo>
                  <a:cubicBezTo>
                    <a:pt x="3" y="146"/>
                    <a:pt x="0" y="134"/>
                    <a:pt x="12" y="125"/>
                  </a:cubicBezTo>
                  <a:cubicBezTo>
                    <a:pt x="15" y="122"/>
                    <a:pt x="12" y="118"/>
                    <a:pt x="12" y="114"/>
                  </a:cubicBezTo>
                  <a:cubicBezTo>
                    <a:pt x="6" y="72"/>
                    <a:pt x="26" y="43"/>
                    <a:pt x="59" y="20"/>
                  </a:cubicBezTo>
                  <a:cubicBezTo>
                    <a:pt x="89" y="0"/>
                    <a:pt x="121" y="1"/>
                    <a:pt x="152" y="18"/>
                  </a:cubicBezTo>
                  <a:cubicBezTo>
                    <a:pt x="154" y="19"/>
                    <a:pt x="157" y="21"/>
                    <a:pt x="159" y="23"/>
                  </a:cubicBezTo>
                  <a:cubicBezTo>
                    <a:pt x="167" y="30"/>
                    <a:pt x="174" y="38"/>
                    <a:pt x="183" y="43"/>
                  </a:cubicBezTo>
                  <a:cubicBezTo>
                    <a:pt x="196" y="51"/>
                    <a:pt x="202" y="69"/>
                    <a:pt x="202" y="9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nvGrpSpPr>
          <p:cNvPr id="68" name="Group 67">
            <a:extLst>
              <a:ext uri="{FF2B5EF4-FFF2-40B4-BE49-F238E27FC236}">
                <a16:creationId xmlns:a16="http://schemas.microsoft.com/office/drawing/2014/main" id="{13FF5D5B-598E-45FC-ACD3-90855ECA88EB}"/>
              </a:ext>
            </a:extLst>
          </p:cNvPr>
          <p:cNvGrpSpPr/>
          <p:nvPr/>
        </p:nvGrpSpPr>
        <p:grpSpPr>
          <a:xfrm>
            <a:off x="5019522" y="4596636"/>
            <a:ext cx="1980000" cy="1187503"/>
            <a:chOff x="5019522" y="4596636"/>
            <a:chExt cx="1980000" cy="1187503"/>
          </a:xfrm>
        </p:grpSpPr>
        <p:sp>
          <p:nvSpPr>
            <p:cNvPr id="69" name="Rectangle 68">
              <a:extLst>
                <a:ext uri="{FF2B5EF4-FFF2-40B4-BE49-F238E27FC236}">
                  <a16:creationId xmlns:a16="http://schemas.microsoft.com/office/drawing/2014/main" id="{70086263-9A17-4D88-BC14-A6E1EC049718}"/>
                </a:ext>
              </a:extLst>
            </p:cNvPr>
            <p:cNvSpPr/>
            <p:nvPr/>
          </p:nvSpPr>
          <p:spPr>
            <a:xfrm>
              <a:off x="5019522" y="4596636"/>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Discounters</a:t>
              </a:r>
            </a:p>
            <a:p>
              <a:pPr algn="ctr"/>
              <a:endParaRPr lang="en-GB" sz="1200" b="1" dirty="0">
                <a:solidFill>
                  <a:schemeClr val="bg1"/>
                </a:solidFill>
              </a:endParaRPr>
            </a:p>
          </p:txBody>
        </p:sp>
        <p:pic>
          <p:nvPicPr>
            <p:cNvPr id="70" name="Graphic 69" descr="Shopping cart">
              <a:extLst>
                <a:ext uri="{FF2B5EF4-FFF2-40B4-BE49-F238E27FC236}">
                  <a16:creationId xmlns:a16="http://schemas.microsoft.com/office/drawing/2014/main" id="{A8CD2BF7-46D3-402E-9FCF-FDC8AF86BB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4906" y="4763631"/>
              <a:ext cx="469232" cy="469232"/>
            </a:xfrm>
            <a:prstGeom prst="rect">
              <a:avLst/>
            </a:prstGeom>
          </p:spPr>
        </p:pic>
      </p:grpSp>
    </p:spTree>
    <p:extLst>
      <p:ext uri="{BB962C8B-B14F-4D97-AF65-F5344CB8AC3E}">
        <p14:creationId xmlns:p14="http://schemas.microsoft.com/office/powerpoint/2010/main" val="36399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4876800" cy="6858000"/>
          </a:xfrm>
          <a:custGeom>
            <a:avLst/>
            <a:gdLst/>
            <a:ahLst/>
            <a:cxnLst/>
            <a:rect l="l" t="t" r="r" b="b"/>
            <a:pathLst>
              <a:path w="4876800" h="6858000">
                <a:moveTo>
                  <a:pt x="0" y="6858000"/>
                </a:moveTo>
                <a:lnTo>
                  <a:pt x="4876800" y="6858000"/>
                </a:lnTo>
                <a:lnTo>
                  <a:pt x="4876800" y="0"/>
                </a:lnTo>
                <a:lnTo>
                  <a:pt x="0" y="0"/>
                </a:lnTo>
                <a:lnTo>
                  <a:pt x="0" y="6858000"/>
                </a:lnTo>
                <a:close/>
              </a:path>
            </a:pathLst>
          </a:custGeom>
          <a:solidFill>
            <a:srgbClr val="005EB8"/>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6" name="object 6"/>
          <p:cNvSpPr txBox="1"/>
          <p:nvPr/>
        </p:nvSpPr>
        <p:spPr>
          <a:xfrm>
            <a:off x="5504688" y="6253797"/>
            <a:ext cx="4726432" cy="200696"/>
          </a:xfrm>
          <a:prstGeom prst="rect">
            <a:avLst/>
          </a:prstGeom>
          <a:solidFill>
            <a:schemeClr val="bg1"/>
          </a:solidFill>
        </p:spPr>
        <p:txBody>
          <a:bodyPr vert="horz" wrap="square" lIns="0" tIns="20955" rIns="0" bIns="0" rtlCol="0">
            <a:spAutoFit/>
          </a:bodyPr>
          <a:lstStyle/>
          <a:p>
            <a:pPr marL="12700" marR="5080">
              <a:lnSpc>
                <a:spcPts val="720"/>
              </a:lnSpc>
              <a:spcBef>
                <a:spcPts val="165"/>
              </a:spcBef>
            </a:pPr>
            <a:r>
              <a:rPr sz="650" spc="-10" dirty="0">
                <a:solidFill>
                  <a:srgbClr val="A6A6A6"/>
                </a:solidFill>
                <a:latin typeface="Arial"/>
                <a:cs typeface="Arial"/>
              </a:rPr>
              <a:t>© </a:t>
            </a:r>
            <a:r>
              <a:rPr sz="650" spc="-35" dirty="0">
                <a:solidFill>
                  <a:srgbClr val="A6A6A6"/>
                </a:solidFill>
                <a:latin typeface="Arial"/>
                <a:cs typeface="Arial"/>
              </a:rPr>
              <a:t>2019 </a:t>
            </a:r>
            <a:r>
              <a:rPr sz="650" spc="-15" dirty="0">
                <a:solidFill>
                  <a:srgbClr val="A6A6A6"/>
                </a:solidFill>
                <a:latin typeface="Arial"/>
                <a:cs typeface="Arial"/>
              </a:rPr>
              <a:t>KPMG </a:t>
            </a:r>
            <a:r>
              <a:rPr sz="650" spc="-30" dirty="0">
                <a:solidFill>
                  <a:srgbClr val="A6A6A6"/>
                </a:solidFill>
                <a:latin typeface="Arial"/>
                <a:cs typeface="Arial"/>
              </a:rPr>
              <a:t>LLP, </a:t>
            </a:r>
            <a:r>
              <a:rPr sz="650" spc="-10" dirty="0">
                <a:solidFill>
                  <a:srgbClr val="A6A6A6"/>
                </a:solidFill>
                <a:latin typeface="Arial"/>
                <a:cs typeface="Arial"/>
              </a:rPr>
              <a:t>a </a:t>
            </a:r>
            <a:r>
              <a:rPr sz="650" dirty="0">
                <a:solidFill>
                  <a:srgbClr val="A6A6A6"/>
                </a:solidFill>
                <a:latin typeface="Arial"/>
                <a:cs typeface="Arial"/>
              </a:rPr>
              <a:t>UK </a:t>
            </a:r>
            <a:r>
              <a:rPr sz="650" spc="-5" dirty="0">
                <a:solidFill>
                  <a:srgbClr val="A6A6A6"/>
                </a:solidFill>
                <a:latin typeface="Arial"/>
                <a:cs typeface="Arial"/>
              </a:rPr>
              <a:t>limited </a:t>
            </a:r>
            <a:r>
              <a:rPr sz="650" spc="-10" dirty="0">
                <a:solidFill>
                  <a:srgbClr val="A6A6A6"/>
                </a:solidFill>
                <a:latin typeface="Arial"/>
                <a:cs typeface="Arial"/>
              </a:rPr>
              <a:t>liability </a:t>
            </a:r>
            <a:r>
              <a:rPr sz="650" spc="-20" dirty="0">
                <a:solidFill>
                  <a:srgbClr val="A6A6A6"/>
                </a:solidFill>
                <a:latin typeface="Arial"/>
                <a:cs typeface="Arial"/>
              </a:rPr>
              <a:t>partnership </a:t>
            </a:r>
            <a:r>
              <a:rPr sz="650" spc="-30" dirty="0">
                <a:solidFill>
                  <a:srgbClr val="A6A6A6"/>
                </a:solidFill>
                <a:latin typeface="Arial"/>
                <a:cs typeface="Arial"/>
              </a:rPr>
              <a:t>and </a:t>
            </a:r>
            <a:r>
              <a:rPr sz="650" spc="-10" dirty="0">
                <a:solidFill>
                  <a:srgbClr val="A6A6A6"/>
                </a:solidFill>
                <a:latin typeface="Arial"/>
                <a:cs typeface="Arial"/>
              </a:rPr>
              <a:t>a </a:t>
            </a:r>
            <a:r>
              <a:rPr sz="650" spc="-20" dirty="0">
                <a:solidFill>
                  <a:srgbClr val="A6A6A6"/>
                </a:solidFill>
                <a:latin typeface="Arial"/>
                <a:cs typeface="Arial"/>
              </a:rPr>
              <a:t>member firm </a:t>
            </a:r>
            <a:r>
              <a:rPr sz="650" spc="-25" dirty="0">
                <a:solidFill>
                  <a:srgbClr val="A6A6A6"/>
                </a:solidFill>
                <a:latin typeface="Arial"/>
                <a:cs typeface="Arial"/>
              </a:rPr>
              <a:t>of the </a:t>
            </a:r>
            <a:r>
              <a:rPr sz="650" spc="-15" dirty="0">
                <a:solidFill>
                  <a:srgbClr val="A6A6A6"/>
                </a:solidFill>
                <a:latin typeface="Arial"/>
                <a:cs typeface="Arial"/>
              </a:rPr>
              <a:t>KPMG </a:t>
            </a:r>
            <a:r>
              <a:rPr sz="650" spc="-20" dirty="0">
                <a:solidFill>
                  <a:srgbClr val="A6A6A6"/>
                </a:solidFill>
                <a:latin typeface="Arial"/>
                <a:cs typeface="Arial"/>
              </a:rPr>
              <a:t>network </a:t>
            </a:r>
            <a:r>
              <a:rPr sz="650" spc="-25" dirty="0">
                <a:solidFill>
                  <a:srgbClr val="A6A6A6"/>
                </a:solidFill>
                <a:latin typeface="Arial"/>
                <a:cs typeface="Arial"/>
              </a:rPr>
              <a:t>of </a:t>
            </a:r>
            <a:r>
              <a:rPr sz="650" spc="-35" dirty="0">
                <a:solidFill>
                  <a:srgbClr val="A6A6A6"/>
                </a:solidFill>
                <a:latin typeface="Arial"/>
                <a:cs typeface="Arial"/>
              </a:rPr>
              <a:t>independent </a:t>
            </a:r>
            <a:r>
              <a:rPr sz="650" spc="-20" dirty="0">
                <a:solidFill>
                  <a:srgbClr val="A6A6A6"/>
                </a:solidFill>
                <a:latin typeface="Arial"/>
                <a:cs typeface="Arial"/>
              </a:rPr>
              <a:t>member </a:t>
            </a:r>
            <a:r>
              <a:rPr sz="650" spc="-15" dirty="0">
                <a:solidFill>
                  <a:srgbClr val="A6A6A6"/>
                </a:solidFill>
                <a:latin typeface="Arial"/>
                <a:cs typeface="Arial"/>
              </a:rPr>
              <a:t>firms </a:t>
            </a:r>
            <a:r>
              <a:rPr sz="650" spc="-40" dirty="0">
                <a:solidFill>
                  <a:srgbClr val="A6A6A6"/>
                </a:solidFill>
                <a:latin typeface="Arial"/>
                <a:cs typeface="Arial"/>
              </a:rPr>
              <a:t>affiliated </a:t>
            </a:r>
            <a:r>
              <a:rPr sz="650" spc="-5" dirty="0">
                <a:solidFill>
                  <a:srgbClr val="A6A6A6"/>
                </a:solidFill>
                <a:latin typeface="Arial"/>
                <a:cs typeface="Arial"/>
              </a:rPr>
              <a:t>with </a:t>
            </a:r>
            <a:r>
              <a:rPr sz="650" spc="-20" dirty="0">
                <a:solidFill>
                  <a:srgbClr val="A6A6A6"/>
                </a:solidFill>
                <a:latin typeface="Arial"/>
                <a:cs typeface="Arial"/>
              </a:rPr>
              <a:t>KPMG  </a:t>
            </a:r>
            <a:r>
              <a:rPr sz="650" spc="-25" dirty="0">
                <a:solidFill>
                  <a:srgbClr val="A6A6A6"/>
                </a:solidFill>
                <a:latin typeface="Arial"/>
                <a:cs typeface="Arial"/>
              </a:rPr>
              <a:t>International </a:t>
            </a:r>
            <a:r>
              <a:rPr sz="650" spc="-20" dirty="0">
                <a:solidFill>
                  <a:srgbClr val="A6A6A6"/>
                </a:solidFill>
                <a:latin typeface="Arial"/>
                <a:cs typeface="Arial"/>
              </a:rPr>
              <a:t>Cooperative </a:t>
            </a:r>
            <a:r>
              <a:rPr sz="650" spc="-5" dirty="0">
                <a:solidFill>
                  <a:srgbClr val="A6A6A6"/>
                </a:solidFill>
                <a:latin typeface="Arial"/>
                <a:cs typeface="Arial"/>
              </a:rPr>
              <a:t>(“KPMG </a:t>
            </a:r>
            <a:r>
              <a:rPr sz="650" spc="-20" dirty="0">
                <a:solidFill>
                  <a:srgbClr val="A6A6A6"/>
                </a:solidFill>
                <a:latin typeface="Arial"/>
                <a:cs typeface="Arial"/>
              </a:rPr>
              <a:t>International”), </a:t>
            </a:r>
            <a:r>
              <a:rPr sz="650" spc="-10" dirty="0">
                <a:solidFill>
                  <a:srgbClr val="A6A6A6"/>
                </a:solidFill>
                <a:latin typeface="Arial"/>
                <a:cs typeface="Arial"/>
              </a:rPr>
              <a:t>a </a:t>
            </a:r>
            <a:r>
              <a:rPr sz="650" spc="-25" dirty="0">
                <a:solidFill>
                  <a:srgbClr val="A6A6A6"/>
                </a:solidFill>
                <a:latin typeface="Arial"/>
                <a:cs typeface="Arial"/>
              </a:rPr>
              <a:t>Swiss </a:t>
            </a:r>
            <a:r>
              <a:rPr sz="650" spc="-20" dirty="0">
                <a:solidFill>
                  <a:srgbClr val="A6A6A6"/>
                </a:solidFill>
                <a:latin typeface="Arial"/>
                <a:cs typeface="Arial"/>
              </a:rPr>
              <a:t>entity. </a:t>
            </a:r>
            <a:r>
              <a:rPr sz="650" spc="-10" dirty="0">
                <a:solidFill>
                  <a:srgbClr val="A6A6A6"/>
                </a:solidFill>
                <a:latin typeface="Arial"/>
                <a:cs typeface="Arial"/>
              </a:rPr>
              <a:t>All </a:t>
            </a:r>
            <a:r>
              <a:rPr sz="650" spc="-30" dirty="0">
                <a:solidFill>
                  <a:srgbClr val="A6A6A6"/>
                </a:solidFill>
                <a:latin typeface="Arial"/>
                <a:cs typeface="Arial"/>
              </a:rPr>
              <a:t>rights</a:t>
            </a:r>
            <a:r>
              <a:rPr sz="650" spc="-60" dirty="0">
                <a:solidFill>
                  <a:srgbClr val="A6A6A6"/>
                </a:solidFill>
                <a:latin typeface="Arial"/>
                <a:cs typeface="Arial"/>
              </a:rPr>
              <a:t> </a:t>
            </a:r>
            <a:r>
              <a:rPr sz="650" spc="-25" dirty="0">
                <a:solidFill>
                  <a:srgbClr val="A6A6A6"/>
                </a:solidFill>
                <a:latin typeface="Arial"/>
                <a:cs typeface="Arial"/>
              </a:rPr>
              <a:t>reserved.</a:t>
            </a:r>
            <a:endParaRPr sz="650" dirty="0">
              <a:latin typeface="Arial"/>
              <a:cs typeface="Arial"/>
            </a:endParaRPr>
          </a:p>
        </p:txBody>
      </p:sp>
      <p:sp>
        <p:nvSpPr>
          <p:cNvPr id="7" name="object 7"/>
          <p:cNvSpPr/>
          <p:nvPr/>
        </p:nvSpPr>
        <p:spPr>
          <a:xfrm>
            <a:off x="1158239" y="5394959"/>
            <a:ext cx="3048000" cy="274320"/>
          </a:xfrm>
          <a:custGeom>
            <a:avLst/>
            <a:gdLst/>
            <a:ahLst/>
            <a:cxnLst/>
            <a:rect l="l" t="t" r="r" b="b"/>
            <a:pathLst>
              <a:path w="3048000" h="274320">
                <a:moveTo>
                  <a:pt x="1523999" y="0"/>
                </a:moveTo>
                <a:lnTo>
                  <a:pt x="1216876" y="2789"/>
                </a:lnTo>
                <a:lnTo>
                  <a:pt x="930812" y="10787"/>
                </a:lnTo>
                <a:lnTo>
                  <a:pt x="733774" y="19870"/>
                </a:lnTo>
                <a:lnTo>
                  <a:pt x="554616" y="31339"/>
                </a:lnTo>
                <a:lnTo>
                  <a:pt x="446389" y="40195"/>
                </a:lnTo>
                <a:lnTo>
                  <a:pt x="348024" y="49938"/>
                </a:lnTo>
                <a:lnTo>
                  <a:pt x="302780" y="55120"/>
                </a:lnTo>
                <a:lnTo>
                  <a:pt x="260289" y="60498"/>
                </a:lnTo>
                <a:lnTo>
                  <a:pt x="220646" y="66063"/>
                </a:lnTo>
                <a:lnTo>
                  <a:pt x="150291" y="77721"/>
                </a:lnTo>
                <a:lnTo>
                  <a:pt x="92481" y="90023"/>
                </a:lnTo>
                <a:lnTo>
                  <a:pt x="47982" y="102901"/>
                </a:lnTo>
                <a:lnTo>
                  <a:pt x="7868" y="123145"/>
                </a:lnTo>
                <a:lnTo>
                  <a:pt x="0" y="137159"/>
                </a:lnTo>
                <a:lnTo>
                  <a:pt x="1983" y="144218"/>
                </a:lnTo>
                <a:lnTo>
                  <a:pt x="47982" y="171439"/>
                </a:lnTo>
                <a:lnTo>
                  <a:pt x="92481" y="184321"/>
                </a:lnTo>
                <a:lnTo>
                  <a:pt x="150291" y="196626"/>
                </a:lnTo>
                <a:lnTo>
                  <a:pt x="220646" y="208284"/>
                </a:lnTo>
                <a:lnTo>
                  <a:pt x="260289" y="213849"/>
                </a:lnTo>
                <a:lnTo>
                  <a:pt x="302780" y="219226"/>
                </a:lnTo>
                <a:lnTo>
                  <a:pt x="348024" y="224408"/>
                </a:lnTo>
                <a:lnTo>
                  <a:pt x="446389" y="234148"/>
                </a:lnTo>
                <a:lnTo>
                  <a:pt x="554616" y="243000"/>
                </a:lnTo>
                <a:lnTo>
                  <a:pt x="733774" y="254463"/>
                </a:lnTo>
                <a:lnTo>
                  <a:pt x="930812" y="263541"/>
                </a:lnTo>
                <a:lnTo>
                  <a:pt x="1216876" y="271533"/>
                </a:lnTo>
                <a:lnTo>
                  <a:pt x="1523999" y="274319"/>
                </a:lnTo>
                <a:lnTo>
                  <a:pt x="1602420" y="274141"/>
                </a:lnTo>
                <a:lnTo>
                  <a:pt x="1904853" y="270002"/>
                </a:lnTo>
                <a:lnTo>
                  <a:pt x="2117187" y="263541"/>
                </a:lnTo>
                <a:lnTo>
                  <a:pt x="2314225" y="254463"/>
                </a:lnTo>
                <a:lnTo>
                  <a:pt x="2493383" y="243000"/>
                </a:lnTo>
                <a:lnTo>
                  <a:pt x="2601610" y="234148"/>
                </a:lnTo>
                <a:lnTo>
                  <a:pt x="2699975" y="224408"/>
                </a:lnTo>
                <a:lnTo>
                  <a:pt x="2745219" y="219226"/>
                </a:lnTo>
                <a:lnTo>
                  <a:pt x="2787710" y="213849"/>
                </a:lnTo>
                <a:lnTo>
                  <a:pt x="2827353" y="208284"/>
                </a:lnTo>
                <a:lnTo>
                  <a:pt x="2897708" y="196626"/>
                </a:lnTo>
                <a:lnTo>
                  <a:pt x="2955518" y="184321"/>
                </a:lnTo>
                <a:lnTo>
                  <a:pt x="3000017" y="171439"/>
                </a:lnTo>
                <a:lnTo>
                  <a:pt x="3040131" y="151184"/>
                </a:lnTo>
                <a:lnTo>
                  <a:pt x="3048000" y="137159"/>
                </a:lnTo>
                <a:lnTo>
                  <a:pt x="3046016" y="130106"/>
                </a:lnTo>
                <a:lnTo>
                  <a:pt x="3000017" y="102901"/>
                </a:lnTo>
                <a:lnTo>
                  <a:pt x="2955518" y="90023"/>
                </a:lnTo>
                <a:lnTo>
                  <a:pt x="2897708" y="77721"/>
                </a:lnTo>
                <a:lnTo>
                  <a:pt x="2827353" y="66063"/>
                </a:lnTo>
                <a:lnTo>
                  <a:pt x="2787710" y="60498"/>
                </a:lnTo>
                <a:lnTo>
                  <a:pt x="2745219" y="55120"/>
                </a:lnTo>
                <a:lnTo>
                  <a:pt x="2699975" y="49938"/>
                </a:lnTo>
                <a:lnTo>
                  <a:pt x="2601610" y="40195"/>
                </a:lnTo>
                <a:lnTo>
                  <a:pt x="2493383" y="31339"/>
                </a:lnTo>
                <a:lnTo>
                  <a:pt x="2314225" y="19870"/>
                </a:lnTo>
                <a:lnTo>
                  <a:pt x="2117187" y="10787"/>
                </a:lnTo>
                <a:lnTo>
                  <a:pt x="1831123" y="2789"/>
                </a:lnTo>
                <a:lnTo>
                  <a:pt x="1602420" y="178"/>
                </a:lnTo>
                <a:lnTo>
                  <a:pt x="1523999" y="0"/>
                </a:lnTo>
                <a:close/>
              </a:path>
            </a:pathLst>
          </a:custGeom>
          <a:solidFill>
            <a:srgbClr val="000000">
              <a:alpha val="30195"/>
            </a:srgbClr>
          </a:solidFill>
        </p:spPr>
        <p:txBody>
          <a:bodyPr wrap="square" lIns="0" tIns="0" rIns="0" bIns="0" rtlCol="0"/>
          <a:lstStyle/>
          <a:p>
            <a:endParaRPr/>
          </a:p>
        </p:txBody>
      </p:sp>
      <p:sp>
        <p:nvSpPr>
          <p:cNvPr id="8" name="object 8"/>
          <p:cNvSpPr txBox="1">
            <a:spLocks noGrp="1"/>
          </p:cNvSpPr>
          <p:nvPr>
            <p:ph type="title" idx="4294967295"/>
          </p:nvPr>
        </p:nvSpPr>
        <p:spPr>
          <a:xfrm>
            <a:off x="1005838" y="214111"/>
            <a:ext cx="3717082" cy="1440266"/>
          </a:xfrm>
          <a:prstGeom prst="rect">
            <a:avLst/>
          </a:prstGeom>
        </p:spPr>
        <p:txBody>
          <a:bodyPr vert="horz" wrap="square" lIns="0" tIns="263525" rIns="0" bIns="0" rtlCol="0">
            <a:spAutoFit/>
          </a:bodyPr>
          <a:lstStyle/>
          <a:p>
            <a:pPr marL="12700" marR="5080">
              <a:lnSpc>
                <a:spcPct val="69800"/>
              </a:lnSpc>
              <a:spcBef>
                <a:spcPts val="2075"/>
              </a:spcBef>
            </a:pPr>
            <a:r>
              <a:rPr sz="5450" dirty="0">
                <a:solidFill>
                  <a:srgbClr val="FFFFFF"/>
                </a:solidFill>
                <a:latin typeface="KPMG Extralight"/>
              </a:rPr>
              <a:t>Retail industry has  evolved ...</a:t>
            </a:r>
          </a:p>
        </p:txBody>
      </p:sp>
      <p:sp>
        <p:nvSpPr>
          <p:cNvPr id="9" name="object 9"/>
          <p:cNvSpPr txBox="1"/>
          <p:nvPr/>
        </p:nvSpPr>
        <p:spPr>
          <a:xfrm>
            <a:off x="986472" y="1848484"/>
            <a:ext cx="3489325" cy="758190"/>
          </a:xfrm>
          <a:prstGeom prst="rect">
            <a:avLst/>
          </a:prstGeom>
        </p:spPr>
        <p:txBody>
          <a:bodyPr vert="horz" wrap="square" lIns="0" tIns="12700" rIns="0" bIns="0" rtlCol="0">
            <a:spAutoFit/>
          </a:bodyPr>
          <a:lstStyle/>
          <a:p>
            <a:pPr marL="12700" marR="5080">
              <a:lnSpc>
                <a:spcPct val="100000"/>
              </a:lnSpc>
              <a:spcBef>
                <a:spcPts val="100"/>
              </a:spcBef>
            </a:pPr>
            <a:r>
              <a:rPr sz="1200" b="1" spc="-15" dirty="0">
                <a:solidFill>
                  <a:srgbClr val="FFFFFF"/>
                </a:solidFill>
                <a:latin typeface="Arial"/>
                <a:cs typeface="Arial"/>
              </a:rPr>
              <a:t>Since </a:t>
            </a:r>
            <a:r>
              <a:rPr sz="1200" b="1" spc="-25" dirty="0">
                <a:solidFill>
                  <a:srgbClr val="FFFFFF"/>
                </a:solidFill>
                <a:latin typeface="Arial"/>
                <a:cs typeface="Arial"/>
              </a:rPr>
              <a:t>1945, </a:t>
            </a:r>
            <a:r>
              <a:rPr sz="1200" b="1" dirty="0">
                <a:solidFill>
                  <a:srgbClr val="FFFFFF"/>
                </a:solidFill>
                <a:latin typeface="Arial"/>
                <a:cs typeface="Arial"/>
              </a:rPr>
              <a:t>retail </a:t>
            </a:r>
            <a:r>
              <a:rPr sz="1200" b="1" spc="-20" dirty="0">
                <a:solidFill>
                  <a:srgbClr val="FFFFFF"/>
                </a:solidFill>
                <a:latin typeface="Arial"/>
                <a:cs typeface="Arial"/>
              </a:rPr>
              <a:t>has </a:t>
            </a:r>
            <a:r>
              <a:rPr sz="1200" b="1" spc="-5" dirty="0">
                <a:solidFill>
                  <a:srgbClr val="FFFFFF"/>
                </a:solidFill>
                <a:latin typeface="Arial"/>
                <a:cs typeface="Arial"/>
              </a:rPr>
              <a:t>undergone </a:t>
            </a:r>
            <a:r>
              <a:rPr sz="1200" b="1" spc="-10" dirty="0">
                <a:solidFill>
                  <a:srgbClr val="FFFFFF"/>
                </a:solidFill>
                <a:latin typeface="Arial"/>
                <a:cs typeface="Arial"/>
              </a:rPr>
              <a:t>four  </a:t>
            </a:r>
            <a:r>
              <a:rPr sz="1200" b="1" dirty="0">
                <a:solidFill>
                  <a:srgbClr val="FFFFFF"/>
                </a:solidFill>
                <a:latin typeface="Arial"/>
                <a:cs typeface="Arial"/>
              </a:rPr>
              <a:t>evolutionary </a:t>
            </a:r>
            <a:r>
              <a:rPr sz="1200" b="1" spc="-10" dirty="0">
                <a:solidFill>
                  <a:srgbClr val="FFFFFF"/>
                </a:solidFill>
                <a:latin typeface="Arial"/>
                <a:cs typeface="Arial"/>
              </a:rPr>
              <a:t>phases. </a:t>
            </a:r>
            <a:r>
              <a:rPr sz="1200" b="1" spc="-75" dirty="0">
                <a:solidFill>
                  <a:srgbClr val="FFFFFF"/>
                </a:solidFill>
                <a:latin typeface="Arial"/>
                <a:cs typeface="Arial"/>
              </a:rPr>
              <a:t>At </a:t>
            </a:r>
            <a:r>
              <a:rPr sz="1200" b="1" spc="5" dirty="0">
                <a:solidFill>
                  <a:srgbClr val="FFFFFF"/>
                </a:solidFill>
                <a:latin typeface="Arial"/>
                <a:cs typeface="Arial"/>
              </a:rPr>
              <a:t>present, </a:t>
            </a:r>
            <a:r>
              <a:rPr sz="1200" b="1" spc="-15" dirty="0">
                <a:solidFill>
                  <a:srgbClr val="FFFFFF"/>
                </a:solidFill>
                <a:latin typeface="Arial"/>
                <a:cs typeface="Arial"/>
              </a:rPr>
              <a:t>all </a:t>
            </a:r>
            <a:r>
              <a:rPr sz="1200" b="1" dirty="0">
                <a:solidFill>
                  <a:srgbClr val="FFFFFF"/>
                </a:solidFill>
                <a:latin typeface="Arial"/>
                <a:cs typeface="Arial"/>
              </a:rPr>
              <a:t>these </a:t>
            </a:r>
            <a:r>
              <a:rPr sz="1200" b="1" spc="-10" dirty="0">
                <a:solidFill>
                  <a:srgbClr val="FFFFFF"/>
                </a:solidFill>
                <a:latin typeface="Arial"/>
                <a:cs typeface="Arial"/>
              </a:rPr>
              <a:t>four  phases coexist </a:t>
            </a:r>
            <a:r>
              <a:rPr sz="1200" b="1" spc="-20" dirty="0">
                <a:solidFill>
                  <a:srgbClr val="FFFFFF"/>
                </a:solidFill>
                <a:latin typeface="Arial"/>
                <a:cs typeface="Arial"/>
              </a:rPr>
              <a:t>alongside </a:t>
            </a:r>
            <a:r>
              <a:rPr sz="1200" b="1" spc="-10" dirty="0">
                <a:solidFill>
                  <a:srgbClr val="FFFFFF"/>
                </a:solidFill>
                <a:latin typeface="Arial"/>
                <a:cs typeface="Arial"/>
              </a:rPr>
              <a:t>the </a:t>
            </a:r>
            <a:r>
              <a:rPr sz="1200" b="1" spc="-15" dirty="0">
                <a:solidFill>
                  <a:srgbClr val="FFFFFF"/>
                </a:solidFill>
                <a:latin typeface="Arial"/>
                <a:cs typeface="Arial"/>
              </a:rPr>
              <a:t>traditional </a:t>
            </a:r>
            <a:r>
              <a:rPr sz="1200" b="1" spc="-5" dirty="0">
                <a:solidFill>
                  <a:srgbClr val="FFFFFF"/>
                </a:solidFill>
                <a:latin typeface="Arial"/>
                <a:cs typeface="Arial"/>
              </a:rPr>
              <a:t>form </a:t>
            </a:r>
            <a:r>
              <a:rPr sz="1200" b="1" spc="-10" dirty="0">
                <a:solidFill>
                  <a:srgbClr val="FFFFFF"/>
                </a:solidFill>
                <a:latin typeface="Arial"/>
                <a:cs typeface="Arial"/>
              </a:rPr>
              <a:t>of  </a:t>
            </a:r>
            <a:r>
              <a:rPr sz="1200" b="1" spc="-5" dirty="0">
                <a:solidFill>
                  <a:srgbClr val="FFFFFF"/>
                </a:solidFill>
                <a:latin typeface="Arial"/>
                <a:cs typeface="Arial"/>
              </a:rPr>
              <a:t>retailing </a:t>
            </a:r>
            <a:r>
              <a:rPr sz="1200" b="1" spc="-10" dirty="0">
                <a:solidFill>
                  <a:srgbClr val="FFFFFF"/>
                </a:solidFill>
                <a:latin typeface="Arial"/>
                <a:cs typeface="Arial"/>
              </a:rPr>
              <a:t>in the </a:t>
            </a:r>
            <a:r>
              <a:rPr sz="1200" b="1" spc="-20" dirty="0">
                <a:solidFill>
                  <a:srgbClr val="FFFFFF"/>
                </a:solidFill>
                <a:latin typeface="Arial"/>
                <a:cs typeface="Arial"/>
              </a:rPr>
              <a:t>shape </a:t>
            </a:r>
            <a:r>
              <a:rPr sz="1200" b="1" spc="-10" dirty="0">
                <a:solidFill>
                  <a:srgbClr val="FFFFFF"/>
                </a:solidFill>
                <a:latin typeface="Arial"/>
                <a:cs typeface="Arial"/>
              </a:rPr>
              <a:t>of </a:t>
            </a:r>
            <a:r>
              <a:rPr sz="1200" b="1" spc="5" dirty="0">
                <a:solidFill>
                  <a:srgbClr val="FFFFFF"/>
                </a:solidFill>
                <a:latin typeface="Arial"/>
                <a:cs typeface="Arial"/>
              </a:rPr>
              <a:t>independent</a:t>
            </a:r>
            <a:r>
              <a:rPr sz="1200" b="1" spc="-125" dirty="0">
                <a:solidFill>
                  <a:srgbClr val="FFFFFF"/>
                </a:solidFill>
                <a:latin typeface="Arial"/>
                <a:cs typeface="Arial"/>
              </a:rPr>
              <a:t> </a:t>
            </a:r>
            <a:r>
              <a:rPr sz="1200" b="1" dirty="0">
                <a:solidFill>
                  <a:srgbClr val="FFFFFF"/>
                </a:solidFill>
                <a:latin typeface="Arial"/>
                <a:cs typeface="Arial"/>
              </a:rPr>
              <a:t>stores</a:t>
            </a:r>
            <a:endParaRPr sz="1200">
              <a:latin typeface="Arial"/>
              <a:cs typeface="Arial"/>
            </a:endParaRPr>
          </a:p>
        </p:txBody>
      </p:sp>
      <p:sp>
        <p:nvSpPr>
          <p:cNvPr id="18" name="object 18"/>
          <p:cNvSpPr/>
          <p:nvPr/>
        </p:nvSpPr>
        <p:spPr>
          <a:xfrm>
            <a:off x="9032240" y="436880"/>
            <a:ext cx="528320" cy="528320"/>
          </a:xfrm>
          <a:custGeom>
            <a:avLst/>
            <a:gdLst/>
            <a:ahLst/>
            <a:cxnLst/>
            <a:rect l="l" t="t" r="r" b="b"/>
            <a:pathLst>
              <a:path w="528320" h="528319">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60"/>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20"/>
                </a:lnTo>
                <a:lnTo>
                  <a:pt x="311651" y="524065"/>
                </a:lnTo>
                <a:lnTo>
                  <a:pt x="356346" y="511797"/>
                </a:lnTo>
                <a:lnTo>
                  <a:pt x="397500" y="492261"/>
                </a:lnTo>
                <a:lnTo>
                  <a:pt x="434367" y="466203"/>
                </a:lnTo>
                <a:lnTo>
                  <a:pt x="466203" y="434367"/>
                </a:lnTo>
                <a:lnTo>
                  <a:pt x="492261" y="397500"/>
                </a:lnTo>
                <a:lnTo>
                  <a:pt x="511797" y="356346"/>
                </a:lnTo>
                <a:lnTo>
                  <a:pt x="524065" y="311651"/>
                </a:lnTo>
                <a:lnTo>
                  <a:pt x="528319" y="264160"/>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473697"/>
          </a:solidFill>
        </p:spPr>
        <p:txBody>
          <a:bodyPr wrap="square" lIns="0" tIns="0" rIns="0" bIns="0" rtlCol="0"/>
          <a:lstStyle/>
          <a:p>
            <a:endParaRPr/>
          </a:p>
        </p:txBody>
      </p:sp>
      <p:sp>
        <p:nvSpPr>
          <p:cNvPr id="19" name="object 19"/>
          <p:cNvSpPr txBox="1"/>
          <p:nvPr/>
        </p:nvSpPr>
        <p:spPr>
          <a:xfrm>
            <a:off x="8869044" y="1039113"/>
            <a:ext cx="866140" cy="160020"/>
          </a:xfrm>
          <a:prstGeom prst="rect">
            <a:avLst/>
          </a:prstGeom>
        </p:spPr>
        <p:txBody>
          <a:bodyPr vert="horz" wrap="square" lIns="0" tIns="16510" rIns="0" bIns="0" rtlCol="0">
            <a:spAutoFit/>
          </a:bodyPr>
          <a:lstStyle/>
          <a:p>
            <a:pPr marL="12700">
              <a:lnSpc>
                <a:spcPct val="100000"/>
              </a:lnSpc>
              <a:spcBef>
                <a:spcPts val="130"/>
              </a:spcBef>
            </a:pPr>
            <a:r>
              <a:rPr sz="850" spc="-5" dirty="0">
                <a:solidFill>
                  <a:srgbClr val="00338D"/>
                </a:solidFill>
                <a:latin typeface="Arial"/>
                <a:cs typeface="Arial"/>
              </a:rPr>
              <a:t>Traditional</a:t>
            </a:r>
            <a:r>
              <a:rPr sz="850" spc="15" dirty="0">
                <a:solidFill>
                  <a:srgbClr val="00338D"/>
                </a:solidFill>
                <a:latin typeface="Arial"/>
                <a:cs typeface="Arial"/>
              </a:rPr>
              <a:t> </a:t>
            </a:r>
            <a:r>
              <a:rPr sz="850" spc="-15" dirty="0">
                <a:solidFill>
                  <a:srgbClr val="00338D"/>
                </a:solidFill>
                <a:latin typeface="Arial"/>
                <a:cs typeface="Arial"/>
              </a:rPr>
              <a:t>Retail</a:t>
            </a:r>
            <a:endParaRPr sz="850">
              <a:latin typeface="Arial"/>
              <a:cs typeface="Arial"/>
            </a:endParaRPr>
          </a:p>
        </p:txBody>
      </p:sp>
      <p:sp>
        <p:nvSpPr>
          <p:cNvPr id="20" name="object 20"/>
          <p:cNvSpPr/>
          <p:nvPr/>
        </p:nvSpPr>
        <p:spPr>
          <a:xfrm>
            <a:off x="9032240" y="1371600"/>
            <a:ext cx="528320" cy="528320"/>
          </a:xfrm>
          <a:custGeom>
            <a:avLst/>
            <a:gdLst/>
            <a:ahLst/>
            <a:cxnLst/>
            <a:rect l="l" t="t" r="r" b="b"/>
            <a:pathLst>
              <a:path w="528320" h="528319">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60"/>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20"/>
                </a:lnTo>
                <a:lnTo>
                  <a:pt x="311651" y="524065"/>
                </a:lnTo>
                <a:lnTo>
                  <a:pt x="356346" y="511797"/>
                </a:lnTo>
                <a:lnTo>
                  <a:pt x="397500" y="492261"/>
                </a:lnTo>
                <a:lnTo>
                  <a:pt x="434367" y="466203"/>
                </a:lnTo>
                <a:lnTo>
                  <a:pt x="466203" y="434367"/>
                </a:lnTo>
                <a:lnTo>
                  <a:pt x="492261" y="397500"/>
                </a:lnTo>
                <a:lnTo>
                  <a:pt x="511797" y="356346"/>
                </a:lnTo>
                <a:lnTo>
                  <a:pt x="524065" y="311651"/>
                </a:lnTo>
                <a:lnTo>
                  <a:pt x="528319" y="264160"/>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6C1F77"/>
          </a:solidFill>
        </p:spPr>
        <p:txBody>
          <a:bodyPr wrap="square" lIns="0" tIns="0" rIns="0" bIns="0" rtlCol="0"/>
          <a:lstStyle/>
          <a:p>
            <a:endParaRPr/>
          </a:p>
        </p:txBody>
      </p:sp>
      <p:sp>
        <p:nvSpPr>
          <p:cNvPr id="21" name="object 21"/>
          <p:cNvSpPr txBox="1"/>
          <p:nvPr/>
        </p:nvSpPr>
        <p:spPr>
          <a:xfrm>
            <a:off x="8968358" y="1975230"/>
            <a:ext cx="670560" cy="160020"/>
          </a:xfrm>
          <a:prstGeom prst="rect">
            <a:avLst/>
          </a:prstGeom>
        </p:spPr>
        <p:txBody>
          <a:bodyPr vert="horz" wrap="square" lIns="0" tIns="16510" rIns="0" bIns="0" rtlCol="0">
            <a:spAutoFit/>
          </a:bodyPr>
          <a:lstStyle/>
          <a:p>
            <a:pPr marL="12700">
              <a:lnSpc>
                <a:spcPct val="100000"/>
              </a:lnSpc>
              <a:spcBef>
                <a:spcPts val="130"/>
              </a:spcBef>
            </a:pPr>
            <a:r>
              <a:rPr sz="850" spc="-15" dirty="0">
                <a:solidFill>
                  <a:srgbClr val="00338D"/>
                </a:solidFill>
                <a:latin typeface="Arial"/>
                <a:cs typeface="Arial"/>
              </a:rPr>
              <a:t>Chain</a:t>
            </a:r>
            <a:r>
              <a:rPr sz="850" spc="100" dirty="0">
                <a:solidFill>
                  <a:srgbClr val="00338D"/>
                </a:solidFill>
                <a:latin typeface="Arial"/>
                <a:cs typeface="Arial"/>
              </a:rPr>
              <a:t> </a:t>
            </a:r>
            <a:r>
              <a:rPr sz="850" spc="5" dirty="0">
                <a:solidFill>
                  <a:srgbClr val="00338D"/>
                </a:solidFill>
                <a:latin typeface="Arial"/>
                <a:cs typeface="Arial"/>
              </a:rPr>
              <a:t>Stores</a:t>
            </a:r>
            <a:endParaRPr sz="850">
              <a:latin typeface="Arial"/>
              <a:cs typeface="Arial"/>
            </a:endParaRPr>
          </a:p>
        </p:txBody>
      </p:sp>
      <p:sp>
        <p:nvSpPr>
          <p:cNvPr id="22" name="object 22"/>
          <p:cNvSpPr/>
          <p:nvPr/>
        </p:nvSpPr>
        <p:spPr>
          <a:xfrm>
            <a:off x="9032240" y="2306320"/>
            <a:ext cx="528320" cy="528320"/>
          </a:xfrm>
          <a:custGeom>
            <a:avLst/>
            <a:gdLst/>
            <a:ahLst/>
            <a:cxnLst/>
            <a:rect l="l" t="t" r="r" b="b"/>
            <a:pathLst>
              <a:path w="528320" h="528319">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59"/>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19"/>
                </a:lnTo>
                <a:lnTo>
                  <a:pt x="311651" y="524065"/>
                </a:lnTo>
                <a:lnTo>
                  <a:pt x="356346" y="511797"/>
                </a:lnTo>
                <a:lnTo>
                  <a:pt x="397500" y="492261"/>
                </a:lnTo>
                <a:lnTo>
                  <a:pt x="434367" y="466203"/>
                </a:lnTo>
                <a:lnTo>
                  <a:pt x="466203" y="434367"/>
                </a:lnTo>
                <a:lnTo>
                  <a:pt x="492261" y="397500"/>
                </a:lnTo>
                <a:lnTo>
                  <a:pt x="511797" y="356346"/>
                </a:lnTo>
                <a:lnTo>
                  <a:pt x="524065" y="311651"/>
                </a:lnTo>
                <a:lnTo>
                  <a:pt x="528319" y="264159"/>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473697"/>
          </a:solidFill>
        </p:spPr>
        <p:txBody>
          <a:bodyPr wrap="square" lIns="0" tIns="0" rIns="0" bIns="0" rtlCol="0"/>
          <a:lstStyle/>
          <a:p>
            <a:endParaRPr/>
          </a:p>
        </p:txBody>
      </p:sp>
      <p:sp>
        <p:nvSpPr>
          <p:cNvPr id="23" name="object 23"/>
          <p:cNvSpPr txBox="1"/>
          <p:nvPr/>
        </p:nvSpPr>
        <p:spPr>
          <a:xfrm>
            <a:off x="9008109" y="2911093"/>
            <a:ext cx="596265" cy="160020"/>
          </a:xfrm>
          <a:prstGeom prst="rect">
            <a:avLst/>
          </a:prstGeom>
        </p:spPr>
        <p:txBody>
          <a:bodyPr vert="horz" wrap="square" lIns="0" tIns="16510" rIns="0" bIns="0" rtlCol="0">
            <a:spAutoFit/>
          </a:bodyPr>
          <a:lstStyle/>
          <a:p>
            <a:pPr marL="12700">
              <a:lnSpc>
                <a:spcPct val="100000"/>
              </a:lnSpc>
              <a:spcBef>
                <a:spcPts val="130"/>
              </a:spcBef>
            </a:pPr>
            <a:r>
              <a:rPr sz="850" spc="-5" dirty="0">
                <a:solidFill>
                  <a:srgbClr val="00338D"/>
                </a:solidFill>
                <a:latin typeface="Arial"/>
                <a:cs typeface="Arial"/>
              </a:rPr>
              <a:t>Multi-format</a:t>
            </a:r>
            <a:endParaRPr sz="850">
              <a:latin typeface="Arial"/>
              <a:cs typeface="Arial"/>
            </a:endParaRPr>
          </a:p>
        </p:txBody>
      </p:sp>
      <p:sp>
        <p:nvSpPr>
          <p:cNvPr id="24" name="object 24"/>
          <p:cNvSpPr/>
          <p:nvPr/>
        </p:nvSpPr>
        <p:spPr>
          <a:xfrm>
            <a:off x="7701280" y="3241039"/>
            <a:ext cx="528320" cy="528320"/>
          </a:xfrm>
          <a:custGeom>
            <a:avLst/>
            <a:gdLst/>
            <a:ahLst/>
            <a:cxnLst/>
            <a:rect l="l" t="t" r="r" b="b"/>
            <a:pathLst>
              <a:path w="528320" h="528320">
                <a:moveTo>
                  <a:pt x="264160" y="0"/>
                </a:moveTo>
                <a:lnTo>
                  <a:pt x="216668" y="4254"/>
                </a:lnTo>
                <a:lnTo>
                  <a:pt x="171973" y="16522"/>
                </a:lnTo>
                <a:lnTo>
                  <a:pt x="130819" y="36058"/>
                </a:lnTo>
                <a:lnTo>
                  <a:pt x="93952" y="62116"/>
                </a:lnTo>
                <a:lnTo>
                  <a:pt x="62116" y="93952"/>
                </a:lnTo>
                <a:lnTo>
                  <a:pt x="36058" y="130819"/>
                </a:lnTo>
                <a:lnTo>
                  <a:pt x="16522" y="171973"/>
                </a:lnTo>
                <a:lnTo>
                  <a:pt x="4254" y="216668"/>
                </a:lnTo>
                <a:lnTo>
                  <a:pt x="0" y="264160"/>
                </a:lnTo>
                <a:lnTo>
                  <a:pt x="4254" y="311651"/>
                </a:lnTo>
                <a:lnTo>
                  <a:pt x="16522" y="356346"/>
                </a:lnTo>
                <a:lnTo>
                  <a:pt x="36058" y="397500"/>
                </a:lnTo>
                <a:lnTo>
                  <a:pt x="62116" y="434367"/>
                </a:lnTo>
                <a:lnTo>
                  <a:pt x="93952" y="466203"/>
                </a:lnTo>
                <a:lnTo>
                  <a:pt x="130819" y="492261"/>
                </a:lnTo>
                <a:lnTo>
                  <a:pt x="171973" y="511797"/>
                </a:lnTo>
                <a:lnTo>
                  <a:pt x="216668" y="524065"/>
                </a:lnTo>
                <a:lnTo>
                  <a:pt x="264160" y="528320"/>
                </a:lnTo>
                <a:lnTo>
                  <a:pt x="311651" y="524065"/>
                </a:lnTo>
                <a:lnTo>
                  <a:pt x="356346" y="511797"/>
                </a:lnTo>
                <a:lnTo>
                  <a:pt x="397500" y="492261"/>
                </a:lnTo>
                <a:lnTo>
                  <a:pt x="434367" y="466203"/>
                </a:lnTo>
                <a:lnTo>
                  <a:pt x="466203" y="434367"/>
                </a:lnTo>
                <a:lnTo>
                  <a:pt x="492261" y="397500"/>
                </a:lnTo>
                <a:lnTo>
                  <a:pt x="511797" y="356346"/>
                </a:lnTo>
                <a:lnTo>
                  <a:pt x="524065" y="311651"/>
                </a:lnTo>
                <a:lnTo>
                  <a:pt x="528320" y="264160"/>
                </a:lnTo>
                <a:lnTo>
                  <a:pt x="524065" y="216668"/>
                </a:lnTo>
                <a:lnTo>
                  <a:pt x="511797" y="171973"/>
                </a:lnTo>
                <a:lnTo>
                  <a:pt x="492261" y="130819"/>
                </a:lnTo>
                <a:lnTo>
                  <a:pt x="466203" y="93952"/>
                </a:lnTo>
                <a:lnTo>
                  <a:pt x="434367" y="62116"/>
                </a:lnTo>
                <a:lnTo>
                  <a:pt x="397500" y="36058"/>
                </a:lnTo>
                <a:lnTo>
                  <a:pt x="356346" y="16522"/>
                </a:lnTo>
                <a:lnTo>
                  <a:pt x="311651" y="4254"/>
                </a:lnTo>
                <a:lnTo>
                  <a:pt x="264160" y="0"/>
                </a:lnTo>
                <a:close/>
              </a:path>
            </a:pathLst>
          </a:custGeom>
          <a:solidFill>
            <a:srgbClr val="473697"/>
          </a:solidFill>
        </p:spPr>
        <p:txBody>
          <a:bodyPr wrap="square" lIns="0" tIns="0" rIns="0" bIns="0" rtlCol="0"/>
          <a:lstStyle/>
          <a:p>
            <a:endParaRPr/>
          </a:p>
        </p:txBody>
      </p:sp>
      <p:sp>
        <p:nvSpPr>
          <p:cNvPr id="25" name="object 25"/>
          <p:cNvSpPr/>
          <p:nvPr/>
        </p:nvSpPr>
        <p:spPr>
          <a:xfrm>
            <a:off x="6370320" y="3241039"/>
            <a:ext cx="528320" cy="528320"/>
          </a:xfrm>
          <a:custGeom>
            <a:avLst/>
            <a:gdLst/>
            <a:ahLst/>
            <a:cxnLst/>
            <a:rect l="l" t="t" r="r" b="b"/>
            <a:pathLst>
              <a:path w="528320" h="528320">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60"/>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20"/>
                </a:lnTo>
                <a:lnTo>
                  <a:pt x="311651" y="524065"/>
                </a:lnTo>
                <a:lnTo>
                  <a:pt x="356346" y="511797"/>
                </a:lnTo>
                <a:lnTo>
                  <a:pt x="397500" y="492261"/>
                </a:lnTo>
                <a:lnTo>
                  <a:pt x="434367" y="466203"/>
                </a:lnTo>
                <a:lnTo>
                  <a:pt x="466203" y="434367"/>
                </a:lnTo>
                <a:lnTo>
                  <a:pt x="492261" y="397500"/>
                </a:lnTo>
                <a:lnTo>
                  <a:pt x="511797" y="356346"/>
                </a:lnTo>
                <a:lnTo>
                  <a:pt x="524065" y="311651"/>
                </a:lnTo>
                <a:lnTo>
                  <a:pt x="528320" y="264160"/>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473697"/>
          </a:solidFill>
        </p:spPr>
        <p:txBody>
          <a:bodyPr wrap="square" lIns="0" tIns="0" rIns="0" bIns="0" rtlCol="0"/>
          <a:lstStyle/>
          <a:p>
            <a:endParaRPr/>
          </a:p>
        </p:txBody>
      </p:sp>
      <p:sp>
        <p:nvSpPr>
          <p:cNvPr id="26" name="object 26"/>
          <p:cNvSpPr txBox="1"/>
          <p:nvPr/>
        </p:nvSpPr>
        <p:spPr>
          <a:xfrm>
            <a:off x="6275704" y="3847210"/>
            <a:ext cx="716915" cy="292100"/>
          </a:xfrm>
          <a:prstGeom prst="rect">
            <a:avLst/>
          </a:prstGeom>
        </p:spPr>
        <p:txBody>
          <a:bodyPr vert="horz" wrap="square" lIns="0" tIns="16510" rIns="0" bIns="0" rtlCol="0">
            <a:spAutoFit/>
          </a:bodyPr>
          <a:lstStyle/>
          <a:p>
            <a:pPr algn="ctr">
              <a:lnSpc>
                <a:spcPct val="100000"/>
              </a:lnSpc>
              <a:spcBef>
                <a:spcPts val="130"/>
              </a:spcBef>
            </a:pPr>
            <a:r>
              <a:rPr sz="850" spc="-10" dirty="0">
                <a:solidFill>
                  <a:srgbClr val="00338D"/>
                </a:solidFill>
                <a:latin typeface="Arial"/>
                <a:cs typeface="Arial"/>
              </a:rPr>
              <a:t>Online</a:t>
            </a:r>
            <a:r>
              <a:rPr sz="850" spc="165" dirty="0">
                <a:solidFill>
                  <a:srgbClr val="00338D"/>
                </a:solidFill>
                <a:latin typeface="Arial"/>
                <a:cs typeface="Arial"/>
              </a:rPr>
              <a:t> </a:t>
            </a:r>
            <a:r>
              <a:rPr sz="850" spc="-10" dirty="0">
                <a:solidFill>
                  <a:srgbClr val="00338D"/>
                </a:solidFill>
                <a:latin typeface="Arial"/>
                <a:cs typeface="Arial"/>
              </a:rPr>
              <a:t>Market</a:t>
            </a:r>
            <a:endParaRPr sz="850">
              <a:latin typeface="Arial"/>
              <a:cs typeface="Arial"/>
            </a:endParaRPr>
          </a:p>
          <a:p>
            <a:pPr algn="ctr">
              <a:lnSpc>
                <a:spcPct val="100000"/>
              </a:lnSpc>
              <a:spcBef>
                <a:spcPts val="15"/>
              </a:spcBef>
            </a:pPr>
            <a:r>
              <a:rPr sz="850" spc="-10" dirty="0">
                <a:solidFill>
                  <a:srgbClr val="00338D"/>
                </a:solidFill>
                <a:latin typeface="Arial"/>
                <a:cs typeface="Arial"/>
              </a:rPr>
              <a:t>Places</a:t>
            </a:r>
            <a:endParaRPr sz="850">
              <a:latin typeface="Arial"/>
              <a:cs typeface="Arial"/>
            </a:endParaRPr>
          </a:p>
        </p:txBody>
      </p:sp>
      <p:sp>
        <p:nvSpPr>
          <p:cNvPr id="27" name="object 27"/>
          <p:cNvSpPr txBox="1"/>
          <p:nvPr/>
        </p:nvSpPr>
        <p:spPr>
          <a:xfrm>
            <a:off x="7637780" y="3847210"/>
            <a:ext cx="663575" cy="160020"/>
          </a:xfrm>
          <a:prstGeom prst="rect">
            <a:avLst/>
          </a:prstGeom>
        </p:spPr>
        <p:txBody>
          <a:bodyPr vert="horz" wrap="square" lIns="0" tIns="16510" rIns="0" bIns="0" rtlCol="0">
            <a:spAutoFit/>
          </a:bodyPr>
          <a:lstStyle/>
          <a:p>
            <a:pPr marL="12700">
              <a:lnSpc>
                <a:spcPct val="100000"/>
              </a:lnSpc>
              <a:spcBef>
                <a:spcPts val="130"/>
              </a:spcBef>
            </a:pPr>
            <a:r>
              <a:rPr sz="850" spc="-10" dirty="0">
                <a:solidFill>
                  <a:srgbClr val="00338D"/>
                </a:solidFill>
                <a:latin typeface="Arial"/>
                <a:cs typeface="Arial"/>
              </a:rPr>
              <a:t>Pure</a:t>
            </a:r>
            <a:r>
              <a:rPr sz="850" spc="90" dirty="0">
                <a:solidFill>
                  <a:srgbClr val="00338D"/>
                </a:solidFill>
                <a:latin typeface="Arial"/>
                <a:cs typeface="Arial"/>
              </a:rPr>
              <a:t> </a:t>
            </a:r>
            <a:r>
              <a:rPr sz="850" dirty="0">
                <a:solidFill>
                  <a:srgbClr val="00338D"/>
                </a:solidFill>
                <a:latin typeface="Arial"/>
                <a:cs typeface="Arial"/>
              </a:rPr>
              <a:t>Players</a:t>
            </a:r>
            <a:endParaRPr sz="850">
              <a:latin typeface="Arial"/>
              <a:cs typeface="Arial"/>
            </a:endParaRPr>
          </a:p>
        </p:txBody>
      </p:sp>
      <p:sp>
        <p:nvSpPr>
          <p:cNvPr id="28" name="object 28"/>
          <p:cNvSpPr/>
          <p:nvPr/>
        </p:nvSpPr>
        <p:spPr>
          <a:xfrm>
            <a:off x="10363200" y="3241039"/>
            <a:ext cx="528320" cy="528320"/>
          </a:xfrm>
          <a:custGeom>
            <a:avLst/>
            <a:gdLst/>
            <a:ahLst/>
            <a:cxnLst/>
            <a:rect l="l" t="t" r="r" b="b"/>
            <a:pathLst>
              <a:path w="528320" h="528320">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60"/>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20"/>
                </a:lnTo>
                <a:lnTo>
                  <a:pt x="311651" y="524065"/>
                </a:lnTo>
                <a:lnTo>
                  <a:pt x="356346" y="511797"/>
                </a:lnTo>
                <a:lnTo>
                  <a:pt x="397500" y="492261"/>
                </a:lnTo>
                <a:lnTo>
                  <a:pt x="434367" y="466203"/>
                </a:lnTo>
                <a:lnTo>
                  <a:pt x="466203" y="434367"/>
                </a:lnTo>
                <a:lnTo>
                  <a:pt x="492261" y="397500"/>
                </a:lnTo>
                <a:lnTo>
                  <a:pt x="511797" y="356346"/>
                </a:lnTo>
                <a:lnTo>
                  <a:pt x="524065" y="311651"/>
                </a:lnTo>
                <a:lnTo>
                  <a:pt x="528320" y="264160"/>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473697"/>
          </a:solidFill>
        </p:spPr>
        <p:txBody>
          <a:bodyPr wrap="square" lIns="0" tIns="0" rIns="0" bIns="0" rtlCol="0"/>
          <a:lstStyle/>
          <a:p>
            <a:endParaRPr/>
          </a:p>
        </p:txBody>
      </p:sp>
      <p:sp>
        <p:nvSpPr>
          <p:cNvPr id="29" name="object 29"/>
          <p:cNvSpPr txBox="1"/>
          <p:nvPr/>
        </p:nvSpPr>
        <p:spPr>
          <a:xfrm>
            <a:off x="10302875" y="3847210"/>
            <a:ext cx="669925" cy="160020"/>
          </a:xfrm>
          <a:prstGeom prst="rect">
            <a:avLst/>
          </a:prstGeom>
        </p:spPr>
        <p:txBody>
          <a:bodyPr vert="horz" wrap="square" lIns="0" tIns="16510" rIns="0" bIns="0" rtlCol="0">
            <a:spAutoFit/>
          </a:bodyPr>
          <a:lstStyle/>
          <a:p>
            <a:pPr marL="12700">
              <a:lnSpc>
                <a:spcPct val="100000"/>
              </a:lnSpc>
              <a:spcBef>
                <a:spcPts val="130"/>
              </a:spcBef>
            </a:pPr>
            <a:r>
              <a:rPr sz="850" spc="-5" dirty="0">
                <a:solidFill>
                  <a:srgbClr val="00338D"/>
                </a:solidFill>
                <a:latin typeface="Arial"/>
                <a:cs typeface="Arial"/>
              </a:rPr>
              <a:t>Multi-channel</a:t>
            </a:r>
            <a:endParaRPr sz="850">
              <a:latin typeface="Arial"/>
              <a:cs typeface="Arial"/>
            </a:endParaRPr>
          </a:p>
        </p:txBody>
      </p:sp>
      <p:sp>
        <p:nvSpPr>
          <p:cNvPr id="30" name="object 30"/>
          <p:cNvSpPr/>
          <p:nvPr/>
        </p:nvSpPr>
        <p:spPr>
          <a:xfrm>
            <a:off x="7701280" y="4175759"/>
            <a:ext cx="528320" cy="528320"/>
          </a:xfrm>
          <a:custGeom>
            <a:avLst/>
            <a:gdLst/>
            <a:ahLst/>
            <a:cxnLst/>
            <a:rect l="l" t="t" r="r" b="b"/>
            <a:pathLst>
              <a:path w="528320" h="528320">
                <a:moveTo>
                  <a:pt x="264160" y="0"/>
                </a:moveTo>
                <a:lnTo>
                  <a:pt x="216668" y="4254"/>
                </a:lnTo>
                <a:lnTo>
                  <a:pt x="171973" y="16522"/>
                </a:lnTo>
                <a:lnTo>
                  <a:pt x="130819" y="36058"/>
                </a:lnTo>
                <a:lnTo>
                  <a:pt x="93952" y="62116"/>
                </a:lnTo>
                <a:lnTo>
                  <a:pt x="62116" y="93952"/>
                </a:lnTo>
                <a:lnTo>
                  <a:pt x="36058" y="130819"/>
                </a:lnTo>
                <a:lnTo>
                  <a:pt x="16522" y="171973"/>
                </a:lnTo>
                <a:lnTo>
                  <a:pt x="4254" y="216668"/>
                </a:lnTo>
                <a:lnTo>
                  <a:pt x="0" y="264159"/>
                </a:lnTo>
                <a:lnTo>
                  <a:pt x="4254" y="311651"/>
                </a:lnTo>
                <a:lnTo>
                  <a:pt x="16522" y="356346"/>
                </a:lnTo>
                <a:lnTo>
                  <a:pt x="36058" y="397500"/>
                </a:lnTo>
                <a:lnTo>
                  <a:pt x="62116" y="434367"/>
                </a:lnTo>
                <a:lnTo>
                  <a:pt x="93952" y="466203"/>
                </a:lnTo>
                <a:lnTo>
                  <a:pt x="130819" y="492261"/>
                </a:lnTo>
                <a:lnTo>
                  <a:pt x="171973" y="511797"/>
                </a:lnTo>
                <a:lnTo>
                  <a:pt x="216668" y="524065"/>
                </a:lnTo>
                <a:lnTo>
                  <a:pt x="264160" y="528319"/>
                </a:lnTo>
                <a:lnTo>
                  <a:pt x="311651" y="524065"/>
                </a:lnTo>
                <a:lnTo>
                  <a:pt x="356346" y="511797"/>
                </a:lnTo>
                <a:lnTo>
                  <a:pt x="397500" y="492261"/>
                </a:lnTo>
                <a:lnTo>
                  <a:pt x="434367" y="466203"/>
                </a:lnTo>
                <a:lnTo>
                  <a:pt x="466203" y="434367"/>
                </a:lnTo>
                <a:lnTo>
                  <a:pt x="492261" y="397500"/>
                </a:lnTo>
                <a:lnTo>
                  <a:pt x="511797" y="356346"/>
                </a:lnTo>
                <a:lnTo>
                  <a:pt x="524065" y="311651"/>
                </a:lnTo>
                <a:lnTo>
                  <a:pt x="528320" y="264159"/>
                </a:lnTo>
                <a:lnTo>
                  <a:pt x="524065" y="216668"/>
                </a:lnTo>
                <a:lnTo>
                  <a:pt x="511797" y="171973"/>
                </a:lnTo>
                <a:lnTo>
                  <a:pt x="492261" y="130819"/>
                </a:lnTo>
                <a:lnTo>
                  <a:pt x="466203" y="93952"/>
                </a:lnTo>
                <a:lnTo>
                  <a:pt x="434367" y="62116"/>
                </a:lnTo>
                <a:lnTo>
                  <a:pt x="397500" y="36058"/>
                </a:lnTo>
                <a:lnTo>
                  <a:pt x="356346" y="16522"/>
                </a:lnTo>
                <a:lnTo>
                  <a:pt x="311651" y="4254"/>
                </a:lnTo>
                <a:lnTo>
                  <a:pt x="264160" y="0"/>
                </a:lnTo>
                <a:close/>
              </a:path>
            </a:pathLst>
          </a:custGeom>
          <a:solidFill>
            <a:srgbClr val="460968"/>
          </a:solidFill>
        </p:spPr>
        <p:txBody>
          <a:bodyPr wrap="square" lIns="0" tIns="0" rIns="0" bIns="0" rtlCol="0"/>
          <a:lstStyle/>
          <a:p>
            <a:endParaRPr/>
          </a:p>
        </p:txBody>
      </p:sp>
      <p:sp>
        <p:nvSpPr>
          <p:cNvPr id="31" name="object 31"/>
          <p:cNvSpPr txBox="1"/>
          <p:nvPr/>
        </p:nvSpPr>
        <p:spPr>
          <a:xfrm>
            <a:off x="7753984" y="4783073"/>
            <a:ext cx="433705" cy="160020"/>
          </a:xfrm>
          <a:prstGeom prst="rect">
            <a:avLst/>
          </a:prstGeom>
        </p:spPr>
        <p:txBody>
          <a:bodyPr vert="horz" wrap="square" lIns="0" tIns="16510" rIns="0" bIns="0" rtlCol="0">
            <a:spAutoFit/>
          </a:bodyPr>
          <a:lstStyle/>
          <a:p>
            <a:pPr marL="12700">
              <a:lnSpc>
                <a:spcPct val="100000"/>
              </a:lnSpc>
              <a:spcBef>
                <a:spcPts val="130"/>
              </a:spcBef>
            </a:pPr>
            <a:r>
              <a:rPr sz="850" dirty="0">
                <a:solidFill>
                  <a:srgbClr val="00338D"/>
                </a:solidFill>
                <a:latin typeface="Arial"/>
                <a:cs typeface="Arial"/>
              </a:rPr>
              <a:t>Platform</a:t>
            </a:r>
            <a:endParaRPr sz="850">
              <a:latin typeface="Arial"/>
              <a:cs typeface="Arial"/>
            </a:endParaRPr>
          </a:p>
        </p:txBody>
      </p:sp>
      <p:sp>
        <p:nvSpPr>
          <p:cNvPr id="32" name="object 32"/>
          <p:cNvSpPr/>
          <p:nvPr/>
        </p:nvSpPr>
        <p:spPr>
          <a:xfrm>
            <a:off x="10363200" y="4175759"/>
            <a:ext cx="528320" cy="528320"/>
          </a:xfrm>
          <a:custGeom>
            <a:avLst/>
            <a:gdLst/>
            <a:ahLst/>
            <a:cxnLst/>
            <a:rect l="l" t="t" r="r" b="b"/>
            <a:pathLst>
              <a:path w="528320" h="528320">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59"/>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19"/>
                </a:lnTo>
                <a:lnTo>
                  <a:pt x="311651" y="524065"/>
                </a:lnTo>
                <a:lnTo>
                  <a:pt x="356346" y="511797"/>
                </a:lnTo>
                <a:lnTo>
                  <a:pt x="397500" y="492261"/>
                </a:lnTo>
                <a:lnTo>
                  <a:pt x="434367" y="466203"/>
                </a:lnTo>
                <a:lnTo>
                  <a:pt x="466203" y="434367"/>
                </a:lnTo>
                <a:lnTo>
                  <a:pt x="492261" y="397500"/>
                </a:lnTo>
                <a:lnTo>
                  <a:pt x="511797" y="356346"/>
                </a:lnTo>
                <a:lnTo>
                  <a:pt x="524065" y="311651"/>
                </a:lnTo>
                <a:lnTo>
                  <a:pt x="528320" y="264159"/>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460968"/>
          </a:solidFill>
        </p:spPr>
        <p:txBody>
          <a:bodyPr wrap="square" lIns="0" tIns="0" rIns="0" bIns="0" rtlCol="0"/>
          <a:lstStyle/>
          <a:p>
            <a:endParaRPr/>
          </a:p>
        </p:txBody>
      </p:sp>
      <p:sp>
        <p:nvSpPr>
          <p:cNvPr id="33" name="object 33"/>
          <p:cNvSpPr txBox="1"/>
          <p:nvPr/>
        </p:nvSpPr>
        <p:spPr>
          <a:xfrm>
            <a:off x="10280015" y="4783073"/>
            <a:ext cx="720725" cy="160020"/>
          </a:xfrm>
          <a:prstGeom prst="rect">
            <a:avLst/>
          </a:prstGeom>
        </p:spPr>
        <p:txBody>
          <a:bodyPr vert="horz" wrap="square" lIns="0" tIns="16510" rIns="0" bIns="0" rtlCol="0">
            <a:spAutoFit/>
          </a:bodyPr>
          <a:lstStyle/>
          <a:p>
            <a:pPr marL="12700">
              <a:lnSpc>
                <a:spcPct val="100000"/>
              </a:lnSpc>
              <a:spcBef>
                <a:spcPts val="130"/>
              </a:spcBef>
            </a:pPr>
            <a:r>
              <a:rPr sz="850" spc="-20" dirty="0">
                <a:solidFill>
                  <a:srgbClr val="00338D"/>
                </a:solidFill>
                <a:latin typeface="Arial"/>
                <a:cs typeface="Arial"/>
              </a:rPr>
              <a:t>Omni</a:t>
            </a:r>
            <a:r>
              <a:rPr sz="850" spc="140" dirty="0">
                <a:solidFill>
                  <a:srgbClr val="00338D"/>
                </a:solidFill>
                <a:latin typeface="Arial"/>
                <a:cs typeface="Arial"/>
              </a:rPr>
              <a:t> </a:t>
            </a:r>
            <a:r>
              <a:rPr sz="850" spc="10" dirty="0">
                <a:solidFill>
                  <a:srgbClr val="00338D"/>
                </a:solidFill>
                <a:latin typeface="Arial"/>
                <a:cs typeface="Arial"/>
              </a:rPr>
              <a:t>channel</a:t>
            </a:r>
            <a:endParaRPr sz="850">
              <a:latin typeface="Arial"/>
              <a:cs typeface="Arial"/>
            </a:endParaRPr>
          </a:p>
        </p:txBody>
      </p:sp>
      <p:sp>
        <p:nvSpPr>
          <p:cNvPr id="34" name="object 34"/>
          <p:cNvSpPr/>
          <p:nvPr/>
        </p:nvSpPr>
        <p:spPr>
          <a:xfrm>
            <a:off x="9032240" y="5110479"/>
            <a:ext cx="528320" cy="528320"/>
          </a:xfrm>
          <a:custGeom>
            <a:avLst/>
            <a:gdLst/>
            <a:ahLst/>
            <a:cxnLst/>
            <a:rect l="l" t="t" r="r" b="b"/>
            <a:pathLst>
              <a:path w="528320" h="528320">
                <a:moveTo>
                  <a:pt x="264159" y="0"/>
                </a:moveTo>
                <a:lnTo>
                  <a:pt x="216668" y="4254"/>
                </a:lnTo>
                <a:lnTo>
                  <a:pt x="171973" y="16522"/>
                </a:lnTo>
                <a:lnTo>
                  <a:pt x="130819" y="36058"/>
                </a:lnTo>
                <a:lnTo>
                  <a:pt x="93952" y="62116"/>
                </a:lnTo>
                <a:lnTo>
                  <a:pt x="62116" y="93952"/>
                </a:lnTo>
                <a:lnTo>
                  <a:pt x="36058" y="130819"/>
                </a:lnTo>
                <a:lnTo>
                  <a:pt x="16522" y="171973"/>
                </a:lnTo>
                <a:lnTo>
                  <a:pt x="4254" y="216668"/>
                </a:lnTo>
                <a:lnTo>
                  <a:pt x="0" y="264160"/>
                </a:lnTo>
                <a:lnTo>
                  <a:pt x="4254" y="311651"/>
                </a:lnTo>
                <a:lnTo>
                  <a:pt x="16522" y="356346"/>
                </a:lnTo>
                <a:lnTo>
                  <a:pt x="36058" y="397500"/>
                </a:lnTo>
                <a:lnTo>
                  <a:pt x="62116" y="434367"/>
                </a:lnTo>
                <a:lnTo>
                  <a:pt x="93952" y="466203"/>
                </a:lnTo>
                <a:lnTo>
                  <a:pt x="130819" y="492261"/>
                </a:lnTo>
                <a:lnTo>
                  <a:pt x="171973" y="511797"/>
                </a:lnTo>
                <a:lnTo>
                  <a:pt x="216668" y="524065"/>
                </a:lnTo>
                <a:lnTo>
                  <a:pt x="264159" y="528320"/>
                </a:lnTo>
                <a:lnTo>
                  <a:pt x="311651" y="524065"/>
                </a:lnTo>
                <a:lnTo>
                  <a:pt x="356346" y="511797"/>
                </a:lnTo>
                <a:lnTo>
                  <a:pt x="397500" y="492261"/>
                </a:lnTo>
                <a:lnTo>
                  <a:pt x="434367" y="466203"/>
                </a:lnTo>
                <a:lnTo>
                  <a:pt x="466203" y="434367"/>
                </a:lnTo>
                <a:lnTo>
                  <a:pt x="492261" y="397500"/>
                </a:lnTo>
                <a:lnTo>
                  <a:pt x="511797" y="356346"/>
                </a:lnTo>
                <a:lnTo>
                  <a:pt x="524065" y="311651"/>
                </a:lnTo>
                <a:lnTo>
                  <a:pt x="528319" y="264160"/>
                </a:lnTo>
                <a:lnTo>
                  <a:pt x="524065" y="216668"/>
                </a:lnTo>
                <a:lnTo>
                  <a:pt x="511797" y="171973"/>
                </a:lnTo>
                <a:lnTo>
                  <a:pt x="492261" y="130819"/>
                </a:lnTo>
                <a:lnTo>
                  <a:pt x="466203" y="93952"/>
                </a:lnTo>
                <a:lnTo>
                  <a:pt x="434367" y="62116"/>
                </a:lnTo>
                <a:lnTo>
                  <a:pt x="397500" y="36058"/>
                </a:lnTo>
                <a:lnTo>
                  <a:pt x="356346" y="16522"/>
                </a:lnTo>
                <a:lnTo>
                  <a:pt x="311651" y="4254"/>
                </a:lnTo>
                <a:lnTo>
                  <a:pt x="264159" y="0"/>
                </a:lnTo>
                <a:close/>
              </a:path>
            </a:pathLst>
          </a:custGeom>
          <a:solidFill>
            <a:srgbClr val="0091DA"/>
          </a:solidFill>
        </p:spPr>
        <p:txBody>
          <a:bodyPr wrap="square" lIns="0" tIns="0" rIns="0" bIns="0" rtlCol="0"/>
          <a:lstStyle/>
          <a:p>
            <a:endParaRPr/>
          </a:p>
        </p:txBody>
      </p:sp>
      <p:sp>
        <p:nvSpPr>
          <p:cNvPr id="35" name="object 35"/>
          <p:cNvSpPr txBox="1"/>
          <p:nvPr/>
        </p:nvSpPr>
        <p:spPr>
          <a:xfrm>
            <a:off x="9257030" y="5298757"/>
            <a:ext cx="93980" cy="160020"/>
          </a:xfrm>
          <a:prstGeom prst="rect">
            <a:avLst/>
          </a:prstGeom>
        </p:spPr>
        <p:txBody>
          <a:bodyPr vert="horz" wrap="square" lIns="0" tIns="16510" rIns="0" bIns="0" rtlCol="0">
            <a:spAutoFit/>
          </a:bodyPr>
          <a:lstStyle/>
          <a:p>
            <a:pPr marL="12700">
              <a:lnSpc>
                <a:spcPct val="100000"/>
              </a:lnSpc>
              <a:spcBef>
                <a:spcPts val="130"/>
              </a:spcBef>
            </a:pPr>
            <a:r>
              <a:rPr sz="850" b="1" spc="20" dirty="0">
                <a:solidFill>
                  <a:srgbClr val="FFFFFF"/>
                </a:solidFill>
                <a:latin typeface="Arial"/>
                <a:cs typeface="Arial"/>
              </a:rPr>
              <a:t>?</a:t>
            </a:r>
            <a:endParaRPr sz="850">
              <a:latin typeface="Arial"/>
              <a:cs typeface="Arial"/>
            </a:endParaRPr>
          </a:p>
        </p:txBody>
      </p:sp>
      <p:sp>
        <p:nvSpPr>
          <p:cNvPr id="36" name="object 36"/>
          <p:cNvSpPr txBox="1"/>
          <p:nvPr/>
        </p:nvSpPr>
        <p:spPr>
          <a:xfrm>
            <a:off x="9000743" y="5719127"/>
            <a:ext cx="595630" cy="160020"/>
          </a:xfrm>
          <a:prstGeom prst="rect">
            <a:avLst/>
          </a:prstGeom>
        </p:spPr>
        <p:txBody>
          <a:bodyPr vert="horz" wrap="square" lIns="0" tIns="16510" rIns="0" bIns="0" rtlCol="0">
            <a:spAutoFit/>
          </a:bodyPr>
          <a:lstStyle/>
          <a:p>
            <a:pPr marL="12700">
              <a:lnSpc>
                <a:spcPct val="100000"/>
              </a:lnSpc>
              <a:spcBef>
                <a:spcPts val="130"/>
              </a:spcBef>
            </a:pPr>
            <a:r>
              <a:rPr sz="850" dirty="0">
                <a:solidFill>
                  <a:srgbClr val="00338D"/>
                </a:solidFill>
                <a:latin typeface="Arial"/>
                <a:cs typeface="Arial"/>
              </a:rPr>
              <a:t>What</a:t>
            </a:r>
            <a:r>
              <a:rPr sz="850" spc="15" dirty="0">
                <a:solidFill>
                  <a:srgbClr val="00338D"/>
                </a:solidFill>
                <a:latin typeface="Arial"/>
                <a:cs typeface="Arial"/>
              </a:rPr>
              <a:t> next?</a:t>
            </a:r>
            <a:endParaRPr sz="850">
              <a:latin typeface="Arial"/>
              <a:cs typeface="Arial"/>
            </a:endParaRPr>
          </a:p>
        </p:txBody>
      </p:sp>
      <p:sp>
        <p:nvSpPr>
          <p:cNvPr id="37" name="object 37"/>
          <p:cNvSpPr/>
          <p:nvPr/>
        </p:nvSpPr>
        <p:spPr>
          <a:xfrm>
            <a:off x="8910319" y="1239519"/>
            <a:ext cx="772160" cy="101600"/>
          </a:xfrm>
          <a:custGeom>
            <a:avLst/>
            <a:gdLst/>
            <a:ahLst/>
            <a:cxnLst/>
            <a:rect l="l" t="t" r="r" b="b"/>
            <a:pathLst>
              <a:path w="772159" h="101600">
                <a:moveTo>
                  <a:pt x="772159" y="0"/>
                </a:moveTo>
                <a:lnTo>
                  <a:pt x="0" y="0"/>
                </a:lnTo>
                <a:lnTo>
                  <a:pt x="386079" y="101600"/>
                </a:lnTo>
                <a:lnTo>
                  <a:pt x="772159" y="0"/>
                </a:lnTo>
                <a:close/>
              </a:path>
            </a:pathLst>
          </a:custGeom>
          <a:solidFill>
            <a:srgbClr val="005EB8"/>
          </a:solidFill>
        </p:spPr>
        <p:txBody>
          <a:bodyPr wrap="square" lIns="0" tIns="0" rIns="0" bIns="0" rtlCol="0"/>
          <a:lstStyle/>
          <a:p>
            <a:endParaRPr/>
          </a:p>
        </p:txBody>
      </p:sp>
      <p:sp>
        <p:nvSpPr>
          <p:cNvPr id="38" name="object 38"/>
          <p:cNvSpPr/>
          <p:nvPr/>
        </p:nvSpPr>
        <p:spPr>
          <a:xfrm>
            <a:off x="8910319" y="2174239"/>
            <a:ext cx="772160" cy="101600"/>
          </a:xfrm>
          <a:custGeom>
            <a:avLst/>
            <a:gdLst/>
            <a:ahLst/>
            <a:cxnLst/>
            <a:rect l="l" t="t" r="r" b="b"/>
            <a:pathLst>
              <a:path w="772159" h="101600">
                <a:moveTo>
                  <a:pt x="772159" y="0"/>
                </a:moveTo>
                <a:lnTo>
                  <a:pt x="0" y="0"/>
                </a:lnTo>
                <a:lnTo>
                  <a:pt x="386079" y="101600"/>
                </a:lnTo>
                <a:lnTo>
                  <a:pt x="772159" y="0"/>
                </a:lnTo>
                <a:close/>
              </a:path>
            </a:pathLst>
          </a:custGeom>
          <a:solidFill>
            <a:srgbClr val="005EB8"/>
          </a:solidFill>
        </p:spPr>
        <p:txBody>
          <a:bodyPr wrap="square" lIns="0" tIns="0" rIns="0" bIns="0" rtlCol="0"/>
          <a:lstStyle/>
          <a:p>
            <a:endParaRPr/>
          </a:p>
        </p:txBody>
      </p:sp>
      <p:sp>
        <p:nvSpPr>
          <p:cNvPr id="39" name="object 39"/>
          <p:cNvSpPr/>
          <p:nvPr/>
        </p:nvSpPr>
        <p:spPr>
          <a:xfrm>
            <a:off x="10251440" y="4033520"/>
            <a:ext cx="762000" cy="111760"/>
          </a:xfrm>
          <a:custGeom>
            <a:avLst/>
            <a:gdLst/>
            <a:ahLst/>
            <a:cxnLst/>
            <a:rect l="l" t="t" r="r" b="b"/>
            <a:pathLst>
              <a:path w="762000" h="111760">
                <a:moveTo>
                  <a:pt x="762000" y="0"/>
                </a:moveTo>
                <a:lnTo>
                  <a:pt x="0" y="0"/>
                </a:lnTo>
                <a:lnTo>
                  <a:pt x="381000" y="111759"/>
                </a:lnTo>
                <a:lnTo>
                  <a:pt x="762000" y="0"/>
                </a:lnTo>
                <a:close/>
              </a:path>
            </a:pathLst>
          </a:custGeom>
          <a:solidFill>
            <a:srgbClr val="005EB8"/>
          </a:solidFill>
        </p:spPr>
        <p:txBody>
          <a:bodyPr wrap="square" lIns="0" tIns="0" rIns="0" bIns="0" rtlCol="0"/>
          <a:lstStyle/>
          <a:p>
            <a:endParaRPr/>
          </a:p>
        </p:txBody>
      </p:sp>
      <p:sp>
        <p:nvSpPr>
          <p:cNvPr id="40" name="object 40"/>
          <p:cNvSpPr/>
          <p:nvPr/>
        </p:nvSpPr>
        <p:spPr>
          <a:xfrm>
            <a:off x="7579359" y="4033520"/>
            <a:ext cx="772160" cy="111760"/>
          </a:xfrm>
          <a:custGeom>
            <a:avLst/>
            <a:gdLst/>
            <a:ahLst/>
            <a:cxnLst/>
            <a:rect l="l" t="t" r="r" b="b"/>
            <a:pathLst>
              <a:path w="772159" h="111760">
                <a:moveTo>
                  <a:pt x="772160" y="0"/>
                </a:moveTo>
                <a:lnTo>
                  <a:pt x="0" y="0"/>
                </a:lnTo>
                <a:lnTo>
                  <a:pt x="386080" y="111759"/>
                </a:lnTo>
                <a:lnTo>
                  <a:pt x="772160" y="0"/>
                </a:lnTo>
                <a:close/>
              </a:path>
            </a:pathLst>
          </a:custGeom>
          <a:solidFill>
            <a:srgbClr val="005EB8"/>
          </a:solidFill>
        </p:spPr>
        <p:txBody>
          <a:bodyPr wrap="square" lIns="0" tIns="0" rIns="0" bIns="0" rtlCol="0"/>
          <a:lstStyle/>
          <a:p>
            <a:endParaRPr/>
          </a:p>
        </p:txBody>
      </p:sp>
      <p:sp>
        <p:nvSpPr>
          <p:cNvPr id="41" name="object 41"/>
          <p:cNvSpPr/>
          <p:nvPr/>
        </p:nvSpPr>
        <p:spPr>
          <a:xfrm>
            <a:off x="8910319" y="4968240"/>
            <a:ext cx="772160" cy="111760"/>
          </a:xfrm>
          <a:custGeom>
            <a:avLst/>
            <a:gdLst/>
            <a:ahLst/>
            <a:cxnLst/>
            <a:rect l="l" t="t" r="r" b="b"/>
            <a:pathLst>
              <a:path w="772159" h="111760">
                <a:moveTo>
                  <a:pt x="772159" y="0"/>
                </a:moveTo>
                <a:lnTo>
                  <a:pt x="0" y="0"/>
                </a:lnTo>
                <a:lnTo>
                  <a:pt x="386079" y="111760"/>
                </a:lnTo>
                <a:lnTo>
                  <a:pt x="772159" y="0"/>
                </a:lnTo>
                <a:close/>
              </a:path>
            </a:pathLst>
          </a:custGeom>
          <a:solidFill>
            <a:srgbClr val="005EB8"/>
          </a:solidFill>
        </p:spPr>
        <p:txBody>
          <a:bodyPr wrap="square" lIns="0" tIns="0" rIns="0" bIns="0" rtlCol="0"/>
          <a:lstStyle/>
          <a:p>
            <a:endParaRPr/>
          </a:p>
        </p:txBody>
      </p:sp>
      <p:sp>
        <p:nvSpPr>
          <p:cNvPr id="42" name="object 42"/>
          <p:cNvSpPr/>
          <p:nvPr/>
        </p:nvSpPr>
        <p:spPr>
          <a:xfrm>
            <a:off x="9113519" y="558800"/>
            <a:ext cx="363855" cy="274320"/>
          </a:xfrm>
          <a:custGeom>
            <a:avLst/>
            <a:gdLst/>
            <a:ahLst/>
            <a:cxnLst/>
            <a:rect l="l" t="t" r="r" b="b"/>
            <a:pathLst>
              <a:path w="363854" h="274319">
                <a:moveTo>
                  <a:pt x="160274" y="223265"/>
                </a:moveTo>
                <a:lnTo>
                  <a:pt x="142621" y="223265"/>
                </a:lnTo>
                <a:lnTo>
                  <a:pt x="142621" y="228600"/>
                </a:lnTo>
                <a:lnTo>
                  <a:pt x="135737" y="231822"/>
                </a:lnTo>
                <a:lnTo>
                  <a:pt x="130127" y="236855"/>
                </a:lnTo>
                <a:lnTo>
                  <a:pt x="126351" y="243316"/>
                </a:lnTo>
                <a:lnTo>
                  <a:pt x="124968" y="250825"/>
                </a:lnTo>
                <a:lnTo>
                  <a:pt x="127047" y="259961"/>
                </a:lnTo>
                <a:lnTo>
                  <a:pt x="132746" y="267430"/>
                </a:lnTo>
                <a:lnTo>
                  <a:pt x="141255" y="272470"/>
                </a:lnTo>
                <a:lnTo>
                  <a:pt x="151764" y="274320"/>
                </a:lnTo>
                <a:lnTo>
                  <a:pt x="162079" y="272470"/>
                </a:lnTo>
                <a:lnTo>
                  <a:pt x="170656" y="267430"/>
                </a:lnTo>
                <a:lnTo>
                  <a:pt x="176518" y="259961"/>
                </a:lnTo>
                <a:lnTo>
                  <a:pt x="178688" y="250825"/>
                </a:lnTo>
                <a:lnTo>
                  <a:pt x="177293" y="243316"/>
                </a:lnTo>
                <a:lnTo>
                  <a:pt x="173434" y="236855"/>
                </a:lnTo>
                <a:lnTo>
                  <a:pt x="167598" y="231822"/>
                </a:lnTo>
                <a:lnTo>
                  <a:pt x="160274" y="228600"/>
                </a:lnTo>
                <a:lnTo>
                  <a:pt x="160274" y="223265"/>
                </a:lnTo>
                <a:close/>
              </a:path>
              <a:path w="363854" h="274319">
                <a:moveTo>
                  <a:pt x="287274" y="223265"/>
                </a:moveTo>
                <a:lnTo>
                  <a:pt x="269621" y="223265"/>
                </a:lnTo>
                <a:lnTo>
                  <a:pt x="269621" y="228600"/>
                </a:lnTo>
                <a:lnTo>
                  <a:pt x="262415" y="231822"/>
                </a:lnTo>
                <a:lnTo>
                  <a:pt x="256841" y="236855"/>
                </a:lnTo>
                <a:lnTo>
                  <a:pt x="253243" y="243316"/>
                </a:lnTo>
                <a:lnTo>
                  <a:pt x="251968" y="250825"/>
                </a:lnTo>
                <a:lnTo>
                  <a:pt x="254029" y="259961"/>
                </a:lnTo>
                <a:lnTo>
                  <a:pt x="259699" y="267430"/>
                </a:lnTo>
                <a:lnTo>
                  <a:pt x="268202" y="272470"/>
                </a:lnTo>
                <a:lnTo>
                  <a:pt x="278764" y="274320"/>
                </a:lnTo>
                <a:lnTo>
                  <a:pt x="288907" y="272470"/>
                </a:lnTo>
                <a:lnTo>
                  <a:pt x="297227" y="267430"/>
                </a:lnTo>
                <a:lnTo>
                  <a:pt x="302857" y="259961"/>
                </a:lnTo>
                <a:lnTo>
                  <a:pt x="304926" y="250825"/>
                </a:lnTo>
                <a:lnTo>
                  <a:pt x="303633" y="243316"/>
                </a:lnTo>
                <a:lnTo>
                  <a:pt x="300005" y="236855"/>
                </a:lnTo>
                <a:lnTo>
                  <a:pt x="294425" y="231822"/>
                </a:lnTo>
                <a:lnTo>
                  <a:pt x="287274" y="228600"/>
                </a:lnTo>
                <a:lnTo>
                  <a:pt x="287274" y="223265"/>
                </a:lnTo>
                <a:close/>
              </a:path>
              <a:path w="363854" h="274319">
                <a:moveTo>
                  <a:pt x="74553" y="29337"/>
                </a:moveTo>
                <a:lnTo>
                  <a:pt x="48386" y="29337"/>
                </a:lnTo>
                <a:lnTo>
                  <a:pt x="55625" y="34036"/>
                </a:lnTo>
                <a:lnTo>
                  <a:pt x="106045" y="216915"/>
                </a:lnTo>
                <a:lnTo>
                  <a:pt x="107314" y="220345"/>
                </a:lnTo>
                <a:lnTo>
                  <a:pt x="111251" y="223265"/>
                </a:lnTo>
                <a:lnTo>
                  <a:pt x="322579" y="223265"/>
                </a:lnTo>
                <a:lnTo>
                  <a:pt x="327151" y="219201"/>
                </a:lnTo>
                <a:lnTo>
                  <a:pt x="327151" y="209803"/>
                </a:lnTo>
                <a:lnTo>
                  <a:pt x="322579" y="205739"/>
                </a:lnTo>
                <a:lnTo>
                  <a:pt x="123698" y="205739"/>
                </a:lnTo>
                <a:lnTo>
                  <a:pt x="114553" y="174116"/>
                </a:lnTo>
                <a:lnTo>
                  <a:pt x="334559" y="174116"/>
                </a:lnTo>
                <a:lnTo>
                  <a:pt x="338435" y="160020"/>
                </a:lnTo>
                <a:lnTo>
                  <a:pt x="166877" y="160020"/>
                </a:lnTo>
                <a:lnTo>
                  <a:pt x="162305" y="155955"/>
                </a:lnTo>
                <a:lnTo>
                  <a:pt x="162305" y="144779"/>
                </a:lnTo>
                <a:lnTo>
                  <a:pt x="106679" y="144779"/>
                </a:lnTo>
                <a:lnTo>
                  <a:pt x="94869" y="103124"/>
                </a:lnTo>
                <a:lnTo>
                  <a:pt x="354082" y="103124"/>
                </a:lnTo>
                <a:lnTo>
                  <a:pt x="354711" y="100837"/>
                </a:lnTo>
                <a:lnTo>
                  <a:pt x="166877" y="100837"/>
                </a:lnTo>
                <a:lnTo>
                  <a:pt x="162305" y="96774"/>
                </a:lnTo>
                <a:lnTo>
                  <a:pt x="162305" y="85598"/>
                </a:lnTo>
                <a:lnTo>
                  <a:pt x="166877" y="81534"/>
                </a:lnTo>
                <a:lnTo>
                  <a:pt x="360019" y="81534"/>
                </a:lnTo>
                <a:lnTo>
                  <a:pt x="362115" y="73913"/>
                </a:lnTo>
                <a:lnTo>
                  <a:pt x="86359" y="73913"/>
                </a:lnTo>
                <a:lnTo>
                  <a:pt x="74553" y="29337"/>
                </a:lnTo>
                <a:close/>
              </a:path>
              <a:path w="363854" h="274319">
                <a:moveTo>
                  <a:pt x="334559" y="174116"/>
                </a:moveTo>
                <a:lnTo>
                  <a:pt x="126237" y="174116"/>
                </a:lnTo>
                <a:lnTo>
                  <a:pt x="126873" y="177037"/>
                </a:lnTo>
                <a:lnTo>
                  <a:pt x="130323" y="183661"/>
                </a:lnTo>
                <a:lnTo>
                  <a:pt x="136096" y="189071"/>
                </a:lnTo>
                <a:lnTo>
                  <a:pt x="143321" y="192718"/>
                </a:lnTo>
                <a:lnTo>
                  <a:pt x="151129" y="194055"/>
                </a:lnTo>
                <a:lnTo>
                  <a:pt x="308863" y="194055"/>
                </a:lnTo>
                <a:lnTo>
                  <a:pt x="334559" y="174116"/>
                </a:lnTo>
                <a:close/>
              </a:path>
              <a:path w="363854" h="274319">
                <a:moveTo>
                  <a:pt x="343744" y="140715"/>
                </a:moveTo>
                <a:lnTo>
                  <a:pt x="291210" y="140715"/>
                </a:lnTo>
                <a:lnTo>
                  <a:pt x="295782" y="144145"/>
                </a:lnTo>
                <a:lnTo>
                  <a:pt x="295782" y="155955"/>
                </a:lnTo>
                <a:lnTo>
                  <a:pt x="291210" y="160020"/>
                </a:lnTo>
                <a:lnTo>
                  <a:pt x="338435" y="160020"/>
                </a:lnTo>
                <a:lnTo>
                  <a:pt x="343744" y="140715"/>
                </a:lnTo>
                <a:close/>
              </a:path>
              <a:path w="363854" h="274319">
                <a:moveTo>
                  <a:pt x="354082" y="103124"/>
                </a:moveTo>
                <a:lnTo>
                  <a:pt x="106679" y="103124"/>
                </a:lnTo>
                <a:lnTo>
                  <a:pt x="117728" y="144145"/>
                </a:lnTo>
                <a:lnTo>
                  <a:pt x="106679" y="144145"/>
                </a:lnTo>
                <a:lnTo>
                  <a:pt x="106679" y="144779"/>
                </a:lnTo>
                <a:lnTo>
                  <a:pt x="162305" y="144779"/>
                </a:lnTo>
                <a:lnTo>
                  <a:pt x="162305" y="144145"/>
                </a:lnTo>
                <a:lnTo>
                  <a:pt x="166877" y="140715"/>
                </a:lnTo>
                <a:lnTo>
                  <a:pt x="343744" y="140715"/>
                </a:lnTo>
                <a:lnTo>
                  <a:pt x="346643" y="130175"/>
                </a:lnTo>
                <a:lnTo>
                  <a:pt x="166877" y="130175"/>
                </a:lnTo>
                <a:lnTo>
                  <a:pt x="162305" y="126619"/>
                </a:lnTo>
                <a:lnTo>
                  <a:pt x="162305" y="114935"/>
                </a:lnTo>
                <a:lnTo>
                  <a:pt x="166877" y="110744"/>
                </a:lnTo>
                <a:lnTo>
                  <a:pt x="351986" y="110744"/>
                </a:lnTo>
                <a:lnTo>
                  <a:pt x="354082" y="103124"/>
                </a:lnTo>
                <a:close/>
              </a:path>
              <a:path w="363854" h="274319">
                <a:moveTo>
                  <a:pt x="351986" y="110744"/>
                </a:moveTo>
                <a:lnTo>
                  <a:pt x="291210" y="110744"/>
                </a:lnTo>
                <a:lnTo>
                  <a:pt x="295782" y="114935"/>
                </a:lnTo>
                <a:lnTo>
                  <a:pt x="295782" y="126619"/>
                </a:lnTo>
                <a:lnTo>
                  <a:pt x="291210" y="130175"/>
                </a:lnTo>
                <a:lnTo>
                  <a:pt x="346643" y="130175"/>
                </a:lnTo>
                <a:lnTo>
                  <a:pt x="351986" y="110744"/>
                </a:lnTo>
                <a:close/>
              </a:path>
              <a:path w="363854" h="274319">
                <a:moveTo>
                  <a:pt x="360019" y="81534"/>
                </a:moveTo>
                <a:lnTo>
                  <a:pt x="291210" y="81534"/>
                </a:lnTo>
                <a:lnTo>
                  <a:pt x="295782" y="85598"/>
                </a:lnTo>
                <a:lnTo>
                  <a:pt x="295782" y="96774"/>
                </a:lnTo>
                <a:lnTo>
                  <a:pt x="291210" y="100837"/>
                </a:lnTo>
                <a:lnTo>
                  <a:pt x="354711" y="100837"/>
                </a:lnTo>
                <a:lnTo>
                  <a:pt x="360019" y="81534"/>
                </a:lnTo>
                <a:close/>
              </a:path>
              <a:path w="363854" h="274319">
                <a:moveTo>
                  <a:pt x="348106" y="53339"/>
                </a:moveTo>
                <a:lnTo>
                  <a:pt x="111886" y="53339"/>
                </a:lnTo>
                <a:lnTo>
                  <a:pt x="104776" y="54677"/>
                </a:lnTo>
                <a:lnTo>
                  <a:pt x="99488" y="58324"/>
                </a:lnTo>
                <a:lnTo>
                  <a:pt x="96652" y="63734"/>
                </a:lnTo>
                <a:lnTo>
                  <a:pt x="96900" y="70358"/>
                </a:lnTo>
                <a:lnTo>
                  <a:pt x="98171" y="73913"/>
                </a:lnTo>
                <a:lnTo>
                  <a:pt x="362115" y="73913"/>
                </a:lnTo>
                <a:lnTo>
                  <a:pt x="363093" y="70358"/>
                </a:lnTo>
                <a:lnTo>
                  <a:pt x="363430" y="63734"/>
                </a:lnTo>
                <a:lnTo>
                  <a:pt x="360743" y="58324"/>
                </a:lnTo>
                <a:lnTo>
                  <a:pt x="355484" y="54677"/>
                </a:lnTo>
                <a:lnTo>
                  <a:pt x="348106" y="53339"/>
                </a:lnTo>
                <a:close/>
              </a:path>
              <a:path w="363854" h="274319">
                <a:moveTo>
                  <a:pt x="31369" y="0"/>
                </a:moveTo>
                <a:lnTo>
                  <a:pt x="22859" y="0"/>
                </a:lnTo>
                <a:lnTo>
                  <a:pt x="14037" y="1643"/>
                </a:lnTo>
                <a:lnTo>
                  <a:pt x="6762" y="6096"/>
                </a:lnTo>
                <a:lnTo>
                  <a:pt x="1821" y="12644"/>
                </a:lnTo>
                <a:lnTo>
                  <a:pt x="0" y="20574"/>
                </a:lnTo>
                <a:lnTo>
                  <a:pt x="1821" y="28430"/>
                </a:lnTo>
                <a:lnTo>
                  <a:pt x="6762" y="34940"/>
                </a:lnTo>
                <a:lnTo>
                  <a:pt x="14037" y="39379"/>
                </a:lnTo>
                <a:lnTo>
                  <a:pt x="22859" y="41021"/>
                </a:lnTo>
                <a:lnTo>
                  <a:pt x="31369" y="41021"/>
                </a:lnTo>
                <a:lnTo>
                  <a:pt x="39243" y="36322"/>
                </a:lnTo>
                <a:lnTo>
                  <a:pt x="43179" y="29337"/>
                </a:lnTo>
                <a:lnTo>
                  <a:pt x="74553" y="29337"/>
                </a:lnTo>
                <a:lnTo>
                  <a:pt x="54355" y="11684"/>
                </a:lnTo>
                <a:lnTo>
                  <a:pt x="43179" y="11684"/>
                </a:lnTo>
                <a:lnTo>
                  <a:pt x="39243" y="4699"/>
                </a:lnTo>
                <a:lnTo>
                  <a:pt x="31369" y="0"/>
                </a:lnTo>
                <a:close/>
              </a:path>
            </a:pathLst>
          </a:custGeom>
          <a:solidFill>
            <a:srgbClr val="FFFFFF"/>
          </a:solidFill>
        </p:spPr>
        <p:txBody>
          <a:bodyPr wrap="square" lIns="0" tIns="0" rIns="0" bIns="0" rtlCol="0"/>
          <a:lstStyle/>
          <a:p>
            <a:endParaRPr/>
          </a:p>
        </p:txBody>
      </p:sp>
      <p:sp>
        <p:nvSpPr>
          <p:cNvPr id="43" name="object 43"/>
          <p:cNvSpPr/>
          <p:nvPr/>
        </p:nvSpPr>
        <p:spPr>
          <a:xfrm>
            <a:off x="9144000" y="2407920"/>
            <a:ext cx="304800" cy="314959"/>
          </a:xfrm>
          <a:prstGeom prst="rect">
            <a:avLst/>
          </a:prstGeom>
          <a:blipFill>
            <a:blip r:embed="rId2" cstate="print"/>
            <a:stretch>
              <a:fillRect/>
            </a:stretch>
          </a:blipFill>
        </p:spPr>
        <p:txBody>
          <a:bodyPr wrap="square" lIns="0" tIns="0" rIns="0" bIns="0" rtlCol="0"/>
          <a:lstStyle/>
          <a:p>
            <a:endParaRPr/>
          </a:p>
        </p:txBody>
      </p:sp>
      <p:sp>
        <p:nvSpPr>
          <p:cNvPr id="44" name="object 44"/>
          <p:cNvSpPr/>
          <p:nvPr/>
        </p:nvSpPr>
        <p:spPr>
          <a:xfrm>
            <a:off x="10434315" y="3322315"/>
            <a:ext cx="406410" cy="37593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10485119" y="4439920"/>
            <a:ext cx="294640" cy="152400"/>
          </a:xfrm>
          <a:custGeom>
            <a:avLst/>
            <a:gdLst/>
            <a:ahLst/>
            <a:cxnLst/>
            <a:rect l="l" t="t" r="r" b="b"/>
            <a:pathLst>
              <a:path w="294640" h="152400">
                <a:moveTo>
                  <a:pt x="155955" y="141223"/>
                </a:moveTo>
                <a:lnTo>
                  <a:pt x="27177" y="141223"/>
                </a:lnTo>
                <a:lnTo>
                  <a:pt x="27177" y="152399"/>
                </a:lnTo>
                <a:lnTo>
                  <a:pt x="155955" y="152399"/>
                </a:lnTo>
                <a:lnTo>
                  <a:pt x="155955" y="141223"/>
                </a:lnTo>
                <a:close/>
              </a:path>
              <a:path w="294640" h="152400">
                <a:moveTo>
                  <a:pt x="117601" y="126618"/>
                </a:moveTo>
                <a:lnTo>
                  <a:pt x="65658" y="126618"/>
                </a:lnTo>
                <a:lnTo>
                  <a:pt x="65658" y="141223"/>
                </a:lnTo>
                <a:lnTo>
                  <a:pt x="117601" y="141223"/>
                </a:lnTo>
                <a:lnTo>
                  <a:pt x="117601" y="126618"/>
                </a:lnTo>
                <a:close/>
              </a:path>
              <a:path w="294640" h="152400">
                <a:moveTo>
                  <a:pt x="159638" y="1142"/>
                </a:moveTo>
                <a:lnTo>
                  <a:pt x="19811" y="1142"/>
                </a:lnTo>
                <a:lnTo>
                  <a:pt x="12001" y="2530"/>
                </a:lnTo>
                <a:lnTo>
                  <a:pt x="5714" y="6334"/>
                </a:lnTo>
                <a:lnTo>
                  <a:pt x="1524" y="12019"/>
                </a:lnTo>
                <a:lnTo>
                  <a:pt x="0" y="19049"/>
                </a:lnTo>
                <a:lnTo>
                  <a:pt x="0" y="108711"/>
                </a:lnTo>
                <a:lnTo>
                  <a:pt x="1524" y="115742"/>
                </a:lnTo>
                <a:lnTo>
                  <a:pt x="5714" y="121427"/>
                </a:lnTo>
                <a:lnTo>
                  <a:pt x="12001" y="125231"/>
                </a:lnTo>
                <a:lnTo>
                  <a:pt x="19811" y="126618"/>
                </a:lnTo>
                <a:lnTo>
                  <a:pt x="159638" y="126618"/>
                </a:lnTo>
                <a:lnTo>
                  <a:pt x="167449" y="125231"/>
                </a:lnTo>
                <a:lnTo>
                  <a:pt x="168935" y="124332"/>
                </a:lnTo>
                <a:lnTo>
                  <a:pt x="153543" y="124332"/>
                </a:lnTo>
                <a:lnTo>
                  <a:pt x="151002" y="123316"/>
                </a:lnTo>
                <a:lnTo>
                  <a:pt x="151002" y="117601"/>
                </a:lnTo>
                <a:lnTo>
                  <a:pt x="153543" y="116585"/>
                </a:lnTo>
                <a:lnTo>
                  <a:pt x="177305" y="116585"/>
                </a:lnTo>
                <a:lnTo>
                  <a:pt x="177926" y="115742"/>
                </a:lnTo>
                <a:lnTo>
                  <a:pt x="178239" y="114299"/>
                </a:lnTo>
                <a:lnTo>
                  <a:pt x="13588" y="114299"/>
                </a:lnTo>
                <a:lnTo>
                  <a:pt x="13588" y="11175"/>
                </a:lnTo>
                <a:lnTo>
                  <a:pt x="177305" y="11175"/>
                </a:lnTo>
                <a:lnTo>
                  <a:pt x="173735" y="6334"/>
                </a:lnTo>
                <a:lnTo>
                  <a:pt x="167449" y="2530"/>
                </a:lnTo>
                <a:lnTo>
                  <a:pt x="159638" y="1142"/>
                </a:lnTo>
                <a:close/>
              </a:path>
              <a:path w="294640" h="152400">
                <a:moveTo>
                  <a:pt x="177305" y="116585"/>
                </a:moveTo>
                <a:lnTo>
                  <a:pt x="158496" y="116585"/>
                </a:lnTo>
                <a:lnTo>
                  <a:pt x="160908" y="117601"/>
                </a:lnTo>
                <a:lnTo>
                  <a:pt x="160908" y="123316"/>
                </a:lnTo>
                <a:lnTo>
                  <a:pt x="158496" y="124332"/>
                </a:lnTo>
                <a:lnTo>
                  <a:pt x="168935" y="124332"/>
                </a:lnTo>
                <a:lnTo>
                  <a:pt x="173735" y="121427"/>
                </a:lnTo>
                <a:lnTo>
                  <a:pt x="177305" y="116585"/>
                </a:lnTo>
                <a:close/>
              </a:path>
              <a:path w="294640" h="152400">
                <a:moveTo>
                  <a:pt x="177305" y="11175"/>
                </a:moveTo>
                <a:lnTo>
                  <a:pt x="164591" y="11175"/>
                </a:lnTo>
                <a:lnTo>
                  <a:pt x="164591" y="114299"/>
                </a:lnTo>
                <a:lnTo>
                  <a:pt x="178239" y="114299"/>
                </a:lnTo>
                <a:lnTo>
                  <a:pt x="179450" y="108711"/>
                </a:lnTo>
                <a:lnTo>
                  <a:pt x="179450" y="19049"/>
                </a:lnTo>
                <a:lnTo>
                  <a:pt x="177926" y="12019"/>
                </a:lnTo>
                <a:lnTo>
                  <a:pt x="177305" y="11175"/>
                </a:lnTo>
                <a:close/>
              </a:path>
              <a:path w="294640" h="152400">
                <a:moveTo>
                  <a:pt x="287274" y="0"/>
                </a:moveTo>
                <a:lnTo>
                  <a:pt x="278510" y="0"/>
                </a:lnTo>
                <a:lnTo>
                  <a:pt x="208025" y="1142"/>
                </a:lnTo>
                <a:lnTo>
                  <a:pt x="205485" y="1142"/>
                </a:lnTo>
                <a:lnTo>
                  <a:pt x="199262" y="3301"/>
                </a:lnTo>
                <a:lnTo>
                  <a:pt x="194309" y="9016"/>
                </a:lnTo>
                <a:lnTo>
                  <a:pt x="194309" y="145668"/>
                </a:lnTo>
                <a:lnTo>
                  <a:pt x="201802" y="152399"/>
                </a:lnTo>
                <a:lnTo>
                  <a:pt x="287274" y="152399"/>
                </a:lnTo>
                <a:lnTo>
                  <a:pt x="294639" y="145668"/>
                </a:lnTo>
                <a:lnTo>
                  <a:pt x="294639" y="87375"/>
                </a:lnTo>
                <a:lnTo>
                  <a:pt x="208025" y="87375"/>
                </a:lnTo>
                <a:lnTo>
                  <a:pt x="208025" y="70611"/>
                </a:lnTo>
                <a:lnTo>
                  <a:pt x="294639" y="70611"/>
                </a:lnTo>
                <a:lnTo>
                  <a:pt x="294639" y="39242"/>
                </a:lnTo>
                <a:lnTo>
                  <a:pt x="208025" y="39242"/>
                </a:lnTo>
                <a:lnTo>
                  <a:pt x="208025" y="16763"/>
                </a:lnTo>
                <a:lnTo>
                  <a:pt x="294639" y="16763"/>
                </a:lnTo>
                <a:lnTo>
                  <a:pt x="294639" y="6730"/>
                </a:lnTo>
                <a:lnTo>
                  <a:pt x="287274" y="0"/>
                </a:lnTo>
                <a:close/>
              </a:path>
              <a:path w="294640" h="152400">
                <a:moveTo>
                  <a:pt x="235203" y="70611"/>
                </a:moveTo>
                <a:lnTo>
                  <a:pt x="226568" y="70611"/>
                </a:lnTo>
                <a:lnTo>
                  <a:pt x="226568" y="87375"/>
                </a:lnTo>
                <a:lnTo>
                  <a:pt x="235203" y="87375"/>
                </a:lnTo>
                <a:lnTo>
                  <a:pt x="235203" y="70611"/>
                </a:lnTo>
                <a:close/>
              </a:path>
              <a:path w="294640" h="152400">
                <a:moveTo>
                  <a:pt x="294639" y="70611"/>
                </a:moveTo>
                <a:lnTo>
                  <a:pt x="253746" y="70611"/>
                </a:lnTo>
                <a:lnTo>
                  <a:pt x="253746" y="87375"/>
                </a:lnTo>
                <a:lnTo>
                  <a:pt x="294639" y="87375"/>
                </a:lnTo>
                <a:lnTo>
                  <a:pt x="294639" y="70611"/>
                </a:lnTo>
                <a:close/>
              </a:path>
              <a:path w="294640" h="152400">
                <a:moveTo>
                  <a:pt x="294639" y="16763"/>
                </a:moveTo>
                <a:lnTo>
                  <a:pt x="281050" y="16763"/>
                </a:lnTo>
                <a:lnTo>
                  <a:pt x="281050" y="39242"/>
                </a:lnTo>
                <a:lnTo>
                  <a:pt x="294639" y="39242"/>
                </a:lnTo>
                <a:lnTo>
                  <a:pt x="294639" y="16763"/>
                </a:lnTo>
                <a:close/>
              </a:path>
            </a:pathLst>
          </a:custGeom>
          <a:solidFill>
            <a:srgbClr val="FFFFFF"/>
          </a:solidFill>
        </p:spPr>
        <p:txBody>
          <a:bodyPr wrap="square" lIns="0" tIns="0" rIns="0" bIns="0" rtlCol="0"/>
          <a:lstStyle/>
          <a:p>
            <a:endParaRPr/>
          </a:p>
        </p:txBody>
      </p:sp>
      <p:sp>
        <p:nvSpPr>
          <p:cNvPr id="46" name="object 46"/>
          <p:cNvSpPr/>
          <p:nvPr/>
        </p:nvSpPr>
        <p:spPr>
          <a:xfrm>
            <a:off x="10474959" y="4280789"/>
            <a:ext cx="314960" cy="139065"/>
          </a:xfrm>
          <a:custGeom>
            <a:avLst/>
            <a:gdLst/>
            <a:ahLst/>
            <a:cxnLst/>
            <a:rect l="l" t="t" r="r" b="b"/>
            <a:pathLst>
              <a:path w="314959" h="139064">
                <a:moveTo>
                  <a:pt x="211960" y="117346"/>
                </a:moveTo>
                <a:lnTo>
                  <a:pt x="153332" y="117346"/>
                </a:lnTo>
                <a:lnTo>
                  <a:pt x="161798" y="117348"/>
                </a:lnTo>
                <a:lnTo>
                  <a:pt x="170707" y="118864"/>
                </a:lnTo>
                <a:lnTo>
                  <a:pt x="179070" y="121761"/>
                </a:lnTo>
                <a:lnTo>
                  <a:pt x="186765" y="126134"/>
                </a:lnTo>
                <a:lnTo>
                  <a:pt x="193675" y="132080"/>
                </a:lnTo>
                <a:lnTo>
                  <a:pt x="198500" y="137668"/>
                </a:lnTo>
                <a:lnTo>
                  <a:pt x="198500" y="138811"/>
                </a:lnTo>
                <a:lnTo>
                  <a:pt x="218186" y="129793"/>
                </a:lnTo>
                <a:lnTo>
                  <a:pt x="221869" y="129793"/>
                </a:lnTo>
                <a:lnTo>
                  <a:pt x="215646" y="123062"/>
                </a:lnTo>
                <a:lnTo>
                  <a:pt x="214503" y="120777"/>
                </a:lnTo>
                <a:lnTo>
                  <a:pt x="213233" y="119634"/>
                </a:lnTo>
                <a:lnTo>
                  <a:pt x="211960" y="117346"/>
                </a:lnTo>
                <a:close/>
              </a:path>
              <a:path w="314959" h="139064">
                <a:moveTo>
                  <a:pt x="164211" y="94742"/>
                </a:moveTo>
                <a:lnTo>
                  <a:pt x="124438" y="102242"/>
                </a:lnTo>
                <a:lnTo>
                  <a:pt x="109093" y="112903"/>
                </a:lnTo>
                <a:lnTo>
                  <a:pt x="105410" y="116205"/>
                </a:lnTo>
                <a:lnTo>
                  <a:pt x="101726" y="119634"/>
                </a:lnTo>
                <a:lnTo>
                  <a:pt x="95631" y="127508"/>
                </a:lnTo>
                <a:lnTo>
                  <a:pt x="100457" y="128650"/>
                </a:lnTo>
                <a:lnTo>
                  <a:pt x="105410" y="130937"/>
                </a:lnTo>
                <a:lnTo>
                  <a:pt x="113919" y="133223"/>
                </a:lnTo>
                <a:lnTo>
                  <a:pt x="120142" y="135381"/>
                </a:lnTo>
                <a:lnTo>
                  <a:pt x="121285" y="133223"/>
                </a:lnTo>
                <a:lnTo>
                  <a:pt x="128650" y="127508"/>
                </a:lnTo>
                <a:lnTo>
                  <a:pt x="136401" y="122437"/>
                </a:lnTo>
                <a:lnTo>
                  <a:pt x="144748" y="119046"/>
                </a:lnTo>
                <a:lnTo>
                  <a:pt x="153332" y="117346"/>
                </a:lnTo>
                <a:lnTo>
                  <a:pt x="211960" y="117346"/>
                </a:lnTo>
                <a:lnTo>
                  <a:pt x="201947" y="108243"/>
                </a:lnTo>
                <a:lnTo>
                  <a:pt x="190420" y="101377"/>
                </a:lnTo>
                <a:lnTo>
                  <a:pt x="177726" y="96845"/>
                </a:lnTo>
                <a:lnTo>
                  <a:pt x="164211" y="94742"/>
                </a:lnTo>
                <a:close/>
              </a:path>
              <a:path w="314959" h="139064">
                <a:moveTo>
                  <a:pt x="231640" y="71098"/>
                </a:moveTo>
                <a:lnTo>
                  <a:pt x="147637" y="71098"/>
                </a:lnTo>
                <a:lnTo>
                  <a:pt x="166624" y="71119"/>
                </a:lnTo>
                <a:lnTo>
                  <a:pt x="184713" y="73810"/>
                </a:lnTo>
                <a:lnTo>
                  <a:pt x="231648" y="101600"/>
                </a:lnTo>
                <a:lnTo>
                  <a:pt x="241426" y="115062"/>
                </a:lnTo>
                <a:lnTo>
                  <a:pt x="245110" y="119634"/>
                </a:lnTo>
                <a:lnTo>
                  <a:pt x="246380" y="118491"/>
                </a:lnTo>
                <a:lnTo>
                  <a:pt x="250067" y="117346"/>
                </a:lnTo>
                <a:lnTo>
                  <a:pt x="260985" y="112903"/>
                </a:lnTo>
                <a:lnTo>
                  <a:pt x="265938" y="110617"/>
                </a:lnTo>
                <a:lnTo>
                  <a:pt x="267208" y="109474"/>
                </a:lnTo>
                <a:lnTo>
                  <a:pt x="263525" y="102743"/>
                </a:lnTo>
                <a:lnTo>
                  <a:pt x="259842" y="98171"/>
                </a:lnTo>
                <a:lnTo>
                  <a:pt x="254889" y="92583"/>
                </a:lnTo>
                <a:lnTo>
                  <a:pt x="251206" y="88011"/>
                </a:lnTo>
                <a:lnTo>
                  <a:pt x="233402" y="72141"/>
                </a:lnTo>
                <a:lnTo>
                  <a:pt x="231640" y="71098"/>
                </a:lnTo>
                <a:close/>
              </a:path>
              <a:path w="314959" h="139064">
                <a:moveTo>
                  <a:pt x="167894" y="48513"/>
                </a:moveTo>
                <a:lnTo>
                  <a:pt x="121951" y="52990"/>
                </a:lnTo>
                <a:lnTo>
                  <a:pt x="79487" y="74537"/>
                </a:lnTo>
                <a:lnTo>
                  <a:pt x="53975" y="102743"/>
                </a:lnTo>
                <a:lnTo>
                  <a:pt x="49022" y="109474"/>
                </a:lnTo>
                <a:lnTo>
                  <a:pt x="50292" y="110617"/>
                </a:lnTo>
                <a:lnTo>
                  <a:pt x="56388" y="112903"/>
                </a:lnTo>
                <a:lnTo>
                  <a:pt x="58800" y="113918"/>
                </a:lnTo>
                <a:lnTo>
                  <a:pt x="61214" y="115062"/>
                </a:lnTo>
                <a:lnTo>
                  <a:pt x="63754" y="116205"/>
                </a:lnTo>
                <a:lnTo>
                  <a:pt x="71120" y="118491"/>
                </a:lnTo>
                <a:lnTo>
                  <a:pt x="81147" y="105513"/>
                </a:lnTo>
                <a:lnTo>
                  <a:pt x="85518" y="100552"/>
                </a:lnTo>
                <a:lnTo>
                  <a:pt x="129317" y="74469"/>
                </a:lnTo>
                <a:lnTo>
                  <a:pt x="147637" y="71098"/>
                </a:lnTo>
                <a:lnTo>
                  <a:pt x="231640" y="71098"/>
                </a:lnTo>
                <a:lnTo>
                  <a:pt x="213264" y="60213"/>
                </a:lnTo>
                <a:lnTo>
                  <a:pt x="191269" y="52310"/>
                </a:lnTo>
                <a:lnTo>
                  <a:pt x="167894" y="48513"/>
                </a:lnTo>
                <a:close/>
              </a:path>
              <a:path w="314959" h="139064">
                <a:moveTo>
                  <a:pt x="172847" y="0"/>
                </a:moveTo>
                <a:lnTo>
                  <a:pt x="106489" y="6746"/>
                </a:lnTo>
                <a:lnTo>
                  <a:pt x="46609" y="37211"/>
                </a:lnTo>
                <a:lnTo>
                  <a:pt x="11211" y="74537"/>
                </a:lnTo>
                <a:lnTo>
                  <a:pt x="0" y="93599"/>
                </a:lnTo>
                <a:lnTo>
                  <a:pt x="2413" y="94742"/>
                </a:lnTo>
                <a:lnTo>
                  <a:pt x="13462" y="98171"/>
                </a:lnTo>
                <a:lnTo>
                  <a:pt x="15875" y="99313"/>
                </a:lnTo>
                <a:lnTo>
                  <a:pt x="20828" y="101600"/>
                </a:lnTo>
                <a:lnTo>
                  <a:pt x="22098" y="102743"/>
                </a:lnTo>
                <a:lnTo>
                  <a:pt x="25816" y="95829"/>
                </a:lnTo>
                <a:lnTo>
                  <a:pt x="50712" y="64309"/>
                </a:lnTo>
                <a:lnTo>
                  <a:pt x="86367" y="39373"/>
                </a:lnTo>
                <a:lnTo>
                  <a:pt x="141724" y="23205"/>
                </a:lnTo>
                <a:lnTo>
                  <a:pt x="170307" y="22479"/>
                </a:lnTo>
                <a:lnTo>
                  <a:pt x="246400" y="22479"/>
                </a:lnTo>
                <a:lnTo>
                  <a:pt x="236696" y="16716"/>
                </a:lnTo>
                <a:lnTo>
                  <a:pt x="205509" y="5435"/>
                </a:lnTo>
                <a:lnTo>
                  <a:pt x="172847" y="0"/>
                </a:lnTo>
                <a:close/>
              </a:path>
              <a:path w="314959" h="139064">
                <a:moveTo>
                  <a:pt x="246400" y="22479"/>
                </a:moveTo>
                <a:lnTo>
                  <a:pt x="170307" y="22479"/>
                </a:lnTo>
                <a:lnTo>
                  <a:pt x="198435" y="27400"/>
                </a:lnTo>
                <a:lnTo>
                  <a:pt x="225313" y="37084"/>
                </a:lnTo>
                <a:lnTo>
                  <a:pt x="272034" y="71119"/>
                </a:lnTo>
                <a:lnTo>
                  <a:pt x="292862" y="99313"/>
                </a:lnTo>
                <a:lnTo>
                  <a:pt x="294132" y="99313"/>
                </a:lnTo>
                <a:lnTo>
                  <a:pt x="297815" y="97028"/>
                </a:lnTo>
                <a:lnTo>
                  <a:pt x="308864" y="92583"/>
                </a:lnTo>
                <a:lnTo>
                  <a:pt x="312547" y="91440"/>
                </a:lnTo>
                <a:lnTo>
                  <a:pt x="314960" y="90297"/>
                </a:lnTo>
                <a:lnTo>
                  <a:pt x="290449" y="56387"/>
                </a:lnTo>
                <a:lnTo>
                  <a:pt x="265358" y="33736"/>
                </a:lnTo>
                <a:lnTo>
                  <a:pt x="246400" y="22479"/>
                </a:lnTo>
                <a:close/>
              </a:path>
            </a:pathLst>
          </a:custGeom>
          <a:solidFill>
            <a:srgbClr val="FFFFFF"/>
          </a:solidFill>
        </p:spPr>
        <p:txBody>
          <a:bodyPr wrap="square" lIns="0" tIns="0" rIns="0" bIns="0" rtlCol="0"/>
          <a:lstStyle/>
          <a:p>
            <a:endParaRPr/>
          </a:p>
        </p:txBody>
      </p:sp>
      <p:sp>
        <p:nvSpPr>
          <p:cNvPr id="47" name="object 47"/>
          <p:cNvSpPr/>
          <p:nvPr/>
        </p:nvSpPr>
        <p:spPr>
          <a:xfrm>
            <a:off x="7816453" y="3342640"/>
            <a:ext cx="301386" cy="314134"/>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7823200" y="4348479"/>
            <a:ext cx="182880" cy="30480"/>
          </a:xfrm>
          <a:custGeom>
            <a:avLst/>
            <a:gdLst/>
            <a:ahLst/>
            <a:cxnLst/>
            <a:rect l="l" t="t" r="r" b="b"/>
            <a:pathLst>
              <a:path w="182879" h="30479">
                <a:moveTo>
                  <a:pt x="179831" y="0"/>
                </a:moveTo>
                <a:lnTo>
                  <a:pt x="1524" y="0"/>
                </a:lnTo>
                <a:lnTo>
                  <a:pt x="0" y="7620"/>
                </a:lnTo>
                <a:lnTo>
                  <a:pt x="0" y="22860"/>
                </a:lnTo>
                <a:lnTo>
                  <a:pt x="1524" y="30480"/>
                </a:lnTo>
                <a:lnTo>
                  <a:pt x="179831" y="30480"/>
                </a:lnTo>
                <a:lnTo>
                  <a:pt x="182879" y="22860"/>
                </a:lnTo>
                <a:lnTo>
                  <a:pt x="182879" y="7620"/>
                </a:lnTo>
                <a:lnTo>
                  <a:pt x="179831" y="0"/>
                </a:lnTo>
                <a:close/>
              </a:path>
            </a:pathLst>
          </a:custGeom>
          <a:solidFill>
            <a:srgbClr val="FFFFFF"/>
          </a:solidFill>
        </p:spPr>
        <p:txBody>
          <a:bodyPr wrap="square" lIns="0" tIns="0" rIns="0" bIns="0" rtlCol="0"/>
          <a:lstStyle/>
          <a:p>
            <a:endParaRPr/>
          </a:p>
        </p:txBody>
      </p:sp>
      <p:sp>
        <p:nvSpPr>
          <p:cNvPr id="49" name="object 49"/>
          <p:cNvSpPr/>
          <p:nvPr/>
        </p:nvSpPr>
        <p:spPr>
          <a:xfrm>
            <a:off x="7823200" y="4429759"/>
            <a:ext cx="142240" cy="20320"/>
          </a:xfrm>
          <a:custGeom>
            <a:avLst/>
            <a:gdLst/>
            <a:ahLst/>
            <a:cxnLst/>
            <a:rect l="l" t="t" r="r" b="b"/>
            <a:pathLst>
              <a:path w="142240" h="20320">
                <a:moveTo>
                  <a:pt x="138938" y="0"/>
                </a:moveTo>
                <a:lnTo>
                  <a:pt x="1650" y="0"/>
                </a:lnTo>
                <a:lnTo>
                  <a:pt x="0" y="2920"/>
                </a:lnTo>
                <a:lnTo>
                  <a:pt x="0" y="17398"/>
                </a:lnTo>
                <a:lnTo>
                  <a:pt x="1650" y="20319"/>
                </a:lnTo>
                <a:lnTo>
                  <a:pt x="138938" y="20319"/>
                </a:lnTo>
                <a:lnTo>
                  <a:pt x="142240" y="17398"/>
                </a:lnTo>
                <a:lnTo>
                  <a:pt x="142240" y="2920"/>
                </a:lnTo>
                <a:lnTo>
                  <a:pt x="138938" y="0"/>
                </a:lnTo>
                <a:close/>
              </a:path>
            </a:pathLst>
          </a:custGeom>
          <a:solidFill>
            <a:srgbClr val="FFFFFF"/>
          </a:solidFill>
        </p:spPr>
        <p:txBody>
          <a:bodyPr wrap="square" lIns="0" tIns="0" rIns="0" bIns="0" rtlCol="0"/>
          <a:lstStyle/>
          <a:p>
            <a:endParaRPr/>
          </a:p>
        </p:txBody>
      </p:sp>
      <p:sp>
        <p:nvSpPr>
          <p:cNvPr id="50" name="object 50"/>
          <p:cNvSpPr/>
          <p:nvPr/>
        </p:nvSpPr>
        <p:spPr>
          <a:xfrm>
            <a:off x="7823200" y="4399279"/>
            <a:ext cx="162560" cy="20320"/>
          </a:xfrm>
          <a:custGeom>
            <a:avLst/>
            <a:gdLst/>
            <a:ahLst/>
            <a:cxnLst/>
            <a:rect l="l" t="t" r="r" b="b"/>
            <a:pathLst>
              <a:path w="162559" h="20320">
                <a:moveTo>
                  <a:pt x="159384" y="0"/>
                </a:moveTo>
                <a:lnTo>
                  <a:pt x="1650" y="0"/>
                </a:lnTo>
                <a:lnTo>
                  <a:pt x="0" y="5080"/>
                </a:lnTo>
                <a:lnTo>
                  <a:pt x="0" y="15240"/>
                </a:lnTo>
                <a:lnTo>
                  <a:pt x="1650" y="20320"/>
                </a:lnTo>
                <a:lnTo>
                  <a:pt x="159384" y="20320"/>
                </a:lnTo>
                <a:lnTo>
                  <a:pt x="162559" y="15240"/>
                </a:lnTo>
                <a:lnTo>
                  <a:pt x="162559" y="5080"/>
                </a:lnTo>
                <a:lnTo>
                  <a:pt x="159384" y="0"/>
                </a:lnTo>
                <a:close/>
              </a:path>
            </a:pathLst>
          </a:custGeom>
          <a:solidFill>
            <a:srgbClr val="FFFFFF"/>
          </a:solidFill>
        </p:spPr>
        <p:txBody>
          <a:bodyPr wrap="square" lIns="0" tIns="0" rIns="0" bIns="0" rtlCol="0"/>
          <a:lstStyle/>
          <a:p>
            <a:endParaRPr/>
          </a:p>
        </p:txBody>
      </p:sp>
      <p:sp>
        <p:nvSpPr>
          <p:cNvPr id="51" name="object 51"/>
          <p:cNvSpPr/>
          <p:nvPr/>
        </p:nvSpPr>
        <p:spPr>
          <a:xfrm>
            <a:off x="7833359" y="4277359"/>
            <a:ext cx="294640" cy="223520"/>
          </a:xfrm>
          <a:custGeom>
            <a:avLst/>
            <a:gdLst/>
            <a:ahLst/>
            <a:cxnLst/>
            <a:rect l="l" t="t" r="r" b="b"/>
            <a:pathLst>
              <a:path w="294640" h="223520">
                <a:moveTo>
                  <a:pt x="254000" y="0"/>
                </a:moveTo>
                <a:lnTo>
                  <a:pt x="125349" y="199262"/>
                </a:lnTo>
                <a:lnTo>
                  <a:pt x="6604" y="199262"/>
                </a:lnTo>
                <a:lnTo>
                  <a:pt x="4064" y="201040"/>
                </a:lnTo>
                <a:lnTo>
                  <a:pt x="0" y="206501"/>
                </a:lnTo>
                <a:lnTo>
                  <a:pt x="381" y="216026"/>
                </a:lnTo>
                <a:lnTo>
                  <a:pt x="133731" y="223012"/>
                </a:lnTo>
                <a:lnTo>
                  <a:pt x="262382" y="24002"/>
                </a:lnTo>
                <a:lnTo>
                  <a:pt x="287400" y="23875"/>
                </a:lnTo>
                <a:lnTo>
                  <a:pt x="290449" y="21208"/>
                </a:lnTo>
                <a:lnTo>
                  <a:pt x="294386" y="13715"/>
                </a:lnTo>
                <a:lnTo>
                  <a:pt x="291719" y="3047"/>
                </a:lnTo>
                <a:lnTo>
                  <a:pt x="254000" y="0"/>
                </a:lnTo>
                <a:close/>
              </a:path>
            </a:pathLst>
          </a:custGeom>
          <a:solidFill>
            <a:srgbClr val="FFFFFF"/>
          </a:solidFill>
        </p:spPr>
        <p:txBody>
          <a:bodyPr wrap="square" lIns="0" tIns="0" rIns="0" bIns="0" rtlCol="0"/>
          <a:lstStyle/>
          <a:p>
            <a:endParaRPr/>
          </a:p>
        </p:txBody>
      </p:sp>
      <p:sp>
        <p:nvSpPr>
          <p:cNvPr id="52" name="object 52"/>
          <p:cNvSpPr/>
          <p:nvPr/>
        </p:nvSpPr>
        <p:spPr>
          <a:xfrm>
            <a:off x="7802880" y="4511040"/>
            <a:ext cx="91440" cy="81280"/>
          </a:xfrm>
          <a:prstGeom prst="rect">
            <a:avLst/>
          </a:prstGeom>
          <a:blipFill>
            <a:blip r:embed="rId5" cstate="print"/>
            <a:stretch>
              <a:fillRect/>
            </a:stretch>
          </a:blipFill>
        </p:spPr>
        <p:txBody>
          <a:bodyPr wrap="square" lIns="0" tIns="0" rIns="0" bIns="0" rtlCol="0"/>
          <a:lstStyle/>
          <a:p>
            <a:endParaRPr/>
          </a:p>
        </p:txBody>
      </p:sp>
      <p:sp>
        <p:nvSpPr>
          <p:cNvPr id="53" name="object 53"/>
          <p:cNvSpPr/>
          <p:nvPr/>
        </p:nvSpPr>
        <p:spPr>
          <a:xfrm>
            <a:off x="7924800" y="4511040"/>
            <a:ext cx="91440" cy="81280"/>
          </a:xfrm>
          <a:prstGeom prst="rect">
            <a:avLst/>
          </a:prstGeom>
          <a:blipFill>
            <a:blip r:embed="rId6" cstate="print"/>
            <a:stretch>
              <a:fillRect/>
            </a:stretch>
          </a:blipFill>
        </p:spPr>
        <p:txBody>
          <a:bodyPr wrap="square" lIns="0" tIns="0" rIns="0" bIns="0" rtlCol="0"/>
          <a:lstStyle/>
          <a:p>
            <a:endParaRPr/>
          </a:p>
        </p:txBody>
      </p:sp>
      <p:sp>
        <p:nvSpPr>
          <p:cNvPr id="54" name="object 54"/>
          <p:cNvSpPr/>
          <p:nvPr/>
        </p:nvSpPr>
        <p:spPr>
          <a:xfrm>
            <a:off x="7813040" y="4287520"/>
            <a:ext cx="40640" cy="50800"/>
          </a:xfrm>
          <a:custGeom>
            <a:avLst/>
            <a:gdLst/>
            <a:ahLst/>
            <a:cxnLst/>
            <a:rect l="l" t="t" r="r" b="b"/>
            <a:pathLst>
              <a:path w="40640" h="50800">
                <a:moveTo>
                  <a:pt x="20319" y="0"/>
                </a:moveTo>
                <a:lnTo>
                  <a:pt x="12430" y="2004"/>
                </a:lnTo>
                <a:lnTo>
                  <a:pt x="5969" y="7461"/>
                </a:lnTo>
                <a:lnTo>
                  <a:pt x="1603" y="15537"/>
                </a:lnTo>
                <a:lnTo>
                  <a:pt x="0" y="25399"/>
                </a:lnTo>
                <a:lnTo>
                  <a:pt x="1603" y="35262"/>
                </a:lnTo>
                <a:lnTo>
                  <a:pt x="5968" y="43338"/>
                </a:lnTo>
                <a:lnTo>
                  <a:pt x="12430" y="48795"/>
                </a:lnTo>
                <a:lnTo>
                  <a:pt x="20319" y="50799"/>
                </a:lnTo>
                <a:lnTo>
                  <a:pt x="28209" y="48795"/>
                </a:lnTo>
                <a:lnTo>
                  <a:pt x="34670" y="43338"/>
                </a:lnTo>
                <a:lnTo>
                  <a:pt x="39036" y="35262"/>
                </a:lnTo>
                <a:lnTo>
                  <a:pt x="40639" y="25399"/>
                </a:lnTo>
                <a:lnTo>
                  <a:pt x="39036" y="15537"/>
                </a:lnTo>
                <a:lnTo>
                  <a:pt x="34670" y="7461"/>
                </a:lnTo>
                <a:lnTo>
                  <a:pt x="28209" y="2004"/>
                </a:lnTo>
                <a:lnTo>
                  <a:pt x="20319" y="0"/>
                </a:lnTo>
                <a:close/>
              </a:path>
            </a:pathLst>
          </a:custGeom>
          <a:solidFill>
            <a:srgbClr val="FFFFFF"/>
          </a:solidFill>
        </p:spPr>
        <p:txBody>
          <a:bodyPr wrap="square" lIns="0" tIns="0" rIns="0" bIns="0" rtlCol="0"/>
          <a:lstStyle/>
          <a:p>
            <a:endParaRPr/>
          </a:p>
        </p:txBody>
      </p:sp>
      <p:sp>
        <p:nvSpPr>
          <p:cNvPr id="55" name="object 55"/>
          <p:cNvSpPr/>
          <p:nvPr/>
        </p:nvSpPr>
        <p:spPr>
          <a:xfrm>
            <a:off x="7863840" y="4287520"/>
            <a:ext cx="40640" cy="50800"/>
          </a:xfrm>
          <a:custGeom>
            <a:avLst/>
            <a:gdLst/>
            <a:ahLst/>
            <a:cxnLst/>
            <a:rect l="l" t="t" r="r" b="b"/>
            <a:pathLst>
              <a:path w="40640" h="50800">
                <a:moveTo>
                  <a:pt x="20319" y="0"/>
                </a:moveTo>
                <a:lnTo>
                  <a:pt x="12430" y="2004"/>
                </a:lnTo>
                <a:lnTo>
                  <a:pt x="5969" y="7461"/>
                </a:lnTo>
                <a:lnTo>
                  <a:pt x="1603" y="15537"/>
                </a:lnTo>
                <a:lnTo>
                  <a:pt x="0" y="25399"/>
                </a:lnTo>
                <a:lnTo>
                  <a:pt x="1603" y="35262"/>
                </a:lnTo>
                <a:lnTo>
                  <a:pt x="5968" y="43338"/>
                </a:lnTo>
                <a:lnTo>
                  <a:pt x="12430" y="48795"/>
                </a:lnTo>
                <a:lnTo>
                  <a:pt x="20319" y="50799"/>
                </a:lnTo>
                <a:lnTo>
                  <a:pt x="28209" y="48795"/>
                </a:lnTo>
                <a:lnTo>
                  <a:pt x="34670" y="43338"/>
                </a:lnTo>
                <a:lnTo>
                  <a:pt x="39036" y="35262"/>
                </a:lnTo>
                <a:lnTo>
                  <a:pt x="40639" y="25399"/>
                </a:lnTo>
                <a:lnTo>
                  <a:pt x="39036" y="15537"/>
                </a:lnTo>
                <a:lnTo>
                  <a:pt x="34670" y="7461"/>
                </a:lnTo>
                <a:lnTo>
                  <a:pt x="28209" y="2004"/>
                </a:lnTo>
                <a:lnTo>
                  <a:pt x="20319" y="0"/>
                </a:lnTo>
                <a:close/>
              </a:path>
            </a:pathLst>
          </a:custGeom>
          <a:solidFill>
            <a:srgbClr val="FFFFFF"/>
          </a:solidFill>
        </p:spPr>
        <p:txBody>
          <a:bodyPr wrap="square" lIns="0" tIns="0" rIns="0" bIns="0" rtlCol="0"/>
          <a:lstStyle/>
          <a:p>
            <a:endParaRPr/>
          </a:p>
        </p:txBody>
      </p:sp>
      <p:sp>
        <p:nvSpPr>
          <p:cNvPr id="56" name="object 56"/>
          <p:cNvSpPr/>
          <p:nvPr/>
        </p:nvSpPr>
        <p:spPr>
          <a:xfrm>
            <a:off x="7914640" y="4287520"/>
            <a:ext cx="40640" cy="50800"/>
          </a:xfrm>
          <a:custGeom>
            <a:avLst/>
            <a:gdLst/>
            <a:ahLst/>
            <a:cxnLst/>
            <a:rect l="l" t="t" r="r" b="b"/>
            <a:pathLst>
              <a:path w="40640" h="50800">
                <a:moveTo>
                  <a:pt x="20319" y="0"/>
                </a:moveTo>
                <a:lnTo>
                  <a:pt x="12430" y="2004"/>
                </a:lnTo>
                <a:lnTo>
                  <a:pt x="5969" y="7461"/>
                </a:lnTo>
                <a:lnTo>
                  <a:pt x="1603" y="15537"/>
                </a:lnTo>
                <a:lnTo>
                  <a:pt x="0" y="25399"/>
                </a:lnTo>
                <a:lnTo>
                  <a:pt x="1603" y="35262"/>
                </a:lnTo>
                <a:lnTo>
                  <a:pt x="5968" y="43338"/>
                </a:lnTo>
                <a:lnTo>
                  <a:pt x="12430" y="48795"/>
                </a:lnTo>
                <a:lnTo>
                  <a:pt x="20319" y="50799"/>
                </a:lnTo>
                <a:lnTo>
                  <a:pt x="28209" y="48795"/>
                </a:lnTo>
                <a:lnTo>
                  <a:pt x="34670" y="43338"/>
                </a:lnTo>
                <a:lnTo>
                  <a:pt x="39036" y="35262"/>
                </a:lnTo>
                <a:lnTo>
                  <a:pt x="40639" y="25399"/>
                </a:lnTo>
                <a:lnTo>
                  <a:pt x="39036" y="15537"/>
                </a:lnTo>
                <a:lnTo>
                  <a:pt x="34670" y="7461"/>
                </a:lnTo>
                <a:lnTo>
                  <a:pt x="28209" y="2004"/>
                </a:lnTo>
                <a:lnTo>
                  <a:pt x="20319" y="0"/>
                </a:lnTo>
                <a:close/>
              </a:path>
            </a:pathLst>
          </a:custGeom>
          <a:solidFill>
            <a:srgbClr val="FFFFFF"/>
          </a:solidFill>
        </p:spPr>
        <p:txBody>
          <a:bodyPr wrap="square" lIns="0" tIns="0" rIns="0" bIns="0" rtlCol="0"/>
          <a:lstStyle/>
          <a:p>
            <a:endParaRPr/>
          </a:p>
        </p:txBody>
      </p:sp>
      <p:sp>
        <p:nvSpPr>
          <p:cNvPr id="57" name="object 57"/>
          <p:cNvSpPr/>
          <p:nvPr/>
        </p:nvSpPr>
        <p:spPr>
          <a:xfrm>
            <a:off x="7965440" y="4287520"/>
            <a:ext cx="40640" cy="50800"/>
          </a:xfrm>
          <a:custGeom>
            <a:avLst/>
            <a:gdLst/>
            <a:ahLst/>
            <a:cxnLst/>
            <a:rect l="l" t="t" r="r" b="b"/>
            <a:pathLst>
              <a:path w="40640" h="50800">
                <a:moveTo>
                  <a:pt x="20319" y="0"/>
                </a:moveTo>
                <a:lnTo>
                  <a:pt x="12430" y="2004"/>
                </a:lnTo>
                <a:lnTo>
                  <a:pt x="5969" y="7461"/>
                </a:lnTo>
                <a:lnTo>
                  <a:pt x="1603" y="15537"/>
                </a:lnTo>
                <a:lnTo>
                  <a:pt x="0" y="25399"/>
                </a:lnTo>
                <a:lnTo>
                  <a:pt x="1603" y="35262"/>
                </a:lnTo>
                <a:lnTo>
                  <a:pt x="5968" y="43338"/>
                </a:lnTo>
                <a:lnTo>
                  <a:pt x="12430" y="48795"/>
                </a:lnTo>
                <a:lnTo>
                  <a:pt x="20319" y="50799"/>
                </a:lnTo>
                <a:lnTo>
                  <a:pt x="28209" y="48795"/>
                </a:lnTo>
                <a:lnTo>
                  <a:pt x="34670" y="43338"/>
                </a:lnTo>
                <a:lnTo>
                  <a:pt x="39036" y="35262"/>
                </a:lnTo>
                <a:lnTo>
                  <a:pt x="40639" y="25399"/>
                </a:lnTo>
                <a:lnTo>
                  <a:pt x="39036" y="15537"/>
                </a:lnTo>
                <a:lnTo>
                  <a:pt x="34670" y="7461"/>
                </a:lnTo>
                <a:lnTo>
                  <a:pt x="28209" y="2004"/>
                </a:lnTo>
                <a:lnTo>
                  <a:pt x="20319" y="0"/>
                </a:lnTo>
                <a:close/>
              </a:path>
            </a:pathLst>
          </a:custGeom>
          <a:solidFill>
            <a:srgbClr val="FFFFFF"/>
          </a:solidFill>
        </p:spPr>
        <p:txBody>
          <a:bodyPr wrap="square" lIns="0" tIns="0" rIns="0" bIns="0" rtlCol="0"/>
          <a:lstStyle/>
          <a:p>
            <a:endParaRPr/>
          </a:p>
        </p:txBody>
      </p:sp>
      <p:sp>
        <p:nvSpPr>
          <p:cNvPr id="58" name="object 58"/>
          <p:cNvSpPr/>
          <p:nvPr/>
        </p:nvSpPr>
        <p:spPr>
          <a:xfrm>
            <a:off x="6441440" y="3342640"/>
            <a:ext cx="375920" cy="314960"/>
          </a:xfrm>
          <a:custGeom>
            <a:avLst/>
            <a:gdLst/>
            <a:ahLst/>
            <a:cxnLst/>
            <a:rect l="l" t="t" r="r" b="b"/>
            <a:pathLst>
              <a:path w="375920" h="314960">
                <a:moveTo>
                  <a:pt x="284607" y="295783"/>
                </a:moveTo>
                <a:lnTo>
                  <a:pt x="93217" y="295783"/>
                </a:lnTo>
                <a:lnTo>
                  <a:pt x="89154" y="296926"/>
                </a:lnTo>
                <a:lnTo>
                  <a:pt x="86994" y="301117"/>
                </a:lnTo>
                <a:lnTo>
                  <a:pt x="83438" y="307721"/>
                </a:lnTo>
                <a:lnTo>
                  <a:pt x="88264" y="314706"/>
                </a:lnTo>
                <a:lnTo>
                  <a:pt x="96392" y="314960"/>
                </a:lnTo>
                <a:lnTo>
                  <a:pt x="279018" y="314960"/>
                </a:lnTo>
                <a:lnTo>
                  <a:pt x="286512" y="314706"/>
                </a:lnTo>
                <a:lnTo>
                  <a:pt x="290830" y="310134"/>
                </a:lnTo>
                <a:lnTo>
                  <a:pt x="289560" y="303530"/>
                </a:lnTo>
                <a:lnTo>
                  <a:pt x="288670" y="298704"/>
                </a:lnTo>
                <a:lnTo>
                  <a:pt x="284607" y="295783"/>
                </a:lnTo>
                <a:close/>
              </a:path>
              <a:path w="375920" h="314960">
                <a:moveTo>
                  <a:pt x="212216" y="264922"/>
                </a:moveTo>
                <a:lnTo>
                  <a:pt x="159638" y="264922"/>
                </a:lnTo>
                <a:lnTo>
                  <a:pt x="161543" y="265176"/>
                </a:lnTo>
                <a:lnTo>
                  <a:pt x="163703" y="265176"/>
                </a:lnTo>
                <a:lnTo>
                  <a:pt x="163703" y="295783"/>
                </a:lnTo>
                <a:lnTo>
                  <a:pt x="213867" y="295783"/>
                </a:lnTo>
                <a:lnTo>
                  <a:pt x="212216" y="295529"/>
                </a:lnTo>
                <a:lnTo>
                  <a:pt x="212216" y="264922"/>
                </a:lnTo>
                <a:close/>
              </a:path>
              <a:path w="375920" h="314960">
                <a:moveTo>
                  <a:pt x="353179" y="264858"/>
                </a:moveTo>
                <a:lnTo>
                  <a:pt x="284908" y="264858"/>
                </a:lnTo>
                <a:lnTo>
                  <a:pt x="351282" y="265176"/>
                </a:lnTo>
                <a:lnTo>
                  <a:pt x="353179" y="264858"/>
                </a:lnTo>
                <a:close/>
              </a:path>
              <a:path w="375920" h="314960">
                <a:moveTo>
                  <a:pt x="351663" y="0"/>
                </a:moveTo>
                <a:lnTo>
                  <a:pt x="24892" y="0"/>
                </a:lnTo>
                <a:lnTo>
                  <a:pt x="13930" y="1504"/>
                </a:lnTo>
                <a:lnTo>
                  <a:pt x="6159" y="6032"/>
                </a:lnTo>
                <a:lnTo>
                  <a:pt x="1531" y="13608"/>
                </a:lnTo>
                <a:lnTo>
                  <a:pt x="91" y="23622"/>
                </a:lnTo>
                <a:lnTo>
                  <a:pt x="0" y="240792"/>
                </a:lnTo>
                <a:lnTo>
                  <a:pt x="1522" y="251366"/>
                </a:lnTo>
                <a:lnTo>
                  <a:pt x="6080" y="258905"/>
                </a:lnTo>
                <a:lnTo>
                  <a:pt x="13662" y="263419"/>
                </a:lnTo>
                <a:lnTo>
                  <a:pt x="24257" y="264922"/>
                </a:lnTo>
                <a:lnTo>
                  <a:pt x="218439" y="264922"/>
                </a:lnTo>
                <a:lnTo>
                  <a:pt x="353179" y="264858"/>
                </a:lnTo>
                <a:lnTo>
                  <a:pt x="375919" y="240792"/>
                </a:lnTo>
                <a:lnTo>
                  <a:pt x="375896" y="232283"/>
                </a:lnTo>
                <a:lnTo>
                  <a:pt x="71628" y="232283"/>
                </a:lnTo>
                <a:lnTo>
                  <a:pt x="60987" y="230685"/>
                </a:lnTo>
                <a:lnTo>
                  <a:pt x="53181" y="225790"/>
                </a:lnTo>
                <a:lnTo>
                  <a:pt x="48375" y="218013"/>
                </a:lnTo>
                <a:lnTo>
                  <a:pt x="46736" y="207772"/>
                </a:lnTo>
                <a:lnTo>
                  <a:pt x="46736" y="57150"/>
                </a:lnTo>
                <a:lnTo>
                  <a:pt x="48297" y="46535"/>
                </a:lnTo>
                <a:lnTo>
                  <a:pt x="52943" y="38909"/>
                </a:lnTo>
                <a:lnTo>
                  <a:pt x="60612" y="34307"/>
                </a:lnTo>
                <a:lnTo>
                  <a:pt x="71246" y="32765"/>
                </a:lnTo>
                <a:lnTo>
                  <a:pt x="375668" y="32765"/>
                </a:lnTo>
                <a:lnTo>
                  <a:pt x="375665" y="23622"/>
                </a:lnTo>
                <a:lnTo>
                  <a:pt x="374147" y="13340"/>
                </a:lnTo>
                <a:lnTo>
                  <a:pt x="369617" y="5953"/>
                </a:lnTo>
                <a:lnTo>
                  <a:pt x="362110" y="1494"/>
                </a:lnTo>
                <a:lnTo>
                  <a:pt x="351663" y="0"/>
                </a:lnTo>
                <a:close/>
              </a:path>
              <a:path w="375920" h="314960">
                <a:moveTo>
                  <a:pt x="129667" y="231854"/>
                </a:moveTo>
                <a:lnTo>
                  <a:pt x="71628" y="232283"/>
                </a:lnTo>
                <a:lnTo>
                  <a:pt x="305435" y="232283"/>
                </a:lnTo>
                <a:lnTo>
                  <a:pt x="187706" y="231901"/>
                </a:lnTo>
                <a:lnTo>
                  <a:pt x="129667" y="231854"/>
                </a:lnTo>
                <a:close/>
              </a:path>
              <a:path w="375920" h="314960">
                <a:moveTo>
                  <a:pt x="375668" y="32765"/>
                </a:moveTo>
                <a:lnTo>
                  <a:pt x="305181" y="32765"/>
                </a:lnTo>
                <a:lnTo>
                  <a:pt x="315307" y="34288"/>
                </a:lnTo>
                <a:lnTo>
                  <a:pt x="322849" y="38750"/>
                </a:lnTo>
                <a:lnTo>
                  <a:pt x="327558" y="45999"/>
                </a:lnTo>
                <a:lnTo>
                  <a:pt x="329184" y="55880"/>
                </a:lnTo>
                <a:lnTo>
                  <a:pt x="329184" y="209042"/>
                </a:lnTo>
                <a:lnTo>
                  <a:pt x="327330" y="219102"/>
                </a:lnTo>
                <a:lnTo>
                  <a:pt x="322262" y="226377"/>
                </a:lnTo>
                <a:lnTo>
                  <a:pt x="314717" y="230794"/>
                </a:lnTo>
                <a:lnTo>
                  <a:pt x="305435" y="232283"/>
                </a:lnTo>
                <a:lnTo>
                  <a:pt x="375896" y="232283"/>
                </a:lnTo>
                <a:lnTo>
                  <a:pt x="375773" y="186499"/>
                </a:lnTo>
                <a:lnTo>
                  <a:pt x="375668" y="32765"/>
                </a:lnTo>
                <a:close/>
              </a:path>
              <a:path w="375920" h="314960">
                <a:moveTo>
                  <a:pt x="246570" y="231854"/>
                </a:moveTo>
                <a:lnTo>
                  <a:pt x="187706" y="231901"/>
                </a:lnTo>
                <a:lnTo>
                  <a:pt x="260437" y="231901"/>
                </a:lnTo>
                <a:lnTo>
                  <a:pt x="246570" y="231854"/>
                </a:lnTo>
                <a:close/>
              </a:path>
            </a:pathLst>
          </a:custGeom>
          <a:solidFill>
            <a:srgbClr val="FFFFFF"/>
          </a:solidFill>
        </p:spPr>
        <p:txBody>
          <a:bodyPr wrap="square" lIns="0" tIns="0" rIns="0" bIns="0" rtlCol="0"/>
          <a:lstStyle/>
          <a:p>
            <a:endParaRPr/>
          </a:p>
        </p:txBody>
      </p:sp>
      <p:sp>
        <p:nvSpPr>
          <p:cNvPr id="59" name="object 59"/>
          <p:cNvSpPr/>
          <p:nvPr/>
        </p:nvSpPr>
        <p:spPr>
          <a:xfrm>
            <a:off x="6553200" y="3413759"/>
            <a:ext cx="162559" cy="121919"/>
          </a:xfrm>
          <a:prstGeom prst="rect">
            <a:avLst/>
          </a:prstGeom>
          <a:blipFill>
            <a:blip r:embed="rId7" cstate="print"/>
            <a:stretch>
              <a:fillRect/>
            </a:stretch>
          </a:blipFill>
        </p:spPr>
        <p:txBody>
          <a:bodyPr wrap="square" lIns="0" tIns="0" rIns="0" bIns="0" rtlCol="0"/>
          <a:lstStyle/>
          <a:p>
            <a:endParaRPr/>
          </a:p>
        </p:txBody>
      </p:sp>
      <p:sp>
        <p:nvSpPr>
          <p:cNvPr id="60" name="object 60"/>
          <p:cNvSpPr/>
          <p:nvPr/>
        </p:nvSpPr>
        <p:spPr>
          <a:xfrm>
            <a:off x="9137808" y="1468008"/>
            <a:ext cx="316230" cy="325755"/>
          </a:xfrm>
          <a:custGeom>
            <a:avLst/>
            <a:gdLst/>
            <a:ahLst/>
            <a:cxnLst/>
            <a:rect l="l" t="t" r="r" b="b"/>
            <a:pathLst>
              <a:path w="316229" h="325755">
                <a:moveTo>
                  <a:pt x="164562" y="155940"/>
                </a:moveTo>
                <a:lnTo>
                  <a:pt x="138398" y="155940"/>
                </a:lnTo>
                <a:lnTo>
                  <a:pt x="151574" y="169402"/>
                </a:lnTo>
                <a:lnTo>
                  <a:pt x="164560" y="182864"/>
                </a:lnTo>
                <a:lnTo>
                  <a:pt x="164052" y="183372"/>
                </a:lnTo>
                <a:lnTo>
                  <a:pt x="163036" y="184642"/>
                </a:lnTo>
                <a:lnTo>
                  <a:pt x="153388" y="199804"/>
                </a:lnTo>
                <a:lnTo>
                  <a:pt x="150145" y="216598"/>
                </a:lnTo>
                <a:lnTo>
                  <a:pt x="153285" y="233416"/>
                </a:lnTo>
                <a:lnTo>
                  <a:pt x="162782" y="248650"/>
                </a:lnTo>
                <a:lnTo>
                  <a:pt x="167354" y="253222"/>
                </a:lnTo>
                <a:lnTo>
                  <a:pt x="169640" y="255635"/>
                </a:lnTo>
                <a:lnTo>
                  <a:pt x="196722" y="283622"/>
                </a:lnTo>
                <a:lnTo>
                  <a:pt x="223996" y="311515"/>
                </a:lnTo>
                <a:lnTo>
                  <a:pt x="252856" y="325374"/>
                </a:lnTo>
                <a:lnTo>
                  <a:pt x="268323" y="323570"/>
                </a:lnTo>
                <a:lnTo>
                  <a:pt x="282670" y="315706"/>
                </a:lnTo>
                <a:lnTo>
                  <a:pt x="288228" y="310862"/>
                </a:lnTo>
                <a:lnTo>
                  <a:pt x="292060" y="307133"/>
                </a:lnTo>
                <a:lnTo>
                  <a:pt x="255889" y="307133"/>
                </a:lnTo>
                <a:lnTo>
                  <a:pt x="246004" y="305212"/>
                </a:lnTo>
                <a:lnTo>
                  <a:pt x="175482" y="235696"/>
                </a:lnTo>
                <a:lnTo>
                  <a:pt x="167941" y="214963"/>
                </a:lnTo>
                <a:lnTo>
                  <a:pt x="170678" y="204299"/>
                </a:lnTo>
                <a:lnTo>
                  <a:pt x="177641" y="195564"/>
                </a:lnTo>
                <a:lnTo>
                  <a:pt x="202588" y="195564"/>
                </a:lnTo>
                <a:lnTo>
                  <a:pt x="190087" y="182737"/>
                </a:lnTo>
                <a:lnTo>
                  <a:pt x="198689" y="175678"/>
                </a:lnTo>
                <a:lnTo>
                  <a:pt x="208899" y="172846"/>
                </a:lnTo>
                <a:lnTo>
                  <a:pt x="246771" y="172846"/>
                </a:lnTo>
                <a:lnTo>
                  <a:pt x="243408" y="169402"/>
                </a:lnTo>
                <a:lnTo>
                  <a:pt x="177641" y="169402"/>
                </a:lnTo>
                <a:lnTo>
                  <a:pt x="164562" y="155940"/>
                </a:lnTo>
                <a:close/>
              </a:path>
              <a:path w="316229" h="325755">
                <a:moveTo>
                  <a:pt x="246771" y="172846"/>
                </a:moveTo>
                <a:lnTo>
                  <a:pt x="208899" y="172846"/>
                </a:lnTo>
                <a:lnTo>
                  <a:pt x="219323" y="174325"/>
                </a:lnTo>
                <a:lnTo>
                  <a:pt x="228568" y="180197"/>
                </a:lnTo>
                <a:lnTo>
                  <a:pt x="233648" y="185150"/>
                </a:lnTo>
                <a:lnTo>
                  <a:pt x="238474" y="190230"/>
                </a:lnTo>
                <a:lnTo>
                  <a:pt x="243173" y="195310"/>
                </a:lnTo>
                <a:lnTo>
                  <a:pt x="289528" y="242935"/>
                </a:lnTo>
                <a:lnTo>
                  <a:pt x="296171" y="252678"/>
                </a:lnTo>
                <a:lnTo>
                  <a:pt x="298386" y="263255"/>
                </a:lnTo>
                <a:lnTo>
                  <a:pt x="296171" y="273831"/>
                </a:lnTo>
                <a:lnTo>
                  <a:pt x="265797" y="305053"/>
                </a:lnTo>
                <a:lnTo>
                  <a:pt x="255889" y="307133"/>
                </a:lnTo>
                <a:lnTo>
                  <a:pt x="292060" y="307133"/>
                </a:lnTo>
                <a:lnTo>
                  <a:pt x="316182" y="261937"/>
                </a:lnTo>
                <a:lnTo>
                  <a:pt x="312302" y="244996"/>
                </a:lnTo>
                <a:lnTo>
                  <a:pt x="301720" y="229473"/>
                </a:lnTo>
                <a:lnTo>
                  <a:pt x="285950" y="213363"/>
                </a:lnTo>
                <a:lnTo>
                  <a:pt x="256393" y="182737"/>
                </a:lnTo>
                <a:lnTo>
                  <a:pt x="246771" y="172846"/>
                </a:lnTo>
                <a:close/>
              </a:path>
              <a:path w="316229" h="325755">
                <a:moveTo>
                  <a:pt x="202588" y="195564"/>
                </a:moveTo>
                <a:lnTo>
                  <a:pt x="177641" y="195564"/>
                </a:lnTo>
                <a:lnTo>
                  <a:pt x="182721" y="200898"/>
                </a:lnTo>
                <a:lnTo>
                  <a:pt x="187547" y="206105"/>
                </a:lnTo>
                <a:lnTo>
                  <a:pt x="192627" y="211185"/>
                </a:lnTo>
                <a:lnTo>
                  <a:pt x="195040" y="213725"/>
                </a:lnTo>
                <a:lnTo>
                  <a:pt x="198215" y="214741"/>
                </a:lnTo>
                <a:lnTo>
                  <a:pt x="201771" y="213598"/>
                </a:lnTo>
                <a:lnTo>
                  <a:pt x="205073" y="212328"/>
                </a:lnTo>
                <a:lnTo>
                  <a:pt x="207105" y="209788"/>
                </a:lnTo>
                <a:lnTo>
                  <a:pt x="208375" y="202803"/>
                </a:lnTo>
                <a:lnTo>
                  <a:pt x="206978" y="200136"/>
                </a:lnTo>
                <a:lnTo>
                  <a:pt x="204692" y="197723"/>
                </a:lnTo>
                <a:lnTo>
                  <a:pt x="202588" y="195564"/>
                </a:lnTo>
                <a:close/>
              </a:path>
              <a:path w="316229" h="325755">
                <a:moveTo>
                  <a:pt x="63293" y="0"/>
                </a:moveTo>
                <a:lnTo>
                  <a:pt x="27620" y="14743"/>
                </a:lnTo>
                <a:lnTo>
                  <a:pt x="3163" y="45374"/>
                </a:lnTo>
                <a:lnTo>
                  <a:pt x="0" y="60848"/>
                </a:lnTo>
                <a:lnTo>
                  <a:pt x="2313" y="76465"/>
                </a:lnTo>
                <a:lnTo>
                  <a:pt x="10128" y="90916"/>
                </a:lnTo>
                <a:lnTo>
                  <a:pt x="13430" y="95234"/>
                </a:lnTo>
                <a:lnTo>
                  <a:pt x="17526" y="99077"/>
                </a:lnTo>
                <a:lnTo>
                  <a:pt x="73755" y="156829"/>
                </a:lnTo>
                <a:lnTo>
                  <a:pt x="84413" y="165230"/>
                </a:lnTo>
                <a:lnTo>
                  <a:pt x="95964" y="169846"/>
                </a:lnTo>
                <a:lnTo>
                  <a:pt x="108348" y="170652"/>
                </a:lnTo>
                <a:lnTo>
                  <a:pt x="121507" y="167624"/>
                </a:lnTo>
                <a:lnTo>
                  <a:pt x="128111" y="165338"/>
                </a:lnTo>
                <a:lnTo>
                  <a:pt x="133699" y="161020"/>
                </a:lnTo>
                <a:lnTo>
                  <a:pt x="138398" y="155940"/>
                </a:lnTo>
                <a:lnTo>
                  <a:pt x="164562" y="155940"/>
                </a:lnTo>
                <a:lnTo>
                  <a:pt x="161199" y="152479"/>
                </a:lnTo>
                <a:lnTo>
                  <a:pt x="107187" y="152479"/>
                </a:lnTo>
                <a:lnTo>
                  <a:pt x="96591" y="150820"/>
                </a:lnTo>
                <a:lnTo>
                  <a:pt x="87090" y="144637"/>
                </a:lnTo>
                <a:lnTo>
                  <a:pt x="79988" y="137469"/>
                </a:lnTo>
                <a:lnTo>
                  <a:pt x="72945" y="130254"/>
                </a:lnTo>
                <a:lnTo>
                  <a:pt x="58896" y="115681"/>
                </a:lnTo>
                <a:lnTo>
                  <a:pt x="42592" y="99028"/>
                </a:lnTo>
                <a:lnTo>
                  <a:pt x="26384" y="82280"/>
                </a:lnTo>
                <a:lnTo>
                  <a:pt x="19883" y="72612"/>
                </a:lnTo>
                <a:lnTo>
                  <a:pt x="17716" y="62087"/>
                </a:lnTo>
                <a:lnTo>
                  <a:pt x="19883" y="51562"/>
                </a:lnTo>
                <a:lnTo>
                  <a:pt x="26384" y="41894"/>
                </a:lnTo>
                <a:lnTo>
                  <a:pt x="31337" y="36687"/>
                </a:lnTo>
                <a:lnTo>
                  <a:pt x="36417" y="31607"/>
                </a:lnTo>
                <a:lnTo>
                  <a:pt x="41370" y="26527"/>
                </a:lnTo>
                <a:lnTo>
                  <a:pt x="50284" y="20415"/>
                </a:lnTo>
                <a:lnTo>
                  <a:pt x="60293" y="18303"/>
                </a:lnTo>
                <a:lnTo>
                  <a:pt x="96435" y="18303"/>
                </a:lnTo>
                <a:lnTo>
                  <a:pt x="92170" y="13954"/>
                </a:lnTo>
                <a:lnTo>
                  <a:pt x="78535" y="4101"/>
                </a:lnTo>
                <a:lnTo>
                  <a:pt x="63293" y="0"/>
                </a:lnTo>
                <a:close/>
              </a:path>
              <a:path w="316229" h="325755">
                <a:moveTo>
                  <a:pt x="207875" y="154709"/>
                </a:moveTo>
                <a:lnTo>
                  <a:pt x="194659" y="157718"/>
                </a:lnTo>
                <a:lnTo>
                  <a:pt x="187928" y="160004"/>
                </a:lnTo>
                <a:lnTo>
                  <a:pt x="182467" y="164322"/>
                </a:lnTo>
                <a:lnTo>
                  <a:pt x="177641" y="169402"/>
                </a:lnTo>
                <a:lnTo>
                  <a:pt x="243408" y="169402"/>
                </a:lnTo>
                <a:lnTo>
                  <a:pt x="242665" y="168640"/>
                </a:lnTo>
                <a:lnTo>
                  <a:pt x="231878" y="160218"/>
                </a:lnTo>
                <a:lnTo>
                  <a:pt x="220281" y="155559"/>
                </a:lnTo>
                <a:lnTo>
                  <a:pt x="207875" y="154709"/>
                </a:lnTo>
                <a:close/>
              </a:path>
              <a:path w="316229" h="325755">
                <a:moveTo>
                  <a:pt x="117316" y="109966"/>
                </a:moveTo>
                <a:lnTo>
                  <a:pt x="113760" y="111236"/>
                </a:lnTo>
                <a:lnTo>
                  <a:pt x="110331" y="112506"/>
                </a:lnTo>
                <a:lnTo>
                  <a:pt x="108172" y="115046"/>
                </a:lnTo>
                <a:lnTo>
                  <a:pt x="107791" y="118602"/>
                </a:lnTo>
                <a:lnTo>
                  <a:pt x="107156" y="122031"/>
                </a:lnTo>
                <a:lnTo>
                  <a:pt x="108680" y="124825"/>
                </a:lnTo>
                <a:lnTo>
                  <a:pt x="110966" y="127111"/>
                </a:lnTo>
                <a:lnTo>
                  <a:pt x="115919" y="132318"/>
                </a:lnTo>
                <a:lnTo>
                  <a:pt x="125952" y="142605"/>
                </a:lnTo>
                <a:lnTo>
                  <a:pt x="117451" y="149709"/>
                </a:lnTo>
                <a:lnTo>
                  <a:pt x="107187" y="152479"/>
                </a:lnTo>
                <a:lnTo>
                  <a:pt x="161199" y="152479"/>
                </a:lnTo>
                <a:lnTo>
                  <a:pt x="151606" y="142605"/>
                </a:lnTo>
                <a:lnTo>
                  <a:pt x="151733" y="142224"/>
                </a:lnTo>
                <a:lnTo>
                  <a:pt x="152241" y="141843"/>
                </a:lnTo>
                <a:lnTo>
                  <a:pt x="159966" y="129778"/>
                </a:lnTo>
                <a:lnTo>
                  <a:pt x="138652" y="129778"/>
                </a:lnTo>
                <a:lnTo>
                  <a:pt x="133318" y="124317"/>
                </a:lnTo>
                <a:lnTo>
                  <a:pt x="128238" y="118856"/>
                </a:lnTo>
                <a:lnTo>
                  <a:pt x="120364" y="110982"/>
                </a:lnTo>
                <a:lnTo>
                  <a:pt x="117316" y="109966"/>
                </a:lnTo>
                <a:close/>
              </a:path>
              <a:path w="316229" h="325755">
                <a:moveTo>
                  <a:pt x="96435" y="18303"/>
                </a:moveTo>
                <a:lnTo>
                  <a:pt x="60293" y="18303"/>
                </a:lnTo>
                <a:lnTo>
                  <a:pt x="70302" y="20240"/>
                </a:lnTo>
                <a:lnTo>
                  <a:pt x="79216" y="26273"/>
                </a:lnTo>
                <a:lnTo>
                  <a:pt x="140430" y="89519"/>
                </a:lnTo>
                <a:lnTo>
                  <a:pt x="146546" y="99077"/>
                </a:lnTo>
                <a:lnTo>
                  <a:pt x="148208" y="109791"/>
                </a:lnTo>
                <a:lnTo>
                  <a:pt x="145538" y="120433"/>
                </a:lnTo>
                <a:lnTo>
                  <a:pt x="138652" y="129778"/>
                </a:lnTo>
                <a:lnTo>
                  <a:pt x="159966" y="129778"/>
                </a:lnTo>
                <a:lnTo>
                  <a:pt x="162683" y="125535"/>
                </a:lnTo>
                <a:lnTo>
                  <a:pt x="165988" y="108251"/>
                </a:lnTo>
                <a:lnTo>
                  <a:pt x="162389" y="91062"/>
                </a:lnTo>
                <a:lnTo>
                  <a:pt x="151860" y="75422"/>
                </a:lnTo>
                <a:lnTo>
                  <a:pt x="147542" y="70850"/>
                </a:lnTo>
                <a:lnTo>
                  <a:pt x="143224" y="66405"/>
                </a:lnTo>
                <a:lnTo>
                  <a:pt x="138906" y="61833"/>
                </a:lnTo>
                <a:lnTo>
                  <a:pt x="96435" y="18303"/>
                </a:lnTo>
                <a:close/>
              </a:path>
            </a:pathLst>
          </a:custGeom>
          <a:solidFill>
            <a:srgbClr val="FFFFFF"/>
          </a:solidFill>
        </p:spPr>
        <p:txBody>
          <a:bodyPr wrap="square" lIns="0" tIns="0" rIns="0" bIns="0" rtlCol="0"/>
          <a:lstStyle/>
          <a:p>
            <a:endParaRPr/>
          </a:p>
        </p:txBody>
      </p:sp>
      <p:sp>
        <p:nvSpPr>
          <p:cNvPr id="61" name="object 61"/>
          <p:cNvSpPr/>
          <p:nvPr/>
        </p:nvSpPr>
        <p:spPr>
          <a:xfrm>
            <a:off x="1442719" y="3454400"/>
            <a:ext cx="2479040" cy="2080450"/>
          </a:xfrm>
          <a:prstGeom prst="rect">
            <a:avLst/>
          </a:prstGeom>
          <a:blipFill>
            <a:blip r:embed="rId8" cstate="print"/>
            <a:stretch>
              <a:fillRect/>
            </a:stretch>
          </a:blipFill>
        </p:spPr>
        <p:txBody>
          <a:bodyPr wrap="square" lIns="0" tIns="0" rIns="0" bIns="0" rtlCol="0"/>
          <a:lstStyle/>
          <a:p>
            <a:endParaRPr/>
          </a:p>
        </p:txBody>
      </p:sp>
      <p:sp>
        <p:nvSpPr>
          <p:cNvPr id="62" name="object 10">
            <a:extLst>
              <a:ext uri="{FF2B5EF4-FFF2-40B4-BE49-F238E27FC236}">
                <a16:creationId xmlns:a16="http://schemas.microsoft.com/office/drawing/2014/main" id="{74460F9B-EF34-4970-9248-9F703A72CC6C}"/>
              </a:ext>
            </a:extLst>
          </p:cNvPr>
          <p:cNvSpPr/>
          <p:nvPr/>
        </p:nvSpPr>
        <p:spPr>
          <a:xfrm>
            <a:off x="5273040" y="436880"/>
            <a:ext cx="711200" cy="2032000"/>
          </a:xfrm>
          <a:custGeom>
            <a:avLst/>
            <a:gdLst/>
            <a:ahLst/>
            <a:cxnLst/>
            <a:rect l="l" t="t" r="r" b="b"/>
            <a:pathLst>
              <a:path w="711200" h="2032000">
                <a:moveTo>
                  <a:pt x="0" y="0"/>
                </a:moveTo>
                <a:lnTo>
                  <a:pt x="0" y="1788795"/>
                </a:lnTo>
                <a:lnTo>
                  <a:pt x="355600" y="2032000"/>
                </a:lnTo>
                <a:lnTo>
                  <a:pt x="711200" y="1788795"/>
                </a:lnTo>
                <a:lnTo>
                  <a:pt x="711200" y="243205"/>
                </a:lnTo>
                <a:lnTo>
                  <a:pt x="355600" y="243205"/>
                </a:lnTo>
                <a:lnTo>
                  <a:pt x="0" y="0"/>
                </a:lnTo>
                <a:close/>
              </a:path>
              <a:path w="711200" h="2032000">
                <a:moveTo>
                  <a:pt x="711200" y="0"/>
                </a:moveTo>
                <a:lnTo>
                  <a:pt x="355600" y="243205"/>
                </a:lnTo>
                <a:lnTo>
                  <a:pt x="711200" y="243205"/>
                </a:lnTo>
                <a:lnTo>
                  <a:pt x="711200" y="0"/>
                </a:lnTo>
                <a:close/>
              </a:path>
            </a:pathLst>
          </a:custGeom>
          <a:solidFill>
            <a:srgbClr val="005EB8"/>
          </a:solidFill>
        </p:spPr>
        <p:txBody>
          <a:bodyPr wrap="square" lIns="0" tIns="0" rIns="0" bIns="0" rtlCol="0"/>
          <a:lstStyle/>
          <a:p>
            <a:endParaRPr/>
          </a:p>
        </p:txBody>
      </p:sp>
      <p:sp>
        <p:nvSpPr>
          <p:cNvPr id="63" name="object 11">
            <a:extLst>
              <a:ext uri="{FF2B5EF4-FFF2-40B4-BE49-F238E27FC236}">
                <a16:creationId xmlns:a16="http://schemas.microsoft.com/office/drawing/2014/main" id="{E24BA246-46CC-4919-B3C3-317B36176E44}"/>
              </a:ext>
            </a:extLst>
          </p:cNvPr>
          <p:cNvSpPr txBox="1"/>
          <p:nvPr/>
        </p:nvSpPr>
        <p:spPr>
          <a:xfrm>
            <a:off x="5436234" y="1302702"/>
            <a:ext cx="391795" cy="292735"/>
          </a:xfrm>
          <a:prstGeom prst="rect">
            <a:avLst/>
          </a:prstGeom>
        </p:spPr>
        <p:txBody>
          <a:bodyPr vert="horz" wrap="square" lIns="0" tIns="16510" rIns="0" bIns="0" rtlCol="0">
            <a:spAutoFit/>
          </a:bodyPr>
          <a:lstStyle/>
          <a:p>
            <a:pPr marL="22860">
              <a:lnSpc>
                <a:spcPct val="100000"/>
              </a:lnSpc>
              <a:spcBef>
                <a:spcPts val="130"/>
              </a:spcBef>
            </a:pPr>
            <a:r>
              <a:rPr sz="850" b="1" spc="15" dirty="0">
                <a:solidFill>
                  <a:srgbClr val="FFFFFF"/>
                </a:solidFill>
                <a:latin typeface="Arial"/>
                <a:cs typeface="Arial"/>
              </a:rPr>
              <a:t>Chain-</a:t>
            </a:r>
            <a:endParaRPr sz="850">
              <a:latin typeface="Arial"/>
              <a:cs typeface="Arial"/>
            </a:endParaRPr>
          </a:p>
          <a:p>
            <a:pPr marL="12700">
              <a:lnSpc>
                <a:spcPct val="100000"/>
              </a:lnSpc>
              <a:spcBef>
                <a:spcPts val="25"/>
              </a:spcBef>
            </a:pPr>
            <a:r>
              <a:rPr sz="850" b="1" spc="80" dirty="0">
                <a:solidFill>
                  <a:srgbClr val="FFFFFF"/>
                </a:solidFill>
                <a:latin typeface="Arial"/>
                <a:cs typeface="Arial"/>
              </a:rPr>
              <a:t>s</a:t>
            </a:r>
            <a:r>
              <a:rPr sz="850" b="1" spc="35" dirty="0">
                <a:solidFill>
                  <a:srgbClr val="FFFFFF"/>
                </a:solidFill>
                <a:latin typeface="Arial"/>
                <a:cs typeface="Arial"/>
              </a:rPr>
              <a:t>to</a:t>
            </a:r>
            <a:r>
              <a:rPr sz="850" b="1" spc="65" dirty="0">
                <a:solidFill>
                  <a:srgbClr val="FFFFFF"/>
                </a:solidFill>
                <a:latin typeface="Arial"/>
                <a:cs typeface="Arial"/>
              </a:rPr>
              <a:t>r</a:t>
            </a:r>
            <a:r>
              <a:rPr sz="850" b="1" spc="80" dirty="0">
                <a:solidFill>
                  <a:srgbClr val="FFFFFF"/>
                </a:solidFill>
                <a:latin typeface="Arial"/>
                <a:cs typeface="Arial"/>
              </a:rPr>
              <a:t>e</a:t>
            </a:r>
            <a:r>
              <a:rPr sz="850" b="1" spc="15" dirty="0">
                <a:solidFill>
                  <a:srgbClr val="FFFFFF"/>
                </a:solidFill>
                <a:latin typeface="Arial"/>
                <a:cs typeface="Arial"/>
              </a:rPr>
              <a:t>s</a:t>
            </a:r>
            <a:endParaRPr sz="850">
              <a:latin typeface="Arial"/>
              <a:cs typeface="Arial"/>
            </a:endParaRPr>
          </a:p>
        </p:txBody>
      </p:sp>
      <p:sp>
        <p:nvSpPr>
          <p:cNvPr id="64" name="object 12">
            <a:extLst>
              <a:ext uri="{FF2B5EF4-FFF2-40B4-BE49-F238E27FC236}">
                <a16:creationId xmlns:a16="http://schemas.microsoft.com/office/drawing/2014/main" id="{C52B67C9-338C-4399-896B-1A6673DC4E0A}"/>
              </a:ext>
            </a:extLst>
          </p:cNvPr>
          <p:cNvSpPr/>
          <p:nvPr/>
        </p:nvSpPr>
        <p:spPr>
          <a:xfrm>
            <a:off x="5273040" y="2275839"/>
            <a:ext cx="711200" cy="1524000"/>
          </a:xfrm>
          <a:custGeom>
            <a:avLst/>
            <a:gdLst/>
            <a:ahLst/>
            <a:cxnLst/>
            <a:rect l="l" t="t" r="r" b="b"/>
            <a:pathLst>
              <a:path w="711200" h="1524000">
                <a:moveTo>
                  <a:pt x="0" y="0"/>
                </a:moveTo>
                <a:lnTo>
                  <a:pt x="0" y="1280795"/>
                </a:lnTo>
                <a:lnTo>
                  <a:pt x="355600" y="1524000"/>
                </a:lnTo>
                <a:lnTo>
                  <a:pt x="711200" y="1280795"/>
                </a:lnTo>
                <a:lnTo>
                  <a:pt x="711200" y="243205"/>
                </a:lnTo>
                <a:lnTo>
                  <a:pt x="355600" y="243205"/>
                </a:lnTo>
                <a:lnTo>
                  <a:pt x="0" y="0"/>
                </a:lnTo>
                <a:close/>
              </a:path>
              <a:path w="711200" h="1524000">
                <a:moveTo>
                  <a:pt x="711200" y="0"/>
                </a:moveTo>
                <a:lnTo>
                  <a:pt x="355600" y="243205"/>
                </a:lnTo>
                <a:lnTo>
                  <a:pt x="711200" y="243205"/>
                </a:lnTo>
                <a:lnTo>
                  <a:pt x="711200" y="0"/>
                </a:lnTo>
                <a:close/>
              </a:path>
            </a:pathLst>
          </a:custGeom>
          <a:solidFill>
            <a:srgbClr val="005EB8"/>
          </a:solidFill>
        </p:spPr>
        <p:txBody>
          <a:bodyPr wrap="square" lIns="0" tIns="0" rIns="0" bIns="0" rtlCol="0"/>
          <a:lstStyle/>
          <a:p>
            <a:endParaRPr/>
          </a:p>
        </p:txBody>
      </p:sp>
      <p:sp>
        <p:nvSpPr>
          <p:cNvPr id="65" name="object 13">
            <a:extLst>
              <a:ext uri="{FF2B5EF4-FFF2-40B4-BE49-F238E27FC236}">
                <a16:creationId xmlns:a16="http://schemas.microsoft.com/office/drawing/2014/main" id="{DB27B5DA-B5C5-4404-BE5B-3063FFD554AB}"/>
              </a:ext>
            </a:extLst>
          </p:cNvPr>
          <p:cNvSpPr txBox="1"/>
          <p:nvPr/>
        </p:nvSpPr>
        <p:spPr>
          <a:xfrm>
            <a:off x="5436234" y="2893060"/>
            <a:ext cx="398145" cy="292100"/>
          </a:xfrm>
          <a:prstGeom prst="rect">
            <a:avLst/>
          </a:prstGeom>
        </p:spPr>
        <p:txBody>
          <a:bodyPr vert="horz" wrap="square" lIns="0" tIns="16510" rIns="0" bIns="0" rtlCol="0">
            <a:spAutoFit/>
          </a:bodyPr>
          <a:lstStyle/>
          <a:p>
            <a:pPr marL="42545">
              <a:lnSpc>
                <a:spcPct val="100000"/>
              </a:lnSpc>
              <a:spcBef>
                <a:spcPts val="130"/>
              </a:spcBef>
            </a:pPr>
            <a:r>
              <a:rPr sz="850" b="1" spc="30" dirty="0">
                <a:solidFill>
                  <a:srgbClr val="FFFFFF"/>
                </a:solidFill>
                <a:latin typeface="Arial"/>
                <a:cs typeface="Arial"/>
              </a:rPr>
              <a:t>Multi-</a:t>
            </a:r>
            <a:endParaRPr sz="850">
              <a:latin typeface="Arial"/>
              <a:cs typeface="Arial"/>
            </a:endParaRPr>
          </a:p>
          <a:p>
            <a:pPr marL="12700">
              <a:lnSpc>
                <a:spcPct val="100000"/>
              </a:lnSpc>
              <a:spcBef>
                <a:spcPts val="20"/>
              </a:spcBef>
            </a:pPr>
            <a:r>
              <a:rPr sz="850" b="1" spc="35" dirty="0">
                <a:solidFill>
                  <a:srgbClr val="FFFFFF"/>
                </a:solidFill>
                <a:latin typeface="Arial"/>
                <a:cs typeface="Arial"/>
              </a:rPr>
              <a:t>f</a:t>
            </a:r>
            <a:r>
              <a:rPr sz="850" b="1" spc="40" dirty="0">
                <a:solidFill>
                  <a:srgbClr val="FFFFFF"/>
                </a:solidFill>
                <a:latin typeface="Arial"/>
                <a:cs typeface="Arial"/>
              </a:rPr>
              <a:t>o</a:t>
            </a:r>
            <a:r>
              <a:rPr sz="850" b="1" spc="65" dirty="0">
                <a:solidFill>
                  <a:srgbClr val="FFFFFF"/>
                </a:solidFill>
                <a:latin typeface="Arial"/>
                <a:cs typeface="Arial"/>
              </a:rPr>
              <a:t>r</a:t>
            </a:r>
            <a:r>
              <a:rPr sz="850" b="1" spc="114" dirty="0">
                <a:solidFill>
                  <a:srgbClr val="FFFFFF"/>
                </a:solidFill>
                <a:latin typeface="Arial"/>
                <a:cs typeface="Arial"/>
              </a:rPr>
              <a:t>m</a:t>
            </a:r>
            <a:r>
              <a:rPr sz="850" b="1" dirty="0">
                <a:solidFill>
                  <a:srgbClr val="FFFFFF"/>
                </a:solidFill>
                <a:latin typeface="Arial"/>
                <a:cs typeface="Arial"/>
              </a:rPr>
              <a:t>a</a:t>
            </a:r>
            <a:r>
              <a:rPr sz="850" b="1" spc="10" dirty="0">
                <a:solidFill>
                  <a:srgbClr val="FFFFFF"/>
                </a:solidFill>
                <a:latin typeface="Arial"/>
                <a:cs typeface="Arial"/>
              </a:rPr>
              <a:t>t</a:t>
            </a:r>
            <a:endParaRPr sz="850">
              <a:latin typeface="Arial"/>
              <a:cs typeface="Arial"/>
            </a:endParaRPr>
          </a:p>
        </p:txBody>
      </p:sp>
      <p:sp>
        <p:nvSpPr>
          <p:cNvPr id="66" name="object 14">
            <a:extLst>
              <a:ext uri="{FF2B5EF4-FFF2-40B4-BE49-F238E27FC236}">
                <a16:creationId xmlns:a16="http://schemas.microsoft.com/office/drawing/2014/main" id="{6AE66E03-CE04-492E-822B-4082DF6640A9}"/>
              </a:ext>
            </a:extLst>
          </p:cNvPr>
          <p:cNvSpPr/>
          <p:nvPr/>
        </p:nvSpPr>
        <p:spPr>
          <a:xfrm>
            <a:off x="5273040" y="3606800"/>
            <a:ext cx="711200" cy="1229360"/>
          </a:xfrm>
          <a:custGeom>
            <a:avLst/>
            <a:gdLst/>
            <a:ahLst/>
            <a:cxnLst/>
            <a:rect l="l" t="t" r="r" b="b"/>
            <a:pathLst>
              <a:path w="711200" h="1229360">
                <a:moveTo>
                  <a:pt x="0" y="0"/>
                </a:moveTo>
                <a:lnTo>
                  <a:pt x="0" y="986155"/>
                </a:lnTo>
                <a:lnTo>
                  <a:pt x="355600" y="1229360"/>
                </a:lnTo>
                <a:lnTo>
                  <a:pt x="711200" y="986155"/>
                </a:lnTo>
                <a:lnTo>
                  <a:pt x="711200" y="243205"/>
                </a:lnTo>
                <a:lnTo>
                  <a:pt x="355600" y="243205"/>
                </a:lnTo>
                <a:lnTo>
                  <a:pt x="0" y="0"/>
                </a:lnTo>
                <a:close/>
              </a:path>
              <a:path w="711200" h="1229360">
                <a:moveTo>
                  <a:pt x="711200" y="0"/>
                </a:moveTo>
                <a:lnTo>
                  <a:pt x="355600" y="243205"/>
                </a:lnTo>
                <a:lnTo>
                  <a:pt x="711200" y="243205"/>
                </a:lnTo>
                <a:lnTo>
                  <a:pt x="711200" y="0"/>
                </a:lnTo>
                <a:close/>
              </a:path>
            </a:pathLst>
          </a:custGeom>
          <a:solidFill>
            <a:srgbClr val="005EB8"/>
          </a:solidFill>
        </p:spPr>
        <p:txBody>
          <a:bodyPr wrap="square" lIns="0" tIns="0" rIns="0" bIns="0" rtlCol="0"/>
          <a:lstStyle/>
          <a:p>
            <a:endParaRPr/>
          </a:p>
        </p:txBody>
      </p:sp>
      <p:sp>
        <p:nvSpPr>
          <p:cNvPr id="67" name="object 15">
            <a:extLst>
              <a:ext uri="{FF2B5EF4-FFF2-40B4-BE49-F238E27FC236}">
                <a16:creationId xmlns:a16="http://schemas.microsoft.com/office/drawing/2014/main" id="{AFE30FEE-69D5-4EA8-90EE-147CD278F9E6}"/>
              </a:ext>
            </a:extLst>
          </p:cNvPr>
          <p:cNvSpPr txBox="1"/>
          <p:nvPr/>
        </p:nvSpPr>
        <p:spPr>
          <a:xfrm>
            <a:off x="5334634" y="4008120"/>
            <a:ext cx="595630" cy="434340"/>
          </a:xfrm>
          <a:prstGeom prst="rect">
            <a:avLst/>
          </a:prstGeom>
        </p:spPr>
        <p:txBody>
          <a:bodyPr vert="horz" wrap="square" lIns="0" tIns="8255" rIns="0" bIns="0" rtlCol="0">
            <a:spAutoFit/>
          </a:bodyPr>
          <a:lstStyle/>
          <a:p>
            <a:pPr marL="12700" marR="5080" indent="5715" algn="ctr">
              <a:lnSpc>
                <a:spcPct val="106000"/>
              </a:lnSpc>
              <a:spcBef>
                <a:spcPts val="65"/>
              </a:spcBef>
            </a:pPr>
            <a:r>
              <a:rPr sz="850" b="1" spc="30" dirty="0">
                <a:solidFill>
                  <a:srgbClr val="FFFFFF"/>
                </a:solidFill>
                <a:latin typeface="Arial"/>
                <a:cs typeface="Arial"/>
              </a:rPr>
              <a:t>Multi-  channel  </a:t>
            </a:r>
            <a:r>
              <a:rPr sz="850" b="1" spc="20" dirty="0">
                <a:solidFill>
                  <a:srgbClr val="FFFFFF"/>
                </a:solidFill>
                <a:latin typeface="Arial"/>
                <a:cs typeface="Arial"/>
              </a:rPr>
              <a:t>and</a:t>
            </a:r>
            <a:r>
              <a:rPr sz="850" b="1" spc="-60" dirty="0">
                <a:solidFill>
                  <a:srgbClr val="FFFFFF"/>
                </a:solidFill>
                <a:latin typeface="Arial"/>
                <a:cs typeface="Arial"/>
              </a:rPr>
              <a:t> </a:t>
            </a:r>
            <a:r>
              <a:rPr sz="850" b="1" spc="20" dirty="0">
                <a:solidFill>
                  <a:srgbClr val="FFFFFF"/>
                </a:solidFill>
                <a:latin typeface="Arial"/>
                <a:cs typeface="Arial"/>
              </a:rPr>
              <a:t>online</a:t>
            </a:r>
            <a:endParaRPr sz="850">
              <a:latin typeface="Arial"/>
              <a:cs typeface="Arial"/>
            </a:endParaRPr>
          </a:p>
        </p:txBody>
      </p:sp>
      <p:sp>
        <p:nvSpPr>
          <p:cNvPr id="68" name="object 16">
            <a:extLst>
              <a:ext uri="{FF2B5EF4-FFF2-40B4-BE49-F238E27FC236}">
                <a16:creationId xmlns:a16="http://schemas.microsoft.com/office/drawing/2014/main" id="{338D8A8F-9853-4D8E-8929-83E02A024C5E}"/>
              </a:ext>
            </a:extLst>
          </p:cNvPr>
          <p:cNvSpPr/>
          <p:nvPr/>
        </p:nvSpPr>
        <p:spPr>
          <a:xfrm>
            <a:off x="5273040" y="4632959"/>
            <a:ext cx="711200" cy="1239520"/>
          </a:xfrm>
          <a:custGeom>
            <a:avLst/>
            <a:gdLst/>
            <a:ahLst/>
            <a:cxnLst/>
            <a:rect l="l" t="t" r="r" b="b"/>
            <a:pathLst>
              <a:path w="711200" h="1239520">
                <a:moveTo>
                  <a:pt x="0" y="0"/>
                </a:moveTo>
                <a:lnTo>
                  <a:pt x="0" y="996289"/>
                </a:lnTo>
                <a:lnTo>
                  <a:pt x="355600" y="1239520"/>
                </a:lnTo>
                <a:lnTo>
                  <a:pt x="711200" y="996289"/>
                </a:lnTo>
                <a:lnTo>
                  <a:pt x="711200" y="243204"/>
                </a:lnTo>
                <a:lnTo>
                  <a:pt x="355600" y="243204"/>
                </a:lnTo>
                <a:lnTo>
                  <a:pt x="0" y="0"/>
                </a:lnTo>
                <a:close/>
              </a:path>
              <a:path w="711200" h="1239520">
                <a:moveTo>
                  <a:pt x="711200" y="0"/>
                </a:moveTo>
                <a:lnTo>
                  <a:pt x="355600" y="243204"/>
                </a:lnTo>
                <a:lnTo>
                  <a:pt x="711200" y="243204"/>
                </a:lnTo>
                <a:lnTo>
                  <a:pt x="711200" y="0"/>
                </a:lnTo>
                <a:close/>
              </a:path>
            </a:pathLst>
          </a:custGeom>
          <a:solidFill>
            <a:srgbClr val="005EB8"/>
          </a:solidFill>
        </p:spPr>
        <p:txBody>
          <a:bodyPr wrap="square" lIns="0" tIns="0" rIns="0" bIns="0" rtlCol="0"/>
          <a:lstStyle/>
          <a:p>
            <a:endParaRPr/>
          </a:p>
        </p:txBody>
      </p:sp>
      <p:sp>
        <p:nvSpPr>
          <p:cNvPr id="69" name="object 17">
            <a:extLst>
              <a:ext uri="{FF2B5EF4-FFF2-40B4-BE49-F238E27FC236}">
                <a16:creationId xmlns:a16="http://schemas.microsoft.com/office/drawing/2014/main" id="{B7F9FC8A-D773-4A12-8851-92A9F1938EC6}"/>
              </a:ext>
            </a:extLst>
          </p:cNvPr>
          <p:cNvSpPr txBox="1"/>
          <p:nvPr/>
        </p:nvSpPr>
        <p:spPr>
          <a:xfrm>
            <a:off x="5375275" y="4977701"/>
            <a:ext cx="513715" cy="567055"/>
          </a:xfrm>
          <a:prstGeom prst="rect">
            <a:avLst/>
          </a:prstGeom>
        </p:spPr>
        <p:txBody>
          <a:bodyPr vert="horz" wrap="square" lIns="0" tIns="8890" rIns="0" bIns="0" rtlCol="0">
            <a:spAutoFit/>
          </a:bodyPr>
          <a:lstStyle/>
          <a:p>
            <a:pPr marL="42545" marR="26034" indent="-3175" algn="ctr">
              <a:lnSpc>
                <a:spcPct val="106000"/>
              </a:lnSpc>
              <a:spcBef>
                <a:spcPts val="70"/>
              </a:spcBef>
            </a:pPr>
            <a:r>
              <a:rPr sz="850" b="1" spc="25" dirty="0">
                <a:solidFill>
                  <a:srgbClr val="FFFFFF"/>
                </a:solidFill>
                <a:latin typeface="Arial"/>
                <a:cs typeface="Arial"/>
              </a:rPr>
              <a:t>Omni-  </a:t>
            </a:r>
            <a:r>
              <a:rPr sz="850" b="1" spc="5" dirty="0">
                <a:solidFill>
                  <a:srgbClr val="FFFFFF"/>
                </a:solidFill>
                <a:latin typeface="Arial"/>
                <a:cs typeface="Arial"/>
              </a:rPr>
              <a:t>c</a:t>
            </a:r>
            <a:r>
              <a:rPr sz="850" b="1" spc="35" dirty="0">
                <a:solidFill>
                  <a:srgbClr val="FFFFFF"/>
                </a:solidFill>
                <a:latin typeface="Arial"/>
                <a:cs typeface="Arial"/>
              </a:rPr>
              <a:t>h</a:t>
            </a:r>
            <a:r>
              <a:rPr sz="850" b="1" spc="5" dirty="0">
                <a:solidFill>
                  <a:srgbClr val="FFFFFF"/>
                </a:solidFill>
                <a:latin typeface="Arial"/>
                <a:cs typeface="Arial"/>
              </a:rPr>
              <a:t>a</a:t>
            </a:r>
            <a:r>
              <a:rPr sz="850" b="1" spc="35" dirty="0">
                <a:solidFill>
                  <a:srgbClr val="FFFFFF"/>
                </a:solidFill>
                <a:latin typeface="Arial"/>
                <a:cs typeface="Arial"/>
              </a:rPr>
              <a:t>nn</a:t>
            </a:r>
            <a:r>
              <a:rPr sz="850" b="1" spc="80" dirty="0">
                <a:solidFill>
                  <a:srgbClr val="FFFFFF"/>
                </a:solidFill>
                <a:latin typeface="Arial"/>
                <a:cs typeface="Arial"/>
              </a:rPr>
              <a:t>e</a:t>
            </a:r>
            <a:r>
              <a:rPr sz="850" b="1" spc="5" dirty="0">
                <a:solidFill>
                  <a:srgbClr val="FFFFFF"/>
                </a:solidFill>
                <a:latin typeface="Arial"/>
                <a:cs typeface="Arial"/>
              </a:rPr>
              <a:t>l  </a:t>
            </a:r>
            <a:r>
              <a:rPr sz="850" b="1" spc="20" dirty="0">
                <a:solidFill>
                  <a:srgbClr val="FFFFFF"/>
                </a:solidFill>
                <a:latin typeface="Arial"/>
                <a:cs typeface="Arial"/>
              </a:rPr>
              <a:t>and</a:t>
            </a:r>
            <a:endParaRPr sz="850">
              <a:latin typeface="Arial"/>
              <a:cs typeface="Arial"/>
            </a:endParaRPr>
          </a:p>
          <a:p>
            <a:pPr algn="ctr">
              <a:lnSpc>
                <a:spcPct val="100000"/>
              </a:lnSpc>
              <a:spcBef>
                <a:spcPts val="25"/>
              </a:spcBef>
            </a:pPr>
            <a:r>
              <a:rPr sz="850" b="1" spc="-10" dirty="0">
                <a:solidFill>
                  <a:srgbClr val="FFFFFF"/>
                </a:solidFill>
                <a:latin typeface="Arial"/>
                <a:cs typeface="Arial"/>
              </a:rPr>
              <a:t>P</a:t>
            </a:r>
            <a:r>
              <a:rPr sz="850" b="1" spc="35" dirty="0">
                <a:solidFill>
                  <a:srgbClr val="FFFFFF"/>
                </a:solidFill>
                <a:latin typeface="Arial"/>
                <a:cs typeface="Arial"/>
              </a:rPr>
              <a:t>u</a:t>
            </a:r>
            <a:r>
              <a:rPr sz="850" b="1" spc="65" dirty="0">
                <a:solidFill>
                  <a:srgbClr val="FFFFFF"/>
                </a:solidFill>
                <a:latin typeface="Arial"/>
                <a:cs typeface="Arial"/>
              </a:rPr>
              <a:t>r</a:t>
            </a:r>
            <a:r>
              <a:rPr sz="850" b="1" spc="80" dirty="0">
                <a:solidFill>
                  <a:srgbClr val="FFFFFF"/>
                </a:solidFill>
                <a:latin typeface="Arial"/>
                <a:cs typeface="Arial"/>
              </a:rPr>
              <a:t>e</a:t>
            </a:r>
            <a:r>
              <a:rPr sz="850" b="1" spc="35" dirty="0">
                <a:solidFill>
                  <a:srgbClr val="FFFFFF"/>
                </a:solidFill>
                <a:latin typeface="Arial"/>
                <a:cs typeface="Arial"/>
              </a:rPr>
              <a:t>p</a:t>
            </a:r>
            <a:r>
              <a:rPr sz="850" b="1" dirty="0">
                <a:solidFill>
                  <a:srgbClr val="FFFFFF"/>
                </a:solidFill>
                <a:latin typeface="Arial"/>
                <a:cs typeface="Arial"/>
              </a:rPr>
              <a:t>l</a:t>
            </a:r>
            <a:r>
              <a:rPr sz="850" b="1" spc="5" dirty="0">
                <a:solidFill>
                  <a:srgbClr val="FFFFFF"/>
                </a:solidFill>
                <a:latin typeface="Arial"/>
                <a:cs typeface="Arial"/>
              </a:rPr>
              <a:t>a</a:t>
            </a:r>
            <a:r>
              <a:rPr sz="850" b="1" spc="15" dirty="0">
                <a:solidFill>
                  <a:srgbClr val="FFFFFF"/>
                </a:solidFill>
                <a:latin typeface="Arial"/>
                <a:cs typeface="Arial"/>
              </a:rPr>
              <a:t>y</a:t>
            </a:r>
            <a:endParaRPr sz="85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
            <a:extLst>
              <a:ext uri="{FF2B5EF4-FFF2-40B4-BE49-F238E27FC236}">
                <a16:creationId xmlns:a16="http://schemas.microsoft.com/office/drawing/2014/main" id="{C4078562-9472-46E1-A8AC-AE32766489AA}"/>
              </a:ext>
            </a:extLst>
          </p:cNvPr>
          <p:cNvSpPr>
            <a:spLocks noGrp="1"/>
          </p:cNvSpPr>
          <p:nvPr>
            <p:ph type="title"/>
          </p:nvPr>
        </p:nvSpPr>
        <p:spPr/>
        <p:txBody>
          <a:bodyPr/>
          <a:lstStyle/>
          <a:p>
            <a:r>
              <a:rPr lang="en-GB" sz="5000" dirty="0">
                <a:solidFill>
                  <a:schemeClr val="bg1"/>
                </a:solidFill>
              </a:rPr>
              <a:t>Seven types of consumer commerce businesses will succeed in the future</a:t>
            </a:r>
          </a:p>
        </p:txBody>
      </p:sp>
      <p:grpSp>
        <p:nvGrpSpPr>
          <p:cNvPr id="61" name="Group 60"/>
          <p:cNvGrpSpPr/>
          <p:nvPr/>
        </p:nvGrpSpPr>
        <p:grpSpPr>
          <a:xfrm>
            <a:off x="995363" y="2306924"/>
            <a:ext cx="10204450" cy="3657600"/>
            <a:chOff x="212726" y="2306924"/>
            <a:chExt cx="11792507" cy="3657600"/>
          </a:xfrm>
        </p:grpSpPr>
        <p:sp>
          <p:nvSpPr>
            <p:cNvPr id="62" name="Freeform 5">
              <a:extLst>
                <a:ext uri="{FF2B5EF4-FFF2-40B4-BE49-F238E27FC236}">
                  <a16:creationId xmlns:a16="http://schemas.microsoft.com/office/drawing/2014/main" id="{B4AF9095-5557-40C9-BD2C-DBFA413C93AC}"/>
                </a:ext>
              </a:extLst>
            </p:cNvPr>
            <p:cNvSpPr>
              <a:spLocks/>
            </p:cNvSpPr>
            <p:nvPr/>
          </p:nvSpPr>
          <p:spPr bwMode="auto">
            <a:xfrm>
              <a:off x="9664983" y="2306924"/>
              <a:ext cx="2340250" cy="3657600"/>
            </a:xfrm>
            <a:custGeom>
              <a:avLst/>
              <a:gdLst>
                <a:gd name="T0" fmla="*/ 329 w 377"/>
                <a:gd name="T1" fmla="*/ 631 h 631"/>
                <a:gd name="T2" fmla="*/ 377 w 377"/>
                <a:gd name="T3" fmla="*/ 583 h 631"/>
                <a:gd name="T4" fmla="*/ 377 w 377"/>
                <a:gd name="T5" fmla="*/ 48 h 631"/>
                <a:gd name="T6" fmla="*/ 329 w 377"/>
                <a:gd name="T7" fmla="*/ 0 h 631"/>
                <a:gd name="T8" fmla="*/ 0 w 377"/>
                <a:gd name="T9" fmla="*/ 0 h 631"/>
                <a:gd name="T10" fmla="*/ 0 w 377"/>
                <a:gd name="T11" fmla="*/ 631 h 631"/>
                <a:gd name="T12" fmla="*/ 329 w 377"/>
                <a:gd name="T13" fmla="*/ 631 h 631"/>
              </a:gdLst>
              <a:ahLst/>
              <a:cxnLst>
                <a:cxn ang="0">
                  <a:pos x="T0" y="T1"/>
                </a:cxn>
                <a:cxn ang="0">
                  <a:pos x="T2" y="T3"/>
                </a:cxn>
                <a:cxn ang="0">
                  <a:pos x="T4" y="T5"/>
                </a:cxn>
                <a:cxn ang="0">
                  <a:pos x="T6" y="T7"/>
                </a:cxn>
                <a:cxn ang="0">
                  <a:pos x="T8" y="T9"/>
                </a:cxn>
                <a:cxn ang="0">
                  <a:pos x="T10" y="T11"/>
                </a:cxn>
                <a:cxn ang="0">
                  <a:pos x="T12" y="T13"/>
                </a:cxn>
              </a:cxnLst>
              <a:rect l="0" t="0" r="r" b="b"/>
              <a:pathLst>
                <a:path w="377" h="631">
                  <a:moveTo>
                    <a:pt x="329" y="631"/>
                  </a:moveTo>
                  <a:cubicBezTo>
                    <a:pt x="356" y="631"/>
                    <a:pt x="377" y="609"/>
                    <a:pt x="377" y="583"/>
                  </a:cubicBezTo>
                  <a:cubicBezTo>
                    <a:pt x="377" y="48"/>
                    <a:pt x="377" y="48"/>
                    <a:pt x="377" y="48"/>
                  </a:cubicBezTo>
                  <a:cubicBezTo>
                    <a:pt x="377" y="22"/>
                    <a:pt x="356" y="0"/>
                    <a:pt x="329" y="0"/>
                  </a:cubicBezTo>
                  <a:cubicBezTo>
                    <a:pt x="0" y="0"/>
                    <a:pt x="0" y="0"/>
                    <a:pt x="0" y="0"/>
                  </a:cubicBezTo>
                  <a:cubicBezTo>
                    <a:pt x="0" y="631"/>
                    <a:pt x="0" y="631"/>
                    <a:pt x="0" y="631"/>
                  </a:cubicBezTo>
                  <a:lnTo>
                    <a:pt x="329" y="631"/>
                  </a:lnTo>
                  <a:close/>
                </a:path>
              </a:pathLst>
            </a:custGeom>
            <a:solidFill>
              <a:srgbClr val="470A68"/>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63" name="Freeform 7">
              <a:extLst>
                <a:ext uri="{FF2B5EF4-FFF2-40B4-BE49-F238E27FC236}">
                  <a16:creationId xmlns:a16="http://schemas.microsoft.com/office/drawing/2014/main" id="{161FAEBF-886C-481A-BE8F-6D147EC57363}"/>
                </a:ext>
              </a:extLst>
            </p:cNvPr>
            <p:cNvSpPr>
              <a:spLocks/>
            </p:cNvSpPr>
            <p:nvPr/>
          </p:nvSpPr>
          <p:spPr bwMode="auto">
            <a:xfrm>
              <a:off x="8469927" y="2306924"/>
              <a:ext cx="2103120" cy="3657600"/>
            </a:xfrm>
            <a:custGeom>
              <a:avLst/>
              <a:gdLst>
                <a:gd name="T0" fmla="*/ 48 w 501"/>
                <a:gd name="T1" fmla="*/ 631 h 631"/>
                <a:gd name="T2" fmla="*/ 0 w 501"/>
                <a:gd name="T3" fmla="*/ 583 h 631"/>
                <a:gd name="T4" fmla="*/ 0 w 501"/>
                <a:gd name="T5" fmla="*/ 48 h 631"/>
                <a:gd name="T6" fmla="*/ 48 w 501"/>
                <a:gd name="T7" fmla="*/ 0 h 631"/>
                <a:gd name="T8" fmla="*/ 457 w 501"/>
                <a:gd name="T9" fmla="*/ 0 h 631"/>
                <a:gd name="T10" fmla="*/ 457 w 501"/>
                <a:gd name="T11" fmla="*/ 126 h 631"/>
                <a:gd name="T12" fmla="*/ 501 w 501"/>
                <a:gd name="T13" fmla="*/ 178 h 631"/>
                <a:gd name="T14" fmla="*/ 457 w 501"/>
                <a:gd name="T15" fmla="*/ 228 h 631"/>
                <a:gd name="T16" fmla="*/ 457 w 501"/>
                <a:gd name="T17" fmla="*/ 631 h 631"/>
                <a:gd name="T18" fmla="*/ 48 w 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 h="631">
                  <a:moveTo>
                    <a:pt x="48" y="631"/>
                  </a:moveTo>
                  <a:cubicBezTo>
                    <a:pt x="22" y="631"/>
                    <a:pt x="0" y="609"/>
                    <a:pt x="0" y="583"/>
                  </a:cubicBezTo>
                  <a:cubicBezTo>
                    <a:pt x="0" y="48"/>
                    <a:pt x="0" y="48"/>
                    <a:pt x="0" y="48"/>
                  </a:cubicBezTo>
                  <a:cubicBezTo>
                    <a:pt x="0" y="22"/>
                    <a:pt x="22" y="0"/>
                    <a:pt x="48" y="0"/>
                  </a:cubicBezTo>
                  <a:cubicBezTo>
                    <a:pt x="457" y="0"/>
                    <a:pt x="457" y="0"/>
                    <a:pt x="457" y="0"/>
                  </a:cubicBezTo>
                  <a:cubicBezTo>
                    <a:pt x="457" y="126"/>
                    <a:pt x="457" y="126"/>
                    <a:pt x="457" y="126"/>
                  </a:cubicBezTo>
                  <a:cubicBezTo>
                    <a:pt x="501" y="178"/>
                    <a:pt x="501" y="178"/>
                    <a:pt x="501" y="178"/>
                  </a:cubicBezTo>
                  <a:cubicBezTo>
                    <a:pt x="457" y="228"/>
                    <a:pt x="457" y="228"/>
                    <a:pt x="457" y="228"/>
                  </a:cubicBezTo>
                  <a:cubicBezTo>
                    <a:pt x="457" y="631"/>
                    <a:pt x="457" y="631"/>
                    <a:pt x="457" y="631"/>
                  </a:cubicBezTo>
                  <a:lnTo>
                    <a:pt x="48" y="63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64" name="Freeform 7">
              <a:extLst>
                <a:ext uri="{FF2B5EF4-FFF2-40B4-BE49-F238E27FC236}">
                  <a16:creationId xmlns:a16="http://schemas.microsoft.com/office/drawing/2014/main" id="{22270812-814A-4878-86DA-76875FD602F9}"/>
                </a:ext>
              </a:extLst>
            </p:cNvPr>
            <p:cNvSpPr>
              <a:spLocks/>
            </p:cNvSpPr>
            <p:nvPr/>
          </p:nvSpPr>
          <p:spPr bwMode="auto">
            <a:xfrm>
              <a:off x="6766819" y="2306924"/>
              <a:ext cx="2103120" cy="3657600"/>
            </a:xfrm>
            <a:custGeom>
              <a:avLst/>
              <a:gdLst>
                <a:gd name="T0" fmla="*/ 48 w 501"/>
                <a:gd name="T1" fmla="*/ 631 h 631"/>
                <a:gd name="T2" fmla="*/ 0 w 501"/>
                <a:gd name="T3" fmla="*/ 583 h 631"/>
                <a:gd name="T4" fmla="*/ 0 w 501"/>
                <a:gd name="T5" fmla="*/ 48 h 631"/>
                <a:gd name="T6" fmla="*/ 48 w 501"/>
                <a:gd name="T7" fmla="*/ 0 h 631"/>
                <a:gd name="T8" fmla="*/ 457 w 501"/>
                <a:gd name="T9" fmla="*/ 0 h 631"/>
                <a:gd name="T10" fmla="*/ 457 w 501"/>
                <a:gd name="T11" fmla="*/ 126 h 631"/>
                <a:gd name="T12" fmla="*/ 501 w 501"/>
                <a:gd name="T13" fmla="*/ 178 h 631"/>
                <a:gd name="T14" fmla="*/ 457 w 501"/>
                <a:gd name="T15" fmla="*/ 228 h 631"/>
                <a:gd name="T16" fmla="*/ 457 w 501"/>
                <a:gd name="T17" fmla="*/ 631 h 631"/>
                <a:gd name="T18" fmla="*/ 48 w 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 h="631">
                  <a:moveTo>
                    <a:pt x="48" y="631"/>
                  </a:moveTo>
                  <a:cubicBezTo>
                    <a:pt x="22" y="631"/>
                    <a:pt x="0" y="609"/>
                    <a:pt x="0" y="583"/>
                  </a:cubicBezTo>
                  <a:cubicBezTo>
                    <a:pt x="0" y="48"/>
                    <a:pt x="0" y="48"/>
                    <a:pt x="0" y="48"/>
                  </a:cubicBezTo>
                  <a:cubicBezTo>
                    <a:pt x="0" y="22"/>
                    <a:pt x="22" y="0"/>
                    <a:pt x="48" y="0"/>
                  </a:cubicBezTo>
                  <a:cubicBezTo>
                    <a:pt x="457" y="0"/>
                    <a:pt x="457" y="0"/>
                    <a:pt x="457" y="0"/>
                  </a:cubicBezTo>
                  <a:cubicBezTo>
                    <a:pt x="457" y="126"/>
                    <a:pt x="457" y="126"/>
                    <a:pt x="457" y="126"/>
                  </a:cubicBezTo>
                  <a:cubicBezTo>
                    <a:pt x="501" y="178"/>
                    <a:pt x="501" y="178"/>
                    <a:pt x="501" y="178"/>
                  </a:cubicBezTo>
                  <a:cubicBezTo>
                    <a:pt x="457" y="228"/>
                    <a:pt x="457" y="228"/>
                    <a:pt x="457" y="228"/>
                  </a:cubicBezTo>
                  <a:cubicBezTo>
                    <a:pt x="457" y="631"/>
                    <a:pt x="457" y="631"/>
                    <a:pt x="457" y="631"/>
                  </a:cubicBezTo>
                  <a:lnTo>
                    <a:pt x="48" y="631"/>
                  </a:lnTo>
                  <a:close/>
                </a:path>
              </a:pathLst>
            </a:custGeom>
            <a:solidFill>
              <a:srgbClr val="483698"/>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65" name="Freeform 7">
              <a:extLst>
                <a:ext uri="{FF2B5EF4-FFF2-40B4-BE49-F238E27FC236}">
                  <a16:creationId xmlns:a16="http://schemas.microsoft.com/office/drawing/2014/main" id="{EE4EADCC-C253-4F8D-A3AA-ABEF63E3E363}"/>
                </a:ext>
              </a:extLst>
            </p:cNvPr>
            <p:cNvSpPr>
              <a:spLocks/>
            </p:cNvSpPr>
            <p:nvPr/>
          </p:nvSpPr>
          <p:spPr bwMode="auto">
            <a:xfrm>
              <a:off x="5081079" y="2306924"/>
              <a:ext cx="2103120" cy="3657600"/>
            </a:xfrm>
            <a:custGeom>
              <a:avLst/>
              <a:gdLst>
                <a:gd name="T0" fmla="*/ 48 w 501"/>
                <a:gd name="T1" fmla="*/ 631 h 631"/>
                <a:gd name="T2" fmla="*/ 0 w 501"/>
                <a:gd name="T3" fmla="*/ 583 h 631"/>
                <a:gd name="T4" fmla="*/ 0 w 501"/>
                <a:gd name="T5" fmla="*/ 48 h 631"/>
                <a:gd name="T6" fmla="*/ 48 w 501"/>
                <a:gd name="T7" fmla="*/ 0 h 631"/>
                <a:gd name="T8" fmla="*/ 457 w 501"/>
                <a:gd name="T9" fmla="*/ 0 h 631"/>
                <a:gd name="T10" fmla="*/ 457 w 501"/>
                <a:gd name="T11" fmla="*/ 126 h 631"/>
                <a:gd name="T12" fmla="*/ 501 w 501"/>
                <a:gd name="T13" fmla="*/ 178 h 631"/>
                <a:gd name="T14" fmla="*/ 457 w 501"/>
                <a:gd name="T15" fmla="*/ 228 h 631"/>
                <a:gd name="T16" fmla="*/ 457 w 501"/>
                <a:gd name="T17" fmla="*/ 631 h 631"/>
                <a:gd name="T18" fmla="*/ 48 w 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 h="631">
                  <a:moveTo>
                    <a:pt x="48" y="631"/>
                  </a:moveTo>
                  <a:cubicBezTo>
                    <a:pt x="22" y="631"/>
                    <a:pt x="0" y="609"/>
                    <a:pt x="0" y="583"/>
                  </a:cubicBezTo>
                  <a:cubicBezTo>
                    <a:pt x="0" y="48"/>
                    <a:pt x="0" y="48"/>
                    <a:pt x="0" y="48"/>
                  </a:cubicBezTo>
                  <a:cubicBezTo>
                    <a:pt x="0" y="22"/>
                    <a:pt x="22" y="0"/>
                    <a:pt x="48" y="0"/>
                  </a:cubicBezTo>
                  <a:cubicBezTo>
                    <a:pt x="457" y="0"/>
                    <a:pt x="457" y="0"/>
                    <a:pt x="457" y="0"/>
                  </a:cubicBezTo>
                  <a:cubicBezTo>
                    <a:pt x="457" y="126"/>
                    <a:pt x="457" y="126"/>
                    <a:pt x="457" y="126"/>
                  </a:cubicBezTo>
                  <a:cubicBezTo>
                    <a:pt x="501" y="178"/>
                    <a:pt x="501" y="178"/>
                    <a:pt x="501" y="178"/>
                  </a:cubicBezTo>
                  <a:cubicBezTo>
                    <a:pt x="457" y="228"/>
                    <a:pt x="457" y="228"/>
                    <a:pt x="457" y="228"/>
                  </a:cubicBezTo>
                  <a:cubicBezTo>
                    <a:pt x="457" y="631"/>
                    <a:pt x="457" y="631"/>
                    <a:pt x="457" y="631"/>
                  </a:cubicBezTo>
                  <a:lnTo>
                    <a:pt x="48" y="631"/>
                  </a:lnTo>
                  <a:close/>
                </a:path>
              </a:pathLst>
            </a:custGeom>
            <a:solidFill>
              <a:srgbClr val="0091DA"/>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66" name="Freeform 7">
              <a:extLst>
                <a:ext uri="{FF2B5EF4-FFF2-40B4-BE49-F238E27FC236}">
                  <a16:creationId xmlns:a16="http://schemas.microsoft.com/office/drawing/2014/main" id="{1572186E-7690-4E7A-BEEE-2D0A69A4EB5A}"/>
                </a:ext>
              </a:extLst>
            </p:cNvPr>
            <p:cNvSpPr>
              <a:spLocks/>
            </p:cNvSpPr>
            <p:nvPr/>
          </p:nvSpPr>
          <p:spPr bwMode="auto">
            <a:xfrm>
              <a:off x="3395339" y="2306924"/>
              <a:ext cx="2103120" cy="3657600"/>
            </a:xfrm>
            <a:custGeom>
              <a:avLst/>
              <a:gdLst>
                <a:gd name="T0" fmla="*/ 48 w 501"/>
                <a:gd name="T1" fmla="*/ 631 h 631"/>
                <a:gd name="T2" fmla="*/ 0 w 501"/>
                <a:gd name="T3" fmla="*/ 583 h 631"/>
                <a:gd name="T4" fmla="*/ 0 w 501"/>
                <a:gd name="T5" fmla="*/ 48 h 631"/>
                <a:gd name="T6" fmla="*/ 48 w 501"/>
                <a:gd name="T7" fmla="*/ 0 h 631"/>
                <a:gd name="T8" fmla="*/ 457 w 501"/>
                <a:gd name="T9" fmla="*/ 0 h 631"/>
                <a:gd name="T10" fmla="*/ 457 w 501"/>
                <a:gd name="T11" fmla="*/ 126 h 631"/>
                <a:gd name="T12" fmla="*/ 501 w 501"/>
                <a:gd name="T13" fmla="*/ 178 h 631"/>
                <a:gd name="T14" fmla="*/ 457 w 501"/>
                <a:gd name="T15" fmla="*/ 228 h 631"/>
                <a:gd name="T16" fmla="*/ 457 w 501"/>
                <a:gd name="T17" fmla="*/ 631 h 631"/>
                <a:gd name="T18" fmla="*/ 48 w 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 h="631">
                  <a:moveTo>
                    <a:pt x="48" y="631"/>
                  </a:moveTo>
                  <a:cubicBezTo>
                    <a:pt x="22" y="631"/>
                    <a:pt x="0" y="609"/>
                    <a:pt x="0" y="583"/>
                  </a:cubicBezTo>
                  <a:cubicBezTo>
                    <a:pt x="0" y="48"/>
                    <a:pt x="0" y="48"/>
                    <a:pt x="0" y="48"/>
                  </a:cubicBezTo>
                  <a:cubicBezTo>
                    <a:pt x="0" y="22"/>
                    <a:pt x="22" y="0"/>
                    <a:pt x="48" y="0"/>
                  </a:cubicBezTo>
                  <a:cubicBezTo>
                    <a:pt x="457" y="0"/>
                    <a:pt x="457" y="0"/>
                    <a:pt x="457" y="0"/>
                  </a:cubicBezTo>
                  <a:cubicBezTo>
                    <a:pt x="457" y="126"/>
                    <a:pt x="457" y="126"/>
                    <a:pt x="457" y="126"/>
                  </a:cubicBezTo>
                  <a:cubicBezTo>
                    <a:pt x="501" y="178"/>
                    <a:pt x="501" y="178"/>
                    <a:pt x="501" y="178"/>
                  </a:cubicBezTo>
                  <a:cubicBezTo>
                    <a:pt x="457" y="228"/>
                    <a:pt x="457" y="228"/>
                    <a:pt x="457" y="228"/>
                  </a:cubicBezTo>
                  <a:cubicBezTo>
                    <a:pt x="457" y="631"/>
                    <a:pt x="457" y="631"/>
                    <a:pt x="457" y="631"/>
                  </a:cubicBezTo>
                  <a:lnTo>
                    <a:pt x="48" y="631"/>
                  </a:lnTo>
                  <a:close/>
                </a:path>
              </a:pathLst>
            </a:custGeom>
            <a:solidFill>
              <a:srgbClr val="005EB8"/>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67" name="Freeform 7">
              <a:extLst>
                <a:ext uri="{FF2B5EF4-FFF2-40B4-BE49-F238E27FC236}">
                  <a16:creationId xmlns:a16="http://schemas.microsoft.com/office/drawing/2014/main" id="{650F1372-4041-4ACA-A69E-65F2DDB1421F}"/>
                </a:ext>
              </a:extLst>
            </p:cNvPr>
            <p:cNvSpPr>
              <a:spLocks/>
            </p:cNvSpPr>
            <p:nvPr/>
          </p:nvSpPr>
          <p:spPr bwMode="auto">
            <a:xfrm>
              <a:off x="1709599" y="2306924"/>
              <a:ext cx="2103120" cy="3657600"/>
            </a:xfrm>
            <a:custGeom>
              <a:avLst/>
              <a:gdLst>
                <a:gd name="T0" fmla="*/ 48 w 501"/>
                <a:gd name="T1" fmla="*/ 631 h 631"/>
                <a:gd name="T2" fmla="*/ 0 w 501"/>
                <a:gd name="T3" fmla="*/ 583 h 631"/>
                <a:gd name="T4" fmla="*/ 0 w 501"/>
                <a:gd name="T5" fmla="*/ 48 h 631"/>
                <a:gd name="T6" fmla="*/ 48 w 501"/>
                <a:gd name="T7" fmla="*/ 0 h 631"/>
                <a:gd name="T8" fmla="*/ 457 w 501"/>
                <a:gd name="T9" fmla="*/ 0 h 631"/>
                <a:gd name="T10" fmla="*/ 457 w 501"/>
                <a:gd name="T11" fmla="*/ 126 h 631"/>
                <a:gd name="T12" fmla="*/ 501 w 501"/>
                <a:gd name="T13" fmla="*/ 178 h 631"/>
                <a:gd name="T14" fmla="*/ 457 w 501"/>
                <a:gd name="T15" fmla="*/ 228 h 631"/>
                <a:gd name="T16" fmla="*/ 457 w 501"/>
                <a:gd name="T17" fmla="*/ 631 h 631"/>
                <a:gd name="T18" fmla="*/ 48 w 50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 h="631">
                  <a:moveTo>
                    <a:pt x="48" y="631"/>
                  </a:moveTo>
                  <a:cubicBezTo>
                    <a:pt x="22" y="631"/>
                    <a:pt x="0" y="609"/>
                    <a:pt x="0" y="583"/>
                  </a:cubicBezTo>
                  <a:cubicBezTo>
                    <a:pt x="0" y="48"/>
                    <a:pt x="0" y="48"/>
                    <a:pt x="0" y="48"/>
                  </a:cubicBezTo>
                  <a:cubicBezTo>
                    <a:pt x="0" y="22"/>
                    <a:pt x="22" y="0"/>
                    <a:pt x="48" y="0"/>
                  </a:cubicBezTo>
                  <a:cubicBezTo>
                    <a:pt x="457" y="0"/>
                    <a:pt x="457" y="0"/>
                    <a:pt x="457" y="0"/>
                  </a:cubicBezTo>
                  <a:cubicBezTo>
                    <a:pt x="457" y="126"/>
                    <a:pt x="457" y="126"/>
                    <a:pt x="457" y="126"/>
                  </a:cubicBezTo>
                  <a:cubicBezTo>
                    <a:pt x="501" y="178"/>
                    <a:pt x="501" y="178"/>
                    <a:pt x="501" y="178"/>
                  </a:cubicBezTo>
                  <a:cubicBezTo>
                    <a:pt x="457" y="228"/>
                    <a:pt x="457" y="228"/>
                    <a:pt x="457" y="228"/>
                  </a:cubicBezTo>
                  <a:cubicBezTo>
                    <a:pt x="457" y="631"/>
                    <a:pt x="457" y="631"/>
                    <a:pt x="457" y="631"/>
                  </a:cubicBezTo>
                  <a:lnTo>
                    <a:pt x="48" y="631"/>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sp>
          <p:nvSpPr>
            <p:cNvPr id="68" name="Freeform 9">
              <a:extLst>
                <a:ext uri="{FF2B5EF4-FFF2-40B4-BE49-F238E27FC236}">
                  <a16:creationId xmlns:a16="http://schemas.microsoft.com/office/drawing/2014/main" id="{DFA74E06-D3AA-41DF-B291-D55D4566A0EE}"/>
                </a:ext>
              </a:extLst>
            </p:cNvPr>
            <p:cNvSpPr>
              <a:spLocks/>
            </p:cNvSpPr>
            <p:nvPr/>
          </p:nvSpPr>
          <p:spPr bwMode="auto">
            <a:xfrm>
              <a:off x="212726" y="2306924"/>
              <a:ext cx="1849214" cy="3657600"/>
            </a:xfrm>
            <a:custGeom>
              <a:avLst/>
              <a:gdLst>
                <a:gd name="T0" fmla="*/ 48 w 381"/>
                <a:gd name="T1" fmla="*/ 631 h 631"/>
                <a:gd name="T2" fmla="*/ 0 w 381"/>
                <a:gd name="T3" fmla="*/ 583 h 631"/>
                <a:gd name="T4" fmla="*/ 0 w 381"/>
                <a:gd name="T5" fmla="*/ 48 h 631"/>
                <a:gd name="T6" fmla="*/ 48 w 381"/>
                <a:gd name="T7" fmla="*/ 0 h 631"/>
                <a:gd name="T8" fmla="*/ 337 w 381"/>
                <a:gd name="T9" fmla="*/ 0 h 631"/>
                <a:gd name="T10" fmla="*/ 337 w 381"/>
                <a:gd name="T11" fmla="*/ 126 h 631"/>
                <a:gd name="T12" fmla="*/ 381 w 381"/>
                <a:gd name="T13" fmla="*/ 178 h 631"/>
                <a:gd name="T14" fmla="*/ 337 w 381"/>
                <a:gd name="T15" fmla="*/ 228 h 631"/>
                <a:gd name="T16" fmla="*/ 337 w 381"/>
                <a:gd name="T17" fmla="*/ 631 h 631"/>
                <a:gd name="T18" fmla="*/ 48 w 381"/>
                <a:gd name="T19"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631">
                  <a:moveTo>
                    <a:pt x="48" y="631"/>
                  </a:moveTo>
                  <a:cubicBezTo>
                    <a:pt x="22" y="631"/>
                    <a:pt x="0" y="609"/>
                    <a:pt x="0" y="583"/>
                  </a:cubicBezTo>
                  <a:cubicBezTo>
                    <a:pt x="0" y="48"/>
                    <a:pt x="0" y="48"/>
                    <a:pt x="0" y="48"/>
                  </a:cubicBezTo>
                  <a:cubicBezTo>
                    <a:pt x="0" y="22"/>
                    <a:pt x="22" y="0"/>
                    <a:pt x="48" y="0"/>
                  </a:cubicBezTo>
                  <a:cubicBezTo>
                    <a:pt x="337" y="0"/>
                    <a:pt x="337" y="0"/>
                    <a:pt x="337" y="0"/>
                  </a:cubicBezTo>
                  <a:cubicBezTo>
                    <a:pt x="337" y="126"/>
                    <a:pt x="337" y="126"/>
                    <a:pt x="337" y="126"/>
                  </a:cubicBezTo>
                  <a:cubicBezTo>
                    <a:pt x="381" y="178"/>
                    <a:pt x="381" y="178"/>
                    <a:pt x="381" y="178"/>
                  </a:cubicBezTo>
                  <a:cubicBezTo>
                    <a:pt x="337" y="228"/>
                    <a:pt x="337" y="228"/>
                    <a:pt x="337" y="228"/>
                  </a:cubicBezTo>
                  <a:cubicBezTo>
                    <a:pt x="337" y="631"/>
                    <a:pt x="337" y="631"/>
                    <a:pt x="337" y="631"/>
                  </a:cubicBezTo>
                  <a:lnTo>
                    <a:pt x="48" y="631"/>
                  </a:lnTo>
                  <a:close/>
                </a:path>
              </a:pathLst>
            </a:custGeom>
            <a:solidFill>
              <a:schemeClr val="bg1"/>
            </a:solidFill>
            <a:ln w="317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defTabSz="914400"/>
              <a:endParaRPr lang="en-US" dirty="0">
                <a:solidFill>
                  <a:srgbClr val="000000"/>
                </a:solidFill>
              </a:endParaRPr>
            </a:p>
          </p:txBody>
        </p:sp>
      </p:grpSp>
      <p:sp>
        <p:nvSpPr>
          <p:cNvPr id="123" name="TextBox 122">
            <a:extLst>
              <a:ext uri="{FF2B5EF4-FFF2-40B4-BE49-F238E27FC236}">
                <a16:creationId xmlns:a16="http://schemas.microsoft.com/office/drawing/2014/main" id="{2C5F5505-615A-4298-9AC1-868F0F7D8522}"/>
              </a:ext>
            </a:extLst>
          </p:cNvPr>
          <p:cNvSpPr txBox="1"/>
          <p:nvPr/>
        </p:nvSpPr>
        <p:spPr>
          <a:xfrm>
            <a:off x="1165120" y="2995603"/>
            <a:ext cx="1025630" cy="385771"/>
          </a:xfrm>
          <a:prstGeom prst="rect">
            <a:avLst/>
          </a:prstGeom>
          <a:noFill/>
        </p:spPr>
        <p:txBody>
          <a:bodyPr wrap="square" lIns="0" tIns="0" rIns="0" bIns="0" rtlCol="0">
            <a:noAutofit/>
          </a:bodyPr>
          <a:lstStyle/>
          <a:p>
            <a:pPr algn="ctr">
              <a:spcAft>
                <a:spcPts val="600"/>
              </a:spcAft>
            </a:pPr>
            <a:r>
              <a:rPr lang="en-GB" sz="1200" b="1" dirty="0">
                <a:solidFill>
                  <a:srgbClr val="00338D"/>
                </a:solidFill>
              </a:rPr>
              <a:t>Platform business</a:t>
            </a:r>
          </a:p>
        </p:txBody>
      </p:sp>
      <p:sp>
        <p:nvSpPr>
          <p:cNvPr id="124" name="TextBox 123">
            <a:extLst>
              <a:ext uri="{FF2B5EF4-FFF2-40B4-BE49-F238E27FC236}">
                <a16:creationId xmlns:a16="http://schemas.microsoft.com/office/drawing/2014/main" id="{AF5F2FFE-A94E-41DB-A05B-F5EB0E3FE4CB}"/>
              </a:ext>
            </a:extLst>
          </p:cNvPr>
          <p:cNvSpPr txBox="1"/>
          <p:nvPr/>
        </p:nvSpPr>
        <p:spPr>
          <a:xfrm>
            <a:off x="2444532" y="2995604"/>
            <a:ext cx="1463040" cy="272092"/>
          </a:xfrm>
          <a:prstGeom prst="rect">
            <a:avLst/>
          </a:prstGeom>
          <a:noFill/>
        </p:spPr>
        <p:txBody>
          <a:bodyPr wrap="square" lIns="0" tIns="0" rIns="0" bIns="0" rtlCol="0">
            <a:noAutofit/>
          </a:bodyPr>
          <a:lstStyle/>
          <a:p>
            <a:pPr algn="ctr">
              <a:spcAft>
                <a:spcPts val="600"/>
              </a:spcAft>
            </a:pPr>
            <a:r>
              <a:rPr lang="en-GB" sz="1200" b="1" dirty="0">
                <a:solidFill>
                  <a:schemeClr val="bg1"/>
                </a:solidFill>
              </a:rPr>
              <a:t>Multinational retailers</a:t>
            </a:r>
          </a:p>
        </p:txBody>
      </p:sp>
      <p:sp>
        <p:nvSpPr>
          <p:cNvPr id="125" name="TextBox 124">
            <a:extLst>
              <a:ext uri="{FF2B5EF4-FFF2-40B4-BE49-F238E27FC236}">
                <a16:creationId xmlns:a16="http://schemas.microsoft.com/office/drawing/2014/main" id="{F30D809C-D79A-4A7F-A749-BDDD8D160C2D}"/>
              </a:ext>
            </a:extLst>
          </p:cNvPr>
          <p:cNvSpPr txBox="1"/>
          <p:nvPr/>
        </p:nvSpPr>
        <p:spPr>
          <a:xfrm>
            <a:off x="4224942" y="2995603"/>
            <a:ext cx="861408" cy="328621"/>
          </a:xfrm>
          <a:prstGeom prst="rect">
            <a:avLst/>
          </a:prstGeom>
          <a:noFill/>
        </p:spPr>
        <p:txBody>
          <a:bodyPr wrap="square" lIns="0" tIns="0" rIns="0" bIns="0" rtlCol="0">
            <a:noAutofit/>
          </a:bodyPr>
          <a:lstStyle/>
          <a:p>
            <a:pPr algn="ctr">
              <a:spcAft>
                <a:spcPts val="600"/>
              </a:spcAft>
            </a:pPr>
            <a:r>
              <a:rPr lang="en-GB" sz="1200" b="1" dirty="0">
                <a:solidFill>
                  <a:schemeClr val="bg1"/>
                </a:solidFill>
              </a:rPr>
              <a:t>National Heroes</a:t>
            </a:r>
          </a:p>
        </p:txBody>
      </p:sp>
      <p:sp>
        <p:nvSpPr>
          <p:cNvPr id="126" name="TextBox 125">
            <a:extLst>
              <a:ext uri="{FF2B5EF4-FFF2-40B4-BE49-F238E27FC236}">
                <a16:creationId xmlns:a16="http://schemas.microsoft.com/office/drawing/2014/main" id="{4501FF76-2528-4F3A-A7E5-F75CF34EDE7A}"/>
              </a:ext>
            </a:extLst>
          </p:cNvPr>
          <p:cNvSpPr txBox="1"/>
          <p:nvPr/>
        </p:nvSpPr>
        <p:spPr>
          <a:xfrm>
            <a:off x="5422456" y="2995604"/>
            <a:ext cx="1463040" cy="274320"/>
          </a:xfrm>
          <a:prstGeom prst="rect">
            <a:avLst/>
          </a:prstGeom>
          <a:noFill/>
        </p:spPr>
        <p:txBody>
          <a:bodyPr wrap="square" lIns="0" tIns="0" rIns="0" bIns="0" rtlCol="0">
            <a:noAutofit/>
          </a:bodyPr>
          <a:lstStyle/>
          <a:p>
            <a:pPr algn="ctr">
              <a:spcAft>
                <a:spcPts val="600"/>
              </a:spcAft>
            </a:pPr>
            <a:r>
              <a:rPr lang="en-GB" sz="1200" b="1" dirty="0">
                <a:solidFill>
                  <a:schemeClr val="bg1"/>
                </a:solidFill>
              </a:rPr>
              <a:t>Value-based retailers</a:t>
            </a:r>
          </a:p>
        </p:txBody>
      </p:sp>
      <p:sp>
        <p:nvSpPr>
          <p:cNvPr id="127" name="TextBox 126">
            <a:extLst>
              <a:ext uri="{FF2B5EF4-FFF2-40B4-BE49-F238E27FC236}">
                <a16:creationId xmlns:a16="http://schemas.microsoft.com/office/drawing/2014/main" id="{850BAC3F-280E-4693-A0CE-AA9CC1C73001}"/>
              </a:ext>
            </a:extLst>
          </p:cNvPr>
          <p:cNvSpPr txBox="1"/>
          <p:nvPr/>
        </p:nvSpPr>
        <p:spPr>
          <a:xfrm>
            <a:off x="8335612" y="2995604"/>
            <a:ext cx="1463040" cy="274320"/>
          </a:xfrm>
          <a:prstGeom prst="rect">
            <a:avLst/>
          </a:prstGeom>
          <a:noFill/>
        </p:spPr>
        <p:txBody>
          <a:bodyPr wrap="square" lIns="0" tIns="0" rIns="0" bIns="0" rtlCol="0">
            <a:noAutofit/>
          </a:bodyPr>
          <a:lstStyle/>
          <a:p>
            <a:pPr algn="ctr">
              <a:spcAft>
                <a:spcPts val="600"/>
              </a:spcAft>
            </a:pPr>
            <a:r>
              <a:rPr lang="en-GB" sz="1200" b="1" dirty="0">
                <a:solidFill>
                  <a:schemeClr val="bg1"/>
                </a:solidFill>
              </a:rPr>
              <a:t>Category specialists</a:t>
            </a:r>
          </a:p>
        </p:txBody>
      </p:sp>
      <p:sp>
        <p:nvSpPr>
          <p:cNvPr id="128" name="TextBox 127">
            <a:extLst>
              <a:ext uri="{FF2B5EF4-FFF2-40B4-BE49-F238E27FC236}">
                <a16:creationId xmlns:a16="http://schemas.microsoft.com/office/drawing/2014/main" id="{D6AF00A4-13C5-4675-B085-426B4F32FDA7}"/>
              </a:ext>
            </a:extLst>
          </p:cNvPr>
          <p:cNvSpPr txBox="1"/>
          <p:nvPr/>
        </p:nvSpPr>
        <p:spPr bwMode="gray">
          <a:xfrm>
            <a:off x="998400" y="1608437"/>
            <a:ext cx="10204450" cy="430887"/>
          </a:xfrm>
          <a:prstGeom prst="rect">
            <a:avLst/>
          </a:prstGeom>
          <a:noFill/>
        </p:spPr>
        <p:txBody>
          <a:bodyPr wrap="square" lIns="0" tIns="0" rIns="0" bIns="0" rtlCol="0" anchor="ctr">
            <a:spAutoFit/>
          </a:bodyPr>
          <a:lstStyle/>
          <a:p>
            <a:pPr>
              <a:spcAft>
                <a:spcPts val="600"/>
              </a:spcAft>
            </a:pPr>
            <a:r>
              <a:rPr lang="en-GB" sz="1400" b="1" dirty="0">
                <a:solidFill>
                  <a:schemeClr val="bg1"/>
                </a:solidFill>
              </a:rPr>
              <a:t>The word ‘retail’ is likely to become redundant and will be replaced by ‘consumer commerce’; seven types of business models will emerge as winners going forward.</a:t>
            </a:r>
          </a:p>
        </p:txBody>
      </p:sp>
      <p:sp>
        <p:nvSpPr>
          <p:cNvPr id="129" name="Rounded Rectangle 6144">
            <a:extLst>
              <a:ext uri="{FF2B5EF4-FFF2-40B4-BE49-F238E27FC236}">
                <a16:creationId xmlns:a16="http://schemas.microsoft.com/office/drawing/2014/main" id="{DCB0F8CE-1E3D-4FEA-B3B8-0D2D17C10D7D}"/>
              </a:ext>
            </a:extLst>
          </p:cNvPr>
          <p:cNvSpPr/>
          <p:nvPr/>
        </p:nvSpPr>
        <p:spPr>
          <a:xfrm>
            <a:off x="1096189" y="3497854"/>
            <a:ext cx="1188720" cy="457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
        <p:nvSpPr>
          <p:cNvPr id="130" name="Rounded Rectangle 6144">
            <a:extLst>
              <a:ext uri="{FF2B5EF4-FFF2-40B4-BE49-F238E27FC236}">
                <a16:creationId xmlns:a16="http://schemas.microsoft.com/office/drawing/2014/main" id="{AD19A39C-9CA6-4A76-87F7-CBD7A5E9F107}"/>
              </a:ext>
            </a:extLst>
          </p:cNvPr>
          <p:cNvSpPr/>
          <p:nvPr/>
        </p:nvSpPr>
        <p:spPr>
          <a:xfrm>
            <a:off x="2599411" y="3497855"/>
            <a:ext cx="1188720" cy="32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
        <p:nvSpPr>
          <p:cNvPr id="131" name="Rounded Rectangle 6144">
            <a:extLst>
              <a:ext uri="{FF2B5EF4-FFF2-40B4-BE49-F238E27FC236}">
                <a16:creationId xmlns:a16="http://schemas.microsoft.com/office/drawing/2014/main" id="{FC76199D-4C72-4045-8FF8-BFDEB3B1FF80}"/>
              </a:ext>
            </a:extLst>
          </p:cNvPr>
          <p:cNvSpPr/>
          <p:nvPr/>
        </p:nvSpPr>
        <p:spPr>
          <a:xfrm>
            <a:off x="4064533" y="3497855"/>
            <a:ext cx="1188720" cy="32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
        <p:nvSpPr>
          <p:cNvPr id="132" name="TextBox 131">
            <a:extLst>
              <a:ext uri="{FF2B5EF4-FFF2-40B4-BE49-F238E27FC236}">
                <a16:creationId xmlns:a16="http://schemas.microsoft.com/office/drawing/2014/main" id="{0116466C-B020-4C3C-8FF9-EC5EA6F89B97}"/>
              </a:ext>
            </a:extLst>
          </p:cNvPr>
          <p:cNvSpPr txBox="1"/>
          <p:nvPr/>
        </p:nvSpPr>
        <p:spPr>
          <a:xfrm flipH="1">
            <a:off x="1485927" y="2193574"/>
            <a:ext cx="399701" cy="769441"/>
          </a:xfrm>
          <a:prstGeom prst="rect">
            <a:avLst/>
          </a:prstGeom>
          <a:noFill/>
        </p:spPr>
        <p:txBody>
          <a:bodyPr wrap="square" lIns="0" tIns="0" rIns="0" bIns="0" rtlCol="0">
            <a:spAutoFit/>
          </a:bodyPr>
          <a:lstStyle/>
          <a:p>
            <a:pPr algn="ctr" defTabSz="914400">
              <a:spcAft>
                <a:spcPts val="600"/>
              </a:spcAft>
            </a:pPr>
            <a:r>
              <a:rPr lang="en-GB" sz="5000" dirty="0">
                <a:solidFill>
                  <a:srgbClr val="00338D"/>
                </a:solidFill>
                <a:latin typeface="+mj-lt"/>
              </a:rPr>
              <a:t>1</a:t>
            </a:r>
          </a:p>
        </p:txBody>
      </p:sp>
      <p:sp>
        <p:nvSpPr>
          <p:cNvPr id="133" name="TextBox 132">
            <a:extLst>
              <a:ext uri="{FF2B5EF4-FFF2-40B4-BE49-F238E27FC236}">
                <a16:creationId xmlns:a16="http://schemas.microsoft.com/office/drawing/2014/main" id="{BC6B0C4D-9E19-4DED-9470-B87B3DCBD5F7}"/>
              </a:ext>
            </a:extLst>
          </p:cNvPr>
          <p:cNvSpPr txBox="1"/>
          <p:nvPr/>
        </p:nvSpPr>
        <p:spPr>
          <a:xfrm flipH="1">
            <a:off x="3012597" y="2193574"/>
            <a:ext cx="399701" cy="769441"/>
          </a:xfrm>
          <a:prstGeom prst="rect">
            <a:avLst/>
          </a:prstGeom>
          <a:noFill/>
        </p:spPr>
        <p:txBody>
          <a:bodyPr wrap="square" lIns="0" tIns="0" rIns="0" bIns="0" rtlCol="0">
            <a:spAutoFit/>
          </a:bodyPr>
          <a:lstStyle/>
          <a:p>
            <a:pPr algn="ctr" defTabSz="914400">
              <a:spcAft>
                <a:spcPts val="600"/>
              </a:spcAft>
            </a:pPr>
            <a:r>
              <a:rPr lang="en-GB" sz="5000" dirty="0">
                <a:solidFill>
                  <a:schemeClr val="bg1"/>
                </a:solidFill>
                <a:latin typeface="+mj-lt"/>
              </a:rPr>
              <a:t>2</a:t>
            </a:r>
          </a:p>
        </p:txBody>
      </p:sp>
      <p:sp>
        <p:nvSpPr>
          <p:cNvPr id="134" name="TextBox 133">
            <a:extLst>
              <a:ext uri="{FF2B5EF4-FFF2-40B4-BE49-F238E27FC236}">
                <a16:creationId xmlns:a16="http://schemas.microsoft.com/office/drawing/2014/main" id="{6A4F6A47-2BD0-48AF-A1AF-8EB531832E8F}"/>
              </a:ext>
            </a:extLst>
          </p:cNvPr>
          <p:cNvSpPr txBox="1"/>
          <p:nvPr/>
        </p:nvSpPr>
        <p:spPr>
          <a:xfrm flipH="1">
            <a:off x="4478894" y="2232199"/>
            <a:ext cx="399701" cy="769441"/>
          </a:xfrm>
          <a:prstGeom prst="rect">
            <a:avLst/>
          </a:prstGeom>
          <a:noFill/>
        </p:spPr>
        <p:txBody>
          <a:bodyPr wrap="square" lIns="0" tIns="0" rIns="0" bIns="0" rtlCol="0">
            <a:spAutoFit/>
          </a:bodyPr>
          <a:lstStyle/>
          <a:p>
            <a:pPr algn="ctr" defTabSz="914400">
              <a:spcAft>
                <a:spcPts val="600"/>
              </a:spcAft>
            </a:pPr>
            <a:r>
              <a:rPr lang="en-GB" sz="5000" dirty="0">
                <a:solidFill>
                  <a:schemeClr val="bg1"/>
                </a:solidFill>
                <a:latin typeface="+mj-lt"/>
              </a:rPr>
              <a:t>3</a:t>
            </a:r>
          </a:p>
        </p:txBody>
      </p:sp>
      <p:sp>
        <p:nvSpPr>
          <p:cNvPr id="135" name="TextBox 134">
            <a:extLst>
              <a:ext uri="{FF2B5EF4-FFF2-40B4-BE49-F238E27FC236}">
                <a16:creationId xmlns:a16="http://schemas.microsoft.com/office/drawing/2014/main" id="{A945E830-D404-4CCE-8CAF-DD78EB3FA6B8}"/>
              </a:ext>
            </a:extLst>
          </p:cNvPr>
          <p:cNvSpPr txBox="1"/>
          <p:nvPr/>
        </p:nvSpPr>
        <p:spPr>
          <a:xfrm flipH="1">
            <a:off x="5926138" y="2232198"/>
            <a:ext cx="399701" cy="769441"/>
          </a:xfrm>
          <a:prstGeom prst="rect">
            <a:avLst/>
          </a:prstGeom>
          <a:noFill/>
        </p:spPr>
        <p:txBody>
          <a:bodyPr wrap="square" lIns="0" tIns="0" rIns="0" bIns="0" rtlCol="0">
            <a:spAutoFit/>
          </a:bodyPr>
          <a:lstStyle/>
          <a:p>
            <a:pPr algn="ctr" defTabSz="914400">
              <a:spcAft>
                <a:spcPts val="600"/>
              </a:spcAft>
            </a:pPr>
            <a:r>
              <a:rPr lang="en-GB" sz="5000" dirty="0">
                <a:solidFill>
                  <a:schemeClr val="bg1"/>
                </a:solidFill>
                <a:latin typeface="+mj-lt"/>
              </a:rPr>
              <a:t>4</a:t>
            </a:r>
          </a:p>
        </p:txBody>
      </p:sp>
      <p:sp>
        <p:nvSpPr>
          <p:cNvPr id="136" name="TextBox 135">
            <a:extLst>
              <a:ext uri="{FF2B5EF4-FFF2-40B4-BE49-F238E27FC236}">
                <a16:creationId xmlns:a16="http://schemas.microsoft.com/office/drawing/2014/main" id="{3195FC48-BF5C-4D12-ABEE-21678E9ABE54}"/>
              </a:ext>
            </a:extLst>
          </p:cNvPr>
          <p:cNvSpPr txBox="1"/>
          <p:nvPr/>
        </p:nvSpPr>
        <p:spPr>
          <a:xfrm flipH="1">
            <a:off x="7417934" y="2232197"/>
            <a:ext cx="399701" cy="769441"/>
          </a:xfrm>
          <a:prstGeom prst="rect">
            <a:avLst/>
          </a:prstGeom>
          <a:noFill/>
        </p:spPr>
        <p:txBody>
          <a:bodyPr wrap="square" lIns="0" tIns="0" rIns="0" bIns="0" rtlCol="0">
            <a:spAutoFit/>
          </a:bodyPr>
          <a:lstStyle/>
          <a:p>
            <a:pPr algn="ctr" defTabSz="914400">
              <a:spcAft>
                <a:spcPts val="600"/>
              </a:spcAft>
            </a:pPr>
            <a:r>
              <a:rPr lang="en-GB" sz="5000" dirty="0">
                <a:solidFill>
                  <a:schemeClr val="bg1"/>
                </a:solidFill>
                <a:latin typeface="+mj-lt"/>
              </a:rPr>
              <a:t>5</a:t>
            </a:r>
          </a:p>
        </p:txBody>
      </p:sp>
      <p:sp>
        <p:nvSpPr>
          <p:cNvPr id="137" name="TextBox 136">
            <a:extLst>
              <a:ext uri="{FF2B5EF4-FFF2-40B4-BE49-F238E27FC236}">
                <a16:creationId xmlns:a16="http://schemas.microsoft.com/office/drawing/2014/main" id="{E352C3D3-34D5-4A77-9A1D-6D5C0BE79428}"/>
              </a:ext>
            </a:extLst>
          </p:cNvPr>
          <p:cNvSpPr txBox="1"/>
          <p:nvPr/>
        </p:nvSpPr>
        <p:spPr>
          <a:xfrm flipH="1">
            <a:off x="8868404" y="2241868"/>
            <a:ext cx="399701" cy="769441"/>
          </a:xfrm>
          <a:prstGeom prst="rect">
            <a:avLst/>
          </a:prstGeom>
          <a:noFill/>
        </p:spPr>
        <p:txBody>
          <a:bodyPr wrap="square" lIns="0" tIns="0" rIns="0" bIns="0" rtlCol="0">
            <a:spAutoFit/>
          </a:bodyPr>
          <a:lstStyle/>
          <a:p>
            <a:pPr algn="ctr" defTabSz="914400">
              <a:spcAft>
                <a:spcPts val="600"/>
              </a:spcAft>
            </a:pPr>
            <a:r>
              <a:rPr lang="en-GB" sz="5000" dirty="0">
                <a:solidFill>
                  <a:schemeClr val="bg1"/>
                </a:solidFill>
                <a:latin typeface="+mj-lt"/>
              </a:rPr>
              <a:t>6</a:t>
            </a:r>
          </a:p>
        </p:txBody>
      </p:sp>
      <p:sp>
        <p:nvSpPr>
          <p:cNvPr id="138" name="TextBox 137">
            <a:extLst>
              <a:ext uri="{FF2B5EF4-FFF2-40B4-BE49-F238E27FC236}">
                <a16:creationId xmlns:a16="http://schemas.microsoft.com/office/drawing/2014/main" id="{CDB9E3B5-D04C-4031-801A-31BB4C518A9B}"/>
              </a:ext>
            </a:extLst>
          </p:cNvPr>
          <p:cNvSpPr txBox="1"/>
          <p:nvPr/>
        </p:nvSpPr>
        <p:spPr>
          <a:xfrm flipH="1">
            <a:off x="1106974" y="3622236"/>
            <a:ext cx="1213316" cy="1107996"/>
          </a:xfrm>
          <a:prstGeom prst="rect">
            <a:avLst/>
          </a:prstGeom>
          <a:noFill/>
        </p:spPr>
        <p:txBody>
          <a:bodyPr wrap="square" lIns="0" tIns="0" rIns="0" bIns="0" rtlCol="0">
            <a:spAutoFit/>
          </a:bodyPr>
          <a:lstStyle/>
          <a:p>
            <a:pPr>
              <a:spcAft>
                <a:spcPts val="600"/>
              </a:spcAft>
            </a:pPr>
            <a:r>
              <a:rPr lang="en-GB" sz="900" dirty="0">
                <a:solidFill>
                  <a:srgbClr val="00338D"/>
                </a:solidFill>
              </a:rPr>
              <a:t>Platform businesses are increasingly </a:t>
            </a:r>
            <a:r>
              <a:rPr lang="en-GB" sz="900" b="1" dirty="0">
                <a:solidFill>
                  <a:srgbClr val="00338D"/>
                </a:solidFill>
              </a:rPr>
              <a:t>dominating </a:t>
            </a:r>
            <a:r>
              <a:rPr lang="en-GB" sz="900" dirty="0">
                <a:solidFill>
                  <a:srgbClr val="00338D"/>
                </a:solidFill>
              </a:rPr>
              <a:t>the </a:t>
            </a:r>
            <a:r>
              <a:rPr lang="en-GB" sz="900" b="1" dirty="0">
                <a:solidFill>
                  <a:srgbClr val="00338D"/>
                </a:solidFill>
              </a:rPr>
              <a:t>go-to-market channels</a:t>
            </a:r>
            <a:r>
              <a:rPr lang="en-GB" sz="900" dirty="0">
                <a:solidFill>
                  <a:srgbClr val="00338D"/>
                </a:solidFill>
              </a:rPr>
              <a:t>. They take a broader approach to the market and target both B2B and B2C offerings. </a:t>
            </a:r>
          </a:p>
        </p:txBody>
      </p:sp>
      <p:sp>
        <p:nvSpPr>
          <p:cNvPr id="139" name="TextBox 138">
            <a:extLst>
              <a:ext uri="{FF2B5EF4-FFF2-40B4-BE49-F238E27FC236}">
                <a16:creationId xmlns:a16="http://schemas.microsoft.com/office/drawing/2014/main" id="{3A6D2CC4-B4C1-4553-A5F2-89E222AE568E}"/>
              </a:ext>
            </a:extLst>
          </p:cNvPr>
          <p:cNvSpPr txBox="1"/>
          <p:nvPr/>
        </p:nvSpPr>
        <p:spPr>
          <a:xfrm flipH="1">
            <a:off x="2549687" y="3622236"/>
            <a:ext cx="1243168" cy="830997"/>
          </a:xfrm>
          <a:prstGeom prst="rect">
            <a:avLst/>
          </a:prstGeom>
          <a:noFill/>
        </p:spPr>
        <p:txBody>
          <a:bodyPr wrap="square" lIns="0" tIns="0" rIns="0" bIns="0" rtlCol="0">
            <a:spAutoFit/>
          </a:bodyPr>
          <a:lstStyle/>
          <a:p>
            <a:pPr>
              <a:spcAft>
                <a:spcPts val="600"/>
              </a:spcAft>
            </a:pPr>
            <a:r>
              <a:rPr lang="en-GB" sz="900" dirty="0">
                <a:solidFill>
                  <a:schemeClr val="bg1"/>
                </a:solidFill>
              </a:rPr>
              <a:t>Large multinational retail players will transform themselves into platform businesses and will grow their capabilities via M&amp;A.</a:t>
            </a:r>
          </a:p>
        </p:txBody>
      </p:sp>
      <p:sp>
        <p:nvSpPr>
          <p:cNvPr id="140" name="TextBox 139">
            <a:extLst>
              <a:ext uri="{FF2B5EF4-FFF2-40B4-BE49-F238E27FC236}">
                <a16:creationId xmlns:a16="http://schemas.microsoft.com/office/drawing/2014/main" id="{BAB080E6-A1DC-49FF-ACCF-3B3F1D1AA09A}"/>
              </a:ext>
            </a:extLst>
          </p:cNvPr>
          <p:cNvSpPr txBox="1"/>
          <p:nvPr/>
        </p:nvSpPr>
        <p:spPr>
          <a:xfrm flipH="1">
            <a:off x="4076698" y="3622236"/>
            <a:ext cx="1257302" cy="1661993"/>
          </a:xfrm>
          <a:prstGeom prst="rect">
            <a:avLst/>
          </a:prstGeom>
          <a:noFill/>
        </p:spPr>
        <p:txBody>
          <a:bodyPr wrap="square" lIns="0" tIns="0" rIns="0" bIns="0" rtlCol="0">
            <a:spAutoFit/>
          </a:bodyPr>
          <a:lstStyle/>
          <a:p>
            <a:pPr>
              <a:spcAft>
                <a:spcPts val="600"/>
              </a:spcAft>
            </a:pPr>
            <a:r>
              <a:rPr lang="en-GB" sz="900" dirty="0">
                <a:solidFill>
                  <a:schemeClr val="bg1"/>
                </a:solidFill>
              </a:rPr>
              <a:t>Domestic Heroes and Wholesalers will focus </a:t>
            </a:r>
            <a:br>
              <a:rPr lang="en-GB" sz="900" dirty="0">
                <a:solidFill>
                  <a:schemeClr val="bg1"/>
                </a:solidFill>
              </a:rPr>
            </a:br>
            <a:r>
              <a:rPr lang="en-GB" sz="900" dirty="0">
                <a:solidFill>
                  <a:schemeClr val="bg1"/>
                </a:solidFill>
              </a:rPr>
              <a:t>on </a:t>
            </a:r>
            <a:r>
              <a:rPr lang="en-GB" sz="900" b="1" dirty="0">
                <a:solidFill>
                  <a:schemeClr val="bg1"/>
                </a:solidFill>
              </a:rPr>
              <a:t>cross-border partnerships </a:t>
            </a:r>
            <a:r>
              <a:rPr lang="en-GB" sz="900" dirty="0">
                <a:solidFill>
                  <a:schemeClr val="bg1"/>
                </a:solidFill>
              </a:rPr>
              <a:t>to tap into </a:t>
            </a:r>
            <a:r>
              <a:rPr lang="en-GB" sz="900" b="1" dirty="0">
                <a:solidFill>
                  <a:schemeClr val="bg1"/>
                </a:solidFill>
              </a:rPr>
              <a:t>synergies</a:t>
            </a:r>
            <a:r>
              <a:rPr lang="en-GB" sz="900" dirty="0">
                <a:solidFill>
                  <a:schemeClr val="bg1"/>
                </a:solidFill>
              </a:rPr>
              <a:t> and </a:t>
            </a:r>
            <a:r>
              <a:rPr lang="en-GB" sz="900" b="1" dirty="0">
                <a:solidFill>
                  <a:schemeClr val="bg1"/>
                </a:solidFill>
              </a:rPr>
              <a:t>create scale</a:t>
            </a:r>
            <a:r>
              <a:rPr lang="en-GB" sz="900" dirty="0">
                <a:solidFill>
                  <a:schemeClr val="bg1"/>
                </a:solidFill>
              </a:rPr>
              <a:t>. Partnering to enhance 1) buying power, 2) tech and innovation, and 3) talent will impart strength to compete with the likes </a:t>
            </a:r>
            <a:br>
              <a:rPr lang="en-GB" sz="900" dirty="0">
                <a:solidFill>
                  <a:schemeClr val="bg1"/>
                </a:solidFill>
              </a:rPr>
            </a:br>
            <a:r>
              <a:rPr lang="en-GB" sz="900" dirty="0">
                <a:solidFill>
                  <a:schemeClr val="bg1"/>
                </a:solidFill>
              </a:rPr>
              <a:t>of Amazon.</a:t>
            </a:r>
          </a:p>
        </p:txBody>
      </p:sp>
      <p:sp>
        <p:nvSpPr>
          <p:cNvPr id="141" name="TextBox 140">
            <a:extLst>
              <a:ext uri="{FF2B5EF4-FFF2-40B4-BE49-F238E27FC236}">
                <a16:creationId xmlns:a16="http://schemas.microsoft.com/office/drawing/2014/main" id="{E4E17DF3-3EEB-49AE-B2D9-27935FDF1F43}"/>
              </a:ext>
            </a:extLst>
          </p:cNvPr>
          <p:cNvSpPr txBox="1"/>
          <p:nvPr/>
        </p:nvSpPr>
        <p:spPr>
          <a:xfrm flipH="1">
            <a:off x="8457996" y="3622236"/>
            <a:ext cx="1234644" cy="1523494"/>
          </a:xfrm>
          <a:prstGeom prst="rect">
            <a:avLst/>
          </a:prstGeom>
          <a:noFill/>
        </p:spPr>
        <p:txBody>
          <a:bodyPr wrap="square" lIns="0" tIns="0" rIns="0" bIns="0" rtlCol="0">
            <a:spAutoFit/>
          </a:bodyPr>
          <a:lstStyle/>
          <a:p>
            <a:pPr lvl="0">
              <a:spcAft>
                <a:spcPts val="600"/>
              </a:spcAft>
              <a:defRPr/>
            </a:pPr>
            <a:r>
              <a:rPr lang="en-GB" sz="900" dirty="0">
                <a:solidFill>
                  <a:prstClr val="white"/>
                </a:solidFill>
              </a:rPr>
              <a:t>The smaller country-focused firms (with 2% or lesser market share in their categories) offer </a:t>
            </a:r>
            <a:r>
              <a:rPr lang="en-GB" sz="900" b="1" dirty="0">
                <a:solidFill>
                  <a:prstClr val="white"/>
                </a:solidFill>
              </a:rPr>
              <a:t>true expertise </a:t>
            </a:r>
            <a:r>
              <a:rPr lang="en-GB" sz="900" dirty="0">
                <a:solidFill>
                  <a:prstClr val="white"/>
                </a:solidFill>
              </a:rPr>
              <a:t>and </a:t>
            </a:r>
            <a:r>
              <a:rPr lang="en-GB" sz="900" b="1" dirty="0">
                <a:solidFill>
                  <a:prstClr val="white"/>
                </a:solidFill>
              </a:rPr>
              <a:t>product innovation</a:t>
            </a:r>
            <a:r>
              <a:rPr lang="en-GB" sz="900" dirty="0">
                <a:solidFill>
                  <a:prstClr val="white"/>
                </a:solidFill>
              </a:rPr>
              <a:t>,</a:t>
            </a:r>
            <a:r>
              <a:rPr lang="en-GB" sz="900" b="1" dirty="0">
                <a:solidFill>
                  <a:prstClr val="white"/>
                </a:solidFill>
              </a:rPr>
              <a:t> </a:t>
            </a:r>
            <a:r>
              <a:rPr lang="en-GB" sz="900" dirty="0">
                <a:solidFill>
                  <a:prstClr val="white"/>
                </a:solidFill>
              </a:rPr>
              <a:t>and serve a loyal customer base. As their </a:t>
            </a:r>
            <a:r>
              <a:rPr lang="en-GB" sz="900" b="1" dirty="0">
                <a:solidFill>
                  <a:prstClr val="white"/>
                </a:solidFill>
              </a:rPr>
              <a:t>share grows</a:t>
            </a:r>
            <a:r>
              <a:rPr lang="en-GB" sz="900" dirty="0">
                <a:solidFill>
                  <a:prstClr val="white"/>
                </a:solidFill>
              </a:rPr>
              <a:t>, they will have to decide which route to market to take.</a:t>
            </a:r>
          </a:p>
        </p:txBody>
      </p:sp>
      <p:sp>
        <p:nvSpPr>
          <p:cNvPr id="142" name="TextBox 141">
            <a:extLst>
              <a:ext uri="{FF2B5EF4-FFF2-40B4-BE49-F238E27FC236}">
                <a16:creationId xmlns:a16="http://schemas.microsoft.com/office/drawing/2014/main" id="{C9A321A0-6EF9-4B3F-AA11-21D23769F637}"/>
              </a:ext>
            </a:extLst>
          </p:cNvPr>
          <p:cNvSpPr txBox="1"/>
          <p:nvPr/>
        </p:nvSpPr>
        <p:spPr>
          <a:xfrm flipH="1">
            <a:off x="5533772" y="3622236"/>
            <a:ext cx="1270888" cy="1384995"/>
          </a:xfrm>
          <a:prstGeom prst="rect">
            <a:avLst/>
          </a:prstGeom>
          <a:noFill/>
        </p:spPr>
        <p:txBody>
          <a:bodyPr wrap="square" lIns="0" tIns="0" rIns="0" bIns="0" rtlCol="0">
            <a:spAutoFit/>
          </a:bodyPr>
          <a:lstStyle/>
          <a:p>
            <a:pPr lvl="0">
              <a:spcAft>
                <a:spcPts val="600"/>
              </a:spcAft>
              <a:defRPr/>
            </a:pPr>
            <a:r>
              <a:rPr lang="en-GB" sz="900" dirty="0">
                <a:solidFill>
                  <a:prstClr val="white"/>
                </a:solidFill>
              </a:rPr>
              <a:t>Discounters (</a:t>
            </a:r>
            <a:r>
              <a:rPr lang="en-GB" sz="900" b="1" dirty="0">
                <a:solidFill>
                  <a:prstClr val="white"/>
                </a:solidFill>
              </a:rPr>
              <a:t>fastest-growing</a:t>
            </a:r>
            <a:r>
              <a:rPr lang="en-GB" sz="900" dirty="0">
                <a:solidFill>
                  <a:prstClr val="white"/>
                </a:solidFill>
              </a:rPr>
              <a:t> physical channel globally) have historically been </a:t>
            </a:r>
            <a:r>
              <a:rPr lang="en-GB" sz="900" b="1" dirty="0">
                <a:solidFill>
                  <a:prstClr val="white"/>
                </a:solidFill>
              </a:rPr>
              <a:t>more profitable </a:t>
            </a:r>
            <a:r>
              <a:rPr lang="en-GB" sz="900" dirty="0">
                <a:solidFill>
                  <a:prstClr val="white"/>
                </a:solidFill>
              </a:rPr>
              <a:t>than legacy retailers. They will now have to </a:t>
            </a:r>
            <a:r>
              <a:rPr lang="en-GB" sz="900" b="1" dirty="0">
                <a:solidFill>
                  <a:prstClr val="white"/>
                </a:solidFill>
              </a:rPr>
              <a:t>evolve their online value proposition </a:t>
            </a:r>
            <a:r>
              <a:rPr lang="en-GB" sz="900" dirty="0">
                <a:solidFill>
                  <a:prstClr val="white"/>
                </a:solidFill>
              </a:rPr>
              <a:t>to profitably survive in the future.</a:t>
            </a:r>
            <a:endParaRPr lang="en-GB" sz="900" b="1" dirty="0">
              <a:solidFill>
                <a:prstClr val="white"/>
              </a:solidFill>
            </a:endParaRPr>
          </a:p>
        </p:txBody>
      </p:sp>
      <p:sp>
        <p:nvSpPr>
          <p:cNvPr id="143" name="TextBox 142">
            <a:extLst>
              <a:ext uri="{FF2B5EF4-FFF2-40B4-BE49-F238E27FC236}">
                <a16:creationId xmlns:a16="http://schemas.microsoft.com/office/drawing/2014/main" id="{C0DB1C44-71A1-45ED-970C-77118BF92F93}"/>
              </a:ext>
            </a:extLst>
          </p:cNvPr>
          <p:cNvSpPr txBox="1"/>
          <p:nvPr/>
        </p:nvSpPr>
        <p:spPr>
          <a:xfrm flipH="1">
            <a:off x="6996906" y="3622236"/>
            <a:ext cx="1253649" cy="1738938"/>
          </a:xfrm>
          <a:prstGeom prst="rect">
            <a:avLst/>
          </a:prstGeom>
          <a:noFill/>
        </p:spPr>
        <p:txBody>
          <a:bodyPr wrap="square" lIns="0" tIns="0" rIns="0" bIns="0" rtlCol="0">
            <a:spAutoFit/>
          </a:bodyPr>
          <a:lstStyle/>
          <a:p>
            <a:pPr>
              <a:spcAft>
                <a:spcPts val="600"/>
              </a:spcAft>
              <a:defRPr/>
            </a:pPr>
            <a:r>
              <a:rPr lang="en-GB" sz="900" dirty="0">
                <a:solidFill>
                  <a:prstClr val="white"/>
                </a:solidFill>
              </a:rPr>
              <a:t>Brands are increasingly seeking to embrace a Direct to Consumer approach to maximize their margins and bypass retailers. In many cases Brands are leveraging platform ecosystems either indirectly or directly to deliver their proposition.</a:t>
            </a:r>
            <a:endParaRPr lang="en-US" sz="900" dirty="0">
              <a:solidFill>
                <a:prstClr val="white"/>
              </a:solidFill>
            </a:endParaRPr>
          </a:p>
          <a:p>
            <a:pPr lvl="0">
              <a:spcAft>
                <a:spcPts val="600"/>
              </a:spcAft>
              <a:defRPr/>
            </a:pPr>
            <a:endParaRPr lang="en-GB" sz="900" dirty="0">
              <a:solidFill>
                <a:prstClr val="white"/>
              </a:solidFill>
            </a:endParaRPr>
          </a:p>
        </p:txBody>
      </p:sp>
      <p:grpSp>
        <p:nvGrpSpPr>
          <p:cNvPr id="144" name="Group 143">
            <a:extLst>
              <a:ext uri="{FF2B5EF4-FFF2-40B4-BE49-F238E27FC236}">
                <a16:creationId xmlns:a16="http://schemas.microsoft.com/office/drawing/2014/main" id="{9577340D-01FD-48DF-85D9-787746E1985F}"/>
              </a:ext>
            </a:extLst>
          </p:cNvPr>
          <p:cNvGrpSpPr>
            <a:grpSpLocks noChangeAspect="1"/>
          </p:cNvGrpSpPr>
          <p:nvPr/>
        </p:nvGrpSpPr>
        <p:grpSpPr>
          <a:xfrm>
            <a:off x="5885999" y="5389964"/>
            <a:ext cx="376518" cy="457200"/>
            <a:chOff x="2419702" y="5396162"/>
            <a:chExt cx="400050" cy="485775"/>
          </a:xfrm>
          <a:solidFill>
            <a:schemeClr val="bg1"/>
          </a:solidFill>
        </p:grpSpPr>
        <p:sp>
          <p:nvSpPr>
            <p:cNvPr id="145" name="Freeform 55">
              <a:extLst>
                <a:ext uri="{FF2B5EF4-FFF2-40B4-BE49-F238E27FC236}">
                  <a16:creationId xmlns:a16="http://schemas.microsoft.com/office/drawing/2014/main" id="{4F894468-70D8-4665-990A-2BA11FB0AF96}"/>
                </a:ext>
              </a:extLst>
            </p:cNvPr>
            <p:cNvSpPr>
              <a:spLocks noEditPoints="1"/>
            </p:cNvSpPr>
            <p:nvPr/>
          </p:nvSpPr>
          <p:spPr bwMode="auto">
            <a:xfrm>
              <a:off x="2653064" y="5396162"/>
              <a:ext cx="166688" cy="485775"/>
            </a:xfrm>
            <a:custGeom>
              <a:avLst/>
              <a:gdLst>
                <a:gd name="T0" fmla="*/ 104 w 421"/>
                <a:gd name="T1" fmla="*/ 179 h 1223"/>
                <a:gd name="T2" fmla="*/ 111 w 421"/>
                <a:gd name="T3" fmla="*/ 61 h 1223"/>
                <a:gd name="T4" fmla="*/ 171 w 421"/>
                <a:gd name="T5" fmla="*/ 5 h 1223"/>
                <a:gd name="T6" fmla="*/ 271 w 421"/>
                <a:gd name="T7" fmla="*/ 14 h 1223"/>
                <a:gd name="T8" fmla="*/ 315 w 421"/>
                <a:gd name="T9" fmla="*/ 79 h 1223"/>
                <a:gd name="T10" fmla="*/ 308 w 421"/>
                <a:gd name="T11" fmla="*/ 229 h 1223"/>
                <a:gd name="T12" fmla="*/ 232 w 421"/>
                <a:gd name="T13" fmla="*/ 489 h 1223"/>
                <a:gd name="T14" fmla="*/ 218 w 421"/>
                <a:gd name="T15" fmla="*/ 581 h 1223"/>
                <a:gd name="T16" fmla="*/ 232 w 421"/>
                <a:gd name="T17" fmla="*/ 575 h 1223"/>
                <a:gd name="T18" fmla="*/ 242 w 421"/>
                <a:gd name="T19" fmla="*/ 613 h 1223"/>
                <a:gd name="T20" fmla="*/ 199 w 421"/>
                <a:gd name="T21" fmla="*/ 629 h 1223"/>
                <a:gd name="T22" fmla="*/ 174 w 421"/>
                <a:gd name="T23" fmla="*/ 580 h 1223"/>
                <a:gd name="T24" fmla="*/ 232 w 421"/>
                <a:gd name="T25" fmla="*/ 362 h 1223"/>
                <a:gd name="T26" fmla="*/ 282 w 421"/>
                <a:gd name="T27" fmla="*/ 144 h 1223"/>
                <a:gd name="T28" fmla="*/ 262 w 421"/>
                <a:gd name="T29" fmla="*/ 55 h 1223"/>
                <a:gd name="T30" fmla="*/ 201 w 421"/>
                <a:gd name="T31" fmla="*/ 38 h 1223"/>
                <a:gd name="T32" fmla="*/ 151 w 421"/>
                <a:gd name="T33" fmla="*/ 66 h 1223"/>
                <a:gd name="T34" fmla="*/ 144 w 421"/>
                <a:gd name="T35" fmla="*/ 188 h 1223"/>
                <a:gd name="T36" fmla="*/ 205 w 421"/>
                <a:gd name="T37" fmla="*/ 413 h 1223"/>
                <a:gd name="T38" fmla="*/ 173 w 421"/>
                <a:gd name="T39" fmla="*/ 439 h 1223"/>
                <a:gd name="T40" fmla="*/ 414 w 421"/>
                <a:gd name="T41" fmla="*/ 1217 h 1223"/>
                <a:gd name="T42" fmla="*/ 10 w 421"/>
                <a:gd name="T43" fmla="*/ 1219 h 1223"/>
                <a:gd name="T44" fmla="*/ 4 w 421"/>
                <a:gd name="T45" fmla="*/ 633 h 1223"/>
                <a:gd name="T46" fmla="*/ 189 w 421"/>
                <a:gd name="T47" fmla="*/ 468 h 1223"/>
                <a:gd name="T48" fmla="*/ 161 w 421"/>
                <a:gd name="T49" fmla="*/ 591 h 1223"/>
                <a:gd name="T50" fmla="*/ 165 w 421"/>
                <a:gd name="T51" fmla="*/ 643 h 1223"/>
                <a:gd name="T52" fmla="*/ 216 w 421"/>
                <a:gd name="T53" fmla="*/ 666 h 1223"/>
                <a:gd name="T54" fmla="*/ 262 w 421"/>
                <a:gd name="T55" fmla="*/ 628 h 1223"/>
                <a:gd name="T56" fmla="*/ 247 w 421"/>
                <a:gd name="T57" fmla="*/ 572 h 1223"/>
                <a:gd name="T58" fmla="*/ 238 w 421"/>
                <a:gd name="T59" fmla="*/ 501 h 1223"/>
                <a:gd name="T60" fmla="*/ 421 w 421"/>
                <a:gd name="T61" fmla="*/ 653 h 1223"/>
                <a:gd name="T62" fmla="*/ 215 w 421"/>
                <a:gd name="T63" fmla="*/ 1071 h 1223"/>
                <a:gd name="T64" fmla="*/ 215 w 421"/>
                <a:gd name="T65" fmla="*/ 1095 h 1223"/>
                <a:gd name="T66" fmla="*/ 143 w 421"/>
                <a:gd name="T67" fmla="*/ 1096 h 1223"/>
                <a:gd name="T68" fmla="*/ 139 w 421"/>
                <a:gd name="T69" fmla="*/ 1073 h 1223"/>
                <a:gd name="T70" fmla="*/ 158 w 421"/>
                <a:gd name="T71" fmla="*/ 1037 h 1223"/>
                <a:gd name="T72" fmla="*/ 107 w 421"/>
                <a:gd name="T73" fmla="*/ 1083 h 1223"/>
                <a:gd name="T74" fmla="*/ 158 w 421"/>
                <a:gd name="T75" fmla="*/ 1131 h 1223"/>
                <a:gd name="T76" fmla="*/ 248 w 421"/>
                <a:gd name="T77" fmla="*/ 1103 h 1223"/>
                <a:gd name="T78" fmla="*/ 310 w 421"/>
                <a:gd name="T79" fmla="*/ 1126 h 1223"/>
                <a:gd name="T80" fmla="*/ 284 w 421"/>
                <a:gd name="T81" fmla="*/ 928 h 1223"/>
                <a:gd name="T82" fmla="*/ 278 w 421"/>
                <a:gd name="T83" fmla="*/ 956 h 1223"/>
                <a:gd name="T84" fmla="*/ 282 w 421"/>
                <a:gd name="T85" fmla="*/ 980 h 1223"/>
                <a:gd name="T86" fmla="*/ 233 w 421"/>
                <a:gd name="T87" fmla="*/ 981 h 1223"/>
                <a:gd name="T88" fmla="*/ 145 w 421"/>
                <a:gd name="T89" fmla="*/ 924 h 1223"/>
                <a:gd name="T90" fmla="*/ 158 w 421"/>
                <a:gd name="T91" fmla="*/ 959 h 1223"/>
                <a:gd name="T92" fmla="*/ 230 w 421"/>
                <a:gd name="T93" fmla="*/ 1012 h 1223"/>
                <a:gd name="T94" fmla="*/ 305 w 421"/>
                <a:gd name="T95" fmla="*/ 1000 h 1223"/>
                <a:gd name="T96" fmla="*/ 298 w 421"/>
                <a:gd name="T97" fmla="*/ 778 h 1223"/>
                <a:gd name="T98" fmla="*/ 233 w 421"/>
                <a:gd name="T99" fmla="*/ 771 h 1223"/>
                <a:gd name="T100" fmla="*/ 179 w 421"/>
                <a:gd name="T101" fmla="*/ 821 h 1223"/>
                <a:gd name="T102" fmla="*/ 142 w 421"/>
                <a:gd name="T103" fmla="*/ 820 h 1223"/>
                <a:gd name="T104" fmla="*/ 146 w 421"/>
                <a:gd name="T105" fmla="*/ 796 h 1223"/>
                <a:gd name="T106" fmla="*/ 142 w 421"/>
                <a:gd name="T107" fmla="*/ 767 h 1223"/>
                <a:gd name="T108" fmla="*/ 97 w 421"/>
                <a:gd name="T109" fmla="*/ 824 h 1223"/>
                <a:gd name="T110" fmla="*/ 152 w 421"/>
                <a:gd name="T111" fmla="*/ 858 h 1223"/>
                <a:gd name="T112" fmla="*/ 212 w 421"/>
                <a:gd name="T113" fmla="*/ 833 h 1223"/>
                <a:gd name="T114" fmla="*/ 267 w 421"/>
                <a:gd name="T115" fmla="*/ 797 h 1223"/>
                <a:gd name="T116" fmla="*/ 281 w 421"/>
                <a:gd name="T117" fmla="*/ 816 h 1223"/>
                <a:gd name="T118" fmla="*/ 253 w 421"/>
                <a:gd name="T119" fmla="*/ 828 h 1223"/>
                <a:gd name="T120" fmla="*/ 303 w 421"/>
                <a:gd name="T121" fmla="*/ 839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1223">
                  <a:moveTo>
                    <a:pt x="168" y="421"/>
                  </a:moveTo>
                  <a:lnTo>
                    <a:pt x="150" y="366"/>
                  </a:lnTo>
                  <a:lnTo>
                    <a:pt x="134" y="311"/>
                  </a:lnTo>
                  <a:lnTo>
                    <a:pt x="125" y="283"/>
                  </a:lnTo>
                  <a:lnTo>
                    <a:pt x="119" y="256"/>
                  </a:lnTo>
                  <a:lnTo>
                    <a:pt x="112" y="229"/>
                  </a:lnTo>
                  <a:lnTo>
                    <a:pt x="107" y="204"/>
                  </a:lnTo>
                  <a:lnTo>
                    <a:pt x="104" y="179"/>
                  </a:lnTo>
                  <a:lnTo>
                    <a:pt x="101" y="154"/>
                  </a:lnTo>
                  <a:lnTo>
                    <a:pt x="101" y="131"/>
                  </a:lnTo>
                  <a:lnTo>
                    <a:pt x="101" y="110"/>
                  </a:lnTo>
                  <a:lnTo>
                    <a:pt x="102" y="99"/>
                  </a:lnTo>
                  <a:lnTo>
                    <a:pt x="104" y="89"/>
                  </a:lnTo>
                  <a:lnTo>
                    <a:pt x="106" y="79"/>
                  </a:lnTo>
                  <a:lnTo>
                    <a:pt x="108" y="71"/>
                  </a:lnTo>
                  <a:lnTo>
                    <a:pt x="111" y="61"/>
                  </a:lnTo>
                  <a:lnTo>
                    <a:pt x="115" y="54"/>
                  </a:lnTo>
                  <a:lnTo>
                    <a:pt x="119" y="45"/>
                  </a:lnTo>
                  <a:lnTo>
                    <a:pt x="124" y="38"/>
                  </a:lnTo>
                  <a:lnTo>
                    <a:pt x="132" y="29"/>
                  </a:lnTo>
                  <a:lnTo>
                    <a:pt x="140" y="21"/>
                  </a:lnTo>
                  <a:lnTo>
                    <a:pt x="150" y="14"/>
                  </a:lnTo>
                  <a:lnTo>
                    <a:pt x="160" y="9"/>
                  </a:lnTo>
                  <a:lnTo>
                    <a:pt x="171" y="5"/>
                  </a:lnTo>
                  <a:lnTo>
                    <a:pt x="183" y="2"/>
                  </a:lnTo>
                  <a:lnTo>
                    <a:pt x="196" y="0"/>
                  </a:lnTo>
                  <a:lnTo>
                    <a:pt x="210" y="0"/>
                  </a:lnTo>
                  <a:lnTo>
                    <a:pt x="225" y="0"/>
                  </a:lnTo>
                  <a:lnTo>
                    <a:pt x="237" y="2"/>
                  </a:lnTo>
                  <a:lnTo>
                    <a:pt x="250" y="5"/>
                  </a:lnTo>
                  <a:lnTo>
                    <a:pt x="261" y="9"/>
                  </a:lnTo>
                  <a:lnTo>
                    <a:pt x="271" y="14"/>
                  </a:lnTo>
                  <a:lnTo>
                    <a:pt x="281" y="21"/>
                  </a:lnTo>
                  <a:lnTo>
                    <a:pt x="289" y="29"/>
                  </a:lnTo>
                  <a:lnTo>
                    <a:pt x="297" y="38"/>
                  </a:lnTo>
                  <a:lnTo>
                    <a:pt x="302" y="45"/>
                  </a:lnTo>
                  <a:lnTo>
                    <a:pt x="306" y="54"/>
                  </a:lnTo>
                  <a:lnTo>
                    <a:pt x="309" y="61"/>
                  </a:lnTo>
                  <a:lnTo>
                    <a:pt x="313" y="71"/>
                  </a:lnTo>
                  <a:lnTo>
                    <a:pt x="315" y="79"/>
                  </a:lnTo>
                  <a:lnTo>
                    <a:pt x="317" y="89"/>
                  </a:lnTo>
                  <a:lnTo>
                    <a:pt x="319" y="99"/>
                  </a:lnTo>
                  <a:lnTo>
                    <a:pt x="320" y="110"/>
                  </a:lnTo>
                  <a:lnTo>
                    <a:pt x="320" y="131"/>
                  </a:lnTo>
                  <a:lnTo>
                    <a:pt x="319" y="154"/>
                  </a:lnTo>
                  <a:lnTo>
                    <a:pt x="317" y="179"/>
                  </a:lnTo>
                  <a:lnTo>
                    <a:pt x="313" y="204"/>
                  </a:lnTo>
                  <a:lnTo>
                    <a:pt x="308" y="229"/>
                  </a:lnTo>
                  <a:lnTo>
                    <a:pt x="302" y="256"/>
                  </a:lnTo>
                  <a:lnTo>
                    <a:pt x="295" y="283"/>
                  </a:lnTo>
                  <a:lnTo>
                    <a:pt x="287" y="311"/>
                  </a:lnTo>
                  <a:lnTo>
                    <a:pt x="271" y="366"/>
                  </a:lnTo>
                  <a:lnTo>
                    <a:pt x="253" y="421"/>
                  </a:lnTo>
                  <a:lnTo>
                    <a:pt x="247" y="443"/>
                  </a:lnTo>
                  <a:lnTo>
                    <a:pt x="240" y="466"/>
                  </a:lnTo>
                  <a:lnTo>
                    <a:pt x="232" y="489"/>
                  </a:lnTo>
                  <a:lnTo>
                    <a:pt x="226" y="512"/>
                  </a:lnTo>
                  <a:lnTo>
                    <a:pt x="220" y="533"/>
                  </a:lnTo>
                  <a:lnTo>
                    <a:pt x="215" y="553"/>
                  </a:lnTo>
                  <a:lnTo>
                    <a:pt x="212" y="570"/>
                  </a:lnTo>
                  <a:lnTo>
                    <a:pt x="211" y="583"/>
                  </a:lnTo>
                  <a:lnTo>
                    <a:pt x="214" y="583"/>
                  </a:lnTo>
                  <a:lnTo>
                    <a:pt x="216" y="582"/>
                  </a:lnTo>
                  <a:lnTo>
                    <a:pt x="218" y="581"/>
                  </a:lnTo>
                  <a:lnTo>
                    <a:pt x="219" y="579"/>
                  </a:lnTo>
                  <a:lnTo>
                    <a:pt x="220" y="576"/>
                  </a:lnTo>
                  <a:lnTo>
                    <a:pt x="220" y="574"/>
                  </a:lnTo>
                  <a:lnTo>
                    <a:pt x="222" y="572"/>
                  </a:lnTo>
                  <a:lnTo>
                    <a:pt x="223" y="571"/>
                  </a:lnTo>
                  <a:lnTo>
                    <a:pt x="225" y="571"/>
                  </a:lnTo>
                  <a:lnTo>
                    <a:pt x="227" y="572"/>
                  </a:lnTo>
                  <a:lnTo>
                    <a:pt x="232" y="575"/>
                  </a:lnTo>
                  <a:lnTo>
                    <a:pt x="237" y="581"/>
                  </a:lnTo>
                  <a:lnTo>
                    <a:pt x="240" y="584"/>
                  </a:lnTo>
                  <a:lnTo>
                    <a:pt x="242" y="589"/>
                  </a:lnTo>
                  <a:lnTo>
                    <a:pt x="243" y="593"/>
                  </a:lnTo>
                  <a:lnTo>
                    <a:pt x="244" y="598"/>
                  </a:lnTo>
                  <a:lnTo>
                    <a:pt x="244" y="602"/>
                  </a:lnTo>
                  <a:lnTo>
                    <a:pt x="243" y="608"/>
                  </a:lnTo>
                  <a:lnTo>
                    <a:pt x="242" y="613"/>
                  </a:lnTo>
                  <a:lnTo>
                    <a:pt x="238" y="617"/>
                  </a:lnTo>
                  <a:lnTo>
                    <a:pt x="233" y="624"/>
                  </a:lnTo>
                  <a:lnTo>
                    <a:pt x="226" y="628"/>
                  </a:lnTo>
                  <a:lnTo>
                    <a:pt x="218" y="630"/>
                  </a:lnTo>
                  <a:lnTo>
                    <a:pt x="210" y="631"/>
                  </a:lnTo>
                  <a:lnTo>
                    <a:pt x="209" y="631"/>
                  </a:lnTo>
                  <a:lnTo>
                    <a:pt x="207" y="631"/>
                  </a:lnTo>
                  <a:lnTo>
                    <a:pt x="199" y="629"/>
                  </a:lnTo>
                  <a:lnTo>
                    <a:pt x="193" y="627"/>
                  </a:lnTo>
                  <a:lnTo>
                    <a:pt x="187" y="622"/>
                  </a:lnTo>
                  <a:lnTo>
                    <a:pt x="182" y="617"/>
                  </a:lnTo>
                  <a:lnTo>
                    <a:pt x="179" y="612"/>
                  </a:lnTo>
                  <a:lnTo>
                    <a:pt x="176" y="604"/>
                  </a:lnTo>
                  <a:lnTo>
                    <a:pt x="175" y="597"/>
                  </a:lnTo>
                  <a:lnTo>
                    <a:pt x="174" y="590"/>
                  </a:lnTo>
                  <a:lnTo>
                    <a:pt x="174" y="580"/>
                  </a:lnTo>
                  <a:lnTo>
                    <a:pt x="174" y="570"/>
                  </a:lnTo>
                  <a:lnTo>
                    <a:pt x="176" y="559"/>
                  </a:lnTo>
                  <a:lnTo>
                    <a:pt x="178" y="546"/>
                  </a:lnTo>
                  <a:lnTo>
                    <a:pt x="184" y="519"/>
                  </a:lnTo>
                  <a:lnTo>
                    <a:pt x="193" y="487"/>
                  </a:lnTo>
                  <a:lnTo>
                    <a:pt x="205" y="451"/>
                  </a:lnTo>
                  <a:lnTo>
                    <a:pt x="217" y="410"/>
                  </a:lnTo>
                  <a:lnTo>
                    <a:pt x="232" y="362"/>
                  </a:lnTo>
                  <a:lnTo>
                    <a:pt x="247" y="312"/>
                  </a:lnTo>
                  <a:lnTo>
                    <a:pt x="254" y="287"/>
                  </a:lnTo>
                  <a:lnTo>
                    <a:pt x="262" y="261"/>
                  </a:lnTo>
                  <a:lnTo>
                    <a:pt x="267" y="236"/>
                  </a:lnTo>
                  <a:lnTo>
                    <a:pt x="272" y="211"/>
                  </a:lnTo>
                  <a:lnTo>
                    <a:pt x="277" y="188"/>
                  </a:lnTo>
                  <a:lnTo>
                    <a:pt x="280" y="165"/>
                  </a:lnTo>
                  <a:lnTo>
                    <a:pt x="282" y="144"/>
                  </a:lnTo>
                  <a:lnTo>
                    <a:pt x="282" y="123"/>
                  </a:lnTo>
                  <a:lnTo>
                    <a:pt x="281" y="104"/>
                  </a:lnTo>
                  <a:lnTo>
                    <a:pt x="278" y="87"/>
                  </a:lnTo>
                  <a:lnTo>
                    <a:pt x="276" y="80"/>
                  </a:lnTo>
                  <a:lnTo>
                    <a:pt x="273" y="73"/>
                  </a:lnTo>
                  <a:lnTo>
                    <a:pt x="270" y="66"/>
                  </a:lnTo>
                  <a:lnTo>
                    <a:pt x="266" y="61"/>
                  </a:lnTo>
                  <a:lnTo>
                    <a:pt x="262" y="55"/>
                  </a:lnTo>
                  <a:lnTo>
                    <a:pt x="256" y="50"/>
                  </a:lnTo>
                  <a:lnTo>
                    <a:pt x="250" y="46"/>
                  </a:lnTo>
                  <a:lnTo>
                    <a:pt x="244" y="43"/>
                  </a:lnTo>
                  <a:lnTo>
                    <a:pt x="236" y="41"/>
                  </a:lnTo>
                  <a:lnTo>
                    <a:pt x="229" y="39"/>
                  </a:lnTo>
                  <a:lnTo>
                    <a:pt x="219" y="38"/>
                  </a:lnTo>
                  <a:lnTo>
                    <a:pt x="210" y="38"/>
                  </a:lnTo>
                  <a:lnTo>
                    <a:pt x="201" y="38"/>
                  </a:lnTo>
                  <a:lnTo>
                    <a:pt x="192" y="39"/>
                  </a:lnTo>
                  <a:lnTo>
                    <a:pt x="184" y="41"/>
                  </a:lnTo>
                  <a:lnTo>
                    <a:pt x="177" y="43"/>
                  </a:lnTo>
                  <a:lnTo>
                    <a:pt x="171" y="46"/>
                  </a:lnTo>
                  <a:lnTo>
                    <a:pt x="164" y="50"/>
                  </a:lnTo>
                  <a:lnTo>
                    <a:pt x="159" y="55"/>
                  </a:lnTo>
                  <a:lnTo>
                    <a:pt x="155" y="61"/>
                  </a:lnTo>
                  <a:lnTo>
                    <a:pt x="151" y="66"/>
                  </a:lnTo>
                  <a:lnTo>
                    <a:pt x="147" y="73"/>
                  </a:lnTo>
                  <a:lnTo>
                    <a:pt x="145" y="80"/>
                  </a:lnTo>
                  <a:lnTo>
                    <a:pt x="143" y="87"/>
                  </a:lnTo>
                  <a:lnTo>
                    <a:pt x="140" y="104"/>
                  </a:lnTo>
                  <a:lnTo>
                    <a:pt x="139" y="123"/>
                  </a:lnTo>
                  <a:lnTo>
                    <a:pt x="139" y="144"/>
                  </a:lnTo>
                  <a:lnTo>
                    <a:pt x="141" y="165"/>
                  </a:lnTo>
                  <a:lnTo>
                    <a:pt x="144" y="188"/>
                  </a:lnTo>
                  <a:lnTo>
                    <a:pt x="148" y="211"/>
                  </a:lnTo>
                  <a:lnTo>
                    <a:pt x="154" y="236"/>
                  </a:lnTo>
                  <a:lnTo>
                    <a:pt x="159" y="261"/>
                  </a:lnTo>
                  <a:lnTo>
                    <a:pt x="166" y="287"/>
                  </a:lnTo>
                  <a:lnTo>
                    <a:pt x="173" y="312"/>
                  </a:lnTo>
                  <a:lnTo>
                    <a:pt x="189" y="362"/>
                  </a:lnTo>
                  <a:lnTo>
                    <a:pt x="204" y="410"/>
                  </a:lnTo>
                  <a:lnTo>
                    <a:pt x="205" y="413"/>
                  </a:lnTo>
                  <a:lnTo>
                    <a:pt x="206" y="416"/>
                  </a:lnTo>
                  <a:lnTo>
                    <a:pt x="206" y="416"/>
                  </a:lnTo>
                  <a:lnTo>
                    <a:pt x="205" y="417"/>
                  </a:lnTo>
                  <a:lnTo>
                    <a:pt x="199" y="418"/>
                  </a:lnTo>
                  <a:lnTo>
                    <a:pt x="194" y="420"/>
                  </a:lnTo>
                  <a:lnTo>
                    <a:pt x="190" y="423"/>
                  </a:lnTo>
                  <a:lnTo>
                    <a:pt x="186" y="426"/>
                  </a:lnTo>
                  <a:lnTo>
                    <a:pt x="173" y="439"/>
                  </a:lnTo>
                  <a:lnTo>
                    <a:pt x="170" y="430"/>
                  </a:lnTo>
                  <a:lnTo>
                    <a:pt x="168" y="421"/>
                  </a:lnTo>
                  <a:close/>
                  <a:moveTo>
                    <a:pt x="421" y="653"/>
                  </a:moveTo>
                  <a:lnTo>
                    <a:pt x="421" y="1201"/>
                  </a:lnTo>
                  <a:lnTo>
                    <a:pt x="421" y="1205"/>
                  </a:lnTo>
                  <a:lnTo>
                    <a:pt x="420" y="1209"/>
                  </a:lnTo>
                  <a:lnTo>
                    <a:pt x="417" y="1214"/>
                  </a:lnTo>
                  <a:lnTo>
                    <a:pt x="414" y="1217"/>
                  </a:lnTo>
                  <a:lnTo>
                    <a:pt x="411" y="1219"/>
                  </a:lnTo>
                  <a:lnTo>
                    <a:pt x="407" y="1221"/>
                  </a:lnTo>
                  <a:lnTo>
                    <a:pt x="403" y="1223"/>
                  </a:lnTo>
                  <a:lnTo>
                    <a:pt x="398" y="1223"/>
                  </a:lnTo>
                  <a:lnTo>
                    <a:pt x="22" y="1223"/>
                  </a:lnTo>
                  <a:lnTo>
                    <a:pt x="17" y="1223"/>
                  </a:lnTo>
                  <a:lnTo>
                    <a:pt x="13" y="1221"/>
                  </a:lnTo>
                  <a:lnTo>
                    <a:pt x="10" y="1219"/>
                  </a:lnTo>
                  <a:lnTo>
                    <a:pt x="7" y="1217"/>
                  </a:lnTo>
                  <a:lnTo>
                    <a:pt x="3" y="1214"/>
                  </a:lnTo>
                  <a:lnTo>
                    <a:pt x="1" y="1209"/>
                  </a:lnTo>
                  <a:lnTo>
                    <a:pt x="0" y="1205"/>
                  </a:lnTo>
                  <a:lnTo>
                    <a:pt x="0" y="1201"/>
                  </a:lnTo>
                  <a:lnTo>
                    <a:pt x="0" y="653"/>
                  </a:lnTo>
                  <a:lnTo>
                    <a:pt x="1" y="644"/>
                  </a:lnTo>
                  <a:lnTo>
                    <a:pt x="4" y="633"/>
                  </a:lnTo>
                  <a:lnTo>
                    <a:pt x="10" y="624"/>
                  </a:lnTo>
                  <a:lnTo>
                    <a:pt x="15" y="615"/>
                  </a:lnTo>
                  <a:lnTo>
                    <a:pt x="195" y="435"/>
                  </a:lnTo>
                  <a:lnTo>
                    <a:pt x="197" y="433"/>
                  </a:lnTo>
                  <a:lnTo>
                    <a:pt x="200" y="431"/>
                  </a:lnTo>
                  <a:lnTo>
                    <a:pt x="196" y="443"/>
                  </a:lnTo>
                  <a:lnTo>
                    <a:pt x="193" y="456"/>
                  </a:lnTo>
                  <a:lnTo>
                    <a:pt x="189" y="468"/>
                  </a:lnTo>
                  <a:lnTo>
                    <a:pt x="186" y="479"/>
                  </a:lnTo>
                  <a:lnTo>
                    <a:pt x="176" y="512"/>
                  </a:lnTo>
                  <a:lnTo>
                    <a:pt x="170" y="540"/>
                  </a:lnTo>
                  <a:lnTo>
                    <a:pt x="168" y="553"/>
                  </a:lnTo>
                  <a:lnTo>
                    <a:pt x="165" y="563"/>
                  </a:lnTo>
                  <a:lnTo>
                    <a:pt x="164" y="574"/>
                  </a:lnTo>
                  <a:lnTo>
                    <a:pt x="164" y="584"/>
                  </a:lnTo>
                  <a:lnTo>
                    <a:pt x="161" y="591"/>
                  </a:lnTo>
                  <a:lnTo>
                    <a:pt x="158" y="597"/>
                  </a:lnTo>
                  <a:lnTo>
                    <a:pt x="157" y="604"/>
                  </a:lnTo>
                  <a:lnTo>
                    <a:pt x="156" y="612"/>
                  </a:lnTo>
                  <a:lnTo>
                    <a:pt x="157" y="617"/>
                  </a:lnTo>
                  <a:lnTo>
                    <a:pt x="157" y="622"/>
                  </a:lnTo>
                  <a:lnTo>
                    <a:pt x="159" y="628"/>
                  </a:lnTo>
                  <a:lnTo>
                    <a:pt x="160" y="633"/>
                  </a:lnTo>
                  <a:lnTo>
                    <a:pt x="165" y="643"/>
                  </a:lnTo>
                  <a:lnTo>
                    <a:pt x="172" y="650"/>
                  </a:lnTo>
                  <a:lnTo>
                    <a:pt x="180" y="656"/>
                  </a:lnTo>
                  <a:lnTo>
                    <a:pt x="190" y="662"/>
                  </a:lnTo>
                  <a:lnTo>
                    <a:pt x="194" y="664"/>
                  </a:lnTo>
                  <a:lnTo>
                    <a:pt x="199" y="665"/>
                  </a:lnTo>
                  <a:lnTo>
                    <a:pt x="205" y="666"/>
                  </a:lnTo>
                  <a:lnTo>
                    <a:pt x="210" y="666"/>
                  </a:lnTo>
                  <a:lnTo>
                    <a:pt x="216" y="666"/>
                  </a:lnTo>
                  <a:lnTo>
                    <a:pt x="222" y="665"/>
                  </a:lnTo>
                  <a:lnTo>
                    <a:pt x="227" y="664"/>
                  </a:lnTo>
                  <a:lnTo>
                    <a:pt x="231" y="662"/>
                  </a:lnTo>
                  <a:lnTo>
                    <a:pt x="241" y="656"/>
                  </a:lnTo>
                  <a:lnTo>
                    <a:pt x="249" y="650"/>
                  </a:lnTo>
                  <a:lnTo>
                    <a:pt x="255" y="643"/>
                  </a:lnTo>
                  <a:lnTo>
                    <a:pt x="261" y="633"/>
                  </a:lnTo>
                  <a:lnTo>
                    <a:pt x="262" y="628"/>
                  </a:lnTo>
                  <a:lnTo>
                    <a:pt x="264" y="622"/>
                  </a:lnTo>
                  <a:lnTo>
                    <a:pt x="264" y="617"/>
                  </a:lnTo>
                  <a:lnTo>
                    <a:pt x="265" y="612"/>
                  </a:lnTo>
                  <a:lnTo>
                    <a:pt x="264" y="602"/>
                  </a:lnTo>
                  <a:lnTo>
                    <a:pt x="262" y="594"/>
                  </a:lnTo>
                  <a:lnTo>
                    <a:pt x="258" y="585"/>
                  </a:lnTo>
                  <a:lnTo>
                    <a:pt x="253" y="578"/>
                  </a:lnTo>
                  <a:lnTo>
                    <a:pt x="247" y="572"/>
                  </a:lnTo>
                  <a:lnTo>
                    <a:pt x="241" y="566"/>
                  </a:lnTo>
                  <a:lnTo>
                    <a:pt x="232" y="562"/>
                  </a:lnTo>
                  <a:lnTo>
                    <a:pt x="224" y="560"/>
                  </a:lnTo>
                  <a:lnTo>
                    <a:pt x="226" y="549"/>
                  </a:lnTo>
                  <a:lnTo>
                    <a:pt x="229" y="539"/>
                  </a:lnTo>
                  <a:lnTo>
                    <a:pt x="232" y="527"/>
                  </a:lnTo>
                  <a:lnTo>
                    <a:pt x="235" y="514"/>
                  </a:lnTo>
                  <a:lnTo>
                    <a:pt x="238" y="501"/>
                  </a:lnTo>
                  <a:lnTo>
                    <a:pt x="243" y="488"/>
                  </a:lnTo>
                  <a:lnTo>
                    <a:pt x="247" y="474"/>
                  </a:lnTo>
                  <a:lnTo>
                    <a:pt x="251" y="460"/>
                  </a:lnTo>
                  <a:lnTo>
                    <a:pt x="405" y="615"/>
                  </a:lnTo>
                  <a:lnTo>
                    <a:pt x="411" y="624"/>
                  </a:lnTo>
                  <a:lnTo>
                    <a:pt x="416" y="633"/>
                  </a:lnTo>
                  <a:lnTo>
                    <a:pt x="420" y="644"/>
                  </a:lnTo>
                  <a:lnTo>
                    <a:pt x="421" y="653"/>
                  </a:lnTo>
                  <a:close/>
                  <a:moveTo>
                    <a:pt x="310" y="1042"/>
                  </a:moveTo>
                  <a:lnTo>
                    <a:pt x="194" y="1037"/>
                  </a:lnTo>
                  <a:lnTo>
                    <a:pt x="194" y="1066"/>
                  </a:lnTo>
                  <a:lnTo>
                    <a:pt x="200" y="1066"/>
                  </a:lnTo>
                  <a:lnTo>
                    <a:pt x="206" y="1066"/>
                  </a:lnTo>
                  <a:lnTo>
                    <a:pt x="210" y="1067"/>
                  </a:lnTo>
                  <a:lnTo>
                    <a:pt x="213" y="1068"/>
                  </a:lnTo>
                  <a:lnTo>
                    <a:pt x="215" y="1071"/>
                  </a:lnTo>
                  <a:lnTo>
                    <a:pt x="217" y="1073"/>
                  </a:lnTo>
                  <a:lnTo>
                    <a:pt x="219" y="1076"/>
                  </a:lnTo>
                  <a:lnTo>
                    <a:pt x="219" y="1079"/>
                  </a:lnTo>
                  <a:lnTo>
                    <a:pt x="220" y="1082"/>
                  </a:lnTo>
                  <a:lnTo>
                    <a:pt x="219" y="1087"/>
                  </a:lnTo>
                  <a:lnTo>
                    <a:pt x="219" y="1090"/>
                  </a:lnTo>
                  <a:lnTo>
                    <a:pt x="217" y="1092"/>
                  </a:lnTo>
                  <a:lnTo>
                    <a:pt x="215" y="1095"/>
                  </a:lnTo>
                  <a:lnTo>
                    <a:pt x="213" y="1096"/>
                  </a:lnTo>
                  <a:lnTo>
                    <a:pt x="210" y="1098"/>
                  </a:lnTo>
                  <a:lnTo>
                    <a:pt x="206" y="1099"/>
                  </a:lnTo>
                  <a:lnTo>
                    <a:pt x="200" y="1099"/>
                  </a:lnTo>
                  <a:lnTo>
                    <a:pt x="156" y="1099"/>
                  </a:lnTo>
                  <a:lnTo>
                    <a:pt x="152" y="1099"/>
                  </a:lnTo>
                  <a:lnTo>
                    <a:pt x="147" y="1098"/>
                  </a:lnTo>
                  <a:lnTo>
                    <a:pt x="143" y="1096"/>
                  </a:lnTo>
                  <a:lnTo>
                    <a:pt x="141" y="1095"/>
                  </a:lnTo>
                  <a:lnTo>
                    <a:pt x="139" y="1092"/>
                  </a:lnTo>
                  <a:lnTo>
                    <a:pt x="138" y="1090"/>
                  </a:lnTo>
                  <a:lnTo>
                    <a:pt x="137" y="1087"/>
                  </a:lnTo>
                  <a:lnTo>
                    <a:pt x="137" y="1082"/>
                  </a:lnTo>
                  <a:lnTo>
                    <a:pt x="137" y="1079"/>
                  </a:lnTo>
                  <a:lnTo>
                    <a:pt x="138" y="1076"/>
                  </a:lnTo>
                  <a:lnTo>
                    <a:pt x="139" y="1073"/>
                  </a:lnTo>
                  <a:lnTo>
                    <a:pt x="141" y="1071"/>
                  </a:lnTo>
                  <a:lnTo>
                    <a:pt x="143" y="1068"/>
                  </a:lnTo>
                  <a:lnTo>
                    <a:pt x="147" y="1067"/>
                  </a:lnTo>
                  <a:lnTo>
                    <a:pt x="152" y="1066"/>
                  </a:lnTo>
                  <a:lnTo>
                    <a:pt x="156" y="1066"/>
                  </a:lnTo>
                  <a:lnTo>
                    <a:pt x="175" y="1066"/>
                  </a:lnTo>
                  <a:lnTo>
                    <a:pt x="175" y="1037"/>
                  </a:lnTo>
                  <a:lnTo>
                    <a:pt x="158" y="1037"/>
                  </a:lnTo>
                  <a:lnTo>
                    <a:pt x="146" y="1037"/>
                  </a:lnTo>
                  <a:lnTo>
                    <a:pt x="137" y="1040"/>
                  </a:lnTo>
                  <a:lnTo>
                    <a:pt x="128" y="1043"/>
                  </a:lnTo>
                  <a:lnTo>
                    <a:pt x="121" y="1048"/>
                  </a:lnTo>
                  <a:lnTo>
                    <a:pt x="115" y="1055"/>
                  </a:lnTo>
                  <a:lnTo>
                    <a:pt x="111" y="1063"/>
                  </a:lnTo>
                  <a:lnTo>
                    <a:pt x="108" y="1073"/>
                  </a:lnTo>
                  <a:lnTo>
                    <a:pt x="107" y="1083"/>
                  </a:lnTo>
                  <a:lnTo>
                    <a:pt x="108" y="1095"/>
                  </a:lnTo>
                  <a:lnTo>
                    <a:pt x="111" y="1105"/>
                  </a:lnTo>
                  <a:lnTo>
                    <a:pt x="115" y="1112"/>
                  </a:lnTo>
                  <a:lnTo>
                    <a:pt x="121" y="1118"/>
                  </a:lnTo>
                  <a:lnTo>
                    <a:pt x="128" y="1124"/>
                  </a:lnTo>
                  <a:lnTo>
                    <a:pt x="137" y="1128"/>
                  </a:lnTo>
                  <a:lnTo>
                    <a:pt x="146" y="1130"/>
                  </a:lnTo>
                  <a:lnTo>
                    <a:pt x="158" y="1131"/>
                  </a:lnTo>
                  <a:lnTo>
                    <a:pt x="202" y="1131"/>
                  </a:lnTo>
                  <a:lnTo>
                    <a:pt x="213" y="1130"/>
                  </a:lnTo>
                  <a:lnTo>
                    <a:pt x="223" y="1129"/>
                  </a:lnTo>
                  <a:lnTo>
                    <a:pt x="230" y="1126"/>
                  </a:lnTo>
                  <a:lnTo>
                    <a:pt x="237" y="1121"/>
                  </a:lnTo>
                  <a:lnTo>
                    <a:pt x="242" y="1117"/>
                  </a:lnTo>
                  <a:lnTo>
                    <a:pt x="246" y="1111"/>
                  </a:lnTo>
                  <a:lnTo>
                    <a:pt x="248" y="1103"/>
                  </a:lnTo>
                  <a:lnTo>
                    <a:pt x="249" y="1096"/>
                  </a:lnTo>
                  <a:lnTo>
                    <a:pt x="248" y="1087"/>
                  </a:lnTo>
                  <a:lnTo>
                    <a:pt x="245" y="1079"/>
                  </a:lnTo>
                  <a:lnTo>
                    <a:pt x="241" y="1073"/>
                  </a:lnTo>
                  <a:lnTo>
                    <a:pt x="234" y="1068"/>
                  </a:lnTo>
                  <a:lnTo>
                    <a:pt x="282" y="1071"/>
                  </a:lnTo>
                  <a:lnTo>
                    <a:pt x="282" y="1126"/>
                  </a:lnTo>
                  <a:lnTo>
                    <a:pt x="310" y="1126"/>
                  </a:lnTo>
                  <a:lnTo>
                    <a:pt x="310" y="1042"/>
                  </a:lnTo>
                  <a:close/>
                  <a:moveTo>
                    <a:pt x="314" y="971"/>
                  </a:moveTo>
                  <a:lnTo>
                    <a:pt x="313" y="960"/>
                  </a:lnTo>
                  <a:lnTo>
                    <a:pt x="309" y="951"/>
                  </a:lnTo>
                  <a:lnTo>
                    <a:pt x="305" y="942"/>
                  </a:lnTo>
                  <a:lnTo>
                    <a:pt x="300" y="936"/>
                  </a:lnTo>
                  <a:lnTo>
                    <a:pt x="292" y="931"/>
                  </a:lnTo>
                  <a:lnTo>
                    <a:pt x="284" y="928"/>
                  </a:lnTo>
                  <a:lnTo>
                    <a:pt x="274" y="924"/>
                  </a:lnTo>
                  <a:lnTo>
                    <a:pt x="263" y="924"/>
                  </a:lnTo>
                  <a:lnTo>
                    <a:pt x="243" y="924"/>
                  </a:lnTo>
                  <a:lnTo>
                    <a:pt x="243" y="954"/>
                  </a:lnTo>
                  <a:lnTo>
                    <a:pt x="265" y="954"/>
                  </a:lnTo>
                  <a:lnTo>
                    <a:pt x="269" y="954"/>
                  </a:lnTo>
                  <a:lnTo>
                    <a:pt x="273" y="955"/>
                  </a:lnTo>
                  <a:lnTo>
                    <a:pt x="278" y="956"/>
                  </a:lnTo>
                  <a:lnTo>
                    <a:pt x="280" y="958"/>
                  </a:lnTo>
                  <a:lnTo>
                    <a:pt x="282" y="960"/>
                  </a:lnTo>
                  <a:lnTo>
                    <a:pt x="283" y="964"/>
                  </a:lnTo>
                  <a:lnTo>
                    <a:pt x="284" y="967"/>
                  </a:lnTo>
                  <a:lnTo>
                    <a:pt x="284" y="970"/>
                  </a:lnTo>
                  <a:lnTo>
                    <a:pt x="284" y="974"/>
                  </a:lnTo>
                  <a:lnTo>
                    <a:pt x="283" y="977"/>
                  </a:lnTo>
                  <a:lnTo>
                    <a:pt x="282" y="980"/>
                  </a:lnTo>
                  <a:lnTo>
                    <a:pt x="280" y="983"/>
                  </a:lnTo>
                  <a:lnTo>
                    <a:pt x="277" y="984"/>
                  </a:lnTo>
                  <a:lnTo>
                    <a:pt x="272" y="986"/>
                  </a:lnTo>
                  <a:lnTo>
                    <a:pt x="268" y="987"/>
                  </a:lnTo>
                  <a:lnTo>
                    <a:pt x="262" y="987"/>
                  </a:lnTo>
                  <a:lnTo>
                    <a:pt x="251" y="986"/>
                  </a:lnTo>
                  <a:lnTo>
                    <a:pt x="242" y="984"/>
                  </a:lnTo>
                  <a:lnTo>
                    <a:pt x="233" y="981"/>
                  </a:lnTo>
                  <a:lnTo>
                    <a:pt x="226" y="977"/>
                  </a:lnTo>
                  <a:lnTo>
                    <a:pt x="211" y="967"/>
                  </a:lnTo>
                  <a:lnTo>
                    <a:pt x="198" y="955"/>
                  </a:lnTo>
                  <a:lnTo>
                    <a:pt x="186" y="943"/>
                  </a:lnTo>
                  <a:lnTo>
                    <a:pt x="171" y="934"/>
                  </a:lnTo>
                  <a:lnTo>
                    <a:pt x="163" y="930"/>
                  </a:lnTo>
                  <a:lnTo>
                    <a:pt x="155" y="927"/>
                  </a:lnTo>
                  <a:lnTo>
                    <a:pt x="145" y="924"/>
                  </a:lnTo>
                  <a:lnTo>
                    <a:pt x="135" y="924"/>
                  </a:lnTo>
                  <a:lnTo>
                    <a:pt x="110" y="924"/>
                  </a:lnTo>
                  <a:lnTo>
                    <a:pt x="110" y="1016"/>
                  </a:lnTo>
                  <a:lnTo>
                    <a:pt x="139" y="1016"/>
                  </a:lnTo>
                  <a:lnTo>
                    <a:pt x="139" y="956"/>
                  </a:lnTo>
                  <a:lnTo>
                    <a:pt x="145" y="955"/>
                  </a:lnTo>
                  <a:lnTo>
                    <a:pt x="152" y="956"/>
                  </a:lnTo>
                  <a:lnTo>
                    <a:pt x="158" y="959"/>
                  </a:lnTo>
                  <a:lnTo>
                    <a:pt x="163" y="963"/>
                  </a:lnTo>
                  <a:lnTo>
                    <a:pt x="176" y="973"/>
                  </a:lnTo>
                  <a:lnTo>
                    <a:pt x="189" y="985"/>
                  </a:lnTo>
                  <a:lnTo>
                    <a:pt x="196" y="991"/>
                  </a:lnTo>
                  <a:lnTo>
                    <a:pt x="204" y="996"/>
                  </a:lnTo>
                  <a:lnTo>
                    <a:pt x="212" y="1003"/>
                  </a:lnTo>
                  <a:lnTo>
                    <a:pt x="220" y="1008"/>
                  </a:lnTo>
                  <a:lnTo>
                    <a:pt x="230" y="1012"/>
                  </a:lnTo>
                  <a:lnTo>
                    <a:pt x="240" y="1016"/>
                  </a:lnTo>
                  <a:lnTo>
                    <a:pt x="251" y="1018"/>
                  </a:lnTo>
                  <a:lnTo>
                    <a:pt x="263" y="1019"/>
                  </a:lnTo>
                  <a:lnTo>
                    <a:pt x="274" y="1018"/>
                  </a:lnTo>
                  <a:lnTo>
                    <a:pt x="284" y="1016"/>
                  </a:lnTo>
                  <a:lnTo>
                    <a:pt x="292" y="1011"/>
                  </a:lnTo>
                  <a:lnTo>
                    <a:pt x="300" y="1006"/>
                  </a:lnTo>
                  <a:lnTo>
                    <a:pt x="305" y="1000"/>
                  </a:lnTo>
                  <a:lnTo>
                    <a:pt x="309" y="992"/>
                  </a:lnTo>
                  <a:lnTo>
                    <a:pt x="313" y="983"/>
                  </a:lnTo>
                  <a:lnTo>
                    <a:pt x="314" y="971"/>
                  </a:lnTo>
                  <a:close/>
                  <a:moveTo>
                    <a:pt x="324" y="798"/>
                  </a:moveTo>
                  <a:lnTo>
                    <a:pt x="308" y="798"/>
                  </a:lnTo>
                  <a:lnTo>
                    <a:pt x="306" y="791"/>
                  </a:lnTo>
                  <a:lnTo>
                    <a:pt x="303" y="784"/>
                  </a:lnTo>
                  <a:lnTo>
                    <a:pt x="298" y="778"/>
                  </a:lnTo>
                  <a:lnTo>
                    <a:pt x="292" y="773"/>
                  </a:lnTo>
                  <a:lnTo>
                    <a:pt x="286" y="770"/>
                  </a:lnTo>
                  <a:lnTo>
                    <a:pt x="278" y="768"/>
                  </a:lnTo>
                  <a:lnTo>
                    <a:pt x="269" y="766"/>
                  </a:lnTo>
                  <a:lnTo>
                    <a:pt x="260" y="766"/>
                  </a:lnTo>
                  <a:lnTo>
                    <a:pt x="250" y="766"/>
                  </a:lnTo>
                  <a:lnTo>
                    <a:pt x="241" y="768"/>
                  </a:lnTo>
                  <a:lnTo>
                    <a:pt x="233" y="771"/>
                  </a:lnTo>
                  <a:lnTo>
                    <a:pt x="226" y="775"/>
                  </a:lnTo>
                  <a:lnTo>
                    <a:pt x="219" y="779"/>
                  </a:lnTo>
                  <a:lnTo>
                    <a:pt x="213" y="785"/>
                  </a:lnTo>
                  <a:lnTo>
                    <a:pt x="208" y="790"/>
                  </a:lnTo>
                  <a:lnTo>
                    <a:pt x="204" y="796"/>
                  </a:lnTo>
                  <a:lnTo>
                    <a:pt x="194" y="807"/>
                  </a:lnTo>
                  <a:lnTo>
                    <a:pt x="184" y="817"/>
                  </a:lnTo>
                  <a:lnTo>
                    <a:pt x="179" y="821"/>
                  </a:lnTo>
                  <a:lnTo>
                    <a:pt x="173" y="824"/>
                  </a:lnTo>
                  <a:lnTo>
                    <a:pt x="166" y="826"/>
                  </a:lnTo>
                  <a:lnTo>
                    <a:pt x="159" y="827"/>
                  </a:lnTo>
                  <a:lnTo>
                    <a:pt x="154" y="827"/>
                  </a:lnTo>
                  <a:lnTo>
                    <a:pt x="150" y="826"/>
                  </a:lnTo>
                  <a:lnTo>
                    <a:pt x="146" y="824"/>
                  </a:lnTo>
                  <a:lnTo>
                    <a:pt x="144" y="823"/>
                  </a:lnTo>
                  <a:lnTo>
                    <a:pt x="142" y="820"/>
                  </a:lnTo>
                  <a:lnTo>
                    <a:pt x="140" y="817"/>
                  </a:lnTo>
                  <a:lnTo>
                    <a:pt x="140" y="814"/>
                  </a:lnTo>
                  <a:lnTo>
                    <a:pt x="139" y="810"/>
                  </a:lnTo>
                  <a:lnTo>
                    <a:pt x="140" y="807"/>
                  </a:lnTo>
                  <a:lnTo>
                    <a:pt x="140" y="804"/>
                  </a:lnTo>
                  <a:lnTo>
                    <a:pt x="142" y="800"/>
                  </a:lnTo>
                  <a:lnTo>
                    <a:pt x="144" y="798"/>
                  </a:lnTo>
                  <a:lnTo>
                    <a:pt x="146" y="796"/>
                  </a:lnTo>
                  <a:lnTo>
                    <a:pt x="150" y="795"/>
                  </a:lnTo>
                  <a:lnTo>
                    <a:pt x="154" y="794"/>
                  </a:lnTo>
                  <a:lnTo>
                    <a:pt x="159" y="794"/>
                  </a:lnTo>
                  <a:lnTo>
                    <a:pt x="175" y="794"/>
                  </a:lnTo>
                  <a:lnTo>
                    <a:pt x="175" y="764"/>
                  </a:lnTo>
                  <a:lnTo>
                    <a:pt x="161" y="764"/>
                  </a:lnTo>
                  <a:lnTo>
                    <a:pt x="152" y="764"/>
                  </a:lnTo>
                  <a:lnTo>
                    <a:pt x="142" y="767"/>
                  </a:lnTo>
                  <a:lnTo>
                    <a:pt x="135" y="769"/>
                  </a:lnTo>
                  <a:lnTo>
                    <a:pt x="127" y="773"/>
                  </a:lnTo>
                  <a:lnTo>
                    <a:pt x="122" y="777"/>
                  </a:lnTo>
                  <a:lnTo>
                    <a:pt x="118" y="784"/>
                  </a:lnTo>
                  <a:lnTo>
                    <a:pt x="114" y="790"/>
                  </a:lnTo>
                  <a:lnTo>
                    <a:pt x="111" y="798"/>
                  </a:lnTo>
                  <a:lnTo>
                    <a:pt x="97" y="798"/>
                  </a:lnTo>
                  <a:lnTo>
                    <a:pt x="97" y="824"/>
                  </a:lnTo>
                  <a:lnTo>
                    <a:pt x="111" y="824"/>
                  </a:lnTo>
                  <a:lnTo>
                    <a:pt x="114" y="832"/>
                  </a:lnTo>
                  <a:lnTo>
                    <a:pt x="118" y="839"/>
                  </a:lnTo>
                  <a:lnTo>
                    <a:pt x="122" y="845"/>
                  </a:lnTo>
                  <a:lnTo>
                    <a:pt x="127" y="849"/>
                  </a:lnTo>
                  <a:lnTo>
                    <a:pt x="135" y="853"/>
                  </a:lnTo>
                  <a:lnTo>
                    <a:pt x="142" y="857"/>
                  </a:lnTo>
                  <a:lnTo>
                    <a:pt x="152" y="858"/>
                  </a:lnTo>
                  <a:lnTo>
                    <a:pt x="161" y="859"/>
                  </a:lnTo>
                  <a:lnTo>
                    <a:pt x="171" y="858"/>
                  </a:lnTo>
                  <a:lnTo>
                    <a:pt x="180" y="856"/>
                  </a:lnTo>
                  <a:lnTo>
                    <a:pt x="188" y="852"/>
                  </a:lnTo>
                  <a:lnTo>
                    <a:pt x="195" y="849"/>
                  </a:lnTo>
                  <a:lnTo>
                    <a:pt x="201" y="844"/>
                  </a:lnTo>
                  <a:lnTo>
                    <a:pt x="207" y="839"/>
                  </a:lnTo>
                  <a:lnTo>
                    <a:pt x="212" y="833"/>
                  </a:lnTo>
                  <a:lnTo>
                    <a:pt x="217" y="827"/>
                  </a:lnTo>
                  <a:lnTo>
                    <a:pt x="227" y="816"/>
                  </a:lnTo>
                  <a:lnTo>
                    <a:pt x="236" y="806"/>
                  </a:lnTo>
                  <a:lnTo>
                    <a:pt x="242" y="803"/>
                  </a:lnTo>
                  <a:lnTo>
                    <a:pt x="248" y="799"/>
                  </a:lnTo>
                  <a:lnTo>
                    <a:pt x="254" y="797"/>
                  </a:lnTo>
                  <a:lnTo>
                    <a:pt x="262" y="796"/>
                  </a:lnTo>
                  <a:lnTo>
                    <a:pt x="267" y="797"/>
                  </a:lnTo>
                  <a:lnTo>
                    <a:pt x="271" y="797"/>
                  </a:lnTo>
                  <a:lnTo>
                    <a:pt x="274" y="799"/>
                  </a:lnTo>
                  <a:lnTo>
                    <a:pt x="277" y="800"/>
                  </a:lnTo>
                  <a:lnTo>
                    <a:pt x="279" y="803"/>
                  </a:lnTo>
                  <a:lnTo>
                    <a:pt x="281" y="806"/>
                  </a:lnTo>
                  <a:lnTo>
                    <a:pt x="281" y="809"/>
                  </a:lnTo>
                  <a:lnTo>
                    <a:pt x="282" y="812"/>
                  </a:lnTo>
                  <a:lnTo>
                    <a:pt x="281" y="816"/>
                  </a:lnTo>
                  <a:lnTo>
                    <a:pt x="281" y="820"/>
                  </a:lnTo>
                  <a:lnTo>
                    <a:pt x="279" y="822"/>
                  </a:lnTo>
                  <a:lnTo>
                    <a:pt x="277" y="824"/>
                  </a:lnTo>
                  <a:lnTo>
                    <a:pt x="274" y="826"/>
                  </a:lnTo>
                  <a:lnTo>
                    <a:pt x="271" y="827"/>
                  </a:lnTo>
                  <a:lnTo>
                    <a:pt x="267" y="828"/>
                  </a:lnTo>
                  <a:lnTo>
                    <a:pt x="262" y="828"/>
                  </a:lnTo>
                  <a:lnTo>
                    <a:pt x="253" y="828"/>
                  </a:lnTo>
                  <a:lnTo>
                    <a:pt x="253" y="858"/>
                  </a:lnTo>
                  <a:lnTo>
                    <a:pt x="260" y="858"/>
                  </a:lnTo>
                  <a:lnTo>
                    <a:pt x="269" y="858"/>
                  </a:lnTo>
                  <a:lnTo>
                    <a:pt x="279" y="856"/>
                  </a:lnTo>
                  <a:lnTo>
                    <a:pt x="286" y="853"/>
                  </a:lnTo>
                  <a:lnTo>
                    <a:pt x="292" y="849"/>
                  </a:lnTo>
                  <a:lnTo>
                    <a:pt x="299" y="845"/>
                  </a:lnTo>
                  <a:lnTo>
                    <a:pt x="303" y="839"/>
                  </a:lnTo>
                  <a:lnTo>
                    <a:pt x="306" y="832"/>
                  </a:lnTo>
                  <a:lnTo>
                    <a:pt x="308" y="824"/>
                  </a:lnTo>
                  <a:lnTo>
                    <a:pt x="324" y="824"/>
                  </a:lnTo>
                  <a:lnTo>
                    <a:pt x="324" y="79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6" name="Freeform 56">
              <a:extLst>
                <a:ext uri="{FF2B5EF4-FFF2-40B4-BE49-F238E27FC236}">
                  <a16:creationId xmlns:a16="http://schemas.microsoft.com/office/drawing/2014/main" id="{7D196225-DC8B-4A36-853B-34E8DF59F383}"/>
                </a:ext>
              </a:extLst>
            </p:cNvPr>
            <p:cNvSpPr>
              <a:spLocks noEditPoints="1"/>
            </p:cNvSpPr>
            <p:nvPr/>
          </p:nvSpPr>
          <p:spPr bwMode="auto">
            <a:xfrm>
              <a:off x="2419702" y="5396162"/>
              <a:ext cx="166688" cy="485775"/>
            </a:xfrm>
            <a:custGeom>
              <a:avLst/>
              <a:gdLst>
                <a:gd name="T0" fmla="*/ 232 w 422"/>
                <a:gd name="T1" fmla="*/ 527 h 1223"/>
                <a:gd name="T2" fmla="*/ 255 w 422"/>
                <a:gd name="T3" fmla="*/ 578 h 1223"/>
                <a:gd name="T4" fmla="*/ 263 w 422"/>
                <a:gd name="T5" fmla="*/ 628 h 1223"/>
                <a:gd name="T6" fmla="*/ 223 w 422"/>
                <a:gd name="T7" fmla="*/ 665 h 1223"/>
                <a:gd name="T8" fmla="*/ 182 w 422"/>
                <a:gd name="T9" fmla="*/ 656 h 1223"/>
                <a:gd name="T10" fmla="*/ 157 w 422"/>
                <a:gd name="T11" fmla="*/ 612 h 1223"/>
                <a:gd name="T12" fmla="*/ 169 w 422"/>
                <a:gd name="T13" fmla="*/ 553 h 1223"/>
                <a:gd name="T14" fmla="*/ 202 w 422"/>
                <a:gd name="T15" fmla="*/ 431 h 1223"/>
                <a:gd name="T16" fmla="*/ 0 w 422"/>
                <a:gd name="T17" fmla="*/ 653 h 1223"/>
                <a:gd name="T18" fmla="*/ 14 w 422"/>
                <a:gd name="T19" fmla="*/ 1221 h 1223"/>
                <a:gd name="T20" fmla="*/ 416 w 422"/>
                <a:gd name="T21" fmla="*/ 1217 h 1223"/>
                <a:gd name="T22" fmla="*/ 418 w 422"/>
                <a:gd name="T23" fmla="*/ 633 h 1223"/>
                <a:gd name="T24" fmla="*/ 349 w 422"/>
                <a:gd name="T25" fmla="*/ 1159 h 1223"/>
                <a:gd name="T26" fmla="*/ 108 w 422"/>
                <a:gd name="T27" fmla="*/ 204 h 1223"/>
                <a:gd name="T28" fmla="*/ 106 w 422"/>
                <a:gd name="T29" fmla="*/ 79 h 1223"/>
                <a:gd name="T30" fmla="*/ 141 w 422"/>
                <a:gd name="T31" fmla="*/ 21 h 1223"/>
                <a:gd name="T32" fmla="*/ 226 w 422"/>
                <a:gd name="T33" fmla="*/ 0 h 1223"/>
                <a:gd name="T34" fmla="*/ 298 w 422"/>
                <a:gd name="T35" fmla="*/ 38 h 1223"/>
                <a:gd name="T36" fmla="*/ 320 w 422"/>
                <a:gd name="T37" fmla="*/ 99 h 1223"/>
                <a:gd name="T38" fmla="*/ 303 w 422"/>
                <a:gd name="T39" fmla="*/ 256 h 1223"/>
                <a:gd name="T40" fmla="*/ 233 w 422"/>
                <a:gd name="T41" fmla="*/ 489 h 1223"/>
                <a:gd name="T42" fmla="*/ 218 w 422"/>
                <a:gd name="T43" fmla="*/ 582 h 1223"/>
                <a:gd name="T44" fmla="*/ 226 w 422"/>
                <a:gd name="T45" fmla="*/ 571 h 1223"/>
                <a:gd name="T46" fmla="*/ 245 w 422"/>
                <a:gd name="T47" fmla="*/ 598 h 1223"/>
                <a:gd name="T48" fmla="*/ 220 w 422"/>
                <a:gd name="T49" fmla="*/ 630 h 1223"/>
                <a:gd name="T50" fmla="*/ 184 w 422"/>
                <a:gd name="T51" fmla="*/ 617 h 1223"/>
                <a:gd name="T52" fmla="*/ 177 w 422"/>
                <a:gd name="T53" fmla="*/ 559 h 1223"/>
                <a:gd name="T54" fmla="*/ 248 w 422"/>
                <a:gd name="T55" fmla="*/ 312 h 1223"/>
                <a:gd name="T56" fmla="*/ 283 w 422"/>
                <a:gd name="T57" fmla="*/ 144 h 1223"/>
                <a:gd name="T58" fmla="*/ 267 w 422"/>
                <a:gd name="T59" fmla="*/ 61 h 1223"/>
                <a:gd name="T60" fmla="*/ 221 w 422"/>
                <a:gd name="T61" fmla="*/ 38 h 1223"/>
                <a:gd name="T62" fmla="*/ 166 w 422"/>
                <a:gd name="T63" fmla="*/ 50 h 1223"/>
                <a:gd name="T64" fmla="*/ 141 w 422"/>
                <a:gd name="T65" fmla="*/ 104 h 1223"/>
                <a:gd name="T66" fmla="*/ 160 w 422"/>
                <a:gd name="T67" fmla="*/ 261 h 1223"/>
                <a:gd name="T68" fmla="*/ 206 w 422"/>
                <a:gd name="T69" fmla="*/ 416 h 1223"/>
                <a:gd name="T70" fmla="*/ 171 w 422"/>
                <a:gd name="T71" fmla="*/ 430 h 1223"/>
                <a:gd name="T72" fmla="*/ 300 w 422"/>
                <a:gd name="T73" fmla="*/ 840 h 1223"/>
                <a:gd name="T74" fmla="*/ 258 w 422"/>
                <a:gd name="T75" fmla="*/ 857 h 1223"/>
                <a:gd name="T76" fmla="*/ 280 w 422"/>
                <a:gd name="T77" fmla="*/ 825 h 1223"/>
                <a:gd name="T78" fmla="*/ 278 w 422"/>
                <a:gd name="T79" fmla="*/ 807 h 1223"/>
                <a:gd name="T80" fmla="*/ 248 w 422"/>
                <a:gd name="T81" fmla="*/ 809 h 1223"/>
                <a:gd name="T82" fmla="*/ 195 w 422"/>
                <a:gd name="T83" fmla="*/ 854 h 1223"/>
                <a:gd name="T84" fmla="*/ 146 w 422"/>
                <a:gd name="T85" fmla="*/ 845 h 1223"/>
                <a:gd name="T86" fmla="*/ 138 w 422"/>
                <a:gd name="T87" fmla="*/ 798 h 1223"/>
                <a:gd name="T88" fmla="*/ 178 w 422"/>
                <a:gd name="T89" fmla="*/ 776 h 1223"/>
                <a:gd name="T90" fmla="*/ 164 w 422"/>
                <a:gd name="T91" fmla="*/ 805 h 1223"/>
                <a:gd name="T92" fmla="*/ 162 w 422"/>
                <a:gd name="T93" fmla="*/ 824 h 1223"/>
                <a:gd name="T94" fmla="*/ 189 w 422"/>
                <a:gd name="T95" fmla="*/ 827 h 1223"/>
                <a:gd name="T96" fmla="*/ 240 w 422"/>
                <a:gd name="T97" fmla="*/ 781 h 1223"/>
                <a:gd name="T98" fmla="*/ 292 w 422"/>
                <a:gd name="T99" fmla="*/ 784 h 1223"/>
                <a:gd name="T100" fmla="*/ 287 w 422"/>
                <a:gd name="T101" fmla="*/ 942 h 1223"/>
                <a:gd name="T102" fmla="*/ 135 w 422"/>
                <a:gd name="T103" fmla="*/ 951 h 1223"/>
                <a:gd name="T104" fmla="*/ 167 w 422"/>
                <a:gd name="T105" fmla="*/ 1036 h 1223"/>
                <a:gd name="T106" fmla="*/ 158 w 422"/>
                <a:gd name="T107" fmla="*/ 1052 h 1223"/>
                <a:gd name="T108" fmla="*/ 174 w 422"/>
                <a:gd name="T109" fmla="*/ 1062 h 1223"/>
                <a:gd name="T110" fmla="*/ 228 w 422"/>
                <a:gd name="T111" fmla="*/ 1055 h 1223"/>
                <a:gd name="T112" fmla="*/ 223 w 422"/>
                <a:gd name="T113" fmla="*/ 1037 h 1223"/>
                <a:gd name="T114" fmla="*/ 307 w 422"/>
                <a:gd name="T115" fmla="*/ 1085 h 1223"/>
                <a:gd name="T116" fmla="*/ 254 w 422"/>
                <a:gd name="T117" fmla="*/ 1060 h 1223"/>
                <a:gd name="T118" fmla="*/ 224 w 422"/>
                <a:gd name="T119" fmla="*/ 1090 h 1223"/>
                <a:gd name="T120" fmla="*/ 139 w 422"/>
                <a:gd name="T121" fmla="*/ 1074 h 1223"/>
                <a:gd name="T122" fmla="*/ 144 w 422"/>
                <a:gd name="T123" fmla="*/ 1019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2" h="1223">
                  <a:moveTo>
                    <a:pt x="406" y="615"/>
                  </a:moveTo>
                  <a:lnTo>
                    <a:pt x="253" y="460"/>
                  </a:lnTo>
                  <a:lnTo>
                    <a:pt x="248" y="474"/>
                  </a:lnTo>
                  <a:lnTo>
                    <a:pt x="244" y="488"/>
                  </a:lnTo>
                  <a:lnTo>
                    <a:pt x="240" y="501"/>
                  </a:lnTo>
                  <a:lnTo>
                    <a:pt x="237" y="514"/>
                  </a:lnTo>
                  <a:lnTo>
                    <a:pt x="232" y="527"/>
                  </a:lnTo>
                  <a:lnTo>
                    <a:pt x="230" y="539"/>
                  </a:lnTo>
                  <a:lnTo>
                    <a:pt x="227" y="549"/>
                  </a:lnTo>
                  <a:lnTo>
                    <a:pt x="225" y="560"/>
                  </a:lnTo>
                  <a:lnTo>
                    <a:pt x="233" y="562"/>
                  </a:lnTo>
                  <a:lnTo>
                    <a:pt x="241" y="566"/>
                  </a:lnTo>
                  <a:lnTo>
                    <a:pt x="248" y="572"/>
                  </a:lnTo>
                  <a:lnTo>
                    <a:pt x="255" y="578"/>
                  </a:lnTo>
                  <a:lnTo>
                    <a:pt x="259" y="585"/>
                  </a:lnTo>
                  <a:lnTo>
                    <a:pt x="263" y="594"/>
                  </a:lnTo>
                  <a:lnTo>
                    <a:pt x="265" y="602"/>
                  </a:lnTo>
                  <a:lnTo>
                    <a:pt x="265" y="612"/>
                  </a:lnTo>
                  <a:lnTo>
                    <a:pt x="265" y="617"/>
                  </a:lnTo>
                  <a:lnTo>
                    <a:pt x="264" y="622"/>
                  </a:lnTo>
                  <a:lnTo>
                    <a:pt x="263" y="628"/>
                  </a:lnTo>
                  <a:lnTo>
                    <a:pt x="261" y="633"/>
                  </a:lnTo>
                  <a:lnTo>
                    <a:pt x="257" y="643"/>
                  </a:lnTo>
                  <a:lnTo>
                    <a:pt x="249" y="650"/>
                  </a:lnTo>
                  <a:lnTo>
                    <a:pt x="242" y="656"/>
                  </a:lnTo>
                  <a:lnTo>
                    <a:pt x="232" y="662"/>
                  </a:lnTo>
                  <a:lnTo>
                    <a:pt x="227" y="664"/>
                  </a:lnTo>
                  <a:lnTo>
                    <a:pt x="223" y="665"/>
                  </a:lnTo>
                  <a:lnTo>
                    <a:pt x="218" y="666"/>
                  </a:lnTo>
                  <a:lnTo>
                    <a:pt x="211" y="666"/>
                  </a:lnTo>
                  <a:lnTo>
                    <a:pt x="206" y="666"/>
                  </a:lnTo>
                  <a:lnTo>
                    <a:pt x="201" y="665"/>
                  </a:lnTo>
                  <a:lnTo>
                    <a:pt x="195" y="664"/>
                  </a:lnTo>
                  <a:lnTo>
                    <a:pt x="190" y="662"/>
                  </a:lnTo>
                  <a:lnTo>
                    <a:pt x="182" y="656"/>
                  </a:lnTo>
                  <a:lnTo>
                    <a:pt x="173" y="650"/>
                  </a:lnTo>
                  <a:lnTo>
                    <a:pt x="167" y="643"/>
                  </a:lnTo>
                  <a:lnTo>
                    <a:pt x="161" y="633"/>
                  </a:lnTo>
                  <a:lnTo>
                    <a:pt x="159" y="628"/>
                  </a:lnTo>
                  <a:lnTo>
                    <a:pt x="158" y="622"/>
                  </a:lnTo>
                  <a:lnTo>
                    <a:pt x="157" y="617"/>
                  </a:lnTo>
                  <a:lnTo>
                    <a:pt x="157" y="612"/>
                  </a:lnTo>
                  <a:lnTo>
                    <a:pt x="158" y="604"/>
                  </a:lnTo>
                  <a:lnTo>
                    <a:pt x="159" y="597"/>
                  </a:lnTo>
                  <a:lnTo>
                    <a:pt x="161" y="591"/>
                  </a:lnTo>
                  <a:lnTo>
                    <a:pt x="166" y="584"/>
                  </a:lnTo>
                  <a:lnTo>
                    <a:pt x="166" y="574"/>
                  </a:lnTo>
                  <a:lnTo>
                    <a:pt x="167" y="563"/>
                  </a:lnTo>
                  <a:lnTo>
                    <a:pt x="169" y="553"/>
                  </a:lnTo>
                  <a:lnTo>
                    <a:pt x="171" y="540"/>
                  </a:lnTo>
                  <a:lnTo>
                    <a:pt x="177" y="512"/>
                  </a:lnTo>
                  <a:lnTo>
                    <a:pt x="187" y="479"/>
                  </a:lnTo>
                  <a:lnTo>
                    <a:pt x="190" y="468"/>
                  </a:lnTo>
                  <a:lnTo>
                    <a:pt x="194" y="456"/>
                  </a:lnTo>
                  <a:lnTo>
                    <a:pt x="197" y="443"/>
                  </a:lnTo>
                  <a:lnTo>
                    <a:pt x="202" y="431"/>
                  </a:lnTo>
                  <a:lnTo>
                    <a:pt x="198" y="433"/>
                  </a:lnTo>
                  <a:lnTo>
                    <a:pt x="195" y="435"/>
                  </a:lnTo>
                  <a:lnTo>
                    <a:pt x="16" y="615"/>
                  </a:lnTo>
                  <a:lnTo>
                    <a:pt x="10" y="624"/>
                  </a:lnTo>
                  <a:lnTo>
                    <a:pt x="6" y="633"/>
                  </a:lnTo>
                  <a:lnTo>
                    <a:pt x="3" y="644"/>
                  </a:lnTo>
                  <a:lnTo>
                    <a:pt x="0" y="653"/>
                  </a:lnTo>
                  <a:lnTo>
                    <a:pt x="0" y="1201"/>
                  </a:lnTo>
                  <a:lnTo>
                    <a:pt x="2" y="1205"/>
                  </a:lnTo>
                  <a:lnTo>
                    <a:pt x="3" y="1209"/>
                  </a:lnTo>
                  <a:lnTo>
                    <a:pt x="5" y="1214"/>
                  </a:lnTo>
                  <a:lnTo>
                    <a:pt x="8" y="1217"/>
                  </a:lnTo>
                  <a:lnTo>
                    <a:pt x="11" y="1219"/>
                  </a:lnTo>
                  <a:lnTo>
                    <a:pt x="14" y="1221"/>
                  </a:lnTo>
                  <a:lnTo>
                    <a:pt x="18" y="1223"/>
                  </a:lnTo>
                  <a:lnTo>
                    <a:pt x="24" y="1223"/>
                  </a:lnTo>
                  <a:lnTo>
                    <a:pt x="400" y="1223"/>
                  </a:lnTo>
                  <a:lnTo>
                    <a:pt x="404" y="1223"/>
                  </a:lnTo>
                  <a:lnTo>
                    <a:pt x="408" y="1221"/>
                  </a:lnTo>
                  <a:lnTo>
                    <a:pt x="412" y="1219"/>
                  </a:lnTo>
                  <a:lnTo>
                    <a:pt x="416" y="1217"/>
                  </a:lnTo>
                  <a:lnTo>
                    <a:pt x="419" y="1214"/>
                  </a:lnTo>
                  <a:lnTo>
                    <a:pt x="421" y="1209"/>
                  </a:lnTo>
                  <a:lnTo>
                    <a:pt x="422" y="1205"/>
                  </a:lnTo>
                  <a:lnTo>
                    <a:pt x="422" y="1201"/>
                  </a:lnTo>
                  <a:lnTo>
                    <a:pt x="422" y="653"/>
                  </a:lnTo>
                  <a:lnTo>
                    <a:pt x="421" y="644"/>
                  </a:lnTo>
                  <a:lnTo>
                    <a:pt x="418" y="633"/>
                  </a:lnTo>
                  <a:lnTo>
                    <a:pt x="412" y="624"/>
                  </a:lnTo>
                  <a:lnTo>
                    <a:pt x="406" y="615"/>
                  </a:lnTo>
                  <a:close/>
                  <a:moveTo>
                    <a:pt x="349" y="1159"/>
                  </a:moveTo>
                  <a:lnTo>
                    <a:pt x="74" y="1159"/>
                  </a:lnTo>
                  <a:lnTo>
                    <a:pt x="74" y="714"/>
                  </a:lnTo>
                  <a:lnTo>
                    <a:pt x="349" y="714"/>
                  </a:lnTo>
                  <a:lnTo>
                    <a:pt x="349" y="1159"/>
                  </a:lnTo>
                  <a:close/>
                  <a:moveTo>
                    <a:pt x="168" y="421"/>
                  </a:moveTo>
                  <a:lnTo>
                    <a:pt x="151" y="366"/>
                  </a:lnTo>
                  <a:lnTo>
                    <a:pt x="134" y="311"/>
                  </a:lnTo>
                  <a:lnTo>
                    <a:pt x="126" y="283"/>
                  </a:lnTo>
                  <a:lnTo>
                    <a:pt x="120" y="256"/>
                  </a:lnTo>
                  <a:lnTo>
                    <a:pt x="114" y="229"/>
                  </a:lnTo>
                  <a:lnTo>
                    <a:pt x="108" y="204"/>
                  </a:lnTo>
                  <a:lnTo>
                    <a:pt x="105" y="179"/>
                  </a:lnTo>
                  <a:lnTo>
                    <a:pt x="102" y="154"/>
                  </a:lnTo>
                  <a:lnTo>
                    <a:pt x="101" y="131"/>
                  </a:lnTo>
                  <a:lnTo>
                    <a:pt x="102" y="110"/>
                  </a:lnTo>
                  <a:lnTo>
                    <a:pt x="103" y="99"/>
                  </a:lnTo>
                  <a:lnTo>
                    <a:pt x="104" y="89"/>
                  </a:lnTo>
                  <a:lnTo>
                    <a:pt x="106" y="79"/>
                  </a:lnTo>
                  <a:lnTo>
                    <a:pt x="110" y="71"/>
                  </a:lnTo>
                  <a:lnTo>
                    <a:pt x="113" y="61"/>
                  </a:lnTo>
                  <a:lnTo>
                    <a:pt x="116" y="54"/>
                  </a:lnTo>
                  <a:lnTo>
                    <a:pt x="120" y="45"/>
                  </a:lnTo>
                  <a:lnTo>
                    <a:pt x="125" y="38"/>
                  </a:lnTo>
                  <a:lnTo>
                    <a:pt x="133" y="29"/>
                  </a:lnTo>
                  <a:lnTo>
                    <a:pt x="141" y="21"/>
                  </a:lnTo>
                  <a:lnTo>
                    <a:pt x="151" y="14"/>
                  </a:lnTo>
                  <a:lnTo>
                    <a:pt x="160" y="9"/>
                  </a:lnTo>
                  <a:lnTo>
                    <a:pt x="172" y="5"/>
                  </a:lnTo>
                  <a:lnTo>
                    <a:pt x="185" y="2"/>
                  </a:lnTo>
                  <a:lnTo>
                    <a:pt x="197" y="0"/>
                  </a:lnTo>
                  <a:lnTo>
                    <a:pt x="211" y="0"/>
                  </a:lnTo>
                  <a:lnTo>
                    <a:pt x="226" y="0"/>
                  </a:lnTo>
                  <a:lnTo>
                    <a:pt x="239" y="2"/>
                  </a:lnTo>
                  <a:lnTo>
                    <a:pt x="250" y="5"/>
                  </a:lnTo>
                  <a:lnTo>
                    <a:pt x="262" y="9"/>
                  </a:lnTo>
                  <a:lnTo>
                    <a:pt x="273" y="14"/>
                  </a:lnTo>
                  <a:lnTo>
                    <a:pt x="282" y="21"/>
                  </a:lnTo>
                  <a:lnTo>
                    <a:pt x="291" y="29"/>
                  </a:lnTo>
                  <a:lnTo>
                    <a:pt x="298" y="38"/>
                  </a:lnTo>
                  <a:lnTo>
                    <a:pt x="302" y="45"/>
                  </a:lnTo>
                  <a:lnTo>
                    <a:pt x="307" y="54"/>
                  </a:lnTo>
                  <a:lnTo>
                    <a:pt x="311" y="61"/>
                  </a:lnTo>
                  <a:lnTo>
                    <a:pt x="314" y="71"/>
                  </a:lnTo>
                  <a:lnTo>
                    <a:pt x="316" y="79"/>
                  </a:lnTo>
                  <a:lnTo>
                    <a:pt x="318" y="89"/>
                  </a:lnTo>
                  <a:lnTo>
                    <a:pt x="320" y="99"/>
                  </a:lnTo>
                  <a:lnTo>
                    <a:pt x="321" y="110"/>
                  </a:lnTo>
                  <a:lnTo>
                    <a:pt x="321" y="131"/>
                  </a:lnTo>
                  <a:lnTo>
                    <a:pt x="320" y="154"/>
                  </a:lnTo>
                  <a:lnTo>
                    <a:pt x="318" y="179"/>
                  </a:lnTo>
                  <a:lnTo>
                    <a:pt x="314" y="204"/>
                  </a:lnTo>
                  <a:lnTo>
                    <a:pt x="309" y="229"/>
                  </a:lnTo>
                  <a:lnTo>
                    <a:pt x="303" y="256"/>
                  </a:lnTo>
                  <a:lnTo>
                    <a:pt x="296" y="283"/>
                  </a:lnTo>
                  <a:lnTo>
                    <a:pt x="289" y="311"/>
                  </a:lnTo>
                  <a:lnTo>
                    <a:pt x="273" y="366"/>
                  </a:lnTo>
                  <a:lnTo>
                    <a:pt x="255" y="421"/>
                  </a:lnTo>
                  <a:lnTo>
                    <a:pt x="248" y="443"/>
                  </a:lnTo>
                  <a:lnTo>
                    <a:pt x="241" y="466"/>
                  </a:lnTo>
                  <a:lnTo>
                    <a:pt x="233" y="489"/>
                  </a:lnTo>
                  <a:lnTo>
                    <a:pt x="227" y="512"/>
                  </a:lnTo>
                  <a:lnTo>
                    <a:pt x="222" y="533"/>
                  </a:lnTo>
                  <a:lnTo>
                    <a:pt x="216" y="553"/>
                  </a:lnTo>
                  <a:lnTo>
                    <a:pt x="213" y="570"/>
                  </a:lnTo>
                  <a:lnTo>
                    <a:pt x="212" y="583"/>
                  </a:lnTo>
                  <a:lnTo>
                    <a:pt x="215" y="583"/>
                  </a:lnTo>
                  <a:lnTo>
                    <a:pt x="218" y="582"/>
                  </a:lnTo>
                  <a:lnTo>
                    <a:pt x="219" y="581"/>
                  </a:lnTo>
                  <a:lnTo>
                    <a:pt x="221" y="579"/>
                  </a:lnTo>
                  <a:lnTo>
                    <a:pt x="222" y="576"/>
                  </a:lnTo>
                  <a:lnTo>
                    <a:pt x="222" y="574"/>
                  </a:lnTo>
                  <a:lnTo>
                    <a:pt x="223" y="572"/>
                  </a:lnTo>
                  <a:lnTo>
                    <a:pt x="224" y="571"/>
                  </a:lnTo>
                  <a:lnTo>
                    <a:pt x="226" y="571"/>
                  </a:lnTo>
                  <a:lnTo>
                    <a:pt x="228" y="572"/>
                  </a:lnTo>
                  <a:lnTo>
                    <a:pt x="233" y="575"/>
                  </a:lnTo>
                  <a:lnTo>
                    <a:pt x="239" y="581"/>
                  </a:lnTo>
                  <a:lnTo>
                    <a:pt x="241" y="584"/>
                  </a:lnTo>
                  <a:lnTo>
                    <a:pt x="243" y="589"/>
                  </a:lnTo>
                  <a:lnTo>
                    <a:pt x="244" y="593"/>
                  </a:lnTo>
                  <a:lnTo>
                    <a:pt x="245" y="598"/>
                  </a:lnTo>
                  <a:lnTo>
                    <a:pt x="245" y="602"/>
                  </a:lnTo>
                  <a:lnTo>
                    <a:pt x="244" y="608"/>
                  </a:lnTo>
                  <a:lnTo>
                    <a:pt x="242" y="613"/>
                  </a:lnTo>
                  <a:lnTo>
                    <a:pt x="240" y="617"/>
                  </a:lnTo>
                  <a:lnTo>
                    <a:pt x="233" y="624"/>
                  </a:lnTo>
                  <a:lnTo>
                    <a:pt x="227" y="628"/>
                  </a:lnTo>
                  <a:lnTo>
                    <a:pt x="220" y="630"/>
                  </a:lnTo>
                  <a:lnTo>
                    <a:pt x="211" y="631"/>
                  </a:lnTo>
                  <a:lnTo>
                    <a:pt x="210" y="631"/>
                  </a:lnTo>
                  <a:lnTo>
                    <a:pt x="208" y="631"/>
                  </a:lnTo>
                  <a:lnTo>
                    <a:pt x="201" y="629"/>
                  </a:lnTo>
                  <a:lnTo>
                    <a:pt x="194" y="627"/>
                  </a:lnTo>
                  <a:lnTo>
                    <a:pt x="188" y="622"/>
                  </a:lnTo>
                  <a:lnTo>
                    <a:pt x="184" y="617"/>
                  </a:lnTo>
                  <a:lnTo>
                    <a:pt x="179" y="612"/>
                  </a:lnTo>
                  <a:lnTo>
                    <a:pt x="177" y="604"/>
                  </a:lnTo>
                  <a:lnTo>
                    <a:pt x="175" y="597"/>
                  </a:lnTo>
                  <a:lnTo>
                    <a:pt x="175" y="590"/>
                  </a:lnTo>
                  <a:lnTo>
                    <a:pt x="175" y="580"/>
                  </a:lnTo>
                  <a:lnTo>
                    <a:pt x="175" y="570"/>
                  </a:lnTo>
                  <a:lnTo>
                    <a:pt x="177" y="559"/>
                  </a:lnTo>
                  <a:lnTo>
                    <a:pt x="179" y="546"/>
                  </a:lnTo>
                  <a:lnTo>
                    <a:pt x="186" y="519"/>
                  </a:lnTo>
                  <a:lnTo>
                    <a:pt x="194" y="487"/>
                  </a:lnTo>
                  <a:lnTo>
                    <a:pt x="206" y="451"/>
                  </a:lnTo>
                  <a:lnTo>
                    <a:pt x="219" y="410"/>
                  </a:lnTo>
                  <a:lnTo>
                    <a:pt x="233" y="362"/>
                  </a:lnTo>
                  <a:lnTo>
                    <a:pt x="248" y="312"/>
                  </a:lnTo>
                  <a:lnTo>
                    <a:pt x="256" y="287"/>
                  </a:lnTo>
                  <a:lnTo>
                    <a:pt x="262" y="261"/>
                  </a:lnTo>
                  <a:lnTo>
                    <a:pt x="268" y="236"/>
                  </a:lnTo>
                  <a:lnTo>
                    <a:pt x="274" y="211"/>
                  </a:lnTo>
                  <a:lnTo>
                    <a:pt x="278" y="188"/>
                  </a:lnTo>
                  <a:lnTo>
                    <a:pt x="281" y="165"/>
                  </a:lnTo>
                  <a:lnTo>
                    <a:pt x="283" y="144"/>
                  </a:lnTo>
                  <a:lnTo>
                    <a:pt x="283" y="123"/>
                  </a:lnTo>
                  <a:lnTo>
                    <a:pt x="282" y="104"/>
                  </a:lnTo>
                  <a:lnTo>
                    <a:pt x="279" y="87"/>
                  </a:lnTo>
                  <a:lnTo>
                    <a:pt x="277" y="80"/>
                  </a:lnTo>
                  <a:lnTo>
                    <a:pt x="275" y="73"/>
                  </a:lnTo>
                  <a:lnTo>
                    <a:pt x="271" y="66"/>
                  </a:lnTo>
                  <a:lnTo>
                    <a:pt x="267" y="61"/>
                  </a:lnTo>
                  <a:lnTo>
                    <a:pt x="263" y="55"/>
                  </a:lnTo>
                  <a:lnTo>
                    <a:pt x="258" y="50"/>
                  </a:lnTo>
                  <a:lnTo>
                    <a:pt x="251" y="46"/>
                  </a:lnTo>
                  <a:lnTo>
                    <a:pt x="245" y="43"/>
                  </a:lnTo>
                  <a:lnTo>
                    <a:pt x="238" y="41"/>
                  </a:lnTo>
                  <a:lnTo>
                    <a:pt x="229" y="39"/>
                  </a:lnTo>
                  <a:lnTo>
                    <a:pt x="221" y="38"/>
                  </a:lnTo>
                  <a:lnTo>
                    <a:pt x="211" y="38"/>
                  </a:lnTo>
                  <a:lnTo>
                    <a:pt x="202" y="38"/>
                  </a:lnTo>
                  <a:lnTo>
                    <a:pt x="193" y="39"/>
                  </a:lnTo>
                  <a:lnTo>
                    <a:pt x="186" y="41"/>
                  </a:lnTo>
                  <a:lnTo>
                    <a:pt x="178" y="43"/>
                  </a:lnTo>
                  <a:lnTo>
                    <a:pt x="172" y="46"/>
                  </a:lnTo>
                  <a:lnTo>
                    <a:pt x="166" y="50"/>
                  </a:lnTo>
                  <a:lnTo>
                    <a:pt x="160" y="55"/>
                  </a:lnTo>
                  <a:lnTo>
                    <a:pt x="156" y="61"/>
                  </a:lnTo>
                  <a:lnTo>
                    <a:pt x="152" y="66"/>
                  </a:lnTo>
                  <a:lnTo>
                    <a:pt x="149" y="73"/>
                  </a:lnTo>
                  <a:lnTo>
                    <a:pt x="146" y="80"/>
                  </a:lnTo>
                  <a:lnTo>
                    <a:pt x="143" y="87"/>
                  </a:lnTo>
                  <a:lnTo>
                    <a:pt x="141" y="104"/>
                  </a:lnTo>
                  <a:lnTo>
                    <a:pt x="139" y="123"/>
                  </a:lnTo>
                  <a:lnTo>
                    <a:pt x="140" y="144"/>
                  </a:lnTo>
                  <a:lnTo>
                    <a:pt x="142" y="165"/>
                  </a:lnTo>
                  <a:lnTo>
                    <a:pt x="146" y="188"/>
                  </a:lnTo>
                  <a:lnTo>
                    <a:pt x="150" y="211"/>
                  </a:lnTo>
                  <a:lnTo>
                    <a:pt x="154" y="236"/>
                  </a:lnTo>
                  <a:lnTo>
                    <a:pt x="160" y="261"/>
                  </a:lnTo>
                  <a:lnTo>
                    <a:pt x="167" y="287"/>
                  </a:lnTo>
                  <a:lnTo>
                    <a:pt x="174" y="312"/>
                  </a:lnTo>
                  <a:lnTo>
                    <a:pt x="189" y="362"/>
                  </a:lnTo>
                  <a:lnTo>
                    <a:pt x="205" y="410"/>
                  </a:lnTo>
                  <a:lnTo>
                    <a:pt x="206" y="413"/>
                  </a:lnTo>
                  <a:lnTo>
                    <a:pt x="207" y="416"/>
                  </a:lnTo>
                  <a:lnTo>
                    <a:pt x="206" y="416"/>
                  </a:lnTo>
                  <a:lnTo>
                    <a:pt x="206" y="417"/>
                  </a:lnTo>
                  <a:lnTo>
                    <a:pt x="201" y="418"/>
                  </a:lnTo>
                  <a:lnTo>
                    <a:pt x="195" y="420"/>
                  </a:lnTo>
                  <a:lnTo>
                    <a:pt x="191" y="423"/>
                  </a:lnTo>
                  <a:lnTo>
                    <a:pt x="186" y="426"/>
                  </a:lnTo>
                  <a:lnTo>
                    <a:pt x="174" y="439"/>
                  </a:lnTo>
                  <a:lnTo>
                    <a:pt x="171" y="430"/>
                  </a:lnTo>
                  <a:lnTo>
                    <a:pt x="168" y="421"/>
                  </a:lnTo>
                  <a:close/>
                  <a:moveTo>
                    <a:pt x="305" y="805"/>
                  </a:moveTo>
                  <a:lnTo>
                    <a:pt x="318" y="805"/>
                  </a:lnTo>
                  <a:lnTo>
                    <a:pt x="318" y="827"/>
                  </a:lnTo>
                  <a:lnTo>
                    <a:pt x="305" y="827"/>
                  </a:lnTo>
                  <a:lnTo>
                    <a:pt x="303" y="834"/>
                  </a:lnTo>
                  <a:lnTo>
                    <a:pt x="300" y="840"/>
                  </a:lnTo>
                  <a:lnTo>
                    <a:pt x="296" y="845"/>
                  </a:lnTo>
                  <a:lnTo>
                    <a:pt x="292" y="849"/>
                  </a:lnTo>
                  <a:lnTo>
                    <a:pt x="285" y="852"/>
                  </a:lnTo>
                  <a:lnTo>
                    <a:pt x="279" y="854"/>
                  </a:lnTo>
                  <a:lnTo>
                    <a:pt x="272" y="856"/>
                  </a:lnTo>
                  <a:lnTo>
                    <a:pt x="263" y="857"/>
                  </a:lnTo>
                  <a:lnTo>
                    <a:pt x="258" y="857"/>
                  </a:lnTo>
                  <a:lnTo>
                    <a:pt x="258" y="831"/>
                  </a:lnTo>
                  <a:lnTo>
                    <a:pt x="265" y="831"/>
                  </a:lnTo>
                  <a:lnTo>
                    <a:pt x="269" y="830"/>
                  </a:lnTo>
                  <a:lnTo>
                    <a:pt x="273" y="830"/>
                  </a:lnTo>
                  <a:lnTo>
                    <a:pt x="276" y="829"/>
                  </a:lnTo>
                  <a:lnTo>
                    <a:pt x="278" y="827"/>
                  </a:lnTo>
                  <a:lnTo>
                    <a:pt x="280" y="825"/>
                  </a:lnTo>
                  <a:lnTo>
                    <a:pt x="281" y="823"/>
                  </a:lnTo>
                  <a:lnTo>
                    <a:pt x="281" y="821"/>
                  </a:lnTo>
                  <a:lnTo>
                    <a:pt x="282" y="817"/>
                  </a:lnTo>
                  <a:lnTo>
                    <a:pt x="281" y="814"/>
                  </a:lnTo>
                  <a:lnTo>
                    <a:pt x="281" y="811"/>
                  </a:lnTo>
                  <a:lnTo>
                    <a:pt x="280" y="809"/>
                  </a:lnTo>
                  <a:lnTo>
                    <a:pt x="278" y="807"/>
                  </a:lnTo>
                  <a:lnTo>
                    <a:pt x="276" y="806"/>
                  </a:lnTo>
                  <a:lnTo>
                    <a:pt x="273" y="805"/>
                  </a:lnTo>
                  <a:lnTo>
                    <a:pt x="269" y="804"/>
                  </a:lnTo>
                  <a:lnTo>
                    <a:pt x="265" y="804"/>
                  </a:lnTo>
                  <a:lnTo>
                    <a:pt x="259" y="805"/>
                  </a:lnTo>
                  <a:lnTo>
                    <a:pt x="253" y="806"/>
                  </a:lnTo>
                  <a:lnTo>
                    <a:pt x="248" y="809"/>
                  </a:lnTo>
                  <a:lnTo>
                    <a:pt x="243" y="812"/>
                  </a:lnTo>
                  <a:lnTo>
                    <a:pt x="235" y="821"/>
                  </a:lnTo>
                  <a:lnTo>
                    <a:pt x="227" y="830"/>
                  </a:lnTo>
                  <a:lnTo>
                    <a:pt x="219" y="840"/>
                  </a:lnTo>
                  <a:lnTo>
                    <a:pt x="208" y="848"/>
                  </a:lnTo>
                  <a:lnTo>
                    <a:pt x="202" y="851"/>
                  </a:lnTo>
                  <a:lnTo>
                    <a:pt x="195" y="854"/>
                  </a:lnTo>
                  <a:lnTo>
                    <a:pt x="187" y="856"/>
                  </a:lnTo>
                  <a:lnTo>
                    <a:pt x="178" y="857"/>
                  </a:lnTo>
                  <a:lnTo>
                    <a:pt x="170" y="856"/>
                  </a:lnTo>
                  <a:lnTo>
                    <a:pt x="162" y="854"/>
                  </a:lnTo>
                  <a:lnTo>
                    <a:pt x="156" y="852"/>
                  </a:lnTo>
                  <a:lnTo>
                    <a:pt x="150" y="849"/>
                  </a:lnTo>
                  <a:lnTo>
                    <a:pt x="146" y="845"/>
                  </a:lnTo>
                  <a:lnTo>
                    <a:pt x="141" y="840"/>
                  </a:lnTo>
                  <a:lnTo>
                    <a:pt x="138" y="834"/>
                  </a:lnTo>
                  <a:lnTo>
                    <a:pt x="136" y="827"/>
                  </a:lnTo>
                  <a:lnTo>
                    <a:pt x="123" y="827"/>
                  </a:lnTo>
                  <a:lnTo>
                    <a:pt x="123" y="805"/>
                  </a:lnTo>
                  <a:lnTo>
                    <a:pt x="136" y="805"/>
                  </a:lnTo>
                  <a:lnTo>
                    <a:pt x="138" y="798"/>
                  </a:lnTo>
                  <a:lnTo>
                    <a:pt x="141" y="792"/>
                  </a:lnTo>
                  <a:lnTo>
                    <a:pt x="146" y="788"/>
                  </a:lnTo>
                  <a:lnTo>
                    <a:pt x="150" y="784"/>
                  </a:lnTo>
                  <a:lnTo>
                    <a:pt x="156" y="780"/>
                  </a:lnTo>
                  <a:lnTo>
                    <a:pt x="162" y="778"/>
                  </a:lnTo>
                  <a:lnTo>
                    <a:pt x="170" y="776"/>
                  </a:lnTo>
                  <a:lnTo>
                    <a:pt x="178" y="776"/>
                  </a:lnTo>
                  <a:lnTo>
                    <a:pt x="190" y="776"/>
                  </a:lnTo>
                  <a:lnTo>
                    <a:pt x="190" y="802"/>
                  </a:lnTo>
                  <a:lnTo>
                    <a:pt x="177" y="802"/>
                  </a:lnTo>
                  <a:lnTo>
                    <a:pt x="173" y="802"/>
                  </a:lnTo>
                  <a:lnTo>
                    <a:pt x="169" y="803"/>
                  </a:lnTo>
                  <a:lnTo>
                    <a:pt x="166" y="804"/>
                  </a:lnTo>
                  <a:lnTo>
                    <a:pt x="164" y="805"/>
                  </a:lnTo>
                  <a:lnTo>
                    <a:pt x="162" y="807"/>
                  </a:lnTo>
                  <a:lnTo>
                    <a:pt x="161" y="810"/>
                  </a:lnTo>
                  <a:lnTo>
                    <a:pt x="160" y="812"/>
                  </a:lnTo>
                  <a:lnTo>
                    <a:pt x="160" y="815"/>
                  </a:lnTo>
                  <a:lnTo>
                    <a:pt x="160" y="818"/>
                  </a:lnTo>
                  <a:lnTo>
                    <a:pt x="161" y="822"/>
                  </a:lnTo>
                  <a:lnTo>
                    <a:pt x="162" y="824"/>
                  </a:lnTo>
                  <a:lnTo>
                    <a:pt x="164" y="826"/>
                  </a:lnTo>
                  <a:lnTo>
                    <a:pt x="166" y="827"/>
                  </a:lnTo>
                  <a:lnTo>
                    <a:pt x="169" y="828"/>
                  </a:lnTo>
                  <a:lnTo>
                    <a:pt x="173" y="829"/>
                  </a:lnTo>
                  <a:lnTo>
                    <a:pt x="177" y="829"/>
                  </a:lnTo>
                  <a:lnTo>
                    <a:pt x="183" y="829"/>
                  </a:lnTo>
                  <a:lnTo>
                    <a:pt x="189" y="827"/>
                  </a:lnTo>
                  <a:lnTo>
                    <a:pt x="193" y="825"/>
                  </a:lnTo>
                  <a:lnTo>
                    <a:pt x="198" y="822"/>
                  </a:lnTo>
                  <a:lnTo>
                    <a:pt x="207" y="813"/>
                  </a:lnTo>
                  <a:lnTo>
                    <a:pt x="214" y="803"/>
                  </a:lnTo>
                  <a:lnTo>
                    <a:pt x="224" y="793"/>
                  </a:lnTo>
                  <a:lnTo>
                    <a:pt x="233" y="785"/>
                  </a:lnTo>
                  <a:lnTo>
                    <a:pt x="240" y="781"/>
                  </a:lnTo>
                  <a:lnTo>
                    <a:pt x="247" y="779"/>
                  </a:lnTo>
                  <a:lnTo>
                    <a:pt x="255" y="777"/>
                  </a:lnTo>
                  <a:lnTo>
                    <a:pt x="263" y="776"/>
                  </a:lnTo>
                  <a:lnTo>
                    <a:pt x="272" y="777"/>
                  </a:lnTo>
                  <a:lnTo>
                    <a:pt x="279" y="778"/>
                  </a:lnTo>
                  <a:lnTo>
                    <a:pt x="285" y="780"/>
                  </a:lnTo>
                  <a:lnTo>
                    <a:pt x="292" y="784"/>
                  </a:lnTo>
                  <a:lnTo>
                    <a:pt x="296" y="788"/>
                  </a:lnTo>
                  <a:lnTo>
                    <a:pt x="300" y="793"/>
                  </a:lnTo>
                  <a:lnTo>
                    <a:pt x="303" y="798"/>
                  </a:lnTo>
                  <a:lnTo>
                    <a:pt x="305" y="805"/>
                  </a:lnTo>
                  <a:close/>
                  <a:moveTo>
                    <a:pt x="285" y="930"/>
                  </a:moveTo>
                  <a:lnTo>
                    <a:pt x="285" y="937"/>
                  </a:lnTo>
                  <a:lnTo>
                    <a:pt x="287" y="942"/>
                  </a:lnTo>
                  <a:lnTo>
                    <a:pt x="290" y="947"/>
                  </a:lnTo>
                  <a:lnTo>
                    <a:pt x="292" y="951"/>
                  </a:lnTo>
                  <a:lnTo>
                    <a:pt x="299" y="956"/>
                  </a:lnTo>
                  <a:lnTo>
                    <a:pt x="307" y="959"/>
                  </a:lnTo>
                  <a:lnTo>
                    <a:pt x="307" y="977"/>
                  </a:lnTo>
                  <a:lnTo>
                    <a:pt x="135" y="977"/>
                  </a:lnTo>
                  <a:lnTo>
                    <a:pt x="135" y="951"/>
                  </a:lnTo>
                  <a:lnTo>
                    <a:pt x="266" y="951"/>
                  </a:lnTo>
                  <a:lnTo>
                    <a:pt x="266" y="930"/>
                  </a:lnTo>
                  <a:lnTo>
                    <a:pt x="285" y="930"/>
                  </a:lnTo>
                  <a:close/>
                  <a:moveTo>
                    <a:pt x="190" y="1035"/>
                  </a:moveTo>
                  <a:lnTo>
                    <a:pt x="174" y="1035"/>
                  </a:lnTo>
                  <a:lnTo>
                    <a:pt x="170" y="1035"/>
                  </a:lnTo>
                  <a:lnTo>
                    <a:pt x="167" y="1036"/>
                  </a:lnTo>
                  <a:lnTo>
                    <a:pt x="164" y="1037"/>
                  </a:lnTo>
                  <a:lnTo>
                    <a:pt x="161" y="1039"/>
                  </a:lnTo>
                  <a:lnTo>
                    <a:pt x="159" y="1040"/>
                  </a:lnTo>
                  <a:lnTo>
                    <a:pt x="158" y="1043"/>
                  </a:lnTo>
                  <a:lnTo>
                    <a:pt x="158" y="1045"/>
                  </a:lnTo>
                  <a:lnTo>
                    <a:pt x="157" y="1048"/>
                  </a:lnTo>
                  <a:lnTo>
                    <a:pt x="158" y="1052"/>
                  </a:lnTo>
                  <a:lnTo>
                    <a:pt x="158" y="1055"/>
                  </a:lnTo>
                  <a:lnTo>
                    <a:pt x="159" y="1057"/>
                  </a:lnTo>
                  <a:lnTo>
                    <a:pt x="161" y="1059"/>
                  </a:lnTo>
                  <a:lnTo>
                    <a:pt x="164" y="1060"/>
                  </a:lnTo>
                  <a:lnTo>
                    <a:pt x="167" y="1062"/>
                  </a:lnTo>
                  <a:lnTo>
                    <a:pt x="170" y="1062"/>
                  </a:lnTo>
                  <a:lnTo>
                    <a:pt x="174" y="1062"/>
                  </a:lnTo>
                  <a:lnTo>
                    <a:pt x="212" y="1062"/>
                  </a:lnTo>
                  <a:lnTo>
                    <a:pt x="216" y="1062"/>
                  </a:lnTo>
                  <a:lnTo>
                    <a:pt x="220" y="1062"/>
                  </a:lnTo>
                  <a:lnTo>
                    <a:pt x="223" y="1060"/>
                  </a:lnTo>
                  <a:lnTo>
                    <a:pt x="225" y="1059"/>
                  </a:lnTo>
                  <a:lnTo>
                    <a:pt x="227" y="1057"/>
                  </a:lnTo>
                  <a:lnTo>
                    <a:pt x="228" y="1055"/>
                  </a:lnTo>
                  <a:lnTo>
                    <a:pt x="229" y="1052"/>
                  </a:lnTo>
                  <a:lnTo>
                    <a:pt x="229" y="1048"/>
                  </a:lnTo>
                  <a:lnTo>
                    <a:pt x="229" y="1045"/>
                  </a:lnTo>
                  <a:lnTo>
                    <a:pt x="228" y="1043"/>
                  </a:lnTo>
                  <a:lnTo>
                    <a:pt x="227" y="1040"/>
                  </a:lnTo>
                  <a:lnTo>
                    <a:pt x="225" y="1039"/>
                  </a:lnTo>
                  <a:lnTo>
                    <a:pt x="223" y="1037"/>
                  </a:lnTo>
                  <a:lnTo>
                    <a:pt x="220" y="1036"/>
                  </a:lnTo>
                  <a:lnTo>
                    <a:pt x="216" y="1035"/>
                  </a:lnTo>
                  <a:lnTo>
                    <a:pt x="212" y="1035"/>
                  </a:lnTo>
                  <a:lnTo>
                    <a:pt x="207" y="1035"/>
                  </a:lnTo>
                  <a:lnTo>
                    <a:pt x="207" y="1009"/>
                  </a:lnTo>
                  <a:lnTo>
                    <a:pt x="307" y="1013"/>
                  </a:lnTo>
                  <a:lnTo>
                    <a:pt x="307" y="1085"/>
                  </a:lnTo>
                  <a:lnTo>
                    <a:pt x="282" y="1085"/>
                  </a:lnTo>
                  <a:lnTo>
                    <a:pt x="282" y="1038"/>
                  </a:lnTo>
                  <a:lnTo>
                    <a:pt x="241" y="1036"/>
                  </a:lnTo>
                  <a:lnTo>
                    <a:pt x="246" y="1040"/>
                  </a:lnTo>
                  <a:lnTo>
                    <a:pt x="250" y="1045"/>
                  </a:lnTo>
                  <a:lnTo>
                    <a:pt x="253" y="1053"/>
                  </a:lnTo>
                  <a:lnTo>
                    <a:pt x="254" y="1060"/>
                  </a:lnTo>
                  <a:lnTo>
                    <a:pt x="254" y="1066"/>
                  </a:lnTo>
                  <a:lnTo>
                    <a:pt x="251" y="1073"/>
                  </a:lnTo>
                  <a:lnTo>
                    <a:pt x="248" y="1078"/>
                  </a:lnTo>
                  <a:lnTo>
                    <a:pt x="244" y="1082"/>
                  </a:lnTo>
                  <a:lnTo>
                    <a:pt x="238" y="1085"/>
                  </a:lnTo>
                  <a:lnTo>
                    <a:pt x="231" y="1088"/>
                  </a:lnTo>
                  <a:lnTo>
                    <a:pt x="224" y="1090"/>
                  </a:lnTo>
                  <a:lnTo>
                    <a:pt x="214" y="1090"/>
                  </a:lnTo>
                  <a:lnTo>
                    <a:pt x="176" y="1090"/>
                  </a:lnTo>
                  <a:lnTo>
                    <a:pt x="167" y="1089"/>
                  </a:lnTo>
                  <a:lnTo>
                    <a:pt x="157" y="1088"/>
                  </a:lnTo>
                  <a:lnTo>
                    <a:pt x="150" y="1084"/>
                  </a:lnTo>
                  <a:lnTo>
                    <a:pt x="144" y="1079"/>
                  </a:lnTo>
                  <a:lnTo>
                    <a:pt x="139" y="1074"/>
                  </a:lnTo>
                  <a:lnTo>
                    <a:pt x="136" y="1066"/>
                  </a:lnTo>
                  <a:lnTo>
                    <a:pt x="134" y="1059"/>
                  </a:lnTo>
                  <a:lnTo>
                    <a:pt x="133" y="1049"/>
                  </a:lnTo>
                  <a:lnTo>
                    <a:pt x="134" y="1040"/>
                  </a:lnTo>
                  <a:lnTo>
                    <a:pt x="136" y="1031"/>
                  </a:lnTo>
                  <a:lnTo>
                    <a:pt x="139" y="1025"/>
                  </a:lnTo>
                  <a:lnTo>
                    <a:pt x="144" y="1019"/>
                  </a:lnTo>
                  <a:lnTo>
                    <a:pt x="150" y="1014"/>
                  </a:lnTo>
                  <a:lnTo>
                    <a:pt x="157" y="1011"/>
                  </a:lnTo>
                  <a:lnTo>
                    <a:pt x="167" y="1009"/>
                  </a:lnTo>
                  <a:lnTo>
                    <a:pt x="176" y="1009"/>
                  </a:lnTo>
                  <a:lnTo>
                    <a:pt x="190" y="1009"/>
                  </a:lnTo>
                  <a:lnTo>
                    <a:pt x="190" y="10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7" name="Freeform 83">
            <a:extLst>
              <a:ext uri="{FF2B5EF4-FFF2-40B4-BE49-F238E27FC236}">
                <a16:creationId xmlns:a16="http://schemas.microsoft.com/office/drawing/2014/main" id="{58921B04-87AF-45D4-8A29-5186372613CA}"/>
              </a:ext>
            </a:extLst>
          </p:cNvPr>
          <p:cNvSpPr>
            <a:spLocks noChangeAspect="1" noEditPoints="1"/>
          </p:cNvSpPr>
          <p:nvPr/>
        </p:nvSpPr>
        <p:spPr bwMode="auto">
          <a:xfrm>
            <a:off x="7397264" y="5481404"/>
            <a:ext cx="399163" cy="365760"/>
          </a:xfrm>
          <a:custGeom>
            <a:avLst/>
            <a:gdLst>
              <a:gd name="T0" fmla="*/ 879 w 957"/>
              <a:gd name="T1" fmla="*/ 462 h 880"/>
              <a:gd name="T2" fmla="*/ 870 w 957"/>
              <a:gd name="T3" fmla="*/ 528 h 880"/>
              <a:gd name="T4" fmla="*/ 852 w 957"/>
              <a:gd name="T5" fmla="*/ 592 h 880"/>
              <a:gd name="T6" fmla="*/ 826 w 957"/>
              <a:gd name="T7" fmla="*/ 650 h 880"/>
              <a:gd name="T8" fmla="*/ 792 w 957"/>
              <a:gd name="T9" fmla="*/ 703 h 880"/>
              <a:gd name="T10" fmla="*/ 750 w 957"/>
              <a:gd name="T11" fmla="*/ 751 h 880"/>
              <a:gd name="T12" fmla="*/ 703 w 957"/>
              <a:gd name="T13" fmla="*/ 792 h 880"/>
              <a:gd name="T14" fmla="*/ 649 w 957"/>
              <a:gd name="T15" fmla="*/ 827 h 880"/>
              <a:gd name="T16" fmla="*/ 591 w 957"/>
              <a:gd name="T17" fmla="*/ 853 h 880"/>
              <a:gd name="T18" fmla="*/ 528 w 957"/>
              <a:gd name="T19" fmla="*/ 870 h 880"/>
              <a:gd name="T20" fmla="*/ 462 w 957"/>
              <a:gd name="T21" fmla="*/ 879 h 880"/>
              <a:gd name="T22" fmla="*/ 405 w 957"/>
              <a:gd name="T23" fmla="*/ 879 h 880"/>
              <a:gd name="T24" fmla="*/ 355 w 957"/>
              <a:gd name="T25" fmla="*/ 871 h 880"/>
              <a:gd name="T26" fmla="*/ 308 w 957"/>
              <a:gd name="T27" fmla="*/ 860 h 880"/>
              <a:gd name="T28" fmla="*/ 262 w 957"/>
              <a:gd name="T29" fmla="*/ 843 h 880"/>
              <a:gd name="T30" fmla="*/ 219 w 957"/>
              <a:gd name="T31" fmla="*/ 820 h 880"/>
              <a:gd name="T32" fmla="*/ 170 w 957"/>
              <a:gd name="T33" fmla="*/ 788 h 880"/>
              <a:gd name="T34" fmla="*/ 113 w 957"/>
              <a:gd name="T35" fmla="*/ 735 h 880"/>
              <a:gd name="T36" fmla="*/ 65 w 957"/>
              <a:gd name="T37" fmla="*/ 671 h 880"/>
              <a:gd name="T38" fmla="*/ 30 w 957"/>
              <a:gd name="T39" fmla="*/ 600 h 880"/>
              <a:gd name="T40" fmla="*/ 8 w 957"/>
              <a:gd name="T41" fmla="*/ 523 h 880"/>
              <a:gd name="T42" fmla="*/ 0 w 957"/>
              <a:gd name="T43" fmla="*/ 440 h 880"/>
              <a:gd name="T44" fmla="*/ 5 w 957"/>
              <a:gd name="T45" fmla="*/ 373 h 880"/>
              <a:gd name="T46" fmla="*/ 20 w 957"/>
              <a:gd name="T47" fmla="*/ 309 h 880"/>
              <a:gd name="T48" fmla="*/ 43 w 957"/>
              <a:gd name="T49" fmla="*/ 249 h 880"/>
              <a:gd name="T50" fmla="*/ 75 w 957"/>
              <a:gd name="T51" fmla="*/ 194 h 880"/>
              <a:gd name="T52" fmla="*/ 114 w 957"/>
              <a:gd name="T53" fmla="*/ 145 h 880"/>
              <a:gd name="T54" fmla="*/ 160 w 957"/>
              <a:gd name="T55" fmla="*/ 101 h 880"/>
              <a:gd name="T56" fmla="*/ 211 w 957"/>
              <a:gd name="T57" fmla="*/ 64 h 880"/>
              <a:gd name="T58" fmla="*/ 269 w 957"/>
              <a:gd name="T59" fmla="*/ 34 h 880"/>
              <a:gd name="T60" fmla="*/ 330 w 957"/>
              <a:gd name="T61" fmla="*/ 14 h 880"/>
              <a:gd name="T62" fmla="*/ 395 w 957"/>
              <a:gd name="T63" fmla="*/ 3 h 880"/>
              <a:gd name="T64" fmla="*/ 457 w 957"/>
              <a:gd name="T65" fmla="*/ 0 h 880"/>
              <a:gd name="T66" fmla="*/ 507 w 957"/>
              <a:gd name="T67" fmla="*/ 6 h 880"/>
              <a:gd name="T68" fmla="*/ 556 w 957"/>
              <a:gd name="T69" fmla="*/ 16 h 880"/>
              <a:gd name="T70" fmla="*/ 602 w 957"/>
              <a:gd name="T71" fmla="*/ 31 h 880"/>
              <a:gd name="T72" fmla="*/ 646 w 957"/>
              <a:gd name="T73" fmla="*/ 51 h 880"/>
              <a:gd name="T74" fmla="*/ 687 w 957"/>
              <a:gd name="T75" fmla="*/ 77 h 880"/>
              <a:gd name="T76" fmla="*/ 517 w 957"/>
              <a:gd name="T77" fmla="*/ 399 h 880"/>
              <a:gd name="T78" fmla="*/ 954 w 957"/>
              <a:gd name="T79" fmla="*/ 343 h 880"/>
              <a:gd name="T80" fmla="*/ 936 w 957"/>
              <a:gd name="T81" fmla="*/ 263 h 880"/>
              <a:gd name="T82" fmla="*/ 904 w 957"/>
              <a:gd name="T83" fmla="*/ 190 h 880"/>
              <a:gd name="T84" fmla="*/ 861 w 957"/>
              <a:gd name="T85" fmla="*/ 124 h 880"/>
              <a:gd name="T86" fmla="*/ 807 w 957"/>
              <a:gd name="T87" fmla="*/ 67 h 880"/>
              <a:gd name="T88" fmla="*/ 779 w 957"/>
              <a:gd name="T89" fmla="*/ 133 h 880"/>
              <a:gd name="T90" fmla="*/ 808 w 957"/>
              <a:gd name="T91" fmla="*/ 165 h 880"/>
              <a:gd name="T92" fmla="*/ 833 w 957"/>
              <a:gd name="T93" fmla="*/ 200 h 880"/>
              <a:gd name="T94" fmla="*/ 853 w 957"/>
              <a:gd name="T95" fmla="*/ 238 h 880"/>
              <a:gd name="T96" fmla="*/ 870 w 957"/>
              <a:gd name="T97" fmla="*/ 277 h 880"/>
              <a:gd name="T98" fmla="*/ 882 w 957"/>
              <a:gd name="T99" fmla="*/ 318 h 880"/>
              <a:gd name="T100" fmla="*/ 779 w 957"/>
              <a:gd name="T101" fmla="*/ 13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7" h="880">
                <a:moveTo>
                  <a:pt x="439" y="440"/>
                </a:moveTo>
                <a:lnTo>
                  <a:pt x="879" y="440"/>
                </a:lnTo>
                <a:lnTo>
                  <a:pt x="879" y="462"/>
                </a:lnTo>
                <a:lnTo>
                  <a:pt x="876" y="485"/>
                </a:lnTo>
                <a:lnTo>
                  <a:pt x="874" y="507"/>
                </a:lnTo>
                <a:lnTo>
                  <a:pt x="870" y="528"/>
                </a:lnTo>
                <a:lnTo>
                  <a:pt x="865" y="550"/>
                </a:lnTo>
                <a:lnTo>
                  <a:pt x="860" y="570"/>
                </a:lnTo>
                <a:lnTo>
                  <a:pt x="852" y="592"/>
                </a:lnTo>
                <a:lnTo>
                  <a:pt x="845" y="611"/>
                </a:lnTo>
                <a:lnTo>
                  <a:pt x="835" y="631"/>
                </a:lnTo>
                <a:lnTo>
                  <a:pt x="826" y="650"/>
                </a:lnTo>
                <a:lnTo>
                  <a:pt x="815" y="668"/>
                </a:lnTo>
                <a:lnTo>
                  <a:pt x="803" y="686"/>
                </a:lnTo>
                <a:lnTo>
                  <a:pt x="792" y="703"/>
                </a:lnTo>
                <a:lnTo>
                  <a:pt x="779" y="720"/>
                </a:lnTo>
                <a:lnTo>
                  <a:pt x="765" y="736"/>
                </a:lnTo>
                <a:lnTo>
                  <a:pt x="750" y="751"/>
                </a:lnTo>
                <a:lnTo>
                  <a:pt x="735" y="765"/>
                </a:lnTo>
                <a:lnTo>
                  <a:pt x="719" y="779"/>
                </a:lnTo>
                <a:lnTo>
                  <a:pt x="703" y="792"/>
                </a:lnTo>
                <a:lnTo>
                  <a:pt x="685" y="805"/>
                </a:lnTo>
                <a:lnTo>
                  <a:pt x="668" y="816"/>
                </a:lnTo>
                <a:lnTo>
                  <a:pt x="649" y="827"/>
                </a:lnTo>
                <a:lnTo>
                  <a:pt x="630" y="836"/>
                </a:lnTo>
                <a:lnTo>
                  <a:pt x="611" y="845"/>
                </a:lnTo>
                <a:lnTo>
                  <a:pt x="591" y="853"/>
                </a:lnTo>
                <a:lnTo>
                  <a:pt x="570" y="860"/>
                </a:lnTo>
                <a:lnTo>
                  <a:pt x="549" y="866"/>
                </a:lnTo>
                <a:lnTo>
                  <a:pt x="528" y="870"/>
                </a:lnTo>
                <a:lnTo>
                  <a:pt x="507" y="875"/>
                </a:lnTo>
                <a:lnTo>
                  <a:pt x="485" y="878"/>
                </a:lnTo>
                <a:lnTo>
                  <a:pt x="462" y="879"/>
                </a:lnTo>
                <a:lnTo>
                  <a:pt x="439" y="880"/>
                </a:lnTo>
                <a:lnTo>
                  <a:pt x="422" y="879"/>
                </a:lnTo>
                <a:lnTo>
                  <a:pt x="405" y="879"/>
                </a:lnTo>
                <a:lnTo>
                  <a:pt x="388" y="877"/>
                </a:lnTo>
                <a:lnTo>
                  <a:pt x="372" y="875"/>
                </a:lnTo>
                <a:lnTo>
                  <a:pt x="355" y="871"/>
                </a:lnTo>
                <a:lnTo>
                  <a:pt x="340" y="868"/>
                </a:lnTo>
                <a:lnTo>
                  <a:pt x="324" y="864"/>
                </a:lnTo>
                <a:lnTo>
                  <a:pt x="308" y="860"/>
                </a:lnTo>
                <a:lnTo>
                  <a:pt x="292" y="854"/>
                </a:lnTo>
                <a:lnTo>
                  <a:pt x="277" y="848"/>
                </a:lnTo>
                <a:lnTo>
                  <a:pt x="262" y="843"/>
                </a:lnTo>
                <a:lnTo>
                  <a:pt x="247" y="835"/>
                </a:lnTo>
                <a:lnTo>
                  <a:pt x="233" y="828"/>
                </a:lnTo>
                <a:lnTo>
                  <a:pt x="219" y="820"/>
                </a:lnTo>
                <a:lnTo>
                  <a:pt x="205" y="812"/>
                </a:lnTo>
                <a:lnTo>
                  <a:pt x="191" y="804"/>
                </a:lnTo>
                <a:lnTo>
                  <a:pt x="170" y="788"/>
                </a:lnTo>
                <a:lnTo>
                  <a:pt x="150" y="771"/>
                </a:lnTo>
                <a:lnTo>
                  <a:pt x="131" y="753"/>
                </a:lnTo>
                <a:lnTo>
                  <a:pt x="113" y="735"/>
                </a:lnTo>
                <a:lnTo>
                  <a:pt x="96" y="715"/>
                </a:lnTo>
                <a:lnTo>
                  <a:pt x="80" y="693"/>
                </a:lnTo>
                <a:lnTo>
                  <a:pt x="65" y="671"/>
                </a:lnTo>
                <a:lnTo>
                  <a:pt x="53" y="649"/>
                </a:lnTo>
                <a:lnTo>
                  <a:pt x="41" y="624"/>
                </a:lnTo>
                <a:lnTo>
                  <a:pt x="30" y="600"/>
                </a:lnTo>
                <a:lnTo>
                  <a:pt x="21" y="575"/>
                </a:lnTo>
                <a:lnTo>
                  <a:pt x="13" y="549"/>
                </a:lnTo>
                <a:lnTo>
                  <a:pt x="8" y="523"/>
                </a:lnTo>
                <a:lnTo>
                  <a:pt x="4" y="495"/>
                </a:lnTo>
                <a:lnTo>
                  <a:pt x="1" y="468"/>
                </a:lnTo>
                <a:lnTo>
                  <a:pt x="0" y="440"/>
                </a:lnTo>
                <a:lnTo>
                  <a:pt x="1" y="417"/>
                </a:lnTo>
                <a:lnTo>
                  <a:pt x="3" y="395"/>
                </a:lnTo>
                <a:lnTo>
                  <a:pt x="5" y="373"/>
                </a:lnTo>
                <a:lnTo>
                  <a:pt x="9" y="351"/>
                </a:lnTo>
                <a:lnTo>
                  <a:pt x="13" y="330"/>
                </a:lnTo>
                <a:lnTo>
                  <a:pt x="20" y="309"/>
                </a:lnTo>
                <a:lnTo>
                  <a:pt x="27" y="289"/>
                </a:lnTo>
                <a:lnTo>
                  <a:pt x="35" y="269"/>
                </a:lnTo>
                <a:lnTo>
                  <a:pt x="43" y="249"/>
                </a:lnTo>
                <a:lnTo>
                  <a:pt x="53" y="230"/>
                </a:lnTo>
                <a:lnTo>
                  <a:pt x="63" y="212"/>
                </a:lnTo>
                <a:lnTo>
                  <a:pt x="75" y="194"/>
                </a:lnTo>
                <a:lnTo>
                  <a:pt x="88" y="177"/>
                </a:lnTo>
                <a:lnTo>
                  <a:pt x="100" y="160"/>
                </a:lnTo>
                <a:lnTo>
                  <a:pt x="114" y="145"/>
                </a:lnTo>
                <a:lnTo>
                  <a:pt x="129" y="129"/>
                </a:lnTo>
                <a:lnTo>
                  <a:pt x="144" y="115"/>
                </a:lnTo>
                <a:lnTo>
                  <a:pt x="160" y="101"/>
                </a:lnTo>
                <a:lnTo>
                  <a:pt x="176" y="87"/>
                </a:lnTo>
                <a:lnTo>
                  <a:pt x="193" y="76"/>
                </a:lnTo>
                <a:lnTo>
                  <a:pt x="211" y="64"/>
                </a:lnTo>
                <a:lnTo>
                  <a:pt x="231" y="53"/>
                </a:lnTo>
                <a:lnTo>
                  <a:pt x="249" y="44"/>
                </a:lnTo>
                <a:lnTo>
                  <a:pt x="269" y="34"/>
                </a:lnTo>
                <a:lnTo>
                  <a:pt x="289" y="27"/>
                </a:lnTo>
                <a:lnTo>
                  <a:pt x="309" y="21"/>
                </a:lnTo>
                <a:lnTo>
                  <a:pt x="330" y="14"/>
                </a:lnTo>
                <a:lnTo>
                  <a:pt x="351" y="9"/>
                </a:lnTo>
                <a:lnTo>
                  <a:pt x="372" y="6"/>
                </a:lnTo>
                <a:lnTo>
                  <a:pt x="395" y="3"/>
                </a:lnTo>
                <a:lnTo>
                  <a:pt x="417" y="0"/>
                </a:lnTo>
                <a:lnTo>
                  <a:pt x="439" y="0"/>
                </a:lnTo>
                <a:lnTo>
                  <a:pt x="457" y="0"/>
                </a:lnTo>
                <a:lnTo>
                  <a:pt x="474" y="2"/>
                </a:lnTo>
                <a:lnTo>
                  <a:pt x="490" y="4"/>
                </a:lnTo>
                <a:lnTo>
                  <a:pt x="507" y="6"/>
                </a:lnTo>
                <a:lnTo>
                  <a:pt x="524" y="8"/>
                </a:lnTo>
                <a:lnTo>
                  <a:pt x="540" y="12"/>
                </a:lnTo>
                <a:lnTo>
                  <a:pt x="556" y="16"/>
                </a:lnTo>
                <a:lnTo>
                  <a:pt x="572" y="21"/>
                </a:lnTo>
                <a:lnTo>
                  <a:pt x="586" y="26"/>
                </a:lnTo>
                <a:lnTo>
                  <a:pt x="602" y="31"/>
                </a:lnTo>
                <a:lnTo>
                  <a:pt x="617" y="38"/>
                </a:lnTo>
                <a:lnTo>
                  <a:pt x="632" y="45"/>
                </a:lnTo>
                <a:lnTo>
                  <a:pt x="646" y="51"/>
                </a:lnTo>
                <a:lnTo>
                  <a:pt x="660" y="60"/>
                </a:lnTo>
                <a:lnTo>
                  <a:pt x="674" y="68"/>
                </a:lnTo>
                <a:lnTo>
                  <a:pt x="687" y="77"/>
                </a:lnTo>
                <a:lnTo>
                  <a:pt x="439" y="440"/>
                </a:lnTo>
                <a:close/>
                <a:moveTo>
                  <a:pt x="765" y="35"/>
                </a:moveTo>
                <a:lnTo>
                  <a:pt x="517" y="399"/>
                </a:lnTo>
                <a:lnTo>
                  <a:pt x="957" y="399"/>
                </a:lnTo>
                <a:lnTo>
                  <a:pt x="956" y="370"/>
                </a:lnTo>
                <a:lnTo>
                  <a:pt x="954" y="343"/>
                </a:lnTo>
                <a:lnTo>
                  <a:pt x="949" y="316"/>
                </a:lnTo>
                <a:lnTo>
                  <a:pt x="943" y="290"/>
                </a:lnTo>
                <a:lnTo>
                  <a:pt x="936" y="263"/>
                </a:lnTo>
                <a:lnTo>
                  <a:pt x="926" y="239"/>
                </a:lnTo>
                <a:lnTo>
                  <a:pt x="916" y="214"/>
                </a:lnTo>
                <a:lnTo>
                  <a:pt x="904" y="190"/>
                </a:lnTo>
                <a:lnTo>
                  <a:pt x="891" y="168"/>
                </a:lnTo>
                <a:lnTo>
                  <a:pt x="876" y="146"/>
                </a:lnTo>
                <a:lnTo>
                  <a:pt x="861" y="124"/>
                </a:lnTo>
                <a:lnTo>
                  <a:pt x="844" y="104"/>
                </a:lnTo>
                <a:lnTo>
                  <a:pt x="826" y="85"/>
                </a:lnTo>
                <a:lnTo>
                  <a:pt x="807" y="67"/>
                </a:lnTo>
                <a:lnTo>
                  <a:pt x="786" y="51"/>
                </a:lnTo>
                <a:lnTo>
                  <a:pt x="765" y="35"/>
                </a:lnTo>
                <a:close/>
                <a:moveTo>
                  <a:pt x="779" y="133"/>
                </a:moveTo>
                <a:lnTo>
                  <a:pt x="789" y="144"/>
                </a:lnTo>
                <a:lnTo>
                  <a:pt x="799" y="154"/>
                </a:lnTo>
                <a:lnTo>
                  <a:pt x="808" y="165"/>
                </a:lnTo>
                <a:lnTo>
                  <a:pt x="816" y="176"/>
                </a:lnTo>
                <a:lnTo>
                  <a:pt x="825" y="188"/>
                </a:lnTo>
                <a:lnTo>
                  <a:pt x="833" y="200"/>
                </a:lnTo>
                <a:lnTo>
                  <a:pt x="840" y="212"/>
                </a:lnTo>
                <a:lnTo>
                  <a:pt x="847" y="224"/>
                </a:lnTo>
                <a:lnTo>
                  <a:pt x="853" y="238"/>
                </a:lnTo>
                <a:lnTo>
                  <a:pt x="860" y="251"/>
                </a:lnTo>
                <a:lnTo>
                  <a:pt x="865" y="263"/>
                </a:lnTo>
                <a:lnTo>
                  <a:pt x="870" y="277"/>
                </a:lnTo>
                <a:lnTo>
                  <a:pt x="874" y="291"/>
                </a:lnTo>
                <a:lnTo>
                  <a:pt x="879" y="305"/>
                </a:lnTo>
                <a:lnTo>
                  <a:pt x="882" y="318"/>
                </a:lnTo>
                <a:lnTo>
                  <a:pt x="885" y="332"/>
                </a:lnTo>
                <a:lnTo>
                  <a:pt x="642" y="332"/>
                </a:lnTo>
                <a:lnTo>
                  <a:pt x="779" y="1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121">
            <a:extLst>
              <a:ext uri="{FF2B5EF4-FFF2-40B4-BE49-F238E27FC236}">
                <a16:creationId xmlns:a16="http://schemas.microsoft.com/office/drawing/2014/main" id="{0A824A2D-8AD5-4042-B779-42976478CD7F}"/>
              </a:ext>
            </a:extLst>
          </p:cNvPr>
          <p:cNvSpPr>
            <a:spLocks noChangeAspect="1" noChangeArrowheads="1"/>
          </p:cNvSpPr>
          <p:nvPr/>
        </p:nvSpPr>
        <p:spPr bwMode="auto">
          <a:xfrm>
            <a:off x="2930025" y="5481404"/>
            <a:ext cx="365765" cy="365760"/>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bg1"/>
          </a:solidFill>
          <a:ln>
            <a:noFill/>
          </a:ln>
          <a:effectLst/>
          <a:extLst>
            <a:ext uri="{91240B29-F687-4f45-9708-019B960494DF}">
              <a14:hiddenLine xmlns:a14="http://schemas.microsoft.com/office/drawing/2010/main" xmlns="" xmlns:lc="http://schemas.openxmlformats.org/drawingml/2006/lockedCanvas" w="9525" cap="flat">
                <a:solidFill>
                  <a:srgbClr val="808080"/>
                </a:solidFill>
                <a:bevel/>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p>
        </p:txBody>
      </p:sp>
      <p:sp>
        <p:nvSpPr>
          <p:cNvPr id="149" name="Freeform 13">
            <a:extLst>
              <a:ext uri="{FF2B5EF4-FFF2-40B4-BE49-F238E27FC236}">
                <a16:creationId xmlns:a16="http://schemas.microsoft.com/office/drawing/2014/main" id="{1084AD2E-5FC0-4DA5-87E4-CF31D90F929D}"/>
              </a:ext>
            </a:extLst>
          </p:cNvPr>
          <p:cNvSpPr>
            <a:spLocks noChangeAspect="1" noEditPoints="1"/>
          </p:cNvSpPr>
          <p:nvPr/>
        </p:nvSpPr>
        <p:spPr bwMode="auto">
          <a:xfrm>
            <a:off x="8945616" y="5481404"/>
            <a:ext cx="286110" cy="365760"/>
          </a:xfrm>
          <a:custGeom>
            <a:avLst/>
            <a:gdLst>
              <a:gd name="T0" fmla="*/ 142 w 283"/>
              <a:gd name="T1" fmla="*/ 0 h 361"/>
              <a:gd name="T2" fmla="*/ 263 w 283"/>
              <a:gd name="T3" fmla="*/ 0 h 361"/>
              <a:gd name="T4" fmla="*/ 273 w 283"/>
              <a:gd name="T5" fmla="*/ 1 h 361"/>
              <a:gd name="T6" fmla="*/ 282 w 283"/>
              <a:gd name="T7" fmla="*/ 10 h 361"/>
              <a:gd name="T8" fmla="*/ 283 w 283"/>
              <a:gd name="T9" fmla="*/ 22 h 361"/>
              <a:gd name="T10" fmla="*/ 283 w 283"/>
              <a:gd name="T11" fmla="*/ 244 h 361"/>
              <a:gd name="T12" fmla="*/ 270 w 283"/>
              <a:gd name="T13" fmla="*/ 263 h 361"/>
              <a:gd name="T14" fmla="*/ 246 w 283"/>
              <a:gd name="T15" fmla="*/ 271 h 361"/>
              <a:gd name="T16" fmla="*/ 205 w 283"/>
              <a:gd name="T17" fmla="*/ 296 h 361"/>
              <a:gd name="T18" fmla="*/ 162 w 283"/>
              <a:gd name="T19" fmla="*/ 343 h 361"/>
              <a:gd name="T20" fmla="*/ 147 w 283"/>
              <a:gd name="T21" fmla="*/ 358 h 361"/>
              <a:gd name="T22" fmla="*/ 136 w 283"/>
              <a:gd name="T23" fmla="*/ 358 h 361"/>
              <a:gd name="T24" fmla="*/ 115 w 283"/>
              <a:gd name="T25" fmla="*/ 335 h 361"/>
              <a:gd name="T26" fmla="*/ 70 w 283"/>
              <a:gd name="T27" fmla="*/ 289 h 361"/>
              <a:gd name="T28" fmla="*/ 31 w 283"/>
              <a:gd name="T29" fmla="*/ 269 h 361"/>
              <a:gd name="T30" fmla="*/ 17 w 283"/>
              <a:gd name="T31" fmla="*/ 264 h 361"/>
              <a:gd name="T32" fmla="*/ 0 w 283"/>
              <a:gd name="T33" fmla="*/ 242 h 361"/>
              <a:gd name="T34" fmla="*/ 0 w 283"/>
              <a:gd name="T35" fmla="*/ 184 h 361"/>
              <a:gd name="T36" fmla="*/ 0 w 283"/>
              <a:gd name="T37" fmla="*/ 29 h 361"/>
              <a:gd name="T38" fmla="*/ 1 w 283"/>
              <a:gd name="T39" fmla="*/ 12 h 361"/>
              <a:gd name="T40" fmla="*/ 12 w 283"/>
              <a:gd name="T41" fmla="*/ 1 h 361"/>
              <a:gd name="T42" fmla="*/ 40 w 283"/>
              <a:gd name="T43" fmla="*/ 0 h 361"/>
              <a:gd name="T44" fmla="*/ 142 w 283"/>
              <a:gd name="T45" fmla="*/ 0 h 361"/>
              <a:gd name="T46" fmla="*/ 142 w 283"/>
              <a:gd name="T47" fmla="*/ 0 h 361"/>
              <a:gd name="T48" fmla="*/ 141 w 283"/>
              <a:gd name="T49" fmla="*/ 248 h 361"/>
              <a:gd name="T50" fmla="*/ 250 w 283"/>
              <a:gd name="T51" fmla="*/ 143 h 361"/>
              <a:gd name="T52" fmla="*/ 146 w 283"/>
              <a:gd name="T53" fmla="*/ 32 h 361"/>
              <a:gd name="T54" fmla="*/ 33 w 283"/>
              <a:gd name="T55" fmla="*/ 139 h 361"/>
              <a:gd name="T56" fmla="*/ 141 w 283"/>
              <a:gd name="T57" fmla="*/ 24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361">
                <a:moveTo>
                  <a:pt x="142" y="0"/>
                </a:moveTo>
                <a:cubicBezTo>
                  <a:pt x="182" y="0"/>
                  <a:pt x="222" y="0"/>
                  <a:pt x="263" y="0"/>
                </a:cubicBezTo>
                <a:cubicBezTo>
                  <a:pt x="266" y="0"/>
                  <a:pt x="270" y="0"/>
                  <a:pt x="273" y="1"/>
                </a:cubicBezTo>
                <a:cubicBezTo>
                  <a:pt x="278" y="2"/>
                  <a:pt x="281" y="5"/>
                  <a:pt x="282" y="10"/>
                </a:cubicBezTo>
                <a:cubicBezTo>
                  <a:pt x="283" y="14"/>
                  <a:pt x="283" y="18"/>
                  <a:pt x="283" y="22"/>
                </a:cubicBezTo>
                <a:cubicBezTo>
                  <a:pt x="283" y="96"/>
                  <a:pt x="283" y="170"/>
                  <a:pt x="283" y="244"/>
                </a:cubicBezTo>
                <a:cubicBezTo>
                  <a:pt x="283" y="255"/>
                  <a:pt x="280" y="260"/>
                  <a:pt x="270" y="263"/>
                </a:cubicBezTo>
                <a:cubicBezTo>
                  <a:pt x="262" y="266"/>
                  <a:pt x="254" y="268"/>
                  <a:pt x="246" y="271"/>
                </a:cubicBezTo>
                <a:cubicBezTo>
                  <a:pt x="231" y="276"/>
                  <a:pt x="217" y="285"/>
                  <a:pt x="205" y="296"/>
                </a:cubicBezTo>
                <a:cubicBezTo>
                  <a:pt x="189" y="310"/>
                  <a:pt x="175" y="327"/>
                  <a:pt x="162" y="343"/>
                </a:cubicBezTo>
                <a:cubicBezTo>
                  <a:pt x="157" y="348"/>
                  <a:pt x="153" y="354"/>
                  <a:pt x="147" y="358"/>
                </a:cubicBezTo>
                <a:cubicBezTo>
                  <a:pt x="143" y="361"/>
                  <a:pt x="141" y="361"/>
                  <a:pt x="136" y="358"/>
                </a:cubicBezTo>
                <a:cubicBezTo>
                  <a:pt x="128" y="351"/>
                  <a:pt x="121" y="343"/>
                  <a:pt x="115" y="335"/>
                </a:cubicBezTo>
                <a:cubicBezTo>
                  <a:pt x="101" y="318"/>
                  <a:pt x="87" y="302"/>
                  <a:pt x="70" y="289"/>
                </a:cubicBezTo>
                <a:cubicBezTo>
                  <a:pt x="58" y="280"/>
                  <a:pt x="46" y="273"/>
                  <a:pt x="31" y="269"/>
                </a:cubicBezTo>
                <a:cubicBezTo>
                  <a:pt x="27" y="267"/>
                  <a:pt x="22" y="266"/>
                  <a:pt x="17" y="264"/>
                </a:cubicBezTo>
                <a:cubicBezTo>
                  <a:pt x="4" y="261"/>
                  <a:pt x="0" y="256"/>
                  <a:pt x="0" y="242"/>
                </a:cubicBezTo>
                <a:cubicBezTo>
                  <a:pt x="0" y="223"/>
                  <a:pt x="0" y="203"/>
                  <a:pt x="0" y="184"/>
                </a:cubicBezTo>
                <a:cubicBezTo>
                  <a:pt x="0" y="132"/>
                  <a:pt x="0" y="80"/>
                  <a:pt x="0" y="29"/>
                </a:cubicBezTo>
                <a:cubicBezTo>
                  <a:pt x="0" y="23"/>
                  <a:pt x="0" y="18"/>
                  <a:pt x="1" y="12"/>
                </a:cubicBezTo>
                <a:cubicBezTo>
                  <a:pt x="1" y="6"/>
                  <a:pt x="5" y="2"/>
                  <a:pt x="12" y="1"/>
                </a:cubicBezTo>
                <a:cubicBezTo>
                  <a:pt x="21" y="0"/>
                  <a:pt x="31" y="0"/>
                  <a:pt x="40" y="0"/>
                </a:cubicBezTo>
                <a:cubicBezTo>
                  <a:pt x="74" y="0"/>
                  <a:pt x="108" y="0"/>
                  <a:pt x="142" y="0"/>
                </a:cubicBezTo>
                <a:cubicBezTo>
                  <a:pt x="142" y="0"/>
                  <a:pt x="142" y="0"/>
                  <a:pt x="142" y="0"/>
                </a:cubicBezTo>
                <a:close/>
                <a:moveTo>
                  <a:pt x="141" y="248"/>
                </a:moveTo>
                <a:cubicBezTo>
                  <a:pt x="198" y="249"/>
                  <a:pt x="248" y="203"/>
                  <a:pt x="250" y="143"/>
                </a:cubicBezTo>
                <a:cubicBezTo>
                  <a:pt x="251" y="82"/>
                  <a:pt x="203" y="34"/>
                  <a:pt x="146" y="32"/>
                </a:cubicBezTo>
                <a:cubicBezTo>
                  <a:pt x="85" y="29"/>
                  <a:pt x="34" y="78"/>
                  <a:pt x="33" y="139"/>
                </a:cubicBezTo>
                <a:cubicBezTo>
                  <a:pt x="33" y="199"/>
                  <a:pt x="82" y="249"/>
                  <a:pt x="141" y="248"/>
                </a:cubicBezTo>
                <a:close/>
              </a:path>
            </a:pathLst>
          </a:custGeom>
          <a:solidFill>
            <a:schemeClr val="bg1"/>
          </a:solidFill>
          <a:ln>
            <a:noFill/>
          </a:ln>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0" name="Shape 4355">
            <a:extLst>
              <a:ext uri="{FF2B5EF4-FFF2-40B4-BE49-F238E27FC236}">
                <a16:creationId xmlns:a16="http://schemas.microsoft.com/office/drawing/2014/main" id="{75CFDAE3-8799-4D0C-A699-9F530D8B1272}"/>
              </a:ext>
            </a:extLst>
          </p:cNvPr>
          <p:cNvSpPr>
            <a:spLocks noChangeAspect="1"/>
          </p:cNvSpPr>
          <p:nvPr/>
        </p:nvSpPr>
        <p:spPr>
          <a:xfrm>
            <a:off x="4493448" y="5481404"/>
            <a:ext cx="365760" cy="365760"/>
          </a:xfrm>
          <a:custGeom>
            <a:avLst/>
            <a:gdLst/>
            <a:ahLst/>
            <a:cxnLst>
              <a:cxn ang="0">
                <a:pos x="wd2" y="hd2"/>
              </a:cxn>
              <a:cxn ang="5400000">
                <a:pos x="wd2" y="hd2"/>
              </a:cxn>
              <a:cxn ang="10800000">
                <a:pos x="wd2" y="hd2"/>
              </a:cxn>
              <a:cxn ang="16200000">
                <a:pos x="wd2" y="hd2"/>
              </a:cxn>
            </a:cxnLst>
            <a:rect l="0" t="0" r="r" b="b"/>
            <a:pathLst>
              <a:path w="21600" h="21600" extrusionOk="0">
                <a:moveTo>
                  <a:pt x="10800" y="3857"/>
                </a:moveTo>
                <a:cubicBezTo>
                  <a:pt x="11865" y="3857"/>
                  <a:pt x="12729" y="2994"/>
                  <a:pt x="12729" y="1929"/>
                </a:cubicBezTo>
                <a:cubicBezTo>
                  <a:pt x="12729" y="863"/>
                  <a:pt x="11865" y="0"/>
                  <a:pt x="10800" y="0"/>
                </a:cubicBezTo>
                <a:cubicBezTo>
                  <a:pt x="9736" y="0"/>
                  <a:pt x="8871" y="863"/>
                  <a:pt x="8871" y="1929"/>
                </a:cubicBezTo>
                <a:cubicBezTo>
                  <a:pt x="8871" y="2994"/>
                  <a:pt x="9736" y="3857"/>
                  <a:pt x="10800" y="3857"/>
                </a:cubicBezTo>
                <a:moveTo>
                  <a:pt x="3857" y="4243"/>
                </a:moveTo>
                <a:cubicBezTo>
                  <a:pt x="3857" y="3177"/>
                  <a:pt x="2994" y="2314"/>
                  <a:pt x="1929" y="2314"/>
                </a:cubicBezTo>
                <a:cubicBezTo>
                  <a:pt x="865" y="2314"/>
                  <a:pt x="0" y="3177"/>
                  <a:pt x="0" y="4243"/>
                </a:cubicBezTo>
                <a:cubicBezTo>
                  <a:pt x="0" y="5307"/>
                  <a:pt x="865" y="6171"/>
                  <a:pt x="1929" y="6171"/>
                </a:cubicBezTo>
                <a:cubicBezTo>
                  <a:pt x="2994" y="6171"/>
                  <a:pt x="3857" y="5307"/>
                  <a:pt x="3857" y="4243"/>
                </a:cubicBezTo>
                <a:moveTo>
                  <a:pt x="14657" y="10029"/>
                </a:moveTo>
                <a:lnTo>
                  <a:pt x="11571" y="4629"/>
                </a:lnTo>
                <a:lnTo>
                  <a:pt x="10029" y="4629"/>
                </a:lnTo>
                <a:lnTo>
                  <a:pt x="6943" y="10029"/>
                </a:lnTo>
                <a:lnTo>
                  <a:pt x="3857" y="6171"/>
                </a:lnTo>
                <a:cubicBezTo>
                  <a:pt x="3857" y="6171"/>
                  <a:pt x="1568" y="6943"/>
                  <a:pt x="1543" y="6943"/>
                </a:cubicBezTo>
                <a:lnTo>
                  <a:pt x="3857" y="16971"/>
                </a:lnTo>
                <a:lnTo>
                  <a:pt x="17743" y="16971"/>
                </a:lnTo>
                <a:lnTo>
                  <a:pt x="20057" y="6943"/>
                </a:lnTo>
                <a:lnTo>
                  <a:pt x="17743" y="6171"/>
                </a:lnTo>
                <a:lnTo>
                  <a:pt x="14657" y="10029"/>
                </a:lnTo>
                <a:close/>
                <a:moveTo>
                  <a:pt x="19671" y="2314"/>
                </a:moveTo>
                <a:cubicBezTo>
                  <a:pt x="18608" y="2314"/>
                  <a:pt x="17743" y="3177"/>
                  <a:pt x="17743" y="4243"/>
                </a:cubicBezTo>
                <a:cubicBezTo>
                  <a:pt x="17743" y="5307"/>
                  <a:pt x="18608" y="6171"/>
                  <a:pt x="19671" y="6171"/>
                </a:cubicBezTo>
                <a:cubicBezTo>
                  <a:pt x="20737" y="6171"/>
                  <a:pt x="21600" y="5307"/>
                  <a:pt x="21600" y="4243"/>
                </a:cubicBezTo>
                <a:cubicBezTo>
                  <a:pt x="21600" y="3177"/>
                  <a:pt x="20737" y="2314"/>
                  <a:pt x="19671" y="2314"/>
                </a:cubicBezTo>
                <a:moveTo>
                  <a:pt x="3086" y="21600"/>
                </a:moveTo>
                <a:lnTo>
                  <a:pt x="18514" y="21600"/>
                </a:lnTo>
                <a:lnTo>
                  <a:pt x="18514" y="17743"/>
                </a:lnTo>
                <a:lnTo>
                  <a:pt x="3086" y="17743"/>
                </a:lnTo>
                <a:lnTo>
                  <a:pt x="3086" y="21600"/>
                </a:lnTo>
                <a:close/>
              </a:path>
            </a:pathLst>
          </a:custGeom>
          <a:solidFill>
            <a:srgbClr val="FFFFFF"/>
          </a:solidFill>
          <a:ln w="12700">
            <a:miter lim="400000"/>
          </a:ln>
        </p:spPr>
        <p:txBody>
          <a:bodyPr lIns="0" tIns="0" rIns="0" bIns="0" anchor="ctr"/>
          <a:lstStyle/>
          <a:p>
            <a:pPr algn="ctr" defTabSz="185760">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1219" kern="0" dirty="0">
              <a:solidFill>
                <a:srgbClr val="FFFFFF"/>
              </a:solidFill>
              <a:effectLst>
                <a:outerShdw blurRad="38100" dist="12700" dir="5400000" rotWithShape="0">
                  <a:srgbClr val="000000">
                    <a:alpha val="50000"/>
                  </a:srgbClr>
                </a:outerShdw>
              </a:effectLst>
              <a:ea typeface="Arial"/>
              <a:cs typeface="Arial"/>
              <a:sym typeface="Arial"/>
            </a:endParaRPr>
          </a:p>
        </p:txBody>
      </p:sp>
      <p:grpSp>
        <p:nvGrpSpPr>
          <p:cNvPr id="151" name="Group 150">
            <a:extLst>
              <a:ext uri="{FF2B5EF4-FFF2-40B4-BE49-F238E27FC236}">
                <a16:creationId xmlns:a16="http://schemas.microsoft.com/office/drawing/2014/main" id="{94C2AC4E-F126-4CB3-A9F6-353FC57E0D98}"/>
              </a:ext>
            </a:extLst>
          </p:cNvPr>
          <p:cNvGrpSpPr>
            <a:grpSpLocks noChangeAspect="1"/>
          </p:cNvGrpSpPr>
          <p:nvPr/>
        </p:nvGrpSpPr>
        <p:grpSpPr>
          <a:xfrm>
            <a:off x="1574224" y="5412824"/>
            <a:ext cx="381000" cy="411480"/>
            <a:chOff x="1385217" y="457768"/>
            <a:chExt cx="532297" cy="450189"/>
          </a:xfrm>
          <a:solidFill>
            <a:srgbClr val="00338D"/>
          </a:solidFill>
        </p:grpSpPr>
        <p:sp>
          <p:nvSpPr>
            <p:cNvPr id="152" name="Freeform 67">
              <a:extLst>
                <a:ext uri="{FF2B5EF4-FFF2-40B4-BE49-F238E27FC236}">
                  <a16:creationId xmlns:a16="http://schemas.microsoft.com/office/drawing/2014/main" id="{DFD80CC7-2F2C-4187-903C-65DC7C7652AD}"/>
                </a:ext>
              </a:extLst>
            </p:cNvPr>
            <p:cNvSpPr>
              <a:spLocks noEditPoints="1"/>
            </p:cNvSpPr>
            <p:nvPr/>
          </p:nvSpPr>
          <p:spPr bwMode="auto">
            <a:xfrm>
              <a:off x="1433349" y="457768"/>
              <a:ext cx="484165" cy="361000"/>
            </a:xfrm>
            <a:custGeom>
              <a:avLst/>
              <a:gdLst>
                <a:gd name="T0" fmla="*/ 342 w 342"/>
                <a:gd name="T1" fmla="*/ 236 h 255"/>
                <a:gd name="T2" fmla="*/ 324 w 342"/>
                <a:gd name="T3" fmla="*/ 254 h 255"/>
                <a:gd name="T4" fmla="*/ 320 w 342"/>
                <a:gd name="T5" fmla="*/ 255 h 255"/>
                <a:gd name="T6" fmla="*/ 296 w 342"/>
                <a:gd name="T7" fmla="*/ 255 h 255"/>
                <a:gd name="T8" fmla="*/ 291 w 342"/>
                <a:gd name="T9" fmla="*/ 250 h 255"/>
                <a:gd name="T10" fmla="*/ 288 w 342"/>
                <a:gd name="T11" fmla="*/ 238 h 255"/>
                <a:gd name="T12" fmla="*/ 291 w 342"/>
                <a:gd name="T13" fmla="*/ 235 h 255"/>
                <a:gd name="T14" fmla="*/ 295 w 342"/>
                <a:gd name="T15" fmla="*/ 235 h 255"/>
                <a:gd name="T16" fmla="*/ 302 w 342"/>
                <a:gd name="T17" fmla="*/ 227 h 255"/>
                <a:gd name="T18" fmla="*/ 302 w 342"/>
                <a:gd name="T19" fmla="*/ 181 h 255"/>
                <a:gd name="T20" fmla="*/ 302 w 342"/>
                <a:gd name="T21" fmla="*/ 29 h 255"/>
                <a:gd name="T22" fmla="*/ 302 w 342"/>
                <a:gd name="T23" fmla="*/ 27 h 255"/>
                <a:gd name="T24" fmla="*/ 295 w 342"/>
                <a:gd name="T25" fmla="*/ 19 h 255"/>
                <a:gd name="T26" fmla="*/ 244 w 342"/>
                <a:gd name="T27" fmla="*/ 19 h 255"/>
                <a:gd name="T28" fmla="*/ 46 w 342"/>
                <a:gd name="T29" fmla="*/ 19 h 255"/>
                <a:gd name="T30" fmla="*/ 42 w 342"/>
                <a:gd name="T31" fmla="*/ 19 h 255"/>
                <a:gd name="T32" fmla="*/ 36 w 342"/>
                <a:gd name="T33" fmla="*/ 25 h 255"/>
                <a:gd name="T34" fmla="*/ 36 w 342"/>
                <a:gd name="T35" fmla="*/ 60 h 255"/>
                <a:gd name="T36" fmla="*/ 36 w 342"/>
                <a:gd name="T37" fmla="*/ 169 h 255"/>
                <a:gd name="T38" fmla="*/ 33 w 342"/>
                <a:gd name="T39" fmla="*/ 176 h 255"/>
                <a:gd name="T40" fmla="*/ 14 w 342"/>
                <a:gd name="T41" fmla="*/ 202 h 255"/>
                <a:gd name="T42" fmla="*/ 5 w 342"/>
                <a:gd name="T43" fmla="*/ 205 h 255"/>
                <a:gd name="T44" fmla="*/ 0 w 342"/>
                <a:gd name="T45" fmla="*/ 197 h 255"/>
                <a:gd name="T46" fmla="*/ 0 w 342"/>
                <a:gd name="T47" fmla="*/ 25 h 255"/>
                <a:gd name="T48" fmla="*/ 25 w 342"/>
                <a:gd name="T49" fmla="*/ 0 h 255"/>
                <a:gd name="T50" fmla="*/ 319 w 342"/>
                <a:gd name="T51" fmla="*/ 0 h 255"/>
                <a:gd name="T52" fmla="*/ 341 w 342"/>
                <a:gd name="T53" fmla="*/ 14 h 255"/>
                <a:gd name="T54" fmla="*/ 342 w 342"/>
                <a:gd name="T55" fmla="*/ 18 h 255"/>
                <a:gd name="T56" fmla="*/ 342 w 342"/>
                <a:gd name="T57" fmla="*/ 236 h 255"/>
                <a:gd name="T58" fmla="*/ 323 w 342"/>
                <a:gd name="T59" fmla="*/ 134 h 255"/>
                <a:gd name="T60" fmla="*/ 330 w 342"/>
                <a:gd name="T61" fmla="*/ 127 h 255"/>
                <a:gd name="T62" fmla="*/ 322 w 342"/>
                <a:gd name="T63" fmla="*/ 120 h 255"/>
                <a:gd name="T64" fmla="*/ 316 w 342"/>
                <a:gd name="T65" fmla="*/ 127 h 255"/>
                <a:gd name="T66" fmla="*/ 323 w 342"/>
                <a:gd name="T67" fmla="*/ 13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255">
                  <a:moveTo>
                    <a:pt x="342" y="236"/>
                  </a:moveTo>
                  <a:cubicBezTo>
                    <a:pt x="339" y="245"/>
                    <a:pt x="334" y="252"/>
                    <a:pt x="324" y="254"/>
                  </a:cubicBezTo>
                  <a:cubicBezTo>
                    <a:pt x="323" y="254"/>
                    <a:pt x="321" y="255"/>
                    <a:pt x="320" y="255"/>
                  </a:cubicBezTo>
                  <a:cubicBezTo>
                    <a:pt x="312" y="255"/>
                    <a:pt x="304" y="254"/>
                    <a:pt x="296" y="255"/>
                  </a:cubicBezTo>
                  <a:cubicBezTo>
                    <a:pt x="293" y="255"/>
                    <a:pt x="292" y="254"/>
                    <a:pt x="291" y="250"/>
                  </a:cubicBezTo>
                  <a:cubicBezTo>
                    <a:pt x="290" y="246"/>
                    <a:pt x="289" y="242"/>
                    <a:pt x="288" y="238"/>
                  </a:cubicBezTo>
                  <a:cubicBezTo>
                    <a:pt x="287" y="236"/>
                    <a:pt x="288" y="235"/>
                    <a:pt x="291" y="235"/>
                  </a:cubicBezTo>
                  <a:cubicBezTo>
                    <a:pt x="292" y="235"/>
                    <a:pt x="293" y="235"/>
                    <a:pt x="295" y="235"/>
                  </a:cubicBezTo>
                  <a:cubicBezTo>
                    <a:pt x="301" y="235"/>
                    <a:pt x="302" y="233"/>
                    <a:pt x="302" y="227"/>
                  </a:cubicBezTo>
                  <a:cubicBezTo>
                    <a:pt x="302" y="212"/>
                    <a:pt x="302" y="197"/>
                    <a:pt x="302" y="181"/>
                  </a:cubicBezTo>
                  <a:cubicBezTo>
                    <a:pt x="302" y="130"/>
                    <a:pt x="302" y="79"/>
                    <a:pt x="302" y="29"/>
                  </a:cubicBezTo>
                  <a:cubicBezTo>
                    <a:pt x="302" y="28"/>
                    <a:pt x="302" y="28"/>
                    <a:pt x="302" y="27"/>
                  </a:cubicBezTo>
                  <a:cubicBezTo>
                    <a:pt x="302" y="21"/>
                    <a:pt x="301" y="19"/>
                    <a:pt x="295" y="19"/>
                  </a:cubicBezTo>
                  <a:cubicBezTo>
                    <a:pt x="278" y="19"/>
                    <a:pt x="261" y="19"/>
                    <a:pt x="244" y="19"/>
                  </a:cubicBezTo>
                  <a:cubicBezTo>
                    <a:pt x="178" y="19"/>
                    <a:pt x="112" y="19"/>
                    <a:pt x="46" y="19"/>
                  </a:cubicBezTo>
                  <a:cubicBezTo>
                    <a:pt x="44" y="19"/>
                    <a:pt x="43" y="19"/>
                    <a:pt x="42" y="19"/>
                  </a:cubicBezTo>
                  <a:cubicBezTo>
                    <a:pt x="37" y="19"/>
                    <a:pt x="36" y="21"/>
                    <a:pt x="36" y="25"/>
                  </a:cubicBezTo>
                  <a:cubicBezTo>
                    <a:pt x="36" y="37"/>
                    <a:pt x="36" y="48"/>
                    <a:pt x="36" y="60"/>
                  </a:cubicBezTo>
                  <a:cubicBezTo>
                    <a:pt x="36" y="96"/>
                    <a:pt x="36" y="133"/>
                    <a:pt x="36" y="169"/>
                  </a:cubicBezTo>
                  <a:cubicBezTo>
                    <a:pt x="36" y="172"/>
                    <a:pt x="35" y="174"/>
                    <a:pt x="33" y="176"/>
                  </a:cubicBezTo>
                  <a:cubicBezTo>
                    <a:pt x="26" y="184"/>
                    <a:pt x="20" y="192"/>
                    <a:pt x="14" y="202"/>
                  </a:cubicBezTo>
                  <a:cubicBezTo>
                    <a:pt x="12" y="206"/>
                    <a:pt x="10" y="207"/>
                    <a:pt x="5" y="205"/>
                  </a:cubicBezTo>
                  <a:cubicBezTo>
                    <a:pt x="1" y="204"/>
                    <a:pt x="0" y="203"/>
                    <a:pt x="0" y="197"/>
                  </a:cubicBezTo>
                  <a:cubicBezTo>
                    <a:pt x="0" y="140"/>
                    <a:pt x="0" y="83"/>
                    <a:pt x="0" y="25"/>
                  </a:cubicBezTo>
                  <a:cubicBezTo>
                    <a:pt x="0" y="10"/>
                    <a:pt x="11" y="0"/>
                    <a:pt x="25" y="0"/>
                  </a:cubicBezTo>
                  <a:cubicBezTo>
                    <a:pt x="123" y="0"/>
                    <a:pt x="221" y="0"/>
                    <a:pt x="319" y="0"/>
                  </a:cubicBezTo>
                  <a:cubicBezTo>
                    <a:pt x="329" y="0"/>
                    <a:pt x="336" y="5"/>
                    <a:pt x="341" y="14"/>
                  </a:cubicBezTo>
                  <a:cubicBezTo>
                    <a:pt x="341" y="15"/>
                    <a:pt x="342" y="17"/>
                    <a:pt x="342" y="18"/>
                  </a:cubicBezTo>
                  <a:cubicBezTo>
                    <a:pt x="342" y="90"/>
                    <a:pt x="342" y="163"/>
                    <a:pt x="342" y="236"/>
                  </a:cubicBezTo>
                  <a:close/>
                  <a:moveTo>
                    <a:pt x="323" y="134"/>
                  </a:moveTo>
                  <a:cubicBezTo>
                    <a:pt x="326" y="134"/>
                    <a:pt x="329" y="131"/>
                    <a:pt x="330" y="127"/>
                  </a:cubicBezTo>
                  <a:cubicBezTo>
                    <a:pt x="330" y="124"/>
                    <a:pt x="326" y="120"/>
                    <a:pt x="322" y="120"/>
                  </a:cubicBezTo>
                  <a:cubicBezTo>
                    <a:pt x="319" y="120"/>
                    <a:pt x="316" y="123"/>
                    <a:pt x="316" y="127"/>
                  </a:cubicBezTo>
                  <a:cubicBezTo>
                    <a:pt x="315" y="131"/>
                    <a:pt x="319" y="134"/>
                    <a:pt x="323"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3" name="Freeform 68">
              <a:extLst>
                <a:ext uri="{FF2B5EF4-FFF2-40B4-BE49-F238E27FC236}">
                  <a16:creationId xmlns:a16="http://schemas.microsoft.com/office/drawing/2014/main" id="{F73816BE-76C2-4206-BA27-5F751BBBD6DF}"/>
                </a:ext>
              </a:extLst>
            </p:cNvPr>
            <p:cNvSpPr>
              <a:spLocks/>
            </p:cNvSpPr>
            <p:nvPr/>
          </p:nvSpPr>
          <p:spPr bwMode="auto">
            <a:xfrm>
              <a:off x="1668354" y="702682"/>
              <a:ext cx="174129" cy="205275"/>
            </a:xfrm>
            <a:custGeom>
              <a:avLst/>
              <a:gdLst>
                <a:gd name="T0" fmla="*/ 54 w 123"/>
                <a:gd name="T1" fmla="*/ 145 h 145"/>
                <a:gd name="T2" fmla="*/ 43 w 123"/>
                <a:gd name="T3" fmla="*/ 128 h 145"/>
                <a:gd name="T4" fmla="*/ 6 w 123"/>
                <a:gd name="T5" fmla="*/ 89 h 145"/>
                <a:gd name="T6" fmla="*/ 1 w 123"/>
                <a:gd name="T7" fmla="*/ 76 h 145"/>
                <a:gd name="T8" fmla="*/ 11 w 123"/>
                <a:gd name="T9" fmla="*/ 68 h 145"/>
                <a:gd name="T10" fmla="*/ 20 w 123"/>
                <a:gd name="T11" fmla="*/ 70 h 145"/>
                <a:gd name="T12" fmla="*/ 37 w 123"/>
                <a:gd name="T13" fmla="*/ 83 h 145"/>
                <a:gd name="T14" fmla="*/ 31 w 123"/>
                <a:gd name="T15" fmla="*/ 57 h 145"/>
                <a:gd name="T16" fmla="*/ 19 w 123"/>
                <a:gd name="T17" fmla="*/ 19 h 145"/>
                <a:gd name="T18" fmla="*/ 25 w 123"/>
                <a:gd name="T19" fmla="*/ 3 h 145"/>
                <a:gd name="T20" fmla="*/ 41 w 123"/>
                <a:gd name="T21" fmla="*/ 10 h 145"/>
                <a:gd name="T22" fmla="*/ 51 w 123"/>
                <a:gd name="T23" fmla="*/ 41 h 145"/>
                <a:gd name="T24" fmla="*/ 51 w 123"/>
                <a:gd name="T25" fmla="*/ 42 h 145"/>
                <a:gd name="T26" fmla="*/ 53 w 123"/>
                <a:gd name="T27" fmla="*/ 49 h 145"/>
                <a:gd name="T28" fmla="*/ 59 w 123"/>
                <a:gd name="T29" fmla="*/ 47 h 145"/>
                <a:gd name="T30" fmla="*/ 70 w 123"/>
                <a:gd name="T31" fmla="*/ 48 h 145"/>
                <a:gd name="T32" fmla="*/ 74 w 123"/>
                <a:gd name="T33" fmla="*/ 48 h 145"/>
                <a:gd name="T34" fmla="*/ 87 w 123"/>
                <a:gd name="T35" fmla="*/ 48 h 145"/>
                <a:gd name="T36" fmla="*/ 92 w 123"/>
                <a:gd name="T37" fmla="*/ 48 h 145"/>
                <a:gd name="T38" fmla="*/ 110 w 123"/>
                <a:gd name="T39" fmla="*/ 54 h 145"/>
                <a:gd name="T40" fmla="*/ 121 w 123"/>
                <a:gd name="T41" fmla="*/ 98 h 145"/>
                <a:gd name="T42" fmla="*/ 122 w 123"/>
                <a:gd name="T43" fmla="*/ 122 h 145"/>
                <a:gd name="T44" fmla="*/ 118 w 123"/>
                <a:gd name="T45" fmla="*/ 131 h 145"/>
                <a:gd name="T46" fmla="*/ 88 w 123"/>
                <a:gd name="T47" fmla="*/ 143 h 145"/>
                <a:gd name="T48" fmla="*/ 76 w 123"/>
                <a:gd name="T49" fmla="*/ 145 h 145"/>
                <a:gd name="T50" fmla="*/ 54 w 123"/>
                <a:gd name="T51"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45">
                  <a:moveTo>
                    <a:pt x="54" y="145"/>
                  </a:moveTo>
                  <a:cubicBezTo>
                    <a:pt x="49" y="140"/>
                    <a:pt x="47" y="134"/>
                    <a:pt x="43" y="128"/>
                  </a:cubicBezTo>
                  <a:cubicBezTo>
                    <a:pt x="33" y="113"/>
                    <a:pt x="22" y="100"/>
                    <a:pt x="6" y="89"/>
                  </a:cubicBezTo>
                  <a:cubicBezTo>
                    <a:pt x="2" y="86"/>
                    <a:pt x="0" y="82"/>
                    <a:pt x="1" y="76"/>
                  </a:cubicBezTo>
                  <a:cubicBezTo>
                    <a:pt x="3" y="71"/>
                    <a:pt x="6" y="69"/>
                    <a:pt x="11" y="68"/>
                  </a:cubicBezTo>
                  <a:cubicBezTo>
                    <a:pt x="14" y="67"/>
                    <a:pt x="17" y="68"/>
                    <a:pt x="20" y="70"/>
                  </a:cubicBezTo>
                  <a:cubicBezTo>
                    <a:pt x="26" y="73"/>
                    <a:pt x="31" y="78"/>
                    <a:pt x="37" y="83"/>
                  </a:cubicBezTo>
                  <a:cubicBezTo>
                    <a:pt x="35" y="74"/>
                    <a:pt x="33" y="65"/>
                    <a:pt x="31" y="57"/>
                  </a:cubicBezTo>
                  <a:cubicBezTo>
                    <a:pt x="27" y="44"/>
                    <a:pt x="23" y="31"/>
                    <a:pt x="19" y="19"/>
                  </a:cubicBezTo>
                  <a:cubicBezTo>
                    <a:pt x="17" y="12"/>
                    <a:pt x="19" y="5"/>
                    <a:pt x="25" y="3"/>
                  </a:cubicBezTo>
                  <a:cubicBezTo>
                    <a:pt x="31" y="0"/>
                    <a:pt x="38" y="3"/>
                    <a:pt x="41" y="10"/>
                  </a:cubicBezTo>
                  <a:cubicBezTo>
                    <a:pt x="45" y="20"/>
                    <a:pt x="48" y="31"/>
                    <a:pt x="51" y="41"/>
                  </a:cubicBezTo>
                  <a:cubicBezTo>
                    <a:pt x="51" y="41"/>
                    <a:pt x="51" y="42"/>
                    <a:pt x="51" y="42"/>
                  </a:cubicBezTo>
                  <a:cubicBezTo>
                    <a:pt x="52" y="44"/>
                    <a:pt x="52" y="48"/>
                    <a:pt x="53" y="49"/>
                  </a:cubicBezTo>
                  <a:cubicBezTo>
                    <a:pt x="55" y="50"/>
                    <a:pt x="57" y="47"/>
                    <a:pt x="59" y="47"/>
                  </a:cubicBezTo>
                  <a:cubicBezTo>
                    <a:pt x="63" y="45"/>
                    <a:pt x="67" y="46"/>
                    <a:pt x="70" y="48"/>
                  </a:cubicBezTo>
                  <a:cubicBezTo>
                    <a:pt x="71" y="49"/>
                    <a:pt x="72" y="49"/>
                    <a:pt x="74" y="48"/>
                  </a:cubicBezTo>
                  <a:cubicBezTo>
                    <a:pt x="78" y="45"/>
                    <a:pt x="83" y="45"/>
                    <a:pt x="87" y="48"/>
                  </a:cubicBezTo>
                  <a:cubicBezTo>
                    <a:pt x="89" y="49"/>
                    <a:pt x="90" y="49"/>
                    <a:pt x="92" y="48"/>
                  </a:cubicBezTo>
                  <a:cubicBezTo>
                    <a:pt x="99" y="44"/>
                    <a:pt x="106" y="46"/>
                    <a:pt x="110" y="54"/>
                  </a:cubicBezTo>
                  <a:cubicBezTo>
                    <a:pt x="116" y="68"/>
                    <a:pt x="119" y="83"/>
                    <a:pt x="121" y="98"/>
                  </a:cubicBezTo>
                  <a:cubicBezTo>
                    <a:pt x="121" y="106"/>
                    <a:pt x="122" y="114"/>
                    <a:pt x="122" y="122"/>
                  </a:cubicBezTo>
                  <a:cubicBezTo>
                    <a:pt x="123" y="126"/>
                    <a:pt x="121" y="129"/>
                    <a:pt x="118" y="131"/>
                  </a:cubicBezTo>
                  <a:cubicBezTo>
                    <a:pt x="109" y="137"/>
                    <a:pt x="98" y="140"/>
                    <a:pt x="88" y="143"/>
                  </a:cubicBezTo>
                  <a:cubicBezTo>
                    <a:pt x="84" y="143"/>
                    <a:pt x="80" y="144"/>
                    <a:pt x="76" y="145"/>
                  </a:cubicBezTo>
                  <a:cubicBezTo>
                    <a:pt x="69" y="145"/>
                    <a:pt x="61" y="145"/>
                    <a:pt x="54"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4" name="Freeform 69">
              <a:extLst>
                <a:ext uri="{FF2B5EF4-FFF2-40B4-BE49-F238E27FC236}">
                  <a16:creationId xmlns:a16="http://schemas.microsoft.com/office/drawing/2014/main" id="{43E81FE0-100A-47CE-A12C-3E2F6D3DE072}"/>
                </a:ext>
              </a:extLst>
            </p:cNvPr>
            <p:cNvSpPr>
              <a:spLocks/>
            </p:cNvSpPr>
            <p:nvPr/>
          </p:nvSpPr>
          <p:spPr bwMode="auto">
            <a:xfrm>
              <a:off x="1385217" y="675784"/>
              <a:ext cx="137322" cy="176961"/>
            </a:xfrm>
            <a:custGeom>
              <a:avLst/>
              <a:gdLst>
                <a:gd name="T0" fmla="*/ 0 w 97"/>
                <a:gd name="T1" fmla="*/ 42 h 125"/>
                <a:gd name="T2" fmla="*/ 22 w 97"/>
                <a:gd name="T3" fmla="*/ 3 h 125"/>
                <a:gd name="T4" fmla="*/ 25 w 97"/>
                <a:gd name="T5" fmla="*/ 1 h 125"/>
                <a:gd name="T6" fmla="*/ 26 w 97"/>
                <a:gd name="T7" fmla="*/ 5 h 125"/>
                <a:gd name="T8" fmla="*/ 26 w 97"/>
                <a:gd name="T9" fmla="*/ 44 h 125"/>
                <a:gd name="T10" fmla="*/ 37 w 97"/>
                <a:gd name="T11" fmla="*/ 59 h 125"/>
                <a:gd name="T12" fmla="*/ 54 w 97"/>
                <a:gd name="T13" fmla="*/ 52 h 125"/>
                <a:gd name="T14" fmla="*/ 75 w 97"/>
                <a:gd name="T15" fmla="*/ 25 h 125"/>
                <a:gd name="T16" fmla="*/ 83 w 97"/>
                <a:gd name="T17" fmla="*/ 20 h 125"/>
                <a:gd name="T18" fmla="*/ 94 w 97"/>
                <a:gd name="T19" fmla="*/ 22 h 125"/>
                <a:gd name="T20" fmla="*/ 96 w 97"/>
                <a:gd name="T21" fmla="*/ 33 h 125"/>
                <a:gd name="T22" fmla="*/ 92 w 97"/>
                <a:gd name="T23" fmla="*/ 41 h 125"/>
                <a:gd name="T24" fmla="*/ 81 w 97"/>
                <a:gd name="T25" fmla="*/ 54 h 125"/>
                <a:gd name="T26" fmla="*/ 72 w 97"/>
                <a:gd name="T27" fmla="*/ 84 h 125"/>
                <a:gd name="T28" fmla="*/ 67 w 97"/>
                <a:gd name="T29" fmla="*/ 117 h 125"/>
                <a:gd name="T30" fmla="*/ 59 w 97"/>
                <a:gd name="T31" fmla="*/ 124 h 125"/>
                <a:gd name="T32" fmla="*/ 8 w 97"/>
                <a:gd name="T33" fmla="*/ 122 h 125"/>
                <a:gd name="T34" fmla="*/ 3 w 97"/>
                <a:gd name="T35" fmla="*/ 117 h 125"/>
                <a:gd name="T36" fmla="*/ 1 w 97"/>
                <a:gd name="T37" fmla="*/ 80 h 125"/>
                <a:gd name="T38" fmla="*/ 0 w 97"/>
                <a:gd name="T39" fmla="*/ 78 h 125"/>
                <a:gd name="T40" fmla="*/ 0 w 97"/>
                <a:gd name="T41" fmla="*/ 4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5">
                  <a:moveTo>
                    <a:pt x="0" y="42"/>
                  </a:moveTo>
                  <a:cubicBezTo>
                    <a:pt x="4" y="27"/>
                    <a:pt x="12" y="14"/>
                    <a:pt x="22" y="3"/>
                  </a:cubicBezTo>
                  <a:cubicBezTo>
                    <a:pt x="23" y="2"/>
                    <a:pt x="24" y="0"/>
                    <a:pt x="25" y="1"/>
                  </a:cubicBezTo>
                  <a:cubicBezTo>
                    <a:pt x="26" y="2"/>
                    <a:pt x="26" y="3"/>
                    <a:pt x="26" y="5"/>
                  </a:cubicBezTo>
                  <a:cubicBezTo>
                    <a:pt x="26" y="18"/>
                    <a:pt x="26" y="31"/>
                    <a:pt x="26" y="44"/>
                  </a:cubicBezTo>
                  <a:cubicBezTo>
                    <a:pt x="26" y="52"/>
                    <a:pt x="29" y="57"/>
                    <a:pt x="37" y="59"/>
                  </a:cubicBezTo>
                  <a:cubicBezTo>
                    <a:pt x="45" y="61"/>
                    <a:pt x="50" y="59"/>
                    <a:pt x="54" y="52"/>
                  </a:cubicBezTo>
                  <a:cubicBezTo>
                    <a:pt x="60" y="42"/>
                    <a:pt x="67" y="33"/>
                    <a:pt x="75" y="25"/>
                  </a:cubicBezTo>
                  <a:cubicBezTo>
                    <a:pt x="77" y="22"/>
                    <a:pt x="80" y="21"/>
                    <a:pt x="83" y="20"/>
                  </a:cubicBezTo>
                  <a:cubicBezTo>
                    <a:pt x="87" y="19"/>
                    <a:pt x="91" y="19"/>
                    <a:pt x="94" y="22"/>
                  </a:cubicBezTo>
                  <a:cubicBezTo>
                    <a:pt x="97" y="25"/>
                    <a:pt x="97" y="29"/>
                    <a:pt x="96" y="33"/>
                  </a:cubicBezTo>
                  <a:cubicBezTo>
                    <a:pt x="96" y="36"/>
                    <a:pt x="94" y="38"/>
                    <a:pt x="92" y="41"/>
                  </a:cubicBezTo>
                  <a:cubicBezTo>
                    <a:pt x="88" y="45"/>
                    <a:pt x="85" y="50"/>
                    <a:pt x="81" y="54"/>
                  </a:cubicBezTo>
                  <a:cubicBezTo>
                    <a:pt x="75" y="63"/>
                    <a:pt x="72" y="73"/>
                    <a:pt x="72" y="84"/>
                  </a:cubicBezTo>
                  <a:cubicBezTo>
                    <a:pt x="71" y="95"/>
                    <a:pt x="70" y="106"/>
                    <a:pt x="67" y="117"/>
                  </a:cubicBezTo>
                  <a:cubicBezTo>
                    <a:pt x="66" y="121"/>
                    <a:pt x="64" y="123"/>
                    <a:pt x="59" y="124"/>
                  </a:cubicBezTo>
                  <a:cubicBezTo>
                    <a:pt x="42" y="125"/>
                    <a:pt x="25" y="125"/>
                    <a:pt x="8" y="122"/>
                  </a:cubicBezTo>
                  <a:cubicBezTo>
                    <a:pt x="5" y="121"/>
                    <a:pt x="4" y="120"/>
                    <a:pt x="3" y="117"/>
                  </a:cubicBezTo>
                  <a:cubicBezTo>
                    <a:pt x="2" y="105"/>
                    <a:pt x="1" y="93"/>
                    <a:pt x="1" y="80"/>
                  </a:cubicBezTo>
                  <a:cubicBezTo>
                    <a:pt x="1" y="80"/>
                    <a:pt x="0" y="79"/>
                    <a:pt x="0" y="78"/>
                  </a:cubicBezTo>
                  <a:cubicBezTo>
                    <a:pt x="0" y="66"/>
                    <a:pt x="0" y="54"/>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5" name="Freeform 70">
              <a:extLst>
                <a:ext uri="{FF2B5EF4-FFF2-40B4-BE49-F238E27FC236}">
                  <a16:creationId xmlns:a16="http://schemas.microsoft.com/office/drawing/2014/main" id="{731B51BF-E248-471C-A335-C49EC1EF744C}"/>
                </a:ext>
              </a:extLst>
            </p:cNvPr>
            <p:cNvSpPr>
              <a:spLocks/>
            </p:cNvSpPr>
            <p:nvPr/>
          </p:nvSpPr>
          <p:spPr bwMode="auto">
            <a:xfrm>
              <a:off x="1495640" y="790454"/>
              <a:ext cx="175545" cy="28314"/>
            </a:xfrm>
            <a:custGeom>
              <a:avLst/>
              <a:gdLst>
                <a:gd name="T0" fmla="*/ 124 w 124"/>
                <a:gd name="T1" fmla="*/ 1 h 20"/>
                <a:gd name="T2" fmla="*/ 115 w 124"/>
                <a:gd name="T3" fmla="*/ 17 h 20"/>
                <a:gd name="T4" fmla="*/ 111 w 124"/>
                <a:gd name="T5" fmla="*/ 20 h 20"/>
                <a:gd name="T6" fmla="*/ 65 w 124"/>
                <a:gd name="T7" fmla="*/ 20 h 20"/>
                <a:gd name="T8" fmla="*/ 5 w 124"/>
                <a:gd name="T9" fmla="*/ 20 h 20"/>
                <a:gd name="T10" fmla="*/ 0 w 124"/>
                <a:gd name="T11" fmla="*/ 14 h 20"/>
                <a:gd name="T12" fmla="*/ 1 w 124"/>
                <a:gd name="T13" fmla="*/ 5 h 20"/>
                <a:gd name="T14" fmla="*/ 6 w 124"/>
                <a:gd name="T15" fmla="*/ 0 h 20"/>
                <a:gd name="T16" fmla="*/ 54 w 124"/>
                <a:gd name="T17" fmla="*/ 0 h 20"/>
                <a:gd name="T18" fmla="*/ 120 w 124"/>
                <a:gd name="T19" fmla="*/ 0 h 20"/>
                <a:gd name="T20" fmla="*/ 124 w 124"/>
                <a:gd name="T2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20">
                  <a:moveTo>
                    <a:pt x="124" y="1"/>
                  </a:moveTo>
                  <a:cubicBezTo>
                    <a:pt x="119" y="5"/>
                    <a:pt x="116" y="10"/>
                    <a:pt x="115" y="17"/>
                  </a:cubicBezTo>
                  <a:cubicBezTo>
                    <a:pt x="115" y="20"/>
                    <a:pt x="113" y="20"/>
                    <a:pt x="111" y="20"/>
                  </a:cubicBezTo>
                  <a:cubicBezTo>
                    <a:pt x="96" y="20"/>
                    <a:pt x="80" y="20"/>
                    <a:pt x="65" y="20"/>
                  </a:cubicBezTo>
                  <a:cubicBezTo>
                    <a:pt x="45" y="20"/>
                    <a:pt x="25" y="20"/>
                    <a:pt x="5" y="20"/>
                  </a:cubicBezTo>
                  <a:cubicBezTo>
                    <a:pt x="0" y="20"/>
                    <a:pt x="0" y="20"/>
                    <a:pt x="0" y="14"/>
                  </a:cubicBezTo>
                  <a:cubicBezTo>
                    <a:pt x="1" y="11"/>
                    <a:pt x="1" y="8"/>
                    <a:pt x="1" y="5"/>
                  </a:cubicBezTo>
                  <a:cubicBezTo>
                    <a:pt x="1" y="1"/>
                    <a:pt x="3" y="0"/>
                    <a:pt x="6" y="0"/>
                  </a:cubicBezTo>
                  <a:cubicBezTo>
                    <a:pt x="22" y="0"/>
                    <a:pt x="38" y="0"/>
                    <a:pt x="54" y="0"/>
                  </a:cubicBezTo>
                  <a:cubicBezTo>
                    <a:pt x="76" y="0"/>
                    <a:pt x="98" y="0"/>
                    <a:pt x="120" y="0"/>
                  </a:cubicBezTo>
                  <a:cubicBezTo>
                    <a:pt x="121" y="0"/>
                    <a:pt x="123" y="0"/>
                    <a:pt x="12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6" name="Freeform 71">
              <a:extLst>
                <a:ext uri="{FF2B5EF4-FFF2-40B4-BE49-F238E27FC236}">
                  <a16:creationId xmlns:a16="http://schemas.microsoft.com/office/drawing/2014/main" id="{9F72C349-6ABD-4287-9AB1-E9C834900ED8}"/>
                </a:ext>
              </a:extLst>
            </p:cNvPr>
            <p:cNvSpPr>
              <a:spLocks/>
            </p:cNvSpPr>
            <p:nvPr/>
          </p:nvSpPr>
          <p:spPr bwMode="auto">
            <a:xfrm>
              <a:off x="1584829" y="572438"/>
              <a:ext cx="181208" cy="15572"/>
            </a:xfrm>
            <a:custGeom>
              <a:avLst/>
              <a:gdLst>
                <a:gd name="T0" fmla="*/ 64 w 128"/>
                <a:gd name="T1" fmla="*/ 10 h 11"/>
                <a:gd name="T2" fmla="*/ 7 w 128"/>
                <a:gd name="T3" fmla="*/ 10 h 11"/>
                <a:gd name="T4" fmla="*/ 0 w 128"/>
                <a:gd name="T5" fmla="*/ 5 h 11"/>
                <a:gd name="T6" fmla="*/ 7 w 128"/>
                <a:gd name="T7" fmla="*/ 0 h 11"/>
                <a:gd name="T8" fmla="*/ 122 w 128"/>
                <a:gd name="T9" fmla="*/ 0 h 11"/>
                <a:gd name="T10" fmla="*/ 128 w 128"/>
                <a:gd name="T11" fmla="*/ 5 h 11"/>
                <a:gd name="T12" fmla="*/ 122 w 128"/>
                <a:gd name="T13" fmla="*/ 10 h 11"/>
                <a:gd name="T14" fmla="*/ 64 w 128"/>
                <a:gd name="T15" fmla="*/ 10 h 11"/>
                <a:gd name="T16" fmla="*/ 64 w 128"/>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
                  <a:moveTo>
                    <a:pt x="64" y="10"/>
                  </a:moveTo>
                  <a:cubicBezTo>
                    <a:pt x="45" y="10"/>
                    <a:pt x="26" y="10"/>
                    <a:pt x="7" y="10"/>
                  </a:cubicBezTo>
                  <a:cubicBezTo>
                    <a:pt x="3" y="10"/>
                    <a:pt x="0" y="8"/>
                    <a:pt x="0" y="5"/>
                  </a:cubicBezTo>
                  <a:cubicBezTo>
                    <a:pt x="0" y="2"/>
                    <a:pt x="3" y="0"/>
                    <a:pt x="7" y="0"/>
                  </a:cubicBezTo>
                  <a:cubicBezTo>
                    <a:pt x="45" y="0"/>
                    <a:pt x="83" y="0"/>
                    <a:pt x="122" y="0"/>
                  </a:cubicBezTo>
                  <a:cubicBezTo>
                    <a:pt x="126" y="0"/>
                    <a:pt x="128" y="2"/>
                    <a:pt x="128" y="5"/>
                  </a:cubicBezTo>
                  <a:cubicBezTo>
                    <a:pt x="128" y="9"/>
                    <a:pt x="126" y="10"/>
                    <a:pt x="122" y="10"/>
                  </a:cubicBezTo>
                  <a:cubicBezTo>
                    <a:pt x="103" y="11"/>
                    <a:pt x="83" y="10"/>
                    <a:pt x="64" y="10"/>
                  </a:cubicBezTo>
                  <a:cubicBezTo>
                    <a:pt x="64" y="10"/>
                    <a:pt x="64" y="10"/>
                    <a:pt x="6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7" name="Freeform 72">
              <a:extLst>
                <a:ext uri="{FF2B5EF4-FFF2-40B4-BE49-F238E27FC236}">
                  <a16:creationId xmlns:a16="http://schemas.microsoft.com/office/drawing/2014/main" id="{61A7FC66-03B2-420D-B35E-815B79983F7E}"/>
                </a:ext>
              </a:extLst>
            </p:cNvPr>
            <p:cNvSpPr>
              <a:spLocks/>
            </p:cNvSpPr>
            <p:nvPr/>
          </p:nvSpPr>
          <p:spPr bwMode="auto">
            <a:xfrm>
              <a:off x="1584829" y="524306"/>
              <a:ext cx="181208" cy="12741"/>
            </a:xfrm>
            <a:custGeom>
              <a:avLst/>
              <a:gdLst>
                <a:gd name="T0" fmla="*/ 64 w 128"/>
                <a:gd name="T1" fmla="*/ 0 h 9"/>
                <a:gd name="T2" fmla="*/ 120 w 128"/>
                <a:gd name="T3" fmla="*/ 0 h 9"/>
                <a:gd name="T4" fmla="*/ 123 w 128"/>
                <a:gd name="T5" fmla="*/ 0 h 9"/>
                <a:gd name="T6" fmla="*/ 128 w 128"/>
                <a:gd name="T7" fmla="*/ 5 h 9"/>
                <a:gd name="T8" fmla="*/ 123 w 128"/>
                <a:gd name="T9" fmla="*/ 9 h 9"/>
                <a:gd name="T10" fmla="*/ 96 w 128"/>
                <a:gd name="T11" fmla="*/ 9 h 9"/>
                <a:gd name="T12" fmla="*/ 9 w 128"/>
                <a:gd name="T13" fmla="*/ 9 h 9"/>
                <a:gd name="T14" fmla="*/ 5 w 128"/>
                <a:gd name="T15" fmla="*/ 9 h 9"/>
                <a:gd name="T16" fmla="*/ 0 w 128"/>
                <a:gd name="T17" fmla="*/ 4 h 9"/>
                <a:gd name="T18" fmla="*/ 5 w 128"/>
                <a:gd name="T19" fmla="*/ 0 h 9"/>
                <a:gd name="T20" fmla="*/ 32 w 128"/>
                <a:gd name="T21" fmla="*/ 0 h 9"/>
                <a:gd name="T22" fmla="*/ 64 w 128"/>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9">
                  <a:moveTo>
                    <a:pt x="64" y="0"/>
                  </a:moveTo>
                  <a:cubicBezTo>
                    <a:pt x="83" y="0"/>
                    <a:pt x="101" y="0"/>
                    <a:pt x="120" y="0"/>
                  </a:cubicBezTo>
                  <a:cubicBezTo>
                    <a:pt x="121" y="0"/>
                    <a:pt x="122" y="0"/>
                    <a:pt x="123" y="0"/>
                  </a:cubicBezTo>
                  <a:cubicBezTo>
                    <a:pt x="126" y="0"/>
                    <a:pt x="128" y="1"/>
                    <a:pt x="128" y="5"/>
                  </a:cubicBezTo>
                  <a:cubicBezTo>
                    <a:pt x="128" y="8"/>
                    <a:pt x="126" y="9"/>
                    <a:pt x="123" y="9"/>
                  </a:cubicBezTo>
                  <a:cubicBezTo>
                    <a:pt x="114" y="9"/>
                    <a:pt x="105" y="9"/>
                    <a:pt x="96" y="9"/>
                  </a:cubicBezTo>
                  <a:cubicBezTo>
                    <a:pt x="67" y="9"/>
                    <a:pt x="38" y="9"/>
                    <a:pt x="9" y="9"/>
                  </a:cubicBezTo>
                  <a:cubicBezTo>
                    <a:pt x="8" y="9"/>
                    <a:pt x="7" y="9"/>
                    <a:pt x="5" y="9"/>
                  </a:cubicBezTo>
                  <a:cubicBezTo>
                    <a:pt x="2" y="9"/>
                    <a:pt x="0" y="7"/>
                    <a:pt x="0" y="4"/>
                  </a:cubicBezTo>
                  <a:cubicBezTo>
                    <a:pt x="0" y="1"/>
                    <a:pt x="2" y="0"/>
                    <a:pt x="5" y="0"/>
                  </a:cubicBezTo>
                  <a:cubicBezTo>
                    <a:pt x="14" y="0"/>
                    <a:pt x="23" y="0"/>
                    <a:pt x="32" y="0"/>
                  </a:cubicBezTo>
                  <a:cubicBezTo>
                    <a:pt x="43" y="0"/>
                    <a:pt x="53"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8" name="Freeform 73">
              <a:extLst>
                <a:ext uri="{FF2B5EF4-FFF2-40B4-BE49-F238E27FC236}">
                  <a16:creationId xmlns:a16="http://schemas.microsoft.com/office/drawing/2014/main" id="{36BD1C71-1BEE-4E7C-8FAC-57781C6FF76F}"/>
                </a:ext>
              </a:extLst>
            </p:cNvPr>
            <p:cNvSpPr>
              <a:spLocks/>
            </p:cNvSpPr>
            <p:nvPr/>
          </p:nvSpPr>
          <p:spPr bwMode="auto">
            <a:xfrm>
              <a:off x="1584829" y="621987"/>
              <a:ext cx="181208" cy="12741"/>
            </a:xfrm>
            <a:custGeom>
              <a:avLst/>
              <a:gdLst>
                <a:gd name="T0" fmla="*/ 64 w 128"/>
                <a:gd name="T1" fmla="*/ 0 h 9"/>
                <a:gd name="T2" fmla="*/ 122 w 128"/>
                <a:gd name="T3" fmla="*/ 0 h 9"/>
                <a:gd name="T4" fmla="*/ 128 w 128"/>
                <a:gd name="T5" fmla="*/ 5 h 9"/>
                <a:gd name="T6" fmla="*/ 122 w 128"/>
                <a:gd name="T7" fmla="*/ 9 h 9"/>
                <a:gd name="T8" fmla="*/ 6 w 128"/>
                <a:gd name="T9" fmla="*/ 9 h 9"/>
                <a:gd name="T10" fmla="*/ 0 w 128"/>
                <a:gd name="T11" fmla="*/ 5 h 9"/>
                <a:gd name="T12" fmla="*/ 6 w 128"/>
                <a:gd name="T13" fmla="*/ 0 h 9"/>
                <a:gd name="T14" fmla="*/ 64 w 128"/>
                <a:gd name="T15" fmla="*/ 0 h 9"/>
                <a:gd name="T16" fmla="*/ 64 w 12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
                  <a:moveTo>
                    <a:pt x="64" y="0"/>
                  </a:moveTo>
                  <a:cubicBezTo>
                    <a:pt x="83" y="0"/>
                    <a:pt x="103" y="0"/>
                    <a:pt x="122" y="0"/>
                  </a:cubicBezTo>
                  <a:cubicBezTo>
                    <a:pt x="126" y="0"/>
                    <a:pt x="128" y="2"/>
                    <a:pt x="128" y="5"/>
                  </a:cubicBezTo>
                  <a:cubicBezTo>
                    <a:pt x="128" y="8"/>
                    <a:pt x="126" y="9"/>
                    <a:pt x="122" y="9"/>
                  </a:cubicBezTo>
                  <a:cubicBezTo>
                    <a:pt x="84" y="9"/>
                    <a:pt x="45" y="9"/>
                    <a:pt x="6" y="9"/>
                  </a:cubicBezTo>
                  <a:cubicBezTo>
                    <a:pt x="2" y="9"/>
                    <a:pt x="0" y="8"/>
                    <a:pt x="0" y="5"/>
                  </a:cubicBezTo>
                  <a:cubicBezTo>
                    <a:pt x="0" y="2"/>
                    <a:pt x="2" y="0"/>
                    <a:pt x="6" y="0"/>
                  </a:cubicBezTo>
                  <a:cubicBezTo>
                    <a:pt x="26" y="0"/>
                    <a:pt x="45" y="0"/>
                    <a:pt x="64" y="0"/>
                  </a:cubicBezTo>
                  <a:cubicBezTo>
                    <a:pt x="64" y="0"/>
                    <a:pt x="64" y="0"/>
                    <a:pt x="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9" name="Freeform 74">
              <a:extLst>
                <a:ext uri="{FF2B5EF4-FFF2-40B4-BE49-F238E27FC236}">
                  <a16:creationId xmlns:a16="http://schemas.microsoft.com/office/drawing/2014/main" id="{5055740E-C765-45BA-97D1-71E016A918BB}"/>
                </a:ext>
              </a:extLst>
            </p:cNvPr>
            <p:cNvSpPr>
              <a:spLocks/>
            </p:cNvSpPr>
            <p:nvPr/>
          </p:nvSpPr>
          <p:spPr bwMode="auto">
            <a:xfrm>
              <a:off x="1652781" y="670121"/>
              <a:ext cx="43886" cy="22651"/>
            </a:xfrm>
            <a:custGeom>
              <a:avLst/>
              <a:gdLst>
                <a:gd name="T0" fmla="*/ 15 w 31"/>
                <a:gd name="T1" fmla="*/ 16 h 16"/>
                <a:gd name="T2" fmla="*/ 8 w 31"/>
                <a:gd name="T3" fmla="*/ 16 h 16"/>
                <a:gd name="T4" fmla="*/ 0 w 31"/>
                <a:gd name="T5" fmla="*/ 8 h 16"/>
                <a:gd name="T6" fmla="*/ 8 w 31"/>
                <a:gd name="T7" fmla="*/ 0 h 16"/>
                <a:gd name="T8" fmla="*/ 22 w 31"/>
                <a:gd name="T9" fmla="*/ 0 h 16"/>
                <a:gd name="T10" fmla="*/ 30 w 31"/>
                <a:gd name="T11" fmla="*/ 8 h 16"/>
                <a:gd name="T12" fmla="*/ 22 w 31"/>
                <a:gd name="T13" fmla="*/ 16 h 16"/>
                <a:gd name="T14" fmla="*/ 15 w 3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6">
                  <a:moveTo>
                    <a:pt x="15" y="16"/>
                  </a:moveTo>
                  <a:cubicBezTo>
                    <a:pt x="12" y="16"/>
                    <a:pt x="10" y="16"/>
                    <a:pt x="8" y="16"/>
                  </a:cubicBezTo>
                  <a:cubicBezTo>
                    <a:pt x="3" y="16"/>
                    <a:pt x="0" y="13"/>
                    <a:pt x="0" y="8"/>
                  </a:cubicBezTo>
                  <a:cubicBezTo>
                    <a:pt x="0" y="3"/>
                    <a:pt x="3" y="0"/>
                    <a:pt x="8" y="0"/>
                  </a:cubicBezTo>
                  <a:cubicBezTo>
                    <a:pt x="13" y="0"/>
                    <a:pt x="17" y="0"/>
                    <a:pt x="22" y="0"/>
                  </a:cubicBezTo>
                  <a:cubicBezTo>
                    <a:pt x="27" y="0"/>
                    <a:pt x="31" y="3"/>
                    <a:pt x="30" y="8"/>
                  </a:cubicBezTo>
                  <a:cubicBezTo>
                    <a:pt x="30" y="13"/>
                    <a:pt x="27" y="16"/>
                    <a:pt x="22" y="16"/>
                  </a:cubicBezTo>
                  <a:cubicBezTo>
                    <a:pt x="20" y="16"/>
                    <a:pt x="17" y="16"/>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60" name="Freeform 75">
              <a:extLst>
                <a:ext uri="{FF2B5EF4-FFF2-40B4-BE49-F238E27FC236}">
                  <a16:creationId xmlns:a16="http://schemas.microsoft.com/office/drawing/2014/main" id="{D9D8E621-E354-4EAA-B7E2-E62303CF8286}"/>
                </a:ext>
              </a:extLst>
            </p:cNvPr>
            <p:cNvSpPr>
              <a:spLocks/>
            </p:cNvSpPr>
            <p:nvPr/>
          </p:nvSpPr>
          <p:spPr bwMode="auto">
            <a:xfrm>
              <a:off x="1722150" y="670121"/>
              <a:ext cx="43886" cy="24066"/>
            </a:xfrm>
            <a:custGeom>
              <a:avLst/>
              <a:gdLst>
                <a:gd name="T0" fmla="*/ 16 w 31"/>
                <a:gd name="T1" fmla="*/ 0 h 17"/>
                <a:gd name="T2" fmla="*/ 22 w 31"/>
                <a:gd name="T3" fmla="*/ 0 h 17"/>
                <a:gd name="T4" fmla="*/ 31 w 31"/>
                <a:gd name="T5" fmla="*/ 8 h 17"/>
                <a:gd name="T6" fmla="*/ 22 w 31"/>
                <a:gd name="T7" fmla="*/ 16 h 17"/>
                <a:gd name="T8" fmla="*/ 8 w 31"/>
                <a:gd name="T9" fmla="*/ 16 h 17"/>
                <a:gd name="T10" fmla="*/ 0 w 31"/>
                <a:gd name="T11" fmla="*/ 8 h 17"/>
                <a:gd name="T12" fmla="*/ 8 w 31"/>
                <a:gd name="T13" fmla="*/ 0 h 17"/>
                <a:gd name="T14" fmla="*/ 16 w 31"/>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7">
                  <a:moveTo>
                    <a:pt x="16" y="0"/>
                  </a:moveTo>
                  <a:cubicBezTo>
                    <a:pt x="18" y="0"/>
                    <a:pt x="20" y="0"/>
                    <a:pt x="22" y="0"/>
                  </a:cubicBezTo>
                  <a:cubicBezTo>
                    <a:pt x="27" y="0"/>
                    <a:pt x="30" y="3"/>
                    <a:pt x="31" y="8"/>
                  </a:cubicBezTo>
                  <a:cubicBezTo>
                    <a:pt x="31" y="13"/>
                    <a:pt x="27" y="16"/>
                    <a:pt x="22" y="16"/>
                  </a:cubicBezTo>
                  <a:cubicBezTo>
                    <a:pt x="18" y="17"/>
                    <a:pt x="13" y="17"/>
                    <a:pt x="8" y="16"/>
                  </a:cubicBezTo>
                  <a:cubicBezTo>
                    <a:pt x="3" y="16"/>
                    <a:pt x="0" y="13"/>
                    <a:pt x="0" y="8"/>
                  </a:cubicBezTo>
                  <a:cubicBezTo>
                    <a:pt x="0" y="3"/>
                    <a:pt x="3" y="0"/>
                    <a:pt x="8" y="0"/>
                  </a:cubicBezTo>
                  <a:cubicBezTo>
                    <a:pt x="11" y="0"/>
                    <a:pt x="13"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61" name="Freeform 76">
              <a:extLst>
                <a:ext uri="{FF2B5EF4-FFF2-40B4-BE49-F238E27FC236}">
                  <a16:creationId xmlns:a16="http://schemas.microsoft.com/office/drawing/2014/main" id="{A3462629-3227-4F43-8B8E-030739848432}"/>
                </a:ext>
              </a:extLst>
            </p:cNvPr>
            <p:cNvSpPr>
              <a:spLocks/>
            </p:cNvSpPr>
            <p:nvPr/>
          </p:nvSpPr>
          <p:spPr bwMode="auto">
            <a:xfrm>
              <a:off x="1583412" y="670121"/>
              <a:ext cx="42471" cy="22651"/>
            </a:xfrm>
            <a:custGeom>
              <a:avLst/>
              <a:gdLst>
                <a:gd name="T0" fmla="*/ 16 w 30"/>
                <a:gd name="T1" fmla="*/ 16 h 16"/>
                <a:gd name="T2" fmla="*/ 8 w 30"/>
                <a:gd name="T3" fmla="*/ 16 h 16"/>
                <a:gd name="T4" fmla="*/ 1 w 30"/>
                <a:gd name="T5" fmla="*/ 8 h 16"/>
                <a:gd name="T6" fmla="*/ 8 w 30"/>
                <a:gd name="T7" fmla="*/ 0 h 16"/>
                <a:gd name="T8" fmla="*/ 22 w 30"/>
                <a:gd name="T9" fmla="*/ 0 h 16"/>
                <a:gd name="T10" fmla="*/ 30 w 30"/>
                <a:gd name="T11" fmla="*/ 8 h 16"/>
                <a:gd name="T12" fmla="*/ 22 w 30"/>
                <a:gd name="T13" fmla="*/ 16 h 16"/>
                <a:gd name="T14" fmla="*/ 16 w 3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16" y="16"/>
                  </a:moveTo>
                  <a:cubicBezTo>
                    <a:pt x="13" y="16"/>
                    <a:pt x="11" y="16"/>
                    <a:pt x="8" y="16"/>
                  </a:cubicBezTo>
                  <a:cubicBezTo>
                    <a:pt x="4" y="16"/>
                    <a:pt x="0" y="13"/>
                    <a:pt x="1" y="8"/>
                  </a:cubicBezTo>
                  <a:cubicBezTo>
                    <a:pt x="1" y="3"/>
                    <a:pt x="4" y="0"/>
                    <a:pt x="8" y="0"/>
                  </a:cubicBezTo>
                  <a:cubicBezTo>
                    <a:pt x="13" y="0"/>
                    <a:pt x="18" y="0"/>
                    <a:pt x="22" y="0"/>
                  </a:cubicBezTo>
                  <a:cubicBezTo>
                    <a:pt x="27" y="0"/>
                    <a:pt x="30" y="3"/>
                    <a:pt x="30" y="8"/>
                  </a:cubicBezTo>
                  <a:cubicBezTo>
                    <a:pt x="30" y="13"/>
                    <a:pt x="27" y="16"/>
                    <a:pt x="22" y="16"/>
                  </a:cubicBezTo>
                  <a:cubicBezTo>
                    <a:pt x="20" y="16"/>
                    <a:pt x="18" y="16"/>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grpSp>
      <p:sp>
        <p:nvSpPr>
          <p:cNvPr id="162" name="TextBox 161">
            <a:extLst>
              <a:ext uri="{FF2B5EF4-FFF2-40B4-BE49-F238E27FC236}">
                <a16:creationId xmlns:a16="http://schemas.microsoft.com/office/drawing/2014/main" id="{EFD61E32-43FF-4D33-B9AA-325E7EBCE862}"/>
              </a:ext>
            </a:extLst>
          </p:cNvPr>
          <p:cNvSpPr txBox="1"/>
          <p:nvPr/>
        </p:nvSpPr>
        <p:spPr>
          <a:xfrm>
            <a:off x="9991414" y="2995604"/>
            <a:ext cx="966989" cy="307389"/>
          </a:xfrm>
          <a:prstGeom prst="rect">
            <a:avLst/>
          </a:prstGeom>
          <a:noFill/>
        </p:spPr>
        <p:txBody>
          <a:bodyPr wrap="square" lIns="0" tIns="0" rIns="0" bIns="0" rtlCol="0">
            <a:noAutofit/>
          </a:bodyPr>
          <a:lstStyle/>
          <a:p>
            <a:pPr algn="ctr">
              <a:spcAft>
                <a:spcPts val="600"/>
              </a:spcAft>
            </a:pPr>
            <a:r>
              <a:rPr lang="en-GB" sz="1200" b="1" dirty="0">
                <a:solidFill>
                  <a:schemeClr val="bg1"/>
                </a:solidFill>
              </a:rPr>
              <a:t>Independent/</a:t>
            </a:r>
            <a:r>
              <a:rPr lang="en-GB" sz="1200" b="1" dirty="0" err="1">
                <a:solidFill>
                  <a:schemeClr val="bg1"/>
                </a:solidFill>
              </a:rPr>
              <a:t>Mutuals</a:t>
            </a:r>
            <a:r>
              <a:rPr lang="en-GB" sz="1200" b="1" dirty="0">
                <a:solidFill>
                  <a:schemeClr val="bg1"/>
                </a:solidFill>
              </a:rPr>
              <a:t> </a:t>
            </a:r>
          </a:p>
        </p:txBody>
      </p:sp>
      <p:sp>
        <p:nvSpPr>
          <p:cNvPr id="163" name="TextBox 162">
            <a:extLst>
              <a:ext uri="{FF2B5EF4-FFF2-40B4-BE49-F238E27FC236}">
                <a16:creationId xmlns:a16="http://schemas.microsoft.com/office/drawing/2014/main" id="{98CA6D38-83BB-49E8-868C-0C4E1C5653B4}"/>
              </a:ext>
            </a:extLst>
          </p:cNvPr>
          <p:cNvSpPr txBox="1"/>
          <p:nvPr/>
        </p:nvSpPr>
        <p:spPr>
          <a:xfrm flipH="1">
            <a:off x="10290299" y="2241868"/>
            <a:ext cx="399701" cy="769441"/>
          </a:xfrm>
          <a:prstGeom prst="rect">
            <a:avLst/>
          </a:prstGeom>
          <a:noFill/>
        </p:spPr>
        <p:txBody>
          <a:bodyPr wrap="square" lIns="0" tIns="0" rIns="0" bIns="0" rtlCol="0">
            <a:spAutoFit/>
          </a:bodyPr>
          <a:lstStyle/>
          <a:p>
            <a:pPr algn="ctr" defTabSz="914400">
              <a:spcAft>
                <a:spcPts val="600"/>
              </a:spcAft>
            </a:pPr>
            <a:r>
              <a:rPr lang="en-GB" sz="5000" dirty="0">
                <a:solidFill>
                  <a:schemeClr val="bg1"/>
                </a:solidFill>
                <a:latin typeface="+mj-lt"/>
              </a:rPr>
              <a:t>7</a:t>
            </a:r>
          </a:p>
        </p:txBody>
      </p:sp>
      <p:sp>
        <p:nvSpPr>
          <p:cNvPr id="164" name="TextBox 163">
            <a:extLst>
              <a:ext uri="{FF2B5EF4-FFF2-40B4-BE49-F238E27FC236}">
                <a16:creationId xmlns:a16="http://schemas.microsoft.com/office/drawing/2014/main" id="{2FCC8F42-DB09-40B0-9CB1-DCC78E7ADB97}"/>
              </a:ext>
            </a:extLst>
          </p:cNvPr>
          <p:cNvSpPr txBox="1"/>
          <p:nvPr/>
        </p:nvSpPr>
        <p:spPr>
          <a:xfrm flipH="1">
            <a:off x="9910058" y="3622236"/>
            <a:ext cx="1205617" cy="1938992"/>
          </a:xfrm>
          <a:prstGeom prst="rect">
            <a:avLst/>
          </a:prstGeom>
          <a:noFill/>
        </p:spPr>
        <p:txBody>
          <a:bodyPr wrap="square" lIns="0" tIns="0" rIns="0" bIns="0" rtlCol="0">
            <a:spAutoFit/>
          </a:bodyPr>
          <a:lstStyle/>
          <a:p>
            <a:pPr lvl="0">
              <a:spcAft>
                <a:spcPts val="600"/>
              </a:spcAft>
              <a:defRPr/>
            </a:pPr>
            <a:r>
              <a:rPr lang="en-GB" sz="900" dirty="0">
                <a:solidFill>
                  <a:prstClr val="white"/>
                </a:solidFill>
              </a:rPr>
              <a:t>Mutuals and Neighbourhood retailers have the unique ability to directly gather and respond to changing community needs. Mutuals will likely need to build their online membership platform in order to compete with growing loyalty programs and rapid-response supply chains.</a:t>
            </a:r>
          </a:p>
        </p:txBody>
      </p:sp>
      <p:pic>
        <p:nvPicPr>
          <p:cNvPr id="165" name="Graphic 17">
            <a:extLst>
              <a:ext uri="{FF2B5EF4-FFF2-40B4-BE49-F238E27FC236}">
                <a16:creationId xmlns:a16="http://schemas.microsoft.com/office/drawing/2014/main" id="{001B9627-0E29-43F1-BBF0-969670A84DE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9230"/>
          <a:stretch/>
        </p:blipFill>
        <p:spPr>
          <a:xfrm>
            <a:off x="10271073" y="5401560"/>
            <a:ext cx="530277" cy="469096"/>
          </a:xfrm>
          <a:prstGeom prst="rect">
            <a:avLst/>
          </a:prstGeom>
        </p:spPr>
      </p:pic>
      <p:sp>
        <p:nvSpPr>
          <p:cNvPr id="166" name="TextBox 165">
            <a:extLst>
              <a:ext uri="{FF2B5EF4-FFF2-40B4-BE49-F238E27FC236}">
                <a16:creationId xmlns:a16="http://schemas.microsoft.com/office/drawing/2014/main" id="{DEB8A9C7-040A-4E55-BFF3-A22937992AF7}"/>
              </a:ext>
            </a:extLst>
          </p:cNvPr>
          <p:cNvSpPr txBox="1"/>
          <p:nvPr/>
        </p:nvSpPr>
        <p:spPr>
          <a:xfrm>
            <a:off x="7130493" y="2995604"/>
            <a:ext cx="1038147" cy="274320"/>
          </a:xfrm>
          <a:prstGeom prst="rect">
            <a:avLst/>
          </a:prstGeom>
          <a:noFill/>
        </p:spPr>
        <p:txBody>
          <a:bodyPr wrap="square" lIns="0" tIns="0" rIns="0" bIns="0" rtlCol="0">
            <a:noAutofit/>
          </a:bodyPr>
          <a:lstStyle/>
          <a:p>
            <a:pPr algn="ctr">
              <a:spcAft>
                <a:spcPts val="600"/>
              </a:spcAft>
            </a:pPr>
            <a:r>
              <a:rPr lang="en-GB" sz="1200" b="1" dirty="0">
                <a:solidFill>
                  <a:schemeClr val="bg1"/>
                </a:solidFill>
              </a:rPr>
              <a:t>Brands</a:t>
            </a:r>
          </a:p>
        </p:txBody>
      </p:sp>
      <p:sp>
        <p:nvSpPr>
          <p:cNvPr id="167" name="Rounded Rectangle 6144">
            <a:extLst>
              <a:ext uri="{FF2B5EF4-FFF2-40B4-BE49-F238E27FC236}">
                <a16:creationId xmlns:a16="http://schemas.microsoft.com/office/drawing/2014/main" id="{00FA5B69-E6D6-45E3-AC97-45ABDB246E0C}"/>
              </a:ext>
            </a:extLst>
          </p:cNvPr>
          <p:cNvSpPr/>
          <p:nvPr/>
        </p:nvSpPr>
        <p:spPr>
          <a:xfrm>
            <a:off x="5558230" y="3497855"/>
            <a:ext cx="1188720" cy="32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
        <p:nvSpPr>
          <p:cNvPr id="168" name="Rounded Rectangle 6144">
            <a:extLst>
              <a:ext uri="{FF2B5EF4-FFF2-40B4-BE49-F238E27FC236}">
                <a16:creationId xmlns:a16="http://schemas.microsoft.com/office/drawing/2014/main" id="{C05CC376-3BFB-415C-9625-16A24901644C}"/>
              </a:ext>
            </a:extLst>
          </p:cNvPr>
          <p:cNvSpPr/>
          <p:nvPr/>
        </p:nvSpPr>
        <p:spPr>
          <a:xfrm>
            <a:off x="7013827" y="3497855"/>
            <a:ext cx="1188720" cy="32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
        <p:nvSpPr>
          <p:cNvPr id="169" name="Rounded Rectangle 6144">
            <a:extLst>
              <a:ext uri="{FF2B5EF4-FFF2-40B4-BE49-F238E27FC236}">
                <a16:creationId xmlns:a16="http://schemas.microsoft.com/office/drawing/2014/main" id="{8E63F4A0-B2D2-45A3-8C68-73B7A29B3D38}"/>
              </a:ext>
            </a:extLst>
          </p:cNvPr>
          <p:cNvSpPr/>
          <p:nvPr/>
        </p:nvSpPr>
        <p:spPr>
          <a:xfrm>
            <a:off x="8498000" y="3497855"/>
            <a:ext cx="1188720" cy="32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
        <p:nvSpPr>
          <p:cNvPr id="170" name="Rounded Rectangle 6144">
            <a:extLst>
              <a:ext uri="{FF2B5EF4-FFF2-40B4-BE49-F238E27FC236}">
                <a16:creationId xmlns:a16="http://schemas.microsoft.com/office/drawing/2014/main" id="{561B51C9-0DC3-41A3-BB2F-EFDF350059BF}"/>
              </a:ext>
            </a:extLst>
          </p:cNvPr>
          <p:cNvSpPr/>
          <p:nvPr/>
        </p:nvSpPr>
        <p:spPr>
          <a:xfrm>
            <a:off x="9916278" y="3497855"/>
            <a:ext cx="1188720" cy="32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400"/>
            <a:endParaRPr lang="en-US" sz="900" dirty="0">
              <a:solidFill>
                <a:prstClr val="white"/>
              </a:solidFill>
            </a:endParaRPr>
          </a:p>
        </p:txBody>
      </p:sp>
    </p:spTree>
    <p:extLst>
      <p:ext uri="{BB962C8B-B14F-4D97-AF65-F5344CB8AC3E}">
        <p14:creationId xmlns:p14="http://schemas.microsoft.com/office/powerpoint/2010/main" val="278710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E1FCD-82B6-4F2C-91F7-015AF07B44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737896" y="-2420143"/>
            <a:ext cx="315911" cy="7800977"/>
          </a:xfrm>
          <a:prstGeom prst="rect">
            <a:avLst/>
          </a:prstGeom>
        </p:spPr>
      </p:pic>
      <p:graphicFrame>
        <p:nvGraphicFramePr>
          <p:cNvPr id="4" name="Table 3">
            <a:extLst>
              <a:ext uri="{FF2B5EF4-FFF2-40B4-BE49-F238E27FC236}">
                <a16:creationId xmlns:a16="http://schemas.microsoft.com/office/drawing/2014/main" id="{51533EAE-A2C1-45B5-B39D-171B3CC05C79}"/>
              </a:ext>
            </a:extLst>
          </p:cNvPr>
          <p:cNvGraphicFramePr>
            <a:graphicFrameLocks noGrp="1"/>
          </p:cNvGraphicFramePr>
          <p:nvPr>
            <p:extLst>
              <p:ext uri="{D42A27DB-BD31-4B8C-83A1-F6EECF244321}">
                <p14:modId xmlns:p14="http://schemas.microsoft.com/office/powerpoint/2010/main" val="505050527"/>
              </p:ext>
            </p:extLst>
          </p:nvPr>
        </p:nvGraphicFramePr>
        <p:xfrm>
          <a:off x="995364" y="1322388"/>
          <a:ext cx="7800974" cy="4578771"/>
        </p:xfrm>
        <a:graphic>
          <a:graphicData uri="http://schemas.openxmlformats.org/drawingml/2006/table">
            <a:tbl>
              <a:tblPr firstRow="1" bandRow="1">
                <a:tableStyleId>{5C22544A-7EE6-4342-B048-85BDC9FD1C3A}</a:tableStyleId>
              </a:tblPr>
              <a:tblGrid>
                <a:gridCol w="1363685">
                  <a:extLst>
                    <a:ext uri="{9D8B030D-6E8A-4147-A177-3AD203B41FA5}">
                      <a16:colId xmlns:a16="http://schemas.microsoft.com/office/drawing/2014/main" val="2374155925"/>
                    </a:ext>
                  </a:extLst>
                </a:gridCol>
                <a:gridCol w="6437289">
                  <a:extLst>
                    <a:ext uri="{9D8B030D-6E8A-4147-A177-3AD203B41FA5}">
                      <a16:colId xmlns:a16="http://schemas.microsoft.com/office/drawing/2014/main" val="1355239607"/>
                    </a:ext>
                  </a:extLst>
                </a:gridCol>
              </a:tblGrid>
              <a:tr h="343591">
                <a:tc>
                  <a:txBody>
                    <a:bodyPr/>
                    <a:lstStyle/>
                    <a:p>
                      <a:r>
                        <a:rPr lang="en-US" sz="1050" dirty="0"/>
                        <a:t>Business Model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r>
                        <a:rPr lang="en-US" sz="1050" dirty="0"/>
                        <a:t>Description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383100924"/>
                  </a:ext>
                </a:extLst>
              </a:tr>
              <a:tr h="618436">
                <a:tc>
                  <a:txBody>
                    <a:bodyPr/>
                    <a:lstStyle/>
                    <a:p>
                      <a:r>
                        <a:rPr lang="en-US" sz="1050" b="1" dirty="0">
                          <a:solidFill>
                            <a:schemeClr val="bg1"/>
                          </a:solidFill>
                        </a:rPr>
                        <a:t>Platform-based Retail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r>
                        <a:rPr lang="en-US" sz="1050" dirty="0">
                          <a:solidFill>
                            <a:schemeClr val="tx2"/>
                          </a:solidFill>
                        </a:rPr>
                        <a:t>Platform-based businesses are retailers that have harnessed the digital market to deliver omni-channel products and services. Platforms provide a retail ecosystem offering customers numerous propositions, from retail products to banking services, in order to maximize customer lifetime value.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4004324"/>
                  </a:ext>
                </a:extLst>
              </a:tr>
              <a:tr h="487360">
                <a:tc>
                  <a:txBody>
                    <a:bodyPr/>
                    <a:lstStyle/>
                    <a:p>
                      <a:r>
                        <a:rPr lang="en-US" sz="1050" b="1" dirty="0">
                          <a:solidFill>
                            <a:schemeClr val="bg1"/>
                          </a:solidFill>
                        </a:rPr>
                        <a:t>Multinational Retailers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2"/>
                          </a:solidFill>
                        </a:rPr>
                        <a:t>Multinational retailers are large, international businesses that deliver products and/or services globally. MN retailers have often benefited from ecosystem partnerships to expand reach, grow customer bases, and enhance multi-purpose capabilities.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7707773"/>
                  </a:ext>
                </a:extLst>
              </a:tr>
              <a:tr h="618436">
                <a:tc>
                  <a:txBody>
                    <a:bodyPr/>
                    <a:lstStyle/>
                    <a:p>
                      <a:r>
                        <a:rPr lang="en-US" sz="1050" b="1" dirty="0">
                          <a:solidFill>
                            <a:schemeClr val="bg1"/>
                          </a:solidFill>
                        </a:rPr>
                        <a:t>National Heroes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EB8"/>
                    </a:solidFill>
                  </a:tcPr>
                </a:tc>
                <a:tc>
                  <a:txBody>
                    <a:bodyPr/>
                    <a:lstStyle/>
                    <a:p>
                      <a:r>
                        <a:rPr lang="en-US" sz="1050" dirty="0">
                          <a:solidFill>
                            <a:schemeClr val="tx2"/>
                          </a:solidFill>
                        </a:rPr>
                        <a:t>National Heroes are long-standing retailers that leverage nationalistic identities to deliver a range of targeted products and services within a defined geographic region. National Heroes often have the advantage of securing a loyal customer base and leveraging loyalty programs to meet customer needs.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7865056"/>
                  </a:ext>
                </a:extLst>
              </a:tr>
              <a:tr h="618436">
                <a:tc>
                  <a:txBody>
                    <a:bodyPr/>
                    <a:lstStyle/>
                    <a:p>
                      <a:r>
                        <a:rPr lang="en-US" sz="1050" b="1" dirty="0">
                          <a:solidFill>
                            <a:schemeClr val="bg1"/>
                          </a:solidFill>
                        </a:rPr>
                        <a:t>Value-based Retailers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050" dirty="0">
                          <a:solidFill>
                            <a:schemeClr val="tx2"/>
                          </a:solidFill>
                        </a:rPr>
                        <a:t>Value-based retailers aim to undercut the market by providing products and services at a lower price than regular retailers. Generally, value-based retailers do not provide specialty products and therefore must compete against other discounters, mid-market retailers, and specialty providers alike.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9525805"/>
                  </a:ext>
                </a:extLst>
              </a:tr>
              <a:tr h="563353">
                <a:tc>
                  <a:txBody>
                    <a:bodyPr/>
                    <a:lstStyle/>
                    <a:p>
                      <a:r>
                        <a:rPr lang="en-US" sz="1050" b="1" dirty="0">
                          <a:solidFill>
                            <a:schemeClr val="bg1"/>
                          </a:solidFill>
                        </a:rPr>
                        <a:t>Brands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solidFill>
                  </a:tcPr>
                </a:tc>
                <a:tc>
                  <a:txBody>
                    <a:bodyPr/>
                    <a:lstStyle/>
                    <a:p>
                      <a:r>
                        <a:rPr lang="en-US" sz="1050" dirty="0">
                          <a:solidFill>
                            <a:schemeClr val="tx2"/>
                          </a:solidFill>
                        </a:rPr>
                        <a:t>Brands are increasingly seeking to embrace a Direct to Consumer approach to maximize their margins and bypass retailers. In many cases Brands are leveraging platform ecosystems either indirectly or directly to deliver their proposition.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8971696"/>
                  </a:ext>
                </a:extLst>
              </a:tr>
              <a:tr h="618436">
                <a:tc>
                  <a:txBody>
                    <a:bodyPr/>
                    <a:lstStyle/>
                    <a:p>
                      <a:r>
                        <a:rPr lang="en-US" sz="1050" b="1" dirty="0">
                          <a:solidFill>
                            <a:schemeClr val="bg1"/>
                          </a:solidFill>
                        </a:rPr>
                        <a:t>Category Specialists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en-US" sz="1050" dirty="0">
                          <a:solidFill>
                            <a:schemeClr val="tx2"/>
                          </a:solidFill>
                        </a:rPr>
                        <a:t>Category specialists are businesses that offer unique and focused products and/or services targeted toward a specific retail category or a defined customer. Specialists may provide a platform for brands that fit their business model or may deliver their own product directly to consumers.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7654063"/>
                  </a:ext>
                </a:extLst>
              </a:tr>
              <a:tr h="618436">
                <a:tc>
                  <a:txBody>
                    <a:bodyPr/>
                    <a:lstStyle/>
                    <a:p>
                      <a:r>
                        <a:rPr lang="en-US" sz="1050" b="1" dirty="0">
                          <a:solidFill>
                            <a:schemeClr val="bg1"/>
                          </a:solidFill>
                        </a:rPr>
                        <a:t>Independent/</a:t>
                      </a:r>
                    </a:p>
                    <a:p>
                      <a:r>
                        <a:rPr lang="en-US" sz="1050" b="1" dirty="0">
                          <a:solidFill>
                            <a:schemeClr val="bg1"/>
                          </a:solidFill>
                        </a:rPr>
                        <a:t>Mutuals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9A44"/>
                    </a:solidFill>
                  </a:tcPr>
                </a:tc>
                <a:tc>
                  <a:txBody>
                    <a:bodyPr/>
                    <a:lstStyle/>
                    <a:p>
                      <a:r>
                        <a:rPr lang="en-US" sz="1050" dirty="0">
                          <a:solidFill>
                            <a:schemeClr val="tx2"/>
                          </a:solidFill>
                        </a:rPr>
                        <a:t>Mutuals are retailer- or consumer-owned businesses that aim to focus on the needs of their members. Mutuals have a unique business model that focuses on meeting the needs of the majority, rather than simply increasing profit, thereby uniting retailers and customers under a common goal.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39971590"/>
                  </a:ext>
                </a:extLst>
              </a:tr>
            </a:tbl>
          </a:graphicData>
        </a:graphic>
      </p:graphicFrame>
      <p:sp>
        <p:nvSpPr>
          <p:cNvPr id="5" name="Title 100">
            <a:extLst>
              <a:ext uri="{FF2B5EF4-FFF2-40B4-BE49-F238E27FC236}">
                <a16:creationId xmlns:a16="http://schemas.microsoft.com/office/drawing/2014/main" id="{A3B45295-4D3A-48A4-9FEB-6986E5193A58}"/>
              </a:ext>
            </a:extLst>
          </p:cNvPr>
          <p:cNvSpPr txBox="1">
            <a:spLocks/>
          </p:cNvSpPr>
          <p:nvPr/>
        </p:nvSpPr>
        <p:spPr>
          <a:xfrm>
            <a:off x="995363" y="431800"/>
            <a:ext cx="10790731" cy="51825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4000" b="1" kern="1200">
                <a:solidFill>
                  <a:schemeClr val="bg1"/>
                </a:solidFill>
                <a:latin typeface="Arial" pitchFamily="34" charset="0"/>
                <a:ea typeface="+mj-ea"/>
                <a:cs typeface="Arial" pitchFamily="34" charset="0"/>
              </a:defRPr>
            </a:lvl1pPr>
          </a:lstStyle>
          <a:p>
            <a:pPr>
              <a:lnSpc>
                <a:spcPct val="70000"/>
              </a:lnSpc>
            </a:pPr>
            <a:r>
              <a:rPr lang="en-US" sz="5000" b="0" dirty="0">
                <a:latin typeface="+mj-lt"/>
              </a:rPr>
              <a:t>7 Winning Business Models with different strategies</a:t>
            </a:r>
            <a:endParaRPr lang="en-US" sz="5000" b="0" dirty="0">
              <a:latin typeface="+mj-lt"/>
              <a:cs typeface="KPMG Extralight"/>
            </a:endParaRPr>
          </a:p>
        </p:txBody>
      </p:sp>
    </p:spTree>
    <p:extLst>
      <p:ext uri="{BB962C8B-B14F-4D97-AF65-F5344CB8AC3E}">
        <p14:creationId xmlns:p14="http://schemas.microsoft.com/office/powerpoint/2010/main" val="248900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119D0B7D-AAF2-48FF-8E89-1500ADC40E75}"/>
              </a:ext>
            </a:extLst>
          </p:cNvPr>
          <p:cNvCxnSpPr>
            <a:cxnSpLocks/>
          </p:cNvCxnSpPr>
          <p:nvPr/>
        </p:nvCxnSpPr>
        <p:spPr>
          <a:xfrm rot="16200000">
            <a:off x="3084050" y="3873651"/>
            <a:ext cx="3492000" cy="0"/>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04D04B-A721-406B-BF89-6FE66EC4636A}"/>
              </a:ext>
            </a:extLst>
          </p:cNvPr>
          <p:cNvCxnSpPr/>
          <p:nvPr/>
        </p:nvCxnSpPr>
        <p:spPr>
          <a:xfrm>
            <a:off x="1393793" y="3854935"/>
            <a:ext cx="6588000" cy="0"/>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object 3"/>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00338D"/>
          </a:solidFill>
        </p:spPr>
        <p:txBody>
          <a:bodyPr wrap="square" lIns="0" tIns="0" rIns="0" bIns="0" rtlCol="0"/>
          <a:lstStyle/>
          <a:p>
            <a:endParaRPr/>
          </a:p>
        </p:txBody>
      </p:sp>
      <p:sp>
        <p:nvSpPr>
          <p:cNvPr id="4" name="object 4"/>
          <p:cNvSpPr txBox="1"/>
          <p:nvPr/>
        </p:nvSpPr>
        <p:spPr>
          <a:xfrm>
            <a:off x="2224151" y="6253797"/>
            <a:ext cx="7792084" cy="123189"/>
          </a:xfrm>
          <a:prstGeom prst="rect">
            <a:avLst/>
          </a:prstGeom>
        </p:spPr>
        <p:txBody>
          <a:bodyPr vert="horz" wrap="square" lIns="0" tIns="11430" rIns="0" bIns="0" rtlCol="0">
            <a:spAutoFit/>
          </a:bodyPr>
          <a:lstStyle/>
          <a:p>
            <a:pPr marL="12700">
              <a:lnSpc>
                <a:spcPct val="100000"/>
              </a:lnSpc>
              <a:spcBef>
                <a:spcPts val="90"/>
              </a:spcBef>
            </a:pPr>
            <a:r>
              <a:rPr sz="650" spc="-10" dirty="0">
                <a:solidFill>
                  <a:srgbClr val="A6A6A6"/>
                </a:solidFill>
                <a:latin typeface="Arial"/>
                <a:cs typeface="Arial"/>
              </a:rPr>
              <a:t>©</a:t>
            </a:r>
            <a:r>
              <a:rPr sz="650" spc="-5" dirty="0">
                <a:solidFill>
                  <a:srgbClr val="A6A6A6"/>
                </a:solidFill>
                <a:latin typeface="Arial"/>
                <a:cs typeface="Arial"/>
              </a:rPr>
              <a:t> </a:t>
            </a:r>
            <a:r>
              <a:rPr sz="650" spc="-40" dirty="0">
                <a:solidFill>
                  <a:srgbClr val="A6A6A6"/>
                </a:solidFill>
                <a:latin typeface="Arial"/>
                <a:cs typeface="Arial"/>
              </a:rPr>
              <a:t>2019</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35" dirty="0">
                <a:solidFill>
                  <a:srgbClr val="A6A6A6"/>
                </a:solidFill>
                <a:latin typeface="Arial"/>
                <a:cs typeface="Arial"/>
              </a:rPr>
              <a:t>LLP,</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dirty="0">
                <a:solidFill>
                  <a:srgbClr val="A6A6A6"/>
                </a:solidFill>
                <a:latin typeface="Arial"/>
                <a:cs typeface="Arial"/>
              </a:rPr>
              <a:t>UK</a:t>
            </a:r>
            <a:r>
              <a:rPr sz="650" spc="-40" dirty="0">
                <a:solidFill>
                  <a:srgbClr val="A6A6A6"/>
                </a:solidFill>
                <a:latin typeface="Arial"/>
                <a:cs typeface="Arial"/>
              </a:rPr>
              <a:t> </a:t>
            </a:r>
            <a:r>
              <a:rPr sz="650" spc="-5" dirty="0">
                <a:solidFill>
                  <a:srgbClr val="A6A6A6"/>
                </a:solidFill>
                <a:latin typeface="Arial"/>
                <a:cs typeface="Arial"/>
              </a:rPr>
              <a:t>limited</a:t>
            </a:r>
            <a:r>
              <a:rPr sz="650" spc="-55" dirty="0">
                <a:solidFill>
                  <a:srgbClr val="A6A6A6"/>
                </a:solidFill>
                <a:latin typeface="Arial"/>
                <a:cs typeface="Arial"/>
              </a:rPr>
              <a:t> </a:t>
            </a:r>
            <a:r>
              <a:rPr sz="650" spc="-10" dirty="0">
                <a:solidFill>
                  <a:srgbClr val="A6A6A6"/>
                </a:solidFill>
                <a:latin typeface="Arial"/>
                <a:cs typeface="Arial"/>
              </a:rPr>
              <a:t>liability </a:t>
            </a:r>
            <a:r>
              <a:rPr sz="650" spc="-20" dirty="0">
                <a:solidFill>
                  <a:srgbClr val="A6A6A6"/>
                </a:solidFill>
                <a:latin typeface="Arial"/>
                <a:cs typeface="Arial"/>
              </a:rPr>
              <a:t>partnership</a:t>
            </a:r>
            <a:r>
              <a:rPr sz="650" spc="-55" dirty="0">
                <a:solidFill>
                  <a:srgbClr val="A6A6A6"/>
                </a:solidFill>
                <a:latin typeface="Arial"/>
                <a:cs typeface="Arial"/>
              </a:rPr>
              <a:t> </a:t>
            </a:r>
            <a:r>
              <a:rPr sz="650" spc="-35" dirty="0">
                <a:solidFill>
                  <a:srgbClr val="A6A6A6"/>
                </a:solidFill>
                <a:latin typeface="Arial"/>
                <a:cs typeface="Arial"/>
              </a:rPr>
              <a:t>and</a:t>
            </a:r>
            <a:r>
              <a:rPr sz="650" spc="-5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20" dirty="0">
                <a:solidFill>
                  <a:srgbClr val="A6A6A6"/>
                </a:solidFill>
                <a:latin typeface="Arial"/>
                <a:cs typeface="Arial"/>
              </a:rPr>
              <a:t>firm</a:t>
            </a:r>
            <a:r>
              <a:rPr sz="650" spc="-70"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25" dirty="0">
                <a:solidFill>
                  <a:srgbClr val="A6A6A6"/>
                </a:solidFill>
                <a:latin typeface="Arial"/>
                <a:cs typeface="Arial"/>
              </a:rPr>
              <a:t>the</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0" dirty="0">
                <a:solidFill>
                  <a:srgbClr val="A6A6A6"/>
                </a:solidFill>
                <a:latin typeface="Arial"/>
                <a:cs typeface="Arial"/>
              </a:rPr>
              <a:t>network</a:t>
            </a:r>
            <a:r>
              <a:rPr sz="650" spc="-15"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40" dirty="0">
                <a:solidFill>
                  <a:srgbClr val="A6A6A6"/>
                </a:solidFill>
                <a:latin typeface="Arial"/>
                <a:cs typeface="Arial"/>
              </a:rPr>
              <a:t>independent</a:t>
            </a:r>
            <a:r>
              <a:rPr sz="650" spc="-3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15" dirty="0">
                <a:solidFill>
                  <a:srgbClr val="A6A6A6"/>
                </a:solidFill>
                <a:latin typeface="Arial"/>
                <a:cs typeface="Arial"/>
              </a:rPr>
              <a:t>firms </a:t>
            </a:r>
            <a:r>
              <a:rPr sz="650" spc="-20" dirty="0">
                <a:solidFill>
                  <a:srgbClr val="A6A6A6"/>
                </a:solidFill>
                <a:latin typeface="Arial"/>
                <a:cs typeface="Arial"/>
              </a:rPr>
              <a:t>affiliated</a:t>
            </a:r>
            <a:r>
              <a:rPr sz="650" spc="-50" dirty="0">
                <a:solidFill>
                  <a:srgbClr val="A6A6A6"/>
                </a:solidFill>
                <a:latin typeface="Arial"/>
                <a:cs typeface="Arial"/>
              </a:rPr>
              <a:t> </a:t>
            </a:r>
            <a:r>
              <a:rPr sz="650" spc="-5" dirty="0">
                <a:solidFill>
                  <a:srgbClr val="A6A6A6"/>
                </a:solidFill>
                <a:latin typeface="Arial"/>
                <a:cs typeface="Arial"/>
              </a:rPr>
              <a:t>with</a:t>
            </a:r>
            <a:r>
              <a:rPr sz="650" spc="-50" dirty="0">
                <a:solidFill>
                  <a:srgbClr val="A6A6A6"/>
                </a:solidFill>
                <a:latin typeface="Arial"/>
                <a:cs typeface="Arial"/>
              </a:rPr>
              <a:t> </a:t>
            </a:r>
            <a:r>
              <a:rPr sz="650" spc="-25" dirty="0">
                <a:solidFill>
                  <a:srgbClr val="A6A6A6"/>
                </a:solidFill>
                <a:latin typeface="Arial"/>
                <a:cs typeface="Arial"/>
              </a:rPr>
              <a:t>KPMGInternational</a:t>
            </a:r>
            <a:r>
              <a:rPr sz="650" spc="10" dirty="0">
                <a:solidFill>
                  <a:srgbClr val="A6A6A6"/>
                </a:solidFill>
                <a:latin typeface="Arial"/>
                <a:cs typeface="Arial"/>
              </a:rPr>
              <a:t> </a:t>
            </a:r>
            <a:r>
              <a:rPr sz="650" spc="-20" dirty="0">
                <a:solidFill>
                  <a:srgbClr val="A6A6A6"/>
                </a:solidFill>
                <a:latin typeface="Arial"/>
                <a:cs typeface="Arial"/>
              </a:rPr>
              <a:t>Cooperative</a:t>
            </a:r>
            <a:r>
              <a:rPr sz="650" spc="-55"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5" dirty="0">
                <a:solidFill>
                  <a:srgbClr val="A6A6A6"/>
                </a:solidFill>
                <a:latin typeface="Arial"/>
                <a:cs typeface="Arial"/>
              </a:rPr>
              <a:t>International”),</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10" dirty="0">
                <a:solidFill>
                  <a:srgbClr val="A6A6A6"/>
                </a:solidFill>
                <a:latin typeface="Arial"/>
                <a:cs typeface="Arial"/>
              </a:rPr>
              <a:t>Swissentity.</a:t>
            </a:r>
            <a:r>
              <a:rPr sz="650" spc="-30" dirty="0">
                <a:solidFill>
                  <a:srgbClr val="A6A6A6"/>
                </a:solidFill>
                <a:latin typeface="Arial"/>
                <a:cs typeface="Arial"/>
              </a:rPr>
              <a:t> </a:t>
            </a:r>
            <a:r>
              <a:rPr sz="650" spc="-10" dirty="0">
                <a:solidFill>
                  <a:srgbClr val="A6A6A6"/>
                </a:solidFill>
                <a:latin typeface="Arial"/>
                <a:cs typeface="Arial"/>
              </a:rPr>
              <a:t>All</a:t>
            </a:r>
            <a:r>
              <a:rPr sz="650" spc="10" dirty="0">
                <a:solidFill>
                  <a:srgbClr val="A6A6A6"/>
                </a:solidFill>
                <a:latin typeface="Arial"/>
                <a:cs typeface="Arial"/>
              </a:rPr>
              <a:t> </a:t>
            </a:r>
            <a:r>
              <a:rPr sz="650" spc="-30" dirty="0">
                <a:solidFill>
                  <a:srgbClr val="A6A6A6"/>
                </a:solidFill>
                <a:latin typeface="Arial"/>
                <a:cs typeface="Arial"/>
              </a:rPr>
              <a:t>rights</a:t>
            </a:r>
            <a:r>
              <a:rPr sz="650" spc="-15" dirty="0">
                <a:solidFill>
                  <a:srgbClr val="A6A6A6"/>
                </a:solidFill>
                <a:latin typeface="Arial"/>
                <a:cs typeface="Arial"/>
              </a:rPr>
              <a:t> </a:t>
            </a:r>
            <a:r>
              <a:rPr sz="650" spc="-30" dirty="0">
                <a:solidFill>
                  <a:srgbClr val="A6A6A6"/>
                </a:solidFill>
                <a:latin typeface="Arial"/>
                <a:cs typeface="Arial"/>
              </a:rPr>
              <a:t>reserved.</a:t>
            </a:r>
            <a:endParaRPr sz="650" dirty="0">
              <a:latin typeface="Arial"/>
              <a:cs typeface="Arial"/>
            </a:endParaRPr>
          </a:p>
        </p:txBody>
      </p:sp>
      <p:sp>
        <p:nvSpPr>
          <p:cNvPr id="5" name="object 5"/>
          <p:cNvSpPr txBox="1">
            <a:spLocks noGrp="1"/>
          </p:cNvSpPr>
          <p:nvPr>
            <p:ph type="title" idx="4294967295"/>
          </p:nvPr>
        </p:nvSpPr>
        <p:spPr>
          <a:xfrm>
            <a:off x="983932" y="266534"/>
            <a:ext cx="11075988" cy="789319"/>
          </a:xfrm>
          <a:prstGeom prst="rect">
            <a:avLst/>
          </a:prstGeom>
        </p:spPr>
        <p:txBody>
          <a:bodyPr vert="horz" wrap="square" lIns="0" tIns="12065" rIns="0" bIns="0" rtlCol="0">
            <a:spAutoFit/>
          </a:bodyPr>
          <a:lstStyle/>
          <a:p>
            <a:pPr marL="12700">
              <a:lnSpc>
                <a:spcPct val="100000"/>
              </a:lnSpc>
              <a:spcBef>
                <a:spcPts val="95"/>
              </a:spcBef>
            </a:pPr>
            <a:r>
              <a:rPr sz="5050" spc="-10" dirty="0">
                <a:solidFill>
                  <a:srgbClr val="00338D"/>
                </a:solidFill>
                <a:latin typeface="KPMG Extralight"/>
              </a:rPr>
              <a:t>Retailers are witnessing a </a:t>
            </a:r>
            <a:r>
              <a:rPr lang="it-IT" sz="5050" spc="-10" dirty="0">
                <a:solidFill>
                  <a:srgbClr val="00338D"/>
                </a:solidFill>
                <a:latin typeface="KPMG Extralight"/>
              </a:rPr>
              <a:t>strategic</a:t>
            </a:r>
            <a:r>
              <a:rPr sz="5050" spc="-10" dirty="0">
                <a:solidFill>
                  <a:srgbClr val="00338D"/>
                </a:solidFill>
                <a:latin typeface="KPMG Extralight"/>
              </a:rPr>
              <a:t> </a:t>
            </a:r>
            <a:r>
              <a:rPr sz="5050" spc="-10" dirty="0" err="1">
                <a:solidFill>
                  <a:srgbClr val="00338D"/>
                </a:solidFill>
                <a:latin typeface="KPMG Extralight"/>
              </a:rPr>
              <a:t>squeez</a:t>
            </a:r>
            <a:r>
              <a:rPr lang="it-IT" sz="5050" spc="-10" dirty="0">
                <a:solidFill>
                  <a:srgbClr val="00338D"/>
                </a:solidFill>
                <a:latin typeface="KPMG Extralight"/>
              </a:rPr>
              <a:t>e</a:t>
            </a:r>
            <a:endParaRPr sz="5050" spc="-10" dirty="0">
              <a:solidFill>
                <a:srgbClr val="00338D"/>
              </a:solidFill>
              <a:latin typeface="KPMG Extralight"/>
            </a:endParaRPr>
          </a:p>
        </p:txBody>
      </p:sp>
      <p:sp>
        <p:nvSpPr>
          <p:cNvPr id="6" name="object 6"/>
          <p:cNvSpPr txBox="1"/>
          <p:nvPr/>
        </p:nvSpPr>
        <p:spPr>
          <a:xfrm>
            <a:off x="983932" y="1316037"/>
            <a:ext cx="10052685" cy="197490"/>
          </a:xfrm>
          <a:prstGeom prst="rect">
            <a:avLst/>
          </a:prstGeom>
        </p:spPr>
        <p:txBody>
          <a:bodyPr vert="horz" wrap="square" lIns="0" tIns="12700" rIns="0" bIns="0" rtlCol="0">
            <a:spAutoFit/>
          </a:bodyPr>
          <a:lstStyle/>
          <a:p>
            <a:pPr marL="12700">
              <a:lnSpc>
                <a:spcPct val="100000"/>
              </a:lnSpc>
              <a:spcBef>
                <a:spcPts val="100"/>
              </a:spcBef>
            </a:pPr>
            <a:r>
              <a:rPr sz="1200" b="1" spc="15" dirty="0">
                <a:solidFill>
                  <a:srgbClr val="00A2A0"/>
                </a:solidFill>
                <a:latin typeface="Arial"/>
                <a:cs typeface="Arial"/>
              </a:rPr>
              <a:t>The </a:t>
            </a:r>
            <a:r>
              <a:rPr sz="1200" b="1" dirty="0">
                <a:solidFill>
                  <a:srgbClr val="00A2A0"/>
                </a:solidFill>
                <a:latin typeface="Arial"/>
                <a:cs typeface="Arial"/>
              </a:rPr>
              <a:t>retail </a:t>
            </a:r>
            <a:r>
              <a:rPr sz="1200" b="1" spc="-10" dirty="0">
                <a:solidFill>
                  <a:srgbClr val="00A2A0"/>
                </a:solidFill>
                <a:latin typeface="Arial"/>
                <a:cs typeface="Arial"/>
              </a:rPr>
              <a:t>industry is </a:t>
            </a:r>
            <a:r>
              <a:rPr sz="1200" b="1" spc="-15" dirty="0">
                <a:solidFill>
                  <a:srgbClr val="00A2A0"/>
                </a:solidFill>
                <a:latin typeface="Arial"/>
                <a:cs typeface="Arial"/>
              </a:rPr>
              <a:t>facing </a:t>
            </a:r>
            <a:r>
              <a:rPr sz="1200" b="1" spc="-30" dirty="0">
                <a:solidFill>
                  <a:srgbClr val="00A2A0"/>
                </a:solidFill>
                <a:latin typeface="Arial"/>
                <a:cs typeface="Arial"/>
              </a:rPr>
              <a:t>margin </a:t>
            </a:r>
            <a:r>
              <a:rPr sz="1200" b="1" spc="-20" dirty="0">
                <a:solidFill>
                  <a:srgbClr val="00A2A0"/>
                </a:solidFill>
                <a:latin typeface="Arial"/>
                <a:cs typeface="Arial"/>
              </a:rPr>
              <a:t>compression owing </a:t>
            </a:r>
            <a:r>
              <a:rPr sz="1200" b="1" dirty="0">
                <a:solidFill>
                  <a:srgbClr val="00A2A0"/>
                </a:solidFill>
                <a:latin typeface="Arial"/>
                <a:cs typeface="Arial"/>
              </a:rPr>
              <a:t>to </a:t>
            </a:r>
            <a:r>
              <a:rPr sz="1200" b="1" spc="-10" dirty="0">
                <a:solidFill>
                  <a:srgbClr val="00A2A0"/>
                </a:solidFill>
                <a:latin typeface="Arial"/>
                <a:cs typeface="Arial"/>
              </a:rPr>
              <a:t>rising </a:t>
            </a:r>
            <a:r>
              <a:rPr sz="1200" b="1" spc="-20" dirty="0">
                <a:solidFill>
                  <a:srgbClr val="00A2A0"/>
                </a:solidFill>
                <a:latin typeface="Arial"/>
                <a:cs typeface="Arial"/>
              </a:rPr>
              <a:t>costs, </a:t>
            </a:r>
            <a:r>
              <a:rPr sz="1200" b="1" spc="-10" dirty="0">
                <a:solidFill>
                  <a:srgbClr val="00A2A0"/>
                </a:solidFill>
                <a:latin typeface="Arial"/>
                <a:cs typeface="Arial"/>
              </a:rPr>
              <a:t>lower </a:t>
            </a:r>
            <a:r>
              <a:rPr sz="1200" b="1" spc="-15" dirty="0">
                <a:solidFill>
                  <a:srgbClr val="00A2A0"/>
                </a:solidFill>
                <a:latin typeface="Arial"/>
                <a:cs typeface="Arial"/>
              </a:rPr>
              <a:t>pricing </a:t>
            </a:r>
            <a:r>
              <a:rPr sz="1200" b="1" spc="-10" dirty="0">
                <a:solidFill>
                  <a:srgbClr val="00A2A0"/>
                </a:solidFill>
                <a:latin typeface="Arial"/>
                <a:cs typeface="Arial"/>
              </a:rPr>
              <a:t>power </a:t>
            </a:r>
            <a:r>
              <a:rPr sz="1200" b="1" spc="-15" dirty="0">
                <a:solidFill>
                  <a:srgbClr val="00A2A0"/>
                </a:solidFill>
                <a:latin typeface="Arial"/>
                <a:cs typeface="Arial"/>
              </a:rPr>
              <a:t>and </a:t>
            </a:r>
            <a:r>
              <a:rPr sz="1200" b="1" spc="-5" dirty="0">
                <a:solidFill>
                  <a:srgbClr val="00A2A0"/>
                </a:solidFill>
                <a:latin typeface="Arial"/>
                <a:cs typeface="Arial"/>
              </a:rPr>
              <a:t>the </a:t>
            </a:r>
            <a:r>
              <a:rPr sz="1200" b="1" spc="20" dirty="0">
                <a:solidFill>
                  <a:srgbClr val="00A2A0"/>
                </a:solidFill>
                <a:latin typeface="Arial"/>
                <a:cs typeface="Arial"/>
              </a:rPr>
              <a:t>need </a:t>
            </a:r>
            <a:r>
              <a:rPr sz="1200" b="1" dirty="0">
                <a:solidFill>
                  <a:srgbClr val="00A2A0"/>
                </a:solidFill>
                <a:latin typeface="Arial"/>
                <a:cs typeface="Arial"/>
              </a:rPr>
              <a:t>to </a:t>
            </a:r>
            <a:r>
              <a:rPr sz="1200" b="1" spc="5" dirty="0">
                <a:solidFill>
                  <a:srgbClr val="00A2A0"/>
                </a:solidFill>
                <a:latin typeface="Arial"/>
                <a:cs typeface="Arial"/>
              </a:rPr>
              <a:t>invest </a:t>
            </a:r>
            <a:r>
              <a:rPr sz="1200" b="1" spc="-10" dirty="0">
                <a:solidFill>
                  <a:srgbClr val="00A2A0"/>
                </a:solidFill>
                <a:latin typeface="Arial"/>
                <a:cs typeface="Arial"/>
              </a:rPr>
              <a:t>in </a:t>
            </a:r>
            <a:r>
              <a:rPr sz="1200" b="1" spc="-15" dirty="0">
                <a:solidFill>
                  <a:srgbClr val="00A2A0"/>
                </a:solidFill>
                <a:latin typeface="Arial"/>
                <a:cs typeface="Arial"/>
              </a:rPr>
              <a:t>digital</a:t>
            </a:r>
            <a:r>
              <a:rPr sz="1200" b="1" spc="165" dirty="0">
                <a:solidFill>
                  <a:srgbClr val="00A2A0"/>
                </a:solidFill>
                <a:latin typeface="Arial"/>
                <a:cs typeface="Arial"/>
              </a:rPr>
              <a:t> </a:t>
            </a:r>
            <a:r>
              <a:rPr sz="1200" b="1" spc="-20" dirty="0">
                <a:solidFill>
                  <a:srgbClr val="00A2A0"/>
                </a:solidFill>
                <a:latin typeface="Arial"/>
                <a:cs typeface="Arial"/>
              </a:rPr>
              <a:t>transformation</a:t>
            </a:r>
            <a:endParaRPr sz="1200" dirty="0">
              <a:latin typeface="Arial"/>
              <a:cs typeface="Arial"/>
            </a:endParaRPr>
          </a:p>
        </p:txBody>
      </p:sp>
      <p:sp>
        <p:nvSpPr>
          <p:cNvPr id="27" name="object 27"/>
          <p:cNvSpPr/>
          <p:nvPr/>
        </p:nvSpPr>
        <p:spPr>
          <a:xfrm>
            <a:off x="8813800" y="1894839"/>
            <a:ext cx="721360" cy="721360"/>
          </a:xfrm>
          <a:custGeom>
            <a:avLst/>
            <a:gdLst/>
            <a:ahLst/>
            <a:cxnLst/>
            <a:rect l="l" t="t" r="r" b="b"/>
            <a:pathLst>
              <a:path w="721359" h="721360">
                <a:moveTo>
                  <a:pt x="0" y="360552"/>
                </a:moveTo>
                <a:lnTo>
                  <a:pt x="3301" y="311658"/>
                </a:lnTo>
                <a:lnTo>
                  <a:pt x="12826" y="264668"/>
                </a:lnTo>
                <a:lnTo>
                  <a:pt x="28321" y="220218"/>
                </a:lnTo>
                <a:lnTo>
                  <a:pt x="49275" y="178562"/>
                </a:lnTo>
                <a:lnTo>
                  <a:pt x="75183" y="140208"/>
                </a:lnTo>
                <a:lnTo>
                  <a:pt x="105664" y="105663"/>
                </a:lnTo>
                <a:lnTo>
                  <a:pt x="140207" y="75184"/>
                </a:lnTo>
                <a:lnTo>
                  <a:pt x="178561" y="49275"/>
                </a:lnTo>
                <a:lnTo>
                  <a:pt x="220218" y="28321"/>
                </a:lnTo>
                <a:lnTo>
                  <a:pt x="264668" y="12826"/>
                </a:lnTo>
                <a:lnTo>
                  <a:pt x="311657" y="3301"/>
                </a:lnTo>
                <a:lnTo>
                  <a:pt x="360552" y="0"/>
                </a:lnTo>
                <a:lnTo>
                  <a:pt x="409448" y="3301"/>
                </a:lnTo>
                <a:lnTo>
                  <a:pt x="456438" y="12826"/>
                </a:lnTo>
                <a:lnTo>
                  <a:pt x="500888" y="28321"/>
                </a:lnTo>
                <a:lnTo>
                  <a:pt x="542544" y="49275"/>
                </a:lnTo>
                <a:lnTo>
                  <a:pt x="580898" y="75184"/>
                </a:lnTo>
                <a:lnTo>
                  <a:pt x="615442" y="105663"/>
                </a:lnTo>
                <a:lnTo>
                  <a:pt x="645922" y="140208"/>
                </a:lnTo>
                <a:lnTo>
                  <a:pt x="671829" y="178562"/>
                </a:lnTo>
                <a:lnTo>
                  <a:pt x="692784" y="220218"/>
                </a:lnTo>
                <a:lnTo>
                  <a:pt x="708278" y="264668"/>
                </a:lnTo>
                <a:lnTo>
                  <a:pt x="717803" y="311658"/>
                </a:lnTo>
                <a:lnTo>
                  <a:pt x="721105" y="360552"/>
                </a:lnTo>
                <a:lnTo>
                  <a:pt x="717803" y="409448"/>
                </a:lnTo>
                <a:lnTo>
                  <a:pt x="708278" y="456438"/>
                </a:lnTo>
                <a:lnTo>
                  <a:pt x="692784" y="500888"/>
                </a:lnTo>
                <a:lnTo>
                  <a:pt x="671829" y="542544"/>
                </a:lnTo>
                <a:lnTo>
                  <a:pt x="645922" y="580898"/>
                </a:lnTo>
                <a:lnTo>
                  <a:pt x="615442" y="615442"/>
                </a:lnTo>
                <a:lnTo>
                  <a:pt x="580898" y="645922"/>
                </a:lnTo>
                <a:lnTo>
                  <a:pt x="542544" y="671830"/>
                </a:lnTo>
                <a:lnTo>
                  <a:pt x="500888" y="692785"/>
                </a:lnTo>
                <a:lnTo>
                  <a:pt x="456438" y="708279"/>
                </a:lnTo>
                <a:lnTo>
                  <a:pt x="409448" y="717804"/>
                </a:lnTo>
                <a:lnTo>
                  <a:pt x="360552" y="721106"/>
                </a:lnTo>
                <a:lnTo>
                  <a:pt x="311657" y="717804"/>
                </a:lnTo>
                <a:lnTo>
                  <a:pt x="264668" y="708279"/>
                </a:lnTo>
                <a:lnTo>
                  <a:pt x="220218" y="692785"/>
                </a:lnTo>
                <a:lnTo>
                  <a:pt x="178561" y="671830"/>
                </a:lnTo>
                <a:lnTo>
                  <a:pt x="140207" y="645922"/>
                </a:lnTo>
                <a:lnTo>
                  <a:pt x="105664" y="615442"/>
                </a:lnTo>
                <a:lnTo>
                  <a:pt x="75183" y="580898"/>
                </a:lnTo>
                <a:lnTo>
                  <a:pt x="49275" y="542544"/>
                </a:lnTo>
                <a:lnTo>
                  <a:pt x="28321" y="500888"/>
                </a:lnTo>
                <a:lnTo>
                  <a:pt x="12826" y="456438"/>
                </a:lnTo>
                <a:lnTo>
                  <a:pt x="3301" y="409448"/>
                </a:lnTo>
                <a:lnTo>
                  <a:pt x="0" y="360552"/>
                </a:lnTo>
                <a:close/>
              </a:path>
            </a:pathLst>
          </a:custGeom>
          <a:ln w="10170">
            <a:solidFill>
              <a:srgbClr val="0091DA"/>
            </a:solidFill>
          </a:ln>
        </p:spPr>
        <p:txBody>
          <a:bodyPr wrap="square" lIns="0" tIns="0" rIns="0" bIns="0" rtlCol="0"/>
          <a:lstStyle/>
          <a:p>
            <a:endParaRPr/>
          </a:p>
        </p:txBody>
      </p:sp>
      <p:sp>
        <p:nvSpPr>
          <p:cNvPr id="29" name="object 29"/>
          <p:cNvSpPr txBox="1"/>
          <p:nvPr/>
        </p:nvSpPr>
        <p:spPr>
          <a:xfrm>
            <a:off x="9632950" y="1793528"/>
            <a:ext cx="1277620" cy="727075"/>
          </a:xfrm>
          <a:prstGeom prst="rect">
            <a:avLst/>
          </a:prstGeom>
        </p:spPr>
        <p:txBody>
          <a:bodyPr vert="horz" wrap="square" lIns="0" tIns="95250" rIns="0" bIns="0" rtlCol="0">
            <a:spAutoFit/>
          </a:bodyPr>
          <a:lstStyle/>
          <a:p>
            <a:pPr marL="12700">
              <a:lnSpc>
                <a:spcPct val="100000"/>
              </a:lnSpc>
              <a:spcBef>
                <a:spcPts val="750"/>
              </a:spcBef>
            </a:pPr>
            <a:r>
              <a:rPr sz="850" b="1" spc="15" dirty="0">
                <a:solidFill>
                  <a:srgbClr val="0091DA"/>
                </a:solidFill>
                <a:latin typeface="Arial"/>
                <a:cs typeface="Arial"/>
              </a:rPr>
              <a:t>Price </a:t>
            </a:r>
            <a:r>
              <a:rPr sz="850" b="1" spc="20" dirty="0">
                <a:solidFill>
                  <a:srgbClr val="0091DA"/>
                </a:solidFill>
                <a:latin typeface="Arial"/>
                <a:cs typeface="Arial"/>
              </a:rPr>
              <a:t>w</a:t>
            </a:r>
            <a:r>
              <a:rPr sz="850" b="1" spc="-150" dirty="0">
                <a:solidFill>
                  <a:srgbClr val="0091DA"/>
                </a:solidFill>
                <a:latin typeface="Arial"/>
                <a:cs typeface="Arial"/>
              </a:rPr>
              <a:t> </a:t>
            </a:r>
            <a:r>
              <a:rPr sz="850" b="1" spc="25" dirty="0">
                <a:solidFill>
                  <a:srgbClr val="0091DA"/>
                </a:solidFill>
                <a:latin typeface="Arial"/>
                <a:cs typeface="Arial"/>
              </a:rPr>
              <a:t>ars</a:t>
            </a:r>
            <a:endParaRPr sz="850">
              <a:latin typeface="Arial"/>
              <a:cs typeface="Arial"/>
            </a:endParaRPr>
          </a:p>
          <a:p>
            <a:pPr marL="12700" marR="5080" algn="just">
              <a:lnSpc>
                <a:spcPct val="106000"/>
              </a:lnSpc>
              <a:spcBef>
                <a:spcPts val="605"/>
              </a:spcBef>
            </a:pPr>
            <a:r>
              <a:rPr sz="850" spc="-20" dirty="0">
                <a:solidFill>
                  <a:srgbClr val="0091DA"/>
                </a:solidFill>
                <a:latin typeface="Arial"/>
                <a:cs typeface="Arial"/>
              </a:rPr>
              <a:t>Primarily </a:t>
            </a:r>
            <a:r>
              <a:rPr sz="850" spc="-10" dirty="0">
                <a:solidFill>
                  <a:srgbClr val="0091DA"/>
                </a:solidFill>
                <a:latin typeface="Arial"/>
                <a:cs typeface="Arial"/>
              </a:rPr>
              <a:t>among </a:t>
            </a:r>
            <a:r>
              <a:rPr sz="850" spc="5" dirty="0">
                <a:solidFill>
                  <a:srgbClr val="0091DA"/>
                </a:solidFill>
                <a:latin typeface="Arial"/>
                <a:cs typeface="Arial"/>
              </a:rPr>
              <a:t>the </a:t>
            </a:r>
            <a:r>
              <a:rPr sz="850" spc="25" dirty="0">
                <a:solidFill>
                  <a:srgbClr val="0091DA"/>
                </a:solidFill>
                <a:latin typeface="Arial"/>
                <a:cs typeface="Arial"/>
              </a:rPr>
              <a:t>food  </a:t>
            </a:r>
            <a:r>
              <a:rPr sz="850" dirty="0">
                <a:solidFill>
                  <a:srgbClr val="0091DA"/>
                </a:solidFill>
                <a:latin typeface="Arial"/>
                <a:cs typeface="Arial"/>
              </a:rPr>
              <a:t>retailers </a:t>
            </a:r>
            <a:r>
              <a:rPr sz="850" spc="10" dirty="0">
                <a:solidFill>
                  <a:srgbClr val="0091DA"/>
                </a:solidFill>
                <a:latin typeface="Arial"/>
                <a:cs typeface="Arial"/>
              </a:rPr>
              <a:t>to </a:t>
            </a:r>
            <a:r>
              <a:rPr sz="850" spc="-15" dirty="0">
                <a:solidFill>
                  <a:srgbClr val="0091DA"/>
                </a:solidFill>
                <a:latin typeface="Arial"/>
                <a:cs typeface="Arial"/>
              </a:rPr>
              <a:t>maintain </a:t>
            </a:r>
            <a:r>
              <a:rPr sz="850" spc="-5" dirty="0">
                <a:solidFill>
                  <a:srgbClr val="0091DA"/>
                </a:solidFill>
                <a:latin typeface="Arial"/>
                <a:cs typeface="Arial"/>
              </a:rPr>
              <a:t>their  </a:t>
            </a:r>
            <a:r>
              <a:rPr sz="850" spc="-10" dirty="0">
                <a:solidFill>
                  <a:srgbClr val="0091DA"/>
                </a:solidFill>
                <a:latin typeface="Arial"/>
                <a:cs typeface="Arial"/>
              </a:rPr>
              <a:t>market</a:t>
            </a:r>
            <a:r>
              <a:rPr sz="850" spc="75" dirty="0">
                <a:solidFill>
                  <a:srgbClr val="0091DA"/>
                </a:solidFill>
                <a:latin typeface="Arial"/>
                <a:cs typeface="Arial"/>
              </a:rPr>
              <a:t> </a:t>
            </a:r>
            <a:r>
              <a:rPr sz="850" spc="20" dirty="0">
                <a:solidFill>
                  <a:srgbClr val="0091DA"/>
                </a:solidFill>
                <a:latin typeface="Arial"/>
                <a:cs typeface="Arial"/>
              </a:rPr>
              <a:t>share</a:t>
            </a:r>
            <a:endParaRPr sz="850">
              <a:latin typeface="Arial"/>
              <a:cs typeface="Arial"/>
            </a:endParaRPr>
          </a:p>
        </p:txBody>
      </p:sp>
      <p:sp>
        <p:nvSpPr>
          <p:cNvPr id="31" name="object 31"/>
          <p:cNvSpPr/>
          <p:nvPr/>
        </p:nvSpPr>
        <p:spPr>
          <a:xfrm>
            <a:off x="8813800" y="2793061"/>
            <a:ext cx="721360" cy="721360"/>
          </a:xfrm>
          <a:custGeom>
            <a:avLst/>
            <a:gdLst/>
            <a:ahLst/>
            <a:cxnLst/>
            <a:rect l="l" t="t" r="r" b="b"/>
            <a:pathLst>
              <a:path w="721359" h="721360">
                <a:moveTo>
                  <a:pt x="0" y="360425"/>
                </a:moveTo>
                <a:lnTo>
                  <a:pt x="3301" y="311530"/>
                </a:lnTo>
                <a:lnTo>
                  <a:pt x="12826" y="264667"/>
                </a:lnTo>
                <a:lnTo>
                  <a:pt x="28321" y="220090"/>
                </a:lnTo>
                <a:lnTo>
                  <a:pt x="49275" y="178562"/>
                </a:lnTo>
                <a:lnTo>
                  <a:pt x="75183" y="140207"/>
                </a:lnTo>
                <a:lnTo>
                  <a:pt x="105664" y="105537"/>
                </a:lnTo>
                <a:lnTo>
                  <a:pt x="140207" y="75056"/>
                </a:lnTo>
                <a:lnTo>
                  <a:pt x="178561" y="49149"/>
                </a:lnTo>
                <a:lnTo>
                  <a:pt x="220218" y="28320"/>
                </a:lnTo>
                <a:lnTo>
                  <a:pt x="264668" y="12826"/>
                </a:lnTo>
                <a:lnTo>
                  <a:pt x="311657" y="3301"/>
                </a:lnTo>
                <a:lnTo>
                  <a:pt x="360552" y="0"/>
                </a:lnTo>
                <a:lnTo>
                  <a:pt x="409448" y="3301"/>
                </a:lnTo>
                <a:lnTo>
                  <a:pt x="456438" y="12826"/>
                </a:lnTo>
                <a:lnTo>
                  <a:pt x="500888" y="28320"/>
                </a:lnTo>
                <a:lnTo>
                  <a:pt x="542544" y="49149"/>
                </a:lnTo>
                <a:lnTo>
                  <a:pt x="580898" y="75056"/>
                </a:lnTo>
                <a:lnTo>
                  <a:pt x="615442" y="105537"/>
                </a:lnTo>
                <a:lnTo>
                  <a:pt x="645922" y="140207"/>
                </a:lnTo>
                <a:lnTo>
                  <a:pt x="671829" y="178562"/>
                </a:lnTo>
                <a:lnTo>
                  <a:pt x="692784" y="220090"/>
                </a:lnTo>
                <a:lnTo>
                  <a:pt x="708278" y="264667"/>
                </a:lnTo>
                <a:lnTo>
                  <a:pt x="717803" y="311530"/>
                </a:lnTo>
                <a:lnTo>
                  <a:pt x="721105" y="360425"/>
                </a:lnTo>
                <a:lnTo>
                  <a:pt x="717803" y="409320"/>
                </a:lnTo>
                <a:lnTo>
                  <a:pt x="708278" y="456184"/>
                </a:lnTo>
                <a:lnTo>
                  <a:pt x="692784" y="500761"/>
                </a:lnTo>
                <a:lnTo>
                  <a:pt x="671829" y="542289"/>
                </a:lnTo>
                <a:lnTo>
                  <a:pt x="645922" y="580644"/>
                </a:lnTo>
                <a:lnTo>
                  <a:pt x="615442" y="615314"/>
                </a:lnTo>
                <a:lnTo>
                  <a:pt x="580898" y="645794"/>
                </a:lnTo>
                <a:lnTo>
                  <a:pt x="542544" y="671702"/>
                </a:lnTo>
                <a:lnTo>
                  <a:pt x="500888" y="692531"/>
                </a:lnTo>
                <a:lnTo>
                  <a:pt x="456438" y="708025"/>
                </a:lnTo>
                <a:lnTo>
                  <a:pt x="409448" y="717550"/>
                </a:lnTo>
                <a:lnTo>
                  <a:pt x="360552" y="720851"/>
                </a:lnTo>
                <a:lnTo>
                  <a:pt x="311657" y="717550"/>
                </a:lnTo>
                <a:lnTo>
                  <a:pt x="264668" y="708025"/>
                </a:lnTo>
                <a:lnTo>
                  <a:pt x="220218" y="692531"/>
                </a:lnTo>
                <a:lnTo>
                  <a:pt x="178561" y="671702"/>
                </a:lnTo>
                <a:lnTo>
                  <a:pt x="140207" y="645794"/>
                </a:lnTo>
                <a:lnTo>
                  <a:pt x="105664" y="615314"/>
                </a:lnTo>
                <a:lnTo>
                  <a:pt x="75183" y="580644"/>
                </a:lnTo>
                <a:lnTo>
                  <a:pt x="49275" y="542289"/>
                </a:lnTo>
                <a:lnTo>
                  <a:pt x="28321" y="500761"/>
                </a:lnTo>
                <a:lnTo>
                  <a:pt x="12826" y="456184"/>
                </a:lnTo>
                <a:lnTo>
                  <a:pt x="3301" y="409320"/>
                </a:lnTo>
                <a:lnTo>
                  <a:pt x="0" y="360425"/>
                </a:lnTo>
                <a:close/>
              </a:path>
            </a:pathLst>
          </a:custGeom>
          <a:ln w="10170">
            <a:solidFill>
              <a:srgbClr val="460968"/>
            </a:solidFill>
          </a:ln>
        </p:spPr>
        <p:txBody>
          <a:bodyPr wrap="square" lIns="0" tIns="0" rIns="0" bIns="0" rtlCol="0"/>
          <a:lstStyle/>
          <a:p>
            <a:endParaRPr/>
          </a:p>
        </p:txBody>
      </p:sp>
      <p:sp>
        <p:nvSpPr>
          <p:cNvPr id="33" name="object 33"/>
          <p:cNvSpPr txBox="1"/>
          <p:nvPr/>
        </p:nvSpPr>
        <p:spPr>
          <a:xfrm>
            <a:off x="9632950" y="2774963"/>
            <a:ext cx="1415415" cy="781050"/>
          </a:xfrm>
          <a:prstGeom prst="rect">
            <a:avLst/>
          </a:prstGeom>
        </p:spPr>
        <p:txBody>
          <a:bodyPr vert="horz" wrap="square" lIns="0" tIns="16510" rIns="0" bIns="0" rtlCol="0">
            <a:spAutoFit/>
          </a:bodyPr>
          <a:lstStyle/>
          <a:p>
            <a:pPr marL="12700">
              <a:lnSpc>
                <a:spcPct val="100000"/>
              </a:lnSpc>
              <a:spcBef>
                <a:spcPts val="130"/>
              </a:spcBef>
            </a:pPr>
            <a:r>
              <a:rPr sz="850" b="1" spc="15" dirty="0">
                <a:solidFill>
                  <a:srgbClr val="460968"/>
                </a:solidFill>
                <a:latin typeface="Arial"/>
                <a:cs typeface="Arial"/>
              </a:rPr>
              <a:t>New </a:t>
            </a:r>
            <a:r>
              <a:rPr sz="850" b="1" spc="20" dirty="0">
                <a:solidFill>
                  <a:srgbClr val="460968"/>
                </a:solidFill>
                <a:latin typeface="Arial"/>
                <a:cs typeface="Arial"/>
              </a:rPr>
              <a:t>online </a:t>
            </a:r>
            <a:r>
              <a:rPr sz="850" b="1" spc="40" dirty="0">
                <a:solidFill>
                  <a:srgbClr val="460968"/>
                </a:solidFill>
                <a:latin typeface="Arial"/>
                <a:cs typeface="Arial"/>
              </a:rPr>
              <a:t>entrants</a:t>
            </a:r>
            <a:r>
              <a:rPr sz="850" b="1" spc="-35" dirty="0">
                <a:solidFill>
                  <a:srgbClr val="460968"/>
                </a:solidFill>
                <a:latin typeface="Arial"/>
                <a:cs typeface="Arial"/>
              </a:rPr>
              <a:t> </a:t>
            </a:r>
            <a:r>
              <a:rPr sz="850" b="1" spc="25" dirty="0">
                <a:solidFill>
                  <a:srgbClr val="460968"/>
                </a:solidFill>
                <a:latin typeface="Arial"/>
                <a:cs typeface="Arial"/>
              </a:rPr>
              <a:t>to</a:t>
            </a:r>
            <a:endParaRPr sz="850">
              <a:latin typeface="Arial"/>
              <a:cs typeface="Arial"/>
            </a:endParaRPr>
          </a:p>
          <a:p>
            <a:pPr marL="12700">
              <a:lnSpc>
                <a:spcPct val="100000"/>
              </a:lnSpc>
              <a:spcBef>
                <a:spcPts val="25"/>
              </a:spcBef>
            </a:pPr>
            <a:r>
              <a:rPr sz="850" b="1" spc="30" dirty="0">
                <a:solidFill>
                  <a:srgbClr val="460968"/>
                </a:solidFill>
                <a:latin typeface="Arial"/>
                <a:cs typeface="Arial"/>
              </a:rPr>
              <a:t>the</a:t>
            </a:r>
            <a:r>
              <a:rPr sz="850" b="1" spc="-10" dirty="0">
                <a:solidFill>
                  <a:srgbClr val="460968"/>
                </a:solidFill>
                <a:latin typeface="Arial"/>
                <a:cs typeface="Arial"/>
              </a:rPr>
              <a:t> </a:t>
            </a:r>
            <a:r>
              <a:rPr sz="850" b="1" spc="45" dirty="0">
                <a:solidFill>
                  <a:srgbClr val="460968"/>
                </a:solidFill>
                <a:latin typeface="Arial"/>
                <a:cs typeface="Arial"/>
              </a:rPr>
              <a:t>market</a:t>
            </a:r>
            <a:endParaRPr sz="850">
              <a:latin typeface="Arial"/>
              <a:cs typeface="Arial"/>
            </a:endParaRPr>
          </a:p>
          <a:p>
            <a:pPr marL="12700" marR="5080">
              <a:lnSpc>
                <a:spcPct val="106000"/>
              </a:lnSpc>
              <a:spcBef>
                <a:spcPts val="600"/>
              </a:spcBef>
            </a:pPr>
            <a:r>
              <a:rPr sz="850" spc="-20" dirty="0">
                <a:solidFill>
                  <a:srgbClr val="460968"/>
                </a:solidFill>
                <a:latin typeface="Arial"/>
                <a:cs typeface="Arial"/>
              </a:rPr>
              <a:t>E.g. </a:t>
            </a:r>
            <a:r>
              <a:rPr sz="850" spc="10" dirty="0">
                <a:solidFill>
                  <a:srgbClr val="460968"/>
                </a:solidFill>
                <a:latin typeface="Arial"/>
                <a:cs typeface="Arial"/>
              </a:rPr>
              <a:t>Amazon </a:t>
            </a:r>
            <a:r>
              <a:rPr sz="850" spc="20" dirty="0">
                <a:solidFill>
                  <a:srgbClr val="460968"/>
                </a:solidFill>
                <a:latin typeface="Arial"/>
                <a:cs typeface="Arial"/>
              </a:rPr>
              <a:t>offering </a:t>
            </a:r>
            <a:r>
              <a:rPr sz="850" dirty="0">
                <a:solidFill>
                  <a:srgbClr val="460968"/>
                </a:solidFill>
                <a:latin typeface="Arial"/>
                <a:cs typeface="Arial"/>
              </a:rPr>
              <a:t>same-  </a:t>
            </a:r>
            <a:r>
              <a:rPr sz="850" spc="10" dirty="0">
                <a:solidFill>
                  <a:srgbClr val="460968"/>
                </a:solidFill>
                <a:latin typeface="Arial"/>
                <a:cs typeface="Arial"/>
              </a:rPr>
              <a:t>day/one-hour </a:t>
            </a:r>
            <a:r>
              <a:rPr sz="850" spc="5" dirty="0">
                <a:solidFill>
                  <a:srgbClr val="460968"/>
                </a:solidFill>
                <a:latin typeface="Arial"/>
                <a:cs typeface="Arial"/>
              </a:rPr>
              <a:t>delivery at  </a:t>
            </a:r>
            <a:r>
              <a:rPr sz="850" dirty="0">
                <a:solidFill>
                  <a:srgbClr val="460968"/>
                </a:solidFill>
                <a:latin typeface="Arial"/>
                <a:cs typeface="Arial"/>
              </a:rPr>
              <a:t>relatively </a:t>
            </a:r>
            <a:r>
              <a:rPr sz="850" spc="-5" dirty="0">
                <a:solidFill>
                  <a:srgbClr val="460968"/>
                </a:solidFill>
                <a:latin typeface="Arial"/>
                <a:cs typeface="Arial"/>
              </a:rPr>
              <a:t>low </a:t>
            </a:r>
            <a:r>
              <a:rPr sz="850" spc="5" dirty="0">
                <a:solidFill>
                  <a:srgbClr val="460968"/>
                </a:solidFill>
                <a:latin typeface="Arial"/>
                <a:cs typeface="Arial"/>
              </a:rPr>
              <a:t>er</a:t>
            </a:r>
            <a:r>
              <a:rPr sz="850" spc="-10" dirty="0">
                <a:solidFill>
                  <a:srgbClr val="460968"/>
                </a:solidFill>
                <a:latin typeface="Arial"/>
                <a:cs typeface="Arial"/>
              </a:rPr>
              <a:t> </a:t>
            </a:r>
            <a:r>
              <a:rPr sz="850" spc="10" dirty="0">
                <a:solidFill>
                  <a:srgbClr val="460968"/>
                </a:solidFill>
                <a:latin typeface="Arial"/>
                <a:cs typeface="Arial"/>
              </a:rPr>
              <a:t>prices</a:t>
            </a:r>
            <a:endParaRPr sz="850">
              <a:latin typeface="Arial"/>
              <a:cs typeface="Arial"/>
            </a:endParaRPr>
          </a:p>
        </p:txBody>
      </p:sp>
      <p:sp>
        <p:nvSpPr>
          <p:cNvPr id="39" name="object 39"/>
          <p:cNvSpPr/>
          <p:nvPr/>
        </p:nvSpPr>
        <p:spPr>
          <a:xfrm>
            <a:off x="9157461" y="2350770"/>
            <a:ext cx="189484" cy="97408"/>
          </a:xfrm>
          <a:prstGeom prst="rect">
            <a:avLst/>
          </a:prstGeom>
          <a:blipFill>
            <a:blip r:embed="rId2" cstate="print"/>
            <a:stretch>
              <a:fillRect/>
            </a:stretch>
          </a:blipFill>
        </p:spPr>
        <p:txBody>
          <a:bodyPr wrap="square" lIns="0" tIns="0" rIns="0" bIns="0" rtlCol="0"/>
          <a:lstStyle/>
          <a:p>
            <a:endParaRPr/>
          </a:p>
        </p:txBody>
      </p:sp>
      <p:sp>
        <p:nvSpPr>
          <p:cNvPr id="40" name="object 40"/>
          <p:cNvSpPr/>
          <p:nvPr/>
        </p:nvSpPr>
        <p:spPr>
          <a:xfrm>
            <a:off x="8991600" y="2182241"/>
            <a:ext cx="289560" cy="243840"/>
          </a:xfrm>
          <a:custGeom>
            <a:avLst/>
            <a:gdLst/>
            <a:ahLst/>
            <a:cxnLst/>
            <a:rect l="l" t="t" r="r" b="b"/>
            <a:pathLst>
              <a:path w="289559" h="243839">
                <a:moveTo>
                  <a:pt x="113665" y="0"/>
                </a:moveTo>
                <a:lnTo>
                  <a:pt x="96139" y="21209"/>
                </a:lnTo>
                <a:lnTo>
                  <a:pt x="79375" y="42418"/>
                </a:lnTo>
                <a:lnTo>
                  <a:pt x="64389" y="63626"/>
                </a:lnTo>
                <a:lnTo>
                  <a:pt x="52070" y="84962"/>
                </a:lnTo>
                <a:lnTo>
                  <a:pt x="61595" y="93599"/>
                </a:lnTo>
                <a:lnTo>
                  <a:pt x="47371" y="98679"/>
                </a:lnTo>
                <a:lnTo>
                  <a:pt x="35178" y="129794"/>
                </a:lnTo>
                <a:lnTo>
                  <a:pt x="27813" y="161036"/>
                </a:lnTo>
                <a:lnTo>
                  <a:pt x="26670" y="193548"/>
                </a:lnTo>
                <a:lnTo>
                  <a:pt x="33147" y="224789"/>
                </a:lnTo>
                <a:lnTo>
                  <a:pt x="26034" y="224789"/>
                </a:lnTo>
                <a:lnTo>
                  <a:pt x="11810" y="228473"/>
                </a:lnTo>
                <a:lnTo>
                  <a:pt x="4699" y="229743"/>
                </a:lnTo>
                <a:lnTo>
                  <a:pt x="4699" y="233425"/>
                </a:lnTo>
                <a:lnTo>
                  <a:pt x="0" y="238506"/>
                </a:lnTo>
                <a:lnTo>
                  <a:pt x="0" y="243459"/>
                </a:lnTo>
                <a:lnTo>
                  <a:pt x="151638" y="243459"/>
                </a:lnTo>
                <a:lnTo>
                  <a:pt x="151638" y="210947"/>
                </a:lnTo>
                <a:lnTo>
                  <a:pt x="156336" y="205994"/>
                </a:lnTo>
                <a:lnTo>
                  <a:pt x="156336" y="177292"/>
                </a:lnTo>
                <a:lnTo>
                  <a:pt x="158115" y="168529"/>
                </a:lnTo>
                <a:lnTo>
                  <a:pt x="205358" y="144780"/>
                </a:lnTo>
                <a:lnTo>
                  <a:pt x="251078" y="144780"/>
                </a:lnTo>
                <a:lnTo>
                  <a:pt x="251078" y="126111"/>
                </a:lnTo>
                <a:lnTo>
                  <a:pt x="252856" y="117348"/>
                </a:lnTo>
                <a:lnTo>
                  <a:pt x="257682" y="109855"/>
                </a:lnTo>
                <a:lnTo>
                  <a:pt x="265049" y="104901"/>
                </a:lnTo>
                <a:lnTo>
                  <a:pt x="274827" y="103632"/>
                </a:lnTo>
                <a:lnTo>
                  <a:pt x="279526" y="98679"/>
                </a:lnTo>
                <a:lnTo>
                  <a:pt x="289051" y="98679"/>
                </a:lnTo>
                <a:lnTo>
                  <a:pt x="288163" y="91186"/>
                </a:lnTo>
                <a:lnTo>
                  <a:pt x="285496" y="84962"/>
                </a:lnTo>
                <a:lnTo>
                  <a:pt x="281050" y="77470"/>
                </a:lnTo>
                <a:lnTo>
                  <a:pt x="274827" y="71120"/>
                </a:lnTo>
                <a:lnTo>
                  <a:pt x="265302" y="66167"/>
                </a:lnTo>
                <a:lnTo>
                  <a:pt x="260603" y="52450"/>
                </a:lnTo>
                <a:lnTo>
                  <a:pt x="249808" y="38735"/>
                </a:lnTo>
                <a:lnTo>
                  <a:pt x="238632" y="26162"/>
                </a:lnTo>
                <a:lnTo>
                  <a:pt x="226568" y="16256"/>
                </a:lnTo>
                <a:lnTo>
                  <a:pt x="213232" y="4953"/>
                </a:lnTo>
                <a:lnTo>
                  <a:pt x="163449" y="4953"/>
                </a:lnTo>
                <a:lnTo>
                  <a:pt x="138556" y="3810"/>
                </a:lnTo>
                <a:lnTo>
                  <a:pt x="113665" y="0"/>
                </a:lnTo>
                <a:close/>
              </a:path>
            </a:pathLst>
          </a:custGeom>
          <a:solidFill>
            <a:srgbClr val="0091DA"/>
          </a:solidFill>
        </p:spPr>
        <p:txBody>
          <a:bodyPr wrap="square" lIns="0" tIns="0" rIns="0" bIns="0" rtlCol="0"/>
          <a:lstStyle/>
          <a:p>
            <a:endParaRPr/>
          </a:p>
        </p:txBody>
      </p:sp>
      <p:sp>
        <p:nvSpPr>
          <p:cNvPr id="41" name="object 41"/>
          <p:cNvSpPr/>
          <p:nvPr/>
        </p:nvSpPr>
        <p:spPr>
          <a:xfrm>
            <a:off x="9176384" y="2294635"/>
            <a:ext cx="170561" cy="131063"/>
          </a:xfrm>
          <a:prstGeom prst="rect">
            <a:avLst/>
          </a:prstGeom>
          <a:blipFill>
            <a:blip r:embed="rId3" cstate="print"/>
            <a:stretch>
              <a:fillRect/>
            </a:stretch>
          </a:blipFill>
        </p:spPr>
        <p:txBody>
          <a:bodyPr wrap="square" lIns="0" tIns="0" rIns="0" bIns="0" rtlCol="0"/>
          <a:lstStyle/>
          <a:p>
            <a:endParaRPr/>
          </a:p>
        </p:txBody>
      </p:sp>
      <p:sp>
        <p:nvSpPr>
          <p:cNvPr id="42" name="object 42"/>
          <p:cNvSpPr/>
          <p:nvPr/>
        </p:nvSpPr>
        <p:spPr>
          <a:xfrm>
            <a:off x="9095867" y="2042160"/>
            <a:ext cx="123189" cy="135381"/>
          </a:xfrm>
          <a:prstGeom prst="rect">
            <a:avLst/>
          </a:prstGeom>
          <a:blipFill>
            <a:blip r:embed="rId4" cstate="print"/>
            <a:stretch>
              <a:fillRect/>
            </a:stretch>
          </a:blipFill>
        </p:spPr>
        <p:txBody>
          <a:bodyPr wrap="square" lIns="0" tIns="0" rIns="0" bIns="0" rtlCol="0"/>
          <a:lstStyle/>
          <a:p>
            <a:endParaRPr/>
          </a:p>
        </p:txBody>
      </p:sp>
      <p:grpSp>
        <p:nvGrpSpPr>
          <p:cNvPr id="86" name="Group 85">
            <a:extLst>
              <a:ext uri="{FF2B5EF4-FFF2-40B4-BE49-F238E27FC236}">
                <a16:creationId xmlns:a16="http://schemas.microsoft.com/office/drawing/2014/main" id="{C0C5332A-481D-4210-BBED-9BB3033E3687}"/>
              </a:ext>
            </a:extLst>
          </p:cNvPr>
          <p:cNvGrpSpPr/>
          <p:nvPr/>
        </p:nvGrpSpPr>
        <p:grpSpPr>
          <a:xfrm>
            <a:off x="8811866" y="5021962"/>
            <a:ext cx="2351787" cy="1039002"/>
            <a:chOff x="6334759" y="3014980"/>
            <a:chExt cx="2351787" cy="1039002"/>
          </a:xfrm>
        </p:grpSpPr>
        <p:sp>
          <p:nvSpPr>
            <p:cNvPr id="30" name="object 30"/>
            <p:cNvSpPr/>
            <p:nvPr/>
          </p:nvSpPr>
          <p:spPr>
            <a:xfrm>
              <a:off x="6334759" y="3032760"/>
              <a:ext cx="721360" cy="721360"/>
            </a:xfrm>
            <a:custGeom>
              <a:avLst/>
              <a:gdLst/>
              <a:ahLst/>
              <a:cxnLst/>
              <a:rect l="l" t="t" r="r" b="b"/>
              <a:pathLst>
                <a:path w="721359" h="721360">
                  <a:moveTo>
                    <a:pt x="0" y="360425"/>
                  </a:moveTo>
                  <a:lnTo>
                    <a:pt x="3301" y="311530"/>
                  </a:lnTo>
                  <a:lnTo>
                    <a:pt x="12826" y="264667"/>
                  </a:lnTo>
                  <a:lnTo>
                    <a:pt x="28320" y="220090"/>
                  </a:lnTo>
                  <a:lnTo>
                    <a:pt x="49149" y="178562"/>
                  </a:lnTo>
                  <a:lnTo>
                    <a:pt x="75056" y="140207"/>
                  </a:lnTo>
                  <a:lnTo>
                    <a:pt x="105537" y="105537"/>
                  </a:lnTo>
                  <a:lnTo>
                    <a:pt x="140207" y="75056"/>
                  </a:lnTo>
                  <a:lnTo>
                    <a:pt x="178562" y="49149"/>
                  </a:lnTo>
                  <a:lnTo>
                    <a:pt x="220090" y="28320"/>
                  </a:lnTo>
                  <a:lnTo>
                    <a:pt x="264667" y="12826"/>
                  </a:lnTo>
                  <a:lnTo>
                    <a:pt x="311531" y="3301"/>
                  </a:lnTo>
                  <a:lnTo>
                    <a:pt x="360425" y="0"/>
                  </a:lnTo>
                  <a:lnTo>
                    <a:pt x="409320" y="3301"/>
                  </a:lnTo>
                  <a:lnTo>
                    <a:pt x="456184" y="12826"/>
                  </a:lnTo>
                  <a:lnTo>
                    <a:pt x="500761" y="28320"/>
                  </a:lnTo>
                  <a:lnTo>
                    <a:pt x="542289" y="49149"/>
                  </a:lnTo>
                  <a:lnTo>
                    <a:pt x="580643" y="75056"/>
                  </a:lnTo>
                  <a:lnTo>
                    <a:pt x="615314" y="105537"/>
                  </a:lnTo>
                  <a:lnTo>
                    <a:pt x="645794" y="140207"/>
                  </a:lnTo>
                  <a:lnTo>
                    <a:pt x="671703" y="178562"/>
                  </a:lnTo>
                  <a:lnTo>
                    <a:pt x="692531" y="220090"/>
                  </a:lnTo>
                  <a:lnTo>
                    <a:pt x="708024" y="264667"/>
                  </a:lnTo>
                  <a:lnTo>
                    <a:pt x="717549" y="311530"/>
                  </a:lnTo>
                  <a:lnTo>
                    <a:pt x="720851" y="360425"/>
                  </a:lnTo>
                  <a:lnTo>
                    <a:pt x="717549" y="409320"/>
                  </a:lnTo>
                  <a:lnTo>
                    <a:pt x="708024" y="456184"/>
                  </a:lnTo>
                  <a:lnTo>
                    <a:pt x="692531" y="500761"/>
                  </a:lnTo>
                  <a:lnTo>
                    <a:pt x="671703" y="542289"/>
                  </a:lnTo>
                  <a:lnTo>
                    <a:pt x="645794" y="580644"/>
                  </a:lnTo>
                  <a:lnTo>
                    <a:pt x="615314" y="615314"/>
                  </a:lnTo>
                  <a:lnTo>
                    <a:pt x="580643" y="645794"/>
                  </a:lnTo>
                  <a:lnTo>
                    <a:pt x="542289" y="671702"/>
                  </a:lnTo>
                  <a:lnTo>
                    <a:pt x="500761" y="692531"/>
                  </a:lnTo>
                  <a:lnTo>
                    <a:pt x="456184" y="708025"/>
                  </a:lnTo>
                  <a:lnTo>
                    <a:pt x="409320" y="717550"/>
                  </a:lnTo>
                  <a:lnTo>
                    <a:pt x="360425" y="720851"/>
                  </a:lnTo>
                  <a:lnTo>
                    <a:pt x="311531" y="717550"/>
                  </a:lnTo>
                  <a:lnTo>
                    <a:pt x="264667" y="708025"/>
                  </a:lnTo>
                  <a:lnTo>
                    <a:pt x="220090" y="692531"/>
                  </a:lnTo>
                  <a:lnTo>
                    <a:pt x="178562" y="671702"/>
                  </a:lnTo>
                  <a:lnTo>
                    <a:pt x="140207" y="645794"/>
                  </a:lnTo>
                  <a:lnTo>
                    <a:pt x="105537" y="615314"/>
                  </a:lnTo>
                  <a:lnTo>
                    <a:pt x="75056" y="580644"/>
                  </a:lnTo>
                  <a:lnTo>
                    <a:pt x="49149" y="542289"/>
                  </a:lnTo>
                  <a:lnTo>
                    <a:pt x="28320" y="500761"/>
                  </a:lnTo>
                  <a:lnTo>
                    <a:pt x="12826" y="456184"/>
                  </a:lnTo>
                  <a:lnTo>
                    <a:pt x="3301" y="409320"/>
                  </a:lnTo>
                  <a:lnTo>
                    <a:pt x="0" y="360425"/>
                  </a:lnTo>
                  <a:close/>
                </a:path>
              </a:pathLst>
            </a:custGeom>
            <a:ln w="10170">
              <a:solidFill>
                <a:srgbClr val="473697"/>
              </a:solidFill>
            </a:ln>
          </p:spPr>
          <p:txBody>
            <a:bodyPr wrap="square" lIns="0" tIns="0" rIns="0" bIns="0" rtlCol="0"/>
            <a:lstStyle/>
            <a:p>
              <a:endParaRPr/>
            </a:p>
          </p:txBody>
        </p:sp>
        <p:sp>
          <p:nvSpPr>
            <p:cNvPr id="32" name="object 32"/>
            <p:cNvSpPr txBox="1"/>
            <p:nvPr/>
          </p:nvSpPr>
          <p:spPr>
            <a:xfrm>
              <a:off x="7144766" y="3014980"/>
              <a:ext cx="1541780" cy="1039002"/>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473697"/>
                  </a:solidFill>
                  <a:latin typeface="Arial"/>
                  <a:cs typeface="Arial"/>
                </a:rPr>
                <a:t>Increasing </a:t>
              </a:r>
              <a:r>
                <a:rPr sz="850" b="1" spc="30" dirty="0">
                  <a:solidFill>
                    <a:srgbClr val="473697"/>
                  </a:solidFill>
                  <a:latin typeface="Arial"/>
                  <a:cs typeface="Arial"/>
                </a:rPr>
                <a:t>cost</a:t>
              </a:r>
              <a:r>
                <a:rPr sz="850" b="1" spc="-165" dirty="0">
                  <a:solidFill>
                    <a:srgbClr val="473697"/>
                  </a:solidFill>
                  <a:latin typeface="Arial"/>
                  <a:cs typeface="Arial"/>
                </a:rPr>
                <a:t> </a:t>
              </a:r>
              <a:r>
                <a:rPr sz="850" b="1" spc="30" dirty="0">
                  <a:solidFill>
                    <a:srgbClr val="473697"/>
                  </a:solidFill>
                  <a:latin typeface="Arial"/>
                  <a:cs typeface="Arial"/>
                </a:rPr>
                <a:t>pressure</a:t>
              </a:r>
              <a:endParaRPr sz="850" dirty="0">
                <a:latin typeface="Arial"/>
                <a:cs typeface="Arial"/>
              </a:endParaRPr>
            </a:p>
            <a:p>
              <a:pPr marL="12700" marR="5080">
                <a:lnSpc>
                  <a:spcPct val="105300"/>
                </a:lnSpc>
                <a:spcBef>
                  <a:spcPts val="605"/>
                </a:spcBef>
              </a:pPr>
              <a:r>
                <a:rPr sz="850" spc="-5" dirty="0">
                  <a:solidFill>
                    <a:srgbClr val="473697"/>
                  </a:solidFill>
                  <a:latin typeface="Arial"/>
                  <a:cs typeface="Arial"/>
                </a:rPr>
                <a:t>Rise </a:t>
              </a:r>
              <a:r>
                <a:rPr sz="850" spc="-10" dirty="0">
                  <a:solidFill>
                    <a:srgbClr val="473697"/>
                  </a:solidFill>
                  <a:latin typeface="Arial"/>
                  <a:cs typeface="Arial"/>
                </a:rPr>
                <a:t>in </a:t>
              </a:r>
              <a:r>
                <a:rPr sz="850" spc="20" dirty="0">
                  <a:solidFill>
                    <a:srgbClr val="473697"/>
                  </a:solidFill>
                  <a:latin typeface="Arial"/>
                  <a:cs typeface="Arial"/>
                </a:rPr>
                <a:t>fuel </a:t>
              </a:r>
              <a:r>
                <a:rPr sz="850" spc="5" dirty="0">
                  <a:solidFill>
                    <a:srgbClr val="473697"/>
                  </a:solidFill>
                  <a:latin typeface="Arial"/>
                  <a:cs typeface="Arial"/>
                </a:rPr>
                <a:t>and </a:t>
              </a:r>
              <a:r>
                <a:rPr sz="850" spc="-10" dirty="0">
                  <a:solidFill>
                    <a:srgbClr val="473697"/>
                  </a:solidFill>
                  <a:latin typeface="Arial"/>
                  <a:cs typeface="Arial"/>
                </a:rPr>
                <a:t>commodity  </a:t>
              </a:r>
              <a:r>
                <a:rPr sz="850" spc="15" dirty="0">
                  <a:solidFill>
                    <a:srgbClr val="473697"/>
                  </a:solidFill>
                  <a:latin typeface="Arial"/>
                  <a:cs typeface="Arial"/>
                </a:rPr>
                <a:t>prices, </a:t>
              </a:r>
              <a:r>
                <a:rPr sz="850" spc="30" dirty="0">
                  <a:solidFill>
                    <a:srgbClr val="473697"/>
                  </a:solidFill>
                  <a:latin typeface="Arial"/>
                  <a:cs typeface="Arial"/>
                </a:rPr>
                <a:t>staff </a:t>
              </a:r>
              <a:r>
                <a:rPr sz="850" spc="15" dirty="0">
                  <a:solidFill>
                    <a:srgbClr val="473697"/>
                  </a:solidFill>
                  <a:latin typeface="Arial"/>
                  <a:cs typeface="Arial"/>
                </a:rPr>
                <a:t>costs(introduction  </a:t>
              </a:r>
              <a:r>
                <a:rPr sz="850" spc="5" dirty="0">
                  <a:solidFill>
                    <a:srgbClr val="473697"/>
                  </a:solidFill>
                  <a:latin typeface="Arial"/>
                  <a:cs typeface="Arial"/>
                </a:rPr>
                <a:t>of </a:t>
              </a:r>
              <a:r>
                <a:rPr sz="850" spc="-5" dirty="0">
                  <a:solidFill>
                    <a:srgbClr val="473697"/>
                  </a:solidFill>
                  <a:latin typeface="Arial"/>
                  <a:cs typeface="Arial"/>
                </a:rPr>
                <a:t>national living </a:t>
              </a:r>
              <a:r>
                <a:rPr sz="850" spc="20" dirty="0">
                  <a:solidFill>
                    <a:srgbClr val="473697"/>
                  </a:solidFill>
                  <a:latin typeface="Arial"/>
                  <a:cs typeface="Arial"/>
                </a:rPr>
                <a:t>w </a:t>
              </a:r>
              <a:r>
                <a:rPr sz="850" spc="5" dirty="0">
                  <a:solidFill>
                    <a:srgbClr val="473697"/>
                  </a:solidFill>
                  <a:latin typeface="Arial"/>
                  <a:cs typeface="Arial"/>
                </a:rPr>
                <a:t>age and  </a:t>
              </a:r>
              <a:r>
                <a:rPr sz="850" spc="10" dirty="0">
                  <a:solidFill>
                    <a:srgbClr val="473697"/>
                  </a:solidFill>
                  <a:latin typeface="Arial"/>
                  <a:cs typeface="Arial"/>
                </a:rPr>
                <a:t>apprentice </a:t>
              </a:r>
              <a:r>
                <a:rPr sz="850" spc="15" dirty="0">
                  <a:solidFill>
                    <a:srgbClr val="473697"/>
                  </a:solidFill>
                  <a:latin typeface="Arial"/>
                  <a:cs typeface="Arial"/>
                </a:rPr>
                <a:t>levy), </a:t>
              </a:r>
              <a:r>
                <a:rPr sz="850" spc="10" dirty="0">
                  <a:solidFill>
                    <a:srgbClr val="473697"/>
                  </a:solidFill>
                  <a:latin typeface="Arial"/>
                  <a:cs typeface="Arial"/>
                </a:rPr>
                <a:t>rental rates  </a:t>
              </a:r>
              <a:r>
                <a:rPr sz="850" spc="5" dirty="0">
                  <a:solidFill>
                    <a:srgbClr val="473697"/>
                  </a:solidFill>
                  <a:latin typeface="Arial"/>
                  <a:cs typeface="Arial"/>
                </a:rPr>
                <a:t>and </a:t>
              </a:r>
              <a:r>
                <a:rPr sz="850" spc="10" dirty="0">
                  <a:solidFill>
                    <a:srgbClr val="473697"/>
                  </a:solidFill>
                  <a:latin typeface="Arial"/>
                  <a:cs typeface="Arial"/>
                </a:rPr>
                <a:t>fall </a:t>
              </a:r>
              <a:r>
                <a:rPr sz="850" spc="5" dirty="0">
                  <a:solidFill>
                    <a:srgbClr val="473697"/>
                  </a:solidFill>
                  <a:latin typeface="Arial"/>
                  <a:cs typeface="Arial"/>
                </a:rPr>
                <a:t>of pound </a:t>
              </a:r>
              <a:r>
                <a:rPr sz="850" spc="20" dirty="0">
                  <a:solidFill>
                    <a:srgbClr val="473697"/>
                  </a:solidFill>
                  <a:latin typeface="Arial"/>
                  <a:cs typeface="Arial"/>
                </a:rPr>
                <a:t>(ow </a:t>
              </a:r>
              <a:r>
                <a:rPr sz="850" spc="-5" dirty="0">
                  <a:solidFill>
                    <a:srgbClr val="473697"/>
                  </a:solidFill>
                  <a:latin typeface="Arial"/>
                  <a:cs typeface="Arial"/>
                </a:rPr>
                <a:t>ing </a:t>
              </a:r>
              <a:r>
                <a:rPr sz="850" spc="10" dirty="0">
                  <a:solidFill>
                    <a:srgbClr val="473697"/>
                  </a:solidFill>
                  <a:latin typeface="Arial"/>
                  <a:cs typeface="Arial"/>
                </a:rPr>
                <a:t>to</a:t>
              </a:r>
              <a:r>
                <a:rPr sz="850" spc="-45" dirty="0">
                  <a:solidFill>
                    <a:srgbClr val="473697"/>
                  </a:solidFill>
                  <a:latin typeface="Arial"/>
                  <a:cs typeface="Arial"/>
                </a:rPr>
                <a:t> </a:t>
              </a:r>
              <a:r>
                <a:rPr sz="850" spc="5" dirty="0">
                  <a:solidFill>
                    <a:srgbClr val="473697"/>
                  </a:solidFill>
                  <a:latin typeface="Arial"/>
                  <a:cs typeface="Arial"/>
                </a:rPr>
                <a:t>the  </a:t>
              </a:r>
              <a:r>
                <a:rPr sz="850" spc="-35" dirty="0">
                  <a:solidFill>
                    <a:srgbClr val="473697"/>
                  </a:solidFill>
                  <a:latin typeface="Arial"/>
                  <a:cs typeface="Arial"/>
                </a:rPr>
                <a:t>EU</a:t>
              </a:r>
              <a:r>
                <a:rPr sz="850" spc="155" dirty="0">
                  <a:solidFill>
                    <a:srgbClr val="473697"/>
                  </a:solidFill>
                  <a:latin typeface="Arial"/>
                  <a:cs typeface="Arial"/>
                </a:rPr>
                <a:t> </a:t>
              </a:r>
              <a:r>
                <a:rPr sz="850" spc="5" dirty="0">
                  <a:solidFill>
                    <a:srgbClr val="473697"/>
                  </a:solidFill>
                  <a:latin typeface="Arial"/>
                  <a:cs typeface="Arial"/>
                </a:rPr>
                <a:t>referendum)</a:t>
              </a:r>
              <a:endParaRPr sz="850" dirty="0">
                <a:latin typeface="Arial"/>
                <a:cs typeface="Arial"/>
              </a:endParaRPr>
            </a:p>
          </p:txBody>
        </p:sp>
        <p:sp>
          <p:nvSpPr>
            <p:cNvPr id="43" name="object 43"/>
            <p:cNvSpPr/>
            <p:nvPr/>
          </p:nvSpPr>
          <p:spPr>
            <a:xfrm>
              <a:off x="6483222" y="3545204"/>
              <a:ext cx="386080" cy="0"/>
            </a:xfrm>
            <a:custGeom>
              <a:avLst/>
              <a:gdLst/>
              <a:ahLst/>
              <a:cxnLst/>
              <a:rect l="l" t="t" r="r" b="b"/>
              <a:pathLst>
                <a:path w="386079">
                  <a:moveTo>
                    <a:pt x="0" y="0"/>
                  </a:moveTo>
                  <a:lnTo>
                    <a:pt x="385572" y="0"/>
                  </a:lnTo>
                </a:path>
              </a:pathLst>
            </a:custGeom>
            <a:ln w="3175">
              <a:solidFill>
                <a:srgbClr val="473697"/>
              </a:solidFill>
            </a:ln>
          </p:spPr>
          <p:txBody>
            <a:bodyPr wrap="square" lIns="0" tIns="0" rIns="0" bIns="0" rtlCol="0"/>
            <a:lstStyle/>
            <a:p>
              <a:endParaRPr/>
            </a:p>
          </p:txBody>
        </p:sp>
        <p:sp>
          <p:nvSpPr>
            <p:cNvPr id="44" name="object 44"/>
            <p:cNvSpPr/>
            <p:nvPr/>
          </p:nvSpPr>
          <p:spPr>
            <a:xfrm>
              <a:off x="6482079" y="3533140"/>
              <a:ext cx="386715" cy="0"/>
            </a:xfrm>
            <a:custGeom>
              <a:avLst/>
              <a:gdLst/>
              <a:ahLst/>
              <a:cxnLst/>
              <a:rect l="l" t="t" r="r" b="b"/>
              <a:pathLst>
                <a:path w="386715">
                  <a:moveTo>
                    <a:pt x="0" y="0"/>
                  </a:moveTo>
                  <a:lnTo>
                    <a:pt x="386715" y="0"/>
                  </a:lnTo>
                </a:path>
              </a:pathLst>
            </a:custGeom>
            <a:ln w="22859">
              <a:solidFill>
                <a:srgbClr val="473697"/>
              </a:solidFill>
            </a:ln>
          </p:spPr>
          <p:txBody>
            <a:bodyPr wrap="square" lIns="0" tIns="0" rIns="0" bIns="0" rtlCol="0"/>
            <a:lstStyle/>
            <a:p>
              <a:endParaRPr/>
            </a:p>
          </p:txBody>
        </p:sp>
        <p:sp>
          <p:nvSpPr>
            <p:cNvPr id="45" name="object 45"/>
            <p:cNvSpPr/>
            <p:nvPr/>
          </p:nvSpPr>
          <p:spPr>
            <a:xfrm>
              <a:off x="6496684" y="3243579"/>
              <a:ext cx="0" cy="278130"/>
            </a:xfrm>
            <a:custGeom>
              <a:avLst/>
              <a:gdLst/>
              <a:ahLst/>
              <a:cxnLst/>
              <a:rect l="l" t="t" r="r" b="b"/>
              <a:pathLst>
                <a:path h="278129">
                  <a:moveTo>
                    <a:pt x="0" y="0"/>
                  </a:moveTo>
                  <a:lnTo>
                    <a:pt x="0" y="278130"/>
                  </a:lnTo>
                </a:path>
              </a:pathLst>
            </a:custGeom>
            <a:ln w="29210">
              <a:solidFill>
                <a:srgbClr val="473697"/>
              </a:solidFill>
            </a:ln>
          </p:spPr>
          <p:txBody>
            <a:bodyPr wrap="square" lIns="0" tIns="0" rIns="0" bIns="0" rtlCol="0"/>
            <a:lstStyle/>
            <a:p>
              <a:endParaRPr/>
            </a:p>
          </p:txBody>
        </p:sp>
        <p:sp>
          <p:nvSpPr>
            <p:cNvPr id="46" name="object 46"/>
            <p:cNvSpPr/>
            <p:nvPr/>
          </p:nvSpPr>
          <p:spPr>
            <a:xfrm>
              <a:off x="6528054" y="3455670"/>
              <a:ext cx="33655" cy="53975"/>
            </a:xfrm>
            <a:custGeom>
              <a:avLst/>
              <a:gdLst/>
              <a:ahLst/>
              <a:cxnLst/>
              <a:rect l="l" t="t" r="r" b="b"/>
              <a:pathLst>
                <a:path w="33654" h="53975">
                  <a:moveTo>
                    <a:pt x="33654" y="0"/>
                  </a:moveTo>
                  <a:lnTo>
                    <a:pt x="0" y="28955"/>
                  </a:lnTo>
                  <a:lnTo>
                    <a:pt x="0" y="53847"/>
                  </a:lnTo>
                  <a:lnTo>
                    <a:pt x="33654" y="53847"/>
                  </a:lnTo>
                  <a:lnTo>
                    <a:pt x="33654" y="0"/>
                  </a:lnTo>
                  <a:close/>
                </a:path>
              </a:pathLst>
            </a:custGeom>
            <a:solidFill>
              <a:srgbClr val="473697"/>
            </a:solidFill>
          </p:spPr>
          <p:txBody>
            <a:bodyPr wrap="square" lIns="0" tIns="0" rIns="0" bIns="0" rtlCol="0"/>
            <a:lstStyle/>
            <a:p>
              <a:endParaRPr/>
            </a:p>
          </p:txBody>
        </p:sp>
        <p:sp>
          <p:nvSpPr>
            <p:cNvPr id="47" name="object 47"/>
            <p:cNvSpPr/>
            <p:nvPr/>
          </p:nvSpPr>
          <p:spPr>
            <a:xfrm>
              <a:off x="6584568" y="3406521"/>
              <a:ext cx="34290" cy="103505"/>
            </a:xfrm>
            <a:custGeom>
              <a:avLst/>
              <a:gdLst/>
              <a:ahLst/>
              <a:cxnLst/>
              <a:rect l="l" t="t" r="r" b="b"/>
              <a:pathLst>
                <a:path w="34290" h="103504">
                  <a:moveTo>
                    <a:pt x="33781" y="0"/>
                  </a:moveTo>
                  <a:lnTo>
                    <a:pt x="0" y="29337"/>
                  </a:lnTo>
                  <a:lnTo>
                    <a:pt x="0" y="102996"/>
                  </a:lnTo>
                  <a:lnTo>
                    <a:pt x="33781" y="102996"/>
                  </a:lnTo>
                  <a:lnTo>
                    <a:pt x="33781" y="0"/>
                  </a:lnTo>
                  <a:close/>
                </a:path>
              </a:pathLst>
            </a:custGeom>
            <a:solidFill>
              <a:srgbClr val="473697"/>
            </a:solidFill>
          </p:spPr>
          <p:txBody>
            <a:bodyPr wrap="square" lIns="0" tIns="0" rIns="0" bIns="0" rtlCol="0"/>
            <a:lstStyle/>
            <a:p>
              <a:endParaRPr/>
            </a:p>
          </p:txBody>
        </p:sp>
        <p:sp>
          <p:nvSpPr>
            <p:cNvPr id="48" name="object 48"/>
            <p:cNvSpPr/>
            <p:nvPr/>
          </p:nvSpPr>
          <p:spPr>
            <a:xfrm>
              <a:off x="6640703" y="3357753"/>
              <a:ext cx="33655" cy="151765"/>
            </a:xfrm>
            <a:custGeom>
              <a:avLst/>
              <a:gdLst/>
              <a:ahLst/>
              <a:cxnLst/>
              <a:rect l="l" t="t" r="r" b="b"/>
              <a:pathLst>
                <a:path w="33654" h="151764">
                  <a:moveTo>
                    <a:pt x="33400" y="0"/>
                  </a:moveTo>
                  <a:lnTo>
                    <a:pt x="0" y="29591"/>
                  </a:lnTo>
                  <a:lnTo>
                    <a:pt x="0" y="151764"/>
                  </a:lnTo>
                  <a:lnTo>
                    <a:pt x="33400" y="151764"/>
                  </a:lnTo>
                  <a:lnTo>
                    <a:pt x="33400" y="0"/>
                  </a:lnTo>
                  <a:close/>
                </a:path>
              </a:pathLst>
            </a:custGeom>
            <a:solidFill>
              <a:srgbClr val="473697"/>
            </a:solidFill>
          </p:spPr>
          <p:txBody>
            <a:bodyPr wrap="square" lIns="0" tIns="0" rIns="0" bIns="0" rtlCol="0"/>
            <a:lstStyle/>
            <a:p>
              <a:endParaRPr/>
            </a:p>
          </p:txBody>
        </p:sp>
        <p:sp>
          <p:nvSpPr>
            <p:cNvPr id="49" name="object 49"/>
            <p:cNvSpPr/>
            <p:nvPr/>
          </p:nvSpPr>
          <p:spPr>
            <a:xfrm>
              <a:off x="6696456" y="3337940"/>
              <a:ext cx="34290" cy="172085"/>
            </a:xfrm>
            <a:custGeom>
              <a:avLst/>
              <a:gdLst/>
              <a:ahLst/>
              <a:cxnLst/>
              <a:rect l="l" t="t" r="r" b="b"/>
              <a:pathLst>
                <a:path w="34290" h="172085">
                  <a:moveTo>
                    <a:pt x="762" y="0"/>
                  </a:moveTo>
                  <a:lnTo>
                    <a:pt x="0" y="254"/>
                  </a:lnTo>
                  <a:lnTo>
                    <a:pt x="0" y="171576"/>
                  </a:lnTo>
                  <a:lnTo>
                    <a:pt x="33782" y="171576"/>
                  </a:lnTo>
                  <a:lnTo>
                    <a:pt x="33782" y="12064"/>
                  </a:lnTo>
                  <a:lnTo>
                    <a:pt x="762" y="0"/>
                  </a:lnTo>
                  <a:close/>
                </a:path>
              </a:pathLst>
            </a:custGeom>
            <a:solidFill>
              <a:srgbClr val="473697"/>
            </a:solidFill>
          </p:spPr>
          <p:txBody>
            <a:bodyPr wrap="square" lIns="0" tIns="0" rIns="0" bIns="0" rtlCol="0"/>
            <a:lstStyle/>
            <a:p>
              <a:endParaRPr/>
            </a:p>
          </p:txBody>
        </p:sp>
        <p:sp>
          <p:nvSpPr>
            <p:cNvPr id="50" name="object 50"/>
            <p:cNvSpPr/>
            <p:nvPr/>
          </p:nvSpPr>
          <p:spPr>
            <a:xfrm>
              <a:off x="6752590" y="3358007"/>
              <a:ext cx="34290" cy="151765"/>
            </a:xfrm>
            <a:custGeom>
              <a:avLst/>
              <a:gdLst/>
              <a:ahLst/>
              <a:cxnLst/>
              <a:rect l="l" t="t" r="r" b="b"/>
              <a:pathLst>
                <a:path w="34290" h="151764">
                  <a:moveTo>
                    <a:pt x="0" y="0"/>
                  </a:moveTo>
                  <a:lnTo>
                    <a:pt x="0" y="151510"/>
                  </a:lnTo>
                  <a:lnTo>
                    <a:pt x="33781" y="151510"/>
                  </a:lnTo>
                  <a:lnTo>
                    <a:pt x="33781" y="6222"/>
                  </a:lnTo>
                  <a:lnTo>
                    <a:pt x="17144" y="6222"/>
                  </a:lnTo>
                  <a:lnTo>
                    <a:pt x="0" y="0"/>
                  </a:lnTo>
                  <a:close/>
                </a:path>
              </a:pathLst>
            </a:custGeom>
            <a:solidFill>
              <a:srgbClr val="473697"/>
            </a:solidFill>
          </p:spPr>
          <p:txBody>
            <a:bodyPr wrap="square" lIns="0" tIns="0" rIns="0" bIns="0" rtlCol="0"/>
            <a:lstStyle/>
            <a:p>
              <a:endParaRPr/>
            </a:p>
          </p:txBody>
        </p:sp>
        <p:sp>
          <p:nvSpPr>
            <p:cNvPr id="51" name="object 51"/>
            <p:cNvSpPr/>
            <p:nvPr/>
          </p:nvSpPr>
          <p:spPr>
            <a:xfrm>
              <a:off x="6808723" y="3299459"/>
              <a:ext cx="34290" cy="210185"/>
            </a:xfrm>
            <a:custGeom>
              <a:avLst/>
              <a:gdLst/>
              <a:ahLst/>
              <a:cxnLst/>
              <a:rect l="l" t="t" r="r" b="b"/>
              <a:pathLst>
                <a:path w="34290" h="210185">
                  <a:moveTo>
                    <a:pt x="33781" y="0"/>
                  </a:moveTo>
                  <a:lnTo>
                    <a:pt x="0" y="29210"/>
                  </a:lnTo>
                  <a:lnTo>
                    <a:pt x="0" y="210057"/>
                  </a:lnTo>
                  <a:lnTo>
                    <a:pt x="33781" y="210057"/>
                  </a:lnTo>
                  <a:lnTo>
                    <a:pt x="33781" y="0"/>
                  </a:lnTo>
                  <a:close/>
                </a:path>
              </a:pathLst>
            </a:custGeom>
            <a:solidFill>
              <a:srgbClr val="473697"/>
            </a:solidFill>
          </p:spPr>
          <p:txBody>
            <a:bodyPr wrap="square" lIns="0" tIns="0" rIns="0" bIns="0" rtlCol="0"/>
            <a:lstStyle/>
            <a:p>
              <a:endParaRPr/>
            </a:p>
          </p:txBody>
        </p:sp>
        <p:sp>
          <p:nvSpPr>
            <p:cNvPr id="52" name="object 52"/>
            <p:cNvSpPr/>
            <p:nvPr/>
          </p:nvSpPr>
          <p:spPr>
            <a:xfrm>
              <a:off x="6528054" y="3287903"/>
              <a:ext cx="278130" cy="179070"/>
            </a:xfrm>
            <a:custGeom>
              <a:avLst/>
              <a:gdLst/>
              <a:ahLst/>
              <a:cxnLst/>
              <a:rect l="l" t="t" r="r" b="b"/>
              <a:pathLst>
                <a:path w="278129" h="179070">
                  <a:moveTo>
                    <a:pt x="156718" y="0"/>
                  </a:moveTo>
                  <a:lnTo>
                    <a:pt x="0" y="136144"/>
                  </a:lnTo>
                  <a:lnTo>
                    <a:pt x="0" y="179070"/>
                  </a:lnTo>
                  <a:lnTo>
                    <a:pt x="166116" y="34671"/>
                  </a:lnTo>
                  <a:lnTo>
                    <a:pt x="267462" y="34671"/>
                  </a:lnTo>
                  <a:lnTo>
                    <a:pt x="277749" y="25781"/>
                  </a:lnTo>
                  <a:lnTo>
                    <a:pt x="228346" y="25781"/>
                  </a:lnTo>
                  <a:lnTo>
                    <a:pt x="156718" y="0"/>
                  </a:lnTo>
                  <a:close/>
                </a:path>
              </a:pathLst>
            </a:custGeom>
            <a:solidFill>
              <a:srgbClr val="473697"/>
            </a:solidFill>
          </p:spPr>
          <p:txBody>
            <a:bodyPr wrap="square" lIns="0" tIns="0" rIns="0" bIns="0" rtlCol="0"/>
            <a:lstStyle/>
            <a:p>
              <a:endParaRPr/>
            </a:p>
          </p:txBody>
        </p:sp>
        <p:sp>
          <p:nvSpPr>
            <p:cNvPr id="53" name="object 53"/>
            <p:cNvSpPr/>
            <p:nvPr/>
          </p:nvSpPr>
          <p:spPr>
            <a:xfrm>
              <a:off x="6694169" y="3220720"/>
              <a:ext cx="193928" cy="143509"/>
            </a:xfrm>
            <a:prstGeom prst="rect">
              <a:avLst/>
            </a:prstGeom>
            <a:blipFill>
              <a:blip r:embed="rId5" cstate="print"/>
              <a:stretch>
                <a:fillRect/>
              </a:stretch>
            </a:blipFill>
          </p:spPr>
          <p:txBody>
            <a:bodyPr wrap="square" lIns="0" tIns="0" rIns="0" bIns="0" rtlCol="0"/>
            <a:lstStyle/>
            <a:p>
              <a:endParaRPr/>
            </a:p>
          </p:txBody>
        </p:sp>
      </p:grpSp>
      <p:sp>
        <p:nvSpPr>
          <p:cNvPr id="54" name="object 54"/>
          <p:cNvSpPr/>
          <p:nvPr/>
        </p:nvSpPr>
        <p:spPr>
          <a:xfrm>
            <a:off x="9022080" y="2981021"/>
            <a:ext cx="345059" cy="375792"/>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8971280" y="2940380"/>
            <a:ext cx="304165" cy="245745"/>
          </a:xfrm>
          <a:custGeom>
            <a:avLst/>
            <a:gdLst/>
            <a:ahLst/>
            <a:cxnLst/>
            <a:rect l="l" t="t" r="r" b="b"/>
            <a:pathLst>
              <a:path w="304165" h="245745">
                <a:moveTo>
                  <a:pt x="140589" y="0"/>
                </a:moveTo>
                <a:lnTo>
                  <a:pt x="121666" y="0"/>
                </a:lnTo>
                <a:lnTo>
                  <a:pt x="90424" y="6350"/>
                </a:lnTo>
                <a:lnTo>
                  <a:pt x="84709" y="8762"/>
                </a:lnTo>
                <a:lnTo>
                  <a:pt x="78740" y="10033"/>
                </a:lnTo>
                <a:lnTo>
                  <a:pt x="72771" y="13843"/>
                </a:lnTo>
                <a:lnTo>
                  <a:pt x="67055" y="16383"/>
                </a:lnTo>
                <a:lnTo>
                  <a:pt x="61595" y="18923"/>
                </a:lnTo>
                <a:lnTo>
                  <a:pt x="50800" y="26416"/>
                </a:lnTo>
                <a:lnTo>
                  <a:pt x="45847" y="30225"/>
                </a:lnTo>
                <a:lnTo>
                  <a:pt x="36068" y="39116"/>
                </a:lnTo>
                <a:lnTo>
                  <a:pt x="31496" y="42799"/>
                </a:lnTo>
                <a:lnTo>
                  <a:pt x="9525" y="76835"/>
                </a:lnTo>
                <a:lnTo>
                  <a:pt x="5715" y="88265"/>
                </a:lnTo>
                <a:lnTo>
                  <a:pt x="4318" y="93218"/>
                </a:lnTo>
                <a:lnTo>
                  <a:pt x="2667" y="98298"/>
                </a:lnTo>
                <a:lnTo>
                  <a:pt x="1143" y="109600"/>
                </a:lnTo>
                <a:lnTo>
                  <a:pt x="0" y="119761"/>
                </a:lnTo>
                <a:lnTo>
                  <a:pt x="0" y="125984"/>
                </a:lnTo>
                <a:lnTo>
                  <a:pt x="1143" y="136144"/>
                </a:lnTo>
                <a:lnTo>
                  <a:pt x="2667" y="147447"/>
                </a:lnTo>
                <a:lnTo>
                  <a:pt x="4318" y="152527"/>
                </a:lnTo>
                <a:lnTo>
                  <a:pt x="5715" y="157607"/>
                </a:lnTo>
                <a:lnTo>
                  <a:pt x="23622" y="192786"/>
                </a:lnTo>
                <a:lnTo>
                  <a:pt x="35051" y="205486"/>
                </a:lnTo>
                <a:lnTo>
                  <a:pt x="43434" y="214249"/>
                </a:lnTo>
                <a:lnTo>
                  <a:pt x="46481" y="215519"/>
                </a:lnTo>
                <a:lnTo>
                  <a:pt x="49911" y="219329"/>
                </a:lnTo>
                <a:lnTo>
                  <a:pt x="57023" y="224409"/>
                </a:lnTo>
                <a:lnTo>
                  <a:pt x="60578" y="225679"/>
                </a:lnTo>
                <a:lnTo>
                  <a:pt x="68961" y="230632"/>
                </a:lnTo>
                <a:lnTo>
                  <a:pt x="73025" y="233172"/>
                </a:lnTo>
                <a:lnTo>
                  <a:pt x="77597" y="234442"/>
                </a:lnTo>
                <a:lnTo>
                  <a:pt x="85851" y="238252"/>
                </a:lnTo>
                <a:lnTo>
                  <a:pt x="93979" y="240792"/>
                </a:lnTo>
                <a:lnTo>
                  <a:pt x="102616" y="242062"/>
                </a:lnTo>
                <a:lnTo>
                  <a:pt x="110998" y="244475"/>
                </a:lnTo>
                <a:lnTo>
                  <a:pt x="117348" y="244475"/>
                </a:lnTo>
                <a:lnTo>
                  <a:pt x="121158" y="245745"/>
                </a:lnTo>
                <a:lnTo>
                  <a:pt x="141986" y="245745"/>
                </a:lnTo>
                <a:lnTo>
                  <a:pt x="173990" y="239522"/>
                </a:lnTo>
                <a:lnTo>
                  <a:pt x="186563" y="234442"/>
                </a:lnTo>
                <a:lnTo>
                  <a:pt x="187071" y="234442"/>
                </a:lnTo>
                <a:lnTo>
                  <a:pt x="188975" y="233172"/>
                </a:lnTo>
                <a:lnTo>
                  <a:pt x="191135" y="233172"/>
                </a:lnTo>
                <a:lnTo>
                  <a:pt x="194183" y="231902"/>
                </a:lnTo>
                <a:lnTo>
                  <a:pt x="196850" y="229362"/>
                </a:lnTo>
                <a:lnTo>
                  <a:pt x="200151" y="228092"/>
                </a:lnTo>
                <a:lnTo>
                  <a:pt x="203326" y="225679"/>
                </a:lnTo>
                <a:lnTo>
                  <a:pt x="206628" y="224409"/>
                </a:lnTo>
                <a:lnTo>
                  <a:pt x="209930" y="221869"/>
                </a:lnTo>
                <a:lnTo>
                  <a:pt x="303911" y="221869"/>
                </a:lnTo>
                <a:lnTo>
                  <a:pt x="292735" y="212979"/>
                </a:lnTo>
                <a:lnTo>
                  <a:pt x="125729" y="212979"/>
                </a:lnTo>
                <a:lnTo>
                  <a:pt x="121666" y="211709"/>
                </a:lnTo>
                <a:lnTo>
                  <a:pt x="117855" y="211709"/>
                </a:lnTo>
                <a:lnTo>
                  <a:pt x="113792" y="210439"/>
                </a:lnTo>
                <a:lnTo>
                  <a:pt x="109981" y="210439"/>
                </a:lnTo>
                <a:lnTo>
                  <a:pt x="105664" y="209296"/>
                </a:lnTo>
                <a:lnTo>
                  <a:pt x="90424" y="204216"/>
                </a:lnTo>
                <a:lnTo>
                  <a:pt x="86868" y="201675"/>
                </a:lnTo>
                <a:lnTo>
                  <a:pt x="83058" y="200406"/>
                </a:lnTo>
                <a:lnTo>
                  <a:pt x="76073" y="196596"/>
                </a:lnTo>
                <a:lnTo>
                  <a:pt x="72771" y="194056"/>
                </a:lnTo>
                <a:lnTo>
                  <a:pt x="69215" y="191643"/>
                </a:lnTo>
                <a:lnTo>
                  <a:pt x="67310" y="189103"/>
                </a:lnTo>
                <a:lnTo>
                  <a:pt x="64897" y="187833"/>
                </a:lnTo>
                <a:lnTo>
                  <a:pt x="56769" y="178943"/>
                </a:lnTo>
                <a:lnTo>
                  <a:pt x="38226" y="143637"/>
                </a:lnTo>
                <a:lnTo>
                  <a:pt x="36702" y="137414"/>
                </a:lnTo>
                <a:lnTo>
                  <a:pt x="35814" y="131064"/>
                </a:lnTo>
                <a:lnTo>
                  <a:pt x="35305" y="123571"/>
                </a:lnTo>
                <a:lnTo>
                  <a:pt x="35560" y="117221"/>
                </a:lnTo>
                <a:lnTo>
                  <a:pt x="36449" y="109600"/>
                </a:lnTo>
                <a:lnTo>
                  <a:pt x="37973" y="102108"/>
                </a:lnTo>
                <a:lnTo>
                  <a:pt x="38862" y="99568"/>
                </a:lnTo>
                <a:lnTo>
                  <a:pt x="39624" y="95758"/>
                </a:lnTo>
                <a:lnTo>
                  <a:pt x="43688" y="85725"/>
                </a:lnTo>
                <a:lnTo>
                  <a:pt x="45593" y="83185"/>
                </a:lnTo>
                <a:lnTo>
                  <a:pt x="47244" y="79375"/>
                </a:lnTo>
                <a:lnTo>
                  <a:pt x="49149" y="76835"/>
                </a:lnTo>
                <a:lnTo>
                  <a:pt x="51053" y="73152"/>
                </a:lnTo>
                <a:lnTo>
                  <a:pt x="53467" y="70612"/>
                </a:lnTo>
                <a:lnTo>
                  <a:pt x="55879" y="66802"/>
                </a:lnTo>
                <a:lnTo>
                  <a:pt x="58420" y="64262"/>
                </a:lnTo>
                <a:lnTo>
                  <a:pt x="61595" y="60452"/>
                </a:lnTo>
                <a:lnTo>
                  <a:pt x="65150" y="58039"/>
                </a:lnTo>
                <a:lnTo>
                  <a:pt x="68706" y="54229"/>
                </a:lnTo>
                <a:lnTo>
                  <a:pt x="76326" y="49149"/>
                </a:lnTo>
                <a:lnTo>
                  <a:pt x="80391" y="46609"/>
                </a:lnTo>
                <a:lnTo>
                  <a:pt x="84709" y="44069"/>
                </a:lnTo>
                <a:lnTo>
                  <a:pt x="88773" y="42799"/>
                </a:lnTo>
                <a:lnTo>
                  <a:pt x="92837" y="40386"/>
                </a:lnTo>
                <a:lnTo>
                  <a:pt x="105918" y="36575"/>
                </a:lnTo>
                <a:lnTo>
                  <a:pt x="110744" y="35306"/>
                </a:lnTo>
                <a:lnTo>
                  <a:pt x="115062" y="34036"/>
                </a:lnTo>
                <a:lnTo>
                  <a:pt x="119761" y="34036"/>
                </a:lnTo>
                <a:lnTo>
                  <a:pt x="124587" y="32766"/>
                </a:lnTo>
                <a:lnTo>
                  <a:pt x="221869" y="32766"/>
                </a:lnTo>
                <a:lnTo>
                  <a:pt x="217804" y="28956"/>
                </a:lnTo>
                <a:lnTo>
                  <a:pt x="212598" y="25146"/>
                </a:lnTo>
                <a:lnTo>
                  <a:pt x="206883" y="21462"/>
                </a:lnTo>
                <a:lnTo>
                  <a:pt x="201422" y="18923"/>
                </a:lnTo>
                <a:lnTo>
                  <a:pt x="195706" y="15112"/>
                </a:lnTo>
                <a:lnTo>
                  <a:pt x="189738" y="12573"/>
                </a:lnTo>
                <a:lnTo>
                  <a:pt x="184150" y="10033"/>
                </a:lnTo>
                <a:lnTo>
                  <a:pt x="177800" y="7620"/>
                </a:lnTo>
                <a:lnTo>
                  <a:pt x="171830" y="6350"/>
                </a:lnTo>
                <a:lnTo>
                  <a:pt x="165608" y="3810"/>
                </a:lnTo>
                <a:lnTo>
                  <a:pt x="153162" y="1270"/>
                </a:lnTo>
                <a:lnTo>
                  <a:pt x="146939" y="1270"/>
                </a:lnTo>
                <a:lnTo>
                  <a:pt x="140589" y="0"/>
                </a:lnTo>
                <a:close/>
              </a:path>
            </a:pathLst>
          </a:custGeom>
          <a:solidFill>
            <a:srgbClr val="460968"/>
          </a:solidFill>
        </p:spPr>
        <p:txBody>
          <a:bodyPr wrap="square" lIns="0" tIns="0" rIns="0" bIns="0" rtlCol="0"/>
          <a:lstStyle/>
          <a:p>
            <a:endParaRPr/>
          </a:p>
        </p:txBody>
      </p:sp>
      <p:sp>
        <p:nvSpPr>
          <p:cNvPr id="56" name="object 56"/>
          <p:cNvSpPr/>
          <p:nvPr/>
        </p:nvSpPr>
        <p:spPr>
          <a:xfrm>
            <a:off x="9104883" y="2973146"/>
            <a:ext cx="159131" cy="180212"/>
          </a:xfrm>
          <a:prstGeom prst="rect">
            <a:avLst/>
          </a:prstGeom>
          <a:blipFill>
            <a:blip r:embed="rId7" cstate="print"/>
            <a:stretch>
              <a:fillRect/>
            </a:stretch>
          </a:blipFill>
        </p:spPr>
        <p:txBody>
          <a:bodyPr wrap="square" lIns="0" tIns="0" rIns="0" bIns="0" rtlCol="0"/>
          <a:lstStyle/>
          <a:p>
            <a:endParaRPr/>
          </a:p>
        </p:txBody>
      </p:sp>
      <p:grpSp>
        <p:nvGrpSpPr>
          <p:cNvPr id="85" name="Group 84">
            <a:extLst>
              <a:ext uri="{FF2B5EF4-FFF2-40B4-BE49-F238E27FC236}">
                <a16:creationId xmlns:a16="http://schemas.microsoft.com/office/drawing/2014/main" id="{A0D9583D-3EEF-4FC9-ABB8-4CA6F418F011}"/>
              </a:ext>
            </a:extLst>
          </p:cNvPr>
          <p:cNvGrpSpPr/>
          <p:nvPr/>
        </p:nvGrpSpPr>
        <p:grpSpPr>
          <a:xfrm>
            <a:off x="8813800" y="3798920"/>
            <a:ext cx="2319020" cy="923290"/>
            <a:chOff x="8813800" y="4316412"/>
            <a:chExt cx="2319020" cy="923290"/>
          </a:xfrm>
        </p:grpSpPr>
        <p:sp>
          <p:nvSpPr>
            <p:cNvPr id="34" name="object 34"/>
            <p:cNvSpPr/>
            <p:nvPr/>
          </p:nvSpPr>
          <p:spPr>
            <a:xfrm>
              <a:off x="8813800" y="4333240"/>
              <a:ext cx="721360" cy="721360"/>
            </a:xfrm>
            <a:custGeom>
              <a:avLst/>
              <a:gdLst/>
              <a:ahLst/>
              <a:cxnLst/>
              <a:rect l="l" t="t" r="r" b="b"/>
              <a:pathLst>
                <a:path w="721359" h="721360">
                  <a:moveTo>
                    <a:pt x="0" y="360553"/>
                  </a:moveTo>
                  <a:lnTo>
                    <a:pt x="3301" y="311658"/>
                  </a:lnTo>
                  <a:lnTo>
                    <a:pt x="12826" y="264668"/>
                  </a:lnTo>
                  <a:lnTo>
                    <a:pt x="28321" y="220218"/>
                  </a:lnTo>
                  <a:lnTo>
                    <a:pt x="49275" y="178562"/>
                  </a:lnTo>
                  <a:lnTo>
                    <a:pt x="75183" y="140208"/>
                  </a:lnTo>
                  <a:lnTo>
                    <a:pt x="105664" y="105664"/>
                  </a:lnTo>
                  <a:lnTo>
                    <a:pt x="140207" y="75184"/>
                  </a:lnTo>
                  <a:lnTo>
                    <a:pt x="178561" y="49276"/>
                  </a:lnTo>
                  <a:lnTo>
                    <a:pt x="220218" y="28321"/>
                  </a:lnTo>
                  <a:lnTo>
                    <a:pt x="264668" y="12827"/>
                  </a:lnTo>
                  <a:lnTo>
                    <a:pt x="311657" y="3302"/>
                  </a:lnTo>
                  <a:lnTo>
                    <a:pt x="360552" y="0"/>
                  </a:lnTo>
                  <a:lnTo>
                    <a:pt x="409448" y="3302"/>
                  </a:lnTo>
                  <a:lnTo>
                    <a:pt x="456438" y="12827"/>
                  </a:lnTo>
                  <a:lnTo>
                    <a:pt x="500888" y="28321"/>
                  </a:lnTo>
                  <a:lnTo>
                    <a:pt x="542544" y="49276"/>
                  </a:lnTo>
                  <a:lnTo>
                    <a:pt x="580898" y="75184"/>
                  </a:lnTo>
                  <a:lnTo>
                    <a:pt x="615442" y="105664"/>
                  </a:lnTo>
                  <a:lnTo>
                    <a:pt x="645922" y="140208"/>
                  </a:lnTo>
                  <a:lnTo>
                    <a:pt x="671829" y="178562"/>
                  </a:lnTo>
                  <a:lnTo>
                    <a:pt x="692784" y="220218"/>
                  </a:lnTo>
                  <a:lnTo>
                    <a:pt x="708278" y="264668"/>
                  </a:lnTo>
                  <a:lnTo>
                    <a:pt x="717803" y="311658"/>
                  </a:lnTo>
                  <a:lnTo>
                    <a:pt x="721105" y="360553"/>
                  </a:lnTo>
                  <a:lnTo>
                    <a:pt x="717803" y="409448"/>
                  </a:lnTo>
                  <a:lnTo>
                    <a:pt x="708278" y="456438"/>
                  </a:lnTo>
                  <a:lnTo>
                    <a:pt x="692784" y="500888"/>
                  </a:lnTo>
                  <a:lnTo>
                    <a:pt x="671829" y="542544"/>
                  </a:lnTo>
                  <a:lnTo>
                    <a:pt x="645922" y="580898"/>
                  </a:lnTo>
                  <a:lnTo>
                    <a:pt x="615442" y="615442"/>
                  </a:lnTo>
                  <a:lnTo>
                    <a:pt x="580898" y="645922"/>
                  </a:lnTo>
                  <a:lnTo>
                    <a:pt x="542544" y="671830"/>
                  </a:lnTo>
                  <a:lnTo>
                    <a:pt x="500888" y="692785"/>
                  </a:lnTo>
                  <a:lnTo>
                    <a:pt x="456438" y="708279"/>
                  </a:lnTo>
                  <a:lnTo>
                    <a:pt x="409448" y="717804"/>
                  </a:lnTo>
                  <a:lnTo>
                    <a:pt x="360552" y="721106"/>
                  </a:lnTo>
                  <a:lnTo>
                    <a:pt x="311657" y="717804"/>
                  </a:lnTo>
                  <a:lnTo>
                    <a:pt x="264668" y="708279"/>
                  </a:lnTo>
                  <a:lnTo>
                    <a:pt x="220218" y="692785"/>
                  </a:lnTo>
                  <a:lnTo>
                    <a:pt x="178561" y="671830"/>
                  </a:lnTo>
                  <a:lnTo>
                    <a:pt x="140207" y="645922"/>
                  </a:lnTo>
                  <a:lnTo>
                    <a:pt x="105664" y="615442"/>
                  </a:lnTo>
                  <a:lnTo>
                    <a:pt x="75183" y="580898"/>
                  </a:lnTo>
                  <a:lnTo>
                    <a:pt x="49275" y="542544"/>
                  </a:lnTo>
                  <a:lnTo>
                    <a:pt x="28321" y="500888"/>
                  </a:lnTo>
                  <a:lnTo>
                    <a:pt x="12826" y="456438"/>
                  </a:lnTo>
                  <a:lnTo>
                    <a:pt x="3301" y="409448"/>
                  </a:lnTo>
                  <a:lnTo>
                    <a:pt x="0" y="360553"/>
                  </a:lnTo>
                  <a:close/>
                </a:path>
              </a:pathLst>
            </a:custGeom>
            <a:ln w="10170">
              <a:solidFill>
                <a:srgbClr val="6C1F77"/>
              </a:solidFill>
            </a:ln>
          </p:spPr>
          <p:txBody>
            <a:bodyPr wrap="square" lIns="0" tIns="0" rIns="0" bIns="0" rtlCol="0"/>
            <a:lstStyle/>
            <a:p>
              <a:endParaRPr/>
            </a:p>
          </p:txBody>
        </p:sp>
        <p:sp>
          <p:nvSpPr>
            <p:cNvPr id="35" name="object 35"/>
            <p:cNvSpPr txBox="1"/>
            <p:nvPr/>
          </p:nvSpPr>
          <p:spPr>
            <a:xfrm>
              <a:off x="9632950" y="4316412"/>
              <a:ext cx="1499870" cy="923290"/>
            </a:xfrm>
            <a:prstGeom prst="rect">
              <a:avLst/>
            </a:prstGeom>
          </p:spPr>
          <p:txBody>
            <a:bodyPr vert="horz" wrap="square" lIns="0" tIns="16510" rIns="0" bIns="0" rtlCol="0">
              <a:spAutoFit/>
            </a:bodyPr>
            <a:lstStyle/>
            <a:p>
              <a:pPr marL="12700">
                <a:lnSpc>
                  <a:spcPct val="100000"/>
                </a:lnSpc>
                <a:spcBef>
                  <a:spcPts val="130"/>
                </a:spcBef>
              </a:pPr>
              <a:r>
                <a:rPr sz="850" b="1" spc="20" dirty="0">
                  <a:solidFill>
                    <a:srgbClr val="6C1F77"/>
                  </a:solidFill>
                  <a:latin typeface="Arial"/>
                  <a:cs typeface="Arial"/>
                </a:rPr>
                <a:t>Ongoing </a:t>
              </a:r>
              <a:r>
                <a:rPr sz="850" b="1" spc="40" dirty="0">
                  <a:solidFill>
                    <a:srgbClr val="6C1F77"/>
                  </a:solidFill>
                  <a:latin typeface="Arial"/>
                  <a:cs typeface="Arial"/>
                </a:rPr>
                <a:t>investment</a:t>
              </a:r>
              <a:r>
                <a:rPr sz="850" b="1" spc="-55" dirty="0">
                  <a:solidFill>
                    <a:srgbClr val="6C1F77"/>
                  </a:solidFill>
                  <a:latin typeface="Arial"/>
                  <a:cs typeface="Arial"/>
                </a:rPr>
                <a:t> </a:t>
              </a:r>
              <a:r>
                <a:rPr sz="850" b="1" spc="5" dirty="0">
                  <a:solidFill>
                    <a:srgbClr val="6C1F77"/>
                  </a:solidFill>
                  <a:latin typeface="Arial"/>
                  <a:cs typeface="Arial"/>
                </a:rPr>
                <a:t>in</a:t>
              </a:r>
              <a:endParaRPr sz="850">
                <a:latin typeface="Arial"/>
                <a:cs typeface="Arial"/>
              </a:endParaRPr>
            </a:p>
            <a:p>
              <a:pPr marL="12700">
                <a:lnSpc>
                  <a:spcPct val="100000"/>
                </a:lnSpc>
                <a:spcBef>
                  <a:spcPts val="25"/>
                </a:spcBef>
              </a:pPr>
              <a:r>
                <a:rPr sz="850" b="1" spc="15" dirty="0">
                  <a:solidFill>
                    <a:srgbClr val="6C1F77"/>
                  </a:solidFill>
                  <a:latin typeface="Arial"/>
                  <a:cs typeface="Arial"/>
                </a:rPr>
                <a:t>digital</a:t>
              </a:r>
              <a:r>
                <a:rPr sz="850" b="1" spc="-5" dirty="0">
                  <a:solidFill>
                    <a:srgbClr val="6C1F77"/>
                  </a:solidFill>
                  <a:latin typeface="Arial"/>
                  <a:cs typeface="Arial"/>
                </a:rPr>
                <a:t> </a:t>
              </a:r>
              <a:r>
                <a:rPr sz="850" b="1" spc="30" dirty="0">
                  <a:solidFill>
                    <a:srgbClr val="6C1F77"/>
                  </a:solidFill>
                  <a:latin typeface="Arial"/>
                  <a:cs typeface="Arial"/>
                </a:rPr>
                <a:t>transformation</a:t>
              </a:r>
              <a:endParaRPr sz="850">
                <a:latin typeface="Arial"/>
                <a:cs typeface="Arial"/>
              </a:endParaRPr>
            </a:p>
            <a:p>
              <a:pPr marL="12700">
                <a:lnSpc>
                  <a:spcPct val="100000"/>
                </a:lnSpc>
                <a:spcBef>
                  <a:spcPts val="660"/>
                </a:spcBef>
              </a:pPr>
              <a:r>
                <a:rPr sz="850" spc="-5" dirty="0">
                  <a:solidFill>
                    <a:srgbClr val="6C1F77"/>
                  </a:solidFill>
                  <a:latin typeface="Arial"/>
                  <a:cs typeface="Arial"/>
                </a:rPr>
                <a:t>Investment</a:t>
              </a:r>
              <a:r>
                <a:rPr sz="850" spc="80" dirty="0">
                  <a:solidFill>
                    <a:srgbClr val="6C1F77"/>
                  </a:solidFill>
                  <a:latin typeface="Arial"/>
                  <a:cs typeface="Arial"/>
                </a:rPr>
                <a:t> </a:t>
              </a:r>
              <a:r>
                <a:rPr sz="850" spc="-30" dirty="0">
                  <a:solidFill>
                    <a:srgbClr val="6C1F77"/>
                  </a:solidFill>
                  <a:latin typeface="Arial"/>
                  <a:cs typeface="Arial"/>
                </a:rPr>
                <a:t>in</a:t>
              </a:r>
              <a:endParaRPr sz="850">
                <a:latin typeface="Arial"/>
                <a:cs typeface="Arial"/>
              </a:endParaRPr>
            </a:p>
            <a:p>
              <a:pPr marL="12700" marR="5080">
                <a:lnSpc>
                  <a:spcPct val="106100"/>
                </a:lnSpc>
                <a:spcBef>
                  <a:spcPts val="40"/>
                </a:spcBef>
              </a:pPr>
              <a:r>
                <a:rPr sz="850" dirty="0">
                  <a:solidFill>
                    <a:srgbClr val="6C1F77"/>
                  </a:solidFill>
                  <a:latin typeface="Arial"/>
                  <a:cs typeface="Arial"/>
                </a:rPr>
                <a:t>omni-channel platforms </a:t>
              </a:r>
              <a:r>
                <a:rPr sz="850" spc="5" dirty="0">
                  <a:solidFill>
                    <a:srgbClr val="6C1F77"/>
                  </a:solidFill>
                  <a:latin typeface="Arial"/>
                  <a:cs typeface="Arial"/>
                </a:rPr>
                <a:t>to  </a:t>
              </a:r>
              <a:r>
                <a:rPr sz="850" spc="10" dirty="0">
                  <a:solidFill>
                    <a:srgbClr val="6C1F77"/>
                  </a:solidFill>
                  <a:latin typeface="Arial"/>
                  <a:cs typeface="Arial"/>
                </a:rPr>
                <a:t>drive sales, </a:t>
              </a:r>
              <a:r>
                <a:rPr sz="850" spc="-10" dirty="0">
                  <a:solidFill>
                    <a:srgbClr val="6C1F77"/>
                  </a:solidFill>
                  <a:latin typeface="Arial"/>
                  <a:cs typeface="Arial"/>
                </a:rPr>
                <a:t>market </a:t>
              </a:r>
              <a:r>
                <a:rPr sz="850" spc="20" dirty="0">
                  <a:solidFill>
                    <a:srgbClr val="6C1F77"/>
                  </a:solidFill>
                  <a:latin typeface="Arial"/>
                  <a:cs typeface="Arial"/>
                </a:rPr>
                <a:t>share </a:t>
              </a:r>
              <a:r>
                <a:rPr sz="850" spc="5" dirty="0">
                  <a:solidFill>
                    <a:srgbClr val="6C1F77"/>
                  </a:solidFill>
                  <a:latin typeface="Arial"/>
                  <a:cs typeface="Arial"/>
                </a:rPr>
                <a:t>and  customer</a:t>
              </a:r>
              <a:r>
                <a:rPr sz="850" spc="30" dirty="0">
                  <a:solidFill>
                    <a:srgbClr val="6C1F77"/>
                  </a:solidFill>
                  <a:latin typeface="Arial"/>
                  <a:cs typeface="Arial"/>
                </a:rPr>
                <a:t> </a:t>
              </a:r>
              <a:r>
                <a:rPr sz="850" dirty="0">
                  <a:solidFill>
                    <a:srgbClr val="6C1F77"/>
                  </a:solidFill>
                  <a:latin typeface="Arial"/>
                  <a:cs typeface="Arial"/>
                </a:rPr>
                <a:t>loyalty</a:t>
              </a:r>
              <a:endParaRPr sz="850">
                <a:latin typeface="Arial"/>
                <a:cs typeface="Arial"/>
              </a:endParaRPr>
            </a:p>
          </p:txBody>
        </p:sp>
        <p:sp>
          <p:nvSpPr>
            <p:cNvPr id="57" name="object 57"/>
            <p:cNvSpPr/>
            <p:nvPr/>
          </p:nvSpPr>
          <p:spPr>
            <a:xfrm>
              <a:off x="8991600" y="4744720"/>
              <a:ext cx="355600" cy="0"/>
            </a:xfrm>
            <a:custGeom>
              <a:avLst/>
              <a:gdLst/>
              <a:ahLst/>
              <a:cxnLst/>
              <a:rect l="l" t="t" r="r" b="b"/>
              <a:pathLst>
                <a:path w="355600">
                  <a:moveTo>
                    <a:pt x="0" y="0"/>
                  </a:moveTo>
                  <a:lnTo>
                    <a:pt x="355346" y="0"/>
                  </a:lnTo>
                </a:path>
              </a:pathLst>
            </a:custGeom>
            <a:ln w="20320">
              <a:solidFill>
                <a:srgbClr val="6C1F77"/>
              </a:solidFill>
            </a:ln>
          </p:spPr>
          <p:txBody>
            <a:bodyPr wrap="square" lIns="0" tIns="0" rIns="0" bIns="0" rtlCol="0"/>
            <a:lstStyle/>
            <a:p>
              <a:endParaRPr/>
            </a:p>
          </p:txBody>
        </p:sp>
        <p:sp>
          <p:nvSpPr>
            <p:cNvPr id="58" name="object 58"/>
            <p:cNvSpPr/>
            <p:nvPr/>
          </p:nvSpPr>
          <p:spPr>
            <a:xfrm>
              <a:off x="9001759" y="4551679"/>
              <a:ext cx="0" cy="182880"/>
            </a:xfrm>
            <a:custGeom>
              <a:avLst/>
              <a:gdLst/>
              <a:ahLst/>
              <a:cxnLst/>
              <a:rect l="l" t="t" r="r" b="b"/>
              <a:pathLst>
                <a:path h="182879">
                  <a:moveTo>
                    <a:pt x="0" y="0"/>
                  </a:moveTo>
                  <a:lnTo>
                    <a:pt x="0" y="182880"/>
                  </a:lnTo>
                </a:path>
              </a:pathLst>
            </a:custGeom>
            <a:ln w="20320">
              <a:solidFill>
                <a:srgbClr val="6C1F77"/>
              </a:solidFill>
            </a:ln>
          </p:spPr>
          <p:txBody>
            <a:bodyPr wrap="square" lIns="0" tIns="0" rIns="0" bIns="0" rtlCol="0"/>
            <a:lstStyle/>
            <a:p>
              <a:endParaRPr/>
            </a:p>
          </p:txBody>
        </p:sp>
        <p:sp>
          <p:nvSpPr>
            <p:cNvPr id="59" name="object 59"/>
            <p:cNvSpPr/>
            <p:nvPr/>
          </p:nvSpPr>
          <p:spPr>
            <a:xfrm>
              <a:off x="8991600" y="4541520"/>
              <a:ext cx="355600" cy="0"/>
            </a:xfrm>
            <a:custGeom>
              <a:avLst/>
              <a:gdLst/>
              <a:ahLst/>
              <a:cxnLst/>
              <a:rect l="l" t="t" r="r" b="b"/>
              <a:pathLst>
                <a:path w="355600">
                  <a:moveTo>
                    <a:pt x="0" y="0"/>
                  </a:moveTo>
                  <a:lnTo>
                    <a:pt x="355346" y="0"/>
                  </a:lnTo>
                </a:path>
              </a:pathLst>
            </a:custGeom>
            <a:ln w="20320">
              <a:solidFill>
                <a:srgbClr val="6C1F77"/>
              </a:solidFill>
            </a:ln>
          </p:spPr>
          <p:txBody>
            <a:bodyPr wrap="square" lIns="0" tIns="0" rIns="0" bIns="0" rtlCol="0"/>
            <a:lstStyle/>
            <a:p>
              <a:endParaRPr/>
            </a:p>
          </p:txBody>
        </p:sp>
        <p:sp>
          <p:nvSpPr>
            <p:cNvPr id="60" name="object 60"/>
            <p:cNvSpPr/>
            <p:nvPr/>
          </p:nvSpPr>
          <p:spPr>
            <a:xfrm>
              <a:off x="9337040" y="4551679"/>
              <a:ext cx="0" cy="182880"/>
            </a:xfrm>
            <a:custGeom>
              <a:avLst/>
              <a:gdLst/>
              <a:ahLst/>
              <a:cxnLst/>
              <a:rect l="l" t="t" r="r" b="b"/>
              <a:pathLst>
                <a:path h="182879">
                  <a:moveTo>
                    <a:pt x="0" y="0"/>
                  </a:moveTo>
                  <a:lnTo>
                    <a:pt x="0" y="182880"/>
                  </a:lnTo>
                </a:path>
              </a:pathLst>
            </a:custGeom>
            <a:ln w="20320">
              <a:solidFill>
                <a:srgbClr val="6C1F77"/>
              </a:solidFill>
            </a:ln>
          </p:spPr>
          <p:txBody>
            <a:bodyPr wrap="square" lIns="0" tIns="0" rIns="0" bIns="0" rtlCol="0"/>
            <a:lstStyle/>
            <a:p>
              <a:endParaRPr/>
            </a:p>
          </p:txBody>
        </p:sp>
        <p:sp>
          <p:nvSpPr>
            <p:cNvPr id="61" name="object 61"/>
            <p:cNvSpPr/>
            <p:nvPr/>
          </p:nvSpPr>
          <p:spPr>
            <a:xfrm>
              <a:off x="8940800" y="4775200"/>
              <a:ext cx="457200" cy="60960"/>
            </a:xfrm>
            <a:custGeom>
              <a:avLst/>
              <a:gdLst/>
              <a:ahLst/>
              <a:cxnLst/>
              <a:rect l="l" t="t" r="r" b="b"/>
              <a:pathLst>
                <a:path w="457200" h="60960">
                  <a:moveTo>
                    <a:pt x="408177" y="0"/>
                  </a:moveTo>
                  <a:lnTo>
                    <a:pt x="49402" y="0"/>
                  </a:lnTo>
                  <a:lnTo>
                    <a:pt x="0" y="40893"/>
                  </a:lnTo>
                  <a:lnTo>
                    <a:pt x="0" y="60579"/>
                  </a:lnTo>
                  <a:lnTo>
                    <a:pt x="456692" y="60579"/>
                  </a:lnTo>
                  <a:lnTo>
                    <a:pt x="456692" y="40893"/>
                  </a:lnTo>
                  <a:lnTo>
                    <a:pt x="22986" y="40893"/>
                  </a:lnTo>
                  <a:lnTo>
                    <a:pt x="55372" y="13462"/>
                  </a:lnTo>
                  <a:lnTo>
                    <a:pt x="424052" y="13462"/>
                  </a:lnTo>
                  <a:lnTo>
                    <a:pt x="408177" y="0"/>
                  </a:lnTo>
                  <a:close/>
                </a:path>
              </a:pathLst>
            </a:custGeom>
            <a:solidFill>
              <a:srgbClr val="6C1F77"/>
            </a:solidFill>
          </p:spPr>
          <p:txBody>
            <a:bodyPr wrap="square" lIns="0" tIns="0" rIns="0" bIns="0" rtlCol="0"/>
            <a:lstStyle/>
            <a:p>
              <a:endParaRPr/>
            </a:p>
          </p:txBody>
        </p:sp>
        <p:sp>
          <p:nvSpPr>
            <p:cNvPr id="62" name="object 62"/>
            <p:cNvSpPr/>
            <p:nvPr/>
          </p:nvSpPr>
          <p:spPr>
            <a:xfrm>
              <a:off x="9343008" y="4788661"/>
              <a:ext cx="54610" cy="27940"/>
            </a:xfrm>
            <a:custGeom>
              <a:avLst/>
              <a:gdLst/>
              <a:ahLst/>
              <a:cxnLst/>
              <a:rect l="l" t="t" r="r" b="b"/>
              <a:pathLst>
                <a:path w="54609" h="27939">
                  <a:moveTo>
                    <a:pt x="21844" y="0"/>
                  </a:moveTo>
                  <a:lnTo>
                    <a:pt x="0" y="0"/>
                  </a:lnTo>
                  <a:lnTo>
                    <a:pt x="32385" y="27431"/>
                  </a:lnTo>
                  <a:lnTo>
                    <a:pt x="54483" y="27431"/>
                  </a:lnTo>
                  <a:lnTo>
                    <a:pt x="21844" y="0"/>
                  </a:lnTo>
                  <a:close/>
                </a:path>
              </a:pathLst>
            </a:custGeom>
            <a:solidFill>
              <a:srgbClr val="6C1F77"/>
            </a:solidFill>
          </p:spPr>
          <p:txBody>
            <a:bodyPr wrap="square" lIns="0" tIns="0" rIns="0" bIns="0" rtlCol="0"/>
            <a:lstStyle/>
            <a:p>
              <a:endParaRPr/>
            </a:p>
          </p:txBody>
        </p:sp>
      </p:grpSp>
      <p:sp>
        <p:nvSpPr>
          <p:cNvPr id="88" name="Right Arrow 137">
            <a:extLst>
              <a:ext uri="{FF2B5EF4-FFF2-40B4-BE49-F238E27FC236}">
                <a16:creationId xmlns:a16="http://schemas.microsoft.com/office/drawing/2014/main" id="{007CC6D9-443B-4117-8614-FAD037FE2B4E}"/>
              </a:ext>
            </a:extLst>
          </p:cNvPr>
          <p:cNvSpPr/>
          <p:nvPr/>
        </p:nvSpPr>
        <p:spPr>
          <a:xfrm rot="16200000">
            <a:off x="-633297" y="3585695"/>
            <a:ext cx="3755792" cy="47752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200" b="1" i="1" dirty="0">
                <a:solidFill>
                  <a:schemeClr val="tx1"/>
                </a:solidFill>
                <a:latin typeface="Univers 47 CondensedLight" panose="00000400000000000000" pitchFamily="2" charset="0"/>
              </a:rPr>
              <a:t>vs</a:t>
            </a:r>
            <a:endParaRPr lang="en-GB" sz="1200" b="1" i="1" dirty="0" err="1">
              <a:solidFill>
                <a:schemeClr val="tx1"/>
              </a:solidFill>
              <a:latin typeface="Univers 47 CondensedLight" panose="00000400000000000000" pitchFamily="2" charset="0"/>
            </a:endParaRPr>
          </a:p>
        </p:txBody>
      </p:sp>
      <p:sp>
        <p:nvSpPr>
          <p:cNvPr id="89" name="Right Arrow 137">
            <a:extLst>
              <a:ext uri="{FF2B5EF4-FFF2-40B4-BE49-F238E27FC236}">
                <a16:creationId xmlns:a16="http://schemas.microsoft.com/office/drawing/2014/main" id="{CAEC0772-D9E4-4C1A-862C-1B99FE5C4FDF}"/>
              </a:ext>
            </a:extLst>
          </p:cNvPr>
          <p:cNvSpPr/>
          <p:nvPr/>
        </p:nvSpPr>
        <p:spPr>
          <a:xfrm>
            <a:off x="1499108" y="5584621"/>
            <a:ext cx="6753324" cy="47752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200" b="1" i="1" dirty="0">
                <a:solidFill>
                  <a:schemeClr val="tx1"/>
                </a:solidFill>
                <a:latin typeface="Univers 47 CondensedLight" panose="00000400000000000000" pitchFamily="2" charset="0"/>
              </a:rPr>
              <a:t>vs</a:t>
            </a:r>
            <a:endParaRPr lang="en-GB" sz="1200" b="1" i="1" dirty="0" err="1">
              <a:solidFill>
                <a:schemeClr val="tx1"/>
              </a:solidFill>
              <a:latin typeface="Univers 47 CondensedLight" panose="00000400000000000000" pitchFamily="2" charset="0"/>
            </a:endParaRPr>
          </a:p>
        </p:txBody>
      </p:sp>
      <p:sp>
        <p:nvSpPr>
          <p:cNvPr id="90" name="Rectangle: Rounded Corners 89">
            <a:extLst>
              <a:ext uri="{FF2B5EF4-FFF2-40B4-BE49-F238E27FC236}">
                <a16:creationId xmlns:a16="http://schemas.microsoft.com/office/drawing/2014/main" id="{F51A4391-F615-4A7F-9AA9-8D8449375FBC}"/>
              </a:ext>
            </a:extLst>
          </p:cNvPr>
          <p:cNvSpPr/>
          <p:nvPr/>
        </p:nvSpPr>
        <p:spPr>
          <a:xfrm>
            <a:off x="1952913" y="2157065"/>
            <a:ext cx="1619136" cy="1092612"/>
          </a:xfrm>
          <a:prstGeom prst="roundRect">
            <a:avLst/>
          </a:prstGeom>
          <a:solidFill>
            <a:schemeClr val="bg1"/>
          </a:solidFill>
          <a:ln w="38100">
            <a:solidFill>
              <a:srgbClr val="0033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solidFill>
                  <a:srgbClr val="00338D"/>
                </a:solidFill>
                <a:latin typeface="Univers 47 CondensedLight" panose="00000400000000000000" pitchFamily="2" charset="0"/>
              </a:rPr>
              <a:t>Platform</a:t>
            </a:r>
          </a:p>
        </p:txBody>
      </p:sp>
      <p:sp>
        <p:nvSpPr>
          <p:cNvPr id="91" name="Rectangle: Rounded Corners 90">
            <a:extLst>
              <a:ext uri="{FF2B5EF4-FFF2-40B4-BE49-F238E27FC236}">
                <a16:creationId xmlns:a16="http://schemas.microsoft.com/office/drawing/2014/main" id="{63E51774-70D5-4548-9226-179CE209DBED}"/>
              </a:ext>
            </a:extLst>
          </p:cNvPr>
          <p:cNvSpPr/>
          <p:nvPr/>
        </p:nvSpPr>
        <p:spPr>
          <a:xfrm>
            <a:off x="6188772" y="4397648"/>
            <a:ext cx="1619136" cy="1092612"/>
          </a:xfrm>
          <a:prstGeom prst="roundRect">
            <a:avLst/>
          </a:prstGeom>
          <a:solidFill>
            <a:schemeClr val="bg1"/>
          </a:solidFill>
          <a:ln w="38100">
            <a:solidFill>
              <a:srgbClr val="46096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solidFill>
                  <a:srgbClr val="460968"/>
                </a:solidFill>
                <a:latin typeface="Univers 47 CondensedLight" panose="00000400000000000000" pitchFamily="2" charset="0"/>
              </a:rPr>
              <a:t>Discounters</a:t>
            </a:r>
          </a:p>
        </p:txBody>
      </p:sp>
      <p:sp>
        <p:nvSpPr>
          <p:cNvPr id="92" name="Rectangle: Rounded Corners 91">
            <a:extLst>
              <a:ext uri="{FF2B5EF4-FFF2-40B4-BE49-F238E27FC236}">
                <a16:creationId xmlns:a16="http://schemas.microsoft.com/office/drawing/2014/main" id="{EBA3749D-20F3-471A-AD2D-ED9E3E698F93}"/>
              </a:ext>
            </a:extLst>
          </p:cNvPr>
          <p:cNvSpPr/>
          <p:nvPr/>
        </p:nvSpPr>
        <p:spPr>
          <a:xfrm>
            <a:off x="4035722" y="3298815"/>
            <a:ext cx="1619136" cy="1092612"/>
          </a:xfrm>
          <a:prstGeom prst="round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solidFill>
                  <a:srgbClr val="0070C0"/>
                </a:solidFill>
                <a:latin typeface="Univers 47 CondensedLight" panose="00000400000000000000" pitchFamily="2" charset="0"/>
              </a:rPr>
              <a:t>Traditional Retailers</a:t>
            </a:r>
          </a:p>
        </p:txBody>
      </p:sp>
      <p:sp>
        <p:nvSpPr>
          <p:cNvPr id="94" name="TextBox 93">
            <a:extLst>
              <a:ext uri="{FF2B5EF4-FFF2-40B4-BE49-F238E27FC236}">
                <a16:creationId xmlns:a16="http://schemas.microsoft.com/office/drawing/2014/main" id="{305A00A0-969C-4635-ABFD-DC04F6ABCDB9}"/>
              </a:ext>
            </a:extLst>
          </p:cNvPr>
          <p:cNvSpPr txBox="1"/>
          <p:nvPr/>
        </p:nvSpPr>
        <p:spPr>
          <a:xfrm>
            <a:off x="1952912" y="1793528"/>
            <a:ext cx="3076287" cy="307777"/>
          </a:xfrm>
          <a:prstGeom prst="rect">
            <a:avLst/>
          </a:prstGeom>
          <a:noFill/>
        </p:spPr>
        <p:txBody>
          <a:bodyPr wrap="square" rtlCol="0">
            <a:spAutoFit/>
          </a:bodyPr>
          <a:lstStyle/>
          <a:p>
            <a:r>
              <a:rPr lang="it-IT" sz="1400" i="1" dirty="0" err="1">
                <a:solidFill>
                  <a:srgbClr val="00338D"/>
                </a:solidFill>
                <a:latin typeface="Univers 47 CondensedLight" panose="00000400000000000000" pitchFamily="2" charset="0"/>
              </a:rPr>
              <a:t>Increasingly</a:t>
            </a:r>
            <a:r>
              <a:rPr lang="it-IT" sz="1400" i="1" dirty="0">
                <a:solidFill>
                  <a:srgbClr val="00338D"/>
                </a:solidFill>
                <a:latin typeface="Univers 47 CondensedLight" panose="00000400000000000000" pitchFamily="2" charset="0"/>
              </a:rPr>
              <a:t> </a:t>
            </a:r>
            <a:r>
              <a:rPr lang="it-IT" sz="1400" i="1" dirty="0" err="1">
                <a:solidFill>
                  <a:srgbClr val="00338D"/>
                </a:solidFill>
                <a:latin typeface="Univers 47 CondensedLight" panose="00000400000000000000" pitchFamily="2" charset="0"/>
              </a:rPr>
              <a:t>customized</a:t>
            </a:r>
            <a:r>
              <a:rPr lang="it-IT" sz="1400" i="1" dirty="0">
                <a:solidFill>
                  <a:srgbClr val="00338D"/>
                </a:solidFill>
                <a:latin typeface="Univers 47 CondensedLight" panose="00000400000000000000" pitchFamily="2" charset="0"/>
              </a:rPr>
              <a:t> service</a:t>
            </a:r>
          </a:p>
        </p:txBody>
      </p:sp>
      <p:sp>
        <p:nvSpPr>
          <p:cNvPr id="95" name="TextBox 94">
            <a:extLst>
              <a:ext uri="{FF2B5EF4-FFF2-40B4-BE49-F238E27FC236}">
                <a16:creationId xmlns:a16="http://schemas.microsoft.com/office/drawing/2014/main" id="{6B422483-6D07-44B5-81BD-CD2909861FEB}"/>
              </a:ext>
            </a:extLst>
          </p:cNvPr>
          <p:cNvSpPr txBox="1"/>
          <p:nvPr/>
        </p:nvSpPr>
        <p:spPr>
          <a:xfrm>
            <a:off x="5990138" y="3090414"/>
            <a:ext cx="1817760" cy="1169551"/>
          </a:xfrm>
          <a:prstGeom prst="rect">
            <a:avLst/>
          </a:prstGeom>
          <a:solidFill>
            <a:schemeClr val="bg1"/>
          </a:solidFill>
        </p:spPr>
        <p:txBody>
          <a:bodyPr wrap="square" rtlCol="0">
            <a:spAutoFit/>
          </a:bodyPr>
          <a:lstStyle/>
          <a:p>
            <a:pPr algn="r"/>
            <a:r>
              <a:rPr lang="en-US" sz="1400" i="1" dirty="0">
                <a:solidFill>
                  <a:srgbClr val="470A68"/>
                </a:solidFill>
                <a:latin typeface="Univers 47 CondensedLight" panose="00000400000000000000" pitchFamily="2" charset="0"/>
              </a:rPr>
              <a:t>Increasingly quality offerings with low costs. </a:t>
            </a:r>
          </a:p>
          <a:p>
            <a:pPr algn="r"/>
            <a:r>
              <a:rPr lang="en-US" sz="1400" i="1" dirty="0">
                <a:solidFill>
                  <a:srgbClr val="470A68"/>
                </a:solidFill>
                <a:latin typeface="Univers 47 CondensedLight" panose="00000400000000000000" pitchFamily="2" charset="0"/>
              </a:rPr>
              <a:t>Attractive locations. Maximized value-for-money.</a:t>
            </a:r>
            <a:endParaRPr lang="it-IT" sz="1400" i="1" dirty="0">
              <a:solidFill>
                <a:srgbClr val="470A68"/>
              </a:solidFill>
              <a:latin typeface="Univers 47 CondensedLight" panose="00000400000000000000" pitchFamily="2" charset="0"/>
            </a:endParaRPr>
          </a:p>
        </p:txBody>
      </p:sp>
      <p:sp>
        <p:nvSpPr>
          <p:cNvPr id="96" name="TextBox 95">
            <a:extLst>
              <a:ext uri="{FF2B5EF4-FFF2-40B4-BE49-F238E27FC236}">
                <a16:creationId xmlns:a16="http://schemas.microsoft.com/office/drawing/2014/main" id="{2F132702-F1A3-4B3D-90EC-DCAA49A8A9F4}"/>
              </a:ext>
            </a:extLst>
          </p:cNvPr>
          <p:cNvSpPr txBox="1"/>
          <p:nvPr/>
        </p:nvSpPr>
        <p:spPr>
          <a:xfrm>
            <a:off x="2088573" y="4461049"/>
            <a:ext cx="2336321" cy="954107"/>
          </a:xfrm>
          <a:prstGeom prst="rect">
            <a:avLst/>
          </a:prstGeom>
          <a:noFill/>
        </p:spPr>
        <p:txBody>
          <a:bodyPr wrap="square" rtlCol="0">
            <a:spAutoFit/>
          </a:bodyPr>
          <a:lstStyle/>
          <a:p>
            <a:pPr algn="r"/>
            <a:r>
              <a:rPr lang="en-US" sz="1400" b="1" i="1" dirty="0">
                <a:solidFill>
                  <a:srgbClr val="0070C0"/>
                </a:solidFill>
                <a:latin typeface="Univers 47 CondensedLight" panose="00000400000000000000" pitchFamily="2" charset="0"/>
              </a:rPr>
              <a:t>Traditional Retailers cannot remain in the middle of the pack but must evolve their business model</a:t>
            </a:r>
            <a:endParaRPr lang="it-IT" sz="1400" b="1" i="1" dirty="0">
              <a:solidFill>
                <a:srgbClr val="0070C0"/>
              </a:solidFill>
              <a:latin typeface="Univers 47 CondensedLight" panose="00000400000000000000" pitchFamily="2" charset="0"/>
            </a:endParaRPr>
          </a:p>
        </p:txBody>
      </p:sp>
      <p:sp>
        <p:nvSpPr>
          <p:cNvPr id="64" name="TextBox 63">
            <a:extLst>
              <a:ext uri="{FF2B5EF4-FFF2-40B4-BE49-F238E27FC236}">
                <a16:creationId xmlns:a16="http://schemas.microsoft.com/office/drawing/2014/main" id="{984EE14D-104C-47DF-820B-D4882B027D95}"/>
              </a:ext>
            </a:extLst>
          </p:cNvPr>
          <p:cNvSpPr txBox="1"/>
          <p:nvPr/>
        </p:nvSpPr>
        <p:spPr>
          <a:xfrm>
            <a:off x="1445165" y="5690382"/>
            <a:ext cx="895258" cy="254361"/>
          </a:xfrm>
          <a:prstGeom prst="rect">
            <a:avLst/>
          </a:prstGeom>
          <a:noFill/>
        </p:spPr>
        <p:txBody>
          <a:bodyPr wrap="square" rtlCol="0">
            <a:spAutoFit/>
          </a:bodyPr>
          <a:lstStyle/>
          <a:p>
            <a:pPr algn="ctr"/>
            <a:r>
              <a:rPr lang="it-IT" sz="1400" b="1" i="1" dirty="0">
                <a:latin typeface="Univers 47 CondensedLight" panose="00000400000000000000" pitchFamily="2" charset="0"/>
              </a:rPr>
              <a:t>Choice</a:t>
            </a:r>
          </a:p>
        </p:txBody>
      </p:sp>
      <p:sp>
        <p:nvSpPr>
          <p:cNvPr id="65" name="TextBox 64">
            <a:extLst>
              <a:ext uri="{FF2B5EF4-FFF2-40B4-BE49-F238E27FC236}">
                <a16:creationId xmlns:a16="http://schemas.microsoft.com/office/drawing/2014/main" id="{CDDB32C2-DC2B-47FE-8EDC-3923702E7239}"/>
              </a:ext>
            </a:extLst>
          </p:cNvPr>
          <p:cNvSpPr txBox="1"/>
          <p:nvPr/>
        </p:nvSpPr>
        <p:spPr>
          <a:xfrm>
            <a:off x="7298803" y="5690382"/>
            <a:ext cx="895258" cy="254361"/>
          </a:xfrm>
          <a:prstGeom prst="rect">
            <a:avLst/>
          </a:prstGeom>
          <a:noFill/>
        </p:spPr>
        <p:txBody>
          <a:bodyPr wrap="square" rtlCol="0">
            <a:spAutoFit/>
          </a:bodyPr>
          <a:lstStyle/>
          <a:p>
            <a:pPr algn="ctr"/>
            <a:r>
              <a:rPr lang="it-IT" sz="1400" b="1" i="1" dirty="0">
                <a:latin typeface="Univers 47 CondensedLight" panose="00000400000000000000" pitchFamily="2" charset="0"/>
              </a:rPr>
              <a:t>Value</a:t>
            </a:r>
          </a:p>
        </p:txBody>
      </p:sp>
      <p:sp>
        <p:nvSpPr>
          <p:cNvPr id="66" name="TextBox 65">
            <a:extLst>
              <a:ext uri="{FF2B5EF4-FFF2-40B4-BE49-F238E27FC236}">
                <a16:creationId xmlns:a16="http://schemas.microsoft.com/office/drawing/2014/main" id="{5217D807-3D43-4C57-8115-DA1B4D1C582C}"/>
              </a:ext>
            </a:extLst>
          </p:cNvPr>
          <p:cNvSpPr txBox="1"/>
          <p:nvPr/>
        </p:nvSpPr>
        <p:spPr>
          <a:xfrm rot="16200000">
            <a:off x="791018" y="5200929"/>
            <a:ext cx="898985" cy="324879"/>
          </a:xfrm>
          <a:prstGeom prst="rect">
            <a:avLst/>
          </a:prstGeom>
          <a:noFill/>
        </p:spPr>
        <p:txBody>
          <a:bodyPr wrap="square" rtlCol="0">
            <a:spAutoFit/>
          </a:bodyPr>
          <a:lstStyle/>
          <a:p>
            <a:pPr algn="ctr"/>
            <a:r>
              <a:rPr lang="it-IT" sz="1400" b="1" i="1" dirty="0">
                <a:latin typeface="Univers 47 CondensedLight" panose="00000400000000000000" pitchFamily="2" charset="0"/>
              </a:rPr>
              <a:t>Product</a:t>
            </a:r>
          </a:p>
        </p:txBody>
      </p:sp>
      <p:sp>
        <p:nvSpPr>
          <p:cNvPr id="67" name="TextBox 66">
            <a:extLst>
              <a:ext uri="{FF2B5EF4-FFF2-40B4-BE49-F238E27FC236}">
                <a16:creationId xmlns:a16="http://schemas.microsoft.com/office/drawing/2014/main" id="{93E3E10B-1C73-4385-8918-6E11A7DB1A40}"/>
              </a:ext>
            </a:extLst>
          </p:cNvPr>
          <p:cNvSpPr txBox="1"/>
          <p:nvPr/>
        </p:nvSpPr>
        <p:spPr>
          <a:xfrm rot="16200000">
            <a:off x="773023" y="2416596"/>
            <a:ext cx="934974" cy="324879"/>
          </a:xfrm>
          <a:prstGeom prst="rect">
            <a:avLst/>
          </a:prstGeom>
          <a:noFill/>
        </p:spPr>
        <p:txBody>
          <a:bodyPr wrap="square" rtlCol="0">
            <a:spAutoFit/>
          </a:bodyPr>
          <a:lstStyle/>
          <a:p>
            <a:pPr algn="ctr"/>
            <a:r>
              <a:rPr lang="it-IT" sz="1400" b="1" i="1" dirty="0">
                <a:latin typeface="Univers 47 CondensedLight" panose="00000400000000000000" pitchFamily="2" charset="0"/>
              </a:rPr>
              <a:t>Service</a:t>
            </a:r>
          </a:p>
        </p:txBody>
      </p:sp>
      <p:pic>
        <p:nvPicPr>
          <p:cNvPr id="10" name="Graphic 9" descr="Arrow Counterclockwise curve">
            <a:extLst>
              <a:ext uri="{FF2B5EF4-FFF2-40B4-BE49-F238E27FC236}">
                <a16:creationId xmlns:a16="http://schemas.microsoft.com/office/drawing/2014/main" id="{C2F080FC-26C3-4CBB-A5BD-46EE5CA5D7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587242">
            <a:off x="3667531" y="2469437"/>
            <a:ext cx="914270" cy="914270"/>
          </a:xfrm>
          <a:prstGeom prst="rect">
            <a:avLst/>
          </a:prstGeom>
        </p:spPr>
      </p:pic>
      <p:pic>
        <p:nvPicPr>
          <p:cNvPr id="12" name="Graphic 11" descr="Back RTL">
            <a:extLst>
              <a:ext uri="{FF2B5EF4-FFF2-40B4-BE49-F238E27FC236}">
                <a16:creationId xmlns:a16="http://schemas.microsoft.com/office/drawing/2014/main" id="{08D1FA12-AC7B-4E39-BEB8-EBF89095D8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5191287" y="4385881"/>
            <a:ext cx="914400" cy="914400"/>
          </a:xfrm>
          <a:prstGeom prst="rect">
            <a:avLst/>
          </a:prstGeom>
        </p:spPr>
      </p:pic>
      <p:pic>
        <p:nvPicPr>
          <p:cNvPr id="14" name="Graphic 13" descr="Help">
            <a:extLst>
              <a:ext uri="{FF2B5EF4-FFF2-40B4-BE49-F238E27FC236}">
                <a16:creationId xmlns:a16="http://schemas.microsoft.com/office/drawing/2014/main" id="{DAEB3450-D867-4169-932C-74641256A8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55526" y="2414566"/>
            <a:ext cx="426575" cy="426575"/>
          </a:xfrm>
          <a:prstGeom prst="rect">
            <a:avLst/>
          </a:prstGeom>
        </p:spPr>
      </p:pic>
      <p:pic>
        <p:nvPicPr>
          <p:cNvPr id="68" name="Graphic 67" descr="Help">
            <a:extLst>
              <a:ext uri="{FF2B5EF4-FFF2-40B4-BE49-F238E27FC236}">
                <a16:creationId xmlns:a16="http://schemas.microsoft.com/office/drawing/2014/main" id="{812C2E92-040D-4BA8-80A5-4695FE01E2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59493" y="4824663"/>
            <a:ext cx="426575" cy="4265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400" y="431800"/>
            <a:ext cx="6718438" cy="907941"/>
          </a:xfrm>
        </p:spPr>
        <p:txBody>
          <a:bodyPr wrap="square" lIns="0" tIns="0">
            <a:spAutoFit/>
          </a:bodyPr>
          <a:lstStyle/>
          <a:p>
            <a:r>
              <a:rPr lang="en-GB" sz="8000" dirty="0">
                <a:latin typeface="+mj-lt"/>
              </a:rPr>
              <a:t>Context for Change</a:t>
            </a:r>
          </a:p>
        </p:txBody>
      </p:sp>
      <p:graphicFrame>
        <p:nvGraphicFramePr>
          <p:cNvPr id="4" name="Table 3">
            <a:extLst>
              <a:ext uri="{FF2B5EF4-FFF2-40B4-BE49-F238E27FC236}">
                <a16:creationId xmlns:a16="http://schemas.microsoft.com/office/drawing/2014/main" id="{54A234DE-4B53-4FD2-A9D7-319DE96BBC04}"/>
              </a:ext>
            </a:extLst>
          </p:cNvPr>
          <p:cNvGraphicFramePr>
            <a:graphicFrameLocks noGrp="1"/>
          </p:cNvGraphicFramePr>
          <p:nvPr>
            <p:extLst>
              <p:ext uri="{D42A27DB-BD31-4B8C-83A1-F6EECF244321}">
                <p14:modId xmlns:p14="http://schemas.microsoft.com/office/powerpoint/2010/main" val="503027628"/>
              </p:ext>
            </p:extLst>
          </p:nvPr>
        </p:nvGraphicFramePr>
        <p:xfrm>
          <a:off x="995362" y="1668657"/>
          <a:ext cx="6396037" cy="2774400"/>
        </p:xfrm>
        <a:graphic>
          <a:graphicData uri="http://schemas.openxmlformats.org/drawingml/2006/table">
            <a:tbl>
              <a:tblPr firstRow="1" bandRow="1">
                <a:tableStyleId>{5C22544A-7EE6-4342-B048-85BDC9FD1C3A}</a:tableStyleId>
              </a:tblPr>
              <a:tblGrid>
                <a:gridCol w="5316460">
                  <a:extLst>
                    <a:ext uri="{9D8B030D-6E8A-4147-A177-3AD203B41FA5}">
                      <a16:colId xmlns:a16="http://schemas.microsoft.com/office/drawing/2014/main" val="20000"/>
                    </a:ext>
                  </a:extLst>
                </a:gridCol>
                <a:gridCol w="1079577">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en-US" sz="1000" b="0" dirty="0">
                          <a:solidFill>
                            <a:schemeClr val="bg1"/>
                          </a:solidFill>
                        </a:rPr>
                        <a:t>Innovate the Business Model in the Retail sector</a:t>
                      </a:r>
                      <a:endParaRPr lang="en-GB" sz="1000" b="0" dirty="0">
                        <a:solidFill>
                          <a:schemeClr val="bg1"/>
                        </a:solidFill>
                      </a:endParaRP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buClr>
                          <a:schemeClr val="bg1"/>
                        </a:buClr>
                        <a:buFontTx/>
                        <a:buNone/>
                      </a:pPr>
                      <a:r>
                        <a:rPr lang="en-GB" sz="1000" b="1" dirty="0">
                          <a:solidFill>
                            <a:schemeClr val="bg1"/>
                          </a:solidFill>
                        </a:rPr>
                        <a:t>3</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6736663"/>
                  </a:ext>
                </a:extLst>
              </a:tr>
              <a:tr h="0">
                <a:tc>
                  <a:txBody>
                    <a:bodyPr/>
                    <a:lstStyle/>
                    <a:p>
                      <a:pPr marL="0" indent="0">
                        <a:buClr>
                          <a:schemeClr val="bg1"/>
                        </a:buClr>
                        <a:buFontTx/>
                        <a:buNone/>
                      </a:pPr>
                      <a:r>
                        <a:rPr lang="en-GB" sz="1000" b="0" dirty="0">
                          <a:solidFill>
                            <a:schemeClr val="bg1"/>
                          </a:solidFill>
                        </a:rPr>
                        <a:t>Retail Outlook</a:t>
                      </a: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buClr>
                          <a:schemeClr val="bg1"/>
                        </a:buClr>
                        <a:buFontTx/>
                        <a:buNone/>
                      </a:pPr>
                      <a:r>
                        <a:rPr lang="en-GB" sz="1000" b="0" dirty="0">
                          <a:solidFill>
                            <a:schemeClr val="bg1"/>
                          </a:solidFill>
                        </a:rPr>
                        <a:t>7</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pPr marL="0" indent="0">
                        <a:buClr>
                          <a:schemeClr val="bg1"/>
                        </a:buClr>
                        <a:buFontTx/>
                        <a:buNone/>
                      </a:pPr>
                      <a:r>
                        <a:rPr lang="en-GB" sz="1000" dirty="0">
                          <a:solidFill>
                            <a:schemeClr val="bg1"/>
                          </a:solidFill>
                        </a:rPr>
                        <a:t>Prioritized Trend 1: Business Model</a:t>
                      </a: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buClr>
                          <a:schemeClr val="bg1"/>
                        </a:buClr>
                        <a:buFontTx/>
                        <a:buNone/>
                      </a:pPr>
                      <a:r>
                        <a:rPr lang="en-GB" sz="1000" b="0" dirty="0">
                          <a:solidFill>
                            <a:schemeClr val="bg1"/>
                          </a:solidFill>
                        </a:rPr>
                        <a:t>15</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marL="0" indent="0">
                        <a:buClr>
                          <a:schemeClr val="bg1"/>
                        </a:buClr>
                        <a:buFontTx/>
                        <a:buNone/>
                      </a:pPr>
                      <a:r>
                        <a:rPr lang="en-GB" sz="1000" dirty="0">
                          <a:solidFill>
                            <a:schemeClr val="bg1"/>
                          </a:solidFill>
                        </a:rPr>
                        <a:t>Prioritized Trend 2: Discounters</a:t>
                      </a: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
                          <a:schemeClr val="bg1"/>
                        </a:buClr>
                        <a:buSzTx/>
                        <a:buFontTx/>
                        <a:buNone/>
                        <a:tabLst/>
                        <a:defRPr/>
                      </a:pPr>
                      <a:r>
                        <a:rPr lang="en-GB" sz="1000" b="0" dirty="0">
                          <a:solidFill>
                            <a:schemeClr val="bg1"/>
                          </a:solidFill>
                        </a:rPr>
                        <a:t>25</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pPr marL="0" indent="0">
                        <a:buClr>
                          <a:schemeClr val="bg1"/>
                        </a:buClr>
                        <a:buFontTx/>
                        <a:buNone/>
                      </a:pPr>
                      <a:r>
                        <a:rPr lang="en-GB" sz="1000" dirty="0">
                          <a:solidFill>
                            <a:schemeClr val="bg1"/>
                          </a:solidFill>
                        </a:rPr>
                        <a:t>Prioritized Trend 3: Reducing Cost of Doing Business</a:t>
                      </a: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
                          <a:schemeClr val="bg1"/>
                        </a:buClr>
                        <a:buSzTx/>
                        <a:buFontTx/>
                        <a:buNone/>
                        <a:tabLst/>
                        <a:defRPr/>
                      </a:pPr>
                      <a:r>
                        <a:rPr lang="en-GB" sz="1000" b="0" dirty="0">
                          <a:solidFill>
                            <a:schemeClr val="bg1"/>
                          </a:solidFill>
                        </a:rPr>
                        <a:t>32</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6665551"/>
                  </a:ext>
                </a:extLst>
              </a:tr>
              <a:tr h="0">
                <a:tc>
                  <a:txBody>
                    <a:bodyPr/>
                    <a:lstStyle/>
                    <a:p>
                      <a:pPr marL="0" indent="0">
                        <a:buClr>
                          <a:schemeClr val="bg1"/>
                        </a:buClr>
                        <a:buFontTx/>
                        <a:buNone/>
                      </a:pPr>
                      <a:r>
                        <a:rPr lang="en-GB" sz="1000" dirty="0">
                          <a:solidFill>
                            <a:schemeClr val="bg1"/>
                          </a:solidFill>
                        </a:rPr>
                        <a:t>Prioritized Trend 4: Customer Power</a:t>
                      </a:r>
                      <a:endParaRPr lang="en-GB" sz="1000" b="1" dirty="0">
                        <a:solidFill>
                          <a:schemeClr val="bg1"/>
                        </a:solidFill>
                      </a:endParaRP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buClr>
                          <a:schemeClr val="bg1"/>
                        </a:buClr>
                        <a:buFontTx/>
                        <a:buNone/>
                      </a:pPr>
                      <a:r>
                        <a:rPr lang="en-GB" sz="1000" b="0" dirty="0">
                          <a:solidFill>
                            <a:schemeClr val="bg1"/>
                          </a:solidFill>
                        </a:rPr>
                        <a:t>38</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pPr>
                        <a:buClr>
                          <a:schemeClr val="bg1"/>
                        </a:buClr>
                      </a:pPr>
                      <a:r>
                        <a:rPr lang="en-GB" sz="1000" dirty="0">
                          <a:solidFill>
                            <a:schemeClr val="bg1"/>
                          </a:solidFill>
                        </a:rPr>
                        <a:t>Prioritized Trend 5: Innovation</a:t>
                      </a:r>
                      <a:endParaRPr lang="en-GB" sz="1000" b="1" dirty="0">
                        <a:solidFill>
                          <a:schemeClr val="bg1"/>
                        </a:solidFill>
                      </a:endParaRP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buClr>
                          <a:schemeClr val="bg1"/>
                        </a:buClr>
                        <a:buFontTx/>
                        <a:buNone/>
                      </a:pPr>
                      <a:r>
                        <a:rPr lang="en-GB" sz="1000" b="0" dirty="0">
                          <a:solidFill>
                            <a:schemeClr val="bg1"/>
                          </a:solidFill>
                        </a:rPr>
                        <a:t>44</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992311"/>
                  </a:ext>
                </a:extLst>
              </a:tr>
              <a:tr h="0">
                <a:tc>
                  <a:txBody>
                    <a:bodyPr/>
                    <a:lstStyle/>
                    <a:p>
                      <a:pPr marL="0" indent="0">
                        <a:buClr>
                          <a:schemeClr val="bg1"/>
                        </a:buClr>
                        <a:buFontTx/>
                        <a:buNone/>
                      </a:pPr>
                      <a:r>
                        <a:rPr lang="en-GB" sz="1000" b="0" dirty="0">
                          <a:solidFill>
                            <a:schemeClr val="bg1"/>
                          </a:solidFill>
                        </a:rPr>
                        <a:t>Appendix: Focus on Business Innovation</a:t>
                      </a:r>
                    </a:p>
                  </a:txBody>
                  <a:tcPr marL="0" marR="5461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buClr>
                          <a:schemeClr val="bg1"/>
                        </a:buClr>
                        <a:buFontTx/>
                        <a:buNone/>
                      </a:pPr>
                      <a:r>
                        <a:rPr lang="en-GB" sz="1000" b="0" dirty="0">
                          <a:solidFill>
                            <a:schemeClr val="bg1"/>
                          </a:solidFill>
                        </a:rPr>
                        <a:t>61</a:t>
                      </a:r>
                    </a:p>
                  </a:txBody>
                  <a:tcPr marL="54610" marR="0" marT="97200" marB="97200">
                    <a:lnL w="12700" cmpd="sng">
                      <a:noFill/>
                    </a:lnL>
                    <a:lnR w="12700" cmpd="sng">
                      <a:noFill/>
                    </a:lnR>
                    <a:lnT w="12700" cap="flat" cmpd="sng" algn="ctr">
                      <a:solidFill>
                        <a:srgbClr val="483698"/>
                      </a:solidFill>
                      <a:prstDash val="solid"/>
                      <a:round/>
                      <a:headEnd type="none" w="med" len="med"/>
                      <a:tailEnd type="none" w="med" len="med"/>
                    </a:lnT>
                    <a:lnB w="12700" cap="flat" cmpd="sng" algn="ctr">
                      <a:solidFill>
                        <a:srgbClr val="4836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77137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bwMode="gray">
          <a:xfrm>
            <a:off x="998400" y="431800"/>
            <a:ext cx="10195200" cy="533400"/>
          </a:xfrm>
        </p:spPr>
        <p:txBody>
          <a:bodyPr/>
          <a:lstStyle/>
          <a:p>
            <a:r>
              <a:rPr lang="en-GB" sz="5000" dirty="0"/>
              <a:t>Platform-based businesses are dominating the league table</a:t>
            </a:r>
          </a:p>
        </p:txBody>
      </p:sp>
      <p:sp>
        <p:nvSpPr>
          <p:cNvPr id="34" name="TextBox 33"/>
          <p:cNvSpPr txBox="1"/>
          <p:nvPr/>
        </p:nvSpPr>
        <p:spPr bwMode="gray">
          <a:xfrm>
            <a:off x="995363" y="1193078"/>
            <a:ext cx="10363200" cy="430887"/>
          </a:xfrm>
          <a:prstGeom prst="rect">
            <a:avLst/>
          </a:prstGeom>
          <a:noFill/>
        </p:spPr>
        <p:txBody>
          <a:bodyPr wrap="square" lIns="0" tIns="0" rIns="0" bIns="0" rtlCol="0" anchor="t">
            <a:spAutoFit/>
          </a:bodyPr>
          <a:lstStyle/>
          <a:p>
            <a:pPr>
              <a:spcAft>
                <a:spcPts val="600"/>
              </a:spcAft>
            </a:pPr>
            <a:r>
              <a:rPr lang="en-GB" sz="1400" b="1" spc="-20" dirty="0">
                <a:solidFill>
                  <a:schemeClr val="tx2"/>
                </a:solidFill>
              </a:rPr>
              <a:t>Companies operating as platform businesses have become the most valuable companies in the world with top 7 companies (Microsoft, Amazon, Apple, Alphabet, Facebook, Alibaba and Tencent) accounting for £4.0 trillion of market cap</a:t>
            </a:r>
          </a:p>
        </p:txBody>
      </p:sp>
      <p:sp>
        <p:nvSpPr>
          <p:cNvPr id="35" name="TextBox 34"/>
          <p:cNvSpPr txBox="1"/>
          <p:nvPr/>
        </p:nvSpPr>
        <p:spPr bwMode="gray">
          <a:xfrm>
            <a:off x="998400" y="1827013"/>
            <a:ext cx="10204450" cy="169277"/>
          </a:xfrm>
          <a:prstGeom prst="rect">
            <a:avLst/>
          </a:prstGeom>
          <a:noFill/>
        </p:spPr>
        <p:txBody>
          <a:bodyPr wrap="square" lIns="0" tIns="0" rIns="0" bIns="0" rtlCol="0" anchor="t">
            <a:spAutoFit/>
          </a:bodyPr>
          <a:lstStyle/>
          <a:p>
            <a:pPr>
              <a:spcAft>
                <a:spcPts val="600"/>
              </a:spcAft>
            </a:pPr>
            <a:r>
              <a:rPr lang="en-GB" sz="1100" b="1" dirty="0">
                <a:solidFill>
                  <a:srgbClr val="00338D"/>
                </a:solidFill>
              </a:rPr>
              <a:t>Market capitalization (in £ </a:t>
            </a:r>
            <a:r>
              <a:rPr lang="en-GB" sz="1100" b="1" dirty="0">
                <a:solidFill>
                  <a:schemeClr val="tx2"/>
                </a:solidFill>
              </a:rPr>
              <a:t>billion</a:t>
            </a:r>
            <a:r>
              <a:rPr lang="en-GB" sz="1100" b="1" dirty="0">
                <a:solidFill>
                  <a:srgbClr val="00338D"/>
                </a:solidFill>
              </a:rPr>
              <a:t>)</a:t>
            </a:r>
          </a:p>
        </p:txBody>
      </p:sp>
      <p:graphicFrame>
        <p:nvGraphicFramePr>
          <p:cNvPr id="36" name="Chart 35"/>
          <p:cNvGraphicFramePr/>
          <p:nvPr>
            <p:extLst>
              <p:ext uri="{D42A27DB-BD31-4B8C-83A1-F6EECF244321}">
                <p14:modId xmlns:p14="http://schemas.microsoft.com/office/powerpoint/2010/main" val="1360414893"/>
              </p:ext>
            </p:extLst>
          </p:nvPr>
        </p:nvGraphicFramePr>
        <p:xfrm>
          <a:off x="879895" y="2121030"/>
          <a:ext cx="6540246" cy="3831308"/>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p:cNvSpPr txBox="1"/>
          <p:nvPr/>
        </p:nvSpPr>
        <p:spPr bwMode="gray">
          <a:xfrm>
            <a:off x="7142871" y="1825985"/>
            <a:ext cx="928142" cy="171332"/>
          </a:xfrm>
          <a:prstGeom prst="rect">
            <a:avLst/>
          </a:prstGeom>
          <a:solidFill>
            <a:srgbClr val="00A3A1"/>
          </a:solidFill>
        </p:spPr>
        <p:txBody>
          <a:bodyPr wrap="square" lIns="35560" tIns="35560" rIns="35560" bIns="35560" rtlCol="0" anchor="ctr">
            <a:noAutofit/>
          </a:bodyPr>
          <a:lstStyle/>
          <a:p>
            <a:pPr algn="ctr">
              <a:spcAft>
                <a:spcPts val="600"/>
              </a:spcAft>
            </a:pPr>
            <a:r>
              <a:rPr lang="en-GB" sz="900" b="1" dirty="0">
                <a:solidFill>
                  <a:prstClr val="white"/>
                </a:solidFill>
              </a:rPr>
              <a:t>Rank 2019</a:t>
            </a:r>
            <a:r>
              <a:rPr lang="en-GB" sz="900" b="1" baseline="30000" dirty="0">
                <a:solidFill>
                  <a:prstClr val="white"/>
                </a:solidFill>
              </a:rPr>
              <a:t>(a)</a:t>
            </a:r>
          </a:p>
        </p:txBody>
      </p:sp>
      <p:sp>
        <p:nvSpPr>
          <p:cNvPr id="38" name="TextBox 37"/>
          <p:cNvSpPr txBox="1"/>
          <p:nvPr/>
        </p:nvSpPr>
        <p:spPr bwMode="gray">
          <a:xfrm>
            <a:off x="7304795" y="2151856"/>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4</a:t>
            </a:r>
            <a:endParaRPr lang="en-GB" sz="800" baseline="30000" dirty="0">
              <a:solidFill>
                <a:prstClr val="white"/>
              </a:solidFill>
            </a:endParaRPr>
          </a:p>
        </p:txBody>
      </p:sp>
      <p:sp>
        <p:nvSpPr>
          <p:cNvPr id="39" name="TextBox 38"/>
          <p:cNvSpPr txBox="1"/>
          <p:nvPr/>
        </p:nvSpPr>
        <p:spPr bwMode="gray">
          <a:xfrm>
            <a:off x="7304795" y="5591561"/>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2826</a:t>
            </a:r>
            <a:endParaRPr lang="en-GB" sz="800" baseline="30000" dirty="0">
              <a:solidFill>
                <a:prstClr val="white"/>
              </a:solidFill>
            </a:endParaRPr>
          </a:p>
        </p:txBody>
      </p:sp>
      <p:sp>
        <p:nvSpPr>
          <p:cNvPr id="40" name="TextBox 39"/>
          <p:cNvSpPr txBox="1"/>
          <p:nvPr/>
        </p:nvSpPr>
        <p:spPr bwMode="gray">
          <a:xfrm>
            <a:off x="7304795" y="5397167"/>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2645</a:t>
            </a:r>
            <a:endParaRPr lang="en-GB" sz="800" baseline="30000" dirty="0">
              <a:solidFill>
                <a:prstClr val="white"/>
              </a:solidFill>
            </a:endParaRPr>
          </a:p>
        </p:txBody>
      </p:sp>
      <p:sp>
        <p:nvSpPr>
          <p:cNvPr id="41" name="TextBox 40"/>
          <p:cNvSpPr txBox="1"/>
          <p:nvPr/>
        </p:nvSpPr>
        <p:spPr bwMode="gray">
          <a:xfrm>
            <a:off x="7304795" y="5193246"/>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2430</a:t>
            </a:r>
            <a:endParaRPr lang="en-GB" sz="800" baseline="30000" dirty="0">
              <a:solidFill>
                <a:prstClr val="white"/>
              </a:solidFill>
            </a:endParaRPr>
          </a:p>
        </p:txBody>
      </p:sp>
      <p:sp>
        <p:nvSpPr>
          <p:cNvPr id="42" name="TextBox 41"/>
          <p:cNvSpPr txBox="1"/>
          <p:nvPr/>
        </p:nvSpPr>
        <p:spPr bwMode="gray">
          <a:xfrm>
            <a:off x="7304795" y="4813979"/>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1077</a:t>
            </a:r>
            <a:endParaRPr lang="en-GB" sz="800" baseline="30000" dirty="0">
              <a:solidFill>
                <a:prstClr val="white"/>
              </a:solidFill>
            </a:endParaRPr>
          </a:p>
        </p:txBody>
      </p:sp>
      <p:sp>
        <p:nvSpPr>
          <p:cNvPr id="43" name="TextBox 42"/>
          <p:cNvSpPr txBox="1"/>
          <p:nvPr/>
        </p:nvSpPr>
        <p:spPr bwMode="gray">
          <a:xfrm>
            <a:off x="7304795" y="4610058"/>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601</a:t>
            </a:r>
            <a:endParaRPr lang="en-GB" sz="800" baseline="30000" dirty="0">
              <a:solidFill>
                <a:prstClr val="white"/>
              </a:solidFill>
            </a:endParaRPr>
          </a:p>
        </p:txBody>
      </p:sp>
      <p:sp>
        <p:nvSpPr>
          <p:cNvPr id="44" name="TextBox 43"/>
          <p:cNvSpPr txBox="1"/>
          <p:nvPr/>
        </p:nvSpPr>
        <p:spPr bwMode="gray">
          <a:xfrm>
            <a:off x="7304795" y="4415662"/>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572</a:t>
            </a:r>
            <a:endParaRPr lang="en-GB" sz="800" baseline="30000" dirty="0">
              <a:solidFill>
                <a:prstClr val="white"/>
              </a:solidFill>
            </a:endParaRPr>
          </a:p>
        </p:txBody>
      </p:sp>
      <p:sp>
        <p:nvSpPr>
          <p:cNvPr id="45" name="TextBox 44"/>
          <p:cNvSpPr txBox="1"/>
          <p:nvPr/>
        </p:nvSpPr>
        <p:spPr bwMode="gray">
          <a:xfrm>
            <a:off x="7304795" y="4237633"/>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485</a:t>
            </a:r>
            <a:endParaRPr lang="en-GB" sz="800" baseline="30000" dirty="0">
              <a:solidFill>
                <a:prstClr val="white"/>
              </a:solidFill>
            </a:endParaRPr>
          </a:p>
        </p:txBody>
      </p:sp>
      <p:sp>
        <p:nvSpPr>
          <p:cNvPr id="46" name="TextBox 45"/>
          <p:cNvSpPr txBox="1"/>
          <p:nvPr/>
        </p:nvSpPr>
        <p:spPr bwMode="gray">
          <a:xfrm>
            <a:off x="7304795" y="4062550"/>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383</a:t>
            </a:r>
          </a:p>
        </p:txBody>
      </p:sp>
      <p:sp>
        <p:nvSpPr>
          <p:cNvPr id="47" name="TextBox 46"/>
          <p:cNvSpPr txBox="1"/>
          <p:nvPr/>
        </p:nvSpPr>
        <p:spPr bwMode="gray">
          <a:xfrm>
            <a:off x="7304795" y="3903571"/>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338</a:t>
            </a:r>
            <a:endParaRPr lang="en-GB" sz="800" baseline="30000" dirty="0">
              <a:solidFill>
                <a:prstClr val="white"/>
              </a:solidFill>
            </a:endParaRPr>
          </a:p>
        </p:txBody>
      </p:sp>
      <p:sp>
        <p:nvSpPr>
          <p:cNvPr id="48" name="TextBox 47"/>
          <p:cNvSpPr txBox="1"/>
          <p:nvPr/>
        </p:nvSpPr>
        <p:spPr bwMode="gray">
          <a:xfrm>
            <a:off x="7304795" y="3744592"/>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84</a:t>
            </a:r>
            <a:endParaRPr lang="en-GB" sz="800" baseline="30000" dirty="0">
              <a:solidFill>
                <a:prstClr val="white"/>
              </a:solidFill>
            </a:endParaRPr>
          </a:p>
        </p:txBody>
      </p:sp>
      <p:sp>
        <p:nvSpPr>
          <p:cNvPr id="49" name="TextBox 48"/>
          <p:cNvSpPr txBox="1"/>
          <p:nvPr/>
        </p:nvSpPr>
        <p:spPr bwMode="gray">
          <a:xfrm>
            <a:off x="7304795" y="3576088"/>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68</a:t>
            </a:r>
            <a:endParaRPr lang="en-GB" sz="800" baseline="30000" dirty="0">
              <a:solidFill>
                <a:prstClr val="white"/>
              </a:solidFill>
            </a:endParaRPr>
          </a:p>
        </p:txBody>
      </p:sp>
      <p:sp>
        <p:nvSpPr>
          <p:cNvPr id="50" name="TextBox 49"/>
          <p:cNvSpPr txBox="1"/>
          <p:nvPr/>
        </p:nvSpPr>
        <p:spPr bwMode="gray">
          <a:xfrm>
            <a:off x="7304795" y="3398059"/>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21</a:t>
            </a:r>
            <a:endParaRPr lang="en-GB" sz="800" baseline="30000" dirty="0">
              <a:solidFill>
                <a:prstClr val="white"/>
              </a:solidFill>
            </a:endParaRPr>
          </a:p>
        </p:txBody>
      </p:sp>
      <p:sp>
        <p:nvSpPr>
          <p:cNvPr id="51" name="TextBox 50"/>
          <p:cNvSpPr txBox="1"/>
          <p:nvPr/>
        </p:nvSpPr>
        <p:spPr bwMode="gray">
          <a:xfrm>
            <a:off x="7304795" y="3220030"/>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13</a:t>
            </a:r>
            <a:endParaRPr lang="en-GB" sz="800" baseline="30000" dirty="0">
              <a:solidFill>
                <a:prstClr val="white"/>
              </a:solidFill>
            </a:endParaRPr>
          </a:p>
        </p:txBody>
      </p:sp>
      <p:sp>
        <p:nvSpPr>
          <p:cNvPr id="52" name="TextBox 51"/>
          <p:cNvSpPr txBox="1"/>
          <p:nvPr/>
        </p:nvSpPr>
        <p:spPr bwMode="gray">
          <a:xfrm>
            <a:off x="7304795" y="3054701"/>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12</a:t>
            </a:r>
            <a:endParaRPr lang="en-GB" sz="800" baseline="30000" dirty="0">
              <a:solidFill>
                <a:prstClr val="white"/>
              </a:solidFill>
            </a:endParaRPr>
          </a:p>
        </p:txBody>
      </p:sp>
      <p:sp>
        <p:nvSpPr>
          <p:cNvPr id="53" name="TextBox 52"/>
          <p:cNvSpPr txBox="1"/>
          <p:nvPr/>
        </p:nvSpPr>
        <p:spPr bwMode="gray">
          <a:xfrm>
            <a:off x="7304795" y="2870322"/>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9</a:t>
            </a:r>
            <a:endParaRPr lang="en-GB" sz="800" baseline="30000" dirty="0">
              <a:solidFill>
                <a:prstClr val="white"/>
              </a:solidFill>
            </a:endParaRPr>
          </a:p>
        </p:txBody>
      </p:sp>
      <p:sp>
        <p:nvSpPr>
          <p:cNvPr id="54" name="TextBox 53"/>
          <p:cNvSpPr txBox="1"/>
          <p:nvPr/>
        </p:nvSpPr>
        <p:spPr bwMode="gray">
          <a:xfrm>
            <a:off x="7304795" y="2685943"/>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8</a:t>
            </a:r>
            <a:endParaRPr lang="en-GB" sz="800" baseline="30000" dirty="0">
              <a:solidFill>
                <a:prstClr val="white"/>
              </a:solidFill>
            </a:endParaRPr>
          </a:p>
        </p:txBody>
      </p:sp>
      <p:sp>
        <p:nvSpPr>
          <p:cNvPr id="55" name="TextBox 54"/>
          <p:cNvSpPr txBox="1"/>
          <p:nvPr/>
        </p:nvSpPr>
        <p:spPr bwMode="gray">
          <a:xfrm>
            <a:off x="7304795" y="2507914"/>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6</a:t>
            </a:r>
            <a:endParaRPr lang="en-GB" sz="800" baseline="30000" dirty="0">
              <a:solidFill>
                <a:prstClr val="white"/>
              </a:solidFill>
            </a:endParaRPr>
          </a:p>
        </p:txBody>
      </p:sp>
      <p:sp>
        <p:nvSpPr>
          <p:cNvPr id="56" name="TextBox 55"/>
          <p:cNvSpPr txBox="1"/>
          <p:nvPr/>
        </p:nvSpPr>
        <p:spPr bwMode="gray">
          <a:xfrm>
            <a:off x="7304795" y="2329885"/>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5</a:t>
            </a:r>
            <a:endParaRPr lang="en-GB" sz="800" baseline="30000" dirty="0">
              <a:solidFill>
                <a:prstClr val="white"/>
              </a:solidFill>
            </a:endParaRPr>
          </a:p>
        </p:txBody>
      </p:sp>
      <p:sp>
        <p:nvSpPr>
          <p:cNvPr id="58" name="Rectangle 57"/>
          <p:cNvSpPr/>
          <p:nvPr/>
        </p:nvSpPr>
        <p:spPr bwMode="gray">
          <a:xfrm>
            <a:off x="998399" y="2043132"/>
            <a:ext cx="6144471" cy="1330863"/>
          </a:xfrm>
          <a:prstGeom prst="rect">
            <a:avLst/>
          </a:prstGeom>
          <a:noFill/>
          <a:ln w="952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500" dirty="0">
              <a:solidFill>
                <a:prstClr val="white"/>
              </a:solidFill>
            </a:endParaRPr>
          </a:p>
        </p:txBody>
      </p:sp>
      <p:sp>
        <p:nvSpPr>
          <p:cNvPr id="59" name="Text Box 8"/>
          <p:cNvSpPr txBox="1">
            <a:spLocks noChangeArrowheads="1"/>
          </p:cNvSpPr>
          <p:nvPr>
            <p:custDataLst>
              <p:tags r:id="rId1"/>
            </p:custDataLst>
          </p:nvPr>
        </p:nvSpPr>
        <p:spPr bwMode="gray">
          <a:xfrm>
            <a:off x="998400" y="5844616"/>
            <a:ext cx="5597686" cy="107722"/>
          </a:xfrm>
          <a:prstGeom prst="rect">
            <a:avLst/>
          </a:prstGeom>
          <a:noFill/>
          <a:ln w="6350">
            <a:noFill/>
            <a:miter lim="800000"/>
            <a:headEnd type="none" w="sm" len="sm"/>
            <a:tailEnd type="none" w="sm" len="sm"/>
          </a:ln>
          <a:effectLst/>
        </p:spPr>
        <p:txBody>
          <a:bodyPr wrap="none" lIns="0" tIns="0" rIns="0" bIns="0" anchor="b">
            <a:spAutoFit/>
          </a:bodyPr>
          <a:lstStyle/>
          <a:p>
            <a:pPr marL="536400" indent="-536400" defTabSz="762000" eaLnBrk="0" hangingPunct="0">
              <a:spcBef>
                <a:spcPts val="200"/>
              </a:spcBef>
              <a:tabLst>
                <a:tab pos="356400" algn="l"/>
              </a:tabLst>
            </a:pPr>
            <a:r>
              <a:rPr lang="en-GB" sz="700" dirty="0">
                <a:solidFill>
                  <a:schemeClr val="tx2"/>
                </a:solidFill>
                <a:cs typeface="Arial" pitchFamily="34" charset="0"/>
              </a:rPr>
              <a:t>Note: (a) Market Capitalization as on 24 July 2009 and 03 July 2019, sourced via DataStream and S&amp;P Capital IQ; accessed 3 July 2019</a:t>
            </a:r>
          </a:p>
        </p:txBody>
      </p:sp>
      <p:sp>
        <p:nvSpPr>
          <p:cNvPr id="60" name="Rectangle 59"/>
          <p:cNvSpPr/>
          <p:nvPr/>
        </p:nvSpPr>
        <p:spPr bwMode="gray">
          <a:xfrm>
            <a:off x="8276734" y="1825985"/>
            <a:ext cx="3081829" cy="84895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610" tIns="54610" rIns="54610" bIns="54610" rtlCol="0" anchor="t" anchorCtr="0">
            <a:spAutoFit/>
          </a:bodyPr>
          <a:lstStyle/>
          <a:p>
            <a:r>
              <a:rPr lang="en-GB" sz="1200" dirty="0">
                <a:solidFill>
                  <a:prstClr val="white"/>
                </a:solidFill>
              </a:rPr>
              <a:t>Platform-based businesses observed a significant growth over the past 10 years </a:t>
            </a:r>
            <a:r>
              <a:rPr lang="en-GB" sz="1200" dirty="0">
                <a:solidFill>
                  <a:prstClr val="white"/>
                </a:solidFill>
                <a:cs typeface="Calibri" panose="020F0502020204030204" pitchFamily="34" charset="0"/>
              </a:rPr>
              <a:t>—</a:t>
            </a:r>
            <a:r>
              <a:rPr lang="en-GB" sz="1200" dirty="0">
                <a:solidFill>
                  <a:prstClr val="white"/>
                </a:solidFill>
              </a:rPr>
              <a:t> reaching to the top of league table of the most valuable companies in the world</a:t>
            </a:r>
          </a:p>
        </p:txBody>
      </p:sp>
      <p:sp>
        <p:nvSpPr>
          <p:cNvPr id="61" name="TextBox 60"/>
          <p:cNvSpPr txBox="1"/>
          <p:nvPr/>
        </p:nvSpPr>
        <p:spPr bwMode="gray">
          <a:xfrm>
            <a:off x="7304795" y="4998850"/>
            <a:ext cx="604294" cy="122906"/>
          </a:xfrm>
          <a:prstGeom prst="rect">
            <a:avLst/>
          </a:prstGeom>
          <a:solidFill>
            <a:srgbClr val="00A3A1"/>
          </a:solidFill>
        </p:spPr>
        <p:txBody>
          <a:bodyPr wrap="square" lIns="35560" tIns="35560" rIns="35560" bIns="35560" rtlCol="0" anchor="ctr">
            <a:noAutofit/>
          </a:bodyPr>
          <a:lstStyle/>
          <a:p>
            <a:pPr algn="ctr">
              <a:spcAft>
                <a:spcPts val="600"/>
              </a:spcAft>
            </a:pPr>
            <a:r>
              <a:rPr lang="en-GB" sz="800" dirty="0">
                <a:solidFill>
                  <a:prstClr val="white"/>
                </a:solidFill>
              </a:rPr>
              <a:t>1518</a:t>
            </a:r>
            <a:endParaRPr lang="en-GB" sz="800" baseline="30000" dirty="0">
              <a:solidFill>
                <a:prstClr val="white"/>
              </a:solidFill>
            </a:endParaRPr>
          </a:p>
        </p:txBody>
      </p:sp>
    </p:spTree>
    <p:extLst>
      <p:ext uri="{BB962C8B-B14F-4D97-AF65-F5344CB8AC3E}">
        <p14:creationId xmlns:p14="http://schemas.microsoft.com/office/powerpoint/2010/main" val="274184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998399" y="431800"/>
            <a:ext cx="10703063" cy="533400"/>
          </a:xfrm>
        </p:spPr>
        <p:txBody>
          <a:bodyPr/>
          <a:lstStyle/>
          <a:p>
            <a:r>
              <a:rPr lang="en-GB" sz="5000" spc="-40" dirty="0"/>
              <a:t>Leading to a shift from traditional business model to platform model</a:t>
            </a:r>
          </a:p>
        </p:txBody>
      </p:sp>
      <p:sp>
        <p:nvSpPr>
          <p:cNvPr id="4" name="TextBox 3"/>
          <p:cNvSpPr txBox="1"/>
          <p:nvPr/>
        </p:nvSpPr>
        <p:spPr bwMode="gray">
          <a:xfrm>
            <a:off x="998400" y="1322388"/>
            <a:ext cx="10204450" cy="430887"/>
          </a:xfrm>
          <a:prstGeom prst="rect">
            <a:avLst/>
          </a:prstGeom>
          <a:noFill/>
        </p:spPr>
        <p:txBody>
          <a:bodyPr wrap="square" lIns="0" tIns="0" rIns="0" bIns="0" rtlCol="0" anchor="ctr">
            <a:spAutoFit/>
          </a:bodyPr>
          <a:lstStyle/>
          <a:p>
            <a:pPr>
              <a:spcAft>
                <a:spcPts val="600"/>
              </a:spcAft>
            </a:pPr>
            <a:r>
              <a:rPr lang="en-GB" sz="1400" b="1" dirty="0">
                <a:solidFill>
                  <a:schemeClr val="tx2"/>
                </a:solidFill>
              </a:rPr>
              <a:t>Platform business model is expected to eventually become the operating model for retailers as Amazon, Alibaba and other platform business models have turned the world of retailing upside down</a:t>
            </a:r>
          </a:p>
        </p:txBody>
      </p:sp>
      <p:sp>
        <p:nvSpPr>
          <p:cNvPr id="5" name="Rectangle 4"/>
          <p:cNvSpPr/>
          <p:nvPr/>
        </p:nvSpPr>
        <p:spPr bwMode="gray">
          <a:xfrm>
            <a:off x="998400" y="1983558"/>
            <a:ext cx="791851" cy="376677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0" rIns="54610" bIns="54610" rtlCol="0" anchor="t"/>
          <a:lstStyle/>
          <a:p>
            <a:pPr algn="ctr">
              <a:lnSpc>
                <a:spcPct val="85000"/>
              </a:lnSpc>
            </a:pPr>
            <a:r>
              <a:rPr lang="en-GB" sz="1200" b="1" dirty="0">
                <a:solidFill>
                  <a:prstClr val="white"/>
                </a:solidFill>
              </a:rPr>
              <a:t>Traditional business model</a:t>
            </a:r>
          </a:p>
        </p:txBody>
      </p:sp>
      <p:sp>
        <p:nvSpPr>
          <p:cNvPr id="6" name="Rectangle 5"/>
          <p:cNvSpPr/>
          <p:nvPr/>
        </p:nvSpPr>
        <p:spPr bwMode="gray">
          <a:xfrm>
            <a:off x="6216676" y="1983558"/>
            <a:ext cx="791851" cy="376677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54610" rIns="54610" bIns="54610" rtlCol="0" anchor="t"/>
          <a:lstStyle/>
          <a:p>
            <a:pPr algn="ctr">
              <a:lnSpc>
                <a:spcPct val="85000"/>
              </a:lnSpc>
            </a:pPr>
            <a:r>
              <a:rPr lang="en-GB" sz="1200" b="1" dirty="0">
                <a:solidFill>
                  <a:prstClr val="white"/>
                </a:solidFill>
              </a:rPr>
              <a:t>Platform business model</a:t>
            </a:r>
          </a:p>
        </p:txBody>
      </p:sp>
      <p:sp>
        <p:nvSpPr>
          <p:cNvPr id="13" name="Oval 12"/>
          <p:cNvSpPr/>
          <p:nvPr/>
        </p:nvSpPr>
        <p:spPr bwMode="gray">
          <a:xfrm>
            <a:off x="6697913" y="2062575"/>
            <a:ext cx="640080" cy="640080"/>
          </a:xfrm>
          <a:prstGeom prst="ellipse">
            <a:avLst/>
          </a:prstGeom>
          <a:solidFill>
            <a:srgbClr val="6D2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72" name="Group 71"/>
          <p:cNvGrpSpPr/>
          <p:nvPr/>
        </p:nvGrpSpPr>
        <p:grpSpPr>
          <a:xfrm>
            <a:off x="1471052" y="2062575"/>
            <a:ext cx="640080" cy="640080"/>
            <a:chOff x="1471052" y="2189172"/>
            <a:chExt cx="640080" cy="640080"/>
          </a:xfrm>
        </p:grpSpPr>
        <p:sp>
          <p:nvSpPr>
            <p:cNvPr id="9" name="Oval 8"/>
            <p:cNvSpPr/>
            <p:nvPr/>
          </p:nvSpPr>
          <p:spPr bwMode="gray">
            <a:xfrm>
              <a:off x="1471052" y="2189172"/>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sp>
          <p:nvSpPr>
            <p:cNvPr id="17" name="Freeform 16"/>
            <p:cNvSpPr>
              <a:spLocks/>
            </p:cNvSpPr>
            <p:nvPr/>
          </p:nvSpPr>
          <p:spPr bwMode="gray">
            <a:xfrm>
              <a:off x="1593128" y="2311248"/>
              <a:ext cx="395928" cy="395928"/>
            </a:xfrm>
            <a:custGeom>
              <a:avLst/>
              <a:gdLst>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2584 w 373714"/>
                <a:gd name="connsiteY10" fmla="*/ 69395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2584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2584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81606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81606 h 356972"/>
                <a:gd name="connsiteX18" fmla="*/ 305018 w 373714"/>
                <a:gd name="connsiteY18" fmla="*/ 324910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73365 h 360925"/>
                <a:gd name="connsiteX1" fmla="*/ 77860 w 373714"/>
                <a:gd name="connsiteY1" fmla="*/ 179961 h 360925"/>
                <a:gd name="connsiteX2" fmla="*/ 189455 w 373714"/>
                <a:gd name="connsiteY2" fmla="*/ 286557 h 360925"/>
                <a:gd name="connsiteX3" fmla="*/ 301050 w 373714"/>
                <a:gd name="connsiteY3" fmla="*/ 179961 h 360925"/>
                <a:gd name="connsiteX4" fmla="*/ 189455 w 373714"/>
                <a:gd name="connsiteY4" fmla="*/ 73365 h 360925"/>
                <a:gd name="connsiteX5" fmla="*/ 155727 w 373714"/>
                <a:gd name="connsiteY5" fmla="*/ 0 h 360925"/>
                <a:gd name="connsiteX6" fmla="*/ 217988 w 373714"/>
                <a:gd name="connsiteY6" fmla="*/ 3953 h 360925"/>
                <a:gd name="connsiteX7" fmla="*/ 217988 w 373714"/>
                <a:gd name="connsiteY7" fmla="*/ 33689 h 360925"/>
                <a:gd name="connsiteX8" fmla="*/ 275091 w 373714"/>
                <a:gd name="connsiteY8" fmla="*/ 53536 h 360925"/>
                <a:gd name="connsiteX9" fmla="*/ 306335 w 373714"/>
                <a:gd name="connsiteY9" fmla="*/ 28727 h 360925"/>
                <a:gd name="connsiteX10" fmla="*/ 347855 w 373714"/>
                <a:gd name="connsiteY10" fmla="*/ 72031 h 360925"/>
                <a:gd name="connsiteX11" fmla="*/ 321805 w 373714"/>
                <a:gd name="connsiteY11" fmla="*/ 98158 h 360925"/>
                <a:gd name="connsiteX12" fmla="*/ 342584 w 373714"/>
                <a:gd name="connsiteY12" fmla="*/ 147741 h 360925"/>
                <a:gd name="connsiteX13" fmla="*/ 373714 w 373714"/>
                <a:gd name="connsiteY13" fmla="*/ 147741 h 360925"/>
                <a:gd name="connsiteX14" fmla="*/ 373714 w 373714"/>
                <a:gd name="connsiteY14" fmla="*/ 212175 h 360925"/>
                <a:gd name="connsiteX15" fmla="*/ 342584 w 373714"/>
                <a:gd name="connsiteY15" fmla="*/ 212175 h 360925"/>
                <a:gd name="connsiteX16" fmla="*/ 321805 w 373714"/>
                <a:gd name="connsiteY16" fmla="*/ 261758 h 360925"/>
                <a:gd name="connsiteX17" fmla="*/ 346537 w 373714"/>
                <a:gd name="connsiteY17" fmla="*/ 285559 h 360925"/>
                <a:gd name="connsiteX18" fmla="*/ 305018 w 373714"/>
                <a:gd name="connsiteY18" fmla="*/ 328863 h 360925"/>
                <a:gd name="connsiteX19" fmla="*/ 275091 w 373714"/>
                <a:gd name="connsiteY19" fmla="*/ 301418 h 360925"/>
                <a:gd name="connsiteX20" fmla="*/ 217988 w 373714"/>
                <a:gd name="connsiteY20" fmla="*/ 321265 h 360925"/>
                <a:gd name="connsiteX21" fmla="*/ 217988 w 373714"/>
                <a:gd name="connsiteY21" fmla="*/ 360925 h 360925"/>
                <a:gd name="connsiteX22" fmla="*/ 155727 w 373714"/>
                <a:gd name="connsiteY22" fmla="*/ 360925 h 360925"/>
                <a:gd name="connsiteX23" fmla="*/ 155727 w 373714"/>
                <a:gd name="connsiteY23" fmla="*/ 321265 h 360925"/>
                <a:gd name="connsiteX24" fmla="*/ 103818 w 373714"/>
                <a:gd name="connsiteY24" fmla="*/ 301418 h 360925"/>
                <a:gd name="connsiteX25" fmla="*/ 77845 w 373714"/>
                <a:gd name="connsiteY25" fmla="*/ 326227 h 360925"/>
                <a:gd name="connsiteX26" fmla="*/ 36325 w 373714"/>
                <a:gd name="connsiteY26" fmla="*/ 281606 h 360925"/>
                <a:gd name="connsiteX27" fmla="*/ 62298 w 373714"/>
                <a:gd name="connsiteY27" fmla="*/ 261758 h 360925"/>
                <a:gd name="connsiteX28" fmla="*/ 36325 w 373714"/>
                <a:gd name="connsiteY28" fmla="*/ 212175 h 360925"/>
                <a:gd name="connsiteX29" fmla="*/ 0 w 373714"/>
                <a:gd name="connsiteY29" fmla="*/ 212175 h 360925"/>
                <a:gd name="connsiteX30" fmla="*/ 0 w 373714"/>
                <a:gd name="connsiteY30" fmla="*/ 147741 h 360925"/>
                <a:gd name="connsiteX31" fmla="*/ 36325 w 373714"/>
                <a:gd name="connsiteY31" fmla="*/ 147741 h 360925"/>
                <a:gd name="connsiteX32" fmla="*/ 62298 w 373714"/>
                <a:gd name="connsiteY32" fmla="*/ 98158 h 360925"/>
                <a:gd name="connsiteX33" fmla="*/ 33689 w 373714"/>
                <a:gd name="connsiteY33" fmla="*/ 73348 h 360925"/>
                <a:gd name="connsiteX34" fmla="*/ 77845 w 373714"/>
                <a:gd name="connsiteY34" fmla="*/ 28727 h 360925"/>
                <a:gd name="connsiteX35" fmla="*/ 103818 w 373714"/>
                <a:gd name="connsiteY35" fmla="*/ 53536 h 360925"/>
                <a:gd name="connsiteX36" fmla="*/ 155727 w 373714"/>
                <a:gd name="connsiteY36" fmla="*/ 33689 h 360925"/>
                <a:gd name="connsiteX37" fmla="*/ 155727 w 373714"/>
                <a:gd name="connsiteY37" fmla="*/ 0 h 360925"/>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1318 h 362243"/>
                <a:gd name="connsiteX6" fmla="*/ 219306 w 373714"/>
                <a:gd name="connsiteY6" fmla="*/ 0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1318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9306 w 373714"/>
                <a:gd name="connsiteY6" fmla="*/ 0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6670 w 373714"/>
                <a:gd name="connsiteY6" fmla="*/ 1318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714" h="362243">
                  <a:moveTo>
                    <a:pt x="189455" y="74683"/>
                  </a:moveTo>
                  <a:cubicBezTo>
                    <a:pt x="127823" y="74683"/>
                    <a:pt x="77860" y="122408"/>
                    <a:pt x="77860" y="181279"/>
                  </a:cubicBezTo>
                  <a:cubicBezTo>
                    <a:pt x="77860" y="240150"/>
                    <a:pt x="127823" y="287875"/>
                    <a:pt x="189455" y="287875"/>
                  </a:cubicBezTo>
                  <a:cubicBezTo>
                    <a:pt x="251087" y="287875"/>
                    <a:pt x="301050" y="240150"/>
                    <a:pt x="301050" y="181279"/>
                  </a:cubicBezTo>
                  <a:cubicBezTo>
                    <a:pt x="301050" y="122408"/>
                    <a:pt x="251087" y="74683"/>
                    <a:pt x="189455" y="74683"/>
                  </a:cubicBezTo>
                  <a:close/>
                  <a:moveTo>
                    <a:pt x="155727" y="0"/>
                  </a:moveTo>
                  <a:lnTo>
                    <a:pt x="215352" y="1"/>
                  </a:lnTo>
                  <a:cubicBezTo>
                    <a:pt x="214913" y="11670"/>
                    <a:pt x="218427" y="23338"/>
                    <a:pt x="217988" y="35007"/>
                  </a:cubicBezTo>
                  <a:cubicBezTo>
                    <a:pt x="243611" y="38988"/>
                    <a:pt x="256057" y="48238"/>
                    <a:pt x="275091" y="54854"/>
                  </a:cubicBezTo>
                  <a:lnTo>
                    <a:pt x="306335" y="30045"/>
                  </a:lnTo>
                  <a:lnTo>
                    <a:pt x="347855" y="73349"/>
                  </a:lnTo>
                  <a:cubicBezTo>
                    <a:pt x="340929" y="81619"/>
                    <a:pt x="328731" y="91206"/>
                    <a:pt x="321805" y="99476"/>
                  </a:cubicBezTo>
                  <a:cubicBezTo>
                    <a:pt x="327076" y="113180"/>
                    <a:pt x="336587" y="127636"/>
                    <a:pt x="342584" y="149059"/>
                  </a:cubicBezTo>
                  <a:lnTo>
                    <a:pt x="373714" y="149059"/>
                  </a:lnTo>
                  <a:lnTo>
                    <a:pt x="373714" y="213493"/>
                  </a:lnTo>
                  <a:lnTo>
                    <a:pt x="342584" y="213493"/>
                  </a:lnTo>
                  <a:cubicBezTo>
                    <a:pt x="338294" y="230021"/>
                    <a:pt x="331366" y="247866"/>
                    <a:pt x="321805" y="263076"/>
                  </a:cubicBezTo>
                  <a:lnTo>
                    <a:pt x="346537" y="286877"/>
                  </a:lnTo>
                  <a:lnTo>
                    <a:pt x="305018" y="330181"/>
                  </a:lnTo>
                  <a:lnTo>
                    <a:pt x="275091" y="302736"/>
                  </a:lnTo>
                  <a:cubicBezTo>
                    <a:pt x="260010" y="311987"/>
                    <a:pt x="238340" y="318603"/>
                    <a:pt x="217988" y="322583"/>
                  </a:cubicBezTo>
                  <a:lnTo>
                    <a:pt x="217988" y="362243"/>
                  </a:lnTo>
                  <a:lnTo>
                    <a:pt x="155727" y="362243"/>
                  </a:lnTo>
                  <a:lnTo>
                    <a:pt x="155727" y="322583"/>
                  </a:lnTo>
                  <a:cubicBezTo>
                    <a:pt x="138424" y="318602"/>
                    <a:pt x="121121" y="313305"/>
                    <a:pt x="103818" y="302736"/>
                  </a:cubicBezTo>
                  <a:lnTo>
                    <a:pt x="77845" y="327545"/>
                  </a:lnTo>
                  <a:lnTo>
                    <a:pt x="35007" y="282924"/>
                  </a:lnTo>
                  <a:lnTo>
                    <a:pt x="62298" y="259123"/>
                  </a:lnTo>
                  <a:cubicBezTo>
                    <a:pt x="49120" y="242286"/>
                    <a:pt x="42762" y="232317"/>
                    <a:pt x="36325" y="213493"/>
                  </a:cubicBezTo>
                  <a:lnTo>
                    <a:pt x="0" y="213493"/>
                  </a:lnTo>
                  <a:lnTo>
                    <a:pt x="0" y="149059"/>
                  </a:lnTo>
                  <a:lnTo>
                    <a:pt x="36325" y="149059"/>
                  </a:lnTo>
                  <a:cubicBezTo>
                    <a:pt x="44983" y="127260"/>
                    <a:pt x="47051" y="114687"/>
                    <a:pt x="62298" y="99476"/>
                  </a:cubicBezTo>
                  <a:lnTo>
                    <a:pt x="33689" y="74666"/>
                  </a:lnTo>
                  <a:lnTo>
                    <a:pt x="77845" y="30045"/>
                  </a:lnTo>
                  <a:lnTo>
                    <a:pt x="103818" y="54854"/>
                  </a:lnTo>
                  <a:cubicBezTo>
                    <a:pt x="122439" y="46921"/>
                    <a:pt x="137106" y="38988"/>
                    <a:pt x="155727" y="35007"/>
                  </a:cubicBezTo>
                  <a:lnTo>
                    <a:pt x="1557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1200" dirty="0">
                <a:solidFill>
                  <a:prstClr val="black"/>
                </a:solidFill>
                <a:latin typeface="Arial" panose="020B0603020202020204" pitchFamily="34" charset="0"/>
                <a:cs typeface="Arial" panose="020B0604020202020204" pitchFamily="34" charset="0"/>
              </a:endParaRPr>
            </a:p>
          </p:txBody>
        </p:sp>
      </p:grpSp>
      <p:sp>
        <p:nvSpPr>
          <p:cNvPr id="10" name="Oval 9"/>
          <p:cNvSpPr/>
          <p:nvPr/>
        </p:nvSpPr>
        <p:spPr bwMode="gray">
          <a:xfrm>
            <a:off x="1471052" y="3047948"/>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18" name="Group 17"/>
          <p:cNvGrpSpPr>
            <a:grpSpLocks noChangeAspect="1"/>
          </p:cNvGrpSpPr>
          <p:nvPr/>
        </p:nvGrpSpPr>
        <p:grpSpPr bwMode="gray">
          <a:xfrm>
            <a:off x="1622336" y="3199232"/>
            <a:ext cx="337512" cy="337512"/>
            <a:chOff x="719011" y="1658407"/>
            <a:chExt cx="587191" cy="751742"/>
          </a:xfrm>
          <a:solidFill>
            <a:schemeClr val="bg1"/>
          </a:solidFill>
        </p:grpSpPr>
        <p:sp>
          <p:nvSpPr>
            <p:cNvPr id="19" name="Freeform 18"/>
            <p:cNvSpPr/>
            <p:nvPr/>
          </p:nvSpPr>
          <p:spPr bwMode="gray">
            <a:xfrm>
              <a:off x="719011" y="1658407"/>
              <a:ext cx="339769" cy="751742"/>
            </a:xfrm>
            <a:custGeom>
              <a:avLst/>
              <a:gdLst>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90226 w 436126"/>
                <a:gd name="connsiteY14" fmla="*/ 524447 h 974063"/>
                <a:gd name="connsiteX15" fmla="*/ 382869 w 436126"/>
                <a:gd name="connsiteY15" fmla="*/ 525932 h 974063"/>
                <a:gd name="connsiteX16" fmla="*/ 343063 w 436126"/>
                <a:gd name="connsiteY16" fmla="*/ 565738 h 974063"/>
                <a:gd name="connsiteX17" fmla="*/ 337185 w 436126"/>
                <a:gd name="connsiteY17" fmla="*/ 594853 h 974063"/>
                <a:gd name="connsiteX18" fmla="*/ 337185 w 436126"/>
                <a:gd name="connsiteY18" fmla="*/ 594853 h 974063"/>
                <a:gd name="connsiteX19" fmla="*/ 337185 w 436126"/>
                <a:gd name="connsiteY19" fmla="*/ 594854 h 974063"/>
                <a:gd name="connsiteX20" fmla="*/ 337185 w 436126"/>
                <a:gd name="connsiteY20" fmla="*/ 594853 h 974063"/>
                <a:gd name="connsiteX21" fmla="*/ 343063 w 436126"/>
                <a:gd name="connsiteY21" fmla="*/ 623969 h 974063"/>
                <a:gd name="connsiteX22" fmla="*/ 382869 w 436126"/>
                <a:gd name="connsiteY22" fmla="*/ 663775 h 974063"/>
                <a:gd name="connsiteX23" fmla="*/ 391126 w 436126"/>
                <a:gd name="connsiteY23" fmla="*/ 665442 h 974063"/>
                <a:gd name="connsiteX24" fmla="*/ 391198 w 436126"/>
                <a:gd name="connsiteY24" fmla="*/ 676651 h 974063"/>
                <a:gd name="connsiteX25" fmla="*/ 382869 w 436126"/>
                <a:gd name="connsiteY25" fmla="*/ 678332 h 974063"/>
                <a:gd name="connsiteX26" fmla="*/ 343063 w 436126"/>
                <a:gd name="connsiteY26" fmla="*/ 718138 h 974063"/>
                <a:gd name="connsiteX27" fmla="*/ 337185 w 436126"/>
                <a:gd name="connsiteY27" fmla="*/ 747253 h 974063"/>
                <a:gd name="connsiteX28" fmla="*/ 337185 w 436126"/>
                <a:gd name="connsiteY28" fmla="*/ 747253 h 974063"/>
                <a:gd name="connsiteX29" fmla="*/ 337185 w 436126"/>
                <a:gd name="connsiteY29" fmla="*/ 747254 h 974063"/>
                <a:gd name="connsiteX30" fmla="*/ 337185 w 436126"/>
                <a:gd name="connsiteY30" fmla="*/ 747253 h 974063"/>
                <a:gd name="connsiteX31" fmla="*/ 343063 w 436126"/>
                <a:gd name="connsiteY31" fmla="*/ 776369 h 974063"/>
                <a:gd name="connsiteX32" fmla="*/ 382869 w 436126"/>
                <a:gd name="connsiteY32" fmla="*/ 816175 h 974063"/>
                <a:gd name="connsiteX33" fmla="*/ 392100 w 436126"/>
                <a:gd name="connsiteY33" fmla="*/ 818039 h 974063"/>
                <a:gd name="connsiteX34" fmla="*/ 392157 w 436126"/>
                <a:gd name="connsiteY34" fmla="*/ 826952 h 974063"/>
                <a:gd name="connsiteX35" fmla="*/ 382869 w 436126"/>
                <a:gd name="connsiteY35" fmla="*/ 828827 h 974063"/>
                <a:gd name="connsiteX36" fmla="*/ 343063 w 436126"/>
                <a:gd name="connsiteY36" fmla="*/ 868633 h 974063"/>
                <a:gd name="connsiteX37" fmla="*/ 337185 w 436126"/>
                <a:gd name="connsiteY37" fmla="*/ 897749 h 974063"/>
                <a:gd name="connsiteX38" fmla="*/ 337185 w 436126"/>
                <a:gd name="connsiteY38" fmla="*/ 897748 h 974063"/>
                <a:gd name="connsiteX39" fmla="*/ 337185 w 436126"/>
                <a:gd name="connsiteY39" fmla="*/ 897749 h 974063"/>
                <a:gd name="connsiteX40" fmla="*/ 337185 w 436126"/>
                <a:gd name="connsiteY40" fmla="*/ 897749 h 974063"/>
                <a:gd name="connsiteX41" fmla="*/ 343063 w 436126"/>
                <a:gd name="connsiteY41" fmla="*/ 926864 h 974063"/>
                <a:gd name="connsiteX42" fmla="*/ 382869 w 436126"/>
                <a:gd name="connsiteY42" fmla="*/ 966670 h 974063"/>
                <a:gd name="connsiteX43" fmla="*/ 393062 w 436126"/>
                <a:gd name="connsiteY43" fmla="*/ 968728 h 974063"/>
                <a:gd name="connsiteX44" fmla="*/ 393065 w 436126"/>
                <a:gd name="connsiteY44" fmla="*/ 969186 h 974063"/>
                <a:gd name="connsiteX45" fmla="*/ 1905 w 436126"/>
                <a:gd name="connsiteY45" fmla="*/ 879651 h 974063"/>
                <a:gd name="connsiteX46" fmla="*/ 0 w 436126"/>
                <a:gd name="connsiteY46" fmla="*/ 452931 h 974063"/>
                <a:gd name="connsiteX47" fmla="*/ 198120 w 436126"/>
                <a:gd name="connsiteY47" fmla="*/ 279576 h 974063"/>
                <a:gd name="connsiteX48" fmla="*/ 304800 w 436126"/>
                <a:gd name="connsiteY48" fmla="*/ 58596 h 974063"/>
                <a:gd name="connsiteX49" fmla="*/ 375999 w 436126"/>
                <a:gd name="connsiteY49"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91198 w 436126"/>
                <a:gd name="connsiteY23" fmla="*/ 676651 h 974063"/>
                <a:gd name="connsiteX24" fmla="*/ 382869 w 436126"/>
                <a:gd name="connsiteY24" fmla="*/ 678332 h 974063"/>
                <a:gd name="connsiteX25" fmla="*/ 343063 w 436126"/>
                <a:gd name="connsiteY25" fmla="*/ 718138 h 974063"/>
                <a:gd name="connsiteX26" fmla="*/ 337185 w 436126"/>
                <a:gd name="connsiteY26" fmla="*/ 747253 h 974063"/>
                <a:gd name="connsiteX27" fmla="*/ 337185 w 436126"/>
                <a:gd name="connsiteY27" fmla="*/ 747253 h 974063"/>
                <a:gd name="connsiteX28" fmla="*/ 337185 w 436126"/>
                <a:gd name="connsiteY28" fmla="*/ 747254 h 974063"/>
                <a:gd name="connsiteX29" fmla="*/ 337185 w 436126"/>
                <a:gd name="connsiteY29" fmla="*/ 747253 h 974063"/>
                <a:gd name="connsiteX30" fmla="*/ 343063 w 436126"/>
                <a:gd name="connsiteY30" fmla="*/ 776369 h 974063"/>
                <a:gd name="connsiteX31" fmla="*/ 382869 w 436126"/>
                <a:gd name="connsiteY31" fmla="*/ 816175 h 974063"/>
                <a:gd name="connsiteX32" fmla="*/ 392100 w 436126"/>
                <a:gd name="connsiteY32" fmla="*/ 818039 h 974063"/>
                <a:gd name="connsiteX33" fmla="*/ 392157 w 436126"/>
                <a:gd name="connsiteY33" fmla="*/ 826952 h 974063"/>
                <a:gd name="connsiteX34" fmla="*/ 382869 w 436126"/>
                <a:gd name="connsiteY34" fmla="*/ 828827 h 974063"/>
                <a:gd name="connsiteX35" fmla="*/ 343063 w 436126"/>
                <a:gd name="connsiteY35" fmla="*/ 868633 h 974063"/>
                <a:gd name="connsiteX36" fmla="*/ 337185 w 436126"/>
                <a:gd name="connsiteY36" fmla="*/ 897749 h 974063"/>
                <a:gd name="connsiteX37" fmla="*/ 337185 w 436126"/>
                <a:gd name="connsiteY37" fmla="*/ 897748 h 974063"/>
                <a:gd name="connsiteX38" fmla="*/ 337185 w 436126"/>
                <a:gd name="connsiteY38" fmla="*/ 897749 h 974063"/>
                <a:gd name="connsiteX39" fmla="*/ 337185 w 436126"/>
                <a:gd name="connsiteY39" fmla="*/ 897749 h 974063"/>
                <a:gd name="connsiteX40" fmla="*/ 343063 w 436126"/>
                <a:gd name="connsiteY40" fmla="*/ 926864 h 974063"/>
                <a:gd name="connsiteX41" fmla="*/ 382869 w 436126"/>
                <a:gd name="connsiteY41" fmla="*/ 966670 h 974063"/>
                <a:gd name="connsiteX42" fmla="*/ 393062 w 436126"/>
                <a:gd name="connsiteY42" fmla="*/ 968728 h 974063"/>
                <a:gd name="connsiteX43" fmla="*/ 393065 w 436126"/>
                <a:gd name="connsiteY43" fmla="*/ 969186 h 974063"/>
                <a:gd name="connsiteX44" fmla="*/ 1905 w 436126"/>
                <a:gd name="connsiteY44" fmla="*/ 879651 h 974063"/>
                <a:gd name="connsiteX45" fmla="*/ 0 w 436126"/>
                <a:gd name="connsiteY45" fmla="*/ 452931 h 974063"/>
                <a:gd name="connsiteX46" fmla="*/ 198120 w 436126"/>
                <a:gd name="connsiteY46" fmla="*/ 279576 h 974063"/>
                <a:gd name="connsiteX47" fmla="*/ 304800 w 436126"/>
                <a:gd name="connsiteY47" fmla="*/ 58596 h 974063"/>
                <a:gd name="connsiteX48" fmla="*/ 375999 w 436126"/>
                <a:gd name="connsiteY48"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82869 w 436126"/>
                <a:gd name="connsiteY23" fmla="*/ 678332 h 974063"/>
                <a:gd name="connsiteX24" fmla="*/ 343063 w 436126"/>
                <a:gd name="connsiteY24" fmla="*/ 718138 h 974063"/>
                <a:gd name="connsiteX25" fmla="*/ 337185 w 436126"/>
                <a:gd name="connsiteY25" fmla="*/ 747253 h 974063"/>
                <a:gd name="connsiteX26" fmla="*/ 337185 w 436126"/>
                <a:gd name="connsiteY26" fmla="*/ 747253 h 974063"/>
                <a:gd name="connsiteX27" fmla="*/ 337185 w 436126"/>
                <a:gd name="connsiteY27" fmla="*/ 747254 h 974063"/>
                <a:gd name="connsiteX28" fmla="*/ 337185 w 436126"/>
                <a:gd name="connsiteY28" fmla="*/ 747253 h 974063"/>
                <a:gd name="connsiteX29" fmla="*/ 343063 w 436126"/>
                <a:gd name="connsiteY29" fmla="*/ 776369 h 974063"/>
                <a:gd name="connsiteX30" fmla="*/ 382869 w 436126"/>
                <a:gd name="connsiteY30" fmla="*/ 816175 h 974063"/>
                <a:gd name="connsiteX31" fmla="*/ 392100 w 436126"/>
                <a:gd name="connsiteY31" fmla="*/ 818039 h 974063"/>
                <a:gd name="connsiteX32" fmla="*/ 392157 w 436126"/>
                <a:gd name="connsiteY32" fmla="*/ 826952 h 974063"/>
                <a:gd name="connsiteX33" fmla="*/ 382869 w 436126"/>
                <a:gd name="connsiteY33" fmla="*/ 828827 h 974063"/>
                <a:gd name="connsiteX34" fmla="*/ 343063 w 436126"/>
                <a:gd name="connsiteY34" fmla="*/ 868633 h 974063"/>
                <a:gd name="connsiteX35" fmla="*/ 337185 w 436126"/>
                <a:gd name="connsiteY35" fmla="*/ 897749 h 974063"/>
                <a:gd name="connsiteX36" fmla="*/ 337185 w 436126"/>
                <a:gd name="connsiteY36" fmla="*/ 897748 h 974063"/>
                <a:gd name="connsiteX37" fmla="*/ 337185 w 436126"/>
                <a:gd name="connsiteY37" fmla="*/ 897749 h 974063"/>
                <a:gd name="connsiteX38" fmla="*/ 337185 w 436126"/>
                <a:gd name="connsiteY38" fmla="*/ 897749 h 974063"/>
                <a:gd name="connsiteX39" fmla="*/ 343063 w 436126"/>
                <a:gd name="connsiteY39" fmla="*/ 926864 h 974063"/>
                <a:gd name="connsiteX40" fmla="*/ 382869 w 436126"/>
                <a:gd name="connsiteY40" fmla="*/ 966670 h 974063"/>
                <a:gd name="connsiteX41" fmla="*/ 393062 w 436126"/>
                <a:gd name="connsiteY41" fmla="*/ 968728 h 974063"/>
                <a:gd name="connsiteX42" fmla="*/ 393065 w 436126"/>
                <a:gd name="connsiteY42" fmla="*/ 969186 h 974063"/>
                <a:gd name="connsiteX43" fmla="*/ 1905 w 436126"/>
                <a:gd name="connsiteY43" fmla="*/ 879651 h 974063"/>
                <a:gd name="connsiteX44" fmla="*/ 0 w 436126"/>
                <a:gd name="connsiteY44" fmla="*/ 452931 h 974063"/>
                <a:gd name="connsiteX45" fmla="*/ 198120 w 436126"/>
                <a:gd name="connsiteY45" fmla="*/ 279576 h 974063"/>
                <a:gd name="connsiteX46" fmla="*/ 304800 w 436126"/>
                <a:gd name="connsiteY46" fmla="*/ 58596 h 974063"/>
                <a:gd name="connsiteX47" fmla="*/ 375999 w 436126"/>
                <a:gd name="connsiteY47" fmla="*/ 493 h 974063"/>
                <a:gd name="connsiteX0" fmla="*/ 375999 w 436126"/>
                <a:gd name="connsiteY0" fmla="*/ 493 h 968728"/>
                <a:gd name="connsiteX1" fmla="*/ 428625 w 436126"/>
                <a:gd name="connsiteY1" fmla="*/ 50976 h 968728"/>
                <a:gd name="connsiteX2" fmla="*/ 386715 w 436126"/>
                <a:gd name="connsiteY2" fmla="*/ 292911 h 968728"/>
                <a:gd name="connsiteX3" fmla="*/ 389255 w 436126"/>
                <a:gd name="connsiteY3" fmla="*/ 372286 h 968728"/>
                <a:gd name="connsiteX4" fmla="*/ 389267 w 436126"/>
                <a:gd name="connsiteY4" fmla="*/ 374145 h 968728"/>
                <a:gd name="connsiteX5" fmla="*/ 382869 w 436126"/>
                <a:gd name="connsiteY5" fmla="*/ 375437 h 968728"/>
                <a:gd name="connsiteX6" fmla="*/ 343063 w 436126"/>
                <a:gd name="connsiteY6" fmla="*/ 415243 h 968728"/>
                <a:gd name="connsiteX7" fmla="*/ 337185 w 436126"/>
                <a:gd name="connsiteY7" fmla="*/ 444358 h 968728"/>
                <a:gd name="connsiteX8" fmla="*/ 337185 w 436126"/>
                <a:gd name="connsiteY8" fmla="*/ 444358 h 968728"/>
                <a:gd name="connsiteX9" fmla="*/ 337185 w 436126"/>
                <a:gd name="connsiteY9" fmla="*/ 444359 h 968728"/>
                <a:gd name="connsiteX10" fmla="*/ 337185 w 436126"/>
                <a:gd name="connsiteY10" fmla="*/ 444358 h 968728"/>
                <a:gd name="connsiteX11" fmla="*/ 343063 w 436126"/>
                <a:gd name="connsiteY11" fmla="*/ 473474 h 968728"/>
                <a:gd name="connsiteX12" fmla="*/ 382869 w 436126"/>
                <a:gd name="connsiteY12" fmla="*/ 513280 h 968728"/>
                <a:gd name="connsiteX13" fmla="*/ 390164 w 436126"/>
                <a:gd name="connsiteY13" fmla="*/ 514753 h 968728"/>
                <a:gd name="connsiteX14" fmla="*/ 382869 w 436126"/>
                <a:gd name="connsiteY14" fmla="*/ 525932 h 968728"/>
                <a:gd name="connsiteX15" fmla="*/ 343063 w 436126"/>
                <a:gd name="connsiteY15" fmla="*/ 565738 h 968728"/>
                <a:gd name="connsiteX16" fmla="*/ 337185 w 436126"/>
                <a:gd name="connsiteY16" fmla="*/ 594853 h 968728"/>
                <a:gd name="connsiteX17" fmla="*/ 337185 w 436126"/>
                <a:gd name="connsiteY17" fmla="*/ 594853 h 968728"/>
                <a:gd name="connsiteX18" fmla="*/ 337185 w 436126"/>
                <a:gd name="connsiteY18" fmla="*/ 594854 h 968728"/>
                <a:gd name="connsiteX19" fmla="*/ 337185 w 436126"/>
                <a:gd name="connsiteY19" fmla="*/ 594853 h 968728"/>
                <a:gd name="connsiteX20" fmla="*/ 343063 w 436126"/>
                <a:gd name="connsiteY20" fmla="*/ 623969 h 968728"/>
                <a:gd name="connsiteX21" fmla="*/ 382869 w 436126"/>
                <a:gd name="connsiteY21" fmla="*/ 663775 h 968728"/>
                <a:gd name="connsiteX22" fmla="*/ 391126 w 436126"/>
                <a:gd name="connsiteY22" fmla="*/ 665442 h 968728"/>
                <a:gd name="connsiteX23" fmla="*/ 382869 w 436126"/>
                <a:gd name="connsiteY23" fmla="*/ 678332 h 968728"/>
                <a:gd name="connsiteX24" fmla="*/ 343063 w 436126"/>
                <a:gd name="connsiteY24" fmla="*/ 718138 h 968728"/>
                <a:gd name="connsiteX25" fmla="*/ 337185 w 436126"/>
                <a:gd name="connsiteY25" fmla="*/ 747253 h 968728"/>
                <a:gd name="connsiteX26" fmla="*/ 337185 w 436126"/>
                <a:gd name="connsiteY26" fmla="*/ 747253 h 968728"/>
                <a:gd name="connsiteX27" fmla="*/ 337185 w 436126"/>
                <a:gd name="connsiteY27" fmla="*/ 747254 h 968728"/>
                <a:gd name="connsiteX28" fmla="*/ 337185 w 436126"/>
                <a:gd name="connsiteY28" fmla="*/ 747253 h 968728"/>
                <a:gd name="connsiteX29" fmla="*/ 343063 w 436126"/>
                <a:gd name="connsiteY29" fmla="*/ 776369 h 968728"/>
                <a:gd name="connsiteX30" fmla="*/ 382869 w 436126"/>
                <a:gd name="connsiteY30" fmla="*/ 816175 h 968728"/>
                <a:gd name="connsiteX31" fmla="*/ 392100 w 436126"/>
                <a:gd name="connsiteY31" fmla="*/ 818039 h 968728"/>
                <a:gd name="connsiteX32" fmla="*/ 392157 w 436126"/>
                <a:gd name="connsiteY32" fmla="*/ 826952 h 968728"/>
                <a:gd name="connsiteX33" fmla="*/ 382869 w 436126"/>
                <a:gd name="connsiteY33" fmla="*/ 828827 h 968728"/>
                <a:gd name="connsiteX34" fmla="*/ 343063 w 436126"/>
                <a:gd name="connsiteY34" fmla="*/ 868633 h 968728"/>
                <a:gd name="connsiteX35" fmla="*/ 337185 w 436126"/>
                <a:gd name="connsiteY35" fmla="*/ 897749 h 968728"/>
                <a:gd name="connsiteX36" fmla="*/ 337185 w 436126"/>
                <a:gd name="connsiteY36" fmla="*/ 897748 h 968728"/>
                <a:gd name="connsiteX37" fmla="*/ 337185 w 436126"/>
                <a:gd name="connsiteY37" fmla="*/ 897749 h 968728"/>
                <a:gd name="connsiteX38" fmla="*/ 337185 w 436126"/>
                <a:gd name="connsiteY38" fmla="*/ 897749 h 968728"/>
                <a:gd name="connsiteX39" fmla="*/ 343063 w 436126"/>
                <a:gd name="connsiteY39" fmla="*/ 926864 h 968728"/>
                <a:gd name="connsiteX40" fmla="*/ 382869 w 436126"/>
                <a:gd name="connsiteY40" fmla="*/ 966670 h 968728"/>
                <a:gd name="connsiteX41" fmla="*/ 393062 w 436126"/>
                <a:gd name="connsiteY41" fmla="*/ 968728 h 968728"/>
                <a:gd name="connsiteX42" fmla="*/ 1905 w 436126"/>
                <a:gd name="connsiteY42" fmla="*/ 879651 h 968728"/>
                <a:gd name="connsiteX43" fmla="*/ 0 w 436126"/>
                <a:gd name="connsiteY43" fmla="*/ 452931 h 968728"/>
                <a:gd name="connsiteX44" fmla="*/ 198120 w 436126"/>
                <a:gd name="connsiteY44" fmla="*/ 279576 h 968728"/>
                <a:gd name="connsiteX45" fmla="*/ 304800 w 436126"/>
                <a:gd name="connsiteY45" fmla="*/ 58596 h 968728"/>
                <a:gd name="connsiteX46" fmla="*/ 375999 w 436126"/>
                <a:gd name="connsiteY46" fmla="*/ 493 h 968728"/>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82869 w 436126"/>
                <a:gd name="connsiteY5" fmla="*/ 375437 h 966670"/>
                <a:gd name="connsiteX6" fmla="*/ 343063 w 436126"/>
                <a:gd name="connsiteY6" fmla="*/ 415243 h 966670"/>
                <a:gd name="connsiteX7" fmla="*/ 337185 w 436126"/>
                <a:gd name="connsiteY7" fmla="*/ 444358 h 966670"/>
                <a:gd name="connsiteX8" fmla="*/ 337185 w 436126"/>
                <a:gd name="connsiteY8" fmla="*/ 444358 h 966670"/>
                <a:gd name="connsiteX9" fmla="*/ 337185 w 436126"/>
                <a:gd name="connsiteY9" fmla="*/ 444359 h 966670"/>
                <a:gd name="connsiteX10" fmla="*/ 337185 w 436126"/>
                <a:gd name="connsiteY10" fmla="*/ 444358 h 966670"/>
                <a:gd name="connsiteX11" fmla="*/ 343063 w 436126"/>
                <a:gd name="connsiteY11" fmla="*/ 473474 h 966670"/>
                <a:gd name="connsiteX12" fmla="*/ 382869 w 436126"/>
                <a:gd name="connsiteY12" fmla="*/ 513280 h 966670"/>
                <a:gd name="connsiteX13" fmla="*/ 390164 w 436126"/>
                <a:gd name="connsiteY13" fmla="*/ 514753 h 966670"/>
                <a:gd name="connsiteX14" fmla="*/ 382869 w 436126"/>
                <a:gd name="connsiteY14" fmla="*/ 525932 h 966670"/>
                <a:gd name="connsiteX15" fmla="*/ 343063 w 436126"/>
                <a:gd name="connsiteY15" fmla="*/ 565738 h 966670"/>
                <a:gd name="connsiteX16" fmla="*/ 337185 w 436126"/>
                <a:gd name="connsiteY16" fmla="*/ 594853 h 966670"/>
                <a:gd name="connsiteX17" fmla="*/ 337185 w 436126"/>
                <a:gd name="connsiteY17" fmla="*/ 594853 h 966670"/>
                <a:gd name="connsiteX18" fmla="*/ 337185 w 436126"/>
                <a:gd name="connsiteY18" fmla="*/ 594854 h 966670"/>
                <a:gd name="connsiteX19" fmla="*/ 337185 w 436126"/>
                <a:gd name="connsiteY19" fmla="*/ 594853 h 966670"/>
                <a:gd name="connsiteX20" fmla="*/ 343063 w 436126"/>
                <a:gd name="connsiteY20" fmla="*/ 623969 h 966670"/>
                <a:gd name="connsiteX21" fmla="*/ 382869 w 436126"/>
                <a:gd name="connsiteY21" fmla="*/ 663775 h 966670"/>
                <a:gd name="connsiteX22" fmla="*/ 391126 w 436126"/>
                <a:gd name="connsiteY22" fmla="*/ 665442 h 966670"/>
                <a:gd name="connsiteX23" fmla="*/ 382869 w 436126"/>
                <a:gd name="connsiteY23" fmla="*/ 678332 h 966670"/>
                <a:gd name="connsiteX24" fmla="*/ 343063 w 436126"/>
                <a:gd name="connsiteY24" fmla="*/ 718138 h 966670"/>
                <a:gd name="connsiteX25" fmla="*/ 337185 w 436126"/>
                <a:gd name="connsiteY25" fmla="*/ 747253 h 966670"/>
                <a:gd name="connsiteX26" fmla="*/ 337185 w 436126"/>
                <a:gd name="connsiteY26" fmla="*/ 747253 h 966670"/>
                <a:gd name="connsiteX27" fmla="*/ 337185 w 436126"/>
                <a:gd name="connsiteY27" fmla="*/ 747254 h 966670"/>
                <a:gd name="connsiteX28" fmla="*/ 337185 w 436126"/>
                <a:gd name="connsiteY28" fmla="*/ 747253 h 966670"/>
                <a:gd name="connsiteX29" fmla="*/ 343063 w 436126"/>
                <a:gd name="connsiteY29" fmla="*/ 776369 h 966670"/>
                <a:gd name="connsiteX30" fmla="*/ 382869 w 436126"/>
                <a:gd name="connsiteY30" fmla="*/ 816175 h 966670"/>
                <a:gd name="connsiteX31" fmla="*/ 392100 w 436126"/>
                <a:gd name="connsiteY31" fmla="*/ 818039 h 966670"/>
                <a:gd name="connsiteX32" fmla="*/ 392157 w 436126"/>
                <a:gd name="connsiteY32" fmla="*/ 826952 h 966670"/>
                <a:gd name="connsiteX33" fmla="*/ 382869 w 436126"/>
                <a:gd name="connsiteY33" fmla="*/ 828827 h 966670"/>
                <a:gd name="connsiteX34" fmla="*/ 343063 w 436126"/>
                <a:gd name="connsiteY34" fmla="*/ 868633 h 966670"/>
                <a:gd name="connsiteX35" fmla="*/ 337185 w 436126"/>
                <a:gd name="connsiteY35" fmla="*/ 897749 h 966670"/>
                <a:gd name="connsiteX36" fmla="*/ 337185 w 436126"/>
                <a:gd name="connsiteY36" fmla="*/ 897748 h 966670"/>
                <a:gd name="connsiteX37" fmla="*/ 337185 w 436126"/>
                <a:gd name="connsiteY37" fmla="*/ 897749 h 966670"/>
                <a:gd name="connsiteX38" fmla="*/ 337185 w 436126"/>
                <a:gd name="connsiteY38" fmla="*/ 897749 h 966670"/>
                <a:gd name="connsiteX39" fmla="*/ 343063 w 436126"/>
                <a:gd name="connsiteY39" fmla="*/ 926864 h 966670"/>
                <a:gd name="connsiteX40" fmla="*/ 382869 w 436126"/>
                <a:gd name="connsiteY40" fmla="*/ 966670 h 966670"/>
                <a:gd name="connsiteX41" fmla="*/ 1905 w 436126"/>
                <a:gd name="connsiteY41" fmla="*/ 879651 h 966670"/>
                <a:gd name="connsiteX42" fmla="*/ 0 w 436126"/>
                <a:gd name="connsiteY42" fmla="*/ 452931 h 966670"/>
                <a:gd name="connsiteX43" fmla="*/ 198120 w 436126"/>
                <a:gd name="connsiteY43" fmla="*/ 279576 h 966670"/>
                <a:gd name="connsiteX44" fmla="*/ 304800 w 436126"/>
                <a:gd name="connsiteY44" fmla="*/ 58596 h 966670"/>
                <a:gd name="connsiteX45" fmla="*/ 375999 w 436126"/>
                <a:gd name="connsiteY4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43063 w 436126"/>
                <a:gd name="connsiteY5" fmla="*/ 415243 h 966670"/>
                <a:gd name="connsiteX6" fmla="*/ 337185 w 436126"/>
                <a:gd name="connsiteY6" fmla="*/ 444358 h 966670"/>
                <a:gd name="connsiteX7" fmla="*/ 337185 w 436126"/>
                <a:gd name="connsiteY7" fmla="*/ 444358 h 966670"/>
                <a:gd name="connsiteX8" fmla="*/ 337185 w 436126"/>
                <a:gd name="connsiteY8" fmla="*/ 444359 h 966670"/>
                <a:gd name="connsiteX9" fmla="*/ 337185 w 436126"/>
                <a:gd name="connsiteY9" fmla="*/ 444358 h 966670"/>
                <a:gd name="connsiteX10" fmla="*/ 343063 w 436126"/>
                <a:gd name="connsiteY10" fmla="*/ 473474 h 966670"/>
                <a:gd name="connsiteX11" fmla="*/ 382869 w 436126"/>
                <a:gd name="connsiteY11" fmla="*/ 513280 h 966670"/>
                <a:gd name="connsiteX12" fmla="*/ 390164 w 436126"/>
                <a:gd name="connsiteY12" fmla="*/ 514753 h 966670"/>
                <a:gd name="connsiteX13" fmla="*/ 382869 w 436126"/>
                <a:gd name="connsiteY13" fmla="*/ 525932 h 966670"/>
                <a:gd name="connsiteX14" fmla="*/ 343063 w 436126"/>
                <a:gd name="connsiteY14" fmla="*/ 565738 h 966670"/>
                <a:gd name="connsiteX15" fmla="*/ 337185 w 436126"/>
                <a:gd name="connsiteY15" fmla="*/ 594853 h 966670"/>
                <a:gd name="connsiteX16" fmla="*/ 337185 w 436126"/>
                <a:gd name="connsiteY16" fmla="*/ 594853 h 966670"/>
                <a:gd name="connsiteX17" fmla="*/ 337185 w 436126"/>
                <a:gd name="connsiteY17" fmla="*/ 594854 h 966670"/>
                <a:gd name="connsiteX18" fmla="*/ 337185 w 436126"/>
                <a:gd name="connsiteY18" fmla="*/ 594853 h 966670"/>
                <a:gd name="connsiteX19" fmla="*/ 343063 w 436126"/>
                <a:gd name="connsiteY19" fmla="*/ 623969 h 966670"/>
                <a:gd name="connsiteX20" fmla="*/ 382869 w 436126"/>
                <a:gd name="connsiteY20" fmla="*/ 663775 h 966670"/>
                <a:gd name="connsiteX21" fmla="*/ 391126 w 436126"/>
                <a:gd name="connsiteY21" fmla="*/ 665442 h 966670"/>
                <a:gd name="connsiteX22" fmla="*/ 382869 w 436126"/>
                <a:gd name="connsiteY22" fmla="*/ 678332 h 966670"/>
                <a:gd name="connsiteX23" fmla="*/ 343063 w 436126"/>
                <a:gd name="connsiteY23" fmla="*/ 718138 h 966670"/>
                <a:gd name="connsiteX24" fmla="*/ 337185 w 436126"/>
                <a:gd name="connsiteY24" fmla="*/ 747253 h 966670"/>
                <a:gd name="connsiteX25" fmla="*/ 337185 w 436126"/>
                <a:gd name="connsiteY25" fmla="*/ 747253 h 966670"/>
                <a:gd name="connsiteX26" fmla="*/ 337185 w 436126"/>
                <a:gd name="connsiteY26" fmla="*/ 747254 h 966670"/>
                <a:gd name="connsiteX27" fmla="*/ 337185 w 436126"/>
                <a:gd name="connsiteY27" fmla="*/ 747253 h 966670"/>
                <a:gd name="connsiteX28" fmla="*/ 343063 w 436126"/>
                <a:gd name="connsiteY28" fmla="*/ 776369 h 966670"/>
                <a:gd name="connsiteX29" fmla="*/ 382869 w 436126"/>
                <a:gd name="connsiteY29" fmla="*/ 816175 h 966670"/>
                <a:gd name="connsiteX30" fmla="*/ 392100 w 436126"/>
                <a:gd name="connsiteY30" fmla="*/ 818039 h 966670"/>
                <a:gd name="connsiteX31" fmla="*/ 392157 w 436126"/>
                <a:gd name="connsiteY31" fmla="*/ 826952 h 966670"/>
                <a:gd name="connsiteX32" fmla="*/ 382869 w 436126"/>
                <a:gd name="connsiteY32" fmla="*/ 828827 h 966670"/>
                <a:gd name="connsiteX33" fmla="*/ 343063 w 436126"/>
                <a:gd name="connsiteY33" fmla="*/ 868633 h 966670"/>
                <a:gd name="connsiteX34" fmla="*/ 337185 w 436126"/>
                <a:gd name="connsiteY34" fmla="*/ 897749 h 966670"/>
                <a:gd name="connsiteX35" fmla="*/ 337185 w 436126"/>
                <a:gd name="connsiteY35" fmla="*/ 897748 h 966670"/>
                <a:gd name="connsiteX36" fmla="*/ 337185 w 436126"/>
                <a:gd name="connsiteY36" fmla="*/ 897749 h 966670"/>
                <a:gd name="connsiteX37" fmla="*/ 337185 w 436126"/>
                <a:gd name="connsiteY37" fmla="*/ 897749 h 966670"/>
                <a:gd name="connsiteX38" fmla="*/ 343063 w 436126"/>
                <a:gd name="connsiteY38" fmla="*/ 926864 h 966670"/>
                <a:gd name="connsiteX39" fmla="*/ 382869 w 436126"/>
                <a:gd name="connsiteY39" fmla="*/ 966670 h 966670"/>
                <a:gd name="connsiteX40" fmla="*/ 1905 w 436126"/>
                <a:gd name="connsiteY40" fmla="*/ 879651 h 966670"/>
                <a:gd name="connsiteX41" fmla="*/ 0 w 436126"/>
                <a:gd name="connsiteY41" fmla="*/ 452931 h 966670"/>
                <a:gd name="connsiteX42" fmla="*/ 198120 w 436126"/>
                <a:gd name="connsiteY42" fmla="*/ 279576 h 966670"/>
                <a:gd name="connsiteX43" fmla="*/ 304800 w 436126"/>
                <a:gd name="connsiteY43" fmla="*/ 58596 h 966670"/>
                <a:gd name="connsiteX44" fmla="*/ 375999 w 436126"/>
                <a:gd name="connsiteY4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82869 w 436126"/>
                <a:gd name="connsiteY9" fmla="*/ 513280 h 966670"/>
                <a:gd name="connsiteX10" fmla="*/ 390164 w 436126"/>
                <a:gd name="connsiteY10" fmla="*/ 514753 h 966670"/>
                <a:gd name="connsiteX11" fmla="*/ 382869 w 436126"/>
                <a:gd name="connsiteY11" fmla="*/ 525932 h 966670"/>
                <a:gd name="connsiteX12" fmla="*/ 343063 w 436126"/>
                <a:gd name="connsiteY12" fmla="*/ 565738 h 966670"/>
                <a:gd name="connsiteX13" fmla="*/ 337185 w 436126"/>
                <a:gd name="connsiteY13" fmla="*/ 594853 h 966670"/>
                <a:gd name="connsiteX14" fmla="*/ 337185 w 436126"/>
                <a:gd name="connsiteY14" fmla="*/ 594853 h 966670"/>
                <a:gd name="connsiteX15" fmla="*/ 337185 w 436126"/>
                <a:gd name="connsiteY15" fmla="*/ 594854 h 966670"/>
                <a:gd name="connsiteX16" fmla="*/ 337185 w 436126"/>
                <a:gd name="connsiteY16" fmla="*/ 594853 h 966670"/>
                <a:gd name="connsiteX17" fmla="*/ 343063 w 436126"/>
                <a:gd name="connsiteY17" fmla="*/ 623969 h 966670"/>
                <a:gd name="connsiteX18" fmla="*/ 382869 w 436126"/>
                <a:gd name="connsiteY18" fmla="*/ 663775 h 966670"/>
                <a:gd name="connsiteX19" fmla="*/ 391126 w 436126"/>
                <a:gd name="connsiteY19" fmla="*/ 665442 h 966670"/>
                <a:gd name="connsiteX20" fmla="*/ 382869 w 436126"/>
                <a:gd name="connsiteY20" fmla="*/ 678332 h 966670"/>
                <a:gd name="connsiteX21" fmla="*/ 343063 w 436126"/>
                <a:gd name="connsiteY21" fmla="*/ 718138 h 966670"/>
                <a:gd name="connsiteX22" fmla="*/ 337185 w 436126"/>
                <a:gd name="connsiteY22" fmla="*/ 747253 h 966670"/>
                <a:gd name="connsiteX23" fmla="*/ 337185 w 436126"/>
                <a:gd name="connsiteY23" fmla="*/ 747253 h 966670"/>
                <a:gd name="connsiteX24" fmla="*/ 337185 w 436126"/>
                <a:gd name="connsiteY24" fmla="*/ 747254 h 966670"/>
                <a:gd name="connsiteX25" fmla="*/ 337185 w 436126"/>
                <a:gd name="connsiteY25" fmla="*/ 747253 h 966670"/>
                <a:gd name="connsiteX26" fmla="*/ 343063 w 436126"/>
                <a:gd name="connsiteY26" fmla="*/ 776369 h 966670"/>
                <a:gd name="connsiteX27" fmla="*/ 382869 w 436126"/>
                <a:gd name="connsiteY27" fmla="*/ 816175 h 966670"/>
                <a:gd name="connsiteX28" fmla="*/ 392100 w 436126"/>
                <a:gd name="connsiteY28" fmla="*/ 818039 h 966670"/>
                <a:gd name="connsiteX29" fmla="*/ 392157 w 436126"/>
                <a:gd name="connsiteY29" fmla="*/ 826952 h 966670"/>
                <a:gd name="connsiteX30" fmla="*/ 382869 w 436126"/>
                <a:gd name="connsiteY30" fmla="*/ 828827 h 966670"/>
                <a:gd name="connsiteX31" fmla="*/ 343063 w 436126"/>
                <a:gd name="connsiteY31" fmla="*/ 868633 h 966670"/>
                <a:gd name="connsiteX32" fmla="*/ 337185 w 436126"/>
                <a:gd name="connsiteY32" fmla="*/ 897749 h 966670"/>
                <a:gd name="connsiteX33" fmla="*/ 337185 w 436126"/>
                <a:gd name="connsiteY33" fmla="*/ 897748 h 966670"/>
                <a:gd name="connsiteX34" fmla="*/ 337185 w 436126"/>
                <a:gd name="connsiteY34" fmla="*/ 897749 h 966670"/>
                <a:gd name="connsiteX35" fmla="*/ 337185 w 436126"/>
                <a:gd name="connsiteY35" fmla="*/ 897749 h 966670"/>
                <a:gd name="connsiteX36" fmla="*/ 343063 w 436126"/>
                <a:gd name="connsiteY36" fmla="*/ 926864 h 966670"/>
                <a:gd name="connsiteX37" fmla="*/ 382869 w 436126"/>
                <a:gd name="connsiteY37" fmla="*/ 966670 h 966670"/>
                <a:gd name="connsiteX38" fmla="*/ 1905 w 436126"/>
                <a:gd name="connsiteY38" fmla="*/ 879651 h 966670"/>
                <a:gd name="connsiteX39" fmla="*/ 0 w 436126"/>
                <a:gd name="connsiteY39" fmla="*/ 452931 h 966670"/>
                <a:gd name="connsiteX40" fmla="*/ 198120 w 436126"/>
                <a:gd name="connsiteY40" fmla="*/ 279576 h 966670"/>
                <a:gd name="connsiteX41" fmla="*/ 304800 w 436126"/>
                <a:gd name="connsiteY41" fmla="*/ 58596 h 966670"/>
                <a:gd name="connsiteX42" fmla="*/ 375999 w 436126"/>
                <a:gd name="connsiteY4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82869 w 436126"/>
                <a:gd name="connsiteY8" fmla="*/ 513280 h 966670"/>
                <a:gd name="connsiteX9" fmla="*/ 390164 w 436126"/>
                <a:gd name="connsiteY9" fmla="*/ 514753 h 966670"/>
                <a:gd name="connsiteX10" fmla="*/ 382869 w 436126"/>
                <a:gd name="connsiteY10" fmla="*/ 525932 h 966670"/>
                <a:gd name="connsiteX11" fmla="*/ 343063 w 436126"/>
                <a:gd name="connsiteY11" fmla="*/ 565738 h 966670"/>
                <a:gd name="connsiteX12" fmla="*/ 337185 w 436126"/>
                <a:gd name="connsiteY12" fmla="*/ 594853 h 966670"/>
                <a:gd name="connsiteX13" fmla="*/ 337185 w 436126"/>
                <a:gd name="connsiteY13" fmla="*/ 594853 h 966670"/>
                <a:gd name="connsiteX14" fmla="*/ 337185 w 436126"/>
                <a:gd name="connsiteY14" fmla="*/ 594854 h 966670"/>
                <a:gd name="connsiteX15" fmla="*/ 337185 w 436126"/>
                <a:gd name="connsiteY15" fmla="*/ 594853 h 966670"/>
                <a:gd name="connsiteX16" fmla="*/ 343063 w 436126"/>
                <a:gd name="connsiteY16" fmla="*/ 623969 h 966670"/>
                <a:gd name="connsiteX17" fmla="*/ 382869 w 436126"/>
                <a:gd name="connsiteY17" fmla="*/ 663775 h 966670"/>
                <a:gd name="connsiteX18" fmla="*/ 391126 w 436126"/>
                <a:gd name="connsiteY18" fmla="*/ 665442 h 966670"/>
                <a:gd name="connsiteX19" fmla="*/ 382869 w 436126"/>
                <a:gd name="connsiteY19" fmla="*/ 678332 h 966670"/>
                <a:gd name="connsiteX20" fmla="*/ 343063 w 436126"/>
                <a:gd name="connsiteY20" fmla="*/ 718138 h 966670"/>
                <a:gd name="connsiteX21" fmla="*/ 337185 w 436126"/>
                <a:gd name="connsiteY21" fmla="*/ 747253 h 966670"/>
                <a:gd name="connsiteX22" fmla="*/ 337185 w 436126"/>
                <a:gd name="connsiteY22" fmla="*/ 747253 h 966670"/>
                <a:gd name="connsiteX23" fmla="*/ 337185 w 436126"/>
                <a:gd name="connsiteY23" fmla="*/ 747254 h 966670"/>
                <a:gd name="connsiteX24" fmla="*/ 337185 w 436126"/>
                <a:gd name="connsiteY24" fmla="*/ 747253 h 966670"/>
                <a:gd name="connsiteX25" fmla="*/ 343063 w 436126"/>
                <a:gd name="connsiteY25" fmla="*/ 776369 h 966670"/>
                <a:gd name="connsiteX26" fmla="*/ 382869 w 436126"/>
                <a:gd name="connsiteY26" fmla="*/ 816175 h 966670"/>
                <a:gd name="connsiteX27" fmla="*/ 392100 w 436126"/>
                <a:gd name="connsiteY27" fmla="*/ 818039 h 966670"/>
                <a:gd name="connsiteX28" fmla="*/ 392157 w 436126"/>
                <a:gd name="connsiteY28" fmla="*/ 826952 h 966670"/>
                <a:gd name="connsiteX29" fmla="*/ 382869 w 436126"/>
                <a:gd name="connsiteY29" fmla="*/ 828827 h 966670"/>
                <a:gd name="connsiteX30" fmla="*/ 343063 w 436126"/>
                <a:gd name="connsiteY30" fmla="*/ 868633 h 966670"/>
                <a:gd name="connsiteX31" fmla="*/ 337185 w 436126"/>
                <a:gd name="connsiteY31" fmla="*/ 897749 h 966670"/>
                <a:gd name="connsiteX32" fmla="*/ 337185 w 436126"/>
                <a:gd name="connsiteY32" fmla="*/ 897748 h 966670"/>
                <a:gd name="connsiteX33" fmla="*/ 337185 w 436126"/>
                <a:gd name="connsiteY33" fmla="*/ 897749 h 966670"/>
                <a:gd name="connsiteX34" fmla="*/ 337185 w 436126"/>
                <a:gd name="connsiteY34" fmla="*/ 897749 h 966670"/>
                <a:gd name="connsiteX35" fmla="*/ 343063 w 436126"/>
                <a:gd name="connsiteY35" fmla="*/ 926864 h 966670"/>
                <a:gd name="connsiteX36" fmla="*/ 382869 w 436126"/>
                <a:gd name="connsiteY36" fmla="*/ 966670 h 966670"/>
                <a:gd name="connsiteX37" fmla="*/ 1905 w 436126"/>
                <a:gd name="connsiteY37" fmla="*/ 879651 h 966670"/>
                <a:gd name="connsiteX38" fmla="*/ 0 w 436126"/>
                <a:gd name="connsiteY38" fmla="*/ 452931 h 966670"/>
                <a:gd name="connsiteX39" fmla="*/ 198120 w 436126"/>
                <a:gd name="connsiteY39" fmla="*/ 279576 h 966670"/>
                <a:gd name="connsiteX40" fmla="*/ 304800 w 436126"/>
                <a:gd name="connsiteY40" fmla="*/ 58596 h 966670"/>
                <a:gd name="connsiteX41" fmla="*/ 375999 w 436126"/>
                <a:gd name="connsiteY4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82869 w 436126"/>
                <a:gd name="connsiteY7" fmla="*/ 513280 h 966670"/>
                <a:gd name="connsiteX8" fmla="*/ 390164 w 436126"/>
                <a:gd name="connsiteY8" fmla="*/ 514753 h 966670"/>
                <a:gd name="connsiteX9" fmla="*/ 382869 w 436126"/>
                <a:gd name="connsiteY9" fmla="*/ 525932 h 966670"/>
                <a:gd name="connsiteX10" fmla="*/ 343063 w 436126"/>
                <a:gd name="connsiteY10" fmla="*/ 565738 h 966670"/>
                <a:gd name="connsiteX11" fmla="*/ 337185 w 436126"/>
                <a:gd name="connsiteY11" fmla="*/ 594853 h 966670"/>
                <a:gd name="connsiteX12" fmla="*/ 337185 w 436126"/>
                <a:gd name="connsiteY12" fmla="*/ 594853 h 966670"/>
                <a:gd name="connsiteX13" fmla="*/ 337185 w 436126"/>
                <a:gd name="connsiteY13" fmla="*/ 594854 h 966670"/>
                <a:gd name="connsiteX14" fmla="*/ 337185 w 436126"/>
                <a:gd name="connsiteY14" fmla="*/ 594853 h 966670"/>
                <a:gd name="connsiteX15" fmla="*/ 343063 w 436126"/>
                <a:gd name="connsiteY15" fmla="*/ 623969 h 966670"/>
                <a:gd name="connsiteX16" fmla="*/ 382869 w 436126"/>
                <a:gd name="connsiteY16" fmla="*/ 663775 h 966670"/>
                <a:gd name="connsiteX17" fmla="*/ 391126 w 436126"/>
                <a:gd name="connsiteY17" fmla="*/ 665442 h 966670"/>
                <a:gd name="connsiteX18" fmla="*/ 382869 w 436126"/>
                <a:gd name="connsiteY18" fmla="*/ 678332 h 966670"/>
                <a:gd name="connsiteX19" fmla="*/ 343063 w 436126"/>
                <a:gd name="connsiteY19" fmla="*/ 718138 h 966670"/>
                <a:gd name="connsiteX20" fmla="*/ 337185 w 436126"/>
                <a:gd name="connsiteY20" fmla="*/ 747253 h 966670"/>
                <a:gd name="connsiteX21" fmla="*/ 337185 w 436126"/>
                <a:gd name="connsiteY21" fmla="*/ 747253 h 966670"/>
                <a:gd name="connsiteX22" fmla="*/ 337185 w 436126"/>
                <a:gd name="connsiteY22" fmla="*/ 747254 h 966670"/>
                <a:gd name="connsiteX23" fmla="*/ 337185 w 436126"/>
                <a:gd name="connsiteY23" fmla="*/ 747253 h 966670"/>
                <a:gd name="connsiteX24" fmla="*/ 343063 w 436126"/>
                <a:gd name="connsiteY24" fmla="*/ 776369 h 966670"/>
                <a:gd name="connsiteX25" fmla="*/ 382869 w 436126"/>
                <a:gd name="connsiteY25" fmla="*/ 816175 h 966670"/>
                <a:gd name="connsiteX26" fmla="*/ 392100 w 436126"/>
                <a:gd name="connsiteY26" fmla="*/ 818039 h 966670"/>
                <a:gd name="connsiteX27" fmla="*/ 392157 w 436126"/>
                <a:gd name="connsiteY27" fmla="*/ 826952 h 966670"/>
                <a:gd name="connsiteX28" fmla="*/ 382869 w 436126"/>
                <a:gd name="connsiteY28" fmla="*/ 828827 h 966670"/>
                <a:gd name="connsiteX29" fmla="*/ 343063 w 436126"/>
                <a:gd name="connsiteY29" fmla="*/ 868633 h 966670"/>
                <a:gd name="connsiteX30" fmla="*/ 337185 w 436126"/>
                <a:gd name="connsiteY30" fmla="*/ 897749 h 966670"/>
                <a:gd name="connsiteX31" fmla="*/ 337185 w 436126"/>
                <a:gd name="connsiteY31" fmla="*/ 897748 h 966670"/>
                <a:gd name="connsiteX32" fmla="*/ 337185 w 436126"/>
                <a:gd name="connsiteY32" fmla="*/ 897749 h 966670"/>
                <a:gd name="connsiteX33" fmla="*/ 337185 w 436126"/>
                <a:gd name="connsiteY33" fmla="*/ 897749 h 966670"/>
                <a:gd name="connsiteX34" fmla="*/ 343063 w 436126"/>
                <a:gd name="connsiteY34" fmla="*/ 926864 h 966670"/>
                <a:gd name="connsiteX35" fmla="*/ 382869 w 436126"/>
                <a:gd name="connsiteY35" fmla="*/ 966670 h 966670"/>
                <a:gd name="connsiteX36" fmla="*/ 1905 w 436126"/>
                <a:gd name="connsiteY36" fmla="*/ 879651 h 966670"/>
                <a:gd name="connsiteX37" fmla="*/ 0 w 436126"/>
                <a:gd name="connsiteY37" fmla="*/ 452931 h 966670"/>
                <a:gd name="connsiteX38" fmla="*/ 198120 w 436126"/>
                <a:gd name="connsiteY38" fmla="*/ 279576 h 966670"/>
                <a:gd name="connsiteX39" fmla="*/ 304800 w 436126"/>
                <a:gd name="connsiteY39" fmla="*/ 58596 h 966670"/>
                <a:gd name="connsiteX40" fmla="*/ 375999 w 436126"/>
                <a:gd name="connsiteY4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82869 w 436126"/>
                <a:gd name="connsiteY6" fmla="*/ 513280 h 966670"/>
                <a:gd name="connsiteX7" fmla="*/ 390164 w 436126"/>
                <a:gd name="connsiteY7" fmla="*/ 514753 h 966670"/>
                <a:gd name="connsiteX8" fmla="*/ 382869 w 436126"/>
                <a:gd name="connsiteY8" fmla="*/ 525932 h 966670"/>
                <a:gd name="connsiteX9" fmla="*/ 343063 w 436126"/>
                <a:gd name="connsiteY9" fmla="*/ 565738 h 966670"/>
                <a:gd name="connsiteX10" fmla="*/ 337185 w 436126"/>
                <a:gd name="connsiteY10" fmla="*/ 594853 h 966670"/>
                <a:gd name="connsiteX11" fmla="*/ 337185 w 436126"/>
                <a:gd name="connsiteY11" fmla="*/ 594853 h 966670"/>
                <a:gd name="connsiteX12" fmla="*/ 337185 w 436126"/>
                <a:gd name="connsiteY12" fmla="*/ 594854 h 966670"/>
                <a:gd name="connsiteX13" fmla="*/ 337185 w 436126"/>
                <a:gd name="connsiteY13" fmla="*/ 594853 h 966670"/>
                <a:gd name="connsiteX14" fmla="*/ 343063 w 436126"/>
                <a:gd name="connsiteY14" fmla="*/ 623969 h 966670"/>
                <a:gd name="connsiteX15" fmla="*/ 382869 w 436126"/>
                <a:gd name="connsiteY15" fmla="*/ 663775 h 966670"/>
                <a:gd name="connsiteX16" fmla="*/ 391126 w 436126"/>
                <a:gd name="connsiteY16" fmla="*/ 665442 h 966670"/>
                <a:gd name="connsiteX17" fmla="*/ 382869 w 436126"/>
                <a:gd name="connsiteY17" fmla="*/ 678332 h 966670"/>
                <a:gd name="connsiteX18" fmla="*/ 343063 w 436126"/>
                <a:gd name="connsiteY18" fmla="*/ 718138 h 966670"/>
                <a:gd name="connsiteX19" fmla="*/ 337185 w 436126"/>
                <a:gd name="connsiteY19" fmla="*/ 747253 h 966670"/>
                <a:gd name="connsiteX20" fmla="*/ 337185 w 436126"/>
                <a:gd name="connsiteY20" fmla="*/ 747253 h 966670"/>
                <a:gd name="connsiteX21" fmla="*/ 337185 w 436126"/>
                <a:gd name="connsiteY21" fmla="*/ 747254 h 966670"/>
                <a:gd name="connsiteX22" fmla="*/ 337185 w 436126"/>
                <a:gd name="connsiteY22" fmla="*/ 747253 h 966670"/>
                <a:gd name="connsiteX23" fmla="*/ 343063 w 436126"/>
                <a:gd name="connsiteY23" fmla="*/ 776369 h 966670"/>
                <a:gd name="connsiteX24" fmla="*/ 382869 w 436126"/>
                <a:gd name="connsiteY24" fmla="*/ 816175 h 966670"/>
                <a:gd name="connsiteX25" fmla="*/ 392100 w 436126"/>
                <a:gd name="connsiteY25" fmla="*/ 818039 h 966670"/>
                <a:gd name="connsiteX26" fmla="*/ 392157 w 436126"/>
                <a:gd name="connsiteY26" fmla="*/ 826952 h 966670"/>
                <a:gd name="connsiteX27" fmla="*/ 382869 w 436126"/>
                <a:gd name="connsiteY27" fmla="*/ 828827 h 966670"/>
                <a:gd name="connsiteX28" fmla="*/ 343063 w 436126"/>
                <a:gd name="connsiteY28" fmla="*/ 868633 h 966670"/>
                <a:gd name="connsiteX29" fmla="*/ 337185 w 436126"/>
                <a:gd name="connsiteY29" fmla="*/ 897749 h 966670"/>
                <a:gd name="connsiteX30" fmla="*/ 337185 w 436126"/>
                <a:gd name="connsiteY30" fmla="*/ 897748 h 966670"/>
                <a:gd name="connsiteX31" fmla="*/ 337185 w 436126"/>
                <a:gd name="connsiteY31" fmla="*/ 897749 h 966670"/>
                <a:gd name="connsiteX32" fmla="*/ 337185 w 436126"/>
                <a:gd name="connsiteY32" fmla="*/ 897749 h 966670"/>
                <a:gd name="connsiteX33" fmla="*/ 343063 w 436126"/>
                <a:gd name="connsiteY33" fmla="*/ 926864 h 966670"/>
                <a:gd name="connsiteX34" fmla="*/ 382869 w 436126"/>
                <a:gd name="connsiteY34" fmla="*/ 966670 h 966670"/>
                <a:gd name="connsiteX35" fmla="*/ 1905 w 436126"/>
                <a:gd name="connsiteY35" fmla="*/ 879651 h 966670"/>
                <a:gd name="connsiteX36" fmla="*/ 0 w 436126"/>
                <a:gd name="connsiteY36" fmla="*/ 452931 h 966670"/>
                <a:gd name="connsiteX37" fmla="*/ 198120 w 436126"/>
                <a:gd name="connsiteY37" fmla="*/ 279576 h 966670"/>
                <a:gd name="connsiteX38" fmla="*/ 304800 w 436126"/>
                <a:gd name="connsiteY38" fmla="*/ 58596 h 966670"/>
                <a:gd name="connsiteX39" fmla="*/ 375999 w 436126"/>
                <a:gd name="connsiteY3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82869 w 436126"/>
                <a:gd name="connsiteY5" fmla="*/ 513280 h 966670"/>
                <a:gd name="connsiteX6" fmla="*/ 390164 w 436126"/>
                <a:gd name="connsiteY6" fmla="*/ 514753 h 966670"/>
                <a:gd name="connsiteX7" fmla="*/ 382869 w 436126"/>
                <a:gd name="connsiteY7" fmla="*/ 525932 h 966670"/>
                <a:gd name="connsiteX8" fmla="*/ 343063 w 436126"/>
                <a:gd name="connsiteY8" fmla="*/ 565738 h 966670"/>
                <a:gd name="connsiteX9" fmla="*/ 337185 w 436126"/>
                <a:gd name="connsiteY9" fmla="*/ 594853 h 966670"/>
                <a:gd name="connsiteX10" fmla="*/ 337185 w 436126"/>
                <a:gd name="connsiteY10" fmla="*/ 594853 h 966670"/>
                <a:gd name="connsiteX11" fmla="*/ 337185 w 436126"/>
                <a:gd name="connsiteY11" fmla="*/ 594854 h 966670"/>
                <a:gd name="connsiteX12" fmla="*/ 337185 w 436126"/>
                <a:gd name="connsiteY12" fmla="*/ 594853 h 966670"/>
                <a:gd name="connsiteX13" fmla="*/ 343063 w 436126"/>
                <a:gd name="connsiteY13" fmla="*/ 623969 h 966670"/>
                <a:gd name="connsiteX14" fmla="*/ 382869 w 436126"/>
                <a:gd name="connsiteY14" fmla="*/ 663775 h 966670"/>
                <a:gd name="connsiteX15" fmla="*/ 391126 w 436126"/>
                <a:gd name="connsiteY15" fmla="*/ 665442 h 966670"/>
                <a:gd name="connsiteX16" fmla="*/ 382869 w 436126"/>
                <a:gd name="connsiteY16" fmla="*/ 678332 h 966670"/>
                <a:gd name="connsiteX17" fmla="*/ 343063 w 436126"/>
                <a:gd name="connsiteY17" fmla="*/ 718138 h 966670"/>
                <a:gd name="connsiteX18" fmla="*/ 337185 w 436126"/>
                <a:gd name="connsiteY18" fmla="*/ 747253 h 966670"/>
                <a:gd name="connsiteX19" fmla="*/ 337185 w 436126"/>
                <a:gd name="connsiteY19" fmla="*/ 747253 h 966670"/>
                <a:gd name="connsiteX20" fmla="*/ 337185 w 436126"/>
                <a:gd name="connsiteY20" fmla="*/ 747254 h 966670"/>
                <a:gd name="connsiteX21" fmla="*/ 337185 w 436126"/>
                <a:gd name="connsiteY21" fmla="*/ 747253 h 966670"/>
                <a:gd name="connsiteX22" fmla="*/ 343063 w 436126"/>
                <a:gd name="connsiteY22" fmla="*/ 776369 h 966670"/>
                <a:gd name="connsiteX23" fmla="*/ 382869 w 436126"/>
                <a:gd name="connsiteY23" fmla="*/ 816175 h 966670"/>
                <a:gd name="connsiteX24" fmla="*/ 392100 w 436126"/>
                <a:gd name="connsiteY24" fmla="*/ 818039 h 966670"/>
                <a:gd name="connsiteX25" fmla="*/ 392157 w 436126"/>
                <a:gd name="connsiteY25" fmla="*/ 826952 h 966670"/>
                <a:gd name="connsiteX26" fmla="*/ 382869 w 436126"/>
                <a:gd name="connsiteY26" fmla="*/ 828827 h 966670"/>
                <a:gd name="connsiteX27" fmla="*/ 343063 w 436126"/>
                <a:gd name="connsiteY27" fmla="*/ 868633 h 966670"/>
                <a:gd name="connsiteX28" fmla="*/ 337185 w 436126"/>
                <a:gd name="connsiteY28" fmla="*/ 897749 h 966670"/>
                <a:gd name="connsiteX29" fmla="*/ 337185 w 436126"/>
                <a:gd name="connsiteY29" fmla="*/ 897748 h 966670"/>
                <a:gd name="connsiteX30" fmla="*/ 337185 w 436126"/>
                <a:gd name="connsiteY30" fmla="*/ 897749 h 966670"/>
                <a:gd name="connsiteX31" fmla="*/ 337185 w 436126"/>
                <a:gd name="connsiteY31" fmla="*/ 897749 h 966670"/>
                <a:gd name="connsiteX32" fmla="*/ 343063 w 436126"/>
                <a:gd name="connsiteY32" fmla="*/ 926864 h 966670"/>
                <a:gd name="connsiteX33" fmla="*/ 382869 w 436126"/>
                <a:gd name="connsiteY33" fmla="*/ 966670 h 966670"/>
                <a:gd name="connsiteX34" fmla="*/ 1905 w 436126"/>
                <a:gd name="connsiteY34" fmla="*/ 879651 h 966670"/>
                <a:gd name="connsiteX35" fmla="*/ 0 w 436126"/>
                <a:gd name="connsiteY35" fmla="*/ 452931 h 966670"/>
                <a:gd name="connsiteX36" fmla="*/ 198120 w 436126"/>
                <a:gd name="connsiteY36" fmla="*/ 279576 h 966670"/>
                <a:gd name="connsiteX37" fmla="*/ 304800 w 436126"/>
                <a:gd name="connsiteY37" fmla="*/ 58596 h 966670"/>
                <a:gd name="connsiteX38" fmla="*/ 375999 w 436126"/>
                <a:gd name="connsiteY3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90164 w 436126"/>
                <a:gd name="connsiteY5" fmla="*/ 514753 h 966670"/>
                <a:gd name="connsiteX6" fmla="*/ 382869 w 436126"/>
                <a:gd name="connsiteY6" fmla="*/ 525932 h 966670"/>
                <a:gd name="connsiteX7" fmla="*/ 343063 w 436126"/>
                <a:gd name="connsiteY7" fmla="*/ 565738 h 966670"/>
                <a:gd name="connsiteX8" fmla="*/ 337185 w 436126"/>
                <a:gd name="connsiteY8" fmla="*/ 594853 h 966670"/>
                <a:gd name="connsiteX9" fmla="*/ 337185 w 436126"/>
                <a:gd name="connsiteY9" fmla="*/ 594853 h 966670"/>
                <a:gd name="connsiteX10" fmla="*/ 337185 w 436126"/>
                <a:gd name="connsiteY10" fmla="*/ 594854 h 966670"/>
                <a:gd name="connsiteX11" fmla="*/ 337185 w 436126"/>
                <a:gd name="connsiteY11" fmla="*/ 594853 h 966670"/>
                <a:gd name="connsiteX12" fmla="*/ 343063 w 436126"/>
                <a:gd name="connsiteY12" fmla="*/ 623969 h 966670"/>
                <a:gd name="connsiteX13" fmla="*/ 382869 w 436126"/>
                <a:gd name="connsiteY13" fmla="*/ 663775 h 966670"/>
                <a:gd name="connsiteX14" fmla="*/ 391126 w 436126"/>
                <a:gd name="connsiteY14" fmla="*/ 665442 h 966670"/>
                <a:gd name="connsiteX15" fmla="*/ 382869 w 436126"/>
                <a:gd name="connsiteY15" fmla="*/ 678332 h 966670"/>
                <a:gd name="connsiteX16" fmla="*/ 343063 w 436126"/>
                <a:gd name="connsiteY16" fmla="*/ 718138 h 966670"/>
                <a:gd name="connsiteX17" fmla="*/ 337185 w 436126"/>
                <a:gd name="connsiteY17" fmla="*/ 747253 h 966670"/>
                <a:gd name="connsiteX18" fmla="*/ 337185 w 436126"/>
                <a:gd name="connsiteY18" fmla="*/ 747253 h 966670"/>
                <a:gd name="connsiteX19" fmla="*/ 337185 w 436126"/>
                <a:gd name="connsiteY19" fmla="*/ 747254 h 966670"/>
                <a:gd name="connsiteX20" fmla="*/ 337185 w 436126"/>
                <a:gd name="connsiteY20" fmla="*/ 747253 h 966670"/>
                <a:gd name="connsiteX21" fmla="*/ 343063 w 436126"/>
                <a:gd name="connsiteY21" fmla="*/ 776369 h 966670"/>
                <a:gd name="connsiteX22" fmla="*/ 382869 w 436126"/>
                <a:gd name="connsiteY22" fmla="*/ 816175 h 966670"/>
                <a:gd name="connsiteX23" fmla="*/ 392100 w 436126"/>
                <a:gd name="connsiteY23" fmla="*/ 818039 h 966670"/>
                <a:gd name="connsiteX24" fmla="*/ 392157 w 436126"/>
                <a:gd name="connsiteY24" fmla="*/ 826952 h 966670"/>
                <a:gd name="connsiteX25" fmla="*/ 382869 w 436126"/>
                <a:gd name="connsiteY25" fmla="*/ 828827 h 966670"/>
                <a:gd name="connsiteX26" fmla="*/ 343063 w 436126"/>
                <a:gd name="connsiteY26" fmla="*/ 868633 h 966670"/>
                <a:gd name="connsiteX27" fmla="*/ 337185 w 436126"/>
                <a:gd name="connsiteY27" fmla="*/ 897749 h 966670"/>
                <a:gd name="connsiteX28" fmla="*/ 337185 w 436126"/>
                <a:gd name="connsiteY28" fmla="*/ 897748 h 966670"/>
                <a:gd name="connsiteX29" fmla="*/ 337185 w 436126"/>
                <a:gd name="connsiteY29" fmla="*/ 897749 h 966670"/>
                <a:gd name="connsiteX30" fmla="*/ 337185 w 436126"/>
                <a:gd name="connsiteY30" fmla="*/ 897749 h 966670"/>
                <a:gd name="connsiteX31" fmla="*/ 343063 w 436126"/>
                <a:gd name="connsiteY31" fmla="*/ 926864 h 966670"/>
                <a:gd name="connsiteX32" fmla="*/ 382869 w 436126"/>
                <a:gd name="connsiteY32" fmla="*/ 966670 h 966670"/>
                <a:gd name="connsiteX33" fmla="*/ 1905 w 436126"/>
                <a:gd name="connsiteY33" fmla="*/ 879651 h 966670"/>
                <a:gd name="connsiteX34" fmla="*/ 0 w 436126"/>
                <a:gd name="connsiteY34" fmla="*/ 452931 h 966670"/>
                <a:gd name="connsiteX35" fmla="*/ 198120 w 436126"/>
                <a:gd name="connsiteY35" fmla="*/ 279576 h 966670"/>
                <a:gd name="connsiteX36" fmla="*/ 304800 w 436126"/>
                <a:gd name="connsiteY36" fmla="*/ 58596 h 966670"/>
                <a:gd name="connsiteX37" fmla="*/ 375999 w 436126"/>
                <a:gd name="connsiteY3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82869 w 436126"/>
                <a:gd name="connsiteY5" fmla="*/ 525932 h 966670"/>
                <a:gd name="connsiteX6" fmla="*/ 343063 w 436126"/>
                <a:gd name="connsiteY6" fmla="*/ 565738 h 966670"/>
                <a:gd name="connsiteX7" fmla="*/ 337185 w 436126"/>
                <a:gd name="connsiteY7" fmla="*/ 594853 h 966670"/>
                <a:gd name="connsiteX8" fmla="*/ 337185 w 436126"/>
                <a:gd name="connsiteY8" fmla="*/ 594853 h 966670"/>
                <a:gd name="connsiteX9" fmla="*/ 337185 w 436126"/>
                <a:gd name="connsiteY9" fmla="*/ 594854 h 966670"/>
                <a:gd name="connsiteX10" fmla="*/ 337185 w 436126"/>
                <a:gd name="connsiteY10" fmla="*/ 594853 h 966670"/>
                <a:gd name="connsiteX11" fmla="*/ 343063 w 436126"/>
                <a:gd name="connsiteY11" fmla="*/ 623969 h 966670"/>
                <a:gd name="connsiteX12" fmla="*/ 382869 w 436126"/>
                <a:gd name="connsiteY12" fmla="*/ 663775 h 966670"/>
                <a:gd name="connsiteX13" fmla="*/ 391126 w 436126"/>
                <a:gd name="connsiteY13" fmla="*/ 665442 h 966670"/>
                <a:gd name="connsiteX14" fmla="*/ 382869 w 436126"/>
                <a:gd name="connsiteY14" fmla="*/ 678332 h 966670"/>
                <a:gd name="connsiteX15" fmla="*/ 343063 w 436126"/>
                <a:gd name="connsiteY15" fmla="*/ 718138 h 966670"/>
                <a:gd name="connsiteX16" fmla="*/ 337185 w 436126"/>
                <a:gd name="connsiteY16" fmla="*/ 747253 h 966670"/>
                <a:gd name="connsiteX17" fmla="*/ 337185 w 436126"/>
                <a:gd name="connsiteY17" fmla="*/ 747253 h 966670"/>
                <a:gd name="connsiteX18" fmla="*/ 337185 w 436126"/>
                <a:gd name="connsiteY18" fmla="*/ 747254 h 966670"/>
                <a:gd name="connsiteX19" fmla="*/ 337185 w 436126"/>
                <a:gd name="connsiteY19" fmla="*/ 747253 h 966670"/>
                <a:gd name="connsiteX20" fmla="*/ 343063 w 436126"/>
                <a:gd name="connsiteY20" fmla="*/ 776369 h 966670"/>
                <a:gd name="connsiteX21" fmla="*/ 382869 w 436126"/>
                <a:gd name="connsiteY21" fmla="*/ 816175 h 966670"/>
                <a:gd name="connsiteX22" fmla="*/ 392100 w 436126"/>
                <a:gd name="connsiteY22" fmla="*/ 818039 h 966670"/>
                <a:gd name="connsiteX23" fmla="*/ 392157 w 436126"/>
                <a:gd name="connsiteY23" fmla="*/ 826952 h 966670"/>
                <a:gd name="connsiteX24" fmla="*/ 382869 w 436126"/>
                <a:gd name="connsiteY24" fmla="*/ 828827 h 966670"/>
                <a:gd name="connsiteX25" fmla="*/ 343063 w 436126"/>
                <a:gd name="connsiteY25" fmla="*/ 868633 h 966670"/>
                <a:gd name="connsiteX26" fmla="*/ 337185 w 436126"/>
                <a:gd name="connsiteY26" fmla="*/ 897749 h 966670"/>
                <a:gd name="connsiteX27" fmla="*/ 337185 w 436126"/>
                <a:gd name="connsiteY27" fmla="*/ 897748 h 966670"/>
                <a:gd name="connsiteX28" fmla="*/ 337185 w 436126"/>
                <a:gd name="connsiteY28" fmla="*/ 897749 h 966670"/>
                <a:gd name="connsiteX29" fmla="*/ 337185 w 436126"/>
                <a:gd name="connsiteY29" fmla="*/ 897749 h 966670"/>
                <a:gd name="connsiteX30" fmla="*/ 343063 w 436126"/>
                <a:gd name="connsiteY30" fmla="*/ 926864 h 966670"/>
                <a:gd name="connsiteX31" fmla="*/ 382869 w 436126"/>
                <a:gd name="connsiteY31" fmla="*/ 966670 h 966670"/>
                <a:gd name="connsiteX32" fmla="*/ 1905 w 436126"/>
                <a:gd name="connsiteY32" fmla="*/ 879651 h 966670"/>
                <a:gd name="connsiteX33" fmla="*/ 0 w 436126"/>
                <a:gd name="connsiteY33" fmla="*/ 452931 h 966670"/>
                <a:gd name="connsiteX34" fmla="*/ 198120 w 436126"/>
                <a:gd name="connsiteY34" fmla="*/ 279576 h 966670"/>
                <a:gd name="connsiteX35" fmla="*/ 304800 w 436126"/>
                <a:gd name="connsiteY35" fmla="*/ 58596 h 966670"/>
                <a:gd name="connsiteX36" fmla="*/ 375999 w 436126"/>
                <a:gd name="connsiteY3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43063 w 436126"/>
                <a:gd name="connsiteY5" fmla="*/ 565738 h 966670"/>
                <a:gd name="connsiteX6" fmla="*/ 337185 w 436126"/>
                <a:gd name="connsiteY6" fmla="*/ 594853 h 966670"/>
                <a:gd name="connsiteX7" fmla="*/ 337185 w 436126"/>
                <a:gd name="connsiteY7" fmla="*/ 594853 h 966670"/>
                <a:gd name="connsiteX8" fmla="*/ 337185 w 436126"/>
                <a:gd name="connsiteY8" fmla="*/ 594854 h 966670"/>
                <a:gd name="connsiteX9" fmla="*/ 337185 w 436126"/>
                <a:gd name="connsiteY9" fmla="*/ 594853 h 966670"/>
                <a:gd name="connsiteX10" fmla="*/ 343063 w 436126"/>
                <a:gd name="connsiteY10" fmla="*/ 623969 h 966670"/>
                <a:gd name="connsiteX11" fmla="*/ 382869 w 436126"/>
                <a:gd name="connsiteY11" fmla="*/ 663775 h 966670"/>
                <a:gd name="connsiteX12" fmla="*/ 391126 w 436126"/>
                <a:gd name="connsiteY12" fmla="*/ 665442 h 966670"/>
                <a:gd name="connsiteX13" fmla="*/ 382869 w 436126"/>
                <a:gd name="connsiteY13" fmla="*/ 678332 h 966670"/>
                <a:gd name="connsiteX14" fmla="*/ 343063 w 436126"/>
                <a:gd name="connsiteY14" fmla="*/ 718138 h 966670"/>
                <a:gd name="connsiteX15" fmla="*/ 337185 w 436126"/>
                <a:gd name="connsiteY15" fmla="*/ 747253 h 966670"/>
                <a:gd name="connsiteX16" fmla="*/ 337185 w 436126"/>
                <a:gd name="connsiteY16" fmla="*/ 747253 h 966670"/>
                <a:gd name="connsiteX17" fmla="*/ 337185 w 436126"/>
                <a:gd name="connsiteY17" fmla="*/ 747254 h 966670"/>
                <a:gd name="connsiteX18" fmla="*/ 337185 w 436126"/>
                <a:gd name="connsiteY18" fmla="*/ 747253 h 966670"/>
                <a:gd name="connsiteX19" fmla="*/ 343063 w 436126"/>
                <a:gd name="connsiteY19" fmla="*/ 776369 h 966670"/>
                <a:gd name="connsiteX20" fmla="*/ 382869 w 436126"/>
                <a:gd name="connsiteY20" fmla="*/ 816175 h 966670"/>
                <a:gd name="connsiteX21" fmla="*/ 392100 w 436126"/>
                <a:gd name="connsiteY21" fmla="*/ 818039 h 966670"/>
                <a:gd name="connsiteX22" fmla="*/ 392157 w 436126"/>
                <a:gd name="connsiteY22" fmla="*/ 826952 h 966670"/>
                <a:gd name="connsiteX23" fmla="*/ 382869 w 436126"/>
                <a:gd name="connsiteY23" fmla="*/ 828827 h 966670"/>
                <a:gd name="connsiteX24" fmla="*/ 343063 w 436126"/>
                <a:gd name="connsiteY24" fmla="*/ 868633 h 966670"/>
                <a:gd name="connsiteX25" fmla="*/ 337185 w 436126"/>
                <a:gd name="connsiteY25" fmla="*/ 897749 h 966670"/>
                <a:gd name="connsiteX26" fmla="*/ 337185 w 436126"/>
                <a:gd name="connsiteY26" fmla="*/ 897748 h 966670"/>
                <a:gd name="connsiteX27" fmla="*/ 337185 w 436126"/>
                <a:gd name="connsiteY27" fmla="*/ 897749 h 966670"/>
                <a:gd name="connsiteX28" fmla="*/ 337185 w 436126"/>
                <a:gd name="connsiteY28" fmla="*/ 897749 h 966670"/>
                <a:gd name="connsiteX29" fmla="*/ 343063 w 436126"/>
                <a:gd name="connsiteY29" fmla="*/ 926864 h 966670"/>
                <a:gd name="connsiteX30" fmla="*/ 382869 w 436126"/>
                <a:gd name="connsiteY30" fmla="*/ 966670 h 966670"/>
                <a:gd name="connsiteX31" fmla="*/ 1905 w 436126"/>
                <a:gd name="connsiteY31" fmla="*/ 879651 h 966670"/>
                <a:gd name="connsiteX32" fmla="*/ 0 w 436126"/>
                <a:gd name="connsiteY32" fmla="*/ 452931 h 966670"/>
                <a:gd name="connsiteX33" fmla="*/ 198120 w 436126"/>
                <a:gd name="connsiteY33" fmla="*/ 279576 h 966670"/>
                <a:gd name="connsiteX34" fmla="*/ 304800 w 436126"/>
                <a:gd name="connsiteY34" fmla="*/ 58596 h 966670"/>
                <a:gd name="connsiteX35" fmla="*/ 375999 w 436126"/>
                <a:gd name="connsiteY3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37185 w 436126"/>
                <a:gd name="connsiteY8" fmla="*/ 594853 h 966670"/>
                <a:gd name="connsiteX9" fmla="*/ 343063 w 436126"/>
                <a:gd name="connsiteY9" fmla="*/ 623969 h 966670"/>
                <a:gd name="connsiteX10" fmla="*/ 382869 w 436126"/>
                <a:gd name="connsiteY10" fmla="*/ 663775 h 966670"/>
                <a:gd name="connsiteX11" fmla="*/ 391126 w 436126"/>
                <a:gd name="connsiteY11" fmla="*/ 665442 h 966670"/>
                <a:gd name="connsiteX12" fmla="*/ 382869 w 436126"/>
                <a:gd name="connsiteY12" fmla="*/ 678332 h 966670"/>
                <a:gd name="connsiteX13" fmla="*/ 343063 w 436126"/>
                <a:gd name="connsiteY13" fmla="*/ 718138 h 966670"/>
                <a:gd name="connsiteX14" fmla="*/ 337185 w 436126"/>
                <a:gd name="connsiteY14" fmla="*/ 747253 h 966670"/>
                <a:gd name="connsiteX15" fmla="*/ 337185 w 436126"/>
                <a:gd name="connsiteY15" fmla="*/ 747253 h 966670"/>
                <a:gd name="connsiteX16" fmla="*/ 337185 w 436126"/>
                <a:gd name="connsiteY16" fmla="*/ 747254 h 966670"/>
                <a:gd name="connsiteX17" fmla="*/ 337185 w 436126"/>
                <a:gd name="connsiteY17" fmla="*/ 747253 h 966670"/>
                <a:gd name="connsiteX18" fmla="*/ 343063 w 436126"/>
                <a:gd name="connsiteY18" fmla="*/ 776369 h 966670"/>
                <a:gd name="connsiteX19" fmla="*/ 382869 w 436126"/>
                <a:gd name="connsiteY19" fmla="*/ 816175 h 966670"/>
                <a:gd name="connsiteX20" fmla="*/ 392100 w 436126"/>
                <a:gd name="connsiteY20" fmla="*/ 818039 h 966670"/>
                <a:gd name="connsiteX21" fmla="*/ 392157 w 436126"/>
                <a:gd name="connsiteY21" fmla="*/ 826952 h 966670"/>
                <a:gd name="connsiteX22" fmla="*/ 382869 w 436126"/>
                <a:gd name="connsiteY22" fmla="*/ 828827 h 966670"/>
                <a:gd name="connsiteX23" fmla="*/ 343063 w 436126"/>
                <a:gd name="connsiteY23" fmla="*/ 868633 h 966670"/>
                <a:gd name="connsiteX24" fmla="*/ 337185 w 436126"/>
                <a:gd name="connsiteY24" fmla="*/ 897749 h 966670"/>
                <a:gd name="connsiteX25" fmla="*/ 337185 w 436126"/>
                <a:gd name="connsiteY25" fmla="*/ 897748 h 966670"/>
                <a:gd name="connsiteX26" fmla="*/ 337185 w 436126"/>
                <a:gd name="connsiteY26" fmla="*/ 897749 h 966670"/>
                <a:gd name="connsiteX27" fmla="*/ 337185 w 436126"/>
                <a:gd name="connsiteY27" fmla="*/ 897749 h 966670"/>
                <a:gd name="connsiteX28" fmla="*/ 343063 w 436126"/>
                <a:gd name="connsiteY28" fmla="*/ 926864 h 966670"/>
                <a:gd name="connsiteX29" fmla="*/ 382869 w 436126"/>
                <a:gd name="connsiteY29" fmla="*/ 966670 h 966670"/>
                <a:gd name="connsiteX30" fmla="*/ 1905 w 436126"/>
                <a:gd name="connsiteY30" fmla="*/ 879651 h 966670"/>
                <a:gd name="connsiteX31" fmla="*/ 0 w 436126"/>
                <a:gd name="connsiteY31" fmla="*/ 452931 h 966670"/>
                <a:gd name="connsiteX32" fmla="*/ 198120 w 436126"/>
                <a:gd name="connsiteY32" fmla="*/ 279576 h 966670"/>
                <a:gd name="connsiteX33" fmla="*/ 304800 w 436126"/>
                <a:gd name="connsiteY33" fmla="*/ 58596 h 966670"/>
                <a:gd name="connsiteX34" fmla="*/ 375999 w 436126"/>
                <a:gd name="connsiteY3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43063 w 436126"/>
                <a:gd name="connsiteY8" fmla="*/ 623969 h 966670"/>
                <a:gd name="connsiteX9" fmla="*/ 382869 w 436126"/>
                <a:gd name="connsiteY9" fmla="*/ 663775 h 966670"/>
                <a:gd name="connsiteX10" fmla="*/ 391126 w 436126"/>
                <a:gd name="connsiteY10" fmla="*/ 665442 h 966670"/>
                <a:gd name="connsiteX11" fmla="*/ 382869 w 436126"/>
                <a:gd name="connsiteY11" fmla="*/ 678332 h 966670"/>
                <a:gd name="connsiteX12" fmla="*/ 343063 w 436126"/>
                <a:gd name="connsiteY12" fmla="*/ 718138 h 966670"/>
                <a:gd name="connsiteX13" fmla="*/ 337185 w 436126"/>
                <a:gd name="connsiteY13" fmla="*/ 747253 h 966670"/>
                <a:gd name="connsiteX14" fmla="*/ 337185 w 436126"/>
                <a:gd name="connsiteY14" fmla="*/ 747253 h 966670"/>
                <a:gd name="connsiteX15" fmla="*/ 337185 w 436126"/>
                <a:gd name="connsiteY15" fmla="*/ 747254 h 966670"/>
                <a:gd name="connsiteX16" fmla="*/ 337185 w 436126"/>
                <a:gd name="connsiteY16" fmla="*/ 747253 h 966670"/>
                <a:gd name="connsiteX17" fmla="*/ 343063 w 436126"/>
                <a:gd name="connsiteY17" fmla="*/ 776369 h 966670"/>
                <a:gd name="connsiteX18" fmla="*/ 382869 w 436126"/>
                <a:gd name="connsiteY18" fmla="*/ 816175 h 966670"/>
                <a:gd name="connsiteX19" fmla="*/ 392100 w 436126"/>
                <a:gd name="connsiteY19" fmla="*/ 818039 h 966670"/>
                <a:gd name="connsiteX20" fmla="*/ 392157 w 436126"/>
                <a:gd name="connsiteY20" fmla="*/ 826952 h 966670"/>
                <a:gd name="connsiteX21" fmla="*/ 382869 w 436126"/>
                <a:gd name="connsiteY21" fmla="*/ 828827 h 966670"/>
                <a:gd name="connsiteX22" fmla="*/ 343063 w 436126"/>
                <a:gd name="connsiteY22" fmla="*/ 868633 h 966670"/>
                <a:gd name="connsiteX23" fmla="*/ 337185 w 436126"/>
                <a:gd name="connsiteY23" fmla="*/ 897749 h 966670"/>
                <a:gd name="connsiteX24" fmla="*/ 337185 w 436126"/>
                <a:gd name="connsiteY24" fmla="*/ 897748 h 966670"/>
                <a:gd name="connsiteX25" fmla="*/ 337185 w 436126"/>
                <a:gd name="connsiteY25" fmla="*/ 897749 h 966670"/>
                <a:gd name="connsiteX26" fmla="*/ 337185 w 436126"/>
                <a:gd name="connsiteY26" fmla="*/ 897749 h 966670"/>
                <a:gd name="connsiteX27" fmla="*/ 343063 w 436126"/>
                <a:gd name="connsiteY27" fmla="*/ 926864 h 966670"/>
                <a:gd name="connsiteX28" fmla="*/ 382869 w 436126"/>
                <a:gd name="connsiteY28" fmla="*/ 966670 h 966670"/>
                <a:gd name="connsiteX29" fmla="*/ 1905 w 436126"/>
                <a:gd name="connsiteY29" fmla="*/ 879651 h 966670"/>
                <a:gd name="connsiteX30" fmla="*/ 0 w 436126"/>
                <a:gd name="connsiteY30" fmla="*/ 452931 h 966670"/>
                <a:gd name="connsiteX31" fmla="*/ 198120 w 436126"/>
                <a:gd name="connsiteY31" fmla="*/ 279576 h 966670"/>
                <a:gd name="connsiteX32" fmla="*/ 304800 w 436126"/>
                <a:gd name="connsiteY32" fmla="*/ 58596 h 966670"/>
                <a:gd name="connsiteX33" fmla="*/ 375999 w 436126"/>
                <a:gd name="connsiteY3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82869 w 436126"/>
                <a:gd name="connsiteY8" fmla="*/ 663775 h 966670"/>
                <a:gd name="connsiteX9" fmla="*/ 391126 w 436126"/>
                <a:gd name="connsiteY9" fmla="*/ 665442 h 966670"/>
                <a:gd name="connsiteX10" fmla="*/ 382869 w 436126"/>
                <a:gd name="connsiteY10" fmla="*/ 678332 h 966670"/>
                <a:gd name="connsiteX11" fmla="*/ 343063 w 436126"/>
                <a:gd name="connsiteY11" fmla="*/ 718138 h 966670"/>
                <a:gd name="connsiteX12" fmla="*/ 337185 w 436126"/>
                <a:gd name="connsiteY12" fmla="*/ 747253 h 966670"/>
                <a:gd name="connsiteX13" fmla="*/ 337185 w 436126"/>
                <a:gd name="connsiteY13" fmla="*/ 747253 h 966670"/>
                <a:gd name="connsiteX14" fmla="*/ 337185 w 436126"/>
                <a:gd name="connsiteY14" fmla="*/ 747254 h 966670"/>
                <a:gd name="connsiteX15" fmla="*/ 337185 w 436126"/>
                <a:gd name="connsiteY15" fmla="*/ 747253 h 966670"/>
                <a:gd name="connsiteX16" fmla="*/ 343063 w 436126"/>
                <a:gd name="connsiteY16" fmla="*/ 776369 h 966670"/>
                <a:gd name="connsiteX17" fmla="*/ 382869 w 436126"/>
                <a:gd name="connsiteY17" fmla="*/ 816175 h 966670"/>
                <a:gd name="connsiteX18" fmla="*/ 392100 w 436126"/>
                <a:gd name="connsiteY18" fmla="*/ 818039 h 966670"/>
                <a:gd name="connsiteX19" fmla="*/ 392157 w 436126"/>
                <a:gd name="connsiteY19" fmla="*/ 826952 h 966670"/>
                <a:gd name="connsiteX20" fmla="*/ 382869 w 436126"/>
                <a:gd name="connsiteY20" fmla="*/ 828827 h 966670"/>
                <a:gd name="connsiteX21" fmla="*/ 343063 w 436126"/>
                <a:gd name="connsiteY21" fmla="*/ 868633 h 966670"/>
                <a:gd name="connsiteX22" fmla="*/ 337185 w 436126"/>
                <a:gd name="connsiteY22" fmla="*/ 897749 h 966670"/>
                <a:gd name="connsiteX23" fmla="*/ 337185 w 436126"/>
                <a:gd name="connsiteY23" fmla="*/ 897748 h 966670"/>
                <a:gd name="connsiteX24" fmla="*/ 337185 w 436126"/>
                <a:gd name="connsiteY24" fmla="*/ 897749 h 966670"/>
                <a:gd name="connsiteX25" fmla="*/ 337185 w 436126"/>
                <a:gd name="connsiteY25" fmla="*/ 897749 h 966670"/>
                <a:gd name="connsiteX26" fmla="*/ 343063 w 436126"/>
                <a:gd name="connsiteY26" fmla="*/ 926864 h 966670"/>
                <a:gd name="connsiteX27" fmla="*/ 382869 w 436126"/>
                <a:gd name="connsiteY27" fmla="*/ 966670 h 966670"/>
                <a:gd name="connsiteX28" fmla="*/ 1905 w 436126"/>
                <a:gd name="connsiteY28" fmla="*/ 879651 h 966670"/>
                <a:gd name="connsiteX29" fmla="*/ 0 w 436126"/>
                <a:gd name="connsiteY29" fmla="*/ 452931 h 966670"/>
                <a:gd name="connsiteX30" fmla="*/ 198120 w 436126"/>
                <a:gd name="connsiteY30" fmla="*/ 279576 h 966670"/>
                <a:gd name="connsiteX31" fmla="*/ 304800 w 436126"/>
                <a:gd name="connsiteY31" fmla="*/ 58596 h 966670"/>
                <a:gd name="connsiteX32" fmla="*/ 375999 w 436126"/>
                <a:gd name="connsiteY3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82869 w 436126"/>
                <a:gd name="connsiteY7" fmla="*/ 663775 h 966670"/>
                <a:gd name="connsiteX8" fmla="*/ 391126 w 436126"/>
                <a:gd name="connsiteY8" fmla="*/ 665442 h 966670"/>
                <a:gd name="connsiteX9" fmla="*/ 382869 w 436126"/>
                <a:gd name="connsiteY9" fmla="*/ 678332 h 966670"/>
                <a:gd name="connsiteX10" fmla="*/ 343063 w 436126"/>
                <a:gd name="connsiteY10" fmla="*/ 718138 h 966670"/>
                <a:gd name="connsiteX11" fmla="*/ 337185 w 436126"/>
                <a:gd name="connsiteY11" fmla="*/ 747253 h 966670"/>
                <a:gd name="connsiteX12" fmla="*/ 337185 w 436126"/>
                <a:gd name="connsiteY12" fmla="*/ 747253 h 966670"/>
                <a:gd name="connsiteX13" fmla="*/ 337185 w 436126"/>
                <a:gd name="connsiteY13" fmla="*/ 747254 h 966670"/>
                <a:gd name="connsiteX14" fmla="*/ 337185 w 436126"/>
                <a:gd name="connsiteY14" fmla="*/ 747253 h 966670"/>
                <a:gd name="connsiteX15" fmla="*/ 343063 w 436126"/>
                <a:gd name="connsiteY15" fmla="*/ 776369 h 966670"/>
                <a:gd name="connsiteX16" fmla="*/ 382869 w 436126"/>
                <a:gd name="connsiteY16" fmla="*/ 816175 h 966670"/>
                <a:gd name="connsiteX17" fmla="*/ 392100 w 436126"/>
                <a:gd name="connsiteY17" fmla="*/ 818039 h 966670"/>
                <a:gd name="connsiteX18" fmla="*/ 392157 w 436126"/>
                <a:gd name="connsiteY18" fmla="*/ 826952 h 966670"/>
                <a:gd name="connsiteX19" fmla="*/ 382869 w 436126"/>
                <a:gd name="connsiteY19" fmla="*/ 828827 h 966670"/>
                <a:gd name="connsiteX20" fmla="*/ 343063 w 436126"/>
                <a:gd name="connsiteY20" fmla="*/ 868633 h 966670"/>
                <a:gd name="connsiteX21" fmla="*/ 337185 w 436126"/>
                <a:gd name="connsiteY21" fmla="*/ 897749 h 966670"/>
                <a:gd name="connsiteX22" fmla="*/ 337185 w 436126"/>
                <a:gd name="connsiteY22" fmla="*/ 897748 h 966670"/>
                <a:gd name="connsiteX23" fmla="*/ 337185 w 436126"/>
                <a:gd name="connsiteY23" fmla="*/ 897749 h 966670"/>
                <a:gd name="connsiteX24" fmla="*/ 337185 w 436126"/>
                <a:gd name="connsiteY24" fmla="*/ 897749 h 966670"/>
                <a:gd name="connsiteX25" fmla="*/ 343063 w 436126"/>
                <a:gd name="connsiteY25" fmla="*/ 926864 h 966670"/>
                <a:gd name="connsiteX26" fmla="*/ 382869 w 436126"/>
                <a:gd name="connsiteY26" fmla="*/ 966670 h 966670"/>
                <a:gd name="connsiteX27" fmla="*/ 1905 w 436126"/>
                <a:gd name="connsiteY27" fmla="*/ 879651 h 966670"/>
                <a:gd name="connsiteX28" fmla="*/ 0 w 436126"/>
                <a:gd name="connsiteY28" fmla="*/ 452931 h 966670"/>
                <a:gd name="connsiteX29" fmla="*/ 198120 w 436126"/>
                <a:gd name="connsiteY29" fmla="*/ 279576 h 966670"/>
                <a:gd name="connsiteX30" fmla="*/ 304800 w 436126"/>
                <a:gd name="connsiteY30" fmla="*/ 58596 h 966670"/>
                <a:gd name="connsiteX31" fmla="*/ 375999 w 436126"/>
                <a:gd name="connsiteY3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82869 w 436126"/>
                <a:gd name="connsiteY6" fmla="*/ 663775 h 966670"/>
                <a:gd name="connsiteX7" fmla="*/ 391126 w 436126"/>
                <a:gd name="connsiteY7" fmla="*/ 665442 h 966670"/>
                <a:gd name="connsiteX8" fmla="*/ 382869 w 436126"/>
                <a:gd name="connsiteY8" fmla="*/ 678332 h 966670"/>
                <a:gd name="connsiteX9" fmla="*/ 343063 w 436126"/>
                <a:gd name="connsiteY9" fmla="*/ 718138 h 966670"/>
                <a:gd name="connsiteX10" fmla="*/ 337185 w 436126"/>
                <a:gd name="connsiteY10" fmla="*/ 747253 h 966670"/>
                <a:gd name="connsiteX11" fmla="*/ 337185 w 436126"/>
                <a:gd name="connsiteY11" fmla="*/ 747253 h 966670"/>
                <a:gd name="connsiteX12" fmla="*/ 337185 w 436126"/>
                <a:gd name="connsiteY12" fmla="*/ 747254 h 966670"/>
                <a:gd name="connsiteX13" fmla="*/ 337185 w 436126"/>
                <a:gd name="connsiteY13" fmla="*/ 747253 h 966670"/>
                <a:gd name="connsiteX14" fmla="*/ 343063 w 436126"/>
                <a:gd name="connsiteY14" fmla="*/ 776369 h 966670"/>
                <a:gd name="connsiteX15" fmla="*/ 382869 w 436126"/>
                <a:gd name="connsiteY15" fmla="*/ 816175 h 966670"/>
                <a:gd name="connsiteX16" fmla="*/ 392100 w 436126"/>
                <a:gd name="connsiteY16" fmla="*/ 818039 h 966670"/>
                <a:gd name="connsiteX17" fmla="*/ 392157 w 436126"/>
                <a:gd name="connsiteY17" fmla="*/ 826952 h 966670"/>
                <a:gd name="connsiteX18" fmla="*/ 382869 w 436126"/>
                <a:gd name="connsiteY18" fmla="*/ 828827 h 966670"/>
                <a:gd name="connsiteX19" fmla="*/ 343063 w 436126"/>
                <a:gd name="connsiteY19" fmla="*/ 868633 h 966670"/>
                <a:gd name="connsiteX20" fmla="*/ 337185 w 436126"/>
                <a:gd name="connsiteY20" fmla="*/ 897749 h 966670"/>
                <a:gd name="connsiteX21" fmla="*/ 337185 w 436126"/>
                <a:gd name="connsiteY21" fmla="*/ 897748 h 966670"/>
                <a:gd name="connsiteX22" fmla="*/ 337185 w 436126"/>
                <a:gd name="connsiteY22" fmla="*/ 897749 h 966670"/>
                <a:gd name="connsiteX23" fmla="*/ 337185 w 436126"/>
                <a:gd name="connsiteY23" fmla="*/ 897749 h 966670"/>
                <a:gd name="connsiteX24" fmla="*/ 343063 w 436126"/>
                <a:gd name="connsiteY24" fmla="*/ 926864 h 966670"/>
                <a:gd name="connsiteX25" fmla="*/ 382869 w 436126"/>
                <a:gd name="connsiteY25" fmla="*/ 966670 h 966670"/>
                <a:gd name="connsiteX26" fmla="*/ 1905 w 436126"/>
                <a:gd name="connsiteY26" fmla="*/ 879651 h 966670"/>
                <a:gd name="connsiteX27" fmla="*/ 0 w 436126"/>
                <a:gd name="connsiteY27" fmla="*/ 452931 h 966670"/>
                <a:gd name="connsiteX28" fmla="*/ 198120 w 436126"/>
                <a:gd name="connsiteY28" fmla="*/ 279576 h 966670"/>
                <a:gd name="connsiteX29" fmla="*/ 304800 w 436126"/>
                <a:gd name="connsiteY29" fmla="*/ 58596 h 966670"/>
                <a:gd name="connsiteX30" fmla="*/ 375999 w 436126"/>
                <a:gd name="connsiteY3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82869 w 436126"/>
                <a:gd name="connsiteY7" fmla="*/ 678332 h 966670"/>
                <a:gd name="connsiteX8" fmla="*/ 343063 w 436126"/>
                <a:gd name="connsiteY8" fmla="*/ 718138 h 966670"/>
                <a:gd name="connsiteX9" fmla="*/ 337185 w 436126"/>
                <a:gd name="connsiteY9" fmla="*/ 747253 h 966670"/>
                <a:gd name="connsiteX10" fmla="*/ 337185 w 436126"/>
                <a:gd name="connsiteY10" fmla="*/ 747253 h 966670"/>
                <a:gd name="connsiteX11" fmla="*/ 337185 w 436126"/>
                <a:gd name="connsiteY11" fmla="*/ 747254 h 966670"/>
                <a:gd name="connsiteX12" fmla="*/ 337185 w 436126"/>
                <a:gd name="connsiteY12" fmla="*/ 747253 h 966670"/>
                <a:gd name="connsiteX13" fmla="*/ 343063 w 436126"/>
                <a:gd name="connsiteY13" fmla="*/ 776369 h 966670"/>
                <a:gd name="connsiteX14" fmla="*/ 382869 w 436126"/>
                <a:gd name="connsiteY14" fmla="*/ 816175 h 966670"/>
                <a:gd name="connsiteX15" fmla="*/ 392100 w 436126"/>
                <a:gd name="connsiteY15" fmla="*/ 818039 h 966670"/>
                <a:gd name="connsiteX16" fmla="*/ 392157 w 436126"/>
                <a:gd name="connsiteY16" fmla="*/ 826952 h 966670"/>
                <a:gd name="connsiteX17" fmla="*/ 382869 w 436126"/>
                <a:gd name="connsiteY17" fmla="*/ 828827 h 966670"/>
                <a:gd name="connsiteX18" fmla="*/ 343063 w 436126"/>
                <a:gd name="connsiteY18" fmla="*/ 868633 h 966670"/>
                <a:gd name="connsiteX19" fmla="*/ 337185 w 436126"/>
                <a:gd name="connsiteY19" fmla="*/ 897749 h 966670"/>
                <a:gd name="connsiteX20" fmla="*/ 337185 w 436126"/>
                <a:gd name="connsiteY20" fmla="*/ 897748 h 966670"/>
                <a:gd name="connsiteX21" fmla="*/ 337185 w 436126"/>
                <a:gd name="connsiteY21" fmla="*/ 897749 h 966670"/>
                <a:gd name="connsiteX22" fmla="*/ 337185 w 436126"/>
                <a:gd name="connsiteY22" fmla="*/ 897749 h 966670"/>
                <a:gd name="connsiteX23" fmla="*/ 343063 w 436126"/>
                <a:gd name="connsiteY23" fmla="*/ 926864 h 966670"/>
                <a:gd name="connsiteX24" fmla="*/ 382869 w 436126"/>
                <a:gd name="connsiteY24" fmla="*/ 966670 h 966670"/>
                <a:gd name="connsiteX25" fmla="*/ 1905 w 436126"/>
                <a:gd name="connsiteY25" fmla="*/ 879651 h 966670"/>
                <a:gd name="connsiteX26" fmla="*/ 0 w 436126"/>
                <a:gd name="connsiteY26" fmla="*/ 452931 h 966670"/>
                <a:gd name="connsiteX27" fmla="*/ 198120 w 436126"/>
                <a:gd name="connsiteY27" fmla="*/ 279576 h 966670"/>
                <a:gd name="connsiteX28" fmla="*/ 304800 w 436126"/>
                <a:gd name="connsiteY28" fmla="*/ 58596 h 966670"/>
                <a:gd name="connsiteX29" fmla="*/ 375999 w 436126"/>
                <a:gd name="connsiteY2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43063 w 436126"/>
                <a:gd name="connsiteY7" fmla="*/ 718138 h 966670"/>
                <a:gd name="connsiteX8" fmla="*/ 337185 w 436126"/>
                <a:gd name="connsiteY8" fmla="*/ 747253 h 966670"/>
                <a:gd name="connsiteX9" fmla="*/ 337185 w 436126"/>
                <a:gd name="connsiteY9" fmla="*/ 747253 h 966670"/>
                <a:gd name="connsiteX10" fmla="*/ 337185 w 436126"/>
                <a:gd name="connsiteY10" fmla="*/ 747254 h 966670"/>
                <a:gd name="connsiteX11" fmla="*/ 337185 w 436126"/>
                <a:gd name="connsiteY11" fmla="*/ 747253 h 966670"/>
                <a:gd name="connsiteX12" fmla="*/ 343063 w 436126"/>
                <a:gd name="connsiteY12" fmla="*/ 776369 h 966670"/>
                <a:gd name="connsiteX13" fmla="*/ 382869 w 436126"/>
                <a:gd name="connsiteY13" fmla="*/ 816175 h 966670"/>
                <a:gd name="connsiteX14" fmla="*/ 392100 w 436126"/>
                <a:gd name="connsiteY14" fmla="*/ 818039 h 966670"/>
                <a:gd name="connsiteX15" fmla="*/ 392157 w 436126"/>
                <a:gd name="connsiteY15" fmla="*/ 826952 h 966670"/>
                <a:gd name="connsiteX16" fmla="*/ 382869 w 436126"/>
                <a:gd name="connsiteY16" fmla="*/ 828827 h 966670"/>
                <a:gd name="connsiteX17" fmla="*/ 343063 w 436126"/>
                <a:gd name="connsiteY17" fmla="*/ 868633 h 966670"/>
                <a:gd name="connsiteX18" fmla="*/ 337185 w 436126"/>
                <a:gd name="connsiteY18" fmla="*/ 897749 h 966670"/>
                <a:gd name="connsiteX19" fmla="*/ 337185 w 436126"/>
                <a:gd name="connsiteY19" fmla="*/ 897748 h 966670"/>
                <a:gd name="connsiteX20" fmla="*/ 337185 w 436126"/>
                <a:gd name="connsiteY20" fmla="*/ 897749 h 966670"/>
                <a:gd name="connsiteX21" fmla="*/ 337185 w 436126"/>
                <a:gd name="connsiteY21" fmla="*/ 897749 h 966670"/>
                <a:gd name="connsiteX22" fmla="*/ 343063 w 436126"/>
                <a:gd name="connsiteY22" fmla="*/ 926864 h 966670"/>
                <a:gd name="connsiteX23" fmla="*/ 382869 w 436126"/>
                <a:gd name="connsiteY23" fmla="*/ 966670 h 966670"/>
                <a:gd name="connsiteX24" fmla="*/ 1905 w 436126"/>
                <a:gd name="connsiteY24" fmla="*/ 879651 h 966670"/>
                <a:gd name="connsiteX25" fmla="*/ 0 w 436126"/>
                <a:gd name="connsiteY25" fmla="*/ 452931 h 966670"/>
                <a:gd name="connsiteX26" fmla="*/ 198120 w 436126"/>
                <a:gd name="connsiteY26" fmla="*/ 279576 h 966670"/>
                <a:gd name="connsiteX27" fmla="*/ 304800 w 436126"/>
                <a:gd name="connsiteY27" fmla="*/ 58596 h 966670"/>
                <a:gd name="connsiteX28" fmla="*/ 375999 w 436126"/>
                <a:gd name="connsiteY2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82869 w 436126"/>
                <a:gd name="connsiteY15" fmla="*/ 828827 h 966670"/>
                <a:gd name="connsiteX16" fmla="*/ 343063 w 436126"/>
                <a:gd name="connsiteY16" fmla="*/ 868633 h 966670"/>
                <a:gd name="connsiteX17" fmla="*/ 337185 w 436126"/>
                <a:gd name="connsiteY17" fmla="*/ 897749 h 966670"/>
                <a:gd name="connsiteX18" fmla="*/ 337185 w 436126"/>
                <a:gd name="connsiteY18" fmla="*/ 897748 h 966670"/>
                <a:gd name="connsiteX19" fmla="*/ 337185 w 436126"/>
                <a:gd name="connsiteY19" fmla="*/ 897749 h 966670"/>
                <a:gd name="connsiteX20" fmla="*/ 337185 w 436126"/>
                <a:gd name="connsiteY20" fmla="*/ 897749 h 966670"/>
                <a:gd name="connsiteX21" fmla="*/ 343063 w 436126"/>
                <a:gd name="connsiteY21" fmla="*/ 926864 h 966670"/>
                <a:gd name="connsiteX22" fmla="*/ 382869 w 436126"/>
                <a:gd name="connsiteY22" fmla="*/ 966670 h 966670"/>
                <a:gd name="connsiteX23" fmla="*/ 1905 w 436126"/>
                <a:gd name="connsiteY23" fmla="*/ 879651 h 966670"/>
                <a:gd name="connsiteX24" fmla="*/ 0 w 436126"/>
                <a:gd name="connsiteY24" fmla="*/ 452931 h 966670"/>
                <a:gd name="connsiteX25" fmla="*/ 198120 w 436126"/>
                <a:gd name="connsiteY25" fmla="*/ 279576 h 966670"/>
                <a:gd name="connsiteX26" fmla="*/ 304800 w 436126"/>
                <a:gd name="connsiteY26" fmla="*/ 58596 h 966670"/>
                <a:gd name="connsiteX27" fmla="*/ 375999 w 436126"/>
                <a:gd name="connsiteY2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82869 w 436126"/>
                <a:gd name="connsiteY11" fmla="*/ 816175 h 966670"/>
                <a:gd name="connsiteX12" fmla="*/ 392100 w 436126"/>
                <a:gd name="connsiteY12" fmla="*/ 818039 h 966670"/>
                <a:gd name="connsiteX13" fmla="*/ 392157 w 436126"/>
                <a:gd name="connsiteY13" fmla="*/ 826952 h 966670"/>
                <a:gd name="connsiteX14" fmla="*/ 343063 w 436126"/>
                <a:gd name="connsiteY14" fmla="*/ 868633 h 966670"/>
                <a:gd name="connsiteX15" fmla="*/ 337185 w 436126"/>
                <a:gd name="connsiteY15" fmla="*/ 897749 h 966670"/>
                <a:gd name="connsiteX16" fmla="*/ 337185 w 436126"/>
                <a:gd name="connsiteY16" fmla="*/ 897748 h 966670"/>
                <a:gd name="connsiteX17" fmla="*/ 337185 w 436126"/>
                <a:gd name="connsiteY17" fmla="*/ 897749 h 966670"/>
                <a:gd name="connsiteX18" fmla="*/ 337185 w 436126"/>
                <a:gd name="connsiteY18" fmla="*/ 897749 h 966670"/>
                <a:gd name="connsiteX19" fmla="*/ 343063 w 436126"/>
                <a:gd name="connsiteY19" fmla="*/ 926864 h 966670"/>
                <a:gd name="connsiteX20" fmla="*/ 382869 w 436126"/>
                <a:gd name="connsiteY20" fmla="*/ 966670 h 966670"/>
                <a:gd name="connsiteX21" fmla="*/ 1905 w 436126"/>
                <a:gd name="connsiteY21" fmla="*/ 879651 h 966670"/>
                <a:gd name="connsiteX22" fmla="*/ 0 w 436126"/>
                <a:gd name="connsiteY22" fmla="*/ 452931 h 966670"/>
                <a:gd name="connsiteX23" fmla="*/ 198120 w 436126"/>
                <a:gd name="connsiteY23" fmla="*/ 279576 h 966670"/>
                <a:gd name="connsiteX24" fmla="*/ 304800 w 436126"/>
                <a:gd name="connsiteY24" fmla="*/ 58596 h 966670"/>
                <a:gd name="connsiteX25" fmla="*/ 375999 w 436126"/>
                <a:gd name="connsiteY2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82869 w 436126"/>
                <a:gd name="connsiteY10" fmla="*/ 816175 h 966670"/>
                <a:gd name="connsiteX11" fmla="*/ 392100 w 436126"/>
                <a:gd name="connsiteY11" fmla="*/ 818039 h 966670"/>
                <a:gd name="connsiteX12" fmla="*/ 392157 w 436126"/>
                <a:gd name="connsiteY12" fmla="*/ 826952 h 966670"/>
                <a:gd name="connsiteX13" fmla="*/ 343063 w 436126"/>
                <a:gd name="connsiteY13" fmla="*/ 868633 h 966670"/>
                <a:gd name="connsiteX14" fmla="*/ 337185 w 436126"/>
                <a:gd name="connsiteY14" fmla="*/ 897749 h 966670"/>
                <a:gd name="connsiteX15" fmla="*/ 337185 w 436126"/>
                <a:gd name="connsiteY15" fmla="*/ 897748 h 966670"/>
                <a:gd name="connsiteX16" fmla="*/ 337185 w 436126"/>
                <a:gd name="connsiteY16" fmla="*/ 897749 h 966670"/>
                <a:gd name="connsiteX17" fmla="*/ 337185 w 436126"/>
                <a:gd name="connsiteY17" fmla="*/ 897749 h 966670"/>
                <a:gd name="connsiteX18" fmla="*/ 343063 w 436126"/>
                <a:gd name="connsiteY18" fmla="*/ 926864 h 966670"/>
                <a:gd name="connsiteX19" fmla="*/ 382869 w 436126"/>
                <a:gd name="connsiteY19" fmla="*/ 966670 h 966670"/>
                <a:gd name="connsiteX20" fmla="*/ 1905 w 436126"/>
                <a:gd name="connsiteY20" fmla="*/ 879651 h 966670"/>
                <a:gd name="connsiteX21" fmla="*/ 0 w 436126"/>
                <a:gd name="connsiteY21" fmla="*/ 452931 h 966670"/>
                <a:gd name="connsiteX22" fmla="*/ 198120 w 436126"/>
                <a:gd name="connsiteY22" fmla="*/ 279576 h 966670"/>
                <a:gd name="connsiteX23" fmla="*/ 304800 w 436126"/>
                <a:gd name="connsiteY23" fmla="*/ 58596 h 966670"/>
                <a:gd name="connsiteX24" fmla="*/ 375999 w 436126"/>
                <a:gd name="connsiteY2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82869 w 436126"/>
                <a:gd name="connsiteY9" fmla="*/ 816175 h 966670"/>
                <a:gd name="connsiteX10" fmla="*/ 392100 w 436126"/>
                <a:gd name="connsiteY10" fmla="*/ 818039 h 966670"/>
                <a:gd name="connsiteX11" fmla="*/ 392157 w 436126"/>
                <a:gd name="connsiteY11" fmla="*/ 826952 h 966670"/>
                <a:gd name="connsiteX12" fmla="*/ 343063 w 436126"/>
                <a:gd name="connsiteY12" fmla="*/ 868633 h 966670"/>
                <a:gd name="connsiteX13" fmla="*/ 337185 w 436126"/>
                <a:gd name="connsiteY13" fmla="*/ 897749 h 966670"/>
                <a:gd name="connsiteX14" fmla="*/ 337185 w 436126"/>
                <a:gd name="connsiteY14" fmla="*/ 897748 h 966670"/>
                <a:gd name="connsiteX15" fmla="*/ 337185 w 436126"/>
                <a:gd name="connsiteY15" fmla="*/ 897749 h 966670"/>
                <a:gd name="connsiteX16" fmla="*/ 337185 w 436126"/>
                <a:gd name="connsiteY16" fmla="*/ 897749 h 966670"/>
                <a:gd name="connsiteX17" fmla="*/ 343063 w 436126"/>
                <a:gd name="connsiteY17" fmla="*/ 926864 h 966670"/>
                <a:gd name="connsiteX18" fmla="*/ 382869 w 436126"/>
                <a:gd name="connsiteY18" fmla="*/ 966670 h 966670"/>
                <a:gd name="connsiteX19" fmla="*/ 1905 w 436126"/>
                <a:gd name="connsiteY19" fmla="*/ 879651 h 966670"/>
                <a:gd name="connsiteX20" fmla="*/ 0 w 436126"/>
                <a:gd name="connsiteY20" fmla="*/ 452931 h 966670"/>
                <a:gd name="connsiteX21" fmla="*/ 198120 w 436126"/>
                <a:gd name="connsiteY21" fmla="*/ 279576 h 966670"/>
                <a:gd name="connsiteX22" fmla="*/ 304800 w 436126"/>
                <a:gd name="connsiteY22" fmla="*/ 58596 h 966670"/>
                <a:gd name="connsiteX23" fmla="*/ 375999 w 436126"/>
                <a:gd name="connsiteY2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82869 w 436126"/>
                <a:gd name="connsiteY8" fmla="*/ 816175 h 966670"/>
                <a:gd name="connsiteX9" fmla="*/ 392100 w 436126"/>
                <a:gd name="connsiteY9" fmla="*/ 818039 h 966670"/>
                <a:gd name="connsiteX10" fmla="*/ 392157 w 436126"/>
                <a:gd name="connsiteY10" fmla="*/ 826952 h 966670"/>
                <a:gd name="connsiteX11" fmla="*/ 343063 w 436126"/>
                <a:gd name="connsiteY11" fmla="*/ 868633 h 966670"/>
                <a:gd name="connsiteX12" fmla="*/ 337185 w 436126"/>
                <a:gd name="connsiteY12" fmla="*/ 897749 h 966670"/>
                <a:gd name="connsiteX13" fmla="*/ 337185 w 436126"/>
                <a:gd name="connsiteY13" fmla="*/ 897748 h 966670"/>
                <a:gd name="connsiteX14" fmla="*/ 337185 w 436126"/>
                <a:gd name="connsiteY14" fmla="*/ 897749 h 966670"/>
                <a:gd name="connsiteX15" fmla="*/ 337185 w 436126"/>
                <a:gd name="connsiteY15" fmla="*/ 897749 h 966670"/>
                <a:gd name="connsiteX16" fmla="*/ 343063 w 436126"/>
                <a:gd name="connsiteY16" fmla="*/ 926864 h 966670"/>
                <a:gd name="connsiteX17" fmla="*/ 382869 w 436126"/>
                <a:gd name="connsiteY17" fmla="*/ 966670 h 966670"/>
                <a:gd name="connsiteX18" fmla="*/ 1905 w 436126"/>
                <a:gd name="connsiteY18" fmla="*/ 879651 h 966670"/>
                <a:gd name="connsiteX19" fmla="*/ 0 w 436126"/>
                <a:gd name="connsiteY19" fmla="*/ 452931 h 966670"/>
                <a:gd name="connsiteX20" fmla="*/ 198120 w 436126"/>
                <a:gd name="connsiteY20" fmla="*/ 279576 h 966670"/>
                <a:gd name="connsiteX21" fmla="*/ 304800 w 436126"/>
                <a:gd name="connsiteY21" fmla="*/ 58596 h 966670"/>
                <a:gd name="connsiteX22" fmla="*/ 375999 w 436126"/>
                <a:gd name="connsiteY2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82869 w 436126"/>
                <a:gd name="connsiteY7" fmla="*/ 816175 h 966670"/>
                <a:gd name="connsiteX8" fmla="*/ 392100 w 436126"/>
                <a:gd name="connsiteY8" fmla="*/ 818039 h 966670"/>
                <a:gd name="connsiteX9" fmla="*/ 392157 w 436126"/>
                <a:gd name="connsiteY9" fmla="*/ 826952 h 966670"/>
                <a:gd name="connsiteX10" fmla="*/ 343063 w 436126"/>
                <a:gd name="connsiteY10" fmla="*/ 868633 h 966670"/>
                <a:gd name="connsiteX11" fmla="*/ 337185 w 436126"/>
                <a:gd name="connsiteY11" fmla="*/ 897749 h 966670"/>
                <a:gd name="connsiteX12" fmla="*/ 337185 w 436126"/>
                <a:gd name="connsiteY12" fmla="*/ 897748 h 966670"/>
                <a:gd name="connsiteX13" fmla="*/ 337185 w 436126"/>
                <a:gd name="connsiteY13" fmla="*/ 897749 h 966670"/>
                <a:gd name="connsiteX14" fmla="*/ 337185 w 436126"/>
                <a:gd name="connsiteY14" fmla="*/ 897749 h 966670"/>
                <a:gd name="connsiteX15" fmla="*/ 343063 w 436126"/>
                <a:gd name="connsiteY15" fmla="*/ 926864 h 966670"/>
                <a:gd name="connsiteX16" fmla="*/ 382869 w 436126"/>
                <a:gd name="connsiteY16" fmla="*/ 966670 h 966670"/>
                <a:gd name="connsiteX17" fmla="*/ 1905 w 436126"/>
                <a:gd name="connsiteY17" fmla="*/ 879651 h 966670"/>
                <a:gd name="connsiteX18" fmla="*/ 0 w 436126"/>
                <a:gd name="connsiteY18" fmla="*/ 452931 h 966670"/>
                <a:gd name="connsiteX19" fmla="*/ 198120 w 436126"/>
                <a:gd name="connsiteY19" fmla="*/ 279576 h 966670"/>
                <a:gd name="connsiteX20" fmla="*/ 304800 w 436126"/>
                <a:gd name="connsiteY20" fmla="*/ 58596 h 966670"/>
                <a:gd name="connsiteX21" fmla="*/ 375999 w 436126"/>
                <a:gd name="connsiteY2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92157 w 436126"/>
                <a:gd name="connsiteY8" fmla="*/ 826952 h 966670"/>
                <a:gd name="connsiteX9" fmla="*/ 343063 w 436126"/>
                <a:gd name="connsiteY9" fmla="*/ 868633 h 966670"/>
                <a:gd name="connsiteX10" fmla="*/ 337185 w 436126"/>
                <a:gd name="connsiteY10" fmla="*/ 897749 h 966670"/>
                <a:gd name="connsiteX11" fmla="*/ 337185 w 436126"/>
                <a:gd name="connsiteY11" fmla="*/ 897748 h 966670"/>
                <a:gd name="connsiteX12" fmla="*/ 337185 w 436126"/>
                <a:gd name="connsiteY12" fmla="*/ 897749 h 966670"/>
                <a:gd name="connsiteX13" fmla="*/ 337185 w 436126"/>
                <a:gd name="connsiteY13" fmla="*/ 897749 h 966670"/>
                <a:gd name="connsiteX14" fmla="*/ 343063 w 436126"/>
                <a:gd name="connsiteY14" fmla="*/ 926864 h 966670"/>
                <a:gd name="connsiteX15" fmla="*/ 382869 w 436126"/>
                <a:gd name="connsiteY15" fmla="*/ 966670 h 966670"/>
                <a:gd name="connsiteX16" fmla="*/ 1905 w 436126"/>
                <a:gd name="connsiteY16" fmla="*/ 879651 h 966670"/>
                <a:gd name="connsiteX17" fmla="*/ 0 w 436126"/>
                <a:gd name="connsiteY17" fmla="*/ 452931 h 966670"/>
                <a:gd name="connsiteX18" fmla="*/ 198120 w 436126"/>
                <a:gd name="connsiteY18" fmla="*/ 279576 h 966670"/>
                <a:gd name="connsiteX19" fmla="*/ 304800 w 436126"/>
                <a:gd name="connsiteY19" fmla="*/ 58596 h 966670"/>
                <a:gd name="connsiteX20" fmla="*/ 375999 w 436126"/>
                <a:gd name="connsiteY2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43063 w 436126"/>
                <a:gd name="connsiteY8" fmla="*/ 868633 h 966670"/>
                <a:gd name="connsiteX9" fmla="*/ 337185 w 436126"/>
                <a:gd name="connsiteY9" fmla="*/ 897749 h 966670"/>
                <a:gd name="connsiteX10" fmla="*/ 337185 w 436126"/>
                <a:gd name="connsiteY10" fmla="*/ 897748 h 966670"/>
                <a:gd name="connsiteX11" fmla="*/ 337185 w 436126"/>
                <a:gd name="connsiteY11" fmla="*/ 897749 h 966670"/>
                <a:gd name="connsiteX12" fmla="*/ 337185 w 436126"/>
                <a:gd name="connsiteY12" fmla="*/ 897749 h 966670"/>
                <a:gd name="connsiteX13" fmla="*/ 343063 w 436126"/>
                <a:gd name="connsiteY13" fmla="*/ 926864 h 966670"/>
                <a:gd name="connsiteX14" fmla="*/ 382869 w 436126"/>
                <a:gd name="connsiteY14" fmla="*/ 966670 h 966670"/>
                <a:gd name="connsiteX15" fmla="*/ 1905 w 436126"/>
                <a:gd name="connsiteY15" fmla="*/ 879651 h 966670"/>
                <a:gd name="connsiteX16" fmla="*/ 0 w 436126"/>
                <a:gd name="connsiteY16" fmla="*/ 452931 h 966670"/>
                <a:gd name="connsiteX17" fmla="*/ 198120 w 436126"/>
                <a:gd name="connsiteY17" fmla="*/ 279576 h 966670"/>
                <a:gd name="connsiteX18" fmla="*/ 304800 w 436126"/>
                <a:gd name="connsiteY18" fmla="*/ 58596 h 966670"/>
                <a:gd name="connsiteX19" fmla="*/ 375999 w 436126"/>
                <a:gd name="connsiteY1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868633 h 966670"/>
                <a:gd name="connsiteX8" fmla="*/ 337185 w 436126"/>
                <a:gd name="connsiteY8" fmla="*/ 897749 h 966670"/>
                <a:gd name="connsiteX9" fmla="*/ 337185 w 436126"/>
                <a:gd name="connsiteY9" fmla="*/ 897748 h 966670"/>
                <a:gd name="connsiteX10" fmla="*/ 337185 w 436126"/>
                <a:gd name="connsiteY10" fmla="*/ 897749 h 966670"/>
                <a:gd name="connsiteX11" fmla="*/ 337185 w 436126"/>
                <a:gd name="connsiteY11" fmla="*/ 897749 h 966670"/>
                <a:gd name="connsiteX12" fmla="*/ 343063 w 436126"/>
                <a:gd name="connsiteY12" fmla="*/ 926864 h 966670"/>
                <a:gd name="connsiteX13" fmla="*/ 382869 w 436126"/>
                <a:gd name="connsiteY13" fmla="*/ 966670 h 966670"/>
                <a:gd name="connsiteX14" fmla="*/ 1905 w 436126"/>
                <a:gd name="connsiteY14" fmla="*/ 879651 h 966670"/>
                <a:gd name="connsiteX15" fmla="*/ 0 w 436126"/>
                <a:gd name="connsiteY15" fmla="*/ 452931 h 966670"/>
                <a:gd name="connsiteX16" fmla="*/ 198120 w 436126"/>
                <a:gd name="connsiteY16" fmla="*/ 279576 h 966670"/>
                <a:gd name="connsiteX17" fmla="*/ 304800 w 436126"/>
                <a:gd name="connsiteY17" fmla="*/ 58596 h 966670"/>
                <a:gd name="connsiteX18" fmla="*/ 375999 w 436126"/>
                <a:gd name="connsiteY1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37185 w 436126"/>
                <a:gd name="connsiteY10" fmla="*/ 897749 h 966670"/>
                <a:gd name="connsiteX11" fmla="*/ 343063 w 436126"/>
                <a:gd name="connsiteY11" fmla="*/ 926864 h 966670"/>
                <a:gd name="connsiteX12" fmla="*/ 382869 w 436126"/>
                <a:gd name="connsiteY12" fmla="*/ 966670 h 966670"/>
                <a:gd name="connsiteX13" fmla="*/ 1905 w 436126"/>
                <a:gd name="connsiteY13" fmla="*/ 879651 h 966670"/>
                <a:gd name="connsiteX14" fmla="*/ 0 w 436126"/>
                <a:gd name="connsiteY14" fmla="*/ 452931 h 966670"/>
                <a:gd name="connsiteX15" fmla="*/ 198120 w 436126"/>
                <a:gd name="connsiteY15" fmla="*/ 279576 h 966670"/>
                <a:gd name="connsiteX16" fmla="*/ 304800 w 436126"/>
                <a:gd name="connsiteY16" fmla="*/ 58596 h 966670"/>
                <a:gd name="connsiteX17" fmla="*/ 375999 w 436126"/>
                <a:gd name="connsiteY1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43063 w 436126"/>
                <a:gd name="connsiteY10" fmla="*/ 926864 h 966670"/>
                <a:gd name="connsiteX11" fmla="*/ 382869 w 436126"/>
                <a:gd name="connsiteY11" fmla="*/ 966670 h 966670"/>
                <a:gd name="connsiteX12" fmla="*/ 1905 w 436126"/>
                <a:gd name="connsiteY12" fmla="*/ 879651 h 966670"/>
                <a:gd name="connsiteX13" fmla="*/ 0 w 436126"/>
                <a:gd name="connsiteY13" fmla="*/ 452931 h 966670"/>
                <a:gd name="connsiteX14" fmla="*/ 198120 w 436126"/>
                <a:gd name="connsiteY14" fmla="*/ 279576 h 966670"/>
                <a:gd name="connsiteX15" fmla="*/ 304800 w 436126"/>
                <a:gd name="connsiteY15" fmla="*/ 58596 h 966670"/>
                <a:gd name="connsiteX16" fmla="*/ 375999 w 436126"/>
                <a:gd name="connsiteY1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43063 w 436126"/>
                <a:gd name="connsiteY9" fmla="*/ 926864 h 966670"/>
                <a:gd name="connsiteX10" fmla="*/ 382869 w 436126"/>
                <a:gd name="connsiteY10" fmla="*/ 966670 h 966670"/>
                <a:gd name="connsiteX11" fmla="*/ 1905 w 436126"/>
                <a:gd name="connsiteY11" fmla="*/ 879651 h 966670"/>
                <a:gd name="connsiteX12" fmla="*/ 0 w 436126"/>
                <a:gd name="connsiteY12" fmla="*/ 452931 h 966670"/>
                <a:gd name="connsiteX13" fmla="*/ 198120 w 436126"/>
                <a:gd name="connsiteY13" fmla="*/ 279576 h 966670"/>
                <a:gd name="connsiteX14" fmla="*/ 304800 w 436126"/>
                <a:gd name="connsiteY14" fmla="*/ 58596 h 966670"/>
                <a:gd name="connsiteX15" fmla="*/ 375999 w 436126"/>
                <a:gd name="connsiteY1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43063 w 436126"/>
                <a:gd name="connsiteY8" fmla="*/ 926864 h 966670"/>
                <a:gd name="connsiteX9" fmla="*/ 382869 w 436126"/>
                <a:gd name="connsiteY9" fmla="*/ 966670 h 966670"/>
                <a:gd name="connsiteX10" fmla="*/ 1905 w 436126"/>
                <a:gd name="connsiteY10" fmla="*/ 879651 h 966670"/>
                <a:gd name="connsiteX11" fmla="*/ 0 w 436126"/>
                <a:gd name="connsiteY11" fmla="*/ 452931 h 966670"/>
                <a:gd name="connsiteX12" fmla="*/ 198120 w 436126"/>
                <a:gd name="connsiteY12" fmla="*/ 279576 h 966670"/>
                <a:gd name="connsiteX13" fmla="*/ 304800 w 436126"/>
                <a:gd name="connsiteY13" fmla="*/ 58596 h 966670"/>
                <a:gd name="connsiteX14" fmla="*/ 375999 w 436126"/>
                <a:gd name="connsiteY1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926864 h 966670"/>
                <a:gd name="connsiteX8" fmla="*/ 382869 w 436126"/>
                <a:gd name="connsiteY8" fmla="*/ 966670 h 966670"/>
                <a:gd name="connsiteX9" fmla="*/ 1905 w 436126"/>
                <a:gd name="connsiteY9" fmla="*/ 879651 h 966670"/>
                <a:gd name="connsiteX10" fmla="*/ 0 w 436126"/>
                <a:gd name="connsiteY10" fmla="*/ 452931 h 966670"/>
                <a:gd name="connsiteX11" fmla="*/ 198120 w 436126"/>
                <a:gd name="connsiteY11" fmla="*/ 279576 h 966670"/>
                <a:gd name="connsiteX12" fmla="*/ 304800 w 436126"/>
                <a:gd name="connsiteY12" fmla="*/ 58596 h 966670"/>
                <a:gd name="connsiteX13" fmla="*/ 375999 w 436126"/>
                <a:gd name="connsiteY1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79367"/>
                <a:gd name="connsiteX1" fmla="*/ 428625 w 436126"/>
                <a:gd name="connsiteY1" fmla="*/ 50976 h 979367"/>
                <a:gd name="connsiteX2" fmla="*/ 386715 w 436126"/>
                <a:gd name="connsiteY2" fmla="*/ 292911 h 979367"/>
                <a:gd name="connsiteX3" fmla="*/ 389255 w 436126"/>
                <a:gd name="connsiteY3" fmla="*/ 372286 h 979367"/>
                <a:gd name="connsiteX4" fmla="*/ 382869 w 436126"/>
                <a:gd name="connsiteY4" fmla="*/ 525932 h 979367"/>
                <a:gd name="connsiteX5" fmla="*/ 382869 w 436126"/>
                <a:gd name="connsiteY5" fmla="*/ 663775 h 979367"/>
                <a:gd name="connsiteX6" fmla="*/ 382869 w 436126"/>
                <a:gd name="connsiteY6" fmla="*/ 816175 h 979367"/>
                <a:gd name="connsiteX7" fmla="*/ 382869 w 436126"/>
                <a:gd name="connsiteY7" fmla="*/ 966670 h 979367"/>
                <a:gd name="connsiteX8" fmla="*/ 1905 w 436126"/>
                <a:gd name="connsiteY8" fmla="*/ 879651 h 979367"/>
                <a:gd name="connsiteX9" fmla="*/ 0 w 436126"/>
                <a:gd name="connsiteY9" fmla="*/ 452931 h 979367"/>
                <a:gd name="connsiteX10" fmla="*/ 198120 w 436126"/>
                <a:gd name="connsiteY10" fmla="*/ 279576 h 979367"/>
                <a:gd name="connsiteX11" fmla="*/ 304800 w 436126"/>
                <a:gd name="connsiteY11" fmla="*/ 58596 h 979367"/>
                <a:gd name="connsiteX12" fmla="*/ 375999 w 436126"/>
                <a:gd name="connsiteY12" fmla="*/ 493 h 979367"/>
                <a:gd name="connsiteX0" fmla="*/ 375999 w 436126"/>
                <a:gd name="connsiteY0" fmla="*/ 493 h 985710"/>
                <a:gd name="connsiteX1" fmla="*/ 428625 w 436126"/>
                <a:gd name="connsiteY1" fmla="*/ 50976 h 985710"/>
                <a:gd name="connsiteX2" fmla="*/ 386715 w 436126"/>
                <a:gd name="connsiteY2" fmla="*/ 292911 h 985710"/>
                <a:gd name="connsiteX3" fmla="*/ 389255 w 436126"/>
                <a:gd name="connsiteY3" fmla="*/ 372286 h 985710"/>
                <a:gd name="connsiteX4" fmla="*/ 382869 w 436126"/>
                <a:gd name="connsiteY4" fmla="*/ 525932 h 985710"/>
                <a:gd name="connsiteX5" fmla="*/ 382869 w 436126"/>
                <a:gd name="connsiteY5" fmla="*/ 663775 h 985710"/>
                <a:gd name="connsiteX6" fmla="*/ 382869 w 436126"/>
                <a:gd name="connsiteY6" fmla="*/ 816175 h 985710"/>
                <a:gd name="connsiteX7" fmla="*/ 382869 w 436126"/>
                <a:gd name="connsiteY7" fmla="*/ 966670 h 985710"/>
                <a:gd name="connsiteX8" fmla="*/ 1905 w 436126"/>
                <a:gd name="connsiteY8" fmla="*/ 879651 h 985710"/>
                <a:gd name="connsiteX9" fmla="*/ 0 w 436126"/>
                <a:gd name="connsiteY9" fmla="*/ 452931 h 985710"/>
                <a:gd name="connsiteX10" fmla="*/ 198120 w 436126"/>
                <a:gd name="connsiteY10" fmla="*/ 279576 h 985710"/>
                <a:gd name="connsiteX11" fmla="*/ 304800 w 436126"/>
                <a:gd name="connsiteY11" fmla="*/ 58596 h 985710"/>
                <a:gd name="connsiteX12" fmla="*/ 375999 w 436126"/>
                <a:gd name="connsiteY12" fmla="*/ 493 h 985710"/>
                <a:gd name="connsiteX0" fmla="*/ 375999 w 436126"/>
                <a:gd name="connsiteY0" fmla="*/ 493 h 976016"/>
                <a:gd name="connsiteX1" fmla="*/ 428625 w 436126"/>
                <a:gd name="connsiteY1" fmla="*/ 50976 h 976016"/>
                <a:gd name="connsiteX2" fmla="*/ 386715 w 436126"/>
                <a:gd name="connsiteY2" fmla="*/ 292911 h 976016"/>
                <a:gd name="connsiteX3" fmla="*/ 389255 w 436126"/>
                <a:gd name="connsiteY3" fmla="*/ 372286 h 976016"/>
                <a:gd name="connsiteX4" fmla="*/ 382869 w 436126"/>
                <a:gd name="connsiteY4" fmla="*/ 525932 h 976016"/>
                <a:gd name="connsiteX5" fmla="*/ 382869 w 436126"/>
                <a:gd name="connsiteY5" fmla="*/ 663775 h 976016"/>
                <a:gd name="connsiteX6" fmla="*/ 382869 w 436126"/>
                <a:gd name="connsiteY6" fmla="*/ 816175 h 976016"/>
                <a:gd name="connsiteX7" fmla="*/ 382869 w 436126"/>
                <a:gd name="connsiteY7" fmla="*/ 966670 h 976016"/>
                <a:gd name="connsiteX8" fmla="*/ 1905 w 436126"/>
                <a:gd name="connsiteY8" fmla="*/ 879651 h 976016"/>
                <a:gd name="connsiteX9" fmla="*/ 0 w 436126"/>
                <a:gd name="connsiteY9" fmla="*/ 452931 h 976016"/>
                <a:gd name="connsiteX10" fmla="*/ 198120 w 436126"/>
                <a:gd name="connsiteY10" fmla="*/ 279576 h 976016"/>
                <a:gd name="connsiteX11" fmla="*/ 304800 w 436126"/>
                <a:gd name="connsiteY11" fmla="*/ 58596 h 976016"/>
                <a:gd name="connsiteX12" fmla="*/ 375999 w 436126"/>
                <a:gd name="connsiteY12" fmla="*/ 493 h 976016"/>
                <a:gd name="connsiteX0" fmla="*/ 375999 w 436126"/>
                <a:gd name="connsiteY0" fmla="*/ 493 h 973673"/>
                <a:gd name="connsiteX1" fmla="*/ 428625 w 436126"/>
                <a:gd name="connsiteY1" fmla="*/ 50976 h 973673"/>
                <a:gd name="connsiteX2" fmla="*/ 386715 w 436126"/>
                <a:gd name="connsiteY2" fmla="*/ 292911 h 973673"/>
                <a:gd name="connsiteX3" fmla="*/ 389255 w 436126"/>
                <a:gd name="connsiteY3" fmla="*/ 372286 h 973673"/>
                <a:gd name="connsiteX4" fmla="*/ 382869 w 436126"/>
                <a:gd name="connsiteY4" fmla="*/ 525932 h 973673"/>
                <a:gd name="connsiteX5" fmla="*/ 382869 w 436126"/>
                <a:gd name="connsiteY5" fmla="*/ 663775 h 973673"/>
                <a:gd name="connsiteX6" fmla="*/ 382869 w 436126"/>
                <a:gd name="connsiteY6" fmla="*/ 816175 h 973673"/>
                <a:gd name="connsiteX7" fmla="*/ 382869 w 436126"/>
                <a:gd name="connsiteY7" fmla="*/ 966670 h 973673"/>
                <a:gd name="connsiteX8" fmla="*/ 1905 w 436126"/>
                <a:gd name="connsiteY8" fmla="*/ 879651 h 973673"/>
                <a:gd name="connsiteX9" fmla="*/ 0 w 436126"/>
                <a:gd name="connsiteY9" fmla="*/ 452931 h 973673"/>
                <a:gd name="connsiteX10" fmla="*/ 198120 w 436126"/>
                <a:gd name="connsiteY10" fmla="*/ 279576 h 973673"/>
                <a:gd name="connsiteX11" fmla="*/ 304800 w 436126"/>
                <a:gd name="connsiteY11" fmla="*/ 58596 h 973673"/>
                <a:gd name="connsiteX12" fmla="*/ 375999 w 436126"/>
                <a:gd name="connsiteY12" fmla="*/ 493 h 97367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8780 w 436126"/>
                <a:gd name="connsiteY3" fmla="*/ 378001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8022"/>
                <a:gd name="connsiteY0" fmla="*/ 493 h 970663"/>
                <a:gd name="connsiteX1" fmla="*/ 428625 w 438022"/>
                <a:gd name="connsiteY1" fmla="*/ 50976 h 970663"/>
                <a:gd name="connsiteX2" fmla="*/ 386715 w 438022"/>
                <a:gd name="connsiteY2" fmla="*/ 292911 h 970663"/>
                <a:gd name="connsiteX3" fmla="*/ 394970 w 438022"/>
                <a:gd name="connsiteY3" fmla="*/ 376096 h 970663"/>
                <a:gd name="connsiteX4" fmla="*/ 392394 w 438022"/>
                <a:gd name="connsiteY4" fmla="*/ 524027 h 970663"/>
                <a:gd name="connsiteX5" fmla="*/ 388584 w 438022"/>
                <a:gd name="connsiteY5" fmla="*/ 665680 h 970663"/>
                <a:gd name="connsiteX6" fmla="*/ 386679 w 438022"/>
                <a:gd name="connsiteY6" fmla="*/ 819985 h 970663"/>
                <a:gd name="connsiteX7" fmla="*/ 382869 w 438022"/>
                <a:gd name="connsiteY7" fmla="*/ 966670 h 970663"/>
                <a:gd name="connsiteX8" fmla="*/ 1905 w 438022"/>
                <a:gd name="connsiteY8" fmla="*/ 879651 h 970663"/>
                <a:gd name="connsiteX9" fmla="*/ 0 w 438022"/>
                <a:gd name="connsiteY9" fmla="*/ 452931 h 970663"/>
                <a:gd name="connsiteX10" fmla="*/ 198120 w 438022"/>
                <a:gd name="connsiteY10" fmla="*/ 279576 h 970663"/>
                <a:gd name="connsiteX11" fmla="*/ 304800 w 438022"/>
                <a:gd name="connsiteY11" fmla="*/ 58596 h 970663"/>
                <a:gd name="connsiteX12" fmla="*/ 375999 w 438022"/>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16" h="970663">
                  <a:moveTo>
                    <a:pt x="375999" y="493"/>
                  </a:moveTo>
                  <a:cubicBezTo>
                    <a:pt x="403543" y="3986"/>
                    <a:pt x="414655" y="16051"/>
                    <a:pt x="428625" y="50976"/>
                  </a:cubicBezTo>
                  <a:cubicBezTo>
                    <a:pt x="453390" y="126223"/>
                    <a:pt x="429472" y="248884"/>
                    <a:pt x="390525" y="296721"/>
                  </a:cubicBezTo>
                  <a:cubicBezTo>
                    <a:pt x="374438" y="323603"/>
                    <a:pt x="363114" y="360539"/>
                    <a:pt x="394970" y="376096"/>
                  </a:cubicBezTo>
                  <a:cubicBezTo>
                    <a:pt x="350514" y="407313"/>
                    <a:pt x="325798" y="476545"/>
                    <a:pt x="392394" y="524027"/>
                  </a:cubicBezTo>
                  <a:cubicBezTo>
                    <a:pt x="337990" y="559273"/>
                    <a:pt x="335773" y="638618"/>
                    <a:pt x="388584" y="665680"/>
                  </a:cubicBezTo>
                  <a:cubicBezTo>
                    <a:pt x="314289" y="708860"/>
                    <a:pt x="323814" y="797760"/>
                    <a:pt x="386679" y="819985"/>
                  </a:cubicBezTo>
                  <a:cubicBezTo>
                    <a:pt x="316194" y="858720"/>
                    <a:pt x="333339" y="946985"/>
                    <a:pt x="382869" y="966670"/>
                  </a:cubicBezTo>
                  <a:cubicBezTo>
                    <a:pt x="229211" y="979574"/>
                    <a:pt x="134608" y="963902"/>
                    <a:pt x="1905" y="879651"/>
                  </a:cubicBezTo>
                  <a:lnTo>
                    <a:pt x="0" y="452931"/>
                  </a:lnTo>
                  <a:cubicBezTo>
                    <a:pt x="46355" y="334186"/>
                    <a:pt x="127000" y="316406"/>
                    <a:pt x="198120" y="279576"/>
                  </a:cubicBezTo>
                  <a:cubicBezTo>
                    <a:pt x="256540" y="244016"/>
                    <a:pt x="278765" y="143686"/>
                    <a:pt x="304800" y="58596"/>
                  </a:cubicBezTo>
                  <a:cubicBezTo>
                    <a:pt x="317817" y="11606"/>
                    <a:pt x="348456" y="-2999"/>
                    <a:pt x="375999" y="49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0" name="Rounded Rectangle 19"/>
            <p:cNvSpPr/>
            <p:nvPr/>
          </p:nvSpPr>
          <p:spPr bwMode="gray">
            <a:xfrm>
              <a:off x="1012606" y="1960498"/>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1" name="Rounded Rectangle 20"/>
            <p:cNvSpPr/>
            <p:nvPr/>
          </p:nvSpPr>
          <p:spPr bwMode="gray">
            <a:xfrm>
              <a:off x="1009659" y="2075574"/>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2" name="Rounded Rectangle 21"/>
            <p:cNvSpPr/>
            <p:nvPr/>
          </p:nvSpPr>
          <p:spPr bwMode="gray">
            <a:xfrm>
              <a:off x="1002283" y="2192127"/>
              <a:ext cx="272941"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3" name="Rounded Rectangle 22"/>
            <p:cNvSpPr/>
            <p:nvPr/>
          </p:nvSpPr>
          <p:spPr bwMode="gray">
            <a:xfrm>
              <a:off x="1000805" y="2305722"/>
              <a:ext cx="215402"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grpSp>
      <p:sp>
        <p:nvSpPr>
          <p:cNvPr id="11" name="Oval 10"/>
          <p:cNvSpPr/>
          <p:nvPr/>
        </p:nvSpPr>
        <p:spPr bwMode="gray">
          <a:xfrm>
            <a:off x="1471052" y="4033321"/>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24" name="Group 23"/>
          <p:cNvGrpSpPr>
            <a:grpSpLocks noChangeAspect="1"/>
          </p:cNvGrpSpPr>
          <p:nvPr/>
        </p:nvGrpSpPr>
        <p:grpSpPr bwMode="gray">
          <a:xfrm rot="10800000" flipH="1">
            <a:off x="1639672" y="4184605"/>
            <a:ext cx="302840" cy="337512"/>
            <a:chOff x="719011" y="1658407"/>
            <a:chExt cx="587191" cy="751742"/>
          </a:xfrm>
          <a:solidFill>
            <a:schemeClr val="bg1"/>
          </a:solidFill>
        </p:grpSpPr>
        <p:sp>
          <p:nvSpPr>
            <p:cNvPr id="25" name="Freeform 24"/>
            <p:cNvSpPr/>
            <p:nvPr/>
          </p:nvSpPr>
          <p:spPr bwMode="gray">
            <a:xfrm>
              <a:off x="719011" y="1658407"/>
              <a:ext cx="339769" cy="751742"/>
            </a:xfrm>
            <a:custGeom>
              <a:avLst/>
              <a:gdLst>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90226 w 436126"/>
                <a:gd name="connsiteY14" fmla="*/ 524447 h 974063"/>
                <a:gd name="connsiteX15" fmla="*/ 382869 w 436126"/>
                <a:gd name="connsiteY15" fmla="*/ 525932 h 974063"/>
                <a:gd name="connsiteX16" fmla="*/ 343063 w 436126"/>
                <a:gd name="connsiteY16" fmla="*/ 565738 h 974063"/>
                <a:gd name="connsiteX17" fmla="*/ 337185 w 436126"/>
                <a:gd name="connsiteY17" fmla="*/ 594853 h 974063"/>
                <a:gd name="connsiteX18" fmla="*/ 337185 w 436126"/>
                <a:gd name="connsiteY18" fmla="*/ 594853 h 974063"/>
                <a:gd name="connsiteX19" fmla="*/ 337185 w 436126"/>
                <a:gd name="connsiteY19" fmla="*/ 594854 h 974063"/>
                <a:gd name="connsiteX20" fmla="*/ 337185 w 436126"/>
                <a:gd name="connsiteY20" fmla="*/ 594853 h 974063"/>
                <a:gd name="connsiteX21" fmla="*/ 343063 w 436126"/>
                <a:gd name="connsiteY21" fmla="*/ 623969 h 974063"/>
                <a:gd name="connsiteX22" fmla="*/ 382869 w 436126"/>
                <a:gd name="connsiteY22" fmla="*/ 663775 h 974063"/>
                <a:gd name="connsiteX23" fmla="*/ 391126 w 436126"/>
                <a:gd name="connsiteY23" fmla="*/ 665442 h 974063"/>
                <a:gd name="connsiteX24" fmla="*/ 391198 w 436126"/>
                <a:gd name="connsiteY24" fmla="*/ 676651 h 974063"/>
                <a:gd name="connsiteX25" fmla="*/ 382869 w 436126"/>
                <a:gd name="connsiteY25" fmla="*/ 678332 h 974063"/>
                <a:gd name="connsiteX26" fmla="*/ 343063 w 436126"/>
                <a:gd name="connsiteY26" fmla="*/ 718138 h 974063"/>
                <a:gd name="connsiteX27" fmla="*/ 337185 w 436126"/>
                <a:gd name="connsiteY27" fmla="*/ 747253 h 974063"/>
                <a:gd name="connsiteX28" fmla="*/ 337185 w 436126"/>
                <a:gd name="connsiteY28" fmla="*/ 747253 h 974063"/>
                <a:gd name="connsiteX29" fmla="*/ 337185 w 436126"/>
                <a:gd name="connsiteY29" fmla="*/ 747254 h 974063"/>
                <a:gd name="connsiteX30" fmla="*/ 337185 w 436126"/>
                <a:gd name="connsiteY30" fmla="*/ 747253 h 974063"/>
                <a:gd name="connsiteX31" fmla="*/ 343063 w 436126"/>
                <a:gd name="connsiteY31" fmla="*/ 776369 h 974063"/>
                <a:gd name="connsiteX32" fmla="*/ 382869 w 436126"/>
                <a:gd name="connsiteY32" fmla="*/ 816175 h 974063"/>
                <a:gd name="connsiteX33" fmla="*/ 392100 w 436126"/>
                <a:gd name="connsiteY33" fmla="*/ 818039 h 974063"/>
                <a:gd name="connsiteX34" fmla="*/ 392157 w 436126"/>
                <a:gd name="connsiteY34" fmla="*/ 826952 h 974063"/>
                <a:gd name="connsiteX35" fmla="*/ 382869 w 436126"/>
                <a:gd name="connsiteY35" fmla="*/ 828827 h 974063"/>
                <a:gd name="connsiteX36" fmla="*/ 343063 w 436126"/>
                <a:gd name="connsiteY36" fmla="*/ 868633 h 974063"/>
                <a:gd name="connsiteX37" fmla="*/ 337185 w 436126"/>
                <a:gd name="connsiteY37" fmla="*/ 897749 h 974063"/>
                <a:gd name="connsiteX38" fmla="*/ 337185 w 436126"/>
                <a:gd name="connsiteY38" fmla="*/ 897748 h 974063"/>
                <a:gd name="connsiteX39" fmla="*/ 337185 w 436126"/>
                <a:gd name="connsiteY39" fmla="*/ 897749 h 974063"/>
                <a:gd name="connsiteX40" fmla="*/ 337185 w 436126"/>
                <a:gd name="connsiteY40" fmla="*/ 897749 h 974063"/>
                <a:gd name="connsiteX41" fmla="*/ 343063 w 436126"/>
                <a:gd name="connsiteY41" fmla="*/ 926864 h 974063"/>
                <a:gd name="connsiteX42" fmla="*/ 382869 w 436126"/>
                <a:gd name="connsiteY42" fmla="*/ 966670 h 974063"/>
                <a:gd name="connsiteX43" fmla="*/ 393062 w 436126"/>
                <a:gd name="connsiteY43" fmla="*/ 968728 h 974063"/>
                <a:gd name="connsiteX44" fmla="*/ 393065 w 436126"/>
                <a:gd name="connsiteY44" fmla="*/ 969186 h 974063"/>
                <a:gd name="connsiteX45" fmla="*/ 1905 w 436126"/>
                <a:gd name="connsiteY45" fmla="*/ 879651 h 974063"/>
                <a:gd name="connsiteX46" fmla="*/ 0 w 436126"/>
                <a:gd name="connsiteY46" fmla="*/ 452931 h 974063"/>
                <a:gd name="connsiteX47" fmla="*/ 198120 w 436126"/>
                <a:gd name="connsiteY47" fmla="*/ 279576 h 974063"/>
                <a:gd name="connsiteX48" fmla="*/ 304800 w 436126"/>
                <a:gd name="connsiteY48" fmla="*/ 58596 h 974063"/>
                <a:gd name="connsiteX49" fmla="*/ 375999 w 436126"/>
                <a:gd name="connsiteY49"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91198 w 436126"/>
                <a:gd name="connsiteY23" fmla="*/ 676651 h 974063"/>
                <a:gd name="connsiteX24" fmla="*/ 382869 w 436126"/>
                <a:gd name="connsiteY24" fmla="*/ 678332 h 974063"/>
                <a:gd name="connsiteX25" fmla="*/ 343063 w 436126"/>
                <a:gd name="connsiteY25" fmla="*/ 718138 h 974063"/>
                <a:gd name="connsiteX26" fmla="*/ 337185 w 436126"/>
                <a:gd name="connsiteY26" fmla="*/ 747253 h 974063"/>
                <a:gd name="connsiteX27" fmla="*/ 337185 w 436126"/>
                <a:gd name="connsiteY27" fmla="*/ 747253 h 974063"/>
                <a:gd name="connsiteX28" fmla="*/ 337185 w 436126"/>
                <a:gd name="connsiteY28" fmla="*/ 747254 h 974063"/>
                <a:gd name="connsiteX29" fmla="*/ 337185 w 436126"/>
                <a:gd name="connsiteY29" fmla="*/ 747253 h 974063"/>
                <a:gd name="connsiteX30" fmla="*/ 343063 w 436126"/>
                <a:gd name="connsiteY30" fmla="*/ 776369 h 974063"/>
                <a:gd name="connsiteX31" fmla="*/ 382869 w 436126"/>
                <a:gd name="connsiteY31" fmla="*/ 816175 h 974063"/>
                <a:gd name="connsiteX32" fmla="*/ 392100 w 436126"/>
                <a:gd name="connsiteY32" fmla="*/ 818039 h 974063"/>
                <a:gd name="connsiteX33" fmla="*/ 392157 w 436126"/>
                <a:gd name="connsiteY33" fmla="*/ 826952 h 974063"/>
                <a:gd name="connsiteX34" fmla="*/ 382869 w 436126"/>
                <a:gd name="connsiteY34" fmla="*/ 828827 h 974063"/>
                <a:gd name="connsiteX35" fmla="*/ 343063 w 436126"/>
                <a:gd name="connsiteY35" fmla="*/ 868633 h 974063"/>
                <a:gd name="connsiteX36" fmla="*/ 337185 w 436126"/>
                <a:gd name="connsiteY36" fmla="*/ 897749 h 974063"/>
                <a:gd name="connsiteX37" fmla="*/ 337185 w 436126"/>
                <a:gd name="connsiteY37" fmla="*/ 897748 h 974063"/>
                <a:gd name="connsiteX38" fmla="*/ 337185 w 436126"/>
                <a:gd name="connsiteY38" fmla="*/ 897749 h 974063"/>
                <a:gd name="connsiteX39" fmla="*/ 337185 w 436126"/>
                <a:gd name="connsiteY39" fmla="*/ 897749 h 974063"/>
                <a:gd name="connsiteX40" fmla="*/ 343063 w 436126"/>
                <a:gd name="connsiteY40" fmla="*/ 926864 h 974063"/>
                <a:gd name="connsiteX41" fmla="*/ 382869 w 436126"/>
                <a:gd name="connsiteY41" fmla="*/ 966670 h 974063"/>
                <a:gd name="connsiteX42" fmla="*/ 393062 w 436126"/>
                <a:gd name="connsiteY42" fmla="*/ 968728 h 974063"/>
                <a:gd name="connsiteX43" fmla="*/ 393065 w 436126"/>
                <a:gd name="connsiteY43" fmla="*/ 969186 h 974063"/>
                <a:gd name="connsiteX44" fmla="*/ 1905 w 436126"/>
                <a:gd name="connsiteY44" fmla="*/ 879651 h 974063"/>
                <a:gd name="connsiteX45" fmla="*/ 0 w 436126"/>
                <a:gd name="connsiteY45" fmla="*/ 452931 h 974063"/>
                <a:gd name="connsiteX46" fmla="*/ 198120 w 436126"/>
                <a:gd name="connsiteY46" fmla="*/ 279576 h 974063"/>
                <a:gd name="connsiteX47" fmla="*/ 304800 w 436126"/>
                <a:gd name="connsiteY47" fmla="*/ 58596 h 974063"/>
                <a:gd name="connsiteX48" fmla="*/ 375999 w 436126"/>
                <a:gd name="connsiteY48"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82869 w 436126"/>
                <a:gd name="connsiteY23" fmla="*/ 678332 h 974063"/>
                <a:gd name="connsiteX24" fmla="*/ 343063 w 436126"/>
                <a:gd name="connsiteY24" fmla="*/ 718138 h 974063"/>
                <a:gd name="connsiteX25" fmla="*/ 337185 w 436126"/>
                <a:gd name="connsiteY25" fmla="*/ 747253 h 974063"/>
                <a:gd name="connsiteX26" fmla="*/ 337185 w 436126"/>
                <a:gd name="connsiteY26" fmla="*/ 747253 h 974063"/>
                <a:gd name="connsiteX27" fmla="*/ 337185 w 436126"/>
                <a:gd name="connsiteY27" fmla="*/ 747254 h 974063"/>
                <a:gd name="connsiteX28" fmla="*/ 337185 w 436126"/>
                <a:gd name="connsiteY28" fmla="*/ 747253 h 974063"/>
                <a:gd name="connsiteX29" fmla="*/ 343063 w 436126"/>
                <a:gd name="connsiteY29" fmla="*/ 776369 h 974063"/>
                <a:gd name="connsiteX30" fmla="*/ 382869 w 436126"/>
                <a:gd name="connsiteY30" fmla="*/ 816175 h 974063"/>
                <a:gd name="connsiteX31" fmla="*/ 392100 w 436126"/>
                <a:gd name="connsiteY31" fmla="*/ 818039 h 974063"/>
                <a:gd name="connsiteX32" fmla="*/ 392157 w 436126"/>
                <a:gd name="connsiteY32" fmla="*/ 826952 h 974063"/>
                <a:gd name="connsiteX33" fmla="*/ 382869 w 436126"/>
                <a:gd name="connsiteY33" fmla="*/ 828827 h 974063"/>
                <a:gd name="connsiteX34" fmla="*/ 343063 w 436126"/>
                <a:gd name="connsiteY34" fmla="*/ 868633 h 974063"/>
                <a:gd name="connsiteX35" fmla="*/ 337185 w 436126"/>
                <a:gd name="connsiteY35" fmla="*/ 897749 h 974063"/>
                <a:gd name="connsiteX36" fmla="*/ 337185 w 436126"/>
                <a:gd name="connsiteY36" fmla="*/ 897748 h 974063"/>
                <a:gd name="connsiteX37" fmla="*/ 337185 w 436126"/>
                <a:gd name="connsiteY37" fmla="*/ 897749 h 974063"/>
                <a:gd name="connsiteX38" fmla="*/ 337185 w 436126"/>
                <a:gd name="connsiteY38" fmla="*/ 897749 h 974063"/>
                <a:gd name="connsiteX39" fmla="*/ 343063 w 436126"/>
                <a:gd name="connsiteY39" fmla="*/ 926864 h 974063"/>
                <a:gd name="connsiteX40" fmla="*/ 382869 w 436126"/>
                <a:gd name="connsiteY40" fmla="*/ 966670 h 974063"/>
                <a:gd name="connsiteX41" fmla="*/ 393062 w 436126"/>
                <a:gd name="connsiteY41" fmla="*/ 968728 h 974063"/>
                <a:gd name="connsiteX42" fmla="*/ 393065 w 436126"/>
                <a:gd name="connsiteY42" fmla="*/ 969186 h 974063"/>
                <a:gd name="connsiteX43" fmla="*/ 1905 w 436126"/>
                <a:gd name="connsiteY43" fmla="*/ 879651 h 974063"/>
                <a:gd name="connsiteX44" fmla="*/ 0 w 436126"/>
                <a:gd name="connsiteY44" fmla="*/ 452931 h 974063"/>
                <a:gd name="connsiteX45" fmla="*/ 198120 w 436126"/>
                <a:gd name="connsiteY45" fmla="*/ 279576 h 974063"/>
                <a:gd name="connsiteX46" fmla="*/ 304800 w 436126"/>
                <a:gd name="connsiteY46" fmla="*/ 58596 h 974063"/>
                <a:gd name="connsiteX47" fmla="*/ 375999 w 436126"/>
                <a:gd name="connsiteY47" fmla="*/ 493 h 974063"/>
                <a:gd name="connsiteX0" fmla="*/ 375999 w 436126"/>
                <a:gd name="connsiteY0" fmla="*/ 493 h 968728"/>
                <a:gd name="connsiteX1" fmla="*/ 428625 w 436126"/>
                <a:gd name="connsiteY1" fmla="*/ 50976 h 968728"/>
                <a:gd name="connsiteX2" fmla="*/ 386715 w 436126"/>
                <a:gd name="connsiteY2" fmla="*/ 292911 h 968728"/>
                <a:gd name="connsiteX3" fmla="*/ 389255 w 436126"/>
                <a:gd name="connsiteY3" fmla="*/ 372286 h 968728"/>
                <a:gd name="connsiteX4" fmla="*/ 389267 w 436126"/>
                <a:gd name="connsiteY4" fmla="*/ 374145 h 968728"/>
                <a:gd name="connsiteX5" fmla="*/ 382869 w 436126"/>
                <a:gd name="connsiteY5" fmla="*/ 375437 h 968728"/>
                <a:gd name="connsiteX6" fmla="*/ 343063 w 436126"/>
                <a:gd name="connsiteY6" fmla="*/ 415243 h 968728"/>
                <a:gd name="connsiteX7" fmla="*/ 337185 w 436126"/>
                <a:gd name="connsiteY7" fmla="*/ 444358 h 968728"/>
                <a:gd name="connsiteX8" fmla="*/ 337185 w 436126"/>
                <a:gd name="connsiteY8" fmla="*/ 444358 h 968728"/>
                <a:gd name="connsiteX9" fmla="*/ 337185 w 436126"/>
                <a:gd name="connsiteY9" fmla="*/ 444359 h 968728"/>
                <a:gd name="connsiteX10" fmla="*/ 337185 w 436126"/>
                <a:gd name="connsiteY10" fmla="*/ 444358 h 968728"/>
                <a:gd name="connsiteX11" fmla="*/ 343063 w 436126"/>
                <a:gd name="connsiteY11" fmla="*/ 473474 h 968728"/>
                <a:gd name="connsiteX12" fmla="*/ 382869 w 436126"/>
                <a:gd name="connsiteY12" fmla="*/ 513280 h 968728"/>
                <a:gd name="connsiteX13" fmla="*/ 390164 w 436126"/>
                <a:gd name="connsiteY13" fmla="*/ 514753 h 968728"/>
                <a:gd name="connsiteX14" fmla="*/ 382869 w 436126"/>
                <a:gd name="connsiteY14" fmla="*/ 525932 h 968728"/>
                <a:gd name="connsiteX15" fmla="*/ 343063 w 436126"/>
                <a:gd name="connsiteY15" fmla="*/ 565738 h 968728"/>
                <a:gd name="connsiteX16" fmla="*/ 337185 w 436126"/>
                <a:gd name="connsiteY16" fmla="*/ 594853 h 968728"/>
                <a:gd name="connsiteX17" fmla="*/ 337185 w 436126"/>
                <a:gd name="connsiteY17" fmla="*/ 594853 h 968728"/>
                <a:gd name="connsiteX18" fmla="*/ 337185 w 436126"/>
                <a:gd name="connsiteY18" fmla="*/ 594854 h 968728"/>
                <a:gd name="connsiteX19" fmla="*/ 337185 w 436126"/>
                <a:gd name="connsiteY19" fmla="*/ 594853 h 968728"/>
                <a:gd name="connsiteX20" fmla="*/ 343063 w 436126"/>
                <a:gd name="connsiteY20" fmla="*/ 623969 h 968728"/>
                <a:gd name="connsiteX21" fmla="*/ 382869 w 436126"/>
                <a:gd name="connsiteY21" fmla="*/ 663775 h 968728"/>
                <a:gd name="connsiteX22" fmla="*/ 391126 w 436126"/>
                <a:gd name="connsiteY22" fmla="*/ 665442 h 968728"/>
                <a:gd name="connsiteX23" fmla="*/ 382869 w 436126"/>
                <a:gd name="connsiteY23" fmla="*/ 678332 h 968728"/>
                <a:gd name="connsiteX24" fmla="*/ 343063 w 436126"/>
                <a:gd name="connsiteY24" fmla="*/ 718138 h 968728"/>
                <a:gd name="connsiteX25" fmla="*/ 337185 w 436126"/>
                <a:gd name="connsiteY25" fmla="*/ 747253 h 968728"/>
                <a:gd name="connsiteX26" fmla="*/ 337185 w 436126"/>
                <a:gd name="connsiteY26" fmla="*/ 747253 h 968728"/>
                <a:gd name="connsiteX27" fmla="*/ 337185 w 436126"/>
                <a:gd name="connsiteY27" fmla="*/ 747254 h 968728"/>
                <a:gd name="connsiteX28" fmla="*/ 337185 w 436126"/>
                <a:gd name="connsiteY28" fmla="*/ 747253 h 968728"/>
                <a:gd name="connsiteX29" fmla="*/ 343063 w 436126"/>
                <a:gd name="connsiteY29" fmla="*/ 776369 h 968728"/>
                <a:gd name="connsiteX30" fmla="*/ 382869 w 436126"/>
                <a:gd name="connsiteY30" fmla="*/ 816175 h 968728"/>
                <a:gd name="connsiteX31" fmla="*/ 392100 w 436126"/>
                <a:gd name="connsiteY31" fmla="*/ 818039 h 968728"/>
                <a:gd name="connsiteX32" fmla="*/ 392157 w 436126"/>
                <a:gd name="connsiteY32" fmla="*/ 826952 h 968728"/>
                <a:gd name="connsiteX33" fmla="*/ 382869 w 436126"/>
                <a:gd name="connsiteY33" fmla="*/ 828827 h 968728"/>
                <a:gd name="connsiteX34" fmla="*/ 343063 w 436126"/>
                <a:gd name="connsiteY34" fmla="*/ 868633 h 968728"/>
                <a:gd name="connsiteX35" fmla="*/ 337185 w 436126"/>
                <a:gd name="connsiteY35" fmla="*/ 897749 h 968728"/>
                <a:gd name="connsiteX36" fmla="*/ 337185 w 436126"/>
                <a:gd name="connsiteY36" fmla="*/ 897748 h 968728"/>
                <a:gd name="connsiteX37" fmla="*/ 337185 w 436126"/>
                <a:gd name="connsiteY37" fmla="*/ 897749 h 968728"/>
                <a:gd name="connsiteX38" fmla="*/ 337185 w 436126"/>
                <a:gd name="connsiteY38" fmla="*/ 897749 h 968728"/>
                <a:gd name="connsiteX39" fmla="*/ 343063 w 436126"/>
                <a:gd name="connsiteY39" fmla="*/ 926864 h 968728"/>
                <a:gd name="connsiteX40" fmla="*/ 382869 w 436126"/>
                <a:gd name="connsiteY40" fmla="*/ 966670 h 968728"/>
                <a:gd name="connsiteX41" fmla="*/ 393062 w 436126"/>
                <a:gd name="connsiteY41" fmla="*/ 968728 h 968728"/>
                <a:gd name="connsiteX42" fmla="*/ 1905 w 436126"/>
                <a:gd name="connsiteY42" fmla="*/ 879651 h 968728"/>
                <a:gd name="connsiteX43" fmla="*/ 0 w 436126"/>
                <a:gd name="connsiteY43" fmla="*/ 452931 h 968728"/>
                <a:gd name="connsiteX44" fmla="*/ 198120 w 436126"/>
                <a:gd name="connsiteY44" fmla="*/ 279576 h 968728"/>
                <a:gd name="connsiteX45" fmla="*/ 304800 w 436126"/>
                <a:gd name="connsiteY45" fmla="*/ 58596 h 968728"/>
                <a:gd name="connsiteX46" fmla="*/ 375999 w 436126"/>
                <a:gd name="connsiteY46" fmla="*/ 493 h 968728"/>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82869 w 436126"/>
                <a:gd name="connsiteY5" fmla="*/ 375437 h 966670"/>
                <a:gd name="connsiteX6" fmla="*/ 343063 w 436126"/>
                <a:gd name="connsiteY6" fmla="*/ 415243 h 966670"/>
                <a:gd name="connsiteX7" fmla="*/ 337185 w 436126"/>
                <a:gd name="connsiteY7" fmla="*/ 444358 h 966670"/>
                <a:gd name="connsiteX8" fmla="*/ 337185 w 436126"/>
                <a:gd name="connsiteY8" fmla="*/ 444358 h 966670"/>
                <a:gd name="connsiteX9" fmla="*/ 337185 w 436126"/>
                <a:gd name="connsiteY9" fmla="*/ 444359 h 966670"/>
                <a:gd name="connsiteX10" fmla="*/ 337185 w 436126"/>
                <a:gd name="connsiteY10" fmla="*/ 444358 h 966670"/>
                <a:gd name="connsiteX11" fmla="*/ 343063 w 436126"/>
                <a:gd name="connsiteY11" fmla="*/ 473474 h 966670"/>
                <a:gd name="connsiteX12" fmla="*/ 382869 w 436126"/>
                <a:gd name="connsiteY12" fmla="*/ 513280 h 966670"/>
                <a:gd name="connsiteX13" fmla="*/ 390164 w 436126"/>
                <a:gd name="connsiteY13" fmla="*/ 514753 h 966670"/>
                <a:gd name="connsiteX14" fmla="*/ 382869 w 436126"/>
                <a:gd name="connsiteY14" fmla="*/ 525932 h 966670"/>
                <a:gd name="connsiteX15" fmla="*/ 343063 w 436126"/>
                <a:gd name="connsiteY15" fmla="*/ 565738 h 966670"/>
                <a:gd name="connsiteX16" fmla="*/ 337185 w 436126"/>
                <a:gd name="connsiteY16" fmla="*/ 594853 h 966670"/>
                <a:gd name="connsiteX17" fmla="*/ 337185 w 436126"/>
                <a:gd name="connsiteY17" fmla="*/ 594853 h 966670"/>
                <a:gd name="connsiteX18" fmla="*/ 337185 w 436126"/>
                <a:gd name="connsiteY18" fmla="*/ 594854 h 966670"/>
                <a:gd name="connsiteX19" fmla="*/ 337185 w 436126"/>
                <a:gd name="connsiteY19" fmla="*/ 594853 h 966670"/>
                <a:gd name="connsiteX20" fmla="*/ 343063 w 436126"/>
                <a:gd name="connsiteY20" fmla="*/ 623969 h 966670"/>
                <a:gd name="connsiteX21" fmla="*/ 382869 w 436126"/>
                <a:gd name="connsiteY21" fmla="*/ 663775 h 966670"/>
                <a:gd name="connsiteX22" fmla="*/ 391126 w 436126"/>
                <a:gd name="connsiteY22" fmla="*/ 665442 h 966670"/>
                <a:gd name="connsiteX23" fmla="*/ 382869 w 436126"/>
                <a:gd name="connsiteY23" fmla="*/ 678332 h 966670"/>
                <a:gd name="connsiteX24" fmla="*/ 343063 w 436126"/>
                <a:gd name="connsiteY24" fmla="*/ 718138 h 966670"/>
                <a:gd name="connsiteX25" fmla="*/ 337185 w 436126"/>
                <a:gd name="connsiteY25" fmla="*/ 747253 h 966670"/>
                <a:gd name="connsiteX26" fmla="*/ 337185 w 436126"/>
                <a:gd name="connsiteY26" fmla="*/ 747253 h 966670"/>
                <a:gd name="connsiteX27" fmla="*/ 337185 w 436126"/>
                <a:gd name="connsiteY27" fmla="*/ 747254 h 966670"/>
                <a:gd name="connsiteX28" fmla="*/ 337185 w 436126"/>
                <a:gd name="connsiteY28" fmla="*/ 747253 h 966670"/>
                <a:gd name="connsiteX29" fmla="*/ 343063 w 436126"/>
                <a:gd name="connsiteY29" fmla="*/ 776369 h 966670"/>
                <a:gd name="connsiteX30" fmla="*/ 382869 w 436126"/>
                <a:gd name="connsiteY30" fmla="*/ 816175 h 966670"/>
                <a:gd name="connsiteX31" fmla="*/ 392100 w 436126"/>
                <a:gd name="connsiteY31" fmla="*/ 818039 h 966670"/>
                <a:gd name="connsiteX32" fmla="*/ 392157 w 436126"/>
                <a:gd name="connsiteY32" fmla="*/ 826952 h 966670"/>
                <a:gd name="connsiteX33" fmla="*/ 382869 w 436126"/>
                <a:gd name="connsiteY33" fmla="*/ 828827 h 966670"/>
                <a:gd name="connsiteX34" fmla="*/ 343063 w 436126"/>
                <a:gd name="connsiteY34" fmla="*/ 868633 h 966670"/>
                <a:gd name="connsiteX35" fmla="*/ 337185 w 436126"/>
                <a:gd name="connsiteY35" fmla="*/ 897749 h 966670"/>
                <a:gd name="connsiteX36" fmla="*/ 337185 w 436126"/>
                <a:gd name="connsiteY36" fmla="*/ 897748 h 966670"/>
                <a:gd name="connsiteX37" fmla="*/ 337185 w 436126"/>
                <a:gd name="connsiteY37" fmla="*/ 897749 h 966670"/>
                <a:gd name="connsiteX38" fmla="*/ 337185 w 436126"/>
                <a:gd name="connsiteY38" fmla="*/ 897749 h 966670"/>
                <a:gd name="connsiteX39" fmla="*/ 343063 w 436126"/>
                <a:gd name="connsiteY39" fmla="*/ 926864 h 966670"/>
                <a:gd name="connsiteX40" fmla="*/ 382869 w 436126"/>
                <a:gd name="connsiteY40" fmla="*/ 966670 h 966670"/>
                <a:gd name="connsiteX41" fmla="*/ 1905 w 436126"/>
                <a:gd name="connsiteY41" fmla="*/ 879651 h 966670"/>
                <a:gd name="connsiteX42" fmla="*/ 0 w 436126"/>
                <a:gd name="connsiteY42" fmla="*/ 452931 h 966670"/>
                <a:gd name="connsiteX43" fmla="*/ 198120 w 436126"/>
                <a:gd name="connsiteY43" fmla="*/ 279576 h 966670"/>
                <a:gd name="connsiteX44" fmla="*/ 304800 w 436126"/>
                <a:gd name="connsiteY44" fmla="*/ 58596 h 966670"/>
                <a:gd name="connsiteX45" fmla="*/ 375999 w 436126"/>
                <a:gd name="connsiteY4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43063 w 436126"/>
                <a:gd name="connsiteY5" fmla="*/ 415243 h 966670"/>
                <a:gd name="connsiteX6" fmla="*/ 337185 w 436126"/>
                <a:gd name="connsiteY6" fmla="*/ 444358 h 966670"/>
                <a:gd name="connsiteX7" fmla="*/ 337185 w 436126"/>
                <a:gd name="connsiteY7" fmla="*/ 444358 h 966670"/>
                <a:gd name="connsiteX8" fmla="*/ 337185 w 436126"/>
                <a:gd name="connsiteY8" fmla="*/ 444359 h 966670"/>
                <a:gd name="connsiteX9" fmla="*/ 337185 w 436126"/>
                <a:gd name="connsiteY9" fmla="*/ 444358 h 966670"/>
                <a:gd name="connsiteX10" fmla="*/ 343063 w 436126"/>
                <a:gd name="connsiteY10" fmla="*/ 473474 h 966670"/>
                <a:gd name="connsiteX11" fmla="*/ 382869 w 436126"/>
                <a:gd name="connsiteY11" fmla="*/ 513280 h 966670"/>
                <a:gd name="connsiteX12" fmla="*/ 390164 w 436126"/>
                <a:gd name="connsiteY12" fmla="*/ 514753 h 966670"/>
                <a:gd name="connsiteX13" fmla="*/ 382869 w 436126"/>
                <a:gd name="connsiteY13" fmla="*/ 525932 h 966670"/>
                <a:gd name="connsiteX14" fmla="*/ 343063 w 436126"/>
                <a:gd name="connsiteY14" fmla="*/ 565738 h 966670"/>
                <a:gd name="connsiteX15" fmla="*/ 337185 w 436126"/>
                <a:gd name="connsiteY15" fmla="*/ 594853 h 966670"/>
                <a:gd name="connsiteX16" fmla="*/ 337185 w 436126"/>
                <a:gd name="connsiteY16" fmla="*/ 594853 h 966670"/>
                <a:gd name="connsiteX17" fmla="*/ 337185 w 436126"/>
                <a:gd name="connsiteY17" fmla="*/ 594854 h 966670"/>
                <a:gd name="connsiteX18" fmla="*/ 337185 w 436126"/>
                <a:gd name="connsiteY18" fmla="*/ 594853 h 966670"/>
                <a:gd name="connsiteX19" fmla="*/ 343063 w 436126"/>
                <a:gd name="connsiteY19" fmla="*/ 623969 h 966670"/>
                <a:gd name="connsiteX20" fmla="*/ 382869 w 436126"/>
                <a:gd name="connsiteY20" fmla="*/ 663775 h 966670"/>
                <a:gd name="connsiteX21" fmla="*/ 391126 w 436126"/>
                <a:gd name="connsiteY21" fmla="*/ 665442 h 966670"/>
                <a:gd name="connsiteX22" fmla="*/ 382869 w 436126"/>
                <a:gd name="connsiteY22" fmla="*/ 678332 h 966670"/>
                <a:gd name="connsiteX23" fmla="*/ 343063 w 436126"/>
                <a:gd name="connsiteY23" fmla="*/ 718138 h 966670"/>
                <a:gd name="connsiteX24" fmla="*/ 337185 w 436126"/>
                <a:gd name="connsiteY24" fmla="*/ 747253 h 966670"/>
                <a:gd name="connsiteX25" fmla="*/ 337185 w 436126"/>
                <a:gd name="connsiteY25" fmla="*/ 747253 h 966670"/>
                <a:gd name="connsiteX26" fmla="*/ 337185 w 436126"/>
                <a:gd name="connsiteY26" fmla="*/ 747254 h 966670"/>
                <a:gd name="connsiteX27" fmla="*/ 337185 w 436126"/>
                <a:gd name="connsiteY27" fmla="*/ 747253 h 966670"/>
                <a:gd name="connsiteX28" fmla="*/ 343063 w 436126"/>
                <a:gd name="connsiteY28" fmla="*/ 776369 h 966670"/>
                <a:gd name="connsiteX29" fmla="*/ 382869 w 436126"/>
                <a:gd name="connsiteY29" fmla="*/ 816175 h 966670"/>
                <a:gd name="connsiteX30" fmla="*/ 392100 w 436126"/>
                <a:gd name="connsiteY30" fmla="*/ 818039 h 966670"/>
                <a:gd name="connsiteX31" fmla="*/ 392157 w 436126"/>
                <a:gd name="connsiteY31" fmla="*/ 826952 h 966670"/>
                <a:gd name="connsiteX32" fmla="*/ 382869 w 436126"/>
                <a:gd name="connsiteY32" fmla="*/ 828827 h 966670"/>
                <a:gd name="connsiteX33" fmla="*/ 343063 w 436126"/>
                <a:gd name="connsiteY33" fmla="*/ 868633 h 966670"/>
                <a:gd name="connsiteX34" fmla="*/ 337185 w 436126"/>
                <a:gd name="connsiteY34" fmla="*/ 897749 h 966670"/>
                <a:gd name="connsiteX35" fmla="*/ 337185 w 436126"/>
                <a:gd name="connsiteY35" fmla="*/ 897748 h 966670"/>
                <a:gd name="connsiteX36" fmla="*/ 337185 w 436126"/>
                <a:gd name="connsiteY36" fmla="*/ 897749 h 966670"/>
                <a:gd name="connsiteX37" fmla="*/ 337185 w 436126"/>
                <a:gd name="connsiteY37" fmla="*/ 897749 h 966670"/>
                <a:gd name="connsiteX38" fmla="*/ 343063 w 436126"/>
                <a:gd name="connsiteY38" fmla="*/ 926864 h 966670"/>
                <a:gd name="connsiteX39" fmla="*/ 382869 w 436126"/>
                <a:gd name="connsiteY39" fmla="*/ 966670 h 966670"/>
                <a:gd name="connsiteX40" fmla="*/ 1905 w 436126"/>
                <a:gd name="connsiteY40" fmla="*/ 879651 h 966670"/>
                <a:gd name="connsiteX41" fmla="*/ 0 w 436126"/>
                <a:gd name="connsiteY41" fmla="*/ 452931 h 966670"/>
                <a:gd name="connsiteX42" fmla="*/ 198120 w 436126"/>
                <a:gd name="connsiteY42" fmla="*/ 279576 h 966670"/>
                <a:gd name="connsiteX43" fmla="*/ 304800 w 436126"/>
                <a:gd name="connsiteY43" fmla="*/ 58596 h 966670"/>
                <a:gd name="connsiteX44" fmla="*/ 375999 w 436126"/>
                <a:gd name="connsiteY4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82869 w 436126"/>
                <a:gd name="connsiteY9" fmla="*/ 513280 h 966670"/>
                <a:gd name="connsiteX10" fmla="*/ 390164 w 436126"/>
                <a:gd name="connsiteY10" fmla="*/ 514753 h 966670"/>
                <a:gd name="connsiteX11" fmla="*/ 382869 w 436126"/>
                <a:gd name="connsiteY11" fmla="*/ 525932 h 966670"/>
                <a:gd name="connsiteX12" fmla="*/ 343063 w 436126"/>
                <a:gd name="connsiteY12" fmla="*/ 565738 h 966670"/>
                <a:gd name="connsiteX13" fmla="*/ 337185 w 436126"/>
                <a:gd name="connsiteY13" fmla="*/ 594853 h 966670"/>
                <a:gd name="connsiteX14" fmla="*/ 337185 w 436126"/>
                <a:gd name="connsiteY14" fmla="*/ 594853 h 966670"/>
                <a:gd name="connsiteX15" fmla="*/ 337185 w 436126"/>
                <a:gd name="connsiteY15" fmla="*/ 594854 h 966670"/>
                <a:gd name="connsiteX16" fmla="*/ 337185 w 436126"/>
                <a:gd name="connsiteY16" fmla="*/ 594853 h 966670"/>
                <a:gd name="connsiteX17" fmla="*/ 343063 w 436126"/>
                <a:gd name="connsiteY17" fmla="*/ 623969 h 966670"/>
                <a:gd name="connsiteX18" fmla="*/ 382869 w 436126"/>
                <a:gd name="connsiteY18" fmla="*/ 663775 h 966670"/>
                <a:gd name="connsiteX19" fmla="*/ 391126 w 436126"/>
                <a:gd name="connsiteY19" fmla="*/ 665442 h 966670"/>
                <a:gd name="connsiteX20" fmla="*/ 382869 w 436126"/>
                <a:gd name="connsiteY20" fmla="*/ 678332 h 966670"/>
                <a:gd name="connsiteX21" fmla="*/ 343063 w 436126"/>
                <a:gd name="connsiteY21" fmla="*/ 718138 h 966670"/>
                <a:gd name="connsiteX22" fmla="*/ 337185 w 436126"/>
                <a:gd name="connsiteY22" fmla="*/ 747253 h 966670"/>
                <a:gd name="connsiteX23" fmla="*/ 337185 w 436126"/>
                <a:gd name="connsiteY23" fmla="*/ 747253 h 966670"/>
                <a:gd name="connsiteX24" fmla="*/ 337185 w 436126"/>
                <a:gd name="connsiteY24" fmla="*/ 747254 h 966670"/>
                <a:gd name="connsiteX25" fmla="*/ 337185 w 436126"/>
                <a:gd name="connsiteY25" fmla="*/ 747253 h 966670"/>
                <a:gd name="connsiteX26" fmla="*/ 343063 w 436126"/>
                <a:gd name="connsiteY26" fmla="*/ 776369 h 966670"/>
                <a:gd name="connsiteX27" fmla="*/ 382869 w 436126"/>
                <a:gd name="connsiteY27" fmla="*/ 816175 h 966670"/>
                <a:gd name="connsiteX28" fmla="*/ 392100 w 436126"/>
                <a:gd name="connsiteY28" fmla="*/ 818039 h 966670"/>
                <a:gd name="connsiteX29" fmla="*/ 392157 w 436126"/>
                <a:gd name="connsiteY29" fmla="*/ 826952 h 966670"/>
                <a:gd name="connsiteX30" fmla="*/ 382869 w 436126"/>
                <a:gd name="connsiteY30" fmla="*/ 828827 h 966670"/>
                <a:gd name="connsiteX31" fmla="*/ 343063 w 436126"/>
                <a:gd name="connsiteY31" fmla="*/ 868633 h 966670"/>
                <a:gd name="connsiteX32" fmla="*/ 337185 w 436126"/>
                <a:gd name="connsiteY32" fmla="*/ 897749 h 966670"/>
                <a:gd name="connsiteX33" fmla="*/ 337185 w 436126"/>
                <a:gd name="connsiteY33" fmla="*/ 897748 h 966670"/>
                <a:gd name="connsiteX34" fmla="*/ 337185 w 436126"/>
                <a:gd name="connsiteY34" fmla="*/ 897749 h 966670"/>
                <a:gd name="connsiteX35" fmla="*/ 337185 w 436126"/>
                <a:gd name="connsiteY35" fmla="*/ 897749 h 966670"/>
                <a:gd name="connsiteX36" fmla="*/ 343063 w 436126"/>
                <a:gd name="connsiteY36" fmla="*/ 926864 h 966670"/>
                <a:gd name="connsiteX37" fmla="*/ 382869 w 436126"/>
                <a:gd name="connsiteY37" fmla="*/ 966670 h 966670"/>
                <a:gd name="connsiteX38" fmla="*/ 1905 w 436126"/>
                <a:gd name="connsiteY38" fmla="*/ 879651 h 966670"/>
                <a:gd name="connsiteX39" fmla="*/ 0 w 436126"/>
                <a:gd name="connsiteY39" fmla="*/ 452931 h 966670"/>
                <a:gd name="connsiteX40" fmla="*/ 198120 w 436126"/>
                <a:gd name="connsiteY40" fmla="*/ 279576 h 966670"/>
                <a:gd name="connsiteX41" fmla="*/ 304800 w 436126"/>
                <a:gd name="connsiteY41" fmla="*/ 58596 h 966670"/>
                <a:gd name="connsiteX42" fmla="*/ 375999 w 436126"/>
                <a:gd name="connsiteY4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82869 w 436126"/>
                <a:gd name="connsiteY8" fmla="*/ 513280 h 966670"/>
                <a:gd name="connsiteX9" fmla="*/ 390164 w 436126"/>
                <a:gd name="connsiteY9" fmla="*/ 514753 h 966670"/>
                <a:gd name="connsiteX10" fmla="*/ 382869 w 436126"/>
                <a:gd name="connsiteY10" fmla="*/ 525932 h 966670"/>
                <a:gd name="connsiteX11" fmla="*/ 343063 w 436126"/>
                <a:gd name="connsiteY11" fmla="*/ 565738 h 966670"/>
                <a:gd name="connsiteX12" fmla="*/ 337185 w 436126"/>
                <a:gd name="connsiteY12" fmla="*/ 594853 h 966670"/>
                <a:gd name="connsiteX13" fmla="*/ 337185 w 436126"/>
                <a:gd name="connsiteY13" fmla="*/ 594853 h 966670"/>
                <a:gd name="connsiteX14" fmla="*/ 337185 w 436126"/>
                <a:gd name="connsiteY14" fmla="*/ 594854 h 966670"/>
                <a:gd name="connsiteX15" fmla="*/ 337185 w 436126"/>
                <a:gd name="connsiteY15" fmla="*/ 594853 h 966670"/>
                <a:gd name="connsiteX16" fmla="*/ 343063 w 436126"/>
                <a:gd name="connsiteY16" fmla="*/ 623969 h 966670"/>
                <a:gd name="connsiteX17" fmla="*/ 382869 w 436126"/>
                <a:gd name="connsiteY17" fmla="*/ 663775 h 966670"/>
                <a:gd name="connsiteX18" fmla="*/ 391126 w 436126"/>
                <a:gd name="connsiteY18" fmla="*/ 665442 h 966670"/>
                <a:gd name="connsiteX19" fmla="*/ 382869 w 436126"/>
                <a:gd name="connsiteY19" fmla="*/ 678332 h 966670"/>
                <a:gd name="connsiteX20" fmla="*/ 343063 w 436126"/>
                <a:gd name="connsiteY20" fmla="*/ 718138 h 966670"/>
                <a:gd name="connsiteX21" fmla="*/ 337185 w 436126"/>
                <a:gd name="connsiteY21" fmla="*/ 747253 h 966670"/>
                <a:gd name="connsiteX22" fmla="*/ 337185 w 436126"/>
                <a:gd name="connsiteY22" fmla="*/ 747253 h 966670"/>
                <a:gd name="connsiteX23" fmla="*/ 337185 w 436126"/>
                <a:gd name="connsiteY23" fmla="*/ 747254 h 966670"/>
                <a:gd name="connsiteX24" fmla="*/ 337185 w 436126"/>
                <a:gd name="connsiteY24" fmla="*/ 747253 h 966670"/>
                <a:gd name="connsiteX25" fmla="*/ 343063 w 436126"/>
                <a:gd name="connsiteY25" fmla="*/ 776369 h 966670"/>
                <a:gd name="connsiteX26" fmla="*/ 382869 w 436126"/>
                <a:gd name="connsiteY26" fmla="*/ 816175 h 966670"/>
                <a:gd name="connsiteX27" fmla="*/ 392100 w 436126"/>
                <a:gd name="connsiteY27" fmla="*/ 818039 h 966670"/>
                <a:gd name="connsiteX28" fmla="*/ 392157 w 436126"/>
                <a:gd name="connsiteY28" fmla="*/ 826952 h 966670"/>
                <a:gd name="connsiteX29" fmla="*/ 382869 w 436126"/>
                <a:gd name="connsiteY29" fmla="*/ 828827 h 966670"/>
                <a:gd name="connsiteX30" fmla="*/ 343063 w 436126"/>
                <a:gd name="connsiteY30" fmla="*/ 868633 h 966670"/>
                <a:gd name="connsiteX31" fmla="*/ 337185 w 436126"/>
                <a:gd name="connsiteY31" fmla="*/ 897749 h 966670"/>
                <a:gd name="connsiteX32" fmla="*/ 337185 w 436126"/>
                <a:gd name="connsiteY32" fmla="*/ 897748 h 966670"/>
                <a:gd name="connsiteX33" fmla="*/ 337185 w 436126"/>
                <a:gd name="connsiteY33" fmla="*/ 897749 h 966670"/>
                <a:gd name="connsiteX34" fmla="*/ 337185 w 436126"/>
                <a:gd name="connsiteY34" fmla="*/ 897749 h 966670"/>
                <a:gd name="connsiteX35" fmla="*/ 343063 w 436126"/>
                <a:gd name="connsiteY35" fmla="*/ 926864 h 966670"/>
                <a:gd name="connsiteX36" fmla="*/ 382869 w 436126"/>
                <a:gd name="connsiteY36" fmla="*/ 966670 h 966670"/>
                <a:gd name="connsiteX37" fmla="*/ 1905 w 436126"/>
                <a:gd name="connsiteY37" fmla="*/ 879651 h 966670"/>
                <a:gd name="connsiteX38" fmla="*/ 0 w 436126"/>
                <a:gd name="connsiteY38" fmla="*/ 452931 h 966670"/>
                <a:gd name="connsiteX39" fmla="*/ 198120 w 436126"/>
                <a:gd name="connsiteY39" fmla="*/ 279576 h 966670"/>
                <a:gd name="connsiteX40" fmla="*/ 304800 w 436126"/>
                <a:gd name="connsiteY40" fmla="*/ 58596 h 966670"/>
                <a:gd name="connsiteX41" fmla="*/ 375999 w 436126"/>
                <a:gd name="connsiteY4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82869 w 436126"/>
                <a:gd name="connsiteY7" fmla="*/ 513280 h 966670"/>
                <a:gd name="connsiteX8" fmla="*/ 390164 w 436126"/>
                <a:gd name="connsiteY8" fmla="*/ 514753 h 966670"/>
                <a:gd name="connsiteX9" fmla="*/ 382869 w 436126"/>
                <a:gd name="connsiteY9" fmla="*/ 525932 h 966670"/>
                <a:gd name="connsiteX10" fmla="*/ 343063 w 436126"/>
                <a:gd name="connsiteY10" fmla="*/ 565738 h 966670"/>
                <a:gd name="connsiteX11" fmla="*/ 337185 w 436126"/>
                <a:gd name="connsiteY11" fmla="*/ 594853 h 966670"/>
                <a:gd name="connsiteX12" fmla="*/ 337185 w 436126"/>
                <a:gd name="connsiteY12" fmla="*/ 594853 h 966670"/>
                <a:gd name="connsiteX13" fmla="*/ 337185 w 436126"/>
                <a:gd name="connsiteY13" fmla="*/ 594854 h 966670"/>
                <a:gd name="connsiteX14" fmla="*/ 337185 w 436126"/>
                <a:gd name="connsiteY14" fmla="*/ 594853 h 966670"/>
                <a:gd name="connsiteX15" fmla="*/ 343063 w 436126"/>
                <a:gd name="connsiteY15" fmla="*/ 623969 h 966670"/>
                <a:gd name="connsiteX16" fmla="*/ 382869 w 436126"/>
                <a:gd name="connsiteY16" fmla="*/ 663775 h 966670"/>
                <a:gd name="connsiteX17" fmla="*/ 391126 w 436126"/>
                <a:gd name="connsiteY17" fmla="*/ 665442 h 966670"/>
                <a:gd name="connsiteX18" fmla="*/ 382869 w 436126"/>
                <a:gd name="connsiteY18" fmla="*/ 678332 h 966670"/>
                <a:gd name="connsiteX19" fmla="*/ 343063 w 436126"/>
                <a:gd name="connsiteY19" fmla="*/ 718138 h 966670"/>
                <a:gd name="connsiteX20" fmla="*/ 337185 w 436126"/>
                <a:gd name="connsiteY20" fmla="*/ 747253 h 966670"/>
                <a:gd name="connsiteX21" fmla="*/ 337185 w 436126"/>
                <a:gd name="connsiteY21" fmla="*/ 747253 h 966670"/>
                <a:gd name="connsiteX22" fmla="*/ 337185 w 436126"/>
                <a:gd name="connsiteY22" fmla="*/ 747254 h 966670"/>
                <a:gd name="connsiteX23" fmla="*/ 337185 w 436126"/>
                <a:gd name="connsiteY23" fmla="*/ 747253 h 966670"/>
                <a:gd name="connsiteX24" fmla="*/ 343063 w 436126"/>
                <a:gd name="connsiteY24" fmla="*/ 776369 h 966670"/>
                <a:gd name="connsiteX25" fmla="*/ 382869 w 436126"/>
                <a:gd name="connsiteY25" fmla="*/ 816175 h 966670"/>
                <a:gd name="connsiteX26" fmla="*/ 392100 w 436126"/>
                <a:gd name="connsiteY26" fmla="*/ 818039 h 966670"/>
                <a:gd name="connsiteX27" fmla="*/ 392157 w 436126"/>
                <a:gd name="connsiteY27" fmla="*/ 826952 h 966670"/>
                <a:gd name="connsiteX28" fmla="*/ 382869 w 436126"/>
                <a:gd name="connsiteY28" fmla="*/ 828827 h 966670"/>
                <a:gd name="connsiteX29" fmla="*/ 343063 w 436126"/>
                <a:gd name="connsiteY29" fmla="*/ 868633 h 966670"/>
                <a:gd name="connsiteX30" fmla="*/ 337185 w 436126"/>
                <a:gd name="connsiteY30" fmla="*/ 897749 h 966670"/>
                <a:gd name="connsiteX31" fmla="*/ 337185 w 436126"/>
                <a:gd name="connsiteY31" fmla="*/ 897748 h 966670"/>
                <a:gd name="connsiteX32" fmla="*/ 337185 w 436126"/>
                <a:gd name="connsiteY32" fmla="*/ 897749 h 966670"/>
                <a:gd name="connsiteX33" fmla="*/ 337185 w 436126"/>
                <a:gd name="connsiteY33" fmla="*/ 897749 h 966670"/>
                <a:gd name="connsiteX34" fmla="*/ 343063 w 436126"/>
                <a:gd name="connsiteY34" fmla="*/ 926864 h 966670"/>
                <a:gd name="connsiteX35" fmla="*/ 382869 w 436126"/>
                <a:gd name="connsiteY35" fmla="*/ 966670 h 966670"/>
                <a:gd name="connsiteX36" fmla="*/ 1905 w 436126"/>
                <a:gd name="connsiteY36" fmla="*/ 879651 h 966670"/>
                <a:gd name="connsiteX37" fmla="*/ 0 w 436126"/>
                <a:gd name="connsiteY37" fmla="*/ 452931 h 966670"/>
                <a:gd name="connsiteX38" fmla="*/ 198120 w 436126"/>
                <a:gd name="connsiteY38" fmla="*/ 279576 h 966670"/>
                <a:gd name="connsiteX39" fmla="*/ 304800 w 436126"/>
                <a:gd name="connsiteY39" fmla="*/ 58596 h 966670"/>
                <a:gd name="connsiteX40" fmla="*/ 375999 w 436126"/>
                <a:gd name="connsiteY4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82869 w 436126"/>
                <a:gd name="connsiteY6" fmla="*/ 513280 h 966670"/>
                <a:gd name="connsiteX7" fmla="*/ 390164 w 436126"/>
                <a:gd name="connsiteY7" fmla="*/ 514753 h 966670"/>
                <a:gd name="connsiteX8" fmla="*/ 382869 w 436126"/>
                <a:gd name="connsiteY8" fmla="*/ 525932 h 966670"/>
                <a:gd name="connsiteX9" fmla="*/ 343063 w 436126"/>
                <a:gd name="connsiteY9" fmla="*/ 565738 h 966670"/>
                <a:gd name="connsiteX10" fmla="*/ 337185 w 436126"/>
                <a:gd name="connsiteY10" fmla="*/ 594853 h 966670"/>
                <a:gd name="connsiteX11" fmla="*/ 337185 w 436126"/>
                <a:gd name="connsiteY11" fmla="*/ 594853 h 966670"/>
                <a:gd name="connsiteX12" fmla="*/ 337185 w 436126"/>
                <a:gd name="connsiteY12" fmla="*/ 594854 h 966670"/>
                <a:gd name="connsiteX13" fmla="*/ 337185 w 436126"/>
                <a:gd name="connsiteY13" fmla="*/ 594853 h 966670"/>
                <a:gd name="connsiteX14" fmla="*/ 343063 w 436126"/>
                <a:gd name="connsiteY14" fmla="*/ 623969 h 966670"/>
                <a:gd name="connsiteX15" fmla="*/ 382869 w 436126"/>
                <a:gd name="connsiteY15" fmla="*/ 663775 h 966670"/>
                <a:gd name="connsiteX16" fmla="*/ 391126 w 436126"/>
                <a:gd name="connsiteY16" fmla="*/ 665442 h 966670"/>
                <a:gd name="connsiteX17" fmla="*/ 382869 w 436126"/>
                <a:gd name="connsiteY17" fmla="*/ 678332 h 966670"/>
                <a:gd name="connsiteX18" fmla="*/ 343063 w 436126"/>
                <a:gd name="connsiteY18" fmla="*/ 718138 h 966670"/>
                <a:gd name="connsiteX19" fmla="*/ 337185 w 436126"/>
                <a:gd name="connsiteY19" fmla="*/ 747253 h 966670"/>
                <a:gd name="connsiteX20" fmla="*/ 337185 w 436126"/>
                <a:gd name="connsiteY20" fmla="*/ 747253 h 966670"/>
                <a:gd name="connsiteX21" fmla="*/ 337185 w 436126"/>
                <a:gd name="connsiteY21" fmla="*/ 747254 h 966670"/>
                <a:gd name="connsiteX22" fmla="*/ 337185 w 436126"/>
                <a:gd name="connsiteY22" fmla="*/ 747253 h 966670"/>
                <a:gd name="connsiteX23" fmla="*/ 343063 w 436126"/>
                <a:gd name="connsiteY23" fmla="*/ 776369 h 966670"/>
                <a:gd name="connsiteX24" fmla="*/ 382869 w 436126"/>
                <a:gd name="connsiteY24" fmla="*/ 816175 h 966670"/>
                <a:gd name="connsiteX25" fmla="*/ 392100 w 436126"/>
                <a:gd name="connsiteY25" fmla="*/ 818039 h 966670"/>
                <a:gd name="connsiteX26" fmla="*/ 392157 w 436126"/>
                <a:gd name="connsiteY26" fmla="*/ 826952 h 966670"/>
                <a:gd name="connsiteX27" fmla="*/ 382869 w 436126"/>
                <a:gd name="connsiteY27" fmla="*/ 828827 h 966670"/>
                <a:gd name="connsiteX28" fmla="*/ 343063 w 436126"/>
                <a:gd name="connsiteY28" fmla="*/ 868633 h 966670"/>
                <a:gd name="connsiteX29" fmla="*/ 337185 w 436126"/>
                <a:gd name="connsiteY29" fmla="*/ 897749 h 966670"/>
                <a:gd name="connsiteX30" fmla="*/ 337185 w 436126"/>
                <a:gd name="connsiteY30" fmla="*/ 897748 h 966670"/>
                <a:gd name="connsiteX31" fmla="*/ 337185 w 436126"/>
                <a:gd name="connsiteY31" fmla="*/ 897749 h 966670"/>
                <a:gd name="connsiteX32" fmla="*/ 337185 w 436126"/>
                <a:gd name="connsiteY32" fmla="*/ 897749 h 966670"/>
                <a:gd name="connsiteX33" fmla="*/ 343063 w 436126"/>
                <a:gd name="connsiteY33" fmla="*/ 926864 h 966670"/>
                <a:gd name="connsiteX34" fmla="*/ 382869 w 436126"/>
                <a:gd name="connsiteY34" fmla="*/ 966670 h 966670"/>
                <a:gd name="connsiteX35" fmla="*/ 1905 w 436126"/>
                <a:gd name="connsiteY35" fmla="*/ 879651 h 966670"/>
                <a:gd name="connsiteX36" fmla="*/ 0 w 436126"/>
                <a:gd name="connsiteY36" fmla="*/ 452931 h 966670"/>
                <a:gd name="connsiteX37" fmla="*/ 198120 w 436126"/>
                <a:gd name="connsiteY37" fmla="*/ 279576 h 966670"/>
                <a:gd name="connsiteX38" fmla="*/ 304800 w 436126"/>
                <a:gd name="connsiteY38" fmla="*/ 58596 h 966670"/>
                <a:gd name="connsiteX39" fmla="*/ 375999 w 436126"/>
                <a:gd name="connsiteY3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82869 w 436126"/>
                <a:gd name="connsiteY5" fmla="*/ 513280 h 966670"/>
                <a:gd name="connsiteX6" fmla="*/ 390164 w 436126"/>
                <a:gd name="connsiteY6" fmla="*/ 514753 h 966670"/>
                <a:gd name="connsiteX7" fmla="*/ 382869 w 436126"/>
                <a:gd name="connsiteY7" fmla="*/ 525932 h 966670"/>
                <a:gd name="connsiteX8" fmla="*/ 343063 w 436126"/>
                <a:gd name="connsiteY8" fmla="*/ 565738 h 966670"/>
                <a:gd name="connsiteX9" fmla="*/ 337185 w 436126"/>
                <a:gd name="connsiteY9" fmla="*/ 594853 h 966670"/>
                <a:gd name="connsiteX10" fmla="*/ 337185 w 436126"/>
                <a:gd name="connsiteY10" fmla="*/ 594853 h 966670"/>
                <a:gd name="connsiteX11" fmla="*/ 337185 w 436126"/>
                <a:gd name="connsiteY11" fmla="*/ 594854 h 966670"/>
                <a:gd name="connsiteX12" fmla="*/ 337185 w 436126"/>
                <a:gd name="connsiteY12" fmla="*/ 594853 h 966670"/>
                <a:gd name="connsiteX13" fmla="*/ 343063 w 436126"/>
                <a:gd name="connsiteY13" fmla="*/ 623969 h 966670"/>
                <a:gd name="connsiteX14" fmla="*/ 382869 w 436126"/>
                <a:gd name="connsiteY14" fmla="*/ 663775 h 966670"/>
                <a:gd name="connsiteX15" fmla="*/ 391126 w 436126"/>
                <a:gd name="connsiteY15" fmla="*/ 665442 h 966670"/>
                <a:gd name="connsiteX16" fmla="*/ 382869 w 436126"/>
                <a:gd name="connsiteY16" fmla="*/ 678332 h 966670"/>
                <a:gd name="connsiteX17" fmla="*/ 343063 w 436126"/>
                <a:gd name="connsiteY17" fmla="*/ 718138 h 966670"/>
                <a:gd name="connsiteX18" fmla="*/ 337185 w 436126"/>
                <a:gd name="connsiteY18" fmla="*/ 747253 h 966670"/>
                <a:gd name="connsiteX19" fmla="*/ 337185 w 436126"/>
                <a:gd name="connsiteY19" fmla="*/ 747253 h 966670"/>
                <a:gd name="connsiteX20" fmla="*/ 337185 w 436126"/>
                <a:gd name="connsiteY20" fmla="*/ 747254 h 966670"/>
                <a:gd name="connsiteX21" fmla="*/ 337185 w 436126"/>
                <a:gd name="connsiteY21" fmla="*/ 747253 h 966670"/>
                <a:gd name="connsiteX22" fmla="*/ 343063 w 436126"/>
                <a:gd name="connsiteY22" fmla="*/ 776369 h 966670"/>
                <a:gd name="connsiteX23" fmla="*/ 382869 w 436126"/>
                <a:gd name="connsiteY23" fmla="*/ 816175 h 966670"/>
                <a:gd name="connsiteX24" fmla="*/ 392100 w 436126"/>
                <a:gd name="connsiteY24" fmla="*/ 818039 h 966670"/>
                <a:gd name="connsiteX25" fmla="*/ 392157 w 436126"/>
                <a:gd name="connsiteY25" fmla="*/ 826952 h 966670"/>
                <a:gd name="connsiteX26" fmla="*/ 382869 w 436126"/>
                <a:gd name="connsiteY26" fmla="*/ 828827 h 966670"/>
                <a:gd name="connsiteX27" fmla="*/ 343063 w 436126"/>
                <a:gd name="connsiteY27" fmla="*/ 868633 h 966670"/>
                <a:gd name="connsiteX28" fmla="*/ 337185 w 436126"/>
                <a:gd name="connsiteY28" fmla="*/ 897749 h 966670"/>
                <a:gd name="connsiteX29" fmla="*/ 337185 w 436126"/>
                <a:gd name="connsiteY29" fmla="*/ 897748 h 966670"/>
                <a:gd name="connsiteX30" fmla="*/ 337185 w 436126"/>
                <a:gd name="connsiteY30" fmla="*/ 897749 h 966670"/>
                <a:gd name="connsiteX31" fmla="*/ 337185 w 436126"/>
                <a:gd name="connsiteY31" fmla="*/ 897749 h 966670"/>
                <a:gd name="connsiteX32" fmla="*/ 343063 w 436126"/>
                <a:gd name="connsiteY32" fmla="*/ 926864 h 966670"/>
                <a:gd name="connsiteX33" fmla="*/ 382869 w 436126"/>
                <a:gd name="connsiteY33" fmla="*/ 966670 h 966670"/>
                <a:gd name="connsiteX34" fmla="*/ 1905 w 436126"/>
                <a:gd name="connsiteY34" fmla="*/ 879651 h 966670"/>
                <a:gd name="connsiteX35" fmla="*/ 0 w 436126"/>
                <a:gd name="connsiteY35" fmla="*/ 452931 h 966670"/>
                <a:gd name="connsiteX36" fmla="*/ 198120 w 436126"/>
                <a:gd name="connsiteY36" fmla="*/ 279576 h 966670"/>
                <a:gd name="connsiteX37" fmla="*/ 304800 w 436126"/>
                <a:gd name="connsiteY37" fmla="*/ 58596 h 966670"/>
                <a:gd name="connsiteX38" fmla="*/ 375999 w 436126"/>
                <a:gd name="connsiteY3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90164 w 436126"/>
                <a:gd name="connsiteY5" fmla="*/ 514753 h 966670"/>
                <a:gd name="connsiteX6" fmla="*/ 382869 w 436126"/>
                <a:gd name="connsiteY6" fmla="*/ 525932 h 966670"/>
                <a:gd name="connsiteX7" fmla="*/ 343063 w 436126"/>
                <a:gd name="connsiteY7" fmla="*/ 565738 h 966670"/>
                <a:gd name="connsiteX8" fmla="*/ 337185 w 436126"/>
                <a:gd name="connsiteY8" fmla="*/ 594853 h 966670"/>
                <a:gd name="connsiteX9" fmla="*/ 337185 w 436126"/>
                <a:gd name="connsiteY9" fmla="*/ 594853 h 966670"/>
                <a:gd name="connsiteX10" fmla="*/ 337185 w 436126"/>
                <a:gd name="connsiteY10" fmla="*/ 594854 h 966670"/>
                <a:gd name="connsiteX11" fmla="*/ 337185 w 436126"/>
                <a:gd name="connsiteY11" fmla="*/ 594853 h 966670"/>
                <a:gd name="connsiteX12" fmla="*/ 343063 w 436126"/>
                <a:gd name="connsiteY12" fmla="*/ 623969 h 966670"/>
                <a:gd name="connsiteX13" fmla="*/ 382869 w 436126"/>
                <a:gd name="connsiteY13" fmla="*/ 663775 h 966670"/>
                <a:gd name="connsiteX14" fmla="*/ 391126 w 436126"/>
                <a:gd name="connsiteY14" fmla="*/ 665442 h 966670"/>
                <a:gd name="connsiteX15" fmla="*/ 382869 w 436126"/>
                <a:gd name="connsiteY15" fmla="*/ 678332 h 966670"/>
                <a:gd name="connsiteX16" fmla="*/ 343063 w 436126"/>
                <a:gd name="connsiteY16" fmla="*/ 718138 h 966670"/>
                <a:gd name="connsiteX17" fmla="*/ 337185 w 436126"/>
                <a:gd name="connsiteY17" fmla="*/ 747253 h 966670"/>
                <a:gd name="connsiteX18" fmla="*/ 337185 w 436126"/>
                <a:gd name="connsiteY18" fmla="*/ 747253 h 966670"/>
                <a:gd name="connsiteX19" fmla="*/ 337185 w 436126"/>
                <a:gd name="connsiteY19" fmla="*/ 747254 h 966670"/>
                <a:gd name="connsiteX20" fmla="*/ 337185 w 436126"/>
                <a:gd name="connsiteY20" fmla="*/ 747253 h 966670"/>
                <a:gd name="connsiteX21" fmla="*/ 343063 w 436126"/>
                <a:gd name="connsiteY21" fmla="*/ 776369 h 966670"/>
                <a:gd name="connsiteX22" fmla="*/ 382869 w 436126"/>
                <a:gd name="connsiteY22" fmla="*/ 816175 h 966670"/>
                <a:gd name="connsiteX23" fmla="*/ 392100 w 436126"/>
                <a:gd name="connsiteY23" fmla="*/ 818039 h 966670"/>
                <a:gd name="connsiteX24" fmla="*/ 392157 w 436126"/>
                <a:gd name="connsiteY24" fmla="*/ 826952 h 966670"/>
                <a:gd name="connsiteX25" fmla="*/ 382869 w 436126"/>
                <a:gd name="connsiteY25" fmla="*/ 828827 h 966670"/>
                <a:gd name="connsiteX26" fmla="*/ 343063 w 436126"/>
                <a:gd name="connsiteY26" fmla="*/ 868633 h 966670"/>
                <a:gd name="connsiteX27" fmla="*/ 337185 w 436126"/>
                <a:gd name="connsiteY27" fmla="*/ 897749 h 966670"/>
                <a:gd name="connsiteX28" fmla="*/ 337185 w 436126"/>
                <a:gd name="connsiteY28" fmla="*/ 897748 h 966670"/>
                <a:gd name="connsiteX29" fmla="*/ 337185 w 436126"/>
                <a:gd name="connsiteY29" fmla="*/ 897749 h 966670"/>
                <a:gd name="connsiteX30" fmla="*/ 337185 w 436126"/>
                <a:gd name="connsiteY30" fmla="*/ 897749 h 966670"/>
                <a:gd name="connsiteX31" fmla="*/ 343063 w 436126"/>
                <a:gd name="connsiteY31" fmla="*/ 926864 h 966670"/>
                <a:gd name="connsiteX32" fmla="*/ 382869 w 436126"/>
                <a:gd name="connsiteY32" fmla="*/ 966670 h 966670"/>
                <a:gd name="connsiteX33" fmla="*/ 1905 w 436126"/>
                <a:gd name="connsiteY33" fmla="*/ 879651 h 966670"/>
                <a:gd name="connsiteX34" fmla="*/ 0 w 436126"/>
                <a:gd name="connsiteY34" fmla="*/ 452931 h 966670"/>
                <a:gd name="connsiteX35" fmla="*/ 198120 w 436126"/>
                <a:gd name="connsiteY35" fmla="*/ 279576 h 966670"/>
                <a:gd name="connsiteX36" fmla="*/ 304800 w 436126"/>
                <a:gd name="connsiteY36" fmla="*/ 58596 h 966670"/>
                <a:gd name="connsiteX37" fmla="*/ 375999 w 436126"/>
                <a:gd name="connsiteY3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82869 w 436126"/>
                <a:gd name="connsiteY5" fmla="*/ 525932 h 966670"/>
                <a:gd name="connsiteX6" fmla="*/ 343063 w 436126"/>
                <a:gd name="connsiteY6" fmla="*/ 565738 h 966670"/>
                <a:gd name="connsiteX7" fmla="*/ 337185 w 436126"/>
                <a:gd name="connsiteY7" fmla="*/ 594853 h 966670"/>
                <a:gd name="connsiteX8" fmla="*/ 337185 w 436126"/>
                <a:gd name="connsiteY8" fmla="*/ 594853 h 966670"/>
                <a:gd name="connsiteX9" fmla="*/ 337185 w 436126"/>
                <a:gd name="connsiteY9" fmla="*/ 594854 h 966670"/>
                <a:gd name="connsiteX10" fmla="*/ 337185 w 436126"/>
                <a:gd name="connsiteY10" fmla="*/ 594853 h 966670"/>
                <a:gd name="connsiteX11" fmla="*/ 343063 w 436126"/>
                <a:gd name="connsiteY11" fmla="*/ 623969 h 966670"/>
                <a:gd name="connsiteX12" fmla="*/ 382869 w 436126"/>
                <a:gd name="connsiteY12" fmla="*/ 663775 h 966670"/>
                <a:gd name="connsiteX13" fmla="*/ 391126 w 436126"/>
                <a:gd name="connsiteY13" fmla="*/ 665442 h 966670"/>
                <a:gd name="connsiteX14" fmla="*/ 382869 w 436126"/>
                <a:gd name="connsiteY14" fmla="*/ 678332 h 966670"/>
                <a:gd name="connsiteX15" fmla="*/ 343063 w 436126"/>
                <a:gd name="connsiteY15" fmla="*/ 718138 h 966670"/>
                <a:gd name="connsiteX16" fmla="*/ 337185 w 436126"/>
                <a:gd name="connsiteY16" fmla="*/ 747253 h 966670"/>
                <a:gd name="connsiteX17" fmla="*/ 337185 w 436126"/>
                <a:gd name="connsiteY17" fmla="*/ 747253 h 966670"/>
                <a:gd name="connsiteX18" fmla="*/ 337185 w 436126"/>
                <a:gd name="connsiteY18" fmla="*/ 747254 h 966670"/>
                <a:gd name="connsiteX19" fmla="*/ 337185 w 436126"/>
                <a:gd name="connsiteY19" fmla="*/ 747253 h 966670"/>
                <a:gd name="connsiteX20" fmla="*/ 343063 w 436126"/>
                <a:gd name="connsiteY20" fmla="*/ 776369 h 966670"/>
                <a:gd name="connsiteX21" fmla="*/ 382869 w 436126"/>
                <a:gd name="connsiteY21" fmla="*/ 816175 h 966670"/>
                <a:gd name="connsiteX22" fmla="*/ 392100 w 436126"/>
                <a:gd name="connsiteY22" fmla="*/ 818039 h 966670"/>
                <a:gd name="connsiteX23" fmla="*/ 392157 w 436126"/>
                <a:gd name="connsiteY23" fmla="*/ 826952 h 966670"/>
                <a:gd name="connsiteX24" fmla="*/ 382869 w 436126"/>
                <a:gd name="connsiteY24" fmla="*/ 828827 h 966670"/>
                <a:gd name="connsiteX25" fmla="*/ 343063 w 436126"/>
                <a:gd name="connsiteY25" fmla="*/ 868633 h 966670"/>
                <a:gd name="connsiteX26" fmla="*/ 337185 w 436126"/>
                <a:gd name="connsiteY26" fmla="*/ 897749 h 966670"/>
                <a:gd name="connsiteX27" fmla="*/ 337185 w 436126"/>
                <a:gd name="connsiteY27" fmla="*/ 897748 h 966670"/>
                <a:gd name="connsiteX28" fmla="*/ 337185 w 436126"/>
                <a:gd name="connsiteY28" fmla="*/ 897749 h 966670"/>
                <a:gd name="connsiteX29" fmla="*/ 337185 w 436126"/>
                <a:gd name="connsiteY29" fmla="*/ 897749 h 966670"/>
                <a:gd name="connsiteX30" fmla="*/ 343063 w 436126"/>
                <a:gd name="connsiteY30" fmla="*/ 926864 h 966670"/>
                <a:gd name="connsiteX31" fmla="*/ 382869 w 436126"/>
                <a:gd name="connsiteY31" fmla="*/ 966670 h 966670"/>
                <a:gd name="connsiteX32" fmla="*/ 1905 w 436126"/>
                <a:gd name="connsiteY32" fmla="*/ 879651 h 966670"/>
                <a:gd name="connsiteX33" fmla="*/ 0 w 436126"/>
                <a:gd name="connsiteY33" fmla="*/ 452931 h 966670"/>
                <a:gd name="connsiteX34" fmla="*/ 198120 w 436126"/>
                <a:gd name="connsiteY34" fmla="*/ 279576 h 966670"/>
                <a:gd name="connsiteX35" fmla="*/ 304800 w 436126"/>
                <a:gd name="connsiteY35" fmla="*/ 58596 h 966670"/>
                <a:gd name="connsiteX36" fmla="*/ 375999 w 436126"/>
                <a:gd name="connsiteY3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43063 w 436126"/>
                <a:gd name="connsiteY5" fmla="*/ 565738 h 966670"/>
                <a:gd name="connsiteX6" fmla="*/ 337185 w 436126"/>
                <a:gd name="connsiteY6" fmla="*/ 594853 h 966670"/>
                <a:gd name="connsiteX7" fmla="*/ 337185 w 436126"/>
                <a:gd name="connsiteY7" fmla="*/ 594853 h 966670"/>
                <a:gd name="connsiteX8" fmla="*/ 337185 w 436126"/>
                <a:gd name="connsiteY8" fmla="*/ 594854 h 966670"/>
                <a:gd name="connsiteX9" fmla="*/ 337185 w 436126"/>
                <a:gd name="connsiteY9" fmla="*/ 594853 h 966670"/>
                <a:gd name="connsiteX10" fmla="*/ 343063 w 436126"/>
                <a:gd name="connsiteY10" fmla="*/ 623969 h 966670"/>
                <a:gd name="connsiteX11" fmla="*/ 382869 w 436126"/>
                <a:gd name="connsiteY11" fmla="*/ 663775 h 966670"/>
                <a:gd name="connsiteX12" fmla="*/ 391126 w 436126"/>
                <a:gd name="connsiteY12" fmla="*/ 665442 h 966670"/>
                <a:gd name="connsiteX13" fmla="*/ 382869 w 436126"/>
                <a:gd name="connsiteY13" fmla="*/ 678332 h 966670"/>
                <a:gd name="connsiteX14" fmla="*/ 343063 w 436126"/>
                <a:gd name="connsiteY14" fmla="*/ 718138 h 966670"/>
                <a:gd name="connsiteX15" fmla="*/ 337185 w 436126"/>
                <a:gd name="connsiteY15" fmla="*/ 747253 h 966670"/>
                <a:gd name="connsiteX16" fmla="*/ 337185 w 436126"/>
                <a:gd name="connsiteY16" fmla="*/ 747253 h 966670"/>
                <a:gd name="connsiteX17" fmla="*/ 337185 w 436126"/>
                <a:gd name="connsiteY17" fmla="*/ 747254 h 966670"/>
                <a:gd name="connsiteX18" fmla="*/ 337185 w 436126"/>
                <a:gd name="connsiteY18" fmla="*/ 747253 h 966670"/>
                <a:gd name="connsiteX19" fmla="*/ 343063 w 436126"/>
                <a:gd name="connsiteY19" fmla="*/ 776369 h 966670"/>
                <a:gd name="connsiteX20" fmla="*/ 382869 w 436126"/>
                <a:gd name="connsiteY20" fmla="*/ 816175 h 966670"/>
                <a:gd name="connsiteX21" fmla="*/ 392100 w 436126"/>
                <a:gd name="connsiteY21" fmla="*/ 818039 h 966670"/>
                <a:gd name="connsiteX22" fmla="*/ 392157 w 436126"/>
                <a:gd name="connsiteY22" fmla="*/ 826952 h 966670"/>
                <a:gd name="connsiteX23" fmla="*/ 382869 w 436126"/>
                <a:gd name="connsiteY23" fmla="*/ 828827 h 966670"/>
                <a:gd name="connsiteX24" fmla="*/ 343063 w 436126"/>
                <a:gd name="connsiteY24" fmla="*/ 868633 h 966670"/>
                <a:gd name="connsiteX25" fmla="*/ 337185 w 436126"/>
                <a:gd name="connsiteY25" fmla="*/ 897749 h 966670"/>
                <a:gd name="connsiteX26" fmla="*/ 337185 w 436126"/>
                <a:gd name="connsiteY26" fmla="*/ 897748 h 966670"/>
                <a:gd name="connsiteX27" fmla="*/ 337185 w 436126"/>
                <a:gd name="connsiteY27" fmla="*/ 897749 h 966670"/>
                <a:gd name="connsiteX28" fmla="*/ 337185 w 436126"/>
                <a:gd name="connsiteY28" fmla="*/ 897749 h 966670"/>
                <a:gd name="connsiteX29" fmla="*/ 343063 w 436126"/>
                <a:gd name="connsiteY29" fmla="*/ 926864 h 966670"/>
                <a:gd name="connsiteX30" fmla="*/ 382869 w 436126"/>
                <a:gd name="connsiteY30" fmla="*/ 966670 h 966670"/>
                <a:gd name="connsiteX31" fmla="*/ 1905 w 436126"/>
                <a:gd name="connsiteY31" fmla="*/ 879651 h 966670"/>
                <a:gd name="connsiteX32" fmla="*/ 0 w 436126"/>
                <a:gd name="connsiteY32" fmla="*/ 452931 h 966670"/>
                <a:gd name="connsiteX33" fmla="*/ 198120 w 436126"/>
                <a:gd name="connsiteY33" fmla="*/ 279576 h 966670"/>
                <a:gd name="connsiteX34" fmla="*/ 304800 w 436126"/>
                <a:gd name="connsiteY34" fmla="*/ 58596 h 966670"/>
                <a:gd name="connsiteX35" fmla="*/ 375999 w 436126"/>
                <a:gd name="connsiteY3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37185 w 436126"/>
                <a:gd name="connsiteY8" fmla="*/ 594853 h 966670"/>
                <a:gd name="connsiteX9" fmla="*/ 343063 w 436126"/>
                <a:gd name="connsiteY9" fmla="*/ 623969 h 966670"/>
                <a:gd name="connsiteX10" fmla="*/ 382869 w 436126"/>
                <a:gd name="connsiteY10" fmla="*/ 663775 h 966670"/>
                <a:gd name="connsiteX11" fmla="*/ 391126 w 436126"/>
                <a:gd name="connsiteY11" fmla="*/ 665442 h 966670"/>
                <a:gd name="connsiteX12" fmla="*/ 382869 w 436126"/>
                <a:gd name="connsiteY12" fmla="*/ 678332 h 966670"/>
                <a:gd name="connsiteX13" fmla="*/ 343063 w 436126"/>
                <a:gd name="connsiteY13" fmla="*/ 718138 h 966670"/>
                <a:gd name="connsiteX14" fmla="*/ 337185 w 436126"/>
                <a:gd name="connsiteY14" fmla="*/ 747253 h 966670"/>
                <a:gd name="connsiteX15" fmla="*/ 337185 w 436126"/>
                <a:gd name="connsiteY15" fmla="*/ 747253 h 966670"/>
                <a:gd name="connsiteX16" fmla="*/ 337185 w 436126"/>
                <a:gd name="connsiteY16" fmla="*/ 747254 h 966670"/>
                <a:gd name="connsiteX17" fmla="*/ 337185 w 436126"/>
                <a:gd name="connsiteY17" fmla="*/ 747253 h 966670"/>
                <a:gd name="connsiteX18" fmla="*/ 343063 w 436126"/>
                <a:gd name="connsiteY18" fmla="*/ 776369 h 966670"/>
                <a:gd name="connsiteX19" fmla="*/ 382869 w 436126"/>
                <a:gd name="connsiteY19" fmla="*/ 816175 h 966670"/>
                <a:gd name="connsiteX20" fmla="*/ 392100 w 436126"/>
                <a:gd name="connsiteY20" fmla="*/ 818039 h 966670"/>
                <a:gd name="connsiteX21" fmla="*/ 392157 w 436126"/>
                <a:gd name="connsiteY21" fmla="*/ 826952 h 966670"/>
                <a:gd name="connsiteX22" fmla="*/ 382869 w 436126"/>
                <a:gd name="connsiteY22" fmla="*/ 828827 h 966670"/>
                <a:gd name="connsiteX23" fmla="*/ 343063 w 436126"/>
                <a:gd name="connsiteY23" fmla="*/ 868633 h 966670"/>
                <a:gd name="connsiteX24" fmla="*/ 337185 w 436126"/>
                <a:gd name="connsiteY24" fmla="*/ 897749 h 966670"/>
                <a:gd name="connsiteX25" fmla="*/ 337185 w 436126"/>
                <a:gd name="connsiteY25" fmla="*/ 897748 h 966670"/>
                <a:gd name="connsiteX26" fmla="*/ 337185 w 436126"/>
                <a:gd name="connsiteY26" fmla="*/ 897749 h 966670"/>
                <a:gd name="connsiteX27" fmla="*/ 337185 w 436126"/>
                <a:gd name="connsiteY27" fmla="*/ 897749 h 966670"/>
                <a:gd name="connsiteX28" fmla="*/ 343063 w 436126"/>
                <a:gd name="connsiteY28" fmla="*/ 926864 h 966670"/>
                <a:gd name="connsiteX29" fmla="*/ 382869 w 436126"/>
                <a:gd name="connsiteY29" fmla="*/ 966670 h 966670"/>
                <a:gd name="connsiteX30" fmla="*/ 1905 w 436126"/>
                <a:gd name="connsiteY30" fmla="*/ 879651 h 966670"/>
                <a:gd name="connsiteX31" fmla="*/ 0 w 436126"/>
                <a:gd name="connsiteY31" fmla="*/ 452931 h 966670"/>
                <a:gd name="connsiteX32" fmla="*/ 198120 w 436126"/>
                <a:gd name="connsiteY32" fmla="*/ 279576 h 966670"/>
                <a:gd name="connsiteX33" fmla="*/ 304800 w 436126"/>
                <a:gd name="connsiteY33" fmla="*/ 58596 h 966670"/>
                <a:gd name="connsiteX34" fmla="*/ 375999 w 436126"/>
                <a:gd name="connsiteY3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43063 w 436126"/>
                <a:gd name="connsiteY8" fmla="*/ 623969 h 966670"/>
                <a:gd name="connsiteX9" fmla="*/ 382869 w 436126"/>
                <a:gd name="connsiteY9" fmla="*/ 663775 h 966670"/>
                <a:gd name="connsiteX10" fmla="*/ 391126 w 436126"/>
                <a:gd name="connsiteY10" fmla="*/ 665442 h 966670"/>
                <a:gd name="connsiteX11" fmla="*/ 382869 w 436126"/>
                <a:gd name="connsiteY11" fmla="*/ 678332 h 966670"/>
                <a:gd name="connsiteX12" fmla="*/ 343063 w 436126"/>
                <a:gd name="connsiteY12" fmla="*/ 718138 h 966670"/>
                <a:gd name="connsiteX13" fmla="*/ 337185 w 436126"/>
                <a:gd name="connsiteY13" fmla="*/ 747253 h 966670"/>
                <a:gd name="connsiteX14" fmla="*/ 337185 w 436126"/>
                <a:gd name="connsiteY14" fmla="*/ 747253 h 966670"/>
                <a:gd name="connsiteX15" fmla="*/ 337185 w 436126"/>
                <a:gd name="connsiteY15" fmla="*/ 747254 h 966670"/>
                <a:gd name="connsiteX16" fmla="*/ 337185 w 436126"/>
                <a:gd name="connsiteY16" fmla="*/ 747253 h 966670"/>
                <a:gd name="connsiteX17" fmla="*/ 343063 w 436126"/>
                <a:gd name="connsiteY17" fmla="*/ 776369 h 966670"/>
                <a:gd name="connsiteX18" fmla="*/ 382869 w 436126"/>
                <a:gd name="connsiteY18" fmla="*/ 816175 h 966670"/>
                <a:gd name="connsiteX19" fmla="*/ 392100 w 436126"/>
                <a:gd name="connsiteY19" fmla="*/ 818039 h 966670"/>
                <a:gd name="connsiteX20" fmla="*/ 392157 w 436126"/>
                <a:gd name="connsiteY20" fmla="*/ 826952 h 966670"/>
                <a:gd name="connsiteX21" fmla="*/ 382869 w 436126"/>
                <a:gd name="connsiteY21" fmla="*/ 828827 h 966670"/>
                <a:gd name="connsiteX22" fmla="*/ 343063 w 436126"/>
                <a:gd name="connsiteY22" fmla="*/ 868633 h 966670"/>
                <a:gd name="connsiteX23" fmla="*/ 337185 w 436126"/>
                <a:gd name="connsiteY23" fmla="*/ 897749 h 966670"/>
                <a:gd name="connsiteX24" fmla="*/ 337185 w 436126"/>
                <a:gd name="connsiteY24" fmla="*/ 897748 h 966670"/>
                <a:gd name="connsiteX25" fmla="*/ 337185 w 436126"/>
                <a:gd name="connsiteY25" fmla="*/ 897749 h 966670"/>
                <a:gd name="connsiteX26" fmla="*/ 337185 w 436126"/>
                <a:gd name="connsiteY26" fmla="*/ 897749 h 966670"/>
                <a:gd name="connsiteX27" fmla="*/ 343063 w 436126"/>
                <a:gd name="connsiteY27" fmla="*/ 926864 h 966670"/>
                <a:gd name="connsiteX28" fmla="*/ 382869 w 436126"/>
                <a:gd name="connsiteY28" fmla="*/ 966670 h 966670"/>
                <a:gd name="connsiteX29" fmla="*/ 1905 w 436126"/>
                <a:gd name="connsiteY29" fmla="*/ 879651 h 966670"/>
                <a:gd name="connsiteX30" fmla="*/ 0 w 436126"/>
                <a:gd name="connsiteY30" fmla="*/ 452931 h 966670"/>
                <a:gd name="connsiteX31" fmla="*/ 198120 w 436126"/>
                <a:gd name="connsiteY31" fmla="*/ 279576 h 966670"/>
                <a:gd name="connsiteX32" fmla="*/ 304800 w 436126"/>
                <a:gd name="connsiteY32" fmla="*/ 58596 h 966670"/>
                <a:gd name="connsiteX33" fmla="*/ 375999 w 436126"/>
                <a:gd name="connsiteY3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82869 w 436126"/>
                <a:gd name="connsiteY8" fmla="*/ 663775 h 966670"/>
                <a:gd name="connsiteX9" fmla="*/ 391126 w 436126"/>
                <a:gd name="connsiteY9" fmla="*/ 665442 h 966670"/>
                <a:gd name="connsiteX10" fmla="*/ 382869 w 436126"/>
                <a:gd name="connsiteY10" fmla="*/ 678332 h 966670"/>
                <a:gd name="connsiteX11" fmla="*/ 343063 w 436126"/>
                <a:gd name="connsiteY11" fmla="*/ 718138 h 966670"/>
                <a:gd name="connsiteX12" fmla="*/ 337185 w 436126"/>
                <a:gd name="connsiteY12" fmla="*/ 747253 h 966670"/>
                <a:gd name="connsiteX13" fmla="*/ 337185 w 436126"/>
                <a:gd name="connsiteY13" fmla="*/ 747253 h 966670"/>
                <a:gd name="connsiteX14" fmla="*/ 337185 w 436126"/>
                <a:gd name="connsiteY14" fmla="*/ 747254 h 966670"/>
                <a:gd name="connsiteX15" fmla="*/ 337185 w 436126"/>
                <a:gd name="connsiteY15" fmla="*/ 747253 h 966670"/>
                <a:gd name="connsiteX16" fmla="*/ 343063 w 436126"/>
                <a:gd name="connsiteY16" fmla="*/ 776369 h 966670"/>
                <a:gd name="connsiteX17" fmla="*/ 382869 w 436126"/>
                <a:gd name="connsiteY17" fmla="*/ 816175 h 966670"/>
                <a:gd name="connsiteX18" fmla="*/ 392100 w 436126"/>
                <a:gd name="connsiteY18" fmla="*/ 818039 h 966670"/>
                <a:gd name="connsiteX19" fmla="*/ 392157 w 436126"/>
                <a:gd name="connsiteY19" fmla="*/ 826952 h 966670"/>
                <a:gd name="connsiteX20" fmla="*/ 382869 w 436126"/>
                <a:gd name="connsiteY20" fmla="*/ 828827 h 966670"/>
                <a:gd name="connsiteX21" fmla="*/ 343063 w 436126"/>
                <a:gd name="connsiteY21" fmla="*/ 868633 h 966670"/>
                <a:gd name="connsiteX22" fmla="*/ 337185 w 436126"/>
                <a:gd name="connsiteY22" fmla="*/ 897749 h 966670"/>
                <a:gd name="connsiteX23" fmla="*/ 337185 w 436126"/>
                <a:gd name="connsiteY23" fmla="*/ 897748 h 966670"/>
                <a:gd name="connsiteX24" fmla="*/ 337185 w 436126"/>
                <a:gd name="connsiteY24" fmla="*/ 897749 h 966670"/>
                <a:gd name="connsiteX25" fmla="*/ 337185 w 436126"/>
                <a:gd name="connsiteY25" fmla="*/ 897749 h 966670"/>
                <a:gd name="connsiteX26" fmla="*/ 343063 w 436126"/>
                <a:gd name="connsiteY26" fmla="*/ 926864 h 966670"/>
                <a:gd name="connsiteX27" fmla="*/ 382869 w 436126"/>
                <a:gd name="connsiteY27" fmla="*/ 966670 h 966670"/>
                <a:gd name="connsiteX28" fmla="*/ 1905 w 436126"/>
                <a:gd name="connsiteY28" fmla="*/ 879651 h 966670"/>
                <a:gd name="connsiteX29" fmla="*/ 0 w 436126"/>
                <a:gd name="connsiteY29" fmla="*/ 452931 h 966670"/>
                <a:gd name="connsiteX30" fmla="*/ 198120 w 436126"/>
                <a:gd name="connsiteY30" fmla="*/ 279576 h 966670"/>
                <a:gd name="connsiteX31" fmla="*/ 304800 w 436126"/>
                <a:gd name="connsiteY31" fmla="*/ 58596 h 966670"/>
                <a:gd name="connsiteX32" fmla="*/ 375999 w 436126"/>
                <a:gd name="connsiteY3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82869 w 436126"/>
                <a:gd name="connsiteY7" fmla="*/ 663775 h 966670"/>
                <a:gd name="connsiteX8" fmla="*/ 391126 w 436126"/>
                <a:gd name="connsiteY8" fmla="*/ 665442 h 966670"/>
                <a:gd name="connsiteX9" fmla="*/ 382869 w 436126"/>
                <a:gd name="connsiteY9" fmla="*/ 678332 h 966670"/>
                <a:gd name="connsiteX10" fmla="*/ 343063 w 436126"/>
                <a:gd name="connsiteY10" fmla="*/ 718138 h 966670"/>
                <a:gd name="connsiteX11" fmla="*/ 337185 w 436126"/>
                <a:gd name="connsiteY11" fmla="*/ 747253 h 966670"/>
                <a:gd name="connsiteX12" fmla="*/ 337185 w 436126"/>
                <a:gd name="connsiteY12" fmla="*/ 747253 h 966670"/>
                <a:gd name="connsiteX13" fmla="*/ 337185 w 436126"/>
                <a:gd name="connsiteY13" fmla="*/ 747254 h 966670"/>
                <a:gd name="connsiteX14" fmla="*/ 337185 w 436126"/>
                <a:gd name="connsiteY14" fmla="*/ 747253 h 966670"/>
                <a:gd name="connsiteX15" fmla="*/ 343063 w 436126"/>
                <a:gd name="connsiteY15" fmla="*/ 776369 h 966670"/>
                <a:gd name="connsiteX16" fmla="*/ 382869 w 436126"/>
                <a:gd name="connsiteY16" fmla="*/ 816175 h 966670"/>
                <a:gd name="connsiteX17" fmla="*/ 392100 w 436126"/>
                <a:gd name="connsiteY17" fmla="*/ 818039 h 966670"/>
                <a:gd name="connsiteX18" fmla="*/ 392157 w 436126"/>
                <a:gd name="connsiteY18" fmla="*/ 826952 h 966670"/>
                <a:gd name="connsiteX19" fmla="*/ 382869 w 436126"/>
                <a:gd name="connsiteY19" fmla="*/ 828827 h 966670"/>
                <a:gd name="connsiteX20" fmla="*/ 343063 w 436126"/>
                <a:gd name="connsiteY20" fmla="*/ 868633 h 966670"/>
                <a:gd name="connsiteX21" fmla="*/ 337185 w 436126"/>
                <a:gd name="connsiteY21" fmla="*/ 897749 h 966670"/>
                <a:gd name="connsiteX22" fmla="*/ 337185 w 436126"/>
                <a:gd name="connsiteY22" fmla="*/ 897748 h 966670"/>
                <a:gd name="connsiteX23" fmla="*/ 337185 w 436126"/>
                <a:gd name="connsiteY23" fmla="*/ 897749 h 966670"/>
                <a:gd name="connsiteX24" fmla="*/ 337185 w 436126"/>
                <a:gd name="connsiteY24" fmla="*/ 897749 h 966670"/>
                <a:gd name="connsiteX25" fmla="*/ 343063 w 436126"/>
                <a:gd name="connsiteY25" fmla="*/ 926864 h 966670"/>
                <a:gd name="connsiteX26" fmla="*/ 382869 w 436126"/>
                <a:gd name="connsiteY26" fmla="*/ 966670 h 966670"/>
                <a:gd name="connsiteX27" fmla="*/ 1905 w 436126"/>
                <a:gd name="connsiteY27" fmla="*/ 879651 h 966670"/>
                <a:gd name="connsiteX28" fmla="*/ 0 w 436126"/>
                <a:gd name="connsiteY28" fmla="*/ 452931 h 966670"/>
                <a:gd name="connsiteX29" fmla="*/ 198120 w 436126"/>
                <a:gd name="connsiteY29" fmla="*/ 279576 h 966670"/>
                <a:gd name="connsiteX30" fmla="*/ 304800 w 436126"/>
                <a:gd name="connsiteY30" fmla="*/ 58596 h 966670"/>
                <a:gd name="connsiteX31" fmla="*/ 375999 w 436126"/>
                <a:gd name="connsiteY3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82869 w 436126"/>
                <a:gd name="connsiteY6" fmla="*/ 663775 h 966670"/>
                <a:gd name="connsiteX7" fmla="*/ 391126 w 436126"/>
                <a:gd name="connsiteY7" fmla="*/ 665442 h 966670"/>
                <a:gd name="connsiteX8" fmla="*/ 382869 w 436126"/>
                <a:gd name="connsiteY8" fmla="*/ 678332 h 966670"/>
                <a:gd name="connsiteX9" fmla="*/ 343063 w 436126"/>
                <a:gd name="connsiteY9" fmla="*/ 718138 h 966670"/>
                <a:gd name="connsiteX10" fmla="*/ 337185 w 436126"/>
                <a:gd name="connsiteY10" fmla="*/ 747253 h 966670"/>
                <a:gd name="connsiteX11" fmla="*/ 337185 w 436126"/>
                <a:gd name="connsiteY11" fmla="*/ 747253 h 966670"/>
                <a:gd name="connsiteX12" fmla="*/ 337185 w 436126"/>
                <a:gd name="connsiteY12" fmla="*/ 747254 h 966670"/>
                <a:gd name="connsiteX13" fmla="*/ 337185 w 436126"/>
                <a:gd name="connsiteY13" fmla="*/ 747253 h 966670"/>
                <a:gd name="connsiteX14" fmla="*/ 343063 w 436126"/>
                <a:gd name="connsiteY14" fmla="*/ 776369 h 966670"/>
                <a:gd name="connsiteX15" fmla="*/ 382869 w 436126"/>
                <a:gd name="connsiteY15" fmla="*/ 816175 h 966670"/>
                <a:gd name="connsiteX16" fmla="*/ 392100 w 436126"/>
                <a:gd name="connsiteY16" fmla="*/ 818039 h 966670"/>
                <a:gd name="connsiteX17" fmla="*/ 392157 w 436126"/>
                <a:gd name="connsiteY17" fmla="*/ 826952 h 966670"/>
                <a:gd name="connsiteX18" fmla="*/ 382869 w 436126"/>
                <a:gd name="connsiteY18" fmla="*/ 828827 h 966670"/>
                <a:gd name="connsiteX19" fmla="*/ 343063 w 436126"/>
                <a:gd name="connsiteY19" fmla="*/ 868633 h 966670"/>
                <a:gd name="connsiteX20" fmla="*/ 337185 w 436126"/>
                <a:gd name="connsiteY20" fmla="*/ 897749 h 966670"/>
                <a:gd name="connsiteX21" fmla="*/ 337185 w 436126"/>
                <a:gd name="connsiteY21" fmla="*/ 897748 h 966670"/>
                <a:gd name="connsiteX22" fmla="*/ 337185 w 436126"/>
                <a:gd name="connsiteY22" fmla="*/ 897749 h 966670"/>
                <a:gd name="connsiteX23" fmla="*/ 337185 w 436126"/>
                <a:gd name="connsiteY23" fmla="*/ 897749 h 966670"/>
                <a:gd name="connsiteX24" fmla="*/ 343063 w 436126"/>
                <a:gd name="connsiteY24" fmla="*/ 926864 h 966670"/>
                <a:gd name="connsiteX25" fmla="*/ 382869 w 436126"/>
                <a:gd name="connsiteY25" fmla="*/ 966670 h 966670"/>
                <a:gd name="connsiteX26" fmla="*/ 1905 w 436126"/>
                <a:gd name="connsiteY26" fmla="*/ 879651 h 966670"/>
                <a:gd name="connsiteX27" fmla="*/ 0 w 436126"/>
                <a:gd name="connsiteY27" fmla="*/ 452931 h 966670"/>
                <a:gd name="connsiteX28" fmla="*/ 198120 w 436126"/>
                <a:gd name="connsiteY28" fmla="*/ 279576 h 966670"/>
                <a:gd name="connsiteX29" fmla="*/ 304800 w 436126"/>
                <a:gd name="connsiteY29" fmla="*/ 58596 h 966670"/>
                <a:gd name="connsiteX30" fmla="*/ 375999 w 436126"/>
                <a:gd name="connsiteY3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82869 w 436126"/>
                <a:gd name="connsiteY7" fmla="*/ 678332 h 966670"/>
                <a:gd name="connsiteX8" fmla="*/ 343063 w 436126"/>
                <a:gd name="connsiteY8" fmla="*/ 718138 h 966670"/>
                <a:gd name="connsiteX9" fmla="*/ 337185 w 436126"/>
                <a:gd name="connsiteY9" fmla="*/ 747253 h 966670"/>
                <a:gd name="connsiteX10" fmla="*/ 337185 w 436126"/>
                <a:gd name="connsiteY10" fmla="*/ 747253 h 966670"/>
                <a:gd name="connsiteX11" fmla="*/ 337185 w 436126"/>
                <a:gd name="connsiteY11" fmla="*/ 747254 h 966670"/>
                <a:gd name="connsiteX12" fmla="*/ 337185 w 436126"/>
                <a:gd name="connsiteY12" fmla="*/ 747253 h 966670"/>
                <a:gd name="connsiteX13" fmla="*/ 343063 w 436126"/>
                <a:gd name="connsiteY13" fmla="*/ 776369 h 966670"/>
                <a:gd name="connsiteX14" fmla="*/ 382869 w 436126"/>
                <a:gd name="connsiteY14" fmla="*/ 816175 h 966670"/>
                <a:gd name="connsiteX15" fmla="*/ 392100 w 436126"/>
                <a:gd name="connsiteY15" fmla="*/ 818039 h 966670"/>
                <a:gd name="connsiteX16" fmla="*/ 392157 w 436126"/>
                <a:gd name="connsiteY16" fmla="*/ 826952 h 966670"/>
                <a:gd name="connsiteX17" fmla="*/ 382869 w 436126"/>
                <a:gd name="connsiteY17" fmla="*/ 828827 h 966670"/>
                <a:gd name="connsiteX18" fmla="*/ 343063 w 436126"/>
                <a:gd name="connsiteY18" fmla="*/ 868633 h 966670"/>
                <a:gd name="connsiteX19" fmla="*/ 337185 w 436126"/>
                <a:gd name="connsiteY19" fmla="*/ 897749 h 966670"/>
                <a:gd name="connsiteX20" fmla="*/ 337185 w 436126"/>
                <a:gd name="connsiteY20" fmla="*/ 897748 h 966670"/>
                <a:gd name="connsiteX21" fmla="*/ 337185 w 436126"/>
                <a:gd name="connsiteY21" fmla="*/ 897749 h 966670"/>
                <a:gd name="connsiteX22" fmla="*/ 337185 w 436126"/>
                <a:gd name="connsiteY22" fmla="*/ 897749 h 966670"/>
                <a:gd name="connsiteX23" fmla="*/ 343063 w 436126"/>
                <a:gd name="connsiteY23" fmla="*/ 926864 h 966670"/>
                <a:gd name="connsiteX24" fmla="*/ 382869 w 436126"/>
                <a:gd name="connsiteY24" fmla="*/ 966670 h 966670"/>
                <a:gd name="connsiteX25" fmla="*/ 1905 w 436126"/>
                <a:gd name="connsiteY25" fmla="*/ 879651 h 966670"/>
                <a:gd name="connsiteX26" fmla="*/ 0 w 436126"/>
                <a:gd name="connsiteY26" fmla="*/ 452931 h 966670"/>
                <a:gd name="connsiteX27" fmla="*/ 198120 w 436126"/>
                <a:gd name="connsiteY27" fmla="*/ 279576 h 966670"/>
                <a:gd name="connsiteX28" fmla="*/ 304800 w 436126"/>
                <a:gd name="connsiteY28" fmla="*/ 58596 h 966670"/>
                <a:gd name="connsiteX29" fmla="*/ 375999 w 436126"/>
                <a:gd name="connsiteY2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43063 w 436126"/>
                <a:gd name="connsiteY7" fmla="*/ 718138 h 966670"/>
                <a:gd name="connsiteX8" fmla="*/ 337185 w 436126"/>
                <a:gd name="connsiteY8" fmla="*/ 747253 h 966670"/>
                <a:gd name="connsiteX9" fmla="*/ 337185 w 436126"/>
                <a:gd name="connsiteY9" fmla="*/ 747253 h 966670"/>
                <a:gd name="connsiteX10" fmla="*/ 337185 w 436126"/>
                <a:gd name="connsiteY10" fmla="*/ 747254 h 966670"/>
                <a:gd name="connsiteX11" fmla="*/ 337185 w 436126"/>
                <a:gd name="connsiteY11" fmla="*/ 747253 h 966670"/>
                <a:gd name="connsiteX12" fmla="*/ 343063 w 436126"/>
                <a:gd name="connsiteY12" fmla="*/ 776369 h 966670"/>
                <a:gd name="connsiteX13" fmla="*/ 382869 w 436126"/>
                <a:gd name="connsiteY13" fmla="*/ 816175 h 966670"/>
                <a:gd name="connsiteX14" fmla="*/ 392100 w 436126"/>
                <a:gd name="connsiteY14" fmla="*/ 818039 h 966670"/>
                <a:gd name="connsiteX15" fmla="*/ 392157 w 436126"/>
                <a:gd name="connsiteY15" fmla="*/ 826952 h 966670"/>
                <a:gd name="connsiteX16" fmla="*/ 382869 w 436126"/>
                <a:gd name="connsiteY16" fmla="*/ 828827 h 966670"/>
                <a:gd name="connsiteX17" fmla="*/ 343063 w 436126"/>
                <a:gd name="connsiteY17" fmla="*/ 868633 h 966670"/>
                <a:gd name="connsiteX18" fmla="*/ 337185 w 436126"/>
                <a:gd name="connsiteY18" fmla="*/ 897749 h 966670"/>
                <a:gd name="connsiteX19" fmla="*/ 337185 w 436126"/>
                <a:gd name="connsiteY19" fmla="*/ 897748 h 966670"/>
                <a:gd name="connsiteX20" fmla="*/ 337185 w 436126"/>
                <a:gd name="connsiteY20" fmla="*/ 897749 h 966670"/>
                <a:gd name="connsiteX21" fmla="*/ 337185 w 436126"/>
                <a:gd name="connsiteY21" fmla="*/ 897749 h 966670"/>
                <a:gd name="connsiteX22" fmla="*/ 343063 w 436126"/>
                <a:gd name="connsiteY22" fmla="*/ 926864 h 966670"/>
                <a:gd name="connsiteX23" fmla="*/ 382869 w 436126"/>
                <a:gd name="connsiteY23" fmla="*/ 966670 h 966670"/>
                <a:gd name="connsiteX24" fmla="*/ 1905 w 436126"/>
                <a:gd name="connsiteY24" fmla="*/ 879651 h 966670"/>
                <a:gd name="connsiteX25" fmla="*/ 0 w 436126"/>
                <a:gd name="connsiteY25" fmla="*/ 452931 h 966670"/>
                <a:gd name="connsiteX26" fmla="*/ 198120 w 436126"/>
                <a:gd name="connsiteY26" fmla="*/ 279576 h 966670"/>
                <a:gd name="connsiteX27" fmla="*/ 304800 w 436126"/>
                <a:gd name="connsiteY27" fmla="*/ 58596 h 966670"/>
                <a:gd name="connsiteX28" fmla="*/ 375999 w 436126"/>
                <a:gd name="connsiteY2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82869 w 436126"/>
                <a:gd name="connsiteY15" fmla="*/ 828827 h 966670"/>
                <a:gd name="connsiteX16" fmla="*/ 343063 w 436126"/>
                <a:gd name="connsiteY16" fmla="*/ 868633 h 966670"/>
                <a:gd name="connsiteX17" fmla="*/ 337185 w 436126"/>
                <a:gd name="connsiteY17" fmla="*/ 897749 h 966670"/>
                <a:gd name="connsiteX18" fmla="*/ 337185 w 436126"/>
                <a:gd name="connsiteY18" fmla="*/ 897748 h 966670"/>
                <a:gd name="connsiteX19" fmla="*/ 337185 w 436126"/>
                <a:gd name="connsiteY19" fmla="*/ 897749 h 966670"/>
                <a:gd name="connsiteX20" fmla="*/ 337185 w 436126"/>
                <a:gd name="connsiteY20" fmla="*/ 897749 h 966670"/>
                <a:gd name="connsiteX21" fmla="*/ 343063 w 436126"/>
                <a:gd name="connsiteY21" fmla="*/ 926864 h 966670"/>
                <a:gd name="connsiteX22" fmla="*/ 382869 w 436126"/>
                <a:gd name="connsiteY22" fmla="*/ 966670 h 966670"/>
                <a:gd name="connsiteX23" fmla="*/ 1905 w 436126"/>
                <a:gd name="connsiteY23" fmla="*/ 879651 h 966670"/>
                <a:gd name="connsiteX24" fmla="*/ 0 w 436126"/>
                <a:gd name="connsiteY24" fmla="*/ 452931 h 966670"/>
                <a:gd name="connsiteX25" fmla="*/ 198120 w 436126"/>
                <a:gd name="connsiteY25" fmla="*/ 279576 h 966670"/>
                <a:gd name="connsiteX26" fmla="*/ 304800 w 436126"/>
                <a:gd name="connsiteY26" fmla="*/ 58596 h 966670"/>
                <a:gd name="connsiteX27" fmla="*/ 375999 w 436126"/>
                <a:gd name="connsiteY2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82869 w 436126"/>
                <a:gd name="connsiteY11" fmla="*/ 816175 h 966670"/>
                <a:gd name="connsiteX12" fmla="*/ 392100 w 436126"/>
                <a:gd name="connsiteY12" fmla="*/ 818039 h 966670"/>
                <a:gd name="connsiteX13" fmla="*/ 392157 w 436126"/>
                <a:gd name="connsiteY13" fmla="*/ 826952 h 966670"/>
                <a:gd name="connsiteX14" fmla="*/ 343063 w 436126"/>
                <a:gd name="connsiteY14" fmla="*/ 868633 h 966670"/>
                <a:gd name="connsiteX15" fmla="*/ 337185 w 436126"/>
                <a:gd name="connsiteY15" fmla="*/ 897749 h 966670"/>
                <a:gd name="connsiteX16" fmla="*/ 337185 w 436126"/>
                <a:gd name="connsiteY16" fmla="*/ 897748 h 966670"/>
                <a:gd name="connsiteX17" fmla="*/ 337185 w 436126"/>
                <a:gd name="connsiteY17" fmla="*/ 897749 h 966670"/>
                <a:gd name="connsiteX18" fmla="*/ 337185 w 436126"/>
                <a:gd name="connsiteY18" fmla="*/ 897749 h 966670"/>
                <a:gd name="connsiteX19" fmla="*/ 343063 w 436126"/>
                <a:gd name="connsiteY19" fmla="*/ 926864 h 966670"/>
                <a:gd name="connsiteX20" fmla="*/ 382869 w 436126"/>
                <a:gd name="connsiteY20" fmla="*/ 966670 h 966670"/>
                <a:gd name="connsiteX21" fmla="*/ 1905 w 436126"/>
                <a:gd name="connsiteY21" fmla="*/ 879651 h 966670"/>
                <a:gd name="connsiteX22" fmla="*/ 0 w 436126"/>
                <a:gd name="connsiteY22" fmla="*/ 452931 h 966670"/>
                <a:gd name="connsiteX23" fmla="*/ 198120 w 436126"/>
                <a:gd name="connsiteY23" fmla="*/ 279576 h 966670"/>
                <a:gd name="connsiteX24" fmla="*/ 304800 w 436126"/>
                <a:gd name="connsiteY24" fmla="*/ 58596 h 966670"/>
                <a:gd name="connsiteX25" fmla="*/ 375999 w 436126"/>
                <a:gd name="connsiteY2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82869 w 436126"/>
                <a:gd name="connsiteY10" fmla="*/ 816175 h 966670"/>
                <a:gd name="connsiteX11" fmla="*/ 392100 w 436126"/>
                <a:gd name="connsiteY11" fmla="*/ 818039 h 966670"/>
                <a:gd name="connsiteX12" fmla="*/ 392157 w 436126"/>
                <a:gd name="connsiteY12" fmla="*/ 826952 h 966670"/>
                <a:gd name="connsiteX13" fmla="*/ 343063 w 436126"/>
                <a:gd name="connsiteY13" fmla="*/ 868633 h 966670"/>
                <a:gd name="connsiteX14" fmla="*/ 337185 w 436126"/>
                <a:gd name="connsiteY14" fmla="*/ 897749 h 966670"/>
                <a:gd name="connsiteX15" fmla="*/ 337185 w 436126"/>
                <a:gd name="connsiteY15" fmla="*/ 897748 h 966670"/>
                <a:gd name="connsiteX16" fmla="*/ 337185 w 436126"/>
                <a:gd name="connsiteY16" fmla="*/ 897749 h 966670"/>
                <a:gd name="connsiteX17" fmla="*/ 337185 w 436126"/>
                <a:gd name="connsiteY17" fmla="*/ 897749 h 966670"/>
                <a:gd name="connsiteX18" fmla="*/ 343063 w 436126"/>
                <a:gd name="connsiteY18" fmla="*/ 926864 h 966670"/>
                <a:gd name="connsiteX19" fmla="*/ 382869 w 436126"/>
                <a:gd name="connsiteY19" fmla="*/ 966670 h 966670"/>
                <a:gd name="connsiteX20" fmla="*/ 1905 w 436126"/>
                <a:gd name="connsiteY20" fmla="*/ 879651 h 966670"/>
                <a:gd name="connsiteX21" fmla="*/ 0 w 436126"/>
                <a:gd name="connsiteY21" fmla="*/ 452931 h 966670"/>
                <a:gd name="connsiteX22" fmla="*/ 198120 w 436126"/>
                <a:gd name="connsiteY22" fmla="*/ 279576 h 966670"/>
                <a:gd name="connsiteX23" fmla="*/ 304800 w 436126"/>
                <a:gd name="connsiteY23" fmla="*/ 58596 h 966670"/>
                <a:gd name="connsiteX24" fmla="*/ 375999 w 436126"/>
                <a:gd name="connsiteY2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82869 w 436126"/>
                <a:gd name="connsiteY9" fmla="*/ 816175 h 966670"/>
                <a:gd name="connsiteX10" fmla="*/ 392100 w 436126"/>
                <a:gd name="connsiteY10" fmla="*/ 818039 h 966670"/>
                <a:gd name="connsiteX11" fmla="*/ 392157 w 436126"/>
                <a:gd name="connsiteY11" fmla="*/ 826952 h 966670"/>
                <a:gd name="connsiteX12" fmla="*/ 343063 w 436126"/>
                <a:gd name="connsiteY12" fmla="*/ 868633 h 966670"/>
                <a:gd name="connsiteX13" fmla="*/ 337185 w 436126"/>
                <a:gd name="connsiteY13" fmla="*/ 897749 h 966670"/>
                <a:gd name="connsiteX14" fmla="*/ 337185 w 436126"/>
                <a:gd name="connsiteY14" fmla="*/ 897748 h 966670"/>
                <a:gd name="connsiteX15" fmla="*/ 337185 w 436126"/>
                <a:gd name="connsiteY15" fmla="*/ 897749 h 966670"/>
                <a:gd name="connsiteX16" fmla="*/ 337185 w 436126"/>
                <a:gd name="connsiteY16" fmla="*/ 897749 h 966670"/>
                <a:gd name="connsiteX17" fmla="*/ 343063 w 436126"/>
                <a:gd name="connsiteY17" fmla="*/ 926864 h 966670"/>
                <a:gd name="connsiteX18" fmla="*/ 382869 w 436126"/>
                <a:gd name="connsiteY18" fmla="*/ 966670 h 966670"/>
                <a:gd name="connsiteX19" fmla="*/ 1905 w 436126"/>
                <a:gd name="connsiteY19" fmla="*/ 879651 h 966670"/>
                <a:gd name="connsiteX20" fmla="*/ 0 w 436126"/>
                <a:gd name="connsiteY20" fmla="*/ 452931 h 966670"/>
                <a:gd name="connsiteX21" fmla="*/ 198120 w 436126"/>
                <a:gd name="connsiteY21" fmla="*/ 279576 h 966670"/>
                <a:gd name="connsiteX22" fmla="*/ 304800 w 436126"/>
                <a:gd name="connsiteY22" fmla="*/ 58596 h 966670"/>
                <a:gd name="connsiteX23" fmla="*/ 375999 w 436126"/>
                <a:gd name="connsiteY2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82869 w 436126"/>
                <a:gd name="connsiteY8" fmla="*/ 816175 h 966670"/>
                <a:gd name="connsiteX9" fmla="*/ 392100 w 436126"/>
                <a:gd name="connsiteY9" fmla="*/ 818039 h 966670"/>
                <a:gd name="connsiteX10" fmla="*/ 392157 w 436126"/>
                <a:gd name="connsiteY10" fmla="*/ 826952 h 966670"/>
                <a:gd name="connsiteX11" fmla="*/ 343063 w 436126"/>
                <a:gd name="connsiteY11" fmla="*/ 868633 h 966670"/>
                <a:gd name="connsiteX12" fmla="*/ 337185 w 436126"/>
                <a:gd name="connsiteY12" fmla="*/ 897749 h 966670"/>
                <a:gd name="connsiteX13" fmla="*/ 337185 w 436126"/>
                <a:gd name="connsiteY13" fmla="*/ 897748 h 966670"/>
                <a:gd name="connsiteX14" fmla="*/ 337185 w 436126"/>
                <a:gd name="connsiteY14" fmla="*/ 897749 h 966670"/>
                <a:gd name="connsiteX15" fmla="*/ 337185 w 436126"/>
                <a:gd name="connsiteY15" fmla="*/ 897749 h 966670"/>
                <a:gd name="connsiteX16" fmla="*/ 343063 w 436126"/>
                <a:gd name="connsiteY16" fmla="*/ 926864 h 966670"/>
                <a:gd name="connsiteX17" fmla="*/ 382869 w 436126"/>
                <a:gd name="connsiteY17" fmla="*/ 966670 h 966670"/>
                <a:gd name="connsiteX18" fmla="*/ 1905 w 436126"/>
                <a:gd name="connsiteY18" fmla="*/ 879651 h 966670"/>
                <a:gd name="connsiteX19" fmla="*/ 0 w 436126"/>
                <a:gd name="connsiteY19" fmla="*/ 452931 h 966670"/>
                <a:gd name="connsiteX20" fmla="*/ 198120 w 436126"/>
                <a:gd name="connsiteY20" fmla="*/ 279576 h 966670"/>
                <a:gd name="connsiteX21" fmla="*/ 304800 w 436126"/>
                <a:gd name="connsiteY21" fmla="*/ 58596 h 966670"/>
                <a:gd name="connsiteX22" fmla="*/ 375999 w 436126"/>
                <a:gd name="connsiteY2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82869 w 436126"/>
                <a:gd name="connsiteY7" fmla="*/ 816175 h 966670"/>
                <a:gd name="connsiteX8" fmla="*/ 392100 w 436126"/>
                <a:gd name="connsiteY8" fmla="*/ 818039 h 966670"/>
                <a:gd name="connsiteX9" fmla="*/ 392157 w 436126"/>
                <a:gd name="connsiteY9" fmla="*/ 826952 h 966670"/>
                <a:gd name="connsiteX10" fmla="*/ 343063 w 436126"/>
                <a:gd name="connsiteY10" fmla="*/ 868633 h 966670"/>
                <a:gd name="connsiteX11" fmla="*/ 337185 w 436126"/>
                <a:gd name="connsiteY11" fmla="*/ 897749 h 966670"/>
                <a:gd name="connsiteX12" fmla="*/ 337185 w 436126"/>
                <a:gd name="connsiteY12" fmla="*/ 897748 h 966670"/>
                <a:gd name="connsiteX13" fmla="*/ 337185 w 436126"/>
                <a:gd name="connsiteY13" fmla="*/ 897749 h 966670"/>
                <a:gd name="connsiteX14" fmla="*/ 337185 w 436126"/>
                <a:gd name="connsiteY14" fmla="*/ 897749 h 966670"/>
                <a:gd name="connsiteX15" fmla="*/ 343063 w 436126"/>
                <a:gd name="connsiteY15" fmla="*/ 926864 h 966670"/>
                <a:gd name="connsiteX16" fmla="*/ 382869 w 436126"/>
                <a:gd name="connsiteY16" fmla="*/ 966670 h 966670"/>
                <a:gd name="connsiteX17" fmla="*/ 1905 w 436126"/>
                <a:gd name="connsiteY17" fmla="*/ 879651 h 966670"/>
                <a:gd name="connsiteX18" fmla="*/ 0 w 436126"/>
                <a:gd name="connsiteY18" fmla="*/ 452931 h 966670"/>
                <a:gd name="connsiteX19" fmla="*/ 198120 w 436126"/>
                <a:gd name="connsiteY19" fmla="*/ 279576 h 966670"/>
                <a:gd name="connsiteX20" fmla="*/ 304800 w 436126"/>
                <a:gd name="connsiteY20" fmla="*/ 58596 h 966670"/>
                <a:gd name="connsiteX21" fmla="*/ 375999 w 436126"/>
                <a:gd name="connsiteY2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92157 w 436126"/>
                <a:gd name="connsiteY8" fmla="*/ 826952 h 966670"/>
                <a:gd name="connsiteX9" fmla="*/ 343063 w 436126"/>
                <a:gd name="connsiteY9" fmla="*/ 868633 h 966670"/>
                <a:gd name="connsiteX10" fmla="*/ 337185 w 436126"/>
                <a:gd name="connsiteY10" fmla="*/ 897749 h 966670"/>
                <a:gd name="connsiteX11" fmla="*/ 337185 w 436126"/>
                <a:gd name="connsiteY11" fmla="*/ 897748 h 966670"/>
                <a:gd name="connsiteX12" fmla="*/ 337185 w 436126"/>
                <a:gd name="connsiteY12" fmla="*/ 897749 h 966670"/>
                <a:gd name="connsiteX13" fmla="*/ 337185 w 436126"/>
                <a:gd name="connsiteY13" fmla="*/ 897749 h 966670"/>
                <a:gd name="connsiteX14" fmla="*/ 343063 w 436126"/>
                <a:gd name="connsiteY14" fmla="*/ 926864 h 966670"/>
                <a:gd name="connsiteX15" fmla="*/ 382869 w 436126"/>
                <a:gd name="connsiteY15" fmla="*/ 966670 h 966670"/>
                <a:gd name="connsiteX16" fmla="*/ 1905 w 436126"/>
                <a:gd name="connsiteY16" fmla="*/ 879651 h 966670"/>
                <a:gd name="connsiteX17" fmla="*/ 0 w 436126"/>
                <a:gd name="connsiteY17" fmla="*/ 452931 h 966670"/>
                <a:gd name="connsiteX18" fmla="*/ 198120 w 436126"/>
                <a:gd name="connsiteY18" fmla="*/ 279576 h 966670"/>
                <a:gd name="connsiteX19" fmla="*/ 304800 w 436126"/>
                <a:gd name="connsiteY19" fmla="*/ 58596 h 966670"/>
                <a:gd name="connsiteX20" fmla="*/ 375999 w 436126"/>
                <a:gd name="connsiteY2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43063 w 436126"/>
                <a:gd name="connsiteY8" fmla="*/ 868633 h 966670"/>
                <a:gd name="connsiteX9" fmla="*/ 337185 w 436126"/>
                <a:gd name="connsiteY9" fmla="*/ 897749 h 966670"/>
                <a:gd name="connsiteX10" fmla="*/ 337185 w 436126"/>
                <a:gd name="connsiteY10" fmla="*/ 897748 h 966670"/>
                <a:gd name="connsiteX11" fmla="*/ 337185 w 436126"/>
                <a:gd name="connsiteY11" fmla="*/ 897749 h 966670"/>
                <a:gd name="connsiteX12" fmla="*/ 337185 w 436126"/>
                <a:gd name="connsiteY12" fmla="*/ 897749 h 966670"/>
                <a:gd name="connsiteX13" fmla="*/ 343063 w 436126"/>
                <a:gd name="connsiteY13" fmla="*/ 926864 h 966670"/>
                <a:gd name="connsiteX14" fmla="*/ 382869 w 436126"/>
                <a:gd name="connsiteY14" fmla="*/ 966670 h 966670"/>
                <a:gd name="connsiteX15" fmla="*/ 1905 w 436126"/>
                <a:gd name="connsiteY15" fmla="*/ 879651 h 966670"/>
                <a:gd name="connsiteX16" fmla="*/ 0 w 436126"/>
                <a:gd name="connsiteY16" fmla="*/ 452931 h 966670"/>
                <a:gd name="connsiteX17" fmla="*/ 198120 w 436126"/>
                <a:gd name="connsiteY17" fmla="*/ 279576 h 966670"/>
                <a:gd name="connsiteX18" fmla="*/ 304800 w 436126"/>
                <a:gd name="connsiteY18" fmla="*/ 58596 h 966670"/>
                <a:gd name="connsiteX19" fmla="*/ 375999 w 436126"/>
                <a:gd name="connsiteY1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868633 h 966670"/>
                <a:gd name="connsiteX8" fmla="*/ 337185 w 436126"/>
                <a:gd name="connsiteY8" fmla="*/ 897749 h 966670"/>
                <a:gd name="connsiteX9" fmla="*/ 337185 w 436126"/>
                <a:gd name="connsiteY9" fmla="*/ 897748 h 966670"/>
                <a:gd name="connsiteX10" fmla="*/ 337185 w 436126"/>
                <a:gd name="connsiteY10" fmla="*/ 897749 h 966670"/>
                <a:gd name="connsiteX11" fmla="*/ 337185 w 436126"/>
                <a:gd name="connsiteY11" fmla="*/ 897749 h 966670"/>
                <a:gd name="connsiteX12" fmla="*/ 343063 w 436126"/>
                <a:gd name="connsiteY12" fmla="*/ 926864 h 966670"/>
                <a:gd name="connsiteX13" fmla="*/ 382869 w 436126"/>
                <a:gd name="connsiteY13" fmla="*/ 966670 h 966670"/>
                <a:gd name="connsiteX14" fmla="*/ 1905 w 436126"/>
                <a:gd name="connsiteY14" fmla="*/ 879651 h 966670"/>
                <a:gd name="connsiteX15" fmla="*/ 0 w 436126"/>
                <a:gd name="connsiteY15" fmla="*/ 452931 h 966670"/>
                <a:gd name="connsiteX16" fmla="*/ 198120 w 436126"/>
                <a:gd name="connsiteY16" fmla="*/ 279576 h 966670"/>
                <a:gd name="connsiteX17" fmla="*/ 304800 w 436126"/>
                <a:gd name="connsiteY17" fmla="*/ 58596 h 966670"/>
                <a:gd name="connsiteX18" fmla="*/ 375999 w 436126"/>
                <a:gd name="connsiteY1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37185 w 436126"/>
                <a:gd name="connsiteY10" fmla="*/ 897749 h 966670"/>
                <a:gd name="connsiteX11" fmla="*/ 343063 w 436126"/>
                <a:gd name="connsiteY11" fmla="*/ 926864 h 966670"/>
                <a:gd name="connsiteX12" fmla="*/ 382869 w 436126"/>
                <a:gd name="connsiteY12" fmla="*/ 966670 h 966670"/>
                <a:gd name="connsiteX13" fmla="*/ 1905 w 436126"/>
                <a:gd name="connsiteY13" fmla="*/ 879651 h 966670"/>
                <a:gd name="connsiteX14" fmla="*/ 0 w 436126"/>
                <a:gd name="connsiteY14" fmla="*/ 452931 h 966670"/>
                <a:gd name="connsiteX15" fmla="*/ 198120 w 436126"/>
                <a:gd name="connsiteY15" fmla="*/ 279576 h 966670"/>
                <a:gd name="connsiteX16" fmla="*/ 304800 w 436126"/>
                <a:gd name="connsiteY16" fmla="*/ 58596 h 966670"/>
                <a:gd name="connsiteX17" fmla="*/ 375999 w 436126"/>
                <a:gd name="connsiteY1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43063 w 436126"/>
                <a:gd name="connsiteY10" fmla="*/ 926864 h 966670"/>
                <a:gd name="connsiteX11" fmla="*/ 382869 w 436126"/>
                <a:gd name="connsiteY11" fmla="*/ 966670 h 966670"/>
                <a:gd name="connsiteX12" fmla="*/ 1905 w 436126"/>
                <a:gd name="connsiteY12" fmla="*/ 879651 h 966670"/>
                <a:gd name="connsiteX13" fmla="*/ 0 w 436126"/>
                <a:gd name="connsiteY13" fmla="*/ 452931 h 966670"/>
                <a:gd name="connsiteX14" fmla="*/ 198120 w 436126"/>
                <a:gd name="connsiteY14" fmla="*/ 279576 h 966670"/>
                <a:gd name="connsiteX15" fmla="*/ 304800 w 436126"/>
                <a:gd name="connsiteY15" fmla="*/ 58596 h 966670"/>
                <a:gd name="connsiteX16" fmla="*/ 375999 w 436126"/>
                <a:gd name="connsiteY1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43063 w 436126"/>
                <a:gd name="connsiteY9" fmla="*/ 926864 h 966670"/>
                <a:gd name="connsiteX10" fmla="*/ 382869 w 436126"/>
                <a:gd name="connsiteY10" fmla="*/ 966670 h 966670"/>
                <a:gd name="connsiteX11" fmla="*/ 1905 w 436126"/>
                <a:gd name="connsiteY11" fmla="*/ 879651 h 966670"/>
                <a:gd name="connsiteX12" fmla="*/ 0 w 436126"/>
                <a:gd name="connsiteY12" fmla="*/ 452931 h 966670"/>
                <a:gd name="connsiteX13" fmla="*/ 198120 w 436126"/>
                <a:gd name="connsiteY13" fmla="*/ 279576 h 966670"/>
                <a:gd name="connsiteX14" fmla="*/ 304800 w 436126"/>
                <a:gd name="connsiteY14" fmla="*/ 58596 h 966670"/>
                <a:gd name="connsiteX15" fmla="*/ 375999 w 436126"/>
                <a:gd name="connsiteY1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43063 w 436126"/>
                <a:gd name="connsiteY8" fmla="*/ 926864 h 966670"/>
                <a:gd name="connsiteX9" fmla="*/ 382869 w 436126"/>
                <a:gd name="connsiteY9" fmla="*/ 966670 h 966670"/>
                <a:gd name="connsiteX10" fmla="*/ 1905 w 436126"/>
                <a:gd name="connsiteY10" fmla="*/ 879651 h 966670"/>
                <a:gd name="connsiteX11" fmla="*/ 0 w 436126"/>
                <a:gd name="connsiteY11" fmla="*/ 452931 h 966670"/>
                <a:gd name="connsiteX12" fmla="*/ 198120 w 436126"/>
                <a:gd name="connsiteY12" fmla="*/ 279576 h 966670"/>
                <a:gd name="connsiteX13" fmla="*/ 304800 w 436126"/>
                <a:gd name="connsiteY13" fmla="*/ 58596 h 966670"/>
                <a:gd name="connsiteX14" fmla="*/ 375999 w 436126"/>
                <a:gd name="connsiteY1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926864 h 966670"/>
                <a:gd name="connsiteX8" fmla="*/ 382869 w 436126"/>
                <a:gd name="connsiteY8" fmla="*/ 966670 h 966670"/>
                <a:gd name="connsiteX9" fmla="*/ 1905 w 436126"/>
                <a:gd name="connsiteY9" fmla="*/ 879651 h 966670"/>
                <a:gd name="connsiteX10" fmla="*/ 0 w 436126"/>
                <a:gd name="connsiteY10" fmla="*/ 452931 h 966670"/>
                <a:gd name="connsiteX11" fmla="*/ 198120 w 436126"/>
                <a:gd name="connsiteY11" fmla="*/ 279576 h 966670"/>
                <a:gd name="connsiteX12" fmla="*/ 304800 w 436126"/>
                <a:gd name="connsiteY12" fmla="*/ 58596 h 966670"/>
                <a:gd name="connsiteX13" fmla="*/ 375999 w 436126"/>
                <a:gd name="connsiteY1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79367"/>
                <a:gd name="connsiteX1" fmla="*/ 428625 w 436126"/>
                <a:gd name="connsiteY1" fmla="*/ 50976 h 979367"/>
                <a:gd name="connsiteX2" fmla="*/ 386715 w 436126"/>
                <a:gd name="connsiteY2" fmla="*/ 292911 h 979367"/>
                <a:gd name="connsiteX3" fmla="*/ 389255 w 436126"/>
                <a:gd name="connsiteY3" fmla="*/ 372286 h 979367"/>
                <a:gd name="connsiteX4" fmla="*/ 382869 w 436126"/>
                <a:gd name="connsiteY4" fmla="*/ 525932 h 979367"/>
                <a:gd name="connsiteX5" fmla="*/ 382869 w 436126"/>
                <a:gd name="connsiteY5" fmla="*/ 663775 h 979367"/>
                <a:gd name="connsiteX6" fmla="*/ 382869 w 436126"/>
                <a:gd name="connsiteY6" fmla="*/ 816175 h 979367"/>
                <a:gd name="connsiteX7" fmla="*/ 382869 w 436126"/>
                <a:gd name="connsiteY7" fmla="*/ 966670 h 979367"/>
                <a:gd name="connsiteX8" fmla="*/ 1905 w 436126"/>
                <a:gd name="connsiteY8" fmla="*/ 879651 h 979367"/>
                <a:gd name="connsiteX9" fmla="*/ 0 w 436126"/>
                <a:gd name="connsiteY9" fmla="*/ 452931 h 979367"/>
                <a:gd name="connsiteX10" fmla="*/ 198120 w 436126"/>
                <a:gd name="connsiteY10" fmla="*/ 279576 h 979367"/>
                <a:gd name="connsiteX11" fmla="*/ 304800 w 436126"/>
                <a:gd name="connsiteY11" fmla="*/ 58596 h 979367"/>
                <a:gd name="connsiteX12" fmla="*/ 375999 w 436126"/>
                <a:gd name="connsiteY12" fmla="*/ 493 h 979367"/>
                <a:gd name="connsiteX0" fmla="*/ 375999 w 436126"/>
                <a:gd name="connsiteY0" fmla="*/ 493 h 985710"/>
                <a:gd name="connsiteX1" fmla="*/ 428625 w 436126"/>
                <a:gd name="connsiteY1" fmla="*/ 50976 h 985710"/>
                <a:gd name="connsiteX2" fmla="*/ 386715 w 436126"/>
                <a:gd name="connsiteY2" fmla="*/ 292911 h 985710"/>
                <a:gd name="connsiteX3" fmla="*/ 389255 w 436126"/>
                <a:gd name="connsiteY3" fmla="*/ 372286 h 985710"/>
                <a:gd name="connsiteX4" fmla="*/ 382869 w 436126"/>
                <a:gd name="connsiteY4" fmla="*/ 525932 h 985710"/>
                <a:gd name="connsiteX5" fmla="*/ 382869 w 436126"/>
                <a:gd name="connsiteY5" fmla="*/ 663775 h 985710"/>
                <a:gd name="connsiteX6" fmla="*/ 382869 w 436126"/>
                <a:gd name="connsiteY6" fmla="*/ 816175 h 985710"/>
                <a:gd name="connsiteX7" fmla="*/ 382869 w 436126"/>
                <a:gd name="connsiteY7" fmla="*/ 966670 h 985710"/>
                <a:gd name="connsiteX8" fmla="*/ 1905 w 436126"/>
                <a:gd name="connsiteY8" fmla="*/ 879651 h 985710"/>
                <a:gd name="connsiteX9" fmla="*/ 0 w 436126"/>
                <a:gd name="connsiteY9" fmla="*/ 452931 h 985710"/>
                <a:gd name="connsiteX10" fmla="*/ 198120 w 436126"/>
                <a:gd name="connsiteY10" fmla="*/ 279576 h 985710"/>
                <a:gd name="connsiteX11" fmla="*/ 304800 w 436126"/>
                <a:gd name="connsiteY11" fmla="*/ 58596 h 985710"/>
                <a:gd name="connsiteX12" fmla="*/ 375999 w 436126"/>
                <a:gd name="connsiteY12" fmla="*/ 493 h 985710"/>
                <a:gd name="connsiteX0" fmla="*/ 375999 w 436126"/>
                <a:gd name="connsiteY0" fmla="*/ 493 h 976016"/>
                <a:gd name="connsiteX1" fmla="*/ 428625 w 436126"/>
                <a:gd name="connsiteY1" fmla="*/ 50976 h 976016"/>
                <a:gd name="connsiteX2" fmla="*/ 386715 w 436126"/>
                <a:gd name="connsiteY2" fmla="*/ 292911 h 976016"/>
                <a:gd name="connsiteX3" fmla="*/ 389255 w 436126"/>
                <a:gd name="connsiteY3" fmla="*/ 372286 h 976016"/>
                <a:gd name="connsiteX4" fmla="*/ 382869 w 436126"/>
                <a:gd name="connsiteY4" fmla="*/ 525932 h 976016"/>
                <a:gd name="connsiteX5" fmla="*/ 382869 w 436126"/>
                <a:gd name="connsiteY5" fmla="*/ 663775 h 976016"/>
                <a:gd name="connsiteX6" fmla="*/ 382869 w 436126"/>
                <a:gd name="connsiteY6" fmla="*/ 816175 h 976016"/>
                <a:gd name="connsiteX7" fmla="*/ 382869 w 436126"/>
                <a:gd name="connsiteY7" fmla="*/ 966670 h 976016"/>
                <a:gd name="connsiteX8" fmla="*/ 1905 w 436126"/>
                <a:gd name="connsiteY8" fmla="*/ 879651 h 976016"/>
                <a:gd name="connsiteX9" fmla="*/ 0 w 436126"/>
                <a:gd name="connsiteY9" fmla="*/ 452931 h 976016"/>
                <a:gd name="connsiteX10" fmla="*/ 198120 w 436126"/>
                <a:gd name="connsiteY10" fmla="*/ 279576 h 976016"/>
                <a:gd name="connsiteX11" fmla="*/ 304800 w 436126"/>
                <a:gd name="connsiteY11" fmla="*/ 58596 h 976016"/>
                <a:gd name="connsiteX12" fmla="*/ 375999 w 436126"/>
                <a:gd name="connsiteY12" fmla="*/ 493 h 976016"/>
                <a:gd name="connsiteX0" fmla="*/ 375999 w 436126"/>
                <a:gd name="connsiteY0" fmla="*/ 493 h 973673"/>
                <a:gd name="connsiteX1" fmla="*/ 428625 w 436126"/>
                <a:gd name="connsiteY1" fmla="*/ 50976 h 973673"/>
                <a:gd name="connsiteX2" fmla="*/ 386715 w 436126"/>
                <a:gd name="connsiteY2" fmla="*/ 292911 h 973673"/>
                <a:gd name="connsiteX3" fmla="*/ 389255 w 436126"/>
                <a:gd name="connsiteY3" fmla="*/ 372286 h 973673"/>
                <a:gd name="connsiteX4" fmla="*/ 382869 w 436126"/>
                <a:gd name="connsiteY4" fmla="*/ 525932 h 973673"/>
                <a:gd name="connsiteX5" fmla="*/ 382869 w 436126"/>
                <a:gd name="connsiteY5" fmla="*/ 663775 h 973673"/>
                <a:gd name="connsiteX6" fmla="*/ 382869 w 436126"/>
                <a:gd name="connsiteY6" fmla="*/ 816175 h 973673"/>
                <a:gd name="connsiteX7" fmla="*/ 382869 w 436126"/>
                <a:gd name="connsiteY7" fmla="*/ 966670 h 973673"/>
                <a:gd name="connsiteX8" fmla="*/ 1905 w 436126"/>
                <a:gd name="connsiteY8" fmla="*/ 879651 h 973673"/>
                <a:gd name="connsiteX9" fmla="*/ 0 w 436126"/>
                <a:gd name="connsiteY9" fmla="*/ 452931 h 973673"/>
                <a:gd name="connsiteX10" fmla="*/ 198120 w 436126"/>
                <a:gd name="connsiteY10" fmla="*/ 279576 h 973673"/>
                <a:gd name="connsiteX11" fmla="*/ 304800 w 436126"/>
                <a:gd name="connsiteY11" fmla="*/ 58596 h 973673"/>
                <a:gd name="connsiteX12" fmla="*/ 375999 w 436126"/>
                <a:gd name="connsiteY12" fmla="*/ 493 h 97367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8780 w 436126"/>
                <a:gd name="connsiteY3" fmla="*/ 378001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8022"/>
                <a:gd name="connsiteY0" fmla="*/ 493 h 970663"/>
                <a:gd name="connsiteX1" fmla="*/ 428625 w 438022"/>
                <a:gd name="connsiteY1" fmla="*/ 50976 h 970663"/>
                <a:gd name="connsiteX2" fmla="*/ 386715 w 438022"/>
                <a:gd name="connsiteY2" fmla="*/ 292911 h 970663"/>
                <a:gd name="connsiteX3" fmla="*/ 394970 w 438022"/>
                <a:gd name="connsiteY3" fmla="*/ 376096 h 970663"/>
                <a:gd name="connsiteX4" fmla="*/ 392394 w 438022"/>
                <a:gd name="connsiteY4" fmla="*/ 524027 h 970663"/>
                <a:gd name="connsiteX5" fmla="*/ 388584 w 438022"/>
                <a:gd name="connsiteY5" fmla="*/ 665680 h 970663"/>
                <a:gd name="connsiteX6" fmla="*/ 386679 w 438022"/>
                <a:gd name="connsiteY6" fmla="*/ 819985 h 970663"/>
                <a:gd name="connsiteX7" fmla="*/ 382869 w 438022"/>
                <a:gd name="connsiteY7" fmla="*/ 966670 h 970663"/>
                <a:gd name="connsiteX8" fmla="*/ 1905 w 438022"/>
                <a:gd name="connsiteY8" fmla="*/ 879651 h 970663"/>
                <a:gd name="connsiteX9" fmla="*/ 0 w 438022"/>
                <a:gd name="connsiteY9" fmla="*/ 452931 h 970663"/>
                <a:gd name="connsiteX10" fmla="*/ 198120 w 438022"/>
                <a:gd name="connsiteY10" fmla="*/ 279576 h 970663"/>
                <a:gd name="connsiteX11" fmla="*/ 304800 w 438022"/>
                <a:gd name="connsiteY11" fmla="*/ 58596 h 970663"/>
                <a:gd name="connsiteX12" fmla="*/ 375999 w 438022"/>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16" h="970663">
                  <a:moveTo>
                    <a:pt x="375999" y="493"/>
                  </a:moveTo>
                  <a:cubicBezTo>
                    <a:pt x="403543" y="3986"/>
                    <a:pt x="414655" y="16051"/>
                    <a:pt x="428625" y="50976"/>
                  </a:cubicBezTo>
                  <a:cubicBezTo>
                    <a:pt x="453390" y="126223"/>
                    <a:pt x="429472" y="248884"/>
                    <a:pt x="390525" y="296721"/>
                  </a:cubicBezTo>
                  <a:cubicBezTo>
                    <a:pt x="374438" y="323603"/>
                    <a:pt x="363114" y="360539"/>
                    <a:pt x="394970" y="376096"/>
                  </a:cubicBezTo>
                  <a:cubicBezTo>
                    <a:pt x="350514" y="407313"/>
                    <a:pt x="325798" y="476545"/>
                    <a:pt x="392394" y="524027"/>
                  </a:cubicBezTo>
                  <a:cubicBezTo>
                    <a:pt x="337990" y="559273"/>
                    <a:pt x="335773" y="638618"/>
                    <a:pt x="388584" y="665680"/>
                  </a:cubicBezTo>
                  <a:cubicBezTo>
                    <a:pt x="314289" y="708860"/>
                    <a:pt x="323814" y="797760"/>
                    <a:pt x="386679" y="819985"/>
                  </a:cubicBezTo>
                  <a:cubicBezTo>
                    <a:pt x="316194" y="858720"/>
                    <a:pt x="333339" y="946985"/>
                    <a:pt x="382869" y="966670"/>
                  </a:cubicBezTo>
                  <a:cubicBezTo>
                    <a:pt x="229211" y="979574"/>
                    <a:pt x="134608" y="963902"/>
                    <a:pt x="1905" y="879651"/>
                  </a:cubicBezTo>
                  <a:lnTo>
                    <a:pt x="0" y="452931"/>
                  </a:lnTo>
                  <a:cubicBezTo>
                    <a:pt x="46355" y="334186"/>
                    <a:pt x="127000" y="316406"/>
                    <a:pt x="198120" y="279576"/>
                  </a:cubicBezTo>
                  <a:cubicBezTo>
                    <a:pt x="256540" y="244016"/>
                    <a:pt x="278765" y="143686"/>
                    <a:pt x="304800" y="58596"/>
                  </a:cubicBezTo>
                  <a:cubicBezTo>
                    <a:pt x="317817" y="11606"/>
                    <a:pt x="348456" y="-2999"/>
                    <a:pt x="375999" y="49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6" name="Rounded Rectangle 25"/>
            <p:cNvSpPr/>
            <p:nvPr/>
          </p:nvSpPr>
          <p:spPr bwMode="gray">
            <a:xfrm>
              <a:off x="1012606" y="1960498"/>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7" name="Rounded Rectangle 26"/>
            <p:cNvSpPr/>
            <p:nvPr/>
          </p:nvSpPr>
          <p:spPr bwMode="gray">
            <a:xfrm>
              <a:off x="1009659" y="2075574"/>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8" name="Rounded Rectangle 27"/>
            <p:cNvSpPr/>
            <p:nvPr/>
          </p:nvSpPr>
          <p:spPr bwMode="gray">
            <a:xfrm>
              <a:off x="1002283" y="2192127"/>
              <a:ext cx="272941"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29" name="Rounded Rectangle 28"/>
            <p:cNvSpPr/>
            <p:nvPr/>
          </p:nvSpPr>
          <p:spPr bwMode="gray">
            <a:xfrm>
              <a:off x="1000805" y="2305722"/>
              <a:ext cx="215402"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grpSp>
      <p:grpSp>
        <p:nvGrpSpPr>
          <p:cNvPr id="71" name="Group 70"/>
          <p:cNvGrpSpPr/>
          <p:nvPr/>
        </p:nvGrpSpPr>
        <p:grpSpPr>
          <a:xfrm>
            <a:off x="1471052" y="5018694"/>
            <a:ext cx="640080" cy="640080"/>
            <a:chOff x="1471052" y="5145291"/>
            <a:chExt cx="640080" cy="640080"/>
          </a:xfrm>
        </p:grpSpPr>
        <p:sp>
          <p:nvSpPr>
            <p:cNvPr id="12" name="Oval 11"/>
            <p:cNvSpPr/>
            <p:nvPr/>
          </p:nvSpPr>
          <p:spPr bwMode="gray">
            <a:xfrm>
              <a:off x="1471052" y="5145291"/>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30" name="Government18"/>
            <p:cNvGrpSpPr>
              <a:grpSpLocks noChangeAspect="1"/>
            </p:cNvGrpSpPr>
            <p:nvPr/>
          </p:nvGrpSpPr>
          <p:grpSpPr bwMode="gray">
            <a:xfrm>
              <a:off x="1616468" y="5296575"/>
              <a:ext cx="349249" cy="337512"/>
              <a:chOff x="4148138" y="3097213"/>
              <a:chExt cx="850901" cy="668338"/>
            </a:xfrm>
            <a:solidFill>
              <a:schemeClr val="bg1"/>
            </a:solidFill>
          </p:grpSpPr>
          <p:sp>
            <p:nvSpPr>
              <p:cNvPr id="31" name="Oval 122"/>
              <p:cNvSpPr>
                <a:spLocks noChangeArrowheads="1"/>
              </p:cNvSpPr>
              <p:nvPr/>
            </p:nvSpPr>
            <p:spPr bwMode="gray">
              <a:xfrm>
                <a:off x="4240213"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32" name="Freeform 123"/>
              <p:cNvSpPr>
                <a:spLocks/>
              </p:cNvSpPr>
              <p:nvPr/>
            </p:nvSpPr>
            <p:spPr bwMode="gray">
              <a:xfrm>
                <a:off x="4148138" y="3340101"/>
                <a:ext cx="338138" cy="257175"/>
              </a:xfrm>
              <a:custGeom>
                <a:avLst/>
                <a:gdLst>
                  <a:gd name="T0" fmla="*/ 88 w 89"/>
                  <a:gd name="T1" fmla="*/ 36 h 68"/>
                  <a:gd name="T2" fmla="*/ 89 w 89"/>
                  <a:gd name="T3" fmla="*/ 36 h 68"/>
                  <a:gd name="T4" fmla="*/ 76 w 89"/>
                  <a:gd name="T5" fmla="*/ 8 h 68"/>
                  <a:gd name="T6" fmla="*/ 77 w 89"/>
                  <a:gd name="T7" fmla="*/ 0 h 68"/>
                  <a:gd name="T8" fmla="*/ 76 w 89"/>
                  <a:gd name="T9" fmla="*/ 0 h 68"/>
                  <a:gd name="T10" fmla="*/ 28 w 89"/>
                  <a:gd name="T11" fmla="*/ 0 h 68"/>
                  <a:gd name="T12" fmla="*/ 0 w 89"/>
                  <a:gd name="T13" fmla="*/ 28 h 68"/>
                  <a:gd name="T14" fmla="*/ 0 w 89"/>
                  <a:gd name="T15" fmla="*/ 68 h 68"/>
                  <a:gd name="T16" fmla="*/ 52 w 89"/>
                  <a:gd name="T17" fmla="*/ 68 h 68"/>
                  <a:gd name="T18" fmla="*/ 88 w 89"/>
                  <a:gd name="T19"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88" y="36"/>
                    </a:moveTo>
                    <a:cubicBezTo>
                      <a:pt x="89" y="36"/>
                      <a:pt x="89" y="36"/>
                      <a:pt x="89" y="36"/>
                    </a:cubicBezTo>
                    <a:cubicBezTo>
                      <a:pt x="81" y="29"/>
                      <a:pt x="76" y="19"/>
                      <a:pt x="76" y="8"/>
                    </a:cubicBezTo>
                    <a:cubicBezTo>
                      <a:pt x="76" y="5"/>
                      <a:pt x="76" y="3"/>
                      <a:pt x="77" y="0"/>
                    </a:cubicBezTo>
                    <a:cubicBezTo>
                      <a:pt x="77" y="0"/>
                      <a:pt x="76" y="0"/>
                      <a:pt x="76" y="0"/>
                    </a:cubicBezTo>
                    <a:cubicBezTo>
                      <a:pt x="28" y="0"/>
                      <a:pt x="28" y="0"/>
                      <a:pt x="28" y="0"/>
                    </a:cubicBezTo>
                    <a:cubicBezTo>
                      <a:pt x="13" y="0"/>
                      <a:pt x="0" y="13"/>
                      <a:pt x="0" y="28"/>
                    </a:cubicBezTo>
                    <a:cubicBezTo>
                      <a:pt x="0" y="68"/>
                      <a:pt x="0" y="68"/>
                      <a:pt x="0" y="68"/>
                    </a:cubicBezTo>
                    <a:cubicBezTo>
                      <a:pt x="52" y="68"/>
                      <a:pt x="52" y="68"/>
                      <a:pt x="52" y="68"/>
                    </a:cubicBezTo>
                    <a:cubicBezTo>
                      <a:pt x="54" y="50"/>
                      <a:pt x="69" y="36"/>
                      <a:pt x="8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33" name="Oval 124"/>
              <p:cNvSpPr>
                <a:spLocks noChangeArrowheads="1"/>
              </p:cNvSpPr>
              <p:nvPr/>
            </p:nvSpPr>
            <p:spPr bwMode="gray">
              <a:xfrm>
                <a:off x="4695826"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34" name="Freeform 125"/>
              <p:cNvSpPr>
                <a:spLocks/>
              </p:cNvSpPr>
              <p:nvPr/>
            </p:nvSpPr>
            <p:spPr bwMode="gray">
              <a:xfrm>
                <a:off x="4660901" y="3340101"/>
                <a:ext cx="338138" cy="257175"/>
              </a:xfrm>
              <a:custGeom>
                <a:avLst/>
                <a:gdLst>
                  <a:gd name="T0" fmla="*/ 61 w 89"/>
                  <a:gd name="T1" fmla="*/ 0 h 68"/>
                  <a:gd name="T2" fmla="*/ 13 w 89"/>
                  <a:gd name="T3" fmla="*/ 0 h 68"/>
                  <a:gd name="T4" fmla="*/ 12 w 89"/>
                  <a:gd name="T5" fmla="*/ 0 h 68"/>
                  <a:gd name="T6" fmla="*/ 13 w 89"/>
                  <a:gd name="T7" fmla="*/ 8 h 68"/>
                  <a:gd name="T8" fmla="*/ 0 w 89"/>
                  <a:gd name="T9" fmla="*/ 36 h 68"/>
                  <a:gd name="T10" fmla="*/ 1 w 89"/>
                  <a:gd name="T11" fmla="*/ 36 h 68"/>
                  <a:gd name="T12" fmla="*/ 37 w 89"/>
                  <a:gd name="T13" fmla="*/ 68 h 68"/>
                  <a:gd name="T14" fmla="*/ 89 w 89"/>
                  <a:gd name="T15" fmla="*/ 68 h 68"/>
                  <a:gd name="T16" fmla="*/ 89 w 89"/>
                  <a:gd name="T17" fmla="*/ 28 h 68"/>
                  <a:gd name="T18" fmla="*/ 61 w 8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61" y="0"/>
                    </a:moveTo>
                    <a:cubicBezTo>
                      <a:pt x="13" y="0"/>
                      <a:pt x="13" y="0"/>
                      <a:pt x="13" y="0"/>
                    </a:cubicBezTo>
                    <a:cubicBezTo>
                      <a:pt x="13" y="0"/>
                      <a:pt x="12" y="0"/>
                      <a:pt x="12" y="0"/>
                    </a:cubicBezTo>
                    <a:cubicBezTo>
                      <a:pt x="13" y="3"/>
                      <a:pt x="13" y="5"/>
                      <a:pt x="13" y="8"/>
                    </a:cubicBezTo>
                    <a:cubicBezTo>
                      <a:pt x="13" y="19"/>
                      <a:pt x="8" y="29"/>
                      <a:pt x="0" y="36"/>
                    </a:cubicBezTo>
                    <a:cubicBezTo>
                      <a:pt x="0" y="36"/>
                      <a:pt x="0" y="36"/>
                      <a:pt x="1" y="36"/>
                    </a:cubicBezTo>
                    <a:cubicBezTo>
                      <a:pt x="20" y="36"/>
                      <a:pt x="35" y="50"/>
                      <a:pt x="37" y="68"/>
                    </a:cubicBezTo>
                    <a:cubicBezTo>
                      <a:pt x="89" y="68"/>
                      <a:pt x="89" y="68"/>
                      <a:pt x="89" y="68"/>
                    </a:cubicBezTo>
                    <a:cubicBezTo>
                      <a:pt x="89" y="28"/>
                      <a:pt x="89" y="28"/>
                      <a:pt x="89" y="28"/>
                    </a:cubicBezTo>
                    <a:cubicBezTo>
                      <a:pt x="89" y="13"/>
                      <a:pt x="76"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35" name="Oval 126"/>
              <p:cNvSpPr>
                <a:spLocks noChangeArrowheads="1"/>
              </p:cNvSpPr>
              <p:nvPr/>
            </p:nvSpPr>
            <p:spPr bwMode="gray">
              <a:xfrm>
                <a:off x="4467226" y="3263901"/>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36" name="Freeform 127"/>
              <p:cNvSpPr>
                <a:spLocks/>
              </p:cNvSpPr>
              <p:nvPr/>
            </p:nvSpPr>
            <p:spPr bwMode="gray">
              <a:xfrm>
                <a:off x="4376738" y="3506788"/>
                <a:ext cx="395288" cy="258763"/>
              </a:xfrm>
              <a:custGeom>
                <a:avLst/>
                <a:gdLst>
                  <a:gd name="T0" fmla="*/ 76 w 104"/>
                  <a:gd name="T1" fmla="*/ 0 h 68"/>
                  <a:gd name="T2" fmla="*/ 28 w 104"/>
                  <a:gd name="T3" fmla="*/ 0 h 68"/>
                  <a:gd name="T4" fmla="*/ 0 w 104"/>
                  <a:gd name="T5" fmla="*/ 28 h 68"/>
                  <a:gd name="T6" fmla="*/ 0 w 104"/>
                  <a:gd name="T7" fmla="*/ 68 h 68"/>
                  <a:gd name="T8" fmla="*/ 104 w 104"/>
                  <a:gd name="T9" fmla="*/ 68 h 68"/>
                  <a:gd name="T10" fmla="*/ 104 w 104"/>
                  <a:gd name="T11" fmla="*/ 28 h 68"/>
                  <a:gd name="T12" fmla="*/ 76 w 104"/>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4" h="68">
                    <a:moveTo>
                      <a:pt x="76" y="0"/>
                    </a:moveTo>
                    <a:cubicBezTo>
                      <a:pt x="28" y="0"/>
                      <a:pt x="28" y="0"/>
                      <a:pt x="28" y="0"/>
                    </a:cubicBezTo>
                    <a:cubicBezTo>
                      <a:pt x="13" y="0"/>
                      <a:pt x="0" y="13"/>
                      <a:pt x="0" y="28"/>
                    </a:cubicBezTo>
                    <a:cubicBezTo>
                      <a:pt x="0" y="68"/>
                      <a:pt x="0" y="68"/>
                      <a:pt x="0" y="68"/>
                    </a:cubicBezTo>
                    <a:cubicBezTo>
                      <a:pt x="104" y="68"/>
                      <a:pt x="104" y="68"/>
                      <a:pt x="104" y="68"/>
                    </a:cubicBezTo>
                    <a:cubicBezTo>
                      <a:pt x="104" y="28"/>
                      <a:pt x="104" y="28"/>
                      <a:pt x="104" y="28"/>
                    </a:cubicBezTo>
                    <a:cubicBezTo>
                      <a:pt x="104" y="13"/>
                      <a:pt x="91" y="0"/>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grpSp>
      </p:grpSp>
      <p:sp>
        <p:nvSpPr>
          <p:cNvPr id="37" name="Freeform 36"/>
          <p:cNvSpPr>
            <a:spLocks/>
          </p:cNvSpPr>
          <p:nvPr/>
        </p:nvSpPr>
        <p:spPr bwMode="gray">
          <a:xfrm>
            <a:off x="6819989" y="2184651"/>
            <a:ext cx="395928" cy="395928"/>
          </a:xfrm>
          <a:custGeom>
            <a:avLst/>
            <a:gdLst>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2584 w 373714"/>
              <a:gd name="connsiteY10" fmla="*/ 69395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2584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2584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81606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81606 h 356972"/>
              <a:gd name="connsiteX18" fmla="*/ 305018 w 373714"/>
              <a:gd name="connsiteY18" fmla="*/ 324910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73365 h 360925"/>
              <a:gd name="connsiteX1" fmla="*/ 77860 w 373714"/>
              <a:gd name="connsiteY1" fmla="*/ 179961 h 360925"/>
              <a:gd name="connsiteX2" fmla="*/ 189455 w 373714"/>
              <a:gd name="connsiteY2" fmla="*/ 286557 h 360925"/>
              <a:gd name="connsiteX3" fmla="*/ 301050 w 373714"/>
              <a:gd name="connsiteY3" fmla="*/ 179961 h 360925"/>
              <a:gd name="connsiteX4" fmla="*/ 189455 w 373714"/>
              <a:gd name="connsiteY4" fmla="*/ 73365 h 360925"/>
              <a:gd name="connsiteX5" fmla="*/ 155727 w 373714"/>
              <a:gd name="connsiteY5" fmla="*/ 0 h 360925"/>
              <a:gd name="connsiteX6" fmla="*/ 217988 w 373714"/>
              <a:gd name="connsiteY6" fmla="*/ 3953 h 360925"/>
              <a:gd name="connsiteX7" fmla="*/ 217988 w 373714"/>
              <a:gd name="connsiteY7" fmla="*/ 33689 h 360925"/>
              <a:gd name="connsiteX8" fmla="*/ 275091 w 373714"/>
              <a:gd name="connsiteY8" fmla="*/ 53536 h 360925"/>
              <a:gd name="connsiteX9" fmla="*/ 306335 w 373714"/>
              <a:gd name="connsiteY9" fmla="*/ 28727 h 360925"/>
              <a:gd name="connsiteX10" fmla="*/ 347855 w 373714"/>
              <a:gd name="connsiteY10" fmla="*/ 72031 h 360925"/>
              <a:gd name="connsiteX11" fmla="*/ 321805 w 373714"/>
              <a:gd name="connsiteY11" fmla="*/ 98158 h 360925"/>
              <a:gd name="connsiteX12" fmla="*/ 342584 w 373714"/>
              <a:gd name="connsiteY12" fmla="*/ 147741 h 360925"/>
              <a:gd name="connsiteX13" fmla="*/ 373714 w 373714"/>
              <a:gd name="connsiteY13" fmla="*/ 147741 h 360925"/>
              <a:gd name="connsiteX14" fmla="*/ 373714 w 373714"/>
              <a:gd name="connsiteY14" fmla="*/ 212175 h 360925"/>
              <a:gd name="connsiteX15" fmla="*/ 342584 w 373714"/>
              <a:gd name="connsiteY15" fmla="*/ 212175 h 360925"/>
              <a:gd name="connsiteX16" fmla="*/ 321805 w 373714"/>
              <a:gd name="connsiteY16" fmla="*/ 261758 h 360925"/>
              <a:gd name="connsiteX17" fmla="*/ 346537 w 373714"/>
              <a:gd name="connsiteY17" fmla="*/ 285559 h 360925"/>
              <a:gd name="connsiteX18" fmla="*/ 305018 w 373714"/>
              <a:gd name="connsiteY18" fmla="*/ 328863 h 360925"/>
              <a:gd name="connsiteX19" fmla="*/ 275091 w 373714"/>
              <a:gd name="connsiteY19" fmla="*/ 301418 h 360925"/>
              <a:gd name="connsiteX20" fmla="*/ 217988 w 373714"/>
              <a:gd name="connsiteY20" fmla="*/ 321265 h 360925"/>
              <a:gd name="connsiteX21" fmla="*/ 217988 w 373714"/>
              <a:gd name="connsiteY21" fmla="*/ 360925 h 360925"/>
              <a:gd name="connsiteX22" fmla="*/ 155727 w 373714"/>
              <a:gd name="connsiteY22" fmla="*/ 360925 h 360925"/>
              <a:gd name="connsiteX23" fmla="*/ 155727 w 373714"/>
              <a:gd name="connsiteY23" fmla="*/ 321265 h 360925"/>
              <a:gd name="connsiteX24" fmla="*/ 103818 w 373714"/>
              <a:gd name="connsiteY24" fmla="*/ 301418 h 360925"/>
              <a:gd name="connsiteX25" fmla="*/ 77845 w 373714"/>
              <a:gd name="connsiteY25" fmla="*/ 326227 h 360925"/>
              <a:gd name="connsiteX26" fmla="*/ 36325 w 373714"/>
              <a:gd name="connsiteY26" fmla="*/ 281606 h 360925"/>
              <a:gd name="connsiteX27" fmla="*/ 62298 w 373714"/>
              <a:gd name="connsiteY27" fmla="*/ 261758 h 360925"/>
              <a:gd name="connsiteX28" fmla="*/ 36325 w 373714"/>
              <a:gd name="connsiteY28" fmla="*/ 212175 h 360925"/>
              <a:gd name="connsiteX29" fmla="*/ 0 w 373714"/>
              <a:gd name="connsiteY29" fmla="*/ 212175 h 360925"/>
              <a:gd name="connsiteX30" fmla="*/ 0 w 373714"/>
              <a:gd name="connsiteY30" fmla="*/ 147741 h 360925"/>
              <a:gd name="connsiteX31" fmla="*/ 36325 w 373714"/>
              <a:gd name="connsiteY31" fmla="*/ 147741 h 360925"/>
              <a:gd name="connsiteX32" fmla="*/ 62298 w 373714"/>
              <a:gd name="connsiteY32" fmla="*/ 98158 h 360925"/>
              <a:gd name="connsiteX33" fmla="*/ 33689 w 373714"/>
              <a:gd name="connsiteY33" fmla="*/ 73348 h 360925"/>
              <a:gd name="connsiteX34" fmla="*/ 77845 w 373714"/>
              <a:gd name="connsiteY34" fmla="*/ 28727 h 360925"/>
              <a:gd name="connsiteX35" fmla="*/ 103818 w 373714"/>
              <a:gd name="connsiteY35" fmla="*/ 53536 h 360925"/>
              <a:gd name="connsiteX36" fmla="*/ 155727 w 373714"/>
              <a:gd name="connsiteY36" fmla="*/ 33689 h 360925"/>
              <a:gd name="connsiteX37" fmla="*/ 155727 w 373714"/>
              <a:gd name="connsiteY37" fmla="*/ 0 h 360925"/>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1318 h 362243"/>
              <a:gd name="connsiteX6" fmla="*/ 219306 w 373714"/>
              <a:gd name="connsiteY6" fmla="*/ 0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1318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9306 w 373714"/>
              <a:gd name="connsiteY6" fmla="*/ 0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6670 w 373714"/>
              <a:gd name="connsiteY6" fmla="*/ 1318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714" h="362243">
                <a:moveTo>
                  <a:pt x="189455" y="74683"/>
                </a:moveTo>
                <a:cubicBezTo>
                  <a:pt x="127823" y="74683"/>
                  <a:pt x="77860" y="122408"/>
                  <a:pt x="77860" y="181279"/>
                </a:cubicBezTo>
                <a:cubicBezTo>
                  <a:pt x="77860" y="240150"/>
                  <a:pt x="127823" y="287875"/>
                  <a:pt x="189455" y="287875"/>
                </a:cubicBezTo>
                <a:cubicBezTo>
                  <a:pt x="251087" y="287875"/>
                  <a:pt x="301050" y="240150"/>
                  <a:pt x="301050" y="181279"/>
                </a:cubicBezTo>
                <a:cubicBezTo>
                  <a:pt x="301050" y="122408"/>
                  <a:pt x="251087" y="74683"/>
                  <a:pt x="189455" y="74683"/>
                </a:cubicBezTo>
                <a:close/>
                <a:moveTo>
                  <a:pt x="155727" y="0"/>
                </a:moveTo>
                <a:lnTo>
                  <a:pt x="215352" y="1"/>
                </a:lnTo>
                <a:cubicBezTo>
                  <a:pt x="214913" y="11670"/>
                  <a:pt x="218427" y="23338"/>
                  <a:pt x="217988" y="35007"/>
                </a:cubicBezTo>
                <a:cubicBezTo>
                  <a:pt x="243611" y="38988"/>
                  <a:pt x="256057" y="48238"/>
                  <a:pt x="275091" y="54854"/>
                </a:cubicBezTo>
                <a:lnTo>
                  <a:pt x="306335" y="30045"/>
                </a:lnTo>
                <a:lnTo>
                  <a:pt x="347855" y="73349"/>
                </a:lnTo>
                <a:cubicBezTo>
                  <a:pt x="340929" y="81619"/>
                  <a:pt x="328731" y="91206"/>
                  <a:pt x="321805" y="99476"/>
                </a:cubicBezTo>
                <a:cubicBezTo>
                  <a:pt x="327076" y="113180"/>
                  <a:pt x="336587" y="127636"/>
                  <a:pt x="342584" y="149059"/>
                </a:cubicBezTo>
                <a:lnTo>
                  <a:pt x="373714" y="149059"/>
                </a:lnTo>
                <a:lnTo>
                  <a:pt x="373714" y="213493"/>
                </a:lnTo>
                <a:lnTo>
                  <a:pt x="342584" y="213493"/>
                </a:lnTo>
                <a:cubicBezTo>
                  <a:pt x="338294" y="230021"/>
                  <a:pt x="331366" y="247866"/>
                  <a:pt x="321805" y="263076"/>
                </a:cubicBezTo>
                <a:lnTo>
                  <a:pt x="346537" y="286877"/>
                </a:lnTo>
                <a:lnTo>
                  <a:pt x="305018" y="330181"/>
                </a:lnTo>
                <a:lnTo>
                  <a:pt x="275091" y="302736"/>
                </a:lnTo>
                <a:cubicBezTo>
                  <a:pt x="260010" y="311987"/>
                  <a:pt x="238340" y="318603"/>
                  <a:pt x="217988" y="322583"/>
                </a:cubicBezTo>
                <a:lnTo>
                  <a:pt x="217988" y="362243"/>
                </a:lnTo>
                <a:lnTo>
                  <a:pt x="155727" y="362243"/>
                </a:lnTo>
                <a:lnTo>
                  <a:pt x="155727" y="322583"/>
                </a:lnTo>
                <a:cubicBezTo>
                  <a:pt x="138424" y="318602"/>
                  <a:pt x="121121" y="313305"/>
                  <a:pt x="103818" y="302736"/>
                </a:cubicBezTo>
                <a:lnTo>
                  <a:pt x="77845" y="327545"/>
                </a:lnTo>
                <a:lnTo>
                  <a:pt x="35007" y="282924"/>
                </a:lnTo>
                <a:lnTo>
                  <a:pt x="62298" y="259123"/>
                </a:lnTo>
                <a:cubicBezTo>
                  <a:pt x="49120" y="242286"/>
                  <a:pt x="42762" y="232317"/>
                  <a:pt x="36325" y="213493"/>
                </a:cubicBezTo>
                <a:lnTo>
                  <a:pt x="0" y="213493"/>
                </a:lnTo>
                <a:lnTo>
                  <a:pt x="0" y="149059"/>
                </a:lnTo>
                <a:lnTo>
                  <a:pt x="36325" y="149059"/>
                </a:lnTo>
                <a:cubicBezTo>
                  <a:pt x="44983" y="127260"/>
                  <a:pt x="47051" y="114687"/>
                  <a:pt x="62298" y="99476"/>
                </a:cubicBezTo>
                <a:lnTo>
                  <a:pt x="33689" y="74666"/>
                </a:lnTo>
                <a:lnTo>
                  <a:pt x="77845" y="30045"/>
                </a:lnTo>
                <a:lnTo>
                  <a:pt x="103818" y="54854"/>
                </a:lnTo>
                <a:cubicBezTo>
                  <a:pt x="122439" y="46921"/>
                  <a:pt x="137106" y="38988"/>
                  <a:pt x="155727" y="35007"/>
                </a:cubicBezTo>
                <a:lnTo>
                  <a:pt x="1557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1200" dirty="0">
              <a:solidFill>
                <a:prstClr val="black"/>
              </a:solidFill>
              <a:latin typeface="Arial" panose="020B0603020202020204" pitchFamily="34" charset="0"/>
              <a:cs typeface="Arial" panose="020B0604020202020204" pitchFamily="34" charset="0"/>
            </a:endParaRPr>
          </a:p>
        </p:txBody>
      </p:sp>
      <p:grpSp>
        <p:nvGrpSpPr>
          <p:cNvPr id="73" name="Group 72"/>
          <p:cNvGrpSpPr/>
          <p:nvPr/>
        </p:nvGrpSpPr>
        <p:grpSpPr>
          <a:xfrm>
            <a:off x="6697913" y="3047948"/>
            <a:ext cx="640080" cy="640080"/>
            <a:chOff x="6697913" y="2993983"/>
            <a:chExt cx="640080" cy="640080"/>
          </a:xfrm>
        </p:grpSpPr>
        <p:sp>
          <p:nvSpPr>
            <p:cNvPr id="14" name="Oval 13"/>
            <p:cNvSpPr/>
            <p:nvPr/>
          </p:nvSpPr>
          <p:spPr bwMode="gray">
            <a:xfrm>
              <a:off x="6697913" y="2993983"/>
              <a:ext cx="640080" cy="640080"/>
            </a:xfrm>
            <a:prstGeom prst="ellipse">
              <a:avLst/>
            </a:prstGeom>
            <a:solidFill>
              <a:srgbClr val="6D2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38" name="Group 37"/>
            <p:cNvGrpSpPr>
              <a:grpSpLocks noChangeAspect="1"/>
            </p:cNvGrpSpPr>
            <p:nvPr/>
          </p:nvGrpSpPr>
          <p:grpSpPr bwMode="gray">
            <a:xfrm>
              <a:off x="6849197" y="3145267"/>
              <a:ext cx="337512" cy="337512"/>
              <a:chOff x="719011" y="1658407"/>
              <a:chExt cx="587191" cy="751742"/>
            </a:xfrm>
            <a:solidFill>
              <a:schemeClr val="bg1"/>
            </a:solidFill>
          </p:grpSpPr>
          <p:sp>
            <p:nvSpPr>
              <p:cNvPr id="39" name="Freeform 38"/>
              <p:cNvSpPr/>
              <p:nvPr/>
            </p:nvSpPr>
            <p:spPr bwMode="gray">
              <a:xfrm>
                <a:off x="719011" y="1658407"/>
                <a:ext cx="339769" cy="751742"/>
              </a:xfrm>
              <a:custGeom>
                <a:avLst/>
                <a:gdLst>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90226 w 436126"/>
                  <a:gd name="connsiteY14" fmla="*/ 524447 h 974063"/>
                  <a:gd name="connsiteX15" fmla="*/ 382869 w 436126"/>
                  <a:gd name="connsiteY15" fmla="*/ 525932 h 974063"/>
                  <a:gd name="connsiteX16" fmla="*/ 343063 w 436126"/>
                  <a:gd name="connsiteY16" fmla="*/ 565738 h 974063"/>
                  <a:gd name="connsiteX17" fmla="*/ 337185 w 436126"/>
                  <a:gd name="connsiteY17" fmla="*/ 594853 h 974063"/>
                  <a:gd name="connsiteX18" fmla="*/ 337185 w 436126"/>
                  <a:gd name="connsiteY18" fmla="*/ 594853 h 974063"/>
                  <a:gd name="connsiteX19" fmla="*/ 337185 w 436126"/>
                  <a:gd name="connsiteY19" fmla="*/ 594854 h 974063"/>
                  <a:gd name="connsiteX20" fmla="*/ 337185 w 436126"/>
                  <a:gd name="connsiteY20" fmla="*/ 594853 h 974063"/>
                  <a:gd name="connsiteX21" fmla="*/ 343063 w 436126"/>
                  <a:gd name="connsiteY21" fmla="*/ 623969 h 974063"/>
                  <a:gd name="connsiteX22" fmla="*/ 382869 w 436126"/>
                  <a:gd name="connsiteY22" fmla="*/ 663775 h 974063"/>
                  <a:gd name="connsiteX23" fmla="*/ 391126 w 436126"/>
                  <a:gd name="connsiteY23" fmla="*/ 665442 h 974063"/>
                  <a:gd name="connsiteX24" fmla="*/ 391198 w 436126"/>
                  <a:gd name="connsiteY24" fmla="*/ 676651 h 974063"/>
                  <a:gd name="connsiteX25" fmla="*/ 382869 w 436126"/>
                  <a:gd name="connsiteY25" fmla="*/ 678332 h 974063"/>
                  <a:gd name="connsiteX26" fmla="*/ 343063 w 436126"/>
                  <a:gd name="connsiteY26" fmla="*/ 718138 h 974063"/>
                  <a:gd name="connsiteX27" fmla="*/ 337185 w 436126"/>
                  <a:gd name="connsiteY27" fmla="*/ 747253 h 974063"/>
                  <a:gd name="connsiteX28" fmla="*/ 337185 w 436126"/>
                  <a:gd name="connsiteY28" fmla="*/ 747253 h 974063"/>
                  <a:gd name="connsiteX29" fmla="*/ 337185 w 436126"/>
                  <a:gd name="connsiteY29" fmla="*/ 747254 h 974063"/>
                  <a:gd name="connsiteX30" fmla="*/ 337185 w 436126"/>
                  <a:gd name="connsiteY30" fmla="*/ 747253 h 974063"/>
                  <a:gd name="connsiteX31" fmla="*/ 343063 w 436126"/>
                  <a:gd name="connsiteY31" fmla="*/ 776369 h 974063"/>
                  <a:gd name="connsiteX32" fmla="*/ 382869 w 436126"/>
                  <a:gd name="connsiteY32" fmla="*/ 816175 h 974063"/>
                  <a:gd name="connsiteX33" fmla="*/ 392100 w 436126"/>
                  <a:gd name="connsiteY33" fmla="*/ 818039 h 974063"/>
                  <a:gd name="connsiteX34" fmla="*/ 392157 w 436126"/>
                  <a:gd name="connsiteY34" fmla="*/ 826952 h 974063"/>
                  <a:gd name="connsiteX35" fmla="*/ 382869 w 436126"/>
                  <a:gd name="connsiteY35" fmla="*/ 828827 h 974063"/>
                  <a:gd name="connsiteX36" fmla="*/ 343063 w 436126"/>
                  <a:gd name="connsiteY36" fmla="*/ 868633 h 974063"/>
                  <a:gd name="connsiteX37" fmla="*/ 337185 w 436126"/>
                  <a:gd name="connsiteY37" fmla="*/ 897749 h 974063"/>
                  <a:gd name="connsiteX38" fmla="*/ 337185 w 436126"/>
                  <a:gd name="connsiteY38" fmla="*/ 897748 h 974063"/>
                  <a:gd name="connsiteX39" fmla="*/ 337185 w 436126"/>
                  <a:gd name="connsiteY39" fmla="*/ 897749 h 974063"/>
                  <a:gd name="connsiteX40" fmla="*/ 337185 w 436126"/>
                  <a:gd name="connsiteY40" fmla="*/ 897749 h 974063"/>
                  <a:gd name="connsiteX41" fmla="*/ 343063 w 436126"/>
                  <a:gd name="connsiteY41" fmla="*/ 926864 h 974063"/>
                  <a:gd name="connsiteX42" fmla="*/ 382869 w 436126"/>
                  <a:gd name="connsiteY42" fmla="*/ 966670 h 974063"/>
                  <a:gd name="connsiteX43" fmla="*/ 393062 w 436126"/>
                  <a:gd name="connsiteY43" fmla="*/ 968728 h 974063"/>
                  <a:gd name="connsiteX44" fmla="*/ 393065 w 436126"/>
                  <a:gd name="connsiteY44" fmla="*/ 969186 h 974063"/>
                  <a:gd name="connsiteX45" fmla="*/ 1905 w 436126"/>
                  <a:gd name="connsiteY45" fmla="*/ 879651 h 974063"/>
                  <a:gd name="connsiteX46" fmla="*/ 0 w 436126"/>
                  <a:gd name="connsiteY46" fmla="*/ 452931 h 974063"/>
                  <a:gd name="connsiteX47" fmla="*/ 198120 w 436126"/>
                  <a:gd name="connsiteY47" fmla="*/ 279576 h 974063"/>
                  <a:gd name="connsiteX48" fmla="*/ 304800 w 436126"/>
                  <a:gd name="connsiteY48" fmla="*/ 58596 h 974063"/>
                  <a:gd name="connsiteX49" fmla="*/ 375999 w 436126"/>
                  <a:gd name="connsiteY49"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91198 w 436126"/>
                  <a:gd name="connsiteY23" fmla="*/ 676651 h 974063"/>
                  <a:gd name="connsiteX24" fmla="*/ 382869 w 436126"/>
                  <a:gd name="connsiteY24" fmla="*/ 678332 h 974063"/>
                  <a:gd name="connsiteX25" fmla="*/ 343063 w 436126"/>
                  <a:gd name="connsiteY25" fmla="*/ 718138 h 974063"/>
                  <a:gd name="connsiteX26" fmla="*/ 337185 w 436126"/>
                  <a:gd name="connsiteY26" fmla="*/ 747253 h 974063"/>
                  <a:gd name="connsiteX27" fmla="*/ 337185 w 436126"/>
                  <a:gd name="connsiteY27" fmla="*/ 747253 h 974063"/>
                  <a:gd name="connsiteX28" fmla="*/ 337185 w 436126"/>
                  <a:gd name="connsiteY28" fmla="*/ 747254 h 974063"/>
                  <a:gd name="connsiteX29" fmla="*/ 337185 w 436126"/>
                  <a:gd name="connsiteY29" fmla="*/ 747253 h 974063"/>
                  <a:gd name="connsiteX30" fmla="*/ 343063 w 436126"/>
                  <a:gd name="connsiteY30" fmla="*/ 776369 h 974063"/>
                  <a:gd name="connsiteX31" fmla="*/ 382869 w 436126"/>
                  <a:gd name="connsiteY31" fmla="*/ 816175 h 974063"/>
                  <a:gd name="connsiteX32" fmla="*/ 392100 w 436126"/>
                  <a:gd name="connsiteY32" fmla="*/ 818039 h 974063"/>
                  <a:gd name="connsiteX33" fmla="*/ 392157 w 436126"/>
                  <a:gd name="connsiteY33" fmla="*/ 826952 h 974063"/>
                  <a:gd name="connsiteX34" fmla="*/ 382869 w 436126"/>
                  <a:gd name="connsiteY34" fmla="*/ 828827 h 974063"/>
                  <a:gd name="connsiteX35" fmla="*/ 343063 w 436126"/>
                  <a:gd name="connsiteY35" fmla="*/ 868633 h 974063"/>
                  <a:gd name="connsiteX36" fmla="*/ 337185 w 436126"/>
                  <a:gd name="connsiteY36" fmla="*/ 897749 h 974063"/>
                  <a:gd name="connsiteX37" fmla="*/ 337185 w 436126"/>
                  <a:gd name="connsiteY37" fmla="*/ 897748 h 974063"/>
                  <a:gd name="connsiteX38" fmla="*/ 337185 w 436126"/>
                  <a:gd name="connsiteY38" fmla="*/ 897749 h 974063"/>
                  <a:gd name="connsiteX39" fmla="*/ 337185 w 436126"/>
                  <a:gd name="connsiteY39" fmla="*/ 897749 h 974063"/>
                  <a:gd name="connsiteX40" fmla="*/ 343063 w 436126"/>
                  <a:gd name="connsiteY40" fmla="*/ 926864 h 974063"/>
                  <a:gd name="connsiteX41" fmla="*/ 382869 w 436126"/>
                  <a:gd name="connsiteY41" fmla="*/ 966670 h 974063"/>
                  <a:gd name="connsiteX42" fmla="*/ 393062 w 436126"/>
                  <a:gd name="connsiteY42" fmla="*/ 968728 h 974063"/>
                  <a:gd name="connsiteX43" fmla="*/ 393065 w 436126"/>
                  <a:gd name="connsiteY43" fmla="*/ 969186 h 974063"/>
                  <a:gd name="connsiteX44" fmla="*/ 1905 w 436126"/>
                  <a:gd name="connsiteY44" fmla="*/ 879651 h 974063"/>
                  <a:gd name="connsiteX45" fmla="*/ 0 w 436126"/>
                  <a:gd name="connsiteY45" fmla="*/ 452931 h 974063"/>
                  <a:gd name="connsiteX46" fmla="*/ 198120 w 436126"/>
                  <a:gd name="connsiteY46" fmla="*/ 279576 h 974063"/>
                  <a:gd name="connsiteX47" fmla="*/ 304800 w 436126"/>
                  <a:gd name="connsiteY47" fmla="*/ 58596 h 974063"/>
                  <a:gd name="connsiteX48" fmla="*/ 375999 w 436126"/>
                  <a:gd name="connsiteY48"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82869 w 436126"/>
                  <a:gd name="connsiteY23" fmla="*/ 678332 h 974063"/>
                  <a:gd name="connsiteX24" fmla="*/ 343063 w 436126"/>
                  <a:gd name="connsiteY24" fmla="*/ 718138 h 974063"/>
                  <a:gd name="connsiteX25" fmla="*/ 337185 w 436126"/>
                  <a:gd name="connsiteY25" fmla="*/ 747253 h 974063"/>
                  <a:gd name="connsiteX26" fmla="*/ 337185 w 436126"/>
                  <a:gd name="connsiteY26" fmla="*/ 747253 h 974063"/>
                  <a:gd name="connsiteX27" fmla="*/ 337185 w 436126"/>
                  <a:gd name="connsiteY27" fmla="*/ 747254 h 974063"/>
                  <a:gd name="connsiteX28" fmla="*/ 337185 w 436126"/>
                  <a:gd name="connsiteY28" fmla="*/ 747253 h 974063"/>
                  <a:gd name="connsiteX29" fmla="*/ 343063 w 436126"/>
                  <a:gd name="connsiteY29" fmla="*/ 776369 h 974063"/>
                  <a:gd name="connsiteX30" fmla="*/ 382869 w 436126"/>
                  <a:gd name="connsiteY30" fmla="*/ 816175 h 974063"/>
                  <a:gd name="connsiteX31" fmla="*/ 392100 w 436126"/>
                  <a:gd name="connsiteY31" fmla="*/ 818039 h 974063"/>
                  <a:gd name="connsiteX32" fmla="*/ 392157 w 436126"/>
                  <a:gd name="connsiteY32" fmla="*/ 826952 h 974063"/>
                  <a:gd name="connsiteX33" fmla="*/ 382869 w 436126"/>
                  <a:gd name="connsiteY33" fmla="*/ 828827 h 974063"/>
                  <a:gd name="connsiteX34" fmla="*/ 343063 w 436126"/>
                  <a:gd name="connsiteY34" fmla="*/ 868633 h 974063"/>
                  <a:gd name="connsiteX35" fmla="*/ 337185 w 436126"/>
                  <a:gd name="connsiteY35" fmla="*/ 897749 h 974063"/>
                  <a:gd name="connsiteX36" fmla="*/ 337185 w 436126"/>
                  <a:gd name="connsiteY36" fmla="*/ 897748 h 974063"/>
                  <a:gd name="connsiteX37" fmla="*/ 337185 w 436126"/>
                  <a:gd name="connsiteY37" fmla="*/ 897749 h 974063"/>
                  <a:gd name="connsiteX38" fmla="*/ 337185 w 436126"/>
                  <a:gd name="connsiteY38" fmla="*/ 897749 h 974063"/>
                  <a:gd name="connsiteX39" fmla="*/ 343063 w 436126"/>
                  <a:gd name="connsiteY39" fmla="*/ 926864 h 974063"/>
                  <a:gd name="connsiteX40" fmla="*/ 382869 w 436126"/>
                  <a:gd name="connsiteY40" fmla="*/ 966670 h 974063"/>
                  <a:gd name="connsiteX41" fmla="*/ 393062 w 436126"/>
                  <a:gd name="connsiteY41" fmla="*/ 968728 h 974063"/>
                  <a:gd name="connsiteX42" fmla="*/ 393065 w 436126"/>
                  <a:gd name="connsiteY42" fmla="*/ 969186 h 974063"/>
                  <a:gd name="connsiteX43" fmla="*/ 1905 w 436126"/>
                  <a:gd name="connsiteY43" fmla="*/ 879651 h 974063"/>
                  <a:gd name="connsiteX44" fmla="*/ 0 w 436126"/>
                  <a:gd name="connsiteY44" fmla="*/ 452931 h 974063"/>
                  <a:gd name="connsiteX45" fmla="*/ 198120 w 436126"/>
                  <a:gd name="connsiteY45" fmla="*/ 279576 h 974063"/>
                  <a:gd name="connsiteX46" fmla="*/ 304800 w 436126"/>
                  <a:gd name="connsiteY46" fmla="*/ 58596 h 974063"/>
                  <a:gd name="connsiteX47" fmla="*/ 375999 w 436126"/>
                  <a:gd name="connsiteY47" fmla="*/ 493 h 974063"/>
                  <a:gd name="connsiteX0" fmla="*/ 375999 w 436126"/>
                  <a:gd name="connsiteY0" fmla="*/ 493 h 968728"/>
                  <a:gd name="connsiteX1" fmla="*/ 428625 w 436126"/>
                  <a:gd name="connsiteY1" fmla="*/ 50976 h 968728"/>
                  <a:gd name="connsiteX2" fmla="*/ 386715 w 436126"/>
                  <a:gd name="connsiteY2" fmla="*/ 292911 h 968728"/>
                  <a:gd name="connsiteX3" fmla="*/ 389255 w 436126"/>
                  <a:gd name="connsiteY3" fmla="*/ 372286 h 968728"/>
                  <a:gd name="connsiteX4" fmla="*/ 389267 w 436126"/>
                  <a:gd name="connsiteY4" fmla="*/ 374145 h 968728"/>
                  <a:gd name="connsiteX5" fmla="*/ 382869 w 436126"/>
                  <a:gd name="connsiteY5" fmla="*/ 375437 h 968728"/>
                  <a:gd name="connsiteX6" fmla="*/ 343063 w 436126"/>
                  <a:gd name="connsiteY6" fmla="*/ 415243 h 968728"/>
                  <a:gd name="connsiteX7" fmla="*/ 337185 w 436126"/>
                  <a:gd name="connsiteY7" fmla="*/ 444358 h 968728"/>
                  <a:gd name="connsiteX8" fmla="*/ 337185 w 436126"/>
                  <a:gd name="connsiteY8" fmla="*/ 444358 h 968728"/>
                  <a:gd name="connsiteX9" fmla="*/ 337185 w 436126"/>
                  <a:gd name="connsiteY9" fmla="*/ 444359 h 968728"/>
                  <a:gd name="connsiteX10" fmla="*/ 337185 w 436126"/>
                  <a:gd name="connsiteY10" fmla="*/ 444358 h 968728"/>
                  <a:gd name="connsiteX11" fmla="*/ 343063 w 436126"/>
                  <a:gd name="connsiteY11" fmla="*/ 473474 h 968728"/>
                  <a:gd name="connsiteX12" fmla="*/ 382869 w 436126"/>
                  <a:gd name="connsiteY12" fmla="*/ 513280 h 968728"/>
                  <a:gd name="connsiteX13" fmla="*/ 390164 w 436126"/>
                  <a:gd name="connsiteY13" fmla="*/ 514753 h 968728"/>
                  <a:gd name="connsiteX14" fmla="*/ 382869 w 436126"/>
                  <a:gd name="connsiteY14" fmla="*/ 525932 h 968728"/>
                  <a:gd name="connsiteX15" fmla="*/ 343063 w 436126"/>
                  <a:gd name="connsiteY15" fmla="*/ 565738 h 968728"/>
                  <a:gd name="connsiteX16" fmla="*/ 337185 w 436126"/>
                  <a:gd name="connsiteY16" fmla="*/ 594853 h 968728"/>
                  <a:gd name="connsiteX17" fmla="*/ 337185 w 436126"/>
                  <a:gd name="connsiteY17" fmla="*/ 594853 h 968728"/>
                  <a:gd name="connsiteX18" fmla="*/ 337185 w 436126"/>
                  <a:gd name="connsiteY18" fmla="*/ 594854 h 968728"/>
                  <a:gd name="connsiteX19" fmla="*/ 337185 w 436126"/>
                  <a:gd name="connsiteY19" fmla="*/ 594853 h 968728"/>
                  <a:gd name="connsiteX20" fmla="*/ 343063 w 436126"/>
                  <a:gd name="connsiteY20" fmla="*/ 623969 h 968728"/>
                  <a:gd name="connsiteX21" fmla="*/ 382869 w 436126"/>
                  <a:gd name="connsiteY21" fmla="*/ 663775 h 968728"/>
                  <a:gd name="connsiteX22" fmla="*/ 391126 w 436126"/>
                  <a:gd name="connsiteY22" fmla="*/ 665442 h 968728"/>
                  <a:gd name="connsiteX23" fmla="*/ 382869 w 436126"/>
                  <a:gd name="connsiteY23" fmla="*/ 678332 h 968728"/>
                  <a:gd name="connsiteX24" fmla="*/ 343063 w 436126"/>
                  <a:gd name="connsiteY24" fmla="*/ 718138 h 968728"/>
                  <a:gd name="connsiteX25" fmla="*/ 337185 w 436126"/>
                  <a:gd name="connsiteY25" fmla="*/ 747253 h 968728"/>
                  <a:gd name="connsiteX26" fmla="*/ 337185 w 436126"/>
                  <a:gd name="connsiteY26" fmla="*/ 747253 h 968728"/>
                  <a:gd name="connsiteX27" fmla="*/ 337185 w 436126"/>
                  <a:gd name="connsiteY27" fmla="*/ 747254 h 968728"/>
                  <a:gd name="connsiteX28" fmla="*/ 337185 w 436126"/>
                  <a:gd name="connsiteY28" fmla="*/ 747253 h 968728"/>
                  <a:gd name="connsiteX29" fmla="*/ 343063 w 436126"/>
                  <a:gd name="connsiteY29" fmla="*/ 776369 h 968728"/>
                  <a:gd name="connsiteX30" fmla="*/ 382869 w 436126"/>
                  <a:gd name="connsiteY30" fmla="*/ 816175 h 968728"/>
                  <a:gd name="connsiteX31" fmla="*/ 392100 w 436126"/>
                  <a:gd name="connsiteY31" fmla="*/ 818039 h 968728"/>
                  <a:gd name="connsiteX32" fmla="*/ 392157 w 436126"/>
                  <a:gd name="connsiteY32" fmla="*/ 826952 h 968728"/>
                  <a:gd name="connsiteX33" fmla="*/ 382869 w 436126"/>
                  <a:gd name="connsiteY33" fmla="*/ 828827 h 968728"/>
                  <a:gd name="connsiteX34" fmla="*/ 343063 w 436126"/>
                  <a:gd name="connsiteY34" fmla="*/ 868633 h 968728"/>
                  <a:gd name="connsiteX35" fmla="*/ 337185 w 436126"/>
                  <a:gd name="connsiteY35" fmla="*/ 897749 h 968728"/>
                  <a:gd name="connsiteX36" fmla="*/ 337185 w 436126"/>
                  <a:gd name="connsiteY36" fmla="*/ 897748 h 968728"/>
                  <a:gd name="connsiteX37" fmla="*/ 337185 w 436126"/>
                  <a:gd name="connsiteY37" fmla="*/ 897749 h 968728"/>
                  <a:gd name="connsiteX38" fmla="*/ 337185 w 436126"/>
                  <a:gd name="connsiteY38" fmla="*/ 897749 h 968728"/>
                  <a:gd name="connsiteX39" fmla="*/ 343063 w 436126"/>
                  <a:gd name="connsiteY39" fmla="*/ 926864 h 968728"/>
                  <a:gd name="connsiteX40" fmla="*/ 382869 w 436126"/>
                  <a:gd name="connsiteY40" fmla="*/ 966670 h 968728"/>
                  <a:gd name="connsiteX41" fmla="*/ 393062 w 436126"/>
                  <a:gd name="connsiteY41" fmla="*/ 968728 h 968728"/>
                  <a:gd name="connsiteX42" fmla="*/ 1905 w 436126"/>
                  <a:gd name="connsiteY42" fmla="*/ 879651 h 968728"/>
                  <a:gd name="connsiteX43" fmla="*/ 0 w 436126"/>
                  <a:gd name="connsiteY43" fmla="*/ 452931 h 968728"/>
                  <a:gd name="connsiteX44" fmla="*/ 198120 w 436126"/>
                  <a:gd name="connsiteY44" fmla="*/ 279576 h 968728"/>
                  <a:gd name="connsiteX45" fmla="*/ 304800 w 436126"/>
                  <a:gd name="connsiteY45" fmla="*/ 58596 h 968728"/>
                  <a:gd name="connsiteX46" fmla="*/ 375999 w 436126"/>
                  <a:gd name="connsiteY46" fmla="*/ 493 h 968728"/>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82869 w 436126"/>
                  <a:gd name="connsiteY5" fmla="*/ 375437 h 966670"/>
                  <a:gd name="connsiteX6" fmla="*/ 343063 w 436126"/>
                  <a:gd name="connsiteY6" fmla="*/ 415243 h 966670"/>
                  <a:gd name="connsiteX7" fmla="*/ 337185 w 436126"/>
                  <a:gd name="connsiteY7" fmla="*/ 444358 h 966670"/>
                  <a:gd name="connsiteX8" fmla="*/ 337185 w 436126"/>
                  <a:gd name="connsiteY8" fmla="*/ 444358 h 966670"/>
                  <a:gd name="connsiteX9" fmla="*/ 337185 w 436126"/>
                  <a:gd name="connsiteY9" fmla="*/ 444359 h 966670"/>
                  <a:gd name="connsiteX10" fmla="*/ 337185 w 436126"/>
                  <a:gd name="connsiteY10" fmla="*/ 444358 h 966670"/>
                  <a:gd name="connsiteX11" fmla="*/ 343063 w 436126"/>
                  <a:gd name="connsiteY11" fmla="*/ 473474 h 966670"/>
                  <a:gd name="connsiteX12" fmla="*/ 382869 w 436126"/>
                  <a:gd name="connsiteY12" fmla="*/ 513280 h 966670"/>
                  <a:gd name="connsiteX13" fmla="*/ 390164 w 436126"/>
                  <a:gd name="connsiteY13" fmla="*/ 514753 h 966670"/>
                  <a:gd name="connsiteX14" fmla="*/ 382869 w 436126"/>
                  <a:gd name="connsiteY14" fmla="*/ 525932 h 966670"/>
                  <a:gd name="connsiteX15" fmla="*/ 343063 w 436126"/>
                  <a:gd name="connsiteY15" fmla="*/ 565738 h 966670"/>
                  <a:gd name="connsiteX16" fmla="*/ 337185 w 436126"/>
                  <a:gd name="connsiteY16" fmla="*/ 594853 h 966670"/>
                  <a:gd name="connsiteX17" fmla="*/ 337185 w 436126"/>
                  <a:gd name="connsiteY17" fmla="*/ 594853 h 966670"/>
                  <a:gd name="connsiteX18" fmla="*/ 337185 w 436126"/>
                  <a:gd name="connsiteY18" fmla="*/ 594854 h 966670"/>
                  <a:gd name="connsiteX19" fmla="*/ 337185 w 436126"/>
                  <a:gd name="connsiteY19" fmla="*/ 594853 h 966670"/>
                  <a:gd name="connsiteX20" fmla="*/ 343063 w 436126"/>
                  <a:gd name="connsiteY20" fmla="*/ 623969 h 966670"/>
                  <a:gd name="connsiteX21" fmla="*/ 382869 w 436126"/>
                  <a:gd name="connsiteY21" fmla="*/ 663775 h 966670"/>
                  <a:gd name="connsiteX22" fmla="*/ 391126 w 436126"/>
                  <a:gd name="connsiteY22" fmla="*/ 665442 h 966670"/>
                  <a:gd name="connsiteX23" fmla="*/ 382869 w 436126"/>
                  <a:gd name="connsiteY23" fmla="*/ 678332 h 966670"/>
                  <a:gd name="connsiteX24" fmla="*/ 343063 w 436126"/>
                  <a:gd name="connsiteY24" fmla="*/ 718138 h 966670"/>
                  <a:gd name="connsiteX25" fmla="*/ 337185 w 436126"/>
                  <a:gd name="connsiteY25" fmla="*/ 747253 h 966670"/>
                  <a:gd name="connsiteX26" fmla="*/ 337185 w 436126"/>
                  <a:gd name="connsiteY26" fmla="*/ 747253 h 966670"/>
                  <a:gd name="connsiteX27" fmla="*/ 337185 w 436126"/>
                  <a:gd name="connsiteY27" fmla="*/ 747254 h 966670"/>
                  <a:gd name="connsiteX28" fmla="*/ 337185 w 436126"/>
                  <a:gd name="connsiteY28" fmla="*/ 747253 h 966670"/>
                  <a:gd name="connsiteX29" fmla="*/ 343063 w 436126"/>
                  <a:gd name="connsiteY29" fmla="*/ 776369 h 966670"/>
                  <a:gd name="connsiteX30" fmla="*/ 382869 w 436126"/>
                  <a:gd name="connsiteY30" fmla="*/ 816175 h 966670"/>
                  <a:gd name="connsiteX31" fmla="*/ 392100 w 436126"/>
                  <a:gd name="connsiteY31" fmla="*/ 818039 h 966670"/>
                  <a:gd name="connsiteX32" fmla="*/ 392157 w 436126"/>
                  <a:gd name="connsiteY32" fmla="*/ 826952 h 966670"/>
                  <a:gd name="connsiteX33" fmla="*/ 382869 w 436126"/>
                  <a:gd name="connsiteY33" fmla="*/ 828827 h 966670"/>
                  <a:gd name="connsiteX34" fmla="*/ 343063 w 436126"/>
                  <a:gd name="connsiteY34" fmla="*/ 868633 h 966670"/>
                  <a:gd name="connsiteX35" fmla="*/ 337185 w 436126"/>
                  <a:gd name="connsiteY35" fmla="*/ 897749 h 966670"/>
                  <a:gd name="connsiteX36" fmla="*/ 337185 w 436126"/>
                  <a:gd name="connsiteY36" fmla="*/ 897748 h 966670"/>
                  <a:gd name="connsiteX37" fmla="*/ 337185 w 436126"/>
                  <a:gd name="connsiteY37" fmla="*/ 897749 h 966670"/>
                  <a:gd name="connsiteX38" fmla="*/ 337185 w 436126"/>
                  <a:gd name="connsiteY38" fmla="*/ 897749 h 966670"/>
                  <a:gd name="connsiteX39" fmla="*/ 343063 w 436126"/>
                  <a:gd name="connsiteY39" fmla="*/ 926864 h 966670"/>
                  <a:gd name="connsiteX40" fmla="*/ 382869 w 436126"/>
                  <a:gd name="connsiteY40" fmla="*/ 966670 h 966670"/>
                  <a:gd name="connsiteX41" fmla="*/ 1905 w 436126"/>
                  <a:gd name="connsiteY41" fmla="*/ 879651 h 966670"/>
                  <a:gd name="connsiteX42" fmla="*/ 0 w 436126"/>
                  <a:gd name="connsiteY42" fmla="*/ 452931 h 966670"/>
                  <a:gd name="connsiteX43" fmla="*/ 198120 w 436126"/>
                  <a:gd name="connsiteY43" fmla="*/ 279576 h 966670"/>
                  <a:gd name="connsiteX44" fmla="*/ 304800 w 436126"/>
                  <a:gd name="connsiteY44" fmla="*/ 58596 h 966670"/>
                  <a:gd name="connsiteX45" fmla="*/ 375999 w 436126"/>
                  <a:gd name="connsiteY4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43063 w 436126"/>
                  <a:gd name="connsiteY5" fmla="*/ 415243 h 966670"/>
                  <a:gd name="connsiteX6" fmla="*/ 337185 w 436126"/>
                  <a:gd name="connsiteY6" fmla="*/ 444358 h 966670"/>
                  <a:gd name="connsiteX7" fmla="*/ 337185 w 436126"/>
                  <a:gd name="connsiteY7" fmla="*/ 444358 h 966670"/>
                  <a:gd name="connsiteX8" fmla="*/ 337185 w 436126"/>
                  <a:gd name="connsiteY8" fmla="*/ 444359 h 966670"/>
                  <a:gd name="connsiteX9" fmla="*/ 337185 w 436126"/>
                  <a:gd name="connsiteY9" fmla="*/ 444358 h 966670"/>
                  <a:gd name="connsiteX10" fmla="*/ 343063 w 436126"/>
                  <a:gd name="connsiteY10" fmla="*/ 473474 h 966670"/>
                  <a:gd name="connsiteX11" fmla="*/ 382869 w 436126"/>
                  <a:gd name="connsiteY11" fmla="*/ 513280 h 966670"/>
                  <a:gd name="connsiteX12" fmla="*/ 390164 w 436126"/>
                  <a:gd name="connsiteY12" fmla="*/ 514753 h 966670"/>
                  <a:gd name="connsiteX13" fmla="*/ 382869 w 436126"/>
                  <a:gd name="connsiteY13" fmla="*/ 525932 h 966670"/>
                  <a:gd name="connsiteX14" fmla="*/ 343063 w 436126"/>
                  <a:gd name="connsiteY14" fmla="*/ 565738 h 966670"/>
                  <a:gd name="connsiteX15" fmla="*/ 337185 w 436126"/>
                  <a:gd name="connsiteY15" fmla="*/ 594853 h 966670"/>
                  <a:gd name="connsiteX16" fmla="*/ 337185 w 436126"/>
                  <a:gd name="connsiteY16" fmla="*/ 594853 h 966670"/>
                  <a:gd name="connsiteX17" fmla="*/ 337185 w 436126"/>
                  <a:gd name="connsiteY17" fmla="*/ 594854 h 966670"/>
                  <a:gd name="connsiteX18" fmla="*/ 337185 w 436126"/>
                  <a:gd name="connsiteY18" fmla="*/ 594853 h 966670"/>
                  <a:gd name="connsiteX19" fmla="*/ 343063 w 436126"/>
                  <a:gd name="connsiteY19" fmla="*/ 623969 h 966670"/>
                  <a:gd name="connsiteX20" fmla="*/ 382869 w 436126"/>
                  <a:gd name="connsiteY20" fmla="*/ 663775 h 966670"/>
                  <a:gd name="connsiteX21" fmla="*/ 391126 w 436126"/>
                  <a:gd name="connsiteY21" fmla="*/ 665442 h 966670"/>
                  <a:gd name="connsiteX22" fmla="*/ 382869 w 436126"/>
                  <a:gd name="connsiteY22" fmla="*/ 678332 h 966670"/>
                  <a:gd name="connsiteX23" fmla="*/ 343063 w 436126"/>
                  <a:gd name="connsiteY23" fmla="*/ 718138 h 966670"/>
                  <a:gd name="connsiteX24" fmla="*/ 337185 w 436126"/>
                  <a:gd name="connsiteY24" fmla="*/ 747253 h 966670"/>
                  <a:gd name="connsiteX25" fmla="*/ 337185 w 436126"/>
                  <a:gd name="connsiteY25" fmla="*/ 747253 h 966670"/>
                  <a:gd name="connsiteX26" fmla="*/ 337185 w 436126"/>
                  <a:gd name="connsiteY26" fmla="*/ 747254 h 966670"/>
                  <a:gd name="connsiteX27" fmla="*/ 337185 w 436126"/>
                  <a:gd name="connsiteY27" fmla="*/ 747253 h 966670"/>
                  <a:gd name="connsiteX28" fmla="*/ 343063 w 436126"/>
                  <a:gd name="connsiteY28" fmla="*/ 776369 h 966670"/>
                  <a:gd name="connsiteX29" fmla="*/ 382869 w 436126"/>
                  <a:gd name="connsiteY29" fmla="*/ 816175 h 966670"/>
                  <a:gd name="connsiteX30" fmla="*/ 392100 w 436126"/>
                  <a:gd name="connsiteY30" fmla="*/ 818039 h 966670"/>
                  <a:gd name="connsiteX31" fmla="*/ 392157 w 436126"/>
                  <a:gd name="connsiteY31" fmla="*/ 826952 h 966670"/>
                  <a:gd name="connsiteX32" fmla="*/ 382869 w 436126"/>
                  <a:gd name="connsiteY32" fmla="*/ 828827 h 966670"/>
                  <a:gd name="connsiteX33" fmla="*/ 343063 w 436126"/>
                  <a:gd name="connsiteY33" fmla="*/ 868633 h 966670"/>
                  <a:gd name="connsiteX34" fmla="*/ 337185 w 436126"/>
                  <a:gd name="connsiteY34" fmla="*/ 897749 h 966670"/>
                  <a:gd name="connsiteX35" fmla="*/ 337185 w 436126"/>
                  <a:gd name="connsiteY35" fmla="*/ 897748 h 966670"/>
                  <a:gd name="connsiteX36" fmla="*/ 337185 w 436126"/>
                  <a:gd name="connsiteY36" fmla="*/ 897749 h 966670"/>
                  <a:gd name="connsiteX37" fmla="*/ 337185 w 436126"/>
                  <a:gd name="connsiteY37" fmla="*/ 897749 h 966670"/>
                  <a:gd name="connsiteX38" fmla="*/ 343063 w 436126"/>
                  <a:gd name="connsiteY38" fmla="*/ 926864 h 966670"/>
                  <a:gd name="connsiteX39" fmla="*/ 382869 w 436126"/>
                  <a:gd name="connsiteY39" fmla="*/ 966670 h 966670"/>
                  <a:gd name="connsiteX40" fmla="*/ 1905 w 436126"/>
                  <a:gd name="connsiteY40" fmla="*/ 879651 h 966670"/>
                  <a:gd name="connsiteX41" fmla="*/ 0 w 436126"/>
                  <a:gd name="connsiteY41" fmla="*/ 452931 h 966670"/>
                  <a:gd name="connsiteX42" fmla="*/ 198120 w 436126"/>
                  <a:gd name="connsiteY42" fmla="*/ 279576 h 966670"/>
                  <a:gd name="connsiteX43" fmla="*/ 304800 w 436126"/>
                  <a:gd name="connsiteY43" fmla="*/ 58596 h 966670"/>
                  <a:gd name="connsiteX44" fmla="*/ 375999 w 436126"/>
                  <a:gd name="connsiteY4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82869 w 436126"/>
                  <a:gd name="connsiteY9" fmla="*/ 513280 h 966670"/>
                  <a:gd name="connsiteX10" fmla="*/ 390164 w 436126"/>
                  <a:gd name="connsiteY10" fmla="*/ 514753 h 966670"/>
                  <a:gd name="connsiteX11" fmla="*/ 382869 w 436126"/>
                  <a:gd name="connsiteY11" fmla="*/ 525932 h 966670"/>
                  <a:gd name="connsiteX12" fmla="*/ 343063 w 436126"/>
                  <a:gd name="connsiteY12" fmla="*/ 565738 h 966670"/>
                  <a:gd name="connsiteX13" fmla="*/ 337185 w 436126"/>
                  <a:gd name="connsiteY13" fmla="*/ 594853 h 966670"/>
                  <a:gd name="connsiteX14" fmla="*/ 337185 w 436126"/>
                  <a:gd name="connsiteY14" fmla="*/ 594853 h 966670"/>
                  <a:gd name="connsiteX15" fmla="*/ 337185 w 436126"/>
                  <a:gd name="connsiteY15" fmla="*/ 594854 h 966670"/>
                  <a:gd name="connsiteX16" fmla="*/ 337185 w 436126"/>
                  <a:gd name="connsiteY16" fmla="*/ 594853 h 966670"/>
                  <a:gd name="connsiteX17" fmla="*/ 343063 w 436126"/>
                  <a:gd name="connsiteY17" fmla="*/ 623969 h 966670"/>
                  <a:gd name="connsiteX18" fmla="*/ 382869 w 436126"/>
                  <a:gd name="connsiteY18" fmla="*/ 663775 h 966670"/>
                  <a:gd name="connsiteX19" fmla="*/ 391126 w 436126"/>
                  <a:gd name="connsiteY19" fmla="*/ 665442 h 966670"/>
                  <a:gd name="connsiteX20" fmla="*/ 382869 w 436126"/>
                  <a:gd name="connsiteY20" fmla="*/ 678332 h 966670"/>
                  <a:gd name="connsiteX21" fmla="*/ 343063 w 436126"/>
                  <a:gd name="connsiteY21" fmla="*/ 718138 h 966670"/>
                  <a:gd name="connsiteX22" fmla="*/ 337185 w 436126"/>
                  <a:gd name="connsiteY22" fmla="*/ 747253 h 966670"/>
                  <a:gd name="connsiteX23" fmla="*/ 337185 w 436126"/>
                  <a:gd name="connsiteY23" fmla="*/ 747253 h 966670"/>
                  <a:gd name="connsiteX24" fmla="*/ 337185 w 436126"/>
                  <a:gd name="connsiteY24" fmla="*/ 747254 h 966670"/>
                  <a:gd name="connsiteX25" fmla="*/ 337185 w 436126"/>
                  <a:gd name="connsiteY25" fmla="*/ 747253 h 966670"/>
                  <a:gd name="connsiteX26" fmla="*/ 343063 w 436126"/>
                  <a:gd name="connsiteY26" fmla="*/ 776369 h 966670"/>
                  <a:gd name="connsiteX27" fmla="*/ 382869 w 436126"/>
                  <a:gd name="connsiteY27" fmla="*/ 816175 h 966670"/>
                  <a:gd name="connsiteX28" fmla="*/ 392100 w 436126"/>
                  <a:gd name="connsiteY28" fmla="*/ 818039 h 966670"/>
                  <a:gd name="connsiteX29" fmla="*/ 392157 w 436126"/>
                  <a:gd name="connsiteY29" fmla="*/ 826952 h 966670"/>
                  <a:gd name="connsiteX30" fmla="*/ 382869 w 436126"/>
                  <a:gd name="connsiteY30" fmla="*/ 828827 h 966670"/>
                  <a:gd name="connsiteX31" fmla="*/ 343063 w 436126"/>
                  <a:gd name="connsiteY31" fmla="*/ 868633 h 966670"/>
                  <a:gd name="connsiteX32" fmla="*/ 337185 w 436126"/>
                  <a:gd name="connsiteY32" fmla="*/ 897749 h 966670"/>
                  <a:gd name="connsiteX33" fmla="*/ 337185 w 436126"/>
                  <a:gd name="connsiteY33" fmla="*/ 897748 h 966670"/>
                  <a:gd name="connsiteX34" fmla="*/ 337185 w 436126"/>
                  <a:gd name="connsiteY34" fmla="*/ 897749 h 966670"/>
                  <a:gd name="connsiteX35" fmla="*/ 337185 w 436126"/>
                  <a:gd name="connsiteY35" fmla="*/ 897749 h 966670"/>
                  <a:gd name="connsiteX36" fmla="*/ 343063 w 436126"/>
                  <a:gd name="connsiteY36" fmla="*/ 926864 h 966670"/>
                  <a:gd name="connsiteX37" fmla="*/ 382869 w 436126"/>
                  <a:gd name="connsiteY37" fmla="*/ 966670 h 966670"/>
                  <a:gd name="connsiteX38" fmla="*/ 1905 w 436126"/>
                  <a:gd name="connsiteY38" fmla="*/ 879651 h 966670"/>
                  <a:gd name="connsiteX39" fmla="*/ 0 w 436126"/>
                  <a:gd name="connsiteY39" fmla="*/ 452931 h 966670"/>
                  <a:gd name="connsiteX40" fmla="*/ 198120 w 436126"/>
                  <a:gd name="connsiteY40" fmla="*/ 279576 h 966670"/>
                  <a:gd name="connsiteX41" fmla="*/ 304800 w 436126"/>
                  <a:gd name="connsiteY41" fmla="*/ 58596 h 966670"/>
                  <a:gd name="connsiteX42" fmla="*/ 375999 w 436126"/>
                  <a:gd name="connsiteY4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82869 w 436126"/>
                  <a:gd name="connsiteY8" fmla="*/ 513280 h 966670"/>
                  <a:gd name="connsiteX9" fmla="*/ 390164 w 436126"/>
                  <a:gd name="connsiteY9" fmla="*/ 514753 h 966670"/>
                  <a:gd name="connsiteX10" fmla="*/ 382869 w 436126"/>
                  <a:gd name="connsiteY10" fmla="*/ 525932 h 966670"/>
                  <a:gd name="connsiteX11" fmla="*/ 343063 w 436126"/>
                  <a:gd name="connsiteY11" fmla="*/ 565738 h 966670"/>
                  <a:gd name="connsiteX12" fmla="*/ 337185 w 436126"/>
                  <a:gd name="connsiteY12" fmla="*/ 594853 h 966670"/>
                  <a:gd name="connsiteX13" fmla="*/ 337185 w 436126"/>
                  <a:gd name="connsiteY13" fmla="*/ 594853 h 966670"/>
                  <a:gd name="connsiteX14" fmla="*/ 337185 w 436126"/>
                  <a:gd name="connsiteY14" fmla="*/ 594854 h 966670"/>
                  <a:gd name="connsiteX15" fmla="*/ 337185 w 436126"/>
                  <a:gd name="connsiteY15" fmla="*/ 594853 h 966670"/>
                  <a:gd name="connsiteX16" fmla="*/ 343063 w 436126"/>
                  <a:gd name="connsiteY16" fmla="*/ 623969 h 966670"/>
                  <a:gd name="connsiteX17" fmla="*/ 382869 w 436126"/>
                  <a:gd name="connsiteY17" fmla="*/ 663775 h 966670"/>
                  <a:gd name="connsiteX18" fmla="*/ 391126 w 436126"/>
                  <a:gd name="connsiteY18" fmla="*/ 665442 h 966670"/>
                  <a:gd name="connsiteX19" fmla="*/ 382869 w 436126"/>
                  <a:gd name="connsiteY19" fmla="*/ 678332 h 966670"/>
                  <a:gd name="connsiteX20" fmla="*/ 343063 w 436126"/>
                  <a:gd name="connsiteY20" fmla="*/ 718138 h 966670"/>
                  <a:gd name="connsiteX21" fmla="*/ 337185 w 436126"/>
                  <a:gd name="connsiteY21" fmla="*/ 747253 h 966670"/>
                  <a:gd name="connsiteX22" fmla="*/ 337185 w 436126"/>
                  <a:gd name="connsiteY22" fmla="*/ 747253 h 966670"/>
                  <a:gd name="connsiteX23" fmla="*/ 337185 w 436126"/>
                  <a:gd name="connsiteY23" fmla="*/ 747254 h 966670"/>
                  <a:gd name="connsiteX24" fmla="*/ 337185 w 436126"/>
                  <a:gd name="connsiteY24" fmla="*/ 747253 h 966670"/>
                  <a:gd name="connsiteX25" fmla="*/ 343063 w 436126"/>
                  <a:gd name="connsiteY25" fmla="*/ 776369 h 966670"/>
                  <a:gd name="connsiteX26" fmla="*/ 382869 w 436126"/>
                  <a:gd name="connsiteY26" fmla="*/ 816175 h 966670"/>
                  <a:gd name="connsiteX27" fmla="*/ 392100 w 436126"/>
                  <a:gd name="connsiteY27" fmla="*/ 818039 h 966670"/>
                  <a:gd name="connsiteX28" fmla="*/ 392157 w 436126"/>
                  <a:gd name="connsiteY28" fmla="*/ 826952 h 966670"/>
                  <a:gd name="connsiteX29" fmla="*/ 382869 w 436126"/>
                  <a:gd name="connsiteY29" fmla="*/ 828827 h 966670"/>
                  <a:gd name="connsiteX30" fmla="*/ 343063 w 436126"/>
                  <a:gd name="connsiteY30" fmla="*/ 868633 h 966670"/>
                  <a:gd name="connsiteX31" fmla="*/ 337185 w 436126"/>
                  <a:gd name="connsiteY31" fmla="*/ 897749 h 966670"/>
                  <a:gd name="connsiteX32" fmla="*/ 337185 w 436126"/>
                  <a:gd name="connsiteY32" fmla="*/ 897748 h 966670"/>
                  <a:gd name="connsiteX33" fmla="*/ 337185 w 436126"/>
                  <a:gd name="connsiteY33" fmla="*/ 897749 h 966670"/>
                  <a:gd name="connsiteX34" fmla="*/ 337185 w 436126"/>
                  <a:gd name="connsiteY34" fmla="*/ 897749 h 966670"/>
                  <a:gd name="connsiteX35" fmla="*/ 343063 w 436126"/>
                  <a:gd name="connsiteY35" fmla="*/ 926864 h 966670"/>
                  <a:gd name="connsiteX36" fmla="*/ 382869 w 436126"/>
                  <a:gd name="connsiteY36" fmla="*/ 966670 h 966670"/>
                  <a:gd name="connsiteX37" fmla="*/ 1905 w 436126"/>
                  <a:gd name="connsiteY37" fmla="*/ 879651 h 966670"/>
                  <a:gd name="connsiteX38" fmla="*/ 0 w 436126"/>
                  <a:gd name="connsiteY38" fmla="*/ 452931 h 966670"/>
                  <a:gd name="connsiteX39" fmla="*/ 198120 w 436126"/>
                  <a:gd name="connsiteY39" fmla="*/ 279576 h 966670"/>
                  <a:gd name="connsiteX40" fmla="*/ 304800 w 436126"/>
                  <a:gd name="connsiteY40" fmla="*/ 58596 h 966670"/>
                  <a:gd name="connsiteX41" fmla="*/ 375999 w 436126"/>
                  <a:gd name="connsiteY4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82869 w 436126"/>
                  <a:gd name="connsiteY7" fmla="*/ 513280 h 966670"/>
                  <a:gd name="connsiteX8" fmla="*/ 390164 w 436126"/>
                  <a:gd name="connsiteY8" fmla="*/ 514753 h 966670"/>
                  <a:gd name="connsiteX9" fmla="*/ 382869 w 436126"/>
                  <a:gd name="connsiteY9" fmla="*/ 525932 h 966670"/>
                  <a:gd name="connsiteX10" fmla="*/ 343063 w 436126"/>
                  <a:gd name="connsiteY10" fmla="*/ 565738 h 966670"/>
                  <a:gd name="connsiteX11" fmla="*/ 337185 w 436126"/>
                  <a:gd name="connsiteY11" fmla="*/ 594853 h 966670"/>
                  <a:gd name="connsiteX12" fmla="*/ 337185 w 436126"/>
                  <a:gd name="connsiteY12" fmla="*/ 594853 h 966670"/>
                  <a:gd name="connsiteX13" fmla="*/ 337185 w 436126"/>
                  <a:gd name="connsiteY13" fmla="*/ 594854 h 966670"/>
                  <a:gd name="connsiteX14" fmla="*/ 337185 w 436126"/>
                  <a:gd name="connsiteY14" fmla="*/ 594853 h 966670"/>
                  <a:gd name="connsiteX15" fmla="*/ 343063 w 436126"/>
                  <a:gd name="connsiteY15" fmla="*/ 623969 h 966670"/>
                  <a:gd name="connsiteX16" fmla="*/ 382869 w 436126"/>
                  <a:gd name="connsiteY16" fmla="*/ 663775 h 966670"/>
                  <a:gd name="connsiteX17" fmla="*/ 391126 w 436126"/>
                  <a:gd name="connsiteY17" fmla="*/ 665442 h 966670"/>
                  <a:gd name="connsiteX18" fmla="*/ 382869 w 436126"/>
                  <a:gd name="connsiteY18" fmla="*/ 678332 h 966670"/>
                  <a:gd name="connsiteX19" fmla="*/ 343063 w 436126"/>
                  <a:gd name="connsiteY19" fmla="*/ 718138 h 966670"/>
                  <a:gd name="connsiteX20" fmla="*/ 337185 w 436126"/>
                  <a:gd name="connsiteY20" fmla="*/ 747253 h 966670"/>
                  <a:gd name="connsiteX21" fmla="*/ 337185 w 436126"/>
                  <a:gd name="connsiteY21" fmla="*/ 747253 h 966670"/>
                  <a:gd name="connsiteX22" fmla="*/ 337185 w 436126"/>
                  <a:gd name="connsiteY22" fmla="*/ 747254 h 966670"/>
                  <a:gd name="connsiteX23" fmla="*/ 337185 w 436126"/>
                  <a:gd name="connsiteY23" fmla="*/ 747253 h 966670"/>
                  <a:gd name="connsiteX24" fmla="*/ 343063 w 436126"/>
                  <a:gd name="connsiteY24" fmla="*/ 776369 h 966670"/>
                  <a:gd name="connsiteX25" fmla="*/ 382869 w 436126"/>
                  <a:gd name="connsiteY25" fmla="*/ 816175 h 966670"/>
                  <a:gd name="connsiteX26" fmla="*/ 392100 w 436126"/>
                  <a:gd name="connsiteY26" fmla="*/ 818039 h 966670"/>
                  <a:gd name="connsiteX27" fmla="*/ 392157 w 436126"/>
                  <a:gd name="connsiteY27" fmla="*/ 826952 h 966670"/>
                  <a:gd name="connsiteX28" fmla="*/ 382869 w 436126"/>
                  <a:gd name="connsiteY28" fmla="*/ 828827 h 966670"/>
                  <a:gd name="connsiteX29" fmla="*/ 343063 w 436126"/>
                  <a:gd name="connsiteY29" fmla="*/ 868633 h 966670"/>
                  <a:gd name="connsiteX30" fmla="*/ 337185 w 436126"/>
                  <a:gd name="connsiteY30" fmla="*/ 897749 h 966670"/>
                  <a:gd name="connsiteX31" fmla="*/ 337185 w 436126"/>
                  <a:gd name="connsiteY31" fmla="*/ 897748 h 966670"/>
                  <a:gd name="connsiteX32" fmla="*/ 337185 w 436126"/>
                  <a:gd name="connsiteY32" fmla="*/ 897749 h 966670"/>
                  <a:gd name="connsiteX33" fmla="*/ 337185 w 436126"/>
                  <a:gd name="connsiteY33" fmla="*/ 897749 h 966670"/>
                  <a:gd name="connsiteX34" fmla="*/ 343063 w 436126"/>
                  <a:gd name="connsiteY34" fmla="*/ 926864 h 966670"/>
                  <a:gd name="connsiteX35" fmla="*/ 382869 w 436126"/>
                  <a:gd name="connsiteY35" fmla="*/ 966670 h 966670"/>
                  <a:gd name="connsiteX36" fmla="*/ 1905 w 436126"/>
                  <a:gd name="connsiteY36" fmla="*/ 879651 h 966670"/>
                  <a:gd name="connsiteX37" fmla="*/ 0 w 436126"/>
                  <a:gd name="connsiteY37" fmla="*/ 452931 h 966670"/>
                  <a:gd name="connsiteX38" fmla="*/ 198120 w 436126"/>
                  <a:gd name="connsiteY38" fmla="*/ 279576 h 966670"/>
                  <a:gd name="connsiteX39" fmla="*/ 304800 w 436126"/>
                  <a:gd name="connsiteY39" fmla="*/ 58596 h 966670"/>
                  <a:gd name="connsiteX40" fmla="*/ 375999 w 436126"/>
                  <a:gd name="connsiteY4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82869 w 436126"/>
                  <a:gd name="connsiteY6" fmla="*/ 513280 h 966670"/>
                  <a:gd name="connsiteX7" fmla="*/ 390164 w 436126"/>
                  <a:gd name="connsiteY7" fmla="*/ 514753 h 966670"/>
                  <a:gd name="connsiteX8" fmla="*/ 382869 w 436126"/>
                  <a:gd name="connsiteY8" fmla="*/ 525932 h 966670"/>
                  <a:gd name="connsiteX9" fmla="*/ 343063 w 436126"/>
                  <a:gd name="connsiteY9" fmla="*/ 565738 h 966670"/>
                  <a:gd name="connsiteX10" fmla="*/ 337185 w 436126"/>
                  <a:gd name="connsiteY10" fmla="*/ 594853 h 966670"/>
                  <a:gd name="connsiteX11" fmla="*/ 337185 w 436126"/>
                  <a:gd name="connsiteY11" fmla="*/ 594853 h 966670"/>
                  <a:gd name="connsiteX12" fmla="*/ 337185 w 436126"/>
                  <a:gd name="connsiteY12" fmla="*/ 594854 h 966670"/>
                  <a:gd name="connsiteX13" fmla="*/ 337185 w 436126"/>
                  <a:gd name="connsiteY13" fmla="*/ 594853 h 966670"/>
                  <a:gd name="connsiteX14" fmla="*/ 343063 w 436126"/>
                  <a:gd name="connsiteY14" fmla="*/ 623969 h 966670"/>
                  <a:gd name="connsiteX15" fmla="*/ 382869 w 436126"/>
                  <a:gd name="connsiteY15" fmla="*/ 663775 h 966670"/>
                  <a:gd name="connsiteX16" fmla="*/ 391126 w 436126"/>
                  <a:gd name="connsiteY16" fmla="*/ 665442 h 966670"/>
                  <a:gd name="connsiteX17" fmla="*/ 382869 w 436126"/>
                  <a:gd name="connsiteY17" fmla="*/ 678332 h 966670"/>
                  <a:gd name="connsiteX18" fmla="*/ 343063 w 436126"/>
                  <a:gd name="connsiteY18" fmla="*/ 718138 h 966670"/>
                  <a:gd name="connsiteX19" fmla="*/ 337185 w 436126"/>
                  <a:gd name="connsiteY19" fmla="*/ 747253 h 966670"/>
                  <a:gd name="connsiteX20" fmla="*/ 337185 w 436126"/>
                  <a:gd name="connsiteY20" fmla="*/ 747253 h 966670"/>
                  <a:gd name="connsiteX21" fmla="*/ 337185 w 436126"/>
                  <a:gd name="connsiteY21" fmla="*/ 747254 h 966670"/>
                  <a:gd name="connsiteX22" fmla="*/ 337185 w 436126"/>
                  <a:gd name="connsiteY22" fmla="*/ 747253 h 966670"/>
                  <a:gd name="connsiteX23" fmla="*/ 343063 w 436126"/>
                  <a:gd name="connsiteY23" fmla="*/ 776369 h 966670"/>
                  <a:gd name="connsiteX24" fmla="*/ 382869 w 436126"/>
                  <a:gd name="connsiteY24" fmla="*/ 816175 h 966670"/>
                  <a:gd name="connsiteX25" fmla="*/ 392100 w 436126"/>
                  <a:gd name="connsiteY25" fmla="*/ 818039 h 966670"/>
                  <a:gd name="connsiteX26" fmla="*/ 392157 w 436126"/>
                  <a:gd name="connsiteY26" fmla="*/ 826952 h 966670"/>
                  <a:gd name="connsiteX27" fmla="*/ 382869 w 436126"/>
                  <a:gd name="connsiteY27" fmla="*/ 828827 h 966670"/>
                  <a:gd name="connsiteX28" fmla="*/ 343063 w 436126"/>
                  <a:gd name="connsiteY28" fmla="*/ 868633 h 966670"/>
                  <a:gd name="connsiteX29" fmla="*/ 337185 w 436126"/>
                  <a:gd name="connsiteY29" fmla="*/ 897749 h 966670"/>
                  <a:gd name="connsiteX30" fmla="*/ 337185 w 436126"/>
                  <a:gd name="connsiteY30" fmla="*/ 897748 h 966670"/>
                  <a:gd name="connsiteX31" fmla="*/ 337185 w 436126"/>
                  <a:gd name="connsiteY31" fmla="*/ 897749 h 966670"/>
                  <a:gd name="connsiteX32" fmla="*/ 337185 w 436126"/>
                  <a:gd name="connsiteY32" fmla="*/ 897749 h 966670"/>
                  <a:gd name="connsiteX33" fmla="*/ 343063 w 436126"/>
                  <a:gd name="connsiteY33" fmla="*/ 926864 h 966670"/>
                  <a:gd name="connsiteX34" fmla="*/ 382869 w 436126"/>
                  <a:gd name="connsiteY34" fmla="*/ 966670 h 966670"/>
                  <a:gd name="connsiteX35" fmla="*/ 1905 w 436126"/>
                  <a:gd name="connsiteY35" fmla="*/ 879651 h 966670"/>
                  <a:gd name="connsiteX36" fmla="*/ 0 w 436126"/>
                  <a:gd name="connsiteY36" fmla="*/ 452931 h 966670"/>
                  <a:gd name="connsiteX37" fmla="*/ 198120 w 436126"/>
                  <a:gd name="connsiteY37" fmla="*/ 279576 h 966670"/>
                  <a:gd name="connsiteX38" fmla="*/ 304800 w 436126"/>
                  <a:gd name="connsiteY38" fmla="*/ 58596 h 966670"/>
                  <a:gd name="connsiteX39" fmla="*/ 375999 w 436126"/>
                  <a:gd name="connsiteY3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82869 w 436126"/>
                  <a:gd name="connsiteY5" fmla="*/ 513280 h 966670"/>
                  <a:gd name="connsiteX6" fmla="*/ 390164 w 436126"/>
                  <a:gd name="connsiteY6" fmla="*/ 514753 h 966670"/>
                  <a:gd name="connsiteX7" fmla="*/ 382869 w 436126"/>
                  <a:gd name="connsiteY7" fmla="*/ 525932 h 966670"/>
                  <a:gd name="connsiteX8" fmla="*/ 343063 w 436126"/>
                  <a:gd name="connsiteY8" fmla="*/ 565738 h 966670"/>
                  <a:gd name="connsiteX9" fmla="*/ 337185 w 436126"/>
                  <a:gd name="connsiteY9" fmla="*/ 594853 h 966670"/>
                  <a:gd name="connsiteX10" fmla="*/ 337185 w 436126"/>
                  <a:gd name="connsiteY10" fmla="*/ 594853 h 966670"/>
                  <a:gd name="connsiteX11" fmla="*/ 337185 w 436126"/>
                  <a:gd name="connsiteY11" fmla="*/ 594854 h 966670"/>
                  <a:gd name="connsiteX12" fmla="*/ 337185 w 436126"/>
                  <a:gd name="connsiteY12" fmla="*/ 594853 h 966670"/>
                  <a:gd name="connsiteX13" fmla="*/ 343063 w 436126"/>
                  <a:gd name="connsiteY13" fmla="*/ 623969 h 966670"/>
                  <a:gd name="connsiteX14" fmla="*/ 382869 w 436126"/>
                  <a:gd name="connsiteY14" fmla="*/ 663775 h 966670"/>
                  <a:gd name="connsiteX15" fmla="*/ 391126 w 436126"/>
                  <a:gd name="connsiteY15" fmla="*/ 665442 h 966670"/>
                  <a:gd name="connsiteX16" fmla="*/ 382869 w 436126"/>
                  <a:gd name="connsiteY16" fmla="*/ 678332 h 966670"/>
                  <a:gd name="connsiteX17" fmla="*/ 343063 w 436126"/>
                  <a:gd name="connsiteY17" fmla="*/ 718138 h 966670"/>
                  <a:gd name="connsiteX18" fmla="*/ 337185 w 436126"/>
                  <a:gd name="connsiteY18" fmla="*/ 747253 h 966670"/>
                  <a:gd name="connsiteX19" fmla="*/ 337185 w 436126"/>
                  <a:gd name="connsiteY19" fmla="*/ 747253 h 966670"/>
                  <a:gd name="connsiteX20" fmla="*/ 337185 w 436126"/>
                  <a:gd name="connsiteY20" fmla="*/ 747254 h 966670"/>
                  <a:gd name="connsiteX21" fmla="*/ 337185 w 436126"/>
                  <a:gd name="connsiteY21" fmla="*/ 747253 h 966670"/>
                  <a:gd name="connsiteX22" fmla="*/ 343063 w 436126"/>
                  <a:gd name="connsiteY22" fmla="*/ 776369 h 966670"/>
                  <a:gd name="connsiteX23" fmla="*/ 382869 w 436126"/>
                  <a:gd name="connsiteY23" fmla="*/ 816175 h 966670"/>
                  <a:gd name="connsiteX24" fmla="*/ 392100 w 436126"/>
                  <a:gd name="connsiteY24" fmla="*/ 818039 h 966670"/>
                  <a:gd name="connsiteX25" fmla="*/ 392157 w 436126"/>
                  <a:gd name="connsiteY25" fmla="*/ 826952 h 966670"/>
                  <a:gd name="connsiteX26" fmla="*/ 382869 w 436126"/>
                  <a:gd name="connsiteY26" fmla="*/ 828827 h 966670"/>
                  <a:gd name="connsiteX27" fmla="*/ 343063 w 436126"/>
                  <a:gd name="connsiteY27" fmla="*/ 868633 h 966670"/>
                  <a:gd name="connsiteX28" fmla="*/ 337185 w 436126"/>
                  <a:gd name="connsiteY28" fmla="*/ 897749 h 966670"/>
                  <a:gd name="connsiteX29" fmla="*/ 337185 w 436126"/>
                  <a:gd name="connsiteY29" fmla="*/ 897748 h 966670"/>
                  <a:gd name="connsiteX30" fmla="*/ 337185 w 436126"/>
                  <a:gd name="connsiteY30" fmla="*/ 897749 h 966670"/>
                  <a:gd name="connsiteX31" fmla="*/ 337185 w 436126"/>
                  <a:gd name="connsiteY31" fmla="*/ 897749 h 966670"/>
                  <a:gd name="connsiteX32" fmla="*/ 343063 w 436126"/>
                  <a:gd name="connsiteY32" fmla="*/ 926864 h 966670"/>
                  <a:gd name="connsiteX33" fmla="*/ 382869 w 436126"/>
                  <a:gd name="connsiteY33" fmla="*/ 966670 h 966670"/>
                  <a:gd name="connsiteX34" fmla="*/ 1905 w 436126"/>
                  <a:gd name="connsiteY34" fmla="*/ 879651 h 966670"/>
                  <a:gd name="connsiteX35" fmla="*/ 0 w 436126"/>
                  <a:gd name="connsiteY35" fmla="*/ 452931 h 966670"/>
                  <a:gd name="connsiteX36" fmla="*/ 198120 w 436126"/>
                  <a:gd name="connsiteY36" fmla="*/ 279576 h 966670"/>
                  <a:gd name="connsiteX37" fmla="*/ 304800 w 436126"/>
                  <a:gd name="connsiteY37" fmla="*/ 58596 h 966670"/>
                  <a:gd name="connsiteX38" fmla="*/ 375999 w 436126"/>
                  <a:gd name="connsiteY3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90164 w 436126"/>
                  <a:gd name="connsiteY5" fmla="*/ 514753 h 966670"/>
                  <a:gd name="connsiteX6" fmla="*/ 382869 w 436126"/>
                  <a:gd name="connsiteY6" fmla="*/ 525932 h 966670"/>
                  <a:gd name="connsiteX7" fmla="*/ 343063 w 436126"/>
                  <a:gd name="connsiteY7" fmla="*/ 565738 h 966670"/>
                  <a:gd name="connsiteX8" fmla="*/ 337185 w 436126"/>
                  <a:gd name="connsiteY8" fmla="*/ 594853 h 966670"/>
                  <a:gd name="connsiteX9" fmla="*/ 337185 w 436126"/>
                  <a:gd name="connsiteY9" fmla="*/ 594853 h 966670"/>
                  <a:gd name="connsiteX10" fmla="*/ 337185 w 436126"/>
                  <a:gd name="connsiteY10" fmla="*/ 594854 h 966670"/>
                  <a:gd name="connsiteX11" fmla="*/ 337185 w 436126"/>
                  <a:gd name="connsiteY11" fmla="*/ 594853 h 966670"/>
                  <a:gd name="connsiteX12" fmla="*/ 343063 w 436126"/>
                  <a:gd name="connsiteY12" fmla="*/ 623969 h 966670"/>
                  <a:gd name="connsiteX13" fmla="*/ 382869 w 436126"/>
                  <a:gd name="connsiteY13" fmla="*/ 663775 h 966670"/>
                  <a:gd name="connsiteX14" fmla="*/ 391126 w 436126"/>
                  <a:gd name="connsiteY14" fmla="*/ 665442 h 966670"/>
                  <a:gd name="connsiteX15" fmla="*/ 382869 w 436126"/>
                  <a:gd name="connsiteY15" fmla="*/ 678332 h 966670"/>
                  <a:gd name="connsiteX16" fmla="*/ 343063 w 436126"/>
                  <a:gd name="connsiteY16" fmla="*/ 718138 h 966670"/>
                  <a:gd name="connsiteX17" fmla="*/ 337185 w 436126"/>
                  <a:gd name="connsiteY17" fmla="*/ 747253 h 966670"/>
                  <a:gd name="connsiteX18" fmla="*/ 337185 w 436126"/>
                  <a:gd name="connsiteY18" fmla="*/ 747253 h 966670"/>
                  <a:gd name="connsiteX19" fmla="*/ 337185 w 436126"/>
                  <a:gd name="connsiteY19" fmla="*/ 747254 h 966670"/>
                  <a:gd name="connsiteX20" fmla="*/ 337185 w 436126"/>
                  <a:gd name="connsiteY20" fmla="*/ 747253 h 966670"/>
                  <a:gd name="connsiteX21" fmla="*/ 343063 w 436126"/>
                  <a:gd name="connsiteY21" fmla="*/ 776369 h 966670"/>
                  <a:gd name="connsiteX22" fmla="*/ 382869 w 436126"/>
                  <a:gd name="connsiteY22" fmla="*/ 816175 h 966670"/>
                  <a:gd name="connsiteX23" fmla="*/ 392100 w 436126"/>
                  <a:gd name="connsiteY23" fmla="*/ 818039 h 966670"/>
                  <a:gd name="connsiteX24" fmla="*/ 392157 w 436126"/>
                  <a:gd name="connsiteY24" fmla="*/ 826952 h 966670"/>
                  <a:gd name="connsiteX25" fmla="*/ 382869 w 436126"/>
                  <a:gd name="connsiteY25" fmla="*/ 828827 h 966670"/>
                  <a:gd name="connsiteX26" fmla="*/ 343063 w 436126"/>
                  <a:gd name="connsiteY26" fmla="*/ 868633 h 966670"/>
                  <a:gd name="connsiteX27" fmla="*/ 337185 w 436126"/>
                  <a:gd name="connsiteY27" fmla="*/ 897749 h 966670"/>
                  <a:gd name="connsiteX28" fmla="*/ 337185 w 436126"/>
                  <a:gd name="connsiteY28" fmla="*/ 897748 h 966670"/>
                  <a:gd name="connsiteX29" fmla="*/ 337185 w 436126"/>
                  <a:gd name="connsiteY29" fmla="*/ 897749 h 966670"/>
                  <a:gd name="connsiteX30" fmla="*/ 337185 w 436126"/>
                  <a:gd name="connsiteY30" fmla="*/ 897749 h 966670"/>
                  <a:gd name="connsiteX31" fmla="*/ 343063 w 436126"/>
                  <a:gd name="connsiteY31" fmla="*/ 926864 h 966670"/>
                  <a:gd name="connsiteX32" fmla="*/ 382869 w 436126"/>
                  <a:gd name="connsiteY32" fmla="*/ 966670 h 966670"/>
                  <a:gd name="connsiteX33" fmla="*/ 1905 w 436126"/>
                  <a:gd name="connsiteY33" fmla="*/ 879651 h 966670"/>
                  <a:gd name="connsiteX34" fmla="*/ 0 w 436126"/>
                  <a:gd name="connsiteY34" fmla="*/ 452931 h 966670"/>
                  <a:gd name="connsiteX35" fmla="*/ 198120 w 436126"/>
                  <a:gd name="connsiteY35" fmla="*/ 279576 h 966670"/>
                  <a:gd name="connsiteX36" fmla="*/ 304800 w 436126"/>
                  <a:gd name="connsiteY36" fmla="*/ 58596 h 966670"/>
                  <a:gd name="connsiteX37" fmla="*/ 375999 w 436126"/>
                  <a:gd name="connsiteY3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82869 w 436126"/>
                  <a:gd name="connsiteY5" fmla="*/ 525932 h 966670"/>
                  <a:gd name="connsiteX6" fmla="*/ 343063 w 436126"/>
                  <a:gd name="connsiteY6" fmla="*/ 565738 h 966670"/>
                  <a:gd name="connsiteX7" fmla="*/ 337185 w 436126"/>
                  <a:gd name="connsiteY7" fmla="*/ 594853 h 966670"/>
                  <a:gd name="connsiteX8" fmla="*/ 337185 w 436126"/>
                  <a:gd name="connsiteY8" fmla="*/ 594853 h 966670"/>
                  <a:gd name="connsiteX9" fmla="*/ 337185 w 436126"/>
                  <a:gd name="connsiteY9" fmla="*/ 594854 h 966670"/>
                  <a:gd name="connsiteX10" fmla="*/ 337185 w 436126"/>
                  <a:gd name="connsiteY10" fmla="*/ 594853 h 966670"/>
                  <a:gd name="connsiteX11" fmla="*/ 343063 w 436126"/>
                  <a:gd name="connsiteY11" fmla="*/ 623969 h 966670"/>
                  <a:gd name="connsiteX12" fmla="*/ 382869 w 436126"/>
                  <a:gd name="connsiteY12" fmla="*/ 663775 h 966670"/>
                  <a:gd name="connsiteX13" fmla="*/ 391126 w 436126"/>
                  <a:gd name="connsiteY13" fmla="*/ 665442 h 966670"/>
                  <a:gd name="connsiteX14" fmla="*/ 382869 w 436126"/>
                  <a:gd name="connsiteY14" fmla="*/ 678332 h 966670"/>
                  <a:gd name="connsiteX15" fmla="*/ 343063 w 436126"/>
                  <a:gd name="connsiteY15" fmla="*/ 718138 h 966670"/>
                  <a:gd name="connsiteX16" fmla="*/ 337185 w 436126"/>
                  <a:gd name="connsiteY16" fmla="*/ 747253 h 966670"/>
                  <a:gd name="connsiteX17" fmla="*/ 337185 w 436126"/>
                  <a:gd name="connsiteY17" fmla="*/ 747253 h 966670"/>
                  <a:gd name="connsiteX18" fmla="*/ 337185 w 436126"/>
                  <a:gd name="connsiteY18" fmla="*/ 747254 h 966670"/>
                  <a:gd name="connsiteX19" fmla="*/ 337185 w 436126"/>
                  <a:gd name="connsiteY19" fmla="*/ 747253 h 966670"/>
                  <a:gd name="connsiteX20" fmla="*/ 343063 w 436126"/>
                  <a:gd name="connsiteY20" fmla="*/ 776369 h 966670"/>
                  <a:gd name="connsiteX21" fmla="*/ 382869 w 436126"/>
                  <a:gd name="connsiteY21" fmla="*/ 816175 h 966670"/>
                  <a:gd name="connsiteX22" fmla="*/ 392100 w 436126"/>
                  <a:gd name="connsiteY22" fmla="*/ 818039 h 966670"/>
                  <a:gd name="connsiteX23" fmla="*/ 392157 w 436126"/>
                  <a:gd name="connsiteY23" fmla="*/ 826952 h 966670"/>
                  <a:gd name="connsiteX24" fmla="*/ 382869 w 436126"/>
                  <a:gd name="connsiteY24" fmla="*/ 828827 h 966670"/>
                  <a:gd name="connsiteX25" fmla="*/ 343063 w 436126"/>
                  <a:gd name="connsiteY25" fmla="*/ 868633 h 966670"/>
                  <a:gd name="connsiteX26" fmla="*/ 337185 w 436126"/>
                  <a:gd name="connsiteY26" fmla="*/ 897749 h 966670"/>
                  <a:gd name="connsiteX27" fmla="*/ 337185 w 436126"/>
                  <a:gd name="connsiteY27" fmla="*/ 897748 h 966670"/>
                  <a:gd name="connsiteX28" fmla="*/ 337185 w 436126"/>
                  <a:gd name="connsiteY28" fmla="*/ 897749 h 966670"/>
                  <a:gd name="connsiteX29" fmla="*/ 337185 w 436126"/>
                  <a:gd name="connsiteY29" fmla="*/ 897749 h 966670"/>
                  <a:gd name="connsiteX30" fmla="*/ 343063 w 436126"/>
                  <a:gd name="connsiteY30" fmla="*/ 926864 h 966670"/>
                  <a:gd name="connsiteX31" fmla="*/ 382869 w 436126"/>
                  <a:gd name="connsiteY31" fmla="*/ 966670 h 966670"/>
                  <a:gd name="connsiteX32" fmla="*/ 1905 w 436126"/>
                  <a:gd name="connsiteY32" fmla="*/ 879651 h 966670"/>
                  <a:gd name="connsiteX33" fmla="*/ 0 w 436126"/>
                  <a:gd name="connsiteY33" fmla="*/ 452931 h 966670"/>
                  <a:gd name="connsiteX34" fmla="*/ 198120 w 436126"/>
                  <a:gd name="connsiteY34" fmla="*/ 279576 h 966670"/>
                  <a:gd name="connsiteX35" fmla="*/ 304800 w 436126"/>
                  <a:gd name="connsiteY35" fmla="*/ 58596 h 966670"/>
                  <a:gd name="connsiteX36" fmla="*/ 375999 w 436126"/>
                  <a:gd name="connsiteY3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43063 w 436126"/>
                  <a:gd name="connsiteY5" fmla="*/ 565738 h 966670"/>
                  <a:gd name="connsiteX6" fmla="*/ 337185 w 436126"/>
                  <a:gd name="connsiteY6" fmla="*/ 594853 h 966670"/>
                  <a:gd name="connsiteX7" fmla="*/ 337185 w 436126"/>
                  <a:gd name="connsiteY7" fmla="*/ 594853 h 966670"/>
                  <a:gd name="connsiteX8" fmla="*/ 337185 w 436126"/>
                  <a:gd name="connsiteY8" fmla="*/ 594854 h 966670"/>
                  <a:gd name="connsiteX9" fmla="*/ 337185 w 436126"/>
                  <a:gd name="connsiteY9" fmla="*/ 594853 h 966670"/>
                  <a:gd name="connsiteX10" fmla="*/ 343063 w 436126"/>
                  <a:gd name="connsiteY10" fmla="*/ 623969 h 966670"/>
                  <a:gd name="connsiteX11" fmla="*/ 382869 w 436126"/>
                  <a:gd name="connsiteY11" fmla="*/ 663775 h 966670"/>
                  <a:gd name="connsiteX12" fmla="*/ 391126 w 436126"/>
                  <a:gd name="connsiteY12" fmla="*/ 665442 h 966670"/>
                  <a:gd name="connsiteX13" fmla="*/ 382869 w 436126"/>
                  <a:gd name="connsiteY13" fmla="*/ 678332 h 966670"/>
                  <a:gd name="connsiteX14" fmla="*/ 343063 w 436126"/>
                  <a:gd name="connsiteY14" fmla="*/ 718138 h 966670"/>
                  <a:gd name="connsiteX15" fmla="*/ 337185 w 436126"/>
                  <a:gd name="connsiteY15" fmla="*/ 747253 h 966670"/>
                  <a:gd name="connsiteX16" fmla="*/ 337185 w 436126"/>
                  <a:gd name="connsiteY16" fmla="*/ 747253 h 966670"/>
                  <a:gd name="connsiteX17" fmla="*/ 337185 w 436126"/>
                  <a:gd name="connsiteY17" fmla="*/ 747254 h 966670"/>
                  <a:gd name="connsiteX18" fmla="*/ 337185 w 436126"/>
                  <a:gd name="connsiteY18" fmla="*/ 747253 h 966670"/>
                  <a:gd name="connsiteX19" fmla="*/ 343063 w 436126"/>
                  <a:gd name="connsiteY19" fmla="*/ 776369 h 966670"/>
                  <a:gd name="connsiteX20" fmla="*/ 382869 w 436126"/>
                  <a:gd name="connsiteY20" fmla="*/ 816175 h 966670"/>
                  <a:gd name="connsiteX21" fmla="*/ 392100 w 436126"/>
                  <a:gd name="connsiteY21" fmla="*/ 818039 h 966670"/>
                  <a:gd name="connsiteX22" fmla="*/ 392157 w 436126"/>
                  <a:gd name="connsiteY22" fmla="*/ 826952 h 966670"/>
                  <a:gd name="connsiteX23" fmla="*/ 382869 w 436126"/>
                  <a:gd name="connsiteY23" fmla="*/ 828827 h 966670"/>
                  <a:gd name="connsiteX24" fmla="*/ 343063 w 436126"/>
                  <a:gd name="connsiteY24" fmla="*/ 868633 h 966670"/>
                  <a:gd name="connsiteX25" fmla="*/ 337185 w 436126"/>
                  <a:gd name="connsiteY25" fmla="*/ 897749 h 966670"/>
                  <a:gd name="connsiteX26" fmla="*/ 337185 w 436126"/>
                  <a:gd name="connsiteY26" fmla="*/ 897748 h 966670"/>
                  <a:gd name="connsiteX27" fmla="*/ 337185 w 436126"/>
                  <a:gd name="connsiteY27" fmla="*/ 897749 h 966670"/>
                  <a:gd name="connsiteX28" fmla="*/ 337185 w 436126"/>
                  <a:gd name="connsiteY28" fmla="*/ 897749 h 966670"/>
                  <a:gd name="connsiteX29" fmla="*/ 343063 w 436126"/>
                  <a:gd name="connsiteY29" fmla="*/ 926864 h 966670"/>
                  <a:gd name="connsiteX30" fmla="*/ 382869 w 436126"/>
                  <a:gd name="connsiteY30" fmla="*/ 966670 h 966670"/>
                  <a:gd name="connsiteX31" fmla="*/ 1905 w 436126"/>
                  <a:gd name="connsiteY31" fmla="*/ 879651 h 966670"/>
                  <a:gd name="connsiteX32" fmla="*/ 0 w 436126"/>
                  <a:gd name="connsiteY32" fmla="*/ 452931 h 966670"/>
                  <a:gd name="connsiteX33" fmla="*/ 198120 w 436126"/>
                  <a:gd name="connsiteY33" fmla="*/ 279576 h 966670"/>
                  <a:gd name="connsiteX34" fmla="*/ 304800 w 436126"/>
                  <a:gd name="connsiteY34" fmla="*/ 58596 h 966670"/>
                  <a:gd name="connsiteX35" fmla="*/ 375999 w 436126"/>
                  <a:gd name="connsiteY3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37185 w 436126"/>
                  <a:gd name="connsiteY8" fmla="*/ 594853 h 966670"/>
                  <a:gd name="connsiteX9" fmla="*/ 343063 w 436126"/>
                  <a:gd name="connsiteY9" fmla="*/ 623969 h 966670"/>
                  <a:gd name="connsiteX10" fmla="*/ 382869 w 436126"/>
                  <a:gd name="connsiteY10" fmla="*/ 663775 h 966670"/>
                  <a:gd name="connsiteX11" fmla="*/ 391126 w 436126"/>
                  <a:gd name="connsiteY11" fmla="*/ 665442 h 966670"/>
                  <a:gd name="connsiteX12" fmla="*/ 382869 w 436126"/>
                  <a:gd name="connsiteY12" fmla="*/ 678332 h 966670"/>
                  <a:gd name="connsiteX13" fmla="*/ 343063 w 436126"/>
                  <a:gd name="connsiteY13" fmla="*/ 718138 h 966670"/>
                  <a:gd name="connsiteX14" fmla="*/ 337185 w 436126"/>
                  <a:gd name="connsiteY14" fmla="*/ 747253 h 966670"/>
                  <a:gd name="connsiteX15" fmla="*/ 337185 w 436126"/>
                  <a:gd name="connsiteY15" fmla="*/ 747253 h 966670"/>
                  <a:gd name="connsiteX16" fmla="*/ 337185 w 436126"/>
                  <a:gd name="connsiteY16" fmla="*/ 747254 h 966670"/>
                  <a:gd name="connsiteX17" fmla="*/ 337185 w 436126"/>
                  <a:gd name="connsiteY17" fmla="*/ 747253 h 966670"/>
                  <a:gd name="connsiteX18" fmla="*/ 343063 w 436126"/>
                  <a:gd name="connsiteY18" fmla="*/ 776369 h 966670"/>
                  <a:gd name="connsiteX19" fmla="*/ 382869 w 436126"/>
                  <a:gd name="connsiteY19" fmla="*/ 816175 h 966670"/>
                  <a:gd name="connsiteX20" fmla="*/ 392100 w 436126"/>
                  <a:gd name="connsiteY20" fmla="*/ 818039 h 966670"/>
                  <a:gd name="connsiteX21" fmla="*/ 392157 w 436126"/>
                  <a:gd name="connsiteY21" fmla="*/ 826952 h 966670"/>
                  <a:gd name="connsiteX22" fmla="*/ 382869 w 436126"/>
                  <a:gd name="connsiteY22" fmla="*/ 828827 h 966670"/>
                  <a:gd name="connsiteX23" fmla="*/ 343063 w 436126"/>
                  <a:gd name="connsiteY23" fmla="*/ 868633 h 966670"/>
                  <a:gd name="connsiteX24" fmla="*/ 337185 w 436126"/>
                  <a:gd name="connsiteY24" fmla="*/ 897749 h 966670"/>
                  <a:gd name="connsiteX25" fmla="*/ 337185 w 436126"/>
                  <a:gd name="connsiteY25" fmla="*/ 897748 h 966670"/>
                  <a:gd name="connsiteX26" fmla="*/ 337185 w 436126"/>
                  <a:gd name="connsiteY26" fmla="*/ 897749 h 966670"/>
                  <a:gd name="connsiteX27" fmla="*/ 337185 w 436126"/>
                  <a:gd name="connsiteY27" fmla="*/ 897749 h 966670"/>
                  <a:gd name="connsiteX28" fmla="*/ 343063 w 436126"/>
                  <a:gd name="connsiteY28" fmla="*/ 926864 h 966670"/>
                  <a:gd name="connsiteX29" fmla="*/ 382869 w 436126"/>
                  <a:gd name="connsiteY29" fmla="*/ 966670 h 966670"/>
                  <a:gd name="connsiteX30" fmla="*/ 1905 w 436126"/>
                  <a:gd name="connsiteY30" fmla="*/ 879651 h 966670"/>
                  <a:gd name="connsiteX31" fmla="*/ 0 w 436126"/>
                  <a:gd name="connsiteY31" fmla="*/ 452931 h 966670"/>
                  <a:gd name="connsiteX32" fmla="*/ 198120 w 436126"/>
                  <a:gd name="connsiteY32" fmla="*/ 279576 h 966670"/>
                  <a:gd name="connsiteX33" fmla="*/ 304800 w 436126"/>
                  <a:gd name="connsiteY33" fmla="*/ 58596 h 966670"/>
                  <a:gd name="connsiteX34" fmla="*/ 375999 w 436126"/>
                  <a:gd name="connsiteY3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43063 w 436126"/>
                  <a:gd name="connsiteY8" fmla="*/ 623969 h 966670"/>
                  <a:gd name="connsiteX9" fmla="*/ 382869 w 436126"/>
                  <a:gd name="connsiteY9" fmla="*/ 663775 h 966670"/>
                  <a:gd name="connsiteX10" fmla="*/ 391126 w 436126"/>
                  <a:gd name="connsiteY10" fmla="*/ 665442 h 966670"/>
                  <a:gd name="connsiteX11" fmla="*/ 382869 w 436126"/>
                  <a:gd name="connsiteY11" fmla="*/ 678332 h 966670"/>
                  <a:gd name="connsiteX12" fmla="*/ 343063 w 436126"/>
                  <a:gd name="connsiteY12" fmla="*/ 718138 h 966670"/>
                  <a:gd name="connsiteX13" fmla="*/ 337185 w 436126"/>
                  <a:gd name="connsiteY13" fmla="*/ 747253 h 966670"/>
                  <a:gd name="connsiteX14" fmla="*/ 337185 w 436126"/>
                  <a:gd name="connsiteY14" fmla="*/ 747253 h 966670"/>
                  <a:gd name="connsiteX15" fmla="*/ 337185 w 436126"/>
                  <a:gd name="connsiteY15" fmla="*/ 747254 h 966670"/>
                  <a:gd name="connsiteX16" fmla="*/ 337185 w 436126"/>
                  <a:gd name="connsiteY16" fmla="*/ 747253 h 966670"/>
                  <a:gd name="connsiteX17" fmla="*/ 343063 w 436126"/>
                  <a:gd name="connsiteY17" fmla="*/ 776369 h 966670"/>
                  <a:gd name="connsiteX18" fmla="*/ 382869 w 436126"/>
                  <a:gd name="connsiteY18" fmla="*/ 816175 h 966670"/>
                  <a:gd name="connsiteX19" fmla="*/ 392100 w 436126"/>
                  <a:gd name="connsiteY19" fmla="*/ 818039 h 966670"/>
                  <a:gd name="connsiteX20" fmla="*/ 392157 w 436126"/>
                  <a:gd name="connsiteY20" fmla="*/ 826952 h 966670"/>
                  <a:gd name="connsiteX21" fmla="*/ 382869 w 436126"/>
                  <a:gd name="connsiteY21" fmla="*/ 828827 h 966670"/>
                  <a:gd name="connsiteX22" fmla="*/ 343063 w 436126"/>
                  <a:gd name="connsiteY22" fmla="*/ 868633 h 966670"/>
                  <a:gd name="connsiteX23" fmla="*/ 337185 w 436126"/>
                  <a:gd name="connsiteY23" fmla="*/ 897749 h 966670"/>
                  <a:gd name="connsiteX24" fmla="*/ 337185 w 436126"/>
                  <a:gd name="connsiteY24" fmla="*/ 897748 h 966670"/>
                  <a:gd name="connsiteX25" fmla="*/ 337185 w 436126"/>
                  <a:gd name="connsiteY25" fmla="*/ 897749 h 966670"/>
                  <a:gd name="connsiteX26" fmla="*/ 337185 w 436126"/>
                  <a:gd name="connsiteY26" fmla="*/ 897749 h 966670"/>
                  <a:gd name="connsiteX27" fmla="*/ 343063 w 436126"/>
                  <a:gd name="connsiteY27" fmla="*/ 926864 h 966670"/>
                  <a:gd name="connsiteX28" fmla="*/ 382869 w 436126"/>
                  <a:gd name="connsiteY28" fmla="*/ 966670 h 966670"/>
                  <a:gd name="connsiteX29" fmla="*/ 1905 w 436126"/>
                  <a:gd name="connsiteY29" fmla="*/ 879651 h 966670"/>
                  <a:gd name="connsiteX30" fmla="*/ 0 w 436126"/>
                  <a:gd name="connsiteY30" fmla="*/ 452931 h 966670"/>
                  <a:gd name="connsiteX31" fmla="*/ 198120 w 436126"/>
                  <a:gd name="connsiteY31" fmla="*/ 279576 h 966670"/>
                  <a:gd name="connsiteX32" fmla="*/ 304800 w 436126"/>
                  <a:gd name="connsiteY32" fmla="*/ 58596 h 966670"/>
                  <a:gd name="connsiteX33" fmla="*/ 375999 w 436126"/>
                  <a:gd name="connsiteY3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82869 w 436126"/>
                  <a:gd name="connsiteY8" fmla="*/ 663775 h 966670"/>
                  <a:gd name="connsiteX9" fmla="*/ 391126 w 436126"/>
                  <a:gd name="connsiteY9" fmla="*/ 665442 h 966670"/>
                  <a:gd name="connsiteX10" fmla="*/ 382869 w 436126"/>
                  <a:gd name="connsiteY10" fmla="*/ 678332 h 966670"/>
                  <a:gd name="connsiteX11" fmla="*/ 343063 w 436126"/>
                  <a:gd name="connsiteY11" fmla="*/ 718138 h 966670"/>
                  <a:gd name="connsiteX12" fmla="*/ 337185 w 436126"/>
                  <a:gd name="connsiteY12" fmla="*/ 747253 h 966670"/>
                  <a:gd name="connsiteX13" fmla="*/ 337185 w 436126"/>
                  <a:gd name="connsiteY13" fmla="*/ 747253 h 966670"/>
                  <a:gd name="connsiteX14" fmla="*/ 337185 w 436126"/>
                  <a:gd name="connsiteY14" fmla="*/ 747254 h 966670"/>
                  <a:gd name="connsiteX15" fmla="*/ 337185 w 436126"/>
                  <a:gd name="connsiteY15" fmla="*/ 747253 h 966670"/>
                  <a:gd name="connsiteX16" fmla="*/ 343063 w 436126"/>
                  <a:gd name="connsiteY16" fmla="*/ 776369 h 966670"/>
                  <a:gd name="connsiteX17" fmla="*/ 382869 w 436126"/>
                  <a:gd name="connsiteY17" fmla="*/ 816175 h 966670"/>
                  <a:gd name="connsiteX18" fmla="*/ 392100 w 436126"/>
                  <a:gd name="connsiteY18" fmla="*/ 818039 h 966670"/>
                  <a:gd name="connsiteX19" fmla="*/ 392157 w 436126"/>
                  <a:gd name="connsiteY19" fmla="*/ 826952 h 966670"/>
                  <a:gd name="connsiteX20" fmla="*/ 382869 w 436126"/>
                  <a:gd name="connsiteY20" fmla="*/ 828827 h 966670"/>
                  <a:gd name="connsiteX21" fmla="*/ 343063 w 436126"/>
                  <a:gd name="connsiteY21" fmla="*/ 868633 h 966670"/>
                  <a:gd name="connsiteX22" fmla="*/ 337185 w 436126"/>
                  <a:gd name="connsiteY22" fmla="*/ 897749 h 966670"/>
                  <a:gd name="connsiteX23" fmla="*/ 337185 w 436126"/>
                  <a:gd name="connsiteY23" fmla="*/ 897748 h 966670"/>
                  <a:gd name="connsiteX24" fmla="*/ 337185 w 436126"/>
                  <a:gd name="connsiteY24" fmla="*/ 897749 h 966670"/>
                  <a:gd name="connsiteX25" fmla="*/ 337185 w 436126"/>
                  <a:gd name="connsiteY25" fmla="*/ 897749 h 966670"/>
                  <a:gd name="connsiteX26" fmla="*/ 343063 w 436126"/>
                  <a:gd name="connsiteY26" fmla="*/ 926864 h 966670"/>
                  <a:gd name="connsiteX27" fmla="*/ 382869 w 436126"/>
                  <a:gd name="connsiteY27" fmla="*/ 966670 h 966670"/>
                  <a:gd name="connsiteX28" fmla="*/ 1905 w 436126"/>
                  <a:gd name="connsiteY28" fmla="*/ 879651 h 966670"/>
                  <a:gd name="connsiteX29" fmla="*/ 0 w 436126"/>
                  <a:gd name="connsiteY29" fmla="*/ 452931 h 966670"/>
                  <a:gd name="connsiteX30" fmla="*/ 198120 w 436126"/>
                  <a:gd name="connsiteY30" fmla="*/ 279576 h 966670"/>
                  <a:gd name="connsiteX31" fmla="*/ 304800 w 436126"/>
                  <a:gd name="connsiteY31" fmla="*/ 58596 h 966670"/>
                  <a:gd name="connsiteX32" fmla="*/ 375999 w 436126"/>
                  <a:gd name="connsiteY3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82869 w 436126"/>
                  <a:gd name="connsiteY7" fmla="*/ 663775 h 966670"/>
                  <a:gd name="connsiteX8" fmla="*/ 391126 w 436126"/>
                  <a:gd name="connsiteY8" fmla="*/ 665442 h 966670"/>
                  <a:gd name="connsiteX9" fmla="*/ 382869 w 436126"/>
                  <a:gd name="connsiteY9" fmla="*/ 678332 h 966670"/>
                  <a:gd name="connsiteX10" fmla="*/ 343063 w 436126"/>
                  <a:gd name="connsiteY10" fmla="*/ 718138 h 966670"/>
                  <a:gd name="connsiteX11" fmla="*/ 337185 w 436126"/>
                  <a:gd name="connsiteY11" fmla="*/ 747253 h 966670"/>
                  <a:gd name="connsiteX12" fmla="*/ 337185 w 436126"/>
                  <a:gd name="connsiteY12" fmla="*/ 747253 h 966670"/>
                  <a:gd name="connsiteX13" fmla="*/ 337185 w 436126"/>
                  <a:gd name="connsiteY13" fmla="*/ 747254 h 966670"/>
                  <a:gd name="connsiteX14" fmla="*/ 337185 w 436126"/>
                  <a:gd name="connsiteY14" fmla="*/ 747253 h 966670"/>
                  <a:gd name="connsiteX15" fmla="*/ 343063 w 436126"/>
                  <a:gd name="connsiteY15" fmla="*/ 776369 h 966670"/>
                  <a:gd name="connsiteX16" fmla="*/ 382869 w 436126"/>
                  <a:gd name="connsiteY16" fmla="*/ 816175 h 966670"/>
                  <a:gd name="connsiteX17" fmla="*/ 392100 w 436126"/>
                  <a:gd name="connsiteY17" fmla="*/ 818039 h 966670"/>
                  <a:gd name="connsiteX18" fmla="*/ 392157 w 436126"/>
                  <a:gd name="connsiteY18" fmla="*/ 826952 h 966670"/>
                  <a:gd name="connsiteX19" fmla="*/ 382869 w 436126"/>
                  <a:gd name="connsiteY19" fmla="*/ 828827 h 966670"/>
                  <a:gd name="connsiteX20" fmla="*/ 343063 w 436126"/>
                  <a:gd name="connsiteY20" fmla="*/ 868633 h 966670"/>
                  <a:gd name="connsiteX21" fmla="*/ 337185 w 436126"/>
                  <a:gd name="connsiteY21" fmla="*/ 897749 h 966670"/>
                  <a:gd name="connsiteX22" fmla="*/ 337185 w 436126"/>
                  <a:gd name="connsiteY22" fmla="*/ 897748 h 966670"/>
                  <a:gd name="connsiteX23" fmla="*/ 337185 w 436126"/>
                  <a:gd name="connsiteY23" fmla="*/ 897749 h 966670"/>
                  <a:gd name="connsiteX24" fmla="*/ 337185 w 436126"/>
                  <a:gd name="connsiteY24" fmla="*/ 897749 h 966670"/>
                  <a:gd name="connsiteX25" fmla="*/ 343063 w 436126"/>
                  <a:gd name="connsiteY25" fmla="*/ 926864 h 966670"/>
                  <a:gd name="connsiteX26" fmla="*/ 382869 w 436126"/>
                  <a:gd name="connsiteY26" fmla="*/ 966670 h 966670"/>
                  <a:gd name="connsiteX27" fmla="*/ 1905 w 436126"/>
                  <a:gd name="connsiteY27" fmla="*/ 879651 h 966670"/>
                  <a:gd name="connsiteX28" fmla="*/ 0 w 436126"/>
                  <a:gd name="connsiteY28" fmla="*/ 452931 h 966670"/>
                  <a:gd name="connsiteX29" fmla="*/ 198120 w 436126"/>
                  <a:gd name="connsiteY29" fmla="*/ 279576 h 966670"/>
                  <a:gd name="connsiteX30" fmla="*/ 304800 w 436126"/>
                  <a:gd name="connsiteY30" fmla="*/ 58596 h 966670"/>
                  <a:gd name="connsiteX31" fmla="*/ 375999 w 436126"/>
                  <a:gd name="connsiteY3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82869 w 436126"/>
                  <a:gd name="connsiteY6" fmla="*/ 663775 h 966670"/>
                  <a:gd name="connsiteX7" fmla="*/ 391126 w 436126"/>
                  <a:gd name="connsiteY7" fmla="*/ 665442 h 966670"/>
                  <a:gd name="connsiteX8" fmla="*/ 382869 w 436126"/>
                  <a:gd name="connsiteY8" fmla="*/ 678332 h 966670"/>
                  <a:gd name="connsiteX9" fmla="*/ 343063 w 436126"/>
                  <a:gd name="connsiteY9" fmla="*/ 718138 h 966670"/>
                  <a:gd name="connsiteX10" fmla="*/ 337185 w 436126"/>
                  <a:gd name="connsiteY10" fmla="*/ 747253 h 966670"/>
                  <a:gd name="connsiteX11" fmla="*/ 337185 w 436126"/>
                  <a:gd name="connsiteY11" fmla="*/ 747253 h 966670"/>
                  <a:gd name="connsiteX12" fmla="*/ 337185 w 436126"/>
                  <a:gd name="connsiteY12" fmla="*/ 747254 h 966670"/>
                  <a:gd name="connsiteX13" fmla="*/ 337185 w 436126"/>
                  <a:gd name="connsiteY13" fmla="*/ 747253 h 966670"/>
                  <a:gd name="connsiteX14" fmla="*/ 343063 w 436126"/>
                  <a:gd name="connsiteY14" fmla="*/ 776369 h 966670"/>
                  <a:gd name="connsiteX15" fmla="*/ 382869 w 436126"/>
                  <a:gd name="connsiteY15" fmla="*/ 816175 h 966670"/>
                  <a:gd name="connsiteX16" fmla="*/ 392100 w 436126"/>
                  <a:gd name="connsiteY16" fmla="*/ 818039 h 966670"/>
                  <a:gd name="connsiteX17" fmla="*/ 392157 w 436126"/>
                  <a:gd name="connsiteY17" fmla="*/ 826952 h 966670"/>
                  <a:gd name="connsiteX18" fmla="*/ 382869 w 436126"/>
                  <a:gd name="connsiteY18" fmla="*/ 828827 h 966670"/>
                  <a:gd name="connsiteX19" fmla="*/ 343063 w 436126"/>
                  <a:gd name="connsiteY19" fmla="*/ 868633 h 966670"/>
                  <a:gd name="connsiteX20" fmla="*/ 337185 w 436126"/>
                  <a:gd name="connsiteY20" fmla="*/ 897749 h 966670"/>
                  <a:gd name="connsiteX21" fmla="*/ 337185 w 436126"/>
                  <a:gd name="connsiteY21" fmla="*/ 897748 h 966670"/>
                  <a:gd name="connsiteX22" fmla="*/ 337185 w 436126"/>
                  <a:gd name="connsiteY22" fmla="*/ 897749 h 966670"/>
                  <a:gd name="connsiteX23" fmla="*/ 337185 w 436126"/>
                  <a:gd name="connsiteY23" fmla="*/ 897749 h 966670"/>
                  <a:gd name="connsiteX24" fmla="*/ 343063 w 436126"/>
                  <a:gd name="connsiteY24" fmla="*/ 926864 h 966670"/>
                  <a:gd name="connsiteX25" fmla="*/ 382869 w 436126"/>
                  <a:gd name="connsiteY25" fmla="*/ 966670 h 966670"/>
                  <a:gd name="connsiteX26" fmla="*/ 1905 w 436126"/>
                  <a:gd name="connsiteY26" fmla="*/ 879651 h 966670"/>
                  <a:gd name="connsiteX27" fmla="*/ 0 w 436126"/>
                  <a:gd name="connsiteY27" fmla="*/ 452931 h 966670"/>
                  <a:gd name="connsiteX28" fmla="*/ 198120 w 436126"/>
                  <a:gd name="connsiteY28" fmla="*/ 279576 h 966670"/>
                  <a:gd name="connsiteX29" fmla="*/ 304800 w 436126"/>
                  <a:gd name="connsiteY29" fmla="*/ 58596 h 966670"/>
                  <a:gd name="connsiteX30" fmla="*/ 375999 w 436126"/>
                  <a:gd name="connsiteY3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82869 w 436126"/>
                  <a:gd name="connsiteY7" fmla="*/ 678332 h 966670"/>
                  <a:gd name="connsiteX8" fmla="*/ 343063 w 436126"/>
                  <a:gd name="connsiteY8" fmla="*/ 718138 h 966670"/>
                  <a:gd name="connsiteX9" fmla="*/ 337185 w 436126"/>
                  <a:gd name="connsiteY9" fmla="*/ 747253 h 966670"/>
                  <a:gd name="connsiteX10" fmla="*/ 337185 w 436126"/>
                  <a:gd name="connsiteY10" fmla="*/ 747253 h 966670"/>
                  <a:gd name="connsiteX11" fmla="*/ 337185 w 436126"/>
                  <a:gd name="connsiteY11" fmla="*/ 747254 h 966670"/>
                  <a:gd name="connsiteX12" fmla="*/ 337185 w 436126"/>
                  <a:gd name="connsiteY12" fmla="*/ 747253 h 966670"/>
                  <a:gd name="connsiteX13" fmla="*/ 343063 w 436126"/>
                  <a:gd name="connsiteY13" fmla="*/ 776369 h 966670"/>
                  <a:gd name="connsiteX14" fmla="*/ 382869 w 436126"/>
                  <a:gd name="connsiteY14" fmla="*/ 816175 h 966670"/>
                  <a:gd name="connsiteX15" fmla="*/ 392100 w 436126"/>
                  <a:gd name="connsiteY15" fmla="*/ 818039 h 966670"/>
                  <a:gd name="connsiteX16" fmla="*/ 392157 w 436126"/>
                  <a:gd name="connsiteY16" fmla="*/ 826952 h 966670"/>
                  <a:gd name="connsiteX17" fmla="*/ 382869 w 436126"/>
                  <a:gd name="connsiteY17" fmla="*/ 828827 h 966670"/>
                  <a:gd name="connsiteX18" fmla="*/ 343063 w 436126"/>
                  <a:gd name="connsiteY18" fmla="*/ 868633 h 966670"/>
                  <a:gd name="connsiteX19" fmla="*/ 337185 w 436126"/>
                  <a:gd name="connsiteY19" fmla="*/ 897749 h 966670"/>
                  <a:gd name="connsiteX20" fmla="*/ 337185 w 436126"/>
                  <a:gd name="connsiteY20" fmla="*/ 897748 h 966670"/>
                  <a:gd name="connsiteX21" fmla="*/ 337185 w 436126"/>
                  <a:gd name="connsiteY21" fmla="*/ 897749 h 966670"/>
                  <a:gd name="connsiteX22" fmla="*/ 337185 w 436126"/>
                  <a:gd name="connsiteY22" fmla="*/ 897749 h 966670"/>
                  <a:gd name="connsiteX23" fmla="*/ 343063 w 436126"/>
                  <a:gd name="connsiteY23" fmla="*/ 926864 h 966670"/>
                  <a:gd name="connsiteX24" fmla="*/ 382869 w 436126"/>
                  <a:gd name="connsiteY24" fmla="*/ 966670 h 966670"/>
                  <a:gd name="connsiteX25" fmla="*/ 1905 w 436126"/>
                  <a:gd name="connsiteY25" fmla="*/ 879651 h 966670"/>
                  <a:gd name="connsiteX26" fmla="*/ 0 w 436126"/>
                  <a:gd name="connsiteY26" fmla="*/ 452931 h 966670"/>
                  <a:gd name="connsiteX27" fmla="*/ 198120 w 436126"/>
                  <a:gd name="connsiteY27" fmla="*/ 279576 h 966670"/>
                  <a:gd name="connsiteX28" fmla="*/ 304800 w 436126"/>
                  <a:gd name="connsiteY28" fmla="*/ 58596 h 966670"/>
                  <a:gd name="connsiteX29" fmla="*/ 375999 w 436126"/>
                  <a:gd name="connsiteY2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43063 w 436126"/>
                  <a:gd name="connsiteY7" fmla="*/ 718138 h 966670"/>
                  <a:gd name="connsiteX8" fmla="*/ 337185 w 436126"/>
                  <a:gd name="connsiteY8" fmla="*/ 747253 h 966670"/>
                  <a:gd name="connsiteX9" fmla="*/ 337185 w 436126"/>
                  <a:gd name="connsiteY9" fmla="*/ 747253 h 966670"/>
                  <a:gd name="connsiteX10" fmla="*/ 337185 w 436126"/>
                  <a:gd name="connsiteY10" fmla="*/ 747254 h 966670"/>
                  <a:gd name="connsiteX11" fmla="*/ 337185 w 436126"/>
                  <a:gd name="connsiteY11" fmla="*/ 747253 h 966670"/>
                  <a:gd name="connsiteX12" fmla="*/ 343063 w 436126"/>
                  <a:gd name="connsiteY12" fmla="*/ 776369 h 966670"/>
                  <a:gd name="connsiteX13" fmla="*/ 382869 w 436126"/>
                  <a:gd name="connsiteY13" fmla="*/ 816175 h 966670"/>
                  <a:gd name="connsiteX14" fmla="*/ 392100 w 436126"/>
                  <a:gd name="connsiteY14" fmla="*/ 818039 h 966670"/>
                  <a:gd name="connsiteX15" fmla="*/ 392157 w 436126"/>
                  <a:gd name="connsiteY15" fmla="*/ 826952 h 966670"/>
                  <a:gd name="connsiteX16" fmla="*/ 382869 w 436126"/>
                  <a:gd name="connsiteY16" fmla="*/ 828827 h 966670"/>
                  <a:gd name="connsiteX17" fmla="*/ 343063 w 436126"/>
                  <a:gd name="connsiteY17" fmla="*/ 868633 h 966670"/>
                  <a:gd name="connsiteX18" fmla="*/ 337185 w 436126"/>
                  <a:gd name="connsiteY18" fmla="*/ 897749 h 966670"/>
                  <a:gd name="connsiteX19" fmla="*/ 337185 w 436126"/>
                  <a:gd name="connsiteY19" fmla="*/ 897748 h 966670"/>
                  <a:gd name="connsiteX20" fmla="*/ 337185 w 436126"/>
                  <a:gd name="connsiteY20" fmla="*/ 897749 h 966670"/>
                  <a:gd name="connsiteX21" fmla="*/ 337185 w 436126"/>
                  <a:gd name="connsiteY21" fmla="*/ 897749 h 966670"/>
                  <a:gd name="connsiteX22" fmla="*/ 343063 w 436126"/>
                  <a:gd name="connsiteY22" fmla="*/ 926864 h 966670"/>
                  <a:gd name="connsiteX23" fmla="*/ 382869 w 436126"/>
                  <a:gd name="connsiteY23" fmla="*/ 966670 h 966670"/>
                  <a:gd name="connsiteX24" fmla="*/ 1905 w 436126"/>
                  <a:gd name="connsiteY24" fmla="*/ 879651 h 966670"/>
                  <a:gd name="connsiteX25" fmla="*/ 0 w 436126"/>
                  <a:gd name="connsiteY25" fmla="*/ 452931 h 966670"/>
                  <a:gd name="connsiteX26" fmla="*/ 198120 w 436126"/>
                  <a:gd name="connsiteY26" fmla="*/ 279576 h 966670"/>
                  <a:gd name="connsiteX27" fmla="*/ 304800 w 436126"/>
                  <a:gd name="connsiteY27" fmla="*/ 58596 h 966670"/>
                  <a:gd name="connsiteX28" fmla="*/ 375999 w 436126"/>
                  <a:gd name="connsiteY2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82869 w 436126"/>
                  <a:gd name="connsiteY15" fmla="*/ 828827 h 966670"/>
                  <a:gd name="connsiteX16" fmla="*/ 343063 w 436126"/>
                  <a:gd name="connsiteY16" fmla="*/ 868633 h 966670"/>
                  <a:gd name="connsiteX17" fmla="*/ 337185 w 436126"/>
                  <a:gd name="connsiteY17" fmla="*/ 897749 h 966670"/>
                  <a:gd name="connsiteX18" fmla="*/ 337185 w 436126"/>
                  <a:gd name="connsiteY18" fmla="*/ 897748 h 966670"/>
                  <a:gd name="connsiteX19" fmla="*/ 337185 w 436126"/>
                  <a:gd name="connsiteY19" fmla="*/ 897749 h 966670"/>
                  <a:gd name="connsiteX20" fmla="*/ 337185 w 436126"/>
                  <a:gd name="connsiteY20" fmla="*/ 897749 h 966670"/>
                  <a:gd name="connsiteX21" fmla="*/ 343063 w 436126"/>
                  <a:gd name="connsiteY21" fmla="*/ 926864 h 966670"/>
                  <a:gd name="connsiteX22" fmla="*/ 382869 w 436126"/>
                  <a:gd name="connsiteY22" fmla="*/ 966670 h 966670"/>
                  <a:gd name="connsiteX23" fmla="*/ 1905 w 436126"/>
                  <a:gd name="connsiteY23" fmla="*/ 879651 h 966670"/>
                  <a:gd name="connsiteX24" fmla="*/ 0 w 436126"/>
                  <a:gd name="connsiteY24" fmla="*/ 452931 h 966670"/>
                  <a:gd name="connsiteX25" fmla="*/ 198120 w 436126"/>
                  <a:gd name="connsiteY25" fmla="*/ 279576 h 966670"/>
                  <a:gd name="connsiteX26" fmla="*/ 304800 w 436126"/>
                  <a:gd name="connsiteY26" fmla="*/ 58596 h 966670"/>
                  <a:gd name="connsiteX27" fmla="*/ 375999 w 436126"/>
                  <a:gd name="connsiteY2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82869 w 436126"/>
                  <a:gd name="connsiteY11" fmla="*/ 816175 h 966670"/>
                  <a:gd name="connsiteX12" fmla="*/ 392100 w 436126"/>
                  <a:gd name="connsiteY12" fmla="*/ 818039 h 966670"/>
                  <a:gd name="connsiteX13" fmla="*/ 392157 w 436126"/>
                  <a:gd name="connsiteY13" fmla="*/ 826952 h 966670"/>
                  <a:gd name="connsiteX14" fmla="*/ 343063 w 436126"/>
                  <a:gd name="connsiteY14" fmla="*/ 868633 h 966670"/>
                  <a:gd name="connsiteX15" fmla="*/ 337185 w 436126"/>
                  <a:gd name="connsiteY15" fmla="*/ 897749 h 966670"/>
                  <a:gd name="connsiteX16" fmla="*/ 337185 w 436126"/>
                  <a:gd name="connsiteY16" fmla="*/ 897748 h 966670"/>
                  <a:gd name="connsiteX17" fmla="*/ 337185 w 436126"/>
                  <a:gd name="connsiteY17" fmla="*/ 897749 h 966670"/>
                  <a:gd name="connsiteX18" fmla="*/ 337185 w 436126"/>
                  <a:gd name="connsiteY18" fmla="*/ 897749 h 966670"/>
                  <a:gd name="connsiteX19" fmla="*/ 343063 w 436126"/>
                  <a:gd name="connsiteY19" fmla="*/ 926864 h 966670"/>
                  <a:gd name="connsiteX20" fmla="*/ 382869 w 436126"/>
                  <a:gd name="connsiteY20" fmla="*/ 966670 h 966670"/>
                  <a:gd name="connsiteX21" fmla="*/ 1905 w 436126"/>
                  <a:gd name="connsiteY21" fmla="*/ 879651 h 966670"/>
                  <a:gd name="connsiteX22" fmla="*/ 0 w 436126"/>
                  <a:gd name="connsiteY22" fmla="*/ 452931 h 966670"/>
                  <a:gd name="connsiteX23" fmla="*/ 198120 w 436126"/>
                  <a:gd name="connsiteY23" fmla="*/ 279576 h 966670"/>
                  <a:gd name="connsiteX24" fmla="*/ 304800 w 436126"/>
                  <a:gd name="connsiteY24" fmla="*/ 58596 h 966670"/>
                  <a:gd name="connsiteX25" fmla="*/ 375999 w 436126"/>
                  <a:gd name="connsiteY2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82869 w 436126"/>
                  <a:gd name="connsiteY10" fmla="*/ 816175 h 966670"/>
                  <a:gd name="connsiteX11" fmla="*/ 392100 w 436126"/>
                  <a:gd name="connsiteY11" fmla="*/ 818039 h 966670"/>
                  <a:gd name="connsiteX12" fmla="*/ 392157 w 436126"/>
                  <a:gd name="connsiteY12" fmla="*/ 826952 h 966670"/>
                  <a:gd name="connsiteX13" fmla="*/ 343063 w 436126"/>
                  <a:gd name="connsiteY13" fmla="*/ 868633 h 966670"/>
                  <a:gd name="connsiteX14" fmla="*/ 337185 w 436126"/>
                  <a:gd name="connsiteY14" fmla="*/ 897749 h 966670"/>
                  <a:gd name="connsiteX15" fmla="*/ 337185 w 436126"/>
                  <a:gd name="connsiteY15" fmla="*/ 897748 h 966670"/>
                  <a:gd name="connsiteX16" fmla="*/ 337185 w 436126"/>
                  <a:gd name="connsiteY16" fmla="*/ 897749 h 966670"/>
                  <a:gd name="connsiteX17" fmla="*/ 337185 w 436126"/>
                  <a:gd name="connsiteY17" fmla="*/ 897749 h 966670"/>
                  <a:gd name="connsiteX18" fmla="*/ 343063 w 436126"/>
                  <a:gd name="connsiteY18" fmla="*/ 926864 h 966670"/>
                  <a:gd name="connsiteX19" fmla="*/ 382869 w 436126"/>
                  <a:gd name="connsiteY19" fmla="*/ 966670 h 966670"/>
                  <a:gd name="connsiteX20" fmla="*/ 1905 w 436126"/>
                  <a:gd name="connsiteY20" fmla="*/ 879651 h 966670"/>
                  <a:gd name="connsiteX21" fmla="*/ 0 w 436126"/>
                  <a:gd name="connsiteY21" fmla="*/ 452931 h 966670"/>
                  <a:gd name="connsiteX22" fmla="*/ 198120 w 436126"/>
                  <a:gd name="connsiteY22" fmla="*/ 279576 h 966670"/>
                  <a:gd name="connsiteX23" fmla="*/ 304800 w 436126"/>
                  <a:gd name="connsiteY23" fmla="*/ 58596 h 966670"/>
                  <a:gd name="connsiteX24" fmla="*/ 375999 w 436126"/>
                  <a:gd name="connsiteY2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82869 w 436126"/>
                  <a:gd name="connsiteY9" fmla="*/ 816175 h 966670"/>
                  <a:gd name="connsiteX10" fmla="*/ 392100 w 436126"/>
                  <a:gd name="connsiteY10" fmla="*/ 818039 h 966670"/>
                  <a:gd name="connsiteX11" fmla="*/ 392157 w 436126"/>
                  <a:gd name="connsiteY11" fmla="*/ 826952 h 966670"/>
                  <a:gd name="connsiteX12" fmla="*/ 343063 w 436126"/>
                  <a:gd name="connsiteY12" fmla="*/ 868633 h 966670"/>
                  <a:gd name="connsiteX13" fmla="*/ 337185 w 436126"/>
                  <a:gd name="connsiteY13" fmla="*/ 897749 h 966670"/>
                  <a:gd name="connsiteX14" fmla="*/ 337185 w 436126"/>
                  <a:gd name="connsiteY14" fmla="*/ 897748 h 966670"/>
                  <a:gd name="connsiteX15" fmla="*/ 337185 w 436126"/>
                  <a:gd name="connsiteY15" fmla="*/ 897749 h 966670"/>
                  <a:gd name="connsiteX16" fmla="*/ 337185 w 436126"/>
                  <a:gd name="connsiteY16" fmla="*/ 897749 h 966670"/>
                  <a:gd name="connsiteX17" fmla="*/ 343063 w 436126"/>
                  <a:gd name="connsiteY17" fmla="*/ 926864 h 966670"/>
                  <a:gd name="connsiteX18" fmla="*/ 382869 w 436126"/>
                  <a:gd name="connsiteY18" fmla="*/ 966670 h 966670"/>
                  <a:gd name="connsiteX19" fmla="*/ 1905 w 436126"/>
                  <a:gd name="connsiteY19" fmla="*/ 879651 h 966670"/>
                  <a:gd name="connsiteX20" fmla="*/ 0 w 436126"/>
                  <a:gd name="connsiteY20" fmla="*/ 452931 h 966670"/>
                  <a:gd name="connsiteX21" fmla="*/ 198120 w 436126"/>
                  <a:gd name="connsiteY21" fmla="*/ 279576 h 966670"/>
                  <a:gd name="connsiteX22" fmla="*/ 304800 w 436126"/>
                  <a:gd name="connsiteY22" fmla="*/ 58596 h 966670"/>
                  <a:gd name="connsiteX23" fmla="*/ 375999 w 436126"/>
                  <a:gd name="connsiteY2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82869 w 436126"/>
                  <a:gd name="connsiteY8" fmla="*/ 816175 h 966670"/>
                  <a:gd name="connsiteX9" fmla="*/ 392100 w 436126"/>
                  <a:gd name="connsiteY9" fmla="*/ 818039 h 966670"/>
                  <a:gd name="connsiteX10" fmla="*/ 392157 w 436126"/>
                  <a:gd name="connsiteY10" fmla="*/ 826952 h 966670"/>
                  <a:gd name="connsiteX11" fmla="*/ 343063 w 436126"/>
                  <a:gd name="connsiteY11" fmla="*/ 868633 h 966670"/>
                  <a:gd name="connsiteX12" fmla="*/ 337185 w 436126"/>
                  <a:gd name="connsiteY12" fmla="*/ 897749 h 966670"/>
                  <a:gd name="connsiteX13" fmla="*/ 337185 w 436126"/>
                  <a:gd name="connsiteY13" fmla="*/ 897748 h 966670"/>
                  <a:gd name="connsiteX14" fmla="*/ 337185 w 436126"/>
                  <a:gd name="connsiteY14" fmla="*/ 897749 h 966670"/>
                  <a:gd name="connsiteX15" fmla="*/ 337185 w 436126"/>
                  <a:gd name="connsiteY15" fmla="*/ 897749 h 966670"/>
                  <a:gd name="connsiteX16" fmla="*/ 343063 w 436126"/>
                  <a:gd name="connsiteY16" fmla="*/ 926864 h 966670"/>
                  <a:gd name="connsiteX17" fmla="*/ 382869 w 436126"/>
                  <a:gd name="connsiteY17" fmla="*/ 966670 h 966670"/>
                  <a:gd name="connsiteX18" fmla="*/ 1905 w 436126"/>
                  <a:gd name="connsiteY18" fmla="*/ 879651 h 966670"/>
                  <a:gd name="connsiteX19" fmla="*/ 0 w 436126"/>
                  <a:gd name="connsiteY19" fmla="*/ 452931 h 966670"/>
                  <a:gd name="connsiteX20" fmla="*/ 198120 w 436126"/>
                  <a:gd name="connsiteY20" fmla="*/ 279576 h 966670"/>
                  <a:gd name="connsiteX21" fmla="*/ 304800 w 436126"/>
                  <a:gd name="connsiteY21" fmla="*/ 58596 h 966670"/>
                  <a:gd name="connsiteX22" fmla="*/ 375999 w 436126"/>
                  <a:gd name="connsiteY2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82869 w 436126"/>
                  <a:gd name="connsiteY7" fmla="*/ 816175 h 966670"/>
                  <a:gd name="connsiteX8" fmla="*/ 392100 w 436126"/>
                  <a:gd name="connsiteY8" fmla="*/ 818039 h 966670"/>
                  <a:gd name="connsiteX9" fmla="*/ 392157 w 436126"/>
                  <a:gd name="connsiteY9" fmla="*/ 826952 h 966670"/>
                  <a:gd name="connsiteX10" fmla="*/ 343063 w 436126"/>
                  <a:gd name="connsiteY10" fmla="*/ 868633 h 966670"/>
                  <a:gd name="connsiteX11" fmla="*/ 337185 w 436126"/>
                  <a:gd name="connsiteY11" fmla="*/ 897749 h 966670"/>
                  <a:gd name="connsiteX12" fmla="*/ 337185 w 436126"/>
                  <a:gd name="connsiteY12" fmla="*/ 897748 h 966670"/>
                  <a:gd name="connsiteX13" fmla="*/ 337185 w 436126"/>
                  <a:gd name="connsiteY13" fmla="*/ 897749 h 966670"/>
                  <a:gd name="connsiteX14" fmla="*/ 337185 w 436126"/>
                  <a:gd name="connsiteY14" fmla="*/ 897749 h 966670"/>
                  <a:gd name="connsiteX15" fmla="*/ 343063 w 436126"/>
                  <a:gd name="connsiteY15" fmla="*/ 926864 h 966670"/>
                  <a:gd name="connsiteX16" fmla="*/ 382869 w 436126"/>
                  <a:gd name="connsiteY16" fmla="*/ 966670 h 966670"/>
                  <a:gd name="connsiteX17" fmla="*/ 1905 w 436126"/>
                  <a:gd name="connsiteY17" fmla="*/ 879651 h 966670"/>
                  <a:gd name="connsiteX18" fmla="*/ 0 w 436126"/>
                  <a:gd name="connsiteY18" fmla="*/ 452931 h 966670"/>
                  <a:gd name="connsiteX19" fmla="*/ 198120 w 436126"/>
                  <a:gd name="connsiteY19" fmla="*/ 279576 h 966670"/>
                  <a:gd name="connsiteX20" fmla="*/ 304800 w 436126"/>
                  <a:gd name="connsiteY20" fmla="*/ 58596 h 966670"/>
                  <a:gd name="connsiteX21" fmla="*/ 375999 w 436126"/>
                  <a:gd name="connsiteY2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92157 w 436126"/>
                  <a:gd name="connsiteY8" fmla="*/ 826952 h 966670"/>
                  <a:gd name="connsiteX9" fmla="*/ 343063 w 436126"/>
                  <a:gd name="connsiteY9" fmla="*/ 868633 h 966670"/>
                  <a:gd name="connsiteX10" fmla="*/ 337185 w 436126"/>
                  <a:gd name="connsiteY10" fmla="*/ 897749 h 966670"/>
                  <a:gd name="connsiteX11" fmla="*/ 337185 w 436126"/>
                  <a:gd name="connsiteY11" fmla="*/ 897748 h 966670"/>
                  <a:gd name="connsiteX12" fmla="*/ 337185 w 436126"/>
                  <a:gd name="connsiteY12" fmla="*/ 897749 h 966670"/>
                  <a:gd name="connsiteX13" fmla="*/ 337185 w 436126"/>
                  <a:gd name="connsiteY13" fmla="*/ 897749 h 966670"/>
                  <a:gd name="connsiteX14" fmla="*/ 343063 w 436126"/>
                  <a:gd name="connsiteY14" fmla="*/ 926864 h 966670"/>
                  <a:gd name="connsiteX15" fmla="*/ 382869 w 436126"/>
                  <a:gd name="connsiteY15" fmla="*/ 966670 h 966670"/>
                  <a:gd name="connsiteX16" fmla="*/ 1905 w 436126"/>
                  <a:gd name="connsiteY16" fmla="*/ 879651 h 966670"/>
                  <a:gd name="connsiteX17" fmla="*/ 0 w 436126"/>
                  <a:gd name="connsiteY17" fmla="*/ 452931 h 966670"/>
                  <a:gd name="connsiteX18" fmla="*/ 198120 w 436126"/>
                  <a:gd name="connsiteY18" fmla="*/ 279576 h 966670"/>
                  <a:gd name="connsiteX19" fmla="*/ 304800 w 436126"/>
                  <a:gd name="connsiteY19" fmla="*/ 58596 h 966670"/>
                  <a:gd name="connsiteX20" fmla="*/ 375999 w 436126"/>
                  <a:gd name="connsiteY2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43063 w 436126"/>
                  <a:gd name="connsiteY8" fmla="*/ 868633 h 966670"/>
                  <a:gd name="connsiteX9" fmla="*/ 337185 w 436126"/>
                  <a:gd name="connsiteY9" fmla="*/ 897749 h 966670"/>
                  <a:gd name="connsiteX10" fmla="*/ 337185 w 436126"/>
                  <a:gd name="connsiteY10" fmla="*/ 897748 h 966670"/>
                  <a:gd name="connsiteX11" fmla="*/ 337185 w 436126"/>
                  <a:gd name="connsiteY11" fmla="*/ 897749 h 966670"/>
                  <a:gd name="connsiteX12" fmla="*/ 337185 w 436126"/>
                  <a:gd name="connsiteY12" fmla="*/ 897749 h 966670"/>
                  <a:gd name="connsiteX13" fmla="*/ 343063 w 436126"/>
                  <a:gd name="connsiteY13" fmla="*/ 926864 h 966670"/>
                  <a:gd name="connsiteX14" fmla="*/ 382869 w 436126"/>
                  <a:gd name="connsiteY14" fmla="*/ 966670 h 966670"/>
                  <a:gd name="connsiteX15" fmla="*/ 1905 w 436126"/>
                  <a:gd name="connsiteY15" fmla="*/ 879651 h 966670"/>
                  <a:gd name="connsiteX16" fmla="*/ 0 w 436126"/>
                  <a:gd name="connsiteY16" fmla="*/ 452931 h 966670"/>
                  <a:gd name="connsiteX17" fmla="*/ 198120 w 436126"/>
                  <a:gd name="connsiteY17" fmla="*/ 279576 h 966670"/>
                  <a:gd name="connsiteX18" fmla="*/ 304800 w 436126"/>
                  <a:gd name="connsiteY18" fmla="*/ 58596 h 966670"/>
                  <a:gd name="connsiteX19" fmla="*/ 375999 w 436126"/>
                  <a:gd name="connsiteY1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868633 h 966670"/>
                  <a:gd name="connsiteX8" fmla="*/ 337185 w 436126"/>
                  <a:gd name="connsiteY8" fmla="*/ 897749 h 966670"/>
                  <a:gd name="connsiteX9" fmla="*/ 337185 w 436126"/>
                  <a:gd name="connsiteY9" fmla="*/ 897748 h 966670"/>
                  <a:gd name="connsiteX10" fmla="*/ 337185 w 436126"/>
                  <a:gd name="connsiteY10" fmla="*/ 897749 h 966670"/>
                  <a:gd name="connsiteX11" fmla="*/ 337185 w 436126"/>
                  <a:gd name="connsiteY11" fmla="*/ 897749 h 966670"/>
                  <a:gd name="connsiteX12" fmla="*/ 343063 w 436126"/>
                  <a:gd name="connsiteY12" fmla="*/ 926864 h 966670"/>
                  <a:gd name="connsiteX13" fmla="*/ 382869 w 436126"/>
                  <a:gd name="connsiteY13" fmla="*/ 966670 h 966670"/>
                  <a:gd name="connsiteX14" fmla="*/ 1905 w 436126"/>
                  <a:gd name="connsiteY14" fmla="*/ 879651 h 966670"/>
                  <a:gd name="connsiteX15" fmla="*/ 0 w 436126"/>
                  <a:gd name="connsiteY15" fmla="*/ 452931 h 966670"/>
                  <a:gd name="connsiteX16" fmla="*/ 198120 w 436126"/>
                  <a:gd name="connsiteY16" fmla="*/ 279576 h 966670"/>
                  <a:gd name="connsiteX17" fmla="*/ 304800 w 436126"/>
                  <a:gd name="connsiteY17" fmla="*/ 58596 h 966670"/>
                  <a:gd name="connsiteX18" fmla="*/ 375999 w 436126"/>
                  <a:gd name="connsiteY1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37185 w 436126"/>
                  <a:gd name="connsiteY10" fmla="*/ 897749 h 966670"/>
                  <a:gd name="connsiteX11" fmla="*/ 343063 w 436126"/>
                  <a:gd name="connsiteY11" fmla="*/ 926864 h 966670"/>
                  <a:gd name="connsiteX12" fmla="*/ 382869 w 436126"/>
                  <a:gd name="connsiteY12" fmla="*/ 966670 h 966670"/>
                  <a:gd name="connsiteX13" fmla="*/ 1905 w 436126"/>
                  <a:gd name="connsiteY13" fmla="*/ 879651 h 966670"/>
                  <a:gd name="connsiteX14" fmla="*/ 0 w 436126"/>
                  <a:gd name="connsiteY14" fmla="*/ 452931 h 966670"/>
                  <a:gd name="connsiteX15" fmla="*/ 198120 w 436126"/>
                  <a:gd name="connsiteY15" fmla="*/ 279576 h 966670"/>
                  <a:gd name="connsiteX16" fmla="*/ 304800 w 436126"/>
                  <a:gd name="connsiteY16" fmla="*/ 58596 h 966670"/>
                  <a:gd name="connsiteX17" fmla="*/ 375999 w 436126"/>
                  <a:gd name="connsiteY1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43063 w 436126"/>
                  <a:gd name="connsiteY10" fmla="*/ 926864 h 966670"/>
                  <a:gd name="connsiteX11" fmla="*/ 382869 w 436126"/>
                  <a:gd name="connsiteY11" fmla="*/ 966670 h 966670"/>
                  <a:gd name="connsiteX12" fmla="*/ 1905 w 436126"/>
                  <a:gd name="connsiteY12" fmla="*/ 879651 h 966670"/>
                  <a:gd name="connsiteX13" fmla="*/ 0 w 436126"/>
                  <a:gd name="connsiteY13" fmla="*/ 452931 h 966670"/>
                  <a:gd name="connsiteX14" fmla="*/ 198120 w 436126"/>
                  <a:gd name="connsiteY14" fmla="*/ 279576 h 966670"/>
                  <a:gd name="connsiteX15" fmla="*/ 304800 w 436126"/>
                  <a:gd name="connsiteY15" fmla="*/ 58596 h 966670"/>
                  <a:gd name="connsiteX16" fmla="*/ 375999 w 436126"/>
                  <a:gd name="connsiteY1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43063 w 436126"/>
                  <a:gd name="connsiteY9" fmla="*/ 926864 h 966670"/>
                  <a:gd name="connsiteX10" fmla="*/ 382869 w 436126"/>
                  <a:gd name="connsiteY10" fmla="*/ 966670 h 966670"/>
                  <a:gd name="connsiteX11" fmla="*/ 1905 w 436126"/>
                  <a:gd name="connsiteY11" fmla="*/ 879651 h 966670"/>
                  <a:gd name="connsiteX12" fmla="*/ 0 w 436126"/>
                  <a:gd name="connsiteY12" fmla="*/ 452931 h 966670"/>
                  <a:gd name="connsiteX13" fmla="*/ 198120 w 436126"/>
                  <a:gd name="connsiteY13" fmla="*/ 279576 h 966670"/>
                  <a:gd name="connsiteX14" fmla="*/ 304800 w 436126"/>
                  <a:gd name="connsiteY14" fmla="*/ 58596 h 966670"/>
                  <a:gd name="connsiteX15" fmla="*/ 375999 w 436126"/>
                  <a:gd name="connsiteY1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43063 w 436126"/>
                  <a:gd name="connsiteY8" fmla="*/ 926864 h 966670"/>
                  <a:gd name="connsiteX9" fmla="*/ 382869 w 436126"/>
                  <a:gd name="connsiteY9" fmla="*/ 966670 h 966670"/>
                  <a:gd name="connsiteX10" fmla="*/ 1905 w 436126"/>
                  <a:gd name="connsiteY10" fmla="*/ 879651 h 966670"/>
                  <a:gd name="connsiteX11" fmla="*/ 0 w 436126"/>
                  <a:gd name="connsiteY11" fmla="*/ 452931 h 966670"/>
                  <a:gd name="connsiteX12" fmla="*/ 198120 w 436126"/>
                  <a:gd name="connsiteY12" fmla="*/ 279576 h 966670"/>
                  <a:gd name="connsiteX13" fmla="*/ 304800 w 436126"/>
                  <a:gd name="connsiteY13" fmla="*/ 58596 h 966670"/>
                  <a:gd name="connsiteX14" fmla="*/ 375999 w 436126"/>
                  <a:gd name="connsiteY1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926864 h 966670"/>
                  <a:gd name="connsiteX8" fmla="*/ 382869 w 436126"/>
                  <a:gd name="connsiteY8" fmla="*/ 966670 h 966670"/>
                  <a:gd name="connsiteX9" fmla="*/ 1905 w 436126"/>
                  <a:gd name="connsiteY9" fmla="*/ 879651 h 966670"/>
                  <a:gd name="connsiteX10" fmla="*/ 0 w 436126"/>
                  <a:gd name="connsiteY10" fmla="*/ 452931 h 966670"/>
                  <a:gd name="connsiteX11" fmla="*/ 198120 w 436126"/>
                  <a:gd name="connsiteY11" fmla="*/ 279576 h 966670"/>
                  <a:gd name="connsiteX12" fmla="*/ 304800 w 436126"/>
                  <a:gd name="connsiteY12" fmla="*/ 58596 h 966670"/>
                  <a:gd name="connsiteX13" fmla="*/ 375999 w 436126"/>
                  <a:gd name="connsiteY1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79367"/>
                  <a:gd name="connsiteX1" fmla="*/ 428625 w 436126"/>
                  <a:gd name="connsiteY1" fmla="*/ 50976 h 979367"/>
                  <a:gd name="connsiteX2" fmla="*/ 386715 w 436126"/>
                  <a:gd name="connsiteY2" fmla="*/ 292911 h 979367"/>
                  <a:gd name="connsiteX3" fmla="*/ 389255 w 436126"/>
                  <a:gd name="connsiteY3" fmla="*/ 372286 h 979367"/>
                  <a:gd name="connsiteX4" fmla="*/ 382869 w 436126"/>
                  <a:gd name="connsiteY4" fmla="*/ 525932 h 979367"/>
                  <a:gd name="connsiteX5" fmla="*/ 382869 w 436126"/>
                  <a:gd name="connsiteY5" fmla="*/ 663775 h 979367"/>
                  <a:gd name="connsiteX6" fmla="*/ 382869 w 436126"/>
                  <a:gd name="connsiteY6" fmla="*/ 816175 h 979367"/>
                  <a:gd name="connsiteX7" fmla="*/ 382869 w 436126"/>
                  <a:gd name="connsiteY7" fmla="*/ 966670 h 979367"/>
                  <a:gd name="connsiteX8" fmla="*/ 1905 w 436126"/>
                  <a:gd name="connsiteY8" fmla="*/ 879651 h 979367"/>
                  <a:gd name="connsiteX9" fmla="*/ 0 w 436126"/>
                  <a:gd name="connsiteY9" fmla="*/ 452931 h 979367"/>
                  <a:gd name="connsiteX10" fmla="*/ 198120 w 436126"/>
                  <a:gd name="connsiteY10" fmla="*/ 279576 h 979367"/>
                  <a:gd name="connsiteX11" fmla="*/ 304800 w 436126"/>
                  <a:gd name="connsiteY11" fmla="*/ 58596 h 979367"/>
                  <a:gd name="connsiteX12" fmla="*/ 375999 w 436126"/>
                  <a:gd name="connsiteY12" fmla="*/ 493 h 979367"/>
                  <a:gd name="connsiteX0" fmla="*/ 375999 w 436126"/>
                  <a:gd name="connsiteY0" fmla="*/ 493 h 985710"/>
                  <a:gd name="connsiteX1" fmla="*/ 428625 w 436126"/>
                  <a:gd name="connsiteY1" fmla="*/ 50976 h 985710"/>
                  <a:gd name="connsiteX2" fmla="*/ 386715 w 436126"/>
                  <a:gd name="connsiteY2" fmla="*/ 292911 h 985710"/>
                  <a:gd name="connsiteX3" fmla="*/ 389255 w 436126"/>
                  <a:gd name="connsiteY3" fmla="*/ 372286 h 985710"/>
                  <a:gd name="connsiteX4" fmla="*/ 382869 w 436126"/>
                  <a:gd name="connsiteY4" fmla="*/ 525932 h 985710"/>
                  <a:gd name="connsiteX5" fmla="*/ 382869 w 436126"/>
                  <a:gd name="connsiteY5" fmla="*/ 663775 h 985710"/>
                  <a:gd name="connsiteX6" fmla="*/ 382869 w 436126"/>
                  <a:gd name="connsiteY6" fmla="*/ 816175 h 985710"/>
                  <a:gd name="connsiteX7" fmla="*/ 382869 w 436126"/>
                  <a:gd name="connsiteY7" fmla="*/ 966670 h 985710"/>
                  <a:gd name="connsiteX8" fmla="*/ 1905 w 436126"/>
                  <a:gd name="connsiteY8" fmla="*/ 879651 h 985710"/>
                  <a:gd name="connsiteX9" fmla="*/ 0 w 436126"/>
                  <a:gd name="connsiteY9" fmla="*/ 452931 h 985710"/>
                  <a:gd name="connsiteX10" fmla="*/ 198120 w 436126"/>
                  <a:gd name="connsiteY10" fmla="*/ 279576 h 985710"/>
                  <a:gd name="connsiteX11" fmla="*/ 304800 w 436126"/>
                  <a:gd name="connsiteY11" fmla="*/ 58596 h 985710"/>
                  <a:gd name="connsiteX12" fmla="*/ 375999 w 436126"/>
                  <a:gd name="connsiteY12" fmla="*/ 493 h 985710"/>
                  <a:gd name="connsiteX0" fmla="*/ 375999 w 436126"/>
                  <a:gd name="connsiteY0" fmla="*/ 493 h 976016"/>
                  <a:gd name="connsiteX1" fmla="*/ 428625 w 436126"/>
                  <a:gd name="connsiteY1" fmla="*/ 50976 h 976016"/>
                  <a:gd name="connsiteX2" fmla="*/ 386715 w 436126"/>
                  <a:gd name="connsiteY2" fmla="*/ 292911 h 976016"/>
                  <a:gd name="connsiteX3" fmla="*/ 389255 w 436126"/>
                  <a:gd name="connsiteY3" fmla="*/ 372286 h 976016"/>
                  <a:gd name="connsiteX4" fmla="*/ 382869 w 436126"/>
                  <a:gd name="connsiteY4" fmla="*/ 525932 h 976016"/>
                  <a:gd name="connsiteX5" fmla="*/ 382869 w 436126"/>
                  <a:gd name="connsiteY5" fmla="*/ 663775 h 976016"/>
                  <a:gd name="connsiteX6" fmla="*/ 382869 w 436126"/>
                  <a:gd name="connsiteY6" fmla="*/ 816175 h 976016"/>
                  <a:gd name="connsiteX7" fmla="*/ 382869 w 436126"/>
                  <a:gd name="connsiteY7" fmla="*/ 966670 h 976016"/>
                  <a:gd name="connsiteX8" fmla="*/ 1905 w 436126"/>
                  <a:gd name="connsiteY8" fmla="*/ 879651 h 976016"/>
                  <a:gd name="connsiteX9" fmla="*/ 0 w 436126"/>
                  <a:gd name="connsiteY9" fmla="*/ 452931 h 976016"/>
                  <a:gd name="connsiteX10" fmla="*/ 198120 w 436126"/>
                  <a:gd name="connsiteY10" fmla="*/ 279576 h 976016"/>
                  <a:gd name="connsiteX11" fmla="*/ 304800 w 436126"/>
                  <a:gd name="connsiteY11" fmla="*/ 58596 h 976016"/>
                  <a:gd name="connsiteX12" fmla="*/ 375999 w 436126"/>
                  <a:gd name="connsiteY12" fmla="*/ 493 h 976016"/>
                  <a:gd name="connsiteX0" fmla="*/ 375999 w 436126"/>
                  <a:gd name="connsiteY0" fmla="*/ 493 h 973673"/>
                  <a:gd name="connsiteX1" fmla="*/ 428625 w 436126"/>
                  <a:gd name="connsiteY1" fmla="*/ 50976 h 973673"/>
                  <a:gd name="connsiteX2" fmla="*/ 386715 w 436126"/>
                  <a:gd name="connsiteY2" fmla="*/ 292911 h 973673"/>
                  <a:gd name="connsiteX3" fmla="*/ 389255 w 436126"/>
                  <a:gd name="connsiteY3" fmla="*/ 372286 h 973673"/>
                  <a:gd name="connsiteX4" fmla="*/ 382869 w 436126"/>
                  <a:gd name="connsiteY4" fmla="*/ 525932 h 973673"/>
                  <a:gd name="connsiteX5" fmla="*/ 382869 w 436126"/>
                  <a:gd name="connsiteY5" fmla="*/ 663775 h 973673"/>
                  <a:gd name="connsiteX6" fmla="*/ 382869 w 436126"/>
                  <a:gd name="connsiteY6" fmla="*/ 816175 h 973673"/>
                  <a:gd name="connsiteX7" fmla="*/ 382869 w 436126"/>
                  <a:gd name="connsiteY7" fmla="*/ 966670 h 973673"/>
                  <a:gd name="connsiteX8" fmla="*/ 1905 w 436126"/>
                  <a:gd name="connsiteY8" fmla="*/ 879651 h 973673"/>
                  <a:gd name="connsiteX9" fmla="*/ 0 w 436126"/>
                  <a:gd name="connsiteY9" fmla="*/ 452931 h 973673"/>
                  <a:gd name="connsiteX10" fmla="*/ 198120 w 436126"/>
                  <a:gd name="connsiteY10" fmla="*/ 279576 h 973673"/>
                  <a:gd name="connsiteX11" fmla="*/ 304800 w 436126"/>
                  <a:gd name="connsiteY11" fmla="*/ 58596 h 973673"/>
                  <a:gd name="connsiteX12" fmla="*/ 375999 w 436126"/>
                  <a:gd name="connsiteY12" fmla="*/ 493 h 97367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8780 w 436126"/>
                  <a:gd name="connsiteY3" fmla="*/ 378001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8022"/>
                  <a:gd name="connsiteY0" fmla="*/ 493 h 970663"/>
                  <a:gd name="connsiteX1" fmla="*/ 428625 w 438022"/>
                  <a:gd name="connsiteY1" fmla="*/ 50976 h 970663"/>
                  <a:gd name="connsiteX2" fmla="*/ 386715 w 438022"/>
                  <a:gd name="connsiteY2" fmla="*/ 292911 h 970663"/>
                  <a:gd name="connsiteX3" fmla="*/ 394970 w 438022"/>
                  <a:gd name="connsiteY3" fmla="*/ 376096 h 970663"/>
                  <a:gd name="connsiteX4" fmla="*/ 392394 w 438022"/>
                  <a:gd name="connsiteY4" fmla="*/ 524027 h 970663"/>
                  <a:gd name="connsiteX5" fmla="*/ 388584 w 438022"/>
                  <a:gd name="connsiteY5" fmla="*/ 665680 h 970663"/>
                  <a:gd name="connsiteX6" fmla="*/ 386679 w 438022"/>
                  <a:gd name="connsiteY6" fmla="*/ 819985 h 970663"/>
                  <a:gd name="connsiteX7" fmla="*/ 382869 w 438022"/>
                  <a:gd name="connsiteY7" fmla="*/ 966670 h 970663"/>
                  <a:gd name="connsiteX8" fmla="*/ 1905 w 438022"/>
                  <a:gd name="connsiteY8" fmla="*/ 879651 h 970663"/>
                  <a:gd name="connsiteX9" fmla="*/ 0 w 438022"/>
                  <a:gd name="connsiteY9" fmla="*/ 452931 h 970663"/>
                  <a:gd name="connsiteX10" fmla="*/ 198120 w 438022"/>
                  <a:gd name="connsiteY10" fmla="*/ 279576 h 970663"/>
                  <a:gd name="connsiteX11" fmla="*/ 304800 w 438022"/>
                  <a:gd name="connsiteY11" fmla="*/ 58596 h 970663"/>
                  <a:gd name="connsiteX12" fmla="*/ 375999 w 438022"/>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16" h="970663">
                    <a:moveTo>
                      <a:pt x="375999" y="493"/>
                    </a:moveTo>
                    <a:cubicBezTo>
                      <a:pt x="403543" y="3986"/>
                      <a:pt x="414655" y="16051"/>
                      <a:pt x="428625" y="50976"/>
                    </a:cubicBezTo>
                    <a:cubicBezTo>
                      <a:pt x="453390" y="126223"/>
                      <a:pt x="429472" y="248884"/>
                      <a:pt x="390525" y="296721"/>
                    </a:cubicBezTo>
                    <a:cubicBezTo>
                      <a:pt x="374438" y="323603"/>
                      <a:pt x="363114" y="360539"/>
                      <a:pt x="394970" y="376096"/>
                    </a:cubicBezTo>
                    <a:cubicBezTo>
                      <a:pt x="350514" y="407313"/>
                      <a:pt x="325798" y="476545"/>
                      <a:pt x="392394" y="524027"/>
                    </a:cubicBezTo>
                    <a:cubicBezTo>
                      <a:pt x="337990" y="559273"/>
                      <a:pt x="335773" y="638618"/>
                      <a:pt x="388584" y="665680"/>
                    </a:cubicBezTo>
                    <a:cubicBezTo>
                      <a:pt x="314289" y="708860"/>
                      <a:pt x="323814" y="797760"/>
                      <a:pt x="386679" y="819985"/>
                    </a:cubicBezTo>
                    <a:cubicBezTo>
                      <a:pt x="316194" y="858720"/>
                      <a:pt x="333339" y="946985"/>
                      <a:pt x="382869" y="966670"/>
                    </a:cubicBezTo>
                    <a:cubicBezTo>
                      <a:pt x="229211" y="979574"/>
                      <a:pt x="134608" y="963902"/>
                      <a:pt x="1905" y="879651"/>
                    </a:cubicBezTo>
                    <a:lnTo>
                      <a:pt x="0" y="452931"/>
                    </a:lnTo>
                    <a:cubicBezTo>
                      <a:pt x="46355" y="334186"/>
                      <a:pt x="127000" y="316406"/>
                      <a:pt x="198120" y="279576"/>
                    </a:cubicBezTo>
                    <a:cubicBezTo>
                      <a:pt x="256540" y="244016"/>
                      <a:pt x="278765" y="143686"/>
                      <a:pt x="304800" y="58596"/>
                    </a:cubicBezTo>
                    <a:cubicBezTo>
                      <a:pt x="317817" y="11606"/>
                      <a:pt x="348456" y="-2999"/>
                      <a:pt x="375999" y="49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0" name="Rounded Rectangle 39"/>
              <p:cNvSpPr/>
              <p:nvPr/>
            </p:nvSpPr>
            <p:spPr bwMode="gray">
              <a:xfrm>
                <a:off x="1012606" y="1960498"/>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1" name="Rounded Rectangle 40"/>
              <p:cNvSpPr/>
              <p:nvPr/>
            </p:nvSpPr>
            <p:spPr bwMode="gray">
              <a:xfrm>
                <a:off x="1009659" y="2075574"/>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2" name="Rounded Rectangle 41"/>
              <p:cNvSpPr/>
              <p:nvPr/>
            </p:nvSpPr>
            <p:spPr bwMode="gray">
              <a:xfrm>
                <a:off x="1002283" y="2192127"/>
                <a:ext cx="272941"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3" name="Rounded Rectangle 42"/>
              <p:cNvSpPr/>
              <p:nvPr/>
            </p:nvSpPr>
            <p:spPr bwMode="gray">
              <a:xfrm>
                <a:off x="1000805" y="2305722"/>
                <a:ext cx="215402"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grpSp>
      </p:grpSp>
      <p:sp>
        <p:nvSpPr>
          <p:cNvPr id="15" name="Oval 14"/>
          <p:cNvSpPr/>
          <p:nvPr/>
        </p:nvSpPr>
        <p:spPr bwMode="gray">
          <a:xfrm>
            <a:off x="6697913" y="4033321"/>
            <a:ext cx="640080" cy="640080"/>
          </a:xfrm>
          <a:prstGeom prst="ellipse">
            <a:avLst/>
          </a:prstGeom>
          <a:solidFill>
            <a:srgbClr val="6D2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44" name="Group 43"/>
          <p:cNvGrpSpPr>
            <a:grpSpLocks noChangeAspect="1"/>
          </p:cNvGrpSpPr>
          <p:nvPr/>
        </p:nvGrpSpPr>
        <p:grpSpPr bwMode="gray">
          <a:xfrm rot="10800000" flipH="1">
            <a:off x="6866533" y="4184605"/>
            <a:ext cx="302840" cy="337512"/>
            <a:chOff x="719011" y="1658407"/>
            <a:chExt cx="587191" cy="751742"/>
          </a:xfrm>
          <a:solidFill>
            <a:schemeClr val="bg1"/>
          </a:solidFill>
        </p:grpSpPr>
        <p:sp>
          <p:nvSpPr>
            <p:cNvPr id="45" name="Freeform 44"/>
            <p:cNvSpPr/>
            <p:nvPr/>
          </p:nvSpPr>
          <p:spPr bwMode="gray">
            <a:xfrm>
              <a:off x="719011" y="1658407"/>
              <a:ext cx="339769" cy="751742"/>
            </a:xfrm>
            <a:custGeom>
              <a:avLst/>
              <a:gdLst>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90226 w 436126"/>
                <a:gd name="connsiteY14" fmla="*/ 524447 h 974063"/>
                <a:gd name="connsiteX15" fmla="*/ 382869 w 436126"/>
                <a:gd name="connsiteY15" fmla="*/ 525932 h 974063"/>
                <a:gd name="connsiteX16" fmla="*/ 343063 w 436126"/>
                <a:gd name="connsiteY16" fmla="*/ 565738 h 974063"/>
                <a:gd name="connsiteX17" fmla="*/ 337185 w 436126"/>
                <a:gd name="connsiteY17" fmla="*/ 594853 h 974063"/>
                <a:gd name="connsiteX18" fmla="*/ 337185 w 436126"/>
                <a:gd name="connsiteY18" fmla="*/ 594853 h 974063"/>
                <a:gd name="connsiteX19" fmla="*/ 337185 w 436126"/>
                <a:gd name="connsiteY19" fmla="*/ 594854 h 974063"/>
                <a:gd name="connsiteX20" fmla="*/ 337185 w 436126"/>
                <a:gd name="connsiteY20" fmla="*/ 594853 h 974063"/>
                <a:gd name="connsiteX21" fmla="*/ 343063 w 436126"/>
                <a:gd name="connsiteY21" fmla="*/ 623969 h 974063"/>
                <a:gd name="connsiteX22" fmla="*/ 382869 w 436126"/>
                <a:gd name="connsiteY22" fmla="*/ 663775 h 974063"/>
                <a:gd name="connsiteX23" fmla="*/ 391126 w 436126"/>
                <a:gd name="connsiteY23" fmla="*/ 665442 h 974063"/>
                <a:gd name="connsiteX24" fmla="*/ 391198 w 436126"/>
                <a:gd name="connsiteY24" fmla="*/ 676651 h 974063"/>
                <a:gd name="connsiteX25" fmla="*/ 382869 w 436126"/>
                <a:gd name="connsiteY25" fmla="*/ 678332 h 974063"/>
                <a:gd name="connsiteX26" fmla="*/ 343063 w 436126"/>
                <a:gd name="connsiteY26" fmla="*/ 718138 h 974063"/>
                <a:gd name="connsiteX27" fmla="*/ 337185 w 436126"/>
                <a:gd name="connsiteY27" fmla="*/ 747253 h 974063"/>
                <a:gd name="connsiteX28" fmla="*/ 337185 w 436126"/>
                <a:gd name="connsiteY28" fmla="*/ 747253 h 974063"/>
                <a:gd name="connsiteX29" fmla="*/ 337185 w 436126"/>
                <a:gd name="connsiteY29" fmla="*/ 747254 h 974063"/>
                <a:gd name="connsiteX30" fmla="*/ 337185 w 436126"/>
                <a:gd name="connsiteY30" fmla="*/ 747253 h 974063"/>
                <a:gd name="connsiteX31" fmla="*/ 343063 w 436126"/>
                <a:gd name="connsiteY31" fmla="*/ 776369 h 974063"/>
                <a:gd name="connsiteX32" fmla="*/ 382869 w 436126"/>
                <a:gd name="connsiteY32" fmla="*/ 816175 h 974063"/>
                <a:gd name="connsiteX33" fmla="*/ 392100 w 436126"/>
                <a:gd name="connsiteY33" fmla="*/ 818039 h 974063"/>
                <a:gd name="connsiteX34" fmla="*/ 392157 w 436126"/>
                <a:gd name="connsiteY34" fmla="*/ 826952 h 974063"/>
                <a:gd name="connsiteX35" fmla="*/ 382869 w 436126"/>
                <a:gd name="connsiteY35" fmla="*/ 828827 h 974063"/>
                <a:gd name="connsiteX36" fmla="*/ 343063 w 436126"/>
                <a:gd name="connsiteY36" fmla="*/ 868633 h 974063"/>
                <a:gd name="connsiteX37" fmla="*/ 337185 w 436126"/>
                <a:gd name="connsiteY37" fmla="*/ 897749 h 974063"/>
                <a:gd name="connsiteX38" fmla="*/ 337185 w 436126"/>
                <a:gd name="connsiteY38" fmla="*/ 897748 h 974063"/>
                <a:gd name="connsiteX39" fmla="*/ 337185 w 436126"/>
                <a:gd name="connsiteY39" fmla="*/ 897749 h 974063"/>
                <a:gd name="connsiteX40" fmla="*/ 337185 w 436126"/>
                <a:gd name="connsiteY40" fmla="*/ 897749 h 974063"/>
                <a:gd name="connsiteX41" fmla="*/ 343063 w 436126"/>
                <a:gd name="connsiteY41" fmla="*/ 926864 h 974063"/>
                <a:gd name="connsiteX42" fmla="*/ 382869 w 436126"/>
                <a:gd name="connsiteY42" fmla="*/ 966670 h 974063"/>
                <a:gd name="connsiteX43" fmla="*/ 393062 w 436126"/>
                <a:gd name="connsiteY43" fmla="*/ 968728 h 974063"/>
                <a:gd name="connsiteX44" fmla="*/ 393065 w 436126"/>
                <a:gd name="connsiteY44" fmla="*/ 969186 h 974063"/>
                <a:gd name="connsiteX45" fmla="*/ 1905 w 436126"/>
                <a:gd name="connsiteY45" fmla="*/ 879651 h 974063"/>
                <a:gd name="connsiteX46" fmla="*/ 0 w 436126"/>
                <a:gd name="connsiteY46" fmla="*/ 452931 h 974063"/>
                <a:gd name="connsiteX47" fmla="*/ 198120 w 436126"/>
                <a:gd name="connsiteY47" fmla="*/ 279576 h 974063"/>
                <a:gd name="connsiteX48" fmla="*/ 304800 w 436126"/>
                <a:gd name="connsiteY48" fmla="*/ 58596 h 974063"/>
                <a:gd name="connsiteX49" fmla="*/ 375999 w 436126"/>
                <a:gd name="connsiteY49"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91198 w 436126"/>
                <a:gd name="connsiteY23" fmla="*/ 676651 h 974063"/>
                <a:gd name="connsiteX24" fmla="*/ 382869 w 436126"/>
                <a:gd name="connsiteY24" fmla="*/ 678332 h 974063"/>
                <a:gd name="connsiteX25" fmla="*/ 343063 w 436126"/>
                <a:gd name="connsiteY25" fmla="*/ 718138 h 974063"/>
                <a:gd name="connsiteX26" fmla="*/ 337185 w 436126"/>
                <a:gd name="connsiteY26" fmla="*/ 747253 h 974063"/>
                <a:gd name="connsiteX27" fmla="*/ 337185 w 436126"/>
                <a:gd name="connsiteY27" fmla="*/ 747253 h 974063"/>
                <a:gd name="connsiteX28" fmla="*/ 337185 w 436126"/>
                <a:gd name="connsiteY28" fmla="*/ 747254 h 974063"/>
                <a:gd name="connsiteX29" fmla="*/ 337185 w 436126"/>
                <a:gd name="connsiteY29" fmla="*/ 747253 h 974063"/>
                <a:gd name="connsiteX30" fmla="*/ 343063 w 436126"/>
                <a:gd name="connsiteY30" fmla="*/ 776369 h 974063"/>
                <a:gd name="connsiteX31" fmla="*/ 382869 w 436126"/>
                <a:gd name="connsiteY31" fmla="*/ 816175 h 974063"/>
                <a:gd name="connsiteX32" fmla="*/ 392100 w 436126"/>
                <a:gd name="connsiteY32" fmla="*/ 818039 h 974063"/>
                <a:gd name="connsiteX33" fmla="*/ 392157 w 436126"/>
                <a:gd name="connsiteY33" fmla="*/ 826952 h 974063"/>
                <a:gd name="connsiteX34" fmla="*/ 382869 w 436126"/>
                <a:gd name="connsiteY34" fmla="*/ 828827 h 974063"/>
                <a:gd name="connsiteX35" fmla="*/ 343063 w 436126"/>
                <a:gd name="connsiteY35" fmla="*/ 868633 h 974063"/>
                <a:gd name="connsiteX36" fmla="*/ 337185 w 436126"/>
                <a:gd name="connsiteY36" fmla="*/ 897749 h 974063"/>
                <a:gd name="connsiteX37" fmla="*/ 337185 w 436126"/>
                <a:gd name="connsiteY37" fmla="*/ 897748 h 974063"/>
                <a:gd name="connsiteX38" fmla="*/ 337185 w 436126"/>
                <a:gd name="connsiteY38" fmla="*/ 897749 h 974063"/>
                <a:gd name="connsiteX39" fmla="*/ 337185 w 436126"/>
                <a:gd name="connsiteY39" fmla="*/ 897749 h 974063"/>
                <a:gd name="connsiteX40" fmla="*/ 343063 w 436126"/>
                <a:gd name="connsiteY40" fmla="*/ 926864 h 974063"/>
                <a:gd name="connsiteX41" fmla="*/ 382869 w 436126"/>
                <a:gd name="connsiteY41" fmla="*/ 966670 h 974063"/>
                <a:gd name="connsiteX42" fmla="*/ 393062 w 436126"/>
                <a:gd name="connsiteY42" fmla="*/ 968728 h 974063"/>
                <a:gd name="connsiteX43" fmla="*/ 393065 w 436126"/>
                <a:gd name="connsiteY43" fmla="*/ 969186 h 974063"/>
                <a:gd name="connsiteX44" fmla="*/ 1905 w 436126"/>
                <a:gd name="connsiteY44" fmla="*/ 879651 h 974063"/>
                <a:gd name="connsiteX45" fmla="*/ 0 w 436126"/>
                <a:gd name="connsiteY45" fmla="*/ 452931 h 974063"/>
                <a:gd name="connsiteX46" fmla="*/ 198120 w 436126"/>
                <a:gd name="connsiteY46" fmla="*/ 279576 h 974063"/>
                <a:gd name="connsiteX47" fmla="*/ 304800 w 436126"/>
                <a:gd name="connsiteY47" fmla="*/ 58596 h 974063"/>
                <a:gd name="connsiteX48" fmla="*/ 375999 w 436126"/>
                <a:gd name="connsiteY48"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82869 w 436126"/>
                <a:gd name="connsiteY23" fmla="*/ 678332 h 974063"/>
                <a:gd name="connsiteX24" fmla="*/ 343063 w 436126"/>
                <a:gd name="connsiteY24" fmla="*/ 718138 h 974063"/>
                <a:gd name="connsiteX25" fmla="*/ 337185 w 436126"/>
                <a:gd name="connsiteY25" fmla="*/ 747253 h 974063"/>
                <a:gd name="connsiteX26" fmla="*/ 337185 w 436126"/>
                <a:gd name="connsiteY26" fmla="*/ 747253 h 974063"/>
                <a:gd name="connsiteX27" fmla="*/ 337185 w 436126"/>
                <a:gd name="connsiteY27" fmla="*/ 747254 h 974063"/>
                <a:gd name="connsiteX28" fmla="*/ 337185 w 436126"/>
                <a:gd name="connsiteY28" fmla="*/ 747253 h 974063"/>
                <a:gd name="connsiteX29" fmla="*/ 343063 w 436126"/>
                <a:gd name="connsiteY29" fmla="*/ 776369 h 974063"/>
                <a:gd name="connsiteX30" fmla="*/ 382869 w 436126"/>
                <a:gd name="connsiteY30" fmla="*/ 816175 h 974063"/>
                <a:gd name="connsiteX31" fmla="*/ 392100 w 436126"/>
                <a:gd name="connsiteY31" fmla="*/ 818039 h 974063"/>
                <a:gd name="connsiteX32" fmla="*/ 392157 w 436126"/>
                <a:gd name="connsiteY32" fmla="*/ 826952 h 974063"/>
                <a:gd name="connsiteX33" fmla="*/ 382869 w 436126"/>
                <a:gd name="connsiteY33" fmla="*/ 828827 h 974063"/>
                <a:gd name="connsiteX34" fmla="*/ 343063 w 436126"/>
                <a:gd name="connsiteY34" fmla="*/ 868633 h 974063"/>
                <a:gd name="connsiteX35" fmla="*/ 337185 w 436126"/>
                <a:gd name="connsiteY35" fmla="*/ 897749 h 974063"/>
                <a:gd name="connsiteX36" fmla="*/ 337185 w 436126"/>
                <a:gd name="connsiteY36" fmla="*/ 897748 h 974063"/>
                <a:gd name="connsiteX37" fmla="*/ 337185 w 436126"/>
                <a:gd name="connsiteY37" fmla="*/ 897749 h 974063"/>
                <a:gd name="connsiteX38" fmla="*/ 337185 w 436126"/>
                <a:gd name="connsiteY38" fmla="*/ 897749 h 974063"/>
                <a:gd name="connsiteX39" fmla="*/ 343063 w 436126"/>
                <a:gd name="connsiteY39" fmla="*/ 926864 h 974063"/>
                <a:gd name="connsiteX40" fmla="*/ 382869 w 436126"/>
                <a:gd name="connsiteY40" fmla="*/ 966670 h 974063"/>
                <a:gd name="connsiteX41" fmla="*/ 393062 w 436126"/>
                <a:gd name="connsiteY41" fmla="*/ 968728 h 974063"/>
                <a:gd name="connsiteX42" fmla="*/ 393065 w 436126"/>
                <a:gd name="connsiteY42" fmla="*/ 969186 h 974063"/>
                <a:gd name="connsiteX43" fmla="*/ 1905 w 436126"/>
                <a:gd name="connsiteY43" fmla="*/ 879651 h 974063"/>
                <a:gd name="connsiteX44" fmla="*/ 0 w 436126"/>
                <a:gd name="connsiteY44" fmla="*/ 452931 h 974063"/>
                <a:gd name="connsiteX45" fmla="*/ 198120 w 436126"/>
                <a:gd name="connsiteY45" fmla="*/ 279576 h 974063"/>
                <a:gd name="connsiteX46" fmla="*/ 304800 w 436126"/>
                <a:gd name="connsiteY46" fmla="*/ 58596 h 974063"/>
                <a:gd name="connsiteX47" fmla="*/ 375999 w 436126"/>
                <a:gd name="connsiteY47" fmla="*/ 493 h 974063"/>
                <a:gd name="connsiteX0" fmla="*/ 375999 w 436126"/>
                <a:gd name="connsiteY0" fmla="*/ 493 h 968728"/>
                <a:gd name="connsiteX1" fmla="*/ 428625 w 436126"/>
                <a:gd name="connsiteY1" fmla="*/ 50976 h 968728"/>
                <a:gd name="connsiteX2" fmla="*/ 386715 w 436126"/>
                <a:gd name="connsiteY2" fmla="*/ 292911 h 968728"/>
                <a:gd name="connsiteX3" fmla="*/ 389255 w 436126"/>
                <a:gd name="connsiteY3" fmla="*/ 372286 h 968728"/>
                <a:gd name="connsiteX4" fmla="*/ 389267 w 436126"/>
                <a:gd name="connsiteY4" fmla="*/ 374145 h 968728"/>
                <a:gd name="connsiteX5" fmla="*/ 382869 w 436126"/>
                <a:gd name="connsiteY5" fmla="*/ 375437 h 968728"/>
                <a:gd name="connsiteX6" fmla="*/ 343063 w 436126"/>
                <a:gd name="connsiteY6" fmla="*/ 415243 h 968728"/>
                <a:gd name="connsiteX7" fmla="*/ 337185 w 436126"/>
                <a:gd name="connsiteY7" fmla="*/ 444358 h 968728"/>
                <a:gd name="connsiteX8" fmla="*/ 337185 w 436126"/>
                <a:gd name="connsiteY8" fmla="*/ 444358 h 968728"/>
                <a:gd name="connsiteX9" fmla="*/ 337185 w 436126"/>
                <a:gd name="connsiteY9" fmla="*/ 444359 h 968728"/>
                <a:gd name="connsiteX10" fmla="*/ 337185 w 436126"/>
                <a:gd name="connsiteY10" fmla="*/ 444358 h 968728"/>
                <a:gd name="connsiteX11" fmla="*/ 343063 w 436126"/>
                <a:gd name="connsiteY11" fmla="*/ 473474 h 968728"/>
                <a:gd name="connsiteX12" fmla="*/ 382869 w 436126"/>
                <a:gd name="connsiteY12" fmla="*/ 513280 h 968728"/>
                <a:gd name="connsiteX13" fmla="*/ 390164 w 436126"/>
                <a:gd name="connsiteY13" fmla="*/ 514753 h 968728"/>
                <a:gd name="connsiteX14" fmla="*/ 382869 w 436126"/>
                <a:gd name="connsiteY14" fmla="*/ 525932 h 968728"/>
                <a:gd name="connsiteX15" fmla="*/ 343063 w 436126"/>
                <a:gd name="connsiteY15" fmla="*/ 565738 h 968728"/>
                <a:gd name="connsiteX16" fmla="*/ 337185 w 436126"/>
                <a:gd name="connsiteY16" fmla="*/ 594853 h 968728"/>
                <a:gd name="connsiteX17" fmla="*/ 337185 w 436126"/>
                <a:gd name="connsiteY17" fmla="*/ 594853 h 968728"/>
                <a:gd name="connsiteX18" fmla="*/ 337185 w 436126"/>
                <a:gd name="connsiteY18" fmla="*/ 594854 h 968728"/>
                <a:gd name="connsiteX19" fmla="*/ 337185 w 436126"/>
                <a:gd name="connsiteY19" fmla="*/ 594853 h 968728"/>
                <a:gd name="connsiteX20" fmla="*/ 343063 w 436126"/>
                <a:gd name="connsiteY20" fmla="*/ 623969 h 968728"/>
                <a:gd name="connsiteX21" fmla="*/ 382869 w 436126"/>
                <a:gd name="connsiteY21" fmla="*/ 663775 h 968728"/>
                <a:gd name="connsiteX22" fmla="*/ 391126 w 436126"/>
                <a:gd name="connsiteY22" fmla="*/ 665442 h 968728"/>
                <a:gd name="connsiteX23" fmla="*/ 382869 w 436126"/>
                <a:gd name="connsiteY23" fmla="*/ 678332 h 968728"/>
                <a:gd name="connsiteX24" fmla="*/ 343063 w 436126"/>
                <a:gd name="connsiteY24" fmla="*/ 718138 h 968728"/>
                <a:gd name="connsiteX25" fmla="*/ 337185 w 436126"/>
                <a:gd name="connsiteY25" fmla="*/ 747253 h 968728"/>
                <a:gd name="connsiteX26" fmla="*/ 337185 w 436126"/>
                <a:gd name="connsiteY26" fmla="*/ 747253 h 968728"/>
                <a:gd name="connsiteX27" fmla="*/ 337185 w 436126"/>
                <a:gd name="connsiteY27" fmla="*/ 747254 h 968728"/>
                <a:gd name="connsiteX28" fmla="*/ 337185 w 436126"/>
                <a:gd name="connsiteY28" fmla="*/ 747253 h 968728"/>
                <a:gd name="connsiteX29" fmla="*/ 343063 w 436126"/>
                <a:gd name="connsiteY29" fmla="*/ 776369 h 968728"/>
                <a:gd name="connsiteX30" fmla="*/ 382869 w 436126"/>
                <a:gd name="connsiteY30" fmla="*/ 816175 h 968728"/>
                <a:gd name="connsiteX31" fmla="*/ 392100 w 436126"/>
                <a:gd name="connsiteY31" fmla="*/ 818039 h 968728"/>
                <a:gd name="connsiteX32" fmla="*/ 392157 w 436126"/>
                <a:gd name="connsiteY32" fmla="*/ 826952 h 968728"/>
                <a:gd name="connsiteX33" fmla="*/ 382869 w 436126"/>
                <a:gd name="connsiteY33" fmla="*/ 828827 h 968728"/>
                <a:gd name="connsiteX34" fmla="*/ 343063 w 436126"/>
                <a:gd name="connsiteY34" fmla="*/ 868633 h 968728"/>
                <a:gd name="connsiteX35" fmla="*/ 337185 w 436126"/>
                <a:gd name="connsiteY35" fmla="*/ 897749 h 968728"/>
                <a:gd name="connsiteX36" fmla="*/ 337185 w 436126"/>
                <a:gd name="connsiteY36" fmla="*/ 897748 h 968728"/>
                <a:gd name="connsiteX37" fmla="*/ 337185 w 436126"/>
                <a:gd name="connsiteY37" fmla="*/ 897749 h 968728"/>
                <a:gd name="connsiteX38" fmla="*/ 337185 w 436126"/>
                <a:gd name="connsiteY38" fmla="*/ 897749 h 968728"/>
                <a:gd name="connsiteX39" fmla="*/ 343063 w 436126"/>
                <a:gd name="connsiteY39" fmla="*/ 926864 h 968728"/>
                <a:gd name="connsiteX40" fmla="*/ 382869 w 436126"/>
                <a:gd name="connsiteY40" fmla="*/ 966670 h 968728"/>
                <a:gd name="connsiteX41" fmla="*/ 393062 w 436126"/>
                <a:gd name="connsiteY41" fmla="*/ 968728 h 968728"/>
                <a:gd name="connsiteX42" fmla="*/ 1905 w 436126"/>
                <a:gd name="connsiteY42" fmla="*/ 879651 h 968728"/>
                <a:gd name="connsiteX43" fmla="*/ 0 w 436126"/>
                <a:gd name="connsiteY43" fmla="*/ 452931 h 968728"/>
                <a:gd name="connsiteX44" fmla="*/ 198120 w 436126"/>
                <a:gd name="connsiteY44" fmla="*/ 279576 h 968728"/>
                <a:gd name="connsiteX45" fmla="*/ 304800 w 436126"/>
                <a:gd name="connsiteY45" fmla="*/ 58596 h 968728"/>
                <a:gd name="connsiteX46" fmla="*/ 375999 w 436126"/>
                <a:gd name="connsiteY46" fmla="*/ 493 h 968728"/>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82869 w 436126"/>
                <a:gd name="connsiteY5" fmla="*/ 375437 h 966670"/>
                <a:gd name="connsiteX6" fmla="*/ 343063 w 436126"/>
                <a:gd name="connsiteY6" fmla="*/ 415243 h 966670"/>
                <a:gd name="connsiteX7" fmla="*/ 337185 w 436126"/>
                <a:gd name="connsiteY7" fmla="*/ 444358 h 966670"/>
                <a:gd name="connsiteX8" fmla="*/ 337185 w 436126"/>
                <a:gd name="connsiteY8" fmla="*/ 444358 h 966670"/>
                <a:gd name="connsiteX9" fmla="*/ 337185 w 436126"/>
                <a:gd name="connsiteY9" fmla="*/ 444359 h 966670"/>
                <a:gd name="connsiteX10" fmla="*/ 337185 w 436126"/>
                <a:gd name="connsiteY10" fmla="*/ 444358 h 966670"/>
                <a:gd name="connsiteX11" fmla="*/ 343063 w 436126"/>
                <a:gd name="connsiteY11" fmla="*/ 473474 h 966670"/>
                <a:gd name="connsiteX12" fmla="*/ 382869 w 436126"/>
                <a:gd name="connsiteY12" fmla="*/ 513280 h 966670"/>
                <a:gd name="connsiteX13" fmla="*/ 390164 w 436126"/>
                <a:gd name="connsiteY13" fmla="*/ 514753 h 966670"/>
                <a:gd name="connsiteX14" fmla="*/ 382869 w 436126"/>
                <a:gd name="connsiteY14" fmla="*/ 525932 h 966670"/>
                <a:gd name="connsiteX15" fmla="*/ 343063 w 436126"/>
                <a:gd name="connsiteY15" fmla="*/ 565738 h 966670"/>
                <a:gd name="connsiteX16" fmla="*/ 337185 w 436126"/>
                <a:gd name="connsiteY16" fmla="*/ 594853 h 966670"/>
                <a:gd name="connsiteX17" fmla="*/ 337185 w 436126"/>
                <a:gd name="connsiteY17" fmla="*/ 594853 h 966670"/>
                <a:gd name="connsiteX18" fmla="*/ 337185 w 436126"/>
                <a:gd name="connsiteY18" fmla="*/ 594854 h 966670"/>
                <a:gd name="connsiteX19" fmla="*/ 337185 w 436126"/>
                <a:gd name="connsiteY19" fmla="*/ 594853 h 966670"/>
                <a:gd name="connsiteX20" fmla="*/ 343063 w 436126"/>
                <a:gd name="connsiteY20" fmla="*/ 623969 h 966670"/>
                <a:gd name="connsiteX21" fmla="*/ 382869 w 436126"/>
                <a:gd name="connsiteY21" fmla="*/ 663775 h 966670"/>
                <a:gd name="connsiteX22" fmla="*/ 391126 w 436126"/>
                <a:gd name="connsiteY22" fmla="*/ 665442 h 966670"/>
                <a:gd name="connsiteX23" fmla="*/ 382869 w 436126"/>
                <a:gd name="connsiteY23" fmla="*/ 678332 h 966670"/>
                <a:gd name="connsiteX24" fmla="*/ 343063 w 436126"/>
                <a:gd name="connsiteY24" fmla="*/ 718138 h 966670"/>
                <a:gd name="connsiteX25" fmla="*/ 337185 w 436126"/>
                <a:gd name="connsiteY25" fmla="*/ 747253 h 966670"/>
                <a:gd name="connsiteX26" fmla="*/ 337185 w 436126"/>
                <a:gd name="connsiteY26" fmla="*/ 747253 h 966670"/>
                <a:gd name="connsiteX27" fmla="*/ 337185 w 436126"/>
                <a:gd name="connsiteY27" fmla="*/ 747254 h 966670"/>
                <a:gd name="connsiteX28" fmla="*/ 337185 w 436126"/>
                <a:gd name="connsiteY28" fmla="*/ 747253 h 966670"/>
                <a:gd name="connsiteX29" fmla="*/ 343063 w 436126"/>
                <a:gd name="connsiteY29" fmla="*/ 776369 h 966670"/>
                <a:gd name="connsiteX30" fmla="*/ 382869 w 436126"/>
                <a:gd name="connsiteY30" fmla="*/ 816175 h 966670"/>
                <a:gd name="connsiteX31" fmla="*/ 392100 w 436126"/>
                <a:gd name="connsiteY31" fmla="*/ 818039 h 966670"/>
                <a:gd name="connsiteX32" fmla="*/ 392157 w 436126"/>
                <a:gd name="connsiteY32" fmla="*/ 826952 h 966670"/>
                <a:gd name="connsiteX33" fmla="*/ 382869 w 436126"/>
                <a:gd name="connsiteY33" fmla="*/ 828827 h 966670"/>
                <a:gd name="connsiteX34" fmla="*/ 343063 w 436126"/>
                <a:gd name="connsiteY34" fmla="*/ 868633 h 966670"/>
                <a:gd name="connsiteX35" fmla="*/ 337185 w 436126"/>
                <a:gd name="connsiteY35" fmla="*/ 897749 h 966670"/>
                <a:gd name="connsiteX36" fmla="*/ 337185 w 436126"/>
                <a:gd name="connsiteY36" fmla="*/ 897748 h 966670"/>
                <a:gd name="connsiteX37" fmla="*/ 337185 w 436126"/>
                <a:gd name="connsiteY37" fmla="*/ 897749 h 966670"/>
                <a:gd name="connsiteX38" fmla="*/ 337185 w 436126"/>
                <a:gd name="connsiteY38" fmla="*/ 897749 h 966670"/>
                <a:gd name="connsiteX39" fmla="*/ 343063 w 436126"/>
                <a:gd name="connsiteY39" fmla="*/ 926864 h 966670"/>
                <a:gd name="connsiteX40" fmla="*/ 382869 w 436126"/>
                <a:gd name="connsiteY40" fmla="*/ 966670 h 966670"/>
                <a:gd name="connsiteX41" fmla="*/ 1905 w 436126"/>
                <a:gd name="connsiteY41" fmla="*/ 879651 h 966670"/>
                <a:gd name="connsiteX42" fmla="*/ 0 w 436126"/>
                <a:gd name="connsiteY42" fmla="*/ 452931 h 966670"/>
                <a:gd name="connsiteX43" fmla="*/ 198120 w 436126"/>
                <a:gd name="connsiteY43" fmla="*/ 279576 h 966670"/>
                <a:gd name="connsiteX44" fmla="*/ 304800 w 436126"/>
                <a:gd name="connsiteY44" fmla="*/ 58596 h 966670"/>
                <a:gd name="connsiteX45" fmla="*/ 375999 w 436126"/>
                <a:gd name="connsiteY4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43063 w 436126"/>
                <a:gd name="connsiteY5" fmla="*/ 415243 h 966670"/>
                <a:gd name="connsiteX6" fmla="*/ 337185 w 436126"/>
                <a:gd name="connsiteY6" fmla="*/ 444358 h 966670"/>
                <a:gd name="connsiteX7" fmla="*/ 337185 w 436126"/>
                <a:gd name="connsiteY7" fmla="*/ 444358 h 966670"/>
                <a:gd name="connsiteX8" fmla="*/ 337185 w 436126"/>
                <a:gd name="connsiteY8" fmla="*/ 444359 h 966670"/>
                <a:gd name="connsiteX9" fmla="*/ 337185 w 436126"/>
                <a:gd name="connsiteY9" fmla="*/ 444358 h 966670"/>
                <a:gd name="connsiteX10" fmla="*/ 343063 w 436126"/>
                <a:gd name="connsiteY10" fmla="*/ 473474 h 966670"/>
                <a:gd name="connsiteX11" fmla="*/ 382869 w 436126"/>
                <a:gd name="connsiteY11" fmla="*/ 513280 h 966670"/>
                <a:gd name="connsiteX12" fmla="*/ 390164 w 436126"/>
                <a:gd name="connsiteY12" fmla="*/ 514753 h 966670"/>
                <a:gd name="connsiteX13" fmla="*/ 382869 w 436126"/>
                <a:gd name="connsiteY13" fmla="*/ 525932 h 966670"/>
                <a:gd name="connsiteX14" fmla="*/ 343063 w 436126"/>
                <a:gd name="connsiteY14" fmla="*/ 565738 h 966670"/>
                <a:gd name="connsiteX15" fmla="*/ 337185 w 436126"/>
                <a:gd name="connsiteY15" fmla="*/ 594853 h 966670"/>
                <a:gd name="connsiteX16" fmla="*/ 337185 w 436126"/>
                <a:gd name="connsiteY16" fmla="*/ 594853 h 966670"/>
                <a:gd name="connsiteX17" fmla="*/ 337185 w 436126"/>
                <a:gd name="connsiteY17" fmla="*/ 594854 h 966670"/>
                <a:gd name="connsiteX18" fmla="*/ 337185 w 436126"/>
                <a:gd name="connsiteY18" fmla="*/ 594853 h 966670"/>
                <a:gd name="connsiteX19" fmla="*/ 343063 w 436126"/>
                <a:gd name="connsiteY19" fmla="*/ 623969 h 966670"/>
                <a:gd name="connsiteX20" fmla="*/ 382869 w 436126"/>
                <a:gd name="connsiteY20" fmla="*/ 663775 h 966670"/>
                <a:gd name="connsiteX21" fmla="*/ 391126 w 436126"/>
                <a:gd name="connsiteY21" fmla="*/ 665442 h 966670"/>
                <a:gd name="connsiteX22" fmla="*/ 382869 w 436126"/>
                <a:gd name="connsiteY22" fmla="*/ 678332 h 966670"/>
                <a:gd name="connsiteX23" fmla="*/ 343063 w 436126"/>
                <a:gd name="connsiteY23" fmla="*/ 718138 h 966670"/>
                <a:gd name="connsiteX24" fmla="*/ 337185 w 436126"/>
                <a:gd name="connsiteY24" fmla="*/ 747253 h 966670"/>
                <a:gd name="connsiteX25" fmla="*/ 337185 w 436126"/>
                <a:gd name="connsiteY25" fmla="*/ 747253 h 966670"/>
                <a:gd name="connsiteX26" fmla="*/ 337185 w 436126"/>
                <a:gd name="connsiteY26" fmla="*/ 747254 h 966670"/>
                <a:gd name="connsiteX27" fmla="*/ 337185 w 436126"/>
                <a:gd name="connsiteY27" fmla="*/ 747253 h 966670"/>
                <a:gd name="connsiteX28" fmla="*/ 343063 w 436126"/>
                <a:gd name="connsiteY28" fmla="*/ 776369 h 966670"/>
                <a:gd name="connsiteX29" fmla="*/ 382869 w 436126"/>
                <a:gd name="connsiteY29" fmla="*/ 816175 h 966670"/>
                <a:gd name="connsiteX30" fmla="*/ 392100 w 436126"/>
                <a:gd name="connsiteY30" fmla="*/ 818039 h 966670"/>
                <a:gd name="connsiteX31" fmla="*/ 392157 w 436126"/>
                <a:gd name="connsiteY31" fmla="*/ 826952 h 966670"/>
                <a:gd name="connsiteX32" fmla="*/ 382869 w 436126"/>
                <a:gd name="connsiteY32" fmla="*/ 828827 h 966670"/>
                <a:gd name="connsiteX33" fmla="*/ 343063 w 436126"/>
                <a:gd name="connsiteY33" fmla="*/ 868633 h 966670"/>
                <a:gd name="connsiteX34" fmla="*/ 337185 w 436126"/>
                <a:gd name="connsiteY34" fmla="*/ 897749 h 966670"/>
                <a:gd name="connsiteX35" fmla="*/ 337185 w 436126"/>
                <a:gd name="connsiteY35" fmla="*/ 897748 h 966670"/>
                <a:gd name="connsiteX36" fmla="*/ 337185 w 436126"/>
                <a:gd name="connsiteY36" fmla="*/ 897749 h 966670"/>
                <a:gd name="connsiteX37" fmla="*/ 337185 w 436126"/>
                <a:gd name="connsiteY37" fmla="*/ 897749 h 966670"/>
                <a:gd name="connsiteX38" fmla="*/ 343063 w 436126"/>
                <a:gd name="connsiteY38" fmla="*/ 926864 h 966670"/>
                <a:gd name="connsiteX39" fmla="*/ 382869 w 436126"/>
                <a:gd name="connsiteY39" fmla="*/ 966670 h 966670"/>
                <a:gd name="connsiteX40" fmla="*/ 1905 w 436126"/>
                <a:gd name="connsiteY40" fmla="*/ 879651 h 966670"/>
                <a:gd name="connsiteX41" fmla="*/ 0 w 436126"/>
                <a:gd name="connsiteY41" fmla="*/ 452931 h 966670"/>
                <a:gd name="connsiteX42" fmla="*/ 198120 w 436126"/>
                <a:gd name="connsiteY42" fmla="*/ 279576 h 966670"/>
                <a:gd name="connsiteX43" fmla="*/ 304800 w 436126"/>
                <a:gd name="connsiteY43" fmla="*/ 58596 h 966670"/>
                <a:gd name="connsiteX44" fmla="*/ 375999 w 436126"/>
                <a:gd name="connsiteY4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82869 w 436126"/>
                <a:gd name="connsiteY9" fmla="*/ 513280 h 966670"/>
                <a:gd name="connsiteX10" fmla="*/ 390164 w 436126"/>
                <a:gd name="connsiteY10" fmla="*/ 514753 h 966670"/>
                <a:gd name="connsiteX11" fmla="*/ 382869 w 436126"/>
                <a:gd name="connsiteY11" fmla="*/ 525932 h 966670"/>
                <a:gd name="connsiteX12" fmla="*/ 343063 w 436126"/>
                <a:gd name="connsiteY12" fmla="*/ 565738 h 966670"/>
                <a:gd name="connsiteX13" fmla="*/ 337185 w 436126"/>
                <a:gd name="connsiteY13" fmla="*/ 594853 h 966670"/>
                <a:gd name="connsiteX14" fmla="*/ 337185 w 436126"/>
                <a:gd name="connsiteY14" fmla="*/ 594853 h 966670"/>
                <a:gd name="connsiteX15" fmla="*/ 337185 w 436126"/>
                <a:gd name="connsiteY15" fmla="*/ 594854 h 966670"/>
                <a:gd name="connsiteX16" fmla="*/ 337185 w 436126"/>
                <a:gd name="connsiteY16" fmla="*/ 594853 h 966670"/>
                <a:gd name="connsiteX17" fmla="*/ 343063 w 436126"/>
                <a:gd name="connsiteY17" fmla="*/ 623969 h 966670"/>
                <a:gd name="connsiteX18" fmla="*/ 382869 w 436126"/>
                <a:gd name="connsiteY18" fmla="*/ 663775 h 966670"/>
                <a:gd name="connsiteX19" fmla="*/ 391126 w 436126"/>
                <a:gd name="connsiteY19" fmla="*/ 665442 h 966670"/>
                <a:gd name="connsiteX20" fmla="*/ 382869 w 436126"/>
                <a:gd name="connsiteY20" fmla="*/ 678332 h 966670"/>
                <a:gd name="connsiteX21" fmla="*/ 343063 w 436126"/>
                <a:gd name="connsiteY21" fmla="*/ 718138 h 966670"/>
                <a:gd name="connsiteX22" fmla="*/ 337185 w 436126"/>
                <a:gd name="connsiteY22" fmla="*/ 747253 h 966670"/>
                <a:gd name="connsiteX23" fmla="*/ 337185 w 436126"/>
                <a:gd name="connsiteY23" fmla="*/ 747253 h 966670"/>
                <a:gd name="connsiteX24" fmla="*/ 337185 w 436126"/>
                <a:gd name="connsiteY24" fmla="*/ 747254 h 966670"/>
                <a:gd name="connsiteX25" fmla="*/ 337185 w 436126"/>
                <a:gd name="connsiteY25" fmla="*/ 747253 h 966670"/>
                <a:gd name="connsiteX26" fmla="*/ 343063 w 436126"/>
                <a:gd name="connsiteY26" fmla="*/ 776369 h 966670"/>
                <a:gd name="connsiteX27" fmla="*/ 382869 w 436126"/>
                <a:gd name="connsiteY27" fmla="*/ 816175 h 966670"/>
                <a:gd name="connsiteX28" fmla="*/ 392100 w 436126"/>
                <a:gd name="connsiteY28" fmla="*/ 818039 h 966670"/>
                <a:gd name="connsiteX29" fmla="*/ 392157 w 436126"/>
                <a:gd name="connsiteY29" fmla="*/ 826952 h 966670"/>
                <a:gd name="connsiteX30" fmla="*/ 382869 w 436126"/>
                <a:gd name="connsiteY30" fmla="*/ 828827 h 966670"/>
                <a:gd name="connsiteX31" fmla="*/ 343063 w 436126"/>
                <a:gd name="connsiteY31" fmla="*/ 868633 h 966670"/>
                <a:gd name="connsiteX32" fmla="*/ 337185 w 436126"/>
                <a:gd name="connsiteY32" fmla="*/ 897749 h 966670"/>
                <a:gd name="connsiteX33" fmla="*/ 337185 w 436126"/>
                <a:gd name="connsiteY33" fmla="*/ 897748 h 966670"/>
                <a:gd name="connsiteX34" fmla="*/ 337185 w 436126"/>
                <a:gd name="connsiteY34" fmla="*/ 897749 h 966670"/>
                <a:gd name="connsiteX35" fmla="*/ 337185 w 436126"/>
                <a:gd name="connsiteY35" fmla="*/ 897749 h 966670"/>
                <a:gd name="connsiteX36" fmla="*/ 343063 w 436126"/>
                <a:gd name="connsiteY36" fmla="*/ 926864 h 966670"/>
                <a:gd name="connsiteX37" fmla="*/ 382869 w 436126"/>
                <a:gd name="connsiteY37" fmla="*/ 966670 h 966670"/>
                <a:gd name="connsiteX38" fmla="*/ 1905 w 436126"/>
                <a:gd name="connsiteY38" fmla="*/ 879651 h 966670"/>
                <a:gd name="connsiteX39" fmla="*/ 0 w 436126"/>
                <a:gd name="connsiteY39" fmla="*/ 452931 h 966670"/>
                <a:gd name="connsiteX40" fmla="*/ 198120 w 436126"/>
                <a:gd name="connsiteY40" fmla="*/ 279576 h 966670"/>
                <a:gd name="connsiteX41" fmla="*/ 304800 w 436126"/>
                <a:gd name="connsiteY41" fmla="*/ 58596 h 966670"/>
                <a:gd name="connsiteX42" fmla="*/ 375999 w 436126"/>
                <a:gd name="connsiteY4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82869 w 436126"/>
                <a:gd name="connsiteY8" fmla="*/ 513280 h 966670"/>
                <a:gd name="connsiteX9" fmla="*/ 390164 w 436126"/>
                <a:gd name="connsiteY9" fmla="*/ 514753 h 966670"/>
                <a:gd name="connsiteX10" fmla="*/ 382869 w 436126"/>
                <a:gd name="connsiteY10" fmla="*/ 525932 h 966670"/>
                <a:gd name="connsiteX11" fmla="*/ 343063 w 436126"/>
                <a:gd name="connsiteY11" fmla="*/ 565738 h 966670"/>
                <a:gd name="connsiteX12" fmla="*/ 337185 w 436126"/>
                <a:gd name="connsiteY12" fmla="*/ 594853 h 966670"/>
                <a:gd name="connsiteX13" fmla="*/ 337185 w 436126"/>
                <a:gd name="connsiteY13" fmla="*/ 594853 h 966670"/>
                <a:gd name="connsiteX14" fmla="*/ 337185 w 436126"/>
                <a:gd name="connsiteY14" fmla="*/ 594854 h 966670"/>
                <a:gd name="connsiteX15" fmla="*/ 337185 w 436126"/>
                <a:gd name="connsiteY15" fmla="*/ 594853 h 966670"/>
                <a:gd name="connsiteX16" fmla="*/ 343063 w 436126"/>
                <a:gd name="connsiteY16" fmla="*/ 623969 h 966670"/>
                <a:gd name="connsiteX17" fmla="*/ 382869 w 436126"/>
                <a:gd name="connsiteY17" fmla="*/ 663775 h 966670"/>
                <a:gd name="connsiteX18" fmla="*/ 391126 w 436126"/>
                <a:gd name="connsiteY18" fmla="*/ 665442 h 966670"/>
                <a:gd name="connsiteX19" fmla="*/ 382869 w 436126"/>
                <a:gd name="connsiteY19" fmla="*/ 678332 h 966670"/>
                <a:gd name="connsiteX20" fmla="*/ 343063 w 436126"/>
                <a:gd name="connsiteY20" fmla="*/ 718138 h 966670"/>
                <a:gd name="connsiteX21" fmla="*/ 337185 w 436126"/>
                <a:gd name="connsiteY21" fmla="*/ 747253 h 966670"/>
                <a:gd name="connsiteX22" fmla="*/ 337185 w 436126"/>
                <a:gd name="connsiteY22" fmla="*/ 747253 h 966670"/>
                <a:gd name="connsiteX23" fmla="*/ 337185 w 436126"/>
                <a:gd name="connsiteY23" fmla="*/ 747254 h 966670"/>
                <a:gd name="connsiteX24" fmla="*/ 337185 w 436126"/>
                <a:gd name="connsiteY24" fmla="*/ 747253 h 966670"/>
                <a:gd name="connsiteX25" fmla="*/ 343063 w 436126"/>
                <a:gd name="connsiteY25" fmla="*/ 776369 h 966670"/>
                <a:gd name="connsiteX26" fmla="*/ 382869 w 436126"/>
                <a:gd name="connsiteY26" fmla="*/ 816175 h 966670"/>
                <a:gd name="connsiteX27" fmla="*/ 392100 w 436126"/>
                <a:gd name="connsiteY27" fmla="*/ 818039 h 966670"/>
                <a:gd name="connsiteX28" fmla="*/ 392157 w 436126"/>
                <a:gd name="connsiteY28" fmla="*/ 826952 h 966670"/>
                <a:gd name="connsiteX29" fmla="*/ 382869 w 436126"/>
                <a:gd name="connsiteY29" fmla="*/ 828827 h 966670"/>
                <a:gd name="connsiteX30" fmla="*/ 343063 w 436126"/>
                <a:gd name="connsiteY30" fmla="*/ 868633 h 966670"/>
                <a:gd name="connsiteX31" fmla="*/ 337185 w 436126"/>
                <a:gd name="connsiteY31" fmla="*/ 897749 h 966670"/>
                <a:gd name="connsiteX32" fmla="*/ 337185 w 436126"/>
                <a:gd name="connsiteY32" fmla="*/ 897748 h 966670"/>
                <a:gd name="connsiteX33" fmla="*/ 337185 w 436126"/>
                <a:gd name="connsiteY33" fmla="*/ 897749 h 966670"/>
                <a:gd name="connsiteX34" fmla="*/ 337185 w 436126"/>
                <a:gd name="connsiteY34" fmla="*/ 897749 h 966670"/>
                <a:gd name="connsiteX35" fmla="*/ 343063 w 436126"/>
                <a:gd name="connsiteY35" fmla="*/ 926864 h 966670"/>
                <a:gd name="connsiteX36" fmla="*/ 382869 w 436126"/>
                <a:gd name="connsiteY36" fmla="*/ 966670 h 966670"/>
                <a:gd name="connsiteX37" fmla="*/ 1905 w 436126"/>
                <a:gd name="connsiteY37" fmla="*/ 879651 h 966670"/>
                <a:gd name="connsiteX38" fmla="*/ 0 w 436126"/>
                <a:gd name="connsiteY38" fmla="*/ 452931 h 966670"/>
                <a:gd name="connsiteX39" fmla="*/ 198120 w 436126"/>
                <a:gd name="connsiteY39" fmla="*/ 279576 h 966670"/>
                <a:gd name="connsiteX40" fmla="*/ 304800 w 436126"/>
                <a:gd name="connsiteY40" fmla="*/ 58596 h 966670"/>
                <a:gd name="connsiteX41" fmla="*/ 375999 w 436126"/>
                <a:gd name="connsiteY4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82869 w 436126"/>
                <a:gd name="connsiteY7" fmla="*/ 513280 h 966670"/>
                <a:gd name="connsiteX8" fmla="*/ 390164 w 436126"/>
                <a:gd name="connsiteY8" fmla="*/ 514753 h 966670"/>
                <a:gd name="connsiteX9" fmla="*/ 382869 w 436126"/>
                <a:gd name="connsiteY9" fmla="*/ 525932 h 966670"/>
                <a:gd name="connsiteX10" fmla="*/ 343063 w 436126"/>
                <a:gd name="connsiteY10" fmla="*/ 565738 h 966670"/>
                <a:gd name="connsiteX11" fmla="*/ 337185 w 436126"/>
                <a:gd name="connsiteY11" fmla="*/ 594853 h 966670"/>
                <a:gd name="connsiteX12" fmla="*/ 337185 w 436126"/>
                <a:gd name="connsiteY12" fmla="*/ 594853 h 966670"/>
                <a:gd name="connsiteX13" fmla="*/ 337185 w 436126"/>
                <a:gd name="connsiteY13" fmla="*/ 594854 h 966670"/>
                <a:gd name="connsiteX14" fmla="*/ 337185 w 436126"/>
                <a:gd name="connsiteY14" fmla="*/ 594853 h 966670"/>
                <a:gd name="connsiteX15" fmla="*/ 343063 w 436126"/>
                <a:gd name="connsiteY15" fmla="*/ 623969 h 966670"/>
                <a:gd name="connsiteX16" fmla="*/ 382869 w 436126"/>
                <a:gd name="connsiteY16" fmla="*/ 663775 h 966670"/>
                <a:gd name="connsiteX17" fmla="*/ 391126 w 436126"/>
                <a:gd name="connsiteY17" fmla="*/ 665442 h 966670"/>
                <a:gd name="connsiteX18" fmla="*/ 382869 w 436126"/>
                <a:gd name="connsiteY18" fmla="*/ 678332 h 966670"/>
                <a:gd name="connsiteX19" fmla="*/ 343063 w 436126"/>
                <a:gd name="connsiteY19" fmla="*/ 718138 h 966670"/>
                <a:gd name="connsiteX20" fmla="*/ 337185 w 436126"/>
                <a:gd name="connsiteY20" fmla="*/ 747253 h 966670"/>
                <a:gd name="connsiteX21" fmla="*/ 337185 w 436126"/>
                <a:gd name="connsiteY21" fmla="*/ 747253 h 966670"/>
                <a:gd name="connsiteX22" fmla="*/ 337185 w 436126"/>
                <a:gd name="connsiteY22" fmla="*/ 747254 h 966670"/>
                <a:gd name="connsiteX23" fmla="*/ 337185 w 436126"/>
                <a:gd name="connsiteY23" fmla="*/ 747253 h 966670"/>
                <a:gd name="connsiteX24" fmla="*/ 343063 w 436126"/>
                <a:gd name="connsiteY24" fmla="*/ 776369 h 966670"/>
                <a:gd name="connsiteX25" fmla="*/ 382869 w 436126"/>
                <a:gd name="connsiteY25" fmla="*/ 816175 h 966670"/>
                <a:gd name="connsiteX26" fmla="*/ 392100 w 436126"/>
                <a:gd name="connsiteY26" fmla="*/ 818039 h 966670"/>
                <a:gd name="connsiteX27" fmla="*/ 392157 w 436126"/>
                <a:gd name="connsiteY27" fmla="*/ 826952 h 966670"/>
                <a:gd name="connsiteX28" fmla="*/ 382869 w 436126"/>
                <a:gd name="connsiteY28" fmla="*/ 828827 h 966670"/>
                <a:gd name="connsiteX29" fmla="*/ 343063 w 436126"/>
                <a:gd name="connsiteY29" fmla="*/ 868633 h 966670"/>
                <a:gd name="connsiteX30" fmla="*/ 337185 w 436126"/>
                <a:gd name="connsiteY30" fmla="*/ 897749 h 966670"/>
                <a:gd name="connsiteX31" fmla="*/ 337185 w 436126"/>
                <a:gd name="connsiteY31" fmla="*/ 897748 h 966670"/>
                <a:gd name="connsiteX32" fmla="*/ 337185 w 436126"/>
                <a:gd name="connsiteY32" fmla="*/ 897749 h 966670"/>
                <a:gd name="connsiteX33" fmla="*/ 337185 w 436126"/>
                <a:gd name="connsiteY33" fmla="*/ 897749 h 966670"/>
                <a:gd name="connsiteX34" fmla="*/ 343063 w 436126"/>
                <a:gd name="connsiteY34" fmla="*/ 926864 h 966670"/>
                <a:gd name="connsiteX35" fmla="*/ 382869 w 436126"/>
                <a:gd name="connsiteY35" fmla="*/ 966670 h 966670"/>
                <a:gd name="connsiteX36" fmla="*/ 1905 w 436126"/>
                <a:gd name="connsiteY36" fmla="*/ 879651 h 966670"/>
                <a:gd name="connsiteX37" fmla="*/ 0 w 436126"/>
                <a:gd name="connsiteY37" fmla="*/ 452931 h 966670"/>
                <a:gd name="connsiteX38" fmla="*/ 198120 w 436126"/>
                <a:gd name="connsiteY38" fmla="*/ 279576 h 966670"/>
                <a:gd name="connsiteX39" fmla="*/ 304800 w 436126"/>
                <a:gd name="connsiteY39" fmla="*/ 58596 h 966670"/>
                <a:gd name="connsiteX40" fmla="*/ 375999 w 436126"/>
                <a:gd name="connsiteY4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82869 w 436126"/>
                <a:gd name="connsiteY6" fmla="*/ 513280 h 966670"/>
                <a:gd name="connsiteX7" fmla="*/ 390164 w 436126"/>
                <a:gd name="connsiteY7" fmla="*/ 514753 h 966670"/>
                <a:gd name="connsiteX8" fmla="*/ 382869 w 436126"/>
                <a:gd name="connsiteY8" fmla="*/ 525932 h 966670"/>
                <a:gd name="connsiteX9" fmla="*/ 343063 w 436126"/>
                <a:gd name="connsiteY9" fmla="*/ 565738 h 966670"/>
                <a:gd name="connsiteX10" fmla="*/ 337185 w 436126"/>
                <a:gd name="connsiteY10" fmla="*/ 594853 h 966670"/>
                <a:gd name="connsiteX11" fmla="*/ 337185 w 436126"/>
                <a:gd name="connsiteY11" fmla="*/ 594853 h 966670"/>
                <a:gd name="connsiteX12" fmla="*/ 337185 w 436126"/>
                <a:gd name="connsiteY12" fmla="*/ 594854 h 966670"/>
                <a:gd name="connsiteX13" fmla="*/ 337185 w 436126"/>
                <a:gd name="connsiteY13" fmla="*/ 594853 h 966670"/>
                <a:gd name="connsiteX14" fmla="*/ 343063 w 436126"/>
                <a:gd name="connsiteY14" fmla="*/ 623969 h 966670"/>
                <a:gd name="connsiteX15" fmla="*/ 382869 w 436126"/>
                <a:gd name="connsiteY15" fmla="*/ 663775 h 966670"/>
                <a:gd name="connsiteX16" fmla="*/ 391126 w 436126"/>
                <a:gd name="connsiteY16" fmla="*/ 665442 h 966670"/>
                <a:gd name="connsiteX17" fmla="*/ 382869 w 436126"/>
                <a:gd name="connsiteY17" fmla="*/ 678332 h 966670"/>
                <a:gd name="connsiteX18" fmla="*/ 343063 w 436126"/>
                <a:gd name="connsiteY18" fmla="*/ 718138 h 966670"/>
                <a:gd name="connsiteX19" fmla="*/ 337185 w 436126"/>
                <a:gd name="connsiteY19" fmla="*/ 747253 h 966670"/>
                <a:gd name="connsiteX20" fmla="*/ 337185 w 436126"/>
                <a:gd name="connsiteY20" fmla="*/ 747253 h 966670"/>
                <a:gd name="connsiteX21" fmla="*/ 337185 w 436126"/>
                <a:gd name="connsiteY21" fmla="*/ 747254 h 966670"/>
                <a:gd name="connsiteX22" fmla="*/ 337185 w 436126"/>
                <a:gd name="connsiteY22" fmla="*/ 747253 h 966670"/>
                <a:gd name="connsiteX23" fmla="*/ 343063 w 436126"/>
                <a:gd name="connsiteY23" fmla="*/ 776369 h 966670"/>
                <a:gd name="connsiteX24" fmla="*/ 382869 w 436126"/>
                <a:gd name="connsiteY24" fmla="*/ 816175 h 966670"/>
                <a:gd name="connsiteX25" fmla="*/ 392100 w 436126"/>
                <a:gd name="connsiteY25" fmla="*/ 818039 h 966670"/>
                <a:gd name="connsiteX26" fmla="*/ 392157 w 436126"/>
                <a:gd name="connsiteY26" fmla="*/ 826952 h 966670"/>
                <a:gd name="connsiteX27" fmla="*/ 382869 w 436126"/>
                <a:gd name="connsiteY27" fmla="*/ 828827 h 966670"/>
                <a:gd name="connsiteX28" fmla="*/ 343063 w 436126"/>
                <a:gd name="connsiteY28" fmla="*/ 868633 h 966670"/>
                <a:gd name="connsiteX29" fmla="*/ 337185 w 436126"/>
                <a:gd name="connsiteY29" fmla="*/ 897749 h 966670"/>
                <a:gd name="connsiteX30" fmla="*/ 337185 w 436126"/>
                <a:gd name="connsiteY30" fmla="*/ 897748 h 966670"/>
                <a:gd name="connsiteX31" fmla="*/ 337185 w 436126"/>
                <a:gd name="connsiteY31" fmla="*/ 897749 h 966670"/>
                <a:gd name="connsiteX32" fmla="*/ 337185 w 436126"/>
                <a:gd name="connsiteY32" fmla="*/ 897749 h 966670"/>
                <a:gd name="connsiteX33" fmla="*/ 343063 w 436126"/>
                <a:gd name="connsiteY33" fmla="*/ 926864 h 966670"/>
                <a:gd name="connsiteX34" fmla="*/ 382869 w 436126"/>
                <a:gd name="connsiteY34" fmla="*/ 966670 h 966670"/>
                <a:gd name="connsiteX35" fmla="*/ 1905 w 436126"/>
                <a:gd name="connsiteY35" fmla="*/ 879651 h 966670"/>
                <a:gd name="connsiteX36" fmla="*/ 0 w 436126"/>
                <a:gd name="connsiteY36" fmla="*/ 452931 h 966670"/>
                <a:gd name="connsiteX37" fmla="*/ 198120 w 436126"/>
                <a:gd name="connsiteY37" fmla="*/ 279576 h 966670"/>
                <a:gd name="connsiteX38" fmla="*/ 304800 w 436126"/>
                <a:gd name="connsiteY38" fmla="*/ 58596 h 966670"/>
                <a:gd name="connsiteX39" fmla="*/ 375999 w 436126"/>
                <a:gd name="connsiteY3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82869 w 436126"/>
                <a:gd name="connsiteY5" fmla="*/ 513280 h 966670"/>
                <a:gd name="connsiteX6" fmla="*/ 390164 w 436126"/>
                <a:gd name="connsiteY6" fmla="*/ 514753 h 966670"/>
                <a:gd name="connsiteX7" fmla="*/ 382869 w 436126"/>
                <a:gd name="connsiteY7" fmla="*/ 525932 h 966670"/>
                <a:gd name="connsiteX8" fmla="*/ 343063 w 436126"/>
                <a:gd name="connsiteY8" fmla="*/ 565738 h 966670"/>
                <a:gd name="connsiteX9" fmla="*/ 337185 w 436126"/>
                <a:gd name="connsiteY9" fmla="*/ 594853 h 966670"/>
                <a:gd name="connsiteX10" fmla="*/ 337185 w 436126"/>
                <a:gd name="connsiteY10" fmla="*/ 594853 h 966670"/>
                <a:gd name="connsiteX11" fmla="*/ 337185 w 436126"/>
                <a:gd name="connsiteY11" fmla="*/ 594854 h 966670"/>
                <a:gd name="connsiteX12" fmla="*/ 337185 w 436126"/>
                <a:gd name="connsiteY12" fmla="*/ 594853 h 966670"/>
                <a:gd name="connsiteX13" fmla="*/ 343063 w 436126"/>
                <a:gd name="connsiteY13" fmla="*/ 623969 h 966670"/>
                <a:gd name="connsiteX14" fmla="*/ 382869 w 436126"/>
                <a:gd name="connsiteY14" fmla="*/ 663775 h 966670"/>
                <a:gd name="connsiteX15" fmla="*/ 391126 w 436126"/>
                <a:gd name="connsiteY15" fmla="*/ 665442 h 966670"/>
                <a:gd name="connsiteX16" fmla="*/ 382869 w 436126"/>
                <a:gd name="connsiteY16" fmla="*/ 678332 h 966670"/>
                <a:gd name="connsiteX17" fmla="*/ 343063 w 436126"/>
                <a:gd name="connsiteY17" fmla="*/ 718138 h 966670"/>
                <a:gd name="connsiteX18" fmla="*/ 337185 w 436126"/>
                <a:gd name="connsiteY18" fmla="*/ 747253 h 966670"/>
                <a:gd name="connsiteX19" fmla="*/ 337185 w 436126"/>
                <a:gd name="connsiteY19" fmla="*/ 747253 h 966670"/>
                <a:gd name="connsiteX20" fmla="*/ 337185 w 436126"/>
                <a:gd name="connsiteY20" fmla="*/ 747254 h 966670"/>
                <a:gd name="connsiteX21" fmla="*/ 337185 w 436126"/>
                <a:gd name="connsiteY21" fmla="*/ 747253 h 966670"/>
                <a:gd name="connsiteX22" fmla="*/ 343063 w 436126"/>
                <a:gd name="connsiteY22" fmla="*/ 776369 h 966670"/>
                <a:gd name="connsiteX23" fmla="*/ 382869 w 436126"/>
                <a:gd name="connsiteY23" fmla="*/ 816175 h 966670"/>
                <a:gd name="connsiteX24" fmla="*/ 392100 w 436126"/>
                <a:gd name="connsiteY24" fmla="*/ 818039 h 966670"/>
                <a:gd name="connsiteX25" fmla="*/ 392157 w 436126"/>
                <a:gd name="connsiteY25" fmla="*/ 826952 h 966670"/>
                <a:gd name="connsiteX26" fmla="*/ 382869 w 436126"/>
                <a:gd name="connsiteY26" fmla="*/ 828827 h 966670"/>
                <a:gd name="connsiteX27" fmla="*/ 343063 w 436126"/>
                <a:gd name="connsiteY27" fmla="*/ 868633 h 966670"/>
                <a:gd name="connsiteX28" fmla="*/ 337185 w 436126"/>
                <a:gd name="connsiteY28" fmla="*/ 897749 h 966670"/>
                <a:gd name="connsiteX29" fmla="*/ 337185 w 436126"/>
                <a:gd name="connsiteY29" fmla="*/ 897748 h 966670"/>
                <a:gd name="connsiteX30" fmla="*/ 337185 w 436126"/>
                <a:gd name="connsiteY30" fmla="*/ 897749 h 966670"/>
                <a:gd name="connsiteX31" fmla="*/ 337185 w 436126"/>
                <a:gd name="connsiteY31" fmla="*/ 897749 h 966670"/>
                <a:gd name="connsiteX32" fmla="*/ 343063 w 436126"/>
                <a:gd name="connsiteY32" fmla="*/ 926864 h 966670"/>
                <a:gd name="connsiteX33" fmla="*/ 382869 w 436126"/>
                <a:gd name="connsiteY33" fmla="*/ 966670 h 966670"/>
                <a:gd name="connsiteX34" fmla="*/ 1905 w 436126"/>
                <a:gd name="connsiteY34" fmla="*/ 879651 h 966670"/>
                <a:gd name="connsiteX35" fmla="*/ 0 w 436126"/>
                <a:gd name="connsiteY35" fmla="*/ 452931 h 966670"/>
                <a:gd name="connsiteX36" fmla="*/ 198120 w 436126"/>
                <a:gd name="connsiteY36" fmla="*/ 279576 h 966670"/>
                <a:gd name="connsiteX37" fmla="*/ 304800 w 436126"/>
                <a:gd name="connsiteY37" fmla="*/ 58596 h 966670"/>
                <a:gd name="connsiteX38" fmla="*/ 375999 w 436126"/>
                <a:gd name="connsiteY3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90164 w 436126"/>
                <a:gd name="connsiteY5" fmla="*/ 514753 h 966670"/>
                <a:gd name="connsiteX6" fmla="*/ 382869 w 436126"/>
                <a:gd name="connsiteY6" fmla="*/ 525932 h 966670"/>
                <a:gd name="connsiteX7" fmla="*/ 343063 w 436126"/>
                <a:gd name="connsiteY7" fmla="*/ 565738 h 966670"/>
                <a:gd name="connsiteX8" fmla="*/ 337185 w 436126"/>
                <a:gd name="connsiteY8" fmla="*/ 594853 h 966670"/>
                <a:gd name="connsiteX9" fmla="*/ 337185 w 436126"/>
                <a:gd name="connsiteY9" fmla="*/ 594853 h 966670"/>
                <a:gd name="connsiteX10" fmla="*/ 337185 w 436126"/>
                <a:gd name="connsiteY10" fmla="*/ 594854 h 966670"/>
                <a:gd name="connsiteX11" fmla="*/ 337185 w 436126"/>
                <a:gd name="connsiteY11" fmla="*/ 594853 h 966670"/>
                <a:gd name="connsiteX12" fmla="*/ 343063 w 436126"/>
                <a:gd name="connsiteY12" fmla="*/ 623969 h 966670"/>
                <a:gd name="connsiteX13" fmla="*/ 382869 w 436126"/>
                <a:gd name="connsiteY13" fmla="*/ 663775 h 966670"/>
                <a:gd name="connsiteX14" fmla="*/ 391126 w 436126"/>
                <a:gd name="connsiteY14" fmla="*/ 665442 h 966670"/>
                <a:gd name="connsiteX15" fmla="*/ 382869 w 436126"/>
                <a:gd name="connsiteY15" fmla="*/ 678332 h 966670"/>
                <a:gd name="connsiteX16" fmla="*/ 343063 w 436126"/>
                <a:gd name="connsiteY16" fmla="*/ 718138 h 966670"/>
                <a:gd name="connsiteX17" fmla="*/ 337185 w 436126"/>
                <a:gd name="connsiteY17" fmla="*/ 747253 h 966670"/>
                <a:gd name="connsiteX18" fmla="*/ 337185 w 436126"/>
                <a:gd name="connsiteY18" fmla="*/ 747253 h 966670"/>
                <a:gd name="connsiteX19" fmla="*/ 337185 w 436126"/>
                <a:gd name="connsiteY19" fmla="*/ 747254 h 966670"/>
                <a:gd name="connsiteX20" fmla="*/ 337185 w 436126"/>
                <a:gd name="connsiteY20" fmla="*/ 747253 h 966670"/>
                <a:gd name="connsiteX21" fmla="*/ 343063 w 436126"/>
                <a:gd name="connsiteY21" fmla="*/ 776369 h 966670"/>
                <a:gd name="connsiteX22" fmla="*/ 382869 w 436126"/>
                <a:gd name="connsiteY22" fmla="*/ 816175 h 966670"/>
                <a:gd name="connsiteX23" fmla="*/ 392100 w 436126"/>
                <a:gd name="connsiteY23" fmla="*/ 818039 h 966670"/>
                <a:gd name="connsiteX24" fmla="*/ 392157 w 436126"/>
                <a:gd name="connsiteY24" fmla="*/ 826952 h 966670"/>
                <a:gd name="connsiteX25" fmla="*/ 382869 w 436126"/>
                <a:gd name="connsiteY25" fmla="*/ 828827 h 966670"/>
                <a:gd name="connsiteX26" fmla="*/ 343063 w 436126"/>
                <a:gd name="connsiteY26" fmla="*/ 868633 h 966670"/>
                <a:gd name="connsiteX27" fmla="*/ 337185 w 436126"/>
                <a:gd name="connsiteY27" fmla="*/ 897749 h 966670"/>
                <a:gd name="connsiteX28" fmla="*/ 337185 w 436126"/>
                <a:gd name="connsiteY28" fmla="*/ 897748 h 966670"/>
                <a:gd name="connsiteX29" fmla="*/ 337185 w 436126"/>
                <a:gd name="connsiteY29" fmla="*/ 897749 h 966670"/>
                <a:gd name="connsiteX30" fmla="*/ 337185 w 436126"/>
                <a:gd name="connsiteY30" fmla="*/ 897749 h 966670"/>
                <a:gd name="connsiteX31" fmla="*/ 343063 w 436126"/>
                <a:gd name="connsiteY31" fmla="*/ 926864 h 966670"/>
                <a:gd name="connsiteX32" fmla="*/ 382869 w 436126"/>
                <a:gd name="connsiteY32" fmla="*/ 966670 h 966670"/>
                <a:gd name="connsiteX33" fmla="*/ 1905 w 436126"/>
                <a:gd name="connsiteY33" fmla="*/ 879651 h 966670"/>
                <a:gd name="connsiteX34" fmla="*/ 0 w 436126"/>
                <a:gd name="connsiteY34" fmla="*/ 452931 h 966670"/>
                <a:gd name="connsiteX35" fmla="*/ 198120 w 436126"/>
                <a:gd name="connsiteY35" fmla="*/ 279576 h 966670"/>
                <a:gd name="connsiteX36" fmla="*/ 304800 w 436126"/>
                <a:gd name="connsiteY36" fmla="*/ 58596 h 966670"/>
                <a:gd name="connsiteX37" fmla="*/ 375999 w 436126"/>
                <a:gd name="connsiteY3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82869 w 436126"/>
                <a:gd name="connsiteY5" fmla="*/ 525932 h 966670"/>
                <a:gd name="connsiteX6" fmla="*/ 343063 w 436126"/>
                <a:gd name="connsiteY6" fmla="*/ 565738 h 966670"/>
                <a:gd name="connsiteX7" fmla="*/ 337185 w 436126"/>
                <a:gd name="connsiteY7" fmla="*/ 594853 h 966670"/>
                <a:gd name="connsiteX8" fmla="*/ 337185 w 436126"/>
                <a:gd name="connsiteY8" fmla="*/ 594853 h 966670"/>
                <a:gd name="connsiteX9" fmla="*/ 337185 w 436126"/>
                <a:gd name="connsiteY9" fmla="*/ 594854 h 966670"/>
                <a:gd name="connsiteX10" fmla="*/ 337185 w 436126"/>
                <a:gd name="connsiteY10" fmla="*/ 594853 h 966670"/>
                <a:gd name="connsiteX11" fmla="*/ 343063 w 436126"/>
                <a:gd name="connsiteY11" fmla="*/ 623969 h 966670"/>
                <a:gd name="connsiteX12" fmla="*/ 382869 w 436126"/>
                <a:gd name="connsiteY12" fmla="*/ 663775 h 966670"/>
                <a:gd name="connsiteX13" fmla="*/ 391126 w 436126"/>
                <a:gd name="connsiteY13" fmla="*/ 665442 h 966670"/>
                <a:gd name="connsiteX14" fmla="*/ 382869 w 436126"/>
                <a:gd name="connsiteY14" fmla="*/ 678332 h 966670"/>
                <a:gd name="connsiteX15" fmla="*/ 343063 w 436126"/>
                <a:gd name="connsiteY15" fmla="*/ 718138 h 966670"/>
                <a:gd name="connsiteX16" fmla="*/ 337185 w 436126"/>
                <a:gd name="connsiteY16" fmla="*/ 747253 h 966670"/>
                <a:gd name="connsiteX17" fmla="*/ 337185 w 436126"/>
                <a:gd name="connsiteY17" fmla="*/ 747253 h 966670"/>
                <a:gd name="connsiteX18" fmla="*/ 337185 w 436126"/>
                <a:gd name="connsiteY18" fmla="*/ 747254 h 966670"/>
                <a:gd name="connsiteX19" fmla="*/ 337185 w 436126"/>
                <a:gd name="connsiteY19" fmla="*/ 747253 h 966670"/>
                <a:gd name="connsiteX20" fmla="*/ 343063 w 436126"/>
                <a:gd name="connsiteY20" fmla="*/ 776369 h 966670"/>
                <a:gd name="connsiteX21" fmla="*/ 382869 w 436126"/>
                <a:gd name="connsiteY21" fmla="*/ 816175 h 966670"/>
                <a:gd name="connsiteX22" fmla="*/ 392100 w 436126"/>
                <a:gd name="connsiteY22" fmla="*/ 818039 h 966670"/>
                <a:gd name="connsiteX23" fmla="*/ 392157 w 436126"/>
                <a:gd name="connsiteY23" fmla="*/ 826952 h 966670"/>
                <a:gd name="connsiteX24" fmla="*/ 382869 w 436126"/>
                <a:gd name="connsiteY24" fmla="*/ 828827 h 966670"/>
                <a:gd name="connsiteX25" fmla="*/ 343063 w 436126"/>
                <a:gd name="connsiteY25" fmla="*/ 868633 h 966670"/>
                <a:gd name="connsiteX26" fmla="*/ 337185 w 436126"/>
                <a:gd name="connsiteY26" fmla="*/ 897749 h 966670"/>
                <a:gd name="connsiteX27" fmla="*/ 337185 w 436126"/>
                <a:gd name="connsiteY27" fmla="*/ 897748 h 966670"/>
                <a:gd name="connsiteX28" fmla="*/ 337185 w 436126"/>
                <a:gd name="connsiteY28" fmla="*/ 897749 h 966670"/>
                <a:gd name="connsiteX29" fmla="*/ 337185 w 436126"/>
                <a:gd name="connsiteY29" fmla="*/ 897749 h 966670"/>
                <a:gd name="connsiteX30" fmla="*/ 343063 w 436126"/>
                <a:gd name="connsiteY30" fmla="*/ 926864 h 966670"/>
                <a:gd name="connsiteX31" fmla="*/ 382869 w 436126"/>
                <a:gd name="connsiteY31" fmla="*/ 966670 h 966670"/>
                <a:gd name="connsiteX32" fmla="*/ 1905 w 436126"/>
                <a:gd name="connsiteY32" fmla="*/ 879651 h 966670"/>
                <a:gd name="connsiteX33" fmla="*/ 0 w 436126"/>
                <a:gd name="connsiteY33" fmla="*/ 452931 h 966670"/>
                <a:gd name="connsiteX34" fmla="*/ 198120 w 436126"/>
                <a:gd name="connsiteY34" fmla="*/ 279576 h 966670"/>
                <a:gd name="connsiteX35" fmla="*/ 304800 w 436126"/>
                <a:gd name="connsiteY35" fmla="*/ 58596 h 966670"/>
                <a:gd name="connsiteX36" fmla="*/ 375999 w 436126"/>
                <a:gd name="connsiteY3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43063 w 436126"/>
                <a:gd name="connsiteY5" fmla="*/ 565738 h 966670"/>
                <a:gd name="connsiteX6" fmla="*/ 337185 w 436126"/>
                <a:gd name="connsiteY6" fmla="*/ 594853 h 966670"/>
                <a:gd name="connsiteX7" fmla="*/ 337185 w 436126"/>
                <a:gd name="connsiteY7" fmla="*/ 594853 h 966670"/>
                <a:gd name="connsiteX8" fmla="*/ 337185 w 436126"/>
                <a:gd name="connsiteY8" fmla="*/ 594854 h 966670"/>
                <a:gd name="connsiteX9" fmla="*/ 337185 w 436126"/>
                <a:gd name="connsiteY9" fmla="*/ 594853 h 966670"/>
                <a:gd name="connsiteX10" fmla="*/ 343063 w 436126"/>
                <a:gd name="connsiteY10" fmla="*/ 623969 h 966670"/>
                <a:gd name="connsiteX11" fmla="*/ 382869 w 436126"/>
                <a:gd name="connsiteY11" fmla="*/ 663775 h 966670"/>
                <a:gd name="connsiteX12" fmla="*/ 391126 w 436126"/>
                <a:gd name="connsiteY12" fmla="*/ 665442 h 966670"/>
                <a:gd name="connsiteX13" fmla="*/ 382869 w 436126"/>
                <a:gd name="connsiteY13" fmla="*/ 678332 h 966670"/>
                <a:gd name="connsiteX14" fmla="*/ 343063 w 436126"/>
                <a:gd name="connsiteY14" fmla="*/ 718138 h 966670"/>
                <a:gd name="connsiteX15" fmla="*/ 337185 w 436126"/>
                <a:gd name="connsiteY15" fmla="*/ 747253 h 966670"/>
                <a:gd name="connsiteX16" fmla="*/ 337185 w 436126"/>
                <a:gd name="connsiteY16" fmla="*/ 747253 h 966670"/>
                <a:gd name="connsiteX17" fmla="*/ 337185 w 436126"/>
                <a:gd name="connsiteY17" fmla="*/ 747254 h 966670"/>
                <a:gd name="connsiteX18" fmla="*/ 337185 w 436126"/>
                <a:gd name="connsiteY18" fmla="*/ 747253 h 966670"/>
                <a:gd name="connsiteX19" fmla="*/ 343063 w 436126"/>
                <a:gd name="connsiteY19" fmla="*/ 776369 h 966670"/>
                <a:gd name="connsiteX20" fmla="*/ 382869 w 436126"/>
                <a:gd name="connsiteY20" fmla="*/ 816175 h 966670"/>
                <a:gd name="connsiteX21" fmla="*/ 392100 w 436126"/>
                <a:gd name="connsiteY21" fmla="*/ 818039 h 966670"/>
                <a:gd name="connsiteX22" fmla="*/ 392157 w 436126"/>
                <a:gd name="connsiteY22" fmla="*/ 826952 h 966670"/>
                <a:gd name="connsiteX23" fmla="*/ 382869 w 436126"/>
                <a:gd name="connsiteY23" fmla="*/ 828827 h 966670"/>
                <a:gd name="connsiteX24" fmla="*/ 343063 w 436126"/>
                <a:gd name="connsiteY24" fmla="*/ 868633 h 966670"/>
                <a:gd name="connsiteX25" fmla="*/ 337185 w 436126"/>
                <a:gd name="connsiteY25" fmla="*/ 897749 h 966670"/>
                <a:gd name="connsiteX26" fmla="*/ 337185 w 436126"/>
                <a:gd name="connsiteY26" fmla="*/ 897748 h 966670"/>
                <a:gd name="connsiteX27" fmla="*/ 337185 w 436126"/>
                <a:gd name="connsiteY27" fmla="*/ 897749 h 966670"/>
                <a:gd name="connsiteX28" fmla="*/ 337185 w 436126"/>
                <a:gd name="connsiteY28" fmla="*/ 897749 h 966670"/>
                <a:gd name="connsiteX29" fmla="*/ 343063 w 436126"/>
                <a:gd name="connsiteY29" fmla="*/ 926864 h 966670"/>
                <a:gd name="connsiteX30" fmla="*/ 382869 w 436126"/>
                <a:gd name="connsiteY30" fmla="*/ 966670 h 966670"/>
                <a:gd name="connsiteX31" fmla="*/ 1905 w 436126"/>
                <a:gd name="connsiteY31" fmla="*/ 879651 h 966670"/>
                <a:gd name="connsiteX32" fmla="*/ 0 w 436126"/>
                <a:gd name="connsiteY32" fmla="*/ 452931 h 966670"/>
                <a:gd name="connsiteX33" fmla="*/ 198120 w 436126"/>
                <a:gd name="connsiteY33" fmla="*/ 279576 h 966670"/>
                <a:gd name="connsiteX34" fmla="*/ 304800 w 436126"/>
                <a:gd name="connsiteY34" fmla="*/ 58596 h 966670"/>
                <a:gd name="connsiteX35" fmla="*/ 375999 w 436126"/>
                <a:gd name="connsiteY3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37185 w 436126"/>
                <a:gd name="connsiteY8" fmla="*/ 594853 h 966670"/>
                <a:gd name="connsiteX9" fmla="*/ 343063 w 436126"/>
                <a:gd name="connsiteY9" fmla="*/ 623969 h 966670"/>
                <a:gd name="connsiteX10" fmla="*/ 382869 w 436126"/>
                <a:gd name="connsiteY10" fmla="*/ 663775 h 966670"/>
                <a:gd name="connsiteX11" fmla="*/ 391126 w 436126"/>
                <a:gd name="connsiteY11" fmla="*/ 665442 h 966670"/>
                <a:gd name="connsiteX12" fmla="*/ 382869 w 436126"/>
                <a:gd name="connsiteY12" fmla="*/ 678332 h 966670"/>
                <a:gd name="connsiteX13" fmla="*/ 343063 w 436126"/>
                <a:gd name="connsiteY13" fmla="*/ 718138 h 966670"/>
                <a:gd name="connsiteX14" fmla="*/ 337185 w 436126"/>
                <a:gd name="connsiteY14" fmla="*/ 747253 h 966670"/>
                <a:gd name="connsiteX15" fmla="*/ 337185 w 436126"/>
                <a:gd name="connsiteY15" fmla="*/ 747253 h 966670"/>
                <a:gd name="connsiteX16" fmla="*/ 337185 w 436126"/>
                <a:gd name="connsiteY16" fmla="*/ 747254 h 966670"/>
                <a:gd name="connsiteX17" fmla="*/ 337185 w 436126"/>
                <a:gd name="connsiteY17" fmla="*/ 747253 h 966670"/>
                <a:gd name="connsiteX18" fmla="*/ 343063 w 436126"/>
                <a:gd name="connsiteY18" fmla="*/ 776369 h 966670"/>
                <a:gd name="connsiteX19" fmla="*/ 382869 w 436126"/>
                <a:gd name="connsiteY19" fmla="*/ 816175 h 966670"/>
                <a:gd name="connsiteX20" fmla="*/ 392100 w 436126"/>
                <a:gd name="connsiteY20" fmla="*/ 818039 h 966670"/>
                <a:gd name="connsiteX21" fmla="*/ 392157 w 436126"/>
                <a:gd name="connsiteY21" fmla="*/ 826952 h 966670"/>
                <a:gd name="connsiteX22" fmla="*/ 382869 w 436126"/>
                <a:gd name="connsiteY22" fmla="*/ 828827 h 966670"/>
                <a:gd name="connsiteX23" fmla="*/ 343063 w 436126"/>
                <a:gd name="connsiteY23" fmla="*/ 868633 h 966670"/>
                <a:gd name="connsiteX24" fmla="*/ 337185 w 436126"/>
                <a:gd name="connsiteY24" fmla="*/ 897749 h 966670"/>
                <a:gd name="connsiteX25" fmla="*/ 337185 w 436126"/>
                <a:gd name="connsiteY25" fmla="*/ 897748 h 966670"/>
                <a:gd name="connsiteX26" fmla="*/ 337185 w 436126"/>
                <a:gd name="connsiteY26" fmla="*/ 897749 h 966670"/>
                <a:gd name="connsiteX27" fmla="*/ 337185 w 436126"/>
                <a:gd name="connsiteY27" fmla="*/ 897749 h 966670"/>
                <a:gd name="connsiteX28" fmla="*/ 343063 w 436126"/>
                <a:gd name="connsiteY28" fmla="*/ 926864 h 966670"/>
                <a:gd name="connsiteX29" fmla="*/ 382869 w 436126"/>
                <a:gd name="connsiteY29" fmla="*/ 966670 h 966670"/>
                <a:gd name="connsiteX30" fmla="*/ 1905 w 436126"/>
                <a:gd name="connsiteY30" fmla="*/ 879651 h 966670"/>
                <a:gd name="connsiteX31" fmla="*/ 0 w 436126"/>
                <a:gd name="connsiteY31" fmla="*/ 452931 h 966670"/>
                <a:gd name="connsiteX32" fmla="*/ 198120 w 436126"/>
                <a:gd name="connsiteY32" fmla="*/ 279576 h 966670"/>
                <a:gd name="connsiteX33" fmla="*/ 304800 w 436126"/>
                <a:gd name="connsiteY33" fmla="*/ 58596 h 966670"/>
                <a:gd name="connsiteX34" fmla="*/ 375999 w 436126"/>
                <a:gd name="connsiteY3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43063 w 436126"/>
                <a:gd name="connsiteY8" fmla="*/ 623969 h 966670"/>
                <a:gd name="connsiteX9" fmla="*/ 382869 w 436126"/>
                <a:gd name="connsiteY9" fmla="*/ 663775 h 966670"/>
                <a:gd name="connsiteX10" fmla="*/ 391126 w 436126"/>
                <a:gd name="connsiteY10" fmla="*/ 665442 h 966670"/>
                <a:gd name="connsiteX11" fmla="*/ 382869 w 436126"/>
                <a:gd name="connsiteY11" fmla="*/ 678332 h 966670"/>
                <a:gd name="connsiteX12" fmla="*/ 343063 w 436126"/>
                <a:gd name="connsiteY12" fmla="*/ 718138 h 966670"/>
                <a:gd name="connsiteX13" fmla="*/ 337185 w 436126"/>
                <a:gd name="connsiteY13" fmla="*/ 747253 h 966670"/>
                <a:gd name="connsiteX14" fmla="*/ 337185 w 436126"/>
                <a:gd name="connsiteY14" fmla="*/ 747253 h 966670"/>
                <a:gd name="connsiteX15" fmla="*/ 337185 w 436126"/>
                <a:gd name="connsiteY15" fmla="*/ 747254 h 966670"/>
                <a:gd name="connsiteX16" fmla="*/ 337185 w 436126"/>
                <a:gd name="connsiteY16" fmla="*/ 747253 h 966670"/>
                <a:gd name="connsiteX17" fmla="*/ 343063 w 436126"/>
                <a:gd name="connsiteY17" fmla="*/ 776369 h 966670"/>
                <a:gd name="connsiteX18" fmla="*/ 382869 w 436126"/>
                <a:gd name="connsiteY18" fmla="*/ 816175 h 966670"/>
                <a:gd name="connsiteX19" fmla="*/ 392100 w 436126"/>
                <a:gd name="connsiteY19" fmla="*/ 818039 h 966670"/>
                <a:gd name="connsiteX20" fmla="*/ 392157 w 436126"/>
                <a:gd name="connsiteY20" fmla="*/ 826952 h 966670"/>
                <a:gd name="connsiteX21" fmla="*/ 382869 w 436126"/>
                <a:gd name="connsiteY21" fmla="*/ 828827 h 966670"/>
                <a:gd name="connsiteX22" fmla="*/ 343063 w 436126"/>
                <a:gd name="connsiteY22" fmla="*/ 868633 h 966670"/>
                <a:gd name="connsiteX23" fmla="*/ 337185 w 436126"/>
                <a:gd name="connsiteY23" fmla="*/ 897749 h 966670"/>
                <a:gd name="connsiteX24" fmla="*/ 337185 w 436126"/>
                <a:gd name="connsiteY24" fmla="*/ 897748 h 966670"/>
                <a:gd name="connsiteX25" fmla="*/ 337185 w 436126"/>
                <a:gd name="connsiteY25" fmla="*/ 897749 h 966670"/>
                <a:gd name="connsiteX26" fmla="*/ 337185 w 436126"/>
                <a:gd name="connsiteY26" fmla="*/ 897749 h 966670"/>
                <a:gd name="connsiteX27" fmla="*/ 343063 w 436126"/>
                <a:gd name="connsiteY27" fmla="*/ 926864 h 966670"/>
                <a:gd name="connsiteX28" fmla="*/ 382869 w 436126"/>
                <a:gd name="connsiteY28" fmla="*/ 966670 h 966670"/>
                <a:gd name="connsiteX29" fmla="*/ 1905 w 436126"/>
                <a:gd name="connsiteY29" fmla="*/ 879651 h 966670"/>
                <a:gd name="connsiteX30" fmla="*/ 0 w 436126"/>
                <a:gd name="connsiteY30" fmla="*/ 452931 h 966670"/>
                <a:gd name="connsiteX31" fmla="*/ 198120 w 436126"/>
                <a:gd name="connsiteY31" fmla="*/ 279576 h 966670"/>
                <a:gd name="connsiteX32" fmla="*/ 304800 w 436126"/>
                <a:gd name="connsiteY32" fmla="*/ 58596 h 966670"/>
                <a:gd name="connsiteX33" fmla="*/ 375999 w 436126"/>
                <a:gd name="connsiteY3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82869 w 436126"/>
                <a:gd name="connsiteY8" fmla="*/ 663775 h 966670"/>
                <a:gd name="connsiteX9" fmla="*/ 391126 w 436126"/>
                <a:gd name="connsiteY9" fmla="*/ 665442 h 966670"/>
                <a:gd name="connsiteX10" fmla="*/ 382869 w 436126"/>
                <a:gd name="connsiteY10" fmla="*/ 678332 h 966670"/>
                <a:gd name="connsiteX11" fmla="*/ 343063 w 436126"/>
                <a:gd name="connsiteY11" fmla="*/ 718138 h 966670"/>
                <a:gd name="connsiteX12" fmla="*/ 337185 w 436126"/>
                <a:gd name="connsiteY12" fmla="*/ 747253 h 966670"/>
                <a:gd name="connsiteX13" fmla="*/ 337185 w 436126"/>
                <a:gd name="connsiteY13" fmla="*/ 747253 h 966670"/>
                <a:gd name="connsiteX14" fmla="*/ 337185 w 436126"/>
                <a:gd name="connsiteY14" fmla="*/ 747254 h 966670"/>
                <a:gd name="connsiteX15" fmla="*/ 337185 w 436126"/>
                <a:gd name="connsiteY15" fmla="*/ 747253 h 966670"/>
                <a:gd name="connsiteX16" fmla="*/ 343063 w 436126"/>
                <a:gd name="connsiteY16" fmla="*/ 776369 h 966670"/>
                <a:gd name="connsiteX17" fmla="*/ 382869 w 436126"/>
                <a:gd name="connsiteY17" fmla="*/ 816175 h 966670"/>
                <a:gd name="connsiteX18" fmla="*/ 392100 w 436126"/>
                <a:gd name="connsiteY18" fmla="*/ 818039 h 966670"/>
                <a:gd name="connsiteX19" fmla="*/ 392157 w 436126"/>
                <a:gd name="connsiteY19" fmla="*/ 826952 h 966670"/>
                <a:gd name="connsiteX20" fmla="*/ 382869 w 436126"/>
                <a:gd name="connsiteY20" fmla="*/ 828827 h 966670"/>
                <a:gd name="connsiteX21" fmla="*/ 343063 w 436126"/>
                <a:gd name="connsiteY21" fmla="*/ 868633 h 966670"/>
                <a:gd name="connsiteX22" fmla="*/ 337185 w 436126"/>
                <a:gd name="connsiteY22" fmla="*/ 897749 h 966670"/>
                <a:gd name="connsiteX23" fmla="*/ 337185 w 436126"/>
                <a:gd name="connsiteY23" fmla="*/ 897748 h 966670"/>
                <a:gd name="connsiteX24" fmla="*/ 337185 w 436126"/>
                <a:gd name="connsiteY24" fmla="*/ 897749 h 966670"/>
                <a:gd name="connsiteX25" fmla="*/ 337185 w 436126"/>
                <a:gd name="connsiteY25" fmla="*/ 897749 h 966670"/>
                <a:gd name="connsiteX26" fmla="*/ 343063 w 436126"/>
                <a:gd name="connsiteY26" fmla="*/ 926864 h 966670"/>
                <a:gd name="connsiteX27" fmla="*/ 382869 w 436126"/>
                <a:gd name="connsiteY27" fmla="*/ 966670 h 966670"/>
                <a:gd name="connsiteX28" fmla="*/ 1905 w 436126"/>
                <a:gd name="connsiteY28" fmla="*/ 879651 h 966670"/>
                <a:gd name="connsiteX29" fmla="*/ 0 w 436126"/>
                <a:gd name="connsiteY29" fmla="*/ 452931 h 966670"/>
                <a:gd name="connsiteX30" fmla="*/ 198120 w 436126"/>
                <a:gd name="connsiteY30" fmla="*/ 279576 h 966670"/>
                <a:gd name="connsiteX31" fmla="*/ 304800 w 436126"/>
                <a:gd name="connsiteY31" fmla="*/ 58596 h 966670"/>
                <a:gd name="connsiteX32" fmla="*/ 375999 w 436126"/>
                <a:gd name="connsiteY3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82869 w 436126"/>
                <a:gd name="connsiteY7" fmla="*/ 663775 h 966670"/>
                <a:gd name="connsiteX8" fmla="*/ 391126 w 436126"/>
                <a:gd name="connsiteY8" fmla="*/ 665442 h 966670"/>
                <a:gd name="connsiteX9" fmla="*/ 382869 w 436126"/>
                <a:gd name="connsiteY9" fmla="*/ 678332 h 966670"/>
                <a:gd name="connsiteX10" fmla="*/ 343063 w 436126"/>
                <a:gd name="connsiteY10" fmla="*/ 718138 h 966670"/>
                <a:gd name="connsiteX11" fmla="*/ 337185 w 436126"/>
                <a:gd name="connsiteY11" fmla="*/ 747253 h 966670"/>
                <a:gd name="connsiteX12" fmla="*/ 337185 w 436126"/>
                <a:gd name="connsiteY12" fmla="*/ 747253 h 966670"/>
                <a:gd name="connsiteX13" fmla="*/ 337185 w 436126"/>
                <a:gd name="connsiteY13" fmla="*/ 747254 h 966670"/>
                <a:gd name="connsiteX14" fmla="*/ 337185 w 436126"/>
                <a:gd name="connsiteY14" fmla="*/ 747253 h 966670"/>
                <a:gd name="connsiteX15" fmla="*/ 343063 w 436126"/>
                <a:gd name="connsiteY15" fmla="*/ 776369 h 966670"/>
                <a:gd name="connsiteX16" fmla="*/ 382869 w 436126"/>
                <a:gd name="connsiteY16" fmla="*/ 816175 h 966670"/>
                <a:gd name="connsiteX17" fmla="*/ 392100 w 436126"/>
                <a:gd name="connsiteY17" fmla="*/ 818039 h 966670"/>
                <a:gd name="connsiteX18" fmla="*/ 392157 w 436126"/>
                <a:gd name="connsiteY18" fmla="*/ 826952 h 966670"/>
                <a:gd name="connsiteX19" fmla="*/ 382869 w 436126"/>
                <a:gd name="connsiteY19" fmla="*/ 828827 h 966670"/>
                <a:gd name="connsiteX20" fmla="*/ 343063 w 436126"/>
                <a:gd name="connsiteY20" fmla="*/ 868633 h 966670"/>
                <a:gd name="connsiteX21" fmla="*/ 337185 w 436126"/>
                <a:gd name="connsiteY21" fmla="*/ 897749 h 966670"/>
                <a:gd name="connsiteX22" fmla="*/ 337185 w 436126"/>
                <a:gd name="connsiteY22" fmla="*/ 897748 h 966670"/>
                <a:gd name="connsiteX23" fmla="*/ 337185 w 436126"/>
                <a:gd name="connsiteY23" fmla="*/ 897749 h 966670"/>
                <a:gd name="connsiteX24" fmla="*/ 337185 w 436126"/>
                <a:gd name="connsiteY24" fmla="*/ 897749 h 966670"/>
                <a:gd name="connsiteX25" fmla="*/ 343063 w 436126"/>
                <a:gd name="connsiteY25" fmla="*/ 926864 h 966670"/>
                <a:gd name="connsiteX26" fmla="*/ 382869 w 436126"/>
                <a:gd name="connsiteY26" fmla="*/ 966670 h 966670"/>
                <a:gd name="connsiteX27" fmla="*/ 1905 w 436126"/>
                <a:gd name="connsiteY27" fmla="*/ 879651 h 966670"/>
                <a:gd name="connsiteX28" fmla="*/ 0 w 436126"/>
                <a:gd name="connsiteY28" fmla="*/ 452931 h 966670"/>
                <a:gd name="connsiteX29" fmla="*/ 198120 w 436126"/>
                <a:gd name="connsiteY29" fmla="*/ 279576 h 966670"/>
                <a:gd name="connsiteX30" fmla="*/ 304800 w 436126"/>
                <a:gd name="connsiteY30" fmla="*/ 58596 h 966670"/>
                <a:gd name="connsiteX31" fmla="*/ 375999 w 436126"/>
                <a:gd name="connsiteY3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82869 w 436126"/>
                <a:gd name="connsiteY6" fmla="*/ 663775 h 966670"/>
                <a:gd name="connsiteX7" fmla="*/ 391126 w 436126"/>
                <a:gd name="connsiteY7" fmla="*/ 665442 h 966670"/>
                <a:gd name="connsiteX8" fmla="*/ 382869 w 436126"/>
                <a:gd name="connsiteY8" fmla="*/ 678332 h 966670"/>
                <a:gd name="connsiteX9" fmla="*/ 343063 w 436126"/>
                <a:gd name="connsiteY9" fmla="*/ 718138 h 966670"/>
                <a:gd name="connsiteX10" fmla="*/ 337185 w 436126"/>
                <a:gd name="connsiteY10" fmla="*/ 747253 h 966670"/>
                <a:gd name="connsiteX11" fmla="*/ 337185 w 436126"/>
                <a:gd name="connsiteY11" fmla="*/ 747253 h 966670"/>
                <a:gd name="connsiteX12" fmla="*/ 337185 w 436126"/>
                <a:gd name="connsiteY12" fmla="*/ 747254 h 966670"/>
                <a:gd name="connsiteX13" fmla="*/ 337185 w 436126"/>
                <a:gd name="connsiteY13" fmla="*/ 747253 h 966670"/>
                <a:gd name="connsiteX14" fmla="*/ 343063 w 436126"/>
                <a:gd name="connsiteY14" fmla="*/ 776369 h 966670"/>
                <a:gd name="connsiteX15" fmla="*/ 382869 w 436126"/>
                <a:gd name="connsiteY15" fmla="*/ 816175 h 966670"/>
                <a:gd name="connsiteX16" fmla="*/ 392100 w 436126"/>
                <a:gd name="connsiteY16" fmla="*/ 818039 h 966670"/>
                <a:gd name="connsiteX17" fmla="*/ 392157 w 436126"/>
                <a:gd name="connsiteY17" fmla="*/ 826952 h 966670"/>
                <a:gd name="connsiteX18" fmla="*/ 382869 w 436126"/>
                <a:gd name="connsiteY18" fmla="*/ 828827 h 966670"/>
                <a:gd name="connsiteX19" fmla="*/ 343063 w 436126"/>
                <a:gd name="connsiteY19" fmla="*/ 868633 h 966670"/>
                <a:gd name="connsiteX20" fmla="*/ 337185 w 436126"/>
                <a:gd name="connsiteY20" fmla="*/ 897749 h 966670"/>
                <a:gd name="connsiteX21" fmla="*/ 337185 w 436126"/>
                <a:gd name="connsiteY21" fmla="*/ 897748 h 966670"/>
                <a:gd name="connsiteX22" fmla="*/ 337185 w 436126"/>
                <a:gd name="connsiteY22" fmla="*/ 897749 h 966670"/>
                <a:gd name="connsiteX23" fmla="*/ 337185 w 436126"/>
                <a:gd name="connsiteY23" fmla="*/ 897749 h 966670"/>
                <a:gd name="connsiteX24" fmla="*/ 343063 w 436126"/>
                <a:gd name="connsiteY24" fmla="*/ 926864 h 966670"/>
                <a:gd name="connsiteX25" fmla="*/ 382869 w 436126"/>
                <a:gd name="connsiteY25" fmla="*/ 966670 h 966670"/>
                <a:gd name="connsiteX26" fmla="*/ 1905 w 436126"/>
                <a:gd name="connsiteY26" fmla="*/ 879651 h 966670"/>
                <a:gd name="connsiteX27" fmla="*/ 0 w 436126"/>
                <a:gd name="connsiteY27" fmla="*/ 452931 h 966670"/>
                <a:gd name="connsiteX28" fmla="*/ 198120 w 436126"/>
                <a:gd name="connsiteY28" fmla="*/ 279576 h 966670"/>
                <a:gd name="connsiteX29" fmla="*/ 304800 w 436126"/>
                <a:gd name="connsiteY29" fmla="*/ 58596 h 966670"/>
                <a:gd name="connsiteX30" fmla="*/ 375999 w 436126"/>
                <a:gd name="connsiteY3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82869 w 436126"/>
                <a:gd name="connsiteY7" fmla="*/ 678332 h 966670"/>
                <a:gd name="connsiteX8" fmla="*/ 343063 w 436126"/>
                <a:gd name="connsiteY8" fmla="*/ 718138 h 966670"/>
                <a:gd name="connsiteX9" fmla="*/ 337185 w 436126"/>
                <a:gd name="connsiteY9" fmla="*/ 747253 h 966670"/>
                <a:gd name="connsiteX10" fmla="*/ 337185 w 436126"/>
                <a:gd name="connsiteY10" fmla="*/ 747253 h 966670"/>
                <a:gd name="connsiteX11" fmla="*/ 337185 w 436126"/>
                <a:gd name="connsiteY11" fmla="*/ 747254 h 966670"/>
                <a:gd name="connsiteX12" fmla="*/ 337185 w 436126"/>
                <a:gd name="connsiteY12" fmla="*/ 747253 h 966670"/>
                <a:gd name="connsiteX13" fmla="*/ 343063 w 436126"/>
                <a:gd name="connsiteY13" fmla="*/ 776369 h 966670"/>
                <a:gd name="connsiteX14" fmla="*/ 382869 w 436126"/>
                <a:gd name="connsiteY14" fmla="*/ 816175 h 966670"/>
                <a:gd name="connsiteX15" fmla="*/ 392100 w 436126"/>
                <a:gd name="connsiteY15" fmla="*/ 818039 h 966670"/>
                <a:gd name="connsiteX16" fmla="*/ 392157 w 436126"/>
                <a:gd name="connsiteY16" fmla="*/ 826952 h 966670"/>
                <a:gd name="connsiteX17" fmla="*/ 382869 w 436126"/>
                <a:gd name="connsiteY17" fmla="*/ 828827 h 966670"/>
                <a:gd name="connsiteX18" fmla="*/ 343063 w 436126"/>
                <a:gd name="connsiteY18" fmla="*/ 868633 h 966670"/>
                <a:gd name="connsiteX19" fmla="*/ 337185 w 436126"/>
                <a:gd name="connsiteY19" fmla="*/ 897749 h 966670"/>
                <a:gd name="connsiteX20" fmla="*/ 337185 w 436126"/>
                <a:gd name="connsiteY20" fmla="*/ 897748 h 966670"/>
                <a:gd name="connsiteX21" fmla="*/ 337185 w 436126"/>
                <a:gd name="connsiteY21" fmla="*/ 897749 h 966670"/>
                <a:gd name="connsiteX22" fmla="*/ 337185 w 436126"/>
                <a:gd name="connsiteY22" fmla="*/ 897749 h 966670"/>
                <a:gd name="connsiteX23" fmla="*/ 343063 w 436126"/>
                <a:gd name="connsiteY23" fmla="*/ 926864 h 966670"/>
                <a:gd name="connsiteX24" fmla="*/ 382869 w 436126"/>
                <a:gd name="connsiteY24" fmla="*/ 966670 h 966670"/>
                <a:gd name="connsiteX25" fmla="*/ 1905 w 436126"/>
                <a:gd name="connsiteY25" fmla="*/ 879651 h 966670"/>
                <a:gd name="connsiteX26" fmla="*/ 0 w 436126"/>
                <a:gd name="connsiteY26" fmla="*/ 452931 h 966670"/>
                <a:gd name="connsiteX27" fmla="*/ 198120 w 436126"/>
                <a:gd name="connsiteY27" fmla="*/ 279576 h 966670"/>
                <a:gd name="connsiteX28" fmla="*/ 304800 w 436126"/>
                <a:gd name="connsiteY28" fmla="*/ 58596 h 966670"/>
                <a:gd name="connsiteX29" fmla="*/ 375999 w 436126"/>
                <a:gd name="connsiteY2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43063 w 436126"/>
                <a:gd name="connsiteY7" fmla="*/ 718138 h 966670"/>
                <a:gd name="connsiteX8" fmla="*/ 337185 w 436126"/>
                <a:gd name="connsiteY8" fmla="*/ 747253 h 966670"/>
                <a:gd name="connsiteX9" fmla="*/ 337185 w 436126"/>
                <a:gd name="connsiteY9" fmla="*/ 747253 h 966670"/>
                <a:gd name="connsiteX10" fmla="*/ 337185 w 436126"/>
                <a:gd name="connsiteY10" fmla="*/ 747254 h 966670"/>
                <a:gd name="connsiteX11" fmla="*/ 337185 w 436126"/>
                <a:gd name="connsiteY11" fmla="*/ 747253 h 966670"/>
                <a:gd name="connsiteX12" fmla="*/ 343063 w 436126"/>
                <a:gd name="connsiteY12" fmla="*/ 776369 h 966670"/>
                <a:gd name="connsiteX13" fmla="*/ 382869 w 436126"/>
                <a:gd name="connsiteY13" fmla="*/ 816175 h 966670"/>
                <a:gd name="connsiteX14" fmla="*/ 392100 w 436126"/>
                <a:gd name="connsiteY14" fmla="*/ 818039 h 966670"/>
                <a:gd name="connsiteX15" fmla="*/ 392157 w 436126"/>
                <a:gd name="connsiteY15" fmla="*/ 826952 h 966670"/>
                <a:gd name="connsiteX16" fmla="*/ 382869 w 436126"/>
                <a:gd name="connsiteY16" fmla="*/ 828827 h 966670"/>
                <a:gd name="connsiteX17" fmla="*/ 343063 w 436126"/>
                <a:gd name="connsiteY17" fmla="*/ 868633 h 966670"/>
                <a:gd name="connsiteX18" fmla="*/ 337185 w 436126"/>
                <a:gd name="connsiteY18" fmla="*/ 897749 h 966670"/>
                <a:gd name="connsiteX19" fmla="*/ 337185 w 436126"/>
                <a:gd name="connsiteY19" fmla="*/ 897748 h 966670"/>
                <a:gd name="connsiteX20" fmla="*/ 337185 w 436126"/>
                <a:gd name="connsiteY20" fmla="*/ 897749 h 966670"/>
                <a:gd name="connsiteX21" fmla="*/ 337185 w 436126"/>
                <a:gd name="connsiteY21" fmla="*/ 897749 h 966670"/>
                <a:gd name="connsiteX22" fmla="*/ 343063 w 436126"/>
                <a:gd name="connsiteY22" fmla="*/ 926864 h 966670"/>
                <a:gd name="connsiteX23" fmla="*/ 382869 w 436126"/>
                <a:gd name="connsiteY23" fmla="*/ 966670 h 966670"/>
                <a:gd name="connsiteX24" fmla="*/ 1905 w 436126"/>
                <a:gd name="connsiteY24" fmla="*/ 879651 h 966670"/>
                <a:gd name="connsiteX25" fmla="*/ 0 w 436126"/>
                <a:gd name="connsiteY25" fmla="*/ 452931 h 966670"/>
                <a:gd name="connsiteX26" fmla="*/ 198120 w 436126"/>
                <a:gd name="connsiteY26" fmla="*/ 279576 h 966670"/>
                <a:gd name="connsiteX27" fmla="*/ 304800 w 436126"/>
                <a:gd name="connsiteY27" fmla="*/ 58596 h 966670"/>
                <a:gd name="connsiteX28" fmla="*/ 375999 w 436126"/>
                <a:gd name="connsiteY2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82869 w 436126"/>
                <a:gd name="connsiteY15" fmla="*/ 828827 h 966670"/>
                <a:gd name="connsiteX16" fmla="*/ 343063 w 436126"/>
                <a:gd name="connsiteY16" fmla="*/ 868633 h 966670"/>
                <a:gd name="connsiteX17" fmla="*/ 337185 w 436126"/>
                <a:gd name="connsiteY17" fmla="*/ 897749 h 966670"/>
                <a:gd name="connsiteX18" fmla="*/ 337185 w 436126"/>
                <a:gd name="connsiteY18" fmla="*/ 897748 h 966670"/>
                <a:gd name="connsiteX19" fmla="*/ 337185 w 436126"/>
                <a:gd name="connsiteY19" fmla="*/ 897749 h 966670"/>
                <a:gd name="connsiteX20" fmla="*/ 337185 w 436126"/>
                <a:gd name="connsiteY20" fmla="*/ 897749 h 966670"/>
                <a:gd name="connsiteX21" fmla="*/ 343063 w 436126"/>
                <a:gd name="connsiteY21" fmla="*/ 926864 h 966670"/>
                <a:gd name="connsiteX22" fmla="*/ 382869 w 436126"/>
                <a:gd name="connsiteY22" fmla="*/ 966670 h 966670"/>
                <a:gd name="connsiteX23" fmla="*/ 1905 w 436126"/>
                <a:gd name="connsiteY23" fmla="*/ 879651 h 966670"/>
                <a:gd name="connsiteX24" fmla="*/ 0 w 436126"/>
                <a:gd name="connsiteY24" fmla="*/ 452931 h 966670"/>
                <a:gd name="connsiteX25" fmla="*/ 198120 w 436126"/>
                <a:gd name="connsiteY25" fmla="*/ 279576 h 966670"/>
                <a:gd name="connsiteX26" fmla="*/ 304800 w 436126"/>
                <a:gd name="connsiteY26" fmla="*/ 58596 h 966670"/>
                <a:gd name="connsiteX27" fmla="*/ 375999 w 436126"/>
                <a:gd name="connsiteY2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82869 w 436126"/>
                <a:gd name="connsiteY11" fmla="*/ 816175 h 966670"/>
                <a:gd name="connsiteX12" fmla="*/ 392100 w 436126"/>
                <a:gd name="connsiteY12" fmla="*/ 818039 h 966670"/>
                <a:gd name="connsiteX13" fmla="*/ 392157 w 436126"/>
                <a:gd name="connsiteY13" fmla="*/ 826952 h 966670"/>
                <a:gd name="connsiteX14" fmla="*/ 343063 w 436126"/>
                <a:gd name="connsiteY14" fmla="*/ 868633 h 966670"/>
                <a:gd name="connsiteX15" fmla="*/ 337185 w 436126"/>
                <a:gd name="connsiteY15" fmla="*/ 897749 h 966670"/>
                <a:gd name="connsiteX16" fmla="*/ 337185 w 436126"/>
                <a:gd name="connsiteY16" fmla="*/ 897748 h 966670"/>
                <a:gd name="connsiteX17" fmla="*/ 337185 w 436126"/>
                <a:gd name="connsiteY17" fmla="*/ 897749 h 966670"/>
                <a:gd name="connsiteX18" fmla="*/ 337185 w 436126"/>
                <a:gd name="connsiteY18" fmla="*/ 897749 h 966670"/>
                <a:gd name="connsiteX19" fmla="*/ 343063 w 436126"/>
                <a:gd name="connsiteY19" fmla="*/ 926864 h 966670"/>
                <a:gd name="connsiteX20" fmla="*/ 382869 w 436126"/>
                <a:gd name="connsiteY20" fmla="*/ 966670 h 966670"/>
                <a:gd name="connsiteX21" fmla="*/ 1905 w 436126"/>
                <a:gd name="connsiteY21" fmla="*/ 879651 h 966670"/>
                <a:gd name="connsiteX22" fmla="*/ 0 w 436126"/>
                <a:gd name="connsiteY22" fmla="*/ 452931 h 966670"/>
                <a:gd name="connsiteX23" fmla="*/ 198120 w 436126"/>
                <a:gd name="connsiteY23" fmla="*/ 279576 h 966670"/>
                <a:gd name="connsiteX24" fmla="*/ 304800 w 436126"/>
                <a:gd name="connsiteY24" fmla="*/ 58596 h 966670"/>
                <a:gd name="connsiteX25" fmla="*/ 375999 w 436126"/>
                <a:gd name="connsiteY2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82869 w 436126"/>
                <a:gd name="connsiteY10" fmla="*/ 816175 h 966670"/>
                <a:gd name="connsiteX11" fmla="*/ 392100 w 436126"/>
                <a:gd name="connsiteY11" fmla="*/ 818039 h 966670"/>
                <a:gd name="connsiteX12" fmla="*/ 392157 w 436126"/>
                <a:gd name="connsiteY12" fmla="*/ 826952 h 966670"/>
                <a:gd name="connsiteX13" fmla="*/ 343063 w 436126"/>
                <a:gd name="connsiteY13" fmla="*/ 868633 h 966670"/>
                <a:gd name="connsiteX14" fmla="*/ 337185 w 436126"/>
                <a:gd name="connsiteY14" fmla="*/ 897749 h 966670"/>
                <a:gd name="connsiteX15" fmla="*/ 337185 w 436126"/>
                <a:gd name="connsiteY15" fmla="*/ 897748 h 966670"/>
                <a:gd name="connsiteX16" fmla="*/ 337185 w 436126"/>
                <a:gd name="connsiteY16" fmla="*/ 897749 h 966670"/>
                <a:gd name="connsiteX17" fmla="*/ 337185 w 436126"/>
                <a:gd name="connsiteY17" fmla="*/ 897749 h 966670"/>
                <a:gd name="connsiteX18" fmla="*/ 343063 w 436126"/>
                <a:gd name="connsiteY18" fmla="*/ 926864 h 966670"/>
                <a:gd name="connsiteX19" fmla="*/ 382869 w 436126"/>
                <a:gd name="connsiteY19" fmla="*/ 966670 h 966670"/>
                <a:gd name="connsiteX20" fmla="*/ 1905 w 436126"/>
                <a:gd name="connsiteY20" fmla="*/ 879651 h 966670"/>
                <a:gd name="connsiteX21" fmla="*/ 0 w 436126"/>
                <a:gd name="connsiteY21" fmla="*/ 452931 h 966670"/>
                <a:gd name="connsiteX22" fmla="*/ 198120 w 436126"/>
                <a:gd name="connsiteY22" fmla="*/ 279576 h 966670"/>
                <a:gd name="connsiteX23" fmla="*/ 304800 w 436126"/>
                <a:gd name="connsiteY23" fmla="*/ 58596 h 966670"/>
                <a:gd name="connsiteX24" fmla="*/ 375999 w 436126"/>
                <a:gd name="connsiteY2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82869 w 436126"/>
                <a:gd name="connsiteY9" fmla="*/ 816175 h 966670"/>
                <a:gd name="connsiteX10" fmla="*/ 392100 w 436126"/>
                <a:gd name="connsiteY10" fmla="*/ 818039 h 966670"/>
                <a:gd name="connsiteX11" fmla="*/ 392157 w 436126"/>
                <a:gd name="connsiteY11" fmla="*/ 826952 h 966670"/>
                <a:gd name="connsiteX12" fmla="*/ 343063 w 436126"/>
                <a:gd name="connsiteY12" fmla="*/ 868633 h 966670"/>
                <a:gd name="connsiteX13" fmla="*/ 337185 w 436126"/>
                <a:gd name="connsiteY13" fmla="*/ 897749 h 966670"/>
                <a:gd name="connsiteX14" fmla="*/ 337185 w 436126"/>
                <a:gd name="connsiteY14" fmla="*/ 897748 h 966670"/>
                <a:gd name="connsiteX15" fmla="*/ 337185 w 436126"/>
                <a:gd name="connsiteY15" fmla="*/ 897749 h 966670"/>
                <a:gd name="connsiteX16" fmla="*/ 337185 w 436126"/>
                <a:gd name="connsiteY16" fmla="*/ 897749 h 966670"/>
                <a:gd name="connsiteX17" fmla="*/ 343063 w 436126"/>
                <a:gd name="connsiteY17" fmla="*/ 926864 h 966670"/>
                <a:gd name="connsiteX18" fmla="*/ 382869 w 436126"/>
                <a:gd name="connsiteY18" fmla="*/ 966670 h 966670"/>
                <a:gd name="connsiteX19" fmla="*/ 1905 w 436126"/>
                <a:gd name="connsiteY19" fmla="*/ 879651 h 966670"/>
                <a:gd name="connsiteX20" fmla="*/ 0 w 436126"/>
                <a:gd name="connsiteY20" fmla="*/ 452931 h 966670"/>
                <a:gd name="connsiteX21" fmla="*/ 198120 w 436126"/>
                <a:gd name="connsiteY21" fmla="*/ 279576 h 966670"/>
                <a:gd name="connsiteX22" fmla="*/ 304800 w 436126"/>
                <a:gd name="connsiteY22" fmla="*/ 58596 h 966670"/>
                <a:gd name="connsiteX23" fmla="*/ 375999 w 436126"/>
                <a:gd name="connsiteY2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82869 w 436126"/>
                <a:gd name="connsiteY8" fmla="*/ 816175 h 966670"/>
                <a:gd name="connsiteX9" fmla="*/ 392100 w 436126"/>
                <a:gd name="connsiteY9" fmla="*/ 818039 h 966670"/>
                <a:gd name="connsiteX10" fmla="*/ 392157 w 436126"/>
                <a:gd name="connsiteY10" fmla="*/ 826952 h 966670"/>
                <a:gd name="connsiteX11" fmla="*/ 343063 w 436126"/>
                <a:gd name="connsiteY11" fmla="*/ 868633 h 966670"/>
                <a:gd name="connsiteX12" fmla="*/ 337185 w 436126"/>
                <a:gd name="connsiteY12" fmla="*/ 897749 h 966670"/>
                <a:gd name="connsiteX13" fmla="*/ 337185 w 436126"/>
                <a:gd name="connsiteY13" fmla="*/ 897748 h 966670"/>
                <a:gd name="connsiteX14" fmla="*/ 337185 w 436126"/>
                <a:gd name="connsiteY14" fmla="*/ 897749 h 966670"/>
                <a:gd name="connsiteX15" fmla="*/ 337185 w 436126"/>
                <a:gd name="connsiteY15" fmla="*/ 897749 h 966670"/>
                <a:gd name="connsiteX16" fmla="*/ 343063 w 436126"/>
                <a:gd name="connsiteY16" fmla="*/ 926864 h 966670"/>
                <a:gd name="connsiteX17" fmla="*/ 382869 w 436126"/>
                <a:gd name="connsiteY17" fmla="*/ 966670 h 966670"/>
                <a:gd name="connsiteX18" fmla="*/ 1905 w 436126"/>
                <a:gd name="connsiteY18" fmla="*/ 879651 h 966670"/>
                <a:gd name="connsiteX19" fmla="*/ 0 w 436126"/>
                <a:gd name="connsiteY19" fmla="*/ 452931 h 966670"/>
                <a:gd name="connsiteX20" fmla="*/ 198120 w 436126"/>
                <a:gd name="connsiteY20" fmla="*/ 279576 h 966670"/>
                <a:gd name="connsiteX21" fmla="*/ 304800 w 436126"/>
                <a:gd name="connsiteY21" fmla="*/ 58596 h 966670"/>
                <a:gd name="connsiteX22" fmla="*/ 375999 w 436126"/>
                <a:gd name="connsiteY2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82869 w 436126"/>
                <a:gd name="connsiteY7" fmla="*/ 816175 h 966670"/>
                <a:gd name="connsiteX8" fmla="*/ 392100 w 436126"/>
                <a:gd name="connsiteY8" fmla="*/ 818039 h 966670"/>
                <a:gd name="connsiteX9" fmla="*/ 392157 w 436126"/>
                <a:gd name="connsiteY9" fmla="*/ 826952 h 966670"/>
                <a:gd name="connsiteX10" fmla="*/ 343063 w 436126"/>
                <a:gd name="connsiteY10" fmla="*/ 868633 h 966670"/>
                <a:gd name="connsiteX11" fmla="*/ 337185 w 436126"/>
                <a:gd name="connsiteY11" fmla="*/ 897749 h 966670"/>
                <a:gd name="connsiteX12" fmla="*/ 337185 w 436126"/>
                <a:gd name="connsiteY12" fmla="*/ 897748 h 966670"/>
                <a:gd name="connsiteX13" fmla="*/ 337185 w 436126"/>
                <a:gd name="connsiteY13" fmla="*/ 897749 h 966670"/>
                <a:gd name="connsiteX14" fmla="*/ 337185 w 436126"/>
                <a:gd name="connsiteY14" fmla="*/ 897749 h 966670"/>
                <a:gd name="connsiteX15" fmla="*/ 343063 w 436126"/>
                <a:gd name="connsiteY15" fmla="*/ 926864 h 966670"/>
                <a:gd name="connsiteX16" fmla="*/ 382869 w 436126"/>
                <a:gd name="connsiteY16" fmla="*/ 966670 h 966670"/>
                <a:gd name="connsiteX17" fmla="*/ 1905 w 436126"/>
                <a:gd name="connsiteY17" fmla="*/ 879651 h 966670"/>
                <a:gd name="connsiteX18" fmla="*/ 0 w 436126"/>
                <a:gd name="connsiteY18" fmla="*/ 452931 h 966670"/>
                <a:gd name="connsiteX19" fmla="*/ 198120 w 436126"/>
                <a:gd name="connsiteY19" fmla="*/ 279576 h 966670"/>
                <a:gd name="connsiteX20" fmla="*/ 304800 w 436126"/>
                <a:gd name="connsiteY20" fmla="*/ 58596 h 966670"/>
                <a:gd name="connsiteX21" fmla="*/ 375999 w 436126"/>
                <a:gd name="connsiteY2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92157 w 436126"/>
                <a:gd name="connsiteY8" fmla="*/ 826952 h 966670"/>
                <a:gd name="connsiteX9" fmla="*/ 343063 w 436126"/>
                <a:gd name="connsiteY9" fmla="*/ 868633 h 966670"/>
                <a:gd name="connsiteX10" fmla="*/ 337185 w 436126"/>
                <a:gd name="connsiteY10" fmla="*/ 897749 h 966670"/>
                <a:gd name="connsiteX11" fmla="*/ 337185 w 436126"/>
                <a:gd name="connsiteY11" fmla="*/ 897748 h 966670"/>
                <a:gd name="connsiteX12" fmla="*/ 337185 w 436126"/>
                <a:gd name="connsiteY12" fmla="*/ 897749 h 966670"/>
                <a:gd name="connsiteX13" fmla="*/ 337185 w 436126"/>
                <a:gd name="connsiteY13" fmla="*/ 897749 h 966670"/>
                <a:gd name="connsiteX14" fmla="*/ 343063 w 436126"/>
                <a:gd name="connsiteY14" fmla="*/ 926864 h 966670"/>
                <a:gd name="connsiteX15" fmla="*/ 382869 w 436126"/>
                <a:gd name="connsiteY15" fmla="*/ 966670 h 966670"/>
                <a:gd name="connsiteX16" fmla="*/ 1905 w 436126"/>
                <a:gd name="connsiteY16" fmla="*/ 879651 h 966670"/>
                <a:gd name="connsiteX17" fmla="*/ 0 w 436126"/>
                <a:gd name="connsiteY17" fmla="*/ 452931 h 966670"/>
                <a:gd name="connsiteX18" fmla="*/ 198120 w 436126"/>
                <a:gd name="connsiteY18" fmla="*/ 279576 h 966670"/>
                <a:gd name="connsiteX19" fmla="*/ 304800 w 436126"/>
                <a:gd name="connsiteY19" fmla="*/ 58596 h 966670"/>
                <a:gd name="connsiteX20" fmla="*/ 375999 w 436126"/>
                <a:gd name="connsiteY2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43063 w 436126"/>
                <a:gd name="connsiteY8" fmla="*/ 868633 h 966670"/>
                <a:gd name="connsiteX9" fmla="*/ 337185 w 436126"/>
                <a:gd name="connsiteY9" fmla="*/ 897749 h 966670"/>
                <a:gd name="connsiteX10" fmla="*/ 337185 w 436126"/>
                <a:gd name="connsiteY10" fmla="*/ 897748 h 966670"/>
                <a:gd name="connsiteX11" fmla="*/ 337185 w 436126"/>
                <a:gd name="connsiteY11" fmla="*/ 897749 h 966670"/>
                <a:gd name="connsiteX12" fmla="*/ 337185 w 436126"/>
                <a:gd name="connsiteY12" fmla="*/ 897749 h 966670"/>
                <a:gd name="connsiteX13" fmla="*/ 343063 w 436126"/>
                <a:gd name="connsiteY13" fmla="*/ 926864 h 966670"/>
                <a:gd name="connsiteX14" fmla="*/ 382869 w 436126"/>
                <a:gd name="connsiteY14" fmla="*/ 966670 h 966670"/>
                <a:gd name="connsiteX15" fmla="*/ 1905 w 436126"/>
                <a:gd name="connsiteY15" fmla="*/ 879651 h 966670"/>
                <a:gd name="connsiteX16" fmla="*/ 0 w 436126"/>
                <a:gd name="connsiteY16" fmla="*/ 452931 h 966670"/>
                <a:gd name="connsiteX17" fmla="*/ 198120 w 436126"/>
                <a:gd name="connsiteY17" fmla="*/ 279576 h 966670"/>
                <a:gd name="connsiteX18" fmla="*/ 304800 w 436126"/>
                <a:gd name="connsiteY18" fmla="*/ 58596 h 966670"/>
                <a:gd name="connsiteX19" fmla="*/ 375999 w 436126"/>
                <a:gd name="connsiteY1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868633 h 966670"/>
                <a:gd name="connsiteX8" fmla="*/ 337185 w 436126"/>
                <a:gd name="connsiteY8" fmla="*/ 897749 h 966670"/>
                <a:gd name="connsiteX9" fmla="*/ 337185 w 436126"/>
                <a:gd name="connsiteY9" fmla="*/ 897748 h 966670"/>
                <a:gd name="connsiteX10" fmla="*/ 337185 w 436126"/>
                <a:gd name="connsiteY10" fmla="*/ 897749 h 966670"/>
                <a:gd name="connsiteX11" fmla="*/ 337185 w 436126"/>
                <a:gd name="connsiteY11" fmla="*/ 897749 h 966670"/>
                <a:gd name="connsiteX12" fmla="*/ 343063 w 436126"/>
                <a:gd name="connsiteY12" fmla="*/ 926864 h 966670"/>
                <a:gd name="connsiteX13" fmla="*/ 382869 w 436126"/>
                <a:gd name="connsiteY13" fmla="*/ 966670 h 966670"/>
                <a:gd name="connsiteX14" fmla="*/ 1905 w 436126"/>
                <a:gd name="connsiteY14" fmla="*/ 879651 h 966670"/>
                <a:gd name="connsiteX15" fmla="*/ 0 w 436126"/>
                <a:gd name="connsiteY15" fmla="*/ 452931 h 966670"/>
                <a:gd name="connsiteX16" fmla="*/ 198120 w 436126"/>
                <a:gd name="connsiteY16" fmla="*/ 279576 h 966670"/>
                <a:gd name="connsiteX17" fmla="*/ 304800 w 436126"/>
                <a:gd name="connsiteY17" fmla="*/ 58596 h 966670"/>
                <a:gd name="connsiteX18" fmla="*/ 375999 w 436126"/>
                <a:gd name="connsiteY1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37185 w 436126"/>
                <a:gd name="connsiteY10" fmla="*/ 897749 h 966670"/>
                <a:gd name="connsiteX11" fmla="*/ 343063 w 436126"/>
                <a:gd name="connsiteY11" fmla="*/ 926864 h 966670"/>
                <a:gd name="connsiteX12" fmla="*/ 382869 w 436126"/>
                <a:gd name="connsiteY12" fmla="*/ 966670 h 966670"/>
                <a:gd name="connsiteX13" fmla="*/ 1905 w 436126"/>
                <a:gd name="connsiteY13" fmla="*/ 879651 h 966670"/>
                <a:gd name="connsiteX14" fmla="*/ 0 w 436126"/>
                <a:gd name="connsiteY14" fmla="*/ 452931 h 966670"/>
                <a:gd name="connsiteX15" fmla="*/ 198120 w 436126"/>
                <a:gd name="connsiteY15" fmla="*/ 279576 h 966670"/>
                <a:gd name="connsiteX16" fmla="*/ 304800 w 436126"/>
                <a:gd name="connsiteY16" fmla="*/ 58596 h 966670"/>
                <a:gd name="connsiteX17" fmla="*/ 375999 w 436126"/>
                <a:gd name="connsiteY1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43063 w 436126"/>
                <a:gd name="connsiteY10" fmla="*/ 926864 h 966670"/>
                <a:gd name="connsiteX11" fmla="*/ 382869 w 436126"/>
                <a:gd name="connsiteY11" fmla="*/ 966670 h 966670"/>
                <a:gd name="connsiteX12" fmla="*/ 1905 w 436126"/>
                <a:gd name="connsiteY12" fmla="*/ 879651 h 966670"/>
                <a:gd name="connsiteX13" fmla="*/ 0 w 436126"/>
                <a:gd name="connsiteY13" fmla="*/ 452931 h 966670"/>
                <a:gd name="connsiteX14" fmla="*/ 198120 w 436126"/>
                <a:gd name="connsiteY14" fmla="*/ 279576 h 966670"/>
                <a:gd name="connsiteX15" fmla="*/ 304800 w 436126"/>
                <a:gd name="connsiteY15" fmla="*/ 58596 h 966670"/>
                <a:gd name="connsiteX16" fmla="*/ 375999 w 436126"/>
                <a:gd name="connsiteY1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43063 w 436126"/>
                <a:gd name="connsiteY9" fmla="*/ 926864 h 966670"/>
                <a:gd name="connsiteX10" fmla="*/ 382869 w 436126"/>
                <a:gd name="connsiteY10" fmla="*/ 966670 h 966670"/>
                <a:gd name="connsiteX11" fmla="*/ 1905 w 436126"/>
                <a:gd name="connsiteY11" fmla="*/ 879651 h 966670"/>
                <a:gd name="connsiteX12" fmla="*/ 0 w 436126"/>
                <a:gd name="connsiteY12" fmla="*/ 452931 h 966670"/>
                <a:gd name="connsiteX13" fmla="*/ 198120 w 436126"/>
                <a:gd name="connsiteY13" fmla="*/ 279576 h 966670"/>
                <a:gd name="connsiteX14" fmla="*/ 304800 w 436126"/>
                <a:gd name="connsiteY14" fmla="*/ 58596 h 966670"/>
                <a:gd name="connsiteX15" fmla="*/ 375999 w 436126"/>
                <a:gd name="connsiteY1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43063 w 436126"/>
                <a:gd name="connsiteY8" fmla="*/ 926864 h 966670"/>
                <a:gd name="connsiteX9" fmla="*/ 382869 w 436126"/>
                <a:gd name="connsiteY9" fmla="*/ 966670 h 966670"/>
                <a:gd name="connsiteX10" fmla="*/ 1905 w 436126"/>
                <a:gd name="connsiteY10" fmla="*/ 879651 h 966670"/>
                <a:gd name="connsiteX11" fmla="*/ 0 w 436126"/>
                <a:gd name="connsiteY11" fmla="*/ 452931 h 966670"/>
                <a:gd name="connsiteX12" fmla="*/ 198120 w 436126"/>
                <a:gd name="connsiteY12" fmla="*/ 279576 h 966670"/>
                <a:gd name="connsiteX13" fmla="*/ 304800 w 436126"/>
                <a:gd name="connsiteY13" fmla="*/ 58596 h 966670"/>
                <a:gd name="connsiteX14" fmla="*/ 375999 w 436126"/>
                <a:gd name="connsiteY1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926864 h 966670"/>
                <a:gd name="connsiteX8" fmla="*/ 382869 w 436126"/>
                <a:gd name="connsiteY8" fmla="*/ 966670 h 966670"/>
                <a:gd name="connsiteX9" fmla="*/ 1905 w 436126"/>
                <a:gd name="connsiteY9" fmla="*/ 879651 h 966670"/>
                <a:gd name="connsiteX10" fmla="*/ 0 w 436126"/>
                <a:gd name="connsiteY10" fmla="*/ 452931 h 966670"/>
                <a:gd name="connsiteX11" fmla="*/ 198120 w 436126"/>
                <a:gd name="connsiteY11" fmla="*/ 279576 h 966670"/>
                <a:gd name="connsiteX12" fmla="*/ 304800 w 436126"/>
                <a:gd name="connsiteY12" fmla="*/ 58596 h 966670"/>
                <a:gd name="connsiteX13" fmla="*/ 375999 w 436126"/>
                <a:gd name="connsiteY1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79367"/>
                <a:gd name="connsiteX1" fmla="*/ 428625 w 436126"/>
                <a:gd name="connsiteY1" fmla="*/ 50976 h 979367"/>
                <a:gd name="connsiteX2" fmla="*/ 386715 w 436126"/>
                <a:gd name="connsiteY2" fmla="*/ 292911 h 979367"/>
                <a:gd name="connsiteX3" fmla="*/ 389255 w 436126"/>
                <a:gd name="connsiteY3" fmla="*/ 372286 h 979367"/>
                <a:gd name="connsiteX4" fmla="*/ 382869 w 436126"/>
                <a:gd name="connsiteY4" fmla="*/ 525932 h 979367"/>
                <a:gd name="connsiteX5" fmla="*/ 382869 w 436126"/>
                <a:gd name="connsiteY5" fmla="*/ 663775 h 979367"/>
                <a:gd name="connsiteX6" fmla="*/ 382869 w 436126"/>
                <a:gd name="connsiteY6" fmla="*/ 816175 h 979367"/>
                <a:gd name="connsiteX7" fmla="*/ 382869 w 436126"/>
                <a:gd name="connsiteY7" fmla="*/ 966670 h 979367"/>
                <a:gd name="connsiteX8" fmla="*/ 1905 w 436126"/>
                <a:gd name="connsiteY8" fmla="*/ 879651 h 979367"/>
                <a:gd name="connsiteX9" fmla="*/ 0 w 436126"/>
                <a:gd name="connsiteY9" fmla="*/ 452931 h 979367"/>
                <a:gd name="connsiteX10" fmla="*/ 198120 w 436126"/>
                <a:gd name="connsiteY10" fmla="*/ 279576 h 979367"/>
                <a:gd name="connsiteX11" fmla="*/ 304800 w 436126"/>
                <a:gd name="connsiteY11" fmla="*/ 58596 h 979367"/>
                <a:gd name="connsiteX12" fmla="*/ 375999 w 436126"/>
                <a:gd name="connsiteY12" fmla="*/ 493 h 979367"/>
                <a:gd name="connsiteX0" fmla="*/ 375999 w 436126"/>
                <a:gd name="connsiteY0" fmla="*/ 493 h 985710"/>
                <a:gd name="connsiteX1" fmla="*/ 428625 w 436126"/>
                <a:gd name="connsiteY1" fmla="*/ 50976 h 985710"/>
                <a:gd name="connsiteX2" fmla="*/ 386715 w 436126"/>
                <a:gd name="connsiteY2" fmla="*/ 292911 h 985710"/>
                <a:gd name="connsiteX3" fmla="*/ 389255 w 436126"/>
                <a:gd name="connsiteY3" fmla="*/ 372286 h 985710"/>
                <a:gd name="connsiteX4" fmla="*/ 382869 w 436126"/>
                <a:gd name="connsiteY4" fmla="*/ 525932 h 985710"/>
                <a:gd name="connsiteX5" fmla="*/ 382869 w 436126"/>
                <a:gd name="connsiteY5" fmla="*/ 663775 h 985710"/>
                <a:gd name="connsiteX6" fmla="*/ 382869 w 436126"/>
                <a:gd name="connsiteY6" fmla="*/ 816175 h 985710"/>
                <a:gd name="connsiteX7" fmla="*/ 382869 w 436126"/>
                <a:gd name="connsiteY7" fmla="*/ 966670 h 985710"/>
                <a:gd name="connsiteX8" fmla="*/ 1905 w 436126"/>
                <a:gd name="connsiteY8" fmla="*/ 879651 h 985710"/>
                <a:gd name="connsiteX9" fmla="*/ 0 w 436126"/>
                <a:gd name="connsiteY9" fmla="*/ 452931 h 985710"/>
                <a:gd name="connsiteX10" fmla="*/ 198120 w 436126"/>
                <a:gd name="connsiteY10" fmla="*/ 279576 h 985710"/>
                <a:gd name="connsiteX11" fmla="*/ 304800 w 436126"/>
                <a:gd name="connsiteY11" fmla="*/ 58596 h 985710"/>
                <a:gd name="connsiteX12" fmla="*/ 375999 w 436126"/>
                <a:gd name="connsiteY12" fmla="*/ 493 h 985710"/>
                <a:gd name="connsiteX0" fmla="*/ 375999 w 436126"/>
                <a:gd name="connsiteY0" fmla="*/ 493 h 976016"/>
                <a:gd name="connsiteX1" fmla="*/ 428625 w 436126"/>
                <a:gd name="connsiteY1" fmla="*/ 50976 h 976016"/>
                <a:gd name="connsiteX2" fmla="*/ 386715 w 436126"/>
                <a:gd name="connsiteY2" fmla="*/ 292911 h 976016"/>
                <a:gd name="connsiteX3" fmla="*/ 389255 w 436126"/>
                <a:gd name="connsiteY3" fmla="*/ 372286 h 976016"/>
                <a:gd name="connsiteX4" fmla="*/ 382869 w 436126"/>
                <a:gd name="connsiteY4" fmla="*/ 525932 h 976016"/>
                <a:gd name="connsiteX5" fmla="*/ 382869 w 436126"/>
                <a:gd name="connsiteY5" fmla="*/ 663775 h 976016"/>
                <a:gd name="connsiteX6" fmla="*/ 382869 w 436126"/>
                <a:gd name="connsiteY6" fmla="*/ 816175 h 976016"/>
                <a:gd name="connsiteX7" fmla="*/ 382869 w 436126"/>
                <a:gd name="connsiteY7" fmla="*/ 966670 h 976016"/>
                <a:gd name="connsiteX8" fmla="*/ 1905 w 436126"/>
                <a:gd name="connsiteY8" fmla="*/ 879651 h 976016"/>
                <a:gd name="connsiteX9" fmla="*/ 0 w 436126"/>
                <a:gd name="connsiteY9" fmla="*/ 452931 h 976016"/>
                <a:gd name="connsiteX10" fmla="*/ 198120 w 436126"/>
                <a:gd name="connsiteY10" fmla="*/ 279576 h 976016"/>
                <a:gd name="connsiteX11" fmla="*/ 304800 w 436126"/>
                <a:gd name="connsiteY11" fmla="*/ 58596 h 976016"/>
                <a:gd name="connsiteX12" fmla="*/ 375999 w 436126"/>
                <a:gd name="connsiteY12" fmla="*/ 493 h 976016"/>
                <a:gd name="connsiteX0" fmla="*/ 375999 w 436126"/>
                <a:gd name="connsiteY0" fmla="*/ 493 h 973673"/>
                <a:gd name="connsiteX1" fmla="*/ 428625 w 436126"/>
                <a:gd name="connsiteY1" fmla="*/ 50976 h 973673"/>
                <a:gd name="connsiteX2" fmla="*/ 386715 w 436126"/>
                <a:gd name="connsiteY2" fmla="*/ 292911 h 973673"/>
                <a:gd name="connsiteX3" fmla="*/ 389255 w 436126"/>
                <a:gd name="connsiteY3" fmla="*/ 372286 h 973673"/>
                <a:gd name="connsiteX4" fmla="*/ 382869 w 436126"/>
                <a:gd name="connsiteY4" fmla="*/ 525932 h 973673"/>
                <a:gd name="connsiteX5" fmla="*/ 382869 w 436126"/>
                <a:gd name="connsiteY5" fmla="*/ 663775 h 973673"/>
                <a:gd name="connsiteX6" fmla="*/ 382869 w 436126"/>
                <a:gd name="connsiteY6" fmla="*/ 816175 h 973673"/>
                <a:gd name="connsiteX7" fmla="*/ 382869 w 436126"/>
                <a:gd name="connsiteY7" fmla="*/ 966670 h 973673"/>
                <a:gd name="connsiteX8" fmla="*/ 1905 w 436126"/>
                <a:gd name="connsiteY8" fmla="*/ 879651 h 973673"/>
                <a:gd name="connsiteX9" fmla="*/ 0 w 436126"/>
                <a:gd name="connsiteY9" fmla="*/ 452931 h 973673"/>
                <a:gd name="connsiteX10" fmla="*/ 198120 w 436126"/>
                <a:gd name="connsiteY10" fmla="*/ 279576 h 973673"/>
                <a:gd name="connsiteX11" fmla="*/ 304800 w 436126"/>
                <a:gd name="connsiteY11" fmla="*/ 58596 h 973673"/>
                <a:gd name="connsiteX12" fmla="*/ 375999 w 436126"/>
                <a:gd name="connsiteY12" fmla="*/ 493 h 97367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8780 w 436126"/>
                <a:gd name="connsiteY3" fmla="*/ 378001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8022"/>
                <a:gd name="connsiteY0" fmla="*/ 493 h 970663"/>
                <a:gd name="connsiteX1" fmla="*/ 428625 w 438022"/>
                <a:gd name="connsiteY1" fmla="*/ 50976 h 970663"/>
                <a:gd name="connsiteX2" fmla="*/ 386715 w 438022"/>
                <a:gd name="connsiteY2" fmla="*/ 292911 h 970663"/>
                <a:gd name="connsiteX3" fmla="*/ 394970 w 438022"/>
                <a:gd name="connsiteY3" fmla="*/ 376096 h 970663"/>
                <a:gd name="connsiteX4" fmla="*/ 392394 w 438022"/>
                <a:gd name="connsiteY4" fmla="*/ 524027 h 970663"/>
                <a:gd name="connsiteX5" fmla="*/ 388584 w 438022"/>
                <a:gd name="connsiteY5" fmla="*/ 665680 h 970663"/>
                <a:gd name="connsiteX6" fmla="*/ 386679 w 438022"/>
                <a:gd name="connsiteY6" fmla="*/ 819985 h 970663"/>
                <a:gd name="connsiteX7" fmla="*/ 382869 w 438022"/>
                <a:gd name="connsiteY7" fmla="*/ 966670 h 970663"/>
                <a:gd name="connsiteX8" fmla="*/ 1905 w 438022"/>
                <a:gd name="connsiteY8" fmla="*/ 879651 h 970663"/>
                <a:gd name="connsiteX9" fmla="*/ 0 w 438022"/>
                <a:gd name="connsiteY9" fmla="*/ 452931 h 970663"/>
                <a:gd name="connsiteX10" fmla="*/ 198120 w 438022"/>
                <a:gd name="connsiteY10" fmla="*/ 279576 h 970663"/>
                <a:gd name="connsiteX11" fmla="*/ 304800 w 438022"/>
                <a:gd name="connsiteY11" fmla="*/ 58596 h 970663"/>
                <a:gd name="connsiteX12" fmla="*/ 375999 w 438022"/>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16" h="970663">
                  <a:moveTo>
                    <a:pt x="375999" y="493"/>
                  </a:moveTo>
                  <a:cubicBezTo>
                    <a:pt x="403543" y="3986"/>
                    <a:pt x="414655" y="16051"/>
                    <a:pt x="428625" y="50976"/>
                  </a:cubicBezTo>
                  <a:cubicBezTo>
                    <a:pt x="453390" y="126223"/>
                    <a:pt x="429472" y="248884"/>
                    <a:pt x="390525" y="296721"/>
                  </a:cubicBezTo>
                  <a:cubicBezTo>
                    <a:pt x="374438" y="323603"/>
                    <a:pt x="363114" y="360539"/>
                    <a:pt x="394970" y="376096"/>
                  </a:cubicBezTo>
                  <a:cubicBezTo>
                    <a:pt x="350514" y="407313"/>
                    <a:pt x="325798" y="476545"/>
                    <a:pt x="392394" y="524027"/>
                  </a:cubicBezTo>
                  <a:cubicBezTo>
                    <a:pt x="337990" y="559273"/>
                    <a:pt x="335773" y="638618"/>
                    <a:pt x="388584" y="665680"/>
                  </a:cubicBezTo>
                  <a:cubicBezTo>
                    <a:pt x="314289" y="708860"/>
                    <a:pt x="323814" y="797760"/>
                    <a:pt x="386679" y="819985"/>
                  </a:cubicBezTo>
                  <a:cubicBezTo>
                    <a:pt x="316194" y="858720"/>
                    <a:pt x="333339" y="946985"/>
                    <a:pt x="382869" y="966670"/>
                  </a:cubicBezTo>
                  <a:cubicBezTo>
                    <a:pt x="229211" y="979574"/>
                    <a:pt x="134608" y="963902"/>
                    <a:pt x="1905" y="879651"/>
                  </a:cubicBezTo>
                  <a:lnTo>
                    <a:pt x="0" y="452931"/>
                  </a:lnTo>
                  <a:cubicBezTo>
                    <a:pt x="46355" y="334186"/>
                    <a:pt x="127000" y="316406"/>
                    <a:pt x="198120" y="279576"/>
                  </a:cubicBezTo>
                  <a:cubicBezTo>
                    <a:pt x="256540" y="244016"/>
                    <a:pt x="278765" y="143686"/>
                    <a:pt x="304800" y="58596"/>
                  </a:cubicBezTo>
                  <a:cubicBezTo>
                    <a:pt x="317817" y="11606"/>
                    <a:pt x="348456" y="-2999"/>
                    <a:pt x="375999" y="49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6" name="Rounded Rectangle 45"/>
            <p:cNvSpPr/>
            <p:nvPr/>
          </p:nvSpPr>
          <p:spPr bwMode="gray">
            <a:xfrm>
              <a:off x="1012606" y="1960498"/>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7" name="Rounded Rectangle 46"/>
            <p:cNvSpPr/>
            <p:nvPr/>
          </p:nvSpPr>
          <p:spPr bwMode="gray">
            <a:xfrm>
              <a:off x="1009659" y="2075574"/>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8" name="Rounded Rectangle 47"/>
            <p:cNvSpPr/>
            <p:nvPr/>
          </p:nvSpPr>
          <p:spPr bwMode="gray">
            <a:xfrm>
              <a:off x="1002283" y="2192127"/>
              <a:ext cx="272941"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9" name="Rounded Rectangle 48"/>
            <p:cNvSpPr/>
            <p:nvPr/>
          </p:nvSpPr>
          <p:spPr bwMode="gray">
            <a:xfrm>
              <a:off x="1000805" y="2305722"/>
              <a:ext cx="215402"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grpSp>
      <p:sp>
        <p:nvSpPr>
          <p:cNvPr id="16" name="Oval 15"/>
          <p:cNvSpPr/>
          <p:nvPr/>
        </p:nvSpPr>
        <p:spPr bwMode="gray">
          <a:xfrm>
            <a:off x="6697913" y="5018694"/>
            <a:ext cx="640080" cy="640080"/>
          </a:xfrm>
          <a:prstGeom prst="ellipse">
            <a:avLst/>
          </a:prstGeom>
          <a:solidFill>
            <a:srgbClr val="6D2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50" name="Government18"/>
          <p:cNvGrpSpPr>
            <a:grpSpLocks noChangeAspect="1"/>
          </p:cNvGrpSpPr>
          <p:nvPr/>
        </p:nvGrpSpPr>
        <p:grpSpPr bwMode="gray">
          <a:xfrm>
            <a:off x="6843329" y="5169978"/>
            <a:ext cx="349249" cy="337512"/>
            <a:chOff x="4148138" y="3097213"/>
            <a:chExt cx="850901" cy="668338"/>
          </a:xfrm>
          <a:solidFill>
            <a:schemeClr val="bg1"/>
          </a:solidFill>
        </p:grpSpPr>
        <p:sp>
          <p:nvSpPr>
            <p:cNvPr id="51" name="Oval 122"/>
            <p:cNvSpPr>
              <a:spLocks noChangeArrowheads="1"/>
            </p:cNvSpPr>
            <p:nvPr/>
          </p:nvSpPr>
          <p:spPr bwMode="gray">
            <a:xfrm>
              <a:off x="4240213"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2" name="Freeform 123"/>
            <p:cNvSpPr>
              <a:spLocks/>
            </p:cNvSpPr>
            <p:nvPr/>
          </p:nvSpPr>
          <p:spPr bwMode="gray">
            <a:xfrm>
              <a:off x="4148138" y="3340101"/>
              <a:ext cx="338138" cy="257175"/>
            </a:xfrm>
            <a:custGeom>
              <a:avLst/>
              <a:gdLst>
                <a:gd name="T0" fmla="*/ 88 w 89"/>
                <a:gd name="T1" fmla="*/ 36 h 68"/>
                <a:gd name="T2" fmla="*/ 89 w 89"/>
                <a:gd name="T3" fmla="*/ 36 h 68"/>
                <a:gd name="T4" fmla="*/ 76 w 89"/>
                <a:gd name="T5" fmla="*/ 8 h 68"/>
                <a:gd name="T6" fmla="*/ 77 w 89"/>
                <a:gd name="T7" fmla="*/ 0 h 68"/>
                <a:gd name="T8" fmla="*/ 76 w 89"/>
                <a:gd name="T9" fmla="*/ 0 h 68"/>
                <a:gd name="T10" fmla="*/ 28 w 89"/>
                <a:gd name="T11" fmla="*/ 0 h 68"/>
                <a:gd name="T12" fmla="*/ 0 w 89"/>
                <a:gd name="T13" fmla="*/ 28 h 68"/>
                <a:gd name="T14" fmla="*/ 0 w 89"/>
                <a:gd name="T15" fmla="*/ 68 h 68"/>
                <a:gd name="T16" fmla="*/ 52 w 89"/>
                <a:gd name="T17" fmla="*/ 68 h 68"/>
                <a:gd name="T18" fmla="*/ 88 w 89"/>
                <a:gd name="T19"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88" y="36"/>
                  </a:moveTo>
                  <a:cubicBezTo>
                    <a:pt x="89" y="36"/>
                    <a:pt x="89" y="36"/>
                    <a:pt x="89" y="36"/>
                  </a:cubicBezTo>
                  <a:cubicBezTo>
                    <a:pt x="81" y="29"/>
                    <a:pt x="76" y="19"/>
                    <a:pt x="76" y="8"/>
                  </a:cubicBezTo>
                  <a:cubicBezTo>
                    <a:pt x="76" y="5"/>
                    <a:pt x="76" y="3"/>
                    <a:pt x="77" y="0"/>
                  </a:cubicBezTo>
                  <a:cubicBezTo>
                    <a:pt x="77" y="0"/>
                    <a:pt x="76" y="0"/>
                    <a:pt x="76" y="0"/>
                  </a:cubicBezTo>
                  <a:cubicBezTo>
                    <a:pt x="28" y="0"/>
                    <a:pt x="28" y="0"/>
                    <a:pt x="28" y="0"/>
                  </a:cubicBezTo>
                  <a:cubicBezTo>
                    <a:pt x="13" y="0"/>
                    <a:pt x="0" y="13"/>
                    <a:pt x="0" y="28"/>
                  </a:cubicBezTo>
                  <a:cubicBezTo>
                    <a:pt x="0" y="68"/>
                    <a:pt x="0" y="68"/>
                    <a:pt x="0" y="68"/>
                  </a:cubicBezTo>
                  <a:cubicBezTo>
                    <a:pt x="52" y="68"/>
                    <a:pt x="52" y="68"/>
                    <a:pt x="52" y="68"/>
                  </a:cubicBezTo>
                  <a:cubicBezTo>
                    <a:pt x="54" y="50"/>
                    <a:pt x="69" y="36"/>
                    <a:pt x="8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3" name="Oval 124"/>
            <p:cNvSpPr>
              <a:spLocks noChangeArrowheads="1"/>
            </p:cNvSpPr>
            <p:nvPr/>
          </p:nvSpPr>
          <p:spPr bwMode="gray">
            <a:xfrm>
              <a:off x="4695826"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4" name="Freeform 125"/>
            <p:cNvSpPr>
              <a:spLocks/>
            </p:cNvSpPr>
            <p:nvPr/>
          </p:nvSpPr>
          <p:spPr bwMode="gray">
            <a:xfrm>
              <a:off x="4660901" y="3340101"/>
              <a:ext cx="338138" cy="257175"/>
            </a:xfrm>
            <a:custGeom>
              <a:avLst/>
              <a:gdLst>
                <a:gd name="T0" fmla="*/ 61 w 89"/>
                <a:gd name="T1" fmla="*/ 0 h 68"/>
                <a:gd name="T2" fmla="*/ 13 w 89"/>
                <a:gd name="T3" fmla="*/ 0 h 68"/>
                <a:gd name="T4" fmla="*/ 12 w 89"/>
                <a:gd name="T5" fmla="*/ 0 h 68"/>
                <a:gd name="T6" fmla="*/ 13 w 89"/>
                <a:gd name="T7" fmla="*/ 8 h 68"/>
                <a:gd name="T8" fmla="*/ 0 w 89"/>
                <a:gd name="T9" fmla="*/ 36 h 68"/>
                <a:gd name="T10" fmla="*/ 1 w 89"/>
                <a:gd name="T11" fmla="*/ 36 h 68"/>
                <a:gd name="T12" fmla="*/ 37 w 89"/>
                <a:gd name="T13" fmla="*/ 68 h 68"/>
                <a:gd name="T14" fmla="*/ 89 w 89"/>
                <a:gd name="T15" fmla="*/ 68 h 68"/>
                <a:gd name="T16" fmla="*/ 89 w 89"/>
                <a:gd name="T17" fmla="*/ 28 h 68"/>
                <a:gd name="T18" fmla="*/ 61 w 8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61" y="0"/>
                  </a:moveTo>
                  <a:cubicBezTo>
                    <a:pt x="13" y="0"/>
                    <a:pt x="13" y="0"/>
                    <a:pt x="13" y="0"/>
                  </a:cubicBezTo>
                  <a:cubicBezTo>
                    <a:pt x="13" y="0"/>
                    <a:pt x="12" y="0"/>
                    <a:pt x="12" y="0"/>
                  </a:cubicBezTo>
                  <a:cubicBezTo>
                    <a:pt x="13" y="3"/>
                    <a:pt x="13" y="5"/>
                    <a:pt x="13" y="8"/>
                  </a:cubicBezTo>
                  <a:cubicBezTo>
                    <a:pt x="13" y="19"/>
                    <a:pt x="8" y="29"/>
                    <a:pt x="0" y="36"/>
                  </a:cubicBezTo>
                  <a:cubicBezTo>
                    <a:pt x="0" y="36"/>
                    <a:pt x="0" y="36"/>
                    <a:pt x="1" y="36"/>
                  </a:cubicBezTo>
                  <a:cubicBezTo>
                    <a:pt x="20" y="36"/>
                    <a:pt x="35" y="50"/>
                    <a:pt x="37" y="68"/>
                  </a:cubicBezTo>
                  <a:cubicBezTo>
                    <a:pt x="89" y="68"/>
                    <a:pt x="89" y="68"/>
                    <a:pt x="89" y="68"/>
                  </a:cubicBezTo>
                  <a:cubicBezTo>
                    <a:pt x="89" y="28"/>
                    <a:pt x="89" y="28"/>
                    <a:pt x="89" y="28"/>
                  </a:cubicBezTo>
                  <a:cubicBezTo>
                    <a:pt x="89" y="13"/>
                    <a:pt x="76"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5" name="Oval 126"/>
            <p:cNvSpPr>
              <a:spLocks noChangeArrowheads="1"/>
            </p:cNvSpPr>
            <p:nvPr/>
          </p:nvSpPr>
          <p:spPr bwMode="gray">
            <a:xfrm>
              <a:off x="4467226" y="3263901"/>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6" name="Freeform 127"/>
            <p:cNvSpPr>
              <a:spLocks/>
            </p:cNvSpPr>
            <p:nvPr/>
          </p:nvSpPr>
          <p:spPr bwMode="gray">
            <a:xfrm>
              <a:off x="4376738" y="3506788"/>
              <a:ext cx="395288" cy="258763"/>
            </a:xfrm>
            <a:custGeom>
              <a:avLst/>
              <a:gdLst>
                <a:gd name="T0" fmla="*/ 76 w 104"/>
                <a:gd name="T1" fmla="*/ 0 h 68"/>
                <a:gd name="T2" fmla="*/ 28 w 104"/>
                <a:gd name="T3" fmla="*/ 0 h 68"/>
                <a:gd name="T4" fmla="*/ 0 w 104"/>
                <a:gd name="T5" fmla="*/ 28 h 68"/>
                <a:gd name="T6" fmla="*/ 0 w 104"/>
                <a:gd name="T7" fmla="*/ 68 h 68"/>
                <a:gd name="T8" fmla="*/ 104 w 104"/>
                <a:gd name="T9" fmla="*/ 68 h 68"/>
                <a:gd name="T10" fmla="*/ 104 w 104"/>
                <a:gd name="T11" fmla="*/ 28 h 68"/>
                <a:gd name="T12" fmla="*/ 76 w 104"/>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4" h="68">
                  <a:moveTo>
                    <a:pt x="76" y="0"/>
                  </a:moveTo>
                  <a:cubicBezTo>
                    <a:pt x="28" y="0"/>
                    <a:pt x="28" y="0"/>
                    <a:pt x="28" y="0"/>
                  </a:cubicBezTo>
                  <a:cubicBezTo>
                    <a:pt x="13" y="0"/>
                    <a:pt x="0" y="13"/>
                    <a:pt x="0" y="28"/>
                  </a:cubicBezTo>
                  <a:cubicBezTo>
                    <a:pt x="0" y="68"/>
                    <a:pt x="0" y="68"/>
                    <a:pt x="0" y="68"/>
                  </a:cubicBezTo>
                  <a:cubicBezTo>
                    <a:pt x="104" y="68"/>
                    <a:pt x="104" y="68"/>
                    <a:pt x="104" y="68"/>
                  </a:cubicBezTo>
                  <a:cubicBezTo>
                    <a:pt x="104" y="28"/>
                    <a:pt x="104" y="28"/>
                    <a:pt x="104" y="28"/>
                  </a:cubicBezTo>
                  <a:cubicBezTo>
                    <a:pt x="104" y="13"/>
                    <a:pt x="91" y="0"/>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grpSp>
      <p:sp>
        <p:nvSpPr>
          <p:cNvPr id="57" name="TextBox 56"/>
          <p:cNvSpPr txBox="1">
            <a:spLocks/>
          </p:cNvSpPr>
          <p:nvPr/>
        </p:nvSpPr>
        <p:spPr bwMode="gray">
          <a:xfrm>
            <a:off x="2181640" y="2100283"/>
            <a:ext cx="3792123" cy="738664"/>
          </a:xfrm>
          <a:prstGeom prst="rect">
            <a:avLst/>
          </a:prstGeom>
          <a:noFill/>
        </p:spPr>
        <p:txBody>
          <a:bodyPr wrap="square" lIns="0" tIns="0" rIns="0" bIns="0" rtlCol="0" anchor="t">
            <a:spAutoFit/>
          </a:bodyPr>
          <a:lstStyle/>
          <a:p>
            <a:pPr marL="228600" indent="-228600">
              <a:spcAft>
                <a:spcPts val="200"/>
              </a:spcAft>
              <a:buClr>
                <a:srgbClr val="00338D"/>
              </a:buClr>
              <a:buFont typeface="Arial" panose="020B0604020202020204" pitchFamily="34" charset="0"/>
              <a:buChar char="—"/>
            </a:pPr>
            <a:r>
              <a:rPr lang="en-GB" sz="1200" dirty="0">
                <a:solidFill>
                  <a:srgbClr val="00338D"/>
                </a:solidFill>
              </a:rPr>
              <a:t>Traditional business model operates in a linear supply chain and sells the goods and services directly to buyers at a mark-up through the store/online channel</a:t>
            </a:r>
          </a:p>
        </p:txBody>
      </p:sp>
      <p:sp>
        <p:nvSpPr>
          <p:cNvPr id="58" name="TextBox 57"/>
          <p:cNvSpPr txBox="1">
            <a:spLocks/>
          </p:cNvSpPr>
          <p:nvPr/>
        </p:nvSpPr>
        <p:spPr bwMode="gray">
          <a:xfrm>
            <a:off x="7408289" y="2117134"/>
            <a:ext cx="3792123" cy="553998"/>
          </a:xfrm>
          <a:prstGeom prst="rect">
            <a:avLst/>
          </a:prstGeom>
          <a:noFill/>
        </p:spPr>
        <p:txBody>
          <a:bodyPr wrap="square" lIns="0" tIns="0" rIns="0" bIns="0" rtlCol="0" anchor="t">
            <a:spAutoFit/>
          </a:bodyPr>
          <a:lstStyle/>
          <a:p>
            <a:pPr marL="228600" indent="-228600">
              <a:spcAft>
                <a:spcPts val="200"/>
              </a:spcAft>
              <a:buClr>
                <a:srgbClr val="00338D"/>
              </a:buClr>
              <a:buFont typeface="Arial" panose="020B0604020202020204" pitchFamily="34" charset="0"/>
              <a:buChar char="—"/>
            </a:pPr>
            <a:r>
              <a:rPr lang="en-GB" sz="1200" dirty="0">
                <a:solidFill>
                  <a:srgbClr val="00338D"/>
                </a:solidFill>
              </a:rPr>
              <a:t>Platform business model facilitates the exchange of products and services between two or more user groups </a:t>
            </a:r>
            <a:r>
              <a:rPr lang="en-GB" sz="1200" dirty="0">
                <a:solidFill>
                  <a:schemeClr val="tx2"/>
                </a:solidFill>
                <a:cs typeface="Calibri" panose="020F0502020204030204" pitchFamily="34" charset="0"/>
              </a:rPr>
              <a:t>—</a:t>
            </a:r>
            <a:r>
              <a:rPr lang="en-GB" sz="1200" dirty="0">
                <a:solidFill>
                  <a:srgbClr val="00338D"/>
                </a:solidFill>
              </a:rPr>
              <a:t> a consumer and a producer</a:t>
            </a:r>
          </a:p>
        </p:txBody>
      </p:sp>
      <p:sp>
        <p:nvSpPr>
          <p:cNvPr id="59" name="TextBox 58"/>
          <p:cNvSpPr txBox="1">
            <a:spLocks/>
          </p:cNvSpPr>
          <p:nvPr/>
        </p:nvSpPr>
        <p:spPr bwMode="gray">
          <a:xfrm>
            <a:off x="2181640" y="3005383"/>
            <a:ext cx="3792123" cy="764312"/>
          </a:xfrm>
          <a:prstGeom prst="rect">
            <a:avLst/>
          </a:prstGeom>
          <a:noFill/>
        </p:spPr>
        <p:txBody>
          <a:bodyPr wrap="square" lIns="0" tIns="0" rIns="0" bIns="0" rtlCol="0" anchor="t">
            <a:spAutoFit/>
          </a:bodyPr>
          <a:lstStyle/>
          <a:p>
            <a:pPr marL="228600" indent="-228600">
              <a:spcAft>
                <a:spcPts val="200"/>
              </a:spcAft>
              <a:buClr>
                <a:srgbClr val="00338D"/>
              </a:buClr>
              <a:buFont typeface="Arial" panose="020B0604020202020204" pitchFamily="34" charset="0"/>
              <a:buChar char="—"/>
            </a:pPr>
            <a:r>
              <a:rPr lang="en-GB" sz="1200" dirty="0">
                <a:solidFill>
                  <a:srgbClr val="00338D"/>
                </a:solidFill>
              </a:rPr>
              <a:t>Provides in-store customer experience (personal touch)</a:t>
            </a:r>
          </a:p>
          <a:p>
            <a:pPr marL="228600" indent="-228600">
              <a:spcAft>
                <a:spcPts val="200"/>
              </a:spcAft>
              <a:buClr>
                <a:srgbClr val="00338D"/>
              </a:buClr>
              <a:buFont typeface="Arial" panose="020B0604020202020204" pitchFamily="34" charset="0"/>
              <a:buChar char="—"/>
            </a:pPr>
            <a:r>
              <a:rPr lang="en-GB" sz="1200" dirty="0">
                <a:solidFill>
                  <a:srgbClr val="00338D"/>
                </a:solidFill>
              </a:rPr>
              <a:t>Non tech-savvy customers prefer to shop from stores</a:t>
            </a:r>
          </a:p>
        </p:txBody>
      </p:sp>
      <p:sp>
        <p:nvSpPr>
          <p:cNvPr id="60" name="TextBox 59"/>
          <p:cNvSpPr txBox="1">
            <a:spLocks/>
          </p:cNvSpPr>
          <p:nvPr/>
        </p:nvSpPr>
        <p:spPr bwMode="gray">
          <a:xfrm>
            <a:off x="7408289" y="2781517"/>
            <a:ext cx="3792123" cy="1184940"/>
          </a:xfrm>
          <a:prstGeom prst="rect">
            <a:avLst/>
          </a:prstGeom>
          <a:noFill/>
        </p:spPr>
        <p:txBody>
          <a:bodyPr wrap="square" lIns="0" tIns="0" rIns="0" bIns="0" rtlCol="0" anchor="t">
            <a:spAutoFit/>
          </a:bodyPr>
          <a:lstStyle/>
          <a:p>
            <a:pPr marL="228600" indent="-228600">
              <a:spcAft>
                <a:spcPts val="200"/>
              </a:spcAft>
              <a:buClr>
                <a:srgbClr val="00338D"/>
              </a:buClr>
              <a:buFont typeface="Arial" panose="020B0604020202020204" pitchFamily="34" charset="0"/>
              <a:buChar char="—"/>
            </a:pPr>
            <a:r>
              <a:rPr lang="en-GB" sz="1200" dirty="0">
                <a:solidFill>
                  <a:srgbClr val="00338D"/>
                </a:solidFill>
              </a:rPr>
              <a:t>Inventory is owned by third parties</a:t>
            </a:r>
          </a:p>
          <a:p>
            <a:pPr marL="228600" indent="-228600">
              <a:spcAft>
                <a:spcPts val="200"/>
              </a:spcAft>
              <a:buClr>
                <a:srgbClr val="00338D"/>
              </a:buClr>
              <a:buFont typeface="Arial" panose="020B0604020202020204" pitchFamily="34" charset="0"/>
              <a:buChar char="—"/>
            </a:pPr>
            <a:r>
              <a:rPr lang="en-GB" sz="1200" dirty="0">
                <a:solidFill>
                  <a:srgbClr val="00338D"/>
                </a:solidFill>
              </a:rPr>
              <a:t>Tax rates paid by platform business is less than the traditional retailers</a:t>
            </a:r>
          </a:p>
          <a:p>
            <a:pPr marL="228600" indent="-228600">
              <a:spcAft>
                <a:spcPts val="200"/>
              </a:spcAft>
              <a:buClr>
                <a:srgbClr val="00338D"/>
              </a:buClr>
              <a:buFont typeface="Arial" panose="020B0604020202020204" pitchFamily="34" charset="0"/>
              <a:buChar char="—"/>
            </a:pPr>
            <a:r>
              <a:rPr lang="en-GB" sz="1200" dirty="0">
                <a:solidFill>
                  <a:srgbClr val="00338D"/>
                </a:solidFill>
              </a:rPr>
              <a:t>360 degree touchpoints offers convenience to the customer; value creation happens within one ecosystem</a:t>
            </a:r>
          </a:p>
        </p:txBody>
      </p:sp>
      <p:sp>
        <p:nvSpPr>
          <p:cNvPr id="61" name="TextBox 60"/>
          <p:cNvSpPr txBox="1">
            <a:spLocks/>
          </p:cNvSpPr>
          <p:nvPr/>
        </p:nvSpPr>
        <p:spPr bwMode="gray">
          <a:xfrm>
            <a:off x="2181640" y="3913149"/>
            <a:ext cx="3792123" cy="974626"/>
          </a:xfrm>
          <a:prstGeom prst="rect">
            <a:avLst/>
          </a:prstGeom>
          <a:noFill/>
        </p:spPr>
        <p:txBody>
          <a:bodyPr wrap="square" lIns="0" tIns="0" rIns="0" bIns="0" rtlCol="0" anchor="t">
            <a:spAutoFit/>
          </a:bodyPr>
          <a:lstStyle/>
          <a:p>
            <a:pPr marL="228600" indent="-228600">
              <a:spcAft>
                <a:spcPts val="200"/>
              </a:spcAft>
              <a:buClr>
                <a:srgbClr val="00338D"/>
              </a:buClr>
              <a:buFont typeface="Arial" panose="020B0604020202020204" pitchFamily="34" charset="0"/>
              <a:buChar char="—"/>
            </a:pPr>
            <a:r>
              <a:rPr lang="en-GB" sz="1200" dirty="0">
                <a:solidFill>
                  <a:srgbClr val="00338D"/>
                </a:solidFill>
              </a:rPr>
              <a:t>High inventory (traditional retailers own their inventory) and operating cost</a:t>
            </a:r>
          </a:p>
          <a:p>
            <a:pPr marL="228600" indent="-228600">
              <a:spcAft>
                <a:spcPts val="200"/>
              </a:spcAft>
              <a:buClr>
                <a:srgbClr val="00338D"/>
              </a:buClr>
              <a:buFont typeface="Arial" panose="020B0604020202020204" pitchFamily="34" charset="0"/>
              <a:buChar char="—"/>
            </a:pPr>
            <a:r>
              <a:rPr lang="en-GB" sz="1200" dirty="0">
                <a:solidFill>
                  <a:srgbClr val="00338D"/>
                </a:solidFill>
              </a:rPr>
              <a:t>No additional value and margins for the retailers</a:t>
            </a:r>
          </a:p>
          <a:p>
            <a:pPr marL="228600" indent="-228600">
              <a:spcAft>
                <a:spcPts val="200"/>
              </a:spcAft>
              <a:buClr>
                <a:srgbClr val="00338D"/>
              </a:buClr>
              <a:buFont typeface="Arial" panose="020B0604020202020204" pitchFamily="34" charset="0"/>
              <a:buChar char="—"/>
            </a:pPr>
            <a:r>
              <a:rPr lang="en-GB" sz="1200" dirty="0">
                <a:solidFill>
                  <a:srgbClr val="00338D"/>
                </a:solidFill>
              </a:rPr>
              <a:t>Shift in growth towards platform and e-commerce-based retailers</a:t>
            </a:r>
          </a:p>
        </p:txBody>
      </p:sp>
      <p:sp>
        <p:nvSpPr>
          <p:cNvPr id="62" name="TextBox 61"/>
          <p:cNvSpPr txBox="1">
            <a:spLocks/>
          </p:cNvSpPr>
          <p:nvPr/>
        </p:nvSpPr>
        <p:spPr bwMode="gray">
          <a:xfrm>
            <a:off x="7408289" y="4040468"/>
            <a:ext cx="3792123" cy="789960"/>
          </a:xfrm>
          <a:prstGeom prst="rect">
            <a:avLst/>
          </a:prstGeom>
          <a:noFill/>
        </p:spPr>
        <p:txBody>
          <a:bodyPr wrap="square" lIns="0" tIns="0" rIns="0" bIns="0" rtlCol="0" anchor="t">
            <a:spAutoFit/>
          </a:bodyPr>
          <a:lstStyle/>
          <a:p>
            <a:pPr marL="228600" indent="-228600">
              <a:spcAft>
                <a:spcPts val="200"/>
              </a:spcAft>
              <a:buClr>
                <a:srgbClr val="00338D"/>
              </a:buClr>
              <a:buFont typeface="Arial" panose="020B0604020202020204" pitchFamily="34" charset="0"/>
              <a:buChar char="—"/>
            </a:pPr>
            <a:r>
              <a:rPr lang="en-GB" sz="1200" dirty="0">
                <a:solidFill>
                  <a:srgbClr val="00338D"/>
                </a:solidFill>
              </a:rPr>
              <a:t>Not widely adopted in Western countries </a:t>
            </a:r>
          </a:p>
          <a:p>
            <a:pPr>
              <a:spcAft>
                <a:spcPts val="200"/>
              </a:spcAft>
              <a:buClr>
                <a:srgbClr val="00338D"/>
              </a:buClr>
            </a:pPr>
            <a:r>
              <a:rPr lang="en-GB" sz="1200" dirty="0">
                <a:solidFill>
                  <a:schemeClr val="tx2"/>
                </a:solidFill>
                <a:cs typeface="Calibri" panose="020F0502020204030204" pitchFamily="34" charset="0"/>
              </a:rPr>
              <a:t>—</a:t>
            </a:r>
            <a:r>
              <a:rPr lang="en-GB" sz="1200" dirty="0">
                <a:solidFill>
                  <a:srgbClr val="00338D"/>
                </a:solidFill>
              </a:rPr>
              <a:t> Under scrutiny in Europe for regulatory approval </a:t>
            </a:r>
          </a:p>
          <a:p>
            <a:pPr marL="228600" indent="-228600">
              <a:spcAft>
                <a:spcPts val="200"/>
              </a:spcAft>
              <a:buClr>
                <a:srgbClr val="00338D"/>
              </a:buClr>
              <a:buFont typeface="Arial" panose="020B0604020202020204" pitchFamily="34" charset="0"/>
              <a:buChar char="—"/>
            </a:pPr>
            <a:r>
              <a:rPr lang="en-GB" sz="1200" dirty="0">
                <a:solidFill>
                  <a:srgbClr val="00338D"/>
                </a:solidFill>
              </a:rPr>
              <a:t>High investment in digital marketing to create brand awareness</a:t>
            </a:r>
          </a:p>
        </p:txBody>
      </p:sp>
      <p:sp>
        <p:nvSpPr>
          <p:cNvPr id="70" name="TextBox 69"/>
          <p:cNvSpPr txBox="1">
            <a:spLocks/>
          </p:cNvSpPr>
          <p:nvPr/>
        </p:nvSpPr>
        <p:spPr bwMode="gray">
          <a:xfrm>
            <a:off x="7654418" y="5237523"/>
            <a:ext cx="708206" cy="294953"/>
          </a:xfrm>
          <a:prstGeom prst="rect">
            <a:avLst/>
          </a:prstGeom>
          <a:solidFill>
            <a:srgbClr val="470A68"/>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Amazon</a:t>
            </a:r>
          </a:p>
        </p:txBody>
      </p:sp>
      <p:sp>
        <p:nvSpPr>
          <p:cNvPr id="75" name="TextBox 74"/>
          <p:cNvSpPr txBox="1">
            <a:spLocks/>
          </p:cNvSpPr>
          <p:nvPr/>
        </p:nvSpPr>
        <p:spPr bwMode="gray">
          <a:xfrm>
            <a:off x="8831792" y="5237523"/>
            <a:ext cx="1173077" cy="294953"/>
          </a:xfrm>
          <a:prstGeom prst="rect">
            <a:avLst/>
          </a:prstGeom>
          <a:solidFill>
            <a:srgbClr val="470A68"/>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Alibaba Group</a:t>
            </a:r>
          </a:p>
        </p:txBody>
      </p:sp>
      <p:sp>
        <p:nvSpPr>
          <p:cNvPr id="76" name="TextBox 75"/>
          <p:cNvSpPr txBox="1">
            <a:spLocks/>
          </p:cNvSpPr>
          <p:nvPr/>
        </p:nvSpPr>
        <p:spPr bwMode="gray">
          <a:xfrm>
            <a:off x="10474036" y="5237523"/>
            <a:ext cx="687212" cy="294953"/>
          </a:xfrm>
          <a:prstGeom prst="rect">
            <a:avLst/>
          </a:prstGeom>
          <a:solidFill>
            <a:srgbClr val="470A68"/>
          </a:solidFill>
        </p:spPr>
        <p:txBody>
          <a:bodyPr wrap="square" lIns="54610" tIns="54610" rIns="54610" bIns="54610" rtlCol="0" anchor="t">
            <a:spAutoFit/>
          </a:bodyPr>
          <a:lstStyle/>
          <a:p>
            <a:pPr algn="ctr">
              <a:spcAft>
                <a:spcPts val="200"/>
              </a:spcAft>
              <a:buClr>
                <a:srgbClr val="00338D"/>
              </a:buClr>
            </a:pPr>
            <a:r>
              <a:rPr lang="en-GB" sz="1200" b="1" dirty="0">
                <a:solidFill>
                  <a:schemeClr val="bg1"/>
                </a:solidFill>
              </a:rPr>
              <a:t>Tencent</a:t>
            </a:r>
          </a:p>
        </p:txBody>
      </p:sp>
      <p:sp>
        <p:nvSpPr>
          <p:cNvPr id="67" name="TextBox 66"/>
          <p:cNvSpPr txBox="1">
            <a:spLocks/>
          </p:cNvSpPr>
          <p:nvPr/>
        </p:nvSpPr>
        <p:spPr bwMode="gray">
          <a:xfrm>
            <a:off x="2457049" y="5237523"/>
            <a:ext cx="542906" cy="294953"/>
          </a:xfrm>
          <a:prstGeom prst="rect">
            <a:avLst/>
          </a:prstGeom>
          <a:solidFill>
            <a:srgbClr val="00338D"/>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Tesco</a:t>
            </a:r>
          </a:p>
        </p:txBody>
      </p:sp>
      <p:sp>
        <p:nvSpPr>
          <p:cNvPr id="68" name="TextBox 67"/>
          <p:cNvSpPr txBox="1">
            <a:spLocks/>
          </p:cNvSpPr>
          <p:nvPr/>
        </p:nvSpPr>
        <p:spPr bwMode="gray">
          <a:xfrm>
            <a:off x="3493970" y="5237523"/>
            <a:ext cx="854080" cy="294953"/>
          </a:xfrm>
          <a:prstGeom prst="rect">
            <a:avLst/>
          </a:prstGeom>
          <a:solidFill>
            <a:srgbClr val="00338D"/>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Morrisons</a:t>
            </a:r>
          </a:p>
        </p:txBody>
      </p:sp>
      <p:sp>
        <p:nvSpPr>
          <p:cNvPr id="69" name="TextBox 68"/>
          <p:cNvSpPr txBox="1">
            <a:spLocks/>
          </p:cNvSpPr>
          <p:nvPr/>
        </p:nvSpPr>
        <p:spPr bwMode="gray">
          <a:xfrm>
            <a:off x="4842063" y="5237523"/>
            <a:ext cx="976614" cy="294953"/>
          </a:xfrm>
          <a:prstGeom prst="rect">
            <a:avLst/>
          </a:prstGeom>
          <a:solidFill>
            <a:srgbClr val="00338D"/>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Sainsbury’s</a:t>
            </a:r>
          </a:p>
        </p:txBody>
      </p:sp>
    </p:spTree>
    <p:extLst>
      <p:ext uri="{BB962C8B-B14F-4D97-AF65-F5344CB8AC3E}">
        <p14:creationId xmlns:p14="http://schemas.microsoft.com/office/powerpoint/2010/main" val="1025475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8A6697E-F20B-4D87-A6D2-2960C82BDDD5}"/>
              </a:ext>
            </a:extLst>
          </p:cNvPr>
          <p:cNvSpPr/>
          <p:nvPr/>
        </p:nvSpPr>
        <p:spPr bwMode="gray">
          <a:xfrm>
            <a:off x="998400" y="2283891"/>
            <a:ext cx="791851" cy="3594637"/>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54610" rIns="54610" bIns="54610" rtlCol="0" anchor="t"/>
          <a:lstStyle/>
          <a:p>
            <a:pPr algn="ctr">
              <a:lnSpc>
                <a:spcPct val="85000"/>
              </a:lnSpc>
            </a:pPr>
            <a:r>
              <a:rPr lang="en-GB" sz="1200" b="1" dirty="0">
                <a:solidFill>
                  <a:prstClr val="white"/>
                </a:solidFill>
              </a:rPr>
              <a:t>Platform-as-a-service</a:t>
            </a:r>
          </a:p>
        </p:txBody>
      </p:sp>
      <p:sp>
        <p:nvSpPr>
          <p:cNvPr id="11" name="Round Same Side Corner Rectangle 6">
            <a:extLst>
              <a:ext uri="{FF2B5EF4-FFF2-40B4-BE49-F238E27FC236}">
                <a16:creationId xmlns:a16="http://schemas.microsoft.com/office/drawing/2014/main" id="{4C913498-327D-4D65-A8E2-50A1250FFEAA}"/>
              </a:ext>
            </a:extLst>
          </p:cNvPr>
          <p:cNvSpPr/>
          <p:nvPr/>
        </p:nvSpPr>
        <p:spPr>
          <a:xfrm>
            <a:off x="6227176" y="2094138"/>
            <a:ext cx="4966423" cy="1347590"/>
          </a:xfrm>
          <a:prstGeom prst="round2SameRect">
            <a:avLst>
              <a:gd name="adj1" fmla="val 8068"/>
              <a:gd name="adj2" fmla="val 0"/>
            </a:avLst>
          </a:prstGeom>
          <a:solidFill>
            <a:srgbClr val="483698"/>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0409" tIns="50409" rIns="50409" bIns="50409" rtlCol="0" anchor="t"/>
          <a:lstStyle/>
          <a:p>
            <a:pPr algn="ctr">
              <a:spcBef>
                <a:spcPts val="738"/>
              </a:spcBef>
            </a:pPr>
            <a:endParaRPr lang="en-GB" sz="923" b="1" dirty="0">
              <a:solidFill>
                <a:schemeClr val="tx2"/>
              </a:solidFill>
              <a:latin typeface="Arial" panose="020B0604020202020204" pitchFamily="34" charset="0"/>
              <a:cs typeface="Arial" pitchFamily="34" charset="0"/>
            </a:endParaRPr>
          </a:p>
        </p:txBody>
      </p:sp>
      <p:sp>
        <p:nvSpPr>
          <p:cNvPr id="3" name="Title 2">
            <a:extLst>
              <a:ext uri="{FF2B5EF4-FFF2-40B4-BE49-F238E27FC236}">
                <a16:creationId xmlns:a16="http://schemas.microsoft.com/office/drawing/2014/main" id="{C4078562-9472-46E1-A8AC-AE32766489AA}"/>
              </a:ext>
            </a:extLst>
          </p:cNvPr>
          <p:cNvSpPr>
            <a:spLocks noGrp="1"/>
          </p:cNvSpPr>
          <p:nvPr>
            <p:ph type="title"/>
          </p:nvPr>
        </p:nvSpPr>
        <p:spPr/>
        <p:txBody>
          <a:bodyPr/>
          <a:lstStyle/>
          <a:p>
            <a:r>
              <a:rPr lang="en-GB" sz="5000" dirty="0"/>
              <a:t>In addition more and more businesses are selling their platform capabilities to other retailers</a:t>
            </a:r>
          </a:p>
        </p:txBody>
      </p:sp>
      <p:sp>
        <p:nvSpPr>
          <p:cNvPr id="5" name="TextBox 4">
            <a:extLst>
              <a:ext uri="{FF2B5EF4-FFF2-40B4-BE49-F238E27FC236}">
                <a16:creationId xmlns:a16="http://schemas.microsoft.com/office/drawing/2014/main" id="{CA56E348-629F-45BD-95B6-66992331EF0E}"/>
              </a:ext>
            </a:extLst>
          </p:cNvPr>
          <p:cNvSpPr txBox="1"/>
          <p:nvPr/>
        </p:nvSpPr>
        <p:spPr bwMode="gray">
          <a:xfrm>
            <a:off x="998400" y="1694162"/>
            <a:ext cx="10204450" cy="430887"/>
          </a:xfrm>
          <a:prstGeom prst="rect">
            <a:avLst/>
          </a:prstGeom>
          <a:noFill/>
        </p:spPr>
        <p:txBody>
          <a:bodyPr wrap="square" lIns="0" tIns="0" rIns="0" bIns="0" rtlCol="0" anchor="ctr">
            <a:spAutoFit/>
          </a:bodyPr>
          <a:lstStyle/>
          <a:p>
            <a:pPr>
              <a:spcAft>
                <a:spcPts val="600"/>
              </a:spcAft>
            </a:pPr>
            <a:r>
              <a:rPr lang="en-GB" sz="1400" b="1" dirty="0">
                <a:solidFill>
                  <a:schemeClr val="tx2"/>
                </a:solidFill>
              </a:rPr>
              <a:t>Platform businesses will take their models one step further by offering their platform capabilities (i.e. PaaS1) directly to other retailers</a:t>
            </a:r>
          </a:p>
        </p:txBody>
      </p:sp>
      <p:sp>
        <p:nvSpPr>
          <p:cNvPr id="6" name="Rectangle 5">
            <a:extLst>
              <a:ext uri="{FF2B5EF4-FFF2-40B4-BE49-F238E27FC236}">
                <a16:creationId xmlns:a16="http://schemas.microsoft.com/office/drawing/2014/main" id="{793B9C49-4205-448F-9FF9-DFEEF8BD8485}"/>
              </a:ext>
            </a:extLst>
          </p:cNvPr>
          <p:cNvSpPr/>
          <p:nvPr/>
        </p:nvSpPr>
        <p:spPr>
          <a:xfrm>
            <a:off x="6300337" y="2598286"/>
            <a:ext cx="4882636" cy="7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174625" indent="-174625">
              <a:spcBef>
                <a:spcPts val="300"/>
              </a:spcBef>
              <a:spcAft>
                <a:spcPts val="200"/>
              </a:spcAft>
              <a:buFont typeface="Calibri" panose="020F0502020204030204" pitchFamily="34" charset="0"/>
              <a:buChar char="—"/>
            </a:pPr>
            <a:r>
              <a:rPr lang="en-GB" sz="950" dirty="0">
                <a:solidFill>
                  <a:schemeClr val="bg1"/>
                </a:solidFill>
              </a:rPr>
              <a:t>UK-based online retailer Ocado, designed a </a:t>
            </a:r>
            <a:r>
              <a:rPr lang="en-GB" sz="950" b="1" dirty="0">
                <a:solidFill>
                  <a:schemeClr val="bg1"/>
                </a:solidFill>
              </a:rPr>
              <a:t>proprietary smart platform </a:t>
            </a:r>
            <a:r>
              <a:rPr lang="en-GB" sz="950" dirty="0">
                <a:solidFill>
                  <a:schemeClr val="bg1"/>
                </a:solidFill>
              </a:rPr>
              <a:t>that integrates its supply chain functions </a:t>
            </a:r>
          </a:p>
          <a:p>
            <a:pPr marL="174625" indent="-174625">
              <a:spcBef>
                <a:spcPts val="300"/>
              </a:spcBef>
              <a:spcAft>
                <a:spcPts val="200"/>
              </a:spcAft>
              <a:buFont typeface="Calibri" panose="020F0502020204030204" pitchFamily="34" charset="0"/>
              <a:buChar char="—"/>
            </a:pPr>
            <a:r>
              <a:rPr lang="en-GB" sz="950" dirty="0">
                <a:solidFill>
                  <a:schemeClr val="bg1"/>
                </a:solidFill>
              </a:rPr>
              <a:t>Ocado provides this</a:t>
            </a:r>
            <a:r>
              <a:rPr lang="en-GB" sz="950" b="1" dirty="0">
                <a:solidFill>
                  <a:schemeClr val="bg1"/>
                </a:solidFill>
              </a:rPr>
              <a:t> end-to-end platform solution </a:t>
            </a:r>
            <a:r>
              <a:rPr lang="en-GB" sz="950" dirty="0">
                <a:solidFill>
                  <a:schemeClr val="bg1"/>
                </a:solidFill>
              </a:rPr>
              <a:t>as a part of its </a:t>
            </a:r>
            <a:r>
              <a:rPr lang="en-GB" sz="950" b="1" dirty="0">
                <a:solidFill>
                  <a:schemeClr val="bg1"/>
                </a:solidFill>
              </a:rPr>
              <a:t>managed service </a:t>
            </a:r>
            <a:r>
              <a:rPr lang="en-GB" sz="950" dirty="0">
                <a:solidFill>
                  <a:schemeClr val="bg1"/>
                </a:solidFill>
              </a:rPr>
              <a:t>offering, to grocery retailers across the globe (e.g. Kroger, Sobey’s, Aeon)</a:t>
            </a:r>
          </a:p>
        </p:txBody>
      </p:sp>
      <p:sp>
        <p:nvSpPr>
          <p:cNvPr id="12" name="Round Same Side Corner Rectangle 6">
            <a:extLst>
              <a:ext uri="{FF2B5EF4-FFF2-40B4-BE49-F238E27FC236}">
                <a16:creationId xmlns:a16="http://schemas.microsoft.com/office/drawing/2014/main" id="{7C541D65-ADCE-4B07-826F-4C03A19E6FFC}"/>
              </a:ext>
            </a:extLst>
          </p:cNvPr>
          <p:cNvSpPr/>
          <p:nvPr/>
        </p:nvSpPr>
        <p:spPr>
          <a:xfrm flipV="1">
            <a:off x="6227176" y="4570676"/>
            <a:ext cx="4966424" cy="1386014"/>
          </a:xfrm>
          <a:prstGeom prst="round2SameRect">
            <a:avLst>
              <a:gd name="adj1" fmla="val 8068"/>
              <a:gd name="adj2" fmla="val 0"/>
            </a:avLst>
          </a:prstGeom>
          <a:solidFill>
            <a:srgbClr val="470A68"/>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0409" tIns="50409" rIns="50409" bIns="50409" rtlCol="0" anchor="t"/>
          <a:lstStyle/>
          <a:p>
            <a:pPr algn="ctr">
              <a:spcBef>
                <a:spcPts val="738"/>
              </a:spcBef>
            </a:pPr>
            <a:endParaRPr lang="en-GB" sz="923" b="1" dirty="0">
              <a:solidFill>
                <a:schemeClr val="tx2"/>
              </a:solidFill>
              <a:latin typeface="Arial" panose="020B0604020202020204" pitchFamily="34" charset="0"/>
              <a:cs typeface="Arial" pitchFamily="34" charset="0"/>
            </a:endParaRPr>
          </a:p>
        </p:txBody>
      </p:sp>
      <p:sp>
        <p:nvSpPr>
          <p:cNvPr id="27" name="Rectangle 26">
            <a:extLst>
              <a:ext uri="{FF2B5EF4-FFF2-40B4-BE49-F238E27FC236}">
                <a16:creationId xmlns:a16="http://schemas.microsoft.com/office/drawing/2014/main" id="{8F1A46CD-1BF0-4F53-BC79-B8772C8BE1F5}"/>
              </a:ext>
            </a:extLst>
          </p:cNvPr>
          <p:cNvSpPr/>
          <p:nvPr/>
        </p:nvSpPr>
        <p:spPr>
          <a:xfrm>
            <a:off x="6744248" y="1964381"/>
            <a:ext cx="2071478" cy="572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a:spcBef>
                <a:spcPts val="300"/>
              </a:spcBef>
              <a:spcAft>
                <a:spcPts val="300"/>
              </a:spcAft>
            </a:pPr>
            <a:r>
              <a:rPr lang="en-GB" sz="3200" dirty="0">
                <a:solidFill>
                  <a:schemeClr val="bg1"/>
                </a:solidFill>
                <a:latin typeface="+mj-lt"/>
              </a:rPr>
              <a:t>Ocado | OSP</a:t>
            </a:r>
          </a:p>
        </p:txBody>
      </p:sp>
      <p:cxnSp>
        <p:nvCxnSpPr>
          <p:cNvPr id="29" name="Straight Connector 28">
            <a:extLst>
              <a:ext uri="{FF2B5EF4-FFF2-40B4-BE49-F238E27FC236}">
                <a16:creationId xmlns:a16="http://schemas.microsoft.com/office/drawing/2014/main" id="{A5B98759-AE6E-4F8B-9D95-901BF11D239B}"/>
              </a:ext>
            </a:extLst>
          </p:cNvPr>
          <p:cNvCxnSpPr/>
          <p:nvPr/>
        </p:nvCxnSpPr>
        <p:spPr>
          <a:xfrm>
            <a:off x="6817661" y="2549038"/>
            <a:ext cx="117698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F023A47-8AFE-4C41-BB21-48691D9AB5F5}"/>
              </a:ext>
            </a:extLst>
          </p:cNvPr>
          <p:cNvSpPr/>
          <p:nvPr/>
        </p:nvSpPr>
        <p:spPr>
          <a:xfrm>
            <a:off x="2163155" y="2239813"/>
            <a:ext cx="3970819" cy="1225977"/>
          </a:xfrm>
          <a:prstGeom prst="rect">
            <a:avLst/>
          </a:prstGeom>
        </p:spPr>
        <p:txBody>
          <a:bodyPr wrap="square">
            <a:spAutoFit/>
          </a:bodyPr>
          <a:lstStyle/>
          <a:p>
            <a:pPr marL="228600" indent="-228600">
              <a:spcAft>
                <a:spcPts val="200"/>
              </a:spcAft>
              <a:buClr>
                <a:srgbClr val="00338D"/>
              </a:buClr>
              <a:buFont typeface="Arial" panose="020B0604020202020204" pitchFamily="34" charset="0"/>
              <a:buChar char="—"/>
            </a:pPr>
            <a:r>
              <a:rPr lang="en-GB" sz="1150" dirty="0">
                <a:solidFill>
                  <a:srgbClr val="00338D"/>
                </a:solidFill>
              </a:rPr>
              <a:t>PaaS offers a ready-made white label platform solution that can be rebranded by the user</a:t>
            </a:r>
          </a:p>
          <a:p>
            <a:pPr marL="228600" indent="-228600">
              <a:spcAft>
                <a:spcPts val="200"/>
              </a:spcAft>
              <a:buClr>
                <a:srgbClr val="00338D"/>
              </a:buClr>
              <a:buFont typeface="Arial" panose="020B0604020202020204" pitchFamily="34" charset="0"/>
              <a:buChar char="—"/>
            </a:pPr>
            <a:r>
              <a:rPr lang="en-GB" sz="1150" dirty="0">
                <a:solidFill>
                  <a:srgbClr val="00338D"/>
                </a:solidFill>
              </a:rPr>
              <a:t>Increasingly retailers are being inclined to adopt a quick, proven ‘off the shelf’ platform solution, as opposed to the alternative of creating their own solution from scratch</a:t>
            </a:r>
          </a:p>
        </p:txBody>
      </p:sp>
      <p:sp>
        <p:nvSpPr>
          <p:cNvPr id="32" name="Oval 31">
            <a:extLst>
              <a:ext uri="{FF2B5EF4-FFF2-40B4-BE49-F238E27FC236}">
                <a16:creationId xmlns:a16="http://schemas.microsoft.com/office/drawing/2014/main" id="{A3581654-5ADF-4628-A7C3-B438AA413F58}"/>
              </a:ext>
            </a:extLst>
          </p:cNvPr>
          <p:cNvSpPr/>
          <p:nvPr/>
        </p:nvSpPr>
        <p:spPr bwMode="gray">
          <a:xfrm>
            <a:off x="1471052" y="2362908"/>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sp>
        <p:nvSpPr>
          <p:cNvPr id="35" name="Oval 34">
            <a:extLst>
              <a:ext uri="{FF2B5EF4-FFF2-40B4-BE49-F238E27FC236}">
                <a16:creationId xmlns:a16="http://schemas.microsoft.com/office/drawing/2014/main" id="{03BE40BA-82A2-42B1-9345-4D7BBECDEAE6}"/>
              </a:ext>
            </a:extLst>
          </p:cNvPr>
          <p:cNvSpPr/>
          <p:nvPr/>
        </p:nvSpPr>
        <p:spPr bwMode="gray">
          <a:xfrm>
            <a:off x="1471052" y="5220150"/>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sp>
        <p:nvSpPr>
          <p:cNvPr id="51" name="Rectangle 50">
            <a:extLst>
              <a:ext uri="{FF2B5EF4-FFF2-40B4-BE49-F238E27FC236}">
                <a16:creationId xmlns:a16="http://schemas.microsoft.com/office/drawing/2014/main" id="{14441BAF-3988-4A86-8C27-1FA29DD45E79}"/>
              </a:ext>
            </a:extLst>
          </p:cNvPr>
          <p:cNvSpPr/>
          <p:nvPr/>
        </p:nvSpPr>
        <p:spPr>
          <a:xfrm>
            <a:off x="6754875" y="4461246"/>
            <a:ext cx="2086541" cy="584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a:spcBef>
                <a:spcPts val="300"/>
              </a:spcBef>
              <a:spcAft>
                <a:spcPts val="300"/>
              </a:spcAft>
            </a:pPr>
            <a:r>
              <a:rPr lang="en-GB" sz="3200" dirty="0">
                <a:solidFill>
                  <a:schemeClr val="bg1"/>
                </a:solidFill>
                <a:latin typeface="+mj-lt"/>
              </a:rPr>
              <a:t>Alibaba | Tmall</a:t>
            </a:r>
          </a:p>
        </p:txBody>
      </p:sp>
      <p:cxnSp>
        <p:nvCxnSpPr>
          <p:cNvPr id="52" name="Straight Connector 51">
            <a:extLst>
              <a:ext uri="{FF2B5EF4-FFF2-40B4-BE49-F238E27FC236}">
                <a16:creationId xmlns:a16="http://schemas.microsoft.com/office/drawing/2014/main" id="{2FFA2C69-D6E6-4355-9D44-0303D7C0D2F4}"/>
              </a:ext>
            </a:extLst>
          </p:cNvPr>
          <p:cNvCxnSpPr/>
          <p:nvPr/>
        </p:nvCxnSpPr>
        <p:spPr>
          <a:xfrm>
            <a:off x="6796538" y="5045903"/>
            <a:ext cx="13981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Government18">
            <a:extLst>
              <a:ext uri="{FF2B5EF4-FFF2-40B4-BE49-F238E27FC236}">
                <a16:creationId xmlns:a16="http://schemas.microsoft.com/office/drawing/2014/main" id="{2459E7C8-156B-444D-8C10-8C38566BC1DC}"/>
              </a:ext>
            </a:extLst>
          </p:cNvPr>
          <p:cNvGrpSpPr>
            <a:grpSpLocks noChangeAspect="1"/>
          </p:cNvGrpSpPr>
          <p:nvPr/>
        </p:nvGrpSpPr>
        <p:grpSpPr bwMode="gray">
          <a:xfrm>
            <a:off x="1627516" y="5371434"/>
            <a:ext cx="349249" cy="337512"/>
            <a:chOff x="4148138" y="3097213"/>
            <a:chExt cx="850901" cy="668338"/>
          </a:xfrm>
          <a:solidFill>
            <a:schemeClr val="bg1"/>
          </a:solidFill>
        </p:grpSpPr>
        <p:sp>
          <p:nvSpPr>
            <p:cNvPr id="56" name="Oval 122">
              <a:extLst>
                <a:ext uri="{FF2B5EF4-FFF2-40B4-BE49-F238E27FC236}">
                  <a16:creationId xmlns:a16="http://schemas.microsoft.com/office/drawing/2014/main" id="{2006C64C-7D83-48D4-B14E-DB245F20C374}"/>
                </a:ext>
              </a:extLst>
            </p:cNvPr>
            <p:cNvSpPr>
              <a:spLocks noChangeArrowheads="1"/>
            </p:cNvSpPr>
            <p:nvPr/>
          </p:nvSpPr>
          <p:spPr bwMode="gray">
            <a:xfrm>
              <a:off x="4240213"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7" name="Freeform 123">
              <a:extLst>
                <a:ext uri="{FF2B5EF4-FFF2-40B4-BE49-F238E27FC236}">
                  <a16:creationId xmlns:a16="http://schemas.microsoft.com/office/drawing/2014/main" id="{CADBC33A-EDCA-480D-8A5E-1D5ACD82A489}"/>
                </a:ext>
              </a:extLst>
            </p:cNvPr>
            <p:cNvSpPr>
              <a:spLocks/>
            </p:cNvSpPr>
            <p:nvPr/>
          </p:nvSpPr>
          <p:spPr bwMode="gray">
            <a:xfrm>
              <a:off x="4148138" y="3340101"/>
              <a:ext cx="338138" cy="257175"/>
            </a:xfrm>
            <a:custGeom>
              <a:avLst/>
              <a:gdLst>
                <a:gd name="T0" fmla="*/ 88 w 89"/>
                <a:gd name="T1" fmla="*/ 36 h 68"/>
                <a:gd name="T2" fmla="*/ 89 w 89"/>
                <a:gd name="T3" fmla="*/ 36 h 68"/>
                <a:gd name="T4" fmla="*/ 76 w 89"/>
                <a:gd name="T5" fmla="*/ 8 h 68"/>
                <a:gd name="T6" fmla="*/ 77 w 89"/>
                <a:gd name="T7" fmla="*/ 0 h 68"/>
                <a:gd name="T8" fmla="*/ 76 w 89"/>
                <a:gd name="T9" fmla="*/ 0 h 68"/>
                <a:gd name="T10" fmla="*/ 28 w 89"/>
                <a:gd name="T11" fmla="*/ 0 h 68"/>
                <a:gd name="T12" fmla="*/ 0 w 89"/>
                <a:gd name="T13" fmla="*/ 28 h 68"/>
                <a:gd name="T14" fmla="*/ 0 w 89"/>
                <a:gd name="T15" fmla="*/ 68 h 68"/>
                <a:gd name="T16" fmla="*/ 52 w 89"/>
                <a:gd name="T17" fmla="*/ 68 h 68"/>
                <a:gd name="T18" fmla="*/ 88 w 89"/>
                <a:gd name="T19"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88" y="36"/>
                  </a:moveTo>
                  <a:cubicBezTo>
                    <a:pt x="89" y="36"/>
                    <a:pt x="89" y="36"/>
                    <a:pt x="89" y="36"/>
                  </a:cubicBezTo>
                  <a:cubicBezTo>
                    <a:pt x="81" y="29"/>
                    <a:pt x="76" y="19"/>
                    <a:pt x="76" y="8"/>
                  </a:cubicBezTo>
                  <a:cubicBezTo>
                    <a:pt x="76" y="5"/>
                    <a:pt x="76" y="3"/>
                    <a:pt x="77" y="0"/>
                  </a:cubicBezTo>
                  <a:cubicBezTo>
                    <a:pt x="77" y="0"/>
                    <a:pt x="76" y="0"/>
                    <a:pt x="76" y="0"/>
                  </a:cubicBezTo>
                  <a:cubicBezTo>
                    <a:pt x="28" y="0"/>
                    <a:pt x="28" y="0"/>
                    <a:pt x="28" y="0"/>
                  </a:cubicBezTo>
                  <a:cubicBezTo>
                    <a:pt x="13" y="0"/>
                    <a:pt x="0" y="13"/>
                    <a:pt x="0" y="28"/>
                  </a:cubicBezTo>
                  <a:cubicBezTo>
                    <a:pt x="0" y="68"/>
                    <a:pt x="0" y="68"/>
                    <a:pt x="0" y="68"/>
                  </a:cubicBezTo>
                  <a:cubicBezTo>
                    <a:pt x="52" y="68"/>
                    <a:pt x="52" y="68"/>
                    <a:pt x="52" y="68"/>
                  </a:cubicBezTo>
                  <a:cubicBezTo>
                    <a:pt x="54" y="50"/>
                    <a:pt x="69" y="36"/>
                    <a:pt x="8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8" name="Oval 124">
              <a:extLst>
                <a:ext uri="{FF2B5EF4-FFF2-40B4-BE49-F238E27FC236}">
                  <a16:creationId xmlns:a16="http://schemas.microsoft.com/office/drawing/2014/main" id="{EBE54F3D-C36D-4A04-8896-C81BE6447BA0}"/>
                </a:ext>
              </a:extLst>
            </p:cNvPr>
            <p:cNvSpPr>
              <a:spLocks noChangeArrowheads="1"/>
            </p:cNvSpPr>
            <p:nvPr/>
          </p:nvSpPr>
          <p:spPr bwMode="gray">
            <a:xfrm>
              <a:off x="4695826"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59" name="Freeform 125">
              <a:extLst>
                <a:ext uri="{FF2B5EF4-FFF2-40B4-BE49-F238E27FC236}">
                  <a16:creationId xmlns:a16="http://schemas.microsoft.com/office/drawing/2014/main" id="{2C46C162-815D-453A-9EBA-D3877C31AD32}"/>
                </a:ext>
              </a:extLst>
            </p:cNvPr>
            <p:cNvSpPr>
              <a:spLocks/>
            </p:cNvSpPr>
            <p:nvPr/>
          </p:nvSpPr>
          <p:spPr bwMode="gray">
            <a:xfrm>
              <a:off x="4660901" y="3340101"/>
              <a:ext cx="338138" cy="257175"/>
            </a:xfrm>
            <a:custGeom>
              <a:avLst/>
              <a:gdLst>
                <a:gd name="T0" fmla="*/ 61 w 89"/>
                <a:gd name="T1" fmla="*/ 0 h 68"/>
                <a:gd name="T2" fmla="*/ 13 w 89"/>
                <a:gd name="T3" fmla="*/ 0 h 68"/>
                <a:gd name="T4" fmla="*/ 12 w 89"/>
                <a:gd name="T5" fmla="*/ 0 h 68"/>
                <a:gd name="T6" fmla="*/ 13 w 89"/>
                <a:gd name="T7" fmla="*/ 8 h 68"/>
                <a:gd name="T8" fmla="*/ 0 w 89"/>
                <a:gd name="T9" fmla="*/ 36 h 68"/>
                <a:gd name="T10" fmla="*/ 1 w 89"/>
                <a:gd name="T11" fmla="*/ 36 h 68"/>
                <a:gd name="T12" fmla="*/ 37 w 89"/>
                <a:gd name="T13" fmla="*/ 68 h 68"/>
                <a:gd name="T14" fmla="*/ 89 w 89"/>
                <a:gd name="T15" fmla="*/ 68 h 68"/>
                <a:gd name="T16" fmla="*/ 89 w 89"/>
                <a:gd name="T17" fmla="*/ 28 h 68"/>
                <a:gd name="T18" fmla="*/ 61 w 8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61" y="0"/>
                  </a:moveTo>
                  <a:cubicBezTo>
                    <a:pt x="13" y="0"/>
                    <a:pt x="13" y="0"/>
                    <a:pt x="13" y="0"/>
                  </a:cubicBezTo>
                  <a:cubicBezTo>
                    <a:pt x="13" y="0"/>
                    <a:pt x="12" y="0"/>
                    <a:pt x="12" y="0"/>
                  </a:cubicBezTo>
                  <a:cubicBezTo>
                    <a:pt x="13" y="3"/>
                    <a:pt x="13" y="5"/>
                    <a:pt x="13" y="8"/>
                  </a:cubicBezTo>
                  <a:cubicBezTo>
                    <a:pt x="13" y="19"/>
                    <a:pt x="8" y="29"/>
                    <a:pt x="0" y="36"/>
                  </a:cubicBezTo>
                  <a:cubicBezTo>
                    <a:pt x="0" y="36"/>
                    <a:pt x="0" y="36"/>
                    <a:pt x="1" y="36"/>
                  </a:cubicBezTo>
                  <a:cubicBezTo>
                    <a:pt x="20" y="36"/>
                    <a:pt x="35" y="50"/>
                    <a:pt x="37" y="68"/>
                  </a:cubicBezTo>
                  <a:cubicBezTo>
                    <a:pt x="89" y="68"/>
                    <a:pt x="89" y="68"/>
                    <a:pt x="89" y="68"/>
                  </a:cubicBezTo>
                  <a:cubicBezTo>
                    <a:pt x="89" y="28"/>
                    <a:pt x="89" y="28"/>
                    <a:pt x="89" y="28"/>
                  </a:cubicBezTo>
                  <a:cubicBezTo>
                    <a:pt x="89" y="13"/>
                    <a:pt x="76"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60" name="Oval 126">
              <a:extLst>
                <a:ext uri="{FF2B5EF4-FFF2-40B4-BE49-F238E27FC236}">
                  <a16:creationId xmlns:a16="http://schemas.microsoft.com/office/drawing/2014/main" id="{AF3E3FFE-FC8A-47B4-9E8A-7832637B422C}"/>
                </a:ext>
              </a:extLst>
            </p:cNvPr>
            <p:cNvSpPr>
              <a:spLocks noChangeArrowheads="1"/>
            </p:cNvSpPr>
            <p:nvPr/>
          </p:nvSpPr>
          <p:spPr bwMode="gray">
            <a:xfrm>
              <a:off x="4467226" y="3263901"/>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sp>
          <p:nvSpPr>
            <p:cNvPr id="61" name="Freeform 127">
              <a:extLst>
                <a:ext uri="{FF2B5EF4-FFF2-40B4-BE49-F238E27FC236}">
                  <a16:creationId xmlns:a16="http://schemas.microsoft.com/office/drawing/2014/main" id="{DED705D6-6D11-433E-A881-ED652E4082E9}"/>
                </a:ext>
              </a:extLst>
            </p:cNvPr>
            <p:cNvSpPr>
              <a:spLocks/>
            </p:cNvSpPr>
            <p:nvPr/>
          </p:nvSpPr>
          <p:spPr bwMode="gray">
            <a:xfrm>
              <a:off x="4376738" y="3506788"/>
              <a:ext cx="395288" cy="258763"/>
            </a:xfrm>
            <a:custGeom>
              <a:avLst/>
              <a:gdLst>
                <a:gd name="T0" fmla="*/ 76 w 104"/>
                <a:gd name="T1" fmla="*/ 0 h 68"/>
                <a:gd name="T2" fmla="*/ 28 w 104"/>
                <a:gd name="T3" fmla="*/ 0 h 68"/>
                <a:gd name="T4" fmla="*/ 0 w 104"/>
                <a:gd name="T5" fmla="*/ 28 h 68"/>
                <a:gd name="T6" fmla="*/ 0 w 104"/>
                <a:gd name="T7" fmla="*/ 68 h 68"/>
                <a:gd name="T8" fmla="*/ 104 w 104"/>
                <a:gd name="T9" fmla="*/ 68 h 68"/>
                <a:gd name="T10" fmla="*/ 104 w 104"/>
                <a:gd name="T11" fmla="*/ 28 h 68"/>
                <a:gd name="T12" fmla="*/ 76 w 104"/>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4" h="68">
                  <a:moveTo>
                    <a:pt x="76" y="0"/>
                  </a:moveTo>
                  <a:cubicBezTo>
                    <a:pt x="28" y="0"/>
                    <a:pt x="28" y="0"/>
                    <a:pt x="28" y="0"/>
                  </a:cubicBezTo>
                  <a:cubicBezTo>
                    <a:pt x="13" y="0"/>
                    <a:pt x="0" y="13"/>
                    <a:pt x="0" y="28"/>
                  </a:cubicBezTo>
                  <a:cubicBezTo>
                    <a:pt x="0" y="68"/>
                    <a:pt x="0" y="68"/>
                    <a:pt x="0" y="68"/>
                  </a:cubicBezTo>
                  <a:cubicBezTo>
                    <a:pt x="104" y="68"/>
                    <a:pt x="104" y="68"/>
                    <a:pt x="104" y="68"/>
                  </a:cubicBezTo>
                  <a:cubicBezTo>
                    <a:pt x="104" y="28"/>
                    <a:pt x="104" y="28"/>
                    <a:pt x="104" y="28"/>
                  </a:cubicBezTo>
                  <a:cubicBezTo>
                    <a:pt x="104" y="13"/>
                    <a:pt x="91" y="0"/>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endParaRPr>
            </a:p>
          </p:txBody>
        </p:sp>
      </p:grpSp>
      <p:sp>
        <p:nvSpPr>
          <p:cNvPr id="62" name="TextBox 61">
            <a:extLst>
              <a:ext uri="{FF2B5EF4-FFF2-40B4-BE49-F238E27FC236}">
                <a16:creationId xmlns:a16="http://schemas.microsoft.com/office/drawing/2014/main" id="{72C4850A-A821-4ECC-9BFC-1E33210A39B0}"/>
              </a:ext>
            </a:extLst>
          </p:cNvPr>
          <p:cNvSpPr txBox="1">
            <a:spLocks/>
          </p:cNvSpPr>
          <p:nvPr/>
        </p:nvSpPr>
        <p:spPr bwMode="gray">
          <a:xfrm>
            <a:off x="2387229" y="5405957"/>
            <a:ext cx="1060868" cy="294953"/>
          </a:xfrm>
          <a:prstGeom prst="rect">
            <a:avLst/>
          </a:prstGeom>
          <a:solidFill>
            <a:srgbClr val="00338D"/>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Ocado (OSP)</a:t>
            </a:r>
          </a:p>
        </p:txBody>
      </p:sp>
      <p:sp>
        <p:nvSpPr>
          <p:cNvPr id="63" name="TextBox 62">
            <a:extLst>
              <a:ext uri="{FF2B5EF4-FFF2-40B4-BE49-F238E27FC236}">
                <a16:creationId xmlns:a16="http://schemas.microsoft.com/office/drawing/2014/main" id="{2FD62719-EBF1-45FD-A443-C07683547545}"/>
              </a:ext>
            </a:extLst>
          </p:cNvPr>
          <p:cNvSpPr txBox="1">
            <a:spLocks/>
          </p:cNvSpPr>
          <p:nvPr/>
        </p:nvSpPr>
        <p:spPr bwMode="gray">
          <a:xfrm>
            <a:off x="3737390" y="5405957"/>
            <a:ext cx="1214756" cy="294953"/>
          </a:xfrm>
          <a:prstGeom prst="rect">
            <a:avLst/>
          </a:prstGeom>
          <a:solidFill>
            <a:srgbClr val="00338D"/>
          </a:solidFill>
        </p:spPr>
        <p:txBody>
          <a:bodyPr wrap="none" lIns="54610" tIns="54610" rIns="54610" bIns="54610" rtlCol="0" anchor="t">
            <a:spAutoFit/>
          </a:bodyPr>
          <a:lstStyle/>
          <a:p>
            <a:pPr algn="ctr">
              <a:spcAft>
                <a:spcPts val="200"/>
              </a:spcAft>
              <a:buClr>
                <a:srgbClr val="00338D"/>
              </a:buClr>
            </a:pPr>
            <a:r>
              <a:rPr lang="en-GB" sz="1200" b="1" dirty="0">
                <a:solidFill>
                  <a:schemeClr val="bg1"/>
                </a:solidFill>
              </a:rPr>
              <a:t>Alibaba (Tmall)</a:t>
            </a:r>
          </a:p>
        </p:txBody>
      </p:sp>
      <p:sp>
        <p:nvSpPr>
          <p:cNvPr id="64" name="Rectangle 63">
            <a:extLst>
              <a:ext uri="{FF2B5EF4-FFF2-40B4-BE49-F238E27FC236}">
                <a16:creationId xmlns:a16="http://schemas.microsoft.com/office/drawing/2014/main" id="{BDCAF51D-84CC-45CD-81E5-4F4949060F6F}"/>
              </a:ext>
            </a:extLst>
          </p:cNvPr>
          <p:cNvSpPr/>
          <p:nvPr/>
        </p:nvSpPr>
        <p:spPr>
          <a:xfrm>
            <a:off x="2163155" y="4511150"/>
            <a:ext cx="3758690" cy="471924"/>
          </a:xfrm>
          <a:prstGeom prst="rect">
            <a:avLst/>
          </a:prstGeom>
        </p:spPr>
        <p:txBody>
          <a:bodyPr wrap="square">
            <a:spAutoFit/>
          </a:bodyPr>
          <a:lstStyle/>
          <a:p>
            <a:pPr marL="228600" indent="-228600">
              <a:spcAft>
                <a:spcPts val="200"/>
              </a:spcAft>
              <a:buClr>
                <a:srgbClr val="00338D"/>
              </a:buClr>
              <a:buFont typeface="Arial" panose="020B0604020202020204" pitchFamily="34" charset="0"/>
              <a:buChar char="—"/>
            </a:pPr>
            <a:r>
              <a:rPr lang="en-GB" sz="1150" dirty="0">
                <a:solidFill>
                  <a:srgbClr val="00338D"/>
                </a:solidFill>
              </a:rPr>
              <a:t>Operational dependence on a third party</a:t>
            </a:r>
          </a:p>
          <a:p>
            <a:pPr marL="228600" indent="-228600">
              <a:spcAft>
                <a:spcPts val="200"/>
              </a:spcAft>
              <a:buClr>
                <a:srgbClr val="00338D"/>
              </a:buClr>
              <a:buFont typeface="Arial" panose="020B0604020202020204" pitchFamily="34" charset="0"/>
              <a:buChar char="—"/>
            </a:pPr>
            <a:r>
              <a:rPr lang="en-GB" sz="1150" dirty="0">
                <a:solidFill>
                  <a:srgbClr val="00338D"/>
                </a:solidFill>
              </a:rPr>
              <a:t>Can entail expensive fees</a:t>
            </a:r>
          </a:p>
        </p:txBody>
      </p:sp>
      <p:sp>
        <p:nvSpPr>
          <p:cNvPr id="43" name="Freeform 36">
            <a:extLst>
              <a:ext uri="{FF2B5EF4-FFF2-40B4-BE49-F238E27FC236}">
                <a16:creationId xmlns:a16="http://schemas.microsoft.com/office/drawing/2014/main" id="{233A898C-885E-4161-8356-BADC7A5F6AE0}"/>
              </a:ext>
            </a:extLst>
          </p:cNvPr>
          <p:cNvSpPr>
            <a:spLocks/>
          </p:cNvSpPr>
          <p:nvPr/>
        </p:nvSpPr>
        <p:spPr bwMode="gray">
          <a:xfrm>
            <a:off x="1592287" y="2484984"/>
            <a:ext cx="395928" cy="395928"/>
          </a:xfrm>
          <a:custGeom>
            <a:avLst/>
            <a:gdLst>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2584 w 373714"/>
              <a:gd name="connsiteY10" fmla="*/ 69395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2584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2584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6325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1064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77653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81606 h 356972"/>
              <a:gd name="connsiteX18" fmla="*/ 301064 w 373714"/>
              <a:gd name="connsiteY18" fmla="*/ 322274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69412 h 356972"/>
              <a:gd name="connsiteX1" fmla="*/ 77860 w 373714"/>
              <a:gd name="connsiteY1" fmla="*/ 176008 h 356972"/>
              <a:gd name="connsiteX2" fmla="*/ 189455 w 373714"/>
              <a:gd name="connsiteY2" fmla="*/ 282604 h 356972"/>
              <a:gd name="connsiteX3" fmla="*/ 301050 w 373714"/>
              <a:gd name="connsiteY3" fmla="*/ 176008 h 356972"/>
              <a:gd name="connsiteX4" fmla="*/ 189455 w 373714"/>
              <a:gd name="connsiteY4" fmla="*/ 69412 h 356972"/>
              <a:gd name="connsiteX5" fmla="*/ 155727 w 373714"/>
              <a:gd name="connsiteY5" fmla="*/ 0 h 356972"/>
              <a:gd name="connsiteX6" fmla="*/ 217988 w 373714"/>
              <a:gd name="connsiteY6" fmla="*/ 0 h 356972"/>
              <a:gd name="connsiteX7" fmla="*/ 217988 w 373714"/>
              <a:gd name="connsiteY7" fmla="*/ 29736 h 356972"/>
              <a:gd name="connsiteX8" fmla="*/ 275091 w 373714"/>
              <a:gd name="connsiteY8" fmla="*/ 49583 h 356972"/>
              <a:gd name="connsiteX9" fmla="*/ 306335 w 373714"/>
              <a:gd name="connsiteY9" fmla="*/ 24774 h 356972"/>
              <a:gd name="connsiteX10" fmla="*/ 347855 w 373714"/>
              <a:gd name="connsiteY10" fmla="*/ 68078 h 356972"/>
              <a:gd name="connsiteX11" fmla="*/ 321805 w 373714"/>
              <a:gd name="connsiteY11" fmla="*/ 94205 h 356972"/>
              <a:gd name="connsiteX12" fmla="*/ 342584 w 373714"/>
              <a:gd name="connsiteY12" fmla="*/ 143788 h 356972"/>
              <a:gd name="connsiteX13" fmla="*/ 373714 w 373714"/>
              <a:gd name="connsiteY13" fmla="*/ 143788 h 356972"/>
              <a:gd name="connsiteX14" fmla="*/ 373714 w 373714"/>
              <a:gd name="connsiteY14" fmla="*/ 208222 h 356972"/>
              <a:gd name="connsiteX15" fmla="*/ 342584 w 373714"/>
              <a:gd name="connsiteY15" fmla="*/ 208222 h 356972"/>
              <a:gd name="connsiteX16" fmla="*/ 321805 w 373714"/>
              <a:gd name="connsiteY16" fmla="*/ 257805 h 356972"/>
              <a:gd name="connsiteX17" fmla="*/ 346537 w 373714"/>
              <a:gd name="connsiteY17" fmla="*/ 281606 h 356972"/>
              <a:gd name="connsiteX18" fmla="*/ 305018 w 373714"/>
              <a:gd name="connsiteY18" fmla="*/ 324910 h 356972"/>
              <a:gd name="connsiteX19" fmla="*/ 275091 w 373714"/>
              <a:gd name="connsiteY19" fmla="*/ 297465 h 356972"/>
              <a:gd name="connsiteX20" fmla="*/ 217988 w 373714"/>
              <a:gd name="connsiteY20" fmla="*/ 317312 h 356972"/>
              <a:gd name="connsiteX21" fmla="*/ 217988 w 373714"/>
              <a:gd name="connsiteY21" fmla="*/ 356972 h 356972"/>
              <a:gd name="connsiteX22" fmla="*/ 155727 w 373714"/>
              <a:gd name="connsiteY22" fmla="*/ 356972 h 356972"/>
              <a:gd name="connsiteX23" fmla="*/ 155727 w 373714"/>
              <a:gd name="connsiteY23" fmla="*/ 317312 h 356972"/>
              <a:gd name="connsiteX24" fmla="*/ 103818 w 373714"/>
              <a:gd name="connsiteY24" fmla="*/ 297465 h 356972"/>
              <a:gd name="connsiteX25" fmla="*/ 77845 w 373714"/>
              <a:gd name="connsiteY25" fmla="*/ 322274 h 356972"/>
              <a:gd name="connsiteX26" fmla="*/ 36325 w 373714"/>
              <a:gd name="connsiteY26" fmla="*/ 277653 h 356972"/>
              <a:gd name="connsiteX27" fmla="*/ 62298 w 373714"/>
              <a:gd name="connsiteY27" fmla="*/ 257805 h 356972"/>
              <a:gd name="connsiteX28" fmla="*/ 36325 w 373714"/>
              <a:gd name="connsiteY28" fmla="*/ 208222 h 356972"/>
              <a:gd name="connsiteX29" fmla="*/ 0 w 373714"/>
              <a:gd name="connsiteY29" fmla="*/ 208222 h 356972"/>
              <a:gd name="connsiteX30" fmla="*/ 0 w 373714"/>
              <a:gd name="connsiteY30" fmla="*/ 143788 h 356972"/>
              <a:gd name="connsiteX31" fmla="*/ 36325 w 373714"/>
              <a:gd name="connsiteY31" fmla="*/ 143788 h 356972"/>
              <a:gd name="connsiteX32" fmla="*/ 62298 w 373714"/>
              <a:gd name="connsiteY32" fmla="*/ 94205 h 356972"/>
              <a:gd name="connsiteX33" fmla="*/ 33689 w 373714"/>
              <a:gd name="connsiteY33" fmla="*/ 69395 h 356972"/>
              <a:gd name="connsiteX34" fmla="*/ 77845 w 373714"/>
              <a:gd name="connsiteY34" fmla="*/ 24774 h 356972"/>
              <a:gd name="connsiteX35" fmla="*/ 103818 w 373714"/>
              <a:gd name="connsiteY35" fmla="*/ 49583 h 356972"/>
              <a:gd name="connsiteX36" fmla="*/ 155727 w 373714"/>
              <a:gd name="connsiteY36" fmla="*/ 29736 h 356972"/>
              <a:gd name="connsiteX37" fmla="*/ 155727 w 373714"/>
              <a:gd name="connsiteY37" fmla="*/ 0 h 356972"/>
              <a:gd name="connsiteX0" fmla="*/ 189455 w 373714"/>
              <a:gd name="connsiteY0" fmla="*/ 73365 h 360925"/>
              <a:gd name="connsiteX1" fmla="*/ 77860 w 373714"/>
              <a:gd name="connsiteY1" fmla="*/ 179961 h 360925"/>
              <a:gd name="connsiteX2" fmla="*/ 189455 w 373714"/>
              <a:gd name="connsiteY2" fmla="*/ 286557 h 360925"/>
              <a:gd name="connsiteX3" fmla="*/ 301050 w 373714"/>
              <a:gd name="connsiteY3" fmla="*/ 179961 h 360925"/>
              <a:gd name="connsiteX4" fmla="*/ 189455 w 373714"/>
              <a:gd name="connsiteY4" fmla="*/ 73365 h 360925"/>
              <a:gd name="connsiteX5" fmla="*/ 155727 w 373714"/>
              <a:gd name="connsiteY5" fmla="*/ 0 h 360925"/>
              <a:gd name="connsiteX6" fmla="*/ 217988 w 373714"/>
              <a:gd name="connsiteY6" fmla="*/ 3953 h 360925"/>
              <a:gd name="connsiteX7" fmla="*/ 217988 w 373714"/>
              <a:gd name="connsiteY7" fmla="*/ 33689 h 360925"/>
              <a:gd name="connsiteX8" fmla="*/ 275091 w 373714"/>
              <a:gd name="connsiteY8" fmla="*/ 53536 h 360925"/>
              <a:gd name="connsiteX9" fmla="*/ 306335 w 373714"/>
              <a:gd name="connsiteY9" fmla="*/ 28727 h 360925"/>
              <a:gd name="connsiteX10" fmla="*/ 347855 w 373714"/>
              <a:gd name="connsiteY10" fmla="*/ 72031 h 360925"/>
              <a:gd name="connsiteX11" fmla="*/ 321805 w 373714"/>
              <a:gd name="connsiteY11" fmla="*/ 98158 h 360925"/>
              <a:gd name="connsiteX12" fmla="*/ 342584 w 373714"/>
              <a:gd name="connsiteY12" fmla="*/ 147741 h 360925"/>
              <a:gd name="connsiteX13" fmla="*/ 373714 w 373714"/>
              <a:gd name="connsiteY13" fmla="*/ 147741 h 360925"/>
              <a:gd name="connsiteX14" fmla="*/ 373714 w 373714"/>
              <a:gd name="connsiteY14" fmla="*/ 212175 h 360925"/>
              <a:gd name="connsiteX15" fmla="*/ 342584 w 373714"/>
              <a:gd name="connsiteY15" fmla="*/ 212175 h 360925"/>
              <a:gd name="connsiteX16" fmla="*/ 321805 w 373714"/>
              <a:gd name="connsiteY16" fmla="*/ 261758 h 360925"/>
              <a:gd name="connsiteX17" fmla="*/ 346537 w 373714"/>
              <a:gd name="connsiteY17" fmla="*/ 285559 h 360925"/>
              <a:gd name="connsiteX18" fmla="*/ 305018 w 373714"/>
              <a:gd name="connsiteY18" fmla="*/ 328863 h 360925"/>
              <a:gd name="connsiteX19" fmla="*/ 275091 w 373714"/>
              <a:gd name="connsiteY19" fmla="*/ 301418 h 360925"/>
              <a:gd name="connsiteX20" fmla="*/ 217988 w 373714"/>
              <a:gd name="connsiteY20" fmla="*/ 321265 h 360925"/>
              <a:gd name="connsiteX21" fmla="*/ 217988 w 373714"/>
              <a:gd name="connsiteY21" fmla="*/ 360925 h 360925"/>
              <a:gd name="connsiteX22" fmla="*/ 155727 w 373714"/>
              <a:gd name="connsiteY22" fmla="*/ 360925 h 360925"/>
              <a:gd name="connsiteX23" fmla="*/ 155727 w 373714"/>
              <a:gd name="connsiteY23" fmla="*/ 321265 h 360925"/>
              <a:gd name="connsiteX24" fmla="*/ 103818 w 373714"/>
              <a:gd name="connsiteY24" fmla="*/ 301418 h 360925"/>
              <a:gd name="connsiteX25" fmla="*/ 77845 w 373714"/>
              <a:gd name="connsiteY25" fmla="*/ 326227 h 360925"/>
              <a:gd name="connsiteX26" fmla="*/ 36325 w 373714"/>
              <a:gd name="connsiteY26" fmla="*/ 281606 h 360925"/>
              <a:gd name="connsiteX27" fmla="*/ 62298 w 373714"/>
              <a:gd name="connsiteY27" fmla="*/ 261758 h 360925"/>
              <a:gd name="connsiteX28" fmla="*/ 36325 w 373714"/>
              <a:gd name="connsiteY28" fmla="*/ 212175 h 360925"/>
              <a:gd name="connsiteX29" fmla="*/ 0 w 373714"/>
              <a:gd name="connsiteY29" fmla="*/ 212175 h 360925"/>
              <a:gd name="connsiteX30" fmla="*/ 0 w 373714"/>
              <a:gd name="connsiteY30" fmla="*/ 147741 h 360925"/>
              <a:gd name="connsiteX31" fmla="*/ 36325 w 373714"/>
              <a:gd name="connsiteY31" fmla="*/ 147741 h 360925"/>
              <a:gd name="connsiteX32" fmla="*/ 62298 w 373714"/>
              <a:gd name="connsiteY32" fmla="*/ 98158 h 360925"/>
              <a:gd name="connsiteX33" fmla="*/ 33689 w 373714"/>
              <a:gd name="connsiteY33" fmla="*/ 73348 h 360925"/>
              <a:gd name="connsiteX34" fmla="*/ 77845 w 373714"/>
              <a:gd name="connsiteY34" fmla="*/ 28727 h 360925"/>
              <a:gd name="connsiteX35" fmla="*/ 103818 w 373714"/>
              <a:gd name="connsiteY35" fmla="*/ 53536 h 360925"/>
              <a:gd name="connsiteX36" fmla="*/ 155727 w 373714"/>
              <a:gd name="connsiteY36" fmla="*/ 33689 h 360925"/>
              <a:gd name="connsiteX37" fmla="*/ 155727 w 373714"/>
              <a:gd name="connsiteY37" fmla="*/ 0 h 360925"/>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1318 h 362243"/>
              <a:gd name="connsiteX6" fmla="*/ 219306 w 373714"/>
              <a:gd name="connsiteY6" fmla="*/ 0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1318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9306 w 373714"/>
              <a:gd name="connsiteY6" fmla="*/ 0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6670 w 373714"/>
              <a:gd name="connsiteY6" fmla="*/ 1318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6325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63076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 name="connsiteX0" fmla="*/ 189455 w 373714"/>
              <a:gd name="connsiteY0" fmla="*/ 74683 h 362243"/>
              <a:gd name="connsiteX1" fmla="*/ 77860 w 373714"/>
              <a:gd name="connsiteY1" fmla="*/ 181279 h 362243"/>
              <a:gd name="connsiteX2" fmla="*/ 189455 w 373714"/>
              <a:gd name="connsiteY2" fmla="*/ 287875 h 362243"/>
              <a:gd name="connsiteX3" fmla="*/ 301050 w 373714"/>
              <a:gd name="connsiteY3" fmla="*/ 181279 h 362243"/>
              <a:gd name="connsiteX4" fmla="*/ 189455 w 373714"/>
              <a:gd name="connsiteY4" fmla="*/ 74683 h 362243"/>
              <a:gd name="connsiteX5" fmla="*/ 155727 w 373714"/>
              <a:gd name="connsiteY5" fmla="*/ 0 h 362243"/>
              <a:gd name="connsiteX6" fmla="*/ 215352 w 373714"/>
              <a:gd name="connsiteY6" fmla="*/ 1 h 362243"/>
              <a:gd name="connsiteX7" fmla="*/ 217988 w 373714"/>
              <a:gd name="connsiteY7" fmla="*/ 35007 h 362243"/>
              <a:gd name="connsiteX8" fmla="*/ 275091 w 373714"/>
              <a:gd name="connsiteY8" fmla="*/ 54854 h 362243"/>
              <a:gd name="connsiteX9" fmla="*/ 306335 w 373714"/>
              <a:gd name="connsiteY9" fmla="*/ 30045 h 362243"/>
              <a:gd name="connsiteX10" fmla="*/ 347855 w 373714"/>
              <a:gd name="connsiteY10" fmla="*/ 73349 h 362243"/>
              <a:gd name="connsiteX11" fmla="*/ 321805 w 373714"/>
              <a:gd name="connsiteY11" fmla="*/ 99476 h 362243"/>
              <a:gd name="connsiteX12" fmla="*/ 342584 w 373714"/>
              <a:gd name="connsiteY12" fmla="*/ 149059 h 362243"/>
              <a:gd name="connsiteX13" fmla="*/ 373714 w 373714"/>
              <a:gd name="connsiteY13" fmla="*/ 149059 h 362243"/>
              <a:gd name="connsiteX14" fmla="*/ 373714 w 373714"/>
              <a:gd name="connsiteY14" fmla="*/ 213493 h 362243"/>
              <a:gd name="connsiteX15" fmla="*/ 342584 w 373714"/>
              <a:gd name="connsiteY15" fmla="*/ 213493 h 362243"/>
              <a:gd name="connsiteX16" fmla="*/ 321805 w 373714"/>
              <a:gd name="connsiteY16" fmla="*/ 263076 h 362243"/>
              <a:gd name="connsiteX17" fmla="*/ 346537 w 373714"/>
              <a:gd name="connsiteY17" fmla="*/ 286877 h 362243"/>
              <a:gd name="connsiteX18" fmla="*/ 305018 w 373714"/>
              <a:gd name="connsiteY18" fmla="*/ 330181 h 362243"/>
              <a:gd name="connsiteX19" fmla="*/ 275091 w 373714"/>
              <a:gd name="connsiteY19" fmla="*/ 302736 h 362243"/>
              <a:gd name="connsiteX20" fmla="*/ 217988 w 373714"/>
              <a:gd name="connsiteY20" fmla="*/ 322583 h 362243"/>
              <a:gd name="connsiteX21" fmla="*/ 217988 w 373714"/>
              <a:gd name="connsiteY21" fmla="*/ 362243 h 362243"/>
              <a:gd name="connsiteX22" fmla="*/ 155727 w 373714"/>
              <a:gd name="connsiteY22" fmla="*/ 362243 h 362243"/>
              <a:gd name="connsiteX23" fmla="*/ 155727 w 373714"/>
              <a:gd name="connsiteY23" fmla="*/ 322583 h 362243"/>
              <a:gd name="connsiteX24" fmla="*/ 103818 w 373714"/>
              <a:gd name="connsiteY24" fmla="*/ 302736 h 362243"/>
              <a:gd name="connsiteX25" fmla="*/ 77845 w 373714"/>
              <a:gd name="connsiteY25" fmla="*/ 327545 h 362243"/>
              <a:gd name="connsiteX26" fmla="*/ 35007 w 373714"/>
              <a:gd name="connsiteY26" fmla="*/ 282924 h 362243"/>
              <a:gd name="connsiteX27" fmla="*/ 62298 w 373714"/>
              <a:gd name="connsiteY27" fmla="*/ 259123 h 362243"/>
              <a:gd name="connsiteX28" fmla="*/ 36325 w 373714"/>
              <a:gd name="connsiteY28" fmla="*/ 213493 h 362243"/>
              <a:gd name="connsiteX29" fmla="*/ 0 w 373714"/>
              <a:gd name="connsiteY29" fmla="*/ 213493 h 362243"/>
              <a:gd name="connsiteX30" fmla="*/ 0 w 373714"/>
              <a:gd name="connsiteY30" fmla="*/ 149059 h 362243"/>
              <a:gd name="connsiteX31" fmla="*/ 36325 w 373714"/>
              <a:gd name="connsiteY31" fmla="*/ 149059 h 362243"/>
              <a:gd name="connsiteX32" fmla="*/ 62298 w 373714"/>
              <a:gd name="connsiteY32" fmla="*/ 99476 h 362243"/>
              <a:gd name="connsiteX33" fmla="*/ 33689 w 373714"/>
              <a:gd name="connsiteY33" fmla="*/ 74666 h 362243"/>
              <a:gd name="connsiteX34" fmla="*/ 77845 w 373714"/>
              <a:gd name="connsiteY34" fmla="*/ 30045 h 362243"/>
              <a:gd name="connsiteX35" fmla="*/ 103818 w 373714"/>
              <a:gd name="connsiteY35" fmla="*/ 54854 h 362243"/>
              <a:gd name="connsiteX36" fmla="*/ 155727 w 373714"/>
              <a:gd name="connsiteY36" fmla="*/ 35007 h 362243"/>
              <a:gd name="connsiteX37" fmla="*/ 155727 w 373714"/>
              <a:gd name="connsiteY37" fmla="*/ 0 h 3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714" h="362243">
                <a:moveTo>
                  <a:pt x="189455" y="74683"/>
                </a:moveTo>
                <a:cubicBezTo>
                  <a:pt x="127823" y="74683"/>
                  <a:pt x="77860" y="122408"/>
                  <a:pt x="77860" y="181279"/>
                </a:cubicBezTo>
                <a:cubicBezTo>
                  <a:pt x="77860" y="240150"/>
                  <a:pt x="127823" y="287875"/>
                  <a:pt x="189455" y="287875"/>
                </a:cubicBezTo>
                <a:cubicBezTo>
                  <a:pt x="251087" y="287875"/>
                  <a:pt x="301050" y="240150"/>
                  <a:pt x="301050" y="181279"/>
                </a:cubicBezTo>
                <a:cubicBezTo>
                  <a:pt x="301050" y="122408"/>
                  <a:pt x="251087" y="74683"/>
                  <a:pt x="189455" y="74683"/>
                </a:cubicBezTo>
                <a:close/>
                <a:moveTo>
                  <a:pt x="155727" y="0"/>
                </a:moveTo>
                <a:lnTo>
                  <a:pt x="215352" y="1"/>
                </a:lnTo>
                <a:cubicBezTo>
                  <a:pt x="214913" y="11670"/>
                  <a:pt x="218427" y="23338"/>
                  <a:pt x="217988" y="35007"/>
                </a:cubicBezTo>
                <a:cubicBezTo>
                  <a:pt x="243611" y="38988"/>
                  <a:pt x="256057" y="48238"/>
                  <a:pt x="275091" y="54854"/>
                </a:cubicBezTo>
                <a:lnTo>
                  <a:pt x="306335" y="30045"/>
                </a:lnTo>
                <a:lnTo>
                  <a:pt x="347855" y="73349"/>
                </a:lnTo>
                <a:cubicBezTo>
                  <a:pt x="340929" y="81619"/>
                  <a:pt x="328731" y="91206"/>
                  <a:pt x="321805" y="99476"/>
                </a:cubicBezTo>
                <a:cubicBezTo>
                  <a:pt x="327076" y="113180"/>
                  <a:pt x="336587" y="127636"/>
                  <a:pt x="342584" y="149059"/>
                </a:cubicBezTo>
                <a:lnTo>
                  <a:pt x="373714" y="149059"/>
                </a:lnTo>
                <a:lnTo>
                  <a:pt x="373714" y="213493"/>
                </a:lnTo>
                <a:lnTo>
                  <a:pt x="342584" y="213493"/>
                </a:lnTo>
                <a:cubicBezTo>
                  <a:pt x="338294" y="230021"/>
                  <a:pt x="331366" y="247866"/>
                  <a:pt x="321805" y="263076"/>
                </a:cubicBezTo>
                <a:lnTo>
                  <a:pt x="346537" y="286877"/>
                </a:lnTo>
                <a:lnTo>
                  <a:pt x="305018" y="330181"/>
                </a:lnTo>
                <a:lnTo>
                  <a:pt x="275091" y="302736"/>
                </a:lnTo>
                <a:cubicBezTo>
                  <a:pt x="260010" y="311987"/>
                  <a:pt x="238340" y="318603"/>
                  <a:pt x="217988" y="322583"/>
                </a:cubicBezTo>
                <a:lnTo>
                  <a:pt x="217988" y="362243"/>
                </a:lnTo>
                <a:lnTo>
                  <a:pt x="155727" y="362243"/>
                </a:lnTo>
                <a:lnTo>
                  <a:pt x="155727" y="322583"/>
                </a:lnTo>
                <a:cubicBezTo>
                  <a:pt x="138424" y="318602"/>
                  <a:pt x="121121" y="313305"/>
                  <a:pt x="103818" y="302736"/>
                </a:cubicBezTo>
                <a:lnTo>
                  <a:pt x="77845" y="327545"/>
                </a:lnTo>
                <a:lnTo>
                  <a:pt x="35007" y="282924"/>
                </a:lnTo>
                <a:lnTo>
                  <a:pt x="62298" y="259123"/>
                </a:lnTo>
                <a:cubicBezTo>
                  <a:pt x="49120" y="242286"/>
                  <a:pt x="42762" y="232317"/>
                  <a:pt x="36325" y="213493"/>
                </a:cubicBezTo>
                <a:lnTo>
                  <a:pt x="0" y="213493"/>
                </a:lnTo>
                <a:lnTo>
                  <a:pt x="0" y="149059"/>
                </a:lnTo>
                <a:lnTo>
                  <a:pt x="36325" y="149059"/>
                </a:lnTo>
                <a:cubicBezTo>
                  <a:pt x="44983" y="127260"/>
                  <a:pt x="47051" y="114687"/>
                  <a:pt x="62298" y="99476"/>
                </a:cubicBezTo>
                <a:lnTo>
                  <a:pt x="33689" y="74666"/>
                </a:lnTo>
                <a:lnTo>
                  <a:pt x="77845" y="30045"/>
                </a:lnTo>
                <a:lnTo>
                  <a:pt x="103818" y="54854"/>
                </a:lnTo>
                <a:cubicBezTo>
                  <a:pt x="122439" y="46921"/>
                  <a:pt x="137106" y="38988"/>
                  <a:pt x="155727" y="35007"/>
                </a:cubicBezTo>
                <a:lnTo>
                  <a:pt x="15572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1200" dirty="0">
              <a:solidFill>
                <a:prstClr val="black"/>
              </a:solidFill>
              <a:latin typeface="Arial" panose="020B0603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9BCCD0C-5334-446F-9379-6985CFE8801D}"/>
              </a:ext>
            </a:extLst>
          </p:cNvPr>
          <p:cNvGrpSpPr/>
          <p:nvPr/>
        </p:nvGrpSpPr>
        <p:grpSpPr>
          <a:xfrm>
            <a:off x="1471052" y="3524261"/>
            <a:ext cx="640080" cy="640080"/>
            <a:chOff x="1471052" y="3314938"/>
            <a:chExt cx="640080" cy="640080"/>
          </a:xfrm>
        </p:grpSpPr>
        <p:sp>
          <p:nvSpPr>
            <p:cNvPr id="33" name="Oval 32">
              <a:extLst>
                <a:ext uri="{FF2B5EF4-FFF2-40B4-BE49-F238E27FC236}">
                  <a16:creationId xmlns:a16="http://schemas.microsoft.com/office/drawing/2014/main" id="{1B8422DE-9254-4F94-9763-F9A0E3FDE7E6}"/>
                </a:ext>
              </a:extLst>
            </p:cNvPr>
            <p:cNvSpPr/>
            <p:nvPr/>
          </p:nvSpPr>
          <p:spPr bwMode="gray">
            <a:xfrm>
              <a:off x="1471052" y="3314938"/>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44" name="Group 43">
              <a:extLst>
                <a:ext uri="{FF2B5EF4-FFF2-40B4-BE49-F238E27FC236}">
                  <a16:creationId xmlns:a16="http://schemas.microsoft.com/office/drawing/2014/main" id="{316737FB-C479-4ECE-8B9F-24493CA4EF0C}"/>
                </a:ext>
              </a:extLst>
            </p:cNvPr>
            <p:cNvGrpSpPr>
              <a:grpSpLocks noChangeAspect="1"/>
            </p:cNvGrpSpPr>
            <p:nvPr/>
          </p:nvGrpSpPr>
          <p:grpSpPr bwMode="gray">
            <a:xfrm>
              <a:off x="1622336" y="3455497"/>
              <a:ext cx="337512" cy="337512"/>
              <a:chOff x="719011" y="1658407"/>
              <a:chExt cx="587191" cy="751742"/>
            </a:xfrm>
            <a:solidFill>
              <a:schemeClr val="bg1"/>
            </a:solidFill>
          </p:grpSpPr>
          <p:sp>
            <p:nvSpPr>
              <p:cNvPr id="45" name="Freeform 18">
                <a:extLst>
                  <a:ext uri="{FF2B5EF4-FFF2-40B4-BE49-F238E27FC236}">
                    <a16:creationId xmlns:a16="http://schemas.microsoft.com/office/drawing/2014/main" id="{3B5F86A7-675E-48E6-B04F-3C18E55186C1}"/>
                  </a:ext>
                </a:extLst>
              </p:cNvPr>
              <p:cNvSpPr/>
              <p:nvPr/>
            </p:nvSpPr>
            <p:spPr bwMode="gray">
              <a:xfrm>
                <a:off x="719011" y="1658407"/>
                <a:ext cx="339769" cy="751742"/>
              </a:xfrm>
              <a:custGeom>
                <a:avLst/>
                <a:gdLst>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90226 w 436126"/>
                  <a:gd name="connsiteY14" fmla="*/ 524447 h 974063"/>
                  <a:gd name="connsiteX15" fmla="*/ 382869 w 436126"/>
                  <a:gd name="connsiteY15" fmla="*/ 525932 h 974063"/>
                  <a:gd name="connsiteX16" fmla="*/ 343063 w 436126"/>
                  <a:gd name="connsiteY16" fmla="*/ 565738 h 974063"/>
                  <a:gd name="connsiteX17" fmla="*/ 337185 w 436126"/>
                  <a:gd name="connsiteY17" fmla="*/ 594853 h 974063"/>
                  <a:gd name="connsiteX18" fmla="*/ 337185 w 436126"/>
                  <a:gd name="connsiteY18" fmla="*/ 594853 h 974063"/>
                  <a:gd name="connsiteX19" fmla="*/ 337185 w 436126"/>
                  <a:gd name="connsiteY19" fmla="*/ 594854 h 974063"/>
                  <a:gd name="connsiteX20" fmla="*/ 337185 w 436126"/>
                  <a:gd name="connsiteY20" fmla="*/ 594853 h 974063"/>
                  <a:gd name="connsiteX21" fmla="*/ 343063 w 436126"/>
                  <a:gd name="connsiteY21" fmla="*/ 623969 h 974063"/>
                  <a:gd name="connsiteX22" fmla="*/ 382869 w 436126"/>
                  <a:gd name="connsiteY22" fmla="*/ 663775 h 974063"/>
                  <a:gd name="connsiteX23" fmla="*/ 391126 w 436126"/>
                  <a:gd name="connsiteY23" fmla="*/ 665442 h 974063"/>
                  <a:gd name="connsiteX24" fmla="*/ 391198 w 436126"/>
                  <a:gd name="connsiteY24" fmla="*/ 676651 h 974063"/>
                  <a:gd name="connsiteX25" fmla="*/ 382869 w 436126"/>
                  <a:gd name="connsiteY25" fmla="*/ 678332 h 974063"/>
                  <a:gd name="connsiteX26" fmla="*/ 343063 w 436126"/>
                  <a:gd name="connsiteY26" fmla="*/ 718138 h 974063"/>
                  <a:gd name="connsiteX27" fmla="*/ 337185 w 436126"/>
                  <a:gd name="connsiteY27" fmla="*/ 747253 h 974063"/>
                  <a:gd name="connsiteX28" fmla="*/ 337185 w 436126"/>
                  <a:gd name="connsiteY28" fmla="*/ 747253 h 974063"/>
                  <a:gd name="connsiteX29" fmla="*/ 337185 w 436126"/>
                  <a:gd name="connsiteY29" fmla="*/ 747254 h 974063"/>
                  <a:gd name="connsiteX30" fmla="*/ 337185 w 436126"/>
                  <a:gd name="connsiteY30" fmla="*/ 747253 h 974063"/>
                  <a:gd name="connsiteX31" fmla="*/ 343063 w 436126"/>
                  <a:gd name="connsiteY31" fmla="*/ 776369 h 974063"/>
                  <a:gd name="connsiteX32" fmla="*/ 382869 w 436126"/>
                  <a:gd name="connsiteY32" fmla="*/ 816175 h 974063"/>
                  <a:gd name="connsiteX33" fmla="*/ 392100 w 436126"/>
                  <a:gd name="connsiteY33" fmla="*/ 818039 h 974063"/>
                  <a:gd name="connsiteX34" fmla="*/ 392157 w 436126"/>
                  <a:gd name="connsiteY34" fmla="*/ 826952 h 974063"/>
                  <a:gd name="connsiteX35" fmla="*/ 382869 w 436126"/>
                  <a:gd name="connsiteY35" fmla="*/ 828827 h 974063"/>
                  <a:gd name="connsiteX36" fmla="*/ 343063 w 436126"/>
                  <a:gd name="connsiteY36" fmla="*/ 868633 h 974063"/>
                  <a:gd name="connsiteX37" fmla="*/ 337185 w 436126"/>
                  <a:gd name="connsiteY37" fmla="*/ 897749 h 974063"/>
                  <a:gd name="connsiteX38" fmla="*/ 337185 w 436126"/>
                  <a:gd name="connsiteY38" fmla="*/ 897748 h 974063"/>
                  <a:gd name="connsiteX39" fmla="*/ 337185 w 436126"/>
                  <a:gd name="connsiteY39" fmla="*/ 897749 h 974063"/>
                  <a:gd name="connsiteX40" fmla="*/ 337185 w 436126"/>
                  <a:gd name="connsiteY40" fmla="*/ 897749 h 974063"/>
                  <a:gd name="connsiteX41" fmla="*/ 343063 w 436126"/>
                  <a:gd name="connsiteY41" fmla="*/ 926864 h 974063"/>
                  <a:gd name="connsiteX42" fmla="*/ 382869 w 436126"/>
                  <a:gd name="connsiteY42" fmla="*/ 966670 h 974063"/>
                  <a:gd name="connsiteX43" fmla="*/ 393062 w 436126"/>
                  <a:gd name="connsiteY43" fmla="*/ 968728 h 974063"/>
                  <a:gd name="connsiteX44" fmla="*/ 393065 w 436126"/>
                  <a:gd name="connsiteY44" fmla="*/ 969186 h 974063"/>
                  <a:gd name="connsiteX45" fmla="*/ 1905 w 436126"/>
                  <a:gd name="connsiteY45" fmla="*/ 879651 h 974063"/>
                  <a:gd name="connsiteX46" fmla="*/ 0 w 436126"/>
                  <a:gd name="connsiteY46" fmla="*/ 452931 h 974063"/>
                  <a:gd name="connsiteX47" fmla="*/ 198120 w 436126"/>
                  <a:gd name="connsiteY47" fmla="*/ 279576 h 974063"/>
                  <a:gd name="connsiteX48" fmla="*/ 304800 w 436126"/>
                  <a:gd name="connsiteY48" fmla="*/ 58596 h 974063"/>
                  <a:gd name="connsiteX49" fmla="*/ 375999 w 436126"/>
                  <a:gd name="connsiteY49"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91198 w 436126"/>
                  <a:gd name="connsiteY23" fmla="*/ 676651 h 974063"/>
                  <a:gd name="connsiteX24" fmla="*/ 382869 w 436126"/>
                  <a:gd name="connsiteY24" fmla="*/ 678332 h 974063"/>
                  <a:gd name="connsiteX25" fmla="*/ 343063 w 436126"/>
                  <a:gd name="connsiteY25" fmla="*/ 718138 h 974063"/>
                  <a:gd name="connsiteX26" fmla="*/ 337185 w 436126"/>
                  <a:gd name="connsiteY26" fmla="*/ 747253 h 974063"/>
                  <a:gd name="connsiteX27" fmla="*/ 337185 w 436126"/>
                  <a:gd name="connsiteY27" fmla="*/ 747253 h 974063"/>
                  <a:gd name="connsiteX28" fmla="*/ 337185 w 436126"/>
                  <a:gd name="connsiteY28" fmla="*/ 747254 h 974063"/>
                  <a:gd name="connsiteX29" fmla="*/ 337185 w 436126"/>
                  <a:gd name="connsiteY29" fmla="*/ 747253 h 974063"/>
                  <a:gd name="connsiteX30" fmla="*/ 343063 w 436126"/>
                  <a:gd name="connsiteY30" fmla="*/ 776369 h 974063"/>
                  <a:gd name="connsiteX31" fmla="*/ 382869 w 436126"/>
                  <a:gd name="connsiteY31" fmla="*/ 816175 h 974063"/>
                  <a:gd name="connsiteX32" fmla="*/ 392100 w 436126"/>
                  <a:gd name="connsiteY32" fmla="*/ 818039 h 974063"/>
                  <a:gd name="connsiteX33" fmla="*/ 392157 w 436126"/>
                  <a:gd name="connsiteY33" fmla="*/ 826952 h 974063"/>
                  <a:gd name="connsiteX34" fmla="*/ 382869 w 436126"/>
                  <a:gd name="connsiteY34" fmla="*/ 828827 h 974063"/>
                  <a:gd name="connsiteX35" fmla="*/ 343063 w 436126"/>
                  <a:gd name="connsiteY35" fmla="*/ 868633 h 974063"/>
                  <a:gd name="connsiteX36" fmla="*/ 337185 w 436126"/>
                  <a:gd name="connsiteY36" fmla="*/ 897749 h 974063"/>
                  <a:gd name="connsiteX37" fmla="*/ 337185 w 436126"/>
                  <a:gd name="connsiteY37" fmla="*/ 897748 h 974063"/>
                  <a:gd name="connsiteX38" fmla="*/ 337185 w 436126"/>
                  <a:gd name="connsiteY38" fmla="*/ 897749 h 974063"/>
                  <a:gd name="connsiteX39" fmla="*/ 337185 w 436126"/>
                  <a:gd name="connsiteY39" fmla="*/ 897749 h 974063"/>
                  <a:gd name="connsiteX40" fmla="*/ 343063 w 436126"/>
                  <a:gd name="connsiteY40" fmla="*/ 926864 h 974063"/>
                  <a:gd name="connsiteX41" fmla="*/ 382869 w 436126"/>
                  <a:gd name="connsiteY41" fmla="*/ 966670 h 974063"/>
                  <a:gd name="connsiteX42" fmla="*/ 393062 w 436126"/>
                  <a:gd name="connsiteY42" fmla="*/ 968728 h 974063"/>
                  <a:gd name="connsiteX43" fmla="*/ 393065 w 436126"/>
                  <a:gd name="connsiteY43" fmla="*/ 969186 h 974063"/>
                  <a:gd name="connsiteX44" fmla="*/ 1905 w 436126"/>
                  <a:gd name="connsiteY44" fmla="*/ 879651 h 974063"/>
                  <a:gd name="connsiteX45" fmla="*/ 0 w 436126"/>
                  <a:gd name="connsiteY45" fmla="*/ 452931 h 974063"/>
                  <a:gd name="connsiteX46" fmla="*/ 198120 w 436126"/>
                  <a:gd name="connsiteY46" fmla="*/ 279576 h 974063"/>
                  <a:gd name="connsiteX47" fmla="*/ 304800 w 436126"/>
                  <a:gd name="connsiteY47" fmla="*/ 58596 h 974063"/>
                  <a:gd name="connsiteX48" fmla="*/ 375999 w 436126"/>
                  <a:gd name="connsiteY48"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82869 w 436126"/>
                  <a:gd name="connsiteY23" fmla="*/ 678332 h 974063"/>
                  <a:gd name="connsiteX24" fmla="*/ 343063 w 436126"/>
                  <a:gd name="connsiteY24" fmla="*/ 718138 h 974063"/>
                  <a:gd name="connsiteX25" fmla="*/ 337185 w 436126"/>
                  <a:gd name="connsiteY25" fmla="*/ 747253 h 974063"/>
                  <a:gd name="connsiteX26" fmla="*/ 337185 w 436126"/>
                  <a:gd name="connsiteY26" fmla="*/ 747253 h 974063"/>
                  <a:gd name="connsiteX27" fmla="*/ 337185 w 436126"/>
                  <a:gd name="connsiteY27" fmla="*/ 747254 h 974063"/>
                  <a:gd name="connsiteX28" fmla="*/ 337185 w 436126"/>
                  <a:gd name="connsiteY28" fmla="*/ 747253 h 974063"/>
                  <a:gd name="connsiteX29" fmla="*/ 343063 w 436126"/>
                  <a:gd name="connsiteY29" fmla="*/ 776369 h 974063"/>
                  <a:gd name="connsiteX30" fmla="*/ 382869 w 436126"/>
                  <a:gd name="connsiteY30" fmla="*/ 816175 h 974063"/>
                  <a:gd name="connsiteX31" fmla="*/ 392100 w 436126"/>
                  <a:gd name="connsiteY31" fmla="*/ 818039 h 974063"/>
                  <a:gd name="connsiteX32" fmla="*/ 392157 w 436126"/>
                  <a:gd name="connsiteY32" fmla="*/ 826952 h 974063"/>
                  <a:gd name="connsiteX33" fmla="*/ 382869 w 436126"/>
                  <a:gd name="connsiteY33" fmla="*/ 828827 h 974063"/>
                  <a:gd name="connsiteX34" fmla="*/ 343063 w 436126"/>
                  <a:gd name="connsiteY34" fmla="*/ 868633 h 974063"/>
                  <a:gd name="connsiteX35" fmla="*/ 337185 w 436126"/>
                  <a:gd name="connsiteY35" fmla="*/ 897749 h 974063"/>
                  <a:gd name="connsiteX36" fmla="*/ 337185 w 436126"/>
                  <a:gd name="connsiteY36" fmla="*/ 897748 h 974063"/>
                  <a:gd name="connsiteX37" fmla="*/ 337185 w 436126"/>
                  <a:gd name="connsiteY37" fmla="*/ 897749 h 974063"/>
                  <a:gd name="connsiteX38" fmla="*/ 337185 w 436126"/>
                  <a:gd name="connsiteY38" fmla="*/ 897749 h 974063"/>
                  <a:gd name="connsiteX39" fmla="*/ 343063 w 436126"/>
                  <a:gd name="connsiteY39" fmla="*/ 926864 h 974063"/>
                  <a:gd name="connsiteX40" fmla="*/ 382869 w 436126"/>
                  <a:gd name="connsiteY40" fmla="*/ 966670 h 974063"/>
                  <a:gd name="connsiteX41" fmla="*/ 393062 w 436126"/>
                  <a:gd name="connsiteY41" fmla="*/ 968728 h 974063"/>
                  <a:gd name="connsiteX42" fmla="*/ 393065 w 436126"/>
                  <a:gd name="connsiteY42" fmla="*/ 969186 h 974063"/>
                  <a:gd name="connsiteX43" fmla="*/ 1905 w 436126"/>
                  <a:gd name="connsiteY43" fmla="*/ 879651 h 974063"/>
                  <a:gd name="connsiteX44" fmla="*/ 0 w 436126"/>
                  <a:gd name="connsiteY44" fmla="*/ 452931 h 974063"/>
                  <a:gd name="connsiteX45" fmla="*/ 198120 w 436126"/>
                  <a:gd name="connsiteY45" fmla="*/ 279576 h 974063"/>
                  <a:gd name="connsiteX46" fmla="*/ 304800 w 436126"/>
                  <a:gd name="connsiteY46" fmla="*/ 58596 h 974063"/>
                  <a:gd name="connsiteX47" fmla="*/ 375999 w 436126"/>
                  <a:gd name="connsiteY47" fmla="*/ 493 h 974063"/>
                  <a:gd name="connsiteX0" fmla="*/ 375999 w 436126"/>
                  <a:gd name="connsiteY0" fmla="*/ 493 h 968728"/>
                  <a:gd name="connsiteX1" fmla="*/ 428625 w 436126"/>
                  <a:gd name="connsiteY1" fmla="*/ 50976 h 968728"/>
                  <a:gd name="connsiteX2" fmla="*/ 386715 w 436126"/>
                  <a:gd name="connsiteY2" fmla="*/ 292911 h 968728"/>
                  <a:gd name="connsiteX3" fmla="*/ 389255 w 436126"/>
                  <a:gd name="connsiteY3" fmla="*/ 372286 h 968728"/>
                  <a:gd name="connsiteX4" fmla="*/ 389267 w 436126"/>
                  <a:gd name="connsiteY4" fmla="*/ 374145 h 968728"/>
                  <a:gd name="connsiteX5" fmla="*/ 382869 w 436126"/>
                  <a:gd name="connsiteY5" fmla="*/ 375437 h 968728"/>
                  <a:gd name="connsiteX6" fmla="*/ 343063 w 436126"/>
                  <a:gd name="connsiteY6" fmla="*/ 415243 h 968728"/>
                  <a:gd name="connsiteX7" fmla="*/ 337185 w 436126"/>
                  <a:gd name="connsiteY7" fmla="*/ 444358 h 968728"/>
                  <a:gd name="connsiteX8" fmla="*/ 337185 w 436126"/>
                  <a:gd name="connsiteY8" fmla="*/ 444358 h 968728"/>
                  <a:gd name="connsiteX9" fmla="*/ 337185 w 436126"/>
                  <a:gd name="connsiteY9" fmla="*/ 444359 h 968728"/>
                  <a:gd name="connsiteX10" fmla="*/ 337185 w 436126"/>
                  <a:gd name="connsiteY10" fmla="*/ 444358 h 968728"/>
                  <a:gd name="connsiteX11" fmla="*/ 343063 w 436126"/>
                  <a:gd name="connsiteY11" fmla="*/ 473474 h 968728"/>
                  <a:gd name="connsiteX12" fmla="*/ 382869 w 436126"/>
                  <a:gd name="connsiteY12" fmla="*/ 513280 h 968728"/>
                  <a:gd name="connsiteX13" fmla="*/ 390164 w 436126"/>
                  <a:gd name="connsiteY13" fmla="*/ 514753 h 968728"/>
                  <a:gd name="connsiteX14" fmla="*/ 382869 w 436126"/>
                  <a:gd name="connsiteY14" fmla="*/ 525932 h 968728"/>
                  <a:gd name="connsiteX15" fmla="*/ 343063 w 436126"/>
                  <a:gd name="connsiteY15" fmla="*/ 565738 h 968728"/>
                  <a:gd name="connsiteX16" fmla="*/ 337185 w 436126"/>
                  <a:gd name="connsiteY16" fmla="*/ 594853 h 968728"/>
                  <a:gd name="connsiteX17" fmla="*/ 337185 w 436126"/>
                  <a:gd name="connsiteY17" fmla="*/ 594853 h 968728"/>
                  <a:gd name="connsiteX18" fmla="*/ 337185 w 436126"/>
                  <a:gd name="connsiteY18" fmla="*/ 594854 h 968728"/>
                  <a:gd name="connsiteX19" fmla="*/ 337185 w 436126"/>
                  <a:gd name="connsiteY19" fmla="*/ 594853 h 968728"/>
                  <a:gd name="connsiteX20" fmla="*/ 343063 w 436126"/>
                  <a:gd name="connsiteY20" fmla="*/ 623969 h 968728"/>
                  <a:gd name="connsiteX21" fmla="*/ 382869 w 436126"/>
                  <a:gd name="connsiteY21" fmla="*/ 663775 h 968728"/>
                  <a:gd name="connsiteX22" fmla="*/ 391126 w 436126"/>
                  <a:gd name="connsiteY22" fmla="*/ 665442 h 968728"/>
                  <a:gd name="connsiteX23" fmla="*/ 382869 w 436126"/>
                  <a:gd name="connsiteY23" fmla="*/ 678332 h 968728"/>
                  <a:gd name="connsiteX24" fmla="*/ 343063 w 436126"/>
                  <a:gd name="connsiteY24" fmla="*/ 718138 h 968728"/>
                  <a:gd name="connsiteX25" fmla="*/ 337185 w 436126"/>
                  <a:gd name="connsiteY25" fmla="*/ 747253 h 968728"/>
                  <a:gd name="connsiteX26" fmla="*/ 337185 w 436126"/>
                  <a:gd name="connsiteY26" fmla="*/ 747253 h 968728"/>
                  <a:gd name="connsiteX27" fmla="*/ 337185 w 436126"/>
                  <a:gd name="connsiteY27" fmla="*/ 747254 h 968728"/>
                  <a:gd name="connsiteX28" fmla="*/ 337185 w 436126"/>
                  <a:gd name="connsiteY28" fmla="*/ 747253 h 968728"/>
                  <a:gd name="connsiteX29" fmla="*/ 343063 w 436126"/>
                  <a:gd name="connsiteY29" fmla="*/ 776369 h 968728"/>
                  <a:gd name="connsiteX30" fmla="*/ 382869 w 436126"/>
                  <a:gd name="connsiteY30" fmla="*/ 816175 h 968728"/>
                  <a:gd name="connsiteX31" fmla="*/ 392100 w 436126"/>
                  <a:gd name="connsiteY31" fmla="*/ 818039 h 968728"/>
                  <a:gd name="connsiteX32" fmla="*/ 392157 w 436126"/>
                  <a:gd name="connsiteY32" fmla="*/ 826952 h 968728"/>
                  <a:gd name="connsiteX33" fmla="*/ 382869 w 436126"/>
                  <a:gd name="connsiteY33" fmla="*/ 828827 h 968728"/>
                  <a:gd name="connsiteX34" fmla="*/ 343063 w 436126"/>
                  <a:gd name="connsiteY34" fmla="*/ 868633 h 968728"/>
                  <a:gd name="connsiteX35" fmla="*/ 337185 w 436126"/>
                  <a:gd name="connsiteY35" fmla="*/ 897749 h 968728"/>
                  <a:gd name="connsiteX36" fmla="*/ 337185 w 436126"/>
                  <a:gd name="connsiteY36" fmla="*/ 897748 h 968728"/>
                  <a:gd name="connsiteX37" fmla="*/ 337185 w 436126"/>
                  <a:gd name="connsiteY37" fmla="*/ 897749 h 968728"/>
                  <a:gd name="connsiteX38" fmla="*/ 337185 w 436126"/>
                  <a:gd name="connsiteY38" fmla="*/ 897749 h 968728"/>
                  <a:gd name="connsiteX39" fmla="*/ 343063 w 436126"/>
                  <a:gd name="connsiteY39" fmla="*/ 926864 h 968728"/>
                  <a:gd name="connsiteX40" fmla="*/ 382869 w 436126"/>
                  <a:gd name="connsiteY40" fmla="*/ 966670 h 968728"/>
                  <a:gd name="connsiteX41" fmla="*/ 393062 w 436126"/>
                  <a:gd name="connsiteY41" fmla="*/ 968728 h 968728"/>
                  <a:gd name="connsiteX42" fmla="*/ 1905 w 436126"/>
                  <a:gd name="connsiteY42" fmla="*/ 879651 h 968728"/>
                  <a:gd name="connsiteX43" fmla="*/ 0 w 436126"/>
                  <a:gd name="connsiteY43" fmla="*/ 452931 h 968728"/>
                  <a:gd name="connsiteX44" fmla="*/ 198120 w 436126"/>
                  <a:gd name="connsiteY44" fmla="*/ 279576 h 968728"/>
                  <a:gd name="connsiteX45" fmla="*/ 304800 w 436126"/>
                  <a:gd name="connsiteY45" fmla="*/ 58596 h 968728"/>
                  <a:gd name="connsiteX46" fmla="*/ 375999 w 436126"/>
                  <a:gd name="connsiteY46" fmla="*/ 493 h 968728"/>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82869 w 436126"/>
                  <a:gd name="connsiteY5" fmla="*/ 375437 h 966670"/>
                  <a:gd name="connsiteX6" fmla="*/ 343063 w 436126"/>
                  <a:gd name="connsiteY6" fmla="*/ 415243 h 966670"/>
                  <a:gd name="connsiteX7" fmla="*/ 337185 w 436126"/>
                  <a:gd name="connsiteY7" fmla="*/ 444358 h 966670"/>
                  <a:gd name="connsiteX8" fmla="*/ 337185 w 436126"/>
                  <a:gd name="connsiteY8" fmla="*/ 444358 h 966670"/>
                  <a:gd name="connsiteX9" fmla="*/ 337185 w 436126"/>
                  <a:gd name="connsiteY9" fmla="*/ 444359 h 966670"/>
                  <a:gd name="connsiteX10" fmla="*/ 337185 w 436126"/>
                  <a:gd name="connsiteY10" fmla="*/ 444358 h 966670"/>
                  <a:gd name="connsiteX11" fmla="*/ 343063 w 436126"/>
                  <a:gd name="connsiteY11" fmla="*/ 473474 h 966670"/>
                  <a:gd name="connsiteX12" fmla="*/ 382869 w 436126"/>
                  <a:gd name="connsiteY12" fmla="*/ 513280 h 966670"/>
                  <a:gd name="connsiteX13" fmla="*/ 390164 w 436126"/>
                  <a:gd name="connsiteY13" fmla="*/ 514753 h 966670"/>
                  <a:gd name="connsiteX14" fmla="*/ 382869 w 436126"/>
                  <a:gd name="connsiteY14" fmla="*/ 525932 h 966670"/>
                  <a:gd name="connsiteX15" fmla="*/ 343063 w 436126"/>
                  <a:gd name="connsiteY15" fmla="*/ 565738 h 966670"/>
                  <a:gd name="connsiteX16" fmla="*/ 337185 w 436126"/>
                  <a:gd name="connsiteY16" fmla="*/ 594853 h 966670"/>
                  <a:gd name="connsiteX17" fmla="*/ 337185 w 436126"/>
                  <a:gd name="connsiteY17" fmla="*/ 594853 h 966670"/>
                  <a:gd name="connsiteX18" fmla="*/ 337185 w 436126"/>
                  <a:gd name="connsiteY18" fmla="*/ 594854 h 966670"/>
                  <a:gd name="connsiteX19" fmla="*/ 337185 w 436126"/>
                  <a:gd name="connsiteY19" fmla="*/ 594853 h 966670"/>
                  <a:gd name="connsiteX20" fmla="*/ 343063 w 436126"/>
                  <a:gd name="connsiteY20" fmla="*/ 623969 h 966670"/>
                  <a:gd name="connsiteX21" fmla="*/ 382869 w 436126"/>
                  <a:gd name="connsiteY21" fmla="*/ 663775 h 966670"/>
                  <a:gd name="connsiteX22" fmla="*/ 391126 w 436126"/>
                  <a:gd name="connsiteY22" fmla="*/ 665442 h 966670"/>
                  <a:gd name="connsiteX23" fmla="*/ 382869 w 436126"/>
                  <a:gd name="connsiteY23" fmla="*/ 678332 h 966670"/>
                  <a:gd name="connsiteX24" fmla="*/ 343063 w 436126"/>
                  <a:gd name="connsiteY24" fmla="*/ 718138 h 966670"/>
                  <a:gd name="connsiteX25" fmla="*/ 337185 w 436126"/>
                  <a:gd name="connsiteY25" fmla="*/ 747253 h 966670"/>
                  <a:gd name="connsiteX26" fmla="*/ 337185 w 436126"/>
                  <a:gd name="connsiteY26" fmla="*/ 747253 h 966670"/>
                  <a:gd name="connsiteX27" fmla="*/ 337185 w 436126"/>
                  <a:gd name="connsiteY27" fmla="*/ 747254 h 966670"/>
                  <a:gd name="connsiteX28" fmla="*/ 337185 w 436126"/>
                  <a:gd name="connsiteY28" fmla="*/ 747253 h 966670"/>
                  <a:gd name="connsiteX29" fmla="*/ 343063 w 436126"/>
                  <a:gd name="connsiteY29" fmla="*/ 776369 h 966670"/>
                  <a:gd name="connsiteX30" fmla="*/ 382869 w 436126"/>
                  <a:gd name="connsiteY30" fmla="*/ 816175 h 966670"/>
                  <a:gd name="connsiteX31" fmla="*/ 392100 w 436126"/>
                  <a:gd name="connsiteY31" fmla="*/ 818039 h 966670"/>
                  <a:gd name="connsiteX32" fmla="*/ 392157 w 436126"/>
                  <a:gd name="connsiteY32" fmla="*/ 826952 h 966670"/>
                  <a:gd name="connsiteX33" fmla="*/ 382869 w 436126"/>
                  <a:gd name="connsiteY33" fmla="*/ 828827 h 966670"/>
                  <a:gd name="connsiteX34" fmla="*/ 343063 w 436126"/>
                  <a:gd name="connsiteY34" fmla="*/ 868633 h 966670"/>
                  <a:gd name="connsiteX35" fmla="*/ 337185 w 436126"/>
                  <a:gd name="connsiteY35" fmla="*/ 897749 h 966670"/>
                  <a:gd name="connsiteX36" fmla="*/ 337185 w 436126"/>
                  <a:gd name="connsiteY36" fmla="*/ 897748 h 966670"/>
                  <a:gd name="connsiteX37" fmla="*/ 337185 w 436126"/>
                  <a:gd name="connsiteY37" fmla="*/ 897749 h 966670"/>
                  <a:gd name="connsiteX38" fmla="*/ 337185 w 436126"/>
                  <a:gd name="connsiteY38" fmla="*/ 897749 h 966670"/>
                  <a:gd name="connsiteX39" fmla="*/ 343063 w 436126"/>
                  <a:gd name="connsiteY39" fmla="*/ 926864 h 966670"/>
                  <a:gd name="connsiteX40" fmla="*/ 382869 w 436126"/>
                  <a:gd name="connsiteY40" fmla="*/ 966670 h 966670"/>
                  <a:gd name="connsiteX41" fmla="*/ 1905 w 436126"/>
                  <a:gd name="connsiteY41" fmla="*/ 879651 h 966670"/>
                  <a:gd name="connsiteX42" fmla="*/ 0 w 436126"/>
                  <a:gd name="connsiteY42" fmla="*/ 452931 h 966670"/>
                  <a:gd name="connsiteX43" fmla="*/ 198120 w 436126"/>
                  <a:gd name="connsiteY43" fmla="*/ 279576 h 966670"/>
                  <a:gd name="connsiteX44" fmla="*/ 304800 w 436126"/>
                  <a:gd name="connsiteY44" fmla="*/ 58596 h 966670"/>
                  <a:gd name="connsiteX45" fmla="*/ 375999 w 436126"/>
                  <a:gd name="connsiteY4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43063 w 436126"/>
                  <a:gd name="connsiteY5" fmla="*/ 415243 h 966670"/>
                  <a:gd name="connsiteX6" fmla="*/ 337185 w 436126"/>
                  <a:gd name="connsiteY6" fmla="*/ 444358 h 966670"/>
                  <a:gd name="connsiteX7" fmla="*/ 337185 w 436126"/>
                  <a:gd name="connsiteY7" fmla="*/ 444358 h 966670"/>
                  <a:gd name="connsiteX8" fmla="*/ 337185 w 436126"/>
                  <a:gd name="connsiteY8" fmla="*/ 444359 h 966670"/>
                  <a:gd name="connsiteX9" fmla="*/ 337185 w 436126"/>
                  <a:gd name="connsiteY9" fmla="*/ 444358 h 966670"/>
                  <a:gd name="connsiteX10" fmla="*/ 343063 w 436126"/>
                  <a:gd name="connsiteY10" fmla="*/ 473474 h 966670"/>
                  <a:gd name="connsiteX11" fmla="*/ 382869 w 436126"/>
                  <a:gd name="connsiteY11" fmla="*/ 513280 h 966670"/>
                  <a:gd name="connsiteX12" fmla="*/ 390164 w 436126"/>
                  <a:gd name="connsiteY12" fmla="*/ 514753 h 966670"/>
                  <a:gd name="connsiteX13" fmla="*/ 382869 w 436126"/>
                  <a:gd name="connsiteY13" fmla="*/ 525932 h 966670"/>
                  <a:gd name="connsiteX14" fmla="*/ 343063 w 436126"/>
                  <a:gd name="connsiteY14" fmla="*/ 565738 h 966670"/>
                  <a:gd name="connsiteX15" fmla="*/ 337185 w 436126"/>
                  <a:gd name="connsiteY15" fmla="*/ 594853 h 966670"/>
                  <a:gd name="connsiteX16" fmla="*/ 337185 w 436126"/>
                  <a:gd name="connsiteY16" fmla="*/ 594853 h 966670"/>
                  <a:gd name="connsiteX17" fmla="*/ 337185 w 436126"/>
                  <a:gd name="connsiteY17" fmla="*/ 594854 h 966670"/>
                  <a:gd name="connsiteX18" fmla="*/ 337185 w 436126"/>
                  <a:gd name="connsiteY18" fmla="*/ 594853 h 966670"/>
                  <a:gd name="connsiteX19" fmla="*/ 343063 w 436126"/>
                  <a:gd name="connsiteY19" fmla="*/ 623969 h 966670"/>
                  <a:gd name="connsiteX20" fmla="*/ 382869 w 436126"/>
                  <a:gd name="connsiteY20" fmla="*/ 663775 h 966670"/>
                  <a:gd name="connsiteX21" fmla="*/ 391126 w 436126"/>
                  <a:gd name="connsiteY21" fmla="*/ 665442 h 966670"/>
                  <a:gd name="connsiteX22" fmla="*/ 382869 w 436126"/>
                  <a:gd name="connsiteY22" fmla="*/ 678332 h 966670"/>
                  <a:gd name="connsiteX23" fmla="*/ 343063 w 436126"/>
                  <a:gd name="connsiteY23" fmla="*/ 718138 h 966670"/>
                  <a:gd name="connsiteX24" fmla="*/ 337185 w 436126"/>
                  <a:gd name="connsiteY24" fmla="*/ 747253 h 966670"/>
                  <a:gd name="connsiteX25" fmla="*/ 337185 w 436126"/>
                  <a:gd name="connsiteY25" fmla="*/ 747253 h 966670"/>
                  <a:gd name="connsiteX26" fmla="*/ 337185 w 436126"/>
                  <a:gd name="connsiteY26" fmla="*/ 747254 h 966670"/>
                  <a:gd name="connsiteX27" fmla="*/ 337185 w 436126"/>
                  <a:gd name="connsiteY27" fmla="*/ 747253 h 966670"/>
                  <a:gd name="connsiteX28" fmla="*/ 343063 w 436126"/>
                  <a:gd name="connsiteY28" fmla="*/ 776369 h 966670"/>
                  <a:gd name="connsiteX29" fmla="*/ 382869 w 436126"/>
                  <a:gd name="connsiteY29" fmla="*/ 816175 h 966670"/>
                  <a:gd name="connsiteX30" fmla="*/ 392100 w 436126"/>
                  <a:gd name="connsiteY30" fmla="*/ 818039 h 966670"/>
                  <a:gd name="connsiteX31" fmla="*/ 392157 w 436126"/>
                  <a:gd name="connsiteY31" fmla="*/ 826952 h 966670"/>
                  <a:gd name="connsiteX32" fmla="*/ 382869 w 436126"/>
                  <a:gd name="connsiteY32" fmla="*/ 828827 h 966670"/>
                  <a:gd name="connsiteX33" fmla="*/ 343063 w 436126"/>
                  <a:gd name="connsiteY33" fmla="*/ 868633 h 966670"/>
                  <a:gd name="connsiteX34" fmla="*/ 337185 w 436126"/>
                  <a:gd name="connsiteY34" fmla="*/ 897749 h 966670"/>
                  <a:gd name="connsiteX35" fmla="*/ 337185 w 436126"/>
                  <a:gd name="connsiteY35" fmla="*/ 897748 h 966670"/>
                  <a:gd name="connsiteX36" fmla="*/ 337185 w 436126"/>
                  <a:gd name="connsiteY36" fmla="*/ 897749 h 966670"/>
                  <a:gd name="connsiteX37" fmla="*/ 337185 w 436126"/>
                  <a:gd name="connsiteY37" fmla="*/ 897749 h 966670"/>
                  <a:gd name="connsiteX38" fmla="*/ 343063 w 436126"/>
                  <a:gd name="connsiteY38" fmla="*/ 926864 h 966670"/>
                  <a:gd name="connsiteX39" fmla="*/ 382869 w 436126"/>
                  <a:gd name="connsiteY39" fmla="*/ 966670 h 966670"/>
                  <a:gd name="connsiteX40" fmla="*/ 1905 w 436126"/>
                  <a:gd name="connsiteY40" fmla="*/ 879651 h 966670"/>
                  <a:gd name="connsiteX41" fmla="*/ 0 w 436126"/>
                  <a:gd name="connsiteY41" fmla="*/ 452931 h 966670"/>
                  <a:gd name="connsiteX42" fmla="*/ 198120 w 436126"/>
                  <a:gd name="connsiteY42" fmla="*/ 279576 h 966670"/>
                  <a:gd name="connsiteX43" fmla="*/ 304800 w 436126"/>
                  <a:gd name="connsiteY43" fmla="*/ 58596 h 966670"/>
                  <a:gd name="connsiteX44" fmla="*/ 375999 w 436126"/>
                  <a:gd name="connsiteY4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82869 w 436126"/>
                  <a:gd name="connsiteY9" fmla="*/ 513280 h 966670"/>
                  <a:gd name="connsiteX10" fmla="*/ 390164 w 436126"/>
                  <a:gd name="connsiteY10" fmla="*/ 514753 h 966670"/>
                  <a:gd name="connsiteX11" fmla="*/ 382869 w 436126"/>
                  <a:gd name="connsiteY11" fmla="*/ 525932 h 966670"/>
                  <a:gd name="connsiteX12" fmla="*/ 343063 w 436126"/>
                  <a:gd name="connsiteY12" fmla="*/ 565738 h 966670"/>
                  <a:gd name="connsiteX13" fmla="*/ 337185 w 436126"/>
                  <a:gd name="connsiteY13" fmla="*/ 594853 h 966670"/>
                  <a:gd name="connsiteX14" fmla="*/ 337185 w 436126"/>
                  <a:gd name="connsiteY14" fmla="*/ 594853 h 966670"/>
                  <a:gd name="connsiteX15" fmla="*/ 337185 w 436126"/>
                  <a:gd name="connsiteY15" fmla="*/ 594854 h 966670"/>
                  <a:gd name="connsiteX16" fmla="*/ 337185 w 436126"/>
                  <a:gd name="connsiteY16" fmla="*/ 594853 h 966670"/>
                  <a:gd name="connsiteX17" fmla="*/ 343063 w 436126"/>
                  <a:gd name="connsiteY17" fmla="*/ 623969 h 966670"/>
                  <a:gd name="connsiteX18" fmla="*/ 382869 w 436126"/>
                  <a:gd name="connsiteY18" fmla="*/ 663775 h 966670"/>
                  <a:gd name="connsiteX19" fmla="*/ 391126 w 436126"/>
                  <a:gd name="connsiteY19" fmla="*/ 665442 h 966670"/>
                  <a:gd name="connsiteX20" fmla="*/ 382869 w 436126"/>
                  <a:gd name="connsiteY20" fmla="*/ 678332 h 966670"/>
                  <a:gd name="connsiteX21" fmla="*/ 343063 w 436126"/>
                  <a:gd name="connsiteY21" fmla="*/ 718138 h 966670"/>
                  <a:gd name="connsiteX22" fmla="*/ 337185 w 436126"/>
                  <a:gd name="connsiteY22" fmla="*/ 747253 h 966670"/>
                  <a:gd name="connsiteX23" fmla="*/ 337185 w 436126"/>
                  <a:gd name="connsiteY23" fmla="*/ 747253 h 966670"/>
                  <a:gd name="connsiteX24" fmla="*/ 337185 w 436126"/>
                  <a:gd name="connsiteY24" fmla="*/ 747254 h 966670"/>
                  <a:gd name="connsiteX25" fmla="*/ 337185 w 436126"/>
                  <a:gd name="connsiteY25" fmla="*/ 747253 h 966670"/>
                  <a:gd name="connsiteX26" fmla="*/ 343063 w 436126"/>
                  <a:gd name="connsiteY26" fmla="*/ 776369 h 966670"/>
                  <a:gd name="connsiteX27" fmla="*/ 382869 w 436126"/>
                  <a:gd name="connsiteY27" fmla="*/ 816175 h 966670"/>
                  <a:gd name="connsiteX28" fmla="*/ 392100 w 436126"/>
                  <a:gd name="connsiteY28" fmla="*/ 818039 h 966670"/>
                  <a:gd name="connsiteX29" fmla="*/ 392157 w 436126"/>
                  <a:gd name="connsiteY29" fmla="*/ 826952 h 966670"/>
                  <a:gd name="connsiteX30" fmla="*/ 382869 w 436126"/>
                  <a:gd name="connsiteY30" fmla="*/ 828827 h 966670"/>
                  <a:gd name="connsiteX31" fmla="*/ 343063 w 436126"/>
                  <a:gd name="connsiteY31" fmla="*/ 868633 h 966670"/>
                  <a:gd name="connsiteX32" fmla="*/ 337185 w 436126"/>
                  <a:gd name="connsiteY32" fmla="*/ 897749 h 966670"/>
                  <a:gd name="connsiteX33" fmla="*/ 337185 w 436126"/>
                  <a:gd name="connsiteY33" fmla="*/ 897748 h 966670"/>
                  <a:gd name="connsiteX34" fmla="*/ 337185 w 436126"/>
                  <a:gd name="connsiteY34" fmla="*/ 897749 h 966670"/>
                  <a:gd name="connsiteX35" fmla="*/ 337185 w 436126"/>
                  <a:gd name="connsiteY35" fmla="*/ 897749 h 966670"/>
                  <a:gd name="connsiteX36" fmla="*/ 343063 w 436126"/>
                  <a:gd name="connsiteY36" fmla="*/ 926864 h 966670"/>
                  <a:gd name="connsiteX37" fmla="*/ 382869 w 436126"/>
                  <a:gd name="connsiteY37" fmla="*/ 966670 h 966670"/>
                  <a:gd name="connsiteX38" fmla="*/ 1905 w 436126"/>
                  <a:gd name="connsiteY38" fmla="*/ 879651 h 966670"/>
                  <a:gd name="connsiteX39" fmla="*/ 0 w 436126"/>
                  <a:gd name="connsiteY39" fmla="*/ 452931 h 966670"/>
                  <a:gd name="connsiteX40" fmla="*/ 198120 w 436126"/>
                  <a:gd name="connsiteY40" fmla="*/ 279576 h 966670"/>
                  <a:gd name="connsiteX41" fmla="*/ 304800 w 436126"/>
                  <a:gd name="connsiteY41" fmla="*/ 58596 h 966670"/>
                  <a:gd name="connsiteX42" fmla="*/ 375999 w 436126"/>
                  <a:gd name="connsiteY4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82869 w 436126"/>
                  <a:gd name="connsiteY8" fmla="*/ 513280 h 966670"/>
                  <a:gd name="connsiteX9" fmla="*/ 390164 w 436126"/>
                  <a:gd name="connsiteY9" fmla="*/ 514753 h 966670"/>
                  <a:gd name="connsiteX10" fmla="*/ 382869 w 436126"/>
                  <a:gd name="connsiteY10" fmla="*/ 525932 h 966670"/>
                  <a:gd name="connsiteX11" fmla="*/ 343063 w 436126"/>
                  <a:gd name="connsiteY11" fmla="*/ 565738 h 966670"/>
                  <a:gd name="connsiteX12" fmla="*/ 337185 w 436126"/>
                  <a:gd name="connsiteY12" fmla="*/ 594853 h 966670"/>
                  <a:gd name="connsiteX13" fmla="*/ 337185 w 436126"/>
                  <a:gd name="connsiteY13" fmla="*/ 594853 h 966670"/>
                  <a:gd name="connsiteX14" fmla="*/ 337185 w 436126"/>
                  <a:gd name="connsiteY14" fmla="*/ 594854 h 966670"/>
                  <a:gd name="connsiteX15" fmla="*/ 337185 w 436126"/>
                  <a:gd name="connsiteY15" fmla="*/ 594853 h 966670"/>
                  <a:gd name="connsiteX16" fmla="*/ 343063 w 436126"/>
                  <a:gd name="connsiteY16" fmla="*/ 623969 h 966670"/>
                  <a:gd name="connsiteX17" fmla="*/ 382869 w 436126"/>
                  <a:gd name="connsiteY17" fmla="*/ 663775 h 966670"/>
                  <a:gd name="connsiteX18" fmla="*/ 391126 w 436126"/>
                  <a:gd name="connsiteY18" fmla="*/ 665442 h 966670"/>
                  <a:gd name="connsiteX19" fmla="*/ 382869 w 436126"/>
                  <a:gd name="connsiteY19" fmla="*/ 678332 h 966670"/>
                  <a:gd name="connsiteX20" fmla="*/ 343063 w 436126"/>
                  <a:gd name="connsiteY20" fmla="*/ 718138 h 966670"/>
                  <a:gd name="connsiteX21" fmla="*/ 337185 w 436126"/>
                  <a:gd name="connsiteY21" fmla="*/ 747253 h 966670"/>
                  <a:gd name="connsiteX22" fmla="*/ 337185 w 436126"/>
                  <a:gd name="connsiteY22" fmla="*/ 747253 h 966670"/>
                  <a:gd name="connsiteX23" fmla="*/ 337185 w 436126"/>
                  <a:gd name="connsiteY23" fmla="*/ 747254 h 966670"/>
                  <a:gd name="connsiteX24" fmla="*/ 337185 w 436126"/>
                  <a:gd name="connsiteY24" fmla="*/ 747253 h 966670"/>
                  <a:gd name="connsiteX25" fmla="*/ 343063 w 436126"/>
                  <a:gd name="connsiteY25" fmla="*/ 776369 h 966670"/>
                  <a:gd name="connsiteX26" fmla="*/ 382869 w 436126"/>
                  <a:gd name="connsiteY26" fmla="*/ 816175 h 966670"/>
                  <a:gd name="connsiteX27" fmla="*/ 392100 w 436126"/>
                  <a:gd name="connsiteY27" fmla="*/ 818039 h 966670"/>
                  <a:gd name="connsiteX28" fmla="*/ 392157 w 436126"/>
                  <a:gd name="connsiteY28" fmla="*/ 826952 h 966670"/>
                  <a:gd name="connsiteX29" fmla="*/ 382869 w 436126"/>
                  <a:gd name="connsiteY29" fmla="*/ 828827 h 966670"/>
                  <a:gd name="connsiteX30" fmla="*/ 343063 w 436126"/>
                  <a:gd name="connsiteY30" fmla="*/ 868633 h 966670"/>
                  <a:gd name="connsiteX31" fmla="*/ 337185 w 436126"/>
                  <a:gd name="connsiteY31" fmla="*/ 897749 h 966670"/>
                  <a:gd name="connsiteX32" fmla="*/ 337185 w 436126"/>
                  <a:gd name="connsiteY32" fmla="*/ 897748 h 966670"/>
                  <a:gd name="connsiteX33" fmla="*/ 337185 w 436126"/>
                  <a:gd name="connsiteY33" fmla="*/ 897749 h 966670"/>
                  <a:gd name="connsiteX34" fmla="*/ 337185 w 436126"/>
                  <a:gd name="connsiteY34" fmla="*/ 897749 h 966670"/>
                  <a:gd name="connsiteX35" fmla="*/ 343063 w 436126"/>
                  <a:gd name="connsiteY35" fmla="*/ 926864 h 966670"/>
                  <a:gd name="connsiteX36" fmla="*/ 382869 w 436126"/>
                  <a:gd name="connsiteY36" fmla="*/ 966670 h 966670"/>
                  <a:gd name="connsiteX37" fmla="*/ 1905 w 436126"/>
                  <a:gd name="connsiteY37" fmla="*/ 879651 h 966670"/>
                  <a:gd name="connsiteX38" fmla="*/ 0 w 436126"/>
                  <a:gd name="connsiteY38" fmla="*/ 452931 h 966670"/>
                  <a:gd name="connsiteX39" fmla="*/ 198120 w 436126"/>
                  <a:gd name="connsiteY39" fmla="*/ 279576 h 966670"/>
                  <a:gd name="connsiteX40" fmla="*/ 304800 w 436126"/>
                  <a:gd name="connsiteY40" fmla="*/ 58596 h 966670"/>
                  <a:gd name="connsiteX41" fmla="*/ 375999 w 436126"/>
                  <a:gd name="connsiteY4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82869 w 436126"/>
                  <a:gd name="connsiteY7" fmla="*/ 513280 h 966670"/>
                  <a:gd name="connsiteX8" fmla="*/ 390164 w 436126"/>
                  <a:gd name="connsiteY8" fmla="*/ 514753 h 966670"/>
                  <a:gd name="connsiteX9" fmla="*/ 382869 w 436126"/>
                  <a:gd name="connsiteY9" fmla="*/ 525932 h 966670"/>
                  <a:gd name="connsiteX10" fmla="*/ 343063 w 436126"/>
                  <a:gd name="connsiteY10" fmla="*/ 565738 h 966670"/>
                  <a:gd name="connsiteX11" fmla="*/ 337185 w 436126"/>
                  <a:gd name="connsiteY11" fmla="*/ 594853 h 966670"/>
                  <a:gd name="connsiteX12" fmla="*/ 337185 w 436126"/>
                  <a:gd name="connsiteY12" fmla="*/ 594853 h 966670"/>
                  <a:gd name="connsiteX13" fmla="*/ 337185 w 436126"/>
                  <a:gd name="connsiteY13" fmla="*/ 594854 h 966670"/>
                  <a:gd name="connsiteX14" fmla="*/ 337185 w 436126"/>
                  <a:gd name="connsiteY14" fmla="*/ 594853 h 966670"/>
                  <a:gd name="connsiteX15" fmla="*/ 343063 w 436126"/>
                  <a:gd name="connsiteY15" fmla="*/ 623969 h 966670"/>
                  <a:gd name="connsiteX16" fmla="*/ 382869 w 436126"/>
                  <a:gd name="connsiteY16" fmla="*/ 663775 h 966670"/>
                  <a:gd name="connsiteX17" fmla="*/ 391126 w 436126"/>
                  <a:gd name="connsiteY17" fmla="*/ 665442 h 966670"/>
                  <a:gd name="connsiteX18" fmla="*/ 382869 w 436126"/>
                  <a:gd name="connsiteY18" fmla="*/ 678332 h 966670"/>
                  <a:gd name="connsiteX19" fmla="*/ 343063 w 436126"/>
                  <a:gd name="connsiteY19" fmla="*/ 718138 h 966670"/>
                  <a:gd name="connsiteX20" fmla="*/ 337185 w 436126"/>
                  <a:gd name="connsiteY20" fmla="*/ 747253 h 966670"/>
                  <a:gd name="connsiteX21" fmla="*/ 337185 w 436126"/>
                  <a:gd name="connsiteY21" fmla="*/ 747253 h 966670"/>
                  <a:gd name="connsiteX22" fmla="*/ 337185 w 436126"/>
                  <a:gd name="connsiteY22" fmla="*/ 747254 h 966670"/>
                  <a:gd name="connsiteX23" fmla="*/ 337185 w 436126"/>
                  <a:gd name="connsiteY23" fmla="*/ 747253 h 966670"/>
                  <a:gd name="connsiteX24" fmla="*/ 343063 w 436126"/>
                  <a:gd name="connsiteY24" fmla="*/ 776369 h 966670"/>
                  <a:gd name="connsiteX25" fmla="*/ 382869 w 436126"/>
                  <a:gd name="connsiteY25" fmla="*/ 816175 h 966670"/>
                  <a:gd name="connsiteX26" fmla="*/ 392100 w 436126"/>
                  <a:gd name="connsiteY26" fmla="*/ 818039 h 966670"/>
                  <a:gd name="connsiteX27" fmla="*/ 392157 w 436126"/>
                  <a:gd name="connsiteY27" fmla="*/ 826952 h 966670"/>
                  <a:gd name="connsiteX28" fmla="*/ 382869 w 436126"/>
                  <a:gd name="connsiteY28" fmla="*/ 828827 h 966670"/>
                  <a:gd name="connsiteX29" fmla="*/ 343063 w 436126"/>
                  <a:gd name="connsiteY29" fmla="*/ 868633 h 966670"/>
                  <a:gd name="connsiteX30" fmla="*/ 337185 w 436126"/>
                  <a:gd name="connsiteY30" fmla="*/ 897749 h 966670"/>
                  <a:gd name="connsiteX31" fmla="*/ 337185 w 436126"/>
                  <a:gd name="connsiteY31" fmla="*/ 897748 h 966670"/>
                  <a:gd name="connsiteX32" fmla="*/ 337185 w 436126"/>
                  <a:gd name="connsiteY32" fmla="*/ 897749 h 966670"/>
                  <a:gd name="connsiteX33" fmla="*/ 337185 w 436126"/>
                  <a:gd name="connsiteY33" fmla="*/ 897749 h 966670"/>
                  <a:gd name="connsiteX34" fmla="*/ 343063 w 436126"/>
                  <a:gd name="connsiteY34" fmla="*/ 926864 h 966670"/>
                  <a:gd name="connsiteX35" fmla="*/ 382869 w 436126"/>
                  <a:gd name="connsiteY35" fmla="*/ 966670 h 966670"/>
                  <a:gd name="connsiteX36" fmla="*/ 1905 w 436126"/>
                  <a:gd name="connsiteY36" fmla="*/ 879651 h 966670"/>
                  <a:gd name="connsiteX37" fmla="*/ 0 w 436126"/>
                  <a:gd name="connsiteY37" fmla="*/ 452931 h 966670"/>
                  <a:gd name="connsiteX38" fmla="*/ 198120 w 436126"/>
                  <a:gd name="connsiteY38" fmla="*/ 279576 h 966670"/>
                  <a:gd name="connsiteX39" fmla="*/ 304800 w 436126"/>
                  <a:gd name="connsiteY39" fmla="*/ 58596 h 966670"/>
                  <a:gd name="connsiteX40" fmla="*/ 375999 w 436126"/>
                  <a:gd name="connsiteY4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82869 w 436126"/>
                  <a:gd name="connsiteY6" fmla="*/ 513280 h 966670"/>
                  <a:gd name="connsiteX7" fmla="*/ 390164 w 436126"/>
                  <a:gd name="connsiteY7" fmla="*/ 514753 h 966670"/>
                  <a:gd name="connsiteX8" fmla="*/ 382869 w 436126"/>
                  <a:gd name="connsiteY8" fmla="*/ 525932 h 966670"/>
                  <a:gd name="connsiteX9" fmla="*/ 343063 w 436126"/>
                  <a:gd name="connsiteY9" fmla="*/ 565738 h 966670"/>
                  <a:gd name="connsiteX10" fmla="*/ 337185 w 436126"/>
                  <a:gd name="connsiteY10" fmla="*/ 594853 h 966670"/>
                  <a:gd name="connsiteX11" fmla="*/ 337185 w 436126"/>
                  <a:gd name="connsiteY11" fmla="*/ 594853 h 966670"/>
                  <a:gd name="connsiteX12" fmla="*/ 337185 w 436126"/>
                  <a:gd name="connsiteY12" fmla="*/ 594854 h 966670"/>
                  <a:gd name="connsiteX13" fmla="*/ 337185 w 436126"/>
                  <a:gd name="connsiteY13" fmla="*/ 594853 h 966670"/>
                  <a:gd name="connsiteX14" fmla="*/ 343063 w 436126"/>
                  <a:gd name="connsiteY14" fmla="*/ 623969 h 966670"/>
                  <a:gd name="connsiteX15" fmla="*/ 382869 w 436126"/>
                  <a:gd name="connsiteY15" fmla="*/ 663775 h 966670"/>
                  <a:gd name="connsiteX16" fmla="*/ 391126 w 436126"/>
                  <a:gd name="connsiteY16" fmla="*/ 665442 h 966670"/>
                  <a:gd name="connsiteX17" fmla="*/ 382869 w 436126"/>
                  <a:gd name="connsiteY17" fmla="*/ 678332 h 966670"/>
                  <a:gd name="connsiteX18" fmla="*/ 343063 w 436126"/>
                  <a:gd name="connsiteY18" fmla="*/ 718138 h 966670"/>
                  <a:gd name="connsiteX19" fmla="*/ 337185 w 436126"/>
                  <a:gd name="connsiteY19" fmla="*/ 747253 h 966670"/>
                  <a:gd name="connsiteX20" fmla="*/ 337185 w 436126"/>
                  <a:gd name="connsiteY20" fmla="*/ 747253 h 966670"/>
                  <a:gd name="connsiteX21" fmla="*/ 337185 w 436126"/>
                  <a:gd name="connsiteY21" fmla="*/ 747254 h 966670"/>
                  <a:gd name="connsiteX22" fmla="*/ 337185 w 436126"/>
                  <a:gd name="connsiteY22" fmla="*/ 747253 h 966670"/>
                  <a:gd name="connsiteX23" fmla="*/ 343063 w 436126"/>
                  <a:gd name="connsiteY23" fmla="*/ 776369 h 966670"/>
                  <a:gd name="connsiteX24" fmla="*/ 382869 w 436126"/>
                  <a:gd name="connsiteY24" fmla="*/ 816175 h 966670"/>
                  <a:gd name="connsiteX25" fmla="*/ 392100 w 436126"/>
                  <a:gd name="connsiteY25" fmla="*/ 818039 h 966670"/>
                  <a:gd name="connsiteX26" fmla="*/ 392157 w 436126"/>
                  <a:gd name="connsiteY26" fmla="*/ 826952 h 966670"/>
                  <a:gd name="connsiteX27" fmla="*/ 382869 w 436126"/>
                  <a:gd name="connsiteY27" fmla="*/ 828827 h 966670"/>
                  <a:gd name="connsiteX28" fmla="*/ 343063 w 436126"/>
                  <a:gd name="connsiteY28" fmla="*/ 868633 h 966670"/>
                  <a:gd name="connsiteX29" fmla="*/ 337185 w 436126"/>
                  <a:gd name="connsiteY29" fmla="*/ 897749 h 966670"/>
                  <a:gd name="connsiteX30" fmla="*/ 337185 w 436126"/>
                  <a:gd name="connsiteY30" fmla="*/ 897748 h 966670"/>
                  <a:gd name="connsiteX31" fmla="*/ 337185 w 436126"/>
                  <a:gd name="connsiteY31" fmla="*/ 897749 h 966670"/>
                  <a:gd name="connsiteX32" fmla="*/ 337185 w 436126"/>
                  <a:gd name="connsiteY32" fmla="*/ 897749 h 966670"/>
                  <a:gd name="connsiteX33" fmla="*/ 343063 w 436126"/>
                  <a:gd name="connsiteY33" fmla="*/ 926864 h 966670"/>
                  <a:gd name="connsiteX34" fmla="*/ 382869 w 436126"/>
                  <a:gd name="connsiteY34" fmla="*/ 966670 h 966670"/>
                  <a:gd name="connsiteX35" fmla="*/ 1905 w 436126"/>
                  <a:gd name="connsiteY35" fmla="*/ 879651 h 966670"/>
                  <a:gd name="connsiteX36" fmla="*/ 0 w 436126"/>
                  <a:gd name="connsiteY36" fmla="*/ 452931 h 966670"/>
                  <a:gd name="connsiteX37" fmla="*/ 198120 w 436126"/>
                  <a:gd name="connsiteY37" fmla="*/ 279576 h 966670"/>
                  <a:gd name="connsiteX38" fmla="*/ 304800 w 436126"/>
                  <a:gd name="connsiteY38" fmla="*/ 58596 h 966670"/>
                  <a:gd name="connsiteX39" fmla="*/ 375999 w 436126"/>
                  <a:gd name="connsiteY3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82869 w 436126"/>
                  <a:gd name="connsiteY5" fmla="*/ 513280 h 966670"/>
                  <a:gd name="connsiteX6" fmla="*/ 390164 w 436126"/>
                  <a:gd name="connsiteY6" fmla="*/ 514753 h 966670"/>
                  <a:gd name="connsiteX7" fmla="*/ 382869 w 436126"/>
                  <a:gd name="connsiteY7" fmla="*/ 525932 h 966670"/>
                  <a:gd name="connsiteX8" fmla="*/ 343063 w 436126"/>
                  <a:gd name="connsiteY8" fmla="*/ 565738 h 966670"/>
                  <a:gd name="connsiteX9" fmla="*/ 337185 w 436126"/>
                  <a:gd name="connsiteY9" fmla="*/ 594853 h 966670"/>
                  <a:gd name="connsiteX10" fmla="*/ 337185 w 436126"/>
                  <a:gd name="connsiteY10" fmla="*/ 594853 h 966670"/>
                  <a:gd name="connsiteX11" fmla="*/ 337185 w 436126"/>
                  <a:gd name="connsiteY11" fmla="*/ 594854 h 966670"/>
                  <a:gd name="connsiteX12" fmla="*/ 337185 w 436126"/>
                  <a:gd name="connsiteY12" fmla="*/ 594853 h 966670"/>
                  <a:gd name="connsiteX13" fmla="*/ 343063 w 436126"/>
                  <a:gd name="connsiteY13" fmla="*/ 623969 h 966670"/>
                  <a:gd name="connsiteX14" fmla="*/ 382869 w 436126"/>
                  <a:gd name="connsiteY14" fmla="*/ 663775 h 966670"/>
                  <a:gd name="connsiteX15" fmla="*/ 391126 w 436126"/>
                  <a:gd name="connsiteY15" fmla="*/ 665442 h 966670"/>
                  <a:gd name="connsiteX16" fmla="*/ 382869 w 436126"/>
                  <a:gd name="connsiteY16" fmla="*/ 678332 h 966670"/>
                  <a:gd name="connsiteX17" fmla="*/ 343063 w 436126"/>
                  <a:gd name="connsiteY17" fmla="*/ 718138 h 966670"/>
                  <a:gd name="connsiteX18" fmla="*/ 337185 w 436126"/>
                  <a:gd name="connsiteY18" fmla="*/ 747253 h 966670"/>
                  <a:gd name="connsiteX19" fmla="*/ 337185 w 436126"/>
                  <a:gd name="connsiteY19" fmla="*/ 747253 h 966670"/>
                  <a:gd name="connsiteX20" fmla="*/ 337185 w 436126"/>
                  <a:gd name="connsiteY20" fmla="*/ 747254 h 966670"/>
                  <a:gd name="connsiteX21" fmla="*/ 337185 w 436126"/>
                  <a:gd name="connsiteY21" fmla="*/ 747253 h 966670"/>
                  <a:gd name="connsiteX22" fmla="*/ 343063 w 436126"/>
                  <a:gd name="connsiteY22" fmla="*/ 776369 h 966670"/>
                  <a:gd name="connsiteX23" fmla="*/ 382869 w 436126"/>
                  <a:gd name="connsiteY23" fmla="*/ 816175 h 966670"/>
                  <a:gd name="connsiteX24" fmla="*/ 392100 w 436126"/>
                  <a:gd name="connsiteY24" fmla="*/ 818039 h 966670"/>
                  <a:gd name="connsiteX25" fmla="*/ 392157 w 436126"/>
                  <a:gd name="connsiteY25" fmla="*/ 826952 h 966670"/>
                  <a:gd name="connsiteX26" fmla="*/ 382869 w 436126"/>
                  <a:gd name="connsiteY26" fmla="*/ 828827 h 966670"/>
                  <a:gd name="connsiteX27" fmla="*/ 343063 w 436126"/>
                  <a:gd name="connsiteY27" fmla="*/ 868633 h 966670"/>
                  <a:gd name="connsiteX28" fmla="*/ 337185 w 436126"/>
                  <a:gd name="connsiteY28" fmla="*/ 897749 h 966670"/>
                  <a:gd name="connsiteX29" fmla="*/ 337185 w 436126"/>
                  <a:gd name="connsiteY29" fmla="*/ 897748 h 966670"/>
                  <a:gd name="connsiteX30" fmla="*/ 337185 w 436126"/>
                  <a:gd name="connsiteY30" fmla="*/ 897749 h 966670"/>
                  <a:gd name="connsiteX31" fmla="*/ 337185 w 436126"/>
                  <a:gd name="connsiteY31" fmla="*/ 897749 h 966670"/>
                  <a:gd name="connsiteX32" fmla="*/ 343063 w 436126"/>
                  <a:gd name="connsiteY32" fmla="*/ 926864 h 966670"/>
                  <a:gd name="connsiteX33" fmla="*/ 382869 w 436126"/>
                  <a:gd name="connsiteY33" fmla="*/ 966670 h 966670"/>
                  <a:gd name="connsiteX34" fmla="*/ 1905 w 436126"/>
                  <a:gd name="connsiteY34" fmla="*/ 879651 h 966670"/>
                  <a:gd name="connsiteX35" fmla="*/ 0 w 436126"/>
                  <a:gd name="connsiteY35" fmla="*/ 452931 h 966670"/>
                  <a:gd name="connsiteX36" fmla="*/ 198120 w 436126"/>
                  <a:gd name="connsiteY36" fmla="*/ 279576 h 966670"/>
                  <a:gd name="connsiteX37" fmla="*/ 304800 w 436126"/>
                  <a:gd name="connsiteY37" fmla="*/ 58596 h 966670"/>
                  <a:gd name="connsiteX38" fmla="*/ 375999 w 436126"/>
                  <a:gd name="connsiteY3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90164 w 436126"/>
                  <a:gd name="connsiteY5" fmla="*/ 514753 h 966670"/>
                  <a:gd name="connsiteX6" fmla="*/ 382869 w 436126"/>
                  <a:gd name="connsiteY6" fmla="*/ 525932 h 966670"/>
                  <a:gd name="connsiteX7" fmla="*/ 343063 w 436126"/>
                  <a:gd name="connsiteY7" fmla="*/ 565738 h 966670"/>
                  <a:gd name="connsiteX8" fmla="*/ 337185 w 436126"/>
                  <a:gd name="connsiteY8" fmla="*/ 594853 h 966670"/>
                  <a:gd name="connsiteX9" fmla="*/ 337185 w 436126"/>
                  <a:gd name="connsiteY9" fmla="*/ 594853 h 966670"/>
                  <a:gd name="connsiteX10" fmla="*/ 337185 w 436126"/>
                  <a:gd name="connsiteY10" fmla="*/ 594854 h 966670"/>
                  <a:gd name="connsiteX11" fmla="*/ 337185 w 436126"/>
                  <a:gd name="connsiteY11" fmla="*/ 594853 h 966670"/>
                  <a:gd name="connsiteX12" fmla="*/ 343063 w 436126"/>
                  <a:gd name="connsiteY12" fmla="*/ 623969 h 966670"/>
                  <a:gd name="connsiteX13" fmla="*/ 382869 w 436126"/>
                  <a:gd name="connsiteY13" fmla="*/ 663775 h 966670"/>
                  <a:gd name="connsiteX14" fmla="*/ 391126 w 436126"/>
                  <a:gd name="connsiteY14" fmla="*/ 665442 h 966670"/>
                  <a:gd name="connsiteX15" fmla="*/ 382869 w 436126"/>
                  <a:gd name="connsiteY15" fmla="*/ 678332 h 966670"/>
                  <a:gd name="connsiteX16" fmla="*/ 343063 w 436126"/>
                  <a:gd name="connsiteY16" fmla="*/ 718138 h 966670"/>
                  <a:gd name="connsiteX17" fmla="*/ 337185 w 436126"/>
                  <a:gd name="connsiteY17" fmla="*/ 747253 h 966670"/>
                  <a:gd name="connsiteX18" fmla="*/ 337185 w 436126"/>
                  <a:gd name="connsiteY18" fmla="*/ 747253 h 966670"/>
                  <a:gd name="connsiteX19" fmla="*/ 337185 w 436126"/>
                  <a:gd name="connsiteY19" fmla="*/ 747254 h 966670"/>
                  <a:gd name="connsiteX20" fmla="*/ 337185 w 436126"/>
                  <a:gd name="connsiteY20" fmla="*/ 747253 h 966670"/>
                  <a:gd name="connsiteX21" fmla="*/ 343063 w 436126"/>
                  <a:gd name="connsiteY21" fmla="*/ 776369 h 966670"/>
                  <a:gd name="connsiteX22" fmla="*/ 382869 w 436126"/>
                  <a:gd name="connsiteY22" fmla="*/ 816175 h 966670"/>
                  <a:gd name="connsiteX23" fmla="*/ 392100 w 436126"/>
                  <a:gd name="connsiteY23" fmla="*/ 818039 h 966670"/>
                  <a:gd name="connsiteX24" fmla="*/ 392157 w 436126"/>
                  <a:gd name="connsiteY24" fmla="*/ 826952 h 966670"/>
                  <a:gd name="connsiteX25" fmla="*/ 382869 w 436126"/>
                  <a:gd name="connsiteY25" fmla="*/ 828827 h 966670"/>
                  <a:gd name="connsiteX26" fmla="*/ 343063 w 436126"/>
                  <a:gd name="connsiteY26" fmla="*/ 868633 h 966670"/>
                  <a:gd name="connsiteX27" fmla="*/ 337185 w 436126"/>
                  <a:gd name="connsiteY27" fmla="*/ 897749 h 966670"/>
                  <a:gd name="connsiteX28" fmla="*/ 337185 w 436126"/>
                  <a:gd name="connsiteY28" fmla="*/ 897748 h 966670"/>
                  <a:gd name="connsiteX29" fmla="*/ 337185 w 436126"/>
                  <a:gd name="connsiteY29" fmla="*/ 897749 h 966670"/>
                  <a:gd name="connsiteX30" fmla="*/ 337185 w 436126"/>
                  <a:gd name="connsiteY30" fmla="*/ 897749 h 966670"/>
                  <a:gd name="connsiteX31" fmla="*/ 343063 w 436126"/>
                  <a:gd name="connsiteY31" fmla="*/ 926864 h 966670"/>
                  <a:gd name="connsiteX32" fmla="*/ 382869 w 436126"/>
                  <a:gd name="connsiteY32" fmla="*/ 966670 h 966670"/>
                  <a:gd name="connsiteX33" fmla="*/ 1905 w 436126"/>
                  <a:gd name="connsiteY33" fmla="*/ 879651 h 966670"/>
                  <a:gd name="connsiteX34" fmla="*/ 0 w 436126"/>
                  <a:gd name="connsiteY34" fmla="*/ 452931 h 966670"/>
                  <a:gd name="connsiteX35" fmla="*/ 198120 w 436126"/>
                  <a:gd name="connsiteY35" fmla="*/ 279576 h 966670"/>
                  <a:gd name="connsiteX36" fmla="*/ 304800 w 436126"/>
                  <a:gd name="connsiteY36" fmla="*/ 58596 h 966670"/>
                  <a:gd name="connsiteX37" fmla="*/ 375999 w 436126"/>
                  <a:gd name="connsiteY3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82869 w 436126"/>
                  <a:gd name="connsiteY5" fmla="*/ 525932 h 966670"/>
                  <a:gd name="connsiteX6" fmla="*/ 343063 w 436126"/>
                  <a:gd name="connsiteY6" fmla="*/ 565738 h 966670"/>
                  <a:gd name="connsiteX7" fmla="*/ 337185 w 436126"/>
                  <a:gd name="connsiteY7" fmla="*/ 594853 h 966670"/>
                  <a:gd name="connsiteX8" fmla="*/ 337185 w 436126"/>
                  <a:gd name="connsiteY8" fmla="*/ 594853 h 966670"/>
                  <a:gd name="connsiteX9" fmla="*/ 337185 w 436126"/>
                  <a:gd name="connsiteY9" fmla="*/ 594854 h 966670"/>
                  <a:gd name="connsiteX10" fmla="*/ 337185 w 436126"/>
                  <a:gd name="connsiteY10" fmla="*/ 594853 h 966670"/>
                  <a:gd name="connsiteX11" fmla="*/ 343063 w 436126"/>
                  <a:gd name="connsiteY11" fmla="*/ 623969 h 966670"/>
                  <a:gd name="connsiteX12" fmla="*/ 382869 w 436126"/>
                  <a:gd name="connsiteY12" fmla="*/ 663775 h 966670"/>
                  <a:gd name="connsiteX13" fmla="*/ 391126 w 436126"/>
                  <a:gd name="connsiteY13" fmla="*/ 665442 h 966670"/>
                  <a:gd name="connsiteX14" fmla="*/ 382869 w 436126"/>
                  <a:gd name="connsiteY14" fmla="*/ 678332 h 966670"/>
                  <a:gd name="connsiteX15" fmla="*/ 343063 w 436126"/>
                  <a:gd name="connsiteY15" fmla="*/ 718138 h 966670"/>
                  <a:gd name="connsiteX16" fmla="*/ 337185 w 436126"/>
                  <a:gd name="connsiteY16" fmla="*/ 747253 h 966670"/>
                  <a:gd name="connsiteX17" fmla="*/ 337185 w 436126"/>
                  <a:gd name="connsiteY17" fmla="*/ 747253 h 966670"/>
                  <a:gd name="connsiteX18" fmla="*/ 337185 w 436126"/>
                  <a:gd name="connsiteY18" fmla="*/ 747254 h 966670"/>
                  <a:gd name="connsiteX19" fmla="*/ 337185 w 436126"/>
                  <a:gd name="connsiteY19" fmla="*/ 747253 h 966670"/>
                  <a:gd name="connsiteX20" fmla="*/ 343063 w 436126"/>
                  <a:gd name="connsiteY20" fmla="*/ 776369 h 966670"/>
                  <a:gd name="connsiteX21" fmla="*/ 382869 w 436126"/>
                  <a:gd name="connsiteY21" fmla="*/ 816175 h 966670"/>
                  <a:gd name="connsiteX22" fmla="*/ 392100 w 436126"/>
                  <a:gd name="connsiteY22" fmla="*/ 818039 h 966670"/>
                  <a:gd name="connsiteX23" fmla="*/ 392157 w 436126"/>
                  <a:gd name="connsiteY23" fmla="*/ 826952 h 966670"/>
                  <a:gd name="connsiteX24" fmla="*/ 382869 w 436126"/>
                  <a:gd name="connsiteY24" fmla="*/ 828827 h 966670"/>
                  <a:gd name="connsiteX25" fmla="*/ 343063 w 436126"/>
                  <a:gd name="connsiteY25" fmla="*/ 868633 h 966670"/>
                  <a:gd name="connsiteX26" fmla="*/ 337185 w 436126"/>
                  <a:gd name="connsiteY26" fmla="*/ 897749 h 966670"/>
                  <a:gd name="connsiteX27" fmla="*/ 337185 w 436126"/>
                  <a:gd name="connsiteY27" fmla="*/ 897748 h 966670"/>
                  <a:gd name="connsiteX28" fmla="*/ 337185 w 436126"/>
                  <a:gd name="connsiteY28" fmla="*/ 897749 h 966670"/>
                  <a:gd name="connsiteX29" fmla="*/ 337185 w 436126"/>
                  <a:gd name="connsiteY29" fmla="*/ 897749 h 966670"/>
                  <a:gd name="connsiteX30" fmla="*/ 343063 w 436126"/>
                  <a:gd name="connsiteY30" fmla="*/ 926864 h 966670"/>
                  <a:gd name="connsiteX31" fmla="*/ 382869 w 436126"/>
                  <a:gd name="connsiteY31" fmla="*/ 966670 h 966670"/>
                  <a:gd name="connsiteX32" fmla="*/ 1905 w 436126"/>
                  <a:gd name="connsiteY32" fmla="*/ 879651 h 966670"/>
                  <a:gd name="connsiteX33" fmla="*/ 0 w 436126"/>
                  <a:gd name="connsiteY33" fmla="*/ 452931 h 966670"/>
                  <a:gd name="connsiteX34" fmla="*/ 198120 w 436126"/>
                  <a:gd name="connsiteY34" fmla="*/ 279576 h 966670"/>
                  <a:gd name="connsiteX35" fmla="*/ 304800 w 436126"/>
                  <a:gd name="connsiteY35" fmla="*/ 58596 h 966670"/>
                  <a:gd name="connsiteX36" fmla="*/ 375999 w 436126"/>
                  <a:gd name="connsiteY3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43063 w 436126"/>
                  <a:gd name="connsiteY5" fmla="*/ 565738 h 966670"/>
                  <a:gd name="connsiteX6" fmla="*/ 337185 w 436126"/>
                  <a:gd name="connsiteY6" fmla="*/ 594853 h 966670"/>
                  <a:gd name="connsiteX7" fmla="*/ 337185 w 436126"/>
                  <a:gd name="connsiteY7" fmla="*/ 594853 h 966670"/>
                  <a:gd name="connsiteX8" fmla="*/ 337185 w 436126"/>
                  <a:gd name="connsiteY8" fmla="*/ 594854 h 966670"/>
                  <a:gd name="connsiteX9" fmla="*/ 337185 w 436126"/>
                  <a:gd name="connsiteY9" fmla="*/ 594853 h 966670"/>
                  <a:gd name="connsiteX10" fmla="*/ 343063 w 436126"/>
                  <a:gd name="connsiteY10" fmla="*/ 623969 h 966670"/>
                  <a:gd name="connsiteX11" fmla="*/ 382869 w 436126"/>
                  <a:gd name="connsiteY11" fmla="*/ 663775 h 966670"/>
                  <a:gd name="connsiteX12" fmla="*/ 391126 w 436126"/>
                  <a:gd name="connsiteY12" fmla="*/ 665442 h 966670"/>
                  <a:gd name="connsiteX13" fmla="*/ 382869 w 436126"/>
                  <a:gd name="connsiteY13" fmla="*/ 678332 h 966670"/>
                  <a:gd name="connsiteX14" fmla="*/ 343063 w 436126"/>
                  <a:gd name="connsiteY14" fmla="*/ 718138 h 966670"/>
                  <a:gd name="connsiteX15" fmla="*/ 337185 w 436126"/>
                  <a:gd name="connsiteY15" fmla="*/ 747253 h 966670"/>
                  <a:gd name="connsiteX16" fmla="*/ 337185 w 436126"/>
                  <a:gd name="connsiteY16" fmla="*/ 747253 h 966670"/>
                  <a:gd name="connsiteX17" fmla="*/ 337185 w 436126"/>
                  <a:gd name="connsiteY17" fmla="*/ 747254 h 966670"/>
                  <a:gd name="connsiteX18" fmla="*/ 337185 w 436126"/>
                  <a:gd name="connsiteY18" fmla="*/ 747253 h 966670"/>
                  <a:gd name="connsiteX19" fmla="*/ 343063 w 436126"/>
                  <a:gd name="connsiteY19" fmla="*/ 776369 h 966670"/>
                  <a:gd name="connsiteX20" fmla="*/ 382869 w 436126"/>
                  <a:gd name="connsiteY20" fmla="*/ 816175 h 966670"/>
                  <a:gd name="connsiteX21" fmla="*/ 392100 w 436126"/>
                  <a:gd name="connsiteY21" fmla="*/ 818039 h 966670"/>
                  <a:gd name="connsiteX22" fmla="*/ 392157 w 436126"/>
                  <a:gd name="connsiteY22" fmla="*/ 826952 h 966670"/>
                  <a:gd name="connsiteX23" fmla="*/ 382869 w 436126"/>
                  <a:gd name="connsiteY23" fmla="*/ 828827 h 966670"/>
                  <a:gd name="connsiteX24" fmla="*/ 343063 w 436126"/>
                  <a:gd name="connsiteY24" fmla="*/ 868633 h 966670"/>
                  <a:gd name="connsiteX25" fmla="*/ 337185 w 436126"/>
                  <a:gd name="connsiteY25" fmla="*/ 897749 h 966670"/>
                  <a:gd name="connsiteX26" fmla="*/ 337185 w 436126"/>
                  <a:gd name="connsiteY26" fmla="*/ 897748 h 966670"/>
                  <a:gd name="connsiteX27" fmla="*/ 337185 w 436126"/>
                  <a:gd name="connsiteY27" fmla="*/ 897749 h 966670"/>
                  <a:gd name="connsiteX28" fmla="*/ 337185 w 436126"/>
                  <a:gd name="connsiteY28" fmla="*/ 897749 h 966670"/>
                  <a:gd name="connsiteX29" fmla="*/ 343063 w 436126"/>
                  <a:gd name="connsiteY29" fmla="*/ 926864 h 966670"/>
                  <a:gd name="connsiteX30" fmla="*/ 382869 w 436126"/>
                  <a:gd name="connsiteY30" fmla="*/ 966670 h 966670"/>
                  <a:gd name="connsiteX31" fmla="*/ 1905 w 436126"/>
                  <a:gd name="connsiteY31" fmla="*/ 879651 h 966670"/>
                  <a:gd name="connsiteX32" fmla="*/ 0 w 436126"/>
                  <a:gd name="connsiteY32" fmla="*/ 452931 h 966670"/>
                  <a:gd name="connsiteX33" fmla="*/ 198120 w 436126"/>
                  <a:gd name="connsiteY33" fmla="*/ 279576 h 966670"/>
                  <a:gd name="connsiteX34" fmla="*/ 304800 w 436126"/>
                  <a:gd name="connsiteY34" fmla="*/ 58596 h 966670"/>
                  <a:gd name="connsiteX35" fmla="*/ 375999 w 436126"/>
                  <a:gd name="connsiteY3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37185 w 436126"/>
                  <a:gd name="connsiteY8" fmla="*/ 594853 h 966670"/>
                  <a:gd name="connsiteX9" fmla="*/ 343063 w 436126"/>
                  <a:gd name="connsiteY9" fmla="*/ 623969 h 966670"/>
                  <a:gd name="connsiteX10" fmla="*/ 382869 w 436126"/>
                  <a:gd name="connsiteY10" fmla="*/ 663775 h 966670"/>
                  <a:gd name="connsiteX11" fmla="*/ 391126 w 436126"/>
                  <a:gd name="connsiteY11" fmla="*/ 665442 h 966670"/>
                  <a:gd name="connsiteX12" fmla="*/ 382869 w 436126"/>
                  <a:gd name="connsiteY12" fmla="*/ 678332 h 966670"/>
                  <a:gd name="connsiteX13" fmla="*/ 343063 w 436126"/>
                  <a:gd name="connsiteY13" fmla="*/ 718138 h 966670"/>
                  <a:gd name="connsiteX14" fmla="*/ 337185 w 436126"/>
                  <a:gd name="connsiteY14" fmla="*/ 747253 h 966670"/>
                  <a:gd name="connsiteX15" fmla="*/ 337185 w 436126"/>
                  <a:gd name="connsiteY15" fmla="*/ 747253 h 966670"/>
                  <a:gd name="connsiteX16" fmla="*/ 337185 w 436126"/>
                  <a:gd name="connsiteY16" fmla="*/ 747254 h 966670"/>
                  <a:gd name="connsiteX17" fmla="*/ 337185 w 436126"/>
                  <a:gd name="connsiteY17" fmla="*/ 747253 h 966670"/>
                  <a:gd name="connsiteX18" fmla="*/ 343063 w 436126"/>
                  <a:gd name="connsiteY18" fmla="*/ 776369 h 966670"/>
                  <a:gd name="connsiteX19" fmla="*/ 382869 w 436126"/>
                  <a:gd name="connsiteY19" fmla="*/ 816175 h 966670"/>
                  <a:gd name="connsiteX20" fmla="*/ 392100 w 436126"/>
                  <a:gd name="connsiteY20" fmla="*/ 818039 h 966670"/>
                  <a:gd name="connsiteX21" fmla="*/ 392157 w 436126"/>
                  <a:gd name="connsiteY21" fmla="*/ 826952 h 966670"/>
                  <a:gd name="connsiteX22" fmla="*/ 382869 w 436126"/>
                  <a:gd name="connsiteY22" fmla="*/ 828827 h 966670"/>
                  <a:gd name="connsiteX23" fmla="*/ 343063 w 436126"/>
                  <a:gd name="connsiteY23" fmla="*/ 868633 h 966670"/>
                  <a:gd name="connsiteX24" fmla="*/ 337185 w 436126"/>
                  <a:gd name="connsiteY24" fmla="*/ 897749 h 966670"/>
                  <a:gd name="connsiteX25" fmla="*/ 337185 w 436126"/>
                  <a:gd name="connsiteY25" fmla="*/ 897748 h 966670"/>
                  <a:gd name="connsiteX26" fmla="*/ 337185 w 436126"/>
                  <a:gd name="connsiteY26" fmla="*/ 897749 h 966670"/>
                  <a:gd name="connsiteX27" fmla="*/ 337185 w 436126"/>
                  <a:gd name="connsiteY27" fmla="*/ 897749 h 966670"/>
                  <a:gd name="connsiteX28" fmla="*/ 343063 w 436126"/>
                  <a:gd name="connsiteY28" fmla="*/ 926864 h 966670"/>
                  <a:gd name="connsiteX29" fmla="*/ 382869 w 436126"/>
                  <a:gd name="connsiteY29" fmla="*/ 966670 h 966670"/>
                  <a:gd name="connsiteX30" fmla="*/ 1905 w 436126"/>
                  <a:gd name="connsiteY30" fmla="*/ 879651 h 966670"/>
                  <a:gd name="connsiteX31" fmla="*/ 0 w 436126"/>
                  <a:gd name="connsiteY31" fmla="*/ 452931 h 966670"/>
                  <a:gd name="connsiteX32" fmla="*/ 198120 w 436126"/>
                  <a:gd name="connsiteY32" fmla="*/ 279576 h 966670"/>
                  <a:gd name="connsiteX33" fmla="*/ 304800 w 436126"/>
                  <a:gd name="connsiteY33" fmla="*/ 58596 h 966670"/>
                  <a:gd name="connsiteX34" fmla="*/ 375999 w 436126"/>
                  <a:gd name="connsiteY3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43063 w 436126"/>
                  <a:gd name="connsiteY8" fmla="*/ 623969 h 966670"/>
                  <a:gd name="connsiteX9" fmla="*/ 382869 w 436126"/>
                  <a:gd name="connsiteY9" fmla="*/ 663775 h 966670"/>
                  <a:gd name="connsiteX10" fmla="*/ 391126 w 436126"/>
                  <a:gd name="connsiteY10" fmla="*/ 665442 h 966670"/>
                  <a:gd name="connsiteX11" fmla="*/ 382869 w 436126"/>
                  <a:gd name="connsiteY11" fmla="*/ 678332 h 966670"/>
                  <a:gd name="connsiteX12" fmla="*/ 343063 w 436126"/>
                  <a:gd name="connsiteY12" fmla="*/ 718138 h 966670"/>
                  <a:gd name="connsiteX13" fmla="*/ 337185 w 436126"/>
                  <a:gd name="connsiteY13" fmla="*/ 747253 h 966670"/>
                  <a:gd name="connsiteX14" fmla="*/ 337185 w 436126"/>
                  <a:gd name="connsiteY14" fmla="*/ 747253 h 966670"/>
                  <a:gd name="connsiteX15" fmla="*/ 337185 w 436126"/>
                  <a:gd name="connsiteY15" fmla="*/ 747254 h 966670"/>
                  <a:gd name="connsiteX16" fmla="*/ 337185 w 436126"/>
                  <a:gd name="connsiteY16" fmla="*/ 747253 h 966670"/>
                  <a:gd name="connsiteX17" fmla="*/ 343063 w 436126"/>
                  <a:gd name="connsiteY17" fmla="*/ 776369 h 966670"/>
                  <a:gd name="connsiteX18" fmla="*/ 382869 w 436126"/>
                  <a:gd name="connsiteY18" fmla="*/ 816175 h 966670"/>
                  <a:gd name="connsiteX19" fmla="*/ 392100 w 436126"/>
                  <a:gd name="connsiteY19" fmla="*/ 818039 h 966670"/>
                  <a:gd name="connsiteX20" fmla="*/ 392157 w 436126"/>
                  <a:gd name="connsiteY20" fmla="*/ 826952 h 966670"/>
                  <a:gd name="connsiteX21" fmla="*/ 382869 w 436126"/>
                  <a:gd name="connsiteY21" fmla="*/ 828827 h 966670"/>
                  <a:gd name="connsiteX22" fmla="*/ 343063 w 436126"/>
                  <a:gd name="connsiteY22" fmla="*/ 868633 h 966670"/>
                  <a:gd name="connsiteX23" fmla="*/ 337185 w 436126"/>
                  <a:gd name="connsiteY23" fmla="*/ 897749 h 966670"/>
                  <a:gd name="connsiteX24" fmla="*/ 337185 w 436126"/>
                  <a:gd name="connsiteY24" fmla="*/ 897748 h 966670"/>
                  <a:gd name="connsiteX25" fmla="*/ 337185 w 436126"/>
                  <a:gd name="connsiteY25" fmla="*/ 897749 h 966670"/>
                  <a:gd name="connsiteX26" fmla="*/ 337185 w 436126"/>
                  <a:gd name="connsiteY26" fmla="*/ 897749 h 966670"/>
                  <a:gd name="connsiteX27" fmla="*/ 343063 w 436126"/>
                  <a:gd name="connsiteY27" fmla="*/ 926864 h 966670"/>
                  <a:gd name="connsiteX28" fmla="*/ 382869 w 436126"/>
                  <a:gd name="connsiteY28" fmla="*/ 966670 h 966670"/>
                  <a:gd name="connsiteX29" fmla="*/ 1905 w 436126"/>
                  <a:gd name="connsiteY29" fmla="*/ 879651 h 966670"/>
                  <a:gd name="connsiteX30" fmla="*/ 0 w 436126"/>
                  <a:gd name="connsiteY30" fmla="*/ 452931 h 966670"/>
                  <a:gd name="connsiteX31" fmla="*/ 198120 w 436126"/>
                  <a:gd name="connsiteY31" fmla="*/ 279576 h 966670"/>
                  <a:gd name="connsiteX32" fmla="*/ 304800 w 436126"/>
                  <a:gd name="connsiteY32" fmla="*/ 58596 h 966670"/>
                  <a:gd name="connsiteX33" fmla="*/ 375999 w 436126"/>
                  <a:gd name="connsiteY3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82869 w 436126"/>
                  <a:gd name="connsiteY8" fmla="*/ 663775 h 966670"/>
                  <a:gd name="connsiteX9" fmla="*/ 391126 w 436126"/>
                  <a:gd name="connsiteY9" fmla="*/ 665442 h 966670"/>
                  <a:gd name="connsiteX10" fmla="*/ 382869 w 436126"/>
                  <a:gd name="connsiteY10" fmla="*/ 678332 h 966670"/>
                  <a:gd name="connsiteX11" fmla="*/ 343063 w 436126"/>
                  <a:gd name="connsiteY11" fmla="*/ 718138 h 966670"/>
                  <a:gd name="connsiteX12" fmla="*/ 337185 w 436126"/>
                  <a:gd name="connsiteY12" fmla="*/ 747253 h 966670"/>
                  <a:gd name="connsiteX13" fmla="*/ 337185 w 436126"/>
                  <a:gd name="connsiteY13" fmla="*/ 747253 h 966670"/>
                  <a:gd name="connsiteX14" fmla="*/ 337185 w 436126"/>
                  <a:gd name="connsiteY14" fmla="*/ 747254 h 966670"/>
                  <a:gd name="connsiteX15" fmla="*/ 337185 w 436126"/>
                  <a:gd name="connsiteY15" fmla="*/ 747253 h 966670"/>
                  <a:gd name="connsiteX16" fmla="*/ 343063 w 436126"/>
                  <a:gd name="connsiteY16" fmla="*/ 776369 h 966670"/>
                  <a:gd name="connsiteX17" fmla="*/ 382869 w 436126"/>
                  <a:gd name="connsiteY17" fmla="*/ 816175 h 966670"/>
                  <a:gd name="connsiteX18" fmla="*/ 392100 w 436126"/>
                  <a:gd name="connsiteY18" fmla="*/ 818039 h 966670"/>
                  <a:gd name="connsiteX19" fmla="*/ 392157 w 436126"/>
                  <a:gd name="connsiteY19" fmla="*/ 826952 h 966670"/>
                  <a:gd name="connsiteX20" fmla="*/ 382869 w 436126"/>
                  <a:gd name="connsiteY20" fmla="*/ 828827 h 966670"/>
                  <a:gd name="connsiteX21" fmla="*/ 343063 w 436126"/>
                  <a:gd name="connsiteY21" fmla="*/ 868633 h 966670"/>
                  <a:gd name="connsiteX22" fmla="*/ 337185 w 436126"/>
                  <a:gd name="connsiteY22" fmla="*/ 897749 h 966670"/>
                  <a:gd name="connsiteX23" fmla="*/ 337185 w 436126"/>
                  <a:gd name="connsiteY23" fmla="*/ 897748 h 966670"/>
                  <a:gd name="connsiteX24" fmla="*/ 337185 w 436126"/>
                  <a:gd name="connsiteY24" fmla="*/ 897749 h 966670"/>
                  <a:gd name="connsiteX25" fmla="*/ 337185 w 436126"/>
                  <a:gd name="connsiteY25" fmla="*/ 897749 h 966670"/>
                  <a:gd name="connsiteX26" fmla="*/ 343063 w 436126"/>
                  <a:gd name="connsiteY26" fmla="*/ 926864 h 966670"/>
                  <a:gd name="connsiteX27" fmla="*/ 382869 w 436126"/>
                  <a:gd name="connsiteY27" fmla="*/ 966670 h 966670"/>
                  <a:gd name="connsiteX28" fmla="*/ 1905 w 436126"/>
                  <a:gd name="connsiteY28" fmla="*/ 879651 h 966670"/>
                  <a:gd name="connsiteX29" fmla="*/ 0 w 436126"/>
                  <a:gd name="connsiteY29" fmla="*/ 452931 h 966670"/>
                  <a:gd name="connsiteX30" fmla="*/ 198120 w 436126"/>
                  <a:gd name="connsiteY30" fmla="*/ 279576 h 966670"/>
                  <a:gd name="connsiteX31" fmla="*/ 304800 w 436126"/>
                  <a:gd name="connsiteY31" fmla="*/ 58596 h 966670"/>
                  <a:gd name="connsiteX32" fmla="*/ 375999 w 436126"/>
                  <a:gd name="connsiteY3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82869 w 436126"/>
                  <a:gd name="connsiteY7" fmla="*/ 663775 h 966670"/>
                  <a:gd name="connsiteX8" fmla="*/ 391126 w 436126"/>
                  <a:gd name="connsiteY8" fmla="*/ 665442 h 966670"/>
                  <a:gd name="connsiteX9" fmla="*/ 382869 w 436126"/>
                  <a:gd name="connsiteY9" fmla="*/ 678332 h 966670"/>
                  <a:gd name="connsiteX10" fmla="*/ 343063 w 436126"/>
                  <a:gd name="connsiteY10" fmla="*/ 718138 h 966670"/>
                  <a:gd name="connsiteX11" fmla="*/ 337185 w 436126"/>
                  <a:gd name="connsiteY11" fmla="*/ 747253 h 966670"/>
                  <a:gd name="connsiteX12" fmla="*/ 337185 w 436126"/>
                  <a:gd name="connsiteY12" fmla="*/ 747253 h 966670"/>
                  <a:gd name="connsiteX13" fmla="*/ 337185 w 436126"/>
                  <a:gd name="connsiteY13" fmla="*/ 747254 h 966670"/>
                  <a:gd name="connsiteX14" fmla="*/ 337185 w 436126"/>
                  <a:gd name="connsiteY14" fmla="*/ 747253 h 966670"/>
                  <a:gd name="connsiteX15" fmla="*/ 343063 w 436126"/>
                  <a:gd name="connsiteY15" fmla="*/ 776369 h 966670"/>
                  <a:gd name="connsiteX16" fmla="*/ 382869 w 436126"/>
                  <a:gd name="connsiteY16" fmla="*/ 816175 h 966670"/>
                  <a:gd name="connsiteX17" fmla="*/ 392100 w 436126"/>
                  <a:gd name="connsiteY17" fmla="*/ 818039 h 966670"/>
                  <a:gd name="connsiteX18" fmla="*/ 392157 w 436126"/>
                  <a:gd name="connsiteY18" fmla="*/ 826952 h 966670"/>
                  <a:gd name="connsiteX19" fmla="*/ 382869 w 436126"/>
                  <a:gd name="connsiteY19" fmla="*/ 828827 h 966670"/>
                  <a:gd name="connsiteX20" fmla="*/ 343063 w 436126"/>
                  <a:gd name="connsiteY20" fmla="*/ 868633 h 966670"/>
                  <a:gd name="connsiteX21" fmla="*/ 337185 w 436126"/>
                  <a:gd name="connsiteY21" fmla="*/ 897749 h 966670"/>
                  <a:gd name="connsiteX22" fmla="*/ 337185 w 436126"/>
                  <a:gd name="connsiteY22" fmla="*/ 897748 h 966670"/>
                  <a:gd name="connsiteX23" fmla="*/ 337185 w 436126"/>
                  <a:gd name="connsiteY23" fmla="*/ 897749 h 966670"/>
                  <a:gd name="connsiteX24" fmla="*/ 337185 w 436126"/>
                  <a:gd name="connsiteY24" fmla="*/ 897749 h 966670"/>
                  <a:gd name="connsiteX25" fmla="*/ 343063 w 436126"/>
                  <a:gd name="connsiteY25" fmla="*/ 926864 h 966670"/>
                  <a:gd name="connsiteX26" fmla="*/ 382869 w 436126"/>
                  <a:gd name="connsiteY26" fmla="*/ 966670 h 966670"/>
                  <a:gd name="connsiteX27" fmla="*/ 1905 w 436126"/>
                  <a:gd name="connsiteY27" fmla="*/ 879651 h 966670"/>
                  <a:gd name="connsiteX28" fmla="*/ 0 w 436126"/>
                  <a:gd name="connsiteY28" fmla="*/ 452931 h 966670"/>
                  <a:gd name="connsiteX29" fmla="*/ 198120 w 436126"/>
                  <a:gd name="connsiteY29" fmla="*/ 279576 h 966670"/>
                  <a:gd name="connsiteX30" fmla="*/ 304800 w 436126"/>
                  <a:gd name="connsiteY30" fmla="*/ 58596 h 966670"/>
                  <a:gd name="connsiteX31" fmla="*/ 375999 w 436126"/>
                  <a:gd name="connsiteY3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82869 w 436126"/>
                  <a:gd name="connsiteY6" fmla="*/ 663775 h 966670"/>
                  <a:gd name="connsiteX7" fmla="*/ 391126 w 436126"/>
                  <a:gd name="connsiteY7" fmla="*/ 665442 h 966670"/>
                  <a:gd name="connsiteX8" fmla="*/ 382869 w 436126"/>
                  <a:gd name="connsiteY8" fmla="*/ 678332 h 966670"/>
                  <a:gd name="connsiteX9" fmla="*/ 343063 w 436126"/>
                  <a:gd name="connsiteY9" fmla="*/ 718138 h 966670"/>
                  <a:gd name="connsiteX10" fmla="*/ 337185 w 436126"/>
                  <a:gd name="connsiteY10" fmla="*/ 747253 h 966670"/>
                  <a:gd name="connsiteX11" fmla="*/ 337185 w 436126"/>
                  <a:gd name="connsiteY11" fmla="*/ 747253 h 966670"/>
                  <a:gd name="connsiteX12" fmla="*/ 337185 w 436126"/>
                  <a:gd name="connsiteY12" fmla="*/ 747254 h 966670"/>
                  <a:gd name="connsiteX13" fmla="*/ 337185 w 436126"/>
                  <a:gd name="connsiteY13" fmla="*/ 747253 h 966670"/>
                  <a:gd name="connsiteX14" fmla="*/ 343063 w 436126"/>
                  <a:gd name="connsiteY14" fmla="*/ 776369 h 966670"/>
                  <a:gd name="connsiteX15" fmla="*/ 382869 w 436126"/>
                  <a:gd name="connsiteY15" fmla="*/ 816175 h 966670"/>
                  <a:gd name="connsiteX16" fmla="*/ 392100 w 436126"/>
                  <a:gd name="connsiteY16" fmla="*/ 818039 h 966670"/>
                  <a:gd name="connsiteX17" fmla="*/ 392157 w 436126"/>
                  <a:gd name="connsiteY17" fmla="*/ 826952 h 966670"/>
                  <a:gd name="connsiteX18" fmla="*/ 382869 w 436126"/>
                  <a:gd name="connsiteY18" fmla="*/ 828827 h 966670"/>
                  <a:gd name="connsiteX19" fmla="*/ 343063 w 436126"/>
                  <a:gd name="connsiteY19" fmla="*/ 868633 h 966670"/>
                  <a:gd name="connsiteX20" fmla="*/ 337185 w 436126"/>
                  <a:gd name="connsiteY20" fmla="*/ 897749 h 966670"/>
                  <a:gd name="connsiteX21" fmla="*/ 337185 w 436126"/>
                  <a:gd name="connsiteY21" fmla="*/ 897748 h 966670"/>
                  <a:gd name="connsiteX22" fmla="*/ 337185 w 436126"/>
                  <a:gd name="connsiteY22" fmla="*/ 897749 h 966670"/>
                  <a:gd name="connsiteX23" fmla="*/ 337185 w 436126"/>
                  <a:gd name="connsiteY23" fmla="*/ 897749 h 966670"/>
                  <a:gd name="connsiteX24" fmla="*/ 343063 w 436126"/>
                  <a:gd name="connsiteY24" fmla="*/ 926864 h 966670"/>
                  <a:gd name="connsiteX25" fmla="*/ 382869 w 436126"/>
                  <a:gd name="connsiteY25" fmla="*/ 966670 h 966670"/>
                  <a:gd name="connsiteX26" fmla="*/ 1905 w 436126"/>
                  <a:gd name="connsiteY26" fmla="*/ 879651 h 966670"/>
                  <a:gd name="connsiteX27" fmla="*/ 0 w 436126"/>
                  <a:gd name="connsiteY27" fmla="*/ 452931 h 966670"/>
                  <a:gd name="connsiteX28" fmla="*/ 198120 w 436126"/>
                  <a:gd name="connsiteY28" fmla="*/ 279576 h 966670"/>
                  <a:gd name="connsiteX29" fmla="*/ 304800 w 436126"/>
                  <a:gd name="connsiteY29" fmla="*/ 58596 h 966670"/>
                  <a:gd name="connsiteX30" fmla="*/ 375999 w 436126"/>
                  <a:gd name="connsiteY3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82869 w 436126"/>
                  <a:gd name="connsiteY7" fmla="*/ 678332 h 966670"/>
                  <a:gd name="connsiteX8" fmla="*/ 343063 w 436126"/>
                  <a:gd name="connsiteY8" fmla="*/ 718138 h 966670"/>
                  <a:gd name="connsiteX9" fmla="*/ 337185 w 436126"/>
                  <a:gd name="connsiteY9" fmla="*/ 747253 h 966670"/>
                  <a:gd name="connsiteX10" fmla="*/ 337185 w 436126"/>
                  <a:gd name="connsiteY10" fmla="*/ 747253 h 966670"/>
                  <a:gd name="connsiteX11" fmla="*/ 337185 w 436126"/>
                  <a:gd name="connsiteY11" fmla="*/ 747254 h 966670"/>
                  <a:gd name="connsiteX12" fmla="*/ 337185 w 436126"/>
                  <a:gd name="connsiteY12" fmla="*/ 747253 h 966670"/>
                  <a:gd name="connsiteX13" fmla="*/ 343063 w 436126"/>
                  <a:gd name="connsiteY13" fmla="*/ 776369 h 966670"/>
                  <a:gd name="connsiteX14" fmla="*/ 382869 w 436126"/>
                  <a:gd name="connsiteY14" fmla="*/ 816175 h 966670"/>
                  <a:gd name="connsiteX15" fmla="*/ 392100 w 436126"/>
                  <a:gd name="connsiteY15" fmla="*/ 818039 h 966670"/>
                  <a:gd name="connsiteX16" fmla="*/ 392157 w 436126"/>
                  <a:gd name="connsiteY16" fmla="*/ 826952 h 966670"/>
                  <a:gd name="connsiteX17" fmla="*/ 382869 w 436126"/>
                  <a:gd name="connsiteY17" fmla="*/ 828827 h 966670"/>
                  <a:gd name="connsiteX18" fmla="*/ 343063 w 436126"/>
                  <a:gd name="connsiteY18" fmla="*/ 868633 h 966670"/>
                  <a:gd name="connsiteX19" fmla="*/ 337185 w 436126"/>
                  <a:gd name="connsiteY19" fmla="*/ 897749 h 966670"/>
                  <a:gd name="connsiteX20" fmla="*/ 337185 w 436126"/>
                  <a:gd name="connsiteY20" fmla="*/ 897748 h 966670"/>
                  <a:gd name="connsiteX21" fmla="*/ 337185 w 436126"/>
                  <a:gd name="connsiteY21" fmla="*/ 897749 h 966670"/>
                  <a:gd name="connsiteX22" fmla="*/ 337185 w 436126"/>
                  <a:gd name="connsiteY22" fmla="*/ 897749 h 966670"/>
                  <a:gd name="connsiteX23" fmla="*/ 343063 w 436126"/>
                  <a:gd name="connsiteY23" fmla="*/ 926864 h 966670"/>
                  <a:gd name="connsiteX24" fmla="*/ 382869 w 436126"/>
                  <a:gd name="connsiteY24" fmla="*/ 966670 h 966670"/>
                  <a:gd name="connsiteX25" fmla="*/ 1905 w 436126"/>
                  <a:gd name="connsiteY25" fmla="*/ 879651 h 966670"/>
                  <a:gd name="connsiteX26" fmla="*/ 0 w 436126"/>
                  <a:gd name="connsiteY26" fmla="*/ 452931 h 966670"/>
                  <a:gd name="connsiteX27" fmla="*/ 198120 w 436126"/>
                  <a:gd name="connsiteY27" fmla="*/ 279576 h 966670"/>
                  <a:gd name="connsiteX28" fmla="*/ 304800 w 436126"/>
                  <a:gd name="connsiteY28" fmla="*/ 58596 h 966670"/>
                  <a:gd name="connsiteX29" fmla="*/ 375999 w 436126"/>
                  <a:gd name="connsiteY2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43063 w 436126"/>
                  <a:gd name="connsiteY7" fmla="*/ 718138 h 966670"/>
                  <a:gd name="connsiteX8" fmla="*/ 337185 w 436126"/>
                  <a:gd name="connsiteY8" fmla="*/ 747253 h 966670"/>
                  <a:gd name="connsiteX9" fmla="*/ 337185 w 436126"/>
                  <a:gd name="connsiteY9" fmla="*/ 747253 h 966670"/>
                  <a:gd name="connsiteX10" fmla="*/ 337185 w 436126"/>
                  <a:gd name="connsiteY10" fmla="*/ 747254 h 966670"/>
                  <a:gd name="connsiteX11" fmla="*/ 337185 w 436126"/>
                  <a:gd name="connsiteY11" fmla="*/ 747253 h 966670"/>
                  <a:gd name="connsiteX12" fmla="*/ 343063 w 436126"/>
                  <a:gd name="connsiteY12" fmla="*/ 776369 h 966670"/>
                  <a:gd name="connsiteX13" fmla="*/ 382869 w 436126"/>
                  <a:gd name="connsiteY13" fmla="*/ 816175 h 966670"/>
                  <a:gd name="connsiteX14" fmla="*/ 392100 w 436126"/>
                  <a:gd name="connsiteY14" fmla="*/ 818039 h 966670"/>
                  <a:gd name="connsiteX15" fmla="*/ 392157 w 436126"/>
                  <a:gd name="connsiteY15" fmla="*/ 826952 h 966670"/>
                  <a:gd name="connsiteX16" fmla="*/ 382869 w 436126"/>
                  <a:gd name="connsiteY16" fmla="*/ 828827 h 966670"/>
                  <a:gd name="connsiteX17" fmla="*/ 343063 w 436126"/>
                  <a:gd name="connsiteY17" fmla="*/ 868633 h 966670"/>
                  <a:gd name="connsiteX18" fmla="*/ 337185 w 436126"/>
                  <a:gd name="connsiteY18" fmla="*/ 897749 h 966670"/>
                  <a:gd name="connsiteX19" fmla="*/ 337185 w 436126"/>
                  <a:gd name="connsiteY19" fmla="*/ 897748 h 966670"/>
                  <a:gd name="connsiteX20" fmla="*/ 337185 w 436126"/>
                  <a:gd name="connsiteY20" fmla="*/ 897749 h 966670"/>
                  <a:gd name="connsiteX21" fmla="*/ 337185 w 436126"/>
                  <a:gd name="connsiteY21" fmla="*/ 897749 h 966670"/>
                  <a:gd name="connsiteX22" fmla="*/ 343063 w 436126"/>
                  <a:gd name="connsiteY22" fmla="*/ 926864 h 966670"/>
                  <a:gd name="connsiteX23" fmla="*/ 382869 w 436126"/>
                  <a:gd name="connsiteY23" fmla="*/ 966670 h 966670"/>
                  <a:gd name="connsiteX24" fmla="*/ 1905 w 436126"/>
                  <a:gd name="connsiteY24" fmla="*/ 879651 h 966670"/>
                  <a:gd name="connsiteX25" fmla="*/ 0 w 436126"/>
                  <a:gd name="connsiteY25" fmla="*/ 452931 h 966670"/>
                  <a:gd name="connsiteX26" fmla="*/ 198120 w 436126"/>
                  <a:gd name="connsiteY26" fmla="*/ 279576 h 966670"/>
                  <a:gd name="connsiteX27" fmla="*/ 304800 w 436126"/>
                  <a:gd name="connsiteY27" fmla="*/ 58596 h 966670"/>
                  <a:gd name="connsiteX28" fmla="*/ 375999 w 436126"/>
                  <a:gd name="connsiteY2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82869 w 436126"/>
                  <a:gd name="connsiteY15" fmla="*/ 828827 h 966670"/>
                  <a:gd name="connsiteX16" fmla="*/ 343063 w 436126"/>
                  <a:gd name="connsiteY16" fmla="*/ 868633 h 966670"/>
                  <a:gd name="connsiteX17" fmla="*/ 337185 w 436126"/>
                  <a:gd name="connsiteY17" fmla="*/ 897749 h 966670"/>
                  <a:gd name="connsiteX18" fmla="*/ 337185 w 436126"/>
                  <a:gd name="connsiteY18" fmla="*/ 897748 h 966670"/>
                  <a:gd name="connsiteX19" fmla="*/ 337185 w 436126"/>
                  <a:gd name="connsiteY19" fmla="*/ 897749 h 966670"/>
                  <a:gd name="connsiteX20" fmla="*/ 337185 w 436126"/>
                  <a:gd name="connsiteY20" fmla="*/ 897749 h 966670"/>
                  <a:gd name="connsiteX21" fmla="*/ 343063 w 436126"/>
                  <a:gd name="connsiteY21" fmla="*/ 926864 h 966670"/>
                  <a:gd name="connsiteX22" fmla="*/ 382869 w 436126"/>
                  <a:gd name="connsiteY22" fmla="*/ 966670 h 966670"/>
                  <a:gd name="connsiteX23" fmla="*/ 1905 w 436126"/>
                  <a:gd name="connsiteY23" fmla="*/ 879651 h 966670"/>
                  <a:gd name="connsiteX24" fmla="*/ 0 w 436126"/>
                  <a:gd name="connsiteY24" fmla="*/ 452931 h 966670"/>
                  <a:gd name="connsiteX25" fmla="*/ 198120 w 436126"/>
                  <a:gd name="connsiteY25" fmla="*/ 279576 h 966670"/>
                  <a:gd name="connsiteX26" fmla="*/ 304800 w 436126"/>
                  <a:gd name="connsiteY26" fmla="*/ 58596 h 966670"/>
                  <a:gd name="connsiteX27" fmla="*/ 375999 w 436126"/>
                  <a:gd name="connsiteY2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82869 w 436126"/>
                  <a:gd name="connsiteY11" fmla="*/ 816175 h 966670"/>
                  <a:gd name="connsiteX12" fmla="*/ 392100 w 436126"/>
                  <a:gd name="connsiteY12" fmla="*/ 818039 h 966670"/>
                  <a:gd name="connsiteX13" fmla="*/ 392157 w 436126"/>
                  <a:gd name="connsiteY13" fmla="*/ 826952 h 966670"/>
                  <a:gd name="connsiteX14" fmla="*/ 343063 w 436126"/>
                  <a:gd name="connsiteY14" fmla="*/ 868633 h 966670"/>
                  <a:gd name="connsiteX15" fmla="*/ 337185 w 436126"/>
                  <a:gd name="connsiteY15" fmla="*/ 897749 h 966670"/>
                  <a:gd name="connsiteX16" fmla="*/ 337185 w 436126"/>
                  <a:gd name="connsiteY16" fmla="*/ 897748 h 966670"/>
                  <a:gd name="connsiteX17" fmla="*/ 337185 w 436126"/>
                  <a:gd name="connsiteY17" fmla="*/ 897749 h 966670"/>
                  <a:gd name="connsiteX18" fmla="*/ 337185 w 436126"/>
                  <a:gd name="connsiteY18" fmla="*/ 897749 h 966670"/>
                  <a:gd name="connsiteX19" fmla="*/ 343063 w 436126"/>
                  <a:gd name="connsiteY19" fmla="*/ 926864 h 966670"/>
                  <a:gd name="connsiteX20" fmla="*/ 382869 w 436126"/>
                  <a:gd name="connsiteY20" fmla="*/ 966670 h 966670"/>
                  <a:gd name="connsiteX21" fmla="*/ 1905 w 436126"/>
                  <a:gd name="connsiteY21" fmla="*/ 879651 h 966670"/>
                  <a:gd name="connsiteX22" fmla="*/ 0 w 436126"/>
                  <a:gd name="connsiteY22" fmla="*/ 452931 h 966670"/>
                  <a:gd name="connsiteX23" fmla="*/ 198120 w 436126"/>
                  <a:gd name="connsiteY23" fmla="*/ 279576 h 966670"/>
                  <a:gd name="connsiteX24" fmla="*/ 304800 w 436126"/>
                  <a:gd name="connsiteY24" fmla="*/ 58596 h 966670"/>
                  <a:gd name="connsiteX25" fmla="*/ 375999 w 436126"/>
                  <a:gd name="connsiteY2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82869 w 436126"/>
                  <a:gd name="connsiteY10" fmla="*/ 816175 h 966670"/>
                  <a:gd name="connsiteX11" fmla="*/ 392100 w 436126"/>
                  <a:gd name="connsiteY11" fmla="*/ 818039 h 966670"/>
                  <a:gd name="connsiteX12" fmla="*/ 392157 w 436126"/>
                  <a:gd name="connsiteY12" fmla="*/ 826952 h 966670"/>
                  <a:gd name="connsiteX13" fmla="*/ 343063 w 436126"/>
                  <a:gd name="connsiteY13" fmla="*/ 868633 h 966670"/>
                  <a:gd name="connsiteX14" fmla="*/ 337185 w 436126"/>
                  <a:gd name="connsiteY14" fmla="*/ 897749 h 966670"/>
                  <a:gd name="connsiteX15" fmla="*/ 337185 w 436126"/>
                  <a:gd name="connsiteY15" fmla="*/ 897748 h 966670"/>
                  <a:gd name="connsiteX16" fmla="*/ 337185 w 436126"/>
                  <a:gd name="connsiteY16" fmla="*/ 897749 h 966670"/>
                  <a:gd name="connsiteX17" fmla="*/ 337185 w 436126"/>
                  <a:gd name="connsiteY17" fmla="*/ 897749 h 966670"/>
                  <a:gd name="connsiteX18" fmla="*/ 343063 w 436126"/>
                  <a:gd name="connsiteY18" fmla="*/ 926864 h 966670"/>
                  <a:gd name="connsiteX19" fmla="*/ 382869 w 436126"/>
                  <a:gd name="connsiteY19" fmla="*/ 966670 h 966670"/>
                  <a:gd name="connsiteX20" fmla="*/ 1905 w 436126"/>
                  <a:gd name="connsiteY20" fmla="*/ 879651 h 966670"/>
                  <a:gd name="connsiteX21" fmla="*/ 0 w 436126"/>
                  <a:gd name="connsiteY21" fmla="*/ 452931 h 966670"/>
                  <a:gd name="connsiteX22" fmla="*/ 198120 w 436126"/>
                  <a:gd name="connsiteY22" fmla="*/ 279576 h 966670"/>
                  <a:gd name="connsiteX23" fmla="*/ 304800 w 436126"/>
                  <a:gd name="connsiteY23" fmla="*/ 58596 h 966670"/>
                  <a:gd name="connsiteX24" fmla="*/ 375999 w 436126"/>
                  <a:gd name="connsiteY2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82869 w 436126"/>
                  <a:gd name="connsiteY9" fmla="*/ 816175 h 966670"/>
                  <a:gd name="connsiteX10" fmla="*/ 392100 w 436126"/>
                  <a:gd name="connsiteY10" fmla="*/ 818039 h 966670"/>
                  <a:gd name="connsiteX11" fmla="*/ 392157 w 436126"/>
                  <a:gd name="connsiteY11" fmla="*/ 826952 h 966670"/>
                  <a:gd name="connsiteX12" fmla="*/ 343063 w 436126"/>
                  <a:gd name="connsiteY12" fmla="*/ 868633 h 966670"/>
                  <a:gd name="connsiteX13" fmla="*/ 337185 w 436126"/>
                  <a:gd name="connsiteY13" fmla="*/ 897749 h 966670"/>
                  <a:gd name="connsiteX14" fmla="*/ 337185 w 436126"/>
                  <a:gd name="connsiteY14" fmla="*/ 897748 h 966670"/>
                  <a:gd name="connsiteX15" fmla="*/ 337185 w 436126"/>
                  <a:gd name="connsiteY15" fmla="*/ 897749 h 966670"/>
                  <a:gd name="connsiteX16" fmla="*/ 337185 w 436126"/>
                  <a:gd name="connsiteY16" fmla="*/ 897749 h 966670"/>
                  <a:gd name="connsiteX17" fmla="*/ 343063 w 436126"/>
                  <a:gd name="connsiteY17" fmla="*/ 926864 h 966670"/>
                  <a:gd name="connsiteX18" fmla="*/ 382869 w 436126"/>
                  <a:gd name="connsiteY18" fmla="*/ 966670 h 966670"/>
                  <a:gd name="connsiteX19" fmla="*/ 1905 w 436126"/>
                  <a:gd name="connsiteY19" fmla="*/ 879651 h 966670"/>
                  <a:gd name="connsiteX20" fmla="*/ 0 w 436126"/>
                  <a:gd name="connsiteY20" fmla="*/ 452931 h 966670"/>
                  <a:gd name="connsiteX21" fmla="*/ 198120 w 436126"/>
                  <a:gd name="connsiteY21" fmla="*/ 279576 h 966670"/>
                  <a:gd name="connsiteX22" fmla="*/ 304800 w 436126"/>
                  <a:gd name="connsiteY22" fmla="*/ 58596 h 966670"/>
                  <a:gd name="connsiteX23" fmla="*/ 375999 w 436126"/>
                  <a:gd name="connsiteY2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82869 w 436126"/>
                  <a:gd name="connsiteY8" fmla="*/ 816175 h 966670"/>
                  <a:gd name="connsiteX9" fmla="*/ 392100 w 436126"/>
                  <a:gd name="connsiteY9" fmla="*/ 818039 h 966670"/>
                  <a:gd name="connsiteX10" fmla="*/ 392157 w 436126"/>
                  <a:gd name="connsiteY10" fmla="*/ 826952 h 966670"/>
                  <a:gd name="connsiteX11" fmla="*/ 343063 w 436126"/>
                  <a:gd name="connsiteY11" fmla="*/ 868633 h 966670"/>
                  <a:gd name="connsiteX12" fmla="*/ 337185 w 436126"/>
                  <a:gd name="connsiteY12" fmla="*/ 897749 h 966670"/>
                  <a:gd name="connsiteX13" fmla="*/ 337185 w 436126"/>
                  <a:gd name="connsiteY13" fmla="*/ 897748 h 966670"/>
                  <a:gd name="connsiteX14" fmla="*/ 337185 w 436126"/>
                  <a:gd name="connsiteY14" fmla="*/ 897749 h 966670"/>
                  <a:gd name="connsiteX15" fmla="*/ 337185 w 436126"/>
                  <a:gd name="connsiteY15" fmla="*/ 897749 h 966670"/>
                  <a:gd name="connsiteX16" fmla="*/ 343063 w 436126"/>
                  <a:gd name="connsiteY16" fmla="*/ 926864 h 966670"/>
                  <a:gd name="connsiteX17" fmla="*/ 382869 w 436126"/>
                  <a:gd name="connsiteY17" fmla="*/ 966670 h 966670"/>
                  <a:gd name="connsiteX18" fmla="*/ 1905 w 436126"/>
                  <a:gd name="connsiteY18" fmla="*/ 879651 h 966670"/>
                  <a:gd name="connsiteX19" fmla="*/ 0 w 436126"/>
                  <a:gd name="connsiteY19" fmla="*/ 452931 h 966670"/>
                  <a:gd name="connsiteX20" fmla="*/ 198120 w 436126"/>
                  <a:gd name="connsiteY20" fmla="*/ 279576 h 966670"/>
                  <a:gd name="connsiteX21" fmla="*/ 304800 w 436126"/>
                  <a:gd name="connsiteY21" fmla="*/ 58596 h 966670"/>
                  <a:gd name="connsiteX22" fmla="*/ 375999 w 436126"/>
                  <a:gd name="connsiteY2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82869 w 436126"/>
                  <a:gd name="connsiteY7" fmla="*/ 816175 h 966670"/>
                  <a:gd name="connsiteX8" fmla="*/ 392100 w 436126"/>
                  <a:gd name="connsiteY8" fmla="*/ 818039 h 966670"/>
                  <a:gd name="connsiteX9" fmla="*/ 392157 w 436126"/>
                  <a:gd name="connsiteY9" fmla="*/ 826952 h 966670"/>
                  <a:gd name="connsiteX10" fmla="*/ 343063 w 436126"/>
                  <a:gd name="connsiteY10" fmla="*/ 868633 h 966670"/>
                  <a:gd name="connsiteX11" fmla="*/ 337185 w 436126"/>
                  <a:gd name="connsiteY11" fmla="*/ 897749 h 966670"/>
                  <a:gd name="connsiteX12" fmla="*/ 337185 w 436126"/>
                  <a:gd name="connsiteY12" fmla="*/ 897748 h 966670"/>
                  <a:gd name="connsiteX13" fmla="*/ 337185 w 436126"/>
                  <a:gd name="connsiteY13" fmla="*/ 897749 h 966670"/>
                  <a:gd name="connsiteX14" fmla="*/ 337185 w 436126"/>
                  <a:gd name="connsiteY14" fmla="*/ 897749 h 966670"/>
                  <a:gd name="connsiteX15" fmla="*/ 343063 w 436126"/>
                  <a:gd name="connsiteY15" fmla="*/ 926864 h 966670"/>
                  <a:gd name="connsiteX16" fmla="*/ 382869 w 436126"/>
                  <a:gd name="connsiteY16" fmla="*/ 966670 h 966670"/>
                  <a:gd name="connsiteX17" fmla="*/ 1905 w 436126"/>
                  <a:gd name="connsiteY17" fmla="*/ 879651 h 966670"/>
                  <a:gd name="connsiteX18" fmla="*/ 0 w 436126"/>
                  <a:gd name="connsiteY18" fmla="*/ 452931 h 966670"/>
                  <a:gd name="connsiteX19" fmla="*/ 198120 w 436126"/>
                  <a:gd name="connsiteY19" fmla="*/ 279576 h 966670"/>
                  <a:gd name="connsiteX20" fmla="*/ 304800 w 436126"/>
                  <a:gd name="connsiteY20" fmla="*/ 58596 h 966670"/>
                  <a:gd name="connsiteX21" fmla="*/ 375999 w 436126"/>
                  <a:gd name="connsiteY2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92157 w 436126"/>
                  <a:gd name="connsiteY8" fmla="*/ 826952 h 966670"/>
                  <a:gd name="connsiteX9" fmla="*/ 343063 w 436126"/>
                  <a:gd name="connsiteY9" fmla="*/ 868633 h 966670"/>
                  <a:gd name="connsiteX10" fmla="*/ 337185 w 436126"/>
                  <a:gd name="connsiteY10" fmla="*/ 897749 h 966670"/>
                  <a:gd name="connsiteX11" fmla="*/ 337185 w 436126"/>
                  <a:gd name="connsiteY11" fmla="*/ 897748 h 966670"/>
                  <a:gd name="connsiteX12" fmla="*/ 337185 w 436126"/>
                  <a:gd name="connsiteY12" fmla="*/ 897749 h 966670"/>
                  <a:gd name="connsiteX13" fmla="*/ 337185 w 436126"/>
                  <a:gd name="connsiteY13" fmla="*/ 897749 h 966670"/>
                  <a:gd name="connsiteX14" fmla="*/ 343063 w 436126"/>
                  <a:gd name="connsiteY14" fmla="*/ 926864 h 966670"/>
                  <a:gd name="connsiteX15" fmla="*/ 382869 w 436126"/>
                  <a:gd name="connsiteY15" fmla="*/ 966670 h 966670"/>
                  <a:gd name="connsiteX16" fmla="*/ 1905 w 436126"/>
                  <a:gd name="connsiteY16" fmla="*/ 879651 h 966670"/>
                  <a:gd name="connsiteX17" fmla="*/ 0 w 436126"/>
                  <a:gd name="connsiteY17" fmla="*/ 452931 h 966670"/>
                  <a:gd name="connsiteX18" fmla="*/ 198120 w 436126"/>
                  <a:gd name="connsiteY18" fmla="*/ 279576 h 966670"/>
                  <a:gd name="connsiteX19" fmla="*/ 304800 w 436126"/>
                  <a:gd name="connsiteY19" fmla="*/ 58596 h 966670"/>
                  <a:gd name="connsiteX20" fmla="*/ 375999 w 436126"/>
                  <a:gd name="connsiteY2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43063 w 436126"/>
                  <a:gd name="connsiteY8" fmla="*/ 868633 h 966670"/>
                  <a:gd name="connsiteX9" fmla="*/ 337185 w 436126"/>
                  <a:gd name="connsiteY9" fmla="*/ 897749 h 966670"/>
                  <a:gd name="connsiteX10" fmla="*/ 337185 w 436126"/>
                  <a:gd name="connsiteY10" fmla="*/ 897748 h 966670"/>
                  <a:gd name="connsiteX11" fmla="*/ 337185 w 436126"/>
                  <a:gd name="connsiteY11" fmla="*/ 897749 h 966670"/>
                  <a:gd name="connsiteX12" fmla="*/ 337185 w 436126"/>
                  <a:gd name="connsiteY12" fmla="*/ 897749 h 966670"/>
                  <a:gd name="connsiteX13" fmla="*/ 343063 w 436126"/>
                  <a:gd name="connsiteY13" fmla="*/ 926864 h 966670"/>
                  <a:gd name="connsiteX14" fmla="*/ 382869 w 436126"/>
                  <a:gd name="connsiteY14" fmla="*/ 966670 h 966670"/>
                  <a:gd name="connsiteX15" fmla="*/ 1905 w 436126"/>
                  <a:gd name="connsiteY15" fmla="*/ 879651 h 966670"/>
                  <a:gd name="connsiteX16" fmla="*/ 0 w 436126"/>
                  <a:gd name="connsiteY16" fmla="*/ 452931 h 966670"/>
                  <a:gd name="connsiteX17" fmla="*/ 198120 w 436126"/>
                  <a:gd name="connsiteY17" fmla="*/ 279576 h 966670"/>
                  <a:gd name="connsiteX18" fmla="*/ 304800 w 436126"/>
                  <a:gd name="connsiteY18" fmla="*/ 58596 h 966670"/>
                  <a:gd name="connsiteX19" fmla="*/ 375999 w 436126"/>
                  <a:gd name="connsiteY1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868633 h 966670"/>
                  <a:gd name="connsiteX8" fmla="*/ 337185 w 436126"/>
                  <a:gd name="connsiteY8" fmla="*/ 897749 h 966670"/>
                  <a:gd name="connsiteX9" fmla="*/ 337185 w 436126"/>
                  <a:gd name="connsiteY9" fmla="*/ 897748 h 966670"/>
                  <a:gd name="connsiteX10" fmla="*/ 337185 w 436126"/>
                  <a:gd name="connsiteY10" fmla="*/ 897749 h 966670"/>
                  <a:gd name="connsiteX11" fmla="*/ 337185 w 436126"/>
                  <a:gd name="connsiteY11" fmla="*/ 897749 h 966670"/>
                  <a:gd name="connsiteX12" fmla="*/ 343063 w 436126"/>
                  <a:gd name="connsiteY12" fmla="*/ 926864 h 966670"/>
                  <a:gd name="connsiteX13" fmla="*/ 382869 w 436126"/>
                  <a:gd name="connsiteY13" fmla="*/ 966670 h 966670"/>
                  <a:gd name="connsiteX14" fmla="*/ 1905 w 436126"/>
                  <a:gd name="connsiteY14" fmla="*/ 879651 h 966670"/>
                  <a:gd name="connsiteX15" fmla="*/ 0 w 436126"/>
                  <a:gd name="connsiteY15" fmla="*/ 452931 h 966670"/>
                  <a:gd name="connsiteX16" fmla="*/ 198120 w 436126"/>
                  <a:gd name="connsiteY16" fmla="*/ 279576 h 966670"/>
                  <a:gd name="connsiteX17" fmla="*/ 304800 w 436126"/>
                  <a:gd name="connsiteY17" fmla="*/ 58596 h 966670"/>
                  <a:gd name="connsiteX18" fmla="*/ 375999 w 436126"/>
                  <a:gd name="connsiteY1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37185 w 436126"/>
                  <a:gd name="connsiteY10" fmla="*/ 897749 h 966670"/>
                  <a:gd name="connsiteX11" fmla="*/ 343063 w 436126"/>
                  <a:gd name="connsiteY11" fmla="*/ 926864 h 966670"/>
                  <a:gd name="connsiteX12" fmla="*/ 382869 w 436126"/>
                  <a:gd name="connsiteY12" fmla="*/ 966670 h 966670"/>
                  <a:gd name="connsiteX13" fmla="*/ 1905 w 436126"/>
                  <a:gd name="connsiteY13" fmla="*/ 879651 h 966670"/>
                  <a:gd name="connsiteX14" fmla="*/ 0 w 436126"/>
                  <a:gd name="connsiteY14" fmla="*/ 452931 h 966670"/>
                  <a:gd name="connsiteX15" fmla="*/ 198120 w 436126"/>
                  <a:gd name="connsiteY15" fmla="*/ 279576 h 966670"/>
                  <a:gd name="connsiteX16" fmla="*/ 304800 w 436126"/>
                  <a:gd name="connsiteY16" fmla="*/ 58596 h 966670"/>
                  <a:gd name="connsiteX17" fmla="*/ 375999 w 436126"/>
                  <a:gd name="connsiteY1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43063 w 436126"/>
                  <a:gd name="connsiteY10" fmla="*/ 926864 h 966670"/>
                  <a:gd name="connsiteX11" fmla="*/ 382869 w 436126"/>
                  <a:gd name="connsiteY11" fmla="*/ 966670 h 966670"/>
                  <a:gd name="connsiteX12" fmla="*/ 1905 w 436126"/>
                  <a:gd name="connsiteY12" fmla="*/ 879651 h 966670"/>
                  <a:gd name="connsiteX13" fmla="*/ 0 w 436126"/>
                  <a:gd name="connsiteY13" fmla="*/ 452931 h 966670"/>
                  <a:gd name="connsiteX14" fmla="*/ 198120 w 436126"/>
                  <a:gd name="connsiteY14" fmla="*/ 279576 h 966670"/>
                  <a:gd name="connsiteX15" fmla="*/ 304800 w 436126"/>
                  <a:gd name="connsiteY15" fmla="*/ 58596 h 966670"/>
                  <a:gd name="connsiteX16" fmla="*/ 375999 w 436126"/>
                  <a:gd name="connsiteY1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43063 w 436126"/>
                  <a:gd name="connsiteY9" fmla="*/ 926864 h 966670"/>
                  <a:gd name="connsiteX10" fmla="*/ 382869 w 436126"/>
                  <a:gd name="connsiteY10" fmla="*/ 966670 h 966670"/>
                  <a:gd name="connsiteX11" fmla="*/ 1905 w 436126"/>
                  <a:gd name="connsiteY11" fmla="*/ 879651 h 966670"/>
                  <a:gd name="connsiteX12" fmla="*/ 0 w 436126"/>
                  <a:gd name="connsiteY12" fmla="*/ 452931 h 966670"/>
                  <a:gd name="connsiteX13" fmla="*/ 198120 w 436126"/>
                  <a:gd name="connsiteY13" fmla="*/ 279576 h 966670"/>
                  <a:gd name="connsiteX14" fmla="*/ 304800 w 436126"/>
                  <a:gd name="connsiteY14" fmla="*/ 58596 h 966670"/>
                  <a:gd name="connsiteX15" fmla="*/ 375999 w 436126"/>
                  <a:gd name="connsiteY1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43063 w 436126"/>
                  <a:gd name="connsiteY8" fmla="*/ 926864 h 966670"/>
                  <a:gd name="connsiteX9" fmla="*/ 382869 w 436126"/>
                  <a:gd name="connsiteY9" fmla="*/ 966670 h 966670"/>
                  <a:gd name="connsiteX10" fmla="*/ 1905 w 436126"/>
                  <a:gd name="connsiteY10" fmla="*/ 879651 h 966670"/>
                  <a:gd name="connsiteX11" fmla="*/ 0 w 436126"/>
                  <a:gd name="connsiteY11" fmla="*/ 452931 h 966670"/>
                  <a:gd name="connsiteX12" fmla="*/ 198120 w 436126"/>
                  <a:gd name="connsiteY12" fmla="*/ 279576 h 966670"/>
                  <a:gd name="connsiteX13" fmla="*/ 304800 w 436126"/>
                  <a:gd name="connsiteY13" fmla="*/ 58596 h 966670"/>
                  <a:gd name="connsiteX14" fmla="*/ 375999 w 436126"/>
                  <a:gd name="connsiteY1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926864 h 966670"/>
                  <a:gd name="connsiteX8" fmla="*/ 382869 w 436126"/>
                  <a:gd name="connsiteY8" fmla="*/ 966670 h 966670"/>
                  <a:gd name="connsiteX9" fmla="*/ 1905 w 436126"/>
                  <a:gd name="connsiteY9" fmla="*/ 879651 h 966670"/>
                  <a:gd name="connsiteX10" fmla="*/ 0 w 436126"/>
                  <a:gd name="connsiteY10" fmla="*/ 452931 h 966670"/>
                  <a:gd name="connsiteX11" fmla="*/ 198120 w 436126"/>
                  <a:gd name="connsiteY11" fmla="*/ 279576 h 966670"/>
                  <a:gd name="connsiteX12" fmla="*/ 304800 w 436126"/>
                  <a:gd name="connsiteY12" fmla="*/ 58596 h 966670"/>
                  <a:gd name="connsiteX13" fmla="*/ 375999 w 436126"/>
                  <a:gd name="connsiteY1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79367"/>
                  <a:gd name="connsiteX1" fmla="*/ 428625 w 436126"/>
                  <a:gd name="connsiteY1" fmla="*/ 50976 h 979367"/>
                  <a:gd name="connsiteX2" fmla="*/ 386715 w 436126"/>
                  <a:gd name="connsiteY2" fmla="*/ 292911 h 979367"/>
                  <a:gd name="connsiteX3" fmla="*/ 389255 w 436126"/>
                  <a:gd name="connsiteY3" fmla="*/ 372286 h 979367"/>
                  <a:gd name="connsiteX4" fmla="*/ 382869 w 436126"/>
                  <a:gd name="connsiteY4" fmla="*/ 525932 h 979367"/>
                  <a:gd name="connsiteX5" fmla="*/ 382869 w 436126"/>
                  <a:gd name="connsiteY5" fmla="*/ 663775 h 979367"/>
                  <a:gd name="connsiteX6" fmla="*/ 382869 w 436126"/>
                  <a:gd name="connsiteY6" fmla="*/ 816175 h 979367"/>
                  <a:gd name="connsiteX7" fmla="*/ 382869 w 436126"/>
                  <a:gd name="connsiteY7" fmla="*/ 966670 h 979367"/>
                  <a:gd name="connsiteX8" fmla="*/ 1905 w 436126"/>
                  <a:gd name="connsiteY8" fmla="*/ 879651 h 979367"/>
                  <a:gd name="connsiteX9" fmla="*/ 0 w 436126"/>
                  <a:gd name="connsiteY9" fmla="*/ 452931 h 979367"/>
                  <a:gd name="connsiteX10" fmla="*/ 198120 w 436126"/>
                  <a:gd name="connsiteY10" fmla="*/ 279576 h 979367"/>
                  <a:gd name="connsiteX11" fmla="*/ 304800 w 436126"/>
                  <a:gd name="connsiteY11" fmla="*/ 58596 h 979367"/>
                  <a:gd name="connsiteX12" fmla="*/ 375999 w 436126"/>
                  <a:gd name="connsiteY12" fmla="*/ 493 h 979367"/>
                  <a:gd name="connsiteX0" fmla="*/ 375999 w 436126"/>
                  <a:gd name="connsiteY0" fmla="*/ 493 h 985710"/>
                  <a:gd name="connsiteX1" fmla="*/ 428625 w 436126"/>
                  <a:gd name="connsiteY1" fmla="*/ 50976 h 985710"/>
                  <a:gd name="connsiteX2" fmla="*/ 386715 w 436126"/>
                  <a:gd name="connsiteY2" fmla="*/ 292911 h 985710"/>
                  <a:gd name="connsiteX3" fmla="*/ 389255 w 436126"/>
                  <a:gd name="connsiteY3" fmla="*/ 372286 h 985710"/>
                  <a:gd name="connsiteX4" fmla="*/ 382869 w 436126"/>
                  <a:gd name="connsiteY4" fmla="*/ 525932 h 985710"/>
                  <a:gd name="connsiteX5" fmla="*/ 382869 w 436126"/>
                  <a:gd name="connsiteY5" fmla="*/ 663775 h 985710"/>
                  <a:gd name="connsiteX6" fmla="*/ 382869 w 436126"/>
                  <a:gd name="connsiteY6" fmla="*/ 816175 h 985710"/>
                  <a:gd name="connsiteX7" fmla="*/ 382869 w 436126"/>
                  <a:gd name="connsiteY7" fmla="*/ 966670 h 985710"/>
                  <a:gd name="connsiteX8" fmla="*/ 1905 w 436126"/>
                  <a:gd name="connsiteY8" fmla="*/ 879651 h 985710"/>
                  <a:gd name="connsiteX9" fmla="*/ 0 w 436126"/>
                  <a:gd name="connsiteY9" fmla="*/ 452931 h 985710"/>
                  <a:gd name="connsiteX10" fmla="*/ 198120 w 436126"/>
                  <a:gd name="connsiteY10" fmla="*/ 279576 h 985710"/>
                  <a:gd name="connsiteX11" fmla="*/ 304800 w 436126"/>
                  <a:gd name="connsiteY11" fmla="*/ 58596 h 985710"/>
                  <a:gd name="connsiteX12" fmla="*/ 375999 w 436126"/>
                  <a:gd name="connsiteY12" fmla="*/ 493 h 985710"/>
                  <a:gd name="connsiteX0" fmla="*/ 375999 w 436126"/>
                  <a:gd name="connsiteY0" fmla="*/ 493 h 976016"/>
                  <a:gd name="connsiteX1" fmla="*/ 428625 w 436126"/>
                  <a:gd name="connsiteY1" fmla="*/ 50976 h 976016"/>
                  <a:gd name="connsiteX2" fmla="*/ 386715 w 436126"/>
                  <a:gd name="connsiteY2" fmla="*/ 292911 h 976016"/>
                  <a:gd name="connsiteX3" fmla="*/ 389255 w 436126"/>
                  <a:gd name="connsiteY3" fmla="*/ 372286 h 976016"/>
                  <a:gd name="connsiteX4" fmla="*/ 382869 w 436126"/>
                  <a:gd name="connsiteY4" fmla="*/ 525932 h 976016"/>
                  <a:gd name="connsiteX5" fmla="*/ 382869 w 436126"/>
                  <a:gd name="connsiteY5" fmla="*/ 663775 h 976016"/>
                  <a:gd name="connsiteX6" fmla="*/ 382869 w 436126"/>
                  <a:gd name="connsiteY6" fmla="*/ 816175 h 976016"/>
                  <a:gd name="connsiteX7" fmla="*/ 382869 w 436126"/>
                  <a:gd name="connsiteY7" fmla="*/ 966670 h 976016"/>
                  <a:gd name="connsiteX8" fmla="*/ 1905 w 436126"/>
                  <a:gd name="connsiteY8" fmla="*/ 879651 h 976016"/>
                  <a:gd name="connsiteX9" fmla="*/ 0 w 436126"/>
                  <a:gd name="connsiteY9" fmla="*/ 452931 h 976016"/>
                  <a:gd name="connsiteX10" fmla="*/ 198120 w 436126"/>
                  <a:gd name="connsiteY10" fmla="*/ 279576 h 976016"/>
                  <a:gd name="connsiteX11" fmla="*/ 304800 w 436126"/>
                  <a:gd name="connsiteY11" fmla="*/ 58596 h 976016"/>
                  <a:gd name="connsiteX12" fmla="*/ 375999 w 436126"/>
                  <a:gd name="connsiteY12" fmla="*/ 493 h 976016"/>
                  <a:gd name="connsiteX0" fmla="*/ 375999 w 436126"/>
                  <a:gd name="connsiteY0" fmla="*/ 493 h 973673"/>
                  <a:gd name="connsiteX1" fmla="*/ 428625 w 436126"/>
                  <a:gd name="connsiteY1" fmla="*/ 50976 h 973673"/>
                  <a:gd name="connsiteX2" fmla="*/ 386715 w 436126"/>
                  <a:gd name="connsiteY2" fmla="*/ 292911 h 973673"/>
                  <a:gd name="connsiteX3" fmla="*/ 389255 w 436126"/>
                  <a:gd name="connsiteY3" fmla="*/ 372286 h 973673"/>
                  <a:gd name="connsiteX4" fmla="*/ 382869 w 436126"/>
                  <a:gd name="connsiteY4" fmla="*/ 525932 h 973673"/>
                  <a:gd name="connsiteX5" fmla="*/ 382869 w 436126"/>
                  <a:gd name="connsiteY5" fmla="*/ 663775 h 973673"/>
                  <a:gd name="connsiteX6" fmla="*/ 382869 w 436126"/>
                  <a:gd name="connsiteY6" fmla="*/ 816175 h 973673"/>
                  <a:gd name="connsiteX7" fmla="*/ 382869 w 436126"/>
                  <a:gd name="connsiteY7" fmla="*/ 966670 h 973673"/>
                  <a:gd name="connsiteX8" fmla="*/ 1905 w 436126"/>
                  <a:gd name="connsiteY8" fmla="*/ 879651 h 973673"/>
                  <a:gd name="connsiteX9" fmla="*/ 0 w 436126"/>
                  <a:gd name="connsiteY9" fmla="*/ 452931 h 973673"/>
                  <a:gd name="connsiteX10" fmla="*/ 198120 w 436126"/>
                  <a:gd name="connsiteY10" fmla="*/ 279576 h 973673"/>
                  <a:gd name="connsiteX11" fmla="*/ 304800 w 436126"/>
                  <a:gd name="connsiteY11" fmla="*/ 58596 h 973673"/>
                  <a:gd name="connsiteX12" fmla="*/ 375999 w 436126"/>
                  <a:gd name="connsiteY12" fmla="*/ 493 h 97367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8780 w 436126"/>
                  <a:gd name="connsiteY3" fmla="*/ 378001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8022"/>
                  <a:gd name="connsiteY0" fmla="*/ 493 h 970663"/>
                  <a:gd name="connsiteX1" fmla="*/ 428625 w 438022"/>
                  <a:gd name="connsiteY1" fmla="*/ 50976 h 970663"/>
                  <a:gd name="connsiteX2" fmla="*/ 386715 w 438022"/>
                  <a:gd name="connsiteY2" fmla="*/ 292911 h 970663"/>
                  <a:gd name="connsiteX3" fmla="*/ 394970 w 438022"/>
                  <a:gd name="connsiteY3" fmla="*/ 376096 h 970663"/>
                  <a:gd name="connsiteX4" fmla="*/ 392394 w 438022"/>
                  <a:gd name="connsiteY4" fmla="*/ 524027 h 970663"/>
                  <a:gd name="connsiteX5" fmla="*/ 388584 w 438022"/>
                  <a:gd name="connsiteY5" fmla="*/ 665680 h 970663"/>
                  <a:gd name="connsiteX6" fmla="*/ 386679 w 438022"/>
                  <a:gd name="connsiteY6" fmla="*/ 819985 h 970663"/>
                  <a:gd name="connsiteX7" fmla="*/ 382869 w 438022"/>
                  <a:gd name="connsiteY7" fmla="*/ 966670 h 970663"/>
                  <a:gd name="connsiteX8" fmla="*/ 1905 w 438022"/>
                  <a:gd name="connsiteY8" fmla="*/ 879651 h 970663"/>
                  <a:gd name="connsiteX9" fmla="*/ 0 w 438022"/>
                  <a:gd name="connsiteY9" fmla="*/ 452931 h 970663"/>
                  <a:gd name="connsiteX10" fmla="*/ 198120 w 438022"/>
                  <a:gd name="connsiteY10" fmla="*/ 279576 h 970663"/>
                  <a:gd name="connsiteX11" fmla="*/ 304800 w 438022"/>
                  <a:gd name="connsiteY11" fmla="*/ 58596 h 970663"/>
                  <a:gd name="connsiteX12" fmla="*/ 375999 w 438022"/>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16" h="970663">
                    <a:moveTo>
                      <a:pt x="375999" y="493"/>
                    </a:moveTo>
                    <a:cubicBezTo>
                      <a:pt x="403543" y="3986"/>
                      <a:pt x="414655" y="16051"/>
                      <a:pt x="428625" y="50976"/>
                    </a:cubicBezTo>
                    <a:cubicBezTo>
                      <a:pt x="453390" y="126223"/>
                      <a:pt x="429472" y="248884"/>
                      <a:pt x="390525" y="296721"/>
                    </a:cubicBezTo>
                    <a:cubicBezTo>
                      <a:pt x="374438" y="323603"/>
                      <a:pt x="363114" y="360539"/>
                      <a:pt x="394970" y="376096"/>
                    </a:cubicBezTo>
                    <a:cubicBezTo>
                      <a:pt x="350514" y="407313"/>
                      <a:pt x="325798" y="476545"/>
                      <a:pt x="392394" y="524027"/>
                    </a:cubicBezTo>
                    <a:cubicBezTo>
                      <a:pt x="337990" y="559273"/>
                      <a:pt x="335773" y="638618"/>
                      <a:pt x="388584" y="665680"/>
                    </a:cubicBezTo>
                    <a:cubicBezTo>
                      <a:pt x="314289" y="708860"/>
                      <a:pt x="323814" y="797760"/>
                      <a:pt x="386679" y="819985"/>
                    </a:cubicBezTo>
                    <a:cubicBezTo>
                      <a:pt x="316194" y="858720"/>
                      <a:pt x="333339" y="946985"/>
                      <a:pt x="382869" y="966670"/>
                    </a:cubicBezTo>
                    <a:cubicBezTo>
                      <a:pt x="229211" y="979574"/>
                      <a:pt x="134608" y="963902"/>
                      <a:pt x="1905" y="879651"/>
                    </a:cubicBezTo>
                    <a:lnTo>
                      <a:pt x="0" y="452931"/>
                    </a:lnTo>
                    <a:cubicBezTo>
                      <a:pt x="46355" y="334186"/>
                      <a:pt x="127000" y="316406"/>
                      <a:pt x="198120" y="279576"/>
                    </a:cubicBezTo>
                    <a:cubicBezTo>
                      <a:pt x="256540" y="244016"/>
                      <a:pt x="278765" y="143686"/>
                      <a:pt x="304800" y="58596"/>
                    </a:cubicBezTo>
                    <a:cubicBezTo>
                      <a:pt x="317817" y="11606"/>
                      <a:pt x="348456" y="-2999"/>
                      <a:pt x="375999" y="49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6" name="Rounded Rectangle 19">
                <a:extLst>
                  <a:ext uri="{FF2B5EF4-FFF2-40B4-BE49-F238E27FC236}">
                    <a16:creationId xmlns:a16="http://schemas.microsoft.com/office/drawing/2014/main" id="{D6F24DF2-5B99-4977-A65F-073608473C73}"/>
                  </a:ext>
                </a:extLst>
              </p:cNvPr>
              <p:cNvSpPr/>
              <p:nvPr/>
            </p:nvSpPr>
            <p:spPr bwMode="gray">
              <a:xfrm>
                <a:off x="1012606" y="1960498"/>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7" name="Rounded Rectangle 20">
                <a:extLst>
                  <a:ext uri="{FF2B5EF4-FFF2-40B4-BE49-F238E27FC236}">
                    <a16:creationId xmlns:a16="http://schemas.microsoft.com/office/drawing/2014/main" id="{F8AD69B5-CCCB-4F25-A5D2-2A1056B85F35}"/>
                  </a:ext>
                </a:extLst>
              </p:cNvPr>
              <p:cNvSpPr/>
              <p:nvPr/>
            </p:nvSpPr>
            <p:spPr bwMode="gray">
              <a:xfrm>
                <a:off x="1009659" y="2075574"/>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8" name="Rounded Rectangle 21">
                <a:extLst>
                  <a:ext uri="{FF2B5EF4-FFF2-40B4-BE49-F238E27FC236}">
                    <a16:creationId xmlns:a16="http://schemas.microsoft.com/office/drawing/2014/main" id="{62461D4A-2C45-4401-9992-4FA2C3B70574}"/>
                  </a:ext>
                </a:extLst>
              </p:cNvPr>
              <p:cNvSpPr/>
              <p:nvPr/>
            </p:nvSpPr>
            <p:spPr bwMode="gray">
              <a:xfrm>
                <a:off x="1002283" y="2192127"/>
                <a:ext cx="272941"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49" name="Rounded Rectangle 22">
                <a:extLst>
                  <a:ext uri="{FF2B5EF4-FFF2-40B4-BE49-F238E27FC236}">
                    <a16:creationId xmlns:a16="http://schemas.microsoft.com/office/drawing/2014/main" id="{7129145B-39BA-46C8-971D-B6E18AFF99C5}"/>
                  </a:ext>
                </a:extLst>
              </p:cNvPr>
              <p:cNvSpPr/>
              <p:nvPr/>
            </p:nvSpPr>
            <p:spPr bwMode="gray">
              <a:xfrm>
                <a:off x="1000805" y="2305722"/>
                <a:ext cx="215402"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grpSp>
      </p:grpSp>
      <p:grpSp>
        <p:nvGrpSpPr>
          <p:cNvPr id="4" name="Group 3">
            <a:extLst>
              <a:ext uri="{FF2B5EF4-FFF2-40B4-BE49-F238E27FC236}">
                <a16:creationId xmlns:a16="http://schemas.microsoft.com/office/drawing/2014/main" id="{1F7CDAC7-E0BF-499E-9DBC-55FA5D8C5BFA}"/>
              </a:ext>
            </a:extLst>
          </p:cNvPr>
          <p:cNvGrpSpPr/>
          <p:nvPr/>
        </p:nvGrpSpPr>
        <p:grpSpPr>
          <a:xfrm>
            <a:off x="1471052" y="4434152"/>
            <a:ext cx="640080" cy="640080"/>
            <a:chOff x="1471052" y="4214330"/>
            <a:chExt cx="640080" cy="640080"/>
          </a:xfrm>
        </p:grpSpPr>
        <p:sp>
          <p:nvSpPr>
            <p:cNvPr id="34" name="Oval 33">
              <a:extLst>
                <a:ext uri="{FF2B5EF4-FFF2-40B4-BE49-F238E27FC236}">
                  <a16:creationId xmlns:a16="http://schemas.microsoft.com/office/drawing/2014/main" id="{21A4B347-5806-453A-AF3F-7C59151F96C3}"/>
                </a:ext>
              </a:extLst>
            </p:cNvPr>
            <p:cNvSpPr/>
            <p:nvPr/>
          </p:nvSpPr>
          <p:spPr bwMode="gray">
            <a:xfrm>
              <a:off x="1471052" y="4214330"/>
              <a:ext cx="640080" cy="640080"/>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200" dirty="0">
                <a:solidFill>
                  <a:prstClr val="white"/>
                </a:solidFill>
              </a:endParaRPr>
            </a:p>
          </p:txBody>
        </p:sp>
        <p:grpSp>
          <p:nvGrpSpPr>
            <p:cNvPr id="50" name="Group 49">
              <a:extLst>
                <a:ext uri="{FF2B5EF4-FFF2-40B4-BE49-F238E27FC236}">
                  <a16:creationId xmlns:a16="http://schemas.microsoft.com/office/drawing/2014/main" id="{CD77EBA1-9A0F-4BA7-BA8D-5F867BFFCA74}"/>
                </a:ext>
              </a:extLst>
            </p:cNvPr>
            <p:cNvGrpSpPr>
              <a:grpSpLocks noChangeAspect="1"/>
            </p:cNvGrpSpPr>
            <p:nvPr/>
          </p:nvGrpSpPr>
          <p:grpSpPr bwMode="gray">
            <a:xfrm rot="10800000" flipH="1">
              <a:off x="1639672" y="4407819"/>
              <a:ext cx="302840" cy="337512"/>
              <a:chOff x="719011" y="1658407"/>
              <a:chExt cx="587191" cy="751742"/>
            </a:xfrm>
            <a:solidFill>
              <a:schemeClr val="bg1"/>
            </a:solidFill>
          </p:grpSpPr>
          <p:sp>
            <p:nvSpPr>
              <p:cNvPr id="65" name="Freeform 24">
                <a:extLst>
                  <a:ext uri="{FF2B5EF4-FFF2-40B4-BE49-F238E27FC236}">
                    <a16:creationId xmlns:a16="http://schemas.microsoft.com/office/drawing/2014/main" id="{42395329-18FF-48D0-8747-FACEEB24B058}"/>
                  </a:ext>
                </a:extLst>
              </p:cNvPr>
              <p:cNvSpPr/>
              <p:nvPr/>
            </p:nvSpPr>
            <p:spPr bwMode="gray">
              <a:xfrm>
                <a:off x="719011" y="1658407"/>
                <a:ext cx="339769" cy="751742"/>
              </a:xfrm>
              <a:custGeom>
                <a:avLst/>
                <a:gdLst>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90226 w 436126"/>
                  <a:gd name="connsiteY14" fmla="*/ 524447 h 974063"/>
                  <a:gd name="connsiteX15" fmla="*/ 382869 w 436126"/>
                  <a:gd name="connsiteY15" fmla="*/ 525932 h 974063"/>
                  <a:gd name="connsiteX16" fmla="*/ 343063 w 436126"/>
                  <a:gd name="connsiteY16" fmla="*/ 565738 h 974063"/>
                  <a:gd name="connsiteX17" fmla="*/ 337185 w 436126"/>
                  <a:gd name="connsiteY17" fmla="*/ 594853 h 974063"/>
                  <a:gd name="connsiteX18" fmla="*/ 337185 w 436126"/>
                  <a:gd name="connsiteY18" fmla="*/ 594853 h 974063"/>
                  <a:gd name="connsiteX19" fmla="*/ 337185 w 436126"/>
                  <a:gd name="connsiteY19" fmla="*/ 594854 h 974063"/>
                  <a:gd name="connsiteX20" fmla="*/ 337185 w 436126"/>
                  <a:gd name="connsiteY20" fmla="*/ 594853 h 974063"/>
                  <a:gd name="connsiteX21" fmla="*/ 343063 w 436126"/>
                  <a:gd name="connsiteY21" fmla="*/ 623969 h 974063"/>
                  <a:gd name="connsiteX22" fmla="*/ 382869 w 436126"/>
                  <a:gd name="connsiteY22" fmla="*/ 663775 h 974063"/>
                  <a:gd name="connsiteX23" fmla="*/ 391126 w 436126"/>
                  <a:gd name="connsiteY23" fmla="*/ 665442 h 974063"/>
                  <a:gd name="connsiteX24" fmla="*/ 391198 w 436126"/>
                  <a:gd name="connsiteY24" fmla="*/ 676651 h 974063"/>
                  <a:gd name="connsiteX25" fmla="*/ 382869 w 436126"/>
                  <a:gd name="connsiteY25" fmla="*/ 678332 h 974063"/>
                  <a:gd name="connsiteX26" fmla="*/ 343063 w 436126"/>
                  <a:gd name="connsiteY26" fmla="*/ 718138 h 974063"/>
                  <a:gd name="connsiteX27" fmla="*/ 337185 w 436126"/>
                  <a:gd name="connsiteY27" fmla="*/ 747253 h 974063"/>
                  <a:gd name="connsiteX28" fmla="*/ 337185 w 436126"/>
                  <a:gd name="connsiteY28" fmla="*/ 747253 h 974063"/>
                  <a:gd name="connsiteX29" fmla="*/ 337185 w 436126"/>
                  <a:gd name="connsiteY29" fmla="*/ 747254 h 974063"/>
                  <a:gd name="connsiteX30" fmla="*/ 337185 w 436126"/>
                  <a:gd name="connsiteY30" fmla="*/ 747253 h 974063"/>
                  <a:gd name="connsiteX31" fmla="*/ 343063 w 436126"/>
                  <a:gd name="connsiteY31" fmla="*/ 776369 h 974063"/>
                  <a:gd name="connsiteX32" fmla="*/ 382869 w 436126"/>
                  <a:gd name="connsiteY32" fmla="*/ 816175 h 974063"/>
                  <a:gd name="connsiteX33" fmla="*/ 392100 w 436126"/>
                  <a:gd name="connsiteY33" fmla="*/ 818039 h 974063"/>
                  <a:gd name="connsiteX34" fmla="*/ 392157 w 436126"/>
                  <a:gd name="connsiteY34" fmla="*/ 826952 h 974063"/>
                  <a:gd name="connsiteX35" fmla="*/ 382869 w 436126"/>
                  <a:gd name="connsiteY35" fmla="*/ 828827 h 974063"/>
                  <a:gd name="connsiteX36" fmla="*/ 343063 w 436126"/>
                  <a:gd name="connsiteY36" fmla="*/ 868633 h 974063"/>
                  <a:gd name="connsiteX37" fmla="*/ 337185 w 436126"/>
                  <a:gd name="connsiteY37" fmla="*/ 897749 h 974063"/>
                  <a:gd name="connsiteX38" fmla="*/ 337185 w 436126"/>
                  <a:gd name="connsiteY38" fmla="*/ 897748 h 974063"/>
                  <a:gd name="connsiteX39" fmla="*/ 337185 w 436126"/>
                  <a:gd name="connsiteY39" fmla="*/ 897749 h 974063"/>
                  <a:gd name="connsiteX40" fmla="*/ 337185 w 436126"/>
                  <a:gd name="connsiteY40" fmla="*/ 897749 h 974063"/>
                  <a:gd name="connsiteX41" fmla="*/ 343063 w 436126"/>
                  <a:gd name="connsiteY41" fmla="*/ 926864 h 974063"/>
                  <a:gd name="connsiteX42" fmla="*/ 382869 w 436126"/>
                  <a:gd name="connsiteY42" fmla="*/ 966670 h 974063"/>
                  <a:gd name="connsiteX43" fmla="*/ 393062 w 436126"/>
                  <a:gd name="connsiteY43" fmla="*/ 968728 h 974063"/>
                  <a:gd name="connsiteX44" fmla="*/ 393065 w 436126"/>
                  <a:gd name="connsiteY44" fmla="*/ 969186 h 974063"/>
                  <a:gd name="connsiteX45" fmla="*/ 1905 w 436126"/>
                  <a:gd name="connsiteY45" fmla="*/ 879651 h 974063"/>
                  <a:gd name="connsiteX46" fmla="*/ 0 w 436126"/>
                  <a:gd name="connsiteY46" fmla="*/ 452931 h 974063"/>
                  <a:gd name="connsiteX47" fmla="*/ 198120 w 436126"/>
                  <a:gd name="connsiteY47" fmla="*/ 279576 h 974063"/>
                  <a:gd name="connsiteX48" fmla="*/ 304800 w 436126"/>
                  <a:gd name="connsiteY48" fmla="*/ 58596 h 974063"/>
                  <a:gd name="connsiteX49" fmla="*/ 375999 w 436126"/>
                  <a:gd name="connsiteY49"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91198 w 436126"/>
                  <a:gd name="connsiteY23" fmla="*/ 676651 h 974063"/>
                  <a:gd name="connsiteX24" fmla="*/ 382869 w 436126"/>
                  <a:gd name="connsiteY24" fmla="*/ 678332 h 974063"/>
                  <a:gd name="connsiteX25" fmla="*/ 343063 w 436126"/>
                  <a:gd name="connsiteY25" fmla="*/ 718138 h 974063"/>
                  <a:gd name="connsiteX26" fmla="*/ 337185 w 436126"/>
                  <a:gd name="connsiteY26" fmla="*/ 747253 h 974063"/>
                  <a:gd name="connsiteX27" fmla="*/ 337185 w 436126"/>
                  <a:gd name="connsiteY27" fmla="*/ 747253 h 974063"/>
                  <a:gd name="connsiteX28" fmla="*/ 337185 w 436126"/>
                  <a:gd name="connsiteY28" fmla="*/ 747254 h 974063"/>
                  <a:gd name="connsiteX29" fmla="*/ 337185 w 436126"/>
                  <a:gd name="connsiteY29" fmla="*/ 747253 h 974063"/>
                  <a:gd name="connsiteX30" fmla="*/ 343063 w 436126"/>
                  <a:gd name="connsiteY30" fmla="*/ 776369 h 974063"/>
                  <a:gd name="connsiteX31" fmla="*/ 382869 w 436126"/>
                  <a:gd name="connsiteY31" fmla="*/ 816175 h 974063"/>
                  <a:gd name="connsiteX32" fmla="*/ 392100 w 436126"/>
                  <a:gd name="connsiteY32" fmla="*/ 818039 h 974063"/>
                  <a:gd name="connsiteX33" fmla="*/ 392157 w 436126"/>
                  <a:gd name="connsiteY33" fmla="*/ 826952 h 974063"/>
                  <a:gd name="connsiteX34" fmla="*/ 382869 w 436126"/>
                  <a:gd name="connsiteY34" fmla="*/ 828827 h 974063"/>
                  <a:gd name="connsiteX35" fmla="*/ 343063 w 436126"/>
                  <a:gd name="connsiteY35" fmla="*/ 868633 h 974063"/>
                  <a:gd name="connsiteX36" fmla="*/ 337185 w 436126"/>
                  <a:gd name="connsiteY36" fmla="*/ 897749 h 974063"/>
                  <a:gd name="connsiteX37" fmla="*/ 337185 w 436126"/>
                  <a:gd name="connsiteY37" fmla="*/ 897748 h 974063"/>
                  <a:gd name="connsiteX38" fmla="*/ 337185 w 436126"/>
                  <a:gd name="connsiteY38" fmla="*/ 897749 h 974063"/>
                  <a:gd name="connsiteX39" fmla="*/ 337185 w 436126"/>
                  <a:gd name="connsiteY39" fmla="*/ 897749 h 974063"/>
                  <a:gd name="connsiteX40" fmla="*/ 343063 w 436126"/>
                  <a:gd name="connsiteY40" fmla="*/ 926864 h 974063"/>
                  <a:gd name="connsiteX41" fmla="*/ 382869 w 436126"/>
                  <a:gd name="connsiteY41" fmla="*/ 966670 h 974063"/>
                  <a:gd name="connsiteX42" fmla="*/ 393062 w 436126"/>
                  <a:gd name="connsiteY42" fmla="*/ 968728 h 974063"/>
                  <a:gd name="connsiteX43" fmla="*/ 393065 w 436126"/>
                  <a:gd name="connsiteY43" fmla="*/ 969186 h 974063"/>
                  <a:gd name="connsiteX44" fmla="*/ 1905 w 436126"/>
                  <a:gd name="connsiteY44" fmla="*/ 879651 h 974063"/>
                  <a:gd name="connsiteX45" fmla="*/ 0 w 436126"/>
                  <a:gd name="connsiteY45" fmla="*/ 452931 h 974063"/>
                  <a:gd name="connsiteX46" fmla="*/ 198120 w 436126"/>
                  <a:gd name="connsiteY46" fmla="*/ 279576 h 974063"/>
                  <a:gd name="connsiteX47" fmla="*/ 304800 w 436126"/>
                  <a:gd name="connsiteY47" fmla="*/ 58596 h 974063"/>
                  <a:gd name="connsiteX48" fmla="*/ 375999 w 436126"/>
                  <a:gd name="connsiteY48" fmla="*/ 493 h 974063"/>
                  <a:gd name="connsiteX0" fmla="*/ 375999 w 436126"/>
                  <a:gd name="connsiteY0" fmla="*/ 493 h 974063"/>
                  <a:gd name="connsiteX1" fmla="*/ 428625 w 436126"/>
                  <a:gd name="connsiteY1" fmla="*/ 50976 h 974063"/>
                  <a:gd name="connsiteX2" fmla="*/ 386715 w 436126"/>
                  <a:gd name="connsiteY2" fmla="*/ 292911 h 974063"/>
                  <a:gd name="connsiteX3" fmla="*/ 389255 w 436126"/>
                  <a:gd name="connsiteY3" fmla="*/ 372286 h 974063"/>
                  <a:gd name="connsiteX4" fmla="*/ 389267 w 436126"/>
                  <a:gd name="connsiteY4" fmla="*/ 374145 h 974063"/>
                  <a:gd name="connsiteX5" fmla="*/ 382869 w 436126"/>
                  <a:gd name="connsiteY5" fmla="*/ 375437 h 974063"/>
                  <a:gd name="connsiteX6" fmla="*/ 343063 w 436126"/>
                  <a:gd name="connsiteY6" fmla="*/ 415243 h 974063"/>
                  <a:gd name="connsiteX7" fmla="*/ 337185 w 436126"/>
                  <a:gd name="connsiteY7" fmla="*/ 444358 h 974063"/>
                  <a:gd name="connsiteX8" fmla="*/ 337185 w 436126"/>
                  <a:gd name="connsiteY8" fmla="*/ 444358 h 974063"/>
                  <a:gd name="connsiteX9" fmla="*/ 337185 w 436126"/>
                  <a:gd name="connsiteY9" fmla="*/ 444359 h 974063"/>
                  <a:gd name="connsiteX10" fmla="*/ 337185 w 436126"/>
                  <a:gd name="connsiteY10" fmla="*/ 444358 h 974063"/>
                  <a:gd name="connsiteX11" fmla="*/ 343063 w 436126"/>
                  <a:gd name="connsiteY11" fmla="*/ 473474 h 974063"/>
                  <a:gd name="connsiteX12" fmla="*/ 382869 w 436126"/>
                  <a:gd name="connsiteY12" fmla="*/ 513280 h 974063"/>
                  <a:gd name="connsiteX13" fmla="*/ 390164 w 436126"/>
                  <a:gd name="connsiteY13" fmla="*/ 514753 h 974063"/>
                  <a:gd name="connsiteX14" fmla="*/ 382869 w 436126"/>
                  <a:gd name="connsiteY14" fmla="*/ 525932 h 974063"/>
                  <a:gd name="connsiteX15" fmla="*/ 343063 w 436126"/>
                  <a:gd name="connsiteY15" fmla="*/ 565738 h 974063"/>
                  <a:gd name="connsiteX16" fmla="*/ 337185 w 436126"/>
                  <a:gd name="connsiteY16" fmla="*/ 594853 h 974063"/>
                  <a:gd name="connsiteX17" fmla="*/ 337185 w 436126"/>
                  <a:gd name="connsiteY17" fmla="*/ 594853 h 974063"/>
                  <a:gd name="connsiteX18" fmla="*/ 337185 w 436126"/>
                  <a:gd name="connsiteY18" fmla="*/ 594854 h 974063"/>
                  <a:gd name="connsiteX19" fmla="*/ 337185 w 436126"/>
                  <a:gd name="connsiteY19" fmla="*/ 594853 h 974063"/>
                  <a:gd name="connsiteX20" fmla="*/ 343063 w 436126"/>
                  <a:gd name="connsiteY20" fmla="*/ 623969 h 974063"/>
                  <a:gd name="connsiteX21" fmla="*/ 382869 w 436126"/>
                  <a:gd name="connsiteY21" fmla="*/ 663775 h 974063"/>
                  <a:gd name="connsiteX22" fmla="*/ 391126 w 436126"/>
                  <a:gd name="connsiteY22" fmla="*/ 665442 h 974063"/>
                  <a:gd name="connsiteX23" fmla="*/ 382869 w 436126"/>
                  <a:gd name="connsiteY23" fmla="*/ 678332 h 974063"/>
                  <a:gd name="connsiteX24" fmla="*/ 343063 w 436126"/>
                  <a:gd name="connsiteY24" fmla="*/ 718138 h 974063"/>
                  <a:gd name="connsiteX25" fmla="*/ 337185 w 436126"/>
                  <a:gd name="connsiteY25" fmla="*/ 747253 h 974063"/>
                  <a:gd name="connsiteX26" fmla="*/ 337185 w 436126"/>
                  <a:gd name="connsiteY26" fmla="*/ 747253 h 974063"/>
                  <a:gd name="connsiteX27" fmla="*/ 337185 w 436126"/>
                  <a:gd name="connsiteY27" fmla="*/ 747254 h 974063"/>
                  <a:gd name="connsiteX28" fmla="*/ 337185 w 436126"/>
                  <a:gd name="connsiteY28" fmla="*/ 747253 h 974063"/>
                  <a:gd name="connsiteX29" fmla="*/ 343063 w 436126"/>
                  <a:gd name="connsiteY29" fmla="*/ 776369 h 974063"/>
                  <a:gd name="connsiteX30" fmla="*/ 382869 w 436126"/>
                  <a:gd name="connsiteY30" fmla="*/ 816175 h 974063"/>
                  <a:gd name="connsiteX31" fmla="*/ 392100 w 436126"/>
                  <a:gd name="connsiteY31" fmla="*/ 818039 h 974063"/>
                  <a:gd name="connsiteX32" fmla="*/ 392157 w 436126"/>
                  <a:gd name="connsiteY32" fmla="*/ 826952 h 974063"/>
                  <a:gd name="connsiteX33" fmla="*/ 382869 w 436126"/>
                  <a:gd name="connsiteY33" fmla="*/ 828827 h 974063"/>
                  <a:gd name="connsiteX34" fmla="*/ 343063 w 436126"/>
                  <a:gd name="connsiteY34" fmla="*/ 868633 h 974063"/>
                  <a:gd name="connsiteX35" fmla="*/ 337185 w 436126"/>
                  <a:gd name="connsiteY35" fmla="*/ 897749 h 974063"/>
                  <a:gd name="connsiteX36" fmla="*/ 337185 w 436126"/>
                  <a:gd name="connsiteY36" fmla="*/ 897748 h 974063"/>
                  <a:gd name="connsiteX37" fmla="*/ 337185 w 436126"/>
                  <a:gd name="connsiteY37" fmla="*/ 897749 h 974063"/>
                  <a:gd name="connsiteX38" fmla="*/ 337185 w 436126"/>
                  <a:gd name="connsiteY38" fmla="*/ 897749 h 974063"/>
                  <a:gd name="connsiteX39" fmla="*/ 343063 w 436126"/>
                  <a:gd name="connsiteY39" fmla="*/ 926864 h 974063"/>
                  <a:gd name="connsiteX40" fmla="*/ 382869 w 436126"/>
                  <a:gd name="connsiteY40" fmla="*/ 966670 h 974063"/>
                  <a:gd name="connsiteX41" fmla="*/ 393062 w 436126"/>
                  <a:gd name="connsiteY41" fmla="*/ 968728 h 974063"/>
                  <a:gd name="connsiteX42" fmla="*/ 393065 w 436126"/>
                  <a:gd name="connsiteY42" fmla="*/ 969186 h 974063"/>
                  <a:gd name="connsiteX43" fmla="*/ 1905 w 436126"/>
                  <a:gd name="connsiteY43" fmla="*/ 879651 h 974063"/>
                  <a:gd name="connsiteX44" fmla="*/ 0 w 436126"/>
                  <a:gd name="connsiteY44" fmla="*/ 452931 h 974063"/>
                  <a:gd name="connsiteX45" fmla="*/ 198120 w 436126"/>
                  <a:gd name="connsiteY45" fmla="*/ 279576 h 974063"/>
                  <a:gd name="connsiteX46" fmla="*/ 304800 w 436126"/>
                  <a:gd name="connsiteY46" fmla="*/ 58596 h 974063"/>
                  <a:gd name="connsiteX47" fmla="*/ 375999 w 436126"/>
                  <a:gd name="connsiteY47" fmla="*/ 493 h 974063"/>
                  <a:gd name="connsiteX0" fmla="*/ 375999 w 436126"/>
                  <a:gd name="connsiteY0" fmla="*/ 493 h 968728"/>
                  <a:gd name="connsiteX1" fmla="*/ 428625 w 436126"/>
                  <a:gd name="connsiteY1" fmla="*/ 50976 h 968728"/>
                  <a:gd name="connsiteX2" fmla="*/ 386715 w 436126"/>
                  <a:gd name="connsiteY2" fmla="*/ 292911 h 968728"/>
                  <a:gd name="connsiteX3" fmla="*/ 389255 w 436126"/>
                  <a:gd name="connsiteY3" fmla="*/ 372286 h 968728"/>
                  <a:gd name="connsiteX4" fmla="*/ 389267 w 436126"/>
                  <a:gd name="connsiteY4" fmla="*/ 374145 h 968728"/>
                  <a:gd name="connsiteX5" fmla="*/ 382869 w 436126"/>
                  <a:gd name="connsiteY5" fmla="*/ 375437 h 968728"/>
                  <a:gd name="connsiteX6" fmla="*/ 343063 w 436126"/>
                  <a:gd name="connsiteY6" fmla="*/ 415243 h 968728"/>
                  <a:gd name="connsiteX7" fmla="*/ 337185 w 436126"/>
                  <a:gd name="connsiteY7" fmla="*/ 444358 h 968728"/>
                  <a:gd name="connsiteX8" fmla="*/ 337185 w 436126"/>
                  <a:gd name="connsiteY8" fmla="*/ 444358 h 968728"/>
                  <a:gd name="connsiteX9" fmla="*/ 337185 w 436126"/>
                  <a:gd name="connsiteY9" fmla="*/ 444359 h 968728"/>
                  <a:gd name="connsiteX10" fmla="*/ 337185 w 436126"/>
                  <a:gd name="connsiteY10" fmla="*/ 444358 h 968728"/>
                  <a:gd name="connsiteX11" fmla="*/ 343063 w 436126"/>
                  <a:gd name="connsiteY11" fmla="*/ 473474 h 968728"/>
                  <a:gd name="connsiteX12" fmla="*/ 382869 w 436126"/>
                  <a:gd name="connsiteY12" fmla="*/ 513280 h 968728"/>
                  <a:gd name="connsiteX13" fmla="*/ 390164 w 436126"/>
                  <a:gd name="connsiteY13" fmla="*/ 514753 h 968728"/>
                  <a:gd name="connsiteX14" fmla="*/ 382869 w 436126"/>
                  <a:gd name="connsiteY14" fmla="*/ 525932 h 968728"/>
                  <a:gd name="connsiteX15" fmla="*/ 343063 w 436126"/>
                  <a:gd name="connsiteY15" fmla="*/ 565738 h 968728"/>
                  <a:gd name="connsiteX16" fmla="*/ 337185 w 436126"/>
                  <a:gd name="connsiteY16" fmla="*/ 594853 h 968728"/>
                  <a:gd name="connsiteX17" fmla="*/ 337185 w 436126"/>
                  <a:gd name="connsiteY17" fmla="*/ 594853 h 968728"/>
                  <a:gd name="connsiteX18" fmla="*/ 337185 w 436126"/>
                  <a:gd name="connsiteY18" fmla="*/ 594854 h 968728"/>
                  <a:gd name="connsiteX19" fmla="*/ 337185 w 436126"/>
                  <a:gd name="connsiteY19" fmla="*/ 594853 h 968728"/>
                  <a:gd name="connsiteX20" fmla="*/ 343063 w 436126"/>
                  <a:gd name="connsiteY20" fmla="*/ 623969 h 968728"/>
                  <a:gd name="connsiteX21" fmla="*/ 382869 w 436126"/>
                  <a:gd name="connsiteY21" fmla="*/ 663775 h 968728"/>
                  <a:gd name="connsiteX22" fmla="*/ 391126 w 436126"/>
                  <a:gd name="connsiteY22" fmla="*/ 665442 h 968728"/>
                  <a:gd name="connsiteX23" fmla="*/ 382869 w 436126"/>
                  <a:gd name="connsiteY23" fmla="*/ 678332 h 968728"/>
                  <a:gd name="connsiteX24" fmla="*/ 343063 w 436126"/>
                  <a:gd name="connsiteY24" fmla="*/ 718138 h 968728"/>
                  <a:gd name="connsiteX25" fmla="*/ 337185 w 436126"/>
                  <a:gd name="connsiteY25" fmla="*/ 747253 h 968728"/>
                  <a:gd name="connsiteX26" fmla="*/ 337185 w 436126"/>
                  <a:gd name="connsiteY26" fmla="*/ 747253 h 968728"/>
                  <a:gd name="connsiteX27" fmla="*/ 337185 w 436126"/>
                  <a:gd name="connsiteY27" fmla="*/ 747254 h 968728"/>
                  <a:gd name="connsiteX28" fmla="*/ 337185 w 436126"/>
                  <a:gd name="connsiteY28" fmla="*/ 747253 h 968728"/>
                  <a:gd name="connsiteX29" fmla="*/ 343063 w 436126"/>
                  <a:gd name="connsiteY29" fmla="*/ 776369 h 968728"/>
                  <a:gd name="connsiteX30" fmla="*/ 382869 w 436126"/>
                  <a:gd name="connsiteY30" fmla="*/ 816175 h 968728"/>
                  <a:gd name="connsiteX31" fmla="*/ 392100 w 436126"/>
                  <a:gd name="connsiteY31" fmla="*/ 818039 h 968728"/>
                  <a:gd name="connsiteX32" fmla="*/ 392157 w 436126"/>
                  <a:gd name="connsiteY32" fmla="*/ 826952 h 968728"/>
                  <a:gd name="connsiteX33" fmla="*/ 382869 w 436126"/>
                  <a:gd name="connsiteY33" fmla="*/ 828827 h 968728"/>
                  <a:gd name="connsiteX34" fmla="*/ 343063 w 436126"/>
                  <a:gd name="connsiteY34" fmla="*/ 868633 h 968728"/>
                  <a:gd name="connsiteX35" fmla="*/ 337185 w 436126"/>
                  <a:gd name="connsiteY35" fmla="*/ 897749 h 968728"/>
                  <a:gd name="connsiteX36" fmla="*/ 337185 w 436126"/>
                  <a:gd name="connsiteY36" fmla="*/ 897748 h 968728"/>
                  <a:gd name="connsiteX37" fmla="*/ 337185 w 436126"/>
                  <a:gd name="connsiteY37" fmla="*/ 897749 h 968728"/>
                  <a:gd name="connsiteX38" fmla="*/ 337185 w 436126"/>
                  <a:gd name="connsiteY38" fmla="*/ 897749 h 968728"/>
                  <a:gd name="connsiteX39" fmla="*/ 343063 w 436126"/>
                  <a:gd name="connsiteY39" fmla="*/ 926864 h 968728"/>
                  <a:gd name="connsiteX40" fmla="*/ 382869 w 436126"/>
                  <a:gd name="connsiteY40" fmla="*/ 966670 h 968728"/>
                  <a:gd name="connsiteX41" fmla="*/ 393062 w 436126"/>
                  <a:gd name="connsiteY41" fmla="*/ 968728 h 968728"/>
                  <a:gd name="connsiteX42" fmla="*/ 1905 w 436126"/>
                  <a:gd name="connsiteY42" fmla="*/ 879651 h 968728"/>
                  <a:gd name="connsiteX43" fmla="*/ 0 w 436126"/>
                  <a:gd name="connsiteY43" fmla="*/ 452931 h 968728"/>
                  <a:gd name="connsiteX44" fmla="*/ 198120 w 436126"/>
                  <a:gd name="connsiteY44" fmla="*/ 279576 h 968728"/>
                  <a:gd name="connsiteX45" fmla="*/ 304800 w 436126"/>
                  <a:gd name="connsiteY45" fmla="*/ 58596 h 968728"/>
                  <a:gd name="connsiteX46" fmla="*/ 375999 w 436126"/>
                  <a:gd name="connsiteY46" fmla="*/ 493 h 968728"/>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82869 w 436126"/>
                  <a:gd name="connsiteY5" fmla="*/ 375437 h 966670"/>
                  <a:gd name="connsiteX6" fmla="*/ 343063 w 436126"/>
                  <a:gd name="connsiteY6" fmla="*/ 415243 h 966670"/>
                  <a:gd name="connsiteX7" fmla="*/ 337185 w 436126"/>
                  <a:gd name="connsiteY7" fmla="*/ 444358 h 966670"/>
                  <a:gd name="connsiteX8" fmla="*/ 337185 w 436126"/>
                  <a:gd name="connsiteY8" fmla="*/ 444358 h 966670"/>
                  <a:gd name="connsiteX9" fmla="*/ 337185 w 436126"/>
                  <a:gd name="connsiteY9" fmla="*/ 444359 h 966670"/>
                  <a:gd name="connsiteX10" fmla="*/ 337185 w 436126"/>
                  <a:gd name="connsiteY10" fmla="*/ 444358 h 966670"/>
                  <a:gd name="connsiteX11" fmla="*/ 343063 w 436126"/>
                  <a:gd name="connsiteY11" fmla="*/ 473474 h 966670"/>
                  <a:gd name="connsiteX12" fmla="*/ 382869 w 436126"/>
                  <a:gd name="connsiteY12" fmla="*/ 513280 h 966670"/>
                  <a:gd name="connsiteX13" fmla="*/ 390164 w 436126"/>
                  <a:gd name="connsiteY13" fmla="*/ 514753 h 966670"/>
                  <a:gd name="connsiteX14" fmla="*/ 382869 w 436126"/>
                  <a:gd name="connsiteY14" fmla="*/ 525932 h 966670"/>
                  <a:gd name="connsiteX15" fmla="*/ 343063 w 436126"/>
                  <a:gd name="connsiteY15" fmla="*/ 565738 h 966670"/>
                  <a:gd name="connsiteX16" fmla="*/ 337185 w 436126"/>
                  <a:gd name="connsiteY16" fmla="*/ 594853 h 966670"/>
                  <a:gd name="connsiteX17" fmla="*/ 337185 w 436126"/>
                  <a:gd name="connsiteY17" fmla="*/ 594853 h 966670"/>
                  <a:gd name="connsiteX18" fmla="*/ 337185 w 436126"/>
                  <a:gd name="connsiteY18" fmla="*/ 594854 h 966670"/>
                  <a:gd name="connsiteX19" fmla="*/ 337185 w 436126"/>
                  <a:gd name="connsiteY19" fmla="*/ 594853 h 966670"/>
                  <a:gd name="connsiteX20" fmla="*/ 343063 w 436126"/>
                  <a:gd name="connsiteY20" fmla="*/ 623969 h 966670"/>
                  <a:gd name="connsiteX21" fmla="*/ 382869 w 436126"/>
                  <a:gd name="connsiteY21" fmla="*/ 663775 h 966670"/>
                  <a:gd name="connsiteX22" fmla="*/ 391126 w 436126"/>
                  <a:gd name="connsiteY22" fmla="*/ 665442 h 966670"/>
                  <a:gd name="connsiteX23" fmla="*/ 382869 w 436126"/>
                  <a:gd name="connsiteY23" fmla="*/ 678332 h 966670"/>
                  <a:gd name="connsiteX24" fmla="*/ 343063 w 436126"/>
                  <a:gd name="connsiteY24" fmla="*/ 718138 h 966670"/>
                  <a:gd name="connsiteX25" fmla="*/ 337185 w 436126"/>
                  <a:gd name="connsiteY25" fmla="*/ 747253 h 966670"/>
                  <a:gd name="connsiteX26" fmla="*/ 337185 w 436126"/>
                  <a:gd name="connsiteY26" fmla="*/ 747253 h 966670"/>
                  <a:gd name="connsiteX27" fmla="*/ 337185 w 436126"/>
                  <a:gd name="connsiteY27" fmla="*/ 747254 h 966670"/>
                  <a:gd name="connsiteX28" fmla="*/ 337185 w 436126"/>
                  <a:gd name="connsiteY28" fmla="*/ 747253 h 966670"/>
                  <a:gd name="connsiteX29" fmla="*/ 343063 w 436126"/>
                  <a:gd name="connsiteY29" fmla="*/ 776369 h 966670"/>
                  <a:gd name="connsiteX30" fmla="*/ 382869 w 436126"/>
                  <a:gd name="connsiteY30" fmla="*/ 816175 h 966670"/>
                  <a:gd name="connsiteX31" fmla="*/ 392100 w 436126"/>
                  <a:gd name="connsiteY31" fmla="*/ 818039 h 966670"/>
                  <a:gd name="connsiteX32" fmla="*/ 392157 w 436126"/>
                  <a:gd name="connsiteY32" fmla="*/ 826952 h 966670"/>
                  <a:gd name="connsiteX33" fmla="*/ 382869 w 436126"/>
                  <a:gd name="connsiteY33" fmla="*/ 828827 h 966670"/>
                  <a:gd name="connsiteX34" fmla="*/ 343063 w 436126"/>
                  <a:gd name="connsiteY34" fmla="*/ 868633 h 966670"/>
                  <a:gd name="connsiteX35" fmla="*/ 337185 w 436126"/>
                  <a:gd name="connsiteY35" fmla="*/ 897749 h 966670"/>
                  <a:gd name="connsiteX36" fmla="*/ 337185 w 436126"/>
                  <a:gd name="connsiteY36" fmla="*/ 897748 h 966670"/>
                  <a:gd name="connsiteX37" fmla="*/ 337185 w 436126"/>
                  <a:gd name="connsiteY37" fmla="*/ 897749 h 966670"/>
                  <a:gd name="connsiteX38" fmla="*/ 337185 w 436126"/>
                  <a:gd name="connsiteY38" fmla="*/ 897749 h 966670"/>
                  <a:gd name="connsiteX39" fmla="*/ 343063 w 436126"/>
                  <a:gd name="connsiteY39" fmla="*/ 926864 h 966670"/>
                  <a:gd name="connsiteX40" fmla="*/ 382869 w 436126"/>
                  <a:gd name="connsiteY40" fmla="*/ 966670 h 966670"/>
                  <a:gd name="connsiteX41" fmla="*/ 1905 w 436126"/>
                  <a:gd name="connsiteY41" fmla="*/ 879651 h 966670"/>
                  <a:gd name="connsiteX42" fmla="*/ 0 w 436126"/>
                  <a:gd name="connsiteY42" fmla="*/ 452931 h 966670"/>
                  <a:gd name="connsiteX43" fmla="*/ 198120 w 436126"/>
                  <a:gd name="connsiteY43" fmla="*/ 279576 h 966670"/>
                  <a:gd name="connsiteX44" fmla="*/ 304800 w 436126"/>
                  <a:gd name="connsiteY44" fmla="*/ 58596 h 966670"/>
                  <a:gd name="connsiteX45" fmla="*/ 375999 w 436126"/>
                  <a:gd name="connsiteY4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9267 w 436126"/>
                  <a:gd name="connsiteY4" fmla="*/ 374145 h 966670"/>
                  <a:gd name="connsiteX5" fmla="*/ 343063 w 436126"/>
                  <a:gd name="connsiteY5" fmla="*/ 415243 h 966670"/>
                  <a:gd name="connsiteX6" fmla="*/ 337185 w 436126"/>
                  <a:gd name="connsiteY6" fmla="*/ 444358 h 966670"/>
                  <a:gd name="connsiteX7" fmla="*/ 337185 w 436126"/>
                  <a:gd name="connsiteY7" fmla="*/ 444358 h 966670"/>
                  <a:gd name="connsiteX8" fmla="*/ 337185 w 436126"/>
                  <a:gd name="connsiteY8" fmla="*/ 444359 h 966670"/>
                  <a:gd name="connsiteX9" fmla="*/ 337185 w 436126"/>
                  <a:gd name="connsiteY9" fmla="*/ 444358 h 966670"/>
                  <a:gd name="connsiteX10" fmla="*/ 343063 w 436126"/>
                  <a:gd name="connsiteY10" fmla="*/ 473474 h 966670"/>
                  <a:gd name="connsiteX11" fmla="*/ 382869 w 436126"/>
                  <a:gd name="connsiteY11" fmla="*/ 513280 h 966670"/>
                  <a:gd name="connsiteX12" fmla="*/ 390164 w 436126"/>
                  <a:gd name="connsiteY12" fmla="*/ 514753 h 966670"/>
                  <a:gd name="connsiteX13" fmla="*/ 382869 w 436126"/>
                  <a:gd name="connsiteY13" fmla="*/ 525932 h 966670"/>
                  <a:gd name="connsiteX14" fmla="*/ 343063 w 436126"/>
                  <a:gd name="connsiteY14" fmla="*/ 565738 h 966670"/>
                  <a:gd name="connsiteX15" fmla="*/ 337185 w 436126"/>
                  <a:gd name="connsiteY15" fmla="*/ 594853 h 966670"/>
                  <a:gd name="connsiteX16" fmla="*/ 337185 w 436126"/>
                  <a:gd name="connsiteY16" fmla="*/ 594853 h 966670"/>
                  <a:gd name="connsiteX17" fmla="*/ 337185 w 436126"/>
                  <a:gd name="connsiteY17" fmla="*/ 594854 h 966670"/>
                  <a:gd name="connsiteX18" fmla="*/ 337185 w 436126"/>
                  <a:gd name="connsiteY18" fmla="*/ 594853 h 966670"/>
                  <a:gd name="connsiteX19" fmla="*/ 343063 w 436126"/>
                  <a:gd name="connsiteY19" fmla="*/ 623969 h 966670"/>
                  <a:gd name="connsiteX20" fmla="*/ 382869 w 436126"/>
                  <a:gd name="connsiteY20" fmla="*/ 663775 h 966670"/>
                  <a:gd name="connsiteX21" fmla="*/ 391126 w 436126"/>
                  <a:gd name="connsiteY21" fmla="*/ 665442 h 966670"/>
                  <a:gd name="connsiteX22" fmla="*/ 382869 w 436126"/>
                  <a:gd name="connsiteY22" fmla="*/ 678332 h 966670"/>
                  <a:gd name="connsiteX23" fmla="*/ 343063 w 436126"/>
                  <a:gd name="connsiteY23" fmla="*/ 718138 h 966670"/>
                  <a:gd name="connsiteX24" fmla="*/ 337185 w 436126"/>
                  <a:gd name="connsiteY24" fmla="*/ 747253 h 966670"/>
                  <a:gd name="connsiteX25" fmla="*/ 337185 w 436126"/>
                  <a:gd name="connsiteY25" fmla="*/ 747253 h 966670"/>
                  <a:gd name="connsiteX26" fmla="*/ 337185 w 436126"/>
                  <a:gd name="connsiteY26" fmla="*/ 747254 h 966670"/>
                  <a:gd name="connsiteX27" fmla="*/ 337185 w 436126"/>
                  <a:gd name="connsiteY27" fmla="*/ 747253 h 966670"/>
                  <a:gd name="connsiteX28" fmla="*/ 343063 w 436126"/>
                  <a:gd name="connsiteY28" fmla="*/ 776369 h 966670"/>
                  <a:gd name="connsiteX29" fmla="*/ 382869 w 436126"/>
                  <a:gd name="connsiteY29" fmla="*/ 816175 h 966670"/>
                  <a:gd name="connsiteX30" fmla="*/ 392100 w 436126"/>
                  <a:gd name="connsiteY30" fmla="*/ 818039 h 966670"/>
                  <a:gd name="connsiteX31" fmla="*/ 392157 w 436126"/>
                  <a:gd name="connsiteY31" fmla="*/ 826952 h 966670"/>
                  <a:gd name="connsiteX32" fmla="*/ 382869 w 436126"/>
                  <a:gd name="connsiteY32" fmla="*/ 828827 h 966670"/>
                  <a:gd name="connsiteX33" fmla="*/ 343063 w 436126"/>
                  <a:gd name="connsiteY33" fmla="*/ 868633 h 966670"/>
                  <a:gd name="connsiteX34" fmla="*/ 337185 w 436126"/>
                  <a:gd name="connsiteY34" fmla="*/ 897749 h 966670"/>
                  <a:gd name="connsiteX35" fmla="*/ 337185 w 436126"/>
                  <a:gd name="connsiteY35" fmla="*/ 897748 h 966670"/>
                  <a:gd name="connsiteX36" fmla="*/ 337185 w 436126"/>
                  <a:gd name="connsiteY36" fmla="*/ 897749 h 966670"/>
                  <a:gd name="connsiteX37" fmla="*/ 337185 w 436126"/>
                  <a:gd name="connsiteY37" fmla="*/ 897749 h 966670"/>
                  <a:gd name="connsiteX38" fmla="*/ 343063 w 436126"/>
                  <a:gd name="connsiteY38" fmla="*/ 926864 h 966670"/>
                  <a:gd name="connsiteX39" fmla="*/ 382869 w 436126"/>
                  <a:gd name="connsiteY39" fmla="*/ 966670 h 966670"/>
                  <a:gd name="connsiteX40" fmla="*/ 1905 w 436126"/>
                  <a:gd name="connsiteY40" fmla="*/ 879651 h 966670"/>
                  <a:gd name="connsiteX41" fmla="*/ 0 w 436126"/>
                  <a:gd name="connsiteY41" fmla="*/ 452931 h 966670"/>
                  <a:gd name="connsiteX42" fmla="*/ 198120 w 436126"/>
                  <a:gd name="connsiteY42" fmla="*/ 279576 h 966670"/>
                  <a:gd name="connsiteX43" fmla="*/ 304800 w 436126"/>
                  <a:gd name="connsiteY43" fmla="*/ 58596 h 966670"/>
                  <a:gd name="connsiteX44" fmla="*/ 375999 w 436126"/>
                  <a:gd name="connsiteY4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43063 w 436126"/>
                  <a:gd name="connsiteY9" fmla="*/ 473474 h 966670"/>
                  <a:gd name="connsiteX10" fmla="*/ 382869 w 436126"/>
                  <a:gd name="connsiteY10" fmla="*/ 513280 h 966670"/>
                  <a:gd name="connsiteX11" fmla="*/ 390164 w 436126"/>
                  <a:gd name="connsiteY11" fmla="*/ 514753 h 966670"/>
                  <a:gd name="connsiteX12" fmla="*/ 382869 w 436126"/>
                  <a:gd name="connsiteY12" fmla="*/ 525932 h 966670"/>
                  <a:gd name="connsiteX13" fmla="*/ 343063 w 436126"/>
                  <a:gd name="connsiteY13" fmla="*/ 565738 h 966670"/>
                  <a:gd name="connsiteX14" fmla="*/ 337185 w 436126"/>
                  <a:gd name="connsiteY14" fmla="*/ 594853 h 966670"/>
                  <a:gd name="connsiteX15" fmla="*/ 337185 w 436126"/>
                  <a:gd name="connsiteY15" fmla="*/ 594853 h 966670"/>
                  <a:gd name="connsiteX16" fmla="*/ 337185 w 436126"/>
                  <a:gd name="connsiteY16" fmla="*/ 594854 h 966670"/>
                  <a:gd name="connsiteX17" fmla="*/ 337185 w 436126"/>
                  <a:gd name="connsiteY17" fmla="*/ 594853 h 966670"/>
                  <a:gd name="connsiteX18" fmla="*/ 343063 w 436126"/>
                  <a:gd name="connsiteY18" fmla="*/ 623969 h 966670"/>
                  <a:gd name="connsiteX19" fmla="*/ 382869 w 436126"/>
                  <a:gd name="connsiteY19" fmla="*/ 663775 h 966670"/>
                  <a:gd name="connsiteX20" fmla="*/ 391126 w 436126"/>
                  <a:gd name="connsiteY20" fmla="*/ 665442 h 966670"/>
                  <a:gd name="connsiteX21" fmla="*/ 382869 w 436126"/>
                  <a:gd name="connsiteY21" fmla="*/ 678332 h 966670"/>
                  <a:gd name="connsiteX22" fmla="*/ 343063 w 436126"/>
                  <a:gd name="connsiteY22" fmla="*/ 718138 h 966670"/>
                  <a:gd name="connsiteX23" fmla="*/ 337185 w 436126"/>
                  <a:gd name="connsiteY23" fmla="*/ 747253 h 966670"/>
                  <a:gd name="connsiteX24" fmla="*/ 337185 w 436126"/>
                  <a:gd name="connsiteY24" fmla="*/ 747253 h 966670"/>
                  <a:gd name="connsiteX25" fmla="*/ 337185 w 436126"/>
                  <a:gd name="connsiteY25" fmla="*/ 747254 h 966670"/>
                  <a:gd name="connsiteX26" fmla="*/ 337185 w 436126"/>
                  <a:gd name="connsiteY26" fmla="*/ 747253 h 966670"/>
                  <a:gd name="connsiteX27" fmla="*/ 343063 w 436126"/>
                  <a:gd name="connsiteY27" fmla="*/ 776369 h 966670"/>
                  <a:gd name="connsiteX28" fmla="*/ 382869 w 436126"/>
                  <a:gd name="connsiteY28" fmla="*/ 816175 h 966670"/>
                  <a:gd name="connsiteX29" fmla="*/ 392100 w 436126"/>
                  <a:gd name="connsiteY29" fmla="*/ 818039 h 966670"/>
                  <a:gd name="connsiteX30" fmla="*/ 392157 w 436126"/>
                  <a:gd name="connsiteY30" fmla="*/ 826952 h 966670"/>
                  <a:gd name="connsiteX31" fmla="*/ 382869 w 436126"/>
                  <a:gd name="connsiteY31" fmla="*/ 828827 h 966670"/>
                  <a:gd name="connsiteX32" fmla="*/ 343063 w 436126"/>
                  <a:gd name="connsiteY32" fmla="*/ 868633 h 966670"/>
                  <a:gd name="connsiteX33" fmla="*/ 337185 w 436126"/>
                  <a:gd name="connsiteY33" fmla="*/ 897749 h 966670"/>
                  <a:gd name="connsiteX34" fmla="*/ 337185 w 436126"/>
                  <a:gd name="connsiteY34" fmla="*/ 897748 h 966670"/>
                  <a:gd name="connsiteX35" fmla="*/ 337185 w 436126"/>
                  <a:gd name="connsiteY35" fmla="*/ 897749 h 966670"/>
                  <a:gd name="connsiteX36" fmla="*/ 337185 w 436126"/>
                  <a:gd name="connsiteY36" fmla="*/ 897749 h 966670"/>
                  <a:gd name="connsiteX37" fmla="*/ 343063 w 436126"/>
                  <a:gd name="connsiteY37" fmla="*/ 926864 h 966670"/>
                  <a:gd name="connsiteX38" fmla="*/ 382869 w 436126"/>
                  <a:gd name="connsiteY38" fmla="*/ 966670 h 966670"/>
                  <a:gd name="connsiteX39" fmla="*/ 1905 w 436126"/>
                  <a:gd name="connsiteY39" fmla="*/ 879651 h 966670"/>
                  <a:gd name="connsiteX40" fmla="*/ 0 w 436126"/>
                  <a:gd name="connsiteY40" fmla="*/ 452931 h 966670"/>
                  <a:gd name="connsiteX41" fmla="*/ 198120 w 436126"/>
                  <a:gd name="connsiteY41" fmla="*/ 279576 h 966670"/>
                  <a:gd name="connsiteX42" fmla="*/ 304800 w 436126"/>
                  <a:gd name="connsiteY42" fmla="*/ 58596 h 966670"/>
                  <a:gd name="connsiteX43" fmla="*/ 375999 w 436126"/>
                  <a:gd name="connsiteY4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37185 w 436126"/>
                  <a:gd name="connsiteY8" fmla="*/ 444358 h 966670"/>
                  <a:gd name="connsiteX9" fmla="*/ 382869 w 436126"/>
                  <a:gd name="connsiteY9" fmla="*/ 513280 h 966670"/>
                  <a:gd name="connsiteX10" fmla="*/ 390164 w 436126"/>
                  <a:gd name="connsiteY10" fmla="*/ 514753 h 966670"/>
                  <a:gd name="connsiteX11" fmla="*/ 382869 w 436126"/>
                  <a:gd name="connsiteY11" fmla="*/ 525932 h 966670"/>
                  <a:gd name="connsiteX12" fmla="*/ 343063 w 436126"/>
                  <a:gd name="connsiteY12" fmla="*/ 565738 h 966670"/>
                  <a:gd name="connsiteX13" fmla="*/ 337185 w 436126"/>
                  <a:gd name="connsiteY13" fmla="*/ 594853 h 966670"/>
                  <a:gd name="connsiteX14" fmla="*/ 337185 w 436126"/>
                  <a:gd name="connsiteY14" fmla="*/ 594853 h 966670"/>
                  <a:gd name="connsiteX15" fmla="*/ 337185 w 436126"/>
                  <a:gd name="connsiteY15" fmla="*/ 594854 h 966670"/>
                  <a:gd name="connsiteX16" fmla="*/ 337185 w 436126"/>
                  <a:gd name="connsiteY16" fmla="*/ 594853 h 966670"/>
                  <a:gd name="connsiteX17" fmla="*/ 343063 w 436126"/>
                  <a:gd name="connsiteY17" fmla="*/ 623969 h 966670"/>
                  <a:gd name="connsiteX18" fmla="*/ 382869 w 436126"/>
                  <a:gd name="connsiteY18" fmla="*/ 663775 h 966670"/>
                  <a:gd name="connsiteX19" fmla="*/ 391126 w 436126"/>
                  <a:gd name="connsiteY19" fmla="*/ 665442 h 966670"/>
                  <a:gd name="connsiteX20" fmla="*/ 382869 w 436126"/>
                  <a:gd name="connsiteY20" fmla="*/ 678332 h 966670"/>
                  <a:gd name="connsiteX21" fmla="*/ 343063 w 436126"/>
                  <a:gd name="connsiteY21" fmla="*/ 718138 h 966670"/>
                  <a:gd name="connsiteX22" fmla="*/ 337185 w 436126"/>
                  <a:gd name="connsiteY22" fmla="*/ 747253 h 966670"/>
                  <a:gd name="connsiteX23" fmla="*/ 337185 w 436126"/>
                  <a:gd name="connsiteY23" fmla="*/ 747253 h 966670"/>
                  <a:gd name="connsiteX24" fmla="*/ 337185 w 436126"/>
                  <a:gd name="connsiteY24" fmla="*/ 747254 h 966670"/>
                  <a:gd name="connsiteX25" fmla="*/ 337185 w 436126"/>
                  <a:gd name="connsiteY25" fmla="*/ 747253 h 966670"/>
                  <a:gd name="connsiteX26" fmla="*/ 343063 w 436126"/>
                  <a:gd name="connsiteY26" fmla="*/ 776369 h 966670"/>
                  <a:gd name="connsiteX27" fmla="*/ 382869 w 436126"/>
                  <a:gd name="connsiteY27" fmla="*/ 816175 h 966670"/>
                  <a:gd name="connsiteX28" fmla="*/ 392100 w 436126"/>
                  <a:gd name="connsiteY28" fmla="*/ 818039 h 966670"/>
                  <a:gd name="connsiteX29" fmla="*/ 392157 w 436126"/>
                  <a:gd name="connsiteY29" fmla="*/ 826952 h 966670"/>
                  <a:gd name="connsiteX30" fmla="*/ 382869 w 436126"/>
                  <a:gd name="connsiteY30" fmla="*/ 828827 h 966670"/>
                  <a:gd name="connsiteX31" fmla="*/ 343063 w 436126"/>
                  <a:gd name="connsiteY31" fmla="*/ 868633 h 966670"/>
                  <a:gd name="connsiteX32" fmla="*/ 337185 w 436126"/>
                  <a:gd name="connsiteY32" fmla="*/ 897749 h 966670"/>
                  <a:gd name="connsiteX33" fmla="*/ 337185 w 436126"/>
                  <a:gd name="connsiteY33" fmla="*/ 897748 h 966670"/>
                  <a:gd name="connsiteX34" fmla="*/ 337185 w 436126"/>
                  <a:gd name="connsiteY34" fmla="*/ 897749 h 966670"/>
                  <a:gd name="connsiteX35" fmla="*/ 337185 w 436126"/>
                  <a:gd name="connsiteY35" fmla="*/ 897749 h 966670"/>
                  <a:gd name="connsiteX36" fmla="*/ 343063 w 436126"/>
                  <a:gd name="connsiteY36" fmla="*/ 926864 h 966670"/>
                  <a:gd name="connsiteX37" fmla="*/ 382869 w 436126"/>
                  <a:gd name="connsiteY37" fmla="*/ 966670 h 966670"/>
                  <a:gd name="connsiteX38" fmla="*/ 1905 w 436126"/>
                  <a:gd name="connsiteY38" fmla="*/ 879651 h 966670"/>
                  <a:gd name="connsiteX39" fmla="*/ 0 w 436126"/>
                  <a:gd name="connsiteY39" fmla="*/ 452931 h 966670"/>
                  <a:gd name="connsiteX40" fmla="*/ 198120 w 436126"/>
                  <a:gd name="connsiteY40" fmla="*/ 279576 h 966670"/>
                  <a:gd name="connsiteX41" fmla="*/ 304800 w 436126"/>
                  <a:gd name="connsiteY41" fmla="*/ 58596 h 966670"/>
                  <a:gd name="connsiteX42" fmla="*/ 375999 w 436126"/>
                  <a:gd name="connsiteY4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37185 w 436126"/>
                  <a:gd name="connsiteY7" fmla="*/ 444359 h 966670"/>
                  <a:gd name="connsiteX8" fmla="*/ 382869 w 436126"/>
                  <a:gd name="connsiteY8" fmla="*/ 513280 h 966670"/>
                  <a:gd name="connsiteX9" fmla="*/ 390164 w 436126"/>
                  <a:gd name="connsiteY9" fmla="*/ 514753 h 966670"/>
                  <a:gd name="connsiteX10" fmla="*/ 382869 w 436126"/>
                  <a:gd name="connsiteY10" fmla="*/ 525932 h 966670"/>
                  <a:gd name="connsiteX11" fmla="*/ 343063 w 436126"/>
                  <a:gd name="connsiteY11" fmla="*/ 565738 h 966670"/>
                  <a:gd name="connsiteX12" fmla="*/ 337185 w 436126"/>
                  <a:gd name="connsiteY12" fmla="*/ 594853 h 966670"/>
                  <a:gd name="connsiteX13" fmla="*/ 337185 w 436126"/>
                  <a:gd name="connsiteY13" fmla="*/ 594853 h 966670"/>
                  <a:gd name="connsiteX14" fmla="*/ 337185 w 436126"/>
                  <a:gd name="connsiteY14" fmla="*/ 594854 h 966670"/>
                  <a:gd name="connsiteX15" fmla="*/ 337185 w 436126"/>
                  <a:gd name="connsiteY15" fmla="*/ 594853 h 966670"/>
                  <a:gd name="connsiteX16" fmla="*/ 343063 w 436126"/>
                  <a:gd name="connsiteY16" fmla="*/ 623969 h 966670"/>
                  <a:gd name="connsiteX17" fmla="*/ 382869 w 436126"/>
                  <a:gd name="connsiteY17" fmla="*/ 663775 h 966670"/>
                  <a:gd name="connsiteX18" fmla="*/ 391126 w 436126"/>
                  <a:gd name="connsiteY18" fmla="*/ 665442 h 966670"/>
                  <a:gd name="connsiteX19" fmla="*/ 382869 w 436126"/>
                  <a:gd name="connsiteY19" fmla="*/ 678332 h 966670"/>
                  <a:gd name="connsiteX20" fmla="*/ 343063 w 436126"/>
                  <a:gd name="connsiteY20" fmla="*/ 718138 h 966670"/>
                  <a:gd name="connsiteX21" fmla="*/ 337185 w 436126"/>
                  <a:gd name="connsiteY21" fmla="*/ 747253 h 966670"/>
                  <a:gd name="connsiteX22" fmla="*/ 337185 w 436126"/>
                  <a:gd name="connsiteY22" fmla="*/ 747253 h 966670"/>
                  <a:gd name="connsiteX23" fmla="*/ 337185 w 436126"/>
                  <a:gd name="connsiteY23" fmla="*/ 747254 h 966670"/>
                  <a:gd name="connsiteX24" fmla="*/ 337185 w 436126"/>
                  <a:gd name="connsiteY24" fmla="*/ 747253 h 966670"/>
                  <a:gd name="connsiteX25" fmla="*/ 343063 w 436126"/>
                  <a:gd name="connsiteY25" fmla="*/ 776369 h 966670"/>
                  <a:gd name="connsiteX26" fmla="*/ 382869 w 436126"/>
                  <a:gd name="connsiteY26" fmla="*/ 816175 h 966670"/>
                  <a:gd name="connsiteX27" fmla="*/ 392100 w 436126"/>
                  <a:gd name="connsiteY27" fmla="*/ 818039 h 966670"/>
                  <a:gd name="connsiteX28" fmla="*/ 392157 w 436126"/>
                  <a:gd name="connsiteY28" fmla="*/ 826952 h 966670"/>
                  <a:gd name="connsiteX29" fmla="*/ 382869 w 436126"/>
                  <a:gd name="connsiteY29" fmla="*/ 828827 h 966670"/>
                  <a:gd name="connsiteX30" fmla="*/ 343063 w 436126"/>
                  <a:gd name="connsiteY30" fmla="*/ 868633 h 966670"/>
                  <a:gd name="connsiteX31" fmla="*/ 337185 w 436126"/>
                  <a:gd name="connsiteY31" fmla="*/ 897749 h 966670"/>
                  <a:gd name="connsiteX32" fmla="*/ 337185 w 436126"/>
                  <a:gd name="connsiteY32" fmla="*/ 897748 h 966670"/>
                  <a:gd name="connsiteX33" fmla="*/ 337185 w 436126"/>
                  <a:gd name="connsiteY33" fmla="*/ 897749 h 966670"/>
                  <a:gd name="connsiteX34" fmla="*/ 337185 w 436126"/>
                  <a:gd name="connsiteY34" fmla="*/ 897749 h 966670"/>
                  <a:gd name="connsiteX35" fmla="*/ 343063 w 436126"/>
                  <a:gd name="connsiteY35" fmla="*/ 926864 h 966670"/>
                  <a:gd name="connsiteX36" fmla="*/ 382869 w 436126"/>
                  <a:gd name="connsiteY36" fmla="*/ 966670 h 966670"/>
                  <a:gd name="connsiteX37" fmla="*/ 1905 w 436126"/>
                  <a:gd name="connsiteY37" fmla="*/ 879651 h 966670"/>
                  <a:gd name="connsiteX38" fmla="*/ 0 w 436126"/>
                  <a:gd name="connsiteY38" fmla="*/ 452931 h 966670"/>
                  <a:gd name="connsiteX39" fmla="*/ 198120 w 436126"/>
                  <a:gd name="connsiteY39" fmla="*/ 279576 h 966670"/>
                  <a:gd name="connsiteX40" fmla="*/ 304800 w 436126"/>
                  <a:gd name="connsiteY40" fmla="*/ 58596 h 966670"/>
                  <a:gd name="connsiteX41" fmla="*/ 375999 w 436126"/>
                  <a:gd name="connsiteY4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37185 w 436126"/>
                  <a:gd name="connsiteY6" fmla="*/ 444358 h 966670"/>
                  <a:gd name="connsiteX7" fmla="*/ 382869 w 436126"/>
                  <a:gd name="connsiteY7" fmla="*/ 513280 h 966670"/>
                  <a:gd name="connsiteX8" fmla="*/ 390164 w 436126"/>
                  <a:gd name="connsiteY8" fmla="*/ 514753 h 966670"/>
                  <a:gd name="connsiteX9" fmla="*/ 382869 w 436126"/>
                  <a:gd name="connsiteY9" fmla="*/ 525932 h 966670"/>
                  <a:gd name="connsiteX10" fmla="*/ 343063 w 436126"/>
                  <a:gd name="connsiteY10" fmla="*/ 565738 h 966670"/>
                  <a:gd name="connsiteX11" fmla="*/ 337185 w 436126"/>
                  <a:gd name="connsiteY11" fmla="*/ 594853 h 966670"/>
                  <a:gd name="connsiteX12" fmla="*/ 337185 w 436126"/>
                  <a:gd name="connsiteY12" fmla="*/ 594853 h 966670"/>
                  <a:gd name="connsiteX13" fmla="*/ 337185 w 436126"/>
                  <a:gd name="connsiteY13" fmla="*/ 594854 h 966670"/>
                  <a:gd name="connsiteX14" fmla="*/ 337185 w 436126"/>
                  <a:gd name="connsiteY14" fmla="*/ 594853 h 966670"/>
                  <a:gd name="connsiteX15" fmla="*/ 343063 w 436126"/>
                  <a:gd name="connsiteY15" fmla="*/ 623969 h 966670"/>
                  <a:gd name="connsiteX16" fmla="*/ 382869 w 436126"/>
                  <a:gd name="connsiteY16" fmla="*/ 663775 h 966670"/>
                  <a:gd name="connsiteX17" fmla="*/ 391126 w 436126"/>
                  <a:gd name="connsiteY17" fmla="*/ 665442 h 966670"/>
                  <a:gd name="connsiteX18" fmla="*/ 382869 w 436126"/>
                  <a:gd name="connsiteY18" fmla="*/ 678332 h 966670"/>
                  <a:gd name="connsiteX19" fmla="*/ 343063 w 436126"/>
                  <a:gd name="connsiteY19" fmla="*/ 718138 h 966670"/>
                  <a:gd name="connsiteX20" fmla="*/ 337185 w 436126"/>
                  <a:gd name="connsiteY20" fmla="*/ 747253 h 966670"/>
                  <a:gd name="connsiteX21" fmla="*/ 337185 w 436126"/>
                  <a:gd name="connsiteY21" fmla="*/ 747253 h 966670"/>
                  <a:gd name="connsiteX22" fmla="*/ 337185 w 436126"/>
                  <a:gd name="connsiteY22" fmla="*/ 747254 h 966670"/>
                  <a:gd name="connsiteX23" fmla="*/ 337185 w 436126"/>
                  <a:gd name="connsiteY23" fmla="*/ 747253 h 966670"/>
                  <a:gd name="connsiteX24" fmla="*/ 343063 w 436126"/>
                  <a:gd name="connsiteY24" fmla="*/ 776369 h 966670"/>
                  <a:gd name="connsiteX25" fmla="*/ 382869 w 436126"/>
                  <a:gd name="connsiteY25" fmla="*/ 816175 h 966670"/>
                  <a:gd name="connsiteX26" fmla="*/ 392100 w 436126"/>
                  <a:gd name="connsiteY26" fmla="*/ 818039 h 966670"/>
                  <a:gd name="connsiteX27" fmla="*/ 392157 w 436126"/>
                  <a:gd name="connsiteY27" fmla="*/ 826952 h 966670"/>
                  <a:gd name="connsiteX28" fmla="*/ 382869 w 436126"/>
                  <a:gd name="connsiteY28" fmla="*/ 828827 h 966670"/>
                  <a:gd name="connsiteX29" fmla="*/ 343063 w 436126"/>
                  <a:gd name="connsiteY29" fmla="*/ 868633 h 966670"/>
                  <a:gd name="connsiteX30" fmla="*/ 337185 w 436126"/>
                  <a:gd name="connsiteY30" fmla="*/ 897749 h 966670"/>
                  <a:gd name="connsiteX31" fmla="*/ 337185 w 436126"/>
                  <a:gd name="connsiteY31" fmla="*/ 897748 h 966670"/>
                  <a:gd name="connsiteX32" fmla="*/ 337185 w 436126"/>
                  <a:gd name="connsiteY32" fmla="*/ 897749 h 966670"/>
                  <a:gd name="connsiteX33" fmla="*/ 337185 w 436126"/>
                  <a:gd name="connsiteY33" fmla="*/ 897749 h 966670"/>
                  <a:gd name="connsiteX34" fmla="*/ 343063 w 436126"/>
                  <a:gd name="connsiteY34" fmla="*/ 926864 h 966670"/>
                  <a:gd name="connsiteX35" fmla="*/ 382869 w 436126"/>
                  <a:gd name="connsiteY35" fmla="*/ 966670 h 966670"/>
                  <a:gd name="connsiteX36" fmla="*/ 1905 w 436126"/>
                  <a:gd name="connsiteY36" fmla="*/ 879651 h 966670"/>
                  <a:gd name="connsiteX37" fmla="*/ 0 w 436126"/>
                  <a:gd name="connsiteY37" fmla="*/ 452931 h 966670"/>
                  <a:gd name="connsiteX38" fmla="*/ 198120 w 436126"/>
                  <a:gd name="connsiteY38" fmla="*/ 279576 h 966670"/>
                  <a:gd name="connsiteX39" fmla="*/ 304800 w 436126"/>
                  <a:gd name="connsiteY39" fmla="*/ 58596 h 966670"/>
                  <a:gd name="connsiteX40" fmla="*/ 375999 w 436126"/>
                  <a:gd name="connsiteY4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37185 w 436126"/>
                  <a:gd name="connsiteY5" fmla="*/ 444358 h 966670"/>
                  <a:gd name="connsiteX6" fmla="*/ 382869 w 436126"/>
                  <a:gd name="connsiteY6" fmla="*/ 513280 h 966670"/>
                  <a:gd name="connsiteX7" fmla="*/ 390164 w 436126"/>
                  <a:gd name="connsiteY7" fmla="*/ 514753 h 966670"/>
                  <a:gd name="connsiteX8" fmla="*/ 382869 w 436126"/>
                  <a:gd name="connsiteY8" fmla="*/ 525932 h 966670"/>
                  <a:gd name="connsiteX9" fmla="*/ 343063 w 436126"/>
                  <a:gd name="connsiteY9" fmla="*/ 565738 h 966670"/>
                  <a:gd name="connsiteX10" fmla="*/ 337185 w 436126"/>
                  <a:gd name="connsiteY10" fmla="*/ 594853 h 966670"/>
                  <a:gd name="connsiteX11" fmla="*/ 337185 w 436126"/>
                  <a:gd name="connsiteY11" fmla="*/ 594853 h 966670"/>
                  <a:gd name="connsiteX12" fmla="*/ 337185 w 436126"/>
                  <a:gd name="connsiteY12" fmla="*/ 594854 h 966670"/>
                  <a:gd name="connsiteX13" fmla="*/ 337185 w 436126"/>
                  <a:gd name="connsiteY13" fmla="*/ 594853 h 966670"/>
                  <a:gd name="connsiteX14" fmla="*/ 343063 w 436126"/>
                  <a:gd name="connsiteY14" fmla="*/ 623969 h 966670"/>
                  <a:gd name="connsiteX15" fmla="*/ 382869 w 436126"/>
                  <a:gd name="connsiteY15" fmla="*/ 663775 h 966670"/>
                  <a:gd name="connsiteX16" fmla="*/ 391126 w 436126"/>
                  <a:gd name="connsiteY16" fmla="*/ 665442 h 966670"/>
                  <a:gd name="connsiteX17" fmla="*/ 382869 w 436126"/>
                  <a:gd name="connsiteY17" fmla="*/ 678332 h 966670"/>
                  <a:gd name="connsiteX18" fmla="*/ 343063 w 436126"/>
                  <a:gd name="connsiteY18" fmla="*/ 718138 h 966670"/>
                  <a:gd name="connsiteX19" fmla="*/ 337185 w 436126"/>
                  <a:gd name="connsiteY19" fmla="*/ 747253 h 966670"/>
                  <a:gd name="connsiteX20" fmla="*/ 337185 w 436126"/>
                  <a:gd name="connsiteY20" fmla="*/ 747253 h 966670"/>
                  <a:gd name="connsiteX21" fmla="*/ 337185 w 436126"/>
                  <a:gd name="connsiteY21" fmla="*/ 747254 h 966670"/>
                  <a:gd name="connsiteX22" fmla="*/ 337185 w 436126"/>
                  <a:gd name="connsiteY22" fmla="*/ 747253 h 966670"/>
                  <a:gd name="connsiteX23" fmla="*/ 343063 w 436126"/>
                  <a:gd name="connsiteY23" fmla="*/ 776369 h 966670"/>
                  <a:gd name="connsiteX24" fmla="*/ 382869 w 436126"/>
                  <a:gd name="connsiteY24" fmla="*/ 816175 h 966670"/>
                  <a:gd name="connsiteX25" fmla="*/ 392100 w 436126"/>
                  <a:gd name="connsiteY25" fmla="*/ 818039 h 966670"/>
                  <a:gd name="connsiteX26" fmla="*/ 392157 w 436126"/>
                  <a:gd name="connsiteY26" fmla="*/ 826952 h 966670"/>
                  <a:gd name="connsiteX27" fmla="*/ 382869 w 436126"/>
                  <a:gd name="connsiteY27" fmla="*/ 828827 h 966670"/>
                  <a:gd name="connsiteX28" fmla="*/ 343063 w 436126"/>
                  <a:gd name="connsiteY28" fmla="*/ 868633 h 966670"/>
                  <a:gd name="connsiteX29" fmla="*/ 337185 w 436126"/>
                  <a:gd name="connsiteY29" fmla="*/ 897749 h 966670"/>
                  <a:gd name="connsiteX30" fmla="*/ 337185 w 436126"/>
                  <a:gd name="connsiteY30" fmla="*/ 897748 h 966670"/>
                  <a:gd name="connsiteX31" fmla="*/ 337185 w 436126"/>
                  <a:gd name="connsiteY31" fmla="*/ 897749 h 966670"/>
                  <a:gd name="connsiteX32" fmla="*/ 337185 w 436126"/>
                  <a:gd name="connsiteY32" fmla="*/ 897749 h 966670"/>
                  <a:gd name="connsiteX33" fmla="*/ 343063 w 436126"/>
                  <a:gd name="connsiteY33" fmla="*/ 926864 h 966670"/>
                  <a:gd name="connsiteX34" fmla="*/ 382869 w 436126"/>
                  <a:gd name="connsiteY34" fmla="*/ 966670 h 966670"/>
                  <a:gd name="connsiteX35" fmla="*/ 1905 w 436126"/>
                  <a:gd name="connsiteY35" fmla="*/ 879651 h 966670"/>
                  <a:gd name="connsiteX36" fmla="*/ 0 w 436126"/>
                  <a:gd name="connsiteY36" fmla="*/ 452931 h 966670"/>
                  <a:gd name="connsiteX37" fmla="*/ 198120 w 436126"/>
                  <a:gd name="connsiteY37" fmla="*/ 279576 h 966670"/>
                  <a:gd name="connsiteX38" fmla="*/ 304800 w 436126"/>
                  <a:gd name="connsiteY38" fmla="*/ 58596 h 966670"/>
                  <a:gd name="connsiteX39" fmla="*/ 375999 w 436126"/>
                  <a:gd name="connsiteY3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43063 w 436126"/>
                  <a:gd name="connsiteY4" fmla="*/ 415243 h 966670"/>
                  <a:gd name="connsiteX5" fmla="*/ 382869 w 436126"/>
                  <a:gd name="connsiteY5" fmla="*/ 513280 h 966670"/>
                  <a:gd name="connsiteX6" fmla="*/ 390164 w 436126"/>
                  <a:gd name="connsiteY6" fmla="*/ 514753 h 966670"/>
                  <a:gd name="connsiteX7" fmla="*/ 382869 w 436126"/>
                  <a:gd name="connsiteY7" fmla="*/ 525932 h 966670"/>
                  <a:gd name="connsiteX8" fmla="*/ 343063 w 436126"/>
                  <a:gd name="connsiteY8" fmla="*/ 565738 h 966670"/>
                  <a:gd name="connsiteX9" fmla="*/ 337185 w 436126"/>
                  <a:gd name="connsiteY9" fmla="*/ 594853 h 966670"/>
                  <a:gd name="connsiteX10" fmla="*/ 337185 w 436126"/>
                  <a:gd name="connsiteY10" fmla="*/ 594853 h 966670"/>
                  <a:gd name="connsiteX11" fmla="*/ 337185 w 436126"/>
                  <a:gd name="connsiteY11" fmla="*/ 594854 h 966670"/>
                  <a:gd name="connsiteX12" fmla="*/ 337185 w 436126"/>
                  <a:gd name="connsiteY12" fmla="*/ 594853 h 966670"/>
                  <a:gd name="connsiteX13" fmla="*/ 343063 w 436126"/>
                  <a:gd name="connsiteY13" fmla="*/ 623969 h 966670"/>
                  <a:gd name="connsiteX14" fmla="*/ 382869 w 436126"/>
                  <a:gd name="connsiteY14" fmla="*/ 663775 h 966670"/>
                  <a:gd name="connsiteX15" fmla="*/ 391126 w 436126"/>
                  <a:gd name="connsiteY15" fmla="*/ 665442 h 966670"/>
                  <a:gd name="connsiteX16" fmla="*/ 382869 w 436126"/>
                  <a:gd name="connsiteY16" fmla="*/ 678332 h 966670"/>
                  <a:gd name="connsiteX17" fmla="*/ 343063 w 436126"/>
                  <a:gd name="connsiteY17" fmla="*/ 718138 h 966670"/>
                  <a:gd name="connsiteX18" fmla="*/ 337185 w 436126"/>
                  <a:gd name="connsiteY18" fmla="*/ 747253 h 966670"/>
                  <a:gd name="connsiteX19" fmla="*/ 337185 w 436126"/>
                  <a:gd name="connsiteY19" fmla="*/ 747253 h 966670"/>
                  <a:gd name="connsiteX20" fmla="*/ 337185 w 436126"/>
                  <a:gd name="connsiteY20" fmla="*/ 747254 h 966670"/>
                  <a:gd name="connsiteX21" fmla="*/ 337185 w 436126"/>
                  <a:gd name="connsiteY21" fmla="*/ 747253 h 966670"/>
                  <a:gd name="connsiteX22" fmla="*/ 343063 w 436126"/>
                  <a:gd name="connsiteY22" fmla="*/ 776369 h 966670"/>
                  <a:gd name="connsiteX23" fmla="*/ 382869 w 436126"/>
                  <a:gd name="connsiteY23" fmla="*/ 816175 h 966670"/>
                  <a:gd name="connsiteX24" fmla="*/ 392100 w 436126"/>
                  <a:gd name="connsiteY24" fmla="*/ 818039 h 966670"/>
                  <a:gd name="connsiteX25" fmla="*/ 392157 w 436126"/>
                  <a:gd name="connsiteY25" fmla="*/ 826952 h 966670"/>
                  <a:gd name="connsiteX26" fmla="*/ 382869 w 436126"/>
                  <a:gd name="connsiteY26" fmla="*/ 828827 h 966670"/>
                  <a:gd name="connsiteX27" fmla="*/ 343063 w 436126"/>
                  <a:gd name="connsiteY27" fmla="*/ 868633 h 966670"/>
                  <a:gd name="connsiteX28" fmla="*/ 337185 w 436126"/>
                  <a:gd name="connsiteY28" fmla="*/ 897749 h 966670"/>
                  <a:gd name="connsiteX29" fmla="*/ 337185 w 436126"/>
                  <a:gd name="connsiteY29" fmla="*/ 897748 h 966670"/>
                  <a:gd name="connsiteX30" fmla="*/ 337185 w 436126"/>
                  <a:gd name="connsiteY30" fmla="*/ 897749 h 966670"/>
                  <a:gd name="connsiteX31" fmla="*/ 337185 w 436126"/>
                  <a:gd name="connsiteY31" fmla="*/ 897749 h 966670"/>
                  <a:gd name="connsiteX32" fmla="*/ 343063 w 436126"/>
                  <a:gd name="connsiteY32" fmla="*/ 926864 h 966670"/>
                  <a:gd name="connsiteX33" fmla="*/ 382869 w 436126"/>
                  <a:gd name="connsiteY33" fmla="*/ 966670 h 966670"/>
                  <a:gd name="connsiteX34" fmla="*/ 1905 w 436126"/>
                  <a:gd name="connsiteY34" fmla="*/ 879651 h 966670"/>
                  <a:gd name="connsiteX35" fmla="*/ 0 w 436126"/>
                  <a:gd name="connsiteY35" fmla="*/ 452931 h 966670"/>
                  <a:gd name="connsiteX36" fmla="*/ 198120 w 436126"/>
                  <a:gd name="connsiteY36" fmla="*/ 279576 h 966670"/>
                  <a:gd name="connsiteX37" fmla="*/ 304800 w 436126"/>
                  <a:gd name="connsiteY37" fmla="*/ 58596 h 966670"/>
                  <a:gd name="connsiteX38" fmla="*/ 375999 w 436126"/>
                  <a:gd name="connsiteY3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90164 w 436126"/>
                  <a:gd name="connsiteY5" fmla="*/ 514753 h 966670"/>
                  <a:gd name="connsiteX6" fmla="*/ 382869 w 436126"/>
                  <a:gd name="connsiteY6" fmla="*/ 525932 h 966670"/>
                  <a:gd name="connsiteX7" fmla="*/ 343063 w 436126"/>
                  <a:gd name="connsiteY7" fmla="*/ 565738 h 966670"/>
                  <a:gd name="connsiteX8" fmla="*/ 337185 w 436126"/>
                  <a:gd name="connsiteY8" fmla="*/ 594853 h 966670"/>
                  <a:gd name="connsiteX9" fmla="*/ 337185 w 436126"/>
                  <a:gd name="connsiteY9" fmla="*/ 594853 h 966670"/>
                  <a:gd name="connsiteX10" fmla="*/ 337185 w 436126"/>
                  <a:gd name="connsiteY10" fmla="*/ 594854 h 966670"/>
                  <a:gd name="connsiteX11" fmla="*/ 337185 w 436126"/>
                  <a:gd name="connsiteY11" fmla="*/ 594853 h 966670"/>
                  <a:gd name="connsiteX12" fmla="*/ 343063 w 436126"/>
                  <a:gd name="connsiteY12" fmla="*/ 623969 h 966670"/>
                  <a:gd name="connsiteX13" fmla="*/ 382869 w 436126"/>
                  <a:gd name="connsiteY13" fmla="*/ 663775 h 966670"/>
                  <a:gd name="connsiteX14" fmla="*/ 391126 w 436126"/>
                  <a:gd name="connsiteY14" fmla="*/ 665442 h 966670"/>
                  <a:gd name="connsiteX15" fmla="*/ 382869 w 436126"/>
                  <a:gd name="connsiteY15" fmla="*/ 678332 h 966670"/>
                  <a:gd name="connsiteX16" fmla="*/ 343063 w 436126"/>
                  <a:gd name="connsiteY16" fmla="*/ 718138 h 966670"/>
                  <a:gd name="connsiteX17" fmla="*/ 337185 w 436126"/>
                  <a:gd name="connsiteY17" fmla="*/ 747253 h 966670"/>
                  <a:gd name="connsiteX18" fmla="*/ 337185 w 436126"/>
                  <a:gd name="connsiteY18" fmla="*/ 747253 h 966670"/>
                  <a:gd name="connsiteX19" fmla="*/ 337185 w 436126"/>
                  <a:gd name="connsiteY19" fmla="*/ 747254 h 966670"/>
                  <a:gd name="connsiteX20" fmla="*/ 337185 w 436126"/>
                  <a:gd name="connsiteY20" fmla="*/ 747253 h 966670"/>
                  <a:gd name="connsiteX21" fmla="*/ 343063 w 436126"/>
                  <a:gd name="connsiteY21" fmla="*/ 776369 h 966670"/>
                  <a:gd name="connsiteX22" fmla="*/ 382869 w 436126"/>
                  <a:gd name="connsiteY22" fmla="*/ 816175 h 966670"/>
                  <a:gd name="connsiteX23" fmla="*/ 392100 w 436126"/>
                  <a:gd name="connsiteY23" fmla="*/ 818039 h 966670"/>
                  <a:gd name="connsiteX24" fmla="*/ 392157 w 436126"/>
                  <a:gd name="connsiteY24" fmla="*/ 826952 h 966670"/>
                  <a:gd name="connsiteX25" fmla="*/ 382869 w 436126"/>
                  <a:gd name="connsiteY25" fmla="*/ 828827 h 966670"/>
                  <a:gd name="connsiteX26" fmla="*/ 343063 w 436126"/>
                  <a:gd name="connsiteY26" fmla="*/ 868633 h 966670"/>
                  <a:gd name="connsiteX27" fmla="*/ 337185 w 436126"/>
                  <a:gd name="connsiteY27" fmla="*/ 897749 h 966670"/>
                  <a:gd name="connsiteX28" fmla="*/ 337185 w 436126"/>
                  <a:gd name="connsiteY28" fmla="*/ 897748 h 966670"/>
                  <a:gd name="connsiteX29" fmla="*/ 337185 w 436126"/>
                  <a:gd name="connsiteY29" fmla="*/ 897749 h 966670"/>
                  <a:gd name="connsiteX30" fmla="*/ 337185 w 436126"/>
                  <a:gd name="connsiteY30" fmla="*/ 897749 h 966670"/>
                  <a:gd name="connsiteX31" fmla="*/ 343063 w 436126"/>
                  <a:gd name="connsiteY31" fmla="*/ 926864 h 966670"/>
                  <a:gd name="connsiteX32" fmla="*/ 382869 w 436126"/>
                  <a:gd name="connsiteY32" fmla="*/ 966670 h 966670"/>
                  <a:gd name="connsiteX33" fmla="*/ 1905 w 436126"/>
                  <a:gd name="connsiteY33" fmla="*/ 879651 h 966670"/>
                  <a:gd name="connsiteX34" fmla="*/ 0 w 436126"/>
                  <a:gd name="connsiteY34" fmla="*/ 452931 h 966670"/>
                  <a:gd name="connsiteX35" fmla="*/ 198120 w 436126"/>
                  <a:gd name="connsiteY35" fmla="*/ 279576 h 966670"/>
                  <a:gd name="connsiteX36" fmla="*/ 304800 w 436126"/>
                  <a:gd name="connsiteY36" fmla="*/ 58596 h 966670"/>
                  <a:gd name="connsiteX37" fmla="*/ 375999 w 436126"/>
                  <a:gd name="connsiteY3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13280 h 966670"/>
                  <a:gd name="connsiteX5" fmla="*/ 382869 w 436126"/>
                  <a:gd name="connsiteY5" fmla="*/ 525932 h 966670"/>
                  <a:gd name="connsiteX6" fmla="*/ 343063 w 436126"/>
                  <a:gd name="connsiteY6" fmla="*/ 565738 h 966670"/>
                  <a:gd name="connsiteX7" fmla="*/ 337185 w 436126"/>
                  <a:gd name="connsiteY7" fmla="*/ 594853 h 966670"/>
                  <a:gd name="connsiteX8" fmla="*/ 337185 w 436126"/>
                  <a:gd name="connsiteY8" fmla="*/ 594853 h 966670"/>
                  <a:gd name="connsiteX9" fmla="*/ 337185 w 436126"/>
                  <a:gd name="connsiteY9" fmla="*/ 594854 h 966670"/>
                  <a:gd name="connsiteX10" fmla="*/ 337185 w 436126"/>
                  <a:gd name="connsiteY10" fmla="*/ 594853 h 966670"/>
                  <a:gd name="connsiteX11" fmla="*/ 343063 w 436126"/>
                  <a:gd name="connsiteY11" fmla="*/ 623969 h 966670"/>
                  <a:gd name="connsiteX12" fmla="*/ 382869 w 436126"/>
                  <a:gd name="connsiteY12" fmla="*/ 663775 h 966670"/>
                  <a:gd name="connsiteX13" fmla="*/ 391126 w 436126"/>
                  <a:gd name="connsiteY13" fmla="*/ 665442 h 966670"/>
                  <a:gd name="connsiteX14" fmla="*/ 382869 w 436126"/>
                  <a:gd name="connsiteY14" fmla="*/ 678332 h 966670"/>
                  <a:gd name="connsiteX15" fmla="*/ 343063 w 436126"/>
                  <a:gd name="connsiteY15" fmla="*/ 718138 h 966670"/>
                  <a:gd name="connsiteX16" fmla="*/ 337185 w 436126"/>
                  <a:gd name="connsiteY16" fmla="*/ 747253 h 966670"/>
                  <a:gd name="connsiteX17" fmla="*/ 337185 w 436126"/>
                  <a:gd name="connsiteY17" fmla="*/ 747253 h 966670"/>
                  <a:gd name="connsiteX18" fmla="*/ 337185 w 436126"/>
                  <a:gd name="connsiteY18" fmla="*/ 747254 h 966670"/>
                  <a:gd name="connsiteX19" fmla="*/ 337185 w 436126"/>
                  <a:gd name="connsiteY19" fmla="*/ 747253 h 966670"/>
                  <a:gd name="connsiteX20" fmla="*/ 343063 w 436126"/>
                  <a:gd name="connsiteY20" fmla="*/ 776369 h 966670"/>
                  <a:gd name="connsiteX21" fmla="*/ 382869 w 436126"/>
                  <a:gd name="connsiteY21" fmla="*/ 816175 h 966670"/>
                  <a:gd name="connsiteX22" fmla="*/ 392100 w 436126"/>
                  <a:gd name="connsiteY22" fmla="*/ 818039 h 966670"/>
                  <a:gd name="connsiteX23" fmla="*/ 392157 w 436126"/>
                  <a:gd name="connsiteY23" fmla="*/ 826952 h 966670"/>
                  <a:gd name="connsiteX24" fmla="*/ 382869 w 436126"/>
                  <a:gd name="connsiteY24" fmla="*/ 828827 h 966670"/>
                  <a:gd name="connsiteX25" fmla="*/ 343063 w 436126"/>
                  <a:gd name="connsiteY25" fmla="*/ 868633 h 966670"/>
                  <a:gd name="connsiteX26" fmla="*/ 337185 w 436126"/>
                  <a:gd name="connsiteY26" fmla="*/ 897749 h 966670"/>
                  <a:gd name="connsiteX27" fmla="*/ 337185 w 436126"/>
                  <a:gd name="connsiteY27" fmla="*/ 897748 h 966670"/>
                  <a:gd name="connsiteX28" fmla="*/ 337185 w 436126"/>
                  <a:gd name="connsiteY28" fmla="*/ 897749 h 966670"/>
                  <a:gd name="connsiteX29" fmla="*/ 337185 w 436126"/>
                  <a:gd name="connsiteY29" fmla="*/ 897749 h 966670"/>
                  <a:gd name="connsiteX30" fmla="*/ 343063 w 436126"/>
                  <a:gd name="connsiteY30" fmla="*/ 926864 h 966670"/>
                  <a:gd name="connsiteX31" fmla="*/ 382869 w 436126"/>
                  <a:gd name="connsiteY31" fmla="*/ 966670 h 966670"/>
                  <a:gd name="connsiteX32" fmla="*/ 1905 w 436126"/>
                  <a:gd name="connsiteY32" fmla="*/ 879651 h 966670"/>
                  <a:gd name="connsiteX33" fmla="*/ 0 w 436126"/>
                  <a:gd name="connsiteY33" fmla="*/ 452931 h 966670"/>
                  <a:gd name="connsiteX34" fmla="*/ 198120 w 436126"/>
                  <a:gd name="connsiteY34" fmla="*/ 279576 h 966670"/>
                  <a:gd name="connsiteX35" fmla="*/ 304800 w 436126"/>
                  <a:gd name="connsiteY35" fmla="*/ 58596 h 966670"/>
                  <a:gd name="connsiteX36" fmla="*/ 375999 w 436126"/>
                  <a:gd name="connsiteY3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43063 w 436126"/>
                  <a:gd name="connsiteY5" fmla="*/ 565738 h 966670"/>
                  <a:gd name="connsiteX6" fmla="*/ 337185 w 436126"/>
                  <a:gd name="connsiteY6" fmla="*/ 594853 h 966670"/>
                  <a:gd name="connsiteX7" fmla="*/ 337185 w 436126"/>
                  <a:gd name="connsiteY7" fmla="*/ 594853 h 966670"/>
                  <a:gd name="connsiteX8" fmla="*/ 337185 w 436126"/>
                  <a:gd name="connsiteY8" fmla="*/ 594854 h 966670"/>
                  <a:gd name="connsiteX9" fmla="*/ 337185 w 436126"/>
                  <a:gd name="connsiteY9" fmla="*/ 594853 h 966670"/>
                  <a:gd name="connsiteX10" fmla="*/ 343063 w 436126"/>
                  <a:gd name="connsiteY10" fmla="*/ 623969 h 966670"/>
                  <a:gd name="connsiteX11" fmla="*/ 382869 w 436126"/>
                  <a:gd name="connsiteY11" fmla="*/ 663775 h 966670"/>
                  <a:gd name="connsiteX12" fmla="*/ 391126 w 436126"/>
                  <a:gd name="connsiteY12" fmla="*/ 665442 h 966670"/>
                  <a:gd name="connsiteX13" fmla="*/ 382869 w 436126"/>
                  <a:gd name="connsiteY13" fmla="*/ 678332 h 966670"/>
                  <a:gd name="connsiteX14" fmla="*/ 343063 w 436126"/>
                  <a:gd name="connsiteY14" fmla="*/ 718138 h 966670"/>
                  <a:gd name="connsiteX15" fmla="*/ 337185 w 436126"/>
                  <a:gd name="connsiteY15" fmla="*/ 747253 h 966670"/>
                  <a:gd name="connsiteX16" fmla="*/ 337185 w 436126"/>
                  <a:gd name="connsiteY16" fmla="*/ 747253 h 966670"/>
                  <a:gd name="connsiteX17" fmla="*/ 337185 w 436126"/>
                  <a:gd name="connsiteY17" fmla="*/ 747254 h 966670"/>
                  <a:gd name="connsiteX18" fmla="*/ 337185 w 436126"/>
                  <a:gd name="connsiteY18" fmla="*/ 747253 h 966670"/>
                  <a:gd name="connsiteX19" fmla="*/ 343063 w 436126"/>
                  <a:gd name="connsiteY19" fmla="*/ 776369 h 966670"/>
                  <a:gd name="connsiteX20" fmla="*/ 382869 w 436126"/>
                  <a:gd name="connsiteY20" fmla="*/ 816175 h 966670"/>
                  <a:gd name="connsiteX21" fmla="*/ 392100 w 436126"/>
                  <a:gd name="connsiteY21" fmla="*/ 818039 h 966670"/>
                  <a:gd name="connsiteX22" fmla="*/ 392157 w 436126"/>
                  <a:gd name="connsiteY22" fmla="*/ 826952 h 966670"/>
                  <a:gd name="connsiteX23" fmla="*/ 382869 w 436126"/>
                  <a:gd name="connsiteY23" fmla="*/ 828827 h 966670"/>
                  <a:gd name="connsiteX24" fmla="*/ 343063 w 436126"/>
                  <a:gd name="connsiteY24" fmla="*/ 868633 h 966670"/>
                  <a:gd name="connsiteX25" fmla="*/ 337185 w 436126"/>
                  <a:gd name="connsiteY25" fmla="*/ 897749 h 966670"/>
                  <a:gd name="connsiteX26" fmla="*/ 337185 w 436126"/>
                  <a:gd name="connsiteY26" fmla="*/ 897748 h 966670"/>
                  <a:gd name="connsiteX27" fmla="*/ 337185 w 436126"/>
                  <a:gd name="connsiteY27" fmla="*/ 897749 h 966670"/>
                  <a:gd name="connsiteX28" fmla="*/ 337185 w 436126"/>
                  <a:gd name="connsiteY28" fmla="*/ 897749 h 966670"/>
                  <a:gd name="connsiteX29" fmla="*/ 343063 w 436126"/>
                  <a:gd name="connsiteY29" fmla="*/ 926864 h 966670"/>
                  <a:gd name="connsiteX30" fmla="*/ 382869 w 436126"/>
                  <a:gd name="connsiteY30" fmla="*/ 966670 h 966670"/>
                  <a:gd name="connsiteX31" fmla="*/ 1905 w 436126"/>
                  <a:gd name="connsiteY31" fmla="*/ 879651 h 966670"/>
                  <a:gd name="connsiteX32" fmla="*/ 0 w 436126"/>
                  <a:gd name="connsiteY32" fmla="*/ 452931 h 966670"/>
                  <a:gd name="connsiteX33" fmla="*/ 198120 w 436126"/>
                  <a:gd name="connsiteY33" fmla="*/ 279576 h 966670"/>
                  <a:gd name="connsiteX34" fmla="*/ 304800 w 436126"/>
                  <a:gd name="connsiteY34" fmla="*/ 58596 h 966670"/>
                  <a:gd name="connsiteX35" fmla="*/ 375999 w 436126"/>
                  <a:gd name="connsiteY3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37185 w 436126"/>
                  <a:gd name="connsiteY8" fmla="*/ 594853 h 966670"/>
                  <a:gd name="connsiteX9" fmla="*/ 343063 w 436126"/>
                  <a:gd name="connsiteY9" fmla="*/ 623969 h 966670"/>
                  <a:gd name="connsiteX10" fmla="*/ 382869 w 436126"/>
                  <a:gd name="connsiteY10" fmla="*/ 663775 h 966670"/>
                  <a:gd name="connsiteX11" fmla="*/ 391126 w 436126"/>
                  <a:gd name="connsiteY11" fmla="*/ 665442 h 966670"/>
                  <a:gd name="connsiteX12" fmla="*/ 382869 w 436126"/>
                  <a:gd name="connsiteY12" fmla="*/ 678332 h 966670"/>
                  <a:gd name="connsiteX13" fmla="*/ 343063 w 436126"/>
                  <a:gd name="connsiteY13" fmla="*/ 718138 h 966670"/>
                  <a:gd name="connsiteX14" fmla="*/ 337185 w 436126"/>
                  <a:gd name="connsiteY14" fmla="*/ 747253 h 966670"/>
                  <a:gd name="connsiteX15" fmla="*/ 337185 w 436126"/>
                  <a:gd name="connsiteY15" fmla="*/ 747253 h 966670"/>
                  <a:gd name="connsiteX16" fmla="*/ 337185 w 436126"/>
                  <a:gd name="connsiteY16" fmla="*/ 747254 h 966670"/>
                  <a:gd name="connsiteX17" fmla="*/ 337185 w 436126"/>
                  <a:gd name="connsiteY17" fmla="*/ 747253 h 966670"/>
                  <a:gd name="connsiteX18" fmla="*/ 343063 w 436126"/>
                  <a:gd name="connsiteY18" fmla="*/ 776369 h 966670"/>
                  <a:gd name="connsiteX19" fmla="*/ 382869 w 436126"/>
                  <a:gd name="connsiteY19" fmla="*/ 816175 h 966670"/>
                  <a:gd name="connsiteX20" fmla="*/ 392100 w 436126"/>
                  <a:gd name="connsiteY20" fmla="*/ 818039 h 966670"/>
                  <a:gd name="connsiteX21" fmla="*/ 392157 w 436126"/>
                  <a:gd name="connsiteY21" fmla="*/ 826952 h 966670"/>
                  <a:gd name="connsiteX22" fmla="*/ 382869 w 436126"/>
                  <a:gd name="connsiteY22" fmla="*/ 828827 h 966670"/>
                  <a:gd name="connsiteX23" fmla="*/ 343063 w 436126"/>
                  <a:gd name="connsiteY23" fmla="*/ 868633 h 966670"/>
                  <a:gd name="connsiteX24" fmla="*/ 337185 w 436126"/>
                  <a:gd name="connsiteY24" fmla="*/ 897749 h 966670"/>
                  <a:gd name="connsiteX25" fmla="*/ 337185 w 436126"/>
                  <a:gd name="connsiteY25" fmla="*/ 897748 h 966670"/>
                  <a:gd name="connsiteX26" fmla="*/ 337185 w 436126"/>
                  <a:gd name="connsiteY26" fmla="*/ 897749 h 966670"/>
                  <a:gd name="connsiteX27" fmla="*/ 337185 w 436126"/>
                  <a:gd name="connsiteY27" fmla="*/ 897749 h 966670"/>
                  <a:gd name="connsiteX28" fmla="*/ 343063 w 436126"/>
                  <a:gd name="connsiteY28" fmla="*/ 926864 h 966670"/>
                  <a:gd name="connsiteX29" fmla="*/ 382869 w 436126"/>
                  <a:gd name="connsiteY29" fmla="*/ 966670 h 966670"/>
                  <a:gd name="connsiteX30" fmla="*/ 1905 w 436126"/>
                  <a:gd name="connsiteY30" fmla="*/ 879651 h 966670"/>
                  <a:gd name="connsiteX31" fmla="*/ 0 w 436126"/>
                  <a:gd name="connsiteY31" fmla="*/ 452931 h 966670"/>
                  <a:gd name="connsiteX32" fmla="*/ 198120 w 436126"/>
                  <a:gd name="connsiteY32" fmla="*/ 279576 h 966670"/>
                  <a:gd name="connsiteX33" fmla="*/ 304800 w 436126"/>
                  <a:gd name="connsiteY33" fmla="*/ 58596 h 966670"/>
                  <a:gd name="connsiteX34" fmla="*/ 375999 w 436126"/>
                  <a:gd name="connsiteY3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43063 w 436126"/>
                  <a:gd name="connsiteY8" fmla="*/ 623969 h 966670"/>
                  <a:gd name="connsiteX9" fmla="*/ 382869 w 436126"/>
                  <a:gd name="connsiteY9" fmla="*/ 663775 h 966670"/>
                  <a:gd name="connsiteX10" fmla="*/ 391126 w 436126"/>
                  <a:gd name="connsiteY10" fmla="*/ 665442 h 966670"/>
                  <a:gd name="connsiteX11" fmla="*/ 382869 w 436126"/>
                  <a:gd name="connsiteY11" fmla="*/ 678332 h 966670"/>
                  <a:gd name="connsiteX12" fmla="*/ 343063 w 436126"/>
                  <a:gd name="connsiteY12" fmla="*/ 718138 h 966670"/>
                  <a:gd name="connsiteX13" fmla="*/ 337185 w 436126"/>
                  <a:gd name="connsiteY13" fmla="*/ 747253 h 966670"/>
                  <a:gd name="connsiteX14" fmla="*/ 337185 w 436126"/>
                  <a:gd name="connsiteY14" fmla="*/ 747253 h 966670"/>
                  <a:gd name="connsiteX15" fmla="*/ 337185 w 436126"/>
                  <a:gd name="connsiteY15" fmla="*/ 747254 h 966670"/>
                  <a:gd name="connsiteX16" fmla="*/ 337185 w 436126"/>
                  <a:gd name="connsiteY16" fmla="*/ 747253 h 966670"/>
                  <a:gd name="connsiteX17" fmla="*/ 343063 w 436126"/>
                  <a:gd name="connsiteY17" fmla="*/ 776369 h 966670"/>
                  <a:gd name="connsiteX18" fmla="*/ 382869 w 436126"/>
                  <a:gd name="connsiteY18" fmla="*/ 816175 h 966670"/>
                  <a:gd name="connsiteX19" fmla="*/ 392100 w 436126"/>
                  <a:gd name="connsiteY19" fmla="*/ 818039 h 966670"/>
                  <a:gd name="connsiteX20" fmla="*/ 392157 w 436126"/>
                  <a:gd name="connsiteY20" fmla="*/ 826952 h 966670"/>
                  <a:gd name="connsiteX21" fmla="*/ 382869 w 436126"/>
                  <a:gd name="connsiteY21" fmla="*/ 828827 h 966670"/>
                  <a:gd name="connsiteX22" fmla="*/ 343063 w 436126"/>
                  <a:gd name="connsiteY22" fmla="*/ 868633 h 966670"/>
                  <a:gd name="connsiteX23" fmla="*/ 337185 w 436126"/>
                  <a:gd name="connsiteY23" fmla="*/ 897749 h 966670"/>
                  <a:gd name="connsiteX24" fmla="*/ 337185 w 436126"/>
                  <a:gd name="connsiteY24" fmla="*/ 897748 h 966670"/>
                  <a:gd name="connsiteX25" fmla="*/ 337185 w 436126"/>
                  <a:gd name="connsiteY25" fmla="*/ 897749 h 966670"/>
                  <a:gd name="connsiteX26" fmla="*/ 337185 w 436126"/>
                  <a:gd name="connsiteY26" fmla="*/ 897749 h 966670"/>
                  <a:gd name="connsiteX27" fmla="*/ 343063 w 436126"/>
                  <a:gd name="connsiteY27" fmla="*/ 926864 h 966670"/>
                  <a:gd name="connsiteX28" fmla="*/ 382869 w 436126"/>
                  <a:gd name="connsiteY28" fmla="*/ 966670 h 966670"/>
                  <a:gd name="connsiteX29" fmla="*/ 1905 w 436126"/>
                  <a:gd name="connsiteY29" fmla="*/ 879651 h 966670"/>
                  <a:gd name="connsiteX30" fmla="*/ 0 w 436126"/>
                  <a:gd name="connsiteY30" fmla="*/ 452931 h 966670"/>
                  <a:gd name="connsiteX31" fmla="*/ 198120 w 436126"/>
                  <a:gd name="connsiteY31" fmla="*/ 279576 h 966670"/>
                  <a:gd name="connsiteX32" fmla="*/ 304800 w 436126"/>
                  <a:gd name="connsiteY32" fmla="*/ 58596 h 966670"/>
                  <a:gd name="connsiteX33" fmla="*/ 375999 w 436126"/>
                  <a:gd name="connsiteY3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37185 w 436126"/>
                  <a:gd name="connsiteY7" fmla="*/ 594854 h 966670"/>
                  <a:gd name="connsiteX8" fmla="*/ 382869 w 436126"/>
                  <a:gd name="connsiteY8" fmla="*/ 663775 h 966670"/>
                  <a:gd name="connsiteX9" fmla="*/ 391126 w 436126"/>
                  <a:gd name="connsiteY9" fmla="*/ 665442 h 966670"/>
                  <a:gd name="connsiteX10" fmla="*/ 382869 w 436126"/>
                  <a:gd name="connsiteY10" fmla="*/ 678332 h 966670"/>
                  <a:gd name="connsiteX11" fmla="*/ 343063 w 436126"/>
                  <a:gd name="connsiteY11" fmla="*/ 718138 h 966670"/>
                  <a:gd name="connsiteX12" fmla="*/ 337185 w 436126"/>
                  <a:gd name="connsiteY12" fmla="*/ 747253 h 966670"/>
                  <a:gd name="connsiteX13" fmla="*/ 337185 w 436126"/>
                  <a:gd name="connsiteY13" fmla="*/ 747253 h 966670"/>
                  <a:gd name="connsiteX14" fmla="*/ 337185 w 436126"/>
                  <a:gd name="connsiteY14" fmla="*/ 747254 h 966670"/>
                  <a:gd name="connsiteX15" fmla="*/ 337185 w 436126"/>
                  <a:gd name="connsiteY15" fmla="*/ 747253 h 966670"/>
                  <a:gd name="connsiteX16" fmla="*/ 343063 w 436126"/>
                  <a:gd name="connsiteY16" fmla="*/ 776369 h 966670"/>
                  <a:gd name="connsiteX17" fmla="*/ 382869 w 436126"/>
                  <a:gd name="connsiteY17" fmla="*/ 816175 h 966670"/>
                  <a:gd name="connsiteX18" fmla="*/ 392100 w 436126"/>
                  <a:gd name="connsiteY18" fmla="*/ 818039 h 966670"/>
                  <a:gd name="connsiteX19" fmla="*/ 392157 w 436126"/>
                  <a:gd name="connsiteY19" fmla="*/ 826952 h 966670"/>
                  <a:gd name="connsiteX20" fmla="*/ 382869 w 436126"/>
                  <a:gd name="connsiteY20" fmla="*/ 828827 h 966670"/>
                  <a:gd name="connsiteX21" fmla="*/ 343063 w 436126"/>
                  <a:gd name="connsiteY21" fmla="*/ 868633 h 966670"/>
                  <a:gd name="connsiteX22" fmla="*/ 337185 w 436126"/>
                  <a:gd name="connsiteY22" fmla="*/ 897749 h 966670"/>
                  <a:gd name="connsiteX23" fmla="*/ 337185 w 436126"/>
                  <a:gd name="connsiteY23" fmla="*/ 897748 h 966670"/>
                  <a:gd name="connsiteX24" fmla="*/ 337185 w 436126"/>
                  <a:gd name="connsiteY24" fmla="*/ 897749 h 966670"/>
                  <a:gd name="connsiteX25" fmla="*/ 337185 w 436126"/>
                  <a:gd name="connsiteY25" fmla="*/ 897749 h 966670"/>
                  <a:gd name="connsiteX26" fmla="*/ 343063 w 436126"/>
                  <a:gd name="connsiteY26" fmla="*/ 926864 h 966670"/>
                  <a:gd name="connsiteX27" fmla="*/ 382869 w 436126"/>
                  <a:gd name="connsiteY27" fmla="*/ 966670 h 966670"/>
                  <a:gd name="connsiteX28" fmla="*/ 1905 w 436126"/>
                  <a:gd name="connsiteY28" fmla="*/ 879651 h 966670"/>
                  <a:gd name="connsiteX29" fmla="*/ 0 w 436126"/>
                  <a:gd name="connsiteY29" fmla="*/ 452931 h 966670"/>
                  <a:gd name="connsiteX30" fmla="*/ 198120 w 436126"/>
                  <a:gd name="connsiteY30" fmla="*/ 279576 h 966670"/>
                  <a:gd name="connsiteX31" fmla="*/ 304800 w 436126"/>
                  <a:gd name="connsiteY31" fmla="*/ 58596 h 966670"/>
                  <a:gd name="connsiteX32" fmla="*/ 375999 w 436126"/>
                  <a:gd name="connsiteY3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37185 w 436126"/>
                  <a:gd name="connsiteY6" fmla="*/ 594853 h 966670"/>
                  <a:gd name="connsiteX7" fmla="*/ 382869 w 436126"/>
                  <a:gd name="connsiteY7" fmla="*/ 663775 h 966670"/>
                  <a:gd name="connsiteX8" fmla="*/ 391126 w 436126"/>
                  <a:gd name="connsiteY8" fmla="*/ 665442 h 966670"/>
                  <a:gd name="connsiteX9" fmla="*/ 382869 w 436126"/>
                  <a:gd name="connsiteY9" fmla="*/ 678332 h 966670"/>
                  <a:gd name="connsiteX10" fmla="*/ 343063 w 436126"/>
                  <a:gd name="connsiteY10" fmla="*/ 718138 h 966670"/>
                  <a:gd name="connsiteX11" fmla="*/ 337185 w 436126"/>
                  <a:gd name="connsiteY11" fmla="*/ 747253 h 966670"/>
                  <a:gd name="connsiteX12" fmla="*/ 337185 w 436126"/>
                  <a:gd name="connsiteY12" fmla="*/ 747253 h 966670"/>
                  <a:gd name="connsiteX13" fmla="*/ 337185 w 436126"/>
                  <a:gd name="connsiteY13" fmla="*/ 747254 h 966670"/>
                  <a:gd name="connsiteX14" fmla="*/ 337185 w 436126"/>
                  <a:gd name="connsiteY14" fmla="*/ 747253 h 966670"/>
                  <a:gd name="connsiteX15" fmla="*/ 343063 w 436126"/>
                  <a:gd name="connsiteY15" fmla="*/ 776369 h 966670"/>
                  <a:gd name="connsiteX16" fmla="*/ 382869 w 436126"/>
                  <a:gd name="connsiteY16" fmla="*/ 816175 h 966670"/>
                  <a:gd name="connsiteX17" fmla="*/ 392100 w 436126"/>
                  <a:gd name="connsiteY17" fmla="*/ 818039 h 966670"/>
                  <a:gd name="connsiteX18" fmla="*/ 392157 w 436126"/>
                  <a:gd name="connsiteY18" fmla="*/ 826952 h 966670"/>
                  <a:gd name="connsiteX19" fmla="*/ 382869 w 436126"/>
                  <a:gd name="connsiteY19" fmla="*/ 828827 h 966670"/>
                  <a:gd name="connsiteX20" fmla="*/ 343063 w 436126"/>
                  <a:gd name="connsiteY20" fmla="*/ 868633 h 966670"/>
                  <a:gd name="connsiteX21" fmla="*/ 337185 w 436126"/>
                  <a:gd name="connsiteY21" fmla="*/ 897749 h 966670"/>
                  <a:gd name="connsiteX22" fmla="*/ 337185 w 436126"/>
                  <a:gd name="connsiteY22" fmla="*/ 897748 h 966670"/>
                  <a:gd name="connsiteX23" fmla="*/ 337185 w 436126"/>
                  <a:gd name="connsiteY23" fmla="*/ 897749 h 966670"/>
                  <a:gd name="connsiteX24" fmla="*/ 337185 w 436126"/>
                  <a:gd name="connsiteY24" fmla="*/ 897749 h 966670"/>
                  <a:gd name="connsiteX25" fmla="*/ 343063 w 436126"/>
                  <a:gd name="connsiteY25" fmla="*/ 926864 h 966670"/>
                  <a:gd name="connsiteX26" fmla="*/ 382869 w 436126"/>
                  <a:gd name="connsiteY26" fmla="*/ 966670 h 966670"/>
                  <a:gd name="connsiteX27" fmla="*/ 1905 w 436126"/>
                  <a:gd name="connsiteY27" fmla="*/ 879651 h 966670"/>
                  <a:gd name="connsiteX28" fmla="*/ 0 w 436126"/>
                  <a:gd name="connsiteY28" fmla="*/ 452931 h 966670"/>
                  <a:gd name="connsiteX29" fmla="*/ 198120 w 436126"/>
                  <a:gd name="connsiteY29" fmla="*/ 279576 h 966670"/>
                  <a:gd name="connsiteX30" fmla="*/ 304800 w 436126"/>
                  <a:gd name="connsiteY30" fmla="*/ 58596 h 966670"/>
                  <a:gd name="connsiteX31" fmla="*/ 375999 w 436126"/>
                  <a:gd name="connsiteY3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37185 w 436126"/>
                  <a:gd name="connsiteY5" fmla="*/ 594853 h 966670"/>
                  <a:gd name="connsiteX6" fmla="*/ 382869 w 436126"/>
                  <a:gd name="connsiteY6" fmla="*/ 663775 h 966670"/>
                  <a:gd name="connsiteX7" fmla="*/ 391126 w 436126"/>
                  <a:gd name="connsiteY7" fmla="*/ 665442 h 966670"/>
                  <a:gd name="connsiteX8" fmla="*/ 382869 w 436126"/>
                  <a:gd name="connsiteY8" fmla="*/ 678332 h 966670"/>
                  <a:gd name="connsiteX9" fmla="*/ 343063 w 436126"/>
                  <a:gd name="connsiteY9" fmla="*/ 718138 h 966670"/>
                  <a:gd name="connsiteX10" fmla="*/ 337185 w 436126"/>
                  <a:gd name="connsiteY10" fmla="*/ 747253 h 966670"/>
                  <a:gd name="connsiteX11" fmla="*/ 337185 w 436126"/>
                  <a:gd name="connsiteY11" fmla="*/ 747253 h 966670"/>
                  <a:gd name="connsiteX12" fmla="*/ 337185 w 436126"/>
                  <a:gd name="connsiteY12" fmla="*/ 747254 h 966670"/>
                  <a:gd name="connsiteX13" fmla="*/ 337185 w 436126"/>
                  <a:gd name="connsiteY13" fmla="*/ 747253 h 966670"/>
                  <a:gd name="connsiteX14" fmla="*/ 343063 w 436126"/>
                  <a:gd name="connsiteY14" fmla="*/ 776369 h 966670"/>
                  <a:gd name="connsiteX15" fmla="*/ 382869 w 436126"/>
                  <a:gd name="connsiteY15" fmla="*/ 816175 h 966670"/>
                  <a:gd name="connsiteX16" fmla="*/ 392100 w 436126"/>
                  <a:gd name="connsiteY16" fmla="*/ 818039 h 966670"/>
                  <a:gd name="connsiteX17" fmla="*/ 392157 w 436126"/>
                  <a:gd name="connsiteY17" fmla="*/ 826952 h 966670"/>
                  <a:gd name="connsiteX18" fmla="*/ 382869 w 436126"/>
                  <a:gd name="connsiteY18" fmla="*/ 828827 h 966670"/>
                  <a:gd name="connsiteX19" fmla="*/ 343063 w 436126"/>
                  <a:gd name="connsiteY19" fmla="*/ 868633 h 966670"/>
                  <a:gd name="connsiteX20" fmla="*/ 337185 w 436126"/>
                  <a:gd name="connsiteY20" fmla="*/ 897749 h 966670"/>
                  <a:gd name="connsiteX21" fmla="*/ 337185 w 436126"/>
                  <a:gd name="connsiteY21" fmla="*/ 897748 h 966670"/>
                  <a:gd name="connsiteX22" fmla="*/ 337185 w 436126"/>
                  <a:gd name="connsiteY22" fmla="*/ 897749 h 966670"/>
                  <a:gd name="connsiteX23" fmla="*/ 337185 w 436126"/>
                  <a:gd name="connsiteY23" fmla="*/ 897749 h 966670"/>
                  <a:gd name="connsiteX24" fmla="*/ 343063 w 436126"/>
                  <a:gd name="connsiteY24" fmla="*/ 926864 h 966670"/>
                  <a:gd name="connsiteX25" fmla="*/ 382869 w 436126"/>
                  <a:gd name="connsiteY25" fmla="*/ 966670 h 966670"/>
                  <a:gd name="connsiteX26" fmla="*/ 1905 w 436126"/>
                  <a:gd name="connsiteY26" fmla="*/ 879651 h 966670"/>
                  <a:gd name="connsiteX27" fmla="*/ 0 w 436126"/>
                  <a:gd name="connsiteY27" fmla="*/ 452931 h 966670"/>
                  <a:gd name="connsiteX28" fmla="*/ 198120 w 436126"/>
                  <a:gd name="connsiteY28" fmla="*/ 279576 h 966670"/>
                  <a:gd name="connsiteX29" fmla="*/ 304800 w 436126"/>
                  <a:gd name="connsiteY29" fmla="*/ 58596 h 966670"/>
                  <a:gd name="connsiteX30" fmla="*/ 375999 w 436126"/>
                  <a:gd name="connsiteY3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82869 w 436126"/>
                  <a:gd name="connsiteY7" fmla="*/ 678332 h 966670"/>
                  <a:gd name="connsiteX8" fmla="*/ 343063 w 436126"/>
                  <a:gd name="connsiteY8" fmla="*/ 718138 h 966670"/>
                  <a:gd name="connsiteX9" fmla="*/ 337185 w 436126"/>
                  <a:gd name="connsiteY9" fmla="*/ 747253 h 966670"/>
                  <a:gd name="connsiteX10" fmla="*/ 337185 w 436126"/>
                  <a:gd name="connsiteY10" fmla="*/ 747253 h 966670"/>
                  <a:gd name="connsiteX11" fmla="*/ 337185 w 436126"/>
                  <a:gd name="connsiteY11" fmla="*/ 747254 h 966670"/>
                  <a:gd name="connsiteX12" fmla="*/ 337185 w 436126"/>
                  <a:gd name="connsiteY12" fmla="*/ 747253 h 966670"/>
                  <a:gd name="connsiteX13" fmla="*/ 343063 w 436126"/>
                  <a:gd name="connsiteY13" fmla="*/ 776369 h 966670"/>
                  <a:gd name="connsiteX14" fmla="*/ 382869 w 436126"/>
                  <a:gd name="connsiteY14" fmla="*/ 816175 h 966670"/>
                  <a:gd name="connsiteX15" fmla="*/ 392100 w 436126"/>
                  <a:gd name="connsiteY15" fmla="*/ 818039 h 966670"/>
                  <a:gd name="connsiteX16" fmla="*/ 392157 w 436126"/>
                  <a:gd name="connsiteY16" fmla="*/ 826952 h 966670"/>
                  <a:gd name="connsiteX17" fmla="*/ 382869 w 436126"/>
                  <a:gd name="connsiteY17" fmla="*/ 828827 h 966670"/>
                  <a:gd name="connsiteX18" fmla="*/ 343063 w 436126"/>
                  <a:gd name="connsiteY18" fmla="*/ 868633 h 966670"/>
                  <a:gd name="connsiteX19" fmla="*/ 337185 w 436126"/>
                  <a:gd name="connsiteY19" fmla="*/ 897749 h 966670"/>
                  <a:gd name="connsiteX20" fmla="*/ 337185 w 436126"/>
                  <a:gd name="connsiteY20" fmla="*/ 897748 h 966670"/>
                  <a:gd name="connsiteX21" fmla="*/ 337185 w 436126"/>
                  <a:gd name="connsiteY21" fmla="*/ 897749 h 966670"/>
                  <a:gd name="connsiteX22" fmla="*/ 337185 w 436126"/>
                  <a:gd name="connsiteY22" fmla="*/ 897749 h 966670"/>
                  <a:gd name="connsiteX23" fmla="*/ 343063 w 436126"/>
                  <a:gd name="connsiteY23" fmla="*/ 926864 h 966670"/>
                  <a:gd name="connsiteX24" fmla="*/ 382869 w 436126"/>
                  <a:gd name="connsiteY24" fmla="*/ 966670 h 966670"/>
                  <a:gd name="connsiteX25" fmla="*/ 1905 w 436126"/>
                  <a:gd name="connsiteY25" fmla="*/ 879651 h 966670"/>
                  <a:gd name="connsiteX26" fmla="*/ 0 w 436126"/>
                  <a:gd name="connsiteY26" fmla="*/ 452931 h 966670"/>
                  <a:gd name="connsiteX27" fmla="*/ 198120 w 436126"/>
                  <a:gd name="connsiteY27" fmla="*/ 279576 h 966670"/>
                  <a:gd name="connsiteX28" fmla="*/ 304800 w 436126"/>
                  <a:gd name="connsiteY28" fmla="*/ 58596 h 966670"/>
                  <a:gd name="connsiteX29" fmla="*/ 375999 w 436126"/>
                  <a:gd name="connsiteY2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91126 w 436126"/>
                  <a:gd name="connsiteY6" fmla="*/ 665442 h 966670"/>
                  <a:gd name="connsiteX7" fmla="*/ 343063 w 436126"/>
                  <a:gd name="connsiteY7" fmla="*/ 718138 h 966670"/>
                  <a:gd name="connsiteX8" fmla="*/ 337185 w 436126"/>
                  <a:gd name="connsiteY8" fmla="*/ 747253 h 966670"/>
                  <a:gd name="connsiteX9" fmla="*/ 337185 w 436126"/>
                  <a:gd name="connsiteY9" fmla="*/ 747253 h 966670"/>
                  <a:gd name="connsiteX10" fmla="*/ 337185 w 436126"/>
                  <a:gd name="connsiteY10" fmla="*/ 747254 h 966670"/>
                  <a:gd name="connsiteX11" fmla="*/ 337185 w 436126"/>
                  <a:gd name="connsiteY11" fmla="*/ 747253 h 966670"/>
                  <a:gd name="connsiteX12" fmla="*/ 343063 w 436126"/>
                  <a:gd name="connsiteY12" fmla="*/ 776369 h 966670"/>
                  <a:gd name="connsiteX13" fmla="*/ 382869 w 436126"/>
                  <a:gd name="connsiteY13" fmla="*/ 816175 h 966670"/>
                  <a:gd name="connsiteX14" fmla="*/ 392100 w 436126"/>
                  <a:gd name="connsiteY14" fmla="*/ 818039 h 966670"/>
                  <a:gd name="connsiteX15" fmla="*/ 392157 w 436126"/>
                  <a:gd name="connsiteY15" fmla="*/ 826952 h 966670"/>
                  <a:gd name="connsiteX16" fmla="*/ 382869 w 436126"/>
                  <a:gd name="connsiteY16" fmla="*/ 828827 h 966670"/>
                  <a:gd name="connsiteX17" fmla="*/ 343063 w 436126"/>
                  <a:gd name="connsiteY17" fmla="*/ 868633 h 966670"/>
                  <a:gd name="connsiteX18" fmla="*/ 337185 w 436126"/>
                  <a:gd name="connsiteY18" fmla="*/ 897749 h 966670"/>
                  <a:gd name="connsiteX19" fmla="*/ 337185 w 436126"/>
                  <a:gd name="connsiteY19" fmla="*/ 897748 h 966670"/>
                  <a:gd name="connsiteX20" fmla="*/ 337185 w 436126"/>
                  <a:gd name="connsiteY20" fmla="*/ 897749 h 966670"/>
                  <a:gd name="connsiteX21" fmla="*/ 337185 w 436126"/>
                  <a:gd name="connsiteY21" fmla="*/ 897749 h 966670"/>
                  <a:gd name="connsiteX22" fmla="*/ 343063 w 436126"/>
                  <a:gd name="connsiteY22" fmla="*/ 926864 h 966670"/>
                  <a:gd name="connsiteX23" fmla="*/ 382869 w 436126"/>
                  <a:gd name="connsiteY23" fmla="*/ 966670 h 966670"/>
                  <a:gd name="connsiteX24" fmla="*/ 1905 w 436126"/>
                  <a:gd name="connsiteY24" fmla="*/ 879651 h 966670"/>
                  <a:gd name="connsiteX25" fmla="*/ 0 w 436126"/>
                  <a:gd name="connsiteY25" fmla="*/ 452931 h 966670"/>
                  <a:gd name="connsiteX26" fmla="*/ 198120 w 436126"/>
                  <a:gd name="connsiteY26" fmla="*/ 279576 h 966670"/>
                  <a:gd name="connsiteX27" fmla="*/ 304800 w 436126"/>
                  <a:gd name="connsiteY27" fmla="*/ 58596 h 966670"/>
                  <a:gd name="connsiteX28" fmla="*/ 375999 w 436126"/>
                  <a:gd name="connsiteY2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82869 w 436126"/>
                  <a:gd name="connsiteY15" fmla="*/ 828827 h 966670"/>
                  <a:gd name="connsiteX16" fmla="*/ 343063 w 436126"/>
                  <a:gd name="connsiteY16" fmla="*/ 868633 h 966670"/>
                  <a:gd name="connsiteX17" fmla="*/ 337185 w 436126"/>
                  <a:gd name="connsiteY17" fmla="*/ 897749 h 966670"/>
                  <a:gd name="connsiteX18" fmla="*/ 337185 w 436126"/>
                  <a:gd name="connsiteY18" fmla="*/ 897748 h 966670"/>
                  <a:gd name="connsiteX19" fmla="*/ 337185 w 436126"/>
                  <a:gd name="connsiteY19" fmla="*/ 897749 h 966670"/>
                  <a:gd name="connsiteX20" fmla="*/ 337185 w 436126"/>
                  <a:gd name="connsiteY20" fmla="*/ 897749 h 966670"/>
                  <a:gd name="connsiteX21" fmla="*/ 343063 w 436126"/>
                  <a:gd name="connsiteY21" fmla="*/ 926864 h 966670"/>
                  <a:gd name="connsiteX22" fmla="*/ 382869 w 436126"/>
                  <a:gd name="connsiteY22" fmla="*/ 966670 h 966670"/>
                  <a:gd name="connsiteX23" fmla="*/ 1905 w 436126"/>
                  <a:gd name="connsiteY23" fmla="*/ 879651 h 966670"/>
                  <a:gd name="connsiteX24" fmla="*/ 0 w 436126"/>
                  <a:gd name="connsiteY24" fmla="*/ 452931 h 966670"/>
                  <a:gd name="connsiteX25" fmla="*/ 198120 w 436126"/>
                  <a:gd name="connsiteY25" fmla="*/ 279576 h 966670"/>
                  <a:gd name="connsiteX26" fmla="*/ 304800 w 436126"/>
                  <a:gd name="connsiteY26" fmla="*/ 58596 h 966670"/>
                  <a:gd name="connsiteX27" fmla="*/ 375999 w 436126"/>
                  <a:gd name="connsiteY2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43063 w 436126"/>
                  <a:gd name="connsiteY11" fmla="*/ 776369 h 966670"/>
                  <a:gd name="connsiteX12" fmla="*/ 382869 w 436126"/>
                  <a:gd name="connsiteY12" fmla="*/ 816175 h 966670"/>
                  <a:gd name="connsiteX13" fmla="*/ 392100 w 436126"/>
                  <a:gd name="connsiteY13" fmla="*/ 818039 h 966670"/>
                  <a:gd name="connsiteX14" fmla="*/ 392157 w 436126"/>
                  <a:gd name="connsiteY14" fmla="*/ 826952 h 966670"/>
                  <a:gd name="connsiteX15" fmla="*/ 343063 w 436126"/>
                  <a:gd name="connsiteY15" fmla="*/ 868633 h 966670"/>
                  <a:gd name="connsiteX16" fmla="*/ 337185 w 436126"/>
                  <a:gd name="connsiteY16" fmla="*/ 897749 h 966670"/>
                  <a:gd name="connsiteX17" fmla="*/ 337185 w 436126"/>
                  <a:gd name="connsiteY17" fmla="*/ 897748 h 966670"/>
                  <a:gd name="connsiteX18" fmla="*/ 337185 w 436126"/>
                  <a:gd name="connsiteY18" fmla="*/ 897749 h 966670"/>
                  <a:gd name="connsiteX19" fmla="*/ 337185 w 436126"/>
                  <a:gd name="connsiteY19" fmla="*/ 897749 h 966670"/>
                  <a:gd name="connsiteX20" fmla="*/ 343063 w 436126"/>
                  <a:gd name="connsiteY20" fmla="*/ 926864 h 966670"/>
                  <a:gd name="connsiteX21" fmla="*/ 382869 w 436126"/>
                  <a:gd name="connsiteY21" fmla="*/ 966670 h 966670"/>
                  <a:gd name="connsiteX22" fmla="*/ 1905 w 436126"/>
                  <a:gd name="connsiteY22" fmla="*/ 879651 h 966670"/>
                  <a:gd name="connsiteX23" fmla="*/ 0 w 436126"/>
                  <a:gd name="connsiteY23" fmla="*/ 452931 h 966670"/>
                  <a:gd name="connsiteX24" fmla="*/ 198120 w 436126"/>
                  <a:gd name="connsiteY24" fmla="*/ 279576 h 966670"/>
                  <a:gd name="connsiteX25" fmla="*/ 304800 w 436126"/>
                  <a:gd name="connsiteY25" fmla="*/ 58596 h 966670"/>
                  <a:gd name="connsiteX26" fmla="*/ 375999 w 436126"/>
                  <a:gd name="connsiteY2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37185 w 436126"/>
                  <a:gd name="connsiteY10" fmla="*/ 747253 h 966670"/>
                  <a:gd name="connsiteX11" fmla="*/ 382869 w 436126"/>
                  <a:gd name="connsiteY11" fmla="*/ 816175 h 966670"/>
                  <a:gd name="connsiteX12" fmla="*/ 392100 w 436126"/>
                  <a:gd name="connsiteY12" fmla="*/ 818039 h 966670"/>
                  <a:gd name="connsiteX13" fmla="*/ 392157 w 436126"/>
                  <a:gd name="connsiteY13" fmla="*/ 826952 h 966670"/>
                  <a:gd name="connsiteX14" fmla="*/ 343063 w 436126"/>
                  <a:gd name="connsiteY14" fmla="*/ 868633 h 966670"/>
                  <a:gd name="connsiteX15" fmla="*/ 337185 w 436126"/>
                  <a:gd name="connsiteY15" fmla="*/ 897749 h 966670"/>
                  <a:gd name="connsiteX16" fmla="*/ 337185 w 436126"/>
                  <a:gd name="connsiteY16" fmla="*/ 897748 h 966670"/>
                  <a:gd name="connsiteX17" fmla="*/ 337185 w 436126"/>
                  <a:gd name="connsiteY17" fmla="*/ 897749 h 966670"/>
                  <a:gd name="connsiteX18" fmla="*/ 337185 w 436126"/>
                  <a:gd name="connsiteY18" fmla="*/ 897749 h 966670"/>
                  <a:gd name="connsiteX19" fmla="*/ 343063 w 436126"/>
                  <a:gd name="connsiteY19" fmla="*/ 926864 h 966670"/>
                  <a:gd name="connsiteX20" fmla="*/ 382869 w 436126"/>
                  <a:gd name="connsiteY20" fmla="*/ 966670 h 966670"/>
                  <a:gd name="connsiteX21" fmla="*/ 1905 w 436126"/>
                  <a:gd name="connsiteY21" fmla="*/ 879651 h 966670"/>
                  <a:gd name="connsiteX22" fmla="*/ 0 w 436126"/>
                  <a:gd name="connsiteY22" fmla="*/ 452931 h 966670"/>
                  <a:gd name="connsiteX23" fmla="*/ 198120 w 436126"/>
                  <a:gd name="connsiteY23" fmla="*/ 279576 h 966670"/>
                  <a:gd name="connsiteX24" fmla="*/ 304800 w 436126"/>
                  <a:gd name="connsiteY24" fmla="*/ 58596 h 966670"/>
                  <a:gd name="connsiteX25" fmla="*/ 375999 w 436126"/>
                  <a:gd name="connsiteY2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37185 w 436126"/>
                  <a:gd name="connsiteY9" fmla="*/ 747254 h 966670"/>
                  <a:gd name="connsiteX10" fmla="*/ 382869 w 436126"/>
                  <a:gd name="connsiteY10" fmla="*/ 816175 h 966670"/>
                  <a:gd name="connsiteX11" fmla="*/ 392100 w 436126"/>
                  <a:gd name="connsiteY11" fmla="*/ 818039 h 966670"/>
                  <a:gd name="connsiteX12" fmla="*/ 392157 w 436126"/>
                  <a:gd name="connsiteY12" fmla="*/ 826952 h 966670"/>
                  <a:gd name="connsiteX13" fmla="*/ 343063 w 436126"/>
                  <a:gd name="connsiteY13" fmla="*/ 868633 h 966670"/>
                  <a:gd name="connsiteX14" fmla="*/ 337185 w 436126"/>
                  <a:gd name="connsiteY14" fmla="*/ 897749 h 966670"/>
                  <a:gd name="connsiteX15" fmla="*/ 337185 w 436126"/>
                  <a:gd name="connsiteY15" fmla="*/ 897748 h 966670"/>
                  <a:gd name="connsiteX16" fmla="*/ 337185 w 436126"/>
                  <a:gd name="connsiteY16" fmla="*/ 897749 h 966670"/>
                  <a:gd name="connsiteX17" fmla="*/ 337185 w 436126"/>
                  <a:gd name="connsiteY17" fmla="*/ 897749 h 966670"/>
                  <a:gd name="connsiteX18" fmla="*/ 343063 w 436126"/>
                  <a:gd name="connsiteY18" fmla="*/ 926864 h 966670"/>
                  <a:gd name="connsiteX19" fmla="*/ 382869 w 436126"/>
                  <a:gd name="connsiteY19" fmla="*/ 966670 h 966670"/>
                  <a:gd name="connsiteX20" fmla="*/ 1905 w 436126"/>
                  <a:gd name="connsiteY20" fmla="*/ 879651 h 966670"/>
                  <a:gd name="connsiteX21" fmla="*/ 0 w 436126"/>
                  <a:gd name="connsiteY21" fmla="*/ 452931 h 966670"/>
                  <a:gd name="connsiteX22" fmla="*/ 198120 w 436126"/>
                  <a:gd name="connsiteY22" fmla="*/ 279576 h 966670"/>
                  <a:gd name="connsiteX23" fmla="*/ 304800 w 436126"/>
                  <a:gd name="connsiteY23" fmla="*/ 58596 h 966670"/>
                  <a:gd name="connsiteX24" fmla="*/ 375999 w 436126"/>
                  <a:gd name="connsiteY2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37185 w 436126"/>
                  <a:gd name="connsiteY8" fmla="*/ 747253 h 966670"/>
                  <a:gd name="connsiteX9" fmla="*/ 382869 w 436126"/>
                  <a:gd name="connsiteY9" fmla="*/ 816175 h 966670"/>
                  <a:gd name="connsiteX10" fmla="*/ 392100 w 436126"/>
                  <a:gd name="connsiteY10" fmla="*/ 818039 h 966670"/>
                  <a:gd name="connsiteX11" fmla="*/ 392157 w 436126"/>
                  <a:gd name="connsiteY11" fmla="*/ 826952 h 966670"/>
                  <a:gd name="connsiteX12" fmla="*/ 343063 w 436126"/>
                  <a:gd name="connsiteY12" fmla="*/ 868633 h 966670"/>
                  <a:gd name="connsiteX13" fmla="*/ 337185 w 436126"/>
                  <a:gd name="connsiteY13" fmla="*/ 897749 h 966670"/>
                  <a:gd name="connsiteX14" fmla="*/ 337185 w 436126"/>
                  <a:gd name="connsiteY14" fmla="*/ 897748 h 966670"/>
                  <a:gd name="connsiteX15" fmla="*/ 337185 w 436126"/>
                  <a:gd name="connsiteY15" fmla="*/ 897749 h 966670"/>
                  <a:gd name="connsiteX16" fmla="*/ 337185 w 436126"/>
                  <a:gd name="connsiteY16" fmla="*/ 897749 h 966670"/>
                  <a:gd name="connsiteX17" fmla="*/ 343063 w 436126"/>
                  <a:gd name="connsiteY17" fmla="*/ 926864 h 966670"/>
                  <a:gd name="connsiteX18" fmla="*/ 382869 w 436126"/>
                  <a:gd name="connsiteY18" fmla="*/ 966670 h 966670"/>
                  <a:gd name="connsiteX19" fmla="*/ 1905 w 436126"/>
                  <a:gd name="connsiteY19" fmla="*/ 879651 h 966670"/>
                  <a:gd name="connsiteX20" fmla="*/ 0 w 436126"/>
                  <a:gd name="connsiteY20" fmla="*/ 452931 h 966670"/>
                  <a:gd name="connsiteX21" fmla="*/ 198120 w 436126"/>
                  <a:gd name="connsiteY21" fmla="*/ 279576 h 966670"/>
                  <a:gd name="connsiteX22" fmla="*/ 304800 w 436126"/>
                  <a:gd name="connsiteY22" fmla="*/ 58596 h 966670"/>
                  <a:gd name="connsiteX23" fmla="*/ 375999 w 436126"/>
                  <a:gd name="connsiteY2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37185 w 436126"/>
                  <a:gd name="connsiteY7" fmla="*/ 747253 h 966670"/>
                  <a:gd name="connsiteX8" fmla="*/ 382869 w 436126"/>
                  <a:gd name="connsiteY8" fmla="*/ 816175 h 966670"/>
                  <a:gd name="connsiteX9" fmla="*/ 392100 w 436126"/>
                  <a:gd name="connsiteY9" fmla="*/ 818039 h 966670"/>
                  <a:gd name="connsiteX10" fmla="*/ 392157 w 436126"/>
                  <a:gd name="connsiteY10" fmla="*/ 826952 h 966670"/>
                  <a:gd name="connsiteX11" fmla="*/ 343063 w 436126"/>
                  <a:gd name="connsiteY11" fmla="*/ 868633 h 966670"/>
                  <a:gd name="connsiteX12" fmla="*/ 337185 w 436126"/>
                  <a:gd name="connsiteY12" fmla="*/ 897749 h 966670"/>
                  <a:gd name="connsiteX13" fmla="*/ 337185 w 436126"/>
                  <a:gd name="connsiteY13" fmla="*/ 897748 h 966670"/>
                  <a:gd name="connsiteX14" fmla="*/ 337185 w 436126"/>
                  <a:gd name="connsiteY14" fmla="*/ 897749 h 966670"/>
                  <a:gd name="connsiteX15" fmla="*/ 337185 w 436126"/>
                  <a:gd name="connsiteY15" fmla="*/ 897749 h 966670"/>
                  <a:gd name="connsiteX16" fmla="*/ 343063 w 436126"/>
                  <a:gd name="connsiteY16" fmla="*/ 926864 h 966670"/>
                  <a:gd name="connsiteX17" fmla="*/ 382869 w 436126"/>
                  <a:gd name="connsiteY17" fmla="*/ 966670 h 966670"/>
                  <a:gd name="connsiteX18" fmla="*/ 1905 w 436126"/>
                  <a:gd name="connsiteY18" fmla="*/ 879651 h 966670"/>
                  <a:gd name="connsiteX19" fmla="*/ 0 w 436126"/>
                  <a:gd name="connsiteY19" fmla="*/ 452931 h 966670"/>
                  <a:gd name="connsiteX20" fmla="*/ 198120 w 436126"/>
                  <a:gd name="connsiteY20" fmla="*/ 279576 h 966670"/>
                  <a:gd name="connsiteX21" fmla="*/ 304800 w 436126"/>
                  <a:gd name="connsiteY21" fmla="*/ 58596 h 966670"/>
                  <a:gd name="connsiteX22" fmla="*/ 375999 w 436126"/>
                  <a:gd name="connsiteY2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43063 w 436126"/>
                  <a:gd name="connsiteY6" fmla="*/ 718138 h 966670"/>
                  <a:gd name="connsiteX7" fmla="*/ 382869 w 436126"/>
                  <a:gd name="connsiteY7" fmla="*/ 816175 h 966670"/>
                  <a:gd name="connsiteX8" fmla="*/ 392100 w 436126"/>
                  <a:gd name="connsiteY8" fmla="*/ 818039 h 966670"/>
                  <a:gd name="connsiteX9" fmla="*/ 392157 w 436126"/>
                  <a:gd name="connsiteY9" fmla="*/ 826952 h 966670"/>
                  <a:gd name="connsiteX10" fmla="*/ 343063 w 436126"/>
                  <a:gd name="connsiteY10" fmla="*/ 868633 h 966670"/>
                  <a:gd name="connsiteX11" fmla="*/ 337185 w 436126"/>
                  <a:gd name="connsiteY11" fmla="*/ 897749 h 966670"/>
                  <a:gd name="connsiteX12" fmla="*/ 337185 w 436126"/>
                  <a:gd name="connsiteY12" fmla="*/ 897748 h 966670"/>
                  <a:gd name="connsiteX13" fmla="*/ 337185 w 436126"/>
                  <a:gd name="connsiteY13" fmla="*/ 897749 h 966670"/>
                  <a:gd name="connsiteX14" fmla="*/ 337185 w 436126"/>
                  <a:gd name="connsiteY14" fmla="*/ 897749 h 966670"/>
                  <a:gd name="connsiteX15" fmla="*/ 343063 w 436126"/>
                  <a:gd name="connsiteY15" fmla="*/ 926864 h 966670"/>
                  <a:gd name="connsiteX16" fmla="*/ 382869 w 436126"/>
                  <a:gd name="connsiteY16" fmla="*/ 966670 h 966670"/>
                  <a:gd name="connsiteX17" fmla="*/ 1905 w 436126"/>
                  <a:gd name="connsiteY17" fmla="*/ 879651 h 966670"/>
                  <a:gd name="connsiteX18" fmla="*/ 0 w 436126"/>
                  <a:gd name="connsiteY18" fmla="*/ 452931 h 966670"/>
                  <a:gd name="connsiteX19" fmla="*/ 198120 w 436126"/>
                  <a:gd name="connsiteY19" fmla="*/ 279576 h 966670"/>
                  <a:gd name="connsiteX20" fmla="*/ 304800 w 436126"/>
                  <a:gd name="connsiteY20" fmla="*/ 58596 h 966670"/>
                  <a:gd name="connsiteX21" fmla="*/ 375999 w 436126"/>
                  <a:gd name="connsiteY21"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92157 w 436126"/>
                  <a:gd name="connsiteY8" fmla="*/ 826952 h 966670"/>
                  <a:gd name="connsiteX9" fmla="*/ 343063 w 436126"/>
                  <a:gd name="connsiteY9" fmla="*/ 868633 h 966670"/>
                  <a:gd name="connsiteX10" fmla="*/ 337185 w 436126"/>
                  <a:gd name="connsiteY10" fmla="*/ 897749 h 966670"/>
                  <a:gd name="connsiteX11" fmla="*/ 337185 w 436126"/>
                  <a:gd name="connsiteY11" fmla="*/ 897748 h 966670"/>
                  <a:gd name="connsiteX12" fmla="*/ 337185 w 436126"/>
                  <a:gd name="connsiteY12" fmla="*/ 897749 h 966670"/>
                  <a:gd name="connsiteX13" fmla="*/ 337185 w 436126"/>
                  <a:gd name="connsiteY13" fmla="*/ 897749 h 966670"/>
                  <a:gd name="connsiteX14" fmla="*/ 343063 w 436126"/>
                  <a:gd name="connsiteY14" fmla="*/ 926864 h 966670"/>
                  <a:gd name="connsiteX15" fmla="*/ 382869 w 436126"/>
                  <a:gd name="connsiteY15" fmla="*/ 966670 h 966670"/>
                  <a:gd name="connsiteX16" fmla="*/ 1905 w 436126"/>
                  <a:gd name="connsiteY16" fmla="*/ 879651 h 966670"/>
                  <a:gd name="connsiteX17" fmla="*/ 0 w 436126"/>
                  <a:gd name="connsiteY17" fmla="*/ 452931 h 966670"/>
                  <a:gd name="connsiteX18" fmla="*/ 198120 w 436126"/>
                  <a:gd name="connsiteY18" fmla="*/ 279576 h 966670"/>
                  <a:gd name="connsiteX19" fmla="*/ 304800 w 436126"/>
                  <a:gd name="connsiteY19" fmla="*/ 58596 h 966670"/>
                  <a:gd name="connsiteX20" fmla="*/ 375999 w 436126"/>
                  <a:gd name="connsiteY20"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92100 w 436126"/>
                  <a:gd name="connsiteY7" fmla="*/ 818039 h 966670"/>
                  <a:gd name="connsiteX8" fmla="*/ 343063 w 436126"/>
                  <a:gd name="connsiteY8" fmla="*/ 868633 h 966670"/>
                  <a:gd name="connsiteX9" fmla="*/ 337185 w 436126"/>
                  <a:gd name="connsiteY9" fmla="*/ 897749 h 966670"/>
                  <a:gd name="connsiteX10" fmla="*/ 337185 w 436126"/>
                  <a:gd name="connsiteY10" fmla="*/ 897748 h 966670"/>
                  <a:gd name="connsiteX11" fmla="*/ 337185 w 436126"/>
                  <a:gd name="connsiteY11" fmla="*/ 897749 h 966670"/>
                  <a:gd name="connsiteX12" fmla="*/ 337185 w 436126"/>
                  <a:gd name="connsiteY12" fmla="*/ 897749 h 966670"/>
                  <a:gd name="connsiteX13" fmla="*/ 343063 w 436126"/>
                  <a:gd name="connsiteY13" fmla="*/ 926864 h 966670"/>
                  <a:gd name="connsiteX14" fmla="*/ 382869 w 436126"/>
                  <a:gd name="connsiteY14" fmla="*/ 966670 h 966670"/>
                  <a:gd name="connsiteX15" fmla="*/ 1905 w 436126"/>
                  <a:gd name="connsiteY15" fmla="*/ 879651 h 966670"/>
                  <a:gd name="connsiteX16" fmla="*/ 0 w 436126"/>
                  <a:gd name="connsiteY16" fmla="*/ 452931 h 966670"/>
                  <a:gd name="connsiteX17" fmla="*/ 198120 w 436126"/>
                  <a:gd name="connsiteY17" fmla="*/ 279576 h 966670"/>
                  <a:gd name="connsiteX18" fmla="*/ 304800 w 436126"/>
                  <a:gd name="connsiteY18" fmla="*/ 58596 h 966670"/>
                  <a:gd name="connsiteX19" fmla="*/ 375999 w 436126"/>
                  <a:gd name="connsiteY19"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868633 h 966670"/>
                  <a:gd name="connsiteX8" fmla="*/ 337185 w 436126"/>
                  <a:gd name="connsiteY8" fmla="*/ 897749 h 966670"/>
                  <a:gd name="connsiteX9" fmla="*/ 337185 w 436126"/>
                  <a:gd name="connsiteY9" fmla="*/ 897748 h 966670"/>
                  <a:gd name="connsiteX10" fmla="*/ 337185 w 436126"/>
                  <a:gd name="connsiteY10" fmla="*/ 897749 h 966670"/>
                  <a:gd name="connsiteX11" fmla="*/ 337185 w 436126"/>
                  <a:gd name="connsiteY11" fmla="*/ 897749 h 966670"/>
                  <a:gd name="connsiteX12" fmla="*/ 343063 w 436126"/>
                  <a:gd name="connsiteY12" fmla="*/ 926864 h 966670"/>
                  <a:gd name="connsiteX13" fmla="*/ 382869 w 436126"/>
                  <a:gd name="connsiteY13" fmla="*/ 966670 h 966670"/>
                  <a:gd name="connsiteX14" fmla="*/ 1905 w 436126"/>
                  <a:gd name="connsiteY14" fmla="*/ 879651 h 966670"/>
                  <a:gd name="connsiteX15" fmla="*/ 0 w 436126"/>
                  <a:gd name="connsiteY15" fmla="*/ 452931 h 966670"/>
                  <a:gd name="connsiteX16" fmla="*/ 198120 w 436126"/>
                  <a:gd name="connsiteY16" fmla="*/ 279576 h 966670"/>
                  <a:gd name="connsiteX17" fmla="*/ 304800 w 436126"/>
                  <a:gd name="connsiteY17" fmla="*/ 58596 h 966670"/>
                  <a:gd name="connsiteX18" fmla="*/ 375999 w 436126"/>
                  <a:gd name="connsiteY18"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37185 w 436126"/>
                  <a:gd name="connsiteY10" fmla="*/ 897749 h 966670"/>
                  <a:gd name="connsiteX11" fmla="*/ 343063 w 436126"/>
                  <a:gd name="connsiteY11" fmla="*/ 926864 h 966670"/>
                  <a:gd name="connsiteX12" fmla="*/ 382869 w 436126"/>
                  <a:gd name="connsiteY12" fmla="*/ 966670 h 966670"/>
                  <a:gd name="connsiteX13" fmla="*/ 1905 w 436126"/>
                  <a:gd name="connsiteY13" fmla="*/ 879651 h 966670"/>
                  <a:gd name="connsiteX14" fmla="*/ 0 w 436126"/>
                  <a:gd name="connsiteY14" fmla="*/ 452931 h 966670"/>
                  <a:gd name="connsiteX15" fmla="*/ 198120 w 436126"/>
                  <a:gd name="connsiteY15" fmla="*/ 279576 h 966670"/>
                  <a:gd name="connsiteX16" fmla="*/ 304800 w 436126"/>
                  <a:gd name="connsiteY16" fmla="*/ 58596 h 966670"/>
                  <a:gd name="connsiteX17" fmla="*/ 375999 w 436126"/>
                  <a:gd name="connsiteY17"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37185 w 436126"/>
                  <a:gd name="connsiteY9" fmla="*/ 897749 h 966670"/>
                  <a:gd name="connsiteX10" fmla="*/ 343063 w 436126"/>
                  <a:gd name="connsiteY10" fmla="*/ 926864 h 966670"/>
                  <a:gd name="connsiteX11" fmla="*/ 382869 w 436126"/>
                  <a:gd name="connsiteY11" fmla="*/ 966670 h 966670"/>
                  <a:gd name="connsiteX12" fmla="*/ 1905 w 436126"/>
                  <a:gd name="connsiteY12" fmla="*/ 879651 h 966670"/>
                  <a:gd name="connsiteX13" fmla="*/ 0 w 436126"/>
                  <a:gd name="connsiteY13" fmla="*/ 452931 h 966670"/>
                  <a:gd name="connsiteX14" fmla="*/ 198120 w 436126"/>
                  <a:gd name="connsiteY14" fmla="*/ 279576 h 966670"/>
                  <a:gd name="connsiteX15" fmla="*/ 304800 w 436126"/>
                  <a:gd name="connsiteY15" fmla="*/ 58596 h 966670"/>
                  <a:gd name="connsiteX16" fmla="*/ 375999 w 436126"/>
                  <a:gd name="connsiteY16"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37185 w 436126"/>
                  <a:gd name="connsiteY8" fmla="*/ 897748 h 966670"/>
                  <a:gd name="connsiteX9" fmla="*/ 343063 w 436126"/>
                  <a:gd name="connsiteY9" fmla="*/ 926864 h 966670"/>
                  <a:gd name="connsiteX10" fmla="*/ 382869 w 436126"/>
                  <a:gd name="connsiteY10" fmla="*/ 966670 h 966670"/>
                  <a:gd name="connsiteX11" fmla="*/ 1905 w 436126"/>
                  <a:gd name="connsiteY11" fmla="*/ 879651 h 966670"/>
                  <a:gd name="connsiteX12" fmla="*/ 0 w 436126"/>
                  <a:gd name="connsiteY12" fmla="*/ 452931 h 966670"/>
                  <a:gd name="connsiteX13" fmla="*/ 198120 w 436126"/>
                  <a:gd name="connsiteY13" fmla="*/ 279576 h 966670"/>
                  <a:gd name="connsiteX14" fmla="*/ 304800 w 436126"/>
                  <a:gd name="connsiteY14" fmla="*/ 58596 h 966670"/>
                  <a:gd name="connsiteX15" fmla="*/ 375999 w 436126"/>
                  <a:gd name="connsiteY15"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37185 w 436126"/>
                  <a:gd name="connsiteY7" fmla="*/ 897749 h 966670"/>
                  <a:gd name="connsiteX8" fmla="*/ 343063 w 436126"/>
                  <a:gd name="connsiteY8" fmla="*/ 926864 h 966670"/>
                  <a:gd name="connsiteX9" fmla="*/ 382869 w 436126"/>
                  <a:gd name="connsiteY9" fmla="*/ 966670 h 966670"/>
                  <a:gd name="connsiteX10" fmla="*/ 1905 w 436126"/>
                  <a:gd name="connsiteY10" fmla="*/ 879651 h 966670"/>
                  <a:gd name="connsiteX11" fmla="*/ 0 w 436126"/>
                  <a:gd name="connsiteY11" fmla="*/ 452931 h 966670"/>
                  <a:gd name="connsiteX12" fmla="*/ 198120 w 436126"/>
                  <a:gd name="connsiteY12" fmla="*/ 279576 h 966670"/>
                  <a:gd name="connsiteX13" fmla="*/ 304800 w 436126"/>
                  <a:gd name="connsiteY13" fmla="*/ 58596 h 966670"/>
                  <a:gd name="connsiteX14" fmla="*/ 375999 w 436126"/>
                  <a:gd name="connsiteY14"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43063 w 436126"/>
                  <a:gd name="connsiteY7" fmla="*/ 926864 h 966670"/>
                  <a:gd name="connsiteX8" fmla="*/ 382869 w 436126"/>
                  <a:gd name="connsiteY8" fmla="*/ 966670 h 966670"/>
                  <a:gd name="connsiteX9" fmla="*/ 1905 w 436126"/>
                  <a:gd name="connsiteY9" fmla="*/ 879651 h 966670"/>
                  <a:gd name="connsiteX10" fmla="*/ 0 w 436126"/>
                  <a:gd name="connsiteY10" fmla="*/ 452931 h 966670"/>
                  <a:gd name="connsiteX11" fmla="*/ 198120 w 436126"/>
                  <a:gd name="connsiteY11" fmla="*/ 279576 h 966670"/>
                  <a:gd name="connsiteX12" fmla="*/ 304800 w 436126"/>
                  <a:gd name="connsiteY12" fmla="*/ 58596 h 966670"/>
                  <a:gd name="connsiteX13" fmla="*/ 375999 w 436126"/>
                  <a:gd name="connsiteY13"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66670"/>
                  <a:gd name="connsiteX1" fmla="*/ 428625 w 436126"/>
                  <a:gd name="connsiteY1" fmla="*/ 50976 h 966670"/>
                  <a:gd name="connsiteX2" fmla="*/ 386715 w 436126"/>
                  <a:gd name="connsiteY2" fmla="*/ 292911 h 966670"/>
                  <a:gd name="connsiteX3" fmla="*/ 389255 w 436126"/>
                  <a:gd name="connsiteY3" fmla="*/ 372286 h 966670"/>
                  <a:gd name="connsiteX4" fmla="*/ 382869 w 436126"/>
                  <a:gd name="connsiteY4" fmla="*/ 525932 h 966670"/>
                  <a:gd name="connsiteX5" fmla="*/ 382869 w 436126"/>
                  <a:gd name="connsiteY5" fmla="*/ 663775 h 966670"/>
                  <a:gd name="connsiteX6" fmla="*/ 382869 w 436126"/>
                  <a:gd name="connsiteY6" fmla="*/ 816175 h 966670"/>
                  <a:gd name="connsiteX7" fmla="*/ 382869 w 436126"/>
                  <a:gd name="connsiteY7" fmla="*/ 966670 h 966670"/>
                  <a:gd name="connsiteX8" fmla="*/ 1905 w 436126"/>
                  <a:gd name="connsiteY8" fmla="*/ 879651 h 966670"/>
                  <a:gd name="connsiteX9" fmla="*/ 0 w 436126"/>
                  <a:gd name="connsiteY9" fmla="*/ 452931 h 966670"/>
                  <a:gd name="connsiteX10" fmla="*/ 198120 w 436126"/>
                  <a:gd name="connsiteY10" fmla="*/ 279576 h 966670"/>
                  <a:gd name="connsiteX11" fmla="*/ 304800 w 436126"/>
                  <a:gd name="connsiteY11" fmla="*/ 58596 h 966670"/>
                  <a:gd name="connsiteX12" fmla="*/ 375999 w 436126"/>
                  <a:gd name="connsiteY12" fmla="*/ 493 h 966670"/>
                  <a:gd name="connsiteX0" fmla="*/ 375999 w 436126"/>
                  <a:gd name="connsiteY0" fmla="*/ 493 h 979367"/>
                  <a:gd name="connsiteX1" fmla="*/ 428625 w 436126"/>
                  <a:gd name="connsiteY1" fmla="*/ 50976 h 979367"/>
                  <a:gd name="connsiteX2" fmla="*/ 386715 w 436126"/>
                  <a:gd name="connsiteY2" fmla="*/ 292911 h 979367"/>
                  <a:gd name="connsiteX3" fmla="*/ 389255 w 436126"/>
                  <a:gd name="connsiteY3" fmla="*/ 372286 h 979367"/>
                  <a:gd name="connsiteX4" fmla="*/ 382869 w 436126"/>
                  <a:gd name="connsiteY4" fmla="*/ 525932 h 979367"/>
                  <a:gd name="connsiteX5" fmla="*/ 382869 w 436126"/>
                  <a:gd name="connsiteY5" fmla="*/ 663775 h 979367"/>
                  <a:gd name="connsiteX6" fmla="*/ 382869 w 436126"/>
                  <a:gd name="connsiteY6" fmla="*/ 816175 h 979367"/>
                  <a:gd name="connsiteX7" fmla="*/ 382869 w 436126"/>
                  <a:gd name="connsiteY7" fmla="*/ 966670 h 979367"/>
                  <a:gd name="connsiteX8" fmla="*/ 1905 w 436126"/>
                  <a:gd name="connsiteY8" fmla="*/ 879651 h 979367"/>
                  <a:gd name="connsiteX9" fmla="*/ 0 w 436126"/>
                  <a:gd name="connsiteY9" fmla="*/ 452931 h 979367"/>
                  <a:gd name="connsiteX10" fmla="*/ 198120 w 436126"/>
                  <a:gd name="connsiteY10" fmla="*/ 279576 h 979367"/>
                  <a:gd name="connsiteX11" fmla="*/ 304800 w 436126"/>
                  <a:gd name="connsiteY11" fmla="*/ 58596 h 979367"/>
                  <a:gd name="connsiteX12" fmla="*/ 375999 w 436126"/>
                  <a:gd name="connsiteY12" fmla="*/ 493 h 979367"/>
                  <a:gd name="connsiteX0" fmla="*/ 375999 w 436126"/>
                  <a:gd name="connsiteY0" fmla="*/ 493 h 985710"/>
                  <a:gd name="connsiteX1" fmla="*/ 428625 w 436126"/>
                  <a:gd name="connsiteY1" fmla="*/ 50976 h 985710"/>
                  <a:gd name="connsiteX2" fmla="*/ 386715 w 436126"/>
                  <a:gd name="connsiteY2" fmla="*/ 292911 h 985710"/>
                  <a:gd name="connsiteX3" fmla="*/ 389255 w 436126"/>
                  <a:gd name="connsiteY3" fmla="*/ 372286 h 985710"/>
                  <a:gd name="connsiteX4" fmla="*/ 382869 w 436126"/>
                  <a:gd name="connsiteY4" fmla="*/ 525932 h 985710"/>
                  <a:gd name="connsiteX5" fmla="*/ 382869 w 436126"/>
                  <a:gd name="connsiteY5" fmla="*/ 663775 h 985710"/>
                  <a:gd name="connsiteX6" fmla="*/ 382869 w 436126"/>
                  <a:gd name="connsiteY6" fmla="*/ 816175 h 985710"/>
                  <a:gd name="connsiteX7" fmla="*/ 382869 w 436126"/>
                  <a:gd name="connsiteY7" fmla="*/ 966670 h 985710"/>
                  <a:gd name="connsiteX8" fmla="*/ 1905 w 436126"/>
                  <a:gd name="connsiteY8" fmla="*/ 879651 h 985710"/>
                  <a:gd name="connsiteX9" fmla="*/ 0 w 436126"/>
                  <a:gd name="connsiteY9" fmla="*/ 452931 h 985710"/>
                  <a:gd name="connsiteX10" fmla="*/ 198120 w 436126"/>
                  <a:gd name="connsiteY10" fmla="*/ 279576 h 985710"/>
                  <a:gd name="connsiteX11" fmla="*/ 304800 w 436126"/>
                  <a:gd name="connsiteY11" fmla="*/ 58596 h 985710"/>
                  <a:gd name="connsiteX12" fmla="*/ 375999 w 436126"/>
                  <a:gd name="connsiteY12" fmla="*/ 493 h 985710"/>
                  <a:gd name="connsiteX0" fmla="*/ 375999 w 436126"/>
                  <a:gd name="connsiteY0" fmla="*/ 493 h 976016"/>
                  <a:gd name="connsiteX1" fmla="*/ 428625 w 436126"/>
                  <a:gd name="connsiteY1" fmla="*/ 50976 h 976016"/>
                  <a:gd name="connsiteX2" fmla="*/ 386715 w 436126"/>
                  <a:gd name="connsiteY2" fmla="*/ 292911 h 976016"/>
                  <a:gd name="connsiteX3" fmla="*/ 389255 w 436126"/>
                  <a:gd name="connsiteY3" fmla="*/ 372286 h 976016"/>
                  <a:gd name="connsiteX4" fmla="*/ 382869 w 436126"/>
                  <a:gd name="connsiteY4" fmla="*/ 525932 h 976016"/>
                  <a:gd name="connsiteX5" fmla="*/ 382869 w 436126"/>
                  <a:gd name="connsiteY5" fmla="*/ 663775 h 976016"/>
                  <a:gd name="connsiteX6" fmla="*/ 382869 w 436126"/>
                  <a:gd name="connsiteY6" fmla="*/ 816175 h 976016"/>
                  <a:gd name="connsiteX7" fmla="*/ 382869 w 436126"/>
                  <a:gd name="connsiteY7" fmla="*/ 966670 h 976016"/>
                  <a:gd name="connsiteX8" fmla="*/ 1905 w 436126"/>
                  <a:gd name="connsiteY8" fmla="*/ 879651 h 976016"/>
                  <a:gd name="connsiteX9" fmla="*/ 0 w 436126"/>
                  <a:gd name="connsiteY9" fmla="*/ 452931 h 976016"/>
                  <a:gd name="connsiteX10" fmla="*/ 198120 w 436126"/>
                  <a:gd name="connsiteY10" fmla="*/ 279576 h 976016"/>
                  <a:gd name="connsiteX11" fmla="*/ 304800 w 436126"/>
                  <a:gd name="connsiteY11" fmla="*/ 58596 h 976016"/>
                  <a:gd name="connsiteX12" fmla="*/ 375999 w 436126"/>
                  <a:gd name="connsiteY12" fmla="*/ 493 h 976016"/>
                  <a:gd name="connsiteX0" fmla="*/ 375999 w 436126"/>
                  <a:gd name="connsiteY0" fmla="*/ 493 h 973673"/>
                  <a:gd name="connsiteX1" fmla="*/ 428625 w 436126"/>
                  <a:gd name="connsiteY1" fmla="*/ 50976 h 973673"/>
                  <a:gd name="connsiteX2" fmla="*/ 386715 w 436126"/>
                  <a:gd name="connsiteY2" fmla="*/ 292911 h 973673"/>
                  <a:gd name="connsiteX3" fmla="*/ 389255 w 436126"/>
                  <a:gd name="connsiteY3" fmla="*/ 372286 h 973673"/>
                  <a:gd name="connsiteX4" fmla="*/ 382869 w 436126"/>
                  <a:gd name="connsiteY4" fmla="*/ 525932 h 973673"/>
                  <a:gd name="connsiteX5" fmla="*/ 382869 w 436126"/>
                  <a:gd name="connsiteY5" fmla="*/ 663775 h 973673"/>
                  <a:gd name="connsiteX6" fmla="*/ 382869 w 436126"/>
                  <a:gd name="connsiteY6" fmla="*/ 816175 h 973673"/>
                  <a:gd name="connsiteX7" fmla="*/ 382869 w 436126"/>
                  <a:gd name="connsiteY7" fmla="*/ 966670 h 973673"/>
                  <a:gd name="connsiteX8" fmla="*/ 1905 w 436126"/>
                  <a:gd name="connsiteY8" fmla="*/ 879651 h 973673"/>
                  <a:gd name="connsiteX9" fmla="*/ 0 w 436126"/>
                  <a:gd name="connsiteY9" fmla="*/ 452931 h 973673"/>
                  <a:gd name="connsiteX10" fmla="*/ 198120 w 436126"/>
                  <a:gd name="connsiteY10" fmla="*/ 279576 h 973673"/>
                  <a:gd name="connsiteX11" fmla="*/ 304800 w 436126"/>
                  <a:gd name="connsiteY11" fmla="*/ 58596 h 973673"/>
                  <a:gd name="connsiteX12" fmla="*/ 375999 w 436126"/>
                  <a:gd name="connsiteY12" fmla="*/ 493 h 97367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89255 w 436126"/>
                  <a:gd name="connsiteY3" fmla="*/ 37228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8780 w 436126"/>
                  <a:gd name="connsiteY3" fmla="*/ 378001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82869 w 436126"/>
                  <a:gd name="connsiteY4" fmla="*/ 525932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2869 w 436126"/>
                  <a:gd name="connsiteY5" fmla="*/ 663775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2869 w 436126"/>
                  <a:gd name="connsiteY6" fmla="*/ 81617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6126"/>
                  <a:gd name="connsiteY0" fmla="*/ 493 h 970663"/>
                  <a:gd name="connsiteX1" fmla="*/ 428625 w 436126"/>
                  <a:gd name="connsiteY1" fmla="*/ 50976 h 970663"/>
                  <a:gd name="connsiteX2" fmla="*/ 386715 w 436126"/>
                  <a:gd name="connsiteY2" fmla="*/ 292911 h 970663"/>
                  <a:gd name="connsiteX3" fmla="*/ 394970 w 436126"/>
                  <a:gd name="connsiteY3" fmla="*/ 376096 h 970663"/>
                  <a:gd name="connsiteX4" fmla="*/ 392394 w 436126"/>
                  <a:gd name="connsiteY4" fmla="*/ 524027 h 970663"/>
                  <a:gd name="connsiteX5" fmla="*/ 388584 w 436126"/>
                  <a:gd name="connsiteY5" fmla="*/ 665680 h 970663"/>
                  <a:gd name="connsiteX6" fmla="*/ 386679 w 436126"/>
                  <a:gd name="connsiteY6" fmla="*/ 819985 h 970663"/>
                  <a:gd name="connsiteX7" fmla="*/ 382869 w 436126"/>
                  <a:gd name="connsiteY7" fmla="*/ 966670 h 970663"/>
                  <a:gd name="connsiteX8" fmla="*/ 1905 w 436126"/>
                  <a:gd name="connsiteY8" fmla="*/ 879651 h 970663"/>
                  <a:gd name="connsiteX9" fmla="*/ 0 w 436126"/>
                  <a:gd name="connsiteY9" fmla="*/ 452931 h 970663"/>
                  <a:gd name="connsiteX10" fmla="*/ 198120 w 436126"/>
                  <a:gd name="connsiteY10" fmla="*/ 279576 h 970663"/>
                  <a:gd name="connsiteX11" fmla="*/ 304800 w 436126"/>
                  <a:gd name="connsiteY11" fmla="*/ 58596 h 970663"/>
                  <a:gd name="connsiteX12" fmla="*/ 375999 w 436126"/>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7737"/>
                  <a:gd name="connsiteY0" fmla="*/ 493 h 970663"/>
                  <a:gd name="connsiteX1" fmla="*/ 428625 w 437737"/>
                  <a:gd name="connsiteY1" fmla="*/ 50976 h 970663"/>
                  <a:gd name="connsiteX2" fmla="*/ 386715 w 437737"/>
                  <a:gd name="connsiteY2" fmla="*/ 292911 h 970663"/>
                  <a:gd name="connsiteX3" fmla="*/ 394970 w 437737"/>
                  <a:gd name="connsiteY3" fmla="*/ 376096 h 970663"/>
                  <a:gd name="connsiteX4" fmla="*/ 392394 w 437737"/>
                  <a:gd name="connsiteY4" fmla="*/ 524027 h 970663"/>
                  <a:gd name="connsiteX5" fmla="*/ 388584 w 437737"/>
                  <a:gd name="connsiteY5" fmla="*/ 665680 h 970663"/>
                  <a:gd name="connsiteX6" fmla="*/ 386679 w 437737"/>
                  <a:gd name="connsiteY6" fmla="*/ 819985 h 970663"/>
                  <a:gd name="connsiteX7" fmla="*/ 382869 w 437737"/>
                  <a:gd name="connsiteY7" fmla="*/ 966670 h 970663"/>
                  <a:gd name="connsiteX8" fmla="*/ 1905 w 437737"/>
                  <a:gd name="connsiteY8" fmla="*/ 879651 h 970663"/>
                  <a:gd name="connsiteX9" fmla="*/ 0 w 437737"/>
                  <a:gd name="connsiteY9" fmla="*/ 452931 h 970663"/>
                  <a:gd name="connsiteX10" fmla="*/ 198120 w 437737"/>
                  <a:gd name="connsiteY10" fmla="*/ 279576 h 970663"/>
                  <a:gd name="connsiteX11" fmla="*/ 304800 w 437737"/>
                  <a:gd name="connsiteY11" fmla="*/ 58596 h 970663"/>
                  <a:gd name="connsiteX12" fmla="*/ 375999 w 437737"/>
                  <a:gd name="connsiteY12" fmla="*/ 493 h 970663"/>
                  <a:gd name="connsiteX0" fmla="*/ 375999 w 438022"/>
                  <a:gd name="connsiteY0" fmla="*/ 493 h 970663"/>
                  <a:gd name="connsiteX1" fmla="*/ 428625 w 438022"/>
                  <a:gd name="connsiteY1" fmla="*/ 50976 h 970663"/>
                  <a:gd name="connsiteX2" fmla="*/ 386715 w 438022"/>
                  <a:gd name="connsiteY2" fmla="*/ 292911 h 970663"/>
                  <a:gd name="connsiteX3" fmla="*/ 394970 w 438022"/>
                  <a:gd name="connsiteY3" fmla="*/ 376096 h 970663"/>
                  <a:gd name="connsiteX4" fmla="*/ 392394 w 438022"/>
                  <a:gd name="connsiteY4" fmla="*/ 524027 h 970663"/>
                  <a:gd name="connsiteX5" fmla="*/ 388584 w 438022"/>
                  <a:gd name="connsiteY5" fmla="*/ 665680 h 970663"/>
                  <a:gd name="connsiteX6" fmla="*/ 386679 w 438022"/>
                  <a:gd name="connsiteY6" fmla="*/ 819985 h 970663"/>
                  <a:gd name="connsiteX7" fmla="*/ 382869 w 438022"/>
                  <a:gd name="connsiteY7" fmla="*/ 966670 h 970663"/>
                  <a:gd name="connsiteX8" fmla="*/ 1905 w 438022"/>
                  <a:gd name="connsiteY8" fmla="*/ 879651 h 970663"/>
                  <a:gd name="connsiteX9" fmla="*/ 0 w 438022"/>
                  <a:gd name="connsiteY9" fmla="*/ 452931 h 970663"/>
                  <a:gd name="connsiteX10" fmla="*/ 198120 w 438022"/>
                  <a:gd name="connsiteY10" fmla="*/ 279576 h 970663"/>
                  <a:gd name="connsiteX11" fmla="*/ 304800 w 438022"/>
                  <a:gd name="connsiteY11" fmla="*/ 58596 h 970663"/>
                  <a:gd name="connsiteX12" fmla="*/ 375999 w 438022"/>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 name="connsiteX0" fmla="*/ 375999 w 438716"/>
                  <a:gd name="connsiteY0" fmla="*/ 493 h 970663"/>
                  <a:gd name="connsiteX1" fmla="*/ 428625 w 438716"/>
                  <a:gd name="connsiteY1" fmla="*/ 50976 h 970663"/>
                  <a:gd name="connsiteX2" fmla="*/ 390525 w 438716"/>
                  <a:gd name="connsiteY2" fmla="*/ 296721 h 970663"/>
                  <a:gd name="connsiteX3" fmla="*/ 394970 w 438716"/>
                  <a:gd name="connsiteY3" fmla="*/ 376096 h 970663"/>
                  <a:gd name="connsiteX4" fmla="*/ 392394 w 438716"/>
                  <a:gd name="connsiteY4" fmla="*/ 524027 h 970663"/>
                  <a:gd name="connsiteX5" fmla="*/ 388584 w 438716"/>
                  <a:gd name="connsiteY5" fmla="*/ 665680 h 970663"/>
                  <a:gd name="connsiteX6" fmla="*/ 386679 w 438716"/>
                  <a:gd name="connsiteY6" fmla="*/ 819985 h 970663"/>
                  <a:gd name="connsiteX7" fmla="*/ 382869 w 438716"/>
                  <a:gd name="connsiteY7" fmla="*/ 966670 h 970663"/>
                  <a:gd name="connsiteX8" fmla="*/ 1905 w 438716"/>
                  <a:gd name="connsiteY8" fmla="*/ 879651 h 970663"/>
                  <a:gd name="connsiteX9" fmla="*/ 0 w 438716"/>
                  <a:gd name="connsiteY9" fmla="*/ 452931 h 970663"/>
                  <a:gd name="connsiteX10" fmla="*/ 198120 w 438716"/>
                  <a:gd name="connsiteY10" fmla="*/ 279576 h 970663"/>
                  <a:gd name="connsiteX11" fmla="*/ 304800 w 438716"/>
                  <a:gd name="connsiteY11" fmla="*/ 58596 h 970663"/>
                  <a:gd name="connsiteX12" fmla="*/ 375999 w 438716"/>
                  <a:gd name="connsiteY12" fmla="*/ 493 h 9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716" h="970663">
                    <a:moveTo>
                      <a:pt x="375999" y="493"/>
                    </a:moveTo>
                    <a:cubicBezTo>
                      <a:pt x="403543" y="3986"/>
                      <a:pt x="414655" y="16051"/>
                      <a:pt x="428625" y="50976"/>
                    </a:cubicBezTo>
                    <a:cubicBezTo>
                      <a:pt x="453390" y="126223"/>
                      <a:pt x="429472" y="248884"/>
                      <a:pt x="390525" y="296721"/>
                    </a:cubicBezTo>
                    <a:cubicBezTo>
                      <a:pt x="374438" y="323603"/>
                      <a:pt x="363114" y="360539"/>
                      <a:pt x="394970" y="376096"/>
                    </a:cubicBezTo>
                    <a:cubicBezTo>
                      <a:pt x="350514" y="407313"/>
                      <a:pt x="325798" y="476545"/>
                      <a:pt x="392394" y="524027"/>
                    </a:cubicBezTo>
                    <a:cubicBezTo>
                      <a:pt x="337990" y="559273"/>
                      <a:pt x="335773" y="638618"/>
                      <a:pt x="388584" y="665680"/>
                    </a:cubicBezTo>
                    <a:cubicBezTo>
                      <a:pt x="314289" y="708860"/>
                      <a:pt x="323814" y="797760"/>
                      <a:pt x="386679" y="819985"/>
                    </a:cubicBezTo>
                    <a:cubicBezTo>
                      <a:pt x="316194" y="858720"/>
                      <a:pt x="333339" y="946985"/>
                      <a:pt x="382869" y="966670"/>
                    </a:cubicBezTo>
                    <a:cubicBezTo>
                      <a:pt x="229211" y="979574"/>
                      <a:pt x="134608" y="963902"/>
                      <a:pt x="1905" y="879651"/>
                    </a:cubicBezTo>
                    <a:lnTo>
                      <a:pt x="0" y="452931"/>
                    </a:lnTo>
                    <a:cubicBezTo>
                      <a:pt x="46355" y="334186"/>
                      <a:pt x="127000" y="316406"/>
                      <a:pt x="198120" y="279576"/>
                    </a:cubicBezTo>
                    <a:cubicBezTo>
                      <a:pt x="256540" y="244016"/>
                      <a:pt x="278765" y="143686"/>
                      <a:pt x="304800" y="58596"/>
                    </a:cubicBezTo>
                    <a:cubicBezTo>
                      <a:pt x="317817" y="11606"/>
                      <a:pt x="348456" y="-2999"/>
                      <a:pt x="375999" y="49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66" name="Rounded Rectangle 25">
                <a:extLst>
                  <a:ext uri="{FF2B5EF4-FFF2-40B4-BE49-F238E27FC236}">
                    <a16:creationId xmlns:a16="http://schemas.microsoft.com/office/drawing/2014/main" id="{C86A3486-35A5-4D57-8BDF-4DD0B80F015C}"/>
                  </a:ext>
                </a:extLst>
              </p:cNvPr>
              <p:cNvSpPr/>
              <p:nvPr/>
            </p:nvSpPr>
            <p:spPr bwMode="gray">
              <a:xfrm>
                <a:off x="1012606" y="1960498"/>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67" name="Rounded Rectangle 26">
                <a:extLst>
                  <a:ext uri="{FF2B5EF4-FFF2-40B4-BE49-F238E27FC236}">
                    <a16:creationId xmlns:a16="http://schemas.microsoft.com/office/drawing/2014/main" id="{54C750FC-E6E8-4E1F-8711-6E8FBC71AC7D}"/>
                  </a:ext>
                </a:extLst>
              </p:cNvPr>
              <p:cNvSpPr/>
              <p:nvPr/>
            </p:nvSpPr>
            <p:spPr bwMode="gray">
              <a:xfrm>
                <a:off x="1009659" y="2075574"/>
                <a:ext cx="293596"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68" name="Rounded Rectangle 27">
                <a:extLst>
                  <a:ext uri="{FF2B5EF4-FFF2-40B4-BE49-F238E27FC236}">
                    <a16:creationId xmlns:a16="http://schemas.microsoft.com/office/drawing/2014/main" id="{3E50A22B-52D2-4583-8F59-546157E10E79}"/>
                  </a:ext>
                </a:extLst>
              </p:cNvPr>
              <p:cNvSpPr/>
              <p:nvPr/>
            </p:nvSpPr>
            <p:spPr bwMode="gray">
              <a:xfrm>
                <a:off x="1002283" y="2192127"/>
                <a:ext cx="272941"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sp>
            <p:nvSpPr>
              <p:cNvPr id="69" name="Rounded Rectangle 28">
                <a:extLst>
                  <a:ext uri="{FF2B5EF4-FFF2-40B4-BE49-F238E27FC236}">
                    <a16:creationId xmlns:a16="http://schemas.microsoft.com/office/drawing/2014/main" id="{A16C874A-17D6-4EAD-8FAB-524B196D515B}"/>
                  </a:ext>
                </a:extLst>
              </p:cNvPr>
              <p:cNvSpPr/>
              <p:nvPr/>
            </p:nvSpPr>
            <p:spPr bwMode="gray">
              <a:xfrm>
                <a:off x="1000805" y="2305722"/>
                <a:ext cx="215402" cy="87046"/>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
                <a:endParaRPr lang="en-US" sz="1200" dirty="0">
                  <a:solidFill>
                    <a:srgbClr val="FFFFFF"/>
                  </a:solidFill>
                  <a:latin typeface="Arial" panose="020B0603020202020204" pitchFamily="34" charset="0"/>
                </a:endParaRPr>
              </a:p>
            </p:txBody>
          </p:sp>
        </p:grpSp>
      </p:grpSp>
      <p:sp>
        <p:nvSpPr>
          <p:cNvPr id="70" name="Rectangle 69">
            <a:extLst>
              <a:ext uri="{FF2B5EF4-FFF2-40B4-BE49-F238E27FC236}">
                <a16:creationId xmlns:a16="http://schemas.microsoft.com/office/drawing/2014/main" id="{D0C3B98A-E735-47B2-A226-1DFAB8FCFF6F}"/>
              </a:ext>
            </a:extLst>
          </p:cNvPr>
          <p:cNvSpPr/>
          <p:nvPr/>
        </p:nvSpPr>
        <p:spPr>
          <a:xfrm>
            <a:off x="2163154" y="3425572"/>
            <a:ext cx="3855365" cy="1066959"/>
          </a:xfrm>
          <a:prstGeom prst="rect">
            <a:avLst/>
          </a:prstGeom>
        </p:spPr>
        <p:txBody>
          <a:bodyPr wrap="square">
            <a:spAutoFit/>
          </a:bodyPr>
          <a:lstStyle/>
          <a:p>
            <a:pPr marL="228600" indent="-228600">
              <a:spcAft>
                <a:spcPts val="200"/>
              </a:spcAft>
              <a:buClr>
                <a:srgbClr val="00338D"/>
              </a:buClr>
              <a:buFont typeface="Arial" panose="020B0604020202020204" pitchFamily="34" charset="0"/>
              <a:buChar char="—"/>
            </a:pPr>
            <a:r>
              <a:rPr lang="en-GB" sz="1150" dirty="0">
                <a:solidFill>
                  <a:srgbClr val="00338D"/>
                </a:solidFill>
              </a:rPr>
              <a:t>Provides the back-end technology, software systems and user interface</a:t>
            </a:r>
          </a:p>
          <a:p>
            <a:pPr marL="228600" indent="-228600">
              <a:spcAft>
                <a:spcPts val="200"/>
              </a:spcAft>
              <a:buClr>
                <a:srgbClr val="00338D"/>
              </a:buClr>
              <a:buFont typeface="Arial" panose="020B0604020202020204" pitchFamily="34" charset="0"/>
              <a:buChar char="—"/>
            </a:pPr>
            <a:r>
              <a:rPr lang="en-GB" sz="1150" dirty="0">
                <a:solidFill>
                  <a:srgbClr val="00338D"/>
                </a:solidFill>
              </a:rPr>
              <a:t>Allows retail partners to evolve and scale with limited capital investment</a:t>
            </a:r>
          </a:p>
          <a:p>
            <a:pPr marL="228600" indent="-228600">
              <a:spcAft>
                <a:spcPts val="200"/>
              </a:spcAft>
              <a:buClr>
                <a:srgbClr val="00338D"/>
              </a:buClr>
              <a:buFont typeface="Arial" panose="020B0604020202020204" pitchFamily="34" charset="0"/>
              <a:buChar char="—"/>
            </a:pPr>
            <a:r>
              <a:rPr lang="en-GB" sz="1150" dirty="0">
                <a:solidFill>
                  <a:srgbClr val="00338D"/>
                </a:solidFill>
              </a:rPr>
              <a:t>Improves time to market</a:t>
            </a:r>
          </a:p>
        </p:txBody>
      </p:sp>
      <p:sp>
        <p:nvSpPr>
          <p:cNvPr id="71" name="Rectangle 70">
            <a:extLst>
              <a:ext uri="{FF2B5EF4-FFF2-40B4-BE49-F238E27FC236}">
                <a16:creationId xmlns:a16="http://schemas.microsoft.com/office/drawing/2014/main" id="{496B8EBF-FE00-4229-AE54-80EF8CBAD890}"/>
              </a:ext>
            </a:extLst>
          </p:cNvPr>
          <p:cNvSpPr/>
          <p:nvPr/>
        </p:nvSpPr>
        <p:spPr>
          <a:xfrm>
            <a:off x="6300337" y="5072997"/>
            <a:ext cx="4840103" cy="704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174625" indent="-174625">
              <a:spcBef>
                <a:spcPts val="300"/>
              </a:spcBef>
              <a:spcAft>
                <a:spcPts val="200"/>
              </a:spcAft>
              <a:buFont typeface="Calibri" panose="020F0502020204030204" pitchFamily="34" charset="0"/>
              <a:buChar char="—"/>
            </a:pPr>
            <a:r>
              <a:rPr lang="en-GB" sz="950" dirty="0">
                <a:solidFill>
                  <a:schemeClr val="bg1"/>
                </a:solidFill>
              </a:rPr>
              <a:t>Tmall is Alibaba's </a:t>
            </a:r>
            <a:r>
              <a:rPr lang="en-GB" sz="950" b="1" dirty="0">
                <a:solidFill>
                  <a:schemeClr val="bg1"/>
                </a:solidFill>
              </a:rPr>
              <a:t>signature B2C e-commerce platform </a:t>
            </a:r>
            <a:r>
              <a:rPr lang="en-GB" sz="950" dirty="0">
                <a:solidFill>
                  <a:schemeClr val="bg1"/>
                </a:solidFill>
              </a:rPr>
              <a:t>via which overseas merchants can enter China’s online retail market by paying an upfront fee every year in addition to commission fees2 based on product categories</a:t>
            </a:r>
          </a:p>
          <a:p>
            <a:pPr marL="174625" indent="-174625">
              <a:spcBef>
                <a:spcPts val="300"/>
              </a:spcBef>
              <a:spcAft>
                <a:spcPts val="200"/>
              </a:spcAft>
              <a:buFont typeface="Calibri" panose="020F0502020204030204" pitchFamily="34" charset="0"/>
              <a:buChar char="—"/>
            </a:pPr>
            <a:r>
              <a:rPr lang="en-GB" sz="950" dirty="0">
                <a:solidFill>
                  <a:schemeClr val="bg1"/>
                </a:solidFill>
              </a:rPr>
              <a:t>Brands operate their own stores on Tmall’s platform with unique identities — this enables them to control their own branding and merchandising</a:t>
            </a:r>
          </a:p>
        </p:txBody>
      </p:sp>
      <p:sp>
        <p:nvSpPr>
          <p:cNvPr id="72" name="Rectangle 71">
            <a:extLst>
              <a:ext uri="{FF2B5EF4-FFF2-40B4-BE49-F238E27FC236}">
                <a16:creationId xmlns:a16="http://schemas.microsoft.com/office/drawing/2014/main" id="{50063980-DC74-4A66-85EB-C72EB1D0A519}"/>
              </a:ext>
            </a:extLst>
          </p:cNvPr>
          <p:cNvSpPr/>
          <p:nvPr/>
        </p:nvSpPr>
        <p:spPr>
          <a:xfrm>
            <a:off x="936537" y="5882842"/>
            <a:ext cx="576072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defRPr/>
            </a:pPr>
            <a:r>
              <a:rPr kumimoji="0" lang="en-GB" sz="700" b="0" i="0" u="none" strike="noStrike" kern="1200" cap="none" spc="0" normalizeH="0" baseline="0" noProof="0" dirty="0">
                <a:ln>
                  <a:noFill/>
                </a:ln>
                <a:solidFill>
                  <a:prstClr val="black"/>
                </a:solidFill>
                <a:effectLst/>
                <a:uLnTx/>
                <a:uFillTx/>
                <a:cs typeface="Arial" panose="020B0604020202020204" pitchFamily="34" charset="0"/>
              </a:rPr>
              <a:t>Note:1</a:t>
            </a:r>
            <a:r>
              <a:rPr lang="en-GB" sz="700" dirty="0">
                <a:solidFill>
                  <a:prstClr val="black"/>
                </a:solidFill>
                <a:cs typeface="Arial" panose="020B0604020202020204" pitchFamily="34" charset="0"/>
              </a:rPr>
              <a:t>) Platform-as-a-service 2) A pre-determined percentage of Gross Merchandise Volume (GMV) for Alipay transactions</a:t>
            </a:r>
            <a:endParaRPr kumimoji="0" lang="en-GB" sz="7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2DE8557C-579F-4337-936D-63887F4CEFC8}"/>
              </a:ext>
            </a:extLst>
          </p:cNvPr>
          <p:cNvSpPr/>
          <p:nvPr/>
        </p:nvSpPr>
        <p:spPr>
          <a:xfrm>
            <a:off x="6227176" y="3344118"/>
            <a:ext cx="4966424" cy="12403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94" name="Rectangle 93">
            <a:extLst>
              <a:ext uri="{FF2B5EF4-FFF2-40B4-BE49-F238E27FC236}">
                <a16:creationId xmlns:a16="http://schemas.microsoft.com/office/drawing/2014/main" id="{0AD3FB26-1AB2-4D1A-9D58-710F1D439CCF}"/>
              </a:ext>
            </a:extLst>
          </p:cNvPr>
          <p:cNvSpPr/>
          <p:nvPr/>
        </p:nvSpPr>
        <p:spPr>
          <a:xfrm>
            <a:off x="6300337" y="3831449"/>
            <a:ext cx="4882636" cy="7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marL="174625" indent="-174625">
              <a:spcBef>
                <a:spcPts val="300"/>
              </a:spcBef>
              <a:spcAft>
                <a:spcPts val="200"/>
              </a:spcAft>
              <a:buFont typeface="Calibri" panose="020F0502020204030204" pitchFamily="34" charset="0"/>
              <a:buChar char="—"/>
            </a:pPr>
            <a:r>
              <a:rPr lang="en-GB" sz="950" dirty="0">
                <a:solidFill>
                  <a:schemeClr val="bg1"/>
                </a:solidFill>
              </a:rPr>
              <a:t>Last Mile Platform empowers brands, manufacturers and retailers to compete against pure online players by incorporating technology into delivery operations</a:t>
            </a:r>
          </a:p>
          <a:p>
            <a:pPr marL="174625" indent="-174625">
              <a:spcBef>
                <a:spcPts val="300"/>
              </a:spcBef>
              <a:spcAft>
                <a:spcPts val="200"/>
              </a:spcAft>
              <a:buFont typeface="Calibri" panose="020F0502020204030204" pitchFamily="34" charset="0"/>
              <a:buChar char="—"/>
            </a:pPr>
            <a:r>
              <a:rPr lang="en-GB" sz="950" dirty="0">
                <a:solidFill>
                  <a:schemeClr val="bg1"/>
                </a:solidFill>
              </a:rPr>
              <a:t>Last Mile creates consistency by engaging online and offline customers in a seamless, fluid experience</a:t>
            </a:r>
          </a:p>
        </p:txBody>
      </p:sp>
      <p:sp>
        <p:nvSpPr>
          <p:cNvPr id="95" name="Rectangle 94">
            <a:extLst>
              <a:ext uri="{FF2B5EF4-FFF2-40B4-BE49-F238E27FC236}">
                <a16:creationId xmlns:a16="http://schemas.microsoft.com/office/drawing/2014/main" id="{527B07E9-B311-48D7-AF8C-ECBA4787A2D6}"/>
              </a:ext>
            </a:extLst>
          </p:cNvPr>
          <p:cNvSpPr/>
          <p:nvPr/>
        </p:nvSpPr>
        <p:spPr>
          <a:xfrm>
            <a:off x="6744248" y="3197544"/>
            <a:ext cx="2071478" cy="572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lstStyle/>
          <a:p>
            <a:pPr>
              <a:spcBef>
                <a:spcPts val="300"/>
              </a:spcBef>
              <a:spcAft>
                <a:spcPts val="300"/>
              </a:spcAft>
            </a:pPr>
            <a:r>
              <a:rPr lang="en-GB" sz="3200" dirty="0">
                <a:solidFill>
                  <a:schemeClr val="bg1"/>
                </a:solidFill>
                <a:latin typeface="+mj-lt"/>
              </a:rPr>
              <a:t>Last Mile</a:t>
            </a:r>
          </a:p>
        </p:txBody>
      </p:sp>
      <p:cxnSp>
        <p:nvCxnSpPr>
          <p:cNvPr id="96" name="Straight Connector 95">
            <a:extLst>
              <a:ext uri="{FF2B5EF4-FFF2-40B4-BE49-F238E27FC236}">
                <a16:creationId xmlns:a16="http://schemas.microsoft.com/office/drawing/2014/main" id="{4310072A-3D92-402F-8DE1-8CB504CAB2CA}"/>
              </a:ext>
            </a:extLst>
          </p:cNvPr>
          <p:cNvCxnSpPr/>
          <p:nvPr/>
        </p:nvCxnSpPr>
        <p:spPr>
          <a:xfrm>
            <a:off x="6807200" y="3782201"/>
            <a:ext cx="838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Graphic 38">
            <a:extLst>
              <a:ext uri="{FF2B5EF4-FFF2-40B4-BE49-F238E27FC236}">
                <a16:creationId xmlns:a16="http://schemas.microsoft.com/office/drawing/2014/main" id="{B9163D95-0459-43FF-A8A7-1C6D1FAC2995}"/>
              </a:ext>
            </a:extLst>
          </p:cNvPr>
          <p:cNvGrpSpPr/>
          <p:nvPr/>
        </p:nvGrpSpPr>
        <p:grpSpPr>
          <a:xfrm>
            <a:off x="6353629" y="2176804"/>
            <a:ext cx="378823" cy="473529"/>
            <a:chOff x="3657600" y="381000"/>
            <a:chExt cx="4876800" cy="6096002"/>
          </a:xfrm>
          <a:solidFill>
            <a:schemeClr val="bg1"/>
          </a:solidFill>
        </p:grpSpPr>
        <p:sp>
          <p:nvSpPr>
            <p:cNvPr id="41" name="Freeform: Shape 40">
              <a:extLst>
                <a:ext uri="{FF2B5EF4-FFF2-40B4-BE49-F238E27FC236}">
                  <a16:creationId xmlns:a16="http://schemas.microsoft.com/office/drawing/2014/main" id="{568F66F6-23D7-40E6-8543-703BB1903748}"/>
                </a:ext>
              </a:extLst>
            </p:cNvPr>
            <p:cNvSpPr/>
            <p:nvPr/>
          </p:nvSpPr>
          <p:spPr>
            <a:xfrm>
              <a:off x="4145280" y="868680"/>
              <a:ext cx="2809875" cy="2809876"/>
            </a:xfrm>
            <a:custGeom>
              <a:avLst/>
              <a:gdLst>
                <a:gd name="connsiteX0" fmla="*/ 2550795 w 2809875"/>
                <a:gd name="connsiteY0" fmla="*/ 1638301 h 2809876"/>
                <a:gd name="connsiteX1" fmla="*/ 2809875 w 2809875"/>
                <a:gd name="connsiteY1" fmla="*/ 1638301 h 2809876"/>
                <a:gd name="connsiteX2" fmla="*/ 2809875 w 2809875"/>
                <a:gd name="connsiteY2" fmla="*/ 1169671 h 2809876"/>
                <a:gd name="connsiteX3" fmla="*/ 2550795 w 2809875"/>
                <a:gd name="connsiteY3" fmla="*/ 1169671 h 2809876"/>
                <a:gd name="connsiteX4" fmla="*/ 2380298 w 2809875"/>
                <a:gd name="connsiteY4" fmla="*/ 759143 h 2809876"/>
                <a:gd name="connsiteX5" fmla="*/ 2563178 w 2809875"/>
                <a:gd name="connsiteY5" fmla="*/ 576263 h 2809876"/>
                <a:gd name="connsiteX6" fmla="*/ 2232660 w 2809875"/>
                <a:gd name="connsiteY6" fmla="*/ 245745 h 2809876"/>
                <a:gd name="connsiteX7" fmla="*/ 2049780 w 2809875"/>
                <a:gd name="connsiteY7" fmla="*/ 428625 h 2809876"/>
                <a:gd name="connsiteX8" fmla="*/ 1639253 w 2809875"/>
                <a:gd name="connsiteY8" fmla="*/ 258128 h 2809876"/>
                <a:gd name="connsiteX9" fmla="*/ 1639253 w 2809875"/>
                <a:gd name="connsiteY9" fmla="*/ 0 h 2809876"/>
                <a:gd name="connsiteX10" fmla="*/ 1170623 w 2809875"/>
                <a:gd name="connsiteY10" fmla="*/ 0 h 2809876"/>
                <a:gd name="connsiteX11" fmla="*/ 1170623 w 2809875"/>
                <a:gd name="connsiteY11" fmla="*/ 259080 h 2809876"/>
                <a:gd name="connsiteX12" fmla="*/ 760095 w 2809875"/>
                <a:gd name="connsiteY12" fmla="*/ 429578 h 2809876"/>
                <a:gd name="connsiteX13" fmla="*/ 576262 w 2809875"/>
                <a:gd name="connsiteY13" fmla="*/ 245745 h 2809876"/>
                <a:gd name="connsiteX14" fmla="*/ 245745 w 2809875"/>
                <a:gd name="connsiteY14" fmla="*/ 576263 h 2809876"/>
                <a:gd name="connsiteX15" fmla="*/ 428625 w 2809875"/>
                <a:gd name="connsiteY15" fmla="*/ 760095 h 2809876"/>
                <a:gd name="connsiteX16" fmla="*/ 258128 w 2809875"/>
                <a:gd name="connsiteY16" fmla="*/ 1170623 h 2809876"/>
                <a:gd name="connsiteX17" fmla="*/ 0 w 2809875"/>
                <a:gd name="connsiteY17" fmla="*/ 1170623 h 2809876"/>
                <a:gd name="connsiteX18" fmla="*/ 0 w 2809875"/>
                <a:gd name="connsiteY18" fmla="*/ 1639253 h 2809876"/>
                <a:gd name="connsiteX19" fmla="*/ 259080 w 2809875"/>
                <a:gd name="connsiteY19" fmla="*/ 1639253 h 2809876"/>
                <a:gd name="connsiteX20" fmla="*/ 429578 w 2809875"/>
                <a:gd name="connsiteY20" fmla="*/ 2049781 h 2809876"/>
                <a:gd name="connsiteX21" fmla="*/ 245745 w 2809875"/>
                <a:gd name="connsiteY21" fmla="*/ 2232661 h 2809876"/>
                <a:gd name="connsiteX22" fmla="*/ 577215 w 2809875"/>
                <a:gd name="connsiteY22" fmla="*/ 2564131 h 2809876"/>
                <a:gd name="connsiteX23" fmla="*/ 760095 w 2809875"/>
                <a:gd name="connsiteY23" fmla="*/ 2381251 h 2809876"/>
                <a:gd name="connsiteX24" fmla="*/ 1170623 w 2809875"/>
                <a:gd name="connsiteY24" fmla="*/ 2551749 h 2809876"/>
                <a:gd name="connsiteX25" fmla="*/ 1170623 w 2809875"/>
                <a:gd name="connsiteY25" fmla="*/ 2810829 h 2809876"/>
                <a:gd name="connsiteX26" fmla="*/ 1639253 w 2809875"/>
                <a:gd name="connsiteY26" fmla="*/ 2810829 h 2809876"/>
                <a:gd name="connsiteX27" fmla="*/ 1639253 w 2809875"/>
                <a:gd name="connsiteY27" fmla="*/ 2550796 h 2809876"/>
                <a:gd name="connsiteX28" fmla="*/ 2049780 w 2809875"/>
                <a:gd name="connsiteY28" fmla="*/ 2380299 h 2809876"/>
                <a:gd name="connsiteX29" fmla="*/ 2232660 w 2809875"/>
                <a:gd name="connsiteY29" fmla="*/ 2563179 h 2809876"/>
                <a:gd name="connsiteX30" fmla="*/ 2564130 w 2809875"/>
                <a:gd name="connsiteY30" fmla="*/ 2231709 h 2809876"/>
                <a:gd name="connsiteX31" fmla="*/ 2381250 w 2809875"/>
                <a:gd name="connsiteY31" fmla="*/ 2048828 h 2809876"/>
                <a:gd name="connsiteX32" fmla="*/ 2550795 w 2809875"/>
                <a:gd name="connsiteY32" fmla="*/ 1638301 h 2809876"/>
                <a:gd name="connsiteX33" fmla="*/ 2232660 w 2809875"/>
                <a:gd name="connsiteY33" fmla="*/ 2343151 h 2809876"/>
                <a:gd name="connsiteX34" fmla="*/ 2065020 w 2809875"/>
                <a:gd name="connsiteY34" fmla="*/ 2175511 h 2809876"/>
                <a:gd name="connsiteX35" fmla="*/ 2010727 w 2809875"/>
                <a:gd name="connsiteY35" fmla="*/ 2216468 h 2809876"/>
                <a:gd name="connsiteX36" fmla="*/ 1548765 w 2809875"/>
                <a:gd name="connsiteY36" fmla="*/ 2407921 h 2809876"/>
                <a:gd name="connsiteX37" fmla="*/ 1482090 w 2809875"/>
                <a:gd name="connsiteY37" fmla="*/ 2417446 h 2809876"/>
                <a:gd name="connsiteX38" fmla="*/ 1482090 w 2809875"/>
                <a:gd name="connsiteY38" fmla="*/ 2653666 h 2809876"/>
                <a:gd name="connsiteX39" fmla="*/ 1325880 w 2809875"/>
                <a:gd name="connsiteY39" fmla="*/ 2653666 h 2809876"/>
                <a:gd name="connsiteX40" fmla="*/ 1325880 w 2809875"/>
                <a:gd name="connsiteY40" fmla="*/ 2417446 h 2809876"/>
                <a:gd name="connsiteX41" fmla="*/ 1259205 w 2809875"/>
                <a:gd name="connsiteY41" fmla="*/ 2407921 h 2809876"/>
                <a:gd name="connsiteX42" fmla="*/ 797242 w 2809875"/>
                <a:gd name="connsiteY42" fmla="*/ 2216468 h 2809876"/>
                <a:gd name="connsiteX43" fmla="*/ 742950 w 2809875"/>
                <a:gd name="connsiteY43" fmla="*/ 2175511 h 2809876"/>
                <a:gd name="connsiteX44" fmla="*/ 576262 w 2809875"/>
                <a:gd name="connsiteY44" fmla="*/ 2342199 h 2809876"/>
                <a:gd name="connsiteX45" fmla="*/ 465772 w 2809875"/>
                <a:gd name="connsiteY45" fmla="*/ 2231709 h 2809876"/>
                <a:gd name="connsiteX46" fmla="*/ 632460 w 2809875"/>
                <a:gd name="connsiteY46" fmla="*/ 2065021 h 2809876"/>
                <a:gd name="connsiteX47" fmla="*/ 591503 w 2809875"/>
                <a:gd name="connsiteY47" fmla="*/ 2010728 h 2809876"/>
                <a:gd name="connsiteX48" fmla="*/ 400050 w 2809875"/>
                <a:gd name="connsiteY48" fmla="*/ 1548766 h 2809876"/>
                <a:gd name="connsiteX49" fmla="*/ 390525 w 2809875"/>
                <a:gd name="connsiteY49" fmla="*/ 1482091 h 2809876"/>
                <a:gd name="connsiteX50" fmla="*/ 156210 w 2809875"/>
                <a:gd name="connsiteY50" fmla="*/ 1482091 h 2809876"/>
                <a:gd name="connsiteX51" fmla="*/ 156210 w 2809875"/>
                <a:gd name="connsiteY51" fmla="*/ 1325881 h 2809876"/>
                <a:gd name="connsiteX52" fmla="*/ 392430 w 2809875"/>
                <a:gd name="connsiteY52" fmla="*/ 1325881 h 2809876"/>
                <a:gd name="connsiteX53" fmla="*/ 401955 w 2809875"/>
                <a:gd name="connsiteY53" fmla="*/ 1259205 h 2809876"/>
                <a:gd name="connsiteX54" fmla="*/ 593408 w 2809875"/>
                <a:gd name="connsiteY54" fmla="*/ 797243 h 2809876"/>
                <a:gd name="connsiteX55" fmla="*/ 634365 w 2809875"/>
                <a:gd name="connsiteY55" fmla="*/ 742950 h 2809876"/>
                <a:gd name="connsiteX56" fmla="*/ 467678 w 2809875"/>
                <a:gd name="connsiteY56" fmla="*/ 576263 h 2809876"/>
                <a:gd name="connsiteX57" fmla="*/ 578168 w 2809875"/>
                <a:gd name="connsiteY57" fmla="*/ 465773 h 2809876"/>
                <a:gd name="connsiteX58" fmla="*/ 744855 w 2809875"/>
                <a:gd name="connsiteY58" fmla="*/ 632460 h 2809876"/>
                <a:gd name="connsiteX59" fmla="*/ 799148 w 2809875"/>
                <a:gd name="connsiteY59" fmla="*/ 591503 h 2809876"/>
                <a:gd name="connsiteX60" fmla="*/ 1261110 w 2809875"/>
                <a:gd name="connsiteY60" fmla="*/ 400050 h 2809876"/>
                <a:gd name="connsiteX61" fmla="*/ 1327785 w 2809875"/>
                <a:gd name="connsiteY61" fmla="*/ 390525 h 2809876"/>
                <a:gd name="connsiteX62" fmla="*/ 1327785 w 2809875"/>
                <a:gd name="connsiteY62" fmla="*/ 156210 h 2809876"/>
                <a:gd name="connsiteX63" fmla="*/ 1483995 w 2809875"/>
                <a:gd name="connsiteY63" fmla="*/ 156210 h 2809876"/>
                <a:gd name="connsiteX64" fmla="*/ 1483995 w 2809875"/>
                <a:gd name="connsiteY64" fmla="*/ 392430 h 2809876"/>
                <a:gd name="connsiteX65" fmla="*/ 1550670 w 2809875"/>
                <a:gd name="connsiteY65" fmla="*/ 401955 h 2809876"/>
                <a:gd name="connsiteX66" fmla="*/ 2012633 w 2809875"/>
                <a:gd name="connsiteY66" fmla="*/ 593408 h 2809876"/>
                <a:gd name="connsiteX67" fmla="*/ 2066925 w 2809875"/>
                <a:gd name="connsiteY67" fmla="*/ 634365 h 2809876"/>
                <a:gd name="connsiteX68" fmla="*/ 2233613 w 2809875"/>
                <a:gd name="connsiteY68" fmla="*/ 467678 h 2809876"/>
                <a:gd name="connsiteX69" fmla="*/ 2344103 w 2809875"/>
                <a:gd name="connsiteY69" fmla="*/ 578168 h 2809876"/>
                <a:gd name="connsiteX70" fmla="*/ 2177415 w 2809875"/>
                <a:gd name="connsiteY70" fmla="*/ 744855 h 2809876"/>
                <a:gd name="connsiteX71" fmla="*/ 2218373 w 2809875"/>
                <a:gd name="connsiteY71" fmla="*/ 799148 h 2809876"/>
                <a:gd name="connsiteX72" fmla="*/ 2409825 w 2809875"/>
                <a:gd name="connsiteY72" fmla="*/ 1261111 h 2809876"/>
                <a:gd name="connsiteX73" fmla="*/ 2419350 w 2809875"/>
                <a:gd name="connsiteY73" fmla="*/ 1327786 h 2809876"/>
                <a:gd name="connsiteX74" fmla="*/ 2655570 w 2809875"/>
                <a:gd name="connsiteY74" fmla="*/ 1327786 h 2809876"/>
                <a:gd name="connsiteX75" fmla="*/ 2655570 w 2809875"/>
                <a:gd name="connsiteY75" fmla="*/ 1483996 h 2809876"/>
                <a:gd name="connsiteX76" fmla="*/ 2417445 w 2809875"/>
                <a:gd name="connsiteY76" fmla="*/ 1483996 h 2809876"/>
                <a:gd name="connsiteX77" fmla="*/ 2407920 w 2809875"/>
                <a:gd name="connsiteY77" fmla="*/ 1550671 h 2809876"/>
                <a:gd name="connsiteX78" fmla="*/ 2216468 w 2809875"/>
                <a:gd name="connsiteY78" fmla="*/ 2012633 h 2809876"/>
                <a:gd name="connsiteX79" fmla="*/ 2175510 w 2809875"/>
                <a:gd name="connsiteY79" fmla="*/ 2066926 h 2809876"/>
                <a:gd name="connsiteX80" fmla="*/ 2342198 w 2809875"/>
                <a:gd name="connsiteY80" fmla="*/ 2233614 h 2809876"/>
                <a:gd name="connsiteX81" fmla="*/ 2232660 w 2809875"/>
                <a:gd name="connsiteY81" fmla="*/ 2343151 h 280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09875" h="2809876">
                  <a:moveTo>
                    <a:pt x="2550795" y="1638301"/>
                  </a:moveTo>
                  <a:lnTo>
                    <a:pt x="2809875" y="1638301"/>
                  </a:lnTo>
                  <a:lnTo>
                    <a:pt x="2809875" y="1169671"/>
                  </a:lnTo>
                  <a:lnTo>
                    <a:pt x="2550795" y="1169671"/>
                  </a:lnTo>
                  <a:cubicBezTo>
                    <a:pt x="2521268" y="1022985"/>
                    <a:pt x="2463165" y="883920"/>
                    <a:pt x="2380298" y="759143"/>
                  </a:cubicBezTo>
                  <a:lnTo>
                    <a:pt x="2563178" y="576263"/>
                  </a:lnTo>
                  <a:lnTo>
                    <a:pt x="2232660" y="245745"/>
                  </a:lnTo>
                  <a:lnTo>
                    <a:pt x="2049780" y="428625"/>
                  </a:lnTo>
                  <a:cubicBezTo>
                    <a:pt x="1925003" y="346710"/>
                    <a:pt x="1784985" y="288608"/>
                    <a:pt x="1639253" y="258128"/>
                  </a:cubicBezTo>
                  <a:lnTo>
                    <a:pt x="1639253" y="0"/>
                  </a:lnTo>
                  <a:lnTo>
                    <a:pt x="1170623" y="0"/>
                  </a:lnTo>
                  <a:lnTo>
                    <a:pt x="1170623" y="259080"/>
                  </a:lnTo>
                  <a:cubicBezTo>
                    <a:pt x="1023937" y="288608"/>
                    <a:pt x="884873" y="346710"/>
                    <a:pt x="760095" y="429578"/>
                  </a:cubicBezTo>
                  <a:lnTo>
                    <a:pt x="576262" y="245745"/>
                  </a:lnTo>
                  <a:lnTo>
                    <a:pt x="245745" y="576263"/>
                  </a:lnTo>
                  <a:lnTo>
                    <a:pt x="428625" y="760095"/>
                  </a:lnTo>
                  <a:cubicBezTo>
                    <a:pt x="346710" y="884873"/>
                    <a:pt x="288608" y="1023938"/>
                    <a:pt x="258128" y="1170623"/>
                  </a:cubicBezTo>
                  <a:lnTo>
                    <a:pt x="0" y="1170623"/>
                  </a:lnTo>
                  <a:lnTo>
                    <a:pt x="0" y="1639253"/>
                  </a:lnTo>
                  <a:lnTo>
                    <a:pt x="259080" y="1639253"/>
                  </a:lnTo>
                  <a:cubicBezTo>
                    <a:pt x="288608" y="1785938"/>
                    <a:pt x="346710" y="1925003"/>
                    <a:pt x="429578" y="2049781"/>
                  </a:cubicBezTo>
                  <a:lnTo>
                    <a:pt x="245745" y="2232661"/>
                  </a:lnTo>
                  <a:lnTo>
                    <a:pt x="577215" y="2564131"/>
                  </a:lnTo>
                  <a:lnTo>
                    <a:pt x="760095" y="2381251"/>
                  </a:lnTo>
                  <a:cubicBezTo>
                    <a:pt x="884873" y="2463166"/>
                    <a:pt x="1024890" y="2521269"/>
                    <a:pt x="1170623" y="2551749"/>
                  </a:cubicBezTo>
                  <a:lnTo>
                    <a:pt x="1170623" y="2810829"/>
                  </a:lnTo>
                  <a:lnTo>
                    <a:pt x="1639253" y="2810829"/>
                  </a:lnTo>
                  <a:lnTo>
                    <a:pt x="1639253" y="2550796"/>
                  </a:lnTo>
                  <a:cubicBezTo>
                    <a:pt x="1784985" y="2521269"/>
                    <a:pt x="1925003" y="2463166"/>
                    <a:pt x="2049780" y="2380299"/>
                  </a:cubicBezTo>
                  <a:lnTo>
                    <a:pt x="2232660" y="2563179"/>
                  </a:lnTo>
                  <a:lnTo>
                    <a:pt x="2564130" y="2231709"/>
                  </a:lnTo>
                  <a:lnTo>
                    <a:pt x="2381250" y="2048828"/>
                  </a:lnTo>
                  <a:cubicBezTo>
                    <a:pt x="2462213" y="1925003"/>
                    <a:pt x="2520315" y="1784986"/>
                    <a:pt x="2550795" y="1638301"/>
                  </a:cubicBezTo>
                  <a:close/>
                  <a:moveTo>
                    <a:pt x="2232660" y="2343151"/>
                  </a:moveTo>
                  <a:lnTo>
                    <a:pt x="2065020" y="2175511"/>
                  </a:lnTo>
                  <a:lnTo>
                    <a:pt x="2010727" y="2216468"/>
                  </a:lnTo>
                  <a:cubicBezTo>
                    <a:pt x="1875473" y="2317434"/>
                    <a:pt x="1716405" y="2384109"/>
                    <a:pt x="1548765" y="2407921"/>
                  </a:cubicBezTo>
                  <a:lnTo>
                    <a:pt x="1482090" y="2417446"/>
                  </a:lnTo>
                  <a:lnTo>
                    <a:pt x="1482090" y="2653666"/>
                  </a:lnTo>
                  <a:lnTo>
                    <a:pt x="1325880" y="2653666"/>
                  </a:lnTo>
                  <a:lnTo>
                    <a:pt x="1325880" y="2417446"/>
                  </a:lnTo>
                  <a:lnTo>
                    <a:pt x="1259205" y="2407921"/>
                  </a:lnTo>
                  <a:cubicBezTo>
                    <a:pt x="1092517" y="2384109"/>
                    <a:pt x="932498" y="2317434"/>
                    <a:pt x="797242" y="2216468"/>
                  </a:cubicBezTo>
                  <a:lnTo>
                    <a:pt x="742950" y="2175511"/>
                  </a:lnTo>
                  <a:lnTo>
                    <a:pt x="576262" y="2342199"/>
                  </a:lnTo>
                  <a:lnTo>
                    <a:pt x="465772" y="2231709"/>
                  </a:lnTo>
                  <a:lnTo>
                    <a:pt x="632460" y="2065021"/>
                  </a:lnTo>
                  <a:lnTo>
                    <a:pt x="591503" y="2010728"/>
                  </a:lnTo>
                  <a:cubicBezTo>
                    <a:pt x="490537" y="1875473"/>
                    <a:pt x="424815" y="1716406"/>
                    <a:pt x="400050" y="1548766"/>
                  </a:cubicBezTo>
                  <a:lnTo>
                    <a:pt x="390525" y="1482091"/>
                  </a:lnTo>
                  <a:lnTo>
                    <a:pt x="156210" y="1482091"/>
                  </a:lnTo>
                  <a:lnTo>
                    <a:pt x="156210" y="1325881"/>
                  </a:lnTo>
                  <a:lnTo>
                    <a:pt x="392430" y="1325881"/>
                  </a:lnTo>
                  <a:lnTo>
                    <a:pt x="401955" y="1259205"/>
                  </a:lnTo>
                  <a:cubicBezTo>
                    <a:pt x="425768" y="1091566"/>
                    <a:pt x="492443" y="932498"/>
                    <a:pt x="593408" y="797243"/>
                  </a:cubicBezTo>
                  <a:lnTo>
                    <a:pt x="634365" y="742950"/>
                  </a:lnTo>
                  <a:lnTo>
                    <a:pt x="467678" y="576263"/>
                  </a:lnTo>
                  <a:lnTo>
                    <a:pt x="578168" y="465773"/>
                  </a:lnTo>
                  <a:lnTo>
                    <a:pt x="744855" y="632460"/>
                  </a:lnTo>
                  <a:lnTo>
                    <a:pt x="799148" y="591503"/>
                  </a:lnTo>
                  <a:cubicBezTo>
                    <a:pt x="934403" y="490538"/>
                    <a:pt x="1093470" y="423863"/>
                    <a:pt x="1261110" y="400050"/>
                  </a:cubicBezTo>
                  <a:lnTo>
                    <a:pt x="1327785" y="390525"/>
                  </a:lnTo>
                  <a:lnTo>
                    <a:pt x="1327785" y="156210"/>
                  </a:lnTo>
                  <a:lnTo>
                    <a:pt x="1483995" y="156210"/>
                  </a:lnTo>
                  <a:lnTo>
                    <a:pt x="1483995" y="392430"/>
                  </a:lnTo>
                  <a:lnTo>
                    <a:pt x="1550670" y="401955"/>
                  </a:lnTo>
                  <a:cubicBezTo>
                    <a:pt x="1717358" y="425768"/>
                    <a:pt x="1877378" y="492443"/>
                    <a:pt x="2012633" y="593408"/>
                  </a:cubicBezTo>
                  <a:lnTo>
                    <a:pt x="2066925" y="634365"/>
                  </a:lnTo>
                  <a:lnTo>
                    <a:pt x="2233613" y="467678"/>
                  </a:lnTo>
                  <a:lnTo>
                    <a:pt x="2344103" y="578168"/>
                  </a:lnTo>
                  <a:lnTo>
                    <a:pt x="2177415" y="744855"/>
                  </a:lnTo>
                  <a:lnTo>
                    <a:pt x="2218373" y="799148"/>
                  </a:lnTo>
                  <a:cubicBezTo>
                    <a:pt x="2319338" y="934403"/>
                    <a:pt x="2386013" y="1093470"/>
                    <a:pt x="2409825" y="1261111"/>
                  </a:cubicBezTo>
                  <a:lnTo>
                    <a:pt x="2419350" y="1327786"/>
                  </a:lnTo>
                  <a:lnTo>
                    <a:pt x="2655570" y="1327786"/>
                  </a:lnTo>
                  <a:lnTo>
                    <a:pt x="2655570" y="1483996"/>
                  </a:lnTo>
                  <a:lnTo>
                    <a:pt x="2417445" y="1483996"/>
                  </a:lnTo>
                  <a:lnTo>
                    <a:pt x="2407920" y="1550671"/>
                  </a:lnTo>
                  <a:cubicBezTo>
                    <a:pt x="2384108" y="1717358"/>
                    <a:pt x="2317433" y="1877378"/>
                    <a:pt x="2216468" y="2012633"/>
                  </a:cubicBezTo>
                  <a:lnTo>
                    <a:pt x="2175510" y="2066926"/>
                  </a:lnTo>
                  <a:lnTo>
                    <a:pt x="2342198" y="2233614"/>
                  </a:lnTo>
                  <a:lnTo>
                    <a:pt x="2232660" y="2343151"/>
                  </a:ln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6186A095-1ECC-46FC-8A5A-770CCC401F54}"/>
                </a:ext>
              </a:extLst>
            </p:cNvPr>
            <p:cNvSpPr/>
            <p:nvPr/>
          </p:nvSpPr>
          <p:spPr>
            <a:xfrm>
              <a:off x="4847272" y="1571387"/>
              <a:ext cx="1400175" cy="1400176"/>
            </a:xfrm>
            <a:custGeom>
              <a:avLst/>
              <a:gdLst>
                <a:gd name="connsiteX0" fmla="*/ 205740 w 1400175"/>
                <a:gd name="connsiteY0" fmla="*/ 205026 h 1400175"/>
                <a:gd name="connsiteX1" fmla="*/ 205740 w 1400175"/>
                <a:gd name="connsiteY1" fmla="*/ 1198484 h 1400175"/>
                <a:gd name="connsiteX2" fmla="*/ 701993 w 1400175"/>
                <a:gd name="connsiteY2" fmla="*/ 1404224 h 1400175"/>
                <a:gd name="connsiteX3" fmla="*/ 1198245 w 1400175"/>
                <a:gd name="connsiteY3" fmla="*/ 1198484 h 1400175"/>
                <a:gd name="connsiteX4" fmla="*/ 1198245 w 1400175"/>
                <a:gd name="connsiteY4" fmla="*/ 205026 h 1400175"/>
                <a:gd name="connsiteX5" fmla="*/ 205740 w 1400175"/>
                <a:gd name="connsiteY5" fmla="*/ 205026 h 1400175"/>
                <a:gd name="connsiteX6" fmla="*/ 1088708 w 1400175"/>
                <a:gd name="connsiteY6" fmla="*/ 1087994 h 1400175"/>
                <a:gd name="connsiteX7" fmla="*/ 316230 w 1400175"/>
                <a:gd name="connsiteY7" fmla="*/ 1087994 h 1400175"/>
                <a:gd name="connsiteX8" fmla="*/ 316230 w 1400175"/>
                <a:gd name="connsiteY8" fmla="*/ 315516 h 1400175"/>
                <a:gd name="connsiteX9" fmla="*/ 702945 w 1400175"/>
                <a:gd name="connsiteY9" fmla="*/ 155496 h 1400175"/>
                <a:gd name="connsiteX10" fmla="*/ 1089660 w 1400175"/>
                <a:gd name="connsiteY10" fmla="*/ 315516 h 1400175"/>
                <a:gd name="connsiteX11" fmla="*/ 1088708 w 1400175"/>
                <a:gd name="connsiteY11" fmla="*/ 1087994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175" h="1400175">
                  <a:moveTo>
                    <a:pt x="205740" y="205026"/>
                  </a:moveTo>
                  <a:cubicBezTo>
                    <a:pt x="-68580" y="479346"/>
                    <a:pt x="-68580" y="924164"/>
                    <a:pt x="205740" y="1198484"/>
                  </a:cubicBezTo>
                  <a:cubicBezTo>
                    <a:pt x="342900" y="1335644"/>
                    <a:pt x="522923" y="1404224"/>
                    <a:pt x="701993" y="1404224"/>
                  </a:cubicBezTo>
                  <a:cubicBezTo>
                    <a:pt x="882015" y="1404224"/>
                    <a:pt x="1062038" y="1335644"/>
                    <a:pt x="1198245" y="1198484"/>
                  </a:cubicBezTo>
                  <a:cubicBezTo>
                    <a:pt x="1472565" y="924164"/>
                    <a:pt x="1472565" y="479346"/>
                    <a:pt x="1198245" y="205026"/>
                  </a:cubicBezTo>
                  <a:cubicBezTo>
                    <a:pt x="924878" y="-68342"/>
                    <a:pt x="480060" y="-68342"/>
                    <a:pt x="205740" y="205026"/>
                  </a:cubicBezTo>
                  <a:close/>
                  <a:moveTo>
                    <a:pt x="1088708" y="1087994"/>
                  </a:moveTo>
                  <a:cubicBezTo>
                    <a:pt x="876300" y="1301354"/>
                    <a:pt x="528637" y="1301354"/>
                    <a:pt x="316230" y="1087994"/>
                  </a:cubicBezTo>
                  <a:cubicBezTo>
                    <a:pt x="102870" y="874634"/>
                    <a:pt x="102870" y="527923"/>
                    <a:pt x="316230" y="315516"/>
                  </a:cubicBezTo>
                  <a:cubicBezTo>
                    <a:pt x="422910" y="208836"/>
                    <a:pt x="562928" y="155496"/>
                    <a:pt x="702945" y="155496"/>
                  </a:cubicBezTo>
                  <a:cubicBezTo>
                    <a:pt x="842962" y="155496"/>
                    <a:pt x="982980" y="208836"/>
                    <a:pt x="1089660" y="315516"/>
                  </a:cubicBezTo>
                  <a:cubicBezTo>
                    <a:pt x="1302068" y="528876"/>
                    <a:pt x="1302068" y="875586"/>
                    <a:pt x="1088708" y="1087994"/>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8871583-AAC0-4B2E-8A83-9558C83A3A71}"/>
                </a:ext>
              </a:extLst>
            </p:cNvPr>
            <p:cNvSpPr/>
            <p:nvPr/>
          </p:nvSpPr>
          <p:spPr>
            <a:xfrm>
              <a:off x="4222088" y="1663941"/>
              <a:ext cx="200025" cy="200025"/>
            </a:xfrm>
            <a:custGeom>
              <a:avLst/>
              <a:gdLst>
                <a:gd name="connsiteX0" fmla="*/ 59797 w 200025"/>
                <a:gd name="connsiteY0" fmla="*/ 0 h 200025"/>
                <a:gd name="connsiteX1" fmla="*/ 204104 w 200025"/>
                <a:gd name="connsiteY1" fmla="*/ 59797 h 200025"/>
                <a:gd name="connsiteX2" fmla="*/ 144307 w 200025"/>
                <a:gd name="connsiteY2" fmla="*/ 204104 h 200025"/>
                <a:gd name="connsiteX3" fmla="*/ 0 w 200025"/>
                <a:gd name="connsiteY3" fmla="*/ 144307 h 200025"/>
              </a:gdLst>
              <a:ahLst/>
              <a:cxnLst>
                <a:cxn ang="0">
                  <a:pos x="connsiteX0" y="connsiteY0"/>
                </a:cxn>
                <a:cxn ang="0">
                  <a:pos x="connsiteX1" y="connsiteY1"/>
                </a:cxn>
                <a:cxn ang="0">
                  <a:pos x="connsiteX2" y="connsiteY2"/>
                </a:cxn>
                <a:cxn ang="0">
                  <a:pos x="connsiteX3" y="connsiteY3"/>
                </a:cxn>
              </a:cxnLst>
              <a:rect l="l" t="t" r="r" b="b"/>
              <a:pathLst>
                <a:path w="200025" h="200025">
                  <a:moveTo>
                    <a:pt x="59797" y="0"/>
                  </a:moveTo>
                  <a:lnTo>
                    <a:pt x="204104" y="59797"/>
                  </a:lnTo>
                  <a:lnTo>
                    <a:pt x="144307" y="204104"/>
                  </a:lnTo>
                  <a:lnTo>
                    <a:pt x="0" y="144307"/>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50AFDEF4-4129-49B8-8D30-83F09BBB6BAB}"/>
                </a:ext>
              </a:extLst>
            </p:cNvPr>
            <p:cNvSpPr/>
            <p:nvPr/>
          </p:nvSpPr>
          <p:spPr>
            <a:xfrm>
              <a:off x="6674095" y="2678685"/>
              <a:ext cx="200025" cy="200025"/>
            </a:xfrm>
            <a:custGeom>
              <a:avLst/>
              <a:gdLst>
                <a:gd name="connsiteX0" fmla="*/ 0 w 200025"/>
                <a:gd name="connsiteY0" fmla="*/ 144338 h 200025"/>
                <a:gd name="connsiteX1" fmla="*/ 59735 w 200025"/>
                <a:gd name="connsiteY1" fmla="*/ 0 h 200025"/>
                <a:gd name="connsiteX2" fmla="*/ 204073 w 200025"/>
                <a:gd name="connsiteY2" fmla="*/ 59735 h 200025"/>
                <a:gd name="connsiteX3" fmla="*/ 144338 w 200025"/>
                <a:gd name="connsiteY3" fmla="*/ 204073 h 200025"/>
              </a:gdLst>
              <a:ahLst/>
              <a:cxnLst>
                <a:cxn ang="0">
                  <a:pos x="connsiteX0" y="connsiteY0"/>
                </a:cxn>
                <a:cxn ang="0">
                  <a:pos x="connsiteX1" y="connsiteY1"/>
                </a:cxn>
                <a:cxn ang="0">
                  <a:pos x="connsiteX2" y="connsiteY2"/>
                </a:cxn>
                <a:cxn ang="0">
                  <a:pos x="connsiteX3" y="connsiteY3"/>
                </a:cxn>
              </a:cxnLst>
              <a:rect l="l" t="t" r="r" b="b"/>
              <a:pathLst>
                <a:path w="200025" h="200025">
                  <a:moveTo>
                    <a:pt x="0" y="144338"/>
                  </a:moveTo>
                  <a:lnTo>
                    <a:pt x="59735" y="0"/>
                  </a:lnTo>
                  <a:lnTo>
                    <a:pt x="204073" y="59735"/>
                  </a:lnTo>
                  <a:lnTo>
                    <a:pt x="144338" y="204073"/>
                  </a:ln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4F289CFA-6ADA-481B-A2AA-8B3198144FF3}"/>
                </a:ext>
              </a:extLst>
            </p:cNvPr>
            <p:cNvSpPr/>
            <p:nvPr/>
          </p:nvSpPr>
          <p:spPr>
            <a:xfrm>
              <a:off x="4939856" y="945869"/>
              <a:ext cx="200025" cy="200025"/>
            </a:xfrm>
            <a:custGeom>
              <a:avLst/>
              <a:gdLst>
                <a:gd name="connsiteX0" fmla="*/ 144307 w 200025"/>
                <a:gd name="connsiteY0" fmla="*/ 0 h 200025"/>
                <a:gd name="connsiteX1" fmla="*/ 204104 w 200025"/>
                <a:gd name="connsiteY1" fmla="*/ 144307 h 200025"/>
                <a:gd name="connsiteX2" fmla="*/ 59797 w 200025"/>
                <a:gd name="connsiteY2" fmla="*/ 204104 h 200025"/>
                <a:gd name="connsiteX3" fmla="*/ 0 w 200025"/>
                <a:gd name="connsiteY3" fmla="*/ 59797 h 200025"/>
              </a:gdLst>
              <a:ahLst/>
              <a:cxnLst>
                <a:cxn ang="0">
                  <a:pos x="connsiteX0" y="connsiteY0"/>
                </a:cxn>
                <a:cxn ang="0">
                  <a:pos x="connsiteX1" y="connsiteY1"/>
                </a:cxn>
                <a:cxn ang="0">
                  <a:pos x="connsiteX2" y="connsiteY2"/>
                </a:cxn>
                <a:cxn ang="0">
                  <a:pos x="connsiteX3" y="connsiteY3"/>
                </a:cxn>
              </a:cxnLst>
              <a:rect l="l" t="t" r="r" b="b"/>
              <a:pathLst>
                <a:path w="200025" h="200025">
                  <a:moveTo>
                    <a:pt x="144307" y="0"/>
                  </a:moveTo>
                  <a:lnTo>
                    <a:pt x="204104" y="144307"/>
                  </a:lnTo>
                  <a:lnTo>
                    <a:pt x="59797" y="204104"/>
                  </a:lnTo>
                  <a:lnTo>
                    <a:pt x="0" y="59797"/>
                  </a:ln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A9BB9136-E216-463D-BFBD-63C44F83D416}"/>
                </a:ext>
              </a:extLst>
            </p:cNvPr>
            <p:cNvSpPr/>
            <p:nvPr/>
          </p:nvSpPr>
          <p:spPr>
            <a:xfrm>
              <a:off x="5955983" y="3397569"/>
              <a:ext cx="200025" cy="200025"/>
            </a:xfrm>
            <a:custGeom>
              <a:avLst/>
              <a:gdLst>
                <a:gd name="connsiteX0" fmla="*/ 0 w 200025"/>
                <a:gd name="connsiteY0" fmla="*/ 59055 h 200025"/>
                <a:gd name="connsiteX1" fmla="*/ 59055 w 200025"/>
                <a:gd name="connsiteY1" fmla="*/ 203835 h 200025"/>
                <a:gd name="connsiteX2" fmla="*/ 203835 w 200025"/>
                <a:gd name="connsiteY2" fmla="*/ 143827 h 200025"/>
                <a:gd name="connsiteX3" fmla="*/ 143827 w 200025"/>
                <a:gd name="connsiteY3" fmla="*/ 0 h 200025"/>
              </a:gdLst>
              <a:ahLst/>
              <a:cxnLst>
                <a:cxn ang="0">
                  <a:pos x="connsiteX0" y="connsiteY0"/>
                </a:cxn>
                <a:cxn ang="0">
                  <a:pos x="connsiteX1" y="connsiteY1"/>
                </a:cxn>
                <a:cxn ang="0">
                  <a:pos x="connsiteX2" y="connsiteY2"/>
                </a:cxn>
                <a:cxn ang="0">
                  <a:pos x="connsiteX3" y="connsiteY3"/>
                </a:cxn>
              </a:cxnLst>
              <a:rect l="l" t="t" r="r" b="b"/>
              <a:pathLst>
                <a:path w="200025" h="200025">
                  <a:moveTo>
                    <a:pt x="0" y="59055"/>
                  </a:moveTo>
                  <a:lnTo>
                    <a:pt x="59055" y="203835"/>
                  </a:lnTo>
                  <a:lnTo>
                    <a:pt x="203835" y="143827"/>
                  </a:lnTo>
                  <a:lnTo>
                    <a:pt x="143827" y="0"/>
                  </a:ln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E83A82FA-554F-4AA0-A006-7E22341BEC50}"/>
                </a:ext>
              </a:extLst>
            </p:cNvPr>
            <p:cNvSpPr/>
            <p:nvPr/>
          </p:nvSpPr>
          <p:spPr>
            <a:xfrm>
              <a:off x="4222346" y="2679032"/>
              <a:ext cx="200025" cy="200025"/>
            </a:xfrm>
            <a:custGeom>
              <a:avLst/>
              <a:gdLst>
                <a:gd name="connsiteX0" fmla="*/ 0 w 200025"/>
                <a:gd name="connsiteY0" fmla="*/ 59797 h 200025"/>
                <a:gd name="connsiteX1" fmla="*/ 144307 w 200025"/>
                <a:gd name="connsiteY1" fmla="*/ 0 h 200025"/>
                <a:gd name="connsiteX2" fmla="*/ 204104 w 200025"/>
                <a:gd name="connsiteY2" fmla="*/ 144307 h 200025"/>
                <a:gd name="connsiteX3" fmla="*/ 59797 w 200025"/>
                <a:gd name="connsiteY3" fmla="*/ 204104 h 200025"/>
              </a:gdLst>
              <a:ahLst/>
              <a:cxnLst>
                <a:cxn ang="0">
                  <a:pos x="connsiteX0" y="connsiteY0"/>
                </a:cxn>
                <a:cxn ang="0">
                  <a:pos x="connsiteX1" y="connsiteY1"/>
                </a:cxn>
                <a:cxn ang="0">
                  <a:pos x="connsiteX2" y="connsiteY2"/>
                </a:cxn>
                <a:cxn ang="0">
                  <a:pos x="connsiteX3" y="connsiteY3"/>
                </a:cxn>
              </a:cxnLst>
              <a:rect l="l" t="t" r="r" b="b"/>
              <a:pathLst>
                <a:path w="200025" h="200025">
                  <a:moveTo>
                    <a:pt x="0" y="59797"/>
                  </a:moveTo>
                  <a:lnTo>
                    <a:pt x="144307" y="0"/>
                  </a:lnTo>
                  <a:lnTo>
                    <a:pt x="204104" y="144307"/>
                  </a:lnTo>
                  <a:lnTo>
                    <a:pt x="59797" y="204104"/>
                  </a:ln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C679AB9B-C7AC-4A8D-917A-9AE2DC599B42}"/>
                </a:ext>
              </a:extLst>
            </p:cNvPr>
            <p:cNvSpPr/>
            <p:nvPr/>
          </p:nvSpPr>
          <p:spPr>
            <a:xfrm>
              <a:off x="6673034" y="1663167"/>
              <a:ext cx="200025" cy="200025"/>
            </a:xfrm>
            <a:custGeom>
              <a:avLst/>
              <a:gdLst>
                <a:gd name="connsiteX0" fmla="*/ 204073 w 200025"/>
                <a:gd name="connsiteY0" fmla="*/ 144338 h 200025"/>
                <a:gd name="connsiteX1" fmla="*/ 59735 w 200025"/>
                <a:gd name="connsiteY1" fmla="*/ 204073 h 200025"/>
                <a:gd name="connsiteX2" fmla="*/ 0 w 200025"/>
                <a:gd name="connsiteY2" fmla="*/ 59735 h 200025"/>
                <a:gd name="connsiteX3" fmla="*/ 144338 w 200025"/>
                <a:gd name="connsiteY3" fmla="*/ 0 h 200025"/>
              </a:gdLst>
              <a:ahLst/>
              <a:cxnLst>
                <a:cxn ang="0">
                  <a:pos x="connsiteX0" y="connsiteY0"/>
                </a:cxn>
                <a:cxn ang="0">
                  <a:pos x="connsiteX1" y="connsiteY1"/>
                </a:cxn>
                <a:cxn ang="0">
                  <a:pos x="connsiteX2" y="connsiteY2"/>
                </a:cxn>
                <a:cxn ang="0">
                  <a:pos x="connsiteX3" y="connsiteY3"/>
                </a:cxn>
              </a:cxnLst>
              <a:rect l="l" t="t" r="r" b="b"/>
              <a:pathLst>
                <a:path w="200025" h="200025">
                  <a:moveTo>
                    <a:pt x="204073" y="144338"/>
                  </a:moveTo>
                  <a:lnTo>
                    <a:pt x="59735" y="204073"/>
                  </a:lnTo>
                  <a:lnTo>
                    <a:pt x="0" y="59735"/>
                  </a:lnTo>
                  <a:lnTo>
                    <a:pt x="144338" y="0"/>
                  </a:ln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C8492A85-EBBD-4F04-BBAB-4E906E43FB99}"/>
                </a:ext>
              </a:extLst>
            </p:cNvPr>
            <p:cNvSpPr/>
            <p:nvPr/>
          </p:nvSpPr>
          <p:spPr>
            <a:xfrm>
              <a:off x="4939665" y="3397569"/>
              <a:ext cx="200025" cy="200025"/>
            </a:xfrm>
            <a:custGeom>
              <a:avLst/>
              <a:gdLst>
                <a:gd name="connsiteX0" fmla="*/ 0 w 200025"/>
                <a:gd name="connsiteY0" fmla="*/ 143827 h 200025"/>
                <a:gd name="connsiteX1" fmla="*/ 144780 w 200025"/>
                <a:gd name="connsiteY1" fmla="*/ 203835 h 200025"/>
                <a:gd name="connsiteX2" fmla="*/ 204788 w 200025"/>
                <a:gd name="connsiteY2" fmla="*/ 59055 h 200025"/>
                <a:gd name="connsiteX3" fmla="*/ 60007 w 200025"/>
                <a:gd name="connsiteY3" fmla="*/ 0 h 200025"/>
              </a:gdLst>
              <a:ahLst/>
              <a:cxnLst>
                <a:cxn ang="0">
                  <a:pos x="connsiteX0" y="connsiteY0"/>
                </a:cxn>
                <a:cxn ang="0">
                  <a:pos x="connsiteX1" y="connsiteY1"/>
                </a:cxn>
                <a:cxn ang="0">
                  <a:pos x="connsiteX2" y="connsiteY2"/>
                </a:cxn>
                <a:cxn ang="0">
                  <a:pos x="connsiteX3" y="connsiteY3"/>
                </a:cxn>
              </a:cxnLst>
              <a:rect l="l" t="t" r="r" b="b"/>
              <a:pathLst>
                <a:path w="200025" h="200025">
                  <a:moveTo>
                    <a:pt x="0" y="143827"/>
                  </a:moveTo>
                  <a:lnTo>
                    <a:pt x="144780" y="203835"/>
                  </a:lnTo>
                  <a:lnTo>
                    <a:pt x="204788" y="59055"/>
                  </a:lnTo>
                  <a:lnTo>
                    <a:pt x="60007" y="0"/>
                  </a:ln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DB528B0F-21F1-4582-9F4F-64E4EE6DA1F1}"/>
                </a:ext>
              </a:extLst>
            </p:cNvPr>
            <p:cNvSpPr/>
            <p:nvPr/>
          </p:nvSpPr>
          <p:spPr>
            <a:xfrm>
              <a:off x="5955628" y="945760"/>
              <a:ext cx="200025" cy="200025"/>
            </a:xfrm>
            <a:custGeom>
              <a:avLst/>
              <a:gdLst>
                <a:gd name="connsiteX0" fmla="*/ 59797 w 200025"/>
                <a:gd name="connsiteY0" fmla="*/ 0 h 200025"/>
                <a:gd name="connsiteX1" fmla="*/ 204104 w 200025"/>
                <a:gd name="connsiteY1" fmla="*/ 59797 h 200025"/>
                <a:gd name="connsiteX2" fmla="*/ 144307 w 200025"/>
                <a:gd name="connsiteY2" fmla="*/ 204104 h 200025"/>
                <a:gd name="connsiteX3" fmla="*/ 0 w 200025"/>
                <a:gd name="connsiteY3" fmla="*/ 144307 h 200025"/>
              </a:gdLst>
              <a:ahLst/>
              <a:cxnLst>
                <a:cxn ang="0">
                  <a:pos x="connsiteX0" y="connsiteY0"/>
                </a:cxn>
                <a:cxn ang="0">
                  <a:pos x="connsiteX1" y="connsiteY1"/>
                </a:cxn>
                <a:cxn ang="0">
                  <a:pos x="connsiteX2" y="connsiteY2"/>
                </a:cxn>
                <a:cxn ang="0">
                  <a:pos x="connsiteX3" y="connsiteY3"/>
                </a:cxn>
              </a:cxnLst>
              <a:rect l="l" t="t" r="r" b="b"/>
              <a:pathLst>
                <a:path w="200025" h="200025">
                  <a:moveTo>
                    <a:pt x="59797" y="0"/>
                  </a:moveTo>
                  <a:lnTo>
                    <a:pt x="204104" y="59797"/>
                  </a:lnTo>
                  <a:lnTo>
                    <a:pt x="144307" y="204104"/>
                  </a:lnTo>
                  <a:lnTo>
                    <a:pt x="0" y="144307"/>
                  </a:ln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C4179055-9494-4BAE-A6F6-70EE14A3207B}"/>
                </a:ext>
              </a:extLst>
            </p:cNvPr>
            <p:cNvSpPr/>
            <p:nvPr/>
          </p:nvSpPr>
          <p:spPr>
            <a:xfrm>
              <a:off x="3676650" y="400050"/>
              <a:ext cx="4838700" cy="4838702"/>
            </a:xfrm>
            <a:custGeom>
              <a:avLst/>
              <a:gdLst>
                <a:gd name="connsiteX0" fmla="*/ 4724400 w 4838700"/>
                <a:gd name="connsiteY0" fmla="*/ 4172904 h 4838701"/>
                <a:gd name="connsiteX1" fmla="*/ 3584258 w 4838700"/>
                <a:gd name="connsiteY1" fmla="*/ 3031809 h 4838701"/>
                <a:gd name="connsiteX2" fmla="*/ 3473768 w 4838700"/>
                <a:gd name="connsiteY2" fmla="*/ 3142299 h 4838701"/>
                <a:gd name="connsiteX3" fmla="*/ 3352800 w 4838700"/>
                <a:gd name="connsiteY3" fmla="*/ 3021331 h 4838701"/>
                <a:gd name="connsiteX4" fmla="*/ 3746183 w 4838700"/>
                <a:gd name="connsiteY4" fmla="*/ 1872616 h 4838701"/>
                <a:gd name="connsiteX5" fmla="*/ 3197543 w 4838700"/>
                <a:gd name="connsiteY5" fmla="*/ 547688 h 4838701"/>
                <a:gd name="connsiteX6" fmla="*/ 1873568 w 4838700"/>
                <a:gd name="connsiteY6" fmla="*/ 0 h 4838701"/>
                <a:gd name="connsiteX7" fmla="*/ 548640 w 4838700"/>
                <a:gd name="connsiteY7" fmla="*/ 548640 h 4838701"/>
                <a:gd name="connsiteX8" fmla="*/ 0 w 4838700"/>
                <a:gd name="connsiteY8" fmla="*/ 1873568 h 4838701"/>
                <a:gd name="connsiteX9" fmla="*/ 548640 w 4838700"/>
                <a:gd name="connsiteY9" fmla="*/ 3198496 h 4838701"/>
                <a:gd name="connsiteX10" fmla="*/ 1873568 w 4838700"/>
                <a:gd name="connsiteY10" fmla="*/ 3747137 h 4838701"/>
                <a:gd name="connsiteX11" fmla="*/ 3022283 w 4838700"/>
                <a:gd name="connsiteY11" fmla="*/ 3353754 h 4838701"/>
                <a:gd name="connsiteX12" fmla="*/ 3143250 w 4838700"/>
                <a:gd name="connsiteY12" fmla="*/ 3474721 h 4838701"/>
                <a:gd name="connsiteX13" fmla="*/ 3032760 w 4838700"/>
                <a:gd name="connsiteY13" fmla="*/ 3585211 h 4838701"/>
                <a:gd name="connsiteX14" fmla="*/ 4172903 w 4838700"/>
                <a:gd name="connsiteY14" fmla="*/ 4724402 h 4838701"/>
                <a:gd name="connsiteX15" fmla="*/ 4449128 w 4838700"/>
                <a:gd name="connsiteY15" fmla="*/ 4838702 h 4838701"/>
                <a:gd name="connsiteX16" fmla="*/ 4725353 w 4838700"/>
                <a:gd name="connsiteY16" fmla="*/ 4724402 h 4838701"/>
                <a:gd name="connsiteX17" fmla="*/ 4724400 w 4838700"/>
                <a:gd name="connsiteY17" fmla="*/ 4172904 h 4838701"/>
                <a:gd name="connsiteX18" fmla="*/ 3087053 w 4838700"/>
                <a:gd name="connsiteY18" fmla="*/ 3087054 h 4838701"/>
                <a:gd name="connsiteX19" fmla="*/ 3087053 w 4838700"/>
                <a:gd name="connsiteY19" fmla="*/ 3087054 h 4838701"/>
                <a:gd name="connsiteX20" fmla="*/ 3086100 w 4838700"/>
                <a:gd name="connsiteY20" fmla="*/ 3088006 h 4838701"/>
                <a:gd name="connsiteX21" fmla="*/ 2986088 w 4838700"/>
                <a:gd name="connsiteY21" fmla="*/ 3178494 h 4838701"/>
                <a:gd name="connsiteX22" fmla="*/ 2976563 w 4838700"/>
                <a:gd name="connsiteY22" fmla="*/ 3187066 h 4838701"/>
                <a:gd name="connsiteX23" fmla="*/ 2946083 w 4838700"/>
                <a:gd name="connsiteY23" fmla="*/ 3212784 h 4838701"/>
                <a:gd name="connsiteX24" fmla="*/ 1873568 w 4838700"/>
                <a:gd name="connsiteY24" fmla="*/ 3589974 h 4838701"/>
                <a:gd name="connsiteX25" fmla="*/ 659130 w 4838700"/>
                <a:gd name="connsiteY25" fmla="*/ 3087054 h 4838701"/>
                <a:gd name="connsiteX26" fmla="*/ 156210 w 4838700"/>
                <a:gd name="connsiteY26" fmla="*/ 1872616 h 4838701"/>
                <a:gd name="connsiteX27" fmla="*/ 659130 w 4838700"/>
                <a:gd name="connsiteY27" fmla="*/ 658178 h 4838701"/>
                <a:gd name="connsiteX28" fmla="*/ 1873568 w 4838700"/>
                <a:gd name="connsiteY28" fmla="*/ 155258 h 4838701"/>
                <a:gd name="connsiteX29" fmla="*/ 3088005 w 4838700"/>
                <a:gd name="connsiteY29" fmla="*/ 658178 h 4838701"/>
                <a:gd name="connsiteX30" fmla="*/ 3590925 w 4838700"/>
                <a:gd name="connsiteY30" fmla="*/ 1872616 h 4838701"/>
                <a:gd name="connsiteX31" fmla="*/ 3213735 w 4838700"/>
                <a:gd name="connsiteY31" fmla="*/ 2946084 h 4838701"/>
                <a:gd name="connsiteX32" fmla="*/ 3188018 w 4838700"/>
                <a:gd name="connsiteY32" fmla="*/ 2976564 h 4838701"/>
                <a:gd name="connsiteX33" fmla="*/ 3179445 w 4838700"/>
                <a:gd name="connsiteY33" fmla="*/ 2986089 h 4838701"/>
                <a:gd name="connsiteX34" fmla="*/ 3088958 w 4838700"/>
                <a:gd name="connsiteY34" fmla="*/ 3086101 h 4838701"/>
                <a:gd name="connsiteX35" fmla="*/ 3087053 w 4838700"/>
                <a:gd name="connsiteY35" fmla="*/ 3087054 h 4838701"/>
                <a:gd name="connsiteX36" fmla="*/ 3141345 w 4838700"/>
                <a:gd name="connsiteY36" fmla="*/ 3251836 h 4838701"/>
                <a:gd name="connsiteX37" fmla="*/ 3191828 w 4838700"/>
                <a:gd name="connsiteY37" fmla="*/ 3203259 h 4838701"/>
                <a:gd name="connsiteX38" fmla="*/ 3197543 w 4838700"/>
                <a:gd name="connsiteY38" fmla="*/ 3197544 h 4838701"/>
                <a:gd name="connsiteX39" fmla="*/ 3203258 w 4838700"/>
                <a:gd name="connsiteY39" fmla="*/ 3191829 h 4838701"/>
                <a:gd name="connsiteX40" fmla="*/ 3251835 w 4838700"/>
                <a:gd name="connsiteY40" fmla="*/ 3141346 h 4838701"/>
                <a:gd name="connsiteX41" fmla="*/ 3363278 w 4838700"/>
                <a:gd name="connsiteY41" fmla="*/ 3252789 h 4838701"/>
                <a:gd name="connsiteX42" fmla="*/ 3277553 w 4838700"/>
                <a:gd name="connsiteY42" fmla="*/ 3338514 h 4838701"/>
                <a:gd name="connsiteX43" fmla="*/ 3252788 w 4838700"/>
                <a:gd name="connsiteY43" fmla="*/ 3363279 h 4838701"/>
                <a:gd name="connsiteX44" fmla="*/ 3141345 w 4838700"/>
                <a:gd name="connsiteY44" fmla="*/ 3251836 h 4838701"/>
                <a:gd name="connsiteX45" fmla="*/ 4613910 w 4838700"/>
                <a:gd name="connsiteY45" fmla="*/ 4613912 h 4838701"/>
                <a:gd name="connsiteX46" fmla="*/ 4282440 w 4838700"/>
                <a:gd name="connsiteY46" fmla="*/ 4613912 h 4838701"/>
                <a:gd name="connsiteX47" fmla="*/ 3252788 w 4838700"/>
                <a:gd name="connsiteY47" fmla="*/ 3584259 h 4838701"/>
                <a:gd name="connsiteX48" fmla="*/ 3584258 w 4838700"/>
                <a:gd name="connsiteY48" fmla="*/ 3252789 h 4838701"/>
                <a:gd name="connsiteX49" fmla="*/ 3584258 w 4838700"/>
                <a:gd name="connsiteY49" fmla="*/ 3252789 h 4838701"/>
                <a:gd name="connsiteX50" fmla="*/ 3584258 w 4838700"/>
                <a:gd name="connsiteY50" fmla="*/ 3252789 h 4838701"/>
                <a:gd name="connsiteX51" fmla="*/ 4614863 w 4838700"/>
                <a:gd name="connsiteY51" fmla="*/ 4283395 h 4838701"/>
                <a:gd name="connsiteX52" fmla="*/ 4613910 w 4838700"/>
                <a:gd name="connsiteY52" fmla="*/ 4613912 h 483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38700" h="4838701">
                  <a:moveTo>
                    <a:pt x="4724400" y="4172904"/>
                  </a:moveTo>
                  <a:lnTo>
                    <a:pt x="3584258" y="3031809"/>
                  </a:lnTo>
                  <a:lnTo>
                    <a:pt x="3473768" y="3142299"/>
                  </a:lnTo>
                  <a:lnTo>
                    <a:pt x="3352800" y="3021331"/>
                  </a:lnTo>
                  <a:cubicBezTo>
                    <a:pt x="3608070" y="2694624"/>
                    <a:pt x="3746183" y="2294573"/>
                    <a:pt x="3746183" y="1872616"/>
                  </a:cubicBezTo>
                  <a:cubicBezTo>
                    <a:pt x="3746183" y="1372553"/>
                    <a:pt x="3550920" y="902018"/>
                    <a:pt x="3197543" y="547688"/>
                  </a:cubicBezTo>
                  <a:cubicBezTo>
                    <a:pt x="2844165" y="195263"/>
                    <a:pt x="2373630" y="0"/>
                    <a:pt x="1873568" y="0"/>
                  </a:cubicBezTo>
                  <a:cubicBezTo>
                    <a:pt x="1372553" y="0"/>
                    <a:pt x="902018" y="195263"/>
                    <a:pt x="548640" y="548640"/>
                  </a:cubicBezTo>
                  <a:cubicBezTo>
                    <a:pt x="195263" y="902018"/>
                    <a:pt x="0" y="1372553"/>
                    <a:pt x="0" y="1873568"/>
                  </a:cubicBezTo>
                  <a:cubicBezTo>
                    <a:pt x="0" y="2373631"/>
                    <a:pt x="195263" y="2844166"/>
                    <a:pt x="548640" y="3198496"/>
                  </a:cubicBezTo>
                  <a:cubicBezTo>
                    <a:pt x="902018" y="3551874"/>
                    <a:pt x="1372553" y="3747137"/>
                    <a:pt x="1873568" y="3747137"/>
                  </a:cubicBezTo>
                  <a:cubicBezTo>
                    <a:pt x="2294573" y="3747137"/>
                    <a:pt x="2694623" y="3608071"/>
                    <a:pt x="3022283" y="3353754"/>
                  </a:cubicBezTo>
                  <a:lnTo>
                    <a:pt x="3143250" y="3474721"/>
                  </a:lnTo>
                  <a:lnTo>
                    <a:pt x="3032760" y="3585211"/>
                  </a:lnTo>
                  <a:lnTo>
                    <a:pt x="4172903" y="4724402"/>
                  </a:lnTo>
                  <a:cubicBezTo>
                    <a:pt x="4249103" y="4800602"/>
                    <a:pt x="4349115" y="4838702"/>
                    <a:pt x="4449128" y="4838702"/>
                  </a:cubicBezTo>
                  <a:cubicBezTo>
                    <a:pt x="4549140" y="4838702"/>
                    <a:pt x="4649153" y="4800602"/>
                    <a:pt x="4725353" y="4724402"/>
                  </a:cubicBezTo>
                  <a:cubicBezTo>
                    <a:pt x="4876800" y="4572002"/>
                    <a:pt x="4876800" y="4325305"/>
                    <a:pt x="4724400" y="4172904"/>
                  </a:cubicBezTo>
                  <a:close/>
                  <a:moveTo>
                    <a:pt x="3087053" y="3087054"/>
                  </a:moveTo>
                  <a:lnTo>
                    <a:pt x="3087053" y="3087054"/>
                  </a:lnTo>
                  <a:cubicBezTo>
                    <a:pt x="3087053" y="3087054"/>
                    <a:pt x="3086100" y="3088006"/>
                    <a:pt x="3086100" y="3088006"/>
                  </a:cubicBezTo>
                  <a:cubicBezTo>
                    <a:pt x="3053715" y="3120391"/>
                    <a:pt x="3020378" y="3149919"/>
                    <a:pt x="2986088" y="3178494"/>
                  </a:cubicBezTo>
                  <a:cubicBezTo>
                    <a:pt x="2983230" y="3181351"/>
                    <a:pt x="2979420" y="3184209"/>
                    <a:pt x="2976563" y="3187066"/>
                  </a:cubicBezTo>
                  <a:lnTo>
                    <a:pt x="2946083" y="3212784"/>
                  </a:lnTo>
                  <a:cubicBezTo>
                    <a:pt x="2642235" y="3456624"/>
                    <a:pt x="2268855" y="3589974"/>
                    <a:pt x="1873568" y="3589974"/>
                  </a:cubicBezTo>
                  <a:cubicBezTo>
                    <a:pt x="1414463" y="3589974"/>
                    <a:pt x="983933" y="3411857"/>
                    <a:pt x="659130" y="3087054"/>
                  </a:cubicBezTo>
                  <a:cubicBezTo>
                    <a:pt x="334328" y="2762251"/>
                    <a:pt x="156210" y="2331721"/>
                    <a:pt x="156210" y="1872616"/>
                  </a:cubicBezTo>
                  <a:cubicBezTo>
                    <a:pt x="156210" y="1413511"/>
                    <a:pt x="334328" y="982980"/>
                    <a:pt x="659130" y="658178"/>
                  </a:cubicBezTo>
                  <a:cubicBezTo>
                    <a:pt x="983933" y="333375"/>
                    <a:pt x="1414463" y="155258"/>
                    <a:pt x="1873568" y="155258"/>
                  </a:cubicBezTo>
                  <a:cubicBezTo>
                    <a:pt x="2331720" y="155258"/>
                    <a:pt x="2763203" y="333375"/>
                    <a:pt x="3088005" y="658178"/>
                  </a:cubicBezTo>
                  <a:cubicBezTo>
                    <a:pt x="3412808" y="982980"/>
                    <a:pt x="3590925" y="1413511"/>
                    <a:pt x="3590925" y="1872616"/>
                  </a:cubicBezTo>
                  <a:cubicBezTo>
                    <a:pt x="3590925" y="2267904"/>
                    <a:pt x="3457575" y="2642236"/>
                    <a:pt x="3213735" y="2946084"/>
                  </a:cubicBezTo>
                  <a:lnTo>
                    <a:pt x="3188018" y="2976564"/>
                  </a:lnTo>
                  <a:cubicBezTo>
                    <a:pt x="3185160" y="2979421"/>
                    <a:pt x="3182303" y="2983231"/>
                    <a:pt x="3179445" y="2986089"/>
                  </a:cubicBezTo>
                  <a:cubicBezTo>
                    <a:pt x="3149918" y="3020379"/>
                    <a:pt x="3120390" y="3053716"/>
                    <a:pt x="3088958" y="3086101"/>
                  </a:cubicBezTo>
                  <a:cubicBezTo>
                    <a:pt x="3088005" y="3087054"/>
                    <a:pt x="3088005" y="3087054"/>
                    <a:pt x="3087053" y="3087054"/>
                  </a:cubicBezTo>
                  <a:close/>
                  <a:moveTo>
                    <a:pt x="3141345" y="3251836"/>
                  </a:moveTo>
                  <a:cubicBezTo>
                    <a:pt x="3158490" y="3235644"/>
                    <a:pt x="3175635" y="3220404"/>
                    <a:pt x="3191828" y="3203259"/>
                  </a:cubicBezTo>
                  <a:cubicBezTo>
                    <a:pt x="3193733" y="3201354"/>
                    <a:pt x="3195638" y="3199449"/>
                    <a:pt x="3197543" y="3197544"/>
                  </a:cubicBezTo>
                  <a:cubicBezTo>
                    <a:pt x="3199448" y="3195639"/>
                    <a:pt x="3201353" y="3193734"/>
                    <a:pt x="3203258" y="3191829"/>
                  </a:cubicBezTo>
                  <a:cubicBezTo>
                    <a:pt x="3219450" y="3175636"/>
                    <a:pt x="3235643" y="3158491"/>
                    <a:pt x="3251835" y="3141346"/>
                  </a:cubicBezTo>
                  <a:lnTo>
                    <a:pt x="3363278" y="3252789"/>
                  </a:lnTo>
                  <a:lnTo>
                    <a:pt x="3277553" y="3338514"/>
                  </a:lnTo>
                  <a:lnTo>
                    <a:pt x="3252788" y="3363279"/>
                  </a:lnTo>
                  <a:lnTo>
                    <a:pt x="3141345" y="3251836"/>
                  </a:lnTo>
                  <a:close/>
                  <a:moveTo>
                    <a:pt x="4613910" y="4613912"/>
                  </a:moveTo>
                  <a:cubicBezTo>
                    <a:pt x="4522470" y="4705352"/>
                    <a:pt x="4373880" y="4705352"/>
                    <a:pt x="4282440" y="4613912"/>
                  </a:cubicBezTo>
                  <a:lnTo>
                    <a:pt x="3252788" y="3584259"/>
                  </a:lnTo>
                  <a:lnTo>
                    <a:pt x="3584258" y="3252789"/>
                  </a:lnTo>
                  <a:lnTo>
                    <a:pt x="3584258" y="3252789"/>
                  </a:lnTo>
                  <a:lnTo>
                    <a:pt x="3584258" y="3252789"/>
                  </a:lnTo>
                  <a:lnTo>
                    <a:pt x="4614863" y="4283395"/>
                  </a:lnTo>
                  <a:cubicBezTo>
                    <a:pt x="4705350" y="4374834"/>
                    <a:pt x="4705350" y="4522472"/>
                    <a:pt x="4613910" y="4613912"/>
                  </a:cubicBezTo>
                  <a:close/>
                </a:path>
              </a:pathLst>
            </a:custGeom>
            <a:grpFill/>
            <a:ln w="9525" cap="flat">
              <a:noFill/>
              <a:prstDash val="solid"/>
              <a:miter/>
            </a:ln>
          </p:spPr>
          <p:txBody>
            <a:bodyPr rtlCol="0" anchor="ctr"/>
            <a:lstStyle/>
            <a:p>
              <a:endParaRPr lang="en-US" dirty="0"/>
            </a:p>
          </p:txBody>
        </p:sp>
      </p:grpSp>
      <p:sp>
        <p:nvSpPr>
          <p:cNvPr id="139" name="Graphic 137">
            <a:extLst>
              <a:ext uri="{FF2B5EF4-FFF2-40B4-BE49-F238E27FC236}">
                <a16:creationId xmlns:a16="http://schemas.microsoft.com/office/drawing/2014/main" id="{9C1B7B28-6BA8-4D1C-9A43-7FB776977788}"/>
              </a:ext>
            </a:extLst>
          </p:cNvPr>
          <p:cNvSpPr/>
          <p:nvPr/>
        </p:nvSpPr>
        <p:spPr>
          <a:xfrm>
            <a:off x="6370936" y="4675818"/>
            <a:ext cx="273340" cy="273341"/>
          </a:xfrm>
          <a:custGeom>
            <a:avLst/>
            <a:gdLst>
              <a:gd name="connsiteX0" fmla="*/ 459665 w 504824"/>
              <a:gd name="connsiteY0" fmla="*/ 98899 h 504826"/>
              <a:gd name="connsiteX1" fmla="*/ 459665 w 504824"/>
              <a:gd name="connsiteY1" fmla="*/ 98899 h 504826"/>
              <a:gd name="connsiteX2" fmla="*/ 98686 w 504824"/>
              <a:gd name="connsiteY2" fmla="*/ 54495 h 504826"/>
              <a:gd name="connsiteX3" fmla="*/ 54281 w 504824"/>
              <a:gd name="connsiteY3" fmla="*/ 98899 h 504826"/>
              <a:gd name="connsiteX4" fmla="*/ 54281 w 504824"/>
              <a:gd name="connsiteY4" fmla="*/ 98899 h 504826"/>
              <a:gd name="connsiteX5" fmla="*/ 54281 w 504824"/>
              <a:gd name="connsiteY5" fmla="*/ 98899 h 504826"/>
              <a:gd name="connsiteX6" fmla="*/ 54281 w 504824"/>
              <a:gd name="connsiteY6" fmla="*/ 414368 h 504826"/>
              <a:gd name="connsiteX7" fmla="*/ 54281 w 504824"/>
              <a:gd name="connsiteY7" fmla="*/ 414368 h 504826"/>
              <a:gd name="connsiteX8" fmla="*/ 54281 w 504824"/>
              <a:gd name="connsiteY8" fmla="*/ 414368 h 504826"/>
              <a:gd name="connsiteX9" fmla="*/ 415260 w 504824"/>
              <a:gd name="connsiteY9" fmla="*/ 458773 h 504826"/>
              <a:gd name="connsiteX10" fmla="*/ 459665 w 504824"/>
              <a:gd name="connsiteY10" fmla="*/ 414368 h 504826"/>
              <a:gd name="connsiteX11" fmla="*/ 459665 w 504824"/>
              <a:gd name="connsiteY11" fmla="*/ 414368 h 504826"/>
              <a:gd name="connsiteX12" fmla="*/ 459665 w 504824"/>
              <a:gd name="connsiteY12" fmla="*/ 414368 h 504826"/>
              <a:gd name="connsiteX13" fmla="*/ 459665 w 504824"/>
              <a:gd name="connsiteY13" fmla="*/ 98899 h 504826"/>
              <a:gd name="connsiteX14" fmla="*/ 450140 w 504824"/>
              <a:gd name="connsiteY14" fmla="*/ 394937 h 504826"/>
              <a:gd name="connsiteX15" fmla="*/ 395371 w 504824"/>
              <a:gd name="connsiteY15" fmla="*/ 360266 h 504826"/>
              <a:gd name="connsiteX16" fmla="*/ 412611 w 504824"/>
              <a:gd name="connsiteY16" fmla="*/ 266349 h 504826"/>
              <a:gd name="connsiteX17" fmla="*/ 495003 w 504824"/>
              <a:gd name="connsiteY17" fmla="*/ 266349 h 504826"/>
              <a:gd name="connsiteX18" fmla="*/ 450616 w 504824"/>
              <a:gd name="connsiteY18" fmla="*/ 395032 h 504826"/>
              <a:gd name="connsiteX19" fmla="*/ 266403 w 504824"/>
              <a:gd name="connsiteY19" fmla="*/ 494950 h 504826"/>
              <a:gd name="connsiteX20" fmla="*/ 266403 w 504824"/>
              <a:gd name="connsiteY20" fmla="*/ 347026 h 504826"/>
              <a:gd name="connsiteX21" fmla="*/ 371844 w 504824"/>
              <a:gd name="connsiteY21" fmla="*/ 370172 h 504826"/>
              <a:gd name="connsiteX22" fmla="*/ 274785 w 504824"/>
              <a:gd name="connsiteY22" fmla="*/ 493997 h 504826"/>
              <a:gd name="connsiteX23" fmla="*/ 240971 w 504824"/>
              <a:gd name="connsiteY23" fmla="*/ 493045 h 504826"/>
              <a:gd name="connsiteX24" fmla="*/ 142578 w 504824"/>
              <a:gd name="connsiteY24" fmla="*/ 369791 h 504826"/>
              <a:gd name="connsiteX25" fmla="*/ 247353 w 504824"/>
              <a:gd name="connsiteY25" fmla="*/ 347026 h 504826"/>
              <a:gd name="connsiteX26" fmla="*/ 247353 w 504824"/>
              <a:gd name="connsiteY26" fmla="*/ 494950 h 504826"/>
              <a:gd name="connsiteX27" fmla="*/ 242495 w 504824"/>
              <a:gd name="connsiteY27" fmla="*/ 494950 h 504826"/>
              <a:gd name="connsiteX28" fmla="*/ 240971 w 504824"/>
              <a:gd name="connsiteY28" fmla="*/ 492759 h 504826"/>
              <a:gd name="connsiteX29" fmla="*/ 18753 w 504824"/>
              <a:gd name="connsiteY29" fmla="*/ 266349 h 504826"/>
              <a:gd name="connsiteX30" fmla="*/ 101049 w 504824"/>
              <a:gd name="connsiteY30" fmla="*/ 266349 h 504826"/>
              <a:gd name="connsiteX31" fmla="*/ 118480 w 504824"/>
              <a:gd name="connsiteY31" fmla="*/ 359980 h 504826"/>
              <a:gd name="connsiteX32" fmla="*/ 62854 w 504824"/>
              <a:gd name="connsiteY32" fmla="*/ 395032 h 504826"/>
              <a:gd name="connsiteX33" fmla="*/ 18753 w 504824"/>
              <a:gd name="connsiteY33" fmla="*/ 266349 h 504826"/>
              <a:gd name="connsiteX34" fmla="*/ 62854 w 504824"/>
              <a:gd name="connsiteY34" fmla="*/ 118616 h 504826"/>
              <a:gd name="connsiteX35" fmla="*/ 117622 w 504824"/>
              <a:gd name="connsiteY35" fmla="*/ 153287 h 504826"/>
              <a:gd name="connsiteX36" fmla="*/ 101144 w 504824"/>
              <a:gd name="connsiteY36" fmla="*/ 247299 h 504826"/>
              <a:gd name="connsiteX37" fmla="*/ 18753 w 504824"/>
              <a:gd name="connsiteY37" fmla="*/ 247299 h 504826"/>
              <a:gd name="connsiteX38" fmla="*/ 63139 w 504824"/>
              <a:gd name="connsiteY38" fmla="*/ 118616 h 504826"/>
              <a:gd name="connsiteX39" fmla="*/ 247353 w 504824"/>
              <a:gd name="connsiteY39" fmla="*/ 18699 h 504826"/>
              <a:gd name="connsiteX40" fmla="*/ 247353 w 504824"/>
              <a:gd name="connsiteY40" fmla="*/ 166622 h 504826"/>
              <a:gd name="connsiteX41" fmla="*/ 141911 w 504824"/>
              <a:gd name="connsiteY41" fmla="*/ 143476 h 504826"/>
              <a:gd name="connsiteX42" fmla="*/ 238971 w 504824"/>
              <a:gd name="connsiteY42" fmla="*/ 19651 h 504826"/>
              <a:gd name="connsiteX43" fmla="*/ 272785 w 504824"/>
              <a:gd name="connsiteY43" fmla="*/ 20604 h 504826"/>
              <a:gd name="connsiteX44" fmla="*/ 371178 w 504824"/>
              <a:gd name="connsiteY44" fmla="*/ 143857 h 504826"/>
              <a:gd name="connsiteX45" fmla="*/ 266403 w 504824"/>
              <a:gd name="connsiteY45" fmla="*/ 166622 h 504826"/>
              <a:gd name="connsiteX46" fmla="*/ 266403 w 504824"/>
              <a:gd name="connsiteY46" fmla="*/ 18699 h 504826"/>
              <a:gd name="connsiteX47" fmla="*/ 271261 w 504824"/>
              <a:gd name="connsiteY47" fmla="*/ 18699 h 504826"/>
              <a:gd name="connsiteX48" fmla="*/ 272785 w 504824"/>
              <a:gd name="connsiteY48" fmla="*/ 20889 h 504826"/>
              <a:gd name="connsiteX49" fmla="*/ 247353 w 504824"/>
              <a:gd name="connsiteY49" fmla="*/ 247299 h 504826"/>
              <a:gd name="connsiteX50" fmla="*/ 120194 w 504824"/>
              <a:gd name="connsiteY50" fmla="*/ 247299 h 504826"/>
              <a:gd name="connsiteX51" fmla="*/ 135244 w 504824"/>
              <a:gd name="connsiteY51" fmla="*/ 161574 h 504826"/>
              <a:gd name="connsiteX52" fmla="*/ 247353 w 504824"/>
              <a:gd name="connsiteY52" fmla="*/ 185672 h 504826"/>
              <a:gd name="connsiteX53" fmla="*/ 247353 w 504824"/>
              <a:gd name="connsiteY53" fmla="*/ 266349 h 504826"/>
              <a:gd name="connsiteX54" fmla="*/ 247353 w 504824"/>
              <a:gd name="connsiteY54" fmla="*/ 327976 h 504826"/>
              <a:gd name="connsiteX55" fmla="*/ 136196 w 504824"/>
              <a:gd name="connsiteY55" fmla="*/ 352074 h 504826"/>
              <a:gd name="connsiteX56" fmla="*/ 120385 w 504824"/>
              <a:gd name="connsiteY56" fmla="*/ 266349 h 504826"/>
              <a:gd name="connsiteX57" fmla="*/ 266403 w 504824"/>
              <a:gd name="connsiteY57" fmla="*/ 266349 h 504826"/>
              <a:gd name="connsiteX58" fmla="*/ 393561 w 504824"/>
              <a:gd name="connsiteY58" fmla="*/ 266349 h 504826"/>
              <a:gd name="connsiteX59" fmla="*/ 378512 w 504824"/>
              <a:gd name="connsiteY59" fmla="*/ 352074 h 504826"/>
              <a:gd name="connsiteX60" fmla="*/ 266403 w 504824"/>
              <a:gd name="connsiteY60" fmla="*/ 327976 h 504826"/>
              <a:gd name="connsiteX61" fmla="*/ 266403 w 504824"/>
              <a:gd name="connsiteY61" fmla="*/ 247299 h 504826"/>
              <a:gd name="connsiteX62" fmla="*/ 266403 w 504824"/>
              <a:gd name="connsiteY62" fmla="*/ 185672 h 504826"/>
              <a:gd name="connsiteX63" fmla="*/ 377559 w 504824"/>
              <a:gd name="connsiteY63" fmla="*/ 161574 h 504826"/>
              <a:gd name="connsiteX64" fmla="*/ 393371 w 504824"/>
              <a:gd name="connsiteY64" fmla="*/ 247299 h 504826"/>
              <a:gd name="connsiteX65" fmla="*/ 412516 w 504824"/>
              <a:gd name="connsiteY65" fmla="*/ 247299 h 504826"/>
              <a:gd name="connsiteX66" fmla="*/ 395085 w 504824"/>
              <a:gd name="connsiteY66" fmla="*/ 153668 h 504826"/>
              <a:gd name="connsiteX67" fmla="*/ 450711 w 504824"/>
              <a:gd name="connsiteY67" fmla="*/ 118616 h 504826"/>
              <a:gd name="connsiteX68" fmla="*/ 495003 w 504824"/>
              <a:gd name="connsiteY68" fmla="*/ 247299 h 504826"/>
              <a:gd name="connsiteX69" fmla="*/ 438996 w 504824"/>
              <a:gd name="connsiteY69" fmla="*/ 103566 h 504826"/>
              <a:gd name="connsiteX70" fmla="*/ 388132 w 504824"/>
              <a:gd name="connsiteY70" fmla="*/ 135856 h 504826"/>
              <a:gd name="connsiteX71" fmla="*/ 307075 w 504824"/>
              <a:gd name="connsiteY71" fmla="*/ 24033 h 504826"/>
              <a:gd name="connsiteX72" fmla="*/ 438996 w 504824"/>
              <a:gd name="connsiteY72" fmla="*/ 103566 h 504826"/>
              <a:gd name="connsiteX73" fmla="*/ 202014 w 504824"/>
              <a:gd name="connsiteY73" fmla="*/ 25176 h 504826"/>
              <a:gd name="connsiteX74" fmla="*/ 124576 w 504824"/>
              <a:gd name="connsiteY74" fmla="*/ 135475 h 504826"/>
              <a:gd name="connsiteX75" fmla="*/ 74760 w 504824"/>
              <a:gd name="connsiteY75" fmla="*/ 103662 h 504826"/>
              <a:gd name="connsiteX76" fmla="*/ 202014 w 504824"/>
              <a:gd name="connsiteY76" fmla="*/ 25176 h 504826"/>
              <a:gd name="connsiteX77" fmla="*/ 74760 w 504824"/>
              <a:gd name="connsiteY77" fmla="*/ 410082 h 504826"/>
              <a:gd name="connsiteX78" fmla="*/ 125623 w 504824"/>
              <a:gd name="connsiteY78" fmla="*/ 377792 h 504826"/>
              <a:gd name="connsiteX79" fmla="*/ 206681 w 504824"/>
              <a:gd name="connsiteY79" fmla="*/ 489615 h 504826"/>
              <a:gd name="connsiteX80" fmla="*/ 74760 w 504824"/>
              <a:gd name="connsiteY80" fmla="*/ 410082 h 504826"/>
              <a:gd name="connsiteX81" fmla="*/ 311647 w 504824"/>
              <a:gd name="connsiteY81" fmla="*/ 488568 h 504826"/>
              <a:gd name="connsiteX82" fmla="*/ 389085 w 504824"/>
              <a:gd name="connsiteY82" fmla="*/ 378268 h 504826"/>
              <a:gd name="connsiteX83" fmla="*/ 438900 w 504824"/>
              <a:gd name="connsiteY83" fmla="*/ 410082 h 504826"/>
              <a:gd name="connsiteX84" fmla="*/ 311742 w 504824"/>
              <a:gd name="connsiteY84" fmla="*/ 488472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4824" h="504826">
                <a:moveTo>
                  <a:pt x="459665" y="98899"/>
                </a:moveTo>
                <a:lnTo>
                  <a:pt x="459665" y="98899"/>
                </a:lnTo>
                <a:cubicBezTo>
                  <a:pt x="372245" y="-13045"/>
                  <a:pt x="210629" y="-32925"/>
                  <a:pt x="98686" y="54495"/>
                </a:cubicBezTo>
                <a:cubicBezTo>
                  <a:pt x="82126" y="67427"/>
                  <a:pt x="67213" y="82339"/>
                  <a:pt x="54281" y="98899"/>
                </a:cubicBezTo>
                <a:lnTo>
                  <a:pt x="54281" y="98899"/>
                </a:lnTo>
                <a:lnTo>
                  <a:pt x="54281" y="98899"/>
                </a:lnTo>
                <a:cubicBezTo>
                  <a:pt x="-18094" y="191602"/>
                  <a:pt x="-18094" y="321665"/>
                  <a:pt x="54281" y="414368"/>
                </a:cubicBezTo>
                <a:lnTo>
                  <a:pt x="54281" y="414368"/>
                </a:lnTo>
                <a:lnTo>
                  <a:pt x="54281" y="414368"/>
                </a:lnTo>
                <a:cubicBezTo>
                  <a:pt x="141701" y="526312"/>
                  <a:pt x="303317" y="546192"/>
                  <a:pt x="415260" y="458773"/>
                </a:cubicBezTo>
                <a:cubicBezTo>
                  <a:pt x="431821" y="445840"/>
                  <a:pt x="446733" y="430928"/>
                  <a:pt x="459665" y="414368"/>
                </a:cubicBezTo>
                <a:lnTo>
                  <a:pt x="459665" y="414368"/>
                </a:lnTo>
                <a:lnTo>
                  <a:pt x="459665" y="414368"/>
                </a:lnTo>
                <a:cubicBezTo>
                  <a:pt x="532040" y="321665"/>
                  <a:pt x="532040" y="191602"/>
                  <a:pt x="459665" y="98899"/>
                </a:cubicBezTo>
                <a:close/>
                <a:moveTo>
                  <a:pt x="450140" y="394937"/>
                </a:moveTo>
                <a:cubicBezTo>
                  <a:pt x="433155" y="381484"/>
                  <a:pt x="414797" y="369862"/>
                  <a:pt x="395371" y="360266"/>
                </a:cubicBezTo>
                <a:cubicBezTo>
                  <a:pt x="405867" y="330021"/>
                  <a:pt x="411681" y="298350"/>
                  <a:pt x="412611" y="266349"/>
                </a:cubicBezTo>
                <a:lnTo>
                  <a:pt x="495003" y="266349"/>
                </a:lnTo>
                <a:cubicBezTo>
                  <a:pt x="493126" y="312664"/>
                  <a:pt x="477693" y="357409"/>
                  <a:pt x="450616" y="395032"/>
                </a:cubicBezTo>
                <a:close/>
                <a:moveTo>
                  <a:pt x="266403" y="494950"/>
                </a:moveTo>
                <a:lnTo>
                  <a:pt x="266403" y="347026"/>
                </a:lnTo>
                <a:cubicBezTo>
                  <a:pt x="302686" y="348093"/>
                  <a:pt x="338450" y="355943"/>
                  <a:pt x="371844" y="370172"/>
                </a:cubicBezTo>
                <a:cubicBezTo>
                  <a:pt x="351458" y="419567"/>
                  <a:pt x="317881" y="462403"/>
                  <a:pt x="274785" y="493997"/>
                </a:cubicBezTo>
                <a:close/>
                <a:moveTo>
                  <a:pt x="240971" y="493045"/>
                </a:moveTo>
                <a:cubicBezTo>
                  <a:pt x="197480" y="461772"/>
                  <a:pt x="163439" y="419129"/>
                  <a:pt x="142578" y="369791"/>
                </a:cubicBezTo>
                <a:cubicBezTo>
                  <a:pt x="175824" y="355882"/>
                  <a:pt x="211332" y="348167"/>
                  <a:pt x="247353" y="347026"/>
                </a:cubicBezTo>
                <a:lnTo>
                  <a:pt x="247353" y="494950"/>
                </a:lnTo>
                <a:lnTo>
                  <a:pt x="242495" y="494950"/>
                </a:lnTo>
                <a:cubicBezTo>
                  <a:pt x="242092" y="494151"/>
                  <a:pt x="241580" y="493414"/>
                  <a:pt x="240971" y="492759"/>
                </a:cubicBezTo>
                <a:close/>
                <a:moveTo>
                  <a:pt x="18753" y="266349"/>
                </a:moveTo>
                <a:lnTo>
                  <a:pt x="101049" y="266349"/>
                </a:lnTo>
                <a:cubicBezTo>
                  <a:pt x="102060" y="298265"/>
                  <a:pt x="107937" y="329839"/>
                  <a:pt x="118480" y="359980"/>
                </a:cubicBezTo>
                <a:cubicBezTo>
                  <a:pt x="98731" y="369630"/>
                  <a:pt x="80082" y="381382"/>
                  <a:pt x="62854" y="395032"/>
                </a:cubicBezTo>
                <a:cubicBezTo>
                  <a:pt x="35879" y="357377"/>
                  <a:pt x="20545" y="312635"/>
                  <a:pt x="18753" y="266349"/>
                </a:cubicBezTo>
                <a:close/>
                <a:moveTo>
                  <a:pt x="62854" y="118616"/>
                </a:moveTo>
                <a:cubicBezTo>
                  <a:pt x="79839" y="132069"/>
                  <a:pt x="98196" y="143691"/>
                  <a:pt x="117622" y="153287"/>
                </a:cubicBezTo>
                <a:cubicBezTo>
                  <a:pt x="107376" y="183603"/>
                  <a:pt x="101819" y="215305"/>
                  <a:pt x="101144" y="247299"/>
                </a:cubicBezTo>
                <a:lnTo>
                  <a:pt x="18753" y="247299"/>
                </a:lnTo>
                <a:cubicBezTo>
                  <a:pt x="20629" y="200984"/>
                  <a:pt x="36063" y="156239"/>
                  <a:pt x="63139" y="118616"/>
                </a:cubicBezTo>
                <a:close/>
                <a:moveTo>
                  <a:pt x="247353" y="18699"/>
                </a:moveTo>
                <a:lnTo>
                  <a:pt x="247353" y="166622"/>
                </a:lnTo>
                <a:cubicBezTo>
                  <a:pt x="211069" y="165555"/>
                  <a:pt x="175306" y="157705"/>
                  <a:pt x="141911" y="143476"/>
                </a:cubicBezTo>
                <a:cubicBezTo>
                  <a:pt x="162297" y="94081"/>
                  <a:pt x="195875" y="51245"/>
                  <a:pt x="238971" y="19651"/>
                </a:cubicBezTo>
                <a:close/>
                <a:moveTo>
                  <a:pt x="272785" y="20604"/>
                </a:moveTo>
                <a:cubicBezTo>
                  <a:pt x="316276" y="51876"/>
                  <a:pt x="350317" y="94519"/>
                  <a:pt x="371178" y="143857"/>
                </a:cubicBezTo>
                <a:cubicBezTo>
                  <a:pt x="337932" y="157766"/>
                  <a:pt x="302423" y="165481"/>
                  <a:pt x="266403" y="166622"/>
                </a:cubicBezTo>
                <a:lnTo>
                  <a:pt x="266403" y="18699"/>
                </a:lnTo>
                <a:lnTo>
                  <a:pt x="271261" y="18699"/>
                </a:lnTo>
                <a:cubicBezTo>
                  <a:pt x="271663" y="19497"/>
                  <a:pt x="272176" y="20234"/>
                  <a:pt x="272785" y="20889"/>
                </a:cubicBezTo>
                <a:close/>
                <a:moveTo>
                  <a:pt x="247353" y="247299"/>
                </a:moveTo>
                <a:lnTo>
                  <a:pt x="120194" y="247299"/>
                </a:lnTo>
                <a:cubicBezTo>
                  <a:pt x="120949" y="218137"/>
                  <a:pt x="126021" y="189249"/>
                  <a:pt x="135244" y="161574"/>
                </a:cubicBezTo>
                <a:cubicBezTo>
                  <a:pt x="170788" y="176514"/>
                  <a:pt x="208809" y="184687"/>
                  <a:pt x="247353" y="185672"/>
                </a:cubicBezTo>
                <a:close/>
                <a:moveTo>
                  <a:pt x="247353" y="266349"/>
                </a:moveTo>
                <a:lnTo>
                  <a:pt x="247353" y="327976"/>
                </a:lnTo>
                <a:cubicBezTo>
                  <a:pt x="209145" y="329197"/>
                  <a:pt x="171480" y="337363"/>
                  <a:pt x="136196" y="352074"/>
                </a:cubicBezTo>
                <a:cubicBezTo>
                  <a:pt x="126703" y="324441"/>
                  <a:pt x="121373" y="295550"/>
                  <a:pt x="120385" y="266349"/>
                </a:cubicBezTo>
                <a:close/>
                <a:moveTo>
                  <a:pt x="266403" y="266349"/>
                </a:moveTo>
                <a:lnTo>
                  <a:pt x="393561" y="266349"/>
                </a:lnTo>
                <a:cubicBezTo>
                  <a:pt x="392807" y="295511"/>
                  <a:pt x="387735" y="324399"/>
                  <a:pt x="378512" y="352074"/>
                </a:cubicBezTo>
                <a:cubicBezTo>
                  <a:pt x="342968" y="337134"/>
                  <a:pt x="304947" y="328961"/>
                  <a:pt x="266403" y="327976"/>
                </a:cubicBezTo>
                <a:close/>
                <a:moveTo>
                  <a:pt x="266403" y="247299"/>
                </a:moveTo>
                <a:lnTo>
                  <a:pt x="266403" y="185672"/>
                </a:lnTo>
                <a:cubicBezTo>
                  <a:pt x="304610" y="184451"/>
                  <a:pt x="342276" y="176285"/>
                  <a:pt x="377559" y="161574"/>
                </a:cubicBezTo>
                <a:cubicBezTo>
                  <a:pt x="387053" y="189206"/>
                  <a:pt x="392382" y="218098"/>
                  <a:pt x="393371" y="247299"/>
                </a:cubicBezTo>
                <a:close/>
                <a:moveTo>
                  <a:pt x="412516" y="247299"/>
                </a:moveTo>
                <a:cubicBezTo>
                  <a:pt x="411506" y="215384"/>
                  <a:pt x="405628" y="183809"/>
                  <a:pt x="395085" y="153668"/>
                </a:cubicBezTo>
                <a:cubicBezTo>
                  <a:pt x="414834" y="144018"/>
                  <a:pt x="433484" y="132266"/>
                  <a:pt x="450711" y="118616"/>
                </a:cubicBezTo>
                <a:cubicBezTo>
                  <a:pt x="477754" y="156249"/>
                  <a:pt x="493155" y="200994"/>
                  <a:pt x="495003" y="247299"/>
                </a:cubicBezTo>
                <a:close/>
                <a:moveTo>
                  <a:pt x="438996" y="103566"/>
                </a:moveTo>
                <a:cubicBezTo>
                  <a:pt x="423221" y="116085"/>
                  <a:pt x="406173" y="126908"/>
                  <a:pt x="388132" y="135856"/>
                </a:cubicBezTo>
                <a:cubicBezTo>
                  <a:pt x="369905" y="92938"/>
                  <a:pt x="342192" y="54707"/>
                  <a:pt x="307075" y="24033"/>
                </a:cubicBezTo>
                <a:cubicBezTo>
                  <a:pt x="358646" y="35196"/>
                  <a:pt x="405049" y="63172"/>
                  <a:pt x="438996" y="103566"/>
                </a:cubicBezTo>
                <a:close/>
                <a:moveTo>
                  <a:pt x="202014" y="25176"/>
                </a:moveTo>
                <a:cubicBezTo>
                  <a:pt x="168383" y="55782"/>
                  <a:pt x="141939" y="93448"/>
                  <a:pt x="124576" y="135475"/>
                </a:cubicBezTo>
                <a:cubicBezTo>
                  <a:pt x="106927" y="126601"/>
                  <a:pt x="90234" y="115941"/>
                  <a:pt x="74760" y="103662"/>
                </a:cubicBezTo>
                <a:cubicBezTo>
                  <a:pt x="107652" y="64517"/>
                  <a:pt x="152270" y="36997"/>
                  <a:pt x="202014" y="25176"/>
                </a:cubicBezTo>
                <a:close/>
                <a:moveTo>
                  <a:pt x="74760" y="410082"/>
                </a:moveTo>
                <a:cubicBezTo>
                  <a:pt x="90534" y="397563"/>
                  <a:pt x="107583" y="386741"/>
                  <a:pt x="125623" y="377792"/>
                </a:cubicBezTo>
                <a:cubicBezTo>
                  <a:pt x="143850" y="420710"/>
                  <a:pt x="171563" y="458941"/>
                  <a:pt x="206681" y="489615"/>
                </a:cubicBezTo>
                <a:cubicBezTo>
                  <a:pt x="155110" y="478452"/>
                  <a:pt x="108707" y="450477"/>
                  <a:pt x="74760" y="410082"/>
                </a:cubicBezTo>
                <a:close/>
                <a:moveTo>
                  <a:pt x="311647" y="488568"/>
                </a:moveTo>
                <a:cubicBezTo>
                  <a:pt x="345277" y="457961"/>
                  <a:pt x="371722" y="420295"/>
                  <a:pt x="389085" y="378268"/>
                </a:cubicBezTo>
                <a:cubicBezTo>
                  <a:pt x="406734" y="387143"/>
                  <a:pt x="423426" y="397802"/>
                  <a:pt x="438900" y="410082"/>
                </a:cubicBezTo>
                <a:cubicBezTo>
                  <a:pt x="406019" y="449174"/>
                  <a:pt x="361439" y="476658"/>
                  <a:pt x="311742" y="488472"/>
                </a:cubicBezTo>
                <a:close/>
              </a:path>
            </a:pathLst>
          </a:custGeom>
          <a:solidFill>
            <a:schemeClr val="bg1"/>
          </a:solidFill>
          <a:ln w="9823" cap="flat">
            <a:noFill/>
            <a:prstDash val="solid"/>
            <a:miter/>
          </a:ln>
        </p:spPr>
        <p:txBody>
          <a:bodyPr rtlCol="0" anchor="ctr"/>
          <a:lstStyle/>
          <a:p>
            <a:endParaRPr lang="en-US" dirty="0"/>
          </a:p>
        </p:txBody>
      </p:sp>
      <p:grpSp>
        <p:nvGrpSpPr>
          <p:cNvPr id="142" name="Graphic 140">
            <a:extLst>
              <a:ext uri="{FF2B5EF4-FFF2-40B4-BE49-F238E27FC236}">
                <a16:creationId xmlns:a16="http://schemas.microsoft.com/office/drawing/2014/main" id="{1AB82526-DB3B-4762-8A56-94B0107432A7}"/>
              </a:ext>
            </a:extLst>
          </p:cNvPr>
          <p:cNvGrpSpPr/>
          <p:nvPr/>
        </p:nvGrpSpPr>
        <p:grpSpPr>
          <a:xfrm>
            <a:off x="6352297" y="3408105"/>
            <a:ext cx="347680" cy="434600"/>
            <a:chOff x="3657600" y="381000"/>
            <a:chExt cx="4876800" cy="6096002"/>
          </a:xfrm>
          <a:solidFill>
            <a:schemeClr val="bg1"/>
          </a:solidFill>
        </p:grpSpPr>
        <p:sp>
          <p:nvSpPr>
            <p:cNvPr id="143" name="Freeform: Shape 142">
              <a:extLst>
                <a:ext uri="{FF2B5EF4-FFF2-40B4-BE49-F238E27FC236}">
                  <a16:creationId xmlns:a16="http://schemas.microsoft.com/office/drawing/2014/main" id="{1DB655E3-B75C-4765-A4EB-F0B07235D682}"/>
                </a:ext>
              </a:extLst>
            </p:cNvPr>
            <p:cNvSpPr/>
            <p:nvPr/>
          </p:nvSpPr>
          <p:spPr>
            <a:xfrm>
              <a:off x="5000625" y="1724026"/>
              <a:ext cx="2190750" cy="2190751"/>
            </a:xfrm>
            <a:custGeom>
              <a:avLst/>
              <a:gdLst>
                <a:gd name="connsiteX0" fmla="*/ 2130381 w 2190750"/>
                <a:gd name="connsiteY0" fmla="*/ 878339 h 2190750"/>
                <a:gd name="connsiteX1" fmla="*/ 1953463 w 2190750"/>
                <a:gd name="connsiteY1" fmla="*/ 861241 h 2190750"/>
                <a:gd name="connsiteX2" fmla="*/ 1866043 w 2190750"/>
                <a:gd name="connsiteY2" fmla="*/ 654101 h 2190750"/>
                <a:gd name="connsiteX3" fmla="*/ 1978209 w 2190750"/>
                <a:gd name="connsiteY3" fmla="*/ 518846 h 2190750"/>
                <a:gd name="connsiteX4" fmla="*/ 1974256 w 2190750"/>
                <a:gd name="connsiteY4" fmla="*/ 429378 h 2190750"/>
                <a:gd name="connsiteX5" fmla="*/ 1763839 w 2190750"/>
                <a:gd name="connsiteY5" fmla="*/ 216770 h 2190750"/>
                <a:gd name="connsiteX6" fmla="*/ 1673895 w 2190750"/>
                <a:gd name="connsiteY6" fmla="*/ 212341 h 2190750"/>
                <a:gd name="connsiteX7" fmla="*/ 1538154 w 2190750"/>
                <a:gd name="connsiteY7" fmla="*/ 324879 h 2190750"/>
                <a:gd name="connsiteX8" fmla="*/ 1331014 w 2190750"/>
                <a:gd name="connsiteY8" fmla="*/ 237468 h 2190750"/>
                <a:gd name="connsiteX9" fmla="*/ 1313926 w 2190750"/>
                <a:gd name="connsiteY9" fmla="*/ 60684 h 2190750"/>
                <a:gd name="connsiteX10" fmla="*/ 1247556 w 2190750"/>
                <a:gd name="connsiteY10" fmla="*/ 0 h 2190750"/>
                <a:gd name="connsiteX11" fmla="*/ 945833 w 2190750"/>
                <a:gd name="connsiteY11" fmla="*/ 0 h 2190750"/>
                <a:gd name="connsiteX12" fmla="*/ 879472 w 2190750"/>
                <a:gd name="connsiteY12" fmla="*/ 60684 h 2190750"/>
                <a:gd name="connsiteX13" fmla="*/ 862384 w 2190750"/>
                <a:gd name="connsiteY13" fmla="*/ 237220 h 2190750"/>
                <a:gd name="connsiteX14" fmla="*/ 654882 w 2190750"/>
                <a:gd name="connsiteY14" fmla="*/ 324479 h 2190750"/>
                <a:gd name="connsiteX15" fmla="*/ 519503 w 2190750"/>
                <a:gd name="connsiteY15" fmla="*/ 212284 h 2190750"/>
                <a:gd name="connsiteX16" fmla="*/ 429844 w 2190750"/>
                <a:gd name="connsiteY16" fmla="*/ 216446 h 2190750"/>
                <a:gd name="connsiteX17" fmla="*/ 216837 w 2190750"/>
                <a:gd name="connsiteY17" fmla="*/ 429044 h 2190750"/>
                <a:gd name="connsiteX18" fmla="*/ 212608 w 2190750"/>
                <a:gd name="connsiteY18" fmla="*/ 518798 h 2190750"/>
                <a:gd name="connsiteX19" fmla="*/ 325003 w 2190750"/>
                <a:gd name="connsiteY19" fmla="*/ 654377 h 2190750"/>
                <a:gd name="connsiteX20" fmla="*/ 237582 w 2190750"/>
                <a:gd name="connsiteY20" fmla="*/ 861213 h 2190750"/>
                <a:gd name="connsiteX21" fmla="*/ 60417 w 2190750"/>
                <a:gd name="connsiteY21" fmla="*/ 878358 h 2190750"/>
                <a:gd name="connsiteX22" fmla="*/ 0 w 2190750"/>
                <a:gd name="connsiteY22" fmla="*/ 944709 h 2190750"/>
                <a:gd name="connsiteX23" fmla="*/ 0 w 2190750"/>
                <a:gd name="connsiteY23" fmla="*/ 1246042 h 2190750"/>
                <a:gd name="connsiteX24" fmla="*/ 60369 w 2190750"/>
                <a:gd name="connsiteY24" fmla="*/ 1312412 h 2190750"/>
                <a:gd name="connsiteX25" fmla="*/ 237287 w 2190750"/>
                <a:gd name="connsiteY25" fmla="*/ 1329557 h 2190750"/>
                <a:gd name="connsiteX26" fmla="*/ 324707 w 2190750"/>
                <a:gd name="connsiteY26" fmla="*/ 1536698 h 2190750"/>
                <a:gd name="connsiteX27" fmla="*/ 212541 w 2190750"/>
                <a:gd name="connsiteY27" fmla="*/ 1671952 h 2190750"/>
                <a:gd name="connsiteX28" fmla="*/ 216780 w 2190750"/>
                <a:gd name="connsiteY28" fmla="*/ 1761707 h 2190750"/>
                <a:gd name="connsiteX29" fmla="*/ 429797 w 2190750"/>
                <a:gd name="connsiteY29" fmla="*/ 1974286 h 2190750"/>
                <a:gd name="connsiteX30" fmla="*/ 519455 w 2190750"/>
                <a:gd name="connsiteY30" fmla="*/ 1978420 h 2190750"/>
                <a:gd name="connsiteX31" fmla="*/ 655196 w 2190750"/>
                <a:gd name="connsiteY31" fmla="*/ 1865882 h 2190750"/>
                <a:gd name="connsiteX32" fmla="*/ 862336 w 2190750"/>
                <a:gd name="connsiteY32" fmla="*/ 1953293 h 2190750"/>
                <a:gd name="connsiteX33" fmla="*/ 879424 w 2190750"/>
                <a:gd name="connsiteY33" fmla="*/ 2130077 h 2190750"/>
                <a:gd name="connsiteX34" fmla="*/ 945833 w 2190750"/>
                <a:gd name="connsiteY34" fmla="*/ 2190751 h 2190750"/>
                <a:gd name="connsiteX35" fmla="*/ 1247604 w 2190750"/>
                <a:gd name="connsiteY35" fmla="*/ 2190751 h 2190750"/>
                <a:gd name="connsiteX36" fmla="*/ 1313974 w 2190750"/>
                <a:gd name="connsiteY36" fmla="*/ 2130067 h 2190750"/>
                <a:gd name="connsiteX37" fmla="*/ 1331052 w 2190750"/>
                <a:gd name="connsiteY37" fmla="*/ 1953531 h 2190750"/>
                <a:gd name="connsiteX38" fmla="*/ 1538564 w 2190750"/>
                <a:gd name="connsiteY38" fmla="*/ 1866272 h 2190750"/>
                <a:gd name="connsiteX39" fmla="*/ 1673943 w 2190750"/>
                <a:gd name="connsiteY39" fmla="*/ 1978467 h 2190750"/>
                <a:gd name="connsiteX40" fmla="*/ 1763592 w 2190750"/>
                <a:gd name="connsiteY40" fmla="*/ 1974305 h 2190750"/>
                <a:gd name="connsiteX41" fmla="*/ 1976609 w 2190750"/>
                <a:gd name="connsiteY41" fmla="*/ 1761707 h 2190750"/>
                <a:gd name="connsiteX42" fmla="*/ 1980838 w 2190750"/>
                <a:gd name="connsiteY42" fmla="*/ 1671952 h 2190750"/>
                <a:gd name="connsiteX43" fmla="*/ 1868443 w 2190750"/>
                <a:gd name="connsiteY43" fmla="*/ 1536374 h 2190750"/>
                <a:gd name="connsiteX44" fmla="*/ 1955883 w 2190750"/>
                <a:gd name="connsiteY44" fmla="*/ 1329481 h 2190750"/>
                <a:gd name="connsiteX45" fmla="*/ 2130524 w 2190750"/>
                <a:gd name="connsiteY45" fmla="*/ 1312403 h 2190750"/>
                <a:gd name="connsiteX46" fmla="*/ 2190817 w 2190750"/>
                <a:gd name="connsiteY46" fmla="*/ 1246042 h 2190750"/>
                <a:gd name="connsiteX47" fmla="*/ 2190817 w 2190750"/>
                <a:gd name="connsiteY47" fmla="*/ 944709 h 2190750"/>
                <a:gd name="connsiteX48" fmla="*/ 2130381 w 2190750"/>
                <a:gd name="connsiteY48" fmla="*/ 878339 h 2190750"/>
                <a:gd name="connsiteX49" fmla="*/ 2057400 w 2190750"/>
                <a:gd name="connsiteY49" fmla="*/ 1185577 h 2190750"/>
                <a:gd name="connsiteX50" fmla="*/ 1896237 w 2190750"/>
                <a:gd name="connsiteY50" fmla="*/ 1201332 h 2190750"/>
                <a:gd name="connsiteX51" fmla="*/ 1837582 w 2190750"/>
                <a:gd name="connsiteY51" fmla="*/ 1253224 h 2190750"/>
                <a:gd name="connsiteX52" fmla="*/ 1730740 w 2190750"/>
                <a:gd name="connsiteY52" fmla="*/ 1505798 h 2190750"/>
                <a:gd name="connsiteX53" fmla="*/ 1735274 w 2190750"/>
                <a:gd name="connsiteY53" fmla="*/ 1584742 h 2190750"/>
                <a:gd name="connsiteX54" fmla="*/ 1839335 w 2190750"/>
                <a:gd name="connsiteY54" fmla="*/ 1710262 h 2190750"/>
                <a:gd name="connsiteX55" fmla="*/ 1712300 w 2190750"/>
                <a:gd name="connsiteY55" fmla="*/ 1837021 h 2190750"/>
                <a:gd name="connsiteX56" fmla="*/ 1586694 w 2190750"/>
                <a:gd name="connsiteY56" fmla="*/ 1732884 h 2190750"/>
                <a:gd name="connsiteX57" fmla="*/ 1507350 w 2190750"/>
                <a:gd name="connsiteY57" fmla="*/ 1728588 h 2190750"/>
                <a:gd name="connsiteX58" fmla="*/ 1255205 w 2190750"/>
                <a:gd name="connsiteY58" fmla="*/ 1834611 h 2190750"/>
                <a:gd name="connsiteX59" fmla="*/ 1202817 w 2190750"/>
                <a:gd name="connsiteY59" fmla="*/ 1893809 h 2190750"/>
                <a:gd name="connsiteX60" fmla="*/ 1187034 w 2190750"/>
                <a:gd name="connsiteY60" fmla="*/ 2057401 h 2190750"/>
                <a:gd name="connsiteX61" fmla="*/ 1006316 w 2190750"/>
                <a:gd name="connsiteY61" fmla="*/ 2057401 h 2190750"/>
                <a:gd name="connsiteX62" fmla="*/ 990505 w 2190750"/>
                <a:gd name="connsiteY62" fmla="*/ 1893809 h 2190750"/>
                <a:gd name="connsiteX63" fmla="*/ 938032 w 2190750"/>
                <a:gd name="connsiteY63" fmla="*/ 1834802 h 2190750"/>
                <a:gd name="connsiteX64" fmla="*/ 685257 w 2190750"/>
                <a:gd name="connsiteY64" fmla="*/ 1728217 h 2190750"/>
                <a:gd name="connsiteX65" fmla="*/ 606657 w 2190750"/>
                <a:gd name="connsiteY65" fmla="*/ 1732979 h 2190750"/>
                <a:gd name="connsiteX66" fmla="*/ 481013 w 2190750"/>
                <a:gd name="connsiteY66" fmla="*/ 1837059 h 2190750"/>
                <a:gd name="connsiteX67" fmla="*/ 353978 w 2190750"/>
                <a:gd name="connsiteY67" fmla="*/ 1710272 h 2190750"/>
                <a:gd name="connsiteX68" fmla="*/ 458048 w 2190750"/>
                <a:gd name="connsiteY68" fmla="*/ 1584751 h 2190750"/>
                <a:gd name="connsiteX69" fmla="*/ 462239 w 2190750"/>
                <a:gd name="connsiteY69" fmla="*/ 1505274 h 2190750"/>
                <a:gd name="connsiteX70" fmla="*/ 355873 w 2190750"/>
                <a:gd name="connsiteY70" fmla="*/ 1253491 h 2190750"/>
                <a:gd name="connsiteX71" fmla="*/ 297037 w 2190750"/>
                <a:gd name="connsiteY71" fmla="*/ 1201303 h 2190750"/>
                <a:gd name="connsiteX72" fmla="*/ 133350 w 2190750"/>
                <a:gd name="connsiteY72" fmla="*/ 1185511 h 2190750"/>
                <a:gd name="connsiteX73" fmla="*/ 133350 w 2190750"/>
                <a:gd name="connsiteY73" fmla="*/ 1005240 h 2190750"/>
                <a:gd name="connsiteX74" fmla="*/ 297037 w 2190750"/>
                <a:gd name="connsiteY74" fmla="*/ 989429 h 2190750"/>
                <a:gd name="connsiteX75" fmla="*/ 355759 w 2190750"/>
                <a:gd name="connsiteY75" fmla="*/ 937527 h 2190750"/>
                <a:gd name="connsiteX76" fmla="*/ 462601 w 2190750"/>
                <a:gd name="connsiteY76" fmla="*/ 684953 h 2190750"/>
                <a:gd name="connsiteX77" fmla="*/ 458076 w 2190750"/>
                <a:gd name="connsiteY77" fmla="*/ 606009 h 2190750"/>
                <a:gd name="connsiteX78" fmla="*/ 354016 w 2190750"/>
                <a:gd name="connsiteY78" fmla="*/ 480489 h 2190750"/>
                <a:gd name="connsiteX79" fmla="*/ 481013 w 2190750"/>
                <a:gd name="connsiteY79" fmla="*/ 353721 h 2190750"/>
                <a:gd name="connsiteX80" fmla="*/ 606619 w 2190750"/>
                <a:gd name="connsiteY80" fmla="*/ 457867 h 2190750"/>
                <a:gd name="connsiteX81" fmla="*/ 685962 w 2190750"/>
                <a:gd name="connsiteY81" fmla="*/ 462163 h 2190750"/>
                <a:gd name="connsiteX82" fmla="*/ 938108 w 2190750"/>
                <a:gd name="connsiteY82" fmla="*/ 356140 h 2190750"/>
                <a:gd name="connsiteX83" fmla="*/ 990495 w 2190750"/>
                <a:gd name="connsiteY83" fmla="*/ 296942 h 2190750"/>
                <a:gd name="connsiteX84" fmla="*/ 1006316 w 2190750"/>
                <a:gd name="connsiteY84" fmla="*/ 133350 h 2190750"/>
                <a:gd name="connsiteX85" fmla="*/ 1187034 w 2190750"/>
                <a:gd name="connsiteY85" fmla="*/ 133350 h 2190750"/>
                <a:gd name="connsiteX86" fmla="*/ 1202846 w 2190750"/>
                <a:gd name="connsiteY86" fmla="*/ 296942 h 2190750"/>
                <a:gd name="connsiteX87" fmla="*/ 1255319 w 2190750"/>
                <a:gd name="connsiteY87" fmla="*/ 355949 h 2190750"/>
                <a:gd name="connsiteX88" fmla="*/ 1508093 w 2190750"/>
                <a:gd name="connsiteY88" fmla="*/ 462534 h 2190750"/>
                <a:gd name="connsiteX89" fmla="*/ 1586694 w 2190750"/>
                <a:gd name="connsiteY89" fmla="*/ 457772 h 2190750"/>
                <a:gd name="connsiteX90" fmla="*/ 1712014 w 2190750"/>
                <a:gd name="connsiteY90" fmla="*/ 353882 h 2190750"/>
                <a:gd name="connsiteX91" fmla="*/ 1836973 w 2190750"/>
                <a:gd name="connsiteY91" fmla="*/ 480155 h 2190750"/>
                <a:gd name="connsiteX92" fmla="*/ 1732664 w 2190750"/>
                <a:gd name="connsiteY92" fmla="*/ 605952 h 2190750"/>
                <a:gd name="connsiteX93" fmla="*/ 1728473 w 2190750"/>
                <a:gd name="connsiteY93" fmla="*/ 685429 h 2190750"/>
                <a:gd name="connsiteX94" fmla="*/ 1834877 w 2190750"/>
                <a:gd name="connsiteY94" fmla="*/ 937260 h 2190750"/>
                <a:gd name="connsiteX95" fmla="*/ 1893713 w 2190750"/>
                <a:gd name="connsiteY95" fmla="*/ 989448 h 2190750"/>
                <a:gd name="connsiteX96" fmla="*/ 2057400 w 2190750"/>
                <a:gd name="connsiteY96" fmla="*/ 100524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190750" h="2190750">
                  <a:moveTo>
                    <a:pt x="2130381" y="878339"/>
                  </a:moveTo>
                  <a:lnTo>
                    <a:pt x="1953463" y="861241"/>
                  </a:lnTo>
                  <a:cubicBezTo>
                    <a:pt x="1933442" y="788689"/>
                    <a:pt x="1904057" y="719062"/>
                    <a:pt x="1866043" y="654101"/>
                  </a:cubicBezTo>
                  <a:lnTo>
                    <a:pt x="1978209" y="518846"/>
                  </a:lnTo>
                  <a:cubicBezTo>
                    <a:pt x="2000098" y="492443"/>
                    <a:pt x="1998383" y="453743"/>
                    <a:pt x="1974256" y="429378"/>
                  </a:cubicBezTo>
                  <a:lnTo>
                    <a:pt x="1763839" y="216770"/>
                  </a:lnTo>
                  <a:cubicBezTo>
                    <a:pt x="1739532" y="192215"/>
                    <a:pt x="1700498" y="190291"/>
                    <a:pt x="1673895" y="212341"/>
                  </a:cubicBezTo>
                  <a:lnTo>
                    <a:pt x="1538154" y="324879"/>
                  </a:lnTo>
                  <a:cubicBezTo>
                    <a:pt x="1473060" y="287150"/>
                    <a:pt x="1403461" y="257785"/>
                    <a:pt x="1331014" y="237468"/>
                  </a:cubicBezTo>
                  <a:lnTo>
                    <a:pt x="1313926" y="60684"/>
                  </a:lnTo>
                  <a:cubicBezTo>
                    <a:pt x="1310650" y="26422"/>
                    <a:pt x="1281970" y="200"/>
                    <a:pt x="1247556" y="0"/>
                  </a:cubicBezTo>
                  <a:lnTo>
                    <a:pt x="945833" y="0"/>
                  </a:lnTo>
                  <a:cubicBezTo>
                    <a:pt x="911419" y="200"/>
                    <a:pt x="882739" y="26422"/>
                    <a:pt x="879472" y="60684"/>
                  </a:cubicBezTo>
                  <a:lnTo>
                    <a:pt x="862384" y="237220"/>
                  </a:lnTo>
                  <a:cubicBezTo>
                    <a:pt x="789718" y="257156"/>
                    <a:pt x="719957" y="286493"/>
                    <a:pt x="654882" y="324479"/>
                  </a:cubicBezTo>
                  <a:lnTo>
                    <a:pt x="519503" y="212284"/>
                  </a:lnTo>
                  <a:cubicBezTo>
                    <a:pt x="493014" y="190338"/>
                    <a:pt x="454181" y="192138"/>
                    <a:pt x="429844" y="216446"/>
                  </a:cubicBezTo>
                  <a:lnTo>
                    <a:pt x="216837" y="429044"/>
                  </a:lnTo>
                  <a:cubicBezTo>
                    <a:pt x="192453" y="453381"/>
                    <a:pt x="190624" y="492281"/>
                    <a:pt x="212608" y="518798"/>
                  </a:cubicBezTo>
                  <a:lnTo>
                    <a:pt x="325003" y="654377"/>
                  </a:lnTo>
                  <a:cubicBezTo>
                    <a:pt x="287322" y="719395"/>
                    <a:pt x="257956" y="788880"/>
                    <a:pt x="237582" y="861213"/>
                  </a:cubicBezTo>
                  <a:lnTo>
                    <a:pt x="60417" y="878358"/>
                  </a:lnTo>
                  <a:cubicBezTo>
                    <a:pt x="26203" y="881625"/>
                    <a:pt x="57" y="910333"/>
                    <a:pt x="0" y="944709"/>
                  </a:cubicBezTo>
                  <a:lnTo>
                    <a:pt x="0" y="1246042"/>
                  </a:lnTo>
                  <a:cubicBezTo>
                    <a:pt x="48" y="1280399"/>
                    <a:pt x="26165" y="1309117"/>
                    <a:pt x="60369" y="1312412"/>
                  </a:cubicBezTo>
                  <a:lnTo>
                    <a:pt x="237287" y="1329557"/>
                  </a:lnTo>
                  <a:cubicBezTo>
                    <a:pt x="257308" y="1402109"/>
                    <a:pt x="286693" y="1471737"/>
                    <a:pt x="324707" y="1536698"/>
                  </a:cubicBezTo>
                  <a:lnTo>
                    <a:pt x="212541" y="1671952"/>
                  </a:lnTo>
                  <a:cubicBezTo>
                    <a:pt x="190557" y="1698470"/>
                    <a:pt x="192396" y="1737380"/>
                    <a:pt x="216780" y="1761707"/>
                  </a:cubicBezTo>
                  <a:lnTo>
                    <a:pt x="429797" y="1974286"/>
                  </a:lnTo>
                  <a:cubicBezTo>
                    <a:pt x="454142" y="1998584"/>
                    <a:pt x="492976" y="2000375"/>
                    <a:pt x="519455" y="1978420"/>
                  </a:cubicBezTo>
                  <a:lnTo>
                    <a:pt x="655196" y="1865882"/>
                  </a:lnTo>
                  <a:cubicBezTo>
                    <a:pt x="720290" y="1903610"/>
                    <a:pt x="789889" y="1932985"/>
                    <a:pt x="862336" y="1953293"/>
                  </a:cubicBezTo>
                  <a:lnTo>
                    <a:pt x="879424" y="2130077"/>
                  </a:lnTo>
                  <a:cubicBezTo>
                    <a:pt x="882701" y="2164348"/>
                    <a:pt x="911400" y="2190579"/>
                    <a:pt x="945833" y="2190751"/>
                  </a:cubicBezTo>
                  <a:lnTo>
                    <a:pt x="1247604" y="2190751"/>
                  </a:lnTo>
                  <a:cubicBezTo>
                    <a:pt x="1282017" y="2190551"/>
                    <a:pt x="1310697" y="2164329"/>
                    <a:pt x="1313974" y="2130067"/>
                  </a:cubicBezTo>
                  <a:lnTo>
                    <a:pt x="1331052" y="1953531"/>
                  </a:lnTo>
                  <a:cubicBezTo>
                    <a:pt x="1403718" y="1933595"/>
                    <a:pt x="1473480" y="1904258"/>
                    <a:pt x="1538564" y="1866272"/>
                  </a:cubicBezTo>
                  <a:lnTo>
                    <a:pt x="1673943" y="1978467"/>
                  </a:lnTo>
                  <a:cubicBezTo>
                    <a:pt x="1700422" y="2000413"/>
                    <a:pt x="1739256" y="1998603"/>
                    <a:pt x="1763592" y="1974305"/>
                  </a:cubicBezTo>
                  <a:lnTo>
                    <a:pt x="1976609" y="1761707"/>
                  </a:lnTo>
                  <a:cubicBezTo>
                    <a:pt x="2000993" y="1737370"/>
                    <a:pt x="2002822" y="1698470"/>
                    <a:pt x="1980838" y="1671952"/>
                  </a:cubicBezTo>
                  <a:lnTo>
                    <a:pt x="1868443" y="1536374"/>
                  </a:lnTo>
                  <a:cubicBezTo>
                    <a:pt x="1906143" y="1471346"/>
                    <a:pt x="1935518" y="1401833"/>
                    <a:pt x="1955883" y="1329481"/>
                  </a:cubicBezTo>
                  <a:lnTo>
                    <a:pt x="2130524" y="1312403"/>
                  </a:lnTo>
                  <a:cubicBezTo>
                    <a:pt x="2164690" y="1309069"/>
                    <a:pt x="2190769" y="1280370"/>
                    <a:pt x="2190817" y="1246042"/>
                  </a:cubicBezTo>
                  <a:lnTo>
                    <a:pt x="2190817" y="944709"/>
                  </a:lnTo>
                  <a:cubicBezTo>
                    <a:pt x="2190769" y="910324"/>
                    <a:pt x="2164614" y="881596"/>
                    <a:pt x="2130381" y="878339"/>
                  </a:cubicBezTo>
                  <a:close/>
                  <a:moveTo>
                    <a:pt x="2057400" y="1185577"/>
                  </a:moveTo>
                  <a:lnTo>
                    <a:pt x="1896237" y="1201332"/>
                  </a:lnTo>
                  <a:cubicBezTo>
                    <a:pt x="1867529" y="1204142"/>
                    <a:pt x="1843869" y="1225068"/>
                    <a:pt x="1837582" y="1253224"/>
                  </a:cubicBezTo>
                  <a:cubicBezTo>
                    <a:pt x="1817446" y="1343159"/>
                    <a:pt x="1781251" y="1428713"/>
                    <a:pt x="1730740" y="1505798"/>
                  </a:cubicBezTo>
                  <a:cubicBezTo>
                    <a:pt x="1714805" y="1530268"/>
                    <a:pt x="1716634" y="1562263"/>
                    <a:pt x="1735274" y="1584742"/>
                  </a:cubicBezTo>
                  <a:lnTo>
                    <a:pt x="1839335" y="1710262"/>
                  </a:lnTo>
                  <a:lnTo>
                    <a:pt x="1712300" y="1837021"/>
                  </a:lnTo>
                  <a:lnTo>
                    <a:pt x="1586694" y="1732884"/>
                  </a:lnTo>
                  <a:cubicBezTo>
                    <a:pt x="1564081" y="1714129"/>
                    <a:pt x="1531858" y="1712386"/>
                    <a:pt x="1507350" y="1728588"/>
                  </a:cubicBezTo>
                  <a:cubicBezTo>
                    <a:pt x="1430674" y="1779394"/>
                    <a:pt x="1345149" y="1815361"/>
                    <a:pt x="1255205" y="1834611"/>
                  </a:cubicBezTo>
                  <a:cubicBezTo>
                    <a:pt x="1226753" y="1840897"/>
                    <a:pt x="1205598" y="1864805"/>
                    <a:pt x="1202817" y="1893809"/>
                  </a:cubicBezTo>
                  <a:lnTo>
                    <a:pt x="1187034" y="2057401"/>
                  </a:lnTo>
                  <a:lnTo>
                    <a:pt x="1006316" y="2057401"/>
                  </a:lnTo>
                  <a:lnTo>
                    <a:pt x="990505" y="1893809"/>
                  </a:lnTo>
                  <a:cubicBezTo>
                    <a:pt x="987714" y="1864815"/>
                    <a:pt x="966502" y="1840955"/>
                    <a:pt x="938032" y="1834802"/>
                  </a:cubicBezTo>
                  <a:cubicBezTo>
                    <a:pt x="848020" y="1814847"/>
                    <a:pt x="762381" y="1778737"/>
                    <a:pt x="685257" y="1728217"/>
                  </a:cubicBezTo>
                  <a:cubicBezTo>
                    <a:pt x="660816" y="1712529"/>
                    <a:pt x="629031" y="1714463"/>
                    <a:pt x="606657" y="1732979"/>
                  </a:cubicBezTo>
                  <a:lnTo>
                    <a:pt x="481013" y="1837059"/>
                  </a:lnTo>
                  <a:lnTo>
                    <a:pt x="353978" y="1710272"/>
                  </a:lnTo>
                  <a:lnTo>
                    <a:pt x="458048" y="1584751"/>
                  </a:lnTo>
                  <a:cubicBezTo>
                    <a:pt x="476841" y="1562091"/>
                    <a:pt x="478536" y="1529782"/>
                    <a:pt x="462239" y="1505274"/>
                  </a:cubicBezTo>
                  <a:cubicBezTo>
                    <a:pt x="411366" y="1428731"/>
                    <a:pt x="375285" y="1343331"/>
                    <a:pt x="355873" y="1253491"/>
                  </a:cubicBezTo>
                  <a:cubicBezTo>
                    <a:pt x="349663" y="1225173"/>
                    <a:pt x="325898" y="1204084"/>
                    <a:pt x="297037" y="1201303"/>
                  </a:cubicBezTo>
                  <a:lnTo>
                    <a:pt x="133350" y="1185511"/>
                  </a:lnTo>
                  <a:lnTo>
                    <a:pt x="133350" y="1005240"/>
                  </a:lnTo>
                  <a:lnTo>
                    <a:pt x="297037" y="989429"/>
                  </a:lnTo>
                  <a:cubicBezTo>
                    <a:pt x="325774" y="986648"/>
                    <a:pt x="349472" y="965712"/>
                    <a:pt x="355759" y="937527"/>
                  </a:cubicBezTo>
                  <a:cubicBezTo>
                    <a:pt x="375895" y="847592"/>
                    <a:pt x="412090" y="762038"/>
                    <a:pt x="462601" y="684953"/>
                  </a:cubicBezTo>
                  <a:cubicBezTo>
                    <a:pt x="478546" y="660483"/>
                    <a:pt x="476707" y="628498"/>
                    <a:pt x="458076" y="606009"/>
                  </a:cubicBezTo>
                  <a:lnTo>
                    <a:pt x="354016" y="480489"/>
                  </a:lnTo>
                  <a:lnTo>
                    <a:pt x="481013" y="353721"/>
                  </a:lnTo>
                  <a:lnTo>
                    <a:pt x="606619" y="457867"/>
                  </a:lnTo>
                  <a:cubicBezTo>
                    <a:pt x="629231" y="476622"/>
                    <a:pt x="661454" y="478365"/>
                    <a:pt x="685962" y="462163"/>
                  </a:cubicBezTo>
                  <a:cubicBezTo>
                    <a:pt x="762638" y="411356"/>
                    <a:pt x="848163" y="375390"/>
                    <a:pt x="938108" y="356140"/>
                  </a:cubicBezTo>
                  <a:cubicBezTo>
                    <a:pt x="966559" y="349853"/>
                    <a:pt x="987714" y="325946"/>
                    <a:pt x="990495" y="296942"/>
                  </a:cubicBezTo>
                  <a:lnTo>
                    <a:pt x="1006316" y="133350"/>
                  </a:lnTo>
                  <a:lnTo>
                    <a:pt x="1187034" y="133350"/>
                  </a:lnTo>
                  <a:lnTo>
                    <a:pt x="1202846" y="296942"/>
                  </a:lnTo>
                  <a:cubicBezTo>
                    <a:pt x="1205627" y="325936"/>
                    <a:pt x="1226849" y="349796"/>
                    <a:pt x="1255319" y="355949"/>
                  </a:cubicBezTo>
                  <a:cubicBezTo>
                    <a:pt x="1345330" y="375904"/>
                    <a:pt x="1430969" y="412014"/>
                    <a:pt x="1508093" y="462534"/>
                  </a:cubicBezTo>
                  <a:cubicBezTo>
                    <a:pt x="1532534" y="478241"/>
                    <a:pt x="1564329" y="476317"/>
                    <a:pt x="1586694" y="457772"/>
                  </a:cubicBezTo>
                  <a:lnTo>
                    <a:pt x="1712014" y="353882"/>
                  </a:lnTo>
                  <a:lnTo>
                    <a:pt x="1836973" y="480155"/>
                  </a:lnTo>
                  <a:lnTo>
                    <a:pt x="1732664" y="605952"/>
                  </a:lnTo>
                  <a:cubicBezTo>
                    <a:pt x="1713871" y="628612"/>
                    <a:pt x="1712176" y="660921"/>
                    <a:pt x="1728473" y="685429"/>
                  </a:cubicBezTo>
                  <a:cubicBezTo>
                    <a:pt x="1779365" y="761991"/>
                    <a:pt x="1815456" y="847402"/>
                    <a:pt x="1834877" y="937260"/>
                  </a:cubicBezTo>
                  <a:cubicBezTo>
                    <a:pt x="1841087" y="965578"/>
                    <a:pt x="1864852" y="986667"/>
                    <a:pt x="1893713" y="989448"/>
                  </a:cubicBezTo>
                  <a:lnTo>
                    <a:pt x="2057400" y="1005240"/>
                  </a:ln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FA968D45-ED0E-4D65-A991-E97F1CD41F12}"/>
                </a:ext>
              </a:extLst>
            </p:cNvPr>
            <p:cNvSpPr/>
            <p:nvPr/>
          </p:nvSpPr>
          <p:spPr>
            <a:xfrm>
              <a:off x="5491181" y="2213611"/>
              <a:ext cx="1209675" cy="1209675"/>
            </a:xfrm>
            <a:custGeom>
              <a:avLst/>
              <a:gdLst>
                <a:gd name="connsiteX0" fmla="*/ 605038 w 1209675"/>
                <a:gd name="connsiteY0" fmla="*/ 0 h 1209675"/>
                <a:gd name="connsiteX1" fmla="*/ 1 w 1209675"/>
                <a:gd name="connsiteY1" fmla="*/ 606638 h 1209675"/>
                <a:gd name="connsiteX2" fmla="*/ 606638 w 1209675"/>
                <a:gd name="connsiteY2" fmla="*/ 1211676 h 1209675"/>
                <a:gd name="connsiteX3" fmla="*/ 1211676 w 1209675"/>
                <a:gd name="connsiteY3" fmla="*/ 605790 h 1209675"/>
                <a:gd name="connsiteX4" fmla="*/ 605038 w 1209675"/>
                <a:gd name="connsiteY4" fmla="*/ 0 h 1209675"/>
                <a:gd name="connsiteX5" fmla="*/ 605038 w 1209675"/>
                <a:gd name="connsiteY5" fmla="*/ 1078326 h 1209675"/>
                <a:gd name="connsiteX6" fmla="*/ 133351 w 1209675"/>
                <a:gd name="connsiteY6" fmla="*/ 605038 h 1209675"/>
                <a:gd name="connsiteX7" fmla="*/ 606638 w 1209675"/>
                <a:gd name="connsiteY7" fmla="*/ 133350 h 1209675"/>
                <a:gd name="connsiteX8" fmla="*/ 1078326 w 1209675"/>
                <a:gd name="connsiteY8" fmla="*/ 605790 h 1209675"/>
                <a:gd name="connsiteX9" fmla="*/ 605038 w 1209675"/>
                <a:gd name="connsiteY9" fmla="*/ 1078278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9675" h="1209675">
                  <a:moveTo>
                    <a:pt x="605038" y="0"/>
                  </a:moveTo>
                  <a:cubicBezTo>
                    <a:pt x="270444" y="438"/>
                    <a:pt x="-438" y="272044"/>
                    <a:pt x="1" y="606638"/>
                  </a:cubicBezTo>
                  <a:cubicBezTo>
                    <a:pt x="439" y="941232"/>
                    <a:pt x="272044" y="1212114"/>
                    <a:pt x="606638" y="1211676"/>
                  </a:cubicBezTo>
                  <a:cubicBezTo>
                    <a:pt x="940937" y="1211238"/>
                    <a:pt x="1211704" y="940089"/>
                    <a:pt x="1211676" y="605790"/>
                  </a:cubicBezTo>
                  <a:cubicBezTo>
                    <a:pt x="1211047" y="271148"/>
                    <a:pt x="939680" y="152"/>
                    <a:pt x="605038" y="0"/>
                  </a:cubicBezTo>
                  <a:close/>
                  <a:moveTo>
                    <a:pt x="605038" y="1078326"/>
                  </a:moveTo>
                  <a:cubicBezTo>
                    <a:pt x="344091" y="1077888"/>
                    <a:pt x="132912" y="865985"/>
                    <a:pt x="133351" y="605038"/>
                  </a:cubicBezTo>
                  <a:cubicBezTo>
                    <a:pt x="133789" y="344091"/>
                    <a:pt x="345691" y="132912"/>
                    <a:pt x="606638" y="133350"/>
                  </a:cubicBezTo>
                  <a:cubicBezTo>
                    <a:pt x="867252" y="133788"/>
                    <a:pt x="1078297" y="345177"/>
                    <a:pt x="1078326" y="605790"/>
                  </a:cubicBezTo>
                  <a:cubicBezTo>
                    <a:pt x="1077831" y="866842"/>
                    <a:pt x="866090" y="1078221"/>
                    <a:pt x="605038" y="107827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7C87EC01-7C03-4679-9A8C-731C2629949C}"/>
                </a:ext>
              </a:extLst>
            </p:cNvPr>
            <p:cNvSpPr/>
            <p:nvPr/>
          </p:nvSpPr>
          <p:spPr>
            <a:xfrm>
              <a:off x="3686451" y="408599"/>
              <a:ext cx="4810125" cy="4819652"/>
            </a:xfrm>
            <a:custGeom>
              <a:avLst/>
              <a:gdLst>
                <a:gd name="connsiteX0" fmla="*/ 4323169 w 4810125"/>
                <a:gd name="connsiteY0" fmla="*/ 2477477 h 4819651"/>
                <a:gd name="connsiteX1" fmla="*/ 4388225 w 4810125"/>
                <a:gd name="connsiteY1" fmla="*/ 2589396 h 4819651"/>
                <a:gd name="connsiteX2" fmla="*/ 4388225 w 4810125"/>
                <a:gd name="connsiteY2" fmla="*/ 2589396 h 4819651"/>
                <a:gd name="connsiteX3" fmla="*/ 4745270 w 4810125"/>
                <a:gd name="connsiteY3" fmla="*/ 2589253 h 4819651"/>
                <a:gd name="connsiteX4" fmla="*/ 4745127 w 4810125"/>
                <a:gd name="connsiteY4" fmla="*/ 2232208 h 4819651"/>
                <a:gd name="connsiteX5" fmla="*/ 4388082 w 4810125"/>
                <a:gd name="connsiteY5" fmla="*/ 2232351 h 4819651"/>
                <a:gd name="connsiteX6" fmla="*/ 4323169 w 4810125"/>
                <a:gd name="connsiteY6" fmla="*/ 2344127 h 4819651"/>
                <a:gd name="connsiteX7" fmla="*/ 3943074 w 4810125"/>
                <a:gd name="connsiteY7" fmla="*/ 2344127 h 4819651"/>
                <a:gd name="connsiteX8" fmla="*/ 3943074 w 4810125"/>
                <a:gd name="connsiteY8" fmla="*/ 2001227 h 4819651"/>
                <a:gd name="connsiteX9" fmla="*/ 4120010 w 4810125"/>
                <a:gd name="connsiteY9" fmla="*/ 2001227 h 4819651"/>
                <a:gd name="connsiteX10" fmla="*/ 4190724 w 4810125"/>
                <a:gd name="connsiteY10" fmla="*/ 1931894 h 4819651"/>
                <a:gd name="connsiteX11" fmla="*/ 4190724 w 4810125"/>
                <a:gd name="connsiteY11" fmla="*/ 1544027 h 4819651"/>
                <a:gd name="connsiteX12" fmla="*/ 4281564 w 4810125"/>
                <a:gd name="connsiteY12" fmla="*/ 1544027 h 4819651"/>
                <a:gd name="connsiteX13" fmla="*/ 4346448 w 4810125"/>
                <a:gd name="connsiteY13" fmla="*/ 1656746 h 4819651"/>
                <a:gd name="connsiteX14" fmla="*/ 4703274 w 4810125"/>
                <a:gd name="connsiteY14" fmla="*/ 1656384 h 4819651"/>
                <a:gd name="connsiteX15" fmla="*/ 4702921 w 4810125"/>
                <a:gd name="connsiteY15" fmla="*/ 1299558 h 4819651"/>
                <a:gd name="connsiteX16" fmla="*/ 4346448 w 4810125"/>
                <a:gd name="connsiteY16" fmla="*/ 1299558 h 4819651"/>
                <a:gd name="connsiteX17" fmla="*/ 4281564 w 4810125"/>
                <a:gd name="connsiteY17" fmla="*/ 1410677 h 4819651"/>
                <a:gd name="connsiteX18" fmla="*/ 4120010 w 4810125"/>
                <a:gd name="connsiteY18" fmla="*/ 1410677 h 4819651"/>
                <a:gd name="connsiteX19" fmla="*/ 4057374 w 4810125"/>
                <a:gd name="connsiteY19" fmla="*/ 1478971 h 4819651"/>
                <a:gd name="connsiteX20" fmla="*/ 4057374 w 4810125"/>
                <a:gd name="connsiteY20" fmla="*/ 1867877 h 4819651"/>
                <a:gd name="connsiteX21" fmla="*/ 3943074 w 4810125"/>
                <a:gd name="connsiteY21" fmla="*/ 1867877 h 4819651"/>
                <a:gd name="connsiteX22" fmla="*/ 3943074 w 4810125"/>
                <a:gd name="connsiteY22" fmla="*/ 1235798 h 4819651"/>
                <a:gd name="connsiteX23" fmla="*/ 3589315 w 4810125"/>
                <a:gd name="connsiteY23" fmla="*/ 886802 h 4819651"/>
                <a:gd name="connsiteX24" fmla="*/ 2933424 w 4810125"/>
                <a:gd name="connsiteY24" fmla="*/ 886802 h 4819651"/>
                <a:gd name="connsiteX25" fmla="*/ 2933424 w 4810125"/>
                <a:gd name="connsiteY25" fmla="*/ 762977 h 4819651"/>
                <a:gd name="connsiteX26" fmla="*/ 3341380 w 4810125"/>
                <a:gd name="connsiteY26" fmla="*/ 762977 h 4819651"/>
                <a:gd name="connsiteX27" fmla="*/ 3409674 w 4810125"/>
                <a:gd name="connsiteY27" fmla="*/ 700340 h 4819651"/>
                <a:gd name="connsiteX28" fmla="*/ 3409674 w 4810125"/>
                <a:gd name="connsiteY28" fmla="*/ 538787 h 4819651"/>
                <a:gd name="connsiteX29" fmla="*/ 3520774 w 4810125"/>
                <a:gd name="connsiteY29" fmla="*/ 473902 h 4819651"/>
                <a:gd name="connsiteX30" fmla="*/ 3521898 w 4810125"/>
                <a:gd name="connsiteY30" fmla="*/ 115592 h 4819651"/>
                <a:gd name="connsiteX31" fmla="*/ 3163586 w 4810125"/>
                <a:gd name="connsiteY31" fmla="*/ 114469 h 4819651"/>
                <a:gd name="connsiteX32" fmla="*/ 3162462 w 4810125"/>
                <a:gd name="connsiteY32" fmla="*/ 472779 h 4819651"/>
                <a:gd name="connsiteX33" fmla="*/ 3163586 w 4810125"/>
                <a:gd name="connsiteY33" fmla="*/ 473902 h 4819651"/>
                <a:gd name="connsiteX34" fmla="*/ 3276324 w 4810125"/>
                <a:gd name="connsiteY34" fmla="*/ 538787 h 4819651"/>
                <a:gd name="connsiteX35" fmla="*/ 3276324 w 4810125"/>
                <a:gd name="connsiteY35" fmla="*/ 629626 h 4819651"/>
                <a:gd name="connsiteX36" fmla="*/ 2867454 w 4810125"/>
                <a:gd name="connsiteY36" fmla="*/ 629626 h 4819651"/>
                <a:gd name="connsiteX37" fmla="*/ 2800074 w 4810125"/>
                <a:gd name="connsiteY37" fmla="*/ 700340 h 4819651"/>
                <a:gd name="connsiteX38" fmla="*/ 2800074 w 4810125"/>
                <a:gd name="connsiteY38" fmla="*/ 886802 h 4819651"/>
                <a:gd name="connsiteX39" fmla="*/ 2476224 w 4810125"/>
                <a:gd name="connsiteY39" fmla="*/ 886802 h 4819651"/>
                <a:gd name="connsiteX40" fmla="*/ 2476224 w 4810125"/>
                <a:gd name="connsiteY40" fmla="*/ 497010 h 4819651"/>
                <a:gd name="connsiteX41" fmla="*/ 2653551 w 4810125"/>
                <a:gd name="connsiteY41" fmla="*/ 186335 h 4819651"/>
                <a:gd name="connsiteX42" fmla="*/ 2342874 w 4810125"/>
                <a:gd name="connsiteY42" fmla="*/ 9009 h 4819651"/>
                <a:gd name="connsiteX43" fmla="*/ 2165547 w 4810125"/>
                <a:gd name="connsiteY43" fmla="*/ 319685 h 4819651"/>
                <a:gd name="connsiteX44" fmla="*/ 2342874 w 4810125"/>
                <a:gd name="connsiteY44" fmla="*/ 497010 h 4819651"/>
                <a:gd name="connsiteX45" fmla="*/ 2342874 w 4810125"/>
                <a:gd name="connsiteY45" fmla="*/ 886802 h 4819651"/>
                <a:gd name="connsiteX46" fmla="*/ 1999974 w 4810125"/>
                <a:gd name="connsiteY46" fmla="*/ 886802 h 4819651"/>
                <a:gd name="connsiteX47" fmla="*/ 1999974 w 4810125"/>
                <a:gd name="connsiteY47" fmla="*/ 700340 h 4819651"/>
                <a:gd name="connsiteX48" fmla="*/ 1930641 w 4810125"/>
                <a:gd name="connsiteY48" fmla="*/ 629626 h 4819651"/>
                <a:gd name="connsiteX49" fmla="*/ 1542774 w 4810125"/>
                <a:gd name="connsiteY49" fmla="*/ 629626 h 4819651"/>
                <a:gd name="connsiteX50" fmla="*/ 1542774 w 4810125"/>
                <a:gd name="connsiteY50" fmla="*/ 538787 h 4819651"/>
                <a:gd name="connsiteX51" fmla="*/ 1655502 w 4810125"/>
                <a:gd name="connsiteY51" fmla="*/ 473902 h 4819651"/>
                <a:gd name="connsiteX52" fmla="*/ 1654407 w 4810125"/>
                <a:gd name="connsiteY52" fmla="*/ 117814 h 4819651"/>
                <a:gd name="connsiteX53" fmla="*/ 1298315 w 4810125"/>
                <a:gd name="connsiteY53" fmla="*/ 118914 h 4819651"/>
                <a:gd name="connsiteX54" fmla="*/ 1298315 w 4810125"/>
                <a:gd name="connsiteY54" fmla="*/ 473902 h 4819651"/>
                <a:gd name="connsiteX55" fmla="*/ 1409424 w 4810125"/>
                <a:gd name="connsiteY55" fmla="*/ 538787 h 4819651"/>
                <a:gd name="connsiteX56" fmla="*/ 1409424 w 4810125"/>
                <a:gd name="connsiteY56" fmla="*/ 700340 h 4819651"/>
                <a:gd name="connsiteX57" fmla="*/ 1477718 w 4810125"/>
                <a:gd name="connsiteY57" fmla="*/ 762977 h 4819651"/>
                <a:gd name="connsiteX58" fmla="*/ 1866624 w 4810125"/>
                <a:gd name="connsiteY58" fmla="*/ 762977 h 4819651"/>
                <a:gd name="connsiteX59" fmla="*/ 1866624 w 4810125"/>
                <a:gd name="connsiteY59" fmla="*/ 886802 h 4819651"/>
                <a:gd name="connsiteX60" fmla="*/ 1239307 w 4810125"/>
                <a:gd name="connsiteY60" fmla="*/ 886802 h 4819651"/>
                <a:gd name="connsiteX61" fmla="*/ 885549 w 4810125"/>
                <a:gd name="connsiteY61" fmla="*/ 1235798 h 4819651"/>
                <a:gd name="connsiteX62" fmla="*/ 885549 w 4810125"/>
                <a:gd name="connsiteY62" fmla="*/ 1886927 h 4819651"/>
                <a:gd name="connsiteX63" fmla="*/ 761724 w 4810125"/>
                <a:gd name="connsiteY63" fmla="*/ 1886927 h 4819651"/>
                <a:gd name="connsiteX64" fmla="*/ 761724 w 4810125"/>
                <a:gd name="connsiteY64" fmla="*/ 1478971 h 4819651"/>
                <a:gd name="connsiteX65" fmla="*/ 699087 w 4810125"/>
                <a:gd name="connsiteY65" fmla="*/ 1410677 h 4819651"/>
                <a:gd name="connsiteX66" fmla="*/ 537534 w 4810125"/>
                <a:gd name="connsiteY66" fmla="*/ 1410677 h 4819651"/>
                <a:gd name="connsiteX67" fmla="*/ 472650 w 4810125"/>
                <a:gd name="connsiteY67" fmla="*/ 1299568 h 4819651"/>
                <a:gd name="connsiteX68" fmla="*/ 114420 w 4810125"/>
                <a:gd name="connsiteY68" fmla="*/ 1298529 h 4819651"/>
                <a:gd name="connsiteX69" fmla="*/ 113377 w 4810125"/>
                <a:gd name="connsiteY69" fmla="*/ 1656755 h 4819651"/>
                <a:gd name="connsiteX70" fmla="*/ 471608 w 4810125"/>
                <a:gd name="connsiteY70" fmla="*/ 1657794 h 4819651"/>
                <a:gd name="connsiteX71" fmla="*/ 472650 w 4810125"/>
                <a:gd name="connsiteY71" fmla="*/ 1656755 h 4819651"/>
                <a:gd name="connsiteX72" fmla="*/ 537534 w 4810125"/>
                <a:gd name="connsiteY72" fmla="*/ 1544027 h 4819651"/>
                <a:gd name="connsiteX73" fmla="*/ 628374 w 4810125"/>
                <a:gd name="connsiteY73" fmla="*/ 1544027 h 4819651"/>
                <a:gd name="connsiteX74" fmla="*/ 628374 w 4810125"/>
                <a:gd name="connsiteY74" fmla="*/ 1952897 h 4819651"/>
                <a:gd name="connsiteX75" fmla="*/ 699087 w 4810125"/>
                <a:gd name="connsiteY75" fmla="*/ 2020277 h 4819651"/>
                <a:gd name="connsiteX76" fmla="*/ 885549 w 4810125"/>
                <a:gd name="connsiteY76" fmla="*/ 2020277 h 4819651"/>
                <a:gd name="connsiteX77" fmla="*/ 885549 w 4810125"/>
                <a:gd name="connsiteY77" fmla="*/ 2344127 h 4819651"/>
                <a:gd name="connsiteX78" fmla="*/ 495976 w 4810125"/>
                <a:gd name="connsiteY78" fmla="*/ 2344127 h 4819651"/>
                <a:gd name="connsiteX79" fmla="*/ 430921 w 4810125"/>
                <a:gd name="connsiteY79" fmla="*/ 2232208 h 4819651"/>
                <a:gd name="connsiteX80" fmla="*/ 430921 w 4810125"/>
                <a:gd name="connsiteY80" fmla="*/ 2232208 h 4819651"/>
                <a:gd name="connsiteX81" fmla="*/ 73875 w 4810125"/>
                <a:gd name="connsiteY81" fmla="*/ 2232351 h 4819651"/>
                <a:gd name="connsiteX82" fmla="*/ 74019 w 4810125"/>
                <a:gd name="connsiteY82" fmla="*/ 2589396 h 4819651"/>
                <a:gd name="connsiteX83" fmla="*/ 431064 w 4810125"/>
                <a:gd name="connsiteY83" fmla="*/ 2589253 h 4819651"/>
                <a:gd name="connsiteX84" fmla="*/ 495976 w 4810125"/>
                <a:gd name="connsiteY84" fmla="*/ 2477477 h 4819651"/>
                <a:gd name="connsiteX85" fmla="*/ 885549 w 4810125"/>
                <a:gd name="connsiteY85" fmla="*/ 2477477 h 4819651"/>
                <a:gd name="connsiteX86" fmla="*/ 885549 w 4810125"/>
                <a:gd name="connsiteY86" fmla="*/ 2820377 h 4819651"/>
                <a:gd name="connsiteX87" fmla="*/ 699087 w 4810125"/>
                <a:gd name="connsiteY87" fmla="*/ 2820377 h 4819651"/>
                <a:gd name="connsiteX88" fmla="*/ 628374 w 4810125"/>
                <a:gd name="connsiteY88" fmla="*/ 2889710 h 4819651"/>
                <a:gd name="connsiteX89" fmla="*/ 628374 w 4810125"/>
                <a:gd name="connsiteY89" fmla="*/ 3277578 h 4819651"/>
                <a:gd name="connsiteX90" fmla="*/ 537534 w 4810125"/>
                <a:gd name="connsiteY90" fmla="*/ 3277578 h 4819651"/>
                <a:gd name="connsiteX91" fmla="*/ 472650 w 4810125"/>
                <a:gd name="connsiteY91" fmla="*/ 3164859 h 4819651"/>
                <a:gd name="connsiteX92" fmla="*/ 116737 w 4810125"/>
                <a:gd name="connsiteY92" fmla="*/ 3166135 h 4819651"/>
                <a:gd name="connsiteX93" fmla="*/ 118013 w 4810125"/>
                <a:gd name="connsiteY93" fmla="*/ 3522046 h 4819651"/>
                <a:gd name="connsiteX94" fmla="*/ 472650 w 4810125"/>
                <a:gd name="connsiteY94" fmla="*/ 3522046 h 4819651"/>
                <a:gd name="connsiteX95" fmla="*/ 537534 w 4810125"/>
                <a:gd name="connsiteY95" fmla="*/ 3410928 h 4819651"/>
                <a:gd name="connsiteX96" fmla="*/ 699087 w 4810125"/>
                <a:gd name="connsiteY96" fmla="*/ 3410928 h 4819651"/>
                <a:gd name="connsiteX97" fmla="*/ 761724 w 4810125"/>
                <a:gd name="connsiteY97" fmla="*/ 3342633 h 4819651"/>
                <a:gd name="connsiteX98" fmla="*/ 761724 w 4810125"/>
                <a:gd name="connsiteY98" fmla="*/ 2953727 h 4819651"/>
                <a:gd name="connsiteX99" fmla="*/ 885549 w 4810125"/>
                <a:gd name="connsiteY99" fmla="*/ 2953727 h 4819651"/>
                <a:gd name="connsiteX100" fmla="*/ 885549 w 4810125"/>
                <a:gd name="connsiteY100" fmla="*/ 3585807 h 4819651"/>
                <a:gd name="connsiteX101" fmla="*/ 1239307 w 4810125"/>
                <a:gd name="connsiteY101" fmla="*/ 3934803 h 4819651"/>
                <a:gd name="connsiteX102" fmla="*/ 1885674 w 4810125"/>
                <a:gd name="connsiteY102" fmla="*/ 3934803 h 4819651"/>
                <a:gd name="connsiteX103" fmla="*/ 1885674 w 4810125"/>
                <a:gd name="connsiteY103" fmla="*/ 4058628 h 4819651"/>
                <a:gd name="connsiteX104" fmla="*/ 1477718 w 4810125"/>
                <a:gd name="connsiteY104" fmla="*/ 4058628 h 4819651"/>
                <a:gd name="connsiteX105" fmla="*/ 1409424 w 4810125"/>
                <a:gd name="connsiteY105" fmla="*/ 4121264 h 4819651"/>
                <a:gd name="connsiteX106" fmla="*/ 1409424 w 4810125"/>
                <a:gd name="connsiteY106" fmla="*/ 4282818 h 4819651"/>
                <a:gd name="connsiteX107" fmla="*/ 1298324 w 4810125"/>
                <a:gd name="connsiteY107" fmla="*/ 4347702 h 4819651"/>
                <a:gd name="connsiteX108" fmla="*/ 1297200 w 4810125"/>
                <a:gd name="connsiteY108" fmla="*/ 4706014 h 4819651"/>
                <a:gd name="connsiteX109" fmla="*/ 1655512 w 4810125"/>
                <a:gd name="connsiteY109" fmla="*/ 4707138 h 4819651"/>
                <a:gd name="connsiteX110" fmla="*/ 1656636 w 4810125"/>
                <a:gd name="connsiteY110" fmla="*/ 4348826 h 4819651"/>
                <a:gd name="connsiteX111" fmla="*/ 1655512 w 4810125"/>
                <a:gd name="connsiteY111" fmla="*/ 4347702 h 4819651"/>
                <a:gd name="connsiteX112" fmla="*/ 1542774 w 4810125"/>
                <a:gd name="connsiteY112" fmla="*/ 4282818 h 4819651"/>
                <a:gd name="connsiteX113" fmla="*/ 1542774 w 4810125"/>
                <a:gd name="connsiteY113" fmla="*/ 4191978 h 4819651"/>
                <a:gd name="connsiteX114" fmla="*/ 1951644 w 4810125"/>
                <a:gd name="connsiteY114" fmla="*/ 4191978 h 4819651"/>
                <a:gd name="connsiteX115" fmla="*/ 2019024 w 4810125"/>
                <a:gd name="connsiteY115" fmla="*/ 4121264 h 4819651"/>
                <a:gd name="connsiteX116" fmla="*/ 2019024 w 4810125"/>
                <a:gd name="connsiteY116" fmla="*/ 3934803 h 4819651"/>
                <a:gd name="connsiteX117" fmla="*/ 2342874 w 4810125"/>
                <a:gd name="connsiteY117" fmla="*/ 3934803 h 4819651"/>
                <a:gd name="connsiteX118" fmla="*/ 2342874 w 4810125"/>
                <a:gd name="connsiteY118" fmla="*/ 4324585 h 4819651"/>
                <a:gd name="connsiteX119" fmla="*/ 2165576 w 4810125"/>
                <a:gd name="connsiteY119" fmla="*/ 4635234 h 4819651"/>
                <a:gd name="connsiteX120" fmla="*/ 2476224 w 4810125"/>
                <a:gd name="connsiteY120" fmla="*/ 4812522 h 4819651"/>
                <a:gd name="connsiteX121" fmla="*/ 2653522 w 4810125"/>
                <a:gd name="connsiteY121" fmla="*/ 4501884 h 4819651"/>
                <a:gd name="connsiteX122" fmla="*/ 2476224 w 4810125"/>
                <a:gd name="connsiteY122" fmla="*/ 4324585 h 4819651"/>
                <a:gd name="connsiteX123" fmla="*/ 2476224 w 4810125"/>
                <a:gd name="connsiteY123" fmla="*/ 3934803 h 4819651"/>
                <a:gd name="connsiteX124" fmla="*/ 2819124 w 4810125"/>
                <a:gd name="connsiteY124" fmla="*/ 3934803 h 4819651"/>
                <a:gd name="connsiteX125" fmla="*/ 2819124 w 4810125"/>
                <a:gd name="connsiteY125" fmla="*/ 4121264 h 4819651"/>
                <a:gd name="connsiteX126" fmla="*/ 2888456 w 4810125"/>
                <a:gd name="connsiteY126" fmla="*/ 4191978 h 4819651"/>
                <a:gd name="connsiteX127" fmla="*/ 3276324 w 4810125"/>
                <a:gd name="connsiteY127" fmla="*/ 4191978 h 4819651"/>
                <a:gd name="connsiteX128" fmla="*/ 3276324 w 4810125"/>
                <a:gd name="connsiteY128" fmla="*/ 4282818 h 4819651"/>
                <a:gd name="connsiteX129" fmla="*/ 3163596 w 4810125"/>
                <a:gd name="connsiteY129" fmla="*/ 4347702 h 4819651"/>
                <a:gd name="connsiteX130" fmla="*/ 3164719 w 4810125"/>
                <a:gd name="connsiteY130" fmla="*/ 4703766 h 4819651"/>
                <a:gd name="connsiteX131" fmla="*/ 3520783 w 4810125"/>
                <a:gd name="connsiteY131" fmla="*/ 4702633 h 4819651"/>
                <a:gd name="connsiteX132" fmla="*/ 3520783 w 4810125"/>
                <a:gd name="connsiteY132" fmla="*/ 4347702 h 4819651"/>
                <a:gd name="connsiteX133" fmla="*/ 3409674 w 4810125"/>
                <a:gd name="connsiteY133" fmla="*/ 4282818 h 4819651"/>
                <a:gd name="connsiteX134" fmla="*/ 3409674 w 4810125"/>
                <a:gd name="connsiteY134" fmla="*/ 4121264 h 4819651"/>
                <a:gd name="connsiteX135" fmla="*/ 3341380 w 4810125"/>
                <a:gd name="connsiteY135" fmla="*/ 4058628 h 4819651"/>
                <a:gd name="connsiteX136" fmla="*/ 2952474 w 4810125"/>
                <a:gd name="connsiteY136" fmla="*/ 4058628 h 4819651"/>
                <a:gd name="connsiteX137" fmla="*/ 2952474 w 4810125"/>
                <a:gd name="connsiteY137" fmla="*/ 3934803 h 4819651"/>
                <a:gd name="connsiteX138" fmla="*/ 3589315 w 4810125"/>
                <a:gd name="connsiteY138" fmla="*/ 3934803 h 4819651"/>
                <a:gd name="connsiteX139" fmla="*/ 3943074 w 4810125"/>
                <a:gd name="connsiteY139" fmla="*/ 3585807 h 4819651"/>
                <a:gd name="connsiteX140" fmla="*/ 3943074 w 4810125"/>
                <a:gd name="connsiteY140" fmla="*/ 2934677 h 4819651"/>
                <a:gd name="connsiteX141" fmla="*/ 4057374 w 4810125"/>
                <a:gd name="connsiteY141" fmla="*/ 2934677 h 4819651"/>
                <a:gd name="connsiteX142" fmla="*/ 4057374 w 4810125"/>
                <a:gd name="connsiteY142" fmla="*/ 3342633 h 4819651"/>
                <a:gd name="connsiteX143" fmla="*/ 4120010 w 4810125"/>
                <a:gd name="connsiteY143" fmla="*/ 3410928 h 4819651"/>
                <a:gd name="connsiteX144" fmla="*/ 4281564 w 4810125"/>
                <a:gd name="connsiteY144" fmla="*/ 3410928 h 4819651"/>
                <a:gd name="connsiteX145" fmla="*/ 4346448 w 4810125"/>
                <a:gd name="connsiteY145" fmla="*/ 3522037 h 4819651"/>
                <a:gd name="connsiteX146" fmla="*/ 4704760 w 4810125"/>
                <a:gd name="connsiteY146" fmla="*/ 3523161 h 4819651"/>
                <a:gd name="connsiteX147" fmla="*/ 4705884 w 4810125"/>
                <a:gd name="connsiteY147" fmla="*/ 3164849 h 4819651"/>
                <a:gd name="connsiteX148" fmla="*/ 4347572 w 4810125"/>
                <a:gd name="connsiteY148" fmla="*/ 3163725 h 4819651"/>
                <a:gd name="connsiteX149" fmla="*/ 4346448 w 4810125"/>
                <a:gd name="connsiteY149" fmla="*/ 3164849 h 4819651"/>
                <a:gd name="connsiteX150" fmla="*/ 4281564 w 4810125"/>
                <a:gd name="connsiteY150" fmla="*/ 3277578 h 4819651"/>
                <a:gd name="connsiteX151" fmla="*/ 4190724 w 4810125"/>
                <a:gd name="connsiteY151" fmla="*/ 3277578 h 4819651"/>
                <a:gd name="connsiteX152" fmla="*/ 4190724 w 4810125"/>
                <a:gd name="connsiteY152" fmla="*/ 2868707 h 4819651"/>
                <a:gd name="connsiteX153" fmla="*/ 4120010 w 4810125"/>
                <a:gd name="connsiteY153" fmla="*/ 2801327 h 4819651"/>
                <a:gd name="connsiteX154" fmla="*/ 3943074 w 4810125"/>
                <a:gd name="connsiteY154" fmla="*/ 2801327 h 4819651"/>
                <a:gd name="connsiteX155" fmla="*/ 3943074 w 4810125"/>
                <a:gd name="connsiteY155" fmla="*/ 2477477 h 4819651"/>
                <a:gd name="connsiteX156" fmla="*/ 4482513 w 4810125"/>
                <a:gd name="connsiteY156" fmla="*/ 2326506 h 4819651"/>
                <a:gd name="connsiteX157" fmla="*/ 4651096 w 4810125"/>
                <a:gd name="connsiteY157" fmla="*/ 2326516 h 4819651"/>
                <a:gd name="connsiteX158" fmla="*/ 4651086 w 4810125"/>
                <a:gd name="connsiteY158" fmla="*/ 2495099 h 4819651"/>
                <a:gd name="connsiteX159" fmla="*/ 4482503 w 4810125"/>
                <a:gd name="connsiteY159" fmla="*/ 2495089 h 4819651"/>
                <a:gd name="connsiteX160" fmla="*/ 4447594 w 4810125"/>
                <a:gd name="connsiteY160" fmla="*/ 2410802 h 4819651"/>
                <a:gd name="connsiteX161" fmla="*/ 4482513 w 4810125"/>
                <a:gd name="connsiteY161" fmla="*/ 2326506 h 4819651"/>
                <a:gd name="connsiteX162" fmla="*/ 4440746 w 4810125"/>
                <a:gd name="connsiteY162" fmla="*/ 1394675 h 4819651"/>
                <a:gd name="connsiteX163" fmla="*/ 4609338 w 4810125"/>
                <a:gd name="connsiteY163" fmla="*/ 1393694 h 4819651"/>
                <a:gd name="connsiteX164" fmla="*/ 4610319 w 4810125"/>
                <a:gd name="connsiteY164" fmla="*/ 1562286 h 4819651"/>
                <a:gd name="connsiteX165" fmla="*/ 4609338 w 4810125"/>
                <a:gd name="connsiteY165" fmla="*/ 1563267 h 4819651"/>
                <a:gd name="connsiteX166" fmla="*/ 4609338 w 4810125"/>
                <a:gd name="connsiteY166" fmla="*/ 1563267 h 4819651"/>
                <a:gd name="connsiteX167" fmla="*/ 4440746 w 4810125"/>
                <a:gd name="connsiteY167" fmla="*/ 1562286 h 4819651"/>
                <a:gd name="connsiteX168" fmla="*/ 4440746 w 4810125"/>
                <a:gd name="connsiteY168" fmla="*/ 1394675 h 4819651"/>
                <a:gd name="connsiteX169" fmla="*/ 3222165 w 4810125"/>
                <a:gd name="connsiteY169" fmla="*/ 295299 h 4819651"/>
                <a:gd name="connsiteX170" fmla="*/ 3341380 w 4810125"/>
                <a:gd name="connsiteY170" fmla="*/ 176081 h 4819651"/>
                <a:gd name="connsiteX171" fmla="*/ 3460595 w 4810125"/>
                <a:gd name="connsiteY171" fmla="*/ 295293 h 4819651"/>
                <a:gd name="connsiteX172" fmla="*/ 3341380 w 4810125"/>
                <a:gd name="connsiteY172" fmla="*/ 414511 h 4819651"/>
                <a:gd name="connsiteX173" fmla="*/ 3257084 w 4810125"/>
                <a:gd name="connsiteY173" fmla="*/ 379595 h 4819651"/>
                <a:gd name="connsiteX174" fmla="*/ 3222165 w 4810125"/>
                <a:gd name="connsiteY174" fmla="*/ 295299 h 4819651"/>
                <a:gd name="connsiteX175" fmla="*/ 2325253 w 4810125"/>
                <a:gd name="connsiteY175" fmla="*/ 169245 h 4819651"/>
                <a:gd name="connsiteX176" fmla="*/ 2493836 w 4810125"/>
                <a:gd name="connsiteY176" fmla="*/ 169255 h 4819651"/>
                <a:gd name="connsiteX177" fmla="*/ 2493826 w 4810125"/>
                <a:gd name="connsiteY177" fmla="*/ 337837 h 4819651"/>
                <a:gd name="connsiteX178" fmla="*/ 2325253 w 4810125"/>
                <a:gd name="connsiteY178" fmla="*/ 337837 h 4819651"/>
                <a:gd name="connsiteX179" fmla="*/ 2324729 w 4810125"/>
                <a:gd name="connsiteY179" fmla="*/ 169768 h 4819651"/>
                <a:gd name="connsiteX180" fmla="*/ 2325253 w 4810125"/>
                <a:gd name="connsiteY180" fmla="*/ 169245 h 4819651"/>
                <a:gd name="connsiteX181" fmla="*/ 1358503 w 4810125"/>
                <a:gd name="connsiteY181" fmla="*/ 295299 h 4819651"/>
                <a:gd name="connsiteX182" fmla="*/ 1477718 w 4810125"/>
                <a:gd name="connsiteY182" fmla="*/ 176081 h 4819651"/>
                <a:gd name="connsiteX183" fmla="*/ 1596933 w 4810125"/>
                <a:gd name="connsiteY183" fmla="*/ 295293 h 4819651"/>
                <a:gd name="connsiteX184" fmla="*/ 1477718 w 4810125"/>
                <a:gd name="connsiteY184" fmla="*/ 414511 h 4819651"/>
                <a:gd name="connsiteX185" fmla="*/ 1393422 w 4810125"/>
                <a:gd name="connsiteY185" fmla="*/ 379595 h 4819651"/>
                <a:gd name="connsiteX186" fmla="*/ 1358503 w 4810125"/>
                <a:gd name="connsiteY186" fmla="*/ 295299 h 4819651"/>
                <a:gd name="connsiteX187" fmla="*/ 378352 w 4810125"/>
                <a:gd name="connsiteY187" fmla="*/ 1563267 h 4819651"/>
                <a:gd name="connsiteX188" fmla="*/ 378352 w 4810125"/>
                <a:gd name="connsiteY188" fmla="*/ 1563267 h 4819651"/>
                <a:gd name="connsiteX189" fmla="*/ 209838 w 4810125"/>
                <a:gd name="connsiteY189" fmla="*/ 1563191 h 4819651"/>
                <a:gd name="connsiteX190" fmla="*/ 209916 w 4810125"/>
                <a:gd name="connsiteY190" fmla="*/ 1394675 h 4819651"/>
                <a:gd name="connsiteX191" fmla="*/ 378352 w 4810125"/>
                <a:gd name="connsiteY191" fmla="*/ 1394675 h 4819651"/>
                <a:gd name="connsiteX192" fmla="*/ 379467 w 4810125"/>
                <a:gd name="connsiteY192" fmla="*/ 1562163 h 4819651"/>
                <a:gd name="connsiteX193" fmla="*/ 378352 w 4810125"/>
                <a:gd name="connsiteY193" fmla="*/ 1563277 h 4819651"/>
                <a:gd name="connsiteX194" fmla="*/ 336585 w 4810125"/>
                <a:gd name="connsiteY194" fmla="*/ 2495099 h 4819651"/>
                <a:gd name="connsiteX195" fmla="*/ 168003 w 4810125"/>
                <a:gd name="connsiteY195" fmla="*/ 2495089 h 4819651"/>
                <a:gd name="connsiteX196" fmla="*/ 168012 w 4810125"/>
                <a:gd name="connsiteY196" fmla="*/ 2326506 h 4819651"/>
                <a:gd name="connsiteX197" fmla="*/ 336594 w 4810125"/>
                <a:gd name="connsiteY197" fmla="*/ 2326516 h 4819651"/>
                <a:gd name="connsiteX198" fmla="*/ 371504 w 4810125"/>
                <a:gd name="connsiteY198" fmla="*/ 2410802 h 4819651"/>
                <a:gd name="connsiteX199" fmla="*/ 336585 w 4810125"/>
                <a:gd name="connsiteY199" fmla="*/ 2495099 h 4819651"/>
                <a:gd name="connsiteX200" fmla="*/ 378352 w 4810125"/>
                <a:gd name="connsiteY200" fmla="*/ 3426930 h 4819651"/>
                <a:gd name="connsiteX201" fmla="*/ 209760 w 4810125"/>
                <a:gd name="connsiteY201" fmla="*/ 3427911 h 4819651"/>
                <a:gd name="connsiteX202" fmla="*/ 208783 w 4810125"/>
                <a:gd name="connsiteY202" fmla="*/ 3259318 h 4819651"/>
                <a:gd name="connsiteX203" fmla="*/ 209760 w 4810125"/>
                <a:gd name="connsiteY203" fmla="*/ 3258337 h 4819651"/>
                <a:gd name="connsiteX204" fmla="*/ 209760 w 4810125"/>
                <a:gd name="connsiteY204" fmla="*/ 3258337 h 4819651"/>
                <a:gd name="connsiteX205" fmla="*/ 378352 w 4810125"/>
                <a:gd name="connsiteY205" fmla="*/ 3259318 h 4819651"/>
                <a:gd name="connsiteX206" fmla="*/ 378352 w 4810125"/>
                <a:gd name="connsiteY206" fmla="*/ 3426930 h 4819651"/>
                <a:gd name="connsiteX207" fmla="*/ 1596933 w 4810125"/>
                <a:gd name="connsiteY207" fmla="*/ 4526306 h 4819651"/>
                <a:gd name="connsiteX208" fmla="*/ 1477775 w 4810125"/>
                <a:gd name="connsiteY208" fmla="*/ 4645387 h 4819651"/>
                <a:gd name="connsiteX209" fmla="*/ 1358694 w 4810125"/>
                <a:gd name="connsiteY209" fmla="*/ 4526230 h 4819651"/>
                <a:gd name="connsiteX210" fmla="*/ 1477852 w 4810125"/>
                <a:gd name="connsiteY210" fmla="*/ 4407148 h 4819651"/>
                <a:gd name="connsiteX211" fmla="*/ 1562014 w 4810125"/>
                <a:gd name="connsiteY211" fmla="*/ 4442009 h 4819651"/>
                <a:gd name="connsiteX212" fmla="*/ 1596933 w 4810125"/>
                <a:gd name="connsiteY212" fmla="*/ 4526306 h 4819651"/>
                <a:gd name="connsiteX213" fmla="*/ 2493845 w 4810125"/>
                <a:gd name="connsiteY213" fmla="*/ 4652369 h 4819651"/>
                <a:gd name="connsiteX214" fmla="*/ 2325329 w 4810125"/>
                <a:gd name="connsiteY214" fmla="*/ 4652293 h 4819651"/>
                <a:gd name="connsiteX215" fmla="*/ 2325405 w 4810125"/>
                <a:gd name="connsiteY215" fmla="*/ 4483777 h 4819651"/>
                <a:gd name="connsiteX216" fmla="*/ 2493845 w 4810125"/>
                <a:gd name="connsiteY216" fmla="*/ 4483777 h 4819651"/>
                <a:gd name="connsiteX217" fmla="*/ 2493845 w 4810125"/>
                <a:gd name="connsiteY217" fmla="*/ 4652360 h 4819651"/>
                <a:gd name="connsiteX218" fmla="*/ 3460633 w 4810125"/>
                <a:gd name="connsiteY218" fmla="*/ 4526306 h 4819651"/>
                <a:gd name="connsiteX219" fmla="*/ 3341475 w 4810125"/>
                <a:gd name="connsiteY219" fmla="*/ 4645387 h 4819651"/>
                <a:gd name="connsiteX220" fmla="*/ 3222394 w 4810125"/>
                <a:gd name="connsiteY220" fmla="*/ 4526230 h 4819651"/>
                <a:gd name="connsiteX221" fmla="*/ 3341551 w 4810125"/>
                <a:gd name="connsiteY221" fmla="*/ 4407148 h 4819651"/>
                <a:gd name="connsiteX222" fmla="*/ 3425714 w 4810125"/>
                <a:gd name="connsiteY222" fmla="*/ 4442009 h 4819651"/>
                <a:gd name="connsiteX223" fmla="*/ 3460595 w 4810125"/>
                <a:gd name="connsiteY223" fmla="*/ 4526306 h 4819651"/>
                <a:gd name="connsiteX224" fmla="*/ 3809724 w 4810125"/>
                <a:gd name="connsiteY224" fmla="*/ 3591903 h 4819651"/>
                <a:gd name="connsiteX225" fmla="*/ 3590649 w 4810125"/>
                <a:gd name="connsiteY225" fmla="*/ 3810978 h 4819651"/>
                <a:gd name="connsiteX226" fmla="*/ 1237974 w 4810125"/>
                <a:gd name="connsiteY226" fmla="*/ 3810978 h 4819651"/>
                <a:gd name="connsiteX227" fmla="*/ 1018899 w 4810125"/>
                <a:gd name="connsiteY227" fmla="*/ 3591903 h 4819651"/>
                <a:gd name="connsiteX228" fmla="*/ 1018899 w 4810125"/>
                <a:gd name="connsiteY228" fmla="*/ 1239227 h 4819651"/>
                <a:gd name="connsiteX229" fmla="*/ 1237974 w 4810125"/>
                <a:gd name="connsiteY229" fmla="*/ 1020152 h 4819651"/>
                <a:gd name="connsiteX230" fmla="*/ 3590649 w 4810125"/>
                <a:gd name="connsiteY230" fmla="*/ 1020152 h 4819651"/>
                <a:gd name="connsiteX231" fmla="*/ 3809724 w 4810125"/>
                <a:gd name="connsiteY231" fmla="*/ 1239227 h 4819651"/>
                <a:gd name="connsiteX232" fmla="*/ 4440746 w 4810125"/>
                <a:gd name="connsiteY232" fmla="*/ 3258337 h 4819651"/>
                <a:gd name="connsiteX233" fmla="*/ 4440746 w 4810125"/>
                <a:gd name="connsiteY233" fmla="*/ 3258337 h 4819651"/>
                <a:gd name="connsiteX234" fmla="*/ 4609338 w 4810125"/>
                <a:gd name="connsiteY234" fmla="*/ 3258337 h 4819651"/>
                <a:gd name="connsiteX235" fmla="*/ 4609348 w 4810125"/>
                <a:gd name="connsiteY235" fmla="*/ 3426930 h 4819651"/>
                <a:gd name="connsiteX236" fmla="*/ 4440746 w 4810125"/>
                <a:gd name="connsiteY236" fmla="*/ 3426930 h 4819651"/>
                <a:gd name="connsiteX237" fmla="*/ 4440746 w 4810125"/>
                <a:gd name="connsiteY237" fmla="*/ 3426930 h 4819651"/>
                <a:gd name="connsiteX238" fmla="*/ 4439631 w 4810125"/>
                <a:gd name="connsiteY238" fmla="*/ 3259442 h 4819651"/>
                <a:gd name="connsiteX239" fmla="*/ 4440746 w 4810125"/>
                <a:gd name="connsiteY239" fmla="*/ 3258328 h 481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810125" h="4819651">
                  <a:moveTo>
                    <a:pt x="4323169" y="2477477"/>
                  </a:moveTo>
                  <a:cubicBezTo>
                    <a:pt x="4334694" y="2519826"/>
                    <a:pt x="4357126" y="2558421"/>
                    <a:pt x="4388225" y="2589396"/>
                  </a:cubicBezTo>
                  <a:lnTo>
                    <a:pt x="4388225" y="2589396"/>
                  </a:lnTo>
                  <a:cubicBezTo>
                    <a:pt x="4486856" y="2687951"/>
                    <a:pt x="4646714" y="2687885"/>
                    <a:pt x="4745270" y="2589253"/>
                  </a:cubicBezTo>
                  <a:cubicBezTo>
                    <a:pt x="4843825" y="2490612"/>
                    <a:pt x="4843758" y="2330764"/>
                    <a:pt x="4745127" y="2232208"/>
                  </a:cubicBezTo>
                  <a:cubicBezTo>
                    <a:pt x="4646495" y="2133653"/>
                    <a:pt x="4486637" y="2133710"/>
                    <a:pt x="4388082" y="2232351"/>
                  </a:cubicBezTo>
                  <a:cubicBezTo>
                    <a:pt x="4357107" y="2263346"/>
                    <a:pt x="4334742" y="2301865"/>
                    <a:pt x="4323169" y="2344127"/>
                  </a:cubicBezTo>
                  <a:lnTo>
                    <a:pt x="3943074" y="2344127"/>
                  </a:lnTo>
                  <a:lnTo>
                    <a:pt x="3943074" y="2001227"/>
                  </a:lnTo>
                  <a:lnTo>
                    <a:pt x="4120010" y="2001227"/>
                  </a:lnTo>
                  <a:cubicBezTo>
                    <a:pt x="4158148" y="2000303"/>
                    <a:pt x="4189048" y="1970004"/>
                    <a:pt x="4190724" y="1931894"/>
                  </a:cubicBezTo>
                  <a:lnTo>
                    <a:pt x="4190724" y="1544027"/>
                  </a:lnTo>
                  <a:lnTo>
                    <a:pt x="4281564" y="1544027"/>
                  </a:lnTo>
                  <a:cubicBezTo>
                    <a:pt x="4293689" y="1586327"/>
                    <a:pt x="4315959" y="1625018"/>
                    <a:pt x="4346448" y="1656746"/>
                  </a:cubicBezTo>
                  <a:cubicBezTo>
                    <a:pt x="4445080" y="1755187"/>
                    <a:pt x="4604842" y="1755025"/>
                    <a:pt x="4703274" y="1656384"/>
                  </a:cubicBezTo>
                  <a:cubicBezTo>
                    <a:pt x="4801715" y="1557752"/>
                    <a:pt x="4801553" y="1397999"/>
                    <a:pt x="4702921" y="1299558"/>
                  </a:cubicBezTo>
                  <a:cubicBezTo>
                    <a:pt x="4604424" y="1201260"/>
                    <a:pt x="4444946" y="1201260"/>
                    <a:pt x="4346448" y="1299558"/>
                  </a:cubicBezTo>
                  <a:cubicBezTo>
                    <a:pt x="4316016" y="1330705"/>
                    <a:pt x="4293737" y="1368871"/>
                    <a:pt x="4281564" y="1410677"/>
                  </a:cubicBezTo>
                  <a:lnTo>
                    <a:pt x="4120010" y="1410677"/>
                  </a:lnTo>
                  <a:cubicBezTo>
                    <a:pt x="4083187" y="1410677"/>
                    <a:pt x="4057374" y="1442109"/>
                    <a:pt x="4057374" y="1478971"/>
                  </a:cubicBezTo>
                  <a:lnTo>
                    <a:pt x="4057374" y="1867877"/>
                  </a:lnTo>
                  <a:lnTo>
                    <a:pt x="3943074" y="1867877"/>
                  </a:lnTo>
                  <a:lnTo>
                    <a:pt x="3943074" y="1235798"/>
                  </a:lnTo>
                  <a:cubicBezTo>
                    <a:pt x="3943074" y="1041488"/>
                    <a:pt x="3783644" y="886802"/>
                    <a:pt x="3589315" y="886802"/>
                  </a:cubicBezTo>
                  <a:lnTo>
                    <a:pt x="2933424" y="886802"/>
                  </a:lnTo>
                  <a:lnTo>
                    <a:pt x="2933424" y="762977"/>
                  </a:lnTo>
                  <a:lnTo>
                    <a:pt x="3341380" y="762977"/>
                  </a:lnTo>
                  <a:cubicBezTo>
                    <a:pt x="3378203" y="762977"/>
                    <a:pt x="3409674" y="737164"/>
                    <a:pt x="3409674" y="700340"/>
                  </a:cubicBezTo>
                  <a:lnTo>
                    <a:pt x="3409674" y="538787"/>
                  </a:lnTo>
                  <a:cubicBezTo>
                    <a:pt x="3451479" y="526617"/>
                    <a:pt x="3489636" y="504333"/>
                    <a:pt x="3520774" y="473902"/>
                  </a:cubicBezTo>
                  <a:cubicBezTo>
                    <a:pt x="3620024" y="375268"/>
                    <a:pt x="3620529" y="214847"/>
                    <a:pt x="3521898" y="115592"/>
                  </a:cubicBezTo>
                  <a:cubicBezTo>
                    <a:pt x="3423266" y="16337"/>
                    <a:pt x="3262837" y="15834"/>
                    <a:pt x="3163586" y="114469"/>
                  </a:cubicBezTo>
                  <a:cubicBezTo>
                    <a:pt x="3064335" y="213103"/>
                    <a:pt x="3063831" y="373525"/>
                    <a:pt x="3162462" y="472779"/>
                  </a:cubicBezTo>
                  <a:cubicBezTo>
                    <a:pt x="3162833" y="473154"/>
                    <a:pt x="3163215" y="473529"/>
                    <a:pt x="3163586" y="473902"/>
                  </a:cubicBezTo>
                  <a:cubicBezTo>
                    <a:pt x="3195314" y="504394"/>
                    <a:pt x="3234023" y="526668"/>
                    <a:pt x="3276324" y="538787"/>
                  </a:cubicBezTo>
                  <a:lnTo>
                    <a:pt x="3276324" y="629626"/>
                  </a:lnTo>
                  <a:lnTo>
                    <a:pt x="2867454" y="629626"/>
                  </a:lnTo>
                  <a:cubicBezTo>
                    <a:pt x="2830630" y="629626"/>
                    <a:pt x="2800074" y="663516"/>
                    <a:pt x="2800074" y="700340"/>
                  </a:cubicBezTo>
                  <a:lnTo>
                    <a:pt x="2800074" y="886802"/>
                  </a:lnTo>
                  <a:lnTo>
                    <a:pt x="2476224" y="886802"/>
                  </a:lnTo>
                  <a:lnTo>
                    <a:pt x="2476224" y="497010"/>
                  </a:lnTo>
                  <a:cubicBezTo>
                    <a:pt x="2610984" y="460186"/>
                    <a:pt x="2690375" y="321093"/>
                    <a:pt x="2653551" y="186335"/>
                  </a:cubicBezTo>
                  <a:cubicBezTo>
                    <a:pt x="2616727" y="51577"/>
                    <a:pt x="2477634" y="-27814"/>
                    <a:pt x="2342874" y="9009"/>
                  </a:cubicBezTo>
                  <a:cubicBezTo>
                    <a:pt x="2208114" y="45833"/>
                    <a:pt x="2128723" y="184927"/>
                    <a:pt x="2165547" y="319685"/>
                  </a:cubicBezTo>
                  <a:cubicBezTo>
                    <a:pt x="2189131" y="405996"/>
                    <a:pt x="2256568" y="473425"/>
                    <a:pt x="2342874" y="497010"/>
                  </a:cubicBezTo>
                  <a:lnTo>
                    <a:pt x="2342874" y="886802"/>
                  </a:lnTo>
                  <a:lnTo>
                    <a:pt x="1999974" y="886802"/>
                  </a:lnTo>
                  <a:lnTo>
                    <a:pt x="1999974" y="700340"/>
                  </a:lnTo>
                  <a:cubicBezTo>
                    <a:pt x="1999050" y="662207"/>
                    <a:pt x="1968751" y="631303"/>
                    <a:pt x="1930641" y="629626"/>
                  </a:cubicBezTo>
                  <a:lnTo>
                    <a:pt x="1542774" y="629626"/>
                  </a:lnTo>
                  <a:lnTo>
                    <a:pt x="1542774" y="538787"/>
                  </a:lnTo>
                  <a:cubicBezTo>
                    <a:pt x="1585074" y="526659"/>
                    <a:pt x="1623765" y="504386"/>
                    <a:pt x="1655502" y="473902"/>
                  </a:cubicBezTo>
                  <a:cubicBezTo>
                    <a:pt x="1753534" y="375268"/>
                    <a:pt x="1753038" y="215841"/>
                    <a:pt x="1654407" y="117814"/>
                  </a:cubicBezTo>
                  <a:cubicBezTo>
                    <a:pt x="1555766" y="19787"/>
                    <a:pt x="1396346" y="20279"/>
                    <a:pt x="1298315" y="118914"/>
                  </a:cubicBezTo>
                  <a:cubicBezTo>
                    <a:pt x="1200712" y="217118"/>
                    <a:pt x="1200712" y="375698"/>
                    <a:pt x="1298315" y="473902"/>
                  </a:cubicBezTo>
                  <a:cubicBezTo>
                    <a:pt x="1329452" y="504332"/>
                    <a:pt x="1367619" y="526617"/>
                    <a:pt x="1409424" y="538787"/>
                  </a:cubicBezTo>
                  <a:lnTo>
                    <a:pt x="1409424" y="700340"/>
                  </a:lnTo>
                  <a:cubicBezTo>
                    <a:pt x="1409424" y="737164"/>
                    <a:pt x="1440856" y="762977"/>
                    <a:pt x="1477718" y="762977"/>
                  </a:cubicBezTo>
                  <a:lnTo>
                    <a:pt x="1866624" y="762977"/>
                  </a:lnTo>
                  <a:lnTo>
                    <a:pt x="1866624" y="886802"/>
                  </a:lnTo>
                  <a:lnTo>
                    <a:pt x="1239307" y="886802"/>
                  </a:lnTo>
                  <a:cubicBezTo>
                    <a:pt x="1044978" y="886802"/>
                    <a:pt x="885549" y="1041459"/>
                    <a:pt x="885549" y="1235798"/>
                  </a:cubicBezTo>
                  <a:lnTo>
                    <a:pt x="885549" y="1886927"/>
                  </a:lnTo>
                  <a:lnTo>
                    <a:pt x="761724" y="1886927"/>
                  </a:lnTo>
                  <a:lnTo>
                    <a:pt x="761724" y="1478971"/>
                  </a:lnTo>
                  <a:cubicBezTo>
                    <a:pt x="761724" y="1442147"/>
                    <a:pt x="735911" y="1410677"/>
                    <a:pt x="699087" y="1410677"/>
                  </a:cubicBezTo>
                  <a:lnTo>
                    <a:pt x="537534" y="1410677"/>
                  </a:lnTo>
                  <a:cubicBezTo>
                    <a:pt x="525365" y="1368871"/>
                    <a:pt x="503080" y="1330705"/>
                    <a:pt x="472650" y="1299568"/>
                  </a:cubicBezTo>
                  <a:cubicBezTo>
                    <a:pt x="374015" y="1200355"/>
                    <a:pt x="213630" y="1199888"/>
                    <a:pt x="114420" y="1298529"/>
                  </a:cubicBezTo>
                  <a:cubicBezTo>
                    <a:pt x="15209" y="1397161"/>
                    <a:pt x="14743" y="1557543"/>
                    <a:pt x="113377" y="1656755"/>
                  </a:cubicBezTo>
                  <a:cubicBezTo>
                    <a:pt x="212012" y="1755968"/>
                    <a:pt x="372397" y="1756434"/>
                    <a:pt x="471608" y="1657794"/>
                  </a:cubicBezTo>
                  <a:cubicBezTo>
                    <a:pt x="471955" y="1657451"/>
                    <a:pt x="472303" y="1657108"/>
                    <a:pt x="472650" y="1656755"/>
                  </a:cubicBezTo>
                  <a:cubicBezTo>
                    <a:pt x="503138" y="1625027"/>
                    <a:pt x="525412" y="1586327"/>
                    <a:pt x="537534" y="1544027"/>
                  </a:cubicBezTo>
                  <a:lnTo>
                    <a:pt x="628374" y="1544027"/>
                  </a:lnTo>
                  <a:lnTo>
                    <a:pt x="628374" y="1952897"/>
                  </a:lnTo>
                  <a:cubicBezTo>
                    <a:pt x="628374" y="1989721"/>
                    <a:pt x="662264" y="2020277"/>
                    <a:pt x="699087" y="2020277"/>
                  </a:cubicBezTo>
                  <a:lnTo>
                    <a:pt x="885549" y="2020277"/>
                  </a:lnTo>
                  <a:lnTo>
                    <a:pt x="885549" y="2344127"/>
                  </a:lnTo>
                  <a:lnTo>
                    <a:pt x="495976" y="2344127"/>
                  </a:lnTo>
                  <a:cubicBezTo>
                    <a:pt x="484446" y="2301779"/>
                    <a:pt x="462016" y="2263184"/>
                    <a:pt x="430921" y="2232208"/>
                  </a:cubicBezTo>
                  <a:lnTo>
                    <a:pt x="430921" y="2232208"/>
                  </a:lnTo>
                  <a:cubicBezTo>
                    <a:pt x="332285" y="2133653"/>
                    <a:pt x="172430" y="2133720"/>
                    <a:pt x="73875" y="2232351"/>
                  </a:cubicBezTo>
                  <a:cubicBezTo>
                    <a:pt x="-24681" y="2330992"/>
                    <a:pt x="-24617" y="2490841"/>
                    <a:pt x="74019" y="2589396"/>
                  </a:cubicBezTo>
                  <a:cubicBezTo>
                    <a:pt x="172654" y="2687951"/>
                    <a:pt x="332509" y="2687894"/>
                    <a:pt x="431064" y="2589253"/>
                  </a:cubicBezTo>
                  <a:cubicBezTo>
                    <a:pt x="462035" y="2558259"/>
                    <a:pt x="484405" y="2519740"/>
                    <a:pt x="495976" y="2477477"/>
                  </a:cubicBezTo>
                  <a:lnTo>
                    <a:pt x="885549" y="2477477"/>
                  </a:lnTo>
                  <a:lnTo>
                    <a:pt x="885549" y="2820377"/>
                  </a:lnTo>
                  <a:lnTo>
                    <a:pt x="699087" y="2820377"/>
                  </a:lnTo>
                  <a:cubicBezTo>
                    <a:pt x="660954" y="2821301"/>
                    <a:pt x="630050" y="2851601"/>
                    <a:pt x="628374" y="2889710"/>
                  </a:cubicBezTo>
                  <a:lnTo>
                    <a:pt x="628374" y="3277578"/>
                  </a:lnTo>
                  <a:lnTo>
                    <a:pt x="537534" y="3277578"/>
                  </a:lnTo>
                  <a:cubicBezTo>
                    <a:pt x="525408" y="3235277"/>
                    <a:pt x="503134" y="3196587"/>
                    <a:pt x="472650" y="3164859"/>
                  </a:cubicBezTo>
                  <a:cubicBezTo>
                    <a:pt x="374015" y="3066932"/>
                    <a:pt x="214668" y="3067504"/>
                    <a:pt x="116737" y="3166135"/>
                  </a:cubicBezTo>
                  <a:cubicBezTo>
                    <a:pt x="18807" y="3264766"/>
                    <a:pt x="19378" y="3424120"/>
                    <a:pt x="118013" y="3522046"/>
                  </a:cubicBezTo>
                  <a:cubicBezTo>
                    <a:pt x="216148" y="3619478"/>
                    <a:pt x="374514" y="3619478"/>
                    <a:pt x="472650" y="3522046"/>
                  </a:cubicBezTo>
                  <a:cubicBezTo>
                    <a:pt x="503079" y="3490900"/>
                    <a:pt x="525364" y="3452733"/>
                    <a:pt x="537534" y="3410928"/>
                  </a:cubicBezTo>
                  <a:lnTo>
                    <a:pt x="699087" y="3410928"/>
                  </a:lnTo>
                  <a:cubicBezTo>
                    <a:pt x="735911" y="3410928"/>
                    <a:pt x="761724" y="3379495"/>
                    <a:pt x="761724" y="3342633"/>
                  </a:cubicBezTo>
                  <a:lnTo>
                    <a:pt x="761724" y="2953727"/>
                  </a:lnTo>
                  <a:lnTo>
                    <a:pt x="885549" y="2953727"/>
                  </a:lnTo>
                  <a:lnTo>
                    <a:pt x="885549" y="3585807"/>
                  </a:lnTo>
                  <a:cubicBezTo>
                    <a:pt x="885549" y="3780117"/>
                    <a:pt x="1044978" y="3934803"/>
                    <a:pt x="1239307" y="3934803"/>
                  </a:cubicBezTo>
                  <a:lnTo>
                    <a:pt x="1885674" y="3934803"/>
                  </a:lnTo>
                  <a:lnTo>
                    <a:pt x="1885674" y="4058628"/>
                  </a:lnTo>
                  <a:lnTo>
                    <a:pt x="1477718" y="4058628"/>
                  </a:lnTo>
                  <a:cubicBezTo>
                    <a:pt x="1440894" y="4058628"/>
                    <a:pt x="1409424" y="4084441"/>
                    <a:pt x="1409424" y="4121264"/>
                  </a:cubicBezTo>
                  <a:lnTo>
                    <a:pt x="1409424" y="4282818"/>
                  </a:lnTo>
                  <a:cubicBezTo>
                    <a:pt x="1367619" y="4294981"/>
                    <a:pt x="1329461" y="4317270"/>
                    <a:pt x="1298324" y="4347702"/>
                  </a:cubicBezTo>
                  <a:cubicBezTo>
                    <a:pt x="1199074" y="4446334"/>
                    <a:pt x="1198569" y="4606754"/>
                    <a:pt x="1297200" y="4706014"/>
                  </a:cubicBezTo>
                  <a:cubicBezTo>
                    <a:pt x="1395832" y="4805264"/>
                    <a:pt x="1556261" y="4805769"/>
                    <a:pt x="1655512" y="4707138"/>
                  </a:cubicBezTo>
                  <a:cubicBezTo>
                    <a:pt x="1754762" y="4608497"/>
                    <a:pt x="1755267" y="4448077"/>
                    <a:pt x="1656636" y="4348826"/>
                  </a:cubicBezTo>
                  <a:cubicBezTo>
                    <a:pt x="1656264" y="4348445"/>
                    <a:pt x="1655883" y="4348074"/>
                    <a:pt x="1655512" y="4347702"/>
                  </a:cubicBezTo>
                  <a:cubicBezTo>
                    <a:pt x="1623774" y="4317213"/>
                    <a:pt x="1585074" y="4294943"/>
                    <a:pt x="1542774" y="4282818"/>
                  </a:cubicBezTo>
                  <a:lnTo>
                    <a:pt x="1542774" y="4191978"/>
                  </a:lnTo>
                  <a:lnTo>
                    <a:pt x="1951644" y="4191978"/>
                  </a:lnTo>
                  <a:cubicBezTo>
                    <a:pt x="1988468" y="4191978"/>
                    <a:pt x="2019024" y="4158088"/>
                    <a:pt x="2019024" y="4121264"/>
                  </a:cubicBezTo>
                  <a:lnTo>
                    <a:pt x="2019024" y="3934803"/>
                  </a:lnTo>
                  <a:lnTo>
                    <a:pt x="2342874" y="3934803"/>
                  </a:lnTo>
                  <a:lnTo>
                    <a:pt x="2342874" y="4324585"/>
                  </a:lnTo>
                  <a:cubicBezTo>
                    <a:pt x="2208133" y="4361409"/>
                    <a:pt x="2128752" y="4500493"/>
                    <a:pt x="2165576" y="4635234"/>
                  </a:cubicBezTo>
                  <a:cubicBezTo>
                    <a:pt x="2202399" y="4769974"/>
                    <a:pt x="2341483" y="4849346"/>
                    <a:pt x="2476224" y="4812522"/>
                  </a:cubicBezTo>
                  <a:cubicBezTo>
                    <a:pt x="2610965" y="4775699"/>
                    <a:pt x="2690346" y="4636624"/>
                    <a:pt x="2653522" y="4501884"/>
                  </a:cubicBezTo>
                  <a:cubicBezTo>
                    <a:pt x="2629938" y="4415587"/>
                    <a:pt x="2562520" y="4348169"/>
                    <a:pt x="2476224" y="4324585"/>
                  </a:cubicBezTo>
                  <a:lnTo>
                    <a:pt x="2476224" y="3934803"/>
                  </a:lnTo>
                  <a:lnTo>
                    <a:pt x="2819124" y="3934803"/>
                  </a:lnTo>
                  <a:lnTo>
                    <a:pt x="2819124" y="4121264"/>
                  </a:lnTo>
                  <a:cubicBezTo>
                    <a:pt x="2820048" y="4159402"/>
                    <a:pt x="2850347" y="4190302"/>
                    <a:pt x="2888456" y="4191978"/>
                  </a:cubicBezTo>
                  <a:lnTo>
                    <a:pt x="3276324" y="4191978"/>
                  </a:lnTo>
                  <a:lnTo>
                    <a:pt x="3276324" y="4282818"/>
                  </a:lnTo>
                  <a:cubicBezTo>
                    <a:pt x="3234023" y="4294943"/>
                    <a:pt x="3195333" y="4317222"/>
                    <a:pt x="3163596" y="4347702"/>
                  </a:cubicBezTo>
                  <a:cubicBezTo>
                    <a:pt x="3065583" y="4446334"/>
                    <a:pt x="3066088" y="4605754"/>
                    <a:pt x="3164719" y="4703766"/>
                  </a:cubicBezTo>
                  <a:cubicBezTo>
                    <a:pt x="3263360" y="4801778"/>
                    <a:pt x="3422771" y="4801273"/>
                    <a:pt x="3520783" y="4702633"/>
                  </a:cubicBezTo>
                  <a:cubicBezTo>
                    <a:pt x="3618357" y="4604439"/>
                    <a:pt x="3618357" y="4445896"/>
                    <a:pt x="3520783" y="4347702"/>
                  </a:cubicBezTo>
                  <a:cubicBezTo>
                    <a:pt x="3489636" y="4317270"/>
                    <a:pt x="3451479" y="4294991"/>
                    <a:pt x="3409674" y="4282818"/>
                  </a:cubicBezTo>
                  <a:lnTo>
                    <a:pt x="3409674" y="4121264"/>
                  </a:lnTo>
                  <a:cubicBezTo>
                    <a:pt x="3409674" y="4084441"/>
                    <a:pt x="3378242" y="4058628"/>
                    <a:pt x="3341380" y="4058628"/>
                  </a:cubicBezTo>
                  <a:lnTo>
                    <a:pt x="2952474" y="4058628"/>
                  </a:lnTo>
                  <a:lnTo>
                    <a:pt x="2952474" y="3934803"/>
                  </a:lnTo>
                  <a:lnTo>
                    <a:pt x="3589315" y="3934803"/>
                  </a:lnTo>
                  <a:cubicBezTo>
                    <a:pt x="3783626" y="3934803"/>
                    <a:pt x="3943074" y="3780145"/>
                    <a:pt x="3943074" y="3585807"/>
                  </a:cubicBezTo>
                  <a:lnTo>
                    <a:pt x="3943074" y="2934677"/>
                  </a:lnTo>
                  <a:lnTo>
                    <a:pt x="4057374" y="2934677"/>
                  </a:lnTo>
                  <a:lnTo>
                    <a:pt x="4057374" y="3342633"/>
                  </a:lnTo>
                  <a:cubicBezTo>
                    <a:pt x="4057374" y="3379457"/>
                    <a:pt x="4083187" y="3410928"/>
                    <a:pt x="4120010" y="3410928"/>
                  </a:cubicBezTo>
                  <a:lnTo>
                    <a:pt x="4281564" y="3410928"/>
                  </a:lnTo>
                  <a:cubicBezTo>
                    <a:pt x="4293727" y="3452733"/>
                    <a:pt x="4316016" y="3490900"/>
                    <a:pt x="4346448" y="3522037"/>
                  </a:cubicBezTo>
                  <a:cubicBezTo>
                    <a:pt x="4445080" y="3621287"/>
                    <a:pt x="4605500" y="3621792"/>
                    <a:pt x="4704760" y="3523161"/>
                  </a:cubicBezTo>
                  <a:cubicBezTo>
                    <a:pt x="4804010" y="3424529"/>
                    <a:pt x="4804515" y="3264100"/>
                    <a:pt x="4705884" y="3164849"/>
                  </a:cubicBezTo>
                  <a:cubicBezTo>
                    <a:pt x="4607243" y="3065599"/>
                    <a:pt x="4446823" y="3065094"/>
                    <a:pt x="4347572" y="3163725"/>
                  </a:cubicBezTo>
                  <a:cubicBezTo>
                    <a:pt x="4347191" y="3164097"/>
                    <a:pt x="4346820" y="3164478"/>
                    <a:pt x="4346448" y="3164849"/>
                  </a:cubicBezTo>
                  <a:cubicBezTo>
                    <a:pt x="4315959" y="3196577"/>
                    <a:pt x="4293689" y="3235277"/>
                    <a:pt x="4281564" y="3277578"/>
                  </a:cubicBezTo>
                  <a:lnTo>
                    <a:pt x="4190724" y="3277578"/>
                  </a:lnTo>
                  <a:lnTo>
                    <a:pt x="4190724" y="2868707"/>
                  </a:lnTo>
                  <a:cubicBezTo>
                    <a:pt x="4190724" y="2831884"/>
                    <a:pt x="4156834" y="2801327"/>
                    <a:pt x="4120010" y="2801327"/>
                  </a:cubicBezTo>
                  <a:lnTo>
                    <a:pt x="3943074" y="2801327"/>
                  </a:lnTo>
                  <a:lnTo>
                    <a:pt x="3943074" y="2477477"/>
                  </a:lnTo>
                  <a:close/>
                  <a:moveTo>
                    <a:pt x="4482513" y="2326506"/>
                  </a:moveTo>
                  <a:cubicBezTo>
                    <a:pt x="4529071" y="2279957"/>
                    <a:pt x="4604547" y="2279957"/>
                    <a:pt x="4651096" y="2326516"/>
                  </a:cubicBezTo>
                  <a:cubicBezTo>
                    <a:pt x="4697645" y="2373074"/>
                    <a:pt x="4697645" y="2448550"/>
                    <a:pt x="4651086" y="2495099"/>
                  </a:cubicBezTo>
                  <a:cubicBezTo>
                    <a:pt x="4604528" y="2541647"/>
                    <a:pt x="4529052" y="2541647"/>
                    <a:pt x="4482503" y="2495089"/>
                  </a:cubicBezTo>
                  <a:cubicBezTo>
                    <a:pt x="4460148" y="2472734"/>
                    <a:pt x="4447594" y="2442416"/>
                    <a:pt x="4447594" y="2410802"/>
                  </a:cubicBezTo>
                  <a:cubicBezTo>
                    <a:pt x="4447613" y="2379189"/>
                    <a:pt x="4460167" y="2348871"/>
                    <a:pt x="4482513" y="2326506"/>
                  </a:cubicBezTo>
                  <a:close/>
                  <a:moveTo>
                    <a:pt x="4440746" y="1394675"/>
                  </a:moveTo>
                  <a:cubicBezTo>
                    <a:pt x="4487028" y="1347850"/>
                    <a:pt x="4562513" y="1347412"/>
                    <a:pt x="4609338" y="1393694"/>
                  </a:cubicBezTo>
                  <a:cubicBezTo>
                    <a:pt x="4656163" y="1439985"/>
                    <a:pt x="4656601" y="1515461"/>
                    <a:pt x="4610319" y="1562286"/>
                  </a:cubicBezTo>
                  <a:cubicBezTo>
                    <a:pt x="4609996" y="1562620"/>
                    <a:pt x="4609662" y="1562943"/>
                    <a:pt x="4609338" y="1563267"/>
                  </a:cubicBezTo>
                  <a:lnTo>
                    <a:pt x="4609338" y="1563267"/>
                  </a:lnTo>
                  <a:cubicBezTo>
                    <a:pt x="4562513" y="1609549"/>
                    <a:pt x="4487028" y="1609121"/>
                    <a:pt x="4440746" y="1562286"/>
                  </a:cubicBezTo>
                  <a:cubicBezTo>
                    <a:pt x="4394835" y="1515852"/>
                    <a:pt x="4394835" y="1441119"/>
                    <a:pt x="4440746" y="1394675"/>
                  </a:cubicBezTo>
                  <a:close/>
                  <a:moveTo>
                    <a:pt x="3222165" y="295299"/>
                  </a:moveTo>
                  <a:cubicBezTo>
                    <a:pt x="3222165" y="229458"/>
                    <a:pt x="3275533" y="176083"/>
                    <a:pt x="3341380" y="176081"/>
                  </a:cubicBezTo>
                  <a:cubicBezTo>
                    <a:pt x="3407217" y="176079"/>
                    <a:pt x="3460595" y="229452"/>
                    <a:pt x="3460595" y="295293"/>
                  </a:cubicBezTo>
                  <a:cubicBezTo>
                    <a:pt x="3460595" y="361134"/>
                    <a:pt x="3407226" y="414509"/>
                    <a:pt x="3341380" y="414511"/>
                  </a:cubicBezTo>
                  <a:cubicBezTo>
                    <a:pt x="3309766" y="414512"/>
                    <a:pt x="3279439" y="401952"/>
                    <a:pt x="3257084" y="379595"/>
                  </a:cubicBezTo>
                  <a:cubicBezTo>
                    <a:pt x="3234652" y="357288"/>
                    <a:pt x="3222079" y="326934"/>
                    <a:pt x="3222165" y="295299"/>
                  </a:cubicBezTo>
                  <a:close/>
                  <a:moveTo>
                    <a:pt x="2325253" y="169245"/>
                  </a:moveTo>
                  <a:cubicBezTo>
                    <a:pt x="2371811" y="122695"/>
                    <a:pt x="2447287" y="122700"/>
                    <a:pt x="2493836" y="169255"/>
                  </a:cubicBezTo>
                  <a:cubicBezTo>
                    <a:pt x="2540384" y="215811"/>
                    <a:pt x="2540375" y="291288"/>
                    <a:pt x="2493826" y="337837"/>
                  </a:cubicBezTo>
                  <a:cubicBezTo>
                    <a:pt x="2447268" y="384383"/>
                    <a:pt x="2371801" y="384383"/>
                    <a:pt x="2325253" y="337837"/>
                  </a:cubicBezTo>
                  <a:cubicBezTo>
                    <a:pt x="2278694" y="291571"/>
                    <a:pt x="2278466" y="216324"/>
                    <a:pt x="2324729" y="169768"/>
                  </a:cubicBezTo>
                  <a:cubicBezTo>
                    <a:pt x="2324900" y="169594"/>
                    <a:pt x="2325081" y="169419"/>
                    <a:pt x="2325253" y="169245"/>
                  </a:cubicBezTo>
                  <a:close/>
                  <a:moveTo>
                    <a:pt x="1358503" y="295299"/>
                  </a:moveTo>
                  <a:cubicBezTo>
                    <a:pt x="1358503" y="229458"/>
                    <a:pt x="1411872" y="176083"/>
                    <a:pt x="1477718" y="176081"/>
                  </a:cubicBezTo>
                  <a:cubicBezTo>
                    <a:pt x="1543555" y="176079"/>
                    <a:pt x="1596933" y="229452"/>
                    <a:pt x="1596933" y="295293"/>
                  </a:cubicBezTo>
                  <a:cubicBezTo>
                    <a:pt x="1596933" y="361134"/>
                    <a:pt x="1543564" y="414509"/>
                    <a:pt x="1477718" y="414511"/>
                  </a:cubicBezTo>
                  <a:cubicBezTo>
                    <a:pt x="1446105" y="414512"/>
                    <a:pt x="1415777" y="401952"/>
                    <a:pt x="1393422" y="379595"/>
                  </a:cubicBezTo>
                  <a:cubicBezTo>
                    <a:pt x="1370990" y="357288"/>
                    <a:pt x="1358418" y="326934"/>
                    <a:pt x="1358503" y="295299"/>
                  </a:cubicBezTo>
                  <a:close/>
                  <a:moveTo>
                    <a:pt x="378352" y="1563267"/>
                  </a:moveTo>
                  <a:lnTo>
                    <a:pt x="378352" y="1563267"/>
                  </a:lnTo>
                  <a:cubicBezTo>
                    <a:pt x="331797" y="1609778"/>
                    <a:pt x="256350" y="1609749"/>
                    <a:pt x="209838" y="1563191"/>
                  </a:cubicBezTo>
                  <a:cubicBezTo>
                    <a:pt x="163325" y="1516633"/>
                    <a:pt x="163360" y="1441185"/>
                    <a:pt x="209916" y="1394675"/>
                  </a:cubicBezTo>
                  <a:cubicBezTo>
                    <a:pt x="256441" y="1348193"/>
                    <a:pt x="331827" y="1348193"/>
                    <a:pt x="378352" y="1394675"/>
                  </a:cubicBezTo>
                  <a:cubicBezTo>
                    <a:pt x="424910" y="1440614"/>
                    <a:pt x="425409" y="1515604"/>
                    <a:pt x="379467" y="1562163"/>
                  </a:cubicBezTo>
                  <a:cubicBezTo>
                    <a:pt x="379098" y="1562534"/>
                    <a:pt x="378726" y="1562905"/>
                    <a:pt x="378352" y="1563277"/>
                  </a:cubicBezTo>
                  <a:close/>
                  <a:moveTo>
                    <a:pt x="336585" y="2495099"/>
                  </a:moveTo>
                  <a:cubicBezTo>
                    <a:pt x="290030" y="2541647"/>
                    <a:pt x="214554" y="2541647"/>
                    <a:pt x="168003" y="2495089"/>
                  </a:cubicBezTo>
                  <a:cubicBezTo>
                    <a:pt x="121453" y="2448531"/>
                    <a:pt x="121456" y="2373055"/>
                    <a:pt x="168012" y="2326506"/>
                  </a:cubicBezTo>
                  <a:cubicBezTo>
                    <a:pt x="214567" y="2279957"/>
                    <a:pt x="290043" y="2279957"/>
                    <a:pt x="336594" y="2326516"/>
                  </a:cubicBezTo>
                  <a:cubicBezTo>
                    <a:pt x="358946" y="2348871"/>
                    <a:pt x="371504" y="2379189"/>
                    <a:pt x="371504" y="2410802"/>
                  </a:cubicBezTo>
                  <a:cubicBezTo>
                    <a:pt x="371488" y="2442416"/>
                    <a:pt x="358930" y="2472734"/>
                    <a:pt x="336585" y="2495099"/>
                  </a:cubicBezTo>
                  <a:close/>
                  <a:moveTo>
                    <a:pt x="378352" y="3426930"/>
                  </a:moveTo>
                  <a:cubicBezTo>
                    <a:pt x="332066" y="3473755"/>
                    <a:pt x="256584" y="3474193"/>
                    <a:pt x="209760" y="3427911"/>
                  </a:cubicBezTo>
                  <a:cubicBezTo>
                    <a:pt x="162935" y="3381619"/>
                    <a:pt x="162497" y="3306143"/>
                    <a:pt x="208783" y="3259318"/>
                  </a:cubicBezTo>
                  <a:cubicBezTo>
                    <a:pt x="209106" y="3258985"/>
                    <a:pt x="209432" y="3258661"/>
                    <a:pt x="209760" y="3258337"/>
                  </a:cubicBezTo>
                  <a:lnTo>
                    <a:pt x="209760" y="3258337"/>
                  </a:lnTo>
                  <a:cubicBezTo>
                    <a:pt x="256584" y="3212055"/>
                    <a:pt x="332066" y="3212493"/>
                    <a:pt x="378352" y="3259318"/>
                  </a:cubicBezTo>
                  <a:cubicBezTo>
                    <a:pt x="424259" y="3305753"/>
                    <a:pt x="424259" y="3380486"/>
                    <a:pt x="378352" y="3426930"/>
                  </a:cubicBezTo>
                  <a:close/>
                  <a:moveTo>
                    <a:pt x="1596933" y="4526306"/>
                  </a:moveTo>
                  <a:cubicBezTo>
                    <a:pt x="1596914" y="4592095"/>
                    <a:pt x="1543564" y="4645406"/>
                    <a:pt x="1477775" y="4645387"/>
                  </a:cubicBezTo>
                  <a:cubicBezTo>
                    <a:pt x="1411986" y="4645368"/>
                    <a:pt x="1358675" y="4592019"/>
                    <a:pt x="1358694" y="4526230"/>
                  </a:cubicBezTo>
                  <a:cubicBezTo>
                    <a:pt x="1358713" y="4460440"/>
                    <a:pt x="1412062" y="4407129"/>
                    <a:pt x="1477852" y="4407148"/>
                  </a:cubicBezTo>
                  <a:cubicBezTo>
                    <a:pt x="1509417" y="4407157"/>
                    <a:pt x="1539688" y="4419702"/>
                    <a:pt x="1562014" y="4442009"/>
                  </a:cubicBezTo>
                  <a:cubicBezTo>
                    <a:pt x="1584446" y="4464317"/>
                    <a:pt x="1597019" y="4494673"/>
                    <a:pt x="1596933" y="4526306"/>
                  </a:cubicBezTo>
                  <a:close/>
                  <a:moveTo>
                    <a:pt x="2493845" y="4652369"/>
                  </a:moveTo>
                  <a:cubicBezTo>
                    <a:pt x="2447287" y="4698880"/>
                    <a:pt x="2371839" y="4698851"/>
                    <a:pt x="2325329" y="4652293"/>
                  </a:cubicBezTo>
                  <a:cubicBezTo>
                    <a:pt x="2278818" y="4605735"/>
                    <a:pt x="2278856" y="4530287"/>
                    <a:pt x="2325405" y="4483777"/>
                  </a:cubicBezTo>
                  <a:cubicBezTo>
                    <a:pt x="2371935" y="4437295"/>
                    <a:pt x="2447316" y="4437295"/>
                    <a:pt x="2493845" y="4483777"/>
                  </a:cubicBezTo>
                  <a:cubicBezTo>
                    <a:pt x="2540318" y="4530363"/>
                    <a:pt x="2540318" y="4605773"/>
                    <a:pt x="2493845" y="4652360"/>
                  </a:cubicBezTo>
                  <a:close/>
                  <a:moveTo>
                    <a:pt x="3460633" y="4526306"/>
                  </a:moveTo>
                  <a:cubicBezTo>
                    <a:pt x="3460614" y="4592095"/>
                    <a:pt x="3407264" y="4645406"/>
                    <a:pt x="3341475" y="4645387"/>
                  </a:cubicBezTo>
                  <a:cubicBezTo>
                    <a:pt x="3275686" y="4645368"/>
                    <a:pt x="3222374" y="4592019"/>
                    <a:pt x="3222394" y="4526230"/>
                  </a:cubicBezTo>
                  <a:cubicBezTo>
                    <a:pt x="3222412" y="4460440"/>
                    <a:pt x="3275762" y="4407129"/>
                    <a:pt x="3341551" y="4407148"/>
                  </a:cubicBezTo>
                  <a:cubicBezTo>
                    <a:pt x="3373117" y="4407157"/>
                    <a:pt x="3403387" y="4419702"/>
                    <a:pt x="3425714" y="4442009"/>
                  </a:cubicBezTo>
                  <a:cubicBezTo>
                    <a:pt x="3448136" y="4464326"/>
                    <a:pt x="3460690" y="4494673"/>
                    <a:pt x="3460595" y="4526306"/>
                  </a:cubicBezTo>
                  <a:close/>
                  <a:moveTo>
                    <a:pt x="3809724" y="3591903"/>
                  </a:moveTo>
                  <a:cubicBezTo>
                    <a:pt x="3809724" y="3712899"/>
                    <a:pt x="3711645" y="3810978"/>
                    <a:pt x="3590649" y="3810978"/>
                  </a:cubicBezTo>
                  <a:lnTo>
                    <a:pt x="1237974" y="3810978"/>
                  </a:lnTo>
                  <a:cubicBezTo>
                    <a:pt x="1116978" y="3810978"/>
                    <a:pt x="1018899" y="3712899"/>
                    <a:pt x="1018899" y="3591903"/>
                  </a:cubicBezTo>
                  <a:lnTo>
                    <a:pt x="1018899" y="1239227"/>
                  </a:lnTo>
                  <a:cubicBezTo>
                    <a:pt x="1018899" y="1118231"/>
                    <a:pt x="1116978" y="1020152"/>
                    <a:pt x="1237974" y="1020152"/>
                  </a:cubicBezTo>
                  <a:lnTo>
                    <a:pt x="3590649" y="1020152"/>
                  </a:lnTo>
                  <a:cubicBezTo>
                    <a:pt x="3711645" y="1020152"/>
                    <a:pt x="3809724" y="1118231"/>
                    <a:pt x="3809724" y="1239227"/>
                  </a:cubicBezTo>
                  <a:close/>
                  <a:moveTo>
                    <a:pt x="4440746" y="3258337"/>
                  </a:moveTo>
                  <a:lnTo>
                    <a:pt x="4440746" y="3258337"/>
                  </a:lnTo>
                  <a:cubicBezTo>
                    <a:pt x="4487304" y="3211779"/>
                    <a:pt x="4562780" y="3211779"/>
                    <a:pt x="4609338" y="3258337"/>
                  </a:cubicBezTo>
                  <a:cubicBezTo>
                    <a:pt x="4655897" y="3304886"/>
                    <a:pt x="4655897" y="3380371"/>
                    <a:pt x="4609348" y="3426930"/>
                  </a:cubicBezTo>
                  <a:cubicBezTo>
                    <a:pt x="4562790" y="3473488"/>
                    <a:pt x="4487304" y="3473488"/>
                    <a:pt x="4440746" y="3426930"/>
                  </a:cubicBezTo>
                  <a:cubicBezTo>
                    <a:pt x="4440746" y="3426930"/>
                    <a:pt x="4440746" y="3426930"/>
                    <a:pt x="4440746" y="3426930"/>
                  </a:cubicBezTo>
                  <a:cubicBezTo>
                    <a:pt x="4394188" y="3380991"/>
                    <a:pt x="4393692" y="3306000"/>
                    <a:pt x="4439631" y="3259442"/>
                  </a:cubicBezTo>
                  <a:cubicBezTo>
                    <a:pt x="4440003" y="3259071"/>
                    <a:pt x="4440374" y="3258699"/>
                    <a:pt x="4440746" y="325832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158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F451EC4F-5D01-410E-8DA4-AD1F879F80CE}"/>
              </a:ext>
            </a:extLst>
          </p:cNvPr>
          <p:cNvSpPr/>
          <p:nvPr/>
        </p:nvSpPr>
        <p:spPr>
          <a:xfrm>
            <a:off x="924559" y="988020"/>
            <a:ext cx="10715906" cy="369332"/>
          </a:xfrm>
          <a:prstGeom prst="rect">
            <a:avLst/>
          </a:prstGeom>
        </p:spPr>
        <p:txBody>
          <a:bodyPr wrap="square">
            <a:spAutoFit/>
          </a:bodyPr>
          <a:lstStyle/>
          <a:p>
            <a:pPr marL="12700">
              <a:lnSpc>
                <a:spcPct val="100000"/>
              </a:lnSpc>
              <a:spcBef>
                <a:spcPts val="100"/>
              </a:spcBef>
            </a:pPr>
            <a:r>
              <a:rPr lang="en-US" b="1" spc="-45" dirty="0">
                <a:solidFill>
                  <a:srgbClr val="00A2A0"/>
                </a:solidFill>
                <a:cs typeface="Arial"/>
              </a:rPr>
              <a:t>Amazon </a:t>
            </a:r>
            <a:r>
              <a:rPr lang="en-US" b="1" spc="-20" dirty="0">
                <a:solidFill>
                  <a:srgbClr val="00A2A0"/>
                </a:solidFill>
                <a:cs typeface="Arial"/>
              </a:rPr>
              <a:t>strategy is focusing </a:t>
            </a:r>
            <a:r>
              <a:rPr lang="en-US" b="1" spc="-5" dirty="0">
                <a:solidFill>
                  <a:srgbClr val="00A2A0"/>
                </a:solidFill>
                <a:cs typeface="Arial"/>
              </a:rPr>
              <a:t>selling services more than </a:t>
            </a:r>
            <a:r>
              <a:rPr lang="en-US" b="1" spc="-10" dirty="0">
                <a:solidFill>
                  <a:srgbClr val="00A2A0"/>
                </a:solidFill>
                <a:cs typeface="Arial"/>
              </a:rPr>
              <a:t>products</a:t>
            </a:r>
            <a:endParaRPr lang="en-US" dirty="0">
              <a:cs typeface="Arial"/>
            </a:endParaRPr>
          </a:p>
        </p:txBody>
      </p:sp>
      <p:sp>
        <p:nvSpPr>
          <p:cNvPr id="3" name="object 3"/>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00338D"/>
          </a:solidFill>
        </p:spPr>
        <p:txBody>
          <a:bodyPr wrap="square" lIns="0" tIns="0" rIns="0" bIns="0" rtlCol="0"/>
          <a:lstStyle/>
          <a:p>
            <a:endParaRPr/>
          </a:p>
        </p:txBody>
      </p:sp>
      <p:sp>
        <p:nvSpPr>
          <p:cNvPr id="4" name="object 4"/>
          <p:cNvSpPr txBox="1"/>
          <p:nvPr/>
        </p:nvSpPr>
        <p:spPr>
          <a:xfrm>
            <a:off x="2224151" y="6253797"/>
            <a:ext cx="7792084" cy="123189"/>
          </a:xfrm>
          <a:prstGeom prst="rect">
            <a:avLst/>
          </a:prstGeom>
        </p:spPr>
        <p:txBody>
          <a:bodyPr vert="horz" wrap="square" lIns="0" tIns="11430" rIns="0" bIns="0" rtlCol="0">
            <a:spAutoFit/>
          </a:bodyPr>
          <a:lstStyle/>
          <a:p>
            <a:pPr marL="12700">
              <a:lnSpc>
                <a:spcPct val="100000"/>
              </a:lnSpc>
              <a:spcBef>
                <a:spcPts val="90"/>
              </a:spcBef>
            </a:pPr>
            <a:r>
              <a:rPr sz="650" spc="-10" dirty="0">
                <a:solidFill>
                  <a:srgbClr val="A6A6A6"/>
                </a:solidFill>
                <a:latin typeface="Arial"/>
                <a:cs typeface="Arial"/>
              </a:rPr>
              <a:t>©</a:t>
            </a:r>
            <a:r>
              <a:rPr sz="650" spc="-5" dirty="0">
                <a:solidFill>
                  <a:srgbClr val="A6A6A6"/>
                </a:solidFill>
                <a:latin typeface="Arial"/>
                <a:cs typeface="Arial"/>
              </a:rPr>
              <a:t> </a:t>
            </a:r>
            <a:r>
              <a:rPr sz="650" spc="-40" dirty="0">
                <a:solidFill>
                  <a:srgbClr val="A6A6A6"/>
                </a:solidFill>
                <a:latin typeface="Arial"/>
                <a:cs typeface="Arial"/>
              </a:rPr>
              <a:t>2019</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35" dirty="0">
                <a:solidFill>
                  <a:srgbClr val="A6A6A6"/>
                </a:solidFill>
                <a:latin typeface="Arial"/>
                <a:cs typeface="Arial"/>
              </a:rPr>
              <a:t>LLP,</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dirty="0">
                <a:solidFill>
                  <a:srgbClr val="A6A6A6"/>
                </a:solidFill>
                <a:latin typeface="Arial"/>
                <a:cs typeface="Arial"/>
              </a:rPr>
              <a:t>UK</a:t>
            </a:r>
            <a:r>
              <a:rPr sz="650" spc="-40" dirty="0">
                <a:solidFill>
                  <a:srgbClr val="A6A6A6"/>
                </a:solidFill>
                <a:latin typeface="Arial"/>
                <a:cs typeface="Arial"/>
              </a:rPr>
              <a:t> </a:t>
            </a:r>
            <a:r>
              <a:rPr sz="650" spc="-5" dirty="0">
                <a:solidFill>
                  <a:srgbClr val="A6A6A6"/>
                </a:solidFill>
                <a:latin typeface="Arial"/>
                <a:cs typeface="Arial"/>
              </a:rPr>
              <a:t>limited</a:t>
            </a:r>
            <a:r>
              <a:rPr sz="650" spc="-55" dirty="0">
                <a:solidFill>
                  <a:srgbClr val="A6A6A6"/>
                </a:solidFill>
                <a:latin typeface="Arial"/>
                <a:cs typeface="Arial"/>
              </a:rPr>
              <a:t> </a:t>
            </a:r>
            <a:r>
              <a:rPr sz="650" spc="-10" dirty="0">
                <a:solidFill>
                  <a:srgbClr val="A6A6A6"/>
                </a:solidFill>
                <a:latin typeface="Arial"/>
                <a:cs typeface="Arial"/>
              </a:rPr>
              <a:t>liability </a:t>
            </a:r>
            <a:r>
              <a:rPr sz="650" spc="-20" dirty="0">
                <a:solidFill>
                  <a:srgbClr val="A6A6A6"/>
                </a:solidFill>
                <a:latin typeface="Arial"/>
                <a:cs typeface="Arial"/>
              </a:rPr>
              <a:t>partnership</a:t>
            </a:r>
            <a:r>
              <a:rPr sz="650" spc="-55" dirty="0">
                <a:solidFill>
                  <a:srgbClr val="A6A6A6"/>
                </a:solidFill>
                <a:latin typeface="Arial"/>
                <a:cs typeface="Arial"/>
              </a:rPr>
              <a:t> </a:t>
            </a:r>
            <a:r>
              <a:rPr sz="650" spc="-35" dirty="0">
                <a:solidFill>
                  <a:srgbClr val="A6A6A6"/>
                </a:solidFill>
                <a:latin typeface="Arial"/>
                <a:cs typeface="Arial"/>
              </a:rPr>
              <a:t>and</a:t>
            </a:r>
            <a:r>
              <a:rPr sz="650" spc="-5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20" dirty="0">
                <a:solidFill>
                  <a:srgbClr val="A6A6A6"/>
                </a:solidFill>
                <a:latin typeface="Arial"/>
                <a:cs typeface="Arial"/>
              </a:rPr>
              <a:t>firm</a:t>
            </a:r>
            <a:r>
              <a:rPr sz="650" spc="-70"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25" dirty="0">
                <a:solidFill>
                  <a:srgbClr val="A6A6A6"/>
                </a:solidFill>
                <a:latin typeface="Arial"/>
                <a:cs typeface="Arial"/>
              </a:rPr>
              <a:t>the</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0" dirty="0">
                <a:solidFill>
                  <a:srgbClr val="A6A6A6"/>
                </a:solidFill>
                <a:latin typeface="Arial"/>
                <a:cs typeface="Arial"/>
              </a:rPr>
              <a:t>network</a:t>
            </a:r>
            <a:r>
              <a:rPr sz="650" spc="-15"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40" dirty="0">
                <a:solidFill>
                  <a:srgbClr val="A6A6A6"/>
                </a:solidFill>
                <a:latin typeface="Arial"/>
                <a:cs typeface="Arial"/>
              </a:rPr>
              <a:t>independent</a:t>
            </a:r>
            <a:r>
              <a:rPr sz="650" spc="-3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15" dirty="0">
                <a:solidFill>
                  <a:srgbClr val="A6A6A6"/>
                </a:solidFill>
                <a:latin typeface="Arial"/>
                <a:cs typeface="Arial"/>
              </a:rPr>
              <a:t>firms </a:t>
            </a:r>
            <a:r>
              <a:rPr sz="650" spc="-20" dirty="0">
                <a:solidFill>
                  <a:srgbClr val="A6A6A6"/>
                </a:solidFill>
                <a:latin typeface="Arial"/>
                <a:cs typeface="Arial"/>
              </a:rPr>
              <a:t>affiliated</a:t>
            </a:r>
            <a:r>
              <a:rPr sz="650" spc="-50" dirty="0">
                <a:solidFill>
                  <a:srgbClr val="A6A6A6"/>
                </a:solidFill>
                <a:latin typeface="Arial"/>
                <a:cs typeface="Arial"/>
              </a:rPr>
              <a:t> </a:t>
            </a:r>
            <a:r>
              <a:rPr sz="650" spc="-5" dirty="0">
                <a:solidFill>
                  <a:srgbClr val="A6A6A6"/>
                </a:solidFill>
                <a:latin typeface="Arial"/>
                <a:cs typeface="Arial"/>
              </a:rPr>
              <a:t>with</a:t>
            </a:r>
            <a:r>
              <a:rPr sz="650" spc="-50" dirty="0">
                <a:solidFill>
                  <a:srgbClr val="A6A6A6"/>
                </a:solidFill>
                <a:latin typeface="Arial"/>
                <a:cs typeface="Arial"/>
              </a:rPr>
              <a:t> </a:t>
            </a:r>
            <a:r>
              <a:rPr sz="650" spc="-25" dirty="0">
                <a:solidFill>
                  <a:srgbClr val="A6A6A6"/>
                </a:solidFill>
                <a:latin typeface="Arial"/>
                <a:cs typeface="Arial"/>
              </a:rPr>
              <a:t>KPMGInternational</a:t>
            </a:r>
            <a:r>
              <a:rPr sz="650" spc="10" dirty="0">
                <a:solidFill>
                  <a:srgbClr val="A6A6A6"/>
                </a:solidFill>
                <a:latin typeface="Arial"/>
                <a:cs typeface="Arial"/>
              </a:rPr>
              <a:t> </a:t>
            </a:r>
            <a:r>
              <a:rPr sz="650" spc="-20" dirty="0">
                <a:solidFill>
                  <a:srgbClr val="A6A6A6"/>
                </a:solidFill>
                <a:latin typeface="Arial"/>
                <a:cs typeface="Arial"/>
              </a:rPr>
              <a:t>Cooperative</a:t>
            </a:r>
            <a:r>
              <a:rPr sz="650" spc="-55"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5" dirty="0">
                <a:solidFill>
                  <a:srgbClr val="A6A6A6"/>
                </a:solidFill>
                <a:latin typeface="Arial"/>
                <a:cs typeface="Arial"/>
              </a:rPr>
              <a:t>International”),</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10" dirty="0">
                <a:solidFill>
                  <a:srgbClr val="A6A6A6"/>
                </a:solidFill>
                <a:latin typeface="Arial"/>
                <a:cs typeface="Arial"/>
              </a:rPr>
              <a:t>Swissentity.</a:t>
            </a:r>
            <a:r>
              <a:rPr sz="650" spc="-30" dirty="0">
                <a:solidFill>
                  <a:srgbClr val="A6A6A6"/>
                </a:solidFill>
                <a:latin typeface="Arial"/>
                <a:cs typeface="Arial"/>
              </a:rPr>
              <a:t> </a:t>
            </a:r>
            <a:r>
              <a:rPr sz="650" spc="-10" dirty="0">
                <a:solidFill>
                  <a:srgbClr val="A6A6A6"/>
                </a:solidFill>
                <a:latin typeface="Arial"/>
                <a:cs typeface="Arial"/>
              </a:rPr>
              <a:t>All</a:t>
            </a:r>
            <a:r>
              <a:rPr sz="650" spc="10" dirty="0">
                <a:solidFill>
                  <a:srgbClr val="A6A6A6"/>
                </a:solidFill>
                <a:latin typeface="Arial"/>
                <a:cs typeface="Arial"/>
              </a:rPr>
              <a:t> </a:t>
            </a:r>
            <a:r>
              <a:rPr sz="650" spc="-30" dirty="0">
                <a:solidFill>
                  <a:srgbClr val="A6A6A6"/>
                </a:solidFill>
                <a:latin typeface="Arial"/>
                <a:cs typeface="Arial"/>
              </a:rPr>
              <a:t>rights</a:t>
            </a:r>
            <a:r>
              <a:rPr sz="650" spc="-15" dirty="0">
                <a:solidFill>
                  <a:srgbClr val="A6A6A6"/>
                </a:solidFill>
                <a:latin typeface="Arial"/>
                <a:cs typeface="Arial"/>
              </a:rPr>
              <a:t> </a:t>
            </a:r>
            <a:r>
              <a:rPr sz="650" spc="-30" dirty="0">
                <a:solidFill>
                  <a:srgbClr val="A6A6A6"/>
                </a:solidFill>
                <a:latin typeface="Arial"/>
                <a:cs typeface="Arial"/>
              </a:rPr>
              <a:t>reserved.</a:t>
            </a:r>
            <a:endParaRPr sz="650">
              <a:latin typeface="Arial"/>
              <a:cs typeface="Arial"/>
            </a:endParaRPr>
          </a:p>
        </p:txBody>
      </p:sp>
      <p:sp>
        <p:nvSpPr>
          <p:cNvPr id="5" name="object 5"/>
          <p:cNvSpPr txBox="1">
            <a:spLocks noGrp="1"/>
          </p:cNvSpPr>
          <p:nvPr>
            <p:ph type="title"/>
          </p:nvPr>
        </p:nvSpPr>
        <p:spPr>
          <a:xfrm>
            <a:off x="986472" y="215900"/>
            <a:ext cx="3500754" cy="782265"/>
          </a:xfrm>
          <a:prstGeom prst="rect">
            <a:avLst/>
          </a:prstGeom>
        </p:spPr>
        <p:txBody>
          <a:bodyPr vert="horz" wrap="square" lIns="0" tIns="12700" rIns="0" bIns="0" rtlCol="0">
            <a:spAutoFit/>
          </a:bodyPr>
          <a:lstStyle/>
          <a:p>
            <a:pPr marL="12700">
              <a:lnSpc>
                <a:spcPct val="100000"/>
              </a:lnSpc>
              <a:spcBef>
                <a:spcPts val="100"/>
              </a:spcBef>
            </a:pPr>
            <a:r>
              <a:rPr sz="5000" spc="-30" dirty="0"/>
              <a:t>Case </a:t>
            </a:r>
            <a:r>
              <a:rPr sz="5000" spc="-20" dirty="0"/>
              <a:t>study:</a:t>
            </a:r>
            <a:r>
              <a:rPr sz="5000" spc="5" dirty="0"/>
              <a:t> Amazon</a:t>
            </a:r>
          </a:p>
        </p:txBody>
      </p:sp>
      <p:sp>
        <p:nvSpPr>
          <p:cNvPr id="6" name="object 6"/>
          <p:cNvSpPr/>
          <p:nvPr/>
        </p:nvSpPr>
        <p:spPr>
          <a:xfrm>
            <a:off x="1294764" y="1590039"/>
            <a:ext cx="264795" cy="548640"/>
          </a:xfrm>
          <a:custGeom>
            <a:avLst/>
            <a:gdLst/>
            <a:ahLst/>
            <a:cxnLst/>
            <a:rect l="l" t="t" r="r" b="b"/>
            <a:pathLst>
              <a:path w="264794" h="548639">
                <a:moveTo>
                  <a:pt x="0" y="0"/>
                </a:moveTo>
                <a:lnTo>
                  <a:pt x="0" y="548639"/>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20"/>
                </a:lnTo>
                <a:lnTo>
                  <a:pt x="260431" y="225515"/>
                </a:lnTo>
                <a:lnTo>
                  <a:pt x="247842" y="179516"/>
                </a:lnTo>
                <a:lnTo>
                  <a:pt x="227779" y="137068"/>
                </a:lnTo>
                <a:lnTo>
                  <a:pt x="200993" y="98917"/>
                </a:lnTo>
                <a:lnTo>
                  <a:pt x="168236" y="65808"/>
                </a:lnTo>
                <a:lnTo>
                  <a:pt x="130260" y="38486"/>
                </a:lnTo>
                <a:lnTo>
                  <a:pt x="87816" y="17699"/>
                </a:lnTo>
                <a:lnTo>
                  <a:pt x="41656" y="4190"/>
                </a:lnTo>
                <a:lnTo>
                  <a:pt x="0" y="0"/>
                </a:lnTo>
                <a:close/>
              </a:path>
            </a:pathLst>
          </a:custGeom>
          <a:ln w="10170">
            <a:solidFill>
              <a:srgbClr val="00338D"/>
            </a:solidFill>
          </a:ln>
        </p:spPr>
        <p:txBody>
          <a:bodyPr wrap="square" lIns="0" tIns="0" rIns="0" bIns="0" rtlCol="0"/>
          <a:lstStyle/>
          <a:p>
            <a:endParaRPr/>
          </a:p>
        </p:txBody>
      </p:sp>
      <p:sp>
        <p:nvSpPr>
          <p:cNvPr id="7" name="object 7"/>
          <p:cNvSpPr/>
          <p:nvPr/>
        </p:nvSpPr>
        <p:spPr>
          <a:xfrm>
            <a:off x="1000760" y="1591310"/>
            <a:ext cx="252095" cy="546100"/>
          </a:xfrm>
          <a:custGeom>
            <a:avLst/>
            <a:gdLst/>
            <a:ahLst/>
            <a:cxnLst/>
            <a:rect l="l" t="t" r="r" b="b"/>
            <a:pathLst>
              <a:path w="252094" h="546100">
                <a:moveTo>
                  <a:pt x="251980" y="546100"/>
                </a:moveTo>
                <a:lnTo>
                  <a:pt x="251980" y="0"/>
                </a:lnTo>
                <a:lnTo>
                  <a:pt x="223088" y="2920"/>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8"/>
                </a:lnTo>
                <a:lnTo>
                  <a:pt x="251980" y="546100"/>
                </a:lnTo>
                <a:close/>
              </a:path>
            </a:pathLst>
          </a:custGeom>
          <a:ln w="10170">
            <a:solidFill>
              <a:srgbClr val="00338D"/>
            </a:solidFill>
          </a:ln>
        </p:spPr>
        <p:txBody>
          <a:bodyPr wrap="square" lIns="0" tIns="0" rIns="0" bIns="0" rtlCol="0"/>
          <a:lstStyle/>
          <a:p>
            <a:endParaRPr/>
          </a:p>
        </p:txBody>
      </p:sp>
      <p:sp>
        <p:nvSpPr>
          <p:cNvPr id="8" name="object 8"/>
          <p:cNvSpPr/>
          <p:nvPr/>
        </p:nvSpPr>
        <p:spPr>
          <a:xfrm>
            <a:off x="1036319" y="1625600"/>
            <a:ext cx="477520" cy="467359"/>
          </a:xfrm>
          <a:custGeom>
            <a:avLst/>
            <a:gdLst/>
            <a:ahLst/>
            <a:cxnLst/>
            <a:rect l="l" t="t" r="r" b="b"/>
            <a:pathLst>
              <a:path w="477519" h="467360">
                <a:moveTo>
                  <a:pt x="238760" y="0"/>
                </a:moveTo>
                <a:lnTo>
                  <a:pt x="190641" y="4748"/>
                </a:lnTo>
                <a:lnTo>
                  <a:pt x="145823" y="18367"/>
                </a:lnTo>
                <a:lnTo>
                  <a:pt x="105266" y="39915"/>
                </a:lnTo>
                <a:lnTo>
                  <a:pt x="69930" y="68453"/>
                </a:lnTo>
                <a:lnTo>
                  <a:pt x="40776" y="103038"/>
                </a:lnTo>
                <a:lnTo>
                  <a:pt x="18762" y="142732"/>
                </a:lnTo>
                <a:lnTo>
                  <a:pt x="4850" y="186592"/>
                </a:lnTo>
                <a:lnTo>
                  <a:pt x="0" y="233679"/>
                </a:lnTo>
                <a:lnTo>
                  <a:pt x="4850" y="280767"/>
                </a:lnTo>
                <a:lnTo>
                  <a:pt x="18762" y="324627"/>
                </a:lnTo>
                <a:lnTo>
                  <a:pt x="40776" y="364321"/>
                </a:lnTo>
                <a:lnTo>
                  <a:pt x="69930" y="398906"/>
                </a:lnTo>
                <a:lnTo>
                  <a:pt x="105266" y="427444"/>
                </a:lnTo>
                <a:lnTo>
                  <a:pt x="145823" y="448992"/>
                </a:lnTo>
                <a:lnTo>
                  <a:pt x="190641" y="462611"/>
                </a:lnTo>
                <a:lnTo>
                  <a:pt x="238760" y="467360"/>
                </a:lnTo>
                <a:lnTo>
                  <a:pt x="286867" y="462611"/>
                </a:lnTo>
                <a:lnTo>
                  <a:pt x="331680" y="448992"/>
                </a:lnTo>
                <a:lnTo>
                  <a:pt x="372236" y="427444"/>
                </a:lnTo>
                <a:lnTo>
                  <a:pt x="407574" y="398906"/>
                </a:lnTo>
                <a:lnTo>
                  <a:pt x="436733" y="364321"/>
                </a:lnTo>
                <a:lnTo>
                  <a:pt x="458751" y="324627"/>
                </a:lnTo>
                <a:lnTo>
                  <a:pt x="472667" y="280767"/>
                </a:lnTo>
                <a:lnTo>
                  <a:pt x="477520" y="233679"/>
                </a:lnTo>
                <a:lnTo>
                  <a:pt x="472667" y="186592"/>
                </a:lnTo>
                <a:lnTo>
                  <a:pt x="458751" y="142732"/>
                </a:lnTo>
                <a:lnTo>
                  <a:pt x="436733" y="103038"/>
                </a:lnTo>
                <a:lnTo>
                  <a:pt x="407574" y="68453"/>
                </a:lnTo>
                <a:lnTo>
                  <a:pt x="372236" y="39915"/>
                </a:lnTo>
                <a:lnTo>
                  <a:pt x="331680" y="18367"/>
                </a:lnTo>
                <a:lnTo>
                  <a:pt x="286867" y="4748"/>
                </a:lnTo>
                <a:lnTo>
                  <a:pt x="238760" y="0"/>
                </a:lnTo>
                <a:close/>
              </a:path>
            </a:pathLst>
          </a:custGeom>
          <a:solidFill>
            <a:srgbClr val="00338D"/>
          </a:solidFill>
        </p:spPr>
        <p:txBody>
          <a:bodyPr wrap="square" lIns="0" tIns="0" rIns="0" bIns="0" rtlCol="0"/>
          <a:lstStyle/>
          <a:p>
            <a:endParaRPr/>
          </a:p>
        </p:txBody>
      </p:sp>
      <p:sp>
        <p:nvSpPr>
          <p:cNvPr id="9" name="object 9"/>
          <p:cNvSpPr/>
          <p:nvPr/>
        </p:nvSpPr>
        <p:spPr>
          <a:xfrm>
            <a:off x="1294764" y="2219960"/>
            <a:ext cx="264795" cy="548640"/>
          </a:xfrm>
          <a:custGeom>
            <a:avLst/>
            <a:gdLst/>
            <a:ahLst/>
            <a:cxnLst/>
            <a:rect l="l" t="t" r="r" b="b"/>
            <a:pathLst>
              <a:path w="264794" h="548639">
                <a:moveTo>
                  <a:pt x="0" y="0"/>
                </a:moveTo>
                <a:lnTo>
                  <a:pt x="0" y="548639"/>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19"/>
                </a:lnTo>
                <a:lnTo>
                  <a:pt x="260431" y="225515"/>
                </a:lnTo>
                <a:lnTo>
                  <a:pt x="247842" y="179516"/>
                </a:lnTo>
                <a:lnTo>
                  <a:pt x="227779" y="137068"/>
                </a:lnTo>
                <a:lnTo>
                  <a:pt x="200993" y="98917"/>
                </a:lnTo>
                <a:lnTo>
                  <a:pt x="168236" y="65808"/>
                </a:lnTo>
                <a:lnTo>
                  <a:pt x="130260" y="38486"/>
                </a:lnTo>
                <a:lnTo>
                  <a:pt x="87816" y="17699"/>
                </a:lnTo>
                <a:lnTo>
                  <a:pt x="41656" y="4190"/>
                </a:lnTo>
                <a:lnTo>
                  <a:pt x="0" y="0"/>
                </a:lnTo>
                <a:close/>
              </a:path>
            </a:pathLst>
          </a:custGeom>
          <a:ln w="10170">
            <a:solidFill>
              <a:srgbClr val="00338D"/>
            </a:solidFill>
          </a:ln>
        </p:spPr>
        <p:txBody>
          <a:bodyPr wrap="square" lIns="0" tIns="0" rIns="0" bIns="0" rtlCol="0"/>
          <a:lstStyle/>
          <a:p>
            <a:endParaRPr/>
          </a:p>
        </p:txBody>
      </p:sp>
      <p:sp>
        <p:nvSpPr>
          <p:cNvPr id="10" name="object 10"/>
          <p:cNvSpPr/>
          <p:nvPr/>
        </p:nvSpPr>
        <p:spPr>
          <a:xfrm>
            <a:off x="1000760" y="2221229"/>
            <a:ext cx="252095" cy="546100"/>
          </a:xfrm>
          <a:custGeom>
            <a:avLst/>
            <a:gdLst/>
            <a:ahLst/>
            <a:cxnLst/>
            <a:rect l="l" t="t" r="r" b="b"/>
            <a:pathLst>
              <a:path w="252094" h="546100">
                <a:moveTo>
                  <a:pt x="251980" y="546100"/>
                </a:moveTo>
                <a:lnTo>
                  <a:pt x="251980" y="0"/>
                </a:lnTo>
                <a:lnTo>
                  <a:pt x="223088" y="2921"/>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9"/>
                </a:lnTo>
                <a:lnTo>
                  <a:pt x="251980" y="546100"/>
                </a:lnTo>
                <a:close/>
              </a:path>
            </a:pathLst>
          </a:custGeom>
          <a:ln w="10170">
            <a:solidFill>
              <a:srgbClr val="00338D"/>
            </a:solidFill>
          </a:ln>
        </p:spPr>
        <p:txBody>
          <a:bodyPr wrap="square" lIns="0" tIns="0" rIns="0" bIns="0" rtlCol="0"/>
          <a:lstStyle/>
          <a:p>
            <a:endParaRPr/>
          </a:p>
        </p:txBody>
      </p:sp>
      <p:sp>
        <p:nvSpPr>
          <p:cNvPr id="11" name="object 11"/>
          <p:cNvSpPr/>
          <p:nvPr/>
        </p:nvSpPr>
        <p:spPr>
          <a:xfrm>
            <a:off x="1036319" y="2255520"/>
            <a:ext cx="477520" cy="467359"/>
          </a:xfrm>
          <a:custGeom>
            <a:avLst/>
            <a:gdLst/>
            <a:ahLst/>
            <a:cxnLst/>
            <a:rect l="l" t="t" r="r" b="b"/>
            <a:pathLst>
              <a:path w="477519" h="467360">
                <a:moveTo>
                  <a:pt x="238760" y="0"/>
                </a:moveTo>
                <a:lnTo>
                  <a:pt x="190641" y="4748"/>
                </a:lnTo>
                <a:lnTo>
                  <a:pt x="145823" y="18367"/>
                </a:lnTo>
                <a:lnTo>
                  <a:pt x="105266" y="39915"/>
                </a:lnTo>
                <a:lnTo>
                  <a:pt x="69930" y="68453"/>
                </a:lnTo>
                <a:lnTo>
                  <a:pt x="40776" y="103038"/>
                </a:lnTo>
                <a:lnTo>
                  <a:pt x="18762" y="142732"/>
                </a:lnTo>
                <a:lnTo>
                  <a:pt x="4850" y="186592"/>
                </a:lnTo>
                <a:lnTo>
                  <a:pt x="0" y="233679"/>
                </a:lnTo>
                <a:lnTo>
                  <a:pt x="4850" y="280767"/>
                </a:lnTo>
                <a:lnTo>
                  <a:pt x="18762" y="324627"/>
                </a:lnTo>
                <a:lnTo>
                  <a:pt x="40776" y="364321"/>
                </a:lnTo>
                <a:lnTo>
                  <a:pt x="69930" y="398906"/>
                </a:lnTo>
                <a:lnTo>
                  <a:pt x="105266" y="427444"/>
                </a:lnTo>
                <a:lnTo>
                  <a:pt x="145823" y="448992"/>
                </a:lnTo>
                <a:lnTo>
                  <a:pt x="190641" y="462611"/>
                </a:lnTo>
                <a:lnTo>
                  <a:pt x="238760" y="467359"/>
                </a:lnTo>
                <a:lnTo>
                  <a:pt x="286867" y="462611"/>
                </a:lnTo>
                <a:lnTo>
                  <a:pt x="331680" y="448992"/>
                </a:lnTo>
                <a:lnTo>
                  <a:pt x="372236" y="427444"/>
                </a:lnTo>
                <a:lnTo>
                  <a:pt x="407574" y="398906"/>
                </a:lnTo>
                <a:lnTo>
                  <a:pt x="436733" y="364321"/>
                </a:lnTo>
                <a:lnTo>
                  <a:pt x="458751" y="324627"/>
                </a:lnTo>
                <a:lnTo>
                  <a:pt x="472667" y="280767"/>
                </a:lnTo>
                <a:lnTo>
                  <a:pt x="477520" y="233679"/>
                </a:lnTo>
                <a:lnTo>
                  <a:pt x="472667" y="186592"/>
                </a:lnTo>
                <a:lnTo>
                  <a:pt x="458751" y="142732"/>
                </a:lnTo>
                <a:lnTo>
                  <a:pt x="436733" y="103038"/>
                </a:lnTo>
                <a:lnTo>
                  <a:pt x="407574" y="68453"/>
                </a:lnTo>
                <a:lnTo>
                  <a:pt x="372236" y="39915"/>
                </a:lnTo>
                <a:lnTo>
                  <a:pt x="331680" y="18367"/>
                </a:lnTo>
                <a:lnTo>
                  <a:pt x="286867" y="4748"/>
                </a:lnTo>
                <a:lnTo>
                  <a:pt x="238760" y="0"/>
                </a:lnTo>
                <a:close/>
              </a:path>
            </a:pathLst>
          </a:custGeom>
          <a:solidFill>
            <a:srgbClr val="00338D"/>
          </a:solidFill>
        </p:spPr>
        <p:txBody>
          <a:bodyPr wrap="square" lIns="0" tIns="0" rIns="0" bIns="0" rtlCol="0"/>
          <a:lstStyle/>
          <a:p>
            <a:endParaRPr/>
          </a:p>
        </p:txBody>
      </p:sp>
      <p:sp>
        <p:nvSpPr>
          <p:cNvPr id="12" name="object 12"/>
          <p:cNvSpPr/>
          <p:nvPr/>
        </p:nvSpPr>
        <p:spPr>
          <a:xfrm>
            <a:off x="1294764" y="2849879"/>
            <a:ext cx="264795" cy="548640"/>
          </a:xfrm>
          <a:custGeom>
            <a:avLst/>
            <a:gdLst/>
            <a:ahLst/>
            <a:cxnLst/>
            <a:rect l="l" t="t" r="r" b="b"/>
            <a:pathLst>
              <a:path w="264794" h="548639">
                <a:moveTo>
                  <a:pt x="0" y="0"/>
                </a:moveTo>
                <a:lnTo>
                  <a:pt x="0" y="548640"/>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20"/>
                </a:lnTo>
                <a:lnTo>
                  <a:pt x="260431" y="225515"/>
                </a:lnTo>
                <a:lnTo>
                  <a:pt x="247842" y="179516"/>
                </a:lnTo>
                <a:lnTo>
                  <a:pt x="227779" y="137068"/>
                </a:lnTo>
                <a:lnTo>
                  <a:pt x="200993" y="98917"/>
                </a:lnTo>
                <a:lnTo>
                  <a:pt x="168236" y="65808"/>
                </a:lnTo>
                <a:lnTo>
                  <a:pt x="130260" y="38486"/>
                </a:lnTo>
                <a:lnTo>
                  <a:pt x="87816" y="17699"/>
                </a:lnTo>
                <a:lnTo>
                  <a:pt x="41656" y="4191"/>
                </a:lnTo>
                <a:lnTo>
                  <a:pt x="0" y="0"/>
                </a:lnTo>
                <a:close/>
              </a:path>
            </a:pathLst>
          </a:custGeom>
          <a:ln w="10170">
            <a:solidFill>
              <a:srgbClr val="00338D"/>
            </a:solidFill>
          </a:ln>
        </p:spPr>
        <p:txBody>
          <a:bodyPr wrap="square" lIns="0" tIns="0" rIns="0" bIns="0" rtlCol="0"/>
          <a:lstStyle/>
          <a:p>
            <a:endParaRPr/>
          </a:p>
        </p:txBody>
      </p:sp>
      <p:sp>
        <p:nvSpPr>
          <p:cNvPr id="13" name="object 13"/>
          <p:cNvSpPr/>
          <p:nvPr/>
        </p:nvSpPr>
        <p:spPr>
          <a:xfrm>
            <a:off x="1000760" y="2851150"/>
            <a:ext cx="252095" cy="546100"/>
          </a:xfrm>
          <a:custGeom>
            <a:avLst/>
            <a:gdLst/>
            <a:ahLst/>
            <a:cxnLst/>
            <a:rect l="l" t="t" r="r" b="b"/>
            <a:pathLst>
              <a:path w="252094" h="546100">
                <a:moveTo>
                  <a:pt x="251980" y="546100"/>
                </a:moveTo>
                <a:lnTo>
                  <a:pt x="251980" y="0"/>
                </a:lnTo>
                <a:lnTo>
                  <a:pt x="223088" y="2921"/>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8"/>
                </a:lnTo>
                <a:lnTo>
                  <a:pt x="251980" y="546100"/>
                </a:lnTo>
                <a:close/>
              </a:path>
            </a:pathLst>
          </a:custGeom>
          <a:ln w="10170">
            <a:solidFill>
              <a:srgbClr val="00338D"/>
            </a:solidFill>
          </a:ln>
        </p:spPr>
        <p:txBody>
          <a:bodyPr wrap="square" lIns="0" tIns="0" rIns="0" bIns="0" rtlCol="0"/>
          <a:lstStyle/>
          <a:p>
            <a:endParaRPr/>
          </a:p>
        </p:txBody>
      </p:sp>
      <p:sp>
        <p:nvSpPr>
          <p:cNvPr id="14" name="object 14"/>
          <p:cNvSpPr/>
          <p:nvPr/>
        </p:nvSpPr>
        <p:spPr>
          <a:xfrm>
            <a:off x="1036319" y="2885439"/>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60"/>
                </a:lnTo>
                <a:lnTo>
                  <a:pt x="4850" y="286867"/>
                </a:lnTo>
                <a:lnTo>
                  <a:pt x="18762" y="331680"/>
                </a:lnTo>
                <a:lnTo>
                  <a:pt x="40776" y="372236"/>
                </a:lnTo>
                <a:lnTo>
                  <a:pt x="69930" y="407574"/>
                </a:lnTo>
                <a:lnTo>
                  <a:pt x="105266" y="436733"/>
                </a:lnTo>
                <a:lnTo>
                  <a:pt x="145823" y="458751"/>
                </a:lnTo>
                <a:lnTo>
                  <a:pt x="190641" y="472667"/>
                </a:lnTo>
                <a:lnTo>
                  <a:pt x="238760" y="477520"/>
                </a:lnTo>
                <a:lnTo>
                  <a:pt x="286867" y="472667"/>
                </a:lnTo>
                <a:lnTo>
                  <a:pt x="331680" y="458751"/>
                </a:lnTo>
                <a:lnTo>
                  <a:pt x="372236" y="436733"/>
                </a:lnTo>
                <a:lnTo>
                  <a:pt x="407574" y="407574"/>
                </a:lnTo>
                <a:lnTo>
                  <a:pt x="436733" y="372236"/>
                </a:lnTo>
                <a:lnTo>
                  <a:pt x="458751" y="331680"/>
                </a:lnTo>
                <a:lnTo>
                  <a:pt x="472667" y="286867"/>
                </a:lnTo>
                <a:lnTo>
                  <a:pt x="477520" y="238760"/>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15" name="object 15"/>
          <p:cNvSpPr/>
          <p:nvPr/>
        </p:nvSpPr>
        <p:spPr>
          <a:xfrm>
            <a:off x="1294764" y="3479800"/>
            <a:ext cx="264795" cy="558800"/>
          </a:xfrm>
          <a:custGeom>
            <a:avLst/>
            <a:gdLst/>
            <a:ahLst/>
            <a:cxnLst/>
            <a:rect l="l" t="t" r="r" b="b"/>
            <a:pathLst>
              <a:path w="264794" h="558800">
                <a:moveTo>
                  <a:pt x="0" y="0"/>
                </a:moveTo>
                <a:lnTo>
                  <a:pt x="0" y="558800"/>
                </a:lnTo>
                <a:lnTo>
                  <a:pt x="41656" y="554608"/>
                </a:lnTo>
                <a:lnTo>
                  <a:pt x="87816" y="540840"/>
                </a:lnTo>
                <a:lnTo>
                  <a:pt x="130260" y="519662"/>
                </a:lnTo>
                <a:lnTo>
                  <a:pt x="168236" y="491831"/>
                </a:lnTo>
                <a:lnTo>
                  <a:pt x="200993" y="458104"/>
                </a:lnTo>
                <a:lnTo>
                  <a:pt x="227779" y="419241"/>
                </a:lnTo>
                <a:lnTo>
                  <a:pt x="247842" y="375997"/>
                </a:lnTo>
                <a:lnTo>
                  <a:pt x="260431" y="329131"/>
                </a:lnTo>
                <a:lnTo>
                  <a:pt x="264794" y="279400"/>
                </a:lnTo>
                <a:lnTo>
                  <a:pt x="260431" y="229668"/>
                </a:lnTo>
                <a:lnTo>
                  <a:pt x="247842" y="182802"/>
                </a:lnTo>
                <a:lnTo>
                  <a:pt x="227779" y="139558"/>
                </a:lnTo>
                <a:lnTo>
                  <a:pt x="200993" y="100695"/>
                </a:lnTo>
                <a:lnTo>
                  <a:pt x="168236" y="66968"/>
                </a:lnTo>
                <a:lnTo>
                  <a:pt x="130260" y="39137"/>
                </a:lnTo>
                <a:lnTo>
                  <a:pt x="87816" y="17959"/>
                </a:lnTo>
                <a:lnTo>
                  <a:pt x="41656" y="4190"/>
                </a:lnTo>
                <a:lnTo>
                  <a:pt x="0" y="0"/>
                </a:lnTo>
                <a:close/>
              </a:path>
            </a:pathLst>
          </a:custGeom>
          <a:ln w="10170">
            <a:solidFill>
              <a:srgbClr val="00338D"/>
            </a:solidFill>
          </a:ln>
        </p:spPr>
        <p:txBody>
          <a:bodyPr wrap="square" lIns="0" tIns="0" rIns="0" bIns="0" rtlCol="0"/>
          <a:lstStyle/>
          <a:p>
            <a:endParaRPr/>
          </a:p>
        </p:txBody>
      </p:sp>
      <p:sp>
        <p:nvSpPr>
          <p:cNvPr id="16" name="object 16"/>
          <p:cNvSpPr/>
          <p:nvPr/>
        </p:nvSpPr>
        <p:spPr>
          <a:xfrm>
            <a:off x="1000760" y="3481070"/>
            <a:ext cx="252095" cy="556260"/>
          </a:xfrm>
          <a:custGeom>
            <a:avLst/>
            <a:gdLst/>
            <a:ahLst/>
            <a:cxnLst/>
            <a:rect l="l" t="t" r="r" b="b"/>
            <a:pathLst>
              <a:path w="252094" h="556260">
                <a:moveTo>
                  <a:pt x="251980" y="556259"/>
                </a:moveTo>
                <a:lnTo>
                  <a:pt x="251980" y="0"/>
                </a:lnTo>
                <a:lnTo>
                  <a:pt x="223088" y="2920"/>
                </a:lnTo>
                <a:lnTo>
                  <a:pt x="176948" y="16689"/>
                </a:lnTo>
                <a:lnTo>
                  <a:pt x="134518" y="37867"/>
                </a:lnTo>
                <a:lnTo>
                  <a:pt x="96551" y="65698"/>
                </a:lnTo>
                <a:lnTo>
                  <a:pt x="63800" y="99425"/>
                </a:lnTo>
                <a:lnTo>
                  <a:pt x="37016" y="138288"/>
                </a:lnTo>
                <a:lnTo>
                  <a:pt x="16953" y="181532"/>
                </a:lnTo>
                <a:lnTo>
                  <a:pt x="4363" y="228398"/>
                </a:lnTo>
                <a:lnTo>
                  <a:pt x="0" y="278129"/>
                </a:lnTo>
                <a:lnTo>
                  <a:pt x="4363" y="327861"/>
                </a:lnTo>
                <a:lnTo>
                  <a:pt x="16953" y="374727"/>
                </a:lnTo>
                <a:lnTo>
                  <a:pt x="37016" y="417971"/>
                </a:lnTo>
                <a:lnTo>
                  <a:pt x="63800" y="456834"/>
                </a:lnTo>
                <a:lnTo>
                  <a:pt x="96551" y="490561"/>
                </a:lnTo>
                <a:lnTo>
                  <a:pt x="134518" y="518392"/>
                </a:lnTo>
                <a:lnTo>
                  <a:pt x="176948" y="539570"/>
                </a:lnTo>
                <a:lnTo>
                  <a:pt x="223088" y="553338"/>
                </a:lnTo>
                <a:lnTo>
                  <a:pt x="251980" y="556259"/>
                </a:lnTo>
                <a:close/>
              </a:path>
            </a:pathLst>
          </a:custGeom>
          <a:ln w="10170">
            <a:solidFill>
              <a:srgbClr val="00338D"/>
            </a:solidFill>
          </a:ln>
        </p:spPr>
        <p:txBody>
          <a:bodyPr wrap="square" lIns="0" tIns="0" rIns="0" bIns="0" rtlCol="0"/>
          <a:lstStyle/>
          <a:p>
            <a:endParaRPr/>
          </a:p>
        </p:txBody>
      </p:sp>
      <p:sp>
        <p:nvSpPr>
          <p:cNvPr id="17" name="object 17"/>
          <p:cNvSpPr/>
          <p:nvPr/>
        </p:nvSpPr>
        <p:spPr>
          <a:xfrm>
            <a:off x="1036319" y="3515359"/>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59"/>
                </a:lnTo>
                <a:lnTo>
                  <a:pt x="4850" y="286867"/>
                </a:lnTo>
                <a:lnTo>
                  <a:pt x="18762" y="331680"/>
                </a:lnTo>
                <a:lnTo>
                  <a:pt x="40776" y="372236"/>
                </a:lnTo>
                <a:lnTo>
                  <a:pt x="69930" y="407574"/>
                </a:lnTo>
                <a:lnTo>
                  <a:pt x="105266" y="436733"/>
                </a:lnTo>
                <a:lnTo>
                  <a:pt x="145823" y="458751"/>
                </a:lnTo>
                <a:lnTo>
                  <a:pt x="190641" y="472667"/>
                </a:lnTo>
                <a:lnTo>
                  <a:pt x="238760" y="477519"/>
                </a:lnTo>
                <a:lnTo>
                  <a:pt x="286867" y="472667"/>
                </a:lnTo>
                <a:lnTo>
                  <a:pt x="331680" y="458751"/>
                </a:lnTo>
                <a:lnTo>
                  <a:pt x="372236" y="436733"/>
                </a:lnTo>
                <a:lnTo>
                  <a:pt x="407574" y="407574"/>
                </a:lnTo>
                <a:lnTo>
                  <a:pt x="436733" y="372236"/>
                </a:lnTo>
                <a:lnTo>
                  <a:pt x="458751" y="331680"/>
                </a:lnTo>
                <a:lnTo>
                  <a:pt x="472667" y="286867"/>
                </a:lnTo>
                <a:lnTo>
                  <a:pt x="477520" y="238759"/>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18" name="object 18"/>
          <p:cNvSpPr/>
          <p:nvPr/>
        </p:nvSpPr>
        <p:spPr>
          <a:xfrm>
            <a:off x="1294764" y="4109720"/>
            <a:ext cx="264795" cy="558800"/>
          </a:xfrm>
          <a:custGeom>
            <a:avLst/>
            <a:gdLst/>
            <a:ahLst/>
            <a:cxnLst/>
            <a:rect l="l" t="t" r="r" b="b"/>
            <a:pathLst>
              <a:path w="264794" h="558800">
                <a:moveTo>
                  <a:pt x="0" y="0"/>
                </a:moveTo>
                <a:lnTo>
                  <a:pt x="0" y="558799"/>
                </a:lnTo>
                <a:lnTo>
                  <a:pt x="41656" y="554608"/>
                </a:lnTo>
                <a:lnTo>
                  <a:pt x="87816" y="540840"/>
                </a:lnTo>
                <a:lnTo>
                  <a:pt x="130260" y="519662"/>
                </a:lnTo>
                <a:lnTo>
                  <a:pt x="168236" y="491831"/>
                </a:lnTo>
                <a:lnTo>
                  <a:pt x="200993" y="458104"/>
                </a:lnTo>
                <a:lnTo>
                  <a:pt x="227779" y="419241"/>
                </a:lnTo>
                <a:lnTo>
                  <a:pt x="247842" y="375997"/>
                </a:lnTo>
                <a:lnTo>
                  <a:pt x="260431" y="329131"/>
                </a:lnTo>
                <a:lnTo>
                  <a:pt x="264794" y="279399"/>
                </a:lnTo>
                <a:lnTo>
                  <a:pt x="260431" y="229668"/>
                </a:lnTo>
                <a:lnTo>
                  <a:pt x="247842" y="182802"/>
                </a:lnTo>
                <a:lnTo>
                  <a:pt x="227779" y="139558"/>
                </a:lnTo>
                <a:lnTo>
                  <a:pt x="200993" y="100695"/>
                </a:lnTo>
                <a:lnTo>
                  <a:pt x="168236" y="66968"/>
                </a:lnTo>
                <a:lnTo>
                  <a:pt x="130260" y="39137"/>
                </a:lnTo>
                <a:lnTo>
                  <a:pt x="87816" y="17959"/>
                </a:lnTo>
                <a:lnTo>
                  <a:pt x="41656" y="4190"/>
                </a:lnTo>
                <a:lnTo>
                  <a:pt x="0" y="0"/>
                </a:lnTo>
                <a:close/>
              </a:path>
            </a:pathLst>
          </a:custGeom>
          <a:ln w="10170">
            <a:solidFill>
              <a:srgbClr val="00338D"/>
            </a:solidFill>
          </a:ln>
        </p:spPr>
        <p:txBody>
          <a:bodyPr wrap="square" lIns="0" tIns="0" rIns="0" bIns="0" rtlCol="0"/>
          <a:lstStyle/>
          <a:p>
            <a:endParaRPr/>
          </a:p>
        </p:txBody>
      </p:sp>
      <p:sp>
        <p:nvSpPr>
          <p:cNvPr id="19" name="object 19"/>
          <p:cNvSpPr/>
          <p:nvPr/>
        </p:nvSpPr>
        <p:spPr>
          <a:xfrm>
            <a:off x="1000760" y="4110990"/>
            <a:ext cx="252095" cy="556260"/>
          </a:xfrm>
          <a:custGeom>
            <a:avLst/>
            <a:gdLst/>
            <a:ahLst/>
            <a:cxnLst/>
            <a:rect l="l" t="t" r="r" b="b"/>
            <a:pathLst>
              <a:path w="252094" h="556260">
                <a:moveTo>
                  <a:pt x="251980" y="556260"/>
                </a:moveTo>
                <a:lnTo>
                  <a:pt x="251980" y="0"/>
                </a:lnTo>
                <a:lnTo>
                  <a:pt x="223088" y="2921"/>
                </a:lnTo>
                <a:lnTo>
                  <a:pt x="176948" y="16689"/>
                </a:lnTo>
                <a:lnTo>
                  <a:pt x="134518" y="37867"/>
                </a:lnTo>
                <a:lnTo>
                  <a:pt x="96551" y="65698"/>
                </a:lnTo>
                <a:lnTo>
                  <a:pt x="63800" y="99425"/>
                </a:lnTo>
                <a:lnTo>
                  <a:pt x="37016" y="138288"/>
                </a:lnTo>
                <a:lnTo>
                  <a:pt x="16953" y="181532"/>
                </a:lnTo>
                <a:lnTo>
                  <a:pt x="4363" y="228398"/>
                </a:lnTo>
                <a:lnTo>
                  <a:pt x="0" y="278130"/>
                </a:lnTo>
                <a:lnTo>
                  <a:pt x="4363" y="327861"/>
                </a:lnTo>
                <a:lnTo>
                  <a:pt x="16953" y="374727"/>
                </a:lnTo>
                <a:lnTo>
                  <a:pt x="37016" y="417971"/>
                </a:lnTo>
                <a:lnTo>
                  <a:pt x="63800" y="456834"/>
                </a:lnTo>
                <a:lnTo>
                  <a:pt x="96551" y="490561"/>
                </a:lnTo>
                <a:lnTo>
                  <a:pt x="134518" y="518392"/>
                </a:lnTo>
                <a:lnTo>
                  <a:pt x="176948" y="539570"/>
                </a:lnTo>
                <a:lnTo>
                  <a:pt x="223088" y="553339"/>
                </a:lnTo>
                <a:lnTo>
                  <a:pt x="251980" y="556260"/>
                </a:lnTo>
                <a:close/>
              </a:path>
            </a:pathLst>
          </a:custGeom>
          <a:ln w="10170">
            <a:solidFill>
              <a:srgbClr val="00338D"/>
            </a:solidFill>
          </a:ln>
        </p:spPr>
        <p:txBody>
          <a:bodyPr wrap="square" lIns="0" tIns="0" rIns="0" bIns="0" rtlCol="0"/>
          <a:lstStyle/>
          <a:p>
            <a:endParaRPr/>
          </a:p>
        </p:txBody>
      </p:sp>
      <p:sp>
        <p:nvSpPr>
          <p:cNvPr id="20" name="object 20"/>
          <p:cNvSpPr/>
          <p:nvPr/>
        </p:nvSpPr>
        <p:spPr>
          <a:xfrm>
            <a:off x="1036319" y="4145279"/>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60"/>
                </a:lnTo>
                <a:lnTo>
                  <a:pt x="4850" y="286867"/>
                </a:lnTo>
                <a:lnTo>
                  <a:pt x="18762" y="331680"/>
                </a:lnTo>
                <a:lnTo>
                  <a:pt x="40776" y="372236"/>
                </a:lnTo>
                <a:lnTo>
                  <a:pt x="69930" y="407574"/>
                </a:lnTo>
                <a:lnTo>
                  <a:pt x="105266" y="436733"/>
                </a:lnTo>
                <a:lnTo>
                  <a:pt x="145823" y="458751"/>
                </a:lnTo>
                <a:lnTo>
                  <a:pt x="190641" y="472667"/>
                </a:lnTo>
                <a:lnTo>
                  <a:pt x="238760" y="477520"/>
                </a:lnTo>
                <a:lnTo>
                  <a:pt x="286867" y="472667"/>
                </a:lnTo>
                <a:lnTo>
                  <a:pt x="331680" y="458751"/>
                </a:lnTo>
                <a:lnTo>
                  <a:pt x="372236" y="436733"/>
                </a:lnTo>
                <a:lnTo>
                  <a:pt x="407574" y="407574"/>
                </a:lnTo>
                <a:lnTo>
                  <a:pt x="436733" y="372236"/>
                </a:lnTo>
                <a:lnTo>
                  <a:pt x="458751" y="331680"/>
                </a:lnTo>
                <a:lnTo>
                  <a:pt x="472667" y="286867"/>
                </a:lnTo>
                <a:lnTo>
                  <a:pt x="477520" y="238760"/>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21" name="object 21"/>
          <p:cNvSpPr/>
          <p:nvPr/>
        </p:nvSpPr>
        <p:spPr>
          <a:xfrm>
            <a:off x="1294764" y="4749800"/>
            <a:ext cx="264795" cy="548640"/>
          </a:xfrm>
          <a:custGeom>
            <a:avLst/>
            <a:gdLst/>
            <a:ahLst/>
            <a:cxnLst/>
            <a:rect l="l" t="t" r="r" b="b"/>
            <a:pathLst>
              <a:path w="264794" h="548639">
                <a:moveTo>
                  <a:pt x="0" y="0"/>
                </a:moveTo>
                <a:lnTo>
                  <a:pt x="0" y="548640"/>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19"/>
                </a:lnTo>
                <a:lnTo>
                  <a:pt x="260431" y="225515"/>
                </a:lnTo>
                <a:lnTo>
                  <a:pt x="247842" y="179516"/>
                </a:lnTo>
                <a:lnTo>
                  <a:pt x="227779" y="137068"/>
                </a:lnTo>
                <a:lnTo>
                  <a:pt x="200993" y="98917"/>
                </a:lnTo>
                <a:lnTo>
                  <a:pt x="168236" y="65808"/>
                </a:lnTo>
                <a:lnTo>
                  <a:pt x="130260" y="38486"/>
                </a:lnTo>
                <a:lnTo>
                  <a:pt x="87816" y="17699"/>
                </a:lnTo>
                <a:lnTo>
                  <a:pt x="41656" y="4191"/>
                </a:lnTo>
                <a:lnTo>
                  <a:pt x="0" y="0"/>
                </a:lnTo>
                <a:close/>
              </a:path>
            </a:pathLst>
          </a:custGeom>
          <a:ln w="10170">
            <a:solidFill>
              <a:srgbClr val="00338D"/>
            </a:solidFill>
          </a:ln>
        </p:spPr>
        <p:txBody>
          <a:bodyPr wrap="square" lIns="0" tIns="0" rIns="0" bIns="0" rtlCol="0"/>
          <a:lstStyle/>
          <a:p>
            <a:endParaRPr/>
          </a:p>
        </p:txBody>
      </p:sp>
      <p:sp>
        <p:nvSpPr>
          <p:cNvPr id="22" name="object 22"/>
          <p:cNvSpPr/>
          <p:nvPr/>
        </p:nvSpPr>
        <p:spPr>
          <a:xfrm>
            <a:off x="1000760" y="4751070"/>
            <a:ext cx="252095" cy="546100"/>
          </a:xfrm>
          <a:custGeom>
            <a:avLst/>
            <a:gdLst/>
            <a:ahLst/>
            <a:cxnLst/>
            <a:rect l="l" t="t" r="r" b="b"/>
            <a:pathLst>
              <a:path w="252094" h="546100">
                <a:moveTo>
                  <a:pt x="251980" y="546099"/>
                </a:moveTo>
                <a:lnTo>
                  <a:pt x="251980" y="0"/>
                </a:lnTo>
                <a:lnTo>
                  <a:pt x="223088" y="2920"/>
                </a:lnTo>
                <a:lnTo>
                  <a:pt x="176948" y="16429"/>
                </a:lnTo>
                <a:lnTo>
                  <a:pt x="134518" y="37216"/>
                </a:lnTo>
                <a:lnTo>
                  <a:pt x="96551" y="64538"/>
                </a:lnTo>
                <a:lnTo>
                  <a:pt x="63800" y="97647"/>
                </a:lnTo>
                <a:lnTo>
                  <a:pt x="37016" y="135798"/>
                </a:lnTo>
                <a:lnTo>
                  <a:pt x="16953" y="178246"/>
                </a:lnTo>
                <a:lnTo>
                  <a:pt x="4363" y="224245"/>
                </a:lnTo>
                <a:lnTo>
                  <a:pt x="0" y="273049"/>
                </a:lnTo>
                <a:lnTo>
                  <a:pt x="4363" y="321854"/>
                </a:lnTo>
                <a:lnTo>
                  <a:pt x="16953" y="367853"/>
                </a:lnTo>
                <a:lnTo>
                  <a:pt x="37016" y="410301"/>
                </a:lnTo>
                <a:lnTo>
                  <a:pt x="63800" y="448452"/>
                </a:lnTo>
                <a:lnTo>
                  <a:pt x="96551" y="481561"/>
                </a:lnTo>
                <a:lnTo>
                  <a:pt x="134518" y="508883"/>
                </a:lnTo>
                <a:lnTo>
                  <a:pt x="176948" y="529670"/>
                </a:lnTo>
                <a:lnTo>
                  <a:pt x="223088" y="543178"/>
                </a:lnTo>
                <a:lnTo>
                  <a:pt x="251980" y="546099"/>
                </a:lnTo>
                <a:close/>
              </a:path>
            </a:pathLst>
          </a:custGeom>
          <a:ln w="10170">
            <a:solidFill>
              <a:srgbClr val="00338D"/>
            </a:solidFill>
          </a:ln>
        </p:spPr>
        <p:txBody>
          <a:bodyPr wrap="square" lIns="0" tIns="0" rIns="0" bIns="0" rtlCol="0"/>
          <a:lstStyle/>
          <a:p>
            <a:endParaRPr/>
          </a:p>
        </p:txBody>
      </p:sp>
      <p:sp>
        <p:nvSpPr>
          <p:cNvPr id="23" name="object 23"/>
          <p:cNvSpPr/>
          <p:nvPr/>
        </p:nvSpPr>
        <p:spPr>
          <a:xfrm>
            <a:off x="1036319" y="4775200"/>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60"/>
                </a:lnTo>
                <a:lnTo>
                  <a:pt x="4850" y="286867"/>
                </a:lnTo>
                <a:lnTo>
                  <a:pt x="18762" y="331680"/>
                </a:lnTo>
                <a:lnTo>
                  <a:pt x="40776" y="372236"/>
                </a:lnTo>
                <a:lnTo>
                  <a:pt x="69930" y="407574"/>
                </a:lnTo>
                <a:lnTo>
                  <a:pt x="105266" y="436733"/>
                </a:lnTo>
                <a:lnTo>
                  <a:pt x="145823" y="458751"/>
                </a:lnTo>
                <a:lnTo>
                  <a:pt x="190641" y="472667"/>
                </a:lnTo>
                <a:lnTo>
                  <a:pt x="238760" y="477519"/>
                </a:lnTo>
                <a:lnTo>
                  <a:pt x="286867" y="472667"/>
                </a:lnTo>
                <a:lnTo>
                  <a:pt x="331680" y="458751"/>
                </a:lnTo>
                <a:lnTo>
                  <a:pt x="372236" y="436733"/>
                </a:lnTo>
                <a:lnTo>
                  <a:pt x="407574" y="407574"/>
                </a:lnTo>
                <a:lnTo>
                  <a:pt x="436733" y="372236"/>
                </a:lnTo>
                <a:lnTo>
                  <a:pt x="458751" y="331680"/>
                </a:lnTo>
                <a:lnTo>
                  <a:pt x="472667" y="286867"/>
                </a:lnTo>
                <a:lnTo>
                  <a:pt x="477520" y="238760"/>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24" name="object 24"/>
          <p:cNvSpPr/>
          <p:nvPr/>
        </p:nvSpPr>
        <p:spPr>
          <a:xfrm>
            <a:off x="1294764" y="5379720"/>
            <a:ext cx="264795" cy="548640"/>
          </a:xfrm>
          <a:custGeom>
            <a:avLst/>
            <a:gdLst/>
            <a:ahLst/>
            <a:cxnLst/>
            <a:rect l="l" t="t" r="r" b="b"/>
            <a:pathLst>
              <a:path w="264794" h="548639">
                <a:moveTo>
                  <a:pt x="0" y="0"/>
                </a:moveTo>
                <a:lnTo>
                  <a:pt x="0" y="548639"/>
                </a:lnTo>
                <a:lnTo>
                  <a:pt x="41656" y="544499"/>
                </a:lnTo>
                <a:lnTo>
                  <a:pt x="87816" y="530973"/>
                </a:lnTo>
                <a:lnTo>
                  <a:pt x="130260" y="510176"/>
                </a:lnTo>
                <a:lnTo>
                  <a:pt x="168236" y="482852"/>
                </a:lnTo>
                <a:lnTo>
                  <a:pt x="200993" y="449743"/>
                </a:lnTo>
                <a:lnTo>
                  <a:pt x="227779" y="411593"/>
                </a:lnTo>
                <a:lnTo>
                  <a:pt x="247842" y="369143"/>
                </a:lnTo>
                <a:lnTo>
                  <a:pt x="260431" y="323138"/>
                </a:lnTo>
                <a:lnTo>
                  <a:pt x="264794" y="274319"/>
                </a:lnTo>
                <a:lnTo>
                  <a:pt x="260431" y="225515"/>
                </a:lnTo>
                <a:lnTo>
                  <a:pt x="247842" y="179516"/>
                </a:lnTo>
                <a:lnTo>
                  <a:pt x="227779" y="137068"/>
                </a:lnTo>
                <a:lnTo>
                  <a:pt x="200993" y="98917"/>
                </a:lnTo>
                <a:lnTo>
                  <a:pt x="168236" y="65808"/>
                </a:lnTo>
                <a:lnTo>
                  <a:pt x="130260" y="38486"/>
                </a:lnTo>
                <a:lnTo>
                  <a:pt x="87816" y="17699"/>
                </a:lnTo>
                <a:lnTo>
                  <a:pt x="41656" y="4190"/>
                </a:lnTo>
                <a:lnTo>
                  <a:pt x="0" y="0"/>
                </a:lnTo>
                <a:close/>
              </a:path>
            </a:pathLst>
          </a:custGeom>
          <a:ln w="10170">
            <a:solidFill>
              <a:srgbClr val="00338D"/>
            </a:solidFill>
          </a:ln>
        </p:spPr>
        <p:txBody>
          <a:bodyPr wrap="square" lIns="0" tIns="0" rIns="0" bIns="0" rtlCol="0"/>
          <a:lstStyle/>
          <a:p>
            <a:endParaRPr/>
          </a:p>
        </p:txBody>
      </p:sp>
      <p:sp>
        <p:nvSpPr>
          <p:cNvPr id="25" name="object 25"/>
          <p:cNvSpPr/>
          <p:nvPr/>
        </p:nvSpPr>
        <p:spPr>
          <a:xfrm>
            <a:off x="1000760" y="5380990"/>
            <a:ext cx="252095" cy="546100"/>
          </a:xfrm>
          <a:custGeom>
            <a:avLst/>
            <a:gdLst/>
            <a:ahLst/>
            <a:cxnLst/>
            <a:rect l="l" t="t" r="r" b="b"/>
            <a:pathLst>
              <a:path w="252094" h="546100">
                <a:moveTo>
                  <a:pt x="251980" y="546100"/>
                </a:moveTo>
                <a:lnTo>
                  <a:pt x="251980" y="0"/>
                </a:lnTo>
                <a:lnTo>
                  <a:pt x="223088" y="2921"/>
                </a:lnTo>
                <a:lnTo>
                  <a:pt x="176948" y="16429"/>
                </a:lnTo>
                <a:lnTo>
                  <a:pt x="134518" y="37216"/>
                </a:lnTo>
                <a:lnTo>
                  <a:pt x="96551" y="64538"/>
                </a:lnTo>
                <a:lnTo>
                  <a:pt x="63800" y="97647"/>
                </a:lnTo>
                <a:lnTo>
                  <a:pt x="37016" y="135798"/>
                </a:lnTo>
                <a:lnTo>
                  <a:pt x="16953" y="178246"/>
                </a:lnTo>
                <a:lnTo>
                  <a:pt x="4363" y="224245"/>
                </a:lnTo>
                <a:lnTo>
                  <a:pt x="0" y="273050"/>
                </a:lnTo>
                <a:lnTo>
                  <a:pt x="4363" y="321868"/>
                </a:lnTo>
                <a:lnTo>
                  <a:pt x="16953" y="367873"/>
                </a:lnTo>
                <a:lnTo>
                  <a:pt x="37016" y="410323"/>
                </a:lnTo>
                <a:lnTo>
                  <a:pt x="63800" y="448473"/>
                </a:lnTo>
                <a:lnTo>
                  <a:pt x="96551" y="481582"/>
                </a:lnTo>
                <a:lnTo>
                  <a:pt x="134518" y="508906"/>
                </a:lnTo>
                <a:lnTo>
                  <a:pt x="176948" y="529703"/>
                </a:lnTo>
                <a:lnTo>
                  <a:pt x="223088" y="543229"/>
                </a:lnTo>
                <a:lnTo>
                  <a:pt x="251980" y="546100"/>
                </a:lnTo>
                <a:close/>
              </a:path>
            </a:pathLst>
          </a:custGeom>
          <a:ln w="10170">
            <a:solidFill>
              <a:srgbClr val="00338D"/>
            </a:solidFill>
          </a:ln>
        </p:spPr>
        <p:txBody>
          <a:bodyPr wrap="square" lIns="0" tIns="0" rIns="0" bIns="0" rtlCol="0"/>
          <a:lstStyle/>
          <a:p>
            <a:endParaRPr/>
          </a:p>
        </p:txBody>
      </p:sp>
      <p:sp>
        <p:nvSpPr>
          <p:cNvPr id="26" name="object 26"/>
          <p:cNvSpPr/>
          <p:nvPr/>
        </p:nvSpPr>
        <p:spPr>
          <a:xfrm>
            <a:off x="1036319" y="5415279"/>
            <a:ext cx="477520" cy="467359"/>
          </a:xfrm>
          <a:custGeom>
            <a:avLst/>
            <a:gdLst/>
            <a:ahLst/>
            <a:cxnLst/>
            <a:rect l="l" t="t" r="r" b="b"/>
            <a:pathLst>
              <a:path w="477519" h="467360">
                <a:moveTo>
                  <a:pt x="238760" y="0"/>
                </a:moveTo>
                <a:lnTo>
                  <a:pt x="190641" y="4748"/>
                </a:lnTo>
                <a:lnTo>
                  <a:pt x="145823" y="18367"/>
                </a:lnTo>
                <a:lnTo>
                  <a:pt x="105266" y="39915"/>
                </a:lnTo>
                <a:lnTo>
                  <a:pt x="69930" y="68453"/>
                </a:lnTo>
                <a:lnTo>
                  <a:pt x="40776" y="103038"/>
                </a:lnTo>
                <a:lnTo>
                  <a:pt x="18762" y="142732"/>
                </a:lnTo>
                <a:lnTo>
                  <a:pt x="4850" y="186592"/>
                </a:lnTo>
                <a:lnTo>
                  <a:pt x="0" y="233680"/>
                </a:lnTo>
                <a:lnTo>
                  <a:pt x="4850" y="280774"/>
                </a:lnTo>
                <a:lnTo>
                  <a:pt x="18762" y="324638"/>
                </a:lnTo>
                <a:lnTo>
                  <a:pt x="40776" y="364332"/>
                </a:lnTo>
                <a:lnTo>
                  <a:pt x="69930" y="398916"/>
                </a:lnTo>
                <a:lnTo>
                  <a:pt x="105266" y="427450"/>
                </a:lnTo>
                <a:lnTo>
                  <a:pt x="145823" y="448996"/>
                </a:lnTo>
                <a:lnTo>
                  <a:pt x="190641" y="462612"/>
                </a:lnTo>
                <a:lnTo>
                  <a:pt x="238760" y="467360"/>
                </a:lnTo>
                <a:lnTo>
                  <a:pt x="286867" y="462612"/>
                </a:lnTo>
                <a:lnTo>
                  <a:pt x="331680" y="448996"/>
                </a:lnTo>
                <a:lnTo>
                  <a:pt x="372236" y="427450"/>
                </a:lnTo>
                <a:lnTo>
                  <a:pt x="407574" y="398916"/>
                </a:lnTo>
                <a:lnTo>
                  <a:pt x="436733" y="364332"/>
                </a:lnTo>
                <a:lnTo>
                  <a:pt x="458751" y="324638"/>
                </a:lnTo>
                <a:lnTo>
                  <a:pt x="472667" y="280774"/>
                </a:lnTo>
                <a:lnTo>
                  <a:pt x="477520" y="233680"/>
                </a:lnTo>
                <a:lnTo>
                  <a:pt x="472667" y="186592"/>
                </a:lnTo>
                <a:lnTo>
                  <a:pt x="458751" y="142732"/>
                </a:lnTo>
                <a:lnTo>
                  <a:pt x="436733" y="103038"/>
                </a:lnTo>
                <a:lnTo>
                  <a:pt x="407574" y="68453"/>
                </a:lnTo>
                <a:lnTo>
                  <a:pt x="372236" y="39915"/>
                </a:lnTo>
                <a:lnTo>
                  <a:pt x="331680" y="18367"/>
                </a:lnTo>
                <a:lnTo>
                  <a:pt x="286867" y="4748"/>
                </a:lnTo>
                <a:lnTo>
                  <a:pt x="238760" y="0"/>
                </a:lnTo>
                <a:close/>
              </a:path>
            </a:pathLst>
          </a:custGeom>
          <a:solidFill>
            <a:srgbClr val="00338D"/>
          </a:solidFill>
        </p:spPr>
        <p:txBody>
          <a:bodyPr wrap="square" lIns="0" tIns="0" rIns="0" bIns="0" rtlCol="0"/>
          <a:lstStyle/>
          <a:p>
            <a:endParaRPr/>
          </a:p>
        </p:txBody>
      </p:sp>
      <p:sp>
        <p:nvSpPr>
          <p:cNvPr id="27" name="object 27"/>
          <p:cNvSpPr/>
          <p:nvPr/>
        </p:nvSpPr>
        <p:spPr>
          <a:xfrm>
            <a:off x="3728720" y="1584960"/>
            <a:ext cx="2245360" cy="4338320"/>
          </a:xfrm>
          <a:custGeom>
            <a:avLst/>
            <a:gdLst/>
            <a:ahLst/>
            <a:cxnLst/>
            <a:rect l="l" t="t" r="r" b="b"/>
            <a:pathLst>
              <a:path w="2245360" h="4338320">
                <a:moveTo>
                  <a:pt x="0" y="4338320"/>
                </a:moveTo>
                <a:lnTo>
                  <a:pt x="2245360" y="4338320"/>
                </a:lnTo>
                <a:lnTo>
                  <a:pt x="2245360" y="0"/>
                </a:lnTo>
                <a:lnTo>
                  <a:pt x="0" y="0"/>
                </a:lnTo>
                <a:lnTo>
                  <a:pt x="0" y="4338320"/>
                </a:lnTo>
                <a:close/>
              </a:path>
            </a:pathLst>
          </a:custGeom>
          <a:solidFill>
            <a:srgbClr val="005EB8"/>
          </a:solidFill>
        </p:spPr>
        <p:txBody>
          <a:bodyPr wrap="square" lIns="0" tIns="0" rIns="0" bIns="0" rtlCol="0"/>
          <a:lstStyle/>
          <a:p>
            <a:endParaRPr/>
          </a:p>
        </p:txBody>
      </p:sp>
      <p:sp>
        <p:nvSpPr>
          <p:cNvPr id="28" name="object 28"/>
          <p:cNvSpPr txBox="1"/>
          <p:nvPr/>
        </p:nvSpPr>
        <p:spPr>
          <a:xfrm>
            <a:off x="1644269" y="2358770"/>
            <a:ext cx="1551305" cy="292100"/>
          </a:xfrm>
          <a:prstGeom prst="rect">
            <a:avLst/>
          </a:prstGeom>
        </p:spPr>
        <p:txBody>
          <a:bodyPr vert="horz" wrap="square" lIns="0" tIns="16510" rIns="0" bIns="0" rtlCol="0">
            <a:spAutoFit/>
          </a:bodyPr>
          <a:lstStyle/>
          <a:p>
            <a:pPr marL="12700">
              <a:lnSpc>
                <a:spcPct val="100000"/>
              </a:lnSpc>
              <a:spcBef>
                <a:spcPts val="130"/>
              </a:spcBef>
            </a:pPr>
            <a:r>
              <a:rPr sz="850" spc="5" dirty="0">
                <a:solidFill>
                  <a:srgbClr val="00338D"/>
                </a:solidFill>
                <a:latin typeface="Arial"/>
                <a:cs typeface="Arial"/>
              </a:rPr>
              <a:t>Started </a:t>
            </a:r>
            <a:r>
              <a:rPr sz="850" spc="10" dirty="0">
                <a:solidFill>
                  <a:srgbClr val="00338D"/>
                </a:solidFill>
                <a:latin typeface="Arial"/>
                <a:cs typeface="Arial"/>
              </a:rPr>
              <a:t>business as an</a:t>
            </a:r>
            <a:r>
              <a:rPr sz="850" spc="-50" dirty="0">
                <a:solidFill>
                  <a:srgbClr val="00338D"/>
                </a:solidFill>
                <a:latin typeface="Arial"/>
                <a:cs typeface="Arial"/>
              </a:rPr>
              <a:t> </a:t>
            </a:r>
            <a:r>
              <a:rPr sz="850" b="1" spc="20" dirty="0">
                <a:solidFill>
                  <a:srgbClr val="00338D"/>
                </a:solidFill>
                <a:latin typeface="Arial"/>
                <a:cs typeface="Arial"/>
              </a:rPr>
              <a:t>online</a:t>
            </a:r>
            <a:endParaRPr sz="850">
              <a:latin typeface="Arial"/>
              <a:cs typeface="Arial"/>
            </a:endParaRPr>
          </a:p>
          <a:p>
            <a:pPr marL="12700">
              <a:lnSpc>
                <a:spcPct val="100000"/>
              </a:lnSpc>
              <a:spcBef>
                <a:spcPts val="20"/>
              </a:spcBef>
            </a:pPr>
            <a:r>
              <a:rPr sz="850" b="1" spc="30" dirty="0">
                <a:solidFill>
                  <a:srgbClr val="00338D"/>
                </a:solidFill>
                <a:latin typeface="Arial"/>
                <a:cs typeface="Arial"/>
              </a:rPr>
              <a:t>book</a:t>
            </a:r>
            <a:r>
              <a:rPr sz="850" b="1" spc="-10" dirty="0">
                <a:solidFill>
                  <a:srgbClr val="00338D"/>
                </a:solidFill>
                <a:latin typeface="Arial"/>
                <a:cs typeface="Arial"/>
              </a:rPr>
              <a:t> </a:t>
            </a:r>
            <a:r>
              <a:rPr sz="850" b="1" spc="40" dirty="0">
                <a:solidFill>
                  <a:srgbClr val="00338D"/>
                </a:solidFill>
                <a:latin typeface="Arial"/>
                <a:cs typeface="Arial"/>
              </a:rPr>
              <a:t>seller</a:t>
            </a:r>
            <a:endParaRPr sz="850">
              <a:latin typeface="Arial"/>
              <a:cs typeface="Arial"/>
            </a:endParaRPr>
          </a:p>
        </p:txBody>
      </p:sp>
      <p:sp>
        <p:nvSpPr>
          <p:cNvPr id="29" name="object 29"/>
          <p:cNvSpPr txBox="1"/>
          <p:nvPr/>
        </p:nvSpPr>
        <p:spPr>
          <a:xfrm>
            <a:off x="1644269" y="2984118"/>
            <a:ext cx="1936750" cy="29210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Revenue: </a:t>
            </a:r>
            <a:r>
              <a:rPr sz="850" spc="5" dirty="0">
                <a:solidFill>
                  <a:srgbClr val="00338D"/>
                </a:solidFill>
                <a:latin typeface="Arial"/>
                <a:cs typeface="Arial"/>
              </a:rPr>
              <a:t>£182.7 </a:t>
            </a:r>
            <a:r>
              <a:rPr sz="850" spc="-15" dirty="0">
                <a:solidFill>
                  <a:srgbClr val="00338D"/>
                </a:solidFill>
                <a:latin typeface="Arial"/>
                <a:cs typeface="Arial"/>
              </a:rPr>
              <a:t>billion </a:t>
            </a:r>
            <a:r>
              <a:rPr sz="850" spc="-10" dirty="0">
                <a:solidFill>
                  <a:srgbClr val="00338D"/>
                </a:solidFill>
                <a:latin typeface="Arial"/>
                <a:cs typeface="Arial"/>
              </a:rPr>
              <a:t>in </a:t>
            </a:r>
            <a:r>
              <a:rPr sz="850" spc="5" dirty="0">
                <a:solidFill>
                  <a:srgbClr val="00338D"/>
                </a:solidFill>
                <a:latin typeface="Arial"/>
                <a:cs typeface="Arial"/>
              </a:rPr>
              <a:t>2018</a:t>
            </a:r>
            <a:r>
              <a:rPr sz="850" spc="-105" dirty="0">
                <a:solidFill>
                  <a:srgbClr val="00338D"/>
                </a:solidFill>
                <a:latin typeface="Arial"/>
                <a:cs typeface="Arial"/>
              </a:rPr>
              <a:t> </a:t>
            </a:r>
            <a:r>
              <a:rPr sz="850" spc="10" dirty="0">
                <a:solidFill>
                  <a:srgbClr val="00338D"/>
                </a:solidFill>
                <a:latin typeface="Arial"/>
                <a:cs typeface="Arial"/>
              </a:rPr>
              <a:t>(30.9</a:t>
            </a:r>
            <a:endParaRPr sz="850">
              <a:latin typeface="Arial"/>
              <a:cs typeface="Arial"/>
            </a:endParaRPr>
          </a:p>
          <a:p>
            <a:pPr marL="12700">
              <a:lnSpc>
                <a:spcPct val="100000"/>
              </a:lnSpc>
              <a:spcBef>
                <a:spcPts val="20"/>
              </a:spcBef>
            </a:pPr>
            <a:r>
              <a:rPr sz="850" spc="15" dirty="0">
                <a:solidFill>
                  <a:srgbClr val="00338D"/>
                </a:solidFill>
                <a:latin typeface="Arial"/>
                <a:cs typeface="Arial"/>
              </a:rPr>
              <a:t>percent </a:t>
            </a:r>
            <a:r>
              <a:rPr sz="850" spc="25" dirty="0">
                <a:solidFill>
                  <a:srgbClr val="00338D"/>
                </a:solidFill>
                <a:latin typeface="Arial"/>
                <a:cs typeface="Arial"/>
              </a:rPr>
              <a:t>y-o-y</a:t>
            </a:r>
            <a:r>
              <a:rPr sz="850" spc="15" dirty="0">
                <a:solidFill>
                  <a:srgbClr val="00338D"/>
                </a:solidFill>
                <a:latin typeface="Arial"/>
                <a:cs typeface="Arial"/>
              </a:rPr>
              <a:t> </a:t>
            </a:r>
            <a:r>
              <a:rPr sz="850" spc="10" dirty="0">
                <a:solidFill>
                  <a:srgbClr val="00338D"/>
                </a:solidFill>
                <a:latin typeface="Arial"/>
                <a:cs typeface="Arial"/>
              </a:rPr>
              <a:t>increase)</a:t>
            </a:r>
            <a:endParaRPr sz="850">
              <a:latin typeface="Arial"/>
              <a:cs typeface="Arial"/>
            </a:endParaRPr>
          </a:p>
        </p:txBody>
      </p:sp>
      <p:sp>
        <p:nvSpPr>
          <p:cNvPr id="30" name="object 30"/>
          <p:cNvSpPr txBox="1"/>
          <p:nvPr/>
        </p:nvSpPr>
        <p:spPr>
          <a:xfrm>
            <a:off x="1644269" y="3678173"/>
            <a:ext cx="1523365" cy="160020"/>
          </a:xfrm>
          <a:prstGeom prst="rect">
            <a:avLst/>
          </a:prstGeom>
        </p:spPr>
        <p:txBody>
          <a:bodyPr vert="horz" wrap="square" lIns="0" tIns="16510" rIns="0" bIns="0" rtlCol="0">
            <a:spAutoFit/>
          </a:bodyPr>
          <a:lstStyle/>
          <a:p>
            <a:pPr marL="12700">
              <a:lnSpc>
                <a:spcPct val="100000"/>
              </a:lnSpc>
              <a:spcBef>
                <a:spcPts val="130"/>
              </a:spcBef>
            </a:pPr>
            <a:r>
              <a:rPr sz="850" b="1" spc="30" dirty="0">
                <a:solidFill>
                  <a:srgbClr val="00338D"/>
                </a:solidFill>
                <a:latin typeface="Arial"/>
                <a:cs typeface="Arial"/>
              </a:rPr>
              <a:t>Headquarter: </a:t>
            </a:r>
            <a:r>
              <a:rPr sz="850" spc="-5" dirty="0">
                <a:solidFill>
                  <a:srgbClr val="00338D"/>
                </a:solidFill>
                <a:latin typeface="Arial"/>
                <a:cs typeface="Arial"/>
              </a:rPr>
              <a:t>Seattle, </a:t>
            </a:r>
            <a:r>
              <a:rPr sz="850" spc="5" dirty="0">
                <a:solidFill>
                  <a:srgbClr val="00338D"/>
                </a:solidFill>
                <a:latin typeface="Arial"/>
                <a:cs typeface="Arial"/>
              </a:rPr>
              <a:t>the</a:t>
            </a:r>
            <a:r>
              <a:rPr sz="850" spc="80" dirty="0">
                <a:solidFill>
                  <a:srgbClr val="00338D"/>
                </a:solidFill>
                <a:latin typeface="Arial"/>
                <a:cs typeface="Arial"/>
              </a:rPr>
              <a:t> </a:t>
            </a:r>
            <a:r>
              <a:rPr sz="850" spc="-20" dirty="0">
                <a:solidFill>
                  <a:srgbClr val="00338D"/>
                </a:solidFill>
                <a:latin typeface="Arial"/>
                <a:cs typeface="Arial"/>
              </a:rPr>
              <a:t>US</a:t>
            </a:r>
            <a:endParaRPr sz="850">
              <a:latin typeface="Arial"/>
              <a:cs typeface="Arial"/>
            </a:endParaRPr>
          </a:p>
        </p:txBody>
      </p:sp>
      <p:sp>
        <p:nvSpPr>
          <p:cNvPr id="31" name="object 31"/>
          <p:cNvSpPr txBox="1"/>
          <p:nvPr/>
        </p:nvSpPr>
        <p:spPr>
          <a:xfrm>
            <a:off x="1644269" y="4235069"/>
            <a:ext cx="1493520" cy="292100"/>
          </a:xfrm>
          <a:prstGeom prst="rect">
            <a:avLst/>
          </a:prstGeom>
        </p:spPr>
        <p:txBody>
          <a:bodyPr vert="horz" wrap="square" lIns="0" tIns="16510" rIns="0" bIns="0" rtlCol="0">
            <a:spAutoFit/>
          </a:bodyPr>
          <a:lstStyle/>
          <a:p>
            <a:pPr marL="12700">
              <a:lnSpc>
                <a:spcPct val="100000"/>
              </a:lnSpc>
              <a:spcBef>
                <a:spcPts val="130"/>
              </a:spcBef>
            </a:pPr>
            <a:r>
              <a:rPr sz="850" b="1" spc="5" dirty="0">
                <a:solidFill>
                  <a:srgbClr val="00338D"/>
                </a:solidFill>
                <a:latin typeface="Arial"/>
                <a:cs typeface="Arial"/>
              </a:rPr>
              <a:t>310 </a:t>
            </a:r>
            <a:r>
              <a:rPr sz="850" b="1" spc="25" dirty="0">
                <a:solidFill>
                  <a:srgbClr val="00338D"/>
                </a:solidFill>
                <a:latin typeface="Arial"/>
                <a:cs typeface="Arial"/>
              </a:rPr>
              <a:t>million </a:t>
            </a:r>
            <a:r>
              <a:rPr sz="850" spc="15" dirty="0">
                <a:solidFill>
                  <a:srgbClr val="00338D"/>
                </a:solidFill>
                <a:latin typeface="Arial"/>
                <a:cs typeface="Arial"/>
              </a:rPr>
              <a:t>active</a:t>
            </a:r>
            <a:r>
              <a:rPr sz="850" spc="20" dirty="0">
                <a:solidFill>
                  <a:srgbClr val="00338D"/>
                </a:solidFill>
                <a:latin typeface="Arial"/>
                <a:cs typeface="Arial"/>
              </a:rPr>
              <a:t> </a:t>
            </a:r>
            <a:r>
              <a:rPr sz="850" spc="10" dirty="0">
                <a:solidFill>
                  <a:srgbClr val="00338D"/>
                </a:solidFill>
                <a:latin typeface="Arial"/>
                <a:cs typeface="Arial"/>
              </a:rPr>
              <a:t>customers</a:t>
            </a:r>
            <a:endParaRPr sz="850">
              <a:latin typeface="Arial"/>
              <a:cs typeface="Arial"/>
            </a:endParaRPr>
          </a:p>
          <a:p>
            <a:pPr marL="12700">
              <a:lnSpc>
                <a:spcPct val="100000"/>
              </a:lnSpc>
              <a:spcBef>
                <a:spcPts val="20"/>
              </a:spcBef>
            </a:pPr>
            <a:r>
              <a:rPr sz="850" spc="5" dirty="0">
                <a:solidFill>
                  <a:srgbClr val="00338D"/>
                </a:solidFill>
                <a:latin typeface="Arial"/>
                <a:cs typeface="Arial"/>
              </a:rPr>
              <a:t>(January</a:t>
            </a:r>
            <a:r>
              <a:rPr sz="850" spc="120" dirty="0">
                <a:solidFill>
                  <a:srgbClr val="00338D"/>
                </a:solidFill>
                <a:latin typeface="Arial"/>
                <a:cs typeface="Arial"/>
              </a:rPr>
              <a:t> </a:t>
            </a:r>
            <a:r>
              <a:rPr sz="850" spc="5" dirty="0">
                <a:solidFill>
                  <a:srgbClr val="00338D"/>
                </a:solidFill>
                <a:latin typeface="Arial"/>
                <a:cs typeface="Arial"/>
              </a:rPr>
              <a:t>2018)</a:t>
            </a:r>
            <a:endParaRPr sz="850">
              <a:latin typeface="Arial"/>
              <a:cs typeface="Arial"/>
            </a:endParaRPr>
          </a:p>
        </p:txBody>
      </p:sp>
      <p:sp>
        <p:nvSpPr>
          <p:cNvPr id="32" name="object 32"/>
          <p:cNvSpPr txBox="1"/>
          <p:nvPr/>
        </p:nvSpPr>
        <p:spPr>
          <a:xfrm>
            <a:off x="1644269" y="4791392"/>
            <a:ext cx="1653539" cy="434975"/>
          </a:xfrm>
          <a:prstGeom prst="rect">
            <a:avLst/>
          </a:prstGeom>
        </p:spPr>
        <p:txBody>
          <a:bodyPr vert="horz" wrap="square" lIns="0" tIns="8890" rIns="0" bIns="0" rtlCol="0">
            <a:spAutoFit/>
          </a:bodyPr>
          <a:lstStyle/>
          <a:p>
            <a:pPr marL="12700" marR="5080">
              <a:lnSpc>
                <a:spcPct val="106100"/>
              </a:lnSpc>
              <a:spcBef>
                <a:spcPts val="70"/>
              </a:spcBef>
            </a:pPr>
            <a:r>
              <a:rPr sz="850" spc="5" dirty="0">
                <a:solidFill>
                  <a:srgbClr val="00338D"/>
                </a:solidFill>
                <a:latin typeface="Arial"/>
                <a:cs typeface="Arial"/>
              </a:rPr>
              <a:t>Amazon’s </a:t>
            </a:r>
            <a:r>
              <a:rPr sz="850" spc="-30" dirty="0">
                <a:solidFill>
                  <a:srgbClr val="00338D"/>
                </a:solidFill>
                <a:latin typeface="Arial"/>
                <a:cs typeface="Arial"/>
              </a:rPr>
              <a:t>Prime </a:t>
            </a:r>
            <a:r>
              <a:rPr sz="850" spc="20" dirty="0">
                <a:solidFill>
                  <a:srgbClr val="00338D"/>
                </a:solidFill>
                <a:latin typeface="Arial"/>
                <a:cs typeface="Arial"/>
              </a:rPr>
              <a:t>subscribers  </a:t>
            </a:r>
            <a:r>
              <a:rPr sz="850" spc="15" dirty="0">
                <a:solidFill>
                  <a:srgbClr val="00338D"/>
                </a:solidFill>
                <a:latin typeface="Arial"/>
                <a:cs typeface="Arial"/>
              </a:rPr>
              <a:t>increased </a:t>
            </a:r>
            <a:r>
              <a:rPr sz="850" spc="10" dirty="0">
                <a:solidFill>
                  <a:srgbClr val="00338D"/>
                </a:solidFill>
                <a:latin typeface="Arial"/>
                <a:cs typeface="Arial"/>
              </a:rPr>
              <a:t>to 15 </a:t>
            </a:r>
            <a:r>
              <a:rPr sz="850" spc="-30" dirty="0">
                <a:solidFill>
                  <a:srgbClr val="00338D"/>
                </a:solidFill>
                <a:latin typeface="Arial"/>
                <a:cs typeface="Arial"/>
              </a:rPr>
              <a:t>million </a:t>
            </a:r>
            <a:r>
              <a:rPr sz="850" spc="-10" dirty="0">
                <a:solidFill>
                  <a:srgbClr val="00338D"/>
                </a:solidFill>
                <a:latin typeface="Arial"/>
                <a:cs typeface="Arial"/>
              </a:rPr>
              <a:t>in </a:t>
            </a:r>
            <a:r>
              <a:rPr sz="850" spc="5" dirty="0">
                <a:solidFill>
                  <a:srgbClr val="00338D"/>
                </a:solidFill>
                <a:latin typeface="Arial"/>
                <a:cs typeface="Arial"/>
              </a:rPr>
              <a:t>the </a:t>
            </a:r>
            <a:r>
              <a:rPr sz="850" spc="-20" dirty="0">
                <a:solidFill>
                  <a:srgbClr val="00338D"/>
                </a:solidFill>
                <a:latin typeface="Arial"/>
                <a:cs typeface="Arial"/>
              </a:rPr>
              <a:t>UK  </a:t>
            </a:r>
            <a:r>
              <a:rPr sz="850" spc="10" dirty="0">
                <a:solidFill>
                  <a:srgbClr val="00338D"/>
                </a:solidFill>
                <a:latin typeface="Arial"/>
                <a:cs typeface="Arial"/>
              </a:rPr>
              <a:t>(March</a:t>
            </a:r>
            <a:r>
              <a:rPr sz="850" spc="65" dirty="0">
                <a:solidFill>
                  <a:srgbClr val="00338D"/>
                </a:solidFill>
                <a:latin typeface="Arial"/>
                <a:cs typeface="Arial"/>
              </a:rPr>
              <a:t> </a:t>
            </a:r>
            <a:r>
              <a:rPr sz="850" spc="5" dirty="0">
                <a:solidFill>
                  <a:srgbClr val="00338D"/>
                </a:solidFill>
                <a:latin typeface="Arial"/>
                <a:cs typeface="Arial"/>
              </a:rPr>
              <a:t>2019)</a:t>
            </a:r>
            <a:endParaRPr sz="850">
              <a:latin typeface="Arial"/>
              <a:cs typeface="Arial"/>
            </a:endParaRPr>
          </a:p>
        </p:txBody>
      </p:sp>
      <p:sp>
        <p:nvSpPr>
          <p:cNvPr id="33" name="object 33"/>
          <p:cNvSpPr txBox="1"/>
          <p:nvPr/>
        </p:nvSpPr>
        <p:spPr>
          <a:xfrm>
            <a:off x="1644269" y="5348604"/>
            <a:ext cx="1997710" cy="567055"/>
          </a:xfrm>
          <a:prstGeom prst="rect">
            <a:avLst/>
          </a:prstGeom>
        </p:spPr>
        <p:txBody>
          <a:bodyPr vert="horz" wrap="square" lIns="0" tIns="8255" rIns="0" bIns="0" rtlCol="0">
            <a:spAutoFit/>
          </a:bodyPr>
          <a:lstStyle/>
          <a:p>
            <a:pPr marL="12700" marR="417195">
              <a:lnSpc>
                <a:spcPct val="106000"/>
              </a:lnSpc>
              <a:spcBef>
                <a:spcPts val="65"/>
              </a:spcBef>
            </a:pPr>
            <a:r>
              <a:rPr sz="850" b="1" spc="35" dirty="0">
                <a:solidFill>
                  <a:srgbClr val="00338D"/>
                </a:solidFill>
                <a:latin typeface="Arial"/>
                <a:cs typeface="Arial"/>
              </a:rPr>
              <a:t>“Amazon’s</a:t>
            </a:r>
            <a:r>
              <a:rPr sz="850" b="1" spc="-20" dirty="0">
                <a:solidFill>
                  <a:srgbClr val="00338D"/>
                </a:solidFill>
                <a:latin typeface="Arial"/>
                <a:cs typeface="Arial"/>
              </a:rPr>
              <a:t> </a:t>
            </a:r>
            <a:r>
              <a:rPr sz="850" b="1" spc="20" dirty="0">
                <a:solidFill>
                  <a:srgbClr val="00338D"/>
                </a:solidFill>
                <a:latin typeface="Arial"/>
                <a:cs typeface="Arial"/>
              </a:rPr>
              <a:t>goal</a:t>
            </a:r>
            <a:r>
              <a:rPr sz="850" b="1" spc="-90" dirty="0">
                <a:solidFill>
                  <a:srgbClr val="00338D"/>
                </a:solidFill>
                <a:latin typeface="Arial"/>
                <a:cs typeface="Arial"/>
              </a:rPr>
              <a:t> </a:t>
            </a:r>
            <a:r>
              <a:rPr sz="850" b="1" spc="10" dirty="0">
                <a:solidFill>
                  <a:srgbClr val="00338D"/>
                </a:solidFill>
                <a:latin typeface="Arial"/>
                <a:cs typeface="Arial"/>
              </a:rPr>
              <a:t>is</a:t>
            </a:r>
            <a:r>
              <a:rPr sz="850" b="1" spc="55" dirty="0">
                <a:solidFill>
                  <a:srgbClr val="00338D"/>
                </a:solidFill>
                <a:latin typeface="Arial"/>
                <a:cs typeface="Arial"/>
              </a:rPr>
              <a:t> </a:t>
            </a:r>
            <a:r>
              <a:rPr sz="850" b="1" spc="25" dirty="0">
                <a:solidFill>
                  <a:srgbClr val="00338D"/>
                </a:solidFill>
                <a:latin typeface="Arial"/>
                <a:cs typeface="Arial"/>
              </a:rPr>
              <a:t>to</a:t>
            </a:r>
            <a:r>
              <a:rPr sz="850" b="1" spc="-60" dirty="0">
                <a:solidFill>
                  <a:srgbClr val="00338D"/>
                </a:solidFill>
                <a:latin typeface="Arial"/>
                <a:cs typeface="Arial"/>
              </a:rPr>
              <a:t> </a:t>
            </a:r>
            <a:r>
              <a:rPr sz="850" b="1" spc="55" dirty="0">
                <a:solidFill>
                  <a:srgbClr val="00338D"/>
                </a:solidFill>
                <a:latin typeface="Arial"/>
                <a:cs typeface="Arial"/>
              </a:rPr>
              <a:t>make</a:t>
            </a:r>
            <a:r>
              <a:rPr sz="850" b="1" spc="-20" dirty="0">
                <a:solidFill>
                  <a:srgbClr val="00338D"/>
                </a:solidFill>
                <a:latin typeface="Arial"/>
                <a:cs typeface="Arial"/>
              </a:rPr>
              <a:t> </a:t>
            </a:r>
            <a:r>
              <a:rPr sz="850" b="1" spc="5" dirty="0">
                <a:solidFill>
                  <a:srgbClr val="00338D"/>
                </a:solidFill>
                <a:latin typeface="Arial"/>
                <a:cs typeface="Arial"/>
              </a:rPr>
              <a:t>it  </a:t>
            </a:r>
            <a:r>
              <a:rPr sz="850" b="1" spc="35" dirty="0">
                <a:solidFill>
                  <a:srgbClr val="00338D"/>
                </a:solidFill>
                <a:latin typeface="Arial"/>
                <a:cs typeface="Arial"/>
              </a:rPr>
              <a:t>‘irresponsible’ </a:t>
            </a:r>
            <a:r>
              <a:rPr sz="850" b="1" spc="25" dirty="0">
                <a:solidFill>
                  <a:srgbClr val="00338D"/>
                </a:solidFill>
                <a:latin typeface="Arial"/>
                <a:cs typeface="Arial"/>
              </a:rPr>
              <a:t>to </a:t>
            </a:r>
            <a:r>
              <a:rPr sz="850" b="1" spc="30" dirty="0">
                <a:solidFill>
                  <a:srgbClr val="00338D"/>
                </a:solidFill>
                <a:latin typeface="Arial"/>
                <a:cs typeface="Arial"/>
              </a:rPr>
              <a:t>not </a:t>
            </a:r>
            <a:r>
              <a:rPr sz="850" b="1" spc="25" dirty="0">
                <a:solidFill>
                  <a:srgbClr val="00338D"/>
                </a:solidFill>
                <a:latin typeface="Arial"/>
                <a:cs typeface="Arial"/>
              </a:rPr>
              <a:t>be </a:t>
            </a:r>
            <a:r>
              <a:rPr sz="850" b="1" spc="15" dirty="0">
                <a:solidFill>
                  <a:srgbClr val="00338D"/>
                </a:solidFill>
                <a:latin typeface="Arial"/>
                <a:cs typeface="Arial"/>
              </a:rPr>
              <a:t>a  </a:t>
            </a:r>
            <a:r>
              <a:rPr sz="850" b="1" spc="35" dirty="0">
                <a:solidFill>
                  <a:srgbClr val="00338D"/>
                </a:solidFill>
                <a:latin typeface="Arial"/>
                <a:cs typeface="Arial"/>
              </a:rPr>
              <a:t>Prime</a:t>
            </a:r>
            <a:r>
              <a:rPr sz="850" b="1" spc="-10" dirty="0">
                <a:solidFill>
                  <a:srgbClr val="00338D"/>
                </a:solidFill>
                <a:latin typeface="Arial"/>
                <a:cs typeface="Arial"/>
              </a:rPr>
              <a:t> </a:t>
            </a:r>
            <a:r>
              <a:rPr sz="850" b="1" spc="50" dirty="0">
                <a:solidFill>
                  <a:srgbClr val="00338D"/>
                </a:solidFill>
                <a:latin typeface="Arial"/>
                <a:cs typeface="Arial"/>
              </a:rPr>
              <a:t>member”</a:t>
            </a:r>
            <a:endParaRPr sz="850">
              <a:latin typeface="Arial"/>
              <a:cs typeface="Arial"/>
            </a:endParaRPr>
          </a:p>
          <a:p>
            <a:pPr marL="521334">
              <a:lnSpc>
                <a:spcPct val="100000"/>
              </a:lnSpc>
              <a:spcBef>
                <a:spcPts val="25"/>
              </a:spcBef>
            </a:pPr>
            <a:r>
              <a:rPr sz="850" spc="30" dirty="0">
                <a:solidFill>
                  <a:srgbClr val="00338D"/>
                </a:solidFill>
                <a:latin typeface="Arial"/>
                <a:cs typeface="Arial"/>
              </a:rPr>
              <a:t>— </a:t>
            </a:r>
            <a:r>
              <a:rPr sz="850" spc="15" dirty="0">
                <a:solidFill>
                  <a:srgbClr val="00338D"/>
                </a:solidFill>
                <a:latin typeface="Arial"/>
                <a:cs typeface="Arial"/>
              </a:rPr>
              <a:t>Jeff Bezos, </a:t>
            </a:r>
            <a:r>
              <a:rPr sz="850" spc="-45" dirty="0">
                <a:solidFill>
                  <a:srgbClr val="00338D"/>
                </a:solidFill>
                <a:latin typeface="Arial"/>
                <a:cs typeface="Arial"/>
              </a:rPr>
              <a:t>CEO,</a:t>
            </a:r>
            <a:r>
              <a:rPr sz="850" spc="105" dirty="0">
                <a:solidFill>
                  <a:srgbClr val="00338D"/>
                </a:solidFill>
                <a:latin typeface="Arial"/>
                <a:cs typeface="Arial"/>
              </a:rPr>
              <a:t> </a:t>
            </a:r>
            <a:r>
              <a:rPr sz="850" spc="10" dirty="0">
                <a:solidFill>
                  <a:srgbClr val="00338D"/>
                </a:solidFill>
                <a:latin typeface="Arial"/>
                <a:cs typeface="Arial"/>
              </a:rPr>
              <a:t>Amazon</a:t>
            </a:r>
            <a:endParaRPr sz="850">
              <a:latin typeface="Arial"/>
              <a:cs typeface="Arial"/>
            </a:endParaRPr>
          </a:p>
        </p:txBody>
      </p:sp>
      <p:sp>
        <p:nvSpPr>
          <p:cNvPr id="34" name="object 34"/>
          <p:cNvSpPr txBox="1"/>
          <p:nvPr/>
        </p:nvSpPr>
        <p:spPr>
          <a:xfrm>
            <a:off x="986472" y="1773484"/>
            <a:ext cx="8794072" cy="143629"/>
          </a:xfrm>
          <a:prstGeom prst="rect">
            <a:avLst/>
          </a:prstGeom>
        </p:spPr>
        <p:txBody>
          <a:bodyPr vert="horz" wrap="square" lIns="0" tIns="12700" rIns="0" bIns="0" rtlCol="0">
            <a:spAutoFit/>
          </a:bodyPr>
          <a:lstStyle/>
          <a:p>
            <a:pPr marL="669925">
              <a:lnSpc>
                <a:spcPct val="100000"/>
              </a:lnSpc>
              <a:spcBef>
                <a:spcPts val="325"/>
              </a:spcBef>
            </a:pPr>
            <a:r>
              <a:rPr sz="850" b="1" spc="30" dirty="0">
                <a:solidFill>
                  <a:srgbClr val="00338D"/>
                </a:solidFill>
                <a:latin typeface="Arial"/>
                <a:cs typeface="Arial"/>
              </a:rPr>
              <a:t>Founded:</a:t>
            </a:r>
            <a:r>
              <a:rPr sz="850" b="1" spc="-45" dirty="0">
                <a:solidFill>
                  <a:srgbClr val="00338D"/>
                </a:solidFill>
                <a:latin typeface="Arial"/>
                <a:cs typeface="Arial"/>
              </a:rPr>
              <a:t> </a:t>
            </a:r>
            <a:r>
              <a:rPr sz="850" spc="5" dirty="0">
                <a:solidFill>
                  <a:srgbClr val="00338D"/>
                </a:solidFill>
                <a:latin typeface="Arial"/>
                <a:cs typeface="Arial"/>
              </a:rPr>
              <a:t>1994</a:t>
            </a:r>
            <a:endParaRPr sz="850" dirty="0">
              <a:latin typeface="Arial"/>
              <a:cs typeface="Arial"/>
            </a:endParaRPr>
          </a:p>
        </p:txBody>
      </p:sp>
      <p:sp>
        <p:nvSpPr>
          <p:cNvPr id="35" name="object 35"/>
          <p:cNvSpPr/>
          <p:nvPr/>
        </p:nvSpPr>
        <p:spPr>
          <a:xfrm>
            <a:off x="1119155" y="1732407"/>
            <a:ext cx="293370" cy="259079"/>
          </a:xfrm>
          <a:custGeom>
            <a:avLst/>
            <a:gdLst/>
            <a:ahLst/>
            <a:cxnLst/>
            <a:rect l="l" t="t" r="r" b="b"/>
            <a:pathLst>
              <a:path w="293369" h="259080">
                <a:moveTo>
                  <a:pt x="255626" y="200152"/>
                </a:moveTo>
                <a:lnTo>
                  <a:pt x="195040" y="200152"/>
                </a:lnTo>
                <a:lnTo>
                  <a:pt x="270605" y="258953"/>
                </a:lnTo>
                <a:lnTo>
                  <a:pt x="276278" y="251541"/>
                </a:lnTo>
                <a:lnTo>
                  <a:pt x="281892" y="244141"/>
                </a:lnTo>
                <a:lnTo>
                  <a:pt x="293084" y="229235"/>
                </a:lnTo>
                <a:lnTo>
                  <a:pt x="255626" y="200152"/>
                </a:lnTo>
                <a:close/>
              </a:path>
              <a:path w="293369" h="259080">
                <a:moveTo>
                  <a:pt x="133772" y="0"/>
                </a:moveTo>
                <a:lnTo>
                  <a:pt x="92736" y="635"/>
                </a:lnTo>
                <a:lnTo>
                  <a:pt x="54589" y="15748"/>
                </a:lnTo>
                <a:lnTo>
                  <a:pt x="23196" y="44577"/>
                </a:lnTo>
                <a:lnTo>
                  <a:pt x="4358" y="82371"/>
                </a:lnTo>
                <a:lnTo>
                  <a:pt x="0" y="123285"/>
                </a:lnTo>
                <a:lnTo>
                  <a:pt x="9805" y="163198"/>
                </a:lnTo>
                <a:lnTo>
                  <a:pt x="33458" y="197993"/>
                </a:lnTo>
                <a:lnTo>
                  <a:pt x="70079" y="222904"/>
                </a:lnTo>
                <a:lnTo>
                  <a:pt x="112568" y="232219"/>
                </a:lnTo>
                <a:lnTo>
                  <a:pt x="155896" y="224960"/>
                </a:lnTo>
                <a:lnTo>
                  <a:pt x="185421" y="206248"/>
                </a:lnTo>
                <a:lnTo>
                  <a:pt x="115309" y="206248"/>
                </a:lnTo>
                <a:lnTo>
                  <a:pt x="80574" y="199173"/>
                </a:lnTo>
                <a:lnTo>
                  <a:pt x="52054" y="179752"/>
                </a:lnTo>
                <a:lnTo>
                  <a:pt x="32720" y="150973"/>
                </a:lnTo>
                <a:lnTo>
                  <a:pt x="25546" y="115824"/>
                </a:lnTo>
                <a:lnTo>
                  <a:pt x="32493" y="80250"/>
                </a:lnTo>
                <a:lnTo>
                  <a:pt x="51668" y="51260"/>
                </a:lnTo>
                <a:lnTo>
                  <a:pt x="80222" y="31724"/>
                </a:lnTo>
                <a:lnTo>
                  <a:pt x="115309" y="24511"/>
                </a:lnTo>
                <a:lnTo>
                  <a:pt x="185108" y="24511"/>
                </a:lnTo>
                <a:lnTo>
                  <a:pt x="173831" y="14605"/>
                </a:lnTo>
                <a:lnTo>
                  <a:pt x="133772" y="0"/>
                </a:lnTo>
                <a:close/>
              </a:path>
              <a:path w="293369" h="259080">
                <a:moveTo>
                  <a:pt x="185108" y="24511"/>
                </a:moveTo>
                <a:lnTo>
                  <a:pt x="115309" y="24511"/>
                </a:lnTo>
                <a:lnTo>
                  <a:pt x="150094" y="31587"/>
                </a:lnTo>
                <a:lnTo>
                  <a:pt x="178612" y="51022"/>
                </a:lnTo>
                <a:lnTo>
                  <a:pt x="197919" y="79839"/>
                </a:lnTo>
                <a:lnTo>
                  <a:pt x="205073" y="115062"/>
                </a:lnTo>
                <a:lnTo>
                  <a:pt x="198116" y="150491"/>
                </a:lnTo>
                <a:lnTo>
                  <a:pt x="178946" y="179419"/>
                </a:lnTo>
                <a:lnTo>
                  <a:pt x="150398" y="198965"/>
                </a:lnTo>
                <a:lnTo>
                  <a:pt x="115309" y="206248"/>
                </a:lnTo>
                <a:lnTo>
                  <a:pt x="185421" y="206248"/>
                </a:lnTo>
                <a:lnTo>
                  <a:pt x="195040" y="200152"/>
                </a:lnTo>
                <a:lnTo>
                  <a:pt x="255626" y="200152"/>
                </a:lnTo>
                <a:lnTo>
                  <a:pt x="217392" y="170434"/>
                </a:lnTo>
                <a:lnTo>
                  <a:pt x="230552" y="124761"/>
                </a:lnTo>
                <a:lnTo>
                  <a:pt x="225710" y="80803"/>
                </a:lnTo>
                <a:lnTo>
                  <a:pt x="205819" y="42703"/>
                </a:lnTo>
                <a:lnTo>
                  <a:pt x="185108" y="24511"/>
                </a:lnTo>
                <a:close/>
              </a:path>
            </a:pathLst>
          </a:custGeom>
          <a:solidFill>
            <a:srgbClr val="FFFFFF"/>
          </a:solidFill>
        </p:spPr>
        <p:txBody>
          <a:bodyPr wrap="square" lIns="0" tIns="0" rIns="0" bIns="0" rtlCol="0"/>
          <a:lstStyle/>
          <a:p>
            <a:endParaRPr/>
          </a:p>
        </p:txBody>
      </p:sp>
      <p:sp>
        <p:nvSpPr>
          <p:cNvPr id="36" name="object 36"/>
          <p:cNvSpPr/>
          <p:nvPr/>
        </p:nvSpPr>
        <p:spPr>
          <a:xfrm>
            <a:off x="1402080" y="1960879"/>
            <a:ext cx="40640" cy="40640"/>
          </a:xfrm>
          <a:custGeom>
            <a:avLst/>
            <a:gdLst/>
            <a:ahLst/>
            <a:cxnLst/>
            <a:rect l="l" t="t" r="r" b="b"/>
            <a:pathLst>
              <a:path w="40640" h="40639">
                <a:moveTo>
                  <a:pt x="22606" y="0"/>
                </a:moveTo>
                <a:lnTo>
                  <a:pt x="5675" y="20931"/>
                </a:lnTo>
                <a:lnTo>
                  <a:pt x="0" y="28067"/>
                </a:lnTo>
                <a:lnTo>
                  <a:pt x="4953" y="31242"/>
                </a:lnTo>
                <a:lnTo>
                  <a:pt x="9143" y="34671"/>
                </a:lnTo>
                <a:lnTo>
                  <a:pt x="13969" y="37084"/>
                </a:lnTo>
                <a:lnTo>
                  <a:pt x="21589" y="40640"/>
                </a:lnTo>
                <a:lnTo>
                  <a:pt x="30860" y="37846"/>
                </a:lnTo>
                <a:lnTo>
                  <a:pt x="40639" y="25019"/>
                </a:lnTo>
                <a:lnTo>
                  <a:pt x="40512" y="15621"/>
                </a:lnTo>
                <a:lnTo>
                  <a:pt x="34797" y="10033"/>
                </a:lnTo>
                <a:lnTo>
                  <a:pt x="31241" y="6350"/>
                </a:lnTo>
                <a:lnTo>
                  <a:pt x="26923" y="3429"/>
                </a:lnTo>
                <a:lnTo>
                  <a:pt x="22606" y="0"/>
                </a:lnTo>
                <a:close/>
              </a:path>
            </a:pathLst>
          </a:custGeom>
          <a:solidFill>
            <a:srgbClr val="FFFFFF"/>
          </a:solidFill>
        </p:spPr>
        <p:txBody>
          <a:bodyPr wrap="square" lIns="0" tIns="0" rIns="0" bIns="0" rtlCol="0"/>
          <a:lstStyle/>
          <a:p>
            <a:endParaRPr/>
          </a:p>
        </p:txBody>
      </p:sp>
      <p:sp>
        <p:nvSpPr>
          <p:cNvPr id="37" name="object 37"/>
          <p:cNvSpPr/>
          <p:nvPr/>
        </p:nvSpPr>
        <p:spPr>
          <a:xfrm>
            <a:off x="1178560" y="1767967"/>
            <a:ext cx="121920" cy="150685"/>
          </a:xfrm>
          <a:prstGeom prst="rect">
            <a:avLst/>
          </a:prstGeom>
          <a:blipFill>
            <a:blip r:embed="rId2" cstate="print"/>
            <a:stretch>
              <a:fillRect/>
            </a:stretch>
          </a:blipFill>
        </p:spPr>
        <p:txBody>
          <a:bodyPr wrap="square" lIns="0" tIns="0" rIns="0" bIns="0" rtlCol="0"/>
          <a:lstStyle/>
          <a:p>
            <a:endParaRPr/>
          </a:p>
        </p:txBody>
      </p:sp>
      <p:sp>
        <p:nvSpPr>
          <p:cNvPr id="38" name="object 38"/>
          <p:cNvSpPr/>
          <p:nvPr/>
        </p:nvSpPr>
        <p:spPr>
          <a:xfrm>
            <a:off x="1107439" y="4236720"/>
            <a:ext cx="335279" cy="294640"/>
          </a:xfrm>
          <a:prstGeom prst="rect">
            <a:avLst/>
          </a:prstGeom>
          <a:blipFill>
            <a:blip r:embed="rId3" cstate="print"/>
            <a:stretch>
              <a:fillRect/>
            </a:stretch>
          </a:blipFill>
        </p:spPr>
        <p:txBody>
          <a:bodyPr wrap="square" lIns="0" tIns="0" rIns="0" bIns="0" rtlCol="0"/>
          <a:lstStyle/>
          <a:p>
            <a:endParaRPr/>
          </a:p>
        </p:txBody>
      </p:sp>
      <p:sp>
        <p:nvSpPr>
          <p:cNvPr id="39" name="object 39"/>
          <p:cNvSpPr/>
          <p:nvPr/>
        </p:nvSpPr>
        <p:spPr>
          <a:xfrm>
            <a:off x="1127760" y="4876800"/>
            <a:ext cx="294640" cy="284480"/>
          </a:xfrm>
          <a:prstGeom prst="rect">
            <a:avLst/>
          </a:prstGeom>
          <a:blipFill>
            <a:blip r:embed="rId4" cstate="print"/>
            <a:stretch>
              <a:fillRect/>
            </a:stretch>
          </a:blipFill>
        </p:spPr>
        <p:txBody>
          <a:bodyPr wrap="square" lIns="0" tIns="0" rIns="0" bIns="0" rtlCol="0"/>
          <a:lstStyle/>
          <a:p>
            <a:endParaRPr/>
          </a:p>
        </p:txBody>
      </p:sp>
      <p:sp>
        <p:nvSpPr>
          <p:cNvPr id="40" name="object 40"/>
          <p:cNvSpPr/>
          <p:nvPr/>
        </p:nvSpPr>
        <p:spPr>
          <a:xfrm>
            <a:off x="1158239" y="5506720"/>
            <a:ext cx="233679" cy="284480"/>
          </a:xfrm>
          <a:prstGeom prst="rect">
            <a:avLst/>
          </a:prstGeom>
          <a:blipFill>
            <a:blip r:embed="rId5" cstate="print"/>
            <a:stretch>
              <a:fillRect/>
            </a:stretch>
          </a:blipFill>
        </p:spPr>
        <p:txBody>
          <a:bodyPr wrap="square" lIns="0" tIns="0" rIns="0" bIns="0" rtlCol="0"/>
          <a:lstStyle/>
          <a:p>
            <a:endParaRPr/>
          </a:p>
        </p:txBody>
      </p:sp>
      <p:sp>
        <p:nvSpPr>
          <p:cNvPr id="41" name="object 41"/>
          <p:cNvSpPr/>
          <p:nvPr/>
        </p:nvSpPr>
        <p:spPr>
          <a:xfrm>
            <a:off x="3972559" y="1686560"/>
            <a:ext cx="142239" cy="203200"/>
          </a:xfrm>
          <a:prstGeom prst="rect">
            <a:avLst/>
          </a:prstGeom>
          <a:blipFill>
            <a:blip r:embed="rId6" cstate="print"/>
            <a:stretch>
              <a:fillRect/>
            </a:stretch>
          </a:blipFill>
        </p:spPr>
        <p:txBody>
          <a:bodyPr wrap="square" lIns="0" tIns="0" rIns="0" bIns="0" rtlCol="0"/>
          <a:lstStyle/>
          <a:p>
            <a:endParaRPr/>
          </a:p>
        </p:txBody>
      </p:sp>
      <p:sp>
        <p:nvSpPr>
          <p:cNvPr id="42" name="object 42"/>
          <p:cNvSpPr/>
          <p:nvPr/>
        </p:nvSpPr>
        <p:spPr>
          <a:xfrm>
            <a:off x="3881120" y="1926589"/>
            <a:ext cx="15240" cy="34290"/>
          </a:xfrm>
          <a:custGeom>
            <a:avLst/>
            <a:gdLst/>
            <a:ahLst/>
            <a:cxnLst/>
            <a:rect l="l" t="t" r="r" b="b"/>
            <a:pathLst>
              <a:path w="15239" h="34289">
                <a:moveTo>
                  <a:pt x="0" y="34289"/>
                </a:moveTo>
                <a:lnTo>
                  <a:pt x="14731" y="34289"/>
                </a:lnTo>
                <a:lnTo>
                  <a:pt x="14731" y="0"/>
                </a:lnTo>
                <a:lnTo>
                  <a:pt x="0" y="0"/>
                </a:lnTo>
                <a:lnTo>
                  <a:pt x="0" y="34289"/>
                </a:lnTo>
                <a:close/>
              </a:path>
            </a:pathLst>
          </a:custGeom>
          <a:solidFill>
            <a:srgbClr val="FFFFFF"/>
          </a:solidFill>
        </p:spPr>
        <p:txBody>
          <a:bodyPr wrap="square" lIns="0" tIns="0" rIns="0" bIns="0" rtlCol="0"/>
          <a:lstStyle/>
          <a:p>
            <a:endParaRPr/>
          </a:p>
        </p:txBody>
      </p:sp>
      <p:sp>
        <p:nvSpPr>
          <p:cNvPr id="43" name="object 43"/>
          <p:cNvSpPr/>
          <p:nvPr/>
        </p:nvSpPr>
        <p:spPr>
          <a:xfrm>
            <a:off x="3881120" y="1918335"/>
            <a:ext cx="325120" cy="0"/>
          </a:xfrm>
          <a:custGeom>
            <a:avLst/>
            <a:gdLst/>
            <a:ahLst/>
            <a:cxnLst/>
            <a:rect l="l" t="t" r="r" b="b"/>
            <a:pathLst>
              <a:path w="325120">
                <a:moveTo>
                  <a:pt x="0" y="0"/>
                </a:moveTo>
                <a:lnTo>
                  <a:pt x="325119" y="0"/>
                </a:lnTo>
              </a:path>
            </a:pathLst>
          </a:custGeom>
          <a:ln w="16510">
            <a:solidFill>
              <a:srgbClr val="FFFFFF"/>
            </a:solidFill>
          </a:ln>
        </p:spPr>
        <p:txBody>
          <a:bodyPr wrap="square" lIns="0" tIns="0" rIns="0" bIns="0" rtlCol="0"/>
          <a:lstStyle/>
          <a:p>
            <a:endParaRPr/>
          </a:p>
        </p:txBody>
      </p:sp>
      <p:sp>
        <p:nvSpPr>
          <p:cNvPr id="44" name="object 44"/>
          <p:cNvSpPr/>
          <p:nvPr/>
        </p:nvSpPr>
        <p:spPr>
          <a:xfrm>
            <a:off x="4036314" y="1926717"/>
            <a:ext cx="15240" cy="34290"/>
          </a:xfrm>
          <a:custGeom>
            <a:avLst/>
            <a:gdLst/>
            <a:ahLst/>
            <a:cxnLst/>
            <a:rect l="l" t="t" r="r" b="b"/>
            <a:pathLst>
              <a:path w="15239" h="34289">
                <a:moveTo>
                  <a:pt x="14732" y="0"/>
                </a:moveTo>
                <a:lnTo>
                  <a:pt x="0" y="0"/>
                </a:lnTo>
                <a:lnTo>
                  <a:pt x="0" y="34162"/>
                </a:lnTo>
                <a:lnTo>
                  <a:pt x="14732" y="34162"/>
                </a:lnTo>
                <a:lnTo>
                  <a:pt x="14732" y="0"/>
                </a:lnTo>
                <a:close/>
              </a:path>
            </a:pathLst>
          </a:custGeom>
          <a:solidFill>
            <a:srgbClr val="FFFFFF"/>
          </a:solidFill>
        </p:spPr>
        <p:txBody>
          <a:bodyPr wrap="square" lIns="0" tIns="0" rIns="0" bIns="0" rtlCol="0"/>
          <a:lstStyle/>
          <a:p>
            <a:endParaRPr/>
          </a:p>
        </p:txBody>
      </p:sp>
      <p:sp>
        <p:nvSpPr>
          <p:cNvPr id="45" name="object 45"/>
          <p:cNvSpPr/>
          <p:nvPr/>
        </p:nvSpPr>
        <p:spPr>
          <a:xfrm>
            <a:off x="4191508" y="1926717"/>
            <a:ext cx="15240" cy="34290"/>
          </a:xfrm>
          <a:custGeom>
            <a:avLst/>
            <a:gdLst/>
            <a:ahLst/>
            <a:cxnLst/>
            <a:rect l="l" t="t" r="r" b="b"/>
            <a:pathLst>
              <a:path w="15239" h="34289">
                <a:moveTo>
                  <a:pt x="14731" y="0"/>
                </a:moveTo>
                <a:lnTo>
                  <a:pt x="0" y="0"/>
                </a:lnTo>
                <a:lnTo>
                  <a:pt x="0" y="34162"/>
                </a:lnTo>
                <a:lnTo>
                  <a:pt x="14731" y="34162"/>
                </a:lnTo>
                <a:lnTo>
                  <a:pt x="14731" y="0"/>
                </a:lnTo>
                <a:close/>
              </a:path>
            </a:pathLst>
          </a:custGeom>
          <a:solidFill>
            <a:srgbClr val="FFFFFF"/>
          </a:solidFill>
        </p:spPr>
        <p:txBody>
          <a:bodyPr wrap="square" lIns="0" tIns="0" rIns="0" bIns="0" rtlCol="0"/>
          <a:lstStyle/>
          <a:p>
            <a:endParaRPr/>
          </a:p>
        </p:txBody>
      </p:sp>
      <p:sp>
        <p:nvSpPr>
          <p:cNvPr id="46" name="object 46"/>
          <p:cNvSpPr/>
          <p:nvPr/>
        </p:nvSpPr>
        <p:spPr>
          <a:xfrm>
            <a:off x="3992879" y="1981200"/>
            <a:ext cx="101600" cy="142239"/>
          </a:xfrm>
          <a:prstGeom prst="rect">
            <a:avLst/>
          </a:prstGeom>
          <a:blipFill>
            <a:blip r:embed="rId7" cstate="print"/>
            <a:stretch>
              <a:fillRect/>
            </a:stretch>
          </a:blipFill>
        </p:spPr>
        <p:txBody>
          <a:bodyPr wrap="square" lIns="0" tIns="0" rIns="0" bIns="0" rtlCol="0"/>
          <a:lstStyle/>
          <a:p>
            <a:endParaRPr/>
          </a:p>
        </p:txBody>
      </p:sp>
      <p:sp>
        <p:nvSpPr>
          <p:cNvPr id="47" name="object 47"/>
          <p:cNvSpPr/>
          <p:nvPr/>
        </p:nvSpPr>
        <p:spPr>
          <a:xfrm>
            <a:off x="4145279" y="1981200"/>
            <a:ext cx="101600" cy="142239"/>
          </a:xfrm>
          <a:prstGeom prst="rect">
            <a:avLst/>
          </a:prstGeom>
          <a:blipFill>
            <a:blip r:embed="rId7" cstate="print"/>
            <a:stretch>
              <a:fillRect/>
            </a:stretch>
          </a:blipFill>
        </p:spPr>
        <p:txBody>
          <a:bodyPr wrap="square" lIns="0" tIns="0" rIns="0" bIns="0" rtlCol="0"/>
          <a:lstStyle/>
          <a:p>
            <a:endParaRPr/>
          </a:p>
        </p:txBody>
      </p:sp>
      <p:sp>
        <p:nvSpPr>
          <p:cNvPr id="48" name="object 48"/>
          <p:cNvSpPr/>
          <p:nvPr/>
        </p:nvSpPr>
        <p:spPr>
          <a:xfrm>
            <a:off x="3830320" y="1981200"/>
            <a:ext cx="111759" cy="142239"/>
          </a:xfrm>
          <a:prstGeom prst="rect">
            <a:avLst/>
          </a:prstGeom>
          <a:blipFill>
            <a:blip r:embed="rId8" cstate="print"/>
            <a:stretch>
              <a:fillRect/>
            </a:stretch>
          </a:blipFill>
        </p:spPr>
        <p:txBody>
          <a:bodyPr wrap="square" lIns="0" tIns="0" rIns="0" bIns="0" rtlCol="0"/>
          <a:lstStyle/>
          <a:p>
            <a:endParaRPr/>
          </a:p>
        </p:txBody>
      </p:sp>
      <p:sp>
        <p:nvSpPr>
          <p:cNvPr id="49" name="object 49"/>
          <p:cNvSpPr txBox="1"/>
          <p:nvPr/>
        </p:nvSpPr>
        <p:spPr>
          <a:xfrm>
            <a:off x="3728720" y="1948433"/>
            <a:ext cx="2245360" cy="3785870"/>
          </a:xfrm>
          <a:prstGeom prst="rect">
            <a:avLst/>
          </a:prstGeom>
        </p:spPr>
        <p:txBody>
          <a:bodyPr vert="horz" wrap="square" lIns="0" tIns="16510" rIns="0" bIns="0" rtlCol="0">
            <a:spAutoFit/>
          </a:bodyPr>
          <a:lstStyle/>
          <a:p>
            <a:pPr marL="626110">
              <a:lnSpc>
                <a:spcPct val="100000"/>
              </a:lnSpc>
              <a:spcBef>
                <a:spcPts val="130"/>
              </a:spcBef>
            </a:pPr>
            <a:r>
              <a:rPr sz="850" b="1" spc="40" dirty="0">
                <a:solidFill>
                  <a:srgbClr val="FFFFFF"/>
                </a:solidFill>
                <a:latin typeface="Arial"/>
                <a:cs typeface="Arial"/>
              </a:rPr>
              <a:t>Amazon</a:t>
            </a:r>
            <a:r>
              <a:rPr sz="850" b="1" spc="-60" dirty="0">
                <a:solidFill>
                  <a:srgbClr val="FFFFFF"/>
                </a:solidFill>
                <a:latin typeface="Arial"/>
                <a:cs typeface="Arial"/>
              </a:rPr>
              <a:t> </a:t>
            </a:r>
            <a:r>
              <a:rPr sz="850" b="1" spc="35" dirty="0">
                <a:solidFill>
                  <a:srgbClr val="FFFFFF"/>
                </a:solidFill>
                <a:latin typeface="Arial"/>
                <a:cs typeface="Arial"/>
              </a:rPr>
              <a:t>Prime</a:t>
            </a:r>
            <a:endParaRPr sz="850">
              <a:latin typeface="Arial"/>
              <a:cs typeface="Arial"/>
            </a:endParaRPr>
          </a:p>
          <a:p>
            <a:pPr>
              <a:lnSpc>
                <a:spcPct val="100000"/>
              </a:lnSpc>
            </a:pPr>
            <a:endParaRPr sz="1000">
              <a:latin typeface="Times New Roman"/>
              <a:cs typeface="Times New Roman"/>
            </a:endParaRPr>
          </a:p>
          <a:p>
            <a:pPr>
              <a:lnSpc>
                <a:spcPct val="100000"/>
              </a:lnSpc>
              <a:spcBef>
                <a:spcPts val="55"/>
              </a:spcBef>
            </a:pPr>
            <a:endParaRPr sz="750">
              <a:latin typeface="Times New Roman"/>
              <a:cs typeface="Times New Roman"/>
            </a:endParaRPr>
          </a:p>
          <a:p>
            <a:pPr marL="131445">
              <a:lnSpc>
                <a:spcPct val="100000"/>
              </a:lnSpc>
            </a:pPr>
            <a:r>
              <a:rPr sz="850" b="1" spc="40" dirty="0">
                <a:solidFill>
                  <a:srgbClr val="FFFFFF"/>
                </a:solidFill>
                <a:latin typeface="Arial"/>
                <a:cs typeface="Arial"/>
              </a:rPr>
              <a:t>Subscribers:</a:t>
            </a:r>
            <a:endParaRPr sz="850">
              <a:latin typeface="Arial"/>
              <a:cs typeface="Arial"/>
            </a:endParaRPr>
          </a:p>
          <a:p>
            <a:pPr marL="131445">
              <a:lnSpc>
                <a:spcPts val="2255"/>
              </a:lnSpc>
              <a:spcBef>
                <a:spcPts val="390"/>
              </a:spcBef>
            </a:pPr>
            <a:r>
              <a:rPr sz="850" spc="10" dirty="0">
                <a:solidFill>
                  <a:srgbClr val="FFFFFF"/>
                </a:solidFill>
                <a:latin typeface="Arial"/>
                <a:cs typeface="Arial"/>
              </a:rPr>
              <a:t>Increased </a:t>
            </a:r>
            <a:r>
              <a:rPr sz="850" spc="5" dirty="0">
                <a:solidFill>
                  <a:srgbClr val="FFFFFF"/>
                </a:solidFill>
                <a:latin typeface="Arial"/>
                <a:cs typeface="Arial"/>
              </a:rPr>
              <a:t>to </a:t>
            </a:r>
            <a:r>
              <a:rPr sz="2000" b="0" dirty="0">
                <a:solidFill>
                  <a:srgbClr val="FFFFFF"/>
                </a:solidFill>
                <a:latin typeface="KPMG Extralight"/>
                <a:cs typeface="KPMG Extralight"/>
              </a:rPr>
              <a:t>100 </a:t>
            </a:r>
            <a:r>
              <a:rPr sz="850" spc="-30" dirty="0">
                <a:solidFill>
                  <a:srgbClr val="FFFFFF"/>
                </a:solidFill>
                <a:latin typeface="Arial"/>
                <a:cs typeface="Arial"/>
              </a:rPr>
              <a:t>million </a:t>
            </a:r>
            <a:r>
              <a:rPr sz="850" spc="-10" dirty="0">
                <a:solidFill>
                  <a:srgbClr val="FFFFFF"/>
                </a:solidFill>
                <a:latin typeface="Arial"/>
                <a:cs typeface="Arial"/>
              </a:rPr>
              <a:t>in </a:t>
            </a:r>
            <a:r>
              <a:rPr sz="850" spc="5" dirty="0">
                <a:solidFill>
                  <a:srgbClr val="FFFFFF"/>
                </a:solidFill>
                <a:latin typeface="Arial"/>
                <a:cs typeface="Arial"/>
              </a:rPr>
              <a:t>the </a:t>
            </a:r>
            <a:r>
              <a:rPr sz="850" spc="-20" dirty="0">
                <a:solidFill>
                  <a:srgbClr val="FFFFFF"/>
                </a:solidFill>
                <a:latin typeface="Arial"/>
                <a:cs typeface="Arial"/>
              </a:rPr>
              <a:t>US</a:t>
            </a:r>
            <a:r>
              <a:rPr sz="850" spc="10" dirty="0">
                <a:solidFill>
                  <a:srgbClr val="FFFFFF"/>
                </a:solidFill>
                <a:latin typeface="Arial"/>
                <a:cs typeface="Arial"/>
              </a:rPr>
              <a:t> </a:t>
            </a:r>
            <a:r>
              <a:rPr sz="850" spc="-5" dirty="0">
                <a:solidFill>
                  <a:srgbClr val="FFFFFF"/>
                </a:solidFill>
                <a:latin typeface="Arial"/>
                <a:cs typeface="Arial"/>
              </a:rPr>
              <a:t>only</a:t>
            </a:r>
            <a:endParaRPr sz="850">
              <a:latin typeface="Arial"/>
              <a:cs typeface="Arial"/>
            </a:endParaRPr>
          </a:p>
          <a:p>
            <a:pPr marL="131445">
              <a:lnSpc>
                <a:spcPts val="875"/>
              </a:lnSpc>
            </a:pPr>
            <a:r>
              <a:rPr sz="850" dirty="0">
                <a:solidFill>
                  <a:srgbClr val="FFFFFF"/>
                </a:solidFill>
                <a:latin typeface="Arial"/>
                <a:cs typeface="Arial"/>
              </a:rPr>
              <a:t>(December</a:t>
            </a:r>
            <a:r>
              <a:rPr sz="850" spc="30" dirty="0">
                <a:solidFill>
                  <a:srgbClr val="FFFFFF"/>
                </a:solidFill>
                <a:latin typeface="Arial"/>
                <a:cs typeface="Arial"/>
              </a:rPr>
              <a:t> </a:t>
            </a:r>
            <a:r>
              <a:rPr sz="850" spc="5" dirty="0">
                <a:solidFill>
                  <a:srgbClr val="FFFFFF"/>
                </a:solidFill>
                <a:latin typeface="Arial"/>
                <a:cs typeface="Arial"/>
              </a:rPr>
              <a:t>2018)</a:t>
            </a:r>
            <a:endParaRPr sz="850">
              <a:latin typeface="Arial"/>
              <a:cs typeface="Arial"/>
            </a:endParaRPr>
          </a:p>
          <a:p>
            <a:pPr>
              <a:lnSpc>
                <a:spcPct val="100000"/>
              </a:lnSpc>
            </a:pPr>
            <a:endParaRPr sz="1000">
              <a:latin typeface="Times New Roman"/>
              <a:cs typeface="Times New Roman"/>
            </a:endParaRPr>
          </a:p>
          <a:p>
            <a:pPr>
              <a:lnSpc>
                <a:spcPct val="100000"/>
              </a:lnSpc>
              <a:spcBef>
                <a:spcPts val="45"/>
              </a:spcBef>
            </a:pPr>
            <a:endParaRPr sz="1000">
              <a:latin typeface="Times New Roman"/>
              <a:cs typeface="Times New Roman"/>
            </a:endParaRPr>
          </a:p>
          <a:p>
            <a:pPr marL="131445">
              <a:lnSpc>
                <a:spcPct val="100000"/>
              </a:lnSpc>
            </a:pPr>
            <a:r>
              <a:rPr sz="850" spc="-10" dirty="0">
                <a:solidFill>
                  <a:srgbClr val="FFFFFF"/>
                </a:solidFill>
                <a:latin typeface="Arial"/>
                <a:cs typeface="Arial"/>
              </a:rPr>
              <a:t>in </a:t>
            </a:r>
            <a:r>
              <a:rPr sz="850" spc="5" dirty="0">
                <a:solidFill>
                  <a:srgbClr val="FFFFFF"/>
                </a:solidFill>
                <a:latin typeface="Arial"/>
                <a:cs typeface="Arial"/>
              </a:rPr>
              <a:t>the</a:t>
            </a:r>
            <a:r>
              <a:rPr sz="850" spc="-75" dirty="0">
                <a:solidFill>
                  <a:srgbClr val="FFFFFF"/>
                </a:solidFill>
                <a:latin typeface="Arial"/>
                <a:cs typeface="Arial"/>
              </a:rPr>
              <a:t> </a:t>
            </a:r>
            <a:r>
              <a:rPr sz="850" b="1" spc="-60" dirty="0">
                <a:solidFill>
                  <a:srgbClr val="FFFFFF"/>
                </a:solidFill>
                <a:latin typeface="Arial"/>
                <a:cs typeface="Arial"/>
              </a:rPr>
              <a:t>US</a:t>
            </a:r>
            <a:endParaRPr sz="850">
              <a:latin typeface="Arial"/>
              <a:cs typeface="Arial"/>
            </a:endParaRPr>
          </a:p>
          <a:p>
            <a:pPr marL="131445">
              <a:lnSpc>
                <a:spcPct val="100000"/>
              </a:lnSpc>
              <a:spcBef>
                <a:spcPts val="795"/>
              </a:spcBef>
            </a:pPr>
            <a:r>
              <a:rPr sz="850" spc="-55" dirty="0">
                <a:solidFill>
                  <a:srgbClr val="FFFFFF"/>
                </a:solidFill>
                <a:latin typeface="Arial"/>
                <a:cs typeface="Arial"/>
              </a:rPr>
              <a:t>U</a:t>
            </a:r>
            <a:r>
              <a:rPr sz="850" spc="-15" dirty="0">
                <a:solidFill>
                  <a:srgbClr val="FFFFFF"/>
                </a:solidFill>
                <a:latin typeface="Arial"/>
                <a:cs typeface="Arial"/>
              </a:rPr>
              <a:t>S</a:t>
            </a:r>
            <a:r>
              <a:rPr sz="2000" b="0" dirty="0">
                <a:solidFill>
                  <a:srgbClr val="FFFFFF"/>
                </a:solidFill>
                <a:latin typeface="KPMG Extralight"/>
                <a:cs typeface="KPMG Extralight"/>
              </a:rPr>
              <a:t>$</a:t>
            </a:r>
            <a:r>
              <a:rPr sz="2000" b="0" spc="-30" dirty="0">
                <a:solidFill>
                  <a:srgbClr val="FFFFFF"/>
                </a:solidFill>
                <a:latin typeface="KPMG Extralight"/>
                <a:cs typeface="KPMG Extralight"/>
              </a:rPr>
              <a:t>1</a:t>
            </a:r>
            <a:r>
              <a:rPr sz="2000" b="0" spc="5" dirty="0">
                <a:solidFill>
                  <a:srgbClr val="FFFFFF"/>
                </a:solidFill>
                <a:latin typeface="KPMG Extralight"/>
                <a:cs typeface="KPMG Extralight"/>
              </a:rPr>
              <a:t>2</a:t>
            </a:r>
            <a:r>
              <a:rPr sz="2000" b="0" spc="-35" dirty="0">
                <a:solidFill>
                  <a:srgbClr val="FFFFFF"/>
                </a:solidFill>
                <a:latin typeface="KPMG Extralight"/>
                <a:cs typeface="KPMG Extralight"/>
              </a:rPr>
              <a:t>.</a:t>
            </a:r>
            <a:r>
              <a:rPr sz="2000" b="0" spc="-30" dirty="0">
                <a:solidFill>
                  <a:srgbClr val="FFFFFF"/>
                </a:solidFill>
                <a:latin typeface="KPMG Extralight"/>
                <a:cs typeface="KPMG Extralight"/>
              </a:rPr>
              <a:t>9</a:t>
            </a:r>
            <a:r>
              <a:rPr sz="2000" b="0" dirty="0">
                <a:solidFill>
                  <a:srgbClr val="FFFFFF"/>
                </a:solidFill>
                <a:latin typeface="KPMG Extralight"/>
                <a:cs typeface="KPMG Extralight"/>
              </a:rPr>
              <a:t>9 </a:t>
            </a:r>
            <a:r>
              <a:rPr sz="2000" b="0" spc="-75" dirty="0">
                <a:solidFill>
                  <a:srgbClr val="FFFFFF"/>
                </a:solidFill>
                <a:latin typeface="KPMG Extralight"/>
                <a:cs typeface="KPMG Extralight"/>
              </a:rPr>
              <a:t> </a:t>
            </a:r>
            <a:r>
              <a:rPr sz="850" spc="5" dirty="0">
                <a:solidFill>
                  <a:srgbClr val="FFFFFF"/>
                </a:solidFill>
                <a:latin typeface="Arial"/>
                <a:cs typeface="Arial"/>
              </a:rPr>
              <a:t>pe</a:t>
            </a:r>
            <a:r>
              <a:rPr sz="850" spc="10" dirty="0">
                <a:solidFill>
                  <a:srgbClr val="FFFFFF"/>
                </a:solidFill>
                <a:latin typeface="Arial"/>
                <a:cs typeface="Arial"/>
              </a:rPr>
              <a:t>r</a:t>
            </a:r>
            <a:r>
              <a:rPr sz="850" spc="30" dirty="0">
                <a:solidFill>
                  <a:srgbClr val="FFFFFF"/>
                </a:solidFill>
                <a:latin typeface="Arial"/>
                <a:cs typeface="Arial"/>
              </a:rPr>
              <a:t> </a:t>
            </a:r>
            <a:r>
              <a:rPr sz="850" spc="-70" dirty="0">
                <a:solidFill>
                  <a:srgbClr val="FFFFFF"/>
                </a:solidFill>
                <a:latin typeface="Arial"/>
                <a:cs typeface="Arial"/>
              </a:rPr>
              <a:t>m</a:t>
            </a:r>
            <a:r>
              <a:rPr sz="850" spc="5" dirty="0">
                <a:solidFill>
                  <a:srgbClr val="FFFFFF"/>
                </a:solidFill>
                <a:latin typeface="Arial"/>
                <a:cs typeface="Arial"/>
              </a:rPr>
              <a:t>on</a:t>
            </a:r>
            <a:r>
              <a:rPr sz="850" dirty="0">
                <a:solidFill>
                  <a:srgbClr val="FFFFFF"/>
                </a:solidFill>
                <a:latin typeface="Arial"/>
                <a:cs typeface="Arial"/>
              </a:rPr>
              <a:t>t</a:t>
            </a:r>
            <a:r>
              <a:rPr sz="850" spc="15" dirty="0">
                <a:solidFill>
                  <a:srgbClr val="FFFFFF"/>
                </a:solidFill>
                <a:latin typeface="Arial"/>
                <a:cs typeface="Arial"/>
              </a:rPr>
              <a:t>h</a:t>
            </a:r>
            <a:endParaRPr sz="850">
              <a:latin typeface="Arial"/>
              <a:cs typeface="Arial"/>
            </a:endParaRPr>
          </a:p>
          <a:p>
            <a:pPr marL="131445">
              <a:lnSpc>
                <a:spcPct val="100000"/>
              </a:lnSpc>
              <a:spcBef>
                <a:spcPts val="515"/>
              </a:spcBef>
            </a:pPr>
            <a:r>
              <a:rPr sz="850" b="1" spc="35" dirty="0">
                <a:solidFill>
                  <a:srgbClr val="FFFFFF"/>
                </a:solidFill>
                <a:latin typeface="Arial"/>
                <a:cs typeface="Arial"/>
              </a:rPr>
              <a:t>or</a:t>
            </a:r>
            <a:endParaRPr sz="850">
              <a:latin typeface="Arial"/>
              <a:cs typeface="Arial"/>
            </a:endParaRPr>
          </a:p>
          <a:p>
            <a:pPr marL="131445" marR="681990">
              <a:lnSpc>
                <a:spcPts val="3370"/>
              </a:lnSpc>
              <a:spcBef>
                <a:spcPts val="95"/>
              </a:spcBef>
            </a:pPr>
            <a:r>
              <a:rPr sz="850" spc="-55" dirty="0">
                <a:solidFill>
                  <a:srgbClr val="FFFFFF"/>
                </a:solidFill>
                <a:latin typeface="Arial"/>
                <a:cs typeface="Arial"/>
              </a:rPr>
              <a:t>U</a:t>
            </a:r>
            <a:r>
              <a:rPr sz="850" spc="-10" dirty="0">
                <a:solidFill>
                  <a:srgbClr val="FFFFFF"/>
                </a:solidFill>
                <a:latin typeface="Arial"/>
                <a:cs typeface="Arial"/>
              </a:rPr>
              <a:t>S</a:t>
            </a:r>
            <a:r>
              <a:rPr sz="2000" b="0" dirty="0">
                <a:solidFill>
                  <a:srgbClr val="FFFFFF"/>
                </a:solidFill>
                <a:latin typeface="KPMG Extralight"/>
                <a:cs typeface="KPMG Extralight"/>
              </a:rPr>
              <a:t>$</a:t>
            </a:r>
            <a:r>
              <a:rPr sz="2000" b="0" spc="-30" dirty="0">
                <a:solidFill>
                  <a:srgbClr val="FFFFFF"/>
                </a:solidFill>
                <a:latin typeface="KPMG Extralight"/>
                <a:cs typeface="KPMG Extralight"/>
              </a:rPr>
              <a:t>1</a:t>
            </a:r>
            <a:r>
              <a:rPr sz="2000" b="0" spc="-35" dirty="0">
                <a:solidFill>
                  <a:srgbClr val="FFFFFF"/>
                </a:solidFill>
                <a:latin typeface="KPMG Extralight"/>
                <a:cs typeface="KPMG Extralight"/>
              </a:rPr>
              <a:t>1</a:t>
            </a:r>
            <a:r>
              <a:rPr sz="2000" b="0" dirty="0">
                <a:solidFill>
                  <a:srgbClr val="FFFFFF"/>
                </a:solidFill>
                <a:latin typeface="KPMG Extralight"/>
                <a:cs typeface="KPMG Extralight"/>
              </a:rPr>
              <a:t>9 </a:t>
            </a:r>
            <a:r>
              <a:rPr sz="2000" b="0" spc="-80" dirty="0">
                <a:solidFill>
                  <a:srgbClr val="FFFFFF"/>
                </a:solidFill>
                <a:latin typeface="KPMG Extralight"/>
                <a:cs typeface="KPMG Extralight"/>
              </a:rPr>
              <a:t> </a:t>
            </a:r>
            <a:r>
              <a:rPr sz="850" dirty="0">
                <a:solidFill>
                  <a:srgbClr val="FFFFFF"/>
                </a:solidFill>
                <a:latin typeface="Arial"/>
                <a:cs typeface="Arial"/>
              </a:rPr>
              <a:t>annua</a:t>
            </a:r>
            <a:r>
              <a:rPr sz="850" spc="5" dirty="0">
                <a:solidFill>
                  <a:srgbClr val="FFFFFF"/>
                </a:solidFill>
                <a:latin typeface="Arial"/>
                <a:cs typeface="Arial"/>
              </a:rPr>
              <a:t>l</a:t>
            </a:r>
            <a:r>
              <a:rPr sz="850" dirty="0">
                <a:solidFill>
                  <a:srgbClr val="FFFFFF"/>
                </a:solidFill>
                <a:latin typeface="Arial"/>
                <a:cs typeface="Arial"/>
              </a:rPr>
              <a:t> </a:t>
            </a:r>
            <a:r>
              <a:rPr sz="850" spc="-110" dirty="0">
                <a:solidFill>
                  <a:srgbClr val="FFFFFF"/>
                </a:solidFill>
                <a:latin typeface="Arial"/>
                <a:cs typeface="Arial"/>
              </a:rPr>
              <a:t> </a:t>
            </a:r>
            <a:r>
              <a:rPr sz="850" spc="50" dirty="0">
                <a:solidFill>
                  <a:srgbClr val="FFFFFF"/>
                </a:solidFill>
                <a:latin typeface="Arial"/>
                <a:cs typeface="Arial"/>
              </a:rPr>
              <a:t>s</a:t>
            </a:r>
            <a:r>
              <a:rPr sz="850" dirty="0">
                <a:solidFill>
                  <a:srgbClr val="FFFFFF"/>
                </a:solidFill>
                <a:latin typeface="Arial"/>
                <a:cs typeface="Arial"/>
              </a:rPr>
              <a:t>ub</a:t>
            </a:r>
            <a:r>
              <a:rPr sz="850" spc="50" dirty="0">
                <a:solidFill>
                  <a:srgbClr val="FFFFFF"/>
                </a:solidFill>
                <a:latin typeface="Arial"/>
                <a:cs typeface="Arial"/>
              </a:rPr>
              <a:t>sc</a:t>
            </a:r>
            <a:r>
              <a:rPr sz="850" spc="35" dirty="0">
                <a:solidFill>
                  <a:srgbClr val="FFFFFF"/>
                </a:solidFill>
                <a:latin typeface="Arial"/>
                <a:cs typeface="Arial"/>
              </a:rPr>
              <a:t>r</a:t>
            </a:r>
            <a:r>
              <a:rPr sz="850" spc="-35" dirty="0">
                <a:solidFill>
                  <a:srgbClr val="FFFFFF"/>
                </a:solidFill>
                <a:latin typeface="Arial"/>
                <a:cs typeface="Arial"/>
              </a:rPr>
              <a:t>i</a:t>
            </a:r>
            <a:r>
              <a:rPr sz="850" dirty="0">
                <a:solidFill>
                  <a:srgbClr val="FFFFFF"/>
                </a:solidFill>
                <a:latin typeface="Arial"/>
                <a:cs typeface="Arial"/>
              </a:rPr>
              <a:t>p</a:t>
            </a:r>
            <a:r>
              <a:rPr sz="850" spc="-5" dirty="0">
                <a:solidFill>
                  <a:srgbClr val="FFFFFF"/>
                </a:solidFill>
                <a:latin typeface="Arial"/>
                <a:cs typeface="Arial"/>
              </a:rPr>
              <a:t>t</a:t>
            </a:r>
            <a:r>
              <a:rPr sz="850" spc="-35" dirty="0">
                <a:solidFill>
                  <a:srgbClr val="FFFFFF"/>
                </a:solidFill>
                <a:latin typeface="Arial"/>
                <a:cs typeface="Arial"/>
              </a:rPr>
              <a:t>i</a:t>
            </a:r>
            <a:r>
              <a:rPr sz="850" dirty="0">
                <a:solidFill>
                  <a:srgbClr val="FFFFFF"/>
                </a:solidFill>
                <a:latin typeface="Arial"/>
                <a:cs typeface="Arial"/>
              </a:rPr>
              <a:t>o</a:t>
            </a:r>
            <a:r>
              <a:rPr sz="850" spc="10" dirty="0">
                <a:solidFill>
                  <a:srgbClr val="FFFFFF"/>
                </a:solidFill>
                <a:latin typeface="Arial"/>
                <a:cs typeface="Arial"/>
              </a:rPr>
              <a:t>n  </a:t>
            </a:r>
            <a:r>
              <a:rPr sz="850" spc="-10" dirty="0">
                <a:solidFill>
                  <a:srgbClr val="FFFFFF"/>
                </a:solidFill>
                <a:latin typeface="Arial"/>
                <a:cs typeface="Arial"/>
              </a:rPr>
              <a:t>in </a:t>
            </a:r>
            <a:r>
              <a:rPr sz="850" spc="5" dirty="0">
                <a:solidFill>
                  <a:srgbClr val="FFFFFF"/>
                </a:solidFill>
                <a:latin typeface="Arial"/>
                <a:cs typeface="Arial"/>
              </a:rPr>
              <a:t>the</a:t>
            </a:r>
            <a:r>
              <a:rPr sz="850" spc="-85" dirty="0">
                <a:solidFill>
                  <a:srgbClr val="FFFFFF"/>
                </a:solidFill>
                <a:latin typeface="Arial"/>
                <a:cs typeface="Arial"/>
              </a:rPr>
              <a:t> </a:t>
            </a:r>
            <a:r>
              <a:rPr sz="850" b="1" spc="-60" dirty="0">
                <a:solidFill>
                  <a:srgbClr val="FFFFFF"/>
                </a:solidFill>
                <a:latin typeface="Arial"/>
                <a:cs typeface="Arial"/>
              </a:rPr>
              <a:t>UK</a:t>
            </a:r>
            <a:endParaRPr sz="850">
              <a:latin typeface="Arial"/>
              <a:cs typeface="Arial"/>
            </a:endParaRPr>
          </a:p>
          <a:p>
            <a:pPr marL="131445">
              <a:lnSpc>
                <a:spcPct val="100000"/>
              </a:lnSpc>
              <a:spcBef>
                <a:spcPts val="285"/>
              </a:spcBef>
            </a:pPr>
            <a:r>
              <a:rPr sz="2000" b="0" spc="-20" dirty="0">
                <a:solidFill>
                  <a:srgbClr val="FFFFFF"/>
                </a:solidFill>
                <a:latin typeface="KPMG Extralight"/>
                <a:cs typeface="KPMG Extralight"/>
              </a:rPr>
              <a:t>£7.99 </a:t>
            </a:r>
            <a:r>
              <a:rPr sz="850" spc="5" dirty="0">
                <a:solidFill>
                  <a:srgbClr val="FFFFFF"/>
                </a:solidFill>
                <a:latin typeface="Arial"/>
                <a:cs typeface="Arial"/>
              </a:rPr>
              <a:t>per</a:t>
            </a:r>
            <a:r>
              <a:rPr sz="850" spc="140" dirty="0">
                <a:solidFill>
                  <a:srgbClr val="FFFFFF"/>
                </a:solidFill>
                <a:latin typeface="Arial"/>
                <a:cs typeface="Arial"/>
              </a:rPr>
              <a:t> </a:t>
            </a:r>
            <a:r>
              <a:rPr sz="850" spc="-10" dirty="0">
                <a:solidFill>
                  <a:srgbClr val="FFFFFF"/>
                </a:solidFill>
                <a:latin typeface="Arial"/>
                <a:cs typeface="Arial"/>
              </a:rPr>
              <a:t>month</a:t>
            </a:r>
            <a:endParaRPr sz="850">
              <a:latin typeface="Arial"/>
              <a:cs typeface="Arial"/>
            </a:endParaRPr>
          </a:p>
          <a:p>
            <a:pPr marL="131445">
              <a:lnSpc>
                <a:spcPct val="100000"/>
              </a:lnSpc>
              <a:spcBef>
                <a:spcPts val="515"/>
              </a:spcBef>
            </a:pPr>
            <a:r>
              <a:rPr sz="850" dirty="0">
                <a:solidFill>
                  <a:srgbClr val="FFFFFF"/>
                </a:solidFill>
                <a:latin typeface="Arial"/>
                <a:cs typeface="Arial"/>
              </a:rPr>
              <a:t>or</a:t>
            </a:r>
            <a:endParaRPr sz="850">
              <a:latin typeface="Arial"/>
              <a:cs typeface="Arial"/>
            </a:endParaRPr>
          </a:p>
          <a:p>
            <a:pPr marL="131445">
              <a:lnSpc>
                <a:spcPct val="100000"/>
              </a:lnSpc>
              <a:spcBef>
                <a:spcPts val="395"/>
              </a:spcBef>
            </a:pPr>
            <a:r>
              <a:rPr sz="2000" b="0" spc="-15" dirty="0">
                <a:solidFill>
                  <a:srgbClr val="FFFFFF"/>
                </a:solidFill>
                <a:latin typeface="KPMG Extralight"/>
                <a:cs typeface="KPMG Extralight"/>
              </a:rPr>
              <a:t>£79.00 </a:t>
            </a:r>
            <a:r>
              <a:rPr sz="850" spc="15" dirty="0">
                <a:solidFill>
                  <a:srgbClr val="FFFFFF"/>
                </a:solidFill>
                <a:latin typeface="Arial"/>
                <a:cs typeface="Arial"/>
              </a:rPr>
              <a:t>Annual</a:t>
            </a:r>
            <a:r>
              <a:rPr sz="850" spc="135" dirty="0">
                <a:solidFill>
                  <a:srgbClr val="FFFFFF"/>
                </a:solidFill>
                <a:latin typeface="Arial"/>
                <a:cs typeface="Arial"/>
              </a:rPr>
              <a:t> </a:t>
            </a:r>
            <a:r>
              <a:rPr sz="850" spc="10" dirty="0">
                <a:solidFill>
                  <a:srgbClr val="FFFFFF"/>
                </a:solidFill>
                <a:latin typeface="Arial"/>
                <a:cs typeface="Arial"/>
              </a:rPr>
              <a:t>subscription</a:t>
            </a:r>
            <a:endParaRPr sz="850">
              <a:latin typeface="Arial"/>
              <a:cs typeface="Arial"/>
            </a:endParaRPr>
          </a:p>
        </p:txBody>
      </p:sp>
      <p:sp>
        <p:nvSpPr>
          <p:cNvPr id="50" name="object 50"/>
          <p:cNvSpPr/>
          <p:nvPr/>
        </p:nvSpPr>
        <p:spPr>
          <a:xfrm>
            <a:off x="3886200" y="3032760"/>
            <a:ext cx="1656080" cy="0"/>
          </a:xfrm>
          <a:custGeom>
            <a:avLst/>
            <a:gdLst/>
            <a:ahLst/>
            <a:cxnLst/>
            <a:rect l="l" t="t" r="r" b="b"/>
            <a:pathLst>
              <a:path w="1656079">
                <a:moveTo>
                  <a:pt x="0" y="0"/>
                </a:moveTo>
                <a:lnTo>
                  <a:pt x="1655952" y="0"/>
                </a:lnTo>
              </a:path>
            </a:pathLst>
          </a:custGeom>
          <a:ln w="10170">
            <a:solidFill>
              <a:srgbClr val="FFFFFF"/>
            </a:solidFill>
            <a:prstDash val="sysDash"/>
          </a:ln>
        </p:spPr>
        <p:txBody>
          <a:bodyPr wrap="square" lIns="0" tIns="0" rIns="0" bIns="0" rtlCol="0"/>
          <a:lstStyle/>
          <a:p>
            <a:endParaRPr/>
          </a:p>
        </p:txBody>
      </p:sp>
      <p:sp>
        <p:nvSpPr>
          <p:cNvPr id="51" name="object 51"/>
          <p:cNvSpPr/>
          <p:nvPr/>
        </p:nvSpPr>
        <p:spPr>
          <a:xfrm>
            <a:off x="3886200" y="4373879"/>
            <a:ext cx="1656080" cy="0"/>
          </a:xfrm>
          <a:custGeom>
            <a:avLst/>
            <a:gdLst/>
            <a:ahLst/>
            <a:cxnLst/>
            <a:rect l="l" t="t" r="r" b="b"/>
            <a:pathLst>
              <a:path w="1656079">
                <a:moveTo>
                  <a:pt x="0" y="0"/>
                </a:moveTo>
                <a:lnTo>
                  <a:pt x="1655952" y="0"/>
                </a:lnTo>
              </a:path>
            </a:pathLst>
          </a:custGeom>
          <a:ln w="10170">
            <a:solidFill>
              <a:srgbClr val="FFFFFF"/>
            </a:solidFill>
            <a:prstDash val="sysDash"/>
          </a:ln>
        </p:spPr>
        <p:txBody>
          <a:bodyPr wrap="square" lIns="0" tIns="0" rIns="0" bIns="0" rtlCol="0"/>
          <a:lstStyle/>
          <a:p>
            <a:endParaRPr/>
          </a:p>
        </p:txBody>
      </p:sp>
      <p:sp>
        <p:nvSpPr>
          <p:cNvPr id="52" name="object 52"/>
          <p:cNvSpPr txBox="1"/>
          <p:nvPr/>
        </p:nvSpPr>
        <p:spPr>
          <a:xfrm>
            <a:off x="992822" y="5943600"/>
            <a:ext cx="211454" cy="123825"/>
          </a:xfrm>
          <a:prstGeom prst="rect">
            <a:avLst/>
          </a:prstGeom>
        </p:spPr>
        <p:txBody>
          <a:bodyPr vert="horz" wrap="square" lIns="0" tIns="11430" rIns="0" bIns="0" rtlCol="0">
            <a:spAutoFit/>
          </a:bodyPr>
          <a:lstStyle/>
          <a:p>
            <a:pPr marL="12700">
              <a:lnSpc>
                <a:spcPct val="100000"/>
              </a:lnSpc>
              <a:spcBef>
                <a:spcPts val="90"/>
              </a:spcBef>
            </a:pPr>
            <a:r>
              <a:rPr sz="650" spc="5" dirty="0">
                <a:latin typeface="Arial"/>
                <a:cs typeface="Arial"/>
              </a:rPr>
              <a:t>N</a:t>
            </a:r>
            <a:r>
              <a:rPr sz="650" spc="-45" dirty="0">
                <a:latin typeface="Arial"/>
                <a:cs typeface="Arial"/>
              </a:rPr>
              <a:t>o</a:t>
            </a:r>
            <a:r>
              <a:rPr sz="650" spc="-25" dirty="0">
                <a:latin typeface="Arial"/>
                <a:cs typeface="Arial"/>
              </a:rPr>
              <a:t>t</a:t>
            </a:r>
            <a:r>
              <a:rPr sz="650" spc="-45" dirty="0">
                <a:latin typeface="Arial"/>
                <a:cs typeface="Arial"/>
              </a:rPr>
              <a:t>e</a:t>
            </a:r>
            <a:r>
              <a:rPr sz="650" spc="-5" dirty="0">
                <a:latin typeface="Arial"/>
                <a:cs typeface="Arial"/>
              </a:rPr>
              <a:t>:</a:t>
            </a:r>
            <a:endParaRPr sz="650">
              <a:latin typeface="Arial"/>
              <a:cs typeface="Arial"/>
            </a:endParaRPr>
          </a:p>
        </p:txBody>
      </p:sp>
      <p:sp>
        <p:nvSpPr>
          <p:cNvPr id="53" name="object 53"/>
          <p:cNvSpPr txBox="1"/>
          <p:nvPr/>
        </p:nvSpPr>
        <p:spPr>
          <a:xfrm>
            <a:off x="1348739" y="5943600"/>
            <a:ext cx="2409190" cy="123825"/>
          </a:xfrm>
          <a:prstGeom prst="rect">
            <a:avLst/>
          </a:prstGeom>
        </p:spPr>
        <p:txBody>
          <a:bodyPr vert="horz" wrap="square" lIns="0" tIns="11430" rIns="0" bIns="0" rtlCol="0">
            <a:spAutoFit/>
          </a:bodyPr>
          <a:lstStyle/>
          <a:p>
            <a:pPr marL="12700">
              <a:lnSpc>
                <a:spcPct val="100000"/>
              </a:lnSpc>
              <a:spcBef>
                <a:spcPts val="90"/>
              </a:spcBef>
            </a:pPr>
            <a:r>
              <a:rPr sz="650" spc="-10" dirty="0">
                <a:latin typeface="Arial"/>
                <a:cs typeface="Arial"/>
              </a:rPr>
              <a:t>(a) </a:t>
            </a:r>
            <a:r>
              <a:rPr sz="650" spc="-25" dirty="0">
                <a:latin typeface="Arial"/>
                <a:cs typeface="Arial"/>
              </a:rPr>
              <a:t>Captures </a:t>
            </a:r>
            <a:r>
              <a:rPr sz="650" spc="-20" dirty="0">
                <a:latin typeface="Arial"/>
                <a:cs typeface="Arial"/>
              </a:rPr>
              <a:t>key </a:t>
            </a:r>
            <a:r>
              <a:rPr sz="650" spc="-25" dirty="0">
                <a:latin typeface="Arial"/>
                <a:cs typeface="Arial"/>
              </a:rPr>
              <a:t>offerings </a:t>
            </a:r>
            <a:r>
              <a:rPr sz="650" spc="-10" dirty="0">
                <a:latin typeface="Arial"/>
                <a:cs typeface="Arial"/>
              </a:rPr>
              <a:t>within </a:t>
            </a:r>
            <a:r>
              <a:rPr sz="650" spc="-25" dirty="0">
                <a:latin typeface="Arial"/>
                <a:cs typeface="Arial"/>
              </a:rPr>
              <a:t>the </a:t>
            </a:r>
            <a:r>
              <a:rPr sz="650" spc="-20" dirty="0">
                <a:latin typeface="Arial"/>
                <a:cs typeface="Arial"/>
              </a:rPr>
              <a:t>company’s</a:t>
            </a:r>
            <a:r>
              <a:rPr sz="650" spc="-100" dirty="0">
                <a:latin typeface="Arial"/>
                <a:cs typeface="Arial"/>
              </a:rPr>
              <a:t> </a:t>
            </a:r>
            <a:r>
              <a:rPr sz="650" spc="-20" dirty="0">
                <a:latin typeface="Arial"/>
                <a:cs typeface="Arial"/>
              </a:rPr>
              <a:t>portfolio/ecosystem</a:t>
            </a:r>
            <a:endParaRPr sz="650">
              <a:latin typeface="Arial"/>
              <a:cs typeface="Arial"/>
            </a:endParaRPr>
          </a:p>
        </p:txBody>
      </p:sp>
      <p:sp>
        <p:nvSpPr>
          <p:cNvPr id="54" name="object 54"/>
          <p:cNvSpPr/>
          <p:nvPr/>
        </p:nvSpPr>
        <p:spPr>
          <a:xfrm>
            <a:off x="1127760" y="3596640"/>
            <a:ext cx="294640" cy="314960"/>
          </a:xfrm>
          <a:custGeom>
            <a:avLst/>
            <a:gdLst/>
            <a:ahLst/>
            <a:cxnLst/>
            <a:rect l="l" t="t" r="r" b="b"/>
            <a:pathLst>
              <a:path w="294640" h="314960">
                <a:moveTo>
                  <a:pt x="147320" y="0"/>
                </a:moveTo>
                <a:lnTo>
                  <a:pt x="100684" y="8014"/>
                </a:lnTo>
                <a:lnTo>
                  <a:pt x="60235" y="30341"/>
                </a:lnTo>
                <a:lnTo>
                  <a:pt x="28371" y="64410"/>
                </a:lnTo>
                <a:lnTo>
                  <a:pt x="7492" y="107647"/>
                </a:lnTo>
                <a:lnTo>
                  <a:pt x="0" y="157480"/>
                </a:lnTo>
                <a:lnTo>
                  <a:pt x="7492" y="207312"/>
                </a:lnTo>
                <a:lnTo>
                  <a:pt x="28371" y="250549"/>
                </a:lnTo>
                <a:lnTo>
                  <a:pt x="60235" y="284618"/>
                </a:lnTo>
                <a:lnTo>
                  <a:pt x="100684" y="306945"/>
                </a:lnTo>
                <a:lnTo>
                  <a:pt x="147320" y="314960"/>
                </a:lnTo>
                <a:lnTo>
                  <a:pt x="193950" y="306945"/>
                </a:lnTo>
                <a:lnTo>
                  <a:pt x="222685" y="291084"/>
                </a:lnTo>
                <a:lnTo>
                  <a:pt x="136791" y="291084"/>
                </a:lnTo>
                <a:lnTo>
                  <a:pt x="125246" y="285027"/>
                </a:lnTo>
                <a:lnTo>
                  <a:pt x="116036" y="276987"/>
                </a:lnTo>
                <a:lnTo>
                  <a:pt x="89446" y="276987"/>
                </a:lnTo>
                <a:lnTo>
                  <a:pt x="82867" y="274193"/>
                </a:lnTo>
                <a:lnTo>
                  <a:pt x="76288" y="270002"/>
                </a:lnTo>
                <a:lnTo>
                  <a:pt x="69710" y="264287"/>
                </a:lnTo>
                <a:lnTo>
                  <a:pt x="72339" y="261493"/>
                </a:lnTo>
                <a:lnTo>
                  <a:pt x="76288" y="260096"/>
                </a:lnTo>
                <a:lnTo>
                  <a:pt x="78917" y="258699"/>
                </a:lnTo>
                <a:lnTo>
                  <a:pt x="102222" y="258699"/>
                </a:lnTo>
                <a:lnTo>
                  <a:pt x="96799" y="248920"/>
                </a:lnTo>
                <a:lnTo>
                  <a:pt x="53924" y="248920"/>
                </a:lnTo>
                <a:lnTo>
                  <a:pt x="41387" y="231844"/>
                </a:lnTo>
                <a:lnTo>
                  <a:pt x="31564" y="212518"/>
                </a:lnTo>
                <a:lnTo>
                  <a:pt x="24700" y="191359"/>
                </a:lnTo>
                <a:lnTo>
                  <a:pt x="21043" y="168783"/>
                </a:lnTo>
                <a:lnTo>
                  <a:pt x="292940" y="168783"/>
                </a:lnTo>
                <a:lnTo>
                  <a:pt x="294640" y="157480"/>
                </a:lnTo>
                <a:lnTo>
                  <a:pt x="292940" y="146177"/>
                </a:lnTo>
                <a:lnTo>
                  <a:pt x="21043" y="146177"/>
                </a:lnTo>
                <a:lnTo>
                  <a:pt x="24700" y="123600"/>
                </a:lnTo>
                <a:lnTo>
                  <a:pt x="31564" y="102441"/>
                </a:lnTo>
                <a:lnTo>
                  <a:pt x="41387" y="83115"/>
                </a:lnTo>
                <a:lnTo>
                  <a:pt x="53924" y="66040"/>
                </a:lnTo>
                <a:lnTo>
                  <a:pt x="96798" y="66040"/>
                </a:lnTo>
                <a:lnTo>
                  <a:pt x="102215" y="56261"/>
                </a:lnTo>
                <a:lnTo>
                  <a:pt x="78917" y="56261"/>
                </a:lnTo>
                <a:lnTo>
                  <a:pt x="76288" y="54864"/>
                </a:lnTo>
                <a:lnTo>
                  <a:pt x="72339" y="53467"/>
                </a:lnTo>
                <a:lnTo>
                  <a:pt x="69710" y="50673"/>
                </a:lnTo>
                <a:lnTo>
                  <a:pt x="76288" y="44958"/>
                </a:lnTo>
                <a:lnTo>
                  <a:pt x="82867" y="40767"/>
                </a:lnTo>
                <a:lnTo>
                  <a:pt x="89446" y="37973"/>
                </a:lnTo>
                <a:lnTo>
                  <a:pt x="115981" y="37973"/>
                </a:lnTo>
                <a:lnTo>
                  <a:pt x="125246" y="29878"/>
                </a:lnTo>
                <a:lnTo>
                  <a:pt x="136791" y="23876"/>
                </a:lnTo>
                <a:lnTo>
                  <a:pt x="222685" y="23876"/>
                </a:lnTo>
                <a:lnTo>
                  <a:pt x="193950" y="8014"/>
                </a:lnTo>
                <a:lnTo>
                  <a:pt x="147320" y="0"/>
                </a:lnTo>
                <a:close/>
              </a:path>
              <a:path w="294640" h="314960">
                <a:moveTo>
                  <a:pt x="157861" y="236220"/>
                </a:moveTo>
                <a:lnTo>
                  <a:pt x="136791" y="236220"/>
                </a:lnTo>
                <a:lnTo>
                  <a:pt x="136791" y="291084"/>
                </a:lnTo>
                <a:lnTo>
                  <a:pt x="157861" y="291084"/>
                </a:lnTo>
                <a:lnTo>
                  <a:pt x="157861" y="236220"/>
                </a:lnTo>
                <a:close/>
              </a:path>
              <a:path w="294640" h="314960">
                <a:moveTo>
                  <a:pt x="225303" y="236220"/>
                </a:moveTo>
                <a:lnTo>
                  <a:pt x="157861" y="236220"/>
                </a:lnTo>
                <a:lnTo>
                  <a:pt x="167892" y="237771"/>
                </a:lnTo>
                <a:lnTo>
                  <a:pt x="178196" y="240252"/>
                </a:lnTo>
                <a:lnTo>
                  <a:pt x="188525" y="243542"/>
                </a:lnTo>
                <a:lnTo>
                  <a:pt x="198628" y="247523"/>
                </a:lnTo>
                <a:lnTo>
                  <a:pt x="190025" y="263009"/>
                </a:lnTo>
                <a:lnTo>
                  <a:pt x="180197" y="275590"/>
                </a:lnTo>
                <a:lnTo>
                  <a:pt x="169392" y="285027"/>
                </a:lnTo>
                <a:lnTo>
                  <a:pt x="157861" y="291084"/>
                </a:lnTo>
                <a:lnTo>
                  <a:pt x="222685" y="291084"/>
                </a:lnTo>
                <a:lnTo>
                  <a:pt x="234399" y="284618"/>
                </a:lnTo>
                <a:lnTo>
                  <a:pt x="241537" y="276987"/>
                </a:lnTo>
                <a:lnTo>
                  <a:pt x="205231" y="276987"/>
                </a:lnTo>
                <a:lnTo>
                  <a:pt x="209169" y="271399"/>
                </a:lnTo>
                <a:lnTo>
                  <a:pt x="213106" y="264287"/>
                </a:lnTo>
                <a:lnTo>
                  <a:pt x="215773" y="258699"/>
                </a:lnTo>
                <a:lnTo>
                  <a:pt x="258642" y="258699"/>
                </a:lnTo>
                <a:lnTo>
                  <a:pt x="266265" y="250549"/>
                </a:lnTo>
                <a:lnTo>
                  <a:pt x="267052" y="248920"/>
                </a:lnTo>
                <a:lnTo>
                  <a:pt x="240665" y="248920"/>
                </a:lnTo>
                <a:lnTo>
                  <a:pt x="235458" y="244602"/>
                </a:lnTo>
                <a:lnTo>
                  <a:pt x="230124" y="240411"/>
                </a:lnTo>
                <a:lnTo>
                  <a:pt x="224917" y="237617"/>
                </a:lnTo>
                <a:lnTo>
                  <a:pt x="225303" y="236220"/>
                </a:lnTo>
                <a:close/>
              </a:path>
              <a:path w="294640" h="314960">
                <a:moveTo>
                  <a:pt x="102222" y="258699"/>
                </a:moveTo>
                <a:lnTo>
                  <a:pt x="78917" y="258699"/>
                </a:lnTo>
                <a:lnTo>
                  <a:pt x="81546" y="264287"/>
                </a:lnTo>
                <a:lnTo>
                  <a:pt x="85496" y="271399"/>
                </a:lnTo>
                <a:lnTo>
                  <a:pt x="89446" y="276987"/>
                </a:lnTo>
                <a:lnTo>
                  <a:pt x="116036" y="276987"/>
                </a:lnTo>
                <a:lnTo>
                  <a:pt x="114436" y="275590"/>
                </a:lnTo>
                <a:lnTo>
                  <a:pt x="104612" y="263009"/>
                </a:lnTo>
                <a:lnTo>
                  <a:pt x="102222" y="258699"/>
                </a:lnTo>
                <a:close/>
              </a:path>
              <a:path w="294640" h="314960">
                <a:moveTo>
                  <a:pt x="258642" y="258699"/>
                </a:moveTo>
                <a:lnTo>
                  <a:pt x="215773" y="258699"/>
                </a:lnTo>
                <a:lnTo>
                  <a:pt x="218312" y="260096"/>
                </a:lnTo>
                <a:lnTo>
                  <a:pt x="222250" y="261493"/>
                </a:lnTo>
                <a:lnTo>
                  <a:pt x="224917" y="264287"/>
                </a:lnTo>
                <a:lnTo>
                  <a:pt x="218312" y="270002"/>
                </a:lnTo>
                <a:lnTo>
                  <a:pt x="211709" y="274193"/>
                </a:lnTo>
                <a:lnTo>
                  <a:pt x="205231" y="276987"/>
                </a:lnTo>
                <a:lnTo>
                  <a:pt x="241537" y="276987"/>
                </a:lnTo>
                <a:lnTo>
                  <a:pt x="258642" y="258699"/>
                </a:lnTo>
                <a:close/>
              </a:path>
              <a:path w="294640" h="314960">
                <a:moveTo>
                  <a:pt x="78917" y="168783"/>
                </a:moveTo>
                <a:lnTo>
                  <a:pt x="57873" y="168783"/>
                </a:lnTo>
                <a:lnTo>
                  <a:pt x="59355" y="187235"/>
                </a:lnTo>
                <a:lnTo>
                  <a:pt x="61820" y="204771"/>
                </a:lnTo>
                <a:lnTo>
                  <a:pt x="65292" y="221599"/>
                </a:lnTo>
                <a:lnTo>
                  <a:pt x="69710" y="237617"/>
                </a:lnTo>
                <a:lnTo>
                  <a:pt x="64452" y="240411"/>
                </a:lnTo>
                <a:lnTo>
                  <a:pt x="59194" y="244602"/>
                </a:lnTo>
                <a:lnTo>
                  <a:pt x="53924" y="248920"/>
                </a:lnTo>
                <a:lnTo>
                  <a:pt x="96799" y="248920"/>
                </a:lnTo>
                <a:lnTo>
                  <a:pt x="96024" y="247523"/>
                </a:lnTo>
                <a:lnTo>
                  <a:pt x="106091" y="243542"/>
                </a:lnTo>
                <a:lnTo>
                  <a:pt x="116408" y="240252"/>
                </a:lnTo>
                <a:lnTo>
                  <a:pt x="126724" y="237771"/>
                </a:lnTo>
                <a:lnTo>
                  <a:pt x="136791" y="236220"/>
                </a:lnTo>
                <a:lnTo>
                  <a:pt x="225303" y="236220"/>
                </a:lnTo>
                <a:lnTo>
                  <a:pt x="228044" y="226314"/>
                </a:lnTo>
                <a:lnTo>
                  <a:pt x="88125" y="226314"/>
                </a:lnTo>
                <a:lnTo>
                  <a:pt x="84654" y="213217"/>
                </a:lnTo>
                <a:lnTo>
                  <a:pt x="82045" y="199167"/>
                </a:lnTo>
                <a:lnTo>
                  <a:pt x="80174" y="184308"/>
                </a:lnTo>
                <a:lnTo>
                  <a:pt x="78917" y="168783"/>
                </a:lnTo>
                <a:close/>
              </a:path>
              <a:path w="294640" h="314960">
                <a:moveTo>
                  <a:pt x="292940" y="168783"/>
                </a:moveTo>
                <a:lnTo>
                  <a:pt x="273558" y="168783"/>
                </a:lnTo>
                <a:lnTo>
                  <a:pt x="269936" y="191359"/>
                </a:lnTo>
                <a:lnTo>
                  <a:pt x="263064" y="212518"/>
                </a:lnTo>
                <a:lnTo>
                  <a:pt x="253216" y="231844"/>
                </a:lnTo>
                <a:lnTo>
                  <a:pt x="240665" y="248920"/>
                </a:lnTo>
                <a:lnTo>
                  <a:pt x="267052" y="248920"/>
                </a:lnTo>
                <a:lnTo>
                  <a:pt x="287145" y="207312"/>
                </a:lnTo>
                <a:lnTo>
                  <a:pt x="292940" y="168783"/>
                </a:lnTo>
                <a:close/>
              </a:path>
              <a:path w="294640" h="314960">
                <a:moveTo>
                  <a:pt x="157861" y="168783"/>
                </a:moveTo>
                <a:lnTo>
                  <a:pt x="136791" y="168783"/>
                </a:lnTo>
                <a:lnTo>
                  <a:pt x="136791" y="213741"/>
                </a:lnTo>
                <a:lnTo>
                  <a:pt x="124195" y="215312"/>
                </a:lnTo>
                <a:lnTo>
                  <a:pt x="111967" y="217932"/>
                </a:lnTo>
                <a:lnTo>
                  <a:pt x="99985" y="221599"/>
                </a:lnTo>
                <a:lnTo>
                  <a:pt x="88125" y="226314"/>
                </a:lnTo>
                <a:lnTo>
                  <a:pt x="206502" y="226314"/>
                </a:lnTo>
                <a:lnTo>
                  <a:pt x="194651" y="221599"/>
                </a:lnTo>
                <a:lnTo>
                  <a:pt x="182657" y="217932"/>
                </a:lnTo>
                <a:lnTo>
                  <a:pt x="170426" y="215312"/>
                </a:lnTo>
                <a:lnTo>
                  <a:pt x="157861" y="213741"/>
                </a:lnTo>
                <a:lnTo>
                  <a:pt x="157861" y="168783"/>
                </a:lnTo>
                <a:close/>
              </a:path>
              <a:path w="294640" h="314960">
                <a:moveTo>
                  <a:pt x="236728" y="168783"/>
                </a:moveTo>
                <a:lnTo>
                  <a:pt x="215773" y="168783"/>
                </a:lnTo>
                <a:lnTo>
                  <a:pt x="214467" y="184308"/>
                </a:lnTo>
                <a:lnTo>
                  <a:pt x="212566" y="199167"/>
                </a:lnTo>
                <a:lnTo>
                  <a:pt x="209950" y="213217"/>
                </a:lnTo>
                <a:lnTo>
                  <a:pt x="206502" y="226314"/>
                </a:lnTo>
                <a:lnTo>
                  <a:pt x="228044" y="226314"/>
                </a:lnTo>
                <a:lnTo>
                  <a:pt x="229369" y="221521"/>
                </a:lnTo>
                <a:lnTo>
                  <a:pt x="232822" y="204771"/>
                </a:lnTo>
                <a:lnTo>
                  <a:pt x="235275" y="187235"/>
                </a:lnTo>
                <a:lnTo>
                  <a:pt x="236728" y="168783"/>
                </a:lnTo>
                <a:close/>
              </a:path>
              <a:path w="294640" h="314960">
                <a:moveTo>
                  <a:pt x="96798" y="66040"/>
                </a:moveTo>
                <a:lnTo>
                  <a:pt x="53924" y="66040"/>
                </a:lnTo>
                <a:lnTo>
                  <a:pt x="59194" y="70358"/>
                </a:lnTo>
                <a:lnTo>
                  <a:pt x="64452" y="74549"/>
                </a:lnTo>
                <a:lnTo>
                  <a:pt x="69710" y="77343"/>
                </a:lnTo>
                <a:lnTo>
                  <a:pt x="65271" y="93438"/>
                </a:lnTo>
                <a:lnTo>
                  <a:pt x="61820" y="110188"/>
                </a:lnTo>
                <a:lnTo>
                  <a:pt x="59355" y="127724"/>
                </a:lnTo>
                <a:lnTo>
                  <a:pt x="57873" y="146177"/>
                </a:lnTo>
                <a:lnTo>
                  <a:pt x="78917" y="146177"/>
                </a:lnTo>
                <a:lnTo>
                  <a:pt x="80174" y="130649"/>
                </a:lnTo>
                <a:lnTo>
                  <a:pt x="82045" y="115776"/>
                </a:lnTo>
                <a:lnTo>
                  <a:pt x="84654" y="101689"/>
                </a:lnTo>
                <a:lnTo>
                  <a:pt x="88125" y="88518"/>
                </a:lnTo>
                <a:lnTo>
                  <a:pt x="228008" y="88518"/>
                </a:lnTo>
                <a:lnTo>
                  <a:pt x="225303" y="78740"/>
                </a:lnTo>
                <a:lnTo>
                  <a:pt x="136791" y="78740"/>
                </a:lnTo>
                <a:lnTo>
                  <a:pt x="126724" y="77188"/>
                </a:lnTo>
                <a:lnTo>
                  <a:pt x="116408" y="74707"/>
                </a:lnTo>
                <a:lnTo>
                  <a:pt x="106091" y="71417"/>
                </a:lnTo>
                <a:lnTo>
                  <a:pt x="96024" y="67437"/>
                </a:lnTo>
                <a:lnTo>
                  <a:pt x="96798" y="66040"/>
                </a:lnTo>
                <a:close/>
              </a:path>
              <a:path w="294640" h="314960">
                <a:moveTo>
                  <a:pt x="206502" y="88518"/>
                </a:moveTo>
                <a:lnTo>
                  <a:pt x="88125" y="88518"/>
                </a:lnTo>
                <a:lnTo>
                  <a:pt x="99985" y="93307"/>
                </a:lnTo>
                <a:lnTo>
                  <a:pt x="111967" y="97012"/>
                </a:lnTo>
                <a:lnTo>
                  <a:pt x="124195" y="99645"/>
                </a:lnTo>
                <a:lnTo>
                  <a:pt x="136791" y="101218"/>
                </a:lnTo>
                <a:lnTo>
                  <a:pt x="136791" y="146177"/>
                </a:lnTo>
                <a:lnTo>
                  <a:pt x="157861" y="146177"/>
                </a:lnTo>
                <a:lnTo>
                  <a:pt x="157861" y="101218"/>
                </a:lnTo>
                <a:lnTo>
                  <a:pt x="170426" y="99645"/>
                </a:lnTo>
                <a:lnTo>
                  <a:pt x="182657" y="97012"/>
                </a:lnTo>
                <a:lnTo>
                  <a:pt x="194651" y="93307"/>
                </a:lnTo>
                <a:lnTo>
                  <a:pt x="206502" y="88518"/>
                </a:lnTo>
                <a:close/>
              </a:path>
              <a:path w="294640" h="314960">
                <a:moveTo>
                  <a:pt x="228008" y="88518"/>
                </a:moveTo>
                <a:lnTo>
                  <a:pt x="206502" y="88518"/>
                </a:lnTo>
                <a:lnTo>
                  <a:pt x="209950" y="101689"/>
                </a:lnTo>
                <a:lnTo>
                  <a:pt x="212566" y="115776"/>
                </a:lnTo>
                <a:lnTo>
                  <a:pt x="214467" y="130649"/>
                </a:lnTo>
                <a:lnTo>
                  <a:pt x="215773" y="146177"/>
                </a:lnTo>
                <a:lnTo>
                  <a:pt x="236728" y="146177"/>
                </a:lnTo>
                <a:lnTo>
                  <a:pt x="235275" y="127724"/>
                </a:lnTo>
                <a:lnTo>
                  <a:pt x="232822" y="110188"/>
                </a:lnTo>
                <a:lnTo>
                  <a:pt x="229333" y="93307"/>
                </a:lnTo>
                <a:lnTo>
                  <a:pt x="228008" y="88518"/>
                </a:lnTo>
                <a:close/>
              </a:path>
              <a:path w="294640" h="314960">
                <a:moveTo>
                  <a:pt x="267052" y="66040"/>
                </a:moveTo>
                <a:lnTo>
                  <a:pt x="240665" y="66040"/>
                </a:lnTo>
                <a:lnTo>
                  <a:pt x="253216" y="83115"/>
                </a:lnTo>
                <a:lnTo>
                  <a:pt x="263064" y="102441"/>
                </a:lnTo>
                <a:lnTo>
                  <a:pt x="269936" y="123600"/>
                </a:lnTo>
                <a:lnTo>
                  <a:pt x="273558" y="146177"/>
                </a:lnTo>
                <a:lnTo>
                  <a:pt x="292940" y="146177"/>
                </a:lnTo>
                <a:lnTo>
                  <a:pt x="287145" y="107647"/>
                </a:lnTo>
                <a:lnTo>
                  <a:pt x="267052" y="66040"/>
                </a:lnTo>
                <a:close/>
              </a:path>
              <a:path w="294640" h="314960">
                <a:moveTo>
                  <a:pt x="157861" y="23876"/>
                </a:moveTo>
                <a:lnTo>
                  <a:pt x="136791" y="23876"/>
                </a:lnTo>
                <a:lnTo>
                  <a:pt x="136791" y="78740"/>
                </a:lnTo>
                <a:lnTo>
                  <a:pt x="157861" y="78740"/>
                </a:lnTo>
                <a:lnTo>
                  <a:pt x="157861" y="23876"/>
                </a:lnTo>
                <a:close/>
              </a:path>
              <a:path w="294640" h="314960">
                <a:moveTo>
                  <a:pt x="222685" y="23876"/>
                </a:moveTo>
                <a:lnTo>
                  <a:pt x="157861" y="23876"/>
                </a:lnTo>
                <a:lnTo>
                  <a:pt x="169392" y="29878"/>
                </a:lnTo>
                <a:lnTo>
                  <a:pt x="180197" y="39322"/>
                </a:lnTo>
                <a:lnTo>
                  <a:pt x="190025" y="51933"/>
                </a:lnTo>
                <a:lnTo>
                  <a:pt x="198628" y="67437"/>
                </a:lnTo>
                <a:lnTo>
                  <a:pt x="188525" y="71417"/>
                </a:lnTo>
                <a:lnTo>
                  <a:pt x="178196" y="74707"/>
                </a:lnTo>
                <a:lnTo>
                  <a:pt x="167892" y="77188"/>
                </a:lnTo>
                <a:lnTo>
                  <a:pt x="157861" y="78740"/>
                </a:lnTo>
                <a:lnTo>
                  <a:pt x="225303" y="78740"/>
                </a:lnTo>
                <a:lnTo>
                  <a:pt x="224917" y="77343"/>
                </a:lnTo>
                <a:lnTo>
                  <a:pt x="230124" y="74549"/>
                </a:lnTo>
                <a:lnTo>
                  <a:pt x="235458" y="70358"/>
                </a:lnTo>
                <a:lnTo>
                  <a:pt x="240665" y="66040"/>
                </a:lnTo>
                <a:lnTo>
                  <a:pt x="267052" y="66040"/>
                </a:lnTo>
                <a:lnTo>
                  <a:pt x="266265" y="64410"/>
                </a:lnTo>
                <a:lnTo>
                  <a:pt x="258642" y="56261"/>
                </a:lnTo>
                <a:lnTo>
                  <a:pt x="215773" y="56261"/>
                </a:lnTo>
                <a:lnTo>
                  <a:pt x="213106" y="50673"/>
                </a:lnTo>
                <a:lnTo>
                  <a:pt x="209169" y="43561"/>
                </a:lnTo>
                <a:lnTo>
                  <a:pt x="205231" y="37973"/>
                </a:lnTo>
                <a:lnTo>
                  <a:pt x="241537" y="37973"/>
                </a:lnTo>
                <a:lnTo>
                  <a:pt x="234399" y="30341"/>
                </a:lnTo>
                <a:lnTo>
                  <a:pt x="222685" y="23876"/>
                </a:lnTo>
                <a:close/>
              </a:path>
              <a:path w="294640" h="314960">
                <a:moveTo>
                  <a:pt x="115981" y="37973"/>
                </a:moveTo>
                <a:lnTo>
                  <a:pt x="89446" y="37973"/>
                </a:lnTo>
                <a:lnTo>
                  <a:pt x="85496" y="43561"/>
                </a:lnTo>
                <a:lnTo>
                  <a:pt x="81546" y="50673"/>
                </a:lnTo>
                <a:lnTo>
                  <a:pt x="78917" y="56261"/>
                </a:lnTo>
                <a:lnTo>
                  <a:pt x="102215" y="56261"/>
                </a:lnTo>
                <a:lnTo>
                  <a:pt x="104612" y="51933"/>
                </a:lnTo>
                <a:lnTo>
                  <a:pt x="114436" y="39322"/>
                </a:lnTo>
                <a:lnTo>
                  <a:pt x="115981" y="37973"/>
                </a:lnTo>
                <a:close/>
              </a:path>
              <a:path w="294640" h="314960">
                <a:moveTo>
                  <a:pt x="241537" y="37973"/>
                </a:moveTo>
                <a:lnTo>
                  <a:pt x="205231" y="37973"/>
                </a:lnTo>
                <a:lnTo>
                  <a:pt x="211709" y="40767"/>
                </a:lnTo>
                <a:lnTo>
                  <a:pt x="218312" y="44958"/>
                </a:lnTo>
                <a:lnTo>
                  <a:pt x="224917" y="50673"/>
                </a:lnTo>
                <a:lnTo>
                  <a:pt x="222250" y="53467"/>
                </a:lnTo>
                <a:lnTo>
                  <a:pt x="218312" y="54864"/>
                </a:lnTo>
                <a:lnTo>
                  <a:pt x="215773" y="56261"/>
                </a:lnTo>
                <a:lnTo>
                  <a:pt x="258642" y="56261"/>
                </a:lnTo>
                <a:lnTo>
                  <a:pt x="241537" y="37973"/>
                </a:lnTo>
                <a:close/>
              </a:path>
            </a:pathLst>
          </a:custGeom>
          <a:solidFill>
            <a:srgbClr val="FFFFFF"/>
          </a:solidFill>
        </p:spPr>
        <p:txBody>
          <a:bodyPr wrap="square" lIns="0" tIns="0" rIns="0" bIns="0" rtlCol="0"/>
          <a:lstStyle/>
          <a:p>
            <a:endParaRPr/>
          </a:p>
        </p:txBody>
      </p:sp>
      <p:sp>
        <p:nvSpPr>
          <p:cNvPr id="55" name="object 55"/>
          <p:cNvSpPr/>
          <p:nvPr/>
        </p:nvSpPr>
        <p:spPr>
          <a:xfrm>
            <a:off x="1117600" y="2468879"/>
            <a:ext cx="50800" cy="40640"/>
          </a:xfrm>
          <a:custGeom>
            <a:avLst/>
            <a:gdLst/>
            <a:ahLst/>
            <a:cxnLst/>
            <a:rect l="l" t="t" r="r" b="b"/>
            <a:pathLst>
              <a:path w="50800" h="40639">
                <a:moveTo>
                  <a:pt x="45872" y="0"/>
                </a:moveTo>
                <a:lnTo>
                  <a:pt x="5143" y="0"/>
                </a:lnTo>
                <a:lnTo>
                  <a:pt x="0" y="5842"/>
                </a:lnTo>
                <a:lnTo>
                  <a:pt x="0" y="34798"/>
                </a:lnTo>
                <a:lnTo>
                  <a:pt x="5143" y="40640"/>
                </a:lnTo>
                <a:lnTo>
                  <a:pt x="45872" y="40640"/>
                </a:lnTo>
                <a:lnTo>
                  <a:pt x="50800" y="34798"/>
                </a:lnTo>
                <a:lnTo>
                  <a:pt x="50800" y="5842"/>
                </a:lnTo>
                <a:lnTo>
                  <a:pt x="45872" y="0"/>
                </a:lnTo>
                <a:close/>
              </a:path>
            </a:pathLst>
          </a:custGeom>
          <a:solidFill>
            <a:srgbClr val="FFFFFF"/>
          </a:solidFill>
        </p:spPr>
        <p:txBody>
          <a:bodyPr wrap="square" lIns="0" tIns="0" rIns="0" bIns="0" rtlCol="0"/>
          <a:lstStyle/>
          <a:p>
            <a:endParaRPr/>
          </a:p>
        </p:txBody>
      </p:sp>
      <p:sp>
        <p:nvSpPr>
          <p:cNvPr id="56" name="object 56"/>
          <p:cNvSpPr/>
          <p:nvPr/>
        </p:nvSpPr>
        <p:spPr>
          <a:xfrm>
            <a:off x="1117600" y="2550160"/>
            <a:ext cx="50800" cy="40640"/>
          </a:xfrm>
          <a:custGeom>
            <a:avLst/>
            <a:gdLst/>
            <a:ahLst/>
            <a:cxnLst/>
            <a:rect l="l" t="t" r="r" b="b"/>
            <a:pathLst>
              <a:path w="50800" h="40639">
                <a:moveTo>
                  <a:pt x="45872" y="0"/>
                </a:moveTo>
                <a:lnTo>
                  <a:pt x="5143" y="0"/>
                </a:lnTo>
                <a:lnTo>
                  <a:pt x="0" y="5968"/>
                </a:lnTo>
                <a:lnTo>
                  <a:pt x="0" y="34925"/>
                </a:lnTo>
                <a:lnTo>
                  <a:pt x="5143" y="40639"/>
                </a:lnTo>
                <a:lnTo>
                  <a:pt x="45872" y="40639"/>
                </a:lnTo>
                <a:lnTo>
                  <a:pt x="50800" y="34925"/>
                </a:lnTo>
                <a:lnTo>
                  <a:pt x="50800" y="5968"/>
                </a:lnTo>
                <a:lnTo>
                  <a:pt x="45872" y="0"/>
                </a:lnTo>
                <a:close/>
              </a:path>
            </a:pathLst>
          </a:custGeom>
          <a:solidFill>
            <a:srgbClr val="FFFFFF"/>
          </a:solidFill>
        </p:spPr>
        <p:txBody>
          <a:bodyPr wrap="square" lIns="0" tIns="0" rIns="0" bIns="0" rtlCol="0"/>
          <a:lstStyle/>
          <a:p>
            <a:endParaRPr/>
          </a:p>
        </p:txBody>
      </p:sp>
      <p:sp>
        <p:nvSpPr>
          <p:cNvPr id="57" name="object 57"/>
          <p:cNvSpPr/>
          <p:nvPr/>
        </p:nvSpPr>
        <p:spPr>
          <a:xfrm>
            <a:off x="1117600" y="2397760"/>
            <a:ext cx="50800" cy="30480"/>
          </a:xfrm>
          <a:custGeom>
            <a:avLst/>
            <a:gdLst/>
            <a:ahLst/>
            <a:cxnLst/>
            <a:rect l="l" t="t" r="r" b="b"/>
            <a:pathLst>
              <a:path w="50800" h="30480">
                <a:moveTo>
                  <a:pt x="45872" y="0"/>
                </a:moveTo>
                <a:lnTo>
                  <a:pt x="5143" y="0"/>
                </a:lnTo>
                <a:lnTo>
                  <a:pt x="0" y="4444"/>
                </a:lnTo>
                <a:lnTo>
                  <a:pt x="0" y="26035"/>
                </a:lnTo>
                <a:lnTo>
                  <a:pt x="5143" y="30479"/>
                </a:lnTo>
                <a:lnTo>
                  <a:pt x="45872" y="30479"/>
                </a:lnTo>
                <a:lnTo>
                  <a:pt x="50800" y="26035"/>
                </a:lnTo>
                <a:lnTo>
                  <a:pt x="50800" y="4444"/>
                </a:lnTo>
                <a:lnTo>
                  <a:pt x="45872" y="0"/>
                </a:lnTo>
                <a:close/>
              </a:path>
            </a:pathLst>
          </a:custGeom>
          <a:solidFill>
            <a:srgbClr val="FFFFFF"/>
          </a:solidFill>
        </p:spPr>
        <p:txBody>
          <a:bodyPr wrap="square" lIns="0" tIns="0" rIns="0" bIns="0" rtlCol="0"/>
          <a:lstStyle/>
          <a:p>
            <a:endParaRPr/>
          </a:p>
        </p:txBody>
      </p:sp>
      <p:sp>
        <p:nvSpPr>
          <p:cNvPr id="58" name="object 58"/>
          <p:cNvSpPr/>
          <p:nvPr/>
        </p:nvSpPr>
        <p:spPr>
          <a:xfrm>
            <a:off x="1158239" y="2336800"/>
            <a:ext cx="233679" cy="304800"/>
          </a:xfrm>
          <a:custGeom>
            <a:avLst/>
            <a:gdLst/>
            <a:ahLst/>
            <a:cxnLst/>
            <a:rect l="l" t="t" r="r" b="b"/>
            <a:pathLst>
              <a:path w="233680" h="304800">
                <a:moveTo>
                  <a:pt x="227203" y="0"/>
                </a:moveTo>
                <a:lnTo>
                  <a:pt x="6718" y="0"/>
                </a:lnTo>
                <a:lnTo>
                  <a:pt x="0" y="6476"/>
                </a:lnTo>
                <a:lnTo>
                  <a:pt x="0" y="46482"/>
                </a:lnTo>
                <a:lnTo>
                  <a:pt x="18084" y="46482"/>
                </a:lnTo>
                <a:lnTo>
                  <a:pt x="24803" y="52704"/>
                </a:lnTo>
                <a:lnTo>
                  <a:pt x="24803" y="92583"/>
                </a:lnTo>
                <a:lnTo>
                  <a:pt x="18084" y="99060"/>
                </a:lnTo>
                <a:lnTo>
                  <a:pt x="0" y="99060"/>
                </a:lnTo>
                <a:lnTo>
                  <a:pt x="0" y="125349"/>
                </a:lnTo>
                <a:lnTo>
                  <a:pt x="16929" y="125349"/>
                </a:lnTo>
                <a:lnTo>
                  <a:pt x="24574" y="132714"/>
                </a:lnTo>
                <a:lnTo>
                  <a:pt x="24574" y="170307"/>
                </a:lnTo>
                <a:lnTo>
                  <a:pt x="16929" y="177800"/>
                </a:lnTo>
                <a:lnTo>
                  <a:pt x="0" y="177800"/>
                </a:lnTo>
                <a:lnTo>
                  <a:pt x="0" y="203453"/>
                </a:lnTo>
                <a:lnTo>
                  <a:pt x="18084" y="203453"/>
                </a:lnTo>
                <a:lnTo>
                  <a:pt x="24803" y="209930"/>
                </a:lnTo>
                <a:lnTo>
                  <a:pt x="24803" y="252095"/>
                </a:lnTo>
                <a:lnTo>
                  <a:pt x="18084" y="258317"/>
                </a:lnTo>
                <a:lnTo>
                  <a:pt x="0" y="258317"/>
                </a:lnTo>
                <a:lnTo>
                  <a:pt x="0" y="298323"/>
                </a:lnTo>
                <a:lnTo>
                  <a:pt x="6718" y="304800"/>
                </a:lnTo>
                <a:lnTo>
                  <a:pt x="227203" y="304800"/>
                </a:lnTo>
                <a:lnTo>
                  <a:pt x="233679" y="298323"/>
                </a:lnTo>
                <a:lnTo>
                  <a:pt x="233679" y="234569"/>
                </a:lnTo>
                <a:lnTo>
                  <a:pt x="49606" y="234569"/>
                </a:lnTo>
                <a:lnTo>
                  <a:pt x="50040" y="227079"/>
                </a:lnTo>
                <a:lnTo>
                  <a:pt x="59012" y="178081"/>
                </a:lnTo>
                <a:lnTo>
                  <a:pt x="98526" y="143255"/>
                </a:lnTo>
                <a:lnTo>
                  <a:pt x="116601" y="143255"/>
                </a:lnTo>
                <a:lnTo>
                  <a:pt x="111933" y="141872"/>
                </a:lnTo>
                <a:lnTo>
                  <a:pt x="100931" y="133588"/>
                </a:lnTo>
                <a:lnTo>
                  <a:pt x="92147" y="121279"/>
                </a:lnTo>
                <a:lnTo>
                  <a:pt x="88557" y="106172"/>
                </a:lnTo>
                <a:lnTo>
                  <a:pt x="91202" y="85304"/>
                </a:lnTo>
                <a:lnTo>
                  <a:pt x="98412" y="72580"/>
                </a:lnTo>
                <a:lnTo>
                  <a:pt x="109098" y="66238"/>
                </a:lnTo>
                <a:lnTo>
                  <a:pt x="122173" y="64515"/>
                </a:lnTo>
                <a:lnTo>
                  <a:pt x="233679" y="64515"/>
                </a:lnTo>
                <a:lnTo>
                  <a:pt x="233679" y="6476"/>
                </a:lnTo>
                <a:lnTo>
                  <a:pt x="227203" y="0"/>
                </a:lnTo>
                <a:close/>
              </a:path>
              <a:path w="233680" h="304800">
                <a:moveTo>
                  <a:pt x="233679" y="143255"/>
                </a:moveTo>
                <a:lnTo>
                  <a:pt x="145796" y="143255"/>
                </a:lnTo>
                <a:lnTo>
                  <a:pt x="161504" y="151538"/>
                </a:lnTo>
                <a:lnTo>
                  <a:pt x="174878" y="163417"/>
                </a:lnTo>
                <a:lnTo>
                  <a:pt x="192952" y="202672"/>
                </a:lnTo>
                <a:lnTo>
                  <a:pt x="194294" y="227119"/>
                </a:lnTo>
                <a:lnTo>
                  <a:pt x="194690" y="234569"/>
                </a:lnTo>
                <a:lnTo>
                  <a:pt x="233679" y="234569"/>
                </a:lnTo>
                <a:lnTo>
                  <a:pt x="233679" y="143255"/>
                </a:lnTo>
                <a:close/>
              </a:path>
              <a:path w="233680" h="304800">
                <a:moveTo>
                  <a:pt x="116601" y="143255"/>
                </a:moveTo>
                <a:lnTo>
                  <a:pt x="98526" y="143255"/>
                </a:lnTo>
                <a:lnTo>
                  <a:pt x="103559" y="148905"/>
                </a:lnTo>
                <a:lnTo>
                  <a:pt x="109221" y="155019"/>
                </a:lnTo>
                <a:lnTo>
                  <a:pt x="115448" y="159918"/>
                </a:lnTo>
                <a:lnTo>
                  <a:pt x="122173" y="161925"/>
                </a:lnTo>
                <a:lnTo>
                  <a:pt x="128793" y="159918"/>
                </a:lnTo>
                <a:lnTo>
                  <a:pt x="135032" y="155019"/>
                </a:lnTo>
                <a:lnTo>
                  <a:pt x="140747" y="148905"/>
                </a:lnTo>
                <a:lnTo>
                  <a:pt x="144320" y="144907"/>
                </a:lnTo>
                <a:lnTo>
                  <a:pt x="122173" y="144907"/>
                </a:lnTo>
                <a:lnTo>
                  <a:pt x="116601" y="143255"/>
                </a:lnTo>
                <a:close/>
              </a:path>
              <a:path w="233680" h="304800">
                <a:moveTo>
                  <a:pt x="233679" y="64515"/>
                </a:moveTo>
                <a:lnTo>
                  <a:pt x="122173" y="64515"/>
                </a:lnTo>
                <a:lnTo>
                  <a:pt x="135255" y="66238"/>
                </a:lnTo>
                <a:lnTo>
                  <a:pt x="145954" y="72580"/>
                </a:lnTo>
                <a:lnTo>
                  <a:pt x="153177" y="85304"/>
                </a:lnTo>
                <a:lnTo>
                  <a:pt x="155828" y="106172"/>
                </a:lnTo>
                <a:lnTo>
                  <a:pt x="152231" y="121279"/>
                </a:lnTo>
                <a:lnTo>
                  <a:pt x="143430" y="133588"/>
                </a:lnTo>
                <a:lnTo>
                  <a:pt x="132415" y="141872"/>
                </a:lnTo>
                <a:lnTo>
                  <a:pt x="122173" y="144907"/>
                </a:lnTo>
                <a:lnTo>
                  <a:pt x="144320" y="144907"/>
                </a:lnTo>
                <a:lnTo>
                  <a:pt x="145796" y="143255"/>
                </a:lnTo>
                <a:lnTo>
                  <a:pt x="233679" y="143255"/>
                </a:lnTo>
                <a:lnTo>
                  <a:pt x="233679" y="64515"/>
                </a:lnTo>
                <a:close/>
              </a:path>
            </a:pathLst>
          </a:custGeom>
          <a:solidFill>
            <a:srgbClr val="FFFFFF"/>
          </a:solidFill>
        </p:spPr>
        <p:txBody>
          <a:bodyPr wrap="square" lIns="0" tIns="0" rIns="0" bIns="0" rtlCol="0"/>
          <a:lstStyle/>
          <a:p>
            <a:endParaRPr/>
          </a:p>
        </p:txBody>
      </p:sp>
      <p:sp>
        <p:nvSpPr>
          <p:cNvPr id="59" name="object 59"/>
          <p:cNvSpPr/>
          <p:nvPr/>
        </p:nvSpPr>
        <p:spPr>
          <a:xfrm>
            <a:off x="1270000" y="2976879"/>
            <a:ext cx="30480" cy="40640"/>
          </a:xfrm>
          <a:custGeom>
            <a:avLst/>
            <a:gdLst/>
            <a:ahLst/>
            <a:cxnLst/>
            <a:rect l="l" t="t" r="r" b="b"/>
            <a:pathLst>
              <a:path w="30480" h="40639">
                <a:moveTo>
                  <a:pt x="3683" y="34417"/>
                </a:moveTo>
                <a:lnTo>
                  <a:pt x="762" y="34417"/>
                </a:lnTo>
                <a:lnTo>
                  <a:pt x="0" y="35179"/>
                </a:lnTo>
                <a:lnTo>
                  <a:pt x="0" y="40640"/>
                </a:lnTo>
                <a:lnTo>
                  <a:pt x="29718" y="40640"/>
                </a:lnTo>
                <a:lnTo>
                  <a:pt x="29718" y="35179"/>
                </a:lnTo>
                <a:lnTo>
                  <a:pt x="4444" y="35179"/>
                </a:lnTo>
                <a:lnTo>
                  <a:pt x="3683" y="34417"/>
                </a:lnTo>
                <a:close/>
              </a:path>
              <a:path w="30480" h="40639">
                <a:moveTo>
                  <a:pt x="12700" y="24765"/>
                </a:moveTo>
                <a:lnTo>
                  <a:pt x="4444" y="24765"/>
                </a:lnTo>
                <a:lnTo>
                  <a:pt x="5206" y="25527"/>
                </a:lnTo>
                <a:lnTo>
                  <a:pt x="5206" y="34417"/>
                </a:lnTo>
                <a:lnTo>
                  <a:pt x="4444" y="35179"/>
                </a:lnTo>
                <a:lnTo>
                  <a:pt x="12700" y="35179"/>
                </a:lnTo>
                <a:lnTo>
                  <a:pt x="11937" y="34417"/>
                </a:lnTo>
                <a:lnTo>
                  <a:pt x="11937" y="33020"/>
                </a:lnTo>
                <a:lnTo>
                  <a:pt x="12700" y="30987"/>
                </a:lnTo>
                <a:lnTo>
                  <a:pt x="12700" y="28956"/>
                </a:lnTo>
                <a:lnTo>
                  <a:pt x="11937" y="26162"/>
                </a:lnTo>
                <a:lnTo>
                  <a:pt x="11937" y="25527"/>
                </a:lnTo>
                <a:lnTo>
                  <a:pt x="12700" y="24765"/>
                </a:lnTo>
                <a:close/>
              </a:path>
              <a:path w="30480" h="40639">
                <a:moveTo>
                  <a:pt x="29718" y="34417"/>
                </a:moveTo>
                <a:lnTo>
                  <a:pt x="18541" y="34417"/>
                </a:lnTo>
                <a:lnTo>
                  <a:pt x="14096" y="35179"/>
                </a:lnTo>
                <a:lnTo>
                  <a:pt x="29718" y="35179"/>
                </a:lnTo>
                <a:lnTo>
                  <a:pt x="29718" y="34417"/>
                </a:lnTo>
                <a:close/>
              </a:path>
              <a:path w="30480" h="40639">
                <a:moveTo>
                  <a:pt x="21590" y="19304"/>
                </a:moveTo>
                <a:lnTo>
                  <a:pt x="0" y="19304"/>
                </a:lnTo>
                <a:lnTo>
                  <a:pt x="0" y="24765"/>
                </a:lnTo>
                <a:lnTo>
                  <a:pt x="22352" y="24765"/>
                </a:lnTo>
                <a:lnTo>
                  <a:pt x="22352" y="19939"/>
                </a:lnTo>
                <a:lnTo>
                  <a:pt x="21590" y="19304"/>
                </a:lnTo>
                <a:close/>
              </a:path>
              <a:path w="30480" h="40639">
                <a:moveTo>
                  <a:pt x="21590" y="0"/>
                </a:moveTo>
                <a:lnTo>
                  <a:pt x="17780" y="0"/>
                </a:lnTo>
                <a:lnTo>
                  <a:pt x="10413" y="635"/>
                </a:lnTo>
                <a:lnTo>
                  <a:pt x="5968" y="3429"/>
                </a:lnTo>
                <a:lnTo>
                  <a:pt x="5277" y="9652"/>
                </a:lnTo>
                <a:lnTo>
                  <a:pt x="5206" y="19304"/>
                </a:lnTo>
                <a:lnTo>
                  <a:pt x="11937" y="19304"/>
                </a:lnTo>
                <a:lnTo>
                  <a:pt x="11937" y="18542"/>
                </a:lnTo>
                <a:lnTo>
                  <a:pt x="12700" y="16510"/>
                </a:lnTo>
                <a:lnTo>
                  <a:pt x="11937" y="14478"/>
                </a:lnTo>
                <a:lnTo>
                  <a:pt x="12700" y="12446"/>
                </a:lnTo>
                <a:lnTo>
                  <a:pt x="12700" y="9017"/>
                </a:lnTo>
                <a:lnTo>
                  <a:pt x="14859" y="7620"/>
                </a:lnTo>
                <a:lnTo>
                  <a:pt x="17780" y="5461"/>
                </a:lnTo>
                <a:lnTo>
                  <a:pt x="29146" y="5461"/>
                </a:lnTo>
                <a:lnTo>
                  <a:pt x="28193" y="4191"/>
                </a:lnTo>
                <a:lnTo>
                  <a:pt x="26034" y="1397"/>
                </a:lnTo>
                <a:lnTo>
                  <a:pt x="21590" y="0"/>
                </a:lnTo>
                <a:close/>
              </a:path>
              <a:path w="30480" h="40639">
                <a:moveTo>
                  <a:pt x="29146" y="5461"/>
                </a:moveTo>
                <a:lnTo>
                  <a:pt x="17780" y="5461"/>
                </a:lnTo>
                <a:lnTo>
                  <a:pt x="21590" y="6223"/>
                </a:lnTo>
                <a:lnTo>
                  <a:pt x="23749" y="9017"/>
                </a:lnTo>
                <a:lnTo>
                  <a:pt x="24511" y="9652"/>
                </a:lnTo>
                <a:lnTo>
                  <a:pt x="25272" y="9652"/>
                </a:lnTo>
                <a:lnTo>
                  <a:pt x="26034" y="9017"/>
                </a:lnTo>
                <a:lnTo>
                  <a:pt x="26796" y="8255"/>
                </a:lnTo>
                <a:lnTo>
                  <a:pt x="27559" y="8255"/>
                </a:lnTo>
                <a:lnTo>
                  <a:pt x="28193" y="7620"/>
                </a:lnTo>
                <a:lnTo>
                  <a:pt x="30480" y="6223"/>
                </a:lnTo>
                <a:lnTo>
                  <a:pt x="29718" y="6223"/>
                </a:lnTo>
                <a:lnTo>
                  <a:pt x="29146" y="5461"/>
                </a:lnTo>
                <a:close/>
              </a:path>
            </a:pathLst>
          </a:custGeom>
          <a:solidFill>
            <a:srgbClr val="FFFFFF"/>
          </a:solidFill>
        </p:spPr>
        <p:txBody>
          <a:bodyPr wrap="square" lIns="0" tIns="0" rIns="0" bIns="0" rtlCol="0"/>
          <a:lstStyle/>
          <a:p>
            <a:endParaRPr/>
          </a:p>
        </p:txBody>
      </p:sp>
      <p:sp>
        <p:nvSpPr>
          <p:cNvPr id="60" name="object 60"/>
          <p:cNvSpPr/>
          <p:nvPr/>
        </p:nvSpPr>
        <p:spPr>
          <a:xfrm>
            <a:off x="1107439" y="3037839"/>
            <a:ext cx="335280" cy="243840"/>
          </a:xfrm>
          <a:custGeom>
            <a:avLst/>
            <a:gdLst/>
            <a:ahLst/>
            <a:cxnLst/>
            <a:rect l="l" t="t" r="r" b="b"/>
            <a:pathLst>
              <a:path w="335280" h="243839">
                <a:moveTo>
                  <a:pt x="58560" y="9145"/>
                </a:moveTo>
                <a:lnTo>
                  <a:pt x="39027" y="14986"/>
                </a:lnTo>
                <a:lnTo>
                  <a:pt x="36639" y="15748"/>
                </a:lnTo>
                <a:lnTo>
                  <a:pt x="34239" y="17272"/>
                </a:lnTo>
                <a:lnTo>
                  <a:pt x="34239" y="22860"/>
                </a:lnTo>
                <a:lnTo>
                  <a:pt x="37426" y="22860"/>
                </a:lnTo>
                <a:lnTo>
                  <a:pt x="39027" y="23622"/>
                </a:lnTo>
                <a:lnTo>
                  <a:pt x="46189" y="26797"/>
                </a:lnTo>
                <a:lnTo>
                  <a:pt x="52565" y="30734"/>
                </a:lnTo>
                <a:lnTo>
                  <a:pt x="58140" y="35433"/>
                </a:lnTo>
                <a:lnTo>
                  <a:pt x="62115" y="38481"/>
                </a:lnTo>
                <a:lnTo>
                  <a:pt x="62915" y="42418"/>
                </a:lnTo>
                <a:lnTo>
                  <a:pt x="58928" y="46355"/>
                </a:lnTo>
                <a:lnTo>
                  <a:pt x="54426" y="52393"/>
                </a:lnTo>
                <a:lnTo>
                  <a:pt x="50369" y="58658"/>
                </a:lnTo>
                <a:lnTo>
                  <a:pt x="46610" y="65089"/>
                </a:lnTo>
                <a:lnTo>
                  <a:pt x="43002" y="71627"/>
                </a:lnTo>
                <a:lnTo>
                  <a:pt x="37978" y="79053"/>
                </a:lnTo>
                <a:lnTo>
                  <a:pt x="32054" y="84740"/>
                </a:lnTo>
                <a:lnTo>
                  <a:pt x="24635" y="88380"/>
                </a:lnTo>
                <a:lnTo>
                  <a:pt x="15125" y="89662"/>
                </a:lnTo>
                <a:lnTo>
                  <a:pt x="5575" y="89662"/>
                </a:lnTo>
                <a:lnTo>
                  <a:pt x="0" y="97536"/>
                </a:lnTo>
                <a:lnTo>
                  <a:pt x="6375" y="132207"/>
                </a:lnTo>
                <a:lnTo>
                  <a:pt x="8762" y="141605"/>
                </a:lnTo>
                <a:lnTo>
                  <a:pt x="12738" y="145542"/>
                </a:lnTo>
                <a:lnTo>
                  <a:pt x="22301" y="146304"/>
                </a:lnTo>
                <a:lnTo>
                  <a:pt x="35638" y="148538"/>
                </a:lnTo>
                <a:lnTo>
                  <a:pt x="48379" y="152558"/>
                </a:lnTo>
                <a:lnTo>
                  <a:pt x="60822" y="157769"/>
                </a:lnTo>
                <a:lnTo>
                  <a:pt x="73266" y="163575"/>
                </a:lnTo>
                <a:lnTo>
                  <a:pt x="78041" y="165226"/>
                </a:lnTo>
                <a:lnTo>
                  <a:pt x="78841" y="168275"/>
                </a:lnTo>
                <a:lnTo>
                  <a:pt x="78041" y="173100"/>
                </a:lnTo>
                <a:lnTo>
                  <a:pt x="75195" y="183705"/>
                </a:lnTo>
                <a:lnTo>
                  <a:pt x="72570" y="194405"/>
                </a:lnTo>
                <a:lnTo>
                  <a:pt x="70094" y="205247"/>
                </a:lnTo>
                <a:lnTo>
                  <a:pt x="67690" y="216281"/>
                </a:lnTo>
                <a:lnTo>
                  <a:pt x="66103" y="225806"/>
                </a:lnTo>
                <a:lnTo>
                  <a:pt x="70078" y="232029"/>
                </a:lnTo>
                <a:lnTo>
                  <a:pt x="79641" y="234442"/>
                </a:lnTo>
                <a:lnTo>
                  <a:pt x="112293" y="241426"/>
                </a:lnTo>
                <a:lnTo>
                  <a:pt x="121843" y="243839"/>
                </a:lnTo>
                <a:lnTo>
                  <a:pt x="128219" y="239902"/>
                </a:lnTo>
                <a:lnTo>
                  <a:pt x="132206" y="224155"/>
                </a:lnTo>
                <a:lnTo>
                  <a:pt x="133794" y="218694"/>
                </a:lnTo>
                <a:lnTo>
                  <a:pt x="135350" y="212471"/>
                </a:lnTo>
                <a:lnTo>
                  <a:pt x="135381" y="208407"/>
                </a:lnTo>
                <a:lnTo>
                  <a:pt x="136982" y="206883"/>
                </a:lnTo>
                <a:lnTo>
                  <a:pt x="291837" y="206883"/>
                </a:lnTo>
                <a:lnTo>
                  <a:pt x="289782" y="198183"/>
                </a:lnTo>
                <a:lnTo>
                  <a:pt x="287484" y="189063"/>
                </a:lnTo>
                <a:lnTo>
                  <a:pt x="285115" y="180086"/>
                </a:lnTo>
                <a:lnTo>
                  <a:pt x="284353" y="176149"/>
                </a:lnTo>
                <a:lnTo>
                  <a:pt x="285115" y="173862"/>
                </a:lnTo>
                <a:lnTo>
                  <a:pt x="288290" y="169925"/>
                </a:lnTo>
                <a:lnTo>
                  <a:pt x="304125" y="144887"/>
                </a:lnTo>
                <a:lnTo>
                  <a:pt x="312197" y="118300"/>
                </a:lnTo>
                <a:lnTo>
                  <a:pt x="312488" y="92075"/>
                </a:lnTo>
                <a:lnTo>
                  <a:pt x="66890" y="92075"/>
                </a:lnTo>
                <a:lnTo>
                  <a:pt x="64503" y="89662"/>
                </a:lnTo>
                <a:lnTo>
                  <a:pt x="62915" y="80263"/>
                </a:lnTo>
                <a:lnTo>
                  <a:pt x="67690" y="75564"/>
                </a:lnTo>
                <a:lnTo>
                  <a:pt x="308704" y="75564"/>
                </a:lnTo>
                <a:lnTo>
                  <a:pt x="305053" y="61340"/>
                </a:lnTo>
                <a:lnTo>
                  <a:pt x="301878" y="51943"/>
                </a:lnTo>
                <a:lnTo>
                  <a:pt x="301878" y="51181"/>
                </a:lnTo>
                <a:lnTo>
                  <a:pt x="310641" y="47244"/>
                </a:lnTo>
                <a:lnTo>
                  <a:pt x="312928" y="45593"/>
                </a:lnTo>
                <a:lnTo>
                  <a:pt x="316229" y="44069"/>
                </a:lnTo>
                <a:lnTo>
                  <a:pt x="101142" y="44069"/>
                </a:lnTo>
                <a:lnTo>
                  <a:pt x="100342" y="42418"/>
                </a:lnTo>
                <a:lnTo>
                  <a:pt x="99542" y="40894"/>
                </a:lnTo>
                <a:lnTo>
                  <a:pt x="99542" y="40132"/>
                </a:lnTo>
                <a:lnTo>
                  <a:pt x="90760" y="22040"/>
                </a:lnTo>
                <a:lnTo>
                  <a:pt x="76452" y="11604"/>
                </a:lnTo>
                <a:lnTo>
                  <a:pt x="58560" y="9145"/>
                </a:lnTo>
                <a:close/>
              </a:path>
              <a:path w="335280" h="243839">
                <a:moveTo>
                  <a:pt x="291837" y="206883"/>
                </a:moveTo>
                <a:lnTo>
                  <a:pt x="223773" y="206883"/>
                </a:lnTo>
                <a:lnTo>
                  <a:pt x="226187" y="208407"/>
                </a:lnTo>
                <a:lnTo>
                  <a:pt x="226970" y="213288"/>
                </a:lnTo>
                <a:lnTo>
                  <a:pt x="239775" y="243839"/>
                </a:lnTo>
                <a:lnTo>
                  <a:pt x="247650" y="242315"/>
                </a:lnTo>
                <a:lnTo>
                  <a:pt x="256591" y="240389"/>
                </a:lnTo>
                <a:lnTo>
                  <a:pt x="274189" y="236297"/>
                </a:lnTo>
                <a:lnTo>
                  <a:pt x="282701" y="234442"/>
                </a:lnTo>
                <a:lnTo>
                  <a:pt x="291465" y="232029"/>
                </a:lnTo>
                <a:lnTo>
                  <a:pt x="295401" y="224917"/>
                </a:lnTo>
                <a:lnTo>
                  <a:pt x="293878" y="216281"/>
                </a:lnTo>
                <a:lnTo>
                  <a:pt x="291837" y="206883"/>
                </a:lnTo>
                <a:close/>
              </a:path>
              <a:path w="335280" h="243839">
                <a:moveTo>
                  <a:pt x="223773" y="206883"/>
                </a:moveTo>
                <a:lnTo>
                  <a:pt x="136982" y="206883"/>
                </a:lnTo>
                <a:lnTo>
                  <a:pt x="141757" y="208407"/>
                </a:lnTo>
                <a:lnTo>
                  <a:pt x="148341" y="210802"/>
                </a:lnTo>
                <a:lnTo>
                  <a:pt x="154993" y="212232"/>
                </a:lnTo>
                <a:lnTo>
                  <a:pt x="161784" y="212925"/>
                </a:lnTo>
                <a:lnTo>
                  <a:pt x="168782" y="213106"/>
                </a:lnTo>
                <a:lnTo>
                  <a:pt x="181342" y="213288"/>
                </a:lnTo>
                <a:lnTo>
                  <a:pt x="193817" y="212471"/>
                </a:lnTo>
                <a:lnTo>
                  <a:pt x="206126" y="210605"/>
                </a:lnTo>
                <a:lnTo>
                  <a:pt x="218185" y="207645"/>
                </a:lnTo>
                <a:lnTo>
                  <a:pt x="223773" y="206883"/>
                </a:lnTo>
                <a:close/>
              </a:path>
              <a:path w="335280" h="243839">
                <a:moveTo>
                  <a:pt x="308704" y="75564"/>
                </a:moveTo>
                <a:lnTo>
                  <a:pt x="71678" y="75564"/>
                </a:lnTo>
                <a:lnTo>
                  <a:pt x="76453" y="76326"/>
                </a:lnTo>
                <a:lnTo>
                  <a:pt x="79641" y="78612"/>
                </a:lnTo>
                <a:lnTo>
                  <a:pt x="79641" y="88137"/>
                </a:lnTo>
                <a:lnTo>
                  <a:pt x="77254" y="91186"/>
                </a:lnTo>
                <a:lnTo>
                  <a:pt x="72466" y="92075"/>
                </a:lnTo>
                <a:lnTo>
                  <a:pt x="312488" y="92075"/>
                </a:lnTo>
                <a:lnTo>
                  <a:pt x="312507" y="90380"/>
                </a:lnTo>
                <a:lnTo>
                  <a:pt x="308704" y="75564"/>
                </a:lnTo>
                <a:close/>
              </a:path>
              <a:path w="335280" h="243839">
                <a:moveTo>
                  <a:pt x="132994" y="762"/>
                </a:moveTo>
                <a:lnTo>
                  <a:pt x="89992" y="14986"/>
                </a:lnTo>
                <a:lnTo>
                  <a:pt x="95567" y="21209"/>
                </a:lnTo>
                <a:lnTo>
                  <a:pt x="99238" y="26459"/>
                </a:lnTo>
                <a:lnTo>
                  <a:pt x="101641" y="31781"/>
                </a:lnTo>
                <a:lnTo>
                  <a:pt x="102400" y="37532"/>
                </a:lnTo>
                <a:lnTo>
                  <a:pt x="101142" y="44069"/>
                </a:lnTo>
                <a:lnTo>
                  <a:pt x="316229" y="44069"/>
                </a:lnTo>
                <a:lnTo>
                  <a:pt x="320928" y="48768"/>
                </a:lnTo>
                <a:lnTo>
                  <a:pt x="320166" y="50292"/>
                </a:lnTo>
                <a:lnTo>
                  <a:pt x="318516" y="53467"/>
                </a:lnTo>
                <a:lnTo>
                  <a:pt x="308991" y="53467"/>
                </a:lnTo>
                <a:lnTo>
                  <a:pt x="308228" y="55118"/>
                </a:lnTo>
                <a:lnTo>
                  <a:pt x="307466" y="56642"/>
                </a:lnTo>
                <a:lnTo>
                  <a:pt x="308228" y="58165"/>
                </a:lnTo>
                <a:lnTo>
                  <a:pt x="308991" y="59817"/>
                </a:lnTo>
                <a:lnTo>
                  <a:pt x="312928" y="64515"/>
                </a:lnTo>
                <a:lnTo>
                  <a:pt x="317753" y="66039"/>
                </a:lnTo>
                <a:lnTo>
                  <a:pt x="324103" y="64515"/>
                </a:lnTo>
                <a:lnTo>
                  <a:pt x="329691" y="63754"/>
                </a:lnTo>
                <a:lnTo>
                  <a:pt x="333628" y="60579"/>
                </a:lnTo>
                <a:lnTo>
                  <a:pt x="334770" y="53467"/>
                </a:lnTo>
                <a:lnTo>
                  <a:pt x="312928" y="53467"/>
                </a:lnTo>
                <a:lnTo>
                  <a:pt x="311403" y="52705"/>
                </a:lnTo>
                <a:lnTo>
                  <a:pt x="334892" y="52705"/>
                </a:lnTo>
                <a:lnTo>
                  <a:pt x="335279" y="50292"/>
                </a:lnTo>
                <a:lnTo>
                  <a:pt x="335279" y="44831"/>
                </a:lnTo>
                <a:lnTo>
                  <a:pt x="332866" y="40132"/>
                </a:lnTo>
                <a:lnTo>
                  <a:pt x="332129" y="38481"/>
                </a:lnTo>
                <a:lnTo>
                  <a:pt x="293116" y="38481"/>
                </a:lnTo>
                <a:lnTo>
                  <a:pt x="290703" y="37719"/>
                </a:lnTo>
                <a:lnTo>
                  <a:pt x="287528" y="34671"/>
                </a:lnTo>
                <a:lnTo>
                  <a:pt x="274240" y="22496"/>
                </a:lnTo>
                <a:lnTo>
                  <a:pt x="269250" y="19256"/>
                </a:lnTo>
                <a:lnTo>
                  <a:pt x="168348" y="19256"/>
                </a:lnTo>
                <a:lnTo>
                  <a:pt x="152871" y="14579"/>
                </a:lnTo>
                <a:lnTo>
                  <a:pt x="137736" y="5429"/>
                </a:lnTo>
                <a:lnTo>
                  <a:pt x="135381" y="3175"/>
                </a:lnTo>
                <a:lnTo>
                  <a:pt x="132994" y="762"/>
                </a:lnTo>
                <a:close/>
              </a:path>
              <a:path w="335280" h="243839">
                <a:moveTo>
                  <a:pt x="323341" y="29083"/>
                </a:moveTo>
                <a:lnTo>
                  <a:pt x="315341" y="30734"/>
                </a:lnTo>
                <a:lnTo>
                  <a:pt x="308991" y="31496"/>
                </a:lnTo>
                <a:lnTo>
                  <a:pt x="303403" y="33782"/>
                </a:lnTo>
                <a:lnTo>
                  <a:pt x="297815" y="36195"/>
                </a:lnTo>
                <a:lnTo>
                  <a:pt x="293116" y="38481"/>
                </a:lnTo>
                <a:lnTo>
                  <a:pt x="332129" y="38481"/>
                </a:lnTo>
                <a:lnTo>
                  <a:pt x="329691" y="33020"/>
                </a:lnTo>
                <a:lnTo>
                  <a:pt x="323341" y="29083"/>
                </a:lnTo>
                <a:close/>
              </a:path>
              <a:path w="335280" h="243839">
                <a:moveTo>
                  <a:pt x="223012" y="0"/>
                </a:moveTo>
                <a:lnTo>
                  <a:pt x="219837" y="762"/>
                </a:lnTo>
                <a:lnTo>
                  <a:pt x="217423" y="3175"/>
                </a:lnTo>
                <a:lnTo>
                  <a:pt x="212536" y="7917"/>
                </a:lnTo>
                <a:lnTo>
                  <a:pt x="207009" y="11811"/>
                </a:lnTo>
                <a:lnTo>
                  <a:pt x="200659" y="14097"/>
                </a:lnTo>
                <a:lnTo>
                  <a:pt x="184257" y="19194"/>
                </a:lnTo>
                <a:lnTo>
                  <a:pt x="168348" y="19256"/>
                </a:lnTo>
                <a:lnTo>
                  <a:pt x="269250" y="19256"/>
                </a:lnTo>
                <a:lnTo>
                  <a:pt x="259619" y="13001"/>
                </a:lnTo>
                <a:lnTo>
                  <a:pt x="243808" y="5863"/>
                </a:lnTo>
                <a:lnTo>
                  <a:pt x="226948" y="762"/>
                </a:lnTo>
                <a:lnTo>
                  <a:pt x="223012" y="0"/>
                </a:lnTo>
                <a:close/>
              </a:path>
            </a:pathLst>
          </a:custGeom>
          <a:solidFill>
            <a:srgbClr val="FFFFFF"/>
          </a:solidFill>
        </p:spPr>
        <p:txBody>
          <a:bodyPr wrap="square" lIns="0" tIns="0" rIns="0" bIns="0" rtlCol="0"/>
          <a:lstStyle/>
          <a:p>
            <a:endParaRPr/>
          </a:p>
        </p:txBody>
      </p:sp>
      <p:sp>
        <p:nvSpPr>
          <p:cNvPr id="61" name="object 61"/>
          <p:cNvSpPr/>
          <p:nvPr/>
        </p:nvSpPr>
        <p:spPr>
          <a:xfrm>
            <a:off x="1229360" y="2946400"/>
            <a:ext cx="101600" cy="101600"/>
          </a:xfrm>
          <a:prstGeom prst="rect">
            <a:avLst/>
          </a:prstGeom>
          <a:blipFill>
            <a:blip r:embed="rId9" cstate="print"/>
            <a:stretch>
              <a:fillRect/>
            </a:stretch>
          </a:blipFill>
        </p:spPr>
        <p:txBody>
          <a:bodyPr wrap="square" lIns="0" tIns="0" rIns="0" bIns="0" rtlCol="0"/>
          <a:lstStyle/>
          <a:p>
            <a:endParaRPr/>
          </a:p>
        </p:txBody>
      </p:sp>
      <p:sp>
        <p:nvSpPr>
          <p:cNvPr id="62" name="object 62"/>
          <p:cNvSpPr/>
          <p:nvPr/>
        </p:nvSpPr>
        <p:spPr>
          <a:xfrm>
            <a:off x="9281159" y="1915160"/>
            <a:ext cx="1930400" cy="579120"/>
          </a:xfrm>
          <a:custGeom>
            <a:avLst/>
            <a:gdLst/>
            <a:ahLst/>
            <a:cxnLst/>
            <a:rect l="l" t="t" r="r" b="b"/>
            <a:pathLst>
              <a:path w="1930400" h="579119">
                <a:moveTo>
                  <a:pt x="0" y="579120"/>
                </a:moveTo>
                <a:lnTo>
                  <a:pt x="1930400" y="579120"/>
                </a:lnTo>
                <a:lnTo>
                  <a:pt x="1930400" y="0"/>
                </a:lnTo>
                <a:lnTo>
                  <a:pt x="0" y="0"/>
                </a:lnTo>
                <a:lnTo>
                  <a:pt x="0" y="579120"/>
                </a:lnTo>
                <a:close/>
              </a:path>
            </a:pathLst>
          </a:custGeom>
          <a:ln w="10170">
            <a:solidFill>
              <a:srgbClr val="00338D"/>
            </a:solidFill>
          </a:ln>
        </p:spPr>
        <p:txBody>
          <a:bodyPr wrap="square" lIns="0" tIns="0" rIns="0" bIns="0" rtlCol="0"/>
          <a:lstStyle/>
          <a:p>
            <a:endParaRPr/>
          </a:p>
        </p:txBody>
      </p:sp>
      <p:sp>
        <p:nvSpPr>
          <p:cNvPr id="63" name="object 63"/>
          <p:cNvSpPr/>
          <p:nvPr/>
        </p:nvSpPr>
        <p:spPr>
          <a:xfrm>
            <a:off x="6212840" y="2260600"/>
            <a:ext cx="1920239" cy="579120"/>
          </a:xfrm>
          <a:custGeom>
            <a:avLst/>
            <a:gdLst/>
            <a:ahLst/>
            <a:cxnLst/>
            <a:rect l="l" t="t" r="r" b="b"/>
            <a:pathLst>
              <a:path w="1920240" h="579119">
                <a:moveTo>
                  <a:pt x="0" y="579120"/>
                </a:moveTo>
                <a:lnTo>
                  <a:pt x="1920239" y="579120"/>
                </a:lnTo>
                <a:lnTo>
                  <a:pt x="1920239" y="0"/>
                </a:lnTo>
                <a:lnTo>
                  <a:pt x="0" y="0"/>
                </a:lnTo>
                <a:lnTo>
                  <a:pt x="0" y="579120"/>
                </a:lnTo>
                <a:close/>
              </a:path>
            </a:pathLst>
          </a:custGeom>
          <a:ln w="10170">
            <a:solidFill>
              <a:srgbClr val="00338D"/>
            </a:solidFill>
          </a:ln>
        </p:spPr>
        <p:txBody>
          <a:bodyPr wrap="square" lIns="0" tIns="0" rIns="0" bIns="0" rtlCol="0"/>
          <a:lstStyle/>
          <a:p>
            <a:endParaRPr/>
          </a:p>
        </p:txBody>
      </p:sp>
      <p:sp>
        <p:nvSpPr>
          <p:cNvPr id="64" name="object 64"/>
          <p:cNvSpPr/>
          <p:nvPr/>
        </p:nvSpPr>
        <p:spPr>
          <a:xfrm>
            <a:off x="9281159" y="2606039"/>
            <a:ext cx="1930400" cy="579120"/>
          </a:xfrm>
          <a:custGeom>
            <a:avLst/>
            <a:gdLst/>
            <a:ahLst/>
            <a:cxnLst/>
            <a:rect l="l" t="t" r="r" b="b"/>
            <a:pathLst>
              <a:path w="1930400" h="579119">
                <a:moveTo>
                  <a:pt x="0" y="579120"/>
                </a:moveTo>
                <a:lnTo>
                  <a:pt x="1930400" y="579120"/>
                </a:lnTo>
                <a:lnTo>
                  <a:pt x="1930400" y="0"/>
                </a:lnTo>
                <a:lnTo>
                  <a:pt x="0" y="0"/>
                </a:lnTo>
                <a:lnTo>
                  <a:pt x="0" y="579120"/>
                </a:lnTo>
                <a:close/>
              </a:path>
            </a:pathLst>
          </a:custGeom>
          <a:ln w="10170">
            <a:solidFill>
              <a:srgbClr val="00338D"/>
            </a:solidFill>
          </a:ln>
        </p:spPr>
        <p:txBody>
          <a:bodyPr wrap="square" lIns="0" tIns="0" rIns="0" bIns="0" rtlCol="0"/>
          <a:lstStyle/>
          <a:p>
            <a:endParaRPr/>
          </a:p>
        </p:txBody>
      </p:sp>
      <p:sp>
        <p:nvSpPr>
          <p:cNvPr id="65" name="object 65"/>
          <p:cNvSpPr/>
          <p:nvPr/>
        </p:nvSpPr>
        <p:spPr>
          <a:xfrm>
            <a:off x="9281159" y="3286759"/>
            <a:ext cx="1930400" cy="579120"/>
          </a:xfrm>
          <a:custGeom>
            <a:avLst/>
            <a:gdLst/>
            <a:ahLst/>
            <a:cxnLst/>
            <a:rect l="l" t="t" r="r" b="b"/>
            <a:pathLst>
              <a:path w="1930400" h="579120">
                <a:moveTo>
                  <a:pt x="0" y="579119"/>
                </a:moveTo>
                <a:lnTo>
                  <a:pt x="1930400" y="579119"/>
                </a:lnTo>
                <a:lnTo>
                  <a:pt x="1930400" y="0"/>
                </a:lnTo>
                <a:lnTo>
                  <a:pt x="0" y="0"/>
                </a:lnTo>
                <a:lnTo>
                  <a:pt x="0" y="579119"/>
                </a:lnTo>
                <a:close/>
              </a:path>
            </a:pathLst>
          </a:custGeom>
          <a:ln w="10170">
            <a:solidFill>
              <a:srgbClr val="00338D"/>
            </a:solidFill>
          </a:ln>
        </p:spPr>
        <p:txBody>
          <a:bodyPr wrap="square" lIns="0" tIns="0" rIns="0" bIns="0" rtlCol="0"/>
          <a:lstStyle/>
          <a:p>
            <a:endParaRPr/>
          </a:p>
        </p:txBody>
      </p:sp>
      <p:sp>
        <p:nvSpPr>
          <p:cNvPr id="66" name="object 66"/>
          <p:cNvSpPr/>
          <p:nvPr/>
        </p:nvSpPr>
        <p:spPr>
          <a:xfrm>
            <a:off x="9281159" y="3977640"/>
            <a:ext cx="1930400" cy="579120"/>
          </a:xfrm>
          <a:custGeom>
            <a:avLst/>
            <a:gdLst/>
            <a:ahLst/>
            <a:cxnLst/>
            <a:rect l="l" t="t" r="r" b="b"/>
            <a:pathLst>
              <a:path w="1930400" h="579120">
                <a:moveTo>
                  <a:pt x="0" y="579119"/>
                </a:moveTo>
                <a:lnTo>
                  <a:pt x="1930400" y="579119"/>
                </a:lnTo>
                <a:lnTo>
                  <a:pt x="1930400" y="0"/>
                </a:lnTo>
                <a:lnTo>
                  <a:pt x="0" y="0"/>
                </a:lnTo>
                <a:lnTo>
                  <a:pt x="0" y="579119"/>
                </a:lnTo>
                <a:close/>
              </a:path>
            </a:pathLst>
          </a:custGeom>
          <a:ln w="10170">
            <a:solidFill>
              <a:srgbClr val="00338D"/>
            </a:solidFill>
          </a:ln>
        </p:spPr>
        <p:txBody>
          <a:bodyPr wrap="square" lIns="0" tIns="0" rIns="0" bIns="0" rtlCol="0"/>
          <a:lstStyle/>
          <a:p>
            <a:endParaRPr/>
          </a:p>
        </p:txBody>
      </p:sp>
      <p:sp>
        <p:nvSpPr>
          <p:cNvPr id="67" name="object 67"/>
          <p:cNvSpPr/>
          <p:nvPr/>
        </p:nvSpPr>
        <p:spPr>
          <a:xfrm>
            <a:off x="9281159" y="4658359"/>
            <a:ext cx="1930400" cy="579120"/>
          </a:xfrm>
          <a:custGeom>
            <a:avLst/>
            <a:gdLst/>
            <a:ahLst/>
            <a:cxnLst/>
            <a:rect l="l" t="t" r="r" b="b"/>
            <a:pathLst>
              <a:path w="1930400" h="579120">
                <a:moveTo>
                  <a:pt x="0" y="579119"/>
                </a:moveTo>
                <a:lnTo>
                  <a:pt x="1930400" y="579119"/>
                </a:lnTo>
                <a:lnTo>
                  <a:pt x="1930400" y="0"/>
                </a:lnTo>
                <a:lnTo>
                  <a:pt x="0" y="0"/>
                </a:lnTo>
                <a:lnTo>
                  <a:pt x="0" y="579119"/>
                </a:lnTo>
                <a:close/>
              </a:path>
            </a:pathLst>
          </a:custGeom>
          <a:ln w="10170">
            <a:solidFill>
              <a:srgbClr val="00338D"/>
            </a:solidFill>
          </a:ln>
        </p:spPr>
        <p:txBody>
          <a:bodyPr wrap="square" lIns="0" tIns="0" rIns="0" bIns="0" rtlCol="0"/>
          <a:lstStyle/>
          <a:p>
            <a:endParaRPr/>
          </a:p>
        </p:txBody>
      </p:sp>
      <p:sp>
        <p:nvSpPr>
          <p:cNvPr id="68" name="object 68"/>
          <p:cNvSpPr/>
          <p:nvPr/>
        </p:nvSpPr>
        <p:spPr>
          <a:xfrm>
            <a:off x="9281159" y="5349240"/>
            <a:ext cx="1930400" cy="579120"/>
          </a:xfrm>
          <a:custGeom>
            <a:avLst/>
            <a:gdLst/>
            <a:ahLst/>
            <a:cxnLst/>
            <a:rect l="l" t="t" r="r" b="b"/>
            <a:pathLst>
              <a:path w="1930400" h="579120">
                <a:moveTo>
                  <a:pt x="0" y="579120"/>
                </a:moveTo>
                <a:lnTo>
                  <a:pt x="1930400" y="579120"/>
                </a:lnTo>
                <a:lnTo>
                  <a:pt x="1930400" y="0"/>
                </a:lnTo>
                <a:lnTo>
                  <a:pt x="0" y="0"/>
                </a:lnTo>
                <a:lnTo>
                  <a:pt x="0" y="579120"/>
                </a:lnTo>
                <a:close/>
              </a:path>
            </a:pathLst>
          </a:custGeom>
          <a:ln w="10170">
            <a:solidFill>
              <a:srgbClr val="00338D"/>
            </a:solidFill>
          </a:ln>
        </p:spPr>
        <p:txBody>
          <a:bodyPr wrap="square" lIns="0" tIns="0" rIns="0" bIns="0" rtlCol="0"/>
          <a:lstStyle/>
          <a:p>
            <a:endParaRPr/>
          </a:p>
        </p:txBody>
      </p:sp>
      <p:sp>
        <p:nvSpPr>
          <p:cNvPr id="69" name="object 69"/>
          <p:cNvSpPr/>
          <p:nvPr/>
        </p:nvSpPr>
        <p:spPr>
          <a:xfrm>
            <a:off x="6212840" y="2941320"/>
            <a:ext cx="1920239" cy="579120"/>
          </a:xfrm>
          <a:custGeom>
            <a:avLst/>
            <a:gdLst/>
            <a:ahLst/>
            <a:cxnLst/>
            <a:rect l="l" t="t" r="r" b="b"/>
            <a:pathLst>
              <a:path w="1920240" h="579120">
                <a:moveTo>
                  <a:pt x="0" y="579120"/>
                </a:moveTo>
                <a:lnTo>
                  <a:pt x="1920239" y="579120"/>
                </a:lnTo>
                <a:lnTo>
                  <a:pt x="1920239" y="0"/>
                </a:lnTo>
                <a:lnTo>
                  <a:pt x="0" y="0"/>
                </a:lnTo>
                <a:lnTo>
                  <a:pt x="0" y="579120"/>
                </a:lnTo>
                <a:close/>
              </a:path>
            </a:pathLst>
          </a:custGeom>
          <a:ln w="10170">
            <a:solidFill>
              <a:srgbClr val="00338D"/>
            </a:solidFill>
          </a:ln>
        </p:spPr>
        <p:txBody>
          <a:bodyPr wrap="square" lIns="0" tIns="0" rIns="0" bIns="0" rtlCol="0"/>
          <a:lstStyle/>
          <a:p>
            <a:endParaRPr/>
          </a:p>
        </p:txBody>
      </p:sp>
      <p:sp>
        <p:nvSpPr>
          <p:cNvPr id="70" name="object 70"/>
          <p:cNvSpPr/>
          <p:nvPr/>
        </p:nvSpPr>
        <p:spPr>
          <a:xfrm>
            <a:off x="6212840" y="3632200"/>
            <a:ext cx="1920239" cy="579120"/>
          </a:xfrm>
          <a:custGeom>
            <a:avLst/>
            <a:gdLst/>
            <a:ahLst/>
            <a:cxnLst/>
            <a:rect l="l" t="t" r="r" b="b"/>
            <a:pathLst>
              <a:path w="1920240" h="579120">
                <a:moveTo>
                  <a:pt x="0" y="579119"/>
                </a:moveTo>
                <a:lnTo>
                  <a:pt x="1920239" y="579119"/>
                </a:lnTo>
                <a:lnTo>
                  <a:pt x="1920239" y="0"/>
                </a:lnTo>
                <a:lnTo>
                  <a:pt x="0" y="0"/>
                </a:lnTo>
                <a:lnTo>
                  <a:pt x="0" y="579119"/>
                </a:lnTo>
                <a:close/>
              </a:path>
            </a:pathLst>
          </a:custGeom>
          <a:ln w="10170">
            <a:solidFill>
              <a:srgbClr val="00338D"/>
            </a:solidFill>
          </a:ln>
        </p:spPr>
        <p:txBody>
          <a:bodyPr wrap="square" lIns="0" tIns="0" rIns="0" bIns="0" rtlCol="0"/>
          <a:lstStyle/>
          <a:p>
            <a:endParaRPr/>
          </a:p>
        </p:txBody>
      </p:sp>
      <p:sp>
        <p:nvSpPr>
          <p:cNvPr id="71" name="object 71"/>
          <p:cNvSpPr/>
          <p:nvPr/>
        </p:nvSpPr>
        <p:spPr>
          <a:xfrm>
            <a:off x="6212840" y="4323079"/>
            <a:ext cx="1920239" cy="579120"/>
          </a:xfrm>
          <a:custGeom>
            <a:avLst/>
            <a:gdLst/>
            <a:ahLst/>
            <a:cxnLst/>
            <a:rect l="l" t="t" r="r" b="b"/>
            <a:pathLst>
              <a:path w="1920240" h="579120">
                <a:moveTo>
                  <a:pt x="0" y="579120"/>
                </a:moveTo>
                <a:lnTo>
                  <a:pt x="1920239" y="579120"/>
                </a:lnTo>
                <a:lnTo>
                  <a:pt x="1920239" y="0"/>
                </a:lnTo>
                <a:lnTo>
                  <a:pt x="0" y="0"/>
                </a:lnTo>
                <a:lnTo>
                  <a:pt x="0" y="579120"/>
                </a:lnTo>
                <a:close/>
              </a:path>
            </a:pathLst>
          </a:custGeom>
          <a:ln w="10170">
            <a:solidFill>
              <a:srgbClr val="00338D"/>
            </a:solidFill>
          </a:ln>
        </p:spPr>
        <p:txBody>
          <a:bodyPr wrap="square" lIns="0" tIns="0" rIns="0" bIns="0" rtlCol="0"/>
          <a:lstStyle/>
          <a:p>
            <a:endParaRPr/>
          </a:p>
        </p:txBody>
      </p:sp>
      <p:sp>
        <p:nvSpPr>
          <p:cNvPr id="72" name="object 72"/>
          <p:cNvSpPr/>
          <p:nvPr/>
        </p:nvSpPr>
        <p:spPr>
          <a:xfrm>
            <a:off x="6212840" y="5003800"/>
            <a:ext cx="1920239" cy="579120"/>
          </a:xfrm>
          <a:custGeom>
            <a:avLst/>
            <a:gdLst/>
            <a:ahLst/>
            <a:cxnLst/>
            <a:rect l="l" t="t" r="r" b="b"/>
            <a:pathLst>
              <a:path w="1920240" h="579120">
                <a:moveTo>
                  <a:pt x="0" y="579119"/>
                </a:moveTo>
                <a:lnTo>
                  <a:pt x="1920239" y="579119"/>
                </a:lnTo>
                <a:lnTo>
                  <a:pt x="1920239" y="0"/>
                </a:lnTo>
                <a:lnTo>
                  <a:pt x="0" y="0"/>
                </a:lnTo>
                <a:lnTo>
                  <a:pt x="0" y="579119"/>
                </a:lnTo>
                <a:close/>
              </a:path>
            </a:pathLst>
          </a:custGeom>
          <a:ln w="10170">
            <a:solidFill>
              <a:srgbClr val="00338D"/>
            </a:solidFill>
          </a:ln>
        </p:spPr>
        <p:txBody>
          <a:bodyPr wrap="square" lIns="0" tIns="0" rIns="0" bIns="0" rtlCol="0"/>
          <a:lstStyle/>
          <a:p>
            <a:endParaRPr/>
          </a:p>
        </p:txBody>
      </p:sp>
      <p:sp>
        <p:nvSpPr>
          <p:cNvPr id="73" name="object 73"/>
          <p:cNvSpPr txBox="1"/>
          <p:nvPr/>
        </p:nvSpPr>
        <p:spPr>
          <a:xfrm>
            <a:off x="9916159" y="2121535"/>
            <a:ext cx="1295400" cy="160020"/>
          </a:xfrm>
          <a:prstGeom prst="rect">
            <a:avLst/>
          </a:prstGeom>
        </p:spPr>
        <p:txBody>
          <a:bodyPr vert="horz" wrap="square" lIns="0" tIns="16510" rIns="0" bIns="0" rtlCol="0">
            <a:spAutoFit/>
          </a:bodyPr>
          <a:lstStyle/>
          <a:p>
            <a:pPr marL="123189">
              <a:lnSpc>
                <a:spcPct val="100000"/>
              </a:lnSpc>
              <a:spcBef>
                <a:spcPts val="130"/>
              </a:spcBef>
            </a:pPr>
            <a:r>
              <a:rPr sz="850" spc="-10" dirty="0">
                <a:solidFill>
                  <a:srgbClr val="00338D"/>
                </a:solidFill>
                <a:latin typeface="Arial"/>
                <a:cs typeface="Arial"/>
              </a:rPr>
              <a:t>Online </a:t>
            </a:r>
            <a:r>
              <a:rPr sz="850" dirty="0">
                <a:solidFill>
                  <a:srgbClr val="00338D"/>
                </a:solidFill>
                <a:latin typeface="Arial"/>
                <a:cs typeface="Arial"/>
              </a:rPr>
              <a:t>retailer</a:t>
            </a:r>
            <a:endParaRPr sz="850">
              <a:latin typeface="Arial"/>
              <a:cs typeface="Arial"/>
            </a:endParaRPr>
          </a:p>
        </p:txBody>
      </p:sp>
      <p:sp>
        <p:nvSpPr>
          <p:cNvPr id="74" name="object 74"/>
          <p:cNvSpPr txBox="1"/>
          <p:nvPr/>
        </p:nvSpPr>
        <p:spPr>
          <a:xfrm>
            <a:off x="6217925" y="2396743"/>
            <a:ext cx="1270000" cy="292100"/>
          </a:xfrm>
          <a:prstGeom prst="rect">
            <a:avLst/>
          </a:prstGeom>
        </p:spPr>
        <p:txBody>
          <a:bodyPr vert="horz" wrap="square" lIns="0" tIns="16510" rIns="0" bIns="0" rtlCol="0">
            <a:spAutoFit/>
          </a:bodyPr>
          <a:lstStyle/>
          <a:p>
            <a:pPr marL="462915">
              <a:lnSpc>
                <a:spcPct val="100000"/>
              </a:lnSpc>
              <a:spcBef>
                <a:spcPts val="130"/>
              </a:spcBef>
            </a:pPr>
            <a:r>
              <a:rPr sz="850" spc="-20" dirty="0">
                <a:solidFill>
                  <a:srgbClr val="00338D"/>
                </a:solidFill>
                <a:latin typeface="Arial"/>
                <a:cs typeface="Arial"/>
              </a:rPr>
              <a:t>Mobile</a:t>
            </a:r>
            <a:r>
              <a:rPr sz="850" spc="150" dirty="0">
                <a:solidFill>
                  <a:srgbClr val="00338D"/>
                </a:solidFill>
                <a:latin typeface="Arial"/>
                <a:cs typeface="Arial"/>
              </a:rPr>
              <a:t> </a:t>
            </a:r>
            <a:r>
              <a:rPr sz="850" spc="5" dirty="0">
                <a:solidFill>
                  <a:srgbClr val="00338D"/>
                </a:solidFill>
                <a:latin typeface="Arial"/>
                <a:cs typeface="Arial"/>
              </a:rPr>
              <a:t>robotic</a:t>
            </a:r>
            <a:endParaRPr sz="850">
              <a:latin typeface="Arial"/>
              <a:cs typeface="Arial"/>
            </a:endParaRPr>
          </a:p>
          <a:p>
            <a:pPr marL="259715">
              <a:lnSpc>
                <a:spcPct val="100000"/>
              </a:lnSpc>
              <a:spcBef>
                <a:spcPts val="20"/>
              </a:spcBef>
            </a:pPr>
            <a:r>
              <a:rPr sz="850" dirty="0">
                <a:solidFill>
                  <a:srgbClr val="00338D"/>
                </a:solidFill>
                <a:latin typeface="Arial"/>
                <a:cs typeface="Arial"/>
              </a:rPr>
              <a:t>fulfilment</a:t>
            </a:r>
            <a:r>
              <a:rPr sz="850" spc="95" dirty="0">
                <a:solidFill>
                  <a:srgbClr val="00338D"/>
                </a:solidFill>
                <a:latin typeface="Arial"/>
                <a:cs typeface="Arial"/>
              </a:rPr>
              <a:t> </a:t>
            </a:r>
            <a:r>
              <a:rPr sz="850" spc="10" dirty="0">
                <a:solidFill>
                  <a:srgbClr val="00338D"/>
                </a:solidFill>
                <a:latin typeface="Arial"/>
                <a:cs typeface="Arial"/>
              </a:rPr>
              <a:t>systems</a:t>
            </a:r>
            <a:endParaRPr sz="850">
              <a:latin typeface="Arial"/>
              <a:cs typeface="Arial"/>
            </a:endParaRPr>
          </a:p>
        </p:txBody>
      </p:sp>
      <p:sp>
        <p:nvSpPr>
          <p:cNvPr id="75" name="object 75"/>
          <p:cNvSpPr txBox="1"/>
          <p:nvPr/>
        </p:nvSpPr>
        <p:spPr>
          <a:xfrm>
            <a:off x="9916159" y="2740342"/>
            <a:ext cx="1290320" cy="292735"/>
          </a:xfrm>
          <a:prstGeom prst="rect">
            <a:avLst/>
          </a:prstGeom>
        </p:spPr>
        <p:txBody>
          <a:bodyPr vert="horz" wrap="square" lIns="0" tIns="16510" rIns="0" bIns="0" rtlCol="0">
            <a:spAutoFit/>
          </a:bodyPr>
          <a:lstStyle/>
          <a:p>
            <a:pPr marL="123189">
              <a:lnSpc>
                <a:spcPct val="100000"/>
              </a:lnSpc>
              <a:spcBef>
                <a:spcPts val="130"/>
              </a:spcBef>
            </a:pPr>
            <a:r>
              <a:rPr sz="850" spc="5" dirty="0">
                <a:solidFill>
                  <a:srgbClr val="00338D"/>
                </a:solidFill>
                <a:latin typeface="Arial"/>
                <a:cs typeface="Arial"/>
              </a:rPr>
              <a:t>Live</a:t>
            </a:r>
            <a:r>
              <a:rPr sz="850" spc="-5" dirty="0">
                <a:solidFill>
                  <a:srgbClr val="00338D"/>
                </a:solidFill>
                <a:latin typeface="Arial"/>
                <a:cs typeface="Arial"/>
              </a:rPr>
              <a:t> </a:t>
            </a:r>
            <a:r>
              <a:rPr sz="850" dirty="0">
                <a:solidFill>
                  <a:srgbClr val="00338D"/>
                </a:solidFill>
                <a:latin typeface="Arial"/>
                <a:cs typeface="Arial"/>
              </a:rPr>
              <a:t>streaming</a:t>
            </a:r>
            <a:endParaRPr sz="850">
              <a:latin typeface="Arial"/>
              <a:cs typeface="Arial"/>
            </a:endParaRPr>
          </a:p>
          <a:p>
            <a:pPr marL="123189">
              <a:lnSpc>
                <a:spcPct val="100000"/>
              </a:lnSpc>
              <a:spcBef>
                <a:spcPts val="25"/>
              </a:spcBef>
            </a:pPr>
            <a:r>
              <a:rPr sz="850" spc="5" dirty="0">
                <a:solidFill>
                  <a:srgbClr val="00338D"/>
                </a:solidFill>
                <a:latin typeface="Arial"/>
                <a:cs typeface="Arial"/>
              </a:rPr>
              <a:t>video</a:t>
            </a:r>
            <a:r>
              <a:rPr sz="850" dirty="0">
                <a:solidFill>
                  <a:srgbClr val="00338D"/>
                </a:solidFill>
                <a:latin typeface="Arial"/>
                <a:cs typeface="Arial"/>
              </a:rPr>
              <a:t> </a:t>
            </a:r>
            <a:r>
              <a:rPr sz="850" spc="15" dirty="0">
                <a:solidFill>
                  <a:srgbClr val="00338D"/>
                </a:solidFill>
                <a:latin typeface="Arial"/>
                <a:cs typeface="Arial"/>
              </a:rPr>
              <a:t>platform</a:t>
            </a:r>
            <a:endParaRPr sz="850">
              <a:latin typeface="Arial"/>
              <a:cs typeface="Arial"/>
            </a:endParaRPr>
          </a:p>
        </p:txBody>
      </p:sp>
      <p:sp>
        <p:nvSpPr>
          <p:cNvPr id="76" name="object 76"/>
          <p:cNvSpPr txBox="1"/>
          <p:nvPr/>
        </p:nvSpPr>
        <p:spPr>
          <a:xfrm>
            <a:off x="9916159" y="3428619"/>
            <a:ext cx="1290320" cy="292100"/>
          </a:xfrm>
          <a:prstGeom prst="rect">
            <a:avLst/>
          </a:prstGeom>
        </p:spPr>
        <p:txBody>
          <a:bodyPr vert="horz" wrap="square" lIns="0" tIns="16510" rIns="0" bIns="0" rtlCol="0">
            <a:spAutoFit/>
          </a:bodyPr>
          <a:lstStyle/>
          <a:p>
            <a:pPr marL="123189">
              <a:lnSpc>
                <a:spcPct val="100000"/>
              </a:lnSpc>
              <a:spcBef>
                <a:spcPts val="130"/>
              </a:spcBef>
            </a:pPr>
            <a:r>
              <a:rPr sz="850" spc="-5" dirty="0">
                <a:solidFill>
                  <a:srgbClr val="00338D"/>
                </a:solidFill>
                <a:latin typeface="Arial"/>
                <a:cs typeface="Arial"/>
              </a:rPr>
              <a:t>Internet</a:t>
            </a:r>
            <a:r>
              <a:rPr sz="850" spc="150" dirty="0">
                <a:solidFill>
                  <a:srgbClr val="00338D"/>
                </a:solidFill>
                <a:latin typeface="Arial"/>
                <a:cs typeface="Arial"/>
              </a:rPr>
              <a:t> </a:t>
            </a:r>
            <a:r>
              <a:rPr sz="850" spc="-10" dirty="0">
                <a:solidFill>
                  <a:srgbClr val="00338D"/>
                </a:solidFill>
                <a:latin typeface="Arial"/>
                <a:cs typeface="Arial"/>
              </a:rPr>
              <a:t>movie</a:t>
            </a:r>
            <a:endParaRPr sz="850">
              <a:latin typeface="Arial"/>
              <a:cs typeface="Arial"/>
            </a:endParaRPr>
          </a:p>
          <a:p>
            <a:pPr marL="123189">
              <a:lnSpc>
                <a:spcPct val="100000"/>
              </a:lnSpc>
              <a:spcBef>
                <a:spcPts val="20"/>
              </a:spcBef>
            </a:pPr>
            <a:r>
              <a:rPr sz="850" spc="10" dirty="0">
                <a:solidFill>
                  <a:srgbClr val="00338D"/>
                </a:solidFill>
                <a:latin typeface="Arial"/>
                <a:cs typeface="Arial"/>
              </a:rPr>
              <a:t>database</a:t>
            </a:r>
            <a:endParaRPr sz="850">
              <a:latin typeface="Arial"/>
              <a:cs typeface="Arial"/>
            </a:endParaRPr>
          </a:p>
        </p:txBody>
      </p:sp>
      <p:sp>
        <p:nvSpPr>
          <p:cNvPr id="77" name="object 77"/>
          <p:cNvSpPr txBox="1"/>
          <p:nvPr/>
        </p:nvSpPr>
        <p:spPr>
          <a:xfrm>
            <a:off x="9916159" y="4185285"/>
            <a:ext cx="1290320" cy="160020"/>
          </a:xfrm>
          <a:prstGeom prst="rect">
            <a:avLst/>
          </a:prstGeom>
        </p:spPr>
        <p:txBody>
          <a:bodyPr vert="horz" wrap="square" lIns="0" tIns="16510" rIns="0" bIns="0" rtlCol="0">
            <a:spAutoFit/>
          </a:bodyPr>
          <a:lstStyle/>
          <a:p>
            <a:pPr marL="123189">
              <a:lnSpc>
                <a:spcPct val="100000"/>
              </a:lnSpc>
              <a:spcBef>
                <a:spcPts val="130"/>
              </a:spcBef>
            </a:pPr>
            <a:r>
              <a:rPr sz="850" spc="-5" dirty="0">
                <a:solidFill>
                  <a:srgbClr val="00338D"/>
                </a:solidFill>
                <a:latin typeface="Arial"/>
                <a:cs typeface="Arial"/>
              </a:rPr>
              <a:t>Internet</a:t>
            </a:r>
            <a:r>
              <a:rPr sz="850" spc="145" dirty="0">
                <a:solidFill>
                  <a:srgbClr val="00338D"/>
                </a:solidFill>
                <a:latin typeface="Arial"/>
                <a:cs typeface="Arial"/>
              </a:rPr>
              <a:t> </a:t>
            </a:r>
            <a:r>
              <a:rPr sz="850" dirty="0">
                <a:solidFill>
                  <a:srgbClr val="00338D"/>
                </a:solidFill>
                <a:latin typeface="Arial"/>
                <a:cs typeface="Arial"/>
              </a:rPr>
              <a:t>retailer</a:t>
            </a:r>
            <a:endParaRPr sz="850">
              <a:latin typeface="Arial"/>
              <a:cs typeface="Arial"/>
            </a:endParaRPr>
          </a:p>
        </p:txBody>
      </p:sp>
      <p:sp>
        <p:nvSpPr>
          <p:cNvPr id="78" name="object 78"/>
          <p:cNvSpPr txBox="1"/>
          <p:nvPr/>
        </p:nvSpPr>
        <p:spPr>
          <a:xfrm>
            <a:off x="9916159" y="4872672"/>
            <a:ext cx="1290320" cy="160020"/>
          </a:xfrm>
          <a:prstGeom prst="rect">
            <a:avLst/>
          </a:prstGeom>
        </p:spPr>
        <p:txBody>
          <a:bodyPr vert="horz" wrap="square" lIns="0" tIns="16510" rIns="0" bIns="0" rtlCol="0">
            <a:spAutoFit/>
          </a:bodyPr>
          <a:lstStyle/>
          <a:p>
            <a:pPr marL="123189">
              <a:lnSpc>
                <a:spcPct val="100000"/>
              </a:lnSpc>
              <a:spcBef>
                <a:spcPts val="130"/>
              </a:spcBef>
            </a:pPr>
            <a:r>
              <a:rPr sz="850" dirty="0">
                <a:solidFill>
                  <a:srgbClr val="00338D"/>
                </a:solidFill>
                <a:latin typeface="Arial"/>
                <a:cs typeface="Arial"/>
              </a:rPr>
              <a:t>Social </a:t>
            </a:r>
            <a:r>
              <a:rPr sz="850" spc="-20" dirty="0">
                <a:solidFill>
                  <a:srgbClr val="00338D"/>
                </a:solidFill>
                <a:latin typeface="Arial"/>
                <a:cs typeface="Arial"/>
              </a:rPr>
              <a:t>media</a:t>
            </a:r>
            <a:r>
              <a:rPr sz="850" spc="25" dirty="0">
                <a:solidFill>
                  <a:srgbClr val="00338D"/>
                </a:solidFill>
                <a:latin typeface="Arial"/>
                <a:cs typeface="Arial"/>
              </a:rPr>
              <a:t> </a:t>
            </a:r>
            <a:r>
              <a:rPr sz="850" spc="10" dirty="0">
                <a:solidFill>
                  <a:srgbClr val="00338D"/>
                </a:solidFill>
                <a:latin typeface="Arial"/>
                <a:cs typeface="Arial"/>
              </a:rPr>
              <a:t>platform</a:t>
            </a:r>
            <a:endParaRPr sz="850">
              <a:latin typeface="Arial"/>
              <a:cs typeface="Arial"/>
            </a:endParaRPr>
          </a:p>
        </p:txBody>
      </p:sp>
      <p:sp>
        <p:nvSpPr>
          <p:cNvPr id="79" name="object 79"/>
          <p:cNvSpPr txBox="1"/>
          <p:nvPr/>
        </p:nvSpPr>
        <p:spPr>
          <a:xfrm>
            <a:off x="9916159" y="5492432"/>
            <a:ext cx="1290320" cy="292100"/>
          </a:xfrm>
          <a:prstGeom prst="rect">
            <a:avLst/>
          </a:prstGeom>
        </p:spPr>
        <p:txBody>
          <a:bodyPr vert="horz" wrap="square" lIns="0" tIns="16510" rIns="0" bIns="0" rtlCol="0">
            <a:spAutoFit/>
          </a:bodyPr>
          <a:lstStyle/>
          <a:p>
            <a:pPr marL="123189">
              <a:lnSpc>
                <a:spcPct val="100000"/>
              </a:lnSpc>
              <a:spcBef>
                <a:spcPts val="130"/>
              </a:spcBef>
            </a:pPr>
            <a:r>
              <a:rPr sz="850" spc="-10" dirty="0">
                <a:solidFill>
                  <a:srgbClr val="00338D"/>
                </a:solidFill>
                <a:latin typeface="Arial"/>
                <a:cs typeface="Arial"/>
              </a:rPr>
              <a:t>Online </a:t>
            </a:r>
            <a:r>
              <a:rPr sz="850" dirty="0">
                <a:solidFill>
                  <a:srgbClr val="00338D"/>
                </a:solidFill>
                <a:latin typeface="Arial"/>
                <a:cs typeface="Arial"/>
              </a:rPr>
              <a:t>payments</a:t>
            </a:r>
            <a:endParaRPr sz="850">
              <a:latin typeface="Arial"/>
              <a:cs typeface="Arial"/>
            </a:endParaRPr>
          </a:p>
          <a:p>
            <a:pPr marL="123189">
              <a:lnSpc>
                <a:spcPct val="100000"/>
              </a:lnSpc>
              <a:spcBef>
                <a:spcPts val="20"/>
              </a:spcBef>
            </a:pPr>
            <a:r>
              <a:rPr sz="850" spc="15" dirty="0">
                <a:solidFill>
                  <a:srgbClr val="00338D"/>
                </a:solidFill>
                <a:latin typeface="Arial"/>
                <a:cs typeface="Arial"/>
              </a:rPr>
              <a:t>processing</a:t>
            </a:r>
            <a:r>
              <a:rPr sz="850" spc="-20" dirty="0">
                <a:solidFill>
                  <a:srgbClr val="00338D"/>
                </a:solidFill>
                <a:latin typeface="Arial"/>
                <a:cs typeface="Arial"/>
              </a:rPr>
              <a:t> </a:t>
            </a:r>
            <a:r>
              <a:rPr sz="850" spc="25" dirty="0">
                <a:solidFill>
                  <a:srgbClr val="00338D"/>
                </a:solidFill>
                <a:latin typeface="Arial"/>
                <a:cs typeface="Arial"/>
              </a:rPr>
              <a:t>service</a:t>
            </a:r>
            <a:endParaRPr sz="850">
              <a:latin typeface="Arial"/>
              <a:cs typeface="Arial"/>
            </a:endParaRPr>
          </a:p>
        </p:txBody>
      </p:sp>
      <p:sp>
        <p:nvSpPr>
          <p:cNvPr id="80" name="object 80"/>
          <p:cNvSpPr txBox="1"/>
          <p:nvPr/>
        </p:nvSpPr>
        <p:spPr>
          <a:xfrm>
            <a:off x="6217925" y="3153410"/>
            <a:ext cx="1270000" cy="160020"/>
          </a:xfrm>
          <a:prstGeom prst="rect">
            <a:avLst/>
          </a:prstGeom>
        </p:spPr>
        <p:txBody>
          <a:bodyPr vert="horz" wrap="square" lIns="0" tIns="16510" rIns="0" bIns="0" rtlCol="0">
            <a:spAutoFit/>
          </a:bodyPr>
          <a:lstStyle/>
          <a:p>
            <a:pPr marL="361315">
              <a:lnSpc>
                <a:spcPct val="100000"/>
              </a:lnSpc>
              <a:spcBef>
                <a:spcPts val="130"/>
              </a:spcBef>
            </a:pPr>
            <a:r>
              <a:rPr sz="850" spc="10" dirty="0">
                <a:solidFill>
                  <a:srgbClr val="00338D"/>
                </a:solidFill>
                <a:latin typeface="Arial"/>
                <a:cs typeface="Arial"/>
              </a:rPr>
              <a:t>Virtual</a:t>
            </a:r>
            <a:r>
              <a:rPr sz="850" spc="25" dirty="0">
                <a:solidFill>
                  <a:srgbClr val="00338D"/>
                </a:solidFill>
                <a:latin typeface="Arial"/>
                <a:cs typeface="Arial"/>
              </a:rPr>
              <a:t> </a:t>
            </a:r>
            <a:r>
              <a:rPr sz="850" spc="15" dirty="0">
                <a:solidFill>
                  <a:srgbClr val="00338D"/>
                </a:solidFill>
                <a:latin typeface="Arial"/>
                <a:cs typeface="Arial"/>
              </a:rPr>
              <a:t>assistant</a:t>
            </a:r>
            <a:endParaRPr sz="850">
              <a:latin typeface="Arial"/>
              <a:cs typeface="Arial"/>
            </a:endParaRPr>
          </a:p>
        </p:txBody>
      </p:sp>
      <p:sp>
        <p:nvSpPr>
          <p:cNvPr id="81" name="object 81"/>
          <p:cNvSpPr txBox="1"/>
          <p:nvPr/>
        </p:nvSpPr>
        <p:spPr>
          <a:xfrm>
            <a:off x="6217925" y="3772217"/>
            <a:ext cx="1270000" cy="292735"/>
          </a:xfrm>
          <a:prstGeom prst="rect">
            <a:avLst/>
          </a:prstGeom>
        </p:spPr>
        <p:txBody>
          <a:bodyPr vert="horz" wrap="square" lIns="0" tIns="16510" rIns="0" bIns="0" rtlCol="0">
            <a:spAutoFit/>
          </a:bodyPr>
          <a:lstStyle/>
          <a:p>
            <a:pPr marL="320675">
              <a:lnSpc>
                <a:spcPct val="100000"/>
              </a:lnSpc>
              <a:spcBef>
                <a:spcPts val="130"/>
              </a:spcBef>
            </a:pPr>
            <a:r>
              <a:rPr sz="850" dirty="0">
                <a:solidFill>
                  <a:srgbClr val="00338D"/>
                </a:solidFill>
                <a:latin typeface="Arial"/>
                <a:cs typeface="Arial"/>
              </a:rPr>
              <a:t>Social</a:t>
            </a:r>
            <a:r>
              <a:rPr sz="850" spc="65" dirty="0">
                <a:solidFill>
                  <a:srgbClr val="00338D"/>
                </a:solidFill>
                <a:latin typeface="Arial"/>
                <a:cs typeface="Arial"/>
              </a:rPr>
              <a:t> </a:t>
            </a:r>
            <a:r>
              <a:rPr sz="850" dirty="0">
                <a:solidFill>
                  <a:srgbClr val="00338D"/>
                </a:solidFill>
                <a:latin typeface="Arial"/>
                <a:cs typeface="Arial"/>
              </a:rPr>
              <a:t>cataloging</a:t>
            </a:r>
            <a:endParaRPr sz="850">
              <a:latin typeface="Arial"/>
              <a:cs typeface="Arial"/>
            </a:endParaRPr>
          </a:p>
          <a:p>
            <a:pPr marL="768350">
              <a:lnSpc>
                <a:spcPct val="100000"/>
              </a:lnSpc>
              <a:spcBef>
                <a:spcPts val="25"/>
              </a:spcBef>
            </a:pPr>
            <a:r>
              <a:rPr sz="850" spc="20" dirty="0">
                <a:solidFill>
                  <a:srgbClr val="00338D"/>
                </a:solidFill>
                <a:latin typeface="Arial"/>
                <a:cs typeface="Arial"/>
              </a:rPr>
              <a:t>w</a:t>
            </a:r>
            <a:r>
              <a:rPr sz="850" spc="-155" dirty="0">
                <a:solidFill>
                  <a:srgbClr val="00338D"/>
                </a:solidFill>
                <a:latin typeface="Arial"/>
                <a:cs typeface="Arial"/>
              </a:rPr>
              <a:t> </a:t>
            </a:r>
            <a:r>
              <a:rPr sz="850" spc="5" dirty="0">
                <a:solidFill>
                  <a:srgbClr val="00338D"/>
                </a:solidFill>
                <a:latin typeface="Arial"/>
                <a:cs typeface="Arial"/>
              </a:rPr>
              <a:t>ebsite</a:t>
            </a:r>
            <a:endParaRPr sz="850">
              <a:latin typeface="Arial"/>
              <a:cs typeface="Arial"/>
            </a:endParaRPr>
          </a:p>
        </p:txBody>
      </p:sp>
      <p:sp>
        <p:nvSpPr>
          <p:cNvPr id="82" name="object 82"/>
          <p:cNvSpPr txBox="1"/>
          <p:nvPr/>
        </p:nvSpPr>
        <p:spPr>
          <a:xfrm>
            <a:off x="6217925" y="4460494"/>
            <a:ext cx="1270000" cy="292100"/>
          </a:xfrm>
          <a:prstGeom prst="rect">
            <a:avLst/>
          </a:prstGeom>
        </p:spPr>
        <p:txBody>
          <a:bodyPr vert="horz" wrap="square" lIns="0" tIns="16510" rIns="0" bIns="0" rtlCol="0">
            <a:spAutoFit/>
          </a:bodyPr>
          <a:lstStyle/>
          <a:p>
            <a:pPr marL="483234">
              <a:lnSpc>
                <a:spcPct val="100000"/>
              </a:lnSpc>
              <a:spcBef>
                <a:spcPts val="130"/>
              </a:spcBef>
            </a:pPr>
            <a:r>
              <a:rPr sz="850" dirty="0">
                <a:solidFill>
                  <a:srgbClr val="00338D"/>
                </a:solidFill>
                <a:latin typeface="Arial"/>
                <a:cs typeface="Arial"/>
              </a:rPr>
              <a:t>Spoken</a:t>
            </a:r>
            <a:r>
              <a:rPr sz="850" spc="70" dirty="0">
                <a:solidFill>
                  <a:srgbClr val="00338D"/>
                </a:solidFill>
                <a:latin typeface="Arial"/>
                <a:cs typeface="Arial"/>
              </a:rPr>
              <a:t> </a:t>
            </a:r>
            <a:r>
              <a:rPr sz="850" dirty="0">
                <a:solidFill>
                  <a:srgbClr val="00338D"/>
                </a:solidFill>
                <a:latin typeface="Arial"/>
                <a:cs typeface="Arial"/>
              </a:rPr>
              <a:t>audio</a:t>
            </a:r>
            <a:endParaRPr sz="850">
              <a:latin typeface="Arial"/>
              <a:cs typeface="Arial"/>
            </a:endParaRPr>
          </a:p>
          <a:p>
            <a:pPr marL="504190">
              <a:lnSpc>
                <a:spcPct val="100000"/>
              </a:lnSpc>
              <a:spcBef>
                <a:spcPts val="20"/>
              </a:spcBef>
            </a:pPr>
            <a:r>
              <a:rPr sz="850" spc="-5" dirty="0">
                <a:solidFill>
                  <a:srgbClr val="00338D"/>
                </a:solidFill>
                <a:latin typeface="Arial"/>
                <a:cs typeface="Arial"/>
              </a:rPr>
              <a:t>entertainment</a:t>
            </a:r>
            <a:endParaRPr sz="850">
              <a:latin typeface="Arial"/>
              <a:cs typeface="Arial"/>
            </a:endParaRPr>
          </a:p>
        </p:txBody>
      </p:sp>
      <p:sp>
        <p:nvSpPr>
          <p:cNvPr id="83" name="object 83"/>
          <p:cNvSpPr txBox="1"/>
          <p:nvPr/>
        </p:nvSpPr>
        <p:spPr>
          <a:xfrm>
            <a:off x="6217925" y="5217159"/>
            <a:ext cx="1270000" cy="160020"/>
          </a:xfrm>
          <a:prstGeom prst="rect">
            <a:avLst/>
          </a:prstGeom>
        </p:spPr>
        <p:txBody>
          <a:bodyPr vert="horz" wrap="square" lIns="0" tIns="16510" rIns="0" bIns="0" rtlCol="0">
            <a:spAutoFit/>
          </a:bodyPr>
          <a:lstStyle/>
          <a:p>
            <a:pPr marL="208915">
              <a:lnSpc>
                <a:spcPct val="100000"/>
              </a:lnSpc>
              <a:spcBef>
                <a:spcPts val="130"/>
              </a:spcBef>
            </a:pPr>
            <a:r>
              <a:rPr sz="850" dirty="0">
                <a:solidFill>
                  <a:srgbClr val="00338D"/>
                </a:solidFill>
                <a:latin typeface="Arial"/>
                <a:cs typeface="Arial"/>
              </a:rPr>
              <a:t>Supermarket</a:t>
            </a:r>
            <a:r>
              <a:rPr sz="850" spc="204" dirty="0">
                <a:solidFill>
                  <a:srgbClr val="00338D"/>
                </a:solidFill>
                <a:latin typeface="Arial"/>
                <a:cs typeface="Arial"/>
              </a:rPr>
              <a:t> </a:t>
            </a:r>
            <a:r>
              <a:rPr sz="850" spc="-15" dirty="0">
                <a:solidFill>
                  <a:srgbClr val="00338D"/>
                </a:solidFill>
                <a:latin typeface="Arial"/>
                <a:cs typeface="Arial"/>
              </a:rPr>
              <a:t>Chain</a:t>
            </a:r>
            <a:endParaRPr sz="850">
              <a:latin typeface="Arial"/>
              <a:cs typeface="Arial"/>
            </a:endParaRPr>
          </a:p>
        </p:txBody>
      </p:sp>
      <p:sp>
        <p:nvSpPr>
          <p:cNvPr id="84" name="object 84"/>
          <p:cNvSpPr txBox="1"/>
          <p:nvPr/>
        </p:nvSpPr>
        <p:spPr>
          <a:xfrm>
            <a:off x="8412474" y="3464554"/>
            <a:ext cx="589915" cy="589915"/>
          </a:xfrm>
          <a:prstGeom prst="rect">
            <a:avLst/>
          </a:prstGeom>
          <a:solidFill>
            <a:srgbClr val="00338D"/>
          </a:solidFill>
        </p:spPr>
        <p:txBody>
          <a:bodyPr vert="horz" wrap="square" lIns="0" tIns="0" rIns="0" bIns="0" rtlCol="0">
            <a:spAutoFit/>
          </a:bodyPr>
          <a:lstStyle/>
          <a:p>
            <a:pPr>
              <a:lnSpc>
                <a:spcPct val="100000"/>
              </a:lnSpc>
            </a:pPr>
            <a:endParaRPr sz="1000">
              <a:latin typeface="Times New Roman"/>
              <a:cs typeface="Times New Roman"/>
            </a:endParaRPr>
          </a:p>
          <a:p>
            <a:pPr marL="80010">
              <a:lnSpc>
                <a:spcPct val="100000"/>
              </a:lnSpc>
              <a:spcBef>
                <a:spcPts val="655"/>
              </a:spcBef>
            </a:pPr>
            <a:r>
              <a:rPr sz="850" b="1" spc="40" dirty="0">
                <a:solidFill>
                  <a:srgbClr val="FFFFFF"/>
                </a:solidFill>
                <a:latin typeface="Arial"/>
                <a:cs typeface="Arial"/>
              </a:rPr>
              <a:t>Amazon</a:t>
            </a:r>
            <a:endParaRPr sz="850">
              <a:latin typeface="Arial"/>
              <a:cs typeface="Arial"/>
            </a:endParaRPr>
          </a:p>
        </p:txBody>
      </p:sp>
      <p:sp>
        <p:nvSpPr>
          <p:cNvPr id="85" name="object 85"/>
          <p:cNvSpPr txBox="1"/>
          <p:nvPr/>
        </p:nvSpPr>
        <p:spPr>
          <a:xfrm>
            <a:off x="9276074" y="1984057"/>
            <a:ext cx="640080" cy="436880"/>
          </a:xfrm>
          <a:prstGeom prst="rect">
            <a:avLst/>
          </a:prstGeom>
        </p:spPr>
        <p:txBody>
          <a:bodyPr vert="horz" wrap="square" lIns="0" tIns="12700" rIns="0" bIns="0" rtlCol="0">
            <a:spAutoFit/>
          </a:bodyPr>
          <a:lstStyle/>
          <a:p>
            <a:pPr marL="144145">
              <a:lnSpc>
                <a:spcPct val="100000"/>
              </a:lnSpc>
              <a:spcBef>
                <a:spcPts val="100"/>
              </a:spcBef>
            </a:pPr>
            <a:r>
              <a:rPr sz="800" b="1" spc="-5" dirty="0">
                <a:solidFill>
                  <a:srgbClr val="FFFFFF"/>
                </a:solidFill>
                <a:latin typeface="Arial"/>
                <a:cs typeface="Arial"/>
              </a:rPr>
              <a:t>Zappos</a:t>
            </a:r>
            <a:endParaRPr sz="800">
              <a:latin typeface="Arial"/>
              <a:cs typeface="Arial"/>
            </a:endParaRPr>
          </a:p>
          <a:p>
            <a:pPr>
              <a:lnSpc>
                <a:spcPct val="100000"/>
              </a:lnSpc>
              <a:spcBef>
                <a:spcPts val="50"/>
              </a:spcBef>
            </a:pPr>
            <a:endParaRPr sz="1100">
              <a:latin typeface="Times New Roman"/>
              <a:cs typeface="Times New Roman"/>
            </a:endParaRPr>
          </a:p>
          <a:p>
            <a:pPr marL="184785">
              <a:lnSpc>
                <a:spcPct val="100000"/>
              </a:lnSpc>
              <a:spcBef>
                <a:spcPts val="5"/>
              </a:spcBef>
            </a:pPr>
            <a:r>
              <a:rPr sz="800" b="1" spc="-20" dirty="0">
                <a:solidFill>
                  <a:srgbClr val="FFFFFF"/>
                </a:solidFill>
                <a:latin typeface="Arial"/>
                <a:cs typeface="Arial"/>
              </a:rPr>
              <a:t>Woot!</a:t>
            </a:r>
            <a:endParaRPr sz="800">
              <a:latin typeface="Arial"/>
              <a:cs typeface="Arial"/>
            </a:endParaRPr>
          </a:p>
        </p:txBody>
      </p:sp>
      <p:sp>
        <p:nvSpPr>
          <p:cNvPr id="86" name="object 86"/>
          <p:cNvSpPr txBox="1"/>
          <p:nvPr/>
        </p:nvSpPr>
        <p:spPr>
          <a:xfrm>
            <a:off x="9276080" y="2816542"/>
            <a:ext cx="640080" cy="147955"/>
          </a:xfrm>
          <a:prstGeom prst="rect">
            <a:avLst/>
          </a:prstGeom>
        </p:spPr>
        <p:txBody>
          <a:bodyPr vert="horz" wrap="square" lIns="0" tIns="12700" rIns="0" bIns="0" rtlCol="0">
            <a:spAutoFit/>
          </a:bodyPr>
          <a:lstStyle/>
          <a:p>
            <a:pPr marL="93345">
              <a:lnSpc>
                <a:spcPct val="100000"/>
              </a:lnSpc>
              <a:spcBef>
                <a:spcPts val="100"/>
              </a:spcBef>
            </a:pPr>
            <a:r>
              <a:rPr sz="800" b="1" spc="-5" dirty="0">
                <a:solidFill>
                  <a:srgbClr val="FFFFFF"/>
                </a:solidFill>
                <a:latin typeface="Arial"/>
                <a:cs typeface="Arial"/>
              </a:rPr>
              <a:t>Twitch.tv</a:t>
            </a:r>
            <a:endParaRPr sz="800">
              <a:latin typeface="Arial"/>
              <a:cs typeface="Arial"/>
            </a:endParaRPr>
          </a:p>
        </p:txBody>
      </p:sp>
      <p:sp>
        <p:nvSpPr>
          <p:cNvPr id="87" name="object 87"/>
          <p:cNvSpPr txBox="1"/>
          <p:nvPr/>
        </p:nvSpPr>
        <p:spPr>
          <a:xfrm>
            <a:off x="9286244" y="3504628"/>
            <a:ext cx="629920" cy="147955"/>
          </a:xfrm>
          <a:prstGeom prst="rect">
            <a:avLst/>
          </a:prstGeom>
        </p:spPr>
        <p:txBody>
          <a:bodyPr vert="horz" wrap="square" lIns="0" tIns="12700" rIns="0" bIns="0" rtlCol="0">
            <a:spAutoFit/>
          </a:bodyPr>
          <a:lstStyle/>
          <a:p>
            <a:pPr marL="184785">
              <a:lnSpc>
                <a:spcPct val="100000"/>
              </a:lnSpc>
              <a:spcBef>
                <a:spcPts val="100"/>
              </a:spcBef>
            </a:pPr>
            <a:r>
              <a:rPr sz="800" b="1" spc="10" dirty="0">
                <a:solidFill>
                  <a:srgbClr val="FFFFFF"/>
                </a:solidFill>
                <a:latin typeface="Arial"/>
                <a:cs typeface="Arial"/>
              </a:rPr>
              <a:t>IMDb</a:t>
            </a:r>
            <a:endParaRPr sz="800">
              <a:latin typeface="Arial"/>
              <a:cs typeface="Arial"/>
            </a:endParaRPr>
          </a:p>
        </p:txBody>
      </p:sp>
      <p:sp>
        <p:nvSpPr>
          <p:cNvPr id="88" name="object 88"/>
          <p:cNvSpPr txBox="1"/>
          <p:nvPr/>
        </p:nvSpPr>
        <p:spPr>
          <a:xfrm>
            <a:off x="9276080" y="4131246"/>
            <a:ext cx="640080" cy="270510"/>
          </a:xfrm>
          <a:prstGeom prst="rect">
            <a:avLst/>
          </a:prstGeom>
        </p:spPr>
        <p:txBody>
          <a:bodyPr vert="horz" wrap="square" lIns="0" tIns="12700" rIns="0" bIns="0" rtlCol="0">
            <a:spAutoFit/>
          </a:bodyPr>
          <a:lstStyle/>
          <a:p>
            <a:pPr marL="123825">
              <a:lnSpc>
                <a:spcPct val="100000"/>
              </a:lnSpc>
              <a:spcBef>
                <a:spcPts val="100"/>
              </a:spcBef>
            </a:pPr>
            <a:r>
              <a:rPr sz="800" b="1" dirty="0">
                <a:solidFill>
                  <a:srgbClr val="FFFFFF"/>
                </a:solidFill>
                <a:latin typeface="Arial"/>
                <a:cs typeface="Arial"/>
              </a:rPr>
              <a:t>Amazon</a:t>
            </a:r>
            <a:endParaRPr sz="800">
              <a:latin typeface="Arial"/>
              <a:cs typeface="Arial"/>
            </a:endParaRPr>
          </a:p>
          <a:p>
            <a:pPr marL="174625">
              <a:lnSpc>
                <a:spcPct val="100000"/>
              </a:lnSpc>
              <a:spcBef>
                <a:spcPts val="5"/>
              </a:spcBef>
            </a:pPr>
            <a:r>
              <a:rPr sz="800" b="1" spc="10" dirty="0">
                <a:solidFill>
                  <a:srgbClr val="FFFFFF"/>
                </a:solidFill>
                <a:latin typeface="Arial"/>
                <a:cs typeface="Arial"/>
              </a:rPr>
              <a:t>Prime</a:t>
            </a:r>
            <a:endParaRPr sz="800">
              <a:latin typeface="Arial"/>
              <a:cs typeface="Arial"/>
            </a:endParaRPr>
          </a:p>
        </p:txBody>
      </p:sp>
      <p:sp>
        <p:nvSpPr>
          <p:cNvPr id="89" name="object 89"/>
          <p:cNvSpPr txBox="1"/>
          <p:nvPr/>
        </p:nvSpPr>
        <p:spPr>
          <a:xfrm>
            <a:off x="9276080" y="4880292"/>
            <a:ext cx="640080" cy="147955"/>
          </a:xfrm>
          <a:prstGeom prst="rect">
            <a:avLst/>
          </a:prstGeom>
        </p:spPr>
        <p:txBody>
          <a:bodyPr vert="horz" wrap="square" lIns="0" tIns="12700" rIns="0" bIns="0" rtlCol="0">
            <a:spAutoFit/>
          </a:bodyPr>
          <a:lstStyle/>
          <a:p>
            <a:pPr marL="174625">
              <a:lnSpc>
                <a:spcPct val="100000"/>
              </a:lnSpc>
              <a:spcBef>
                <a:spcPts val="100"/>
              </a:spcBef>
            </a:pPr>
            <a:r>
              <a:rPr sz="800" b="1" spc="5" dirty="0">
                <a:solidFill>
                  <a:srgbClr val="FFFFFF"/>
                </a:solidFill>
                <a:latin typeface="Arial"/>
                <a:cs typeface="Arial"/>
              </a:rPr>
              <a:t>Spark</a:t>
            </a:r>
            <a:endParaRPr sz="800">
              <a:latin typeface="Arial"/>
              <a:cs typeface="Arial"/>
            </a:endParaRPr>
          </a:p>
        </p:txBody>
      </p:sp>
      <p:sp>
        <p:nvSpPr>
          <p:cNvPr id="90" name="object 90"/>
          <p:cNvSpPr txBox="1"/>
          <p:nvPr/>
        </p:nvSpPr>
        <p:spPr>
          <a:xfrm>
            <a:off x="9286244" y="5507672"/>
            <a:ext cx="629920" cy="269875"/>
          </a:xfrm>
          <a:prstGeom prst="rect">
            <a:avLst/>
          </a:prstGeom>
        </p:spPr>
        <p:txBody>
          <a:bodyPr vert="horz" wrap="square" lIns="0" tIns="12700" rIns="0" bIns="0" rtlCol="0">
            <a:spAutoFit/>
          </a:bodyPr>
          <a:lstStyle/>
          <a:p>
            <a:pPr marL="113664">
              <a:lnSpc>
                <a:spcPct val="100000"/>
              </a:lnSpc>
              <a:spcBef>
                <a:spcPts val="100"/>
              </a:spcBef>
            </a:pPr>
            <a:r>
              <a:rPr sz="800" b="1" dirty="0">
                <a:solidFill>
                  <a:srgbClr val="FFFFFF"/>
                </a:solidFill>
                <a:latin typeface="Arial"/>
                <a:cs typeface="Arial"/>
              </a:rPr>
              <a:t>Amazon</a:t>
            </a:r>
            <a:endParaRPr sz="800">
              <a:latin typeface="Arial"/>
              <a:cs typeface="Arial"/>
            </a:endParaRPr>
          </a:p>
          <a:p>
            <a:pPr marL="73025">
              <a:lnSpc>
                <a:spcPct val="100000"/>
              </a:lnSpc>
            </a:pPr>
            <a:r>
              <a:rPr sz="800" b="1" dirty="0">
                <a:solidFill>
                  <a:srgbClr val="FFFFFF"/>
                </a:solidFill>
                <a:latin typeface="Arial"/>
                <a:cs typeface="Arial"/>
              </a:rPr>
              <a:t>Payments</a:t>
            </a:r>
            <a:endParaRPr sz="800">
              <a:latin typeface="Arial"/>
              <a:cs typeface="Arial"/>
            </a:endParaRPr>
          </a:p>
        </p:txBody>
      </p:sp>
      <p:sp>
        <p:nvSpPr>
          <p:cNvPr id="91" name="object 91"/>
          <p:cNvSpPr/>
          <p:nvPr/>
        </p:nvSpPr>
        <p:spPr>
          <a:xfrm>
            <a:off x="7487919" y="4998720"/>
            <a:ext cx="640080" cy="579120"/>
          </a:xfrm>
          <a:custGeom>
            <a:avLst/>
            <a:gdLst/>
            <a:ahLst/>
            <a:cxnLst/>
            <a:rect l="l" t="t" r="r" b="b"/>
            <a:pathLst>
              <a:path w="640079" h="579120">
                <a:moveTo>
                  <a:pt x="0" y="579119"/>
                </a:moveTo>
                <a:lnTo>
                  <a:pt x="640079" y="579119"/>
                </a:lnTo>
                <a:lnTo>
                  <a:pt x="640079" y="0"/>
                </a:lnTo>
                <a:lnTo>
                  <a:pt x="0" y="0"/>
                </a:lnTo>
                <a:lnTo>
                  <a:pt x="0" y="579119"/>
                </a:lnTo>
                <a:close/>
              </a:path>
            </a:pathLst>
          </a:custGeom>
          <a:solidFill>
            <a:srgbClr val="460968"/>
          </a:solidFill>
        </p:spPr>
        <p:txBody>
          <a:bodyPr wrap="square" lIns="0" tIns="0" rIns="0" bIns="0" rtlCol="0"/>
          <a:lstStyle/>
          <a:p>
            <a:endParaRPr/>
          </a:p>
        </p:txBody>
      </p:sp>
      <p:sp>
        <p:nvSpPr>
          <p:cNvPr id="92" name="object 92"/>
          <p:cNvSpPr txBox="1"/>
          <p:nvPr/>
        </p:nvSpPr>
        <p:spPr>
          <a:xfrm>
            <a:off x="7487919" y="5102161"/>
            <a:ext cx="640080" cy="392430"/>
          </a:xfrm>
          <a:prstGeom prst="rect">
            <a:avLst/>
          </a:prstGeom>
        </p:spPr>
        <p:txBody>
          <a:bodyPr vert="horz" wrap="square" lIns="0" tIns="12700" rIns="0" bIns="0" rtlCol="0">
            <a:spAutoFit/>
          </a:bodyPr>
          <a:lstStyle/>
          <a:p>
            <a:pPr marL="156845" marR="127000" indent="20320" algn="just">
              <a:lnSpc>
                <a:spcPct val="100000"/>
              </a:lnSpc>
              <a:spcBef>
                <a:spcPts val="100"/>
              </a:spcBef>
            </a:pPr>
            <a:r>
              <a:rPr sz="800" b="1" spc="-10" dirty="0">
                <a:solidFill>
                  <a:srgbClr val="FFFFFF"/>
                </a:solidFill>
                <a:latin typeface="Arial"/>
                <a:cs typeface="Arial"/>
              </a:rPr>
              <a:t>Whole  Foods  </a:t>
            </a:r>
            <a:r>
              <a:rPr sz="800" b="1" spc="50" dirty="0">
                <a:solidFill>
                  <a:srgbClr val="FFFFFF"/>
                </a:solidFill>
                <a:latin typeface="Arial"/>
                <a:cs typeface="Arial"/>
              </a:rPr>
              <a:t>M</a:t>
            </a:r>
            <a:r>
              <a:rPr sz="800" b="1" spc="30" dirty="0">
                <a:solidFill>
                  <a:srgbClr val="FFFFFF"/>
                </a:solidFill>
                <a:latin typeface="Arial"/>
                <a:cs typeface="Arial"/>
              </a:rPr>
              <a:t>a</a:t>
            </a:r>
            <a:r>
              <a:rPr sz="800" b="1" spc="5" dirty="0">
                <a:solidFill>
                  <a:srgbClr val="FFFFFF"/>
                </a:solidFill>
                <a:latin typeface="Arial"/>
                <a:cs typeface="Arial"/>
              </a:rPr>
              <a:t>r</a:t>
            </a:r>
            <a:r>
              <a:rPr sz="800" b="1" spc="30" dirty="0">
                <a:solidFill>
                  <a:srgbClr val="FFFFFF"/>
                </a:solidFill>
                <a:latin typeface="Arial"/>
                <a:cs typeface="Arial"/>
              </a:rPr>
              <a:t>ke</a:t>
            </a:r>
            <a:r>
              <a:rPr sz="800" b="1" dirty="0">
                <a:solidFill>
                  <a:srgbClr val="FFFFFF"/>
                </a:solidFill>
                <a:latin typeface="Arial"/>
                <a:cs typeface="Arial"/>
              </a:rPr>
              <a:t>t</a:t>
            </a:r>
            <a:endParaRPr sz="800">
              <a:latin typeface="Arial"/>
              <a:cs typeface="Arial"/>
            </a:endParaRPr>
          </a:p>
        </p:txBody>
      </p:sp>
      <p:sp>
        <p:nvSpPr>
          <p:cNvPr id="93" name="object 93"/>
          <p:cNvSpPr/>
          <p:nvPr/>
        </p:nvSpPr>
        <p:spPr>
          <a:xfrm>
            <a:off x="7487919" y="4318000"/>
            <a:ext cx="640080" cy="579120"/>
          </a:xfrm>
          <a:custGeom>
            <a:avLst/>
            <a:gdLst/>
            <a:ahLst/>
            <a:cxnLst/>
            <a:rect l="l" t="t" r="r" b="b"/>
            <a:pathLst>
              <a:path w="640079" h="579120">
                <a:moveTo>
                  <a:pt x="0" y="579119"/>
                </a:moveTo>
                <a:lnTo>
                  <a:pt x="640079" y="579119"/>
                </a:lnTo>
                <a:lnTo>
                  <a:pt x="640079" y="0"/>
                </a:lnTo>
                <a:lnTo>
                  <a:pt x="0" y="0"/>
                </a:lnTo>
                <a:lnTo>
                  <a:pt x="0" y="579119"/>
                </a:lnTo>
                <a:close/>
              </a:path>
            </a:pathLst>
          </a:custGeom>
          <a:solidFill>
            <a:srgbClr val="473697"/>
          </a:solidFill>
        </p:spPr>
        <p:txBody>
          <a:bodyPr wrap="square" lIns="0" tIns="0" rIns="0" bIns="0" rtlCol="0"/>
          <a:lstStyle/>
          <a:p>
            <a:endParaRPr/>
          </a:p>
        </p:txBody>
      </p:sp>
      <p:sp>
        <p:nvSpPr>
          <p:cNvPr id="94" name="object 94"/>
          <p:cNvSpPr txBox="1"/>
          <p:nvPr/>
        </p:nvSpPr>
        <p:spPr>
          <a:xfrm>
            <a:off x="7487919" y="4536694"/>
            <a:ext cx="640080" cy="147320"/>
          </a:xfrm>
          <a:prstGeom prst="rect">
            <a:avLst/>
          </a:prstGeom>
        </p:spPr>
        <p:txBody>
          <a:bodyPr vert="horz" wrap="square" lIns="0" tIns="12700" rIns="0" bIns="0" rtlCol="0">
            <a:spAutoFit/>
          </a:bodyPr>
          <a:lstStyle/>
          <a:p>
            <a:pPr marL="136525">
              <a:lnSpc>
                <a:spcPct val="100000"/>
              </a:lnSpc>
              <a:spcBef>
                <a:spcPts val="100"/>
              </a:spcBef>
            </a:pPr>
            <a:r>
              <a:rPr sz="800" b="1" spc="-5" dirty="0">
                <a:solidFill>
                  <a:srgbClr val="FFFFFF"/>
                </a:solidFill>
                <a:latin typeface="Arial"/>
                <a:cs typeface="Arial"/>
              </a:rPr>
              <a:t>Audible</a:t>
            </a:r>
            <a:endParaRPr sz="800">
              <a:latin typeface="Arial"/>
              <a:cs typeface="Arial"/>
            </a:endParaRPr>
          </a:p>
        </p:txBody>
      </p:sp>
      <p:sp>
        <p:nvSpPr>
          <p:cNvPr id="95" name="object 95"/>
          <p:cNvSpPr/>
          <p:nvPr/>
        </p:nvSpPr>
        <p:spPr>
          <a:xfrm>
            <a:off x="7487919" y="3627120"/>
            <a:ext cx="640080" cy="579120"/>
          </a:xfrm>
          <a:custGeom>
            <a:avLst/>
            <a:gdLst/>
            <a:ahLst/>
            <a:cxnLst/>
            <a:rect l="l" t="t" r="r" b="b"/>
            <a:pathLst>
              <a:path w="640079" h="579120">
                <a:moveTo>
                  <a:pt x="0" y="579119"/>
                </a:moveTo>
                <a:lnTo>
                  <a:pt x="640079" y="579119"/>
                </a:lnTo>
                <a:lnTo>
                  <a:pt x="640079" y="0"/>
                </a:lnTo>
                <a:lnTo>
                  <a:pt x="0" y="0"/>
                </a:lnTo>
                <a:lnTo>
                  <a:pt x="0" y="579119"/>
                </a:lnTo>
                <a:close/>
              </a:path>
            </a:pathLst>
          </a:custGeom>
          <a:solidFill>
            <a:srgbClr val="0091DA"/>
          </a:solidFill>
        </p:spPr>
        <p:txBody>
          <a:bodyPr wrap="square" lIns="0" tIns="0" rIns="0" bIns="0" rtlCol="0"/>
          <a:lstStyle/>
          <a:p>
            <a:endParaRPr/>
          </a:p>
        </p:txBody>
      </p:sp>
      <p:sp>
        <p:nvSpPr>
          <p:cNvPr id="96" name="object 96"/>
          <p:cNvSpPr txBox="1"/>
          <p:nvPr/>
        </p:nvSpPr>
        <p:spPr>
          <a:xfrm>
            <a:off x="7487919" y="3852227"/>
            <a:ext cx="640080" cy="135890"/>
          </a:xfrm>
          <a:prstGeom prst="rect">
            <a:avLst/>
          </a:prstGeom>
        </p:spPr>
        <p:txBody>
          <a:bodyPr vert="horz" wrap="square" lIns="0" tIns="15240" rIns="0" bIns="0" rtlCol="0">
            <a:spAutoFit/>
          </a:bodyPr>
          <a:lstStyle/>
          <a:p>
            <a:pPr marL="74930">
              <a:lnSpc>
                <a:spcPct val="100000"/>
              </a:lnSpc>
              <a:spcBef>
                <a:spcPts val="120"/>
              </a:spcBef>
            </a:pPr>
            <a:r>
              <a:rPr sz="700" b="1" spc="30" dirty="0">
                <a:solidFill>
                  <a:srgbClr val="FFFFFF"/>
                </a:solidFill>
                <a:latin typeface="Arial"/>
                <a:cs typeface="Arial"/>
              </a:rPr>
              <a:t>Goodreads</a:t>
            </a:r>
            <a:endParaRPr sz="700">
              <a:latin typeface="Arial"/>
              <a:cs typeface="Arial"/>
            </a:endParaRPr>
          </a:p>
        </p:txBody>
      </p:sp>
      <p:sp>
        <p:nvSpPr>
          <p:cNvPr id="97" name="object 97"/>
          <p:cNvSpPr/>
          <p:nvPr/>
        </p:nvSpPr>
        <p:spPr>
          <a:xfrm>
            <a:off x="7487919" y="2936239"/>
            <a:ext cx="640080" cy="579120"/>
          </a:xfrm>
          <a:custGeom>
            <a:avLst/>
            <a:gdLst/>
            <a:ahLst/>
            <a:cxnLst/>
            <a:rect l="l" t="t" r="r" b="b"/>
            <a:pathLst>
              <a:path w="640079" h="579120">
                <a:moveTo>
                  <a:pt x="0" y="579120"/>
                </a:moveTo>
                <a:lnTo>
                  <a:pt x="640079" y="579120"/>
                </a:lnTo>
                <a:lnTo>
                  <a:pt x="640079" y="0"/>
                </a:lnTo>
                <a:lnTo>
                  <a:pt x="0" y="0"/>
                </a:lnTo>
                <a:lnTo>
                  <a:pt x="0" y="579120"/>
                </a:lnTo>
                <a:close/>
              </a:path>
            </a:pathLst>
          </a:custGeom>
          <a:solidFill>
            <a:srgbClr val="005EB8"/>
          </a:solidFill>
        </p:spPr>
        <p:txBody>
          <a:bodyPr wrap="square" lIns="0" tIns="0" rIns="0" bIns="0" rtlCol="0"/>
          <a:lstStyle/>
          <a:p>
            <a:endParaRPr/>
          </a:p>
        </p:txBody>
      </p:sp>
      <p:sp>
        <p:nvSpPr>
          <p:cNvPr id="98" name="object 98"/>
          <p:cNvSpPr txBox="1"/>
          <p:nvPr/>
        </p:nvSpPr>
        <p:spPr>
          <a:xfrm>
            <a:off x="7487919" y="3099498"/>
            <a:ext cx="640080" cy="269875"/>
          </a:xfrm>
          <a:prstGeom prst="rect">
            <a:avLst/>
          </a:prstGeom>
        </p:spPr>
        <p:txBody>
          <a:bodyPr vert="horz" wrap="square" lIns="0" tIns="12700" rIns="0" bIns="0" rtlCol="0">
            <a:spAutoFit/>
          </a:bodyPr>
          <a:lstStyle/>
          <a:p>
            <a:pPr marL="187325" marR="108585" indent="-60960">
              <a:lnSpc>
                <a:spcPct val="100000"/>
              </a:lnSpc>
              <a:spcBef>
                <a:spcPts val="100"/>
              </a:spcBef>
            </a:pPr>
            <a:r>
              <a:rPr sz="800" b="1" spc="-20" dirty="0">
                <a:solidFill>
                  <a:srgbClr val="FFFFFF"/>
                </a:solidFill>
                <a:latin typeface="Arial"/>
                <a:cs typeface="Arial"/>
              </a:rPr>
              <a:t>A</a:t>
            </a:r>
            <a:r>
              <a:rPr sz="800" b="1" spc="5" dirty="0">
                <a:solidFill>
                  <a:srgbClr val="FFFFFF"/>
                </a:solidFill>
                <a:latin typeface="Arial"/>
                <a:cs typeface="Arial"/>
              </a:rPr>
              <a:t>m</a:t>
            </a:r>
            <a:r>
              <a:rPr sz="800" b="1" spc="30" dirty="0">
                <a:solidFill>
                  <a:srgbClr val="FFFFFF"/>
                </a:solidFill>
                <a:latin typeface="Arial"/>
                <a:cs typeface="Arial"/>
              </a:rPr>
              <a:t>a</a:t>
            </a:r>
            <a:r>
              <a:rPr sz="800" b="1" dirty="0">
                <a:solidFill>
                  <a:srgbClr val="FFFFFF"/>
                </a:solidFill>
                <a:latin typeface="Arial"/>
                <a:cs typeface="Arial"/>
              </a:rPr>
              <a:t>z</a:t>
            </a:r>
            <a:r>
              <a:rPr sz="800" b="1" spc="-15" dirty="0">
                <a:solidFill>
                  <a:srgbClr val="FFFFFF"/>
                </a:solidFill>
                <a:latin typeface="Arial"/>
                <a:cs typeface="Arial"/>
              </a:rPr>
              <a:t>o</a:t>
            </a:r>
            <a:r>
              <a:rPr sz="800" b="1" dirty="0">
                <a:solidFill>
                  <a:srgbClr val="FFFFFF"/>
                </a:solidFill>
                <a:latin typeface="Arial"/>
                <a:cs typeface="Arial"/>
              </a:rPr>
              <a:t>n  </a:t>
            </a:r>
            <a:r>
              <a:rPr sz="800" b="1" spc="10" dirty="0">
                <a:solidFill>
                  <a:srgbClr val="FFFFFF"/>
                </a:solidFill>
                <a:latin typeface="Arial"/>
                <a:cs typeface="Arial"/>
              </a:rPr>
              <a:t>Alexa</a:t>
            </a:r>
            <a:endParaRPr sz="800">
              <a:latin typeface="Arial"/>
              <a:cs typeface="Arial"/>
            </a:endParaRPr>
          </a:p>
        </p:txBody>
      </p:sp>
      <p:sp>
        <p:nvSpPr>
          <p:cNvPr id="99" name="object 99"/>
          <p:cNvSpPr/>
          <p:nvPr/>
        </p:nvSpPr>
        <p:spPr>
          <a:xfrm>
            <a:off x="7487919" y="2255520"/>
            <a:ext cx="640080" cy="579120"/>
          </a:xfrm>
          <a:custGeom>
            <a:avLst/>
            <a:gdLst/>
            <a:ahLst/>
            <a:cxnLst/>
            <a:rect l="l" t="t" r="r" b="b"/>
            <a:pathLst>
              <a:path w="640079" h="579119">
                <a:moveTo>
                  <a:pt x="0" y="579120"/>
                </a:moveTo>
                <a:lnTo>
                  <a:pt x="640079" y="579120"/>
                </a:lnTo>
                <a:lnTo>
                  <a:pt x="640079" y="0"/>
                </a:lnTo>
                <a:lnTo>
                  <a:pt x="0" y="0"/>
                </a:lnTo>
                <a:lnTo>
                  <a:pt x="0" y="579120"/>
                </a:lnTo>
                <a:close/>
              </a:path>
            </a:pathLst>
          </a:custGeom>
          <a:solidFill>
            <a:srgbClr val="00A2A0"/>
          </a:solidFill>
        </p:spPr>
        <p:txBody>
          <a:bodyPr wrap="square" lIns="0" tIns="0" rIns="0" bIns="0" rtlCol="0"/>
          <a:lstStyle/>
          <a:p>
            <a:endParaRPr/>
          </a:p>
        </p:txBody>
      </p:sp>
      <p:sp>
        <p:nvSpPr>
          <p:cNvPr id="100" name="object 100"/>
          <p:cNvSpPr txBox="1"/>
          <p:nvPr/>
        </p:nvSpPr>
        <p:spPr>
          <a:xfrm>
            <a:off x="7487919" y="2411984"/>
            <a:ext cx="640080" cy="269875"/>
          </a:xfrm>
          <a:prstGeom prst="rect">
            <a:avLst/>
          </a:prstGeom>
        </p:spPr>
        <p:txBody>
          <a:bodyPr vert="horz" wrap="square" lIns="0" tIns="12700" rIns="0" bIns="0" rtlCol="0">
            <a:spAutoFit/>
          </a:bodyPr>
          <a:lstStyle/>
          <a:p>
            <a:pPr marL="125730">
              <a:lnSpc>
                <a:spcPct val="100000"/>
              </a:lnSpc>
              <a:spcBef>
                <a:spcPts val="100"/>
              </a:spcBef>
            </a:pPr>
            <a:r>
              <a:rPr sz="800" b="1" dirty="0">
                <a:solidFill>
                  <a:srgbClr val="FFFFFF"/>
                </a:solidFill>
                <a:latin typeface="Arial"/>
                <a:cs typeface="Arial"/>
              </a:rPr>
              <a:t>Amazon</a:t>
            </a:r>
            <a:endParaRPr sz="800">
              <a:latin typeface="Arial"/>
              <a:cs typeface="Arial"/>
            </a:endParaRPr>
          </a:p>
          <a:p>
            <a:pPr marL="106045">
              <a:lnSpc>
                <a:spcPct val="100000"/>
              </a:lnSpc>
            </a:pPr>
            <a:r>
              <a:rPr sz="800" b="1" spc="-5" dirty="0">
                <a:solidFill>
                  <a:srgbClr val="FFFFFF"/>
                </a:solidFill>
                <a:latin typeface="Arial"/>
                <a:cs typeface="Arial"/>
              </a:rPr>
              <a:t>Robotics</a:t>
            </a:r>
            <a:endParaRPr sz="800">
              <a:latin typeface="Arial"/>
              <a:cs typeface="Arial"/>
            </a:endParaRPr>
          </a:p>
        </p:txBody>
      </p:sp>
      <p:sp>
        <p:nvSpPr>
          <p:cNvPr id="101" name="object 101"/>
          <p:cNvSpPr/>
          <p:nvPr/>
        </p:nvSpPr>
        <p:spPr>
          <a:xfrm>
            <a:off x="8996680" y="2161539"/>
            <a:ext cx="321945" cy="1598930"/>
          </a:xfrm>
          <a:custGeom>
            <a:avLst/>
            <a:gdLst/>
            <a:ahLst/>
            <a:cxnLst/>
            <a:rect l="l" t="t" r="r" b="b"/>
            <a:pathLst>
              <a:path w="321945" h="1598929">
                <a:moveTo>
                  <a:pt x="135381" y="1586103"/>
                </a:moveTo>
                <a:lnTo>
                  <a:pt x="0" y="1586103"/>
                </a:lnTo>
                <a:lnTo>
                  <a:pt x="0" y="1598803"/>
                </a:lnTo>
                <a:lnTo>
                  <a:pt x="148081" y="1598803"/>
                </a:lnTo>
                <a:lnTo>
                  <a:pt x="148081" y="1592453"/>
                </a:lnTo>
                <a:lnTo>
                  <a:pt x="135381" y="1592453"/>
                </a:lnTo>
                <a:lnTo>
                  <a:pt x="135381" y="1586103"/>
                </a:lnTo>
                <a:close/>
              </a:path>
              <a:path w="321945" h="1598929">
                <a:moveTo>
                  <a:pt x="246515" y="31750"/>
                </a:moveTo>
                <a:lnTo>
                  <a:pt x="135381" y="31750"/>
                </a:lnTo>
                <a:lnTo>
                  <a:pt x="135381" y="1592453"/>
                </a:lnTo>
                <a:lnTo>
                  <a:pt x="141731" y="1586103"/>
                </a:lnTo>
                <a:lnTo>
                  <a:pt x="148081" y="1586103"/>
                </a:lnTo>
                <a:lnTo>
                  <a:pt x="148081" y="44450"/>
                </a:lnTo>
                <a:lnTo>
                  <a:pt x="141731" y="44450"/>
                </a:lnTo>
                <a:lnTo>
                  <a:pt x="148081" y="38100"/>
                </a:lnTo>
                <a:lnTo>
                  <a:pt x="245237" y="38100"/>
                </a:lnTo>
                <a:lnTo>
                  <a:pt x="246515" y="31750"/>
                </a:lnTo>
                <a:close/>
              </a:path>
              <a:path w="321945" h="1598929">
                <a:moveTo>
                  <a:pt x="148081" y="1586103"/>
                </a:moveTo>
                <a:lnTo>
                  <a:pt x="141731" y="1586103"/>
                </a:lnTo>
                <a:lnTo>
                  <a:pt x="135381" y="1592453"/>
                </a:lnTo>
                <a:lnTo>
                  <a:pt x="148081" y="1592453"/>
                </a:lnTo>
                <a:lnTo>
                  <a:pt x="148081" y="1586103"/>
                </a:lnTo>
                <a:close/>
              </a:path>
              <a:path w="321945" h="1598929">
                <a:moveTo>
                  <a:pt x="283337" y="0"/>
                </a:moveTo>
                <a:lnTo>
                  <a:pt x="268489" y="2988"/>
                </a:lnTo>
                <a:lnTo>
                  <a:pt x="256381" y="11144"/>
                </a:lnTo>
                <a:lnTo>
                  <a:pt x="248225" y="23252"/>
                </a:lnTo>
                <a:lnTo>
                  <a:pt x="245237" y="38100"/>
                </a:lnTo>
                <a:lnTo>
                  <a:pt x="248225" y="52947"/>
                </a:lnTo>
                <a:lnTo>
                  <a:pt x="256381" y="65055"/>
                </a:lnTo>
                <a:lnTo>
                  <a:pt x="268489" y="73211"/>
                </a:lnTo>
                <a:lnTo>
                  <a:pt x="283337" y="76200"/>
                </a:lnTo>
                <a:lnTo>
                  <a:pt x="298184" y="73211"/>
                </a:lnTo>
                <a:lnTo>
                  <a:pt x="310292" y="65055"/>
                </a:lnTo>
                <a:lnTo>
                  <a:pt x="318448" y="52947"/>
                </a:lnTo>
                <a:lnTo>
                  <a:pt x="320158" y="44450"/>
                </a:lnTo>
                <a:lnTo>
                  <a:pt x="283337" y="44450"/>
                </a:lnTo>
                <a:lnTo>
                  <a:pt x="283337" y="31750"/>
                </a:lnTo>
                <a:lnTo>
                  <a:pt x="320158" y="31750"/>
                </a:lnTo>
                <a:lnTo>
                  <a:pt x="318448" y="23252"/>
                </a:lnTo>
                <a:lnTo>
                  <a:pt x="310292" y="11144"/>
                </a:lnTo>
                <a:lnTo>
                  <a:pt x="298184" y="2988"/>
                </a:lnTo>
                <a:lnTo>
                  <a:pt x="283337" y="0"/>
                </a:lnTo>
                <a:close/>
              </a:path>
              <a:path w="321945" h="1598929">
                <a:moveTo>
                  <a:pt x="148081" y="38100"/>
                </a:moveTo>
                <a:lnTo>
                  <a:pt x="141731" y="44450"/>
                </a:lnTo>
                <a:lnTo>
                  <a:pt x="148081" y="44450"/>
                </a:lnTo>
                <a:lnTo>
                  <a:pt x="148081" y="38100"/>
                </a:lnTo>
                <a:close/>
              </a:path>
              <a:path w="321945" h="1598929">
                <a:moveTo>
                  <a:pt x="245237" y="38100"/>
                </a:moveTo>
                <a:lnTo>
                  <a:pt x="148081" y="38100"/>
                </a:lnTo>
                <a:lnTo>
                  <a:pt x="148081" y="44450"/>
                </a:lnTo>
                <a:lnTo>
                  <a:pt x="246515" y="44450"/>
                </a:lnTo>
                <a:lnTo>
                  <a:pt x="245237" y="38100"/>
                </a:lnTo>
                <a:close/>
              </a:path>
              <a:path w="321945" h="1598929">
                <a:moveTo>
                  <a:pt x="320158" y="31750"/>
                </a:moveTo>
                <a:lnTo>
                  <a:pt x="283337" y="31750"/>
                </a:lnTo>
                <a:lnTo>
                  <a:pt x="283337" y="44450"/>
                </a:lnTo>
                <a:lnTo>
                  <a:pt x="320158" y="44450"/>
                </a:lnTo>
                <a:lnTo>
                  <a:pt x="321437" y="38100"/>
                </a:lnTo>
                <a:lnTo>
                  <a:pt x="320158" y="31750"/>
                </a:lnTo>
                <a:close/>
              </a:path>
            </a:pathLst>
          </a:custGeom>
          <a:solidFill>
            <a:srgbClr val="005EB8"/>
          </a:solidFill>
        </p:spPr>
        <p:txBody>
          <a:bodyPr wrap="square" lIns="0" tIns="0" rIns="0" bIns="0" rtlCol="0"/>
          <a:lstStyle/>
          <a:p>
            <a:endParaRPr/>
          </a:p>
        </p:txBody>
      </p:sp>
      <p:sp>
        <p:nvSpPr>
          <p:cNvPr id="102" name="object 102"/>
          <p:cNvSpPr/>
          <p:nvPr/>
        </p:nvSpPr>
        <p:spPr>
          <a:xfrm>
            <a:off x="8996680" y="2852420"/>
            <a:ext cx="321945" cy="912494"/>
          </a:xfrm>
          <a:custGeom>
            <a:avLst/>
            <a:gdLst/>
            <a:ahLst/>
            <a:cxnLst/>
            <a:rect l="l" t="t" r="r" b="b"/>
            <a:pathLst>
              <a:path w="321945" h="912495">
                <a:moveTo>
                  <a:pt x="135381" y="899286"/>
                </a:moveTo>
                <a:lnTo>
                  <a:pt x="0" y="899286"/>
                </a:lnTo>
                <a:lnTo>
                  <a:pt x="0" y="911986"/>
                </a:lnTo>
                <a:lnTo>
                  <a:pt x="148081" y="911986"/>
                </a:lnTo>
                <a:lnTo>
                  <a:pt x="148081" y="905636"/>
                </a:lnTo>
                <a:lnTo>
                  <a:pt x="135381" y="905636"/>
                </a:lnTo>
                <a:lnTo>
                  <a:pt x="135381" y="899286"/>
                </a:lnTo>
                <a:close/>
              </a:path>
              <a:path w="321945" h="912495">
                <a:moveTo>
                  <a:pt x="246515" y="31750"/>
                </a:moveTo>
                <a:lnTo>
                  <a:pt x="135381" y="31750"/>
                </a:lnTo>
                <a:lnTo>
                  <a:pt x="135381" y="905636"/>
                </a:lnTo>
                <a:lnTo>
                  <a:pt x="141731" y="899286"/>
                </a:lnTo>
                <a:lnTo>
                  <a:pt x="148081" y="899286"/>
                </a:lnTo>
                <a:lnTo>
                  <a:pt x="148081" y="44450"/>
                </a:lnTo>
                <a:lnTo>
                  <a:pt x="141731" y="44450"/>
                </a:lnTo>
                <a:lnTo>
                  <a:pt x="148081" y="38100"/>
                </a:lnTo>
                <a:lnTo>
                  <a:pt x="245237" y="38100"/>
                </a:lnTo>
                <a:lnTo>
                  <a:pt x="246515" y="31750"/>
                </a:lnTo>
                <a:close/>
              </a:path>
              <a:path w="321945" h="912495">
                <a:moveTo>
                  <a:pt x="148081" y="899286"/>
                </a:moveTo>
                <a:lnTo>
                  <a:pt x="141731" y="899286"/>
                </a:lnTo>
                <a:lnTo>
                  <a:pt x="135381" y="905636"/>
                </a:lnTo>
                <a:lnTo>
                  <a:pt x="148081" y="905636"/>
                </a:lnTo>
                <a:lnTo>
                  <a:pt x="148081" y="899286"/>
                </a:lnTo>
                <a:close/>
              </a:path>
              <a:path w="321945" h="912495">
                <a:moveTo>
                  <a:pt x="283337" y="0"/>
                </a:moveTo>
                <a:lnTo>
                  <a:pt x="268489" y="2988"/>
                </a:lnTo>
                <a:lnTo>
                  <a:pt x="256381" y="11144"/>
                </a:lnTo>
                <a:lnTo>
                  <a:pt x="248225" y="23252"/>
                </a:lnTo>
                <a:lnTo>
                  <a:pt x="245237" y="38100"/>
                </a:lnTo>
                <a:lnTo>
                  <a:pt x="248225" y="52947"/>
                </a:lnTo>
                <a:lnTo>
                  <a:pt x="256381" y="65055"/>
                </a:lnTo>
                <a:lnTo>
                  <a:pt x="268489" y="73211"/>
                </a:lnTo>
                <a:lnTo>
                  <a:pt x="283337" y="76200"/>
                </a:lnTo>
                <a:lnTo>
                  <a:pt x="298184" y="73211"/>
                </a:lnTo>
                <a:lnTo>
                  <a:pt x="310292" y="65055"/>
                </a:lnTo>
                <a:lnTo>
                  <a:pt x="318448" y="52947"/>
                </a:lnTo>
                <a:lnTo>
                  <a:pt x="320158" y="44450"/>
                </a:lnTo>
                <a:lnTo>
                  <a:pt x="283337" y="44450"/>
                </a:lnTo>
                <a:lnTo>
                  <a:pt x="283337" y="31750"/>
                </a:lnTo>
                <a:lnTo>
                  <a:pt x="320158" y="31750"/>
                </a:lnTo>
                <a:lnTo>
                  <a:pt x="318448" y="23252"/>
                </a:lnTo>
                <a:lnTo>
                  <a:pt x="310292" y="11144"/>
                </a:lnTo>
                <a:lnTo>
                  <a:pt x="298184" y="2988"/>
                </a:lnTo>
                <a:lnTo>
                  <a:pt x="283337" y="0"/>
                </a:lnTo>
                <a:close/>
              </a:path>
              <a:path w="321945" h="912495">
                <a:moveTo>
                  <a:pt x="148081" y="38100"/>
                </a:moveTo>
                <a:lnTo>
                  <a:pt x="141731" y="44450"/>
                </a:lnTo>
                <a:lnTo>
                  <a:pt x="148081" y="44450"/>
                </a:lnTo>
                <a:lnTo>
                  <a:pt x="148081" y="38100"/>
                </a:lnTo>
                <a:close/>
              </a:path>
              <a:path w="321945" h="912495">
                <a:moveTo>
                  <a:pt x="245237" y="38100"/>
                </a:moveTo>
                <a:lnTo>
                  <a:pt x="148081" y="38100"/>
                </a:lnTo>
                <a:lnTo>
                  <a:pt x="148081" y="44450"/>
                </a:lnTo>
                <a:lnTo>
                  <a:pt x="246515" y="44450"/>
                </a:lnTo>
                <a:lnTo>
                  <a:pt x="245237" y="38100"/>
                </a:lnTo>
                <a:close/>
              </a:path>
              <a:path w="321945" h="912495">
                <a:moveTo>
                  <a:pt x="320158" y="31750"/>
                </a:moveTo>
                <a:lnTo>
                  <a:pt x="283337" y="31750"/>
                </a:lnTo>
                <a:lnTo>
                  <a:pt x="283337" y="44450"/>
                </a:lnTo>
                <a:lnTo>
                  <a:pt x="320158" y="44450"/>
                </a:lnTo>
                <a:lnTo>
                  <a:pt x="321437" y="38100"/>
                </a:lnTo>
                <a:lnTo>
                  <a:pt x="320158" y="31750"/>
                </a:lnTo>
                <a:close/>
              </a:path>
            </a:pathLst>
          </a:custGeom>
          <a:solidFill>
            <a:srgbClr val="005EB8"/>
          </a:solidFill>
        </p:spPr>
        <p:txBody>
          <a:bodyPr wrap="square" lIns="0" tIns="0" rIns="0" bIns="0" rtlCol="0"/>
          <a:lstStyle/>
          <a:p>
            <a:endParaRPr/>
          </a:p>
        </p:txBody>
      </p:sp>
      <p:sp>
        <p:nvSpPr>
          <p:cNvPr id="103" name="object 103"/>
          <p:cNvSpPr/>
          <p:nvPr/>
        </p:nvSpPr>
        <p:spPr>
          <a:xfrm>
            <a:off x="8996680" y="3543300"/>
            <a:ext cx="321945" cy="225425"/>
          </a:xfrm>
          <a:custGeom>
            <a:avLst/>
            <a:gdLst/>
            <a:ahLst/>
            <a:cxnLst/>
            <a:rect l="l" t="t" r="r" b="b"/>
            <a:pathLst>
              <a:path w="321945" h="225425">
                <a:moveTo>
                  <a:pt x="135381" y="212470"/>
                </a:moveTo>
                <a:lnTo>
                  <a:pt x="0" y="212470"/>
                </a:lnTo>
                <a:lnTo>
                  <a:pt x="0" y="225170"/>
                </a:lnTo>
                <a:lnTo>
                  <a:pt x="148081" y="225170"/>
                </a:lnTo>
                <a:lnTo>
                  <a:pt x="148081" y="218820"/>
                </a:lnTo>
                <a:lnTo>
                  <a:pt x="135381" y="218820"/>
                </a:lnTo>
                <a:lnTo>
                  <a:pt x="135381" y="212470"/>
                </a:lnTo>
                <a:close/>
              </a:path>
              <a:path w="321945" h="225425">
                <a:moveTo>
                  <a:pt x="246515" y="31750"/>
                </a:moveTo>
                <a:lnTo>
                  <a:pt x="135381" y="31750"/>
                </a:lnTo>
                <a:lnTo>
                  <a:pt x="135381" y="218820"/>
                </a:lnTo>
                <a:lnTo>
                  <a:pt x="141731" y="212470"/>
                </a:lnTo>
                <a:lnTo>
                  <a:pt x="148081" y="212470"/>
                </a:lnTo>
                <a:lnTo>
                  <a:pt x="148081" y="44450"/>
                </a:lnTo>
                <a:lnTo>
                  <a:pt x="141731" y="44450"/>
                </a:lnTo>
                <a:lnTo>
                  <a:pt x="148081" y="38100"/>
                </a:lnTo>
                <a:lnTo>
                  <a:pt x="245237" y="38100"/>
                </a:lnTo>
                <a:lnTo>
                  <a:pt x="246515" y="31750"/>
                </a:lnTo>
                <a:close/>
              </a:path>
              <a:path w="321945" h="225425">
                <a:moveTo>
                  <a:pt x="148081" y="212470"/>
                </a:moveTo>
                <a:lnTo>
                  <a:pt x="141731" y="212470"/>
                </a:lnTo>
                <a:lnTo>
                  <a:pt x="135381" y="218820"/>
                </a:lnTo>
                <a:lnTo>
                  <a:pt x="148081" y="218820"/>
                </a:lnTo>
                <a:lnTo>
                  <a:pt x="148081" y="212470"/>
                </a:lnTo>
                <a:close/>
              </a:path>
              <a:path w="321945" h="225425">
                <a:moveTo>
                  <a:pt x="283337" y="0"/>
                </a:moveTo>
                <a:lnTo>
                  <a:pt x="268489" y="2988"/>
                </a:lnTo>
                <a:lnTo>
                  <a:pt x="256381" y="11144"/>
                </a:lnTo>
                <a:lnTo>
                  <a:pt x="248225" y="23252"/>
                </a:lnTo>
                <a:lnTo>
                  <a:pt x="245237" y="38100"/>
                </a:lnTo>
                <a:lnTo>
                  <a:pt x="248225" y="52947"/>
                </a:lnTo>
                <a:lnTo>
                  <a:pt x="256381" y="65055"/>
                </a:lnTo>
                <a:lnTo>
                  <a:pt x="268489" y="73211"/>
                </a:lnTo>
                <a:lnTo>
                  <a:pt x="283337" y="76200"/>
                </a:lnTo>
                <a:lnTo>
                  <a:pt x="298184" y="73211"/>
                </a:lnTo>
                <a:lnTo>
                  <a:pt x="310292" y="65055"/>
                </a:lnTo>
                <a:lnTo>
                  <a:pt x="318448" y="52947"/>
                </a:lnTo>
                <a:lnTo>
                  <a:pt x="320158" y="44450"/>
                </a:lnTo>
                <a:lnTo>
                  <a:pt x="283337" y="44450"/>
                </a:lnTo>
                <a:lnTo>
                  <a:pt x="283337" y="31750"/>
                </a:lnTo>
                <a:lnTo>
                  <a:pt x="320158" y="31750"/>
                </a:lnTo>
                <a:lnTo>
                  <a:pt x="318448" y="23252"/>
                </a:lnTo>
                <a:lnTo>
                  <a:pt x="310292" y="11144"/>
                </a:lnTo>
                <a:lnTo>
                  <a:pt x="298184" y="2988"/>
                </a:lnTo>
                <a:lnTo>
                  <a:pt x="283337" y="0"/>
                </a:lnTo>
                <a:close/>
              </a:path>
              <a:path w="321945" h="225425">
                <a:moveTo>
                  <a:pt x="148081" y="38100"/>
                </a:moveTo>
                <a:lnTo>
                  <a:pt x="141731" y="44450"/>
                </a:lnTo>
                <a:lnTo>
                  <a:pt x="148081" y="44450"/>
                </a:lnTo>
                <a:lnTo>
                  <a:pt x="148081" y="38100"/>
                </a:lnTo>
                <a:close/>
              </a:path>
              <a:path w="321945" h="225425">
                <a:moveTo>
                  <a:pt x="245237" y="38100"/>
                </a:moveTo>
                <a:lnTo>
                  <a:pt x="148081" y="38100"/>
                </a:lnTo>
                <a:lnTo>
                  <a:pt x="148081" y="44450"/>
                </a:lnTo>
                <a:lnTo>
                  <a:pt x="246515" y="44450"/>
                </a:lnTo>
                <a:lnTo>
                  <a:pt x="245237" y="38100"/>
                </a:lnTo>
                <a:close/>
              </a:path>
              <a:path w="321945" h="225425">
                <a:moveTo>
                  <a:pt x="320158" y="31750"/>
                </a:moveTo>
                <a:lnTo>
                  <a:pt x="283337" y="31750"/>
                </a:lnTo>
                <a:lnTo>
                  <a:pt x="283337" y="44450"/>
                </a:lnTo>
                <a:lnTo>
                  <a:pt x="320158" y="44450"/>
                </a:lnTo>
                <a:lnTo>
                  <a:pt x="321437" y="38100"/>
                </a:lnTo>
                <a:lnTo>
                  <a:pt x="320158" y="31750"/>
                </a:lnTo>
                <a:close/>
              </a:path>
            </a:pathLst>
          </a:custGeom>
          <a:solidFill>
            <a:srgbClr val="005EB8"/>
          </a:solidFill>
        </p:spPr>
        <p:txBody>
          <a:bodyPr wrap="square" lIns="0" tIns="0" rIns="0" bIns="0" rtlCol="0"/>
          <a:lstStyle/>
          <a:p>
            <a:endParaRPr/>
          </a:p>
        </p:txBody>
      </p:sp>
      <p:sp>
        <p:nvSpPr>
          <p:cNvPr id="104" name="object 104"/>
          <p:cNvSpPr/>
          <p:nvPr/>
        </p:nvSpPr>
        <p:spPr>
          <a:xfrm>
            <a:off x="8996680" y="3747770"/>
            <a:ext cx="321945" cy="551180"/>
          </a:xfrm>
          <a:custGeom>
            <a:avLst/>
            <a:gdLst/>
            <a:ahLst/>
            <a:cxnLst/>
            <a:rect l="l" t="t" r="r" b="b"/>
            <a:pathLst>
              <a:path w="321945" h="551179">
                <a:moveTo>
                  <a:pt x="283337" y="474471"/>
                </a:moveTo>
                <a:lnTo>
                  <a:pt x="268543" y="477460"/>
                </a:lnTo>
                <a:lnTo>
                  <a:pt x="256428" y="485616"/>
                </a:lnTo>
                <a:lnTo>
                  <a:pt x="248243" y="497724"/>
                </a:lnTo>
                <a:lnTo>
                  <a:pt x="245237" y="512571"/>
                </a:lnTo>
                <a:lnTo>
                  <a:pt x="248243" y="527419"/>
                </a:lnTo>
                <a:lnTo>
                  <a:pt x="256428" y="539527"/>
                </a:lnTo>
                <a:lnTo>
                  <a:pt x="268543" y="547683"/>
                </a:lnTo>
                <a:lnTo>
                  <a:pt x="283337" y="550671"/>
                </a:lnTo>
                <a:lnTo>
                  <a:pt x="298184" y="547683"/>
                </a:lnTo>
                <a:lnTo>
                  <a:pt x="310292" y="539527"/>
                </a:lnTo>
                <a:lnTo>
                  <a:pt x="318448" y="527419"/>
                </a:lnTo>
                <a:lnTo>
                  <a:pt x="320158" y="518921"/>
                </a:lnTo>
                <a:lnTo>
                  <a:pt x="283337" y="518921"/>
                </a:lnTo>
                <a:lnTo>
                  <a:pt x="283337" y="506221"/>
                </a:lnTo>
                <a:lnTo>
                  <a:pt x="320158" y="506221"/>
                </a:lnTo>
                <a:lnTo>
                  <a:pt x="318448" y="497724"/>
                </a:lnTo>
                <a:lnTo>
                  <a:pt x="310292" y="485616"/>
                </a:lnTo>
                <a:lnTo>
                  <a:pt x="298184" y="477460"/>
                </a:lnTo>
                <a:lnTo>
                  <a:pt x="283337" y="474471"/>
                </a:lnTo>
                <a:close/>
              </a:path>
              <a:path w="321945" h="551179">
                <a:moveTo>
                  <a:pt x="135381" y="6349"/>
                </a:moveTo>
                <a:lnTo>
                  <a:pt x="135381" y="518921"/>
                </a:lnTo>
                <a:lnTo>
                  <a:pt x="246522" y="518921"/>
                </a:lnTo>
                <a:lnTo>
                  <a:pt x="245237" y="512571"/>
                </a:lnTo>
                <a:lnTo>
                  <a:pt x="148081" y="512571"/>
                </a:lnTo>
                <a:lnTo>
                  <a:pt x="141731" y="506221"/>
                </a:lnTo>
                <a:lnTo>
                  <a:pt x="148081" y="506221"/>
                </a:lnTo>
                <a:lnTo>
                  <a:pt x="148081" y="12699"/>
                </a:lnTo>
                <a:lnTo>
                  <a:pt x="141731" y="12699"/>
                </a:lnTo>
                <a:lnTo>
                  <a:pt x="135381" y="6349"/>
                </a:lnTo>
                <a:close/>
              </a:path>
              <a:path w="321945" h="551179">
                <a:moveTo>
                  <a:pt x="320158" y="506221"/>
                </a:moveTo>
                <a:lnTo>
                  <a:pt x="283337" y="506221"/>
                </a:lnTo>
                <a:lnTo>
                  <a:pt x="283337" y="518921"/>
                </a:lnTo>
                <a:lnTo>
                  <a:pt x="320158" y="518921"/>
                </a:lnTo>
                <a:lnTo>
                  <a:pt x="321437" y="512571"/>
                </a:lnTo>
                <a:lnTo>
                  <a:pt x="320158" y="506221"/>
                </a:lnTo>
                <a:close/>
              </a:path>
              <a:path w="321945" h="551179">
                <a:moveTo>
                  <a:pt x="148081" y="506221"/>
                </a:moveTo>
                <a:lnTo>
                  <a:pt x="141731" y="506221"/>
                </a:lnTo>
                <a:lnTo>
                  <a:pt x="148081" y="512571"/>
                </a:lnTo>
                <a:lnTo>
                  <a:pt x="148081" y="506221"/>
                </a:lnTo>
                <a:close/>
              </a:path>
              <a:path w="321945" h="551179">
                <a:moveTo>
                  <a:pt x="246522" y="506221"/>
                </a:moveTo>
                <a:lnTo>
                  <a:pt x="148081" y="506221"/>
                </a:lnTo>
                <a:lnTo>
                  <a:pt x="148081" y="512571"/>
                </a:lnTo>
                <a:lnTo>
                  <a:pt x="245237" y="512571"/>
                </a:lnTo>
                <a:lnTo>
                  <a:pt x="246522" y="506221"/>
                </a:lnTo>
                <a:close/>
              </a:path>
              <a:path w="321945" h="551179">
                <a:moveTo>
                  <a:pt x="148081" y="0"/>
                </a:moveTo>
                <a:lnTo>
                  <a:pt x="0" y="0"/>
                </a:lnTo>
                <a:lnTo>
                  <a:pt x="0" y="12699"/>
                </a:lnTo>
                <a:lnTo>
                  <a:pt x="135381" y="12699"/>
                </a:lnTo>
                <a:lnTo>
                  <a:pt x="135381" y="6349"/>
                </a:lnTo>
                <a:lnTo>
                  <a:pt x="148081" y="6349"/>
                </a:lnTo>
                <a:lnTo>
                  <a:pt x="148081" y="0"/>
                </a:lnTo>
                <a:close/>
              </a:path>
              <a:path w="321945" h="551179">
                <a:moveTo>
                  <a:pt x="148081" y="6349"/>
                </a:moveTo>
                <a:lnTo>
                  <a:pt x="135381" y="6349"/>
                </a:lnTo>
                <a:lnTo>
                  <a:pt x="141731" y="12699"/>
                </a:lnTo>
                <a:lnTo>
                  <a:pt x="148081" y="12699"/>
                </a:lnTo>
                <a:lnTo>
                  <a:pt x="148081" y="6349"/>
                </a:lnTo>
                <a:close/>
              </a:path>
            </a:pathLst>
          </a:custGeom>
          <a:solidFill>
            <a:srgbClr val="005EB8"/>
          </a:solidFill>
        </p:spPr>
        <p:txBody>
          <a:bodyPr wrap="square" lIns="0" tIns="0" rIns="0" bIns="0" rtlCol="0"/>
          <a:lstStyle/>
          <a:p>
            <a:endParaRPr/>
          </a:p>
        </p:txBody>
      </p:sp>
      <p:sp>
        <p:nvSpPr>
          <p:cNvPr id="105" name="object 105"/>
          <p:cNvSpPr/>
          <p:nvPr/>
        </p:nvSpPr>
        <p:spPr>
          <a:xfrm>
            <a:off x="8996680" y="3747770"/>
            <a:ext cx="321945" cy="1237615"/>
          </a:xfrm>
          <a:custGeom>
            <a:avLst/>
            <a:gdLst/>
            <a:ahLst/>
            <a:cxnLst/>
            <a:rect l="l" t="t" r="r" b="b"/>
            <a:pathLst>
              <a:path w="321945" h="1237614">
                <a:moveTo>
                  <a:pt x="283337" y="1161287"/>
                </a:moveTo>
                <a:lnTo>
                  <a:pt x="268543" y="1164294"/>
                </a:lnTo>
                <a:lnTo>
                  <a:pt x="256428" y="1172479"/>
                </a:lnTo>
                <a:lnTo>
                  <a:pt x="248243" y="1184594"/>
                </a:lnTo>
                <a:lnTo>
                  <a:pt x="245237" y="1199387"/>
                </a:lnTo>
                <a:lnTo>
                  <a:pt x="248243" y="1214235"/>
                </a:lnTo>
                <a:lnTo>
                  <a:pt x="256428" y="1226343"/>
                </a:lnTo>
                <a:lnTo>
                  <a:pt x="268543" y="1234499"/>
                </a:lnTo>
                <a:lnTo>
                  <a:pt x="283337" y="1237487"/>
                </a:lnTo>
                <a:lnTo>
                  <a:pt x="298184" y="1234499"/>
                </a:lnTo>
                <a:lnTo>
                  <a:pt x="310292" y="1226343"/>
                </a:lnTo>
                <a:lnTo>
                  <a:pt x="318448" y="1214235"/>
                </a:lnTo>
                <a:lnTo>
                  <a:pt x="320158" y="1205737"/>
                </a:lnTo>
                <a:lnTo>
                  <a:pt x="283337" y="1205737"/>
                </a:lnTo>
                <a:lnTo>
                  <a:pt x="283337" y="1193037"/>
                </a:lnTo>
                <a:lnTo>
                  <a:pt x="320154" y="1193037"/>
                </a:lnTo>
                <a:lnTo>
                  <a:pt x="318448" y="1184594"/>
                </a:lnTo>
                <a:lnTo>
                  <a:pt x="310292" y="1172479"/>
                </a:lnTo>
                <a:lnTo>
                  <a:pt x="298184" y="1164294"/>
                </a:lnTo>
                <a:lnTo>
                  <a:pt x="283337" y="1161287"/>
                </a:lnTo>
                <a:close/>
              </a:path>
              <a:path w="321945" h="1237614">
                <a:moveTo>
                  <a:pt x="135381" y="6349"/>
                </a:moveTo>
                <a:lnTo>
                  <a:pt x="135381" y="1205737"/>
                </a:lnTo>
                <a:lnTo>
                  <a:pt x="246522" y="1205737"/>
                </a:lnTo>
                <a:lnTo>
                  <a:pt x="245237" y="1199387"/>
                </a:lnTo>
                <a:lnTo>
                  <a:pt x="148081" y="1199387"/>
                </a:lnTo>
                <a:lnTo>
                  <a:pt x="141731" y="1193037"/>
                </a:lnTo>
                <a:lnTo>
                  <a:pt x="148081" y="1193037"/>
                </a:lnTo>
                <a:lnTo>
                  <a:pt x="148081" y="12699"/>
                </a:lnTo>
                <a:lnTo>
                  <a:pt x="141731" y="12699"/>
                </a:lnTo>
                <a:lnTo>
                  <a:pt x="135381" y="6349"/>
                </a:lnTo>
                <a:close/>
              </a:path>
              <a:path w="321945" h="1237614">
                <a:moveTo>
                  <a:pt x="320154" y="1193037"/>
                </a:moveTo>
                <a:lnTo>
                  <a:pt x="283337" y="1193037"/>
                </a:lnTo>
                <a:lnTo>
                  <a:pt x="283337" y="1205737"/>
                </a:lnTo>
                <a:lnTo>
                  <a:pt x="320158" y="1205737"/>
                </a:lnTo>
                <a:lnTo>
                  <a:pt x="321437" y="1199387"/>
                </a:lnTo>
                <a:lnTo>
                  <a:pt x="320154" y="1193037"/>
                </a:lnTo>
                <a:close/>
              </a:path>
              <a:path w="321945" h="1237614">
                <a:moveTo>
                  <a:pt x="148081" y="1193037"/>
                </a:moveTo>
                <a:lnTo>
                  <a:pt x="141731" y="1193037"/>
                </a:lnTo>
                <a:lnTo>
                  <a:pt x="148081" y="1199387"/>
                </a:lnTo>
                <a:lnTo>
                  <a:pt x="148081" y="1193037"/>
                </a:lnTo>
                <a:close/>
              </a:path>
              <a:path w="321945" h="1237614">
                <a:moveTo>
                  <a:pt x="246527" y="1193037"/>
                </a:moveTo>
                <a:lnTo>
                  <a:pt x="148081" y="1193037"/>
                </a:lnTo>
                <a:lnTo>
                  <a:pt x="148081" y="1199387"/>
                </a:lnTo>
                <a:lnTo>
                  <a:pt x="245237" y="1199387"/>
                </a:lnTo>
                <a:lnTo>
                  <a:pt x="246527" y="1193037"/>
                </a:lnTo>
                <a:close/>
              </a:path>
              <a:path w="321945" h="1237614">
                <a:moveTo>
                  <a:pt x="148081" y="0"/>
                </a:moveTo>
                <a:lnTo>
                  <a:pt x="0" y="0"/>
                </a:lnTo>
                <a:lnTo>
                  <a:pt x="0" y="12699"/>
                </a:lnTo>
                <a:lnTo>
                  <a:pt x="135381" y="12699"/>
                </a:lnTo>
                <a:lnTo>
                  <a:pt x="135381" y="6349"/>
                </a:lnTo>
                <a:lnTo>
                  <a:pt x="148081" y="6349"/>
                </a:lnTo>
                <a:lnTo>
                  <a:pt x="148081" y="0"/>
                </a:lnTo>
                <a:close/>
              </a:path>
              <a:path w="321945" h="1237614">
                <a:moveTo>
                  <a:pt x="148081" y="6349"/>
                </a:moveTo>
                <a:lnTo>
                  <a:pt x="135381" y="6349"/>
                </a:lnTo>
                <a:lnTo>
                  <a:pt x="141731" y="12699"/>
                </a:lnTo>
                <a:lnTo>
                  <a:pt x="148081" y="12699"/>
                </a:lnTo>
                <a:lnTo>
                  <a:pt x="148081" y="6349"/>
                </a:lnTo>
                <a:close/>
              </a:path>
            </a:pathLst>
          </a:custGeom>
          <a:solidFill>
            <a:srgbClr val="005EB8"/>
          </a:solidFill>
        </p:spPr>
        <p:txBody>
          <a:bodyPr wrap="square" lIns="0" tIns="0" rIns="0" bIns="0" rtlCol="0"/>
          <a:lstStyle/>
          <a:p>
            <a:endParaRPr/>
          </a:p>
        </p:txBody>
      </p:sp>
      <p:sp>
        <p:nvSpPr>
          <p:cNvPr id="106" name="object 106"/>
          <p:cNvSpPr/>
          <p:nvPr/>
        </p:nvSpPr>
        <p:spPr>
          <a:xfrm>
            <a:off x="8996680" y="3747770"/>
            <a:ext cx="321945" cy="1924685"/>
          </a:xfrm>
          <a:custGeom>
            <a:avLst/>
            <a:gdLst/>
            <a:ahLst/>
            <a:cxnLst/>
            <a:rect l="l" t="t" r="r" b="b"/>
            <a:pathLst>
              <a:path w="321945" h="1924685">
                <a:moveTo>
                  <a:pt x="283337" y="1848205"/>
                </a:moveTo>
                <a:lnTo>
                  <a:pt x="268543" y="1851199"/>
                </a:lnTo>
                <a:lnTo>
                  <a:pt x="256428" y="1859364"/>
                </a:lnTo>
                <a:lnTo>
                  <a:pt x="248243" y="1871474"/>
                </a:lnTo>
                <a:lnTo>
                  <a:pt x="245237" y="1886305"/>
                </a:lnTo>
                <a:lnTo>
                  <a:pt x="248243" y="1901136"/>
                </a:lnTo>
                <a:lnTo>
                  <a:pt x="256428" y="1913247"/>
                </a:lnTo>
                <a:lnTo>
                  <a:pt x="268543" y="1921411"/>
                </a:lnTo>
                <a:lnTo>
                  <a:pt x="283337" y="1924405"/>
                </a:lnTo>
                <a:lnTo>
                  <a:pt x="298184" y="1921411"/>
                </a:lnTo>
                <a:lnTo>
                  <a:pt x="310292" y="1913247"/>
                </a:lnTo>
                <a:lnTo>
                  <a:pt x="318448" y="1901136"/>
                </a:lnTo>
                <a:lnTo>
                  <a:pt x="320157" y="1892655"/>
                </a:lnTo>
                <a:lnTo>
                  <a:pt x="283337" y="1892655"/>
                </a:lnTo>
                <a:lnTo>
                  <a:pt x="283337" y="1879955"/>
                </a:lnTo>
                <a:lnTo>
                  <a:pt x="320157" y="1879955"/>
                </a:lnTo>
                <a:lnTo>
                  <a:pt x="318448" y="1871474"/>
                </a:lnTo>
                <a:lnTo>
                  <a:pt x="310292" y="1859364"/>
                </a:lnTo>
                <a:lnTo>
                  <a:pt x="298184" y="1851199"/>
                </a:lnTo>
                <a:lnTo>
                  <a:pt x="283337" y="1848205"/>
                </a:lnTo>
                <a:close/>
              </a:path>
              <a:path w="321945" h="1924685">
                <a:moveTo>
                  <a:pt x="135381" y="6349"/>
                </a:moveTo>
                <a:lnTo>
                  <a:pt x="135381" y="1892655"/>
                </a:lnTo>
                <a:lnTo>
                  <a:pt x="246524" y="1892655"/>
                </a:lnTo>
                <a:lnTo>
                  <a:pt x="245237" y="1886305"/>
                </a:lnTo>
                <a:lnTo>
                  <a:pt x="148081" y="1886305"/>
                </a:lnTo>
                <a:lnTo>
                  <a:pt x="141731" y="1879955"/>
                </a:lnTo>
                <a:lnTo>
                  <a:pt x="148081" y="1879955"/>
                </a:lnTo>
                <a:lnTo>
                  <a:pt x="148081" y="12699"/>
                </a:lnTo>
                <a:lnTo>
                  <a:pt x="141731" y="12699"/>
                </a:lnTo>
                <a:lnTo>
                  <a:pt x="135381" y="6349"/>
                </a:lnTo>
                <a:close/>
              </a:path>
              <a:path w="321945" h="1924685">
                <a:moveTo>
                  <a:pt x="320157" y="1879955"/>
                </a:moveTo>
                <a:lnTo>
                  <a:pt x="283337" y="1879955"/>
                </a:lnTo>
                <a:lnTo>
                  <a:pt x="283337" y="1892655"/>
                </a:lnTo>
                <a:lnTo>
                  <a:pt x="320157" y="1892655"/>
                </a:lnTo>
                <a:lnTo>
                  <a:pt x="321437" y="1886305"/>
                </a:lnTo>
                <a:lnTo>
                  <a:pt x="320157" y="1879955"/>
                </a:lnTo>
                <a:close/>
              </a:path>
              <a:path w="321945" h="1924685">
                <a:moveTo>
                  <a:pt x="148081" y="1879955"/>
                </a:moveTo>
                <a:lnTo>
                  <a:pt x="141731" y="1879955"/>
                </a:lnTo>
                <a:lnTo>
                  <a:pt x="148081" y="1886305"/>
                </a:lnTo>
                <a:lnTo>
                  <a:pt x="148081" y="1879955"/>
                </a:lnTo>
                <a:close/>
              </a:path>
              <a:path w="321945" h="1924685">
                <a:moveTo>
                  <a:pt x="246524" y="1879955"/>
                </a:moveTo>
                <a:lnTo>
                  <a:pt x="148081" y="1879955"/>
                </a:lnTo>
                <a:lnTo>
                  <a:pt x="148081" y="1886305"/>
                </a:lnTo>
                <a:lnTo>
                  <a:pt x="245237" y="1886305"/>
                </a:lnTo>
                <a:lnTo>
                  <a:pt x="246524" y="1879955"/>
                </a:lnTo>
                <a:close/>
              </a:path>
              <a:path w="321945" h="1924685">
                <a:moveTo>
                  <a:pt x="148081" y="0"/>
                </a:moveTo>
                <a:lnTo>
                  <a:pt x="0" y="0"/>
                </a:lnTo>
                <a:lnTo>
                  <a:pt x="0" y="12699"/>
                </a:lnTo>
                <a:lnTo>
                  <a:pt x="135381" y="12699"/>
                </a:lnTo>
                <a:lnTo>
                  <a:pt x="135381" y="6349"/>
                </a:lnTo>
                <a:lnTo>
                  <a:pt x="148081" y="6349"/>
                </a:lnTo>
                <a:lnTo>
                  <a:pt x="148081" y="0"/>
                </a:lnTo>
                <a:close/>
              </a:path>
              <a:path w="321945" h="1924685">
                <a:moveTo>
                  <a:pt x="148081" y="6349"/>
                </a:moveTo>
                <a:lnTo>
                  <a:pt x="135381" y="6349"/>
                </a:lnTo>
                <a:lnTo>
                  <a:pt x="141731" y="12699"/>
                </a:lnTo>
                <a:lnTo>
                  <a:pt x="148081" y="12699"/>
                </a:lnTo>
                <a:lnTo>
                  <a:pt x="148081" y="6349"/>
                </a:lnTo>
                <a:close/>
              </a:path>
            </a:pathLst>
          </a:custGeom>
          <a:solidFill>
            <a:srgbClr val="005EB8"/>
          </a:solidFill>
        </p:spPr>
        <p:txBody>
          <a:bodyPr wrap="square" lIns="0" tIns="0" rIns="0" bIns="0" rtlCol="0"/>
          <a:lstStyle/>
          <a:p>
            <a:endParaRPr/>
          </a:p>
        </p:txBody>
      </p:sp>
      <p:sp>
        <p:nvSpPr>
          <p:cNvPr id="107" name="object 107"/>
          <p:cNvSpPr/>
          <p:nvPr/>
        </p:nvSpPr>
        <p:spPr>
          <a:xfrm>
            <a:off x="8094980" y="3747770"/>
            <a:ext cx="321945" cy="1581150"/>
          </a:xfrm>
          <a:custGeom>
            <a:avLst/>
            <a:gdLst/>
            <a:ahLst/>
            <a:cxnLst/>
            <a:rect l="l" t="t" r="r" b="b"/>
            <a:pathLst>
              <a:path w="321945" h="1581150">
                <a:moveTo>
                  <a:pt x="38100" y="1504822"/>
                </a:moveTo>
                <a:lnTo>
                  <a:pt x="23252" y="1507811"/>
                </a:lnTo>
                <a:lnTo>
                  <a:pt x="11144" y="1515967"/>
                </a:lnTo>
                <a:lnTo>
                  <a:pt x="2988" y="1528075"/>
                </a:lnTo>
                <a:lnTo>
                  <a:pt x="0" y="1542922"/>
                </a:lnTo>
                <a:lnTo>
                  <a:pt x="2988" y="1557716"/>
                </a:lnTo>
                <a:lnTo>
                  <a:pt x="11144" y="1569831"/>
                </a:lnTo>
                <a:lnTo>
                  <a:pt x="23252" y="1578016"/>
                </a:lnTo>
                <a:lnTo>
                  <a:pt x="38100" y="1581022"/>
                </a:lnTo>
                <a:lnTo>
                  <a:pt x="52947" y="1578016"/>
                </a:lnTo>
                <a:lnTo>
                  <a:pt x="65055" y="1569831"/>
                </a:lnTo>
                <a:lnTo>
                  <a:pt x="73211" y="1557716"/>
                </a:lnTo>
                <a:lnTo>
                  <a:pt x="74917" y="1549272"/>
                </a:lnTo>
                <a:lnTo>
                  <a:pt x="38100" y="1549272"/>
                </a:lnTo>
                <a:lnTo>
                  <a:pt x="38100" y="1536572"/>
                </a:lnTo>
                <a:lnTo>
                  <a:pt x="74921" y="1536572"/>
                </a:lnTo>
                <a:lnTo>
                  <a:pt x="73211" y="1528075"/>
                </a:lnTo>
                <a:lnTo>
                  <a:pt x="65055" y="1515967"/>
                </a:lnTo>
                <a:lnTo>
                  <a:pt x="52947" y="1507811"/>
                </a:lnTo>
                <a:lnTo>
                  <a:pt x="38100" y="1504822"/>
                </a:lnTo>
                <a:close/>
              </a:path>
              <a:path w="321945" h="1581150">
                <a:moveTo>
                  <a:pt x="74921" y="1536572"/>
                </a:moveTo>
                <a:lnTo>
                  <a:pt x="38100" y="1536572"/>
                </a:lnTo>
                <a:lnTo>
                  <a:pt x="38100" y="1549272"/>
                </a:lnTo>
                <a:lnTo>
                  <a:pt x="74917" y="1549272"/>
                </a:lnTo>
                <a:lnTo>
                  <a:pt x="76200" y="1542922"/>
                </a:lnTo>
                <a:lnTo>
                  <a:pt x="74921" y="1536572"/>
                </a:lnTo>
                <a:close/>
              </a:path>
              <a:path w="321945" h="1581150">
                <a:moveTo>
                  <a:pt x="173481" y="1536572"/>
                </a:moveTo>
                <a:lnTo>
                  <a:pt x="74921" y="1536572"/>
                </a:lnTo>
                <a:lnTo>
                  <a:pt x="76200" y="1542922"/>
                </a:lnTo>
                <a:lnTo>
                  <a:pt x="74917" y="1549272"/>
                </a:lnTo>
                <a:lnTo>
                  <a:pt x="186181" y="1549272"/>
                </a:lnTo>
                <a:lnTo>
                  <a:pt x="186181" y="1542922"/>
                </a:lnTo>
                <a:lnTo>
                  <a:pt x="173481" y="1542922"/>
                </a:lnTo>
                <a:lnTo>
                  <a:pt x="173481" y="1536572"/>
                </a:lnTo>
                <a:close/>
              </a:path>
              <a:path w="321945" h="1581150">
                <a:moveTo>
                  <a:pt x="321437" y="0"/>
                </a:moveTo>
                <a:lnTo>
                  <a:pt x="173481" y="0"/>
                </a:lnTo>
                <a:lnTo>
                  <a:pt x="173481" y="1542922"/>
                </a:lnTo>
                <a:lnTo>
                  <a:pt x="179831" y="1536572"/>
                </a:lnTo>
                <a:lnTo>
                  <a:pt x="186181" y="1536572"/>
                </a:lnTo>
                <a:lnTo>
                  <a:pt x="186181" y="12699"/>
                </a:lnTo>
                <a:lnTo>
                  <a:pt x="179831" y="12699"/>
                </a:lnTo>
                <a:lnTo>
                  <a:pt x="186181" y="6349"/>
                </a:lnTo>
                <a:lnTo>
                  <a:pt x="321437" y="6349"/>
                </a:lnTo>
                <a:lnTo>
                  <a:pt x="321437" y="0"/>
                </a:lnTo>
                <a:close/>
              </a:path>
              <a:path w="321945" h="1581150">
                <a:moveTo>
                  <a:pt x="186181" y="1536572"/>
                </a:moveTo>
                <a:lnTo>
                  <a:pt x="179831" y="1536572"/>
                </a:lnTo>
                <a:lnTo>
                  <a:pt x="173481" y="1542922"/>
                </a:lnTo>
                <a:lnTo>
                  <a:pt x="186181" y="1542922"/>
                </a:lnTo>
                <a:lnTo>
                  <a:pt x="186181" y="1536572"/>
                </a:lnTo>
                <a:close/>
              </a:path>
              <a:path w="321945" h="1581150">
                <a:moveTo>
                  <a:pt x="186181" y="6349"/>
                </a:moveTo>
                <a:lnTo>
                  <a:pt x="179831" y="12699"/>
                </a:lnTo>
                <a:lnTo>
                  <a:pt x="186181" y="12699"/>
                </a:lnTo>
                <a:lnTo>
                  <a:pt x="186181" y="6349"/>
                </a:lnTo>
                <a:close/>
              </a:path>
              <a:path w="321945" h="1581150">
                <a:moveTo>
                  <a:pt x="321437" y="6349"/>
                </a:moveTo>
                <a:lnTo>
                  <a:pt x="186181" y="6349"/>
                </a:lnTo>
                <a:lnTo>
                  <a:pt x="186181" y="12699"/>
                </a:lnTo>
                <a:lnTo>
                  <a:pt x="321437" y="12699"/>
                </a:lnTo>
                <a:lnTo>
                  <a:pt x="321437" y="6349"/>
                </a:lnTo>
                <a:close/>
              </a:path>
            </a:pathLst>
          </a:custGeom>
          <a:solidFill>
            <a:srgbClr val="005EB8"/>
          </a:solidFill>
        </p:spPr>
        <p:txBody>
          <a:bodyPr wrap="square" lIns="0" tIns="0" rIns="0" bIns="0" rtlCol="0"/>
          <a:lstStyle/>
          <a:p>
            <a:endParaRPr/>
          </a:p>
        </p:txBody>
      </p:sp>
      <p:sp>
        <p:nvSpPr>
          <p:cNvPr id="108" name="object 108"/>
          <p:cNvSpPr/>
          <p:nvPr/>
        </p:nvSpPr>
        <p:spPr>
          <a:xfrm>
            <a:off x="8094980" y="3747770"/>
            <a:ext cx="321945" cy="894080"/>
          </a:xfrm>
          <a:custGeom>
            <a:avLst/>
            <a:gdLst/>
            <a:ahLst/>
            <a:cxnLst/>
            <a:rect l="l" t="t" r="r" b="b"/>
            <a:pathLst>
              <a:path w="321945" h="894079">
                <a:moveTo>
                  <a:pt x="38100" y="817879"/>
                </a:moveTo>
                <a:lnTo>
                  <a:pt x="23252" y="820868"/>
                </a:lnTo>
                <a:lnTo>
                  <a:pt x="11144" y="829024"/>
                </a:lnTo>
                <a:lnTo>
                  <a:pt x="2988" y="841132"/>
                </a:lnTo>
                <a:lnTo>
                  <a:pt x="0" y="855979"/>
                </a:lnTo>
                <a:lnTo>
                  <a:pt x="2988" y="870827"/>
                </a:lnTo>
                <a:lnTo>
                  <a:pt x="11144" y="882935"/>
                </a:lnTo>
                <a:lnTo>
                  <a:pt x="23252" y="891091"/>
                </a:lnTo>
                <a:lnTo>
                  <a:pt x="38100" y="894079"/>
                </a:lnTo>
                <a:lnTo>
                  <a:pt x="52947" y="891091"/>
                </a:lnTo>
                <a:lnTo>
                  <a:pt x="65055" y="882935"/>
                </a:lnTo>
                <a:lnTo>
                  <a:pt x="73211" y="870827"/>
                </a:lnTo>
                <a:lnTo>
                  <a:pt x="74921" y="862329"/>
                </a:lnTo>
                <a:lnTo>
                  <a:pt x="38100" y="862329"/>
                </a:lnTo>
                <a:lnTo>
                  <a:pt x="38100" y="849629"/>
                </a:lnTo>
                <a:lnTo>
                  <a:pt x="74921" y="849629"/>
                </a:lnTo>
                <a:lnTo>
                  <a:pt x="73211" y="841132"/>
                </a:lnTo>
                <a:lnTo>
                  <a:pt x="65055" y="829024"/>
                </a:lnTo>
                <a:lnTo>
                  <a:pt x="52947" y="820868"/>
                </a:lnTo>
                <a:lnTo>
                  <a:pt x="38100" y="817879"/>
                </a:lnTo>
                <a:close/>
              </a:path>
              <a:path w="321945" h="894079">
                <a:moveTo>
                  <a:pt x="74921" y="849629"/>
                </a:moveTo>
                <a:lnTo>
                  <a:pt x="38100" y="849629"/>
                </a:lnTo>
                <a:lnTo>
                  <a:pt x="38100" y="862329"/>
                </a:lnTo>
                <a:lnTo>
                  <a:pt x="74921" y="862329"/>
                </a:lnTo>
                <a:lnTo>
                  <a:pt x="76200" y="855979"/>
                </a:lnTo>
                <a:lnTo>
                  <a:pt x="74921" y="849629"/>
                </a:lnTo>
                <a:close/>
              </a:path>
              <a:path w="321945" h="894079">
                <a:moveTo>
                  <a:pt x="173481" y="849629"/>
                </a:moveTo>
                <a:lnTo>
                  <a:pt x="74921" y="849629"/>
                </a:lnTo>
                <a:lnTo>
                  <a:pt x="76200" y="855979"/>
                </a:lnTo>
                <a:lnTo>
                  <a:pt x="74921" y="862329"/>
                </a:lnTo>
                <a:lnTo>
                  <a:pt x="186181" y="862329"/>
                </a:lnTo>
                <a:lnTo>
                  <a:pt x="186181" y="855979"/>
                </a:lnTo>
                <a:lnTo>
                  <a:pt x="173481" y="855979"/>
                </a:lnTo>
                <a:lnTo>
                  <a:pt x="173481" y="849629"/>
                </a:lnTo>
                <a:close/>
              </a:path>
              <a:path w="321945" h="894079">
                <a:moveTo>
                  <a:pt x="321437" y="0"/>
                </a:moveTo>
                <a:lnTo>
                  <a:pt x="173481" y="0"/>
                </a:lnTo>
                <a:lnTo>
                  <a:pt x="173481" y="855979"/>
                </a:lnTo>
                <a:lnTo>
                  <a:pt x="179831" y="849629"/>
                </a:lnTo>
                <a:lnTo>
                  <a:pt x="186181" y="849629"/>
                </a:lnTo>
                <a:lnTo>
                  <a:pt x="186181" y="12699"/>
                </a:lnTo>
                <a:lnTo>
                  <a:pt x="179831" y="12699"/>
                </a:lnTo>
                <a:lnTo>
                  <a:pt x="186181" y="6349"/>
                </a:lnTo>
                <a:lnTo>
                  <a:pt x="321437" y="6349"/>
                </a:lnTo>
                <a:lnTo>
                  <a:pt x="321437" y="0"/>
                </a:lnTo>
                <a:close/>
              </a:path>
              <a:path w="321945" h="894079">
                <a:moveTo>
                  <a:pt x="186181" y="849629"/>
                </a:moveTo>
                <a:lnTo>
                  <a:pt x="179831" y="849629"/>
                </a:lnTo>
                <a:lnTo>
                  <a:pt x="173481" y="855979"/>
                </a:lnTo>
                <a:lnTo>
                  <a:pt x="186181" y="855979"/>
                </a:lnTo>
                <a:lnTo>
                  <a:pt x="186181" y="849629"/>
                </a:lnTo>
                <a:close/>
              </a:path>
              <a:path w="321945" h="894079">
                <a:moveTo>
                  <a:pt x="186181" y="6349"/>
                </a:moveTo>
                <a:lnTo>
                  <a:pt x="179831" y="12699"/>
                </a:lnTo>
                <a:lnTo>
                  <a:pt x="186181" y="12699"/>
                </a:lnTo>
                <a:lnTo>
                  <a:pt x="186181" y="6349"/>
                </a:lnTo>
                <a:close/>
              </a:path>
              <a:path w="321945" h="894079">
                <a:moveTo>
                  <a:pt x="321437" y="6349"/>
                </a:moveTo>
                <a:lnTo>
                  <a:pt x="186181" y="6349"/>
                </a:lnTo>
                <a:lnTo>
                  <a:pt x="186181" y="12699"/>
                </a:lnTo>
                <a:lnTo>
                  <a:pt x="321437" y="12699"/>
                </a:lnTo>
                <a:lnTo>
                  <a:pt x="321437" y="6349"/>
                </a:lnTo>
                <a:close/>
              </a:path>
            </a:pathLst>
          </a:custGeom>
          <a:solidFill>
            <a:srgbClr val="005EB8"/>
          </a:solidFill>
        </p:spPr>
        <p:txBody>
          <a:bodyPr wrap="square" lIns="0" tIns="0" rIns="0" bIns="0" rtlCol="0"/>
          <a:lstStyle/>
          <a:p>
            <a:endParaRPr/>
          </a:p>
        </p:txBody>
      </p:sp>
      <p:sp>
        <p:nvSpPr>
          <p:cNvPr id="109" name="object 109"/>
          <p:cNvSpPr/>
          <p:nvPr/>
        </p:nvSpPr>
        <p:spPr>
          <a:xfrm>
            <a:off x="8094980" y="3747770"/>
            <a:ext cx="321945" cy="207645"/>
          </a:xfrm>
          <a:custGeom>
            <a:avLst/>
            <a:gdLst/>
            <a:ahLst/>
            <a:cxnLst/>
            <a:rect l="l" t="t" r="r" b="b"/>
            <a:pathLst>
              <a:path w="321945" h="207645">
                <a:moveTo>
                  <a:pt x="38100" y="131063"/>
                </a:moveTo>
                <a:lnTo>
                  <a:pt x="23252" y="134052"/>
                </a:lnTo>
                <a:lnTo>
                  <a:pt x="11144" y="142208"/>
                </a:lnTo>
                <a:lnTo>
                  <a:pt x="2988" y="154316"/>
                </a:lnTo>
                <a:lnTo>
                  <a:pt x="0" y="169163"/>
                </a:lnTo>
                <a:lnTo>
                  <a:pt x="2988" y="183957"/>
                </a:lnTo>
                <a:lnTo>
                  <a:pt x="11144" y="196072"/>
                </a:lnTo>
                <a:lnTo>
                  <a:pt x="23252" y="204257"/>
                </a:lnTo>
                <a:lnTo>
                  <a:pt x="38100" y="207263"/>
                </a:lnTo>
                <a:lnTo>
                  <a:pt x="52947" y="204257"/>
                </a:lnTo>
                <a:lnTo>
                  <a:pt x="65055" y="196072"/>
                </a:lnTo>
                <a:lnTo>
                  <a:pt x="73211" y="183957"/>
                </a:lnTo>
                <a:lnTo>
                  <a:pt x="74917" y="175513"/>
                </a:lnTo>
                <a:lnTo>
                  <a:pt x="38100" y="175513"/>
                </a:lnTo>
                <a:lnTo>
                  <a:pt x="38100" y="162813"/>
                </a:lnTo>
                <a:lnTo>
                  <a:pt x="74921" y="162813"/>
                </a:lnTo>
                <a:lnTo>
                  <a:pt x="73211" y="154316"/>
                </a:lnTo>
                <a:lnTo>
                  <a:pt x="65055" y="142208"/>
                </a:lnTo>
                <a:lnTo>
                  <a:pt x="52947" y="134052"/>
                </a:lnTo>
                <a:lnTo>
                  <a:pt x="38100" y="131063"/>
                </a:lnTo>
                <a:close/>
              </a:path>
              <a:path w="321945" h="207645">
                <a:moveTo>
                  <a:pt x="74921" y="162813"/>
                </a:moveTo>
                <a:lnTo>
                  <a:pt x="38100" y="162813"/>
                </a:lnTo>
                <a:lnTo>
                  <a:pt x="38100" y="175513"/>
                </a:lnTo>
                <a:lnTo>
                  <a:pt x="74917" y="175513"/>
                </a:lnTo>
                <a:lnTo>
                  <a:pt x="76200" y="169163"/>
                </a:lnTo>
                <a:lnTo>
                  <a:pt x="74921" y="162813"/>
                </a:lnTo>
                <a:close/>
              </a:path>
              <a:path w="321945" h="207645">
                <a:moveTo>
                  <a:pt x="173481" y="162813"/>
                </a:moveTo>
                <a:lnTo>
                  <a:pt x="74921" y="162813"/>
                </a:lnTo>
                <a:lnTo>
                  <a:pt x="76200" y="169163"/>
                </a:lnTo>
                <a:lnTo>
                  <a:pt x="74917" y="175513"/>
                </a:lnTo>
                <a:lnTo>
                  <a:pt x="186181" y="175513"/>
                </a:lnTo>
                <a:lnTo>
                  <a:pt x="186181" y="169163"/>
                </a:lnTo>
                <a:lnTo>
                  <a:pt x="173481" y="169163"/>
                </a:lnTo>
                <a:lnTo>
                  <a:pt x="173481" y="162813"/>
                </a:lnTo>
                <a:close/>
              </a:path>
              <a:path w="321945" h="207645">
                <a:moveTo>
                  <a:pt x="321437" y="0"/>
                </a:moveTo>
                <a:lnTo>
                  <a:pt x="173481" y="0"/>
                </a:lnTo>
                <a:lnTo>
                  <a:pt x="173481" y="169163"/>
                </a:lnTo>
                <a:lnTo>
                  <a:pt x="179831" y="162813"/>
                </a:lnTo>
                <a:lnTo>
                  <a:pt x="186181" y="162813"/>
                </a:lnTo>
                <a:lnTo>
                  <a:pt x="186181" y="12699"/>
                </a:lnTo>
                <a:lnTo>
                  <a:pt x="179831" y="12699"/>
                </a:lnTo>
                <a:lnTo>
                  <a:pt x="186181" y="6349"/>
                </a:lnTo>
                <a:lnTo>
                  <a:pt x="321437" y="6349"/>
                </a:lnTo>
                <a:lnTo>
                  <a:pt x="321437" y="0"/>
                </a:lnTo>
                <a:close/>
              </a:path>
              <a:path w="321945" h="207645">
                <a:moveTo>
                  <a:pt x="186181" y="162813"/>
                </a:moveTo>
                <a:lnTo>
                  <a:pt x="179831" y="162813"/>
                </a:lnTo>
                <a:lnTo>
                  <a:pt x="173481" y="169163"/>
                </a:lnTo>
                <a:lnTo>
                  <a:pt x="186181" y="169163"/>
                </a:lnTo>
                <a:lnTo>
                  <a:pt x="186181" y="162813"/>
                </a:lnTo>
                <a:close/>
              </a:path>
              <a:path w="321945" h="207645">
                <a:moveTo>
                  <a:pt x="186181" y="6349"/>
                </a:moveTo>
                <a:lnTo>
                  <a:pt x="179831" y="12699"/>
                </a:lnTo>
                <a:lnTo>
                  <a:pt x="186181" y="12699"/>
                </a:lnTo>
                <a:lnTo>
                  <a:pt x="186181" y="6349"/>
                </a:lnTo>
                <a:close/>
              </a:path>
              <a:path w="321945" h="207645">
                <a:moveTo>
                  <a:pt x="321437" y="6349"/>
                </a:moveTo>
                <a:lnTo>
                  <a:pt x="186181" y="6349"/>
                </a:lnTo>
                <a:lnTo>
                  <a:pt x="186181" y="12699"/>
                </a:lnTo>
                <a:lnTo>
                  <a:pt x="321437" y="12699"/>
                </a:lnTo>
                <a:lnTo>
                  <a:pt x="321437" y="6349"/>
                </a:lnTo>
                <a:close/>
              </a:path>
            </a:pathLst>
          </a:custGeom>
          <a:solidFill>
            <a:srgbClr val="005EB8"/>
          </a:solidFill>
        </p:spPr>
        <p:txBody>
          <a:bodyPr wrap="square" lIns="0" tIns="0" rIns="0" bIns="0" rtlCol="0"/>
          <a:lstStyle/>
          <a:p>
            <a:endParaRPr/>
          </a:p>
        </p:txBody>
      </p:sp>
      <p:sp>
        <p:nvSpPr>
          <p:cNvPr id="110" name="object 110"/>
          <p:cNvSpPr/>
          <p:nvPr/>
        </p:nvSpPr>
        <p:spPr>
          <a:xfrm>
            <a:off x="8094980" y="3197860"/>
            <a:ext cx="321945" cy="568960"/>
          </a:xfrm>
          <a:custGeom>
            <a:avLst/>
            <a:gdLst/>
            <a:ahLst/>
            <a:cxnLst/>
            <a:rect l="l" t="t" r="r" b="b"/>
            <a:pathLst>
              <a:path w="321945" h="568960">
                <a:moveTo>
                  <a:pt x="173481" y="38100"/>
                </a:moveTo>
                <a:lnTo>
                  <a:pt x="173481" y="568578"/>
                </a:lnTo>
                <a:lnTo>
                  <a:pt x="321437" y="568578"/>
                </a:lnTo>
                <a:lnTo>
                  <a:pt x="321437" y="562228"/>
                </a:lnTo>
                <a:lnTo>
                  <a:pt x="186181" y="562228"/>
                </a:lnTo>
                <a:lnTo>
                  <a:pt x="179831" y="555878"/>
                </a:lnTo>
                <a:lnTo>
                  <a:pt x="186181" y="555878"/>
                </a:lnTo>
                <a:lnTo>
                  <a:pt x="186181" y="44450"/>
                </a:lnTo>
                <a:lnTo>
                  <a:pt x="179831" y="44450"/>
                </a:lnTo>
                <a:lnTo>
                  <a:pt x="173481" y="38100"/>
                </a:lnTo>
                <a:close/>
              </a:path>
              <a:path w="321945" h="568960">
                <a:moveTo>
                  <a:pt x="186181" y="555878"/>
                </a:moveTo>
                <a:lnTo>
                  <a:pt x="179831" y="555878"/>
                </a:lnTo>
                <a:lnTo>
                  <a:pt x="186181" y="562228"/>
                </a:lnTo>
                <a:lnTo>
                  <a:pt x="186181" y="555878"/>
                </a:lnTo>
                <a:close/>
              </a:path>
              <a:path w="321945" h="568960">
                <a:moveTo>
                  <a:pt x="321437" y="555878"/>
                </a:moveTo>
                <a:lnTo>
                  <a:pt x="186181" y="555878"/>
                </a:lnTo>
                <a:lnTo>
                  <a:pt x="186181" y="562228"/>
                </a:lnTo>
                <a:lnTo>
                  <a:pt x="321437" y="562228"/>
                </a:lnTo>
                <a:lnTo>
                  <a:pt x="321437" y="555878"/>
                </a:lnTo>
                <a:close/>
              </a:path>
              <a:path w="321945" h="56896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321945" h="568960">
                <a:moveTo>
                  <a:pt x="74921" y="31750"/>
                </a:moveTo>
                <a:lnTo>
                  <a:pt x="38100" y="31750"/>
                </a:lnTo>
                <a:lnTo>
                  <a:pt x="38100" y="44450"/>
                </a:lnTo>
                <a:lnTo>
                  <a:pt x="74921" y="44450"/>
                </a:lnTo>
                <a:lnTo>
                  <a:pt x="76200" y="38100"/>
                </a:lnTo>
                <a:lnTo>
                  <a:pt x="74921" y="31750"/>
                </a:lnTo>
                <a:close/>
              </a:path>
              <a:path w="321945" h="568960">
                <a:moveTo>
                  <a:pt x="186181" y="31750"/>
                </a:moveTo>
                <a:lnTo>
                  <a:pt x="74921" y="31750"/>
                </a:lnTo>
                <a:lnTo>
                  <a:pt x="76200" y="38100"/>
                </a:lnTo>
                <a:lnTo>
                  <a:pt x="74921" y="44450"/>
                </a:lnTo>
                <a:lnTo>
                  <a:pt x="173481" y="44450"/>
                </a:lnTo>
                <a:lnTo>
                  <a:pt x="173481" y="38100"/>
                </a:lnTo>
                <a:lnTo>
                  <a:pt x="186181" y="38100"/>
                </a:lnTo>
                <a:lnTo>
                  <a:pt x="186181" y="31750"/>
                </a:lnTo>
                <a:close/>
              </a:path>
              <a:path w="321945" h="568960">
                <a:moveTo>
                  <a:pt x="186181" y="38100"/>
                </a:moveTo>
                <a:lnTo>
                  <a:pt x="173481" y="38100"/>
                </a:lnTo>
                <a:lnTo>
                  <a:pt x="179831" y="44450"/>
                </a:lnTo>
                <a:lnTo>
                  <a:pt x="186181" y="44450"/>
                </a:lnTo>
                <a:lnTo>
                  <a:pt x="186181" y="38100"/>
                </a:lnTo>
                <a:close/>
              </a:path>
            </a:pathLst>
          </a:custGeom>
          <a:solidFill>
            <a:srgbClr val="005EB8"/>
          </a:solidFill>
        </p:spPr>
        <p:txBody>
          <a:bodyPr wrap="square" lIns="0" tIns="0" rIns="0" bIns="0" rtlCol="0"/>
          <a:lstStyle/>
          <a:p>
            <a:endParaRPr/>
          </a:p>
        </p:txBody>
      </p:sp>
      <p:sp>
        <p:nvSpPr>
          <p:cNvPr id="111" name="object 111"/>
          <p:cNvSpPr/>
          <p:nvPr/>
        </p:nvSpPr>
        <p:spPr>
          <a:xfrm>
            <a:off x="8094980" y="2506979"/>
            <a:ext cx="321945" cy="1255395"/>
          </a:xfrm>
          <a:custGeom>
            <a:avLst/>
            <a:gdLst/>
            <a:ahLst/>
            <a:cxnLst/>
            <a:rect l="l" t="t" r="r" b="b"/>
            <a:pathLst>
              <a:path w="321945" h="1255395">
                <a:moveTo>
                  <a:pt x="173481" y="38100"/>
                </a:moveTo>
                <a:lnTo>
                  <a:pt x="173481" y="1255395"/>
                </a:lnTo>
                <a:lnTo>
                  <a:pt x="321437" y="1255395"/>
                </a:lnTo>
                <a:lnTo>
                  <a:pt x="321437" y="1249045"/>
                </a:lnTo>
                <a:lnTo>
                  <a:pt x="186181" y="1249045"/>
                </a:lnTo>
                <a:lnTo>
                  <a:pt x="179831" y="1242695"/>
                </a:lnTo>
                <a:lnTo>
                  <a:pt x="186181" y="1242695"/>
                </a:lnTo>
                <a:lnTo>
                  <a:pt x="186181" y="44450"/>
                </a:lnTo>
                <a:lnTo>
                  <a:pt x="179831" y="44450"/>
                </a:lnTo>
                <a:lnTo>
                  <a:pt x="173481" y="38100"/>
                </a:lnTo>
                <a:close/>
              </a:path>
              <a:path w="321945" h="1255395">
                <a:moveTo>
                  <a:pt x="186181" y="1242695"/>
                </a:moveTo>
                <a:lnTo>
                  <a:pt x="179831" y="1242695"/>
                </a:lnTo>
                <a:lnTo>
                  <a:pt x="186181" y="1249045"/>
                </a:lnTo>
                <a:lnTo>
                  <a:pt x="186181" y="1242695"/>
                </a:lnTo>
                <a:close/>
              </a:path>
              <a:path w="321945" h="1255395">
                <a:moveTo>
                  <a:pt x="321437" y="1242695"/>
                </a:moveTo>
                <a:lnTo>
                  <a:pt x="186181" y="1242695"/>
                </a:lnTo>
                <a:lnTo>
                  <a:pt x="186181" y="1249045"/>
                </a:lnTo>
                <a:lnTo>
                  <a:pt x="321437" y="1249045"/>
                </a:lnTo>
                <a:lnTo>
                  <a:pt x="321437" y="1242695"/>
                </a:lnTo>
                <a:close/>
              </a:path>
              <a:path w="321945" h="1255395">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321945" h="1255395">
                <a:moveTo>
                  <a:pt x="74921" y="31750"/>
                </a:moveTo>
                <a:lnTo>
                  <a:pt x="38100" y="31750"/>
                </a:lnTo>
                <a:lnTo>
                  <a:pt x="38100" y="44450"/>
                </a:lnTo>
                <a:lnTo>
                  <a:pt x="74921" y="44450"/>
                </a:lnTo>
                <a:lnTo>
                  <a:pt x="76200" y="38100"/>
                </a:lnTo>
                <a:lnTo>
                  <a:pt x="74921" y="31750"/>
                </a:lnTo>
                <a:close/>
              </a:path>
              <a:path w="321945" h="1255395">
                <a:moveTo>
                  <a:pt x="186181" y="31750"/>
                </a:moveTo>
                <a:lnTo>
                  <a:pt x="74921" y="31750"/>
                </a:lnTo>
                <a:lnTo>
                  <a:pt x="76200" y="38100"/>
                </a:lnTo>
                <a:lnTo>
                  <a:pt x="74921" y="44450"/>
                </a:lnTo>
                <a:lnTo>
                  <a:pt x="173481" y="44450"/>
                </a:lnTo>
                <a:lnTo>
                  <a:pt x="173481" y="38100"/>
                </a:lnTo>
                <a:lnTo>
                  <a:pt x="186181" y="38100"/>
                </a:lnTo>
                <a:lnTo>
                  <a:pt x="186181" y="31750"/>
                </a:lnTo>
                <a:close/>
              </a:path>
              <a:path w="321945" h="1255395">
                <a:moveTo>
                  <a:pt x="186181" y="38100"/>
                </a:moveTo>
                <a:lnTo>
                  <a:pt x="173481" y="38100"/>
                </a:lnTo>
                <a:lnTo>
                  <a:pt x="179831" y="44450"/>
                </a:lnTo>
                <a:lnTo>
                  <a:pt x="186181" y="44450"/>
                </a:lnTo>
                <a:lnTo>
                  <a:pt x="186181" y="38100"/>
                </a:lnTo>
                <a:close/>
              </a:path>
            </a:pathLst>
          </a:custGeom>
          <a:solidFill>
            <a:srgbClr val="005EB8"/>
          </a:solidFill>
        </p:spPr>
        <p:txBody>
          <a:bodyPr wrap="square" lIns="0" tIns="0" rIns="0" bIns="0" rtlCol="0"/>
          <a:lstStyle/>
          <a:p>
            <a:endParaRPr/>
          </a:p>
        </p:txBody>
      </p:sp>
      <p:sp>
        <p:nvSpPr>
          <p:cNvPr id="114" name="Rectangle 113">
            <a:extLst>
              <a:ext uri="{FF2B5EF4-FFF2-40B4-BE49-F238E27FC236}">
                <a16:creationId xmlns:a16="http://schemas.microsoft.com/office/drawing/2014/main" id="{C5B77A36-C372-4E9D-9077-DCA7934BE6CF}"/>
              </a:ext>
            </a:extLst>
          </p:cNvPr>
          <p:cNvSpPr/>
          <p:nvPr/>
        </p:nvSpPr>
        <p:spPr>
          <a:xfrm>
            <a:off x="7676158" y="1458939"/>
            <a:ext cx="2094227" cy="276999"/>
          </a:xfrm>
          <a:prstGeom prst="rect">
            <a:avLst/>
          </a:prstGeom>
        </p:spPr>
        <p:txBody>
          <a:bodyPr wrap="none">
            <a:spAutoFit/>
          </a:bodyPr>
          <a:lstStyle/>
          <a:p>
            <a:pPr marR="290830" algn="ctr">
              <a:lnSpc>
                <a:spcPct val="100000"/>
              </a:lnSpc>
              <a:spcBef>
                <a:spcPts val="1030"/>
              </a:spcBef>
            </a:pPr>
            <a:r>
              <a:rPr lang="it-IT" sz="1200" b="1" spc="35" dirty="0" err="1">
                <a:solidFill>
                  <a:srgbClr val="0091DA"/>
                </a:solidFill>
                <a:cs typeface="Arial"/>
              </a:rPr>
              <a:t>Amazon’s</a:t>
            </a:r>
            <a:r>
              <a:rPr lang="it-IT" sz="1200" b="1" spc="-50" dirty="0">
                <a:solidFill>
                  <a:srgbClr val="0091DA"/>
                </a:solidFill>
                <a:cs typeface="Arial"/>
              </a:rPr>
              <a:t> </a:t>
            </a:r>
            <a:r>
              <a:rPr lang="it-IT" sz="1200" b="1" spc="20" dirty="0">
                <a:solidFill>
                  <a:srgbClr val="0091DA"/>
                </a:solidFill>
                <a:cs typeface="Arial"/>
              </a:rPr>
              <a:t>portfolio</a:t>
            </a:r>
            <a:r>
              <a:rPr lang="it-IT" sz="1400" b="1" spc="30" baseline="21367" dirty="0">
                <a:solidFill>
                  <a:srgbClr val="0091DA"/>
                </a:solidFill>
                <a:cs typeface="Arial"/>
              </a:rPr>
              <a:t>(a)</a:t>
            </a:r>
            <a:endParaRPr lang="it-IT" sz="1400" baseline="21367" dirty="0">
              <a:cs typeface="Arial"/>
            </a:endParaRPr>
          </a:p>
        </p:txBody>
      </p:sp>
      <p:grpSp>
        <p:nvGrpSpPr>
          <p:cNvPr id="117" name="Group 116">
            <a:extLst>
              <a:ext uri="{FF2B5EF4-FFF2-40B4-BE49-F238E27FC236}">
                <a16:creationId xmlns:a16="http://schemas.microsoft.com/office/drawing/2014/main" id="{D709517B-B40E-407E-9254-530A8E46ADAA}"/>
              </a:ext>
            </a:extLst>
          </p:cNvPr>
          <p:cNvGrpSpPr>
            <a:grpSpLocks noChangeAspect="1"/>
          </p:cNvGrpSpPr>
          <p:nvPr/>
        </p:nvGrpSpPr>
        <p:grpSpPr>
          <a:xfrm rot="18121471">
            <a:off x="5466888" y="1655993"/>
            <a:ext cx="626599" cy="1164478"/>
            <a:chOff x="890300" y="2984736"/>
            <a:chExt cx="607874" cy="1129682"/>
          </a:xfrm>
        </p:grpSpPr>
        <p:sp>
          <p:nvSpPr>
            <p:cNvPr id="118" name="Oval 117">
              <a:extLst>
                <a:ext uri="{FF2B5EF4-FFF2-40B4-BE49-F238E27FC236}">
                  <a16:creationId xmlns:a16="http://schemas.microsoft.com/office/drawing/2014/main" id="{AB717522-03CE-4491-A96E-36B7F3526EF2}"/>
                </a:ext>
              </a:extLst>
            </p:cNvPr>
            <p:cNvSpPr/>
            <p:nvPr/>
          </p:nvSpPr>
          <p:spPr>
            <a:xfrm>
              <a:off x="1043052" y="3049652"/>
              <a:ext cx="455122" cy="4551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b="1" dirty="0">
                <a:solidFill>
                  <a:prstClr val="black"/>
                </a:solidFill>
              </a:endParaRPr>
            </a:p>
          </p:txBody>
        </p:sp>
        <p:grpSp>
          <p:nvGrpSpPr>
            <p:cNvPr id="119" name="Group 118">
              <a:extLst>
                <a:ext uri="{FF2B5EF4-FFF2-40B4-BE49-F238E27FC236}">
                  <a16:creationId xmlns:a16="http://schemas.microsoft.com/office/drawing/2014/main" id="{A7646D30-1E41-4BDC-9B2D-9187EEA4BD8D}"/>
                </a:ext>
              </a:extLst>
            </p:cNvPr>
            <p:cNvGrpSpPr/>
            <p:nvPr/>
          </p:nvGrpSpPr>
          <p:grpSpPr>
            <a:xfrm rot="1272082">
              <a:off x="890300" y="2984736"/>
              <a:ext cx="578396" cy="1129682"/>
              <a:chOff x="7019910" y="285749"/>
              <a:chExt cx="1015997" cy="1984376"/>
            </a:xfrm>
          </p:grpSpPr>
          <p:sp>
            <p:nvSpPr>
              <p:cNvPr id="120" name="Rectangle 119">
                <a:extLst>
                  <a:ext uri="{FF2B5EF4-FFF2-40B4-BE49-F238E27FC236}">
                    <a16:creationId xmlns:a16="http://schemas.microsoft.com/office/drawing/2014/main" id="{036B90AB-51DC-45FA-B9B0-CE2E96964D5E}"/>
                  </a:ext>
                </a:extLst>
              </p:cNvPr>
              <p:cNvSpPr/>
              <p:nvPr/>
            </p:nvSpPr>
            <p:spPr bwMode="auto">
              <a:xfrm>
                <a:off x="7467600" y="1247775"/>
                <a:ext cx="120650" cy="184150"/>
              </a:xfrm>
              <a:prstGeom prst="rect">
                <a:avLst/>
              </a:prstGeom>
              <a:solidFill>
                <a:srgbClr val="957E6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121" name="Rounded Rectangle 9">
                <a:extLst>
                  <a:ext uri="{FF2B5EF4-FFF2-40B4-BE49-F238E27FC236}">
                    <a16:creationId xmlns:a16="http://schemas.microsoft.com/office/drawing/2014/main" id="{AA595F34-3EEE-4A06-8D09-D81B825A61A3}"/>
                  </a:ext>
                </a:extLst>
              </p:cNvPr>
              <p:cNvSpPr/>
              <p:nvPr/>
            </p:nvSpPr>
            <p:spPr bwMode="auto">
              <a:xfrm>
                <a:off x="7380287" y="1365249"/>
                <a:ext cx="295276" cy="904876"/>
              </a:xfrm>
              <a:custGeom>
                <a:avLst/>
                <a:gdLst/>
                <a:ahLst/>
                <a:cxnLst/>
                <a:rect l="l" t="t" r="r" b="b"/>
                <a:pathLst>
                  <a:path w="295276" h="904876">
                    <a:moveTo>
                      <a:pt x="147638" y="0"/>
                    </a:moveTo>
                    <a:cubicBezTo>
                      <a:pt x="229176" y="0"/>
                      <a:pt x="295276" y="66100"/>
                      <a:pt x="295276" y="147638"/>
                    </a:cubicBezTo>
                    <a:lnTo>
                      <a:pt x="295276" y="336550"/>
                    </a:lnTo>
                    <a:lnTo>
                      <a:pt x="180978" y="336550"/>
                    </a:lnTo>
                    <a:cubicBezTo>
                      <a:pt x="165196" y="336550"/>
                      <a:pt x="152403" y="349343"/>
                      <a:pt x="152403" y="365125"/>
                    </a:cubicBezTo>
                    <a:cubicBezTo>
                      <a:pt x="152403" y="380907"/>
                      <a:pt x="165196" y="393700"/>
                      <a:pt x="180978" y="393700"/>
                    </a:cubicBezTo>
                    <a:lnTo>
                      <a:pt x="295276" y="393700"/>
                    </a:lnTo>
                    <a:lnTo>
                      <a:pt x="295276" y="431801"/>
                    </a:lnTo>
                    <a:lnTo>
                      <a:pt x="180980" y="431801"/>
                    </a:lnTo>
                    <a:cubicBezTo>
                      <a:pt x="165198" y="431801"/>
                      <a:pt x="152405" y="444594"/>
                      <a:pt x="152405" y="460376"/>
                    </a:cubicBezTo>
                    <a:cubicBezTo>
                      <a:pt x="152405" y="476158"/>
                      <a:pt x="165198" y="488951"/>
                      <a:pt x="180980" y="488951"/>
                    </a:cubicBezTo>
                    <a:lnTo>
                      <a:pt x="295276" y="488951"/>
                    </a:lnTo>
                    <a:lnTo>
                      <a:pt x="295276" y="527051"/>
                    </a:lnTo>
                    <a:lnTo>
                      <a:pt x="180981" y="527051"/>
                    </a:lnTo>
                    <a:cubicBezTo>
                      <a:pt x="165199" y="527051"/>
                      <a:pt x="152406" y="539844"/>
                      <a:pt x="152406" y="555626"/>
                    </a:cubicBezTo>
                    <a:cubicBezTo>
                      <a:pt x="152406" y="571408"/>
                      <a:pt x="165199" y="584201"/>
                      <a:pt x="180981" y="584201"/>
                    </a:cubicBezTo>
                    <a:lnTo>
                      <a:pt x="295276" y="584201"/>
                    </a:lnTo>
                    <a:lnTo>
                      <a:pt x="295275" y="757238"/>
                    </a:lnTo>
                    <a:cubicBezTo>
                      <a:pt x="295275" y="838776"/>
                      <a:pt x="229175" y="904876"/>
                      <a:pt x="147637" y="904876"/>
                    </a:cubicBezTo>
                    <a:lnTo>
                      <a:pt x="147638" y="904875"/>
                    </a:lnTo>
                    <a:cubicBezTo>
                      <a:pt x="66100" y="904875"/>
                      <a:pt x="0" y="838775"/>
                      <a:pt x="0" y="757237"/>
                    </a:cubicBezTo>
                    <a:lnTo>
                      <a:pt x="0" y="147638"/>
                    </a:lnTo>
                    <a:cubicBezTo>
                      <a:pt x="0" y="66100"/>
                      <a:pt x="66100" y="0"/>
                      <a:pt x="147638" y="0"/>
                    </a:cubicBezTo>
                    <a:close/>
                  </a:path>
                </a:pathLst>
              </a:custGeom>
              <a:solidFill>
                <a:schemeClr val="accent3"/>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nvGrpSpPr>
              <p:cNvPr id="122" name="Group 121">
                <a:extLst>
                  <a:ext uri="{FF2B5EF4-FFF2-40B4-BE49-F238E27FC236}">
                    <a16:creationId xmlns:a16="http://schemas.microsoft.com/office/drawing/2014/main" id="{F6D95D69-E4BA-4607-B7BA-D738BC3B7FEE}"/>
                  </a:ext>
                </a:extLst>
              </p:cNvPr>
              <p:cNvGrpSpPr/>
              <p:nvPr/>
            </p:nvGrpSpPr>
            <p:grpSpPr>
              <a:xfrm>
                <a:off x="7019910" y="285749"/>
                <a:ext cx="1015997" cy="1015999"/>
                <a:chOff x="7019910" y="285749"/>
                <a:chExt cx="1015997" cy="1015999"/>
              </a:xfrm>
            </p:grpSpPr>
            <p:sp>
              <p:nvSpPr>
                <p:cNvPr id="123" name="Donut 9">
                  <a:extLst>
                    <a:ext uri="{FF2B5EF4-FFF2-40B4-BE49-F238E27FC236}">
                      <a16:creationId xmlns:a16="http://schemas.microsoft.com/office/drawing/2014/main" id="{CFDC4B7A-06BB-4954-AD51-21581E5824EB}"/>
                    </a:ext>
                  </a:extLst>
                </p:cNvPr>
                <p:cNvSpPr/>
                <p:nvPr/>
              </p:nvSpPr>
              <p:spPr bwMode="auto">
                <a:xfrm>
                  <a:off x="7019910" y="285749"/>
                  <a:ext cx="1015997" cy="1015999"/>
                </a:xfrm>
                <a:prstGeom prst="donut">
                  <a:avLst>
                    <a:gd name="adj" fmla="val 11402"/>
                  </a:avLst>
                </a:prstGeom>
                <a:solidFill>
                  <a:schemeClr val="accent3">
                    <a:lumMod val="75000"/>
                  </a:schemeClr>
                </a:solidFill>
                <a:ln w="190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124" name="Oval 28">
                  <a:extLst>
                    <a:ext uri="{FF2B5EF4-FFF2-40B4-BE49-F238E27FC236}">
                      <a16:creationId xmlns:a16="http://schemas.microsoft.com/office/drawing/2014/main" id="{6D74C21C-49D8-4A28-A641-3E570CFEDE0D}"/>
                    </a:ext>
                  </a:extLst>
                </p:cNvPr>
                <p:cNvSpPr/>
                <p:nvPr/>
              </p:nvSpPr>
              <p:spPr bwMode="auto">
                <a:xfrm>
                  <a:off x="7158726" y="432246"/>
                  <a:ext cx="738399" cy="437258"/>
                </a:xfrm>
                <a:custGeom>
                  <a:avLst/>
                  <a:gdLst>
                    <a:gd name="connsiteX0" fmla="*/ 0 w 736600"/>
                    <a:gd name="connsiteY0" fmla="*/ 368300 h 736600"/>
                    <a:gd name="connsiteX1" fmla="*/ 368300 w 736600"/>
                    <a:gd name="connsiteY1" fmla="*/ 0 h 736600"/>
                    <a:gd name="connsiteX2" fmla="*/ 736600 w 736600"/>
                    <a:gd name="connsiteY2" fmla="*/ 368300 h 736600"/>
                    <a:gd name="connsiteX3" fmla="*/ 368300 w 736600"/>
                    <a:gd name="connsiteY3" fmla="*/ 736600 h 736600"/>
                    <a:gd name="connsiteX4" fmla="*/ 0 w 736600"/>
                    <a:gd name="connsiteY4" fmla="*/ 368300 h 736600"/>
                    <a:gd name="connsiteX0" fmla="*/ 0 w 736600"/>
                    <a:gd name="connsiteY0" fmla="*/ 368300 h 437258"/>
                    <a:gd name="connsiteX1" fmla="*/ 368300 w 736600"/>
                    <a:gd name="connsiteY1" fmla="*/ 0 h 437258"/>
                    <a:gd name="connsiteX2" fmla="*/ 736600 w 736600"/>
                    <a:gd name="connsiteY2" fmla="*/ 368300 h 437258"/>
                    <a:gd name="connsiteX3" fmla="*/ 368300 w 736600"/>
                    <a:gd name="connsiteY3" fmla="*/ 260350 h 437258"/>
                    <a:gd name="connsiteX4" fmla="*/ 0 w 736600"/>
                    <a:gd name="connsiteY4" fmla="*/ 368300 h 437258"/>
                    <a:gd name="connsiteX0" fmla="*/ 1799 w 738399"/>
                    <a:gd name="connsiteY0" fmla="*/ 368300 h 437258"/>
                    <a:gd name="connsiteX1" fmla="*/ 370099 w 738399"/>
                    <a:gd name="connsiteY1" fmla="*/ 0 h 437258"/>
                    <a:gd name="connsiteX2" fmla="*/ 738399 w 738399"/>
                    <a:gd name="connsiteY2" fmla="*/ 368300 h 437258"/>
                    <a:gd name="connsiteX3" fmla="*/ 370099 w 738399"/>
                    <a:gd name="connsiteY3" fmla="*/ 260350 h 437258"/>
                    <a:gd name="connsiteX4" fmla="*/ 1799 w 738399"/>
                    <a:gd name="connsiteY4" fmla="*/ 368300 h 43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99" h="437258">
                      <a:moveTo>
                        <a:pt x="1799" y="368300"/>
                      </a:moveTo>
                      <a:cubicBezTo>
                        <a:pt x="-20426" y="175683"/>
                        <a:pt x="166693" y="0"/>
                        <a:pt x="370099" y="0"/>
                      </a:cubicBezTo>
                      <a:cubicBezTo>
                        <a:pt x="573505" y="0"/>
                        <a:pt x="738399" y="164894"/>
                        <a:pt x="738399" y="368300"/>
                      </a:cubicBezTo>
                      <a:cubicBezTo>
                        <a:pt x="738399" y="571706"/>
                        <a:pt x="573505" y="260350"/>
                        <a:pt x="370099" y="260350"/>
                      </a:cubicBezTo>
                      <a:cubicBezTo>
                        <a:pt x="166693" y="260350"/>
                        <a:pt x="24024" y="560917"/>
                        <a:pt x="1799" y="368300"/>
                      </a:cubicBezTo>
                      <a:close/>
                    </a:path>
                  </a:pathLst>
                </a:custGeom>
                <a:solidFill>
                  <a:srgbClr val="957E6A">
                    <a:alpha val="19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125" name="Donut 11">
                  <a:extLst>
                    <a:ext uri="{FF2B5EF4-FFF2-40B4-BE49-F238E27FC236}">
                      <a16:creationId xmlns:a16="http://schemas.microsoft.com/office/drawing/2014/main" id="{D9094977-38EF-4FE7-84B5-6E0E99E1BEEA}"/>
                    </a:ext>
                  </a:extLst>
                </p:cNvPr>
                <p:cNvSpPr/>
                <p:nvPr/>
              </p:nvSpPr>
              <p:spPr bwMode="auto">
                <a:xfrm>
                  <a:off x="7127875" y="393700"/>
                  <a:ext cx="800100" cy="800100"/>
                </a:xfrm>
                <a:prstGeom prst="donut">
                  <a:avLst>
                    <a:gd name="adj" fmla="val 5157"/>
                  </a:avLst>
                </a:prstGeom>
                <a:solidFill>
                  <a:schemeClr val="accent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53D1C0D-DC4C-4E33-9C6E-01B77B6EEDD8}"/>
              </a:ext>
            </a:extLst>
          </p:cNvPr>
          <p:cNvSpPr/>
          <p:nvPr/>
        </p:nvSpPr>
        <p:spPr>
          <a:xfrm>
            <a:off x="924559" y="988020"/>
            <a:ext cx="10715906" cy="646331"/>
          </a:xfrm>
          <a:prstGeom prst="rect">
            <a:avLst/>
          </a:prstGeom>
        </p:spPr>
        <p:txBody>
          <a:bodyPr wrap="square">
            <a:spAutoFit/>
          </a:bodyPr>
          <a:lstStyle/>
          <a:p>
            <a:pPr marL="12700">
              <a:lnSpc>
                <a:spcPct val="100000"/>
              </a:lnSpc>
              <a:spcBef>
                <a:spcPts val="100"/>
              </a:spcBef>
            </a:pPr>
            <a:r>
              <a:rPr lang="en-US" b="1" spc="-10" dirty="0">
                <a:solidFill>
                  <a:srgbClr val="00A2A0"/>
                </a:solidFill>
                <a:cs typeface="Arial"/>
              </a:rPr>
              <a:t>In </a:t>
            </a:r>
            <a:r>
              <a:rPr lang="en-US" b="1" dirty="0">
                <a:solidFill>
                  <a:srgbClr val="00A2A0"/>
                </a:solidFill>
                <a:cs typeface="Arial"/>
              </a:rPr>
              <a:t>May </a:t>
            </a:r>
            <a:r>
              <a:rPr lang="en-US" b="1" spc="-25" dirty="0">
                <a:solidFill>
                  <a:srgbClr val="00A2A0"/>
                </a:solidFill>
                <a:cs typeface="Arial"/>
              </a:rPr>
              <a:t>2018, </a:t>
            </a:r>
            <a:r>
              <a:rPr lang="en-US" b="1" spc="-50" dirty="0">
                <a:solidFill>
                  <a:srgbClr val="00A2A0"/>
                </a:solidFill>
                <a:cs typeface="Arial"/>
              </a:rPr>
              <a:t>Walmart </a:t>
            </a:r>
            <a:r>
              <a:rPr lang="en-US" b="1" spc="-5" dirty="0">
                <a:solidFill>
                  <a:srgbClr val="00A2A0"/>
                </a:solidFill>
                <a:cs typeface="Arial"/>
              </a:rPr>
              <a:t>acquired </a:t>
            </a:r>
            <a:r>
              <a:rPr lang="en-US" b="1" spc="-15" dirty="0">
                <a:solidFill>
                  <a:srgbClr val="00A2A0"/>
                </a:solidFill>
                <a:cs typeface="Arial"/>
              </a:rPr>
              <a:t>77 </a:t>
            </a:r>
            <a:r>
              <a:rPr lang="en-US" b="1" spc="5" dirty="0">
                <a:solidFill>
                  <a:srgbClr val="00A2A0"/>
                </a:solidFill>
                <a:cs typeface="Arial"/>
              </a:rPr>
              <a:t>percent </a:t>
            </a:r>
            <a:r>
              <a:rPr lang="en-US" b="1" spc="-20" dirty="0">
                <a:solidFill>
                  <a:srgbClr val="00A2A0"/>
                </a:solidFill>
                <a:cs typeface="Arial"/>
              </a:rPr>
              <a:t>stake </a:t>
            </a:r>
            <a:r>
              <a:rPr lang="en-US" b="1" spc="-10" dirty="0">
                <a:solidFill>
                  <a:srgbClr val="00A2A0"/>
                </a:solidFill>
                <a:cs typeface="Arial"/>
              </a:rPr>
              <a:t>in </a:t>
            </a:r>
            <a:r>
              <a:rPr lang="en-US" b="1" spc="-15" dirty="0">
                <a:solidFill>
                  <a:srgbClr val="00A2A0"/>
                </a:solidFill>
                <a:cs typeface="Arial"/>
              </a:rPr>
              <a:t>Flipkart </a:t>
            </a:r>
            <a:r>
              <a:rPr lang="en-US" b="1" dirty="0">
                <a:solidFill>
                  <a:srgbClr val="00A2A0"/>
                </a:solidFill>
                <a:cs typeface="Arial"/>
              </a:rPr>
              <a:t>to </a:t>
            </a:r>
            <a:r>
              <a:rPr lang="en-US" b="1" spc="-10" dirty="0">
                <a:solidFill>
                  <a:srgbClr val="00A2A0"/>
                </a:solidFill>
                <a:cs typeface="Arial"/>
              </a:rPr>
              <a:t>expand into </a:t>
            </a:r>
            <a:r>
              <a:rPr lang="en-US" b="1" spc="-15" dirty="0">
                <a:solidFill>
                  <a:srgbClr val="00A2A0"/>
                </a:solidFill>
                <a:cs typeface="Arial"/>
              </a:rPr>
              <a:t>Indian e-commerce market; </a:t>
            </a:r>
            <a:r>
              <a:rPr lang="en-US" b="1" spc="-50" dirty="0">
                <a:solidFill>
                  <a:srgbClr val="00A2A0"/>
                </a:solidFill>
                <a:cs typeface="Arial"/>
              </a:rPr>
              <a:t>Walmart </a:t>
            </a:r>
            <a:r>
              <a:rPr lang="en-US" b="1" spc="-10" dirty="0">
                <a:solidFill>
                  <a:srgbClr val="00A2A0"/>
                </a:solidFill>
                <a:cs typeface="Arial"/>
              </a:rPr>
              <a:t>is </a:t>
            </a:r>
            <a:r>
              <a:rPr lang="en-US" b="1" spc="10" dirty="0">
                <a:solidFill>
                  <a:srgbClr val="00A2A0"/>
                </a:solidFill>
                <a:cs typeface="Arial"/>
              </a:rPr>
              <a:t>expected </a:t>
            </a:r>
            <a:r>
              <a:rPr lang="en-US" b="1" dirty="0">
                <a:solidFill>
                  <a:srgbClr val="00A2A0"/>
                </a:solidFill>
                <a:cs typeface="Arial"/>
              </a:rPr>
              <a:t>to </a:t>
            </a:r>
            <a:r>
              <a:rPr lang="en-US" b="1" spc="-10" dirty="0">
                <a:solidFill>
                  <a:srgbClr val="00A2A0"/>
                </a:solidFill>
                <a:cs typeface="Arial"/>
              </a:rPr>
              <a:t>launch</a:t>
            </a:r>
            <a:r>
              <a:rPr lang="en-US" b="1" spc="60" dirty="0">
                <a:solidFill>
                  <a:srgbClr val="00A2A0"/>
                </a:solidFill>
                <a:cs typeface="Arial"/>
              </a:rPr>
              <a:t> </a:t>
            </a:r>
            <a:r>
              <a:rPr lang="en-US" b="1" spc="-15" dirty="0">
                <a:solidFill>
                  <a:srgbClr val="00A2A0"/>
                </a:solidFill>
                <a:cs typeface="Arial"/>
              </a:rPr>
              <a:t>Flipkart</a:t>
            </a:r>
            <a:r>
              <a:rPr lang="en-US" dirty="0">
                <a:cs typeface="Arial"/>
              </a:rPr>
              <a:t> </a:t>
            </a:r>
            <a:r>
              <a:rPr lang="en-US" b="1" spc="-5" dirty="0">
                <a:solidFill>
                  <a:srgbClr val="00A2A0"/>
                </a:solidFill>
                <a:cs typeface="Arial"/>
              </a:rPr>
              <a:t>IPO </a:t>
            </a:r>
            <a:r>
              <a:rPr lang="en-US" b="1" spc="-10" dirty="0">
                <a:solidFill>
                  <a:srgbClr val="00A2A0"/>
                </a:solidFill>
                <a:cs typeface="Arial"/>
              </a:rPr>
              <a:t>in </a:t>
            </a:r>
            <a:r>
              <a:rPr lang="en-US" b="1" dirty="0">
                <a:solidFill>
                  <a:srgbClr val="00A2A0"/>
                </a:solidFill>
                <a:cs typeface="Arial"/>
              </a:rPr>
              <a:t>next </a:t>
            </a:r>
            <a:r>
              <a:rPr lang="en-US" b="1" spc="-10" dirty="0">
                <a:solidFill>
                  <a:srgbClr val="00A2A0"/>
                </a:solidFill>
                <a:cs typeface="Arial"/>
              </a:rPr>
              <a:t>four</a:t>
            </a:r>
            <a:r>
              <a:rPr lang="en-US" b="1" spc="50" dirty="0">
                <a:solidFill>
                  <a:srgbClr val="00A2A0"/>
                </a:solidFill>
                <a:cs typeface="Arial"/>
              </a:rPr>
              <a:t> </a:t>
            </a:r>
            <a:r>
              <a:rPr lang="en-US" b="1" spc="-20" dirty="0">
                <a:solidFill>
                  <a:srgbClr val="00A2A0"/>
                </a:solidFill>
                <a:cs typeface="Arial"/>
              </a:rPr>
              <a:t>years</a:t>
            </a:r>
            <a:endParaRPr lang="en-US" dirty="0">
              <a:cs typeface="Arial"/>
            </a:endParaRPr>
          </a:p>
        </p:txBody>
      </p:sp>
      <p:sp>
        <p:nvSpPr>
          <p:cNvPr id="3" name="object 3"/>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00338D"/>
          </a:solidFill>
        </p:spPr>
        <p:txBody>
          <a:bodyPr wrap="square" lIns="0" tIns="0" rIns="0" bIns="0" rtlCol="0"/>
          <a:lstStyle/>
          <a:p>
            <a:endParaRPr/>
          </a:p>
        </p:txBody>
      </p:sp>
      <p:sp>
        <p:nvSpPr>
          <p:cNvPr id="4" name="object 4"/>
          <p:cNvSpPr txBox="1"/>
          <p:nvPr/>
        </p:nvSpPr>
        <p:spPr>
          <a:xfrm>
            <a:off x="2224151" y="6253797"/>
            <a:ext cx="7792084" cy="123189"/>
          </a:xfrm>
          <a:prstGeom prst="rect">
            <a:avLst/>
          </a:prstGeom>
        </p:spPr>
        <p:txBody>
          <a:bodyPr vert="horz" wrap="square" lIns="0" tIns="11430" rIns="0" bIns="0" rtlCol="0">
            <a:spAutoFit/>
          </a:bodyPr>
          <a:lstStyle/>
          <a:p>
            <a:pPr marL="12700">
              <a:lnSpc>
                <a:spcPct val="100000"/>
              </a:lnSpc>
              <a:spcBef>
                <a:spcPts val="90"/>
              </a:spcBef>
            </a:pPr>
            <a:r>
              <a:rPr sz="650" spc="-10" dirty="0">
                <a:solidFill>
                  <a:srgbClr val="A6A6A6"/>
                </a:solidFill>
                <a:latin typeface="Arial"/>
                <a:cs typeface="Arial"/>
              </a:rPr>
              <a:t>©</a:t>
            </a:r>
            <a:r>
              <a:rPr sz="650" spc="-5" dirty="0">
                <a:solidFill>
                  <a:srgbClr val="A6A6A6"/>
                </a:solidFill>
                <a:latin typeface="Arial"/>
                <a:cs typeface="Arial"/>
              </a:rPr>
              <a:t> </a:t>
            </a:r>
            <a:r>
              <a:rPr sz="650" spc="-40" dirty="0">
                <a:solidFill>
                  <a:srgbClr val="A6A6A6"/>
                </a:solidFill>
                <a:latin typeface="Arial"/>
                <a:cs typeface="Arial"/>
              </a:rPr>
              <a:t>2019</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35" dirty="0">
                <a:solidFill>
                  <a:srgbClr val="A6A6A6"/>
                </a:solidFill>
                <a:latin typeface="Arial"/>
                <a:cs typeface="Arial"/>
              </a:rPr>
              <a:t>LLP,</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dirty="0">
                <a:solidFill>
                  <a:srgbClr val="A6A6A6"/>
                </a:solidFill>
                <a:latin typeface="Arial"/>
                <a:cs typeface="Arial"/>
              </a:rPr>
              <a:t>UK</a:t>
            </a:r>
            <a:r>
              <a:rPr sz="650" spc="-40" dirty="0">
                <a:solidFill>
                  <a:srgbClr val="A6A6A6"/>
                </a:solidFill>
                <a:latin typeface="Arial"/>
                <a:cs typeface="Arial"/>
              </a:rPr>
              <a:t> </a:t>
            </a:r>
            <a:r>
              <a:rPr sz="650" spc="-5" dirty="0">
                <a:solidFill>
                  <a:srgbClr val="A6A6A6"/>
                </a:solidFill>
                <a:latin typeface="Arial"/>
                <a:cs typeface="Arial"/>
              </a:rPr>
              <a:t>limited</a:t>
            </a:r>
            <a:r>
              <a:rPr sz="650" spc="-55" dirty="0">
                <a:solidFill>
                  <a:srgbClr val="A6A6A6"/>
                </a:solidFill>
                <a:latin typeface="Arial"/>
                <a:cs typeface="Arial"/>
              </a:rPr>
              <a:t> </a:t>
            </a:r>
            <a:r>
              <a:rPr sz="650" spc="-10" dirty="0">
                <a:solidFill>
                  <a:srgbClr val="A6A6A6"/>
                </a:solidFill>
                <a:latin typeface="Arial"/>
                <a:cs typeface="Arial"/>
              </a:rPr>
              <a:t>liability </a:t>
            </a:r>
            <a:r>
              <a:rPr sz="650" spc="-20" dirty="0">
                <a:solidFill>
                  <a:srgbClr val="A6A6A6"/>
                </a:solidFill>
                <a:latin typeface="Arial"/>
                <a:cs typeface="Arial"/>
              </a:rPr>
              <a:t>partnership</a:t>
            </a:r>
            <a:r>
              <a:rPr sz="650" spc="-55" dirty="0">
                <a:solidFill>
                  <a:srgbClr val="A6A6A6"/>
                </a:solidFill>
                <a:latin typeface="Arial"/>
                <a:cs typeface="Arial"/>
              </a:rPr>
              <a:t> </a:t>
            </a:r>
            <a:r>
              <a:rPr sz="650" spc="-35" dirty="0">
                <a:solidFill>
                  <a:srgbClr val="A6A6A6"/>
                </a:solidFill>
                <a:latin typeface="Arial"/>
                <a:cs typeface="Arial"/>
              </a:rPr>
              <a:t>and</a:t>
            </a:r>
            <a:r>
              <a:rPr sz="650" spc="-5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20" dirty="0">
                <a:solidFill>
                  <a:srgbClr val="A6A6A6"/>
                </a:solidFill>
                <a:latin typeface="Arial"/>
                <a:cs typeface="Arial"/>
              </a:rPr>
              <a:t>firm</a:t>
            </a:r>
            <a:r>
              <a:rPr sz="650" spc="-70"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25" dirty="0">
                <a:solidFill>
                  <a:srgbClr val="A6A6A6"/>
                </a:solidFill>
                <a:latin typeface="Arial"/>
                <a:cs typeface="Arial"/>
              </a:rPr>
              <a:t>the</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0" dirty="0">
                <a:solidFill>
                  <a:srgbClr val="A6A6A6"/>
                </a:solidFill>
                <a:latin typeface="Arial"/>
                <a:cs typeface="Arial"/>
              </a:rPr>
              <a:t>network</a:t>
            </a:r>
            <a:r>
              <a:rPr sz="650" spc="-15"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40" dirty="0">
                <a:solidFill>
                  <a:srgbClr val="A6A6A6"/>
                </a:solidFill>
                <a:latin typeface="Arial"/>
                <a:cs typeface="Arial"/>
              </a:rPr>
              <a:t>independent</a:t>
            </a:r>
            <a:r>
              <a:rPr sz="650" spc="-3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15" dirty="0">
                <a:solidFill>
                  <a:srgbClr val="A6A6A6"/>
                </a:solidFill>
                <a:latin typeface="Arial"/>
                <a:cs typeface="Arial"/>
              </a:rPr>
              <a:t>firms </a:t>
            </a:r>
            <a:r>
              <a:rPr sz="650" spc="-20" dirty="0">
                <a:solidFill>
                  <a:srgbClr val="A6A6A6"/>
                </a:solidFill>
                <a:latin typeface="Arial"/>
                <a:cs typeface="Arial"/>
              </a:rPr>
              <a:t>affiliated</a:t>
            </a:r>
            <a:r>
              <a:rPr sz="650" spc="-50" dirty="0">
                <a:solidFill>
                  <a:srgbClr val="A6A6A6"/>
                </a:solidFill>
                <a:latin typeface="Arial"/>
                <a:cs typeface="Arial"/>
              </a:rPr>
              <a:t> </a:t>
            </a:r>
            <a:r>
              <a:rPr sz="650" spc="-5" dirty="0">
                <a:solidFill>
                  <a:srgbClr val="A6A6A6"/>
                </a:solidFill>
                <a:latin typeface="Arial"/>
                <a:cs typeface="Arial"/>
              </a:rPr>
              <a:t>with</a:t>
            </a:r>
            <a:r>
              <a:rPr sz="650" spc="-50" dirty="0">
                <a:solidFill>
                  <a:srgbClr val="A6A6A6"/>
                </a:solidFill>
                <a:latin typeface="Arial"/>
                <a:cs typeface="Arial"/>
              </a:rPr>
              <a:t> </a:t>
            </a:r>
            <a:r>
              <a:rPr sz="650" spc="-25" dirty="0">
                <a:solidFill>
                  <a:srgbClr val="A6A6A6"/>
                </a:solidFill>
                <a:latin typeface="Arial"/>
                <a:cs typeface="Arial"/>
              </a:rPr>
              <a:t>KPMGInternational</a:t>
            </a:r>
            <a:r>
              <a:rPr sz="650" spc="10" dirty="0">
                <a:solidFill>
                  <a:srgbClr val="A6A6A6"/>
                </a:solidFill>
                <a:latin typeface="Arial"/>
                <a:cs typeface="Arial"/>
              </a:rPr>
              <a:t> </a:t>
            </a:r>
            <a:r>
              <a:rPr sz="650" spc="-20" dirty="0">
                <a:solidFill>
                  <a:srgbClr val="A6A6A6"/>
                </a:solidFill>
                <a:latin typeface="Arial"/>
                <a:cs typeface="Arial"/>
              </a:rPr>
              <a:t>Cooperative</a:t>
            </a:r>
            <a:r>
              <a:rPr sz="650" spc="-55"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5" dirty="0">
                <a:solidFill>
                  <a:srgbClr val="A6A6A6"/>
                </a:solidFill>
                <a:latin typeface="Arial"/>
                <a:cs typeface="Arial"/>
              </a:rPr>
              <a:t>International”),</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10" dirty="0">
                <a:solidFill>
                  <a:srgbClr val="A6A6A6"/>
                </a:solidFill>
                <a:latin typeface="Arial"/>
                <a:cs typeface="Arial"/>
              </a:rPr>
              <a:t>Swissentity.</a:t>
            </a:r>
            <a:r>
              <a:rPr sz="650" spc="-30" dirty="0">
                <a:solidFill>
                  <a:srgbClr val="A6A6A6"/>
                </a:solidFill>
                <a:latin typeface="Arial"/>
                <a:cs typeface="Arial"/>
              </a:rPr>
              <a:t> </a:t>
            </a:r>
            <a:r>
              <a:rPr sz="650" spc="-10" dirty="0">
                <a:solidFill>
                  <a:srgbClr val="A6A6A6"/>
                </a:solidFill>
                <a:latin typeface="Arial"/>
                <a:cs typeface="Arial"/>
              </a:rPr>
              <a:t>All</a:t>
            </a:r>
            <a:r>
              <a:rPr sz="650" spc="10" dirty="0">
                <a:solidFill>
                  <a:srgbClr val="A6A6A6"/>
                </a:solidFill>
                <a:latin typeface="Arial"/>
                <a:cs typeface="Arial"/>
              </a:rPr>
              <a:t> </a:t>
            </a:r>
            <a:r>
              <a:rPr sz="650" spc="-30" dirty="0">
                <a:solidFill>
                  <a:srgbClr val="A6A6A6"/>
                </a:solidFill>
                <a:latin typeface="Arial"/>
                <a:cs typeface="Arial"/>
              </a:rPr>
              <a:t>rights</a:t>
            </a:r>
            <a:r>
              <a:rPr sz="650" spc="-15" dirty="0">
                <a:solidFill>
                  <a:srgbClr val="A6A6A6"/>
                </a:solidFill>
                <a:latin typeface="Arial"/>
                <a:cs typeface="Arial"/>
              </a:rPr>
              <a:t> </a:t>
            </a:r>
            <a:r>
              <a:rPr sz="650" spc="-30" dirty="0">
                <a:solidFill>
                  <a:srgbClr val="A6A6A6"/>
                </a:solidFill>
                <a:latin typeface="Arial"/>
                <a:cs typeface="Arial"/>
              </a:rPr>
              <a:t>reserved.</a:t>
            </a:r>
            <a:endParaRPr sz="650">
              <a:latin typeface="Arial"/>
              <a:cs typeface="Arial"/>
            </a:endParaRPr>
          </a:p>
        </p:txBody>
      </p:sp>
      <p:sp>
        <p:nvSpPr>
          <p:cNvPr id="5" name="object 5"/>
          <p:cNvSpPr/>
          <p:nvPr/>
        </p:nvSpPr>
        <p:spPr>
          <a:xfrm>
            <a:off x="9291319" y="4881879"/>
            <a:ext cx="1930400" cy="579120"/>
          </a:xfrm>
          <a:custGeom>
            <a:avLst/>
            <a:gdLst/>
            <a:ahLst/>
            <a:cxnLst/>
            <a:rect l="l" t="t" r="r" b="b"/>
            <a:pathLst>
              <a:path w="1930400" h="579120">
                <a:moveTo>
                  <a:pt x="0" y="579120"/>
                </a:moveTo>
                <a:lnTo>
                  <a:pt x="1930400" y="579120"/>
                </a:lnTo>
                <a:lnTo>
                  <a:pt x="1930400" y="0"/>
                </a:lnTo>
                <a:lnTo>
                  <a:pt x="0" y="0"/>
                </a:lnTo>
                <a:lnTo>
                  <a:pt x="0" y="579120"/>
                </a:lnTo>
                <a:close/>
              </a:path>
            </a:pathLst>
          </a:custGeom>
          <a:ln w="10170">
            <a:solidFill>
              <a:srgbClr val="00338D"/>
            </a:solidFill>
          </a:ln>
        </p:spPr>
        <p:txBody>
          <a:bodyPr wrap="square" lIns="0" tIns="0" rIns="0" bIns="0" rtlCol="0"/>
          <a:lstStyle/>
          <a:p>
            <a:endParaRPr/>
          </a:p>
        </p:txBody>
      </p:sp>
      <p:sp>
        <p:nvSpPr>
          <p:cNvPr id="6" name="object 6"/>
          <p:cNvSpPr txBox="1">
            <a:spLocks noGrp="1"/>
          </p:cNvSpPr>
          <p:nvPr>
            <p:ph type="title"/>
          </p:nvPr>
        </p:nvSpPr>
        <p:spPr>
          <a:xfrm>
            <a:off x="986472" y="215900"/>
            <a:ext cx="5109528" cy="851515"/>
          </a:xfrm>
          <a:prstGeom prst="rect">
            <a:avLst/>
          </a:prstGeom>
        </p:spPr>
        <p:txBody>
          <a:bodyPr vert="horz" wrap="square" lIns="0" tIns="12700" rIns="0" bIns="0" rtlCol="0">
            <a:spAutoFit/>
          </a:bodyPr>
          <a:lstStyle/>
          <a:p>
            <a:pPr marL="12700">
              <a:lnSpc>
                <a:spcPct val="100000"/>
              </a:lnSpc>
              <a:spcBef>
                <a:spcPts val="100"/>
              </a:spcBef>
            </a:pPr>
            <a:r>
              <a:rPr spc="-30" dirty="0"/>
              <a:t>Case </a:t>
            </a:r>
            <a:r>
              <a:rPr spc="-20" dirty="0"/>
              <a:t>study:</a:t>
            </a:r>
            <a:r>
              <a:rPr spc="25" dirty="0"/>
              <a:t> </a:t>
            </a:r>
            <a:r>
              <a:rPr lang="it-IT" spc="-20" dirty="0"/>
              <a:t>Walmart (</a:t>
            </a:r>
            <a:r>
              <a:rPr spc="-20" dirty="0"/>
              <a:t>Flipkart</a:t>
            </a:r>
            <a:r>
              <a:rPr lang="it-IT" spc="-20" dirty="0"/>
              <a:t>)</a:t>
            </a:r>
            <a:endParaRPr spc="-20" dirty="0"/>
          </a:p>
        </p:txBody>
      </p:sp>
      <p:sp>
        <p:nvSpPr>
          <p:cNvPr id="7" name="object 7"/>
          <p:cNvSpPr/>
          <p:nvPr/>
        </p:nvSpPr>
        <p:spPr>
          <a:xfrm>
            <a:off x="1294764" y="1772920"/>
            <a:ext cx="264795" cy="548640"/>
          </a:xfrm>
          <a:custGeom>
            <a:avLst/>
            <a:gdLst/>
            <a:ahLst/>
            <a:cxnLst/>
            <a:rect l="l" t="t" r="r" b="b"/>
            <a:pathLst>
              <a:path w="264794" h="548639">
                <a:moveTo>
                  <a:pt x="0" y="0"/>
                </a:moveTo>
                <a:lnTo>
                  <a:pt x="0" y="548639"/>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19"/>
                </a:lnTo>
                <a:lnTo>
                  <a:pt x="260431" y="225515"/>
                </a:lnTo>
                <a:lnTo>
                  <a:pt x="247842" y="179516"/>
                </a:lnTo>
                <a:lnTo>
                  <a:pt x="227779" y="137068"/>
                </a:lnTo>
                <a:lnTo>
                  <a:pt x="200993" y="98917"/>
                </a:lnTo>
                <a:lnTo>
                  <a:pt x="168236" y="65808"/>
                </a:lnTo>
                <a:lnTo>
                  <a:pt x="130260" y="38486"/>
                </a:lnTo>
                <a:lnTo>
                  <a:pt x="87816" y="17699"/>
                </a:lnTo>
                <a:lnTo>
                  <a:pt x="41656" y="4190"/>
                </a:lnTo>
                <a:lnTo>
                  <a:pt x="0" y="0"/>
                </a:lnTo>
                <a:close/>
              </a:path>
            </a:pathLst>
          </a:custGeom>
          <a:ln w="10170">
            <a:solidFill>
              <a:srgbClr val="00338D"/>
            </a:solidFill>
          </a:ln>
        </p:spPr>
        <p:txBody>
          <a:bodyPr wrap="square" lIns="0" tIns="0" rIns="0" bIns="0" rtlCol="0"/>
          <a:lstStyle/>
          <a:p>
            <a:endParaRPr/>
          </a:p>
        </p:txBody>
      </p:sp>
      <p:sp>
        <p:nvSpPr>
          <p:cNvPr id="8" name="object 8"/>
          <p:cNvSpPr/>
          <p:nvPr/>
        </p:nvSpPr>
        <p:spPr>
          <a:xfrm>
            <a:off x="1000760" y="1774189"/>
            <a:ext cx="252095" cy="546100"/>
          </a:xfrm>
          <a:custGeom>
            <a:avLst/>
            <a:gdLst/>
            <a:ahLst/>
            <a:cxnLst/>
            <a:rect l="l" t="t" r="r" b="b"/>
            <a:pathLst>
              <a:path w="252094" h="546100">
                <a:moveTo>
                  <a:pt x="251980" y="546100"/>
                </a:moveTo>
                <a:lnTo>
                  <a:pt x="251980" y="0"/>
                </a:lnTo>
                <a:lnTo>
                  <a:pt x="223088" y="2921"/>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9"/>
                </a:lnTo>
                <a:lnTo>
                  <a:pt x="251980" y="546100"/>
                </a:lnTo>
                <a:close/>
              </a:path>
            </a:pathLst>
          </a:custGeom>
          <a:ln w="10170">
            <a:solidFill>
              <a:srgbClr val="00338D"/>
            </a:solidFill>
          </a:ln>
        </p:spPr>
        <p:txBody>
          <a:bodyPr wrap="square" lIns="0" tIns="0" rIns="0" bIns="0" rtlCol="0"/>
          <a:lstStyle/>
          <a:p>
            <a:endParaRPr/>
          </a:p>
        </p:txBody>
      </p:sp>
      <p:sp>
        <p:nvSpPr>
          <p:cNvPr id="9" name="object 9"/>
          <p:cNvSpPr/>
          <p:nvPr/>
        </p:nvSpPr>
        <p:spPr>
          <a:xfrm>
            <a:off x="1036319" y="1808479"/>
            <a:ext cx="477520" cy="467359"/>
          </a:xfrm>
          <a:custGeom>
            <a:avLst/>
            <a:gdLst/>
            <a:ahLst/>
            <a:cxnLst/>
            <a:rect l="l" t="t" r="r" b="b"/>
            <a:pathLst>
              <a:path w="477519" h="467360">
                <a:moveTo>
                  <a:pt x="238760" y="0"/>
                </a:moveTo>
                <a:lnTo>
                  <a:pt x="190641" y="4748"/>
                </a:lnTo>
                <a:lnTo>
                  <a:pt x="145823" y="18367"/>
                </a:lnTo>
                <a:lnTo>
                  <a:pt x="105266" y="39915"/>
                </a:lnTo>
                <a:lnTo>
                  <a:pt x="69930" y="68453"/>
                </a:lnTo>
                <a:lnTo>
                  <a:pt x="40776" y="103038"/>
                </a:lnTo>
                <a:lnTo>
                  <a:pt x="18762" y="142732"/>
                </a:lnTo>
                <a:lnTo>
                  <a:pt x="4850" y="186592"/>
                </a:lnTo>
                <a:lnTo>
                  <a:pt x="0" y="233680"/>
                </a:lnTo>
                <a:lnTo>
                  <a:pt x="4850" y="280767"/>
                </a:lnTo>
                <a:lnTo>
                  <a:pt x="18762" y="324627"/>
                </a:lnTo>
                <a:lnTo>
                  <a:pt x="40776" y="364321"/>
                </a:lnTo>
                <a:lnTo>
                  <a:pt x="69930" y="398907"/>
                </a:lnTo>
                <a:lnTo>
                  <a:pt x="105266" y="427444"/>
                </a:lnTo>
                <a:lnTo>
                  <a:pt x="145823" y="448992"/>
                </a:lnTo>
                <a:lnTo>
                  <a:pt x="190641" y="462611"/>
                </a:lnTo>
                <a:lnTo>
                  <a:pt x="238760" y="467360"/>
                </a:lnTo>
                <a:lnTo>
                  <a:pt x="286867" y="462611"/>
                </a:lnTo>
                <a:lnTo>
                  <a:pt x="331680" y="448992"/>
                </a:lnTo>
                <a:lnTo>
                  <a:pt x="372236" y="427444"/>
                </a:lnTo>
                <a:lnTo>
                  <a:pt x="407574" y="398907"/>
                </a:lnTo>
                <a:lnTo>
                  <a:pt x="436733" y="364321"/>
                </a:lnTo>
                <a:lnTo>
                  <a:pt x="458751" y="324627"/>
                </a:lnTo>
                <a:lnTo>
                  <a:pt x="472667" y="280767"/>
                </a:lnTo>
                <a:lnTo>
                  <a:pt x="477520" y="233680"/>
                </a:lnTo>
                <a:lnTo>
                  <a:pt x="472667" y="186592"/>
                </a:lnTo>
                <a:lnTo>
                  <a:pt x="458751" y="142732"/>
                </a:lnTo>
                <a:lnTo>
                  <a:pt x="436733" y="103038"/>
                </a:lnTo>
                <a:lnTo>
                  <a:pt x="407574" y="68453"/>
                </a:lnTo>
                <a:lnTo>
                  <a:pt x="372236" y="39915"/>
                </a:lnTo>
                <a:lnTo>
                  <a:pt x="331680" y="18367"/>
                </a:lnTo>
                <a:lnTo>
                  <a:pt x="286867" y="4748"/>
                </a:lnTo>
                <a:lnTo>
                  <a:pt x="238760" y="0"/>
                </a:lnTo>
                <a:close/>
              </a:path>
            </a:pathLst>
          </a:custGeom>
          <a:solidFill>
            <a:srgbClr val="00338D"/>
          </a:solidFill>
        </p:spPr>
        <p:txBody>
          <a:bodyPr wrap="square" lIns="0" tIns="0" rIns="0" bIns="0" rtlCol="0"/>
          <a:lstStyle/>
          <a:p>
            <a:endParaRPr/>
          </a:p>
        </p:txBody>
      </p:sp>
      <p:sp>
        <p:nvSpPr>
          <p:cNvPr id="10" name="object 10"/>
          <p:cNvSpPr/>
          <p:nvPr/>
        </p:nvSpPr>
        <p:spPr>
          <a:xfrm>
            <a:off x="1294764" y="2402839"/>
            <a:ext cx="264795" cy="548640"/>
          </a:xfrm>
          <a:custGeom>
            <a:avLst/>
            <a:gdLst/>
            <a:ahLst/>
            <a:cxnLst/>
            <a:rect l="l" t="t" r="r" b="b"/>
            <a:pathLst>
              <a:path w="264794" h="548639">
                <a:moveTo>
                  <a:pt x="0" y="0"/>
                </a:moveTo>
                <a:lnTo>
                  <a:pt x="0" y="548639"/>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20"/>
                </a:lnTo>
                <a:lnTo>
                  <a:pt x="260431" y="225515"/>
                </a:lnTo>
                <a:lnTo>
                  <a:pt x="247842" y="179516"/>
                </a:lnTo>
                <a:lnTo>
                  <a:pt x="227779" y="137068"/>
                </a:lnTo>
                <a:lnTo>
                  <a:pt x="200993" y="98917"/>
                </a:lnTo>
                <a:lnTo>
                  <a:pt x="168236" y="65808"/>
                </a:lnTo>
                <a:lnTo>
                  <a:pt x="130260" y="38486"/>
                </a:lnTo>
                <a:lnTo>
                  <a:pt x="87816" y="17699"/>
                </a:lnTo>
                <a:lnTo>
                  <a:pt x="41656" y="4190"/>
                </a:lnTo>
                <a:lnTo>
                  <a:pt x="0" y="0"/>
                </a:lnTo>
                <a:close/>
              </a:path>
            </a:pathLst>
          </a:custGeom>
          <a:ln w="10170">
            <a:solidFill>
              <a:srgbClr val="00338D"/>
            </a:solidFill>
          </a:ln>
        </p:spPr>
        <p:txBody>
          <a:bodyPr wrap="square" lIns="0" tIns="0" rIns="0" bIns="0" rtlCol="0"/>
          <a:lstStyle/>
          <a:p>
            <a:endParaRPr/>
          </a:p>
        </p:txBody>
      </p:sp>
      <p:sp>
        <p:nvSpPr>
          <p:cNvPr id="11" name="object 11"/>
          <p:cNvSpPr/>
          <p:nvPr/>
        </p:nvSpPr>
        <p:spPr>
          <a:xfrm>
            <a:off x="1000760" y="2404110"/>
            <a:ext cx="252095" cy="546100"/>
          </a:xfrm>
          <a:custGeom>
            <a:avLst/>
            <a:gdLst/>
            <a:ahLst/>
            <a:cxnLst/>
            <a:rect l="l" t="t" r="r" b="b"/>
            <a:pathLst>
              <a:path w="252094" h="546100">
                <a:moveTo>
                  <a:pt x="251980" y="546100"/>
                </a:moveTo>
                <a:lnTo>
                  <a:pt x="251980" y="0"/>
                </a:lnTo>
                <a:lnTo>
                  <a:pt x="223088" y="2920"/>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8"/>
                </a:lnTo>
                <a:lnTo>
                  <a:pt x="251980" y="546100"/>
                </a:lnTo>
                <a:close/>
              </a:path>
            </a:pathLst>
          </a:custGeom>
          <a:ln w="10170">
            <a:solidFill>
              <a:srgbClr val="00338D"/>
            </a:solidFill>
          </a:ln>
        </p:spPr>
        <p:txBody>
          <a:bodyPr wrap="square" lIns="0" tIns="0" rIns="0" bIns="0" rtlCol="0"/>
          <a:lstStyle/>
          <a:p>
            <a:endParaRPr/>
          </a:p>
        </p:txBody>
      </p:sp>
      <p:sp>
        <p:nvSpPr>
          <p:cNvPr id="12" name="object 12"/>
          <p:cNvSpPr/>
          <p:nvPr/>
        </p:nvSpPr>
        <p:spPr>
          <a:xfrm>
            <a:off x="1036319" y="2438400"/>
            <a:ext cx="477520" cy="467359"/>
          </a:xfrm>
          <a:custGeom>
            <a:avLst/>
            <a:gdLst/>
            <a:ahLst/>
            <a:cxnLst/>
            <a:rect l="l" t="t" r="r" b="b"/>
            <a:pathLst>
              <a:path w="477519" h="467360">
                <a:moveTo>
                  <a:pt x="238760" y="0"/>
                </a:moveTo>
                <a:lnTo>
                  <a:pt x="190641" y="4748"/>
                </a:lnTo>
                <a:lnTo>
                  <a:pt x="145823" y="18367"/>
                </a:lnTo>
                <a:lnTo>
                  <a:pt x="105266" y="39915"/>
                </a:lnTo>
                <a:lnTo>
                  <a:pt x="69930" y="68453"/>
                </a:lnTo>
                <a:lnTo>
                  <a:pt x="40776" y="103038"/>
                </a:lnTo>
                <a:lnTo>
                  <a:pt x="18762" y="142732"/>
                </a:lnTo>
                <a:lnTo>
                  <a:pt x="4850" y="186592"/>
                </a:lnTo>
                <a:lnTo>
                  <a:pt x="0" y="233679"/>
                </a:lnTo>
                <a:lnTo>
                  <a:pt x="4850" y="280767"/>
                </a:lnTo>
                <a:lnTo>
                  <a:pt x="18762" y="324627"/>
                </a:lnTo>
                <a:lnTo>
                  <a:pt x="40776" y="364321"/>
                </a:lnTo>
                <a:lnTo>
                  <a:pt x="69930" y="398906"/>
                </a:lnTo>
                <a:lnTo>
                  <a:pt x="105266" y="427444"/>
                </a:lnTo>
                <a:lnTo>
                  <a:pt x="145823" y="448992"/>
                </a:lnTo>
                <a:lnTo>
                  <a:pt x="190641" y="462611"/>
                </a:lnTo>
                <a:lnTo>
                  <a:pt x="238760" y="467360"/>
                </a:lnTo>
                <a:lnTo>
                  <a:pt x="286867" y="462611"/>
                </a:lnTo>
                <a:lnTo>
                  <a:pt x="331680" y="448992"/>
                </a:lnTo>
                <a:lnTo>
                  <a:pt x="372236" y="427444"/>
                </a:lnTo>
                <a:lnTo>
                  <a:pt x="407574" y="398906"/>
                </a:lnTo>
                <a:lnTo>
                  <a:pt x="436733" y="364321"/>
                </a:lnTo>
                <a:lnTo>
                  <a:pt x="458751" y="324627"/>
                </a:lnTo>
                <a:lnTo>
                  <a:pt x="472667" y="280767"/>
                </a:lnTo>
                <a:lnTo>
                  <a:pt x="477520" y="233679"/>
                </a:lnTo>
                <a:lnTo>
                  <a:pt x="472667" y="186592"/>
                </a:lnTo>
                <a:lnTo>
                  <a:pt x="458751" y="142732"/>
                </a:lnTo>
                <a:lnTo>
                  <a:pt x="436733" y="103038"/>
                </a:lnTo>
                <a:lnTo>
                  <a:pt x="407574" y="68453"/>
                </a:lnTo>
                <a:lnTo>
                  <a:pt x="372236" y="39915"/>
                </a:lnTo>
                <a:lnTo>
                  <a:pt x="331680" y="18367"/>
                </a:lnTo>
                <a:lnTo>
                  <a:pt x="286867" y="4748"/>
                </a:lnTo>
                <a:lnTo>
                  <a:pt x="238760" y="0"/>
                </a:lnTo>
                <a:close/>
              </a:path>
            </a:pathLst>
          </a:custGeom>
          <a:solidFill>
            <a:srgbClr val="00338D"/>
          </a:solidFill>
        </p:spPr>
        <p:txBody>
          <a:bodyPr wrap="square" lIns="0" tIns="0" rIns="0" bIns="0" rtlCol="0"/>
          <a:lstStyle/>
          <a:p>
            <a:endParaRPr/>
          </a:p>
        </p:txBody>
      </p:sp>
      <p:sp>
        <p:nvSpPr>
          <p:cNvPr id="13" name="object 13"/>
          <p:cNvSpPr/>
          <p:nvPr/>
        </p:nvSpPr>
        <p:spPr>
          <a:xfrm>
            <a:off x="1294764" y="3032760"/>
            <a:ext cx="264795" cy="548640"/>
          </a:xfrm>
          <a:custGeom>
            <a:avLst/>
            <a:gdLst/>
            <a:ahLst/>
            <a:cxnLst/>
            <a:rect l="l" t="t" r="r" b="b"/>
            <a:pathLst>
              <a:path w="264794" h="548639">
                <a:moveTo>
                  <a:pt x="0" y="0"/>
                </a:moveTo>
                <a:lnTo>
                  <a:pt x="0" y="548639"/>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19"/>
                </a:lnTo>
                <a:lnTo>
                  <a:pt x="260431" y="225515"/>
                </a:lnTo>
                <a:lnTo>
                  <a:pt x="247842" y="179516"/>
                </a:lnTo>
                <a:lnTo>
                  <a:pt x="227779" y="137068"/>
                </a:lnTo>
                <a:lnTo>
                  <a:pt x="200993" y="98917"/>
                </a:lnTo>
                <a:lnTo>
                  <a:pt x="168236" y="65808"/>
                </a:lnTo>
                <a:lnTo>
                  <a:pt x="130260" y="38486"/>
                </a:lnTo>
                <a:lnTo>
                  <a:pt x="87816" y="17699"/>
                </a:lnTo>
                <a:lnTo>
                  <a:pt x="41656" y="4190"/>
                </a:lnTo>
                <a:lnTo>
                  <a:pt x="0" y="0"/>
                </a:lnTo>
                <a:close/>
              </a:path>
            </a:pathLst>
          </a:custGeom>
          <a:ln w="10170">
            <a:solidFill>
              <a:srgbClr val="00338D"/>
            </a:solidFill>
          </a:ln>
        </p:spPr>
        <p:txBody>
          <a:bodyPr wrap="square" lIns="0" tIns="0" rIns="0" bIns="0" rtlCol="0"/>
          <a:lstStyle/>
          <a:p>
            <a:endParaRPr/>
          </a:p>
        </p:txBody>
      </p:sp>
      <p:sp>
        <p:nvSpPr>
          <p:cNvPr id="14" name="object 14"/>
          <p:cNvSpPr/>
          <p:nvPr/>
        </p:nvSpPr>
        <p:spPr>
          <a:xfrm>
            <a:off x="1000760" y="3034029"/>
            <a:ext cx="252095" cy="546100"/>
          </a:xfrm>
          <a:custGeom>
            <a:avLst/>
            <a:gdLst/>
            <a:ahLst/>
            <a:cxnLst/>
            <a:rect l="l" t="t" r="r" b="b"/>
            <a:pathLst>
              <a:path w="252094" h="546100">
                <a:moveTo>
                  <a:pt x="251980" y="546100"/>
                </a:moveTo>
                <a:lnTo>
                  <a:pt x="251980" y="0"/>
                </a:lnTo>
                <a:lnTo>
                  <a:pt x="223088" y="2921"/>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9"/>
                </a:lnTo>
                <a:lnTo>
                  <a:pt x="251980" y="546100"/>
                </a:lnTo>
                <a:close/>
              </a:path>
            </a:pathLst>
          </a:custGeom>
          <a:ln w="10170">
            <a:solidFill>
              <a:srgbClr val="00338D"/>
            </a:solidFill>
          </a:ln>
        </p:spPr>
        <p:txBody>
          <a:bodyPr wrap="square" lIns="0" tIns="0" rIns="0" bIns="0" rtlCol="0"/>
          <a:lstStyle/>
          <a:p>
            <a:endParaRPr/>
          </a:p>
        </p:txBody>
      </p:sp>
      <p:sp>
        <p:nvSpPr>
          <p:cNvPr id="15" name="object 15"/>
          <p:cNvSpPr/>
          <p:nvPr/>
        </p:nvSpPr>
        <p:spPr>
          <a:xfrm>
            <a:off x="1036319" y="3068320"/>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59"/>
                </a:lnTo>
                <a:lnTo>
                  <a:pt x="4850" y="286867"/>
                </a:lnTo>
                <a:lnTo>
                  <a:pt x="18762" y="331680"/>
                </a:lnTo>
                <a:lnTo>
                  <a:pt x="40776" y="372236"/>
                </a:lnTo>
                <a:lnTo>
                  <a:pt x="69930" y="407574"/>
                </a:lnTo>
                <a:lnTo>
                  <a:pt x="105266" y="436733"/>
                </a:lnTo>
                <a:lnTo>
                  <a:pt x="145823" y="458751"/>
                </a:lnTo>
                <a:lnTo>
                  <a:pt x="190641" y="472667"/>
                </a:lnTo>
                <a:lnTo>
                  <a:pt x="238760" y="477519"/>
                </a:lnTo>
                <a:lnTo>
                  <a:pt x="286867" y="472667"/>
                </a:lnTo>
                <a:lnTo>
                  <a:pt x="331680" y="458751"/>
                </a:lnTo>
                <a:lnTo>
                  <a:pt x="372236" y="436733"/>
                </a:lnTo>
                <a:lnTo>
                  <a:pt x="407574" y="407574"/>
                </a:lnTo>
                <a:lnTo>
                  <a:pt x="436733" y="372236"/>
                </a:lnTo>
                <a:lnTo>
                  <a:pt x="458751" y="331680"/>
                </a:lnTo>
                <a:lnTo>
                  <a:pt x="472667" y="286867"/>
                </a:lnTo>
                <a:lnTo>
                  <a:pt x="477520" y="238759"/>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16" name="object 16"/>
          <p:cNvSpPr/>
          <p:nvPr/>
        </p:nvSpPr>
        <p:spPr>
          <a:xfrm>
            <a:off x="1294764" y="3662679"/>
            <a:ext cx="264795" cy="558800"/>
          </a:xfrm>
          <a:custGeom>
            <a:avLst/>
            <a:gdLst/>
            <a:ahLst/>
            <a:cxnLst/>
            <a:rect l="l" t="t" r="r" b="b"/>
            <a:pathLst>
              <a:path w="264794" h="558800">
                <a:moveTo>
                  <a:pt x="0" y="0"/>
                </a:moveTo>
                <a:lnTo>
                  <a:pt x="0" y="558800"/>
                </a:lnTo>
                <a:lnTo>
                  <a:pt x="41656" y="554609"/>
                </a:lnTo>
                <a:lnTo>
                  <a:pt x="87816" y="540840"/>
                </a:lnTo>
                <a:lnTo>
                  <a:pt x="130260" y="519662"/>
                </a:lnTo>
                <a:lnTo>
                  <a:pt x="168236" y="491831"/>
                </a:lnTo>
                <a:lnTo>
                  <a:pt x="200993" y="458104"/>
                </a:lnTo>
                <a:lnTo>
                  <a:pt x="227779" y="419241"/>
                </a:lnTo>
                <a:lnTo>
                  <a:pt x="247842" y="375997"/>
                </a:lnTo>
                <a:lnTo>
                  <a:pt x="260431" y="329131"/>
                </a:lnTo>
                <a:lnTo>
                  <a:pt x="264794" y="279400"/>
                </a:lnTo>
                <a:lnTo>
                  <a:pt x="260431" y="229668"/>
                </a:lnTo>
                <a:lnTo>
                  <a:pt x="247842" y="182802"/>
                </a:lnTo>
                <a:lnTo>
                  <a:pt x="227779" y="139558"/>
                </a:lnTo>
                <a:lnTo>
                  <a:pt x="200993" y="100695"/>
                </a:lnTo>
                <a:lnTo>
                  <a:pt x="168236" y="66968"/>
                </a:lnTo>
                <a:lnTo>
                  <a:pt x="130260" y="39137"/>
                </a:lnTo>
                <a:lnTo>
                  <a:pt x="87816" y="17959"/>
                </a:lnTo>
                <a:lnTo>
                  <a:pt x="41656" y="4191"/>
                </a:lnTo>
                <a:lnTo>
                  <a:pt x="0" y="0"/>
                </a:lnTo>
                <a:close/>
              </a:path>
            </a:pathLst>
          </a:custGeom>
          <a:ln w="10170">
            <a:solidFill>
              <a:srgbClr val="00338D"/>
            </a:solidFill>
          </a:ln>
        </p:spPr>
        <p:txBody>
          <a:bodyPr wrap="square" lIns="0" tIns="0" rIns="0" bIns="0" rtlCol="0"/>
          <a:lstStyle/>
          <a:p>
            <a:endParaRPr/>
          </a:p>
        </p:txBody>
      </p:sp>
      <p:sp>
        <p:nvSpPr>
          <p:cNvPr id="17" name="object 17"/>
          <p:cNvSpPr/>
          <p:nvPr/>
        </p:nvSpPr>
        <p:spPr>
          <a:xfrm>
            <a:off x="1000760" y="3663950"/>
            <a:ext cx="252095" cy="556260"/>
          </a:xfrm>
          <a:custGeom>
            <a:avLst/>
            <a:gdLst/>
            <a:ahLst/>
            <a:cxnLst/>
            <a:rect l="l" t="t" r="r" b="b"/>
            <a:pathLst>
              <a:path w="252094" h="556260">
                <a:moveTo>
                  <a:pt x="251980" y="556260"/>
                </a:moveTo>
                <a:lnTo>
                  <a:pt x="251980" y="0"/>
                </a:lnTo>
                <a:lnTo>
                  <a:pt x="223088" y="2920"/>
                </a:lnTo>
                <a:lnTo>
                  <a:pt x="176948" y="16689"/>
                </a:lnTo>
                <a:lnTo>
                  <a:pt x="134518" y="37867"/>
                </a:lnTo>
                <a:lnTo>
                  <a:pt x="96551" y="65698"/>
                </a:lnTo>
                <a:lnTo>
                  <a:pt x="63800" y="99425"/>
                </a:lnTo>
                <a:lnTo>
                  <a:pt x="37016" y="138288"/>
                </a:lnTo>
                <a:lnTo>
                  <a:pt x="16953" y="181532"/>
                </a:lnTo>
                <a:lnTo>
                  <a:pt x="4363" y="228398"/>
                </a:lnTo>
                <a:lnTo>
                  <a:pt x="0" y="278130"/>
                </a:lnTo>
                <a:lnTo>
                  <a:pt x="4363" y="327861"/>
                </a:lnTo>
                <a:lnTo>
                  <a:pt x="16953" y="374727"/>
                </a:lnTo>
                <a:lnTo>
                  <a:pt x="37016" y="417971"/>
                </a:lnTo>
                <a:lnTo>
                  <a:pt x="63800" y="456834"/>
                </a:lnTo>
                <a:lnTo>
                  <a:pt x="96551" y="490561"/>
                </a:lnTo>
                <a:lnTo>
                  <a:pt x="134518" y="518392"/>
                </a:lnTo>
                <a:lnTo>
                  <a:pt x="176948" y="539570"/>
                </a:lnTo>
                <a:lnTo>
                  <a:pt x="223088" y="553338"/>
                </a:lnTo>
                <a:lnTo>
                  <a:pt x="251980" y="556260"/>
                </a:lnTo>
                <a:close/>
              </a:path>
            </a:pathLst>
          </a:custGeom>
          <a:ln w="10170">
            <a:solidFill>
              <a:srgbClr val="00338D"/>
            </a:solidFill>
          </a:ln>
        </p:spPr>
        <p:txBody>
          <a:bodyPr wrap="square" lIns="0" tIns="0" rIns="0" bIns="0" rtlCol="0"/>
          <a:lstStyle/>
          <a:p>
            <a:endParaRPr/>
          </a:p>
        </p:txBody>
      </p:sp>
      <p:sp>
        <p:nvSpPr>
          <p:cNvPr id="18" name="object 18"/>
          <p:cNvSpPr/>
          <p:nvPr/>
        </p:nvSpPr>
        <p:spPr>
          <a:xfrm>
            <a:off x="1036319" y="3698240"/>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60"/>
                </a:lnTo>
                <a:lnTo>
                  <a:pt x="4850" y="286867"/>
                </a:lnTo>
                <a:lnTo>
                  <a:pt x="18762" y="331680"/>
                </a:lnTo>
                <a:lnTo>
                  <a:pt x="40776" y="372236"/>
                </a:lnTo>
                <a:lnTo>
                  <a:pt x="69930" y="407574"/>
                </a:lnTo>
                <a:lnTo>
                  <a:pt x="105266" y="436733"/>
                </a:lnTo>
                <a:lnTo>
                  <a:pt x="145823" y="458751"/>
                </a:lnTo>
                <a:lnTo>
                  <a:pt x="190641" y="472667"/>
                </a:lnTo>
                <a:lnTo>
                  <a:pt x="238760" y="477520"/>
                </a:lnTo>
                <a:lnTo>
                  <a:pt x="286867" y="472667"/>
                </a:lnTo>
                <a:lnTo>
                  <a:pt x="331680" y="458751"/>
                </a:lnTo>
                <a:lnTo>
                  <a:pt x="372236" y="436733"/>
                </a:lnTo>
                <a:lnTo>
                  <a:pt x="407574" y="407574"/>
                </a:lnTo>
                <a:lnTo>
                  <a:pt x="436733" y="372236"/>
                </a:lnTo>
                <a:lnTo>
                  <a:pt x="458751" y="331680"/>
                </a:lnTo>
                <a:lnTo>
                  <a:pt x="472667" y="286867"/>
                </a:lnTo>
                <a:lnTo>
                  <a:pt x="477520" y="238760"/>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19" name="object 19"/>
          <p:cNvSpPr/>
          <p:nvPr/>
        </p:nvSpPr>
        <p:spPr>
          <a:xfrm>
            <a:off x="1294764" y="4292600"/>
            <a:ext cx="264795" cy="558800"/>
          </a:xfrm>
          <a:custGeom>
            <a:avLst/>
            <a:gdLst/>
            <a:ahLst/>
            <a:cxnLst/>
            <a:rect l="l" t="t" r="r" b="b"/>
            <a:pathLst>
              <a:path w="264794" h="558800">
                <a:moveTo>
                  <a:pt x="0" y="0"/>
                </a:moveTo>
                <a:lnTo>
                  <a:pt x="0" y="558800"/>
                </a:lnTo>
                <a:lnTo>
                  <a:pt x="41656" y="554608"/>
                </a:lnTo>
                <a:lnTo>
                  <a:pt x="87816" y="540840"/>
                </a:lnTo>
                <a:lnTo>
                  <a:pt x="130260" y="519662"/>
                </a:lnTo>
                <a:lnTo>
                  <a:pt x="168236" y="491831"/>
                </a:lnTo>
                <a:lnTo>
                  <a:pt x="200993" y="458104"/>
                </a:lnTo>
                <a:lnTo>
                  <a:pt x="227779" y="419241"/>
                </a:lnTo>
                <a:lnTo>
                  <a:pt x="247842" y="375997"/>
                </a:lnTo>
                <a:lnTo>
                  <a:pt x="260431" y="329131"/>
                </a:lnTo>
                <a:lnTo>
                  <a:pt x="264794" y="279400"/>
                </a:lnTo>
                <a:lnTo>
                  <a:pt x="260431" y="229668"/>
                </a:lnTo>
                <a:lnTo>
                  <a:pt x="247842" y="182802"/>
                </a:lnTo>
                <a:lnTo>
                  <a:pt x="227779" y="139558"/>
                </a:lnTo>
                <a:lnTo>
                  <a:pt x="200993" y="100695"/>
                </a:lnTo>
                <a:lnTo>
                  <a:pt x="168236" y="66968"/>
                </a:lnTo>
                <a:lnTo>
                  <a:pt x="130260" y="39137"/>
                </a:lnTo>
                <a:lnTo>
                  <a:pt x="87816" y="17959"/>
                </a:lnTo>
                <a:lnTo>
                  <a:pt x="41656" y="4191"/>
                </a:lnTo>
                <a:lnTo>
                  <a:pt x="0" y="0"/>
                </a:lnTo>
                <a:close/>
              </a:path>
            </a:pathLst>
          </a:custGeom>
          <a:ln w="10170">
            <a:solidFill>
              <a:srgbClr val="00338D"/>
            </a:solidFill>
          </a:ln>
        </p:spPr>
        <p:txBody>
          <a:bodyPr wrap="square" lIns="0" tIns="0" rIns="0" bIns="0" rtlCol="0"/>
          <a:lstStyle/>
          <a:p>
            <a:endParaRPr/>
          </a:p>
        </p:txBody>
      </p:sp>
      <p:sp>
        <p:nvSpPr>
          <p:cNvPr id="20" name="object 20"/>
          <p:cNvSpPr/>
          <p:nvPr/>
        </p:nvSpPr>
        <p:spPr>
          <a:xfrm>
            <a:off x="1000760" y="4293870"/>
            <a:ext cx="252095" cy="556260"/>
          </a:xfrm>
          <a:custGeom>
            <a:avLst/>
            <a:gdLst/>
            <a:ahLst/>
            <a:cxnLst/>
            <a:rect l="l" t="t" r="r" b="b"/>
            <a:pathLst>
              <a:path w="252094" h="556260">
                <a:moveTo>
                  <a:pt x="251980" y="556259"/>
                </a:moveTo>
                <a:lnTo>
                  <a:pt x="251980" y="0"/>
                </a:lnTo>
                <a:lnTo>
                  <a:pt x="223088" y="2920"/>
                </a:lnTo>
                <a:lnTo>
                  <a:pt x="176948" y="16689"/>
                </a:lnTo>
                <a:lnTo>
                  <a:pt x="134518" y="37867"/>
                </a:lnTo>
                <a:lnTo>
                  <a:pt x="96551" y="65698"/>
                </a:lnTo>
                <a:lnTo>
                  <a:pt x="63800" y="99425"/>
                </a:lnTo>
                <a:lnTo>
                  <a:pt x="37016" y="138288"/>
                </a:lnTo>
                <a:lnTo>
                  <a:pt x="16953" y="181532"/>
                </a:lnTo>
                <a:lnTo>
                  <a:pt x="4363" y="228398"/>
                </a:lnTo>
                <a:lnTo>
                  <a:pt x="0" y="278129"/>
                </a:lnTo>
                <a:lnTo>
                  <a:pt x="4363" y="327861"/>
                </a:lnTo>
                <a:lnTo>
                  <a:pt x="16953" y="374727"/>
                </a:lnTo>
                <a:lnTo>
                  <a:pt x="37016" y="417971"/>
                </a:lnTo>
                <a:lnTo>
                  <a:pt x="63800" y="456834"/>
                </a:lnTo>
                <a:lnTo>
                  <a:pt x="96551" y="490561"/>
                </a:lnTo>
                <a:lnTo>
                  <a:pt x="134518" y="518392"/>
                </a:lnTo>
                <a:lnTo>
                  <a:pt x="176948" y="539570"/>
                </a:lnTo>
                <a:lnTo>
                  <a:pt x="223088" y="553338"/>
                </a:lnTo>
                <a:lnTo>
                  <a:pt x="251980" y="556259"/>
                </a:lnTo>
                <a:close/>
              </a:path>
            </a:pathLst>
          </a:custGeom>
          <a:ln w="10170">
            <a:solidFill>
              <a:srgbClr val="00338D"/>
            </a:solidFill>
          </a:ln>
        </p:spPr>
        <p:txBody>
          <a:bodyPr wrap="square" lIns="0" tIns="0" rIns="0" bIns="0" rtlCol="0"/>
          <a:lstStyle/>
          <a:p>
            <a:endParaRPr/>
          </a:p>
        </p:txBody>
      </p:sp>
      <p:sp>
        <p:nvSpPr>
          <p:cNvPr id="21" name="object 21"/>
          <p:cNvSpPr/>
          <p:nvPr/>
        </p:nvSpPr>
        <p:spPr>
          <a:xfrm>
            <a:off x="1036319" y="4328159"/>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59"/>
                </a:lnTo>
                <a:lnTo>
                  <a:pt x="4850" y="286867"/>
                </a:lnTo>
                <a:lnTo>
                  <a:pt x="18762" y="331680"/>
                </a:lnTo>
                <a:lnTo>
                  <a:pt x="40776" y="372236"/>
                </a:lnTo>
                <a:lnTo>
                  <a:pt x="69930" y="407574"/>
                </a:lnTo>
                <a:lnTo>
                  <a:pt x="105266" y="436733"/>
                </a:lnTo>
                <a:lnTo>
                  <a:pt x="145823" y="458751"/>
                </a:lnTo>
                <a:lnTo>
                  <a:pt x="190641" y="472667"/>
                </a:lnTo>
                <a:lnTo>
                  <a:pt x="238760" y="477519"/>
                </a:lnTo>
                <a:lnTo>
                  <a:pt x="286867" y="472667"/>
                </a:lnTo>
                <a:lnTo>
                  <a:pt x="331680" y="458751"/>
                </a:lnTo>
                <a:lnTo>
                  <a:pt x="372236" y="436733"/>
                </a:lnTo>
                <a:lnTo>
                  <a:pt x="407574" y="407574"/>
                </a:lnTo>
                <a:lnTo>
                  <a:pt x="436733" y="372236"/>
                </a:lnTo>
                <a:lnTo>
                  <a:pt x="458751" y="331680"/>
                </a:lnTo>
                <a:lnTo>
                  <a:pt x="472667" y="286867"/>
                </a:lnTo>
                <a:lnTo>
                  <a:pt x="477520" y="238759"/>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22" name="object 22"/>
          <p:cNvSpPr/>
          <p:nvPr/>
        </p:nvSpPr>
        <p:spPr>
          <a:xfrm>
            <a:off x="1294764" y="4932679"/>
            <a:ext cx="264795" cy="548640"/>
          </a:xfrm>
          <a:custGeom>
            <a:avLst/>
            <a:gdLst/>
            <a:ahLst/>
            <a:cxnLst/>
            <a:rect l="l" t="t" r="r" b="b"/>
            <a:pathLst>
              <a:path w="264794" h="548639">
                <a:moveTo>
                  <a:pt x="0" y="0"/>
                </a:moveTo>
                <a:lnTo>
                  <a:pt x="0" y="548640"/>
                </a:lnTo>
                <a:lnTo>
                  <a:pt x="41656" y="544449"/>
                </a:lnTo>
                <a:lnTo>
                  <a:pt x="87816" y="530940"/>
                </a:lnTo>
                <a:lnTo>
                  <a:pt x="130260" y="510153"/>
                </a:lnTo>
                <a:lnTo>
                  <a:pt x="168236" y="482831"/>
                </a:lnTo>
                <a:lnTo>
                  <a:pt x="200993" y="449722"/>
                </a:lnTo>
                <a:lnTo>
                  <a:pt x="227779" y="411571"/>
                </a:lnTo>
                <a:lnTo>
                  <a:pt x="247842" y="369123"/>
                </a:lnTo>
                <a:lnTo>
                  <a:pt x="260431" y="323124"/>
                </a:lnTo>
                <a:lnTo>
                  <a:pt x="264794" y="274320"/>
                </a:lnTo>
                <a:lnTo>
                  <a:pt x="260431" y="225515"/>
                </a:lnTo>
                <a:lnTo>
                  <a:pt x="247842" y="179516"/>
                </a:lnTo>
                <a:lnTo>
                  <a:pt x="227779" y="137068"/>
                </a:lnTo>
                <a:lnTo>
                  <a:pt x="200993" y="98917"/>
                </a:lnTo>
                <a:lnTo>
                  <a:pt x="168236" y="65808"/>
                </a:lnTo>
                <a:lnTo>
                  <a:pt x="130260" y="38486"/>
                </a:lnTo>
                <a:lnTo>
                  <a:pt x="87816" y="17699"/>
                </a:lnTo>
                <a:lnTo>
                  <a:pt x="41656" y="4191"/>
                </a:lnTo>
                <a:lnTo>
                  <a:pt x="0" y="0"/>
                </a:lnTo>
                <a:close/>
              </a:path>
            </a:pathLst>
          </a:custGeom>
          <a:ln w="10170">
            <a:solidFill>
              <a:srgbClr val="00338D"/>
            </a:solidFill>
          </a:ln>
        </p:spPr>
        <p:txBody>
          <a:bodyPr wrap="square" lIns="0" tIns="0" rIns="0" bIns="0" rtlCol="0"/>
          <a:lstStyle/>
          <a:p>
            <a:endParaRPr/>
          </a:p>
        </p:txBody>
      </p:sp>
      <p:sp>
        <p:nvSpPr>
          <p:cNvPr id="23" name="object 23"/>
          <p:cNvSpPr/>
          <p:nvPr/>
        </p:nvSpPr>
        <p:spPr>
          <a:xfrm>
            <a:off x="1000760" y="4933950"/>
            <a:ext cx="252095" cy="546100"/>
          </a:xfrm>
          <a:custGeom>
            <a:avLst/>
            <a:gdLst/>
            <a:ahLst/>
            <a:cxnLst/>
            <a:rect l="l" t="t" r="r" b="b"/>
            <a:pathLst>
              <a:path w="252094" h="546100">
                <a:moveTo>
                  <a:pt x="251980" y="546100"/>
                </a:moveTo>
                <a:lnTo>
                  <a:pt x="251980" y="0"/>
                </a:lnTo>
                <a:lnTo>
                  <a:pt x="223088" y="2920"/>
                </a:lnTo>
                <a:lnTo>
                  <a:pt x="176948" y="16429"/>
                </a:lnTo>
                <a:lnTo>
                  <a:pt x="134518" y="37216"/>
                </a:lnTo>
                <a:lnTo>
                  <a:pt x="96551" y="64538"/>
                </a:lnTo>
                <a:lnTo>
                  <a:pt x="63800" y="97647"/>
                </a:lnTo>
                <a:lnTo>
                  <a:pt x="37016" y="135798"/>
                </a:lnTo>
                <a:lnTo>
                  <a:pt x="16953" y="178246"/>
                </a:lnTo>
                <a:lnTo>
                  <a:pt x="4363" y="224245"/>
                </a:lnTo>
                <a:lnTo>
                  <a:pt x="0" y="273050"/>
                </a:lnTo>
                <a:lnTo>
                  <a:pt x="4363" y="321854"/>
                </a:lnTo>
                <a:lnTo>
                  <a:pt x="16953" y="367853"/>
                </a:lnTo>
                <a:lnTo>
                  <a:pt x="37016" y="410301"/>
                </a:lnTo>
                <a:lnTo>
                  <a:pt x="63800" y="448452"/>
                </a:lnTo>
                <a:lnTo>
                  <a:pt x="96551" y="481561"/>
                </a:lnTo>
                <a:lnTo>
                  <a:pt x="134518" y="508883"/>
                </a:lnTo>
                <a:lnTo>
                  <a:pt x="176948" y="529670"/>
                </a:lnTo>
                <a:lnTo>
                  <a:pt x="223088" y="543179"/>
                </a:lnTo>
                <a:lnTo>
                  <a:pt x="251980" y="546100"/>
                </a:lnTo>
                <a:close/>
              </a:path>
            </a:pathLst>
          </a:custGeom>
          <a:ln w="10170">
            <a:solidFill>
              <a:srgbClr val="00338D"/>
            </a:solidFill>
          </a:ln>
        </p:spPr>
        <p:txBody>
          <a:bodyPr wrap="square" lIns="0" tIns="0" rIns="0" bIns="0" rtlCol="0"/>
          <a:lstStyle/>
          <a:p>
            <a:endParaRPr/>
          </a:p>
        </p:txBody>
      </p:sp>
      <p:sp>
        <p:nvSpPr>
          <p:cNvPr id="24" name="object 24"/>
          <p:cNvSpPr/>
          <p:nvPr/>
        </p:nvSpPr>
        <p:spPr>
          <a:xfrm>
            <a:off x="1036319" y="4958079"/>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60"/>
                </a:lnTo>
                <a:lnTo>
                  <a:pt x="4850" y="286867"/>
                </a:lnTo>
                <a:lnTo>
                  <a:pt x="18762" y="331680"/>
                </a:lnTo>
                <a:lnTo>
                  <a:pt x="40776" y="372236"/>
                </a:lnTo>
                <a:lnTo>
                  <a:pt x="69930" y="407574"/>
                </a:lnTo>
                <a:lnTo>
                  <a:pt x="105266" y="436733"/>
                </a:lnTo>
                <a:lnTo>
                  <a:pt x="145823" y="458751"/>
                </a:lnTo>
                <a:lnTo>
                  <a:pt x="190641" y="472667"/>
                </a:lnTo>
                <a:lnTo>
                  <a:pt x="238760" y="477520"/>
                </a:lnTo>
                <a:lnTo>
                  <a:pt x="286867" y="472667"/>
                </a:lnTo>
                <a:lnTo>
                  <a:pt x="331680" y="458751"/>
                </a:lnTo>
                <a:lnTo>
                  <a:pt x="372236" y="436733"/>
                </a:lnTo>
                <a:lnTo>
                  <a:pt x="407574" y="407574"/>
                </a:lnTo>
                <a:lnTo>
                  <a:pt x="436733" y="372236"/>
                </a:lnTo>
                <a:lnTo>
                  <a:pt x="458751" y="331680"/>
                </a:lnTo>
                <a:lnTo>
                  <a:pt x="472667" y="286867"/>
                </a:lnTo>
                <a:lnTo>
                  <a:pt x="477520" y="238760"/>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25" name="object 25"/>
          <p:cNvSpPr txBox="1"/>
          <p:nvPr/>
        </p:nvSpPr>
        <p:spPr>
          <a:xfrm>
            <a:off x="1644269" y="2355278"/>
            <a:ext cx="4199890" cy="585470"/>
          </a:xfrm>
          <a:prstGeom prst="rect">
            <a:avLst/>
          </a:prstGeom>
        </p:spPr>
        <p:txBody>
          <a:bodyPr vert="horz" wrap="square" lIns="0" tIns="95885" rIns="0" bIns="0" rtlCol="0">
            <a:spAutoFit/>
          </a:bodyPr>
          <a:lstStyle/>
          <a:p>
            <a:pPr marL="12700">
              <a:lnSpc>
                <a:spcPct val="100000"/>
              </a:lnSpc>
              <a:spcBef>
                <a:spcPts val="755"/>
              </a:spcBef>
            </a:pPr>
            <a:r>
              <a:rPr sz="850" spc="5" dirty="0">
                <a:solidFill>
                  <a:srgbClr val="00338D"/>
                </a:solidFill>
                <a:latin typeface="Arial"/>
                <a:cs typeface="Arial"/>
              </a:rPr>
              <a:t>Started </a:t>
            </a:r>
            <a:r>
              <a:rPr sz="850" spc="10" dirty="0">
                <a:solidFill>
                  <a:srgbClr val="00338D"/>
                </a:solidFill>
                <a:latin typeface="Arial"/>
                <a:cs typeface="Arial"/>
              </a:rPr>
              <a:t>business </a:t>
            </a:r>
            <a:r>
              <a:rPr sz="850" spc="5" dirty="0">
                <a:solidFill>
                  <a:srgbClr val="00338D"/>
                </a:solidFill>
                <a:latin typeface="Arial"/>
                <a:cs typeface="Arial"/>
              </a:rPr>
              <a:t>as </a:t>
            </a:r>
            <a:r>
              <a:rPr sz="850" spc="10" dirty="0">
                <a:solidFill>
                  <a:srgbClr val="00338D"/>
                </a:solidFill>
                <a:latin typeface="Arial"/>
                <a:cs typeface="Arial"/>
              </a:rPr>
              <a:t>an </a:t>
            </a:r>
            <a:r>
              <a:rPr sz="850" b="1" spc="20" dirty="0">
                <a:solidFill>
                  <a:srgbClr val="00338D"/>
                </a:solidFill>
                <a:latin typeface="Arial"/>
                <a:cs typeface="Arial"/>
              </a:rPr>
              <a:t>online </a:t>
            </a:r>
            <a:r>
              <a:rPr sz="850" b="1" spc="30" dirty="0">
                <a:solidFill>
                  <a:srgbClr val="00338D"/>
                </a:solidFill>
                <a:latin typeface="Arial"/>
                <a:cs typeface="Arial"/>
              </a:rPr>
              <a:t>book</a:t>
            </a:r>
            <a:r>
              <a:rPr sz="850" b="1" spc="-5" dirty="0">
                <a:solidFill>
                  <a:srgbClr val="00338D"/>
                </a:solidFill>
                <a:latin typeface="Arial"/>
                <a:cs typeface="Arial"/>
              </a:rPr>
              <a:t> </a:t>
            </a:r>
            <a:r>
              <a:rPr sz="850" b="1" spc="40" dirty="0">
                <a:solidFill>
                  <a:srgbClr val="00338D"/>
                </a:solidFill>
                <a:latin typeface="Arial"/>
                <a:cs typeface="Arial"/>
              </a:rPr>
              <a:t>seller</a:t>
            </a:r>
            <a:endParaRPr sz="850">
              <a:latin typeface="Arial"/>
              <a:cs typeface="Arial"/>
            </a:endParaRPr>
          </a:p>
          <a:p>
            <a:pPr marL="12700">
              <a:lnSpc>
                <a:spcPct val="100000"/>
              </a:lnSpc>
              <a:spcBef>
                <a:spcPts val="665"/>
              </a:spcBef>
            </a:pPr>
            <a:r>
              <a:rPr sz="850" spc="-15" dirty="0">
                <a:solidFill>
                  <a:srgbClr val="00338D"/>
                </a:solidFill>
                <a:latin typeface="Arial"/>
                <a:cs typeface="Arial"/>
              </a:rPr>
              <a:t>Flipkart </a:t>
            </a:r>
            <a:r>
              <a:rPr sz="850" dirty="0">
                <a:solidFill>
                  <a:srgbClr val="00338D"/>
                </a:solidFill>
                <a:latin typeface="Arial"/>
                <a:cs typeface="Arial"/>
              </a:rPr>
              <a:t>adopted </a:t>
            </a:r>
            <a:r>
              <a:rPr sz="850" b="1" spc="40" dirty="0">
                <a:solidFill>
                  <a:srgbClr val="00338D"/>
                </a:solidFill>
                <a:latin typeface="Arial"/>
                <a:cs typeface="Arial"/>
              </a:rPr>
              <a:t>Marketplace model </a:t>
            </a:r>
            <a:r>
              <a:rPr sz="850" b="1" spc="5" dirty="0">
                <a:solidFill>
                  <a:srgbClr val="00338D"/>
                </a:solidFill>
                <a:latin typeface="Arial"/>
                <a:cs typeface="Arial"/>
              </a:rPr>
              <a:t>in </a:t>
            </a:r>
            <a:r>
              <a:rPr sz="850" b="1" spc="35" dirty="0">
                <a:solidFill>
                  <a:srgbClr val="00338D"/>
                </a:solidFill>
                <a:latin typeface="Arial"/>
                <a:cs typeface="Arial"/>
              </a:rPr>
              <a:t>February </a:t>
            </a:r>
            <a:r>
              <a:rPr sz="850" b="1" dirty="0">
                <a:solidFill>
                  <a:srgbClr val="00338D"/>
                </a:solidFill>
                <a:latin typeface="Arial"/>
                <a:cs typeface="Arial"/>
              </a:rPr>
              <a:t>2013</a:t>
            </a:r>
            <a:r>
              <a:rPr sz="850" dirty="0">
                <a:solidFill>
                  <a:srgbClr val="00338D"/>
                </a:solidFill>
                <a:latin typeface="Arial"/>
                <a:cs typeface="Arial"/>
              </a:rPr>
              <a:t>; </a:t>
            </a:r>
            <a:r>
              <a:rPr sz="850" spc="5" dirty="0">
                <a:solidFill>
                  <a:srgbClr val="00338D"/>
                </a:solidFill>
                <a:latin typeface="Arial"/>
                <a:cs typeface="Arial"/>
              </a:rPr>
              <a:t>also introduced</a:t>
            </a:r>
            <a:r>
              <a:rPr sz="850" spc="114" dirty="0">
                <a:solidFill>
                  <a:srgbClr val="00338D"/>
                </a:solidFill>
                <a:latin typeface="Arial"/>
                <a:cs typeface="Arial"/>
              </a:rPr>
              <a:t> </a:t>
            </a:r>
            <a:r>
              <a:rPr sz="850" spc="15" dirty="0">
                <a:solidFill>
                  <a:srgbClr val="00338D"/>
                </a:solidFill>
                <a:latin typeface="Arial"/>
                <a:cs typeface="Arial"/>
              </a:rPr>
              <a:t>‘next-day’</a:t>
            </a:r>
            <a:endParaRPr sz="850">
              <a:latin typeface="Arial"/>
              <a:cs typeface="Arial"/>
            </a:endParaRPr>
          </a:p>
          <a:p>
            <a:pPr marL="12700">
              <a:lnSpc>
                <a:spcPct val="100000"/>
              </a:lnSpc>
              <a:spcBef>
                <a:spcPts val="20"/>
              </a:spcBef>
            </a:pPr>
            <a:r>
              <a:rPr sz="850" dirty="0">
                <a:solidFill>
                  <a:srgbClr val="00338D"/>
                </a:solidFill>
                <a:latin typeface="Arial"/>
                <a:cs typeface="Arial"/>
              </a:rPr>
              <a:t>shipping</a:t>
            </a:r>
            <a:r>
              <a:rPr sz="850" spc="150" dirty="0">
                <a:solidFill>
                  <a:srgbClr val="00338D"/>
                </a:solidFill>
                <a:latin typeface="Arial"/>
                <a:cs typeface="Arial"/>
              </a:rPr>
              <a:t> </a:t>
            </a:r>
            <a:r>
              <a:rPr sz="850" spc="10" dirty="0">
                <a:solidFill>
                  <a:srgbClr val="00338D"/>
                </a:solidFill>
                <a:latin typeface="Arial"/>
                <a:cs typeface="Arial"/>
              </a:rPr>
              <a:t>guarantee</a:t>
            </a:r>
            <a:endParaRPr sz="850">
              <a:latin typeface="Arial"/>
              <a:cs typeface="Arial"/>
            </a:endParaRPr>
          </a:p>
        </p:txBody>
      </p:sp>
      <p:sp>
        <p:nvSpPr>
          <p:cNvPr id="26" name="object 26"/>
          <p:cNvSpPr txBox="1"/>
          <p:nvPr/>
        </p:nvSpPr>
        <p:spPr>
          <a:xfrm>
            <a:off x="1644269" y="3235960"/>
            <a:ext cx="2919095" cy="16002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Revenue: </a:t>
            </a:r>
            <a:r>
              <a:rPr sz="850" spc="5" dirty="0">
                <a:solidFill>
                  <a:srgbClr val="00338D"/>
                </a:solidFill>
                <a:latin typeface="Arial"/>
                <a:cs typeface="Arial"/>
              </a:rPr>
              <a:t>£3.6 </a:t>
            </a:r>
            <a:r>
              <a:rPr sz="850" spc="-15" dirty="0">
                <a:solidFill>
                  <a:srgbClr val="00338D"/>
                </a:solidFill>
                <a:latin typeface="Arial"/>
                <a:cs typeface="Arial"/>
              </a:rPr>
              <a:t>billion </a:t>
            </a:r>
            <a:r>
              <a:rPr sz="850" spc="-10" dirty="0">
                <a:solidFill>
                  <a:srgbClr val="00338D"/>
                </a:solidFill>
                <a:latin typeface="Arial"/>
                <a:cs typeface="Arial"/>
              </a:rPr>
              <a:t>in </a:t>
            </a:r>
            <a:r>
              <a:rPr sz="850" spc="5" dirty="0">
                <a:solidFill>
                  <a:srgbClr val="00338D"/>
                </a:solidFill>
                <a:latin typeface="Arial"/>
                <a:cs typeface="Arial"/>
              </a:rPr>
              <a:t>2018 </a:t>
            </a:r>
            <a:r>
              <a:rPr sz="850" spc="15" dirty="0">
                <a:solidFill>
                  <a:srgbClr val="00338D"/>
                </a:solidFill>
                <a:latin typeface="Arial"/>
                <a:cs typeface="Arial"/>
              </a:rPr>
              <a:t>(50 percent </a:t>
            </a:r>
            <a:r>
              <a:rPr sz="850" spc="30" dirty="0">
                <a:solidFill>
                  <a:srgbClr val="00338D"/>
                </a:solidFill>
                <a:latin typeface="Arial"/>
                <a:cs typeface="Arial"/>
              </a:rPr>
              <a:t>y-o-y</a:t>
            </a:r>
            <a:r>
              <a:rPr sz="850" spc="-110" dirty="0">
                <a:solidFill>
                  <a:srgbClr val="00338D"/>
                </a:solidFill>
                <a:latin typeface="Arial"/>
                <a:cs typeface="Arial"/>
              </a:rPr>
              <a:t> </a:t>
            </a:r>
            <a:r>
              <a:rPr sz="850" spc="15" dirty="0">
                <a:solidFill>
                  <a:srgbClr val="00338D"/>
                </a:solidFill>
                <a:latin typeface="Arial"/>
                <a:cs typeface="Arial"/>
              </a:rPr>
              <a:t>increase)</a:t>
            </a:r>
            <a:endParaRPr sz="850">
              <a:latin typeface="Arial"/>
              <a:cs typeface="Arial"/>
            </a:endParaRPr>
          </a:p>
        </p:txBody>
      </p:sp>
      <p:sp>
        <p:nvSpPr>
          <p:cNvPr id="27" name="object 27"/>
          <p:cNvSpPr txBox="1"/>
          <p:nvPr/>
        </p:nvSpPr>
        <p:spPr>
          <a:xfrm>
            <a:off x="1644269" y="3861435"/>
            <a:ext cx="1581785" cy="160020"/>
          </a:xfrm>
          <a:prstGeom prst="rect">
            <a:avLst/>
          </a:prstGeom>
        </p:spPr>
        <p:txBody>
          <a:bodyPr vert="horz" wrap="square" lIns="0" tIns="16510" rIns="0" bIns="0" rtlCol="0">
            <a:spAutoFit/>
          </a:bodyPr>
          <a:lstStyle/>
          <a:p>
            <a:pPr marL="12700">
              <a:lnSpc>
                <a:spcPct val="100000"/>
              </a:lnSpc>
              <a:spcBef>
                <a:spcPts val="130"/>
              </a:spcBef>
            </a:pPr>
            <a:r>
              <a:rPr sz="850" b="1" spc="30" dirty="0">
                <a:solidFill>
                  <a:srgbClr val="00338D"/>
                </a:solidFill>
                <a:latin typeface="Arial"/>
                <a:cs typeface="Arial"/>
              </a:rPr>
              <a:t>Headquarter: </a:t>
            </a:r>
            <a:r>
              <a:rPr sz="850" dirty="0">
                <a:solidFill>
                  <a:srgbClr val="00338D"/>
                </a:solidFill>
                <a:latin typeface="Arial"/>
                <a:cs typeface="Arial"/>
              </a:rPr>
              <a:t>Bangalore,</a:t>
            </a:r>
            <a:r>
              <a:rPr sz="850" spc="95" dirty="0">
                <a:solidFill>
                  <a:srgbClr val="00338D"/>
                </a:solidFill>
                <a:latin typeface="Arial"/>
                <a:cs typeface="Arial"/>
              </a:rPr>
              <a:t> </a:t>
            </a:r>
            <a:r>
              <a:rPr sz="850" spc="-20" dirty="0">
                <a:solidFill>
                  <a:srgbClr val="00338D"/>
                </a:solidFill>
                <a:latin typeface="Arial"/>
                <a:cs typeface="Arial"/>
              </a:rPr>
              <a:t>India</a:t>
            </a:r>
            <a:endParaRPr sz="850">
              <a:latin typeface="Arial"/>
              <a:cs typeface="Arial"/>
            </a:endParaRPr>
          </a:p>
        </p:txBody>
      </p:sp>
      <p:sp>
        <p:nvSpPr>
          <p:cNvPr id="28" name="object 28"/>
          <p:cNvSpPr txBox="1"/>
          <p:nvPr/>
        </p:nvSpPr>
        <p:spPr>
          <a:xfrm>
            <a:off x="1644269" y="4486910"/>
            <a:ext cx="2620010" cy="16002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Greater</a:t>
            </a:r>
            <a:r>
              <a:rPr sz="850" b="1" spc="-20" dirty="0">
                <a:solidFill>
                  <a:srgbClr val="00338D"/>
                </a:solidFill>
                <a:latin typeface="Arial"/>
                <a:cs typeface="Arial"/>
              </a:rPr>
              <a:t> </a:t>
            </a:r>
            <a:r>
              <a:rPr sz="850" b="1" spc="20" dirty="0">
                <a:solidFill>
                  <a:srgbClr val="00338D"/>
                </a:solidFill>
                <a:latin typeface="Arial"/>
                <a:cs typeface="Arial"/>
              </a:rPr>
              <a:t>than</a:t>
            </a:r>
            <a:r>
              <a:rPr sz="850" b="1" spc="-55" dirty="0">
                <a:solidFill>
                  <a:srgbClr val="00338D"/>
                </a:solidFill>
                <a:latin typeface="Arial"/>
                <a:cs typeface="Arial"/>
              </a:rPr>
              <a:t> </a:t>
            </a:r>
            <a:r>
              <a:rPr sz="850" b="1" spc="5" dirty="0">
                <a:solidFill>
                  <a:srgbClr val="00338D"/>
                </a:solidFill>
                <a:latin typeface="Arial"/>
                <a:cs typeface="Arial"/>
              </a:rPr>
              <a:t>100</a:t>
            </a:r>
            <a:r>
              <a:rPr sz="850" b="1" spc="70" dirty="0">
                <a:solidFill>
                  <a:srgbClr val="00338D"/>
                </a:solidFill>
                <a:latin typeface="Arial"/>
                <a:cs typeface="Arial"/>
              </a:rPr>
              <a:t> </a:t>
            </a:r>
            <a:r>
              <a:rPr sz="850" b="1" spc="25" dirty="0">
                <a:solidFill>
                  <a:srgbClr val="00338D"/>
                </a:solidFill>
                <a:latin typeface="Arial"/>
                <a:cs typeface="Arial"/>
              </a:rPr>
              <a:t>million</a:t>
            </a:r>
            <a:r>
              <a:rPr sz="850" b="1" spc="-55" dirty="0">
                <a:solidFill>
                  <a:srgbClr val="00338D"/>
                </a:solidFill>
                <a:latin typeface="Arial"/>
                <a:cs typeface="Arial"/>
              </a:rPr>
              <a:t> </a:t>
            </a:r>
            <a:r>
              <a:rPr sz="850" b="1" spc="45" dirty="0">
                <a:solidFill>
                  <a:srgbClr val="00338D"/>
                </a:solidFill>
                <a:latin typeface="Arial"/>
                <a:cs typeface="Arial"/>
              </a:rPr>
              <a:t>registered</a:t>
            </a:r>
            <a:r>
              <a:rPr sz="850" b="1" spc="-50" dirty="0">
                <a:solidFill>
                  <a:srgbClr val="00338D"/>
                </a:solidFill>
                <a:latin typeface="Arial"/>
                <a:cs typeface="Arial"/>
              </a:rPr>
              <a:t> </a:t>
            </a:r>
            <a:r>
              <a:rPr sz="850" b="1" spc="25" dirty="0">
                <a:solidFill>
                  <a:srgbClr val="00338D"/>
                </a:solidFill>
                <a:latin typeface="Arial"/>
                <a:cs typeface="Arial"/>
              </a:rPr>
              <a:t>users</a:t>
            </a:r>
            <a:r>
              <a:rPr sz="850" b="1" spc="-10" dirty="0">
                <a:solidFill>
                  <a:srgbClr val="00338D"/>
                </a:solidFill>
                <a:latin typeface="Arial"/>
                <a:cs typeface="Arial"/>
              </a:rPr>
              <a:t> </a:t>
            </a:r>
            <a:r>
              <a:rPr sz="850" b="1" spc="10" dirty="0">
                <a:solidFill>
                  <a:srgbClr val="00338D"/>
                </a:solidFill>
                <a:latin typeface="Arial"/>
                <a:cs typeface="Arial"/>
              </a:rPr>
              <a:t>(2018)</a:t>
            </a:r>
            <a:endParaRPr sz="850">
              <a:latin typeface="Arial"/>
              <a:cs typeface="Arial"/>
            </a:endParaRPr>
          </a:p>
        </p:txBody>
      </p:sp>
      <p:sp>
        <p:nvSpPr>
          <p:cNvPr id="29" name="object 29"/>
          <p:cNvSpPr txBox="1"/>
          <p:nvPr/>
        </p:nvSpPr>
        <p:spPr>
          <a:xfrm>
            <a:off x="1644269" y="4868164"/>
            <a:ext cx="4336415" cy="648335"/>
          </a:xfrm>
          <a:prstGeom prst="rect">
            <a:avLst/>
          </a:prstGeom>
        </p:spPr>
        <p:txBody>
          <a:bodyPr vert="horz" wrap="square" lIns="0" tIns="16510" rIns="0" bIns="0" rtlCol="0">
            <a:spAutoFit/>
          </a:bodyPr>
          <a:lstStyle/>
          <a:p>
            <a:pPr marL="12700">
              <a:lnSpc>
                <a:spcPct val="100000"/>
              </a:lnSpc>
              <a:spcBef>
                <a:spcPts val="130"/>
              </a:spcBef>
            </a:pPr>
            <a:r>
              <a:rPr sz="850" spc="-10" dirty="0">
                <a:solidFill>
                  <a:srgbClr val="00338D"/>
                </a:solidFill>
                <a:latin typeface="Arial"/>
                <a:cs typeface="Arial"/>
              </a:rPr>
              <a:t>Walmart </a:t>
            </a:r>
            <a:r>
              <a:rPr sz="850" spc="10" dirty="0">
                <a:solidFill>
                  <a:srgbClr val="00338D"/>
                </a:solidFill>
                <a:latin typeface="Arial"/>
                <a:cs typeface="Arial"/>
              </a:rPr>
              <a:t>acquired 77 </a:t>
            </a:r>
            <a:r>
              <a:rPr sz="850" spc="15" dirty="0">
                <a:solidFill>
                  <a:srgbClr val="00338D"/>
                </a:solidFill>
                <a:latin typeface="Arial"/>
                <a:cs typeface="Arial"/>
              </a:rPr>
              <a:t>percent </a:t>
            </a:r>
            <a:r>
              <a:rPr sz="850" spc="10" dirty="0">
                <a:solidFill>
                  <a:srgbClr val="00338D"/>
                </a:solidFill>
                <a:latin typeface="Arial"/>
                <a:cs typeface="Arial"/>
              </a:rPr>
              <a:t>stake </a:t>
            </a:r>
            <a:r>
              <a:rPr sz="850" spc="-10" dirty="0">
                <a:solidFill>
                  <a:srgbClr val="00338D"/>
                </a:solidFill>
                <a:latin typeface="Arial"/>
                <a:cs typeface="Arial"/>
              </a:rPr>
              <a:t>in Flipkart </a:t>
            </a:r>
            <a:r>
              <a:rPr sz="850" spc="30" dirty="0">
                <a:solidFill>
                  <a:srgbClr val="00338D"/>
                </a:solidFill>
                <a:latin typeface="Arial"/>
                <a:cs typeface="Arial"/>
              </a:rPr>
              <a:t>for </a:t>
            </a:r>
            <a:r>
              <a:rPr sz="850" spc="5" dirty="0">
                <a:solidFill>
                  <a:srgbClr val="00338D"/>
                </a:solidFill>
                <a:latin typeface="Arial"/>
                <a:cs typeface="Arial"/>
              </a:rPr>
              <a:t>£12.7 </a:t>
            </a:r>
            <a:r>
              <a:rPr sz="850" spc="-5" dirty="0">
                <a:solidFill>
                  <a:srgbClr val="00338D"/>
                </a:solidFill>
                <a:latin typeface="Arial"/>
                <a:cs typeface="Arial"/>
              </a:rPr>
              <a:t>(US$16) </a:t>
            </a:r>
            <a:r>
              <a:rPr sz="850" spc="-15" dirty="0">
                <a:solidFill>
                  <a:srgbClr val="00338D"/>
                </a:solidFill>
                <a:latin typeface="Arial"/>
                <a:cs typeface="Arial"/>
              </a:rPr>
              <a:t>billion </a:t>
            </a:r>
            <a:r>
              <a:rPr sz="850" spc="-10" dirty="0">
                <a:solidFill>
                  <a:srgbClr val="00338D"/>
                </a:solidFill>
                <a:latin typeface="Arial"/>
                <a:cs typeface="Arial"/>
              </a:rPr>
              <a:t>in </a:t>
            </a:r>
            <a:r>
              <a:rPr sz="850" spc="-20" dirty="0">
                <a:solidFill>
                  <a:srgbClr val="00338D"/>
                </a:solidFill>
                <a:latin typeface="Arial"/>
                <a:cs typeface="Arial"/>
              </a:rPr>
              <a:t>May</a:t>
            </a:r>
            <a:r>
              <a:rPr sz="850" spc="-145" dirty="0">
                <a:solidFill>
                  <a:srgbClr val="00338D"/>
                </a:solidFill>
                <a:latin typeface="Arial"/>
                <a:cs typeface="Arial"/>
              </a:rPr>
              <a:t> </a:t>
            </a:r>
            <a:r>
              <a:rPr sz="850" spc="5" dirty="0">
                <a:solidFill>
                  <a:srgbClr val="00338D"/>
                </a:solidFill>
                <a:latin typeface="Arial"/>
                <a:cs typeface="Arial"/>
              </a:rPr>
              <a:t>2018</a:t>
            </a:r>
            <a:endParaRPr sz="850">
              <a:latin typeface="Arial"/>
              <a:cs typeface="Arial"/>
            </a:endParaRPr>
          </a:p>
          <a:p>
            <a:pPr marL="12700" marR="5080">
              <a:lnSpc>
                <a:spcPct val="106000"/>
              </a:lnSpc>
              <a:spcBef>
                <a:spcPts val="600"/>
              </a:spcBef>
            </a:pPr>
            <a:r>
              <a:rPr sz="850" b="1" spc="25" dirty="0">
                <a:solidFill>
                  <a:srgbClr val="00338D"/>
                </a:solidFill>
                <a:latin typeface="Arial"/>
                <a:cs typeface="Arial"/>
              </a:rPr>
              <a:t>“This</a:t>
            </a:r>
            <a:r>
              <a:rPr sz="850" b="1" spc="-5" dirty="0">
                <a:solidFill>
                  <a:srgbClr val="00338D"/>
                </a:solidFill>
                <a:latin typeface="Arial"/>
                <a:cs typeface="Arial"/>
              </a:rPr>
              <a:t> </a:t>
            </a:r>
            <a:r>
              <a:rPr sz="850" b="1" spc="25" dirty="0">
                <a:solidFill>
                  <a:srgbClr val="00338D"/>
                </a:solidFill>
                <a:latin typeface="Arial"/>
                <a:cs typeface="Arial"/>
              </a:rPr>
              <a:t>investmentis</a:t>
            </a:r>
            <a:r>
              <a:rPr sz="850" b="1" spc="-5" dirty="0">
                <a:solidFill>
                  <a:srgbClr val="00338D"/>
                </a:solidFill>
                <a:latin typeface="Arial"/>
                <a:cs typeface="Arial"/>
              </a:rPr>
              <a:t> </a:t>
            </a:r>
            <a:r>
              <a:rPr sz="850" b="1" spc="20" dirty="0">
                <a:solidFill>
                  <a:srgbClr val="00338D"/>
                </a:solidFill>
                <a:latin typeface="Arial"/>
                <a:cs typeface="Arial"/>
              </a:rPr>
              <a:t>of</a:t>
            </a:r>
            <a:r>
              <a:rPr sz="850" b="1" spc="-45" dirty="0">
                <a:solidFill>
                  <a:srgbClr val="00338D"/>
                </a:solidFill>
                <a:latin typeface="Arial"/>
                <a:cs typeface="Arial"/>
              </a:rPr>
              <a:t> </a:t>
            </a:r>
            <a:r>
              <a:rPr sz="850" b="1" spc="20" dirty="0">
                <a:solidFill>
                  <a:srgbClr val="00338D"/>
                </a:solidFill>
                <a:latin typeface="Arial"/>
                <a:cs typeface="Arial"/>
              </a:rPr>
              <a:t>immense</a:t>
            </a:r>
            <a:r>
              <a:rPr sz="850" b="1" spc="-85" dirty="0">
                <a:solidFill>
                  <a:srgbClr val="00338D"/>
                </a:solidFill>
                <a:latin typeface="Arial"/>
                <a:cs typeface="Arial"/>
              </a:rPr>
              <a:t> </a:t>
            </a:r>
            <a:r>
              <a:rPr sz="850" b="1" spc="10" dirty="0">
                <a:solidFill>
                  <a:srgbClr val="00338D"/>
                </a:solidFill>
                <a:latin typeface="Arial"/>
                <a:cs typeface="Arial"/>
              </a:rPr>
              <a:t>importance</a:t>
            </a:r>
            <a:r>
              <a:rPr sz="850" b="1" spc="-85" dirty="0">
                <a:solidFill>
                  <a:srgbClr val="00338D"/>
                </a:solidFill>
                <a:latin typeface="Arial"/>
                <a:cs typeface="Arial"/>
              </a:rPr>
              <a:t> </a:t>
            </a:r>
            <a:r>
              <a:rPr sz="850" b="1" spc="25" dirty="0">
                <a:solidFill>
                  <a:srgbClr val="00338D"/>
                </a:solidFill>
                <a:latin typeface="Arial"/>
                <a:cs typeface="Arial"/>
              </a:rPr>
              <a:t>for</a:t>
            </a:r>
            <a:r>
              <a:rPr sz="850" b="1" spc="-95" dirty="0">
                <a:solidFill>
                  <a:srgbClr val="00338D"/>
                </a:solidFill>
                <a:latin typeface="Arial"/>
                <a:cs typeface="Arial"/>
              </a:rPr>
              <a:t> </a:t>
            </a:r>
            <a:r>
              <a:rPr sz="850" b="1" spc="20" dirty="0">
                <a:solidFill>
                  <a:srgbClr val="00338D"/>
                </a:solidFill>
                <a:latin typeface="Arial"/>
                <a:cs typeface="Arial"/>
              </a:rPr>
              <a:t>India</a:t>
            </a:r>
            <a:r>
              <a:rPr sz="850" b="1" spc="-85" dirty="0">
                <a:solidFill>
                  <a:srgbClr val="00338D"/>
                </a:solidFill>
                <a:latin typeface="Arial"/>
                <a:cs typeface="Arial"/>
              </a:rPr>
              <a:t> </a:t>
            </a:r>
            <a:r>
              <a:rPr sz="850" b="1" spc="20" dirty="0">
                <a:solidFill>
                  <a:srgbClr val="00338D"/>
                </a:solidFill>
                <a:latin typeface="Arial"/>
                <a:cs typeface="Arial"/>
              </a:rPr>
              <a:t>and</a:t>
            </a:r>
            <a:r>
              <a:rPr sz="850" b="1" spc="-50" dirty="0">
                <a:solidFill>
                  <a:srgbClr val="00338D"/>
                </a:solidFill>
                <a:latin typeface="Arial"/>
                <a:cs typeface="Arial"/>
              </a:rPr>
              <a:t> </a:t>
            </a:r>
            <a:r>
              <a:rPr sz="850" b="1" spc="15" dirty="0">
                <a:solidFill>
                  <a:srgbClr val="00338D"/>
                </a:solidFill>
                <a:latin typeface="Arial"/>
                <a:cs typeface="Arial"/>
              </a:rPr>
              <a:t>will</a:t>
            </a:r>
            <a:r>
              <a:rPr sz="850" b="1" spc="-80" dirty="0">
                <a:solidFill>
                  <a:srgbClr val="00338D"/>
                </a:solidFill>
                <a:latin typeface="Arial"/>
                <a:cs typeface="Arial"/>
              </a:rPr>
              <a:t> </a:t>
            </a:r>
            <a:r>
              <a:rPr sz="850" b="1" spc="15" dirty="0">
                <a:solidFill>
                  <a:srgbClr val="00338D"/>
                </a:solidFill>
                <a:latin typeface="Arial"/>
                <a:cs typeface="Arial"/>
              </a:rPr>
              <a:t>help</a:t>
            </a:r>
            <a:r>
              <a:rPr sz="850" b="1" spc="-50" dirty="0">
                <a:solidFill>
                  <a:srgbClr val="00338D"/>
                </a:solidFill>
                <a:latin typeface="Arial"/>
                <a:cs typeface="Arial"/>
              </a:rPr>
              <a:t> </a:t>
            </a:r>
            <a:r>
              <a:rPr sz="850" b="1" spc="20" dirty="0">
                <a:solidFill>
                  <a:srgbClr val="00338D"/>
                </a:solidFill>
                <a:latin typeface="Arial"/>
                <a:cs typeface="Arial"/>
              </a:rPr>
              <a:t>fuel</a:t>
            </a:r>
            <a:r>
              <a:rPr sz="850" b="1" spc="-80" dirty="0">
                <a:solidFill>
                  <a:srgbClr val="00338D"/>
                </a:solidFill>
                <a:latin typeface="Arial"/>
                <a:cs typeface="Arial"/>
              </a:rPr>
              <a:t> </a:t>
            </a:r>
            <a:r>
              <a:rPr sz="850" b="1" spc="25" dirty="0">
                <a:solidFill>
                  <a:srgbClr val="00338D"/>
                </a:solidFill>
                <a:latin typeface="Arial"/>
                <a:cs typeface="Arial"/>
              </a:rPr>
              <a:t>our</a:t>
            </a:r>
            <a:r>
              <a:rPr sz="850" b="1" spc="-95" dirty="0">
                <a:solidFill>
                  <a:srgbClr val="00338D"/>
                </a:solidFill>
                <a:latin typeface="Arial"/>
                <a:cs typeface="Arial"/>
              </a:rPr>
              <a:t> </a:t>
            </a:r>
            <a:r>
              <a:rPr sz="850" b="1" spc="-20" dirty="0">
                <a:solidFill>
                  <a:srgbClr val="00338D"/>
                </a:solidFill>
                <a:latin typeface="Arial"/>
                <a:cs typeface="Arial"/>
              </a:rPr>
              <a:t>ambition  </a:t>
            </a:r>
            <a:r>
              <a:rPr sz="850" b="1" spc="25" dirty="0">
                <a:solidFill>
                  <a:srgbClr val="00338D"/>
                </a:solidFill>
                <a:latin typeface="Arial"/>
                <a:cs typeface="Arial"/>
              </a:rPr>
              <a:t>to</a:t>
            </a:r>
            <a:r>
              <a:rPr sz="850" b="1" spc="-60" dirty="0">
                <a:solidFill>
                  <a:srgbClr val="00338D"/>
                </a:solidFill>
                <a:latin typeface="Arial"/>
                <a:cs typeface="Arial"/>
              </a:rPr>
              <a:t> </a:t>
            </a:r>
            <a:r>
              <a:rPr sz="850" b="1" spc="40" dirty="0">
                <a:solidFill>
                  <a:srgbClr val="00338D"/>
                </a:solidFill>
                <a:latin typeface="Arial"/>
                <a:cs typeface="Arial"/>
              </a:rPr>
              <a:t>deepen</a:t>
            </a:r>
            <a:r>
              <a:rPr sz="850" b="1" spc="-55" dirty="0">
                <a:solidFill>
                  <a:srgbClr val="00338D"/>
                </a:solidFill>
                <a:latin typeface="Arial"/>
                <a:cs typeface="Arial"/>
              </a:rPr>
              <a:t> </a:t>
            </a:r>
            <a:r>
              <a:rPr sz="850" b="1" spc="30" dirty="0">
                <a:solidFill>
                  <a:srgbClr val="00338D"/>
                </a:solidFill>
                <a:latin typeface="Arial"/>
                <a:cs typeface="Arial"/>
              </a:rPr>
              <a:t>our</a:t>
            </a:r>
            <a:r>
              <a:rPr sz="850" b="1" spc="-95" dirty="0">
                <a:solidFill>
                  <a:srgbClr val="00338D"/>
                </a:solidFill>
                <a:latin typeface="Arial"/>
                <a:cs typeface="Arial"/>
              </a:rPr>
              <a:t> </a:t>
            </a:r>
            <a:r>
              <a:rPr sz="850" b="1" spc="20" dirty="0">
                <a:solidFill>
                  <a:srgbClr val="00338D"/>
                </a:solidFill>
                <a:latin typeface="Arial"/>
                <a:cs typeface="Arial"/>
              </a:rPr>
              <a:t>connectionw</a:t>
            </a:r>
            <a:r>
              <a:rPr sz="850" b="1" spc="-125" dirty="0">
                <a:solidFill>
                  <a:srgbClr val="00338D"/>
                </a:solidFill>
                <a:latin typeface="Arial"/>
                <a:cs typeface="Arial"/>
              </a:rPr>
              <a:t> </a:t>
            </a:r>
            <a:r>
              <a:rPr sz="850" b="1" spc="-10" dirty="0">
                <a:solidFill>
                  <a:srgbClr val="00338D"/>
                </a:solidFill>
                <a:latin typeface="Arial"/>
                <a:cs typeface="Arial"/>
              </a:rPr>
              <a:t>ith</a:t>
            </a:r>
            <a:r>
              <a:rPr sz="850" b="1" spc="-55" dirty="0">
                <a:solidFill>
                  <a:srgbClr val="00338D"/>
                </a:solidFill>
                <a:latin typeface="Arial"/>
                <a:cs typeface="Arial"/>
              </a:rPr>
              <a:t> </a:t>
            </a:r>
            <a:r>
              <a:rPr sz="850" b="1" spc="15" dirty="0">
                <a:solidFill>
                  <a:srgbClr val="00338D"/>
                </a:solidFill>
                <a:latin typeface="Arial"/>
                <a:cs typeface="Arial"/>
              </a:rPr>
              <a:t>buyers</a:t>
            </a:r>
            <a:r>
              <a:rPr sz="850" b="1" spc="-85" dirty="0">
                <a:solidFill>
                  <a:srgbClr val="00338D"/>
                </a:solidFill>
                <a:latin typeface="Arial"/>
                <a:cs typeface="Arial"/>
              </a:rPr>
              <a:t> </a:t>
            </a:r>
            <a:r>
              <a:rPr sz="850" b="1" spc="20" dirty="0">
                <a:solidFill>
                  <a:srgbClr val="00338D"/>
                </a:solidFill>
                <a:latin typeface="Arial"/>
                <a:cs typeface="Arial"/>
              </a:rPr>
              <a:t>and</a:t>
            </a:r>
            <a:r>
              <a:rPr sz="850" b="1" spc="-60" dirty="0">
                <a:solidFill>
                  <a:srgbClr val="00338D"/>
                </a:solidFill>
                <a:latin typeface="Arial"/>
                <a:cs typeface="Arial"/>
              </a:rPr>
              <a:t> </a:t>
            </a:r>
            <a:r>
              <a:rPr sz="850" b="1" spc="10" dirty="0">
                <a:solidFill>
                  <a:srgbClr val="00338D"/>
                </a:solidFill>
                <a:latin typeface="Arial"/>
                <a:cs typeface="Arial"/>
              </a:rPr>
              <a:t>sellers</a:t>
            </a:r>
            <a:r>
              <a:rPr sz="850" b="1" spc="-85" dirty="0">
                <a:solidFill>
                  <a:srgbClr val="00338D"/>
                </a:solidFill>
                <a:latin typeface="Arial"/>
                <a:cs typeface="Arial"/>
              </a:rPr>
              <a:t> </a:t>
            </a:r>
            <a:r>
              <a:rPr sz="850" b="1" spc="20" dirty="0">
                <a:solidFill>
                  <a:srgbClr val="00338D"/>
                </a:solidFill>
                <a:latin typeface="Arial"/>
                <a:cs typeface="Arial"/>
              </a:rPr>
              <a:t>and</a:t>
            </a:r>
            <a:r>
              <a:rPr sz="850" b="1" spc="-55" dirty="0">
                <a:solidFill>
                  <a:srgbClr val="00338D"/>
                </a:solidFill>
                <a:latin typeface="Arial"/>
                <a:cs typeface="Arial"/>
              </a:rPr>
              <a:t> </a:t>
            </a:r>
            <a:r>
              <a:rPr sz="850" b="1" spc="25" dirty="0">
                <a:solidFill>
                  <a:srgbClr val="00338D"/>
                </a:solidFill>
                <a:latin typeface="Arial"/>
                <a:cs typeface="Arial"/>
              </a:rPr>
              <a:t>to</a:t>
            </a:r>
            <a:r>
              <a:rPr sz="850" b="1" spc="-55" dirty="0">
                <a:solidFill>
                  <a:srgbClr val="00338D"/>
                </a:solidFill>
                <a:latin typeface="Arial"/>
                <a:cs typeface="Arial"/>
              </a:rPr>
              <a:t> </a:t>
            </a:r>
            <a:r>
              <a:rPr sz="850" b="1" spc="20" dirty="0">
                <a:solidFill>
                  <a:srgbClr val="00338D"/>
                </a:solidFill>
                <a:latin typeface="Arial"/>
                <a:cs typeface="Arial"/>
              </a:rPr>
              <a:t>create</a:t>
            </a:r>
            <a:r>
              <a:rPr sz="850" b="1" spc="-90" dirty="0">
                <a:solidFill>
                  <a:srgbClr val="00338D"/>
                </a:solidFill>
                <a:latin typeface="Arial"/>
                <a:cs typeface="Arial"/>
              </a:rPr>
              <a:t> </a:t>
            </a:r>
            <a:r>
              <a:rPr sz="850" b="1" spc="30" dirty="0">
                <a:solidFill>
                  <a:srgbClr val="00338D"/>
                </a:solidFill>
                <a:latin typeface="Arial"/>
                <a:cs typeface="Arial"/>
              </a:rPr>
              <a:t>the</a:t>
            </a:r>
            <a:r>
              <a:rPr sz="850" b="1" spc="-85" dirty="0">
                <a:solidFill>
                  <a:srgbClr val="00338D"/>
                </a:solidFill>
                <a:latin typeface="Arial"/>
                <a:cs typeface="Arial"/>
              </a:rPr>
              <a:t> </a:t>
            </a:r>
            <a:r>
              <a:rPr sz="850" b="1" spc="10" dirty="0">
                <a:solidFill>
                  <a:srgbClr val="00338D"/>
                </a:solidFill>
                <a:latin typeface="Arial"/>
                <a:cs typeface="Arial"/>
              </a:rPr>
              <a:t>next</a:t>
            </a:r>
            <a:r>
              <a:rPr sz="850" b="1" spc="-50" dirty="0">
                <a:solidFill>
                  <a:srgbClr val="00338D"/>
                </a:solidFill>
                <a:latin typeface="Arial"/>
                <a:cs typeface="Arial"/>
              </a:rPr>
              <a:t> </a:t>
            </a:r>
            <a:r>
              <a:rPr sz="850" b="1" spc="15" dirty="0">
                <a:solidFill>
                  <a:srgbClr val="00338D"/>
                </a:solidFill>
                <a:latin typeface="Arial"/>
                <a:cs typeface="Arial"/>
              </a:rPr>
              <a:t>wave</a:t>
            </a:r>
            <a:r>
              <a:rPr sz="850" b="1" spc="-85" dirty="0">
                <a:solidFill>
                  <a:srgbClr val="00338D"/>
                </a:solidFill>
                <a:latin typeface="Arial"/>
                <a:cs typeface="Arial"/>
              </a:rPr>
              <a:t> </a:t>
            </a:r>
            <a:r>
              <a:rPr sz="850" b="1" spc="25" dirty="0">
                <a:solidFill>
                  <a:srgbClr val="00338D"/>
                </a:solidFill>
                <a:latin typeface="Arial"/>
                <a:cs typeface="Arial"/>
              </a:rPr>
              <a:t>of  </a:t>
            </a:r>
            <a:r>
              <a:rPr sz="850" b="1" spc="30" dirty="0">
                <a:solidFill>
                  <a:srgbClr val="00338D"/>
                </a:solidFill>
                <a:latin typeface="Arial"/>
                <a:cs typeface="Arial"/>
              </a:rPr>
              <a:t>retail</a:t>
            </a:r>
            <a:r>
              <a:rPr sz="850" b="1" spc="-90" dirty="0">
                <a:solidFill>
                  <a:srgbClr val="00338D"/>
                </a:solidFill>
                <a:latin typeface="Arial"/>
                <a:cs typeface="Arial"/>
              </a:rPr>
              <a:t> </a:t>
            </a:r>
            <a:r>
              <a:rPr sz="850" b="1" spc="10" dirty="0">
                <a:solidFill>
                  <a:srgbClr val="00338D"/>
                </a:solidFill>
                <a:latin typeface="Arial"/>
                <a:cs typeface="Arial"/>
              </a:rPr>
              <a:t>in</a:t>
            </a:r>
            <a:r>
              <a:rPr sz="850" b="1" spc="-55" dirty="0">
                <a:solidFill>
                  <a:srgbClr val="00338D"/>
                </a:solidFill>
                <a:latin typeface="Arial"/>
                <a:cs typeface="Arial"/>
              </a:rPr>
              <a:t> </a:t>
            </a:r>
            <a:r>
              <a:rPr sz="850" b="1" spc="15" dirty="0">
                <a:solidFill>
                  <a:srgbClr val="00338D"/>
                </a:solidFill>
                <a:latin typeface="Arial"/>
                <a:cs typeface="Arial"/>
              </a:rPr>
              <a:t>India.”</a:t>
            </a:r>
            <a:r>
              <a:rPr sz="850" b="1" spc="-30" dirty="0">
                <a:solidFill>
                  <a:srgbClr val="00338D"/>
                </a:solidFill>
                <a:latin typeface="Arial"/>
                <a:cs typeface="Arial"/>
              </a:rPr>
              <a:t> </a:t>
            </a:r>
            <a:r>
              <a:rPr sz="850" spc="30" dirty="0">
                <a:solidFill>
                  <a:srgbClr val="00338D"/>
                </a:solidFill>
                <a:latin typeface="Arial"/>
                <a:cs typeface="Arial"/>
              </a:rPr>
              <a:t>—</a:t>
            </a:r>
            <a:r>
              <a:rPr sz="850" spc="-75" dirty="0">
                <a:solidFill>
                  <a:srgbClr val="00338D"/>
                </a:solidFill>
                <a:latin typeface="Arial"/>
                <a:cs typeface="Arial"/>
              </a:rPr>
              <a:t> </a:t>
            </a:r>
            <a:r>
              <a:rPr sz="850" spc="-5" dirty="0">
                <a:solidFill>
                  <a:srgbClr val="00338D"/>
                </a:solidFill>
                <a:latin typeface="Arial"/>
                <a:cs typeface="Arial"/>
              </a:rPr>
              <a:t>Binny</a:t>
            </a:r>
            <a:r>
              <a:rPr sz="850" spc="-40" dirty="0">
                <a:solidFill>
                  <a:srgbClr val="00338D"/>
                </a:solidFill>
                <a:latin typeface="Arial"/>
                <a:cs typeface="Arial"/>
              </a:rPr>
              <a:t> </a:t>
            </a:r>
            <a:r>
              <a:rPr sz="850" spc="5" dirty="0">
                <a:solidFill>
                  <a:srgbClr val="00338D"/>
                </a:solidFill>
                <a:latin typeface="Arial"/>
                <a:cs typeface="Arial"/>
              </a:rPr>
              <a:t>Bansal,</a:t>
            </a:r>
            <a:r>
              <a:rPr sz="850" spc="-85" dirty="0">
                <a:solidFill>
                  <a:srgbClr val="00338D"/>
                </a:solidFill>
                <a:latin typeface="Arial"/>
                <a:cs typeface="Arial"/>
              </a:rPr>
              <a:t> </a:t>
            </a:r>
            <a:r>
              <a:rPr sz="850" spc="10" dirty="0">
                <a:solidFill>
                  <a:srgbClr val="00338D"/>
                </a:solidFill>
                <a:latin typeface="Arial"/>
                <a:cs typeface="Arial"/>
              </a:rPr>
              <a:t>Co-founder,</a:t>
            </a:r>
            <a:r>
              <a:rPr sz="850" spc="-85" dirty="0">
                <a:solidFill>
                  <a:srgbClr val="00338D"/>
                </a:solidFill>
                <a:latin typeface="Arial"/>
                <a:cs typeface="Arial"/>
              </a:rPr>
              <a:t> </a:t>
            </a:r>
            <a:r>
              <a:rPr sz="850" spc="-10" dirty="0">
                <a:solidFill>
                  <a:srgbClr val="00338D"/>
                </a:solidFill>
                <a:latin typeface="Arial"/>
                <a:cs typeface="Arial"/>
              </a:rPr>
              <a:t>Flipkart</a:t>
            </a:r>
            <a:endParaRPr sz="850">
              <a:latin typeface="Arial"/>
              <a:cs typeface="Arial"/>
            </a:endParaRPr>
          </a:p>
        </p:txBody>
      </p:sp>
      <p:sp>
        <p:nvSpPr>
          <p:cNvPr id="31" name="object 31"/>
          <p:cNvSpPr/>
          <p:nvPr/>
        </p:nvSpPr>
        <p:spPr>
          <a:xfrm>
            <a:off x="1119155" y="1915286"/>
            <a:ext cx="293370" cy="259079"/>
          </a:xfrm>
          <a:custGeom>
            <a:avLst/>
            <a:gdLst/>
            <a:ahLst/>
            <a:cxnLst/>
            <a:rect l="l" t="t" r="r" b="b"/>
            <a:pathLst>
              <a:path w="293369" h="259080">
                <a:moveTo>
                  <a:pt x="255626" y="200151"/>
                </a:moveTo>
                <a:lnTo>
                  <a:pt x="195040" y="200151"/>
                </a:lnTo>
                <a:lnTo>
                  <a:pt x="270605" y="258952"/>
                </a:lnTo>
                <a:lnTo>
                  <a:pt x="276278" y="251541"/>
                </a:lnTo>
                <a:lnTo>
                  <a:pt x="281892" y="244141"/>
                </a:lnTo>
                <a:lnTo>
                  <a:pt x="293084" y="229235"/>
                </a:lnTo>
                <a:lnTo>
                  <a:pt x="255626" y="200151"/>
                </a:lnTo>
                <a:close/>
              </a:path>
              <a:path w="293369" h="259080">
                <a:moveTo>
                  <a:pt x="133772" y="0"/>
                </a:moveTo>
                <a:lnTo>
                  <a:pt x="92736" y="635"/>
                </a:lnTo>
                <a:lnTo>
                  <a:pt x="54589" y="15748"/>
                </a:lnTo>
                <a:lnTo>
                  <a:pt x="23196" y="44576"/>
                </a:lnTo>
                <a:lnTo>
                  <a:pt x="4358" y="82371"/>
                </a:lnTo>
                <a:lnTo>
                  <a:pt x="0" y="123285"/>
                </a:lnTo>
                <a:lnTo>
                  <a:pt x="9805" y="163198"/>
                </a:lnTo>
                <a:lnTo>
                  <a:pt x="33458" y="197992"/>
                </a:lnTo>
                <a:lnTo>
                  <a:pt x="70079" y="222904"/>
                </a:lnTo>
                <a:lnTo>
                  <a:pt x="112568" y="232219"/>
                </a:lnTo>
                <a:lnTo>
                  <a:pt x="155896" y="224960"/>
                </a:lnTo>
                <a:lnTo>
                  <a:pt x="185421" y="206248"/>
                </a:lnTo>
                <a:lnTo>
                  <a:pt x="115309" y="206248"/>
                </a:lnTo>
                <a:lnTo>
                  <a:pt x="80574" y="199173"/>
                </a:lnTo>
                <a:lnTo>
                  <a:pt x="52054" y="179752"/>
                </a:lnTo>
                <a:lnTo>
                  <a:pt x="32720" y="150973"/>
                </a:lnTo>
                <a:lnTo>
                  <a:pt x="25546" y="115824"/>
                </a:lnTo>
                <a:lnTo>
                  <a:pt x="32493" y="80250"/>
                </a:lnTo>
                <a:lnTo>
                  <a:pt x="51668" y="51260"/>
                </a:lnTo>
                <a:lnTo>
                  <a:pt x="80222" y="31724"/>
                </a:lnTo>
                <a:lnTo>
                  <a:pt x="115309" y="24511"/>
                </a:lnTo>
                <a:lnTo>
                  <a:pt x="185108" y="24511"/>
                </a:lnTo>
                <a:lnTo>
                  <a:pt x="173831" y="14604"/>
                </a:lnTo>
                <a:lnTo>
                  <a:pt x="133772" y="0"/>
                </a:lnTo>
                <a:close/>
              </a:path>
              <a:path w="293369" h="259080">
                <a:moveTo>
                  <a:pt x="185108" y="24511"/>
                </a:moveTo>
                <a:lnTo>
                  <a:pt x="115309" y="24511"/>
                </a:lnTo>
                <a:lnTo>
                  <a:pt x="150094" y="31587"/>
                </a:lnTo>
                <a:lnTo>
                  <a:pt x="178612" y="51022"/>
                </a:lnTo>
                <a:lnTo>
                  <a:pt x="197919" y="79839"/>
                </a:lnTo>
                <a:lnTo>
                  <a:pt x="205073" y="115062"/>
                </a:lnTo>
                <a:lnTo>
                  <a:pt x="198116" y="150491"/>
                </a:lnTo>
                <a:lnTo>
                  <a:pt x="178946" y="179419"/>
                </a:lnTo>
                <a:lnTo>
                  <a:pt x="150398" y="198965"/>
                </a:lnTo>
                <a:lnTo>
                  <a:pt x="115309" y="206248"/>
                </a:lnTo>
                <a:lnTo>
                  <a:pt x="185421" y="206248"/>
                </a:lnTo>
                <a:lnTo>
                  <a:pt x="195040" y="200151"/>
                </a:lnTo>
                <a:lnTo>
                  <a:pt x="255626" y="200151"/>
                </a:lnTo>
                <a:lnTo>
                  <a:pt x="217392" y="170434"/>
                </a:lnTo>
                <a:lnTo>
                  <a:pt x="230552" y="124761"/>
                </a:lnTo>
                <a:lnTo>
                  <a:pt x="225710" y="80803"/>
                </a:lnTo>
                <a:lnTo>
                  <a:pt x="205819" y="42703"/>
                </a:lnTo>
                <a:lnTo>
                  <a:pt x="185108" y="24511"/>
                </a:lnTo>
                <a:close/>
              </a:path>
            </a:pathLst>
          </a:custGeom>
          <a:solidFill>
            <a:srgbClr val="FFFFFF"/>
          </a:solidFill>
        </p:spPr>
        <p:txBody>
          <a:bodyPr wrap="square" lIns="0" tIns="0" rIns="0" bIns="0" rtlCol="0"/>
          <a:lstStyle/>
          <a:p>
            <a:endParaRPr/>
          </a:p>
        </p:txBody>
      </p:sp>
      <p:sp>
        <p:nvSpPr>
          <p:cNvPr id="32" name="object 32"/>
          <p:cNvSpPr/>
          <p:nvPr/>
        </p:nvSpPr>
        <p:spPr>
          <a:xfrm>
            <a:off x="1402080" y="2143760"/>
            <a:ext cx="40640" cy="40640"/>
          </a:xfrm>
          <a:custGeom>
            <a:avLst/>
            <a:gdLst/>
            <a:ahLst/>
            <a:cxnLst/>
            <a:rect l="l" t="t" r="r" b="b"/>
            <a:pathLst>
              <a:path w="40640" h="40639">
                <a:moveTo>
                  <a:pt x="22606" y="0"/>
                </a:moveTo>
                <a:lnTo>
                  <a:pt x="5675" y="20931"/>
                </a:lnTo>
                <a:lnTo>
                  <a:pt x="0" y="28066"/>
                </a:lnTo>
                <a:lnTo>
                  <a:pt x="4953" y="31241"/>
                </a:lnTo>
                <a:lnTo>
                  <a:pt x="9143" y="34670"/>
                </a:lnTo>
                <a:lnTo>
                  <a:pt x="13969" y="37084"/>
                </a:lnTo>
                <a:lnTo>
                  <a:pt x="21589" y="40639"/>
                </a:lnTo>
                <a:lnTo>
                  <a:pt x="30860" y="37845"/>
                </a:lnTo>
                <a:lnTo>
                  <a:pt x="40639" y="25018"/>
                </a:lnTo>
                <a:lnTo>
                  <a:pt x="40512" y="15620"/>
                </a:lnTo>
                <a:lnTo>
                  <a:pt x="34797" y="10032"/>
                </a:lnTo>
                <a:lnTo>
                  <a:pt x="31241" y="6350"/>
                </a:lnTo>
                <a:lnTo>
                  <a:pt x="26923" y="3428"/>
                </a:lnTo>
                <a:lnTo>
                  <a:pt x="22606" y="0"/>
                </a:lnTo>
                <a:close/>
              </a:path>
            </a:pathLst>
          </a:custGeom>
          <a:solidFill>
            <a:srgbClr val="FFFFFF"/>
          </a:solidFill>
        </p:spPr>
        <p:txBody>
          <a:bodyPr wrap="square" lIns="0" tIns="0" rIns="0" bIns="0" rtlCol="0"/>
          <a:lstStyle/>
          <a:p>
            <a:endParaRPr/>
          </a:p>
        </p:txBody>
      </p:sp>
      <p:sp>
        <p:nvSpPr>
          <p:cNvPr id="33" name="object 33"/>
          <p:cNvSpPr/>
          <p:nvPr/>
        </p:nvSpPr>
        <p:spPr>
          <a:xfrm>
            <a:off x="1178560" y="1950847"/>
            <a:ext cx="121920" cy="150685"/>
          </a:xfrm>
          <a:prstGeom prst="rect">
            <a:avLst/>
          </a:prstGeom>
          <a:blipFill>
            <a:blip r:embed="rId2" cstate="print"/>
            <a:stretch>
              <a:fillRect/>
            </a:stretch>
          </a:blipFill>
        </p:spPr>
        <p:txBody>
          <a:bodyPr wrap="square" lIns="0" tIns="0" rIns="0" bIns="0" rtlCol="0"/>
          <a:lstStyle/>
          <a:p>
            <a:endParaRPr/>
          </a:p>
        </p:txBody>
      </p:sp>
      <p:sp>
        <p:nvSpPr>
          <p:cNvPr id="34" name="object 34"/>
          <p:cNvSpPr/>
          <p:nvPr/>
        </p:nvSpPr>
        <p:spPr>
          <a:xfrm>
            <a:off x="1107439" y="4419600"/>
            <a:ext cx="335279" cy="294639"/>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1127760" y="5059679"/>
            <a:ext cx="294640" cy="284479"/>
          </a:xfrm>
          <a:prstGeom prst="rect">
            <a:avLst/>
          </a:prstGeom>
          <a:blipFill>
            <a:blip r:embed="rId4" cstate="print"/>
            <a:stretch>
              <a:fillRect/>
            </a:stretch>
          </a:blipFill>
        </p:spPr>
        <p:txBody>
          <a:bodyPr wrap="square" lIns="0" tIns="0" rIns="0" bIns="0" rtlCol="0"/>
          <a:lstStyle/>
          <a:p>
            <a:endParaRPr/>
          </a:p>
        </p:txBody>
      </p:sp>
      <p:sp>
        <p:nvSpPr>
          <p:cNvPr id="36" name="object 36"/>
          <p:cNvSpPr txBox="1"/>
          <p:nvPr/>
        </p:nvSpPr>
        <p:spPr>
          <a:xfrm>
            <a:off x="992822" y="5775959"/>
            <a:ext cx="210820" cy="123189"/>
          </a:xfrm>
          <a:prstGeom prst="rect">
            <a:avLst/>
          </a:prstGeom>
        </p:spPr>
        <p:txBody>
          <a:bodyPr vert="horz" wrap="square" lIns="0" tIns="11430" rIns="0" bIns="0" rtlCol="0">
            <a:spAutoFit/>
          </a:bodyPr>
          <a:lstStyle/>
          <a:p>
            <a:pPr marL="12700">
              <a:lnSpc>
                <a:spcPct val="100000"/>
              </a:lnSpc>
              <a:spcBef>
                <a:spcPts val="90"/>
              </a:spcBef>
            </a:pPr>
            <a:r>
              <a:rPr sz="650" spc="5" dirty="0">
                <a:latin typeface="Arial"/>
                <a:cs typeface="Arial"/>
              </a:rPr>
              <a:t>N</a:t>
            </a:r>
            <a:r>
              <a:rPr sz="650" spc="-50" dirty="0">
                <a:latin typeface="Arial"/>
                <a:cs typeface="Arial"/>
              </a:rPr>
              <a:t>o</a:t>
            </a:r>
            <a:r>
              <a:rPr sz="650" spc="-25" dirty="0">
                <a:latin typeface="Arial"/>
                <a:cs typeface="Arial"/>
              </a:rPr>
              <a:t>t</a:t>
            </a:r>
            <a:r>
              <a:rPr sz="650" spc="-50" dirty="0">
                <a:latin typeface="Arial"/>
                <a:cs typeface="Arial"/>
              </a:rPr>
              <a:t>e</a:t>
            </a:r>
            <a:r>
              <a:rPr sz="650" spc="-5" dirty="0">
                <a:latin typeface="Arial"/>
                <a:cs typeface="Arial"/>
              </a:rPr>
              <a:t>:</a:t>
            </a:r>
            <a:endParaRPr sz="650">
              <a:latin typeface="Arial"/>
              <a:cs typeface="Arial"/>
            </a:endParaRPr>
          </a:p>
        </p:txBody>
      </p:sp>
      <p:sp>
        <p:nvSpPr>
          <p:cNvPr id="37" name="object 37"/>
          <p:cNvSpPr txBox="1"/>
          <p:nvPr/>
        </p:nvSpPr>
        <p:spPr>
          <a:xfrm>
            <a:off x="1348739" y="5775959"/>
            <a:ext cx="2409190" cy="123189"/>
          </a:xfrm>
          <a:prstGeom prst="rect">
            <a:avLst/>
          </a:prstGeom>
        </p:spPr>
        <p:txBody>
          <a:bodyPr vert="horz" wrap="square" lIns="0" tIns="11430" rIns="0" bIns="0" rtlCol="0">
            <a:spAutoFit/>
          </a:bodyPr>
          <a:lstStyle/>
          <a:p>
            <a:pPr marL="12700">
              <a:lnSpc>
                <a:spcPct val="100000"/>
              </a:lnSpc>
              <a:spcBef>
                <a:spcPts val="90"/>
              </a:spcBef>
            </a:pPr>
            <a:r>
              <a:rPr sz="650" spc="-10" dirty="0">
                <a:latin typeface="Arial"/>
                <a:cs typeface="Arial"/>
              </a:rPr>
              <a:t>(a) </a:t>
            </a:r>
            <a:r>
              <a:rPr sz="650" spc="-25" dirty="0">
                <a:latin typeface="Arial"/>
                <a:cs typeface="Arial"/>
              </a:rPr>
              <a:t>Captures </a:t>
            </a:r>
            <a:r>
              <a:rPr sz="650" spc="-20" dirty="0">
                <a:latin typeface="Arial"/>
                <a:cs typeface="Arial"/>
              </a:rPr>
              <a:t>key </a:t>
            </a:r>
            <a:r>
              <a:rPr sz="650" spc="-25" dirty="0">
                <a:latin typeface="Arial"/>
                <a:cs typeface="Arial"/>
              </a:rPr>
              <a:t>offerings </a:t>
            </a:r>
            <a:r>
              <a:rPr sz="650" spc="-10" dirty="0">
                <a:latin typeface="Arial"/>
                <a:cs typeface="Arial"/>
              </a:rPr>
              <a:t>within </a:t>
            </a:r>
            <a:r>
              <a:rPr sz="650" spc="-25" dirty="0">
                <a:latin typeface="Arial"/>
                <a:cs typeface="Arial"/>
              </a:rPr>
              <a:t>the </a:t>
            </a:r>
            <a:r>
              <a:rPr sz="650" spc="-20" dirty="0">
                <a:latin typeface="Arial"/>
                <a:cs typeface="Arial"/>
              </a:rPr>
              <a:t>company’s</a:t>
            </a:r>
            <a:r>
              <a:rPr sz="650" spc="-75" dirty="0">
                <a:latin typeface="Arial"/>
                <a:cs typeface="Arial"/>
              </a:rPr>
              <a:t> </a:t>
            </a:r>
            <a:r>
              <a:rPr sz="650" spc="-25" dirty="0">
                <a:latin typeface="Arial"/>
                <a:cs typeface="Arial"/>
              </a:rPr>
              <a:t>portfolio/ecosystem</a:t>
            </a:r>
            <a:endParaRPr sz="650">
              <a:latin typeface="Arial"/>
              <a:cs typeface="Arial"/>
            </a:endParaRPr>
          </a:p>
        </p:txBody>
      </p:sp>
      <p:sp>
        <p:nvSpPr>
          <p:cNvPr id="38" name="object 38"/>
          <p:cNvSpPr/>
          <p:nvPr/>
        </p:nvSpPr>
        <p:spPr>
          <a:xfrm>
            <a:off x="1117600" y="2651760"/>
            <a:ext cx="50800" cy="40640"/>
          </a:xfrm>
          <a:custGeom>
            <a:avLst/>
            <a:gdLst/>
            <a:ahLst/>
            <a:cxnLst/>
            <a:rect l="l" t="t" r="r" b="b"/>
            <a:pathLst>
              <a:path w="50800" h="40639">
                <a:moveTo>
                  <a:pt x="45872" y="0"/>
                </a:moveTo>
                <a:lnTo>
                  <a:pt x="5143" y="0"/>
                </a:lnTo>
                <a:lnTo>
                  <a:pt x="0" y="5841"/>
                </a:lnTo>
                <a:lnTo>
                  <a:pt x="0" y="34798"/>
                </a:lnTo>
                <a:lnTo>
                  <a:pt x="5143" y="40639"/>
                </a:lnTo>
                <a:lnTo>
                  <a:pt x="45872" y="40639"/>
                </a:lnTo>
                <a:lnTo>
                  <a:pt x="50800" y="34798"/>
                </a:lnTo>
                <a:lnTo>
                  <a:pt x="50800" y="5841"/>
                </a:lnTo>
                <a:lnTo>
                  <a:pt x="45872" y="0"/>
                </a:lnTo>
                <a:close/>
              </a:path>
            </a:pathLst>
          </a:custGeom>
          <a:solidFill>
            <a:srgbClr val="FFFFFF"/>
          </a:solidFill>
        </p:spPr>
        <p:txBody>
          <a:bodyPr wrap="square" lIns="0" tIns="0" rIns="0" bIns="0" rtlCol="0"/>
          <a:lstStyle/>
          <a:p>
            <a:endParaRPr/>
          </a:p>
        </p:txBody>
      </p:sp>
      <p:sp>
        <p:nvSpPr>
          <p:cNvPr id="39" name="object 39"/>
          <p:cNvSpPr/>
          <p:nvPr/>
        </p:nvSpPr>
        <p:spPr>
          <a:xfrm>
            <a:off x="1117600" y="2733039"/>
            <a:ext cx="50800" cy="40640"/>
          </a:xfrm>
          <a:custGeom>
            <a:avLst/>
            <a:gdLst/>
            <a:ahLst/>
            <a:cxnLst/>
            <a:rect l="l" t="t" r="r" b="b"/>
            <a:pathLst>
              <a:path w="50800" h="40639">
                <a:moveTo>
                  <a:pt x="45872" y="0"/>
                </a:moveTo>
                <a:lnTo>
                  <a:pt x="5143" y="0"/>
                </a:lnTo>
                <a:lnTo>
                  <a:pt x="0" y="5969"/>
                </a:lnTo>
                <a:lnTo>
                  <a:pt x="0" y="34925"/>
                </a:lnTo>
                <a:lnTo>
                  <a:pt x="5143" y="40639"/>
                </a:lnTo>
                <a:lnTo>
                  <a:pt x="45872" y="40639"/>
                </a:lnTo>
                <a:lnTo>
                  <a:pt x="50800" y="34925"/>
                </a:lnTo>
                <a:lnTo>
                  <a:pt x="50800" y="5969"/>
                </a:lnTo>
                <a:lnTo>
                  <a:pt x="45872" y="0"/>
                </a:lnTo>
                <a:close/>
              </a:path>
            </a:pathLst>
          </a:custGeom>
          <a:solidFill>
            <a:srgbClr val="FFFFFF"/>
          </a:solidFill>
        </p:spPr>
        <p:txBody>
          <a:bodyPr wrap="square" lIns="0" tIns="0" rIns="0" bIns="0" rtlCol="0"/>
          <a:lstStyle/>
          <a:p>
            <a:endParaRPr/>
          </a:p>
        </p:txBody>
      </p:sp>
      <p:sp>
        <p:nvSpPr>
          <p:cNvPr id="40" name="object 40"/>
          <p:cNvSpPr/>
          <p:nvPr/>
        </p:nvSpPr>
        <p:spPr>
          <a:xfrm>
            <a:off x="1117600" y="2580639"/>
            <a:ext cx="50800" cy="30480"/>
          </a:xfrm>
          <a:custGeom>
            <a:avLst/>
            <a:gdLst/>
            <a:ahLst/>
            <a:cxnLst/>
            <a:rect l="l" t="t" r="r" b="b"/>
            <a:pathLst>
              <a:path w="50800" h="30480">
                <a:moveTo>
                  <a:pt x="45872" y="0"/>
                </a:moveTo>
                <a:lnTo>
                  <a:pt x="5143" y="0"/>
                </a:lnTo>
                <a:lnTo>
                  <a:pt x="0" y="4445"/>
                </a:lnTo>
                <a:lnTo>
                  <a:pt x="0" y="26035"/>
                </a:lnTo>
                <a:lnTo>
                  <a:pt x="5143" y="30480"/>
                </a:lnTo>
                <a:lnTo>
                  <a:pt x="45872" y="30480"/>
                </a:lnTo>
                <a:lnTo>
                  <a:pt x="50800" y="26035"/>
                </a:lnTo>
                <a:lnTo>
                  <a:pt x="50800" y="4445"/>
                </a:lnTo>
                <a:lnTo>
                  <a:pt x="45872" y="0"/>
                </a:lnTo>
                <a:close/>
              </a:path>
            </a:pathLst>
          </a:custGeom>
          <a:solidFill>
            <a:srgbClr val="FFFFFF"/>
          </a:solidFill>
        </p:spPr>
        <p:txBody>
          <a:bodyPr wrap="square" lIns="0" tIns="0" rIns="0" bIns="0" rtlCol="0"/>
          <a:lstStyle/>
          <a:p>
            <a:endParaRPr/>
          </a:p>
        </p:txBody>
      </p:sp>
      <p:sp>
        <p:nvSpPr>
          <p:cNvPr id="41" name="object 41"/>
          <p:cNvSpPr/>
          <p:nvPr/>
        </p:nvSpPr>
        <p:spPr>
          <a:xfrm>
            <a:off x="1158239" y="2519679"/>
            <a:ext cx="233679" cy="304800"/>
          </a:xfrm>
          <a:custGeom>
            <a:avLst/>
            <a:gdLst/>
            <a:ahLst/>
            <a:cxnLst/>
            <a:rect l="l" t="t" r="r" b="b"/>
            <a:pathLst>
              <a:path w="233680" h="304800">
                <a:moveTo>
                  <a:pt x="227203" y="0"/>
                </a:moveTo>
                <a:lnTo>
                  <a:pt x="6718" y="0"/>
                </a:lnTo>
                <a:lnTo>
                  <a:pt x="0" y="6477"/>
                </a:lnTo>
                <a:lnTo>
                  <a:pt x="0" y="46482"/>
                </a:lnTo>
                <a:lnTo>
                  <a:pt x="18084" y="46482"/>
                </a:lnTo>
                <a:lnTo>
                  <a:pt x="24803" y="52705"/>
                </a:lnTo>
                <a:lnTo>
                  <a:pt x="24803" y="92583"/>
                </a:lnTo>
                <a:lnTo>
                  <a:pt x="18084" y="99060"/>
                </a:lnTo>
                <a:lnTo>
                  <a:pt x="0" y="99060"/>
                </a:lnTo>
                <a:lnTo>
                  <a:pt x="0" y="125349"/>
                </a:lnTo>
                <a:lnTo>
                  <a:pt x="16929" y="125349"/>
                </a:lnTo>
                <a:lnTo>
                  <a:pt x="24574" y="132715"/>
                </a:lnTo>
                <a:lnTo>
                  <a:pt x="24574" y="170307"/>
                </a:lnTo>
                <a:lnTo>
                  <a:pt x="16929" y="177800"/>
                </a:lnTo>
                <a:lnTo>
                  <a:pt x="0" y="177800"/>
                </a:lnTo>
                <a:lnTo>
                  <a:pt x="0" y="203454"/>
                </a:lnTo>
                <a:lnTo>
                  <a:pt x="18084" y="203454"/>
                </a:lnTo>
                <a:lnTo>
                  <a:pt x="24803" y="209931"/>
                </a:lnTo>
                <a:lnTo>
                  <a:pt x="24803" y="252095"/>
                </a:lnTo>
                <a:lnTo>
                  <a:pt x="18084" y="258318"/>
                </a:lnTo>
                <a:lnTo>
                  <a:pt x="0" y="258318"/>
                </a:lnTo>
                <a:lnTo>
                  <a:pt x="0" y="298323"/>
                </a:lnTo>
                <a:lnTo>
                  <a:pt x="6718" y="304800"/>
                </a:lnTo>
                <a:lnTo>
                  <a:pt x="227203" y="304800"/>
                </a:lnTo>
                <a:lnTo>
                  <a:pt x="233679" y="298323"/>
                </a:lnTo>
                <a:lnTo>
                  <a:pt x="233679" y="234569"/>
                </a:lnTo>
                <a:lnTo>
                  <a:pt x="49606" y="234569"/>
                </a:lnTo>
                <a:lnTo>
                  <a:pt x="50040" y="227079"/>
                </a:lnTo>
                <a:lnTo>
                  <a:pt x="59012" y="178081"/>
                </a:lnTo>
                <a:lnTo>
                  <a:pt x="98526" y="143256"/>
                </a:lnTo>
                <a:lnTo>
                  <a:pt x="116601" y="143256"/>
                </a:lnTo>
                <a:lnTo>
                  <a:pt x="111933" y="141872"/>
                </a:lnTo>
                <a:lnTo>
                  <a:pt x="100931" y="133588"/>
                </a:lnTo>
                <a:lnTo>
                  <a:pt x="92147" y="121279"/>
                </a:lnTo>
                <a:lnTo>
                  <a:pt x="88557" y="106172"/>
                </a:lnTo>
                <a:lnTo>
                  <a:pt x="91202" y="85304"/>
                </a:lnTo>
                <a:lnTo>
                  <a:pt x="98412" y="72580"/>
                </a:lnTo>
                <a:lnTo>
                  <a:pt x="109098" y="66238"/>
                </a:lnTo>
                <a:lnTo>
                  <a:pt x="122173" y="64516"/>
                </a:lnTo>
                <a:lnTo>
                  <a:pt x="233679" y="64516"/>
                </a:lnTo>
                <a:lnTo>
                  <a:pt x="233679" y="6477"/>
                </a:lnTo>
                <a:lnTo>
                  <a:pt x="227203" y="0"/>
                </a:lnTo>
                <a:close/>
              </a:path>
              <a:path w="233680" h="304800">
                <a:moveTo>
                  <a:pt x="233679" y="143256"/>
                </a:moveTo>
                <a:lnTo>
                  <a:pt x="145796" y="143256"/>
                </a:lnTo>
                <a:lnTo>
                  <a:pt x="161504" y="151538"/>
                </a:lnTo>
                <a:lnTo>
                  <a:pt x="174878" y="163417"/>
                </a:lnTo>
                <a:lnTo>
                  <a:pt x="192952" y="202672"/>
                </a:lnTo>
                <a:lnTo>
                  <a:pt x="194294" y="227119"/>
                </a:lnTo>
                <a:lnTo>
                  <a:pt x="194690" y="234569"/>
                </a:lnTo>
                <a:lnTo>
                  <a:pt x="233679" y="234569"/>
                </a:lnTo>
                <a:lnTo>
                  <a:pt x="233679" y="143256"/>
                </a:lnTo>
                <a:close/>
              </a:path>
              <a:path w="233680" h="304800">
                <a:moveTo>
                  <a:pt x="116601" y="143256"/>
                </a:moveTo>
                <a:lnTo>
                  <a:pt x="98526" y="143256"/>
                </a:lnTo>
                <a:lnTo>
                  <a:pt x="103559" y="148905"/>
                </a:lnTo>
                <a:lnTo>
                  <a:pt x="109221" y="155019"/>
                </a:lnTo>
                <a:lnTo>
                  <a:pt x="115448" y="159918"/>
                </a:lnTo>
                <a:lnTo>
                  <a:pt x="122173" y="161925"/>
                </a:lnTo>
                <a:lnTo>
                  <a:pt x="128793" y="159918"/>
                </a:lnTo>
                <a:lnTo>
                  <a:pt x="135032" y="155019"/>
                </a:lnTo>
                <a:lnTo>
                  <a:pt x="140747" y="148905"/>
                </a:lnTo>
                <a:lnTo>
                  <a:pt x="144320" y="144907"/>
                </a:lnTo>
                <a:lnTo>
                  <a:pt x="122173" y="144907"/>
                </a:lnTo>
                <a:lnTo>
                  <a:pt x="116601" y="143256"/>
                </a:lnTo>
                <a:close/>
              </a:path>
              <a:path w="233680" h="304800">
                <a:moveTo>
                  <a:pt x="233679" y="64516"/>
                </a:moveTo>
                <a:lnTo>
                  <a:pt x="122173" y="64516"/>
                </a:lnTo>
                <a:lnTo>
                  <a:pt x="135254" y="66238"/>
                </a:lnTo>
                <a:lnTo>
                  <a:pt x="145954" y="72580"/>
                </a:lnTo>
                <a:lnTo>
                  <a:pt x="153177" y="85304"/>
                </a:lnTo>
                <a:lnTo>
                  <a:pt x="155828" y="106172"/>
                </a:lnTo>
                <a:lnTo>
                  <a:pt x="152231" y="121279"/>
                </a:lnTo>
                <a:lnTo>
                  <a:pt x="143430" y="133588"/>
                </a:lnTo>
                <a:lnTo>
                  <a:pt x="132415" y="141872"/>
                </a:lnTo>
                <a:lnTo>
                  <a:pt x="122173" y="144907"/>
                </a:lnTo>
                <a:lnTo>
                  <a:pt x="144320" y="144907"/>
                </a:lnTo>
                <a:lnTo>
                  <a:pt x="145796" y="143256"/>
                </a:lnTo>
                <a:lnTo>
                  <a:pt x="233679" y="143256"/>
                </a:lnTo>
                <a:lnTo>
                  <a:pt x="233679" y="64516"/>
                </a:lnTo>
                <a:close/>
              </a:path>
            </a:pathLst>
          </a:custGeom>
          <a:solidFill>
            <a:srgbClr val="FFFFFF"/>
          </a:solidFill>
        </p:spPr>
        <p:txBody>
          <a:bodyPr wrap="square" lIns="0" tIns="0" rIns="0" bIns="0" rtlCol="0"/>
          <a:lstStyle/>
          <a:p>
            <a:endParaRPr/>
          </a:p>
        </p:txBody>
      </p:sp>
      <p:sp>
        <p:nvSpPr>
          <p:cNvPr id="42" name="object 42"/>
          <p:cNvSpPr/>
          <p:nvPr/>
        </p:nvSpPr>
        <p:spPr>
          <a:xfrm>
            <a:off x="1270000" y="3159760"/>
            <a:ext cx="30480" cy="40640"/>
          </a:xfrm>
          <a:custGeom>
            <a:avLst/>
            <a:gdLst/>
            <a:ahLst/>
            <a:cxnLst/>
            <a:rect l="l" t="t" r="r" b="b"/>
            <a:pathLst>
              <a:path w="30480" h="40639">
                <a:moveTo>
                  <a:pt x="3683" y="34416"/>
                </a:moveTo>
                <a:lnTo>
                  <a:pt x="762" y="34416"/>
                </a:lnTo>
                <a:lnTo>
                  <a:pt x="0" y="35178"/>
                </a:lnTo>
                <a:lnTo>
                  <a:pt x="0" y="40639"/>
                </a:lnTo>
                <a:lnTo>
                  <a:pt x="29718" y="40639"/>
                </a:lnTo>
                <a:lnTo>
                  <a:pt x="29718" y="35178"/>
                </a:lnTo>
                <a:lnTo>
                  <a:pt x="4444" y="35178"/>
                </a:lnTo>
                <a:lnTo>
                  <a:pt x="3683" y="34416"/>
                </a:lnTo>
                <a:close/>
              </a:path>
              <a:path w="30480" h="40639">
                <a:moveTo>
                  <a:pt x="12700" y="24764"/>
                </a:moveTo>
                <a:lnTo>
                  <a:pt x="4444" y="24764"/>
                </a:lnTo>
                <a:lnTo>
                  <a:pt x="5206" y="25526"/>
                </a:lnTo>
                <a:lnTo>
                  <a:pt x="5206" y="34416"/>
                </a:lnTo>
                <a:lnTo>
                  <a:pt x="4444" y="35178"/>
                </a:lnTo>
                <a:lnTo>
                  <a:pt x="12700" y="35178"/>
                </a:lnTo>
                <a:lnTo>
                  <a:pt x="11937" y="34416"/>
                </a:lnTo>
                <a:lnTo>
                  <a:pt x="11937" y="33019"/>
                </a:lnTo>
                <a:lnTo>
                  <a:pt x="12700" y="30987"/>
                </a:lnTo>
                <a:lnTo>
                  <a:pt x="12700" y="28955"/>
                </a:lnTo>
                <a:lnTo>
                  <a:pt x="11937" y="26162"/>
                </a:lnTo>
                <a:lnTo>
                  <a:pt x="11937" y="25526"/>
                </a:lnTo>
                <a:lnTo>
                  <a:pt x="12700" y="24764"/>
                </a:lnTo>
                <a:close/>
              </a:path>
              <a:path w="30480" h="40639">
                <a:moveTo>
                  <a:pt x="29718" y="34416"/>
                </a:moveTo>
                <a:lnTo>
                  <a:pt x="18541" y="34416"/>
                </a:lnTo>
                <a:lnTo>
                  <a:pt x="14096" y="35178"/>
                </a:lnTo>
                <a:lnTo>
                  <a:pt x="29718" y="35178"/>
                </a:lnTo>
                <a:lnTo>
                  <a:pt x="29718" y="34416"/>
                </a:lnTo>
                <a:close/>
              </a:path>
              <a:path w="30480" h="40639">
                <a:moveTo>
                  <a:pt x="21590" y="19303"/>
                </a:moveTo>
                <a:lnTo>
                  <a:pt x="0" y="19303"/>
                </a:lnTo>
                <a:lnTo>
                  <a:pt x="0" y="24764"/>
                </a:lnTo>
                <a:lnTo>
                  <a:pt x="22352" y="24764"/>
                </a:lnTo>
                <a:lnTo>
                  <a:pt x="22352" y="19938"/>
                </a:lnTo>
                <a:lnTo>
                  <a:pt x="21590" y="19303"/>
                </a:lnTo>
                <a:close/>
              </a:path>
              <a:path w="30480" h="40639">
                <a:moveTo>
                  <a:pt x="21590" y="0"/>
                </a:moveTo>
                <a:lnTo>
                  <a:pt x="17780" y="0"/>
                </a:lnTo>
                <a:lnTo>
                  <a:pt x="10413" y="635"/>
                </a:lnTo>
                <a:lnTo>
                  <a:pt x="5968" y="3428"/>
                </a:lnTo>
                <a:lnTo>
                  <a:pt x="5277" y="9651"/>
                </a:lnTo>
                <a:lnTo>
                  <a:pt x="5206" y="19303"/>
                </a:lnTo>
                <a:lnTo>
                  <a:pt x="11937" y="19303"/>
                </a:lnTo>
                <a:lnTo>
                  <a:pt x="11937" y="18541"/>
                </a:lnTo>
                <a:lnTo>
                  <a:pt x="12700" y="16510"/>
                </a:lnTo>
                <a:lnTo>
                  <a:pt x="11937" y="14477"/>
                </a:lnTo>
                <a:lnTo>
                  <a:pt x="12700" y="12445"/>
                </a:lnTo>
                <a:lnTo>
                  <a:pt x="12700" y="9016"/>
                </a:lnTo>
                <a:lnTo>
                  <a:pt x="14859" y="7619"/>
                </a:lnTo>
                <a:lnTo>
                  <a:pt x="17780" y="5461"/>
                </a:lnTo>
                <a:lnTo>
                  <a:pt x="29146" y="5461"/>
                </a:lnTo>
                <a:lnTo>
                  <a:pt x="28193" y="4190"/>
                </a:lnTo>
                <a:lnTo>
                  <a:pt x="26034" y="1397"/>
                </a:lnTo>
                <a:lnTo>
                  <a:pt x="21590" y="0"/>
                </a:lnTo>
                <a:close/>
              </a:path>
              <a:path w="30480" h="40639">
                <a:moveTo>
                  <a:pt x="29146" y="5461"/>
                </a:moveTo>
                <a:lnTo>
                  <a:pt x="17780" y="5461"/>
                </a:lnTo>
                <a:lnTo>
                  <a:pt x="21590" y="6223"/>
                </a:lnTo>
                <a:lnTo>
                  <a:pt x="23749" y="9016"/>
                </a:lnTo>
                <a:lnTo>
                  <a:pt x="24511" y="9651"/>
                </a:lnTo>
                <a:lnTo>
                  <a:pt x="25272" y="9651"/>
                </a:lnTo>
                <a:lnTo>
                  <a:pt x="26034" y="9016"/>
                </a:lnTo>
                <a:lnTo>
                  <a:pt x="26796" y="8254"/>
                </a:lnTo>
                <a:lnTo>
                  <a:pt x="27559" y="8254"/>
                </a:lnTo>
                <a:lnTo>
                  <a:pt x="28193" y="7619"/>
                </a:lnTo>
                <a:lnTo>
                  <a:pt x="30480" y="6223"/>
                </a:lnTo>
                <a:lnTo>
                  <a:pt x="29718" y="6223"/>
                </a:lnTo>
                <a:lnTo>
                  <a:pt x="29146" y="5461"/>
                </a:lnTo>
                <a:close/>
              </a:path>
            </a:pathLst>
          </a:custGeom>
          <a:solidFill>
            <a:srgbClr val="FFFFFF"/>
          </a:solidFill>
        </p:spPr>
        <p:txBody>
          <a:bodyPr wrap="square" lIns="0" tIns="0" rIns="0" bIns="0" rtlCol="0"/>
          <a:lstStyle/>
          <a:p>
            <a:endParaRPr/>
          </a:p>
        </p:txBody>
      </p:sp>
      <p:sp>
        <p:nvSpPr>
          <p:cNvPr id="43" name="object 43"/>
          <p:cNvSpPr/>
          <p:nvPr/>
        </p:nvSpPr>
        <p:spPr>
          <a:xfrm>
            <a:off x="1107439" y="3220720"/>
            <a:ext cx="335280" cy="243840"/>
          </a:xfrm>
          <a:custGeom>
            <a:avLst/>
            <a:gdLst/>
            <a:ahLst/>
            <a:cxnLst/>
            <a:rect l="l" t="t" r="r" b="b"/>
            <a:pathLst>
              <a:path w="335280" h="243839">
                <a:moveTo>
                  <a:pt x="58560" y="9145"/>
                </a:moveTo>
                <a:lnTo>
                  <a:pt x="39027" y="14985"/>
                </a:lnTo>
                <a:lnTo>
                  <a:pt x="36639" y="15747"/>
                </a:lnTo>
                <a:lnTo>
                  <a:pt x="34239" y="17271"/>
                </a:lnTo>
                <a:lnTo>
                  <a:pt x="34239" y="22859"/>
                </a:lnTo>
                <a:lnTo>
                  <a:pt x="37426" y="22859"/>
                </a:lnTo>
                <a:lnTo>
                  <a:pt x="39027" y="23621"/>
                </a:lnTo>
                <a:lnTo>
                  <a:pt x="46189" y="26796"/>
                </a:lnTo>
                <a:lnTo>
                  <a:pt x="52565" y="30733"/>
                </a:lnTo>
                <a:lnTo>
                  <a:pt x="58140" y="35432"/>
                </a:lnTo>
                <a:lnTo>
                  <a:pt x="62115" y="38480"/>
                </a:lnTo>
                <a:lnTo>
                  <a:pt x="62915" y="42417"/>
                </a:lnTo>
                <a:lnTo>
                  <a:pt x="58928" y="46354"/>
                </a:lnTo>
                <a:lnTo>
                  <a:pt x="54426" y="52393"/>
                </a:lnTo>
                <a:lnTo>
                  <a:pt x="50369" y="58658"/>
                </a:lnTo>
                <a:lnTo>
                  <a:pt x="46610" y="65089"/>
                </a:lnTo>
                <a:lnTo>
                  <a:pt x="43002" y="71627"/>
                </a:lnTo>
                <a:lnTo>
                  <a:pt x="37978" y="79053"/>
                </a:lnTo>
                <a:lnTo>
                  <a:pt x="32054" y="84740"/>
                </a:lnTo>
                <a:lnTo>
                  <a:pt x="24635" y="88380"/>
                </a:lnTo>
                <a:lnTo>
                  <a:pt x="15125" y="89662"/>
                </a:lnTo>
                <a:lnTo>
                  <a:pt x="5575" y="89662"/>
                </a:lnTo>
                <a:lnTo>
                  <a:pt x="0" y="97535"/>
                </a:lnTo>
                <a:lnTo>
                  <a:pt x="6375" y="132206"/>
                </a:lnTo>
                <a:lnTo>
                  <a:pt x="8762" y="141604"/>
                </a:lnTo>
                <a:lnTo>
                  <a:pt x="12738" y="145541"/>
                </a:lnTo>
                <a:lnTo>
                  <a:pt x="22301" y="146303"/>
                </a:lnTo>
                <a:lnTo>
                  <a:pt x="35638" y="148538"/>
                </a:lnTo>
                <a:lnTo>
                  <a:pt x="48379" y="152558"/>
                </a:lnTo>
                <a:lnTo>
                  <a:pt x="60822" y="157769"/>
                </a:lnTo>
                <a:lnTo>
                  <a:pt x="73266" y="163575"/>
                </a:lnTo>
                <a:lnTo>
                  <a:pt x="78041" y="165226"/>
                </a:lnTo>
                <a:lnTo>
                  <a:pt x="78841" y="168275"/>
                </a:lnTo>
                <a:lnTo>
                  <a:pt x="78041" y="173100"/>
                </a:lnTo>
                <a:lnTo>
                  <a:pt x="75195" y="183705"/>
                </a:lnTo>
                <a:lnTo>
                  <a:pt x="72570" y="194405"/>
                </a:lnTo>
                <a:lnTo>
                  <a:pt x="70094" y="205247"/>
                </a:lnTo>
                <a:lnTo>
                  <a:pt x="67690" y="216280"/>
                </a:lnTo>
                <a:lnTo>
                  <a:pt x="66103" y="225805"/>
                </a:lnTo>
                <a:lnTo>
                  <a:pt x="70078" y="232028"/>
                </a:lnTo>
                <a:lnTo>
                  <a:pt x="79641" y="234441"/>
                </a:lnTo>
                <a:lnTo>
                  <a:pt x="112293" y="241426"/>
                </a:lnTo>
                <a:lnTo>
                  <a:pt x="121843" y="243839"/>
                </a:lnTo>
                <a:lnTo>
                  <a:pt x="128219" y="239902"/>
                </a:lnTo>
                <a:lnTo>
                  <a:pt x="132206" y="224154"/>
                </a:lnTo>
                <a:lnTo>
                  <a:pt x="133794" y="218693"/>
                </a:lnTo>
                <a:lnTo>
                  <a:pt x="135350" y="212471"/>
                </a:lnTo>
                <a:lnTo>
                  <a:pt x="135381" y="208406"/>
                </a:lnTo>
                <a:lnTo>
                  <a:pt x="136982" y="206882"/>
                </a:lnTo>
                <a:lnTo>
                  <a:pt x="291837" y="206882"/>
                </a:lnTo>
                <a:lnTo>
                  <a:pt x="289782" y="198183"/>
                </a:lnTo>
                <a:lnTo>
                  <a:pt x="287484" y="189063"/>
                </a:lnTo>
                <a:lnTo>
                  <a:pt x="285115" y="180085"/>
                </a:lnTo>
                <a:lnTo>
                  <a:pt x="284353" y="176149"/>
                </a:lnTo>
                <a:lnTo>
                  <a:pt x="285115" y="173862"/>
                </a:lnTo>
                <a:lnTo>
                  <a:pt x="288290" y="169925"/>
                </a:lnTo>
                <a:lnTo>
                  <a:pt x="304125" y="144887"/>
                </a:lnTo>
                <a:lnTo>
                  <a:pt x="312197" y="118300"/>
                </a:lnTo>
                <a:lnTo>
                  <a:pt x="312488" y="92075"/>
                </a:lnTo>
                <a:lnTo>
                  <a:pt x="66890" y="92075"/>
                </a:lnTo>
                <a:lnTo>
                  <a:pt x="64503" y="89662"/>
                </a:lnTo>
                <a:lnTo>
                  <a:pt x="62915" y="80263"/>
                </a:lnTo>
                <a:lnTo>
                  <a:pt x="67690" y="75564"/>
                </a:lnTo>
                <a:lnTo>
                  <a:pt x="308704" y="75564"/>
                </a:lnTo>
                <a:lnTo>
                  <a:pt x="305053" y="61340"/>
                </a:lnTo>
                <a:lnTo>
                  <a:pt x="301878" y="51942"/>
                </a:lnTo>
                <a:lnTo>
                  <a:pt x="301878" y="51180"/>
                </a:lnTo>
                <a:lnTo>
                  <a:pt x="310641" y="47243"/>
                </a:lnTo>
                <a:lnTo>
                  <a:pt x="312928" y="45592"/>
                </a:lnTo>
                <a:lnTo>
                  <a:pt x="316229" y="44068"/>
                </a:lnTo>
                <a:lnTo>
                  <a:pt x="101142" y="44068"/>
                </a:lnTo>
                <a:lnTo>
                  <a:pt x="100342" y="42417"/>
                </a:lnTo>
                <a:lnTo>
                  <a:pt x="99542" y="40893"/>
                </a:lnTo>
                <a:lnTo>
                  <a:pt x="99542" y="40131"/>
                </a:lnTo>
                <a:lnTo>
                  <a:pt x="90760" y="22040"/>
                </a:lnTo>
                <a:lnTo>
                  <a:pt x="76452" y="11604"/>
                </a:lnTo>
                <a:lnTo>
                  <a:pt x="58560" y="9145"/>
                </a:lnTo>
                <a:close/>
              </a:path>
              <a:path w="335280" h="243839">
                <a:moveTo>
                  <a:pt x="291837" y="206882"/>
                </a:moveTo>
                <a:lnTo>
                  <a:pt x="223773" y="206882"/>
                </a:lnTo>
                <a:lnTo>
                  <a:pt x="226187" y="208406"/>
                </a:lnTo>
                <a:lnTo>
                  <a:pt x="226970" y="213288"/>
                </a:lnTo>
                <a:lnTo>
                  <a:pt x="239775" y="243839"/>
                </a:lnTo>
                <a:lnTo>
                  <a:pt x="247650" y="242315"/>
                </a:lnTo>
                <a:lnTo>
                  <a:pt x="256591" y="240389"/>
                </a:lnTo>
                <a:lnTo>
                  <a:pt x="274189" y="236297"/>
                </a:lnTo>
                <a:lnTo>
                  <a:pt x="282701" y="234441"/>
                </a:lnTo>
                <a:lnTo>
                  <a:pt x="291465" y="232028"/>
                </a:lnTo>
                <a:lnTo>
                  <a:pt x="295401" y="224916"/>
                </a:lnTo>
                <a:lnTo>
                  <a:pt x="293878" y="216280"/>
                </a:lnTo>
                <a:lnTo>
                  <a:pt x="291837" y="206882"/>
                </a:lnTo>
                <a:close/>
              </a:path>
              <a:path w="335280" h="243839">
                <a:moveTo>
                  <a:pt x="223773" y="206882"/>
                </a:moveTo>
                <a:lnTo>
                  <a:pt x="136982" y="206882"/>
                </a:lnTo>
                <a:lnTo>
                  <a:pt x="141757" y="208406"/>
                </a:lnTo>
                <a:lnTo>
                  <a:pt x="148341" y="210802"/>
                </a:lnTo>
                <a:lnTo>
                  <a:pt x="154993" y="212232"/>
                </a:lnTo>
                <a:lnTo>
                  <a:pt x="161784" y="212925"/>
                </a:lnTo>
                <a:lnTo>
                  <a:pt x="168782" y="213105"/>
                </a:lnTo>
                <a:lnTo>
                  <a:pt x="181342" y="213288"/>
                </a:lnTo>
                <a:lnTo>
                  <a:pt x="193817" y="212471"/>
                </a:lnTo>
                <a:lnTo>
                  <a:pt x="206126" y="210605"/>
                </a:lnTo>
                <a:lnTo>
                  <a:pt x="218185" y="207644"/>
                </a:lnTo>
                <a:lnTo>
                  <a:pt x="223773" y="206882"/>
                </a:lnTo>
                <a:close/>
              </a:path>
              <a:path w="335280" h="243839">
                <a:moveTo>
                  <a:pt x="308704" y="75564"/>
                </a:moveTo>
                <a:lnTo>
                  <a:pt x="71678" y="75564"/>
                </a:lnTo>
                <a:lnTo>
                  <a:pt x="76453" y="76326"/>
                </a:lnTo>
                <a:lnTo>
                  <a:pt x="79641" y="78612"/>
                </a:lnTo>
                <a:lnTo>
                  <a:pt x="79641" y="88137"/>
                </a:lnTo>
                <a:lnTo>
                  <a:pt x="77254" y="91185"/>
                </a:lnTo>
                <a:lnTo>
                  <a:pt x="72466" y="92075"/>
                </a:lnTo>
                <a:lnTo>
                  <a:pt x="312488" y="92075"/>
                </a:lnTo>
                <a:lnTo>
                  <a:pt x="312507" y="90380"/>
                </a:lnTo>
                <a:lnTo>
                  <a:pt x="308704" y="75564"/>
                </a:lnTo>
                <a:close/>
              </a:path>
              <a:path w="335280" h="243839">
                <a:moveTo>
                  <a:pt x="132994" y="762"/>
                </a:moveTo>
                <a:lnTo>
                  <a:pt x="89992" y="14985"/>
                </a:lnTo>
                <a:lnTo>
                  <a:pt x="95567" y="21208"/>
                </a:lnTo>
                <a:lnTo>
                  <a:pt x="99238" y="26459"/>
                </a:lnTo>
                <a:lnTo>
                  <a:pt x="101641" y="31781"/>
                </a:lnTo>
                <a:lnTo>
                  <a:pt x="102400" y="37532"/>
                </a:lnTo>
                <a:lnTo>
                  <a:pt x="101142" y="44068"/>
                </a:lnTo>
                <a:lnTo>
                  <a:pt x="316229" y="44068"/>
                </a:lnTo>
                <a:lnTo>
                  <a:pt x="320928" y="48767"/>
                </a:lnTo>
                <a:lnTo>
                  <a:pt x="320166" y="50291"/>
                </a:lnTo>
                <a:lnTo>
                  <a:pt x="318516" y="53466"/>
                </a:lnTo>
                <a:lnTo>
                  <a:pt x="308991" y="53466"/>
                </a:lnTo>
                <a:lnTo>
                  <a:pt x="308228" y="55117"/>
                </a:lnTo>
                <a:lnTo>
                  <a:pt x="307466" y="56641"/>
                </a:lnTo>
                <a:lnTo>
                  <a:pt x="308228" y="58165"/>
                </a:lnTo>
                <a:lnTo>
                  <a:pt x="308991" y="59816"/>
                </a:lnTo>
                <a:lnTo>
                  <a:pt x="312928" y="64515"/>
                </a:lnTo>
                <a:lnTo>
                  <a:pt x="317753" y="66039"/>
                </a:lnTo>
                <a:lnTo>
                  <a:pt x="324103" y="64515"/>
                </a:lnTo>
                <a:lnTo>
                  <a:pt x="329691" y="63753"/>
                </a:lnTo>
                <a:lnTo>
                  <a:pt x="333628" y="60578"/>
                </a:lnTo>
                <a:lnTo>
                  <a:pt x="334770" y="53466"/>
                </a:lnTo>
                <a:lnTo>
                  <a:pt x="312928" y="53466"/>
                </a:lnTo>
                <a:lnTo>
                  <a:pt x="311403" y="52704"/>
                </a:lnTo>
                <a:lnTo>
                  <a:pt x="334892" y="52704"/>
                </a:lnTo>
                <a:lnTo>
                  <a:pt x="335279" y="50291"/>
                </a:lnTo>
                <a:lnTo>
                  <a:pt x="335279" y="44830"/>
                </a:lnTo>
                <a:lnTo>
                  <a:pt x="332866" y="40131"/>
                </a:lnTo>
                <a:lnTo>
                  <a:pt x="332129" y="38480"/>
                </a:lnTo>
                <a:lnTo>
                  <a:pt x="293116" y="38480"/>
                </a:lnTo>
                <a:lnTo>
                  <a:pt x="290703" y="37718"/>
                </a:lnTo>
                <a:lnTo>
                  <a:pt x="287528" y="34670"/>
                </a:lnTo>
                <a:lnTo>
                  <a:pt x="274240" y="22496"/>
                </a:lnTo>
                <a:lnTo>
                  <a:pt x="269250" y="19256"/>
                </a:lnTo>
                <a:lnTo>
                  <a:pt x="168348" y="19256"/>
                </a:lnTo>
                <a:lnTo>
                  <a:pt x="152871" y="14579"/>
                </a:lnTo>
                <a:lnTo>
                  <a:pt x="137736" y="5429"/>
                </a:lnTo>
                <a:lnTo>
                  <a:pt x="135381" y="3175"/>
                </a:lnTo>
                <a:lnTo>
                  <a:pt x="132994" y="762"/>
                </a:lnTo>
                <a:close/>
              </a:path>
              <a:path w="335280" h="243839">
                <a:moveTo>
                  <a:pt x="323341" y="29082"/>
                </a:moveTo>
                <a:lnTo>
                  <a:pt x="315341" y="30733"/>
                </a:lnTo>
                <a:lnTo>
                  <a:pt x="308991" y="31495"/>
                </a:lnTo>
                <a:lnTo>
                  <a:pt x="303403" y="33781"/>
                </a:lnTo>
                <a:lnTo>
                  <a:pt x="297815" y="36194"/>
                </a:lnTo>
                <a:lnTo>
                  <a:pt x="293116" y="38480"/>
                </a:lnTo>
                <a:lnTo>
                  <a:pt x="332129" y="38480"/>
                </a:lnTo>
                <a:lnTo>
                  <a:pt x="329691" y="33019"/>
                </a:lnTo>
                <a:lnTo>
                  <a:pt x="323341" y="29082"/>
                </a:lnTo>
                <a:close/>
              </a:path>
              <a:path w="335280" h="243839">
                <a:moveTo>
                  <a:pt x="223012" y="0"/>
                </a:moveTo>
                <a:lnTo>
                  <a:pt x="219837" y="762"/>
                </a:lnTo>
                <a:lnTo>
                  <a:pt x="217423" y="3175"/>
                </a:lnTo>
                <a:lnTo>
                  <a:pt x="212536" y="7917"/>
                </a:lnTo>
                <a:lnTo>
                  <a:pt x="207009" y="11810"/>
                </a:lnTo>
                <a:lnTo>
                  <a:pt x="200659" y="14096"/>
                </a:lnTo>
                <a:lnTo>
                  <a:pt x="184257" y="19194"/>
                </a:lnTo>
                <a:lnTo>
                  <a:pt x="168348" y="19256"/>
                </a:lnTo>
                <a:lnTo>
                  <a:pt x="269250" y="19256"/>
                </a:lnTo>
                <a:lnTo>
                  <a:pt x="259619" y="13001"/>
                </a:lnTo>
                <a:lnTo>
                  <a:pt x="243808" y="5863"/>
                </a:lnTo>
                <a:lnTo>
                  <a:pt x="226948" y="762"/>
                </a:lnTo>
                <a:lnTo>
                  <a:pt x="223012" y="0"/>
                </a:lnTo>
                <a:close/>
              </a:path>
            </a:pathLst>
          </a:custGeom>
          <a:solidFill>
            <a:srgbClr val="FFFFFF"/>
          </a:solidFill>
        </p:spPr>
        <p:txBody>
          <a:bodyPr wrap="square" lIns="0" tIns="0" rIns="0" bIns="0" rtlCol="0"/>
          <a:lstStyle/>
          <a:p>
            <a:endParaRPr/>
          </a:p>
        </p:txBody>
      </p:sp>
      <p:sp>
        <p:nvSpPr>
          <p:cNvPr id="44" name="object 44"/>
          <p:cNvSpPr/>
          <p:nvPr/>
        </p:nvSpPr>
        <p:spPr>
          <a:xfrm>
            <a:off x="1229360" y="3129279"/>
            <a:ext cx="101600" cy="101600"/>
          </a:xfrm>
          <a:prstGeom prst="rect">
            <a:avLst/>
          </a:prstGeom>
          <a:blipFill>
            <a:blip r:embed="rId5" cstate="print"/>
            <a:stretch>
              <a:fillRect/>
            </a:stretch>
          </a:blipFill>
        </p:spPr>
        <p:txBody>
          <a:bodyPr wrap="square" lIns="0" tIns="0" rIns="0" bIns="0" rtlCol="0"/>
          <a:lstStyle/>
          <a:p>
            <a:endParaRPr/>
          </a:p>
        </p:txBody>
      </p:sp>
      <p:sp>
        <p:nvSpPr>
          <p:cNvPr id="45" name="object 45"/>
          <p:cNvSpPr/>
          <p:nvPr/>
        </p:nvSpPr>
        <p:spPr>
          <a:xfrm>
            <a:off x="1294764" y="3662679"/>
            <a:ext cx="264795" cy="558800"/>
          </a:xfrm>
          <a:custGeom>
            <a:avLst/>
            <a:gdLst/>
            <a:ahLst/>
            <a:cxnLst/>
            <a:rect l="l" t="t" r="r" b="b"/>
            <a:pathLst>
              <a:path w="264794" h="558800">
                <a:moveTo>
                  <a:pt x="0" y="0"/>
                </a:moveTo>
                <a:lnTo>
                  <a:pt x="0" y="558800"/>
                </a:lnTo>
                <a:lnTo>
                  <a:pt x="41656" y="554609"/>
                </a:lnTo>
                <a:lnTo>
                  <a:pt x="87816" y="540840"/>
                </a:lnTo>
                <a:lnTo>
                  <a:pt x="130260" y="519662"/>
                </a:lnTo>
                <a:lnTo>
                  <a:pt x="168236" y="491831"/>
                </a:lnTo>
                <a:lnTo>
                  <a:pt x="200993" y="458104"/>
                </a:lnTo>
                <a:lnTo>
                  <a:pt x="227779" y="419241"/>
                </a:lnTo>
                <a:lnTo>
                  <a:pt x="247842" y="375997"/>
                </a:lnTo>
                <a:lnTo>
                  <a:pt x="260431" y="329131"/>
                </a:lnTo>
                <a:lnTo>
                  <a:pt x="264794" y="279400"/>
                </a:lnTo>
                <a:lnTo>
                  <a:pt x="260431" y="229668"/>
                </a:lnTo>
                <a:lnTo>
                  <a:pt x="247842" y="182802"/>
                </a:lnTo>
                <a:lnTo>
                  <a:pt x="227779" y="139558"/>
                </a:lnTo>
                <a:lnTo>
                  <a:pt x="200993" y="100695"/>
                </a:lnTo>
                <a:lnTo>
                  <a:pt x="168236" y="66968"/>
                </a:lnTo>
                <a:lnTo>
                  <a:pt x="130260" y="39137"/>
                </a:lnTo>
                <a:lnTo>
                  <a:pt x="87816" y="17959"/>
                </a:lnTo>
                <a:lnTo>
                  <a:pt x="41656" y="4191"/>
                </a:lnTo>
                <a:lnTo>
                  <a:pt x="0" y="0"/>
                </a:lnTo>
                <a:close/>
              </a:path>
            </a:pathLst>
          </a:custGeom>
          <a:ln w="10170">
            <a:solidFill>
              <a:srgbClr val="00338D"/>
            </a:solidFill>
          </a:ln>
        </p:spPr>
        <p:txBody>
          <a:bodyPr wrap="square" lIns="0" tIns="0" rIns="0" bIns="0" rtlCol="0"/>
          <a:lstStyle/>
          <a:p>
            <a:endParaRPr/>
          </a:p>
        </p:txBody>
      </p:sp>
      <p:sp>
        <p:nvSpPr>
          <p:cNvPr id="46" name="object 46"/>
          <p:cNvSpPr/>
          <p:nvPr/>
        </p:nvSpPr>
        <p:spPr>
          <a:xfrm>
            <a:off x="1000760" y="3663950"/>
            <a:ext cx="252095" cy="556260"/>
          </a:xfrm>
          <a:custGeom>
            <a:avLst/>
            <a:gdLst/>
            <a:ahLst/>
            <a:cxnLst/>
            <a:rect l="l" t="t" r="r" b="b"/>
            <a:pathLst>
              <a:path w="252094" h="556260">
                <a:moveTo>
                  <a:pt x="251980" y="556260"/>
                </a:moveTo>
                <a:lnTo>
                  <a:pt x="251980" y="0"/>
                </a:lnTo>
                <a:lnTo>
                  <a:pt x="223088" y="2920"/>
                </a:lnTo>
                <a:lnTo>
                  <a:pt x="176948" y="16689"/>
                </a:lnTo>
                <a:lnTo>
                  <a:pt x="134518" y="37867"/>
                </a:lnTo>
                <a:lnTo>
                  <a:pt x="96551" y="65698"/>
                </a:lnTo>
                <a:lnTo>
                  <a:pt x="63800" y="99425"/>
                </a:lnTo>
                <a:lnTo>
                  <a:pt x="37016" y="138288"/>
                </a:lnTo>
                <a:lnTo>
                  <a:pt x="16953" y="181532"/>
                </a:lnTo>
                <a:lnTo>
                  <a:pt x="4363" y="228398"/>
                </a:lnTo>
                <a:lnTo>
                  <a:pt x="0" y="278130"/>
                </a:lnTo>
                <a:lnTo>
                  <a:pt x="4363" y="327861"/>
                </a:lnTo>
                <a:lnTo>
                  <a:pt x="16953" y="374727"/>
                </a:lnTo>
                <a:lnTo>
                  <a:pt x="37016" y="417971"/>
                </a:lnTo>
                <a:lnTo>
                  <a:pt x="63800" y="456834"/>
                </a:lnTo>
                <a:lnTo>
                  <a:pt x="96551" y="490561"/>
                </a:lnTo>
                <a:lnTo>
                  <a:pt x="134518" y="518392"/>
                </a:lnTo>
                <a:lnTo>
                  <a:pt x="176948" y="539570"/>
                </a:lnTo>
                <a:lnTo>
                  <a:pt x="223088" y="553338"/>
                </a:lnTo>
                <a:lnTo>
                  <a:pt x="251980" y="556260"/>
                </a:lnTo>
                <a:close/>
              </a:path>
            </a:pathLst>
          </a:custGeom>
          <a:ln w="10170">
            <a:solidFill>
              <a:srgbClr val="00338D"/>
            </a:solidFill>
          </a:ln>
        </p:spPr>
        <p:txBody>
          <a:bodyPr wrap="square" lIns="0" tIns="0" rIns="0" bIns="0" rtlCol="0"/>
          <a:lstStyle/>
          <a:p>
            <a:endParaRPr/>
          </a:p>
        </p:txBody>
      </p:sp>
      <p:sp>
        <p:nvSpPr>
          <p:cNvPr id="47" name="object 47"/>
          <p:cNvSpPr/>
          <p:nvPr/>
        </p:nvSpPr>
        <p:spPr>
          <a:xfrm>
            <a:off x="1036319" y="3698240"/>
            <a:ext cx="477520" cy="477520"/>
          </a:xfrm>
          <a:custGeom>
            <a:avLst/>
            <a:gdLst/>
            <a:ahLst/>
            <a:cxnLst/>
            <a:rect l="l" t="t" r="r" b="b"/>
            <a:pathLst>
              <a:path w="477519" h="477520">
                <a:moveTo>
                  <a:pt x="238760" y="0"/>
                </a:moveTo>
                <a:lnTo>
                  <a:pt x="190641" y="4852"/>
                </a:lnTo>
                <a:lnTo>
                  <a:pt x="145823" y="18768"/>
                </a:lnTo>
                <a:lnTo>
                  <a:pt x="105266" y="40786"/>
                </a:lnTo>
                <a:lnTo>
                  <a:pt x="69930" y="69945"/>
                </a:lnTo>
                <a:lnTo>
                  <a:pt x="40776" y="105283"/>
                </a:lnTo>
                <a:lnTo>
                  <a:pt x="18762" y="145839"/>
                </a:lnTo>
                <a:lnTo>
                  <a:pt x="4850" y="190652"/>
                </a:lnTo>
                <a:lnTo>
                  <a:pt x="0" y="238760"/>
                </a:lnTo>
                <a:lnTo>
                  <a:pt x="4850" y="286867"/>
                </a:lnTo>
                <a:lnTo>
                  <a:pt x="18762" y="331680"/>
                </a:lnTo>
                <a:lnTo>
                  <a:pt x="40776" y="372236"/>
                </a:lnTo>
                <a:lnTo>
                  <a:pt x="69930" y="407574"/>
                </a:lnTo>
                <a:lnTo>
                  <a:pt x="105266" y="436733"/>
                </a:lnTo>
                <a:lnTo>
                  <a:pt x="145823" y="458751"/>
                </a:lnTo>
                <a:lnTo>
                  <a:pt x="190641" y="472667"/>
                </a:lnTo>
                <a:lnTo>
                  <a:pt x="238760" y="477520"/>
                </a:lnTo>
                <a:lnTo>
                  <a:pt x="286867" y="472667"/>
                </a:lnTo>
                <a:lnTo>
                  <a:pt x="331680" y="458751"/>
                </a:lnTo>
                <a:lnTo>
                  <a:pt x="372236" y="436733"/>
                </a:lnTo>
                <a:lnTo>
                  <a:pt x="407574" y="407574"/>
                </a:lnTo>
                <a:lnTo>
                  <a:pt x="436733" y="372236"/>
                </a:lnTo>
                <a:lnTo>
                  <a:pt x="458751" y="331680"/>
                </a:lnTo>
                <a:lnTo>
                  <a:pt x="472667" y="286867"/>
                </a:lnTo>
                <a:lnTo>
                  <a:pt x="477520" y="238760"/>
                </a:lnTo>
                <a:lnTo>
                  <a:pt x="472667" y="190652"/>
                </a:lnTo>
                <a:lnTo>
                  <a:pt x="458751" y="145839"/>
                </a:lnTo>
                <a:lnTo>
                  <a:pt x="436733" y="105283"/>
                </a:lnTo>
                <a:lnTo>
                  <a:pt x="407574" y="69945"/>
                </a:lnTo>
                <a:lnTo>
                  <a:pt x="372236" y="40786"/>
                </a:lnTo>
                <a:lnTo>
                  <a:pt x="331680" y="18768"/>
                </a:lnTo>
                <a:lnTo>
                  <a:pt x="286867" y="4852"/>
                </a:lnTo>
                <a:lnTo>
                  <a:pt x="238760" y="0"/>
                </a:lnTo>
                <a:close/>
              </a:path>
            </a:pathLst>
          </a:custGeom>
          <a:solidFill>
            <a:srgbClr val="00338D"/>
          </a:solidFill>
        </p:spPr>
        <p:txBody>
          <a:bodyPr wrap="square" lIns="0" tIns="0" rIns="0" bIns="0" rtlCol="0"/>
          <a:lstStyle/>
          <a:p>
            <a:endParaRPr/>
          </a:p>
        </p:txBody>
      </p:sp>
      <p:sp>
        <p:nvSpPr>
          <p:cNvPr id="48" name="object 48"/>
          <p:cNvSpPr/>
          <p:nvPr/>
        </p:nvSpPr>
        <p:spPr>
          <a:xfrm>
            <a:off x="1127760" y="3779520"/>
            <a:ext cx="294640" cy="314960"/>
          </a:xfrm>
          <a:custGeom>
            <a:avLst/>
            <a:gdLst/>
            <a:ahLst/>
            <a:cxnLst/>
            <a:rect l="l" t="t" r="r" b="b"/>
            <a:pathLst>
              <a:path w="294640" h="314960">
                <a:moveTo>
                  <a:pt x="147320" y="0"/>
                </a:moveTo>
                <a:lnTo>
                  <a:pt x="100684" y="8014"/>
                </a:lnTo>
                <a:lnTo>
                  <a:pt x="60235" y="30341"/>
                </a:lnTo>
                <a:lnTo>
                  <a:pt x="28371" y="64410"/>
                </a:lnTo>
                <a:lnTo>
                  <a:pt x="7492" y="107647"/>
                </a:lnTo>
                <a:lnTo>
                  <a:pt x="0" y="157479"/>
                </a:lnTo>
                <a:lnTo>
                  <a:pt x="7492" y="207312"/>
                </a:lnTo>
                <a:lnTo>
                  <a:pt x="28371" y="250549"/>
                </a:lnTo>
                <a:lnTo>
                  <a:pt x="60235" y="284618"/>
                </a:lnTo>
                <a:lnTo>
                  <a:pt x="100684" y="306945"/>
                </a:lnTo>
                <a:lnTo>
                  <a:pt x="147320" y="314959"/>
                </a:lnTo>
                <a:lnTo>
                  <a:pt x="193950" y="306945"/>
                </a:lnTo>
                <a:lnTo>
                  <a:pt x="222685" y="291083"/>
                </a:lnTo>
                <a:lnTo>
                  <a:pt x="136791" y="291083"/>
                </a:lnTo>
                <a:lnTo>
                  <a:pt x="125246" y="285027"/>
                </a:lnTo>
                <a:lnTo>
                  <a:pt x="116036" y="276986"/>
                </a:lnTo>
                <a:lnTo>
                  <a:pt x="89446" y="276986"/>
                </a:lnTo>
                <a:lnTo>
                  <a:pt x="82867" y="274192"/>
                </a:lnTo>
                <a:lnTo>
                  <a:pt x="76288" y="270001"/>
                </a:lnTo>
                <a:lnTo>
                  <a:pt x="69710" y="264286"/>
                </a:lnTo>
                <a:lnTo>
                  <a:pt x="72339" y="261492"/>
                </a:lnTo>
                <a:lnTo>
                  <a:pt x="76288" y="260095"/>
                </a:lnTo>
                <a:lnTo>
                  <a:pt x="78917" y="258698"/>
                </a:lnTo>
                <a:lnTo>
                  <a:pt x="102222" y="258698"/>
                </a:lnTo>
                <a:lnTo>
                  <a:pt x="96799" y="248919"/>
                </a:lnTo>
                <a:lnTo>
                  <a:pt x="53924" y="248919"/>
                </a:lnTo>
                <a:lnTo>
                  <a:pt x="41387" y="231844"/>
                </a:lnTo>
                <a:lnTo>
                  <a:pt x="31564" y="212518"/>
                </a:lnTo>
                <a:lnTo>
                  <a:pt x="24700" y="191359"/>
                </a:lnTo>
                <a:lnTo>
                  <a:pt x="21043" y="168782"/>
                </a:lnTo>
                <a:lnTo>
                  <a:pt x="292940" y="168782"/>
                </a:lnTo>
                <a:lnTo>
                  <a:pt x="294640" y="157479"/>
                </a:lnTo>
                <a:lnTo>
                  <a:pt x="292940" y="146176"/>
                </a:lnTo>
                <a:lnTo>
                  <a:pt x="21043" y="146176"/>
                </a:lnTo>
                <a:lnTo>
                  <a:pt x="24700" y="123600"/>
                </a:lnTo>
                <a:lnTo>
                  <a:pt x="31564" y="102441"/>
                </a:lnTo>
                <a:lnTo>
                  <a:pt x="41387" y="83115"/>
                </a:lnTo>
                <a:lnTo>
                  <a:pt x="53924" y="66039"/>
                </a:lnTo>
                <a:lnTo>
                  <a:pt x="96798" y="66039"/>
                </a:lnTo>
                <a:lnTo>
                  <a:pt x="102215" y="56260"/>
                </a:lnTo>
                <a:lnTo>
                  <a:pt x="78917" y="56260"/>
                </a:lnTo>
                <a:lnTo>
                  <a:pt x="76288" y="54863"/>
                </a:lnTo>
                <a:lnTo>
                  <a:pt x="72339" y="53466"/>
                </a:lnTo>
                <a:lnTo>
                  <a:pt x="69710" y="50672"/>
                </a:lnTo>
                <a:lnTo>
                  <a:pt x="76288" y="44957"/>
                </a:lnTo>
                <a:lnTo>
                  <a:pt x="82867" y="40766"/>
                </a:lnTo>
                <a:lnTo>
                  <a:pt x="89446" y="37972"/>
                </a:lnTo>
                <a:lnTo>
                  <a:pt x="115981" y="37972"/>
                </a:lnTo>
                <a:lnTo>
                  <a:pt x="125246" y="29878"/>
                </a:lnTo>
                <a:lnTo>
                  <a:pt x="136791" y="23875"/>
                </a:lnTo>
                <a:lnTo>
                  <a:pt x="222685" y="23875"/>
                </a:lnTo>
                <a:lnTo>
                  <a:pt x="193950" y="8014"/>
                </a:lnTo>
                <a:lnTo>
                  <a:pt x="147320" y="0"/>
                </a:lnTo>
                <a:close/>
              </a:path>
              <a:path w="294640" h="314960">
                <a:moveTo>
                  <a:pt x="157861" y="236219"/>
                </a:moveTo>
                <a:lnTo>
                  <a:pt x="136791" y="236219"/>
                </a:lnTo>
                <a:lnTo>
                  <a:pt x="136791" y="291083"/>
                </a:lnTo>
                <a:lnTo>
                  <a:pt x="157861" y="291083"/>
                </a:lnTo>
                <a:lnTo>
                  <a:pt x="157861" y="236219"/>
                </a:lnTo>
                <a:close/>
              </a:path>
              <a:path w="294640" h="314960">
                <a:moveTo>
                  <a:pt x="225303" y="236219"/>
                </a:moveTo>
                <a:lnTo>
                  <a:pt x="157861" y="236219"/>
                </a:lnTo>
                <a:lnTo>
                  <a:pt x="167892" y="237771"/>
                </a:lnTo>
                <a:lnTo>
                  <a:pt x="178196" y="240252"/>
                </a:lnTo>
                <a:lnTo>
                  <a:pt x="188525" y="243542"/>
                </a:lnTo>
                <a:lnTo>
                  <a:pt x="198628" y="247522"/>
                </a:lnTo>
                <a:lnTo>
                  <a:pt x="190025" y="263009"/>
                </a:lnTo>
                <a:lnTo>
                  <a:pt x="180197" y="275589"/>
                </a:lnTo>
                <a:lnTo>
                  <a:pt x="169392" y="285027"/>
                </a:lnTo>
                <a:lnTo>
                  <a:pt x="157861" y="291083"/>
                </a:lnTo>
                <a:lnTo>
                  <a:pt x="222685" y="291083"/>
                </a:lnTo>
                <a:lnTo>
                  <a:pt x="234399" y="284618"/>
                </a:lnTo>
                <a:lnTo>
                  <a:pt x="241537" y="276986"/>
                </a:lnTo>
                <a:lnTo>
                  <a:pt x="205231" y="276986"/>
                </a:lnTo>
                <a:lnTo>
                  <a:pt x="209169" y="271398"/>
                </a:lnTo>
                <a:lnTo>
                  <a:pt x="213106" y="264286"/>
                </a:lnTo>
                <a:lnTo>
                  <a:pt x="215773" y="258698"/>
                </a:lnTo>
                <a:lnTo>
                  <a:pt x="258642" y="258698"/>
                </a:lnTo>
                <a:lnTo>
                  <a:pt x="266265" y="250549"/>
                </a:lnTo>
                <a:lnTo>
                  <a:pt x="267052" y="248919"/>
                </a:lnTo>
                <a:lnTo>
                  <a:pt x="240665" y="248919"/>
                </a:lnTo>
                <a:lnTo>
                  <a:pt x="235458" y="244601"/>
                </a:lnTo>
                <a:lnTo>
                  <a:pt x="230124" y="240410"/>
                </a:lnTo>
                <a:lnTo>
                  <a:pt x="224917" y="237616"/>
                </a:lnTo>
                <a:lnTo>
                  <a:pt x="225303" y="236219"/>
                </a:lnTo>
                <a:close/>
              </a:path>
              <a:path w="294640" h="314960">
                <a:moveTo>
                  <a:pt x="102222" y="258698"/>
                </a:moveTo>
                <a:lnTo>
                  <a:pt x="78917" y="258698"/>
                </a:lnTo>
                <a:lnTo>
                  <a:pt x="81546" y="264286"/>
                </a:lnTo>
                <a:lnTo>
                  <a:pt x="85496" y="271398"/>
                </a:lnTo>
                <a:lnTo>
                  <a:pt x="89446" y="276986"/>
                </a:lnTo>
                <a:lnTo>
                  <a:pt x="116036" y="276986"/>
                </a:lnTo>
                <a:lnTo>
                  <a:pt x="114436" y="275589"/>
                </a:lnTo>
                <a:lnTo>
                  <a:pt x="104612" y="263009"/>
                </a:lnTo>
                <a:lnTo>
                  <a:pt x="102222" y="258698"/>
                </a:lnTo>
                <a:close/>
              </a:path>
              <a:path w="294640" h="314960">
                <a:moveTo>
                  <a:pt x="258642" y="258698"/>
                </a:moveTo>
                <a:lnTo>
                  <a:pt x="215773" y="258698"/>
                </a:lnTo>
                <a:lnTo>
                  <a:pt x="218312" y="260095"/>
                </a:lnTo>
                <a:lnTo>
                  <a:pt x="222250" y="261492"/>
                </a:lnTo>
                <a:lnTo>
                  <a:pt x="224917" y="264286"/>
                </a:lnTo>
                <a:lnTo>
                  <a:pt x="218312" y="270001"/>
                </a:lnTo>
                <a:lnTo>
                  <a:pt x="211709" y="274192"/>
                </a:lnTo>
                <a:lnTo>
                  <a:pt x="205231" y="276986"/>
                </a:lnTo>
                <a:lnTo>
                  <a:pt x="241537" y="276986"/>
                </a:lnTo>
                <a:lnTo>
                  <a:pt x="258642" y="258698"/>
                </a:lnTo>
                <a:close/>
              </a:path>
              <a:path w="294640" h="314960">
                <a:moveTo>
                  <a:pt x="78917" y="168782"/>
                </a:moveTo>
                <a:lnTo>
                  <a:pt x="57873" y="168782"/>
                </a:lnTo>
                <a:lnTo>
                  <a:pt x="59355" y="187235"/>
                </a:lnTo>
                <a:lnTo>
                  <a:pt x="61820" y="204771"/>
                </a:lnTo>
                <a:lnTo>
                  <a:pt x="65292" y="221599"/>
                </a:lnTo>
                <a:lnTo>
                  <a:pt x="69710" y="237616"/>
                </a:lnTo>
                <a:lnTo>
                  <a:pt x="64452" y="240410"/>
                </a:lnTo>
                <a:lnTo>
                  <a:pt x="59194" y="244601"/>
                </a:lnTo>
                <a:lnTo>
                  <a:pt x="53924" y="248919"/>
                </a:lnTo>
                <a:lnTo>
                  <a:pt x="96799" y="248919"/>
                </a:lnTo>
                <a:lnTo>
                  <a:pt x="96024" y="247522"/>
                </a:lnTo>
                <a:lnTo>
                  <a:pt x="106091" y="243542"/>
                </a:lnTo>
                <a:lnTo>
                  <a:pt x="116408" y="240252"/>
                </a:lnTo>
                <a:lnTo>
                  <a:pt x="126724" y="237771"/>
                </a:lnTo>
                <a:lnTo>
                  <a:pt x="136791" y="236219"/>
                </a:lnTo>
                <a:lnTo>
                  <a:pt x="225303" y="236219"/>
                </a:lnTo>
                <a:lnTo>
                  <a:pt x="228044" y="226313"/>
                </a:lnTo>
                <a:lnTo>
                  <a:pt x="88125" y="226313"/>
                </a:lnTo>
                <a:lnTo>
                  <a:pt x="84654" y="213217"/>
                </a:lnTo>
                <a:lnTo>
                  <a:pt x="82045" y="199167"/>
                </a:lnTo>
                <a:lnTo>
                  <a:pt x="80174" y="184308"/>
                </a:lnTo>
                <a:lnTo>
                  <a:pt x="78917" y="168782"/>
                </a:lnTo>
                <a:close/>
              </a:path>
              <a:path w="294640" h="314960">
                <a:moveTo>
                  <a:pt x="292940" y="168782"/>
                </a:moveTo>
                <a:lnTo>
                  <a:pt x="273558" y="168782"/>
                </a:lnTo>
                <a:lnTo>
                  <a:pt x="269936" y="191359"/>
                </a:lnTo>
                <a:lnTo>
                  <a:pt x="263064" y="212518"/>
                </a:lnTo>
                <a:lnTo>
                  <a:pt x="253216" y="231844"/>
                </a:lnTo>
                <a:lnTo>
                  <a:pt x="240665" y="248919"/>
                </a:lnTo>
                <a:lnTo>
                  <a:pt x="267052" y="248919"/>
                </a:lnTo>
                <a:lnTo>
                  <a:pt x="287145" y="207312"/>
                </a:lnTo>
                <a:lnTo>
                  <a:pt x="292940" y="168782"/>
                </a:lnTo>
                <a:close/>
              </a:path>
              <a:path w="294640" h="314960">
                <a:moveTo>
                  <a:pt x="157861" y="168782"/>
                </a:moveTo>
                <a:lnTo>
                  <a:pt x="136791" y="168782"/>
                </a:lnTo>
                <a:lnTo>
                  <a:pt x="136791" y="213740"/>
                </a:lnTo>
                <a:lnTo>
                  <a:pt x="124195" y="215312"/>
                </a:lnTo>
                <a:lnTo>
                  <a:pt x="111967" y="217931"/>
                </a:lnTo>
                <a:lnTo>
                  <a:pt x="99985" y="221599"/>
                </a:lnTo>
                <a:lnTo>
                  <a:pt x="88125" y="226313"/>
                </a:lnTo>
                <a:lnTo>
                  <a:pt x="206502" y="226313"/>
                </a:lnTo>
                <a:lnTo>
                  <a:pt x="194651" y="221599"/>
                </a:lnTo>
                <a:lnTo>
                  <a:pt x="182657" y="217931"/>
                </a:lnTo>
                <a:lnTo>
                  <a:pt x="170426" y="215312"/>
                </a:lnTo>
                <a:lnTo>
                  <a:pt x="157861" y="213740"/>
                </a:lnTo>
                <a:lnTo>
                  <a:pt x="157861" y="168782"/>
                </a:lnTo>
                <a:close/>
              </a:path>
              <a:path w="294640" h="314960">
                <a:moveTo>
                  <a:pt x="236728" y="168782"/>
                </a:moveTo>
                <a:lnTo>
                  <a:pt x="215773" y="168782"/>
                </a:lnTo>
                <a:lnTo>
                  <a:pt x="214467" y="184308"/>
                </a:lnTo>
                <a:lnTo>
                  <a:pt x="212566" y="199167"/>
                </a:lnTo>
                <a:lnTo>
                  <a:pt x="209950" y="213217"/>
                </a:lnTo>
                <a:lnTo>
                  <a:pt x="206502" y="226313"/>
                </a:lnTo>
                <a:lnTo>
                  <a:pt x="228044" y="226313"/>
                </a:lnTo>
                <a:lnTo>
                  <a:pt x="229369" y="221521"/>
                </a:lnTo>
                <a:lnTo>
                  <a:pt x="232822" y="204771"/>
                </a:lnTo>
                <a:lnTo>
                  <a:pt x="235275" y="187235"/>
                </a:lnTo>
                <a:lnTo>
                  <a:pt x="236728" y="168782"/>
                </a:lnTo>
                <a:close/>
              </a:path>
              <a:path w="294640" h="314960">
                <a:moveTo>
                  <a:pt x="96798" y="66039"/>
                </a:moveTo>
                <a:lnTo>
                  <a:pt x="53924" y="66039"/>
                </a:lnTo>
                <a:lnTo>
                  <a:pt x="59194" y="70357"/>
                </a:lnTo>
                <a:lnTo>
                  <a:pt x="64452" y="74548"/>
                </a:lnTo>
                <a:lnTo>
                  <a:pt x="69710" y="77342"/>
                </a:lnTo>
                <a:lnTo>
                  <a:pt x="65271" y="93438"/>
                </a:lnTo>
                <a:lnTo>
                  <a:pt x="61820" y="110188"/>
                </a:lnTo>
                <a:lnTo>
                  <a:pt x="59355" y="127724"/>
                </a:lnTo>
                <a:lnTo>
                  <a:pt x="57873" y="146176"/>
                </a:lnTo>
                <a:lnTo>
                  <a:pt x="78917" y="146176"/>
                </a:lnTo>
                <a:lnTo>
                  <a:pt x="80174" y="130649"/>
                </a:lnTo>
                <a:lnTo>
                  <a:pt x="82045" y="115776"/>
                </a:lnTo>
                <a:lnTo>
                  <a:pt x="84654" y="101689"/>
                </a:lnTo>
                <a:lnTo>
                  <a:pt x="88125" y="88518"/>
                </a:lnTo>
                <a:lnTo>
                  <a:pt x="228008" y="88518"/>
                </a:lnTo>
                <a:lnTo>
                  <a:pt x="225303" y="78739"/>
                </a:lnTo>
                <a:lnTo>
                  <a:pt x="136791" y="78739"/>
                </a:lnTo>
                <a:lnTo>
                  <a:pt x="126724" y="77188"/>
                </a:lnTo>
                <a:lnTo>
                  <a:pt x="116408" y="74707"/>
                </a:lnTo>
                <a:lnTo>
                  <a:pt x="106091" y="71417"/>
                </a:lnTo>
                <a:lnTo>
                  <a:pt x="96024" y="67436"/>
                </a:lnTo>
                <a:lnTo>
                  <a:pt x="96798" y="66039"/>
                </a:lnTo>
                <a:close/>
              </a:path>
              <a:path w="294640" h="314960">
                <a:moveTo>
                  <a:pt x="206502" y="88518"/>
                </a:moveTo>
                <a:lnTo>
                  <a:pt x="88125" y="88518"/>
                </a:lnTo>
                <a:lnTo>
                  <a:pt x="99985" y="93307"/>
                </a:lnTo>
                <a:lnTo>
                  <a:pt x="111967" y="97012"/>
                </a:lnTo>
                <a:lnTo>
                  <a:pt x="124195" y="99645"/>
                </a:lnTo>
                <a:lnTo>
                  <a:pt x="136791" y="101218"/>
                </a:lnTo>
                <a:lnTo>
                  <a:pt x="136791" y="146176"/>
                </a:lnTo>
                <a:lnTo>
                  <a:pt x="157861" y="146176"/>
                </a:lnTo>
                <a:lnTo>
                  <a:pt x="157861" y="101218"/>
                </a:lnTo>
                <a:lnTo>
                  <a:pt x="170426" y="99645"/>
                </a:lnTo>
                <a:lnTo>
                  <a:pt x="182657" y="97012"/>
                </a:lnTo>
                <a:lnTo>
                  <a:pt x="194651" y="93307"/>
                </a:lnTo>
                <a:lnTo>
                  <a:pt x="206502" y="88518"/>
                </a:lnTo>
                <a:close/>
              </a:path>
              <a:path w="294640" h="314960">
                <a:moveTo>
                  <a:pt x="228008" y="88518"/>
                </a:moveTo>
                <a:lnTo>
                  <a:pt x="206502" y="88518"/>
                </a:lnTo>
                <a:lnTo>
                  <a:pt x="209950" y="101689"/>
                </a:lnTo>
                <a:lnTo>
                  <a:pt x="212566" y="115776"/>
                </a:lnTo>
                <a:lnTo>
                  <a:pt x="214467" y="130649"/>
                </a:lnTo>
                <a:lnTo>
                  <a:pt x="215773" y="146176"/>
                </a:lnTo>
                <a:lnTo>
                  <a:pt x="236728" y="146176"/>
                </a:lnTo>
                <a:lnTo>
                  <a:pt x="235275" y="127724"/>
                </a:lnTo>
                <a:lnTo>
                  <a:pt x="232822" y="110188"/>
                </a:lnTo>
                <a:lnTo>
                  <a:pt x="229333" y="93307"/>
                </a:lnTo>
                <a:lnTo>
                  <a:pt x="228008" y="88518"/>
                </a:lnTo>
                <a:close/>
              </a:path>
              <a:path w="294640" h="314960">
                <a:moveTo>
                  <a:pt x="267052" y="66039"/>
                </a:moveTo>
                <a:lnTo>
                  <a:pt x="240665" y="66039"/>
                </a:lnTo>
                <a:lnTo>
                  <a:pt x="253216" y="83115"/>
                </a:lnTo>
                <a:lnTo>
                  <a:pt x="263064" y="102441"/>
                </a:lnTo>
                <a:lnTo>
                  <a:pt x="269936" y="123600"/>
                </a:lnTo>
                <a:lnTo>
                  <a:pt x="273558" y="146176"/>
                </a:lnTo>
                <a:lnTo>
                  <a:pt x="292940" y="146176"/>
                </a:lnTo>
                <a:lnTo>
                  <a:pt x="287145" y="107647"/>
                </a:lnTo>
                <a:lnTo>
                  <a:pt x="267052" y="66039"/>
                </a:lnTo>
                <a:close/>
              </a:path>
              <a:path w="294640" h="314960">
                <a:moveTo>
                  <a:pt x="157861" y="23875"/>
                </a:moveTo>
                <a:lnTo>
                  <a:pt x="136791" y="23875"/>
                </a:lnTo>
                <a:lnTo>
                  <a:pt x="136791" y="78739"/>
                </a:lnTo>
                <a:lnTo>
                  <a:pt x="157861" y="78739"/>
                </a:lnTo>
                <a:lnTo>
                  <a:pt x="157861" y="23875"/>
                </a:lnTo>
                <a:close/>
              </a:path>
              <a:path w="294640" h="314960">
                <a:moveTo>
                  <a:pt x="222685" y="23875"/>
                </a:moveTo>
                <a:lnTo>
                  <a:pt x="157861" y="23875"/>
                </a:lnTo>
                <a:lnTo>
                  <a:pt x="169392" y="29878"/>
                </a:lnTo>
                <a:lnTo>
                  <a:pt x="180197" y="39322"/>
                </a:lnTo>
                <a:lnTo>
                  <a:pt x="190025" y="51933"/>
                </a:lnTo>
                <a:lnTo>
                  <a:pt x="198628" y="67436"/>
                </a:lnTo>
                <a:lnTo>
                  <a:pt x="188525" y="71417"/>
                </a:lnTo>
                <a:lnTo>
                  <a:pt x="178196" y="74707"/>
                </a:lnTo>
                <a:lnTo>
                  <a:pt x="167892" y="77188"/>
                </a:lnTo>
                <a:lnTo>
                  <a:pt x="157861" y="78739"/>
                </a:lnTo>
                <a:lnTo>
                  <a:pt x="225303" y="78739"/>
                </a:lnTo>
                <a:lnTo>
                  <a:pt x="224917" y="77342"/>
                </a:lnTo>
                <a:lnTo>
                  <a:pt x="230124" y="74548"/>
                </a:lnTo>
                <a:lnTo>
                  <a:pt x="235458" y="70357"/>
                </a:lnTo>
                <a:lnTo>
                  <a:pt x="240665" y="66039"/>
                </a:lnTo>
                <a:lnTo>
                  <a:pt x="267052" y="66039"/>
                </a:lnTo>
                <a:lnTo>
                  <a:pt x="266265" y="64410"/>
                </a:lnTo>
                <a:lnTo>
                  <a:pt x="258642" y="56260"/>
                </a:lnTo>
                <a:lnTo>
                  <a:pt x="215773" y="56260"/>
                </a:lnTo>
                <a:lnTo>
                  <a:pt x="213106" y="50672"/>
                </a:lnTo>
                <a:lnTo>
                  <a:pt x="209169" y="43560"/>
                </a:lnTo>
                <a:lnTo>
                  <a:pt x="205231" y="37972"/>
                </a:lnTo>
                <a:lnTo>
                  <a:pt x="241537" y="37972"/>
                </a:lnTo>
                <a:lnTo>
                  <a:pt x="234399" y="30341"/>
                </a:lnTo>
                <a:lnTo>
                  <a:pt x="222685" y="23875"/>
                </a:lnTo>
                <a:close/>
              </a:path>
              <a:path w="294640" h="314960">
                <a:moveTo>
                  <a:pt x="115981" y="37972"/>
                </a:moveTo>
                <a:lnTo>
                  <a:pt x="89446" y="37972"/>
                </a:lnTo>
                <a:lnTo>
                  <a:pt x="85496" y="43560"/>
                </a:lnTo>
                <a:lnTo>
                  <a:pt x="81546" y="50672"/>
                </a:lnTo>
                <a:lnTo>
                  <a:pt x="78917" y="56260"/>
                </a:lnTo>
                <a:lnTo>
                  <a:pt x="102215" y="56260"/>
                </a:lnTo>
                <a:lnTo>
                  <a:pt x="104612" y="51933"/>
                </a:lnTo>
                <a:lnTo>
                  <a:pt x="114436" y="39322"/>
                </a:lnTo>
                <a:lnTo>
                  <a:pt x="115981" y="37972"/>
                </a:lnTo>
                <a:close/>
              </a:path>
              <a:path w="294640" h="314960">
                <a:moveTo>
                  <a:pt x="241537" y="37972"/>
                </a:moveTo>
                <a:lnTo>
                  <a:pt x="205231" y="37972"/>
                </a:lnTo>
                <a:lnTo>
                  <a:pt x="211709" y="40766"/>
                </a:lnTo>
                <a:lnTo>
                  <a:pt x="218312" y="44957"/>
                </a:lnTo>
                <a:lnTo>
                  <a:pt x="224917" y="50672"/>
                </a:lnTo>
                <a:lnTo>
                  <a:pt x="222250" y="53466"/>
                </a:lnTo>
                <a:lnTo>
                  <a:pt x="218312" y="54863"/>
                </a:lnTo>
                <a:lnTo>
                  <a:pt x="215773" y="56260"/>
                </a:lnTo>
                <a:lnTo>
                  <a:pt x="258642" y="56260"/>
                </a:lnTo>
                <a:lnTo>
                  <a:pt x="241537" y="37972"/>
                </a:lnTo>
                <a:close/>
              </a:path>
            </a:pathLst>
          </a:custGeom>
          <a:solidFill>
            <a:srgbClr val="FFFFFF"/>
          </a:solidFill>
        </p:spPr>
        <p:txBody>
          <a:bodyPr wrap="square" lIns="0" tIns="0" rIns="0" bIns="0" rtlCol="0"/>
          <a:lstStyle/>
          <a:p>
            <a:endParaRPr/>
          </a:p>
        </p:txBody>
      </p:sp>
      <p:sp>
        <p:nvSpPr>
          <p:cNvPr id="49" name="object 49"/>
          <p:cNvSpPr/>
          <p:nvPr/>
        </p:nvSpPr>
        <p:spPr>
          <a:xfrm>
            <a:off x="9281159" y="2067560"/>
            <a:ext cx="1930400" cy="568960"/>
          </a:xfrm>
          <a:custGeom>
            <a:avLst/>
            <a:gdLst/>
            <a:ahLst/>
            <a:cxnLst/>
            <a:rect l="l" t="t" r="r" b="b"/>
            <a:pathLst>
              <a:path w="1930400" h="568960">
                <a:moveTo>
                  <a:pt x="0" y="568960"/>
                </a:moveTo>
                <a:lnTo>
                  <a:pt x="1930400" y="568960"/>
                </a:lnTo>
                <a:lnTo>
                  <a:pt x="1930400" y="0"/>
                </a:lnTo>
                <a:lnTo>
                  <a:pt x="0" y="0"/>
                </a:lnTo>
                <a:lnTo>
                  <a:pt x="0" y="568960"/>
                </a:lnTo>
                <a:close/>
              </a:path>
            </a:pathLst>
          </a:custGeom>
          <a:ln w="10170">
            <a:solidFill>
              <a:srgbClr val="00338D"/>
            </a:solidFill>
          </a:ln>
        </p:spPr>
        <p:txBody>
          <a:bodyPr wrap="square" lIns="0" tIns="0" rIns="0" bIns="0" rtlCol="0"/>
          <a:lstStyle/>
          <a:p>
            <a:endParaRPr/>
          </a:p>
        </p:txBody>
      </p:sp>
      <p:sp>
        <p:nvSpPr>
          <p:cNvPr id="50" name="object 50"/>
          <p:cNvSpPr/>
          <p:nvPr/>
        </p:nvSpPr>
        <p:spPr>
          <a:xfrm>
            <a:off x="6212840" y="2067560"/>
            <a:ext cx="1920239" cy="568960"/>
          </a:xfrm>
          <a:custGeom>
            <a:avLst/>
            <a:gdLst/>
            <a:ahLst/>
            <a:cxnLst/>
            <a:rect l="l" t="t" r="r" b="b"/>
            <a:pathLst>
              <a:path w="1920240" h="568960">
                <a:moveTo>
                  <a:pt x="0" y="568960"/>
                </a:moveTo>
                <a:lnTo>
                  <a:pt x="1920239" y="568960"/>
                </a:lnTo>
                <a:lnTo>
                  <a:pt x="1920239" y="0"/>
                </a:lnTo>
                <a:lnTo>
                  <a:pt x="0" y="0"/>
                </a:lnTo>
                <a:lnTo>
                  <a:pt x="0" y="568960"/>
                </a:lnTo>
                <a:close/>
              </a:path>
            </a:pathLst>
          </a:custGeom>
          <a:ln w="10170">
            <a:solidFill>
              <a:srgbClr val="00338D"/>
            </a:solidFill>
          </a:ln>
        </p:spPr>
        <p:txBody>
          <a:bodyPr wrap="square" lIns="0" tIns="0" rIns="0" bIns="0" rtlCol="0"/>
          <a:lstStyle/>
          <a:p>
            <a:endParaRPr/>
          </a:p>
        </p:txBody>
      </p:sp>
      <p:sp>
        <p:nvSpPr>
          <p:cNvPr id="51" name="object 51"/>
          <p:cNvSpPr/>
          <p:nvPr/>
        </p:nvSpPr>
        <p:spPr>
          <a:xfrm>
            <a:off x="9281159" y="2748279"/>
            <a:ext cx="1930400" cy="579120"/>
          </a:xfrm>
          <a:custGeom>
            <a:avLst/>
            <a:gdLst/>
            <a:ahLst/>
            <a:cxnLst/>
            <a:rect l="l" t="t" r="r" b="b"/>
            <a:pathLst>
              <a:path w="1930400" h="579120">
                <a:moveTo>
                  <a:pt x="0" y="579120"/>
                </a:moveTo>
                <a:lnTo>
                  <a:pt x="1930400" y="579120"/>
                </a:lnTo>
                <a:lnTo>
                  <a:pt x="1930400" y="0"/>
                </a:lnTo>
                <a:lnTo>
                  <a:pt x="0" y="0"/>
                </a:lnTo>
                <a:lnTo>
                  <a:pt x="0" y="579120"/>
                </a:lnTo>
                <a:close/>
              </a:path>
            </a:pathLst>
          </a:custGeom>
          <a:ln w="10170">
            <a:solidFill>
              <a:srgbClr val="00338D"/>
            </a:solidFill>
          </a:ln>
        </p:spPr>
        <p:txBody>
          <a:bodyPr wrap="square" lIns="0" tIns="0" rIns="0" bIns="0" rtlCol="0"/>
          <a:lstStyle/>
          <a:p>
            <a:endParaRPr/>
          </a:p>
        </p:txBody>
      </p:sp>
      <p:sp>
        <p:nvSpPr>
          <p:cNvPr id="52" name="object 52"/>
          <p:cNvSpPr/>
          <p:nvPr/>
        </p:nvSpPr>
        <p:spPr>
          <a:xfrm>
            <a:off x="9281159" y="3439159"/>
            <a:ext cx="1930400" cy="579120"/>
          </a:xfrm>
          <a:custGeom>
            <a:avLst/>
            <a:gdLst/>
            <a:ahLst/>
            <a:cxnLst/>
            <a:rect l="l" t="t" r="r" b="b"/>
            <a:pathLst>
              <a:path w="1930400" h="579120">
                <a:moveTo>
                  <a:pt x="0" y="579119"/>
                </a:moveTo>
                <a:lnTo>
                  <a:pt x="1930400" y="579119"/>
                </a:lnTo>
                <a:lnTo>
                  <a:pt x="1930400" y="0"/>
                </a:lnTo>
                <a:lnTo>
                  <a:pt x="0" y="0"/>
                </a:lnTo>
                <a:lnTo>
                  <a:pt x="0" y="579119"/>
                </a:lnTo>
                <a:close/>
              </a:path>
            </a:pathLst>
          </a:custGeom>
          <a:ln w="10170">
            <a:solidFill>
              <a:srgbClr val="00338D"/>
            </a:solidFill>
          </a:ln>
        </p:spPr>
        <p:txBody>
          <a:bodyPr wrap="square" lIns="0" tIns="0" rIns="0" bIns="0" rtlCol="0"/>
          <a:lstStyle/>
          <a:p>
            <a:endParaRPr/>
          </a:p>
        </p:txBody>
      </p:sp>
      <p:sp>
        <p:nvSpPr>
          <p:cNvPr id="53" name="object 53"/>
          <p:cNvSpPr/>
          <p:nvPr/>
        </p:nvSpPr>
        <p:spPr>
          <a:xfrm>
            <a:off x="9281159" y="4119879"/>
            <a:ext cx="1930400" cy="579120"/>
          </a:xfrm>
          <a:custGeom>
            <a:avLst/>
            <a:gdLst/>
            <a:ahLst/>
            <a:cxnLst/>
            <a:rect l="l" t="t" r="r" b="b"/>
            <a:pathLst>
              <a:path w="1930400" h="579120">
                <a:moveTo>
                  <a:pt x="0" y="579120"/>
                </a:moveTo>
                <a:lnTo>
                  <a:pt x="1930400" y="579120"/>
                </a:lnTo>
                <a:lnTo>
                  <a:pt x="1930400" y="0"/>
                </a:lnTo>
                <a:lnTo>
                  <a:pt x="0" y="0"/>
                </a:lnTo>
                <a:lnTo>
                  <a:pt x="0" y="579120"/>
                </a:lnTo>
                <a:close/>
              </a:path>
            </a:pathLst>
          </a:custGeom>
          <a:ln w="10170">
            <a:solidFill>
              <a:srgbClr val="00338D"/>
            </a:solidFill>
          </a:ln>
        </p:spPr>
        <p:txBody>
          <a:bodyPr wrap="square" lIns="0" tIns="0" rIns="0" bIns="0" rtlCol="0"/>
          <a:lstStyle/>
          <a:p>
            <a:endParaRPr/>
          </a:p>
        </p:txBody>
      </p:sp>
      <p:sp>
        <p:nvSpPr>
          <p:cNvPr id="54" name="object 54"/>
          <p:cNvSpPr/>
          <p:nvPr/>
        </p:nvSpPr>
        <p:spPr>
          <a:xfrm>
            <a:off x="6212840" y="2748279"/>
            <a:ext cx="1920239" cy="579120"/>
          </a:xfrm>
          <a:custGeom>
            <a:avLst/>
            <a:gdLst/>
            <a:ahLst/>
            <a:cxnLst/>
            <a:rect l="l" t="t" r="r" b="b"/>
            <a:pathLst>
              <a:path w="1920240" h="579120">
                <a:moveTo>
                  <a:pt x="0" y="579120"/>
                </a:moveTo>
                <a:lnTo>
                  <a:pt x="1920239" y="579120"/>
                </a:lnTo>
                <a:lnTo>
                  <a:pt x="1920239" y="0"/>
                </a:lnTo>
                <a:lnTo>
                  <a:pt x="0" y="0"/>
                </a:lnTo>
                <a:lnTo>
                  <a:pt x="0" y="579120"/>
                </a:lnTo>
                <a:close/>
              </a:path>
            </a:pathLst>
          </a:custGeom>
          <a:ln w="10170">
            <a:solidFill>
              <a:srgbClr val="00338D"/>
            </a:solidFill>
          </a:ln>
        </p:spPr>
        <p:txBody>
          <a:bodyPr wrap="square" lIns="0" tIns="0" rIns="0" bIns="0" rtlCol="0"/>
          <a:lstStyle/>
          <a:p>
            <a:endParaRPr/>
          </a:p>
        </p:txBody>
      </p:sp>
      <p:sp>
        <p:nvSpPr>
          <p:cNvPr id="55" name="object 55"/>
          <p:cNvSpPr/>
          <p:nvPr/>
        </p:nvSpPr>
        <p:spPr>
          <a:xfrm>
            <a:off x="6212840" y="3439159"/>
            <a:ext cx="1920239" cy="579120"/>
          </a:xfrm>
          <a:custGeom>
            <a:avLst/>
            <a:gdLst/>
            <a:ahLst/>
            <a:cxnLst/>
            <a:rect l="l" t="t" r="r" b="b"/>
            <a:pathLst>
              <a:path w="1920240" h="579120">
                <a:moveTo>
                  <a:pt x="0" y="579119"/>
                </a:moveTo>
                <a:lnTo>
                  <a:pt x="1920239" y="579119"/>
                </a:lnTo>
                <a:lnTo>
                  <a:pt x="1920239" y="0"/>
                </a:lnTo>
                <a:lnTo>
                  <a:pt x="0" y="0"/>
                </a:lnTo>
                <a:lnTo>
                  <a:pt x="0" y="579119"/>
                </a:lnTo>
                <a:close/>
              </a:path>
            </a:pathLst>
          </a:custGeom>
          <a:ln w="10170">
            <a:solidFill>
              <a:srgbClr val="00338D"/>
            </a:solidFill>
          </a:ln>
        </p:spPr>
        <p:txBody>
          <a:bodyPr wrap="square" lIns="0" tIns="0" rIns="0" bIns="0" rtlCol="0"/>
          <a:lstStyle/>
          <a:p>
            <a:endParaRPr/>
          </a:p>
        </p:txBody>
      </p:sp>
      <p:sp>
        <p:nvSpPr>
          <p:cNvPr id="56" name="object 56"/>
          <p:cNvSpPr/>
          <p:nvPr/>
        </p:nvSpPr>
        <p:spPr>
          <a:xfrm>
            <a:off x="6212840" y="4119879"/>
            <a:ext cx="1920239" cy="579120"/>
          </a:xfrm>
          <a:custGeom>
            <a:avLst/>
            <a:gdLst/>
            <a:ahLst/>
            <a:cxnLst/>
            <a:rect l="l" t="t" r="r" b="b"/>
            <a:pathLst>
              <a:path w="1920240" h="579120">
                <a:moveTo>
                  <a:pt x="0" y="579120"/>
                </a:moveTo>
                <a:lnTo>
                  <a:pt x="1920239" y="579120"/>
                </a:lnTo>
                <a:lnTo>
                  <a:pt x="1920239" y="0"/>
                </a:lnTo>
                <a:lnTo>
                  <a:pt x="0" y="0"/>
                </a:lnTo>
                <a:lnTo>
                  <a:pt x="0" y="579120"/>
                </a:lnTo>
                <a:close/>
              </a:path>
            </a:pathLst>
          </a:custGeom>
          <a:ln w="10170">
            <a:solidFill>
              <a:srgbClr val="00338D"/>
            </a:solidFill>
          </a:ln>
        </p:spPr>
        <p:txBody>
          <a:bodyPr wrap="square" lIns="0" tIns="0" rIns="0" bIns="0" rtlCol="0"/>
          <a:lstStyle/>
          <a:p>
            <a:endParaRPr/>
          </a:p>
        </p:txBody>
      </p:sp>
      <p:sp>
        <p:nvSpPr>
          <p:cNvPr id="57" name="object 57"/>
          <p:cNvSpPr txBox="1"/>
          <p:nvPr/>
        </p:nvSpPr>
        <p:spPr>
          <a:xfrm>
            <a:off x="9916159" y="2268918"/>
            <a:ext cx="1295400" cy="160020"/>
          </a:xfrm>
          <a:prstGeom prst="rect">
            <a:avLst/>
          </a:prstGeom>
        </p:spPr>
        <p:txBody>
          <a:bodyPr vert="horz" wrap="square" lIns="0" tIns="16510" rIns="0" bIns="0" rtlCol="0">
            <a:spAutoFit/>
          </a:bodyPr>
          <a:lstStyle/>
          <a:p>
            <a:pPr marL="123189">
              <a:lnSpc>
                <a:spcPct val="100000"/>
              </a:lnSpc>
              <a:spcBef>
                <a:spcPts val="130"/>
              </a:spcBef>
            </a:pPr>
            <a:r>
              <a:rPr sz="850" spc="-50" dirty="0">
                <a:solidFill>
                  <a:srgbClr val="00338D"/>
                </a:solidFill>
                <a:latin typeface="Arial"/>
                <a:cs typeface="Arial"/>
              </a:rPr>
              <a:t>UPI </a:t>
            </a:r>
            <a:r>
              <a:rPr sz="850" spc="15" dirty="0">
                <a:solidFill>
                  <a:srgbClr val="00338D"/>
                </a:solidFill>
                <a:latin typeface="Arial"/>
                <a:cs typeface="Arial"/>
              </a:rPr>
              <a:t>based</a:t>
            </a:r>
            <a:r>
              <a:rPr sz="850" spc="-50" dirty="0">
                <a:solidFill>
                  <a:srgbClr val="00338D"/>
                </a:solidFill>
                <a:latin typeface="Arial"/>
                <a:cs typeface="Arial"/>
              </a:rPr>
              <a:t> </a:t>
            </a:r>
            <a:r>
              <a:rPr sz="850" dirty="0">
                <a:solidFill>
                  <a:srgbClr val="00338D"/>
                </a:solidFill>
                <a:latin typeface="Arial"/>
                <a:cs typeface="Arial"/>
              </a:rPr>
              <a:t>payments</a:t>
            </a:r>
            <a:endParaRPr sz="850">
              <a:latin typeface="Arial"/>
              <a:cs typeface="Arial"/>
            </a:endParaRPr>
          </a:p>
        </p:txBody>
      </p:sp>
      <p:sp>
        <p:nvSpPr>
          <p:cNvPr id="58" name="object 58"/>
          <p:cNvSpPr txBox="1"/>
          <p:nvPr/>
        </p:nvSpPr>
        <p:spPr>
          <a:xfrm>
            <a:off x="6217925" y="2162555"/>
            <a:ext cx="1270000" cy="373380"/>
          </a:xfrm>
          <a:prstGeom prst="rect">
            <a:avLst/>
          </a:prstGeom>
        </p:spPr>
        <p:txBody>
          <a:bodyPr vert="horz" wrap="square" lIns="0" tIns="16510" rIns="0" bIns="0" rtlCol="0">
            <a:spAutoFit/>
          </a:bodyPr>
          <a:lstStyle/>
          <a:p>
            <a:pPr marL="778510">
              <a:lnSpc>
                <a:spcPct val="100000"/>
              </a:lnSpc>
              <a:spcBef>
                <a:spcPts val="130"/>
              </a:spcBef>
            </a:pPr>
            <a:r>
              <a:rPr sz="850" dirty="0">
                <a:solidFill>
                  <a:srgbClr val="00338D"/>
                </a:solidFill>
                <a:latin typeface="Arial"/>
                <a:cs typeface="Arial"/>
              </a:rPr>
              <a:t>Fashion</a:t>
            </a:r>
            <a:endParaRPr sz="850">
              <a:latin typeface="Arial"/>
              <a:cs typeface="Arial"/>
            </a:endParaRPr>
          </a:p>
          <a:p>
            <a:pPr marL="554990">
              <a:lnSpc>
                <a:spcPct val="100000"/>
              </a:lnSpc>
              <a:spcBef>
                <a:spcPts val="660"/>
              </a:spcBef>
            </a:pPr>
            <a:r>
              <a:rPr sz="850" spc="-5" dirty="0">
                <a:solidFill>
                  <a:srgbClr val="00338D"/>
                </a:solidFill>
                <a:latin typeface="Arial"/>
                <a:cs typeface="Arial"/>
              </a:rPr>
              <a:t>E-commerce</a:t>
            </a:r>
            <a:endParaRPr sz="850">
              <a:latin typeface="Arial"/>
              <a:cs typeface="Arial"/>
            </a:endParaRPr>
          </a:p>
        </p:txBody>
      </p:sp>
      <p:sp>
        <p:nvSpPr>
          <p:cNvPr id="59" name="object 59"/>
          <p:cNvSpPr txBox="1"/>
          <p:nvPr/>
        </p:nvSpPr>
        <p:spPr>
          <a:xfrm>
            <a:off x="9916159" y="2888043"/>
            <a:ext cx="1290320" cy="292735"/>
          </a:xfrm>
          <a:prstGeom prst="rect">
            <a:avLst/>
          </a:prstGeom>
        </p:spPr>
        <p:txBody>
          <a:bodyPr vert="horz" wrap="square" lIns="0" tIns="16510" rIns="0" bIns="0" rtlCol="0">
            <a:spAutoFit/>
          </a:bodyPr>
          <a:lstStyle/>
          <a:p>
            <a:pPr marL="123189">
              <a:lnSpc>
                <a:spcPct val="100000"/>
              </a:lnSpc>
              <a:spcBef>
                <a:spcPts val="130"/>
              </a:spcBef>
            </a:pPr>
            <a:r>
              <a:rPr sz="850" spc="-15" dirty="0">
                <a:solidFill>
                  <a:srgbClr val="00338D"/>
                </a:solidFill>
                <a:latin typeface="Arial"/>
                <a:cs typeface="Arial"/>
              </a:rPr>
              <a:t>Online</a:t>
            </a:r>
            <a:r>
              <a:rPr sz="850" dirty="0">
                <a:solidFill>
                  <a:srgbClr val="00338D"/>
                </a:solidFill>
                <a:latin typeface="Arial"/>
                <a:cs typeface="Arial"/>
              </a:rPr>
              <a:t> retail</a:t>
            </a:r>
            <a:endParaRPr sz="850">
              <a:latin typeface="Arial"/>
              <a:cs typeface="Arial"/>
            </a:endParaRPr>
          </a:p>
          <a:p>
            <a:pPr marL="123189">
              <a:lnSpc>
                <a:spcPct val="100000"/>
              </a:lnSpc>
              <a:spcBef>
                <a:spcPts val="25"/>
              </a:spcBef>
            </a:pPr>
            <a:r>
              <a:rPr sz="850" dirty="0">
                <a:solidFill>
                  <a:srgbClr val="00338D"/>
                </a:solidFill>
                <a:latin typeface="Arial"/>
                <a:cs typeface="Arial"/>
              </a:rPr>
              <a:t>Electronics</a:t>
            </a:r>
            <a:endParaRPr sz="850">
              <a:latin typeface="Arial"/>
              <a:cs typeface="Arial"/>
            </a:endParaRPr>
          </a:p>
        </p:txBody>
      </p:sp>
      <p:sp>
        <p:nvSpPr>
          <p:cNvPr id="60" name="object 60"/>
          <p:cNvSpPr txBox="1"/>
          <p:nvPr/>
        </p:nvSpPr>
        <p:spPr>
          <a:xfrm>
            <a:off x="9916159" y="3644582"/>
            <a:ext cx="1290320" cy="160020"/>
          </a:xfrm>
          <a:prstGeom prst="rect">
            <a:avLst/>
          </a:prstGeom>
        </p:spPr>
        <p:txBody>
          <a:bodyPr vert="horz" wrap="square" lIns="0" tIns="16510" rIns="0" bIns="0" rtlCol="0">
            <a:spAutoFit/>
          </a:bodyPr>
          <a:lstStyle/>
          <a:p>
            <a:pPr marL="123189">
              <a:lnSpc>
                <a:spcPct val="100000"/>
              </a:lnSpc>
              <a:spcBef>
                <a:spcPts val="130"/>
              </a:spcBef>
            </a:pPr>
            <a:r>
              <a:rPr sz="850" spc="-5" dirty="0">
                <a:solidFill>
                  <a:srgbClr val="00338D"/>
                </a:solidFill>
                <a:latin typeface="Arial"/>
                <a:cs typeface="Arial"/>
              </a:rPr>
              <a:t>E-commerce</a:t>
            </a:r>
            <a:r>
              <a:rPr sz="850" spc="55" dirty="0">
                <a:solidFill>
                  <a:srgbClr val="00338D"/>
                </a:solidFill>
                <a:latin typeface="Arial"/>
                <a:cs typeface="Arial"/>
              </a:rPr>
              <a:t> </a:t>
            </a:r>
            <a:r>
              <a:rPr sz="850" spc="10" dirty="0">
                <a:solidFill>
                  <a:srgbClr val="00338D"/>
                </a:solidFill>
                <a:latin typeface="Arial"/>
                <a:cs typeface="Arial"/>
              </a:rPr>
              <a:t>platform</a:t>
            </a:r>
            <a:endParaRPr sz="850">
              <a:latin typeface="Arial"/>
              <a:cs typeface="Arial"/>
            </a:endParaRPr>
          </a:p>
        </p:txBody>
      </p:sp>
      <p:sp>
        <p:nvSpPr>
          <p:cNvPr id="61" name="object 61"/>
          <p:cNvSpPr txBox="1"/>
          <p:nvPr/>
        </p:nvSpPr>
        <p:spPr>
          <a:xfrm>
            <a:off x="9916159" y="4264279"/>
            <a:ext cx="1290320" cy="292100"/>
          </a:xfrm>
          <a:prstGeom prst="rect">
            <a:avLst/>
          </a:prstGeom>
        </p:spPr>
        <p:txBody>
          <a:bodyPr vert="horz" wrap="square" lIns="0" tIns="16510" rIns="0" bIns="0" rtlCol="0">
            <a:spAutoFit/>
          </a:bodyPr>
          <a:lstStyle/>
          <a:p>
            <a:pPr marL="123189">
              <a:lnSpc>
                <a:spcPct val="100000"/>
              </a:lnSpc>
              <a:spcBef>
                <a:spcPts val="130"/>
              </a:spcBef>
            </a:pPr>
            <a:r>
              <a:rPr sz="850" spc="-10" dirty="0">
                <a:solidFill>
                  <a:srgbClr val="00338D"/>
                </a:solidFill>
                <a:latin typeface="Arial"/>
                <a:cs typeface="Arial"/>
              </a:rPr>
              <a:t>Online </a:t>
            </a:r>
            <a:r>
              <a:rPr sz="850" spc="5" dirty="0">
                <a:solidFill>
                  <a:srgbClr val="00338D"/>
                </a:solidFill>
                <a:latin typeface="Arial"/>
                <a:cs typeface="Arial"/>
              </a:rPr>
              <a:t>electronic</a:t>
            </a:r>
            <a:endParaRPr sz="850">
              <a:latin typeface="Arial"/>
              <a:cs typeface="Arial"/>
            </a:endParaRPr>
          </a:p>
          <a:p>
            <a:pPr marL="123189">
              <a:lnSpc>
                <a:spcPct val="100000"/>
              </a:lnSpc>
              <a:spcBef>
                <a:spcPts val="20"/>
              </a:spcBef>
            </a:pPr>
            <a:r>
              <a:rPr sz="850" spc="-5" dirty="0">
                <a:solidFill>
                  <a:srgbClr val="00338D"/>
                </a:solidFill>
                <a:latin typeface="Arial"/>
                <a:cs typeface="Arial"/>
              </a:rPr>
              <a:t>payment</a:t>
            </a:r>
            <a:endParaRPr sz="850">
              <a:latin typeface="Arial"/>
              <a:cs typeface="Arial"/>
            </a:endParaRPr>
          </a:p>
        </p:txBody>
      </p:sp>
      <p:sp>
        <p:nvSpPr>
          <p:cNvPr id="62" name="object 62"/>
          <p:cNvSpPr txBox="1"/>
          <p:nvPr/>
        </p:nvSpPr>
        <p:spPr>
          <a:xfrm>
            <a:off x="6217925" y="2770568"/>
            <a:ext cx="1270000" cy="453390"/>
          </a:xfrm>
          <a:prstGeom prst="rect">
            <a:avLst/>
          </a:prstGeom>
        </p:spPr>
        <p:txBody>
          <a:bodyPr vert="horz" wrap="square" lIns="0" tIns="95885" rIns="0" bIns="0" rtlCol="0">
            <a:spAutoFit/>
          </a:bodyPr>
          <a:lstStyle/>
          <a:p>
            <a:pPr marL="86995">
              <a:lnSpc>
                <a:spcPct val="100000"/>
              </a:lnSpc>
              <a:spcBef>
                <a:spcPts val="755"/>
              </a:spcBef>
            </a:pPr>
            <a:r>
              <a:rPr sz="850" dirty="0">
                <a:solidFill>
                  <a:srgbClr val="00338D"/>
                </a:solidFill>
                <a:latin typeface="Arial"/>
                <a:cs typeface="Arial"/>
              </a:rPr>
              <a:t>Fashion  </a:t>
            </a:r>
            <a:r>
              <a:rPr sz="850" spc="10" dirty="0">
                <a:solidFill>
                  <a:srgbClr val="00338D"/>
                </a:solidFill>
                <a:latin typeface="Arial"/>
                <a:cs typeface="Arial"/>
              </a:rPr>
              <a:t>and</a:t>
            </a:r>
            <a:r>
              <a:rPr sz="850" spc="-50" dirty="0">
                <a:solidFill>
                  <a:srgbClr val="00338D"/>
                </a:solidFill>
                <a:latin typeface="Arial"/>
                <a:cs typeface="Arial"/>
              </a:rPr>
              <a:t> </a:t>
            </a:r>
            <a:r>
              <a:rPr sz="850" spc="15" dirty="0">
                <a:solidFill>
                  <a:srgbClr val="00338D"/>
                </a:solidFill>
                <a:latin typeface="Arial"/>
                <a:cs typeface="Arial"/>
              </a:rPr>
              <a:t>Lifestyle</a:t>
            </a:r>
            <a:endParaRPr sz="850">
              <a:latin typeface="Arial"/>
              <a:cs typeface="Arial"/>
            </a:endParaRPr>
          </a:p>
          <a:p>
            <a:pPr marL="554990">
              <a:lnSpc>
                <a:spcPct val="100000"/>
              </a:lnSpc>
              <a:spcBef>
                <a:spcPts val="665"/>
              </a:spcBef>
            </a:pPr>
            <a:r>
              <a:rPr sz="850" spc="-5" dirty="0">
                <a:solidFill>
                  <a:srgbClr val="00338D"/>
                </a:solidFill>
                <a:latin typeface="Arial"/>
                <a:cs typeface="Arial"/>
              </a:rPr>
              <a:t>E-commerce</a:t>
            </a:r>
            <a:endParaRPr sz="850">
              <a:latin typeface="Arial"/>
              <a:cs typeface="Arial"/>
            </a:endParaRPr>
          </a:p>
        </p:txBody>
      </p:sp>
      <p:sp>
        <p:nvSpPr>
          <p:cNvPr id="63" name="object 63"/>
          <p:cNvSpPr txBox="1"/>
          <p:nvPr/>
        </p:nvSpPr>
        <p:spPr>
          <a:xfrm>
            <a:off x="6217925" y="3644582"/>
            <a:ext cx="1270000" cy="160020"/>
          </a:xfrm>
          <a:prstGeom prst="rect">
            <a:avLst/>
          </a:prstGeom>
        </p:spPr>
        <p:txBody>
          <a:bodyPr vert="horz" wrap="square" lIns="0" tIns="16510" rIns="0" bIns="0" rtlCol="0">
            <a:spAutoFit/>
          </a:bodyPr>
          <a:lstStyle/>
          <a:p>
            <a:pPr marL="117475">
              <a:lnSpc>
                <a:spcPct val="100000"/>
              </a:lnSpc>
              <a:spcBef>
                <a:spcPts val="130"/>
              </a:spcBef>
            </a:pPr>
            <a:r>
              <a:rPr sz="850" spc="-20" dirty="0">
                <a:solidFill>
                  <a:srgbClr val="00338D"/>
                </a:solidFill>
                <a:latin typeface="Arial"/>
                <a:cs typeface="Arial"/>
              </a:rPr>
              <a:t>Digital Map</a:t>
            </a:r>
            <a:r>
              <a:rPr sz="850" spc="130" dirty="0">
                <a:solidFill>
                  <a:srgbClr val="00338D"/>
                </a:solidFill>
                <a:latin typeface="Arial"/>
                <a:cs typeface="Arial"/>
              </a:rPr>
              <a:t> </a:t>
            </a:r>
            <a:r>
              <a:rPr sz="850" dirty="0">
                <a:solidFill>
                  <a:srgbClr val="00338D"/>
                </a:solidFill>
                <a:latin typeface="Arial"/>
                <a:cs typeface="Arial"/>
              </a:rPr>
              <a:t>company</a:t>
            </a:r>
            <a:endParaRPr sz="850">
              <a:latin typeface="Arial"/>
              <a:cs typeface="Arial"/>
            </a:endParaRPr>
          </a:p>
        </p:txBody>
      </p:sp>
      <p:sp>
        <p:nvSpPr>
          <p:cNvPr id="64" name="object 64"/>
          <p:cNvSpPr txBox="1"/>
          <p:nvPr/>
        </p:nvSpPr>
        <p:spPr>
          <a:xfrm>
            <a:off x="6217925" y="4264279"/>
            <a:ext cx="1270000" cy="292100"/>
          </a:xfrm>
          <a:prstGeom prst="rect">
            <a:avLst/>
          </a:prstGeom>
        </p:spPr>
        <p:txBody>
          <a:bodyPr vert="horz" wrap="square" lIns="0" tIns="16510" rIns="0" bIns="0" rtlCol="0">
            <a:spAutoFit/>
          </a:bodyPr>
          <a:lstStyle/>
          <a:p>
            <a:pPr marL="320675">
              <a:lnSpc>
                <a:spcPct val="100000"/>
              </a:lnSpc>
              <a:spcBef>
                <a:spcPts val="130"/>
              </a:spcBef>
            </a:pPr>
            <a:r>
              <a:rPr sz="850" spc="-10" dirty="0">
                <a:solidFill>
                  <a:srgbClr val="00338D"/>
                </a:solidFill>
                <a:latin typeface="Arial"/>
                <a:cs typeface="Arial"/>
              </a:rPr>
              <a:t>Online</a:t>
            </a:r>
            <a:r>
              <a:rPr sz="850" spc="145" dirty="0">
                <a:solidFill>
                  <a:srgbClr val="00338D"/>
                </a:solidFill>
                <a:latin typeface="Arial"/>
                <a:cs typeface="Arial"/>
              </a:rPr>
              <a:t> </a:t>
            </a:r>
            <a:r>
              <a:rPr sz="850" spc="5" dirty="0">
                <a:solidFill>
                  <a:srgbClr val="00338D"/>
                </a:solidFill>
                <a:latin typeface="Arial"/>
                <a:cs typeface="Arial"/>
              </a:rPr>
              <a:t>electronic</a:t>
            </a:r>
            <a:endParaRPr sz="850">
              <a:latin typeface="Arial"/>
              <a:cs typeface="Arial"/>
            </a:endParaRPr>
          </a:p>
          <a:p>
            <a:pPr marL="748030">
              <a:lnSpc>
                <a:spcPct val="100000"/>
              </a:lnSpc>
              <a:spcBef>
                <a:spcPts val="20"/>
              </a:spcBef>
            </a:pPr>
            <a:r>
              <a:rPr sz="850" spc="-5" dirty="0">
                <a:solidFill>
                  <a:srgbClr val="00338D"/>
                </a:solidFill>
                <a:latin typeface="Arial"/>
                <a:cs typeface="Arial"/>
              </a:rPr>
              <a:t>payment</a:t>
            </a:r>
            <a:endParaRPr sz="850">
              <a:latin typeface="Arial"/>
              <a:cs typeface="Arial"/>
            </a:endParaRPr>
          </a:p>
        </p:txBody>
      </p:sp>
      <p:sp>
        <p:nvSpPr>
          <p:cNvPr id="65" name="object 65"/>
          <p:cNvSpPr txBox="1"/>
          <p:nvPr/>
        </p:nvSpPr>
        <p:spPr>
          <a:xfrm>
            <a:off x="8412474" y="3271515"/>
            <a:ext cx="589915" cy="589915"/>
          </a:xfrm>
          <a:prstGeom prst="rect">
            <a:avLst/>
          </a:prstGeom>
          <a:solidFill>
            <a:srgbClr val="00338D"/>
          </a:solidFill>
        </p:spPr>
        <p:txBody>
          <a:bodyPr vert="horz" wrap="square" lIns="0" tIns="0" rIns="0" bIns="0" rtlCol="0">
            <a:spAutoFit/>
          </a:bodyPr>
          <a:lstStyle/>
          <a:p>
            <a:pPr>
              <a:lnSpc>
                <a:spcPct val="100000"/>
              </a:lnSpc>
            </a:pPr>
            <a:endParaRPr sz="1000">
              <a:latin typeface="Times New Roman"/>
              <a:cs typeface="Times New Roman"/>
            </a:endParaRPr>
          </a:p>
          <a:p>
            <a:pPr marL="90805">
              <a:lnSpc>
                <a:spcPct val="100000"/>
              </a:lnSpc>
              <a:spcBef>
                <a:spcPts val="630"/>
              </a:spcBef>
            </a:pPr>
            <a:r>
              <a:rPr sz="850" b="1" spc="20" dirty="0">
                <a:solidFill>
                  <a:srgbClr val="FFFFFF"/>
                </a:solidFill>
                <a:latin typeface="Arial"/>
                <a:cs typeface="Arial"/>
              </a:rPr>
              <a:t>Flipkart</a:t>
            </a:r>
            <a:endParaRPr sz="850">
              <a:latin typeface="Arial"/>
              <a:cs typeface="Arial"/>
            </a:endParaRPr>
          </a:p>
        </p:txBody>
      </p:sp>
      <p:sp>
        <p:nvSpPr>
          <p:cNvPr id="66" name="object 66"/>
          <p:cNvSpPr txBox="1"/>
          <p:nvPr/>
        </p:nvSpPr>
        <p:spPr>
          <a:xfrm>
            <a:off x="9276074" y="2276538"/>
            <a:ext cx="640080" cy="147955"/>
          </a:xfrm>
          <a:prstGeom prst="rect">
            <a:avLst/>
          </a:prstGeom>
        </p:spPr>
        <p:txBody>
          <a:bodyPr vert="horz" wrap="square" lIns="0" tIns="12700" rIns="0" bIns="0" rtlCol="0">
            <a:spAutoFit/>
          </a:bodyPr>
          <a:lstStyle/>
          <a:p>
            <a:pPr marL="103505">
              <a:lnSpc>
                <a:spcPct val="100000"/>
              </a:lnSpc>
              <a:spcBef>
                <a:spcPts val="100"/>
              </a:spcBef>
            </a:pPr>
            <a:r>
              <a:rPr sz="800" b="1" spc="5" dirty="0">
                <a:solidFill>
                  <a:srgbClr val="FFFFFF"/>
                </a:solidFill>
                <a:latin typeface="Arial"/>
                <a:cs typeface="Arial"/>
              </a:rPr>
              <a:t>PhonePe</a:t>
            </a:r>
            <a:endParaRPr sz="800">
              <a:latin typeface="Arial"/>
              <a:cs typeface="Arial"/>
            </a:endParaRPr>
          </a:p>
        </p:txBody>
      </p:sp>
      <p:sp>
        <p:nvSpPr>
          <p:cNvPr id="67" name="object 67"/>
          <p:cNvSpPr txBox="1"/>
          <p:nvPr/>
        </p:nvSpPr>
        <p:spPr>
          <a:xfrm>
            <a:off x="9276080" y="2964815"/>
            <a:ext cx="640080" cy="147320"/>
          </a:xfrm>
          <a:prstGeom prst="rect">
            <a:avLst/>
          </a:prstGeom>
        </p:spPr>
        <p:txBody>
          <a:bodyPr vert="horz" wrap="square" lIns="0" tIns="12700" rIns="0" bIns="0" rtlCol="0">
            <a:spAutoFit/>
          </a:bodyPr>
          <a:lstStyle/>
          <a:p>
            <a:pPr marL="133985">
              <a:lnSpc>
                <a:spcPct val="100000"/>
              </a:lnSpc>
              <a:spcBef>
                <a:spcPts val="100"/>
              </a:spcBef>
            </a:pPr>
            <a:r>
              <a:rPr sz="800" b="1" dirty="0">
                <a:solidFill>
                  <a:srgbClr val="FFFFFF"/>
                </a:solidFill>
                <a:latin typeface="Arial"/>
                <a:cs typeface="Arial"/>
              </a:rPr>
              <a:t>Letsbuy</a:t>
            </a:r>
            <a:endParaRPr sz="800">
              <a:latin typeface="Arial"/>
              <a:cs typeface="Arial"/>
            </a:endParaRPr>
          </a:p>
        </p:txBody>
      </p:sp>
      <p:sp>
        <p:nvSpPr>
          <p:cNvPr id="68" name="object 68"/>
          <p:cNvSpPr txBox="1"/>
          <p:nvPr/>
        </p:nvSpPr>
        <p:spPr>
          <a:xfrm>
            <a:off x="9286244" y="3652202"/>
            <a:ext cx="629920" cy="147955"/>
          </a:xfrm>
          <a:prstGeom prst="rect">
            <a:avLst/>
          </a:prstGeom>
        </p:spPr>
        <p:txBody>
          <a:bodyPr vert="horz" wrap="square" lIns="0" tIns="12700" rIns="0" bIns="0" rtlCol="0">
            <a:spAutoFit/>
          </a:bodyPr>
          <a:lstStyle/>
          <a:p>
            <a:pPr marL="123825">
              <a:lnSpc>
                <a:spcPct val="100000"/>
              </a:lnSpc>
              <a:spcBef>
                <a:spcPts val="100"/>
              </a:spcBef>
            </a:pPr>
            <a:r>
              <a:rPr sz="800" b="1" spc="5" dirty="0">
                <a:solidFill>
                  <a:srgbClr val="FFFFFF"/>
                </a:solidFill>
                <a:latin typeface="Arial"/>
                <a:cs typeface="Arial"/>
              </a:rPr>
              <a:t>Flipkart</a:t>
            </a:r>
            <a:endParaRPr sz="800">
              <a:latin typeface="Arial"/>
              <a:cs typeface="Arial"/>
            </a:endParaRPr>
          </a:p>
        </p:txBody>
      </p:sp>
      <p:sp>
        <p:nvSpPr>
          <p:cNvPr id="69" name="object 69"/>
          <p:cNvSpPr txBox="1"/>
          <p:nvPr/>
        </p:nvSpPr>
        <p:spPr>
          <a:xfrm>
            <a:off x="9286244" y="4340479"/>
            <a:ext cx="629920" cy="147320"/>
          </a:xfrm>
          <a:prstGeom prst="rect">
            <a:avLst/>
          </a:prstGeom>
        </p:spPr>
        <p:txBody>
          <a:bodyPr vert="horz" wrap="square" lIns="0" tIns="12700" rIns="0" bIns="0" rtlCol="0">
            <a:spAutoFit/>
          </a:bodyPr>
          <a:lstStyle/>
          <a:p>
            <a:pPr marL="164465">
              <a:lnSpc>
                <a:spcPct val="100000"/>
              </a:lnSpc>
              <a:spcBef>
                <a:spcPts val="100"/>
              </a:spcBef>
            </a:pPr>
            <a:r>
              <a:rPr sz="800" b="1" spc="-5" dirty="0">
                <a:solidFill>
                  <a:srgbClr val="FFFFFF"/>
                </a:solidFill>
                <a:latin typeface="Arial"/>
                <a:cs typeface="Arial"/>
              </a:rPr>
              <a:t>Ngpay</a:t>
            </a:r>
            <a:endParaRPr sz="800">
              <a:latin typeface="Arial"/>
              <a:cs typeface="Arial"/>
            </a:endParaRPr>
          </a:p>
        </p:txBody>
      </p:sp>
      <p:sp>
        <p:nvSpPr>
          <p:cNvPr id="70" name="object 70"/>
          <p:cNvSpPr/>
          <p:nvPr/>
        </p:nvSpPr>
        <p:spPr>
          <a:xfrm>
            <a:off x="7487919" y="4114800"/>
            <a:ext cx="640080" cy="579120"/>
          </a:xfrm>
          <a:custGeom>
            <a:avLst/>
            <a:gdLst/>
            <a:ahLst/>
            <a:cxnLst/>
            <a:rect l="l" t="t" r="r" b="b"/>
            <a:pathLst>
              <a:path w="640079" h="579120">
                <a:moveTo>
                  <a:pt x="0" y="579119"/>
                </a:moveTo>
                <a:lnTo>
                  <a:pt x="640079" y="579119"/>
                </a:lnTo>
                <a:lnTo>
                  <a:pt x="640079" y="0"/>
                </a:lnTo>
                <a:lnTo>
                  <a:pt x="0" y="0"/>
                </a:lnTo>
                <a:lnTo>
                  <a:pt x="0" y="579119"/>
                </a:lnTo>
                <a:close/>
              </a:path>
            </a:pathLst>
          </a:custGeom>
          <a:solidFill>
            <a:srgbClr val="473697"/>
          </a:solidFill>
        </p:spPr>
        <p:txBody>
          <a:bodyPr wrap="square" lIns="0" tIns="0" rIns="0" bIns="0" rtlCol="0"/>
          <a:lstStyle/>
          <a:p>
            <a:endParaRPr/>
          </a:p>
        </p:txBody>
      </p:sp>
      <p:sp>
        <p:nvSpPr>
          <p:cNvPr id="71" name="object 71"/>
          <p:cNvSpPr txBox="1"/>
          <p:nvPr/>
        </p:nvSpPr>
        <p:spPr>
          <a:xfrm>
            <a:off x="7487919" y="4279519"/>
            <a:ext cx="640080" cy="269875"/>
          </a:xfrm>
          <a:prstGeom prst="rect">
            <a:avLst/>
          </a:prstGeom>
        </p:spPr>
        <p:txBody>
          <a:bodyPr vert="horz" wrap="square" lIns="0" tIns="12700" rIns="0" bIns="0" rtlCol="0">
            <a:spAutoFit/>
          </a:bodyPr>
          <a:lstStyle/>
          <a:p>
            <a:pPr marL="3810" algn="ctr">
              <a:lnSpc>
                <a:spcPct val="100000"/>
              </a:lnSpc>
              <a:spcBef>
                <a:spcPts val="100"/>
              </a:spcBef>
            </a:pPr>
            <a:r>
              <a:rPr sz="800" b="1" spc="-10" dirty="0">
                <a:solidFill>
                  <a:srgbClr val="FFFFFF"/>
                </a:solidFill>
                <a:latin typeface="Arial"/>
                <a:cs typeface="Arial"/>
              </a:rPr>
              <a:t>FX</a:t>
            </a:r>
            <a:endParaRPr sz="800">
              <a:latin typeface="Arial"/>
              <a:cs typeface="Arial"/>
            </a:endParaRPr>
          </a:p>
          <a:p>
            <a:pPr marL="29845" algn="ctr">
              <a:lnSpc>
                <a:spcPct val="100000"/>
              </a:lnSpc>
            </a:pPr>
            <a:r>
              <a:rPr sz="800" b="1" dirty="0">
                <a:solidFill>
                  <a:srgbClr val="FFFFFF"/>
                </a:solidFill>
                <a:latin typeface="Arial"/>
                <a:cs typeface="Arial"/>
              </a:rPr>
              <a:t>MART</a:t>
            </a:r>
            <a:endParaRPr sz="800">
              <a:latin typeface="Arial"/>
              <a:cs typeface="Arial"/>
            </a:endParaRPr>
          </a:p>
        </p:txBody>
      </p:sp>
      <p:sp>
        <p:nvSpPr>
          <p:cNvPr id="72" name="object 72"/>
          <p:cNvSpPr/>
          <p:nvPr/>
        </p:nvSpPr>
        <p:spPr>
          <a:xfrm>
            <a:off x="7487919" y="3434079"/>
            <a:ext cx="640080" cy="579120"/>
          </a:xfrm>
          <a:custGeom>
            <a:avLst/>
            <a:gdLst/>
            <a:ahLst/>
            <a:cxnLst/>
            <a:rect l="l" t="t" r="r" b="b"/>
            <a:pathLst>
              <a:path w="640079" h="579120">
                <a:moveTo>
                  <a:pt x="0" y="579120"/>
                </a:moveTo>
                <a:lnTo>
                  <a:pt x="640079" y="579120"/>
                </a:lnTo>
                <a:lnTo>
                  <a:pt x="640079" y="0"/>
                </a:lnTo>
                <a:lnTo>
                  <a:pt x="0" y="0"/>
                </a:lnTo>
                <a:lnTo>
                  <a:pt x="0" y="579120"/>
                </a:lnTo>
                <a:close/>
              </a:path>
            </a:pathLst>
          </a:custGeom>
          <a:solidFill>
            <a:srgbClr val="0091DA"/>
          </a:solidFill>
        </p:spPr>
        <p:txBody>
          <a:bodyPr wrap="square" lIns="0" tIns="0" rIns="0" bIns="0" rtlCol="0"/>
          <a:lstStyle/>
          <a:p>
            <a:endParaRPr/>
          </a:p>
        </p:txBody>
      </p:sp>
      <p:sp>
        <p:nvSpPr>
          <p:cNvPr id="73" name="object 73"/>
          <p:cNvSpPr txBox="1"/>
          <p:nvPr/>
        </p:nvSpPr>
        <p:spPr>
          <a:xfrm>
            <a:off x="7487919" y="3482085"/>
            <a:ext cx="640080" cy="412115"/>
          </a:xfrm>
          <a:prstGeom prst="rect">
            <a:avLst/>
          </a:prstGeom>
        </p:spPr>
        <p:txBody>
          <a:bodyPr vert="horz" wrap="square" lIns="0" tIns="12700" rIns="0" bIns="0" rtlCol="0">
            <a:spAutoFit/>
          </a:bodyPr>
          <a:lstStyle/>
          <a:p>
            <a:pPr marL="207645" marR="124460" indent="-60960">
              <a:lnSpc>
                <a:spcPct val="158500"/>
              </a:lnSpc>
              <a:spcBef>
                <a:spcPts val="100"/>
              </a:spcBef>
            </a:pPr>
            <a:r>
              <a:rPr sz="800" b="1" spc="50" dirty="0">
                <a:solidFill>
                  <a:srgbClr val="FFFFFF"/>
                </a:solidFill>
                <a:latin typeface="Arial"/>
                <a:cs typeface="Arial"/>
              </a:rPr>
              <a:t>M</a:t>
            </a:r>
            <a:r>
              <a:rPr sz="800" b="1" spc="25" dirty="0">
                <a:solidFill>
                  <a:srgbClr val="FFFFFF"/>
                </a:solidFill>
                <a:latin typeface="Arial"/>
                <a:cs typeface="Arial"/>
              </a:rPr>
              <a:t>a</a:t>
            </a:r>
            <a:r>
              <a:rPr sz="800" b="1" spc="-10" dirty="0">
                <a:solidFill>
                  <a:srgbClr val="FFFFFF"/>
                </a:solidFill>
                <a:latin typeface="Arial"/>
                <a:cs typeface="Arial"/>
              </a:rPr>
              <a:t>p</a:t>
            </a:r>
            <a:r>
              <a:rPr sz="800" b="1" dirty="0">
                <a:solidFill>
                  <a:srgbClr val="FFFFFF"/>
                </a:solidFill>
                <a:latin typeface="Arial"/>
                <a:cs typeface="Arial"/>
              </a:rPr>
              <a:t>m</a:t>
            </a:r>
            <a:r>
              <a:rPr sz="800" b="1" spc="-5" dirty="0">
                <a:solidFill>
                  <a:srgbClr val="FFFFFF"/>
                </a:solidFill>
                <a:latin typeface="Arial"/>
                <a:cs typeface="Arial"/>
              </a:rPr>
              <a:t>y  </a:t>
            </a:r>
            <a:r>
              <a:rPr sz="800" b="1" dirty="0">
                <a:solidFill>
                  <a:srgbClr val="FFFFFF"/>
                </a:solidFill>
                <a:latin typeface="Arial"/>
                <a:cs typeface="Arial"/>
              </a:rPr>
              <a:t>India</a:t>
            </a:r>
            <a:endParaRPr sz="800">
              <a:latin typeface="Arial"/>
              <a:cs typeface="Arial"/>
            </a:endParaRPr>
          </a:p>
        </p:txBody>
      </p:sp>
      <p:sp>
        <p:nvSpPr>
          <p:cNvPr id="74" name="object 74"/>
          <p:cNvSpPr/>
          <p:nvPr/>
        </p:nvSpPr>
        <p:spPr>
          <a:xfrm>
            <a:off x="7487919" y="2743200"/>
            <a:ext cx="640080" cy="579120"/>
          </a:xfrm>
          <a:custGeom>
            <a:avLst/>
            <a:gdLst/>
            <a:ahLst/>
            <a:cxnLst/>
            <a:rect l="l" t="t" r="r" b="b"/>
            <a:pathLst>
              <a:path w="640079" h="579120">
                <a:moveTo>
                  <a:pt x="0" y="579120"/>
                </a:moveTo>
                <a:lnTo>
                  <a:pt x="640079" y="579120"/>
                </a:lnTo>
                <a:lnTo>
                  <a:pt x="640079" y="0"/>
                </a:lnTo>
                <a:lnTo>
                  <a:pt x="0" y="0"/>
                </a:lnTo>
                <a:lnTo>
                  <a:pt x="0" y="579120"/>
                </a:lnTo>
                <a:close/>
              </a:path>
            </a:pathLst>
          </a:custGeom>
          <a:solidFill>
            <a:srgbClr val="005EB8"/>
          </a:solidFill>
        </p:spPr>
        <p:txBody>
          <a:bodyPr wrap="square" lIns="0" tIns="0" rIns="0" bIns="0" rtlCol="0"/>
          <a:lstStyle/>
          <a:p>
            <a:endParaRPr/>
          </a:p>
        </p:txBody>
      </p:sp>
      <p:sp>
        <p:nvSpPr>
          <p:cNvPr id="75" name="object 75"/>
          <p:cNvSpPr txBox="1"/>
          <p:nvPr/>
        </p:nvSpPr>
        <p:spPr>
          <a:xfrm>
            <a:off x="7487919" y="2972435"/>
            <a:ext cx="640080" cy="135255"/>
          </a:xfrm>
          <a:prstGeom prst="rect">
            <a:avLst/>
          </a:prstGeom>
        </p:spPr>
        <p:txBody>
          <a:bodyPr vert="horz" wrap="square" lIns="0" tIns="15240" rIns="0" bIns="0" rtlCol="0">
            <a:spAutoFit/>
          </a:bodyPr>
          <a:lstStyle/>
          <a:p>
            <a:pPr marL="64769">
              <a:lnSpc>
                <a:spcPct val="100000"/>
              </a:lnSpc>
              <a:spcBef>
                <a:spcPts val="120"/>
              </a:spcBef>
            </a:pPr>
            <a:r>
              <a:rPr sz="700" b="1" spc="5" dirty="0">
                <a:solidFill>
                  <a:srgbClr val="FFFFFF"/>
                </a:solidFill>
                <a:latin typeface="Arial"/>
                <a:cs typeface="Arial"/>
              </a:rPr>
              <a:t>Jabong.com</a:t>
            </a:r>
            <a:endParaRPr sz="700">
              <a:latin typeface="Arial"/>
              <a:cs typeface="Arial"/>
            </a:endParaRPr>
          </a:p>
        </p:txBody>
      </p:sp>
      <p:sp>
        <p:nvSpPr>
          <p:cNvPr id="76" name="object 76"/>
          <p:cNvSpPr/>
          <p:nvPr/>
        </p:nvSpPr>
        <p:spPr>
          <a:xfrm>
            <a:off x="7487919" y="2062479"/>
            <a:ext cx="640080" cy="568960"/>
          </a:xfrm>
          <a:custGeom>
            <a:avLst/>
            <a:gdLst/>
            <a:ahLst/>
            <a:cxnLst/>
            <a:rect l="l" t="t" r="r" b="b"/>
            <a:pathLst>
              <a:path w="640079" h="568960">
                <a:moveTo>
                  <a:pt x="0" y="568960"/>
                </a:moveTo>
                <a:lnTo>
                  <a:pt x="640079" y="568960"/>
                </a:lnTo>
                <a:lnTo>
                  <a:pt x="640079" y="0"/>
                </a:lnTo>
                <a:lnTo>
                  <a:pt x="0" y="0"/>
                </a:lnTo>
                <a:lnTo>
                  <a:pt x="0" y="568960"/>
                </a:lnTo>
                <a:close/>
              </a:path>
            </a:pathLst>
          </a:custGeom>
          <a:solidFill>
            <a:srgbClr val="00A2A0"/>
          </a:solidFill>
        </p:spPr>
        <p:txBody>
          <a:bodyPr wrap="square" lIns="0" tIns="0" rIns="0" bIns="0" rtlCol="0"/>
          <a:lstStyle/>
          <a:p>
            <a:endParaRPr/>
          </a:p>
        </p:txBody>
      </p:sp>
      <p:sp>
        <p:nvSpPr>
          <p:cNvPr id="77" name="object 77"/>
          <p:cNvSpPr txBox="1"/>
          <p:nvPr/>
        </p:nvSpPr>
        <p:spPr>
          <a:xfrm>
            <a:off x="7487919" y="2276538"/>
            <a:ext cx="640080" cy="147955"/>
          </a:xfrm>
          <a:prstGeom prst="rect">
            <a:avLst/>
          </a:prstGeom>
        </p:spPr>
        <p:txBody>
          <a:bodyPr vert="horz" wrap="square" lIns="0" tIns="12700" rIns="0" bIns="0" rtlCol="0">
            <a:spAutoFit/>
          </a:bodyPr>
          <a:lstStyle/>
          <a:p>
            <a:pPr marL="156845">
              <a:lnSpc>
                <a:spcPct val="100000"/>
              </a:lnSpc>
              <a:spcBef>
                <a:spcPts val="100"/>
              </a:spcBef>
            </a:pPr>
            <a:r>
              <a:rPr sz="800" b="1" spc="-10" dirty="0">
                <a:solidFill>
                  <a:srgbClr val="FFFFFF"/>
                </a:solidFill>
                <a:latin typeface="Arial"/>
                <a:cs typeface="Arial"/>
              </a:rPr>
              <a:t>Myntra</a:t>
            </a:r>
            <a:endParaRPr sz="800">
              <a:latin typeface="Arial"/>
              <a:cs typeface="Arial"/>
            </a:endParaRPr>
          </a:p>
        </p:txBody>
      </p:sp>
      <p:sp>
        <p:nvSpPr>
          <p:cNvPr id="78" name="object 78"/>
          <p:cNvSpPr/>
          <p:nvPr/>
        </p:nvSpPr>
        <p:spPr>
          <a:xfrm>
            <a:off x="8996680" y="2313939"/>
            <a:ext cx="321945" cy="1255395"/>
          </a:xfrm>
          <a:custGeom>
            <a:avLst/>
            <a:gdLst/>
            <a:ahLst/>
            <a:cxnLst/>
            <a:rect l="l" t="t" r="r" b="b"/>
            <a:pathLst>
              <a:path w="321945" h="1255395">
                <a:moveTo>
                  <a:pt x="135381" y="1242695"/>
                </a:moveTo>
                <a:lnTo>
                  <a:pt x="0" y="1242695"/>
                </a:lnTo>
                <a:lnTo>
                  <a:pt x="0" y="1255395"/>
                </a:lnTo>
                <a:lnTo>
                  <a:pt x="148081" y="1255395"/>
                </a:lnTo>
                <a:lnTo>
                  <a:pt x="148081" y="1249045"/>
                </a:lnTo>
                <a:lnTo>
                  <a:pt x="135381" y="1249045"/>
                </a:lnTo>
                <a:lnTo>
                  <a:pt x="135381" y="1242695"/>
                </a:lnTo>
                <a:close/>
              </a:path>
              <a:path w="321945" h="1255395">
                <a:moveTo>
                  <a:pt x="246515" y="31750"/>
                </a:moveTo>
                <a:lnTo>
                  <a:pt x="135381" y="31750"/>
                </a:lnTo>
                <a:lnTo>
                  <a:pt x="135381" y="1249045"/>
                </a:lnTo>
                <a:lnTo>
                  <a:pt x="141731" y="1242695"/>
                </a:lnTo>
                <a:lnTo>
                  <a:pt x="148081" y="1242695"/>
                </a:lnTo>
                <a:lnTo>
                  <a:pt x="148081" y="44450"/>
                </a:lnTo>
                <a:lnTo>
                  <a:pt x="141731" y="44450"/>
                </a:lnTo>
                <a:lnTo>
                  <a:pt x="148081" y="38100"/>
                </a:lnTo>
                <a:lnTo>
                  <a:pt x="245237" y="38100"/>
                </a:lnTo>
                <a:lnTo>
                  <a:pt x="246515" y="31750"/>
                </a:lnTo>
                <a:close/>
              </a:path>
              <a:path w="321945" h="1255395">
                <a:moveTo>
                  <a:pt x="148081" y="1242695"/>
                </a:moveTo>
                <a:lnTo>
                  <a:pt x="141731" y="1242695"/>
                </a:lnTo>
                <a:lnTo>
                  <a:pt x="135381" y="1249045"/>
                </a:lnTo>
                <a:lnTo>
                  <a:pt x="148081" y="1249045"/>
                </a:lnTo>
                <a:lnTo>
                  <a:pt x="148081" y="1242695"/>
                </a:lnTo>
                <a:close/>
              </a:path>
              <a:path w="321945" h="1255395">
                <a:moveTo>
                  <a:pt x="283337" y="0"/>
                </a:moveTo>
                <a:lnTo>
                  <a:pt x="268489" y="2988"/>
                </a:lnTo>
                <a:lnTo>
                  <a:pt x="256381" y="11144"/>
                </a:lnTo>
                <a:lnTo>
                  <a:pt x="248225" y="23252"/>
                </a:lnTo>
                <a:lnTo>
                  <a:pt x="245237" y="38100"/>
                </a:lnTo>
                <a:lnTo>
                  <a:pt x="248225" y="52947"/>
                </a:lnTo>
                <a:lnTo>
                  <a:pt x="256381" y="65055"/>
                </a:lnTo>
                <a:lnTo>
                  <a:pt x="268489" y="73211"/>
                </a:lnTo>
                <a:lnTo>
                  <a:pt x="283337" y="76200"/>
                </a:lnTo>
                <a:lnTo>
                  <a:pt x="298184" y="73211"/>
                </a:lnTo>
                <a:lnTo>
                  <a:pt x="310292" y="65055"/>
                </a:lnTo>
                <a:lnTo>
                  <a:pt x="318448" y="52947"/>
                </a:lnTo>
                <a:lnTo>
                  <a:pt x="320158" y="44450"/>
                </a:lnTo>
                <a:lnTo>
                  <a:pt x="283337" y="44450"/>
                </a:lnTo>
                <a:lnTo>
                  <a:pt x="283337" y="31750"/>
                </a:lnTo>
                <a:lnTo>
                  <a:pt x="320158" y="31750"/>
                </a:lnTo>
                <a:lnTo>
                  <a:pt x="318448" y="23252"/>
                </a:lnTo>
                <a:lnTo>
                  <a:pt x="310292" y="11144"/>
                </a:lnTo>
                <a:lnTo>
                  <a:pt x="298184" y="2988"/>
                </a:lnTo>
                <a:lnTo>
                  <a:pt x="283337" y="0"/>
                </a:lnTo>
                <a:close/>
              </a:path>
              <a:path w="321945" h="1255395">
                <a:moveTo>
                  <a:pt x="148081" y="38100"/>
                </a:moveTo>
                <a:lnTo>
                  <a:pt x="141731" y="44450"/>
                </a:lnTo>
                <a:lnTo>
                  <a:pt x="148081" y="44450"/>
                </a:lnTo>
                <a:lnTo>
                  <a:pt x="148081" y="38100"/>
                </a:lnTo>
                <a:close/>
              </a:path>
              <a:path w="321945" h="1255395">
                <a:moveTo>
                  <a:pt x="245237" y="38100"/>
                </a:moveTo>
                <a:lnTo>
                  <a:pt x="148081" y="38100"/>
                </a:lnTo>
                <a:lnTo>
                  <a:pt x="148081" y="44450"/>
                </a:lnTo>
                <a:lnTo>
                  <a:pt x="246515" y="44450"/>
                </a:lnTo>
                <a:lnTo>
                  <a:pt x="245237" y="38100"/>
                </a:lnTo>
                <a:close/>
              </a:path>
              <a:path w="321945" h="1255395">
                <a:moveTo>
                  <a:pt x="320158" y="31750"/>
                </a:moveTo>
                <a:lnTo>
                  <a:pt x="283337" y="31750"/>
                </a:lnTo>
                <a:lnTo>
                  <a:pt x="283337" y="44450"/>
                </a:lnTo>
                <a:lnTo>
                  <a:pt x="320158" y="44450"/>
                </a:lnTo>
                <a:lnTo>
                  <a:pt x="321437" y="38100"/>
                </a:lnTo>
                <a:lnTo>
                  <a:pt x="320158" y="31750"/>
                </a:lnTo>
                <a:close/>
              </a:path>
            </a:pathLst>
          </a:custGeom>
          <a:solidFill>
            <a:srgbClr val="005EB8"/>
          </a:solidFill>
        </p:spPr>
        <p:txBody>
          <a:bodyPr wrap="square" lIns="0" tIns="0" rIns="0" bIns="0" rtlCol="0"/>
          <a:lstStyle/>
          <a:p>
            <a:endParaRPr/>
          </a:p>
        </p:txBody>
      </p:sp>
      <p:sp>
        <p:nvSpPr>
          <p:cNvPr id="79" name="object 79"/>
          <p:cNvSpPr/>
          <p:nvPr/>
        </p:nvSpPr>
        <p:spPr>
          <a:xfrm>
            <a:off x="8996680" y="3004820"/>
            <a:ext cx="321945" cy="568960"/>
          </a:xfrm>
          <a:custGeom>
            <a:avLst/>
            <a:gdLst/>
            <a:ahLst/>
            <a:cxnLst/>
            <a:rect l="l" t="t" r="r" b="b"/>
            <a:pathLst>
              <a:path w="321945" h="568960">
                <a:moveTo>
                  <a:pt x="135381" y="555878"/>
                </a:moveTo>
                <a:lnTo>
                  <a:pt x="0" y="555878"/>
                </a:lnTo>
                <a:lnTo>
                  <a:pt x="0" y="568578"/>
                </a:lnTo>
                <a:lnTo>
                  <a:pt x="148081" y="568578"/>
                </a:lnTo>
                <a:lnTo>
                  <a:pt x="148081" y="562228"/>
                </a:lnTo>
                <a:lnTo>
                  <a:pt x="135381" y="562228"/>
                </a:lnTo>
                <a:lnTo>
                  <a:pt x="135381" y="555878"/>
                </a:lnTo>
                <a:close/>
              </a:path>
              <a:path w="321945" h="568960">
                <a:moveTo>
                  <a:pt x="246515" y="31750"/>
                </a:moveTo>
                <a:lnTo>
                  <a:pt x="135381" y="31750"/>
                </a:lnTo>
                <a:lnTo>
                  <a:pt x="135381" y="562228"/>
                </a:lnTo>
                <a:lnTo>
                  <a:pt x="141731" y="555878"/>
                </a:lnTo>
                <a:lnTo>
                  <a:pt x="148081" y="555878"/>
                </a:lnTo>
                <a:lnTo>
                  <a:pt x="148081" y="44450"/>
                </a:lnTo>
                <a:lnTo>
                  <a:pt x="141731" y="44450"/>
                </a:lnTo>
                <a:lnTo>
                  <a:pt x="148081" y="38100"/>
                </a:lnTo>
                <a:lnTo>
                  <a:pt x="245237" y="38100"/>
                </a:lnTo>
                <a:lnTo>
                  <a:pt x="246515" y="31750"/>
                </a:lnTo>
                <a:close/>
              </a:path>
              <a:path w="321945" h="568960">
                <a:moveTo>
                  <a:pt x="148081" y="555878"/>
                </a:moveTo>
                <a:lnTo>
                  <a:pt x="141731" y="555878"/>
                </a:lnTo>
                <a:lnTo>
                  <a:pt x="135381" y="562228"/>
                </a:lnTo>
                <a:lnTo>
                  <a:pt x="148081" y="562228"/>
                </a:lnTo>
                <a:lnTo>
                  <a:pt x="148081" y="555878"/>
                </a:lnTo>
                <a:close/>
              </a:path>
              <a:path w="321945" h="568960">
                <a:moveTo>
                  <a:pt x="283337" y="0"/>
                </a:moveTo>
                <a:lnTo>
                  <a:pt x="268489" y="2988"/>
                </a:lnTo>
                <a:lnTo>
                  <a:pt x="256381" y="11144"/>
                </a:lnTo>
                <a:lnTo>
                  <a:pt x="248225" y="23252"/>
                </a:lnTo>
                <a:lnTo>
                  <a:pt x="245237" y="38100"/>
                </a:lnTo>
                <a:lnTo>
                  <a:pt x="248225" y="52947"/>
                </a:lnTo>
                <a:lnTo>
                  <a:pt x="256381" y="65055"/>
                </a:lnTo>
                <a:lnTo>
                  <a:pt x="268489" y="73211"/>
                </a:lnTo>
                <a:lnTo>
                  <a:pt x="283337" y="76200"/>
                </a:lnTo>
                <a:lnTo>
                  <a:pt x="298184" y="73211"/>
                </a:lnTo>
                <a:lnTo>
                  <a:pt x="310292" y="65055"/>
                </a:lnTo>
                <a:lnTo>
                  <a:pt x="318448" y="52947"/>
                </a:lnTo>
                <a:lnTo>
                  <a:pt x="320158" y="44450"/>
                </a:lnTo>
                <a:lnTo>
                  <a:pt x="283337" y="44450"/>
                </a:lnTo>
                <a:lnTo>
                  <a:pt x="283337" y="31750"/>
                </a:lnTo>
                <a:lnTo>
                  <a:pt x="320158" y="31750"/>
                </a:lnTo>
                <a:lnTo>
                  <a:pt x="318448" y="23252"/>
                </a:lnTo>
                <a:lnTo>
                  <a:pt x="310292" y="11144"/>
                </a:lnTo>
                <a:lnTo>
                  <a:pt x="298184" y="2988"/>
                </a:lnTo>
                <a:lnTo>
                  <a:pt x="283337" y="0"/>
                </a:lnTo>
                <a:close/>
              </a:path>
              <a:path w="321945" h="568960">
                <a:moveTo>
                  <a:pt x="148081" y="38100"/>
                </a:moveTo>
                <a:lnTo>
                  <a:pt x="141731" y="44450"/>
                </a:lnTo>
                <a:lnTo>
                  <a:pt x="148081" y="44450"/>
                </a:lnTo>
                <a:lnTo>
                  <a:pt x="148081" y="38100"/>
                </a:lnTo>
                <a:close/>
              </a:path>
              <a:path w="321945" h="568960">
                <a:moveTo>
                  <a:pt x="245237" y="38100"/>
                </a:moveTo>
                <a:lnTo>
                  <a:pt x="148081" y="38100"/>
                </a:lnTo>
                <a:lnTo>
                  <a:pt x="148081" y="44450"/>
                </a:lnTo>
                <a:lnTo>
                  <a:pt x="246515" y="44450"/>
                </a:lnTo>
                <a:lnTo>
                  <a:pt x="245237" y="38100"/>
                </a:lnTo>
                <a:close/>
              </a:path>
              <a:path w="321945" h="568960">
                <a:moveTo>
                  <a:pt x="320158" y="31750"/>
                </a:moveTo>
                <a:lnTo>
                  <a:pt x="283337" y="31750"/>
                </a:lnTo>
                <a:lnTo>
                  <a:pt x="283337" y="44450"/>
                </a:lnTo>
                <a:lnTo>
                  <a:pt x="320158" y="44450"/>
                </a:lnTo>
                <a:lnTo>
                  <a:pt x="321437" y="38100"/>
                </a:lnTo>
                <a:lnTo>
                  <a:pt x="320158" y="31750"/>
                </a:lnTo>
                <a:close/>
              </a:path>
            </a:pathLst>
          </a:custGeom>
          <a:solidFill>
            <a:srgbClr val="005EB8"/>
          </a:solidFill>
        </p:spPr>
        <p:txBody>
          <a:bodyPr wrap="square" lIns="0" tIns="0" rIns="0" bIns="0" rtlCol="0"/>
          <a:lstStyle/>
          <a:p>
            <a:endParaRPr/>
          </a:p>
        </p:txBody>
      </p:sp>
      <p:sp>
        <p:nvSpPr>
          <p:cNvPr id="80" name="object 80"/>
          <p:cNvSpPr/>
          <p:nvPr/>
        </p:nvSpPr>
        <p:spPr>
          <a:xfrm>
            <a:off x="8996680" y="3554729"/>
            <a:ext cx="321945" cy="207645"/>
          </a:xfrm>
          <a:custGeom>
            <a:avLst/>
            <a:gdLst/>
            <a:ahLst/>
            <a:cxnLst/>
            <a:rect l="l" t="t" r="r" b="b"/>
            <a:pathLst>
              <a:path w="321945" h="207645">
                <a:moveTo>
                  <a:pt x="283337" y="131064"/>
                </a:moveTo>
                <a:lnTo>
                  <a:pt x="268543" y="134052"/>
                </a:lnTo>
                <a:lnTo>
                  <a:pt x="256428" y="142208"/>
                </a:lnTo>
                <a:lnTo>
                  <a:pt x="248243" y="154316"/>
                </a:lnTo>
                <a:lnTo>
                  <a:pt x="245237" y="169164"/>
                </a:lnTo>
                <a:lnTo>
                  <a:pt x="248243" y="183957"/>
                </a:lnTo>
                <a:lnTo>
                  <a:pt x="256428" y="196072"/>
                </a:lnTo>
                <a:lnTo>
                  <a:pt x="268543" y="204257"/>
                </a:lnTo>
                <a:lnTo>
                  <a:pt x="283337" y="207264"/>
                </a:lnTo>
                <a:lnTo>
                  <a:pt x="298184" y="204257"/>
                </a:lnTo>
                <a:lnTo>
                  <a:pt x="310292" y="196072"/>
                </a:lnTo>
                <a:lnTo>
                  <a:pt x="318448" y="183957"/>
                </a:lnTo>
                <a:lnTo>
                  <a:pt x="320154" y="175514"/>
                </a:lnTo>
                <a:lnTo>
                  <a:pt x="283337" y="175514"/>
                </a:lnTo>
                <a:lnTo>
                  <a:pt x="283337" y="162814"/>
                </a:lnTo>
                <a:lnTo>
                  <a:pt x="320158" y="162814"/>
                </a:lnTo>
                <a:lnTo>
                  <a:pt x="318448" y="154316"/>
                </a:lnTo>
                <a:lnTo>
                  <a:pt x="310292" y="142208"/>
                </a:lnTo>
                <a:lnTo>
                  <a:pt x="298184" y="134052"/>
                </a:lnTo>
                <a:lnTo>
                  <a:pt x="283337" y="131064"/>
                </a:lnTo>
                <a:close/>
              </a:path>
              <a:path w="321945" h="207645">
                <a:moveTo>
                  <a:pt x="135381" y="6350"/>
                </a:moveTo>
                <a:lnTo>
                  <a:pt x="135381" y="175514"/>
                </a:lnTo>
                <a:lnTo>
                  <a:pt x="246527" y="175514"/>
                </a:lnTo>
                <a:lnTo>
                  <a:pt x="245237" y="169164"/>
                </a:lnTo>
                <a:lnTo>
                  <a:pt x="148081" y="169164"/>
                </a:lnTo>
                <a:lnTo>
                  <a:pt x="141731" y="162814"/>
                </a:lnTo>
                <a:lnTo>
                  <a:pt x="148081" y="162814"/>
                </a:lnTo>
                <a:lnTo>
                  <a:pt x="148081" y="12700"/>
                </a:lnTo>
                <a:lnTo>
                  <a:pt x="141731" y="12700"/>
                </a:lnTo>
                <a:lnTo>
                  <a:pt x="135381" y="6350"/>
                </a:lnTo>
                <a:close/>
              </a:path>
              <a:path w="321945" h="207645">
                <a:moveTo>
                  <a:pt x="320158" y="162814"/>
                </a:moveTo>
                <a:lnTo>
                  <a:pt x="283337" y="162814"/>
                </a:lnTo>
                <a:lnTo>
                  <a:pt x="283337" y="175514"/>
                </a:lnTo>
                <a:lnTo>
                  <a:pt x="320154" y="175514"/>
                </a:lnTo>
                <a:lnTo>
                  <a:pt x="321437" y="169164"/>
                </a:lnTo>
                <a:lnTo>
                  <a:pt x="320158" y="162814"/>
                </a:lnTo>
                <a:close/>
              </a:path>
              <a:path w="321945" h="207645">
                <a:moveTo>
                  <a:pt x="148081" y="162814"/>
                </a:moveTo>
                <a:lnTo>
                  <a:pt x="141731" y="162814"/>
                </a:lnTo>
                <a:lnTo>
                  <a:pt x="148081" y="169164"/>
                </a:lnTo>
                <a:lnTo>
                  <a:pt x="148081" y="162814"/>
                </a:lnTo>
                <a:close/>
              </a:path>
              <a:path w="321945" h="207645">
                <a:moveTo>
                  <a:pt x="246522" y="162814"/>
                </a:moveTo>
                <a:lnTo>
                  <a:pt x="148081" y="162814"/>
                </a:lnTo>
                <a:lnTo>
                  <a:pt x="148081" y="169164"/>
                </a:lnTo>
                <a:lnTo>
                  <a:pt x="245237" y="169164"/>
                </a:lnTo>
                <a:lnTo>
                  <a:pt x="246522" y="162814"/>
                </a:lnTo>
                <a:close/>
              </a:path>
              <a:path w="321945" h="207645">
                <a:moveTo>
                  <a:pt x="148081" y="0"/>
                </a:moveTo>
                <a:lnTo>
                  <a:pt x="0" y="0"/>
                </a:lnTo>
                <a:lnTo>
                  <a:pt x="0" y="12700"/>
                </a:lnTo>
                <a:lnTo>
                  <a:pt x="135381" y="12700"/>
                </a:lnTo>
                <a:lnTo>
                  <a:pt x="135381" y="6350"/>
                </a:lnTo>
                <a:lnTo>
                  <a:pt x="148081" y="6350"/>
                </a:lnTo>
                <a:lnTo>
                  <a:pt x="148081" y="0"/>
                </a:lnTo>
                <a:close/>
              </a:path>
              <a:path w="321945" h="207645">
                <a:moveTo>
                  <a:pt x="148081" y="6350"/>
                </a:moveTo>
                <a:lnTo>
                  <a:pt x="135381" y="6350"/>
                </a:lnTo>
                <a:lnTo>
                  <a:pt x="141731" y="12700"/>
                </a:lnTo>
                <a:lnTo>
                  <a:pt x="148081" y="12700"/>
                </a:lnTo>
                <a:lnTo>
                  <a:pt x="148081" y="6350"/>
                </a:lnTo>
                <a:close/>
              </a:path>
            </a:pathLst>
          </a:custGeom>
          <a:solidFill>
            <a:srgbClr val="005EB8"/>
          </a:solidFill>
        </p:spPr>
        <p:txBody>
          <a:bodyPr wrap="square" lIns="0" tIns="0" rIns="0" bIns="0" rtlCol="0"/>
          <a:lstStyle/>
          <a:p>
            <a:endParaRPr/>
          </a:p>
        </p:txBody>
      </p:sp>
      <p:sp>
        <p:nvSpPr>
          <p:cNvPr id="81" name="object 81"/>
          <p:cNvSpPr/>
          <p:nvPr/>
        </p:nvSpPr>
        <p:spPr>
          <a:xfrm>
            <a:off x="8996680" y="3554729"/>
            <a:ext cx="321945" cy="894080"/>
          </a:xfrm>
          <a:custGeom>
            <a:avLst/>
            <a:gdLst/>
            <a:ahLst/>
            <a:cxnLst/>
            <a:rect l="l" t="t" r="r" b="b"/>
            <a:pathLst>
              <a:path w="321945" h="894079">
                <a:moveTo>
                  <a:pt x="283337" y="817880"/>
                </a:moveTo>
                <a:lnTo>
                  <a:pt x="268489" y="820868"/>
                </a:lnTo>
                <a:lnTo>
                  <a:pt x="256381" y="829024"/>
                </a:lnTo>
                <a:lnTo>
                  <a:pt x="248225" y="841132"/>
                </a:lnTo>
                <a:lnTo>
                  <a:pt x="245237" y="855980"/>
                </a:lnTo>
                <a:lnTo>
                  <a:pt x="248225" y="870827"/>
                </a:lnTo>
                <a:lnTo>
                  <a:pt x="256381" y="882935"/>
                </a:lnTo>
                <a:lnTo>
                  <a:pt x="268489" y="891091"/>
                </a:lnTo>
                <a:lnTo>
                  <a:pt x="283337" y="894080"/>
                </a:lnTo>
                <a:lnTo>
                  <a:pt x="298184" y="891091"/>
                </a:lnTo>
                <a:lnTo>
                  <a:pt x="310292" y="882935"/>
                </a:lnTo>
                <a:lnTo>
                  <a:pt x="318448" y="870827"/>
                </a:lnTo>
                <a:lnTo>
                  <a:pt x="320158" y="862330"/>
                </a:lnTo>
                <a:lnTo>
                  <a:pt x="283337" y="862330"/>
                </a:lnTo>
                <a:lnTo>
                  <a:pt x="283337" y="849630"/>
                </a:lnTo>
                <a:lnTo>
                  <a:pt x="320158" y="849630"/>
                </a:lnTo>
                <a:lnTo>
                  <a:pt x="318448" y="841132"/>
                </a:lnTo>
                <a:lnTo>
                  <a:pt x="310292" y="829024"/>
                </a:lnTo>
                <a:lnTo>
                  <a:pt x="298184" y="820868"/>
                </a:lnTo>
                <a:lnTo>
                  <a:pt x="283337" y="817880"/>
                </a:lnTo>
                <a:close/>
              </a:path>
              <a:path w="321945" h="894079">
                <a:moveTo>
                  <a:pt x="135381" y="6350"/>
                </a:moveTo>
                <a:lnTo>
                  <a:pt x="135381" y="862330"/>
                </a:lnTo>
                <a:lnTo>
                  <a:pt x="246515" y="862330"/>
                </a:lnTo>
                <a:lnTo>
                  <a:pt x="245237" y="855980"/>
                </a:lnTo>
                <a:lnTo>
                  <a:pt x="148081" y="855980"/>
                </a:lnTo>
                <a:lnTo>
                  <a:pt x="141731" y="849630"/>
                </a:lnTo>
                <a:lnTo>
                  <a:pt x="148081" y="849630"/>
                </a:lnTo>
                <a:lnTo>
                  <a:pt x="148081" y="12700"/>
                </a:lnTo>
                <a:lnTo>
                  <a:pt x="141731" y="12700"/>
                </a:lnTo>
                <a:lnTo>
                  <a:pt x="135381" y="6350"/>
                </a:lnTo>
                <a:close/>
              </a:path>
              <a:path w="321945" h="894079">
                <a:moveTo>
                  <a:pt x="320158" y="849630"/>
                </a:moveTo>
                <a:lnTo>
                  <a:pt x="283337" y="849630"/>
                </a:lnTo>
                <a:lnTo>
                  <a:pt x="283337" y="862330"/>
                </a:lnTo>
                <a:lnTo>
                  <a:pt x="320158" y="862330"/>
                </a:lnTo>
                <a:lnTo>
                  <a:pt x="321437" y="855980"/>
                </a:lnTo>
                <a:lnTo>
                  <a:pt x="320158" y="849630"/>
                </a:lnTo>
                <a:close/>
              </a:path>
              <a:path w="321945" h="894079">
                <a:moveTo>
                  <a:pt x="148081" y="849630"/>
                </a:moveTo>
                <a:lnTo>
                  <a:pt x="141731" y="849630"/>
                </a:lnTo>
                <a:lnTo>
                  <a:pt x="148081" y="855980"/>
                </a:lnTo>
                <a:lnTo>
                  <a:pt x="148081" y="849630"/>
                </a:lnTo>
                <a:close/>
              </a:path>
              <a:path w="321945" h="894079">
                <a:moveTo>
                  <a:pt x="246515" y="849630"/>
                </a:moveTo>
                <a:lnTo>
                  <a:pt x="148081" y="849630"/>
                </a:lnTo>
                <a:lnTo>
                  <a:pt x="148081" y="855980"/>
                </a:lnTo>
                <a:lnTo>
                  <a:pt x="245237" y="855980"/>
                </a:lnTo>
                <a:lnTo>
                  <a:pt x="246515" y="849630"/>
                </a:lnTo>
                <a:close/>
              </a:path>
              <a:path w="321945" h="894079">
                <a:moveTo>
                  <a:pt x="148081" y="0"/>
                </a:moveTo>
                <a:lnTo>
                  <a:pt x="0" y="0"/>
                </a:lnTo>
                <a:lnTo>
                  <a:pt x="0" y="12700"/>
                </a:lnTo>
                <a:lnTo>
                  <a:pt x="135381" y="12700"/>
                </a:lnTo>
                <a:lnTo>
                  <a:pt x="135381" y="6350"/>
                </a:lnTo>
                <a:lnTo>
                  <a:pt x="148081" y="6350"/>
                </a:lnTo>
                <a:lnTo>
                  <a:pt x="148081" y="0"/>
                </a:lnTo>
                <a:close/>
              </a:path>
              <a:path w="321945" h="894079">
                <a:moveTo>
                  <a:pt x="148081" y="6350"/>
                </a:moveTo>
                <a:lnTo>
                  <a:pt x="135381" y="6350"/>
                </a:lnTo>
                <a:lnTo>
                  <a:pt x="141731" y="12700"/>
                </a:lnTo>
                <a:lnTo>
                  <a:pt x="148081" y="12700"/>
                </a:lnTo>
                <a:lnTo>
                  <a:pt x="148081" y="6350"/>
                </a:lnTo>
                <a:close/>
              </a:path>
            </a:pathLst>
          </a:custGeom>
          <a:solidFill>
            <a:srgbClr val="005EB8"/>
          </a:solidFill>
        </p:spPr>
        <p:txBody>
          <a:bodyPr wrap="square" lIns="0" tIns="0" rIns="0" bIns="0" rtlCol="0"/>
          <a:lstStyle/>
          <a:p>
            <a:endParaRPr/>
          </a:p>
        </p:txBody>
      </p:sp>
      <p:sp>
        <p:nvSpPr>
          <p:cNvPr id="82" name="object 82"/>
          <p:cNvSpPr/>
          <p:nvPr/>
        </p:nvSpPr>
        <p:spPr>
          <a:xfrm>
            <a:off x="8094980" y="3554729"/>
            <a:ext cx="321945" cy="894080"/>
          </a:xfrm>
          <a:custGeom>
            <a:avLst/>
            <a:gdLst/>
            <a:ahLst/>
            <a:cxnLst/>
            <a:rect l="l" t="t" r="r" b="b"/>
            <a:pathLst>
              <a:path w="321945" h="894079">
                <a:moveTo>
                  <a:pt x="38100" y="817880"/>
                </a:moveTo>
                <a:lnTo>
                  <a:pt x="23252" y="820868"/>
                </a:lnTo>
                <a:lnTo>
                  <a:pt x="11144" y="829024"/>
                </a:lnTo>
                <a:lnTo>
                  <a:pt x="2988" y="841132"/>
                </a:lnTo>
                <a:lnTo>
                  <a:pt x="0" y="855980"/>
                </a:lnTo>
                <a:lnTo>
                  <a:pt x="2988" y="870827"/>
                </a:lnTo>
                <a:lnTo>
                  <a:pt x="11144" y="882935"/>
                </a:lnTo>
                <a:lnTo>
                  <a:pt x="23252" y="891091"/>
                </a:lnTo>
                <a:lnTo>
                  <a:pt x="38100" y="894080"/>
                </a:lnTo>
                <a:lnTo>
                  <a:pt x="52947" y="891091"/>
                </a:lnTo>
                <a:lnTo>
                  <a:pt x="65055" y="882935"/>
                </a:lnTo>
                <a:lnTo>
                  <a:pt x="73211" y="870827"/>
                </a:lnTo>
                <a:lnTo>
                  <a:pt x="74921" y="862330"/>
                </a:lnTo>
                <a:lnTo>
                  <a:pt x="38100" y="862330"/>
                </a:lnTo>
                <a:lnTo>
                  <a:pt x="38100" y="849630"/>
                </a:lnTo>
                <a:lnTo>
                  <a:pt x="74921" y="849630"/>
                </a:lnTo>
                <a:lnTo>
                  <a:pt x="73211" y="841132"/>
                </a:lnTo>
                <a:lnTo>
                  <a:pt x="65055" y="829024"/>
                </a:lnTo>
                <a:lnTo>
                  <a:pt x="52947" y="820868"/>
                </a:lnTo>
                <a:lnTo>
                  <a:pt x="38100" y="817880"/>
                </a:lnTo>
                <a:close/>
              </a:path>
              <a:path w="321945" h="894079">
                <a:moveTo>
                  <a:pt x="74921" y="849630"/>
                </a:moveTo>
                <a:lnTo>
                  <a:pt x="38100" y="849630"/>
                </a:lnTo>
                <a:lnTo>
                  <a:pt x="38100" y="862330"/>
                </a:lnTo>
                <a:lnTo>
                  <a:pt x="74921" y="862330"/>
                </a:lnTo>
                <a:lnTo>
                  <a:pt x="76200" y="855980"/>
                </a:lnTo>
                <a:lnTo>
                  <a:pt x="74921" y="849630"/>
                </a:lnTo>
                <a:close/>
              </a:path>
              <a:path w="321945" h="894079">
                <a:moveTo>
                  <a:pt x="173481" y="849630"/>
                </a:moveTo>
                <a:lnTo>
                  <a:pt x="74921" y="849630"/>
                </a:lnTo>
                <a:lnTo>
                  <a:pt x="76200" y="855980"/>
                </a:lnTo>
                <a:lnTo>
                  <a:pt x="74921" y="862330"/>
                </a:lnTo>
                <a:lnTo>
                  <a:pt x="186181" y="862330"/>
                </a:lnTo>
                <a:lnTo>
                  <a:pt x="186181" y="855980"/>
                </a:lnTo>
                <a:lnTo>
                  <a:pt x="173481" y="855980"/>
                </a:lnTo>
                <a:lnTo>
                  <a:pt x="173481" y="849630"/>
                </a:lnTo>
                <a:close/>
              </a:path>
              <a:path w="321945" h="894079">
                <a:moveTo>
                  <a:pt x="321437" y="0"/>
                </a:moveTo>
                <a:lnTo>
                  <a:pt x="173481" y="0"/>
                </a:lnTo>
                <a:lnTo>
                  <a:pt x="173481" y="855980"/>
                </a:lnTo>
                <a:lnTo>
                  <a:pt x="179831" y="849630"/>
                </a:lnTo>
                <a:lnTo>
                  <a:pt x="186181" y="849630"/>
                </a:lnTo>
                <a:lnTo>
                  <a:pt x="186181" y="12700"/>
                </a:lnTo>
                <a:lnTo>
                  <a:pt x="179831" y="12700"/>
                </a:lnTo>
                <a:lnTo>
                  <a:pt x="186181" y="6350"/>
                </a:lnTo>
                <a:lnTo>
                  <a:pt x="321437" y="6350"/>
                </a:lnTo>
                <a:lnTo>
                  <a:pt x="321437" y="0"/>
                </a:lnTo>
                <a:close/>
              </a:path>
              <a:path w="321945" h="894079">
                <a:moveTo>
                  <a:pt x="186181" y="849630"/>
                </a:moveTo>
                <a:lnTo>
                  <a:pt x="179831" y="849630"/>
                </a:lnTo>
                <a:lnTo>
                  <a:pt x="173481" y="855980"/>
                </a:lnTo>
                <a:lnTo>
                  <a:pt x="186181" y="855980"/>
                </a:lnTo>
                <a:lnTo>
                  <a:pt x="186181" y="849630"/>
                </a:lnTo>
                <a:close/>
              </a:path>
              <a:path w="321945" h="894079">
                <a:moveTo>
                  <a:pt x="186181" y="6350"/>
                </a:moveTo>
                <a:lnTo>
                  <a:pt x="179831" y="12700"/>
                </a:lnTo>
                <a:lnTo>
                  <a:pt x="186181" y="12700"/>
                </a:lnTo>
                <a:lnTo>
                  <a:pt x="186181" y="6350"/>
                </a:lnTo>
                <a:close/>
              </a:path>
              <a:path w="321945" h="894079">
                <a:moveTo>
                  <a:pt x="321437" y="6350"/>
                </a:moveTo>
                <a:lnTo>
                  <a:pt x="186181" y="6350"/>
                </a:lnTo>
                <a:lnTo>
                  <a:pt x="186181" y="12700"/>
                </a:lnTo>
                <a:lnTo>
                  <a:pt x="321437" y="12700"/>
                </a:lnTo>
                <a:lnTo>
                  <a:pt x="321437" y="6350"/>
                </a:lnTo>
                <a:close/>
              </a:path>
            </a:pathLst>
          </a:custGeom>
          <a:solidFill>
            <a:srgbClr val="005EB8"/>
          </a:solidFill>
        </p:spPr>
        <p:txBody>
          <a:bodyPr wrap="square" lIns="0" tIns="0" rIns="0" bIns="0" rtlCol="0"/>
          <a:lstStyle/>
          <a:p>
            <a:endParaRPr/>
          </a:p>
        </p:txBody>
      </p:sp>
      <p:sp>
        <p:nvSpPr>
          <p:cNvPr id="83" name="object 83"/>
          <p:cNvSpPr/>
          <p:nvPr/>
        </p:nvSpPr>
        <p:spPr>
          <a:xfrm>
            <a:off x="8094980" y="3554729"/>
            <a:ext cx="321945" cy="207645"/>
          </a:xfrm>
          <a:custGeom>
            <a:avLst/>
            <a:gdLst/>
            <a:ahLst/>
            <a:cxnLst/>
            <a:rect l="l" t="t" r="r" b="b"/>
            <a:pathLst>
              <a:path w="321945" h="207645">
                <a:moveTo>
                  <a:pt x="38100" y="131064"/>
                </a:moveTo>
                <a:lnTo>
                  <a:pt x="23252" y="134052"/>
                </a:lnTo>
                <a:lnTo>
                  <a:pt x="11144" y="142208"/>
                </a:lnTo>
                <a:lnTo>
                  <a:pt x="2988" y="154316"/>
                </a:lnTo>
                <a:lnTo>
                  <a:pt x="0" y="169164"/>
                </a:lnTo>
                <a:lnTo>
                  <a:pt x="2988" y="183957"/>
                </a:lnTo>
                <a:lnTo>
                  <a:pt x="11144" y="196072"/>
                </a:lnTo>
                <a:lnTo>
                  <a:pt x="23252" y="204257"/>
                </a:lnTo>
                <a:lnTo>
                  <a:pt x="38100" y="207264"/>
                </a:lnTo>
                <a:lnTo>
                  <a:pt x="52947" y="204257"/>
                </a:lnTo>
                <a:lnTo>
                  <a:pt x="65055" y="196072"/>
                </a:lnTo>
                <a:lnTo>
                  <a:pt x="73211" y="183957"/>
                </a:lnTo>
                <a:lnTo>
                  <a:pt x="74917" y="175514"/>
                </a:lnTo>
                <a:lnTo>
                  <a:pt x="38100" y="175514"/>
                </a:lnTo>
                <a:lnTo>
                  <a:pt x="38100" y="162814"/>
                </a:lnTo>
                <a:lnTo>
                  <a:pt x="74921" y="162814"/>
                </a:lnTo>
                <a:lnTo>
                  <a:pt x="73211" y="154316"/>
                </a:lnTo>
                <a:lnTo>
                  <a:pt x="65055" y="142208"/>
                </a:lnTo>
                <a:lnTo>
                  <a:pt x="52947" y="134052"/>
                </a:lnTo>
                <a:lnTo>
                  <a:pt x="38100" y="131064"/>
                </a:lnTo>
                <a:close/>
              </a:path>
              <a:path w="321945" h="207645">
                <a:moveTo>
                  <a:pt x="74921" y="162814"/>
                </a:moveTo>
                <a:lnTo>
                  <a:pt x="38100" y="162814"/>
                </a:lnTo>
                <a:lnTo>
                  <a:pt x="38100" y="175514"/>
                </a:lnTo>
                <a:lnTo>
                  <a:pt x="74917" y="175514"/>
                </a:lnTo>
                <a:lnTo>
                  <a:pt x="76200" y="169164"/>
                </a:lnTo>
                <a:lnTo>
                  <a:pt x="74921" y="162814"/>
                </a:lnTo>
                <a:close/>
              </a:path>
              <a:path w="321945" h="207645">
                <a:moveTo>
                  <a:pt x="173481" y="162814"/>
                </a:moveTo>
                <a:lnTo>
                  <a:pt x="74921" y="162814"/>
                </a:lnTo>
                <a:lnTo>
                  <a:pt x="76200" y="169164"/>
                </a:lnTo>
                <a:lnTo>
                  <a:pt x="74917" y="175514"/>
                </a:lnTo>
                <a:lnTo>
                  <a:pt x="186181" y="175514"/>
                </a:lnTo>
                <a:lnTo>
                  <a:pt x="186181" y="169164"/>
                </a:lnTo>
                <a:lnTo>
                  <a:pt x="173481" y="169164"/>
                </a:lnTo>
                <a:lnTo>
                  <a:pt x="173481" y="162814"/>
                </a:lnTo>
                <a:close/>
              </a:path>
              <a:path w="321945" h="207645">
                <a:moveTo>
                  <a:pt x="321437" y="0"/>
                </a:moveTo>
                <a:lnTo>
                  <a:pt x="173481" y="0"/>
                </a:lnTo>
                <a:lnTo>
                  <a:pt x="173481" y="169164"/>
                </a:lnTo>
                <a:lnTo>
                  <a:pt x="179831" y="162814"/>
                </a:lnTo>
                <a:lnTo>
                  <a:pt x="186181" y="162814"/>
                </a:lnTo>
                <a:lnTo>
                  <a:pt x="186181" y="12700"/>
                </a:lnTo>
                <a:lnTo>
                  <a:pt x="179831" y="12700"/>
                </a:lnTo>
                <a:lnTo>
                  <a:pt x="186181" y="6350"/>
                </a:lnTo>
                <a:lnTo>
                  <a:pt x="321437" y="6350"/>
                </a:lnTo>
                <a:lnTo>
                  <a:pt x="321437" y="0"/>
                </a:lnTo>
                <a:close/>
              </a:path>
              <a:path w="321945" h="207645">
                <a:moveTo>
                  <a:pt x="186181" y="162814"/>
                </a:moveTo>
                <a:lnTo>
                  <a:pt x="179831" y="162814"/>
                </a:lnTo>
                <a:lnTo>
                  <a:pt x="173481" y="169164"/>
                </a:lnTo>
                <a:lnTo>
                  <a:pt x="186181" y="169164"/>
                </a:lnTo>
                <a:lnTo>
                  <a:pt x="186181" y="162814"/>
                </a:lnTo>
                <a:close/>
              </a:path>
              <a:path w="321945" h="207645">
                <a:moveTo>
                  <a:pt x="186181" y="6350"/>
                </a:moveTo>
                <a:lnTo>
                  <a:pt x="179831" y="12700"/>
                </a:lnTo>
                <a:lnTo>
                  <a:pt x="186181" y="12700"/>
                </a:lnTo>
                <a:lnTo>
                  <a:pt x="186181" y="6350"/>
                </a:lnTo>
                <a:close/>
              </a:path>
              <a:path w="321945" h="207645">
                <a:moveTo>
                  <a:pt x="321437" y="6350"/>
                </a:moveTo>
                <a:lnTo>
                  <a:pt x="186181" y="6350"/>
                </a:lnTo>
                <a:lnTo>
                  <a:pt x="186181" y="12700"/>
                </a:lnTo>
                <a:lnTo>
                  <a:pt x="321437" y="12700"/>
                </a:lnTo>
                <a:lnTo>
                  <a:pt x="321437" y="6350"/>
                </a:lnTo>
                <a:close/>
              </a:path>
            </a:pathLst>
          </a:custGeom>
          <a:solidFill>
            <a:srgbClr val="005EB8"/>
          </a:solidFill>
        </p:spPr>
        <p:txBody>
          <a:bodyPr wrap="square" lIns="0" tIns="0" rIns="0" bIns="0" rtlCol="0"/>
          <a:lstStyle/>
          <a:p>
            <a:endParaRPr/>
          </a:p>
        </p:txBody>
      </p:sp>
      <p:sp>
        <p:nvSpPr>
          <p:cNvPr id="84" name="object 84"/>
          <p:cNvSpPr/>
          <p:nvPr/>
        </p:nvSpPr>
        <p:spPr>
          <a:xfrm>
            <a:off x="8094980" y="3004820"/>
            <a:ext cx="321945" cy="568960"/>
          </a:xfrm>
          <a:custGeom>
            <a:avLst/>
            <a:gdLst/>
            <a:ahLst/>
            <a:cxnLst/>
            <a:rect l="l" t="t" r="r" b="b"/>
            <a:pathLst>
              <a:path w="321945" h="568960">
                <a:moveTo>
                  <a:pt x="173481" y="38100"/>
                </a:moveTo>
                <a:lnTo>
                  <a:pt x="173481" y="568578"/>
                </a:lnTo>
                <a:lnTo>
                  <a:pt x="321437" y="568578"/>
                </a:lnTo>
                <a:lnTo>
                  <a:pt x="321437" y="562228"/>
                </a:lnTo>
                <a:lnTo>
                  <a:pt x="186181" y="562228"/>
                </a:lnTo>
                <a:lnTo>
                  <a:pt x="179831" y="555878"/>
                </a:lnTo>
                <a:lnTo>
                  <a:pt x="186181" y="555878"/>
                </a:lnTo>
                <a:lnTo>
                  <a:pt x="186181" y="44450"/>
                </a:lnTo>
                <a:lnTo>
                  <a:pt x="179831" y="44450"/>
                </a:lnTo>
                <a:lnTo>
                  <a:pt x="173481" y="38100"/>
                </a:lnTo>
                <a:close/>
              </a:path>
              <a:path w="321945" h="568960">
                <a:moveTo>
                  <a:pt x="186181" y="555878"/>
                </a:moveTo>
                <a:lnTo>
                  <a:pt x="179831" y="555878"/>
                </a:lnTo>
                <a:lnTo>
                  <a:pt x="186181" y="562228"/>
                </a:lnTo>
                <a:lnTo>
                  <a:pt x="186181" y="555878"/>
                </a:lnTo>
                <a:close/>
              </a:path>
              <a:path w="321945" h="568960">
                <a:moveTo>
                  <a:pt x="321437" y="555878"/>
                </a:moveTo>
                <a:lnTo>
                  <a:pt x="186181" y="555878"/>
                </a:lnTo>
                <a:lnTo>
                  <a:pt x="186181" y="562228"/>
                </a:lnTo>
                <a:lnTo>
                  <a:pt x="321437" y="562228"/>
                </a:lnTo>
                <a:lnTo>
                  <a:pt x="321437" y="555878"/>
                </a:lnTo>
                <a:close/>
              </a:path>
              <a:path w="321945" h="56896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321945" h="568960">
                <a:moveTo>
                  <a:pt x="74921" y="31750"/>
                </a:moveTo>
                <a:lnTo>
                  <a:pt x="38100" y="31750"/>
                </a:lnTo>
                <a:lnTo>
                  <a:pt x="38100" y="44450"/>
                </a:lnTo>
                <a:lnTo>
                  <a:pt x="74921" y="44450"/>
                </a:lnTo>
                <a:lnTo>
                  <a:pt x="76200" y="38100"/>
                </a:lnTo>
                <a:lnTo>
                  <a:pt x="74921" y="31750"/>
                </a:lnTo>
                <a:close/>
              </a:path>
              <a:path w="321945" h="568960">
                <a:moveTo>
                  <a:pt x="186181" y="31750"/>
                </a:moveTo>
                <a:lnTo>
                  <a:pt x="74921" y="31750"/>
                </a:lnTo>
                <a:lnTo>
                  <a:pt x="76200" y="38100"/>
                </a:lnTo>
                <a:lnTo>
                  <a:pt x="74921" y="44450"/>
                </a:lnTo>
                <a:lnTo>
                  <a:pt x="173481" y="44450"/>
                </a:lnTo>
                <a:lnTo>
                  <a:pt x="173481" y="38100"/>
                </a:lnTo>
                <a:lnTo>
                  <a:pt x="186181" y="38100"/>
                </a:lnTo>
                <a:lnTo>
                  <a:pt x="186181" y="31750"/>
                </a:lnTo>
                <a:close/>
              </a:path>
              <a:path w="321945" h="568960">
                <a:moveTo>
                  <a:pt x="186181" y="38100"/>
                </a:moveTo>
                <a:lnTo>
                  <a:pt x="173481" y="38100"/>
                </a:lnTo>
                <a:lnTo>
                  <a:pt x="179831" y="44450"/>
                </a:lnTo>
                <a:lnTo>
                  <a:pt x="186181" y="44450"/>
                </a:lnTo>
                <a:lnTo>
                  <a:pt x="186181" y="38100"/>
                </a:lnTo>
                <a:close/>
              </a:path>
            </a:pathLst>
          </a:custGeom>
          <a:solidFill>
            <a:srgbClr val="005EB8"/>
          </a:solidFill>
        </p:spPr>
        <p:txBody>
          <a:bodyPr wrap="square" lIns="0" tIns="0" rIns="0" bIns="0" rtlCol="0"/>
          <a:lstStyle/>
          <a:p>
            <a:endParaRPr/>
          </a:p>
        </p:txBody>
      </p:sp>
      <p:sp>
        <p:nvSpPr>
          <p:cNvPr id="85" name="object 85"/>
          <p:cNvSpPr/>
          <p:nvPr/>
        </p:nvSpPr>
        <p:spPr>
          <a:xfrm>
            <a:off x="8094980" y="2313939"/>
            <a:ext cx="321945" cy="1255395"/>
          </a:xfrm>
          <a:custGeom>
            <a:avLst/>
            <a:gdLst/>
            <a:ahLst/>
            <a:cxnLst/>
            <a:rect l="l" t="t" r="r" b="b"/>
            <a:pathLst>
              <a:path w="321945" h="1255395">
                <a:moveTo>
                  <a:pt x="173481" y="38100"/>
                </a:moveTo>
                <a:lnTo>
                  <a:pt x="173481" y="1255395"/>
                </a:lnTo>
                <a:lnTo>
                  <a:pt x="321437" y="1255395"/>
                </a:lnTo>
                <a:lnTo>
                  <a:pt x="321437" y="1249045"/>
                </a:lnTo>
                <a:lnTo>
                  <a:pt x="186181" y="1249045"/>
                </a:lnTo>
                <a:lnTo>
                  <a:pt x="179831" y="1242695"/>
                </a:lnTo>
                <a:lnTo>
                  <a:pt x="186181" y="1242695"/>
                </a:lnTo>
                <a:lnTo>
                  <a:pt x="186181" y="44450"/>
                </a:lnTo>
                <a:lnTo>
                  <a:pt x="179831" y="44450"/>
                </a:lnTo>
                <a:lnTo>
                  <a:pt x="173481" y="38100"/>
                </a:lnTo>
                <a:close/>
              </a:path>
              <a:path w="321945" h="1255395">
                <a:moveTo>
                  <a:pt x="186181" y="1242695"/>
                </a:moveTo>
                <a:lnTo>
                  <a:pt x="179831" y="1242695"/>
                </a:lnTo>
                <a:lnTo>
                  <a:pt x="186181" y="1249045"/>
                </a:lnTo>
                <a:lnTo>
                  <a:pt x="186181" y="1242695"/>
                </a:lnTo>
                <a:close/>
              </a:path>
              <a:path w="321945" h="1255395">
                <a:moveTo>
                  <a:pt x="321437" y="1242695"/>
                </a:moveTo>
                <a:lnTo>
                  <a:pt x="186181" y="1242695"/>
                </a:lnTo>
                <a:lnTo>
                  <a:pt x="186181" y="1249045"/>
                </a:lnTo>
                <a:lnTo>
                  <a:pt x="321437" y="1249045"/>
                </a:lnTo>
                <a:lnTo>
                  <a:pt x="321437" y="1242695"/>
                </a:lnTo>
                <a:close/>
              </a:path>
              <a:path w="321945" h="1255395">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321945" h="1255395">
                <a:moveTo>
                  <a:pt x="74921" y="31750"/>
                </a:moveTo>
                <a:lnTo>
                  <a:pt x="38100" y="31750"/>
                </a:lnTo>
                <a:lnTo>
                  <a:pt x="38100" y="44450"/>
                </a:lnTo>
                <a:lnTo>
                  <a:pt x="74921" y="44450"/>
                </a:lnTo>
                <a:lnTo>
                  <a:pt x="76200" y="38100"/>
                </a:lnTo>
                <a:lnTo>
                  <a:pt x="74921" y="31750"/>
                </a:lnTo>
                <a:close/>
              </a:path>
              <a:path w="321945" h="1255395">
                <a:moveTo>
                  <a:pt x="186181" y="31750"/>
                </a:moveTo>
                <a:lnTo>
                  <a:pt x="74921" y="31750"/>
                </a:lnTo>
                <a:lnTo>
                  <a:pt x="76200" y="38100"/>
                </a:lnTo>
                <a:lnTo>
                  <a:pt x="74921" y="44450"/>
                </a:lnTo>
                <a:lnTo>
                  <a:pt x="173481" y="44450"/>
                </a:lnTo>
                <a:lnTo>
                  <a:pt x="173481" y="38100"/>
                </a:lnTo>
                <a:lnTo>
                  <a:pt x="186181" y="38100"/>
                </a:lnTo>
                <a:lnTo>
                  <a:pt x="186181" y="31750"/>
                </a:lnTo>
                <a:close/>
              </a:path>
              <a:path w="321945" h="1255395">
                <a:moveTo>
                  <a:pt x="186181" y="38100"/>
                </a:moveTo>
                <a:lnTo>
                  <a:pt x="173481" y="38100"/>
                </a:lnTo>
                <a:lnTo>
                  <a:pt x="179831" y="44450"/>
                </a:lnTo>
                <a:lnTo>
                  <a:pt x="186181" y="44450"/>
                </a:lnTo>
                <a:lnTo>
                  <a:pt x="186181" y="38100"/>
                </a:lnTo>
                <a:close/>
              </a:path>
            </a:pathLst>
          </a:custGeom>
          <a:solidFill>
            <a:srgbClr val="005EB8"/>
          </a:solidFill>
        </p:spPr>
        <p:txBody>
          <a:bodyPr wrap="square" lIns="0" tIns="0" rIns="0" bIns="0" rtlCol="0"/>
          <a:lstStyle/>
          <a:p>
            <a:endParaRPr/>
          </a:p>
        </p:txBody>
      </p:sp>
      <p:sp>
        <p:nvSpPr>
          <p:cNvPr id="86" name="object 86"/>
          <p:cNvSpPr txBox="1"/>
          <p:nvPr/>
        </p:nvSpPr>
        <p:spPr>
          <a:xfrm>
            <a:off x="7487919" y="4907284"/>
            <a:ext cx="629920" cy="568960"/>
          </a:xfrm>
          <a:prstGeom prst="rect">
            <a:avLst/>
          </a:prstGeom>
          <a:solidFill>
            <a:srgbClr val="460968"/>
          </a:solidFill>
        </p:spPr>
        <p:txBody>
          <a:bodyPr vert="horz" wrap="square" lIns="0" tIns="0" rIns="0" bIns="0" rtlCol="0">
            <a:spAutoFit/>
          </a:bodyPr>
          <a:lstStyle/>
          <a:p>
            <a:pPr>
              <a:lnSpc>
                <a:spcPct val="100000"/>
              </a:lnSpc>
            </a:pPr>
            <a:endParaRPr sz="900">
              <a:latin typeface="Times New Roman"/>
              <a:cs typeface="Times New Roman"/>
            </a:endParaRPr>
          </a:p>
          <a:p>
            <a:pPr>
              <a:lnSpc>
                <a:spcPct val="100000"/>
              </a:lnSpc>
              <a:spcBef>
                <a:spcPts val="15"/>
              </a:spcBef>
            </a:pPr>
            <a:endParaRPr sz="700">
              <a:latin typeface="Times New Roman"/>
              <a:cs typeface="Times New Roman"/>
            </a:endParaRPr>
          </a:p>
          <a:p>
            <a:pPr marL="187325">
              <a:lnSpc>
                <a:spcPct val="100000"/>
              </a:lnSpc>
            </a:pPr>
            <a:r>
              <a:rPr sz="800" b="1" spc="5" dirty="0">
                <a:solidFill>
                  <a:srgbClr val="FFFFFF"/>
                </a:solidFill>
                <a:latin typeface="Arial"/>
                <a:cs typeface="Arial"/>
              </a:rPr>
              <a:t>2GUD</a:t>
            </a:r>
            <a:endParaRPr sz="800">
              <a:latin typeface="Arial"/>
              <a:cs typeface="Arial"/>
            </a:endParaRPr>
          </a:p>
        </p:txBody>
      </p:sp>
      <p:sp>
        <p:nvSpPr>
          <p:cNvPr id="87" name="object 87"/>
          <p:cNvSpPr/>
          <p:nvPr/>
        </p:nvSpPr>
        <p:spPr>
          <a:xfrm>
            <a:off x="8115300" y="4424679"/>
            <a:ext cx="167005" cy="878205"/>
          </a:xfrm>
          <a:custGeom>
            <a:avLst/>
            <a:gdLst/>
            <a:ahLst/>
            <a:cxnLst/>
            <a:rect l="l" t="t" r="r" b="b"/>
            <a:pathLst>
              <a:path w="167004" h="878204">
                <a:moveTo>
                  <a:pt x="38480" y="802005"/>
                </a:moveTo>
                <a:lnTo>
                  <a:pt x="23610" y="804898"/>
                </a:lnTo>
                <a:lnTo>
                  <a:pt x="11429" y="812958"/>
                </a:lnTo>
                <a:lnTo>
                  <a:pt x="3155" y="824972"/>
                </a:lnTo>
                <a:lnTo>
                  <a:pt x="0" y="839724"/>
                </a:lnTo>
                <a:lnTo>
                  <a:pt x="2893" y="854612"/>
                </a:lnTo>
                <a:lnTo>
                  <a:pt x="10953" y="866822"/>
                </a:lnTo>
                <a:lnTo>
                  <a:pt x="22967" y="875103"/>
                </a:lnTo>
                <a:lnTo>
                  <a:pt x="37719" y="878205"/>
                </a:lnTo>
                <a:lnTo>
                  <a:pt x="52589" y="875383"/>
                </a:lnTo>
                <a:lnTo>
                  <a:pt x="64770" y="867346"/>
                </a:lnTo>
                <a:lnTo>
                  <a:pt x="73044" y="855309"/>
                </a:lnTo>
                <a:lnTo>
                  <a:pt x="74906" y="846563"/>
                </a:lnTo>
                <a:lnTo>
                  <a:pt x="38100" y="846455"/>
                </a:lnTo>
                <a:lnTo>
                  <a:pt x="38100" y="833755"/>
                </a:lnTo>
                <a:lnTo>
                  <a:pt x="74890" y="833755"/>
                </a:lnTo>
                <a:lnTo>
                  <a:pt x="73306" y="825615"/>
                </a:lnTo>
                <a:lnTo>
                  <a:pt x="65246" y="813435"/>
                </a:lnTo>
                <a:lnTo>
                  <a:pt x="53232" y="805160"/>
                </a:lnTo>
                <a:lnTo>
                  <a:pt x="38480" y="802005"/>
                </a:lnTo>
                <a:close/>
              </a:path>
              <a:path w="167004" h="878204">
                <a:moveTo>
                  <a:pt x="74912" y="833869"/>
                </a:moveTo>
                <a:lnTo>
                  <a:pt x="76200" y="840486"/>
                </a:lnTo>
                <a:lnTo>
                  <a:pt x="74906" y="846563"/>
                </a:lnTo>
                <a:lnTo>
                  <a:pt x="167004" y="846836"/>
                </a:lnTo>
                <a:lnTo>
                  <a:pt x="167004" y="840486"/>
                </a:lnTo>
                <a:lnTo>
                  <a:pt x="154304" y="840486"/>
                </a:lnTo>
                <a:lnTo>
                  <a:pt x="154304" y="834116"/>
                </a:lnTo>
                <a:lnTo>
                  <a:pt x="74912" y="833869"/>
                </a:lnTo>
                <a:close/>
              </a:path>
              <a:path w="167004" h="878204">
                <a:moveTo>
                  <a:pt x="38100" y="833755"/>
                </a:moveTo>
                <a:lnTo>
                  <a:pt x="38100" y="846455"/>
                </a:lnTo>
                <a:lnTo>
                  <a:pt x="74906" y="846563"/>
                </a:lnTo>
                <a:lnTo>
                  <a:pt x="76200" y="840486"/>
                </a:lnTo>
                <a:lnTo>
                  <a:pt x="74912" y="833869"/>
                </a:lnTo>
                <a:lnTo>
                  <a:pt x="38100" y="833755"/>
                </a:lnTo>
                <a:close/>
              </a:path>
              <a:path w="167004" h="878204">
                <a:moveTo>
                  <a:pt x="154304" y="834116"/>
                </a:moveTo>
                <a:lnTo>
                  <a:pt x="154304" y="840486"/>
                </a:lnTo>
                <a:lnTo>
                  <a:pt x="160654" y="834136"/>
                </a:lnTo>
                <a:lnTo>
                  <a:pt x="154304" y="834116"/>
                </a:lnTo>
                <a:close/>
              </a:path>
              <a:path w="167004" h="878204">
                <a:moveTo>
                  <a:pt x="167004" y="0"/>
                </a:moveTo>
                <a:lnTo>
                  <a:pt x="154304" y="0"/>
                </a:lnTo>
                <a:lnTo>
                  <a:pt x="154304" y="834116"/>
                </a:lnTo>
                <a:lnTo>
                  <a:pt x="160654" y="834136"/>
                </a:lnTo>
                <a:lnTo>
                  <a:pt x="154304" y="840486"/>
                </a:lnTo>
                <a:lnTo>
                  <a:pt x="167004" y="840486"/>
                </a:lnTo>
                <a:lnTo>
                  <a:pt x="167004" y="0"/>
                </a:lnTo>
                <a:close/>
              </a:path>
              <a:path w="167004" h="878204">
                <a:moveTo>
                  <a:pt x="74890" y="833755"/>
                </a:moveTo>
                <a:lnTo>
                  <a:pt x="38100" y="833755"/>
                </a:lnTo>
                <a:lnTo>
                  <a:pt x="74912" y="833869"/>
                </a:lnTo>
                <a:close/>
              </a:path>
            </a:pathLst>
          </a:custGeom>
          <a:solidFill>
            <a:srgbClr val="005EB8"/>
          </a:solidFill>
        </p:spPr>
        <p:txBody>
          <a:bodyPr wrap="square" lIns="0" tIns="0" rIns="0" bIns="0" rtlCol="0"/>
          <a:lstStyle/>
          <a:p>
            <a:endParaRPr/>
          </a:p>
        </p:txBody>
      </p:sp>
      <p:sp>
        <p:nvSpPr>
          <p:cNvPr id="88" name="object 88"/>
          <p:cNvSpPr txBox="1"/>
          <p:nvPr/>
        </p:nvSpPr>
        <p:spPr>
          <a:xfrm>
            <a:off x="6197605" y="5051425"/>
            <a:ext cx="1290320" cy="292100"/>
          </a:xfrm>
          <a:prstGeom prst="rect">
            <a:avLst/>
          </a:prstGeom>
        </p:spPr>
        <p:txBody>
          <a:bodyPr vert="horz" wrap="square" lIns="0" tIns="16510" rIns="0" bIns="0" rtlCol="0">
            <a:spAutoFit/>
          </a:bodyPr>
          <a:lstStyle/>
          <a:p>
            <a:pPr marR="91440" algn="r">
              <a:lnSpc>
                <a:spcPct val="100000"/>
              </a:lnSpc>
              <a:spcBef>
                <a:spcPts val="130"/>
              </a:spcBef>
            </a:pPr>
            <a:r>
              <a:rPr sz="850" spc="-10" dirty="0">
                <a:solidFill>
                  <a:srgbClr val="00338D"/>
                </a:solidFill>
                <a:latin typeface="Arial"/>
                <a:cs typeface="Arial"/>
              </a:rPr>
              <a:t>Online</a:t>
            </a:r>
            <a:r>
              <a:rPr sz="850" spc="140" dirty="0">
                <a:solidFill>
                  <a:srgbClr val="00338D"/>
                </a:solidFill>
                <a:latin typeface="Arial"/>
                <a:cs typeface="Arial"/>
              </a:rPr>
              <a:t> </a:t>
            </a:r>
            <a:r>
              <a:rPr sz="850" spc="20" dirty="0">
                <a:solidFill>
                  <a:srgbClr val="00338D"/>
                </a:solidFill>
                <a:latin typeface="Arial"/>
                <a:cs typeface="Arial"/>
              </a:rPr>
              <a:t>refurbished</a:t>
            </a:r>
            <a:endParaRPr sz="850">
              <a:latin typeface="Arial"/>
              <a:cs typeface="Arial"/>
            </a:endParaRPr>
          </a:p>
          <a:p>
            <a:pPr marR="100330" algn="r">
              <a:lnSpc>
                <a:spcPct val="100000"/>
              </a:lnSpc>
              <a:spcBef>
                <a:spcPts val="20"/>
              </a:spcBef>
            </a:pPr>
            <a:r>
              <a:rPr sz="850" spc="-25" dirty="0">
                <a:solidFill>
                  <a:srgbClr val="00338D"/>
                </a:solidFill>
                <a:latin typeface="Arial"/>
                <a:cs typeface="Arial"/>
              </a:rPr>
              <a:t>G</a:t>
            </a:r>
            <a:r>
              <a:rPr sz="850" dirty="0">
                <a:solidFill>
                  <a:srgbClr val="00338D"/>
                </a:solidFill>
                <a:latin typeface="Arial"/>
                <a:cs typeface="Arial"/>
              </a:rPr>
              <a:t>ood</a:t>
            </a:r>
            <a:r>
              <a:rPr sz="850" spc="15" dirty="0">
                <a:solidFill>
                  <a:srgbClr val="00338D"/>
                </a:solidFill>
                <a:latin typeface="Arial"/>
                <a:cs typeface="Arial"/>
              </a:rPr>
              <a:t>s</a:t>
            </a:r>
            <a:endParaRPr sz="850">
              <a:latin typeface="Arial"/>
              <a:cs typeface="Arial"/>
            </a:endParaRPr>
          </a:p>
        </p:txBody>
      </p:sp>
      <p:sp>
        <p:nvSpPr>
          <p:cNvPr id="89" name="object 89"/>
          <p:cNvSpPr/>
          <p:nvPr/>
        </p:nvSpPr>
        <p:spPr>
          <a:xfrm>
            <a:off x="9135871" y="4398009"/>
            <a:ext cx="224154" cy="894080"/>
          </a:xfrm>
          <a:custGeom>
            <a:avLst/>
            <a:gdLst/>
            <a:ahLst/>
            <a:cxnLst/>
            <a:rect l="l" t="t" r="r" b="b"/>
            <a:pathLst>
              <a:path w="224154" h="894079">
                <a:moveTo>
                  <a:pt x="185927" y="817879"/>
                </a:moveTo>
                <a:lnTo>
                  <a:pt x="171080" y="820868"/>
                </a:lnTo>
                <a:lnTo>
                  <a:pt x="158972" y="829024"/>
                </a:lnTo>
                <a:lnTo>
                  <a:pt x="150816" y="841132"/>
                </a:lnTo>
                <a:lnTo>
                  <a:pt x="147827" y="855979"/>
                </a:lnTo>
                <a:lnTo>
                  <a:pt x="150816" y="870827"/>
                </a:lnTo>
                <a:lnTo>
                  <a:pt x="158972" y="882935"/>
                </a:lnTo>
                <a:lnTo>
                  <a:pt x="171080" y="891091"/>
                </a:lnTo>
                <a:lnTo>
                  <a:pt x="185927" y="894079"/>
                </a:lnTo>
                <a:lnTo>
                  <a:pt x="200775" y="891091"/>
                </a:lnTo>
                <a:lnTo>
                  <a:pt x="212883" y="882935"/>
                </a:lnTo>
                <a:lnTo>
                  <a:pt x="221039" y="870827"/>
                </a:lnTo>
                <a:lnTo>
                  <a:pt x="222749" y="862329"/>
                </a:lnTo>
                <a:lnTo>
                  <a:pt x="185927" y="862329"/>
                </a:lnTo>
                <a:lnTo>
                  <a:pt x="185927" y="849629"/>
                </a:lnTo>
                <a:lnTo>
                  <a:pt x="222749" y="849629"/>
                </a:lnTo>
                <a:lnTo>
                  <a:pt x="221039" y="841132"/>
                </a:lnTo>
                <a:lnTo>
                  <a:pt x="212883" y="829024"/>
                </a:lnTo>
                <a:lnTo>
                  <a:pt x="200775" y="820868"/>
                </a:lnTo>
                <a:lnTo>
                  <a:pt x="185927" y="817879"/>
                </a:lnTo>
                <a:close/>
              </a:path>
              <a:path w="224154" h="894079">
                <a:moveTo>
                  <a:pt x="0" y="6350"/>
                </a:moveTo>
                <a:lnTo>
                  <a:pt x="0" y="862329"/>
                </a:lnTo>
                <a:lnTo>
                  <a:pt x="149106" y="862329"/>
                </a:lnTo>
                <a:lnTo>
                  <a:pt x="147827" y="855979"/>
                </a:lnTo>
                <a:lnTo>
                  <a:pt x="12700" y="855979"/>
                </a:lnTo>
                <a:lnTo>
                  <a:pt x="6350" y="849629"/>
                </a:lnTo>
                <a:lnTo>
                  <a:pt x="12700" y="849629"/>
                </a:lnTo>
                <a:lnTo>
                  <a:pt x="12700" y="12700"/>
                </a:lnTo>
                <a:lnTo>
                  <a:pt x="3048" y="12700"/>
                </a:lnTo>
                <a:lnTo>
                  <a:pt x="3048" y="9398"/>
                </a:lnTo>
                <a:lnTo>
                  <a:pt x="0" y="6350"/>
                </a:lnTo>
                <a:close/>
              </a:path>
              <a:path w="224154" h="894079">
                <a:moveTo>
                  <a:pt x="222749" y="849629"/>
                </a:moveTo>
                <a:lnTo>
                  <a:pt x="185927" y="849629"/>
                </a:lnTo>
                <a:lnTo>
                  <a:pt x="185927" y="862329"/>
                </a:lnTo>
                <a:lnTo>
                  <a:pt x="222749" y="862329"/>
                </a:lnTo>
                <a:lnTo>
                  <a:pt x="224027" y="855979"/>
                </a:lnTo>
                <a:lnTo>
                  <a:pt x="222749" y="849629"/>
                </a:lnTo>
                <a:close/>
              </a:path>
              <a:path w="224154" h="894079">
                <a:moveTo>
                  <a:pt x="12700" y="849629"/>
                </a:moveTo>
                <a:lnTo>
                  <a:pt x="6350" y="849629"/>
                </a:lnTo>
                <a:lnTo>
                  <a:pt x="12700" y="855979"/>
                </a:lnTo>
                <a:lnTo>
                  <a:pt x="12700" y="849629"/>
                </a:lnTo>
                <a:close/>
              </a:path>
              <a:path w="224154" h="894079">
                <a:moveTo>
                  <a:pt x="149106" y="849629"/>
                </a:moveTo>
                <a:lnTo>
                  <a:pt x="12700" y="849629"/>
                </a:lnTo>
                <a:lnTo>
                  <a:pt x="12700" y="855979"/>
                </a:lnTo>
                <a:lnTo>
                  <a:pt x="147827" y="855979"/>
                </a:lnTo>
                <a:lnTo>
                  <a:pt x="149106" y="849629"/>
                </a:lnTo>
                <a:close/>
              </a:path>
              <a:path w="224154" h="894079">
                <a:moveTo>
                  <a:pt x="3048" y="9398"/>
                </a:moveTo>
                <a:lnTo>
                  <a:pt x="3048" y="12700"/>
                </a:lnTo>
                <a:lnTo>
                  <a:pt x="6350" y="12700"/>
                </a:lnTo>
                <a:lnTo>
                  <a:pt x="3048" y="9398"/>
                </a:lnTo>
                <a:close/>
              </a:path>
              <a:path w="224154" h="894079">
                <a:moveTo>
                  <a:pt x="12700" y="0"/>
                </a:moveTo>
                <a:lnTo>
                  <a:pt x="3048" y="0"/>
                </a:lnTo>
                <a:lnTo>
                  <a:pt x="3048" y="9398"/>
                </a:lnTo>
                <a:lnTo>
                  <a:pt x="6350" y="12700"/>
                </a:lnTo>
                <a:lnTo>
                  <a:pt x="12700" y="12700"/>
                </a:lnTo>
                <a:lnTo>
                  <a:pt x="12700" y="0"/>
                </a:lnTo>
                <a:close/>
              </a:path>
            </a:pathLst>
          </a:custGeom>
          <a:solidFill>
            <a:srgbClr val="005EB8"/>
          </a:solidFill>
        </p:spPr>
        <p:txBody>
          <a:bodyPr wrap="square" lIns="0" tIns="0" rIns="0" bIns="0" rtlCol="0"/>
          <a:lstStyle/>
          <a:p>
            <a:endParaRPr/>
          </a:p>
        </p:txBody>
      </p:sp>
      <p:sp>
        <p:nvSpPr>
          <p:cNvPr id="90" name="object 90"/>
          <p:cNvSpPr txBox="1"/>
          <p:nvPr/>
        </p:nvSpPr>
        <p:spPr>
          <a:xfrm>
            <a:off x="9276080" y="4933569"/>
            <a:ext cx="640080" cy="412750"/>
          </a:xfrm>
          <a:prstGeom prst="rect">
            <a:avLst/>
          </a:prstGeom>
        </p:spPr>
        <p:txBody>
          <a:bodyPr vert="horz" wrap="square" lIns="0" tIns="12700" rIns="0" bIns="0" rtlCol="0">
            <a:spAutoFit/>
          </a:bodyPr>
          <a:lstStyle/>
          <a:p>
            <a:pPr marL="62865" marR="48260" indent="71120">
              <a:lnSpc>
                <a:spcPct val="158600"/>
              </a:lnSpc>
              <a:spcBef>
                <a:spcPts val="100"/>
              </a:spcBef>
            </a:pPr>
            <a:r>
              <a:rPr sz="800" b="1" spc="5" dirty="0">
                <a:solidFill>
                  <a:srgbClr val="FFFFFF"/>
                </a:solidFill>
                <a:latin typeface="Arial"/>
                <a:cs typeface="Arial"/>
              </a:rPr>
              <a:t>Flipkart  </a:t>
            </a:r>
            <a:r>
              <a:rPr sz="800" b="1" spc="25" dirty="0">
                <a:solidFill>
                  <a:srgbClr val="FFFFFF"/>
                </a:solidFill>
                <a:latin typeface="Arial"/>
                <a:cs typeface="Arial"/>
              </a:rPr>
              <a:t>S</a:t>
            </a:r>
            <a:r>
              <a:rPr sz="800" b="1" spc="-10" dirty="0">
                <a:solidFill>
                  <a:srgbClr val="FFFFFF"/>
                </a:solidFill>
                <a:latin typeface="Arial"/>
                <a:cs typeface="Arial"/>
              </a:rPr>
              <a:t>up</a:t>
            </a:r>
            <a:r>
              <a:rPr sz="800" b="1" spc="25" dirty="0">
                <a:solidFill>
                  <a:srgbClr val="FFFFFF"/>
                </a:solidFill>
                <a:latin typeface="Arial"/>
                <a:cs typeface="Arial"/>
              </a:rPr>
              <a:t>e</a:t>
            </a:r>
            <a:r>
              <a:rPr sz="800" b="1" dirty="0">
                <a:solidFill>
                  <a:srgbClr val="FFFFFF"/>
                </a:solidFill>
                <a:latin typeface="Arial"/>
                <a:cs typeface="Arial"/>
              </a:rPr>
              <a:t>rm</a:t>
            </a:r>
            <a:r>
              <a:rPr sz="800" b="1" spc="25" dirty="0">
                <a:solidFill>
                  <a:srgbClr val="FFFFFF"/>
                </a:solidFill>
                <a:latin typeface="Arial"/>
                <a:cs typeface="Arial"/>
              </a:rPr>
              <a:t>a</a:t>
            </a:r>
            <a:r>
              <a:rPr sz="800" b="1" dirty="0">
                <a:solidFill>
                  <a:srgbClr val="FFFFFF"/>
                </a:solidFill>
                <a:latin typeface="Arial"/>
                <a:cs typeface="Arial"/>
              </a:rPr>
              <a:t>rt</a:t>
            </a:r>
            <a:endParaRPr sz="800">
              <a:latin typeface="Arial"/>
              <a:cs typeface="Arial"/>
            </a:endParaRPr>
          </a:p>
        </p:txBody>
      </p:sp>
      <p:sp>
        <p:nvSpPr>
          <p:cNvPr id="91" name="object 91"/>
          <p:cNvSpPr txBox="1"/>
          <p:nvPr/>
        </p:nvSpPr>
        <p:spPr>
          <a:xfrm>
            <a:off x="9916159" y="5096192"/>
            <a:ext cx="1300480" cy="160020"/>
          </a:xfrm>
          <a:prstGeom prst="rect">
            <a:avLst/>
          </a:prstGeom>
        </p:spPr>
        <p:txBody>
          <a:bodyPr vert="horz" wrap="square" lIns="0" tIns="16510" rIns="0" bIns="0" rtlCol="0">
            <a:spAutoFit/>
          </a:bodyPr>
          <a:lstStyle/>
          <a:p>
            <a:pPr marL="116839">
              <a:lnSpc>
                <a:spcPct val="100000"/>
              </a:lnSpc>
              <a:spcBef>
                <a:spcPts val="130"/>
              </a:spcBef>
            </a:pPr>
            <a:r>
              <a:rPr sz="850" spc="-15" dirty="0">
                <a:solidFill>
                  <a:srgbClr val="00338D"/>
                </a:solidFill>
                <a:latin typeface="Arial"/>
                <a:cs typeface="Arial"/>
              </a:rPr>
              <a:t>Online </a:t>
            </a:r>
            <a:r>
              <a:rPr sz="850" spc="20" dirty="0">
                <a:solidFill>
                  <a:srgbClr val="00338D"/>
                </a:solidFill>
                <a:latin typeface="Arial"/>
                <a:cs typeface="Arial"/>
              </a:rPr>
              <a:t>grocery</a:t>
            </a:r>
            <a:r>
              <a:rPr sz="850" spc="-40" dirty="0">
                <a:solidFill>
                  <a:srgbClr val="00338D"/>
                </a:solidFill>
                <a:latin typeface="Arial"/>
                <a:cs typeface="Arial"/>
              </a:rPr>
              <a:t> </a:t>
            </a:r>
            <a:r>
              <a:rPr sz="850" spc="20" dirty="0">
                <a:solidFill>
                  <a:srgbClr val="00338D"/>
                </a:solidFill>
                <a:latin typeface="Arial"/>
                <a:cs typeface="Arial"/>
              </a:rPr>
              <a:t>store</a:t>
            </a:r>
            <a:endParaRPr sz="850">
              <a:latin typeface="Arial"/>
              <a:cs typeface="Arial"/>
            </a:endParaRPr>
          </a:p>
        </p:txBody>
      </p:sp>
      <p:sp>
        <p:nvSpPr>
          <p:cNvPr id="93" name="object 34">
            <a:extLst>
              <a:ext uri="{FF2B5EF4-FFF2-40B4-BE49-F238E27FC236}">
                <a16:creationId xmlns:a16="http://schemas.microsoft.com/office/drawing/2014/main" id="{DB47AB3C-A74B-4D9B-866D-11AF77500372}"/>
              </a:ext>
            </a:extLst>
          </p:cNvPr>
          <p:cNvSpPr txBox="1"/>
          <p:nvPr/>
        </p:nvSpPr>
        <p:spPr>
          <a:xfrm>
            <a:off x="986472" y="1986550"/>
            <a:ext cx="8794072" cy="143629"/>
          </a:xfrm>
          <a:prstGeom prst="rect">
            <a:avLst/>
          </a:prstGeom>
        </p:spPr>
        <p:txBody>
          <a:bodyPr vert="horz" wrap="square" lIns="0" tIns="12700" rIns="0" bIns="0" rtlCol="0">
            <a:spAutoFit/>
          </a:bodyPr>
          <a:lstStyle/>
          <a:p>
            <a:pPr marL="669925">
              <a:lnSpc>
                <a:spcPct val="100000"/>
              </a:lnSpc>
              <a:spcBef>
                <a:spcPts val="325"/>
              </a:spcBef>
            </a:pPr>
            <a:r>
              <a:rPr sz="850" b="1" spc="30" dirty="0">
                <a:solidFill>
                  <a:srgbClr val="00338D"/>
                </a:solidFill>
                <a:latin typeface="Arial"/>
                <a:cs typeface="Arial"/>
              </a:rPr>
              <a:t>Founded:</a:t>
            </a:r>
            <a:r>
              <a:rPr sz="850" b="1" spc="-45" dirty="0">
                <a:solidFill>
                  <a:srgbClr val="00338D"/>
                </a:solidFill>
                <a:latin typeface="Arial"/>
                <a:cs typeface="Arial"/>
              </a:rPr>
              <a:t> </a:t>
            </a:r>
            <a:r>
              <a:rPr lang="it-IT" sz="850" b="1" spc="5" dirty="0">
                <a:solidFill>
                  <a:srgbClr val="00338D"/>
                </a:solidFill>
                <a:latin typeface="Arial"/>
                <a:cs typeface="Arial"/>
              </a:rPr>
              <a:t>2007</a:t>
            </a:r>
            <a:endParaRPr sz="850" dirty="0">
              <a:latin typeface="Arial"/>
              <a:cs typeface="Arial"/>
            </a:endParaRPr>
          </a:p>
        </p:txBody>
      </p:sp>
      <p:sp>
        <p:nvSpPr>
          <p:cNvPr id="95" name="Rectangle 94">
            <a:extLst>
              <a:ext uri="{FF2B5EF4-FFF2-40B4-BE49-F238E27FC236}">
                <a16:creationId xmlns:a16="http://schemas.microsoft.com/office/drawing/2014/main" id="{65FA2B06-6762-403F-8CA7-7E8C67AC1587}"/>
              </a:ext>
            </a:extLst>
          </p:cNvPr>
          <p:cNvSpPr/>
          <p:nvPr/>
        </p:nvSpPr>
        <p:spPr>
          <a:xfrm>
            <a:off x="7701327" y="1618739"/>
            <a:ext cx="2043893" cy="276999"/>
          </a:xfrm>
          <a:prstGeom prst="rect">
            <a:avLst/>
          </a:prstGeom>
        </p:spPr>
        <p:txBody>
          <a:bodyPr wrap="none">
            <a:spAutoFit/>
          </a:bodyPr>
          <a:lstStyle/>
          <a:p>
            <a:pPr marR="290830" algn="ctr">
              <a:lnSpc>
                <a:spcPct val="100000"/>
              </a:lnSpc>
              <a:spcBef>
                <a:spcPts val="1030"/>
              </a:spcBef>
            </a:pPr>
            <a:r>
              <a:rPr lang="it-IT" sz="1200" b="1" spc="35" dirty="0" err="1">
                <a:solidFill>
                  <a:srgbClr val="0091DA"/>
                </a:solidFill>
                <a:cs typeface="Arial"/>
              </a:rPr>
              <a:t>Flipkart’s</a:t>
            </a:r>
            <a:r>
              <a:rPr lang="it-IT" sz="1200" b="1" spc="-50" dirty="0">
                <a:solidFill>
                  <a:srgbClr val="0091DA"/>
                </a:solidFill>
                <a:cs typeface="Arial"/>
              </a:rPr>
              <a:t> </a:t>
            </a:r>
            <a:r>
              <a:rPr lang="it-IT" sz="1200" b="1" spc="20" dirty="0">
                <a:solidFill>
                  <a:srgbClr val="0091DA"/>
                </a:solidFill>
                <a:cs typeface="Arial"/>
              </a:rPr>
              <a:t>portfolio</a:t>
            </a:r>
            <a:r>
              <a:rPr lang="it-IT" sz="1400" b="1" spc="30" baseline="21367" dirty="0">
                <a:solidFill>
                  <a:srgbClr val="0091DA"/>
                </a:solidFill>
                <a:cs typeface="Arial"/>
              </a:rPr>
              <a:t>(a)</a:t>
            </a:r>
            <a:endParaRPr lang="it-IT" sz="1400" baseline="21367" dirty="0">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3D47BAED-6491-42B4-A5A5-2667298D2E80}"/>
              </a:ext>
            </a:extLst>
          </p:cNvPr>
          <p:cNvSpPr/>
          <p:nvPr/>
        </p:nvSpPr>
        <p:spPr>
          <a:xfrm>
            <a:off x="7076987" y="4596636"/>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Consumer power</a:t>
            </a:r>
          </a:p>
          <a:p>
            <a:pPr algn="ctr"/>
            <a:endParaRPr lang="en-GB" sz="1200" b="1" dirty="0">
              <a:solidFill>
                <a:schemeClr val="bg1"/>
              </a:solidFill>
            </a:endParaRPr>
          </a:p>
        </p:txBody>
      </p:sp>
      <p:sp>
        <p:nvSpPr>
          <p:cNvPr id="2" name="Title 1">
            <a:extLst>
              <a:ext uri="{FF2B5EF4-FFF2-40B4-BE49-F238E27FC236}">
                <a16:creationId xmlns:a16="http://schemas.microsoft.com/office/drawing/2014/main" id="{4E1B72B4-21EA-4EAE-92BE-57A9CAD48982}"/>
              </a:ext>
            </a:extLst>
          </p:cNvPr>
          <p:cNvSpPr>
            <a:spLocks noGrp="1"/>
          </p:cNvSpPr>
          <p:nvPr>
            <p:ph type="ctrTitle"/>
          </p:nvPr>
        </p:nvSpPr>
        <p:spPr>
          <a:xfrm>
            <a:off x="2847838" y="374648"/>
            <a:ext cx="5948500" cy="2191863"/>
          </a:xfrm>
        </p:spPr>
        <p:txBody>
          <a:bodyPr/>
          <a:lstStyle/>
          <a:p>
            <a:r>
              <a:rPr lang="en-US" dirty="0">
                <a:solidFill>
                  <a:schemeClr val="tx2"/>
                </a:solidFill>
                <a:latin typeface="KPMG Extralight" panose="020B0303030202040204" pitchFamily="34" charset="0"/>
              </a:rPr>
              <a:t>Priority challenge 2 </a:t>
            </a:r>
            <a:br>
              <a:rPr lang="en-US" dirty="0">
                <a:solidFill>
                  <a:schemeClr val="tx2"/>
                </a:solidFill>
                <a:latin typeface="KPMG Extralight" panose="020B0303030202040204" pitchFamily="34" charset="0"/>
              </a:rPr>
            </a:br>
            <a:r>
              <a:rPr lang="en-US" sz="8000" dirty="0">
                <a:solidFill>
                  <a:schemeClr val="tx2"/>
                </a:solidFill>
                <a:latin typeface="KPMG Extralight" panose="020B0303030202040204" pitchFamily="34" charset="0"/>
              </a:rPr>
              <a:t>Discounters</a:t>
            </a:r>
          </a:p>
        </p:txBody>
      </p:sp>
      <p:sp>
        <p:nvSpPr>
          <p:cNvPr id="39" name="Rectangle 38">
            <a:extLst>
              <a:ext uri="{FF2B5EF4-FFF2-40B4-BE49-F238E27FC236}">
                <a16:creationId xmlns:a16="http://schemas.microsoft.com/office/drawing/2014/main" id="{58C6406E-CE20-4B4B-BD04-457EECA495B6}"/>
              </a:ext>
            </a:extLst>
          </p:cNvPr>
          <p:cNvSpPr/>
          <p:nvPr/>
        </p:nvSpPr>
        <p:spPr>
          <a:xfrm>
            <a:off x="5758602" y="2886075"/>
            <a:ext cx="5164849" cy="1042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82880" indent="-182880">
              <a:spcAft>
                <a:spcPts val="600"/>
              </a:spcAft>
              <a:buClr>
                <a:srgbClr val="00338D"/>
              </a:buClr>
              <a:buFont typeface="Arial" panose="020B0604020202020204" pitchFamily="34" charset="0"/>
              <a:buChar char="—"/>
            </a:pPr>
            <a:r>
              <a:rPr lang="en-US" sz="1050" dirty="0">
                <a:solidFill>
                  <a:schemeClr val="tx1"/>
                </a:solidFill>
              </a:rPr>
              <a:t>Discounters continue to evolve their proposition in line with customer expectations, leading to a change in shoppers’ perception</a:t>
            </a:r>
          </a:p>
        </p:txBody>
      </p:sp>
      <p:grpSp>
        <p:nvGrpSpPr>
          <p:cNvPr id="28" name="Group 27">
            <a:extLst>
              <a:ext uri="{FF2B5EF4-FFF2-40B4-BE49-F238E27FC236}">
                <a16:creationId xmlns:a16="http://schemas.microsoft.com/office/drawing/2014/main" id="{5FBD1820-3F69-49D4-BD5A-57107EB47BDD}"/>
              </a:ext>
            </a:extLst>
          </p:cNvPr>
          <p:cNvGrpSpPr/>
          <p:nvPr/>
        </p:nvGrpSpPr>
        <p:grpSpPr>
          <a:xfrm>
            <a:off x="2928582" y="2946939"/>
            <a:ext cx="2718000" cy="964122"/>
            <a:chOff x="2928582" y="2946939"/>
            <a:chExt cx="2718000" cy="964122"/>
          </a:xfrm>
        </p:grpSpPr>
        <p:sp>
          <p:nvSpPr>
            <p:cNvPr id="3" name="Rectangle 2">
              <a:extLst>
                <a:ext uri="{FF2B5EF4-FFF2-40B4-BE49-F238E27FC236}">
                  <a16:creationId xmlns:a16="http://schemas.microsoft.com/office/drawing/2014/main" id="{C9F66D9C-4C7B-4769-87E2-82FF16008B31}"/>
                </a:ext>
              </a:extLst>
            </p:cNvPr>
            <p:cNvSpPr/>
            <p:nvPr/>
          </p:nvSpPr>
          <p:spPr>
            <a:xfrm>
              <a:off x="2928582" y="2946939"/>
              <a:ext cx="2718000" cy="964122"/>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324000" rtlCol="0" anchor="b" anchorCtr="0"/>
            <a:lstStyle/>
            <a:p>
              <a:pPr algn="ctr"/>
              <a:r>
                <a:rPr lang="en-GB" sz="1200" b="1" dirty="0">
                  <a:solidFill>
                    <a:schemeClr val="bg1"/>
                  </a:solidFill>
                </a:rPr>
                <a:t>Discounters</a:t>
              </a:r>
            </a:p>
          </p:txBody>
        </p:sp>
        <p:pic>
          <p:nvPicPr>
            <p:cNvPr id="64" name="Graphic 63" descr="Shopping cart">
              <a:extLst>
                <a:ext uri="{FF2B5EF4-FFF2-40B4-BE49-F238E27FC236}">
                  <a16:creationId xmlns:a16="http://schemas.microsoft.com/office/drawing/2014/main" id="{A48BC9DB-A458-4416-A400-87EF982508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2966" y="3017470"/>
              <a:ext cx="469232" cy="469232"/>
            </a:xfrm>
            <a:prstGeom prst="rect">
              <a:avLst/>
            </a:prstGeom>
          </p:spPr>
        </p:pic>
      </p:grpSp>
      <p:grpSp>
        <p:nvGrpSpPr>
          <p:cNvPr id="68" name="Group 67">
            <a:extLst>
              <a:ext uri="{FF2B5EF4-FFF2-40B4-BE49-F238E27FC236}">
                <a16:creationId xmlns:a16="http://schemas.microsoft.com/office/drawing/2014/main" id="{E423F1D3-7299-429E-8232-910C52396736}"/>
              </a:ext>
            </a:extLst>
          </p:cNvPr>
          <p:cNvGrpSpPr/>
          <p:nvPr/>
        </p:nvGrpSpPr>
        <p:grpSpPr>
          <a:xfrm>
            <a:off x="2962057" y="4602480"/>
            <a:ext cx="1980000" cy="1187503"/>
            <a:chOff x="2962057" y="4602480"/>
            <a:chExt cx="1980000" cy="1187503"/>
          </a:xfrm>
        </p:grpSpPr>
        <p:sp>
          <p:nvSpPr>
            <p:cNvPr id="69" name="Rectangle 68">
              <a:extLst>
                <a:ext uri="{FF2B5EF4-FFF2-40B4-BE49-F238E27FC236}">
                  <a16:creationId xmlns:a16="http://schemas.microsoft.com/office/drawing/2014/main" id="{F3D48FBF-786B-4E8B-BAD5-37F87A44DA6F}"/>
                </a:ext>
              </a:extLst>
            </p:cNvPr>
            <p:cNvSpPr/>
            <p:nvPr/>
          </p:nvSpPr>
          <p:spPr>
            <a:xfrm>
              <a:off x="2962057"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144000" rtlCol="0" anchor="b" anchorCtr="0"/>
            <a:lstStyle/>
            <a:p>
              <a:pPr algn="ctr"/>
              <a:r>
                <a:rPr lang="en-GB" sz="1200" b="1" dirty="0">
                  <a:solidFill>
                    <a:schemeClr val="bg1"/>
                  </a:solidFill>
                </a:rPr>
                <a:t>Business models and partnerships</a:t>
              </a:r>
            </a:p>
          </p:txBody>
        </p:sp>
        <p:grpSp>
          <p:nvGrpSpPr>
            <p:cNvPr id="70" name="Group 69">
              <a:extLst>
                <a:ext uri="{FF2B5EF4-FFF2-40B4-BE49-F238E27FC236}">
                  <a16:creationId xmlns:a16="http://schemas.microsoft.com/office/drawing/2014/main" id="{44197374-DA62-4FED-948B-43C59AD28DB9}"/>
                </a:ext>
              </a:extLst>
            </p:cNvPr>
            <p:cNvGrpSpPr>
              <a:grpSpLocks noChangeAspect="1"/>
            </p:cNvGrpSpPr>
            <p:nvPr/>
          </p:nvGrpSpPr>
          <p:grpSpPr bwMode="gray">
            <a:xfrm>
              <a:off x="3751057" y="4743224"/>
              <a:ext cx="402000" cy="404384"/>
              <a:chOff x="8688389" y="3377354"/>
              <a:chExt cx="665969" cy="669918"/>
            </a:xfrm>
            <a:solidFill>
              <a:schemeClr val="bg1"/>
            </a:solidFill>
          </p:grpSpPr>
          <p:sp>
            <p:nvSpPr>
              <p:cNvPr id="71" name="Freeform 331">
                <a:extLst>
                  <a:ext uri="{FF2B5EF4-FFF2-40B4-BE49-F238E27FC236}">
                    <a16:creationId xmlns:a16="http://schemas.microsoft.com/office/drawing/2014/main" id="{07B910A3-9E1C-464E-A6A3-490AAA1DC019}"/>
                  </a:ext>
                </a:extLst>
              </p:cNvPr>
              <p:cNvSpPr>
                <a:spLocks/>
              </p:cNvSpPr>
              <p:nvPr/>
            </p:nvSpPr>
            <p:spPr bwMode="gray">
              <a:xfrm>
                <a:off x="8881863" y="3587937"/>
                <a:ext cx="277707" cy="123718"/>
              </a:xfrm>
              <a:custGeom>
                <a:avLst/>
                <a:gdLst>
                  <a:gd name="T0" fmla="*/ 43 w 221"/>
                  <a:gd name="T1" fmla="*/ 99 h 99"/>
                  <a:gd name="T2" fmla="*/ 36 w 221"/>
                  <a:gd name="T3" fmla="*/ 63 h 99"/>
                  <a:gd name="T4" fmla="*/ 33 w 221"/>
                  <a:gd name="T5" fmla="*/ 47 h 99"/>
                  <a:gd name="T6" fmla="*/ 30 w 221"/>
                  <a:gd name="T7" fmla="*/ 45 h 99"/>
                  <a:gd name="T8" fmla="*/ 15 w 221"/>
                  <a:gd name="T9" fmla="*/ 45 h 99"/>
                  <a:gd name="T10" fmla="*/ 0 w 221"/>
                  <a:gd name="T11" fmla="*/ 31 h 99"/>
                  <a:gd name="T12" fmla="*/ 0 w 221"/>
                  <a:gd name="T13" fmla="*/ 16 h 99"/>
                  <a:gd name="T14" fmla="*/ 16 w 221"/>
                  <a:gd name="T15" fmla="*/ 0 h 99"/>
                  <a:gd name="T16" fmla="*/ 207 w 221"/>
                  <a:gd name="T17" fmla="*/ 1 h 99"/>
                  <a:gd name="T18" fmla="*/ 221 w 221"/>
                  <a:gd name="T19" fmla="*/ 14 h 99"/>
                  <a:gd name="T20" fmla="*/ 221 w 221"/>
                  <a:gd name="T21" fmla="*/ 32 h 99"/>
                  <a:gd name="T22" fmla="*/ 207 w 221"/>
                  <a:gd name="T23" fmla="*/ 45 h 99"/>
                  <a:gd name="T24" fmla="*/ 186 w 221"/>
                  <a:gd name="T25" fmla="*/ 45 h 99"/>
                  <a:gd name="T26" fmla="*/ 183 w 221"/>
                  <a:gd name="T27" fmla="*/ 48 h 99"/>
                  <a:gd name="T28" fmla="*/ 173 w 221"/>
                  <a:gd name="T29" fmla="*/ 97 h 99"/>
                  <a:gd name="T30" fmla="*/ 173 w 221"/>
                  <a:gd name="T31" fmla="*/ 99 h 99"/>
                  <a:gd name="T32" fmla="*/ 140 w 221"/>
                  <a:gd name="T33" fmla="*/ 99 h 99"/>
                  <a:gd name="T34" fmla="*/ 133 w 221"/>
                  <a:gd name="T35" fmla="*/ 69 h 99"/>
                  <a:gd name="T36" fmla="*/ 110 w 221"/>
                  <a:gd name="T37" fmla="*/ 59 h 99"/>
                  <a:gd name="T38" fmla="*/ 85 w 221"/>
                  <a:gd name="T39" fmla="*/ 72 h 99"/>
                  <a:gd name="T40" fmla="*/ 79 w 221"/>
                  <a:gd name="T41" fmla="*/ 99 h 99"/>
                  <a:gd name="T42" fmla="*/ 43 w 221"/>
                  <a:gd name="T4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 h="99">
                    <a:moveTo>
                      <a:pt x="43" y="99"/>
                    </a:moveTo>
                    <a:cubicBezTo>
                      <a:pt x="41" y="87"/>
                      <a:pt x="38" y="75"/>
                      <a:pt x="36" y="63"/>
                    </a:cubicBezTo>
                    <a:cubicBezTo>
                      <a:pt x="35" y="58"/>
                      <a:pt x="34" y="53"/>
                      <a:pt x="33" y="47"/>
                    </a:cubicBezTo>
                    <a:cubicBezTo>
                      <a:pt x="33" y="46"/>
                      <a:pt x="32" y="45"/>
                      <a:pt x="30" y="45"/>
                    </a:cubicBezTo>
                    <a:cubicBezTo>
                      <a:pt x="25" y="45"/>
                      <a:pt x="20" y="45"/>
                      <a:pt x="15" y="45"/>
                    </a:cubicBezTo>
                    <a:cubicBezTo>
                      <a:pt x="6" y="45"/>
                      <a:pt x="1" y="40"/>
                      <a:pt x="0" y="31"/>
                    </a:cubicBezTo>
                    <a:cubicBezTo>
                      <a:pt x="0" y="26"/>
                      <a:pt x="0" y="21"/>
                      <a:pt x="0" y="16"/>
                    </a:cubicBezTo>
                    <a:cubicBezTo>
                      <a:pt x="0" y="7"/>
                      <a:pt x="6" y="0"/>
                      <a:pt x="16" y="0"/>
                    </a:cubicBezTo>
                    <a:cubicBezTo>
                      <a:pt x="79" y="1"/>
                      <a:pt x="143" y="1"/>
                      <a:pt x="207" y="1"/>
                    </a:cubicBezTo>
                    <a:cubicBezTo>
                      <a:pt x="214" y="1"/>
                      <a:pt x="220" y="6"/>
                      <a:pt x="221" y="14"/>
                    </a:cubicBezTo>
                    <a:cubicBezTo>
                      <a:pt x="221" y="20"/>
                      <a:pt x="221" y="26"/>
                      <a:pt x="221" y="32"/>
                    </a:cubicBezTo>
                    <a:cubicBezTo>
                      <a:pt x="220" y="40"/>
                      <a:pt x="215" y="45"/>
                      <a:pt x="207" y="45"/>
                    </a:cubicBezTo>
                    <a:cubicBezTo>
                      <a:pt x="200" y="45"/>
                      <a:pt x="193" y="45"/>
                      <a:pt x="186" y="45"/>
                    </a:cubicBezTo>
                    <a:cubicBezTo>
                      <a:pt x="184" y="45"/>
                      <a:pt x="183" y="46"/>
                      <a:pt x="183" y="48"/>
                    </a:cubicBezTo>
                    <a:cubicBezTo>
                      <a:pt x="180" y="64"/>
                      <a:pt x="176" y="81"/>
                      <a:pt x="173" y="97"/>
                    </a:cubicBezTo>
                    <a:cubicBezTo>
                      <a:pt x="173" y="98"/>
                      <a:pt x="173" y="99"/>
                      <a:pt x="173" y="99"/>
                    </a:cubicBezTo>
                    <a:cubicBezTo>
                      <a:pt x="162" y="99"/>
                      <a:pt x="151" y="99"/>
                      <a:pt x="140" y="99"/>
                    </a:cubicBezTo>
                    <a:cubicBezTo>
                      <a:pt x="143" y="88"/>
                      <a:pt x="141" y="78"/>
                      <a:pt x="133" y="69"/>
                    </a:cubicBezTo>
                    <a:cubicBezTo>
                      <a:pt x="126" y="63"/>
                      <a:pt x="119" y="59"/>
                      <a:pt x="110" y="59"/>
                    </a:cubicBezTo>
                    <a:cubicBezTo>
                      <a:pt x="100" y="59"/>
                      <a:pt x="91" y="64"/>
                      <a:pt x="85" y="72"/>
                    </a:cubicBezTo>
                    <a:cubicBezTo>
                      <a:pt x="78" y="80"/>
                      <a:pt x="77" y="89"/>
                      <a:pt x="79" y="99"/>
                    </a:cubicBezTo>
                    <a:cubicBezTo>
                      <a:pt x="67" y="99"/>
                      <a:pt x="55" y="99"/>
                      <a:pt x="43" y="99"/>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2" name="Freeform 332">
                <a:extLst>
                  <a:ext uri="{FF2B5EF4-FFF2-40B4-BE49-F238E27FC236}">
                    <a16:creationId xmlns:a16="http://schemas.microsoft.com/office/drawing/2014/main" id="{37F63510-A040-4C78-8332-9130A9D3A3C1}"/>
                  </a:ext>
                </a:extLst>
              </p:cNvPr>
              <p:cNvSpPr>
                <a:spLocks noEditPoints="1"/>
              </p:cNvSpPr>
              <p:nvPr/>
            </p:nvSpPr>
            <p:spPr bwMode="gray">
              <a:xfrm>
                <a:off x="8967412" y="3377354"/>
                <a:ext cx="106608" cy="122402"/>
              </a:xfrm>
              <a:custGeom>
                <a:avLst/>
                <a:gdLst>
                  <a:gd name="T0" fmla="*/ 79 w 85"/>
                  <a:gd name="T1" fmla="*/ 32 h 98"/>
                  <a:gd name="T2" fmla="*/ 79 w 85"/>
                  <a:gd name="T3" fmla="*/ 36 h 98"/>
                  <a:gd name="T4" fmla="*/ 82 w 85"/>
                  <a:gd name="T5" fmla="*/ 47 h 98"/>
                  <a:gd name="T6" fmla="*/ 78 w 85"/>
                  <a:gd name="T7" fmla="*/ 61 h 98"/>
                  <a:gd name="T8" fmla="*/ 76 w 85"/>
                  <a:gd name="T9" fmla="*/ 64 h 98"/>
                  <a:gd name="T10" fmla="*/ 55 w 85"/>
                  <a:gd name="T11" fmla="*/ 93 h 98"/>
                  <a:gd name="T12" fmla="*/ 32 w 85"/>
                  <a:gd name="T13" fmla="*/ 94 h 98"/>
                  <a:gd name="T14" fmla="*/ 9 w 85"/>
                  <a:gd name="T15" fmla="*/ 64 h 98"/>
                  <a:gd name="T16" fmla="*/ 8 w 85"/>
                  <a:gd name="T17" fmla="*/ 61 h 98"/>
                  <a:gd name="T18" fmla="*/ 6 w 85"/>
                  <a:gd name="T19" fmla="*/ 43 h 98"/>
                  <a:gd name="T20" fmla="*/ 8 w 85"/>
                  <a:gd name="T21" fmla="*/ 39 h 98"/>
                  <a:gd name="T22" fmla="*/ 38 w 85"/>
                  <a:gd name="T23" fmla="*/ 1 h 98"/>
                  <a:gd name="T24" fmla="*/ 56 w 85"/>
                  <a:gd name="T25" fmla="*/ 2 h 98"/>
                  <a:gd name="T26" fmla="*/ 79 w 85"/>
                  <a:gd name="T27" fmla="*/ 32 h 98"/>
                  <a:gd name="T28" fmla="*/ 72 w 85"/>
                  <a:gd name="T29" fmla="*/ 45 h 98"/>
                  <a:gd name="T30" fmla="*/ 27 w 85"/>
                  <a:gd name="T31" fmla="*/ 26 h 98"/>
                  <a:gd name="T32" fmla="*/ 23 w 85"/>
                  <a:gd name="T33" fmla="*/ 36 h 98"/>
                  <a:gd name="T34" fmla="*/ 14 w 85"/>
                  <a:gd name="T35" fmla="*/ 44 h 98"/>
                  <a:gd name="T36" fmla="*/ 14 w 85"/>
                  <a:gd name="T37" fmla="*/ 45 h 98"/>
                  <a:gd name="T38" fmla="*/ 28 w 85"/>
                  <a:gd name="T39" fmla="*/ 34 h 98"/>
                  <a:gd name="T40" fmla="*/ 44 w 85"/>
                  <a:gd name="T41" fmla="*/ 47 h 98"/>
                  <a:gd name="T42" fmla="*/ 72 w 85"/>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98">
                    <a:moveTo>
                      <a:pt x="79" y="32"/>
                    </a:moveTo>
                    <a:cubicBezTo>
                      <a:pt x="79" y="33"/>
                      <a:pt x="79" y="35"/>
                      <a:pt x="79" y="36"/>
                    </a:cubicBezTo>
                    <a:cubicBezTo>
                      <a:pt x="78" y="40"/>
                      <a:pt x="78" y="44"/>
                      <a:pt x="82" y="47"/>
                    </a:cubicBezTo>
                    <a:cubicBezTo>
                      <a:pt x="85" y="51"/>
                      <a:pt x="83" y="58"/>
                      <a:pt x="78" y="61"/>
                    </a:cubicBezTo>
                    <a:cubicBezTo>
                      <a:pt x="77" y="62"/>
                      <a:pt x="76" y="63"/>
                      <a:pt x="76" y="64"/>
                    </a:cubicBezTo>
                    <a:cubicBezTo>
                      <a:pt x="72" y="76"/>
                      <a:pt x="65" y="86"/>
                      <a:pt x="55" y="93"/>
                    </a:cubicBezTo>
                    <a:cubicBezTo>
                      <a:pt x="48" y="98"/>
                      <a:pt x="40" y="98"/>
                      <a:pt x="32" y="94"/>
                    </a:cubicBezTo>
                    <a:cubicBezTo>
                      <a:pt x="21" y="87"/>
                      <a:pt x="13" y="77"/>
                      <a:pt x="9" y="64"/>
                    </a:cubicBezTo>
                    <a:cubicBezTo>
                      <a:pt x="9" y="63"/>
                      <a:pt x="8" y="62"/>
                      <a:pt x="8" y="61"/>
                    </a:cubicBezTo>
                    <a:cubicBezTo>
                      <a:pt x="1" y="58"/>
                      <a:pt x="0" y="48"/>
                      <a:pt x="6" y="43"/>
                    </a:cubicBezTo>
                    <a:cubicBezTo>
                      <a:pt x="8" y="42"/>
                      <a:pt x="8" y="41"/>
                      <a:pt x="8" y="39"/>
                    </a:cubicBezTo>
                    <a:cubicBezTo>
                      <a:pt x="5" y="19"/>
                      <a:pt x="18" y="3"/>
                      <a:pt x="38" y="1"/>
                    </a:cubicBezTo>
                    <a:cubicBezTo>
                      <a:pt x="44" y="0"/>
                      <a:pt x="50" y="0"/>
                      <a:pt x="56" y="2"/>
                    </a:cubicBezTo>
                    <a:cubicBezTo>
                      <a:pt x="71" y="5"/>
                      <a:pt x="79" y="16"/>
                      <a:pt x="79" y="32"/>
                    </a:cubicBezTo>
                    <a:close/>
                    <a:moveTo>
                      <a:pt x="72" y="45"/>
                    </a:moveTo>
                    <a:cubicBezTo>
                      <a:pt x="54" y="45"/>
                      <a:pt x="38" y="43"/>
                      <a:pt x="27" y="26"/>
                    </a:cubicBezTo>
                    <a:cubicBezTo>
                      <a:pt x="26" y="30"/>
                      <a:pt x="24" y="33"/>
                      <a:pt x="23" y="36"/>
                    </a:cubicBezTo>
                    <a:cubicBezTo>
                      <a:pt x="21" y="40"/>
                      <a:pt x="19" y="44"/>
                      <a:pt x="14" y="44"/>
                    </a:cubicBezTo>
                    <a:cubicBezTo>
                      <a:pt x="14" y="44"/>
                      <a:pt x="14" y="45"/>
                      <a:pt x="14" y="45"/>
                    </a:cubicBezTo>
                    <a:cubicBezTo>
                      <a:pt x="22" y="46"/>
                      <a:pt x="23" y="46"/>
                      <a:pt x="28" y="34"/>
                    </a:cubicBezTo>
                    <a:cubicBezTo>
                      <a:pt x="32" y="41"/>
                      <a:pt x="37" y="45"/>
                      <a:pt x="44" y="47"/>
                    </a:cubicBezTo>
                    <a:cubicBezTo>
                      <a:pt x="53" y="48"/>
                      <a:pt x="63" y="47"/>
                      <a:pt x="72" y="45"/>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3" name="Freeform 333">
                <a:extLst>
                  <a:ext uri="{FF2B5EF4-FFF2-40B4-BE49-F238E27FC236}">
                    <a16:creationId xmlns:a16="http://schemas.microsoft.com/office/drawing/2014/main" id="{39CA8D1C-89AB-488A-BB5D-B98BA8A7CB4A}"/>
                  </a:ext>
                </a:extLst>
              </p:cNvPr>
              <p:cNvSpPr>
                <a:spLocks/>
              </p:cNvSpPr>
              <p:nvPr/>
            </p:nvSpPr>
            <p:spPr bwMode="gray">
              <a:xfrm>
                <a:off x="8937141" y="3507652"/>
                <a:ext cx="167151" cy="68439"/>
              </a:xfrm>
              <a:custGeom>
                <a:avLst/>
                <a:gdLst>
                  <a:gd name="T0" fmla="*/ 93 w 133"/>
                  <a:gd name="T1" fmla="*/ 0 h 55"/>
                  <a:gd name="T2" fmla="*/ 129 w 133"/>
                  <a:gd name="T3" fmla="*/ 25 h 55"/>
                  <a:gd name="T4" fmla="*/ 133 w 133"/>
                  <a:gd name="T5" fmla="*/ 37 h 55"/>
                  <a:gd name="T6" fmla="*/ 133 w 133"/>
                  <a:gd name="T7" fmla="*/ 55 h 55"/>
                  <a:gd name="T8" fmla="*/ 1 w 133"/>
                  <a:gd name="T9" fmla="*/ 55 h 55"/>
                  <a:gd name="T10" fmla="*/ 1 w 133"/>
                  <a:gd name="T11" fmla="*/ 32 h 55"/>
                  <a:gd name="T12" fmla="*/ 7 w 133"/>
                  <a:gd name="T13" fmla="*/ 21 h 55"/>
                  <a:gd name="T14" fmla="*/ 38 w 133"/>
                  <a:gd name="T15" fmla="*/ 0 h 55"/>
                  <a:gd name="T16" fmla="*/ 55 w 133"/>
                  <a:gd name="T17" fmla="*/ 47 h 55"/>
                  <a:gd name="T18" fmla="*/ 64 w 133"/>
                  <a:gd name="T19" fmla="*/ 19 h 55"/>
                  <a:gd name="T20" fmla="*/ 63 w 133"/>
                  <a:gd name="T21" fmla="*/ 17 h 55"/>
                  <a:gd name="T22" fmla="*/ 60 w 133"/>
                  <a:gd name="T23" fmla="*/ 15 h 55"/>
                  <a:gd name="T24" fmla="*/ 59 w 133"/>
                  <a:gd name="T25" fmla="*/ 8 h 55"/>
                  <a:gd name="T26" fmla="*/ 66 w 133"/>
                  <a:gd name="T27" fmla="*/ 0 h 55"/>
                  <a:gd name="T28" fmla="*/ 73 w 133"/>
                  <a:gd name="T29" fmla="*/ 9 h 55"/>
                  <a:gd name="T30" fmla="*/ 72 w 133"/>
                  <a:gd name="T31" fmla="*/ 15 h 55"/>
                  <a:gd name="T32" fmla="*/ 70 w 133"/>
                  <a:gd name="T33" fmla="*/ 23 h 55"/>
                  <a:gd name="T34" fmla="*/ 76 w 133"/>
                  <a:gd name="T35" fmla="*/ 45 h 55"/>
                  <a:gd name="T36" fmla="*/ 93 w 133"/>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55">
                    <a:moveTo>
                      <a:pt x="93" y="0"/>
                    </a:moveTo>
                    <a:cubicBezTo>
                      <a:pt x="106" y="7"/>
                      <a:pt x="119" y="14"/>
                      <a:pt x="129" y="25"/>
                    </a:cubicBezTo>
                    <a:cubicBezTo>
                      <a:pt x="132" y="29"/>
                      <a:pt x="133" y="32"/>
                      <a:pt x="133" y="37"/>
                    </a:cubicBezTo>
                    <a:cubicBezTo>
                      <a:pt x="133" y="43"/>
                      <a:pt x="133" y="49"/>
                      <a:pt x="133" y="55"/>
                    </a:cubicBezTo>
                    <a:cubicBezTo>
                      <a:pt x="89" y="55"/>
                      <a:pt x="45" y="55"/>
                      <a:pt x="1" y="55"/>
                    </a:cubicBezTo>
                    <a:cubicBezTo>
                      <a:pt x="1" y="47"/>
                      <a:pt x="0" y="39"/>
                      <a:pt x="1" y="32"/>
                    </a:cubicBezTo>
                    <a:cubicBezTo>
                      <a:pt x="1" y="28"/>
                      <a:pt x="4" y="24"/>
                      <a:pt x="7" y="21"/>
                    </a:cubicBezTo>
                    <a:cubicBezTo>
                      <a:pt x="15" y="11"/>
                      <a:pt x="26" y="6"/>
                      <a:pt x="38" y="0"/>
                    </a:cubicBezTo>
                    <a:cubicBezTo>
                      <a:pt x="43" y="16"/>
                      <a:pt x="49" y="32"/>
                      <a:pt x="55" y="47"/>
                    </a:cubicBezTo>
                    <a:cubicBezTo>
                      <a:pt x="58" y="38"/>
                      <a:pt x="61" y="29"/>
                      <a:pt x="64" y="19"/>
                    </a:cubicBezTo>
                    <a:cubicBezTo>
                      <a:pt x="64" y="19"/>
                      <a:pt x="64" y="18"/>
                      <a:pt x="63" y="17"/>
                    </a:cubicBezTo>
                    <a:cubicBezTo>
                      <a:pt x="62" y="16"/>
                      <a:pt x="61" y="15"/>
                      <a:pt x="60" y="15"/>
                    </a:cubicBezTo>
                    <a:cubicBezTo>
                      <a:pt x="57" y="13"/>
                      <a:pt x="57" y="11"/>
                      <a:pt x="59" y="8"/>
                    </a:cubicBezTo>
                    <a:cubicBezTo>
                      <a:pt x="61" y="6"/>
                      <a:pt x="63" y="3"/>
                      <a:pt x="66" y="0"/>
                    </a:cubicBezTo>
                    <a:cubicBezTo>
                      <a:pt x="69" y="3"/>
                      <a:pt x="71" y="6"/>
                      <a:pt x="73" y="9"/>
                    </a:cubicBezTo>
                    <a:cubicBezTo>
                      <a:pt x="75" y="11"/>
                      <a:pt x="74" y="13"/>
                      <a:pt x="72" y="15"/>
                    </a:cubicBezTo>
                    <a:cubicBezTo>
                      <a:pt x="68" y="18"/>
                      <a:pt x="68" y="18"/>
                      <a:pt x="70" y="23"/>
                    </a:cubicBezTo>
                    <a:cubicBezTo>
                      <a:pt x="72" y="31"/>
                      <a:pt x="74" y="38"/>
                      <a:pt x="76" y="45"/>
                    </a:cubicBezTo>
                    <a:cubicBezTo>
                      <a:pt x="82" y="30"/>
                      <a:pt x="87" y="15"/>
                      <a:pt x="93" y="0"/>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4" name="Freeform 334">
                <a:extLst>
                  <a:ext uri="{FF2B5EF4-FFF2-40B4-BE49-F238E27FC236}">
                    <a16:creationId xmlns:a16="http://schemas.microsoft.com/office/drawing/2014/main" id="{5D70F35D-F997-4887-89E7-55AF5EDC35C3}"/>
                  </a:ext>
                </a:extLst>
              </p:cNvPr>
              <p:cNvSpPr>
                <a:spLocks/>
              </p:cNvSpPr>
              <p:nvPr/>
            </p:nvSpPr>
            <p:spPr bwMode="gray">
              <a:xfrm>
                <a:off x="8688389" y="3972251"/>
                <a:ext cx="160570" cy="75021"/>
              </a:xfrm>
              <a:custGeom>
                <a:avLst/>
                <a:gdLst>
                  <a:gd name="T0" fmla="*/ 56 w 128"/>
                  <a:gd name="T1" fmla="*/ 42 h 60"/>
                  <a:gd name="T2" fmla="*/ 60 w 128"/>
                  <a:gd name="T3" fmla="*/ 29 h 60"/>
                  <a:gd name="T4" fmla="*/ 59 w 128"/>
                  <a:gd name="T5" fmla="*/ 26 h 60"/>
                  <a:gd name="T6" fmla="*/ 56 w 128"/>
                  <a:gd name="T7" fmla="*/ 20 h 60"/>
                  <a:gd name="T8" fmla="*/ 58 w 128"/>
                  <a:gd name="T9" fmla="*/ 12 h 60"/>
                  <a:gd name="T10" fmla="*/ 71 w 128"/>
                  <a:gd name="T11" fmla="*/ 11 h 60"/>
                  <a:gd name="T12" fmla="*/ 73 w 128"/>
                  <a:gd name="T13" fmla="*/ 20 h 60"/>
                  <a:gd name="T14" fmla="*/ 72 w 128"/>
                  <a:gd name="T15" fmla="*/ 22 h 60"/>
                  <a:gd name="T16" fmla="*/ 71 w 128"/>
                  <a:gd name="T17" fmla="*/ 36 h 60"/>
                  <a:gd name="T18" fmla="*/ 73 w 128"/>
                  <a:gd name="T19" fmla="*/ 41 h 60"/>
                  <a:gd name="T20" fmla="*/ 79 w 128"/>
                  <a:gd name="T21" fmla="*/ 22 h 60"/>
                  <a:gd name="T22" fmla="*/ 85 w 128"/>
                  <a:gd name="T23" fmla="*/ 3 h 60"/>
                  <a:gd name="T24" fmla="*/ 89 w 128"/>
                  <a:gd name="T25" fmla="*/ 1 h 60"/>
                  <a:gd name="T26" fmla="*/ 111 w 128"/>
                  <a:gd name="T27" fmla="*/ 11 h 60"/>
                  <a:gd name="T28" fmla="*/ 127 w 128"/>
                  <a:gd name="T29" fmla="*/ 34 h 60"/>
                  <a:gd name="T30" fmla="*/ 128 w 128"/>
                  <a:gd name="T31" fmla="*/ 55 h 60"/>
                  <a:gd name="T32" fmla="*/ 124 w 128"/>
                  <a:gd name="T33" fmla="*/ 60 h 60"/>
                  <a:gd name="T34" fmla="*/ 60 w 128"/>
                  <a:gd name="T35" fmla="*/ 59 h 60"/>
                  <a:gd name="T36" fmla="*/ 5 w 128"/>
                  <a:gd name="T37" fmla="*/ 60 h 60"/>
                  <a:gd name="T38" fmla="*/ 0 w 128"/>
                  <a:gd name="T39" fmla="*/ 55 h 60"/>
                  <a:gd name="T40" fmla="*/ 2 w 128"/>
                  <a:gd name="T41" fmla="*/ 29 h 60"/>
                  <a:gd name="T42" fmla="*/ 14 w 128"/>
                  <a:gd name="T43" fmla="*/ 13 h 60"/>
                  <a:gd name="T44" fmla="*/ 40 w 128"/>
                  <a:gd name="T45" fmla="*/ 1 h 60"/>
                  <a:gd name="T46" fmla="*/ 43 w 128"/>
                  <a:gd name="T47" fmla="*/ 3 h 60"/>
                  <a:gd name="T48" fmla="*/ 55 w 128"/>
                  <a:gd name="T49" fmla="*/ 39 h 60"/>
                  <a:gd name="T50" fmla="*/ 56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6" y="42"/>
                    </a:moveTo>
                    <a:cubicBezTo>
                      <a:pt x="57" y="37"/>
                      <a:pt x="59" y="33"/>
                      <a:pt x="60" y="29"/>
                    </a:cubicBezTo>
                    <a:cubicBezTo>
                      <a:pt x="60" y="28"/>
                      <a:pt x="60" y="27"/>
                      <a:pt x="59" y="26"/>
                    </a:cubicBezTo>
                    <a:cubicBezTo>
                      <a:pt x="58" y="24"/>
                      <a:pt x="57" y="22"/>
                      <a:pt x="56" y="20"/>
                    </a:cubicBezTo>
                    <a:cubicBezTo>
                      <a:pt x="55" y="17"/>
                      <a:pt x="55" y="14"/>
                      <a:pt x="58" y="12"/>
                    </a:cubicBezTo>
                    <a:cubicBezTo>
                      <a:pt x="61" y="9"/>
                      <a:pt x="67" y="9"/>
                      <a:pt x="71" y="11"/>
                    </a:cubicBezTo>
                    <a:cubicBezTo>
                      <a:pt x="73" y="13"/>
                      <a:pt x="74" y="16"/>
                      <a:pt x="73" y="20"/>
                    </a:cubicBezTo>
                    <a:cubicBezTo>
                      <a:pt x="72" y="20"/>
                      <a:pt x="72" y="22"/>
                      <a:pt x="72" y="22"/>
                    </a:cubicBezTo>
                    <a:cubicBezTo>
                      <a:pt x="68" y="27"/>
                      <a:pt x="69" y="31"/>
                      <a:pt x="71" y="36"/>
                    </a:cubicBezTo>
                    <a:cubicBezTo>
                      <a:pt x="72" y="37"/>
                      <a:pt x="72" y="39"/>
                      <a:pt x="73" y="41"/>
                    </a:cubicBezTo>
                    <a:cubicBezTo>
                      <a:pt x="75" y="35"/>
                      <a:pt x="77" y="28"/>
                      <a:pt x="79" y="22"/>
                    </a:cubicBezTo>
                    <a:cubicBezTo>
                      <a:pt x="81" y="16"/>
                      <a:pt x="83" y="10"/>
                      <a:pt x="85" y="3"/>
                    </a:cubicBezTo>
                    <a:cubicBezTo>
                      <a:pt x="86" y="1"/>
                      <a:pt x="87" y="0"/>
                      <a:pt x="89" y="1"/>
                    </a:cubicBezTo>
                    <a:cubicBezTo>
                      <a:pt x="96" y="6"/>
                      <a:pt x="103" y="9"/>
                      <a:pt x="111" y="11"/>
                    </a:cubicBezTo>
                    <a:cubicBezTo>
                      <a:pt x="122" y="15"/>
                      <a:pt x="126" y="23"/>
                      <a:pt x="127" y="34"/>
                    </a:cubicBezTo>
                    <a:cubicBezTo>
                      <a:pt x="128" y="41"/>
                      <a:pt x="128" y="48"/>
                      <a:pt x="128" y="55"/>
                    </a:cubicBezTo>
                    <a:cubicBezTo>
                      <a:pt x="128" y="59"/>
                      <a:pt x="127" y="60"/>
                      <a:pt x="124" y="60"/>
                    </a:cubicBezTo>
                    <a:cubicBezTo>
                      <a:pt x="102" y="59"/>
                      <a:pt x="81" y="59"/>
                      <a:pt x="60" y="59"/>
                    </a:cubicBezTo>
                    <a:cubicBezTo>
                      <a:pt x="42" y="59"/>
                      <a:pt x="24" y="59"/>
                      <a:pt x="5" y="60"/>
                    </a:cubicBezTo>
                    <a:cubicBezTo>
                      <a:pt x="2" y="60"/>
                      <a:pt x="0" y="59"/>
                      <a:pt x="0" y="55"/>
                    </a:cubicBezTo>
                    <a:cubicBezTo>
                      <a:pt x="1" y="46"/>
                      <a:pt x="0" y="38"/>
                      <a:pt x="2" y="29"/>
                    </a:cubicBezTo>
                    <a:cubicBezTo>
                      <a:pt x="3" y="22"/>
                      <a:pt x="7" y="16"/>
                      <a:pt x="14" y="13"/>
                    </a:cubicBezTo>
                    <a:cubicBezTo>
                      <a:pt x="23" y="9"/>
                      <a:pt x="32" y="6"/>
                      <a:pt x="40" y="1"/>
                    </a:cubicBezTo>
                    <a:cubicBezTo>
                      <a:pt x="42" y="0"/>
                      <a:pt x="43" y="2"/>
                      <a:pt x="43" y="3"/>
                    </a:cubicBezTo>
                    <a:cubicBezTo>
                      <a:pt x="47" y="15"/>
                      <a:pt x="51" y="27"/>
                      <a:pt x="55" y="39"/>
                    </a:cubicBezTo>
                    <a:cubicBezTo>
                      <a:pt x="55" y="39"/>
                      <a:pt x="55" y="40"/>
                      <a:pt x="56"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5" name="Freeform 335">
                <a:extLst>
                  <a:ext uri="{FF2B5EF4-FFF2-40B4-BE49-F238E27FC236}">
                    <a16:creationId xmlns:a16="http://schemas.microsoft.com/office/drawing/2014/main" id="{F196F603-6545-461B-B437-E7DE810BD835}"/>
                  </a:ext>
                </a:extLst>
              </p:cNvPr>
              <p:cNvSpPr>
                <a:spLocks/>
              </p:cNvSpPr>
              <p:nvPr/>
            </p:nvSpPr>
            <p:spPr bwMode="gray">
              <a:xfrm>
                <a:off x="8723926"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7" y="44"/>
                      <a:pt x="69" y="47"/>
                    </a:cubicBezTo>
                    <a:cubicBezTo>
                      <a:pt x="71" y="52"/>
                      <a:pt x="67" y="63"/>
                      <a:pt x="63" y="66"/>
                    </a:cubicBezTo>
                    <a:cubicBezTo>
                      <a:pt x="61" y="67"/>
                      <a:pt x="60" y="69"/>
                      <a:pt x="60" y="71"/>
                    </a:cubicBezTo>
                    <a:cubicBezTo>
                      <a:pt x="57" y="80"/>
                      <a:pt x="53" y="87"/>
                      <a:pt x="43" y="90"/>
                    </a:cubicBezTo>
                    <a:cubicBezTo>
                      <a:pt x="32" y="93"/>
                      <a:pt x="19"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3"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6" name="Freeform 336">
                <a:extLst>
                  <a:ext uri="{FF2B5EF4-FFF2-40B4-BE49-F238E27FC236}">
                    <a16:creationId xmlns:a16="http://schemas.microsoft.com/office/drawing/2014/main" id="{1DC53271-3296-477F-8E3F-C96929C5F7E0}"/>
                  </a:ext>
                </a:extLst>
              </p:cNvPr>
              <p:cNvSpPr>
                <a:spLocks/>
              </p:cNvSpPr>
              <p:nvPr/>
            </p:nvSpPr>
            <p:spPr bwMode="gray">
              <a:xfrm>
                <a:off x="8941089" y="3972251"/>
                <a:ext cx="159254" cy="75021"/>
              </a:xfrm>
              <a:custGeom>
                <a:avLst/>
                <a:gdLst>
                  <a:gd name="T0" fmla="*/ 55 w 127"/>
                  <a:gd name="T1" fmla="*/ 42 h 60"/>
                  <a:gd name="T2" fmla="*/ 59 w 127"/>
                  <a:gd name="T3" fmla="*/ 29 h 60"/>
                  <a:gd name="T4" fmla="*/ 58 w 127"/>
                  <a:gd name="T5" fmla="*/ 26 h 60"/>
                  <a:gd name="T6" fmla="*/ 55 w 127"/>
                  <a:gd name="T7" fmla="*/ 20 h 60"/>
                  <a:gd name="T8" fmla="*/ 57 w 127"/>
                  <a:gd name="T9" fmla="*/ 12 h 60"/>
                  <a:gd name="T10" fmla="*/ 70 w 127"/>
                  <a:gd name="T11" fmla="*/ 11 h 60"/>
                  <a:gd name="T12" fmla="*/ 72 w 127"/>
                  <a:gd name="T13" fmla="*/ 20 h 60"/>
                  <a:gd name="T14" fmla="*/ 71 w 127"/>
                  <a:gd name="T15" fmla="*/ 22 h 60"/>
                  <a:gd name="T16" fmla="*/ 70 w 127"/>
                  <a:gd name="T17" fmla="*/ 36 h 60"/>
                  <a:gd name="T18" fmla="*/ 72 w 127"/>
                  <a:gd name="T19" fmla="*/ 41 h 60"/>
                  <a:gd name="T20" fmla="*/ 78 w 127"/>
                  <a:gd name="T21" fmla="*/ 22 h 60"/>
                  <a:gd name="T22" fmla="*/ 84 w 127"/>
                  <a:gd name="T23" fmla="*/ 3 h 60"/>
                  <a:gd name="T24" fmla="*/ 89 w 127"/>
                  <a:gd name="T25" fmla="*/ 1 h 60"/>
                  <a:gd name="T26" fmla="*/ 110 w 127"/>
                  <a:gd name="T27" fmla="*/ 11 h 60"/>
                  <a:gd name="T28" fmla="*/ 127 w 127"/>
                  <a:gd name="T29" fmla="*/ 34 h 60"/>
                  <a:gd name="T30" fmla="*/ 127 w 127"/>
                  <a:gd name="T31" fmla="*/ 55 h 60"/>
                  <a:gd name="T32" fmla="*/ 123 w 127"/>
                  <a:gd name="T33" fmla="*/ 60 h 60"/>
                  <a:gd name="T34" fmla="*/ 59 w 127"/>
                  <a:gd name="T35" fmla="*/ 59 h 60"/>
                  <a:gd name="T36" fmla="*/ 5 w 127"/>
                  <a:gd name="T37" fmla="*/ 60 h 60"/>
                  <a:gd name="T38" fmla="*/ 0 w 127"/>
                  <a:gd name="T39" fmla="*/ 55 h 60"/>
                  <a:gd name="T40" fmla="*/ 1 w 127"/>
                  <a:gd name="T41" fmla="*/ 29 h 60"/>
                  <a:gd name="T42" fmla="*/ 13 w 127"/>
                  <a:gd name="T43" fmla="*/ 13 h 60"/>
                  <a:gd name="T44" fmla="*/ 39 w 127"/>
                  <a:gd name="T45" fmla="*/ 1 h 60"/>
                  <a:gd name="T46" fmla="*/ 43 w 127"/>
                  <a:gd name="T47" fmla="*/ 3 h 60"/>
                  <a:gd name="T48" fmla="*/ 54 w 127"/>
                  <a:gd name="T49" fmla="*/ 39 h 60"/>
                  <a:gd name="T50" fmla="*/ 55 w 127"/>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0">
                    <a:moveTo>
                      <a:pt x="55" y="42"/>
                    </a:moveTo>
                    <a:cubicBezTo>
                      <a:pt x="56" y="37"/>
                      <a:pt x="58" y="33"/>
                      <a:pt x="59" y="29"/>
                    </a:cubicBezTo>
                    <a:cubicBezTo>
                      <a:pt x="60" y="28"/>
                      <a:pt x="59" y="27"/>
                      <a:pt x="58" y="26"/>
                    </a:cubicBezTo>
                    <a:cubicBezTo>
                      <a:pt x="57" y="24"/>
                      <a:pt x="56" y="22"/>
                      <a:pt x="55" y="20"/>
                    </a:cubicBezTo>
                    <a:cubicBezTo>
                      <a:pt x="54" y="17"/>
                      <a:pt x="54" y="14"/>
                      <a:pt x="57" y="12"/>
                    </a:cubicBezTo>
                    <a:cubicBezTo>
                      <a:pt x="60" y="9"/>
                      <a:pt x="66" y="9"/>
                      <a:pt x="70" y="11"/>
                    </a:cubicBezTo>
                    <a:cubicBezTo>
                      <a:pt x="73" y="13"/>
                      <a:pt x="73" y="16"/>
                      <a:pt x="72" y="20"/>
                    </a:cubicBezTo>
                    <a:cubicBezTo>
                      <a:pt x="72" y="20"/>
                      <a:pt x="71" y="22"/>
                      <a:pt x="71" y="22"/>
                    </a:cubicBezTo>
                    <a:cubicBezTo>
                      <a:pt x="67" y="27"/>
                      <a:pt x="68" y="31"/>
                      <a:pt x="70" y="36"/>
                    </a:cubicBezTo>
                    <a:cubicBezTo>
                      <a:pt x="71" y="37"/>
                      <a:pt x="71" y="39"/>
                      <a:pt x="72" y="41"/>
                    </a:cubicBezTo>
                    <a:cubicBezTo>
                      <a:pt x="74" y="35"/>
                      <a:pt x="76" y="28"/>
                      <a:pt x="78" y="22"/>
                    </a:cubicBezTo>
                    <a:cubicBezTo>
                      <a:pt x="80" y="16"/>
                      <a:pt x="82" y="10"/>
                      <a:pt x="84" y="3"/>
                    </a:cubicBezTo>
                    <a:cubicBezTo>
                      <a:pt x="85" y="1"/>
                      <a:pt x="86" y="0"/>
                      <a:pt x="89" y="1"/>
                    </a:cubicBezTo>
                    <a:cubicBezTo>
                      <a:pt x="95" y="6"/>
                      <a:pt x="102" y="9"/>
                      <a:pt x="110" y="11"/>
                    </a:cubicBezTo>
                    <a:cubicBezTo>
                      <a:pt x="121" y="15"/>
                      <a:pt x="125" y="23"/>
                      <a:pt x="127" y="34"/>
                    </a:cubicBezTo>
                    <a:cubicBezTo>
                      <a:pt x="127" y="41"/>
                      <a:pt x="127" y="48"/>
                      <a:pt x="127" y="55"/>
                    </a:cubicBezTo>
                    <a:cubicBezTo>
                      <a:pt x="127" y="59"/>
                      <a:pt x="126" y="60"/>
                      <a:pt x="123" y="60"/>
                    </a:cubicBezTo>
                    <a:cubicBezTo>
                      <a:pt x="101" y="59"/>
                      <a:pt x="80" y="59"/>
                      <a:pt x="59" y="59"/>
                    </a:cubicBezTo>
                    <a:cubicBezTo>
                      <a:pt x="41" y="59"/>
                      <a:pt x="23" y="59"/>
                      <a:pt x="5" y="60"/>
                    </a:cubicBezTo>
                    <a:cubicBezTo>
                      <a:pt x="1" y="60"/>
                      <a:pt x="0" y="59"/>
                      <a:pt x="0" y="55"/>
                    </a:cubicBezTo>
                    <a:cubicBezTo>
                      <a:pt x="0" y="46"/>
                      <a:pt x="0" y="38"/>
                      <a:pt x="1" y="29"/>
                    </a:cubicBezTo>
                    <a:cubicBezTo>
                      <a:pt x="3" y="22"/>
                      <a:pt x="6" y="16"/>
                      <a:pt x="13"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7" name="Freeform 337">
                <a:extLst>
                  <a:ext uri="{FF2B5EF4-FFF2-40B4-BE49-F238E27FC236}">
                    <a16:creationId xmlns:a16="http://schemas.microsoft.com/office/drawing/2014/main" id="{05CCF1B1-A096-479A-AE9B-43AE112BDF1C}"/>
                  </a:ext>
                </a:extLst>
              </p:cNvPr>
              <p:cNvSpPr>
                <a:spLocks/>
              </p:cNvSpPr>
              <p:nvPr/>
            </p:nvSpPr>
            <p:spPr bwMode="gray">
              <a:xfrm>
                <a:off x="8976625"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8" y="44"/>
                      <a:pt x="69" y="47"/>
                    </a:cubicBezTo>
                    <a:cubicBezTo>
                      <a:pt x="71" y="52"/>
                      <a:pt x="67" y="63"/>
                      <a:pt x="63" y="66"/>
                    </a:cubicBezTo>
                    <a:cubicBezTo>
                      <a:pt x="61" y="67"/>
                      <a:pt x="61" y="69"/>
                      <a:pt x="60" y="71"/>
                    </a:cubicBezTo>
                    <a:cubicBezTo>
                      <a:pt x="57" y="80"/>
                      <a:pt x="53" y="87"/>
                      <a:pt x="43" y="90"/>
                    </a:cubicBezTo>
                    <a:cubicBezTo>
                      <a:pt x="32" y="93"/>
                      <a:pt x="20"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4"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8" name="Freeform 338">
                <a:extLst>
                  <a:ext uri="{FF2B5EF4-FFF2-40B4-BE49-F238E27FC236}">
                    <a16:creationId xmlns:a16="http://schemas.microsoft.com/office/drawing/2014/main" id="{11068395-0815-4CB0-8652-8A2F0858CB18}"/>
                  </a:ext>
                </a:extLst>
              </p:cNvPr>
              <p:cNvSpPr>
                <a:spLocks/>
              </p:cNvSpPr>
              <p:nvPr/>
            </p:nvSpPr>
            <p:spPr bwMode="gray">
              <a:xfrm>
                <a:off x="9193788" y="3972251"/>
                <a:ext cx="160570" cy="75021"/>
              </a:xfrm>
              <a:custGeom>
                <a:avLst/>
                <a:gdLst>
                  <a:gd name="T0" fmla="*/ 55 w 128"/>
                  <a:gd name="T1" fmla="*/ 42 h 60"/>
                  <a:gd name="T2" fmla="*/ 59 w 128"/>
                  <a:gd name="T3" fmla="*/ 29 h 60"/>
                  <a:gd name="T4" fmla="*/ 58 w 128"/>
                  <a:gd name="T5" fmla="*/ 26 h 60"/>
                  <a:gd name="T6" fmla="*/ 55 w 128"/>
                  <a:gd name="T7" fmla="*/ 20 h 60"/>
                  <a:gd name="T8" fmla="*/ 57 w 128"/>
                  <a:gd name="T9" fmla="*/ 12 h 60"/>
                  <a:gd name="T10" fmla="*/ 70 w 128"/>
                  <a:gd name="T11" fmla="*/ 11 h 60"/>
                  <a:gd name="T12" fmla="*/ 72 w 128"/>
                  <a:gd name="T13" fmla="*/ 20 h 60"/>
                  <a:gd name="T14" fmla="*/ 71 w 128"/>
                  <a:gd name="T15" fmla="*/ 22 h 60"/>
                  <a:gd name="T16" fmla="*/ 70 w 128"/>
                  <a:gd name="T17" fmla="*/ 36 h 60"/>
                  <a:gd name="T18" fmla="*/ 73 w 128"/>
                  <a:gd name="T19" fmla="*/ 41 h 60"/>
                  <a:gd name="T20" fmla="*/ 79 w 128"/>
                  <a:gd name="T21" fmla="*/ 22 h 60"/>
                  <a:gd name="T22" fmla="*/ 84 w 128"/>
                  <a:gd name="T23" fmla="*/ 3 h 60"/>
                  <a:gd name="T24" fmla="*/ 89 w 128"/>
                  <a:gd name="T25" fmla="*/ 1 h 60"/>
                  <a:gd name="T26" fmla="*/ 110 w 128"/>
                  <a:gd name="T27" fmla="*/ 11 h 60"/>
                  <a:gd name="T28" fmla="*/ 127 w 128"/>
                  <a:gd name="T29" fmla="*/ 34 h 60"/>
                  <a:gd name="T30" fmla="*/ 128 w 128"/>
                  <a:gd name="T31" fmla="*/ 55 h 60"/>
                  <a:gd name="T32" fmla="*/ 123 w 128"/>
                  <a:gd name="T33" fmla="*/ 60 h 60"/>
                  <a:gd name="T34" fmla="*/ 59 w 128"/>
                  <a:gd name="T35" fmla="*/ 59 h 60"/>
                  <a:gd name="T36" fmla="*/ 5 w 128"/>
                  <a:gd name="T37" fmla="*/ 60 h 60"/>
                  <a:gd name="T38" fmla="*/ 0 w 128"/>
                  <a:gd name="T39" fmla="*/ 55 h 60"/>
                  <a:gd name="T40" fmla="*/ 1 w 128"/>
                  <a:gd name="T41" fmla="*/ 29 h 60"/>
                  <a:gd name="T42" fmla="*/ 14 w 128"/>
                  <a:gd name="T43" fmla="*/ 13 h 60"/>
                  <a:gd name="T44" fmla="*/ 39 w 128"/>
                  <a:gd name="T45" fmla="*/ 1 h 60"/>
                  <a:gd name="T46" fmla="*/ 43 w 128"/>
                  <a:gd name="T47" fmla="*/ 3 h 60"/>
                  <a:gd name="T48" fmla="*/ 54 w 128"/>
                  <a:gd name="T49" fmla="*/ 39 h 60"/>
                  <a:gd name="T50" fmla="*/ 55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5" y="42"/>
                    </a:moveTo>
                    <a:cubicBezTo>
                      <a:pt x="57" y="37"/>
                      <a:pt x="58" y="33"/>
                      <a:pt x="59" y="29"/>
                    </a:cubicBezTo>
                    <a:cubicBezTo>
                      <a:pt x="60" y="28"/>
                      <a:pt x="59" y="27"/>
                      <a:pt x="58" y="26"/>
                    </a:cubicBezTo>
                    <a:cubicBezTo>
                      <a:pt x="57" y="24"/>
                      <a:pt x="56" y="22"/>
                      <a:pt x="55" y="20"/>
                    </a:cubicBezTo>
                    <a:cubicBezTo>
                      <a:pt x="54" y="17"/>
                      <a:pt x="54" y="14"/>
                      <a:pt x="57" y="12"/>
                    </a:cubicBezTo>
                    <a:cubicBezTo>
                      <a:pt x="60" y="9"/>
                      <a:pt x="67" y="9"/>
                      <a:pt x="70" y="11"/>
                    </a:cubicBezTo>
                    <a:cubicBezTo>
                      <a:pt x="73" y="13"/>
                      <a:pt x="73" y="16"/>
                      <a:pt x="72" y="20"/>
                    </a:cubicBezTo>
                    <a:cubicBezTo>
                      <a:pt x="72" y="20"/>
                      <a:pt x="72" y="22"/>
                      <a:pt x="71" y="22"/>
                    </a:cubicBezTo>
                    <a:cubicBezTo>
                      <a:pt x="67" y="27"/>
                      <a:pt x="68" y="31"/>
                      <a:pt x="70" y="36"/>
                    </a:cubicBezTo>
                    <a:cubicBezTo>
                      <a:pt x="71" y="37"/>
                      <a:pt x="71" y="39"/>
                      <a:pt x="73" y="41"/>
                    </a:cubicBezTo>
                    <a:cubicBezTo>
                      <a:pt x="75" y="35"/>
                      <a:pt x="77" y="28"/>
                      <a:pt x="79" y="22"/>
                    </a:cubicBezTo>
                    <a:cubicBezTo>
                      <a:pt x="81" y="16"/>
                      <a:pt x="83" y="10"/>
                      <a:pt x="84" y="3"/>
                    </a:cubicBezTo>
                    <a:cubicBezTo>
                      <a:pt x="85" y="1"/>
                      <a:pt x="86" y="0"/>
                      <a:pt x="89" y="1"/>
                    </a:cubicBezTo>
                    <a:cubicBezTo>
                      <a:pt x="95" y="6"/>
                      <a:pt x="102" y="9"/>
                      <a:pt x="110" y="11"/>
                    </a:cubicBezTo>
                    <a:cubicBezTo>
                      <a:pt x="121" y="15"/>
                      <a:pt x="126" y="23"/>
                      <a:pt x="127" y="34"/>
                    </a:cubicBezTo>
                    <a:cubicBezTo>
                      <a:pt x="127" y="41"/>
                      <a:pt x="127" y="48"/>
                      <a:pt x="128" y="55"/>
                    </a:cubicBezTo>
                    <a:cubicBezTo>
                      <a:pt x="128" y="59"/>
                      <a:pt x="126" y="60"/>
                      <a:pt x="123" y="60"/>
                    </a:cubicBezTo>
                    <a:cubicBezTo>
                      <a:pt x="102" y="59"/>
                      <a:pt x="80" y="59"/>
                      <a:pt x="59" y="59"/>
                    </a:cubicBezTo>
                    <a:cubicBezTo>
                      <a:pt x="41" y="59"/>
                      <a:pt x="23" y="59"/>
                      <a:pt x="5" y="60"/>
                    </a:cubicBezTo>
                    <a:cubicBezTo>
                      <a:pt x="1" y="60"/>
                      <a:pt x="0" y="59"/>
                      <a:pt x="0" y="55"/>
                    </a:cubicBezTo>
                    <a:cubicBezTo>
                      <a:pt x="0" y="46"/>
                      <a:pt x="0" y="38"/>
                      <a:pt x="1" y="29"/>
                    </a:cubicBezTo>
                    <a:cubicBezTo>
                      <a:pt x="3" y="22"/>
                      <a:pt x="7" y="16"/>
                      <a:pt x="14"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79" name="Freeform 339">
                <a:extLst>
                  <a:ext uri="{FF2B5EF4-FFF2-40B4-BE49-F238E27FC236}">
                    <a16:creationId xmlns:a16="http://schemas.microsoft.com/office/drawing/2014/main" id="{E081CFAE-5D84-4655-BEEE-97C051D040AA}"/>
                  </a:ext>
                </a:extLst>
              </p:cNvPr>
              <p:cNvSpPr>
                <a:spLocks/>
              </p:cNvSpPr>
              <p:nvPr/>
            </p:nvSpPr>
            <p:spPr bwMode="gray">
              <a:xfrm>
                <a:off x="9229325" y="3860379"/>
                <a:ext cx="88182" cy="117137"/>
              </a:xfrm>
              <a:custGeom>
                <a:avLst/>
                <a:gdLst>
                  <a:gd name="T0" fmla="*/ 69 w 71"/>
                  <a:gd name="T1" fmla="*/ 32 h 93"/>
                  <a:gd name="T2" fmla="*/ 69 w 71"/>
                  <a:gd name="T3" fmla="*/ 38 h 93"/>
                  <a:gd name="T4" fmla="*/ 69 w 71"/>
                  <a:gd name="T5" fmla="*/ 47 h 93"/>
                  <a:gd name="T6" fmla="*/ 63 w 71"/>
                  <a:gd name="T7" fmla="*/ 66 h 93"/>
                  <a:gd name="T8" fmla="*/ 60 w 71"/>
                  <a:gd name="T9" fmla="*/ 71 h 93"/>
                  <a:gd name="T10" fmla="*/ 44 w 71"/>
                  <a:gd name="T11" fmla="*/ 90 h 93"/>
                  <a:gd name="T12" fmla="*/ 14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9" y="38"/>
                    </a:cubicBezTo>
                    <a:cubicBezTo>
                      <a:pt x="68" y="41"/>
                      <a:pt x="68" y="44"/>
                      <a:pt x="69" y="47"/>
                    </a:cubicBezTo>
                    <a:cubicBezTo>
                      <a:pt x="71" y="52"/>
                      <a:pt x="67" y="63"/>
                      <a:pt x="63" y="66"/>
                    </a:cubicBezTo>
                    <a:cubicBezTo>
                      <a:pt x="61" y="67"/>
                      <a:pt x="61" y="69"/>
                      <a:pt x="60" y="71"/>
                    </a:cubicBezTo>
                    <a:cubicBezTo>
                      <a:pt x="58" y="80"/>
                      <a:pt x="53" y="87"/>
                      <a:pt x="44" y="90"/>
                    </a:cubicBezTo>
                    <a:cubicBezTo>
                      <a:pt x="32" y="93"/>
                      <a:pt x="20" y="90"/>
                      <a:pt x="14" y="79"/>
                    </a:cubicBezTo>
                    <a:cubicBezTo>
                      <a:pt x="9" y="71"/>
                      <a:pt x="5" y="62"/>
                      <a:pt x="2" y="53"/>
                    </a:cubicBezTo>
                    <a:cubicBezTo>
                      <a:pt x="1" y="50"/>
                      <a:pt x="0" y="46"/>
                      <a:pt x="4" y="42"/>
                    </a:cubicBezTo>
                    <a:cubicBezTo>
                      <a:pt x="5" y="41"/>
                      <a:pt x="4" y="40"/>
                      <a:pt x="4" y="39"/>
                    </a:cubicBezTo>
                    <a:cubicBezTo>
                      <a:pt x="2" y="24"/>
                      <a:pt x="9" y="14"/>
                      <a:pt x="20" y="7"/>
                    </a:cubicBezTo>
                    <a:cubicBezTo>
                      <a:pt x="31" y="0"/>
                      <a:pt x="41" y="0"/>
                      <a:pt x="52" y="6"/>
                    </a:cubicBezTo>
                    <a:cubicBezTo>
                      <a:pt x="53" y="6"/>
                      <a:pt x="54" y="7"/>
                      <a:pt x="54" y="8"/>
                    </a:cubicBezTo>
                    <a:cubicBezTo>
                      <a:pt x="57" y="10"/>
                      <a:pt x="60"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80" name="Line 340">
                <a:extLst>
                  <a:ext uri="{FF2B5EF4-FFF2-40B4-BE49-F238E27FC236}">
                    <a16:creationId xmlns:a16="http://schemas.microsoft.com/office/drawing/2014/main" id="{B10AFC4F-5AD1-4FC9-B8D5-0E91AFDF2BBF}"/>
                  </a:ext>
                </a:extLst>
              </p:cNvPr>
              <p:cNvSpPr>
                <a:spLocks noChangeShapeType="1"/>
              </p:cNvSpPr>
              <p:nvPr/>
            </p:nvSpPr>
            <p:spPr bwMode="gray">
              <a:xfrm>
                <a:off x="8780519" y="3765616"/>
                <a:ext cx="480393" cy="0"/>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81" name="Line 341">
                <a:extLst>
                  <a:ext uri="{FF2B5EF4-FFF2-40B4-BE49-F238E27FC236}">
                    <a16:creationId xmlns:a16="http://schemas.microsoft.com/office/drawing/2014/main" id="{05480161-784C-42D9-ACE4-B44E4512085B}"/>
                  </a:ext>
                </a:extLst>
              </p:cNvPr>
              <p:cNvSpPr>
                <a:spLocks noChangeShapeType="1"/>
              </p:cNvSpPr>
              <p:nvPr/>
            </p:nvSpPr>
            <p:spPr bwMode="gray">
              <a:xfrm>
                <a:off x="9020057" y="3730080"/>
                <a:ext cx="0" cy="103976"/>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82" name="Line 342">
                <a:extLst>
                  <a:ext uri="{FF2B5EF4-FFF2-40B4-BE49-F238E27FC236}">
                    <a16:creationId xmlns:a16="http://schemas.microsoft.com/office/drawing/2014/main" id="{7FE18163-E8AC-4CF1-8499-6534F743E068}"/>
                  </a:ext>
                </a:extLst>
              </p:cNvPr>
              <p:cNvSpPr>
                <a:spLocks noChangeShapeType="1"/>
              </p:cNvSpPr>
              <p:nvPr/>
            </p:nvSpPr>
            <p:spPr bwMode="gray">
              <a:xfrm>
                <a:off x="9260912"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83" name="Line 343">
                <a:extLst>
                  <a:ext uri="{FF2B5EF4-FFF2-40B4-BE49-F238E27FC236}">
                    <a16:creationId xmlns:a16="http://schemas.microsoft.com/office/drawing/2014/main" id="{118E23AB-94B6-47A8-A186-61EC2BAF4ED5}"/>
                  </a:ext>
                </a:extLst>
              </p:cNvPr>
              <p:cNvSpPr>
                <a:spLocks noChangeShapeType="1"/>
              </p:cNvSpPr>
              <p:nvPr/>
            </p:nvSpPr>
            <p:spPr bwMode="gray">
              <a:xfrm>
                <a:off x="8780519"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grpSp>
        <p:nvGrpSpPr>
          <p:cNvPr id="84" name="Group 83">
            <a:extLst>
              <a:ext uri="{FF2B5EF4-FFF2-40B4-BE49-F238E27FC236}">
                <a16:creationId xmlns:a16="http://schemas.microsoft.com/office/drawing/2014/main" id="{F5962D7D-11FA-42AB-B1F0-2B8ECD74CA6F}"/>
              </a:ext>
            </a:extLst>
          </p:cNvPr>
          <p:cNvGrpSpPr/>
          <p:nvPr/>
        </p:nvGrpSpPr>
        <p:grpSpPr>
          <a:xfrm>
            <a:off x="5019522" y="4602480"/>
            <a:ext cx="1980000" cy="1187503"/>
            <a:chOff x="5780262" y="4602480"/>
            <a:chExt cx="1980000" cy="1187503"/>
          </a:xfrm>
        </p:grpSpPr>
        <p:sp>
          <p:nvSpPr>
            <p:cNvPr id="85" name="Rectangle 84">
              <a:extLst>
                <a:ext uri="{FF2B5EF4-FFF2-40B4-BE49-F238E27FC236}">
                  <a16:creationId xmlns:a16="http://schemas.microsoft.com/office/drawing/2014/main" id="{42A687A1-3467-4542-8023-32437A56AE0E}"/>
                </a:ext>
              </a:extLst>
            </p:cNvPr>
            <p:cNvSpPr/>
            <p:nvPr/>
          </p:nvSpPr>
          <p:spPr>
            <a:xfrm>
              <a:off x="5780262"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Reducing cost of doing business</a:t>
              </a:r>
            </a:p>
          </p:txBody>
        </p:sp>
        <p:grpSp>
          <p:nvGrpSpPr>
            <p:cNvPr id="86" name="Group 85">
              <a:extLst>
                <a:ext uri="{FF2B5EF4-FFF2-40B4-BE49-F238E27FC236}">
                  <a16:creationId xmlns:a16="http://schemas.microsoft.com/office/drawing/2014/main" id="{43E92A95-728C-4E7B-8437-5334517914E9}"/>
                </a:ext>
              </a:extLst>
            </p:cNvPr>
            <p:cNvGrpSpPr>
              <a:grpSpLocks noChangeAspect="1"/>
            </p:cNvGrpSpPr>
            <p:nvPr/>
          </p:nvGrpSpPr>
          <p:grpSpPr bwMode="gray">
            <a:xfrm>
              <a:off x="6609204" y="4763501"/>
              <a:ext cx="322116" cy="404384"/>
              <a:chOff x="7744714" y="4364461"/>
              <a:chExt cx="365888" cy="459335"/>
            </a:xfrm>
            <a:solidFill>
              <a:schemeClr val="bg1"/>
            </a:solidFill>
          </p:grpSpPr>
          <p:sp>
            <p:nvSpPr>
              <p:cNvPr id="87" name="Freeform 296">
                <a:extLst>
                  <a:ext uri="{FF2B5EF4-FFF2-40B4-BE49-F238E27FC236}">
                    <a16:creationId xmlns:a16="http://schemas.microsoft.com/office/drawing/2014/main" id="{9D0F35C2-69FC-4D4A-9765-3FDEA3CF945A}"/>
                  </a:ext>
                </a:extLst>
              </p:cNvPr>
              <p:cNvSpPr>
                <a:spLocks noEditPoints="1"/>
              </p:cNvSpPr>
              <p:nvPr/>
            </p:nvSpPr>
            <p:spPr bwMode="gray">
              <a:xfrm>
                <a:off x="7744714" y="4364461"/>
                <a:ext cx="365888" cy="459335"/>
              </a:xfrm>
              <a:custGeom>
                <a:avLst/>
                <a:gdLst>
                  <a:gd name="T0" fmla="*/ 88 w 291"/>
                  <a:gd name="T1" fmla="*/ 365 h 365"/>
                  <a:gd name="T2" fmla="*/ 110 w 291"/>
                  <a:gd name="T3" fmla="*/ 314 h 365"/>
                  <a:gd name="T4" fmla="*/ 66 w 291"/>
                  <a:gd name="T5" fmla="*/ 316 h 365"/>
                  <a:gd name="T6" fmla="*/ 33 w 291"/>
                  <a:gd name="T7" fmla="*/ 290 h 365"/>
                  <a:gd name="T8" fmla="*/ 25 w 291"/>
                  <a:gd name="T9" fmla="*/ 241 h 365"/>
                  <a:gd name="T10" fmla="*/ 19 w 291"/>
                  <a:gd name="T11" fmla="*/ 226 h 365"/>
                  <a:gd name="T12" fmla="*/ 2 w 291"/>
                  <a:gd name="T13" fmla="*/ 211 h 365"/>
                  <a:gd name="T14" fmla="*/ 30 w 291"/>
                  <a:gd name="T15" fmla="*/ 159 h 365"/>
                  <a:gd name="T16" fmla="*/ 29 w 291"/>
                  <a:gd name="T17" fmla="*/ 92 h 365"/>
                  <a:gd name="T18" fmla="*/ 107 w 291"/>
                  <a:gd name="T19" fmla="*/ 8 h 365"/>
                  <a:gd name="T20" fmla="*/ 275 w 291"/>
                  <a:gd name="T21" fmla="*/ 74 h 365"/>
                  <a:gd name="T22" fmla="*/ 254 w 291"/>
                  <a:gd name="T23" fmla="*/ 223 h 365"/>
                  <a:gd name="T24" fmla="*/ 235 w 291"/>
                  <a:gd name="T25" fmla="*/ 291 h 365"/>
                  <a:gd name="T26" fmla="*/ 285 w 291"/>
                  <a:gd name="T27" fmla="*/ 365 h 365"/>
                  <a:gd name="T28" fmla="*/ 217 w 291"/>
                  <a:gd name="T29" fmla="*/ 188 h 365"/>
                  <a:gd name="T30" fmla="*/ 242 w 291"/>
                  <a:gd name="T31" fmla="*/ 182 h 365"/>
                  <a:gd name="T32" fmla="*/ 247 w 291"/>
                  <a:gd name="T33" fmla="*/ 169 h 365"/>
                  <a:gd name="T34" fmla="*/ 260 w 291"/>
                  <a:gd name="T35" fmla="*/ 146 h 365"/>
                  <a:gd name="T36" fmla="*/ 255 w 291"/>
                  <a:gd name="T37" fmla="*/ 135 h 365"/>
                  <a:gd name="T38" fmla="*/ 248 w 291"/>
                  <a:gd name="T39" fmla="*/ 111 h 365"/>
                  <a:gd name="T40" fmla="*/ 235 w 291"/>
                  <a:gd name="T41" fmla="*/ 105 h 365"/>
                  <a:gd name="T42" fmla="*/ 211 w 291"/>
                  <a:gd name="T43" fmla="*/ 92 h 365"/>
                  <a:gd name="T44" fmla="*/ 201 w 291"/>
                  <a:gd name="T45" fmla="*/ 97 h 365"/>
                  <a:gd name="T46" fmla="*/ 175 w 291"/>
                  <a:gd name="T47" fmla="*/ 105 h 365"/>
                  <a:gd name="T48" fmla="*/ 170 w 291"/>
                  <a:gd name="T49" fmla="*/ 117 h 365"/>
                  <a:gd name="T50" fmla="*/ 158 w 291"/>
                  <a:gd name="T51" fmla="*/ 140 h 365"/>
                  <a:gd name="T52" fmla="*/ 162 w 291"/>
                  <a:gd name="T53" fmla="*/ 152 h 365"/>
                  <a:gd name="T54" fmla="*/ 170 w 291"/>
                  <a:gd name="T55" fmla="*/ 177 h 365"/>
                  <a:gd name="T56" fmla="*/ 183 w 291"/>
                  <a:gd name="T57" fmla="*/ 181 h 365"/>
                  <a:gd name="T58" fmla="*/ 208 w 291"/>
                  <a:gd name="T59" fmla="*/ 194 h 365"/>
                  <a:gd name="T60" fmla="*/ 107 w 291"/>
                  <a:gd name="T61" fmla="*/ 33 h 365"/>
                  <a:gd name="T62" fmla="*/ 101 w 291"/>
                  <a:gd name="T63" fmla="*/ 51 h 365"/>
                  <a:gd name="T64" fmla="*/ 101 w 291"/>
                  <a:gd name="T65" fmla="*/ 64 h 365"/>
                  <a:gd name="T66" fmla="*/ 109 w 291"/>
                  <a:gd name="T67" fmla="*/ 85 h 365"/>
                  <a:gd name="T68" fmla="*/ 130 w 291"/>
                  <a:gd name="T69" fmla="*/ 93 h 365"/>
                  <a:gd name="T70" fmla="*/ 143 w 291"/>
                  <a:gd name="T71" fmla="*/ 94 h 365"/>
                  <a:gd name="T72" fmla="*/ 164 w 291"/>
                  <a:gd name="T73" fmla="*/ 85 h 365"/>
                  <a:gd name="T74" fmla="*/ 171 w 291"/>
                  <a:gd name="T75" fmla="*/ 65 h 365"/>
                  <a:gd name="T76" fmla="*/ 171 w 291"/>
                  <a:gd name="T77" fmla="*/ 51 h 365"/>
                  <a:gd name="T78" fmla="*/ 164 w 291"/>
                  <a:gd name="T79" fmla="*/ 30 h 365"/>
                  <a:gd name="T80" fmla="*/ 143 w 291"/>
                  <a:gd name="T81" fmla="*/ 23 h 365"/>
                  <a:gd name="T82" fmla="*/ 130 w 291"/>
                  <a:gd name="T83" fmla="*/ 23 h 365"/>
                  <a:gd name="T84" fmla="*/ 113 w 291"/>
                  <a:gd name="T85" fmla="*/ 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365">
                    <a:moveTo>
                      <a:pt x="285" y="365"/>
                    </a:moveTo>
                    <a:cubicBezTo>
                      <a:pt x="221" y="365"/>
                      <a:pt x="155" y="365"/>
                      <a:pt x="88" y="365"/>
                    </a:cubicBezTo>
                    <a:cubicBezTo>
                      <a:pt x="90" y="364"/>
                      <a:pt x="91" y="363"/>
                      <a:pt x="93" y="362"/>
                    </a:cubicBezTo>
                    <a:cubicBezTo>
                      <a:pt x="110" y="349"/>
                      <a:pt x="116" y="332"/>
                      <a:pt x="110" y="314"/>
                    </a:cubicBezTo>
                    <a:cubicBezTo>
                      <a:pt x="109" y="310"/>
                      <a:pt x="107" y="309"/>
                      <a:pt x="103" y="309"/>
                    </a:cubicBezTo>
                    <a:cubicBezTo>
                      <a:pt x="91" y="312"/>
                      <a:pt x="78" y="314"/>
                      <a:pt x="66" y="316"/>
                    </a:cubicBezTo>
                    <a:cubicBezTo>
                      <a:pt x="55" y="317"/>
                      <a:pt x="46" y="314"/>
                      <a:pt x="37" y="307"/>
                    </a:cubicBezTo>
                    <a:cubicBezTo>
                      <a:pt x="32" y="302"/>
                      <a:pt x="31" y="296"/>
                      <a:pt x="33" y="290"/>
                    </a:cubicBezTo>
                    <a:cubicBezTo>
                      <a:pt x="36" y="280"/>
                      <a:pt x="35" y="272"/>
                      <a:pt x="28" y="264"/>
                    </a:cubicBezTo>
                    <a:cubicBezTo>
                      <a:pt x="23" y="258"/>
                      <a:pt x="21" y="249"/>
                      <a:pt x="25" y="241"/>
                    </a:cubicBezTo>
                    <a:cubicBezTo>
                      <a:pt x="25" y="240"/>
                      <a:pt x="26" y="239"/>
                      <a:pt x="26" y="237"/>
                    </a:cubicBezTo>
                    <a:cubicBezTo>
                      <a:pt x="27" y="229"/>
                      <a:pt x="27" y="229"/>
                      <a:pt x="19" y="226"/>
                    </a:cubicBezTo>
                    <a:cubicBezTo>
                      <a:pt x="14" y="225"/>
                      <a:pt x="10" y="223"/>
                      <a:pt x="5" y="221"/>
                    </a:cubicBezTo>
                    <a:cubicBezTo>
                      <a:pt x="1" y="219"/>
                      <a:pt x="0" y="215"/>
                      <a:pt x="2" y="211"/>
                    </a:cubicBezTo>
                    <a:cubicBezTo>
                      <a:pt x="7" y="201"/>
                      <a:pt x="11" y="191"/>
                      <a:pt x="17" y="181"/>
                    </a:cubicBezTo>
                    <a:cubicBezTo>
                      <a:pt x="21" y="174"/>
                      <a:pt x="26" y="166"/>
                      <a:pt x="30" y="159"/>
                    </a:cubicBezTo>
                    <a:cubicBezTo>
                      <a:pt x="31" y="157"/>
                      <a:pt x="31" y="155"/>
                      <a:pt x="31" y="154"/>
                    </a:cubicBezTo>
                    <a:cubicBezTo>
                      <a:pt x="18" y="134"/>
                      <a:pt x="23" y="113"/>
                      <a:pt x="29" y="92"/>
                    </a:cubicBezTo>
                    <a:cubicBezTo>
                      <a:pt x="34" y="79"/>
                      <a:pt x="39" y="66"/>
                      <a:pt x="45" y="54"/>
                    </a:cubicBezTo>
                    <a:cubicBezTo>
                      <a:pt x="58" y="28"/>
                      <a:pt x="80" y="14"/>
                      <a:pt x="107" y="8"/>
                    </a:cubicBezTo>
                    <a:cubicBezTo>
                      <a:pt x="139" y="0"/>
                      <a:pt x="172" y="0"/>
                      <a:pt x="203" y="10"/>
                    </a:cubicBezTo>
                    <a:cubicBezTo>
                      <a:pt x="236" y="21"/>
                      <a:pt x="258" y="44"/>
                      <a:pt x="275" y="74"/>
                    </a:cubicBezTo>
                    <a:cubicBezTo>
                      <a:pt x="291" y="104"/>
                      <a:pt x="290" y="136"/>
                      <a:pt x="281" y="168"/>
                    </a:cubicBezTo>
                    <a:cubicBezTo>
                      <a:pt x="275" y="188"/>
                      <a:pt x="265" y="206"/>
                      <a:pt x="254" y="223"/>
                    </a:cubicBezTo>
                    <a:cubicBezTo>
                      <a:pt x="248" y="231"/>
                      <a:pt x="242" y="240"/>
                      <a:pt x="237" y="249"/>
                    </a:cubicBezTo>
                    <a:cubicBezTo>
                      <a:pt x="228" y="262"/>
                      <a:pt x="230" y="277"/>
                      <a:pt x="235" y="291"/>
                    </a:cubicBezTo>
                    <a:cubicBezTo>
                      <a:pt x="243" y="316"/>
                      <a:pt x="258" y="335"/>
                      <a:pt x="276" y="354"/>
                    </a:cubicBezTo>
                    <a:cubicBezTo>
                      <a:pt x="279" y="357"/>
                      <a:pt x="283" y="362"/>
                      <a:pt x="285" y="365"/>
                    </a:cubicBezTo>
                    <a:close/>
                    <a:moveTo>
                      <a:pt x="208" y="194"/>
                    </a:moveTo>
                    <a:cubicBezTo>
                      <a:pt x="215" y="194"/>
                      <a:pt x="215" y="194"/>
                      <a:pt x="217" y="188"/>
                    </a:cubicBezTo>
                    <a:cubicBezTo>
                      <a:pt x="219" y="180"/>
                      <a:pt x="228" y="177"/>
                      <a:pt x="235" y="182"/>
                    </a:cubicBezTo>
                    <a:cubicBezTo>
                      <a:pt x="238" y="184"/>
                      <a:pt x="240" y="184"/>
                      <a:pt x="242" y="182"/>
                    </a:cubicBezTo>
                    <a:cubicBezTo>
                      <a:pt x="243" y="181"/>
                      <a:pt x="244" y="180"/>
                      <a:pt x="246" y="179"/>
                    </a:cubicBezTo>
                    <a:cubicBezTo>
                      <a:pt x="249" y="176"/>
                      <a:pt x="250" y="174"/>
                      <a:pt x="247" y="169"/>
                    </a:cubicBezTo>
                    <a:cubicBezTo>
                      <a:pt x="241" y="163"/>
                      <a:pt x="246" y="153"/>
                      <a:pt x="254" y="152"/>
                    </a:cubicBezTo>
                    <a:cubicBezTo>
                      <a:pt x="258" y="152"/>
                      <a:pt x="260" y="150"/>
                      <a:pt x="260" y="146"/>
                    </a:cubicBezTo>
                    <a:cubicBezTo>
                      <a:pt x="260" y="144"/>
                      <a:pt x="260" y="142"/>
                      <a:pt x="259" y="140"/>
                    </a:cubicBezTo>
                    <a:cubicBezTo>
                      <a:pt x="259" y="138"/>
                      <a:pt x="257" y="136"/>
                      <a:pt x="255" y="135"/>
                    </a:cubicBezTo>
                    <a:cubicBezTo>
                      <a:pt x="245" y="133"/>
                      <a:pt x="242" y="125"/>
                      <a:pt x="248" y="116"/>
                    </a:cubicBezTo>
                    <a:cubicBezTo>
                      <a:pt x="249" y="115"/>
                      <a:pt x="248" y="112"/>
                      <a:pt x="248" y="111"/>
                    </a:cubicBezTo>
                    <a:cubicBezTo>
                      <a:pt x="247" y="109"/>
                      <a:pt x="245" y="108"/>
                      <a:pt x="244" y="106"/>
                    </a:cubicBezTo>
                    <a:cubicBezTo>
                      <a:pt x="241" y="103"/>
                      <a:pt x="238" y="103"/>
                      <a:pt x="235" y="105"/>
                    </a:cubicBezTo>
                    <a:cubicBezTo>
                      <a:pt x="228" y="111"/>
                      <a:pt x="219" y="107"/>
                      <a:pt x="217" y="98"/>
                    </a:cubicBezTo>
                    <a:cubicBezTo>
                      <a:pt x="217" y="93"/>
                      <a:pt x="215" y="92"/>
                      <a:pt x="211" y="92"/>
                    </a:cubicBezTo>
                    <a:cubicBezTo>
                      <a:pt x="209" y="93"/>
                      <a:pt x="207" y="93"/>
                      <a:pt x="205" y="93"/>
                    </a:cubicBezTo>
                    <a:cubicBezTo>
                      <a:pt x="202" y="93"/>
                      <a:pt x="201" y="94"/>
                      <a:pt x="201" y="97"/>
                    </a:cubicBezTo>
                    <a:cubicBezTo>
                      <a:pt x="199" y="107"/>
                      <a:pt x="190" y="110"/>
                      <a:pt x="182" y="105"/>
                    </a:cubicBezTo>
                    <a:cubicBezTo>
                      <a:pt x="179" y="102"/>
                      <a:pt x="177" y="103"/>
                      <a:pt x="175" y="105"/>
                    </a:cubicBezTo>
                    <a:cubicBezTo>
                      <a:pt x="174" y="107"/>
                      <a:pt x="172" y="108"/>
                      <a:pt x="171" y="110"/>
                    </a:cubicBezTo>
                    <a:cubicBezTo>
                      <a:pt x="168" y="112"/>
                      <a:pt x="168" y="114"/>
                      <a:pt x="170" y="117"/>
                    </a:cubicBezTo>
                    <a:cubicBezTo>
                      <a:pt x="176" y="124"/>
                      <a:pt x="172" y="133"/>
                      <a:pt x="163" y="135"/>
                    </a:cubicBezTo>
                    <a:cubicBezTo>
                      <a:pt x="159" y="135"/>
                      <a:pt x="158" y="137"/>
                      <a:pt x="158" y="140"/>
                    </a:cubicBezTo>
                    <a:cubicBezTo>
                      <a:pt x="158" y="142"/>
                      <a:pt x="157" y="145"/>
                      <a:pt x="158" y="147"/>
                    </a:cubicBezTo>
                    <a:cubicBezTo>
                      <a:pt x="159" y="149"/>
                      <a:pt x="161" y="152"/>
                      <a:pt x="162" y="152"/>
                    </a:cubicBezTo>
                    <a:cubicBezTo>
                      <a:pt x="171" y="152"/>
                      <a:pt x="176" y="163"/>
                      <a:pt x="170" y="170"/>
                    </a:cubicBezTo>
                    <a:cubicBezTo>
                      <a:pt x="168" y="173"/>
                      <a:pt x="168" y="175"/>
                      <a:pt x="170" y="177"/>
                    </a:cubicBezTo>
                    <a:cubicBezTo>
                      <a:pt x="171" y="178"/>
                      <a:pt x="172" y="179"/>
                      <a:pt x="173" y="180"/>
                    </a:cubicBezTo>
                    <a:cubicBezTo>
                      <a:pt x="176" y="183"/>
                      <a:pt x="179" y="185"/>
                      <a:pt x="183" y="181"/>
                    </a:cubicBezTo>
                    <a:cubicBezTo>
                      <a:pt x="189" y="177"/>
                      <a:pt x="199" y="180"/>
                      <a:pt x="200" y="187"/>
                    </a:cubicBezTo>
                    <a:cubicBezTo>
                      <a:pt x="200" y="194"/>
                      <a:pt x="204" y="195"/>
                      <a:pt x="208" y="194"/>
                    </a:cubicBezTo>
                    <a:close/>
                    <a:moveTo>
                      <a:pt x="113" y="26"/>
                    </a:moveTo>
                    <a:cubicBezTo>
                      <a:pt x="111" y="28"/>
                      <a:pt x="109" y="30"/>
                      <a:pt x="107" y="33"/>
                    </a:cubicBezTo>
                    <a:cubicBezTo>
                      <a:pt x="106" y="34"/>
                      <a:pt x="107" y="36"/>
                      <a:pt x="107" y="38"/>
                    </a:cubicBezTo>
                    <a:cubicBezTo>
                      <a:pt x="111" y="44"/>
                      <a:pt x="109" y="50"/>
                      <a:pt x="101" y="51"/>
                    </a:cubicBezTo>
                    <a:cubicBezTo>
                      <a:pt x="97" y="52"/>
                      <a:pt x="97" y="54"/>
                      <a:pt x="97" y="57"/>
                    </a:cubicBezTo>
                    <a:cubicBezTo>
                      <a:pt x="98" y="60"/>
                      <a:pt x="96" y="63"/>
                      <a:pt x="101" y="64"/>
                    </a:cubicBezTo>
                    <a:cubicBezTo>
                      <a:pt x="109" y="66"/>
                      <a:pt x="111" y="72"/>
                      <a:pt x="107" y="78"/>
                    </a:cubicBezTo>
                    <a:cubicBezTo>
                      <a:pt x="104" y="82"/>
                      <a:pt x="107" y="83"/>
                      <a:pt x="109" y="85"/>
                    </a:cubicBezTo>
                    <a:cubicBezTo>
                      <a:pt x="111" y="87"/>
                      <a:pt x="112" y="90"/>
                      <a:pt x="116" y="87"/>
                    </a:cubicBezTo>
                    <a:cubicBezTo>
                      <a:pt x="122" y="83"/>
                      <a:pt x="129" y="86"/>
                      <a:pt x="130" y="93"/>
                    </a:cubicBezTo>
                    <a:cubicBezTo>
                      <a:pt x="130" y="97"/>
                      <a:pt x="133" y="97"/>
                      <a:pt x="135" y="97"/>
                    </a:cubicBezTo>
                    <a:cubicBezTo>
                      <a:pt x="138" y="97"/>
                      <a:pt x="142" y="98"/>
                      <a:pt x="143" y="94"/>
                    </a:cubicBezTo>
                    <a:cubicBezTo>
                      <a:pt x="145" y="86"/>
                      <a:pt x="150" y="83"/>
                      <a:pt x="157" y="88"/>
                    </a:cubicBezTo>
                    <a:cubicBezTo>
                      <a:pt x="161" y="90"/>
                      <a:pt x="162" y="87"/>
                      <a:pt x="164" y="85"/>
                    </a:cubicBezTo>
                    <a:cubicBezTo>
                      <a:pt x="166" y="83"/>
                      <a:pt x="169" y="82"/>
                      <a:pt x="166" y="78"/>
                    </a:cubicBezTo>
                    <a:cubicBezTo>
                      <a:pt x="162" y="72"/>
                      <a:pt x="164" y="66"/>
                      <a:pt x="171" y="65"/>
                    </a:cubicBezTo>
                    <a:cubicBezTo>
                      <a:pt x="176" y="64"/>
                      <a:pt x="175" y="61"/>
                      <a:pt x="176" y="58"/>
                    </a:cubicBezTo>
                    <a:cubicBezTo>
                      <a:pt x="176" y="55"/>
                      <a:pt x="176" y="52"/>
                      <a:pt x="171" y="51"/>
                    </a:cubicBezTo>
                    <a:cubicBezTo>
                      <a:pt x="165" y="50"/>
                      <a:pt x="162" y="43"/>
                      <a:pt x="166" y="38"/>
                    </a:cubicBezTo>
                    <a:cubicBezTo>
                      <a:pt x="169" y="34"/>
                      <a:pt x="166" y="32"/>
                      <a:pt x="164" y="30"/>
                    </a:cubicBezTo>
                    <a:cubicBezTo>
                      <a:pt x="162" y="28"/>
                      <a:pt x="161" y="26"/>
                      <a:pt x="157" y="28"/>
                    </a:cubicBezTo>
                    <a:cubicBezTo>
                      <a:pt x="151" y="33"/>
                      <a:pt x="144" y="30"/>
                      <a:pt x="143" y="23"/>
                    </a:cubicBezTo>
                    <a:cubicBezTo>
                      <a:pt x="143" y="18"/>
                      <a:pt x="140" y="19"/>
                      <a:pt x="137" y="19"/>
                    </a:cubicBezTo>
                    <a:cubicBezTo>
                      <a:pt x="134" y="19"/>
                      <a:pt x="131" y="18"/>
                      <a:pt x="130" y="23"/>
                    </a:cubicBezTo>
                    <a:cubicBezTo>
                      <a:pt x="129" y="30"/>
                      <a:pt x="123" y="32"/>
                      <a:pt x="117" y="28"/>
                    </a:cubicBezTo>
                    <a:cubicBezTo>
                      <a:pt x="116" y="28"/>
                      <a:pt x="115" y="27"/>
                      <a:pt x="113" y="26"/>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88" name="Freeform 297">
                <a:extLst>
                  <a:ext uri="{FF2B5EF4-FFF2-40B4-BE49-F238E27FC236}">
                    <a16:creationId xmlns:a16="http://schemas.microsoft.com/office/drawing/2014/main" id="{DA0018E3-31C1-4D15-94BC-5B2B5356812D}"/>
                  </a:ext>
                </a:extLst>
              </p:cNvPr>
              <p:cNvSpPr>
                <a:spLocks/>
              </p:cNvSpPr>
              <p:nvPr/>
            </p:nvSpPr>
            <p:spPr bwMode="gray">
              <a:xfrm>
                <a:off x="7982936" y="4519766"/>
                <a:ext cx="50013" cy="51330"/>
              </a:xfrm>
              <a:custGeom>
                <a:avLst/>
                <a:gdLst>
                  <a:gd name="T0" fmla="*/ 20 w 40"/>
                  <a:gd name="T1" fmla="*/ 41 h 41"/>
                  <a:gd name="T2" fmla="*/ 0 w 40"/>
                  <a:gd name="T3" fmla="*/ 21 h 41"/>
                  <a:gd name="T4" fmla="*/ 20 w 40"/>
                  <a:gd name="T5" fmla="*/ 0 h 41"/>
                  <a:gd name="T6" fmla="*/ 40 w 40"/>
                  <a:gd name="T7" fmla="*/ 21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8" y="40"/>
                      <a:pt x="0" y="31"/>
                      <a:pt x="0" y="21"/>
                    </a:cubicBezTo>
                    <a:cubicBezTo>
                      <a:pt x="0" y="9"/>
                      <a:pt x="9" y="0"/>
                      <a:pt x="20" y="0"/>
                    </a:cubicBezTo>
                    <a:cubicBezTo>
                      <a:pt x="31" y="0"/>
                      <a:pt x="40" y="10"/>
                      <a:pt x="40" y="21"/>
                    </a:cubicBezTo>
                    <a:cubicBezTo>
                      <a:pt x="40" y="32"/>
                      <a:pt x="31" y="41"/>
                      <a:pt x="20" y="41"/>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89" name="Oval 298">
                <a:extLst>
                  <a:ext uri="{FF2B5EF4-FFF2-40B4-BE49-F238E27FC236}">
                    <a16:creationId xmlns:a16="http://schemas.microsoft.com/office/drawing/2014/main" id="{EC2DD0D1-6197-4A06-B122-C05151D333D8}"/>
                  </a:ext>
                </a:extLst>
              </p:cNvPr>
              <p:cNvSpPr>
                <a:spLocks noChangeArrowheads="1"/>
              </p:cNvSpPr>
              <p:nvPr/>
            </p:nvSpPr>
            <p:spPr bwMode="gray">
              <a:xfrm>
                <a:off x="7897387" y="4417107"/>
                <a:ext cx="38169" cy="39484"/>
              </a:xfrm>
              <a:prstGeom prst="ellipse">
                <a:avLst/>
              </a:pr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grpSp>
        <p:nvGrpSpPr>
          <p:cNvPr id="93" name="Group 92">
            <a:extLst>
              <a:ext uri="{FF2B5EF4-FFF2-40B4-BE49-F238E27FC236}">
                <a16:creationId xmlns:a16="http://schemas.microsoft.com/office/drawing/2014/main" id="{E19211BC-07C4-4DF1-85D1-04E49146589B}"/>
              </a:ext>
            </a:extLst>
          </p:cNvPr>
          <p:cNvGrpSpPr/>
          <p:nvPr/>
        </p:nvGrpSpPr>
        <p:grpSpPr>
          <a:xfrm>
            <a:off x="9134451" y="4602480"/>
            <a:ext cx="1980000" cy="1187503"/>
            <a:chOff x="9134451" y="4602480"/>
            <a:chExt cx="1980000" cy="1187503"/>
          </a:xfrm>
        </p:grpSpPr>
        <p:sp>
          <p:nvSpPr>
            <p:cNvPr id="94" name="Rectangle 93">
              <a:extLst>
                <a:ext uri="{FF2B5EF4-FFF2-40B4-BE49-F238E27FC236}">
                  <a16:creationId xmlns:a16="http://schemas.microsoft.com/office/drawing/2014/main" id="{D9D9AA9D-33C5-43C4-BAE2-8E834A4485D6}"/>
                </a:ext>
              </a:extLst>
            </p:cNvPr>
            <p:cNvSpPr/>
            <p:nvPr/>
          </p:nvSpPr>
          <p:spPr>
            <a:xfrm>
              <a:off x="9134451"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80000" rtlCol="0" anchor="b" anchorCtr="0"/>
            <a:lstStyle/>
            <a:p>
              <a:pPr algn="ctr"/>
              <a:r>
                <a:rPr lang="en-GB" sz="1200" b="1" dirty="0">
                  <a:solidFill>
                    <a:schemeClr val="bg1"/>
                  </a:solidFill>
                </a:rPr>
                <a:t>Innovation</a:t>
              </a:r>
            </a:p>
            <a:p>
              <a:pPr algn="ctr"/>
              <a:endParaRPr lang="en-GB" sz="1200" b="1" dirty="0">
                <a:solidFill>
                  <a:schemeClr val="bg1"/>
                </a:solidFill>
              </a:endParaRPr>
            </a:p>
          </p:txBody>
        </p:sp>
        <p:pic>
          <p:nvPicPr>
            <p:cNvPr id="95" name="Graphic 94" descr="Lightbulb and gear">
              <a:extLst>
                <a:ext uri="{FF2B5EF4-FFF2-40B4-BE49-F238E27FC236}">
                  <a16:creationId xmlns:a16="http://schemas.microsoft.com/office/drawing/2014/main" id="{9A702227-3CB0-4CA8-9FD1-2490896D3D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6374" y="4729896"/>
              <a:ext cx="516155" cy="516155"/>
            </a:xfrm>
            <a:prstGeom prst="rect">
              <a:avLst/>
            </a:prstGeom>
          </p:spPr>
        </p:pic>
      </p:grpSp>
      <p:grpSp>
        <p:nvGrpSpPr>
          <p:cNvPr id="96" name="Group 95">
            <a:extLst>
              <a:ext uri="{FF2B5EF4-FFF2-40B4-BE49-F238E27FC236}">
                <a16:creationId xmlns:a16="http://schemas.microsoft.com/office/drawing/2014/main" id="{059061BF-758C-4143-8615-C0EBB139887D}"/>
              </a:ext>
            </a:extLst>
          </p:cNvPr>
          <p:cNvGrpSpPr>
            <a:grpSpLocks noChangeAspect="1"/>
          </p:cNvGrpSpPr>
          <p:nvPr/>
        </p:nvGrpSpPr>
        <p:grpSpPr bwMode="gray">
          <a:xfrm>
            <a:off x="7893121" y="4763501"/>
            <a:ext cx="347732" cy="404384"/>
            <a:chOff x="7718391" y="3503703"/>
            <a:chExt cx="468547" cy="544884"/>
          </a:xfrm>
          <a:solidFill>
            <a:schemeClr val="bg1"/>
          </a:solidFill>
        </p:grpSpPr>
        <p:sp>
          <p:nvSpPr>
            <p:cNvPr id="97" name="Freeform 181">
              <a:extLst>
                <a:ext uri="{FF2B5EF4-FFF2-40B4-BE49-F238E27FC236}">
                  <a16:creationId xmlns:a16="http://schemas.microsoft.com/office/drawing/2014/main" id="{1DB6AAE2-EFE9-4747-8B29-B97BA66CBBCF}"/>
                </a:ext>
              </a:extLst>
            </p:cNvPr>
            <p:cNvSpPr>
              <a:spLocks/>
            </p:cNvSpPr>
            <p:nvPr/>
          </p:nvSpPr>
          <p:spPr bwMode="gray">
            <a:xfrm>
              <a:off x="7718391" y="3828791"/>
              <a:ext cx="468547" cy="219796"/>
            </a:xfrm>
            <a:custGeom>
              <a:avLst/>
              <a:gdLst>
                <a:gd name="T0" fmla="*/ 161 w 373"/>
                <a:gd name="T1" fmla="*/ 123 h 175"/>
                <a:gd name="T2" fmla="*/ 173 w 373"/>
                <a:gd name="T3" fmla="*/ 87 h 175"/>
                <a:gd name="T4" fmla="*/ 171 w 373"/>
                <a:gd name="T5" fmla="*/ 78 h 175"/>
                <a:gd name="T6" fmla="*/ 162 w 373"/>
                <a:gd name="T7" fmla="*/ 59 h 175"/>
                <a:gd name="T8" fmla="*/ 167 w 373"/>
                <a:gd name="T9" fmla="*/ 35 h 175"/>
                <a:gd name="T10" fmla="*/ 204 w 373"/>
                <a:gd name="T11" fmla="*/ 35 h 175"/>
                <a:gd name="T12" fmla="*/ 211 w 373"/>
                <a:gd name="T13" fmla="*/ 58 h 175"/>
                <a:gd name="T14" fmla="*/ 207 w 373"/>
                <a:gd name="T15" fmla="*/ 67 h 175"/>
                <a:gd name="T16" fmla="*/ 205 w 373"/>
                <a:gd name="T17" fmla="*/ 106 h 175"/>
                <a:gd name="T18" fmla="*/ 212 w 373"/>
                <a:gd name="T19" fmla="*/ 121 h 175"/>
                <a:gd name="T20" fmla="*/ 230 w 373"/>
                <a:gd name="T21" fmla="*/ 66 h 175"/>
                <a:gd name="T22" fmla="*/ 247 w 373"/>
                <a:gd name="T23" fmla="*/ 11 h 175"/>
                <a:gd name="T24" fmla="*/ 259 w 373"/>
                <a:gd name="T25" fmla="*/ 6 h 175"/>
                <a:gd name="T26" fmla="*/ 321 w 373"/>
                <a:gd name="T27" fmla="*/ 35 h 175"/>
                <a:gd name="T28" fmla="*/ 370 w 373"/>
                <a:gd name="T29" fmla="*/ 101 h 175"/>
                <a:gd name="T30" fmla="*/ 372 w 373"/>
                <a:gd name="T31" fmla="*/ 162 h 175"/>
                <a:gd name="T32" fmla="*/ 359 w 373"/>
                <a:gd name="T33" fmla="*/ 175 h 175"/>
                <a:gd name="T34" fmla="*/ 172 w 373"/>
                <a:gd name="T35" fmla="*/ 175 h 175"/>
                <a:gd name="T36" fmla="*/ 15 w 373"/>
                <a:gd name="T37" fmla="*/ 175 h 175"/>
                <a:gd name="T38" fmla="*/ 0 w 373"/>
                <a:gd name="T39" fmla="*/ 161 h 175"/>
                <a:gd name="T40" fmla="*/ 4 w 373"/>
                <a:gd name="T41" fmla="*/ 87 h 175"/>
                <a:gd name="T42" fmla="*/ 40 w 373"/>
                <a:gd name="T43" fmla="*/ 40 h 175"/>
                <a:gd name="T44" fmla="*/ 115 w 373"/>
                <a:gd name="T45" fmla="*/ 5 h 175"/>
                <a:gd name="T46" fmla="*/ 125 w 373"/>
                <a:gd name="T47" fmla="*/ 11 h 175"/>
                <a:gd name="T48" fmla="*/ 158 w 373"/>
                <a:gd name="T49" fmla="*/ 114 h 175"/>
                <a:gd name="T50" fmla="*/ 161 w 373"/>
                <a:gd name="T51" fmla="*/ 1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5">
                  <a:moveTo>
                    <a:pt x="161" y="123"/>
                  </a:moveTo>
                  <a:cubicBezTo>
                    <a:pt x="166" y="109"/>
                    <a:pt x="169" y="98"/>
                    <a:pt x="173" y="87"/>
                  </a:cubicBezTo>
                  <a:cubicBezTo>
                    <a:pt x="175" y="84"/>
                    <a:pt x="173" y="81"/>
                    <a:pt x="171" y="78"/>
                  </a:cubicBezTo>
                  <a:cubicBezTo>
                    <a:pt x="168" y="72"/>
                    <a:pt x="164" y="66"/>
                    <a:pt x="162" y="59"/>
                  </a:cubicBezTo>
                  <a:cubicBezTo>
                    <a:pt x="159" y="50"/>
                    <a:pt x="159" y="42"/>
                    <a:pt x="167" y="35"/>
                  </a:cubicBezTo>
                  <a:cubicBezTo>
                    <a:pt x="176" y="29"/>
                    <a:pt x="195" y="28"/>
                    <a:pt x="204" y="35"/>
                  </a:cubicBezTo>
                  <a:cubicBezTo>
                    <a:pt x="213" y="41"/>
                    <a:pt x="213" y="49"/>
                    <a:pt x="211" y="58"/>
                  </a:cubicBezTo>
                  <a:cubicBezTo>
                    <a:pt x="210" y="61"/>
                    <a:pt x="209" y="64"/>
                    <a:pt x="207" y="67"/>
                  </a:cubicBezTo>
                  <a:cubicBezTo>
                    <a:pt x="196" y="79"/>
                    <a:pt x="198" y="93"/>
                    <a:pt x="205" y="106"/>
                  </a:cubicBezTo>
                  <a:cubicBezTo>
                    <a:pt x="208" y="111"/>
                    <a:pt x="208" y="116"/>
                    <a:pt x="212" y="121"/>
                  </a:cubicBezTo>
                  <a:cubicBezTo>
                    <a:pt x="218" y="102"/>
                    <a:pt x="224" y="84"/>
                    <a:pt x="230" y="66"/>
                  </a:cubicBezTo>
                  <a:cubicBezTo>
                    <a:pt x="235" y="48"/>
                    <a:pt x="241" y="30"/>
                    <a:pt x="247" y="11"/>
                  </a:cubicBezTo>
                  <a:cubicBezTo>
                    <a:pt x="249" y="4"/>
                    <a:pt x="252" y="1"/>
                    <a:pt x="259" y="6"/>
                  </a:cubicBezTo>
                  <a:cubicBezTo>
                    <a:pt x="279" y="18"/>
                    <a:pt x="299" y="28"/>
                    <a:pt x="321" y="35"/>
                  </a:cubicBezTo>
                  <a:cubicBezTo>
                    <a:pt x="353" y="46"/>
                    <a:pt x="367" y="69"/>
                    <a:pt x="370" y="101"/>
                  </a:cubicBezTo>
                  <a:cubicBezTo>
                    <a:pt x="372" y="122"/>
                    <a:pt x="372" y="142"/>
                    <a:pt x="372" y="162"/>
                  </a:cubicBezTo>
                  <a:cubicBezTo>
                    <a:pt x="373" y="172"/>
                    <a:pt x="368" y="175"/>
                    <a:pt x="359" y="175"/>
                  </a:cubicBezTo>
                  <a:cubicBezTo>
                    <a:pt x="297" y="175"/>
                    <a:pt x="234" y="175"/>
                    <a:pt x="172" y="175"/>
                  </a:cubicBezTo>
                  <a:cubicBezTo>
                    <a:pt x="120" y="175"/>
                    <a:pt x="67" y="175"/>
                    <a:pt x="15" y="175"/>
                  </a:cubicBezTo>
                  <a:cubicBezTo>
                    <a:pt x="4" y="175"/>
                    <a:pt x="0" y="172"/>
                    <a:pt x="0" y="161"/>
                  </a:cubicBezTo>
                  <a:cubicBezTo>
                    <a:pt x="1" y="136"/>
                    <a:pt x="0" y="112"/>
                    <a:pt x="4" y="87"/>
                  </a:cubicBezTo>
                  <a:cubicBezTo>
                    <a:pt x="9" y="66"/>
                    <a:pt x="20" y="49"/>
                    <a:pt x="40" y="40"/>
                  </a:cubicBezTo>
                  <a:cubicBezTo>
                    <a:pt x="65" y="29"/>
                    <a:pt x="91" y="19"/>
                    <a:pt x="115" y="5"/>
                  </a:cubicBezTo>
                  <a:cubicBezTo>
                    <a:pt x="122" y="0"/>
                    <a:pt x="124" y="6"/>
                    <a:pt x="125" y="11"/>
                  </a:cubicBezTo>
                  <a:cubicBezTo>
                    <a:pt x="136" y="46"/>
                    <a:pt x="147" y="80"/>
                    <a:pt x="158" y="114"/>
                  </a:cubicBezTo>
                  <a:cubicBezTo>
                    <a:pt x="158" y="116"/>
                    <a:pt x="159" y="118"/>
                    <a:pt x="161" y="12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98" name="Freeform 182">
              <a:extLst>
                <a:ext uri="{FF2B5EF4-FFF2-40B4-BE49-F238E27FC236}">
                  <a16:creationId xmlns:a16="http://schemas.microsoft.com/office/drawing/2014/main" id="{E96B4197-1F2F-4595-BEAA-F66DF3232BF4}"/>
                </a:ext>
              </a:extLst>
            </p:cNvPr>
            <p:cNvSpPr>
              <a:spLocks/>
            </p:cNvSpPr>
            <p:nvPr/>
          </p:nvSpPr>
          <p:spPr bwMode="gray">
            <a:xfrm>
              <a:off x="7821051" y="3503703"/>
              <a:ext cx="261913" cy="342197"/>
            </a:xfrm>
            <a:custGeom>
              <a:avLst/>
              <a:gdLst>
                <a:gd name="T0" fmla="*/ 202 w 208"/>
                <a:gd name="T1" fmla="*/ 93 h 273"/>
                <a:gd name="T2" fmla="*/ 200 w 208"/>
                <a:gd name="T3" fmla="*/ 112 h 273"/>
                <a:gd name="T4" fmla="*/ 202 w 208"/>
                <a:gd name="T5" fmla="*/ 139 h 273"/>
                <a:gd name="T6" fmla="*/ 183 w 208"/>
                <a:gd name="T7" fmla="*/ 194 h 273"/>
                <a:gd name="T8" fmla="*/ 176 w 208"/>
                <a:gd name="T9" fmla="*/ 208 h 273"/>
                <a:gd name="T10" fmla="*/ 127 w 208"/>
                <a:gd name="T11" fmla="*/ 262 h 273"/>
                <a:gd name="T12" fmla="*/ 40 w 208"/>
                <a:gd name="T13" fmla="*/ 232 h 273"/>
                <a:gd name="T14" fmla="*/ 7 w 208"/>
                <a:gd name="T15" fmla="*/ 157 h 273"/>
                <a:gd name="T16" fmla="*/ 12 w 208"/>
                <a:gd name="T17" fmla="*/ 125 h 273"/>
                <a:gd name="T18" fmla="*/ 12 w 208"/>
                <a:gd name="T19" fmla="*/ 114 h 273"/>
                <a:gd name="T20" fmla="*/ 59 w 208"/>
                <a:gd name="T21" fmla="*/ 20 h 273"/>
                <a:gd name="T22" fmla="*/ 152 w 208"/>
                <a:gd name="T23" fmla="*/ 18 h 273"/>
                <a:gd name="T24" fmla="*/ 159 w 208"/>
                <a:gd name="T25" fmla="*/ 23 h 273"/>
                <a:gd name="T26" fmla="*/ 183 w 208"/>
                <a:gd name="T27" fmla="*/ 43 h 273"/>
                <a:gd name="T28" fmla="*/ 202 w 208"/>
                <a:gd name="T29" fmla="*/ 9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73">
                  <a:moveTo>
                    <a:pt x="202" y="93"/>
                  </a:moveTo>
                  <a:cubicBezTo>
                    <a:pt x="201" y="99"/>
                    <a:pt x="201" y="105"/>
                    <a:pt x="200" y="112"/>
                  </a:cubicBezTo>
                  <a:cubicBezTo>
                    <a:pt x="199" y="121"/>
                    <a:pt x="198" y="130"/>
                    <a:pt x="202" y="139"/>
                  </a:cubicBezTo>
                  <a:cubicBezTo>
                    <a:pt x="208" y="152"/>
                    <a:pt x="195" y="186"/>
                    <a:pt x="183" y="194"/>
                  </a:cubicBezTo>
                  <a:cubicBezTo>
                    <a:pt x="178" y="198"/>
                    <a:pt x="177" y="203"/>
                    <a:pt x="176" y="208"/>
                  </a:cubicBezTo>
                  <a:cubicBezTo>
                    <a:pt x="168" y="234"/>
                    <a:pt x="154" y="254"/>
                    <a:pt x="127" y="262"/>
                  </a:cubicBezTo>
                  <a:cubicBezTo>
                    <a:pt x="93" y="273"/>
                    <a:pt x="58" y="262"/>
                    <a:pt x="40" y="232"/>
                  </a:cubicBezTo>
                  <a:cubicBezTo>
                    <a:pt x="26" y="208"/>
                    <a:pt x="15" y="183"/>
                    <a:pt x="7" y="157"/>
                  </a:cubicBezTo>
                  <a:cubicBezTo>
                    <a:pt x="3" y="146"/>
                    <a:pt x="0" y="134"/>
                    <a:pt x="12" y="125"/>
                  </a:cubicBezTo>
                  <a:cubicBezTo>
                    <a:pt x="15" y="122"/>
                    <a:pt x="12" y="118"/>
                    <a:pt x="12" y="114"/>
                  </a:cubicBezTo>
                  <a:cubicBezTo>
                    <a:pt x="6" y="72"/>
                    <a:pt x="26" y="43"/>
                    <a:pt x="59" y="20"/>
                  </a:cubicBezTo>
                  <a:cubicBezTo>
                    <a:pt x="89" y="0"/>
                    <a:pt x="121" y="1"/>
                    <a:pt x="152" y="18"/>
                  </a:cubicBezTo>
                  <a:cubicBezTo>
                    <a:pt x="154" y="19"/>
                    <a:pt x="157" y="21"/>
                    <a:pt x="159" y="23"/>
                  </a:cubicBezTo>
                  <a:cubicBezTo>
                    <a:pt x="167" y="30"/>
                    <a:pt x="174" y="38"/>
                    <a:pt x="183" y="43"/>
                  </a:cubicBezTo>
                  <a:cubicBezTo>
                    <a:pt x="196" y="51"/>
                    <a:pt x="202" y="69"/>
                    <a:pt x="202" y="9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spTree>
    <p:extLst>
      <p:ext uri="{BB962C8B-B14F-4D97-AF65-F5344CB8AC3E}">
        <p14:creationId xmlns:p14="http://schemas.microsoft.com/office/powerpoint/2010/main" val="300451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Discounters continue to evolve their proposition …</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34" name="object 5">
            <a:extLst>
              <a:ext uri="{FF2B5EF4-FFF2-40B4-BE49-F238E27FC236}">
                <a16:creationId xmlns:a16="http://schemas.microsoft.com/office/drawing/2014/main" id="{997F51E1-1F37-4E4E-91F0-34763A266047}"/>
              </a:ext>
            </a:extLst>
          </p:cNvPr>
          <p:cNvSpPr/>
          <p:nvPr/>
        </p:nvSpPr>
        <p:spPr>
          <a:xfrm>
            <a:off x="6096000" y="2164079"/>
            <a:ext cx="4988560" cy="3708400"/>
          </a:xfrm>
          <a:custGeom>
            <a:avLst/>
            <a:gdLst/>
            <a:ahLst/>
            <a:cxnLst/>
            <a:rect l="l" t="t" r="r" b="b"/>
            <a:pathLst>
              <a:path w="4988559" h="3708400">
                <a:moveTo>
                  <a:pt x="0" y="3708400"/>
                </a:moveTo>
                <a:lnTo>
                  <a:pt x="4988559" y="3708400"/>
                </a:lnTo>
                <a:lnTo>
                  <a:pt x="4988559" y="0"/>
                </a:lnTo>
                <a:lnTo>
                  <a:pt x="0" y="0"/>
                </a:lnTo>
                <a:lnTo>
                  <a:pt x="0" y="3708400"/>
                </a:lnTo>
                <a:close/>
              </a:path>
            </a:pathLst>
          </a:custGeom>
          <a:solidFill>
            <a:srgbClr val="6C1F77"/>
          </a:solidFill>
        </p:spPr>
        <p:txBody>
          <a:bodyPr wrap="square" lIns="0" tIns="0" rIns="0" bIns="0" rtlCol="0"/>
          <a:lstStyle/>
          <a:p>
            <a:endParaRPr/>
          </a:p>
        </p:txBody>
      </p:sp>
      <p:sp>
        <p:nvSpPr>
          <p:cNvPr id="35" name="object 6">
            <a:extLst>
              <a:ext uri="{FF2B5EF4-FFF2-40B4-BE49-F238E27FC236}">
                <a16:creationId xmlns:a16="http://schemas.microsoft.com/office/drawing/2014/main" id="{6AF0F5D6-4372-4317-B740-C0E6DF135F68}"/>
              </a:ext>
            </a:extLst>
          </p:cNvPr>
          <p:cNvSpPr/>
          <p:nvPr/>
        </p:nvSpPr>
        <p:spPr>
          <a:xfrm>
            <a:off x="985519" y="2164079"/>
            <a:ext cx="4998720" cy="3708400"/>
          </a:xfrm>
          <a:custGeom>
            <a:avLst/>
            <a:gdLst/>
            <a:ahLst/>
            <a:cxnLst/>
            <a:rect l="l" t="t" r="r" b="b"/>
            <a:pathLst>
              <a:path w="4998720" h="3708400">
                <a:moveTo>
                  <a:pt x="0" y="3708400"/>
                </a:moveTo>
                <a:lnTo>
                  <a:pt x="4998720" y="3708400"/>
                </a:lnTo>
                <a:lnTo>
                  <a:pt x="4998720" y="0"/>
                </a:lnTo>
                <a:lnTo>
                  <a:pt x="0" y="0"/>
                </a:lnTo>
                <a:lnTo>
                  <a:pt x="0" y="3708400"/>
                </a:lnTo>
                <a:close/>
              </a:path>
            </a:pathLst>
          </a:custGeom>
          <a:solidFill>
            <a:srgbClr val="473697"/>
          </a:solidFill>
        </p:spPr>
        <p:txBody>
          <a:bodyPr wrap="square" lIns="0" tIns="0" rIns="0" bIns="0" rtlCol="0"/>
          <a:lstStyle/>
          <a:p>
            <a:endParaRPr/>
          </a:p>
        </p:txBody>
      </p:sp>
      <p:sp>
        <p:nvSpPr>
          <p:cNvPr id="36" name="object 7">
            <a:extLst>
              <a:ext uri="{FF2B5EF4-FFF2-40B4-BE49-F238E27FC236}">
                <a16:creationId xmlns:a16="http://schemas.microsoft.com/office/drawing/2014/main" id="{27007B28-3A81-472F-A9E5-51BAAFE7707D}"/>
              </a:ext>
            </a:extLst>
          </p:cNvPr>
          <p:cNvSpPr txBox="1"/>
          <p:nvPr/>
        </p:nvSpPr>
        <p:spPr>
          <a:xfrm>
            <a:off x="1932304" y="2318702"/>
            <a:ext cx="3124200" cy="184785"/>
          </a:xfrm>
          <a:prstGeom prst="rect">
            <a:avLst/>
          </a:prstGeom>
        </p:spPr>
        <p:txBody>
          <a:bodyPr vert="horz" wrap="square" lIns="0" tIns="11430" rIns="0" bIns="0" rtlCol="0">
            <a:spAutoFit/>
          </a:bodyPr>
          <a:lstStyle/>
          <a:p>
            <a:pPr marL="12700">
              <a:lnSpc>
                <a:spcPct val="100000"/>
              </a:lnSpc>
              <a:spcBef>
                <a:spcPts val="90"/>
              </a:spcBef>
            </a:pPr>
            <a:r>
              <a:rPr sz="1050" b="1" spc="-10" dirty="0">
                <a:solidFill>
                  <a:srgbClr val="FFFFFF"/>
                </a:solidFill>
                <a:latin typeface="Arial"/>
                <a:cs typeface="Arial"/>
              </a:rPr>
              <a:t>Efficiently </a:t>
            </a:r>
            <a:r>
              <a:rPr sz="1050" b="1" spc="10" dirty="0">
                <a:solidFill>
                  <a:srgbClr val="FFFFFF"/>
                </a:solidFill>
                <a:latin typeface="Arial"/>
                <a:cs typeface="Arial"/>
              </a:rPr>
              <a:t>tapped </a:t>
            </a:r>
            <a:r>
              <a:rPr sz="1050" b="1" spc="-5" dirty="0">
                <a:solidFill>
                  <a:srgbClr val="FFFFFF"/>
                </a:solidFill>
                <a:latin typeface="Arial"/>
                <a:cs typeface="Arial"/>
              </a:rPr>
              <a:t>into </a:t>
            </a:r>
            <a:r>
              <a:rPr sz="1050" b="1" spc="-15" dirty="0">
                <a:solidFill>
                  <a:srgbClr val="FFFFFF"/>
                </a:solidFill>
                <a:latin typeface="Arial"/>
                <a:cs typeface="Arial"/>
              </a:rPr>
              <a:t>the </a:t>
            </a:r>
            <a:r>
              <a:rPr sz="1050" b="1" spc="-20" dirty="0">
                <a:solidFill>
                  <a:srgbClr val="FFFFFF"/>
                </a:solidFill>
                <a:latin typeface="Arial"/>
                <a:cs typeface="Arial"/>
              </a:rPr>
              <a:t>shifting</a:t>
            </a:r>
            <a:r>
              <a:rPr sz="1050" b="1" spc="50" dirty="0">
                <a:solidFill>
                  <a:srgbClr val="FFFFFF"/>
                </a:solidFill>
                <a:latin typeface="Arial"/>
                <a:cs typeface="Arial"/>
              </a:rPr>
              <a:t> </a:t>
            </a:r>
            <a:r>
              <a:rPr sz="1050" b="1" spc="5" dirty="0">
                <a:solidFill>
                  <a:srgbClr val="FFFFFF"/>
                </a:solidFill>
                <a:latin typeface="Arial"/>
                <a:cs typeface="Arial"/>
              </a:rPr>
              <a:t>demographics</a:t>
            </a:r>
            <a:endParaRPr sz="1050">
              <a:latin typeface="Arial"/>
              <a:cs typeface="Arial"/>
            </a:endParaRPr>
          </a:p>
        </p:txBody>
      </p:sp>
      <p:sp>
        <p:nvSpPr>
          <p:cNvPr id="37" name="object 8">
            <a:extLst>
              <a:ext uri="{FF2B5EF4-FFF2-40B4-BE49-F238E27FC236}">
                <a16:creationId xmlns:a16="http://schemas.microsoft.com/office/drawing/2014/main" id="{6E5EEBBD-E124-42D3-8C6C-976573724868}"/>
              </a:ext>
            </a:extLst>
          </p:cNvPr>
          <p:cNvSpPr txBox="1"/>
          <p:nvPr/>
        </p:nvSpPr>
        <p:spPr>
          <a:xfrm>
            <a:off x="1885950" y="2776537"/>
            <a:ext cx="3931285" cy="1151255"/>
          </a:xfrm>
          <a:prstGeom prst="rect">
            <a:avLst/>
          </a:prstGeom>
        </p:spPr>
        <p:txBody>
          <a:bodyPr vert="horz" wrap="square" lIns="0" tIns="11430" rIns="0" bIns="0" rtlCol="0">
            <a:spAutoFit/>
          </a:bodyPr>
          <a:lstStyle/>
          <a:p>
            <a:pPr marL="12700">
              <a:lnSpc>
                <a:spcPts val="1230"/>
              </a:lnSpc>
              <a:spcBef>
                <a:spcPts val="90"/>
              </a:spcBef>
            </a:pPr>
            <a:r>
              <a:rPr sz="1050" b="1" spc="-15" dirty="0">
                <a:solidFill>
                  <a:srgbClr val="FFFFFF"/>
                </a:solidFill>
                <a:latin typeface="Arial"/>
                <a:cs typeface="Arial"/>
              </a:rPr>
              <a:t>Non-food</a:t>
            </a:r>
            <a:r>
              <a:rPr sz="1050" b="1" spc="-45" dirty="0">
                <a:solidFill>
                  <a:srgbClr val="FFFFFF"/>
                </a:solidFill>
                <a:latin typeface="Arial"/>
                <a:cs typeface="Arial"/>
              </a:rPr>
              <a:t> </a:t>
            </a:r>
            <a:r>
              <a:rPr sz="1050" b="1" spc="-10" dirty="0">
                <a:solidFill>
                  <a:srgbClr val="FFFFFF"/>
                </a:solidFill>
                <a:latin typeface="Arial"/>
                <a:cs typeface="Arial"/>
              </a:rPr>
              <a:t>discounters</a:t>
            </a:r>
            <a:r>
              <a:rPr sz="1050" b="1" spc="-175" dirty="0">
                <a:solidFill>
                  <a:srgbClr val="FFFFFF"/>
                </a:solidFill>
                <a:latin typeface="Arial"/>
                <a:cs typeface="Arial"/>
              </a:rPr>
              <a:t> </a:t>
            </a:r>
            <a:r>
              <a:rPr sz="1050" spc="-50" dirty="0">
                <a:solidFill>
                  <a:srgbClr val="FFFFFF"/>
                </a:solidFill>
                <a:latin typeface="Arial"/>
                <a:cs typeface="Arial"/>
              </a:rPr>
              <a:t>have</a:t>
            </a:r>
            <a:r>
              <a:rPr sz="1050" spc="-75" dirty="0">
                <a:solidFill>
                  <a:srgbClr val="FFFFFF"/>
                </a:solidFill>
                <a:latin typeface="Arial"/>
                <a:cs typeface="Arial"/>
              </a:rPr>
              <a:t> </a:t>
            </a:r>
            <a:r>
              <a:rPr sz="1050" spc="-20" dirty="0">
                <a:solidFill>
                  <a:srgbClr val="FFFFFF"/>
                </a:solidFill>
                <a:latin typeface="Arial"/>
                <a:cs typeface="Arial"/>
              </a:rPr>
              <a:t>not</a:t>
            </a:r>
            <a:r>
              <a:rPr sz="1050" spc="-10" dirty="0">
                <a:solidFill>
                  <a:srgbClr val="FFFFFF"/>
                </a:solidFill>
                <a:latin typeface="Arial"/>
                <a:cs typeface="Arial"/>
              </a:rPr>
              <a:t> </a:t>
            </a:r>
            <a:r>
              <a:rPr sz="1050" b="1" spc="-15" dirty="0">
                <a:solidFill>
                  <a:srgbClr val="FFFFFF"/>
                </a:solidFill>
                <a:latin typeface="Arial"/>
                <a:cs typeface="Arial"/>
              </a:rPr>
              <a:t>broadened</a:t>
            </a:r>
            <a:r>
              <a:rPr sz="1050" b="1" spc="-50" dirty="0">
                <a:solidFill>
                  <a:srgbClr val="FFFFFF"/>
                </a:solidFill>
                <a:latin typeface="Arial"/>
                <a:cs typeface="Arial"/>
              </a:rPr>
              <a:t> </a:t>
            </a:r>
            <a:r>
              <a:rPr sz="1050" b="1" spc="-15" dirty="0">
                <a:solidFill>
                  <a:srgbClr val="FFFFFF"/>
                </a:solidFill>
                <a:latin typeface="Arial"/>
                <a:cs typeface="Arial"/>
              </a:rPr>
              <a:t>the</a:t>
            </a:r>
            <a:r>
              <a:rPr sz="1050" b="1" spc="-70" dirty="0">
                <a:solidFill>
                  <a:srgbClr val="FFFFFF"/>
                </a:solidFill>
                <a:latin typeface="Arial"/>
                <a:cs typeface="Arial"/>
              </a:rPr>
              <a:t> </a:t>
            </a:r>
            <a:r>
              <a:rPr sz="1050" b="1" spc="-15" dirty="0">
                <a:solidFill>
                  <a:srgbClr val="FFFFFF"/>
                </a:solidFill>
                <a:latin typeface="Arial"/>
                <a:cs typeface="Arial"/>
              </a:rPr>
              <a:t>appeal</a:t>
            </a:r>
            <a:r>
              <a:rPr sz="1050" b="1" spc="-90" dirty="0">
                <a:solidFill>
                  <a:srgbClr val="FFFFFF"/>
                </a:solidFill>
                <a:latin typeface="Arial"/>
                <a:cs typeface="Arial"/>
              </a:rPr>
              <a:t> </a:t>
            </a:r>
            <a:r>
              <a:rPr sz="1050" spc="-5" dirty="0">
                <a:solidFill>
                  <a:srgbClr val="FFFFFF"/>
                </a:solidFill>
                <a:latin typeface="Arial"/>
                <a:cs typeface="Arial"/>
              </a:rPr>
              <a:t>in</a:t>
            </a:r>
            <a:r>
              <a:rPr sz="1050" spc="-75" dirty="0">
                <a:solidFill>
                  <a:srgbClr val="FFFFFF"/>
                </a:solidFill>
                <a:latin typeface="Arial"/>
                <a:cs typeface="Arial"/>
              </a:rPr>
              <a:t> </a:t>
            </a:r>
            <a:r>
              <a:rPr sz="1050" spc="-5" dirty="0">
                <a:solidFill>
                  <a:srgbClr val="FFFFFF"/>
                </a:solidFill>
                <a:latin typeface="Arial"/>
                <a:cs typeface="Arial"/>
              </a:rPr>
              <a:t>the</a:t>
            </a:r>
            <a:r>
              <a:rPr sz="1050" spc="-75" dirty="0">
                <a:solidFill>
                  <a:srgbClr val="FFFFFF"/>
                </a:solidFill>
                <a:latin typeface="Arial"/>
                <a:cs typeface="Arial"/>
              </a:rPr>
              <a:t> </a:t>
            </a:r>
            <a:r>
              <a:rPr sz="1050" spc="-20" dirty="0">
                <a:solidFill>
                  <a:srgbClr val="FFFFFF"/>
                </a:solidFill>
                <a:latin typeface="Arial"/>
                <a:cs typeface="Arial"/>
              </a:rPr>
              <a:t>same</a:t>
            </a:r>
            <a:endParaRPr sz="1050">
              <a:latin typeface="Arial"/>
              <a:cs typeface="Arial"/>
            </a:endParaRPr>
          </a:p>
          <a:p>
            <a:pPr marL="12700">
              <a:lnSpc>
                <a:spcPts val="1230"/>
              </a:lnSpc>
            </a:pPr>
            <a:r>
              <a:rPr sz="1050" spc="-25" dirty="0">
                <a:solidFill>
                  <a:srgbClr val="FFFFFF"/>
                </a:solidFill>
                <a:latin typeface="Arial"/>
                <a:cs typeface="Arial"/>
              </a:rPr>
              <a:t>way </a:t>
            </a:r>
            <a:r>
              <a:rPr sz="1050" spc="-20" dirty="0">
                <a:solidFill>
                  <a:srgbClr val="FFFFFF"/>
                </a:solidFill>
                <a:latin typeface="Arial"/>
                <a:cs typeface="Arial"/>
              </a:rPr>
              <a:t>as </a:t>
            </a:r>
            <a:r>
              <a:rPr sz="1050" spc="-5" dirty="0">
                <a:solidFill>
                  <a:srgbClr val="FFFFFF"/>
                </a:solidFill>
                <a:latin typeface="Arial"/>
                <a:cs typeface="Arial"/>
              </a:rPr>
              <a:t>the </a:t>
            </a:r>
            <a:r>
              <a:rPr sz="1050" spc="-30" dirty="0">
                <a:solidFill>
                  <a:srgbClr val="FFFFFF"/>
                </a:solidFill>
                <a:latin typeface="Arial"/>
                <a:cs typeface="Arial"/>
              </a:rPr>
              <a:t>food</a:t>
            </a:r>
            <a:r>
              <a:rPr sz="1050" spc="-135" dirty="0">
                <a:solidFill>
                  <a:srgbClr val="FFFFFF"/>
                </a:solidFill>
                <a:latin typeface="Arial"/>
                <a:cs typeface="Arial"/>
              </a:rPr>
              <a:t> </a:t>
            </a:r>
            <a:r>
              <a:rPr sz="1050" spc="-15" dirty="0">
                <a:solidFill>
                  <a:srgbClr val="FFFFFF"/>
                </a:solidFill>
                <a:latin typeface="Arial"/>
                <a:cs typeface="Arial"/>
              </a:rPr>
              <a:t>discounters</a:t>
            </a:r>
            <a:endParaRPr sz="1050">
              <a:latin typeface="Arial"/>
              <a:cs typeface="Arial"/>
            </a:endParaRPr>
          </a:p>
          <a:p>
            <a:pPr marL="185420" indent="-172720">
              <a:lnSpc>
                <a:spcPts val="1230"/>
              </a:lnSpc>
              <a:spcBef>
                <a:spcPts val="745"/>
              </a:spcBef>
              <a:buChar char="—"/>
              <a:tabLst>
                <a:tab pos="185420" algn="l"/>
              </a:tabLst>
            </a:pPr>
            <a:r>
              <a:rPr sz="1050" spc="-20" dirty="0">
                <a:solidFill>
                  <a:srgbClr val="FFFFFF"/>
                </a:solidFill>
                <a:latin typeface="Arial"/>
                <a:cs typeface="Arial"/>
              </a:rPr>
              <a:t>Leading</a:t>
            </a:r>
            <a:r>
              <a:rPr sz="1050" spc="-75" dirty="0">
                <a:solidFill>
                  <a:srgbClr val="FFFFFF"/>
                </a:solidFill>
                <a:latin typeface="Arial"/>
                <a:cs typeface="Arial"/>
              </a:rPr>
              <a:t> </a:t>
            </a:r>
            <a:r>
              <a:rPr sz="1050" spc="-30" dirty="0">
                <a:solidFill>
                  <a:srgbClr val="FFFFFF"/>
                </a:solidFill>
                <a:latin typeface="Arial"/>
                <a:cs typeface="Arial"/>
              </a:rPr>
              <a:t>non-food</a:t>
            </a:r>
            <a:r>
              <a:rPr sz="1050" spc="-70" dirty="0">
                <a:solidFill>
                  <a:srgbClr val="FFFFFF"/>
                </a:solidFill>
                <a:latin typeface="Arial"/>
                <a:cs typeface="Arial"/>
              </a:rPr>
              <a:t> </a:t>
            </a:r>
            <a:r>
              <a:rPr sz="1050" spc="-10" dirty="0">
                <a:solidFill>
                  <a:srgbClr val="FFFFFF"/>
                </a:solidFill>
                <a:latin typeface="Arial"/>
                <a:cs typeface="Arial"/>
              </a:rPr>
              <a:t>discounters</a:t>
            </a:r>
            <a:r>
              <a:rPr sz="1050" spc="-95" dirty="0">
                <a:solidFill>
                  <a:srgbClr val="FFFFFF"/>
                </a:solidFill>
                <a:latin typeface="Arial"/>
                <a:cs typeface="Arial"/>
              </a:rPr>
              <a:t> </a:t>
            </a:r>
            <a:r>
              <a:rPr sz="1050" spc="-10" dirty="0">
                <a:solidFill>
                  <a:srgbClr val="FFFFFF"/>
                </a:solidFill>
                <a:latin typeface="Arial"/>
                <a:cs typeface="Arial"/>
              </a:rPr>
              <a:t>retain</a:t>
            </a:r>
            <a:r>
              <a:rPr sz="1050" spc="-75" dirty="0">
                <a:solidFill>
                  <a:srgbClr val="FFFFFF"/>
                </a:solidFill>
                <a:latin typeface="Arial"/>
                <a:cs typeface="Arial"/>
              </a:rPr>
              <a:t> </a:t>
            </a:r>
            <a:r>
              <a:rPr sz="1050" spc="-5" dirty="0">
                <a:solidFill>
                  <a:srgbClr val="FFFFFF"/>
                </a:solidFill>
                <a:latin typeface="Arial"/>
                <a:cs typeface="Arial"/>
              </a:rPr>
              <a:t>a</a:t>
            </a:r>
            <a:r>
              <a:rPr sz="1050" spc="-70" dirty="0">
                <a:solidFill>
                  <a:srgbClr val="FFFFFF"/>
                </a:solidFill>
                <a:latin typeface="Arial"/>
                <a:cs typeface="Arial"/>
              </a:rPr>
              <a:t> </a:t>
            </a:r>
            <a:r>
              <a:rPr sz="1050" spc="-15" dirty="0">
                <a:solidFill>
                  <a:srgbClr val="FFFFFF"/>
                </a:solidFill>
                <a:latin typeface="Arial"/>
                <a:cs typeface="Arial"/>
              </a:rPr>
              <a:t>more</a:t>
            </a:r>
            <a:r>
              <a:rPr sz="1050" spc="-75" dirty="0">
                <a:solidFill>
                  <a:srgbClr val="FFFFFF"/>
                </a:solidFill>
                <a:latin typeface="Arial"/>
                <a:cs typeface="Arial"/>
              </a:rPr>
              <a:t> </a:t>
            </a:r>
            <a:r>
              <a:rPr sz="1050" spc="-20" dirty="0">
                <a:solidFill>
                  <a:srgbClr val="FFFFFF"/>
                </a:solidFill>
                <a:latin typeface="Arial"/>
                <a:cs typeface="Arial"/>
              </a:rPr>
              <a:t>traditional</a:t>
            </a:r>
            <a:r>
              <a:rPr sz="1050" spc="-120" dirty="0">
                <a:solidFill>
                  <a:srgbClr val="FFFFFF"/>
                </a:solidFill>
                <a:latin typeface="Arial"/>
                <a:cs typeface="Arial"/>
              </a:rPr>
              <a:t> </a:t>
            </a:r>
            <a:r>
              <a:rPr sz="1050" spc="-15" dirty="0">
                <a:solidFill>
                  <a:srgbClr val="FFFFFF"/>
                </a:solidFill>
                <a:latin typeface="Arial"/>
                <a:cs typeface="Arial"/>
              </a:rPr>
              <a:t>skew</a:t>
            </a:r>
            <a:endParaRPr sz="1050">
              <a:latin typeface="Arial"/>
              <a:cs typeface="Arial"/>
            </a:endParaRPr>
          </a:p>
          <a:p>
            <a:pPr marR="318135" algn="ctr">
              <a:lnSpc>
                <a:spcPts val="1230"/>
              </a:lnSpc>
            </a:pPr>
            <a:r>
              <a:rPr sz="1050" spc="-20" dirty="0">
                <a:solidFill>
                  <a:srgbClr val="FFFFFF"/>
                </a:solidFill>
                <a:latin typeface="Arial"/>
                <a:cs typeface="Arial"/>
              </a:rPr>
              <a:t>toward</a:t>
            </a:r>
            <a:r>
              <a:rPr sz="1050" spc="-80" dirty="0">
                <a:solidFill>
                  <a:srgbClr val="FFFFFF"/>
                </a:solidFill>
                <a:latin typeface="Arial"/>
                <a:cs typeface="Arial"/>
              </a:rPr>
              <a:t> </a:t>
            </a:r>
            <a:r>
              <a:rPr sz="1050" dirty="0">
                <a:solidFill>
                  <a:srgbClr val="FFFFFF"/>
                </a:solidFill>
                <a:latin typeface="Arial"/>
                <a:cs typeface="Arial"/>
              </a:rPr>
              <a:t>those</a:t>
            </a:r>
            <a:r>
              <a:rPr sz="1050" spc="-75" dirty="0">
                <a:solidFill>
                  <a:srgbClr val="FFFFFF"/>
                </a:solidFill>
                <a:latin typeface="Arial"/>
                <a:cs typeface="Arial"/>
              </a:rPr>
              <a:t> </a:t>
            </a:r>
            <a:r>
              <a:rPr sz="1050" spc="-20" dirty="0">
                <a:solidFill>
                  <a:srgbClr val="FFFFFF"/>
                </a:solidFill>
                <a:latin typeface="Arial"/>
                <a:cs typeface="Arial"/>
              </a:rPr>
              <a:t>consumers</a:t>
            </a:r>
            <a:r>
              <a:rPr sz="1050" spc="-95" dirty="0">
                <a:solidFill>
                  <a:srgbClr val="FFFFFF"/>
                </a:solidFill>
                <a:latin typeface="Arial"/>
                <a:cs typeface="Arial"/>
              </a:rPr>
              <a:t> </a:t>
            </a:r>
            <a:r>
              <a:rPr sz="1050" spc="-25" dirty="0">
                <a:solidFill>
                  <a:srgbClr val="FFFFFF"/>
                </a:solidFill>
                <a:latin typeface="Arial"/>
                <a:cs typeface="Arial"/>
              </a:rPr>
              <a:t>who</a:t>
            </a:r>
            <a:r>
              <a:rPr sz="1050" spc="-75" dirty="0">
                <a:solidFill>
                  <a:srgbClr val="FFFFFF"/>
                </a:solidFill>
                <a:latin typeface="Arial"/>
                <a:cs typeface="Arial"/>
              </a:rPr>
              <a:t> </a:t>
            </a:r>
            <a:r>
              <a:rPr sz="1050" spc="-25" dirty="0">
                <a:solidFill>
                  <a:srgbClr val="FFFFFF"/>
                </a:solidFill>
                <a:latin typeface="Arial"/>
                <a:cs typeface="Arial"/>
              </a:rPr>
              <a:t>require</a:t>
            </a:r>
            <a:r>
              <a:rPr sz="1050" spc="-75" dirty="0">
                <a:solidFill>
                  <a:srgbClr val="FFFFFF"/>
                </a:solidFill>
                <a:latin typeface="Arial"/>
                <a:cs typeface="Arial"/>
              </a:rPr>
              <a:t> </a:t>
            </a:r>
            <a:r>
              <a:rPr sz="1050" spc="-10" dirty="0">
                <a:solidFill>
                  <a:srgbClr val="FFFFFF"/>
                </a:solidFill>
                <a:latin typeface="Arial"/>
                <a:cs typeface="Arial"/>
              </a:rPr>
              <a:t>a</a:t>
            </a:r>
            <a:r>
              <a:rPr sz="1050" spc="-50" dirty="0">
                <a:solidFill>
                  <a:srgbClr val="FFFFFF"/>
                </a:solidFill>
                <a:latin typeface="Arial"/>
                <a:cs typeface="Arial"/>
              </a:rPr>
              <a:t> </a:t>
            </a:r>
            <a:r>
              <a:rPr sz="1050" b="1" spc="-10" dirty="0">
                <a:solidFill>
                  <a:srgbClr val="FFFFFF"/>
                </a:solidFill>
                <a:latin typeface="Arial"/>
                <a:cs typeface="Arial"/>
              </a:rPr>
              <a:t>value</a:t>
            </a:r>
            <a:r>
              <a:rPr sz="1050" b="1" spc="-75" dirty="0">
                <a:solidFill>
                  <a:srgbClr val="FFFFFF"/>
                </a:solidFill>
                <a:latin typeface="Arial"/>
                <a:cs typeface="Arial"/>
              </a:rPr>
              <a:t> </a:t>
            </a:r>
            <a:r>
              <a:rPr sz="1050" b="1" spc="-20" dirty="0">
                <a:solidFill>
                  <a:srgbClr val="FFFFFF"/>
                </a:solidFill>
                <a:latin typeface="Arial"/>
                <a:cs typeface="Arial"/>
              </a:rPr>
              <a:t>alternative</a:t>
            </a:r>
            <a:endParaRPr sz="1050">
              <a:latin typeface="Arial"/>
              <a:cs typeface="Arial"/>
            </a:endParaRPr>
          </a:p>
          <a:p>
            <a:pPr marL="185420" indent="-172720">
              <a:lnSpc>
                <a:spcPts val="1230"/>
              </a:lnSpc>
              <a:spcBef>
                <a:spcPts val="740"/>
              </a:spcBef>
              <a:buFont typeface="Arial"/>
              <a:buChar char="—"/>
              <a:tabLst>
                <a:tab pos="185420" algn="l"/>
              </a:tabLst>
            </a:pPr>
            <a:r>
              <a:rPr sz="1050" b="1" spc="-10" dirty="0">
                <a:solidFill>
                  <a:srgbClr val="FFFFFF"/>
                </a:solidFill>
                <a:latin typeface="Arial"/>
                <a:cs typeface="Arial"/>
              </a:rPr>
              <a:t>Aldi</a:t>
            </a:r>
            <a:r>
              <a:rPr sz="1050" b="1" spc="-20" dirty="0">
                <a:solidFill>
                  <a:srgbClr val="FFFFFF"/>
                </a:solidFill>
                <a:latin typeface="Arial"/>
                <a:cs typeface="Arial"/>
              </a:rPr>
              <a:t> </a:t>
            </a:r>
            <a:r>
              <a:rPr sz="1050" b="1" spc="10" dirty="0">
                <a:solidFill>
                  <a:srgbClr val="FFFFFF"/>
                </a:solidFill>
                <a:latin typeface="Arial"/>
                <a:cs typeface="Arial"/>
              </a:rPr>
              <a:t>and</a:t>
            </a:r>
            <a:r>
              <a:rPr sz="1050" b="1" spc="-45" dirty="0">
                <a:solidFill>
                  <a:srgbClr val="FFFFFF"/>
                </a:solidFill>
                <a:latin typeface="Arial"/>
                <a:cs typeface="Arial"/>
              </a:rPr>
              <a:t> </a:t>
            </a:r>
            <a:r>
              <a:rPr sz="1050" b="1" spc="-10" dirty="0">
                <a:solidFill>
                  <a:srgbClr val="FFFFFF"/>
                </a:solidFill>
                <a:latin typeface="Arial"/>
                <a:cs typeface="Arial"/>
              </a:rPr>
              <a:t>Lidl,</a:t>
            </a:r>
            <a:r>
              <a:rPr sz="1050" b="1" spc="-95" dirty="0">
                <a:solidFill>
                  <a:srgbClr val="FFFFFF"/>
                </a:solidFill>
                <a:latin typeface="Arial"/>
                <a:cs typeface="Arial"/>
              </a:rPr>
              <a:t> </a:t>
            </a:r>
            <a:r>
              <a:rPr sz="1050" spc="-15" dirty="0">
                <a:solidFill>
                  <a:srgbClr val="FFFFFF"/>
                </a:solidFill>
                <a:latin typeface="Arial"/>
                <a:cs typeface="Arial"/>
              </a:rPr>
              <a:t>on</a:t>
            </a:r>
            <a:r>
              <a:rPr sz="1050" spc="-65" dirty="0">
                <a:solidFill>
                  <a:srgbClr val="FFFFFF"/>
                </a:solidFill>
                <a:latin typeface="Arial"/>
                <a:cs typeface="Arial"/>
              </a:rPr>
              <a:t> </a:t>
            </a:r>
            <a:r>
              <a:rPr sz="1050" spc="-5" dirty="0">
                <a:solidFill>
                  <a:srgbClr val="FFFFFF"/>
                </a:solidFill>
                <a:latin typeface="Arial"/>
                <a:cs typeface="Arial"/>
              </a:rPr>
              <a:t>the</a:t>
            </a:r>
            <a:r>
              <a:rPr sz="1050" spc="-70" dirty="0">
                <a:solidFill>
                  <a:srgbClr val="FFFFFF"/>
                </a:solidFill>
                <a:latin typeface="Arial"/>
                <a:cs typeface="Arial"/>
              </a:rPr>
              <a:t> </a:t>
            </a:r>
            <a:r>
              <a:rPr sz="1050" spc="-15" dirty="0">
                <a:solidFill>
                  <a:srgbClr val="FFFFFF"/>
                </a:solidFill>
                <a:latin typeface="Arial"/>
                <a:cs typeface="Arial"/>
              </a:rPr>
              <a:t>other</a:t>
            </a:r>
            <a:r>
              <a:rPr sz="1050" spc="-75" dirty="0">
                <a:solidFill>
                  <a:srgbClr val="FFFFFF"/>
                </a:solidFill>
                <a:latin typeface="Arial"/>
                <a:cs typeface="Arial"/>
              </a:rPr>
              <a:t> </a:t>
            </a:r>
            <a:r>
              <a:rPr sz="1050" spc="-20" dirty="0">
                <a:solidFill>
                  <a:srgbClr val="FFFFFF"/>
                </a:solidFill>
                <a:latin typeface="Arial"/>
                <a:cs typeface="Arial"/>
              </a:rPr>
              <a:t>hand</a:t>
            </a:r>
            <a:r>
              <a:rPr sz="1050" spc="-70" dirty="0">
                <a:solidFill>
                  <a:srgbClr val="FFFFFF"/>
                </a:solidFill>
                <a:latin typeface="Arial"/>
                <a:cs typeface="Arial"/>
              </a:rPr>
              <a:t> </a:t>
            </a:r>
            <a:r>
              <a:rPr sz="1050" spc="-50" dirty="0">
                <a:solidFill>
                  <a:srgbClr val="FFFFFF"/>
                </a:solidFill>
                <a:latin typeface="Arial"/>
                <a:cs typeface="Arial"/>
              </a:rPr>
              <a:t>have</a:t>
            </a:r>
            <a:r>
              <a:rPr sz="1050" spc="-65" dirty="0">
                <a:solidFill>
                  <a:srgbClr val="FFFFFF"/>
                </a:solidFill>
                <a:latin typeface="Arial"/>
                <a:cs typeface="Arial"/>
              </a:rPr>
              <a:t> </a:t>
            </a:r>
            <a:r>
              <a:rPr sz="1050" spc="-15" dirty="0">
                <a:solidFill>
                  <a:srgbClr val="FFFFFF"/>
                </a:solidFill>
                <a:latin typeface="Arial"/>
                <a:cs typeface="Arial"/>
              </a:rPr>
              <a:t>tapped</a:t>
            </a:r>
            <a:r>
              <a:rPr sz="1050" spc="-70" dirty="0">
                <a:solidFill>
                  <a:srgbClr val="FFFFFF"/>
                </a:solidFill>
                <a:latin typeface="Arial"/>
                <a:cs typeface="Arial"/>
              </a:rPr>
              <a:t> </a:t>
            </a:r>
            <a:r>
              <a:rPr sz="1050" spc="-5" dirty="0">
                <a:solidFill>
                  <a:srgbClr val="FFFFFF"/>
                </a:solidFill>
                <a:latin typeface="Arial"/>
                <a:cs typeface="Arial"/>
              </a:rPr>
              <a:t>into</a:t>
            </a:r>
            <a:r>
              <a:rPr sz="1050" spc="-65" dirty="0">
                <a:solidFill>
                  <a:srgbClr val="FFFFFF"/>
                </a:solidFill>
                <a:latin typeface="Arial"/>
                <a:cs typeface="Arial"/>
              </a:rPr>
              <a:t> </a:t>
            </a:r>
            <a:r>
              <a:rPr sz="1050" spc="-30" dirty="0">
                <a:solidFill>
                  <a:srgbClr val="FFFFFF"/>
                </a:solidFill>
                <a:latin typeface="Arial"/>
                <a:cs typeface="Arial"/>
              </a:rPr>
              <a:t>the</a:t>
            </a:r>
            <a:r>
              <a:rPr sz="1050" spc="-114" dirty="0">
                <a:solidFill>
                  <a:srgbClr val="FFFFFF"/>
                </a:solidFill>
                <a:latin typeface="Arial"/>
                <a:cs typeface="Arial"/>
              </a:rPr>
              <a:t> </a:t>
            </a:r>
            <a:r>
              <a:rPr sz="1050" b="1" spc="-20" dirty="0">
                <a:solidFill>
                  <a:srgbClr val="FFFFFF"/>
                </a:solidFill>
                <a:latin typeface="Arial"/>
                <a:cs typeface="Arial"/>
              </a:rPr>
              <a:t>shifting</a:t>
            </a:r>
            <a:endParaRPr sz="1050">
              <a:latin typeface="Arial"/>
              <a:cs typeface="Arial"/>
            </a:endParaRPr>
          </a:p>
          <a:p>
            <a:pPr marL="184785">
              <a:lnSpc>
                <a:spcPts val="1230"/>
              </a:lnSpc>
            </a:pPr>
            <a:r>
              <a:rPr sz="1050" b="1" spc="-15" dirty="0">
                <a:solidFill>
                  <a:srgbClr val="FFFFFF"/>
                </a:solidFill>
                <a:latin typeface="Arial"/>
                <a:cs typeface="Arial"/>
              </a:rPr>
              <a:t>demographics</a:t>
            </a:r>
            <a:r>
              <a:rPr sz="1050" b="1" spc="-135" dirty="0">
                <a:solidFill>
                  <a:srgbClr val="FFFFFF"/>
                </a:solidFill>
                <a:latin typeface="Arial"/>
                <a:cs typeface="Arial"/>
              </a:rPr>
              <a:t> </a:t>
            </a:r>
            <a:r>
              <a:rPr sz="1050" spc="-10" dirty="0">
                <a:solidFill>
                  <a:srgbClr val="FFFFFF"/>
                </a:solidFill>
                <a:latin typeface="Arial"/>
                <a:cs typeface="Arial"/>
              </a:rPr>
              <a:t>—</a:t>
            </a:r>
            <a:r>
              <a:rPr sz="1050" spc="-55" dirty="0">
                <a:solidFill>
                  <a:srgbClr val="FFFFFF"/>
                </a:solidFill>
                <a:latin typeface="Arial"/>
                <a:cs typeface="Arial"/>
              </a:rPr>
              <a:t> </a:t>
            </a:r>
            <a:r>
              <a:rPr sz="1050" spc="-35" dirty="0">
                <a:solidFill>
                  <a:srgbClr val="FFFFFF"/>
                </a:solidFill>
                <a:latin typeface="Arial"/>
                <a:cs typeface="Arial"/>
              </a:rPr>
              <a:t>evident</a:t>
            </a:r>
            <a:r>
              <a:rPr sz="1050" spc="-25" dirty="0">
                <a:solidFill>
                  <a:srgbClr val="FFFFFF"/>
                </a:solidFill>
                <a:latin typeface="Arial"/>
                <a:cs typeface="Arial"/>
              </a:rPr>
              <a:t> </a:t>
            </a:r>
            <a:r>
              <a:rPr sz="1050" spc="-5" dirty="0">
                <a:solidFill>
                  <a:srgbClr val="FFFFFF"/>
                </a:solidFill>
                <a:latin typeface="Arial"/>
                <a:cs typeface="Arial"/>
              </a:rPr>
              <a:t>in</a:t>
            </a:r>
            <a:r>
              <a:rPr sz="1050" spc="-75" dirty="0">
                <a:solidFill>
                  <a:srgbClr val="FFFFFF"/>
                </a:solidFill>
                <a:latin typeface="Arial"/>
                <a:cs typeface="Arial"/>
              </a:rPr>
              <a:t> </a:t>
            </a:r>
            <a:r>
              <a:rPr sz="1050" spc="-5" dirty="0">
                <a:solidFill>
                  <a:srgbClr val="FFFFFF"/>
                </a:solidFill>
                <a:latin typeface="Arial"/>
                <a:cs typeface="Arial"/>
              </a:rPr>
              <a:t>their</a:t>
            </a:r>
            <a:r>
              <a:rPr sz="1050" spc="-80" dirty="0">
                <a:solidFill>
                  <a:srgbClr val="FFFFFF"/>
                </a:solidFill>
                <a:latin typeface="Arial"/>
                <a:cs typeface="Arial"/>
              </a:rPr>
              <a:t> </a:t>
            </a:r>
            <a:r>
              <a:rPr sz="1050" spc="-30" dirty="0">
                <a:solidFill>
                  <a:srgbClr val="FFFFFF"/>
                </a:solidFill>
                <a:latin typeface="Arial"/>
                <a:cs typeface="Arial"/>
              </a:rPr>
              <a:t>foray</a:t>
            </a:r>
            <a:r>
              <a:rPr sz="1050" spc="-15" dirty="0">
                <a:solidFill>
                  <a:srgbClr val="FFFFFF"/>
                </a:solidFill>
                <a:latin typeface="Arial"/>
                <a:cs typeface="Arial"/>
              </a:rPr>
              <a:t> </a:t>
            </a:r>
            <a:r>
              <a:rPr sz="1050" spc="-5" dirty="0">
                <a:solidFill>
                  <a:srgbClr val="FFFFFF"/>
                </a:solidFill>
                <a:latin typeface="Arial"/>
                <a:cs typeface="Arial"/>
              </a:rPr>
              <a:t>into</a:t>
            </a:r>
            <a:r>
              <a:rPr sz="1050" spc="-75" dirty="0">
                <a:solidFill>
                  <a:srgbClr val="FFFFFF"/>
                </a:solidFill>
                <a:latin typeface="Arial"/>
                <a:cs typeface="Arial"/>
              </a:rPr>
              <a:t> </a:t>
            </a:r>
            <a:r>
              <a:rPr sz="1050" spc="-20" dirty="0">
                <a:solidFill>
                  <a:srgbClr val="FFFFFF"/>
                </a:solidFill>
                <a:latin typeface="Arial"/>
                <a:cs typeface="Arial"/>
              </a:rPr>
              <a:t>premium</a:t>
            </a:r>
            <a:r>
              <a:rPr sz="1050" spc="-40" dirty="0">
                <a:solidFill>
                  <a:srgbClr val="FFFFFF"/>
                </a:solidFill>
                <a:latin typeface="Arial"/>
                <a:cs typeface="Arial"/>
              </a:rPr>
              <a:t> </a:t>
            </a:r>
            <a:r>
              <a:rPr sz="1050" spc="-20" dirty="0">
                <a:solidFill>
                  <a:srgbClr val="FFFFFF"/>
                </a:solidFill>
                <a:latin typeface="Arial"/>
                <a:cs typeface="Arial"/>
              </a:rPr>
              <a:t>products</a:t>
            </a:r>
            <a:endParaRPr sz="1050">
              <a:latin typeface="Arial"/>
              <a:cs typeface="Arial"/>
            </a:endParaRPr>
          </a:p>
        </p:txBody>
      </p:sp>
      <p:sp>
        <p:nvSpPr>
          <p:cNvPr id="38" name="object 9">
            <a:extLst>
              <a:ext uri="{FF2B5EF4-FFF2-40B4-BE49-F238E27FC236}">
                <a16:creationId xmlns:a16="http://schemas.microsoft.com/office/drawing/2014/main" id="{9405EFF8-4B1C-440E-88C1-6649B3FE5F97}"/>
              </a:ext>
            </a:extLst>
          </p:cNvPr>
          <p:cNvSpPr/>
          <p:nvPr/>
        </p:nvSpPr>
        <p:spPr>
          <a:xfrm>
            <a:off x="1838960" y="2631439"/>
            <a:ext cx="4114800" cy="0"/>
          </a:xfrm>
          <a:custGeom>
            <a:avLst/>
            <a:gdLst/>
            <a:ahLst/>
            <a:cxnLst/>
            <a:rect l="l" t="t" r="r" b="b"/>
            <a:pathLst>
              <a:path w="4114800">
                <a:moveTo>
                  <a:pt x="0" y="0"/>
                </a:moveTo>
                <a:lnTo>
                  <a:pt x="4114800" y="0"/>
                </a:lnTo>
              </a:path>
            </a:pathLst>
          </a:custGeom>
          <a:ln w="20320">
            <a:solidFill>
              <a:srgbClr val="FFFFFF"/>
            </a:solidFill>
          </a:ln>
        </p:spPr>
        <p:txBody>
          <a:bodyPr wrap="square" lIns="0" tIns="0" rIns="0" bIns="0" rtlCol="0"/>
          <a:lstStyle/>
          <a:p>
            <a:endParaRPr/>
          </a:p>
        </p:txBody>
      </p:sp>
      <p:sp>
        <p:nvSpPr>
          <p:cNvPr id="39" name="object 11">
            <a:extLst>
              <a:ext uri="{FF2B5EF4-FFF2-40B4-BE49-F238E27FC236}">
                <a16:creationId xmlns:a16="http://schemas.microsoft.com/office/drawing/2014/main" id="{798CF686-9F4B-47BD-AE4C-18548011C3BE}"/>
              </a:ext>
            </a:extLst>
          </p:cNvPr>
          <p:cNvSpPr txBox="1"/>
          <p:nvPr/>
        </p:nvSpPr>
        <p:spPr>
          <a:xfrm>
            <a:off x="986472" y="1321498"/>
            <a:ext cx="9758680" cy="391795"/>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00A2A0"/>
                </a:solidFill>
                <a:latin typeface="Arial"/>
                <a:cs typeface="Arial"/>
              </a:rPr>
              <a:t>Both </a:t>
            </a:r>
            <a:r>
              <a:rPr sz="1200" b="1" spc="-10" dirty="0">
                <a:solidFill>
                  <a:srgbClr val="00A2A0"/>
                </a:solidFill>
                <a:latin typeface="Arial"/>
                <a:cs typeface="Arial"/>
              </a:rPr>
              <a:t>food </a:t>
            </a:r>
            <a:r>
              <a:rPr sz="1200" b="1" spc="-15" dirty="0">
                <a:solidFill>
                  <a:srgbClr val="00A2A0"/>
                </a:solidFill>
                <a:latin typeface="Arial"/>
                <a:cs typeface="Arial"/>
              </a:rPr>
              <a:t>and </a:t>
            </a:r>
            <a:r>
              <a:rPr sz="1200" b="1" spc="-10" dirty="0">
                <a:solidFill>
                  <a:srgbClr val="00A2A0"/>
                </a:solidFill>
                <a:latin typeface="Arial"/>
                <a:cs typeface="Arial"/>
              </a:rPr>
              <a:t>non-food discounters </a:t>
            </a:r>
            <a:r>
              <a:rPr sz="1200" b="1" dirty="0">
                <a:solidFill>
                  <a:srgbClr val="00A2A0"/>
                </a:solidFill>
                <a:latin typeface="Arial"/>
                <a:cs typeface="Arial"/>
              </a:rPr>
              <a:t>operate </a:t>
            </a:r>
            <a:r>
              <a:rPr sz="1200" b="1" spc="-10" dirty="0">
                <a:solidFill>
                  <a:srgbClr val="00A2A0"/>
                </a:solidFill>
                <a:latin typeface="Arial"/>
                <a:cs typeface="Arial"/>
              </a:rPr>
              <a:t>on </a:t>
            </a:r>
            <a:r>
              <a:rPr sz="1200" b="1" spc="-5" dirty="0">
                <a:solidFill>
                  <a:srgbClr val="00A2A0"/>
                </a:solidFill>
                <a:latin typeface="Arial"/>
                <a:cs typeface="Arial"/>
              </a:rPr>
              <a:t>‘value </a:t>
            </a:r>
            <a:r>
              <a:rPr sz="1200" b="1" spc="-10" dirty="0">
                <a:solidFill>
                  <a:srgbClr val="00A2A0"/>
                </a:solidFill>
                <a:latin typeface="Arial"/>
                <a:cs typeface="Arial"/>
              </a:rPr>
              <a:t>for </a:t>
            </a:r>
            <a:r>
              <a:rPr sz="1200" b="1" spc="-35" dirty="0">
                <a:solidFill>
                  <a:srgbClr val="00A2A0"/>
                </a:solidFill>
                <a:latin typeface="Arial"/>
                <a:cs typeface="Arial"/>
              </a:rPr>
              <a:t>money’ </a:t>
            </a:r>
            <a:r>
              <a:rPr sz="1200" b="1" spc="-20" dirty="0">
                <a:solidFill>
                  <a:srgbClr val="00A2A0"/>
                </a:solidFill>
                <a:latin typeface="Arial"/>
                <a:cs typeface="Arial"/>
              </a:rPr>
              <a:t>model, </a:t>
            </a:r>
            <a:r>
              <a:rPr sz="1200" b="1" spc="-10" dirty="0">
                <a:solidFill>
                  <a:srgbClr val="00A2A0"/>
                </a:solidFill>
                <a:latin typeface="Arial"/>
                <a:cs typeface="Arial"/>
              </a:rPr>
              <a:t>but </a:t>
            </a:r>
            <a:r>
              <a:rPr sz="1200" b="1" dirty="0">
                <a:solidFill>
                  <a:srgbClr val="00A2A0"/>
                </a:solidFill>
                <a:latin typeface="Arial"/>
                <a:cs typeface="Arial"/>
              </a:rPr>
              <a:t>differ </a:t>
            </a:r>
            <a:r>
              <a:rPr sz="1200" b="1" spc="-10" dirty="0">
                <a:solidFill>
                  <a:srgbClr val="00A2A0"/>
                </a:solidFill>
                <a:latin typeface="Arial"/>
                <a:cs typeface="Arial"/>
              </a:rPr>
              <a:t>in terms of </a:t>
            </a:r>
            <a:r>
              <a:rPr sz="1200" b="1" spc="-15" dirty="0">
                <a:solidFill>
                  <a:srgbClr val="00A2A0"/>
                </a:solidFill>
                <a:latin typeface="Arial"/>
                <a:cs typeface="Arial"/>
              </a:rPr>
              <a:t>online </a:t>
            </a:r>
            <a:r>
              <a:rPr sz="1200" b="1" dirty="0">
                <a:solidFill>
                  <a:srgbClr val="00A2A0"/>
                </a:solidFill>
                <a:latin typeface="Arial"/>
                <a:cs typeface="Arial"/>
              </a:rPr>
              <a:t>presence </a:t>
            </a:r>
            <a:r>
              <a:rPr sz="1200" b="1" spc="-15" dirty="0">
                <a:solidFill>
                  <a:srgbClr val="00A2A0"/>
                </a:solidFill>
                <a:latin typeface="Arial"/>
                <a:cs typeface="Arial"/>
              </a:rPr>
              <a:t>and </a:t>
            </a:r>
            <a:r>
              <a:rPr sz="1200" b="1" dirty="0">
                <a:solidFill>
                  <a:srgbClr val="00A2A0"/>
                </a:solidFill>
                <a:latin typeface="Arial"/>
                <a:cs typeface="Arial"/>
              </a:rPr>
              <a:t>advertising </a:t>
            </a:r>
            <a:r>
              <a:rPr sz="1200" b="1" spc="10" dirty="0">
                <a:solidFill>
                  <a:srgbClr val="00A2A0"/>
                </a:solidFill>
                <a:latin typeface="Arial"/>
                <a:cs typeface="Arial"/>
              </a:rPr>
              <a:t>spend.  Moreover, </a:t>
            </a:r>
            <a:r>
              <a:rPr sz="1200" b="1" spc="-10" dirty="0">
                <a:solidFill>
                  <a:srgbClr val="00A2A0"/>
                </a:solidFill>
                <a:latin typeface="Arial"/>
                <a:cs typeface="Arial"/>
              </a:rPr>
              <a:t>in </a:t>
            </a:r>
            <a:r>
              <a:rPr sz="1200" b="1" dirty="0">
                <a:solidFill>
                  <a:srgbClr val="00A2A0"/>
                </a:solidFill>
                <a:latin typeface="Arial"/>
                <a:cs typeface="Arial"/>
              </a:rPr>
              <a:t>a </a:t>
            </a:r>
            <a:r>
              <a:rPr sz="1200" b="1" spc="-10" dirty="0">
                <a:solidFill>
                  <a:srgbClr val="00A2A0"/>
                </a:solidFill>
                <a:latin typeface="Arial"/>
                <a:cs typeface="Arial"/>
              </a:rPr>
              <a:t>bid </a:t>
            </a:r>
            <a:r>
              <a:rPr sz="1200" b="1" dirty="0">
                <a:solidFill>
                  <a:srgbClr val="00A2A0"/>
                </a:solidFill>
                <a:latin typeface="Arial"/>
                <a:cs typeface="Arial"/>
              </a:rPr>
              <a:t>to </a:t>
            </a:r>
            <a:r>
              <a:rPr sz="1200" b="1" spc="-15" dirty="0">
                <a:solidFill>
                  <a:srgbClr val="00A2A0"/>
                </a:solidFill>
                <a:latin typeface="Arial"/>
                <a:cs typeface="Arial"/>
              </a:rPr>
              <a:t>stay </a:t>
            </a:r>
            <a:r>
              <a:rPr sz="1200" b="1" spc="10" dirty="0">
                <a:solidFill>
                  <a:srgbClr val="00A2A0"/>
                </a:solidFill>
                <a:latin typeface="Arial"/>
                <a:cs typeface="Arial"/>
              </a:rPr>
              <a:t>relevant </a:t>
            </a:r>
            <a:r>
              <a:rPr sz="1200" b="1" spc="5" dirty="0">
                <a:solidFill>
                  <a:srgbClr val="00A2A0"/>
                </a:solidFill>
                <a:latin typeface="Arial"/>
                <a:cs typeface="Arial"/>
              </a:rPr>
              <a:t>they </a:t>
            </a:r>
            <a:r>
              <a:rPr sz="1200" b="1" spc="-10" dirty="0">
                <a:solidFill>
                  <a:srgbClr val="00A2A0"/>
                </a:solidFill>
                <a:latin typeface="Arial"/>
                <a:cs typeface="Arial"/>
              </a:rPr>
              <a:t>are </a:t>
            </a:r>
            <a:r>
              <a:rPr sz="1200" b="1" spc="-15" dirty="0">
                <a:solidFill>
                  <a:srgbClr val="00A2A0"/>
                </a:solidFill>
                <a:latin typeface="Arial"/>
                <a:cs typeface="Arial"/>
              </a:rPr>
              <a:t>continuously </a:t>
            </a:r>
            <a:r>
              <a:rPr sz="1200" b="1" spc="10" dirty="0">
                <a:solidFill>
                  <a:srgbClr val="00A2A0"/>
                </a:solidFill>
                <a:latin typeface="Arial"/>
                <a:cs typeface="Arial"/>
              </a:rPr>
              <a:t>evolving </a:t>
            </a:r>
            <a:r>
              <a:rPr sz="1200" b="1" dirty="0">
                <a:solidFill>
                  <a:srgbClr val="00A2A0"/>
                </a:solidFill>
                <a:latin typeface="Arial"/>
                <a:cs typeface="Arial"/>
              </a:rPr>
              <a:t>— </a:t>
            </a:r>
            <a:r>
              <a:rPr sz="1200" b="1" spc="10" dirty="0">
                <a:solidFill>
                  <a:srgbClr val="00A2A0"/>
                </a:solidFill>
                <a:latin typeface="Arial"/>
                <a:cs typeface="Arial"/>
              </a:rPr>
              <a:t>reflected </a:t>
            </a:r>
            <a:r>
              <a:rPr sz="1200" b="1" spc="-10" dirty="0">
                <a:solidFill>
                  <a:srgbClr val="00A2A0"/>
                </a:solidFill>
                <a:latin typeface="Arial"/>
                <a:cs typeface="Arial"/>
              </a:rPr>
              <a:t>in B&amp;M’s </a:t>
            </a:r>
            <a:r>
              <a:rPr sz="1200" b="1" dirty="0">
                <a:solidFill>
                  <a:srgbClr val="00A2A0"/>
                </a:solidFill>
                <a:latin typeface="Arial"/>
                <a:cs typeface="Arial"/>
              </a:rPr>
              <a:t>(a </a:t>
            </a:r>
            <a:r>
              <a:rPr sz="1200" b="1" spc="-10" dirty="0">
                <a:solidFill>
                  <a:srgbClr val="00A2A0"/>
                </a:solidFill>
                <a:latin typeface="Arial"/>
                <a:cs typeface="Arial"/>
              </a:rPr>
              <a:t>non-food </a:t>
            </a:r>
            <a:r>
              <a:rPr sz="1200" b="1" spc="-15" dirty="0">
                <a:solidFill>
                  <a:srgbClr val="00A2A0"/>
                </a:solidFill>
                <a:latin typeface="Arial"/>
                <a:cs typeface="Arial"/>
              </a:rPr>
              <a:t>player) </a:t>
            </a:r>
            <a:r>
              <a:rPr sz="1200" b="1" spc="-20" dirty="0">
                <a:solidFill>
                  <a:srgbClr val="00A2A0"/>
                </a:solidFill>
                <a:latin typeface="Arial"/>
                <a:cs typeface="Arial"/>
              </a:rPr>
              <a:t>acquisition </a:t>
            </a:r>
            <a:r>
              <a:rPr sz="1200" b="1" spc="10" dirty="0">
                <a:solidFill>
                  <a:srgbClr val="00A2A0"/>
                </a:solidFill>
                <a:latin typeface="Arial"/>
                <a:cs typeface="Arial"/>
              </a:rPr>
              <a:t>Heron</a:t>
            </a:r>
            <a:r>
              <a:rPr sz="1200" b="1" spc="265" dirty="0">
                <a:solidFill>
                  <a:srgbClr val="00A2A0"/>
                </a:solidFill>
                <a:latin typeface="Arial"/>
                <a:cs typeface="Arial"/>
              </a:rPr>
              <a:t> </a:t>
            </a:r>
            <a:r>
              <a:rPr sz="1200" b="1" spc="-15" dirty="0">
                <a:solidFill>
                  <a:srgbClr val="00A2A0"/>
                </a:solidFill>
                <a:latin typeface="Arial"/>
                <a:cs typeface="Arial"/>
              </a:rPr>
              <a:t>Foods</a:t>
            </a:r>
            <a:endParaRPr sz="1200">
              <a:latin typeface="Arial"/>
              <a:cs typeface="Arial"/>
            </a:endParaRPr>
          </a:p>
        </p:txBody>
      </p:sp>
      <p:sp>
        <p:nvSpPr>
          <p:cNvPr id="40" name="object 12">
            <a:extLst>
              <a:ext uri="{FF2B5EF4-FFF2-40B4-BE49-F238E27FC236}">
                <a16:creationId xmlns:a16="http://schemas.microsoft.com/office/drawing/2014/main" id="{4BAD5DF3-CE05-4F3B-BDCE-924F842D9C3E}"/>
              </a:ext>
            </a:extLst>
          </p:cNvPr>
          <p:cNvSpPr txBox="1"/>
          <p:nvPr/>
        </p:nvSpPr>
        <p:spPr>
          <a:xfrm>
            <a:off x="2537079" y="4954523"/>
            <a:ext cx="3312160" cy="489584"/>
          </a:xfrm>
          <a:prstGeom prst="rect">
            <a:avLst/>
          </a:prstGeom>
        </p:spPr>
        <p:txBody>
          <a:bodyPr vert="horz" wrap="square" lIns="0" tIns="22860" rIns="0" bIns="0" rtlCol="0">
            <a:spAutoFit/>
          </a:bodyPr>
          <a:lstStyle/>
          <a:p>
            <a:pPr marL="12700" marR="5080">
              <a:lnSpc>
                <a:spcPts val="1200"/>
              </a:lnSpc>
              <a:spcBef>
                <a:spcPts val="180"/>
              </a:spcBef>
            </a:pPr>
            <a:r>
              <a:rPr sz="1050" b="1" dirty="0">
                <a:solidFill>
                  <a:srgbClr val="FFFFFF"/>
                </a:solidFill>
                <a:latin typeface="Arial"/>
                <a:cs typeface="Arial"/>
              </a:rPr>
              <a:t>Lidl </a:t>
            </a:r>
            <a:r>
              <a:rPr sz="1050" b="1" spc="10" dirty="0">
                <a:solidFill>
                  <a:srgbClr val="FFFFFF"/>
                </a:solidFill>
                <a:latin typeface="Arial"/>
                <a:cs typeface="Arial"/>
              </a:rPr>
              <a:t>and </a:t>
            </a:r>
            <a:r>
              <a:rPr sz="1050" b="1" spc="-30" dirty="0">
                <a:solidFill>
                  <a:srgbClr val="FFFFFF"/>
                </a:solidFill>
                <a:latin typeface="Arial"/>
                <a:cs typeface="Arial"/>
              </a:rPr>
              <a:t>Aldi </a:t>
            </a:r>
            <a:r>
              <a:rPr sz="1050" spc="-20" dirty="0">
                <a:solidFill>
                  <a:srgbClr val="FFFFFF"/>
                </a:solidFill>
                <a:latin typeface="Arial"/>
                <a:cs typeface="Arial"/>
              </a:rPr>
              <a:t>together </a:t>
            </a:r>
            <a:r>
              <a:rPr sz="1050" spc="-35" dirty="0">
                <a:solidFill>
                  <a:srgbClr val="FFFFFF"/>
                </a:solidFill>
                <a:latin typeface="Arial"/>
                <a:cs typeface="Arial"/>
              </a:rPr>
              <a:t>accounted </a:t>
            </a:r>
            <a:r>
              <a:rPr sz="1050" spc="-30" dirty="0">
                <a:solidFill>
                  <a:srgbClr val="FFFFFF"/>
                </a:solidFill>
                <a:latin typeface="Arial"/>
                <a:cs typeface="Arial"/>
              </a:rPr>
              <a:t>for </a:t>
            </a:r>
            <a:r>
              <a:rPr sz="1050" b="1" spc="-10" dirty="0">
                <a:solidFill>
                  <a:srgbClr val="FFFFFF"/>
                </a:solidFill>
                <a:latin typeface="Arial"/>
                <a:cs typeface="Arial"/>
              </a:rPr>
              <a:t>85.2 </a:t>
            </a:r>
            <a:r>
              <a:rPr sz="1050" b="1" spc="-15" dirty="0">
                <a:solidFill>
                  <a:srgbClr val="FFFFFF"/>
                </a:solidFill>
                <a:latin typeface="Arial"/>
                <a:cs typeface="Arial"/>
              </a:rPr>
              <a:t>percent </a:t>
            </a:r>
            <a:r>
              <a:rPr sz="1050" spc="-15" dirty="0">
                <a:solidFill>
                  <a:srgbClr val="FFFFFF"/>
                </a:solidFill>
                <a:latin typeface="Arial"/>
                <a:cs typeface="Arial"/>
              </a:rPr>
              <a:t>of </a:t>
            </a:r>
            <a:r>
              <a:rPr sz="1050" spc="-5" dirty="0">
                <a:solidFill>
                  <a:srgbClr val="FFFFFF"/>
                </a:solidFill>
                <a:latin typeface="Arial"/>
                <a:cs typeface="Arial"/>
              </a:rPr>
              <a:t>the  discount </a:t>
            </a:r>
            <a:r>
              <a:rPr sz="1050" spc="-20" dirty="0">
                <a:solidFill>
                  <a:srgbClr val="FFFFFF"/>
                </a:solidFill>
                <a:latin typeface="Arial"/>
                <a:cs typeface="Arial"/>
              </a:rPr>
              <a:t>sector’s total </a:t>
            </a:r>
            <a:r>
              <a:rPr sz="1050" spc="-30" dirty="0">
                <a:solidFill>
                  <a:srgbClr val="FFFFFF"/>
                </a:solidFill>
                <a:latin typeface="Arial"/>
                <a:cs typeface="Arial"/>
              </a:rPr>
              <a:t>recorded </a:t>
            </a:r>
            <a:r>
              <a:rPr sz="1050" spc="-25" dirty="0">
                <a:solidFill>
                  <a:srgbClr val="FFFFFF"/>
                </a:solidFill>
                <a:latin typeface="Arial"/>
                <a:cs typeface="Arial"/>
              </a:rPr>
              <a:t>above-the-line, </a:t>
            </a:r>
            <a:r>
              <a:rPr sz="1050" spc="-30" dirty="0">
                <a:solidFill>
                  <a:srgbClr val="FFFFFF"/>
                </a:solidFill>
                <a:latin typeface="Arial"/>
                <a:cs typeface="Arial"/>
              </a:rPr>
              <a:t>online  </a:t>
            </a:r>
            <a:r>
              <a:rPr sz="1050" b="1" spc="-5" dirty="0">
                <a:solidFill>
                  <a:srgbClr val="FFFFFF"/>
                </a:solidFill>
                <a:latin typeface="Arial"/>
                <a:cs typeface="Arial"/>
              </a:rPr>
              <a:t>display</a:t>
            </a:r>
            <a:r>
              <a:rPr sz="1050" b="1" spc="-75" dirty="0">
                <a:solidFill>
                  <a:srgbClr val="FFFFFF"/>
                </a:solidFill>
                <a:latin typeface="Arial"/>
                <a:cs typeface="Arial"/>
              </a:rPr>
              <a:t> </a:t>
            </a:r>
            <a:r>
              <a:rPr sz="1050" spc="-20" dirty="0">
                <a:solidFill>
                  <a:srgbClr val="FFFFFF"/>
                </a:solidFill>
                <a:latin typeface="Arial"/>
                <a:cs typeface="Arial"/>
              </a:rPr>
              <a:t>and</a:t>
            </a:r>
            <a:r>
              <a:rPr sz="1050" spc="-70" dirty="0">
                <a:solidFill>
                  <a:srgbClr val="FFFFFF"/>
                </a:solidFill>
                <a:latin typeface="Arial"/>
                <a:cs typeface="Arial"/>
              </a:rPr>
              <a:t> </a:t>
            </a:r>
            <a:r>
              <a:rPr sz="1050" b="1" spc="-10" dirty="0">
                <a:solidFill>
                  <a:srgbClr val="FFFFFF"/>
                </a:solidFill>
                <a:latin typeface="Arial"/>
                <a:cs typeface="Arial"/>
              </a:rPr>
              <a:t>direct</a:t>
            </a:r>
            <a:r>
              <a:rPr sz="1050" b="1" spc="-85" dirty="0">
                <a:solidFill>
                  <a:srgbClr val="FFFFFF"/>
                </a:solidFill>
                <a:latin typeface="Arial"/>
                <a:cs typeface="Arial"/>
              </a:rPr>
              <a:t> </a:t>
            </a:r>
            <a:r>
              <a:rPr sz="1050" b="1" spc="-15" dirty="0">
                <a:solidFill>
                  <a:srgbClr val="FFFFFF"/>
                </a:solidFill>
                <a:latin typeface="Arial"/>
                <a:cs typeface="Arial"/>
              </a:rPr>
              <a:t>mail</a:t>
            </a:r>
            <a:r>
              <a:rPr sz="1050" b="1" spc="-105" dirty="0">
                <a:solidFill>
                  <a:srgbClr val="FFFFFF"/>
                </a:solidFill>
                <a:latin typeface="Arial"/>
                <a:cs typeface="Arial"/>
              </a:rPr>
              <a:t> </a:t>
            </a:r>
            <a:r>
              <a:rPr sz="1050" b="1" spc="-20" dirty="0">
                <a:solidFill>
                  <a:srgbClr val="FFFFFF"/>
                </a:solidFill>
                <a:latin typeface="Arial"/>
                <a:cs typeface="Arial"/>
              </a:rPr>
              <a:t>advertising</a:t>
            </a:r>
            <a:r>
              <a:rPr sz="1050" b="1" spc="-130" dirty="0">
                <a:solidFill>
                  <a:srgbClr val="FFFFFF"/>
                </a:solidFill>
                <a:latin typeface="Arial"/>
                <a:cs typeface="Arial"/>
              </a:rPr>
              <a:t> </a:t>
            </a:r>
            <a:r>
              <a:rPr sz="1050" b="1" spc="-25" dirty="0">
                <a:solidFill>
                  <a:srgbClr val="FFFFFF"/>
                </a:solidFill>
                <a:latin typeface="Arial"/>
                <a:cs typeface="Arial"/>
              </a:rPr>
              <a:t>expenditure</a:t>
            </a:r>
            <a:r>
              <a:rPr sz="1050" b="1" spc="-55" dirty="0">
                <a:solidFill>
                  <a:srgbClr val="FFFFFF"/>
                </a:solidFill>
                <a:latin typeface="Arial"/>
                <a:cs typeface="Arial"/>
              </a:rPr>
              <a:t> </a:t>
            </a:r>
            <a:r>
              <a:rPr sz="1050" spc="-5" dirty="0">
                <a:solidFill>
                  <a:srgbClr val="FFFFFF"/>
                </a:solidFill>
                <a:latin typeface="Arial"/>
                <a:cs typeface="Arial"/>
              </a:rPr>
              <a:t>in</a:t>
            </a:r>
            <a:r>
              <a:rPr sz="1050" spc="-75" dirty="0">
                <a:solidFill>
                  <a:srgbClr val="FFFFFF"/>
                </a:solidFill>
                <a:latin typeface="Arial"/>
                <a:cs typeface="Arial"/>
              </a:rPr>
              <a:t> </a:t>
            </a:r>
            <a:r>
              <a:rPr sz="1050" spc="-20" dirty="0">
                <a:solidFill>
                  <a:srgbClr val="FFFFFF"/>
                </a:solidFill>
                <a:latin typeface="Arial"/>
                <a:cs typeface="Arial"/>
              </a:rPr>
              <a:t>2017</a:t>
            </a:r>
            <a:endParaRPr sz="1050">
              <a:latin typeface="Arial"/>
              <a:cs typeface="Arial"/>
            </a:endParaRPr>
          </a:p>
        </p:txBody>
      </p:sp>
      <p:sp>
        <p:nvSpPr>
          <p:cNvPr id="41" name="object 13">
            <a:extLst>
              <a:ext uri="{FF2B5EF4-FFF2-40B4-BE49-F238E27FC236}">
                <a16:creationId xmlns:a16="http://schemas.microsoft.com/office/drawing/2014/main" id="{068D0EBF-D4B3-44B2-B67C-4590698BB97C}"/>
              </a:ext>
            </a:extLst>
          </p:cNvPr>
          <p:cNvSpPr txBox="1"/>
          <p:nvPr/>
        </p:nvSpPr>
        <p:spPr>
          <a:xfrm>
            <a:off x="6096000" y="2318702"/>
            <a:ext cx="4988560" cy="2972435"/>
          </a:xfrm>
          <a:prstGeom prst="rect">
            <a:avLst/>
          </a:prstGeom>
        </p:spPr>
        <p:txBody>
          <a:bodyPr vert="horz" wrap="square" lIns="0" tIns="11430" rIns="0" bIns="0" rtlCol="0">
            <a:spAutoFit/>
          </a:bodyPr>
          <a:lstStyle/>
          <a:p>
            <a:pPr marL="858519">
              <a:lnSpc>
                <a:spcPct val="100000"/>
              </a:lnSpc>
              <a:spcBef>
                <a:spcPts val="90"/>
              </a:spcBef>
            </a:pPr>
            <a:r>
              <a:rPr sz="1050" b="1" spc="5" dirty="0">
                <a:solidFill>
                  <a:srgbClr val="FFFFFF"/>
                </a:solidFill>
                <a:latin typeface="Arial"/>
                <a:cs typeface="Arial"/>
              </a:rPr>
              <a:t>Superior </a:t>
            </a:r>
            <a:r>
              <a:rPr sz="1050" b="1" spc="10" dirty="0">
                <a:solidFill>
                  <a:srgbClr val="FFFFFF"/>
                </a:solidFill>
                <a:latin typeface="Arial"/>
                <a:cs typeface="Arial"/>
              </a:rPr>
              <a:t>e-commerce/online</a:t>
            </a:r>
            <a:r>
              <a:rPr sz="1050" b="1" spc="-135" dirty="0">
                <a:solidFill>
                  <a:srgbClr val="FFFFFF"/>
                </a:solidFill>
                <a:latin typeface="Arial"/>
                <a:cs typeface="Arial"/>
              </a:rPr>
              <a:t> </a:t>
            </a:r>
            <a:r>
              <a:rPr sz="1050" b="1" spc="-10" dirty="0">
                <a:solidFill>
                  <a:srgbClr val="FFFFFF"/>
                </a:solidFill>
                <a:latin typeface="Arial"/>
                <a:cs typeface="Arial"/>
              </a:rPr>
              <a:t>presence</a:t>
            </a:r>
            <a:endParaRPr sz="1050">
              <a:latin typeface="Arial"/>
              <a:cs typeface="Arial"/>
            </a:endParaRPr>
          </a:p>
          <a:p>
            <a:pPr>
              <a:lnSpc>
                <a:spcPct val="100000"/>
              </a:lnSpc>
            </a:pPr>
            <a:endParaRPr sz="1100">
              <a:latin typeface="Times New Roman"/>
              <a:cs typeface="Times New Roman"/>
            </a:endParaRPr>
          </a:p>
          <a:p>
            <a:pPr>
              <a:lnSpc>
                <a:spcPct val="100000"/>
              </a:lnSpc>
              <a:spcBef>
                <a:spcPts val="45"/>
              </a:spcBef>
            </a:pPr>
            <a:endParaRPr sz="900">
              <a:latin typeface="Times New Roman"/>
              <a:cs typeface="Times New Roman"/>
            </a:endParaRPr>
          </a:p>
          <a:p>
            <a:pPr marL="1055370" indent="-173355">
              <a:lnSpc>
                <a:spcPct val="100000"/>
              </a:lnSpc>
              <a:buFont typeface="Arial"/>
              <a:buChar char="—"/>
              <a:tabLst>
                <a:tab pos="1055370" algn="l"/>
              </a:tabLst>
            </a:pPr>
            <a:r>
              <a:rPr sz="1050" b="1" spc="-10" dirty="0">
                <a:solidFill>
                  <a:srgbClr val="FFFFFF"/>
                </a:solidFill>
                <a:latin typeface="Arial"/>
                <a:cs typeface="Arial"/>
              </a:rPr>
              <a:t>Home</a:t>
            </a:r>
            <a:r>
              <a:rPr sz="1050" b="1" spc="5" dirty="0">
                <a:solidFill>
                  <a:srgbClr val="FFFFFF"/>
                </a:solidFill>
                <a:latin typeface="Arial"/>
                <a:cs typeface="Arial"/>
              </a:rPr>
              <a:t> </a:t>
            </a:r>
            <a:r>
              <a:rPr sz="1050" b="1" spc="-15" dirty="0">
                <a:solidFill>
                  <a:srgbClr val="FFFFFF"/>
                </a:solidFill>
                <a:latin typeface="Arial"/>
                <a:cs typeface="Arial"/>
              </a:rPr>
              <a:t>Bargains</a:t>
            </a:r>
            <a:r>
              <a:rPr sz="1050" b="1" spc="-140" dirty="0">
                <a:solidFill>
                  <a:srgbClr val="FFFFFF"/>
                </a:solidFill>
                <a:latin typeface="Arial"/>
                <a:cs typeface="Arial"/>
              </a:rPr>
              <a:t> </a:t>
            </a:r>
            <a:r>
              <a:rPr sz="1050" spc="-20" dirty="0">
                <a:solidFill>
                  <a:srgbClr val="FFFFFF"/>
                </a:solidFill>
                <a:latin typeface="Arial"/>
                <a:cs typeface="Arial"/>
              </a:rPr>
              <a:t>and</a:t>
            </a:r>
            <a:r>
              <a:rPr sz="1050" spc="-75" dirty="0">
                <a:solidFill>
                  <a:srgbClr val="FFFFFF"/>
                </a:solidFill>
                <a:latin typeface="Arial"/>
                <a:cs typeface="Arial"/>
              </a:rPr>
              <a:t> </a:t>
            </a:r>
            <a:r>
              <a:rPr sz="1050" b="1" spc="-5" dirty="0">
                <a:solidFill>
                  <a:srgbClr val="FFFFFF"/>
                </a:solidFill>
                <a:latin typeface="Arial"/>
                <a:cs typeface="Arial"/>
              </a:rPr>
              <a:t>Wilko</a:t>
            </a:r>
            <a:r>
              <a:rPr sz="1050" b="1" spc="-130" dirty="0">
                <a:solidFill>
                  <a:srgbClr val="FFFFFF"/>
                </a:solidFill>
                <a:latin typeface="Arial"/>
                <a:cs typeface="Arial"/>
              </a:rPr>
              <a:t> </a:t>
            </a:r>
            <a:r>
              <a:rPr sz="1050" b="1" spc="-20" dirty="0">
                <a:solidFill>
                  <a:srgbClr val="FFFFFF"/>
                </a:solidFill>
                <a:latin typeface="Arial"/>
                <a:cs typeface="Arial"/>
              </a:rPr>
              <a:t>Retail</a:t>
            </a:r>
            <a:r>
              <a:rPr sz="1050" b="1" spc="-10" dirty="0">
                <a:solidFill>
                  <a:srgbClr val="FFFFFF"/>
                </a:solidFill>
                <a:latin typeface="Arial"/>
                <a:cs typeface="Arial"/>
              </a:rPr>
              <a:t> </a:t>
            </a:r>
            <a:r>
              <a:rPr sz="1050" spc="-50" dirty="0">
                <a:solidFill>
                  <a:srgbClr val="FFFFFF"/>
                </a:solidFill>
                <a:latin typeface="Arial"/>
                <a:cs typeface="Arial"/>
              </a:rPr>
              <a:t>have</a:t>
            </a:r>
            <a:r>
              <a:rPr sz="1050" spc="-70" dirty="0">
                <a:solidFill>
                  <a:srgbClr val="FFFFFF"/>
                </a:solidFill>
                <a:latin typeface="Arial"/>
                <a:cs typeface="Arial"/>
              </a:rPr>
              <a:t> </a:t>
            </a:r>
            <a:r>
              <a:rPr sz="1050" spc="-5" dirty="0">
                <a:solidFill>
                  <a:srgbClr val="FFFFFF"/>
                </a:solidFill>
                <a:latin typeface="Arial"/>
                <a:cs typeface="Arial"/>
              </a:rPr>
              <a:t>a</a:t>
            </a:r>
            <a:r>
              <a:rPr sz="1050" spc="-75" dirty="0">
                <a:solidFill>
                  <a:srgbClr val="FFFFFF"/>
                </a:solidFill>
                <a:latin typeface="Arial"/>
                <a:cs typeface="Arial"/>
              </a:rPr>
              <a:t> </a:t>
            </a:r>
            <a:r>
              <a:rPr sz="1050" spc="-20" dirty="0">
                <a:solidFill>
                  <a:srgbClr val="FFFFFF"/>
                </a:solidFill>
                <a:latin typeface="Arial"/>
                <a:cs typeface="Arial"/>
              </a:rPr>
              <a:t>transactional</a:t>
            </a:r>
            <a:r>
              <a:rPr sz="1050" spc="-40" dirty="0">
                <a:solidFill>
                  <a:srgbClr val="FFFFFF"/>
                </a:solidFill>
                <a:latin typeface="Arial"/>
                <a:cs typeface="Arial"/>
              </a:rPr>
              <a:t> </a:t>
            </a:r>
            <a:r>
              <a:rPr sz="1050" spc="-20" dirty="0">
                <a:solidFill>
                  <a:srgbClr val="FFFFFF"/>
                </a:solidFill>
                <a:latin typeface="Arial"/>
                <a:cs typeface="Arial"/>
              </a:rPr>
              <a:t>website</a:t>
            </a:r>
            <a:endParaRPr sz="1050">
              <a:latin typeface="Arial"/>
              <a:cs typeface="Arial"/>
            </a:endParaRPr>
          </a:p>
          <a:p>
            <a:pPr marL="1055370" marR="128905" indent="-173355">
              <a:lnSpc>
                <a:spcPts val="1200"/>
              </a:lnSpc>
              <a:spcBef>
                <a:spcPts val="835"/>
              </a:spcBef>
              <a:buFont typeface="Arial"/>
              <a:buChar char="—"/>
              <a:tabLst>
                <a:tab pos="1055370" algn="l"/>
              </a:tabLst>
            </a:pPr>
            <a:r>
              <a:rPr sz="1050" b="1" dirty="0">
                <a:solidFill>
                  <a:srgbClr val="FFFFFF"/>
                </a:solidFill>
                <a:latin typeface="Arial"/>
                <a:cs typeface="Arial"/>
              </a:rPr>
              <a:t>Lidl</a:t>
            </a:r>
            <a:r>
              <a:rPr sz="1050" b="1" spc="-20" dirty="0">
                <a:solidFill>
                  <a:srgbClr val="FFFFFF"/>
                </a:solidFill>
                <a:latin typeface="Arial"/>
                <a:cs typeface="Arial"/>
              </a:rPr>
              <a:t> </a:t>
            </a:r>
            <a:r>
              <a:rPr sz="1050" spc="-20" dirty="0">
                <a:solidFill>
                  <a:srgbClr val="FFFFFF"/>
                </a:solidFill>
                <a:latin typeface="Arial"/>
                <a:cs typeface="Arial"/>
              </a:rPr>
              <a:t>has</a:t>
            </a:r>
            <a:r>
              <a:rPr sz="1050" spc="-10" dirty="0">
                <a:solidFill>
                  <a:srgbClr val="FFFFFF"/>
                </a:solidFill>
                <a:latin typeface="Arial"/>
                <a:cs typeface="Arial"/>
              </a:rPr>
              <a:t> </a:t>
            </a:r>
            <a:r>
              <a:rPr sz="1050" spc="-15" dirty="0">
                <a:solidFill>
                  <a:srgbClr val="FFFFFF"/>
                </a:solidFill>
                <a:latin typeface="Arial"/>
                <a:cs typeface="Arial"/>
              </a:rPr>
              <a:t>no</a:t>
            </a:r>
            <a:r>
              <a:rPr sz="1050" spc="-70" dirty="0">
                <a:solidFill>
                  <a:srgbClr val="FFFFFF"/>
                </a:solidFill>
                <a:latin typeface="Arial"/>
                <a:cs typeface="Arial"/>
              </a:rPr>
              <a:t> </a:t>
            </a:r>
            <a:r>
              <a:rPr sz="1050" spc="-15" dirty="0">
                <a:solidFill>
                  <a:srgbClr val="FFFFFF"/>
                </a:solidFill>
                <a:latin typeface="Arial"/>
                <a:cs typeface="Arial"/>
              </a:rPr>
              <a:t>online</a:t>
            </a:r>
            <a:r>
              <a:rPr sz="1050" spc="-70" dirty="0">
                <a:solidFill>
                  <a:srgbClr val="FFFFFF"/>
                </a:solidFill>
                <a:latin typeface="Arial"/>
                <a:cs typeface="Arial"/>
              </a:rPr>
              <a:t> </a:t>
            </a:r>
            <a:r>
              <a:rPr sz="1050" spc="-20" dirty="0">
                <a:solidFill>
                  <a:srgbClr val="FFFFFF"/>
                </a:solidFill>
                <a:latin typeface="Arial"/>
                <a:cs typeface="Arial"/>
              </a:rPr>
              <a:t>presence,</a:t>
            </a:r>
            <a:r>
              <a:rPr sz="1050" spc="-100" dirty="0">
                <a:solidFill>
                  <a:srgbClr val="FFFFFF"/>
                </a:solidFill>
                <a:latin typeface="Arial"/>
                <a:cs typeface="Arial"/>
              </a:rPr>
              <a:t> </a:t>
            </a:r>
            <a:r>
              <a:rPr sz="1050" spc="-40" dirty="0">
                <a:solidFill>
                  <a:srgbClr val="FFFFFF"/>
                </a:solidFill>
                <a:latin typeface="Arial"/>
                <a:cs typeface="Arial"/>
              </a:rPr>
              <a:t>however,</a:t>
            </a:r>
            <a:r>
              <a:rPr sz="1050" spc="-20" dirty="0">
                <a:solidFill>
                  <a:srgbClr val="FFFFFF"/>
                </a:solidFill>
                <a:latin typeface="Arial"/>
                <a:cs typeface="Arial"/>
              </a:rPr>
              <a:t> </a:t>
            </a:r>
            <a:r>
              <a:rPr sz="1050" spc="-10" dirty="0">
                <a:solidFill>
                  <a:srgbClr val="FFFFFF"/>
                </a:solidFill>
                <a:latin typeface="Arial"/>
                <a:cs typeface="Arial"/>
              </a:rPr>
              <a:t>according</a:t>
            </a:r>
            <a:r>
              <a:rPr sz="1050" spc="-75" dirty="0">
                <a:solidFill>
                  <a:srgbClr val="FFFFFF"/>
                </a:solidFill>
                <a:latin typeface="Arial"/>
                <a:cs typeface="Arial"/>
              </a:rPr>
              <a:t> </a:t>
            </a:r>
            <a:r>
              <a:rPr sz="1050" spc="-30" dirty="0">
                <a:solidFill>
                  <a:srgbClr val="FFFFFF"/>
                </a:solidFill>
                <a:latin typeface="Arial"/>
                <a:cs typeface="Arial"/>
              </a:rPr>
              <a:t>to</a:t>
            </a:r>
            <a:r>
              <a:rPr sz="1050" spc="-70" dirty="0">
                <a:solidFill>
                  <a:srgbClr val="FFFFFF"/>
                </a:solidFill>
                <a:latin typeface="Arial"/>
                <a:cs typeface="Arial"/>
              </a:rPr>
              <a:t> </a:t>
            </a:r>
            <a:r>
              <a:rPr sz="1050" spc="-5" dirty="0">
                <a:solidFill>
                  <a:srgbClr val="FFFFFF"/>
                </a:solidFill>
                <a:latin typeface="Arial"/>
                <a:cs typeface="Arial"/>
              </a:rPr>
              <a:t>the</a:t>
            </a:r>
            <a:r>
              <a:rPr sz="1050" spc="-70" dirty="0">
                <a:solidFill>
                  <a:srgbClr val="FFFFFF"/>
                </a:solidFill>
                <a:latin typeface="Arial"/>
                <a:cs typeface="Arial"/>
              </a:rPr>
              <a:t> </a:t>
            </a:r>
            <a:r>
              <a:rPr sz="1050" spc="-30" dirty="0">
                <a:solidFill>
                  <a:srgbClr val="FFFFFF"/>
                </a:solidFill>
                <a:latin typeface="Arial"/>
                <a:cs typeface="Arial"/>
              </a:rPr>
              <a:t>Grocer,</a:t>
            </a:r>
            <a:r>
              <a:rPr sz="1050" spc="-20" dirty="0">
                <a:solidFill>
                  <a:srgbClr val="FFFFFF"/>
                </a:solidFill>
                <a:latin typeface="Arial"/>
                <a:cs typeface="Arial"/>
              </a:rPr>
              <a:t> </a:t>
            </a:r>
            <a:r>
              <a:rPr sz="1050" spc="-15" dirty="0">
                <a:solidFill>
                  <a:srgbClr val="FFFFFF"/>
                </a:solidFill>
                <a:latin typeface="Arial"/>
                <a:cs typeface="Arial"/>
              </a:rPr>
              <a:t>Lidl  </a:t>
            </a:r>
            <a:r>
              <a:rPr sz="1050" spc="-20" dirty="0">
                <a:solidFill>
                  <a:srgbClr val="FFFFFF"/>
                </a:solidFill>
                <a:latin typeface="Arial"/>
                <a:cs typeface="Arial"/>
              </a:rPr>
              <a:t>has </a:t>
            </a:r>
            <a:r>
              <a:rPr sz="1050" dirty="0">
                <a:solidFill>
                  <a:srgbClr val="FFFFFF"/>
                </a:solidFill>
                <a:latin typeface="Arial"/>
                <a:cs typeface="Arial"/>
              </a:rPr>
              <a:t>said </a:t>
            </a:r>
            <a:r>
              <a:rPr sz="1050" spc="-10" dirty="0">
                <a:solidFill>
                  <a:srgbClr val="FFFFFF"/>
                </a:solidFill>
                <a:latin typeface="Arial"/>
                <a:cs typeface="Arial"/>
              </a:rPr>
              <a:t>that </a:t>
            </a:r>
            <a:r>
              <a:rPr sz="1050" dirty="0">
                <a:solidFill>
                  <a:srgbClr val="FFFFFF"/>
                </a:solidFill>
                <a:latin typeface="Arial"/>
                <a:cs typeface="Arial"/>
              </a:rPr>
              <a:t>it </a:t>
            </a:r>
            <a:r>
              <a:rPr sz="1050" spc="-5" dirty="0">
                <a:solidFill>
                  <a:srgbClr val="FFFFFF"/>
                </a:solidFill>
                <a:latin typeface="Arial"/>
                <a:cs typeface="Arial"/>
              </a:rPr>
              <a:t>is </a:t>
            </a:r>
            <a:r>
              <a:rPr sz="1050" spc="-25" dirty="0">
                <a:solidFill>
                  <a:srgbClr val="FFFFFF"/>
                </a:solidFill>
                <a:latin typeface="Arial"/>
                <a:cs typeface="Arial"/>
              </a:rPr>
              <a:t>actively </a:t>
            </a:r>
            <a:r>
              <a:rPr sz="1050" spc="-15" dirty="0">
                <a:solidFill>
                  <a:srgbClr val="FFFFFF"/>
                </a:solidFill>
                <a:latin typeface="Arial"/>
                <a:cs typeface="Arial"/>
              </a:rPr>
              <a:t>exploring </a:t>
            </a:r>
            <a:r>
              <a:rPr sz="1050" spc="-25" dirty="0">
                <a:solidFill>
                  <a:srgbClr val="FFFFFF"/>
                </a:solidFill>
                <a:latin typeface="Arial"/>
                <a:cs typeface="Arial"/>
              </a:rPr>
              <a:t>e-commerce </a:t>
            </a:r>
            <a:r>
              <a:rPr sz="1050" spc="-5" dirty="0">
                <a:solidFill>
                  <a:srgbClr val="FFFFFF"/>
                </a:solidFill>
                <a:latin typeface="Arial"/>
                <a:cs typeface="Arial"/>
              </a:rPr>
              <a:t>in the </a:t>
            </a:r>
            <a:r>
              <a:rPr sz="1050" spc="-25" dirty="0">
                <a:solidFill>
                  <a:srgbClr val="FFFFFF"/>
                </a:solidFill>
                <a:latin typeface="Arial"/>
                <a:cs typeface="Arial"/>
              </a:rPr>
              <a:t>UK </a:t>
            </a:r>
            <a:r>
              <a:rPr sz="1050" spc="-30" dirty="0">
                <a:solidFill>
                  <a:srgbClr val="FFFFFF"/>
                </a:solidFill>
                <a:latin typeface="Arial"/>
                <a:cs typeface="Arial"/>
              </a:rPr>
              <a:t>for </a:t>
            </a:r>
            <a:r>
              <a:rPr sz="1050" spc="-5" dirty="0">
                <a:solidFill>
                  <a:srgbClr val="FFFFFF"/>
                </a:solidFill>
                <a:latin typeface="Arial"/>
                <a:cs typeface="Arial"/>
              </a:rPr>
              <a:t>the  </a:t>
            </a:r>
            <a:r>
              <a:rPr sz="1050" spc="-15" dirty="0">
                <a:solidFill>
                  <a:srgbClr val="FFFFFF"/>
                </a:solidFill>
                <a:latin typeface="Arial"/>
                <a:cs typeface="Arial"/>
              </a:rPr>
              <a:t>first</a:t>
            </a:r>
            <a:r>
              <a:rPr sz="1050" spc="-30" dirty="0">
                <a:solidFill>
                  <a:srgbClr val="FFFFFF"/>
                </a:solidFill>
                <a:latin typeface="Arial"/>
                <a:cs typeface="Arial"/>
              </a:rPr>
              <a:t> </a:t>
            </a:r>
            <a:r>
              <a:rPr sz="1050" spc="5" dirty="0">
                <a:solidFill>
                  <a:srgbClr val="FFFFFF"/>
                </a:solidFill>
                <a:latin typeface="Arial"/>
                <a:cs typeface="Arial"/>
              </a:rPr>
              <a:t>time</a:t>
            </a:r>
            <a:endParaRPr sz="1050">
              <a:latin typeface="Arial"/>
              <a:cs typeface="Arial"/>
            </a:endParaRPr>
          </a:p>
          <a:p>
            <a:pPr marL="1055370" indent="-173355">
              <a:lnSpc>
                <a:spcPts val="1230"/>
              </a:lnSpc>
              <a:spcBef>
                <a:spcPts val="715"/>
              </a:spcBef>
              <a:buFont typeface="Arial"/>
              <a:buChar char="—"/>
              <a:tabLst>
                <a:tab pos="1055370" algn="l"/>
              </a:tabLst>
            </a:pPr>
            <a:r>
              <a:rPr sz="1050" b="1" dirty="0">
                <a:solidFill>
                  <a:srgbClr val="FFFFFF"/>
                </a:solidFill>
                <a:latin typeface="Arial"/>
                <a:cs typeface="Arial"/>
              </a:rPr>
              <a:t>Aldi’s</a:t>
            </a:r>
            <a:r>
              <a:rPr sz="1050" b="1" spc="-150" dirty="0">
                <a:solidFill>
                  <a:srgbClr val="FFFFFF"/>
                </a:solidFill>
                <a:latin typeface="Arial"/>
                <a:cs typeface="Arial"/>
              </a:rPr>
              <a:t> </a:t>
            </a:r>
            <a:r>
              <a:rPr sz="1050" spc="-15" dirty="0">
                <a:solidFill>
                  <a:srgbClr val="FFFFFF"/>
                </a:solidFill>
                <a:latin typeface="Arial"/>
                <a:cs typeface="Arial"/>
              </a:rPr>
              <a:t>online</a:t>
            </a:r>
            <a:r>
              <a:rPr sz="1050" spc="-75" dirty="0">
                <a:solidFill>
                  <a:srgbClr val="FFFFFF"/>
                </a:solidFill>
                <a:latin typeface="Arial"/>
                <a:cs typeface="Arial"/>
              </a:rPr>
              <a:t> </a:t>
            </a:r>
            <a:r>
              <a:rPr sz="1050" spc="-10" dirty="0">
                <a:solidFill>
                  <a:srgbClr val="FFFFFF"/>
                </a:solidFill>
                <a:latin typeface="Arial"/>
                <a:cs typeface="Arial"/>
              </a:rPr>
              <a:t>presence</a:t>
            </a:r>
            <a:r>
              <a:rPr sz="1050" spc="-70" dirty="0">
                <a:solidFill>
                  <a:srgbClr val="FFFFFF"/>
                </a:solidFill>
                <a:latin typeface="Arial"/>
                <a:cs typeface="Arial"/>
              </a:rPr>
              <a:t> </a:t>
            </a:r>
            <a:r>
              <a:rPr sz="1050" spc="-25" dirty="0">
                <a:solidFill>
                  <a:srgbClr val="FFFFFF"/>
                </a:solidFill>
                <a:latin typeface="Arial"/>
                <a:cs typeface="Arial"/>
              </a:rPr>
              <a:t>was</a:t>
            </a:r>
            <a:r>
              <a:rPr sz="1050" spc="-15" dirty="0">
                <a:solidFill>
                  <a:srgbClr val="FFFFFF"/>
                </a:solidFill>
                <a:latin typeface="Arial"/>
                <a:cs typeface="Arial"/>
              </a:rPr>
              <a:t> </a:t>
            </a:r>
            <a:r>
              <a:rPr sz="1050" spc="-20" dirty="0">
                <a:solidFill>
                  <a:srgbClr val="FFFFFF"/>
                </a:solidFill>
                <a:latin typeface="Arial"/>
                <a:cs typeface="Arial"/>
              </a:rPr>
              <a:t>traditionally</a:t>
            </a:r>
            <a:r>
              <a:rPr sz="1050" spc="-95" dirty="0">
                <a:solidFill>
                  <a:srgbClr val="FFFFFF"/>
                </a:solidFill>
                <a:latin typeface="Arial"/>
                <a:cs typeface="Arial"/>
              </a:rPr>
              <a:t> </a:t>
            </a:r>
            <a:r>
              <a:rPr sz="1050" spc="-15" dirty="0">
                <a:solidFill>
                  <a:srgbClr val="FFFFFF"/>
                </a:solidFill>
                <a:latin typeface="Arial"/>
                <a:cs typeface="Arial"/>
              </a:rPr>
              <a:t>limited</a:t>
            </a:r>
            <a:r>
              <a:rPr sz="1050" spc="-70" dirty="0">
                <a:solidFill>
                  <a:srgbClr val="FFFFFF"/>
                </a:solidFill>
                <a:latin typeface="Arial"/>
                <a:cs typeface="Arial"/>
              </a:rPr>
              <a:t> </a:t>
            </a:r>
            <a:r>
              <a:rPr sz="1050" spc="-30" dirty="0">
                <a:solidFill>
                  <a:srgbClr val="FFFFFF"/>
                </a:solidFill>
                <a:latin typeface="Arial"/>
                <a:cs typeface="Arial"/>
              </a:rPr>
              <a:t>to</a:t>
            </a:r>
            <a:r>
              <a:rPr sz="1050" spc="-75" dirty="0">
                <a:solidFill>
                  <a:srgbClr val="FFFFFF"/>
                </a:solidFill>
                <a:latin typeface="Arial"/>
                <a:cs typeface="Arial"/>
              </a:rPr>
              <a:t> </a:t>
            </a:r>
            <a:r>
              <a:rPr sz="1050" spc="-15" dirty="0">
                <a:solidFill>
                  <a:srgbClr val="FFFFFF"/>
                </a:solidFill>
                <a:latin typeface="Arial"/>
                <a:cs typeface="Arial"/>
              </a:rPr>
              <a:t>trading</a:t>
            </a:r>
            <a:r>
              <a:rPr sz="1050" spc="-70" dirty="0">
                <a:solidFill>
                  <a:srgbClr val="FFFFFF"/>
                </a:solidFill>
                <a:latin typeface="Arial"/>
                <a:cs typeface="Arial"/>
              </a:rPr>
              <a:t> </a:t>
            </a:r>
            <a:r>
              <a:rPr sz="1050" spc="-20" dirty="0">
                <a:solidFill>
                  <a:srgbClr val="FFFFFF"/>
                </a:solidFill>
                <a:latin typeface="Arial"/>
                <a:cs typeface="Arial"/>
              </a:rPr>
              <a:t>its</a:t>
            </a:r>
            <a:r>
              <a:rPr sz="1050" spc="-15" dirty="0">
                <a:solidFill>
                  <a:srgbClr val="FFFFFF"/>
                </a:solidFill>
                <a:latin typeface="Arial"/>
                <a:cs typeface="Arial"/>
              </a:rPr>
              <a:t> </a:t>
            </a:r>
            <a:r>
              <a:rPr sz="1050" spc="-20" dirty="0">
                <a:solidFill>
                  <a:srgbClr val="FFFFFF"/>
                </a:solidFill>
                <a:latin typeface="Arial"/>
                <a:cs typeface="Arial"/>
              </a:rPr>
              <a:t>wine</a:t>
            </a:r>
            <a:endParaRPr sz="1050">
              <a:latin typeface="Arial"/>
              <a:cs typeface="Arial"/>
            </a:endParaRPr>
          </a:p>
          <a:p>
            <a:pPr marL="1055370">
              <a:lnSpc>
                <a:spcPts val="1230"/>
              </a:lnSpc>
            </a:pPr>
            <a:r>
              <a:rPr sz="1050" spc="-20" dirty="0">
                <a:solidFill>
                  <a:srgbClr val="FFFFFF"/>
                </a:solidFill>
                <a:latin typeface="Arial"/>
                <a:cs typeface="Arial"/>
              </a:rPr>
              <a:t>and</a:t>
            </a:r>
            <a:r>
              <a:rPr sz="1050" spc="-75" dirty="0">
                <a:solidFill>
                  <a:srgbClr val="FFFFFF"/>
                </a:solidFill>
                <a:latin typeface="Arial"/>
                <a:cs typeface="Arial"/>
              </a:rPr>
              <a:t> </a:t>
            </a:r>
            <a:r>
              <a:rPr sz="1050" spc="-10" dirty="0">
                <a:solidFill>
                  <a:srgbClr val="FFFFFF"/>
                </a:solidFill>
                <a:latin typeface="Arial"/>
                <a:cs typeface="Arial"/>
              </a:rPr>
              <a:t>Specialbuys,</a:t>
            </a:r>
            <a:r>
              <a:rPr sz="1050" spc="-25" dirty="0">
                <a:solidFill>
                  <a:srgbClr val="FFFFFF"/>
                </a:solidFill>
                <a:latin typeface="Arial"/>
                <a:cs typeface="Arial"/>
              </a:rPr>
              <a:t> until</a:t>
            </a:r>
            <a:r>
              <a:rPr sz="1050" spc="-45" dirty="0">
                <a:solidFill>
                  <a:srgbClr val="FFFFFF"/>
                </a:solidFill>
                <a:latin typeface="Arial"/>
                <a:cs typeface="Arial"/>
              </a:rPr>
              <a:t> </a:t>
            </a:r>
            <a:r>
              <a:rPr sz="1050" dirty="0">
                <a:solidFill>
                  <a:srgbClr val="FFFFFF"/>
                </a:solidFill>
                <a:latin typeface="Arial"/>
                <a:cs typeface="Arial"/>
              </a:rPr>
              <a:t>it</a:t>
            </a:r>
            <a:r>
              <a:rPr sz="1050" spc="-105" dirty="0">
                <a:solidFill>
                  <a:srgbClr val="FFFFFF"/>
                </a:solidFill>
                <a:latin typeface="Arial"/>
                <a:cs typeface="Arial"/>
              </a:rPr>
              <a:t> </a:t>
            </a:r>
            <a:r>
              <a:rPr sz="1050" spc="-20" dirty="0">
                <a:solidFill>
                  <a:srgbClr val="FFFFFF"/>
                </a:solidFill>
                <a:latin typeface="Arial"/>
                <a:cs typeface="Arial"/>
              </a:rPr>
              <a:t>extended</a:t>
            </a:r>
            <a:r>
              <a:rPr sz="1050" spc="-75" dirty="0">
                <a:solidFill>
                  <a:srgbClr val="FFFFFF"/>
                </a:solidFill>
                <a:latin typeface="Arial"/>
                <a:cs typeface="Arial"/>
              </a:rPr>
              <a:t> </a:t>
            </a:r>
            <a:r>
              <a:rPr sz="1050" spc="10" dirty="0">
                <a:solidFill>
                  <a:srgbClr val="FFFFFF"/>
                </a:solidFill>
                <a:latin typeface="Arial"/>
                <a:cs typeface="Arial"/>
              </a:rPr>
              <a:t>to</a:t>
            </a:r>
            <a:r>
              <a:rPr sz="1050" spc="-75" dirty="0">
                <a:solidFill>
                  <a:srgbClr val="FFFFFF"/>
                </a:solidFill>
                <a:latin typeface="Arial"/>
                <a:cs typeface="Arial"/>
              </a:rPr>
              <a:t> </a:t>
            </a:r>
            <a:r>
              <a:rPr sz="1050" spc="-25" dirty="0">
                <a:solidFill>
                  <a:srgbClr val="FFFFFF"/>
                </a:solidFill>
                <a:latin typeface="Arial"/>
                <a:cs typeface="Arial"/>
              </a:rPr>
              <a:t>selling</a:t>
            </a:r>
            <a:r>
              <a:rPr sz="1050" spc="-70" dirty="0">
                <a:solidFill>
                  <a:srgbClr val="FFFFFF"/>
                </a:solidFill>
                <a:latin typeface="Arial"/>
                <a:cs typeface="Arial"/>
              </a:rPr>
              <a:t> </a:t>
            </a:r>
            <a:r>
              <a:rPr sz="1050" spc="-15" dirty="0">
                <a:solidFill>
                  <a:srgbClr val="FFFFFF"/>
                </a:solidFill>
                <a:latin typeface="Arial"/>
                <a:cs typeface="Arial"/>
              </a:rPr>
              <a:t>spirits</a:t>
            </a:r>
            <a:r>
              <a:rPr sz="1050" spc="-95" dirty="0">
                <a:solidFill>
                  <a:srgbClr val="FFFFFF"/>
                </a:solidFill>
                <a:latin typeface="Arial"/>
                <a:cs typeface="Arial"/>
              </a:rPr>
              <a:t> </a:t>
            </a:r>
            <a:r>
              <a:rPr sz="1050" spc="-15" dirty="0">
                <a:solidFill>
                  <a:srgbClr val="FFFFFF"/>
                </a:solidFill>
                <a:latin typeface="Arial"/>
                <a:cs typeface="Arial"/>
              </a:rPr>
              <a:t>online</a:t>
            </a:r>
            <a:r>
              <a:rPr sz="1050" spc="-75" dirty="0">
                <a:solidFill>
                  <a:srgbClr val="FFFFFF"/>
                </a:solidFill>
                <a:latin typeface="Arial"/>
                <a:cs typeface="Arial"/>
              </a:rPr>
              <a:t> </a:t>
            </a:r>
            <a:r>
              <a:rPr sz="1050" spc="-5" dirty="0">
                <a:solidFill>
                  <a:srgbClr val="FFFFFF"/>
                </a:solidFill>
                <a:latin typeface="Arial"/>
                <a:cs typeface="Arial"/>
              </a:rPr>
              <a:t>in</a:t>
            </a:r>
            <a:r>
              <a:rPr sz="1050" spc="-75" dirty="0">
                <a:solidFill>
                  <a:srgbClr val="FFFFFF"/>
                </a:solidFill>
                <a:latin typeface="Arial"/>
                <a:cs typeface="Arial"/>
              </a:rPr>
              <a:t> </a:t>
            </a:r>
            <a:r>
              <a:rPr sz="1050" spc="-25" dirty="0">
                <a:solidFill>
                  <a:srgbClr val="FFFFFF"/>
                </a:solidFill>
                <a:latin typeface="Arial"/>
                <a:cs typeface="Arial"/>
              </a:rPr>
              <a:t>2018</a:t>
            </a:r>
            <a:endParaRPr sz="1050">
              <a:latin typeface="Arial"/>
              <a:cs typeface="Arial"/>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50"/>
              </a:spcBef>
            </a:pPr>
            <a:endParaRPr sz="1200">
              <a:latin typeface="Times New Roman"/>
              <a:cs typeface="Times New Roman"/>
            </a:endParaRPr>
          </a:p>
          <a:p>
            <a:pPr marL="874394">
              <a:lnSpc>
                <a:spcPct val="100000"/>
              </a:lnSpc>
            </a:pPr>
            <a:r>
              <a:rPr sz="1050" b="1" dirty="0">
                <a:solidFill>
                  <a:srgbClr val="FFFFFF"/>
                </a:solidFill>
                <a:latin typeface="Arial"/>
                <a:cs typeface="Arial"/>
              </a:rPr>
              <a:t>Venture </a:t>
            </a:r>
            <a:r>
              <a:rPr sz="1050" b="1" spc="-5" dirty="0">
                <a:solidFill>
                  <a:srgbClr val="FFFFFF"/>
                </a:solidFill>
                <a:latin typeface="Arial"/>
                <a:cs typeface="Arial"/>
              </a:rPr>
              <a:t>into </a:t>
            </a:r>
            <a:r>
              <a:rPr sz="1050" b="1" spc="-15" dirty="0">
                <a:solidFill>
                  <a:srgbClr val="FFFFFF"/>
                </a:solidFill>
                <a:latin typeface="Arial"/>
                <a:cs typeface="Arial"/>
              </a:rPr>
              <a:t>food </a:t>
            </a:r>
            <a:r>
              <a:rPr sz="1050" b="1" spc="-25" dirty="0">
                <a:solidFill>
                  <a:srgbClr val="FFFFFF"/>
                </a:solidFill>
                <a:latin typeface="Arial"/>
                <a:cs typeface="Arial"/>
              </a:rPr>
              <a:t>sector</a:t>
            </a:r>
            <a:endParaRPr sz="1050">
              <a:latin typeface="Arial"/>
              <a:cs typeface="Arial"/>
            </a:endParaRPr>
          </a:p>
          <a:p>
            <a:pPr>
              <a:lnSpc>
                <a:spcPct val="100000"/>
              </a:lnSpc>
              <a:spcBef>
                <a:spcPts val="10"/>
              </a:spcBef>
            </a:pPr>
            <a:endParaRPr sz="1550">
              <a:latin typeface="Times New Roman"/>
              <a:cs typeface="Times New Roman"/>
            </a:endParaRPr>
          </a:p>
          <a:p>
            <a:pPr marL="882015">
              <a:lnSpc>
                <a:spcPts val="1230"/>
              </a:lnSpc>
            </a:pPr>
            <a:r>
              <a:rPr sz="1050" spc="5" dirty="0">
                <a:solidFill>
                  <a:srgbClr val="FFFFFF"/>
                </a:solidFill>
                <a:latin typeface="Arial"/>
                <a:cs typeface="Arial"/>
              </a:rPr>
              <a:t>B&amp;M</a:t>
            </a:r>
            <a:r>
              <a:rPr sz="1050" spc="-40" dirty="0">
                <a:solidFill>
                  <a:srgbClr val="FFFFFF"/>
                </a:solidFill>
                <a:latin typeface="Arial"/>
                <a:cs typeface="Arial"/>
              </a:rPr>
              <a:t> </a:t>
            </a:r>
            <a:r>
              <a:rPr sz="1050" spc="-15" dirty="0">
                <a:solidFill>
                  <a:srgbClr val="FFFFFF"/>
                </a:solidFill>
                <a:latin typeface="Arial"/>
                <a:cs typeface="Arial"/>
              </a:rPr>
              <a:t>acquired</a:t>
            </a:r>
            <a:r>
              <a:rPr sz="1050" spc="-80" dirty="0">
                <a:solidFill>
                  <a:srgbClr val="FFFFFF"/>
                </a:solidFill>
                <a:latin typeface="Arial"/>
                <a:cs typeface="Arial"/>
              </a:rPr>
              <a:t> </a:t>
            </a:r>
            <a:r>
              <a:rPr sz="1050" b="1" spc="-25" dirty="0">
                <a:solidFill>
                  <a:srgbClr val="FFFFFF"/>
                </a:solidFill>
                <a:latin typeface="Arial"/>
                <a:cs typeface="Arial"/>
              </a:rPr>
              <a:t>frozen</a:t>
            </a:r>
            <a:r>
              <a:rPr sz="1050" b="1" spc="-45" dirty="0">
                <a:solidFill>
                  <a:srgbClr val="FFFFFF"/>
                </a:solidFill>
                <a:latin typeface="Arial"/>
                <a:cs typeface="Arial"/>
              </a:rPr>
              <a:t> </a:t>
            </a:r>
            <a:r>
              <a:rPr sz="1050" b="1" spc="-15" dirty="0">
                <a:solidFill>
                  <a:srgbClr val="FFFFFF"/>
                </a:solidFill>
                <a:latin typeface="Arial"/>
                <a:cs typeface="Arial"/>
              </a:rPr>
              <a:t>food</a:t>
            </a:r>
            <a:r>
              <a:rPr sz="1050" b="1" spc="-50" dirty="0">
                <a:solidFill>
                  <a:srgbClr val="FFFFFF"/>
                </a:solidFill>
                <a:latin typeface="Arial"/>
                <a:cs typeface="Arial"/>
              </a:rPr>
              <a:t> </a:t>
            </a:r>
            <a:r>
              <a:rPr sz="1050" b="1" spc="-30" dirty="0">
                <a:solidFill>
                  <a:srgbClr val="FFFFFF"/>
                </a:solidFill>
                <a:latin typeface="Arial"/>
                <a:cs typeface="Arial"/>
              </a:rPr>
              <a:t>specialist</a:t>
            </a:r>
            <a:r>
              <a:rPr sz="1050" b="1" spc="-80" dirty="0">
                <a:solidFill>
                  <a:srgbClr val="FFFFFF"/>
                </a:solidFill>
                <a:latin typeface="Arial"/>
                <a:cs typeface="Arial"/>
              </a:rPr>
              <a:t> </a:t>
            </a:r>
            <a:r>
              <a:rPr sz="1050" b="1" spc="-5" dirty="0">
                <a:solidFill>
                  <a:srgbClr val="FFFFFF"/>
                </a:solidFill>
                <a:latin typeface="Arial"/>
                <a:cs typeface="Arial"/>
              </a:rPr>
              <a:t>Heron</a:t>
            </a:r>
            <a:r>
              <a:rPr sz="1050" b="1" spc="-125" dirty="0">
                <a:solidFill>
                  <a:srgbClr val="FFFFFF"/>
                </a:solidFill>
                <a:latin typeface="Arial"/>
                <a:cs typeface="Arial"/>
              </a:rPr>
              <a:t> </a:t>
            </a:r>
            <a:r>
              <a:rPr sz="1050" b="1" spc="-35" dirty="0">
                <a:solidFill>
                  <a:srgbClr val="FFFFFF"/>
                </a:solidFill>
                <a:latin typeface="Arial"/>
                <a:cs typeface="Arial"/>
              </a:rPr>
              <a:t>Foods</a:t>
            </a:r>
            <a:r>
              <a:rPr sz="1050" spc="-35" dirty="0">
                <a:solidFill>
                  <a:srgbClr val="FFFFFF"/>
                </a:solidFill>
                <a:latin typeface="Arial"/>
                <a:cs typeface="Arial"/>
              </a:rPr>
              <a:t>;</a:t>
            </a:r>
            <a:r>
              <a:rPr sz="1050" spc="-25" dirty="0">
                <a:solidFill>
                  <a:srgbClr val="FFFFFF"/>
                </a:solidFill>
                <a:latin typeface="Arial"/>
                <a:cs typeface="Arial"/>
              </a:rPr>
              <a:t> added</a:t>
            </a:r>
            <a:r>
              <a:rPr sz="1050" spc="-75" dirty="0">
                <a:solidFill>
                  <a:srgbClr val="FFFFFF"/>
                </a:solidFill>
                <a:latin typeface="Arial"/>
                <a:cs typeface="Arial"/>
              </a:rPr>
              <a:t> </a:t>
            </a:r>
            <a:r>
              <a:rPr sz="1050" spc="-20" dirty="0">
                <a:solidFill>
                  <a:srgbClr val="FFFFFF"/>
                </a:solidFill>
                <a:latin typeface="Arial"/>
                <a:cs typeface="Arial"/>
              </a:rPr>
              <a:t>frozen</a:t>
            </a:r>
            <a:endParaRPr sz="1050">
              <a:latin typeface="Arial"/>
              <a:cs typeface="Arial"/>
            </a:endParaRPr>
          </a:p>
          <a:p>
            <a:pPr marL="882015">
              <a:lnSpc>
                <a:spcPts val="1230"/>
              </a:lnSpc>
            </a:pPr>
            <a:r>
              <a:rPr sz="1050" spc="-30" dirty="0">
                <a:solidFill>
                  <a:srgbClr val="FFFFFF"/>
                </a:solidFill>
                <a:latin typeface="Arial"/>
                <a:cs typeface="Arial"/>
              </a:rPr>
              <a:t>foods offering </a:t>
            </a:r>
            <a:r>
              <a:rPr sz="1050" spc="5" dirty="0">
                <a:solidFill>
                  <a:srgbClr val="FFFFFF"/>
                </a:solidFill>
                <a:latin typeface="Arial"/>
                <a:cs typeface="Arial"/>
              </a:rPr>
              <a:t>to </a:t>
            </a:r>
            <a:r>
              <a:rPr sz="1050" spc="-5" dirty="0">
                <a:solidFill>
                  <a:srgbClr val="FFFFFF"/>
                </a:solidFill>
                <a:latin typeface="Arial"/>
                <a:cs typeface="Arial"/>
              </a:rPr>
              <a:t>~80 </a:t>
            </a:r>
            <a:r>
              <a:rPr sz="1050" spc="10" dirty="0">
                <a:solidFill>
                  <a:srgbClr val="FFFFFF"/>
                </a:solidFill>
                <a:latin typeface="Arial"/>
                <a:cs typeface="Arial"/>
              </a:rPr>
              <a:t>B&amp;M</a:t>
            </a:r>
            <a:r>
              <a:rPr sz="1050" spc="-130" dirty="0">
                <a:solidFill>
                  <a:srgbClr val="FFFFFF"/>
                </a:solidFill>
                <a:latin typeface="Arial"/>
                <a:cs typeface="Arial"/>
              </a:rPr>
              <a:t> </a:t>
            </a:r>
            <a:r>
              <a:rPr sz="1050" spc="-20" dirty="0">
                <a:solidFill>
                  <a:srgbClr val="FFFFFF"/>
                </a:solidFill>
                <a:latin typeface="Arial"/>
                <a:cs typeface="Arial"/>
              </a:rPr>
              <a:t>stores</a:t>
            </a:r>
            <a:endParaRPr sz="1050">
              <a:latin typeface="Arial"/>
              <a:cs typeface="Arial"/>
            </a:endParaRPr>
          </a:p>
        </p:txBody>
      </p:sp>
      <p:sp>
        <p:nvSpPr>
          <p:cNvPr id="42" name="object 14">
            <a:extLst>
              <a:ext uri="{FF2B5EF4-FFF2-40B4-BE49-F238E27FC236}">
                <a16:creationId xmlns:a16="http://schemas.microsoft.com/office/drawing/2014/main" id="{FEF2B988-5F15-499A-8E37-E3FDE386A5F8}"/>
              </a:ext>
            </a:extLst>
          </p:cNvPr>
          <p:cNvSpPr/>
          <p:nvPr/>
        </p:nvSpPr>
        <p:spPr>
          <a:xfrm>
            <a:off x="6918959" y="2631439"/>
            <a:ext cx="4114800" cy="0"/>
          </a:xfrm>
          <a:custGeom>
            <a:avLst/>
            <a:gdLst/>
            <a:ahLst/>
            <a:cxnLst/>
            <a:rect l="l" t="t" r="r" b="b"/>
            <a:pathLst>
              <a:path w="4114800">
                <a:moveTo>
                  <a:pt x="0" y="0"/>
                </a:moveTo>
                <a:lnTo>
                  <a:pt x="4114800" y="0"/>
                </a:lnTo>
              </a:path>
            </a:pathLst>
          </a:custGeom>
          <a:ln w="20320">
            <a:solidFill>
              <a:srgbClr val="FFFFFF"/>
            </a:solidFill>
          </a:ln>
        </p:spPr>
        <p:txBody>
          <a:bodyPr wrap="square" lIns="0" tIns="0" rIns="0" bIns="0" rtlCol="0"/>
          <a:lstStyle/>
          <a:p>
            <a:endParaRPr/>
          </a:p>
        </p:txBody>
      </p:sp>
      <p:sp>
        <p:nvSpPr>
          <p:cNvPr id="43" name="object 15">
            <a:extLst>
              <a:ext uri="{FF2B5EF4-FFF2-40B4-BE49-F238E27FC236}">
                <a16:creationId xmlns:a16="http://schemas.microsoft.com/office/drawing/2014/main" id="{41CC862C-4F8F-4EDB-9A75-746049841CDA}"/>
              </a:ext>
            </a:extLst>
          </p:cNvPr>
          <p:cNvSpPr txBox="1"/>
          <p:nvPr/>
        </p:nvSpPr>
        <p:spPr>
          <a:xfrm>
            <a:off x="1942845" y="4566602"/>
            <a:ext cx="1740535" cy="184785"/>
          </a:xfrm>
          <a:prstGeom prst="rect">
            <a:avLst/>
          </a:prstGeom>
        </p:spPr>
        <p:txBody>
          <a:bodyPr vert="horz" wrap="square" lIns="0" tIns="11430" rIns="0" bIns="0" rtlCol="0">
            <a:spAutoFit/>
          </a:bodyPr>
          <a:lstStyle/>
          <a:p>
            <a:pPr marL="12700">
              <a:lnSpc>
                <a:spcPct val="100000"/>
              </a:lnSpc>
              <a:spcBef>
                <a:spcPts val="90"/>
              </a:spcBef>
            </a:pPr>
            <a:r>
              <a:rPr sz="1050" b="1" spc="10" dirty="0">
                <a:solidFill>
                  <a:srgbClr val="FFFFFF"/>
                </a:solidFill>
                <a:latin typeface="Arial"/>
                <a:cs typeface="Arial"/>
              </a:rPr>
              <a:t>Spend </a:t>
            </a:r>
            <a:r>
              <a:rPr sz="1050" b="1" dirty="0">
                <a:solidFill>
                  <a:srgbClr val="FFFFFF"/>
                </a:solidFill>
                <a:latin typeface="Arial"/>
                <a:cs typeface="Arial"/>
              </a:rPr>
              <a:t>more </a:t>
            </a:r>
            <a:r>
              <a:rPr sz="1050" b="1" spc="-5" dirty="0">
                <a:solidFill>
                  <a:srgbClr val="FFFFFF"/>
                </a:solidFill>
                <a:latin typeface="Arial"/>
                <a:cs typeface="Arial"/>
              </a:rPr>
              <a:t>on</a:t>
            </a:r>
            <a:r>
              <a:rPr sz="1050" b="1" spc="-165" dirty="0">
                <a:solidFill>
                  <a:srgbClr val="FFFFFF"/>
                </a:solidFill>
                <a:latin typeface="Arial"/>
                <a:cs typeface="Arial"/>
              </a:rPr>
              <a:t> </a:t>
            </a:r>
            <a:r>
              <a:rPr sz="1050" b="1" spc="-5" dirty="0">
                <a:solidFill>
                  <a:srgbClr val="FFFFFF"/>
                </a:solidFill>
                <a:latin typeface="Arial"/>
                <a:cs typeface="Arial"/>
              </a:rPr>
              <a:t>advertising</a:t>
            </a:r>
            <a:endParaRPr sz="1050">
              <a:latin typeface="Arial"/>
              <a:cs typeface="Arial"/>
            </a:endParaRPr>
          </a:p>
        </p:txBody>
      </p:sp>
      <p:sp>
        <p:nvSpPr>
          <p:cNvPr id="44" name="object 16">
            <a:extLst>
              <a:ext uri="{FF2B5EF4-FFF2-40B4-BE49-F238E27FC236}">
                <a16:creationId xmlns:a16="http://schemas.microsoft.com/office/drawing/2014/main" id="{84792E00-77C7-4EC2-9918-625C8922D50A}"/>
              </a:ext>
            </a:extLst>
          </p:cNvPr>
          <p:cNvSpPr/>
          <p:nvPr/>
        </p:nvSpPr>
        <p:spPr>
          <a:xfrm>
            <a:off x="1808479" y="4785359"/>
            <a:ext cx="4114800" cy="0"/>
          </a:xfrm>
          <a:custGeom>
            <a:avLst/>
            <a:gdLst/>
            <a:ahLst/>
            <a:cxnLst/>
            <a:rect l="l" t="t" r="r" b="b"/>
            <a:pathLst>
              <a:path w="4114800">
                <a:moveTo>
                  <a:pt x="0" y="0"/>
                </a:moveTo>
                <a:lnTo>
                  <a:pt x="4114800" y="0"/>
                </a:lnTo>
              </a:path>
            </a:pathLst>
          </a:custGeom>
          <a:ln w="20320">
            <a:solidFill>
              <a:srgbClr val="FFFFFF"/>
            </a:solidFill>
          </a:ln>
        </p:spPr>
        <p:txBody>
          <a:bodyPr wrap="square" lIns="0" tIns="0" rIns="0" bIns="0" rtlCol="0"/>
          <a:lstStyle/>
          <a:p>
            <a:endParaRPr/>
          </a:p>
        </p:txBody>
      </p:sp>
      <p:sp>
        <p:nvSpPr>
          <p:cNvPr id="45" name="object 17">
            <a:extLst>
              <a:ext uri="{FF2B5EF4-FFF2-40B4-BE49-F238E27FC236}">
                <a16:creationId xmlns:a16="http://schemas.microsoft.com/office/drawing/2014/main" id="{A1F9A79D-63BA-41EE-8E1C-97043AF78AAF}"/>
              </a:ext>
            </a:extLst>
          </p:cNvPr>
          <p:cNvSpPr/>
          <p:nvPr/>
        </p:nvSpPr>
        <p:spPr>
          <a:xfrm>
            <a:off x="6918959" y="4785359"/>
            <a:ext cx="4114800" cy="0"/>
          </a:xfrm>
          <a:custGeom>
            <a:avLst/>
            <a:gdLst/>
            <a:ahLst/>
            <a:cxnLst/>
            <a:rect l="l" t="t" r="r" b="b"/>
            <a:pathLst>
              <a:path w="4114800">
                <a:moveTo>
                  <a:pt x="0" y="0"/>
                </a:moveTo>
                <a:lnTo>
                  <a:pt x="4114800" y="0"/>
                </a:lnTo>
              </a:path>
            </a:pathLst>
          </a:custGeom>
          <a:ln w="20320">
            <a:solidFill>
              <a:srgbClr val="FFFFFF"/>
            </a:solidFill>
          </a:ln>
        </p:spPr>
        <p:txBody>
          <a:bodyPr wrap="square" lIns="0" tIns="0" rIns="0" bIns="0" rtlCol="0"/>
          <a:lstStyle/>
          <a:p>
            <a:endParaRPr/>
          </a:p>
        </p:txBody>
      </p:sp>
      <p:sp>
        <p:nvSpPr>
          <p:cNvPr id="47" name="object 18">
            <a:extLst>
              <a:ext uri="{FF2B5EF4-FFF2-40B4-BE49-F238E27FC236}">
                <a16:creationId xmlns:a16="http://schemas.microsoft.com/office/drawing/2014/main" id="{071D0E57-F9C6-493A-9175-4A58C80ECAEB}"/>
              </a:ext>
            </a:extLst>
          </p:cNvPr>
          <p:cNvSpPr txBox="1"/>
          <p:nvPr/>
        </p:nvSpPr>
        <p:spPr>
          <a:xfrm>
            <a:off x="990600" y="1833879"/>
            <a:ext cx="4998720" cy="274320"/>
          </a:xfrm>
          <a:prstGeom prst="rect">
            <a:avLst/>
          </a:prstGeom>
          <a:ln w="10170">
            <a:solidFill>
              <a:srgbClr val="00338D"/>
            </a:solidFill>
          </a:ln>
        </p:spPr>
        <p:txBody>
          <a:bodyPr vert="horz" wrap="square" lIns="0" tIns="46990" rIns="0" bIns="0" rtlCol="0">
            <a:spAutoFit/>
          </a:bodyPr>
          <a:lstStyle/>
          <a:p>
            <a:pPr marL="52705">
              <a:lnSpc>
                <a:spcPct val="100000"/>
              </a:lnSpc>
              <a:spcBef>
                <a:spcPts val="370"/>
              </a:spcBef>
            </a:pPr>
            <a:r>
              <a:rPr sz="1200" b="1" spc="-15" dirty="0">
                <a:solidFill>
                  <a:srgbClr val="00338D"/>
                </a:solidFill>
                <a:latin typeface="Arial"/>
                <a:cs typeface="Arial"/>
              </a:rPr>
              <a:t>Food</a:t>
            </a:r>
            <a:r>
              <a:rPr sz="1200" b="1" spc="45" dirty="0">
                <a:solidFill>
                  <a:srgbClr val="00338D"/>
                </a:solidFill>
                <a:latin typeface="Arial"/>
                <a:cs typeface="Arial"/>
              </a:rPr>
              <a:t> </a:t>
            </a:r>
            <a:r>
              <a:rPr sz="1200" b="1" spc="-10" dirty="0">
                <a:solidFill>
                  <a:srgbClr val="00338D"/>
                </a:solidFill>
                <a:latin typeface="Arial"/>
                <a:cs typeface="Arial"/>
              </a:rPr>
              <a:t>discounters</a:t>
            </a:r>
            <a:endParaRPr sz="1200">
              <a:latin typeface="Arial"/>
              <a:cs typeface="Arial"/>
            </a:endParaRPr>
          </a:p>
        </p:txBody>
      </p:sp>
      <p:sp>
        <p:nvSpPr>
          <p:cNvPr id="48" name="object 19">
            <a:extLst>
              <a:ext uri="{FF2B5EF4-FFF2-40B4-BE49-F238E27FC236}">
                <a16:creationId xmlns:a16="http://schemas.microsoft.com/office/drawing/2014/main" id="{95CFD1AB-F2D2-4543-833F-DEA4388B636B}"/>
              </a:ext>
            </a:extLst>
          </p:cNvPr>
          <p:cNvSpPr txBox="1"/>
          <p:nvPr/>
        </p:nvSpPr>
        <p:spPr>
          <a:xfrm>
            <a:off x="6101079" y="1833879"/>
            <a:ext cx="4988560" cy="274320"/>
          </a:xfrm>
          <a:prstGeom prst="rect">
            <a:avLst/>
          </a:prstGeom>
          <a:ln w="10170">
            <a:solidFill>
              <a:srgbClr val="00338D"/>
            </a:solidFill>
          </a:ln>
        </p:spPr>
        <p:txBody>
          <a:bodyPr vert="horz" wrap="square" lIns="0" tIns="44450" rIns="0" bIns="0" rtlCol="0">
            <a:spAutoFit/>
          </a:bodyPr>
          <a:lstStyle/>
          <a:p>
            <a:pPr marL="54610">
              <a:lnSpc>
                <a:spcPct val="100000"/>
              </a:lnSpc>
              <a:spcBef>
                <a:spcPts val="350"/>
              </a:spcBef>
            </a:pPr>
            <a:r>
              <a:rPr sz="1200" b="1" spc="-10" dirty="0">
                <a:solidFill>
                  <a:srgbClr val="00338D"/>
                </a:solidFill>
                <a:latin typeface="Arial"/>
                <a:cs typeface="Arial"/>
              </a:rPr>
              <a:t>Non-food</a:t>
            </a:r>
            <a:r>
              <a:rPr sz="1200" b="1" spc="45" dirty="0">
                <a:solidFill>
                  <a:srgbClr val="00338D"/>
                </a:solidFill>
                <a:latin typeface="Arial"/>
                <a:cs typeface="Arial"/>
              </a:rPr>
              <a:t> </a:t>
            </a:r>
            <a:r>
              <a:rPr sz="1200" b="1" spc="-10" dirty="0">
                <a:solidFill>
                  <a:srgbClr val="00338D"/>
                </a:solidFill>
                <a:latin typeface="Arial"/>
                <a:cs typeface="Arial"/>
              </a:rPr>
              <a:t>discounters</a:t>
            </a:r>
            <a:endParaRPr sz="1200">
              <a:latin typeface="Arial"/>
              <a:cs typeface="Arial"/>
            </a:endParaRPr>
          </a:p>
        </p:txBody>
      </p:sp>
      <p:sp>
        <p:nvSpPr>
          <p:cNvPr id="49" name="object 20">
            <a:extLst>
              <a:ext uri="{FF2B5EF4-FFF2-40B4-BE49-F238E27FC236}">
                <a16:creationId xmlns:a16="http://schemas.microsoft.com/office/drawing/2014/main" id="{C13DF607-7404-4CC8-A011-13911E371DF7}"/>
              </a:ext>
            </a:extLst>
          </p:cNvPr>
          <p:cNvSpPr/>
          <p:nvPr/>
        </p:nvSpPr>
        <p:spPr>
          <a:xfrm>
            <a:off x="1361439" y="4439920"/>
            <a:ext cx="172720" cy="355600"/>
          </a:xfrm>
          <a:custGeom>
            <a:avLst/>
            <a:gdLst/>
            <a:ahLst/>
            <a:cxnLst/>
            <a:rect l="l" t="t" r="r" b="b"/>
            <a:pathLst>
              <a:path w="172719" h="355600">
                <a:moveTo>
                  <a:pt x="172719" y="0"/>
                </a:moveTo>
                <a:lnTo>
                  <a:pt x="135016" y="54681"/>
                </a:lnTo>
                <a:lnTo>
                  <a:pt x="86740" y="91027"/>
                </a:lnTo>
                <a:lnTo>
                  <a:pt x="45132" y="111228"/>
                </a:lnTo>
                <a:lnTo>
                  <a:pt x="0" y="119506"/>
                </a:lnTo>
                <a:lnTo>
                  <a:pt x="0" y="244601"/>
                </a:lnTo>
                <a:lnTo>
                  <a:pt x="34035" y="244601"/>
                </a:lnTo>
                <a:lnTo>
                  <a:pt x="80565" y="265588"/>
                </a:lnTo>
                <a:lnTo>
                  <a:pt x="125475" y="303339"/>
                </a:lnTo>
                <a:lnTo>
                  <a:pt x="159337" y="339470"/>
                </a:lnTo>
                <a:lnTo>
                  <a:pt x="172719" y="355599"/>
                </a:lnTo>
                <a:lnTo>
                  <a:pt x="172719" y="0"/>
                </a:lnTo>
                <a:close/>
              </a:path>
            </a:pathLst>
          </a:custGeom>
          <a:solidFill>
            <a:srgbClr val="D1ECF8"/>
          </a:solidFill>
        </p:spPr>
        <p:txBody>
          <a:bodyPr wrap="square" lIns="0" tIns="0" rIns="0" bIns="0" rtlCol="0"/>
          <a:lstStyle/>
          <a:p>
            <a:endParaRPr/>
          </a:p>
        </p:txBody>
      </p:sp>
      <p:sp>
        <p:nvSpPr>
          <p:cNvPr id="50" name="object 21">
            <a:extLst>
              <a:ext uri="{FF2B5EF4-FFF2-40B4-BE49-F238E27FC236}">
                <a16:creationId xmlns:a16="http://schemas.microsoft.com/office/drawing/2014/main" id="{18DB1DEE-20CC-4CCA-918E-EC0F3DAD57C5}"/>
              </a:ext>
            </a:extLst>
          </p:cNvPr>
          <p:cNvSpPr/>
          <p:nvPr/>
        </p:nvSpPr>
        <p:spPr>
          <a:xfrm>
            <a:off x="1549400" y="4439920"/>
            <a:ext cx="0" cy="355600"/>
          </a:xfrm>
          <a:custGeom>
            <a:avLst/>
            <a:gdLst/>
            <a:ahLst/>
            <a:cxnLst/>
            <a:rect l="l" t="t" r="r" b="b"/>
            <a:pathLst>
              <a:path h="355600">
                <a:moveTo>
                  <a:pt x="0" y="0"/>
                </a:moveTo>
                <a:lnTo>
                  <a:pt x="0" y="355599"/>
                </a:lnTo>
              </a:path>
            </a:pathLst>
          </a:custGeom>
          <a:ln w="30480">
            <a:solidFill>
              <a:srgbClr val="FCFDFF"/>
            </a:solidFill>
          </a:ln>
        </p:spPr>
        <p:txBody>
          <a:bodyPr wrap="square" lIns="0" tIns="0" rIns="0" bIns="0" rtlCol="0"/>
          <a:lstStyle/>
          <a:p>
            <a:endParaRPr/>
          </a:p>
        </p:txBody>
      </p:sp>
      <p:sp>
        <p:nvSpPr>
          <p:cNvPr id="51" name="object 22">
            <a:extLst>
              <a:ext uri="{FF2B5EF4-FFF2-40B4-BE49-F238E27FC236}">
                <a16:creationId xmlns:a16="http://schemas.microsoft.com/office/drawing/2014/main" id="{47B50310-DB8D-4BCA-8BF8-15A15FFBEEC0}"/>
              </a:ext>
            </a:extLst>
          </p:cNvPr>
          <p:cNvSpPr/>
          <p:nvPr/>
        </p:nvSpPr>
        <p:spPr>
          <a:xfrm>
            <a:off x="1188719" y="4551679"/>
            <a:ext cx="152400" cy="142239"/>
          </a:xfrm>
          <a:prstGeom prst="rect">
            <a:avLst/>
          </a:prstGeom>
          <a:blipFill>
            <a:blip r:embed="rId3" cstate="print"/>
            <a:stretch>
              <a:fillRect/>
            </a:stretch>
          </a:blipFill>
        </p:spPr>
        <p:txBody>
          <a:bodyPr wrap="square" lIns="0" tIns="0" rIns="0" bIns="0" rtlCol="0"/>
          <a:lstStyle/>
          <a:p>
            <a:endParaRPr/>
          </a:p>
        </p:txBody>
      </p:sp>
      <p:sp>
        <p:nvSpPr>
          <p:cNvPr id="52" name="object 23">
            <a:extLst>
              <a:ext uri="{FF2B5EF4-FFF2-40B4-BE49-F238E27FC236}">
                <a16:creationId xmlns:a16="http://schemas.microsoft.com/office/drawing/2014/main" id="{D4072BF2-97BE-4926-8E88-46D759D0D889}"/>
              </a:ext>
            </a:extLst>
          </p:cNvPr>
          <p:cNvSpPr/>
          <p:nvPr/>
        </p:nvSpPr>
        <p:spPr>
          <a:xfrm>
            <a:off x="1564639" y="4511040"/>
            <a:ext cx="172720" cy="223520"/>
          </a:xfrm>
          <a:prstGeom prst="rect">
            <a:avLst/>
          </a:prstGeom>
          <a:blipFill>
            <a:blip r:embed="rId4" cstate="print"/>
            <a:stretch>
              <a:fillRect/>
            </a:stretch>
          </a:blipFill>
        </p:spPr>
        <p:txBody>
          <a:bodyPr wrap="square" lIns="0" tIns="0" rIns="0" bIns="0" rtlCol="0"/>
          <a:lstStyle/>
          <a:p>
            <a:endParaRPr/>
          </a:p>
        </p:txBody>
      </p:sp>
      <p:sp>
        <p:nvSpPr>
          <p:cNvPr id="53" name="object 24">
            <a:extLst>
              <a:ext uri="{FF2B5EF4-FFF2-40B4-BE49-F238E27FC236}">
                <a16:creationId xmlns:a16="http://schemas.microsoft.com/office/drawing/2014/main" id="{8A7DFEBE-CBCC-4EFD-9B9F-09A99E749646}"/>
              </a:ext>
            </a:extLst>
          </p:cNvPr>
          <p:cNvSpPr/>
          <p:nvPr/>
        </p:nvSpPr>
        <p:spPr>
          <a:xfrm>
            <a:off x="1717039" y="4470400"/>
            <a:ext cx="81280" cy="314960"/>
          </a:xfrm>
          <a:custGeom>
            <a:avLst/>
            <a:gdLst/>
            <a:ahLst/>
            <a:cxnLst/>
            <a:rect l="l" t="t" r="r" b="b"/>
            <a:pathLst>
              <a:path w="81280" h="314960">
                <a:moveTo>
                  <a:pt x="10287" y="0"/>
                </a:moveTo>
                <a:lnTo>
                  <a:pt x="5461" y="1016"/>
                </a:lnTo>
                <a:lnTo>
                  <a:pt x="2921" y="4572"/>
                </a:lnTo>
                <a:lnTo>
                  <a:pt x="0" y="8127"/>
                </a:lnTo>
                <a:lnTo>
                  <a:pt x="1016" y="13335"/>
                </a:lnTo>
                <a:lnTo>
                  <a:pt x="4445" y="15875"/>
                </a:lnTo>
                <a:lnTo>
                  <a:pt x="14124" y="25388"/>
                </a:lnTo>
                <a:lnTo>
                  <a:pt x="34925" y="51879"/>
                </a:lnTo>
                <a:lnTo>
                  <a:pt x="55629" y="94563"/>
                </a:lnTo>
                <a:lnTo>
                  <a:pt x="65024" y="152654"/>
                </a:lnTo>
                <a:lnTo>
                  <a:pt x="55550" y="212937"/>
                </a:lnTo>
                <a:lnTo>
                  <a:pt x="34671" y="259540"/>
                </a:lnTo>
                <a:lnTo>
                  <a:pt x="13696" y="289688"/>
                </a:lnTo>
                <a:lnTo>
                  <a:pt x="3937" y="300608"/>
                </a:lnTo>
                <a:lnTo>
                  <a:pt x="508" y="303783"/>
                </a:lnTo>
                <a:lnTo>
                  <a:pt x="508" y="308863"/>
                </a:lnTo>
                <a:lnTo>
                  <a:pt x="3429" y="312419"/>
                </a:lnTo>
                <a:lnTo>
                  <a:pt x="4953" y="313944"/>
                </a:lnTo>
                <a:lnTo>
                  <a:pt x="6858" y="314960"/>
                </a:lnTo>
                <a:lnTo>
                  <a:pt x="11303" y="314960"/>
                </a:lnTo>
                <a:lnTo>
                  <a:pt x="48958" y="267604"/>
                </a:lnTo>
                <a:lnTo>
                  <a:pt x="71239" y="217576"/>
                </a:lnTo>
                <a:lnTo>
                  <a:pt x="81280" y="152654"/>
                </a:lnTo>
                <a:lnTo>
                  <a:pt x="71159" y="89058"/>
                </a:lnTo>
                <a:lnTo>
                  <a:pt x="48704" y="42608"/>
                </a:lnTo>
                <a:lnTo>
                  <a:pt x="25773" y="13779"/>
                </a:lnTo>
                <a:lnTo>
                  <a:pt x="14224" y="3048"/>
                </a:lnTo>
                <a:lnTo>
                  <a:pt x="10287" y="0"/>
                </a:lnTo>
                <a:close/>
              </a:path>
            </a:pathLst>
          </a:custGeom>
          <a:solidFill>
            <a:srgbClr val="FCFDFF"/>
          </a:solidFill>
        </p:spPr>
        <p:txBody>
          <a:bodyPr wrap="square" lIns="0" tIns="0" rIns="0" bIns="0" rtlCol="0"/>
          <a:lstStyle/>
          <a:p>
            <a:endParaRPr/>
          </a:p>
        </p:txBody>
      </p:sp>
      <p:sp>
        <p:nvSpPr>
          <p:cNvPr id="54" name="object 25">
            <a:extLst>
              <a:ext uri="{FF2B5EF4-FFF2-40B4-BE49-F238E27FC236}">
                <a16:creationId xmlns:a16="http://schemas.microsoft.com/office/drawing/2014/main" id="{DCE9CDB5-F670-4AA5-A12F-3FDFD372822C}"/>
              </a:ext>
            </a:extLst>
          </p:cNvPr>
          <p:cNvSpPr/>
          <p:nvPr/>
        </p:nvSpPr>
        <p:spPr>
          <a:xfrm>
            <a:off x="985519" y="4693920"/>
            <a:ext cx="415544" cy="203200"/>
          </a:xfrm>
          <a:prstGeom prst="rect">
            <a:avLst/>
          </a:prstGeom>
          <a:blipFill>
            <a:blip r:embed="rId5" cstate="print"/>
            <a:stretch>
              <a:fillRect/>
            </a:stretch>
          </a:blipFill>
        </p:spPr>
        <p:txBody>
          <a:bodyPr wrap="square" lIns="0" tIns="0" rIns="0" bIns="0" rtlCol="0"/>
          <a:lstStyle/>
          <a:p>
            <a:endParaRPr/>
          </a:p>
        </p:txBody>
      </p:sp>
      <p:sp>
        <p:nvSpPr>
          <p:cNvPr id="55" name="object 26">
            <a:extLst>
              <a:ext uri="{FF2B5EF4-FFF2-40B4-BE49-F238E27FC236}">
                <a16:creationId xmlns:a16="http://schemas.microsoft.com/office/drawing/2014/main" id="{36B03759-8FAA-405B-B595-045C277CB9A6}"/>
              </a:ext>
            </a:extLst>
          </p:cNvPr>
          <p:cNvSpPr txBox="1"/>
          <p:nvPr/>
        </p:nvSpPr>
        <p:spPr>
          <a:xfrm>
            <a:off x="1800479" y="4892928"/>
            <a:ext cx="663575" cy="575310"/>
          </a:xfrm>
          <a:prstGeom prst="rect">
            <a:avLst/>
          </a:prstGeom>
        </p:spPr>
        <p:txBody>
          <a:bodyPr vert="horz" wrap="square" lIns="0" tIns="13335" rIns="0" bIns="0" rtlCol="0">
            <a:spAutoFit/>
          </a:bodyPr>
          <a:lstStyle/>
          <a:p>
            <a:pPr marL="12700">
              <a:lnSpc>
                <a:spcPct val="100000"/>
              </a:lnSpc>
              <a:spcBef>
                <a:spcPts val="105"/>
              </a:spcBef>
            </a:pPr>
            <a:r>
              <a:rPr sz="3600" b="0" spc="-30" dirty="0">
                <a:solidFill>
                  <a:srgbClr val="FFFFFF"/>
                </a:solidFill>
                <a:latin typeface="KPMG Extralight"/>
                <a:cs typeface="KPMG Extralight"/>
              </a:rPr>
              <a:t>8</a:t>
            </a:r>
            <a:r>
              <a:rPr sz="3600" b="0" spc="25" dirty="0">
                <a:solidFill>
                  <a:srgbClr val="FFFFFF"/>
                </a:solidFill>
                <a:latin typeface="KPMG Extralight"/>
                <a:cs typeface="KPMG Extralight"/>
              </a:rPr>
              <a:t>5</a:t>
            </a:r>
            <a:r>
              <a:rPr sz="3600" b="0" spc="-30" dirty="0">
                <a:solidFill>
                  <a:srgbClr val="FFFFFF"/>
                </a:solidFill>
                <a:latin typeface="KPMG Extralight"/>
                <a:cs typeface="KPMG Extralight"/>
              </a:rPr>
              <a:t>.</a:t>
            </a:r>
            <a:r>
              <a:rPr sz="3600" b="0" spc="-20" dirty="0">
                <a:solidFill>
                  <a:srgbClr val="FFFFFF"/>
                </a:solidFill>
                <a:latin typeface="KPMG Extralight"/>
                <a:cs typeface="KPMG Extralight"/>
              </a:rPr>
              <a:t>2</a:t>
            </a:r>
            <a:r>
              <a:rPr sz="2800" b="0" dirty="0">
                <a:solidFill>
                  <a:srgbClr val="FFFFFF"/>
                </a:solidFill>
                <a:latin typeface="KPMG Extralight"/>
                <a:cs typeface="KPMG Extralight"/>
              </a:rPr>
              <a:t>%</a:t>
            </a:r>
            <a:endParaRPr sz="2800">
              <a:latin typeface="KPMG Extralight"/>
              <a:cs typeface="KPMG Extralight"/>
            </a:endParaRPr>
          </a:p>
        </p:txBody>
      </p:sp>
      <p:sp>
        <p:nvSpPr>
          <p:cNvPr id="56" name="object 27">
            <a:extLst>
              <a:ext uri="{FF2B5EF4-FFF2-40B4-BE49-F238E27FC236}">
                <a16:creationId xmlns:a16="http://schemas.microsoft.com/office/drawing/2014/main" id="{5BD41EEC-FD5D-4404-8E5C-7CB06A43B77D}"/>
              </a:ext>
            </a:extLst>
          </p:cNvPr>
          <p:cNvSpPr/>
          <p:nvPr/>
        </p:nvSpPr>
        <p:spPr>
          <a:xfrm>
            <a:off x="1037445" y="2205307"/>
            <a:ext cx="719036" cy="730313"/>
          </a:xfrm>
          <a:prstGeom prst="rect">
            <a:avLst/>
          </a:prstGeom>
          <a:blipFill>
            <a:blip r:embed="rId6" cstate="print"/>
            <a:stretch>
              <a:fillRect/>
            </a:stretch>
          </a:blipFill>
        </p:spPr>
        <p:txBody>
          <a:bodyPr wrap="square" lIns="0" tIns="0" rIns="0" bIns="0" rtlCol="0"/>
          <a:lstStyle/>
          <a:p>
            <a:endParaRPr/>
          </a:p>
        </p:txBody>
      </p:sp>
      <p:sp>
        <p:nvSpPr>
          <p:cNvPr id="57" name="object 28">
            <a:extLst>
              <a:ext uri="{FF2B5EF4-FFF2-40B4-BE49-F238E27FC236}">
                <a16:creationId xmlns:a16="http://schemas.microsoft.com/office/drawing/2014/main" id="{D98E364B-A40F-4B92-95AD-AD9370B27C9E}"/>
              </a:ext>
            </a:extLst>
          </p:cNvPr>
          <p:cNvSpPr/>
          <p:nvPr/>
        </p:nvSpPr>
        <p:spPr>
          <a:xfrm>
            <a:off x="6217920" y="4169695"/>
            <a:ext cx="599439" cy="727424"/>
          </a:xfrm>
          <a:prstGeom prst="rect">
            <a:avLst/>
          </a:prstGeom>
          <a:blipFill>
            <a:blip r:embed="rId7" cstate="print"/>
            <a:stretch>
              <a:fillRect/>
            </a:stretch>
          </a:blipFill>
        </p:spPr>
        <p:txBody>
          <a:bodyPr wrap="square" lIns="0" tIns="0" rIns="0" bIns="0" rtlCol="0"/>
          <a:lstStyle/>
          <a:p>
            <a:endParaRPr/>
          </a:p>
        </p:txBody>
      </p:sp>
      <p:sp>
        <p:nvSpPr>
          <p:cNvPr id="58" name="object 29">
            <a:extLst>
              <a:ext uri="{FF2B5EF4-FFF2-40B4-BE49-F238E27FC236}">
                <a16:creationId xmlns:a16="http://schemas.microsoft.com/office/drawing/2014/main" id="{91F38957-B925-489C-8AFE-CB38F0A91044}"/>
              </a:ext>
            </a:extLst>
          </p:cNvPr>
          <p:cNvSpPr/>
          <p:nvPr/>
        </p:nvSpPr>
        <p:spPr>
          <a:xfrm>
            <a:off x="6256591" y="2641600"/>
            <a:ext cx="654685" cy="101600"/>
          </a:xfrm>
          <a:custGeom>
            <a:avLst/>
            <a:gdLst/>
            <a:ahLst/>
            <a:cxnLst/>
            <a:rect l="l" t="t" r="r" b="b"/>
            <a:pathLst>
              <a:path w="654684" h="101600">
                <a:moveTo>
                  <a:pt x="526351" y="0"/>
                </a:moveTo>
                <a:lnTo>
                  <a:pt x="130238" y="0"/>
                </a:lnTo>
                <a:lnTo>
                  <a:pt x="108444" y="2659"/>
                </a:lnTo>
                <a:lnTo>
                  <a:pt x="62997" y="20359"/>
                </a:lnTo>
                <a:lnTo>
                  <a:pt x="11239" y="66039"/>
                </a:lnTo>
                <a:lnTo>
                  <a:pt x="0" y="91440"/>
                </a:lnTo>
                <a:lnTo>
                  <a:pt x="7489" y="98901"/>
                </a:lnTo>
                <a:lnTo>
                  <a:pt x="23431" y="101600"/>
                </a:lnTo>
                <a:lnTo>
                  <a:pt x="630745" y="101600"/>
                </a:lnTo>
                <a:lnTo>
                  <a:pt x="646687" y="98901"/>
                </a:lnTo>
                <a:lnTo>
                  <a:pt x="654176" y="91440"/>
                </a:lnTo>
                <a:lnTo>
                  <a:pt x="652998" y="80168"/>
                </a:lnTo>
                <a:lnTo>
                  <a:pt x="608901" y="33020"/>
                </a:lnTo>
                <a:lnTo>
                  <a:pt x="570341" y="9842"/>
                </a:lnTo>
                <a:lnTo>
                  <a:pt x="526351" y="0"/>
                </a:lnTo>
                <a:close/>
              </a:path>
            </a:pathLst>
          </a:custGeom>
          <a:solidFill>
            <a:srgbClr val="015A82"/>
          </a:solidFill>
        </p:spPr>
        <p:txBody>
          <a:bodyPr wrap="square" lIns="0" tIns="0" rIns="0" bIns="0" rtlCol="0"/>
          <a:lstStyle/>
          <a:p>
            <a:endParaRPr/>
          </a:p>
        </p:txBody>
      </p:sp>
      <p:sp>
        <p:nvSpPr>
          <p:cNvPr id="59" name="object 30">
            <a:extLst>
              <a:ext uri="{FF2B5EF4-FFF2-40B4-BE49-F238E27FC236}">
                <a16:creationId xmlns:a16="http://schemas.microsoft.com/office/drawing/2014/main" id="{48ED299A-C64F-432B-991D-F00A35D16C70}"/>
              </a:ext>
            </a:extLst>
          </p:cNvPr>
          <p:cNvSpPr/>
          <p:nvPr/>
        </p:nvSpPr>
        <p:spPr>
          <a:xfrm>
            <a:off x="6319520" y="2296160"/>
            <a:ext cx="528320" cy="365760"/>
          </a:xfrm>
          <a:custGeom>
            <a:avLst/>
            <a:gdLst/>
            <a:ahLst/>
            <a:cxnLst/>
            <a:rect l="l" t="t" r="r" b="b"/>
            <a:pathLst>
              <a:path w="528320" h="365760">
                <a:moveTo>
                  <a:pt x="504316" y="0"/>
                </a:moveTo>
                <a:lnTo>
                  <a:pt x="24002" y="0"/>
                </a:lnTo>
                <a:lnTo>
                  <a:pt x="15216" y="2313"/>
                </a:lnTo>
                <a:lnTo>
                  <a:pt x="7524" y="8413"/>
                </a:lnTo>
                <a:lnTo>
                  <a:pt x="2071" y="17037"/>
                </a:lnTo>
                <a:lnTo>
                  <a:pt x="0" y="26924"/>
                </a:lnTo>
                <a:lnTo>
                  <a:pt x="0" y="338836"/>
                </a:lnTo>
                <a:lnTo>
                  <a:pt x="2071" y="348722"/>
                </a:lnTo>
                <a:lnTo>
                  <a:pt x="7524" y="357346"/>
                </a:lnTo>
                <a:lnTo>
                  <a:pt x="15216" y="363446"/>
                </a:lnTo>
                <a:lnTo>
                  <a:pt x="24002" y="365760"/>
                </a:lnTo>
                <a:lnTo>
                  <a:pt x="504316" y="365760"/>
                </a:lnTo>
                <a:lnTo>
                  <a:pt x="514121" y="363446"/>
                </a:lnTo>
                <a:lnTo>
                  <a:pt x="521700" y="357346"/>
                </a:lnTo>
                <a:lnTo>
                  <a:pt x="526587" y="348722"/>
                </a:lnTo>
                <a:lnTo>
                  <a:pt x="528320" y="338836"/>
                </a:lnTo>
                <a:lnTo>
                  <a:pt x="528320" y="26924"/>
                </a:lnTo>
                <a:lnTo>
                  <a:pt x="526587" y="17037"/>
                </a:lnTo>
                <a:lnTo>
                  <a:pt x="521700" y="8413"/>
                </a:lnTo>
                <a:lnTo>
                  <a:pt x="514121" y="2313"/>
                </a:lnTo>
                <a:lnTo>
                  <a:pt x="504316" y="0"/>
                </a:lnTo>
                <a:close/>
              </a:path>
            </a:pathLst>
          </a:custGeom>
          <a:solidFill>
            <a:srgbClr val="342F48"/>
          </a:solidFill>
        </p:spPr>
        <p:txBody>
          <a:bodyPr wrap="square" lIns="0" tIns="0" rIns="0" bIns="0" rtlCol="0"/>
          <a:lstStyle/>
          <a:p>
            <a:endParaRPr/>
          </a:p>
        </p:txBody>
      </p:sp>
      <p:sp>
        <p:nvSpPr>
          <p:cNvPr id="60" name="object 31">
            <a:extLst>
              <a:ext uri="{FF2B5EF4-FFF2-40B4-BE49-F238E27FC236}">
                <a16:creationId xmlns:a16="http://schemas.microsoft.com/office/drawing/2014/main" id="{1334652D-20D1-48BC-91C2-315626636BCB}"/>
              </a:ext>
            </a:extLst>
          </p:cNvPr>
          <p:cNvSpPr/>
          <p:nvPr/>
        </p:nvSpPr>
        <p:spPr>
          <a:xfrm>
            <a:off x="6319520" y="2296160"/>
            <a:ext cx="528320" cy="365760"/>
          </a:xfrm>
          <a:custGeom>
            <a:avLst/>
            <a:gdLst/>
            <a:ahLst/>
            <a:cxnLst/>
            <a:rect l="l" t="t" r="r" b="b"/>
            <a:pathLst>
              <a:path w="528320" h="365760">
                <a:moveTo>
                  <a:pt x="504316" y="0"/>
                </a:moveTo>
                <a:lnTo>
                  <a:pt x="24002" y="0"/>
                </a:lnTo>
                <a:lnTo>
                  <a:pt x="15216" y="2313"/>
                </a:lnTo>
                <a:lnTo>
                  <a:pt x="7524" y="8413"/>
                </a:lnTo>
                <a:lnTo>
                  <a:pt x="2071" y="17037"/>
                </a:lnTo>
                <a:lnTo>
                  <a:pt x="0" y="26924"/>
                </a:lnTo>
                <a:lnTo>
                  <a:pt x="0" y="338836"/>
                </a:lnTo>
                <a:lnTo>
                  <a:pt x="2071" y="348722"/>
                </a:lnTo>
                <a:lnTo>
                  <a:pt x="7524" y="357346"/>
                </a:lnTo>
                <a:lnTo>
                  <a:pt x="15216" y="363446"/>
                </a:lnTo>
                <a:lnTo>
                  <a:pt x="24002" y="365760"/>
                </a:lnTo>
                <a:lnTo>
                  <a:pt x="504316" y="365760"/>
                </a:lnTo>
                <a:lnTo>
                  <a:pt x="514121" y="363446"/>
                </a:lnTo>
                <a:lnTo>
                  <a:pt x="521700" y="357346"/>
                </a:lnTo>
                <a:lnTo>
                  <a:pt x="526587" y="348722"/>
                </a:lnTo>
                <a:lnTo>
                  <a:pt x="528320" y="338836"/>
                </a:lnTo>
                <a:lnTo>
                  <a:pt x="528320" y="26924"/>
                </a:lnTo>
                <a:lnTo>
                  <a:pt x="526587" y="17037"/>
                </a:lnTo>
                <a:lnTo>
                  <a:pt x="521700" y="8413"/>
                </a:lnTo>
                <a:lnTo>
                  <a:pt x="514121" y="2313"/>
                </a:lnTo>
                <a:lnTo>
                  <a:pt x="504316" y="0"/>
                </a:lnTo>
                <a:close/>
              </a:path>
            </a:pathLst>
          </a:custGeom>
          <a:solidFill>
            <a:srgbClr val="015A82"/>
          </a:solidFill>
        </p:spPr>
        <p:txBody>
          <a:bodyPr wrap="square" lIns="0" tIns="0" rIns="0" bIns="0" rtlCol="0"/>
          <a:lstStyle/>
          <a:p>
            <a:endParaRPr/>
          </a:p>
        </p:txBody>
      </p:sp>
      <p:sp>
        <p:nvSpPr>
          <p:cNvPr id="61" name="object 32">
            <a:extLst>
              <a:ext uri="{FF2B5EF4-FFF2-40B4-BE49-F238E27FC236}">
                <a16:creationId xmlns:a16="http://schemas.microsoft.com/office/drawing/2014/main" id="{AB1142FC-06D1-4791-BE2B-BAFD46516B2C}"/>
              </a:ext>
            </a:extLst>
          </p:cNvPr>
          <p:cNvSpPr/>
          <p:nvPr/>
        </p:nvSpPr>
        <p:spPr>
          <a:xfrm>
            <a:off x="6339840" y="2326639"/>
            <a:ext cx="487680" cy="314960"/>
          </a:xfrm>
          <a:custGeom>
            <a:avLst/>
            <a:gdLst/>
            <a:ahLst/>
            <a:cxnLst/>
            <a:rect l="l" t="t" r="r" b="b"/>
            <a:pathLst>
              <a:path w="487679" h="314960">
                <a:moveTo>
                  <a:pt x="482854" y="0"/>
                </a:moveTo>
                <a:lnTo>
                  <a:pt x="7112" y="0"/>
                </a:lnTo>
                <a:lnTo>
                  <a:pt x="0" y="8000"/>
                </a:lnTo>
                <a:lnTo>
                  <a:pt x="0" y="306959"/>
                </a:lnTo>
                <a:lnTo>
                  <a:pt x="7112" y="314960"/>
                </a:lnTo>
                <a:lnTo>
                  <a:pt x="482854" y="314960"/>
                </a:lnTo>
                <a:lnTo>
                  <a:pt x="487680" y="306959"/>
                </a:lnTo>
                <a:lnTo>
                  <a:pt x="487680" y="8000"/>
                </a:lnTo>
                <a:lnTo>
                  <a:pt x="482854" y="0"/>
                </a:lnTo>
                <a:close/>
              </a:path>
            </a:pathLst>
          </a:custGeom>
          <a:solidFill>
            <a:srgbClr val="54D5D2"/>
          </a:solidFill>
        </p:spPr>
        <p:txBody>
          <a:bodyPr wrap="square" lIns="0" tIns="0" rIns="0" bIns="0" rtlCol="0"/>
          <a:lstStyle/>
          <a:p>
            <a:endParaRPr/>
          </a:p>
        </p:txBody>
      </p:sp>
      <p:sp>
        <p:nvSpPr>
          <p:cNvPr id="62" name="object 33">
            <a:extLst>
              <a:ext uri="{FF2B5EF4-FFF2-40B4-BE49-F238E27FC236}">
                <a16:creationId xmlns:a16="http://schemas.microsoft.com/office/drawing/2014/main" id="{B2156D4D-9926-4BD9-B3EE-CC3763C260FD}"/>
              </a:ext>
            </a:extLst>
          </p:cNvPr>
          <p:cNvSpPr/>
          <p:nvPr/>
        </p:nvSpPr>
        <p:spPr>
          <a:xfrm>
            <a:off x="6380479" y="2357120"/>
            <a:ext cx="30480" cy="60960"/>
          </a:xfrm>
          <a:custGeom>
            <a:avLst/>
            <a:gdLst/>
            <a:ahLst/>
            <a:cxnLst/>
            <a:rect l="l" t="t" r="r" b="b"/>
            <a:pathLst>
              <a:path w="30479" h="60960">
                <a:moveTo>
                  <a:pt x="28575" y="0"/>
                </a:moveTo>
                <a:lnTo>
                  <a:pt x="3810" y="0"/>
                </a:lnTo>
                <a:lnTo>
                  <a:pt x="0" y="5333"/>
                </a:lnTo>
                <a:lnTo>
                  <a:pt x="0" y="55625"/>
                </a:lnTo>
                <a:lnTo>
                  <a:pt x="3810" y="60959"/>
                </a:lnTo>
                <a:lnTo>
                  <a:pt x="26670" y="60959"/>
                </a:lnTo>
                <a:lnTo>
                  <a:pt x="30480" y="55625"/>
                </a:lnTo>
                <a:lnTo>
                  <a:pt x="30480" y="50418"/>
                </a:lnTo>
                <a:lnTo>
                  <a:pt x="9525" y="50418"/>
                </a:lnTo>
                <a:lnTo>
                  <a:pt x="7620" y="47751"/>
                </a:lnTo>
                <a:lnTo>
                  <a:pt x="7620" y="10540"/>
                </a:lnTo>
                <a:lnTo>
                  <a:pt x="30480" y="10540"/>
                </a:lnTo>
                <a:lnTo>
                  <a:pt x="30480" y="8000"/>
                </a:lnTo>
                <a:lnTo>
                  <a:pt x="28575" y="0"/>
                </a:lnTo>
                <a:close/>
              </a:path>
              <a:path w="30479" h="60960">
                <a:moveTo>
                  <a:pt x="30480" y="10540"/>
                </a:moveTo>
                <a:lnTo>
                  <a:pt x="20955" y="10540"/>
                </a:lnTo>
                <a:lnTo>
                  <a:pt x="22860" y="13207"/>
                </a:lnTo>
                <a:lnTo>
                  <a:pt x="22860" y="47751"/>
                </a:lnTo>
                <a:lnTo>
                  <a:pt x="20955" y="50418"/>
                </a:lnTo>
                <a:lnTo>
                  <a:pt x="30480" y="50418"/>
                </a:lnTo>
                <a:lnTo>
                  <a:pt x="30480" y="10540"/>
                </a:lnTo>
                <a:close/>
              </a:path>
            </a:pathLst>
          </a:custGeom>
          <a:solidFill>
            <a:srgbClr val="FFFFFF"/>
          </a:solidFill>
        </p:spPr>
        <p:txBody>
          <a:bodyPr wrap="square" lIns="0" tIns="0" rIns="0" bIns="0" rtlCol="0"/>
          <a:lstStyle/>
          <a:p>
            <a:endParaRPr/>
          </a:p>
        </p:txBody>
      </p:sp>
      <p:sp>
        <p:nvSpPr>
          <p:cNvPr id="63" name="object 34">
            <a:extLst>
              <a:ext uri="{FF2B5EF4-FFF2-40B4-BE49-F238E27FC236}">
                <a16:creationId xmlns:a16="http://schemas.microsoft.com/office/drawing/2014/main" id="{8CBDF7F9-BA39-40F6-AEB9-D87AA2696085}"/>
              </a:ext>
            </a:extLst>
          </p:cNvPr>
          <p:cNvSpPr/>
          <p:nvPr/>
        </p:nvSpPr>
        <p:spPr>
          <a:xfrm>
            <a:off x="6563359" y="2357120"/>
            <a:ext cx="40640" cy="60960"/>
          </a:xfrm>
          <a:custGeom>
            <a:avLst/>
            <a:gdLst/>
            <a:ahLst/>
            <a:cxnLst/>
            <a:rect l="l" t="t" r="r" b="b"/>
            <a:pathLst>
              <a:path w="40640" h="60960">
                <a:moveTo>
                  <a:pt x="38100" y="0"/>
                </a:moveTo>
                <a:lnTo>
                  <a:pt x="5080" y="0"/>
                </a:lnTo>
                <a:lnTo>
                  <a:pt x="0" y="5333"/>
                </a:lnTo>
                <a:lnTo>
                  <a:pt x="0" y="55625"/>
                </a:lnTo>
                <a:lnTo>
                  <a:pt x="5080" y="60959"/>
                </a:lnTo>
                <a:lnTo>
                  <a:pt x="35560" y="60959"/>
                </a:lnTo>
                <a:lnTo>
                  <a:pt x="40640" y="55625"/>
                </a:lnTo>
                <a:lnTo>
                  <a:pt x="40640" y="50418"/>
                </a:lnTo>
                <a:lnTo>
                  <a:pt x="15240" y="50418"/>
                </a:lnTo>
                <a:lnTo>
                  <a:pt x="10160" y="47751"/>
                </a:lnTo>
                <a:lnTo>
                  <a:pt x="10160" y="13207"/>
                </a:lnTo>
                <a:lnTo>
                  <a:pt x="12700" y="10540"/>
                </a:lnTo>
                <a:lnTo>
                  <a:pt x="40640" y="10540"/>
                </a:lnTo>
                <a:lnTo>
                  <a:pt x="40640" y="8000"/>
                </a:lnTo>
                <a:lnTo>
                  <a:pt x="38100" y="0"/>
                </a:lnTo>
                <a:close/>
              </a:path>
              <a:path w="40640" h="60960">
                <a:moveTo>
                  <a:pt x="40640" y="10540"/>
                </a:moveTo>
                <a:lnTo>
                  <a:pt x="27940" y="10540"/>
                </a:lnTo>
                <a:lnTo>
                  <a:pt x="30480" y="13207"/>
                </a:lnTo>
                <a:lnTo>
                  <a:pt x="30480" y="47751"/>
                </a:lnTo>
                <a:lnTo>
                  <a:pt x="27940" y="50418"/>
                </a:lnTo>
                <a:lnTo>
                  <a:pt x="40640" y="50418"/>
                </a:lnTo>
                <a:lnTo>
                  <a:pt x="40640" y="10540"/>
                </a:lnTo>
                <a:close/>
              </a:path>
            </a:pathLst>
          </a:custGeom>
          <a:solidFill>
            <a:srgbClr val="FFFFFF"/>
          </a:solidFill>
        </p:spPr>
        <p:txBody>
          <a:bodyPr wrap="square" lIns="0" tIns="0" rIns="0" bIns="0" rtlCol="0"/>
          <a:lstStyle/>
          <a:p>
            <a:endParaRPr/>
          </a:p>
        </p:txBody>
      </p:sp>
      <p:sp>
        <p:nvSpPr>
          <p:cNvPr id="64" name="object 35">
            <a:extLst>
              <a:ext uri="{FF2B5EF4-FFF2-40B4-BE49-F238E27FC236}">
                <a16:creationId xmlns:a16="http://schemas.microsoft.com/office/drawing/2014/main" id="{36016ECD-95BB-4971-A4CB-84001788B2D7}"/>
              </a:ext>
            </a:extLst>
          </p:cNvPr>
          <p:cNvSpPr/>
          <p:nvPr/>
        </p:nvSpPr>
        <p:spPr>
          <a:xfrm>
            <a:off x="6441440" y="2458720"/>
            <a:ext cx="40640" cy="50800"/>
          </a:xfrm>
          <a:custGeom>
            <a:avLst/>
            <a:gdLst/>
            <a:ahLst/>
            <a:cxnLst/>
            <a:rect l="l" t="t" r="r" b="b"/>
            <a:pathLst>
              <a:path w="40639" h="50800">
                <a:moveTo>
                  <a:pt x="38100" y="0"/>
                </a:moveTo>
                <a:lnTo>
                  <a:pt x="5080" y="0"/>
                </a:lnTo>
                <a:lnTo>
                  <a:pt x="0" y="4571"/>
                </a:lnTo>
                <a:lnTo>
                  <a:pt x="0" y="46227"/>
                </a:lnTo>
                <a:lnTo>
                  <a:pt x="5080" y="50800"/>
                </a:lnTo>
                <a:lnTo>
                  <a:pt x="35560" y="50800"/>
                </a:lnTo>
                <a:lnTo>
                  <a:pt x="40639" y="46227"/>
                </a:lnTo>
                <a:lnTo>
                  <a:pt x="40639" y="41528"/>
                </a:lnTo>
                <a:lnTo>
                  <a:pt x="10160" y="41528"/>
                </a:lnTo>
                <a:lnTo>
                  <a:pt x="10160" y="11556"/>
                </a:lnTo>
                <a:lnTo>
                  <a:pt x="12700" y="9270"/>
                </a:lnTo>
                <a:lnTo>
                  <a:pt x="40639" y="9270"/>
                </a:lnTo>
                <a:lnTo>
                  <a:pt x="40639" y="4571"/>
                </a:lnTo>
                <a:lnTo>
                  <a:pt x="38100" y="0"/>
                </a:lnTo>
                <a:close/>
              </a:path>
              <a:path w="40639" h="50800">
                <a:moveTo>
                  <a:pt x="40639" y="9270"/>
                </a:moveTo>
                <a:lnTo>
                  <a:pt x="27939" y="9270"/>
                </a:lnTo>
                <a:lnTo>
                  <a:pt x="30480" y="11556"/>
                </a:lnTo>
                <a:lnTo>
                  <a:pt x="30480" y="41528"/>
                </a:lnTo>
                <a:lnTo>
                  <a:pt x="40639" y="41528"/>
                </a:lnTo>
                <a:lnTo>
                  <a:pt x="40639" y="9270"/>
                </a:lnTo>
                <a:close/>
              </a:path>
            </a:pathLst>
          </a:custGeom>
          <a:solidFill>
            <a:srgbClr val="FFFFFF"/>
          </a:solidFill>
        </p:spPr>
        <p:txBody>
          <a:bodyPr wrap="square" lIns="0" tIns="0" rIns="0" bIns="0" rtlCol="0"/>
          <a:lstStyle/>
          <a:p>
            <a:endParaRPr/>
          </a:p>
        </p:txBody>
      </p:sp>
      <p:sp>
        <p:nvSpPr>
          <p:cNvPr id="65" name="object 36">
            <a:extLst>
              <a:ext uri="{FF2B5EF4-FFF2-40B4-BE49-F238E27FC236}">
                <a16:creationId xmlns:a16="http://schemas.microsoft.com/office/drawing/2014/main" id="{4E0B76D1-272A-49C7-9529-D444C5ED5EC6}"/>
              </a:ext>
            </a:extLst>
          </p:cNvPr>
          <p:cNvSpPr/>
          <p:nvPr/>
        </p:nvSpPr>
        <p:spPr>
          <a:xfrm>
            <a:off x="6441440" y="2550160"/>
            <a:ext cx="40640" cy="60960"/>
          </a:xfrm>
          <a:custGeom>
            <a:avLst/>
            <a:gdLst/>
            <a:ahLst/>
            <a:cxnLst/>
            <a:rect l="l" t="t" r="r" b="b"/>
            <a:pathLst>
              <a:path w="40639" h="60960">
                <a:moveTo>
                  <a:pt x="38100" y="0"/>
                </a:moveTo>
                <a:lnTo>
                  <a:pt x="5080" y="0"/>
                </a:lnTo>
                <a:lnTo>
                  <a:pt x="0" y="5334"/>
                </a:lnTo>
                <a:lnTo>
                  <a:pt x="0" y="55625"/>
                </a:lnTo>
                <a:lnTo>
                  <a:pt x="5080" y="60960"/>
                </a:lnTo>
                <a:lnTo>
                  <a:pt x="35560" y="60960"/>
                </a:lnTo>
                <a:lnTo>
                  <a:pt x="40639" y="55625"/>
                </a:lnTo>
                <a:lnTo>
                  <a:pt x="40639" y="50418"/>
                </a:lnTo>
                <a:lnTo>
                  <a:pt x="12700" y="50418"/>
                </a:lnTo>
                <a:lnTo>
                  <a:pt x="10160" y="47751"/>
                </a:lnTo>
                <a:lnTo>
                  <a:pt x="10160" y="15875"/>
                </a:lnTo>
                <a:lnTo>
                  <a:pt x="12700" y="10540"/>
                </a:lnTo>
                <a:lnTo>
                  <a:pt x="40639" y="10540"/>
                </a:lnTo>
                <a:lnTo>
                  <a:pt x="40639" y="8000"/>
                </a:lnTo>
                <a:lnTo>
                  <a:pt x="38100" y="0"/>
                </a:lnTo>
                <a:close/>
              </a:path>
              <a:path w="40639" h="60960">
                <a:moveTo>
                  <a:pt x="40639" y="10540"/>
                </a:moveTo>
                <a:lnTo>
                  <a:pt x="27939" y="10540"/>
                </a:lnTo>
                <a:lnTo>
                  <a:pt x="30480" y="13207"/>
                </a:lnTo>
                <a:lnTo>
                  <a:pt x="30480" y="47751"/>
                </a:lnTo>
                <a:lnTo>
                  <a:pt x="27939" y="50418"/>
                </a:lnTo>
                <a:lnTo>
                  <a:pt x="40639" y="50418"/>
                </a:lnTo>
                <a:lnTo>
                  <a:pt x="40639" y="10540"/>
                </a:lnTo>
                <a:close/>
              </a:path>
            </a:pathLst>
          </a:custGeom>
          <a:solidFill>
            <a:srgbClr val="FFFFFF"/>
          </a:solidFill>
        </p:spPr>
        <p:txBody>
          <a:bodyPr wrap="square" lIns="0" tIns="0" rIns="0" bIns="0" rtlCol="0"/>
          <a:lstStyle/>
          <a:p>
            <a:endParaRPr/>
          </a:p>
        </p:txBody>
      </p:sp>
      <p:sp>
        <p:nvSpPr>
          <p:cNvPr id="66" name="object 37">
            <a:extLst>
              <a:ext uri="{FF2B5EF4-FFF2-40B4-BE49-F238E27FC236}">
                <a16:creationId xmlns:a16="http://schemas.microsoft.com/office/drawing/2014/main" id="{4C13F1E5-5DE4-415B-8C07-DD6C4EB68B51}"/>
              </a:ext>
            </a:extLst>
          </p:cNvPr>
          <p:cNvSpPr/>
          <p:nvPr/>
        </p:nvSpPr>
        <p:spPr>
          <a:xfrm>
            <a:off x="6380479" y="2550160"/>
            <a:ext cx="30480" cy="60960"/>
          </a:xfrm>
          <a:custGeom>
            <a:avLst/>
            <a:gdLst/>
            <a:ahLst/>
            <a:cxnLst/>
            <a:rect l="l" t="t" r="r" b="b"/>
            <a:pathLst>
              <a:path w="30479" h="60960">
                <a:moveTo>
                  <a:pt x="28575" y="0"/>
                </a:moveTo>
                <a:lnTo>
                  <a:pt x="3810" y="0"/>
                </a:lnTo>
                <a:lnTo>
                  <a:pt x="0" y="5334"/>
                </a:lnTo>
                <a:lnTo>
                  <a:pt x="0" y="55625"/>
                </a:lnTo>
                <a:lnTo>
                  <a:pt x="3810" y="60960"/>
                </a:lnTo>
                <a:lnTo>
                  <a:pt x="26670" y="60960"/>
                </a:lnTo>
                <a:lnTo>
                  <a:pt x="30480" y="55625"/>
                </a:lnTo>
                <a:lnTo>
                  <a:pt x="30480" y="50418"/>
                </a:lnTo>
                <a:lnTo>
                  <a:pt x="9525" y="50418"/>
                </a:lnTo>
                <a:lnTo>
                  <a:pt x="7620" y="47751"/>
                </a:lnTo>
                <a:lnTo>
                  <a:pt x="7620" y="10540"/>
                </a:lnTo>
                <a:lnTo>
                  <a:pt x="30480" y="10540"/>
                </a:lnTo>
                <a:lnTo>
                  <a:pt x="30480" y="8000"/>
                </a:lnTo>
                <a:lnTo>
                  <a:pt x="28575" y="0"/>
                </a:lnTo>
                <a:close/>
              </a:path>
              <a:path w="30479" h="60960">
                <a:moveTo>
                  <a:pt x="30480" y="10540"/>
                </a:moveTo>
                <a:lnTo>
                  <a:pt x="20955" y="10540"/>
                </a:lnTo>
                <a:lnTo>
                  <a:pt x="22860" y="13207"/>
                </a:lnTo>
                <a:lnTo>
                  <a:pt x="22860" y="47751"/>
                </a:lnTo>
                <a:lnTo>
                  <a:pt x="20955" y="50418"/>
                </a:lnTo>
                <a:lnTo>
                  <a:pt x="30480" y="50418"/>
                </a:lnTo>
                <a:lnTo>
                  <a:pt x="30480" y="10540"/>
                </a:lnTo>
                <a:close/>
              </a:path>
            </a:pathLst>
          </a:custGeom>
          <a:solidFill>
            <a:srgbClr val="FFFFFF"/>
          </a:solidFill>
        </p:spPr>
        <p:txBody>
          <a:bodyPr wrap="square" lIns="0" tIns="0" rIns="0" bIns="0" rtlCol="0"/>
          <a:lstStyle/>
          <a:p>
            <a:endParaRPr/>
          </a:p>
        </p:txBody>
      </p:sp>
      <p:sp>
        <p:nvSpPr>
          <p:cNvPr id="67" name="object 38">
            <a:extLst>
              <a:ext uri="{FF2B5EF4-FFF2-40B4-BE49-F238E27FC236}">
                <a16:creationId xmlns:a16="http://schemas.microsoft.com/office/drawing/2014/main" id="{96837B47-47A8-45EB-A2D6-9693FDF3E29E}"/>
              </a:ext>
            </a:extLst>
          </p:cNvPr>
          <p:cNvSpPr/>
          <p:nvPr/>
        </p:nvSpPr>
        <p:spPr>
          <a:xfrm>
            <a:off x="6624319" y="2357120"/>
            <a:ext cx="40640" cy="60960"/>
          </a:xfrm>
          <a:custGeom>
            <a:avLst/>
            <a:gdLst/>
            <a:ahLst/>
            <a:cxnLst/>
            <a:rect l="l" t="t" r="r" b="b"/>
            <a:pathLst>
              <a:path w="40640" h="60960">
                <a:moveTo>
                  <a:pt x="38100" y="0"/>
                </a:moveTo>
                <a:lnTo>
                  <a:pt x="5079" y="0"/>
                </a:lnTo>
                <a:lnTo>
                  <a:pt x="0" y="5333"/>
                </a:lnTo>
                <a:lnTo>
                  <a:pt x="0" y="55625"/>
                </a:lnTo>
                <a:lnTo>
                  <a:pt x="5079" y="60959"/>
                </a:lnTo>
                <a:lnTo>
                  <a:pt x="35559" y="60959"/>
                </a:lnTo>
                <a:lnTo>
                  <a:pt x="40639" y="55625"/>
                </a:lnTo>
                <a:lnTo>
                  <a:pt x="40639" y="50418"/>
                </a:lnTo>
                <a:lnTo>
                  <a:pt x="15239" y="50418"/>
                </a:lnTo>
                <a:lnTo>
                  <a:pt x="10159" y="47751"/>
                </a:lnTo>
                <a:lnTo>
                  <a:pt x="10159" y="13207"/>
                </a:lnTo>
                <a:lnTo>
                  <a:pt x="12700" y="10540"/>
                </a:lnTo>
                <a:lnTo>
                  <a:pt x="40639" y="10540"/>
                </a:lnTo>
                <a:lnTo>
                  <a:pt x="40639" y="8000"/>
                </a:lnTo>
                <a:lnTo>
                  <a:pt x="38100" y="0"/>
                </a:lnTo>
                <a:close/>
              </a:path>
              <a:path w="40640" h="60960">
                <a:moveTo>
                  <a:pt x="40639" y="10540"/>
                </a:moveTo>
                <a:lnTo>
                  <a:pt x="27939" y="10540"/>
                </a:lnTo>
                <a:lnTo>
                  <a:pt x="30479" y="13207"/>
                </a:lnTo>
                <a:lnTo>
                  <a:pt x="30479" y="47751"/>
                </a:lnTo>
                <a:lnTo>
                  <a:pt x="27939" y="50418"/>
                </a:lnTo>
                <a:lnTo>
                  <a:pt x="40639" y="50418"/>
                </a:lnTo>
                <a:lnTo>
                  <a:pt x="40639" y="10540"/>
                </a:lnTo>
                <a:close/>
              </a:path>
            </a:pathLst>
          </a:custGeom>
          <a:solidFill>
            <a:srgbClr val="FFFFFF"/>
          </a:solidFill>
        </p:spPr>
        <p:txBody>
          <a:bodyPr wrap="square" lIns="0" tIns="0" rIns="0" bIns="0" rtlCol="0"/>
          <a:lstStyle/>
          <a:p>
            <a:endParaRPr/>
          </a:p>
        </p:txBody>
      </p:sp>
      <p:sp>
        <p:nvSpPr>
          <p:cNvPr id="68" name="object 39">
            <a:extLst>
              <a:ext uri="{FF2B5EF4-FFF2-40B4-BE49-F238E27FC236}">
                <a16:creationId xmlns:a16="http://schemas.microsoft.com/office/drawing/2014/main" id="{CB20B5B3-1110-40FE-9CAA-555FD5F95AB2}"/>
              </a:ext>
            </a:extLst>
          </p:cNvPr>
          <p:cNvSpPr/>
          <p:nvPr/>
        </p:nvSpPr>
        <p:spPr>
          <a:xfrm>
            <a:off x="6685280" y="2357120"/>
            <a:ext cx="40640" cy="60960"/>
          </a:xfrm>
          <a:custGeom>
            <a:avLst/>
            <a:gdLst/>
            <a:ahLst/>
            <a:cxnLst/>
            <a:rect l="l" t="t" r="r" b="b"/>
            <a:pathLst>
              <a:path w="40640" h="60960">
                <a:moveTo>
                  <a:pt x="38100" y="0"/>
                </a:moveTo>
                <a:lnTo>
                  <a:pt x="5079" y="0"/>
                </a:lnTo>
                <a:lnTo>
                  <a:pt x="0" y="5333"/>
                </a:lnTo>
                <a:lnTo>
                  <a:pt x="0" y="55625"/>
                </a:lnTo>
                <a:lnTo>
                  <a:pt x="5079" y="60959"/>
                </a:lnTo>
                <a:lnTo>
                  <a:pt x="35560" y="60959"/>
                </a:lnTo>
                <a:lnTo>
                  <a:pt x="40640" y="55625"/>
                </a:lnTo>
                <a:lnTo>
                  <a:pt x="40640" y="50418"/>
                </a:lnTo>
                <a:lnTo>
                  <a:pt x="15240" y="50418"/>
                </a:lnTo>
                <a:lnTo>
                  <a:pt x="10160" y="47751"/>
                </a:lnTo>
                <a:lnTo>
                  <a:pt x="10160" y="13207"/>
                </a:lnTo>
                <a:lnTo>
                  <a:pt x="12700" y="10540"/>
                </a:lnTo>
                <a:lnTo>
                  <a:pt x="40640" y="10540"/>
                </a:lnTo>
                <a:lnTo>
                  <a:pt x="40640" y="8000"/>
                </a:lnTo>
                <a:lnTo>
                  <a:pt x="38100" y="0"/>
                </a:lnTo>
                <a:close/>
              </a:path>
              <a:path w="40640" h="60960">
                <a:moveTo>
                  <a:pt x="40640" y="10540"/>
                </a:moveTo>
                <a:lnTo>
                  <a:pt x="27940" y="10540"/>
                </a:lnTo>
                <a:lnTo>
                  <a:pt x="30479" y="13207"/>
                </a:lnTo>
                <a:lnTo>
                  <a:pt x="30479" y="47751"/>
                </a:lnTo>
                <a:lnTo>
                  <a:pt x="27940" y="50418"/>
                </a:lnTo>
                <a:lnTo>
                  <a:pt x="40640" y="50418"/>
                </a:lnTo>
                <a:lnTo>
                  <a:pt x="40640" y="10540"/>
                </a:lnTo>
                <a:close/>
              </a:path>
            </a:pathLst>
          </a:custGeom>
          <a:solidFill>
            <a:srgbClr val="FFFFFF"/>
          </a:solidFill>
        </p:spPr>
        <p:txBody>
          <a:bodyPr wrap="square" lIns="0" tIns="0" rIns="0" bIns="0" rtlCol="0"/>
          <a:lstStyle/>
          <a:p>
            <a:endParaRPr/>
          </a:p>
        </p:txBody>
      </p:sp>
      <p:sp>
        <p:nvSpPr>
          <p:cNvPr id="69" name="object 40">
            <a:extLst>
              <a:ext uri="{FF2B5EF4-FFF2-40B4-BE49-F238E27FC236}">
                <a16:creationId xmlns:a16="http://schemas.microsoft.com/office/drawing/2014/main" id="{4D293087-4F98-4CD0-B6B6-BA2D8D3C6EF3}"/>
              </a:ext>
            </a:extLst>
          </p:cNvPr>
          <p:cNvSpPr/>
          <p:nvPr/>
        </p:nvSpPr>
        <p:spPr>
          <a:xfrm>
            <a:off x="6451600" y="2357120"/>
            <a:ext cx="20320" cy="60960"/>
          </a:xfrm>
          <a:custGeom>
            <a:avLst/>
            <a:gdLst/>
            <a:ahLst/>
            <a:cxnLst/>
            <a:rect l="l" t="t" r="r" b="b"/>
            <a:pathLst>
              <a:path w="20320" h="60960">
                <a:moveTo>
                  <a:pt x="20320" y="11049"/>
                </a:moveTo>
                <a:lnTo>
                  <a:pt x="9651" y="11049"/>
                </a:lnTo>
                <a:lnTo>
                  <a:pt x="9651" y="60959"/>
                </a:lnTo>
                <a:lnTo>
                  <a:pt x="20320" y="60959"/>
                </a:lnTo>
                <a:lnTo>
                  <a:pt x="20320" y="11049"/>
                </a:lnTo>
                <a:close/>
              </a:path>
              <a:path w="20320" h="60960">
                <a:moveTo>
                  <a:pt x="20320" y="0"/>
                </a:moveTo>
                <a:lnTo>
                  <a:pt x="9651" y="0"/>
                </a:lnTo>
                <a:lnTo>
                  <a:pt x="0" y="7746"/>
                </a:lnTo>
                <a:lnTo>
                  <a:pt x="0" y="15493"/>
                </a:lnTo>
                <a:lnTo>
                  <a:pt x="9651" y="11049"/>
                </a:lnTo>
                <a:lnTo>
                  <a:pt x="20320" y="11049"/>
                </a:lnTo>
                <a:lnTo>
                  <a:pt x="20320" y="0"/>
                </a:lnTo>
                <a:close/>
              </a:path>
            </a:pathLst>
          </a:custGeom>
          <a:solidFill>
            <a:srgbClr val="FFFFFF"/>
          </a:solidFill>
        </p:spPr>
        <p:txBody>
          <a:bodyPr wrap="square" lIns="0" tIns="0" rIns="0" bIns="0" rtlCol="0"/>
          <a:lstStyle/>
          <a:p>
            <a:endParaRPr/>
          </a:p>
        </p:txBody>
      </p:sp>
      <p:sp>
        <p:nvSpPr>
          <p:cNvPr id="70" name="object 41">
            <a:extLst>
              <a:ext uri="{FF2B5EF4-FFF2-40B4-BE49-F238E27FC236}">
                <a16:creationId xmlns:a16="http://schemas.microsoft.com/office/drawing/2014/main" id="{184B5FFB-8FDA-4C8F-9605-711389F8167D}"/>
              </a:ext>
            </a:extLst>
          </p:cNvPr>
          <p:cNvSpPr/>
          <p:nvPr/>
        </p:nvSpPr>
        <p:spPr>
          <a:xfrm>
            <a:off x="6512559" y="2357120"/>
            <a:ext cx="20320" cy="60960"/>
          </a:xfrm>
          <a:custGeom>
            <a:avLst/>
            <a:gdLst/>
            <a:ahLst/>
            <a:cxnLst/>
            <a:rect l="l" t="t" r="r" b="b"/>
            <a:pathLst>
              <a:path w="20320" h="60960">
                <a:moveTo>
                  <a:pt x="20320" y="11049"/>
                </a:moveTo>
                <a:lnTo>
                  <a:pt x="10668" y="11049"/>
                </a:lnTo>
                <a:lnTo>
                  <a:pt x="10668" y="60959"/>
                </a:lnTo>
                <a:lnTo>
                  <a:pt x="20320" y="60959"/>
                </a:lnTo>
                <a:lnTo>
                  <a:pt x="20320" y="11049"/>
                </a:lnTo>
                <a:close/>
              </a:path>
              <a:path w="20320" h="60960">
                <a:moveTo>
                  <a:pt x="20320" y="0"/>
                </a:moveTo>
                <a:lnTo>
                  <a:pt x="10668" y="0"/>
                </a:lnTo>
                <a:lnTo>
                  <a:pt x="0" y="7746"/>
                </a:lnTo>
                <a:lnTo>
                  <a:pt x="0" y="15493"/>
                </a:lnTo>
                <a:lnTo>
                  <a:pt x="10668" y="11049"/>
                </a:lnTo>
                <a:lnTo>
                  <a:pt x="20320" y="11049"/>
                </a:lnTo>
                <a:lnTo>
                  <a:pt x="20320" y="0"/>
                </a:lnTo>
                <a:close/>
              </a:path>
            </a:pathLst>
          </a:custGeom>
          <a:solidFill>
            <a:srgbClr val="FFFFFF"/>
          </a:solidFill>
        </p:spPr>
        <p:txBody>
          <a:bodyPr wrap="square" lIns="0" tIns="0" rIns="0" bIns="0" rtlCol="0"/>
          <a:lstStyle/>
          <a:p>
            <a:endParaRPr/>
          </a:p>
        </p:txBody>
      </p:sp>
      <p:sp>
        <p:nvSpPr>
          <p:cNvPr id="71" name="object 42">
            <a:extLst>
              <a:ext uri="{FF2B5EF4-FFF2-40B4-BE49-F238E27FC236}">
                <a16:creationId xmlns:a16="http://schemas.microsoft.com/office/drawing/2014/main" id="{3DED7BB1-3BC6-478D-B476-36569379C803}"/>
              </a:ext>
            </a:extLst>
          </p:cNvPr>
          <p:cNvSpPr/>
          <p:nvPr/>
        </p:nvSpPr>
        <p:spPr>
          <a:xfrm>
            <a:off x="6766559" y="2357120"/>
            <a:ext cx="20320" cy="60960"/>
          </a:xfrm>
          <a:custGeom>
            <a:avLst/>
            <a:gdLst/>
            <a:ahLst/>
            <a:cxnLst/>
            <a:rect l="l" t="t" r="r" b="b"/>
            <a:pathLst>
              <a:path w="20320" h="60960">
                <a:moveTo>
                  <a:pt x="20320" y="11049"/>
                </a:moveTo>
                <a:lnTo>
                  <a:pt x="9271" y="11049"/>
                </a:lnTo>
                <a:lnTo>
                  <a:pt x="9271" y="60959"/>
                </a:lnTo>
                <a:lnTo>
                  <a:pt x="20320" y="60959"/>
                </a:lnTo>
                <a:lnTo>
                  <a:pt x="20320" y="11049"/>
                </a:lnTo>
                <a:close/>
              </a:path>
              <a:path w="20320" h="60960">
                <a:moveTo>
                  <a:pt x="20320" y="0"/>
                </a:moveTo>
                <a:lnTo>
                  <a:pt x="9271" y="0"/>
                </a:lnTo>
                <a:lnTo>
                  <a:pt x="0" y="7746"/>
                </a:lnTo>
                <a:lnTo>
                  <a:pt x="0" y="15493"/>
                </a:lnTo>
                <a:lnTo>
                  <a:pt x="9271" y="11049"/>
                </a:lnTo>
                <a:lnTo>
                  <a:pt x="20320" y="11049"/>
                </a:lnTo>
                <a:lnTo>
                  <a:pt x="20320" y="0"/>
                </a:lnTo>
                <a:close/>
              </a:path>
            </a:pathLst>
          </a:custGeom>
          <a:solidFill>
            <a:srgbClr val="FFFFFF"/>
          </a:solidFill>
        </p:spPr>
        <p:txBody>
          <a:bodyPr wrap="square" lIns="0" tIns="0" rIns="0" bIns="0" rtlCol="0"/>
          <a:lstStyle/>
          <a:p>
            <a:endParaRPr/>
          </a:p>
        </p:txBody>
      </p:sp>
      <p:sp>
        <p:nvSpPr>
          <p:cNvPr id="72" name="object 43">
            <a:extLst>
              <a:ext uri="{FF2B5EF4-FFF2-40B4-BE49-F238E27FC236}">
                <a16:creationId xmlns:a16="http://schemas.microsoft.com/office/drawing/2014/main" id="{A5B9FCD9-2A84-49DC-80D7-4C0922ACE648}"/>
              </a:ext>
            </a:extLst>
          </p:cNvPr>
          <p:cNvSpPr/>
          <p:nvPr/>
        </p:nvSpPr>
        <p:spPr>
          <a:xfrm>
            <a:off x="6390640" y="2458720"/>
            <a:ext cx="10160" cy="50800"/>
          </a:xfrm>
          <a:custGeom>
            <a:avLst/>
            <a:gdLst/>
            <a:ahLst/>
            <a:cxnLst/>
            <a:rect l="l" t="t" r="r" b="b"/>
            <a:pathLst>
              <a:path w="10160" h="50800">
                <a:moveTo>
                  <a:pt x="10160" y="9778"/>
                </a:moveTo>
                <a:lnTo>
                  <a:pt x="5334" y="9778"/>
                </a:lnTo>
                <a:lnTo>
                  <a:pt x="5334" y="50800"/>
                </a:lnTo>
                <a:lnTo>
                  <a:pt x="10160" y="50800"/>
                </a:lnTo>
                <a:lnTo>
                  <a:pt x="10160" y="9778"/>
                </a:lnTo>
                <a:close/>
              </a:path>
              <a:path w="10160" h="50800">
                <a:moveTo>
                  <a:pt x="10160" y="0"/>
                </a:moveTo>
                <a:lnTo>
                  <a:pt x="5334" y="0"/>
                </a:lnTo>
                <a:lnTo>
                  <a:pt x="0" y="4825"/>
                </a:lnTo>
                <a:lnTo>
                  <a:pt x="0" y="11683"/>
                </a:lnTo>
                <a:lnTo>
                  <a:pt x="5334" y="9778"/>
                </a:lnTo>
                <a:lnTo>
                  <a:pt x="10160" y="9778"/>
                </a:lnTo>
                <a:lnTo>
                  <a:pt x="10160" y="0"/>
                </a:lnTo>
                <a:close/>
              </a:path>
            </a:pathLst>
          </a:custGeom>
          <a:solidFill>
            <a:srgbClr val="FFFFFF"/>
          </a:solidFill>
        </p:spPr>
        <p:txBody>
          <a:bodyPr wrap="square" lIns="0" tIns="0" rIns="0" bIns="0" rtlCol="0"/>
          <a:lstStyle/>
          <a:p>
            <a:endParaRPr/>
          </a:p>
        </p:txBody>
      </p:sp>
      <p:sp>
        <p:nvSpPr>
          <p:cNvPr id="73" name="object 44">
            <a:extLst>
              <a:ext uri="{FF2B5EF4-FFF2-40B4-BE49-F238E27FC236}">
                <a16:creationId xmlns:a16="http://schemas.microsoft.com/office/drawing/2014/main" id="{DE90247A-E50E-46A6-AF29-AB7D937E25AC}"/>
              </a:ext>
            </a:extLst>
          </p:cNvPr>
          <p:cNvSpPr/>
          <p:nvPr/>
        </p:nvSpPr>
        <p:spPr>
          <a:xfrm>
            <a:off x="6512559" y="2550160"/>
            <a:ext cx="20320" cy="60960"/>
          </a:xfrm>
          <a:custGeom>
            <a:avLst/>
            <a:gdLst/>
            <a:ahLst/>
            <a:cxnLst/>
            <a:rect l="l" t="t" r="r" b="b"/>
            <a:pathLst>
              <a:path w="20320" h="60960">
                <a:moveTo>
                  <a:pt x="20320" y="13335"/>
                </a:moveTo>
                <a:lnTo>
                  <a:pt x="10668" y="13335"/>
                </a:lnTo>
                <a:lnTo>
                  <a:pt x="10668" y="60960"/>
                </a:lnTo>
                <a:lnTo>
                  <a:pt x="20320" y="60960"/>
                </a:lnTo>
                <a:lnTo>
                  <a:pt x="20320" y="13335"/>
                </a:lnTo>
                <a:close/>
              </a:path>
              <a:path w="20320" h="60960">
                <a:moveTo>
                  <a:pt x="20320" y="0"/>
                </a:moveTo>
                <a:lnTo>
                  <a:pt x="10668" y="0"/>
                </a:lnTo>
                <a:lnTo>
                  <a:pt x="0" y="7747"/>
                </a:lnTo>
                <a:lnTo>
                  <a:pt x="0" y="15493"/>
                </a:lnTo>
                <a:lnTo>
                  <a:pt x="10668" y="13335"/>
                </a:lnTo>
                <a:lnTo>
                  <a:pt x="20320" y="13335"/>
                </a:lnTo>
                <a:lnTo>
                  <a:pt x="20320" y="0"/>
                </a:lnTo>
                <a:close/>
              </a:path>
            </a:pathLst>
          </a:custGeom>
          <a:solidFill>
            <a:srgbClr val="FFFFFF"/>
          </a:solidFill>
        </p:spPr>
        <p:txBody>
          <a:bodyPr wrap="square" lIns="0" tIns="0" rIns="0" bIns="0" rtlCol="0"/>
          <a:lstStyle/>
          <a:p>
            <a:endParaRPr/>
          </a:p>
        </p:txBody>
      </p:sp>
      <p:sp>
        <p:nvSpPr>
          <p:cNvPr id="74" name="object 45">
            <a:extLst>
              <a:ext uri="{FF2B5EF4-FFF2-40B4-BE49-F238E27FC236}">
                <a16:creationId xmlns:a16="http://schemas.microsoft.com/office/drawing/2014/main" id="{69751826-27E5-4D29-ACD5-22A8AB2E1E00}"/>
              </a:ext>
            </a:extLst>
          </p:cNvPr>
          <p:cNvSpPr/>
          <p:nvPr/>
        </p:nvSpPr>
        <p:spPr>
          <a:xfrm>
            <a:off x="6563359" y="2458720"/>
            <a:ext cx="40640" cy="50800"/>
          </a:xfrm>
          <a:custGeom>
            <a:avLst/>
            <a:gdLst/>
            <a:ahLst/>
            <a:cxnLst/>
            <a:rect l="l" t="t" r="r" b="b"/>
            <a:pathLst>
              <a:path w="40640" h="50800">
                <a:moveTo>
                  <a:pt x="38100" y="0"/>
                </a:moveTo>
                <a:lnTo>
                  <a:pt x="5080" y="0"/>
                </a:lnTo>
                <a:lnTo>
                  <a:pt x="0" y="4571"/>
                </a:lnTo>
                <a:lnTo>
                  <a:pt x="0" y="46227"/>
                </a:lnTo>
                <a:lnTo>
                  <a:pt x="5080" y="50800"/>
                </a:lnTo>
                <a:lnTo>
                  <a:pt x="35560" y="50800"/>
                </a:lnTo>
                <a:lnTo>
                  <a:pt x="40640" y="46227"/>
                </a:lnTo>
                <a:lnTo>
                  <a:pt x="40640" y="41528"/>
                </a:lnTo>
                <a:lnTo>
                  <a:pt x="10160" y="41528"/>
                </a:lnTo>
                <a:lnTo>
                  <a:pt x="10160" y="11556"/>
                </a:lnTo>
                <a:lnTo>
                  <a:pt x="12700" y="9270"/>
                </a:lnTo>
                <a:lnTo>
                  <a:pt x="40640" y="9270"/>
                </a:lnTo>
                <a:lnTo>
                  <a:pt x="40640" y="4571"/>
                </a:lnTo>
                <a:lnTo>
                  <a:pt x="38100" y="0"/>
                </a:lnTo>
                <a:close/>
              </a:path>
              <a:path w="40640" h="50800">
                <a:moveTo>
                  <a:pt x="40640" y="9270"/>
                </a:moveTo>
                <a:lnTo>
                  <a:pt x="27940" y="9270"/>
                </a:lnTo>
                <a:lnTo>
                  <a:pt x="30480" y="11556"/>
                </a:lnTo>
                <a:lnTo>
                  <a:pt x="30480" y="41528"/>
                </a:lnTo>
                <a:lnTo>
                  <a:pt x="40640" y="41528"/>
                </a:lnTo>
                <a:lnTo>
                  <a:pt x="40640" y="9270"/>
                </a:lnTo>
                <a:close/>
              </a:path>
            </a:pathLst>
          </a:custGeom>
          <a:solidFill>
            <a:srgbClr val="FFFFFF"/>
          </a:solidFill>
        </p:spPr>
        <p:txBody>
          <a:bodyPr wrap="square" lIns="0" tIns="0" rIns="0" bIns="0" rtlCol="0"/>
          <a:lstStyle/>
          <a:p>
            <a:endParaRPr/>
          </a:p>
        </p:txBody>
      </p:sp>
      <p:sp>
        <p:nvSpPr>
          <p:cNvPr id="75" name="object 46">
            <a:extLst>
              <a:ext uri="{FF2B5EF4-FFF2-40B4-BE49-F238E27FC236}">
                <a16:creationId xmlns:a16="http://schemas.microsoft.com/office/drawing/2014/main" id="{D4330BFD-B431-4198-9EA0-4EBC1FABDFE3}"/>
              </a:ext>
            </a:extLst>
          </p:cNvPr>
          <p:cNvSpPr/>
          <p:nvPr/>
        </p:nvSpPr>
        <p:spPr>
          <a:xfrm>
            <a:off x="6624319" y="2550160"/>
            <a:ext cx="40640" cy="60960"/>
          </a:xfrm>
          <a:custGeom>
            <a:avLst/>
            <a:gdLst/>
            <a:ahLst/>
            <a:cxnLst/>
            <a:rect l="l" t="t" r="r" b="b"/>
            <a:pathLst>
              <a:path w="40640" h="60960">
                <a:moveTo>
                  <a:pt x="38100" y="0"/>
                </a:moveTo>
                <a:lnTo>
                  <a:pt x="5079" y="0"/>
                </a:lnTo>
                <a:lnTo>
                  <a:pt x="0" y="5334"/>
                </a:lnTo>
                <a:lnTo>
                  <a:pt x="0" y="55625"/>
                </a:lnTo>
                <a:lnTo>
                  <a:pt x="5079" y="60960"/>
                </a:lnTo>
                <a:lnTo>
                  <a:pt x="35559" y="60960"/>
                </a:lnTo>
                <a:lnTo>
                  <a:pt x="40639" y="55625"/>
                </a:lnTo>
                <a:lnTo>
                  <a:pt x="40639" y="50418"/>
                </a:lnTo>
                <a:lnTo>
                  <a:pt x="15239" y="50418"/>
                </a:lnTo>
                <a:lnTo>
                  <a:pt x="10159" y="47751"/>
                </a:lnTo>
                <a:lnTo>
                  <a:pt x="10159" y="15875"/>
                </a:lnTo>
                <a:lnTo>
                  <a:pt x="12700" y="10540"/>
                </a:lnTo>
                <a:lnTo>
                  <a:pt x="40639" y="10540"/>
                </a:lnTo>
                <a:lnTo>
                  <a:pt x="40639" y="8000"/>
                </a:lnTo>
                <a:lnTo>
                  <a:pt x="38100" y="0"/>
                </a:lnTo>
                <a:close/>
              </a:path>
              <a:path w="40640" h="60960">
                <a:moveTo>
                  <a:pt x="40639" y="10540"/>
                </a:moveTo>
                <a:lnTo>
                  <a:pt x="27939" y="10540"/>
                </a:lnTo>
                <a:lnTo>
                  <a:pt x="30479" y="13207"/>
                </a:lnTo>
                <a:lnTo>
                  <a:pt x="30479" y="47751"/>
                </a:lnTo>
                <a:lnTo>
                  <a:pt x="27939" y="50418"/>
                </a:lnTo>
                <a:lnTo>
                  <a:pt x="40639" y="50418"/>
                </a:lnTo>
                <a:lnTo>
                  <a:pt x="40639" y="10540"/>
                </a:lnTo>
                <a:close/>
              </a:path>
            </a:pathLst>
          </a:custGeom>
          <a:solidFill>
            <a:srgbClr val="FFFFFF"/>
          </a:solidFill>
        </p:spPr>
        <p:txBody>
          <a:bodyPr wrap="square" lIns="0" tIns="0" rIns="0" bIns="0" rtlCol="0"/>
          <a:lstStyle/>
          <a:p>
            <a:endParaRPr/>
          </a:p>
        </p:txBody>
      </p:sp>
      <p:sp>
        <p:nvSpPr>
          <p:cNvPr id="76" name="object 47">
            <a:extLst>
              <a:ext uri="{FF2B5EF4-FFF2-40B4-BE49-F238E27FC236}">
                <a16:creationId xmlns:a16="http://schemas.microsoft.com/office/drawing/2014/main" id="{545AC377-47E4-4DEA-B26A-02646C8D9DC4}"/>
              </a:ext>
            </a:extLst>
          </p:cNvPr>
          <p:cNvSpPr/>
          <p:nvPr/>
        </p:nvSpPr>
        <p:spPr>
          <a:xfrm>
            <a:off x="6685280" y="2550160"/>
            <a:ext cx="40640" cy="60960"/>
          </a:xfrm>
          <a:custGeom>
            <a:avLst/>
            <a:gdLst/>
            <a:ahLst/>
            <a:cxnLst/>
            <a:rect l="l" t="t" r="r" b="b"/>
            <a:pathLst>
              <a:path w="40640" h="60960">
                <a:moveTo>
                  <a:pt x="38100" y="0"/>
                </a:moveTo>
                <a:lnTo>
                  <a:pt x="5079" y="0"/>
                </a:lnTo>
                <a:lnTo>
                  <a:pt x="0" y="5334"/>
                </a:lnTo>
                <a:lnTo>
                  <a:pt x="0" y="55625"/>
                </a:lnTo>
                <a:lnTo>
                  <a:pt x="5079" y="60960"/>
                </a:lnTo>
                <a:lnTo>
                  <a:pt x="35560" y="60960"/>
                </a:lnTo>
                <a:lnTo>
                  <a:pt x="40640" y="55625"/>
                </a:lnTo>
                <a:lnTo>
                  <a:pt x="40640" y="50418"/>
                </a:lnTo>
                <a:lnTo>
                  <a:pt x="15240" y="50418"/>
                </a:lnTo>
                <a:lnTo>
                  <a:pt x="10160" y="47751"/>
                </a:lnTo>
                <a:lnTo>
                  <a:pt x="10160" y="15875"/>
                </a:lnTo>
                <a:lnTo>
                  <a:pt x="12700" y="10540"/>
                </a:lnTo>
                <a:lnTo>
                  <a:pt x="40640" y="10540"/>
                </a:lnTo>
                <a:lnTo>
                  <a:pt x="40640" y="8000"/>
                </a:lnTo>
                <a:lnTo>
                  <a:pt x="38100" y="0"/>
                </a:lnTo>
                <a:close/>
              </a:path>
              <a:path w="40640" h="60960">
                <a:moveTo>
                  <a:pt x="40640" y="10540"/>
                </a:moveTo>
                <a:lnTo>
                  <a:pt x="27940" y="10540"/>
                </a:lnTo>
                <a:lnTo>
                  <a:pt x="30479" y="13207"/>
                </a:lnTo>
                <a:lnTo>
                  <a:pt x="30479" y="47751"/>
                </a:lnTo>
                <a:lnTo>
                  <a:pt x="27940" y="50418"/>
                </a:lnTo>
                <a:lnTo>
                  <a:pt x="40640" y="50418"/>
                </a:lnTo>
                <a:lnTo>
                  <a:pt x="40640" y="10540"/>
                </a:lnTo>
                <a:close/>
              </a:path>
            </a:pathLst>
          </a:custGeom>
          <a:solidFill>
            <a:srgbClr val="FFFFFF"/>
          </a:solidFill>
        </p:spPr>
        <p:txBody>
          <a:bodyPr wrap="square" lIns="0" tIns="0" rIns="0" bIns="0" rtlCol="0"/>
          <a:lstStyle/>
          <a:p>
            <a:endParaRPr/>
          </a:p>
        </p:txBody>
      </p:sp>
      <p:sp>
        <p:nvSpPr>
          <p:cNvPr id="77" name="object 48">
            <a:extLst>
              <a:ext uri="{FF2B5EF4-FFF2-40B4-BE49-F238E27FC236}">
                <a16:creationId xmlns:a16="http://schemas.microsoft.com/office/drawing/2014/main" id="{E7FC39D9-AD02-46E7-866A-CDAC6D41AD39}"/>
              </a:ext>
            </a:extLst>
          </p:cNvPr>
          <p:cNvSpPr/>
          <p:nvPr/>
        </p:nvSpPr>
        <p:spPr>
          <a:xfrm>
            <a:off x="6512559" y="2458720"/>
            <a:ext cx="20320" cy="50800"/>
          </a:xfrm>
          <a:custGeom>
            <a:avLst/>
            <a:gdLst/>
            <a:ahLst/>
            <a:cxnLst/>
            <a:rect l="l" t="t" r="r" b="b"/>
            <a:pathLst>
              <a:path w="20320" h="50800">
                <a:moveTo>
                  <a:pt x="20320" y="9778"/>
                </a:moveTo>
                <a:lnTo>
                  <a:pt x="10668" y="9778"/>
                </a:lnTo>
                <a:lnTo>
                  <a:pt x="10668" y="50800"/>
                </a:lnTo>
                <a:lnTo>
                  <a:pt x="20320" y="50800"/>
                </a:lnTo>
                <a:lnTo>
                  <a:pt x="20320" y="9778"/>
                </a:lnTo>
                <a:close/>
              </a:path>
              <a:path w="20320" h="50800">
                <a:moveTo>
                  <a:pt x="20320" y="0"/>
                </a:moveTo>
                <a:lnTo>
                  <a:pt x="10668" y="0"/>
                </a:lnTo>
                <a:lnTo>
                  <a:pt x="0" y="4825"/>
                </a:lnTo>
                <a:lnTo>
                  <a:pt x="0" y="11683"/>
                </a:lnTo>
                <a:lnTo>
                  <a:pt x="10668" y="9778"/>
                </a:lnTo>
                <a:lnTo>
                  <a:pt x="20320" y="9778"/>
                </a:lnTo>
                <a:lnTo>
                  <a:pt x="20320" y="0"/>
                </a:lnTo>
                <a:close/>
              </a:path>
            </a:pathLst>
          </a:custGeom>
          <a:solidFill>
            <a:srgbClr val="FFFFFF"/>
          </a:solidFill>
        </p:spPr>
        <p:txBody>
          <a:bodyPr wrap="square" lIns="0" tIns="0" rIns="0" bIns="0" rtlCol="0"/>
          <a:lstStyle/>
          <a:p>
            <a:endParaRPr/>
          </a:p>
        </p:txBody>
      </p:sp>
      <p:sp>
        <p:nvSpPr>
          <p:cNvPr id="78" name="object 49">
            <a:extLst>
              <a:ext uri="{FF2B5EF4-FFF2-40B4-BE49-F238E27FC236}">
                <a16:creationId xmlns:a16="http://schemas.microsoft.com/office/drawing/2014/main" id="{A350C650-61A7-40E6-8076-7D130B8E8AD6}"/>
              </a:ext>
            </a:extLst>
          </p:cNvPr>
          <p:cNvSpPr/>
          <p:nvPr/>
        </p:nvSpPr>
        <p:spPr>
          <a:xfrm>
            <a:off x="6634480" y="2458720"/>
            <a:ext cx="20320" cy="50800"/>
          </a:xfrm>
          <a:custGeom>
            <a:avLst/>
            <a:gdLst/>
            <a:ahLst/>
            <a:cxnLst/>
            <a:rect l="l" t="t" r="r" b="b"/>
            <a:pathLst>
              <a:path w="20320" h="50800">
                <a:moveTo>
                  <a:pt x="20320" y="9778"/>
                </a:moveTo>
                <a:lnTo>
                  <a:pt x="10668" y="9778"/>
                </a:lnTo>
                <a:lnTo>
                  <a:pt x="10668" y="50800"/>
                </a:lnTo>
                <a:lnTo>
                  <a:pt x="20320" y="50800"/>
                </a:lnTo>
                <a:lnTo>
                  <a:pt x="20320" y="9778"/>
                </a:lnTo>
                <a:close/>
              </a:path>
              <a:path w="20320" h="50800">
                <a:moveTo>
                  <a:pt x="20320" y="0"/>
                </a:moveTo>
                <a:lnTo>
                  <a:pt x="10668" y="0"/>
                </a:lnTo>
                <a:lnTo>
                  <a:pt x="0" y="4825"/>
                </a:lnTo>
                <a:lnTo>
                  <a:pt x="0" y="11683"/>
                </a:lnTo>
                <a:lnTo>
                  <a:pt x="10668" y="9778"/>
                </a:lnTo>
                <a:lnTo>
                  <a:pt x="20320" y="9778"/>
                </a:lnTo>
                <a:lnTo>
                  <a:pt x="20320" y="0"/>
                </a:lnTo>
                <a:close/>
              </a:path>
            </a:pathLst>
          </a:custGeom>
          <a:solidFill>
            <a:srgbClr val="FFFFFF"/>
          </a:solidFill>
        </p:spPr>
        <p:txBody>
          <a:bodyPr wrap="square" lIns="0" tIns="0" rIns="0" bIns="0" rtlCol="0"/>
          <a:lstStyle/>
          <a:p>
            <a:endParaRPr/>
          </a:p>
        </p:txBody>
      </p:sp>
      <p:sp>
        <p:nvSpPr>
          <p:cNvPr id="79" name="object 50">
            <a:extLst>
              <a:ext uri="{FF2B5EF4-FFF2-40B4-BE49-F238E27FC236}">
                <a16:creationId xmlns:a16="http://schemas.microsoft.com/office/drawing/2014/main" id="{3BAA5906-3DD7-406E-83DB-069CD3960031}"/>
              </a:ext>
            </a:extLst>
          </p:cNvPr>
          <p:cNvSpPr/>
          <p:nvPr/>
        </p:nvSpPr>
        <p:spPr>
          <a:xfrm>
            <a:off x="6573519" y="2550160"/>
            <a:ext cx="20320" cy="60960"/>
          </a:xfrm>
          <a:custGeom>
            <a:avLst/>
            <a:gdLst/>
            <a:ahLst/>
            <a:cxnLst/>
            <a:rect l="l" t="t" r="r" b="b"/>
            <a:pathLst>
              <a:path w="20320" h="60960">
                <a:moveTo>
                  <a:pt x="20320" y="13335"/>
                </a:moveTo>
                <a:lnTo>
                  <a:pt x="9651" y="13335"/>
                </a:lnTo>
                <a:lnTo>
                  <a:pt x="9651" y="60960"/>
                </a:lnTo>
                <a:lnTo>
                  <a:pt x="20320" y="60960"/>
                </a:lnTo>
                <a:lnTo>
                  <a:pt x="20320" y="13335"/>
                </a:lnTo>
                <a:close/>
              </a:path>
              <a:path w="20320" h="60960">
                <a:moveTo>
                  <a:pt x="20320" y="0"/>
                </a:moveTo>
                <a:lnTo>
                  <a:pt x="9651" y="0"/>
                </a:lnTo>
                <a:lnTo>
                  <a:pt x="0" y="7747"/>
                </a:lnTo>
                <a:lnTo>
                  <a:pt x="0" y="15493"/>
                </a:lnTo>
                <a:lnTo>
                  <a:pt x="9651" y="13335"/>
                </a:lnTo>
                <a:lnTo>
                  <a:pt x="20320" y="13335"/>
                </a:lnTo>
                <a:lnTo>
                  <a:pt x="20320" y="0"/>
                </a:lnTo>
                <a:close/>
              </a:path>
            </a:pathLst>
          </a:custGeom>
          <a:solidFill>
            <a:srgbClr val="FFFFFF"/>
          </a:solidFill>
        </p:spPr>
        <p:txBody>
          <a:bodyPr wrap="square" lIns="0" tIns="0" rIns="0" bIns="0" rtlCol="0"/>
          <a:lstStyle/>
          <a:p>
            <a:endParaRPr/>
          </a:p>
        </p:txBody>
      </p:sp>
      <p:sp>
        <p:nvSpPr>
          <p:cNvPr id="80" name="object 51">
            <a:extLst>
              <a:ext uri="{FF2B5EF4-FFF2-40B4-BE49-F238E27FC236}">
                <a16:creationId xmlns:a16="http://schemas.microsoft.com/office/drawing/2014/main" id="{D0FF4668-68D9-4914-ACAC-980F88BEADD0}"/>
              </a:ext>
            </a:extLst>
          </p:cNvPr>
          <p:cNvSpPr/>
          <p:nvPr/>
        </p:nvSpPr>
        <p:spPr>
          <a:xfrm>
            <a:off x="6756400" y="2458720"/>
            <a:ext cx="40640" cy="50800"/>
          </a:xfrm>
          <a:custGeom>
            <a:avLst/>
            <a:gdLst/>
            <a:ahLst/>
            <a:cxnLst/>
            <a:rect l="l" t="t" r="r" b="b"/>
            <a:pathLst>
              <a:path w="40640" h="50800">
                <a:moveTo>
                  <a:pt x="38100" y="0"/>
                </a:moveTo>
                <a:lnTo>
                  <a:pt x="5079" y="0"/>
                </a:lnTo>
                <a:lnTo>
                  <a:pt x="0" y="4571"/>
                </a:lnTo>
                <a:lnTo>
                  <a:pt x="0" y="46227"/>
                </a:lnTo>
                <a:lnTo>
                  <a:pt x="5079" y="50800"/>
                </a:lnTo>
                <a:lnTo>
                  <a:pt x="35559" y="50800"/>
                </a:lnTo>
                <a:lnTo>
                  <a:pt x="40640" y="46227"/>
                </a:lnTo>
                <a:lnTo>
                  <a:pt x="40640" y="41528"/>
                </a:lnTo>
                <a:lnTo>
                  <a:pt x="12700" y="41528"/>
                </a:lnTo>
                <a:lnTo>
                  <a:pt x="12700" y="9270"/>
                </a:lnTo>
                <a:lnTo>
                  <a:pt x="40640" y="9270"/>
                </a:lnTo>
                <a:lnTo>
                  <a:pt x="40640" y="4571"/>
                </a:lnTo>
                <a:lnTo>
                  <a:pt x="38100" y="0"/>
                </a:lnTo>
                <a:close/>
              </a:path>
              <a:path w="40640" h="50800">
                <a:moveTo>
                  <a:pt x="40640" y="9270"/>
                </a:moveTo>
                <a:lnTo>
                  <a:pt x="27940" y="9270"/>
                </a:lnTo>
                <a:lnTo>
                  <a:pt x="30479" y="11556"/>
                </a:lnTo>
                <a:lnTo>
                  <a:pt x="30479" y="41528"/>
                </a:lnTo>
                <a:lnTo>
                  <a:pt x="40640" y="41528"/>
                </a:lnTo>
                <a:lnTo>
                  <a:pt x="40640" y="9270"/>
                </a:lnTo>
                <a:close/>
              </a:path>
            </a:pathLst>
          </a:custGeom>
          <a:solidFill>
            <a:srgbClr val="FFFFFF"/>
          </a:solidFill>
        </p:spPr>
        <p:txBody>
          <a:bodyPr wrap="square" lIns="0" tIns="0" rIns="0" bIns="0" rtlCol="0"/>
          <a:lstStyle/>
          <a:p>
            <a:endParaRPr/>
          </a:p>
        </p:txBody>
      </p:sp>
      <p:sp>
        <p:nvSpPr>
          <p:cNvPr id="81" name="object 52">
            <a:extLst>
              <a:ext uri="{FF2B5EF4-FFF2-40B4-BE49-F238E27FC236}">
                <a16:creationId xmlns:a16="http://schemas.microsoft.com/office/drawing/2014/main" id="{46921FEF-D9C6-4FFA-925F-6338895026E0}"/>
              </a:ext>
            </a:extLst>
          </p:cNvPr>
          <p:cNvSpPr/>
          <p:nvPr/>
        </p:nvSpPr>
        <p:spPr>
          <a:xfrm>
            <a:off x="6766559" y="2550160"/>
            <a:ext cx="20320" cy="60960"/>
          </a:xfrm>
          <a:custGeom>
            <a:avLst/>
            <a:gdLst/>
            <a:ahLst/>
            <a:cxnLst/>
            <a:rect l="l" t="t" r="r" b="b"/>
            <a:pathLst>
              <a:path w="20320" h="60960">
                <a:moveTo>
                  <a:pt x="20320" y="13335"/>
                </a:moveTo>
                <a:lnTo>
                  <a:pt x="9271" y="13335"/>
                </a:lnTo>
                <a:lnTo>
                  <a:pt x="9271" y="60960"/>
                </a:lnTo>
                <a:lnTo>
                  <a:pt x="20320" y="60960"/>
                </a:lnTo>
                <a:lnTo>
                  <a:pt x="20320" y="13335"/>
                </a:lnTo>
                <a:close/>
              </a:path>
              <a:path w="20320" h="60960">
                <a:moveTo>
                  <a:pt x="20320" y="0"/>
                </a:moveTo>
                <a:lnTo>
                  <a:pt x="9271" y="0"/>
                </a:lnTo>
                <a:lnTo>
                  <a:pt x="0" y="7747"/>
                </a:lnTo>
                <a:lnTo>
                  <a:pt x="0" y="15493"/>
                </a:lnTo>
                <a:lnTo>
                  <a:pt x="9271" y="13335"/>
                </a:lnTo>
                <a:lnTo>
                  <a:pt x="20320" y="13335"/>
                </a:lnTo>
                <a:lnTo>
                  <a:pt x="20320" y="0"/>
                </a:lnTo>
                <a:close/>
              </a:path>
            </a:pathLst>
          </a:custGeom>
          <a:solidFill>
            <a:srgbClr val="FFFFFF"/>
          </a:solidFill>
        </p:spPr>
        <p:txBody>
          <a:bodyPr wrap="square" lIns="0" tIns="0" rIns="0" bIns="0" rtlCol="0"/>
          <a:lstStyle/>
          <a:p>
            <a:endParaRPr/>
          </a:p>
        </p:txBody>
      </p:sp>
      <p:sp>
        <p:nvSpPr>
          <p:cNvPr id="82" name="object 53">
            <a:extLst>
              <a:ext uri="{FF2B5EF4-FFF2-40B4-BE49-F238E27FC236}">
                <a16:creationId xmlns:a16="http://schemas.microsoft.com/office/drawing/2014/main" id="{2EEE60C3-7CD9-4B14-A63E-A9971AE45D56}"/>
              </a:ext>
            </a:extLst>
          </p:cNvPr>
          <p:cNvSpPr/>
          <p:nvPr/>
        </p:nvSpPr>
        <p:spPr>
          <a:xfrm>
            <a:off x="6695440" y="2458720"/>
            <a:ext cx="20320" cy="50800"/>
          </a:xfrm>
          <a:custGeom>
            <a:avLst/>
            <a:gdLst/>
            <a:ahLst/>
            <a:cxnLst/>
            <a:rect l="l" t="t" r="r" b="b"/>
            <a:pathLst>
              <a:path w="20320" h="50800">
                <a:moveTo>
                  <a:pt x="20319" y="9778"/>
                </a:moveTo>
                <a:lnTo>
                  <a:pt x="9651" y="9778"/>
                </a:lnTo>
                <a:lnTo>
                  <a:pt x="9651" y="50800"/>
                </a:lnTo>
                <a:lnTo>
                  <a:pt x="20319" y="50800"/>
                </a:lnTo>
                <a:lnTo>
                  <a:pt x="20319" y="9778"/>
                </a:lnTo>
                <a:close/>
              </a:path>
              <a:path w="20320" h="50800">
                <a:moveTo>
                  <a:pt x="20319" y="0"/>
                </a:moveTo>
                <a:lnTo>
                  <a:pt x="9651" y="0"/>
                </a:lnTo>
                <a:lnTo>
                  <a:pt x="0" y="4825"/>
                </a:lnTo>
                <a:lnTo>
                  <a:pt x="0" y="11683"/>
                </a:lnTo>
                <a:lnTo>
                  <a:pt x="9651" y="9778"/>
                </a:lnTo>
                <a:lnTo>
                  <a:pt x="20319" y="9778"/>
                </a:lnTo>
                <a:lnTo>
                  <a:pt x="20319" y="0"/>
                </a:lnTo>
                <a:close/>
              </a:path>
            </a:pathLst>
          </a:custGeom>
          <a:solidFill>
            <a:srgbClr val="FFFFFF"/>
          </a:solidFill>
        </p:spPr>
        <p:txBody>
          <a:bodyPr wrap="square" lIns="0" tIns="0" rIns="0" bIns="0" rtlCol="0"/>
          <a:lstStyle/>
          <a:p>
            <a:endParaRPr/>
          </a:p>
        </p:txBody>
      </p:sp>
      <p:sp>
        <p:nvSpPr>
          <p:cNvPr id="83" name="object 54">
            <a:extLst>
              <a:ext uri="{FF2B5EF4-FFF2-40B4-BE49-F238E27FC236}">
                <a16:creationId xmlns:a16="http://schemas.microsoft.com/office/drawing/2014/main" id="{2B94F532-1B41-42F7-B081-BBFF4D2943C3}"/>
              </a:ext>
            </a:extLst>
          </p:cNvPr>
          <p:cNvSpPr/>
          <p:nvPr/>
        </p:nvSpPr>
        <p:spPr>
          <a:xfrm>
            <a:off x="6089650" y="2531903"/>
            <a:ext cx="187325" cy="205708"/>
          </a:xfrm>
          <a:prstGeom prst="rect">
            <a:avLst/>
          </a:prstGeom>
          <a:blipFill>
            <a:blip r:embed="rId8" cstate="print"/>
            <a:stretch>
              <a:fillRect/>
            </a:stretch>
          </a:blipFill>
        </p:spPr>
        <p:txBody>
          <a:bodyPr wrap="square" lIns="0" tIns="0" rIns="0" bIns="0" rtlCol="0"/>
          <a:lstStyle/>
          <a:p>
            <a:endParaRPr/>
          </a:p>
        </p:txBody>
      </p:sp>
      <p:sp>
        <p:nvSpPr>
          <p:cNvPr id="84" name="object 55">
            <a:extLst>
              <a:ext uri="{FF2B5EF4-FFF2-40B4-BE49-F238E27FC236}">
                <a16:creationId xmlns:a16="http://schemas.microsoft.com/office/drawing/2014/main" id="{7ABCE731-69D7-4A19-817B-9B9916818018}"/>
              </a:ext>
            </a:extLst>
          </p:cNvPr>
          <p:cNvSpPr/>
          <p:nvPr/>
        </p:nvSpPr>
        <p:spPr>
          <a:xfrm>
            <a:off x="6197600" y="2286000"/>
            <a:ext cx="294640" cy="314960"/>
          </a:xfrm>
          <a:custGeom>
            <a:avLst/>
            <a:gdLst/>
            <a:ahLst/>
            <a:cxnLst/>
            <a:rect l="l" t="t" r="r" b="b"/>
            <a:pathLst>
              <a:path w="294639" h="314960">
                <a:moveTo>
                  <a:pt x="147320" y="0"/>
                </a:moveTo>
                <a:lnTo>
                  <a:pt x="100738" y="8026"/>
                </a:lnTo>
                <a:lnTo>
                  <a:pt x="60295" y="30378"/>
                </a:lnTo>
                <a:lnTo>
                  <a:pt x="28411" y="64465"/>
                </a:lnTo>
                <a:lnTo>
                  <a:pt x="7506" y="107696"/>
                </a:lnTo>
                <a:lnTo>
                  <a:pt x="0" y="157479"/>
                </a:lnTo>
                <a:lnTo>
                  <a:pt x="7506" y="207263"/>
                </a:lnTo>
                <a:lnTo>
                  <a:pt x="28411" y="250494"/>
                </a:lnTo>
                <a:lnTo>
                  <a:pt x="60295" y="284581"/>
                </a:lnTo>
                <a:lnTo>
                  <a:pt x="100738" y="306933"/>
                </a:lnTo>
                <a:lnTo>
                  <a:pt x="147320" y="314960"/>
                </a:lnTo>
                <a:lnTo>
                  <a:pt x="193901" y="306933"/>
                </a:lnTo>
                <a:lnTo>
                  <a:pt x="234344" y="284581"/>
                </a:lnTo>
                <a:lnTo>
                  <a:pt x="266228" y="250494"/>
                </a:lnTo>
                <a:lnTo>
                  <a:pt x="287133" y="207263"/>
                </a:lnTo>
                <a:lnTo>
                  <a:pt x="294639" y="157479"/>
                </a:lnTo>
                <a:lnTo>
                  <a:pt x="287133" y="107696"/>
                </a:lnTo>
                <a:lnTo>
                  <a:pt x="266228" y="64465"/>
                </a:lnTo>
                <a:lnTo>
                  <a:pt x="234344" y="30378"/>
                </a:lnTo>
                <a:lnTo>
                  <a:pt x="193901" y="8026"/>
                </a:lnTo>
                <a:lnTo>
                  <a:pt x="147320" y="0"/>
                </a:lnTo>
                <a:close/>
              </a:path>
            </a:pathLst>
          </a:custGeom>
          <a:solidFill>
            <a:srgbClr val="FCB812"/>
          </a:solidFill>
        </p:spPr>
        <p:txBody>
          <a:bodyPr wrap="square" lIns="0" tIns="0" rIns="0" bIns="0" rtlCol="0"/>
          <a:lstStyle/>
          <a:p>
            <a:endParaRPr/>
          </a:p>
        </p:txBody>
      </p:sp>
      <p:sp>
        <p:nvSpPr>
          <p:cNvPr id="85" name="object 56">
            <a:extLst>
              <a:ext uri="{FF2B5EF4-FFF2-40B4-BE49-F238E27FC236}">
                <a16:creationId xmlns:a16="http://schemas.microsoft.com/office/drawing/2014/main" id="{39B41DA3-F91C-4FC1-9BDC-F90E67F2E3E0}"/>
              </a:ext>
            </a:extLst>
          </p:cNvPr>
          <p:cNvSpPr/>
          <p:nvPr/>
        </p:nvSpPr>
        <p:spPr>
          <a:xfrm>
            <a:off x="6238240" y="2326639"/>
            <a:ext cx="213360" cy="243839"/>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37640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...in line with customer expectations …</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86" name="object 5">
            <a:extLst>
              <a:ext uri="{FF2B5EF4-FFF2-40B4-BE49-F238E27FC236}">
                <a16:creationId xmlns:a16="http://schemas.microsoft.com/office/drawing/2014/main" id="{58E263AB-9E18-4FEF-97E5-A3B39F69E944}"/>
              </a:ext>
            </a:extLst>
          </p:cNvPr>
          <p:cNvSpPr/>
          <p:nvPr/>
        </p:nvSpPr>
        <p:spPr>
          <a:xfrm>
            <a:off x="1407160" y="1955800"/>
            <a:ext cx="4612640" cy="274320"/>
          </a:xfrm>
          <a:custGeom>
            <a:avLst/>
            <a:gdLst/>
            <a:ahLst/>
            <a:cxnLst/>
            <a:rect l="l" t="t" r="r" b="b"/>
            <a:pathLst>
              <a:path w="4612640" h="274319">
                <a:moveTo>
                  <a:pt x="0" y="274320"/>
                </a:moveTo>
                <a:lnTo>
                  <a:pt x="4612640" y="274320"/>
                </a:lnTo>
                <a:lnTo>
                  <a:pt x="4612640" y="0"/>
                </a:lnTo>
                <a:lnTo>
                  <a:pt x="0" y="0"/>
                </a:lnTo>
                <a:lnTo>
                  <a:pt x="0" y="274320"/>
                </a:lnTo>
                <a:close/>
              </a:path>
            </a:pathLst>
          </a:custGeom>
          <a:solidFill>
            <a:srgbClr val="00A2A0"/>
          </a:solidFill>
        </p:spPr>
        <p:txBody>
          <a:bodyPr wrap="square" lIns="0" tIns="0" rIns="0" bIns="0" rtlCol="0"/>
          <a:lstStyle/>
          <a:p>
            <a:endParaRPr/>
          </a:p>
        </p:txBody>
      </p:sp>
      <p:sp>
        <p:nvSpPr>
          <p:cNvPr id="87" name="object 6">
            <a:extLst>
              <a:ext uri="{FF2B5EF4-FFF2-40B4-BE49-F238E27FC236}">
                <a16:creationId xmlns:a16="http://schemas.microsoft.com/office/drawing/2014/main" id="{41FBA631-F719-4E4E-A79B-DDCB65782636}"/>
              </a:ext>
            </a:extLst>
          </p:cNvPr>
          <p:cNvSpPr txBox="1"/>
          <p:nvPr/>
        </p:nvSpPr>
        <p:spPr>
          <a:xfrm>
            <a:off x="1669160" y="1988438"/>
            <a:ext cx="3065145" cy="196215"/>
          </a:xfrm>
          <a:prstGeom prst="rect">
            <a:avLst/>
          </a:prstGeom>
        </p:spPr>
        <p:txBody>
          <a:bodyPr vert="horz" wrap="square" lIns="0" tIns="15240" rIns="0" bIns="0" rtlCol="0">
            <a:spAutoFit/>
          </a:bodyPr>
          <a:lstStyle/>
          <a:p>
            <a:pPr marL="12700">
              <a:lnSpc>
                <a:spcPct val="100000"/>
              </a:lnSpc>
              <a:spcBef>
                <a:spcPts val="120"/>
              </a:spcBef>
            </a:pPr>
            <a:r>
              <a:rPr sz="1100" b="1" spc="15" dirty="0">
                <a:solidFill>
                  <a:srgbClr val="FFFFFF"/>
                </a:solidFill>
                <a:latin typeface="Arial"/>
                <a:cs typeface="Arial"/>
              </a:rPr>
              <a:t>Why</a:t>
            </a:r>
            <a:r>
              <a:rPr sz="1100" b="1" spc="-50" dirty="0">
                <a:solidFill>
                  <a:srgbClr val="FFFFFF"/>
                </a:solidFill>
                <a:latin typeface="Arial"/>
                <a:cs typeface="Arial"/>
              </a:rPr>
              <a:t> </a:t>
            </a:r>
            <a:r>
              <a:rPr sz="1100" b="1" spc="25" dirty="0">
                <a:solidFill>
                  <a:srgbClr val="FFFFFF"/>
                </a:solidFill>
                <a:latin typeface="Arial"/>
                <a:cs typeface="Arial"/>
              </a:rPr>
              <a:t>should</a:t>
            </a:r>
            <a:r>
              <a:rPr sz="1100" b="1" spc="-35" dirty="0">
                <a:solidFill>
                  <a:srgbClr val="FFFFFF"/>
                </a:solidFill>
                <a:latin typeface="Arial"/>
                <a:cs typeface="Arial"/>
              </a:rPr>
              <a:t> </a:t>
            </a:r>
            <a:r>
              <a:rPr sz="1100" b="1" spc="5" dirty="0">
                <a:solidFill>
                  <a:srgbClr val="FFFFFF"/>
                </a:solidFill>
                <a:latin typeface="Arial"/>
                <a:cs typeface="Arial"/>
              </a:rPr>
              <a:t>I</a:t>
            </a:r>
            <a:r>
              <a:rPr sz="1100" b="1" spc="-60" dirty="0">
                <a:solidFill>
                  <a:srgbClr val="FFFFFF"/>
                </a:solidFill>
                <a:latin typeface="Arial"/>
                <a:cs typeface="Arial"/>
              </a:rPr>
              <a:t> </a:t>
            </a:r>
            <a:r>
              <a:rPr sz="1100" b="1" spc="5" dirty="0">
                <a:solidFill>
                  <a:srgbClr val="FFFFFF"/>
                </a:solidFill>
                <a:latin typeface="Arial"/>
                <a:cs typeface="Arial"/>
              </a:rPr>
              <a:t>engage</a:t>
            </a:r>
            <a:r>
              <a:rPr sz="1100" b="1" spc="-55" dirty="0">
                <a:solidFill>
                  <a:srgbClr val="FFFFFF"/>
                </a:solidFill>
                <a:latin typeface="Arial"/>
                <a:cs typeface="Arial"/>
              </a:rPr>
              <a:t> </a:t>
            </a:r>
            <a:r>
              <a:rPr sz="1100" b="1" spc="20" dirty="0">
                <a:solidFill>
                  <a:srgbClr val="FFFFFF"/>
                </a:solidFill>
                <a:latin typeface="Arial"/>
                <a:cs typeface="Arial"/>
              </a:rPr>
              <a:t>with</a:t>
            </a:r>
            <a:r>
              <a:rPr sz="1100" b="1" spc="-30" dirty="0">
                <a:solidFill>
                  <a:srgbClr val="FFFFFF"/>
                </a:solidFill>
                <a:latin typeface="Arial"/>
                <a:cs typeface="Arial"/>
              </a:rPr>
              <a:t> </a:t>
            </a:r>
            <a:r>
              <a:rPr sz="1100" b="1" dirty="0">
                <a:solidFill>
                  <a:srgbClr val="FFFFFF"/>
                </a:solidFill>
                <a:latin typeface="Arial"/>
                <a:cs typeface="Arial"/>
              </a:rPr>
              <a:t>the</a:t>
            </a:r>
            <a:r>
              <a:rPr sz="1100" b="1" spc="-55" dirty="0">
                <a:solidFill>
                  <a:srgbClr val="FFFFFF"/>
                </a:solidFill>
                <a:latin typeface="Arial"/>
                <a:cs typeface="Arial"/>
              </a:rPr>
              <a:t> </a:t>
            </a:r>
            <a:r>
              <a:rPr sz="1100" b="1" spc="5" dirty="0">
                <a:solidFill>
                  <a:srgbClr val="FFFFFF"/>
                </a:solidFill>
                <a:latin typeface="Arial"/>
                <a:cs typeface="Arial"/>
              </a:rPr>
              <a:t>value</a:t>
            </a:r>
            <a:r>
              <a:rPr sz="1100" b="1" spc="-55" dirty="0">
                <a:solidFill>
                  <a:srgbClr val="FFFFFF"/>
                </a:solidFill>
                <a:latin typeface="Arial"/>
                <a:cs typeface="Arial"/>
              </a:rPr>
              <a:t> </a:t>
            </a:r>
            <a:r>
              <a:rPr sz="1100" b="1" spc="5" dirty="0">
                <a:solidFill>
                  <a:srgbClr val="FFFFFF"/>
                </a:solidFill>
                <a:latin typeface="Arial"/>
                <a:cs typeface="Arial"/>
              </a:rPr>
              <a:t>channel?</a:t>
            </a:r>
            <a:endParaRPr sz="1100">
              <a:latin typeface="Arial"/>
              <a:cs typeface="Arial"/>
            </a:endParaRPr>
          </a:p>
        </p:txBody>
      </p:sp>
      <p:sp>
        <p:nvSpPr>
          <p:cNvPr id="88" name="object 8">
            <a:extLst>
              <a:ext uri="{FF2B5EF4-FFF2-40B4-BE49-F238E27FC236}">
                <a16:creationId xmlns:a16="http://schemas.microsoft.com/office/drawing/2014/main" id="{7337630D-F97B-4D3A-986A-E663215750BB}"/>
              </a:ext>
            </a:extLst>
          </p:cNvPr>
          <p:cNvSpPr txBox="1"/>
          <p:nvPr/>
        </p:nvSpPr>
        <p:spPr>
          <a:xfrm>
            <a:off x="986472" y="1321498"/>
            <a:ext cx="10186670" cy="391795"/>
          </a:xfrm>
          <a:prstGeom prst="rect">
            <a:avLst/>
          </a:prstGeom>
        </p:spPr>
        <p:txBody>
          <a:bodyPr vert="horz" wrap="square" lIns="0" tIns="12700" rIns="0" bIns="0" rtlCol="0">
            <a:spAutoFit/>
          </a:bodyPr>
          <a:lstStyle/>
          <a:p>
            <a:pPr marL="12700" marR="5080">
              <a:lnSpc>
                <a:spcPct val="100000"/>
              </a:lnSpc>
              <a:spcBef>
                <a:spcPts val="100"/>
              </a:spcBef>
            </a:pPr>
            <a:r>
              <a:rPr sz="1200" b="1" spc="-30" dirty="0">
                <a:solidFill>
                  <a:srgbClr val="00A2A0"/>
                </a:solidFill>
                <a:latin typeface="Arial"/>
                <a:cs typeface="Arial"/>
              </a:rPr>
              <a:t>While </a:t>
            </a:r>
            <a:r>
              <a:rPr sz="1200" b="1" spc="-10" dirty="0">
                <a:solidFill>
                  <a:srgbClr val="00A2A0"/>
                </a:solidFill>
                <a:latin typeface="Arial"/>
                <a:cs typeface="Arial"/>
              </a:rPr>
              <a:t>discounters </a:t>
            </a:r>
            <a:r>
              <a:rPr sz="1200" b="1" spc="5" dirty="0">
                <a:solidFill>
                  <a:srgbClr val="00A2A0"/>
                </a:solidFill>
                <a:latin typeface="Arial"/>
                <a:cs typeface="Arial"/>
              </a:rPr>
              <a:t>perform </a:t>
            </a:r>
            <a:r>
              <a:rPr sz="1200" b="1" spc="-5" dirty="0">
                <a:solidFill>
                  <a:srgbClr val="00A2A0"/>
                </a:solidFill>
                <a:latin typeface="Arial"/>
                <a:cs typeface="Arial"/>
              </a:rPr>
              <a:t>well </a:t>
            </a:r>
            <a:r>
              <a:rPr sz="1200" b="1" spc="-10" dirty="0">
                <a:solidFill>
                  <a:srgbClr val="00A2A0"/>
                </a:solidFill>
                <a:latin typeface="Arial"/>
                <a:cs typeface="Arial"/>
              </a:rPr>
              <a:t>on </a:t>
            </a:r>
            <a:r>
              <a:rPr sz="1200" b="1" spc="-5" dirty="0">
                <a:solidFill>
                  <a:srgbClr val="00A2A0"/>
                </a:solidFill>
                <a:latin typeface="Arial"/>
                <a:cs typeface="Arial"/>
              </a:rPr>
              <a:t>value </a:t>
            </a:r>
            <a:r>
              <a:rPr sz="1200" b="1" spc="-10" dirty="0">
                <a:solidFill>
                  <a:srgbClr val="00A2A0"/>
                </a:solidFill>
                <a:latin typeface="Arial"/>
                <a:cs typeface="Arial"/>
              </a:rPr>
              <a:t>for </a:t>
            </a:r>
            <a:r>
              <a:rPr sz="1200" b="1" spc="-20" dirty="0">
                <a:solidFill>
                  <a:srgbClr val="00A2A0"/>
                </a:solidFill>
                <a:latin typeface="Arial"/>
                <a:cs typeface="Arial"/>
              </a:rPr>
              <a:t>money </a:t>
            </a:r>
            <a:r>
              <a:rPr sz="1200" b="1" spc="-15" dirty="0">
                <a:solidFill>
                  <a:srgbClr val="00A2A0"/>
                </a:solidFill>
                <a:latin typeface="Arial"/>
                <a:cs typeface="Arial"/>
              </a:rPr>
              <a:t>and </a:t>
            </a:r>
            <a:r>
              <a:rPr sz="1200" b="1" spc="-30" dirty="0">
                <a:solidFill>
                  <a:srgbClr val="00A2A0"/>
                </a:solidFill>
                <a:latin typeface="Arial"/>
                <a:cs typeface="Arial"/>
              </a:rPr>
              <a:t>time </a:t>
            </a:r>
            <a:r>
              <a:rPr sz="1200" b="1" spc="-10" dirty="0">
                <a:solidFill>
                  <a:srgbClr val="00A2A0"/>
                </a:solidFill>
                <a:latin typeface="Arial"/>
                <a:cs typeface="Arial"/>
              </a:rPr>
              <a:t>parameter; range of </a:t>
            </a:r>
            <a:r>
              <a:rPr sz="1200" b="1" spc="-15" dirty="0">
                <a:solidFill>
                  <a:srgbClr val="00A2A0"/>
                </a:solidFill>
                <a:latin typeface="Arial"/>
                <a:cs typeface="Arial"/>
              </a:rPr>
              <a:t>products, </a:t>
            </a:r>
            <a:r>
              <a:rPr sz="1200" b="1" spc="-5" dirty="0">
                <a:solidFill>
                  <a:srgbClr val="00A2A0"/>
                </a:solidFill>
                <a:latin typeface="Arial"/>
                <a:cs typeface="Arial"/>
              </a:rPr>
              <a:t>ease </a:t>
            </a:r>
            <a:r>
              <a:rPr sz="1200" b="1" spc="-10" dirty="0">
                <a:solidFill>
                  <a:srgbClr val="00A2A0"/>
                </a:solidFill>
                <a:latin typeface="Arial"/>
                <a:cs typeface="Arial"/>
              </a:rPr>
              <a:t>of checkout </a:t>
            </a:r>
            <a:r>
              <a:rPr sz="1200" b="1" spc="-15" dirty="0">
                <a:solidFill>
                  <a:srgbClr val="00A2A0"/>
                </a:solidFill>
                <a:latin typeface="Arial"/>
                <a:cs typeface="Arial"/>
              </a:rPr>
              <a:t>and </a:t>
            </a:r>
            <a:r>
              <a:rPr sz="1200" b="1" spc="-10" dirty="0">
                <a:solidFill>
                  <a:srgbClr val="00A2A0"/>
                </a:solidFill>
                <a:latin typeface="Arial"/>
                <a:cs typeface="Arial"/>
              </a:rPr>
              <a:t>availability of products are  the </a:t>
            </a:r>
            <a:r>
              <a:rPr sz="1200" b="1" spc="5" dirty="0">
                <a:solidFill>
                  <a:srgbClr val="00A2A0"/>
                </a:solidFill>
                <a:latin typeface="Arial"/>
                <a:cs typeface="Arial"/>
              </a:rPr>
              <a:t>key </a:t>
            </a:r>
            <a:r>
              <a:rPr sz="1200" b="1" spc="-5" dirty="0">
                <a:solidFill>
                  <a:srgbClr val="00A2A0"/>
                </a:solidFill>
                <a:latin typeface="Arial"/>
                <a:cs typeface="Arial"/>
              </a:rPr>
              <a:t>potential </a:t>
            </a:r>
            <a:r>
              <a:rPr sz="1200" b="1" dirty="0">
                <a:solidFill>
                  <a:srgbClr val="00A2A0"/>
                </a:solidFill>
                <a:latin typeface="Arial"/>
                <a:cs typeface="Arial"/>
              </a:rPr>
              <a:t>areas </a:t>
            </a:r>
            <a:r>
              <a:rPr sz="1200" b="1" spc="-10" dirty="0">
                <a:solidFill>
                  <a:srgbClr val="00A2A0"/>
                </a:solidFill>
                <a:latin typeface="Arial"/>
                <a:cs typeface="Arial"/>
              </a:rPr>
              <a:t>of</a:t>
            </a:r>
            <a:r>
              <a:rPr sz="1200" b="1" spc="-15" dirty="0">
                <a:solidFill>
                  <a:srgbClr val="00A2A0"/>
                </a:solidFill>
                <a:latin typeface="Arial"/>
                <a:cs typeface="Arial"/>
              </a:rPr>
              <a:t> </a:t>
            </a:r>
            <a:r>
              <a:rPr sz="1200" b="1" spc="-10" dirty="0">
                <a:solidFill>
                  <a:srgbClr val="00A2A0"/>
                </a:solidFill>
                <a:latin typeface="Arial"/>
                <a:cs typeface="Arial"/>
              </a:rPr>
              <a:t>improvement</a:t>
            </a:r>
            <a:endParaRPr sz="1200">
              <a:latin typeface="Arial"/>
              <a:cs typeface="Arial"/>
            </a:endParaRPr>
          </a:p>
        </p:txBody>
      </p:sp>
      <p:sp>
        <p:nvSpPr>
          <p:cNvPr id="89" name="object 9">
            <a:extLst>
              <a:ext uri="{FF2B5EF4-FFF2-40B4-BE49-F238E27FC236}">
                <a16:creationId xmlns:a16="http://schemas.microsoft.com/office/drawing/2014/main" id="{771C5B23-351A-4E7E-9EAB-4088430F9BCE}"/>
              </a:ext>
            </a:extLst>
          </p:cNvPr>
          <p:cNvSpPr/>
          <p:nvPr/>
        </p:nvSpPr>
        <p:spPr>
          <a:xfrm>
            <a:off x="6096000" y="2052320"/>
            <a:ext cx="19050" cy="3785870"/>
          </a:xfrm>
          <a:custGeom>
            <a:avLst/>
            <a:gdLst/>
            <a:ahLst/>
            <a:cxnLst/>
            <a:rect l="l" t="t" r="r" b="b"/>
            <a:pathLst>
              <a:path w="19050" h="3785870">
                <a:moveTo>
                  <a:pt x="0" y="0"/>
                </a:moveTo>
                <a:lnTo>
                  <a:pt x="18669" y="3785616"/>
                </a:lnTo>
              </a:path>
            </a:pathLst>
          </a:custGeom>
          <a:ln w="20320">
            <a:solidFill>
              <a:srgbClr val="00338D"/>
            </a:solidFill>
          </a:ln>
        </p:spPr>
        <p:txBody>
          <a:bodyPr wrap="square" lIns="0" tIns="0" rIns="0" bIns="0" rtlCol="0"/>
          <a:lstStyle/>
          <a:p>
            <a:endParaRPr/>
          </a:p>
        </p:txBody>
      </p:sp>
      <p:sp>
        <p:nvSpPr>
          <p:cNvPr id="90" name="object 10">
            <a:extLst>
              <a:ext uri="{FF2B5EF4-FFF2-40B4-BE49-F238E27FC236}">
                <a16:creationId xmlns:a16="http://schemas.microsoft.com/office/drawing/2014/main" id="{DBE98B02-91AC-4CD3-B45F-A6E2DA177EA5}"/>
              </a:ext>
            </a:extLst>
          </p:cNvPr>
          <p:cNvSpPr/>
          <p:nvPr/>
        </p:nvSpPr>
        <p:spPr>
          <a:xfrm>
            <a:off x="6609080" y="1986279"/>
            <a:ext cx="4572000" cy="274320"/>
          </a:xfrm>
          <a:custGeom>
            <a:avLst/>
            <a:gdLst/>
            <a:ahLst/>
            <a:cxnLst/>
            <a:rect l="l" t="t" r="r" b="b"/>
            <a:pathLst>
              <a:path w="4572000" h="274319">
                <a:moveTo>
                  <a:pt x="0" y="274320"/>
                </a:moveTo>
                <a:lnTo>
                  <a:pt x="4572000" y="274320"/>
                </a:lnTo>
                <a:lnTo>
                  <a:pt x="4572000" y="0"/>
                </a:lnTo>
                <a:lnTo>
                  <a:pt x="0" y="0"/>
                </a:lnTo>
                <a:lnTo>
                  <a:pt x="0" y="274320"/>
                </a:lnTo>
                <a:close/>
              </a:path>
            </a:pathLst>
          </a:custGeom>
          <a:solidFill>
            <a:srgbClr val="00A2A0"/>
          </a:solidFill>
        </p:spPr>
        <p:txBody>
          <a:bodyPr wrap="square" lIns="0" tIns="0" rIns="0" bIns="0" rtlCol="0"/>
          <a:lstStyle/>
          <a:p>
            <a:endParaRPr/>
          </a:p>
        </p:txBody>
      </p:sp>
      <p:sp>
        <p:nvSpPr>
          <p:cNvPr id="91" name="object 11">
            <a:extLst>
              <a:ext uri="{FF2B5EF4-FFF2-40B4-BE49-F238E27FC236}">
                <a16:creationId xmlns:a16="http://schemas.microsoft.com/office/drawing/2014/main" id="{3BB31F89-AF77-44EC-A8CF-1E53049F4FC7}"/>
              </a:ext>
            </a:extLst>
          </p:cNvPr>
          <p:cNvSpPr txBox="1"/>
          <p:nvPr/>
        </p:nvSpPr>
        <p:spPr>
          <a:xfrm>
            <a:off x="6869430" y="2012314"/>
            <a:ext cx="1938655" cy="196215"/>
          </a:xfrm>
          <a:prstGeom prst="rect">
            <a:avLst/>
          </a:prstGeom>
        </p:spPr>
        <p:txBody>
          <a:bodyPr vert="horz" wrap="square" lIns="0" tIns="15240" rIns="0" bIns="0" rtlCol="0">
            <a:spAutoFit/>
          </a:bodyPr>
          <a:lstStyle/>
          <a:p>
            <a:pPr marL="12700">
              <a:lnSpc>
                <a:spcPct val="100000"/>
              </a:lnSpc>
              <a:spcBef>
                <a:spcPts val="120"/>
              </a:spcBef>
            </a:pPr>
            <a:r>
              <a:rPr sz="1100" b="1" spc="15" dirty="0">
                <a:solidFill>
                  <a:srgbClr val="FFFFFF"/>
                </a:solidFill>
                <a:latin typeface="Arial"/>
                <a:cs typeface="Arial"/>
              </a:rPr>
              <a:t>What</a:t>
            </a:r>
            <a:r>
              <a:rPr sz="1100" b="1" spc="-55" dirty="0">
                <a:solidFill>
                  <a:srgbClr val="FFFFFF"/>
                </a:solidFill>
                <a:latin typeface="Arial"/>
                <a:cs typeface="Arial"/>
              </a:rPr>
              <a:t> </a:t>
            </a:r>
            <a:r>
              <a:rPr sz="1100" b="1" spc="25" dirty="0">
                <a:solidFill>
                  <a:srgbClr val="FFFFFF"/>
                </a:solidFill>
                <a:latin typeface="Arial"/>
                <a:cs typeface="Arial"/>
              </a:rPr>
              <a:t>do</a:t>
            </a:r>
            <a:r>
              <a:rPr sz="1100" b="1" spc="-45" dirty="0">
                <a:solidFill>
                  <a:srgbClr val="FFFFFF"/>
                </a:solidFill>
                <a:latin typeface="Arial"/>
                <a:cs typeface="Arial"/>
              </a:rPr>
              <a:t> </a:t>
            </a:r>
            <a:r>
              <a:rPr sz="1100" b="1" spc="5" dirty="0">
                <a:solidFill>
                  <a:srgbClr val="FFFFFF"/>
                </a:solidFill>
                <a:latin typeface="Arial"/>
                <a:cs typeface="Arial"/>
              </a:rPr>
              <a:t>I</a:t>
            </a:r>
            <a:r>
              <a:rPr sz="1100" b="1" spc="-70" dirty="0">
                <a:solidFill>
                  <a:srgbClr val="FFFFFF"/>
                </a:solidFill>
                <a:latin typeface="Arial"/>
                <a:cs typeface="Arial"/>
              </a:rPr>
              <a:t> </a:t>
            </a:r>
            <a:r>
              <a:rPr sz="1100" b="1" spc="20" dirty="0">
                <a:solidFill>
                  <a:srgbClr val="FFFFFF"/>
                </a:solidFill>
                <a:latin typeface="Arial"/>
                <a:cs typeface="Arial"/>
              </a:rPr>
              <a:t>want</a:t>
            </a:r>
            <a:r>
              <a:rPr sz="1100" b="1" spc="-50" dirty="0">
                <a:solidFill>
                  <a:srgbClr val="FFFFFF"/>
                </a:solidFill>
                <a:latin typeface="Arial"/>
                <a:cs typeface="Arial"/>
              </a:rPr>
              <a:t> </a:t>
            </a:r>
            <a:r>
              <a:rPr sz="1100" b="1" spc="20" dirty="0">
                <a:solidFill>
                  <a:srgbClr val="FFFFFF"/>
                </a:solidFill>
                <a:latin typeface="Arial"/>
                <a:cs typeface="Arial"/>
              </a:rPr>
              <a:t>to</a:t>
            </a:r>
            <a:r>
              <a:rPr sz="1100" b="1" spc="-45" dirty="0">
                <a:solidFill>
                  <a:srgbClr val="FFFFFF"/>
                </a:solidFill>
                <a:latin typeface="Arial"/>
                <a:cs typeface="Arial"/>
              </a:rPr>
              <a:t> </a:t>
            </a:r>
            <a:r>
              <a:rPr sz="1100" b="1" spc="20" dirty="0">
                <a:solidFill>
                  <a:srgbClr val="FFFFFF"/>
                </a:solidFill>
                <a:latin typeface="Arial"/>
                <a:cs typeface="Arial"/>
              </a:rPr>
              <a:t>see</a:t>
            </a:r>
            <a:r>
              <a:rPr sz="1100" b="1" spc="-65" dirty="0">
                <a:solidFill>
                  <a:srgbClr val="FFFFFF"/>
                </a:solidFill>
                <a:latin typeface="Arial"/>
                <a:cs typeface="Arial"/>
              </a:rPr>
              <a:t> </a:t>
            </a:r>
            <a:r>
              <a:rPr sz="1100" b="1" spc="5" dirty="0">
                <a:solidFill>
                  <a:srgbClr val="FFFFFF"/>
                </a:solidFill>
                <a:latin typeface="Arial"/>
                <a:cs typeface="Arial"/>
              </a:rPr>
              <a:t>more?</a:t>
            </a:r>
            <a:endParaRPr sz="1100">
              <a:latin typeface="Arial"/>
              <a:cs typeface="Arial"/>
            </a:endParaRPr>
          </a:p>
        </p:txBody>
      </p:sp>
      <p:sp>
        <p:nvSpPr>
          <p:cNvPr id="92" name="object 12">
            <a:extLst>
              <a:ext uri="{FF2B5EF4-FFF2-40B4-BE49-F238E27FC236}">
                <a16:creationId xmlns:a16="http://schemas.microsoft.com/office/drawing/2014/main" id="{A5DA9E01-3B70-4749-98FF-02C58165233D}"/>
              </a:ext>
            </a:extLst>
          </p:cNvPr>
          <p:cNvSpPr txBox="1"/>
          <p:nvPr/>
        </p:nvSpPr>
        <p:spPr>
          <a:xfrm>
            <a:off x="995680" y="2509520"/>
            <a:ext cx="1483360" cy="726440"/>
          </a:xfrm>
          <a:prstGeom prst="rect">
            <a:avLst/>
          </a:prstGeom>
          <a:solidFill>
            <a:srgbClr val="00338D"/>
          </a:solidFill>
        </p:spPr>
        <p:txBody>
          <a:bodyPr vert="horz" wrap="square" lIns="0" tIns="29209" rIns="0" bIns="0" rtlCol="0">
            <a:spAutoFit/>
          </a:bodyPr>
          <a:lstStyle/>
          <a:p>
            <a:pPr marL="92075" marR="293370">
              <a:lnSpc>
                <a:spcPct val="114500"/>
              </a:lnSpc>
              <a:spcBef>
                <a:spcPts val="229"/>
              </a:spcBef>
            </a:pPr>
            <a:r>
              <a:rPr sz="1050" b="1" spc="15" dirty="0">
                <a:solidFill>
                  <a:srgbClr val="FFFFFF"/>
                </a:solidFill>
                <a:latin typeface="Arial"/>
                <a:cs typeface="Arial"/>
              </a:rPr>
              <a:t>Value </a:t>
            </a:r>
            <a:r>
              <a:rPr sz="1050" b="1" spc="-15" dirty="0">
                <a:solidFill>
                  <a:srgbClr val="FFFFFF"/>
                </a:solidFill>
                <a:latin typeface="Arial"/>
                <a:cs typeface="Arial"/>
              </a:rPr>
              <a:t>for</a:t>
            </a:r>
            <a:r>
              <a:rPr sz="1050" b="1" spc="-135" dirty="0">
                <a:solidFill>
                  <a:srgbClr val="FFFFFF"/>
                </a:solidFill>
                <a:latin typeface="Arial"/>
                <a:cs typeface="Arial"/>
              </a:rPr>
              <a:t> </a:t>
            </a:r>
            <a:r>
              <a:rPr sz="1050" b="1" spc="5" dirty="0">
                <a:solidFill>
                  <a:srgbClr val="FFFFFF"/>
                </a:solidFill>
                <a:latin typeface="Arial"/>
                <a:cs typeface="Arial"/>
              </a:rPr>
              <a:t>money;  </a:t>
            </a:r>
            <a:r>
              <a:rPr sz="1050" b="1" spc="-20" dirty="0">
                <a:solidFill>
                  <a:srgbClr val="FFFFFF"/>
                </a:solidFill>
                <a:latin typeface="Arial"/>
                <a:cs typeface="Arial"/>
              </a:rPr>
              <a:t>Less confusing;  </a:t>
            </a:r>
            <a:r>
              <a:rPr sz="1050" b="1" spc="15" dirty="0">
                <a:solidFill>
                  <a:srgbClr val="FFFFFF"/>
                </a:solidFill>
                <a:latin typeface="Arial"/>
                <a:cs typeface="Arial"/>
              </a:rPr>
              <a:t>Saves</a:t>
            </a:r>
            <a:r>
              <a:rPr sz="1050" b="1" spc="-85" dirty="0">
                <a:solidFill>
                  <a:srgbClr val="FFFFFF"/>
                </a:solidFill>
                <a:latin typeface="Arial"/>
                <a:cs typeface="Arial"/>
              </a:rPr>
              <a:t> </a:t>
            </a:r>
            <a:r>
              <a:rPr sz="1050" b="1" dirty="0">
                <a:solidFill>
                  <a:srgbClr val="FFFFFF"/>
                </a:solidFill>
                <a:latin typeface="Arial"/>
                <a:cs typeface="Arial"/>
              </a:rPr>
              <a:t>time</a:t>
            </a:r>
            <a:endParaRPr sz="1050">
              <a:latin typeface="Arial"/>
              <a:cs typeface="Arial"/>
            </a:endParaRPr>
          </a:p>
        </p:txBody>
      </p:sp>
      <p:sp>
        <p:nvSpPr>
          <p:cNvPr id="93" name="object 13">
            <a:extLst>
              <a:ext uri="{FF2B5EF4-FFF2-40B4-BE49-F238E27FC236}">
                <a16:creationId xmlns:a16="http://schemas.microsoft.com/office/drawing/2014/main" id="{9279BC33-E92C-4023-8C66-A19D1F617E40}"/>
              </a:ext>
            </a:extLst>
          </p:cNvPr>
          <p:cNvSpPr txBox="1"/>
          <p:nvPr/>
        </p:nvSpPr>
        <p:spPr>
          <a:xfrm>
            <a:off x="2587370" y="2539936"/>
            <a:ext cx="2950210" cy="490220"/>
          </a:xfrm>
          <a:prstGeom prst="rect">
            <a:avLst/>
          </a:prstGeom>
        </p:spPr>
        <p:txBody>
          <a:bodyPr vert="horz" wrap="square" lIns="0" tIns="22860" rIns="0" bIns="0" rtlCol="0">
            <a:spAutoFit/>
          </a:bodyPr>
          <a:lstStyle/>
          <a:p>
            <a:pPr marL="185420" marR="5080" indent="-172720">
              <a:lnSpc>
                <a:spcPts val="1200"/>
              </a:lnSpc>
              <a:spcBef>
                <a:spcPts val="180"/>
              </a:spcBef>
            </a:pPr>
            <a:r>
              <a:rPr sz="1050" spc="-10" dirty="0">
                <a:solidFill>
                  <a:srgbClr val="00338D"/>
                </a:solidFill>
                <a:latin typeface="Arial"/>
                <a:cs typeface="Arial"/>
              </a:rPr>
              <a:t>— </a:t>
            </a:r>
            <a:r>
              <a:rPr sz="1050" spc="-5" dirty="0">
                <a:solidFill>
                  <a:srgbClr val="00338D"/>
                </a:solidFill>
                <a:latin typeface="Arial"/>
                <a:cs typeface="Arial"/>
              </a:rPr>
              <a:t>Besides </a:t>
            </a:r>
            <a:r>
              <a:rPr sz="1050" spc="-40" dirty="0">
                <a:solidFill>
                  <a:srgbClr val="00338D"/>
                </a:solidFill>
                <a:latin typeface="Arial"/>
                <a:cs typeface="Arial"/>
              </a:rPr>
              <a:t>value </a:t>
            </a:r>
            <a:r>
              <a:rPr sz="1050" spc="-30" dirty="0">
                <a:solidFill>
                  <a:srgbClr val="00338D"/>
                </a:solidFill>
                <a:latin typeface="Arial"/>
                <a:cs typeface="Arial"/>
              </a:rPr>
              <a:t>for </a:t>
            </a:r>
            <a:r>
              <a:rPr sz="1050" spc="-10" dirty="0">
                <a:solidFill>
                  <a:srgbClr val="00338D"/>
                </a:solidFill>
                <a:latin typeface="Arial"/>
                <a:cs typeface="Arial"/>
              </a:rPr>
              <a:t>money, </a:t>
            </a:r>
            <a:r>
              <a:rPr sz="1050" spc="-25" dirty="0">
                <a:solidFill>
                  <a:srgbClr val="00338D"/>
                </a:solidFill>
                <a:latin typeface="Arial"/>
                <a:cs typeface="Arial"/>
              </a:rPr>
              <a:t>hard </a:t>
            </a:r>
            <a:r>
              <a:rPr sz="1050" spc="-15" dirty="0">
                <a:solidFill>
                  <a:srgbClr val="00338D"/>
                </a:solidFill>
                <a:latin typeface="Arial"/>
                <a:cs typeface="Arial"/>
              </a:rPr>
              <a:t>discount </a:t>
            </a:r>
            <a:r>
              <a:rPr sz="1050" spc="-20" dirty="0">
                <a:solidFill>
                  <a:srgbClr val="00338D"/>
                </a:solidFill>
                <a:latin typeface="Arial"/>
                <a:cs typeface="Arial"/>
              </a:rPr>
              <a:t>stores  </a:t>
            </a:r>
            <a:r>
              <a:rPr sz="1050" spc="-25" dirty="0">
                <a:solidFill>
                  <a:srgbClr val="00338D"/>
                </a:solidFill>
                <a:latin typeface="Arial"/>
                <a:cs typeface="Arial"/>
              </a:rPr>
              <a:t>are</a:t>
            </a:r>
            <a:r>
              <a:rPr sz="1050" spc="-75" dirty="0">
                <a:solidFill>
                  <a:srgbClr val="00338D"/>
                </a:solidFill>
                <a:latin typeface="Arial"/>
                <a:cs typeface="Arial"/>
              </a:rPr>
              <a:t> </a:t>
            </a:r>
            <a:r>
              <a:rPr sz="1050" spc="-20" dirty="0">
                <a:solidFill>
                  <a:srgbClr val="00338D"/>
                </a:solidFill>
                <a:latin typeface="Arial"/>
                <a:cs typeface="Arial"/>
              </a:rPr>
              <a:t>often</a:t>
            </a:r>
            <a:r>
              <a:rPr sz="1050" spc="-60" dirty="0">
                <a:solidFill>
                  <a:srgbClr val="00338D"/>
                </a:solidFill>
                <a:latin typeface="Arial"/>
                <a:cs typeface="Arial"/>
              </a:rPr>
              <a:t> </a:t>
            </a:r>
            <a:r>
              <a:rPr sz="1050" b="1" spc="-5" dirty="0">
                <a:solidFill>
                  <a:srgbClr val="00338D"/>
                </a:solidFill>
                <a:latin typeface="Arial"/>
                <a:cs typeface="Arial"/>
              </a:rPr>
              <a:t>convenient</a:t>
            </a:r>
            <a:r>
              <a:rPr sz="1050" b="1" spc="-65" dirty="0">
                <a:solidFill>
                  <a:srgbClr val="00338D"/>
                </a:solidFill>
                <a:latin typeface="Arial"/>
                <a:cs typeface="Arial"/>
              </a:rPr>
              <a:t> </a:t>
            </a:r>
            <a:r>
              <a:rPr sz="1050" spc="-20" dirty="0">
                <a:solidFill>
                  <a:srgbClr val="00338D"/>
                </a:solidFill>
                <a:latin typeface="Arial"/>
                <a:cs typeface="Arial"/>
              </a:rPr>
              <a:t>and</a:t>
            </a:r>
            <a:r>
              <a:rPr sz="1050" spc="-75" dirty="0">
                <a:solidFill>
                  <a:srgbClr val="00338D"/>
                </a:solidFill>
                <a:latin typeface="Arial"/>
                <a:cs typeface="Arial"/>
              </a:rPr>
              <a:t> </a:t>
            </a:r>
            <a:r>
              <a:rPr sz="1050" b="1" spc="-45" dirty="0">
                <a:solidFill>
                  <a:srgbClr val="00338D"/>
                </a:solidFill>
                <a:latin typeface="Arial"/>
                <a:cs typeface="Arial"/>
              </a:rPr>
              <a:t>easy</a:t>
            </a:r>
            <a:r>
              <a:rPr sz="1050" b="1" spc="-70" dirty="0">
                <a:solidFill>
                  <a:srgbClr val="00338D"/>
                </a:solidFill>
                <a:latin typeface="Arial"/>
                <a:cs typeface="Arial"/>
              </a:rPr>
              <a:t> </a:t>
            </a:r>
            <a:r>
              <a:rPr sz="1050" b="1" spc="-20" dirty="0">
                <a:solidFill>
                  <a:srgbClr val="00338D"/>
                </a:solidFill>
                <a:latin typeface="Arial"/>
                <a:cs typeface="Arial"/>
              </a:rPr>
              <a:t>to</a:t>
            </a:r>
            <a:r>
              <a:rPr sz="1050" b="1" spc="-45" dirty="0">
                <a:solidFill>
                  <a:srgbClr val="00338D"/>
                </a:solidFill>
                <a:latin typeface="Arial"/>
                <a:cs typeface="Arial"/>
              </a:rPr>
              <a:t> </a:t>
            </a:r>
            <a:r>
              <a:rPr sz="1050" b="1" spc="-30" dirty="0">
                <a:solidFill>
                  <a:srgbClr val="00338D"/>
                </a:solidFill>
                <a:latin typeface="Arial"/>
                <a:cs typeface="Arial"/>
              </a:rPr>
              <a:t>shop</a:t>
            </a:r>
            <a:r>
              <a:rPr sz="1050" b="1" spc="-50" dirty="0">
                <a:solidFill>
                  <a:srgbClr val="00338D"/>
                </a:solidFill>
                <a:latin typeface="Arial"/>
                <a:cs typeface="Arial"/>
              </a:rPr>
              <a:t> </a:t>
            </a:r>
            <a:r>
              <a:rPr sz="1050" b="1" spc="-45" dirty="0">
                <a:solidFill>
                  <a:srgbClr val="00338D"/>
                </a:solidFill>
                <a:latin typeface="Arial"/>
                <a:cs typeface="Arial"/>
              </a:rPr>
              <a:t>around</a:t>
            </a:r>
            <a:r>
              <a:rPr sz="1050" spc="-45" dirty="0">
                <a:solidFill>
                  <a:srgbClr val="00338D"/>
                </a:solidFill>
                <a:latin typeface="Arial"/>
                <a:cs typeface="Arial"/>
              </a:rPr>
              <a:t>,  </a:t>
            </a:r>
            <a:r>
              <a:rPr sz="1050" spc="-40" dirty="0">
                <a:solidFill>
                  <a:srgbClr val="00338D"/>
                </a:solidFill>
                <a:latin typeface="Arial"/>
                <a:cs typeface="Arial"/>
              </a:rPr>
              <a:t>given </a:t>
            </a:r>
            <a:r>
              <a:rPr sz="1050" spc="-5" dirty="0">
                <a:solidFill>
                  <a:srgbClr val="00338D"/>
                </a:solidFill>
                <a:latin typeface="Arial"/>
                <a:cs typeface="Arial"/>
              </a:rPr>
              <a:t>the </a:t>
            </a:r>
            <a:r>
              <a:rPr sz="1050" b="1" dirty="0">
                <a:solidFill>
                  <a:srgbClr val="00338D"/>
                </a:solidFill>
                <a:latin typeface="Arial"/>
                <a:cs typeface="Arial"/>
              </a:rPr>
              <a:t>low </a:t>
            </a:r>
            <a:r>
              <a:rPr sz="1050" b="1" spc="-25" dirty="0">
                <a:solidFill>
                  <a:srgbClr val="00338D"/>
                </a:solidFill>
                <a:latin typeface="Arial"/>
                <a:cs typeface="Arial"/>
              </a:rPr>
              <a:t>choice</a:t>
            </a:r>
            <a:r>
              <a:rPr sz="1050" b="1" spc="-75" dirty="0">
                <a:solidFill>
                  <a:srgbClr val="00338D"/>
                </a:solidFill>
                <a:latin typeface="Arial"/>
                <a:cs typeface="Arial"/>
              </a:rPr>
              <a:t> </a:t>
            </a:r>
            <a:r>
              <a:rPr sz="1050" b="1" spc="-25" dirty="0">
                <a:solidFill>
                  <a:srgbClr val="00338D"/>
                </a:solidFill>
                <a:latin typeface="Arial"/>
                <a:cs typeface="Arial"/>
              </a:rPr>
              <a:t>complexity</a:t>
            </a:r>
            <a:endParaRPr sz="1050">
              <a:latin typeface="Arial"/>
              <a:cs typeface="Arial"/>
            </a:endParaRPr>
          </a:p>
        </p:txBody>
      </p:sp>
      <p:sp>
        <p:nvSpPr>
          <p:cNvPr id="94" name="object 14">
            <a:extLst>
              <a:ext uri="{FF2B5EF4-FFF2-40B4-BE49-F238E27FC236}">
                <a16:creationId xmlns:a16="http://schemas.microsoft.com/office/drawing/2014/main" id="{F2020FF8-C728-4F18-AEBA-388EFCD7A2DE}"/>
              </a:ext>
            </a:extLst>
          </p:cNvPr>
          <p:cNvSpPr txBox="1"/>
          <p:nvPr/>
        </p:nvSpPr>
        <p:spPr>
          <a:xfrm>
            <a:off x="995680" y="3373120"/>
            <a:ext cx="1483360" cy="736600"/>
          </a:xfrm>
          <a:prstGeom prst="rect">
            <a:avLst/>
          </a:prstGeom>
          <a:solidFill>
            <a:srgbClr val="00338D"/>
          </a:solidFill>
        </p:spPr>
        <p:txBody>
          <a:bodyPr vert="horz" wrap="square" lIns="0" tIns="53975" rIns="0" bIns="0" rtlCol="0">
            <a:spAutoFit/>
          </a:bodyPr>
          <a:lstStyle/>
          <a:p>
            <a:pPr marL="92075" marR="165735">
              <a:lnSpc>
                <a:spcPct val="99700"/>
              </a:lnSpc>
              <a:spcBef>
                <a:spcPts val="425"/>
              </a:spcBef>
            </a:pPr>
            <a:r>
              <a:rPr sz="1050" b="1" spc="-10" dirty="0">
                <a:solidFill>
                  <a:srgbClr val="FFFFFF"/>
                </a:solidFill>
                <a:latin typeface="Arial"/>
                <a:cs typeface="Arial"/>
              </a:rPr>
              <a:t>Option </a:t>
            </a:r>
            <a:r>
              <a:rPr sz="1050" b="1" spc="-20" dirty="0">
                <a:solidFill>
                  <a:srgbClr val="FFFFFF"/>
                </a:solidFill>
                <a:latin typeface="Arial"/>
                <a:cs typeface="Arial"/>
              </a:rPr>
              <a:t>to </a:t>
            </a:r>
            <a:r>
              <a:rPr sz="1050" b="1" spc="-25" dirty="0">
                <a:solidFill>
                  <a:srgbClr val="FFFFFF"/>
                </a:solidFill>
                <a:latin typeface="Arial"/>
                <a:cs typeface="Arial"/>
              </a:rPr>
              <a:t>choose  </a:t>
            </a:r>
            <a:r>
              <a:rPr sz="1050" b="1" spc="25" dirty="0">
                <a:solidFill>
                  <a:srgbClr val="FFFFFF"/>
                </a:solidFill>
                <a:latin typeface="Arial"/>
                <a:cs typeface="Arial"/>
              </a:rPr>
              <a:t>between </a:t>
            </a:r>
            <a:r>
              <a:rPr sz="1050" b="1" spc="5" dirty="0">
                <a:solidFill>
                  <a:srgbClr val="FFFFFF"/>
                </a:solidFill>
                <a:latin typeface="Arial"/>
                <a:cs typeface="Arial"/>
              </a:rPr>
              <a:t>value</a:t>
            </a:r>
            <a:r>
              <a:rPr sz="1050" b="1" spc="-135" dirty="0">
                <a:solidFill>
                  <a:srgbClr val="FFFFFF"/>
                </a:solidFill>
                <a:latin typeface="Arial"/>
                <a:cs typeface="Arial"/>
              </a:rPr>
              <a:t> </a:t>
            </a:r>
            <a:r>
              <a:rPr sz="1050" b="1" spc="10" dirty="0">
                <a:solidFill>
                  <a:srgbClr val="FFFFFF"/>
                </a:solidFill>
                <a:latin typeface="Arial"/>
                <a:cs typeface="Arial"/>
              </a:rPr>
              <a:t>and  premium </a:t>
            </a:r>
            <a:r>
              <a:rPr sz="1050" b="1" spc="5" dirty="0">
                <a:solidFill>
                  <a:srgbClr val="FFFFFF"/>
                </a:solidFill>
                <a:latin typeface="Arial"/>
                <a:cs typeface="Arial"/>
              </a:rPr>
              <a:t>range  </a:t>
            </a:r>
            <a:r>
              <a:rPr sz="1050" b="1" spc="-20" dirty="0">
                <a:solidFill>
                  <a:srgbClr val="FFFFFF"/>
                </a:solidFill>
                <a:latin typeface="Arial"/>
                <a:cs typeface="Arial"/>
              </a:rPr>
              <a:t>(food-discounters)</a:t>
            </a:r>
            <a:endParaRPr sz="1050">
              <a:latin typeface="Arial"/>
              <a:cs typeface="Arial"/>
            </a:endParaRPr>
          </a:p>
        </p:txBody>
      </p:sp>
      <p:sp>
        <p:nvSpPr>
          <p:cNvPr id="95" name="object 15">
            <a:extLst>
              <a:ext uri="{FF2B5EF4-FFF2-40B4-BE49-F238E27FC236}">
                <a16:creationId xmlns:a16="http://schemas.microsoft.com/office/drawing/2014/main" id="{C614E70B-8DA7-4FD6-8031-9D16E0F8708C}"/>
              </a:ext>
            </a:extLst>
          </p:cNvPr>
          <p:cNvSpPr txBox="1"/>
          <p:nvPr/>
        </p:nvSpPr>
        <p:spPr>
          <a:xfrm>
            <a:off x="2587370" y="3445573"/>
            <a:ext cx="2832735" cy="489584"/>
          </a:xfrm>
          <a:prstGeom prst="rect">
            <a:avLst/>
          </a:prstGeom>
        </p:spPr>
        <p:txBody>
          <a:bodyPr vert="horz" wrap="square" lIns="0" tIns="22860" rIns="0" bIns="0" rtlCol="0">
            <a:spAutoFit/>
          </a:bodyPr>
          <a:lstStyle/>
          <a:p>
            <a:pPr marL="185420" marR="5080" indent="-172720" algn="just">
              <a:lnSpc>
                <a:spcPts val="1200"/>
              </a:lnSpc>
              <a:spcBef>
                <a:spcPts val="180"/>
              </a:spcBef>
            </a:pPr>
            <a:r>
              <a:rPr sz="1050" spc="-10" dirty="0">
                <a:solidFill>
                  <a:srgbClr val="00338D"/>
                </a:solidFill>
                <a:latin typeface="Arial"/>
                <a:cs typeface="Arial"/>
              </a:rPr>
              <a:t>—</a:t>
            </a:r>
            <a:r>
              <a:rPr sz="1050" spc="25" dirty="0">
                <a:solidFill>
                  <a:srgbClr val="00338D"/>
                </a:solidFill>
                <a:latin typeface="Arial"/>
                <a:cs typeface="Arial"/>
              </a:rPr>
              <a:t> </a:t>
            </a:r>
            <a:r>
              <a:rPr sz="1050" b="1" dirty="0">
                <a:solidFill>
                  <a:srgbClr val="00338D"/>
                </a:solidFill>
                <a:latin typeface="Arial"/>
                <a:cs typeface="Arial"/>
              </a:rPr>
              <a:t>Premium</a:t>
            </a:r>
            <a:r>
              <a:rPr sz="1050" b="1" spc="-100" dirty="0">
                <a:solidFill>
                  <a:srgbClr val="00338D"/>
                </a:solidFill>
                <a:latin typeface="Arial"/>
                <a:cs typeface="Arial"/>
              </a:rPr>
              <a:t> </a:t>
            </a:r>
            <a:r>
              <a:rPr sz="1050" b="1" spc="-10" dirty="0">
                <a:solidFill>
                  <a:srgbClr val="00338D"/>
                </a:solidFill>
                <a:latin typeface="Arial"/>
                <a:cs typeface="Arial"/>
              </a:rPr>
              <a:t>range</a:t>
            </a:r>
            <a:r>
              <a:rPr sz="1050" b="1" spc="-70" dirty="0">
                <a:solidFill>
                  <a:srgbClr val="00338D"/>
                </a:solidFill>
                <a:latin typeface="Arial"/>
                <a:cs typeface="Arial"/>
              </a:rPr>
              <a:t> </a:t>
            </a:r>
            <a:r>
              <a:rPr sz="1050" spc="-30" dirty="0">
                <a:solidFill>
                  <a:srgbClr val="00338D"/>
                </a:solidFill>
                <a:latin typeface="Arial"/>
                <a:cs typeface="Arial"/>
              </a:rPr>
              <a:t>introduced</a:t>
            </a:r>
            <a:r>
              <a:rPr sz="1050" spc="-70" dirty="0">
                <a:solidFill>
                  <a:srgbClr val="00338D"/>
                </a:solidFill>
                <a:latin typeface="Arial"/>
                <a:cs typeface="Arial"/>
              </a:rPr>
              <a:t> </a:t>
            </a:r>
            <a:r>
              <a:rPr sz="1050" spc="-10" dirty="0">
                <a:solidFill>
                  <a:srgbClr val="00338D"/>
                </a:solidFill>
                <a:latin typeface="Arial"/>
                <a:cs typeface="Arial"/>
              </a:rPr>
              <a:t>—</a:t>
            </a:r>
            <a:r>
              <a:rPr sz="1050" spc="-55" dirty="0">
                <a:solidFill>
                  <a:srgbClr val="00338D"/>
                </a:solidFill>
                <a:latin typeface="Arial"/>
                <a:cs typeface="Arial"/>
              </a:rPr>
              <a:t> </a:t>
            </a:r>
            <a:r>
              <a:rPr sz="1050" b="1" spc="-20" dirty="0">
                <a:solidFill>
                  <a:srgbClr val="00338D"/>
                </a:solidFill>
                <a:latin typeface="Arial"/>
                <a:cs typeface="Arial"/>
              </a:rPr>
              <a:t>attracting</a:t>
            </a:r>
            <a:r>
              <a:rPr sz="1050" b="1" spc="-130" dirty="0">
                <a:solidFill>
                  <a:srgbClr val="00338D"/>
                </a:solidFill>
                <a:latin typeface="Arial"/>
                <a:cs typeface="Arial"/>
              </a:rPr>
              <a:t> </a:t>
            </a:r>
            <a:r>
              <a:rPr sz="1050" b="1" spc="-15" dirty="0">
                <a:solidFill>
                  <a:srgbClr val="00338D"/>
                </a:solidFill>
                <a:latin typeface="Arial"/>
                <a:cs typeface="Arial"/>
              </a:rPr>
              <a:t>new  </a:t>
            </a:r>
            <a:r>
              <a:rPr sz="1050" b="1" spc="-20" dirty="0">
                <a:solidFill>
                  <a:srgbClr val="00338D"/>
                </a:solidFill>
                <a:latin typeface="Arial"/>
                <a:cs typeface="Arial"/>
              </a:rPr>
              <a:t>set</a:t>
            </a:r>
            <a:r>
              <a:rPr sz="1050" b="1" spc="-90" dirty="0">
                <a:solidFill>
                  <a:srgbClr val="00338D"/>
                </a:solidFill>
                <a:latin typeface="Arial"/>
                <a:cs typeface="Arial"/>
              </a:rPr>
              <a:t> </a:t>
            </a:r>
            <a:r>
              <a:rPr sz="1050" b="1" spc="-5" dirty="0">
                <a:solidFill>
                  <a:srgbClr val="00338D"/>
                </a:solidFill>
                <a:latin typeface="Arial"/>
                <a:cs typeface="Arial"/>
              </a:rPr>
              <a:t>of</a:t>
            </a:r>
            <a:r>
              <a:rPr sz="1050" b="1" spc="-10" dirty="0">
                <a:solidFill>
                  <a:srgbClr val="00338D"/>
                </a:solidFill>
                <a:latin typeface="Arial"/>
                <a:cs typeface="Arial"/>
              </a:rPr>
              <a:t> </a:t>
            </a:r>
            <a:r>
              <a:rPr sz="1050" b="1" spc="-20" dirty="0">
                <a:solidFill>
                  <a:srgbClr val="00338D"/>
                </a:solidFill>
                <a:latin typeface="Arial"/>
                <a:cs typeface="Arial"/>
              </a:rPr>
              <a:t>consumers, </a:t>
            </a:r>
            <a:r>
              <a:rPr sz="1050" spc="-25" dirty="0">
                <a:solidFill>
                  <a:srgbClr val="00338D"/>
                </a:solidFill>
                <a:latin typeface="Arial"/>
                <a:cs typeface="Arial"/>
              </a:rPr>
              <a:t>who</a:t>
            </a:r>
            <a:r>
              <a:rPr sz="1050" spc="-85" dirty="0">
                <a:solidFill>
                  <a:srgbClr val="00338D"/>
                </a:solidFill>
                <a:latin typeface="Arial"/>
                <a:cs typeface="Arial"/>
              </a:rPr>
              <a:t> </a:t>
            </a:r>
            <a:r>
              <a:rPr sz="1050" spc="-15" dirty="0">
                <a:solidFill>
                  <a:srgbClr val="00338D"/>
                </a:solidFill>
                <a:latin typeface="Arial"/>
                <a:cs typeface="Arial"/>
              </a:rPr>
              <a:t>traditionally</a:t>
            </a:r>
            <a:r>
              <a:rPr sz="1050" spc="-100" dirty="0">
                <a:solidFill>
                  <a:srgbClr val="00338D"/>
                </a:solidFill>
                <a:latin typeface="Arial"/>
                <a:cs typeface="Arial"/>
              </a:rPr>
              <a:t> </a:t>
            </a:r>
            <a:r>
              <a:rPr sz="1050" spc="-20" dirty="0">
                <a:solidFill>
                  <a:srgbClr val="00338D"/>
                </a:solidFill>
                <a:latin typeface="Arial"/>
                <a:cs typeface="Arial"/>
              </a:rPr>
              <a:t>would</a:t>
            </a:r>
            <a:r>
              <a:rPr sz="1050" spc="-85" dirty="0">
                <a:solidFill>
                  <a:srgbClr val="00338D"/>
                </a:solidFill>
                <a:latin typeface="Arial"/>
                <a:cs typeface="Arial"/>
              </a:rPr>
              <a:t> </a:t>
            </a:r>
            <a:r>
              <a:rPr sz="1050" spc="-20" dirty="0">
                <a:solidFill>
                  <a:srgbClr val="00338D"/>
                </a:solidFill>
                <a:latin typeface="Arial"/>
                <a:cs typeface="Arial"/>
              </a:rPr>
              <a:t>not  </a:t>
            </a:r>
            <a:r>
              <a:rPr sz="1050" spc="-50" dirty="0">
                <a:solidFill>
                  <a:srgbClr val="00338D"/>
                </a:solidFill>
                <a:latin typeface="Arial"/>
                <a:cs typeface="Arial"/>
              </a:rPr>
              <a:t>have </a:t>
            </a:r>
            <a:r>
              <a:rPr sz="1050" spc="-15" dirty="0">
                <a:solidFill>
                  <a:srgbClr val="00338D"/>
                </a:solidFill>
                <a:latin typeface="Arial"/>
                <a:cs typeface="Arial"/>
              </a:rPr>
              <a:t>shopped at</a:t>
            </a:r>
            <a:r>
              <a:rPr sz="1050" spc="-35" dirty="0">
                <a:solidFill>
                  <a:srgbClr val="00338D"/>
                </a:solidFill>
                <a:latin typeface="Arial"/>
                <a:cs typeface="Arial"/>
              </a:rPr>
              <a:t> </a:t>
            </a:r>
            <a:r>
              <a:rPr sz="1050" spc="-15" dirty="0">
                <a:solidFill>
                  <a:srgbClr val="00338D"/>
                </a:solidFill>
                <a:latin typeface="Arial"/>
                <a:cs typeface="Arial"/>
              </a:rPr>
              <a:t>discounters</a:t>
            </a:r>
            <a:endParaRPr sz="1050">
              <a:latin typeface="Arial"/>
              <a:cs typeface="Arial"/>
            </a:endParaRPr>
          </a:p>
        </p:txBody>
      </p:sp>
      <p:sp>
        <p:nvSpPr>
          <p:cNvPr id="96" name="object 16">
            <a:extLst>
              <a:ext uri="{FF2B5EF4-FFF2-40B4-BE49-F238E27FC236}">
                <a16:creationId xmlns:a16="http://schemas.microsoft.com/office/drawing/2014/main" id="{A7810FD1-1953-4CAA-9EE6-050CA4793E3B}"/>
              </a:ext>
            </a:extLst>
          </p:cNvPr>
          <p:cNvSpPr txBox="1"/>
          <p:nvPr/>
        </p:nvSpPr>
        <p:spPr>
          <a:xfrm>
            <a:off x="995680" y="5100320"/>
            <a:ext cx="1483360" cy="736600"/>
          </a:xfrm>
          <a:prstGeom prst="rect">
            <a:avLst/>
          </a:prstGeom>
          <a:solidFill>
            <a:srgbClr val="00338D"/>
          </a:solidFill>
        </p:spPr>
        <p:txBody>
          <a:bodyPr vert="horz" wrap="square" lIns="0" tIns="57785" rIns="0" bIns="0" rtlCol="0">
            <a:spAutoFit/>
          </a:bodyPr>
          <a:lstStyle/>
          <a:p>
            <a:pPr marL="92075" marR="497840">
              <a:lnSpc>
                <a:spcPct val="99600"/>
              </a:lnSpc>
              <a:spcBef>
                <a:spcPts val="455"/>
              </a:spcBef>
            </a:pPr>
            <a:r>
              <a:rPr sz="1050" b="1" spc="-20" dirty="0">
                <a:solidFill>
                  <a:srgbClr val="FFFFFF"/>
                </a:solidFill>
                <a:latin typeface="Arial"/>
                <a:cs typeface="Arial"/>
              </a:rPr>
              <a:t>Lesser stigma  </a:t>
            </a:r>
            <a:r>
              <a:rPr sz="1050" b="1" spc="5" dirty="0">
                <a:solidFill>
                  <a:srgbClr val="FFFFFF"/>
                </a:solidFill>
                <a:latin typeface="Arial"/>
                <a:cs typeface="Arial"/>
              </a:rPr>
              <a:t>attached </a:t>
            </a:r>
            <a:r>
              <a:rPr sz="1050" b="1" spc="-20" dirty="0">
                <a:solidFill>
                  <a:srgbClr val="FFFFFF"/>
                </a:solidFill>
                <a:latin typeface="Arial"/>
                <a:cs typeface="Arial"/>
              </a:rPr>
              <a:t>to  </a:t>
            </a:r>
            <a:r>
              <a:rPr sz="1050" b="1" spc="-15" dirty="0">
                <a:solidFill>
                  <a:srgbClr val="FFFFFF"/>
                </a:solidFill>
                <a:latin typeface="Arial"/>
                <a:cs typeface="Arial"/>
              </a:rPr>
              <a:t>shopping </a:t>
            </a:r>
            <a:r>
              <a:rPr sz="1050" b="1" spc="25" dirty="0">
                <a:solidFill>
                  <a:srgbClr val="FFFFFF"/>
                </a:solidFill>
                <a:latin typeface="Arial"/>
                <a:cs typeface="Arial"/>
              </a:rPr>
              <a:t>at  </a:t>
            </a:r>
            <a:r>
              <a:rPr sz="1050" b="1" spc="-15" dirty="0">
                <a:solidFill>
                  <a:srgbClr val="FFFFFF"/>
                </a:solidFill>
                <a:latin typeface="Arial"/>
                <a:cs typeface="Arial"/>
              </a:rPr>
              <a:t>discounters</a:t>
            </a:r>
            <a:endParaRPr sz="1050">
              <a:latin typeface="Arial"/>
              <a:cs typeface="Arial"/>
            </a:endParaRPr>
          </a:p>
        </p:txBody>
      </p:sp>
      <p:sp>
        <p:nvSpPr>
          <p:cNvPr id="97" name="object 17">
            <a:extLst>
              <a:ext uri="{FF2B5EF4-FFF2-40B4-BE49-F238E27FC236}">
                <a16:creationId xmlns:a16="http://schemas.microsoft.com/office/drawing/2014/main" id="{427F5129-6B95-4F9C-80FC-12F233246658}"/>
              </a:ext>
            </a:extLst>
          </p:cNvPr>
          <p:cNvSpPr txBox="1"/>
          <p:nvPr/>
        </p:nvSpPr>
        <p:spPr>
          <a:xfrm>
            <a:off x="2587370" y="5256212"/>
            <a:ext cx="2794635" cy="337185"/>
          </a:xfrm>
          <a:prstGeom prst="rect">
            <a:avLst/>
          </a:prstGeom>
        </p:spPr>
        <p:txBody>
          <a:bodyPr vert="horz" wrap="square" lIns="0" tIns="11430" rIns="0" bIns="0" rtlCol="0">
            <a:spAutoFit/>
          </a:bodyPr>
          <a:lstStyle/>
          <a:p>
            <a:pPr marL="12700">
              <a:lnSpc>
                <a:spcPts val="1230"/>
              </a:lnSpc>
              <a:spcBef>
                <a:spcPts val="90"/>
              </a:spcBef>
            </a:pPr>
            <a:r>
              <a:rPr sz="1050" spc="-10" dirty="0">
                <a:solidFill>
                  <a:srgbClr val="00338D"/>
                </a:solidFill>
                <a:latin typeface="Arial"/>
                <a:cs typeface="Arial"/>
              </a:rPr>
              <a:t>—</a:t>
            </a:r>
            <a:r>
              <a:rPr sz="1050" spc="25" dirty="0">
                <a:solidFill>
                  <a:srgbClr val="00338D"/>
                </a:solidFill>
                <a:latin typeface="Arial"/>
                <a:cs typeface="Arial"/>
              </a:rPr>
              <a:t> </a:t>
            </a:r>
            <a:r>
              <a:rPr sz="1050" b="1" spc="-15" dirty="0">
                <a:solidFill>
                  <a:srgbClr val="00338D"/>
                </a:solidFill>
                <a:latin typeface="Arial"/>
                <a:cs typeface="Arial"/>
              </a:rPr>
              <a:t>75</a:t>
            </a:r>
            <a:r>
              <a:rPr sz="1050" b="1" spc="-70" dirty="0">
                <a:solidFill>
                  <a:srgbClr val="00338D"/>
                </a:solidFill>
                <a:latin typeface="Arial"/>
                <a:cs typeface="Arial"/>
              </a:rPr>
              <a:t> </a:t>
            </a:r>
            <a:r>
              <a:rPr sz="1050" b="1" spc="5" dirty="0">
                <a:solidFill>
                  <a:srgbClr val="00338D"/>
                </a:solidFill>
                <a:latin typeface="Arial"/>
                <a:cs typeface="Arial"/>
              </a:rPr>
              <a:t>percent</a:t>
            </a:r>
            <a:r>
              <a:rPr sz="1050" b="1" spc="-70" dirty="0">
                <a:solidFill>
                  <a:srgbClr val="00338D"/>
                </a:solidFill>
                <a:latin typeface="Arial"/>
                <a:cs typeface="Arial"/>
              </a:rPr>
              <a:t> </a:t>
            </a:r>
            <a:r>
              <a:rPr sz="1050" spc="-15" dirty="0">
                <a:solidFill>
                  <a:srgbClr val="00338D"/>
                </a:solidFill>
                <a:latin typeface="Arial"/>
                <a:cs typeface="Arial"/>
              </a:rPr>
              <a:t>of</a:t>
            </a:r>
            <a:r>
              <a:rPr sz="1050" spc="-100" dirty="0">
                <a:solidFill>
                  <a:srgbClr val="00338D"/>
                </a:solidFill>
                <a:latin typeface="Arial"/>
                <a:cs typeface="Arial"/>
              </a:rPr>
              <a:t> </a:t>
            </a:r>
            <a:r>
              <a:rPr sz="1050" spc="-20" dirty="0">
                <a:solidFill>
                  <a:srgbClr val="00338D"/>
                </a:solidFill>
                <a:latin typeface="Arial"/>
                <a:cs typeface="Arial"/>
              </a:rPr>
              <a:t>shoppers</a:t>
            </a:r>
            <a:r>
              <a:rPr sz="1050" spc="-95" dirty="0">
                <a:solidFill>
                  <a:srgbClr val="00338D"/>
                </a:solidFill>
                <a:latin typeface="Arial"/>
                <a:cs typeface="Arial"/>
              </a:rPr>
              <a:t> </a:t>
            </a:r>
            <a:r>
              <a:rPr sz="1050" spc="-30" dirty="0">
                <a:solidFill>
                  <a:srgbClr val="00338D"/>
                </a:solidFill>
                <a:latin typeface="Arial"/>
                <a:cs typeface="Arial"/>
              </a:rPr>
              <a:t>feel</a:t>
            </a:r>
            <a:r>
              <a:rPr sz="1050" spc="-40" dirty="0">
                <a:solidFill>
                  <a:srgbClr val="00338D"/>
                </a:solidFill>
                <a:latin typeface="Arial"/>
                <a:cs typeface="Arial"/>
              </a:rPr>
              <a:t> </a:t>
            </a:r>
            <a:r>
              <a:rPr sz="1050" spc="-10" dirty="0">
                <a:solidFill>
                  <a:srgbClr val="00338D"/>
                </a:solidFill>
                <a:latin typeface="Arial"/>
                <a:cs typeface="Arial"/>
              </a:rPr>
              <a:t>that</a:t>
            </a:r>
            <a:r>
              <a:rPr sz="1050" spc="-25" dirty="0">
                <a:solidFill>
                  <a:srgbClr val="00338D"/>
                </a:solidFill>
                <a:latin typeface="Arial"/>
                <a:cs typeface="Arial"/>
              </a:rPr>
              <a:t> stigma</a:t>
            </a:r>
            <a:r>
              <a:rPr sz="1050" spc="-70" dirty="0">
                <a:solidFill>
                  <a:srgbClr val="00338D"/>
                </a:solidFill>
                <a:latin typeface="Arial"/>
                <a:cs typeface="Arial"/>
              </a:rPr>
              <a:t> </a:t>
            </a:r>
            <a:r>
              <a:rPr sz="1050" spc="-20" dirty="0">
                <a:solidFill>
                  <a:srgbClr val="00338D"/>
                </a:solidFill>
                <a:latin typeface="Arial"/>
                <a:cs typeface="Arial"/>
              </a:rPr>
              <a:t>about</a:t>
            </a:r>
            <a:endParaRPr sz="1050">
              <a:latin typeface="Arial"/>
              <a:cs typeface="Arial"/>
            </a:endParaRPr>
          </a:p>
          <a:p>
            <a:pPr marL="185420">
              <a:lnSpc>
                <a:spcPts val="1230"/>
              </a:lnSpc>
            </a:pPr>
            <a:r>
              <a:rPr sz="1050" spc="-15" dirty="0">
                <a:solidFill>
                  <a:srgbClr val="00338D"/>
                </a:solidFill>
                <a:latin typeface="Arial"/>
                <a:cs typeface="Arial"/>
              </a:rPr>
              <a:t>shopping at discounters</a:t>
            </a:r>
            <a:r>
              <a:rPr sz="1050" spc="-235" dirty="0">
                <a:solidFill>
                  <a:srgbClr val="00338D"/>
                </a:solidFill>
                <a:latin typeface="Arial"/>
                <a:cs typeface="Arial"/>
              </a:rPr>
              <a:t> </a:t>
            </a:r>
            <a:r>
              <a:rPr sz="1050" spc="-20" dirty="0">
                <a:solidFill>
                  <a:srgbClr val="00338D"/>
                </a:solidFill>
                <a:latin typeface="Arial"/>
                <a:cs typeface="Arial"/>
              </a:rPr>
              <a:t>has fallen </a:t>
            </a:r>
            <a:r>
              <a:rPr sz="1050" spc="-25" dirty="0">
                <a:solidFill>
                  <a:srgbClr val="00338D"/>
                </a:solidFill>
                <a:latin typeface="Arial"/>
                <a:cs typeface="Arial"/>
              </a:rPr>
              <a:t>away</a:t>
            </a:r>
            <a:endParaRPr sz="1050">
              <a:latin typeface="Arial"/>
              <a:cs typeface="Arial"/>
            </a:endParaRPr>
          </a:p>
        </p:txBody>
      </p:sp>
      <p:sp>
        <p:nvSpPr>
          <p:cNvPr id="98" name="object 18">
            <a:extLst>
              <a:ext uri="{FF2B5EF4-FFF2-40B4-BE49-F238E27FC236}">
                <a16:creationId xmlns:a16="http://schemas.microsoft.com/office/drawing/2014/main" id="{9D18B517-FDD3-4CEB-9EBC-028775011197}"/>
              </a:ext>
            </a:extLst>
          </p:cNvPr>
          <p:cNvSpPr txBox="1"/>
          <p:nvPr/>
        </p:nvSpPr>
        <p:spPr>
          <a:xfrm>
            <a:off x="995680" y="4236720"/>
            <a:ext cx="1483360" cy="736600"/>
          </a:xfrm>
          <a:prstGeom prst="rect">
            <a:avLst/>
          </a:prstGeom>
          <a:solidFill>
            <a:srgbClr val="00338D"/>
          </a:solidFill>
        </p:spPr>
        <p:txBody>
          <a:bodyPr vert="horz" wrap="square" lIns="0" tIns="5715" rIns="0" bIns="0" rtlCol="0">
            <a:spAutoFit/>
          </a:bodyPr>
          <a:lstStyle/>
          <a:p>
            <a:pPr>
              <a:lnSpc>
                <a:spcPct val="100000"/>
              </a:lnSpc>
              <a:spcBef>
                <a:spcPts val="45"/>
              </a:spcBef>
            </a:pPr>
            <a:endParaRPr sz="1350">
              <a:latin typeface="Times New Roman"/>
              <a:cs typeface="Times New Roman"/>
            </a:endParaRPr>
          </a:p>
          <a:p>
            <a:pPr marL="92075">
              <a:lnSpc>
                <a:spcPct val="100000"/>
              </a:lnSpc>
            </a:pPr>
            <a:r>
              <a:rPr sz="1050" b="1" spc="-5" dirty="0">
                <a:solidFill>
                  <a:srgbClr val="FFFFFF"/>
                </a:solidFill>
                <a:latin typeface="Arial"/>
                <a:cs typeface="Arial"/>
              </a:rPr>
              <a:t>Location;</a:t>
            </a:r>
            <a:endParaRPr sz="1050">
              <a:latin typeface="Arial"/>
              <a:cs typeface="Arial"/>
            </a:endParaRPr>
          </a:p>
          <a:p>
            <a:pPr marL="92075">
              <a:lnSpc>
                <a:spcPct val="100000"/>
              </a:lnSpc>
              <a:spcBef>
                <a:spcPts val="185"/>
              </a:spcBef>
            </a:pPr>
            <a:r>
              <a:rPr sz="1050" b="1" spc="-30" dirty="0">
                <a:solidFill>
                  <a:srgbClr val="FFFFFF"/>
                </a:solidFill>
                <a:latin typeface="Arial"/>
                <a:cs typeface="Arial"/>
              </a:rPr>
              <a:t>Ease </a:t>
            </a:r>
            <a:r>
              <a:rPr sz="1050" b="1" spc="-5" dirty="0">
                <a:solidFill>
                  <a:srgbClr val="FFFFFF"/>
                </a:solidFill>
                <a:latin typeface="Arial"/>
                <a:cs typeface="Arial"/>
              </a:rPr>
              <a:t>of</a:t>
            </a:r>
            <a:r>
              <a:rPr sz="1050" b="1" spc="-165" dirty="0">
                <a:solidFill>
                  <a:srgbClr val="FFFFFF"/>
                </a:solidFill>
                <a:latin typeface="Arial"/>
                <a:cs typeface="Arial"/>
              </a:rPr>
              <a:t> </a:t>
            </a:r>
            <a:r>
              <a:rPr sz="1050" b="1" spc="-10" dirty="0">
                <a:solidFill>
                  <a:srgbClr val="FFFFFF"/>
                </a:solidFill>
                <a:latin typeface="Arial"/>
                <a:cs typeface="Arial"/>
              </a:rPr>
              <a:t>access</a:t>
            </a:r>
            <a:endParaRPr sz="1050">
              <a:latin typeface="Arial"/>
              <a:cs typeface="Arial"/>
            </a:endParaRPr>
          </a:p>
        </p:txBody>
      </p:sp>
      <p:sp>
        <p:nvSpPr>
          <p:cNvPr id="99" name="object 19">
            <a:extLst>
              <a:ext uri="{FF2B5EF4-FFF2-40B4-BE49-F238E27FC236}">
                <a16:creationId xmlns:a16="http://schemas.microsoft.com/office/drawing/2014/main" id="{46530FFD-9967-43AE-BA1E-CBE6DED17034}"/>
              </a:ext>
            </a:extLst>
          </p:cNvPr>
          <p:cNvSpPr txBox="1"/>
          <p:nvPr/>
        </p:nvSpPr>
        <p:spPr>
          <a:xfrm>
            <a:off x="2587370" y="4350702"/>
            <a:ext cx="2790190" cy="490220"/>
          </a:xfrm>
          <a:prstGeom prst="rect">
            <a:avLst/>
          </a:prstGeom>
        </p:spPr>
        <p:txBody>
          <a:bodyPr vert="horz" wrap="square" lIns="0" tIns="22860" rIns="0" bIns="0" rtlCol="0">
            <a:spAutoFit/>
          </a:bodyPr>
          <a:lstStyle/>
          <a:p>
            <a:pPr marL="185420" marR="5080" indent="-172720">
              <a:lnSpc>
                <a:spcPts val="1200"/>
              </a:lnSpc>
              <a:spcBef>
                <a:spcPts val="180"/>
              </a:spcBef>
            </a:pPr>
            <a:r>
              <a:rPr sz="1050" spc="-10" dirty="0">
                <a:solidFill>
                  <a:srgbClr val="00338D"/>
                </a:solidFill>
                <a:latin typeface="Arial"/>
                <a:cs typeface="Arial"/>
              </a:rPr>
              <a:t>— </a:t>
            </a:r>
            <a:r>
              <a:rPr sz="1050" spc="-15" dirty="0">
                <a:solidFill>
                  <a:srgbClr val="00338D"/>
                </a:solidFill>
                <a:latin typeface="Arial"/>
                <a:cs typeface="Arial"/>
              </a:rPr>
              <a:t>For </a:t>
            </a:r>
            <a:r>
              <a:rPr sz="1050" spc="-5" dirty="0">
                <a:solidFill>
                  <a:srgbClr val="00338D"/>
                </a:solidFill>
                <a:latin typeface="Arial"/>
                <a:cs typeface="Arial"/>
              </a:rPr>
              <a:t>instance, </a:t>
            </a:r>
            <a:r>
              <a:rPr sz="1050" spc="-30" dirty="0">
                <a:solidFill>
                  <a:srgbClr val="00338D"/>
                </a:solidFill>
                <a:latin typeface="Arial"/>
                <a:cs typeface="Arial"/>
              </a:rPr>
              <a:t>Poundland’s key </a:t>
            </a:r>
            <a:r>
              <a:rPr sz="1050" spc="-15" dirty="0">
                <a:solidFill>
                  <a:srgbClr val="00338D"/>
                </a:solidFill>
                <a:latin typeface="Arial"/>
                <a:cs typeface="Arial"/>
              </a:rPr>
              <a:t>strength </a:t>
            </a:r>
            <a:r>
              <a:rPr sz="1050" spc="-5" dirty="0">
                <a:solidFill>
                  <a:srgbClr val="00338D"/>
                </a:solidFill>
                <a:latin typeface="Arial"/>
                <a:cs typeface="Arial"/>
              </a:rPr>
              <a:t>is </a:t>
            </a:r>
            <a:r>
              <a:rPr sz="1050" spc="5" dirty="0">
                <a:solidFill>
                  <a:srgbClr val="00338D"/>
                </a:solidFill>
                <a:latin typeface="Arial"/>
                <a:cs typeface="Arial"/>
              </a:rPr>
              <a:t>its  </a:t>
            </a:r>
            <a:r>
              <a:rPr sz="1050" b="1" dirty="0">
                <a:solidFill>
                  <a:srgbClr val="00338D"/>
                </a:solidFill>
                <a:latin typeface="Arial"/>
                <a:cs typeface="Arial"/>
              </a:rPr>
              <a:t>high </a:t>
            </a:r>
            <a:r>
              <a:rPr sz="1050" b="1" spc="-10" dirty="0">
                <a:solidFill>
                  <a:srgbClr val="00338D"/>
                </a:solidFill>
                <a:latin typeface="Arial"/>
                <a:cs typeface="Arial"/>
              </a:rPr>
              <a:t>street </a:t>
            </a:r>
            <a:r>
              <a:rPr sz="1050" b="1" spc="-35" dirty="0">
                <a:solidFill>
                  <a:srgbClr val="00338D"/>
                </a:solidFill>
                <a:latin typeface="Arial"/>
                <a:cs typeface="Arial"/>
              </a:rPr>
              <a:t>store </a:t>
            </a:r>
            <a:r>
              <a:rPr sz="1050" b="1" spc="-25" dirty="0">
                <a:solidFill>
                  <a:srgbClr val="00338D"/>
                </a:solidFill>
                <a:latin typeface="Arial"/>
                <a:cs typeface="Arial"/>
              </a:rPr>
              <a:t>locations</a:t>
            </a:r>
            <a:r>
              <a:rPr sz="1050" spc="-25" dirty="0">
                <a:solidFill>
                  <a:srgbClr val="00338D"/>
                </a:solidFill>
                <a:latin typeface="Arial"/>
                <a:cs typeface="Arial"/>
              </a:rPr>
              <a:t>, </a:t>
            </a:r>
            <a:r>
              <a:rPr sz="1050" spc="-15" dirty="0">
                <a:solidFill>
                  <a:srgbClr val="00338D"/>
                </a:solidFill>
                <a:latin typeface="Arial"/>
                <a:cs typeface="Arial"/>
              </a:rPr>
              <a:t>allowing </a:t>
            </a:r>
            <a:r>
              <a:rPr sz="1050" spc="-25" dirty="0">
                <a:solidFill>
                  <a:srgbClr val="00338D"/>
                </a:solidFill>
                <a:latin typeface="Arial"/>
                <a:cs typeface="Arial"/>
              </a:rPr>
              <a:t>ease</a:t>
            </a:r>
            <a:r>
              <a:rPr sz="1050" spc="-215" dirty="0">
                <a:solidFill>
                  <a:srgbClr val="00338D"/>
                </a:solidFill>
                <a:latin typeface="Arial"/>
                <a:cs typeface="Arial"/>
              </a:rPr>
              <a:t> </a:t>
            </a:r>
            <a:r>
              <a:rPr sz="1050" spc="-15" dirty="0">
                <a:solidFill>
                  <a:srgbClr val="00338D"/>
                </a:solidFill>
                <a:latin typeface="Arial"/>
                <a:cs typeface="Arial"/>
              </a:rPr>
              <a:t>of  </a:t>
            </a:r>
            <a:r>
              <a:rPr sz="1050" spc="5" dirty="0">
                <a:solidFill>
                  <a:srgbClr val="00338D"/>
                </a:solidFill>
                <a:latin typeface="Arial"/>
                <a:cs typeface="Arial"/>
              </a:rPr>
              <a:t>access</a:t>
            </a:r>
            <a:endParaRPr sz="1050">
              <a:latin typeface="Arial"/>
              <a:cs typeface="Arial"/>
            </a:endParaRPr>
          </a:p>
        </p:txBody>
      </p:sp>
      <p:sp>
        <p:nvSpPr>
          <p:cNvPr id="100" name="object 20">
            <a:extLst>
              <a:ext uri="{FF2B5EF4-FFF2-40B4-BE49-F238E27FC236}">
                <a16:creationId xmlns:a16="http://schemas.microsoft.com/office/drawing/2014/main" id="{0AE7E2C9-D47E-42AB-B65B-C4607A5DE4B1}"/>
              </a:ext>
            </a:extLst>
          </p:cNvPr>
          <p:cNvSpPr txBox="1"/>
          <p:nvPr/>
        </p:nvSpPr>
        <p:spPr>
          <a:xfrm>
            <a:off x="986472" y="5877242"/>
            <a:ext cx="1163320" cy="135255"/>
          </a:xfrm>
          <a:prstGeom prst="rect">
            <a:avLst/>
          </a:prstGeom>
        </p:spPr>
        <p:txBody>
          <a:bodyPr vert="horz" wrap="square" lIns="0" tIns="15240" rIns="0" bIns="0" rtlCol="0">
            <a:spAutoFit/>
          </a:bodyPr>
          <a:lstStyle/>
          <a:p>
            <a:pPr marL="12700">
              <a:lnSpc>
                <a:spcPct val="100000"/>
              </a:lnSpc>
              <a:spcBef>
                <a:spcPts val="120"/>
              </a:spcBef>
            </a:pPr>
            <a:r>
              <a:rPr sz="700" spc="10" dirty="0">
                <a:solidFill>
                  <a:srgbClr val="00338D"/>
                </a:solidFill>
                <a:latin typeface="Arial"/>
                <a:cs typeface="Arial"/>
              </a:rPr>
              <a:t>Source: </a:t>
            </a:r>
            <a:r>
              <a:rPr sz="700" spc="5" dirty="0">
                <a:solidFill>
                  <a:srgbClr val="00338D"/>
                </a:solidFill>
                <a:latin typeface="Arial"/>
                <a:cs typeface="Arial"/>
              </a:rPr>
              <a:t>Mintel </a:t>
            </a:r>
            <a:r>
              <a:rPr sz="700" spc="10" dirty="0">
                <a:solidFill>
                  <a:srgbClr val="00338D"/>
                </a:solidFill>
                <a:latin typeface="Arial"/>
                <a:cs typeface="Arial"/>
              </a:rPr>
              <a:t>survey,</a:t>
            </a:r>
            <a:r>
              <a:rPr sz="700" spc="-75" dirty="0">
                <a:solidFill>
                  <a:srgbClr val="00338D"/>
                </a:solidFill>
                <a:latin typeface="Arial"/>
                <a:cs typeface="Arial"/>
              </a:rPr>
              <a:t> </a:t>
            </a:r>
            <a:r>
              <a:rPr sz="700" spc="10" dirty="0">
                <a:solidFill>
                  <a:srgbClr val="00338D"/>
                </a:solidFill>
                <a:latin typeface="Arial"/>
                <a:cs typeface="Arial"/>
              </a:rPr>
              <a:t>2018</a:t>
            </a:r>
            <a:endParaRPr sz="700">
              <a:latin typeface="Arial"/>
              <a:cs typeface="Arial"/>
            </a:endParaRPr>
          </a:p>
        </p:txBody>
      </p:sp>
      <p:sp>
        <p:nvSpPr>
          <p:cNvPr id="101" name="object 21">
            <a:extLst>
              <a:ext uri="{FF2B5EF4-FFF2-40B4-BE49-F238E27FC236}">
                <a16:creationId xmlns:a16="http://schemas.microsoft.com/office/drawing/2014/main" id="{F08B6C46-4410-4E0A-8121-2EEB64D4BD0D}"/>
              </a:ext>
            </a:extLst>
          </p:cNvPr>
          <p:cNvSpPr/>
          <p:nvPr/>
        </p:nvSpPr>
        <p:spPr>
          <a:xfrm>
            <a:off x="2463800" y="3235960"/>
            <a:ext cx="3497579" cy="0"/>
          </a:xfrm>
          <a:custGeom>
            <a:avLst/>
            <a:gdLst/>
            <a:ahLst/>
            <a:cxnLst/>
            <a:rect l="l" t="t" r="r" b="b"/>
            <a:pathLst>
              <a:path w="3497579">
                <a:moveTo>
                  <a:pt x="0" y="0"/>
                </a:moveTo>
                <a:lnTo>
                  <a:pt x="3497072" y="0"/>
                </a:lnTo>
              </a:path>
            </a:pathLst>
          </a:custGeom>
          <a:ln w="10170">
            <a:solidFill>
              <a:srgbClr val="00338D"/>
            </a:solidFill>
          </a:ln>
        </p:spPr>
        <p:txBody>
          <a:bodyPr wrap="square" lIns="0" tIns="0" rIns="0" bIns="0" rtlCol="0"/>
          <a:lstStyle/>
          <a:p>
            <a:endParaRPr/>
          </a:p>
        </p:txBody>
      </p:sp>
      <p:sp>
        <p:nvSpPr>
          <p:cNvPr id="102" name="object 22">
            <a:extLst>
              <a:ext uri="{FF2B5EF4-FFF2-40B4-BE49-F238E27FC236}">
                <a16:creationId xmlns:a16="http://schemas.microsoft.com/office/drawing/2014/main" id="{93E754A1-E5D0-4BF1-B42B-84D9E6CA1680}"/>
              </a:ext>
            </a:extLst>
          </p:cNvPr>
          <p:cNvSpPr/>
          <p:nvPr/>
        </p:nvSpPr>
        <p:spPr>
          <a:xfrm>
            <a:off x="2463800" y="4109720"/>
            <a:ext cx="3497579" cy="0"/>
          </a:xfrm>
          <a:custGeom>
            <a:avLst/>
            <a:gdLst/>
            <a:ahLst/>
            <a:cxnLst/>
            <a:rect l="l" t="t" r="r" b="b"/>
            <a:pathLst>
              <a:path w="3497579">
                <a:moveTo>
                  <a:pt x="0" y="0"/>
                </a:moveTo>
                <a:lnTo>
                  <a:pt x="3497072" y="0"/>
                </a:lnTo>
              </a:path>
            </a:pathLst>
          </a:custGeom>
          <a:ln w="10170">
            <a:solidFill>
              <a:srgbClr val="00338D"/>
            </a:solidFill>
          </a:ln>
        </p:spPr>
        <p:txBody>
          <a:bodyPr wrap="square" lIns="0" tIns="0" rIns="0" bIns="0" rtlCol="0"/>
          <a:lstStyle/>
          <a:p>
            <a:endParaRPr/>
          </a:p>
        </p:txBody>
      </p:sp>
      <p:sp>
        <p:nvSpPr>
          <p:cNvPr id="103" name="object 23">
            <a:extLst>
              <a:ext uri="{FF2B5EF4-FFF2-40B4-BE49-F238E27FC236}">
                <a16:creationId xmlns:a16="http://schemas.microsoft.com/office/drawing/2014/main" id="{1948E6C5-117E-448A-994A-6C36E034A360}"/>
              </a:ext>
            </a:extLst>
          </p:cNvPr>
          <p:cNvSpPr/>
          <p:nvPr/>
        </p:nvSpPr>
        <p:spPr>
          <a:xfrm>
            <a:off x="2463800" y="4973320"/>
            <a:ext cx="3497579" cy="0"/>
          </a:xfrm>
          <a:custGeom>
            <a:avLst/>
            <a:gdLst/>
            <a:ahLst/>
            <a:cxnLst/>
            <a:rect l="l" t="t" r="r" b="b"/>
            <a:pathLst>
              <a:path w="3497579">
                <a:moveTo>
                  <a:pt x="0" y="0"/>
                </a:moveTo>
                <a:lnTo>
                  <a:pt x="3497072" y="0"/>
                </a:lnTo>
              </a:path>
            </a:pathLst>
          </a:custGeom>
          <a:ln w="10170">
            <a:solidFill>
              <a:srgbClr val="00338D"/>
            </a:solidFill>
          </a:ln>
        </p:spPr>
        <p:txBody>
          <a:bodyPr wrap="square" lIns="0" tIns="0" rIns="0" bIns="0" rtlCol="0"/>
          <a:lstStyle/>
          <a:p>
            <a:endParaRPr/>
          </a:p>
        </p:txBody>
      </p:sp>
      <p:sp>
        <p:nvSpPr>
          <p:cNvPr id="104" name="object 24">
            <a:extLst>
              <a:ext uri="{FF2B5EF4-FFF2-40B4-BE49-F238E27FC236}">
                <a16:creationId xmlns:a16="http://schemas.microsoft.com/office/drawing/2014/main" id="{7ED9B6EA-769A-4671-B533-47BE0DD3F5B1}"/>
              </a:ext>
            </a:extLst>
          </p:cNvPr>
          <p:cNvSpPr/>
          <p:nvPr/>
        </p:nvSpPr>
        <p:spPr>
          <a:xfrm>
            <a:off x="2463800" y="5836920"/>
            <a:ext cx="3497579" cy="0"/>
          </a:xfrm>
          <a:custGeom>
            <a:avLst/>
            <a:gdLst/>
            <a:ahLst/>
            <a:cxnLst/>
            <a:rect l="l" t="t" r="r" b="b"/>
            <a:pathLst>
              <a:path w="3497579">
                <a:moveTo>
                  <a:pt x="0" y="0"/>
                </a:moveTo>
                <a:lnTo>
                  <a:pt x="3497072" y="0"/>
                </a:lnTo>
              </a:path>
            </a:pathLst>
          </a:custGeom>
          <a:ln w="10170">
            <a:solidFill>
              <a:srgbClr val="00338D"/>
            </a:solidFill>
          </a:ln>
        </p:spPr>
        <p:txBody>
          <a:bodyPr wrap="square" lIns="0" tIns="0" rIns="0" bIns="0" rtlCol="0"/>
          <a:lstStyle/>
          <a:p>
            <a:endParaRPr/>
          </a:p>
        </p:txBody>
      </p:sp>
      <p:sp>
        <p:nvSpPr>
          <p:cNvPr id="105" name="object 25">
            <a:extLst>
              <a:ext uri="{FF2B5EF4-FFF2-40B4-BE49-F238E27FC236}">
                <a16:creationId xmlns:a16="http://schemas.microsoft.com/office/drawing/2014/main" id="{EA0A71E7-E23D-4782-8685-098A34A15C9F}"/>
              </a:ext>
            </a:extLst>
          </p:cNvPr>
          <p:cNvSpPr txBox="1"/>
          <p:nvPr/>
        </p:nvSpPr>
        <p:spPr>
          <a:xfrm>
            <a:off x="6339840" y="2509520"/>
            <a:ext cx="1483360" cy="721360"/>
          </a:xfrm>
          <a:prstGeom prst="rect">
            <a:avLst/>
          </a:prstGeom>
          <a:solidFill>
            <a:srgbClr val="0091DA"/>
          </a:solidFill>
        </p:spPr>
        <p:txBody>
          <a:bodyPr vert="horz" wrap="square" lIns="0" tIns="53975" rIns="0" bIns="0" rtlCol="0">
            <a:spAutoFit/>
          </a:bodyPr>
          <a:lstStyle/>
          <a:p>
            <a:pPr marL="98425" marR="179705">
              <a:lnSpc>
                <a:spcPct val="98700"/>
              </a:lnSpc>
              <a:spcBef>
                <a:spcPts val="425"/>
              </a:spcBef>
            </a:pPr>
            <a:r>
              <a:rPr sz="1050" b="1" spc="5" dirty="0">
                <a:solidFill>
                  <a:srgbClr val="FFFFFF"/>
                </a:solidFill>
                <a:latin typeface="Arial"/>
                <a:cs typeface="Arial"/>
              </a:rPr>
              <a:t>Broader range</a:t>
            </a:r>
            <a:r>
              <a:rPr sz="1050" b="1" spc="-130" dirty="0">
                <a:solidFill>
                  <a:srgbClr val="FFFFFF"/>
                </a:solidFill>
                <a:latin typeface="Arial"/>
                <a:cs typeface="Arial"/>
              </a:rPr>
              <a:t> </a:t>
            </a:r>
            <a:r>
              <a:rPr sz="1050" b="1" spc="10" dirty="0">
                <a:solidFill>
                  <a:srgbClr val="FFFFFF"/>
                </a:solidFill>
                <a:latin typeface="Arial"/>
                <a:cs typeface="Arial"/>
              </a:rPr>
              <a:t>and  availability </a:t>
            </a:r>
            <a:r>
              <a:rPr sz="1050" b="1" spc="-5" dirty="0">
                <a:solidFill>
                  <a:srgbClr val="FFFFFF"/>
                </a:solidFill>
                <a:latin typeface="Arial"/>
                <a:cs typeface="Arial"/>
              </a:rPr>
              <a:t>of  </a:t>
            </a:r>
            <a:r>
              <a:rPr sz="1050" b="1" spc="-15" dirty="0">
                <a:solidFill>
                  <a:srgbClr val="FFFFFF"/>
                </a:solidFill>
                <a:latin typeface="Arial"/>
                <a:cs typeface="Arial"/>
              </a:rPr>
              <a:t>products</a:t>
            </a:r>
            <a:endParaRPr sz="1050">
              <a:latin typeface="Arial"/>
              <a:cs typeface="Arial"/>
            </a:endParaRPr>
          </a:p>
        </p:txBody>
      </p:sp>
      <p:sp>
        <p:nvSpPr>
          <p:cNvPr id="106" name="object 26">
            <a:extLst>
              <a:ext uri="{FF2B5EF4-FFF2-40B4-BE49-F238E27FC236}">
                <a16:creationId xmlns:a16="http://schemas.microsoft.com/office/drawing/2014/main" id="{8C3B0533-5889-47B6-B6CB-95B1CE85A5C3}"/>
              </a:ext>
            </a:extLst>
          </p:cNvPr>
          <p:cNvSpPr txBox="1"/>
          <p:nvPr/>
        </p:nvSpPr>
        <p:spPr>
          <a:xfrm>
            <a:off x="7937881" y="2539936"/>
            <a:ext cx="2905125" cy="490220"/>
          </a:xfrm>
          <a:prstGeom prst="rect">
            <a:avLst/>
          </a:prstGeom>
        </p:spPr>
        <p:txBody>
          <a:bodyPr vert="horz" wrap="square" lIns="0" tIns="22860" rIns="0" bIns="0" rtlCol="0">
            <a:spAutoFit/>
          </a:bodyPr>
          <a:lstStyle/>
          <a:p>
            <a:pPr marL="185420" marR="5080" indent="-173355">
              <a:lnSpc>
                <a:spcPts val="1200"/>
              </a:lnSpc>
              <a:spcBef>
                <a:spcPts val="180"/>
              </a:spcBef>
            </a:pPr>
            <a:r>
              <a:rPr sz="1050" spc="-10" dirty="0">
                <a:solidFill>
                  <a:srgbClr val="00338D"/>
                </a:solidFill>
                <a:latin typeface="Arial"/>
                <a:cs typeface="Arial"/>
              </a:rPr>
              <a:t>—</a:t>
            </a:r>
            <a:r>
              <a:rPr sz="1050" spc="25" dirty="0">
                <a:solidFill>
                  <a:srgbClr val="00338D"/>
                </a:solidFill>
                <a:latin typeface="Arial"/>
                <a:cs typeface="Arial"/>
              </a:rPr>
              <a:t> </a:t>
            </a:r>
            <a:r>
              <a:rPr sz="1050" spc="-25" dirty="0">
                <a:solidFill>
                  <a:srgbClr val="005EB8"/>
                </a:solidFill>
                <a:latin typeface="Arial"/>
                <a:cs typeface="Arial"/>
              </a:rPr>
              <a:t>Those</a:t>
            </a:r>
            <a:r>
              <a:rPr sz="1050" spc="-75" dirty="0">
                <a:solidFill>
                  <a:srgbClr val="005EB8"/>
                </a:solidFill>
                <a:latin typeface="Arial"/>
                <a:cs typeface="Arial"/>
              </a:rPr>
              <a:t> </a:t>
            </a:r>
            <a:r>
              <a:rPr sz="1050" spc="-5" dirty="0">
                <a:solidFill>
                  <a:srgbClr val="005EB8"/>
                </a:solidFill>
                <a:latin typeface="Arial"/>
                <a:cs typeface="Arial"/>
              </a:rPr>
              <a:t>in</a:t>
            </a:r>
            <a:r>
              <a:rPr sz="1050" spc="-75" dirty="0">
                <a:solidFill>
                  <a:srgbClr val="005EB8"/>
                </a:solidFill>
                <a:latin typeface="Arial"/>
                <a:cs typeface="Arial"/>
              </a:rPr>
              <a:t> </a:t>
            </a:r>
            <a:r>
              <a:rPr sz="1050" spc="-5" dirty="0">
                <a:solidFill>
                  <a:srgbClr val="005EB8"/>
                </a:solidFill>
                <a:latin typeface="Arial"/>
                <a:cs typeface="Arial"/>
              </a:rPr>
              <a:t>the</a:t>
            </a:r>
            <a:r>
              <a:rPr sz="1050" spc="-60" dirty="0">
                <a:solidFill>
                  <a:srgbClr val="005EB8"/>
                </a:solidFill>
                <a:latin typeface="Arial"/>
                <a:cs typeface="Arial"/>
              </a:rPr>
              <a:t> </a:t>
            </a:r>
            <a:r>
              <a:rPr sz="1050" b="1" spc="15" dirty="0">
                <a:solidFill>
                  <a:srgbClr val="005EB8"/>
                </a:solidFill>
                <a:latin typeface="Arial"/>
                <a:cs typeface="Arial"/>
              </a:rPr>
              <a:t>age</a:t>
            </a:r>
            <a:r>
              <a:rPr sz="1050" b="1" spc="10" dirty="0">
                <a:solidFill>
                  <a:srgbClr val="005EB8"/>
                </a:solidFill>
                <a:latin typeface="Arial"/>
                <a:cs typeface="Arial"/>
              </a:rPr>
              <a:t> </a:t>
            </a:r>
            <a:r>
              <a:rPr sz="1050" b="1" spc="-20" dirty="0">
                <a:solidFill>
                  <a:srgbClr val="005EB8"/>
                </a:solidFill>
                <a:latin typeface="Arial"/>
                <a:cs typeface="Arial"/>
              </a:rPr>
              <a:t>group</a:t>
            </a:r>
            <a:r>
              <a:rPr sz="1050" b="1" spc="-45" dirty="0">
                <a:solidFill>
                  <a:srgbClr val="005EB8"/>
                </a:solidFill>
                <a:latin typeface="Arial"/>
                <a:cs typeface="Arial"/>
              </a:rPr>
              <a:t> </a:t>
            </a:r>
            <a:r>
              <a:rPr sz="1050" b="1" spc="-5" dirty="0">
                <a:solidFill>
                  <a:srgbClr val="005EB8"/>
                </a:solidFill>
                <a:latin typeface="Arial"/>
                <a:cs typeface="Arial"/>
              </a:rPr>
              <a:t>of</a:t>
            </a:r>
            <a:r>
              <a:rPr sz="1050" b="1" spc="-70" dirty="0">
                <a:solidFill>
                  <a:srgbClr val="005EB8"/>
                </a:solidFill>
                <a:latin typeface="Arial"/>
                <a:cs typeface="Arial"/>
              </a:rPr>
              <a:t> </a:t>
            </a:r>
            <a:r>
              <a:rPr sz="1050" b="1" spc="-30" dirty="0">
                <a:solidFill>
                  <a:srgbClr val="005EB8"/>
                </a:solidFill>
                <a:latin typeface="Arial"/>
                <a:cs typeface="Arial"/>
              </a:rPr>
              <a:t>35-54</a:t>
            </a:r>
            <a:r>
              <a:rPr sz="1050" b="1" spc="-70" dirty="0">
                <a:solidFill>
                  <a:srgbClr val="005EB8"/>
                </a:solidFill>
                <a:latin typeface="Arial"/>
                <a:cs typeface="Arial"/>
              </a:rPr>
              <a:t> </a:t>
            </a:r>
            <a:r>
              <a:rPr sz="1050" spc="-20" dirty="0">
                <a:solidFill>
                  <a:srgbClr val="005EB8"/>
                </a:solidFill>
                <a:latin typeface="Arial"/>
                <a:cs typeface="Arial"/>
              </a:rPr>
              <a:t>wanted</a:t>
            </a:r>
            <a:r>
              <a:rPr sz="1050" spc="-75" dirty="0">
                <a:solidFill>
                  <a:srgbClr val="005EB8"/>
                </a:solidFill>
                <a:latin typeface="Arial"/>
                <a:cs typeface="Arial"/>
              </a:rPr>
              <a:t> </a:t>
            </a:r>
            <a:r>
              <a:rPr sz="1050" spc="5" dirty="0">
                <a:solidFill>
                  <a:srgbClr val="005EB8"/>
                </a:solidFill>
                <a:latin typeface="Arial"/>
                <a:cs typeface="Arial"/>
              </a:rPr>
              <a:t>to</a:t>
            </a:r>
            <a:r>
              <a:rPr sz="1050" spc="-70" dirty="0">
                <a:solidFill>
                  <a:srgbClr val="005EB8"/>
                </a:solidFill>
                <a:latin typeface="Arial"/>
                <a:cs typeface="Arial"/>
              </a:rPr>
              <a:t> </a:t>
            </a:r>
            <a:r>
              <a:rPr sz="1050" spc="-30" dirty="0">
                <a:solidFill>
                  <a:srgbClr val="005EB8"/>
                </a:solidFill>
                <a:latin typeface="Arial"/>
                <a:cs typeface="Arial"/>
              </a:rPr>
              <a:t>see  </a:t>
            </a:r>
            <a:r>
              <a:rPr sz="1050" spc="-25" dirty="0">
                <a:solidFill>
                  <a:srgbClr val="005EB8"/>
                </a:solidFill>
                <a:latin typeface="Arial"/>
                <a:cs typeface="Arial"/>
              </a:rPr>
              <a:t>improvements </a:t>
            </a:r>
            <a:r>
              <a:rPr sz="1050" spc="-5" dirty="0">
                <a:solidFill>
                  <a:srgbClr val="005EB8"/>
                </a:solidFill>
                <a:latin typeface="Arial"/>
                <a:cs typeface="Arial"/>
              </a:rPr>
              <a:t>in </a:t>
            </a:r>
            <a:r>
              <a:rPr sz="1050" spc="-25" dirty="0">
                <a:solidFill>
                  <a:srgbClr val="005EB8"/>
                </a:solidFill>
                <a:latin typeface="Arial"/>
                <a:cs typeface="Arial"/>
              </a:rPr>
              <a:t>range </a:t>
            </a:r>
            <a:r>
              <a:rPr sz="1050" spc="-20" dirty="0">
                <a:solidFill>
                  <a:srgbClr val="005EB8"/>
                </a:solidFill>
                <a:latin typeface="Arial"/>
                <a:cs typeface="Arial"/>
              </a:rPr>
              <a:t>and availability </a:t>
            </a:r>
            <a:r>
              <a:rPr sz="1050" spc="-15" dirty="0">
                <a:solidFill>
                  <a:srgbClr val="005EB8"/>
                </a:solidFill>
                <a:latin typeface="Arial"/>
                <a:cs typeface="Arial"/>
              </a:rPr>
              <a:t>of  products</a:t>
            </a:r>
            <a:endParaRPr sz="1050">
              <a:latin typeface="Arial"/>
              <a:cs typeface="Arial"/>
            </a:endParaRPr>
          </a:p>
        </p:txBody>
      </p:sp>
      <p:sp>
        <p:nvSpPr>
          <p:cNvPr id="107" name="object 27">
            <a:extLst>
              <a:ext uri="{FF2B5EF4-FFF2-40B4-BE49-F238E27FC236}">
                <a16:creationId xmlns:a16="http://schemas.microsoft.com/office/drawing/2014/main" id="{A6185C73-1705-4DA3-ACF9-0ED2E953387F}"/>
              </a:ext>
            </a:extLst>
          </p:cNvPr>
          <p:cNvSpPr txBox="1"/>
          <p:nvPr/>
        </p:nvSpPr>
        <p:spPr>
          <a:xfrm>
            <a:off x="6339840" y="3373120"/>
            <a:ext cx="1483360" cy="731520"/>
          </a:xfrm>
          <a:prstGeom prst="rect">
            <a:avLst/>
          </a:prstGeom>
          <a:solidFill>
            <a:srgbClr val="0091DA"/>
          </a:solidFill>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spcBef>
                <a:spcPts val="15"/>
              </a:spcBef>
            </a:pPr>
            <a:endParaRPr sz="900">
              <a:latin typeface="Times New Roman"/>
              <a:cs typeface="Times New Roman"/>
            </a:endParaRPr>
          </a:p>
          <a:p>
            <a:pPr marL="98425">
              <a:lnSpc>
                <a:spcPct val="100000"/>
              </a:lnSpc>
            </a:pPr>
            <a:r>
              <a:rPr sz="1050" b="1" spc="-35" dirty="0">
                <a:solidFill>
                  <a:srgbClr val="FFFFFF"/>
                </a:solidFill>
                <a:latin typeface="Arial"/>
                <a:cs typeface="Arial"/>
              </a:rPr>
              <a:t>Ease </a:t>
            </a:r>
            <a:r>
              <a:rPr sz="1050" b="1" spc="-5" dirty="0">
                <a:solidFill>
                  <a:srgbClr val="FFFFFF"/>
                </a:solidFill>
                <a:latin typeface="Arial"/>
                <a:cs typeface="Arial"/>
              </a:rPr>
              <a:t>of</a:t>
            </a:r>
            <a:r>
              <a:rPr sz="1050" b="1" spc="-155" dirty="0">
                <a:solidFill>
                  <a:srgbClr val="FFFFFF"/>
                </a:solidFill>
                <a:latin typeface="Arial"/>
                <a:cs typeface="Arial"/>
              </a:rPr>
              <a:t> </a:t>
            </a:r>
            <a:r>
              <a:rPr sz="1050" b="1" spc="-5" dirty="0">
                <a:solidFill>
                  <a:srgbClr val="FFFFFF"/>
                </a:solidFill>
                <a:latin typeface="Arial"/>
                <a:cs typeface="Arial"/>
              </a:rPr>
              <a:t>checkout</a:t>
            </a:r>
            <a:endParaRPr sz="1050">
              <a:latin typeface="Arial"/>
              <a:cs typeface="Arial"/>
            </a:endParaRPr>
          </a:p>
        </p:txBody>
      </p:sp>
      <p:sp>
        <p:nvSpPr>
          <p:cNvPr id="108" name="object 28">
            <a:extLst>
              <a:ext uri="{FF2B5EF4-FFF2-40B4-BE49-F238E27FC236}">
                <a16:creationId xmlns:a16="http://schemas.microsoft.com/office/drawing/2014/main" id="{55C5707F-5E7D-4D98-8F30-E65BF2448811}"/>
              </a:ext>
            </a:extLst>
          </p:cNvPr>
          <p:cNvSpPr txBox="1"/>
          <p:nvPr/>
        </p:nvSpPr>
        <p:spPr>
          <a:xfrm>
            <a:off x="7937881" y="3445573"/>
            <a:ext cx="2955290" cy="489584"/>
          </a:xfrm>
          <a:prstGeom prst="rect">
            <a:avLst/>
          </a:prstGeom>
        </p:spPr>
        <p:txBody>
          <a:bodyPr vert="horz" wrap="square" lIns="0" tIns="22860" rIns="0" bIns="0" rtlCol="0">
            <a:spAutoFit/>
          </a:bodyPr>
          <a:lstStyle/>
          <a:p>
            <a:pPr marL="185420" marR="5080" indent="-173355">
              <a:lnSpc>
                <a:spcPts val="1200"/>
              </a:lnSpc>
              <a:spcBef>
                <a:spcPts val="180"/>
              </a:spcBef>
            </a:pPr>
            <a:r>
              <a:rPr sz="1050" spc="-10" dirty="0">
                <a:solidFill>
                  <a:srgbClr val="00338D"/>
                </a:solidFill>
                <a:latin typeface="Arial"/>
                <a:cs typeface="Arial"/>
              </a:rPr>
              <a:t>— </a:t>
            </a:r>
            <a:r>
              <a:rPr sz="1050" b="1" dirty="0">
                <a:solidFill>
                  <a:srgbClr val="005EB8"/>
                </a:solidFill>
                <a:latin typeface="Arial"/>
                <a:cs typeface="Arial"/>
              </a:rPr>
              <a:t>Lidl </a:t>
            </a:r>
            <a:r>
              <a:rPr sz="1050" b="1" spc="-15" dirty="0">
                <a:solidFill>
                  <a:srgbClr val="005EB8"/>
                </a:solidFill>
                <a:latin typeface="Arial"/>
                <a:cs typeface="Arial"/>
              </a:rPr>
              <a:t>shoppers </a:t>
            </a:r>
            <a:r>
              <a:rPr sz="1050" spc="-15" dirty="0">
                <a:solidFill>
                  <a:srgbClr val="005EB8"/>
                </a:solidFill>
                <a:latin typeface="Arial"/>
                <a:cs typeface="Arial"/>
              </a:rPr>
              <a:t>pointed </a:t>
            </a:r>
            <a:r>
              <a:rPr sz="1050" spc="-30" dirty="0">
                <a:solidFill>
                  <a:srgbClr val="005EB8"/>
                </a:solidFill>
                <a:latin typeface="Arial"/>
                <a:cs typeface="Arial"/>
              </a:rPr>
              <a:t>ease </a:t>
            </a:r>
            <a:r>
              <a:rPr sz="1050" spc="-15" dirty="0">
                <a:solidFill>
                  <a:srgbClr val="005EB8"/>
                </a:solidFill>
                <a:latin typeface="Arial"/>
                <a:cs typeface="Arial"/>
              </a:rPr>
              <a:t>of checkout as an  </a:t>
            </a:r>
            <a:r>
              <a:rPr sz="1050" spc="-25" dirty="0">
                <a:solidFill>
                  <a:srgbClr val="005EB8"/>
                </a:solidFill>
                <a:latin typeface="Arial"/>
                <a:cs typeface="Arial"/>
              </a:rPr>
              <a:t>area </a:t>
            </a:r>
            <a:r>
              <a:rPr sz="1050" spc="-15" dirty="0">
                <a:solidFill>
                  <a:srgbClr val="005EB8"/>
                </a:solidFill>
                <a:latin typeface="Arial"/>
                <a:cs typeface="Arial"/>
              </a:rPr>
              <a:t>of </a:t>
            </a:r>
            <a:r>
              <a:rPr sz="1050" spc="-30" dirty="0">
                <a:solidFill>
                  <a:srgbClr val="005EB8"/>
                </a:solidFill>
                <a:latin typeface="Arial"/>
                <a:cs typeface="Arial"/>
              </a:rPr>
              <a:t>improvement </a:t>
            </a:r>
            <a:r>
              <a:rPr sz="1050" spc="-10" dirty="0">
                <a:solidFill>
                  <a:srgbClr val="00338D"/>
                </a:solidFill>
                <a:latin typeface="Arial"/>
                <a:cs typeface="Arial"/>
              </a:rPr>
              <a:t>— </a:t>
            </a:r>
            <a:r>
              <a:rPr sz="1050" spc="-20" dirty="0">
                <a:solidFill>
                  <a:srgbClr val="00338D"/>
                </a:solidFill>
                <a:latin typeface="Arial"/>
                <a:cs typeface="Arial"/>
              </a:rPr>
              <a:t>as </a:t>
            </a:r>
            <a:r>
              <a:rPr sz="1050" spc="5" dirty="0">
                <a:solidFill>
                  <a:srgbClr val="00338D"/>
                </a:solidFill>
                <a:latin typeface="Arial"/>
                <a:cs typeface="Arial"/>
              </a:rPr>
              <a:t>its </a:t>
            </a:r>
            <a:r>
              <a:rPr sz="1050" spc="-25" dirty="0">
                <a:solidFill>
                  <a:srgbClr val="00338D"/>
                </a:solidFill>
                <a:latin typeface="Arial"/>
                <a:cs typeface="Arial"/>
              </a:rPr>
              <a:t>format </a:t>
            </a:r>
            <a:r>
              <a:rPr sz="1050" spc="-5" dirty="0">
                <a:solidFill>
                  <a:srgbClr val="005EB8"/>
                </a:solidFill>
                <a:latin typeface="Arial"/>
                <a:cs typeface="Arial"/>
              </a:rPr>
              <a:t>is </a:t>
            </a:r>
            <a:r>
              <a:rPr sz="1050" spc="-30" dirty="0">
                <a:solidFill>
                  <a:srgbClr val="005EB8"/>
                </a:solidFill>
                <a:latin typeface="Arial"/>
                <a:cs typeface="Arial"/>
              </a:rPr>
              <a:t>based</a:t>
            </a:r>
            <a:r>
              <a:rPr sz="1050" spc="-145" dirty="0">
                <a:solidFill>
                  <a:srgbClr val="005EB8"/>
                </a:solidFill>
                <a:latin typeface="Arial"/>
                <a:cs typeface="Arial"/>
              </a:rPr>
              <a:t> </a:t>
            </a:r>
            <a:r>
              <a:rPr sz="1050" spc="-20" dirty="0">
                <a:solidFill>
                  <a:srgbClr val="005EB8"/>
                </a:solidFill>
                <a:latin typeface="Arial"/>
                <a:cs typeface="Arial"/>
              </a:rPr>
              <a:t>on  </a:t>
            </a:r>
            <a:r>
              <a:rPr sz="1050" spc="-10" dirty="0">
                <a:solidFill>
                  <a:srgbClr val="005EB8"/>
                </a:solidFill>
                <a:latin typeface="Arial"/>
                <a:cs typeface="Arial"/>
              </a:rPr>
              <a:t>speed</a:t>
            </a:r>
            <a:endParaRPr sz="1050">
              <a:latin typeface="Arial"/>
              <a:cs typeface="Arial"/>
            </a:endParaRPr>
          </a:p>
        </p:txBody>
      </p:sp>
      <p:sp>
        <p:nvSpPr>
          <p:cNvPr id="109" name="object 29">
            <a:extLst>
              <a:ext uri="{FF2B5EF4-FFF2-40B4-BE49-F238E27FC236}">
                <a16:creationId xmlns:a16="http://schemas.microsoft.com/office/drawing/2014/main" id="{584FB149-AC2C-4FAB-9EF5-894F223EF432}"/>
              </a:ext>
            </a:extLst>
          </p:cNvPr>
          <p:cNvSpPr txBox="1"/>
          <p:nvPr/>
        </p:nvSpPr>
        <p:spPr>
          <a:xfrm>
            <a:off x="6339840" y="5100320"/>
            <a:ext cx="1483360" cy="731520"/>
          </a:xfrm>
          <a:prstGeom prst="rect">
            <a:avLst/>
          </a:prstGeom>
          <a:solidFill>
            <a:srgbClr val="0091DA"/>
          </a:solidFill>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spcBef>
                <a:spcPts val="40"/>
              </a:spcBef>
            </a:pPr>
            <a:endParaRPr sz="900">
              <a:latin typeface="Times New Roman"/>
              <a:cs typeface="Times New Roman"/>
            </a:endParaRPr>
          </a:p>
          <a:p>
            <a:pPr marL="98425">
              <a:lnSpc>
                <a:spcPct val="100000"/>
              </a:lnSpc>
            </a:pPr>
            <a:r>
              <a:rPr sz="1050" b="1" spc="5" dirty="0">
                <a:solidFill>
                  <a:srgbClr val="FFFFFF"/>
                </a:solidFill>
                <a:latin typeface="Arial"/>
                <a:cs typeface="Arial"/>
              </a:rPr>
              <a:t>Quality </a:t>
            </a:r>
            <a:r>
              <a:rPr sz="1050" b="1" spc="-5" dirty="0">
                <a:solidFill>
                  <a:srgbClr val="FFFFFF"/>
                </a:solidFill>
                <a:latin typeface="Arial"/>
                <a:cs typeface="Arial"/>
              </a:rPr>
              <a:t>of</a:t>
            </a:r>
            <a:r>
              <a:rPr sz="1050" b="1" spc="-95" dirty="0">
                <a:solidFill>
                  <a:srgbClr val="FFFFFF"/>
                </a:solidFill>
                <a:latin typeface="Arial"/>
                <a:cs typeface="Arial"/>
              </a:rPr>
              <a:t> </a:t>
            </a:r>
            <a:r>
              <a:rPr sz="1050" b="1" spc="-15" dirty="0">
                <a:solidFill>
                  <a:srgbClr val="FFFFFF"/>
                </a:solidFill>
                <a:latin typeface="Arial"/>
                <a:cs typeface="Arial"/>
              </a:rPr>
              <a:t>products</a:t>
            </a:r>
            <a:endParaRPr sz="1050">
              <a:latin typeface="Arial"/>
              <a:cs typeface="Arial"/>
            </a:endParaRPr>
          </a:p>
        </p:txBody>
      </p:sp>
      <p:sp>
        <p:nvSpPr>
          <p:cNvPr id="110" name="object 30">
            <a:extLst>
              <a:ext uri="{FF2B5EF4-FFF2-40B4-BE49-F238E27FC236}">
                <a16:creationId xmlns:a16="http://schemas.microsoft.com/office/drawing/2014/main" id="{90C95FCB-1288-455B-8A69-85DEFBF6D88D}"/>
              </a:ext>
            </a:extLst>
          </p:cNvPr>
          <p:cNvSpPr txBox="1"/>
          <p:nvPr/>
        </p:nvSpPr>
        <p:spPr>
          <a:xfrm>
            <a:off x="7937881" y="5183123"/>
            <a:ext cx="2911475" cy="641985"/>
          </a:xfrm>
          <a:prstGeom prst="rect">
            <a:avLst/>
          </a:prstGeom>
        </p:spPr>
        <p:txBody>
          <a:bodyPr vert="horz" wrap="square" lIns="0" tIns="22860" rIns="0" bIns="0" rtlCol="0">
            <a:spAutoFit/>
          </a:bodyPr>
          <a:lstStyle/>
          <a:p>
            <a:pPr marL="185420" marR="5080" indent="-173355">
              <a:lnSpc>
                <a:spcPts val="1200"/>
              </a:lnSpc>
              <a:spcBef>
                <a:spcPts val="180"/>
              </a:spcBef>
            </a:pPr>
            <a:r>
              <a:rPr sz="1050" spc="-10" dirty="0">
                <a:solidFill>
                  <a:srgbClr val="00338D"/>
                </a:solidFill>
                <a:latin typeface="Arial"/>
                <a:cs typeface="Arial"/>
              </a:rPr>
              <a:t>— </a:t>
            </a:r>
            <a:r>
              <a:rPr sz="1050" spc="-25" dirty="0">
                <a:solidFill>
                  <a:srgbClr val="005EB8"/>
                </a:solidFill>
                <a:latin typeface="Arial"/>
                <a:cs typeface="Arial"/>
              </a:rPr>
              <a:t>Those </a:t>
            </a:r>
            <a:r>
              <a:rPr sz="1050" b="1" spc="20" dirty="0">
                <a:solidFill>
                  <a:srgbClr val="005EB8"/>
                </a:solidFill>
                <a:latin typeface="Arial"/>
                <a:cs typeface="Arial"/>
              </a:rPr>
              <a:t>aged</a:t>
            </a:r>
            <a:r>
              <a:rPr sz="1050" b="1" spc="-200" dirty="0">
                <a:solidFill>
                  <a:srgbClr val="005EB8"/>
                </a:solidFill>
                <a:latin typeface="Arial"/>
                <a:cs typeface="Arial"/>
              </a:rPr>
              <a:t> </a:t>
            </a:r>
            <a:r>
              <a:rPr sz="1050" b="1" spc="-25" dirty="0">
                <a:solidFill>
                  <a:srgbClr val="005EB8"/>
                </a:solidFill>
                <a:latin typeface="Arial"/>
                <a:cs typeface="Arial"/>
              </a:rPr>
              <a:t>16-34 </a:t>
            </a:r>
            <a:r>
              <a:rPr sz="1050" spc="-20" dirty="0">
                <a:solidFill>
                  <a:srgbClr val="005EB8"/>
                </a:solidFill>
                <a:latin typeface="Arial"/>
                <a:cs typeface="Arial"/>
              </a:rPr>
              <a:t>would </a:t>
            </a:r>
            <a:r>
              <a:rPr sz="1050" spc="-25" dirty="0">
                <a:solidFill>
                  <a:srgbClr val="005EB8"/>
                </a:solidFill>
                <a:latin typeface="Arial"/>
                <a:cs typeface="Arial"/>
              </a:rPr>
              <a:t>want </a:t>
            </a:r>
            <a:r>
              <a:rPr sz="1050" b="1" spc="-35" dirty="0">
                <a:solidFill>
                  <a:srgbClr val="005EB8"/>
                </a:solidFill>
                <a:latin typeface="Arial"/>
                <a:cs typeface="Arial"/>
              </a:rPr>
              <a:t>improvement </a:t>
            </a:r>
            <a:r>
              <a:rPr sz="1050" b="1" spc="10" dirty="0">
                <a:solidFill>
                  <a:srgbClr val="005EB8"/>
                </a:solidFill>
                <a:latin typeface="Arial"/>
                <a:cs typeface="Arial"/>
              </a:rPr>
              <a:t>in  </a:t>
            </a:r>
            <a:r>
              <a:rPr sz="1050" b="1" spc="5" dirty="0">
                <a:solidFill>
                  <a:srgbClr val="005EB8"/>
                </a:solidFill>
                <a:latin typeface="Arial"/>
                <a:cs typeface="Arial"/>
              </a:rPr>
              <a:t>quality </a:t>
            </a:r>
            <a:r>
              <a:rPr sz="1050" spc="-10" dirty="0">
                <a:solidFill>
                  <a:srgbClr val="005EB8"/>
                </a:solidFill>
                <a:latin typeface="Arial"/>
                <a:cs typeface="Arial"/>
              </a:rPr>
              <a:t>— </a:t>
            </a:r>
            <a:r>
              <a:rPr sz="1050" spc="-25" dirty="0">
                <a:solidFill>
                  <a:srgbClr val="005EB8"/>
                </a:solidFill>
                <a:latin typeface="Arial"/>
                <a:cs typeface="Arial"/>
              </a:rPr>
              <a:t>highlighting </a:t>
            </a:r>
            <a:r>
              <a:rPr sz="1050" spc="-10" dirty="0">
                <a:solidFill>
                  <a:srgbClr val="005EB8"/>
                </a:solidFill>
                <a:latin typeface="Arial"/>
                <a:cs typeface="Arial"/>
              </a:rPr>
              <a:t>that </a:t>
            </a:r>
            <a:r>
              <a:rPr sz="1050" spc="-30" dirty="0">
                <a:solidFill>
                  <a:srgbClr val="005EB8"/>
                </a:solidFill>
                <a:latin typeface="Arial"/>
                <a:cs typeface="Arial"/>
              </a:rPr>
              <a:t>for </a:t>
            </a:r>
            <a:r>
              <a:rPr sz="1050" spc="-5" dirty="0">
                <a:solidFill>
                  <a:srgbClr val="005EB8"/>
                </a:solidFill>
                <a:latin typeface="Arial"/>
                <a:cs typeface="Arial"/>
              </a:rPr>
              <a:t>certain </a:t>
            </a:r>
            <a:r>
              <a:rPr sz="1050" spc="-30" dirty="0">
                <a:solidFill>
                  <a:srgbClr val="005EB8"/>
                </a:solidFill>
                <a:latin typeface="Arial"/>
                <a:cs typeface="Arial"/>
              </a:rPr>
              <a:t>shopper  </a:t>
            </a:r>
            <a:r>
              <a:rPr sz="1050" spc="-15" dirty="0">
                <a:solidFill>
                  <a:srgbClr val="005EB8"/>
                </a:solidFill>
                <a:latin typeface="Arial"/>
                <a:cs typeface="Arial"/>
              </a:rPr>
              <a:t>groups, shopping at </a:t>
            </a:r>
            <a:r>
              <a:rPr sz="1050" spc="-30" dirty="0">
                <a:solidFill>
                  <a:srgbClr val="005EB8"/>
                </a:solidFill>
                <a:latin typeface="Arial"/>
                <a:cs typeface="Arial"/>
              </a:rPr>
              <a:t>discounters </a:t>
            </a:r>
            <a:r>
              <a:rPr sz="1050" spc="-5" dirty="0">
                <a:solidFill>
                  <a:srgbClr val="005EB8"/>
                </a:solidFill>
                <a:latin typeface="Arial"/>
                <a:cs typeface="Arial"/>
              </a:rPr>
              <a:t>is </a:t>
            </a:r>
            <a:r>
              <a:rPr sz="1050" b="1" spc="-5" dirty="0">
                <a:solidFill>
                  <a:srgbClr val="005EB8"/>
                </a:solidFill>
                <a:latin typeface="Arial"/>
                <a:cs typeface="Arial"/>
              </a:rPr>
              <a:t>not </a:t>
            </a:r>
            <a:r>
              <a:rPr sz="1050" b="1" spc="-25" dirty="0">
                <a:solidFill>
                  <a:srgbClr val="005EB8"/>
                </a:solidFill>
                <a:latin typeface="Arial"/>
                <a:cs typeface="Arial"/>
              </a:rPr>
              <a:t>just  </a:t>
            </a:r>
            <a:r>
              <a:rPr sz="1050" b="1" spc="5" dirty="0">
                <a:solidFill>
                  <a:srgbClr val="005EB8"/>
                </a:solidFill>
                <a:latin typeface="Arial"/>
                <a:cs typeface="Arial"/>
              </a:rPr>
              <a:t>about </a:t>
            </a:r>
            <a:r>
              <a:rPr sz="1050" b="1" dirty="0">
                <a:solidFill>
                  <a:srgbClr val="005EB8"/>
                </a:solidFill>
                <a:latin typeface="Arial"/>
                <a:cs typeface="Arial"/>
              </a:rPr>
              <a:t>low</a:t>
            </a:r>
            <a:r>
              <a:rPr sz="1050" b="1" spc="-155" dirty="0">
                <a:solidFill>
                  <a:srgbClr val="005EB8"/>
                </a:solidFill>
                <a:latin typeface="Arial"/>
                <a:cs typeface="Arial"/>
              </a:rPr>
              <a:t> </a:t>
            </a:r>
            <a:r>
              <a:rPr sz="1050" b="1" spc="-25" dirty="0">
                <a:solidFill>
                  <a:srgbClr val="005EB8"/>
                </a:solidFill>
                <a:latin typeface="Arial"/>
                <a:cs typeface="Arial"/>
              </a:rPr>
              <a:t>prices</a:t>
            </a:r>
            <a:endParaRPr sz="1050">
              <a:latin typeface="Arial"/>
              <a:cs typeface="Arial"/>
            </a:endParaRPr>
          </a:p>
        </p:txBody>
      </p:sp>
      <p:sp>
        <p:nvSpPr>
          <p:cNvPr id="111" name="object 31">
            <a:extLst>
              <a:ext uri="{FF2B5EF4-FFF2-40B4-BE49-F238E27FC236}">
                <a16:creationId xmlns:a16="http://schemas.microsoft.com/office/drawing/2014/main" id="{6E15B547-279C-4D89-A3C1-B081AA6B04F0}"/>
              </a:ext>
            </a:extLst>
          </p:cNvPr>
          <p:cNvSpPr txBox="1"/>
          <p:nvPr/>
        </p:nvSpPr>
        <p:spPr>
          <a:xfrm>
            <a:off x="6339840" y="4236720"/>
            <a:ext cx="1483360" cy="731520"/>
          </a:xfrm>
          <a:prstGeom prst="rect">
            <a:avLst/>
          </a:prstGeom>
          <a:solidFill>
            <a:srgbClr val="0091DA"/>
          </a:solidFill>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spcBef>
                <a:spcPts val="30"/>
              </a:spcBef>
            </a:pPr>
            <a:endParaRPr sz="900">
              <a:latin typeface="Times New Roman"/>
              <a:cs typeface="Times New Roman"/>
            </a:endParaRPr>
          </a:p>
          <a:p>
            <a:pPr marL="98425">
              <a:lnSpc>
                <a:spcPct val="100000"/>
              </a:lnSpc>
            </a:pPr>
            <a:r>
              <a:rPr sz="1050" b="1" dirty="0">
                <a:solidFill>
                  <a:srgbClr val="FFFFFF"/>
                </a:solidFill>
                <a:latin typeface="Arial"/>
                <a:cs typeface="Arial"/>
              </a:rPr>
              <a:t>Online </a:t>
            </a:r>
            <a:r>
              <a:rPr sz="1050" b="1" spc="-10" dirty="0">
                <a:solidFill>
                  <a:srgbClr val="FFFFFF"/>
                </a:solidFill>
                <a:latin typeface="Arial"/>
                <a:cs typeface="Arial"/>
              </a:rPr>
              <a:t>presence</a:t>
            </a:r>
            <a:endParaRPr sz="1050">
              <a:latin typeface="Arial"/>
              <a:cs typeface="Arial"/>
            </a:endParaRPr>
          </a:p>
        </p:txBody>
      </p:sp>
      <p:sp>
        <p:nvSpPr>
          <p:cNvPr id="112" name="object 32">
            <a:extLst>
              <a:ext uri="{FF2B5EF4-FFF2-40B4-BE49-F238E27FC236}">
                <a16:creationId xmlns:a16="http://schemas.microsoft.com/office/drawing/2014/main" id="{4DE105E5-1241-4282-AB03-52548D90277A}"/>
              </a:ext>
            </a:extLst>
          </p:cNvPr>
          <p:cNvSpPr txBox="1"/>
          <p:nvPr/>
        </p:nvSpPr>
        <p:spPr>
          <a:xfrm>
            <a:off x="7937881" y="4350702"/>
            <a:ext cx="2720340" cy="337185"/>
          </a:xfrm>
          <a:prstGeom prst="rect">
            <a:avLst/>
          </a:prstGeom>
        </p:spPr>
        <p:txBody>
          <a:bodyPr vert="horz" wrap="square" lIns="0" tIns="22860" rIns="0" bIns="0" rtlCol="0">
            <a:spAutoFit/>
          </a:bodyPr>
          <a:lstStyle/>
          <a:p>
            <a:pPr marL="185420" marR="5080" indent="-173355">
              <a:lnSpc>
                <a:spcPts val="1200"/>
              </a:lnSpc>
              <a:spcBef>
                <a:spcPts val="180"/>
              </a:spcBef>
            </a:pPr>
            <a:r>
              <a:rPr sz="1050" spc="-10" dirty="0">
                <a:solidFill>
                  <a:srgbClr val="00338D"/>
                </a:solidFill>
                <a:latin typeface="Arial"/>
                <a:cs typeface="Arial"/>
              </a:rPr>
              <a:t>—</a:t>
            </a:r>
            <a:r>
              <a:rPr sz="1050" spc="25" dirty="0">
                <a:solidFill>
                  <a:srgbClr val="00338D"/>
                </a:solidFill>
                <a:latin typeface="Arial"/>
                <a:cs typeface="Arial"/>
              </a:rPr>
              <a:t> </a:t>
            </a:r>
            <a:r>
              <a:rPr sz="1050" spc="-15" dirty="0">
                <a:solidFill>
                  <a:srgbClr val="005EB8"/>
                </a:solidFill>
                <a:latin typeface="Arial"/>
                <a:cs typeface="Arial"/>
              </a:rPr>
              <a:t>For</a:t>
            </a:r>
            <a:r>
              <a:rPr sz="1050" spc="-75" dirty="0">
                <a:solidFill>
                  <a:srgbClr val="005EB8"/>
                </a:solidFill>
                <a:latin typeface="Arial"/>
                <a:cs typeface="Arial"/>
              </a:rPr>
              <a:t> </a:t>
            </a:r>
            <a:r>
              <a:rPr sz="1050" b="1" spc="-30" dirty="0">
                <a:solidFill>
                  <a:srgbClr val="005EB8"/>
                </a:solidFill>
                <a:latin typeface="Arial"/>
                <a:cs typeface="Arial"/>
              </a:rPr>
              <a:t>B&amp;M</a:t>
            </a:r>
            <a:r>
              <a:rPr sz="1050" b="1" spc="-40" dirty="0">
                <a:solidFill>
                  <a:srgbClr val="005EB8"/>
                </a:solidFill>
                <a:latin typeface="Arial"/>
                <a:cs typeface="Arial"/>
              </a:rPr>
              <a:t> </a:t>
            </a:r>
            <a:r>
              <a:rPr sz="1050" b="1" spc="-15" dirty="0">
                <a:solidFill>
                  <a:srgbClr val="005EB8"/>
                </a:solidFill>
                <a:latin typeface="Arial"/>
                <a:cs typeface="Arial"/>
              </a:rPr>
              <a:t>shoppers</a:t>
            </a:r>
            <a:r>
              <a:rPr sz="1050" b="1" spc="-145" dirty="0">
                <a:solidFill>
                  <a:srgbClr val="005EB8"/>
                </a:solidFill>
                <a:latin typeface="Arial"/>
                <a:cs typeface="Arial"/>
              </a:rPr>
              <a:t> </a:t>
            </a:r>
            <a:r>
              <a:rPr sz="1050" spc="-10" dirty="0">
                <a:solidFill>
                  <a:srgbClr val="005EB8"/>
                </a:solidFill>
                <a:latin typeface="Arial"/>
                <a:cs typeface="Arial"/>
              </a:rPr>
              <a:t>introduction</a:t>
            </a:r>
            <a:r>
              <a:rPr sz="1050" spc="-70" dirty="0">
                <a:solidFill>
                  <a:srgbClr val="005EB8"/>
                </a:solidFill>
                <a:latin typeface="Arial"/>
                <a:cs typeface="Arial"/>
              </a:rPr>
              <a:t> </a:t>
            </a:r>
            <a:r>
              <a:rPr sz="1050" spc="-15" dirty="0">
                <a:solidFill>
                  <a:srgbClr val="005EB8"/>
                </a:solidFill>
                <a:latin typeface="Arial"/>
                <a:cs typeface="Arial"/>
              </a:rPr>
              <a:t>of</a:t>
            </a:r>
            <a:r>
              <a:rPr sz="1050" spc="-105" dirty="0">
                <a:solidFill>
                  <a:srgbClr val="005EB8"/>
                </a:solidFill>
                <a:latin typeface="Arial"/>
                <a:cs typeface="Arial"/>
              </a:rPr>
              <a:t> </a:t>
            </a:r>
            <a:r>
              <a:rPr sz="1050" spc="-15" dirty="0">
                <a:solidFill>
                  <a:srgbClr val="005EB8"/>
                </a:solidFill>
                <a:latin typeface="Arial"/>
                <a:cs typeface="Arial"/>
              </a:rPr>
              <a:t>an</a:t>
            </a:r>
            <a:r>
              <a:rPr sz="1050" spc="-70" dirty="0">
                <a:solidFill>
                  <a:srgbClr val="005EB8"/>
                </a:solidFill>
                <a:latin typeface="Arial"/>
                <a:cs typeface="Arial"/>
              </a:rPr>
              <a:t> </a:t>
            </a:r>
            <a:r>
              <a:rPr sz="1050" spc="-15" dirty="0">
                <a:solidFill>
                  <a:srgbClr val="005EB8"/>
                </a:solidFill>
                <a:latin typeface="Arial"/>
                <a:cs typeface="Arial"/>
              </a:rPr>
              <a:t>online  </a:t>
            </a:r>
            <a:r>
              <a:rPr sz="1050" spc="-20" dirty="0">
                <a:solidFill>
                  <a:srgbClr val="005EB8"/>
                </a:solidFill>
                <a:latin typeface="Arial"/>
                <a:cs typeface="Arial"/>
              </a:rPr>
              <a:t>service</a:t>
            </a:r>
            <a:r>
              <a:rPr sz="1050" spc="-80" dirty="0">
                <a:solidFill>
                  <a:srgbClr val="005EB8"/>
                </a:solidFill>
                <a:latin typeface="Arial"/>
                <a:cs typeface="Arial"/>
              </a:rPr>
              <a:t> </a:t>
            </a:r>
            <a:r>
              <a:rPr sz="1050" spc="-5" dirty="0">
                <a:solidFill>
                  <a:srgbClr val="005EB8"/>
                </a:solidFill>
                <a:latin typeface="Arial"/>
                <a:cs typeface="Arial"/>
              </a:rPr>
              <a:t>is</a:t>
            </a:r>
            <a:r>
              <a:rPr sz="1050" spc="-20" dirty="0">
                <a:solidFill>
                  <a:srgbClr val="005EB8"/>
                </a:solidFill>
                <a:latin typeface="Arial"/>
                <a:cs typeface="Arial"/>
              </a:rPr>
              <a:t> </a:t>
            </a:r>
            <a:r>
              <a:rPr sz="1050" spc="-5" dirty="0">
                <a:solidFill>
                  <a:srgbClr val="005EB8"/>
                </a:solidFill>
                <a:latin typeface="Arial"/>
                <a:cs typeface="Arial"/>
              </a:rPr>
              <a:t>a</a:t>
            </a:r>
            <a:r>
              <a:rPr sz="1050" spc="-75" dirty="0">
                <a:solidFill>
                  <a:srgbClr val="005EB8"/>
                </a:solidFill>
                <a:latin typeface="Arial"/>
                <a:cs typeface="Arial"/>
              </a:rPr>
              <a:t> </a:t>
            </a:r>
            <a:r>
              <a:rPr sz="1050" dirty="0">
                <a:solidFill>
                  <a:srgbClr val="005EB8"/>
                </a:solidFill>
                <a:latin typeface="Arial"/>
                <a:cs typeface="Arial"/>
              </a:rPr>
              <a:t>key</a:t>
            </a:r>
            <a:r>
              <a:rPr sz="1050" spc="-20" dirty="0">
                <a:solidFill>
                  <a:srgbClr val="005EB8"/>
                </a:solidFill>
                <a:latin typeface="Arial"/>
                <a:cs typeface="Arial"/>
              </a:rPr>
              <a:t> </a:t>
            </a:r>
            <a:r>
              <a:rPr sz="1050" spc="-25" dirty="0">
                <a:solidFill>
                  <a:srgbClr val="005EB8"/>
                </a:solidFill>
                <a:latin typeface="Arial"/>
                <a:cs typeface="Arial"/>
              </a:rPr>
              <a:t>area</a:t>
            </a:r>
            <a:r>
              <a:rPr sz="1050" spc="-75" dirty="0">
                <a:solidFill>
                  <a:srgbClr val="005EB8"/>
                </a:solidFill>
                <a:latin typeface="Arial"/>
                <a:cs typeface="Arial"/>
              </a:rPr>
              <a:t> </a:t>
            </a:r>
            <a:r>
              <a:rPr sz="1050" spc="-15" dirty="0">
                <a:solidFill>
                  <a:srgbClr val="005EB8"/>
                </a:solidFill>
                <a:latin typeface="Arial"/>
                <a:cs typeface="Arial"/>
              </a:rPr>
              <a:t>of</a:t>
            </a:r>
            <a:r>
              <a:rPr sz="1050" spc="-105" dirty="0">
                <a:solidFill>
                  <a:srgbClr val="005EB8"/>
                </a:solidFill>
                <a:latin typeface="Arial"/>
                <a:cs typeface="Arial"/>
              </a:rPr>
              <a:t> </a:t>
            </a:r>
            <a:r>
              <a:rPr sz="1050" spc="-25" dirty="0">
                <a:solidFill>
                  <a:srgbClr val="005EB8"/>
                </a:solidFill>
                <a:latin typeface="Arial"/>
                <a:cs typeface="Arial"/>
              </a:rPr>
              <a:t>improvement</a:t>
            </a:r>
            <a:endParaRPr sz="1050">
              <a:latin typeface="Arial"/>
              <a:cs typeface="Arial"/>
            </a:endParaRPr>
          </a:p>
        </p:txBody>
      </p:sp>
      <p:sp>
        <p:nvSpPr>
          <p:cNvPr id="113" name="object 33">
            <a:extLst>
              <a:ext uri="{FF2B5EF4-FFF2-40B4-BE49-F238E27FC236}">
                <a16:creationId xmlns:a16="http://schemas.microsoft.com/office/drawing/2014/main" id="{59F6F3CD-1AF6-498A-92FE-C5D5C201DB30}"/>
              </a:ext>
            </a:extLst>
          </p:cNvPr>
          <p:cNvSpPr/>
          <p:nvPr/>
        </p:nvSpPr>
        <p:spPr>
          <a:xfrm>
            <a:off x="7716519" y="3235960"/>
            <a:ext cx="3497579" cy="0"/>
          </a:xfrm>
          <a:custGeom>
            <a:avLst/>
            <a:gdLst/>
            <a:ahLst/>
            <a:cxnLst/>
            <a:rect l="l" t="t" r="r" b="b"/>
            <a:pathLst>
              <a:path w="3497579">
                <a:moveTo>
                  <a:pt x="0" y="0"/>
                </a:moveTo>
                <a:lnTo>
                  <a:pt x="3497072" y="0"/>
                </a:lnTo>
              </a:path>
            </a:pathLst>
          </a:custGeom>
          <a:ln w="10170">
            <a:solidFill>
              <a:srgbClr val="0091DA"/>
            </a:solidFill>
          </a:ln>
        </p:spPr>
        <p:txBody>
          <a:bodyPr wrap="square" lIns="0" tIns="0" rIns="0" bIns="0" rtlCol="0"/>
          <a:lstStyle/>
          <a:p>
            <a:endParaRPr/>
          </a:p>
        </p:txBody>
      </p:sp>
      <p:sp>
        <p:nvSpPr>
          <p:cNvPr id="114" name="object 34">
            <a:extLst>
              <a:ext uri="{FF2B5EF4-FFF2-40B4-BE49-F238E27FC236}">
                <a16:creationId xmlns:a16="http://schemas.microsoft.com/office/drawing/2014/main" id="{EA6905F1-97BE-4285-AF47-7B93CD693ACB}"/>
              </a:ext>
            </a:extLst>
          </p:cNvPr>
          <p:cNvSpPr/>
          <p:nvPr/>
        </p:nvSpPr>
        <p:spPr>
          <a:xfrm>
            <a:off x="7716519" y="4109720"/>
            <a:ext cx="3497579" cy="0"/>
          </a:xfrm>
          <a:custGeom>
            <a:avLst/>
            <a:gdLst/>
            <a:ahLst/>
            <a:cxnLst/>
            <a:rect l="l" t="t" r="r" b="b"/>
            <a:pathLst>
              <a:path w="3497579">
                <a:moveTo>
                  <a:pt x="0" y="0"/>
                </a:moveTo>
                <a:lnTo>
                  <a:pt x="3497072" y="0"/>
                </a:lnTo>
              </a:path>
            </a:pathLst>
          </a:custGeom>
          <a:ln w="10170">
            <a:solidFill>
              <a:srgbClr val="0091DA"/>
            </a:solidFill>
          </a:ln>
        </p:spPr>
        <p:txBody>
          <a:bodyPr wrap="square" lIns="0" tIns="0" rIns="0" bIns="0" rtlCol="0"/>
          <a:lstStyle/>
          <a:p>
            <a:endParaRPr/>
          </a:p>
        </p:txBody>
      </p:sp>
      <p:sp>
        <p:nvSpPr>
          <p:cNvPr id="115" name="object 35">
            <a:extLst>
              <a:ext uri="{FF2B5EF4-FFF2-40B4-BE49-F238E27FC236}">
                <a16:creationId xmlns:a16="http://schemas.microsoft.com/office/drawing/2014/main" id="{E9E7D557-7D7D-4491-99E4-D0BE121FD40C}"/>
              </a:ext>
            </a:extLst>
          </p:cNvPr>
          <p:cNvSpPr/>
          <p:nvPr/>
        </p:nvSpPr>
        <p:spPr>
          <a:xfrm>
            <a:off x="7716519" y="4973320"/>
            <a:ext cx="3497579" cy="0"/>
          </a:xfrm>
          <a:custGeom>
            <a:avLst/>
            <a:gdLst/>
            <a:ahLst/>
            <a:cxnLst/>
            <a:rect l="l" t="t" r="r" b="b"/>
            <a:pathLst>
              <a:path w="3497579">
                <a:moveTo>
                  <a:pt x="0" y="0"/>
                </a:moveTo>
                <a:lnTo>
                  <a:pt x="3497072" y="0"/>
                </a:lnTo>
              </a:path>
            </a:pathLst>
          </a:custGeom>
          <a:ln w="10170">
            <a:solidFill>
              <a:srgbClr val="0091DA"/>
            </a:solidFill>
          </a:ln>
        </p:spPr>
        <p:txBody>
          <a:bodyPr wrap="square" lIns="0" tIns="0" rIns="0" bIns="0" rtlCol="0"/>
          <a:lstStyle/>
          <a:p>
            <a:endParaRPr/>
          </a:p>
        </p:txBody>
      </p:sp>
      <p:sp>
        <p:nvSpPr>
          <p:cNvPr id="116" name="object 36">
            <a:extLst>
              <a:ext uri="{FF2B5EF4-FFF2-40B4-BE49-F238E27FC236}">
                <a16:creationId xmlns:a16="http://schemas.microsoft.com/office/drawing/2014/main" id="{DD62A016-613B-4938-AE47-ACF206542C24}"/>
              </a:ext>
            </a:extLst>
          </p:cNvPr>
          <p:cNvSpPr/>
          <p:nvPr/>
        </p:nvSpPr>
        <p:spPr>
          <a:xfrm>
            <a:off x="7716519" y="5836920"/>
            <a:ext cx="3497579" cy="0"/>
          </a:xfrm>
          <a:custGeom>
            <a:avLst/>
            <a:gdLst/>
            <a:ahLst/>
            <a:cxnLst/>
            <a:rect l="l" t="t" r="r" b="b"/>
            <a:pathLst>
              <a:path w="3497579">
                <a:moveTo>
                  <a:pt x="0" y="0"/>
                </a:moveTo>
                <a:lnTo>
                  <a:pt x="3497072" y="0"/>
                </a:lnTo>
              </a:path>
            </a:pathLst>
          </a:custGeom>
          <a:ln w="10170">
            <a:solidFill>
              <a:srgbClr val="0091DA"/>
            </a:solidFill>
          </a:ln>
        </p:spPr>
        <p:txBody>
          <a:bodyPr wrap="square" lIns="0" tIns="0" rIns="0" bIns="0" rtlCol="0"/>
          <a:lstStyle/>
          <a:p>
            <a:endParaRPr/>
          </a:p>
        </p:txBody>
      </p:sp>
      <p:sp>
        <p:nvSpPr>
          <p:cNvPr id="117" name="object 37">
            <a:extLst>
              <a:ext uri="{FF2B5EF4-FFF2-40B4-BE49-F238E27FC236}">
                <a16:creationId xmlns:a16="http://schemas.microsoft.com/office/drawing/2014/main" id="{C24F720F-96EF-434C-98E0-20D40731A5AF}"/>
              </a:ext>
            </a:extLst>
          </p:cNvPr>
          <p:cNvSpPr/>
          <p:nvPr/>
        </p:nvSpPr>
        <p:spPr>
          <a:xfrm>
            <a:off x="995680" y="1818639"/>
            <a:ext cx="548640" cy="548640"/>
          </a:xfrm>
          <a:custGeom>
            <a:avLst/>
            <a:gdLst/>
            <a:ahLst/>
            <a:cxnLst/>
            <a:rect l="l" t="t" r="r" b="b"/>
            <a:pathLst>
              <a:path w="548640" h="548639">
                <a:moveTo>
                  <a:pt x="274319" y="0"/>
                </a:moveTo>
                <a:lnTo>
                  <a:pt x="225011" y="4419"/>
                </a:lnTo>
                <a:lnTo>
                  <a:pt x="178602" y="17161"/>
                </a:lnTo>
                <a:lnTo>
                  <a:pt x="135867" y="37450"/>
                </a:lnTo>
                <a:lnTo>
                  <a:pt x="97580" y="64513"/>
                </a:lnTo>
                <a:lnTo>
                  <a:pt x="64518" y="97575"/>
                </a:lnTo>
                <a:lnTo>
                  <a:pt x="37453" y="135861"/>
                </a:lnTo>
                <a:lnTo>
                  <a:pt x="17162" y="178597"/>
                </a:lnTo>
                <a:lnTo>
                  <a:pt x="4419" y="225008"/>
                </a:lnTo>
                <a:lnTo>
                  <a:pt x="0" y="274320"/>
                </a:lnTo>
                <a:lnTo>
                  <a:pt x="4419" y="323631"/>
                </a:lnTo>
                <a:lnTo>
                  <a:pt x="17162" y="370042"/>
                </a:lnTo>
                <a:lnTo>
                  <a:pt x="37453" y="412778"/>
                </a:lnTo>
                <a:lnTo>
                  <a:pt x="64518" y="451064"/>
                </a:lnTo>
                <a:lnTo>
                  <a:pt x="97580" y="484126"/>
                </a:lnTo>
                <a:lnTo>
                  <a:pt x="135867" y="511189"/>
                </a:lnTo>
                <a:lnTo>
                  <a:pt x="178602" y="531478"/>
                </a:lnTo>
                <a:lnTo>
                  <a:pt x="225011" y="544220"/>
                </a:lnTo>
                <a:lnTo>
                  <a:pt x="274319" y="548639"/>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00338D"/>
          </a:solidFill>
        </p:spPr>
        <p:txBody>
          <a:bodyPr wrap="square" lIns="0" tIns="0" rIns="0" bIns="0" rtlCol="0"/>
          <a:lstStyle/>
          <a:p>
            <a:endParaRPr/>
          </a:p>
        </p:txBody>
      </p:sp>
      <p:sp>
        <p:nvSpPr>
          <p:cNvPr id="118" name="object 38">
            <a:extLst>
              <a:ext uri="{FF2B5EF4-FFF2-40B4-BE49-F238E27FC236}">
                <a16:creationId xmlns:a16="http://schemas.microsoft.com/office/drawing/2014/main" id="{FD6DEE26-FF0E-49E1-99D7-6DB0F401085C}"/>
              </a:ext>
            </a:extLst>
          </p:cNvPr>
          <p:cNvSpPr/>
          <p:nvPr/>
        </p:nvSpPr>
        <p:spPr>
          <a:xfrm>
            <a:off x="995680" y="1818639"/>
            <a:ext cx="548640" cy="548640"/>
          </a:xfrm>
          <a:custGeom>
            <a:avLst/>
            <a:gdLst/>
            <a:ahLst/>
            <a:cxnLst/>
            <a:rect l="l" t="t" r="r" b="b"/>
            <a:pathLst>
              <a:path w="548640" h="548639">
                <a:moveTo>
                  <a:pt x="0" y="274320"/>
                </a:moveTo>
                <a:lnTo>
                  <a:pt x="4419" y="225008"/>
                </a:lnTo>
                <a:lnTo>
                  <a:pt x="17162" y="178597"/>
                </a:lnTo>
                <a:lnTo>
                  <a:pt x="37453" y="135861"/>
                </a:lnTo>
                <a:lnTo>
                  <a:pt x="64518" y="97575"/>
                </a:lnTo>
                <a:lnTo>
                  <a:pt x="97580" y="64513"/>
                </a:lnTo>
                <a:lnTo>
                  <a:pt x="135867" y="37450"/>
                </a:lnTo>
                <a:lnTo>
                  <a:pt x="178602" y="17161"/>
                </a:lnTo>
                <a:lnTo>
                  <a:pt x="225011"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39"/>
                </a:lnTo>
                <a:lnTo>
                  <a:pt x="225011" y="544220"/>
                </a:lnTo>
                <a:lnTo>
                  <a:pt x="178602" y="531478"/>
                </a:lnTo>
                <a:lnTo>
                  <a:pt x="135867" y="511189"/>
                </a:lnTo>
                <a:lnTo>
                  <a:pt x="97580" y="484126"/>
                </a:lnTo>
                <a:lnTo>
                  <a:pt x="64518" y="451064"/>
                </a:lnTo>
                <a:lnTo>
                  <a:pt x="37453" y="412778"/>
                </a:lnTo>
                <a:lnTo>
                  <a:pt x="17162" y="370042"/>
                </a:lnTo>
                <a:lnTo>
                  <a:pt x="4419" y="323631"/>
                </a:lnTo>
                <a:lnTo>
                  <a:pt x="0" y="274320"/>
                </a:lnTo>
                <a:close/>
              </a:path>
            </a:pathLst>
          </a:custGeom>
          <a:ln w="40640">
            <a:solidFill>
              <a:srgbClr val="FFFFFF"/>
            </a:solidFill>
          </a:ln>
        </p:spPr>
        <p:txBody>
          <a:bodyPr wrap="square" lIns="0" tIns="0" rIns="0" bIns="0" rtlCol="0"/>
          <a:lstStyle/>
          <a:p>
            <a:endParaRPr/>
          </a:p>
        </p:txBody>
      </p:sp>
      <p:sp>
        <p:nvSpPr>
          <p:cNvPr id="119" name="object 39">
            <a:extLst>
              <a:ext uri="{FF2B5EF4-FFF2-40B4-BE49-F238E27FC236}">
                <a16:creationId xmlns:a16="http://schemas.microsoft.com/office/drawing/2014/main" id="{BC2920C9-B9C3-4188-BAD0-8CF391124650}"/>
              </a:ext>
            </a:extLst>
          </p:cNvPr>
          <p:cNvSpPr/>
          <p:nvPr/>
        </p:nvSpPr>
        <p:spPr>
          <a:xfrm>
            <a:off x="1140310" y="1913487"/>
            <a:ext cx="259079" cy="255904"/>
          </a:xfrm>
          <a:custGeom>
            <a:avLst/>
            <a:gdLst/>
            <a:ahLst/>
            <a:cxnLst/>
            <a:rect l="l" t="t" r="r" b="b"/>
            <a:pathLst>
              <a:path w="259080" h="255905">
                <a:moveTo>
                  <a:pt x="185347" y="241829"/>
                </a:moveTo>
                <a:lnTo>
                  <a:pt x="125917" y="241829"/>
                </a:lnTo>
                <a:lnTo>
                  <a:pt x="130451" y="242845"/>
                </a:lnTo>
                <a:lnTo>
                  <a:pt x="135023" y="243353"/>
                </a:lnTo>
                <a:lnTo>
                  <a:pt x="148014" y="251971"/>
                </a:lnTo>
                <a:lnTo>
                  <a:pt x="159994" y="255434"/>
                </a:lnTo>
                <a:lnTo>
                  <a:pt x="171045" y="253587"/>
                </a:lnTo>
                <a:lnTo>
                  <a:pt x="181251" y="246274"/>
                </a:lnTo>
                <a:lnTo>
                  <a:pt x="185347" y="241829"/>
                </a:lnTo>
                <a:close/>
              </a:path>
              <a:path w="259080" h="255905">
                <a:moveTo>
                  <a:pt x="98734" y="0"/>
                </a:moveTo>
                <a:lnTo>
                  <a:pt x="89874" y="1117"/>
                </a:lnTo>
                <a:lnTo>
                  <a:pt x="82052" y="5687"/>
                </a:lnTo>
                <a:lnTo>
                  <a:pt x="75599" y="13483"/>
                </a:lnTo>
                <a:lnTo>
                  <a:pt x="69050" y="22570"/>
                </a:lnTo>
                <a:lnTo>
                  <a:pt x="61321" y="29692"/>
                </a:lnTo>
                <a:lnTo>
                  <a:pt x="52179" y="34932"/>
                </a:lnTo>
                <a:lnTo>
                  <a:pt x="41386" y="38375"/>
                </a:lnTo>
                <a:lnTo>
                  <a:pt x="31872" y="42078"/>
                </a:lnTo>
                <a:lnTo>
                  <a:pt x="25282" y="47996"/>
                </a:lnTo>
                <a:lnTo>
                  <a:pt x="21712" y="56056"/>
                </a:lnTo>
                <a:lnTo>
                  <a:pt x="21256" y="66188"/>
                </a:lnTo>
                <a:lnTo>
                  <a:pt x="21106" y="78091"/>
                </a:lnTo>
                <a:lnTo>
                  <a:pt x="18929" y="89112"/>
                </a:lnTo>
                <a:lnTo>
                  <a:pt x="14395" y="99371"/>
                </a:lnTo>
                <a:lnTo>
                  <a:pt x="7172" y="108987"/>
                </a:lnTo>
                <a:lnTo>
                  <a:pt x="1793" y="117030"/>
                </a:lnTo>
                <a:lnTo>
                  <a:pt x="0" y="125227"/>
                </a:lnTo>
                <a:lnTo>
                  <a:pt x="1793" y="133401"/>
                </a:lnTo>
                <a:lnTo>
                  <a:pt x="7172" y="141372"/>
                </a:lnTo>
                <a:lnTo>
                  <a:pt x="14315" y="151290"/>
                </a:lnTo>
                <a:lnTo>
                  <a:pt x="19056" y="161756"/>
                </a:lnTo>
                <a:lnTo>
                  <a:pt x="21249" y="172983"/>
                </a:lnTo>
                <a:lnTo>
                  <a:pt x="20748" y="185187"/>
                </a:lnTo>
                <a:lnTo>
                  <a:pt x="20923" y="192027"/>
                </a:lnTo>
                <a:lnTo>
                  <a:pt x="41386" y="212492"/>
                </a:lnTo>
                <a:lnTo>
                  <a:pt x="46415" y="215032"/>
                </a:lnTo>
                <a:lnTo>
                  <a:pt x="47418" y="217445"/>
                </a:lnTo>
                <a:lnTo>
                  <a:pt x="48929" y="219477"/>
                </a:lnTo>
                <a:lnTo>
                  <a:pt x="51444" y="220493"/>
                </a:lnTo>
                <a:lnTo>
                  <a:pt x="59496" y="223922"/>
                </a:lnTo>
                <a:lnTo>
                  <a:pt x="64525" y="229891"/>
                </a:lnTo>
                <a:lnTo>
                  <a:pt x="69059" y="236368"/>
                </a:lnTo>
                <a:lnTo>
                  <a:pt x="80842" y="249360"/>
                </a:lnTo>
                <a:lnTo>
                  <a:pt x="93144" y="254958"/>
                </a:lnTo>
                <a:lnTo>
                  <a:pt x="106485" y="253388"/>
                </a:lnTo>
                <a:lnTo>
                  <a:pt x="121383" y="244877"/>
                </a:lnTo>
                <a:lnTo>
                  <a:pt x="125917" y="241829"/>
                </a:lnTo>
                <a:lnTo>
                  <a:pt x="185347" y="241829"/>
                </a:lnTo>
                <a:lnTo>
                  <a:pt x="188581" y="238321"/>
                </a:lnTo>
                <a:lnTo>
                  <a:pt x="195792" y="230272"/>
                </a:lnTo>
                <a:lnTo>
                  <a:pt x="203289" y="222414"/>
                </a:lnTo>
                <a:lnTo>
                  <a:pt x="211477" y="215032"/>
                </a:lnTo>
                <a:lnTo>
                  <a:pt x="213001" y="214524"/>
                </a:lnTo>
                <a:lnTo>
                  <a:pt x="214017" y="213508"/>
                </a:lnTo>
                <a:lnTo>
                  <a:pt x="238147" y="181631"/>
                </a:lnTo>
                <a:lnTo>
                  <a:pt x="238129" y="170997"/>
                </a:lnTo>
                <a:lnTo>
                  <a:pt x="240290" y="161232"/>
                </a:lnTo>
                <a:lnTo>
                  <a:pt x="244523" y="152110"/>
                </a:lnTo>
                <a:lnTo>
                  <a:pt x="250720" y="143404"/>
                </a:lnTo>
                <a:lnTo>
                  <a:pt x="256744" y="134534"/>
                </a:lnTo>
                <a:lnTo>
                  <a:pt x="259006" y="125878"/>
                </a:lnTo>
                <a:lnTo>
                  <a:pt x="257506" y="117508"/>
                </a:lnTo>
                <a:lnTo>
                  <a:pt x="252244" y="109495"/>
                </a:lnTo>
                <a:lnTo>
                  <a:pt x="244951" y="99506"/>
                </a:lnTo>
                <a:lnTo>
                  <a:pt x="240290" y="88921"/>
                </a:lnTo>
                <a:lnTo>
                  <a:pt x="238164" y="78091"/>
                </a:lnTo>
                <a:lnTo>
                  <a:pt x="238147" y="65680"/>
                </a:lnTo>
                <a:lnTo>
                  <a:pt x="237418" y="56135"/>
                </a:lnTo>
                <a:lnTo>
                  <a:pt x="233845" y="48377"/>
                </a:lnTo>
                <a:lnTo>
                  <a:pt x="227628" y="42570"/>
                </a:lnTo>
                <a:lnTo>
                  <a:pt x="218970" y="38883"/>
                </a:lnTo>
                <a:lnTo>
                  <a:pt x="207714" y="35425"/>
                </a:lnTo>
                <a:lnTo>
                  <a:pt x="198078" y="30073"/>
                </a:lnTo>
                <a:lnTo>
                  <a:pt x="189966" y="22649"/>
                </a:lnTo>
                <a:lnTo>
                  <a:pt x="183283" y="12975"/>
                </a:lnTo>
                <a:lnTo>
                  <a:pt x="178568" y="7229"/>
                </a:lnTo>
                <a:lnTo>
                  <a:pt x="129659" y="7229"/>
                </a:lnTo>
                <a:lnTo>
                  <a:pt x="119080" y="6133"/>
                </a:lnTo>
                <a:lnTo>
                  <a:pt x="108302" y="2561"/>
                </a:lnTo>
                <a:lnTo>
                  <a:pt x="98734" y="0"/>
                </a:lnTo>
                <a:close/>
              </a:path>
              <a:path w="259080" h="255905">
                <a:moveTo>
                  <a:pt x="160369" y="134"/>
                </a:moveTo>
                <a:lnTo>
                  <a:pt x="151025" y="2561"/>
                </a:lnTo>
                <a:lnTo>
                  <a:pt x="140240" y="5990"/>
                </a:lnTo>
                <a:lnTo>
                  <a:pt x="129659" y="7229"/>
                </a:lnTo>
                <a:lnTo>
                  <a:pt x="178568" y="7229"/>
                </a:lnTo>
                <a:lnTo>
                  <a:pt x="177010" y="5330"/>
                </a:lnTo>
                <a:lnTo>
                  <a:pt x="169202" y="1053"/>
                </a:lnTo>
                <a:lnTo>
                  <a:pt x="160369" y="134"/>
                </a:lnTo>
                <a:close/>
              </a:path>
            </a:pathLst>
          </a:custGeom>
          <a:solidFill>
            <a:srgbClr val="00A2A0"/>
          </a:solidFill>
        </p:spPr>
        <p:txBody>
          <a:bodyPr wrap="square" lIns="0" tIns="0" rIns="0" bIns="0" rtlCol="0"/>
          <a:lstStyle/>
          <a:p>
            <a:endParaRPr/>
          </a:p>
        </p:txBody>
      </p:sp>
      <p:sp>
        <p:nvSpPr>
          <p:cNvPr id="121" name="object 40">
            <a:extLst>
              <a:ext uri="{FF2B5EF4-FFF2-40B4-BE49-F238E27FC236}">
                <a16:creationId xmlns:a16="http://schemas.microsoft.com/office/drawing/2014/main" id="{369BDD0F-63AF-42C4-8499-FE76BB7CCDCA}"/>
              </a:ext>
            </a:extLst>
          </p:cNvPr>
          <p:cNvSpPr/>
          <p:nvPr/>
        </p:nvSpPr>
        <p:spPr>
          <a:xfrm>
            <a:off x="1137919" y="1950720"/>
            <a:ext cx="264160" cy="325119"/>
          </a:xfrm>
          <a:prstGeom prst="rect">
            <a:avLst/>
          </a:prstGeom>
          <a:blipFill>
            <a:blip r:embed="rId3" cstate="print"/>
            <a:stretch>
              <a:fillRect/>
            </a:stretch>
          </a:blipFill>
        </p:spPr>
        <p:txBody>
          <a:bodyPr wrap="square" lIns="0" tIns="0" rIns="0" bIns="0" rtlCol="0"/>
          <a:lstStyle/>
          <a:p>
            <a:endParaRPr/>
          </a:p>
        </p:txBody>
      </p:sp>
      <p:sp>
        <p:nvSpPr>
          <p:cNvPr id="122" name="object 41">
            <a:extLst>
              <a:ext uri="{FF2B5EF4-FFF2-40B4-BE49-F238E27FC236}">
                <a16:creationId xmlns:a16="http://schemas.microsoft.com/office/drawing/2014/main" id="{968A5752-CE18-466E-BA7A-20B0B87DEB3E}"/>
              </a:ext>
            </a:extLst>
          </p:cNvPr>
          <p:cNvSpPr/>
          <p:nvPr/>
        </p:nvSpPr>
        <p:spPr>
          <a:xfrm>
            <a:off x="5618479" y="3728720"/>
            <a:ext cx="152400" cy="355600"/>
          </a:xfrm>
          <a:custGeom>
            <a:avLst/>
            <a:gdLst/>
            <a:ahLst/>
            <a:cxnLst/>
            <a:rect l="l" t="t" r="r" b="b"/>
            <a:pathLst>
              <a:path w="152400" h="355600">
                <a:moveTo>
                  <a:pt x="13208" y="0"/>
                </a:moveTo>
                <a:lnTo>
                  <a:pt x="11684" y="0"/>
                </a:lnTo>
                <a:lnTo>
                  <a:pt x="10287" y="1650"/>
                </a:lnTo>
                <a:lnTo>
                  <a:pt x="9017" y="3301"/>
                </a:lnTo>
                <a:lnTo>
                  <a:pt x="8128" y="6095"/>
                </a:lnTo>
                <a:lnTo>
                  <a:pt x="7874" y="8889"/>
                </a:lnTo>
                <a:lnTo>
                  <a:pt x="254" y="153288"/>
                </a:lnTo>
                <a:lnTo>
                  <a:pt x="0" y="156082"/>
                </a:lnTo>
                <a:lnTo>
                  <a:pt x="635" y="158876"/>
                </a:lnTo>
                <a:lnTo>
                  <a:pt x="1778" y="161162"/>
                </a:lnTo>
                <a:lnTo>
                  <a:pt x="82804" y="311149"/>
                </a:lnTo>
                <a:lnTo>
                  <a:pt x="83693" y="312292"/>
                </a:lnTo>
                <a:lnTo>
                  <a:pt x="84328" y="314451"/>
                </a:lnTo>
                <a:lnTo>
                  <a:pt x="84328" y="316737"/>
                </a:lnTo>
                <a:lnTo>
                  <a:pt x="86106" y="348868"/>
                </a:lnTo>
                <a:lnTo>
                  <a:pt x="86487" y="352297"/>
                </a:lnTo>
                <a:lnTo>
                  <a:pt x="88265" y="355599"/>
                </a:lnTo>
                <a:lnTo>
                  <a:pt x="150875" y="355599"/>
                </a:lnTo>
                <a:lnTo>
                  <a:pt x="152400" y="352297"/>
                </a:lnTo>
                <a:lnTo>
                  <a:pt x="152400" y="238886"/>
                </a:lnTo>
                <a:lnTo>
                  <a:pt x="151511" y="235076"/>
                </a:lnTo>
                <a:lnTo>
                  <a:pt x="149987" y="231647"/>
                </a:lnTo>
                <a:lnTo>
                  <a:pt x="135018" y="204469"/>
                </a:lnTo>
                <a:lnTo>
                  <a:pt x="81025" y="204469"/>
                </a:lnTo>
                <a:lnTo>
                  <a:pt x="79756" y="202183"/>
                </a:lnTo>
                <a:lnTo>
                  <a:pt x="37592" y="124459"/>
                </a:lnTo>
                <a:lnTo>
                  <a:pt x="37084" y="122808"/>
                </a:lnTo>
                <a:lnTo>
                  <a:pt x="36449" y="121157"/>
                </a:lnTo>
                <a:lnTo>
                  <a:pt x="36438" y="117220"/>
                </a:lnTo>
                <a:lnTo>
                  <a:pt x="35814" y="16636"/>
                </a:lnTo>
                <a:lnTo>
                  <a:pt x="35814" y="12826"/>
                </a:lnTo>
                <a:lnTo>
                  <a:pt x="34290" y="8889"/>
                </a:lnTo>
                <a:lnTo>
                  <a:pt x="32258" y="7746"/>
                </a:lnTo>
                <a:lnTo>
                  <a:pt x="15112" y="507"/>
                </a:lnTo>
                <a:lnTo>
                  <a:pt x="13208" y="0"/>
                </a:lnTo>
                <a:close/>
              </a:path>
              <a:path w="152400" h="355600">
                <a:moveTo>
                  <a:pt x="86106" y="117220"/>
                </a:moveTo>
                <a:lnTo>
                  <a:pt x="81025" y="117220"/>
                </a:lnTo>
                <a:lnTo>
                  <a:pt x="78612" y="119506"/>
                </a:lnTo>
                <a:lnTo>
                  <a:pt x="77089" y="122808"/>
                </a:lnTo>
                <a:lnTo>
                  <a:pt x="71374" y="132841"/>
                </a:lnTo>
                <a:lnTo>
                  <a:pt x="67818" y="139445"/>
                </a:lnTo>
                <a:lnTo>
                  <a:pt x="67818" y="149986"/>
                </a:lnTo>
                <a:lnTo>
                  <a:pt x="71374" y="156717"/>
                </a:lnTo>
                <a:lnTo>
                  <a:pt x="87884" y="187197"/>
                </a:lnTo>
                <a:lnTo>
                  <a:pt x="88519" y="188340"/>
                </a:lnTo>
                <a:lnTo>
                  <a:pt x="88900" y="189483"/>
                </a:lnTo>
                <a:lnTo>
                  <a:pt x="88900" y="192785"/>
                </a:lnTo>
                <a:lnTo>
                  <a:pt x="88519" y="193928"/>
                </a:lnTo>
                <a:lnTo>
                  <a:pt x="87884" y="195071"/>
                </a:lnTo>
                <a:lnTo>
                  <a:pt x="84074" y="202183"/>
                </a:lnTo>
                <a:lnTo>
                  <a:pt x="82804" y="204469"/>
                </a:lnTo>
                <a:lnTo>
                  <a:pt x="135018" y="204469"/>
                </a:lnTo>
                <a:lnTo>
                  <a:pt x="90043" y="122808"/>
                </a:lnTo>
                <a:lnTo>
                  <a:pt x="88265" y="119506"/>
                </a:lnTo>
                <a:lnTo>
                  <a:pt x="86106" y="117220"/>
                </a:lnTo>
                <a:close/>
              </a:path>
            </a:pathLst>
          </a:custGeom>
          <a:solidFill>
            <a:srgbClr val="00338D"/>
          </a:solidFill>
        </p:spPr>
        <p:txBody>
          <a:bodyPr wrap="square" lIns="0" tIns="0" rIns="0" bIns="0" rtlCol="0"/>
          <a:lstStyle/>
          <a:p>
            <a:endParaRPr/>
          </a:p>
        </p:txBody>
      </p:sp>
      <p:sp>
        <p:nvSpPr>
          <p:cNvPr id="123" name="object 42">
            <a:extLst>
              <a:ext uri="{FF2B5EF4-FFF2-40B4-BE49-F238E27FC236}">
                <a16:creationId xmlns:a16="http://schemas.microsoft.com/office/drawing/2014/main" id="{9C7DCCB5-C378-4A3F-BCE3-D5795E4BD1BE}"/>
              </a:ext>
            </a:extLst>
          </p:cNvPr>
          <p:cNvSpPr/>
          <p:nvPr/>
        </p:nvSpPr>
        <p:spPr>
          <a:xfrm>
            <a:off x="5791200" y="3728720"/>
            <a:ext cx="162560" cy="355600"/>
          </a:xfrm>
          <a:custGeom>
            <a:avLst/>
            <a:gdLst/>
            <a:ahLst/>
            <a:cxnLst/>
            <a:rect l="l" t="t" r="r" b="b"/>
            <a:pathLst>
              <a:path w="162560" h="355600">
                <a:moveTo>
                  <a:pt x="75437" y="117220"/>
                </a:moveTo>
                <a:lnTo>
                  <a:pt x="70358" y="117220"/>
                </a:lnTo>
                <a:lnTo>
                  <a:pt x="67817" y="119506"/>
                </a:lnTo>
                <a:lnTo>
                  <a:pt x="2921" y="231647"/>
                </a:lnTo>
                <a:lnTo>
                  <a:pt x="1270" y="235076"/>
                </a:lnTo>
                <a:lnTo>
                  <a:pt x="0" y="238886"/>
                </a:lnTo>
                <a:lnTo>
                  <a:pt x="0" y="352297"/>
                </a:lnTo>
                <a:lnTo>
                  <a:pt x="1904" y="355599"/>
                </a:lnTo>
                <a:lnTo>
                  <a:pt x="69341" y="355599"/>
                </a:lnTo>
                <a:lnTo>
                  <a:pt x="71247" y="352297"/>
                </a:lnTo>
                <a:lnTo>
                  <a:pt x="71247" y="348868"/>
                </a:lnTo>
                <a:lnTo>
                  <a:pt x="73533" y="316737"/>
                </a:lnTo>
                <a:lnTo>
                  <a:pt x="73533" y="314451"/>
                </a:lnTo>
                <a:lnTo>
                  <a:pt x="74167" y="312292"/>
                </a:lnTo>
                <a:lnTo>
                  <a:pt x="74802" y="311149"/>
                </a:lnTo>
                <a:lnTo>
                  <a:pt x="135866" y="204469"/>
                </a:lnTo>
                <a:lnTo>
                  <a:pt x="73533" y="204469"/>
                </a:lnTo>
                <a:lnTo>
                  <a:pt x="72262" y="202183"/>
                </a:lnTo>
                <a:lnTo>
                  <a:pt x="68072" y="195071"/>
                </a:lnTo>
                <a:lnTo>
                  <a:pt x="67817" y="193928"/>
                </a:lnTo>
                <a:lnTo>
                  <a:pt x="67437" y="192785"/>
                </a:lnTo>
                <a:lnTo>
                  <a:pt x="67437" y="189483"/>
                </a:lnTo>
                <a:lnTo>
                  <a:pt x="67817" y="188340"/>
                </a:lnTo>
                <a:lnTo>
                  <a:pt x="68072" y="187197"/>
                </a:lnTo>
                <a:lnTo>
                  <a:pt x="85598" y="156717"/>
                </a:lnTo>
                <a:lnTo>
                  <a:pt x="89408" y="149986"/>
                </a:lnTo>
                <a:lnTo>
                  <a:pt x="89408" y="139445"/>
                </a:lnTo>
                <a:lnTo>
                  <a:pt x="85598" y="132841"/>
                </a:lnTo>
                <a:lnTo>
                  <a:pt x="79883" y="122808"/>
                </a:lnTo>
                <a:lnTo>
                  <a:pt x="77977" y="119506"/>
                </a:lnTo>
                <a:lnTo>
                  <a:pt x="75437" y="117220"/>
                </a:lnTo>
                <a:close/>
              </a:path>
              <a:path w="162560" h="355600">
                <a:moveTo>
                  <a:pt x="150113" y="0"/>
                </a:moveTo>
                <a:lnTo>
                  <a:pt x="148209" y="0"/>
                </a:lnTo>
                <a:lnTo>
                  <a:pt x="146685" y="507"/>
                </a:lnTo>
                <a:lnTo>
                  <a:pt x="126873" y="7746"/>
                </a:lnTo>
                <a:lnTo>
                  <a:pt x="124967" y="8889"/>
                </a:lnTo>
                <a:lnTo>
                  <a:pt x="123444" y="12826"/>
                </a:lnTo>
                <a:lnTo>
                  <a:pt x="123444" y="16636"/>
                </a:lnTo>
                <a:lnTo>
                  <a:pt x="122444" y="117220"/>
                </a:lnTo>
                <a:lnTo>
                  <a:pt x="122427" y="121157"/>
                </a:lnTo>
                <a:lnTo>
                  <a:pt x="122174" y="122808"/>
                </a:lnTo>
                <a:lnTo>
                  <a:pt x="121158" y="124459"/>
                </a:lnTo>
                <a:lnTo>
                  <a:pt x="76708" y="202183"/>
                </a:lnTo>
                <a:lnTo>
                  <a:pt x="75437" y="204469"/>
                </a:lnTo>
                <a:lnTo>
                  <a:pt x="135866" y="204469"/>
                </a:lnTo>
                <a:lnTo>
                  <a:pt x="160654" y="161162"/>
                </a:lnTo>
                <a:lnTo>
                  <a:pt x="161925" y="158876"/>
                </a:lnTo>
                <a:lnTo>
                  <a:pt x="162560" y="156082"/>
                </a:lnTo>
                <a:lnTo>
                  <a:pt x="162178" y="153288"/>
                </a:lnTo>
                <a:lnTo>
                  <a:pt x="154304" y="8889"/>
                </a:lnTo>
                <a:lnTo>
                  <a:pt x="153924" y="6095"/>
                </a:lnTo>
                <a:lnTo>
                  <a:pt x="153035" y="3301"/>
                </a:lnTo>
                <a:lnTo>
                  <a:pt x="151384" y="1650"/>
                </a:lnTo>
                <a:lnTo>
                  <a:pt x="150113" y="0"/>
                </a:lnTo>
                <a:close/>
              </a:path>
            </a:pathLst>
          </a:custGeom>
          <a:solidFill>
            <a:srgbClr val="00338D"/>
          </a:solidFill>
        </p:spPr>
        <p:txBody>
          <a:bodyPr wrap="square" lIns="0" tIns="0" rIns="0" bIns="0" rtlCol="0"/>
          <a:lstStyle/>
          <a:p>
            <a:endParaRPr/>
          </a:p>
        </p:txBody>
      </p:sp>
      <p:sp>
        <p:nvSpPr>
          <p:cNvPr id="124" name="object 43">
            <a:extLst>
              <a:ext uri="{FF2B5EF4-FFF2-40B4-BE49-F238E27FC236}">
                <a16:creationId xmlns:a16="http://schemas.microsoft.com/office/drawing/2014/main" id="{0DEB172E-75F6-4108-B824-ECEDC057B418}"/>
              </a:ext>
            </a:extLst>
          </p:cNvPr>
          <p:cNvSpPr/>
          <p:nvPr/>
        </p:nvSpPr>
        <p:spPr>
          <a:xfrm>
            <a:off x="5679440" y="3606800"/>
            <a:ext cx="223520" cy="213360"/>
          </a:xfrm>
          <a:prstGeom prst="rect">
            <a:avLst/>
          </a:prstGeom>
          <a:blipFill>
            <a:blip r:embed="rId4" cstate="print"/>
            <a:stretch>
              <a:fillRect/>
            </a:stretch>
          </a:blipFill>
        </p:spPr>
        <p:txBody>
          <a:bodyPr wrap="square" lIns="0" tIns="0" rIns="0" bIns="0" rtlCol="0"/>
          <a:lstStyle/>
          <a:p>
            <a:endParaRPr/>
          </a:p>
        </p:txBody>
      </p:sp>
      <p:sp>
        <p:nvSpPr>
          <p:cNvPr id="125" name="object 44">
            <a:extLst>
              <a:ext uri="{FF2B5EF4-FFF2-40B4-BE49-F238E27FC236}">
                <a16:creationId xmlns:a16="http://schemas.microsoft.com/office/drawing/2014/main" id="{50A26C03-E1BD-497B-959E-0E9454AFE990}"/>
              </a:ext>
            </a:extLst>
          </p:cNvPr>
          <p:cNvSpPr/>
          <p:nvPr/>
        </p:nvSpPr>
        <p:spPr>
          <a:xfrm>
            <a:off x="5628640" y="2794000"/>
            <a:ext cx="355600" cy="406400"/>
          </a:xfrm>
          <a:custGeom>
            <a:avLst/>
            <a:gdLst/>
            <a:ahLst/>
            <a:cxnLst/>
            <a:rect l="l" t="t" r="r" b="b"/>
            <a:pathLst>
              <a:path w="355600" h="406400">
                <a:moveTo>
                  <a:pt x="234610" y="402589"/>
                </a:moveTo>
                <a:lnTo>
                  <a:pt x="187283" y="402589"/>
                </a:lnTo>
                <a:lnTo>
                  <a:pt x="201519" y="406400"/>
                </a:lnTo>
                <a:lnTo>
                  <a:pt x="218501" y="406400"/>
                </a:lnTo>
                <a:lnTo>
                  <a:pt x="226996" y="405129"/>
                </a:lnTo>
                <a:lnTo>
                  <a:pt x="234610" y="402589"/>
                </a:lnTo>
                <a:close/>
              </a:path>
              <a:path w="355600" h="406400">
                <a:moveTo>
                  <a:pt x="251333" y="308610"/>
                </a:moveTo>
                <a:lnTo>
                  <a:pt x="175387" y="308610"/>
                </a:lnTo>
                <a:lnTo>
                  <a:pt x="170687" y="313689"/>
                </a:lnTo>
                <a:lnTo>
                  <a:pt x="170687" y="350520"/>
                </a:lnTo>
                <a:lnTo>
                  <a:pt x="175387" y="350520"/>
                </a:lnTo>
                <a:lnTo>
                  <a:pt x="165988" y="360679"/>
                </a:lnTo>
                <a:lnTo>
                  <a:pt x="165988" y="397510"/>
                </a:lnTo>
                <a:lnTo>
                  <a:pt x="170687" y="397510"/>
                </a:lnTo>
                <a:lnTo>
                  <a:pt x="180212" y="402589"/>
                </a:lnTo>
                <a:lnTo>
                  <a:pt x="241808" y="402589"/>
                </a:lnTo>
                <a:lnTo>
                  <a:pt x="251333" y="397510"/>
                </a:lnTo>
                <a:lnTo>
                  <a:pt x="256032" y="392429"/>
                </a:lnTo>
                <a:lnTo>
                  <a:pt x="184912" y="392429"/>
                </a:lnTo>
                <a:lnTo>
                  <a:pt x="184912" y="388620"/>
                </a:lnTo>
                <a:lnTo>
                  <a:pt x="180212" y="388620"/>
                </a:lnTo>
                <a:lnTo>
                  <a:pt x="180212" y="378460"/>
                </a:lnTo>
                <a:lnTo>
                  <a:pt x="256032" y="378460"/>
                </a:lnTo>
                <a:lnTo>
                  <a:pt x="256032" y="369570"/>
                </a:lnTo>
                <a:lnTo>
                  <a:pt x="189611" y="369570"/>
                </a:lnTo>
                <a:lnTo>
                  <a:pt x="184912" y="364489"/>
                </a:lnTo>
                <a:lnTo>
                  <a:pt x="189611" y="360679"/>
                </a:lnTo>
                <a:lnTo>
                  <a:pt x="256032" y="360679"/>
                </a:lnTo>
                <a:lnTo>
                  <a:pt x="251333" y="355600"/>
                </a:lnTo>
                <a:lnTo>
                  <a:pt x="256032" y="355600"/>
                </a:lnTo>
                <a:lnTo>
                  <a:pt x="260731" y="350520"/>
                </a:lnTo>
                <a:lnTo>
                  <a:pt x="260731" y="346710"/>
                </a:lnTo>
                <a:lnTo>
                  <a:pt x="184912" y="346710"/>
                </a:lnTo>
                <a:lnTo>
                  <a:pt x="184912" y="332739"/>
                </a:lnTo>
                <a:lnTo>
                  <a:pt x="270256" y="332739"/>
                </a:lnTo>
                <a:lnTo>
                  <a:pt x="270256" y="327660"/>
                </a:lnTo>
                <a:lnTo>
                  <a:pt x="350900" y="327660"/>
                </a:lnTo>
                <a:lnTo>
                  <a:pt x="350900" y="322579"/>
                </a:lnTo>
                <a:lnTo>
                  <a:pt x="184912" y="322579"/>
                </a:lnTo>
                <a:lnTo>
                  <a:pt x="184912" y="318770"/>
                </a:lnTo>
                <a:lnTo>
                  <a:pt x="189611" y="318770"/>
                </a:lnTo>
                <a:lnTo>
                  <a:pt x="194091" y="317500"/>
                </a:lnTo>
                <a:lnTo>
                  <a:pt x="200310" y="316229"/>
                </a:lnTo>
                <a:lnTo>
                  <a:pt x="208291" y="313689"/>
                </a:lnTo>
                <a:lnTo>
                  <a:pt x="256032" y="313689"/>
                </a:lnTo>
                <a:lnTo>
                  <a:pt x="251333" y="308610"/>
                </a:lnTo>
                <a:close/>
              </a:path>
              <a:path w="355600" h="406400">
                <a:moveTo>
                  <a:pt x="341375" y="397510"/>
                </a:moveTo>
                <a:lnTo>
                  <a:pt x="284480" y="397510"/>
                </a:lnTo>
                <a:lnTo>
                  <a:pt x="289567" y="400050"/>
                </a:lnTo>
                <a:lnTo>
                  <a:pt x="296894" y="401320"/>
                </a:lnTo>
                <a:lnTo>
                  <a:pt x="305125" y="402589"/>
                </a:lnTo>
                <a:lnTo>
                  <a:pt x="320051" y="402589"/>
                </a:lnTo>
                <a:lnTo>
                  <a:pt x="334252" y="400050"/>
                </a:lnTo>
                <a:lnTo>
                  <a:pt x="341375" y="397510"/>
                </a:lnTo>
                <a:close/>
              </a:path>
              <a:path w="355600" h="406400">
                <a:moveTo>
                  <a:pt x="294005" y="355600"/>
                </a:moveTo>
                <a:lnTo>
                  <a:pt x="265557" y="355600"/>
                </a:lnTo>
                <a:lnTo>
                  <a:pt x="265557" y="388620"/>
                </a:lnTo>
                <a:lnTo>
                  <a:pt x="270256" y="392429"/>
                </a:lnTo>
                <a:lnTo>
                  <a:pt x="274955" y="397510"/>
                </a:lnTo>
                <a:lnTo>
                  <a:pt x="350900" y="397510"/>
                </a:lnTo>
                <a:lnTo>
                  <a:pt x="355600" y="392429"/>
                </a:lnTo>
                <a:lnTo>
                  <a:pt x="355600" y="388620"/>
                </a:lnTo>
                <a:lnTo>
                  <a:pt x="289179" y="388620"/>
                </a:lnTo>
                <a:lnTo>
                  <a:pt x="289179" y="383539"/>
                </a:lnTo>
                <a:lnTo>
                  <a:pt x="279781" y="383539"/>
                </a:lnTo>
                <a:lnTo>
                  <a:pt x="279781" y="374650"/>
                </a:lnTo>
                <a:lnTo>
                  <a:pt x="355600" y="374650"/>
                </a:lnTo>
                <a:lnTo>
                  <a:pt x="355600" y="364489"/>
                </a:lnTo>
                <a:lnTo>
                  <a:pt x="289179" y="364489"/>
                </a:lnTo>
                <a:lnTo>
                  <a:pt x="284480" y="360679"/>
                </a:lnTo>
                <a:lnTo>
                  <a:pt x="289179" y="360679"/>
                </a:lnTo>
                <a:lnTo>
                  <a:pt x="294005" y="355600"/>
                </a:lnTo>
                <a:close/>
              </a:path>
              <a:path w="355600" h="406400">
                <a:moveTo>
                  <a:pt x="232283" y="378460"/>
                </a:moveTo>
                <a:lnTo>
                  <a:pt x="189611" y="378460"/>
                </a:lnTo>
                <a:lnTo>
                  <a:pt x="189611" y="392429"/>
                </a:lnTo>
                <a:lnTo>
                  <a:pt x="199136" y="392429"/>
                </a:lnTo>
                <a:lnTo>
                  <a:pt x="199136" y="383539"/>
                </a:lnTo>
                <a:lnTo>
                  <a:pt x="232283" y="383539"/>
                </a:lnTo>
                <a:lnTo>
                  <a:pt x="232283" y="378460"/>
                </a:lnTo>
                <a:close/>
              </a:path>
              <a:path w="355600" h="406400">
                <a:moveTo>
                  <a:pt x="218059" y="383539"/>
                </a:moveTo>
                <a:lnTo>
                  <a:pt x="203835" y="383539"/>
                </a:lnTo>
                <a:lnTo>
                  <a:pt x="203835" y="392429"/>
                </a:lnTo>
                <a:lnTo>
                  <a:pt x="218059" y="392429"/>
                </a:lnTo>
                <a:lnTo>
                  <a:pt x="218059" y="383539"/>
                </a:lnTo>
                <a:close/>
              </a:path>
              <a:path w="355600" h="406400">
                <a:moveTo>
                  <a:pt x="232283" y="383539"/>
                </a:moveTo>
                <a:lnTo>
                  <a:pt x="222885" y="383539"/>
                </a:lnTo>
                <a:lnTo>
                  <a:pt x="222885" y="392429"/>
                </a:lnTo>
                <a:lnTo>
                  <a:pt x="232283" y="392429"/>
                </a:lnTo>
                <a:lnTo>
                  <a:pt x="232283" y="383539"/>
                </a:lnTo>
                <a:close/>
              </a:path>
              <a:path w="355600" h="406400">
                <a:moveTo>
                  <a:pt x="241808" y="378460"/>
                </a:moveTo>
                <a:lnTo>
                  <a:pt x="237109" y="378460"/>
                </a:lnTo>
                <a:lnTo>
                  <a:pt x="237109" y="392429"/>
                </a:lnTo>
                <a:lnTo>
                  <a:pt x="256032" y="392429"/>
                </a:lnTo>
                <a:lnTo>
                  <a:pt x="256032" y="388620"/>
                </a:lnTo>
                <a:lnTo>
                  <a:pt x="241808" y="388620"/>
                </a:lnTo>
                <a:lnTo>
                  <a:pt x="241808" y="378460"/>
                </a:lnTo>
                <a:close/>
              </a:path>
              <a:path w="355600" h="406400">
                <a:moveTo>
                  <a:pt x="184912" y="378460"/>
                </a:moveTo>
                <a:lnTo>
                  <a:pt x="180212" y="378460"/>
                </a:lnTo>
                <a:lnTo>
                  <a:pt x="180212" y="388620"/>
                </a:lnTo>
                <a:lnTo>
                  <a:pt x="184912" y="388620"/>
                </a:lnTo>
                <a:lnTo>
                  <a:pt x="184912" y="378460"/>
                </a:lnTo>
                <a:close/>
              </a:path>
              <a:path w="355600" h="406400">
                <a:moveTo>
                  <a:pt x="256032" y="378460"/>
                </a:moveTo>
                <a:lnTo>
                  <a:pt x="241808" y="378460"/>
                </a:lnTo>
                <a:lnTo>
                  <a:pt x="241808" y="388620"/>
                </a:lnTo>
                <a:lnTo>
                  <a:pt x="256032" y="388620"/>
                </a:lnTo>
                <a:lnTo>
                  <a:pt x="256032" y="378460"/>
                </a:lnTo>
                <a:close/>
              </a:path>
              <a:path w="355600" h="406400">
                <a:moveTo>
                  <a:pt x="336676" y="374650"/>
                </a:moveTo>
                <a:lnTo>
                  <a:pt x="289179" y="374650"/>
                </a:lnTo>
                <a:lnTo>
                  <a:pt x="294005" y="378460"/>
                </a:lnTo>
                <a:lnTo>
                  <a:pt x="294005" y="388620"/>
                </a:lnTo>
                <a:lnTo>
                  <a:pt x="303402" y="388620"/>
                </a:lnTo>
                <a:lnTo>
                  <a:pt x="303402" y="378460"/>
                </a:lnTo>
                <a:lnTo>
                  <a:pt x="336676" y="378460"/>
                </a:lnTo>
                <a:lnTo>
                  <a:pt x="336676" y="374650"/>
                </a:lnTo>
                <a:close/>
              </a:path>
              <a:path w="355600" h="406400">
                <a:moveTo>
                  <a:pt x="317626" y="378460"/>
                </a:moveTo>
                <a:lnTo>
                  <a:pt x="308229" y="378460"/>
                </a:lnTo>
                <a:lnTo>
                  <a:pt x="308229" y="388620"/>
                </a:lnTo>
                <a:lnTo>
                  <a:pt x="317626" y="388620"/>
                </a:lnTo>
                <a:lnTo>
                  <a:pt x="317626" y="378460"/>
                </a:lnTo>
                <a:close/>
              </a:path>
              <a:path w="355600" h="406400">
                <a:moveTo>
                  <a:pt x="336676" y="378460"/>
                </a:moveTo>
                <a:lnTo>
                  <a:pt x="322452" y="378460"/>
                </a:lnTo>
                <a:lnTo>
                  <a:pt x="322452" y="388620"/>
                </a:lnTo>
                <a:lnTo>
                  <a:pt x="336676" y="388620"/>
                </a:lnTo>
                <a:lnTo>
                  <a:pt x="336676" y="378460"/>
                </a:lnTo>
                <a:close/>
              </a:path>
              <a:path w="355600" h="406400">
                <a:moveTo>
                  <a:pt x="341375" y="374650"/>
                </a:moveTo>
                <a:lnTo>
                  <a:pt x="336676" y="374650"/>
                </a:lnTo>
                <a:lnTo>
                  <a:pt x="336676" y="388620"/>
                </a:lnTo>
                <a:lnTo>
                  <a:pt x="355600" y="388620"/>
                </a:lnTo>
                <a:lnTo>
                  <a:pt x="355600" y="383539"/>
                </a:lnTo>
                <a:lnTo>
                  <a:pt x="341375" y="383539"/>
                </a:lnTo>
                <a:lnTo>
                  <a:pt x="341375" y="374650"/>
                </a:lnTo>
                <a:close/>
              </a:path>
              <a:path w="355600" h="406400">
                <a:moveTo>
                  <a:pt x="113792" y="140970"/>
                </a:moveTo>
                <a:lnTo>
                  <a:pt x="96148" y="161289"/>
                </a:lnTo>
                <a:lnTo>
                  <a:pt x="79422" y="182879"/>
                </a:lnTo>
                <a:lnTo>
                  <a:pt x="64482" y="204470"/>
                </a:lnTo>
                <a:lnTo>
                  <a:pt x="52197" y="224789"/>
                </a:lnTo>
                <a:lnTo>
                  <a:pt x="61595" y="233679"/>
                </a:lnTo>
                <a:lnTo>
                  <a:pt x="47371" y="238760"/>
                </a:lnTo>
                <a:lnTo>
                  <a:pt x="35165" y="270510"/>
                </a:lnTo>
                <a:lnTo>
                  <a:pt x="27828" y="302260"/>
                </a:lnTo>
                <a:lnTo>
                  <a:pt x="26707" y="334010"/>
                </a:lnTo>
                <a:lnTo>
                  <a:pt x="33147" y="364489"/>
                </a:lnTo>
                <a:lnTo>
                  <a:pt x="26076" y="365760"/>
                </a:lnTo>
                <a:lnTo>
                  <a:pt x="11840" y="369570"/>
                </a:lnTo>
                <a:lnTo>
                  <a:pt x="4699" y="369570"/>
                </a:lnTo>
                <a:lnTo>
                  <a:pt x="4699" y="374650"/>
                </a:lnTo>
                <a:lnTo>
                  <a:pt x="0" y="378460"/>
                </a:lnTo>
                <a:lnTo>
                  <a:pt x="0" y="383539"/>
                </a:lnTo>
                <a:lnTo>
                  <a:pt x="151764" y="383539"/>
                </a:lnTo>
                <a:lnTo>
                  <a:pt x="151764" y="350520"/>
                </a:lnTo>
                <a:lnTo>
                  <a:pt x="156463" y="346710"/>
                </a:lnTo>
                <a:lnTo>
                  <a:pt x="156463" y="318770"/>
                </a:lnTo>
                <a:lnTo>
                  <a:pt x="158174" y="308610"/>
                </a:lnTo>
                <a:lnTo>
                  <a:pt x="163004" y="300989"/>
                </a:lnTo>
                <a:lnTo>
                  <a:pt x="170501" y="294639"/>
                </a:lnTo>
                <a:lnTo>
                  <a:pt x="180212" y="290829"/>
                </a:lnTo>
                <a:lnTo>
                  <a:pt x="188017" y="287020"/>
                </a:lnTo>
                <a:lnTo>
                  <a:pt x="196738" y="285750"/>
                </a:lnTo>
                <a:lnTo>
                  <a:pt x="251333" y="285750"/>
                </a:lnTo>
                <a:lnTo>
                  <a:pt x="251333" y="266700"/>
                </a:lnTo>
                <a:lnTo>
                  <a:pt x="253023" y="257810"/>
                </a:lnTo>
                <a:lnTo>
                  <a:pt x="257810" y="250189"/>
                </a:lnTo>
                <a:lnTo>
                  <a:pt x="265263" y="245110"/>
                </a:lnTo>
                <a:lnTo>
                  <a:pt x="274955" y="243839"/>
                </a:lnTo>
                <a:lnTo>
                  <a:pt x="279781" y="238760"/>
                </a:lnTo>
                <a:lnTo>
                  <a:pt x="289179" y="238760"/>
                </a:lnTo>
                <a:lnTo>
                  <a:pt x="288295" y="232410"/>
                </a:lnTo>
                <a:lnTo>
                  <a:pt x="285638" y="224789"/>
                </a:lnTo>
                <a:lnTo>
                  <a:pt x="281195" y="218439"/>
                </a:lnTo>
                <a:lnTo>
                  <a:pt x="274955" y="210820"/>
                </a:lnTo>
                <a:lnTo>
                  <a:pt x="265557" y="205739"/>
                </a:lnTo>
                <a:lnTo>
                  <a:pt x="260731" y="191770"/>
                </a:lnTo>
                <a:lnTo>
                  <a:pt x="249989" y="179070"/>
                </a:lnTo>
                <a:lnTo>
                  <a:pt x="238807" y="167639"/>
                </a:lnTo>
                <a:lnTo>
                  <a:pt x="226744" y="156210"/>
                </a:lnTo>
                <a:lnTo>
                  <a:pt x="213360" y="144779"/>
                </a:lnTo>
                <a:lnTo>
                  <a:pt x="163575" y="144779"/>
                </a:lnTo>
                <a:lnTo>
                  <a:pt x="138672" y="143510"/>
                </a:lnTo>
                <a:lnTo>
                  <a:pt x="113792" y="140970"/>
                </a:lnTo>
                <a:close/>
              </a:path>
              <a:path w="355600" h="406400">
                <a:moveTo>
                  <a:pt x="289179" y="374650"/>
                </a:moveTo>
                <a:lnTo>
                  <a:pt x="284480" y="374650"/>
                </a:lnTo>
                <a:lnTo>
                  <a:pt x="284480" y="383539"/>
                </a:lnTo>
                <a:lnTo>
                  <a:pt x="289179" y="383539"/>
                </a:lnTo>
                <a:lnTo>
                  <a:pt x="289179" y="374650"/>
                </a:lnTo>
                <a:close/>
              </a:path>
              <a:path w="355600" h="406400">
                <a:moveTo>
                  <a:pt x="355600" y="374650"/>
                </a:moveTo>
                <a:lnTo>
                  <a:pt x="346075" y="374650"/>
                </a:lnTo>
                <a:lnTo>
                  <a:pt x="346075" y="383539"/>
                </a:lnTo>
                <a:lnTo>
                  <a:pt x="355600" y="383539"/>
                </a:lnTo>
                <a:lnTo>
                  <a:pt x="355600" y="374650"/>
                </a:lnTo>
                <a:close/>
              </a:path>
              <a:path w="355600" h="406400">
                <a:moveTo>
                  <a:pt x="256032" y="360679"/>
                </a:moveTo>
                <a:lnTo>
                  <a:pt x="232283" y="360679"/>
                </a:lnTo>
                <a:lnTo>
                  <a:pt x="237109" y="364489"/>
                </a:lnTo>
                <a:lnTo>
                  <a:pt x="230645" y="368300"/>
                </a:lnTo>
                <a:lnTo>
                  <a:pt x="224647" y="369570"/>
                </a:lnTo>
                <a:lnTo>
                  <a:pt x="256032" y="369570"/>
                </a:lnTo>
                <a:lnTo>
                  <a:pt x="256032" y="360679"/>
                </a:lnTo>
                <a:close/>
              </a:path>
              <a:path w="355600" h="406400">
                <a:moveTo>
                  <a:pt x="350900" y="350520"/>
                </a:moveTo>
                <a:lnTo>
                  <a:pt x="270256" y="350520"/>
                </a:lnTo>
                <a:lnTo>
                  <a:pt x="270256" y="355600"/>
                </a:lnTo>
                <a:lnTo>
                  <a:pt x="331850" y="355600"/>
                </a:lnTo>
                <a:lnTo>
                  <a:pt x="336676" y="360679"/>
                </a:lnTo>
                <a:lnTo>
                  <a:pt x="341375" y="360679"/>
                </a:lnTo>
                <a:lnTo>
                  <a:pt x="336676" y="364489"/>
                </a:lnTo>
                <a:lnTo>
                  <a:pt x="355600" y="364489"/>
                </a:lnTo>
                <a:lnTo>
                  <a:pt x="355600" y="355600"/>
                </a:lnTo>
                <a:lnTo>
                  <a:pt x="350900" y="350520"/>
                </a:lnTo>
                <a:close/>
              </a:path>
              <a:path w="355600" h="406400">
                <a:moveTo>
                  <a:pt x="327151" y="332739"/>
                </a:moveTo>
                <a:lnTo>
                  <a:pt x="317626" y="332739"/>
                </a:lnTo>
                <a:lnTo>
                  <a:pt x="317626" y="346710"/>
                </a:lnTo>
                <a:lnTo>
                  <a:pt x="260731" y="346710"/>
                </a:lnTo>
                <a:lnTo>
                  <a:pt x="265557" y="350520"/>
                </a:lnTo>
                <a:lnTo>
                  <a:pt x="346075" y="350520"/>
                </a:lnTo>
                <a:lnTo>
                  <a:pt x="346075" y="346710"/>
                </a:lnTo>
                <a:lnTo>
                  <a:pt x="350900" y="341629"/>
                </a:lnTo>
                <a:lnTo>
                  <a:pt x="327151" y="341629"/>
                </a:lnTo>
                <a:lnTo>
                  <a:pt x="327151" y="332739"/>
                </a:lnTo>
                <a:close/>
              </a:path>
              <a:path w="355600" h="406400">
                <a:moveTo>
                  <a:pt x="246507" y="332739"/>
                </a:moveTo>
                <a:lnTo>
                  <a:pt x="184912" y="332739"/>
                </a:lnTo>
                <a:lnTo>
                  <a:pt x="184912" y="346710"/>
                </a:lnTo>
                <a:lnTo>
                  <a:pt x="194437" y="346710"/>
                </a:lnTo>
                <a:lnTo>
                  <a:pt x="194437" y="336550"/>
                </a:lnTo>
                <a:lnTo>
                  <a:pt x="246507" y="336550"/>
                </a:lnTo>
                <a:lnTo>
                  <a:pt x="246507" y="332739"/>
                </a:lnTo>
                <a:close/>
              </a:path>
              <a:path w="355600" h="406400">
                <a:moveTo>
                  <a:pt x="203835" y="336550"/>
                </a:moveTo>
                <a:lnTo>
                  <a:pt x="194437" y="336550"/>
                </a:lnTo>
                <a:lnTo>
                  <a:pt x="194437" y="346710"/>
                </a:lnTo>
                <a:lnTo>
                  <a:pt x="203835" y="346710"/>
                </a:lnTo>
                <a:lnTo>
                  <a:pt x="203835" y="336550"/>
                </a:lnTo>
                <a:close/>
              </a:path>
              <a:path w="355600" h="406400">
                <a:moveTo>
                  <a:pt x="222885" y="336550"/>
                </a:moveTo>
                <a:lnTo>
                  <a:pt x="208661" y="336550"/>
                </a:lnTo>
                <a:lnTo>
                  <a:pt x="208661" y="346710"/>
                </a:lnTo>
                <a:lnTo>
                  <a:pt x="222885" y="346710"/>
                </a:lnTo>
                <a:lnTo>
                  <a:pt x="222885" y="336550"/>
                </a:lnTo>
                <a:close/>
              </a:path>
              <a:path w="355600" h="406400">
                <a:moveTo>
                  <a:pt x="237109" y="336550"/>
                </a:moveTo>
                <a:lnTo>
                  <a:pt x="227584" y="336550"/>
                </a:lnTo>
                <a:lnTo>
                  <a:pt x="227584" y="346710"/>
                </a:lnTo>
                <a:lnTo>
                  <a:pt x="237109" y="346710"/>
                </a:lnTo>
                <a:lnTo>
                  <a:pt x="237109" y="336550"/>
                </a:lnTo>
                <a:close/>
              </a:path>
              <a:path w="355600" h="406400">
                <a:moveTo>
                  <a:pt x="246507" y="336550"/>
                </a:moveTo>
                <a:lnTo>
                  <a:pt x="241808" y="336550"/>
                </a:lnTo>
                <a:lnTo>
                  <a:pt x="241808" y="346710"/>
                </a:lnTo>
                <a:lnTo>
                  <a:pt x="246507" y="346710"/>
                </a:lnTo>
                <a:lnTo>
                  <a:pt x="246507" y="336550"/>
                </a:lnTo>
                <a:close/>
              </a:path>
              <a:path w="355600" h="406400">
                <a:moveTo>
                  <a:pt x="270256" y="332739"/>
                </a:moveTo>
                <a:lnTo>
                  <a:pt x="246507" y="332739"/>
                </a:lnTo>
                <a:lnTo>
                  <a:pt x="246507" y="346710"/>
                </a:lnTo>
                <a:lnTo>
                  <a:pt x="294005" y="346710"/>
                </a:lnTo>
                <a:lnTo>
                  <a:pt x="294005" y="341629"/>
                </a:lnTo>
                <a:lnTo>
                  <a:pt x="270256" y="341629"/>
                </a:lnTo>
                <a:lnTo>
                  <a:pt x="270256" y="332739"/>
                </a:lnTo>
                <a:close/>
              </a:path>
              <a:path w="355600" h="406400">
                <a:moveTo>
                  <a:pt x="312927" y="332739"/>
                </a:moveTo>
                <a:lnTo>
                  <a:pt x="298704" y="332739"/>
                </a:lnTo>
                <a:lnTo>
                  <a:pt x="298704" y="346710"/>
                </a:lnTo>
                <a:lnTo>
                  <a:pt x="312927" y="346710"/>
                </a:lnTo>
                <a:lnTo>
                  <a:pt x="312927" y="332739"/>
                </a:lnTo>
                <a:close/>
              </a:path>
              <a:path w="355600" h="406400">
                <a:moveTo>
                  <a:pt x="336676" y="327660"/>
                </a:moveTo>
                <a:lnTo>
                  <a:pt x="274955" y="327660"/>
                </a:lnTo>
                <a:lnTo>
                  <a:pt x="274955" y="341629"/>
                </a:lnTo>
                <a:lnTo>
                  <a:pt x="279781" y="341629"/>
                </a:lnTo>
                <a:lnTo>
                  <a:pt x="279781" y="332739"/>
                </a:lnTo>
                <a:lnTo>
                  <a:pt x="336676" y="332739"/>
                </a:lnTo>
                <a:lnTo>
                  <a:pt x="336676" y="327660"/>
                </a:lnTo>
                <a:close/>
              </a:path>
              <a:path w="355600" h="406400">
                <a:moveTo>
                  <a:pt x="294005" y="332739"/>
                </a:moveTo>
                <a:lnTo>
                  <a:pt x="284480" y="332739"/>
                </a:lnTo>
                <a:lnTo>
                  <a:pt x="284480" y="341629"/>
                </a:lnTo>
                <a:lnTo>
                  <a:pt x="294005" y="341629"/>
                </a:lnTo>
                <a:lnTo>
                  <a:pt x="294005" y="332739"/>
                </a:lnTo>
                <a:close/>
              </a:path>
              <a:path w="355600" h="406400">
                <a:moveTo>
                  <a:pt x="336676" y="332739"/>
                </a:moveTo>
                <a:lnTo>
                  <a:pt x="331850" y="332739"/>
                </a:lnTo>
                <a:lnTo>
                  <a:pt x="331850" y="341629"/>
                </a:lnTo>
                <a:lnTo>
                  <a:pt x="336676" y="341629"/>
                </a:lnTo>
                <a:lnTo>
                  <a:pt x="336676" y="332739"/>
                </a:lnTo>
                <a:close/>
              </a:path>
              <a:path w="355600" h="406400">
                <a:moveTo>
                  <a:pt x="350900" y="327660"/>
                </a:moveTo>
                <a:lnTo>
                  <a:pt x="336676" y="327660"/>
                </a:lnTo>
                <a:lnTo>
                  <a:pt x="336676" y="341629"/>
                </a:lnTo>
                <a:lnTo>
                  <a:pt x="350900" y="341629"/>
                </a:lnTo>
                <a:lnTo>
                  <a:pt x="350900" y="327660"/>
                </a:lnTo>
                <a:close/>
              </a:path>
              <a:path w="355600" h="406400">
                <a:moveTo>
                  <a:pt x="284480" y="318770"/>
                </a:moveTo>
                <a:lnTo>
                  <a:pt x="246507" y="318770"/>
                </a:lnTo>
                <a:lnTo>
                  <a:pt x="246507" y="322579"/>
                </a:lnTo>
                <a:lnTo>
                  <a:pt x="294005" y="322579"/>
                </a:lnTo>
                <a:lnTo>
                  <a:pt x="284480" y="318770"/>
                </a:lnTo>
                <a:close/>
              </a:path>
              <a:path w="355600" h="406400">
                <a:moveTo>
                  <a:pt x="308229" y="252729"/>
                </a:moveTo>
                <a:lnTo>
                  <a:pt x="279781" y="257810"/>
                </a:lnTo>
                <a:lnTo>
                  <a:pt x="270256" y="262889"/>
                </a:lnTo>
                <a:lnTo>
                  <a:pt x="265557" y="266700"/>
                </a:lnTo>
                <a:lnTo>
                  <a:pt x="265557" y="304800"/>
                </a:lnTo>
                <a:lnTo>
                  <a:pt x="270256" y="304800"/>
                </a:lnTo>
                <a:lnTo>
                  <a:pt x="265557" y="308610"/>
                </a:lnTo>
                <a:lnTo>
                  <a:pt x="260731" y="308610"/>
                </a:lnTo>
                <a:lnTo>
                  <a:pt x="260731" y="313689"/>
                </a:lnTo>
                <a:lnTo>
                  <a:pt x="336676" y="313689"/>
                </a:lnTo>
                <a:lnTo>
                  <a:pt x="336676" y="318770"/>
                </a:lnTo>
                <a:lnTo>
                  <a:pt x="324780" y="318770"/>
                </a:lnTo>
                <a:lnTo>
                  <a:pt x="310544" y="322579"/>
                </a:lnTo>
                <a:lnTo>
                  <a:pt x="350900" y="322579"/>
                </a:lnTo>
                <a:lnTo>
                  <a:pt x="350900" y="313689"/>
                </a:lnTo>
                <a:lnTo>
                  <a:pt x="346075" y="308610"/>
                </a:lnTo>
                <a:lnTo>
                  <a:pt x="350900" y="304800"/>
                </a:lnTo>
                <a:lnTo>
                  <a:pt x="355600" y="299720"/>
                </a:lnTo>
                <a:lnTo>
                  <a:pt x="284480" y="299720"/>
                </a:lnTo>
                <a:lnTo>
                  <a:pt x="284480" y="294639"/>
                </a:lnTo>
                <a:lnTo>
                  <a:pt x="279781" y="294639"/>
                </a:lnTo>
                <a:lnTo>
                  <a:pt x="279781" y="285750"/>
                </a:lnTo>
                <a:lnTo>
                  <a:pt x="355600" y="285750"/>
                </a:lnTo>
                <a:lnTo>
                  <a:pt x="355600" y="275589"/>
                </a:lnTo>
                <a:lnTo>
                  <a:pt x="289179" y="275589"/>
                </a:lnTo>
                <a:lnTo>
                  <a:pt x="284480" y="271779"/>
                </a:lnTo>
                <a:lnTo>
                  <a:pt x="289179" y="266700"/>
                </a:lnTo>
                <a:lnTo>
                  <a:pt x="355600" y="266700"/>
                </a:lnTo>
                <a:lnTo>
                  <a:pt x="350900" y="262889"/>
                </a:lnTo>
                <a:lnTo>
                  <a:pt x="341375" y="257810"/>
                </a:lnTo>
                <a:lnTo>
                  <a:pt x="326564" y="255270"/>
                </a:lnTo>
                <a:lnTo>
                  <a:pt x="318069" y="254000"/>
                </a:lnTo>
                <a:lnTo>
                  <a:pt x="308229" y="252729"/>
                </a:lnTo>
                <a:close/>
              </a:path>
              <a:path w="355600" h="406400">
                <a:moveTo>
                  <a:pt x="274955" y="313689"/>
                </a:moveTo>
                <a:lnTo>
                  <a:pt x="227584" y="313689"/>
                </a:lnTo>
                <a:lnTo>
                  <a:pt x="237109" y="318770"/>
                </a:lnTo>
                <a:lnTo>
                  <a:pt x="270256" y="318770"/>
                </a:lnTo>
                <a:lnTo>
                  <a:pt x="274955" y="313689"/>
                </a:lnTo>
                <a:close/>
              </a:path>
              <a:path w="355600" h="406400">
                <a:moveTo>
                  <a:pt x="232330" y="304800"/>
                </a:moveTo>
                <a:lnTo>
                  <a:pt x="199723" y="304800"/>
                </a:lnTo>
                <a:lnTo>
                  <a:pt x="192109" y="306070"/>
                </a:lnTo>
                <a:lnTo>
                  <a:pt x="184912" y="308610"/>
                </a:lnTo>
                <a:lnTo>
                  <a:pt x="246507" y="308610"/>
                </a:lnTo>
                <a:lnTo>
                  <a:pt x="239436" y="306070"/>
                </a:lnTo>
                <a:lnTo>
                  <a:pt x="232330" y="304800"/>
                </a:lnTo>
                <a:close/>
              </a:path>
              <a:path w="355600" h="406400">
                <a:moveTo>
                  <a:pt x="331850" y="285750"/>
                </a:moveTo>
                <a:lnTo>
                  <a:pt x="289179" y="285750"/>
                </a:lnTo>
                <a:lnTo>
                  <a:pt x="289179" y="299720"/>
                </a:lnTo>
                <a:lnTo>
                  <a:pt x="298704" y="299720"/>
                </a:lnTo>
                <a:lnTo>
                  <a:pt x="298704" y="290829"/>
                </a:lnTo>
                <a:lnTo>
                  <a:pt x="331850" y="290829"/>
                </a:lnTo>
                <a:lnTo>
                  <a:pt x="331850" y="285750"/>
                </a:lnTo>
                <a:close/>
              </a:path>
              <a:path w="355600" h="406400">
                <a:moveTo>
                  <a:pt x="317626" y="290829"/>
                </a:moveTo>
                <a:lnTo>
                  <a:pt x="303402" y="290829"/>
                </a:lnTo>
                <a:lnTo>
                  <a:pt x="303402" y="299720"/>
                </a:lnTo>
                <a:lnTo>
                  <a:pt x="317626" y="299720"/>
                </a:lnTo>
                <a:lnTo>
                  <a:pt x="317626" y="290829"/>
                </a:lnTo>
                <a:close/>
              </a:path>
              <a:path w="355600" h="406400">
                <a:moveTo>
                  <a:pt x="331850" y="290829"/>
                </a:moveTo>
                <a:lnTo>
                  <a:pt x="322452" y="290829"/>
                </a:lnTo>
                <a:lnTo>
                  <a:pt x="322452" y="299720"/>
                </a:lnTo>
                <a:lnTo>
                  <a:pt x="331850" y="299720"/>
                </a:lnTo>
                <a:lnTo>
                  <a:pt x="331850" y="290829"/>
                </a:lnTo>
                <a:close/>
              </a:path>
              <a:path w="355600" h="406400">
                <a:moveTo>
                  <a:pt x="341375" y="285750"/>
                </a:moveTo>
                <a:lnTo>
                  <a:pt x="336676" y="285750"/>
                </a:lnTo>
                <a:lnTo>
                  <a:pt x="336676" y="299720"/>
                </a:lnTo>
                <a:lnTo>
                  <a:pt x="355600" y="299720"/>
                </a:lnTo>
                <a:lnTo>
                  <a:pt x="355600" y="294639"/>
                </a:lnTo>
                <a:lnTo>
                  <a:pt x="341375" y="294639"/>
                </a:lnTo>
                <a:lnTo>
                  <a:pt x="341375" y="285750"/>
                </a:lnTo>
                <a:close/>
              </a:path>
              <a:path w="355600" h="406400">
                <a:moveTo>
                  <a:pt x="284480" y="285750"/>
                </a:moveTo>
                <a:lnTo>
                  <a:pt x="279781" y="285750"/>
                </a:lnTo>
                <a:lnTo>
                  <a:pt x="279781" y="294639"/>
                </a:lnTo>
                <a:lnTo>
                  <a:pt x="284480" y="294639"/>
                </a:lnTo>
                <a:lnTo>
                  <a:pt x="284480" y="285750"/>
                </a:lnTo>
                <a:close/>
              </a:path>
              <a:path w="355600" h="406400">
                <a:moveTo>
                  <a:pt x="355600" y="285750"/>
                </a:moveTo>
                <a:lnTo>
                  <a:pt x="341375" y="285750"/>
                </a:lnTo>
                <a:lnTo>
                  <a:pt x="341375" y="294639"/>
                </a:lnTo>
                <a:lnTo>
                  <a:pt x="355600" y="294639"/>
                </a:lnTo>
                <a:lnTo>
                  <a:pt x="355600" y="285750"/>
                </a:lnTo>
                <a:close/>
              </a:path>
              <a:path w="355600" h="406400">
                <a:moveTo>
                  <a:pt x="251333" y="285750"/>
                </a:moveTo>
                <a:lnTo>
                  <a:pt x="229981" y="285750"/>
                </a:lnTo>
                <a:lnTo>
                  <a:pt x="238702" y="287020"/>
                </a:lnTo>
                <a:lnTo>
                  <a:pt x="246507" y="290829"/>
                </a:lnTo>
                <a:lnTo>
                  <a:pt x="251333" y="290829"/>
                </a:lnTo>
                <a:lnTo>
                  <a:pt x="251333" y="285750"/>
                </a:lnTo>
                <a:close/>
              </a:path>
              <a:path w="355600" h="406400">
                <a:moveTo>
                  <a:pt x="355600" y="266700"/>
                </a:moveTo>
                <a:lnTo>
                  <a:pt x="317335" y="266700"/>
                </a:lnTo>
                <a:lnTo>
                  <a:pt x="324215" y="267970"/>
                </a:lnTo>
                <a:lnTo>
                  <a:pt x="330213" y="269239"/>
                </a:lnTo>
                <a:lnTo>
                  <a:pt x="336676" y="271779"/>
                </a:lnTo>
                <a:lnTo>
                  <a:pt x="330213" y="274320"/>
                </a:lnTo>
                <a:lnTo>
                  <a:pt x="324215" y="275589"/>
                </a:lnTo>
                <a:lnTo>
                  <a:pt x="355600" y="275589"/>
                </a:lnTo>
                <a:lnTo>
                  <a:pt x="355600" y="266700"/>
                </a:lnTo>
                <a:close/>
              </a:path>
              <a:path w="355600" h="406400">
                <a:moveTo>
                  <a:pt x="142239" y="0"/>
                </a:moveTo>
                <a:lnTo>
                  <a:pt x="104267" y="9398"/>
                </a:lnTo>
                <a:lnTo>
                  <a:pt x="132714" y="98044"/>
                </a:lnTo>
                <a:lnTo>
                  <a:pt x="203835" y="102742"/>
                </a:lnTo>
                <a:lnTo>
                  <a:pt x="213338" y="74802"/>
                </a:lnTo>
                <a:lnTo>
                  <a:pt x="180212" y="74802"/>
                </a:lnTo>
                <a:lnTo>
                  <a:pt x="180212" y="70103"/>
                </a:lnTo>
                <a:lnTo>
                  <a:pt x="161162" y="70103"/>
                </a:lnTo>
                <a:lnTo>
                  <a:pt x="142239" y="0"/>
                </a:lnTo>
                <a:close/>
              </a:path>
              <a:path w="355600" h="406400">
                <a:moveTo>
                  <a:pt x="189611" y="28066"/>
                </a:moveTo>
                <a:lnTo>
                  <a:pt x="180212" y="74802"/>
                </a:lnTo>
                <a:lnTo>
                  <a:pt x="213338" y="74802"/>
                </a:lnTo>
                <a:lnTo>
                  <a:pt x="222885" y="46736"/>
                </a:lnTo>
                <a:lnTo>
                  <a:pt x="189611" y="28066"/>
                </a:lnTo>
                <a:close/>
              </a:path>
              <a:path w="355600" h="406400">
                <a:moveTo>
                  <a:pt x="161162" y="9398"/>
                </a:moveTo>
                <a:lnTo>
                  <a:pt x="161162" y="70103"/>
                </a:lnTo>
                <a:lnTo>
                  <a:pt x="180212" y="70103"/>
                </a:lnTo>
                <a:lnTo>
                  <a:pt x="180212" y="13970"/>
                </a:lnTo>
                <a:lnTo>
                  <a:pt x="161162" y="9398"/>
                </a:lnTo>
                <a:close/>
              </a:path>
              <a:path w="355600" h="406400">
                <a:moveTo>
                  <a:pt x="113792" y="107441"/>
                </a:moveTo>
                <a:lnTo>
                  <a:pt x="109093" y="107441"/>
                </a:lnTo>
                <a:lnTo>
                  <a:pt x="104267" y="112140"/>
                </a:lnTo>
                <a:lnTo>
                  <a:pt x="104267" y="126111"/>
                </a:lnTo>
                <a:lnTo>
                  <a:pt x="109093" y="130810"/>
                </a:lnTo>
                <a:lnTo>
                  <a:pt x="113792" y="130810"/>
                </a:lnTo>
                <a:lnTo>
                  <a:pt x="218059" y="135509"/>
                </a:lnTo>
                <a:lnTo>
                  <a:pt x="222885" y="135509"/>
                </a:lnTo>
                <a:lnTo>
                  <a:pt x="227584" y="130810"/>
                </a:lnTo>
                <a:lnTo>
                  <a:pt x="227584" y="121412"/>
                </a:lnTo>
                <a:lnTo>
                  <a:pt x="222885" y="112140"/>
                </a:lnTo>
                <a:lnTo>
                  <a:pt x="218059" y="112140"/>
                </a:lnTo>
                <a:lnTo>
                  <a:pt x="113792" y="107441"/>
                </a:lnTo>
                <a:close/>
              </a:path>
            </a:pathLst>
          </a:custGeom>
          <a:solidFill>
            <a:srgbClr val="00338D"/>
          </a:solidFill>
        </p:spPr>
        <p:txBody>
          <a:bodyPr wrap="square" lIns="0" tIns="0" rIns="0" bIns="0" rtlCol="0"/>
          <a:lstStyle/>
          <a:p>
            <a:endParaRPr/>
          </a:p>
        </p:txBody>
      </p:sp>
      <p:sp>
        <p:nvSpPr>
          <p:cNvPr id="126" name="object 45">
            <a:extLst>
              <a:ext uri="{FF2B5EF4-FFF2-40B4-BE49-F238E27FC236}">
                <a16:creationId xmlns:a16="http://schemas.microsoft.com/office/drawing/2014/main" id="{399F9E1A-B641-4818-A611-0908F05B0293}"/>
              </a:ext>
            </a:extLst>
          </p:cNvPr>
          <p:cNvSpPr/>
          <p:nvPr/>
        </p:nvSpPr>
        <p:spPr>
          <a:xfrm>
            <a:off x="5608320" y="5365750"/>
            <a:ext cx="396239" cy="415290"/>
          </a:xfrm>
          <a:prstGeom prst="rect">
            <a:avLst/>
          </a:prstGeom>
          <a:blipFill>
            <a:blip r:embed="rId5" cstate="print"/>
            <a:stretch>
              <a:fillRect/>
            </a:stretch>
          </a:blipFill>
        </p:spPr>
        <p:txBody>
          <a:bodyPr wrap="square" lIns="0" tIns="0" rIns="0" bIns="0" rtlCol="0"/>
          <a:lstStyle/>
          <a:p>
            <a:endParaRPr/>
          </a:p>
        </p:txBody>
      </p:sp>
      <p:sp>
        <p:nvSpPr>
          <p:cNvPr id="127" name="object 46">
            <a:extLst>
              <a:ext uri="{FF2B5EF4-FFF2-40B4-BE49-F238E27FC236}">
                <a16:creationId xmlns:a16="http://schemas.microsoft.com/office/drawing/2014/main" id="{D3D6EC8B-C14E-4A39-B7DD-A11318D7AA25}"/>
              </a:ext>
            </a:extLst>
          </p:cNvPr>
          <p:cNvSpPr/>
          <p:nvPr/>
        </p:nvSpPr>
        <p:spPr>
          <a:xfrm>
            <a:off x="5567679" y="4572000"/>
            <a:ext cx="386080" cy="355600"/>
          </a:xfrm>
          <a:custGeom>
            <a:avLst/>
            <a:gdLst/>
            <a:ahLst/>
            <a:cxnLst/>
            <a:rect l="l" t="t" r="r" b="b"/>
            <a:pathLst>
              <a:path w="386079" h="355600">
                <a:moveTo>
                  <a:pt x="0" y="284733"/>
                </a:moveTo>
                <a:lnTo>
                  <a:pt x="0" y="299719"/>
                </a:lnTo>
                <a:lnTo>
                  <a:pt x="197358" y="355600"/>
                </a:lnTo>
                <a:lnTo>
                  <a:pt x="242097" y="350906"/>
                </a:lnTo>
                <a:lnTo>
                  <a:pt x="374650" y="334137"/>
                </a:lnTo>
                <a:lnTo>
                  <a:pt x="197358" y="334137"/>
                </a:lnTo>
                <a:lnTo>
                  <a:pt x="0" y="284733"/>
                </a:lnTo>
                <a:close/>
              </a:path>
              <a:path w="386079" h="355600">
                <a:moveTo>
                  <a:pt x="335762" y="86994"/>
                </a:moveTo>
                <a:lnTo>
                  <a:pt x="289814" y="86994"/>
                </a:lnTo>
                <a:lnTo>
                  <a:pt x="289814" y="324485"/>
                </a:lnTo>
                <a:lnTo>
                  <a:pt x="197358" y="334137"/>
                </a:lnTo>
                <a:lnTo>
                  <a:pt x="374650" y="334137"/>
                </a:lnTo>
                <a:lnTo>
                  <a:pt x="374650" y="154686"/>
                </a:lnTo>
                <a:lnTo>
                  <a:pt x="386080" y="152526"/>
                </a:lnTo>
                <a:lnTo>
                  <a:pt x="386080" y="126745"/>
                </a:lnTo>
                <a:lnTo>
                  <a:pt x="335762" y="86994"/>
                </a:lnTo>
                <a:close/>
              </a:path>
              <a:path w="386079" h="355600">
                <a:moveTo>
                  <a:pt x="268859" y="168656"/>
                </a:moveTo>
                <a:lnTo>
                  <a:pt x="204978" y="179450"/>
                </a:lnTo>
                <a:lnTo>
                  <a:pt x="204978" y="308356"/>
                </a:lnTo>
                <a:lnTo>
                  <a:pt x="268859" y="320167"/>
                </a:lnTo>
                <a:lnTo>
                  <a:pt x="268859" y="168656"/>
                </a:lnTo>
                <a:close/>
              </a:path>
              <a:path w="386079" h="355600">
                <a:moveTo>
                  <a:pt x="194437" y="212725"/>
                </a:moveTo>
                <a:lnTo>
                  <a:pt x="56261" y="212725"/>
                </a:lnTo>
                <a:lnTo>
                  <a:pt x="56261" y="279273"/>
                </a:lnTo>
                <a:lnTo>
                  <a:pt x="194437" y="306197"/>
                </a:lnTo>
                <a:lnTo>
                  <a:pt x="194437" y="212725"/>
                </a:lnTo>
                <a:close/>
              </a:path>
              <a:path w="386079" h="355600">
                <a:moveTo>
                  <a:pt x="53340" y="169799"/>
                </a:moveTo>
                <a:lnTo>
                  <a:pt x="44831" y="172974"/>
                </a:lnTo>
                <a:lnTo>
                  <a:pt x="17145" y="207391"/>
                </a:lnTo>
                <a:lnTo>
                  <a:pt x="20955" y="215900"/>
                </a:lnTo>
                <a:lnTo>
                  <a:pt x="56261" y="212725"/>
                </a:lnTo>
                <a:lnTo>
                  <a:pt x="194437" y="212725"/>
                </a:lnTo>
                <a:lnTo>
                  <a:pt x="194437" y="208406"/>
                </a:lnTo>
                <a:lnTo>
                  <a:pt x="22860" y="208406"/>
                </a:lnTo>
                <a:lnTo>
                  <a:pt x="53340" y="169799"/>
                </a:lnTo>
                <a:close/>
              </a:path>
              <a:path w="386079" h="355600">
                <a:moveTo>
                  <a:pt x="194437" y="127888"/>
                </a:moveTo>
                <a:lnTo>
                  <a:pt x="190627" y="128905"/>
                </a:lnTo>
                <a:lnTo>
                  <a:pt x="148717" y="192277"/>
                </a:lnTo>
                <a:lnTo>
                  <a:pt x="22860" y="208406"/>
                </a:lnTo>
                <a:lnTo>
                  <a:pt x="194437" y="208406"/>
                </a:lnTo>
                <a:lnTo>
                  <a:pt x="194437" y="127888"/>
                </a:lnTo>
                <a:close/>
              </a:path>
              <a:path w="386079" h="355600">
                <a:moveTo>
                  <a:pt x="290703" y="0"/>
                </a:moveTo>
                <a:lnTo>
                  <a:pt x="46736" y="103124"/>
                </a:lnTo>
                <a:lnTo>
                  <a:pt x="46736" y="135381"/>
                </a:lnTo>
                <a:lnTo>
                  <a:pt x="35306" y="139700"/>
                </a:lnTo>
                <a:lnTo>
                  <a:pt x="35306" y="162179"/>
                </a:lnTo>
                <a:lnTo>
                  <a:pt x="46736" y="164337"/>
                </a:lnTo>
                <a:lnTo>
                  <a:pt x="46736" y="156844"/>
                </a:lnTo>
                <a:lnTo>
                  <a:pt x="136453" y="131063"/>
                </a:lnTo>
                <a:lnTo>
                  <a:pt x="51435" y="131063"/>
                </a:lnTo>
                <a:lnTo>
                  <a:pt x="51435" y="106299"/>
                </a:lnTo>
                <a:lnTo>
                  <a:pt x="286893" y="7493"/>
                </a:lnTo>
                <a:lnTo>
                  <a:pt x="299612" y="7493"/>
                </a:lnTo>
                <a:lnTo>
                  <a:pt x="290703" y="0"/>
                </a:lnTo>
                <a:close/>
              </a:path>
              <a:path w="386079" h="355600">
                <a:moveTo>
                  <a:pt x="299612" y="7493"/>
                </a:moveTo>
                <a:lnTo>
                  <a:pt x="286893" y="7493"/>
                </a:lnTo>
                <a:lnTo>
                  <a:pt x="286893" y="48387"/>
                </a:lnTo>
                <a:lnTo>
                  <a:pt x="51435" y="131063"/>
                </a:lnTo>
                <a:lnTo>
                  <a:pt x="136453" y="131063"/>
                </a:lnTo>
                <a:lnTo>
                  <a:pt x="289814" y="86994"/>
                </a:lnTo>
                <a:lnTo>
                  <a:pt x="335762" y="86994"/>
                </a:lnTo>
                <a:lnTo>
                  <a:pt x="309880" y="66548"/>
                </a:lnTo>
                <a:lnTo>
                  <a:pt x="309880" y="16129"/>
                </a:lnTo>
                <a:lnTo>
                  <a:pt x="299612" y="7493"/>
                </a:lnTo>
                <a:close/>
              </a:path>
            </a:pathLst>
          </a:custGeom>
          <a:solidFill>
            <a:srgbClr val="00338D"/>
          </a:solidFill>
        </p:spPr>
        <p:txBody>
          <a:bodyPr wrap="square" lIns="0" tIns="0" rIns="0" bIns="0" rtlCol="0"/>
          <a:lstStyle/>
          <a:p>
            <a:endParaRPr/>
          </a:p>
        </p:txBody>
      </p:sp>
      <p:sp>
        <p:nvSpPr>
          <p:cNvPr id="128" name="object 47">
            <a:extLst>
              <a:ext uri="{FF2B5EF4-FFF2-40B4-BE49-F238E27FC236}">
                <a16:creationId xmlns:a16="http://schemas.microsoft.com/office/drawing/2014/main" id="{B33ED297-A1A1-4457-989E-6853646A0B15}"/>
              </a:ext>
            </a:extLst>
          </p:cNvPr>
          <p:cNvSpPr/>
          <p:nvPr/>
        </p:nvSpPr>
        <p:spPr>
          <a:xfrm>
            <a:off x="10840719" y="4653279"/>
            <a:ext cx="314960" cy="182880"/>
          </a:xfrm>
          <a:custGeom>
            <a:avLst/>
            <a:gdLst/>
            <a:ahLst/>
            <a:cxnLst/>
            <a:rect l="l" t="t" r="r" b="b"/>
            <a:pathLst>
              <a:path w="314959" h="182879">
                <a:moveTo>
                  <a:pt x="83565" y="0"/>
                </a:moveTo>
                <a:lnTo>
                  <a:pt x="0" y="0"/>
                </a:lnTo>
                <a:lnTo>
                  <a:pt x="0" y="182880"/>
                </a:lnTo>
                <a:lnTo>
                  <a:pt x="314959" y="182880"/>
                </a:lnTo>
                <a:lnTo>
                  <a:pt x="314959" y="164846"/>
                </a:lnTo>
                <a:lnTo>
                  <a:pt x="20447" y="164846"/>
                </a:lnTo>
                <a:lnTo>
                  <a:pt x="20447" y="18034"/>
                </a:lnTo>
                <a:lnTo>
                  <a:pt x="91312" y="18034"/>
                </a:lnTo>
                <a:lnTo>
                  <a:pt x="90804" y="15875"/>
                </a:lnTo>
                <a:lnTo>
                  <a:pt x="89534" y="13843"/>
                </a:lnTo>
                <a:lnTo>
                  <a:pt x="88900" y="11176"/>
                </a:lnTo>
                <a:lnTo>
                  <a:pt x="87122" y="7366"/>
                </a:lnTo>
                <a:lnTo>
                  <a:pt x="83565" y="0"/>
                </a:lnTo>
                <a:close/>
              </a:path>
              <a:path w="314959" h="182879">
                <a:moveTo>
                  <a:pt x="314959" y="0"/>
                </a:moveTo>
                <a:lnTo>
                  <a:pt x="135254" y="0"/>
                </a:lnTo>
                <a:lnTo>
                  <a:pt x="135889" y="1651"/>
                </a:lnTo>
                <a:lnTo>
                  <a:pt x="137032" y="3683"/>
                </a:lnTo>
                <a:lnTo>
                  <a:pt x="137668" y="5334"/>
                </a:lnTo>
                <a:lnTo>
                  <a:pt x="138302" y="7366"/>
                </a:lnTo>
                <a:lnTo>
                  <a:pt x="138810" y="9525"/>
                </a:lnTo>
                <a:lnTo>
                  <a:pt x="138810" y="15875"/>
                </a:lnTo>
                <a:lnTo>
                  <a:pt x="138302" y="18034"/>
                </a:lnTo>
                <a:lnTo>
                  <a:pt x="295148" y="18034"/>
                </a:lnTo>
                <a:lnTo>
                  <a:pt x="295148" y="164846"/>
                </a:lnTo>
                <a:lnTo>
                  <a:pt x="314959" y="164846"/>
                </a:lnTo>
                <a:lnTo>
                  <a:pt x="314959" y="0"/>
                </a:lnTo>
                <a:close/>
              </a:path>
            </a:pathLst>
          </a:custGeom>
          <a:solidFill>
            <a:srgbClr val="0091DA"/>
          </a:solidFill>
        </p:spPr>
        <p:txBody>
          <a:bodyPr wrap="square" lIns="0" tIns="0" rIns="0" bIns="0" rtlCol="0"/>
          <a:lstStyle/>
          <a:p>
            <a:endParaRPr/>
          </a:p>
        </p:txBody>
      </p:sp>
      <p:sp>
        <p:nvSpPr>
          <p:cNvPr id="129" name="object 48">
            <a:extLst>
              <a:ext uri="{FF2B5EF4-FFF2-40B4-BE49-F238E27FC236}">
                <a16:creationId xmlns:a16="http://schemas.microsoft.com/office/drawing/2014/main" id="{E1279564-0E09-4B97-AADA-3A98F3D69088}"/>
              </a:ext>
            </a:extLst>
          </p:cNvPr>
          <p:cNvSpPr/>
          <p:nvPr/>
        </p:nvSpPr>
        <p:spPr>
          <a:xfrm>
            <a:off x="10820400" y="4836159"/>
            <a:ext cx="355600" cy="91440"/>
          </a:xfrm>
          <a:custGeom>
            <a:avLst/>
            <a:gdLst/>
            <a:ahLst/>
            <a:cxnLst/>
            <a:rect l="l" t="t" r="r" b="b"/>
            <a:pathLst>
              <a:path w="355600" h="91439">
                <a:moveTo>
                  <a:pt x="337184" y="0"/>
                </a:moveTo>
                <a:lnTo>
                  <a:pt x="18415" y="0"/>
                </a:lnTo>
                <a:lnTo>
                  <a:pt x="2031" y="80137"/>
                </a:lnTo>
                <a:lnTo>
                  <a:pt x="0" y="91439"/>
                </a:lnTo>
                <a:lnTo>
                  <a:pt x="355600" y="91439"/>
                </a:lnTo>
                <a:lnTo>
                  <a:pt x="353707" y="82041"/>
                </a:lnTo>
                <a:lnTo>
                  <a:pt x="149859" y="82041"/>
                </a:lnTo>
                <a:lnTo>
                  <a:pt x="151256" y="61213"/>
                </a:lnTo>
                <a:lnTo>
                  <a:pt x="349512" y="61213"/>
                </a:lnTo>
                <a:lnTo>
                  <a:pt x="347722" y="52323"/>
                </a:lnTo>
                <a:lnTo>
                  <a:pt x="32003" y="52323"/>
                </a:lnTo>
                <a:lnTo>
                  <a:pt x="38861" y="11937"/>
                </a:lnTo>
                <a:lnTo>
                  <a:pt x="339589" y="11937"/>
                </a:lnTo>
                <a:lnTo>
                  <a:pt x="337184" y="0"/>
                </a:lnTo>
                <a:close/>
              </a:path>
              <a:path w="355600" h="91439">
                <a:moveTo>
                  <a:pt x="349512" y="61213"/>
                </a:moveTo>
                <a:lnTo>
                  <a:pt x="204343" y="61213"/>
                </a:lnTo>
                <a:lnTo>
                  <a:pt x="205104" y="82041"/>
                </a:lnTo>
                <a:lnTo>
                  <a:pt x="353707" y="82041"/>
                </a:lnTo>
                <a:lnTo>
                  <a:pt x="349512" y="61213"/>
                </a:lnTo>
                <a:close/>
              </a:path>
              <a:path w="355600" h="91439">
                <a:moveTo>
                  <a:pt x="339589" y="11937"/>
                </a:moveTo>
                <a:lnTo>
                  <a:pt x="316738" y="11937"/>
                </a:lnTo>
                <a:lnTo>
                  <a:pt x="323596" y="52323"/>
                </a:lnTo>
                <a:lnTo>
                  <a:pt x="347722" y="52323"/>
                </a:lnTo>
                <a:lnTo>
                  <a:pt x="339589" y="11937"/>
                </a:lnTo>
                <a:close/>
              </a:path>
            </a:pathLst>
          </a:custGeom>
          <a:solidFill>
            <a:srgbClr val="0091DA"/>
          </a:solidFill>
        </p:spPr>
        <p:txBody>
          <a:bodyPr wrap="square" lIns="0" tIns="0" rIns="0" bIns="0" rtlCol="0"/>
          <a:lstStyle/>
          <a:p>
            <a:endParaRPr/>
          </a:p>
        </p:txBody>
      </p:sp>
      <p:sp>
        <p:nvSpPr>
          <p:cNvPr id="130" name="object 49">
            <a:extLst>
              <a:ext uri="{FF2B5EF4-FFF2-40B4-BE49-F238E27FC236}">
                <a16:creationId xmlns:a16="http://schemas.microsoft.com/office/drawing/2014/main" id="{AA3A677D-7DE6-4614-A10D-0370B1F3932D}"/>
              </a:ext>
            </a:extLst>
          </p:cNvPr>
          <p:cNvSpPr/>
          <p:nvPr/>
        </p:nvSpPr>
        <p:spPr>
          <a:xfrm>
            <a:off x="10840719" y="4663440"/>
            <a:ext cx="304800" cy="0"/>
          </a:xfrm>
          <a:custGeom>
            <a:avLst/>
            <a:gdLst/>
            <a:ahLst/>
            <a:cxnLst/>
            <a:rect l="l" t="t" r="r" b="b"/>
            <a:pathLst>
              <a:path w="304800">
                <a:moveTo>
                  <a:pt x="0" y="0"/>
                </a:moveTo>
                <a:lnTo>
                  <a:pt x="304800" y="0"/>
                </a:lnTo>
              </a:path>
            </a:pathLst>
          </a:custGeom>
          <a:ln w="20319">
            <a:solidFill>
              <a:srgbClr val="0091DA"/>
            </a:solidFill>
          </a:ln>
        </p:spPr>
        <p:txBody>
          <a:bodyPr wrap="square" lIns="0" tIns="0" rIns="0" bIns="0" rtlCol="0"/>
          <a:lstStyle/>
          <a:p>
            <a:endParaRPr/>
          </a:p>
        </p:txBody>
      </p:sp>
      <p:sp>
        <p:nvSpPr>
          <p:cNvPr id="131" name="object 50">
            <a:extLst>
              <a:ext uri="{FF2B5EF4-FFF2-40B4-BE49-F238E27FC236}">
                <a16:creationId xmlns:a16="http://schemas.microsoft.com/office/drawing/2014/main" id="{B73AA4D1-C053-48D1-B67A-E52BE0305878}"/>
              </a:ext>
            </a:extLst>
          </p:cNvPr>
          <p:cNvSpPr/>
          <p:nvPr/>
        </p:nvSpPr>
        <p:spPr>
          <a:xfrm>
            <a:off x="10789919" y="3749040"/>
            <a:ext cx="345440" cy="193040"/>
          </a:xfrm>
          <a:custGeom>
            <a:avLst/>
            <a:gdLst/>
            <a:ahLst/>
            <a:cxnLst/>
            <a:rect l="l" t="t" r="r" b="b"/>
            <a:pathLst>
              <a:path w="345440" h="193039">
                <a:moveTo>
                  <a:pt x="127253" y="0"/>
                </a:moveTo>
                <a:lnTo>
                  <a:pt x="9144" y="0"/>
                </a:lnTo>
                <a:lnTo>
                  <a:pt x="0" y="8762"/>
                </a:lnTo>
                <a:lnTo>
                  <a:pt x="0" y="26289"/>
                </a:lnTo>
                <a:lnTo>
                  <a:pt x="9144" y="35052"/>
                </a:lnTo>
                <a:lnTo>
                  <a:pt x="90931" y="35052"/>
                </a:lnTo>
                <a:lnTo>
                  <a:pt x="118236" y="184277"/>
                </a:lnTo>
                <a:lnTo>
                  <a:pt x="118236" y="193040"/>
                </a:lnTo>
                <a:lnTo>
                  <a:pt x="327278" y="193040"/>
                </a:lnTo>
                <a:lnTo>
                  <a:pt x="327278" y="184277"/>
                </a:lnTo>
                <a:lnTo>
                  <a:pt x="330907" y="157987"/>
                </a:lnTo>
                <a:lnTo>
                  <a:pt x="154558" y="157987"/>
                </a:lnTo>
                <a:lnTo>
                  <a:pt x="145414" y="122809"/>
                </a:lnTo>
                <a:lnTo>
                  <a:pt x="335763" y="122809"/>
                </a:lnTo>
                <a:lnTo>
                  <a:pt x="336973" y="114046"/>
                </a:lnTo>
                <a:lnTo>
                  <a:pt x="145414" y="114046"/>
                </a:lnTo>
                <a:lnTo>
                  <a:pt x="136398" y="78993"/>
                </a:lnTo>
                <a:lnTo>
                  <a:pt x="341811" y="78993"/>
                </a:lnTo>
                <a:lnTo>
                  <a:pt x="344230" y="61468"/>
                </a:lnTo>
                <a:lnTo>
                  <a:pt x="136398" y="61468"/>
                </a:lnTo>
                <a:lnTo>
                  <a:pt x="127253" y="17526"/>
                </a:lnTo>
                <a:lnTo>
                  <a:pt x="127253" y="0"/>
                </a:lnTo>
                <a:close/>
              </a:path>
              <a:path w="345440" h="193039">
                <a:moveTo>
                  <a:pt x="335763" y="122809"/>
                </a:moveTo>
                <a:lnTo>
                  <a:pt x="299974" y="122809"/>
                </a:lnTo>
                <a:lnTo>
                  <a:pt x="290956" y="157987"/>
                </a:lnTo>
                <a:lnTo>
                  <a:pt x="330907" y="157987"/>
                </a:lnTo>
                <a:lnTo>
                  <a:pt x="335763" y="122809"/>
                </a:lnTo>
                <a:close/>
              </a:path>
              <a:path w="345440" h="193039">
                <a:moveTo>
                  <a:pt x="341811" y="78993"/>
                </a:moveTo>
                <a:lnTo>
                  <a:pt x="299974" y="78993"/>
                </a:lnTo>
                <a:lnTo>
                  <a:pt x="299974" y="114046"/>
                </a:lnTo>
                <a:lnTo>
                  <a:pt x="336973" y="114046"/>
                </a:lnTo>
                <a:lnTo>
                  <a:pt x="341811" y="78993"/>
                </a:lnTo>
                <a:close/>
              </a:path>
              <a:path w="345440" h="193039">
                <a:moveTo>
                  <a:pt x="336296" y="35052"/>
                </a:moveTo>
                <a:lnTo>
                  <a:pt x="309118" y="35052"/>
                </a:lnTo>
                <a:lnTo>
                  <a:pt x="309118" y="52705"/>
                </a:lnTo>
                <a:lnTo>
                  <a:pt x="299974" y="61468"/>
                </a:lnTo>
                <a:lnTo>
                  <a:pt x="344230" y="61468"/>
                </a:lnTo>
                <a:lnTo>
                  <a:pt x="345439" y="52705"/>
                </a:lnTo>
                <a:lnTo>
                  <a:pt x="345439" y="43815"/>
                </a:lnTo>
                <a:lnTo>
                  <a:pt x="336296" y="35052"/>
                </a:lnTo>
                <a:close/>
              </a:path>
            </a:pathLst>
          </a:custGeom>
          <a:solidFill>
            <a:srgbClr val="0091DA"/>
          </a:solidFill>
        </p:spPr>
        <p:txBody>
          <a:bodyPr wrap="square" lIns="0" tIns="0" rIns="0" bIns="0" rtlCol="0"/>
          <a:lstStyle/>
          <a:p>
            <a:endParaRPr/>
          </a:p>
        </p:txBody>
      </p:sp>
      <p:sp>
        <p:nvSpPr>
          <p:cNvPr id="132" name="object 51">
            <a:extLst>
              <a:ext uri="{FF2B5EF4-FFF2-40B4-BE49-F238E27FC236}">
                <a16:creationId xmlns:a16="http://schemas.microsoft.com/office/drawing/2014/main" id="{0C9E60EE-18A9-486D-81D7-D8F51A448F8D}"/>
              </a:ext>
            </a:extLst>
          </p:cNvPr>
          <p:cNvSpPr/>
          <p:nvPr/>
        </p:nvSpPr>
        <p:spPr>
          <a:xfrm>
            <a:off x="10932159" y="3962400"/>
            <a:ext cx="60960" cy="60960"/>
          </a:xfrm>
          <a:custGeom>
            <a:avLst/>
            <a:gdLst/>
            <a:ahLst/>
            <a:cxnLst/>
            <a:rect l="l" t="t" r="r" b="b"/>
            <a:pathLst>
              <a:path w="60959" h="60960">
                <a:moveTo>
                  <a:pt x="30480" y="0"/>
                </a:moveTo>
                <a:lnTo>
                  <a:pt x="18591" y="2387"/>
                </a:lnTo>
                <a:lnTo>
                  <a:pt x="8905" y="8905"/>
                </a:lnTo>
                <a:lnTo>
                  <a:pt x="2387" y="18591"/>
                </a:lnTo>
                <a:lnTo>
                  <a:pt x="0" y="30480"/>
                </a:lnTo>
                <a:lnTo>
                  <a:pt x="2387" y="42368"/>
                </a:lnTo>
                <a:lnTo>
                  <a:pt x="8905" y="52054"/>
                </a:lnTo>
                <a:lnTo>
                  <a:pt x="18591" y="58572"/>
                </a:lnTo>
                <a:lnTo>
                  <a:pt x="30480" y="60960"/>
                </a:lnTo>
                <a:lnTo>
                  <a:pt x="42368" y="58572"/>
                </a:lnTo>
                <a:lnTo>
                  <a:pt x="52054" y="52054"/>
                </a:lnTo>
                <a:lnTo>
                  <a:pt x="58572" y="42368"/>
                </a:lnTo>
                <a:lnTo>
                  <a:pt x="60960" y="30480"/>
                </a:lnTo>
                <a:lnTo>
                  <a:pt x="58572" y="18591"/>
                </a:lnTo>
                <a:lnTo>
                  <a:pt x="52054" y="8905"/>
                </a:lnTo>
                <a:lnTo>
                  <a:pt x="42368" y="2387"/>
                </a:lnTo>
                <a:lnTo>
                  <a:pt x="30480" y="0"/>
                </a:lnTo>
                <a:close/>
              </a:path>
            </a:pathLst>
          </a:custGeom>
          <a:solidFill>
            <a:srgbClr val="0091DA"/>
          </a:solidFill>
        </p:spPr>
        <p:txBody>
          <a:bodyPr wrap="square" lIns="0" tIns="0" rIns="0" bIns="0" rtlCol="0"/>
          <a:lstStyle/>
          <a:p>
            <a:endParaRPr/>
          </a:p>
        </p:txBody>
      </p:sp>
      <p:sp>
        <p:nvSpPr>
          <p:cNvPr id="133" name="object 52">
            <a:extLst>
              <a:ext uri="{FF2B5EF4-FFF2-40B4-BE49-F238E27FC236}">
                <a16:creationId xmlns:a16="http://schemas.microsoft.com/office/drawing/2014/main" id="{F69299BC-4209-4334-9E31-339A4F80D370}"/>
              </a:ext>
            </a:extLst>
          </p:cNvPr>
          <p:cNvSpPr/>
          <p:nvPr/>
        </p:nvSpPr>
        <p:spPr>
          <a:xfrm>
            <a:off x="11033759" y="3962400"/>
            <a:ext cx="50800" cy="60960"/>
          </a:xfrm>
          <a:custGeom>
            <a:avLst/>
            <a:gdLst/>
            <a:ahLst/>
            <a:cxnLst/>
            <a:rect l="l" t="t" r="r" b="b"/>
            <a:pathLst>
              <a:path w="50800" h="60960">
                <a:moveTo>
                  <a:pt x="25400" y="0"/>
                </a:moveTo>
                <a:lnTo>
                  <a:pt x="15537" y="2387"/>
                </a:lnTo>
                <a:lnTo>
                  <a:pt x="7461" y="8905"/>
                </a:lnTo>
                <a:lnTo>
                  <a:pt x="2004" y="18591"/>
                </a:lnTo>
                <a:lnTo>
                  <a:pt x="0" y="30480"/>
                </a:lnTo>
                <a:lnTo>
                  <a:pt x="2004" y="42368"/>
                </a:lnTo>
                <a:lnTo>
                  <a:pt x="7461" y="52054"/>
                </a:lnTo>
                <a:lnTo>
                  <a:pt x="15537" y="58572"/>
                </a:lnTo>
                <a:lnTo>
                  <a:pt x="25400" y="60960"/>
                </a:lnTo>
                <a:lnTo>
                  <a:pt x="35262" y="58572"/>
                </a:lnTo>
                <a:lnTo>
                  <a:pt x="43338" y="52054"/>
                </a:lnTo>
                <a:lnTo>
                  <a:pt x="48795" y="42368"/>
                </a:lnTo>
                <a:lnTo>
                  <a:pt x="50800" y="30480"/>
                </a:lnTo>
                <a:lnTo>
                  <a:pt x="48795" y="18591"/>
                </a:lnTo>
                <a:lnTo>
                  <a:pt x="43338" y="8905"/>
                </a:lnTo>
                <a:lnTo>
                  <a:pt x="35262" y="2387"/>
                </a:lnTo>
                <a:lnTo>
                  <a:pt x="25400" y="0"/>
                </a:lnTo>
                <a:close/>
              </a:path>
            </a:pathLst>
          </a:custGeom>
          <a:solidFill>
            <a:srgbClr val="0091DA"/>
          </a:solidFill>
        </p:spPr>
        <p:txBody>
          <a:bodyPr wrap="square" lIns="0" tIns="0" rIns="0" bIns="0" rtlCol="0"/>
          <a:lstStyle/>
          <a:p>
            <a:endParaRPr/>
          </a:p>
        </p:txBody>
      </p:sp>
      <p:sp>
        <p:nvSpPr>
          <p:cNvPr id="134" name="object 53">
            <a:extLst>
              <a:ext uri="{FF2B5EF4-FFF2-40B4-BE49-F238E27FC236}">
                <a16:creationId xmlns:a16="http://schemas.microsoft.com/office/drawing/2014/main" id="{B226D36D-E556-4907-B2CD-3D0546F13ADE}"/>
              </a:ext>
            </a:extLst>
          </p:cNvPr>
          <p:cNvSpPr/>
          <p:nvPr/>
        </p:nvSpPr>
        <p:spPr>
          <a:xfrm>
            <a:off x="10830559" y="5547359"/>
            <a:ext cx="284480" cy="274320"/>
          </a:xfrm>
          <a:prstGeom prst="rect">
            <a:avLst/>
          </a:prstGeom>
          <a:blipFill>
            <a:blip r:embed="rId6" cstate="print"/>
            <a:stretch>
              <a:fillRect/>
            </a:stretch>
          </a:blipFill>
        </p:spPr>
        <p:txBody>
          <a:bodyPr wrap="square" lIns="0" tIns="0" rIns="0" bIns="0" rtlCol="0"/>
          <a:lstStyle/>
          <a:p>
            <a:endParaRPr/>
          </a:p>
        </p:txBody>
      </p:sp>
      <p:sp>
        <p:nvSpPr>
          <p:cNvPr id="135" name="object 54">
            <a:extLst>
              <a:ext uri="{FF2B5EF4-FFF2-40B4-BE49-F238E27FC236}">
                <a16:creationId xmlns:a16="http://schemas.microsoft.com/office/drawing/2014/main" id="{ACF9EB94-B1B1-409B-9F08-A2E979AD5951}"/>
              </a:ext>
            </a:extLst>
          </p:cNvPr>
          <p:cNvSpPr/>
          <p:nvPr/>
        </p:nvSpPr>
        <p:spPr>
          <a:xfrm>
            <a:off x="10850371" y="2839592"/>
            <a:ext cx="273685" cy="354330"/>
          </a:xfrm>
          <a:custGeom>
            <a:avLst/>
            <a:gdLst/>
            <a:ahLst/>
            <a:cxnLst/>
            <a:rect l="l" t="t" r="r" b="b"/>
            <a:pathLst>
              <a:path w="273684" h="354330">
                <a:moveTo>
                  <a:pt x="123951" y="0"/>
                </a:moveTo>
                <a:lnTo>
                  <a:pt x="88773" y="16891"/>
                </a:lnTo>
                <a:lnTo>
                  <a:pt x="73532" y="53086"/>
                </a:lnTo>
                <a:lnTo>
                  <a:pt x="72262" y="99568"/>
                </a:lnTo>
                <a:lnTo>
                  <a:pt x="33400" y="112014"/>
                </a:lnTo>
                <a:lnTo>
                  <a:pt x="29972" y="113157"/>
                </a:lnTo>
                <a:lnTo>
                  <a:pt x="27050" y="116078"/>
                </a:lnTo>
                <a:lnTo>
                  <a:pt x="26161" y="119634"/>
                </a:lnTo>
                <a:lnTo>
                  <a:pt x="1016" y="213487"/>
                </a:lnTo>
                <a:lnTo>
                  <a:pt x="0" y="217043"/>
                </a:lnTo>
                <a:lnTo>
                  <a:pt x="761" y="220472"/>
                </a:lnTo>
                <a:lnTo>
                  <a:pt x="3301" y="222758"/>
                </a:lnTo>
                <a:lnTo>
                  <a:pt x="137413" y="350393"/>
                </a:lnTo>
                <a:lnTo>
                  <a:pt x="141224" y="353949"/>
                </a:lnTo>
                <a:lnTo>
                  <a:pt x="147193" y="353441"/>
                </a:lnTo>
                <a:lnTo>
                  <a:pt x="151256" y="349250"/>
                </a:lnTo>
                <a:lnTo>
                  <a:pt x="269112" y="225298"/>
                </a:lnTo>
                <a:lnTo>
                  <a:pt x="273050" y="221107"/>
                </a:lnTo>
                <a:lnTo>
                  <a:pt x="273176" y="215137"/>
                </a:lnTo>
                <a:lnTo>
                  <a:pt x="269494" y="211582"/>
                </a:lnTo>
                <a:lnTo>
                  <a:pt x="246852" y="190039"/>
                </a:lnTo>
                <a:lnTo>
                  <a:pt x="79740" y="190039"/>
                </a:lnTo>
                <a:lnTo>
                  <a:pt x="69994" y="188850"/>
                </a:lnTo>
                <a:lnTo>
                  <a:pt x="61595" y="183769"/>
                </a:lnTo>
                <a:lnTo>
                  <a:pt x="56072" y="175581"/>
                </a:lnTo>
                <a:lnTo>
                  <a:pt x="54371" y="165893"/>
                </a:lnTo>
                <a:lnTo>
                  <a:pt x="56505" y="155872"/>
                </a:lnTo>
                <a:lnTo>
                  <a:pt x="62483" y="146685"/>
                </a:lnTo>
                <a:lnTo>
                  <a:pt x="64897" y="144145"/>
                </a:lnTo>
                <a:lnTo>
                  <a:pt x="68199" y="141986"/>
                </a:lnTo>
                <a:lnTo>
                  <a:pt x="71247" y="140462"/>
                </a:lnTo>
                <a:lnTo>
                  <a:pt x="91018" y="140462"/>
                </a:lnTo>
                <a:lnTo>
                  <a:pt x="91058" y="138937"/>
                </a:lnTo>
                <a:lnTo>
                  <a:pt x="193144" y="138937"/>
                </a:lnTo>
                <a:lnTo>
                  <a:pt x="170052" y="116967"/>
                </a:lnTo>
                <a:lnTo>
                  <a:pt x="170507" y="98679"/>
                </a:lnTo>
                <a:lnTo>
                  <a:pt x="150749" y="98679"/>
                </a:lnTo>
                <a:lnTo>
                  <a:pt x="144871" y="93091"/>
                </a:lnTo>
                <a:lnTo>
                  <a:pt x="91948" y="93091"/>
                </a:lnTo>
                <a:lnTo>
                  <a:pt x="93042" y="53086"/>
                </a:lnTo>
                <a:lnTo>
                  <a:pt x="93218" y="43561"/>
                </a:lnTo>
                <a:lnTo>
                  <a:pt x="96647" y="35814"/>
                </a:lnTo>
                <a:lnTo>
                  <a:pt x="102361" y="29718"/>
                </a:lnTo>
                <a:lnTo>
                  <a:pt x="108076" y="23749"/>
                </a:lnTo>
                <a:lnTo>
                  <a:pt x="115443" y="20193"/>
                </a:lnTo>
                <a:lnTo>
                  <a:pt x="123189" y="19558"/>
                </a:lnTo>
                <a:lnTo>
                  <a:pt x="163634" y="19558"/>
                </a:lnTo>
                <a:lnTo>
                  <a:pt x="158321" y="11779"/>
                </a:lnTo>
                <a:lnTo>
                  <a:pt x="142952" y="2389"/>
                </a:lnTo>
                <a:lnTo>
                  <a:pt x="123951" y="0"/>
                </a:lnTo>
                <a:close/>
              </a:path>
              <a:path w="273684" h="354330">
                <a:moveTo>
                  <a:pt x="193144" y="138937"/>
                </a:moveTo>
                <a:lnTo>
                  <a:pt x="91058" y="138937"/>
                </a:lnTo>
                <a:lnTo>
                  <a:pt x="93979" y="140081"/>
                </a:lnTo>
                <a:lnTo>
                  <a:pt x="96774" y="141732"/>
                </a:lnTo>
                <a:lnTo>
                  <a:pt x="99186" y="144145"/>
                </a:lnTo>
                <a:lnTo>
                  <a:pt x="104713" y="152328"/>
                </a:lnTo>
                <a:lnTo>
                  <a:pt x="106441" y="161988"/>
                </a:lnTo>
                <a:lnTo>
                  <a:pt x="104384" y="171934"/>
                </a:lnTo>
                <a:lnTo>
                  <a:pt x="98551" y="180975"/>
                </a:lnTo>
                <a:lnTo>
                  <a:pt x="89652" y="187394"/>
                </a:lnTo>
                <a:lnTo>
                  <a:pt x="79740" y="190039"/>
                </a:lnTo>
                <a:lnTo>
                  <a:pt x="246852" y="190039"/>
                </a:lnTo>
                <a:lnTo>
                  <a:pt x="193144" y="138937"/>
                </a:lnTo>
                <a:close/>
              </a:path>
              <a:path w="273684" h="354330">
                <a:moveTo>
                  <a:pt x="91018" y="140462"/>
                </a:moveTo>
                <a:lnTo>
                  <a:pt x="71247" y="140462"/>
                </a:lnTo>
                <a:lnTo>
                  <a:pt x="70611" y="164592"/>
                </a:lnTo>
                <a:lnTo>
                  <a:pt x="70484" y="170180"/>
                </a:lnTo>
                <a:lnTo>
                  <a:pt x="74675" y="174117"/>
                </a:lnTo>
                <a:lnTo>
                  <a:pt x="80263" y="173736"/>
                </a:lnTo>
                <a:lnTo>
                  <a:pt x="85598" y="173482"/>
                </a:lnTo>
                <a:lnTo>
                  <a:pt x="90297" y="168656"/>
                </a:lnTo>
                <a:lnTo>
                  <a:pt x="91018" y="140462"/>
                </a:lnTo>
                <a:close/>
              </a:path>
              <a:path w="273684" h="354330">
                <a:moveTo>
                  <a:pt x="163634" y="19558"/>
                </a:moveTo>
                <a:lnTo>
                  <a:pt x="123189" y="19558"/>
                </a:lnTo>
                <a:lnTo>
                  <a:pt x="134679" y="21004"/>
                </a:lnTo>
                <a:lnTo>
                  <a:pt x="143954" y="26654"/>
                </a:lnTo>
                <a:lnTo>
                  <a:pt x="150086" y="35613"/>
                </a:lnTo>
                <a:lnTo>
                  <a:pt x="152146" y="46990"/>
                </a:lnTo>
                <a:lnTo>
                  <a:pt x="150749" y="98679"/>
                </a:lnTo>
                <a:lnTo>
                  <a:pt x="170507" y="98679"/>
                </a:lnTo>
                <a:lnTo>
                  <a:pt x="171830" y="45466"/>
                </a:lnTo>
                <a:lnTo>
                  <a:pt x="168475" y="26646"/>
                </a:lnTo>
                <a:lnTo>
                  <a:pt x="163634" y="19558"/>
                </a:lnTo>
                <a:close/>
              </a:path>
              <a:path w="273684" h="354330">
                <a:moveTo>
                  <a:pt x="129412" y="81026"/>
                </a:moveTo>
                <a:lnTo>
                  <a:pt x="126110" y="81915"/>
                </a:lnTo>
                <a:lnTo>
                  <a:pt x="91948" y="93091"/>
                </a:lnTo>
                <a:lnTo>
                  <a:pt x="144871" y="93091"/>
                </a:lnTo>
                <a:lnTo>
                  <a:pt x="135254" y="83947"/>
                </a:lnTo>
                <a:lnTo>
                  <a:pt x="132714" y="81661"/>
                </a:lnTo>
                <a:lnTo>
                  <a:pt x="129412" y="81026"/>
                </a:lnTo>
                <a:close/>
              </a:path>
            </a:pathLst>
          </a:custGeom>
          <a:solidFill>
            <a:srgbClr val="0091DA"/>
          </a:solidFill>
        </p:spPr>
        <p:txBody>
          <a:bodyPr wrap="square" lIns="0" tIns="0" rIns="0" bIns="0" rtlCol="0"/>
          <a:lstStyle/>
          <a:p>
            <a:endParaRPr/>
          </a:p>
        </p:txBody>
      </p:sp>
      <p:sp>
        <p:nvSpPr>
          <p:cNvPr id="136" name="object 55">
            <a:extLst>
              <a:ext uri="{FF2B5EF4-FFF2-40B4-BE49-F238E27FC236}">
                <a16:creationId xmlns:a16="http://schemas.microsoft.com/office/drawing/2014/main" id="{A19F3731-2A23-417E-9CBB-512D60C28304}"/>
              </a:ext>
            </a:extLst>
          </p:cNvPr>
          <p:cNvSpPr/>
          <p:nvPr/>
        </p:nvSpPr>
        <p:spPr>
          <a:xfrm>
            <a:off x="6197600" y="1818639"/>
            <a:ext cx="548640" cy="548639"/>
          </a:xfrm>
          <a:prstGeom prst="rect">
            <a:avLst/>
          </a:prstGeom>
          <a:blipFill>
            <a:blip r:embed="rId7" cstate="print"/>
            <a:stretch>
              <a:fillRect/>
            </a:stretch>
          </a:blipFill>
        </p:spPr>
        <p:txBody>
          <a:bodyPr wrap="square" lIns="0" tIns="0" rIns="0" bIns="0" rtlCol="0"/>
          <a:lstStyle/>
          <a:p>
            <a:endParaRPr/>
          </a:p>
        </p:txBody>
      </p:sp>
      <p:sp>
        <p:nvSpPr>
          <p:cNvPr id="137" name="object 56">
            <a:extLst>
              <a:ext uri="{FF2B5EF4-FFF2-40B4-BE49-F238E27FC236}">
                <a16:creationId xmlns:a16="http://schemas.microsoft.com/office/drawing/2014/main" id="{268A27F9-C193-4B2D-9C3A-4979A1FDD303}"/>
              </a:ext>
            </a:extLst>
          </p:cNvPr>
          <p:cNvSpPr/>
          <p:nvPr/>
        </p:nvSpPr>
        <p:spPr>
          <a:xfrm>
            <a:off x="6197600" y="1818639"/>
            <a:ext cx="548640" cy="548640"/>
          </a:xfrm>
          <a:custGeom>
            <a:avLst/>
            <a:gdLst/>
            <a:ahLst/>
            <a:cxnLst/>
            <a:rect l="l" t="t" r="r" b="b"/>
            <a:pathLst>
              <a:path w="548640" h="548639">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20" y="0"/>
                </a:lnTo>
                <a:lnTo>
                  <a:pt x="323631" y="4419"/>
                </a:lnTo>
                <a:lnTo>
                  <a:pt x="370042" y="17161"/>
                </a:lnTo>
                <a:lnTo>
                  <a:pt x="412778" y="37450"/>
                </a:lnTo>
                <a:lnTo>
                  <a:pt x="451064" y="64513"/>
                </a:lnTo>
                <a:lnTo>
                  <a:pt x="484126" y="97575"/>
                </a:lnTo>
                <a:lnTo>
                  <a:pt x="511189" y="135861"/>
                </a:lnTo>
                <a:lnTo>
                  <a:pt x="531478" y="178597"/>
                </a:lnTo>
                <a:lnTo>
                  <a:pt x="544220" y="225008"/>
                </a:lnTo>
                <a:lnTo>
                  <a:pt x="548640"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20" y="548639"/>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2032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73485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…leading to a change in shoppers’ perceptions …</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55" name="object 5">
            <a:extLst>
              <a:ext uri="{FF2B5EF4-FFF2-40B4-BE49-F238E27FC236}">
                <a16:creationId xmlns:a16="http://schemas.microsoft.com/office/drawing/2014/main" id="{2ECDE6C5-60BC-4003-9B03-896092522FB5}"/>
              </a:ext>
            </a:extLst>
          </p:cNvPr>
          <p:cNvSpPr/>
          <p:nvPr/>
        </p:nvSpPr>
        <p:spPr>
          <a:xfrm>
            <a:off x="995680" y="1879600"/>
            <a:ext cx="7172959" cy="3850640"/>
          </a:xfrm>
          <a:custGeom>
            <a:avLst/>
            <a:gdLst/>
            <a:ahLst/>
            <a:cxnLst/>
            <a:rect l="l" t="t" r="r" b="b"/>
            <a:pathLst>
              <a:path w="7172959" h="3850640">
                <a:moveTo>
                  <a:pt x="0" y="3850640"/>
                </a:moveTo>
                <a:lnTo>
                  <a:pt x="7172959" y="3850640"/>
                </a:lnTo>
                <a:lnTo>
                  <a:pt x="7172959" y="0"/>
                </a:lnTo>
                <a:lnTo>
                  <a:pt x="0" y="0"/>
                </a:lnTo>
                <a:lnTo>
                  <a:pt x="0" y="3850640"/>
                </a:lnTo>
                <a:close/>
              </a:path>
            </a:pathLst>
          </a:custGeom>
          <a:solidFill>
            <a:srgbClr val="EFEFEF"/>
          </a:solidFill>
        </p:spPr>
        <p:txBody>
          <a:bodyPr wrap="square" lIns="0" tIns="0" rIns="0" bIns="0" rtlCol="0"/>
          <a:lstStyle/>
          <a:p>
            <a:endParaRPr/>
          </a:p>
        </p:txBody>
      </p:sp>
      <p:sp>
        <p:nvSpPr>
          <p:cNvPr id="56" name="object 7">
            <a:extLst>
              <a:ext uri="{FF2B5EF4-FFF2-40B4-BE49-F238E27FC236}">
                <a16:creationId xmlns:a16="http://schemas.microsoft.com/office/drawing/2014/main" id="{55F63AFB-81D9-4794-8DC8-E19C67483833}"/>
              </a:ext>
            </a:extLst>
          </p:cNvPr>
          <p:cNvSpPr txBox="1"/>
          <p:nvPr/>
        </p:nvSpPr>
        <p:spPr>
          <a:xfrm>
            <a:off x="986472" y="1320736"/>
            <a:ext cx="9902190" cy="208915"/>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A2A0"/>
                </a:solidFill>
                <a:latin typeface="Arial"/>
                <a:cs typeface="Arial"/>
              </a:rPr>
              <a:t>Majority </a:t>
            </a:r>
            <a:r>
              <a:rPr sz="1200" b="1" spc="-10" dirty="0">
                <a:solidFill>
                  <a:srgbClr val="00A2A0"/>
                </a:solidFill>
                <a:latin typeface="Arial"/>
                <a:cs typeface="Arial"/>
              </a:rPr>
              <a:t>of </a:t>
            </a:r>
            <a:r>
              <a:rPr sz="1200" b="1" spc="-15" dirty="0">
                <a:solidFill>
                  <a:srgbClr val="00A2A0"/>
                </a:solidFill>
                <a:latin typeface="Arial"/>
                <a:cs typeface="Arial"/>
              </a:rPr>
              <a:t>customers </a:t>
            </a:r>
            <a:r>
              <a:rPr sz="1200" b="1" spc="-10" dirty="0">
                <a:solidFill>
                  <a:srgbClr val="00A2A0"/>
                </a:solidFill>
                <a:latin typeface="Arial"/>
                <a:cs typeface="Arial"/>
              </a:rPr>
              <a:t>in the </a:t>
            </a:r>
            <a:r>
              <a:rPr sz="1200" b="1" spc="5" dirty="0">
                <a:solidFill>
                  <a:srgbClr val="00A2A0"/>
                </a:solidFill>
                <a:latin typeface="Arial"/>
                <a:cs typeface="Arial"/>
              </a:rPr>
              <a:t>UK </a:t>
            </a:r>
            <a:r>
              <a:rPr sz="1200" b="1" spc="-10" dirty="0">
                <a:solidFill>
                  <a:srgbClr val="00A2A0"/>
                </a:solidFill>
                <a:latin typeface="Arial"/>
                <a:cs typeface="Arial"/>
              </a:rPr>
              <a:t>now </a:t>
            </a:r>
            <a:r>
              <a:rPr sz="1200" b="1" spc="10" dirty="0">
                <a:solidFill>
                  <a:srgbClr val="00A2A0"/>
                </a:solidFill>
                <a:latin typeface="Arial"/>
                <a:cs typeface="Arial"/>
              </a:rPr>
              <a:t>perceive </a:t>
            </a:r>
            <a:r>
              <a:rPr sz="1200" b="1" spc="-45" dirty="0">
                <a:solidFill>
                  <a:srgbClr val="00A2A0"/>
                </a:solidFill>
                <a:latin typeface="Arial"/>
                <a:cs typeface="Arial"/>
              </a:rPr>
              <a:t>Aldi </a:t>
            </a:r>
            <a:r>
              <a:rPr sz="1200" b="1" spc="-15" dirty="0">
                <a:solidFill>
                  <a:srgbClr val="00A2A0"/>
                </a:solidFill>
                <a:latin typeface="Arial"/>
                <a:cs typeface="Arial"/>
              </a:rPr>
              <a:t>and Lidl as </a:t>
            </a:r>
            <a:r>
              <a:rPr sz="1200" b="1" dirty="0">
                <a:solidFill>
                  <a:srgbClr val="00A2A0"/>
                </a:solidFill>
                <a:latin typeface="Arial"/>
                <a:cs typeface="Arial"/>
              </a:rPr>
              <a:t>a </a:t>
            </a:r>
            <a:r>
              <a:rPr sz="1200" b="1" spc="-10" dirty="0">
                <a:solidFill>
                  <a:srgbClr val="00A2A0"/>
                </a:solidFill>
                <a:latin typeface="Arial"/>
                <a:cs typeface="Arial"/>
              </a:rPr>
              <a:t>‘supermarket’ </a:t>
            </a:r>
            <a:r>
              <a:rPr sz="1200" b="1" spc="-15" dirty="0">
                <a:solidFill>
                  <a:srgbClr val="00A2A0"/>
                </a:solidFill>
                <a:latin typeface="Arial"/>
                <a:cs typeface="Arial"/>
              </a:rPr>
              <a:t>and </a:t>
            </a:r>
            <a:r>
              <a:rPr sz="1200" b="1" spc="-10" dirty="0">
                <a:solidFill>
                  <a:srgbClr val="00A2A0"/>
                </a:solidFill>
                <a:latin typeface="Arial"/>
                <a:cs typeface="Arial"/>
              </a:rPr>
              <a:t>are </a:t>
            </a:r>
            <a:r>
              <a:rPr sz="1200" b="1" spc="-15" dirty="0">
                <a:solidFill>
                  <a:srgbClr val="00A2A0"/>
                </a:solidFill>
                <a:latin typeface="Arial"/>
                <a:cs typeface="Arial"/>
              </a:rPr>
              <a:t>using </a:t>
            </a:r>
            <a:r>
              <a:rPr sz="1200" b="1" spc="-10" dirty="0">
                <a:solidFill>
                  <a:srgbClr val="00A2A0"/>
                </a:solidFill>
                <a:latin typeface="Arial"/>
                <a:cs typeface="Arial"/>
              </a:rPr>
              <a:t>it </a:t>
            </a:r>
            <a:r>
              <a:rPr sz="1200" b="1" spc="-15" dirty="0">
                <a:solidFill>
                  <a:srgbClr val="00A2A0"/>
                </a:solidFill>
                <a:latin typeface="Arial"/>
                <a:cs typeface="Arial"/>
              </a:rPr>
              <a:t>as </a:t>
            </a:r>
            <a:r>
              <a:rPr sz="1200" b="1" dirty="0">
                <a:solidFill>
                  <a:srgbClr val="00A2A0"/>
                </a:solidFill>
                <a:latin typeface="Arial"/>
                <a:cs typeface="Arial"/>
              </a:rPr>
              <a:t>a </a:t>
            </a:r>
            <a:r>
              <a:rPr sz="1200" b="1" spc="-40" dirty="0">
                <a:solidFill>
                  <a:srgbClr val="00A2A0"/>
                </a:solidFill>
                <a:latin typeface="Arial"/>
                <a:cs typeface="Arial"/>
              </a:rPr>
              <a:t>main </a:t>
            </a:r>
            <a:r>
              <a:rPr sz="1200" b="1" spc="-15" dirty="0">
                <a:solidFill>
                  <a:srgbClr val="00A2A0"/>
                </a:solidFill>
                <a:latin typeface="Arial"/>
                <a:cs typeface="Arial"/>
              </a:rPr>
              <a:t>shop </a:t>
            </a:r>
            <a:r>
              <a:rPr sz="1200" b="1" spc="-10" dirty="0">
                <a:solidFill>
                  <a:srgbClr val="00A2A0"/>
                </a:solidFill>
                <a:latin typeface="Arial"/>
                <a:cs typeface="Arial"/>
              </a:rPr>
              <a:t>in </a:t>
            </a:r>
            <a:r>
              <a:rPr sz="1200" b="1" spc="-15" dirty="0">
                <a:solidFill>
                  <a:srgbClr val="00A2A0"/>
                </a:solidFill>
                <a:latin typeface="Arial"/>
                <a:cs typeface="Arial"/>
              </a:rPr>
              <a:t>addition </a:t>
            </a:r>
            <a:r>
              <a:rPr sz="1200" b="1" dirty="0">
                <a:solidFill>
                  <a:srgbClr val="00A2A0"/>
                </a:solidFill>
                <a:latin typeface="Arial"/>
                <a:cs typeface="Arial"/>
              </a:rPr>
              <a:t>to </a:t>
            </a:r>
            <a:r>
              <a:rPr sz="1200" b="1" spc="-10" dirty="0">
                <a:solidFill>
                  <a:srgbClr val="00A2A0"/>
                </a:solidFill>
                <a:latin typeface="Arial"/>
                <a:cs typeface="Arial"/>
              </a:rPr>
              <a:t>top-up</a:t>
            </a:r>
            <a:r>
              <a:rPr sz="1200" b="1" spc="-175" dirty="0">
                <a:solidFill>
                  <a:srgbClr val="00A2A0"/>
                </a:solidFill>
                <a:latin typeface="Arial"/>
                <a:cs typeface="Arial"/>
              </a:rPr>
              <a:t> </a:t>
            </a:r>
            <a:r>
              <a:rPr sz="1200" b="1" spc="-15" dirty="0">
                <a:solidFill>
                  <a:srgbClr val="00A2A0"/>
                </a:solidFill>
                <a:latin typeface="Arial"/>
                <a:cs typeface="Arial"/>
              </a:rPr>
              <a:t>shop</a:t>
            </a:r>
            <a:endParaRPr sz="1200">
              <a:latin typeface="Arial"/>
              <a:cs typeface="Arial"/>
            </a:endParaRPr>
          </a:p>
        </p:txBody>
      </p:sp>
      <p:sp>
        <p:nvSpPr>
          <p:cNvPr id="57" name="object 8">
            <a:extLst>
              <a:ext uri="{FF2B5EF4-FFF2-40B4-BE49-F238E27FC236}">
                <a16:creationId xmlns:a16="http://schemas.microsoft.com/office/drawing/2014/main" id="{1691B9C6-739D-453A-A28F-6BEC76B0F117}"/>
              </a:ext>
            </a:extLst>
          </p:cNvPr>
          <p:cNvSpPr txBox="1"/>
          <p:nvPr/>
        </p:nvSpPr>
        <p:spPr>
          <a:xfrm>
            <a:off x="9058909" y="2069147"/>
            <a:ext cx="2051685" cy="490220"/>
          </a:xfrm>
          <a:prstGeom prst="rect">
            <a:avLst/>
          </a:prstGeom>
        </p:spPr>
        <p:txBody>
          <a:bodyPr vert="horz" wrap="square" lIns="0" tIns="22860" rIns="0" bIns="0" rtlCol="0">
            <a:spAutoFit/>
          </a:bodyPr>
          <a:lstStyle/>
          <a:p>
            <a:pPr marL="12700" marR="5080">
              <a:lnSpc>
                <a:spcPts val="1200"/>
              </a:lnSpc>
              <a:spcBef>
                <a:spcPts val="180"/>
              </a:spcBef>
            </a:pPr>
            <a:r>
              <a:rPr sz="1050" spc="-15" dirty="0">
                <a:solidFill>
                  <a:srgbClr val="00338D"/>
                </a:solidFill>
                <a:latin typeface="Arial"/>
                <a:cs typeface="Arial"/>
              </a:rPr>
              <a:t>More </a:t>
            </a:r>
            <a:r>
              <a:rPr sz="1050" spc="-10" dirty="0">
                <a:solidFill>
                  <a:srgbClr val="00338D"/>
                </a:solidFill>
                <a:latin typeface="Arial"/>
                <a:cs typeface="Arial"/>
              </a:rPr>
              <a:t>than </a:t>
            </a:r>
            <a:r>
              <a:rPr sz="1050" spc="-15" dirty="0">
                <a:solidFill>
                  <a:srgbClr val="00338D"/>
                </a:solidFill>
                <a:latin typeface="Arial"/>
                <a:cs typeface="Arial"/>
              </a:rPr>
              <a:t>half of </a:t>
            </a:r>
            <a:r>
              <a:rPr sz="1050" spc="-25" dirty="0">
                <a:solidFill>
                  <a:srgbClr val="00338D"/>
                </a:solidFill>
                <a:latin typeface="Arial"/>
                <a:cs typeface="Arial"/>
              </a:rPr>
              <a:t>London </a:t>
            </a:r>
            <a:r>
              <a:rPr sz="1050" spc="-20" dirty="0">
                <a:solidFill>
                  <a:srgbClr val="00338D"/>
                </a:solidFill>
                <a:latin typeface="Arial"/>
                <a:cs typeface="Arial"/>
              </a:rPr>
              <a:t>shoppers  </a:t>
            </a:r>
            <a:r>
              <a:rPr sz="1050" dirty="0">
                <a:solidFill>
                  <a:srgbClr val="00338D"/>
                </a:solidFill>
                <a:latin typeface="Arial"/>
                <a:cs typeface="Arial"/>
              </a:rPr>
              <a:t>say</a:t>
            </a:r>
            <a:r>
              <a:rPr sz="1050" spc="-20" dirty="0">
                <a:solidFill>
                  <a:srgbClr val="00338D"/>
                </a:solidFill>
                <a:latin typeface="Arial"/>
                <a:cs typeface="Arial"/>
              </a:rPr>
              <a:t> </a:t>
            </a:r>
            <a:r>
              <a:rPr sz="1050" spc="-10" dirty="0">
                <a:solidFill>
                  <a:srgbClr val="00338D"/>
                </a:solidFill>
                <a:latin typeface="Arial"/>
                <a:cs typeface="Arial"/>
              </a:rPr>
              <a:t>they</a:t>
            </a:r>
            <a:r>
              <a:rPr sz="1050" spc="-20" dirty="0">
                <a:solidFill>
                  <a:srgbClr val="00338D"/>
                </a:solidFill>
                <a:latin typeface="Arial"/>
                <a:cs typeface="Arial"/>
              </a:rPr>
              <a:t> would</a:t>
            </a:r>
            <a:r>
              <a:rPr sz="1050" spc="-80" dirty="0">
                <a:solidFill>
                  <a:srgbClr val="00338D"/>
                </a:solidFill>
                <a:latin typeface="Arial"/>
                <a:cs typeface="Arial"/>
              </a:rPr>
              <a:t> </a:t>
            </a:r>
            <a:r>
              <a:rPr sz="1050" spc="-10" dirty="0">
                <a:solidFill>
                  <a:srgbClr val="00338D"/>
                </a:solidFill>
                <a:latin typeface="Arial"/>
                <a:cs typeface="Arial"/>
              </a:rPr>
              <a:t>shop</a:t>
            </a:r>
            <a:r>
              <a:rPr sz="1050" spc="-155" dirty="0">
                <a:solidFill>
                  <a:srgbClr val="00338D"/>
                </a:solidFill>
                <a:latin typeface="Arial"/>
                <a:cs typeface="Arial"/>
              </a:rPr>
              <a:t> </a:t>
            </a:r>
            <a:r>
              <a:rPr sz="1050" spc="-15" dirty="0">
                <a:solidFill>
                  <a:srgbClr val="00338D"/>
                </a:solidFill>
                <a:latin typeface="Arial"/>
                <a:cs typeface="Arial"/>
              </a:rPr>
              <a:t>at</a:t>
            </a:r>
            <a:r>
              <a:rPr sz="1050" spc="-30" dirty="0">
                <a:solidFill>
                  <a:srgbClr val="00338D"/>
                </a:solidFill>
                <a:latin typeface="Arial"/>
                <a:cs typeface="Arial"/>
              </a:rPr>
              <a:t> </a:t>
            </a:r>
            <a:r>
              <a:rPr sz="1050" spc="-5" dirty="0">
                <a:solidFill>
                  <a:srgbClr val="00338D"/>
                </a:solidFill>
                <a:latin typeface="Arial"/>
                <a:cs typeface="Arial"/>
              </a:rPr>
              <a:t>Aldi</a:t>
            </a:r>
            <a:r>
              <a:rPr sz="1050" spc="-125" dirty="0">
                <a:solidFill>
                  <a:srgbClr val="00338D"/>
                </a:solidFill>
                <a:latin typeface="Arial"/>
                <a:cs typeface="Arial"/>
              </a:rPr>
              <a:t> </a:t>
            </a:r>
            <a:r>
              <a:rPr sz="1050" spc="-15" dirty="0">
                <a:solidFill>
                  <a:srgbClr val="00338D"/>
                </a:solidFill>
                <a:latin typeface="Arial"/>
                <a:cs typeface="Arial"/>
              </a:rPr>
              <a:t>or</a:t>
            </a:r>
            <a:r>
              <a:rPr sz="1050" spc="-85" dirty="0">
                <a:solidFill>
                  <a:srgbClr val="00338D"/>
                </a:solidFill>
                <a:latin typeface="Arial"/>
                <a:cs typeface="Arial"/>
              </a:rPr>
              <a:t> </a:t>
            </a:r>
            <a:r>
              <a:rPr sz="1050" spc="-15" dirty="0">
                <a:solidFill>
                  <a:srgbClr val="00338D"/>
                </a:solidFill>
                <a:latin typeface="Arial"/>
                <a:cs typeface="Arial"/>
              </a:rPr>
              <a:t>Lidl</a:t>
            </a:r>
            <a:r>
              <a:rPr sz="1050" spc="-45" dirty="0">
                <a:solidFill>
                  <a:srgbClr val="00338D"/>
                </a:solidFill>
                <a:latin typeface="Arial"/>
                <a:cs typeface="Arial"/>
              </a:rPr>
              <a:t> </a:t>
            </a:r>
            <a:r>
              <a:rPr sz="1050" dirty="0">
                <a:solidFill>
                  <a:srgbClr val="00338D"/>
                </a:solidFill>
                <a:latin typeface="Arial"/>
                <a:cs typeface="Arial"/>
              </a:rPr>
              <a:t>if  </a:t>
            </a:r>
            <a:r>
              <a:rPr sz="1050" spc="-15" dirty="0">
                <a:solidFill>
                  <a:srgbClr val="00338D"/>
                </a:solidFill>
                <a:latin typeface="Arial"/>
                <a:cs typeface="Arial"/>
              </a:rPr>
              <a:t>there </a:t>
            </a:r>
            <a:r>
              <a:rPr sz="1050" spc="-25" dirty="0">
                <a:solidFill>
                  <a:srgbClr val="00338D"/>
                </a:solidFill>
                <a:latin typeface="Arial"/>
                <a:cs typeface="Arial"/>
              </a:rPr>
              <a:t>was </a:t>
            </a:r>
            <a:r>
              <a:rPr sz="1050" spc="-10" dirty="0">
                <a:solidFill>
                  <a:srgbClr val="00338D"/>
                </a:solidFill>
                <a:latin typeface="Arial"/>
                <a:cs typeface="Arial"/>
              </a:rPr>
              <a:t>a </a:t>
            </a:r>
            <a:r>
              <a:rPr sz="1050" b="1" spc="-30" dirty="0">
                <a:solidFill>
                  <a:srgbClr val="00338D"/>
                </a:solidFill>
                <a:latin typeface="Arial"/>
                <a:cs typeface="Arial"/>
              </a:rPr>
              <a:t>store </a:t>
            </a:r>
            <a:r>
              <a:rPr sz="1050" b="1" spc="-10" dirty="0">
                <a:solidFill>
                  <a:srgbClr val="00338D"/>
                </a:solidFill>
                <a:latin typeface="Arial"/>
                <a:cs typeface="Arial"/>
              </a:rPr>
              <a:t>closer </a:t>
            </a:r>
            <a:r>
              <a:rPr sz="1050" b="1" spc="-20" dirty="0">
                <a:solidFill>
                  <a:srgbClr val="00338D"/>
                </a:solidFill>
                <a:latin typeface="Arial"/>
                <a:cs typeface="Arial"/>
              </a:rPr>
              <a:t>to</a:t>
            </a:r>
            <a:r>
              <a:rPr sz="1050" b="1" spc="-190" dirty="0">
                <a:solidFill>
                  <a:srgbClr val="00338D"/>
                </a:solidFill>
                <a:latin typeface="Arial"/>
                <a:cs typeface="Arial"/>
              </a:rPr>
              <a:t> </a:t>
            </a:r>
            <a:r>
              <a:rPr sz="1050" b="1" dirty="0">
                <a:solidFill>
                  <a:srgbClr val="00338D"/>
                </a:solidFill>
                <a:latin typeface="Arial"/>
                <a:cs typeface="Arial"/>
              </a:rPr>
              <a:t>them</a:t>
            </a:r>
            <a:endParaRPr sz="1050">
              <a:latin typeface="Arial"/>
              <a:cs typeface="Arial"/>
            </a:endParaRPr>
          </a:p>
        </p:txBody>
      </p:sp>
      <p:sp>
        <p:nvSpPr>
          <p:cNvPr id="58" name="object 9">
            <a:extLst>
              <a:ext uri="{FF2B5EF4-FFF2-40B4-BE49-F238E27FC236}">
                <a16:creationId xmlns:a16="http://schemas.microsoft.com/office/drawing/2014/main" id="{E4805F23-2D60-42BC-B1CD-883E44F2D927}"/>
              </a:ext>
            </a:extLst>
          </p:cNvPr>
          <p:cNvSpPr/>
          <p:nvPr/>
        </p:nvSpPr>
        <p:spPr>
          <a:xfrm>
            <a:off x="7197217" y="3069589"/>
            <a:ext cx="889635" cy="1284605"/>
          </a:xfrm>
          <a:custGeom>
            <a:avLst/>
            <a:gdLst/>
            <a:ahLst/>
            <a:cxnLst/>
            <a:rect l="l" t="t" r="r" b="b"/>
            <a:pathLst>
              <a:path w="889634" h="1284604">
                <a:moveTo>
                  <a:pt x="0" y="0"/>
                </a:moveTo>
                <a:lnTo>
                  <a:pt x="0" y="355726"/>
                </a:lnTo>
                <a:lnTo>
                  <a:pt x="49176" y="357999"/>
                </a:lnTo>
                <a:lnTo>
                  <a:pt x="97755" y="364765"/>
                </a:lnTo>
                <a:lnTo>
                  <a:pt x="145444" y="375944"/>
                </a:lnTo>
                <a:lnTo>
                  <a:pt x="191950" y="391457"/>
                </a:lnTo>
                <a:lnTo>
                  <a:pt x="236981" y="411225"/>
                </a:lnTo>
                <a:lnTo>
                  <a:pt x="279548" y="434758"/>
                </a:lnTo>
                <a:lnTo>
                  <a:pt x="319136" y="461543"/>
                </a:lnTo>
                <a:lnTo>
                  <a:pt x="355662" y="491328"/>
                </a:lnTo>
                <a:lnTo>
                  <a:pt x="389040" y="523860"/>
                </a:lnTo>
                <a:lnTo>
                  <a:pt x="419186" y="558887"/>
                </a:lnTo>
                <a:lnTo>
                  <a:pt x="446014" y="596156"/>
                </a:lnTo>
                <a:lnTo>
                  <a:pt x="469440" y="635416"/>
                </a:lnTo>
                <a:lnTo>
                  <a:pt x="489379" y="676415"/>
                </a:lnTo>
                <a:lnTo>
                  <a:pt x="505745" y="718899"/>
                </a:lnTo>
                <a:lnTo>
                  <a:pt x="518455" y="762617"/>
                </a:lnTo>
                <a:lnTo>
                  <a:pt x="527422" y="807315"/>
                </a:lnTo>
                <a:lnTo>
                  <a:pt x="532562" y="852743"/>
                </a:lnTo>
                <a:lnTo>
                  <a:pt x="533791" y="898648"/>
                </a:lnTo>
                <a:lnTo>
                  <a:pt x="531022" y="944777"/>
                </a:lnTo>
                <a:lnTo>
                  <a:pt x="524172" y="990878"/>
                </a:lnTo>
                <a:lnTo>
                  <a:pt x="513155" y="1036698"/>
                </a:lnTo>
                <a:lnTo>
                  <a:pt x="497887" y="1081986"/>
                </a:lnTo>
                <a:lnTo>
                  <a:pt x="478281" y="1126490"/>
                </a:lnTo>
                <a:lnTo>
                  <a:pt x="797051" y="1284478"/>
                </a:lnTo>
                <a:lnTo>
                  <a:pt x="818490" y="1237867"/>
                </a:lnTo>
                <a:lnTo>
                  <a:pt x="837162" y="1190224"/>
                </a:lnTo>
                <a:lnTo>
                  <a:pt x="853038" y="1141669"/>
                </a:lnTo>
                <a:lnTo>
                  <a:pt x="866092" y="1092327"/>
                </a:lnTo>
                <a:lnTo>
                  <a:pt x="876294" y="1042317"/>
                </a:lnTo>
                <a:lnTo>
                  <a:pt x="883616" y="991762"/>
                </a:lnTo>
                <a:lnTo>
                  <a:pt x="888030" y="940785"/>
                </a:lnTo>
                <a:lnTo>
                  <a:pt x="889507" y="889508"/>
                </a:lnTo>
                <a:lnTo>
                  <a:pt x="888191" y="840693"/>
                </a:lnTo>
                <a:lnTo>
                  <a:pt x="884288" y="792568"/>
                </a:lnTo>
                <a:lnTo>
                  <a:pt x="877865" y="745200"/>
                </a:lnTo>
                <a:lnTo>
                  <a:pt x="868990" y="698657"/>
                </a:lnTo>
                <a:lnTo>
                  <a:pt x="857732" y="653006"/>
                </a:lnTo>
                <a:lnTo>
                  <a:pt x="844157" y="608315"/>
                </a:lnTo>
                <a:lnTo>
                  <a:pt x="828335" y="564653"/>
                </a:lnTo>
                <a:lnTo>
                  <a:pt x="810332" y="522086"/>
                </a:lnTo>
                <a:lnTo>
                  <a:pt x="790217" y="480683"/>
                </a:lnTo>
                <a:lnTo>
                  <a:pt x="768058" y="440511"/>
                </a:lnTo>
                <a:lnTo>
                  <a:pt x="743922" y="401638"/>
                </a:lnTo>
                <a:lnTo>
                  <a:pt x="717877" y="364132"/>
                </a:lnTo>
                <a:lnTo>
                  <a:pt x="689991" y="328060"/>
                </a:lnTo>
                <a:lnTo>
                  <a:pt x="660331" y="293491"/>
                </a:lnTo>
                <a:lnTo>
                  <a:pt x="628967" y="260492"/>
                </a:lnTo>
                <a:lnTo>
                  <a:pt x="595965" y="229131"/>
                </a:lnTo>
                <a:lnTo>
                  <a:pt x="561394" y="199476"/>
                </a:lnTo>
                <a:lnTo>
                  <a:pt x="525320" y="171594"/>
                </a:lnTo>
                <a:lnTo>
                  <a:pt x="487813" y="145553"/>
                </a:lnTo>
                <a:lnTo>
                  <a:pt x="448940" y="121421"/>
                </a:lnTo>
                <a:lnTo>
                  <a:pt x="408768" y="99266"/>
                </a:lnTo>
                <a:lnTo>
                  <a:pt x="367366" y="79155"/>
                </a:lnTo>
                <a:lnTo>
                  <a:pt x="324802" y="61156"/>
                </a:lnTo>
                <a:lnTo>
                  <a:pt x="281143" y="45337"/>
                </a:lnTo>
                <a:lnTo>
                  <a:pt x="236457" y="31767"/>
                </a:lnTo>
                <a:lnTo>
                  <a:pt x="190812" y="20511"/>
                </a:lnTo>
                <a:lnTo>
                  <a:pt x="144276" y="11639"/>
                </a:lnTo>
                <a:lnTo>
                  <a:pt x="96917" y="5218"/>
                </a:lnTo>
                <a:lnTo>
                  <a:pt x="48802" y="1315"/>
                </a:lnTo>
                <a:lnTo>
                  <a:pt x="0" y="0"/>
                </a:lnTo>
                <a:close/>
              </a:path>
            </a:pathLst>
          </a:custGeom>
          <a:solidFill>
            <a:srgbClr val="0091DA"/>
          </a:solidFill>
        </p:spPr>
        <p:txBody>
          <a:bodyPr wrap="square" lIns="0" tIns="0" rIns="0" bIns="0" rtlCol="0"/>
          <a:lstStyle/>
          <a:p>
            <a:endParaRPr/>
          </a:p>
        </p:txBody>
      </p:sp>
      <p:sp>
        <p:nvSpPr>
          <p:cNvPr id="59" name="object 10">
            <a:extLst>
              <a:ext uri="{FF2B5EF4-FFF2-40B4-BE49-F238E27FC236}">
                <a16:creationId xmlns:a16="http://schemas.microsoft.com/office/drawing/2014/main" id="{F01F1B84-2127-4448-A8F3-CF65C35BF093}"/>
              </a:ext>
            </a:extLst>
          </p:cNvPr>
          <p:cNvSpPr/>
          <p:nvPr/>
        </p:nvSpPr>
        <p:spPr>
          <a:xfrm>
            <a:off x="6307699" y="3490086"/>
            <a:ext cx="1687195" cy="1358900"/>
          </a:xfrm>
          <a:custGeom>
            <a:avLst/>
            <a:gdLst/>
            <a:ahLst/>
            <a:cxnLst/>
            <a:rect l="l" t="t" r="r" b="b"/>
            <a:pathLst>
              <a:path w="1687195" h="1358900">
                <a:moveTo>
                  <a:pt x="133740" y="0"/>
                </a:moveTo>
                <a:lnTo>
                  <a:pt x="112308" y="36480"/>
                </a:lnTo>
                <a:lnTo>
                  <a:pt x="92592" y="73913"/>
                </a:lnTo>
                <a:lnTo>
                  <a:pt x="72095" y="118228"/>
                </a:lnTo>
                <a:lnTo>
                  <a:pt x="54222" y="163075"/>
                </a:lnTo>
                <a:lnTo>
                  <a:pt x="38942" y="208363"/>
                </a:lnTo>
                <a:lnTo>
                  <a:pt x="26225" y="254002"/>
                </a:lnTo>
                <a:lnTo>
                  <a:pt x="16039" y="299901"/>
                </a:lnTo>
                <a:lnTo>
                  <a:pt x="8354" y="345968"/>
                </a:lnTo>
                <a:lnTo>
                  <a:pt x="3140" y="392113"/>
                </a:lnTo>
                <a:lnTo>
                  <a:pt x="365" y="438245"/>
                </a:lnTo>
                <a:lnTo>
                  <a:pt x="0" y="484273"/>
                </a:lnTo>
                <a:lnTo>
                  <a:pt x="2012" y="530107"/>
                </a:lnTo>
                <a:lnTo>
                  <a:pt x="6373" y="575655"/>
                </a:lnTo>
                <a:lnTo>
                  <a:pt x="13051" y="620826"/>
                </a:lnTo>
                <a:lnTo>
                  <a:pt x="22015" y="665530"/>
                </a:lnTo>
                <a:lnTo>
                  <a:pt x="33236" y="709676"/>
                </a:lnTo>
                <a:lnTo>
                  <a:pt x="46681" y="753173"/>
                </a:lnTo>
                <a:lnTo>
                  <a:pt x="62321" y="795930"/>
                </a:lnTo>
                <a:lnTo>
                  <a:pt x="80125" y="837856"/>
                </a:lnTo>
                <a:lnTo>
                  <a:pt x="100062" y="878860"/>
                </a:lnTo>
                <a:lnTo>
                  <a:pt x="122102" y="918851"/>
                </a:lnTo>
                <a:lnTo>
                  <a:pt x="146214" y="957739"/>
                </a:lnTo>
                <a:lnTo>
                  <a:pt x="172367" y="995433"/>
                </a:lnTo>
                <a:lnTo>
                  <a:pt x="200531" y="1031842"/>
                </a:lnTo>
                <a:lnTo>
                  <a:pt x="230674" y="1066874"/>
                </a:lnTo>
                <a:lnTo>
                  <a:pt x="262768" y="1100439"/>
                </a:lnTo>
                <a:lnTo>
                  <a:pt x="296779" y="1132447"/>
                </a:lnTo>
                <a:lnTo>
                  <a:pt x="332679" y="1162805"/>
                </a:lnTo>
                <a:lnTo>
                  <a:pt x="370437" y="1191425"/>
                </a:lnTo>
                <a:lnTo>
                  <a:pt x="410021" y="1218213"/>
                </a:lnTo>
                <a:lnTo>
                  <a:pt x="451401" y="1243080"/>
                </a:lnTo>
                <a:lnTo>
                  <a:pt x="494547" y="1265936"/>
                </a:lnTo>
                <a:lnTo>
                  <a:pt x="538861" y="1286432"/>
                </a:lnTo>
                <a:lnTo>
                  <a:pt x="583708" y="1304305"/>
                </a:lnTo>
                <a:lnTo>
                  <a:pt x="628996" y="1319585"/>
                </a:lnTo>
                <a:lnTo>
                  <a:pt x="674635" y="1332302"/>
                </a:lnTo>
                <a:lnTo>
                  <a:pt x="720534" y="1342488"/>
                </a:lnTo>
                <a:lnTo>
                  <a:pt x="766601" y="1350173"/>
                </a:lnTo>
                <a:lnTo>
                  <a:pt x="812746" y="1355387"/>
                </a:lnTo>
                <a:lnTo>
                  <a:pt x="858878" y="1358162"/>
                </a:lnTo>
                <a:lnTo>
                  <a:pt x="904907" y="1358528"/>
                </a:lnTo>
                <a:lnTo>
                  <a:pt x="950740" y="1356515"/>
                </a:lnTo>
                <a:lnTo>
                  <a:pt x="996288" y="1352154"/>
                </a:lnTo>
                <a:lnTo>
                  <a:pt x="1041459" y="1345476"/>
                </a:lnTo>
                <a:lnTo>
                  <a:pt x="1086164" y="1336512"/>
                </a:lnTo>
                <a:lnTo>
                  <a:pt x="1130309" y="1325291"/>
                </a:lnTo>
                <a:lnTo>
                  <a:pt x="1173806" y="1311846"/>
                </a:lnTo>
                <a:lnTo>
                  <a:pt x="1216563" y="1296206"/>
                </a:lnTo>
                <a:lnTo>
                  <a:pt x="1258489" y="1278402"/>
                </a:lnTo>
                <a:lnTo>
                  <a:pt x="1299493" y="1258465"/>
                </a:lnTo>
                <a:lnTo>
                  <a:pt x="1339485" y="1236425"/>
                </a:lnTo>
                <a:lnTo>
                  <a:pt x="1378373" y="1212313"/>
                </a:lnTo>
                <a:lnTo>
                  <a:pt x="1416066" y="1186160"/>
                </a:lnTo>
                <a:lnTo>
                  <a:pt x="1452475" y="1157996"/>
                </a:lnTo>
                <a:lnTo>
                  <a:pt x="1487507" y="1127853"/>
                </a:lnTo>
                <a:lnTo>
                  <a:pt x="1521072" y="1095760"/>
                </a:lnTo>
                <a:lnTo>
                  <a:pt x="1553080" y="1061748"/>
                </a:lnTo>
                <a:lnTo>
                  <a:pt x="1583439" y="1025848"/>
                </a:lnTo>
                <a:lnTo>
                  <a:pt x="1601114" y="1002528"/>
                </a:lnTo>
                <a:lnTo>
                  <a:pt x="875514" y="1002528"/>
                </a:lnTo>
                <a:lnTo>
                  <a:pt x="829704" y="999381"/>
                </a:lnTo>
                <a:lnTo>
                  <a:pt x="784051" y="992232"/>
                </a:lnTo>
                <a:lnTo>
                  <a:pt x="738816" y="981020"/>
                </a:lnTo>
                <a:lnTo>
                  <a:pt x="694258" y="965685"/>
                </a:lnTo>
                <a:lnTo>
                  <a:pt x="650637" y="946166"/>
                </a:lnTo>
                <a:lnTo>
                  <a:pt x="608212" y="922401"/>
                </a:lnTo>
                <a:lnTo>
                  <a:pt x="568086" y="894948"/>
                </a:lnTo>
                <a:lnTo>
                  <a:pt x="531232" y="864538"/>
                </a:lnTo>
                <a:lnTo>
                  <a:pt x="497710" y="831430"/>
                </a:lnTo>
                <a:lnTo>
                  <a:pt x="467581" y="795884"/>
                </a:lnTo>
                <a:lnTo>
                  <a:pt x="440905" y="758158"/>
                </a:lnTo>
                <a:lnTo>
                  <a:pt x="417745" y="718514"/>
                </a:lnTo>
                <a:lnTo>
                  <a:pt x="398159" y="677210"/>
                </a:lnTo>
                <a:lnTo>
                  <a:pt x="382211" y="634505"/>
                </a:lnTo>
                <a:lnTo>
                  <a:pt x="369960" y="590661"/>
                </a:lnTo>
                <a:lnTo>
                  <a:pt x="361467" y="545935"/>
                </a:lnTo>
                <a:lnTo>
                  <a:pt x="356793" y="500589"/>
                </a:lnTo>
                <a:lnTo>
                  <a:pt x="355999" y="454881"/>
                </a:lnTo>
                <a:lnTo>
                  <a:pt x="359146" y="409071"/>
                </a:lnTo>
                <a:lnTo>
                  <a:pt x="366295" y="363418"/>
                </a:lnTo>
                <a:lnTo>
                  <a:pt x="377507" y="318183"/>
                </a:lnTo>
                <a:lnTo>
                  <a:pt x="392842" y="273625"/>
                </a:lnTo>
                <a:lnTo>
                  <a:pt x="412362" y="230004"/>
                </a:lnTo>
                <a:lnTo>
                  <a:pt x="436127" y="187579"/>
                </a:lnTo>
                <a:lnTo>
                  <a:pt x="133740" y="0"/>
                </a:lnTo>
                <a:close/>
              </a:path>
              <a:path w="1687195" h="1358900">
                <a:moveTo>
                  <a:pt x="1367799" y="705993"/>
                </a:moveTo>
                <a:lnTo>
                  <a:pt x="1349582" y="739461"/>
                </a:lnTo>
                <a:lnTo>
                  <a:pt x="1315581" y="790441"/>
                </a:lnTo>
                <a:lnTo>
                  <a:pt x="1285171" y="827295"/>
                </a:lnTo>
                <a:lnTo>
                  <a:pt x="1252063" y="860817"/>
                </a:lnTo>
                <a:lnTo>
                  <a:pt x="1216517" y="890946"/>
                </a:lnTo>
                <a:lnTo>
                  <a:pt x="1178792" y="917622"/>
                </a:lnTo>
                <a:lnTo>
                  <a:pt x="1139147" y="940783"/>
                </a:lnTo>
                <a:lnTo>
                  <a:pt x="1097843" y="960368"/>
                </a:lnTo>
                <a:lnTo>
                  <a:pt x="1055138" y="976316"/>
                </a:lnTo>
                <a:lnTo>
                  <a:pt x="1011294" y="988567"/>
                </a:lnTo>
                <a:lnTo>
                  <a:pt x="966568" y="997060"/>
                </a:lnTo>
                <a:lnTo>
                  <a:pt x="921222" y="1001734"/>
                </a:lnTo>
                <a:lnTo>
                  <a:pt x="875514" y="1002528"/>
                </a:lnTo>
                <a:lnTo>
                  <a:pt x="1601114" y="1002528"/>
                </a:lnTo>
                <a:lnTo>
                  <a:pt x="1612058" y="988090"/>
                </a:lnTo>
                <a:lnTo>
                  <a:pt x="1638846" y="948506"/>
                </a:lnTo>
                <a:lnTo>
                  <a:pt x="1663714" y="907126"/>
                </a:lnTo>
                <a:lnTo>
                  <a:pt x="1686569" y="863981"/>
                </a:lnTo>
                <a:lnTo>
                  <a:pt x="1367799" y="705993"/>
                </a:lnTo>
                <a:close/>
              </a:path>
            </a:pathLst>
          </a:custGeom>
          <a:solidFill>
            <a:srgbClr val="6C1F77"/>
          </a:solidFill>
        </p:spPr>
        <p:txBody>
          <a:bodyPr wrap="square" lIns="0" tIns="0" rIns="0" bIns="0" rtlCol="0"/>
          <a:lstStyle/>
          <a:p>
            <a:endParaRPr/>
          </a:p>
        </p:txBody>
      </p:sp>
      <p:sp>
        <p:nvSpPr>
          <p:cNvPr id="60" name="object 11">
            <a:extLst>
              <a:ext uri="{FF2B5EF4-FFF2-40B4-BE49-F238E27FC236}">
                <a16:creationId xmlns:a16="http://schemas.microsoft.com/office/drawing/2014/main" id="{E3806F2B-A63C-47E3-B62A-F304749DF19E}"/>
              </a:ext>
            </a:extLst>
          </p:cNvPr>
          <p:cNvSpPr/>
          <p:nvPr/>
        </p:nvSpPr>
        <p:spPr>
          <a:xfrm>
            <a:off x="6441440" y="3210814"/>
            <a:ext cx="467359" cy="467359"/>
          </a:xfrm>
          <a:custGeom>
            <a:avLst/>
            <a:gdLst/>
            <a:ahLst/>
            <a:cxnLst/>
            <a:rect l="l" t="t" r="r" b="b"/>
            <a:pathLst>
              <a:path w="467359" h="467360">
                <a:moveTo>
                  <a:pt x="274955" y="0"/>
                </a:moveTo>
                <a:lnTo>
                  <a:pt x="234058" y="27918"/>
                </a:lnTo>
                <a:lnTo>
                  <a:pt x="194863" y="57995"/>
                </a:lnTo>
                <a:lnTo>
                  <a:pt x="157451" y="90149"/>
                </a:lnTo>
                <a:lnTo>
                  <a:pt x="121904" y="124301"/>
                </a:lnTo>
                <a:lnTo>
                  <a:pt x="88303" y="160369"/>
                </a:lnTo>
                <a:lnTo>
                  <a:pt x="56731" y="198274"/>
                </a:lnTo>
                <a:lnTo>
                  <a:pt x="27269" y="237935"/>
                </a:lnTo>
                <a:lnTo>
                  <a:pt x="0" y="279273"/>
                </a:lnTo>
                <a:lnTo>
                  <a:pt x="302387" y="466852"/>
                </a:lnTo>
                <a:lnTo>
                  <a:pt x="329174" y="427642"/>
                </a:lnTo>
                <a:lnTo>
                  <a:pt x="359260" y="391072"/>
                </a:lnTo>
                <a:lnTo>
                  <a:pt x="392437" y="357343"/>
                </a:lnTo>
                <a:lnTo>
                  <a:pt x="428496" y="326656"/>
                </a:lnTo>
                <a:lnTo>
                  <a:pt x="467233" y="299212"/>
                </a:lnTo>
                <a:lnTo>
                  <a:pt x="274955" y="0"/>
                </a:lnTo>
                <a:close/>
              </a:path>
            </a:pathLst>
          </a:custGeom>
          <a:solidFill>
            <a:srgbClr val="005EB8"/>
          </a:solidFill>
        </p:spPr>
        <p:txBody>
          <a:bodyPr wrap="square" lIns="0" tIns="0" rIns="0" bIns="0" rtlCol="0"/>
          <a:lstStyle/>
          <a:p>
            <a:endParaRPr/>
          </a:p>
        </p:txBody>
      </p:sp>
      <p:sp>
        <p:nvSpPr>
          <p:cNvPr id="61" name="object 12">
            <a:extLst>
              <a:ext uri="{FF2B5EF4-FFF2-40B4-BE49-F238E27FC236}">
                <a16:creationId xmlns:a16="http://schemas.microsoft.com/office/drawing/2014/main" id="{07187985-FD8F-4751-A31C-4ED9180A2102}"/>
              </a:ext>
            </a:extLst>
          </p:cNvPr>
          <p:cNvSpPr/>
          <p:nvPr/>
        </p:nvSpPr>
        <p:spPr>
          <a:xfrm>
            <a:off x="6716394" y="3098038"/>
            <a:ext cx="347345" cy="412115"/>
          </a:xfrm>
          <a:custGeom>
            <a:avLst/>
            <a:gdLst/>
            <a:ahLst/>
            <a:cxnLst/>
            <a:rect l="l" t="t" r="r" b="b"/>
            <a:pathLst>
              <a:path w="347345" h="412114">
                <a:moveTo>
                  <a:pt x="257428" y="0"/>
                </a:moveTo>
                <a:lnTo>
                  <a:pt x="212201" y="13054"/>
                </a:lnTo>
                <a:lnTo>
                  <a:pt x="167771" y="28448"/>
                </a:lnTo>
                <a:lnTo>
                  <a:pt x="124237" y="46148"/>
                </a:lnTo>
                <a:lnTo>
                  <a:pt x="81698" y="66124"/>
                </a:lnTo>
                <a:lnTo>
                  <a:pt x="40253" y="88344"/>
                </a:lnTo>
                <a:lnTo>
                  <a:pt x="0" y="112775"/>
                </a:lnTo>
                <a:lnTo>
                  <a:pt x="192277" y="411988"/>
                </a:lnTo>
                <a:lnTo>
                  <a:pt x="228822" y="390572"/>
                </a:lnTo>
                <a:lnTo>
                  <a:pt x="266890" y="372110"/>
                </a:lnTo>
                <a:lnTo>
                  <a:pt x="306292" y="356695"/>
                </a:lnTo>
                <a:lnTo>
                  <a:pt x="346836" y="344424"/>
                </a:lnTo>
                <a:lnTo>
                  <a:pt x="257428" y="0"/>
                </a:lnTo>
                <a:close/>
              </a:path>
            </a:pathLst>
          </a:custGeom>
          <a:solidFill>
            <a:srgbClr val="00A2A0"/>
          </a:solidFill>
        </p:spPr>
        <p:txBody>
          <a:bodyPr wrap="square" lIns="0" tIns="0" rIns="0" bIns="0" rtlCol="0"/>
          <a:lstStyle/>
          <a:p>
            <a:endParaRPr/>
          </a:p>
        </p:txBody>
      </p:sp>
      <p:sp>
        <p:nvSpPr>
          <p:cNvPr id="62" name="object 13">
            <a:extLst>
              <a:ext uri="{FF2B5EF4-FFF2-40B4-BE49-F238E27FC236}">
                <a16:creationId xmlns:a16="http://schemas.microsoft.com/office/drawing/2014/main" id="{EC598200-D440-4150-B0C2-6B6CF045F5E7}"/>
              </a:ext>
            </a:extLst>
          </p:cNvPr>
          <p:cNvSpPr/>
          <p:nvPr/>
        </p:nvSpPr>
        <p:spPr>
          <a:xfrm>
            <a:off x="6973823" y="3069589"/>
            <a:ext cx="223520" cy="373380"/>
          </a:xfrm>
          <a:custGeom>
            <a:avLst/>
            <a:gdLst/>
            <a:ahLst/>
            <a:cxnLst/>
            <a:rect l="l" t="t" r="r" b="b"/>
            <a:pathLst>
              <a:path w="223520" h="373379">
                <a:moveTo>
                  <a:pt x="223393" y="0"/>
                </a:moveTo>
                <a:lnTo>
                  <a:pt x="166985" y="1783"/>
                </a:lnTo>
                <a:lnTo>
                  <a:pt x="110839" y="7127"/>
                </a:lnTo>
                <a:lnTo>
                  <a:pt x="55121" y="16019"/>
                </a:lnTo>
                <a:lnTo>
                  <a:pt x="0" y="28448"/>
                </a:lnTo>
                <a:lnTo>
                  <a:pt x="89407" y="372872"/>
                </a:lnTo>
                <a:lnTo>
                  <a:pt x="122469" y="365424"/>
                </a:lnTo>
                <a:lnTo>
                  <a:pt x="155876" y="360060"/>
                </a:lnTo>
                <a:lnTo>
                  <a:pt x="189545" y="356816"/>
                </a:lnTo>
                <a:lnTo>
                  <a:pt x="223393" y="355726"/>
                </a:lnTo>
                <a:lnTo>
                  <a:pt x="223393" y="0"/>
                </a:lnTo>
                <a:close/>
              </a:path>
            </a:pathLst>
          </a:custGeom>
          <a:solidFill>
            <a:srgbClr val="EAAA00"/>
          </a:solidFill>
        </p:spPr>
        <p:txBody>
          <a:bodyPr wrap="square" lIns="0" tIns="0" rIns="0" bIns="0" rtlCol="0"/>
          <a:lstStyle/>
          <a:p>
            <a:endParaRPr/>
          </a:p>
        </p:txBody>
      </p:sp>
      <p:sp>
        <p:nvSpPr>
          <p:cNvPr id="63" name="object 14">
            <a:extLst>
              <a:ext uri="{FF2B5EF4-FFF2-40B4-BE49-F238E27FC236}">
                <a16:creationId xmlns:a16="http://schemas.microsoft.com/office/drawing/2014/main" id="{459ECCC8-50DE-4F58-863D-16C7D34A3B8D}"/>
              </a:ext>
            </a:extLst>
          </p:cNvPr>
          <p:cNvSpPr txBox="1"/>
          <p:nvPr/>
        </p:nvSpPr>
        <p:spPr>
          <a:xfrm>
            <a:off x="7773034" y="3047936"/>
            <a:ext cx="283210"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32%</a:t>
            </a:r>
            <a:endParaRPr sz="1050">
              <a:latin typeface="Arial"/>
              <a:cs typeface="Arial"/>
            </a:endParaRPr>
          </a:p>
        </p:txBody>
      </p:sp>
      <p:sp>
        <p:nvSpPr>
          <p:cNvPr id="64" name="object 15">
            <a:extLst>
              <a:ext uri="{FF2B5EF4-FFF2-40B4-BE49-F238E27FC236}">
                <a16:creationId xmlns:a16="http://schemas.microsoft.com/office/drawing/2014/main" id="{7328611E-7572-4EA8-8AC3-07957D3E4394}"/>
              </a:ext>
            </a:extLst>
          </p:cNvPr>
          <p:cNvSpPr txBox="1"/>
          <p:nvPr/>
        </p:nvSpPr>
        <p:spPr>
          <a:xfrm>
            <a:off x="6325870" y="4657344"/>
            <a:ext cx="283210" cy="184150"/>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51%</a:t>
            </a:r>
            <a:endParaRPr sz="1050">
              <a:latin typeface="Arial"/>
              <a:cs typeface="Arial"/>
            </a:endParaRPr>
          </a:p>
        </p:txBody>
      </p:sp>
      <p:sp>
        <p:nvSpPr>
          <p:cNvPr id="65" name="object 16">
            <a:extLst>
              <a:ext uri="{FF2B5EF4-FFF2-40B4-BE49-F238E27FC236}">
                <a16:creationId xmlns:a16="http://schemas.microsoft.com/office/drawing/2014/main" id="{961CCEF4-068B-43D4-9F52-A7D0A98AB12E}"/>
              </a:ext>
            </a:extLst>
          </p:cNvPr>
          <p:cNvSpPr txBox="1"/>
          <p:nvPr/>
        </p:nvSpPr>
        <p:spPr>
          <a:xfrm>
            <a:off x="6370320" y="3178238"/>
            <a:ext cx="212090"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7%</a:t>
            </a:r>
            <a:endParaRPr sz="1050">
              <a:latin typeface="Arial"/>
              <a:cs typeface="Arial"/>
            </a:endParaRPr>
          </a:p>
        </p:txBody>
      </p:sp>
      <p:sp>
        <p:nvSpPr>
          <p:cNvPr id="66" name="object 17">
            <a:extLst>
              <a:ext uri="{FF2B5EF4-FFF2-40B4-BE49-F238E27FC236}">
                <a16:creationId xmlns:a16="http://schemas.microsoft.com/office/drawing/2014/main" id="{82ED2B31-B246-4560-A961-9A6FA073AF07}"/>
              </a:ext>
            </a:extLst>
          </p:cNvPr>
          <p:cNvSpPr txBox="1"/>
          <p:nvPr/>
        </p:nvSpPr>
        <p:spPr>
          <a:xfrm>
            <a:off x="6694169" y="2936494"/>
            <a:ext cx="212090" cy="184150"/>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5%</a:t>
            </a:r>
            <a:endParaRPr sz="1050">
              <a:latin typeface="Arial"/>
              <a:cs typeface="Arial"/>
            </a:endParaRPr>
          </a:p>
        </p:txBody>
      </p:sp>
      <p:sp>
        <p:nvSpPr>
          <p:cNvPr id="67" name="object 18">
            <a:extLst>
              <a:ext uri="{FF2B5EF4-FFF2-40B4-BE49-F238E27FC236}">
                <a16:creationId xmlns:a16="http://schemas.microsoft.com/office/drawing/2014/main" id="{74D3AD1C-D796-4F3F-AA41-A4FBCD648996}"/>
              </a:ext>
            </a:extLst>
          </p:cNvPr>
          <p:cNvSpPr txBox="1"/>
          <p:nvPr/>
        </p:nvSpPr>
        <p:spPr>
          <a:xfrm>
            <a:off x="6991095" y="2856547"/>
            <a:ext cx="212725"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4%</a:t>
            </a:r>
            <a:endParaRPr sz="1050">
              <a:latin typeface="Arial"/>
              <a:cs typeface="Arial"/>
            </a:endParaRPr>
          </a:p>
        </p:txBody>
      </p:sp>
      <p:sp>
        <p:nvSpPr>
          <p:cNvPr id="68" name="object 19">
            <a:extLst>
              <a:ext uri="{FF2B5EF4-FFF2-40B4-BE49-F238E27FC236}">
                <a16:creationId xmlns:a16="http://schemas.microsoft.com/office/drawing/2014/main" id="{3E8F4854-7B87-404F-9CBF-78474A21EAD6}"/>
              </a:ext>
            </a:extLst>
          </p:cNvPr>
          <p:cNvSpPr/>
          <p:nvPr/>
        </p:nvSpPr>
        <p:spPr>
          <a:xfrm>
            <a:off x="4847082" y="3049397"/>
            <a:ext cx="895985" cy="1776095"/>
          </a:xfrm>
          <a:custGeom>
            <a:avLst/>
            <a:gdLst/>
            <a:ahLst/>
            <a:cxnLst/>
            <a:rect l="l" t="t" r="r" b="b"/>
            <a:pathLst>
              <a:path w="895985" h="1776095">
                <a:moveTo>
                  <a:pt x="0" y="0"/>
                </a:moveTo>
                <a:lnTo>
                  <a:pt x="0" y="358266"/>
                </a:lnTo>
                <a:lnTo>
                  <a:pt x="47926" y="360388"/>
                </a:lnTo>
                <a:lnTo>
                  <a:pt x="94798" y="366641"/>
                </a:lnTo>
                <a:lnTo>
                  <a:pt x="140414" y="376861"/>
                </a:lnTo>
                <a:lnTo>
                  <a:pt x="184574" y="390880"/>
                </a:lnTo>
                <a:lnTo>
                  <a:pt x="227078" y="408532"/>
                </a:lnTo>
                <a:lnTo>
                  <a:pt x="267725" y="429653"/>
                </a:lnTo>
                <a:lnTo>
                  <a:pt x="306314" y="454074"/>
                </a:lnTo>
                <a:lnTo>
                  <a:pt x="342645" y="481631"/>
                </a:lnTo>
                <a:lnTo>
                  <a:pt x="376518" y="512157"/>
                </a:lnTo>
                <a:lnTo>
                  <a:pt x="407732" y="545486"/>
                </a:lnTo>
                <a:lnTo>
                  <a:pt x="436085" y="581452"/>
                </a:lnTo>
                <a:lnTo>
                  <a:pt x="461379" y="619888"/>
                </a:lnTo>
                <a:lnTo>
                  <a:pt x="483411" y="660630"/>
                </a:lnTo>
                <a:lnTo>
                  <a:pt x="501982" y="703509"/>
                </a:lnTo>
                <a:lnTo>
                  <a:pt x="516892" y="748361"/>
                </a:lnTo>
                <a:lnTo>
                  <a:pt x="527938" y="795019"/>
                </a:lnTo>
                <a:lnTo>
                  <a:pt x="534949" y="843488"/>
                </a:lnTo>
                <a:lnTo>
                  <a:pt x="537538" y="891549"/>
                </a:lnTo>
                <a:lnTo>
                  <a:pt x="535856" y="938980"/>
                </a:lnTo>
                <a:lnTo>
                  <a:pt x="530055" y="985559"/>
                </a:lnTo>
                <a:lnTo>
                  <a:pt x="520285" y="1031063"/>
                </a:lnTo>
                <a:lnTo>
                  <a:pt x="506697" y="1075271"/>
                </a:lnTo>
                <a:lnTo>
                  <a:pt x="489441" y="1117960"/>
                </a:lnTo>
                <a:lnTo>
                  <a:pt x="468669" y="1158909"/>
                </a:lnTo>
                <a:lnTo>
                  <a:pt x="444531" y="1197895"/>
                </a:lnTo>
                <a:lnTo>
                  <a:pt x="417178" y="1234696"/>
                </a:lnTo>
                <a:lnTo>
                  <a:pt x="386761" y="1269091"/>
                </a:lnTo>
                <a:lnTo>
                  <a:pt x="353431" y="1300856"/>
                </a:lnTo>
                <a:lnTo>
                  <a:pt x="317338" y="1329770"/>
                </a:lnTo>
                <a:lnTo>
                  <a:pt x="278633" y="1355610"/>
                </a:lnTo>
                <a:lnTo>
                  <a:pt x="237467" y="1378155"/>
                </a:lnTo>
                <a:lnTo>
                  <a:pt x="193991" y="1397183"/>
                </a:lnTo>
                <a:lnTo>
                  <a:pt x="148355" y="1412471"/>
                </a:lnTo>
                <a:lnTo>
                  <a:pt x="100710" y="1423796"/>
                </a:lnTo>
                <a:lnTo>
                  <a:pt x="167893" y="1775714"/>
                </a:lnTo>
                <a:lnTo>
                  <a:pt x="216103" y="1765154"/>
                </a:lnTo>
                <a:lnTo>
                  <a:pt x="263211" y="1752108"/>
                </a:lnTo>
                <a:lnTo>
                  <a:pt x="309153" y="1736653"/>
                </a:lnTo>
                <a:lnTo>
                  <a:pt x="353865" y="1718867"/>
                </a:lnTo>
                <a:lnTo>
                  <a:pt x="397282" y="1698830"/>
                </a:lnTo>
                <a:lnTo>
                  <a:pt x="439340" y="1676617"/>
                </a:lnTo>
                <a:lnTo>
                  <a:pt x="479974" y="1652308"/>
                </a:lnTo>
                <a:lnTo>
                  <a:pt x="519120" y="1625980"/>
                </a:lnTo>
                <a:lnTo>
                  <a:pt x="556714" y="1597711"/>
                </a:lnTo>
                <a:lnTo>
                  <a:pt x="592691" y="1567579"/>
                </a:lnTo>
                <a:lnTo>
                  <a:pt x="626987" y="1535662"/>
                </a:lnTo>
                <a:lnTo>
                  <a:pt x="659536" y="1502039"/>
                </a:lnTo>
                <a:lnTo>
                  <a:pt x="690276" y="1466786"/>
                </a:lnTo>
                <a:lnTo>
                  <a:pt x="719141" y="1429982"/>
                </a:lnTo>
                <a:lnTo>
                  <a:pt x="746068" y="1391706"/>
                </a:lnTo>
                <a:lnTo>
                  <a:pt x="770991" y="1352034"/>
                </a:lnTo>
                <a:lnTo>
                  <a:pt x="793846" y="1311045"/>
                </a:lnTo>
                <a:lnTo>
                  <a:pt x="814568" y="1268816"/>
                </a:lnTo>
                <a:lnTo>
                  <a:pt x="833094" y="1225426"/>
                </a:lnTo>
                <a:lnTo>
                  <a:pt x="849359" y="1180953"/>
                </a:lnTo>
                <a:lnTo>
                  <a:pt x="863299" y="1135475"/>
                </a:lnTo>
                <a:lnTo>
                  <a:pt x="874848" y="1089069"/>
                </a:lnTo>
                <a:lnTo>
                  <a:pt x="883943" y="1041814"/>
                </a:lnTo>
                <a:lnTo>
                  <a:pt x="890519" y="993787"/>
                </a:lnTo>
                <a:lnTo>
                  <a:pt x="894512" y="945067"/>
                </a:lnTo>
                <a:lnTo>
                  <a:pt x="895857" y="895730"/>
                </a:lnTo>
                <a:lnTo>
                  <a:pt x="894616" y="848162"/>
                </a:lnTo>
                <a:lnTo>
                  <a:pt x="890932" y="801240"/>
                </a:lnTo>
                <a:lnTo>
                  <a:pt x="884868" y="755026"/>
                </a:lnTo>
                <a:lnTo>
                  <a:pt x="876485" y="709583"/>
                </a:lnTo>
                <a:lnTo>
                  <a:pt x="865846" y="664971"/>
                </a:lnTo>
                <a:lnTo>
                  <a:pt x="853013" y="621254"/>
                </a:lnTo>
                <a:lnTo>
                  <a:pt x="838047" y="578492"/>
                </a:lnTo>
                <a:lnTo>
                  <a:pt x="821010" y="536749"/>
                </a:lnTo>
                <a:lnTo>
                  <a:pt x="801964" y="496085"/>
                </a:lnTo>
                <a:lnTo>
                  <a:pt x="780971" y="456562"/>
                </a:lnTo>
                <a:lnTo>
                  <a:pt x="758094" y="418244"/>
                </a:lnTo>
                <a:lnTo>
                  <a:pt x="733393" y="381191"/>
                </a:lnTo>
                <a:lnTo>
                  <a:pt x="706930" y="345465"/>
                </a:lnTo>
                <a:lnTo>
                  <a:pt x="678769" y="311129"/>
                </a:lnTo>
                <a:lnTo>
                  <a:pt x="648970" y="278244"/>
                </a:lnTo>
                <a:lnTo>
                  <a:pt x="617595" y="246873"/>
                </a:lnTo>
                <a:lnTo>
                  <a:pt x="584707" y="217077"/>
                </a:lnTo>
                <a:lnTo>
                  <a:pt x="550367" y="188917"/>
                </a:lnTo>
                <a:lnTo>
                  <a:pt x="514637" y="162457"/>
                </a:lnTo>
                <a:lnTo>
                  <a:pt x="477579" y="137758"/>
                </a:lnTo>
                <a:lnTo>
                  <a:pt x="439255" y="114881"/>
                </a:lnTo>
                <a:lnTo>
                  <a:pt x="399727" y="93890"/>
                </a:lnTo>
                <a:lnTo>
                  <a:pt x="359057" y="74845"/>
                </a:lnTo>
                <a:lnTo>
                  <a:pt x="317306" y="57809"/>
                </a:lnTo>
                <a:lnTo>
                  <a:pt x="274537" y="42843"/>
                </a:lnTo>
                <a:lnTo>
                  <a:pt x="230811" y="30010"/>
                </a:lnTo>
                <a:lnTo>
                  <a:pt x="186190" y="19371"/>
                </a:lnTo>
                <a:lnTo>
                  <a:pt x="140737" y="10989"/>
                </a:lnTo>
                <a:lnTo>
                  <a:pt x="94513" y="4925"/>
                </a:lnTo>
                <a:lnTo>
                  <a:pt x="47580" y="1241"/>
                </a:lnTo>
                <a:lnTo>
                  <a:pt x="0" y="0"/>
                </a:lnTo>
                <a:close/>
              </a:path>
            </a:pathLst>
          </a:custGeom>
          <a:solidFill>
            <a:srgbClr val="0091DA"/>
          </a:solidFill>
        </p:spPr>
        <p:txBody>
          <a:bodyPr wrap="square" lIns="0" tIns="0" rIns="0" bIns="0" rtlCol="0"/>
          <a:lstStyle/>
          <a:p>
            <a:endParaRPr/>
          </a:p>
        </p:txBody>
      </p:sp>
      <p:sp>
        <p:nvSpPr>
          <p:cNvPr id="69" name="object 20">
            <a:extLst>
              <a:ext uri="{FF2B5EF4-FFF2-40B4-BE49-F238E27FC236}">
                <a16:creationId xmlns:a16="http://schemas.microsoft.com/office/drawing/2014/main" id="{532ABC54-1B95-4459-A246-94462EC93A6E}"/>
              </a:ext>
            </a:extLst>
          </p:cNvPr>
          <p:cNvSpPr/>
          <p:nvPr/>
        </p:nvSpPr>
        <p:spPr>
          <a:xfrm>
            <a:off x="3951444" y="3374135"/>
            <a:ext cx="1063625" cy="1466850"/>
          </a:xfrm>
          <a:custGeom>
            <a:avLst/>
            <a:gdLst/>
            <a:ahLst/>
            <a:cxnLst/>
            <a:rect l="l" t="t" r="r" b="b"/>
            <a:pathLst>
              <a:path w="1063625" h="1466850">
                <a:moveTo>
                  <a:pt x="205392" y="0"/>
                </a:moveTo>
                <a:lnTo>
                  <a:pt x="174666" y="39321"/>
                </a:lnTo>
                <a:lnTo>
                  <a:pt x="146326" y="80062"/>
                </a:lnTo>
                <a:lnTo>
                  <a:pt x="120400" y="122113"/>
                </a:lnTo>
                <a:lnTo>
                  <a:pt x="96914" y="165367"/>
                </a:lnTo>
                <a:lnTo>
                  <a:pt x="75897" y="209716"/>
                </a:lnTo>
                <a:lnTo>
                  <a:pt x="57378" y="255051"/>
                </a:lnTo>
                <a:lnTo>
                  <a:pt x="41383" y="301265"/>
                </a:lnTo>
                <a:lnTo>
                  <a:pt x="27941" y="348249"/>
                </a:lnTo>
                <a:lnTo>
                  <a:pt x="17080" y="395896"/>
                </a:lnTo>
                <a:lnTo>
                  <a:pt x="8827" y="444096"/>
                </a:lnTo>
                <a:lnTo>
                  <a:pt x="3211" y="492743"/>
                </a:lnTo>
                <a:lnTo>
                  <a:pt x="259" y="541728"/>
                </a:lnTo>
                <a:lnTo>
                  <a:pt x="0" y="590943"/>
                </a:lnTo>
                <a:lnTo>
                  <a:pt x="2460" y="640279"/>
                </a:lnTo>
                <a:lnTo>
                  <a:pt x="7669" y="689629"/>
                </a:lnTo>
                <a:lnTo>
                  <a:pt x="15654" y="738886"/>
                </a:lnTo>
                <a:lnTo>
                  <a:pt x="25789" y="785390"/>
                </a:lnTo>
                <a:lnTo>
                  <a:pt x="38202" y="830801"/>
                </a:lnTo>
                <a:lnTo>
                  <a:pt x="52820" y="875070"/>
                </a:lnTo>
                <a:lnTo>
                  <a:pt x="69571" y="918147"/>
                </a:lnTo>
                <a:lnTo>
                  <a:pt x="88383" y="959983"/>
                </a:lnTo>
                <a:lnTo>
                  <a:pt x="109183" y="1000528"/>
                </a:lnTo>
                <a:lnTo>
                  <a:pt x="131898" y="1039734"/>
                </a:lnTo>
                <a:lnTo>
                  <a:pt x="156457" y="1077552"/>
                </a:lnTo>
                <a:lnTo>
                  <a:pt x="182787" y="1113931"/>
                </a:lnTo>
                <a:lnTo>
                  <a:pt x="210816" y="1148824"/>
                </a:lnTo>
                <a:lnTo>
                  <a:pt x="240470" y="1182181"/>
                </a:lnTo>
                <a:lnTo>
                  <a:pt x="271679" y="1213952"/>
                </a:lnTo>
                <a:lnTo>
                  <a:pt x="304368" y="1244089"/>
                </a:lnTo>
                <a:lnTo>
                  <a:pt x="338467" y="1272542"/>
                </a:lnTo>
                <a:lnTo>
                  <a:pt x="373902" y="1299262"/>
                </a:lnTo>
                <a:lnTo>
                  <a:pt x="410601" y="1324200"/>
                </a:lnTo>
                <a:lnTo>
                  <a:pt x="448491" y="1347307"/>
                </a:lnTo>
                <a:lnTo>
                  <a:pt x="487501" y="1368534"/>
                </a:lnTo>
                <a:lnTo>
                  <a:pt x="527558" y="1387830"/>
                </a:lnTo>
                <a:lnTo>
                  <a:pt x="568589" y="1405148"/>
                </a:lnTo>
                <a:lnTo>
                  <a:pt x="610522" y="1420438"/>
                </a:lnTo>
                <a:lnTo>
                  <a:pt x="653284" y="1433651"/>
                </a:lnTo>
                <a:lnTo>
                  <a:pt x="696804" y="1444737"/>
                </a:lnTo>
                <a:lnTo>
                  <a:pt x="741009" y="1453648"/>
                </a:lnTo>
                <a:lnTo>
                  <a:pt x="785826" y="1460334"/>
                </a:lnTo>
                <a:lnTo>
                  <a:pt x="831182" y="1464745"/>
                </a:lnTo>
                <a:lnTo>
                  <a:pt x="877007" y="1466834"/>
                </a:lnTo>
                <a:lnTo>
                  <a:pt x="923226" y="1466551"/>
                </a:lnTo>
                <a:lnTo>
                  <a:pt x="969768" y="1463846"/>
                </a:lnTo>
                <a:lnTo>
                  <a:pt x="1016561" y="1458670"/>
                </a:lnTo>
                <a:lnTo>
                  <a:pt x="1063531" y="1450975"/>
                </a:lnTo>
                <a:lnTo>
                  <a:pt x="998155" y="1108522"/>
                </a:lnTo>
                <a:lnTo>
                  <a:pt x="901666" y="1108522"/>
                </a:lnTo>
                <a:lnTo>
                  <a:pt x="854521" y="1106967"/>
                </a:lnTo>
                <a:lnTo>
                  <a:pt x="807862" y="1101313"/>
                </a:lnTo>
                <a:lnTo>
                  <a:pt x="761953" y="1091628"/>
                </a:lnTo>
                <a:lnTo>
                  <a:pt x="717063" y="1077981"/>
                </a:lnTo>
                <a:lnTo>
                  <a:pt x="673455" y="1060439"/>
                </a:lnTo>
                <a:lnTo>
                  <a:pt x="631397" y="1039073"/>
                </a:lnTo>
                <a:lnTo>
                  <a:pt x="591153" y="1013950"/>
                </a:lnTo>
                <a:lnTo>
                  <a:pt x="552991" y="985138"/>
                </a:lnTo>
                <a:lnTo>
                  <a:pt x="516695" y="952261"/>
                </a:lnTo>
                <a:lnTo>
                  <a:pt x="484068" y="916881"/>
                </a:lnTo>
                <a:lnTo>
                  <a:pt x="455134" y="879268"/>
                </a:lnTo>
                <a:lnTo>
                  <a:pt x="429919" y="839687"/>
                </a:lnTo>
                <a:lnTo>
                  <a:pt x="408448" y="798406"/>
                </a:lnTo>
                <a:lnTo>
                  <a:pt x="390746" y="755692"/>
                </a:lnTo>
                <a:lnTo>
                  <a:pt x="376838" y="711811"/>
                </a:lnTo>
                <a:lnTo>
                  <a:pt x="366750" y="667030"/>
                </a:lnTo>
                <a:lnTo>
                  <a:pt x="360506" y="621617"/>
                </a:lnTo>
                <a:lnTo>
                  <a:pt x="358133" y="575838"/>
                </a:lnTo>
                <a:lnTo>
                  <a:pt x="359655" y="529960"/>
                </a:lnTo>
                <a:lnTo>
                  <a:pt x="365097" y="484251"/>
                </a:lnTo>
                <a:lnTo>
                  <a:pt x="374484" y="438976"/>
                </a:lnTo>
                <a:lnTo>
                  <a:pt x="387843" y="394403"/>
                </a:lnTo>
                <a:lnTo>
                  <a:pt x="405197" y="350800"/>
                </a:lnTo>
                <a:lnTo>
                  <a:pt x="426573" y="308432"/>
                </a:lnTo>
                <a:lnTo>
                  <a:pt x="451996" y="267568"/>
                </a:lnTo>
                <a:lnTo>
                  <a:pt x="481490" y="228473"/>
                </a:lnTo>
                <a:lnTo>
                  <a:pt x="205392" y="0"/>
                </a:lnTo>
                <a:close/>
              </a:path>
              <a:path w="1063625" h="1466850">
                <a:moveTo>
                  <a:pt x="996348" y="1099058"/>
                </a:moveTo>
                <a:lnTo>
                  <a:pt x="949030" y="1105908"/>
                </a:lnTo>
                <a:lnTo>
                  <a:pt x="901666" y="1108522"/>
                </a:lnTo>
                <a:lnTo>
                  <a:pt x="998155" y="1108522"/>
                </a:lnTo>
                <a:lnTo>
                  <a:pt x="996348" y="1099058"/>
                </a:lnTo>
                <a:close/>
              </a:path>
            </a:pathLst>
          </a:custGeom>
          <a:solidFill>
            <a:srgbClr val="6C1F77"/>
          </a:solidFill>
        </p:spPr>
        <p:txBody>
          <a:bodyPr wrap="square" lIns="0" tIns="0" rIns="0" bIns="0" rtlCol="0"/>
          <a:lstStyle/>
          <a:p>
            <a:endParaRPr/>
          </a:p>
        </p:txBody>
      </p:sp>
      <p:sp>
        <p:nvSpPr>
          <p:cNvPr id="70" name="object 21">
            <a:extLst>
              <a:ext uri="{FF2B5EF4-FFF2-40B4-BE49-F238E27FC236}">
                <a16:creationId xmlns:a16="http://schemas.microsoft.com/office/drawing/2014/main" id="{198E63FB-30C3-4C78-9555-88AD046F24A6}"/>
              </a:ext>
            </a:extLst>
          </p:cNvPr>
          <p:cNvSpPr/>
          <p:nvPr/>
        </p:nvSpPr>
        <p:spPr>
          <a:xfrm>
            <a:off x="4156836" y="3134614"/>
            <a:ext cx="461645" cy="467995"/>
          </a:xfrm>
          <a:custGeom>
            <a:avLst/>
            <a:gdLst/>
            <a:ahLst/>
            <a:cxnLst/>
            <a:rect l="l" t="t" r="r" b="b"/>
            <a:pathLst>
              <a:path w="461645" h="467995">
                <a:moveTo>
                  <a:pt x="308863" y="0"/>
                </a:moveTo>
                <a:lnTo>
                  <a:pt x="264765" y="22241"/>
                </a:lnTo>
                <a:lnTo>
                  <a:pt x="222063" y="46819"/>
                </a:lnTo>
                <a:lnTo>
                  <a:pt x="180843" y="73665"/>
                </a:lnTo>
                <a:lnTo>
                  <a:pt x="141192" y="102711"/>
                </a:lnTo>
                <a:lnTo>
                  <a:pt x="103195" y="133888"/>
                </a:lnTo>
                <a:lnTo>
                  <a:pt x="66940" y="167128"/>
                </a:lnTo>
                <a:lnTo>
                  <a:pt x="32513" y="202362"/>
                </a:lnTo>
                <a:lnTo>
                  <a:pt x="0" y="239522"/>
                </a:lnTo>
                <a:lnTo>
                  <a:pt x="276098" y="467995"/>
                </a:lnTo>
                <a:lnTo>
                  <a:pt x="307853" y="432865"/>
                </a:lnTo>
                <a:lnTo>
                  <a:pt x="342473" y="400747"/>
                </a:lnTo>
                <a:lnTo>
                  <a:pt x="379745" y="371818"/>
                </a:lnTo>
                <a:lnTo>
                  <a:pt x="419455" y="346253"/>
                </a:lnTo>
                <a:lnTo>
                  <a:pt x="461390" y="324231"/>
                </a:lnTo>
                <a:lnTo>
                  <a:pt x="308863" y="0"/>
                </a:lnTo>
                <a:close/>
              </a:path>
            </a:pathLst>
          </a:custGeom>
          <a:solidFill>
            <a:srgbClr val="005EB8"/>
          </a:solidFill>
        </p:spPr>
        <p:txBody>
          <a:bodyPr wrap="square" lIns="0" tIns="0" rIns="0" bIns="0" rtlCol="0"/>
          <a:lstStyle/>
          <a:p>
            <a:endParaRPr/>
          </a:p>
        </p:txBody>
      </p:sp>
      <p:sp>
        <p:nvSpPr>
          <p:cNvPr id="71" name="object 22">
            <a:extLst>
              <a:ext uri="{FF2B5EF4-FFF2-40B4-BE49-F238E27FC236}">
                <a16:creationId xmlns:a16="http://schemas.microsoft.com/office/drawing/2014/main" id="{1BAE252D-D23B-48F7-AE90-93D7A4E4A6AC}"/>
              </a:ext>
            </a:extLst>
          </p:cNvPr>
          <p:cNvSpPr/>
          <p:nvPr/>
        </p:nvSpPr>
        <p:spPr>
          <a:xfrm>
            <a:off x="4465701" y="3056382"/>
            <a:ext cx="314325" cy="402590"/>
          </a:xfrm>
          <a:custGeom>
            <a:avLst/>
            <a:gdLst/>
            <a:ahLst/>
            <a:cxnLst/>
            <a:rect l="l" t="t" r="r" b="b"/>
            <a:pathLst>
              <a:path w="314325" h="402589">
                <a:moveTo>
                  <a:pt x="269113" y="0"/>
                </a:moveTo>
                <a:lnTo>
                  <a:pt x="222711" y="7117"/>
                </a:lnTo>
                <a:lnTo>
                  <a:pt x="176793" y="16641"/>
                </a:lnTo>
                <a:lnTo>
                  <a:pt x="131460" y="28543"/>
                </a:lnTo>
                <a:lnTo>
                  <a:pt x="86816" y="42794"/>
                </a:lnTo>
                <a:lnTo>
                  <a:pt x="42961" y="59366"/>
                </a:lnTo>
                <a:lnTo>
                  <a:pt x="0" y="78231"/>
                </a:lnTo>
                <a:lnTo>
                  <a:pt x="152526" y="402463"/>
                </a:lnTo>
                <a:lnTo>
                  <a:pt x="191430" y="385994"/>
                </a:lnTo>
                <a:lnTo>
                  <a:pt x="231441" y="372633"/>
                </a:lnTo>
                <a:lnTo>
                  <a:pt x="272381" y="362440"/>
                </a:lnTo>
                <a:lnTo>
                  <a:pt x="314071" y="355472"/>
                </a:lnTo>
                <a:lnTo>
                  <a:pt x="269113" y="0"/>
                </a:lnTo>
                <a:close/>
              </a:path>
            </a:pathLst>
          </a:custGeom>
          <a:solidFill>
            <a:srgbClr val="00A2A0"/>
          </a:solidFill>
        </p:spPr>
        <p:txBody>
          <a:bodyPr wrap="square" lIns="0" tIns="0" rIns="0" bIns="0" rtlCol="0"/>
          <a:lstStyle/>
          <a:p>
            <a:endParaRPr/>
          </a:p>
        </p:txBody>
      </p:sp>
      <p:sp>
        <p:nvSpPr>
          <p:cNvPr id="72" name="object 23">
            <a:extLst>
              <a:ext uri="{FF2B5EF4-FFF2-40B4-BE49-F238E27FC236}">
                <a16:creationId xmlns:a16="http://schemas.microsoft.com/office/drawing/2014/main" id="{74FFA09C-04D3-476F-BDA3-4E0881511811}"/>
              </a:ext>
            </a:extLst>
          </p:cNvPr>
          <p:cNvSpPr/>
          <p:nvPr/>
        </p:nvSpPr>
        <p:spPr>
          <a:xfrm>
            <a:off x="4734814" y="3049397"/>
            <a:ext cx="112395" cy="362585"/>
          </a:xfrm>
          <a:custGeom>
            <a:avLst/>
            <a:gdLst/>
            <a:ahLst/>
            <a:cxnLst/>
            <a:rect l="l" t="t" r="r" b="b"/>
            <a:pathLst>
              <a:path w="112395" h="362585">
                <a:moveTo>
                  <a:pt x="112268" y="0"/>
                </a:moveTo>
                <a:lnTo>
                  <a:pt x="84153" y="430"/>
                </a:lnTo>
                <a:lnTo>
                  <a:pt x="56038" y="1730"/>
                </a:lnTo>
                <a:lnTo>
                  <a:pt x="27971" y="3911"/>
                </a:lnTo>
                <a:lnTo>
                  <a:pt x="0" y="6985"/>
                </a:lnTo>
                <a:lnTo>
                  <a:pt x="44958" y="362457"/>
                </a:lnTo>
                <a:lnTo>
                  <a:pt x="61743" y="360624"/>
                </a:lnTo>
                <a:lnTo>
                  <a:pt x="78565" y="359314"/>
                </a:lnTo>
                <a:lnTo>
                  <a:pt x="95410" y="358528"/>
                </a:lnTo>
                <a:lnTo>
                  <a:pt x="112268" y="358266"/>
                </a:lnTo>
                <a:lnTo>
                  <a:pt x="112268" y="0"/>
                </a:lnTo>
                <a:close/>
              </a:path>
            </a:pathLst>
          </a:custGeom>
          <a:solidFill>
            <a:srgbClr val="EAAA00"/>
          </a:solidFill>
        </p:spPr>
        <p:txBody>
          <a:bodyPr wrap="square" lIns="0" tIns="0" rIns="0" bIns="0" rtlCol="0"/>
          <a:lstStyle/>
          <a:p>
            <a:endParaRPr/>
          </a:p>
        </p:txBody>
      </p:sp>
      <p:sp>
        <p:nvSpPr>
          <p:cNvPr id="73" name="object 24">
            <a:extLst>
              <a:ext uri="{FF2B5EF4-FFF2-40B4-BE49-F238E27FC236}">
                <a16:creationId xmlns:a16="http://schemas.microsoft.com/office/drawing/2014/main" id="{D2F071F1-B858-4AFF-A1C4-41D398B93741}"/>
              </a:ext>
            </a:extLst>
          </p:cNvPr>
          <p:cNvSpPr txBox="1"/>
          <p:nvPr/>
        </p:nvSpPr>
        <p:spPr>
          <a:xfrm>
            <a:off x="5514340" y="3118548"/>
            <a:ext cx="381635" cy="245745"/>
          </a:xfrm>
          <a:prstGeom prst="rect">
            <a:avLst/>
          </a:prstGeom>
        </p:spPr>
        <p:txBody>
          <a:bodyPr vert="horz" wrap="square" lIns="0" tIns="11430" rIns="0" bIns="0" rtlCol="0">
            <a:spAutoFit/>
          </a:bodyPr>
          <a:lstStyle/>
          <a:p>
            <a:pPr marL="12700">
              <a:lnSpc>
                <a:spcPct val="100000"/>
              </a:lnSpc>
              <a:spcBef>
                <a:spcPts val="90"/>
              </a:spcBef>
            </a:pPr>
            <a:r>
              <a:rPr sz="1450" b="1" spc="-5" dirty="0">
                <a:solidFill>
                  <a:srgbClr val="00338D"/>
                </a:solidFill>
                <a:latin typeface="Arial"/>
                <a:cs typeface="Arial"/>
              </a:rPr>
              <a:t>4</a:t>
            </a:r>
            <a:r>
              <a:rPr sz="1450" b="1" spc="-90" dirty="0">
                <a:solidFill>
                  <a:srgbClr val="00338D"/>
                </a:solidFill>
                <a:latin typeface="Arial"/>
                <a:cs typeface="Arial"/>
              </a:rPr>
              <a:t>7</a:t>
            </a:r>
            <a:r>
              <a:rPr sz="1450" b="1" spc="-10" dirty="0">
                <a:solidFill>
                  <a:srgbClr val="00338D"/>
                </a:solidFill>
                <a:latin typeface="Arial"/>
                <a:cs typeface="Arial"/>
              </a:rPr>
              <a:t>%</a:t>
            </a:r>
            <a:endParaRPr sz="1450">
              <a:latin typeface="Arial"/>
              <a:cs typeface="Arial"/>
            </a:endParaRPr>
          </a:p>
        </p:txBody>
      </p:sp>
      <p:sp>
        <p:nvSpPr>
          <p:cNvPr id="74" name="object 25">
            <a:extLst>
              <a:ext uri="{FF2B5EF4-FFF2-40B4-BE49-F238E27FC236}">
                <a16:creationId xmlns:a16="http://schemas.microsoft.com/office/drawing/2014/main" id="{C4C0B9EE-77AE-4292-8E80-6C9342F33907}"/>
              </a:ext>
            </a:extLst>
          </p:cNvPr>
          <p:cNvSpPr txBox="1"/>
          <p:nvPr/>
        </p:nvSpPr>
        <p:spPr>
          <a:xfrm>
            <a:off x="4071365" y="4678679"/>
            <a:ext cx="283210" cy="184150"/>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39%</a:t>
            </a:r>
            <a:endParaRPr sz="1050">
              <a:latin typeface="Arial"/>
              <a:cs typeface="Arial"/>
            </a:endParaRPr>
          </a:p>
        </p:txBody>
      </p:sp>
      <p:sp>
        <p:nvSpPr>
          <p:cNvPr id="75" name="object 26">
            <a:extLst>
              <a:ext uri="{FF2B5EF4-FFF2-40B4-BE49-F238E27FC236}">
                <a16:creationId xmlns:a16="http://schemas.microsoft.com/office/drawing/2014/main" id="{FC3992C0-7208-4727-A1C3-8767FD18E828}"/>
              </a:ext>
            </a:extLst>
          </p:cNvPr>
          <p:cNvSpPr txBox="1"/>
          <p:nvPr/>
        </p:nvSpPr>
        <p:spPr>
          <a:xfrm>
            <a:off x="4048125" y="3071431"/>
            <a:ext cx="212090"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7%</a:t>
            </a:r>
            <a:endParaRPr sz="1050">
              <a:latin typeface="Arial"/>
              <a:cs typeface="Arial"/>
            </a:endParaRPr>
          </a:p>
        </p:txBody>
      </p:sp>
      <p:sp>
        <p:nvSpPr>
          <p:cNvPr id="76" name="object 27">
            <a:extLst>
              <a:ext uri="{FF2B5EF4-FFF2-40B4-BE49-F238E27FC236}">
                <a16:creationId xmlns:a16="http://schemas.microsoft.com/office/drawing/2014/main" id="{07EA0273-F762-4F69-915C-53AF2A12E047}"/>
              </a:ext>
            </a:extLst>
          </p:cNvPr>
          <p:cNvSpPr txBox="1"/>
          <p:nvPr/>
        </p:nvSpPr>
        <p:spPr>
          <a:xfrm>
            <a:off x="4453001" y="2820606"/>
            <a:ext cx="469265" cy="184785"/>
          </a:xfrm>
          <a:prstGeom prst="rect">
            <a:avLst/>
          </a:prstGeom>
        </p:spPr>
        <p:txBody>
          <a:bodyPr vert="horz" wrap="square" lIns="0" tIns="11430" rIns="0" bIns="0" rtlCol="0">
            <a:spAutoFit/>
          </a:bodyPr>
          <a:lstStyle/>
          <a:p>
            <a:pPr marL="12700">
              <a:lnSpc>
                <a:spcPct val="100000"/>
              </a:lnSpc>
              <a:spcBef>
                <a:spcPts val="90"/>
              </a:spcBef>
            </a:pPr>
            <a:r>
              <a:rPr sz="1575" spc="-30" baseline="-21164" dirty="0">
                <a:solidFill>
                  <a:srgbClr val="00338D"/>
                </a:solidFill>
                <a:latin typeface="Arial"/>
                <a:cs typeface="Arial"/>
              </a:rPr>
              <a:t>5%</a:t>
            </a:r>
            <a:r>
              <a:rPr sz="1575" spc="247" baseline="-21164" dirty="0">
                <a:solidFill>
                  <a:srgbClr val="00338D"/>
                </a:solidFill>
                <a:latin typeface="Arial"/>
                <a:cs typeface="Arial"/>
              </a:rPr>
              <a:t> </a:t>
            </a:r>
            <a:r>
              <a:rPr sz="1050" spc="-30" dirty="0">
                <a:solidFill>
                  <a:srgbClr val="00338D"/>
                </a:solidFill>
                <a:latin typeface="Arial"/>
                <a:cs typeface="Arial"/>
              </a:rPr>
              <a:t>2%</a:t>
            </a:r>
            <a:endParaRPr sz="1050">
              <a:latin typeface="Arial"/>
              <a:cs typeface="Arial"/>
            </a:endParaRPr>
          </a:p>
        </p:txBody>
      </p:sp>
      <p:sp>
        <p:nvSpPr>
          <p:cNvPr id="77" name="object 28">
            <a:extLst>
              <a:ext uri="{FF2B5EF4-FFF2-40B4-BE49-F238E27FC236}">
                <a16:creationId xmlns:a16="http://schemas.microsoft.com/office/drawing/2014/main" id="{38503A4C-220E-41B1-B970-E2376B8260F0}"/>
              </a:ext>
            </a:extLst>
          </p:cNvPr>
          <p:cNvSpPr/>
          <p:nvPr/>
        </p:nvSpPr>
        <p:spPr>
          <a:xfrm>
            <a:off x="2931160" y="304292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10170">
            <a:solidFill>
              <a:srgbClr val="0091DA"/>
            </a:solidFill>
            <a:prstDash val="sysDash"/>
          </a:ln>
        </p:spPr>
        <p:txBody>
          <a:bodyPr wrap="square" lIns="0" tIns="0" rIns="0" bIns="0" rtlCol="0"/>
          <a:lstStyle/>
          <a:p>
            <a:endParaRPr/>
          </a:p>
        </p:txBody>
      </p:sp>
      <p:sp>
        <p:nvSpPr>
          <p:cNvPr id="78" name="object 29">
            <a:extLst>
              <a:ext uri="{FF2B5EF4-FFF2-40B4-BE49-F238E27FC236}">
                <a16:creationId xmlns:a16="http://schemas.microsoft.com/office/drawing/2014/main" id="{74952843-89B2-47D7-87E2-5589CD69AD9B}"/>
              </a:ext>
            </a:extLst>
          </p:cNvPr>
          <p:cNvSpPr/>
          <p:nvPr/>
        </p:nvSpPr>
        <p:spPr>
          <a:xfrm>
            <a:off x="5501640" y="3032760"/>
            <a:ext cx="406400" cy="396240"/>
          </a:xfrm>
          <a:custGeom>
            <a:avLst/>
            <a:gdLst/>
            <a:ahLst/>
            <a:cxnLst/>
            <a:rect l="l" t="t" r="r" b="b"/>
            <a:pathLst>
              <a:path w="406400" h="396239">
                <a:moveTo>
                  <a:pt x="0" y="198119"/>
                </a:moveTo>
                <a:lnTo>
                  <a:pt x="5364" y="152675"/>
                </a:lnTo>
                <a:lnTo>
                  <a:pt x="20645" y="110967"/>
                </a:lnTo>
                <a:lnTo>
                  <a:pt x="44626" y="74182"/>
                </a:lnTo>
                <a:lnTo>
                  <a:pt x="76090" y="43507"/>
                </a:lnTo>
                <a:lnTo>
                  <a:pt x="113818" y="20127"/>
                </a:lnTo>
                <a:lnTo>
                  <a:pt x="156594" y="5229"/>
                </a:lnTo>
                <a:lnTo>
                  <a:pt x="203200" y="0"/>
                </a:lnTo>
                <a:lnTo>
                  <a:pt x="249805" y="5229"/>
                </a:lnTo>
                <a:lnTo>
                  <a:pt x="292581" y="20127"/>
                </a:lnTo>
                <a:lnTo>
                  <a:pt x="330309" y="43507"/>
                </a:lnTo>
                <a:lnTo>
                  <a:pt x="361773" y="74182"/>
                </a:lnTo>
                <a:lnTo>
                  <a:pt x="385754" y="110967"/>
                </a:lnTo>
                <a:lnTo>
                  <a:pt x="401035" y="152675"/>
                </a:lnTo>
                <a:lnTo>
                  <a:pt x="406400" y="198119"/>
                </a:lnTo>
                <a:lnTo>
                  <a:pt x="401035" y="243564"/>
                </a:lnTo>
                <a:lnTo>
                  <a:pt x="385754" y="285272"/>
                </a:lnTo>
                <a:lnTo>
                  <a:pt x="361773" y="322057"/>
                </a:lnTo>
                <a:lnTo>
                  <a:pt x="330309" y="352732"/>
                </a:lnTo>
                <a:lnTo>
                  <a:pt x="292581" y="376112"/>
                </a:lnTo>
                <a:lnTo>
                  <a:pt x="249805" y="391010"/>
                </a:lnTo>
                <a:lnTo>
                  <a:pt x="203200" y="396239"/>
                </a:lnTo>
                <a:lnTo>
                  <a:pt x="156594" y="391010"/>
                </a:lnTo>
                <a:lnTo>
                  <a:pt x="113818" y="376112"/>
                </a:lnTo>
                <a:lnTo>
                  <a:pt x="76090" y="352732"/>
                </a:lnTo>
                <a:lnTo>
                  <a:pt x="44626" y="322057"/>
                </a:lnTo>
                <a:lnTo>
                  <a:pt x="20645" y="285272"/>
                </a:lnTo>
                <a:lnTo>
                  <a:pt x="5364" y="243564"/>
                </a:lnTo>
                <a:lnTo>
                  <a:pt x="0" y="198119"/>
                </a:lnTo>
                <a:close/>
              </a:path>
            </a:pathLst>
          </a:custGeom>
          <a:ln w="10170">
            <a:solidFill>
              <a:srgbClr val="0091DA"/>
            </a:solidFill>
            <a:prstDash val="sysDash"/>
          </a:ln>
        </p:spPr>
        <p:txBody>
          <a:bodyPr wrap="square" lIns="0" tIns="0" rIns="0" bIns="0" rtlCol="0"/>
          <a:lstStyle/>
          <a:p>
            <a:endParaRPr/>
          </a:p>
        </p:txBody>
      </p:sp>
      <p:sp>
        <p:nvSpPr>
          <p:cNvPr id="79" name="object 30">
            <a:extLst>
              <a:ext uri="{FF2B5EF4-FFF2-40B4-BE49-F238E27FC236}">
                <a16:creationId xmlns:a16="http://schemas.microsoft.com/office/drawing/2014/main" id="{E4430D64-A44B-4237-A2B1-B9C262BEECCB}"/>
              </a:ext>
            </a:extLst>
          </p:cNvPr>
          <p:cNvSpPr txBox="1"/>
          <p:nvPr/>
        </p:nvSpPr>
        <p:spPr>
          <a:xfrm>
            <a:off x="986472" y="5877242"/>
            <a:ext cx="3580765" cy="135255"/>
          </a:xfrm>
          <a:prstGeom prst="rect">
            <a:avLst/>
          </a:prstGeom>
        </p:spPr>
        <p:txBody>
          <a:bodyPr vert="horz" wrap="square" lIns="0" tIns="15240" rIns="0" bIns="0" rtlCol="0">
            <a:spAutoFit/>
          </a:bodyPr>
          <a:lstStyle/>
          <a:p>
            <a:pPr marL="12700">
              <a:lnSpc>
                <a:spcPct val="100000"/>
              </a:lnSpc>
              <a:spcBef>
                <a:spcPts val="120"/>
              </a:spcBef>
            </a:pPr>
            <a:r>
              <a:rPr sz="700" spc="10" dirty="0">
                <a:solidFill>
                  <a:srgbClr val="00338D"/>
                </a:solidFill>
                <a:latin typeface="Arial"/>
                <a:cs typeface="Arial"/>
              </a:rPr>
              <a:t>Source:</a:t>
            </a:r>
            <a:r>
              <a:rPr sz="700" spc="95" dirty="0">
                <a:solidFill>
                  <a:srgbClr val="00338D"/>
                </a:solidFill>
                <a:latin typeface="Arial"/>
                <a:cs typeface="Arial"/>
              </a:rPr>
              <a:t> </a:t>
            </a:r>
            <a:r>
              <a:rPr sz="700" spc="25" dirty="0">
                <a:solidFill>
                  <a:srgbClr val="00338D"/>
                </a:solidFill>
                <a:latin typeface="Arial"/>
                <a:cs typeface="Arial"/>
              </a:rPr>
              <a:t>IGD,</a:t>
            </a:r>
            <a:r>
              <a:rPr sz="700" spc="10" dirty="0">
                <a:solidFill>
                  <a:srgbClr val="00338D"/>
                </a:solidFill>
                <a:latin typeface="Arial"/>
                <a:cs typeface="Arial"/>
              </a:rPr>
              <a:t> </a:t>
            </a:r>
            <a:r>
              <a:rPr sz="700" spc="20" dirty="0">
                <a:solidFill>
                  <a:srgbClr val="00338D"/>
                </a:solidFill>
                <a:latin typeface="Arial"/>
                <a:cs typeface="Arial"/>
              </a:rPr>
              <a:t>How</a:t>
            </a:r>
            <a:r>
              <a:rPr sz="700" spc="-70" dirty="0">
                <a:solidFill>
                  <a:srgbClr val="00338D"/>
                </a:solidFill>
                <a:latin typeface="Arial"/>
                <a:cs typeface="Arial"/>
              </a:rPr>
              <a:t> </a:t>
            </a:r>
            <a:r>
              <a:rPr sz="700" spc="15" dirty="0">
                <a:solidFill>
                  <a:srgbClr val="00338D"/>
                </a:solidFill>
                <a:latin typeface="Arial"/>
                <a:cs typeface="Arial"/>
              </a:rPr>
              <a:t>shopper</a:t>
            </a:r>
            <a:r>
              <a:rPr sz="700" spc="-35" dirty="0">
                <a:solidFill>
                  <a:srgbClr val="00338D"/>
                </a:solidFill>
                <a:latin typeface="Arial"/>
                <a:cs typeface="Arial"/>
              </a:rPr>
              <a:t> </a:t>
            </a:r>
            <a:r>
              <a:rPr sz="700" dirty="0">
                <a:solidFill>
                  <a:srgbClr val="00338D"/>
                </a:solidFill>
                <a:latin typeface="Arial"/>
                <a:cs typeface="Arial"/>
              </a:rPr>
              <a:t>perceptions</a:t>
            </a:r>
            <a:r>
              <a:rPr sz="700" spc="10" dirty="0">
                <a:solidFill>
                  <a:srgbClr val="00338D"/>
                </a:solidFill>
                <a:latin typeface="Arial"/>
                <a:cs typeface="Arial"/>
              </a:rPr>
              <a:t> </a:t>
            </a:r>
            <a:r>
              <a:rPr sz="700" spc="5" dirty="0">
                <a:solidFill>
                  <a:srgbClr val="00338D"/>
                </a:solidFill>
                <a:latin typeface="Arial"/>
                <a:cs typeface="Arial"/>
              </a:rPr>
              <a:t>of </a:t>
            </a:r>
            <a:r>
              <a:rPr sz="700" spc="-5" dirty="0">
                <a:solidFill>
                  <a:srgbClr val="00338D"/>
                </a:solidFill>
                <a:latin typeface="Arial"/>
                <a:cs typeface="Arial"/>
              </a:rPr>
              <a:t>discounters</a:t>
            </a:r>
            <a:r>
              <a:rPr sz="700" spc="15" dirty="0">
                <a:solidFill>
                  <a:srgbClr val="00338D"/>
                </a:solidFill>
                <a:latin typeface="Arial"/>
                <a:cs typeface="Arial"/>
              </a:rPr>
              <a:t> </a:t>
            </a:r>
            <a:r>
              <a:rPr sz="700" spc="5" dirty="0">
                <a:solidFill>
                  <a:srgbClr val="00338D"/>
                </a:solidFill>
                <a:latin typeface="Arial"/>
                <a:cs typeface="Arial"/>
              </a:rPr>
              <a:t>are</a:t>
            </a:r>
            <a:r>
              <a:rPr sz="700" spc="-30" dirty="0">
                <a:solidFill>
                  <a:srgbClr val="00338D"/>
                </a:solidFill>
                <a:latin typeface="Arial"/>
                <a:cs typeface="Arial"/>
              </a:rPr>
              <a:t> </a:t>
            </a:r>
            <a:r>
              <a:rPr sz="700" dirty="0">
                <a:solidFill>
                  <a:srgbClr val="00338D"/>
                </a:solidFill>
                <a:latin typeface="Arial"/>
                <a:cs typeface="Arial"/>
              </a:rPr>
              <a:t>changing,</a:t>
            </a:r>
            <a:r>
              <a:rPr sz="700" spc="-75" dirty="0">
                <a:solidFill>
                  <a:srgbClr val="00338D"/>
                </a:solidFill>
                <a:latin typeface="Arial"/>
                <a:cs typeface="Arial"/>
              </a:rPr>
              <a:t> </a:t>
            </a:r>
            <a:r>
              <a:rPr sz="700" spc="10" dirty="0">
                <a:solidFill>
                  <a:srgbClr val="00338D"/>
                </a:solidFill>
                <a:latin typeface="Arial"/>
                <a:cs typeface="Arial"/>
              </a:rPr>
              <a:t>24</a:t>
            </a:r>
            <a:r>
              <a:rPr sz="700" spc="-30" dirty="0">
                <a:solidFill>
                  <a:srgbClr val="00338D"/>
                </a:solidFill>
                <a:latin typeface="Arial"/>
                <a:cs typeface="Arial"/>
              </a:rPr>
              <a:t> </a:t>
            </a:r>
            <a:r>
              <a:rPr sz="700" spc="5" dirty="0">
                <a:solidFill>
                  <a:srgbClr val="00338D"/>
                </a:solidFill>
                <a:latin typeface="Arial"/>
                <a:cs typeface="Arial"/>
              </a:rPr>
              <a:t>September</a:t>
            </a:r>
            <a:r>
              <a:rPr sz="700" spc="-30" dirty="0">
                <a:solidFill>
                  <a:srgbClr val="00338D"/>
                </a:solidFill>
                <a:latin typeface="Arial"/>
                <a:cs typeface="Arial"/>
              </a:rPr>
              <a:t> </a:t>
            </a:r>
            <a:r>
              <a:rPr sz="700" spc="10" dirty="0">
                <a:solidFill>
                  <a:srgbClr val="00338D"/>
                </a:solidFill>
                <a:latin typeface="Arial"/>
                <a:cs typeface="Arial"/>
              </a:rPr>
              <a:t>2018</a:t>
            </a:r>
            <a:endParaRPr sz="700">
              <a:latin typeface="Arial"/>
              <a:cs typeface="Arial"/>
            </a:endParaRPr>
          </a:p>
        </p:txBody>
      </p:sp>
      <p:sp>
        <p:nvSpPr>
          <p:cNvPr id="80" name="object 31">
            <a:extLst>
              <a:ext uri="{FF2B5EF4-FFF2-40B4-BE49-F238E27FC236}">
                <a16:creationId xmlns:a16="http://schemas.microsoft.com/office/drawing/2014/main" id="{399330DE-F062-46F5-8CE5-066CC9432E01}"/>
              </a:ext>
            </a:extLst>
          </p:cNvPr>
          <p:cNvSpPr/>
          <p:nvPr/>
        </p:nvSpPr>
        <p:spPr>
          <a:xfrm>
            <a:off x="8422634" y="2133594"/>
            <a:ext cx="548650" cy="375930"/>
          </a:xfrm>
          <a:prstGeom prst="rect">
            <a:avLst/>
          </a:prstGeom>
          <a:blipFill>
            <a:blip r:embed="rId3" cstate="print"/>
            <a:stretch>
              <a:fillRect/>
            </a:stretch>
          </a:blipFill>
        </p:spPr>
        <p:txBody>
          <a:bodyPr wrap="square" lIns="0" tIns="0" rIns="0" bIns="0" rtlCol="0"/>
          <a:lstStyle/>
          <a:p>
            <a:endParaRPr/>
          </a:p>
        </p:txBody>
      </p:sp>
      <p:sp>
        <p:nvSpPr>
          <p:cNvPr id="81" name="object 32">
            <a:extLst>
              <a:ext uri="{FF2B5EF4-FFF2-40B4-BE49-F238E27FC236}">
                <a16:creationId xmlns:a16="http://schemas.microsoft.com/office/drawing/2014/main" id="{CF958BAC-DC6A-448F-BCF3-980CCEA0DA65}"/>
              </a:ext>
            </a:extLst>
          </p:cNvPr>
          <p:cNvSpPr/>
          <p:nvPr/>
        </p:nvSpPr>
        <p:spPr>
          <a:xfrm>
            <a:off x="8275319" y="2677160"/>
            <a:ext cx="2844165" cy="0"/>
          </a:xfrm>
          <a:custGeom>
            <a:avLst/>
            <a:gdLst/>
            <a:ahLst/>
            <a:cxnLst/>
            <a:rect l="l" t="t" r="r" b="b"/>
            <a:pathLst>
              <a:path w="2844165">
                <a:moveTo>
                  <a:pt x="0" y="0"/>
                </a:moveTo>
                <a:lnTo>
                  <a:pt x="2843783" y="0"/>
                </a:lnTo>
              </a:path>
            </a:pathLst>
          </a:custGeom>
          <a:ln w="10170">
            <a:solidFill>
              <a:srgbClr val="00338D"/>
            </a:solidFill>
            <a:prstDash val="sysDash"/>
          </a:ln>
        </p:spPr>
        <p:txBody>
          <a:bodyPr wrap="square" lIns="0" tIns="0" rIns="0" bIns="0" rtlCol="0"/>
          <a:lstStyle/>
          <a:p>
            <a:endParaRPr/>
          </a:p>
        </p:txBody>
      </p:sp>
      <p:sp>
        <p:nvSpPr>
          <p:cNvPr id="82" name="object 33">
            <a:extLst>
              <a:ext uri="{FF2B5EF4-FFF2-40B4-BE49-F238E27FC236}">
                <a16:creationId xmlns:a16="http://schemas.microsoft.com/office/drawing/2014/main" id="{FDE17979-C8E0-46C0-B548-4397F9874E83}"/>
              </a:ext>
            </a:extLst>
          </p:cNvPr>
          <p:cNvSpPr/>
          <p:nvPr/>
        </p:nvSpPr>
        <p:spPr>
          <a:xfrm>
            <a:off x="8275319" y="3632200"/>
            <a:ext cx="2844165" cy="0"/>
          </a:xfrm>
          <a:custGeom>
            <a:avLst/>
            <a:gdLst/>
            <a:ahLst/>
            <a:cxnLst/>
            <a:rect l="l" t="t" r="r" b="b"/>
            <a:pathLst>
              <a:path w="2844165">
                <a:moveTo>
                  <a:pt x="0" y="0"/>
                </a:moveTo>
                <a:lnTo>
                  <a:pt x="2843783" y="0"/>
                </a:lnTo>
              </a:path>
            </a:pathLst>
          </a:custGeom>
          <a:ln w="10170">
            <a:solidFill>
              <a:srgbClr val="00338D"/>
            </a:solidFill>
            <a:prstDash val="sysDash"/>
          </a:ln>
        </p:spPr>
        <p:txBody>
          <a:bodyPr wrap="square" lIns="0" tIns="0" rIns="0" bIns="0" rtlCol="0"/>
          <a:lstStyle/>
          <a:p>
            <a:endParaRPr/>
          </a:p>
        </p:txBody>
      </p:sp>
      <p:sp>
        <p:nvSpPr>
          <p:cNvPr id="83" name="object 34">
            <a:extLst>
              <a:ext uri="{FF2B5EF4-FFF2-40B4-BE49-F238E27FC236}">
                <a16:creationId xmlns:a16="http://schemas.microsoft.com/office/drawing/2014/main" id="{3203595A-6F6B-4BA5-AC86-0C083EB3F16D}"/>
              </a:ext>
            </a:extLst>
          </p:cNvPr>
          <p:cNvSpPr/>
          <p:nvPr/>
        </p:nvSpPr>
        <p:spPr>
          <a:xfrm>
            <a:off x="8275319" y="4577079"/>
            <a:ext cx="2844165" cy="0"/>
          </a:xfrm>
          <a:custGeom>
            <a:avLst/>
            <a:gdLst/>
            <a:ahLst/>
            <a:cxnLst/>
            <a:rect l="l" t="t" r="r" b="b"/>
            <a:pathLst>
              <a:path w="2844165">
                <a:moveTo>
                  <a:pt x="0" y="0"/>
                </a:moveTo>
                <a:lnTo>
                  <a:pt x="2843783" y="0"/>
                </a:lnTo>
              </a:path>
            </a:pathLst>
          </a:custGeom>
          <a:ln w="10170">
            <a:solidFill>
              <a:srgbClr val="00338D"/>
            </a:solidFill>
            <a:prstDash val="sysDash"/>
          </a:ln>
        </p:spPr>
        <p:txBody>
          <a:bodyPr wrap="square" lIns="0" tIns="0" rIns="0" bIns="0" rtlCol="0"/>
          <a:lstStyle/>
          <a:p>
            <a:endParaRPr/>
          </a:p>
        </p:txBody>
      </p:sp>
      <p:sp>
        <p:nvSpPr>
          <p:cNvPr id="84" name="object 35">
            <a:extLst>
              <a:ext uri="{FF2B5EF4-FFF2-40B4-BE49-F238E27FC236}">
                <a16:creationId xmlns:a16="http://schemas.microsoft.com/office/drawing/2014/main" id="{DA681579-7B87-42AE-8834-40C2DBE21941}"/>
              </a:ext>
            </a:extLst>
          </p:cNvPr>
          <p:cNvSpPr txBox="1"/>
          <p:nvPr/>
        </p:nvSpPr>
        <p:spPr>
          <a:xfrm>
            <a:off x="9058909" y="3767137"/>
            <a:ext cx="2126615" cy="666115"/>
          </a:xfrm>
          <a:prstGeom prst="rect">
            <a:avLst/>
          </a:prstGeom>
        </p:spPr>
        <p:txBody>
          <a:bodyPr vert="horz" wrap="square" lIns="0" tIns="17145" rIns="0" bIns="0" rtlCol="0">
            <a:spAutoFit/>
          </a:bodyPr>
          <a:lstStyle/>
          <a:p>
            <a:pPr marL="12700" marR="5080">
              <a:lnSpc>
                <a:spcPct val="98200"/>
              </a:lnSpc>
              <a:spcBef>
                <a:spcPts val="135"/>
              </a:spcBef>
            </a:pPr>
            <a:r>
              <a:rPr sz="1600" b="1" spc="-15" dirty="0">
                <a:solidFill>
                  <a:srgbClr val="00338D"/>
                </a:solidFill>
                <a:latin typeface="Arial"/>
                <a:cs typeface="Arial"/>
              </a:rPr>
              <a:t>53</a:t>
            </a:r>
            <a:r>
              <a:rPr sz="1050" b="1" spc="-15" dirty="0">
                <a:solidFill>
                  <a:srgbClr val="00338D"/>
                </a:solidFill>
                <a:latin typeface="Arial"/>
                <a:cs typeface="Arial"/>
              </a:rPr>
              <a:t>% </a:t>
            </a:r>
            <a:r>
              <a:rPr sz="1050" spc="-15" dirty="0">
                <a:solidFill>
                  <a:srgbClr val="00338D"/>
                </a:solidFill>
                <a:latin typeface="Arial"/>
                <a:cs typeface="Arial"/>
              </a:rPr>
              <a:t>of </a:t>
            </a:r>
            <a:r>
              <a:rPr sz="1050" spc="-25" dirty="0">
                <a:solidFill>
                  <a:srgbClr val="00338D"/>
                </a:solidFill>
                <a:latin typeface="Arial"/>
                <a:cs typeface="Arial"/>
              </a:rPr>
              <a:t>UK </a:t>
            </a:r>
            <a:r>
              <a:rPr sz="1050" spc="-20" dirty="0">
                <a:solidFill>
                  <a:srgbClr val="00338D"/>
                </a:solidFill>
                <a:latin typeface="Arial"/>
                <a:cs typeface="Arial"/>
              </a:rPr>
              <a:t>shoppers now </a:t>
            </a:r>
            <a:r>
              <a:rPr sz="1050" spc="-30" dirty="0">
                <a:solidFill>
                  <a:srgbClr val="00338D"/>
                </a:solidFill>
                <a:latin typeface="Arial"/>
                <a:cs typeface="Arial"/>
              </a:rPr>
              <a:t>perceive  </a:t>
            </a:r>
            <a:r>
              <a:rPr sz="1050" spc="-5" dirty="0">
                <a:solidFill>
                  <a:srgbClr val="00338D"/>
                </a:solidFill>
                <a:latin typeface="Arial"/>
                <a:cs typeface="Arial"/>
              </a:rPr>
              <a:t>Aldi </a:t>
            </a:r>
            <a:r>
              <a:rPr sz="1050" spc="-15" dirty="0">
                <a:solidFill>
                  <a:srgbClr val="00338D"/>
                </a:solidFill>
                <a:latin typeface="Arial"/>
                <a:cs typeface="Arial"/>
              </a:rPr>
              <a:t>as </a:t>
            </a:r>
            <a:r>
              <a:rPr sz="1050" spc="-5" dirty="0">
                <a:solidFill>
                  <a:srgbClr val="00338D"/>
                </a:solidFill>
                <a:latin typeface="Arial"/>
                <a:cs typeface="Arial"/>
              </a:rPr>
              <a:t>a </a:t>
            </a:r>
            <a:r>
              <a:rPr sz="1050" spc="-15" dirty="0">
                <a:solidFill>
                  <a:srgbClr val="00338D"/>
                </a:solidFill>
                <a:latin typeface="Arial"/>
                <a:cs typeface="Arial"/>
              </a:rPr>
              <a:t>supermarket; </a:t>
            </a:r>
            <a:r>
              <a:rPr sz="1050" spc="-25" dirty="0">
                <a:solidFill>
                  <a:srgbClr val="00338D"/>
                </a:solidFill>
                <a:latin typeface="Arial"/>
                <a:cs typeface="Arial"/>
              </a:rPr>
              <a:t>similar </a:t>
            </a:r>
            <a:r>
              <a:rPr sz="1050" spc="5" dirty="0">
                <a:solidFill>
                  <a:srgbClr val="00338D"/>
                </a:solidFill>
                <a:latin typeface="Arial"/>
                <a:cs typeface="Arial"/>
              </a:rPr>
              <a:t>to  </a:t>
            </a:r>
            <a:r>
              <a:rPr sz="1600" b="1" spc="-15" dirty="0">
                <a:solidFill>
                  <a:srgbClr val="00338D"/>
                </a:solidFill>
                <a:latin typeface="Arial"/>
                <a:cs typeface="Arial"/>
              </a:rPr>
              <a:t>50</a:t>
            </a:r>
            <a:r>
              <a:rPr sz="1050" spc="-15" dirty="0">
                <a:solidFill>
                  <a:srgbClr val="00338D"/>
                </a:solidFill>
                <a:latin typeface="Arial"/>
                <a:cs typeface="Arial"/>
              </a:rPr>
              <a:t>% </a:t>
            </a:r>
            <a:r>
              <a:rPr sz="1050" spc="-25" dirty="0">
                <a:solidFill>
                  <a:srgbClr val="00338D"/>
                </a:solidFill>
                <a:latin typeface="Arial"/>
                <a:cs typeface="Arial"/>
              </a:rPr>
              <a:t>who </a:t>
            </a:r>
            <a:r>
              <a:rPr sz="1050" spc="-30" dirty="0">
                <a:solidFill>
                  <a:srgbClr val="00338D"/>
                </a:solidFill>
                <a:latin typeface="Arial"/>
                <a:cs typeface="Arial"/>
              </a:rPr>
              <a:t>perceive </a:t>
            </a:r>
            <a:r>
              <a:rPr sz="1050" spc="-5" dirty="0">
                <a:solidFill>
                  <a:srgbClr val="00338D"/>
                </a:solidFill>
                <a:latin typeface="Arial"/>
                <a:cs typeface="Arial"/>
              </a:rPr>
              <a:t>the </a:t>
            </a:r>
            <a:r>
              <a:rPr sz="1050" dirty="0">
                <a:solidFill>
                  <a:srgbClr val="00338D"/>
                </a:solidFill>
                <a:latin typeface="Arial"/>
                <a:cs typeface="Arial"/>
              </a:rPr>
              <a:t>same</a:t>
            </a:r>
            <a:r>
              <a:rPr sz="1050" spc="-225" dirty="0">
                <a:solidFill>
                  <a:srgbClr val="00338D"/>
                </a:solidFill>
                <a:latin typeface="Arial"/>
                <a:cs typeface="Arial"/>
              </a:rPr>
              <a:t> </a:t>
            </a:r>
            <a:r>
              <a:rPr sz="1050" spc="-30" dirty="0">
                <a:solidFill>
                  <a:srgbClr val="00338D"/>
                </a:solidFill>
                <a:latin typeface="Arial"/>
                <a:cs typeface="Arial"/>
              </a:rPr>
              <a:t>for </a:t>
            </a:r>
            <a:r>
              <a:rPr sz="1050" spc="-15" dirty="0">
                <a:solidFill>
                  <a:srgbClr val="00338D"/>
                </a:solidFill>
                <a:latin typeface="Arial"/>
                <a:cs typeface="Arial"/>
              </a:rPr>
              <a:t>Lidl</a:t>
            </a:r>
            <a:endParaRPr sz="1050">
              <a:latin typeface="Arial"/>
              <a:cs typeface="Arial"/>
            </a:endParaRPr>
          </a:p>
        </p:txBody>
      </p:sp>
      <p:sp>
        <p:nvSpPr>
          <p:cNvPr id="85" name="object 36">
            <a:extLst>
              <a:ext uri="{FF2B5EF4-FFF2-40B4-BE49-F238E27FC236}">
                <a16:creationId xmlns:a16="http://schemas.microsoft.com/office/drawing/2014/main" id="{E99B572F-ACD1-4935-B564-1E174402BE22}"/>
              </a:ext>
            </a:extLst>
          </p:cNvPr>
          <p:cNvSpPr/>
          <p:nvPr/>
        </p:nvSpPr>
        <p:spPr>
          <a:xfrm>
            <a:off x="8534400" y="4226559"/>
            <a:ext cx="71120" cy="71119"/>
          </a:xfrm>
          <a:prstGeom prst="rect">
            <a:avLst/>
          </a:prstGeom>
          <a:blipFill>
            <a:blip r:embed="rId4" cstate="print"/>
            <a:stretch>
              <a:fillRect/>
            </a:stretch>
          </a:blipFill>
        </p:spPr>
        <p:txBody>
          <a:bodyPr wrap="square" lIns="0" tIns="0" rIns="0" bIns="0" rtlCol="0"/>
          <a:lstStyle/>
          <a:p>
            <a:endParaRPr/>
          </a:p>
        </p:txBody>
      </p:sp>
      <p:sp>
        <p:nvSpPr>
          <p:cNvPr id="138" name="object 37">
            <a:extLst>
              <a:ext uri="{FF2B5EF4-FFF2-40B4-BE49-F238E27FC236}">
                <a16:creationId xmlns:a16="http://schemas.microsoft.com/office/drawing/2014/main" id="{5A6CFCBC-0BE6-41D1-85E6-18C593FEAC0C}"/>
              </a:ext>
            </a:extLst>
          </p:cNvPr>
          <p:cNvSpPr/>
          <p:nvPr/>
        </p:nvSpPr>
        <p:spPr>
          <a:xfrm>
            <a:off x="8696959" y="4226559"/>
            <a:ext cx="60960" cy="71120"/>
          </a:xfrm>
          <a:custGeom>
            <a:avLst/>
            <a:gdLst/>
            <a:ahLst/>
            <a:cxnLst/>
            <a:rect l="l" t="t" r="r" b="b"/>
            <a:pathLst>
              <a:path w="60959" h="71120">
                <a:moveTo>
                  <a:pt x="30480" y="0"/>
                </a:moveTo>
                <a:lnTo>
                  <a:pt x="18591" y="2788"/>
                </a:lnTo>
                <a:lnTo>
                  <a:pt x="8905" y="10398"/>
                </a:lnTo>
                <a:lnTo>
                  <a:pt x="2387" y="21699"/>
                </a:lnTo>
                <a:lnTo>
                  <a:pt x="0" y="35559"/>
                </a:lnTo>
                <a:lnTo>
                  <a:pt x="2387" y="49420"/>
                </a:lnTo>
                <a:lnTo>
                  <a:pt x="8905" y="60721"/>
                </a:lnTo>
                <a:lnTo>
                  <a:pt x="18591" y="68331"/>
                </a:lnTo>
                <a:lnTo>
                  <a:pt x="30480" y="71119"/>
                </a:lnTo>
                <a:lnTo>
                  <a:pt x="42368" y="68331"/>
                </a:lnTo>
                <a:lnTo>
                  <a:pt x="52054" y="60721"/>
                </a:lnTo>
                <a:lnTo>
                  <a:pt x="58572" y="49420"/>
                </a:lnTo>
                <a:lnTo>
                  <a:pt x="60960" y="35559"/>
                </a:lnTo>
                <a:lnTo>
                  <a:pt x="58572" y="21699"/>
                </a:lnTo>
                <a:lnTo>
                  <a:pt x="52054" y="10398"/>
                </a:lnTo>
                <a:lnTo>
                  <a:pt x="42368" y="2788"/>
                </a:lnTo>
                <a:lnTo>
                  <a:pt x="30480" y="0"/>
                </a:lnTo>
                <a:close/>
              </a:path>
            </a:pathLst>
          </a:custGeom>
          <a:solidFill>
            <a:srgbClr val="00338D"/>
          </a:solidFill>
        </p:spPr>
        <p:txBody>
          <a:bodyPr wrap="square" lIns="0" tIns="0" rIns="0" bIns="0" rtlCol="0"/>
          <a:lstStyle/>
          <a:p>
            <a:endParaRPr/>
          </a:p>
        </p:txBody>
      </p:sp>
      <p:sp>
        <p:nvSpPr>
          <p:cNvPr id="139" name="object 38">
            <a:extLst>
              <a:ext uri="{FF2B5EF4-FFF2-40B4-BE49-F238E27FC236}">
                <a16:creationId xmlns:a16="http://schemas.microsoft.com/office/drawing/2014/main" id="{71F7E591-D6C1-4324-9E9D-95405496396B}"/>
              </a:ext>
            </a:extLst>
          </p:cNvPr>
          <p:cNvSpPr/>
          <p:nvPr/>
        </p:nvSpPr>
        <p:spPr>
          <a:xfrm>
            <a:off x="8442959" y="3931920"/>
            <a:ext cx="477520" cy="274320"/>
          </a:xfrm>
          <a:custGeom>
            <a:avLst/>
            <a:gdLst/>
            <a:ahLst/>
            <a:cxnLst/>
            <a:rect l="l" t="t" r="r" b="b"/>
            <a:pathLst>
              <a:path w="477520" h="274320">
                <a:moveTo>
                  <a:pt x="477520" y="0"/>
                </a:moveTo>
                <a:lnTo>
                  <a:pt x="400939" y="0"/>
                </a:lnTo>
                <a:lnTo>
                  <a:pt x="388493" y="53593"/>
                </a:lnTo>
                <a:lnTo>
                  <a:pt x="0" y="53593"/>
                </a:lnTo>
                <a:lnTo>
                  <a:pt x="57912" y="274319"/>
                </a:lnTo>
                <a:lnTo>
                  <a:pt x="356362" y="274319"/>
                </a:lnTo>
                <a:lnTo>
                  <a:pt x="363305" y="247522"/>
                </a:lnTo>
                <a:lnTo>
                  <a:pt x="76581" y="247522"/>
                </a:lnTo>
                <a:lnTo>
                  <a:pt x="57912" y="177291"/>
                </a:lnTo>
                <a:lnTo>
                  <a:pt x="381502" y="177291"/>
                </a:lnTo>
                <a:lnTo>
                  <a:pt x="388445" y="150494"/>
                </a:lnTo>
                <a:lnTo>
                  <a:pt x="51689" y="150494"/>
                </a:lnTo>
                <a:lnTo>
                  <a:pt x="34798" y="80390"/>
                </a:lnTo>
                <a:lnTo>
                  <a:pt x="406610" y="80390"/>
                </a:lnTo>
                <a:lnTo>
                  <a:pt x="420497" y="26796"/>
                </a:lnTo>
                <a:lnTo>
                  <a:pt x="477520" y="26796"/>
                </a:lnTo>
                <a:lnTo>
                  <a:pt x="477520" y="0"/>
                </a:lnTo>
                <a:close/>
              </a:path>
              <a:path w="477520" h="274320">
                <a:moveTo>
                  <a:pt x="381502" y="177291"/>
                </a:moveTo>
                <a:lnTo>
                  <a:pt x="356362" y="177291"/>
                </a:lnTo>
                <a:lnTo>
                  <a:pt x="336804" y="247522"/>
                </a:lnTo>
                <a:lnTo>
                  <a:pt x="363305" y="247522"/>
                </a:lnTo>
                <a:lnTo>
                  <a:pt x="381502" y="177291"/>
                </a:lnTo>
                <a:close/>
              </a:path>
              <a:path w="477520" h="274320">
                <a:moveTo>
                  <a:pt x="406610" y="80390"/>
                </a:moveTo>
                <a:lnTo>
                  <a:pt x="379475" y="80390"/>
                </a:lnTo>
                <a:lnTo>
                  <a:pt x="362585" y="150494"/>
                </a:lnTo>
                <a:lnTo>
                  <a:pt x="388445" y="150494"/>
                </a:lnTo>
                <a:lnTo>
                  <a:pt x="406610" y="80390"/>
                </a:lnTo>
                <a:close/>
              </a:path>
            </a:pathLst>
          </a:custGeom>
          <a:solidFill>
            <a:srgbClr val="00338D"/>
          </a:solidFill>
        </p:spPr>
        <p:txBody>
          <a:bodyPr wrap="square" lIns="0" tIns="0" rIns="0" bIns="0" rtlCol="0"/>
          <a:lstStyle/>
          <a:p>
            <a:endParaRPr/>
          </a:p>
        </p:txBody>
      </p:sp>
      <p:sp>
        <p:nvSpPr>
          <p:cNvPr id="140" name="object 39">
            <a:extLst>
              <a:ext uri="{FF2B5EF4-FFF2-40B4-BE49-F238E27FC236}">
                <a16:creationId xmlns:a16="http://schemas.microsoft.com/office/drawing/2014/main" id="{06D2FA94-22EE-4BB9-A20A-8CF7BC05001C}"/>
              </a:ext>
            </a:extLst>
          </p:cNvPr>
          <p:cNvSpPr txBox="1"/>
          <p:nvPr/>
        </p:nvSpPr>
        <p:spPr>
          <a:xfrm>
            <a:off x="9058909" y="2860103"/>
            <a:ext cx="2072005" cy="734060"/>
          </a:xfrm>
          <a:prstGeom prst="rect">
            <a:avLst/>
          </a:prstGeom>
        </p:spPr>
        <p:txBody>
          <a:bodyPr vert="horz" wrap="square" lIns="0" tIns="20320" rIns="0" bIns="0" rtlCol="0">
            <a:spAutoFit/>
          </a:bodyPr>
          <a:lstStyle/>
          <a:p>
            <a:pPr marL="12700" marR="5080">
              <a:lnSpc>
                <a:spcPct val="96800"/>
              </a:lnSpc>
              <a:spcBef>
                <a:spcPts val="160"/>
              </a:spcBef>
            </a:pPr>
            <a:r>
              <a:rPr sz="1600" b="1" spc="-15" dirty="0">
                <a:solidFill>
                  <a:srgbClr val="00338D"/>
                </a:solidFill>
                <a:latin typeface="Arial"/>
                <a:cs typeface="Arial"/>
              </a:rPr>
              <a:t>47</a:t>
            </a:r>
            <a:r>
              <a:rPr sz="1050" b="1" spc="-15" dirty="0">
                <a:solidFill>
                  <a:srgbClr val="00338D"/>
                </a:solidFill>
                <a:latin typeface="Arial"/>
                <a:cs typeface="Arial"/>
              </a:rPr>
              <a:t>% </a:t>
            </a:r>
            <a:r>
              <a:rPr sz="1050" spc="-5" dirty="0">
                <a:solidFill>
                  <a:srgbClr val="00338D"/>
                </a:solidFill>
                <a:latin typeface="Arial"/>
                <a:cs typeface="Arial"/>
              </a:rPr>
              <a:t>using Aldi </a:t>
            </a:r>
            <a:r>
              <a:rPr sz="1050" spc="-30" dirty="0">
                <a:solidFill>
                  <a:srgbClr val="00338D"/>
                </a:solidFill>
                <a:latin typeface="Arial"/>
                <a:cs typeface="Arial"/>
              </a:rPr>
              <a:t>for </a:t>
            </a:r>
            <a:r>
              <a:rPr sz="1050" spc="-10" dirty="0">
                <a:solidFill>
                  <a:srgbClr val="00338D"/>
                </a:solidFill>
                <a:latin typeface="Arial"/>
                <a:cs typeface="Arial"/>
              </a:rPr>
              <a:t>main </a:t>
            </a:r>
            <a:r>
              <a:rPr sz="1050" spc="-15" dirty="0">
                <a:solidFill>
                  <a:srgbClr val="00338D"/>
                </a:solidFill>
                <a:latin typeface="Arial"/>
                <a:cs typeface="Arial"/>
              </a:rPr>
              <a:t>shopping  </a:t>
            </a:r>
            <a:r>
              <a:rPr sz="1050" spc="-20" dirty="0">
                <a:solidFill>
                  <a:srgbClr val="00338D"/>
                </a:solidFill>
                <a:latin typeface="Arial"/>
                <a:cs typeface="Arial"/>
              </a:rPr>
              <a:t>(y-o-y</a:t>
            </a:r>
            <a:r>
              <a:rPr sz="1050" spc="-25" dirty="0">
                <a:solidFill>
                  <a:srgbClr val="00338D"/>
                </a:solidFill>
                <a:latin typeface="Arial"/>
                <a:cs typeface="Arial"/>
              </a:rPr>
              <a:t> </a:t>
            </a:r>
            <a:r>
              <a:rPr sz="1050" spc="-5" dirty="0">
                <a:solidFill>
                  <a:srgbClr val="00338D"/>
                </a:solidFill>
                <a:latin typeface="Arial"/>
                <a:cs typeface="Arial"/>
              </a:rPr>
              <a:t>6</a:t>
            </a:r>
            <a:r>
              <a:rPr sz="1050" spc="-75" dirty="0">
                <a:solidFill>
                  <a:srgbClr val="00338D"/>
                </a:solidFill>
                <a:latin typeface="Arial"/>
                <a:cs typeface="Arial"/>
              </a:rPr>
              <a:t> </a:t>
            </a:r>
            <a:r>
              <a:rPr sz="1050" spc="-15" dirty="0">
                <a:solidFill>
                  <a:srgbClr val="00338D"/>
                </a:solidFill>
                <a:latin typeface="Arial"/>
                <a:cs typeface="Arial"/>
              </a:rPr>
              <a:t>percent</a:t>
            </a:r>
            <a:r>
              <a:rPr sz="1050" spc="-30" dirty="0">
                <a:solidFill>
                  <a:srgbClr val="00338D"/>
                </a:solidFill>
                <a:latin typeface="Arial"/>
                <a:cs typeface="Arial"/>
              </a:rPr>
              <a:t> </a:t>
            </a:r>
            <a:r>
              <a:rPr sz="1050" spc="-15" dirty="0">
                <a:solidFill>
                  <a:srgbClr val="00338D"/>
                </a:solidFill>
                <a:latin typeface="Arial"/>
                <a:cs typeface="Arial"/>
              </a:rPr>
              <a:t>point</a:t>
            </a:r>
            <a:r>
              <a:rPr sz="1050" spc="-30" dirty="0">
                <a:solidFill>
                  <a:srgbClr val="00338D"/>
                </a:solidFill>
                <a:latin typeface="Arial"/>
                <a:cs typeface="Arial"/>
              </a:rPr>
              <a:t> </a:t>
            </a:r>
            <a:r>
              <a:rPr sz="1050" spc="-20" dirty="0">
                <a:solidFill>
                  <a:srgbClr val="00338D"/>
                </a:solidFill>
                <a:latin typeface="Arial"/>
                <a:cs typeface="Arial"/>
              </a:rPr>
              <a:t>growth)</a:t>
            </a:r>
            <a:r>
              <a:rPr sz="1050" spc="-110" dirty="0">
                <a:solidFill>
                  <a:srgbClr val="00338D"/>
                </a:solidFill>
                <a:latin typeface="Arial"/>
                <a:cs typeface="Arial"/>
              </a:rPr>
              <a:t> </a:t>
            </a:r>
            <a:r>
              <a:rPr sz="1050" spc="-10" dirty="0">
                <a:solidFill>
                  <a:srgbClr val="00338D"/>
                </a:solidFill>
                <a:latin typeface="Arial"/>
                <a:cs typeface="Arial"/>
              </a:rPr>
              <a:t>—</a:t>
            </a:r>
            <a:r>
              <a:rPr sz="1050" spc="-60" dirty="0">
                <a:solidFill>
                  <a:srgbClr val="00338D"/>
                </a:solidFill>
                <a:latin typeface="Arial"/>
                <a:cs typeface="Arial"/>
              </a:rPr>
              <a:t> </a:t>
            </a:r>
            <a:r>
              <a:rPr sz="1050" b="1" spc="-70" dirty="0">
                <a:solidFill>
                  <a:srgbClr val="00338D"/>
                </a:solidFill>
                <a:latin typeface="Arial"/>
                <a:cs typeface="Arial"/>
              </a:rPr>
              <a:t>the  </a:t>
            </a:r>
            <a:r>
              <a:rPr sz="1050" b="1" spc="-10" dirty="0">
                <a:solidFill>
                  <a:srgbClr val="00338D"/>
                </a:solidFill>
                <a:latin typeface="Arial"/>
                <a:cs typeface="Arial"/>
              </a:rPr>
              <a:t>same </a:t>
            </a:r>
            <a:r>
              <a:rPr sz="1050" b="1" spc="-15" dirty="0">
                <a:solidFill>
                  <a:srgbClr val="00338D"/>
                </a:solidFill>
                <a:latin typeface="Arial"/>
                <a:cs typeface="Arial"/>
              </a:rPr>
              <a:t>proportion </a:t>
            </a:r>
            <a:r>
              <a:rPr sz="1050" b="1" spc="20" dirty="0">
                <a:solidFill>
                  <a:srgbClr val="00338D"/>
                </a:solidFill>
                <a:latin typeface="Arial"/>
                <a:cs typeface="Arial"/>
              </a:rPr>
              <a:t>as </a:t>
            </a:r>
            <a:r>
              <a:rPr sz="1050" b="1" spc="-20" dirty="0">
                <a:solidFill>
                  <a:srgbClr val="00338D"/>
                </a:solidFill>
                <a:latin typeface="Arial"/>
                <a:cs typeface="Arial"/>
              </a:rPr>
              <a:t>supermarket  </a:t>
            </a:r>
            <a:r>
              <a:rPr sz="1050" b="1" spc="-15" dirty="0">
                <a:solidFill>
                  <a:srgbClr val="00338D"/>
                </a:solidFill>
                <a:latin typeface="Arial"/>
                <a:cs typeface="Arial"/>
              </a:rPr>
              <a:t>shoppers</a:t>
            </a:r>
            <a:endParaRPr sz="1050">
              <a:latin typeface="Arial"/>
              <a:cs typeface="Arial"/>
            </a:endParaRPr>
          </a:p>
        </p:txBody>
      </p:sp>
      <p:sp>
        <p:nvSpPr>
          <p:cNvPr id="141" name="object 40">
            <a:extLst>
              <a:ext uri="{FF2B5EF4-FFF2-40B4-BE49-F238E27FC236}">
                <a16:creationId xmlns:a16="http://schemas.microsoft.com/office/drawing/2014/main" id="{9A216E73-7E05-420C-BB88-1C87C0DD0ED4}"/>
              </a:ext>
            </a:extLst>
          </p:cNvPr>
          <p:cNvSpPr/>
          <p:nvPr/>
        </p:nvSpPr>
        <p:spPr>
          <a:xfrm>
            <a:off x="8442959" y="2856720"/>
            <a:ext cx="386080" cy="729759"/>
          </a:xfrm>
          <a:prstGeom prst="rect">
            <a:avLst/>
          </a:prstGeom>
          <a:blipFill>
            <a:blip r:embed="rId5" cstate="print"/>
            <a:stretch>
              <a:fillRect/>
            </a:stretch>
          </a:blipFill>
        </p:spPr>
        <p:txBody>
          <a:bodyPr wrap="square" lIns="0" tIns="0" rIns="0" bIns="0" rtlCol="0"/>
          <a:lstStyle/>
          <a:p>
            <a:endParaRPr/>
          </a:p>
        </p:txBody>
      </p:sp>
      <p:sp>
        <p:nvSpPr>
          <p:cNvPr id="142" name="object 41">
            <a:extLst>
              <a:ext uri="{FF2B5EF4-FFF2-40B4-BE49-F238E27FC236}">
                <a16:creationId xmlns:a16="http://schemas.microsoft.com/office/drawing/2014/main" id="{9AE0B5E8-B48C-4F3B-A34F-C51300C91EE0}"/>
              </a:ext>
            </a:extLst>
          </p:cNvPr>
          <p:cNvSpPr txBox="1"/>
          <p:nvPr/>
        </p:nvSpPr>
        <p:spPr>
          <a:xfrm>
            <a:off x="995680" y="1869439"/>
            <a:ext cx="2651760" cy="274320"/>
          </a:xfrm>
          <a:prstGeom prst="rect">
            <a:avLst/>
          </a:prstGeom>
          <a:solidFill>
            <a:srgbClr val="00338D"/>
          </a:solidFill>
        </p:spPr>
        <p:txBody>
          <a:bodyPr vert="horz" wrap="square" lIns="0" tIns="57150" rIns="0" bIns="0" rtlCol="0">
            <a:spAutoFit/>
          </a:bodyPr>
          <a:lstStyle/>
          <a:p>
            <a:pPr marL="92075">
              <a:lnSpc>
                <a:spcPct val="100000"/>
              </a:lnSpc>
              <a:spcBef>
                <a:spcPts val="450"/>
              </a:spcBef>
            </a:pPr>
            <a:r>
              <a:rPr sz="1050" b="1" spc="-10" dirty="0">
                <a:solidFill>
                  <a:srgbClr val="FFFFFF"/>
                </a:solidFill>
                <a:latin typeface="Arial"/>
                <a:cs typeface="Arial"/>
              </a:rPr>
              <a:t>Supermarket </a:t>
            </a:r>
            <a:r>
              <a:rPr sz="1050" b="1" spc="-15" dirty="0">
                <a:solidFill>
                  <a:srgbClr val="FFFFFF"/>
                </a:solidFill>
                <a:latin typeface="Arial"/>
                <a:cs typeface="Arial"/>
              </a:rPr>
              <a:t>and </a:t>
            </a:r>
            <a:r>
              <a:rPr sz="1050" b="1" spc="-30" dirty="0">
                <a:solidFill>
                  <a:srgbClr val="FFFFFF"/>
                </a:solidFill>
                <a:latin typeface="Arial"/>
                <a:cs typeface="Arial"/>
              </a:rPr>
              <a:t>hypermarket</a:t>
            </a:r>
            <a:r>
              <a:rPr sz="1050" b="1" spc="-190" dirty="0">
                <a:solidFill>
                  <a:srgbClr val="FFFFFF"/>
                </a:solidFill>
                <a:latin typeface="Arial"/>
                <a:cs typeface="Arial"/>
              </a:rPr>
              <a:t> </a:t>
            </a:r>
            <a:r>
              <a:rPr sz="1050" b="1" spc="-35" dirty="0">
                <a:solidFill>
                  <a:srgbClr val="FFFFFF"/>
                </a:solidFill>
                <a:latin typeface="Arial"/>
                <a:cs typeface="Arial"/>
              </a:rPr>
              <a:t>shoppers</a:t>
            </a:r>
            <a:endParaRPr sz="1050">
              <a:latin typeface="Arial"/>
              <a:cs typeface="Arial"/>
            </a:endParaRPr>
          </a:p>
        </p:txBody>
      </p:sp>
      <p:sp>
        <p:nvSpPr>
          <p:cNvPr id="143" name="object 42">
            <a:extLst>
              <a:ext uri="{FF2B5EF4-FFF2-40B4-BE49-F238E27FC236}">
                <a16:creationId xmlns:a16="http://schemas.microsoft.com/office/drawing/2014/main" id="{FEAAB6FA-28C4-4FE1-AFF4-A30607ED7FFE}"/>
              </a:ext>
            </a:extLst>
          </p:cNvPr>
          <p:cNvSpPr txBox="1"/>
          <p:nvPr/>
        </p:nvSpPr>
        <p:spPr>
          <a:xfrm>
            <a:off x="3860800" y="1869439"/>
            <a:ext cx="4307840" cy="274320"/>
          </a:xfrm>
          <a:prstGeom prst="rect">
            <a:avLst/>
          </a:prstGeom>
          <a:solidFill>
            <a:srgbClr val="00338D"/>
          </a:solidFill>
        </p:spPr>
        <p:txBody>
          <a:bodyPr vert="horz" wrap="square" lIns="0" tIns="57150" rIns="0" bIns="0" rtlCol="0">
            <a:spAutoFit/>
          </a:bodyPr>
          <a:lstStyle/>
          <a:p>
            <a:pPr marL="93980">
              <a:lnSpc>
                <a:spcPct val="100000"/>
              </a:lnSpc>
              <a:spcBef>
                <a:spcPts val="450"/>
              </a:spcBef>
            </a:pPr>
            <a:r>
              <a:rPr sz="1050" b="1" spc="-25" dirty="0">
                <a:solidFill>
                  <a:srgbClr val="FFFFFF"/>
                </a:solidFill>
                <a:latin typeface="Arial"/>
                <a:cs typeface="Arial"/>
              </a:rPr>
              <a:t>Discount</a:t>
            </a:r>
            <a:r>
              <a:rPr sz="1050" b="1" spc="-85" dirty="0">
                <a:solidFill>
                  <a:srgbClr val="FFFFFF"/>
                </a:solidFill>
                <a:latin typeface="Arial"/>
                <a:cs typeface="Arial"/>
              </a:rPr>
              <a:t> </a:t>
            </a:r>
            <a:r>
              <a:rPr sz="1050" b="1" spc="-15" dirty="0">
                <a:solidFill>
                  <a:srgbClr val="FFFFFF"/>
                </a:solidFill>
                <a:latin typeface="Arial"/>
                <a:cs typeface="Arial"/>
              </a:rPr>
              <a:t>shoppers</a:t>
            </a:r>
            <a:endParaRPr sz="1050">
              <a:latin typeface="Arial"/>
              <a:cs typeface="Arial"/>
            </a:endParaRPr>
          </a:p>
        </p:txBody>
      </p:sp>
      <p:sp>
        <p:nvSpPr>
          <p:cNvPr id="144" name="object 43">
            <a:extLst>
              <a:ext uri="{FF2B5EF4-FFF2-40B4-BE49-F238E27FC236}">
                <a16:creationId xmlns:a16="http://schemas.microsoft.com/office/drawing/2014/main" id="{20FAEF24-5E14-4C23-BA48-6F57FB130D4B}"/>
              </a:ext>
            </a:extLst>
          </p:cNvPr>
          <p:cNvSpPr/>
          <p:nvPr/>
        </p:nvSpPr>
        <p:spPr>
          <a:xfrm>
            <a:off x="3972559" y="2448560"/>
            <a:ext cx="1554480" cy="182880"/>
          </a:xfrm>
          <a:custGeom>
            <a:avLst/>
            <a:gdLst/>
            <a:ahLst/>
            <a:cxnLst/>
            <a:rect l="l" t="t" r="r" b="b"/>
            <a:pathLst>
              <a:path w="1554479" h="182880">
                <a:moveTo>
                  <a:pt x="0" y="182879"/>
                </a:moveTo>
                <a:lnTo>
                  <a:pt x="1554480" y="182879"/>
                </a:lnTo>
                <a:lnTo>
                  <a:pt x="1554480" y="0"/>
                </a:lnTo>
                <a:lnTo>
                  <a:pt x="0" y="0"/>
                </a:lnTo>
                <a:lnTo>
                  <a:pt x="0" y="182879"/>
                </a:lnTo>
                <a:close/>
              </a:path>
            </a:pathLst>
          </a:custGeom>
          <a:solidFill>
            <a:srgbClr val="EFEFEF"/>
          </a:solidFill>
        </p:spPr>
        <p:txBody>
          <a:bodyPr wrap="square" lIns="0" tIns="0" rIns="0" bIns="0" rtlCol="0"/>
          <a:lstStyle/>
          <a:p>
            <a:endParaRPr/>
          </a:p>
        </p:txBody>
      </p:sp>
      <p:sp>
        <p:nvSpPr>
          <p:cNvPr id="145" name="object 44">
            <a:extLst>
              <a:ext uri="{FF2B5EF4-FFF2-40B4-BE49-F238E27FC236}">
                <a16:creationId xmlns:a16="http://schemas.microsoft.com/office/drawing/2014/main" id="{4F8525C2-3B3A-45E5-9685-D31810E62427}"/>
              </a:ext>
            </a:extLst>
          </p:cNvPr>
          <p:cNvSpPr txBox="1"/>
          <p:nvPr/>
        </p:nvSpPr>
        <p:spPr>
          <a:xfrm>
            <a:off x="4312284" y="2448877"/>
            <a:ext cx="901700" cy="184785"/>
          </a:xfrm>
          <a:prstGeom prst="rect">
            <a:avLst/>
          </a:prstGeom>
        </p:spPr>
        <p:txBody>
          <a:bodyPr vert="horz" wrap="square" lIns="0" tIns="11430" rIns="0" bIns="0" rtlCol="0">
            <a:spAutoFit/>
          </a:bodyPr>
          <a:lstStyle/>
          <a:p>
            <a:pPr marL="12700">
              <a:lnSpc>
                <a:spcPct val="100000"/>
              </a:lnSpc>
              <a:spcBef>
                <a:spcPts val="90"/>
              </a:spcBef>
            </a:pPr>
            <a:r>
              <a:rPr sz="1050" b="1" spc="-10" dirty="0">
                <a:solidFill>
                  <a:srgbClr val="00338D"/>
                </a:solidFill>
                <a:latin typeface="Arial"/>
                <a:cs typeface="Arial"/>
              </a:rPr>
              <a:t>Aldi</a:t>
            </a:r>
            <a:r>
              <a:rPr sz="1050" b="1" spc="-55" dirty="0">
                <a:solidFill>
                  <a:srgbClr val="00338D"/>
                </a:solidFill>
                <a:latin typeface="Arial"/>
                <a:cs typeface="Arial"/>
              </a:rPr>
              <a:t> </a:t>
            </a:r>
            <a:r>
              <a:rPr sz="1050" b="1" spc="-15" dirty="0">
                <a:solidFill>
                  <a:srgbClr val="00338D"/>
                </a:solidFill>
                <a:latin typeface="Arial"/>
                <a:cs typeface="Arial"/>
              </a:rPr>
              <a:t>shoppers</a:t>
            </a:r>
            <a:endParaRPr sz="1050">
              <a:latin typeface="Arial"/>
              <a:cs typeface="Arial"/>
            </a:endParaRPr>
          </a:p>
        </p:txBody>
      </p:sp>
      <p:sp>
        <p:nvSpPr>
          <p:cNvPr id="146" name="object 45">
            <a:extLst>
              <a:ext uri="{FF2B5EF4-FFF2-40B4-BE49-F238E27FC236}">
                <a16:creationId xmlns:a16="http://schemas.microsoft.com/office/drawing/2014/main" id="{5F057886-938B-4AA1-B31E-7B255871C97F}"/>
              </a:ext>
            </a:extLst>
          </p:cNvPr>
          <p:cNvSpPr/>
          <p:nvPr/>
        </p:nvSpPr>
        <p:spPr>
          <a:xfrm>
            <a:off x="6350000" y="2448560"/>
            <a:ext cx="1554480" cy="182880"/>
          </a:xfrm>
          <a:custGeom>
            <a:avLst/>
            <a:gdLst/>
            <a:ahLst/>
            <a:cxnLst/>
            <a:rect l="l" t="t" r="r" b="b"/>
            <a:pathLst>
              <a:path w="1554479" h="182880">
                <a:moveTo>
                  <a:pt x="0" y="182879"/>
                </a:moveTo>
                <a:lnTo>
                  <a:pt x="1554479" y="182879"/>
                </a:lnTo>
                <a:lnTo>
                  <a:pt x="1554479" y="0"/>
                </a:lnTo>
                <a:lnTo>
                  <a:pt x="0" y="0"/>
                </a:lnTo>
                <a:lnTo>
                  <a:pt x="0" y="182879"/>
                </a:lnTo>
                <a:close/>
              </a:path>
            </a:pathLst>
          </a:custGeom>
          <a:solidFill>
            <a:srgbClr val="EFEFEF"/>
          </a:solidFill>
        </p:spPr>
        <p:txBody>
          <a:bodyPr wrap="square" lIns="0" tIns="0" rIns="0" bIns="0" rtlCol="0"/>
          <a:lstStyle/>
          <a:p>
            <a:endParaRPr/>
          </a:p>
        </p:txBody>
      </p:sp>
      <p:sp>
        <p:nvSpPr>
          <p:cNvPr id="147" name="object 46">
            <a:extLst>
              <a:ext uri="{FF2B5EF4-FFF2-40B4-BE49-F238E27FC236}">
                <a16:creationId xmlns:a16="http://schemas.microsoft.com/office/drawing/2014/main" id="{A046E7FD-6375-42DD-BA7D-D163D1CD84E3}"/>
              </a:ext>
            </a:extLst>
          </p:cNvPr>
          <p:cNvSpPr txBox="1"/>
          <p:nvPr/>
        </p:nvSpPr>
        <p:spPr>
          <a:xfrm>
            <a:off x="6691630" y="2449195"/>
            <a:ext cx="890269" cy="184150"/>
          </a:xfrm>
          <a:prstGeom prst="rect">
            <a:avLst/>
          </a:prstGeom>
        </p:spPr>
        <p:txBody>
          <a:bodyPr vert="horz" wrap="square" lIns="0" tIns="11430" rIns="0" bIns="0" rtlCol="0">
            <a:spAutoFit/>
          </a:bodyPr>
          <a:lstStyle/>
          <a:p>
            <a:pPr marL="12700">
              <a:lnSpc>
                <a:spcPct val="100000"/>
              </a:lnSpc>
              <a:spcBef>
                <a:spcPts val="90"/>
              </a:spcBef>
            </a:pPr>
            <a:r>
              <a:rPr sz="1050" b="1" dirty="0">
                <a:solidFill>
                  <a:srgbClr val="00338D"/>
                </a:solidFill>
                <a:latin typeface="Arial"/>
                <a:cs typeface="Arial"/>
              </a:rPr>
              <a:t>Lidl</a:t>
            </a:r>
            <a:r>
              <a:rPr sz="1050" b="1" spc="-65" dirty="0">
                <a:solidFill>
                  <a:srgbClr val="00338D"/>
                </a:solidFill>
                <a:latin typeface="Arial"/>
                <a:cs typeface="Arial"/>
              </a:rPr>
              <a:t> </a:t>
            </a:r>
            <a:r>
              <a:rPr sz="1050" b="1" spc="-15" dirty="0">
                <a:solidFill>
                  <a:srgbClr val="00338D"/>
                </a:solidFill>
                <a:latin typeface="Arial"/>
                <a:cs typeface="Arial"/>
              </a:rPr>
              <a:t>shoppers</a:t>
            </a:r>
            <a:endParaRPr sz="1050">
              <a:latin typeface="Arial"/>
              <a:cs typeface="Arial"/>
            </a:endParaRPr>
          </a:p>
        </p:txBody>
      </p:sp>
      <p:sp>
        <p:nvSpPr>
          <p:cNvPr id="148" name="object 47">
            <a:extLst>
              <a:ext uri="{FF2B5EF4-FFF2-40B4-BE49-F238E27FC236}">
                <a16:creationId xmlns:a16="http://schemas.microsoft.com/office/drawing/2014/main" id="{9C11412B-9308-439E-86D3-0102F4306C62}"/>
              </a:ext>
            </a:extLst>
          </p:cNvPr>
          <p:cNvSpPr txBox="1"/>
          <p:nvPr/>
        </p:nvSpPr>
        <p:spPr>
          <a:xfrm>
            <a:off x="9058909" y="4762817"/>
            <a:ext cx="1960245" cy="551180"/>
          </a:xfrm>
          <a:prstGeom prst="rect">
            <a:avLst/>
          </a:prstGeom>
        </p:spPr>
        <p:txBody>
          <a:bodyPr vert="horz" wrap="square" lIns="0" tIns="21590" rIns="0" bIns="0" rtlCol="0">
            <a:spAutoFit/>
          </a:bodyPr>
          <a:lstStyle/>
          <a:p>
            <a:pPr marL="12700" marR="5080">
              <a:lnSpc>
                <a:spcPct val="95600"/>
              </a:lnSpc>
              <a:spcBef>
                <a:spcPts val="170"/>
              </a:spcBef>
            </a:pPr>
            <a:r>
              <a:rPr sz="1050" spc="-30" dirty="0">
                <a:solidFill>
                  <a:srgbClr val="00338D"/>
                </a:solidFill>
                <a:latin typeface="Arial"/>
                <a:cs typeface="Arial"/>
              </a:rPr>
              <a:t>IGD </a:t>
            </a:r>
            <a:r>
              <a:rPr sz="1050" spc="-5" dirty="0">
                <a:solidFill>
                  <a:srgbClr val="00338D"/>
                </a:solidFill>
                <a:latin typeface="Arial"/>
                <a:cs typeface="Arial"/>
              </a:rPr>
              <a:t>predicts: </a:t>
            </a:r>
            <a:r>
              <a:rPr sz="1450" b="1" spc="-10" dirty="0">
                <a:solidFill>
                  <a:srgbClr val="00338D"/>
                </a:solidFill>
                <a:latin typeface="Arial"/>
                <a:cs typeface="Arial"/>
              </a:rPr>
              <a:t>£1 </a:t>
            </a:r>
            <a:r>
              <a:rPr sz="1050" spc="-5" dirty="0">
                <a:solidFill>
                  <a:srgbClr val="00338D"/>
                </a:solidFill>
                <a:latin typeface="Arial"/>
                <a:cs typeface="Arial"/>
              </a:rPr>
              <a:t>in </a:t>
            </a:r>
            <a:r>
              <a:rPr sz="1050" spc="-45" dirty="0">
                <a:solidFill>
                  <a:srgbClr val="00338D"/>
                </a:solidFill>
                <a:latin typeface="Arial"/>
                <a:cs typeface="Arial"/>
              </a:rPr>
              <a:t>every </a:t>
            </a:r>
            <a:r>
              <a:rPr sz="1450" b="1" spc="-10" dirty="0">
                <a:solidFill>
                  <a:srgbClr val="00338D"/>
                </a:solidFill>
                <a:latin typeface="Arial"/>
                <a:cs typeface="Arial"/>
              </a:rPr>
              <a:t>£7  </a:t>
            </a:r>
            <a:r>
              <a:rPr sz="1050" spc="-10" dirty="0">
                <a:solidFill>
                  <a:srgbClr val="00338D"/>
                </a:solidFill>
                <a:latin typeface="Arial"/>
                <a:cs typeface="Arial"/>
              </a:rPr>
              <a:t>spent</a:t>
            </a:r>
            <a:r>
              <a:rPr sz="1050" spc="-35" dirty="0">
                <a:solidFill>
                  <a:srgbClr val="00338D"/>
                </a:solidFill>
                <a:latin typeface="Arial"/>
                <a:cs typeface="Arial"/>
              </a:rPr>
              <a:t> </a:t>
            </a:r>
            <a:r>
              <a:rPr sz="1050" spc="-20" dirty="0">
                <a:solidFill>
                  <a:srgbClr val="00338D"/>
                </a:solidFill>
                <a:latin typeface="Arial"/>
                <a:cs typeface="Arial"/>
              </a:rPr>
              <a:t>on</a:t>
            </a:r>
            <a:r>
              <a:rPr sz="1050" spc="-80" dirty="0">
                <a:solidFill>
                  <a:srgbClr val="00338D"/>
                </a:solidFill>
                <a:latin typeface="Arial"/>
                <a:cs typeface="Arial"/>
              </a:rPr>
              <a:t> </a:t>
            </a:r>
            <a:r>
              <a:rPr sz="1050" spc="-20" dirty="0">
                <a:solidFill>
                  <a:srgbClr val="00338D"/>
                </a:solidFill>
                <a:latin typeface="Arial"/>
                <a:cs typeface="Arial"/>
              </a:rPr>
              <a:t>groceries</a:t>
            </a:r>
            <a:r>
              <a:rPr sz="1050" spc="-25" dirty="0">
                <a:solidFill>
                  <a:srgbClr val="00338D"/>
                </a:solidFill>
                <a:latin typeface="Arial"/>
                <a:cs typeface="Arial"/>
              </a:rPr>
              <a:t> </a:t>
            </a:r>
            <a:r>
              <a:rPr sz="1050" spc="-10" dirty="0">
                <a:solidFill>
                  <a:srgbClr val="00338D"/>
                </a:solidFill>
                <a:latin typeface="Arial"/>
                <a:cs typeface="Arial"/>
              </a:rPr>
              <a:t>will</a:t>
            </a:r>
            <a:r>
              <a:rPr sz="1050" spc="-50" dirty="0">
                <a:solidFill>
                  <a:srgbClr val="00338D"/>
                </a:solidFill>
                <a:latin typeface="Arial"/>
                <a:cs typeface="Arial"/>
              </a:rPr>
              <a:t> </a:t>
            </a:r>
            <a:r>
              <a:rPr sz="1050" spc="-20" dirty="0">
                <a:solidFill>
                  <a:srgbClr val="00338D"/>
                </a:solidFill>
                <a:latin typeface="Arial"/>
                <a:cs typeface="Arial"/>
              </a:rPr>
              <a:t>be</a:t>
            </a:r>
            <a:r>
              <a:rPr sz="1050" spc="-80" dirty="0">
                <a:solidFill>
                  <a:srgbClr val="00338D"/>
                </a:solidFill>
                <a:latin typeface="Arial"/>
                <a:cs typeface="Arial"/>
              </a:rPr>
              <a:t> </a:t>
            </a:r>
            <a:r>
              <a:rPr sz="1050" spc="-10" dirty="0">
                <a:solidFill>
                  <a:srgbClr val="00338D"/>
                </a:solidFill>
                <a:latin typeface="Arial"/>
                <a:cs typeface="Arial"/>
              </a:rPr>
              <a:t>spent</a:t>
            </a:r>
            <a:r>
              <a:rPr sz="1050" spc="-110" dirty="0">
                <a:solidFill>
                  <a:srgbClr val="00338D"/>
                </a:solidFill>
                <a:latin typeface="Arial"/>
                <a:cs typeface="Arial"/>
              </a:rPr>
              <a:t> </a:t>
            </a:r>
            <a:r>
              <a:rPr sz="1050" spc="-15" dirty="0">
                <a:solidFill>
                  <a:srgbClr val="00338D"/>
                </a:solidFill>
                <a:latin typeface="Arial"/>
                <a:cs typeface="Arial"/>
              </a:rPr>
              <a:t>at  </a:t>
            </a:r>
            <a:r>
              <a:rPr sz="1050" spc="-10" dirty="0">
                <a:solidFill>
                  <a:srgbClr val="00338D"/>
                </a:solidFill>
                <a:latin typeface="Arial"/>
                <a:cs typeface="Arial"/>
              </a:rPr>
              <a:t>a </a:t>
            </a:r>
            <a:r>
              <a:rPr sz="1050" b="1" spc="-20" dirty="0">
                <a:solidFill>
                  <a:srgbClr val="00338D"/>
                </a:solidFill>
                <a:latin typeface="Arial"/>
                <a:cs typeface="Arial"/>
              </a:rPr>
              <a:t>discount </a:t>
            </a:r>
            <a:r>
              <a:rPr sz="1050" b="1" spc="-35" dirty="0">
                <a:solidFill>
                  <a:srgbClr val="00338D"/>
                </a:solidFill>
                <a:latin typeface="Arial"/>
                <a:cs typeface="Arial"/>
              </a:rPr>
              <a:t>store </a:t>
            </a:r>
            <a:r>
              <a:rPr sz="1050" spc="-20" dirty="0">
                <a:solidFill>
                  <a:srgbClr val="00338D"/>
                </a:solidFill>
                <a:latin typeface="Arial"/>
                <a:cs typeface="Arial"/>
              </a:rPr>
              <a:t>by</a:t>
            </a:r>
            <a:r>
              <a:rPr sz="1050" spc="-90" dirty="0">
                <a:solidFill>
                  <a:srgbClr val="00338D"/>
                </a:solidFill>
                <a:latin typeface="Arial"/>
                <a:cs typeface="Arial"/>
              </a:rPr>
              <a:t> </a:t>
            </a:r>
            <a:r>
              <a:rPr sz="1050" b="1" spc="-30" dirty="0">
                <a:solidFill>
                  <a:srgbClr val="00338D"/>
                </a:solidFill>
                <a:latin typeface="Arial"/>
                <a:cs typeface="Arial"/>
              </a:rPr>
              <a:t>2023</a:t>
            </a:r>
            <a:endParaRPr sz="1050">
              <a:latin typeface="Arial"/>
              <a:cs typeface="Arial"/>
            </a:endParaRPr>
          </a:p>
        </p:txBody>
      </p:sp>
      <p:sp>
        <p:nvSpPr>
          <p:cNvPr id="149" name="object 48">
            <a:extLst>
              <a:ext uri="{FF2B5EF4-FFF2-40B4-BE49-F238E27FC236}">
                <a16:creationId xmlns:a16="http://schemas.microsoft.com/office/drawing/2014/main" id="{BB9EDCFC-9A04-40B1-A999-D7FA2D999A93}"/>
              </a:ext>
            </a:extLst>
          </p:cNvPr>
          <p:cNvSpPr/>
          <p:nvPr/>
        </p:nvSpPr>
        <p:spPr>
          <a:xfrm>
            <a:off x="8275319" y="5532120"/>
            <a:ext cx="2844165" cy="0"/>
          </a:xfrm>
          <a:custGeom>
            <a:avLst/>
            <a:gdLst/>
            <a:ahLst/>
            <a:cxnLst/>
            <a:rect l="l" t="t" r="r" b="b"/>
            <a:pathLst>
              <a:path w="2844165">
                <a:moveTo>
                  <a:pt x="0" y="0"/>
                </a:moveTo>
                <a:lnTo>
                  <a:pt x="2843783" y="0"/>
                </a:lnTo>
              </a:path>
            </a:pathLst>
          </a:custGeom>
          <a:ln w="10170">
            <a:solidFill>
              <a:srgbClr val="00338D"/>
            </a:solidFill>
            <a:prstDash val="sysDash"/>
          </a:ln>
        </p:spPr>
        <p:txBody>
          <a:bodyPr wrap="square" lIns="0" tIns="0" rIns="0" bIns="0" rtlCol="0"/>
          <a:lstStyle/>
          <a:p>
            <a:endParaRPr/>
          </a:p>
        </p:txBody>
      </p:sp>
      <p:sp>
        <p:nvSpPr>
          <p:cNvPr id="150" name="object 49">
            <a:extLst>
              <a:ext uri="{FF2B5EF4-FFF2-40B4-BE49-F238E27FC236}">
                <a16:creationId xmlns:a16="http://schemas.microsoft.com/office/drawing/2014/main" id="{4370F0A0-8F7D-43C7-9E15-10D89167CD7C}"/>
              </a:ext>
            </a:extLst>
          </p:cNvPr>
          <p:cNvSpPr/>
          <p:nvPr/>
        </p:nvSpPr>
        <p:spPr>
          <a:xfrm>
            <a:off x="8371840" y="4714240"/>
            <a:ext cx="538479" cy="640080"/>
          </a:xfrm>
          <a:prstGeom prst="rect">
            <a:avLst/>
          </a:prstGeom>
          <a:blipFill>
            <a:blip r:embed="rId6" cstate="print"/>
            <a:stretch>
              <a:fillRect/>
            </a:stretch>
          </a:blipFill>
        </p:spPr>
        <p:txBody>
          <a:bodyPr wrap="square" lIns="0" tIns="0" rIns="0" bIns="0" rtlCol="0"/>
          <a:lstStyle/>
          <a:p>
            <a:endParaRPr/>
          </a:p>
        </p:txBody>
      </p:sp>
      <p:sp>
        <p:nvSpPr>
          <p:cNvPr id="151" name="object 50">
            <a:extLst>
              <a:ext uri="{FF2B5EF4-FFF2-40B4-BE49-F238E27FC236}">
                <a16:creationId xmlns:a16="http://schemas.microsoft.com/office/drawing/2014/main" id="{01CEE093-E8C5-4A2E-B368-260394D438BF}"/>
              </a:ext>
            </a:extLst>
          </p:cNvPr>
          <p:cNvSpPr/>
          <p:nvPr/>
        </p:nvSpPr>
        <p:spPr>
          <a:xfrm>
            <a:off x="3733800" y="1884679"/>
            <a:ext cx="0" cy="3380104"/>
          </a:xfrm>
          <a:custGeom>
            <a:avLst/>
            <a:gdLst/>
            <a:ahLst/>
            <a:cxnLst/>
            <a:rect l="l" t="t" r="r" b="b"/>
            <a:pathLst>
              <a:path h="3380104">
                <a:moveTo>
                  <a:pt x="0" y="0"/>
                </a:moveTo>
                <a:lnTo>
                  <a:pt x="0" y="3380105"/>
                </a:lnTo>
              </a:path>
            </a:pathLst>
          </a:custGeom>
          <a:ln w="10170">
            <a:solidFill>
              <a:srgbClr val="005EB8"/>
            </a:solidFill>
            <a:prstDash val="sysDash"/>
          </a:ln>
        </p:spPr>
        <p:txBody>
          <a:bodyPr wrap="square" lIns="0" tIns="0" rIns="0" bIns="0" rtlCol="0"/>
          <a:lstStyle/>
          <a:p>
            <a:endParaRPr/>
          </a:p>
        </p:txBody>
      </p:sp>
      <p:sp>
        <p:nvSpPr>
          <p:cNvPr id="152" name="object 51">
            <a:extLst>
              <a:ext uri="{FF2B5EF4-FFF2-40B4-BE49-F238E27FC236}">
                <a16:creationId xmlns:a16="http://schemas.microsoft.com/office/drawing/2014/main" id="{5741FA91-81B6-4711-ADBA-D2178C1492D8}"/>
              </a:ext>
            </a:extLst>
          </p:cNvPr>
          <p:cNvSpPr/>
          <p:nvPr/>
        </p:nvSpPr>
        <p:spPr>
          <a:xfrm>
            <a:off x="2219705" y="3042411"/>
            <a:ext cx="892810" cy="1769110"/>
          </a:xfrm>
          <a:custGeom>
            <a:avLst/>
            <a:gdLst/>
            <a:ahLst/>
            <a:cxnLst/>
            <a:rect l="l" t="t" r="r" b="b"/>
            <a:pathLst>
              <a:path w="892810" h="1769110">
                <a:moveTo>
                  <a:pt x="0" y="0"/>
                </a:moveTo>
                <a:lnTo>
                  <a:pt x="0" y="356870"/>
                </a:lnTo>
                <a:lnTo>
                  <a:pt x="47715" y="358982"/>
                </a:lnTo>
                <a:lnTo>
                  <a:pt x="94382" y="365210"/>
                </a:lnTo>
                <a:lnTo>
                  <a:pt x="139802" y="375387"/>
                </a:lnTo>
                <a:lnTo>
                  <a:pt x="183774" y="389350"/>
                </a:lnTo>
                <a:lnTo>
                  <a:pt x="226100" y="406932"/>
                </a:lnTo>
                <a:lnTo>
                  <a:pt x="266580" y="427968"/>
                </a:lnTo>
                <a:lnTo>
                  <a:pt x="305013" y="452293"/>
                </a:lnTo>
                <a:lnTo>
                  <a:pt x="341201" y="479742"/>
                </a:lnTo>
                <a:lnTo>
                  <a:pt x="374943" y="510150"/>
                </a:lnTo>
                <a:lnTo>
                  <a:pt x="406041" y="543351"/>
                </a:lnTo>
                <a:lnTo>
                  <a:pt x="434294" y="579181"/>
                </a:lnTo>
                <a:lnTo>
                  <a:pt x="459503" y="617474"/>
                </a:lnTo>
                <a:lnTo>
                  <a:pt x="481469" y="658064"/>
                </a:lnTo>
                <a:lnTo>
                  <a:pt x="499991" y="700787"/>
                </a:lnTo>
                <a:lnTo>
                  <a:pt x="514870" y="745478"/>
                </a:lnTo>
                <a:lnTo>
                  <a:pt x="525907" y="791971"/>
                </a:lnTo>
                <a:lnTo>
                  <a:pt x="532884" y="840249"/>
                </a:lnTo>
                <a:lnTo>
                  <a:pt x="535458" y="888117"/>
                </a:lnTo>
                <a:lnTo>
                  <a:pt x="533779" y="935356"/>
                </a:lnTo>
                <a:lnTo>
                  <a:pt x="527997" y="981744"/>
                </a:lnTo>
                <a:lnTo>
                  <a:pt x="518263" y="1027060"/>
                </a:lnTo>
                <a:lnTo>
                  <a:pt x="504726" y="1071085"/>
                </a:lnTo>
                <a:lnTo>
                  <a:pt x="487536" y="1113596"/>
                </a:lnTo>
                <a:lnTo>
                  <a:pt x="466845" y="1154373"/>
                </a:lnTo>
                <a:lnTo>
                  <a:pt x="442801" y="1193196"/>
                </a:lnTo>
                <a:lnTo>
                  <a:pt x="415555" y="1229844"/>
                </a:lnTo>
                <a:lnTo>
                  <a:pt x="385257" y="1264095"/>
                </a:lnTo>
                <a:lnTo>
                  <a:pt x="352058" y="1295729"/>
                </a:lnTo>
                <a:lnTo>
                  <a:pt x="316106" y="1324525"/>
                </a:lnTo>
                <a:lnTo>
                  <a:pt x="277554" y="1350262"/>
                </a:lnTo>
                <a:lnTo>
                  <a:pt x="236549" y="1372720"/>
                </a:lnTo>
                <a:lnTo>
                  <a:pt x="193244" y="1391678"/>
                </a:lnTo>
                <a:lnTo>
                  <a:pt x="147787" y="1406914"/>
                </a:lnTo>
                <a:lnTo>
                  <a:pt x="100330" y="1418208"/>
                </a:lnTo>
                <a:lnTo>
                  <a:pt x="167131" y="1768729"/>
                </a:lnTo>
                <a:lnTo>
                  <a:pt x="215153" y="1758204"/>
                </a:lnTo>
                <a:lnTo>
                  <a:pt x="262077" y="1745203"/>
                </a:lnTo>
                <a:lnTo>
                  <a:pt x="307841" y="1729805"/>
                </a:lnTo>
                <a:lnTo>
                  <a:pt x="352379" y="1712086"/>
                </a:lnTo>
                <a:lnTo>
                  <a:pt x="395628" y="1692125"/>
                </a:lnTo>
                <a:lnTo>
                  <a:pt x="437524" y="1669998"/>
                </a:lnTo>
                <a:lnTo>
                  <a:pt x="478001" y="1645784"/>
                </a:lnTo>
                <a:lnTo>
                  <a:pt x="516997" y="1619560"/>
                </a:lnTo>
                <a:lnTo>
                  <a:pt x="554446" y="1591404"/>
                </a:lnTo>
                <a:lnTo>
                  <a:pt x="590285" y="1561393"/>
                </a:lnTo>
                <a:lnTo>
                  <a:pt x="624450" y="1529605"/>
                </a:lnTo>
                <a:lnTo>
                  <a:pt x="656876" y="1496117"/>
                </a:lnTo>
                <a:lnTo>
                  <a:pt x="687498" y="1461008"/>
                </a:lnTo>
                <a:lnTo>
                  <a:pt x="716253" y="1424354"/>
                </a:lnTo>
                <a:lnTo>
                  <a:pt x="743077" y="1386233"/>
                </a:lnTo>
                <a:lnTo>
                  <a:pt x="767906" y="1346724"/>
                </a:lnTo>
                <a:lnTo>
                  <a:pt x="790674" y="1305903"/>
                </a:lnTo>
                <a:lnTo>
                  <a:pt x="811318" y="1263848"/>
                </a:lnTo>
                <a:lnTo>
                  <a:pt x="829774" y="1220636"/>
                </a:lnTo>
                <a:lnTo>
                  <a:pt x="845978" y="1176347"/>
                </a:lnTo>
                <a:lnTo>
                  <a:pt x="859865" y="1131056"/>
                </a:lnTo>
                <a:lnTo>
                  <a:pt x="871371" y="1084841"/>
                </a:lnTo>
                <a:lnTo>
                  <a:pt x="880432" y="1037781"/>
                </a:lnTo>
                <a:lnTo>
                  <a:pt x="886983" y="989953"/>
                </a:lnTo>
                <a:lnTo>
                  <a:pt x="890961" y="941434"/>
                </a:lnTo>
                <a:lnTo>
                  <a:pt x="892301" y="892301"/>
                </a:lnTo>
                <a:lnTo>
                  <a:pt x="891065" y="844905"/>
                </a:lnTo>
                <a:lnTo>
                  <a:pt x="887395" y="798153"/>
                </a:lnTo>
                <a:lnTo>
                  <a:pt x="881354" y="752109"/>
                </a:lnTo>
                <a:lnTo>
                  <a:pt x="873003" y="706833"/>
                </a:lnTo>
                <a:lnTo>
                  <a:pt x="862405" y="662386"/>
                </a:lnTo>
                <a:lnTo>
                  <a:pt x="849621" y="618832"/>
                </a:lnTo>
                <a:lnTo>
                  <a:pt x="834712" y="576231"/>
                </a:lnTo>
                <a:lnTo>
                  <a:pt x="817741" y="534645"/>
                </a:lnTo>
                <a:lnTo>
                  <a:pt x="798769" y="494135"/>
                </a:lnTo>
                <a:lnTo>
                  <a:pt x="777857" y="454763"/>
                </a:lnTo>
                <a:lnTo>
                  <a:pt x="755068" y="416592"/>
                </a:lnTo>
                <a:lnTo>
                  <a:pt x="730463" y="379681"/>
                </a:lnTo>
                <a:lnTo>
                  <a:pt x="704103" y="344094"/>
                </a:lnTo>
                <a:lnTo>
                  <a:pt x="676052" y="309891"/>
                </a:lnTo>
                <a:lnTo>
                  <a:pt x="646369" y="277135"/>
                </a:lnTo>
                <a:lnTo>
                  <a:pt x="615117" y="245886"/>
                </a:lnTo>
                <a:lnTo>
                  <a:pt x="582358" y="216207"/>
                </a:lnTo>
                <a:lnTo>
                  <a:pt x="548153" y="188159"/>
                </a:lnTo>
                <a:lnTo>
                  <a:pt x="512564" y="161803"/>
                </a:lnTo>
                <a:lnTo>
                  <a:pt x="475653" y="137202"/>
                </a:lnTo>
                <a:lnTo>
                  <a:pt x="437481" y="114417"/>
                </a:lnTo>
                <a:lnTo>
                  <a:pt x="398110" y="93510"/>
                </a:lnTo>
                <a:lnTo>
                  <a:pt x="357602" y="74541"/>
                </a:lnTo>
                <a:lnTo>
                  <a:pt x="316019" y="57574"/>
                </a:lnTo>
                <a:lnTo>
                  <a:pt x="273421" y="42669"/>
                </a:lnTo>
                <a:lnTo>
                  <a:pt x="229871" y="29888"/>
                </a:lnTo>
                <a:lnTo>
                  <a:pt x="185431" y="19292"/>
                </a:lnTo>
                <a:lnTo>
                  <a:pt x="140162" y="10944"/>
                </a:lnTo>
                <a:lnTo>
                  <a:pt x="94126" y="4905"/>
                </a:lnTo>
                <a:lnTo>
                  <a:pt x="47385" y="1236"/>
                </a:lnTo>
                <a:lnTo>
                  <a:pt x="0" y="0"/>
                </a:lnTo>
                <a:close/>
              </a:path>
            </a:pathLst>
          </a:custGeom>
          <a:solidFill>
            <a:srgbClr val="0091DA"/>
          </a:solidFill>
        </p:spPr>
        <p:txBody>
          <a:bodyPr wrap="square" lIns="0" tIns="0" rIns="0" bIns="0" rtlCol="0"/>
          <a:lstStyle/>
          <a:p>
            <a:endParaRPr/>
          </a:p>
        </p:txBody>
      </p:sp>
      <p:sp>
        <p:nvSpPr>
          <p:cNvPr id="153" name="object 52">
            <a:extLst>
              <a:ext uri="{FF2B5EF4-FFF2-40B4-BE49-F238E27FC236}">
                <a16:creationId xmlns:a16="http://schemas.microsoft.com/office/drawing/2014/main" id="{2E5A0D20-61DA-43B4-9BFA-4BE8888B2FA6}"/>
              </a:ext>
            </a:extLst>
          </p:cNvPr>
          <p:cNvSpPr/>
          <p:nvPr/>
        </p:nvSpPr>
        <p:spPr>
          <a:xfrm>
            <a:off x="1327481" y="3554729"/>
            <a:ext cx="1059815" cy="1272540"/>
          </a:xfrm>
          <a:custGeom>
            <a:avLst/>
            <a:gdLst/>
            <a:ahLst/>
            <a:cxnLst/>
            <a:rect l="l" t="t" r="r" b="b"/>
            <a:pathLst>
              <a:path w="1059814" h="1272539">
                <a:moveTo>
                  <a:pt x="84758" y="0"/>
                </a:moveTo>
                <a:lnTo>
                  <a:pt x="64291" y="47015"/>
                </a:lnTo>
                <a:lnTo>
                  <a:pt x="46611" y="94946"/>
                </a:lnTo>
                <a:lnTo>
                  <a:pt x="31735" y="143669"/>
                </a:lnTo>
                <a:lnTo>
                  <a:pt x="19680" y="193060"/>
                </a:lnTo>
                <a:lnTo>
                  <a:pt x="10463" y="242995"/>
                </a:lnTo>
                <a:lnTo>
                  <a:pt x="4099" y="293351"/>
                </a:lnTo>
                <a:lnTo>
                  <a:pt x="606" y="344004"/>
                </a:lnTo>
                <a:lnTo>
                  <a:pt x="0" y="394831"/>
                </a:lnTo>
                <a:lnTo>
                  <a:pt x="2297" y="445708"/>
                </a:lnTo>
                <a:lnTo>
                  <a:pt x="7515" y="496510"/>
                </a:lnTo>
                <a:lnTo>
                  <a:pt x="15670" y="547116"/>
                </a:lnTo>
                <a:lnTo>
                  <a:pt x="25764" y="593438"/>
                </a:lnTo>
                <a:lnTo>
                  <a:pt x="38127" y="638671"/>
                </a:lnTo>
                <a:lnTo>
                  <a:pt x="52687" y="682766"/>
                </a:lnTo>
                <a:lnTo>
                  <a:pt x="69372" y="725673"/>
                </a:lnTo>
                <a:lnTo>
                  <a:pt x="88110" y="767345"/>
                </a:lnTo>
                <a:lnTo>
                  <a:pt x="108829" y="807731"/>
                </a:lnTo>
                <a:lnTo>
                  <a:pt x="131456" y="846783"/>
                </a:lnTo>
                <a:lnTo>
                  <a:pt x="155919" y="884451"/>
                </a:lnTo>
                <a:lnTo>
                  <a:pt x="182146" y="920688"/>
                </a:lnTo>
                <a:lnTo>
                  <a:pt x="210066" y="955443"/>
                </a:lnTo>
                <a:lnTo>
                  <a:pt x="239604" y="988668"/>
                </a:lnTo>
                <a:lnTo>
                  <a:pt x="270691" y="1020314"/>
                </a:lnTo>
                <a:lnTo>
                  <a:pt x="303252" y="1050332"/>
                </a:lnTo>
                <a:lnTo>
                  <a:pt x="337217" y="1078673"/>
                </a:lnTo>
                <a:lnTo>
                  <a:pt x="372513" y="1105288"/>
                </a:lnTo>
                <a:lnTo>
                  <a:pt x="409068" y="1130128"/>
                </a:lnTo>
                <a:lnTo>
                  <a:pt x="446809" y="1153144"/>
                </a:lnTo>
                <a:lnTo>
                  <a:pt x="485664" y="1174286"/>
                </a:lnTo>
                <a:lnTo>
                  <a:pt x="525562" y="1193507"/>
                </a:lnTo>
                <a:lnTo>
                  <a:pt x="566430" y="1210757"/>
                </a:lnTo>
                <a:lnTo>
                  <a:pt x="608196" y="1225987"/>
                </a:lnTo>
                <a:lnTo>
                  <a:pt x="650787" y="1239147"/>
                </a:lnTo>
                <a:lnTo>
                  <a:pt x="694132" y="1250190"/>
                </a:lnTo>
                <a:lnTo>
                  <a:pt x="738158" y="1259066"/>
                </a:lnTo>
                <a:lnTo>
                  <a:pt x="782794" y="1265726"/>
                </a:lnTo>
                <a:lnTo>
                  <a:pt x="827966" y="1270122"/>
                </a:lnTo>
                <a:lnTo>
                  <a:pt x="873603" y="1272203"/>
                </a:lnTo>
                <a:lnTo>
                  <a:pt x="919633" y="1271922"/>
                </a:lnTo>
                <a:lnTo>
                  <a:pt x="965983" y="1269228"/>
                </a:lnTo>
                <a:lnTo>
                  <a:pt x="1012582" y="1264074"/>
                </a:lnTo>
                <a:lnTo>
                  <a:pt x="1059356" y="1256411"/>
                </a:lnTo>
                <a:lnTo>
                  <a:pt x="994347" y="915297"/>
                </a:lnTo>
                <a:lnTo>
                  <a:pt x="896756" y="915297"/>
                </a:lnTo>
                <a:lnTo>
                  <a:pt x="848879" y="913552"/>
                </a:lnTo>
                <a:lnTo>
                  <a:pt x="801402" y="907552"/>
                </a:lnTo>
                <a:lnTo>
                  <a:pt x="754614" y="897332"/>
                </a:lnTo>
                <a:lnTo>
                  <a:pt x="708803" y="882924"/>
                </a:lnTo>
                <a:lnTo>
                  <a:pt x="664259" y="864362"/>
                </a:lnTo>
                <a:lnTo>
                  <a:pt x="621091" y="841639"/>
                </a:lnTo>
                <a:lnTo>
                  <a:pt x="580842" y="815591"/>
                </a:lnTo>
                <a:lnTo>
                  <a:pt x="543603" y="786469"/>
                </a:lnTo>
                <a:lnTo>
                  <a:pt x="509465" y="754525"/>
                </a:lnTo>
                <a:lnTo>
                  <a:pt x="478518" y="720011"/>
                </a:lnTo>
                <a:lnTo>
                  <a:pt x="450852" y="683180"/>
                </a:lnTo>
                <a:lnTo>
                  <a:pt x="426558" y="644281"/>
                </a:lnTo>
                <a:lnTo>
                  <a:pt x="405726" y="603568"/>
                </a:lnTo>
                <a:lnTo>
                  <a:pt x="388447" y="561292"/>
                </a:lnTo>
                <a:lnTo>
                  <a:pt x="374811" y="517705"/>
                </a:lnTo>
                <a:lnTo>
                  <a:pt x="364908" y="473058"/>
                </a:lnTo>
                <a:lnTo>
                  <a:pt x="358829" y="427604"/>
                </a:lnTo>
                <a:lnTo>
                  <a:pt x="356664" y="381594"/>
                </a:lnTo>
                <a:lnTo>
                  <a:pt x="358504" y="335280"/>
                </a:lnTo>
                <a:lnTo>
                  <a:pt x="364439" y="288913"/>
                </a:lnTo>
                <a:lnTo>
                  <a:pt x="374560" y="242746"/>
                </a:lnTo>
                <a:lnTo>
                  <a:pt x="388956" y="197031"/>
                </a:lnTo>
                <a:lnTo>
                  <a:pt x="407719" y="152019"/>
                </a:lnTo>
                <a:lnTo>
                  <a:pt x="84758" y="0"/>
                </a:lnTo>
                <a:close/>
              </a:path>
              <a:path w="1059814" h="1272539">
                <a:moveTo>
                  <a:pt x="992554" y="905891"/>
                </a:moveTo>
                <a:lnTo>
                  <a:pt x="944744" y="912754"/>
                </a:lnTo>
                <a:lnTo>
                  <a:pt x="896756" y="915297"/>
                </a:lnTo>
                <a:lnTo>
                  <a:pt x="994347" y="915297"/>
                </a:lnTo>
                <a:lnTo>
                  <a:pt x="992554" y="905891"/>
                </a:lnTo>
                <a:close/>
              </a:path>
            </a:pathLst>
          </a:custGeom>
          <a:solidFill>
            <a:srgbClr val="6C1F77"/>
          </a:solidFill>
        </p:spPr>
        <p:txBody>
          <a:bodyPr wrap="square" lIns="0" tIns="0" rIns="0" bIns="0" rtlCol="0"/>
          <a:lstStyle/>
          <a:p>
            <a:endParaRPr/>
          </a:p>
        </p:txBody>
      </p:sp>
      <p:sp>
        <p:nvSpPr>
          <p:cNvPr id="154" name="object 53">
            <a:extLst>
              <a:ext uri="{FF2B5EF4-FFF2-40B4-BE49-F238E27FC236}">
                <a16:creationId xmlns:a16="http://schemas.microsoft.com/office/drawing/2014/main" id="{872246A4-4671-44FF-B900-B47E2F8EB913}"/>
              </a:ext>
            </a:extLst>
          </p:cNvPr>
          <p:cNvSpPr/>
          <p:nvPr/>
        </p:nvSpPr>
        <p:spPr>
          <a:xfrm>
            <a:off x="1412239" y="3212845"/>
            <a:ext cx="492759" cy="494030"/>
          </a:xfrm>
          <a:custGeom>
            <a:avLst/>
            <a:gdLst/>
            <a:ahLst/>
            <a:cxnLst/>
            <a:rect l="l" t="t" r="r" b="b"/>
            <a:pathLst>
              <a:path w="492760" h="494029">
                <a:moveTo>
                  <a:pt x="282955" y="0"/>
                </a:moveTo>
                <a:lnTo>
                  <a:pt x="243315" y="30493"/>
                </a:lnTo>
                <a:lnTo>
                  <a:pt x="205555" y="63069"/>
                </a:lnTo>
                <a:lnTo>
                  <a:pt x="169747" y="97639"/>
                </a:lnTo>
                <a:lnTo>
                  <a:pt x="135964" y="134112"/>
                </a:lnTo>
                <a:lnTo>
                  <a:pt x="104281" y="172399"/>
                </a:lnTo>
                <a:lnTo>
                  <a:pt x="74770" y="212409"/>
                </a:lnTo>
                <a:lnTo>
                  <a:pt x="47503" y="254054"/>
                </a:lnTo>
                <a:lnTo>
                  <a:pt x="22556" y="297242"/>
                </a:lnTo>
                <a:lnTo>
                  <a:pt x="0" y="341883"/>
                </a:lnTo>
                <a:lnTo>
                  <a:pt x="322960" y="493902"/>
                </a:lnTo>
                <a:lnTo>
                  <a:pt x="348386" y="446297"/>
                </a:lnTo>
                <a:lnTo>
                  <a:pt x="378322" y="401672"/>
                </a:lnTo>
                <a:lnTo>
                  <a:pt x="412526" y="360327"/>
                </a:lnTo>
                <a:lnTo>
                  <a:pt x="450753" y="322560"/>
                </a:lnTo>
                <a:lnTo>
                  <a:pt x="492759" y="288670"/>
                </a:lnTo>
                <a:lnTo>
                  <a:pt x="282955" y="0"/>
                </a:lnTo>
                <a:close/>
              </a:path>
            </a:pathLst>
          </a:custGeom>
          <a:solidFill>
            <a:srgbClr val="005EB8"/>
          </a:solidFill>
        </p:spPr>
        <p:txBody>
          <a:bodyPr wrap="square" lIns="0" tIns="0" rIns="0" bIns="0" rtlCol="0"/>
          <a:lstStyle/>
          <a:p>
            <a:endParaRPr/>
          </a:p>
        </p:txBody>
      </p:sp>
      <p:sp>
        <p:nvSpPr>
          <p:cNvPr id="155" name="object 54">
            <a:extLst>
              <a:ext uri="{FF2B5EF4-FFF2-40B4-BE49-F238E27FC236}">
                <a16:creationId xmlns:a16="http://schemas.microsoft.com/office/drawing/2014/main" id="{8D740E45-B9BB-4BBC-A7F4-B5B69F44045E}"/>
              </a:ext>
            </a:extLst>
          </p:cNvPr>
          <p:cNvSpPr/>
          <p:nvPr/>
        </p:nvSpPr>
        <p:spPr>
          <a:xfrm>
            <a:off x="1695195" y="3105023"/>
            <a:ext cx="327660" cy="396875"/>
          </a:xfrm>
          <a:custGeom>
            <a:avLst/>
            <a:gdLst/>
            <a:ahLst/>
            <a:cxnLst/>
            <a:rect l="l" t="t" r="r" b="b"/>
            <a:pathLst>
              <a:path w="327660" h="396875">
                <a:moveTo>
                  <a:pt x="195961" y="0"/>
                </a:moveTo>
                <a:lnTo>
                  <a:pt x="144500" y="22276"/>
                </a:lnTo>
                <a:lnTo>
                  <a:pt x="94599" y="47720"/>
                </a:lnTo>
                <a:lnTo>
                  <a:pt x="46388" y="76259"/>
                </a:lnTo>
                <a:lnTo>
                  <a:pt x="0" y="107823"/>
                </a:lnTo>
                <a:lnTo>
                  <a:pt x="209804" y="396493"/>
                </a:lnTo>
                <a:lnTo>
                  <a:pt x="237626" y="377570"/>
                </a:lnTo>
                <a:lnTo>
                  <a:pt x="266557" y="360457"/>
                </a:lnTo>
                <a:lnTo>
                  <a:pt x="296511" y="345201"/>
                </a:lnTo>
                <a:lnTo>
                  <a:pt x="327406" y="331850"/>
                </a:lnTo>
                <a:lnTo>
                  <a:pt x="195961" y="0"/>
                </a:lnTo>
                <a:close/>
              </a:path>
            </a:pathLst>
          </a:custGeom>
          <a:solidFill>
            <a:srgbClr val="00A2A0"/>
          </a:solidFill>
        </p:spPr>
        <p:txBody>
          <a:bodyPr wrap="square" lIns="0" tIns="0" rIns="0" bIns="0" rtlCol="0"/>
          <a:lstStyle/>
          <a:p>
            <a:endParaRPr/>
          </a:p>
        </p:txBody>
      </p:sp>
      <p:sp>
        <p:nvSpPr>
          <p:cNvPr id="156" name="object 55">
            <a:extLst>
              <a:ext uri="{FF2B5EF4-FFF2-40B4-BE49-F238E27FC236}">
                <a16:creationId xmlns:a16="http://schemas.microsoft.com/office/drawing/2014/main" id="{867A64FF-D4A4-4E08-9CE3-F392653F4A5A}"/>
              </a:ext>
            </a:extLst>
          </p:cNvPr>
          <p:cNvSpPr/>
          <p:nvPr/>
        </p:nvSpPr>
        <p:spPr>
          <a:xfrm>
            <a:off x="1891157" y="3070351"/>
            <a:ext cx="195580" cy="367030"/>
          </a:xfrm>
          <a:custGeom>
            <a:avLst/>
            <a:gdLst/>
            <a:ahLst/>
            <a:cxnLst/>
            <a:rect l="l" t="t" r="r" b="b"/>
            <a:pathLst>
              <a:path w="195580" h="367029">
                <a:moveTo>
                  <a:pt x="106553" y="0"/>
                </a:moveTo>
                <a:lnTo>
                  <a:pt x="79527" y="7453"/>
                </a:lnTo>
                <a:lnTo>
                  <a:pt x="52752" y="15716"/>
                </a:lnTo>
                <a:lnTo>
                  <a:pt x="26239" y="24788"/>
                </a:lnTo>
                <a:lnTo>
                  <a:pt x="0" y="34671"/>
                </a:lnTo>
                <a:lnTo>
                  <a:pt x="131444" y="366522"/>
                </a:lnTo>
                <a:lnTo>
                  <a:pt x="147159" y="360572"/>
                </a:lnTo>
                <a:lnTo>
                  <a:pt x="163052" y="355123"/>
                </a:lnTo>
                <a:lnTo>
                  <a:pt x="179111" y="350198"/>
                </a:lnTo>
                <a:lnTo>
                  <a:pt x="195325" y="345821"/>
                </a:lnTo>
                <a:lnTo>
                  <a:pt x="106553" y="0"/>
                </a:lnTo>
                <a:close/>
              </a:path>
            </a:pathLst>
          </a:custGeom>
          <a:solidFill>
            <a:srgbClr val="EAAA00"/>
          </a:solidFill>
        </p:spPr>
        <p:txBody>
          <a:bodyPr wrap="square" lIns="0" tIns="0" rIns="0" bIns="0" rtlCol="0"/>
          <a:lstStyle/>
          <a:p>
            <a:endParaRPr/>
          </a:p>
        </p:txBody>
      </p:sp>
      <p:sp>
        <p:nvSpPr>
          <p:cNvPr id="157" name="object 56">
            <a:extLst>
              <a:ext uri="{FF2B5EF4-FFF2-40B4-BE49-F238E27FC236}">
                <a16:creationId xmlns:a16="http://schemas.microsoft.com/office/drawing/2014/main" id="{1EF270FC-5AC5-4730-AD32-29FC054B688B}"/>
              </a:ext>
            </a:extLst>
          </p:cNvPr>
          <p:cNvSpPr/>
          <p:nvPr/>
        </p:nvSpPr>
        <p:spPr>
          <a:xfrm>
            <a:off x="1997710" y="3049397"/>
            <a:ext cx="154940" cy="367030"/>
          </a:xfrm>
          <a:custGeom>
            <a:avLst/>
            <a:gdLst/>
            <a:ahLst/>
            <a:cxnLst/>
            <a:rect l="l" t="t" r="r" b="b"/>
            <a:pathLst>
              <a:path w="154939" h="367029">
                <a:moveTo>
                  <a:pt x="110108" y="0"/>
                </a:moveTo>
                <a:lnTo>
                  <a:pt x="82349" y="3952"/>
                </a:lnTo>
                <a:lnTo>
                  <a:pt x="54721" y="8762"/>
                </a:lnTo>
                <a:lnTo>
                  <a:pt x="27259" y="14430"/>
                </a:lnTo>
                <a:lnTo>
                  <a:pt x="0" y="20954"/>
                </a:lnTo>
                <a:lnTo>
                  <a:pt x="88772" y="366775"/>
                </a:lnTo>
                <a:lnTo>
                  <a:pt x="105128" y="362827"/>
                </a:lnTo>
                <a:lnTo>
                  <a:pt x="121602" y="359378"/>
                </a:lnTo>
                <a:lnTo>
                  <a:pt x="138172" y="356453"/>
                </a:lnTo>
                <a:lnTo>
                  <a:pt x="154812" y="354075"/>
                </a:lnTo>
                <a:lnTo>
                  <a:pt x="110108" y="0"/>
                </a:lnTo>
                <a:close/>
              </a:path>
            </a:pathLst>
          </a:custGeom>
          <a:solidFill>
            <a:srgbClr val="43AF2A"/>
          </a:solidFill>
        </p:spPr>
        <p:txBody>
          <a:bodyPr wrap="square" lIns="0" tIns="0" rIns="0" bIns="0" rtlCol="0"/>
          <a:lstStyle/>
          <a:p>
            <a:endParaRPr/>
          </a:p>
        </p:txBody>
      </p:sp>
      <p:sp>
        <p:nvSpPr>
          <p:cNvPr id="158" name="object 57">
            <a:extLst>
              <a:ext uri="{FF2B5EF4-FFF2-40B4-BE49-F238E27FC236}">
                <a16:creationId xmlns:a16="http://schemas.microsoft.com/office/drawing/2014/main" id="{EDFADE7B-88E3-4AEA-95F9-FA93084ADD28}"/>
              </a:ext>
            </a:extLst>
          </p:cNvPr>
          <p:cNvSpPr/>
          <p:nvPr/>
        </p:nvSpPr>
        <p:spPr>
          <a:xfrm>
            <a:off x="2107819" y="3042411"/>
            <a:ext cx="112395" cy="361315"/>
          </a:xfrm>
          <a:custGeom>
            <a:avLst/>
            <a:gdLst/>
            <a:ahLst/>
            <a:cxnLst/>
            <a:rect l="l" t="t" r="r" b="b"/>
            <a:pathLst>
              <a:path w="112394" h="361314">
                <a:moveTo>
                  <a:pt x="111887" y="0"/>
                </a:moveTo>
                <a:lnTo>
                  <a:pt x="83814" y="430"/>
                </a:lnTo>
                <a:lnTo>
                  <a:pt x="55800" y="1730"/>
                </a:lnTo>
                <a:lnTo>
                  <a:pt x="27858" y="3911"/>
                </a:lnTo>
                <a:lnTo>
                  <a:pt x="0" y="6985"/>
                </a:lnTo>
                <a:lnTo>
                  <a:pt x="44704" y="361061"/>
                </a:lnTo>
                <a:lnTo>
                  <a:pt x="61469" y="359227"/>
                </a:lnTo>
                <a:lnTo>
                  <a:pt x="78247" y="357917"/>
                </a:lnTo>
                <a:lnTo>
                  <a:pt x="95049" y="357131"/>
                </a:lnTo>
                <a:lnTo>
                  <a:pt x="111887" y="356870"/>
                </a:lnTo>
                <a:lnTo>
                  <a:pt x="111887" y="0"/>
                </a:lnTo>
                <a:close/>
              </a:path>
            </a:pathLst>
          </a:custGeom>
          <a:solidFill>
            <a:srgbClr val="473697"/>
          </a:solidFill>
        </p:spPr>
        <p:txBody>
          <a:bodyPr wrap="square" lIns="0" tIns="0" rIns="0" bIns="0" rtlCol="0"/>
          <a:lstStyle/>
          <a:p>
            <a:endParaRPr/>
          </a:p>
        </p:txBody>
      </p:sp>
      <p:sp>
        <p:nvSpPr>
          <p:cNvPr id="159" name="object 58">
            <a:extLst>
              <a:ext uri="{FF2B5EF4-FFF2-40B4-BE49-F238E27FC236}">
                <a16:creationId xmlns:a16="http://schemas.microsoft.com/office/drawing/2014/main" id="{CCF38CD0-A8D5-4719-9909-A087264B2F81}"/>
              </a:ext>
            </a:extLst>
          </p:cNvPr>
          <p:cNvSpPr txBox="1"/>
          <p:nvPr/>
        </p:nvSpPr>
        <p:spPr>
          <a:xfrm>
            <a:off x="2944241" y="3127438"/>
            <a:ext cx="391795" cy="245745"/>
          </a:xfrm>
          <a:prstGeom prst="rect">
            <a:avLst/>
          </a:prstGeom>
        </p:spPr>
        <p:txBody>
          <a:bodyPr vert="horz" wrap="square" lIns="0" tIns="11430" rIns="0" bIns="0" rtlCol="0">
            <a:spAutoFit/>
          </a:bodyPr>
          <a:lstStyle/>
          <a:p>
            <a:pPr marL="12700">
              <a:lnSpc>
                <a:spcPct val="100000"/>
              </a:lnSpc>
              <a:spcBef>
                <a:spcPts val="90"/>
              </a:spcBef>
            </a:pPr>
            <a:r>
              <a:rPr sz="1450" b="1" spc="-15" dirty="0">
                <a:solidFill>
                  <a:srgbClr val="00338D"/>
                </a:solidFill>
                <a:latin typeface="Arial"/>
                <a:cs typeface="Arial"/>
              </a:rPr>
              <a:t>47%</a:t>
            </a:r>
            <a:endParaRPr sz="1450">
              <a:latin typeface="Arial"/>
              <a:cs typeface="Arial"/>
            </a:endParaRPr>
          </a:p>
        </p:txBody>
      </p:sp>
      <p:sp>
        <p:nvSpPr>
          <p:cNvPr id="160" name="object 59">
            <a:extLst>
              <a:ext uri="{FF2B5EF4-FFF2-40B4-BE49-F238E27FC236}">
                <a16:creationId xmlns:a16="http://schemas.microsoft.com/office/drawing/2014/main" id="{8C78D356-9581-4465-8FC7-740895F08D1F}"/>
              </a:ext>
            </a:extLst>
          </p:cNvPr>
          <p:cNvSpPr txBox="1"/>
          <p:nvPr/>
        </p:nvSpPr>
        <p:spPr>
          <a:xfrm>
            <a:off x="1322324" y="4549838"/>
            <a:ext cx="283845"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35%</a:t>
            </a:r>
            <a:endParaRPr sz="1050">
              <a:latin typeface="Arial"/>
              <a:cs typeface="Arial"/>
            </a:endParaRPr>
          </a:p>
        </p:txBody>
      </p:sp>
      <p:sp>
        <p:nvSpPr>
          <p:cNvPr id="161" name="object 60">
            <a:extLst>
              <a:ext uri="{FF2B5EF4-FFF2-40B4-BE49-F238E27FC236}">
                <a16:creationId xmlns:a16="http://schemas.microsoft.com/office/drawing/2014/main" id="{4866EDF6-01AD-4900-8586-C1F1B3EA999E}"/>
              </a:ext>
            </a:extLst>
          </p:cNvPr>
          <p:cNvSpPr txBox="1"/>
          <p:nvPr/>
        </p:nvSpPr>
        <p:spPr>
          <a:xfrm>
            <a:off x="1252537" y="3210623"/>
            <a:ext cx="212725"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8%</a:t>
            </a:r>
            <a:endParaRPr sz="1050">
              <a:latin typeface="Arial"/>
              <a:cs typeface="Arial"/>
            </a:endParaRPr>
          </a:p>
        </p:txBody>
      </p:sp>
      <p:sp>
        <p:nvSpPr>
          <p:cNvPr id="162" name="object 61">
            <a:extLst>
              <a:ext uri="{FF2B5EF4-FFF2-40B4-BE49-F238E27FC236}">
                <a16:creationId xmlns:a16="http://schemas.microsoft.com/office/drawing/2014/main" id="{F05F0CE3-BFAE-4C9C-831D-C4543E3508AE}"/>
              </a:ext>
            </a:extLst>
          </p:cNvPr>
          <p:cNvSpPr txBox="1"/>
          <p:nvPr/>
        </p:nvSpPr>
        <p:spPr>
          <a:xfrm>
            <a:off x="1522349" y="2976181"/>
            <a:ext cx="212725" cy="184785"/>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4%</a:t>
            </a:r>
            <a:endParaRPr sz="1050">
              <a:latin typeface="Arial"/>
              <a:cs typeface="Arial"/>
            </a:endParaRPr>
          </a:p>
        </p:txBody>
      </p:sp>
      <p:sp>
        <p:nvSpPr>
          <p:cNvPr id="163" name="object 62">
            <a:extLst>
              <a:ext uri="{FF2B5EF4-FFF2-40B4-BE49-F238E27FC236}">
                <a16:creationId xmlns:a16="http://schemas.microsoft.com/office/drawing/2014/main" id="{9B5AB4D5-B00E-4DD9-9850-82542F4655A9}"/>
              </a:ext>
            </a:extLst>
          </p:cNvPr>
          <p:cNvSpPr txBox="1"/>
          <p:nvPr/>
        </p:nvSpPr>
        <p:spPr>
          <a:xfrm>
            <a:off x="1722120" y="2760662"/>
            <a:ext cx="616585" cy="184785"/>
          </a:xfrm>
          <a:prstGeom prst="rect">
            <a:avLst/>
          </a:prstGeom>
        </p:spPr>
        <p:txBody>
          <a:bodyPr vert="horz" wrap="square" lIns="0" tIns="11430" rIns="0" bIns="0" rtlCol="0">
            <a:spAutoFit/>
          </a:bodyPr>
          <a:lstStyle/>
          <a:p>
            <a:pPr marL="12700">
              <a:lnSpc>
                <a:spcPct val="100000"/>
              </a:lnSpc>
              <a:spcBef>
                <a:spcPts val="90"/>
              </a:spcBef>
            </a:pPr>
            <a:r>
              <a:rPr sz="1575" spc="-30" baseline="-37037" dirty="0">
                <a:solidFill>
                  <a:srgbClr val="00338D"/>
                </a:solidFill>
                <a:latin typeface="Arial"/>
                <a:cs typeface="Arial"/>
              </a:rPr>
              <a:t>2%</a:t>
            </a:r>
            <a:r>
              <a:rPr sz="1050" spc="-20" dirty="0">
                <a:solidFill>
                  <a:srgbClr val="00338D"/>
                </a:solidFill>
                <a:latin typeface="Arial"/>
                <a:cs typeface="Arial"/>
              </a:rPr>
              <a:t>2%</a:t>
            </a:r>
            <a:r>
              <a:rPr sz="1050" spc="-135" dirty="0">
                <a:solidFill>
                  <a:srgbClr val="00338D"/>
                </a:solidFill>
                <a:latin typeface="Arial"/>
                <a:cs typeface="Arial"/>
              </a:rPr>
              <a:t> </a:t>
            </a:r>
            <a:r>
              <a:rPr sz="1575" spc="-44" baseline="-5291" dirty="0">
                <a:solidFill>
                  <a:srgbClr val="00338D"/>
                </a:solidFill>
                <a:latin typeface="Arial"/>
                <a:cs typeface="Arial"/>
              </a:rPr>
              <a:t>2%</a:t>
            </a:r>
            <a:endParaRPr sz="1575" baseline="-5291">
              <a:latin typeface="Arial"/>
              <a:cs typeface="Arial"/>
            </a:endParaRPr>
          </a:p>
        </p:txBody>
      </p:sp>
      <p:sp>
        <p:nvSpPr>
          <p:cNvPr id="164" name="object 63">
            <a:extLst>
              <a:ext uri="{FF2B5EF4-FFF2-40B4-BE49-F238E27FC236}">
                <a16:creationId xmlns:a16="http://schemas.microsoft.com/office/drawing/2014/main" id="{11B86E43-9DF1-47FB-A568-8ACD94E8DF83}"/>
              </a:ext>
            </a:extLst>
          </p:cNvPr>
          <p:cNvSpPr/>
          <p:nvPr/>
        </p:nvSpPr>
        <p:spPr>
          <a:xfrm>
            <a:off x="1117600" y="5415279"/>
            <a:ext cx="60960" cy="60960"/>
          </a:xfrm>
          <a:custGeom>
            <a:avLst/>
            <a:gdLst/>
            <a:ahLst/>
            <a:cxnLst/>
            <a:rect l="l" t="t" r="r" b="b"/>
            <a:pathLst>
              <a:path w="60959" h="60960">
                <a:moveTo>
                  <a:pt x="0" y="60960"/>
                </a:moveTo>
                <a:lnTo>
                  <a:pt x="60959" y="60960"/>
                </a:lnTo>
                <a:lnTo>
                  <a:pt x="60959" y="0"/>
                </a:lnTo>
                <a:lnTo>
                  <a:pt x="0" y="0"/>
                </a:lnTo>
                <a:lnTo>
                  <a:pt x="0" y="60960"/>
                </a:lnTo>
                <a:close/>
              </a:path>
            </a:pathLst>
          </a:custGeom>
          <a:solidFill>
            <a:srgbClr val="0091DA"/>
          </a:solidFill>
        </p:spPr>
        <p:txBody>
          <a:bodyPr wrap="square" lIns="0" tIns="0" rIns="0" bIns="0" rtlCol="0"/>
          <a:lstStyle/>
          <a:p>
            <a:endParaRPr/>
          </a:p>
        </p:txBody>
      </p:sp>
      <p:sp>
        <p:nvSpPr>
          <p:cNvPr id="165" name="object 64">
            <a:extLst>
              <a:ext uri="{FF2B5EF4-FFF2-40B4-BE49-F238E27FC236}">
                <a16:creationId xmlns:a16="http://schemas.microsoft.com/office/drawing/2014/main" id="{9C5DA66C-7972-452D-8047-8BF218DD2BFB}"/>
              </a:ext>
            </a:extLst>
          </p:cNvPr>
          <p:cNvSpPr txBox="1"/>
          <p:nvPr/>
        </p:nvSpPr>
        <p:spPr>
          <a:xfrm>
            <a:off x="1195705" y="5343525"/>
            <a:ext cx="616585" cy="184150"/>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Main</a:t>
            </a:r>
            <a:r>
              <a:rPr sz="1050" spc="-45" dirty="0">
                <a:solidFill>
                  <a:srgbClr val="00338D"/>
                </a:solidFill>
                <a:latin typeface="Arial"/>
                <a:cs typeface="Arial"/>
              </a:rPr>
              <a:t> </a:t>
            </a:r>
            <a:r>
              <a:rPr sz="1050" spc="-30" dirty="0">
                <a:solidFill>
                  <a:srgbClr val="00338D"/>
                </a:solidFill>
                <a:latin typeface="Arial"/>
                <a:cs typeface="Arial"/>
              </a:rPr>
              <a:t>shop</a:t>
            </a:r>
            <a:endParaRPr sz="1050">
              <a:latin typeface="Arial"/>
              <a:cs typeface="Arial"/>
            </a:endParaRPr>
          </a:p>
        </p:txBody>
      </p:sp>
      <p:sp>
        <p:nvSpPr>
          <p:cNvPr id="166" name="object 65">
            <a:extLst>
              <a:ext uri="{FF2B5EF4-FFF2-40B4-BE49-F238E27FC236}">
                <a16:creationId xmlns:a16="http://schemas.microsoft.com/office/drawing/2014/main" id="{36ED9ED7-3F95-4C67-8DB6-5C2C0BC51E48}"/>
              </a:ext>
            </a:extLst>
          </p:cNvPr>
          <p:cNvSpPr/>
          <p:nvPr/>
        </p:nvSpPr>
        <p:spPr>
          <a:xfrm>
            <a:off x="1960879" y="5415279"/>
            <a:ext cx="60960" cy="60960"/>
          </a:xfrm>
          <a:custGeom>
            <a:avLst/>
            <a:gdLst/>
            <a:ahLst/>
            <a:cxnLst/>
            <a:rect l="l" t="t" r="r" b="b"/>
            <a:pathLst>
              <a:path w="60960" h="60960">
                <a:moveTo>
                  <a:pt x="0" y="60960"/>
                </a:moveTo>
                <a:lnTo>
                  <a:pt x="60960" y="60960"/>
                </a:lnTo>
                <a:lnTo>
                  <a:pt x="60960" y="0"/>
                </a:lnTo>
                <a:lnTo>
                  <a:pt x="0" y="0"/>
                </a:lnTo>
                <a:lnTo>
                  <a:pt x="0" y="60960"/>
                </a:lnTo>
                <a:close/>
              </a:path>
            </a:pathLst>
          </a:custGeom>
          <a:solidFill>
            <a:srgbClr val="6C1F77"/>
          </a:solidFill>
        </p:spPr>
        <p:txBody>
          <a:bodyPr wrap="square" lIns="0" tIns="0" rIns="0" bIns="0" rtlCol="0"/>
          <a:lstStyle/>
          <a:p>
            <a:endParaRPr/>
          </a:p>
        </p:txBody>
      </p:sp>
      <p:sp>
        <p:nvSpPr>
          <p:cNvPr id="167" name="object 66">
            <a:extLst>
              <a:ext uri="{FF2B5EF4-FFF2-40B4-BE49-F238E27FC236}">
                <a16:creationId xmlns:a16="http://schemas.microsoft.com/office/drawing/2014/main" id="{6E76E8F9-A83C-412C-B4CD-7283437D6673}"/>
              </a:ext>
            </a:extLst>
          </p:cNvPr>
          <p:cNvSpPr txBox="1"/>
          <p:nvPr/>
        </p:nvSpPr>
        <p:spPr>
          <a:xfrm>
            <a:off x="2039620" y="5343525"/>
            <a:ext cx="738505" cy="184150"/>
          </a:xfrm>
          <a:prstGeom prst="rect">
            <a:avLst/>
          </a:prstGeom>
        </p:spPr>
        <p:txBody>
          <a:bodyPr vert="horz" wrap="square" lIns="0" tIns="11430" rIns="0" bIns="0" rtlCol="0">
            <a:spAutoFit/>
          </a:bodyPr>
          <a:lstStyle/>
          <a:p>
            <a:pPr marL="12700">
              <a:lnSpc>
                <a:spcPct val="100000"/>
              </a:lnSpc>
              <a:spcBef>
                <a:spcPts val="90"/>
              </a:spcBef>
            </a:pPr>
            <a:r>
              <a:rPr sz="1050" spc="-25" dirty="0">
                <a:solidFill>
                  <a:srgbClr val="00338D"/>
                </a:solidFill>
                <a:latin typeface="Arial"/>
                <a:cs typeface="Arial"/>
              </a:rPr>
              <a:t>Top-up</a:t>
            </a:r>
            <a:r>
              <a:rPr sz="1050" spc="-114" dirty="0">
                <a:solidFill>
                  <a:srgbClr val="00338D"/>
                </a:solidFill>
                <a:latin typeface="Arial"/>
                <a:cs typeface="Arial"/>
              </a:rPr>
              <a:t> </a:t>
            </a:r>
            <a:r>
              <a:rPr sz="1050" spc="-30" dirty="0">
                <a:solidFill>
                  <a:srgbClr val="00338D"/>
                </a:solidFill>
                <a:latin typeface="Arial"/>
                <a:cs typeface="Arial"/>
              </a:rPr>
              <a:t>shop</a:t>
            </a:r>
            <a:endParaRPr sz="1050">
              <a:latin typeface="Arial"/>
              <a:cs typeface="Arial"/>
            </a:endParaRPr>
          </a:p>
        </p:txBody>
      </p:sp>
      <p:sp>
        <p:nvSpPr>
          <p:cNvPr id="168" name="object 67">
            <a:extLst>
              <a:ext uri="{FF2B5EF4-FFF2-40B4-BE49-F238E27FC236}">
                <a16:creationId xmlns:a16="http://schemas.microsoft.com/office/drawing/2014/main" id="{DB4011E1-4898-46B1-8499-BF4220AFEE2C}"/>
              </a:ext>
            </a:extLst>
          </p:cNvPr>
          <p:cNvSpPr/>
          <p:nvPr/>
        </p:nvSpPr>
        <p:spPr>
          <a:xfrm>
            <a:off x="2926079" y="5415279"/>
            <a:ext cx="71120" cy="60960"/>
          </a:xfrm>
          <a:custGeom>
            <a:avLst/>
            <a:gdLst/>
            <a:ahLst/>
            <a:cxnLst/>
            <a:rect l="l" t="t" r="r" b="b"/>
            <a:pathLst>
              <a:path w="71119" h="60960">
                <a:moveTo>
                  <a:pt x="0" y="60960"/>
                </a:moveTo>
                <a:lnTo>
                  <a:pt x="71119" y="60960"/>
                </a:lnTo>
                <a:lnTo>
                  <a:pt x="71119" y="0"/>
                </a:lnTo>
                <a:lnTo>
                  <a:pt x="0" y="0"/>
                </a:lnTo>
                <a:lnTo>
                  <a:pt x="0" y="60960"/>
                </a:lnTo>
                <a:close/>
              </a:path>
            </a:pathLst>
          </a:custGeom>
          <a:solidFill>
            <a:srgbClr val="005EB8"/>
          </a:solidFill>
        </p:spPr>
        <p:txBody>
          <a:bodyPr wrap="square" lIns="0" tIns="0" rIns="0" bIns="0" rtlCol="0"/>
          <a:lstStyle/>
          <a:p>
            <a:endParaRPr/>
          </a:p>
        </p:txBody>
      </p:sp>
      <p:sp>
        <p:nvSpPr>
          <p:cNvPr id="169" name="object 68">
            <a:extLst>
              <a:ext uri="{FF2B5EF4-FFF2-40B4-BE49-F238E27FC236}">
                <a16:creationId xmlns:a16="http://schemas.microsoft.com/office/drawing/2014/main" id="{0700E932-1972-43F2-9DAF-7D1E17CAD84D}"/>
              </a:ext>
            </a:extLst>
          </p:cNvPr>
          <p:cNvSpPr txBox="1"/>
          <p:nvPr/>
        </p:nvSpPr>
        <p:spPr>
          <a:xfrm>
            <a:off x="3010916" y="5343525"/>
            <a:ext cx="799465" cy="184150"/>
          </a:xfrm>
          <a:prstGeom prst="rect">
            <a:avLst/>
          </a:prstGeom>
        </p:spPr>
        <p:txBody>
          <a:bodyPr vert="horz" wrap="square" lIns="0" tIns="11430" rIns="0" bIns="0" rtlCol="0">
            <a:spAutoFit/>
          </a:bodyPr>
          <a:lstStyle/>
          <a:p>
            <a:pPr marL="12700">
              <a:lnSpc>
                <a:spcPct val="100000"/>
              </a:lnSpc>
              <a:spcBef>
                <a:spcPts val="90"/>
              </a:spcBef>
            </a:pPr>
            <a:r>
              <a:rPr sz="1050" spc="-30" dirty="0">
                <a:solidFill>
                  <a:srgbClr val="00338D"/>
                </a:solidFill>
                <a:latin typeface="Arial"/>
                <a:cs typeface="Arial"/>
              </a:rPr>
              <a:t>Evening</a:t>
            </a:r>
            <a:r>
              <a:rPr sz="1050" spc="-35" dirty="0">
                <a:solidFill>
                  <a:srgbClr val="00338D"/>
                </a:solidFill>
                <a:latin typeface="Arial"/>
                <a:cs typeface="Arial"/>
              </a:rPr>
              <a:t> meal</a:t>
            </a:r>
            <a:endParaRPr sz="1050">
              <a:latin typeface="Arial"/>
              <a:cs typeface="Arial"/>
            </a:endParaRPr>
          </a:p>
        </p:txBody>
      </p:sp>
      <p:sp>
        <p:nvSpPr>
          <p:cNvPr id="170" name="object 69">
            <a:extLst>
              <a:ext uri="{FF2B5EF4-FFF2-40B4-BE49-F238E27FC236}">
                <a16:creationId xmlns:a16="http://schemas.microsoft.com/office/drawing/2014/main" id="{7D47D206-5F72-450D-9F40-440820E2B689}"/>
              </a:ext>
            </a:extLst>
          </p:cNvPr>
          <p:cNvSpPr/>
          <p:nvPr/>
        </p:nvSpPr>
        <p:spPr>
          <a:xfrm>
            <a:off x="3952240" y="5415279"/>
            <a:ext cx="71120" cy="60960"/>
          </a:xfrm>
          <a:custGeom>
            <a:avLst/>
            <a:gdLst/>
            <a:ahLst/>
            <a:cxnLst/>
            <a:rect l="l" t="t" r="r" b="b"/>
            <a:pathLst>
              <a:path w="71120" h="60960">
                <a:moveTo>
                  <a:pt x="0" y="60960"/>
                </a:moveTo>
                <a:lnTo>
                  <a:pt x="71120" y="60960"/>
                </a:lnTo>
                <a:lnTo>
                  <a:pt x="71120" y="0"/>
                </a:lnTo>
                <a:lnTo>
                  <a:pt x="0" y="0"/>
                </a:lnTo>
                <a:lnTo>
                  <a:pt x="0" y="60960"/>
                </a:lnTo>
                <a:close/>
              </a:path>
            </a:pathLst>
          </a:custGeom>
          <a:solidFill>
            <a:srgbClr val="00A2A0"/>
          </a:solidFill>
        </p:spPr>
        <p:txBody>
          <a:bodyPr wrap="square" lIns="0" tIns="0" rIns="0" bIns="0" rtlCol="0"/>
          <a:lstStyle/>
          <a:p>
            <a:endParaRPr/>
          </a:p>
        </p:txBody>
      </p:sp>
      <p:sp>
        <p:nvSpPr>
          <p:cNvPr id="171" name="object 70">
            <a:extLst>
              <a:ext uri="{FF2B5EF4-FFF2-40B4-BE49-F238E27FC236}">
                <a16:creationId xmlns:a16="http://schemas.microsoft.com/office/drawing/2014/main" id="{54F84EF3-F71B-49A1-B4F1-B33AC45CCA55}"/>
              </a:ext>
            </a:extLst>
          </p:cNvPr>
          <p:cNvSpPr txBox="1"/>
          <p:nvPr/>
        </p:nvSpPr>
        <p:spPr>
          <a:xfrm>
            <a:off x="4038600" y="5343525"/>
            <a:ext cx="639445" cy="184150"/>
          </a:xfrm>
          <a:prstGeom prst="rect">
            <a:avLst/>
          </a:prstGeom>
        </p:spPr>
        <p:txBody>
          <a:bodyPr vert="horz" wrap="square" lIns="0" tIns="11430" rIns="0" bIns="0" rtlCol="0">
            <a:spAutoFit/>
          </a:bodyPr>
          <a:lstStyle/>
          <a:p>
            <a:pPr marL="12700">
              <a:lnSpc>
                <a:spcPct val="100000"/>
              </a:lnSpc>
              <a:spcBef>
                <a:spcPts val="90"/>
              </a:spcBef>
            </a:pPr>
            <a:r>
              <a:rPr sz="1050" spc="-15" dirty="0">
                <a:solidFill>
                  <a:srgbClr val="00338D"/>
                </a:solidFill>
                <a:latin typeface="Arial"/>
                <a:cs typeface="Arial"/>
              </a:rPr>
              <a:t>Food </a:t>
            </a:r>
            <a:r>
              <a:rPr sz="1050" spc="-30" dirty="0">
                <a:solidFill>
                  <a:srgbClr val="00338D"/>
                </a:solidFill>
                <a:latin typeface="Arial"/>
                <a:cs typeface="Arial"/>
              </a:rPr>
              <a:t>to</a:t>
            </a:r>
            <a:r>
              <a:rPr sz="1050" spc="-120" dirty="0">
                <a:solidFill>
                  <a:srgbClr val="00338D"/>
                </a:solidFill>
                <a:latin typeface="Arial"/>
                <a:cs typeface="Arial"/>
              </a:rPr>
              <a:t> </a:t>
            </a:r>
            <a:r>
              <a:rPr sz="1050" spc="-20" dirty="0">
                <a:solidFill>
                  <a:srgbClr val="00338D"/>
                </a:solidFill>
                <a:latin typeface="Arial"/>
                <a:cs typeface="Arial"/>
              </a:rPr>
              <a:t>go</a:t>
            </a:r>
            <a:endParaRPr sz="1050">
              <a:latin typeface="Arial"/>
              <a:cs typeface="Arial"/>
            </a:endParaRPr>
          </a:p>
        </p:txBody>
      </p:sp>
      <p:sp>
        <p:nvSpPr>
          <p:cNvPr id="172" name="object 71">
            <a:extLst>
              <a:ext uri="{FF2B5EF4-FFF2-40B4-BE49-F238E27FC236}">
                <a16:creationId xmlns:a16="http://schemas.microsoft.com/office/drawing/2014/main" id="{47A52E3F-911C-4285-A327-8CC48BC5748C}"/>
              </a:ext>
            </a:extLst>
          </p:cNvPr>
          <p:cNvSpPr/>
          <p:nvPr/>
        </p:nvSpPr>
        <p:spPr>
          <a:xfrm>
            <a:off x="4826000" y="5415279"/>
            <a:ext cx="60960" cy="60960"/>
          </a:xfrm>
          <a:custGeom>
            <a:avLst/>
            <a:gdLst/>
            <a:ahLst/>
            <a:cxnLst/>
            <a:rect l="l" t="t" r="r" b="b"/>
            <a:pathLst>
              <a:path w="60960" h="60960">
                <a:moveTo>
                  <a:pt x="0" y="60960"/>
                </a:moveTo>
                <a:lnTo>
                  <a:pt x="60960" y="60960"/>
                </a:lnTo>
                <a:lnTo>
                  <a:pt x="60960" y="0"/>
                </a:lnTo>
                <a:lnTo>
                  <a:pt x="0" y="0"/>
                </a:lnTo>
                <a:lnTo>
                  <a:pt x="0" y="60960"/>
                </a:lnTo>
                <a:close/>
              </a:path>
            </a:pathLst>
          </a:custGeom>
          <a:solidFill>
            <a:srgbClr val="EAAA00"/>
          </a:solidFill>
        </p:spPr>
        <p:txBody>
          <a:bodyPr wrap="square" lIns="0" tIns="0" rIns="0" bIns="0" rtlCol="0"/>
          <a:lstStyle/>
          <a:p>
            <a:endParaRPr/>
          </a:p>
        </p:txBody>
      </p:sp>
      <p:sp>
        <p:nvSpPr>
          <p:cNvPr id="173" name="object 72">
            <a:extLst>
              <a:ext uri="{FF2B5EF4-FFF2-40B4-BE49-F238E27FC236}">
                <a16:creationId xmlns:a16="http://schemas.microsoft.com/office/drawing/2014/main" id="{C2A60A6A-42B7-489B-B7EB-7C874254F738}"/>
              </a:ext>
            </a:extLst>
          </p:cNvPr>
          <p:cNvSpPr txBox="1"/>
          <p:nvPr/>
        </p:nvSpPr>
        <p:spPr>
          <a:xfrm>
            <a:off x="4904104" y="5343525"/>
            <a:ext cx="546100" cy="184150"/>
          </a:xfrm>
          <a:prstGeom prst="rect">
            <a:avLst/>
          </a:prstGeom>
        </p:spPr>
        <p:txBody>
          <a:bodyPr vert="horz" wrap="square" lIns="0" tIns="11430" rIns="0" bIns="0" rtlCol="0">
            <a:spAutoFit/>
          </a:bodyPr>
          <a:lstStyle/>
          <a:p>
            <a:pPr marL="12700">
              <a:lnSpc>
                <a:spcPct val="100000"/>
              </a:lnSpc>
              <a:spcBef>
                <a:spcPts val="90"/>
              </a:spcBef>
            </a:pPr>
            <a:r>
              <a:rPr sz="1050" spc="-45" dirty="0">
                <a:solidFill>
                  <a:srgbClr val="00338D"/>
                </a:solidFill>
                <a:latin typeface="Arial"/>
                <a:cs typeface="Arial"/>
              </a:rPr>
              <a:t>N</a:t>
            </a:r>
            <a:r>
              <a:rPr sz="1050" spc="-30" dirty="0">
                <a:solidFill>
                  <a:srgbClr val="00338D"/>
                </a:solidFill>
                <a:latin typeface="Arial"/>
                <a:cs typeface="Arial"/>
              </a:rPr>
              <a:t>on</a:t>
            </a:r>
            <a:r>
              <a:rPr sz="1050" spc="-35" dirty="0">
                <a:solidFill>
                  <a:srgbClr val="00338D"/>
                </a:solidFill>
                <a:latin typeface="Arial"/>
                <a:cs typeface="Arial"/>
              </a:rPr>
              <a:t>-</a:t>
            </a:r>
            <a:r>
              <a:rPr sz="1050" spc="25" dirty="0">
                <a:solidFill>
                  <a:srgbClr val="00338D"/>
                </a:solidFill>
                <a:latin typeface="Arial"/>
                <a:cs typeface="Arial"/>
              </a:rPr>
              <a:t>f</a:t>
            </a:r>
            <a:r>
              <a:rPr sz="1050" spc="-30" dirty="0">
                <a:solidFill>
                  <a:srgbClr val="00338D"/>
                </a:solidFill>
                <a:latin typeface="Arial"/>
                <a:cs typeface="Arial"/>
              </a:rPr>
              <a:t>o</a:t>
            </a:r>
            <a:r>
              <a:rPr sz="1050" spc="-110" dirty="0">
                <a:solidFill>
                  <a:srgbClr val="00338D"/>
                </a:solidFill>
                <a:latin typeface="Arial"/>
                <a:cs typeface="Arial"/>
              </a:rPr>
              <a:t>o</a:t>
            </a:r>
            <a:r>
              <a:rPr sz="1050" spc="-10" dirty="0">
                <a:solidFill>
                  <a:srgbClr val="00338D"/>
                </a:solidFill>
                <a:latin typeface="Arial"/>
                <a:cs typeface="Arial"/>
              </a:rPr>
              <a:t>d</a:t>
            </a:r>
            <a:endParaRPr sz="1050">
              <a:latin typeface="Arial"/>
              <a:cs typeface="Arial"/>
            </a:endParaRPr>
          </a:p>
        </p:txBody>
      </p:sp>
      <p:sp>
        <p:nvSpPr>
          <p:cNvPr id="174" name="object 73">
            <a:extLst>
              <a:ext uri="{FF2B5EF4-FFF2-40B4-BE49-F238E27FC236}">
                <a16:creationId xmlns:a16="http://schemas.microsoft.com/office/drawing/2014/main" id="{0A7E676E-8E17-49C4-8081-7B9C3231A765}"/>
              </a:ext>
            </a:extLst>
          </p:cNvPr>
          <p:cNvSpPr/>
          <p:nvPr/>
        </p:nvSpPr>
        <p:spPr>
          <a:xfrm>
            <a:off x="5598159" y="5415279"/>
            <a:ext cx="71120" cy="60960"/>
          </a:xfrm>
          <a:custGeom>
            <a:avLst/>
            <a:gdLst/>
            <a:ahLst/>
            <a:cxnLst/>
            <a:rect l="l" t="t" r="r" b="b"/>
            <a:pathLst>
              <a:path w="71120" h="60960">
                <a:moveTo>
                  <a:pt x="0" y="60960"/>
                </a:moveTo>
                <a:lnTo>
                  <a:pt x="71120" y="60960"/>
                </a:lnTo>
                <a:lnTo>
                  <a:pt x="71120" y="0"/>
                </a:lnTo>
                <a:lnTo>
                  <a:pt x="0" y="0"/>
                </a:lnTo>
                <a:lnTo>
                  <a:pt x="0" y="60960"/>
                </a:lnTo>
                <a:close/>
              </a:path>
            </a:pathLst>
          </a:custGeom>
          <a:solidFill>
            <a:srgbClr val="43AF2A"/>
          </a:solidFill>
        </p:spPr>
        <p:txBody>
          <a:bodyPr wrap="square" lIns="0" tIns="0" rIns="0" bIns="0" rtlCol="0"/>
          <a:lstStyle/>
          <a:p>
            <a:endParaRPr/>
          </a:p>
        </p:txBody>
      </p:sp>
      <p:sp>
        <p:nvSpPr>
          <p:cNvPr id="175" name="object 74">
            <a:extLst>
              <a:ext uri="{FF2B5EF4-FFF2-40B4-BE49-F238E27FC236}">
                <a16:creationId xmlns:a16="http://schemas.microsoft.com/office/drawing/2014/main" id="{0677D6FD-B475-4117-B0AA-A48AE687812A}"/>
              </a:ext>
            </a:extLst>
          </p:cNvPr>
          <p:cNvSpPr txBox="1"/>
          <p:nvPr/>
        </p:nvSpPr>
        <p:spPr>
          <a:xfrm>
            <a:off x="5684520" y="5343525"/>
            <a:ext cx="937894" cy="184150"/>
          </a:xfrm>
          <a:prstGeom prst="rect">
            <a:avLst/>
          </a:prstGeom>
        </p:spPr>
        <p:txBody>
          <a:bodyPr vert="horz" wrap="square" lIns="0" tIns="11430" rIns="0" bIns="0" rtlCol="0">
            <a:spAutoFit/>
          </a:bodyPr>
          <a:lstStyle/>
          <a:p>
            <a:pPr marL="12700">
              <a:lnSpc>
                <a:spcPct val="100000"/>
              </a:lnSpc>
              <a:spcBef>
                <a:spcPts val="90"/>
              </a:spcBef>
            </a:pPr>
            <a:r>
              <a:rPr sz="1050" spc="-25" dirty="0">
                <a:solidFill>
                  <a:srgbClr val="00338D"/>
                </a:solidFill>
                <a:latin typeface="Arial"/>
                <a:cs typeface="Arial"/>
              </a:rPr>
              <a:t>Health </a:t>
            </a:r>
            <a:r>
              <a:rPr sz="1050" spc="-10" dirty="0">
                <a:solidFill>
                  <a:srgbClr val="00338D"/>
                </a:solidFill>
                <a:latin typeface="Arial"/>
                <a:cs typeface="Arial"/>
              </a:rPr>
              <a:t>&amp;</a:t>
            </a:r>
            <a:r>
              <a:rPr sz="1050" spc="-135" dirty="0">
                <a:solidFill>
                  <a:srgbClr val="00338D"/>
                </a:solidFill>
                <a:latin typeface="Arial"/>
                <a:cs typeface="Arial"/>
              </a:rPr>
              <a:t> </a:t>
            </a:r>
            <a:r>
              <a:rPr sz="1050" spc="-15" dirty="0">
                <a:solidFill>
                  <a:srgbClr val="00338D"/>
                </a:solidFill>
                <a:latin typeface="Arial"/>
                <a:cs typeface="Arial"/>
              </a:rPr>
              <a:t>beauty</a:t>
            </a:r>
            <a:endParaRPr sz="1050">
              <a:latin typeface="Arial"/>
              <a:cs typeface="Arial"/>
            </a:endParaRPr>
          </a:p>
        </p:txBody>
      </p:sp>
      <p:sp>
        <p:nvSpPr>
          <p:cNvPr id="176" name="object 75">
            <a:extLst>
              <a:ext uri="{FF2B5EF4-FFF2-40B4-BE49-F238E27FC236}">
                <a16:creationId xmlns:a16="http://schemas.microsoft.com/office/drawing/2014/main" id="{C2D9BB0E-0DC6-4CDD-A06E-4C20B862AC35}"/>
              </a:ext>
            </a:extLst>
          </p:cNvPr>
          <p:cNvSpPr/>
          <p:nvPr/>
        </p:nvSpPr>
        <p:spPr>
          <a:xfrm>
            <a:off x="6766559" y="5415279"/>
            <a:ext cx="60960" cy="60960"/>
          </a:xfrm>
          <a:custGeom>
            <a:avLst/>
            <a:gdLst/>
            <a:ahLst/>
            <a:cxnLst/>
            <a:rect l="l" t="t" r="r" b="b"/>
            <a:pathLst>
              <a:path w="60959" h="60960">
                <a:moveTo>
                  <a:pt x="0" y="60960"/>
                </a:moveTo>
                <a:lnTo>
                  <a:pt x="60959" y="60960"/>
                </a:lnTo>
                <a:lnTo>
                  <a:pt x="60959" y="0"/>
                </a:lnTo>
                <a:lnTo>
                  <a:pt x="0" y="0"/>
                </a:lnTo>
                <a:lnTo>
                  <a:pt x="0" y="60960"/>
                </a:lnTo>
                <a:close/>
              </a:path>
            </a:pathLst>
          </a:custGeom>
          <a:solidFill>
            <a:srgbClr val="473697"/>
          </a:solidFill>
        </p:spPr>
        <p:txBody>
          <a:bodyPr wrap="square" lIns="0" tIns="0" rIns="0" bIns="0" rtlCol="0"/>
          <a:lstStyle/>
          <a:p>
            <a:endParaRPr/>
          </a:p>
        </p:txBody>
      </p:sp>
      <p:sp>
        <p:nvSpPr>
          <p:cNvPr id="177" name="object 76">
            <a:extLst>
              <a:ext uri="{FF2B5EF4-FFF2-40B4-BE49-F238E27FC236}">
                <a16:creationId xmlns:a16="http://schemas.microsoft.com/office/drawing/2014/main" id="{71011596-2371-40B0-BD2D-27846C46B849}"/>
              </a:ext>
            </a:extLst>
          </p:cNvPr>
          <p:cNvSpPr txBox="1"/>
          <p:nvPr/>
        </p:nvSpPr>
        <p:spPr>
          <a:xfrm>
            <a:off x="6846569" y="5343525"/>
            <a:ext cx="1193165" cy="184150"/>
          </a:xfrm>
          <a:prstGeom prst="rect">
            <a:avLst/>
          </a:prstGeom>
        </p:spPr>
        <p:txBody>
          <a:bodyPr vert="horz" wrap="square" lIns="0" tIns="11430" rIns="0" bIns="0" rtlCol="0">
            <a:spAutoFit/>
          </a:bodyPr>
          <a:lstStyle/>
          <a:p>
            <a:pPr marL="12700">
              <a:lnSpc>
                <a:spcPct val="100000"/>
              </a:lnSpc>
              <a:spcBef>
                <a:spcPts val="90"/>
              </a:spcBef>
            </a:pPr>
            <a:r>
              <a:rPr sz="1050" spc="-25" dirty="0">
                <a:solidFill>
                  <a:srgbClr val="00338D"/>
                </a:solidFill>
                <a:latin typeface="Arial"/>
                <a:cs typeface="Arial"/>
              </a:rPr>
              <a:t>Other</a:t>
            </a:r>
            <a:r>
              <a:rPr sz="1050" spc="-35" dirty="0">
                <a:solidFill>
                  <a:srgbClr val="00338D"/>
                </a:solidFill>
                <a:latin typeface="Arial"/>
                <a:cs typeface="Arial"/>
              </a:rPr>
              <a:t> </a:t>
            </a:r>
            <a:r>
              <a:rPr sz="1050" spc="-25" dirty="0">
                <a:solidFill>
                  <a:srgbClr val="00338D"/>
                </a:solidFill>
                <a:latin typeface="Arial"/>
                <a:cs typeface="Arial"/>
              </a:rPr>
              <a:t>items/services</a:t>
            </a:r>
            <a:endParaRPr sz="1050">
              <a:latin typeface="Arial"/>
              <a:cs typeface="Arial"/>
            </a:endParaRPr>
          </a:p>
        </p:txBody>
      </p:sp>
    </p:spTree>
    <p:extLst>
      <p:ext uri="{BB962C8B-B14F-4D97-AF65-F5344CB8AC3E}">
        <p14:creationId xmlns:p14="http://schemas.microsoft.com/office/powerpoint/2010/main" val="332810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Globally, the food discounters segment is consolidated…</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86" name="object 5">
            <a:extLst>
              <a:ext uri="{FF2B5EF4-FFF2-40B4-BE49-F238E27FC236}">
                <a16:creationId xmlns:a16="http://schemas.microsoft.com/office/drawing/2014/main" id="{69BF8BD5-738F-4027-A174-8B3EF90BB468}"/>
              </a:ext>
            </a:extLst>
          </p:cNvPr>
          <p:cNvSpPr/>
          <p:nvPr/>
        </p:nvSpPr>
        <p:spPr>
          <a:xfrm>
            <a:off x="9667240" y="5664200"/>
            <a:ext cx="81279" cy="91440"/>
          </a:xfrm>
          <a:prstGeom prst="rect">
            <a:avLst/>
          </a:prstGeom>
          <a:blipFill>
            <a:blip r:embed="rId3" cstate="print"/>
            <a:stretch>
              <a:fillRect/>
            </a:stretch>
          </a:blipFill>
        </p:spPr>
        <p:txBody>
          <a:bodyPr wrap="square" lIns="0" tIns="0" rIns="0" bIns="0" rtlCol="0"/>
          <a:lstStyle/>
          <a:p>
            <a:endParaRPr/>
          </a:p>
        </p:txBody>
      </p:sp>
      <p:sp>
        <p:nvSpPr>
          <p:cNvPr id="87" name="object 6">
            <a:extLst>
              <a:ext uri="{FF2B5EF4-FFF2-40B4-BE49-F238E27FC236}">
                <a16:creationId xmlns:a16="http://schemas.microsoft.com/office/drawing/2014/main" id="{5406664B-638F-4C02-98FB-9BEAE677929E}"/>
              </a:ext>
            </a:extLst>
          </p:cNvPr>
          <p:cNvSpPr/>
          <p:nvPr/>
        </p:nvSpPr>
        <p:spPr>
          <a:xfrm>
            <a:off x="2677160" y="1727194"/>
            <a:ext cx="8021325" cy="4409450"/>
          </a:xfrm>
          <a:prstGeom prst="rect">
            <a:avLst/>
          </a:prstGeom>
          <a:blipFill>
            <a:blip r:embed="rId4" cstate="print"/>
            <a:stretch>
              <a:fillRect/>
            </a:stretch>
          </a:blipFill>
        </p:spPr>
        <p:txBody>
          <a:bodyPr wrap="square" lIns="0" tIns="0" rIns="0" bIns="0" rtlCol="0"/>
          <a:lstStyle/>
          <a:p>
            <a:endParaRPr/>
          </a:p>
        </p:txBody>
      </p:sp>
      <p:sp>
        <p:nvSpPr>
          <p:cNvPr id="88" name="object 7">
            <a:extLst>
              <a:ext uri="{FF2B5EF4-FFF2-40B4-BE49-F238E27FC236}">
                <a16:creationId xmlns:a16="http://schemas.microsoft.com/office/drawing/2014/main" id="{18FE77CD-E337-468C-8F35-737886E9FCF8}"/>
              </a:ext>
            </a:extLst>
          </p:cNvPr>
          <p:cNvSpPr/>
          <p:nvPr/>
        </p:nvSpPr>
        <p:spPr>
          <a:xfrm>
            <a:off x="10154919" y="5496554"/>
            <a:ext cx="269245" cy="350525"/>
          </a:xfrm>
          <a:prstGeom prst="rect">
            <a:avLst/>
          </a:prstGeom>
          <a:blipFill>
            <a:blip r:embed="rId5" cstate="print"/>
            <a:stretch>
              <a:fillRect/>
            </a:stretch>
          </a:blipFill>
        </p:spPr>
        <p:txBody>
          <a:bodyPr wrap="square" lIns="0" tIns="0" rIns="0" bIns="0" rtlCol="0"/>
          <a:lstStyle/>
          <a:p>
            <a:endParaRPr/>
          </a:p>
        </p:txBody>
      </p:sp>
      <p:sp>
        <p:nvSpPr>
          <p:cNvPr id="89" name="object 8">
            <a:extLst>
              <a:ext uri="{FF2B5EF4-FFF2-40B4-BE49-F238E27FC236}">
                <a16:creationId xmlns:a16="http://schemas.microsoft.com/office/drawing/2014/main" id="{576C091D-85AC-4789-B716-42B809523012}"/>
              </a:ext>
            </a:extLst>
          </p:cNvPr>
          <p:cNvSpPr/>
          <p:nvPr/>
        </p:nvSpPr>
        <p:spPr>
          <a:xfrm>
            <a:off x="10093959" y="5156200"/>
            <a:ext cx="71120" cy="50800"/>
          </a:xfrm>
          <a:custGeom>
            <a:avLst/>
            <a:gdLst/>
            <a:ahLst/>
            <a:cxnLst/>
            <a:rect l="l" t="t" r="r" b="b"/>
            <a:pathLst>
              <a:path w="71120" h="50800">
                <a:moveTo>
                  <a:pt x="2667" y="0"/>
                </a:moveTo>
                <a:lnTo>
                  <a:pt x="0" y="762"/>
                </a:lnTo>
                <a:lnTo>
                  <a:pt x="2667" y="3429"/>
                </a:lnTo>
                <a:lnTo>
                  <a:pt x="2667" y="6476"/>
                </a:lnTo>
                <a:lnTo>
                  <a:pt x="7112" y="9906"/>
                </a:lnTo>
                <a:lnTo>
                  <a:pt x="9398" y="14477"/>
                </a:lnTo>
                <a:lnTo>
                  <a:pt x="12065" y="16382"/>
                </a:lnTo>
                <a:lnTo>
                  <a:pt x="17399" y="22860"/>
                </a:lnTo>
                <a:lnTo>
                  <a:pt x="26797" y="27177"/>
                </a:lnTo>
                <a:lnTo>
                  <a:pt x="29083" y="29082"/>
                </a:lnTo>
                <a:lnTo>
                  <a:pt x="29464" y="32131"/>
                </a:lnTo>
                <a:lnTo>
                  <a:pt x="31750" y="32893"/>
                </a:lnTo>
                <a:lnTo>
                  <a:pt x="34417" y="32893"/>
                </a:lnTo>
                <a:lnTo>
                  <a:pt x="37592" y="35560"/>
                </a:lnTo>
                <a:lnTo>
                  <a:pt x="40767" y="36322"/>
                </a:lnTo>
                <a:lnTo>
                  <a:pt x="41656" y="37083"/>
                </a:lnTo>
                <a:lnTo>
                  <a:pt x="43815" y="37083"/>
                </a:lnTo>
                <a:lnTo>
                  <a:pt x="44323" y="38988"/>
                </a:lnTo>
                <a:lnTo>
                  <a:pt x="46482" y="38988"/>
                </a:lnTo>
                <a:lnTo>
                  <a:pt x="48260" y="39750"/>
                </a:lnTo>
                <a:lnTo>
                  <a:pt x="50546" y="39750"/>
                </a:lnTo>
                <a:lnTo>
                  <a:pt x="51054" y="42799"/>
                </a:lnTo>
                <a:lnTo>
                  <a:pt x="51943" y="43942"/>
                </a:lnTo>
                <a:lnTo>
                  <a:pt x="55499" y="43942"/>
                </a:lnTo>
                <a:lnTo>
                  <a:pt x="58166" y="45466"/>
                </a:lnTo>
                <a:lnTo>
                  <a:pt x="61722" y="45466"/>
                </a:lnTo>
                <a:lnTo>
                  <a:pt x="63119" y="46608"/>
                </a:lnTo>
                <a:lnTo>
                  <a:pt x="65786" y="48513"/>
                </a:lnTo>
                <a:lnTo>
                  <a:pt x="67056" y="50037"/>
                </a:lnTo>
                <a:lnTo>
                  <a:pt x="67945" y="50800"/>
                </a:lnTo>
                <a:lnTo>
                  <a:pt x="68453" y="47751"/>
                </a:lnTo>
                <a:lnTo>
                  <a:pt x="70612" y="47751"/>
                </a:lnTo>
                <a:lnTo>
                  <a:pt x="71120" y="46989"/>
                </a:lnTo>
                <a:lnTo>
                  <a:pt x="70231" y="43561"/>
                </a:lnTo>
                <a:lnTo>
                  <a:pt x="67585" y="41656"/>
                </a:lnTo>
                <a:lnTo>
                  <a:pt x="64008" y="41656"/>
                </a:lnTo>
                <a:lnTo>
                  <a:pt x="63119" y="39369"/>
                </a:lnTo>
                <a:lnTo>
                  <a:pt x="54991" y="32893"/>
                </a:lnTo>
                <a:lnTo>
                  <a:pt x="48768" y="31368"/>
                </a:lnTo>
                <a:lnTo>
                  <a:pt x="44704" y="30987"/>
                </a:lnTo>
                <a:lnTo>
                  <a:pt x="43815" y="28701"/>
                </a:lnTo>
                <a:lnTo>
                  <a:pt x="42037" y="28320"/>
                </a:lnTo>
                <a:lnTo>
                  <a:pt x="39750" y="26035"/>
                </a:lnTo>
                <a:lnTo>
                  <a:pt x="36703" y="24002"/>
                </a:lnTo>
                <a:lnTo>
                  <a:pt x="34925" y="22098"/>
                </a:lnTo>
                <a:lnTo>
                  <a:pt x="33528" y="21717"/>
                </a:lnTo>
                <a:lnTo>
                  <a:pt x="32258" y="17906"/>
                </a:lnTo>
                <a:lnTo>
                  <a:pt x="29972" y="16382"/>
                </a:lnTo>
                <a:lnTo>
                  <a:pt x="26416" y="11049"/>
                </a:lnTo>
                <a:lnTo>
                  <a:pt x="22860" y="9906"/>
                </a:lnTo>
                <a:lnTo>
                  <a:pt x="20066" y="9906"/>
                </a:lnTo>
                <a:lnTo>
                  <a:pt x="18288" y="8000"/>
                </a:lnTo>
                <a:lnTo>
                  <a:pt x="17907" y="6095"/>
                </a:lnTo>
                <a:lnTo>
                  <a:pt x="14732" y="5333"/>
                </a:lnTo>
                <a:lnTo>
                  <a:pt x="9131" y="1905"/>
                </a:lnTo>
                <a:lnTo>
                  <a:pt x="6223" y="1905"/>
                </a:lnTo>
                <a:lnTo>
                  <a:pt x="2667" y="0"/>
                </a:lnTo>
                <a:close/>
              </a:path>
              <a:path w="71120" h="50800">
                <a:moveTo>
                  <a:pt x="67056" y="41275"/>
                </a:moveTo>
                <a:lnTo>
                  <a:pt x="64008" y="41656"/>
                </a:lnTo>
                <a:lnTo>
                  <a:pt x="67585" y="41656"/>
                </a:lnTo>
                <a:lnTo>
                  <a:pt x="67056" y="41275"/>
                </a:lnTo>
                <a:close/>
              </a:path>
              <a:path w="71120" h="50800">
                <a:moveTo>
                  <a:pt x="8509" y="1524"/>
                </a:moveTo>
                <a:lnTo>
                  <a:pt x="6223" y="1905"/>
                </a:lnTo>
                <a:lnTo>
                  <a:pt x="9131" y="1905"/>
                </a:lnTo>
                <a:lnTo>
                  <a:pt x="8509" y="1524"/>
                </a:lnTo>
                <a:close/>
              </a:path>
            </a:pathLst>
          </a:custGeom>
          <a:solidFill>
            <a:srgbClr val="0054A6"/>
          </a:solidFill>
        </p:spPr>
        <p:txBody>
          <a:bodyPr wrap="square" lIns="0" tIns="0" rIns="0" bIns="0" rtlCol="0"/>
          <a:lstStyle/>
          <a:p>
            <a:endParaRPr/>
          </a:p>
        </p:txBody>
      </p:sp>
      <p:sp>
        <p:nvSpPr>
          <p:cNvPr id="90" name="object 10">
            <a:extLst>
              <a:ext uri="{FF2B5EF4-FFF2-40B4-BE49-F238E27FC236}">
                <a16:creationId xmlns:a16="http://schemas.microsoft.com/office/drawing/2014/main" id="{D49833C2-FD28-4469-8EE2-7739D7AF11A4}"/>
              </a:ext>
            </a:extLst>
          </p:cNvPr>
          <p:cNvSpPr txBox="1"/>
          <p:nvPr/>
        </p:nvSpPr>
        <p:spPr>
          <a:xfrm>
            <a:off x="986472" y="1321498"/>
            <a:ext cx="7764145" cy="208915"/>
          </a:xfrm>
          <a:prstGeom prst="rect">
            <a:avLst/>
          </a:prstGeom>
        </p:spPr>
        <p:txBody>
          <a:bodyPr vert="horz" wrap="square" lIns="0" tIns="12700" rIns="0" bIns="0" rtlCol="0">
            <a:spAutoFit/>
          </a:bodyPr>
          <a:lstStyle/>
          <a:p>
            <a:pPr marL="12700">
              <a:lnSpc>
                <a:spcPct val="100000"/>
              </a:lnSpc>
              <a:spcBef>
                <a:spcPts val="100"/>
              </a:spcBef>
            </a:pPr>
            <a:r>
              <a:rPr sz="1200" b="1" spc="15" dirty="0">
                <a:solidFill>
                  <a:srgbClr val="00A2A0"/>
                </a:solidFill>
                <a:latin typeface="Arial"/>
                <a:cs typeface="Arial"/>
              </a:rPr>
              <a:t>The </a:t>
            </a:r>
            <a:r>
              <a:rPr sz="1200" b="1" spc="-10" dirty="0">
                <a:solidFill>
                  <a:srgbClr val="00A2A0"/>
                </a:solidFill>
                <a:latin typeface="Arial"/>
                <a:cs typeface="Arial"/>
              </a:rPr>
              <a:t>top </a:t>
            </a:r>
            <a:r>
              <a:rPr sz="1200" b="1" spc="5" dirty="0">
                <a:solidFill>
                  <a:srgbClr val="00A2A0"/>
                </a:solidFill>
                <a:latin typeface="Arial"/>
                <a:cs typeface="Arial"/>
              </a:rPr>
              <a:t>three </a:t>
            </a:r>
            <a:r>
              <a:rPr sz="1200" b="1" spc="-15" dirty="0">
                <a:solidFill>
                  <a:srgbClr val="00A2A0"/>
                </a:solidFill>
                <a:latin typeface="Arial"/>
                <a:cs typeface="Arial"/>
              </a:rPr>
              <a:t>players </a:t>
            </a:r>
            <a:r>
              <a:rPr sz="1200" b="1" spc="-10" dirty="0">
                <a:solidFill>
                  <a:srgbClr val="00A2A0"/>
                </a:solidFill>
                <a:latin typeface="Arial"/>
                <a:cs typeface="Arial"/>
              </a:rPr>
              <a:t>in </a:t>
            </a:r>
            <a:r>
              <a:rPr sz="1200" b="1" spc="-5" dirty="0">
                <a:solidFill>
                  <a:srgbClr val="00A2A0"/>
                </a:solidFill>
                <a:latin typeface="Arial"/>
                <a:cs typeface="Arial"/>
              </a:rPr>
              <a:t>each geography </a:t>
            </a:r>
            <a:r>
              <a:rPr sz="1200" b="1" dirty="0">
                <a:solidFill>
                  <a:srgbClr val="00A2A0"/>
                </a:solidFill>
                <a:latin typeface="Arial"/>
                <a:cs typeface="Arial"/>
              </a:rPr>
              <a:t>nearly </a:t>
            </a:r>
            <a:r>
              <a:rPr sz="1200" b="1" spc="-45" dirty="0">
                <a:solidFill>
                  <a:srgbClr val="00A2A0"/>
                </a:solidFill>
                <a:latin typeface="Arial"/>
                <a:cs typeface="Arial"/>
              </a:rPr>
              <a:t>make </a:t>
            </a:r>
            <a:r>
              <a:rPr sz="1200" b="1" spc="-10" dirty="0">
                <a:solidFill>
                  <a:srgbClr val="00A2A0"/>
                </a:solidFill>
                <a:latin typeface="Arial"/>
                <a:cs typeface="Arial"/>
              </a:rPr>
              <a:t>up the </a:t>
            </a:r>
            <a:r>
              <a:rPr sz="1200" b="1" spc="5" dirty="0">
                <a:solidFill>
                  <a:srgbClr val="00A2A0"/>
                </a:solidFill>
                <a:latin typeface="Arial"/>
                <a:cs typeface="Arial"/>
              </a:rPr>
              <a:t>entire </a:t>
            </a:r>
            <a:r>
              <a:rPr sz="1200" b="1" spc="-20" dirty="0">
                <a:solidFill>
                  <a:srgbClr val="00A2A0"/>
                </a:solidFill>
                <a:latin typeface="Arial"/>
                <a:cs typeface="Arial"/>
              </a:rPr>
              <a:t>market </a:t>
            </a:r>
            <a:r>
              <a:rPr sz="1200" b="1" spc="-10" dirty="0">
                <a:solidFill>
                  <a:srgbClr val="00A2A0"/>
                </a:solidFill>
                <a:latin typeface="Arial"/>
                <a:cs typeface="Arial"/>
              </a:rPr>
              <a:t>in the food discounters</a:t>
            </a:r>
            <a:r>
              <a:rPr sz="1200" b="1" spc="285" dirty="0">
                <a:solidFill>
                  <a:srgbClr val="00A2A0"/>
                </a:solidFill>
                <a:latin typeface="Arial"/>
                <a:cs typeface="Arial"/>
              </a:rPr>
              <a:t> </a:t>
            </a:r>
            <a:r>
              <a:rPr sz="1200" b="1" spc="-10" dirty="0">
                <a:solidFill>
                  <a:srgbClr val="00A2A0"/>
                </a:solidFill>
                <a:latin typeface="Arial"/>
                <a:cs typeface="Arial"/>
              </a:rPr>
              <a:t>segment</a:t>
            </a:r>
            <a:endParaRPr sz="1200">
              <a:latin typeface="Arial"/>
              <a:cs typeface="Arial"/>
            </a:endParaRPr>
          </a:p>
        </p:txBody>
      </p:sp>
      <p:sp>
        <p:nvSpPr>
          <p:cNvPr id="91" name="object 11">
            <a:extLst>
              <a:ext uri="{FF2B5EF4-FFF2-40B4-BE49-F238E27FC236}">
                <a16:creationId xmlns:a16="http://schemas.microsoft.com/office/drawing/2014/main" id="{EC6C2B26-F34A-46CB-9686-341AC6FB0F97}"/>
              </a:ext>
            </a:extLst>
          </p:cNvPr>
          <p:cNvSpPr/>
          <p:nvPr/>
        </p:nvSpPr>
        <p:spPr>
          <a:xfrm>
            <a:off x="2385567" y="2648330"/>
            <a:ext cx="998855" cy="190500"/>
          </a:xfrm>
          <a:custGeom>
            <a:avLst/>
            <a:gdLst/>
            <a:ahLst/>
            <a:cxnLst/>
            <a:rect l="l" t="t" r="r" b="b"/>
            <a:pathLst>
              <a:path w="998854" h="190500">
                <a:moveTo>
                  <a:pt x="0" y="190500"/>
                </a:moveTo>
                <a:lnTo>
                  <a:pt x="998702" y="190500"/>
                </a:lnTo>
                <a:lnTo>
                  <a:pt x="998702" y="0"/>
                </a:lnTo>
                <a:lnTo>
                  <a:pt x="0" y="0"/>
                </a:lnTo>
                <a:lnTo>
                  <a:pt x="0" y="190500"/>
                </a:lnTo>
                <a:close/>
              </a:path>
            </a:pathLst>
          </a:custGeom>
          <a:solidFill>
            <a:srgbClr val="FFFFFF"/>
          </a:solidFill>
        </p:spPr>
        <p:txBody>
          <a:bodyPr wrap="square" lIns="0" tIns="0" rIns="0" bIns="0" rtlCol="0"/>
          <a:lstStyle/>
          <a:p>
            <a:endParaRPr/>
          </a:p>
        </p:txBody>
      </p:sp>
      <p:sp>
        <p:nvSpPr>
          <p:cNvPr id="92" name="object 12">
            <a:extLst>
              <a:ext uri="{FF2B5EF4-FFF2-40B4-BE49-F238E27FC236}">
                <a16:creationId xmlns:a16="http://schemas.microsoft.com/office/drawing/2014/main" id="{BC65F661-2F4E-45C8-9106-A2B10D05D1C7}"/>
              </a:ext>
            </a:extLst>
          </p:cNvPr>
          <p:cNvSpPr/>
          <p:nvPr/>
        </p:nvSpPr>
        <p:spPr>
          <a:xfrm>
            <a:off x="2385567" y="2838830"/>
            <a:ext cx="998855" cy="190500"/>
          </a:xfrm>
          <a:custGeom>
            <a:avLst/>
            <a:gdLst/>
            <a:ahLst/>
            <a:cxnLst/>
            <a:rect l="l" t="t" r="r" b="b"/>
            <a:pathLst>
              <a:path w="998854" h="190500">
                <a:moveTo>
                  <a:pt x="0" y="190500"/>
                </a:moveTo>
                <a:lnTo>
                  <a:pt x="998702" y="190500"/>
                </a:lnTo>
                <a:lnTo>
                  <a:pt x="998702" y="0"/>
                </a:lnTo>
                <a:lnTo>
                  <a:pt x="0" y="0"/>
                </a:lnTo>
                <a:lnTo>
                  <a:pt x="0" y="190500"/>
                </a:lnTo>
                <a:close/>
              </a:path>
            </a:pathLst>
          </a:custGeom>
          <a:solidFill>
            <a:srgbClr val="FFFFFF"/>
          </a:solidFill>
        </p:spPr>
        <p:txBody>
          <a:bodyPr wrap="square" lIns="0" tIns="0" rIns="0" bIns="0" rtlCol="0"/>
          <a:lstStyle/>
          <a:p>
            <a:endParaRPr/>
          </a:p>
        </p:txBody>
      </p:sp>
      <p:sp>
        <p:nvSpPr>
          <p:cNvPr id="93" name="object 13">
            <a:extLst>
              <a:ext uri="{FF2B5EF4-FFF2-40B4-BE49-F238E27FC236}">
                <a16:creationId xmlns:a16="http://schemas.microsoft.com/office/drawing/2014/main" id="{75411198-235F-411F-A89A-D2B267744DF4}"/>
              </a:ext>
            </a:extLst>
          </p:cNvPr>
          <p:cNvSpPr/>
          <p:nvPr/>
        </p:nvSpPr>
        <p:spPr>
          <a:xfrm>
            <a:off x="2385567" y="3029330"/>
            <a:ext cx="998855" cy="190500"/>
          </a:xfrm>
          <a:custGeom>
            <a:avLst/>
            <a:gdLst/>
            <a:ahLst/>
            <a:cxnLst/>
            <a:rect l="l" t="t" r="r" b="b"/>
            <a:pathLst>
              <a:path w="998854" h="190500">
                <a:moveTo>
                  <a:pt x="0" y="190500"/>
                </a:moveTo>
                <a:lnTo>
                  <a:pt x="998702" y="190500"/>
                </a:lnTo>
                <a:lnTo>
                  <a:pt x="998702" y="0"/>
                </a:lnTo>
                <a:lnTo>
                  <a:pt x="0" y="0"/>
                </a:lnTo>
                <a:lnTo>
                  <a:pt x="0" y="190500"/>
                </a:lnTo>
                <a:close/>
              </a:path>
            </a:pathLst>
          </a:custGeom>
          <a:solidFill>
            <a:srgbClr val="FFFFFF"/>
          </a:solidFill>
        </p:spPr>
        <p:txBody>
          <a:bodyPr wrap="square" lIns="0" tIns="0" rIns="0" bIns="0" rtlCol="0"/>
          <a:lstStyle/>
          <a:p>
            <a:endParaRPr/>
          </a:p>
        </p:txBody>
      </p:sp>
      <p:graphicFrame>
        <p:nvGraphicFramePr>
          <p:cNvPr id="94" name="object 14">
            <a:extLst>
              <a:ext uri="{FF2B5EF4-FFF2-40B4-BE49-F238E27FC236}">
                <a16:creationId xmlns:a16="http://schemas.microsoft.com/office/drawing/2014/main" id="{4DFC5AB3-20CD-4B11-8E0C-BE9AE44116FC}"/>
              </a:ext>
            </a:extLst>
          </p:cNvPr>
          <p:cNvGraphicFramePr>
            <a:graphicFrameLocks noGrp="1"/>
          </p:cNvGraphicFramePr>
          <p:nvPr/>
        </p:nvGraphicFramePr>
        <p:xfrm>
          <a:off x="1039781" y="2183505"/>
          <a:ext cx="2338704" cy="1036324"/>
        </p:xfrm>
        <a:graphic>
          <a:graphicData uri="http://schemas.openxmlformats.org/drawingml/2006/table">
            <a:tbl>
              <a:tblPr firstRow="1" bandRow="1">
                <a:tableStyleId>{2D5ABB26-0587-4C30-8999-92F81FD0307C}</a:tableStyleId>
              </a:tblPr>
              <a:tblGrid>
                <a:gridCol w="1340485">
                  <a:extLst>
                    <a:ext uri="{9D8B030D-6E8A-4147-A177-3AD203B41FA5}">
                      <a16:colId xmlns:a16="http://schemas.microsoft.com/office/drawing/2014/main" val="20000"/>
                    </a:ext>
                  </a:extLst>
                </a:gridCol>
                <a:gridCol w="998219">
                  <a:extLst>
                    <a:ext uri="{9D8B030D-6E8A-4147-A177-3AD203B41FA5}">
                      <a16:colId xmlns:a16="http://schemas.microsoft.com/office/drawing/2014/main" val="20001"/>
                    </a:ext>
                  </a:extLst>
                </a:gridCol>
              </a:tblGrid>
              <a:tr h="279410">
                <a:tc gridSpan="2">
                  <a:txBody>
                    <a:bodyPr/>
                    <a:lstStyle/>
                    <a:p>
                      <a:pPr marL="37465">
                        <a:lnSpc>
                          <a:spcPct val="100000"/>
                        </a:lnSpc>
                        <a:spcBef>
                          <a:spcPts val="484"/>
                        </a:spcBef>
                      </a:pPr>
                      <a:r>
                        <a:rPr sz="1050" b="1" spc="-45" dirty="0">
                          <a:solidFill>
                            <a:srgbClr val="FFFFFF"/>
                          </a:solidFill>
                          <a:latin typeface="Arial"/>
                          <a:cs typeface="Arial"/>
                        </a:rPr>
                        <a:t>US</a:t>
                      </a:r>
                      <a:endParaRPr sz="1050">
                        <a:latin typeface="Arial"/>
                        <a:cs typeface="Arial"/>
                      </a:endParaRPr>
                    </a:p>
                  </a:txBody>
                  <a:tcPr marL="0" marR="0" marT="61594" marB="0">
                    <a:solidFill>
                      <a:srgbClr val="005EB8"/>
                    </a:solidFill>
                  </a:tcPr>
                </a:tc>
                <a:tc hMerge="1">
                  <a:txBody>
                    <a:bodyPr/>
                    <a:lstStyle/>
                    <a:p>
                      <a:endParaRPr/>
                    </a:p>
                  </a:txBody>
                  <a:tcPr marL="0" marR="0" marT="0" marB="0"/>
                </a:tc>
                <a:extLst>
                  <a:ext uri="{0D108BD9-81ED-4DB2-BD59-A6C34878D82A}">
                    <a16:rowId xmlns:a16="http://schemas.microsoft.com/office/drawing/2014/main" val="10000"/>
                  </a:ext>
                </a:extLst>
              </a:tr>
              <a:tr h="185414">
                <a:tc>
                  <a:txBody>
                    <a:bodyPr/>
                    <a:lstStyle/>
                    <a:p>
                      <a:pPr marL="37465">
                        <a:lnSpc>
                          <a:spcPct val="100000"/>
                        </a:lnSpc>
                        <a:spcBef>
                          <a:spcPts val="50"/>
                        </a:spcBef>
                      </a:pPr>
                      <a:r>
                        <a:rPr sz="1050" b="1" spc="-10" dirty="0">
                          <a:solidFill>
                            <a:srgbClr val="FFFFFF"/>
                          </a:solidFill>
                          <a:latin typeface="Arial"/>
                          <a:cs typeface="Arial"/>
                        </a:rPr>
                        <a:t>Food</a:t>
                      </a:r>
                      <a:endParaRPr sz="1050">
                        <a:latin typeface="Arial"/>
                        <a:cs typeface="Arial"/>
                      </a:endParaRPr>
                    </a:p>
                  </a:txBody>
                  <a:tcPr marL="0" marR="0" marT="6350" marB="0">
                    <a:lnL w="12700">
                      <a:solidFill>
                        <a:srgbClr val="005EB8"/>
                      </a:solidFill>
                      <a:prstDash val="solid"/>
                    </a:lnL>
                    <a:lnR w="12700">
                      <a:solidFill>
                        <a:srgbClr val="005EB8"/>
                      </a:solidFill>
                      <a:prstDash val="solid"/>
                    </a:lnR>
                    <a:lnB w="12700">
                      <a:solidFill>
                        <a:srgbClr val="005EB8"/>
                      </a:solidFill>
                      <a:prstDash val="solid"/>
                    </a:lnB>
                    <a:solidFill>
                      <a:srgbClr val="6C1F77"/>
                    </a:solidFill>
                  </a:tcPr>
                </a:tc>
                <a:tc>
                  <a:txBody>
                    <a:bodyPr/>
                    <a:lstStyle/>
                    <a:p>
                      <a:pPr marL="38100">
                        <a:lnSpc>
                          <a:spcPct val="100000"/>
                        </a:lnSpc>
                        <a:spcBef>
                          <a:spcPts val="50"/>
                        </a:spcBef>
                      </a:pPr>
                      <a:r>
                        <a:rPr sz="1050" b="1" spc="-20" dirty="0">
                          <a:solidFill>
                            <a:srgbClr val="FFFFFF"/>
                          </a:solidFill>
                          <a:latin typeface="Arial"/>
                          <a:cs typeface="Arial"/>
                        </a:rPr>
                        <a:t>Non-food</a:t>
                      </a:r>
                      <a:endParaRPr sz="1050">
                        <a:latin typeface="Arial"/>
                        <a:cs typeface="Arial"/>
                      </a:endParaRPr>
                    </a:p>
                  </a:txBody>
                  <a:tcPr marL="0" marR="0" marT="6350" marB="0">
                    <a:lnL w="12700">
                      <a:solidFill>
                        <a:srgbClr val="005EB8"/>
                      </a:solidFill>
                      <a:prstDash val="solid"/>
                    </a:lnL>
                    <a:lnR w="12700">
                      <a:solidFill>
                        <a:srgbClr val="005EB8"/>
                      </a:solidFill>
                      <a:prstDash val="solid"/>
                    </a:lnR>
                    <a:lnB w="12700">
                      <a:solidFill>
                        <a:srgbClr val="005EB8"/>
                      </a:solidFill>
                      <a:prstDash val="solid"/>
                    </a:lnB>
                    <a:solidFill>
                      <a:srgbClr val="6C1F77"/>
                    </a:solidFill>
                  </a:tcPr>
                </a:tc>
                <a:extLst>
                  <a:ext uri="{0D108BD9-81ED-4DB2-BD59-A6C34878D82A}">
                    <a16:rowId xmlns:a16="http://schemas.microsoft.com/office/drawing/2014/main" val="10001"/>
                  </a:ext>
                </a:extLst>
              </a:tr>
              <a:tr h="190500">
                <a:tc>
                  <a:txBody>
                    <a:bodyPr/>
                    <a:lstStyle/>
                    <a:p>
                      <a:pPr marL="37465">
                        <a:lnSpc>
                          <a:spcPct val="100000"/>
                        </a:lnSpc>
                        <a:spcBef>
                          <a:spcPts val="90"/>
                        </a:spcBef>
                      </a:pPr>
                      <a:r>
                        <a:rPr sz="1050" spc="-5" dirty="0">
                          <a:solidFill>
                            <a:srgbClr val="00338D"/>
                          </a:solidFill>
                          <a:latin typeface="Arial"/>
                          <a:cs typeface="Arial"/>
                        </a:rPr>
                        <a:t>Aldi</a:t>
                      </a:r>
                      <a:r>
                        <a:rPr sz="1050" spc="-45" dirty="0">
                          <a:solidFill>
                            <a:srgbClr val="00338D"/>
                          </a:solidFill>
                          <a:latin typeface="Arial"/>
                          <a:cs typeface="Arial"/>
                        </a:rPr>
                        <a:t> </a:t>
                      </a:r>
                      <a:r>
                        <a:rPr sz="1050" spc="-10" dirty="0">
                          <a:solidFill>
                            <a:srgbClr val="00338D"/>
                          </a:solidFill>
                          <a:latin typeface="Arial"/>
                          <a:cs typeface="Arial"/>
                        </a:rPr>
                        <a:t>(60.2%)</a:t>
                      </a:r>
                      <a:endParaRPr sz="1050">
                        <a:latin typeface="Arial"/>
                        <a:cs typeface="Arial"/>
                      </a:endParaRPr>
                    </a:p>
                  </a:txBody>
                  <a:tcPr marL="0" marR="0" marT="11430"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tc>
                  <a:txBody>
                    <a:bodyPr/>
                    <a:lstStyle/>
                    <a:p>
                      <a:pPr marL="38100">
                        <a:lnSpc>
                          <a:spcPct val="100000"/>
                        </a:lnSpc>
                        <a:spcBef>
                          <a:spcPts val="90"/>
                        </a:spcBef>
                      </a:pPr>
                      <a:r>
                        <a:rPr sz="1050" spc="-15" dirty="0">
                          <a:solidFill>
                            <a:srgbClr val="00338D"/>
                          </a:solidFill>
                          <a:latin typeface="Arial"/>
                          <a:cs typeface="Arial"/>
                        </a:rPr>
                        <a:t>Dollar</a:t>
                      </a:r>
                      <a:r>
                        <a:rPr sz="1050" spc="-90" dirty="0">
                          <a:solidFill>
                            <a:srgbClr val="00338D"/>
                          </a:solidFill>
                          <a:latin typeface="Arial"/>
                          <a:cs typeface="Arial"/>
                        </a:rPr>
                        <a:t> </a:t>
                      </a:r>
                      <a:r>
                        <a:rPr sz="1050" spc="-10" dirty="0">
                          <a:solidFill>
                            <a:srgbClr val="00338D"/>
                          </a:solidFill>
                          <a:latin typeface="Arial"/>
                          <a:cs typeface="Arial"/>
                        </a:rPr>
                        <a:t>Stores</a:t>
                      </a:r>
                      <a:endParaRPr sz="1050">
                        <a:latin typeface="Arial"/>
                        <a:cs typeface="Arial"/>
                      </a:endParaRPr>
                    </a:p>
                  </a:txBody>
                  <a:tcPr marL="0" marR="0" marT="11430"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2"/>
                  </a:ext>
                </a:extLst>
              </a:tr>
              <a:tr h="190500">
                <a:tc>
                  <a:txBody>
                    <a:bodyPr/>
                    <a:lstStyle/>
                    <a:p>
                      <a:pPr marL="37465">
                        <a:lnSpc>
                          <a:spcPct val="100000"/>
                        </a:lnSpc>
                        <a:spcBef>
                          <a:spcPts val="95"/>
                        </a:spcBef>
                      </a:pPr>
                      <a:r>
                        <a:rPr sz="1050" spc="-30" dirty="0">
                          <a:solidFill>
                            <a:srgbClr val="00338D"/>
                          </a:solidFill>
                          <a:latin typeface="Arial"/>
                          <a:cs typeface="Arial"/>
                        </a:rPr>
                        <a:t>Save-A-Lot</a:t>
                      </a:r>
                      <a:r>
                        <a:rPr sz="1050" spc="-35" dirty="0">
                          <a:solidFill>
                            <a:srgbClr val="00338D"/>
                          </a:solidFill>
                          <a:latin typeface="Arial"/>
                          <a:cs typeface="Arial"/>
                        </a:rPr>
                        <a:t> </a:t>
                      </a:r>
                      <a:r>
                        <a:rPr sz="1050" spc="-10" dirty="0">
                          <a:solidFill>
                            <a:srgbClr val="00338D"/>
                          </a:solidFill>
                          <a:latin typeface="Arial"/>
                          <a:cs typeface="Arial"/>
                        </a:rPr>
                        <a:t>(23.2%)</a:t>
                      </a:r>
                      <a:endParaRPr sz="1050">
                        <a:latin typeface="Arial"/>
                        <a:cs typeface="Arial"/>
                      </a:endParaRPr>
                    </a:p>
                  </a:txBody>
                  <a:tcPr marL="0" marR="0" marT="12065"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tc>
                  <a:txBody>
                    <a:bodyPr/>
                    <a:lstStyle/>
                    <a:p>
                      <a:pPr marL="38100">
                        <a:lnSpc>
                          <a:spcPct val="100000"/>
                        </a:lnSpc>
                        <a:spcBef>
                          <a:spcPts val="95"/>
                        </a:spcBef>
                      </a:pPr>
                      <a:r>
                        <a:rPr sz="1050" spc="-10" dirty="0">
                          <a:solidFill>
                            <a:srgbClr val="00338D"/>
                          </a:solidFill>
                          <a:latin typeface="Arial"/>
                          <a:cs typeface="Arial"/>
                        </a:rPr>
                        <a:t>Ollie’s</a:t>
                      </a:r>
                      <a:endParaRPr sz="1050">
                        <a:latin typeface="Arial"/>
                        <a:cs typeface="Arial"/>
                      </a:endParaRPr>
                    </a:p>
                  </a:txBody>
                  <a:tcPr marL="0" marR="0" marT="12065"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3"/>
                  </a:ext>
                </a:extLst>
              </a:tr>
              <a:tr h="190500">
                <a:tc>
                  <a:txBody>
                    <a:bodyPr/>
                    <a:lstStyle/>
                    <a:p>
                      <a:pPr marL="37465">
                        <a:lnSpc>
                          <a:spcPct val="100000"/>
                        </a:lnSpc>
                        <a:spcBef>
                          <a:spcPts val="95"/>
                        </a:spcBef>
                      </a:pPr>
                      <a:r>
                        <a:rPr sz="1050" spc="-20" dirty="0">
                          <a:solidFill>
                            <a:srgbClr val="00338D"/>
                          </a:solidFill>
                          <a:latin typeface="Arial"/>
                          <a:cs typeface="Arial"/>
                        </a:rPr>
                        <a:t>Grocery </a:t>
                      </a:r>
                      <a:r>
                        <a:rPr sz="1050" spc="-10" dirty="0">
                          <a:solidFill>
                            <a:srgbClr val="00338D"/>
                          </a:solidFill>
                          <a:latin typeface="Arial"/>
                          <a:cs typeface="Arial"/>
                        </a:rPr>
                        <a:t>Outlet</a:t>
                      </a:r>
                      <a:r>
                        <a:rPr sz="1050" spc="-50" dirty="0">
                          <a:solidFill>
                            <a:srgbClr val="00338D"/>
                          </a:solidFill>
                          <a:latin typeface="Arial"/>
                          <a:cs typeface="Arial"/>
                        </a:rPr>
                        <a:t> </a:t>
                      </a:r>
                      <a:r>
                        <a:rPr sz="1050" spc="-20" dirty="0">
                          <a:solidFill>
                            <a:srgbClr val="00338D"/>
                          </a:solidFill>
                          <a:latin typeface="Arial"/>
                          <a:cs typeface="Arial"/>
                        </a:rPr>
                        <a:t>(7.6%)</a:t>
                      </a:r>
                      <a:endParaRPr sz="1050">
                        <a:latin typeface="Arial"/>
                        <a:cs typeface="Arial"/>
                      </a:endParaRPr>
                    </a:p>
                  </a:txBody>
                  <a:tcPr marL="0" marR="0" marT="12065"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tc>
                  <a:txBody>
                    <a:bodyPr/>
                    <a:lstStyle/>
                    <a:p>
                      <a:pPr marL="38100">
                        <a:lnSpc>
                          <a:spcPct val="100000"/>
                        </a:lnSpc>
                        <a:spcBef>
                          <a:spcPts val="95"/>
                        </a:spcBef>
                      </a:pPr>
                      <a:r>
                        <a:rPr sz="1050" spc="-35" dirty="0">
                          <a:solidFill>
                            <a:srgbClr val="00338D"/>
                          </a:solidFill>
                          <a:latin typeface="Arial"/>
                          <a:cs typeface="Arial"/>
                        </a:rPr>
                        <a:t>Five</a:t>
                      </a:r>
                      <a:r>
                        <a:rPr sz="1050" spc="-5" dirty="0">
                          <a:solidFill>
                            <a:srgbClr val="00338D"/>
                          </a:solidFill>
                          <a:latin typeface="Arial"/>
                          <a:cs typeface="Arial"/>
                        </a:rPr>
                        <a:t> </a:t>
                      </a:r>
                      <a:r>
                        <a:rPr sz="1050" spc="-10" dirty="0">
                          <a:solidFill>
                            <a:srgbClr val="00338D"/>
                          </a:solidFill>
                          <a:latin typeface="Arial"/>
                          <a:cs typeface="Arial"/>
                        </a:rPr>
                        <a:t>Below</a:t>
                      </a:r>
                      <a:endParaRPr sz="1050">
                        <a:latin typeface="Arial"/>
                        <a:cs typeface="Arial"/>
                      </a:endParaRPr>
                    </a:p>
                  </a:txBody>
                  <a:tcPr marL="0" marR="0" marT="12065"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4"/>
                  </a:ext>
                </a:extLst>
              </a:tr>
            </a:tbl>
          </a:graphicData>
        </a:graphic>
      </p:graphicFrame>
      <p:graphicFrame>
        <p:nvGraphicFramePr>
          <p:cNvPr id="95" name="object 15">
            <a:extLst>
              <a:ext uri="{FF2B5EF4-FFF2-40B4-BE49-F238E27FC236}">
                <a16:creationId xmlns:a16="http://schemas.microsoft.com/office/drawing/2014/main" id="{672953A1-02C2-4D24-B608-1EC7C00ED814}"/>
              </a:ext>
            </a:extLst>
          </p:cNvPr>
          <p:cNvGraphicFramePr>
            <a:graphicFrameLocks noGrp="1"/>
          </p:cNvGraphicFramePr>
          <p:nvPr/>
        </p:nvGraphicFramePr>
        <p:xfrm>
          <a:off x="4511161" y="1994154"/>
          <a:ext cx="1920238" cy="1031240"/>
        </p:xfrm>
        <a:graphic>
          <a:graphicData uri="http://schemas.openxmlformats.org/drawingml/2006/table">
            <a:tbl>
              <a:tblPr firstRow="1" bandRow="1">
                <a:tableStyleId>{2D5ABB26-0587-4C30-8999-92F81FD0307C}</a:tableStyleId>
              </a:tblPr>
              <a:tblGrid>
                <a:gridCol w="960119">
                  <a:extLst>
                    <a:ext uri="{9D8B030D-6E8A-4147-A177-3AD203B41FA5}">
                      <a16:colId xmlns:a16="http://schemas.microsoft.com/office/drawing/2014/main" val="20000"/>
                    </a:ext>
                  </a:extLst>
                </a:gridCol>
                <a:gridCol w="960119">
                  <a:extLst>
                    <a:ext uri="{9D8B030D-6E8A-4147-A177-3AD203B41FA5}">
                      <a16:colId xmlns:a16="http://schemas.microsoft.com/office/drawing/2014/main" val="20001"/>
                    </a:ext>
                  </a:extLst>
                </a:gridCol>
              </a:tblGrid>
              <a:tr h="269240">
                <a:tc>
                  <a:txBody>
                    <a:bodyPr/>
                    <a:lstStyle/>
                    <a:p>
                      <a:pPr marL="40005">
                        <a:lnSpc>
                          <a:spcPct val="100000"/>
                        </a:lnSpc>
                        <a:spcBef>
                          <a:spcPts val="445"/>
                        </a:spcBef>
                      </a:pPr>
                      <a:r>
                        <a:rPr sz="1050" b="1" spc="-45" dirty="0">
                          <a:solidFill>
                            <a:srgbClr val="FFFFFF"/>
                          </a:solidFill>
                          <a:latin typeface="Arial"/>
                          <a:cs typeface="Arial"/>
                        </a:rPr>
                        <a:t>UK</a:t>
                      </a:r>
                      <a:endParaRPr sz="1050">
                        <a:latin typeface="Arial"/>
                        <a:cs typeface="Arial"/>
                      </a:endParaRPr>
                    </a:p>
                  </a:txBody>
                  <a:tcPr marL="0" marR="0" marT="56515" marB="0">
                    <a:solidFill>
                      <a:srgbClr val="0091DA"/>
                    </a:solidFill>
                  </a:tcPr>
                </a:tc>
                <a:tc>
                  <a:txBody>
                    <a:bodyPr/>
                    <a:lstStyle/>
                    <a:p>
                      <a:pPr>
                        <a:lnSpc>
                          <a:spcPct val="100000"/>
                        </a:lnSpc>
                      </a:pPr>
                      <a:endParaRPr sz="1000">
                        <a:latin typeface="Times New Roman"/>
                        <a:cs typeface="Times New Roman"/>
                      </a:endParaRPr>
                    </a:p>
                  </a:txBody>
                  <a:tcPr marL="0" marR="0" marT="0" marB="0">
                    <a:solidFill>
                      <a:srgbClr val="0091DA"/>
                    </a:solidFill>
                  </a:tcPr>
                </a:tc>
                <a:extLst>
                  <a:ext uri="{0D108BD9-81ED-4DB2-BD59-A6C34878D82A}">
                    <a16:rowId xmlns:a16="http://schemas.microsoft.com/office/drawing/2014/main" val="10000"/>
                  </a:ext>
                </a:extLst>
              </a:tr>
              <a:tr h="190500">
                <a:tc>
                  <a:txBody>
                    <a:bodyPr/>
                    <a:lstStyle/>
                    <a:p>
                      <a:pPr marL="40005">
                        <a:lnSpc>
                          <a:spcPct val="100000"/>
                        </a:lnSpc>
                        <a:spcBef>
                          <a:spcPts val="85"/>
                        </a:spcBef>
                      </a:pPr>
                      <a:r>
                        <a:rPr sz="1050" b="1" dirty="0">
                          <a:solidFill>
                            <a:srgbClr val="FFFFFF"/>
                          </a:solidFill>
                          <a:latin typeface="Arial"/>
                          <a:cs typeface="Arial"/>
                        </a:rPr>
                        <a:t>Food</a:t>
                      </a:r>
                      <a:endParaRPr sz="1050">
                        <a:latin typeface="Arial"/>
                        <a:cs typeface="Arial"/>
                      </a:endParaRPr>
                    </a:p>
                  </a:txBody>
                  <a:tcPr marL="0" marR="0" marT="10795" marB="0">
                    <a:lnL w="12700">
                      <a:solidFill>
                        <a:srgbClr val="0091DA"/>
                      </a:solidFill>
                      <a:prstDash val="solid"/>
                    </a:lnL>
                    <a:lnR w="12700">
                      <a:solidFill>
                        <a:srgbClr val="0091DA"/>
                      </a:solidFill>
                      <a:prstDash val="solid"/>
                    </a:lnR>
                    <a:lnB w="12700">
                      <a:solidFill>
                        <a:srgbClr val="0091DA"/>
                      </a:solidFill>
                      <a:prstDash val="solid"/>
                    </a:lnB>
                    <a:solidFill>
                      <a:srgbClr val="6C1F77"/>
                    </a:solidFill>
                  </a:tcPr>
                </a:tc>
                <a:tc>
                  <a:txBody>
                    <a:bodyPr/>
                    <a:lstStyle/>
                    <a:p>
                      <a:pPr marL="40640">
                        <a:lnSpc>
                          <a:spcPct val="100000"/>
                        </a:lnSpc>
                        <a:spcBef>
                          <a:spcPts val="85"/>
                        </a:spcBef>
                      </a:pPr>
                      <a:r>
                        <a:rPr sz="1050" b="1" spc="-15" dirty="0">
                          <a:solidFill>
                            <a:srgbClr val="FFFFFF"/>
                          </a:solidFill>
                          <a:latin typeface="Arial"/>
                          <a:cs typeface="Arial"/>
                        </a:rPr>
                        <a:t>Non-food</a:t>
                      </a:r>
                      <a:endParaRPr sz="1050">
                        <a:latin typeface="Arial"/>
                        <a:cs typeface="Arial"/>
                      </a:endParaRPr>
                    </a:p>
                  </a:txBody>
                  <a:tcPr marL="0" marR="0" marT="10795" marB="0">
                    <a:lnL w="12700">
                      <a:solidFill>
                        <a:srgbClr val="0091DA"/>
                      </a:solidFill>
                      <a:prstDash val="solid"/>
                    </a:lnL>
                    <a:lnR w="12700">
                      <a:solidFill>
                        <a:srgbClr val="0091DA"/>
                      </a:solidFill>
                      <a:prstDash val="solid"/>
                    </a:lnR>
                    <a:lnB w="12700">
                      <a:solidFill>
                        <a:srgbClr val="0091DA"/>
                      </a:solidFill>
                      <a:prstDash val="solid"/>
                    </a:lnB>
                    <a:solidFill>
                      <a:srgbClr val="6C1F77"/>
                    </a:solidFill>
                  </a:tcPr>
                </a:tc>
                <a:extLst>
                  <a:ext uri="{0D108BD9-81ED-4DB2-BD59-A6C34878D82A}">
                    <a16:rowId xmlns:a16="http://schemas.microsoft.com/office/drawing/2014/main" val="10001"/>
                  </a:ext>
                </a:extLst>
              </a:tr>
              <a:tr h="190500">
                <a:tc>
                  <a:txBody>
                    <a:bodyPr/>
                    <a:lstStyle/>
                    <a:p>
                      <a:pPr marL="40005">
                        <a:lnSpc>
                          <a:spcPct val="100000"/>
                        </a:lnSpc>
                        <a:spcBef>
                          <a:spcPts val="90"/>
                        </a:spcBef>
                      </a:pPr>
                      <a:r>
                        <a:rPr sz="1050" spc="-5" dirty="0">
                          <a:solidFill>
                            <a:srgbClr val="00338D"/>
                          </a:solidFill>
                          <a:latin typeface="Arial"/>
                          <a:cs typeface="Arial"/>
                        </a:rPr>
                        <a:t>Aldi</a:t>
                      </a:r>
                      <a:r>
                        <a:rPr sz="1050" spc="-55" dirty="0">
                          <a:solidFill>
                            <a:srgbClr val="00338D"/>
                          </a:solidFill>
                          <a:latin typeface="Arial"/>
                          <a:cs typeface="Arial"/>
                        </a:rPr>
                        <a:t> </a:t>
                      </a:r>
                      <a:r>
                        <a:rPr sz="1050" spc="-10" dirty="0">
                          <a:solidFill>
                            <a:srgbClr val="00338D"/>
                          </a:solidFill>
                          <a:latin typeface="Arial"/>
                          <a:cs typeface="Arial"/>
                        </a:rPr>
                        <a:t>(61.5%)</a:t>
                      </a:r>
                      <a:endParaRPr sz="1050">
                        <a:latin typeface="Arial"/>
                        <a:cs typeface="Arial"/>
                      </a:endParaRPr>
                    </a:p>
                  </a:txBody>
                  <a:tcPr marL="0" marR="0" marT="11430"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solidFill>
                      <a:srgbClr val="FFFFFF"/>
                    </a:solidFill>
                  </a:tcPr>
                </a:tc>
                <a:tc>
                  <a:txBody>
                    <a:bodyPr/>
                    <a:lstStyle/>
                    <a:p>
                      <a:pPr marL="40640">
                        <a:lnSpc>
                          <a:spcPct val="100000"/>
                        </a:lnSpc>
                        <a:spcBef>
                          <a:spcPts val="90"/>
                        </a:spcBef>
                      </a:pPr>
                      <a:r>
                        <a:rPr sz="1050" spc="5" dirty="0">
                          <a:solidFill>
                            <a:srgbClr val="00338D"/>
                          </a:solidFill>
                          <a:latin typeface="Arial"/>
                          <a:cs typeface="Arial"/>
                        </a:rPr>
                        <a:t>B&amp;M </a:t>
                      </a:r>
                      <a:r>
                        <a:rPr sz="1050" spc="-15" dirty="0">
                          <a:solidFill>
                            <a:srgbClr val="00338D"/>
                          </a:solidFill>
                          <a:latin typeface="Arial"/>
                          <a:cs typeface="Arial"/>
                        </a:rPr>
                        <a:t>Retail</a:t>
                      </a:r>
                      <a:r>
                        <a:rPr sz="1050" spc="-130" dirty="0">
                          <a:solidFill>
                            <a:srgbClr val="00338D"/>
                          </a:solidFill>
                          <a:latin typeface="Arial"/>
                          <a:cs typeface="Arial"/>
                        </a:rPr>
                        <a:t> </a:t>
                      </a:r>
                      <a:r>
                        <a:rPr sz="1050" spc="-5" dirty="0">
                          <a:solidFill>
                            <a:srgbClr val="00338D"/>
                          </a:solidFill>
                          <a:latin typeface="Arial"/>
                          <a:cs typeface="Arial"/>
                        </a:rPr>
                        <a:t>Ltd</a:t>
                      </a:r>
                      <a:endParaRPr sz="1050">
                        <a:latin typeface="Arial"/>
                        <a:cs typeface="Arial"/>
                      </a:endParaRPr>
                    </a:p>
                  </a:txBody>
                  <a:tcPr marL="0" marR="0" marT="11430"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solidFill>
                      <a:srgbClr val="FFFFFF"/>
                    </a:solidFill>
                  </a:tcPr>
                </a:tc>
                <a:extLst>
                  <a:ext uri="{0D108BD9-81ED-4DB2-BD59-A6C34878D82A}">
                    <a16:rowId xmlns:a16="http://schemas.microsoft.com/office/drawing/2014/main" val="10002"/>
                  </a:ext>
                </a:extLst>
              </a:tr>
              <a:tr h="190500">
                <a:tc>
                  <a:txBody>
                    <a:bodyPr/>
                    <a:lstStyle/>
                    <a:p>
                      <a:pPr marL="40005">
                        <a:lnSpc>
                          <a:spcPct val="100000"/>
                        </a:lnSpc>
                        <a:spcBef>
                          <a:spcPts val="90"/>
                        </a:spcBef>
                      </a:pPr>
                      <a:r>
                        <a:rPr sz="1050" spc="-15" dirty="0">
                          <a:solidFill>
                            <a:srgbClr val="00338D"/>
                          </a:solidFill>
                          <a:latin typeface="Arial"/>
                          <a:cs typeface="Arial"/>
                        </a:rPr>
                        <a:t>Lidl</a:t>
                      </a:r>
                      <a:r>
                        <a:rPr sz="1050" spc="-55" dirty="0">
                          <a:solidFill>
                            <a:srgbClr val="00338D"/>
                          </a:solidFill>
                          <a:latin typeface="Arial"/>
                          <a:cs typeface="Arial"/>
                        </a:rPr>
                        <a:t> </a:t>
                      </a:r>
                      <a:r>
                        <a:rPr sz="1050" spc="-10" dirty="0">
                          <a:solidFill>
                            <a:srgbClr val="00338D"/>
                          </a:solidFill>
                          <a:latin typeface="Arial"/>
                          <a:cs typeface="Arial"/>
                        </a:rPr>
                        <a:t>(38.4%)</a:t>
                      </a:r>
                      <a:endParaRPr sz="1050">
                        <a:latin typeface="Arial"/>
                        <a:cs typeface="Arial"/>
                      </a:endParaRPr>
                    </a:p>
                  </a:txBody>
                  <a:tcPr marL="0" marR="0" marT="11430"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solidFill>
                      <a:srgbClr val="FFFFFF"/>
                    </a:solidFill>
                  </a:tcPr>
                </a:tc>
                <a:tc>
                  <a:txBody>
                    <a:bodyPr/>
                    <a:lstStyle/>
                    <a:p>
                      <a:pPr marL="40640">
                        <a:lnSpc>
                          <a:spcPct val="100000"/>
                        </a:lnSpc>
                        <a:spcBef>
                          <a:spcPts val="90"/>
                        </a:spcBef>
                      </a:pPr>
                      <a:r>
                        <a:rPr sz="1050" spc="-20" dirty="0">
                          <a:solidFill>
                            <a:srgbClr val="00338D"/>
                          </a:solidFill>
                          <a:latin typeface="Arial"/>
                          <a:cs typeface="Arial"/>
                        </a:rPr>
                        <a:t>Home</a:t>
                      </a:r>
                      <a:r>
                        <a:rPr sz="1050" spc="-114" dirty="0">
                          <a:solidFill>
                            <a:srgbClr val="00338D"/>
                          </a:solidFill>
                          <a:latin typeface="Arial"/>
                          <a:cs typeface="Arial"/>
                        </a:rPr>
                        <a:t> </a:t>
                      </a:r>
                      <a:r>
                        <a:rPr sz="1050" spc="-15" dirty="0">
                          <a:solidFill>
                            <a:srgbClr val="00338D"/>
                          </a:solidFill>
                          <a:latin typeface="Arial"/>
                          <a:cs typeface="Arial"/>
                        </a:rPr>
                        <a:t>Bargains</a:t>
                      </a:r>
                      <a:endParaRPr sz="1050">
                        <a:latin typeface="Arial"/>
                        <a:cs typeface="Arial"/>
                      </a:endParaRPr>
                    </a:p>
                  </a:txBody>
                  <a:tcPr marL="0" marR="0" marT="11430"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solidFill>
                      <a:srgbClr val="FFFFFF"/>
                    </a:solidFill>
                  </a:tcPr>
                </a:tc>
                <a:extLst>
                  <a:ext uri="{0D108BD9-81ED-4DB2-BD59-A6C34878D82A}">
                    <a16:rowId xmlns:a16="http://schemas.microsoft.com/office/drawing/2014/main" val="10003"/>
                  </a:ext>
                </a:extLst>
              </a:tr>
              <a:tr h="190500">
                <a:tc>
                  <a:txBody>
                    <a:bodyPr/>
                    <a:lstStyle/>
                    <a:p>
                      <a:pPr marL="40005">
                        <a:lnSpc>
                          <a:spcPct val="100000"/>
                        </a:lnSpc>
                        <a:spcBef>
                          <a:spcPts val="95"/>
                        </a:spcBef>
                      </a:pPr>
                      <a:r>
                        <a:rPr sz="1050" dirty="0">
                          <a:solidFill>
                            <a:srgbClr val="00338D"/>
                          </a:solidFill>
                          <a:latin typeface="Arial"/>
                          <a:cs typeface="Arial"/>
                        </a:rPr>
                        <a:t>Jack’s</a:t>
                      </a:r>
                      <a:r>
                        <a:rPr sz="1050" spc="-40" dirty="0">
                          <a:solidFill>
                            <a:srgbClr val="00338D"/>
                          </a:solidFill>
                          <a:latin typeface="Arial"/>
                          <a:cs typeface="Arial"/>
                        </a:rPr>
                        <a:t> </a:t>
                      </a:r>
                      <a:r>
                        <a:rPr sz="1050" spc="-5" dirty="0">
                          <a:solidFill>
                            <a:srgbClr val="00338D"/>
                          </a:solidFill>
                          <a:latin typeface="Arial"/>
                          <a:cs typeface="Arial"/>
                        </a:rPr>
                        <a:t>(0.1%)</a:t>
                      </a:r>
                      <a:endParaRPr sz="1050">
                        <a:latin typeface="Arial"/>
                        <a:cs typeface="Arial"/>
                      </a:endParaRPr>
                    </a:p>
                  </a:txBody>
                  <a:tcPr marL="0" marR="0" marT="12065"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solidFill>
                      <a:srgbClr val="FFFFFF"/>
                    </a:solidFill>
                  </a:tcPr>
                </a:tc>
                <a:tc>
                  <a:txBody>
                    <a:bodyPr/>
                    <a:lstStyle/>
                    <a:p>
                      <a:pPr marL="40640">
                        <a:lnSpc>
                          <a:spcPct val="100000"/>
                        </a:lnSpc>
                        <a:spcBef>
                          <a:spcPts val="95"/>
                        </a:spcBef>
                      </a:pPr>
                      <a:r>
                        <a:rPr sz="1050" spc="-15" dirty="0">
                          <a:solidFill>
                            <a:srgbClr val="00338D"/>
                          </a:solidFill>
                          <a:latin typeface="Arial"/>
                          <a:cs typeface="Arial"/>
                        </a:rPr>
                        <a:t>Steinhoff</a:t>
                      </a:r>
                      <a:endParaRPr sz="1050">
                        <a:latin typeface="Arial"/>
                        <a:cs typeface="Arial"/>
                      </a:endParaRPr>
                    </a:p>
                  </a:txBody>
                  <a:tcPr marL="0" marR="0" marT="12065"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solidFill>
                      <a:srgbClr val="FFFFFF"/>
                    </a:solidFill>
                  </a:tcPr>
                </a:tc>
                <a:extLst>
                  <a:ext uri="{0D108BD9-81ED-4DB2-BD59-A6C34878D82A}">
                    <a16:rowId xmlns:a16="http://schemas.microsoft.com/office/drawing/2014/main" val="10004"/>
                  </a:ext>
                </a:extLst>
              </a:tr>
            </a:tbl>
          </a:graphicData>
        </a:graphic>
      </p:graphicFrame>
      <p:graphicFrame>
        <p:nvGraphicFramePr>
          <p:cNvPr id="96" name="object 16">
            <a:extLst>
              <a:ext uri="{FF2B5EF4-FFF2-40B4-BE49-F238E27FC236}">
                <a16:creationId xmlns:a16="http://schemas.microsoft.com/office/drawing/2014/main" id="{31342A1D-8748-4CC8-B6B7-01A0F6DFAED3}"/>
              </a:ext>
            </a:extLst>
          </p:cNvPr>
          <p:cNvGraphicFramePr>
            <a:graphicFrameLocks noGrp="1"/>
          </p:cNvGraphicFramePr>
          <p:nvPr/>
        </p:nvGraphicFramePr>
        <p:xfrm>
          <a:off x="7127361" y="1589150"/>
          <a:ext cx="1920239" cy="1031239"/>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20000"/>
                    </a:ext>
                  </a:extLst>
                </a:gridCol>
                <a:gridCol w="731519">
                  <a:extLst>
                    <a:ext uri="{9D8B030D-6E8A-4147-A177-3AD203B41FA5}">
                      <a16:colId xmlns:a16="http://schemas.microsoft.com/office/drawing/2014/main" val="20001"/>
                    </a:ext>
                  </a:extLst>
                </a:gridCol>
              </a:tblGrid>
              <a:tr h="269239">
                <a:tc>
                  <a:txBody>
                    <a:bodyPr/>
                    <a:lstStyle/>
                    <a:p>
                      <a:pPr marL="41910">
                        <a:lnSpc>
                          <a:spcPct val="100000"/>
                        </a:lnSpc>
                        <a:spcBef>
                          <a:spcPts val="440"/>
                        </a:spcBef>
                      </a:pPr>
                      <a:r>
                        <a:rPr sz="1050" b="1" spc="5" dirty="0">
                          <a:solidFill>
                            <a:srgbClr val="FFFFFF"/>
                          </a:solidFill>
                          <a:latin typeface="Arial"/>
                          <a:cs typeface="Arial"/>
                        </a:rPr>
                        <a:t>Norway</a:t>
                      </a:r>
                      <a:endParaRPr sz="1050">
                        <a:latin typeface="Arial"/>
                        <a:cs typeface="Arial"/>
                      </a:endParaRPr>
                    </a:p>
                  </a:txBody>
                  <a:tcPr marL="0" marR="0" marT="55880" marB="0">
                    <a:solidFill>
                      <a:srgbClr val="473697"/>
                    </a:solidFill>
                  </a:tcPr>
                </a:tc>
                <a:tc>
                  <a:txBody>
                    <a:bodyPr/>
                    <a:lstStyle/>
                    <a:p>
                      <a:pPr>
                        <a:lnSpc>
                          <a:spcPct val="100000"/>
                        </a:lnSpc>
                      </a:pPr>
                      <a:endParaRPr sz="1000">
                        <a:latin typeface="Times New Roman"/>
                        <a:cs typeface="Times New Roman"/>
                      </a:endParaRPr>
                    </a:p>
                  </a:txBody>
                  <a:tcPr marL="0" marR="0" marT="0" marB="0">
                    <a:solidFill>
                      <a:srgbClr val="473697"/>
                    </a:solidFill>
                  </a:tcPr>
                </a:tc>
                <a:extLst>
                  <a:ext uri="{0D108BD9-81ED-4DB2-BD59-A6C34878D82A}">
                    <a16:rowId xmlns:a16="http://schemas.microsoft.com/office/drawing/2014/main" val="10000"/>
                  </a:ext>
                </a:extLst>
              </a:tr>
              <a:tr h="190500">
                <a:tc>
                  <a:txBody>
                    <a:bodyPr/>
                    <a:lstStyle/>
                    <a:p>
                      <a:pPr marL="41910">
                        <a:lnSpc>
                          <a:spcPct val="100000"/>
                        </a:lnSpc>
                        <a:spcBef>
                          <a:spcPts val="85"/>
                        </a:spcBef>
                      </a:pPr>
                      <a:r>
                        <a:rPr sz="1050" b="1" spc="-10" dirty="0">
                          <a:solidFill>
                            <a:srgbClr val="FFFFFF"/>
                          </a:solidFill>
                          <a:latin typeface="Arial"/>
                          <a:cs typeface="Arial"/>
                        </a:rPr>
                        <a:t>Food</a:t>
                      </a:r>
                      <a:endParaRPr sz="1050">
                        <a:latin typeface="Arial"/>
                        <a:cs typeface="Arial"/>
                      </a:endParaRPr>
                    </a:p>
                  </a:txBody>
                  <a:tcPr marL="0" marR="0" marT="10795" marB="0">
                    <a:lnL w="12700">
                      <a:solidFill>
                        <a:srgbClr val="473697"/>
                      </a:solidFill>
                      <a:prstDash val="solid"/>
                    </a:lnL>
                    <a:lnR w="12700">
                      <a:solidFill>
                        <a:srgbClr val="473697"/>
                      </a:solidFill>
                      <a:prstDash val="solid"/>
                    </a:lnR>
                    <a:lnB w="12700">
                      <a:solidFill>
                        <a:srgbClr val="473697"/>
                      </a:solidFill>
                      <a:prstDash val="solid"/>
                    </a:lnB>
                    <a:solidFill>
                      <a:srgbClr val="6C1F77"/>
                    </a:solidFill>
                  </a:tcPr>
                </a:tc>
                <a:tc>
                  <a:txBody>
                    <a:bodyPr/>
                    <a:lstStyle/>
                    <a:p>
                      <a:pPr marL="43180">
                        <a:lnSpc>
                          <a:spcPct val="100000"/>
                        </a:lnSpc>
                        <a:spcBef>
                          <a:spcPts val="85"/>
                        </a:spcBef>
                      </a:pPr>
                      <a:r>
                        <a:rPr sz="1050" b="1" spc="-20" dirty="0">
                          <a:solidFill>
                            <a:srgbClr val="FFFFFF"/>
                          </a:solidFill>
                          <a:latin typeface="Arial"/>
                          <a:cs typeface="Arial"/>
                        </a:rPr>
                        <a:t>Non-food</a:t>
                      </a:r>
                      <a:endParaRPr sz="1050">
                        <a:latin typeface="Arial"/>
                        <a:cs typeface="Arial"/>
                      </a:endParaRPr>
                    </a:p>
                  </a:txBody>
                  <a:tcPr marL="0" marR="0" marT="10795" marB="0">
                    <a:lnL w="12700">
                      <a:solidFill>
                        <a:srgbClr val="473697"/>
                      </a:solidFill>
                      <a:prstDash val="solid"/>
                    </a:lnL>
                    <a:lnR w="12700">
                      <a:solidFill>
                        <a:srgbClr val="473697"/>
                      </a:solidFill>
                      <a:prstDash val="solid"/>
                    </a:lnR>
                    <a:lnB w="12700">
                      <a:solidFill>
                        <a:srgbClr val="473697"/>
                      </a:solidFill>
                      <a:prstDash val="solid"/>
                    </a:lnB>
                    <a:solidFill>
                      <a:srgbClr val="6C1F77"/>
                    </a:solidFill>
                  </a:tcPr>
                </a:tc>
                <a:extLst>
                  <a:ext uri="{0D108BD9-81ED-4DB2-BD59-A6C34878D82A}">
                    <a16:rowId xmlns:a16="http://schemas.microsoft.com/office/drawing/2014/main" val="10001"/>
                  </a:ext>
                </a:extLst>
              </a:tr>
              <a:tr h="190500">
                <a:tc>
                  <a:txBody>
                    <a:bodyPr/>
                    <a:lstStyle/>
                    <a:p>
                      <a:pPr marL="41910">
                        <a:lnSpc>
                          <a:spcPct val="100000"/>
                        </a:lnSpc>
                        <a:spcBef>
                          <a:spcPts val="85"/>
                        </a:spcBef>
                      </a:pPr>
                      <a:r>
                        <a:rPr sz="1050" spc="-20" dirty="0">
                          <a:solidFill>
                            <a:srgbClr val="00338D"/>
                          </a:solidFill>
                          <a:latin typeface="Arial"/>
                          <a:cs typeface="Arial"/>
                        </a:rPr>
                        <a:t>Rema </a:t>
                      </a:r>
                      <a:r>
                        <a:rPr sz="1050" spc="-25" dirty="0">
                          <a:solidFill>
                            <a:srgbClr val="00338D"/>
                          </a:solidFill>
                          <a:latin typeface="Arial"/>
                          <a:cs typeface="Arial"/>
                        </a:rPr>
                        <a:t>1000</a:t>
                      </a:r>
                      <a:r>
                        <a:rPr sz="1050" spc="-155" dirty="0">
                          <a:solidFill>
                            <a:srgbClr val="00338D"/>
                          </a:solidFill>
                          <a:latin typeface="Arial"/>
                          <a:cs typeface="Arial"/>
                        </a:rPr>
                        <a:t> </a:t>
                      </a:r>
                      <a:r>
                        <a:rPr sz="1050" spc="-25" dirty="0">
                          <a:solidFill>
                            <a:srgbClr val="00338D"/>
                          </a:solidFill>
                          <a:latin typeface="Arial"/>
                          <a:cs typeface="Arial"/>
                        </a:rPr>
                        <a:t>(47.4%)</a:t>
                      </a:r>
                      <a:endParaRPr sz="1050">
                        <a:latin typeface="Arial"/>
                        <a:cs typeface="Arial"/>
                      </a:endParaRPr>
                    </a:p>
                  </a:txBody>
                  <a:tcPr marL="0" marR="0" marT="10795"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solidFill>
                      <a:srgbClr val="FFFFFF"/>
                    </a:solidFill>
                  </a:tcPr>
                </a:tc>
                <a:tc>
                  <a:txBody>
                    <a:bodyPr/>
                    <a:lstStyle/>
                    <a:p>
                      <a:pPr marL="43180">
                        <a:lnSpc>
                          <a:spcPct val="100000"/>
                        </a:lnSpc>
                        <a:spcBef>
                          <a:spcPts val="85"/>
                        </a:spcBef>
                      </a:pPr>
                      <a:r>
                        <a:rPr sz="1050" spc="-20" dirty="0">
                          <a:solidFill>
                            <a:srgbClr val="00338D"/>
                          </a:solidFill>
                          <a:latin typeface="Arial"/>
                          <a:cs typeface="Arial"/>
                        </a:rPr>
                        <a:t>Europris</a:t>
                      </a:r>
                      <a:endParaRPr sz="1050">
                        <a:latin typeface="Arial"/>
                        <a:cs typeface="Arial"/>
                      </a:endParaRPr>
                    </a:p>
                  </a:txBody>
                  <a:tcPr marL="0" marR="0" marT="10795"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solidFill>
                      <a:srgbClr val="FFFFFF"/>
                    </a:solidFill>
                  </a:tcPr>
                </a:tc>
                <a:extLst>
                  <a:ext uri="{0D108BD9-81ED-4DB2-BD59-A6C34878D82A}">
                    <a16:rowId xmlns:a16="http://schemas.microsoft.com/office/drawing/2014/main" val="10002"/>
                  </a:ext>
                </a:extLst>
              </a:tr>
              <a:tr h="190500">
                <a:tc>
                  <a:txBody>
                    <a:bodyPr/>
                    <a:lstStyle/>
                    <a:p>
                      <a:pPr marL="41910">
                        <a:lnSpc>
                          <a:spcPct val="100000"/>
                        </a:lnSpc>
                        <a:spcBef>
                          <a:spcPts val="85"/>
                        </a:spcBef>
                      </a:pPr>
                      <a:r>
                        <a:rPr sz="1050" spc="-10" dirty="0">
                          <a:solidFill>
                            <a:srgbClr val="00338D"/>
                          </a:solidFill>
                          <a:latin typeface="Arial"/>
                          <a:cs typeface="Arial"/>
                        </a:rPr>
                        <a:t>Kiwi</a:t>
                      </a:r>
                      <a:r>
                        <a:rPr sz="1050" spc="-55" dirty="0">
                          <a:solidFill>
                            <a:srgbClr val="00338D"/>
                          </a:solidFill>
                          <a:latin typeface="Arial"/>
                          <a:cs typeface="Arial"/>
                        </a:rPr>
                        <a:t> </a:t>
                      </a:r>
                      <a:r>
                        <a:rPr sz="1050" spc="-10" dirty="0">
                          <a:solidFill>
                            <a:srgbClr val="00338D"/>
                          </a:solidFill>
                          <a:latin typeface="Arial"/>
                          <a:cs typeface="Arial"/>
                        </a:rPr>
                        <a:t>(42.1%)</a:t>
                      </a:r>
                      <a:endParaRPr sz="1050">
                        <a:latin typeface="Arial"/>
                        <a:cs typeface="Arial"/>
                      </a:endParaRPr>
                    </a:p>
                  </a:txBody>
                  <a:tcPr marL="0" marR="0" marT="10795"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solidFill>
                      <a:srgbClr val="FFFFFF"/>
                    </a:solidFill>
                  </a:tcPr>
                </a:tc>
                <a:tc>
                  <a:txBody>
                    <a:bodyPr/>
                    <a:lstStyle/>
                    <a:p>
                      <a:pPr marL="43180">
                        <a:lnSpc>
                          <a:spcPct val="100000"/>
                        </a:lnSpc>
                        <a:spcBef>
                          <a:spcPts val="85"/>
                        </a:spcBef>
                      </a:pPr>
                      <a:r>
                        <a:rPr sz="1050" spc="-10" dirty="0">
                          <a:solidFill>
                            <a:srgbClr val="00338D"/>
                          </a:solidFill>
                          <a:latin typeface="Arial"/>
                          <a:cs typeface="Arial"/>
                        </a:rPr>
                        <a:t>Nille</a:t>
                      </a:r>
                      <a:endParaRPr sz="1050">
                        <a:latin typeface="Arial"/>
                        <a:cs typeface="Arial"/>
                      </a:endParaRPr>
                    </a:p>
                  </a:txBody>
                  <a:tcPr marL="0" marR="0" marT="10795"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solidFill>
                      <a:srgbClr val="FFFFFF"/>
                    </a:solidFill>
                  </a:tcPr>
                </a:tc>
                <a:extLst>
                  <a:ext uri="{0D108BD9-81ED-4DB2-BD59-A6C34878D82A}">
                    <a16:rowId xmlns:a16="http://schemas.microsoft.com/office/drawing/2014/main" val="10003"/>
                  </a:ext>
                </a:extLst>
              </a:tr>
              <a:tr h="190500">
                <a:tc>
                  <a:txBody>
                    <a:bodyPr/>
                    <a:lstStyle/>
                    <a:p>
                      <a:pPr marL="41910">
                        <a:lnSpc>
                          <a:spcPct val="100000"/>
                        </a:lnSpc>
                        <a:spcBef>
                          <a:spcPts val="90"/>
                        </a:spcBef>
                      </a:pPr>
                      <a:r>
                        <a:rPr sz="1050" spc="-25" dirty="0">
                          <a:solidFill>
                            <a:srgbClr val="00338D"/>
                          </a:solidFill>
                          <a:latin typeface="Arial"/>
                          <a:cs typeface="Arial"/>
                        </a:rPr>
                        <a:t>Coop </a:t>
                      </a:r>
                      <a:r>
                        <a:rPr sz="1050" spc="-5" dirty="0">
                          <a:solidFill>
                            <a:srgbClr val="00338D"/>
                          </a:solidFill>
                          <a:latin typeface="Arial"/>
                          <a:cs typeface="Arial"/>
                        </a:rPr>
                        <a:t>Prix</a:t>
                      </a:r>
                      <a:r>
                        <a:rPr sz="1050" spc="-100" dirty="0">
                          <a:solidFill>
                            <a:srgbClr val="00338D"/>
                          </a:solidFill>
                          <a:latin typeface="Arial"/>
                          <a:cs typeface="Arial"/>
                        </a:rPr>
                        <a:t> </a:t>
                      </a:r>
                      <a:r>
                        <a:rPr sz="1050" spc="-10" dirty="0">
                          <a:solidFill>
                            <a:srgbClr val="00338D"/>
                          </a:solidFill>
                          <a:latin typeface="Arial"/>
                          <a:cs typeface="Arial"/>
                        </a:rPr>
                        <a:t>(10.4%)</a:t>
                      </a:r>
                      <a:endParaRPr sz="1050">
                        <a:latin typeface="Arial"/>
                        <a:cs typeface="Arial"/>
                      </a:endParaRPr>
                    </a:p>
                  </a:txBody>
                  <a:tcPr marL="0" marR="0" marT="11430"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solidFill>
                      <a:srgbClr val="FFFFFF"/>
                    </a:solidFill>
                  </a:tcPr>
                </a:tc>
                <a:tc>
                  <a:txBody>
                    <a:bodyPr/>
                    <a:lstStyle/>
                    <a:p>
                      <a:pPr>
                        <a:lnSpc>
                          <a:spcPct val="100000"/>
                        </a:lnSpc>
                      </a:pPr>
                      <a:endParaRPr sz="1000">
                        <a:latin typeface="Times New Roman"/>
                        <a:cs typeface="Times New Roman"/>
                      </a:endParaRPr>
                    </a:p>
                  </a:txBody>
                  <a:tcPr marL="0" marR="0" marT="0"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solidFill>
                      <a:srgbClr val="FFFFFF"/>
                    </a:solidFill>
                  </a:tcPr>
                </a:tc>
                <a:extLst>
                  <a:ext uri="{0D108BD9-81ED-4DB2-BD59-A6C34878D82A}">
                    <a16:rowId xmlns:a16="http://schemas.microsoft.com/office/drawing/2014/main" val="10004"/>
                  </a:ext>
                </a:extLst>
              </a:tr>
            </a:tbl>
          </a:graphicData>
        </a:graphic>
      </p:graphicFrame>
      <p:graphicFrame>
        <p:nvGraphicFramePr>
          <p:cNvPr id="97" name="object 17">
            <a:extLst>
              <a:ext uri="{FF2B5EF4-FFF2-40B4-BE49-F238E27FC236}">
                <a16:creationId xmlns:a16="http://schemas.microsoft.com/office/drawing/2014/main" id="{18C4B79E-8974-4FD3-A19F-4FCA69A44D4A}"/>
              </a:ext>
            </a:extLst>
          </p:cNvPr>
          <p:cNvGraphicFramePr>
            <a:graphicFrameLocks noGrp="1"/>
          </p:cNvGraphicFramePr>
          <p:nvPr/>
        </p:nvGraphicFramePr>
        <p:xfrm>
          <a:off x="7127361" y="2679445"/>
          <a:ext cx="2511424" cy="1035810"/>
        </p:xfrm>
        <a:graphic>
          <a:graphicData uri="http://schemas.openxmlformats.org/drawingml/2006/table">
            <a:tbl>
              <a:tblPr firstRow="1" bandRow="1">
                <a:tableStyleId>{2D5ABB26-0587-4C30-8999-92F81FD0307C}</a:tableStyleId>
              </a:tblPr>
              <a:tblGrid>
                <a:gridCol w="1688464">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69239">
                <a:tc>
                  <a:txBody>
                    <a:bodyPr/>
                    <a:lstStyle/>
                    <a:p>
                      <a:pPr marL="24765">
                        <a:lnSpc>
                          <a:spcPct val="100000"/>
                        </a:lnSpc>
                        <a:spcBef>
                          <a:spcPts val="455"/>
                        </a:spcBef>
                      </a:pPr>
                      <a:r>
                        <a:rPr sz="1050" b="1" spc="5" dirty="0">
                          <a:solidFill>
                            <a:srgbClr val="FFFFFF"/>
                          </a:solidFill>
                          <a:latin typeface="Arial"/>
                          <a:cs typeface="Arial"/>
                        </a:rPr>
                        <a:t>Denmark</a:t>
                      </a:r>
                      <a:endParaRPr sz="1050">
                        <a:latin typeface="Arial"/>
                        <a:cs typeface="Arial"/>
                      </a:endParaRPr>
                    </a:p>
                  </a:txBody>
                  <a:tcPr marL="0" marR="0" marT="57785" marB="0">
                    <a:solidFill>
                      <a:srgbClr val="6C1F77"/>
                    </a:solidFill>
                  </a:tcPr>
                </a:tc>
                <a:tc>
                  <a:txBody>
                    <a:bodyPr/>
                    <a:lstStyle/>
                    <a:p>
                      <a:pPr>
                        <a:lnSpc>
                          <a:spcPct val="100000"/>
                        </a:lnSpc>
                      </a:pPr>
                      <a:endParaRPr sz="1000">
                        <a:latin typeface="Times New Roman"/>
                        <a:cs typeface="Times New Roman"/>
                      </a:endParaRPr>
                    </a:p>
                  </a:txBody>
                  <a:tcPr marL="0" marR="0" marT="0" marB="0">
                    <a:solidFill>
                      <a:srgbClr val="6C1F77"/>
                    </a:solidFill>
                  </a:tcPr>
                </a:tc>
                <a:extLst>
                  <a:ext uri="{0D108BD9-81ED-4DB2-BD59-A6C34878D82A}">
                    <a16:rowId xmlns:a16="http://schemas.microsoft.com/office/drawing/2014/main" val="10000"/>
                  </a:ext>
                </a:extLst>
              </a:tr>
              <a:tr h="190500">
                <a:tc>
                  <a:txBody>
                    <a:bodyPr/>
                    <a:lstStyle/>
                    <a:p>
                      <a:pPr marL="24765">
                        <a:lnSpc>
                          <a:spcPct val="100000"/>
                        </a:lnSpc>
                        <a:spcBef>
                          <a:spcPts val="95"/>
                        </a:spcBef>
                      </a:pPr>
                      <a:r>
                        <a:rPr sz="1050" b="1" spc="-5" dirty="0">
                          <a:solidFill>
                            <a:srgbClr val="FFFFFF"/>
                          </a:solidFill>
                          <a:latin typeface="Arial"/>
                          <a:cs typeface="Arial"/>
                        </a:rPr>
                        <a:t>Food</a:t>
                      </a:r>
                      <a:endParaRPr sz="1050">
                        <a:latin typeface="Arial"/>
                        <a:cs typeface="Arial"/>
                      </a:endParaRPr>
                    </a:p>
                  </a:txBody>
                  <a:tcPr marL="0" marR="0" marT="12065" marB="0">
                    <a:solidFill>
                      <a:srgbClr val="6C1F77"/>
                    </a:solidFill>
                  </a:tcPr>
                </a:tc>
                <a:tc>
                  <a:txBody>
                    <a:bodyPr/>
                    <a:lstStyle/>
                    <a:p>
                      <a:pPr marL="26034">
                        <a:lnSpc>
                          <a:spcPct val="100000"/>
                        </a:lnSpc>
                        <a:spcBef>
                          <a:spcPts val="95"/>
                        </a:spcBef>
                      </a:pPr>
                      <a:r>
                        <a:rPr sz="1050" b="1" spc="-20" dirty="0">
                          <a:solidFill>
                            <a:srgbClr val="FFFFFF"/>
                          </a:solidFill>
                          <a:latin typeface="Arial"/>
                          <a:cs typeface="Arial"/>
                        </a:rPr>
                        <a:t>Non-food</a:t>
                      </a:r>
                      <a:endParaRPr sz="1050">
                        <a:latin typeface="Arial"/>
                        <a:cs typeface="Arial"/>
                      </a:endParaRPr>
                    </a:p>
                  </a:txBody>
                  <a:tcPr marL="0" marR="0" marT="12065" marB="0">
                    <a:solidFill>
                      <a:srgbClr val="6C1F77"/>
                    </a:solidFill>
                  </a:tcPr>
                </a:tc>
                <a:extLst>
                  <a:ext uri="{0D108BD9-81ED-4DB2-BD59-A6C34878D82A}">
                    <a16:rowId xmlns:a16="http://schemas.microsoft.com/office/drawing/2014/main" val="10001"/>
                  </a:ext>
                </a:extLst>
              </a:tr>
              <a:tr h="192024">
                <a:tc>
                  <a:txBody>
                    <a:bodyPr/>
                    <a:lstStyle/>
                    <a:p>
                      <a:pPr marL="24765">
                        <a:lnSpc>
                          <a:spcPct val="100000"/>
                        </a:lnSpc>
                        <a:spcBef>
                          <a:spcPts val="105"/>
                        </a:spcBef>
                      </a:pPr>
                      <a:r>
                        <a:rPr sz="1050" spc="-5" dirty="0">
                          <a:solidFill>
                            <a:srgbClr val="00338D"/>
                          </a:solidFill>
                          <a:latin typeface="Arial"/>
                          <a:cs typeface="Arial"/>
                        </a:rPr>
                        <a:t>Netto</a:t>
                      </a:r>
                      <a:r>
                        <a:rPr sz="1050" spc="-95" dirty="0">
                          <a:solidFill>
                            <a:srgbClr val="00338D"/>
                          </a:solidFill>
                          <a:latin typeface="Arial"/>
                          <a:cs typeface="Arial"/>
                        </a:rPr>
                        <a:t> </a:t>
                      </a:r>
                      <a:r>
                        <a:rPr sz="1050" spc="-10" dirty="0">
                          <a:solidFill>
                            <a:srgbClr val="00338D"/>
                          </a:solidFill>
                          <a:latin typeface="Arial"/>
                          <a:cs typeface="Arial"/>
                        </a:rPr>
                        <a:t>(Salling</a:t>
                      </a:r>
                      <a:r>
                        <a:rPr sz="1050" spc="-90" dirty="0">
                          <a:solidFill>
                            <a:srgbClr val="00338D"/>
                          </a:solidFill>
                          <a:latin typeface="Arial"/>
                          <a:cs typeface="Arial"/>
                        </a:rPr>
                        <a:t> </a:t>
                      </a:r>
                      <a:r>
                        <a:rPr sz="1050" spc="-25" dirty="0">
                          <a:solidFill>
                            <a:srgbClr val="00338D"/>
                          </a:solidFill>
                          <a:latin typeface="Arial"/>
                          <a:cs typeface="Arial"/>
                        </a:rPr>
                        <a:t>group)</a:t>
                      </a:r>
                      <a:r>
                        <a:rPr sz="1050" spc="-85" dirty="0">
                          <a:solidFill>
                            <a:srgbClr val="00338D"/>
                          </a:solidFill>
                          <a:latin typeface="Arial"/>
                          <a:cs typeface="Arial"/>
                        </a:rPr>
                        <a:t> </a:t>
                      </a:r>
                      <a:r>
                        <a:rPr sz="1050" spc="-20" dirty="0">
                          <a:solidFill>
                            <a:srgbClr val="00338D"/>
                          </a:solidFill>
                          <a:latin typeface="Arial"/>
                          <a:cs typeface="Arial"/>
                        </a:rPr>
                        <a:t>(35.5%)</a:t>
                      </a:r>
                      <a:endParaRPr sz="1050">
                        <a:latin typeface="Arial"/>
                        <a:cs typeface="Arial"/>
                      </a:endParaRPr>
                    </a:p>
                  </a:txBody>
                  <a:tcPr marL="0" marR="0" marT="13335" marB="0">
                    <a:lnL w="12700">
                      <a:solidFill>
                        <a:srgbClr val="6C1F77"/>
                      </a:solidFill>
                      <a:prstDash val="solid"/>
                    </a:lnL>
                    <a:lnR w="12700">
                      <a:solidFill>
                        <a:srgbClr val="6C1F77"/>
                      </a:solidFill>
                      <a:prstDash val="solid"/>
                    </a:lnR>
                    <a:lnB w="12700">
                      <a:solidFill>
                        <a:srgbClr val="6C1F77"/>
                      </a:solidFill>
                      <a:prstDash val="solid"/>
                    </a:lnB>
                    <a:solidFill>
                      <a:srgbClr val="FFFFFF"/>
                    </a:solidFill>
                  </a:tcPr>
                </a:tc>
                <a:tc>
                  <a:txBody>
                    <a:bodyPr/>
                    <a:lstStyle/>
                    <a:p>
                      <a:pPr marL="26034">
                        <a:lnSpc>
                          <a:spcPct val="100000"/>
                        </a:lnSpc>
                        <a:spcBef>
                          <a:spcPts val="105"/>
                        </a:spcBef>
                      </a:pPr>
                      <a:r>
                        <a:rPr sz="1050" spc="-20" dirty="0">
                          <a:solidFill>
                            <a:srgbClr val="00338D"/>
                          </a:solidFill>
                          <a:latin typeface="Arial"/>
                          <a:cs typeface="Arial"/>
                        </a:rPr>
                        <a:t>Normal</a:t>
                      </a:r>
                      <a:endParaRPr sz="1050">
                        <a:latin typeface="Arial"/>
                        <a:cs typeface="Arial"/>
                      </a:endParaRPr>
                    </a:p>
                  </a:txBody>
                  <a:tcPr marL="0" marR="0" marT="13335" marB="0">
                    <a:lnL w="12700">
                      <a:solidFill>
                        <a:srgbClr val="6C1F77"/>
                      </a:solidFill>
                      <a:prstDash val="solid"/>
                    </a:lnL>
                    <a:lnR w="12700">
                      <a:solidFill>
                        <a:srgbClr val="6C1F77"/>
                      </a:solidFill>
                      <a:prstDash val="solid"/>
                    </a:lnR>
                    <a:lnB w="12700">
                      <a:solidFill>
                        <a:srgbClr val="6C1F77"/>
                      </a:solidFill>
                      <a:prstDash val="solid"/>
                    </a:lnB>
                    <a:solidFill>
                      <a:srgbClr val="FFFFFF"/>
                    </a:solidFill>
                  </a:tcPr>
                </a:tc>
                <a:extLst>
                  <a:ext uri="{0D108BD9-81ED-4DB2-BD59-A6C34878D82A}">
                    <a16:rowId xmlns:a16="http://schemas.microsoft.com/office/drawing/2014/main" val="10002"/>
                  </a:ext>
                </a:extLst>
              </a:tr>
              <a:tr h="192024">
                <a:tc>
                  <a:txBody>
                    <a:bodyPr/>
                    <a:lstStyle/>
                    <a:p>
                      <a:pPr marL="24765">
                        <a:lnSpc>
                          <a:spcPct val="100000"/>
                        </a:lnSpc>
                        <a:spcBef>
                          <a:spcPts val="105"/>
                        </a:spcBef>
                      </a:pPr>
                      <a:r>
                        <a:rPr sz="1050" spc="-20" dirty="0">
                          <a:solidFill>
                            <a:srgbClr val="00338D"/>
                          </a:solidFill>
                          <a:latin typeface="Arial"/>
                          <a:cs typeface="Arial"/>
                        </a:rPr>
                        <a:t>Rema 1000</a:t>
                      </a:r>
                      <a:r>
                        <a:rPr sz="1050" spc="-135" dirty="0">
                          <a:solidFill>
                            <a:srgbClr val="00338D"/>
                          </a:solidFill>
                          <a:latin typeface="Arial"/>
                          <a:cs typeface="Arial"/>
                        </a:rPr>
                        <a:t> </a:t>
                      </a:r>
                      <a:r>
                        <a:rPr sz="1050" spc="-10" dirty="0">
                          <a:solidFill>
                            <a:srgbClr val="00338D"/>
                          </a:solidFill>
                          <a:latin typeface="Arial"/>
                          <a:cs typeface="Arial"/>
                        </a:rPr>
                        <a:t>(29.2%)</a:t>
                      </a:r>
                      <a:endParaRPr sz="1050">
                        <a:latin typeface="Arial"/>
                        <a:cs typeface="Arial"/>
                      </a:endParaRPr>
                    </a:p>
                  </a:txBody>
                  <a:tcPr marL="0" marR="0" marT="13335"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solidFill>
                      <a:srgbClr val="FFFFFF"/>
                    </a:solidFill>
                  </a:tcPr>
                </a:tc>
                <a:tc rowSpan="2">
                  <a:txBody>
                    <a:bodyPr/>
                    <a:lstStyle/>
                    <a:p>
                      <a:pPr marL="26034">
                        <a:lnSpc>
                          <a:spcPts val="1230"/>
                        </a:lnSpc>
                        <a:spcBef>
                          <a:spcPts val="265"/>
                        </a:spcBef>
                      </a:pPr>
                      <a:r>
                        <a:rPr sz="1050" dirty="0">
                          <a:solidFill>
                            <a:srgbClr val="00338D"/>
                          </a:solidFill>
                          <a:latin typeface="Arial"/>
                          <a:cs typeface="Arial"/>
                        </a:rPr>
                        <a:t>Flying</a:t>
                      </a:r>
                      <a:r>
                        <a:rPr sz="1050" spc="-80" dirty="0">
                          <a:solidFill>
                            <a:srgbClr val="00338D"/>
                          </a:solidFill>
                          <a:latin typeface="Arial"/>
                          <a:cs typeface="Arial"/>
                        </a:rPr>
                        <a:t> </a:t>
                      </a:r>
                      <a:r>
                        <a:rPr sz="1050" spc="-30" dirty="0">
                          <a:solidFill>
                            <a:srgbClr val="00338D"/>
                          </a:solidFill>
                          <a:latin typeface="Arial"/>
                          <a:cs typeface="Arial"/>
                        </a:rPr>
                        <a:t>Tiger</a:t>
                      </a:r>
                      <a:endParaRPr sz="1050">
                        <a:latin typeface="Arial"/>
                        <a:cs typeface="Arial"/>
                      </a:endParaRPr>
                    </a:p>
                    <a:p>
                      <a:pPr marL="26034">
                        <a:lnSpc>
                          <a:spcPts val="1230"/>
                        </a:lnSpc>
                      </a:pPr>
                      <a:r>
                        <a:rPr sz="1050" spc="-25" dirty="0">
                          <a:solidFill>
                            <a:srgbClr val="00338D"/>
                          </a:solidFill>
                          <a:latin typeface="Arial"/>
                          <a:cs typeface="Arial"/>
                        </a:rPr>
                        <a:t>Copenhagen</a:t>
                      </a:r>
                      <a:endParaRPr sz="1050">
                        <a:latin typeface="Arial"/>
                        <a:cs typeface="Arial"/>
                      </a:endParaRPr>
                    </a:p>
                  </a:txBody>
                  <a:tcPr marL="0" marR="0" marT="33655"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solidFill>
                      <a:srgbClr val="FFFFFF"/>
                    </a:solidFill>
                  </a:tcPr>
                </a:tc>
                <a:extLst>
                  <a:ext uri="{0D108BD9-81ED-4DB2-BD59-A6C34878D82A}">
                    <a16:rowId xmlns:a16="http://schemas.microsoft.com/office/drawing/2014/main" val="10003"/>
                  </a:ext>
                </a:extLst>
              </a:tr>
              <a:tr h="192023">
                <a:tc>
                  <a:txBody>
                    <a:bodyPr/>
                    <a:lstStyle/>
                    <a:p>
                      <a:pPr marL="24765">
                        <a:lnSpc>
                          <a:spcPct val="100000"/>
                        </a:lnSpc>
                        <a:spcBef>
                          <a:spcPts val="110"/>
                        </a:spcBef>
                      </a:pPr>
                      <a:r>
                        <a:rPr sz="1050" dirty="0">
                          <a:solidFill>
                            <a:srgbClr val="00338D"/>
                          </a:solidFill>
                          <a:latin typeface="Arial"/>
                          <a:cs typeface="Arial"/>
                        </a:rPr>
                        <a:t>Fakta </a:t>
                      </a:r>
                      <a:r>
                        <a:rPr sz="1050" spc="-25" dirty="0">
                          <a:solidFill>
                            <a:srgbClr val="00338D"/>
                          </a:solidFill>
                          <a:latin typeface="Arial"/>
                          <a:cs typeface="Arial"/>
                        </a:rPr>
                        <a:t>(FDB group)</a:t>
                      </a:r>
                      <a:r>
                        <a:rPr sz="1050" spc="-160" dirty="0">
                          <a:solidFill>
                            <a:srgbClr val="00338D"/>
                          </a:solidFill>
                          <a:latin typeface="Arial"/>
                          <a:cs typeface="Arial"/>
                        </a:rPr>
                        <a:t> </a:t>
                      </a:r>
                      <a:r>
                        <a:rPr sz="1050" spc="-15" dirty="0">
                          <a:solidFill>
                            <a:srgbClr val="00338D"/>
                          </a:solidFill>
                          <a:latin typeface="Arial"/>
                          <a:cs typeface="Arial"/>
                        </a:rPr>
                        <a:t>(19%)</a:t>
                      </a:r>
                      <a:endParaRPr sz="1050">
                        <a:latin typeface="Arial"/>
                        <a:cs typeface="Arial"/>
                      </a:endParaRPr>
                    </a:p>
                  </a:txBody>
                  <a:tcPr marL="0" marR="0" marT="13970"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solidFill>
                      <a:srgbClr val="FFFFFF"/>
                    </a:solidFill>
                  </a:tcPr>
                </a:tc>
                <a:tc vMerge="1">
                  <a:txBody>
                    <a:bodyPr/>
                    <a:lstStyle/>
                    <a:p>
                      <a:endParaRPr/>
                    </a:p>
                  </a:txBody>
                  <a:tcPr marL="0" marR="0" marT="33655"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98" name="object 18">
            <a:extLst>
              <a:ext uri="{FF2B5EF4-FFF2-40B4-BE49-F238E27FC236}">
                <a16:creationId xmlns:a16="http://schemas.microsoft.com/office/drawing/2014/main" id="{4555AB9F-6A97-4960-97AB-6532972789B0}"/>
              </a:ext>
            </a:extLst>
          </p:cNvPr>
          <p:cNvSpPr/>
          <p:nvPr/>
        </p:nvSpPr>
        <p:spPr>
          <a:xfrm>
            <a:off x="7773161" y="3913885"/>
            <a:ext cx="1371600" cy="269240"/>
          </a:xfrm>
          <a:custGeom>
            <a:avLst/>
            <a:gdLst/>
            <a:ahLst/>
            <a:cxnLst/>
            <a:rect l="l" t="t" r="r" b="b"/>
            <a:pathLst>
              <a:path w="1371600" h="269239">
                <a:moveTo>
                  <a:pt x="0" y="269239"/>
                </a:moveTo>
                <a:lnTo>
                  <a:pt x="1371600" y="269239"/>
                </a:lnTo>
                <a:lnTo>
                  <a:pt x="1371600" y="0"/>
                </a:lnTo>
                <a:lnTo>
                  <a:pt x="0" y="0"/>
                </a:lnTo>
                <a:lnTo>
                  <a:pt x="0" y="269239"/>
                </a:lnTo>
                <a:close/>
              </a:path>
            </a:pathLst>
          </a:custGeom>
          <a:solidFill>
            <a:srgbClr val="009A44"/>
          </a:solidFill>
        </p:spPr>
        <p:txBody>
          <a:bodyPr wrap="square" lIns="0" tIns="0" rIns="0" bIns="0" rtlCol="0"/>
          <a:lstStyle/>
          <a:p>
            <a:endParaRPr/>
          </a:p>
        </p:txBody>
      </p:sp>
      <p:sp>
        <p:nvSpPr>
          <p:cNvPr id="99" name="object 19">
            <a:extLst>
              <a:ext uri="{FF2B5EF4-FFF2-40B4-BE49-F238E27FC236}">
                <a16:creationId xmlns:a16="http://schemas.microsoft.com/office/drawing/2014/main" id="{CFB6FF33-0BA2-4291-B397-2D3DBACA41FB}"/>
              </a:ext>
            </a:extLst>
          </p:cNvPr>
          <p:cNvSpPr/>
          <p:nvPr/>
        </p:nvSpPr>
        <p:spPr>
          <a:xfrm>
            <a:off x="7773161" y="4183126"/>
            <a:ext cx="1371600" cy="190500"/>
          </a:xfrm>
          <a:custGeom>
            <a:avLst/>
            <a:gdLst/>
            <a:ahLst/>
            <a:cxnLst/>
            <a:rect l="l" t="t" r="r" b="b"/>
            <a:pathLst>
              <a:path w="1371600" h="190500">
                <a:moveTo>
                  <a:pt x="0" y="190500"/>
                </a:moveTo>
                <a:lnTo>
                  <a:pt x="1371600" y="190500"/>
                </a:lnTo>
                <a:lnTo>
                  <a:pt x="1371600" y="0"/>
                </a:lnTo>
                <a:lnTo>
                  <a:pt x="0" y="0"/>
                </a:lnTo>
                <a:lnTo>
                  <a:pt x="0" y="190500"/>
                </a:lnTo>
                <a:close/>
              </a:path>
            </a:pathLst>
          </a:custGeom>
          <a:solidFill>
            <a:srgbClr val="6C1F77"/>
          </a:solidFill>
        </p:spPr>
        <p:txBody>
          <a:bodyPr wrap="square" lIns="0" tIns="0" rIns="0" bIns="0" rtlCol="0"/>
          <a:lstStyle/>
          <a:p>
            <a:endParaRPr/>
          </a:p>
        </p:txBody>
      </p:sp>
      <p:sp>
        <p:nvSpPr>
          <p:cNvPr id="100" name="object 20">
            <a:extLst>
              <a:ext uri="{FF2B5EF4-FFF2-40B4-BE49-F238E27FC236}">
                <a16:creationId xmlns:a16="http://schemas.microsoft.com/office/drawing/2014/main" id="{21632552-EAD4-4C43-8C63-9F30D8E9FC2F}"/>
              </a:ext>
            </a:extLst>
          </p:cNvPr>
          <p:cNvSpPr/>
          <p:nvPr/>
        </p:nvSpPr>
        <p:spPr>
          <a:xfrm>
            <a:off x="7773161" y="4373626"/>
            <a:ext cx="1371600" cy="342900"/>
          </a:xfrm>
          <a:custGeom>
            <a:avLst/>
            <a:gdLst/>
            <a:ahLst/>
            <a:cxnLst/>
            <a:rect l="l" t="t" r="r" b="b"/>
            <a:pathLst>
              <a:path w="1371600" h="342900">
                <a:moveTo>
                  <a:pt x="0" y="342900"/>
                </a:moveTo>
                <a:lnTo>
                  <a:pt x="1371600" y="342900"/>
                </a:lnTo>
                <a:lnTo>
                  <a:pt x="1371600" y="0"/>
                </a:lnTo>
                <a:lnTo>
                  <a:pt x="0" y="0"/>
                </a:lnTo>
                <a:lnTo>
                  <a:pt x="0" y="342900"/>
                </a:lnTo>
                <a:close/>
              </a:path>
            </a:pathLst>
          </a:custGeom>
          <a:solidFill>
            <a:srgbClr val="FFFFFF"/>
          </a:solidFill>
        </p:spPr>
        <p:txBody>
          <a:bodyPr wrap="square" lIns="0" tIns="0" rIns="0" bIns="0" rtlCol="0"/>
          <a:lstStyle/>
          <a:p>
            <a:endParaRPr/>
          </a:p>
        </p:txBody>
      </p:sp>
      <p:sp>
        <p:nvSpPr>
          <p:cNvPr id="101" name="object 21">
            <a:extLst>
              <a:ext uri="{FF2B5EF4-FFF2-40B4-BE49-F238E27FC236}">
                <a16:creationId xmlns:a16="http://schemas.microsoft.com/office/drawing/2014/main" id="{6EE16E16-8EAD-46C1-B820-0A58E268A427}"/>
              </a:ext>
            </a:extLst>
          </p:cNvPr>
          <p:cNvSpPr/>
          <p:nvPr/>
        </p:nvSpPr>
        <p:spPr>
          <a:xfrm>
            <a:off x="7771510" y="4183126"/>
            <a:ext cx="1374775" cy="0"/>
          </a:xfrm>
          <a:custGeom>
            <a:avLst/>
            <a:gdLst/>
            <a:ahLst/>
            <a:cxnLst/>
            <a:rect l="l" t="t" r="r" b="b"/>
            <a:pathLst>
              <a:path w="1374775">
                <a:moveTo>
                  <a:pt x="0" y="0"/>
                </a:moveTo>
                <a:lnTo>
                  <a:pt x="1374775" y="0"/>
                </a:lnTo>
              </a:path>
            </a:pathLst>
          </a:custGeom>
          <a:ln w="10170">
            <a:solidFill>
              <a:srgbClr val="009A44"/>
            </a:solidFill>
          </a:ln>
        </p:spPr>
        <p:txBody>
          <a:bodyPr wrap="square" lIns="0" tIns="0" rIns="0" bIns="0" rtlCol="0"/>
          <a:lstStyle/>
          <a:p>
            <a:endParaRPr/>
          </a:p>
        </p:txBody>
      </p:sp>
      <p:sp>
        <p:nvSpPr>
          <p:cNvPr id="102" name="object 22">
            <a:extLst>
              <a:ext uri="{FF2B5EF4-FFF2-40B4-BE49-F238E27FC236}">
                <a16:creationId xmlns:a16="http://schemas.microsoft.com/office/drawing/2014/main" id="{143C30A0-F4A9-4F50-B0F7-B414BC8F121B}"/>
              </a:ext>
            </a:extLst>
          </p:cNvPr>
          <p:cNvSpPr/>
          <p:nvPr/>
        </p:nvSpPr>
        <p:spPr>
          <a:xfrm>
            <a:off x="7771510" y="3913885"/>
            <a:ext cx="1374775" cy="0"/>
          </a:xfrm>
          <a:custGeom>
            <a:avLst/>
            <a:gdLst/>
            <a:ahLst/>
            <a:cxnLst/>
            <a:rect l="l" t="t" r="r" b="b"/>
            <a:pathLst>
              <a:path w="1374775">
                <a:moveTo>
                  <a:pt x="0" y="0"/>
                </a:moveTo>
                <a:lnTo>
                  <a:pt x="1374775" y="0"/>
                </a:lnTo>
              </a:path>
            </a:pathLst>
          </a:custGeom>
          <a:ln w="10170">
            <a:solidFill>
              <a:srgbClr val="009A44"/>
            </a:solidFill>
          </a:ln>
        </p:spPr>
        <p:txBody>
          <a:bodyPr wrap="square" lIns="0" tIns="0" rIns="0" bIns="0" rtlCol="0"/>
          <a:lstStyle/>
          <a:p>
            <a:endParaRPr/>
          </a:p>
        </p:txBody>
      </p:sp>
      <p:graphicFrame>
        <p:nvGraphicFramePr>
          <p:cNvPr id="103" name="object 23">
            <a:extLst>
              <a:ext uri="{FF2B5EF4-FFF2-40B4-BE49-F238E27FC236}">
                <a16:creationId xmlns:a16="http://schemas.microsoft.com/office/drawing/2014/main" id="{FB5F0DBD-1921-4D95-B90B-0E033026A68B}"/>
              </a:ext>
            </a:extLst>
          </p:cNvPr>
          <p:cNvGraphicFramePr>
            <a:graphicFrameLocks noGrp="1"/>
          </p:cNvGraphicFramePr>
          <p:nvPr/>
        </p:nvGraphicFramePr>
        <p:xfrm>
          <a:off x="7768077" y="3908800"/>
          <a:ext cx="1371600" cy="807724"/>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20000"/>
                    </a:ext>
                  </a:extLst>
                </a:gridCol>
              </a:tblGrid>
              <a:tr h="279410">
                <a:tc>
                  <a:txBody>
                    <a:bodyPr/>
                    <a:lstStyle/>
                    <a:p>
                      <a:pPr marL="42545">
                        <a:lnSpc>
                          <a:spcPct val="100000"/>
                        </a:lnSpc>
                        <a:spcBef>
                          <a:spcPts val="509"/>
                        </a:spcBef>
                      </a:pPr>
                      <a:r>
                        <a:rPr sz="1050" b="1" spc="5" dirty="0">
                          <a:solidFill>
                            <a:srgbClr val="FFFFFF"/>
                          </a:solidFill>
                          <a:latin typeface="Arial"/>
                          <a:cs typeface="Arial"/>
                        </a:rPr>
                        <a:t>Middle</a:t>
                      </a:r>
                      <a:r>
                        <a:rPr sz="1050" b="1" spc="-5" dirty="0">
                          <a:solidFill>
                            <a:srgbClr val="FFFFFF"/>
                          </a:solidFill>
                          <a:latin typeface="Arial"/>
                          <a:cs typeface="Arial"/>
                        </a:rPr>
                        <a:t> </a:t>
                      </a:r>
                      <a:r>
                        <a:rPr sz="1050" b="1" spc="-30" dirty="0">
                          <a:solidFill>
                            <a:srgbClr val="FFFFFF"/>
                          </a:solidFill>
                          <a:latin typeface="Arial"/>
                          <a:cs typeface="Arial"/>
                        </a:rPr>
                        <a:t>East</a:t>
                      </a:r>
                      <a:endParaRPr sz="1050">
                        <a:latin typeface="Arial"/>
                        <a:cs typeface="Arial"/>
                      </a:endParaRPr>
                    </a:p>
                  </a:txBody>
                  <a:tcPr marL="0" marR="0" marT="64769" marB="0">
                    <a:lnL w="12700">
                      <a:solidFill>
                        <a:srgbClr val="009A44"/>
                      </a:solidFill>
                      <a:prstDash val="solid"/>
                    </a:lnL>
                    <a:lnR w="12700">
                      <a:solidFill>
                        <a:srgbClr val="009A44"/>
                      </a:solidFill>
                      <a:prstDash val="solid"/>
                    </a:lnR>
                  </a:tcPr>
                </a:tc>
                <a:extLst>
                  <a:ext uri="{0D108BD9-81ED-4DB2-BD59-A6C34878D82A}">
                    <a16:rowId xmlns:a16="http://schemas.microsoft.com/office/drawing/2014/main" val="10000"/>
                  </a:ext>
                </a:extLst>
              </a:tr>
              <a:tr h="185414">
                <a:tc>
                  <a:txBody>
                    <a:bodyPr/>
                    <a:lstStyle/>
                    <a:p>
                      <a:pPr marL="42545">
                        <a:lnSpc>
                          <a:spcPct val="100000"/>
                        </a:lnSpc>
                        <a:spcBef>
                          <a:spcPts val="70"/>
                        </a:spcBef>
                      </a:pPr>
                      <a:r>
                        <a:rPr sz="1050" b="1" spc="-10" dirty="0">
                          <a:solidFill>
                            <a:srgbClr val="FFFFFF"/>
                          </a:solidFill>
                          <a:latin typeface="Arial"/>
                          <a:cs typeface="Arial"/>
                        </a:rPr>
                        <a:t>Food</a:t>
                      </a:r>
                      <a:endParaRPr sz="1050">
                        <a:latin typeface="Arial"/>
                        <a:cs typeface="Arial"/>
                      </a:endParaRPr>
                    </a:p>
                  </a:txBody>
                  <a:tcPr marL="0" marR="0" marT="8890" marB="0">
                    <a:lnL w="12700">
                      <a:solidFill>
                        <a:srgbClr val="009A44"/>
                      </a:solidFill>
                      <a:prstDash val="solid"/>
                    </a:lnL>
                    <a:lnR w="12700">
                      <a:solidFill>
                        <a:srgbClr val="009A44"/>
                      </a:solidFill>
                      <a:prstDash val="solid"/>
                    </a:lnR>
                    <a:lnB w="12700">
                      <a:solidFill>
                        <a:srgbClr val="009A44"/>
                      </a:solidFill>
                      <a:prstDash val="solid"/>
                    </a:lnB>
                  </a:tcPr>
                </a:tc>
                <a:extLst>
                  <a:ext uri="{0D108BD9-81ED-4DB2-BD59-A6C34878D82A}">
                    <a16:rowId xmlns:a16="http://schemas.microsoft.com/office/drawing/2014/main" val="10001"/>
                  </a:ext>
                </a:extLst>
              </a:tr>
              <a:tr h="342900">
                <a:tc>
                  <a:txBody>
                    <a:bodyPr/>
                    <a:lstStyle/>
                    <a:p>
                      <a:pPr marL="42545">
                        <a:lnSpc>
                          <a:spcPts val="1230"/>
                        </a:lnSpc>
                        <a:spcBef>
                          <a:spcPts val="115"/>
                        </a:spcBef>
                      </a:pPr>
                      <a:r>
                        <a:rPr sz="1050" spc="-10" dirty="0">
                          <a:solidFill>
                            <a:srgbClr val="00338D"/>
                          </a:solidFill>
                          <a:latin typeface="Arial"/>
                          <a:cs typeface="Arial"/>
                        </a:rPr>
                        <a:t>VIVA </a:t>
                      </a:r>
                      <a:r>
                        <a:rPr sz="1050" spc="-15" dirty="0">
                          <a:solidFill>
                            <a:srgbClr val="00338D"/>
                          </a:solidFill>
                          <a:latin typeface="Arial"/>
                          <a:cs typeface="Arial"/>
                        </a:rPr>
                        <a:t>(launched</a:t>
                      </a:r>
                      <a:r>
                        <a:rPr sz="1050" spc="-110" dirty="0">
                          <a:solidFill>
                            <a:srgbClr val="00338D"/>
                          </a:solidFill>
                          <a:latin typeface="Arial"/>
                          <a:cs typeface="Arial"/>
                        </a:rPr>
                        <a:t> </a:t>
                      </a:r>
                      <a:r>
                        <a:rPr sz="1050" spc="-5" dirty="0">
                          <a:solidFill>
                            <a:srgbClr val="00338D"/>
                          </a:solidFill>
                          <a:latin typeface="Arial"/>
                          <a:cs typeface="Arial"/>
                        </a:rPr>
                        <a:t>in</a:t>
                      </a:r>
                      <a:endParaRPr sz="1050">
                        <a:latin typeface="Arial"/>
                        <a:cs typeface="Arial"/>
                      </a:endParaRPr>
                    </a:p>
                    <a:p>
                      <a:pPr marL="42545">
                        <a:lnSpc>
                          <a:spcPts val="1230"/>
                        </a:lnSpc>
                      </a:pPr>
                      <a:r>
                        <a:rPr sz="1050" spc="-25" dirty="0">
                          <a:solidFill>
                            <a:srgbClr val="00338D"/>
                          </a:solidFill>
                          <a:latin typeface="Arial"/>
                          <a:cs typeface="Arial"/>
                        </a:rPr>
                        <a:t>February </a:t>
                      </a:r>
                      <a:r>
                        <a:rPr sz="1050" spc="-20" dirty="0">
                          <a:solidFill>
                            <a:srgbClr val="00338D"/>
                          </a:solidFill>
                          <a:latin typeface="Arial"/>
                          <a:cs typeface="Arial"/>
                        </a:rPr>
                        <a:t>2018)</a:t>
                      </a:r>
                      <a:endParaRPr sz="1050">
                        <a:latin typeface="Arial"/>
                        <a:cs typeface="Arial"/>
                      </a:endParaRPr>
                    </a:p>
                  </a:txBody>
                  <a:tcPr marL="0" marR="0" marT="14605" marB="0">
                    <a:lnL w="12700">
                      <a:solidFill>
                        <a:srgbClr val="009A44"/>
                      </a:solidFill>
                      <a:prstDash val="solid"/>
                    </a:lnL>
                    <a:lnR w="12700">
                      <a:solidFill>
                        <a:srgbClr val="009A44"/>
                      </a:solidFill>
                      <a:prstDash val="solid"/>
                    </a:lnR>
                    <a:lnT w="12700">
                      <a:solidFill>
                        <a:srgbClr val="009A44"/>
                      </a:solidFill>
                      <a:prstDash val="solid"/>
                    </a:lnT>
                    <a:lnB w="12700">
                      <a:solidFill>
                        <a:srgbClr val="009A44"/>
                      </a:solidFill>
                      <a:prstDash val="solid"/>
                    </a:lnB>
                  </a:tcPr>
                </a:tc>
                <a:extLst>
                  <a:ext uri="{0D108BD9-81ED-4DB2-BD59-A6C34878D82A}">
                    <a16:rowId xmlns:a16="http://schemas.microsoft.com/office/drawing/2014/main" val="10002"/>
                  </a:ext>
                </a:extLst>
              </a:tr>
            </a:tbl>
          </a:graphicData>
        </a:graphic>
      </p:graphicFrame>
      <p:graphicFrame>
        <p:nvGraphicFramePr>
          <p:cNvPr id="104" name="object 24">
            <a:extLst>
              <a:ext uri="{FF2B5EF4-FFF2-40B4-BE49-F238E27FC236}">
                <a16:creationId xmlns:a16="http://schemas.microsoft.com/office/drawing/2014/main" id="{9F13F74A-4F51-4880-AA67-631FB4411B08}"/>
              </a:ext>
            </a:extLst>
          </p:cNvPr>
          <p:cNvGraphicFramePr>
            <a:graphicFrameLocks noGrp="1"/>
          </p:cNvGraphicFramePr>
          <p:nvPr/>
        </p:nvGraphicFramePr>
        <p:xfrm>
          <a:off x="5225663" y="3700653"/>
          <a:ext cx="1789430" cy="1183639"/>
        </p:xfrm>
        <a:graphic>
          <a:graphicData uri="http://schemas.openxmlformats.org/drawingml/2006/table">
            <a:tbl>
              <a:tblPr firstRow="1" bandRow="1">
                <a:tableStyleId>{2D5ABB26-0587-4C30-8999-92F81FD0307C}</a:tableStyleId>
              </a:tblPr>
              <a:tblGrid>
                <a:gridCol w="1097280">
                  <a:extLst>
                    <a:ext uri="{9D8B030D-6E8A-4147-A177-3AD203B41FA5}">
                      <a16:colId xmlns:a16="http://schemas.microsoft.com/office/drawing/2014/main" val="20000"/>
                    </a:ext>
                  </a:extLst>
                </a:gridCol>
                <a:gridCol w="692150">
                  <a:extLst>
                    <a:ext uri="{9D8B030D-6E8A-4147-A177-3AD203B41FA5}">
                      <a16:colId xmlns:a16="http://schemas.microsoft.com/office/drawing/2014/main" val="20001"/>
                    </a:ext>
                  </a:extLst>
                </a:gridCol>
              </a:tblGrid>
              <a:tr h="269239">
                <a:tc>
                  <a:txBody>
                    <a:bodyPr/>
                    <a:lstStyle/>
                    <a:p>
                      <a:pPr marL="40640">
                        <a:lnSpc>
                          <a:spcPct val="100000"/>
                        </a:lnSpc>
                        <a:spcBef>
                          <a:spcPts val="465"/>
                        </a:spcBef>
                      </a:pPr>
                      <a:r>
                        <a:rPr sz="1050" b="1" spc="10" dirty="0">
                          <a:solidFill>
                            <a:srgbClr val="FFFFFF"/>
                          </a:solidFill>
                          <a:latin typeface="Arial"/>
                          <a:cs typeface="Arial"/>
                        </a:rPr>
                        <a:t>Germany</a:t>
                      </a:r>
                      <a:endParaRPr sz="1050">
                        <a:latin typeface="Arial"/>
                        <a:cs typeface="Arial"/>
                      </a:endParaRPr>
                    </a:p>
                  </a:txBody>
                  <a:tcPr marL="0" marR="0" marT="59055" marB="0">
                    <a:solidFill>
                      <a:srgbClr val="00A2A0"/>
                    </a:solidFill>
                  </a:tcPr>
                </a:tc>
                <a:tc>
                  <a:txBody>
                    <a:bodyPr/>
                    <a:lstStyle/>
                    <a:p>
                      <a:pPr>
                        <a:lnSpc>
                          <a:spcPct val="100000"/>
                        </a:lnSpc>
                      </a:pPr>
                      <a:endParaRPr sz="1000">
                        <a:latin typeface="Times New Roman"/>
                        <a:cs typeface="Times New Roman"/>
                      </a:endParaRPr>
                    </a:p>
                  </a:txBody>
                  <a:tcPr marL="0" marR="0" marT="0" marB="0">
                    <a:solidFill>
                      <a:srgbClr val="00A2A0"/>
                    </a:solidFill>
                  </a:tcPr>
                </a:tc>
                <a:extLst>
                  <a:ext uri="{0D108BD9-81ED-4DB2-BD59-A6C34878D82A}">
                    <a16:rowId xmlns:a16="http://schemas.microsoft.com/office/drawing/2014/main" val="10000"/>
                  </a:ext>
                </a:extLst>
              </a:tr>
              <a:tr h="190500">
                <a:tc>
                  <a:txBody>
                    <a:bodyPr/>
                    <a:lstStyle/>
                    <a:p>
                      <a:pPr marL="40640">
                        <a:lnSpc>
                          <a:spcPct val="100000"/>
                        </a:lnSpc>
                        <a:spcBef>
                          <a:spcPts val="105"/>
                        </a:spcBef>
                      </a:pPr>
                      <a:r>
                        <a:rPr sz="1050" b="1" spc="-5" dirty="0">
                          <a:solidFill>
                            <a:srgbClr val="FFFFFF"/>
                          </a:solidFill>
                          <a:latin typeface="Arial"/>
                          <a:cs typeface="Arial"/>
                        </a:rPr>
                        <a:t>Food</a:t>
                      </a:r>
                      <a:endParaRPr sz="1050">
                        <a:latin typeface="Arial"/>
                        <a:cs typeface="Arial"/>
                      </a:endParaRPr>
                    </a:p>
                  </a:txBody>
                  <a:tcPr marL="0" marR="0" marT="13335" marB="0">
                    <a:lnL w="12700">
                      <a:solidFill>
                        <a:srgbClr val="00A2A0"/>
                      </a:solidFill>
                      <a:prstDash val="solid"/>
                    </a:lnL>
                    <a:lnR w="12700">
                      <a:solidFill>
                        <a:srgbClr val="00A2A0"/>
                      </a:solidFill>
                      <a:prstDash val="solid"/>
                    </a:lnR>
                    <a:lnB w="12700">
                      <a:solidFill>
                        <a:srgbClr val="00A2A0"/>
                      </a:solidFill>
                      <a:prstDash val="solid"/>
                    </a:lnB>
                    <a:solidFill>
                      <a:srgbClr val="6C1F77"/>
                    </a:solidFill>
                  </a:tcPr>
                </a:tc>
                <a:tc>
                  <a:txBody>
                    <a:bodyPr/>
                    <a:lstStyle/>
                    <a:p>
                      <a:pPr marL="41910">
                        <a:lnSpc>
                          <a:spcPct val="100000"/>
                        </a:lnSpc>
                        <a:spcBef>
                          <a:spcPts val="105"/>
                        </a:spcBef>
                      </a:pPr>
                      <a:r>
                        <a:rPr sz="1050" b="1" spc="-15" dirty="0">
                          <a:solidFill>
                            <a:srgbClr val="FFFFFF"/>
                          </a:solidFill>
                          <a:latin typeface="Arial"/>
                          <a:cs typeface="Arial"/>
                        </a:rPr>
                        <a:t>Non-food</a:t>
                      </a:r>
                      <a:endParaRPr sz="1050">
                        <a:latin typeface="Arial"/>
                        <a:cs typeface="Arial"/>
                      </a:endParaRPr>
                    </a:p>
                  </a:txBody>
                  <a:tcPr marL="0" marR="0" marT="13335" marB="0">
                    <a:lnL w="12700">
                      <a:solidFill>
                        <a:srgbClr val="00A2A0"/>
                      </a:solidFill>
                      <a:prstDash val="solid"/>
                    </a:lnL>
                    <a:lnR w="12700">
                      <a:solidFill>
                        <a:srgbClr val="00A2A0"/>
                      </a:solidFill>
                      <a:prstDash val="solid"/>
                    </a:lnR>
                    <a:lnB w="12700">
                      <a:solidFill>
                        <a:srgbClr val="00A2A0"/>
                      </a:solidFill>
                      <a:prstDash val="solid"/>
                    </a:lnB>
                    <a:solidFill>
                      <a:srgbClr val="6C1F77"/>
                    </a:solidFill>
                  </a:tcPr>
                </a:tc>
                <a:extLst>
                  <a:ext uri="{0D108BD9-81ED-4DB2-BD59-A6C34878D82A}">
                    <a16:rowId xmlns:a16="http://schemas.microsoft.com/office/drawing/2014/main" val="10001"/>
                  </a:ext>
                </a:extLst>
              </a:tr>
              <a:tr h="190500">
                <a:tc>
                  <a:txBody>
                    <a:bodyPr/>
                    <a:lstStyle/>
                    <a:p>
                      <a:pPr marL="40640">
                        <a:lnSpc>
                          <a:spcPct val="100000"/>
                        </a:lnSpc>
                        <a:spcBef>
                          <a:spcPts val="110"/>
                        </a:spcBef>
                      </a:pPr>
                      <a:r>
                        <a:rPr sz="1050" spc="-5" dirty="0">
                          <a:solidFill>
                            <a:srgbClr val="00338D"/>
                          </a:solidFill>
                          <a:latin typeface="Arial"/>
                          <a:cs typeface="Arial"/>
                        </a:rPr>
                        <a:t>Aldi</a:t>
                      </a:r>
                      <a:r>
                        <a:rPr sz="1050" spc="-55" dirty="0">
                          <a:solidFill>
                            <a:srgbClr val="00338D"/>
                          </a:solidFill>
                          <a:latin typeface="Arial"/>
                          <a:cs typeface="Arial"/>
                        </a:rPr>
                        <a:t> </a:t>
                      </a:r>
                      <a:r>
                        <a:rPr sz="1050" spc="-10" dirty="0">
                          <a:solidFill>
                            <a:srgbClr val="00338D"/>
                          </a:solidFill>
                          <a:latin typeface="Arial"/>
                          <a:cs typeface="Arial"/>
                        </a:rPr>
                        <a:t>(39.7%)</a:t>
                      </a:r>
                      <a:endParaRPr sz="1050">
                        <a:latin typeface="Arial"/>
                        <a:cs typeface="Arial"/>
                      </a:endParaRPr>
                    </a:p>
                  </a:txBody>
                  <a:tcPr marL="0" marR="0" marT="13970" marB="0">
                    <a:lnL w="12700">
                      <a:solidFill>
                        <a:srgbClr val="00A2A0"/>
                      </a:solidFill>
                      <a:prstDash val="solid"/>
                    </a:lnL>
                    <a:lnR w="12700">
                      <a:solidFill>
                        <a:srgbClr val="00A2A0"/>
                      </a:solidFill>
                      <a:prstDash val="solid"/>
                    </a:lnR>
                    <a:lnT w="12700">
                      <a:solidFill>
                        <a:srgbClr val="00A2A0"/>
                      </a:solidFill>
                      <a:prstDash val="solid"/>
                    </a:lnT>
                    <a:lnB w="12700">
                      <a:solidFill>
                        <a:srgbClr val="00A2A0"/>
                      </a:solidFill>
                      <a:prstDash val="solid"/>
                    </a:lnB>
                    <a:solidFill>
                      <a:srgbClr val="FFFFFF"/>
                    </a:solidFill>
                  </a:tcPr>
                </a:tc>
                <a:tc>
                  <a:txBody>
                    <a:bodyPr/>
                    <a:lstStyle/>
                    <a:p>
                      <a:pPr marL="41910">
                        <a:lnSpc>
                          <a:spcPct val="100000"/>
                        </a:lnSpc>
                        <a:spcBef>
                          <a:spcPts val="110"/>
                        </a:spcBef>
                      </a:pPr>
                      <a:r>
                        <a:rPr sz="1050" spc="-30" dirty="0">
                          <a:solidFill>
                            <a:srgbClr val="00338D"/>
                          </a:solidFill>
                          <a:latin typeface="Arial"/>
                          <a:cs typeface="Arial"/>
                        </a:rPr>
                        <a:t>TEDi</a:t>
                      </a:r>
                      <a:endParaRPr sz="1050">
                        <a:latin typeface="Arial"/>
                        <a:cs typeface="Arial"/>
                      </a:endParaRPr>
                    </a:p>
                  </a:txBody>
                  <a:tcPr marL="0" marR="0" marT="13970" marB="0">
                    <a:lnL w="12700">
                      <a:solidFill>
                        <a:srgbClr val="00A2A0"/>
                      </a:solidFill>
                      <a:prstDash val="solid"/>
                    </a:lnL>
                    <a:lnR w="12700">
                      <a:solidFill>
                        <a:srgbClr val="00A2A0"/>
                      </a:solidFill>
                      <a:prstDash val="solid"/>
                    </a:lnR>
                    <a:lnT w="12700">
                      <a:solidFill>
                        <a:srgbClr val="00A2A0"/>
                      </a:solidFill>
                      <a:prstDash val="solid"/>
                    </a:lnT>
                    <a:lnB w="12700">
                      <a:solidFill>
                        <a:srgbClr val="00A2A0"/>
                      </a:solidFill>
                      <a:prstDash val="solid"/>
                    </a:lnB>
                    <a:solidFill>
                      <a:srgbClr val="FFFFFF"/>
                    </a:solidFill>
                  </a:tcPr>
                </a:tc>
                <a:extLst>
                  <a:ext uri="{0D108BD9-81ED-4DB2-BD59-A6C34878D82A}">
                    <a16:rowId xmlns:a16="http://schemas.microsoft.com/office/drawing/2014/main" val="10002"/>
                  </a:ext>
                </a:extLst>
              </a:tr>
              <a:tr h="190500">
                <a:tc>
                  <a:txBody>
                    <a:bodyPr/>
                    <a:lstStyle/>
                    <a:p>
                      <a:pPr marL="40640">
                        <a:lnSpc>
                          <a:spcPct val="100000"/>
                        </a:lnSpc>
                        <a:spcBef>
                          <a:spcPts val="110"/>
                        </a:spcBef>
                      </a:pPr>
                      <a:r>
                        <a:rPr sz="1050" spc="-15" dirty="0">
                          <a:solidFill>
                            <a:srgbClr val="00338D"/>
                          </a:solidFill>
                          <a:latin typeface="Arial"/>
                          <a:cs typeface="Arial"/>
                        </a:rPr>
                        <a:t>Lidl</a:t>
                      </a:r>
                      <a:r>
                        <a:rPr sz="1050" spc="-55" dirty="0">
                          <a:solidFill>
                            <a:srgbClr val="00338D"/>
                          </a:solidFill>
                          <a:latin typeface="Arial"/>
                          <a:cs typeface="Arial"/>
                        </a:rPr>
                        <a:t> </a:t>
                      </a:r>
                      <a:r>
                        <a:rPr sz="1050" spc="-10" dirty="0">
                          <a:solidFill>
                            <a:srgbClr val="00338D"/>
                          </a:solidFill>
                          <a:latin typeface="Arial"/>
                          <a:cs typeface="Arial"/>
                        </a:rPr>
                        <a:t>(25.8%)</a:t>
                      </a:r>
                      <a:endParaRPr sz="1050">
                        <a:latin typeface="Arial"/>
                        <a:cs typeface="Arial"/>
                      </a:endParaRPr>
                    </a:p>
                  </a:txBody>
                  <a:tcPr marL="0" marR="0" marT="13970" marB="0">
                    <a:lnL w="12700">
                      <a:solidFill>
                        <a:srgbClr val="00A2A0"/>
                      </a:solidFill>
                      <a:prstDash val="solid"/>
                    </a:lnL>
                    <a:lnR w="12700">
                      <a:solidFill>
                        <a:srgbClr val="00A2A0"/>
                      </a:solidFill>
                      <a:prstDash val="solid"/>
                    </a:lnR>
                    <a:lnT w="12700">
                      <a:solidFill>
                        <a:srgbClr val="00A2A0"/>
                      </a:solidFill>
                      <a:prstDash val="solid"/>
                    </a:lnT>
                    <a:lnB w="12700">
                      <a:solidFill>
                        <a:srgbClr val="00A2A0"/>
                      </a:solidFill>
                      <a:prstDash val="solid"/>
                    </a:lnB>
                    <a:solidFill>
                      <a:srgbClr val="FFFFFF"/>
                    </a:solidFill>
                  </a:tcPr>
                </a:tc>
                <a:tc>
                  <a:txBody>
                    <a:bodyPr/>
                    <a:lstStyle/>
                    <a:p>
                      <a:pPr marL="41910">
                        <a:lnSpc>
                          <a:spcPct val="100000"/>
                        </a:lnSpc>
                        <a:spcBef>
                          <a:spcPts val="110"/>
                        </a:spcBef>
                      </a:pPr>
                      <a:r>
                        <a:rPr sz="1050" spc="5" dirty="0">
                          <a:solidFill>
                            <a:srgbClr val="00338D"/>
                          </a:solidFill>
                          <a:latin typeface="Arial"/>
                          <a:cs typeface="Arial"/>
                        </a:rPr>
                        <a:t>Action</a:t>
                      </a:r>
                      <a:endParaRPr sz="1050">
                        <a:latin typeface="Arial"/>
                        <a:cs typeface="Arial"/>
                      </a:endParaRPr>
                    </a:p>
                  </a:txBody>
                  <a:tcPr marL="0" marR="0" marT="13970" marB="0">
                    <a:lnL w="12700">
                      <a:solidFill>
                        <a:srgbClr val="00A2A0"/>
                      </a:solidFill>
                      <a:prstDash val="solid"/>
                    </a:lnL>
                    <a:lnR w="12700">
                      <a:solidFill>
                        <a:srgbClr val="00A2A0"/>
                      </a:solidFill>
                      <a:prstDash val="solid"/>
                    </a:lnR>
                    <a:lnT w="12700">
                      <a:solidFill>
                        <a:srgbClr val="00A2A0"/>
                      </a:solidFill>
                      <a:prstDash val="solid"/>
                    </a:lnT>
                    <a:lnB w="12700">
                      <a:solidFill>
                        <a:srgbClr val="00A2A0"/>
                      </a:solidFill>
                      <a:prstDash val="solid"/>
                    </a:lnB>
                    <a:solidFill>
                      <a:srgbClr val="FFFFFF"/>
                    </a:solidFill>
                  </a:tcPr>
                </a:tc>
                <a:extLst>
                  <a:ext uri="{0D108BD9-81ED-4DB2-BD59-A6C34878D82A}">
                    <a16:rowId xmlns:a16="http://schemas.microsoft.com/office/drawing/2014/main" val="10003"/>
                  </a:ext>
                </a:extLst>
              </a:tr>
              <a:tr h="342900">
                <a:tc>
                  <a:txBody>
                    <a:bodyPr/>
                    <a:lstStyle/>
                    <a:p>
                      <a:pPr marL="40640">
                        <a:lnSpc>
                          <a:spcPts val="1230"/>
                        </a:lnSpc>
                        <a:spcBef>
                          <a:spcPts val="114"/>
                        </a:spcBef>
                      </a:pPr>
                      <a:r>
                        <a:rPr sz="1050" spc="-5" dirty="0">
                          <a:solidFill>
                            <a:srgbClr val="00338D"/>
                          </a:solidFill>
                          <a:latin typeface="Arial"/>
                          <a:cs typeface="Arial"/>
                        </a:rPr>
                        <a:t>Netto</a:t>
                      </a:r>
                      <a:r>
                        <a:rPr sz="1050" spc="-85" dirty="0">
                          <a:solidFill>
                            <a:srgbClr val="00338D"/>
                          </a:solidFill>
                          <a:latin typeface="Arial"/>
                          <a:cs typeface="Arial"/>
                        </a:rPr>
                        <a:t> </a:t>
                      </a:r>
                      <a:r>
                        <a:rPr sz="1050" spc="-10" dirty="0">
                          <a:solidFill>
                            <a:srgbClr val="00338D"/>
                          </a:solidFill>
                          <a:latin typeface="Arial"/>
                          <a:cs typeface="Arial"/>
                        </a:rPr>
                        <a:t>Marken-</a:t>
                      </a:r>
                      <a:endParaRPr sz="1050">
                        <a:latin typeface="Arial"/>
                        <a:cs typeface="Arial"/>
                      </a:endParaRPr>
                    </a:p>
                    <a:p>
                      <a:pPr marL="40640">
                        <a:lnSpc>
                          <a:spcPts val="1230"/>
                        </a:lnSpc>
                      </a:pPr>
                      <a:r>
                        <a:rPr sz="1050" spc="-10" dirty="0">
                          <a:solidFill>
                            <a:srgbClr val="00338D"/>
                          </a:solidFill>
                          <a:latin typeface="Arial"/>
                          <a:cs typeface="Arial"/>
                        </a:rPr>
                        <a:t>Discount</a:t>
                      </a:r>
                      <a:r>
                        <a:rPr sz="1050" spc="-35" dirty="0">
                          <a:solidFill>
                            <a:srgbClr val="00338D"/>
                          </a:solidFill>
                          <a:latin typeface="Arial"/>
                          <a:cs typeface="Arial"/>
                        </a:rPr>
                        <a:t> </a:t>
                      </a:r>
                      <a:r>
                        <a:rPr sz="1050" spc="-25" dirty="0">
                          <a:solidFill>
                            <a:srgbClr val="00338D"/>
                          </a:solidFill>
                          <a:latin typeface="Arial"/>
                          <a:cs typeface="Arial"/>
                        </a:rPr>
                        <a:t>(17.4%)</a:t>
                      </a:r>
                      <a:endParaRPr sz="1050">
                        <a:latin typeface="Arial"/>
                        <a:cs typeface="Arial"/>
                      </a:endParaRPr>
                    </a:p>
                  </a:txBody>
                  <a:tcPr marL="0" marR="0" marT="14604" marB="0">
                    <a:lnL w="12700">
                      <a:solidFill>
                        <a:srgbClr val="00A2A0"/>
                      </a:solidFill>
                      <a:prstDash val="solid"/>
                    </a:lnL>
                    <a:lnR w="12700">
                      <a:solidFill>
                        <a:srgbClr val="00A2A0"/>
                      </a:solidFill>
                      <a:prstDash val="solid"/>
                    </a:lnR>
                    <a:lnT w="12700">
                      <a:solidFill>
                        <a:srgbClr val="00A2A0"/>
                      </a:solidFill>
                      <a:prstDash val="solid"/>
                    </a:lnT>
                    <a:lnB w="12700">
                      <a:solidFill>
                        <a:srgbClr val="00A2A0"/>
                      </a:solidFill>
                      <a:prstDash val="solid"/>
                    </a:lnB>
                    <a:solidFill>
                      <a:srgbClr val="FFFFFF"/>
                    </a:solidFill>
                  </a:tcPr>
                </a:tc>
                <a:tc>
                  <a:txBody>
                    <a:bodyPr/>
                    <a:lstStyle/>
                    <a:p>
                      <a:pPr marL="41910">
                        <a:lnSpc>
                          <a:spcPct val="100000"/>
                        </a:lnSpc>
                        <a:spcBef>
                          <a:spcPts val="715"/>
                        </a:spcBef>
                      </a:pPr>
                      <a:r>
                        <a:rPr sz="1050" dirty="0">
                          <a:solidFill>
                            <a:srgbClr val="00338D"/>
                          </a:solidFill>
                          <a:latin typeface="Arial"/>
                          <a:cs typeface="Arial"/>
                        </a:rPr>
                        <a:t>Kik</a:t>
                      </a:r>
                      <a:endParaRPr sz="1050">
                        <a:latin typeface="Arial"/>
                        <a:cs typeface="Arial"/>
                      </a:endParaRPr>
                    </a:p>
                  </a:txBody>
                  <a:tcPr marL="0" marR="0" marT="90805" marB="0">
                    <a:lnL w="12700">
                      <a:solidFill>
                        <a:srgbClr val="00A2A0"/>
                      </a:solidFill>
                      <a:prstDash val="solid"/>
                    </a:lnL>
                    <a:lnR w="12700">
                      <a:solidFill>
                        <a:srgbClr val="00A2A0"/>
                      </a:solidFill>
                      <a:prstDash val="solid"/>
                    </a:lnR>
                    <a:lnT w="12700">
                      <a:solidFill>
                        <a:srgbClr val="00A2A0"/>
                      </a:solidFill>
                      <a:prstDash val="solid"/>
                    </a:lnT>
                    <a:lnB w="12700">
                      <a:solidFill>
                        <a:srgbClr val="00A2A0"/>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105" name="object 25">
            <a:extLst>
              <a:ext uri="{FF2B5EF4-FFF2-40B4-BE49-F238E27FC236}">
                <a16:creationId xmlns:a16="http://schemas.microsoft.com/office/drawing/2014/main" id="{B733399D-28DB-408F-99F4-AB8DF9EA720F}"/>
              </a:ext>
            </a:extLst>
          </p:cNvPr>
          <p:cNvSpPr/>
          <p:nvPr/>
        </p:nvSpPr>
        <p:spPr>
          <a:xfrm>
            <a:off x="2244979" y="4120769"/>
            <a:ext cx="1463040" cy="190500"/>
          </a:xfrm>
          <a:custGeom>
            <a:avLst/>
            <a:gdLst/>
            <a:ahLst/>
            <a:cxnLst/>
            <a:rect l="l" t="t" r="r" b="b"/>
            <a:pathLst>
              <a:path w="1463039" h="190500">
                <a:moveTo>
                  <a:pt x="0" y="190499"/>
                </a:moveTo>
                <a:lnTo>
                  <a:pt x="1463040" y="190499"/>
                </a:lnTo>
                <a:lnTo>
                  <a:pt x="1463040" y="0"/>
                </a:lnTo>
                <a:lnTo>
                  <a:pt x="0" y="0"/>
                </a:lnTo>
                <a:lnTo>
                  <a:pt x="0" y="190499"/>
                </a:lnTo>
                <a:close/>
              </a:path>
            </a:pathLst>
          </a:custGeom>
          <a:solidFill>
            <a:srgbClr val="FFFFFF"/>
          </a:solidFill>
        </p:spPr>
        <p:txBody>
          <a:bodyPr wrap="square" lIns="0" tIns="0" rIns="0" bIns="0" rtlCol="0"/>
          <a:lstStyle/>
          <a:p>
            <a:endParaRPr/>
          </a:p>
        </p:txBody>
      </p:sp>
      <p:graphicFrame>
        <p:nvGraphicFramePr>
          <p:cNvPr id="106" name="object 26">
            <a:extLst>
              <a:ext uri="{FF2B5EF4-FFF2-40B4-BE49-F238E27FC236}">
                <a16:creationId xmlns:a16="http://schemas.microsoft.com/office/drawing/2014/main" id="{A38CDDAD-687A-48AA-981E-A85383183167}"/>
              </a:ext>
            </a:extLst>
          </p:cNvPr>
          <p:cNvGraphicFramePr>
            <a:graphicFrameLocks noGrp="1"/>
          </p:cNvGraphicFramePr>
          <p:nvPr/>
        </p:nvGraphicFramePr>
        <p:xfrm>
          <a:off x="2239893" y="3655943"/>
          <a:ext cx="1463040" cy="1036324"/>
        </p:xfrm>
        <a:graphic>
          <a:graphicData uri="http://schemas.openxmlformats.org/drawingml/2006/table">
            <a:tbl>
              <a:tblPr firstRow="1" bandRow="1">
                <a:tableStyleId>{2D5ABB26-0587-4C30-8999-92F81FD0307C}</a:tableStyleId>
              </a:tblPr>
              <a:tblGrid>
                <a:gridCol w="1463040">
                  <a:extLst>
                    <a:ext uri="{9D8B030D-6E8A-4147-A177-3AD203B41FA5}">
                      <a16:colId xmlns:a16="http://schemas.microsoft.com/office/drawing/2014/main" val="20000"/>
                    </a:ext>
                  </a:extLst>
                </a:gridCol>
              </a:tblGrid>
              <a:tr h="279410">
                <a:tc>
                  <a:txBody>
                    <a:bodyPr/>
                    <a:lstStyle/>
                    <a:p>
                      <a:pPr marL="38100">
                        <a:lnSpc>
                          <a:spcPct val="100000"/>
                        </a:lnSpc>
                        <a:spcBef>
                          <a:spcPts val="505"/>
                        </a:spcBef>
                      </a:pPr>
                      <a:r>
                        <a:rPr sz="1050" b="1" spc="15" dirty="0">
                          <a:solidFill>
                            <a:srgbClr val="FFFFFF"/>
                          </a:solidFill>
                          <a:latin typeface="Arial"/>
                          <a:cs typeface="Arial"/>
                        </a:rPr>
                        <a:t>Mexico</a:t>
                      </a:r>
                      <a:endParaRPr sz="1050">
                        <a:latin typeface="Arial"/>
                        <a:cs typeface="Arial"/>
                      </a:endParaRPr>
                    </a:p>
                  </a:txBody>
                  <a:tcPr marL="0" marR="0" marT="64135" marB="0">
                    <a:solidFill>
                      <a:srgbClr val="460968"/>
                    </a:solidFill>
                  </a:tcPr>
                </a:tc>
                <a:extLst>
                  <a:ext uri="{0D108BD9-81ED-4DB2-BD59-A6C34878D82A}">
                    <a16:rowId xmlns:a16="http://schemas.microsoft.com/office/drawing/2014/main" val="10000"/>
                  </a:ext>
                </a:extLst>
              </a:tr>
              <a:tr h="185414">
                <a:tc>
                  <a:txBody>
                    <a:bodyPr/>
                    <a:lstStyle/>
                    <a:p>
                      <a:pPr marL="38100">
                        <a:lnSpc>
                          <a:spcPct val="100000"/>
                        </a:lnSpc>
                        <a:spcBef>
                          <a:spcPts val="65"/>
                        </a:spcBef>
                      </a:pPr>
                      <a:r>
                        <a:rPr sz="1050" b="1" spc="-5" dirty="0">
                          <a:solidFill>
                            <a:srgbClr val="FFFFFF"/>
                          </a:solidFill>
                          <a:latin typeface="Arial"/>
                          <a:cs typeface="Arial"/>
                        </a:rPr>
                        <a:t>Food</a:t>
                      </a:r>
                      <a:endParaRPr sz="1050">
                        <a:latin typeface="Arial"/>
                        <a:cs typeface="Arial"/>
                      </a:endParaRPr>
                    </a:p>
                  </a:txBody>
                  <a:tcPr marL="0" marR="0" marT="8255" marB="0">
                    <a:lnL w="12700">
                      <a:solidFill>
                        <a:srgbClr val="460968"/>
                      </a:solidFill>
                      <a:prstDash val="solid"/>
                    </a:lnL>
                    <a:lnR w="12700">
                      <a:solidFill>
                        <a:srgbClr val="460968"/>
                      </a:solidFill>
                      <a:prstDash val="solid"/>
                    </a:lnR>
                    <a:lnB w="12700">
                      <a:solidFill>
                        <a:srgbClr val="460968"/>
                      </a:solidFill>
                      <a:prstDash val="solid"/>
                    </a:lnB>
                    <a:solidFill>
                      <a:srgbClr val="6C1F77"/>
                    </a:solidFill>
                  </a:tcPr>
                </a:tc>
                <a:extLst>
                  <a:ext uri="{0D108BD9-81ED-4DB2-BD59-A6C34878D82A}">
                    <a16:rowId xmlns:a16="http://schemas.microsoft.com/office/drawing/2014/main" val="10001"/>
                  </a:ext>
                </a:extLst>
              </a:tr>
              <a:tr h="190500">
                <a:tc>
                  <a:txBody>
                    <a:bodyPr/>
                    <a:lstStyle/>
                    <a:p>
                      <a:pPr marL="38100">
                        <a:lnSpc>
                          <a:spcPct val="100000"/>
                        </a:lnSpc>
                        <a:spcBef>
                          <a:spcPts val="110"/>
                        </a:spcBef>
                      </a:pPr>
                      <a:r>
                        <a:rPr sz="1050" spc="-15" dirty="0">
                          <a:solidFill>
                            <a:srgbClr val="00338D"/>
                          </a:solidFill>
                          <a:latin typeface="Arial"/>
                          <a:cs typeface="Arial"/>
                        </a:rPr>
                        <a:t>Bodega </a:t>
                      </a:r>
                      <a:r>
                        <a:rPr sz="1050" spc="-20" dirty="0">
                          <a:solidFill>
                            <a:srgbClr val="00338D"/>
                          </a:solidFill>
                          <a:latin typeface="Arial"/>
                          <a:cs typeface="Arial"/>
                        </a:rPr>
                        <a:t>Aurrera</a:t>
                      </a:r>
                      <a:r>
                        <a:rPr sz="1050" spc="-190" dirty="0">
                          <a:solidFill>
                            <a:srgbClr val="00338D"/>
                          </a:solidFill>
                          <a:latin typeface="Arial"/>
                          <a:cs typeface="Arial"/>
                        </a:rPr>
                        <a:t> </a:t>
                      </a:r>
                      <a:r>
                        <a:rPr sz="1050" spc="-10" dirty="0">
                          <a:solidFill>
                            <a:srgbClr val="00338D"/>
                          </a:solidFill>
                          <a:latin typeface="Arial"/>
                          <a:cs typeface="Arial"/>
                        </a:rPr>
                        <a:t>(55.2%)</a:t>
                      </a:r>
                      <a:endParaRPr sz="1050">
                        <a:latin typeface="Arial"/>
                        <a:cs typeface="Arial"/>
                      </a:endParaRPr>
                    </a:p>
                  </a:txBody>
                  <a:tcPr marL="0" marR="0" marT="13970"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2"/>
                  </a:ext>
                </a:extLst>
              </a:tr>
              <a:tr h="190500">
                <a:tc>
                  <a:txBody>
                    <a:bodyPr/>
                    <a:lstStyle/>
                    <a:p>
                      <a:pPr marL="38100">
                        <a:lnSpc>
                          <a:spcPct val="100000"/>
                        </a:lnSpc>
                        <a:spcBef>
                          <a:spcPts val="110"/>
                        </a:spcBef>
                      </a:pPr>
                      <a:r>
                        <a:rPr sz="1050" spc="-15" dirty="0">
                          <a:solidFill>
                            <a:srgbClr val="00338D"/>
                          </a:solidFill>
                          <a:latin typeface="Arial"/>
                          <a:cs typeface="Arial"/>
                        </a:rPr>
                        <a:t>Soriana</a:t>
                      </a:r>
                      <a:r>
                        <a:rPr sz="1050" spc="-75" dirty="0">
                          <a:solidFill>
                            <a:srgbClr val="00338D"/>
                          </a:solidFill>
                          <a:latin typeface="Arial"/>
                          <a:cs typeface="Arial"/>
                        </a:rPr>
                        <a:t> </a:t>
                      </a:r>
                      <a:r>
                        <a:rPr sz="1050" spc="-15" dirty="0">
                          <a:solidFill>
                            <a:srgbClr val="00338D"/>
                          </a:solidFill>
                          <a:latin typeface="Arial"/>
                          <a:cs typeface="Arial"/>
                        </a:rPr>
                        <a:t>(12%)</a:t>
                      </a:r>
                      <a:endParaRPr sz="1050">
                        <a:latin typeface="Arial"/>
                        <a:cs typeface="Arial"/>
                      </a:endParaRPr>
                    </a:p>
                  </a:txBody>
                  <a:tcPr marL="0" marR="0" marT="13970"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3"/>
                  </a:ext>
                </a:extLst>
              </a:tr>
              <a:tr h="190500">
                <a:tc>
                  <a:txBody>
                    <a:bodyPr/>
                    <a:lstStyle/>
                    <a:p>
                      <a:pPr marL="38100">
                        <a:lnSpc>
                          <a:spcPct val="100000"/>
                        </a:lnSpc>
                        <a:spcBef>
                          <a:spcPts val="115"/>
                        </a:spcBef>
                      </a:pPr>
                      <a:r>
                        <a:rPr sz="1050" spc="-20" dirty="0">
                          <a:solidFill>
                            <a:srgbClr val="00338D"/>
                          </a:solidFill>
                          <a:latin typeface="Arial"/>
                          <a:cs typeface="Arial"/>
                        </a:rPr>
                        <a:t>Ley </a:t>
                      </a:r>
                      <a:r>
                        <a:rPr sz="1050" spc="-5" dirty="0">
                          <a:solidFill>
                            <a:srgbClr val="00338D"/>
                          </a:solidFill>
                          <a:latin typeface="Arial"/>
                          <a:cs typeface="Arial"/>
                        </a:rPr>
                        <a:t>Express</a:t>
                      </a:r>
                      <a:r>
                        <a:rPr sz="1050" spc="-90" dirty="0">
                          <a:solidFill>
                            <a:srgbClr val="00338D"/>
                          </a:solidFill>
                          <a:latin typeface="Arial"/>
                          <a:cs typeface="Arial"/>
                        </a:rPr>
                        <a:t> </a:t>
                      </a:r>
                      <a:r>
                        <a:rPr sz="1050" spc="-20" dirty="0">
                          <a:solidFill>
                            <a:srgbClr val="00338D"/>
                          </a:solidFill>
                          <a:latin typeface="Arial"/>
                          <a:cs typeface="Arial"/>
                        </a:rPr>
                        <a:t>(5.1%)</a:t>
                      </a:r>
                      <a:endParaRPr sz="1050">
                        <a:latin typeface="Arial"/>
                        <a:cs typeface="Arial"/>
                      </a:endParaRPr>
                    </a:p>
                  </a:txBody>
                  <a:tcPr marL="0" marR="0" marT="1460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4"/>
                  </a:ext>
                </a:extLst>
              </a:tr>
            </a:tbl>
          </a:graphicData>
        </a:graphic>
      </p:graphicFrame>
      <p:graphicFrame>
        <p:nvGraphicFramePr>
          <p:cNvPr id="107" name="object 27">
            <a:extLst>
              <a:ext uri="{FF2B5EF4-FFF2-40B4-BE49-F238E27FC236}">
                <a16:creationId xmlns:a16="http://schemas.microsoft.com/office/drawing/2014/main" id="{9CF0EA27-55B5-476E-8788-C1E4ADC63F00}"/>
              </a:ext>
            </a:extLst>
          </p:cNvPr>
          <p:cNvGraphicFramePr>
            <a:graphicFrameLocks noGrp="1"/>
          </p:cNvGraphicFramePr>
          <p:nvPr/>
        </p:nvGraphicFramePr>
        <p:xfrm>
          <a:off x="3304407" y="4971282"/>
          <a:ext cx="1371600" cy="845862"/>
        </p:xfrm>
        <a:graphic>
          <a:graphicData uri="http://schemas.openxmlformats.org/drawingml/2006/table">
            <a:tbl>
              <a:tblPr firstRow="1" bandRow="1">
                <a:tableStyleId>{2D5ABB26-0587-4C30-8999-92F81FD0307C}</a:tableStyleId>
              </a:tblPr>
              <a:tblGrid>
                <a:gridCol w="1371600">
                  <a:extLst>
                    <a:ext uri="{9D8B030D-6E8A-4147-A177-3AD203B41FA5}">
                      <a16:colId xmlns:a16="http://schemas.microsoft.com/office/drawing/2014/main" val="20000"/>
                    </a:ext>
                  </a:extLst>
                </a:gridCol>
              </a:tblGrid>
              <a:tr h="279410">
                <a:tc>
                  <a:txBody>
                    <a:bodyPr/>
                    <a:lstStyle/>
                    <a:p>
                      <a:pPr marL="38735">
                        <a:lnSpc>
                          <a:spcPct val="100000"/>
                        </a:lnSpc>
                        <a:spcBef>
                          <a:spcPts val="520"/>
                        </a:spcBef>
                      </a:pPr>
                      <a:r>
                        <a:rPr sz="1050" b="1" spc="10" dirty="0">
                          <a:solidFill>
                            <a:srgbClr val="FFFFFF"/>
                          </a:solidFill>
                          <a:latin typeface="Arial"/>
                          <a:cs typeface="Arial"/>
                        </a:rPr>
                        <a:t>Brazil</a:t>
                      </a:r>
                      <a:endParaRPr sz="1050">
                        <a:latin typeface="Arial"/>
                        <a:cs typeface="Arial"/>
                      </a:endParaRPr>
                    </a:p>
                  </a:txBody>
                  <a:tcPr marL="0" marR="0" marT="66040" marB="0">
                    <a:solidFill>
                      <a:srgbClr val="00338D"/>
                    </a:solidFill>
                  </a:tcPr>
                </a:tc>
                <a:extLst>
                  <a:ext uri="{0D108BD9-81ED-4DB2-BD59-A6C34878D82A}">
                    <a16:rowId xmlns:a16="http://schemas.microsoft.com/office/drawing/2014/main" val="10000"/>
                  </a:ext>
                </a:extLst>
              </a:tr>
              <a:tr h="185414">
                <a:tc>
                  <a:txBody>
                    <a:bodyPr/>
                    <a:lstStyle/>
                    <a:p>
                      <a:pPr marL="38735">
                        <a:lnSpc>
                          <a:spcPct val="100000"/>
                        </a:lnSpc>
                        <a:spcBef>
                          <a:spcPts val="80"/>
                        </a:spcBef>
                      </a:pPr>
                      <a:r>
                        <a:rPr sz="1050" b="1" dirty="0">
                          <a:solidFill>
                            <a:srgbClr val="FFFFFF"/>
                          </a:solidFill>
                          <a:latin typeface="Arial"/>
                          <a:cs typeface="Arial"/>
                        </a:rPr>
                        <a:t>Food</a:t>
                      </a:r>
                      <a:endParaRPr sz="1050">
                        <a:latin typeface="Arial"/>
                        <a:cs typeface="Arial"/>
                      </a:endParaRPr>
                    </a:p>
                  </a:txBody>
                  <a:tcPr marL="0" marR="0" marT="10160" marB="0">
                    <a:lnL w="12700">
                      <a:solidFill>
                        <a:srgbClr val="00338D"/>
                      </a:solidFill>
                      <a:prstDash val="solid"/>
                    </a:lnL>
                    <a:lnR w="12700">
                      <a:solidFill>
                        <a:srgbClr val="00338D"/>
                      </a:solidFill>
                      <a:prstDash val="solid"/>
                    </a:lnR>
                    <a:lnB w="12700">
                      <a:solidFill>
                        <a:srgbClr val="00338D"/>
                      </a:solidFill>
                      <a:prstDash val="solid"/>
                    </a:lnB>
                    <a:solidFill>
                      <a:srgbClr val="6C1F77"/>
                    </a:solidFill>
                  </a:tcPr>
                </a:tc>
                <a:extLst>
                  <a:ext uri="{0D108BD9-81ED-4DB2-BD59-A6C34878D82A}">
                    <a16:rowId xmlns:a16="http://schemas.microsoft.com/office/drawing/2014/main" val="10001"/>
                  </a:ext>
                </a:extLst>
              </a:tr>
              <a:tr h="190538">
                <a:tc>
                  <a:txBody>
                    <a:bodyPr/>
                    <a:lstStyle/>
                    <a:p>
                      <a:pPr marL="38735">
                        <a:lnSpc>
                          <a:spcPct val="100000"/>
                        </a:lnSpc>
                        <a:spcBef>
                          <a:spcPts val="125"/>
                        </a:spcBef>
                      </a:pPr>
                      <a:r>
                        <a:rPr sz="1050" spc="-15" dirty="0">
                          <a:solidFill>
                            <a:srgbClr val="00338D"/>
                          </a:solidFill>
                          <a:latin typeface="Arial"/>
                          <a:cs typeface="Arial"/>
                        </a:rPr>
                        <a:t>Dia</a:t>
                      </a:r>
                      <a:r>
                        <a:rPr sz="1050" spc="-80" dirty="0">
                          <a:solidFill>
                            <a:srgbClr val="00338D"/>
                          </a:solidFill>
                          <a:latin typeface="Arial"/>
                          <a:cs typeface="Arial"/>
                        </a:rPr>
                        <a:t> </a:t>
                      </a:r>
                      <a:r>
                        <a:rPr sz="1050" spc="-10" dirty="0">
                          <a:solidFill>
                            <a:srgbClr val="00338D"/>
                          </a:solidFill>
                          <a:latin typeface="Arial"/>
                          <a:cs typeface="Arial"/>
                        </a:rPr>
                        <a:t>(91.1%)</a:t>
                      </a:r>
                      <a:endParaRPr sz="1050">
                        <a:latin typeface="Arial"/>
                        <a:cs typeface="Arial"/>
                      </a:endParaRPr>
                    </a:p>
                  </a:txBody>
                  <a:tcPr marL="0" marR="0" marT="15875" marB="0">
                    <a:lnL w="12700">
                      <a:solidFill>
                        <a:srgbClr val="00338D"/>
                      </a:solidFill>
                      <a:prstDash val="solid"/>
                    </a:lnL>
                    <a:lnR w="12700">
                      <a:solidFill>
                        <a:srgbClr val="00338D"/>
                      </a:solidFill>
                      <a:prstDash val="solid"/>
                    </a:lnR>
                    <a:lnT w="12700">
                      <a:solidFill>
                        <a:srgbClr val="00338D"/>
                      </a:solidFill>
                      <a:prstDash val="solid"/>
                    </a:lnT>
                    <a:lnB w="12700">
                      <a:solidFill>
                        <a:srgbClr val="00338D"/>
                      </a:solidFill>
                      <a:prstDash val="solid"/>
                    </a:lnB>
                  </a:tcPr>
                </a:tc>
                <a:extLst>
                  <a:ext uri="{0D108BD9-81ED-4DB2-BD59-A6C34878D82A}">
                    <a16:rowId xmlns:a16="http://schemas.microsoft.com/office/drawing/2014/main" val="10002"/>
                  </a:ext>
                </a:extLst>
              </a:tr>
              <a:tr h="190500">
                <a:tc>
                  <a:txBody>
                    <a:bodyPr/>
                    <a:lstStyle/>
                    <a:p>
                      <a:pPr marL="38735">
                        <a:lnSpc>
                          <a:spcPct val="100000"/>
                        </a:lnSpc>
                        <a:spcBef>
                          <a:spcPts val="125"/>
                        </a:spcBef>
                      </a:pPr>
                      <a:r>
                        <a:rPr sz="1050" spc="-35" dirty="0">
                          <a:solidFill>
                            <a:srgbClr val="00338D"/>
                          </a:solidFill>
                          <a:latin typeface="Arial"/>
                          <a:cs typeface="Arial"/>
                        </a:rPr>
                        <a:t>Todo </a:t>
                      </a:r>
                      <a:r>
                        <a:rPr sz="1050" spc="-15" dirty="0">
                          <a:solidFill>
                            <a:srgbClr val="00338D"/>
                          </a:solidFill>
                          <a:latin typeface="Arial"/>
                          <a:cs typeface="Arial"/>
                        </a:rPr>
                        <a:t>Dia</a:t>
                      </a:r>
                      <a:r>
                        <a:rPr sz="1050" spc="-40" dirty="0">
                          <a:solidFill>
                            <a:srgbClr val="00338D"/>
                          </a:solidFill>
                          <a:latin typeface="Arial"/>
                          <a:cs typeface="Arial"/>
                        </a:rPr>
                        <a:t> </a:t>
                      </a:r>
                      <a:r>
                        <a:rPr sz="1050" spc="-5" dirty="0">
                          <a:solidFill>
                            <a:srgbClr val="00338D"/>
                          </a:solidFill>
                          <a:latin typeface="Arial"/>
                          <a:cs typeface="Arial"/>
                        </a:rPr>
                        <a:t>(8.9%)</a:t>
                      </a:r>
                      <a:endParaRPr sz="1050">
                        <a:latin typeface="Arial"/>
                        <a:cs typeface="Arial"/>
                      </a:endParaRPr>
                    </a:p>
                  </a:txBody>
                  <a:tcPr marL="0" marR="0" marT="15875" marB="0">
                    <a:lnL w="12700">
                      <a:solidFill>
                        <a:srgbClr val="00338D"/>
                      </a:solidFill>
                      <a:prstDash val="solid"/>
                    </a:lnL>
                    <a:lnR w="12700">
                      <a:solidFill>
                        <a:srgbClr val="00338D"/>
                      </a:solidFill>
                      <a:prstDash val="solid"/>
                    </a:lnR>
                    <a:lnT w="12700">
                      <a:solidFill>
                        <a:srgbClr val="00338D"/>
                      </a:solidFill>
                      <a:prstDash val="solid"/>
                    </a:lnT>
                    <a:lnB w="12700">
                      <a:solidFill>
                        <a:srgbClr val="00338D"/>
                      </a:solidFill>
                      <a:prstDash val="solid"/>
                    </a:lnB>
                  </a:tcPr>
                </a:tc>
                <a:extLst>
                  <a:ext uri="{0D108BD9-81ED-4DB2-BD59-A6C34878D82A}">
                    <a16:rowId xmlns:a16="http://schemas.microsoft.com/office/drawing/2014/main" val="10003"/>
                  </a:ext>
                </a:extLst>
              </a:tr>
            </a:tbl>
          </a:graphicData>
        </a:graphic>
      </p:graphicFrame>
      <p:sp>
        <p:nvSpPr>
          <p:cNvPr id="108" name="object 28">
            <a:extLst>
              <a:ext uri="{FF2B5EF4-FFF2-40B4-BE49-F238E27FC236}">
                <a16:creationId xmlns:a16="http://schemas.microsoft.com/office/drawing/2014/main" id="{08F191A2-1AD2-44A3-BEE0-2A117A639EE0}"/>
              </a:ext>
            </a:extLst>
          </p:cNvPr>
          <p:cNvSpPr txBox="1"/>
          <p:nvPr/>
        </p:nvSpPr>
        <p:spPr>
          <a:xfrm>
            <a:off x="986472" y="5877242"/>
            <a:ext cx="5527040" cy="135255"/>
          </a:xfrm>
          <a:prstGeom prst="rect">
            <a:avLst/>
          </a:prstGeom>
        </p:spPr>
        <p:txBody>
          <a:bodyPr vert="horz" wrap="square" lIns="0" tIns="15240" rIns="0" bIns="0" rtlCol="0">
            <a:spAutoFit/>
          </a:bodyPr>
          <a:lstStyle/>
          <a:p>
            <a:pPr marL="12700">
              <a:lnSpc>
                <a:spcPct val="100000"/>
              </a:lnSpc>
              <a:spcBef>
                <a:spcPts val="120"/>
              </a:spcBef>
            </a:pPr>
            <a:r>
              <a:rPr sz="700" spc="20" dirty="0">
                <a:solidFill>
                  <a:srgbClr val="00338D"/>
                </a:solidFill>
                <a:latin typeface="Arial"/>
                <a:cs typeface="Arial"/>
              </a:rPr>
              <a:t>Note:</a:t>
            </a:r>
            <a:r>
              <a:rPr sz="700" spc="10" dirty="0">
                <a:solidFill>
                  <a:srgbClr val="00338D"/>
                </a:solidFill>
                <a:latin typeface="Arial"/>
                <a:cs typeface="Arial"/>
              </a:rPr>
              <a:t> </a:t>
            </a:r>
            <a:r>
              <a:rPr sz="700" spc="5" dirty="0">
                <a:solidFill>
                  <a:srgbClr val="00338D"/>
                </a:solidFill>
                <a:latin typeface="Arial"/>
                <a:cs typeface="Arial"/>
              </a:rPr>
              <a:t>Market</a:t>
            </a:r>
            <a:r>
              <a:rPr sz="700" spc="15" dirty="0">
                <a:solidFill>
                  <a:srgbClr val="00338D"/>
                </a:solidFill>
                <a:latin typeface="Arial"/>
                <a:cs typeface="Arial"/>
              </a:rPr>
              <a:t> share</a:t>
            </a:r>
            <a:r>
              <a:rPr sz="700" spc="-30" dirty="0">
                <a:solidFill>
                  <a:srgbClr val="00338D"/>
                </a:solidFill>
                <a:latin typeface="Arial"/>
                <a:cs typeface="Arial"/>
              </a:rPr>
              <a:t> </a:t>
            </a:r>
            <a:r>
              <a:rPr sz="700" spc="5" dirty="0">
                <a:solidFill>
                  <a:srgbClr val="00338D"/>
                </a:solidFill>
                <a:latin typeface="Arial"/>
                <a:cs typeface="Arial"/>
              </a:rPr>
              <a:t>of</a:t>
            </a:r>
            <a:r>
              <a:rPr sz="700" spc="15" dirty="0">
                <a:solidFill>
                  <a:srgbClr val="00338D"/>
                </a:solidFill>
                <a:latin typeface="Arial"/>
                <a:cs typeface="Arial"/>
              </a:rPr>
              <a:t> </a:t>
            </a:r>
            <a:r>
              <a:rPr sz="700" spc="-5" dirty="0">
                <a:solidFill>
                  <a:srgbClr val="00338D"/>
                </a:solidFill>
                <a:latin typeface="Arial"/>
                <a:cs typeface="Arial"/>
              </a:rPr>
              <a:t>food-discounters</a:t>
            </a:r>
            <a:r>
              <a:rPr sz="700" spc="15" dirty="0">
                <a:solidFill>
                  <a:srgbClr val="00338D"/>
                </a:solidFill>
                <a:latin typeface="Arial"/>
                <a:cs typeface="Arial"/>
              </a:rPr>
              <a:t> </a:t>
            </a:r>
            <a:r>
              <a:rPr sz="700" spc="10" dirty="0">
                <a:solidFill>
                  <a:srgbClr val="00338D"/>
                </a:solidFill>
                <a:latin typeface="Arial"/>
                <a:cs typeface="Arial"/>
              </a:rPr>
              <a:t>as</a:t>
            </a:r>
            <a:r>
              <a:rPr sz="700" spc="-65" dirty="0">
                <a:solidFill>
                  <a:srgbClr val="00338D"/>
                </a:solidFill>
                <a:latin typeface="Arial"/>
                <a:cs typeface="Arial"/>
              </a:rPr>
              <a:t> </a:t>
            </a:r>
            <a:r>
              <a:rPr sz="700" spc="5" dirty="0">
                <a:solidFill>
                  <a:srgbClr val="00338D"/>
                </a:solidFill>
                <a:latin typeface="Arial"/>
                <a:cs typeface="Arial"/>
              </a:rPr>
              <a:t>of</a:t>
            </a:r>
            <a:r>
              <a:rPr sz="700" spc="15" dirty="0">
                <a:solidFill>
                  <a:srgbClr val="00338D"/>
                </a:solidFill>
                <a:latin typeface="Arial"/>
                <a:cs typeface="Arial"/>
              </a:rPr>
              <a:t> </a:t>
            </a:r>
            <a:r>
              <a:rPr sz="700" spc="10" dirty="0">
                <a:solidFill>
                  <a:srgbClr val="00338D"/>
                </a:solidFill>
                <a:latin typeface="Arial"/>
                <a:cs typeface="Arial"/>
              </a:rPr>
              <a:t>2018</a:t>
            </a:r>
            <a:r>
              <a:rPr sz="700" spc="-30" dirty="0">
                <a:solidFill>
                  <a:srgbClr val="00338D"/>
                </a:solidFill>
                <a:latin typeface="Arial"/>
                <a:cs typeface="Arial"/>
              </a:rPr>
              <a:t> </a:t>
            </a:r>
            <a:r>
              <a:rPr sz="700" spc="10" dirty="0">
                <a:solidFill>
                  <a:srgbClr val="00338D"/>
                </a:solidFill>
                <a:latin typeface="Arial"/>
                <a:cs typeface="Arial"/>
              </a:rPr>
              <a:t>by </a:t>
            </a:r>
            <a:r>
              <a:rPr sz="700" dirty="0">
                <a:solidFill>
                  <a:srgbClr val="00338D"/>
                </a:solidFill>
                <a:latin typeface="Arial"/>
                <a:cs typeface="Arial"/>
              </a:rPr>
              <a:t>Euromonitor</a:t>
            </a:r>
            <a:r>
              <a:rPr sz="700" spc="-20" dirty="0">
                <a:solidFill>
                  <a:srgbClr val="00338D"/>
                </a:solidFill>
                <a:latin typeface="Arial"/>
                <a:cs typeface="Arial"/>
              </a:rPr>
              <a:t> </a:t>
            </a:r>
            <a:r>
              <a:rPr sz="700" spc="-5" dirty="0">
                <a:solidFill>
                  <a:srgbClr val="00338D"/>
                </a:solidFill>
                <a:latin typeface="Arial"/>
                <a:cs typeface="Arial"/>
              </a:rPr>
              <a:t>mentioned</a:t>
            </a:r>
            <a:r>
              <a:rPr sz="700" spc="-25" dirty="0">
                <a:solidFill>
                  <a:srgbClr val="00338D"/>
                </a:solidFill>
                <a:latin typeface="Arial"/>
                <a:cs typeface="Arial"/>
              </a:rPr>
              <a:t> </a:t>
            </a:r>
            <a:r>
              <a:rPr sz="700" spc="5" dirty="0">
                <a:solidFill>
                  <a:srgbClr val="00338D"/>
                </a:solidFill>
                <a:latin typeface="Arial"/>
                <a:cs typeface="Arial"/>
              </a:rPr>
              <a:t>in</a:t>
            </a:r>
            <a:r>
              <a:rPr sz="700" spc="-25" dirty="0">
                <a:solidFill>
                  <a:srgbClr val="00338D"/>
                </a:solidFill>
                <a:latin typeface="Arial"/>
                <a:cs typeface="Arial"/>
              </a:rPr>
              <a:t> </a:t>
            </a:r>
            <a:r>
              <a:rPr sz="700" spc="10" dirty="0">
                <a:solidFill>
                  <a:srgbClr val="00338D"/>
                </a:solidFill>
                <a:latin typeface="Arial"/>
                <a:cs typeface="Arial"/>
              </a:rPr>
              <a:t>bracket;</a:t>
            </a:r>
            <a:r>
              <a:rPr sz="700" spc="-65" dirty="0">
                <a:solidFill>
                  <a:srgbClr val="00338D"/>
                </a:solidFill>
                <a:latin typeface="Arial"/>
                <a:cs typeface="Arial"/>
              </a:rPr>
              <a:t> </a:t>
            </a:r>
            <a:r>
              <a:rPr sz="700" spc="5" dirty="0">
                <a:solidFill>
                  <a:srgbClr val="00338D"/>
                </a:solidFill>
                <a:latin typeface="Arial"/>
                <a:cs typeface="Arial"/>
              </a:rPr>
              <a:t>Market</a:t>
            </a:r>
            <a:r>
              <a:rPr sz="700" spc="10" dirty="0">
                <a:solidFill>
                  <a:srgbClr val="00338D"/>
                </a:solidFill>
                <a:latin typeface="Arial"/>
                <a:cs typeface="Arial"/>
              </a:rPr>
              <a:t> </a:t>
            </a:r>
            <a:r>
              <a:rPr sz="700" spc="-5" dirty="0">
                <a:solidFill>
                  <a:srgbClr val="00338D"/>
                </a:solidFill>
                <a:latin typeface="Arial"/>
                <a:cs typeface="Arial"/>
              </a:rPr>
              <a:t>share</a:t>
            </a:r>
            <a:r>
              <a:rPr sz="700" spc="-25" dirty="0">
                <a:solidFill>
                  <a:srgbClr val="00338D"/>
                </a:solidFill>
                <a:latin typeface="Arial"/>
                <a:cs typeface="Arial"/>
              </a:rPr>
              <a:t> </a:t>
            </a:r>
            <a:r>
              <a:rPr sz="700" spc="5" dirty="0">
                <a:solidFill>
                  <a:srgbClr val="00338D"/>
                </a:solidFill>
                <a:latin typeface="Arial"/>
                <a:cs typeface="Arial"/>
              </a:rPr>
              <a:t>of</a:t>
            </a:r>
            <a:r>
              <a:rPr sz="700" spc="15" dirty="0">
                <a:solidFill>
                  <a:srgbClr val="00338D"/>
                </a:solidFill>
                <a:latin typeface="Arial"/>
                <a:cs typeface="Arial"/>
              </a:rPr>
              <a:t> </a:t>
            </a:r>
            <a:r>
              <a:rPr sz="700" spc="5" dirty="0">
                <a:solidFill>
                  <a:srgbClr val="00338D"/>
                </a:solidFill>
                <a:latin typeface="Arial"/>
                <a:cs typeface="Arial"/>
              </a:rPr>
              <a:t>non-food</a:t>
            </a:r>
            <a:r>
              <a:rPr sz="700" spc="-30" dirty="0">
                <a:solidFill>
                  <a:srgbClr val="00338D"/>
                </a:solidFill>
                <a:latin typeface="Arial"/>
                <a:cs typeface="Arial"/>
              </a:rPr>
              <a:t> </a:t>
            </a:r>
            <a:r>
              <a:rPr sz="700" dirty="0">
                <a:solidFill>
                  <a:srgbClr val="00338D"/>
                </a:solidFill>
                <a:latin typeface="Arial"/>
                <a:cs typeface="Arial"/>
              </a:rPr>
              <a:t>discounters</a:t>
            </a:r>
            <a:r>
              <a:rPr sz="700" spc="-65" dirty="0">
                <a:solidFill>
                  <a:srgbClr val="00338D"/>
                </a:solidFill>
                <a:latin typeface="Arial"/>
                <a:cs typeface="Arial"/>
              </a:rPr>
              <a:t> </a:t>
            </a:r>
            <a:r>
              <a:rPr sz="700" spc="5" dirty="0">
                <a:solidFill>
                  <a:srgbClr val="00338D"/>
                </a:solidFill>
                <a:latin typeface="Arial"/>
                <a:cs typeface="Arial"/>
              </a:rPr>
              <a:t>unavailable</a:t>
            </a:r>
            <a:endParaRPr sz="700">
              <a:latin typeface="Arial"/>
              <a:cs typeface="Arial"/>
            </a:endParaRPr>
          </a:p>
        </p:txBody>
      </p:sp>
      <p:sp>
        <p:nvSpPr>
          <p:cNvPr id="109" name="object 29">
            <a:extLst>
              <a:ext uri="{FF2B5EF4-FFF2-40B4-BE49-F238E27FC236}">
                <a16:creationId xmlns:a16="http://schemas.microsoft.com/office/drawing/2014/main" id="{379B42A6-4FAC-42D5-81E8-343AC3CCC9FE}"/>
              </a:ext>
            </a:extLst>
          </p:cNvPr>
          <p:cNvSpPr/>
          <p:nvPr/>
        </p:nvSpPr>
        <p:spPr>
          <a:xfrm>
            <a:off x="3911600" y="3515359"/>
            <a:ext cx="457200" cy="365760"/>
          </a:xfrm>
          <a:custGeom>
            <a:avLst/>
            <a:gdLst/>
            <a:ahLst/>
            <a:cxnLst/>
            <a:rect l="l" t="t" r="r" b="b"/>
            <a:pathLst>
              <a:path w="457200" h="365760">
                <a:moveTo>
                  <a:pt x="228600" y="0"/>
                </a:moveTo>
                <a:lnTo>
                  <a:pt x="0" y="365759"/>
                </a:lnTo>
                <a:lnTo>
                  <a:pt x="457200" y="365759"/>
                </a:lnTo>
                <a:lnTo>
                  <a:pt x="228600" y="0"/>
                </a:lnTo>
                <a:close/>
              </a:path>
            </a:pathLst>
          </a:custGeom>
          <a:solidFill>
            <a:srgbClr val="005EB8"/>
          </a:solidFill>
        </p:spPr>
        <p:txBody>
          <a:bodyPr wrap="square" lIns="0" tIns="0" rIns="0" bIns="0" rtlCol="0"/>
          <a:lstStyle/>
          <a:p>
            <a:endParaRPr/>
          </a:p>
        </p:txBody>
      </p:sp>
      <p:sp>
        <p:nvSpPr>
          <p:cNvPr id="110" name="object 30">
            <a:extLst>
              <a:ext uri="{FF2B5EF4-FFF2-40B4-BE49-F238E27FC236}">
                <a16:creationId xmlns:a16="http://schemas.microsoft.com/office/drawing/2014/main" id="{F80D911D-AEFE-4701-9A40-F995C0A723E7}"/>
              </a:ext>
            </a:extLst>
          </p:cNvPr>
          <p:cNvSpPr/>
          <p:nvPr/>
        </p:nvSpPr>
        <p:spPr>
          <a:xfrm>
            <a:off x="4104640" y="4013200"/>
            <a:ext cx="457200" cy="365760"/>
          </a:xfrm>
          <a:custGeom>
            <a:avLst/>
            <a:gdLst/>
            <a:ahLst/>
            <a:cxnLst/>
            <a:rect l="l" t="t" r="r" b="b"/>
            <a:pathLst>
              <a:path w="457200" h="365760">
                <a:moveTo>
                  <a:pt x="228600" y="0"/>
                </a:moveTo>
                <a:lnTo>
                  <a:pt x="0" y="365760"/>
                </a:lnTo>
                <a:lnTo>
                  <a:pt x="457200" y="365760"/>
                </a:lnTo>
                <a:lnTo>
                  <a:pt x="228600" y="0"/>
                </a:lnTo>
                <a:close/>
              </a:path>
            </a:pathLst>
          </a:custGeom>
          <a:solidFill>
            <a:srgbClr val="460968"/>
          </a:solidFill>
        </p:spPr>
        <p:txBody>
          <a:bodyPr wrap="square" lIns="0" tIns="0" rIns="0" bIns="0" rtlCol="0"/>
          <a:lstStyle/>
          <a:p>
            <a:endParaRPr/>
          </a:p>
        </p:txBody>
      </p:sp>
      <p:sp>
        <p:nvSpPr>
          <p:cNvPr id="111" name="object 31">
            <a:extLst>
              <a:ext uri="{FF2B5EF4-FFF2-40B4-BE49-F238E27FC236}">
                <a16:creationId xmlns:a16="http://schemas.microsoft.com/office/drawing/2014/main" id="{22CAAF97-F033-401D-8E03-A59BE7B1B25A}"/>
              </a:ext>
            </a:extLst>
          </p:cNvPr>
          <p:cNvSpPr/>
          <p:nvPr/>
        </p:nvSpPr>
        <p:spPr>
          <a:xfrm>
            <a:off x="5161279" y="4856479"/>
            <a:ext cx="457200" cy="365760"/>
          </a:xfrm>
          <a:custGeom>
            <a:avLst/>
            <a:gdLst/>
            <a:ahLst/>
            <a:cxnLst/>
            <a:rect l="l" t="t" r="r" b="b"/>
            <a:pathLst>
              <a:path w="457200" h="365760">
                <a:moveTo>
                  <a:pt x="228600" y="0"/>
                </a:moveTo>
                <a:lnTo>
                  <a:pt x="0" y="365760"/>
                </a:lnTo>
                <a:lnTo>
                  <a:pt x="457200" y="365760"/>
                </a:lnTo>
                <a:lnTo>
                  <a:pt x="228600" y="0"/>
                </a:lnTo>
                <a:close/>
              </a:path>
            </a:pathLst>
          </a:custGeom>
          <a:solidFill>
            <a:srgbClr val="00338D"/>
          </a:solidFill>
        </p:spPr>
        <p:txBody>
          <a:bodyPr wrap="square" lIns="0" tIns="0" rIns="0" bIns="0" rtlCol="0"/>
          <a:lstStyle/>
          <a:p>
            <a:endParaRPr/>
          </a:p>
        </p:txBody>
      </p:sp>
      <p:sp>
        <p:nvSpPr>
          <p:cNvPr id="112" name="object 32">
            <a:extLst>
              <a:ext uri="{FF2B5EF4-FFF2-40B4-BE49-F238E27FC236}">
                <a16:creationId xmlns:a16="http://schemas.microsoft.com/office/drawing/2014/main" id="{E2BF24E3-9018-40E1-B753-35155DDD2613}"/>
              </a:ext>
            </a:extLst>
          </p:cNvPr>
          <p:cNvSpPr txBox="1"/>
          <p:nvPr/>
        </p:nvSpPr>
        <p:spPr>
          <a:xfrm>
            <a:off x="5308219" y="4949507"/>
            <a:ext cx="185420" cy="257810"/>
          </a:xfrm>
          <a:prstGeom prst="rect">
            <a:avLst/>
          </a:prstGeom>
        </p:spPr>
        <p:txBody>
          <a:bodyPr vert="horz" wrap="square" lIns="0" tIns="15240" rIns="0" bIns="0" rtlCol="0">
            <a:spAutoFit/>
          </a:bodyPr>
          <a:lstStyle/>
          <a:p>
            <a:pPr marL="12700">
              <a:lnSpc>
                <a:spcPct val="100000"/>
              </a:lnSpc>
              <a:spcBef>
                <a:spcPts val="120"/>
              </a:spcBef>
            </a:pPr>
            <a:r>
              <a:rPr sz="1500" b="0" spc="60" dirty="0">
                <a:solidFill>
                  <a:srgbClr val="FFFFFF"/>
                </a:solidFill>
                <a:latin typeface="KPMG Extralight"/>
                <a:cs typeface="KPMG Extralight"/>
              </a:rPr>
              <a:t>3%</a:t>
            </a:r>
            <a:endParaRPr sz="1500">
              <a:latin typeface="KPMG Extralight"/>
              <a:cs typeface="KPMG Extralight"/>
            </a:endParaRPr>
          </a:p>
        </p:txBody>
      </p:sp>
      <p:sp>
        <p:nvSpPr>
          <p:cNvPr id="113" name="object 33">
            <a:extLst>
              <a:ext uri="{FF2B5EF4-FFF2-40B4-BE49-F238E27FC236}">
                <a16:creationId xmlns:a16="http://schemas.microsoft.com/office/drawing/2014/main" id="{B69415E2-4550-445F-AD79-68D397BCF195}"/>
              </a:ext>
            </a:extLst>
          </p:cNvPr>
          <p:cNvSpPr txBox="1"/>
          <p:nvPr/>
        </p:nvSpPr>
        <p:spPr>
          <a:xfrm>
            <a:off x="4060190" y="3579177"/>
            <a:ext cx="424180" cy="778510"/>
          </a:xfrm>
          <a:prstGeom prst="rect">
            <a:avLst/>
          </a:prstGeom>
        </p:spPr>
        <p:txBody>
          <a:bodyPr vert="horz" wrap="square" lIns="0" tIns="15240" rIns="0" bIns="0" rtlCol="0">
            <a:spAutoFit/>
          </a:bodyPr>
          <a:lstStyle/>
          <a:p>
            <a:pPr marL="12700">
              <a:lnSpc>
                <a:spcPct val="100000"/>
              </a:lnSpc>
              <a:spcBef>
                <a:spcPts val="120"/>
              </a:spcBef>
            </a:pPr>
            <a:r>
              <a:rPr sz="1500" b="0" spc="85" dirty="0">
                <a:solidFill>
                  <a:srgbClr val="FFFFFF"/>
                </a:solidFill>
                <a:latin typeface="KPMG Extralight"/>
                <a:cs typeface="KPMG Extralight"/>
              </a:rPr>
              <a:t>2%</a:t>
            </a:r>
            <a:endParaRPr sz="1500">
              <a:latin typeface="KPMG Extralight"/>
              <a:cs typeface="KPMG Extralight"/>
            </a:endParaRPr>
          </a:p>
          <a:p>
            <a:pPr>
              <a:lnSpc>
                <a:spcPct val="100000"/>
              </a:lnSpc>
            </a:pPr>
            <a:endParaRPr sz="2000">
              <a:latin typeface="Times New Roman"/>
              <a:cs typeface="Times New Roman"/>
            </a:endParaRPr>
          </a:p>
          <a:p>
            <a:pPr marL="177800">
              <a:lnSpc>
                <a:spcPct val="100000"/>
              </a:lnSpc>
            </a:pPr>
            <a:r>
              <a:rPr sz="1500" b="0" spc="85" dirty="0">
                <a:solidFill>
                  <a:srgbClr val="FFFFFF"/>
                </a:solidFill>
                <a:latin typeface="KPMG Extralight"/>
                <a:cs typeface="KPMG Extralight"/>
              </a:rPr>
              <a:t>22%</a:t>
            </a:r>
            <a:endParaRPr sz="1500">
              <a:latin typeface="KPMG Extralight"/>
              <a:cs typeface="KPMG Extralight"/>
            </a:endParaRPr>
          </a:p>
        </p:txBody>
      </p:sp>
      <p:sp>
        <p:nvSpPr>
          <p:cNvPr id="114" name="object 34">
            <a:extLst>
              <a:ext uri="{FF2B5EF4-FFF2-40B4-BE49-F238E27FC236}">
                <a16:creationId xmlns:a16="http://schemas.microsoft.com/office/drawing/2014/main" id="{6AAE1F8C-6FDC-41AD-AB34-33A373AFFD7A}"/>
              </a:ext>
            </a:extLst>
          </p:cNvPr>
          <p:cNvSpPr/>
          <p:nvPr/>
        </p:nvSpPr>
        <p:spPr>
          <a:xfrm>
            <a:off x="9123680" y="5699759"/>
            <a:ext cx="243840" cy="182880"/>
          </a:xfrm>
          <a:custGeom>
            <a:avLst/>
            <a:gdLst/>
            <a:ahLst/>
            <a:cxnLst/>
            <a:rect l="l" t="t" r="r" b="b"/>
            <a:pathLst>
              <a:path w="243840" h="182879">
                <a:moveTo>
                  <a:pt x="121920" y="0"/>
                </a:moveTo>
                <a:lnTo>
                  <a:pt x="0" y="182879"/>
                </a:lnTo>
                <a:lnTo>
                  <a:pt x="243840" y="182879"/>
                </a:lnTo>
                <a:lnTo>
                  <a:pt x="121920" y="0"/>
                </a:lnTo>
                <a:close/>
              </a:path>
            </a:pathLst>
          </a:custGeom>
          <a:solidFill>
            <a:srgbClr val="00338D"/>
          </a:solidFill>
        </p:spPr>
        <p:txBody>
          <a:bodyPr wrap="square" lIns="0" tIns="0" rIns="0" bIns="0" rtlCol="0"/>
          <a:lstStyle/>
          <a:p>
            <a:endParaRPr/>
          </a:p>
        </p:txBody>
      </p:sp>
      <p:sp>
        <p:nvSpPr>
          <p:cNvPr id="115" name="object 35">
            <a:extLst>
              <a:ext uri="{FF2B5EF4-FFF2-40B4-BE49-F238E27FC236}">
                <a16:creationId xmlns:a16="http://schemas.microsoft.com/office/drawing/2014/main" id="{0A1EAAF6-2C59-40B7-AC1F-E4BE16D588CA}"/>
              </a:ext>
            </a:extLst>
          </p:cNvPr>
          <p:cNvSpPr/>
          <p:nvPr/>
        </p:nvSpPr>
        <p:spPr>
          <a:xfrm>
            <a:off x="6471920" y="3291840"/>
            <a:ext cx="457200" cy="365760"/>
          </a:xfrm>
          <a:custGeom>
            <a:avLst/>
            <a:gdLst/>
            <a:ahLst/>
            <a:cxnLst/>
            <a:rect l="l" t="t" r="r" b="b"/>
            <a:pathLst>
              <a:path w="457200" h="365760">
                <a:moveTo>
                  <a:pt x="228600" y="0"/>
                </a:moveTo>
                <a:lnTo>
                  <a:pt x="0" y="365760"/>
                </a:lnTo>
                <a:lnTo>
                  <a:pt x="457200" y="365760"/>
                </a:lnTo>
                <a:lnTo>
                  <a:pt x="228600" y="0"/>
                </a:lnTo>
                <a:close/>
              </a:path>
            </a:pathLst>
          </a:custGeom>
          <a:solidFill>
            <a:srgbClr val="00A2A0"/>
          </a:solidFill>
        </p:spPr>
        <p:txBody>
          <a:bodyPr wrap="square" lIns="0" tIns="0" rIns="0" bIns="0" rtlCol="0"/>
          <a:lstStyle/>
          <a:p>
            <a:endParaRPr/>
          </a:p>
        </p:txBody>
      </p:sp>
      <p:sp>
        <p:nvSpPr>
          <p:cNvPr id="116" name="object 36">
            <a:extLst>
              <a:ext uri="{FF2B5EF4-FFF2-40B4-BE49-F238E27FC236}">
                <a16:creationId xmlns:a16="http://schemas.microsoft.com/office/drawing/2014/main" id="{BB67DC1A-ADA9-4E48-AC2B-DB1AEB356AF6}"/>
              </a:ext>
            </a:extLst>
          </p:cNvPr>
          <p:cNvSpPr/>
          <p:nvPr/>
        </p:nvSpPr>
        <p:spPr>
          <a:xfrm>
            <a:off x="5963920" y="2997200"/>
            <a:ext cx="457200" cy="365760"/>
          </a:xfrm>
          <a:custGeom>
            <a:avLst/>
            <a:gdLst/>
            <a:ahLst/>
            <a:cxnLst/>
            <a:rect l="l" t="t" r="r" b="b"/>
            <a:pathLst>
              <a:path w="457200" h="365760">
                <a:moveTo>
                  <a:pt x="228600" y="0"/>
                </a:moveTo>
                <a:lnTo>
                  <a:pt x="0" y="365760"/>
                </a:lnTo>
                <a:lnTo>
                  <a:pt x="457200" y="365760"/>
                </a:lnTo>
                <a:lnTo>
                  <a:pt x="228600" y="0"/>
                </a:lnTo>
                <a:close/>
              </a:path>
            </a:pathLst>
          </a:custGeom>
          <a:solidFill>
            <a:srgbClr val="0091DA"/>
          </a:solidFill>
        </p:spPr>
        <p:txBody>
          <a:bodyPr wrap="square" lIns="0" tIns="0" rIns="0" bIns="0" rtlCol="0"/>
          <a:lstStyle/>
          <a:p>
            <a:endParaRPr/>
          </a:p>
        </p:txBody>
      </p:sp>
      <p:sp>
        <p:nvSpPr>
          <p:cNvPr id="117" name="object 37">
            <a:extLst>
              <a:ext uri="{FF2B5EF4-FFF2-40B4-BE49-F238E27FC236}">
                <a16:creationId xmlns:a16="http://schemas.microsoft.com/office/drawing/2014/main" id="{9B7DED7C-C493-4F38-9F05-E2A150AA9BFF}"/>
              </a:ext>
            </a:extLst>
          </p:cNvPr>
          <p:cNvSpPr txBox="1"/>
          <p:nvPr/>
        </p:nvSpPr>
        <p:spPr>
          <a:xfrm>
            <a:off x="6104001" y="3107626"/>
            <a:ext cx="194945" cy="257810"/>
          </a:xfrm>
          <a:prstGeom prst="rect">
            <a:avLst/>
          </a:prstGeom>
        </p:spPr>
        <p:txBody>
          <a:bodyPr vert="horz" wrap="square" lIns="0" tIns="15240" rIns="0" bIns="0" rtlCol="0">
            <a:spAutoFit/>
          </a:bodyPr>
          <a:lstStyle/>
          <a:p>
            <a:pPr marL="12700">
              <a:lnSpc>
                <a:spcPct val="100000"/>
              </a:lnSpc>
              <a:spcBef>
                <a:spcPts val="120"/>
              </a:spcBef>
            </a:pPr>
            <a:r>
              <a:rPr sz="1500" b="0" spc="55" dirty="0">
                <a:solidFill>
                  <a:srgbClr val="FFFFFF"/>
                </a:solidFill>
                <a:latin typeface="KPMG Extralight"/>
                <a:cs typeface="KPMG Extralight"/>
              </a:rPr>
              <a:t>11%</a:t>
            </a:r>
            <a:endParaRPr sz="1500">
              <a:latin typeface="KPMG Extralight"/>
              <a:cs typeface="KPMG Extralight"/>
            </a:endParaRPr>
          </a:p>
        </p:txBody>
      </p:sp>
      <p:sp>
        <p:nvSpPr>
          <p:cNvPr id="118" name="object 38">
            <a:extLst>
              <a:ext uri="{FF2B5EF4-FFF2-40B4-BE49-F238E27FC236}">
                <a16:creationId xmlns:a16="http://schemas.microsoft.com/office/drawing/2014/main" id="{B50D7081-40C8-4987-89D3-FED5CE964C11}"/>
              </a:ext>
            </a:extLst>
          </p:cNvPr>
          <p:cNvSpPr/>
          <p:nvPr/>
        </p:nvSpPr>
        <p:spPr>
          <a:xfrm>
            <a:off x="6624319" y="2895600"/>
            <a:ext cx="457200" cy="365760"/>
          </a:xfrm>
          <a:custGeom>
            <a:avLst/>
            <a:gdLst/>
            <a:ahLst/>
            <a:cxnLst/>
            <a:rect l="l" t="t" r="r" b="b"/>
            <a:pathLst>
              <a:path w="457200" h="365760">
                <a:moveTo>
                  <a:pt x="228600" y="0"/>
                </a:moveTo>
                <a:lnTo>
                  <a:pt x="0" y="365760"/>
                </a:lnTo>
                <a:lnTo>
                  <a:pt x="457200" y="365760"/>
                </a:lnTo>
                <a:lnTo>
                  <a:pt x="228600" y="0"/>
                </a:lnTo>
                <a:close/>
              </a:path>
            </a:pathLst>
          </a:custGeom>
          <a:solidFill>
            <a:srgbClr val="6C1F77"/>
          </a:solidFill>
        </p:spPr>
        <p:txBody>
          <a:bodyPr wrap="square" lIns="0" tIns="0" rIns="0" bIns="0" rtlCol="0"/>
          <a:lstStyle/>
          <a:p>
            <a:endParaRPr/>
          </a:p>
        </p:txBody>
      </p:sp>
      <p:sp>
        <p:nvSpPr>
          <p:cNvPr id="119" name="object 39">
            <a:extLst>
              <a:ext uri="{FF2B5EF4-FFF2-40B4-BE49-F238E27FC236}">
                <a16:creationId xmlns:a16="http://schemas.microsoft.com/office/drawing/2014/main" id="{55F3114F-DC62-492E-B286-058E21CE0DCE}"/>
              </a:ext>
            </a:extLst>
          </p:cNvPr>
          <p:cNvSpPr txBox="1"/>
          <p:nvPr/>
        </p:nvSpPr>
        <p:spPr>
          <a:xfrm>
            <a:off x="6589776" y="2915475"/>
            <a:ext cx="405765" cy="727710"/>
          </a:xfrm>
          <a:prstGeom prst="rect">
            <a:avLst/>
          </a:prstGeom>
        </p:spPr>
        <p:txBody>
          <a:bodyPr vert="horz" wrap="square" lIns="0" tIns="134620" rIns="0" bIns="0" rtlCol="0">
            <a:spAutoFit/>
          </a:bodyPr>
          <a:lstStyle/>
          <a:p>
            <a:pPr marL="179070">
              <a:lnSpc>
                <a:spcPct val="100000"/>
              </a:lnSpc>
              <a:spcBef>
                <a:spcPts val="1060"/>
              </a:spcBef>
            </a:pPr>
            <a:r>
              <a:rPr sz="1500" b="0" spc="60" dirty="0">
                <a:solidFill>
                  <a:srgbClr val="FFFFFF"/>
                </a:solidFill>
                <a:latin typeface="KPMG Extralight"/>
                <a:cs typeface="KPMG Extralight"/>
              </a:rPr>
              <a:t>3</a:t>
            </a:r>
            <a:r>
              <a:rPr sz="1500" b="0" spc="-25" dirty="0">
                <a:solidFill>
                  <a:srgbClr val="FFFFFF"/>
                </a:solidFill>
                <a:latin typeface="KPMG Extralight"/>
                <a:cs typeface="KPMG Extralight"/>
              </a:rPr>
              <a:t>6</a:t>
            </a:r>
            <a:r>
              <a:rPr sz="1500" b="0" spc="5" dirty="0">
                <a:solidFill>
                  <a:srgbClr val="FFFFFF"/>
                </a:solidFill>
                <a:latin typeface="KPMG Extralight"/>
                <a:cs typeface="KPMG Extralight"/>
              </a:rPr>
              <a:t>%</a:t>
            </a:r>
            <a:endParaRPr sz="1500">
              <a:latin typeface="KPMG Extralight"/>
              <a:cs typeface="KPMG Extralight"/>
            </a:endParaRPr>
          </a:p>
          <a:p>
            <a:pPr marL="12700">
              <a:lnSpc>
                <a:spcPct val="100000"/>
              </a:lnSpc>
              <a:spcBef>
                <a:spcPts val="965"/>
              </a:spcBef>
            </a:pPr>
            <a:r>
              <a:rPr sz="1500" b="0" spc="45" dirty="0">
                <a:solidFill>
                  <a:srgbClr val="FFFFFF"/>
                </a:solidFill>
                <a:latin typeface="KPMG Extralight"/>
                <a:cs typeface="KPMG Extralight"/>
              </a:rPr>
              <a:t>35%</a:t>
            </a:r>
            <a:endParaRPr sz="1500">
              <a:latin typeface="KPMG Extralight"/>
              <a:cs typeface="KPMG Extralight"/>
            </a:endParaRPr>
          </a:p>
        </p:txBody>
      </p:sp>
      <p:sp>
        <p:nvSpPr>
          <p:cNvPr id="121" name="object 40">
            <a:extLst>
              <a:ext uri="{FF2B5EF4-FFF2-40B4-BE49-F238E27FC236}">
                <a16:creationId xmlns:a16="http://schemas.microsoft.com/office/drawing/2014/main" id="{FD1C70AD-972C-4B1D-AA0F-9E6E08827790}"/>
              </a:ext>
            </a:extLst>
          </p:cNvPr>
          <p:cNvSpPr/>
          <p:nvPr/>
        </p:nvSpPr>
        <p:spPr>
          <a:xfrm>
            <a:off x="6573519" y="2458720"/>
            <a:ext cx="457200" cy="365760"/>
          </a:xfrm>
          <a:custGeom>
            <a:avLst/>
            <a:gdLst/>
            <a:ahLst/>
            <a:cxnLst/>
            <a:rect l="l" t="t" r="r" b="b"/>
            <a:pathLst>
              <a:path w="457200" h="365760">
                <a:moveTo>
                  <a:pt x="228600" y="0"/>
                </a:moveTo>
                <a:lnTo>
                  <a:pt x="0" y="365759"/>
                </a:lnTo>
                <a:lnTo>
                  <a:pt x="457200" y="365759"/>
                </a:lnTo>
                <a:lnTo>
                  <a:pt x="228600" y="0"/>
                </a:lnTo>
                <a:close/>
              </a:path>
            </a:pathLst>
          </a:custGeom>
          <a:solidFill>
            <a:srgbClr val="473697"/>
          </a:solidFill>
        </p:spPr>
        <p:txBody>
          <a:bodyPr wrap="square" lIns="0" tIns="0" rIns="0" bIns="0" rtlCol="0"/>
          <a:lstStyle/>
          <a:p>
            <a:endParaRPr/>
          </a:p>
        </p:txBody>
      </p:sp>
      <p:sp>
        <p:nvSpPr>
          <p:cNvPr id="122" name="object 41">
            <a:extLst>
              <a:ext uri="{FF2B5EF4-FFF2-40B4-BE49-F238E27FC236}">
                <a16:creationId xmlns:a16="http://schemas.microsoft.com/office/drawing/2014/main" id="{78565882-4C8B-4550-AA92-0EFF84509DC0}"/>
              </a:ext>
            </a:extLst>
          </p:cNvPr>
          <p:cNvSpPr txBox="1"/>
          <p:nvPr/>
        </p:nvSpPr>
        <p:spPr>
          <a:xfrm>
            <a:off x="6696456" y="2581592"/>
            <a:ext cx="238760" cy="257810"/>
          </a:xfrm>
          <a:prstGeom prst="rect">
            <a:avLst/>
          </a:prstGeom>
        </p:spPr>
        <p:txBody>
          <a:bodyPr vert="horz" wrap="square" lIns="0" tIns="15240" rIns="0" bIns="0" rtlCol="0">
            <a:spAutoFit/>
          </a:bodyPr>
          <a:lstStyle/>
          <a:p>
            <a:pPr marL="12700">
              <a:lnSpc>
                <a:spcPct val="100000"/>
              </a:lnSpc>
              <a:spcBef>
                <a:spcPts val="120"/>
              </a:spcBef>
            </a:pPr>
            <a:r>
              <a:rPr sz="1500" b="0" spc="65" dirty="0">
                <a:solidFill>
                  <a:srgbClr val="FFFFFF"/>
                </a:solidFill>
                <a:latin typeface="KPMG Extralight"/>
                <a:cs typeface="KPMG Extralight"/>
              </a:rPr>
              <a:t>4</a:t>
            </a:r>
            <a:r>
              <a:rPr sz="1500" b="0" spc="5" dirty="0">
                <a:solidFill>
                  <a:srgbClr val="FFFFFF"/>
                </a:solidFill>
                <a:latin typeface="KPMG Extralight"/>
                <a:cs typeface="KPMG Extralight"/>
              </a:rPr>
              <a:t>2%</a:t>
            </a:r>
            <a:endParaRPr sz="1500">
              <a:latin typeface="KPMG Extralight"/>
              <a:cs typeface="KPMG Extralight"/>
            </a:endParaRPr>
          </a:p>
        </p:txBody>
      </p:sp>
      <p:sp>
        <p:nvSpPr>
          <p:cNvPr id="123" name="object 42">
            <a:extLst>
              <a:ext uri="{FF2B5EF4-FFF2-40B4-BE49-F238E27FC236}">
                <a16:creationId xmlns:a16="http://schemas.microsoft.com/office/drawing/2014/main" id="{CA2BB707-00B3-4CD4-B0B5-379E0DF40E1B}"/>
              </a:ext>
            </a:extLst>
          </p:cNvPr>
          <p:cNvSpPr txBox="1"/>
          <p:nvPr/>
        </p:nvSpPr>
        <p:spPr>
          <a:xfrm>
            <a:off x="9431401" y="5658167"/>
            <a:ext cx="1786889" cy="269875"/>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800" dirty="0">
                <a:solidFill>
                  <a:srgbClr val="00338D"/>
                </a:solidFill>
                <a:latin typeface="Arial"/>
                <a:cs typeface="Arial"/>
              </a:rPr>
              <a:t>Market </a:t>
            </a:r>
            <a:r>
              <a:rPr sz="800" spc="-15" dirty="0">
                <a:solidFill>
                  <a:srgbClr val="00338D"/>
                </a:solidFill>
                <a:latin typeface="Arial"/>
                <a:cs typeface="Arial"/>
              </a:rPr>
              <a:t>share </a:t>
            </a:r>
            <a:r>
              <a:rPr sz="800" spc="20" dirty="0">
                <a:solidFill>
                  <a:srgbClr val="00338D"/>
                </a:solidFill>
                <a:latin typeface="Arial"/>
                <a:cs typeface="Arial"/>
              </a:rPr>
              <a:t>controlled </a:t>
            </a:r>
            <a:r>
              <a:rPr sz="800" spc="10" dirty="0">
                <a:solidFill>
                  <a:srgbClr val="00338D"/>
                </a:solidFill>
                <a:latin typeface="Arial"/>
                <a:cs typeface="Arial"/>
              </a:rPr>
              <a:t>by</a:t>
            </a:r>
            <a:r>
              <a:rPr sz="800" spc="-110" dirty="0">
                <a:solidFill>
                  <a:srgbClr val="00338D"/>
                </a:solidFill>
                <a:latin typeface="Arial"/>
                <a:cs typeface="Arial"/>
              </a:rPr>
              <a:t> </a:t>
            </a:r>
            <a:r>
              <a:rPr sz="800" spc="15" dirty="0">
                <a:solidFill>
                  <a:srgbClr val="00338D"/>
                </a:solidFill>
                <a:latin typeface="Arial"/>
                <a:cs typeface="Arial"/>
              </a:rPr>
              <a:t>food</a:t>
            </a:r>
            <a:endParaRPr sz="800" dirty="0">
              <a:latin typeface="Arial"/>
              <a:cs typeface="Arial"/>
            </a:endParaRPr>
          </a:p>
          <a:p>
            <a:pPr marL="12700">
              <a:lnSpc>
                <a:spcPct val="100000"/>
              </a:lnSpc>
            </a:pPr>
            <a:r>
              <a:rPr sz="800" spc="10" dirty="0">
                <a:solidFill>
                  <a:srgbClr val="00338D"/>
                </a:solidFill>
                <a:latin typeface="Arial"/>
                <a:cs typeface="Arial"/>
              </a:rPr>
              <a:t>discounters</a:t>
            </a:r>
            <a:r>
              <a:rPr sz="800" spc="-150" dirty="0">
                <a:solidFill>
                  <a:srgbClr val="00338D"/>
                </a:solidFill>
                <a:latin typeface="Arial"/>
                <a:cs typeface="Arial"/>
              </a:rPr>
              <a:t> </a:t>
            </a:r>
            <a:r>
              <a:rPr sz="800" spc="15" dirty="0">
                <a:solidFill>
                  <a:srgbClr val="00338D"/>
                </a:solidFill>
                <a:latin typeface="Arial"/>
                <a:cs typeface="Arial"/>
              </a:rPr>
              <a:t>as</a:t>
            </a:r>
            <a:r>
              <a:rPr sz="800" spc="10" dirty="0">
                <a:solidFill>
                  <a:srgbClr val="00338D"/>
                </a:solidFill>
                <a:latin typeface="Arial"/>
                <a:cs typeface="Arial"/>
              </a:rPr>
              <a:t> </a:t>
            </a:r>
            <a:r>
              <a:rPr sz="800" dirty="0">
                <a:solidFill>
                  <a:srgbClr val="00338D"/>
                </a:solidFill>
                <a:latin typeface="Arial"/>
                <a:cs typeface="Arial"/>
              </a:rPr>
              <a:t>a</a:t>
            </a:r>
            <a:r>
              <a:rPr sz="800" spc="-40" dirty="0">
                <a:solidFill>
                  <a:srgbClr val="00338D"/>
                </a:solidFill>
                <a:latin typeface="Arial"/>
                <a:cs typeface="Arial"/>
              </a:rPr>
              <a:t> </a:t>
            </a:r>
            <a:r>
              <a:rPr sz="800" dirty="0">
                <a:solidFill>
                  <a:srgbClr val="00338D"/>
                </a:solidFill>
                <a:latin typeface="Arial"/>
                <a:cs typeface="Arial"/>
              </a:rPr>
              <a:t>%</a:t>
            </a:r>
            <a:r>
              <a:rPr sz="800" spc="15" dirty="0">
                <a:solidFill>
                  <a:srgbClr val="00338D"/>
                </a:solidFill>
                <a:latin typeface="Arial"/>
                <a:cs typeface="Arial"/>
              </a:rPr>
              <a:t> of</a:t>
            </a:r>
            <a:r>
              <a:rPr sz="800" spc="-55" dirty="0">
                <a:solidFill>
                  <a:srgbClr val="00338D"/>
                </a:solidFill>
                <a:latin typeface="Arial"/>
                <a:cs typeface="Arial"/>
              </a:rPr>
              <a:t> </a:t>
            </a:r>
            <a:r>
              <a:rPr sz="800" spc="5" dirty="0">
                <a:solidFill>
                  <a:srgbClr val="00338D"/>
                </a:solidFill>
                <a:latin typeface="Arial"/>
                <a:cs typeface="Arial"/>
              </a:rPr>
              <a:t>grocery</a:t>
            </a:r>
            <a:r>
              <a:rPr sz="800" spc="-70" dirty="0">
                <a:solidFill>
                  <a:srgbClr val="00338D"/>
                </a:solidFill>
                <a:latin typeface="Arial"/>
                <a:cs typeface="Arial"/>
              </a:rPr>
              <a:t> </a:t>
            </a:r>
            <a:r>
              <a:rPr sz="800" spc="25" dirty="0">
                <a:solidFill>
                  <a:srgbClr val="00338D"/>
                </a:solidFill>
                <a:latin typeface="Arial"/>
                <a:cs typeface="Arial"/>
              </a:rPr>
              <a:t>retailing</a:t>
            </a:r>
            <a:endParaRPr sz="800" dirty="0">
              <a:latin typeface="Arial"/>
              <a:cs typeface="Arial"/>
            </a:endParaRPr>
          </a:p>
        </p:txBody>
      </p:sp>
    </p:spTree>
    <p:extLst>
      <p:ext uri="{BB962C8B-B14F-4D97-AF65-F5344CB8AC3E}">
        <p14:creationId xmlns:p14="http://schemas.microsoft.com/office/powerpoint/2010/main" val="2820888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6C8DB-7BB9-4012-9559-6C6A42770848}"/>
              </a:ext>
            </a:extLst>
          </p:cNvPr>
          <p:cNvSpPr>
            <a:spLocks noGrp="1"/>
          </p:cNvSpPr>
          <p:nvPr>
            <p:ph type="ctrTitle"/>
          </p:nvPr>
        </p:nvSpPr>
        <p:spPr>
          <a:xfrm>
            <a:off x="995363" y="3271706"/>
            <a:ext cx="8484303" cy="2908489"/>
          </a:xfrm>
        </p:spPr>
        <p:txBody>
          <a:bodyPr wrap="square">
            <a:spAutoFit/>
          </a:bodyPr>
          <a:lstStyle/>
          <a:p>
            <a:r>
              <a:rPr lang="en-GB" dirty="0"/>
              <a:t>Innovate the Business Model in the Retail sector</a:t>
            </a:r>
            <a:br>
              <a:rPr lang="en-GB" dirty="0"/>
            </a:br>
            <a:r>
              <a:rPr lang="en-GB" sz="8000" dirty="0"/>
              <a:t>KPMG approach</a:t>
            </a:r>
            <a:endParaRPr lang="en-GB" dirty="0"/>
          </a:p>
        </p:txBody>
      </p:sp>
      <p:sp>
        <p:nvSpPr>
          <p:cNvPr id="2" name="Text Placeholder 1"/>
          <p:cNvSpPr>
            <a:spLocks noGrp="1"/>
          </p:cNvSpPr>
          <p:nvPr>
            <p:ph type="body" sz="quarter" idx="10"/>
          </p:nvPr>
        </p:nvSpPr>
        <p:spPr/>
        <p:txBody>
          <a:bodyPr/>
          <a:lstStyle/>
          <a:p>
            <a:r>
              <a:rPr lang="en-GB" dirty="0">
                <a:latin typeface="KPMG Thin" panose="020B0203030202040204" pitchFamily="34" charset="0"/>
              </a:rPr>
              <a:t>01</a:t>
            </a:r>
          </a:p>
        </p:txBody>
      </p:sp>
    </p:spTree>
    <p:extLst>
      <p:ext uri="{BB962C8B-B14F-4D97-AF65-F5344CB8AC3E}">
        <p14:creationId xmlns:p14="http://schemas.microsoft.com/office/powerpoint/2010/main" val="159969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…in Europe the focus is on network expansion…</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4" name="object 5">
            <a:extLst>
              <a:ext uri="{FF2B5EF4-FFF2-40B4-BE49-F238E27FC236}">
                <a16:creationId xmlns:a16="http://schemas.microsoft.com/office/drawing/2014/main" id="{612709D9-DC30-43AB-9064-F961D0CD3D03}"/>
              </a:ext>
            </a:extLst>
          </p:cNvPr>
          <p:cNvSpPr/>
          <p:nvPr/>
        </p:nvSpPr>
        <p:spPr>
          <a:xfrm>
            <a:off x="4540876" y="1701800"/>
            <a:ext cx="3318208" cy="4125286"/>
          </a:xfrm>
          <a:prstGeom prst="rect">
            <a:avLst/>
          </a:prstGeom>
          <a:blipFill>
            <a:blip r:embed="rId3"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FB3C6D27-2EED-4E71-A7DC-CCB5BB47FFAD}"/>
              </a:ext>
            </a:extLst>
          </p:cNvPr>
          <p:cNvSpPr/>
          <p:nvPr/>
        </p:nvSpPr>
        <p:spPr>
          <a:xfrm>
            <a:off x="4963159" y="3337559"/>
            <a:ext cx="20320" cy="91440"/>
          </a:xfrm>
          <a:custGeom>
            <a:avLst/>
            <a:gdLst/>
            <a:ahLst/>
            <a:cxnLst/>
            <a:rect l="l" t="t" r="r" b="b"/>
            <a:pathLst>
              <a:path w="20320" h="91439">
                <a:moveTo>
                  <a:pt x="18885" y="51307"/>
                </a:moveTo>
                <a:lnTo>
                  <a:pt x="10413" y="51307"/>
                </a:lnTo>
                <a:lnTo>
                  <a:pt x="12064" y="56514"/>
                </a:lnTo>
                <a:lnTo>
                  <a:pt x="12064" y="67437"/>
                </a:lnTo>
                <a:lnTo>
                  <a:pt x="9398" y="91439"/>
                </a:lnTo>
                <a:lnTo>
                  <a:pt x="18034" y="75564"/>
                </a:lnTo>
                <a:lnTo>
                  <a:pt x="18034" y="66293"/>
                </a:lnTo>
                <a:lnTo>
                  <a:pt x="19303" y="56514"/>
                </a:lnTo>
                <a:lnTo>
                  <a:pt x="18885" y="51307"/>
                </a:lnTo>
                <a:close/>
              </a:path>
              <a:path w="20320" h="91439">
                <a:moveTo>
                  <a:pt x="11302" y="0"/>
                </a:moveTo>
                <a:lnTo>
                  <a:pt x="9016" y="6476"/>
                </a:lnTo>
                <a:lnTo>
                  <a:pt x="4572" y="11684"/>
                </a:lnTo>
                <a:lnTo>
                  <a:pt x="3048" y="16382"/>
                </a:lnTo>
                <a:lnTo>
                  <a:pt x="4572" y="20827"/>
                </a:lnTo>
                <a:lnTo>
                  <a:pt x="5587" y="29844"/>
                </a:lnTo>
                <a:lnTo>
                  <a:pt x="7619" y="36575"/>
                </a:lnTo>
                <a:lnTo>
                  <a:pt x="0" y="48387"/>
                </a:lnTo>
                <a:lnTo>
                  <a:pt x="1777" y="54863"/>
                </a:lnTo>
                <a:lnTo>
                  <a:pt x="5587" y="58038"/>
                </a:lnTo>
                <a:lnTo>
                  <a:pt x="10413" y="51307"/>
                </a:lnTo>
                <a:lnTo>
                  <a:pt x="18885" y="51307"/>
                </a:lnTo>
                <a:lnTo>
                  <a:pt x="18414" y="45465"/>
                </a:lnTo>
                <a:lnTo>
                  <a:pt x="19303" y="42163"/>
                </a:lnTo>
                <a:lnTo>
                  <a:pt x="19303" y="32765"/>
                </a:lnTo>
                <a:lnTo>
                  <a:pt x="20319" y="27304"/>
                </a:lnTo>
                <a:lnTo>
                  <a:pt x="12826" y="20827"/>
                </a:lnTo>
                <a:lnTo>
                  <a:pt x="12064" y="1142"/>
                </a:lnTo>
                <a:lnTo>
                  <a:pt x="11302" y="0"/>
                </a:lnTo>
                <a:close/>
              </a:path>
            </a:pathLst>
          </a:custGeom>
          <a:solidFill>
            <a:srgbClr val="0054A6"/>
          </a:solidFill>
        </p:spPr>
        <p:txBody>
          <a:bodyPr wrap="square" lIns="0" tIns="0" rIns="0" bIns="0" rtlCol="0"/>
          <a:lstStyle/>
          <a:p>
            <a:endParaRPr/>
          </a:p>
        </p:txBody>
      </p:sp>
      <p:sp>
        <p:nvSpPr>
          <p:cNvPr id="6" name="object 7">
            <a:extLst>
              <a:ext uri="{FF2B5EF4-FFF2-40B4-BE49-F238E27FC236}">
                <a16:creationId xmlns:a16="http://schemas.microsoft.com/office/drawing/2014/main" id="{5118A707-04B4-43B7-8081-BA11DE319BA8}"/>
              </a:ext>
            </a:extLst>
          </p:cNvPr>
          <p:cNvSpPr/>
          <p:nvPr/>
        </p:nvSpPr>
        <p:spPr>
          <a:xfrm>
            <a:off x="3835400" y="2494279"/>
            <a:ext cx="538480" cy="477520"/>
          </a:xfrm>
          <a:custGeom>
            <a:avLst/>
            <a:gdLst/>
            <a:ahLst/>
            <a:cxnLst/>
            <a:rect l="l" t="t" r="r" b="b"/>
            <a:pathLst>
              <a:path w="538479" h="477519">
                <a:moveTo>
                  <a:pt x="294936" y="471170"/>
                </a:moveTo>
                <a:lnTo>
                  <a:pt x="276098" y="471170"/>
                </a:lnTo>
                <a:lnTo>
                  <a:pt x="288798" y="477520"/>
                </a:lnTo>
                <a:lnTo>
                  <a:pt x="294936" y="471170"/>
                </a:lnTo>
                <a:close/>
              </a:path>
              <a:path w="538479" h="477519">
                <a:moveTo>
                  <a:pt x="323024" y="453390"/>
                </a:moveTo>
                <a:lnTo>
                  <a:pt x="232663" y="453390"/>
                </a:lnTo>
                <a:lnTo>
                  <a:pt x="249300" y="463550"/>
                </a:lnTo>
                <a:lnTo>
                  <a:pt x="259587" y="466090"/>
                </a:lnTo>
                <a:lnTo>
                  <a:pt x="269875" y="476250"/>
                </a:lnTo>
                <a:lnTo>
                  <a:pt x="276098" y="471170"/>
                </a:lnTo>
                <a:lnTo>
                  <a:pt x="294936" y="471170"/>
                </a:lnTo>
                <a:lnTo>
                  <a:pt x="296163" y="469900"/>
                </a:lnTo>
                <a:lnTo>
                  <a:pt x="317500" y="461010"/>
                </a:lnTo>
                <a:lnTo>
                  <a:pt x="323024" y="453390"/>
                </a:lnTo>
                <a:close/>
              </a:path>
              <a:path w="538479" h="477519">
                <a:moveTo>
                  <a:pt x="358571" y="407670"/>
                </a:moveTo>
                <a:lnTo>
                  <a:pt x="162305" y="407670"/>
                </a:lnTo>
                <a:lnTo>
                  <a:pt x="180086" y="416560"/>
                </a:lnTo>
                <a:lnTo>
                  <a:pt x="197485" y="433070"/>
                </a:lnTo>
                <a:lnTo>
                  <a:pt x="205866" y="445770"/>
                </a:lnTo>
                <a:lnTo>
                  <a:pt x="213867" y="449580"/>
                </a:lnTo>
                <a:lnTo>
                  <a:pt x="220725" y="455930"/>
                </a:lnTo>
                <a:lnTo>
                  <a:pt x="223138" y="454660"/>
                </a:lnTo>
                <a:lnTo>
                  <a:pt x="232663" y="453390"/>
                </a:lnTo>
                <a:lnTo>
                  <a:pt x="323024" y="453390"/>
                </a:lnTo>
                <a:lnTo>
                  <a:pt x="343280" y="425450"/>
                </a:lnTo>
                <a:lnTo>
                  <a:pt x="356997" y="420370"/>
                </a:lnTo>
                <a:lnTo>
                  <a:pt x="357250" y="410210"/>
                </a:lnTo>
                <a:lnTo>
                  <a:pt x="358571" y="407670"/>
                </a:lnTo>
                <a:close/>
              </a:path>
              <a:path w="538479" h="477519">
                <a:moveTo>
                  <a:pt x="87884" y="378460"/>
                </a:moveTo>
                <a:lnTo>
                  <a:pt x="91186" y="394970"/>
                </a:lnTo>
                <a:lnTo>
                  <a:pt x="90804" y="415290"/>
                </a:lnTo>
                <a:lnTo>
                  <a:pt x="98171" y="416560"/>
                </a:lnTo>
                <a:lnTo>
                  <a:pt x="105410" y="410210"/>
                </a:lnTo>
                <a:lnTo>
                  <a:pt x="130894" y="410210"/>
                </a:lnTo>
                <a:lnTo>
                  <a:pt x="134620" y="407670"/>
                </a:lnTo>
                <a:lnTo>
                  <a:pt x="358571" y="407670"/>
                </a:lnTo>
                <a:lnTo>
                  <a:pt x="360552" y="403860"/>
                </a:lnTo>
                <a:lnTo>
                  <a:pt x="366140" y="400050"/>
                </a:lnTo>
                <a:lnTo>
                  <a:pt x="394716" y="400050"/>
                </a:lnTo>
                <a:lnTo>
                  <a:pt x="401320" y="394970"/>
                </a:lnTo>
                <a:lnTo>
                  <a:pt x="406357" y="389890"/>
                </a:lnTo>
                <a:lnTo>
                  <a:pt x="100837" y="389890"/>
                </a:lnTo>
                <a:lnTo>
                  <a:pt x="87884" y="378460"/>
                </a:lnTo>
                <a:close/>
              </a:path>
              <a:path w="538479" h="477519">
                <a:moveTo>
                  <a:pt x="162305" y="407670"/>
                </a:moveTo>
                <a:lnTo>
                  <a:pt x="134620" y="407670"/>
                </a:lnTo>
                <a:lnTo>
                  <a:pt x="151129" y="412750"/>
                </a:lnTo>
                <a:lnTo>
                  <a:pt x="162305" y="407670"/>
                </a:lnTo>
                <a:close/>
              </a:path>
              <a:path w="538479" h="477519">
                <a:moveTo>
                  <a:pt x="130894" y="410210"/>
                </a:moveTo>
                <a:lnTo>
                  <a:pt x="105410" y="410210"/>
                </a:lnTo>
                <a:lnTo>
                  <a:pt x="120650" y="411480"/>
                </a:lnTo>
                <a:lnTo>
                  <a:pt x="129032" y="411480"/>
                </a:lnTo>
                <a:lnTo>
                  <a:pt x="130894" y="410210"/>
                </a:lnTo>
                <a:close/>
              </a:path>
              <a:path w="538479" h="477519">
                <a:moveTo>
                  <a:pt x="394716" y="400050"/>
                </a:moveTo>
                <a:lnTo>
                  <a:pt x="366140" y="400050"/>
                </a:lnTo>
                <a:lnTo>
                  <a:pt x="368680" y="406400"/>
                </a:lnTo>
                <a:lnTo>
                  <a:pt x="377571" y="401320"/>
                </a:lnTo>
                <a:lnTo>
                  <a:pt x="393064" y="401320"/>
                </a:lnTo>
                <a:lnTo>
                  <a:pt x="394716" y="400050"/>
                </a:lnTo>
                <a:close/>
              </a:path>
              <a:path w="538479" h="477519">
                <a:moveTo>
                  <a:pt x="393064" y="401320"/>
                </a:moveTo>
                <a:lnTo>
                  <a:pt x="377571" y="401320"/>
                </a:lnTo>
                <a:lnTo>
                  <a:pt x="389763" y="403860"/>
                </a:lnTo>
                <a:lnTo>
                  <a:pt x="393064" y="401320"/>
                </a:lnTo>
                <a:close/>
              </a:path>
              <a:path w="538479" h="477519">
                <a:moveTo>
                  <a:pt x="447909" y="337820"/>
                </a:moveTo>
                <a:lnTo>
                  <a:pt x="133603" y="337820"/>
                </a:lnTo>
                <a:lnTo>
                  <a:pt x="133603" y="360680"/>
                </a:lnTo>
                <a:lnTo>
                  <a:pt x="120650" y="372110"/>
                </a:lnTo>
                <a:lnTo>
                  <a:pt x="105790" y="381000"/>
                </a:lnTo>
                <a:lnTo>
                  <a:pt x="100837" y="389890"/>
                </a:lnTo>
                <a:lnTo>
                  <a:pt x="406357" y="389890"/>
                </a:lnTo>
                <a:lnTo>
                  <a:pt x="416433" y="379730"/>
                </a:lnTo>
                <a:lnTo>
                  <a:pt x="431038" y="361950"/>
                </a:lnTo>
                <a:lnTo>
                  <a:pt x="435737" y="351790"/>
                </a:lnTo>
                <a:lnTo>
                  <a:pt x="447675" y="340360"/>
                </a:lnTo>
                <a:lnTo>
                  <a:pt x="447909" y="337820"/>
                </a:lnTo>
                <a:close/>
              </a:path>
              <a:path w="538479" h="477519">
                <a:moveTo>
                  <a:pt x="490431" y="323850"/>
                </a:moveTo>
                <a:lnTo>
                  <a:pt x="449199" y="323850"/>
                </a:lnTo>
                <a:lnTo>
                  <a:pt x="455167" y="325120"/>
                </a:lnTo>
                <a:lnTo>
                  <a:pt x="460375" y="334010"/>
                </a:lnTo>
                <a:lnTo>
                  <a:pt x="460375" y="341630"/>
                </a:lnTo>
                <a:lnTo>
                  <a:pt x="471424" y="350520"/>
                </a:lnTo>
                <a:lnTo>
                  <a:pt x="474979" y="336550"/>
                </a:lnTo>
                <a:lnTo>
                  <a:pt x="487045" y="330200"/>
                </a:lnTo>
                <a:lnTo>
                  <a:pt x="490431" y="323850"/>
                </a:lnTo>
                <a:close/>
              </a:path>
              <a:path w="538479" h="477519">
                <a:moveTo>
                  <a:pt x="499363" y="303530"/>
                </a:moveTo>
                <a:lnTo>
                  <a:pt x="133858" y="303530"/>
                </a:lnTo>
                <a:lnTo>
                  <a:pt x="125984" y="316230"/>
                </a:lnTo>
                <a:lnTo>
                  <a:pt x="127126" y="325120"/>
                </a:lnTo>
                <a:lnTo>
                  <a:pt x="125475" y="332740"/>
                </a:lnTo>
                <a:lnTo>
                  <a:pt x="116839" y="342900"/>
                </a:lnTo>
                <a:lnTo>
                  <a:pt x="133603" y="337820"/>
                </a:lnTo>
                <a:lnTo>
                  <a:pt x="447909" y="337820"/>
                </a:lnTo>
                <a:lnTo>
                  <a:pt x="449199" y="323850"/>
                </a:lnTo>
                <a:lnTo>
                  <a:pt x="490431" y="323850"/>
                </a:lnTo>
                <a:lnTo>
                  <a:pt x="495173" y="314960"/>
                </a:lnTo>
                <a:lnTo>
                  <a:pt x="499363" y="303530"/>
                </a:lnTo>
                <a:close/>
              </a:path>
              <a:path w="538479" h="477519">
                <a:moveTo>
                  <a:pt x="133858" y="303530"/>
                </a:moveTo>
                <a:lnTo>
                  <a:pt x="112267" y="303530"/>
                </a:lnTo>
                <a:lnTo>
                  <a:pt x="113919" y="311150"/>
                </a:lnTo>
                <a:lnTo>
                  <a:pt x="118745" y="317500"/>
                </a:lnTo>
                <a:lnTo>
                  <a:pt x="124713" y="304800"/>
                </a:lnTo>
                <a:lnTo>
                  <a:pt x="133858" y="303530"/>
                </a:lnTo>
                <a:close/>
              </a:path>
              <a:path w="538479" h="477519">
                <a:moveTo>
                  <a:pt x="519895" y="265430"/>
                </a:moveTo>
                <a:lnTo>
                  <a:pt x="96012" y="265430"/>
                </a:lnTo>
                <a:lnTo>
                  <a:pt x="102742" y="267970"/>
                </a:lnTo>
                <a:lnTo>
                  <a:pt x="106552" y="288290"/>
                </a:lnTo>
                <a:lnTo>
                  <a:pt x="107061" y="299720"/>
                </a:lnTo>
                <a:lnTo>
                  <a:pt x="107950" y="304800"/>
                </a:lnTo>
                <a:lnTo>
                  <a:pt x="112267" y="303530"/>
                </a:lnTo>
                <a:lnTo>
                  <a:pt x="499363" y="303530"/>
                </a:lnTo>
                <a:lnTo>
                  <a:pt x="501692" y="297180"/>
                </a:lnTo>
                <a:lnTo>
                  <a:pt x="495173" y="297180"/>
                </a:lnTo>
                <a:lnTo>
                  <a:pt x="488696" y="295910"/>
                </a:lnTo>
                <a:lnTo>
                  <a:pt x="493267" y="288290"/>
                </a:lnTo>
                <a:lnTo>
                  <a:pt x="491363" y="284480"/>
                </a:lnTo>
                <a:lnTo>
                  <a:pt x="499745" y="284480"/>
                </a:lnTo>
                <a:lnTo>
                  <a:pt x="499745" y="274320"/>
                </a:lnTo>
                <a:lnTo>
                  <a:pt x="517905" y="269240"/>
                </a:lnTo>
                <a:lnTo>
                  <a:pt x="519895" y="265430"/>
                </a:lnTo>
                <a:close/>
              </a:path>
              <a:path w="538479" h="477519">
                <a:moveTo>
                  <a:pt x="504951" y="288290"/>
                </a:moveTo>
                <a:lnTo>
                  <a:pt x="495173" y="297180"/>
                </a:lnTo>
                <a:lnTo>
                  <a:pt x="501692" y="297180"/>
                </a:lnTo>
                <a:lnTo>
                  <a:pt x="504951" y="288290"/>
                </a:lnTo>
                <a:close/>
              </a:path>
              <a:path w="538479" h="477519">
                <a:moveTo>
                  <a:pt x="499745" y="284480"/>
                </a:moveTo>
                <a:lnTo>
                  <a:pt x="491363" y="284480"/>
                </a:lnTo>
                <a:lnTo>
                  <a:pt x="499745" y="285750"/>
                </a:lnTo>
                <a:lnTo>
                  <a:pt x="499745" y="284480"/>
                </a:lnTo>
                <a:close/>
              </a:path>
              <a:path w="538479" h="477519">
                <a:moveTo>
                  <a:pt x="84709" y="232410"/>
                </a:moveTo>
                <a:lnTo>
                  <a:pt x="75691" y="242570"/>
                </a:lnTo>
                <a:lnTo>
                  <a:pt x="64642" y="242570"/>
                </a:lnTo>
                <a:lnTo>
                  <a:pt x="58420" y="250190"/>
                </a:lnTo>
                <a:lnTo>
                  <a:pt x="42163" y="256540"/>
                </a:lnTo>
                <a:lnTo>
                  <a:pt x="29717" y="257810"/>
                </a:lnTo>
                <a:lnTo>
                  <a:pt x="28448" y="271780"/>
                </a:lnTo>
                <a:lnTo>
                  <a:pt x="32765" y="279400"/>
                </a:lnTo>
                <a:lnTo>
                  <a:pt x="43052" y="276860"/>
                </a:lnTo>
                <a:lnTo>
                  <a:pt x="51942" y="267970"/>
                </a:lnTo>
                <a:lnTo>
                  <a:pt x="60833" y="264160"/>
                </a:lnTo>
                <a:lnTo>
                  <a:pt x="520558" y="264160"/>
                </a:lnTo>
                <a:lnTo>
                  <a:pt x="523875" y="257810"/>
                </a:lnTo>
                <a:lnTo>
                  <a:pt x="527685" y="254000"/>
                </a:lnTo>
                <a:lnTo>
                  <a:pt x="527685" y="241300"/>
                </a:lnTo>
                <a:lnTo>
                  <a:pt x="531431" y="238760"/>
                </a:lnTo>
                <a:lnTo>
                  <a:pt x="90297" y="238760"/>
                </a:lnTo>
                <a:lnTo>
                  <a:pt x="84709" y="232410"/>
                </a:lnTo>
                <a:close/>
              </a:path>
              <a:path w="538479" h="477519">
                <a:moveTo>
                  <a:pt x="520558" y="264160"/>
                </a:moveTo>
                <a:lnTo>
                  <a:pt x="71627" y="264160"/>
                </a:lnTo>
                <a:lnTo>
                  <a:pt x="80010" y="266700"/>
                </a:lnTo>
                <a:lnTo>
                  <a:pt x="84327" y="271780"/>
                </a:lnTo>
                <a:lnTo>
                  <a:pt x="96012" y="265430"/>
                </a:lnTo>
                <a:lnTo>
                  <a:pt x="519895" y="265430"/>
                </a:lnTo>
                <a:lnTo>
                  <a:pt x="520558" y="264160"/>
                </a:lnTo>
                <a:close/>
              </a:path>
              <a:path w="538479" h="477519">
                <a:moveTo>
                  <a:pt x="98933" y="229870"/>
                </a:moveTo>
                <a:lnTo>
                  <a:pt x="90297" y="238760"/>
                </a:lnTo>
                <a:lnTo>
                  <a:pt x="531431" y="238760"/>
                </a:lnTo>
                <a:lnTo>
                  <a:pt x="535177" y="236220"/>
                </a:lnTo>
                <a:lnTo>
                  <a:pt x="128142" y="236220"/>
                </a:lnTo>
                <a:lnTo>
                  <a:pt x="107950" y="234950"/>
                </a:lnTo>
                <a:lnTo>
                  <a:pt x="98933" y="229870"/>
                </a:lnTo>
                <a:close/>
              </a:path>
              <a:path w="538479" h="477519">
                <a:moveTo>
                  <a:pt x="527449" y="208280"/>
                </a:moveTo>
                <a:lnTo>
                  <a:pt x="136271" y="208280"/>
                </a:lnTo>
                <a:lnTo>
                  <a:pt x="128142" y="236220"/>
                </a:lnTo>
                <a:lnTo>
                  <a:pt x="535177" y="236220"/>
                </a:lnTo>
                <a:lnTo>
                  <a:pt x="538479" y="222250"/>
                </a:lnTo>
                <a:lnTo>
                  <a:pt x="538209" y="212090"/>
                </a:lnTo>
                <a:lnTo>
                  <a:pt x="528701" y="212090"/>
                </a:lnTo>
                <a:lnTo>
                  <a:pt x="527449" y="208280"/>
                </a:lnTo>
                <a:close/>
              </a:path>
              <a:path w="538479" h="477519">
                <a:moveTo>
                  <a:pt x="157206" y="161290"/>
                </a:moveTo>
                <a:lnTo>
                  <a:pt x="122047" y="161290"/>
                </a:lnTo>
                <a:lnTo>
                  <a:pt x="131445" y="168910"/>
                </a:lnTo>
                <a:lnTo>
                  <a:pt x="131952" y="172720"/>
                </a:lnTo>
                <a:lnTo>
                  <a:pt x="116332" y="186690"/>
                </a:lnTo>
                <a:lnTo>
                  <a:pt x="111378" y="194310"/>
                </a:lnTo>
                <a:lnTo>
                  <a:pt x="105155" y="196850"/>
                </a:lnTo>
                <a:lnTo>
                  <a:pt x="98933" y="207010"/>
                </a:lnTo>
                <a:lnTo>
                  <a:pt x="98171" y="215900"/>
                </a:lnTo>
                <a:lnTo>
                  <a:pt x="117855" y="219710"/>
                </a:lnTo>
                <a:lnTo>
                  <a:pt x="124713" y="223520"/>
                </a:lnTo>
                <a:lnTo>
                  <a:pt x="129539" y="212090"/>
                </a:lnTo>
                <a:lnTo>
                  <a:pt x="136271" y="208280"/>
                </a:lnTo>
                <a:lnTo>
                  <a:pt x="527449" y="208280"/>
                </a:lnTo>
                <a:lnTo>
                  <a:pt x="526197" y="204470"/>
                </a:lnTo>
                <a:lnTo>
                  <a:pt x="161798" y="204470"/>
                </a:lnTo>
                <a:lnTo>
                  <a:pt x="161798" y="185420"/>
                </a:lnTo>
                <a:lnTo>
                  <a:pt x="160909" y="175260"/>
                </a:lnTo>
                <a:lnTo>
                  <a:pt x="153035" y="170180"/>
                </a:lnTo>
                <a:lnTo>
                  <a:pt x="157734" y="165100"/>
                </a:lnTo>
                <a:lnTo>
                  <a:pt x="157206" y="161290"/>
                </a:lnTo>
                <a:close/>
              </a:path>
              <a:path w="538479" h="477519">
                <a:moveTo>
                  <a:pt x="537972" y="203200"/>
                </a:moveTo>
                <a:lnTo>
                  <a:pt x="535177" y="210820"/>
                </a:lnTo>
                <a:lnTo>
                  <a:pt x="528701" y="212090"/>
                </a:lnTo>
                <a:lnTo>
                  <a:pt x="538209" y="212090"/>
                </a:lnTo>
                <a:lnTo>
                  <a:pt x="537972" y="203200"/>
                </a:lnTo>
                <a:close/>
              </a:path>
              <a:path w="538479" h="477519">
                <a:moveTo>
                  <a:pt x="183641" y="137160"/>
                </a:moveTo>
                <a:lnTo>
                  <a:pt x="179324" y="149860"/>
                </a:lnTo>
                <a:lnTo>
                  <a:pt x="180086" y="176530"/>
                </a:lnTo>
                <a:lnTo>
                  <a:pt x="169037" y="179070"/>
                </a:lnTo>
                <a:lnTo>
                  <a:pt x="168528" y="190500"/>
                </a:lnTo>
                <a:lnTo>
                  <a:pt x="161798" y="204470"/>
                </a:lnTo>
                <a:lnTo>
                  <a:pt x="526197" y="204470"/>
                </a:lnTo>
                <a:lnTo>
                  <a:pt x="522859" y="194310"/>
                </a:lnTo>
                <a:lnTo>
                  <a:pt x="528192" y="186690"/>
                </a:lnTo>
                <a:lnTo>
                  <a:pt x="529589" y="172720"/>
                </a:lnTo>
                <a:lnTo>
                  <a:pt x="526113" y="161290"/>
                </a:lnTo>
                <a:lnTo>
                  <a:pt x="198247" y="161290"/>
                </a:lnTo>
                <a:lnTo>
                  <a:pt x="193421" y="149860"/>
                </a:lnTo>
                <a:lnTo>
                  <a:pt x="191262" y="138430"/>
                </a:lnTo>
                <a:lnTo>
                  <a:pt x="183641" y="137160"/>
                </a:lnTo>
                <a:close/>
              </a:path>
              <a:path w="538479" h="477519">
                <a:moveTo>
                  <a:pt x="65289" y="161290"/>
                </a:moveTo>
                <a:lnTo>
                  <a:pt x="21082" y="161290"/>
                </a:lnTo>
                <a:lnTo>
                  <a:pt x="36829" y="173990"/>
                </a:lnTo>
                <a:lnTo>
                  <a:pt x="42163" y="172720"/>
                </a:lnTo>
                <a:lnTo>
                  <a:pt x="56261" y="163830"/>
                </a:lnTo>
                <a:lnTo>
                  <a:pt x="63626" y="163830"/>
                </a:lnTo>
                <a:lnTo>
                  <a:pt x="65289" y="161290"/>
                </a:lnTo>
                <a:close/>
              </a:path>
              <a:path w="538479" h="477519">
                <a:moveTo>
                  <a:pt x="6985" y="143510"/>
                </a:moveTo>
                <a:lnTo>
                  <a:pt x="2921" y="156210"/>
                </a:lnTo>
                <a:lnTo>
                  <a:pt x="0" y="168910"/>
                </a:lnTo>
                <a:lnTo>
                  <a:pt x="21082" y="161290"/>
                </a:lnTo>
                <a:lnTo>
                  <a:pt x="65289" y="161290"/>
                </a:lnTo>
                <a:lnTo>
                  <a:pt x="66120" y="160020"/>
                </a:lnTo>
                <a:lnTo>
                  <a:pt x="30352" y="160020"/>
                </a:lnTo>
                <a:lnTo>
                  <a:pt x="12446" y="149860"/>
                </a:lnTo>
                <a:lnTo>
                  <a:pt x="6985" y="143510"/>
                </a:lnTo>
                <a:close/>
              </a:path>
              <a:path w="538479" h="477519">
                <a:moveTo>
                  <a:pt x="150170" y="156210"/>
                </a:moveTo>
                <a:lnTo>
                  <a:pt x="106552" y="156210"/>
                </a:lnTo>
                <a:lnTo>
                  <a:pt x="110362" y="161290"/>
                </a:lnTo>
                <a:lnTo>
                  <a:pt x="110871" y="168910"/>
                </a:lnTo>
                <a:lnTo>
                  <a:pt x="117348" y="168910"/>
                </a:lnTo>
                <a:lnTo>
                  <a:pt x="122047" y="161290"/>
                </a:lnTo>
                <a:lnTo>
                  <a:pt x="157206" y="161290"/>
                </a:lnTo>
                <a:lnTo>
                  <a:pt x="156678" y="157480"/>
                </a:lnTo>
                <a:lnTo>
                  <a:pt x="150113" y="157480"/>
                </a:lnTo>
                <a:lnTo>
                  <a:pt x="150170" y="156210"/>
                </a:lnTo>
                <a:close/>
              </a:path>
              <a:path w="538479" h="477519">
                <a:moveTo>
                  <a:pt x="208534" y="66040"/>
                </a:moveTo>
                <a:lnTo>
                  <a:pt x="203073" y="69850"/>
                </a:lnTo>
                <a:lnTo>
                  <a:pt x="203453" y="85090"/>
                </a:lnTo>
                <a:lnTo>
                  <a:pt x="208534" y="114300"/>
                </a:lnTo>
                <a:lnTo>
                  <a:pt x="207390" y="132080"/>
                </a:lnTo>
                <a:lnTo>
                  <a:pt x="203453" y="149860"/>
                </a:lnTo>
                <a:lnTo>
                  <a:pt x="198247" y="161290"/>
                </a:lnTo>
                <a:lnTo>
                  <a:pt x="526113" y="161290"/>
                </a:lnTo>
                <a:lnTo>
                  <a:pt x="523409" y="152400"/>
                </a:lnTo>
                <a:lnTo>
                  <a:pt x="513841" y="152400"/>
                </a:lnTo>
                <a:lnTo>
                  <a:pt x="500125" y="146050"/>
                </a:lnTo>
                <a:lnTo>
                  <a:pt x="498935" y="139700"/>
                </a:lnTo>
                <a:lnTo>
                  <a:pt x="314071" y="139700"/>
                </a:lnTo>
                <a:lnTo>
                  <a:pt x="311530" y="130810"/>
                </a:lnTo>
                <a:lnTo>
                  <a:pt x="310959" y="127000"/>
                </a:lnTo>
                <a:lnTo>
                  <a:pt x="239902" y="127000"/>
                </a:lnTo>
                <a:lnTo>
                  <a:pt x="236982" y="111760"/>
                </a:lnTo>
                <a:lnTo>
                  <a:pt x="227964" y="90170"/>
                </a:lnTo>
                <a:lnTo>
                  <a:pt x="213867" y="69850"/>
                </a:lnTo>
                <a:lnTo>
                  <a:pt x="208534" y="66040"/>
                </a:lnTo>
                <a:close/>
              </a:path>
              <a:path w="538479" h="477519">
                <a:moveTo>
                  <a:pt x="17779" y="114300"/>
                </a:moveTo>
                <a:lnTo>
                  <a:pt x="22478" y="130810"/>
                </a:lnTo>
                <a:lnTo>
                  <a:pt x="31876" y="137160"/>
                </a:lnTo>
                <a:lnTo>
                  <a:pt x="30861" y="146050"/>
                </a:lnTo>
                <a:lnTo>
                  <a:pt x="27559" y="147320"/>
                </a:lnTo>
                <a:lnTo>
                  <a:pt x="37591" y="152400"/>
                </a:lnTo>
                <a:lnTo>
                  <a:pt x="30352" y="160020"/>
                </a:lnTo>
                <a:lnTo>
                  <a:pt x="66120" y="160020"/>
                </a:lnTo>
                <a:lnTo>
                  <a:pt x="72771" y="149860"/>
                </a:lnTo>
                <a:lnTo>
                  <a:pt x="79248" y="146050"/>
                </a:lnTo>
                <a:lnTo>
                  <a:pt x="150622" y="146050"/>
                </a:lnTo>
                <a:lnTo>
                  <a:pt x="143840" y="142240"/>
                </a:lnTo>
                <a:lnTo>
                  <a:pt x="47116" y="142240"/>
                </a:lnTo>
                <a:lnTo>
                  <a:pt x="38735" y="127000"/>
                </a:lnTo>
                <a:lnTo>
                  <a:pt x="17779" y="114300"/>
                </a:lnTo>
                <a:close/>
              </a:path>
              <a:path w="538479" h="477519">
                <a:moveTo>
                  <a:pt x="150622" y="146050"/>
                </a:moveTo>
                <a:lnTo>
                  <a:pt x="79248" y="146050"/>
                </a:lnTo>
                <a:lnTo>
                  <a:pt x="99313" y="148590"/>
                </a:lnTo>
                <a:lnTo>
                  <a:pt x="102742" y="149860"/>
                </a:lnTo>
                <a:lnTo>
                  <a:pt x="105790" y="160020"/>
                </a:lnTo>
                <a:lnTo>
                  <a:pt x="106552" y="156210"/>
                </a:lnTo>
                <a:lnTo>
                  <a:pt x="150170" y="156210"/>
                </a:lnTo>
                <a:lnTo>
                  <a:pt x="150622" y="146050"/>
                </a:lnTo>
                <a:close/>
              </a:path>
              <a:path w="538479" h="477519">
                <a:moveTo>
                  <a:pt x="155448" y="148590"/>
                </a:moveTo>
                <a:lnTo>
                  <a:pt x="150113" y="157480"/>
                </a:lnTo>
                <a:lnTo>
                  <a:pt x="156678" y="157480"/>
                </a:lnTo>
                <a:lnTo>
                  <a:pt x="155448" y="148590"/>
                </a:lnTo>
                <a:close/>
              </a:path>
              <a:path w="538479" h="477519">
                <a:moveTo>
                  <a:pt x="516000" y="134620"/>
                </a:moveTo>
                <a:lnTo>
                  <a:pt x="513841" y="152400"/>
                </a:lnTo>
                <a:lnTo>
                  <a:pt x="523409" y="152400"/>
                </a:lnTo>
                <a:lnTo>
                  <a:pt x="520319" y="142240"/>
                </a:lnTo>
                <a:lnTo>
                  <a:pt x="516000" y="134620"/>
                </a:lnTo>
                <a:close/>
              </a:path>
              <a:path w="538479" h="477519">
                <a:moveTo>
                  <a:pt x="156590" y="118110"/>
                </a:moveTo>
                <a:lnTo>
                  <a:pt x="61595" y="118110"/>
                </a:lnTo>
                <a:lnTo>
                  <a:pt x="60325" y="127000"/>
                </a:lnTo>
                <a:lnTo>
                  <a:pt x="55117" y="130810"/>
                </a:lnTo>
                <a:lnTo>
                  <a:pt x="62737" y="137160"/>
                </a:lnTo>
                <a:lnTo>
                  <a:pt x="47116" y="142240"/>
                </a:lnTo>
                <a:lnTo>
                  <a:pt x="143840" y="142240"/>
                </a:lnTo>
                <a:lnTo>
                  <a:pt x="139319" y="139700"/>
                </a:lnTo>
                <a:lnTo>
                  <a:pt x="136271" y="125730"/>
                </a:lnTo>
                <a:lnTo>
                  <a:pt x="151587" y="125730"/>
                </a:lnTo>
                <a:lnTo>
                  <a:pt x="152273" y="121920"/>
                </a:lnTo>
                <a:lnTo>
                  <a:pt x="156590" y="118110"/>
                </a:lnTo>
                <a:close/>
              </a:path>
              <a:path w="538479" h="477519">
                <a:moveTo>
                  <a:pt x="310769" y="57150"/>
                </a:moveTo>
                <a:lnTo>
                  <a:pt x="306959" y="59690"/>
                </a:lnTo>
                <a:lnTo>
                  <a:pt x="307213" y="71120"/>
                </a:lnTo>
                <a:lnTo>
                  <a:pt x="314833" y="96520"/>
                </a:lnTo>
                <a:lnTo>
                  <a:pt x="316229" y="105410"/>
                </a:lnTo>
                <a:lnTo>
                  <a:pt x="316229" y="121920"/>
                </a:lnTo>
                <a:lnTo>
                  <a:pt x="314071" y="139700"/>
                </a:lnTo>
                <a:lnTo>
                  <a:pt x="498935" y="139700"/>
                </a:lnTo>
                <a:lnTo>
                  <a:pt x="498221" y="135890"/>
                </a:lnTo>
                <a:lnTo>
                  <a:pt x="499411" y="129540"/>
                </a:lnTo>
                <a:lnTo>
                  <a:pt x="478409" y="129540"/>
                </a:lnTo>
                <a:lnTo>
                  <a:pt x="478409" y="116840"/>
                </a:lnTo>
                <a:lnTo>
                  <a:pt x="483362" y="97790"/>
                </a:lnTo>
                <a:lnTo>
                  <a:pt x="481527" y="85090"/>
                </a:lnTo>
                <a:lnTo>
                  <a:pt x="336930" y="85090"/>
                </a:lnTo>
                <a:lnTo>
                  <a:pt x="329946" y="69850"/>
                </a:lnTo>
                <a:lnTo>
                  <a:pt x="320548" y="59690"/>
                </a:lnTo>
                <a:lnTo>
                  <a:pt x="310769" y="57150"/>
                </a:lnTo>
                <a:close/>
              </a:path>
              <a:path w="538479" h="477519">
                <a:moveTo>
                  <a:pt x="151587" y="125730"/>
                </a:moveTo>
                <a:lnTo>
                  <a:pt x="136271" y="125730"/>
                </a:lnTo>
                <a:lnTo>
                  <a:pt x="147447" y="133350"/>
                </a:lnTo>
                <a:lnTo>
                  <a:pt x="151129" y="128270"/>
                </a:lnTo>
                <a:lnTo>
                  <a:pt x="151587" y="125730"/>
                </a:lnTo>
                <a:close/>
              </a:path>
              <a:path w="538479" h="477519">
                <a:moveTo>
                  <a:pt x="500125" y="125730"/>
                </a:moveTo>
                <a:lnTo>
                  <a:pt x="478409" y="129540"/>
                </a:lnTo>
                <a:lnTo>
                  <a:pt x="499411" y="129540"/>
                </a:lnTo>
                <a:lnTo>
                  <a:pt x="500125" y="125730"/>
                </a:lnTo>
                <a:close/>
              </a:path>
              <a:path w="538479" h="477519">
                <a:moveTo>
                  <a:pt x="260476" y="73660"/>
                </a:moveTo>
                <a:lnTo>
                  <a:pt x="250189" y="78740"/>
                </a:lnTo>
                <a:lnTo>
                  <a:pt x="252349" y="90170"/>
                </a:lnTo>
                <a:lnTo>
                  <a:pt x="252857" y="104140"/>
                </a:lnTo>
                <a:lnTo>
                  <a:pt x="250698" y="121920"/>
                </a:lnTo>
                <a:lnTo>
                  <a:pt x="245872" y="127000"/>
                </a:lnTo>
                <a:lnTo>
                  <a:pt x="310959" y="127000"/>
                </a:lnTo>
                <a:lnTo>
                  <a:pt x="308863" y="113030"/>
                </a:lnTo>
                <a:lnTo>
                  <a:pt x="303784" y="100330"/>
                </a:lnTo>
                <a:lnTo>
                  <a:pt x="296672" y="90170"/>
                </a:lnTo>
                <a:lnTo>
                  <a:pt x="294661" y="77470"/>
                </a:lnTo>
                <a:lnTo>
                  <a:pt x="265811" y="77470"/>
                </a:lnTo>
                <a:lnTo>
                  <a:pt x="260476" y="73660"/>
                </a:lnTo>
                <a:close/>
              </a:path>
              <a:path w="538479" h="477519">
                <a:moveTo>
                  <a:pt x="33957" y="80272"/>
                </a:moveTo>
                <a:lnTo>
                  <a:pt x="39242" y="92710"/>
                </a:lnTo>
                <a:lnTo>
                  <a:pt x="46482" y="101600"/>
                </a:lnTo>
                <a:lnTo>
                  <a:pt x="36829" y="104140"/>
                </a:lnTo>
                <a:lnTo>
                  <a:pt x="36195" y="107950"/>
                </a:lnTo>
                <a:lnTo>
                  <a:pt x="44830" y="121920"/>
                </a:lnTo>
                <a:lnTo>
                  <a:pt x="61595" y="118110"/>
                </a:lnTo>
                <a:lnTo>
                  <a:pt x="156590" y="118110"/>
                </a:lnTo>
                <a:lnTo>
                  <a:pt x="156063" y="110490"/>
                </a:lnTo>
                <a:lnTo>
                  <a:pt x="100837" y="110490"/>
                </a:lnTo>
                <a:lnTo>
                  <a:pt x="100399" y="109220"/>
                </a:lnTo>
                <a:lnTo>
                  <a:pt x="92710" y="109220"/>
                </a:lnTo>
                <a:lnTo>
                  <a:pt x="90297" y="93980"/>
                </a:lnTo>
                <a:lnTo>
                  <a:pt x="88688" y="91440"/>
                </a:lnTo>
                <a:lnTo>
                  <a:pt x="77850" y="91440"/>
                </a:lnTo>
                <a:lnTo>
                  <a:pt x="71120" y="88900"/>
                </a:lnTo>
                <a:lnTo>
                  <a:pt x="70167" y="87630"/>
                </a:lnTo>
                <a:lnTo>
                  <a:pt x="45974" y="87630"/>
                </a:lnTo>
                <a:lnTo>
                  <a:pt x="33957" y="80272"/>
                </a:lnTo>
                <a:close/>
              </a:path>
              <a:path w="538479" h="477519">
                <a:moveTo>
                  <a:pt x="83820" y="39370"/>
                </a:moveTo>
                <a:lnTo>
                  <a:pt x="78232" y="52070"/>
                </a:lnTo>
                <a:lnTo>
                  <a:pt x="85725" y="60960"/>
                </a:lnTo>
                <a:lnTo>
                  <a:pt x="100837" y="71120"/>
                </a:lnTo>
                <a:lnTo>
                  <a:pt x="99822" y="78740"/>
                </a:lnTo>
                <a:lnTo>
                  <a:pt x="106552" y="93980"/>
                </a:lnTo>
                <a:lnTo>
                  <a:pt x="100837" y="110490"/>
                </a:lnTo>
                <a:lnTo>
                  <a:pt x="156063" y="110490"/>
                </a:lnTo>
                <a:lnTo>
                  <a:pt x="155448" y="101600"/>
                </a:lnTo>
                <a:lnTo>
                  <a:pt x="145287" y="92710"/>
                </a:lnTo>
                <a:lnTo>
                  <a:pt x="153924" y="83820"/>
                </a:lnTo>
                <a:lnTo>
                  <a:pt x="147447" y="74930"/>
                </a:lnTo>
                <a:lnTo>
                  <a:pt x="138429" y="71120"/>
                </a:lnTo>
                <a:lnTo>
                  <a:pt x="128524" y="57150"/>
                </a:lnTo>
                <a:lnTo>
                  <a:pt x="125234" y="48260"/>
                </a:lnTo>
                <a:lnTo>
                  <a:pt x="91186" y="48260"/>
                </a:lnTo>
                <a:lnTo>
                  <a:pt x="83820" y="39370"/>
                </a:lnTo>
                <a:close/>
              </a:path>
              <a:path w="538479" h="477519">
                <a:moveTo>
                  <a:pt x="96012" y="96520"/>
                </a:moveTo>
                <a:lnTo>
                  <a:pt x="92710" y="109220"/>
                </a:lnTo>
                <a:lnTo>
                  <a:pt x="100399" y="109220"/>
                </a:lnTo>
                <a:lnTo>
                  <a:pt x="96012" y="96520"/>
                </a:lnTo>
                <a:close/>
              </a:path>
              <a:path w="538479" h="477519">
                <a:moveTo>
                  <a:pt x="83058" y="82550"/>
                </a:moveTo>
                <a:lnTo>
                  <a:pt x="77850" y="91440"/>
                </a:lnTo>
                <a:lnTo>
                  <a:pt x="88688" y="91440"/>
                </a:lnTo>
                <a:lnTo>
                  <a:pt x="83058" y="82550"/>
                </a:lnTo>
                <a:close/>
              </a:path>
              <a:path w="538479" h="477519">
                <a:moveTo>
                  <a:pt x="41655" y="69850"/>
                </a:moveTo>
                <a:lnTo>
                  <a:pt x="48133" y="83820"/>
                </a:lnTo>
                <a:lnTo>
                  <a:pt x="45974" y="87630"/>
                </a:lnTo>
                <a:lnTo>
                  <a:pt x="70167" y="87630"/>
                </a:lnTo>
                <a:lnTo>
                  <a:pt x="69214" y="86360"/>
                </a:lnTo>
                <a:lnTo>
                  <a:pt x="68888" y="74930"/>
                </a:lnTo>
                <a:lnTo>
                  <a:pt x="51180" y="74930"/>
                </a:lnTo>
                <a:lnTo>
                  <a:pt x="41655" y="69850"/>
                </a:lnTo>
                <a:close/>
              </a:path>
              <a:path w="538479" h="477519">
                <a:moveTo>
                  <a:pt x="366140" y="55880"/>
                </a:moveTo>
                <a:lnTo>
                  <a:pt x="354075" y="58420"/>
                </a:lnTo>
                <a:lnTo>
                  <a:pt x="354075" y="66040"/>
                </a:lnTo>
                <a:lnTo>
                  <a:pt x="350012" y="77470"/>
                </a:lnTo>
                <a:lnTo>
                  <a:pt x="345059" y="83820"/>
                </a:lnTo>
                <a:lnTo>
                  <a:pt x="336930" y="85090"/>
                </a:lnTo>
                <a:lnTo>
                  <a:pt x="467105" y="85090"/>
                </a:lnTo>
                <a:lnTo>
                  <a:pt x="462279" y="80010"/>
                </a:lnTo>
                <a:lnTo>
                  <a:pt x="459486" y="69850"/>
                </a:lnTo>
                <a:lnTo>
                  <a:pt x="460081" y="68580"/>
                </a:lnTo>
                <a:lnTo>
                  <a:pt x="378078" y="68580"/>
                </a:lnTo>
                <a:lnTo>
                  <a:pt x="367538" y="66040"/>
                </a:lnTo>
                <a:lnTo>
                  <a:pt x="366140" y="55880"/>
                </a:lnTo>
                <a:close/>
              </a:path>
              <a:path w="538479" h="477519">
                <a:moveTo>
                  <a:pt x="480060" y="74930"/>
                </a:moveTo>
                <a:lnTo>
                  <a:pt x="467105" y="85090"/>
                </a:lnTo>
                <a:lnTo>
                  <a:pt x="481527" y="85090"/>
                </a:lnTo>
                <a:lnTo>
                  <a:pt x="480060" y="74930"/>
                </a:lnTo>
                <a:close/>
              </a:path>
              <a:path w="538479" h="477519">
                <a:moveTo>
                  <a:pt x="32765" y="77470"/>
                </a:moveTo>
                <a:lnTo>
                  <a:pt x="33527" y="80010"/>
                </a:lnTo>
                <a:lnTo>
                  <a:pt x="33957" y="80272"/>
                </a:lnTo>
                <a:lnTo>
                  <a:pt x="32765" y="77470"/>
                </a:lnTo>
                <a:close/>
              </a:path>
              <a:path w="538479" h="477519">
                <a:moveTo>
                  <a:pt x="284225" y="54610"/>
                </a:moveTo>
                <a:lnTo>
                  <a:pt x="271272" y="64770"/>
                </a:lnTo>
                <a:lnTo>
                  <a:pt x="265811" y="77470"/>
                </a:lnTo>
                <a:lnTo>
                  <a:pt x="294661" y="77470"/>
                </a:lnTo>
                <a:lnTo>
                  <a:pt x="294259" y="74930"/>
                </a:lnTo>
                <a:lnTo>
                  <a:pt x="288544" y="73660"/>
                </a:lnTo>
                <a:lnTo>
                  <a:pt x="286258" y="66040"/>
                </a:lnTo>
                <a:lnTo>
                  <a:pt x="284225" y="66040"/>
                </a:lnTo>
                <a:lnTo>
                  <a:pt x="284225" y="54610"/>
                </a:lnTo>
                <a:close/>
              </a:path>
              <a:path w="538479" h="477519">
                <a:moveTo>
                  <a:pt x="51180" y="57150"/>
                </a:moveTo>
                <a:lnTo>
                  <a:pt x="44069" y="60960"/>
                </a:lnTo>
                <a:lnTo>
                  <a:pt x="51180" y="74930"/>
                </a:lnTo>
                <a:lnTo>
                  <a:pt x="68888" y="74930"/>
                </a:lnTo>
                <a:lnTo>
                  <a:pt x="68707" y="68580"/>
                </a:lnTo>
                <a:lnTo>
                  <a:pt x="51180" y="57150"/>
                </a:lnTo>
                <a:close/>
              </a:path>
              <a:path w="538479" h="477519">
                <a:moveTo>
                  <a:pt x="406526" y="0"/>
                </a:moveTo>
                <a:lnTo>
                  <a:pt x="400050" y="10160"/>
                </a:lnTo>
                <a:lnTo>
                  <a:pt x="390271" y="10160"/>
                </a:lnTo>
                <a:lnTo>
                  <a:pt x="393191" y="20320"/>
                </a:lnTo>
                <a:lnTo>
                  <a:pt x="395350" y="34290"/>
                </a:lnTo>
                <a:lnTo>
                  <a:pt x="395350" y="59690"/>
                </a:lnTo>
                <a:lnTo>
                  <a:pt x="386207" y="62230"/>
                </a:lnTo>
                <a:lnTo>
                  <a:pt x="378078" y="68580"/>
                </a:lnTo>
                <a:lnTo>
                  <a:pt x="460081" y="68580"/>
                </a:lnTo>
                <a:lnTo>
                  <a:pt x="464849" y="58420"/>
                </a:lnTo>
                <a:lnTo>
                  <a:pt x="442213" y="58420"/>
                </a:lnTo>
                <a:lnTo>
                  <a:pt x="427609" y="44450"/>
                </a:lnTo>
                <a:lnTo>
                  <a:pt x="430022" y="38100"/>
                </a:lnTo>
                <a:lnTo>
                  <a:pt x="428625" y="24130"/>
                </a:lnTo>
                <a:lnTo>
                  <a:pt x="417322" y="16510"/>
                </a:lnTo>
                <a:lnTo>
                  <a:pt x="414274" y="2540"/>
                </a:lnTo>
                <a:lnTo>
                  <a:pt x="406526" y="0"/>
                </a:lnTo>
                <a:close/>
              </a:path>
              <a:path w="538479" h="477519">
                <a:moveTo>
                  <a:pt x="285876" y="64770"/>
                </a:moveTo>
                <a:lnTo>
                  <a:pt x="284225" y="66040"/>
                </a:lnTo>
                <a:lnTo>
                  <a:pt x="286258" y="66040"/>
                </a:lnTo>
                <a:lnTo>
                  <a:pt x="285876" y="64770"/>
                </a:lnTo>
                <a:close/>
              </a:path>
              <a:path w="538479" h="477519">
                <a:moveTo>
                  <a:pt x="484377" y="22860"/>
                </a:moveTo>
                <a:lnTo>
                  <a:pt x="473075" y="25400"/>
                </a:lnTo>
                <a:lnTo>
                  <a:pt x="467105" y="29210"/>
                </a:lnTo>
                <a:lnTo>
                  <a:pt x="462279" y="43180"/>
                </a:lnTo>
                <a:lnTo>
                  <a:pt x="448183" y="44450"/>
                </a:lnTo>
                <a:lnTo>
                  <a:pt x="449199" y="52070"/>
                </a:lnTo>
                <a:lnTo>
                  <a:pt x="447039" y="58420"/>
                </a:lnTo>
                <a:lnTo>
                  <a:pt x="464849" y="58420"/>
                </a:lnTo>
                <a:lnTo>
                  <a:pt x="474979" y="36830"/>
                </a:lnTo>
                <a:lnTo>
                  <a:pt x="488188" y="29210"/>
                </a:lnTo>
                <a:lnTo>
                  <a:pt x="484377" y="22860"/>
                </a:lnTo>
                <a:close/>
              </a:path>
              <a:path w="538479" h="477519">
                <a:moveTo>
                  <a:pt x="105918" y="29210"/>
                </a:moveTo>
                <a:lnTo>
                  <a:pt x="89535" y="29210"/>
                </a:lnTo>
                <a:lnTo>
                  <a:pt x="91694" y="35560"/>
                </a:lnTo>
                <a:lnTo>
                  <a:pt x="99822" y="45720"/>
                </a:lnTo>
                <a:lnTo>
                  <a:pt x="96520" y="48260"/>
                </a:lnTo>
                <a:lnTo>
                  <a:pt x="125234" y="48260"/>
                </a:lnTo>
                <a:lnTo>
                  <a:pt x="123825" y="44450"/>
                </a:lnTo>
                <a:lnTo>
                  <a:pt x="110362" y="39370"/>
                </a:lnTo>
                <a:lnTo>
                  <a:pt x="105918" y="29210"/>
                </a:lnTo>
                <a:close/>
              </a:path>
              <a:path w="538479" h="477519">
                <a:moveTo>
                  <a:pt x="69214" y="12700"/>
                </a:moveTo>
                <a:lnTo>
                  <a:pt x="70612" y="22860"/>
                </a:lnTo>
                <a:lnTo>
                  <a:pt x="67563" y="30480"/>
                </a:lnTo>
                <a:lnTo>
                  <a:pt x="67563" y="33020"/>
                </a:lnTo>
                <a:lnTo>
                  <a:pt x="74929" y="36830"/>
                </a:lnTo>
                <a:lnTo>
                  <a:pt x="83820" y="29210"/>
                </a:lnTo>
                <a:lnTo>
                  <a:pt x="105918" y="29210"/>
                </a:lnTo>
                <a:lnTo>
                  <a:pt x="102584" y="21590"/>
                </a:lnTo>
                <a:lnTo>
                  <a:pt x="97409" y="21590"/>
                </a:lnTo>
                <a:lnTo>
                  <a:pt x="95853" y="20320"/>
                </a:lnTo>
                <a:lnTo>
                  <a:pt x="85725" y="20320"/>
                </a:lnTo>
                <a:lnTo>
                  <a:pt x="81886" y="15240"/>
                </a:lnTo>
                <a:lnTo>
                  <a:pt x="77850" y="15240"/>
                </a:lnTo>
                <a:lnTo>
                  <a:pt x="69214" y="12700"/>
                </a:lnTo>
                <a:close/>
              </a:path>
              <a:path w="538479" h="477519">
                <a:moveTo>
                  <a:pt x="101473" y="19050"/>
                </a:moveTo>
                <a:lnTo>
                  <a:pt x="97409" y="21590"/>
                </a:lnTo>
                <a:lnTo>
                  <a:pt x="102584" y="21590"/>
                </a:lnTo>
                <a:lnTo>
                  <a:pt x="101473" y="19050"/>
                </a:lnTo>
                <a:close/>
              </a:path>
              <a:path w="538479" h="477519">
                <a:moveTo>
                  <a:pt x="91186" y="16510"/>
                </a:moveTo>
                <a:lnTo>
                  <a:pt x="85725" y="20320"/>
                </a:lnTo>
                <a:lnTo>
                  <a:pt x="95853" y="20320"/>
                </a:lnTo>
                <a:lnTo>
                  <a:pt x="91186" y="16510"/>
                </a:lnTo>
                <a:close/>
              </a:path>
              <a:path w="538479" h="477519">
                <a:moveTo>
                  <a:pt x="77088" y="8890"/>
                </a:moveTo>
                <a:lnTo>
                  <a:pt x="77850" y="15240"/>
                </a:lnTo>
                <a:lnTo>
                  <a:pt x="81886" y="15240"/>
                </a:lnTo>
                <a:lnTo>
                  <a:pt x="77088" y="8890"/>
                </a:lnTo>
                <a:close/>
              </a:path>
            </a:pathLst>
          </a:custGeom>
          <a:solidFill>
            <a:srgbClr val="0054A6"/>
          </a:solidFill>
        </p:spPr>
        <p:txBody>
          <a:bodyPr wrap="square" lIns="0" tIns="0" rIns="0" bIns="0" rtlCol="0"/>
          <a:lstStyle/>
          <a:p>
            <a:endParaRPr/>
          </a:p>
        </p:txBody>
      </p:sp>
      <p:sp>
        <p:nvSpPr>
          <p:cNvPr id="7" name="object 9">
            <a:extLst>
              <a:ext uri="{FF2B5EF4-FFF2-40B4-BE49-F238E27FC236}">
                <a16:creationId xmlns:a16="http://schemas.microsoft.com/office/drawing/2014/main" id="{7E21762D-B741-4B23-AFF0-F20337156F58}"/>
              </a:ext>
            </a:extLst>
          </p:cNvPr>
          <p:cNvSpPr txBox="1"/>
          <p:nvPr/>
        </p:nvSpPr>
        <p:spPr>
          <a:xfrm>
            <a:off x="1100137" y="2306319"/>
            <a:ext cx="3144520" cy="505459"/>
          </a:xfrm>
          <a:prstGeom prst="rect">
            <a:avLst/>
          </a:prstGeom>
        </p:spPr>
        <p:txBody>
          <a:bodyPr vert="horz" wrap="square" lIns="0" tIns="16510" rIns="0" bIns="0" rtlCol="0">
            <a:spAutoFit/>
          </a:bodyPr>
          <a:lstStyle/>
          <a:p>
            <a:pPr marL="12700">
              <a:lnSpc>
                <a:spcPct val="100000"/>
              </a:lnSpc>
              <a:spcBef>
                <a:spcPts val="130"/>
              </a:spcBef>
            </a:pPr>
            <a:r>
              <a:rPr sz="850" b="1" spc="25" dirty="0">
                <a:solidFill>
                  <a:srgbClr val="00338D"/>
                </a:solidFill>
                <a:latin typeface="Arial"/>
                <a:cs typeface="Arial"/>
              </a:rPr>
              <a:t>Discounter’s </a:t>
            </a:r>
            <a:r>
              <a:rPr sz="850" b="1" spc="45" dirty="0">
                <a:solidFill>
                  <a:srgbClr val="00338D"/>
                </a:solidFill>
                <a:latin typeface="Arial"/>
                <a:cs typeface="Arial"/>
              </a:rPr>
              <a:t>market </a:t>
            </a:r>
            <a:r>
              <a:rPr sz="850" b="1" spc="10" dirty="0">
                <a:solidFill>
                  <a:srgbClr val="00338D"/>
                </a:solidFill>
                <a:latin typeface="Arial"/>
                <a:cs typeface="Arial"/>
              </a:rPr>
              <a:t>is in </a:t>
            </a:r>
            <a:r>
              <a:rPr sz="850" b="1" spc="25" dirty="0">
                <a:solidFill>
                  <a:srgbClr val="00338D"/>
                </a:solidFill>
                <a:latin typeface="Arial"/>
                <a:cs typeface="Arial"/>
              </a:rPr>
              <a:t>hands </a:t>
            </a:r>
            <a:r>
              <a:rPr sz="850" b="1" spc="20" dirty="0">
                <a:solidFill>
                  <a:srgbClr val="00338D"/>
                </a:solidFill>
                <a:latin typeface="Arial"/>
                <a:cs typeface="Arial"/>
              </a:rPr>
              <a:t>of</a:t>
            </a:r>
            <a:r>
              <a:rPr sz="850" b="1" spc="-150" dirty="0">
                <a:solidFill>
                  <a:srgbClr val="00338D"/>
                </a:solidFill>
                <a:latin typeface="Arial"/>
                <a:cs typeface="Arial"/>
              </a:rPr>
              <a:t> </a:t>
            </a:r>
            <a:r>
              <a:rPr sz="850" b="1" spc="10" dirty="0">
                <a:solidFill>
                  <a:srgbClr val="00338D"/>
                </a:solidFill>
                <a:latin typeface="Arial"/>
                <a:cs typeface="Arial"/>
              </a:rPr>
              <a:t>local </a:t>
            </a:r>
            <a:r>
              <a:rPr sz="850" b="1" spc="15" dirty="0">
                <a:solidFill>
                  <a:srgbClr val="00338D"/>
                </a:solidFill>
                <a:latin typeface="Arial"/>
                <a:cs typeface="Arial"/>
              </a:rPr>
              <a:t>chains</a:t>
            </a:r>
            <a:endParaRPr sz="850">
              <a:latin typeface="Arial"/>
              <a:cs typeface="Arial"/>
            </a:endParaRPr>
          </a:p>
          <a:p>
            <a:pPr marL="12700">
              <a:lnSpc>
                <a:spcPct val="100000"/>
              </a:lnSpc>
              <a:spcBef>
                <a:spcPts val="660"/>
              </a:spcBef>
            </a:pPr>
            <a:r>
              <a:rPr sz="850" spc="30" dirty="0">
                <a:solidFill>
                  <a:srgbClr val="00338D"/>
                </a:solidFill>
                <a:latin typeface="Arial"/>
                <a:cs typeface="Arial"/>
              </a:rPr>
              <a:t>— </a:t>
            </a:r>
            <a:r>
              <a:rPr sz="850" b="1" spc="40" dirty="0">
                <a:solidFill>
                  <a:srgbClr val="00338D"/>
                </a:solidFill>
                <a:latin typeface="Arial"/>
                <a:cs typeface="Arial"/>
              </a:rPr>
              <a:t>Rema </a:t>
            </a:r>
            <a:r>
              <a:rPr sz="850" b="1" spc="5" dirty="0">
                <a:solidFill>
                  <a:srgbClr val="00338D"/>
                </a:solidFill>
                <a:latin typeface="Arial"/>
                <a:cs typeface="Arial"/>
              </a:rPr>
              <a:t>1000 </a:t>
            </a:r>
            <a:r>
              <a:rPr sz="850" spc="-10" dirty="0">
                <a:solidFill>
                  <a:srgbClr val="00338D"/>
                </a:solidFill>
                <a:latin typeface="Arial"/>
                <a:cs typeface="Arial"/>
              </a:rPr>
              <a:t>is </a:t>
            </a:r>
            <a:r>
              <a:rPr sz="850" spc="5" dirty="0">
                <a:solidFill>
                  <a:srgbClr val="00338D"/>
                </a:solidFill>
                <a:latin typeface="Arial"/>
                <a:cs typeface="Arial"/>
              </a:rPr>
              <a:t>driving </a:t>
            </a:r>
            <a:r>
              <a:rPr sz="850" spc="15" dirty="0">
                <a:solidFill>
                  <a:srgbClr val="00338D"/>
                </a:solidFill>
                <a:latin typeface="Arial"/>
                <a:cs typeface="Arial"/>
              </a:rPr>
              <a:t>grow </a:t>
            </a:r>
            <a:r>
              <a:rPr sz="850" spc="10" dirty="0">
                <a:solidFill>
                  <a:srgbClr val="00338D"/>
                </a:solidFill>
                <a:latin typeface="Arial"/>
                <a:cs typeface="Arial"/>
              </a:rPr>
              <a:t>th via </a:t>
            </a:r>
            <a:r>
              <a:rPr sz="850" spc="5" dirty="0">
                <a:solidFill>
                  <a:srgbClr val="00338D"/>
                </a:solidFill>
                <a:latin typeface="Arial"/>
                <a:cs typeface="Arial"/>
              </a:rPr>
              <a:t>netw </a:t>
            </a:r>
            <a:r>
              <a:rPr sz="850" spc="15" dirty="0">
                <a:solidFill>
                  <a:srgbClr val="00338D"/>
                </a:solidFill>
                <a:latin typeface="Arial"/>
                <a:cs typeface="Arial"/>
              </a:rPr>
              <a:t>ork </a:t>
            </a:r>
            <a:r>
              <a:rPr sz="850" spc="10" dirty="0">
                <a:solidFill>
                  <a:srgbClr val="00338D"/>
                </a:solidFill>
                <a:latin typeface="Arial"/>
                <a:cs typeface="Arial"/>
              </a:rPr>
              <a:t>expansion, </a:t>
            </a:r>
            <a:r>
              <a:rPr sz="850" spc="20" dirty="0">
                <a:solidFill>
                  <a:srgbClr val="00338D"/>
                </a:solidFill>
                <a:latin typeface="Arial"/>
                <a:cs typeface="Arial"/>
              </a:rPr>
              <a:t>w</a:t>
            </a:r>
            <a:r>
              <a:rPr sz="850" spc="-185" dirty="0">
                <a:solidFill>
                  <a:srgbClr val="00338D"/>
                </a:solidFill>
                <a:latin typeface="Arial"/>
                <a:cs typeface="Arial"/>
              </a:rPr>
              <a:t> </a:t>
            </a:r>
            <a:r>
              <a:rPr sz="850" spc="-15" dirty="0">
                <a:solidFill>
                  <a:srgbClr val="00338D"/>
                </a:solidFill>
                <a:latin typeface="Arial"/>
                <a:cs typeface="Arial"/>
              </a:rPr>
              <a:t>hile</a:t>
            </a:r>
            <a:endParaRPr sz="850">
              <a:latin typeface="Arial"/>
              <a:cs typeface="Arial"/>
            </a:endParaRPr>
          </a:p>
          <a:p>
            <a:pPr marL="184785">
              <a:lnSpc>
                <a:spcPct val="100000"/>
              </a:lnSpc>
              <a:spcBef>
                <a:spcPts val="20"/>
              </a:spcBef>
            </a:pPr>
            <a:r>
              <a:rPr sz="850" b="1" spc="-15" dirty="0">
                <a:solidFill>
                  <a:srgbClr val="00338D"/>
                </a:solidFill>
                <a:latin typeface="Arial"/>
                <a:cs typeface="Arial"/>
              </a:rPr>
              <a:t>Kiw </a:t>
            </a:r>
            <a:r>
              <a:rPr sz="850" b="1" spc="5" dirty="0">
                <a:solidFill>
                  <a:srgbClr val="00338D"/>
                </a:solidFill>
                <a:latin typeface="Arial"/>
                <a:cs typeface="Arial"/>
              </a:rPr>
              <a:t>i </a:t>
            </a:r>
            <a:r>
              <a:rPr sz="850" spc="-10" dirty="0">
                <a:solidFill>
                  <a:srgbClr val="00338D"/>
                </a:solidFill>
                <a:latin typeface="Arial"/>
                <a:cs typeface="Arial"/>
              </a:rPr>
              <a:t>is </a:t>
            </a:r>
            <a:r>
              <a:rPr sz="850" spc="20" dirty="0">
                <a:solidFill>
                  <a:srgbClr val="00338D"/>
                </a:solidFill>
                <a:latin typeface="Arial"/>
                <a:cs typeface="Arial"/>
              </a:rPr>
              <a:t>focusing </a:t>
            </a:r>
            <a:r>
              <a:rPr sz="850" spc="10" dirty="0">
                <a:solidFill>
                  <a:srgbClr val="00338D"/>
                </a:solidFill>
                <a:latin typeface="Arial"/>
                <a:cs typeface="Arial"/>
              </a:rPr>
              <a:t>on </a:t>
            </a:r>
            <a:r>
              <a:rPr sz="850" dirty="0">
                <a:solidFill>
                  <a:srgbClr val="00338D"/>
                </a:solidFill>
                <a:latin typeface="Arial"/>
                <a:cs typeface="Arial"/>
              </a:rPr>
              <a:t>organic </a:t>
            </a:r>
            <a:r>
              <a:rPr sz="850" spc="15" dirty="0">
                <a:solidFill>
                  <a:srgbClr val="00338D"/>
                </a:solidFill>
                <a:latin typeface="Arial"/>
                <a:cs typeface="Arial"/>
              </a:rPr>
              <a:t>grow </a:t>
            </a:r>
            <a:r>
              <a:rPr sz="850" spc="5" dirty="0">
                <a:solidFill>
                  <a:srgbClr val="00338D"/>
                </a:solidFill>
                <a:latin typeface="Arial"/>
                <a:cs typeface="Arial"/>
              </a:rPr>
              <a:t>th of existing</a:t>
            </a:r>
            <a:r>
              <a:rPr sz="850" spc="55" dirty="0">
                <a:solidFill>
                  <a:srgbClr val="00338D"/>
                </a:solidFill>
                <a:latin typeface="Arial"/>
                <a:cs typeface="Arial"/>
              </a:rPr>
              <a:t> </a:t>
            </a:r>
            <a:r>
              <a:rPr sz="850" spc="-5" dirty="0">
                <a:solidFill>
                  <a:srgbClr val="00338D"/>
                </a:solidFill>
                <a:latin typeface="Arial"/>
                <a:cs typeface="Arial"/>
              </a:rPr>
              <a:t>outlets</a:t>
            </a:r>
            <a:endParaRPr sz="850">
              <a:latin typeface="Arial"/>
              <a:cs typeface="Arial"/>
            </a:endParaRPr>
          </a:p>
        </p:txBody>
      </p:sp>
      <p:sp>
        <p:nvSpPr>
          <p:cNvPr id="8" name="object 10">
            <a:extLst>
              <a:ext uri="{FF2B5EF4-FFF2-40B4-BE49-F238E27FC236}">
                <a16:creationId xmlns:a16="http://schemas.microsoft.com/office/drawing/2014/main" id="{7BDA8ED6-1D5D-4CA3-9441-933DBA58AABA}"/>
              </a:ext>
            </a:extLst>
          </p:cNvPr>
          <p:cNvSpPr txBox="1"/>
          <p:nvPr/>
        </p:nvSpPr>
        <p:spPr>
          <a:xfrm>
            <a:off x="1100137" y="2896488"/>
            <a:ext cx="3004820" cy="434340"/>
          </a:xfrm>
          <a:prstGeom prst="rect">
            <a:avLst/>
          </a:prstGeom>
        </p:spPr>
        <p:txBody>
          <a:bodyPr vert="horz" wrap="square" lIns="0" tIns="8255" rIns="0" bIns="0" rtlCol="0">
            <a:spAutoFit/>
          </a:bodyPr>
          <a:lstStyle/>
          <a:p>
            <a:pPr marL="184785" marR="5080" indent="-172720">
              <a:lnSpc>
                <a:spcPct val="106000"/>
              </a:lnSpc>
              <a:spcBef>
                <a:spcPts val="65"/>
              </a:spcBef>
            </a:pPr>
            <a:r>
              <a:rPr sz="850" spc="30" dirty="0">
                <a:solidFill>
                  <a:srgbClr val="00338D"/>
                </a:solidFill>
                <a:latin typeface="Arial"/>
                <a:cs typeface="Arial"/>
              </a:rPr>
              <a:t>— </a:t>
            </a:r>
            <a:r>
              <a:rPr sz="850" dirty="0">
                <a:solidFill>
                  <a:srgbClr val="00338D"/>
                </a:solidFill>
                <a:latin typeface="Arial"/>
                <a:cs typeface="Arial"/>
              </a:rPr>
              <a:t>Both </a:t>
            </a:r>
            <a:r>
              <a:rPr sz="850" spc="-30" dirty="0">
                <a:solidFill>
                  <a:srgbClr val="00338D"/>
                </a:solidFill>
                <a:latin typeface="Arial"/>
                <a:cs typeface="Arial"/>
              </a:rPr>
              <a:t>Rema </a:t>
            </a:r>
            <a:r>
              <a:rPr sz="850" spc="5" dirty="0">
                <a:solidFill>
                  <a:srgbClr val="00338D"/>
                </a:solidFill>
                <a:latin typeface="Arial"/>
                <a:cs typeface="Arial"/>
              </a:rPr>
              <a:t>1000 and </a:t>
            </a:r>
            <a:r>
              <a:rPr sz="850" spc="-10" dirty="0">
                <a:solidFill>
                  <a:srgbClr val="00338D"/>
                </a:solidFill>
                <a:latin typeface="Arial"/>
                <a:cs typeface="Arial"/>
              </a:rPr>
              <a:t>Kiw </a:t>
            </a:r>
            <a:r>
              <a:rPr sz="850" spc="5" dirty="0">
                <a:solidFill>
                  <a:srgbClr val="00338D"/>
                </a:solidFill>
                <a:latin typeface="Arial"/>
                <a:cs typeface="Arial"/>
              </a:rPr>
              <a:t>i continues </a:t>
            </a:r>
            <a:r>
              <a:rPr sz="850" spc="10" dirty="0">
                <a:solidFill>
                  <a:srgbClr val="00338D"/>
                </a:solidFill>
                <a:latin typeface="Arial"/>
                <a:cs typeface="Arial"/>
              </a:rPr>
              <a:t>to benefit </a:t>
            </a:r>
            <a:r>
              <a:rPr sz="850" spc="35" dirty="0">
                <a:solidFill>
                  <a:srgbClr val="00338D"/>
                </a:solidFill>
                <a:latin typeface="Arial"/>
                <a:cs typeface="Arial"/>
              </a:rPr>
              <a:t>from  </a:t>
            </a:r>
            <a:r>
              <a:rPr sz="850" spc="5" dirty="0">
                <a:solidFill>
                  <a:srgbClr val="00338D"/>
                </a:solidFill>
                <a:latin typeface="Arial"/>
                <a:cs typeface="Arial"/>
              </a:rPr>
              <a:t>customer </a:t>
            </a:r>
            <a:r>
              <a:rPr sz="850" dirty="0">
                <a:solidFill>
                  <a:srgbClr val="00338D"/>
                </a:solidFill>
                <a:latin typeface="Arial"/>
                <a:cs typeface="Arial"/>
              </a:rPr>
              <a:t>loyalty </a:t>
            </a:r>
            <a:r>
              <a:rPr sz="850" spc="5" dirty="0">
                <a:solidFill>
                  <a:srgbClr val="00338D"/>
                </a:solidFill>
                <a:latin typeface="Arial"/>
                <a:cs typeface="Arial"/>
              </a:rPr>
              <a:t>programs, </a:t>
            </a:r>
            <a:r>
              <a:rPr sz="850" b="1" spc="30" dirty="0">
                <a:solidFill>
                  <a:srgbClr val="00338D"/>
                </a:solidFill>
                <a:latin typeface="Arial"/>
                <a:cs typeface="Arial"/>
              </a:rPr>
              <a:t>Æ </a:t>
            </a:r>
            <a:r>
              <a:rPr sz="850" b="1" spc="10" dirty="0">
                <a:solidFill>
                  <a:srgbClr val="00338D"/>
                </a:solidFill>
                <a:latin typeface="Arial"/>
                <a:cs typeface="Arial"/>
              </a:rPr>
              <a:t>loyalty </a:t>
            </a:r>
            <a:r>
              <a:rPr sz="850" b="1" spc="55" dirty="0">
                <a:solidFill>
                  <a:srgbClr val="00338D"/>
                </a:solidFill>
                <a:latin typeface="Arial"/>
                <a:cs typeface="Arial"/>
              </a:rPr>
              <a:t>programme </a:t>
            </a:r>
            <a:r>
              <a:rPr sz="850" dirty="0">
                <a:solidFill>
                  <a:srgbClr val="00338D"/>
                </a:solidFill>
                <a:latin typeface="Arial"/>
                <a:cs typeface="Arial"/>
              </a:rPr>
              <a:t>and  </a:t>
            </a:r>
            <a:r>
              <a:rPr sz="850" b="1" spc="50" dirty="0">
                <a:solidFill>
                  <a:srgbClr val="00338D"/>
                </a:solidFill>
                <a:latin typeface="Arial"/>
                <a:cs typeface="Arial"/>
              </a:rPr>
              <a:t>Trumf,</a:t>
            </a:r>
            <a:r>
              <a:rPr sz="850" b="1" spc="-85" dirty="0">
                <a:solidFill>
                  <a:srgbClr val="00338D"/>
                </a:solidFill>
                <a:latin typeface="Arial"/>
                <a:cs typeface="Arial"/>
              </a:rPr>
              <a:t> </a:t>
            </a:r>
            <a:r>
              <a:rPr sz="850" spc="10" dirty="0">
                <a:solidFill>
                  <a:srgbClr val="00338D"/>
                </a:solidFill>
                <a:latin typeface="Arial"/>
                <a:cs typeface="Arial"/>
              </a:rPr>
              <a:t>respectively</a:t>
            </a:r>
            <a:endParaRPr sz="850">
              <a:latin typeface="Arial"/>
              <a:cs typeface="Arial"/>
            </a:endParaRPr>
          </a:p>
        </p:txBody>
      </p:sp>
      <p:sp>
        <p:nvSpPr>
          <p:cNvPr id="9" name="object 11">
            <a:extLst>
              <a:ext uri="{FF2B5EF4-FFF2-40B4-BE49-F238E27FC236}">
                <a16:creationId xmlns:a16="http://schemas.microsoft.com/office/drawing/2014/main" id="{4C31C78A-792D-4E24-A997-D7C9D59F28A3}"/>
              </a:ext>
            </a:extLst>
          </p:cNvPr>
          <p:cNvSpPr txBox="1"/>
          <p:nvPr/>
        </p:nvSpPr>
        <p:spPr>
          <a:xfrm>
            <a:off x="1005839" y="1971039"/>
            <a:ext cx="3383279" cy="314960"/>
          </a:xfrm>
          <a:prstGeom prst="rect">
            <a:avLst/>
          </a:prstGeom>
          <a:solidFill>
            <a:srgbClr val="6C1F77"/>
          </a:solidFill>
        </p:spPr>
        <p:txBody>
          <a:bodyPr vert="horz" wrap="square" lIns="0" tIns="5715" rIns="0" bIns="0" rtlCol="0">
            <a:spAutoFit/>
          </a:bodyPr>
          <a:lstStyle/>
          <a:p>
            <a:pPr marL="94615" marR="191135">
              <a:lnSpc>
                <a:spcPts val="1200"/>
              </a:lnSpc>
              <a:spcBef>
                <a:spcPts val="45"/>
              </a:spcBef>
            </a:pPr>
            <a:r>
              <a:rPr sz="1050" b="1" dirty="0">
                <a:solidFill>
                  <a:srgbClr val="FFFFFF"/>
                </a:solidFill>
                <a:latin typeface="Arial"/>
                <a:cs typeface="Arial"/>
              </a:rPr>
              <a:t>Key theme: </a:t>
            </a:r>
            <a:r>
              <a:rPr sz="1050" b="1" spc="-35" dirty="0">
                <a:solidFill>
                  <a:srgbClr val="FFFFFF"/>
                </a:solidFill>
                <a:latin typeface="Arial"/>
                <a:cs typeface="Arial"/>
              </a:rPr>
              <a:t>Aggressive </a:t>
            </a:r>
            <a:r>
              <a:rPr sz="1050" b="1" spc="-30" dirty="0">
                <a:solidFill>
                  <a:srgbClr val="FFFFFF"/>
                </a:solidFill>
                <a:latin typeface="Arial"/>
                <a:cs typeface="Arial"/>
              </a:rPr>
              <a:t>network expansion;</a:t>
            </a:r>
            <a:r>
              <a:rPr sz="1050" b="1" spc="-195" dirty="0">
                <a:solidFill>
                  <a:srgbClr val="FFFFFF"/>
                </a:solidFill>
                <a:latin typeface="Arial"/>
                <a:cs typeface="Arial"/>
              </a:rPr>
              <a:t> </a:t>
            </a:r>
            <a:r>
              <a:rPr sz="1050" b="1" spc="-20" dirty="0">
                <a:solidFill>
                  <a:srgbClr val="FFFFFF"/>
                </a:solidFill>
                <a:latin typeface="Arial"/>
                <a:cs typeface="Arial"/>
              </a:rPr>
              <a:t>loyalty  </a:t>
            </a:r>
            <a:r>
              <a:rPr sz="1050" b="1" spc="5" dirty="0">
                <a:solidFill>
                  <a:srgbClr val="FFFFFF"/>
                </a:solidFill>
                <a:latin typeface="Arial"/>
                <a:cs typeface="Arial"/>
              </a:rPr>
              <a:t>programs</a:t>
            </a:r>
            <a:endParaRPr sz="1050">
              <a:latin typeface="Arial"/>
              <a:cs typeface="Arial"/>
            </a:endParaRPr>
          </a:p>
        </p:txBody>
      </p:sp>
      <p:sp>
        <p:nvSpPr>
          <p:cNvPr id="10" name="object 12">
            <a:extLst>
              <a:ext uri="{FF2B5EF4-FFF2-40B4-BE49-F238E27FC236}">
                <a16:creationId xmlns:a16="http://schemas.microsoft.com/office/drawing/2014/main" id="{C3AE98D8-78D7-4EE4-8CFE-7B83E544A0DC}"/>
              </a:ext>
            </a:extLst>
          </p:cNvPr>
          <p:cNvSpPr txBox="1"/>
          <p:nvPr/>
        </p:nvSpPr>
        <p:spPr>
          <a:xfrm>
            <a:off x="1005839" y="1788160"/>
            <a:ext cx="3383279" cy="182880"/>
          </a:xfrm>
          <a:prstGeom prst="rect">
            <a:avLst/>
          </a:prstGeom>
          <a:solidFill>
            <a:srgbClr val="473697"/>
          </a:solidFill>
        </p:spPr>
        <p:txBody>
          <a:bodyPr vert="horz" wrap="square" lIns="0" tIns="10160" rIns="0" bIns="0" rtlCol="0">
            <a:spAutoFit/>
          </a:bodyPr>
          <a:lstStyle/>
          <a:p>
            <a:pPr marL="94615">
              <a:lnSpc>
                <a:spcPct val="100000"/>
              </a:lnSpc>
              <a:spcBef>
                <a:spcPts val="80"/>
              </a:spcBef>
            </a:pPr>
            <a:r>
              <a:rPr sz="1050" b="1" spc="5" dirty="0">
                <a:solidFill>
                  <a:srgbClr val="FFFFFF"/>
                </a:solidFill>
                <a:latin typeface="Arial"/>
                <a:cs typeface="Arial"/>
              </a:rPr>
              <a:t>Norway</a:t>
            </a:r>
            <a:endParaRPr sz="1050">
              <a:latin typeface="Arial"/>
              <a:cs typeface="Arial"/>
            </a:endParaRPr>
          </a:p>
        </p:txBody>
      </p:sp>
      <p:sp>
        <p:nvSpPr>
          <p:cNvPr id="11" name="object 13">
            <a:extLst>
              <a:ext uri="{FF2B5EF4-FFF2-40B4-BE49-F238E27FC236}">
                <a16:creationId xmlns:a16="http://schemas.microsoft.com/office/drawing/2014/main" id="{40AF81FA-A93D-4BFE-8B3C-044417A5DEF7}"/>
              </a:ext>
            </a:extLst>
          </p:cNvPr>
          <p:cNvSpPr txBox="1"/>
          <p:nvPr/>
        </p:nvSpPr>
        <p:spPr>
          <a:xfrm>
            <a:off x="7899654" y="4413567"/>
            <a:ext cx="3163570" cy="1330325"/>
          </a:xfrm>
          <a:prstGeom prst="rect">
            <a:avLst/>
          </a:prstGeom>
        </p:spPr>
        <p:txBody>
          <a:bodyPr vert="horz" wrap="square" lIns="0" tIns="11430" rIns="0" bIns="0" rtlCol="0">
            <a:spAutoFit/>
          </a:bodyPr>
          <a:lstStyle/>
          <a:p>
            <a:pPr marL="12700">
              <a:lnSpc>
                <a:spcPts val="1230"/>
              </a:lnSpc>
              <a:spcBef>
                <a:spcPts val="90"/>
              </a:spcBef>
            </a:pPr>
            <a:r>
              <a:rPr sz="1050" b="1" spc="10" dirty="0">
                <a:solidFill>
                  <a:srgbClr val="00338D"/>
                </a:solidFill>
                <a:latin typeface="Arial"/>
                <a:cs typeface="Arial"/>
              </a:rPr>
              <a:t>Owing</a:t>
            </a:r>
            <a:r>
              <a:rPr sz="1050" b="1" spc="-55" dirty="0">
                <a:solidFill>
                  <a:srgbClr val="00338D"/>
                </a:solidFill>
                <a:latin typeface="Arial"/>
                <a:cs typeface="Arial"/>
              </a:rPr>
              <a:t> </a:t>
            </a:r>
            <a:r>
              <a:rPr sz="1050" b="1" spc="-20" dirty="0">
                <a:solidFill>
                  <a:srgbClr val="00338D"/>
                </a:solidFill>
                <a:latin typeface="Arial"/>
                <a:cs typeface="Arial"/>
              </a:rPr>
              <a:t>to</a:t>
            </a:r>
            <a:r>
              <a:rPr sz="1050" b="1" spc="-50" dirty="0">
                <a:solidFill>
                  <a:srgbClr val="00338D"/>
                </a:solidFill>
                <a:latin typeface="Arial"/>
                <a:cs typeface="Arial"/>
              </a:rPr>
              <a:t> </a:t>
            </a:r>
            <a:r>
              <a:rPr sz="1050" b="1" spc="-25" dirty="0">
                <a:solidFill>
                  <a:srgbClr val="00338D"/>
                </a:solidFill>
                <a:latin typeface="Arial"/>
                <a:cs typeface="Arial"/>
              </a:rPr>
              <a:t>market</a:t>
            </a:r>
            <a:r>
              <a:rPr sz="1050" b="1" spc="-80" dirty="0">
                <a:solidFill>
                  <a:srgbClr val="00338D"/>
                </a:solidFill>
                <a:latin typeface="Arial"/>
                <a:cs typeface="Arial"/>
              </a:rPr>
              <a:t> </a:t>
            </a:r>
            <a:r>
              <a:rPr sz="1050" b="1" spc="-20" dirty="0">
                <a:solidFill>
                  <a:srgbClr val="00338D"/>
                </a:solidFill>
                <a:latin typeface="Arial"/>
                <a:cs typeface="Arial"/>
              </a:rPr>
              <a:t>saturation,</a:t>
            </a:r>
            <a:r>
              <a:rPr sz="1050" b="1" spc="-25" dirty="0">
                <a:solidFill>
                  <a:srgbClr val="00338D"/>
                </a:solidFill>
                <a:latin typeface="Arial"/>
                <a:cs typeface="Arial"/>
              </a:rPr>
              <a:t> </a:t>
            </a:r>
            <a:r>
              <a:rPr sz="1050" b="1" spc="-20" dirty="0">
                <a:solidFill>
                  <a:srgbClr val="00338D"/>
                </a:solidFill>
                <a:latin typeface="Arial"/>
                <a:cs typeface="Arial"/>
              </a:rPr>
              <a:t>more</a:t>
            </a:r>
            <a:r>
              <a:rPr sz="1050" b="1" spc="-75" dirty="0">
                <a:solidFill>
                  <a:srgbClr val="00338D"/>
                </a:solidFill>
                <a:latin typeface="Arial"/>
                <a:cs typeface="Arial"/>
              </a:rPr>
              <a:t> </a:t>
            </a:r>
            <a:r>
              <a:rPr sz="1050" b="1" spc="-15" dirty="0">
                <a:solidFill>
                  <a:srgbClr val="00338D"/>
                </a:solidFill>
                <a:latin typeface="Arial"/>
                <a:cs typeface="Arial"/>
              </a:rPr>
              <a:t>focus</a:t>
            </a:r>
            <a:r>
              <a:rPr sz="1050" b="1" spc="-150" dirty="0">
                <a:solidFill>
                  <a:srgbClr val="00338D"/>
                </a:solidFill>
                <a:latin typeface="Arial"/>
                <a:cs typeface="Arial"/>
              </a:rPr>
              <a:t> </a:t>
            </a:r>
            <a:r>
              <a:rPr sz="1050" b="1" spc="-5" dirty="0">
                <a:solidFill>
                  <a:srgbClr val="00338D"/>
                </a:solidFill>
                <a:latin typeface="Arial"/>
                <a:cs typeface="Arial"/>
              </a:rPr>
              <a:t>on</a:t>
            </a:r>
            <a:r>
              <a:rPr sz="1050" b="1" spc="-50" dirty="0">
                <a:solidFill>
                  <a:srgbClr val="00338D"/>
                </a:solidFill>
                <a:latin typeface="Arial"/>
                <a:cs typeface="Arial"/>
              </a:rPr>
              <a:t> </a:t>
            </a:r>
            <a:r>
              <a:rPr sz="1050" b="1" spc="-20" dirty="0">
                <a:solidFill>
                  <a:srgbClr val="00338D"/>
                </a:solidFill>
                <a:latin typeface="Arial"/>
                <a:cs typeface="Arial"/>
              </a:rPr>
              <a:t>outlet</a:t>
            </a:r>
            <a:endParaRPr sz="1050">
              <a:latin typeface="Arial"/>
              <a:cs typeface="Arial"/>
            </a:endParaRPr>
          </a:p>
          <a:p>
            <a:pPr marL="12700">
              <a:lnSpc>
                <a:spcPts val="1230"/>
              </a:lnSpc>
            </a:pPr>
            <a:r>
              <a:rPr sz="1050" b="1" spc="-10" dirty="0">
                <a:solidFill>
                  <a:srgbClr val="00338D"/>
                </a:solidFill>
                <a:latin typeface="Arial"/>
                <a:cs typeface="Arial"/>
              </a:rPr>
              <a:t>modernisation,</a:t>
            </a:r>
            <a:r>
              <a:rPr sz="1050" b="1" spc="-110" dirty="0">
                <a:solidFill>
                  <a:srgbClr val="00338D"/>
                </a:solidFill>
                <a:latin typeface="Arial"/>
                <a:cs typeface="Arial"/>
              </a:rPr>
              <a:t> </a:t>
            </a:r>
            <a:r>
              <a:rPr sz="1050" b="1" spc="-20" dirty="0">
                <a:solidFill>
                  <a:srgbClr val="00338D"/>
                </a:solidFill>
                <a:latin typeface="Arial"/>
                <a:cs typeface="Arial"/>
              </a:rPr>
              <a:t>experience</a:t>
            </a:r>
            <a:r>
              <a:rPr sz="1050" b="1" spc="-70" dirty="0">
                <a:solidFill>
                  <a:srgbClr val="00338D"/>
                </a:solidFill>
                <a:latin typeface="Arial"/>
                <a:cs typeface="Arial"/>
              </a:rPr>
              <a:t> </a:t>
            </a:r>
            <a:r>
              <a:rPr sz="1050" b="1" spc="-15" dirty="0">
                <a:solidFill>
                  <a:srgbClr val="00338D"/>
                </a:solidFill>
                <a:latin typeface="Arial"/>
                <a:cs typeface="Arial"/>
              </a:rPr>
              <a:t>and</a:t>
            </a:r>
            <a:r>
              <a:rPr sz="1050" b="1" spc="-130" dirty="0">
                <a:solidFill>
                  <a:srgbClr val="00338D"/>
                </a:solidFill>
                <a:latin typeface="Arial"/>
                <a:cs typeface="Arial"/>
              </a:rPr>
              <a:t> </a:t>
            </a:r>
            <a:r>
              <a:rPr sz="1050" b="1" spc="-20" dirty="0">
                <a:solidFill>
                  <a:srgbClr val="00338D"/>
                </a:solidFill>
                <a:latin typeface="Arial"/>
                <a:cs typeface="Arial"/>
              </a:rPr>
              <a:t>inorganic</a:t>
            </a:r>
            <a:r>
              <a:rPr sz="1050" b="1" spc="-70" dirty="0">
                <a:solidFill>
                  <a:srgbClr val="00338D"/>
                </a:solidFill>
                <a:latin typeface="Arial"/>
                <a:cs typeface="Arial"/>
              </a:rPr>
              <a:t> </a:t>
            </a:r>
            <a:r>
              <a:rPr sz="1050" b="1" spc="-25" dirty="0">
                <a:solidFill>
                  <a:srgbClr val="00338D"/>
                </a:solidFill>
                <a:latin typeface="Arial"/>
                <a:cs typeface="Arial"/>
              </a:rPr>
              <a:t>growth</a:t>
            </a:r>
            <a:endParaRPr sz="1050">
              <a:latin typeface="Arial"/>
              <a:cs typeface="Arial"/>
            </a:endParaRPr>
          </a:p>
          <a:p>
            <a:pPr marL="185420" indent="-172720">
              <a:lnSpc>
                <a:spcPct val="100000"/>
              </a:lnSpc>
              <a:spcBef>
                <a:spcPts val="545"/>
              </a:spcBef>
              <a:buChar char="—"/>
              <a:tabLst>
                <a:tab pos="186055" algn="l"/>
              </a:tabLst>
            </a:pPr>
            <a:r>
              <a:rPr sz="850" spc="10" dirty="0">
                <a:solidFill>
                  <a:srgbClr val="00338D"/>
                </a:solidFill>
                <a:latin typeface="Arial"/>
                <a:cs typeface="Arial"/>
              </a:rPr>
              <a:t>Aldi </a:t>
            </a:r>
            <a:r>
              <a:rPr sz="850" spc="-10" dirty="0">
                <a:solidFill>
                  <a:srgbClr val="00338D"/>
                </a:solidFill>
                <a:latin typeface="Arial"/>
                <a:cs typeface="Arial"/>
              </a:rPr>
              <a:t>is </a:t>
            </a:r>
            <a:r>
              <a:rPr sz="850" spc="15" dirty="0">
                <a:solidFill>
                  <a:srgbClr val="00338D"/>
                </a:solidFill>
                <a:latin typeface="Arial"/>
                <a:cs typeface="Arial"/>
              </a:rPr>
              <a:t>addressing </a:t>
            </a:r>
            <a:r>
              <a:rPr sz="850" spc="5" dirty="0">
                <a:solidFill>
                  <a:srgbClr val="00338D"/>
                </a:solidFill>
                <a:latin typeface="Arial"/>
                <a:cs typeface="Arial"/>
              </a:rPr>
              <a:t>consumer </a:t>
            </a:r>
            <a:r>
              <a:rPr sz="850" spc="-5" dirty="0">
                <a:solidFill>
                  <a:srgbClr val="00338D"/>
                </a:solidFill>
                <a:latin typeface="Arial"/>
                <a:cs typeface="Arial"/>
              </a:rPr>
              <a:t>demand </a:t>
            </a:r>
            <a:r>
              <a:rPr sz="850" spc="30" dirty="0">
                <a:solidFill>
                  <a:srgbClr val="00338D"/>
                </a:solidFill>
                <a:latin typeface="Arial"/>
                <a:cs typeface="Arial"/>
              </a:rPr>
              <a:t>for </a:t>
            </a:r>
            <a:r>
              <a:rPr sz="850" dirty="0">
                <a:solidFill>
                  <a:srgbClr val="00338D"/>
                </a:solidFill>
                <a:latin typeface="Arial"/>
                <a:cs typeface="Arial"/>
              </a:rPr>
              <a:t>higher </a:t>
            </a:r>
            <a:r>
              <a:rPr sz="850" spc="-5" dirty="0">
                <a:solidFill>
                  <a:srgbClr val="00338D"/>
                </a:solidFill>
                <a:latin typeface="Arial"/>
                <a:cs typeface="Arial"/>
              </a:rPr>
              <a:t>quality</a:t>
            </a:r>
            <a:r>
              <a:rPr sz="850" spc="45" dirty="0">
                <a:solidFill>
                  <a:srgbClr val="00338D"/>
                </a:solidFill>
                <a:latin typeface="Arial"/>
                <a:cs typeface="Arial"/>
              </a:rPr>
              <a:t> </a:t>
            </a:r>
            <a:r>
              <a:rPr sz="850" spc="5" dirty="0">
                <a:solidFill>
                  <a:srgbClr val="00338D"/>
                </a:solidFill>
                <a:latin typeface="Arial"/>
                <a:cs typeface="Arial"/>
              </a:rPr>
              <a:t>and</a:t>
            </a:r>
            <a:endParaRPr sz="850">
              <a:latin typeface="Arial"/>
              <a:cs typeface="Arial"/>
            </a:endParaRPr>
          </a:p>
          <a:p>
            <a:pPr marL="185420" marR="104775">
              <a:lnSpc>
                <a:spcPct val="102200"/>
              </a:lnSpc>
              <a:spcBef>
                <a:spcPts val="75"/>
              </a:spcBef>
            </a:pPr>
            <a:r>
              <a:rPr sz="850" spc="35" dirty="0">
                <a:solidFill>
                  <a:srgbClr val="00338D"/>
                </a:solidFill>
                <a:latin typeface="Arial"/>
                <a:cs typeface="Arial"/>
              </a:rPr>
              <a:t>fresh </a:t>
            </a:r>
            <a:r>
              <a:rPr sz="850" spc="15" dirty="0">
                <a:solidFill>
                  <a:srgbClr val="00338D"/>
                </a:solidFill>
                <a:latin typeface="Arial"/>
                <a:cs typeface="Arial"/>
              </a:rPr>
              <a:t>products, </a:t>
            </a:r>
            <a:r>
              <a:rPr sz="850" spc="10" dirty="0">
                <a:solidFill>
                  <a:srgbClr val="00338D"/>
                </a:solidFill>
                <a:latin typeface="Arial"/>
                <a:cs typeface="Arial"/>
              </a:rPr>
              <a:t>clearer </a:t>
            </a:r>
            <a:r>
              <a:rPr sz="850" spc="20" dirty="0">
                <a:solidFill>
                  <a:srgbClr val="00338D"/>
                </a:solidFill>
                <a:latin typeface="Arial"/>
                <a:cs typeface="Arial"/>
              </a:rPr>
              <a:t>structure </a:t>
            </a:r>
            <a:r>
              <a:rPr sz="850" spc="5" dirty="0">
                <a:solidFill>
                  <a:srgbClr val="00338D"/>
                </a:solidFill>
                <a:latin typeface="Arial"/>
                <a:cs typeface="Arial"/>
              </a:rPr>
              <a:t>and </a:t>
            </a:r>
            <a:r>
              <a:rPr sz="850" spc="15" dirty="0">
                <a:solidFill>
                  <a:srgbClr val="00338D"/>
                </a:solidFill>
                <a:latin typeface="Arial"/>
                <a:cs typeface="Arial"/>
              </a:rPr>
              <a:t>a </a:t>
            </a:r>
            <a:r>
              <a:rPr sz="850" spc="-5" dirty="0">
                <a:solidFill>
                  <a:srgbClr val="00338D"/>
                </a:solidFill>
                <a:latin typeface="Arial"/>
                <a:cs typeface="Arial"/>
              </a:rPr>
              <a:t>more </a:t>
            </a:r>
            <a:r>
              <a:rPr sz="850" spc="5" dirty="0">
                <a:solidFill>
                  <a:srgbClr val="00338D"/>
                </a:solidFill>
                <a:latin typeface="Arial"/>
                <a:cs typeface="Arial"/>
              </a:rPr>
              <a:t>open design  </a:t>
            </a:r>
            <a:r>
              <a:rPr sz="850" spc="30" dirty="0">
                <a:solidFill>
                  <a:srgbClr val="00338D"/>
                </a:solidFill>
                <a:latin typeface="Arial"/>
                <a:cs typeface="Arial"/>
              </a:rPr>
              <a:t>for </a:t>
            </a:r>
            <a:r>
              <a:rPr sz="850" spc="15" dirty="0">
                <a:solidFill>
                  <a:srgbClr val="00338D"/>
                </a:solidFill>
                <a:latin typeface="Arial"/>
                <a:cs typeface="Arial"/>
              </a:rPr>
              <a:t>easy</a:t>
            </a:r>
            <a:r>
              <a:rPr sz="850" spc="-50" dirty="0">
                <a:solidFill>
                  <a:srgbClr val="00338D"/>
                </a:solidFill>
                <a:latin typeface="Arial"/>
                <a:cs typeface="Arial"/>
              </a:rPr>
              <a:t> </a:t>
            </a:r>
            <a:r>
              <a:rPr sz="850" spc="25" dirty="0">
                <a:solidFill>
                  <a:srgbClr val="00338D"/>
                </a:solidFill>
                <a:latin typeface="Arial"/>
                <a:cs typeface="Arial"/>
              </a:rPr>
              <a:t>access</a:t>
            </a:r>
            <a:endParaRPr sz="850">
              <a:latin typeface="Arial"/>
              <a:cs typeface="Arial"/>
            </a:endParaRPr>
          </a:p>
          <a:p>
            <a:pPr marR="118745" algn="ctr">
              <a:lnSpc>
                <a:spcPct val="100000"/>
              </a:lnSpc>
              <a:spcBef>
                <a:spcPts val="505"/>
              </a:spcBef>
              <a:tabLst>
                <a:tab pos="172085" algn="l"/>
              </a:tabLst>
            </a:pPr>
            <a:r>
              <a:rPr sz="850" spc="10" dirty="0">
                <a:solidFill>
                  <a:srgbClr val="00338D"/>
                </a:solidFill>
                <a:latin typeface="Arial"/>
                <a:cs typeface="Arial"/>
              </a:rPr>
              <a:t>-	</a:t>
            </a:r>
            <a:r>
              <a:rPr sz="850" spc="25" dirty="0">
                <a:solidFill>
                  <a:srgbClr val="00338D"/>
                </a:solidFill>
                <a:latin typeface="Arial"/>
                <a:cs typeface="Arial"/>
              </a:rPr>
              <a:t>Also </a:t>
            </a:r>
            <a:r>
              <a:rPr sz="850" spc="10" dirty="0">
                <a:solidFill>
                  <a:srgbClr val="00338D"/>
                </a:solidFill>
                <a:latin typeface="Arial"/>
                <a:cs typeface="Arial"/>
              </a:rPr>
              <a:t>introduced </a:t>
            </a:r>
            <a:r>
              <a:rPr sz="850" b="1" spc="45" dirty="0">
                <a:solidFill>
                  <a:srgbClr val="00338D"/>
                </a:solidFill>
                <a:latin typeface="Arial"/>
                <a:cs typeface="Arial"/>
              </a:rPr>
              <a:t>new </a:t>
            </a:r>
            <a:r>
              <a:rPr sz="850" b="1" spc="40" dirty="0">
                <a:solidFill>
                  <a:srgbClr val="00338D"/>
                </a:solidFill>
                <a:latin typeface="Arial"/>
                <a:cs typeface="Arial"/>
              </a:rPr>
              <a:t>payment methods</a:t>
            </a:r>
            <a:r>
              <a:rPr sz="850" b="1" spc="-85" dirty="0">
                <a:solidFill>
                  <a:srgbClr val="00338D"/>
                </a:solidFill>
                <a:latin typeface="Arial"/>
                <a:cs typeface="Arial"/>
              </a:rPr>
              <a:t> </a:t>
            </a:r>
            <a:r>
              <a:rPr sz="850" spc="-15" dirty="0">
                <a:solidFill>
                  <a:srgbClr val="00338D"/>
                </a:solidFill>
                <a:latin typeface="Arial"/>
                <a:cs typeface="Arial"/>
              </a:rPr>
              <a:t>(mobile</a:t>
            </a:r>
            <a:endParaRPr sz="850">
              <a:latin typeface="Arial"/>
              <a:cs typeface="Arial"/>
            </a:endParaRPr>
          </a:p>
          <a:p>
            <a:pPr marR="199390" algn="ctr">
              <a:lnSpc>
                <a:spcPct val="100000"/>
              </a:lnSpc>
              <a:spcBef>
                <a:spcPts val="20"/>
              </a:spcBef>
            </a:pPr>
            <a:r>
              <a:rPr sz="850" spc="5" dirty="0">
                <a:solidFill>
                  <a:srgbClr val="00338D"/>
                </a:solidFill>
                <a:latin typeface="Arial"/>
                <a:cs typeface="Arial"/>
              </a:rPr>
              <a:t>payments) </a:t>
            </a:r>
            <a:r>
              <a:rPr sz="850" spc="30" dirty="0">
                <a:solidFill>
                  <a:srgbClr val="00338D"/>
                </a:solidFill>
                <a:latin typeface="Arial"/>
                <a:cs typeface="Arial"/>
              </a:rPr>
              <a:t>— </a:t>
            </a:r>
            <a:r>
              <a:rPr sz="850" spc="15" dirty="0">
                <a:solidFill>
                  <a:srgbClr val="00338D"/>
                </a:solidFill>
                <a:latin typeface="Arial"/>
                <a:cs typeface="Arial"/>
              </a:rPr>
              <a:t>addressing </a:t>
            </a:r>
            <a:r>
              <a:rPr sz="850" spc="5" dirty="0">
                <a:solidFill>
                  <a:srgbClr val="00338D"/>
                </a:solidFill>
                <a:latin typeface="Arial"/>
                <a:cs typeface="Arial"/>
              </a:rPr>
              <a:t>needs of</a:t>
            </a:r>
            <a:r>
              <a:rPr sz="850" spc="65" dirty="0">
                <a:solidFill>
                  <a:srgbClr val="00338D"/>
                </a:solidFill>
                <a:latin typeface="Arial"/>
                <a:cs typeface="Arial"/>
              </a:rPr>
              <a:t> </a:t>
            </a:r>
            <a:r>
              <a:rPr sz="850" spc="-20" dirty="0">
                <a:solidFill>
                  <a:srgbClr val="00338D"/>
                </a:solidFill>
                <a:latin typeface="Arial"/>
                <a:cs typeface="Arial"/>
              </a:rPr>
              <a:t>millennial</a:t>
            </a:r>
            <a:endParaRPr sz="850">
              <a:latin typeface="Arial"/>
              <a:cs typeface="Arial"/>
            </a:endParaRPr>
          </a:p>
          <a:p>
            <a:pPr marL="185420" indent="-172720">
              <a:lnSpc>
                <a:spcPct val="100000"/>
              </a:lnSpc>
              <a:spcBef>
                <a:spcPts val="505"/>
              </a:spcBef>
              <a:buChar char="—"/>
              <a:tabLst>
                <a:tab pos="186055" algn="l"/>
              </a:tabLst>
            </a:pPr>
            <a:r>
              <a:rPr sz="850" spc="-5" dirty="0">
                <a:solidFill>
                  <a:srgbClr val="00338D"/>
                </a:solidFill>
                <a:latin typeface="Arial"/>
                <a:cs typeface="Arial"/>
              </a:rPr>
              <a:t>Lidl </a:t>
            </a:r>
            <a:r>
              <a:rPr sz="850" spc="-10" dirty="0">
                <a:solidFill>
                  <a:srgbClr val="00338D"/>
                </a:solidFill>
                <a:latin typeface="Arial"/>
                <a:cs typeface="Arial"/>
              </a:rPr>
              <a:t>is </a:t>
            </a:r>
            <a:r>
              <a:rPr sz="850" dirty="0">
                <a:solidFill>
                  <a:srgbClr val="00338D"/>
                </a:solidFill>
                <a:latin typeface="Arial"/>
                <a:cs typeface="Arial"/>
              </a:rPr>
              <a:t>developing </a:t>
            </a:r>
            <a:r>
              <a:rPr sz="850" spc="-5" dirty="0">
                <a:solidFill>
                  <a:srgbClr val="00338D"/>
                </a:solidFill>
                <a:latin typeface="Arial"/>
                <a:cs typeface="Arial"/>
              </a:rPr>
              <a:t>its</a:t>
            </a:r>
            <a:r>
              <a:rPr sz="850" dirty="0">
                <a:solidFill>
                  <a:srgbClr val="00338D"/>
                </a:solidFill>
                <a:latin typeface="Arial"/>
                <a:cs typeface="Arial"/>
              </a:rPr>
              <a:t> </a:t>
            </a:r>
            <a:r>
              <a:rPr sz="850" b="1" spc="45" dirty="0">
                <a:solidFill>
                  <a:srgbClr val="00338D"/>
                </a:solidFill>
                <a:latin typeface="Arial"/>
                <a:cs typeface="Arial"/>
              </a:rPr>
              <a:t>assortmentstrategy</a:t>
            </a:r>
            <a:endParaRPr sz="850">
              <a:latin typeface="Arial"/>
              <a:cs typeface="Arial"/>
            </a:endParaRPr>
          </a:p>
        </p:txBody>
      </p:sp>
      <p:sp>
        <p:nvSpPr>
          <p:cNvPr id="12" name="object 14">
            <a:extLst>
              <a:ext uri="{FF2B5EF4-FFF2-40B4-BE49-F238E27FC236}">
                <a16:creationId xmlns:a16="http://schemas.microsoft.com/office/drawing/2014/main" id="{41D67E1A-09B6-4EED-93A6-870A20B7C0BA}"/>
              </a:ext>
            </a:extLst>
          </p:cNvPr>
          <p:cNvSpPr/>
          <p:nvPr/>
        </p:nvSpPr>
        <p:spPr>
          <a:xfrm>
            <a:off x="7813040" y="4084320"/>
            <a:ext cx="3383279" cy="304800"/>
          </a:xfrm>
          <a:custGeom>
            <a:avLst/>
            <a:gdLst/>
            <a:ahLst/>
            <a:cxnLst/>
            <a:rect l="l" t="t" r="r" b="b"/>
            <a:pathLst>
              <a:path w="3383279" h="304800">
                <a:moveTo>
                  <a:pt x="0" y="304799"/>
                </a:moveTo>
                <a:lnTo>
                  <a:pt x="3383279" y="304799"/>
                </a:lnTo>
                <a:lnTo>
                  <a:pt x="3383279" y="0"/>
                </a:lnTo>
                <a:lnTo>
                  <a:pt x="0" y="0"/>
                </a:lnTo>
                <a:lnTo>
                  <a:pt x="0" y="304799"/>
                </a:lnTo>
                <a:close/>
              </a:path>
            </a:pathLst>
          </a:custGeom>
          <a:solidFill>
            <a:srgbClr val="6C1F77"/>
          </a:solidFill>
        </p:spPr>
        <p:txBody>
          <a:bodyPr wrap="square" lIns="0" tIns="0" rIns="0" bIns="0" rtlCol="0"/>
          <a:lstStyle/>
          <a:p>
            <a:endParaRPr/>
          </a:p>
        </p:txBody>
      </p:sp>
      <p:sp>
        <p:nvSpPr>
          <p:cNvPr id="13" name="object 15">
            <a:extLst>
              <a:ext uri="{FF2B5EF4-FFF2-40B4-BE49-F238E27FC236}">
                <a16:creationId xmlns:a16="http://schemas.microsoft.com/office/drawing/2014/main" id="{6693DF50-E5F9-4F03-ACD1-FB21076A9A73}"/>
              </a:ext>
            </a:extLst>
          </p:cNvPr>
          <p:cNvSpPr txBox="1"/>
          <p:nvPr/>
        </p:nvSpPr>
        <p:spPr>
          <a:xfrm>
            <a:off x="7813040" y="4063110"/>
            <a:ext cx="3383279" cy="336550"/>
          </a:xfrm>
          <a:prstGeom prst="rect">
            <a:avLst/>
          </a:prstGeom>
        </p:spPr>
        <p:txBody>
          <a:bodyPr vert="horz" wrap="square" lIns="0" tIns="11430" rIns="0" bIns="0" rtlCol="0">
            <a:spAutoFit/>
          </a:bodyPr>
          <a:lstStyle/>
          <a:p>
            <a:pPr marL="99060">
              <a:lnSpc>
                <a:spcPts val="1230"/>
              </a:lnSpc>
              <a:spcBef>
                <a:spcPts val="90"/>
              </a:spcBef>
            </a:pPr>
            <a:r>
              <a:rPr sz="1050" b="1" dirty="0">
                <a:solidFill>
                  <a:srgbClr val="FFFFFF"/>
                </a:solidFill>
                <a:latin typeface="Arial"/>
                <a:cs typeface="Arial"/>
              </a:rPr>
              <a:t>Key</a:t>
            </a:r>
            <a:r>
              <a:rPr sz="1050" b="1" spc="-70" dirty="0">
                <a:solidFill>
                  <a:srgbClr val="FFFFFF"/>
                </a:solidFill>
                <a:latin typeface="Arial"/>
                <a:cs typeface="Arial"/>
              </a:rPr>
              <a:t> </a:t>
            </a:r>
            <a:r>
              <a:rPr sz="1050" b="1" dirty="0">
                <a:solidFill>
                  <a:srgbClr val="FFFFFF"/>
                </a:solidFill>
                <a:latin typeface="Arial"/>
                <a:cs typeface="Arial"/>
              </a:rPr>
              <a:t>theme:</a:t>
            </a:r>
            <a:r>
              <a:rPr sz="1050" b="1" spc="-75" dirty="0">
                <a:solidFill>
                  <a:srgbClr val="FFFFFF"/>
                </a:solidFill>
                <a:latin typeface="Arial"/>
                <a:cs typeface="Arial"/>
              </a:rPr>
              <a:t> </a:t>
            </a:r>
            <a:r>
              <a:rPr sz="1050" b="1" spc="-25" dirty="0">
                <a:solidFill>
                  <a:srgbClr val="FFFFFF"/>
                </a:solidFill>
                <a:latin typeface="Arial"/>
                <a:cs typeface="Arial"/>
              </a:rPr>
              <a:t>Outlet</a:t>
            </a:r>
            <a:r>
              <a:rPr sz="1050" b="1" spc="-80" dirty="0">
                <a:solidFill>
                  <a:srgbClr val="FFFFFF"/>
                </a:solidFill>
                <a:latin typeface="Arial"/>
                <a:cs typeface="Arial"/>
              </a:rPr>
              <a:t> </a:t>
            </a:r>
            <a:r>
              <a:rPr sz="1050" b="1" spc="-25" dirty="0">
                <a:solidFill>
                  <a:srgbClr val="FFFFFF"/>
                </a:solidFill>
                <a:latin typeface="Arial"/>
                <a:cs typeface="Arial"/>
              </a:rPr>
              <a:t>modernisation;</a:t>
            </a:r>
            <a:r>
              <a:rPr sz="1050" b="1" spc="-75" dirty="0">
                <a:solidFill>
                  <a:srgbClr val="FFFFFF"/>
                </a:solidFill>
                <a:latin typeface="Arial"/>
                <a:cs typeface="Arial"/>
              </a:rPr>
              <a:t> </a:t>
            </a:r>
            <a:r>
              <a:rPr sz="1050" b="1" spc="-15" dirty="0">
                <a:solidFill>
                  <a:srgbClr val="FFFFFF"/>
                </a:solidFill>
                <a:latin typeface="Arial"/>
                <a:cs typeface="Arial"/>
              </a:rPr>
              <a:t>new</a:t>
            </a:r>
            <a:r>
              <a:rPr sz="1050" b="1" spc="-55" dirty="0">
                <a:solidFill>
                  <a:srgbClr val="FFFFFF"/>
                </a:solidFill>
                <a:latin typeface="Arial"/>
                <a:cs typeface="Arial"/>
              </a:rPr>
              <a:t> </a:t>
            </a:r>
            <a:r>
              <a:rPr sz="1050" b="1" spc="-35" dirty="0">
                <a:solidFill>
                  <a:srgbClr val="FFFFFF"/>
                </a:solidFill>
                <a:latin typeface="Arial"/>
                <a:cs typeface="Arial"/>
              </a:rPr>
              <a:t>payment</a:t>
            </a:r>
            <a:endParaRPr sz="1050">
              <a:latin typeface="Arial"/>
              <a:cs typeface="Arial"/>
            </a:endParaRPr>
          </a:p>
          <a:p>
            <a:pPr marL="99060">
              <a:lnSpc>
                <a:spcPts val="1230"/>
              </a:lnSpc>
            </a:pPr>
            <a:r>
              <a:rPr sz="1050" b="1" dirty="0">
                <a:solidFill>
                  <a:srgbClr val="FFFFFF"/>
                </a:solidFill>
                <a:latin typeface="Arial"/>
                <a:cs typeface="Arial"/>
              </a:rPr>
              <a:t>methods</a:t>
            </a:r>
            <a:endParaRPr sz="1050">
              <a:latin typeface="Arial"/>
              <a:cs typeface="Arial"/>
            </a:endParaRPr>
          </a:p>
        </p:txBody>
      </p:sp>
      <p:sp>
        <p:nvSpPr>
          <p:cNvPr id="14" name="object 16">
            <a:extLst>
              <a:ext uri="{FF2B5EF4-FFF2-40B4-BE49-F238E27FC236}">
                <a16:creationId xmlns:a16="http://schemas.microsoft.com/office/drawing/2014/main" id="{FCF63AE3-9486-4385-BB61-4A6A035ECC87}"/>
              </a:ext>
            </a:extLst>
          </p:cNvPr>
          <p:cNvSpPr txBox="1"/>
          <p:nvPr/>
        </p:nvSpPr>
        <p:spPr>
          <a:xfrm>
            <a:off x="7813040" y="3896042"/>
            <a:ext cx="3383279" cy="184785"/>
          </a:xfrm>
          <a:prstGeom prst="rect">
            <a:avLst/>
          </a:prstGeom>
        </p:spPr>
        <p:txBody>
          <a:bodyPr vert="horz" wrap="square" lIns="0" tIns="11430" rIns="0" bIns="0" rtlCol="0">
            <a:spAutoFit/>
          </a:bodyPr>
          <a:lstStyle/>
          <a:p>
            <a:pPr marL="99060">
              <a:lnSpc>
                <a:spcPct val="100000"/>
              </a:lnSpc>
              <a:spcBef>
                <a:spcPts val="90"/>
              </a:spcBef>
            </a:pPr>
            <a:r>
              <a:rPr sz="1050" b="1" dirty="0">
                <a:solidFill>
                  <a:srgbClr val="FFFFFF"/>
                </a:solidFill>
                <a:latin typeface="Arial"/>
                <a:cs typeface="Arial"/>
              </a:rPr>
              <a:t>Germany</a:t>
            </a:r>
            <a:endParaRPr sz="1050">
              <a:latin typeface="Arial"/>
              <a:cs typeface="Arial"/>
            </a:endParaRPr>
          </a:p>
        </p:txBody>
      </p:sp>
      <p:sp>
        <p:nvSpPr>
          <p:cNvPr id="15" name="object 17">
            <a:extLst>
              <a:ext uri="{FF2B5EF4-FFF2-40B4-BE49-F238E27FC236}">
                <a16:creationId xmlns:a16="http://schemas.microsoft.com/office/drawing/2014/main" id="{1AAA1765-F683-4989-8E0E-658B846CCFA0}"/>
              </a:ext>
            </a:extLst>
          </p:cNvPr>
          <p:cNvSpPr txBox="1"/>
          <p:nvPr/>
        </p:nvSpPr>
        <p:spPr>
          <a:xfrm>
            <a:off x="7893684" y="2284031"/>
            <a:ext cx="3228975" cy="781050"/>
          </a:xfrm>
          <a:prstGeom prst="rect">
            <a:avLst/>
          </a:prstGeom>
        </p:spPr>
        <p:txBody>
          <a:bodyPr vert="horz" wrap="square" lIns="0" tIns="16510" rIns="0" bIns="0" rtlCol="0">
            <a:spAutoFit/>
          </a:bodyPr>
          <a:lstStyle/>
          <a:p>
            <a:pPr marL="12700">
              <a:lnSpc>
                <a:spcPct val="100000"/>
              </a:lnSpc>
              <a:spcBef>
                <a:spcPts val="130"/>
              </a:spcBef>
            </a:pPr>
            <a:r>
              <a:rPr sz="850" b="1" spc="35" dirty="0">
                <a:solidFill>
                  <a:srgbClr val="00338D"/>
                </a:solidFill>
                <a:latin typeface="Arial"/>
                <a:cs typeface="Arial"/>
              </a:rPr>
              <a:t>Country</a:t>
            </a:r>
            <a:r>
              <a:rPr sz="850" b="1" spc="-90" dirty="0">
                <a:solidFill>
                  <a:srgbClr val="00338D"/>
                </a:solidFill>
                <a:latin typeface="Arial"/>
                <a:cs typeface="Arial"/>
              </a:rPr>
              <a:t> </a:t>
            </a:r>
            <a:r>
              <a:rPr sz="850" b="1" spc="25" dirty="0">
                <a:solidFill>
                  <a:srgbClr val="00338D"/>
                </a:solidFill>
                <a:latin typeface="Arial"/>
                <a:cs typeface="Arial"/>
              </a:rPr>
              <a:t>w</a:t>
            </a:r>
            <a:r>
              <a:rPr sz="850" b="1" spc="-125" dirty="0">
                <a:solidFill>
                  <a:srgbClr val="00338D"/>
                </a:solidFill>
                <a:latin typeface="Arial"/>
                <a:cs typeface="Arial"/>
              </a:rPr>
              <a:t> </a:t>
            </a:r>
            <a:r>
              <a:rPr sz="850" b="1" spc="15" dirty="0">
                <a:solidFill>
                  <a:srgbClr val="00338D"/>
                </a:solidFill>
                <a:latin typeface="Arial"/>
                <a:cs typeface="Arial"/>
              </a:rPr>
              <a:t>ith</a:t>
            </a:r>
            <a:r>
              <a:rPr sz="850" b="1" spc="-60" dirty="0">
                <a:solidFill>
                  <a:srgbClr val="00338D"/>
                </a:solidFill>
                <a:latin typeface="Arial"/>
                <a:cs typeface="Arial"/>
              </a:rPr>
              <a:t> </a:t>
            </a:r>
            <a:r>
              <a:rPr sz="850" b="1" spc="30" dirty="0">
                <a:solidFill>
                  <a:srgbClr val="00338D"/>
                </a:solidFill>
                <a:latin typeface="Arial"/>
                <a:cs typeface="Arial"/>
              </a:rPr>
              <a:t>one</a:t>
            </a:r>
            <a:r>
              <a:rPr sz="850" b="1" spc="-5" dirty="0">
                <a:solidFill>
                  <a:srgbClr val="00338D"/>
                </a:solidFill>
                <a:latin typeface="Arial"/>
                <a:cs typeface="Arial"/>
              </a:rPr>
              <a:t> </a:t>
            </a:r>
            <a:r>
              <a:rPr sz="850" b="1" spc="25" dirty="0">
                <a:solidFill>
                  <a:srgbClr val="00338D"/>
                </a:solidFill>
                <a:latin typeface="Arial"/>
                <a:cs typeface="Arial"/>
              </a:rPr>
              <a:t>of </a:t>
            </a:r>
            <a:r>
              <a:rPr sz="850" b="1" spc="30" dirty="0">
                <a:solidFill>
                  <a:srgbClr val="00338D"/>
                </a:solidFill>
                <a:latin typeface="Arial"/>
                <a:cs typeface="Arial"/>
              </a:rPr>
              <a:t>the</a:t>
            </a:r>
            <a:r>
              <a:rPr sz="850" b="1" spc="-5" dirty="0">
                <a:solidFill>
                  <a:srgbClr val="00338D"/>
                </a:solidFill>
                <a:latin typeface="Arial"/>
                <a:cs typeface="Arial"/>
              </a:rPr>
              <a:t> </a:t>
            </a:r>
            <a:r>
              <a:rPr sz="850" b="1" spc="40" dirty="0">
                <a:solidFill>
                  <a:srgbClr val="00338D"/>
                </a:solidFill>
                <a:latin typeface="Arial"/>
                <a:cs typeface="Arial"/>
              </a:rPr>
              <a:t>highest</a:t>
            </a:r>
            <a:r>
              <a:rPr sz="850" b="1" spc="-55" dirty="0">
                <a:solidFill>
                  <a:srgbClr val="00338D"/>
                </a:solidFill>
                <a:latin typeface="Arial"/>
                <a:cs typeface="Arial"/>
              </a:rPr>
              <a:t> </a:t>
            </a:r>
            <a:r>
              <a:rPr sz="850" b="1" spc="40" dirty="0">
                <a:solidFill>
                  <a:srgbClr val="00338D"/>
                </a:solidFill>
                <a:latin typeface="Arial"/>
                <a:cs typeface="Arial"/>
              </a:rPr>
              <a:t>density</a:t>
            </a:r>
            <a:r>
              <a:rPr sz="850" b="1" spc="-90" dirty="0">
                <a:solidFill>
                  <a:srgbClr val="00338D"/>
                </a:solidFill>
                <a:latin typeface="Arial"/>
                <a:cs typeface="Arial"/>
              </a:rPr>
              <a:t> </a:t>
            </a:r>
            <a:r>
              <a:rPr sz="850" b="1" spc="25" dirty="0">
                <a:solidFill>
                  <a:srgbClr val="00338D"/>
                </a:solidFill>
                <a:latin typeface="Arial"/>
                <a:cs typeface="Arial"/>
              </a:rPr>
              <a:t>of</a:t>
            </a:r>
            <a:r>
              <a:rPr sz="850" b="1" spc="-50" dirty="0">
                <a:solidFill>
                  <a:srgbClr val="00338D"/>
                </a:solidFill>
                <a:latin typeface="Arial"/>
                <a:cs typeface="Arial"/>
              </a:rPr>
              <a:t> </a:t>
            </a:r>
            <a:r>
              <a:rPr sz="850" b="1" spc="30" dirty="0">
                <a:solidFill>
                  <a:srgbClr val="00338D"/>
                </a:solidFill>
                <a:latin typeface="Arial"/>
                <a:cs typeface="Arial"/>
              </a:rPr>
              <a:t>discount</a:t>
            </a:r>
            <a:r>
              <a:rPr sz="850" b="1" spc="-55" dirty="0">
                <a:solidFill>
                  <a:srgbClr val="00338D"/>
                </a:solidFill>
                <a:latin typeface="Arial"/>
                <a:cs typeface="Arial"/>
              </a:rPr>
              <a:t> </a:t>
            </a:r>
            <a:r>
              <a:rPr sz="850" b="1" spc="50" dirty="0">
                <a:solidFill>
                  <a:srgbClr val="00338D"/>
                </a:solidFill>
                <a:latin typeface="Arial"/>
                <a:cs typeface="Arial"/>
              </a:rPr>
              <a:t>stores</a:t>
            </a:r>
            <a:endParaRPr sz="850">
              <a:latin typeface="Arial"/>
              <a:cs typeface="Arial"/>
            </a:endParaRPr>
          </a:p>
          <a:p>
            <a:pPr marL="12700">
              <a:lnSpc>
                <a:spcPct val="100000"/>
              </a:lnSpc>
              <a:spcBef>
                <a:spcPts val="25"/>
              </a:spcBef>
            </a:pPr>
            <a:r>
              <a:rPr sz="850" b="1" spc="10" dirty="0">
                <a:solidFill>
                  <a:srgbClr val="00338D"/>
                </a:solidFill>
                <a:latin typeface="Arial"/>
                <a:cs typeface="Arial"/>
              </a:rPr>
              <a:t>in</a:t>
            </a:r>
            <a:r>
              <a:rPr sz="850" b="1" spc="20" dirty="0">
                <a:solidFill>
                  <a:srgbClr val="00338D"/>
                </a:solidFill>
                <a:latin typeface="Arial"/>
                <a:cs typeface="Arial"/>
              </a:rPr>
              <a:t> </a:t>
            </a:r>
            <a:r>
              <a:rPr sz="850" b="1" spc="15" dirty="0">
                <a:solidFill>
                  <a:srgbClr val="00338D"/>
                </a:solidFill>
                <a:latin typeface="Arial"/>
                <a:cs typeface="Arial"/>
              </a:rPr>
              <a:t>Europe</a:t>
            </a:r>
            <a:endParaRPr sz="850">
              <a:latin typeface="Arial"/>
              <a:cs typeface="Arial"/>
            </a:endParaRPr>
          </a:p>
          <a:p>
            <a:pPr marL="185420" marR="5080" indent="-172720">
              <a:lnSpc>
                <a:spcPct val="106000"/>
              </a:lnSpc>
              <a:spcBef>
                <a:spcPts val="600"/>
              </a:spcBef>
            </a:pPr>
            <a:r>
              <a:rPr sz="850" spc="30" dirty="0">
                <a:solidFill>
                  <a:srgbClr val="00338D"/>
                </a:solidFill>
                <a:latin typeface="Arial"/>
                <a:cs typeface="Arial"/>
              </a:rPr>
              <a:t>— </a:t>
            </a:r>
            <a:r>
              <a:rPr sz="850" spc="-20" dirty="0">
                <a:solidFill>
                  <a:srgbClr val="00338D"/>
                </a:solidFill>
                <a:latin typeface="Arial"/>
                <a:cs typeface="Arial"/>
              </a:rPr>
              <a:t>Major </a:t>
            </a:r>
            <a:r>
              <a:rPr sz="850" spc="10" dirty="0">
                <a:solidFill>
                  <a:srgbClr val="00338D"/>
                </a:solidFill>
                <a:latin typeface="Arial"/>
                <a:cs typeface="Arial"/>
              </a:rPr>
              <a:t>players </a:t>
            </a:r>
            <a:r>
              <a:rPr sz="850" spc="-10" dirty="0">
                <a:solidFill>
                  <a:srgbClr val="00338D"/>
                </a:solidFill>
                <a:latin typeface="Arial"/>
                <a:cs typeface="Arial"/>
              </a:rPr>
              <a:t>(Salling </a:t>
            </a:r>
            <a:r>
              <a:rPr sz="850" spc="5" dirty="0">
                <a:solidFill>
                  <a:srgbClr val="00338D"/>
                </a:solidFill>
                <a:latin typeface="Arial"/>
                <a:cs typeface="Arial"/>
              </a:rPr>
              <a:t>Group, </a:t>
            </a:r>
            <a:r>
              <a:rPr sz="850" spc="-10" dirty="0">
                <a:solidFill>
                  <a:srgbClr val="00338D"/>
                </a:solidFill>
                <a:latin typeface="Arial"/>
                <a:cs typeface="Arial"/>
              </a:rPr>
              <a:t>Lidl) </a:t>
            </a:r>
            <a:r>
              <a:rPr sz="850" spc="15" dirty="0">
                <a:solidFill>
                  <a:srgbClr val="00338D"/>
                </a:solidFill>
                <a:latin typeface="Arial"/>
                <a:cs typeface="Arial"/>
              </a:rPr>
              <a:t>are </a:t>
            </a:r>
            <a:r>
              <a:rPr sz="850" spc="-10" dirty="0">
                <a:solidFill>
                  <a:srgbClr val="00338D"/>
                </a:solidFill>
                <a:latin typeface="Arial"/>
                <a:cs typeface="Arial"/>
              </a:rPr>
              <a:t>looking </a:t>
            </a:r>
            <a:r>
              <a:rPr sz="850" spc="10" dirty="0">
                <a:solidFill>
                  <a:srgbClr val="00338D"/>
                </a:solidFill>
                <a:latin typeface="Arial"/>
                <a:cs typeface="Arial"/>
              </a:rPr>
              <a:t>to </a:t>
            </a:r>
            <a:r>
              <a:rPr sz="850" b="1" spc="45" dirty="0">
                <a:solidFill>
                  <a:srgbClr val="00338D"/>
                </a:solidFill>
                <a:latin typeface="Arial"/>
                <a:cs typeface="Arial"/>
              </a:rPr>
              <a:t>new </a:t>
            </a:r>
            <a:r>
              <a:rPr sz="850" b="1" spc="30" dirty="0">
                <a:solidFill>
                  <a:srgbClr val="00338D"/>
                </a:solidFill>
                <a:latin typeface="Arial"/>
                <a:cs typeface="Arial"/>
              </a:rPr>
              <a:t>store  concepts </a:t>
            </a:r>
            <a:r>
              <a:rPr sz="850" dirty="0">
                <a:solidFill>
                  <a:srgbClr val="00338D"/>
                </a:solidFill>
                <a:latin typeface="Arial"/>
                <a:cs typeface="Arial"/>
              </a:rPr>
              <a:t>involving </a:t>
            </a:r>
            <a:r>
              <a:rPr sz="850" b="1" spc="30" dirty="0">
                <a:solidFill>
                  <a:srgbClr val="00338D"/>
                </a:solidFill>
                <a:latin typeface="Arial"/>
                <a:cs typeface="Arial"/>
              </a:rPr>
              <a:t>larger </a:t>
            </a:r>
            <a:r>
              <a:rPr sz="850" b="1" spc="35" dirty="0">
                <a:solidFill>
                  <a:srgbClr val="00338D"/>
                </a:solidFill>
                <a:latin typeface="Arial"/>
                <a:cs typeface="Arial"/>
              </a:rPr>
              <a:t>outlets </a:t>
            </a:r>
            <a:r>
              <a:rPr sz="850" spc="5" dirty="0">
                <a:solidFill>
                  <a:srgbClr val="00338D"/>
                </a:solidFill>
                <a:latin typeface="Arial"/>
                <a:cs typeface="Arial"/>
              </a:rPr>
              <a:t>, </a:t>
            </a:r>
            <a:r>
              <a:rPr sz="850" b="1" spc="20" dirty="0">
                <a:solidFill>
                  <a:srgbClr val="00338D"/>
                </a:solidFill>
                <a:latin typeface="Arial"/>
                <a:cs typeface="Arial"/>
              </a:rPr>
              <a:t>w </a:t>
            </a:r>
            <a:r>
              <a:rPr sz="850" b="1" spc="30" dirty="0">
                <a:solidFill>
                  <a:srgbClr val="00338D"/>
                </a:solidFill>
                <a:latin typeface="Arial"/>
                <a:cs typeface="Arial"/>
              </a:rPr>
              <a:t>ider product offers  </a:t>
            </a:r>
            <a:r>
              <a:rPr sz="850" spc="10" dirty="0">
                <a:solidFill>
                  <a:srgbClr val="00338D"/>
                </a:solidFill>
                <a:latin typeface="Arial"/>
                <a:cs typeface="Arial"/>
              </a:rPr>
              <a:t>and </a:t>
            </a:r>
            <a:r>
              <a:rPr sz="850" b="1" spc="60" dirty="0">
                <a:solidFill>
                  <a:srgbClr val="00338D"/>
                </a:solidFill>
                <a:latin typeface="Arial"/>
                <a:cs typeface="Arial"/>
              </a:rPr>
              <a:t>more </a:t>
            </a:r>
            <a:r>
              <a:rPr sz="850" b="1" spc="40" dirty="0">
                <a:solidFill>
                  <a:srgbClr val="00338D"/>
                </a:solidFill>
                <a:latin typeface="Arial"/>
                <a:cs typeface="Arial"/>
              </a:rPr>
              <a:t>fresh</a:t>
            </a:r>
            <a:r>
              <a:rPr sz="850" b="1" spc="-75" dirty="0">
                <a:solidFill>
                  <a:srgbClr val="00338D"/>
                </a:solidFill>
                <a:latin typeface="Arial"/>
                <a:cs typeface="Arial"/>
              </a:rPr>
              <a:t> </a:t>
            </a:r>
            <a:r>
              <a:rPr sz="850" b="1" spc="35" dirty="0">
                <a:solidFill>
                  <a:srgbClr val="00338D"/>
                </a:solidFill>
                <a:latin typeface="Arial"/>
                <a:cs typeface="Arial"/>
              </a:rPr>
              <a:t>produce</a:t>
            </a:r>
            <a:endParaRPr sz="850">
              <a:latin typeface="Arial"/>
              <a:cs typeface="Arial"/>
            </a:endParaRPr>
          </a:p>
        </p:txBody>
      </p:sp>
      <p:sp>
        <p:nvSpPr>
          <p:cNvPr id="16" name="object 18">
            <a:extLst>
              <a:ext uri="{FF2B5EF4-FFF2-40B4-BE49-F238E27FC236}">
                <a16:creationId xmlns:a16="http://schemas.microsoft.com/office/drawing/2014/main" id="{85B90C24-95F3-4971-B43F-3E9871AF3893}"/>
              </a:ext>
            </a:extLst>
          </p:cNvPr>
          <p:cNvSpPr txBox="1"/>
          <p:nvPr/>
        </p:nvSpPr>
        <p:spPr>
          <a:xfrm>
            <a:off x="7893684" y="3148901"/>
            <a:ext cx="3024505" cy="292735"/>
          </a:xfrm>
          <a:prstGeom prst="rect">
            <a:avLst/>
          </a:prstGeom>
        </p:spPr>
        <p:txBody>
          <a:bodyPr vert="horz" wrap="square" lIns="0" tIns="16510" rIns="0" bIns="0" rtlCol="0">
            <a:spAutoFit/>
          </a:bodyPr>
          <a:lstStyle/>
          <a:p>
            <a:pPr marL="12700">
              <a:lnSpc>
                <a:spcPct val="100000"/>
              </a:lnSpc>
              <a:spcBef>
                <a:spcPts val="130"/>
              </a:spcBef>
            </a:pPr>
            <a:r>
              <a:rPr sz="850" spc="30" dirty="0">
                <a:solidFill>
                  <a:srgbClr val="00338D"/>
                </a:solidFill>
                <a:latin typeface="Arial"/>
                <a:cs typeface="Arial"/>
              </a:rPr>
              <a:t>— </a:t>
            </a:r>
            <a:r>
              <a:rPr sz="850" spc="10" dirty="0">
                <a:solidFill>
                  <a:srgbClr val="00338D"/>
                </a:solidFill>
                <a:latin typeface="Arial"/>
                <a:cs typeface="Arial"/>
              </a:rPr>
              <a:t>Aldi </a:t>
            </a:r>
            <a:r>
              <a:rPr sz="850" dirty="0">
                <a:solidFill>
                  <a:srgbClr val="00338D"/>
                </a:solidFill>
                <a:latin typeface="Arial"/>
                <a:cs typeface="Arial"/>
              </a:rPr>
              <a:t>plans </a:t>
            </a:r>
            <a:r>
              <a:rPr sz="850" spc="5" dirty="0">
                <a:solidFill>
                  <a:srgbClr val="00338D"/>
                </a:solidFill>
                <a:latin typeface="Arial"/>
                <a:cs typeface="Arial"/>
              </a:rPr>
              <a:t>to </a:t>
            </a:r>
            <a:r>
              <a:rPr sz="850" spc="10" dirty="0">
                <a:solidFill>
                  <a:srgbClr val="00338D"/>
                </a:solidFill>
                <a:latin typeface="Arial"/>
                <a:cs typeface="Arial"/>
              </a:rPr>
              <a:t>open </a:t>
            </a:r>
            <a:r>
              <a:rPr sz="850" spc="20" dirty="0">
                <a:solidFill>
                  <a:srgbClr val="00338D"/>
                </a:solidFill>
                <a:latin typeface="Arial"/>
                <a:cs typeface="Arial"/>
              </a:rPr>
              <a:t>stores w </a:t>
            </a:r>
            <a:r>
              <a:rPr sz="850" spc="-10" dirty="0">
                <a:solidFill>
                  <a:srgbClr val="00338D"/>
                </a:solidFill>
                <a:latin typeface="Arial"/>
                <a:cs typeface="Arial"/>
              </a:rPr>
              <a:t>ith </a:t>
            </a:r>
            <a:r>
              <a:rPr sz="850" spc="15" dirty="0">
                <a:solidFill>
                  <a:srgbClr val="00338D"/>
                </a:solidFill>
                <a:latin typeface="Arial"/>
                <a:cs typeface="Arial"/>
              </a:rPr>
              <a:t>a </a:t>
            </a:r>
            <a:r>
              <a:rPr sz="850" spc="10" dirty="0">
                <a:solidFill>
                  <a:srgbClr val="00338D"/>
                </a:solidFill>
                <a:latin typeface="Arial"/>
                <a:cs typeface="Arial"/>
              </a:rPr>
              <a:t>sales </a:t>
            </a:r>
            <a:r>
              <a:rPr sz="850" spc="15" dirty="0">
                <a:solidFill>
                  <a:srgbClr val="00338D"/>
                </a:solidFill>
                <a:latin typeface="Arial"/>
                <a:cs typeface="Arial"/>
              </a:rPr>
              <a:t>area </a:t>
            </a:r>
            <a:r>
              <a:rPr sz="850" spc="5" dirty="0">
                <a:solidFill>
                  <a:srgbClr val="00338D"/>
                </a:solidFill>
                <a:latin typeface="Arial"/>
                <a:cs typeface="Arial"/>
              </a:rPr>
              <a:t>of </a:t>
            </a:r>
            <a:r>
              <a:rPr sz="850" spc="10" dirty="0">
                <a:solidFill>
                  <a:srgbClr val="00338D"/>
                </a:solidFill>
                <a:latin typeface="Arial"/>
                <a:cs typeface="Arial"/>
              </a:rPr>
              <a:t>850 </a:t>
            </a:r>
            <a:r>
              <a:rPr sz="850" spc="20" dirty="0">
                <a:solidFill>
                  <a:srgbClr val="00338D"/>
                </a:solidFill>
                <a:latin typeface="Arial"/>
                <a:cs typeface="Arial"/>
              </a:rPr>
              <a:t>sq.</a:t>
            </a:r>
            <a:r>
              <a:rPr sz="850" spc="-35" dirty="0">
                <a:solidFill>
                  <a:srgbClr val="00338D"/>
                </a:solidFill>
                <a:latin typeface="Arial"/>
                <a:cs typeface="Arial"/>
              </a:rPr>
              <a:t> </a:t>
            </a:r>
            <a:r>
              <a:rPr sz="850" spc="-30" dirty="0">
                <a:solidFill>
                  <a:srgbClr val="00338D"/>
                </a:solidFill>
                <a:latin typeface="Arial"/>
                <a:cs typeface="Arial"/>
              </a:rPr>
              <a:t>m.</a:t>
            </a:r>
            <a:endParaRPr sz="850">
              <a:latin typeface="Arial"/>
              <a:cs typeface="Arial"/>
            </a:endParaRPr>
          </a:p>
          <a:p>
            <a:pPr marL="185420">
              <a:lnSpc>
                <a:spcPct val="100000"/>
              </a:lnSpc>
              <a:spcBef>
                <a:spcPts val="25"/>
              </a:spcBef>
            </a:pPr>
            <a:r>
              <a:rPr sz="850" spc="5" dirty="0">
                <a:solidFill>
                  <a:srgbClr val="00338D"/>
                </a:solidFill>
                <a:latin typeface="Arial"/>
                <a:cs typeface="Arial"/>
              </a:rPr>
              <a:t>and </a:t>
            </a:r>
            <a:r>
              <a:rPr sz="850" spc="15" dirty="0">
                <a:solidFill>
                  <a:srgbClr val="00338D"/>
                </a:solidFill>
                <a:latin typeface="Arial"/>
                <a:cs typeface="Arial"/>
              </a:rPr>
              <a:t>a </a:t>
            </a:r>
            <a:r>
              <a:rPr sz="850" spc="20" dirty="0">
                <a:solidFill>
                  <a:srgbClr val="00338D"/>
                </a:solidFill>
                <a:latin typeface="Arial"/>
                <a:cs typeface="Arial"/>
              </a:rPr>
              <a:t>gross </a:t>
            </a:r>
            <a:r>
              <a:rPr sz="850" spc="15" dirty="0">
                <a:solidFill>
                  <a:srgbClr val="00338D"/>
                </a:solidFill>
                <a:latin typeface="Arial"/>
                <a:cs typeface="Arial"/>
              </a:rPr>
              <a:t>area </a:t>
            </a:r>
            <a:r>
              <a:rPr sz="850" spc="5" dirty="0">
                <a:solidFill>
                  <a:srgbClr val="00338D"/>
                </a:solidFill>
                <a:latin typeface="Arial"/>
                <a:cs typeface="Arial"/>
              </a:rPr>
              <a:t>of 1,200 </a:t>
            </a:r>
            <a:r>
              <a:rPr sz="850" spc="20" dirty="0">
                <a:solidFill>
                  <a:srgbClr val="00338D"/>
                </a:solidFill>
                <a:latin typeface="Arial"/>
                <a:cs typeface="Arial"/>
              </a:rPr>
              <a:t>sq. </a:t>
            </a:r>
            <a:r>
              <a:rPr sz="850" spc="-35" dirty="0">
                <a:solidFill>
                  <a:srgbClr val="00338D"/>
                </a:solidFill>
                <a:latin typeface="Arial"/>
                <a:cs typeface="Arial"/>
              </a:rPr>
              <a:t>m. </a:t>
            </a:r>
            <a:r>
              <a:rPr sz="850" spc="-10" dirty="0">
                <a:solidFill>
                  <a:srgbClr val="00338D"/>
                </a:solidFill>
                <a:latin typeface="Arial"/>
                <a:cs typeface="Arial"/>
              </a:rPr>
              <a:t>in </a:t>
            </a:r>
            <a:r>
              <a:rPr sz="850" spc="25" dirty="0">
                <a:solidFill>
                  <a:srgbClr val="00338D"/>
                </a:solidFill>
                <a:latin typeface="Arial"/>
                <a:cs typeface="Arial"/>
              </a:rPr>
              <a:t>future</a:t>
            </a:r>
            <a:endParaRPr sz="850">
              <a:latin typeface="Arial"/>
              <a:cs typeface="Arial"/>
            </a:endParaRPr>
          </a:p>
        </p:txBody>
      </p:sp>
      <p:sp>
        <p:nvSpPr>
          <p:cNvPr id="17" name="object 19">
            <a:extLst>
              <a:ext uri="{FF2B5EF4-FFF2-40B4-BE49-F238E27FC236}">
                <a16:creationId xmlns:a16="http://schemas.microsoft.com/office/drawing/2014/main" id="{60F7594C-1BCD-4CF0-97D3-D86209D9DE45}"/>
              </a:ext>
            </a:extLst>
          </p:cNvPr>
          <p:cNvSpPr txBox="1"/>
          <p:nvPr/>
        </p:nvSpPr>
        <p:spPr>
          <a:xfrm>
            <a:off x="7813040" y="1767839"/>
            <a:ext cx="3383279" cy="497840"/>
          </a:xfrm>
          <a:prstGeom prst="rect">
            <a:avLst/>
          </a:prstGeom>
          <a:solidFill>
            <a:srgbClr val="6C1F77"/>
          </a:solidFill>
        </p:spPr>
        <p:txBody>
          <a:bodyPr vert="horz" wrap="square" lIns="0" tIns="8255" rIns="0" bIns="0" rtlCol="0">
            <a:spAutoFit/>
          </a:bodyPr>
          <a:lstStyle/>
          <a:p>
            <a:pPr marL="92710">
              <a:lnSpc>
                <a:spcPct val="100000"/>
              </a:lnSpc>
              <a:spcBef>
                <a:spcPts val="65"/>
              </a:spcBef>
            </a:pPr>
            <a:r>
              <a:rPr sz="1050" b="1" spc="-5" dirty="0">
                <a:solidFill>
                  <a:srgbClr val="FFFFFF"/>
                </a:solidFill>
                <a:latin typeface="Arial"/>
                <a:cs typeface="Arial"/>
              </a:rPr>
              <a:t>Denmark</a:t>
            </a:r>
            <a:endParaRPr sz="1050">
              <a:latin typeface="Arial"/>
              <a:cs typeface="Arial"/>
            </a:endParaRPr>
          </a:p>
          <a:p>
            <a:pPr marL="92710">
              <a:lnSpc>
                <a:spcPts val="1230"/>
              </a:lnSpc>
              <a:spcBef>
                <a:spcPts val="60"/>
              </a:spcBef>
            </a:pPr>
            <a:r>
              <a:rPr sz="1050" b="1" dirty="0">
                <a:solidFill>
                  <a:srgbClr val="FFFFFF"/>
                </a:solidFill>
                <a:latin typeface="Arial"/>
                <a:cs typeface="Arial"/>
              </a:rPr>
              <a:t>Key</a:t>
            </a:r>
            <a:r>
              <a:rPr sz="1050" b="1" spc="-80" dirty="0">
                <a:solidFill>
                  <a:srgbClr val="FFFFFF"/>
                </a:solidFill>
                <a:latin typeface="Arial"/>
                <a:cs typeface="Arial"/>
              </a:rPr>
              <a:t> </a:t>
            </a:r>
            <a:r>
              <a:rPr sz="1050" b="1" dirty="0">
                <a:solidFill>
                  <a:srgbClr val="FFFFFF"/>
                </a:solidFill>
                <a:latin typeface="Arial"/>
                <a:cs typeface="Arial"/>
              </a:rPr>
              <a:t>theme:</a:t>
            </a:r>
            <a:r>
              <a:rPr sz="1050" b="1" spc="-80" dirty="0">
                <a:solidFill>
                  <a:srgbClr val="FFFFFF"/>
                </a:solidFill>
                <a:latin typeface="Arial"/>
                <a:cs typeface="Arial"/>
              </a:rPr>
              <a:t> </a:t>
            </a:r>
            <a:r>
              <a:rPr sz="1050" b="1" spc="-10" dirty="0">
                <a:solidFill>
                  <a:srgbClr val="FFFFFF"/>
                </a:solidFill>
                <a:latin typeface="Arial"/>
                <a:cs typeface="Arial"/>
              </a:rPr>
              <a:t>High</a:t>
            </a:r>
            <a:r>
              <a:rPr sz="1050" b="1" spc="-135" dirty="0">
                <a:solidFill>
                  <a:srgbClr val="FFFFFF"/>
                </a:solidFill>
                <a:latin typeface="Arial"/>
                <a:cs typeface="Arial"/>
              </a:rPr>
              <a:t> </a:t>
            </a:r>
            <a:r>
              <a:rPr sz="1050" b="1" spc="-25" dirty="0">
                <a:solidFill>
                  <a:srgbClr val="FFFFFF"/>
                </a:solidFill>
                <a:latin typeface="Arial"/>
                <a:cs typeface="Arial"/>
              </a:rPr>
              <a:t>market</a:t>
            </a:r>
            <a:r>
              <a:rPr sz="1050" b="1" spc="-80" dirty="0">
                <a:solidFill>
                  <a:srgbClr val="FFFFFF"/>
                </a:solidFill>
                <a:latin typeface="Arial"/>
                <a:cs typeface="Arial"/>
              </a:rPr>
              <a:t> </a:t>
            </a:r>
            <a:r>
              <a:rPr sz="1050" b="1" spc="-20" dirty="0">
                <a:solidFill>
                  <a:srgbClr val="FFFFFF"/>
                </a:solidFill>
                <a:latin typeface="Arial"/>
                <a:cs typeface="Arial"/>
              </a:rPr>
              <a:t>penetration;</a:t>
            </a:r>
            <a:r>
              <a:rPr sz="1050" b="1" spc="-80" dirty="0">
                <a:solidFill>
                  <a:srgbClr val="FFFFFF"/>
                </a:solidFill>
                <a:latin typeface="Arial"/>
                <a:cs typeface="Arial"/>
              </a:rPr>
              <a:t> </a:t>
            </a:r>
            <a:r>
              <a:rPr sz="1050" b="1" spc="-25" dirty="0">
                <a:solidFill>
                  <a:srgbClr val="FFFFFF"/>
                </a:solidFill>
                <a:latin typeface="Arial"/>
                <a:cs typeface="Arial"/>
              </a:rPr>
              <a:t>shift</a:t>
            </a:r>
            <a:r>
              <a:rPr sz="1050" b="1" spc="-85" dirty="0">
                <a:solidFill>
                  <a:srgbClr val="FFFFFF"/>
                </a:solidFill>
                <a:latin typeface="Arial"/>
                <a:cs typeface="Arial"/>
              </a:rPr>
              <a:t> </a:t>
            </a:r>
            <a:r>
              <a:rPr sz="1050" b="1" spc="-20" dirty="0">
                <a:solidFill>
                  <a:srgbClr val="FFFFFF"/>
                </a:solidFill>
                <a:latin typeface="Arial"/>
                <a:cs typeface="Arial"/>
              </a:rPr>
              <a:t>towards</a:t>
            </a:r>
            <a:endParaRPr sz="1050">
              <a:latin typeface="Arial"/>
              <a:cs typeface="Arial"/>
            </a:endParaRPr>
          </a:p>
          <a:p>
            <a:pPr marL="92710">
              <a:lnSpc>
                <a:spcPts val="1230"/>
              </a:lnSpc>
            </a:pPr>
            <a:r>
              <a:rPr sz="1050" b="1" spc="15" dirty="0">
                <a:solidFill>
                  <a:srgbClr val="FFFFFF"/>
                </a:solidFill>
                <a:latin typeface="Arial"/>
                <a:cs typeface="Arial"/>
              </a:rPr>
              <a:t>larger</a:t>
            </a:r>
            <a:r>
              <a:rPr sz="1050" b="1" spc="-65" dirty="0">
                <a:solidFill>
                  <a:srgbClr val="FFFFFF"/>
                </a:solidFill>
                <a:latin typeface="Arial"/>
                <a:cs typeface="Arial"/>
              </a:rPr>
              <a:t> </a:t>
            </a:r>
            <a:r>
              <a:rPr sz="1050" b="1" spc="-45" dirty="0">
                <a:solidFill>
                  <a:srgbClr val="FFFFFF"/>
                </a:solidFill>
                <a:latin typeface="Arial"/>
                <a:cs typeface="Arial"/>
              </a:rPr>
              <a:t>stores;</a:t>
            </a:r>
            <a:r>
              <a:rPr sz="1050" b="1" spc="-80" dirty="0">
                <a:solidFill>
                  <a:srgbClr val="FFFFFF"/>
                </a:solidFill>
                <a:latin typeface="Arial"/>
                <a:cs typeface="Arial"/>
              </a:rPr>
              <a:t> </a:t>
            </a:r>
            <a:r>
              <a:rPr sz="1050" b="1" dirty="0">
                <a:solidFill>
                  <a:srgbClr val="FFFFFF"/>
                </a:solidFill>
                <a:latin typeface="Arial"/>
                <a:cs typeface="Arial"/>
              </a:rPr>
              <a:t>broader</a:t>
            </a:r>
            <a:r>
              <a:rPr sz="1050" b="1" spc="-140" dirty="0">
                <a:solidFill>
                  <a:srgbClr val="FFFFFF"/>
                </a:solidFill>
                <a:latin typeface="Arial"/>
                <a:cs typeface="Arial"/>
              </a:rPr>
              <a:t> </a:t>
            </a:r>
            <a:r>
              <a:rPr sz="1050" b="1" spc="-20" dirty="0">
                <a:solidFill>
                  <a:srgbClr val="FFFFFF"/>
                </a:solidFill>
                <a:latin typeface="Arial"/>
                <a:cs typeface="Arial"/>
              </a:rPr>
              <a:t>choice</a:t>
            </a:r>
            <a:r>
              <a:rPr sz="1050" b="1" spc="-75" dirty="0">
                <a:solidFill>
                  <a:srgbClr val="FFFFFF"/>
                </a:solidFill>
                <a:latin typeface="Arial"/>
                <a:cs typeface="Arial"/>
              </a:rPr>
              <a:t> </a:t>
            </a:r>
            <a:r>
              <a:rPr sz="1050" b="1" spc="-5" dirty="0">
                <a:solidFill>
                  <a:srgbClr val="FFFFFF"/>
                </a:solidFill>
                <a:latin typeface="Arial"/>
                <a:cs typeface="Arial"/>
              </a:rPr>
              <a:t>of</a:t>
            </a:r>
            <a:r>
              <a:rPr sz="1050" b="1" spc="-80" dirty="0">
                <a:solidFill>
                  <a:srgbClr val="FFFFFF"/>
                </a:solidFill>
                <a:latin typeface="Arial"/>
                <a:cs typeface="Arial"/>
              </a:rPr>
              <a:t> </a:t>
            </a:r>
            <a:r>
              <a:rPr sz="1050" b="1" spc="-25" dirty="0">
                <a:solidFill>
                  <a:srgbClr val="FFFFFF"/>
                </a:solidFill>
                <a:latin typeface="Arial"/>
                <a:cs typeface="Arial"/>
              </a:rPr>
              <a:t>fresh</a:t>
            </a:r>
            <a:r>
              <a:rPr sz="1050" b="1" spc="-50" dirty="0">
                <a:solidFill>
                  <a:srgbClr val="FFFFFF"/>
                </a:solidFill>
                <a:latin typeface="Arial"/>
                <a:cs typeface="Arial"/>
              </a:rPr>
              <a:t> </a:t>
            </a:r>
            <a:r>
              <a:rPr sz="1050" b="1" spc="-20" dirty="0">
                <a:solidFill>
                  <a:srgbClr val="FFFFFF"/>
                </a:solidFill>
                <a:latin typeface="Arial"/>
                <a:cs typeface="Arial"/>
              </a:rPr>
              <a:t>produce</a:t>
            </a:r>
            <a:endParaRPr sz="1050">
              <a:latin typeface="Arial"/>
              <a:cs typeface="Arial"/>
            </a:endParaRPr>
          </a:p>
        </p:txBody>
      </p:sp>
      <p:sp>
        <p:nvSpPr>
          <p:cNvPr id="18" name="object 20">
            <a:extLst>
              <a:ext uri="{FF2B5EF4-FFF2-40B4-BE49-F238E27FC236}">
                <a16:creationId xmlns:a16="http://schemas.microsoft.com/office/drawing/2014/main" id="{0BB21A67-FC61-4F41-A1E6-F71490A4BEDE}"/>
              </a:ext>
            </a:extLst>
          </p:cNvPr>
          <p:cNvSpPr txBox="1"/>
          <p:nvPr/>
        </p:nvSpPr>
        <p:spPr>
          <a:xfrm>
            <a:off x="1062355" y="4344606"/>
            <a:ext cx="2985770" cy="585470"/>
          </a:xfrm>
          <a:prstGeom prst="rect">
            <a:avLst/>
          </a:prstGeom>
        </p:spPr>
        <p:txBody>
          <a:bodyPr vert="horz" wrap="square" lIns="0" tIns="95885" rIns="0" bIns="0" rtlCol="0">
            <a:spAutoFit/>
          </a:bodyPr>
          <a:lstStyle/>
          <a:p>
            <a:pPr marL="12700">
              <a:lnSpc>
                <a:spcPct val="100000"/>
              </a:lnSpc>
              <a:spcBef>
                <a:spcPts val="755"/>
              </a:spcBef>
            </a:pPr>
            <a:r>
              <a:rPr sz="850" b="1" spc="20" dirty="0">
                <a:solidFill>
                  <a:srgbClr val="00338D"/>
                </a:solidFill>
                <a:latin typeface="Arial"/>
                <a:cs typeface="Arial"/>
              </a:rPr>
              <a:t>Lidl</a:t>
            </a:r>
            <a:r>
              <a:rPr sz="850" b="1" spc="-5" dirty="0">
                <a:solidFill>
                  <a:srgbClr val="00338D"/>
                </a:solidFill>
                <a:latin typeface="Arial"/>
                <a:cs typeface="Arial"/>
              </a:rPr>
              <a:t> </a:t>
            </a:r>
            <a:r>
              <a:rPr sz="850" b="1" spc="20" dirty="0">
                <a:solidFill>
                  <a:srgbClr val="00338D"/>
                </a:solidFill>
                <a:latin typeface="Arial"/>
                <a:cs typeface="Arial"/>
              </a:rPr>
              <a:t>and </a:t>
            </a:r>
            <a:r>
              <a:rPr sz="850" b="1" spc="15" dirty="0">
                <a:solidFill>
                  <a:srgbClr val="00338D"/>
                </a:solidFill>
                <a:latin typeface="Arial"/>
                <a:cs typeface="Arial"/>
              </a:rPr>
              <a:t>Aldi</a:t>
            </a:r>
            <a:r>
              <a:rPr sz="850" b="1" spc="75" dirty="0">
                <a:solidFill>
                  <a:srgbClr val="00338D"/>
                </a:solidFill>
                <a:latin typeface="Arial"/>
                <a:cs typeface="Arial"/>
              </a:rPr>
              <a:t> </a:t>
            </a:r>
            <a:r>
              <a:rPr sz="850" b="1" spc="25" dirty="0">
                <a:solidFill>
                  <a:srgbClr val="00338D"/>
                </a:solidFill>
                <a:latin typeface="Arial"/>
                <a:cs typeface="Arial"/>
              </a:rPr>
              <a:t>are</a:t>
            </a:r>
            <a:r>
              <a:rPr sz="850" b="1" spc="-10" dirty="0">
                <a:solidFill>
                  <a:srgbClr val="00338D"/>
                </a:solidFill>
                <a:latin typeface="Arial"/>
                <a:cs typeface="Arial"/>
              </a:rPr>
              <a:t> </a:t>
            </a:r>
            <a:r>
              <a:rPr sz="850" b="1" spc="20" dirty="0">
                <a:solidFill>
                  <a:srgbClr val="00338D"/>
                </a:solidFill>
                <a:latin typeface="Arial"/>
                <a:cs typeface="Arial"/>
              </a:rPr>
              <a:t>battling</a:t>
            </a:r>
            <a:r>
              <a:rPr sz="850" b="1" spc="-60" dirty="0">
                <a:solidFill>
                  <a:srgbClr val="00338D"/>
                </a:solidFill>
                <a:latin typeface="Arial"/>
                <a:cs typeface="Arial"/>
              </a:rPr>
              <a:t> </a:t>
            </a:r>
            <a:r>
              <a:rPr sz="850" b="1" spc="25" dirty="0">
                <a:solidFill>
                  <a:srgbClr val="00338D"/>
                </a:solidFill>
                <a:latin typeface="Arial"/>
                <a:cs typeface="Arial"/>
              </a:rPr>
              <a:t>for</a:t>
            </a:r>
            <a:r>
              <a:rPr sz="850" b="1" spc="-25" dirty="0">
                <a:solidFill>
                  <a:srgbClr val="00338D"/>
                </a:solidFill>
                <a:latin typeface="Arial"/>
                <a:cs typeface="Arial"/>
              </a:rPr>
              <a:t> </a:t>
            </a:r>
            <a:r>
              <a:rPr sz="850" b="1" spc="30" dirty="0">
                <a:solidFill>
                  <a:srgbClr val="00338D"/>
                </a:solidFill>
                <a:latin typeface="Arial"/>
                <a:cs typeface="Arial"/>
              </a:rPr>
              <a:t>the</a:t>
            </a:r>
            <a:r>
              <a:rPr sz="850" b="1" spc="-10" dirty="0">
                <a:solidFill>
                  <a:srgbClr val="00338D"/>
                </a:solidFill>
                <a:latin typeface="Arial"/>
                <a:cs typeface="Arial"/>
              </a:rPr>
              <a:t> </a:t>
            </a:r>
            <a:r>
              <a:rPr sz="850" b="1" spc="35" dirty="0">
                <a:solidFill>
                  <a:srgbClr val="00338D"/>
                </a:solidFill>
                <a:latin typeface="Arial"/>
                <a:cs typeface="Arial"/>
              </a:rPr>
              <a:t>first</a:t>
            </a:r>
            <a:r>
              <a:rPr sz="850" b="1" spc="-55" dirty="0">
                <a:solidFill>
                  <a:srgbClr val="00338D"/>
                </a:solidFill>
                <a:latin typeface="Arial"/>
                <a:cs typeface="Arial"/>
              </a:rPr>
              <a:t> </a:t>
            </a:r>
            <a:r>
              <a:rPr sz="850" b="1" spc="40" dirty="0">
                <a:solidFill>
                  <a:srgbClr val="00338D"/>
                </a:solidFill>
                <a:latin typeface="Arial"/>
                <a:cs typeface="Arial"/>
              </a:rPr>
              <a:t>spot</a:t>
            </a:r>
            <a:endParaRPr sz="850">
              <a:latin typeface="Arial"/>
              <a:cs typeface="Arial"/>
            </a:endParaRPr>
          </a:p>
          <a:p>
            <a:pPr marL="12700">
              <a:lnSpc>
                <a:spcPct val="100000"/>
              </a:lnSpc>
              <a:spcBef>
                <a:spcPts val="660"/>
              </a:spcBef>
            </a:pPr>
            <a:r>
              <a:rPr sz="850" spc="30" dirty="0">
                <a:solidFill>
                  <a:srgbClr val="00338D"/>
                </a:solidFill>
                <a:latin typeface="Arial"/>
                <a:cs typeface="Arial"/>
              </a:rPr>
              <a:t>— </a:t>
            </a:r>
            <a:r>
              <a:rPr sz="850" dirty="0">
                <a:solidFill>
                  <a:srgbClr val="00338D"/>
                </a:solidFill>
                <a:latin typeface="Arial"/>
                <a:cs typeface="Arial"/>
              </a:rPr>
              <a:t>Sizeable </a:t>
            </a:r>
            <a:r>
              <a:rPr sz="850" b="1" spc="35" dirty="0">
                <a:solidFill>
                  <a:srgbClr val="00338D"/>
                </a:solidFill>
                <a:latin typeface="Arial"/>
                <a:cs typeface="Arial"/>
              </a:rPr>
              <a:t>opportunities </a:t>
            </a:r>
            <a:r>
              <a:rPr sz="850" b="1" spc="25" dirty="0">
                <a:solidFill>
                  <a:srgbClr val="00338D"/>
                </a:solidFill>
                <a:latin typeface="Arial"/>
                <a:cs typeface="Arial"/>
              </a:rPr>
              <a:t>for </a:t>
            </a:r>
            <a:r>
              <a:rPr sz="850" b="1" spc="40" dirty="0">
                <a:solidFill>
                  <a:srgbClr val="00338D"/>
                </a:solidFill>
                <a:latin typeface="Arial"/>
                <a:cs typeface="Arial"/>
              </a:rPr>
              <a:t>growth </a:t>
            </a:r>
            <a:r>
              <a:rPr sz="850" b="1" spc="5" dirty="0">
                <a:solidFill>
                  <a:srgbClr val="00338D"/>
                </a:solidFill>
                <a:latin typeface="Arial"/>
                <a:cs typeface="Arial"/>
              </a:rPr>
              <a:t>in </a:t>
            </a:r>
            <a:r>
              <a:rPr sz="850" b="1" spc="35" dirty="0">
                <a:solidFill>
                  <a:srgbClr val="00338D"/>
                </a:solidFill>
                <a:latin typeface="Arial"/>
                <a:cs typeface="Arial"/>
              </a:rPr>
              <a:t>London </a:t>
            </a:r>
            <a:r>
              <a:rPr sz="850" spc="5" dirty="0">
                <a:solidFill>
                  <a:srgbClr val="00338D"/>
                </a:solidFill>
                <a:latin typeface="Arial"/>
                <a:cs typeface="Arial"/>
              </a:rPr>
              <a:t>and</a:t>
            </a:r>
            <a:r>
              <a:rPr sz="850" spc="35" dirty="0">
                <a:solidFill>
                  <a:srgbClr val="00338D"/>
                </a:solidFill>
                <a:latin typeface="Arial"/>
                <a:cs typeface="Arial"/>
              </a:rPr>
              <a:t> </a:t>
            </a:r>
            <a:r>
              <a:rPr sz="850" spc="5" dirty="0">
                <a:solidFill>
                  <a:srgbClr val="00338D"/>
                </a:solidFill>
                <a:latin typeface="Arial"/>
                <a:cs typeface="Arial"/>
              </a:rPr>
              <a:t>the</a:t>
            </a:r>
            <a:endParaRPr sz="850">
              <a:latin typeface="Arial"/>
              <a:cs typeface="Arial"/>
            </a:endParaRPr>
          </a:p>
          <a:p>
            <a:pPr marL="20320" algn="ctr">
              <a:lnSpc>
                <a:spcPct val="100000"/>
              </a:lnSpc>
              <a:spcBef>
                <a:spcPts val="25"/>
              </a:spcBef>
            </a:pPr>
            <a:r>
              <a:rPr sz="850" spc="15" dirty="0">
                <a:solidFill>
                  <a:srgbClr val="00338D"/>
                </a:solidFill>
                <a:latin typeface="Arial"/>
                <a:cs typeface="Arial"/>
              </a:rPr>
              <a:t>south east, </a:t>
            </a:r>
            <a:r>
              <a:rPr sz="850" spc="5" dirty="0">
                <a:solidFill>
                  <a:srgbClr val="00338D"/>
                </a:solidFill>
                <a:latin typeface="Arial"/>
                <a:cs typeface="Arial"/>
              </a:rPr>
              <a:t>but intense </a:t>
            </a:r>
            <a:r>
              <a:rPr sz="850" spc="-5" dirty="0">
                <a:solidFill>
                  <a:srgbClr val="00338D"/>
                </a:solidFill>
                <a:latin typeface="Arial"/>
                <a:cs typeface="Arial"/>
              </a:rPr>
              <a:t>competition </a:t>
            </a:r>
            <a:r>
              <a:rPr sz="850" spc="30" dirty="0">
                <a:solidFill>
                  <a:srgbClr val="00338D"/>
                </a:solidFill>
                <a:latin typeface="Arial"/>
                <a:cs typeface="Arial"/>
              </a:rPr>
              <a:t>for </a:t>
            </a:r>
            <a:r>
              <a:rPr sz="850" spc="5" dirty="0">
                <a:solidFill>
                  <a:srgbClr val="00338D"/>
                </a:solidFill>
                <a:latin typeface="Arial"/>
                <a:cs typeface="Arial"/>
              </a:rPr>
              <a:t>the </a:t>
            </a:r>
            <a:r>
              <a:rPr sz="850" spc="15" dirty="0">
                <a:solidFill>
                  <a:srgbClr val="00338D"/>
                </a:solidFill>
                <a:latin typeface="Arial"/>
                <a:cs typeface="Arial"/>
              </a:rPr>
              <a:t>best</a:t>
            </a:r>
            <a:r>
              <a:rPr sz="850" spc="50" dirty="0">
                <a:solidFill>
                  <a:srgbClr val="00338D"/>
                </a:solidFill>
                <a:latin typeface="Arial"/>
                <a:cs typeface="Arial"/>
              </a:rPr>
              <a:t> </a:t>
            </a:r>
            <a:r>
              <a:rPr sz="850" spc="5" dirty="0">
                <a:solidFill>
                  <a:srgbClr val="00338D"/>
                </a:solidFill>
                <a:latin typeface="Arial"/>
                <a:cs typeface="Arial"/>
              </a:rPr>
              <a:t>sites</a:t>
            </a:r>
            <a:endParaRPr sz="850">
              <a:latin typeface="Arial"/>
              <a:cs typeface="Arial"/>
            </a:endParaRPr>
          </a:p>
        </p:txBody>
      </p:sp>
      <p:sp>
        <p:nvSpPr>
          <p:cNvPr id="19" name="object 21">
            <a:extLst>
              <a:ext uri="{FF2B5EF4-FFF2-40B4-BE49-F238E27FC236}">
                <a16:creationId xmlns:a16="http://schemas.microsoft.com/office/drawing/2014/main" id="{453AA688-0382-43BF-9732-C6A2D4CAC636}"/>
              </a:ext>
            </a:extLst>
          </p:cNvPr>
          <p:cNvSpPr txBox="1"/>
          <p:nvPr/>
        </p:nvSpPr>
        <p:spPr>
          <a:xfrm>
            <a:off x="1062355" y="5014214"/>
            <a:ext cx="3177540" cy="292100"/>
          </a:xfrm>
          <a:prstGeom prst="rect">
            <a:avLst/>
          </a:prstGeom>
        </p:spPr>
        <p:txBody>
          <a:bodyPr vert="horz" wrap="square" lIns="0" tIns="16510" rIns="0" bIns="0" rtlCol="0">
            <a:spAutoFit/>
          </a:bodyPr>
          <a:lstStyle/>
          <a:p>
            <a:pPr marL="12700">
              <a:lnSpc>
                <a:spcPct val="100000"/>
              </a:lnSpc>
              <a:spcBef>
                <a:spcPts val="130"/>
              </a:spcBef>
            </a:pPr>
            <a:r>
              <a:rPr sz="850" spc="30" dirty="0">
                <a:solidFill>
                  <a:srgbClr val="00338D"/>
                </a:solidFill>
                <a:latin typeface="Arial"/>
                <a:cs typeface="Arial"/>
              </a:rPr>
              <a:t>— </a:t>
            </a:r>
            <a:r>
              <a:rPr sz="850" spc="5" dirty="0">
                <a:solidFill>
                  <a:srgbClr val="00338D"/>
                </a:solidFill>
                <a:latin typeface="Arial"/>
                <a:cs typeface="Arial"/>
              </a:rPr>
              <a:t>Discounters and </a:t>
            </a:r>
            <a:r>
              <a:rPr sz="850" spc="10" dirty="0">
                <a:solidFill>
                  <a:srgbClr val="00338D"/>
                </a:solidFill>
                <a:latin typeface="Arial"/>
                <a:cs typeface="Arial"/>
              </a:rPr>
              <a:t>developers </a:t>
            </a:r>
            <a:r>
              <a:rPr sz="850" spc="15" dirty="0">
                <a:solidFill>
                  <a:srgbClr val="00338D"/>
                </a:solidFill>
                <a:latin typeface="Arial"/>
                <a:cs typeface="Arial"/>
              </a:rPr>
              <a:t>expected </a:t>
            </a:r>
            <a:r>
              <a:rPr sz="850" spc="10" dirty="0">
                <a:solidFill>
                  <a:srgbClr val="00338D"/>
                </a:solidFill>
                <a:latin typeface="Arial"/>
                <a:cs typeface="Arial"/>
              </a:rPr>
              <a:t>to </a:t>
            </a:r>
            <a:r>
              <a:rPr sz="850" spc="20" dirty="0">
                <a:solidFill>
                  <a:srgbClr val="00338D"/>
                </a:solidFill>
                <a:latin typeface="Arial"/>
                <a:cs typeface="Arial"/>
              </a:rPr>
              <a:t>w </a:t>
            </a:r>
            <a:r>
              <a:rPr sz="850" spc="15" dirty="0">
                <a:solidFill>
                  <a:srgbClr val="00338D"/>
                </a:solidFill>
                <a:latin typeface="Arial"/>
                <a:cs typeface="Arial"/>
              </a:rPr>
              <a:t>ork </a:t>
            </a:r>
            <a:r>
              <a:rPr sz="850" spc="-10" dirty="0">
                <a:solidFill>
                  <a:srgbClr val="00338D"/>
                </a:solidFill>
                <a:latin typeface="Arial"/>
                <a:cs typeface="Arial"/>
              </a:rPr>
              <a:t>in </a:t>
            </a:r>
            <a:r>
              <a:rPr sz="850" spc="5" dirty="0">
                <a:solidFill>
                  <a:srgbClr val="00338D"/>
                </a:solidFill>
                <a:latin typeface="Arial"/>
                <a:cs typeface="Arial"/>
              </a:rPr>
              <a:t>tandem</a:t>
            </a:r>
            <a:r>
              <a:rPr sz="850" spc="114" dirty="0">
                <a:solidFill>
                  <a:srgbClr val="00338D"/>
                </a:solidFill>
                <a:latin typeface="Arial"/>
                <a:cs typeface="Arial"/>
              </a:rPr>
              <a:t> </a:t>
            </a:r>
            <a:r>
              <a:rPr sz="850" spc="10" dirty="0">
                <a:solidFill>
                  <a:srgbClr val="00338D"/>
                </a:solidFill>
                <a:latin typeface="Arial"/>
                <a:cs typeface="Arial"/>
              </a:rPr>
              <a:t>to</a:t>
            </a:r>
            <a:endParaRPr sz="850">
              <a:latin typeface="Arial"/>
              <a:cs typeface="Arial"/>
            </a:endParaRPr>
          </a:p>
          <a:p>
            <a:pPr marL="184785">
              <a:lnSpc>
                <a:spcPct val="100000"/>
              </a:lnSpc>
              <a:spcBef>
                <a:spcPts val="20"/>
              </a:spcBef>
            </a:pPr>
            <a:r>
              <a:rPr sz="850" spc="10" dirty="0">
                <a:solidFill>
                  <a:srgbClr val="00338D"/>
                </a:solidFill>
                <a:latin typeface="Arial"/>
                <a:cs typeface="Arial"/>
              </a:rPr>
              <a:t>unlock </a:t>
            </a:r>
            <a:r>
              <a:rPr sz="850" spc="15" dirty="0">
                <a:solidFill>
                  <a:srgbClr val="00338D"/>
                </a:solidFill>
                <a:latin typeface="Arial"/>
                <a:cs typeface="Arial"/>
              </a:rPr>
              <a:t>these</a:t>
            </a:r>
            <a:r>
              <a:rPr sz="850" spc="-140" dirty="0">
                <a:solidFill>
                  <a:srgbClr val="00338D"/>
                </a:solidFill>
                <a:latin typeface="Arial"/>
                <a:cs typeface="Arial"/>
              </a:rPr>
              <a:t> </a:t>
            </a:r>
            <a:r>
              <a:rPr sz="850" spc="5" dirty="0">
                <a:solidFill>
                  <a:srgbClr val="00338D"/>
                </a:solidFill>
                <a:latin typeface="Arial"/>
                <a:cs typeface="Arial"/>
              </a:rPr>
              <a:t>sites</a:t>
            </a:r>
            <a:endParaRPr sz="850">
              <a:latin typeface="Arial"/>
              <a:cs typeface="Arial"/>
            </a:endParaRPr>
          </a:p>
        </p:txBody>
      </p:sp>
      <p:sp>
        <p:nvSpPr>
          <p:cNvPr id="20" name="object 22">
            <a:extLst>
              <a:ext uri="{FF2B5EF4-FFF2-40B4-BE49-F238E27FC236}">
                <a16:creationId xmlns:a16="http://schemas.microsoft.com/office/drawing/2014/main" id="{E5FE9406-EB42-412C-A1C3-7CEFD2C708A8}"/>
              </a:ext>
            </a:extLst>
          </p:cNvPr>
          <p:cNvSpPr txBox="1"/>
          <p:nvPr/>
        </p:nvSpPr>
        <p:spPr>
          <a:xfrm>
            <a:off x="1062355" y="5390769"/>
            <a:ext cx="2972435" cy="292100"/>
          </a:xfrm>
          <a:prstGeom prst="rect">
            <a:avLst/>
          </a:prstGeom>
        </p:spPr>
        <p:txBody>
          <a:bodyPr vert="horz" wrap="square" lIns="0" tIns="16510" rIns="0" bIns="0" rtlCol="0">
            <a:spAutoFit/>
          </a:bodyPr>
          <a:lstStyle/>
          <a:p>
            <a:pPr algn="ctr">
              <a:lnSpc>
                <a:spcPct val="100000"/>
              </a:lnSpc>
              <a:spcBef>
                <a:spcPts val="130"/>
              </a:spcBef>
            </a:pPr>
            <a:r>
              <a:rPr sz="850" spc="30" dirty="0">
                <a:solidFill>
                  <a:srgbClr val="00338D"/>
                </a:solidFill>
                <a:latin typeface="Arial"/>
                <a:cs typeface="Arial"/>
              </a:rPr>
              <a:t>— </a:t>
            </a:r>
            <a:r>
              <a:rPr sz="850" spc="-20" dirty="0">
                <a:solidFill>
                  <a:srgbClr val="00338D"/>
                </a:solidFill>
                <a:latin typeface="Arial"/>
                <a:cs typeface="Arial"/>
              </a:rPr>
              <a:t>Cities </a:t>
            </a:r>
            <a:r>
              <a:rPr sz="850" spc="5" dirty="0">
                <a:solidFill>
                  <a:srgbClr val="00338D"/>
                </a:solidFill>
                <a:latin typeface="Arial"/>
                <a:cs typeface="Arial"/>
              </a:rPr>
              <a:t>and </a:t>
            </a:r>
            <a:r>
              <a:rPr sz="850" spc="10" dirty="0">
                <a:solidFill>
                  <a:srgbClr val="00338D"/>
                </a:solidFill>
                <a:latin typeface="Arial"/>
                <a:cs typeface="Arial"/>
              </a:rPr>
              <a:t>tow ns </a:t>
            </a:r>
            <a:r>
              <a:rPr sz="850" spc="20" dirty="0">
                <a:solidFill>
                  <a:srgbClr val="00338D"/>
                </a:solidFill>
                <a:latin typeface="Arial"/>
                <a:cs typeface="Arial"/>
              </a:rPr>
              <a:t>w </a:t>
            </a:r>
            <a:r>
              <a:rPr sz="850" spc="-25" dirty="0">
                <a:solidFill>
                  <a:srgbClr val="00338D"/>
                </a:solidFill>
                <a:latin typeface="Arial"/>
                <a:cs typeface="Arial"/>
              </a:rPr>
              <a:t>ill </a:t>
            </a:r>
            <a:r>
              <a:rPr sz="850" spc="25" dirty="0">
                <a:solidFill>
                  <a:srgbClr val="00338D"/>
                </a:solidFill>
                <a:latin typeface="Arial"/>
                <a:cs typeface="Arial"/>
              </a:rPr>
              <a:t>see </a:t>
            </a:r>
            <a:r>
              <a:rPr sz="850" spc="-20" dirty="0">
                <a:solidFill>
                  <a:srgbClr val="00338D"/>
                </a:solidFill>
                <a:latin typeface="Arial"/>
                <a:cs typeface="Arial"/>
              </a:rPr>
              <a:t>multiple </a:t>
            </a:r>
            <a:r>
              <a:rPr sz="850" spc="20" dirty="0">
                <a:solidFill>
                  <a:srgbClr val="00338D"/>
                </a:solidFill>
                <a:latin typeface="Arial"/>
                <a:cs typeface="Arial"/>
              </a:rPr>
              <a:t>stores </a:t>
            </a:r>
            <a:r>
              <a:rPr sz="850" spc="35" dirty="0">
                <a:solidFill>
                  <a:srgbClr val="00338D"/>
                </a:solidFill>
                <a:latin typeface="Arial"/>
                <a:cs typeface="Arial"/>
              </a:rPr>
              <a:t>from </a:t>
            </a:r>
            <a:r>
              <a:rPr sz="850" spc="5" dirty="0">
                <a:solidFill>
                  <a:srgbClr val="00338D"/>
                </a:solidFill>
                <a:latin typeface="Arial"/>
                <a:cs typeface="Arial"/>
              </a:rPr>
              <a:t>the</a:t>
            </a:r>
            <a:r>
              <a:rPr sz="850" spc="-125" dirty="0">
                <a:solidFill>
                  <a:srgbClr val="00338D"/>
                </a:solidFill>
                <a:latin typeface="Arial"/>
                <a:cs typeface="Arial"/>
              </a:rPr>
              <a:t> </a:t>
            </a:r>
            <a:r>
              <a:rPr sz="850" dirty="0">
                <a:solidFill>
                  <a:srgbClr val="00338D"/>
                </a:solidFill>
                <a:latin typeface="Arial"/>
                <a:cs typeface="Arial"/>
              </a:rPr>
              <a:t>same</a:t>
            </a:r>
            <a:endParaRPr sz="850">
              <a:latin typeface="Arial"/>
              <a:cs typeface="Arial"/>
            </a:endParaRPr>
          </a:p>
          <a:p>
            <a:pPr marR="27305" algn="ctr">
              <a:lnSpc>
                <a:spcPct val="100000"/>
              </a:lnSpc>
              <a:spcBef>
                <a:spcPts val="20"/>
              </a:spcBef>
            </a:pPr>
            <a:r>
              <a:rPr sz="850" spc="10" dirty="0">
                <a:solidFill>
                  <a:srgbClr val="00338D"/>
                </a:solidFill>
                <a:latin typeface="Arial"/>
                <a:cs typeface="Arial"/>
              </a:rPr>
              <a:t>discounter, </a:t>
            </a:r>
            <a:r>
              <a:rPr sz="850" spc="20" dirty="0">
                <a:solidFill>
                  <a:srgbClr val="00338D"/>
                </a:solidFill>
                <a:latin typeface="Arial"/>
                <a:cs typeface="Arial"/>
              </a:rPr>
              <a:t>w </a:t>
            </a:r>
            <a:r>
              <a:rPr sz="850" spc="10" dirty="0">
                <a:solidFill>
                  <a:srgbClr val="00338D"/>
                </a:solidFill>
                <a:latin typeface="Arial"/>
                <a:cs typeface="Arial"/>
              </a:rPr>
              <a:t>hich risks </a:t>
            </a:r>
            <a:r>
              <a:rPr sz="850" spc="5" dirty="0">
                <a:solidFill>
                  <a:srgbClr val="00338D"/>
                </a:solidFill>
                <a:latin typeface="Arial"/>
                <a:cs typeface="Arial"/>
              </a:rPr>
              <a:t>self-cannibalisation of</a:t>
            </a:r>
            <a:r>
              <a:rPr sz="850" spc="-110" dirty="0">
                <a:solidFill>
                  <a:srgbClr val="00338D"/>
                </a:solidFill>
                <a:latin typeface="Arial"/>
                <a:cs typeface="Arial"/>
              </a:rPr>
              <a:t> </a:t>
            </a:r>
            <a:r>
              <a:rPr sz="850" spc="5" dirty="0">
                <a:solidFill>
                  <a:srgbClr val="00338D"/>
                </a:solidFill>
                <a:latin typeface="Arial"/>
                <a:cs typeface="Arial"/>
              </a:rPr>
              <a:t>sales</a:t>
            </a:r>
            <a:endParaRPr sz="850">
              <a:latin typeface="Arial"/>
              <a:cs typeface="Arial"/>
            </a:endParaRPr>
          </a:p>
        </p:txBody>
      </p:sp>
      <p:sp>
        <p:nvSpPr>
          <p:cNvPr id="21" name="object 23">
            <a:extLst>
              <a:ext uri="{FF2B5EF4-FFF2-40B4-BE49-F238E27FC236}">
                <a16:creationId xmlns:a16="http://schemas.microsoft.com/office/drawing/2014/main" id="{67F02CB1-DC31-42F8-9DC8-F21BD9335D3F}"/>
              </a:ext>
            </a:extLst>
          </p:cNvPr>
          <p:cNvSpPr txBox="1"/>
          <p:nvPr/>
        </p:nvSpPr>
        <p:spPr>
          <a:xfrm>
            <a:off x="985519" y="4084320"/>
            <a:ext cx="3383279" cy="304800"/>
          </a:xfrm>
          <a:prstGeom prst="rect">
            <a:avLst/>
          </a:prstGeom>
          <a:solidFill>
            <a:srgbClr val="6C1F77"/>
          </a:solidFill>
        </p:spPr>
        <p:txBody>
          <a:bodyPr vert="horz" wrap="square" lIns="0" tIns="0" rIns="0" bIns="0" rtlCol="0">
            <a:spAutoFit/>
          </a:bodyPr>
          <a:lstStyle/>
          <a:p>
            <a:pPr marL="89535">
              <a:lnSpc>
                <a:spcPts val="1155"/>
              </a:lnSpc>
            </a:pPr>
            <a:r>
              <a:rPr sz="1050" b="1" dirty="0">
                <a:solidFill>
                  <a:srgbClr val="FFFFFF"/>
                </a:solidFill>
                <a:latin typeface="Arial"/>
                <a:cs typeface="Arial"/>
              </a:rPr>
              <a:t>Key</a:t>
            </a:r>
            <a:r>
              <a:rPr sz="1050" b="1" spc="-75" dirty="0">
                <a:solidFill>
                  <a:srgbClr val="FFFFFF"/>
                </a:solidFill>
                <a:latin typeface="Arial"/>
                <a:cs typeface="Arial"/>
              </a:rPr>
              <a:t> </a:t>
            </a:r>
            <a:r>
              <a:rPr sz="1050" b="1" dirty="0">
                <a:solidFill>
                  <a:srgbClr val="FFFFFF"/>
                </a:solidFill>
                <a:latin typeface="Arial"/>
                <a:cs typeface="Arial"/>
              </a:rPr>
              <a:t>theme:</a:t>
            </a:r>
            <a:r>
              <a:rPr sz="1050" b="1" spc="-80" dirty="0">
                <a:solidFill>
                  <a:srgbClr val="FFFFFF"/>
                </a:solidFill>
                <a:latin typeface="Arial"/>
                <a:cs typeface="Arial"/>
              </a:rPr>
              <a:t> </a:t>
            </a:r>
            <a:r>
              <a:rPr sz="1050" b="1" spc="-25" dirty="0">
                <a:solidFill>
                  <a:srgbClr val="FFFFFF"/>
                </a:solidFill>
                <a:latin typeface="Arial"/>
                <a:cs typeface="Arial"/>
              </a:rPr>
              <a:t>Expanding</a:t>
            </a:r>
            <a:r>
              <a:rPr sz="1050" b="1" spc="-130" dirty="0">
                <a:solidFill>
                  <a:srgbClr val="FFFFFF"/>
                </a:solidFill>
                <a:latin typeface="Arial"/>
                <a:cs typeface="Arial"/>
              </a:rPr>
              <a:t> </a:t>
            </a:r>
            <a:r>
              <a:rPr sz="1050" b="1" spc="-30" dirty="0">
                <a:solidFill>
                  <a:srgbClr val="FFFFFF"/>
                </a:solidFill>
                <a:latin typeface="Arial"/>
                <a:cs typeface="Arial"/>
              </a:rPr>
              <a:t>presence;</a:t>
            </a:r>
            <a:r>
              <a:rPr sz="1050" b="1" spc="-80" dirty="0">
                <a:solidFill>
                  <a:srgbClr val="FFFFFF"/>
                </a:solidFill>
                <a:latin typeface="Arial"/>
                <a:cs typeface="Arial"/>
              </a:rPr>
              <a:t> </a:t>
            </a:r>
            <a:r>
              <a:rPr sz="1050" b="1" spc="-25" dirty="0">
                <a:solidFill>
                  <a:srgbClr val="FFFFFF"/>
                </a:solidFill>
                <a:latin typeface="Arial"/>
                <a:cs typeface="Arial"/>
              </a:rPr>
              <a:t>intense</a:t>
            </a:r>
            <a:endParaRPr sz="1050">
              <a:latin typeface="Arial"/>
              <a:cs typeface="Arial"/>
            </a:endParaRPr>
          </a:p>
          <a:p>
            <a:pPr marL="89535">
              <a:lnSpc>
                <a:spcPts val="1230"/>
              </a:lnSpc>
            </a:pPr>
            <a:r>
              <a:rPr sz="1050" b="1" spc="-5" dirty="0">
                <a:solidFill>
                  <a:srgbClr val="FFFFFF"/>
                </a:solidFill>
                <a:latin typeface="Arial"/>
                <a:cs typeface="Arial"/>
              </a:rPr>
              <a:t>competition</a:t>
            </a:r>
            <a:r>
              <a:rPr sz="1050" b="1" spc="-55" dirty="0">
                <a:solidFill>
                  <a:srgbClr val="FFFFFF"/>
                </a:solidFill>
                <a:latin typeface="Arial"/>
                <a:cs typeface="Arial"/>
              </a:rPr>
              <a:t> </a:t>
            </a:r>
            <a:r>
              <a:rPr sz="1050" b="1" spc="-15" dirty="0">
                <a:solidFill>
                  <a:srgbClr val="FFFFFF"/>
                </a:solidFill>
                <a:latin typeface="Arial"/>
                <a:cs typeface="Arial"/>
              </a:rPr>
              <a:t>for</a:t>
            </a:r>
            <a:r>
              <a:rPr sz="1050" b="1" spc="-55" dirty="0">
                <a:solidFill>
                  <a:srgbClr val="FFFFFF"/>
                </a:solidFill>
                <a:latin typeface="Arial"/>
                <a:cs typeface="Arial"/>
              </a:rPr>
              <a:t> </a:t>
            </a:r>
            <a:r>
              <a:rPr sz="1050" b="1" spc="-40" dirty="0">
                <a:solidFill>
                  <a:srgbClr val="FFFFFF"/>
                </a:solidFill>
                <a:latin typeface="Arial"/>
                <a:cs typeface="Arial"/>
              </a:rPr>
              <a:t>best</a:t>
            </a:r>
            <a:r>
              <a:rPr sz="1050" b="1" spc="-80" dirty="0">
                <a:solidFill>
                  <a:srgbClr val="FFFFFF"/>
                </a:solidFill>
                <a:latin typeface="Arial"/>
                <a:cs typeface="Arial"/>
              </a:rPr>
              <a:t> </a:t>
            </a:r>
            <a:r>
              <a:rPr sz="1050" b="1" spc="-15" dirty="0">
                <a:solidFill>
                  <a:srgbClr val="FFFFFF"/>
                </a:solidFill>
                <a:latin typeface="Arial"/>
                <a:cs typeface="Arial"/>
              </a:rPr>
              <a:t>sites</a:t>
            </a:r>
            <a:r>
              <a:rPr sz="1050" b="1" spc="-155" dirty="0">
                <a:solidFill>
                  <a:srgbClr val="FFFFFF"/>
                </a:solidFill>
                <a:latin typeface="Arial"/>
                <a:cs typeface="Arial"/>
              </a:rPr>
              <a:t> </a:t>
            </a:r>
            <a:r>
              <a:rPr sz="1050" b="1" spc="-15" dirty="0">
                <a:solidFill>
                  <a:srgbClr val="FFFFFF"/>
                </a:solidFill>
                <a:latin typeface="Arial"/>
                <a:cs typeface="Arial"/>
              </a:rPr>
              <a:t>expected</a:t>
            </a:r>
            <a:endParaRPr sz="1050">
              <a:latin typeface="Arial"/>
              <a:cs typeface="Arial"/>
            </a:endParaRPr>
          </a:p>
        </p:txBody>
      </p:sp>
      <p:sp>
        <p:nvSpPr>
          <p:cNvPr id="22" name="object 24">
            <a:extLst>
              <a:ext uri="{FF2B5EF4-FFF2-40B4-BE49-F238E27FC236}">
                <a16:creationId xmlns:a16="http://schemas.microsoft.com/office/drawing/2014/main" id="{568359E9-D5E5-4FD9-B81F-F9043751B5E4}"/>
              </a:ext>
            </a:extLst>
          </p:cNvPr>
          <p:cNvSpPr txBox="1"/>
          <p:nvPr/>
        </p:nvSpPr>
        <p:spPr>
          <a:xfrm>
            <a:off x="1075055" y="3896042"/>
            <a:ext cx="195580" cy="184785"/>
          </a:xfrm>
          <a:prstGeom prst="rect">
            <a:avLst/>
          </a:prstGeom>
        </p:spPr>
        <p:txBody>
          <a:bodyPr vert="horz" wrap="square" lIns="0" tIns="11430" rIns="0" bIns="0" rtlCol="0">
            <a:spAutoFit/>
          </a:bodyPr>
          <a:lstStyle/>
          <a:p>
            <a:pPr>
              <a:lnSpc>
                <a:spcPct val="100000"/>
              </a:lnSpc>
              <a:spcBef>
                <a:spcPts val="90"/>
              </a:spcBef>
            </a:pPr>
            <a:r>
              <a:rPr sz="1050" b="1" spc="-45" dirty="0">
                <a:solidFill>
                  <a:srgbClr val="FFFFFF"/>
                </a:solidFill>
                <a:latin typeface="Arial"/>
                <a:cs typeface="Arial"/>
              </a:rPr>
              <a:t>UK</a:t>
            </a:r>
            <a:endParaRPr sz="1050">
              <a:latin typeface="Arial"/>
              <a:cs typeface="Arial"/>
            </a:endParaRPr>
          </a:p>
        </p:txBody>
      </p:sp>
      <p:sp>
        <p:nvSpPr>
          <p:cNvPr id="23" name="object 25">
            <a:extLst>
              <a:ext uri="{FF2B5EF4-FFF2-40B4-BE49-F238E27FC236}">
                <a16:creationId xmlns:a16="http://schemas.microsoft.com/office/drawing/2014/main" id="{75C09D76-8070-4CF7-8F2B-CE7B84ED2B16}"/>
              </a:ext>
            </a:extLst>
          </p:cNvPr>
          <p:cNvSpPr txBox="1"/>
          <p:nvPr/>
        </p:nvSpPr>
        <p:spPr>
          <a:xfrm>
            <a:off x="986472" y="1321498"/>
            <a:ext cx="9777095" cy="391795"/>
          </a:xfrm>
          <a:prstGeom prst="rect">
            <a:avLst/>
          </a:prstGeom>
        </p:spPr>
        <p:txBody>
          <a:bodyPr vert="horz" wrap="square" lIns="0" tIns="12700" rIns="0" bIns="0" rtlCol="0">
            <a:spAutoFit/>
          </a:bodyPr>
          <a:lstStyle/>
          <a:p>
            <a:pPr marL="12700" marR="5080">
              <a:lnSpc>
                <a:spcPct val="100000"/>
              </a:lnSpc>
              <a:spcBef>
                <a:spcPts val="100"/>
              </a:spcBef>
            </a:pPr>
            <a:r>
              <a:rPr sz="1200" b="1" spc="-15" dirty="0">
                <a:solidFill>
                  <a:srgbClr val="00A2A0"/>
                </a:solidFill>
                <a:latin typeface="Arial"/>
                <a:cs typeface="Arial"/>
              </a:rPr>
              <a:t>Expanding </a:t>
            </a:r>
            <a:r>
              <a:rPr sz="1200" b="1" spc="-30" dirty="0">
                <a:solidFill>
                  <a:srgbClr val="00A2A0"/>
                </a:solidFill>
                <a:latin typeface="Arial"/>
                <a:cs typeface="Arial"/>
              </a:rPr>
              <a:t>physical </a:t>
            </a:r>
            <a:r>
              <a:rPr sz="1200" b="1" dirty="0">
                <a:solidFill>
                  <a:srgbClr val="00A2A0"/>
                </a:solidFill>
                <a:latin typeface="Arial"/>
                <a:cs typeface="Arial"/>
              </a:rPr>
              <a:t>presence </a:t>
            </a:r>
            <a:r>
              <a:rPr sz="1200" b="1" spc="-10" dirty="0">
                <a:solidFill>
                  <a:srgbClr val="00A2A0"/>
                </a:solidFill>
                <a:latin typeface="Arial"/>
                <a:cs typeface="Arial"/>
              </a:rPr>
              <a:t>is </a:t>
            </a:r>
            <a:r>
              <a:rPr sz="1200" b="1" dirty="0">
                <a:solidFill>
                  <a:srgbClr val="00A2A0"/>
                </a:solidFill>
                <a:latin typeface="Arial"/>
                <a:cs typeface="Arial"/>
              </a:rPr>
              <a:t>a </a:t>
            </a:r>
            <a:r>
              <a:rPr sz="1200" b="1" spc="5" dirty="0">
                <a:solidFill>
                  <a:srgbClr val="00A2A0"/>
                </a:solidFill>
                <a:latin typeface="Arial"/>
                <a:cs typeface="Arial"/>
              </a:rPr>
              <a:t>key </a:t>
            </a:r>
            <a:r>
              <a:rPr sz="1200" b="1" spc="-15" dirty="0">
                <a:solidFill>
                  <a:srgbClr val="00A2A0"/>
                </a:solidFill>
                <a:latin typeface="Arial"/>
                <a:cs typeface="Arial"/>
              </a:rPr>
              <a:t>focus </a:t>
            </a:r>
            <a:r>
              <a:rPr sz="1200" b="1" spc="5" dirty="0">
                <a:solidFill>
                  <a:srgbClr val="00A2A0"/>
                </a:solidFill>
                <a:latin typeface="Arial"/>
                <a:cs typeface="Arial"/>
              </a:rPr>
              <a:t>area </a:t>
            </a:r>
            <a:r>
              <a:rPr sz="1200" b="1" spc="-10" dirty="0">
                <a:solidFill>
                  <a:srgbClr val="00A2A0"/>
                </a:solidFill>
                <a:latin typeface="Arial"/>
                <a:cs typeface="Arial"/>
              </a:rPr>
              <a:t>for discounters in </a:t>
            </a:r>
            <a:r>
              <a:rPr sz="1200" b="1" dirty="0">
                <a:solidFill>
                  <a:srgbClr val="00A2A0"/>
                </a:solidFill>
                <a:latin typeface="Arial"/>
                <a:cs typeface="Arial"/>
              </a:rPr>
              <a:t>Europe. outlet </a:t>
            </a:r>
            <a:r>
              <a:rPr sz="1200" b="1" spc="-15" dirty="0">
                <a:solidFill>
                  <a:srgbClr val="00A2A0"/>
                </a:solidFill>
                <a:latin typeface="Arial"/>
                <a:cs typeface="Arial"/>
              </a:rPr>
              <a:t>modernisation, </a:t>
            </a:r>
            <a:r>
              <a:rPr sz="1200" b="1" spc="-30" dirty="0">
                <a:solidFill>
                  <a:srgbClr val="00A2A0"/>
                </a:solidFill>
                <a:latin typeface="Arial"/>
                <a:cs typeface="Arial"/>
              </a:rPr>
              <a:t>loyalty </a:t>
            </a:r>
            <a:r>
              <a:rPr sz="1200" b="1" spc="-25" dirty="0">
                <a:solidFill>
                  <a:srgbClr val="00A2A0"/>
                </a:solidFill>
                <a:latin typeface="Arial"/>
                <a:cs typeface="Arial"/>
              </a:rPr>
              <a:t>programs, </a:t>
            </a:r>
            <a:r>
              <a:rPr sz="1200" b="1" dirty="0">
                <a:solidFill>
                  <a:srgbClr val="00A2A0"/>
                </a:solidFill>
                <a:latin typeface="Arial"/>
                <a:cs typeface="Arial"/>
              </a:rPr>
              <a:t>enhanced product  </a:t>
            </a:r>
            <a:r>
              <a:rPr sz="1200" b="1" spc="-20" dirty="0">
                <a:solidFill>
                  <a:srgbClr val="00A2A0"/>
                </a:solidFill>
                <a:latin typeface="Arial"/>
                <a:cs typeface="Arial"/>
              </a:rPr>
              <a:t>assortment </a:t>
            </a:r>
            <a:r>
              <a:rPr sz="1200" b="1" spc="-15" dirty="0">
                <a:solidFill>
                  <a:srgbClr val="00A2A0"/>
                </a:solidFill>
                <a:latin typeface="Arial"/>
                <a:cs typeface="Arial"/>
              </a:rPr>
              <a:t>and </a:t>
            </a:r>
            <a:r>
              <a:rPr sz="1200" b="1" spc="10" dirty="0">
                <a:solidFill>
                  <a:srgbClr val="00A2A0"/>
                </a:solidFill>
                <a:latin typeface="Arial"/>
                <a:cs typeface="Arial"/>
              </a:rPr>
              <a:t>new </a:t>
            </a:r>
            <a:r>
              <a:rPr sz="1200" b="1" spc="-35" dirty="0">
                <a:solidFill>
                  <a:srgbClr val="00A2A0"/>
                </a:solidFill>
                <a:latin typeface="Arial"/>
                <a:cs typeface="Arial"/>
              </a:rPr>
              <a:t>payment </a:t>
            </a:r>
            <a:r>
              <a:rPr sz="1200" b="1" spc="-20" dirty="0">
                <a:solidFill>
                  <a:srgbClr val="00A2A0"/>
                </a:solidFill>
                <a:latin typeface="Arial"/>
                <a:cs typeface="Arial"/>
              </a:rPr>
              <a:t>methods, </a:t>
            </a:r>
            <a:r>
              <a:rPr sz="1200" b="1" spc="-10" dirty="0">
                <a:solidFill>
                  <a:srgbClr val="00A2A0"/>
                </a:solidFill>
                <a:latin typeface="Arial"/>
                <a:cs typeface="Arial"/>
              </a:rPr>
              <a:t>are </a:t>
            </a:r>
            <a:r>
              <a:rPr sz="1200" b="1" spc="-20" dirty="0">
                <a:solidFill>
                  <a:srgbClr val="00A2A0"/>
                </a:solidFill>
                <a:latin typeface="Arial"/>
                <a:cs typeface="Arial"/>
              </a:rPr>
              <a:t>also </a:t>
            </a:r>
            <a:r>
              <a:rPr sz="1200" b="1" spc="-10" dirty="0">
                <a:solidFill>
                  <a:srgbClr val="00A2A0"/>
                </a:solidFill>
                <a:latin typeface="Arial"/>
                <a:cs typeface="Arial"/>
              </a:rPr>
              <a:t>on the</a:t>
            </a:r>
            <a:r>
              <a:rPr sz="1200" b="1" spc="80" dirty="0">
                <a:solidFill>
                  <a:srgbClr val="00A2A0"/>
                </a:solidFill>
                <a:latin typeface="Arial"/>
                <a:cs typeface="Arial"/>
              </a:rPr>
              <a:t> </a:t>
            </a:r>
            <a:r>
              <a:rPr sz="1200" b="1" spc="-15" dirty="0">
                <a:solidFill>
                  <a:srgbClr val="00A2A0"/>
                </a:solidFill>
                <a:latin typeface="Arial"/>
                <a:cs typeface="Arial"/>
              </a:rPr>
              <a:t>list</a:t>
            </a:r>
            <a:endParaRPr sz="1200">
              <a:latin typeface="Arial"/>
              <a:cs typeface="Arial"/>
            </a:endParaRPr>
          </a:p>
        </p:txBody>
      </p:sp>
      <p:sp>
        <p:nvSpPr>
          <p:cNvPr id="24" name="object 12">
            <a:extLst>
              <a:ext uri="{FF2B5EF4-FFF2-40B4-BE49-F238E27FC236}">
                <a16:creationId xmlns:a16="http://schemas.microsoft.com/office/drawing/2014/main" id="{03762EBD-5FC4-4B63-A810-5AA1DB1DBDDA}"/>
              </a:ext>
            </a:extLst>
          </p:cNvPr>
          <p:cNvSpPr txBox="1"/>
          <p:nvPr/>
        </p:nvSpPr>
        <p:spPr>
          <a:xfrm>
            <a:off x="985519" y="3896042"/>
            <a:ext cx="3383279" cy="183600"/>
          </a:xfrm>
          <a:prstGeom prst="rect">
            <a:avLst/>
          </a:prstGeom>
          <a:solidFill>
            <a:srgbClr val="0091DA"/>
          </a:solidFill>
        </p:spPr>
        <p:txBody>
          <a:bodyPr vert="horz" wrap="square" lIns="0" tIns="10160" rIns="0" bIns="0" rtlCol="0">
            <a:spAutoFit/>
          </a:bodyPr>
          <a:lstStyle/>
          <a:p>
            <a:pPr marL="94615">
              <a:lnSpc>
                <a:spcPct val="100000"/>
              </a:lnSpc>
              <a:spcBef>
                <a:spcPts val="80"/>
              </a:spcBef>
            </a:pPr>
            <a:r>
              <a:rPr lang="it-IT" sz="1050" b="1" spc="5" dirty="0">
                <a:solidFill>
                  <a:srgbClr val="FFFFFF"/>
                </a:solidFill>
                <a:latin typeface="Arial"/>
                <a:cs typeface="Arial"/>
              </a:rPr>
              <a:t>UK</a:t>
            </a:r>
            <a:endParaRPr sz="1050" dirty="0">
              <a:latin typeface="Arial"/>
              <a:cs typeface="Arial"/>
            </a:endParaRPr>
          </a:p>
        </p:txBody>
      </p:sp>
      <p:sp>
        <p:nvSpPr>
          <p:cNvPr id="25" name="object 12">
            <a:extLst>
              <a:ext uri="{FF2B5EF4-FFF2-40B4-BE49-F238E27FC236}">
                <a16:creationId xmlns:a16="http://schemas.microsoft.com/office/drawing/2014/main" id="{F7837919-A116-4DC9-95FA-5B2B50334015}"/>
              </a:ext>
            </a:extLst>
          </p:cNvPr>
          <p:cNvSpPr txBox="1"/>
          <p:nvPr/>
        </p:nvSpPr>
        <p:spPr>
          <a:xfrm>
            <a:off x="7813040" y="3897535"/>
            <a:ext cx="3383279" cy="183600"/>
          </a:xfrm>
          <a:prstGeom prst="rect">
            <a:avLst/>
          </a:prstGeom>
          <a:solidFill>
            <a:srgbClr val="00A3A1"/>
          </a:solidFill>
        </p:spPr>
        <p:txBody>
          <a:bodyPr vert="horz" wrap="square" lIns="0" tIns="10160" rIns="0" bIns="0" rtlCol="0">
            <a:spAutoFit/>
          </a:bodyPr>
          <a:lstStyle/>
          <a:p>
            <a:pPr marL="94615">
              <a:lnSpc>
                <a:spcPct val="100000"/>
              </a:lnSpc>
              <a:spcBef>
                <a:spcPts val="80"/>
              </a:spcBef>
            </a:pPr>
            <a:r>
              <a:rPr lang="it-IT" sz="1050" b="1" spc="5" dirty="0">
                <a:solidFill>
                  <a:srgbClr val="FFFFFF"/>
                </a:solidFill>
                <a:latin typeface="Arial"/>
                <a:cs typeface="Arial"/>
              </a:rPr>
              <a:t>Germany</a:t>
            </a:r>
            <a:endParaRPr sz="1050" dirty="0">
              <a:latin typeface="Arial"/>
              <a:cs typeface="Arial"/>
            </a:endParaRPr>
          </a:p>
        </p:txBody>
      </p:sp>
    </p:spTree>
    <p:extLst>
      <p:ext uri="{BB962C8B-B14F-4D97-AF65-F5344CB8AC3E}">
        <p14:creationId xmlns:p14="http://schemas.microsoft.com/office/powerpoint/2010/main" val="1820982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…while digital channels gain traction in the US and LATAM</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41" name="object 5">
            <a:extLst>
              <a:ext uri="{FF2B5EF4-FFF2-40B4-BE49-F238E27FC236}">
                <a16:creationId xmlns:a16="http://schemas.microsoft.com/office/drawing/2014/main" id="{AE3ACBF2-C129-4192-866D-FDA08895C3FB}"/>
              </a:ext>
            </a:extLst>
          </p:cNvPr>
          <p:cNvSpPr/>
          <p:nvPr/>
        </p:nvSpPr>
        <p:spPr>
          <a:xfrm>
            <a:off x="10063480" y="5450840"/>
            <a:ext cx="81279" cy="71119"/>
          </a:xfrm>
          <a:prstGeom prst="rect">
            <a:avLst/>
          </a:prstGeom>
          <a:blipFill>
            <a:blip r:embed="rId3" cstate="print"/>
            <a:stretch>
              <a:fillRect/>
            </a:stretch>
          </a:blipFill>
        </p:spPr>
        <p:txBody>
          <a:bodyPr wrap="square" lIns="0" tIns="0" rIns="0" bIns="0" rtlCol="0"/>
          <a:lstStyle/>
          <a:p>
            <a:endParaRPr/>
          </a:p>
        </p:txBody>
      </p:sp>
      <p:sp>
        <p:nvSpPr>
          <p:cNvPr id="42" name="object 6">
            <a:extLst>
              <a:ext uri="{FF2B5EF4-FFF2-40B4-BE49-F238E27FC236}">
                <a16:creationId xmlns:a16="http://schemas.microsoft.com/office/drawing/2014/main" id="{3B4D9785-F6C2-43AD-9EA8-75D3245A8F80}"/>
              </a:ext>
            </a:extLst>
          </p:cNvPr>
          <p:cNvSpPr/>
          <p:nvPr/>
        </p:nvSpPr>
        <p:spPr>
          <a:xfrm>
            <a:off x="3063239" y="1747514"/>
            <a:ext cx="8021325" cy="4135130"/>
          </a:xfrm>
          <a:prstGeom prst="rect">
            <a:avLst/>
          </a:prstGeom>
          <a:blipFill>
            <a:blip r:embed="rId4" cstate="print"/>
            <a:stretch>
              <a:fillRect/>
            </a:stretch>
          </a:blipFill>
        </p:spPr>
        <p:txBody>
          <a:bodyPr wrap="square" lIns="0" tIns="0" rIns="0" bIns="0" rtlCol="0"/>
          <a:lstStyle/>
          <a:p>
            <a:endParaRPr/>
          </a:p>
        </p:txBody>
      </p:sp>
      <p:sp>
        <p:nvSpPr>
          <p:cNvPr id="43" name="object 7">
            <a:extLst>
              <a:ext uri="{FF2B5EF4-FFF2-40B4-BE49-F238E27FC236}">
                <a16:creationId xmlns:a16="http://schemas.microsoft.com/office/drawing/2014/main" id="{444D2876-A724-415E-83DE-7BD84B1900C9}"/>
              </a:ext>
            </a:extLst>
          </p:cNvPr>
          <p:cNvSpPr/>
          <p:nvPr/>
        </p:nvSpPr>
        <p:spPr>
          <a:xfrm>
            <a:off x="10551159" y="5283194"/>
            <a:ext cx="269245" cy="330205"/>
          </a:xfrm>
          <a:prstGeom prst="rect">
            <a:avLst/>
          </a:prstGeom>
          <a:blipFill>
            <a:blip r:embed="rId5" cstate="print"/>
            <a:stretch>
              <a:fillRect/>
            </a:stretch>
          </a:blipFill>
        </p:spPr>
        <p:txBody>
          <a:bodyPr wrap="square" lIns="0" tIns="0" rIns="0" bIns="0" rtlCol="0"/>
          <a:lstStyle/>
          <a:p>
            <a:endParaRPr/>
          </a:p>
        </p:txBody>
      </p:sp>
      <p:sp>
        <p:nvSpPr>
          <p:cNvPr id="44" name="object 8">
            <a:extLst>
              <a:ext uri="{FF2B5EF4-FFF2-40B4-BE49-F238E27FC236}">
                <a16:creationId xmlns:a16="http://schemas.microsoft.com/office/drawing/2014/main" id="{B795FAFD-1115-47E3-8A06-98CDE964308A}"/>
              </a:ext>
            </a:extLst>
          </p:cNvPr>
          <p:cNvSpPr/>
          <p:nvPr/>
        </p:nvSpPr>
        <p:spPr>
          <a:xfrm>
            <a:off x="10490200" y="4963159"/>
            <a:ext cx="60960" cy="50800"/>
          </a:xfrm>
          <a:custGeom>
            <a:avLst/>
            <a:gdLst/>
            <a:ahLst/>
            <a:cxnLst/>
            <a:rect l="l" t="t" r="r" b="b"/>
            <a:pathLst>
              <a:path w="60959" h="50800">
                <a:moveTo>
                  <a:pt x="2285" y="0"/>
                </a:moveTo>
                <a:lnTo>
                  <a:pt x="0" y="762"/>
                </a:lnTo>
                <a:lnTo>
                  <a:pt x="2285" y="3428"/>
                </a:lnTo>
                <a:lnTo>
                  <a:pt x="2285" y="6476"/>
                </a:lnTo>
                <a:lnTo>
                  <a:pt x="6096" y="9906"/>
                </a:lnTo>
                <a:lnTo>
                  <a:pt x="8000" y="14477"/>
                </a:lnTo>
                <a:lnTo>
                  <a:pt x="10414" y="16382"/>
                </a:lnTo>
                <a:lnTo>
                  <a:pt x="14985" y="22859"/>
                </a:lnTo>
                <a:lnTo>
                  <a:pt x="22986" y="27177"/>
                </a:lnTo>
                <a:lnTo>
                  <a:pt x="24892" y="29082"/>
                </a:lnTo>
                <a:lnTo>
                  <a:pt x="25273" y="32131"/>
                </a:lnTo>
                <a:lnTo>
                  <a:pt x="27177" y="32892"/>
                </a:lnTo>
                <a:lnTo>
                  <a:pt x="29464" y="32892"/>
                </a:lnTo>
                <a:lnTo>
                  <a:pt x="32257" y="35559"/>
                </a:lnTo>
                <a:lnTo>
                  <a:pt x="34925" y="36321"/>
                </a:lnTo>
                <a:lnTo>
                  <a:pt x="35686" y="37083"/>
                </a:lnTo>
                <a:lnTo>
                  <a:pt x="37592" y="37083"/>
                </a:lnTo>
                <a:lnTo>
                  <a:pt x="37973" y="38988"/>
                </a:lnTo>
                <a:lnTo>
                  <a:pt x="39877" y="38988"/>
                </a:lnTo>
                <a:lnTo>
                  <a:pt x="41401" y="39750"/>
                </a:lnTo>
                <a:lnTo>
                  <a:pt x="43306" y="39750"/>
                </a:lnTo>
                <a:lnTo>
                  <a:pt x="43688" y="42798"/>
                </a:lnTo>
                <a:lnTo>
                  <a:pt x="44450" y="43941"/>
                </a:lnTo>
                <a:lnTo>
                  <a:pt x="47498" y="43941"/>
                </a:lnTo>
                <a:lnTo>
                  <a:pt x="49783" y="45465"/>
                </a:lnTo>
                <a:lnTo>
                  <a:pt x="52958" y="45465"/>
                </a:lnTo>
                <a:lnTo>
                  <a:pt x="54101" y="46608"/>
                </a:lnTo>
                <a:lnTo>
                  <a:pt x="56388" y="48513"/>
                </a:lnTo>
                <a:lnTo>
                  <a:pt x="57530" y="50037"/>
                </a:lnTo>
                <a:lnTo>
                  <a:pt x="58293" y="50800"/>
                </a:lnTo>
                <a:lnTo>
                  <a:pt x="58674" y="47751"/>
                </a:lnTo>
                <a:lnTo>
                  <a:pt x="60578" y="47751"/>
                </a:lnTo>
                <a:lnTo>
                  <a:pt x="60959" y="46989"/>
                </a:lnTo>
                <a:lnTo>
                  <a:pt x="60198" y="43560"/>
                </a:lnTo>
                <a:lnTo>
                  <a:pt x="57975" y="41656"/>
                </a:lnTo>
                <a:lnTo>
                  <a:pt x="54864" y="41656"/>
                </a:lnTo>
                <a:lnTo>
                  <a:pt x="54101" y="39369"/>
                </a:lnTo>
                <a:lnTo>
                  <a:pt x="47117" y="32892"/>
                </a:lnTo>
                <a:lnTo>
                  <a:pt x="41782" y="31368"/>
                </a:lnTo>
                <a:lnTo>
                  <a:pt x="38353" y="30987"/>
                </a:lnTo>
                <a:lnTo>
                  <a:pt x="37592" y="28701"/>
                </a:lnTo>
                <a:lnTo>
                  <a:pt x="36068" y="28320"/>
                </a:lnTo>
                <a:lnTo>
                  <a:pt x="34163" y="26034"/>
                </a:lnTo>
                <a:lnTo>
                  <a:pt x="31496" y="24002"/>
                </a:lnTo>
                <a:lnTo>
                  <a:pt x="29845" y="22097"/>
                </a:lnTo>
                <a:lnTo>
                  <a:pt x="28701" y="21716"/>
                </a:lnTo>
                <a:lnTo>
                  <a:pt x="27558" y="17906"/>
                </a:lnTo>
                <a:lnTo>
                  <a:pt x="25653" y="16382"/>
                </a:lnTo>
                <a:lnTo>
                  <a:pt x="22605" y="11048"/>
                </a:lnTo>
                <a:lnTo>
                  <a:pt x="19557" y="9906"/>
                </a:lnTo>
                <a:lnTo>
                  <a:pt x="17272" y="9906"/>
                </a:lnTo>
                <a:lnTo>
                  <a:pt x="15748" y="8000"/>
                </a:lnTo>
                <a:lnTo>
                  <a:pt x="15367" y="6095"/>
                </a:lnTo>
                <a:lnTo>
                  <a:pt x="12700" y="5333"/>
                </a:lnTo>
                <a:lnTo>
                  <a:pt x="7785" y="1904"/>
                </a:lnTo>
                <a:lnTo>
                  <a:pt x="5333" y="1904"/>
                </a:lnTo>
                <a:lnTo>
                  <a:pt x="2285" y="0"/>
                </a:lnTo>
                <a:close/>
              </a:path>
              <a:path w="60959" h="50800">
                <a:moveTo>
                  <a:pt x="57530" y="41275"/>
                </a:moveTo>
                <a:lnTo>
                  <a:pt x="54864" y="41656"/>
                </a:lnTo>
                <a:lnTo>
                  <a:pt x="57975" y="41656"/>
                </a:lnTo>
                <a:lnTo>
                  <a:pt x="57530" y="41275"/>
                </a:lnTo>
                <a:close/>
              </a:path>
              <a:path w="60959" h="50800">
                <a:moveTo>
                  <a:pt x="7239" y="1523"/>
                </a:moveTo>
                <a:lnTo>
                  <a:pt x="5333" y="1904"/>
                </a:lnTo>
                <a:lnTo>
                  <a:pt x="7785" y="1904"/>
                </a:lnTo>
                <a:lnTo>
                  <a:pt x="7239" y="1523"/>
                </a:lnTo>
                <a:close/>
              </a:path>
            </a:pathLst>
          </a:custGeom>
          <a:solidFill>
            <a:srgbClr val="0054A6"/>
          </a:solidFill>
        </p:spPr>
        <p:txBody>
          <a:bodyPr wrap="square" lIns="0" tIns="0" rIns="0" bIns="0" rtlCol="0"/>
          <a:lstStyle/>
          <a:p>
            <a:endParaRPr/>
          </a:p>
        </p:txBody>
      </p:sp>
      <p:sp>
        <p:nvSpPr>
          <p:cNvPr id="45" name="object 10">
            <a:extLst>
              <a:ext uri="{FF2B5EF4-FFF2-40B4-BE49-F238E27FC236}">
                <a16:creationId xmlns:a16="http://schemas.microsoft.com/office/drawing/2014/main" id="{3B14804D-88DE-49DB-AB3F-76C0387E8F1A}"/>
              </a:ext>
            </a:extLst>
          </p:cNvPr>
          <p:cNvSpPr txBox="1"/>
          <p:nvPr/>
        </p:nvSpPr>
        <p:spPr>
          <a:xfrm>
            <a:off x="1075055" y="2334894"/>
            <a:ext cx="3115945" cy="1156970"/>
          </a:xfrm>
          <a:prstGeom prst="rect">
            <a:avLst/>
          </a:prstGeom>
          <a:solidFill>
            <a:schemeClr val="bg1"/>
          </a:solidFill>
        </p:spPr>
        <p:txBody>
          <a:bodyPr vert="horz" wrap="square" lIns="0" tIns="16510" rIns="0" bIns="0" rtlCol="0">
            <a:spAutoFit/>
          </a:bodyPr>
          <a:lstStyle/>
          <a:p>
            <a:pPr marL="185420" indent="-172720">
              <a:lnSpc>
                <a:spcPct val="100000"/>
              </a:lnSpc>
              <a:spcBef>
                <a:spcPts val="130"/>
              </a:spcBef>
              <a:buFont typeface="Arial"/>
              <a:buChar char="—"/>
              <a:tabLst>
                <a:tab pos="185420" algn="l"/>
              </a:tabLst>
            </a:pPr>
            <a:r>
              <a:rPr sz="850" b="1" spc="15" dirty="0">
                <a:solidFill>
                  <a:srgbClr val="00338D"/>
                </a:solidFill>
                <a:latin typeface="Arial"/>
                <a:cs typeface="Arial"/>
              </a:rPr>
              <a:t>Lidl’s</a:t>
            </a:r>
            <a:r>
              <a:rPr sz="850" b="1" spc="-15" dirty="0">
                <a:solidFill>
                  <a:srgbClr val="00338D"/>
                </a:solidFill>
                <a:latin typeface="Arial"/>
                <a:cs typeface="Arial"/>
              </a:rPr>
              <a:t> </a:t>
            </a:r>
            <a:r>
              <a:rPr sz="850" b="1" spc="45" dirty="0">
                <a:solidFill>
                  <a:srgbClr val="00338D"/>
                </a:solidFill>
                <a:latin typeface="Arial"/>
                <a:cs typeface="Arial"/>
              </a:rPr>
              <a:t>entry</a:t>
            </a:r>
            <a:r>
              <a:rPr sz="850" b="1" spc="-75" dirty="0">
                <a:solidFill>
                  <a:srgbClr val="00338D"/>
                </a:solidFill>
                <a:latin typeface="Arial"/>
                <a:cs typeface="Arial"/>
              </a:rPr>
              <a:t> </a:t>
            </a:r>
            <a:r>
              <a:rPr sz="850" spc="5" dirty="0">
                <a:solidFill>
                  <a:srgbClr val="00338D"/>
                </a:solidFill>
                <a:latin typeface="Arial"/>
                <a:cs typeface="Arial"/>
              </a:rPr>
              <a:t>and</a:t>
            </a:r>
            <a:r>
              <a:rPr sz="850" spc="75" dirty="0">
                <a:solidFill>
                  <a:srgbClr val="00338D"/>
                </a:solidFill>
                <a:latin typeface="Arial"/>
                <a:cs typeface="Arial"/>
              </a:rPr>
              <a:t> </a:t>
            </a:r>
            <a:r>
              <a:rPr sz="850" b="1" spc="10" dirty="0">
                <a:solidFill>
                  <a:srgbClr val="00338D"/>
                </a:solidFill>
                <a:latin typeface="Arial"/>
                <a:cs typeface="Arial"/>
              </a:rPr>
              <a:t>Aldi’s</a:t>
            </a:r>
            <a:r>
              <a:rPr sz="850" b="1" spc="70" dirty="0">
                <a:solidFill>
                  <a:srgbClr val="00338D"/>
                </a:solidFill>
                <a:latin typeface="Arial"/>
                <a:cs typeface="Arial"/>
              </a:rPr>
              <a:t> </a:t>
            </a:r>
            <a:r>
              <a:rPr sz="850" b="1" spc="40" dirty="0">
                <a:solidFill>
                  <a:srgbClr val="00338D"/>
                </a:solidFill>
                <a:latin typeface="Arial"/>
                <a:cs typeface="Arial"/>
              </a:rPr>
              <a:t>grow</a:t>
            </a:r>
            <a:r>
              <a:rPr sz="850" b="1" spc="-125" dirty="0">
                <a:solidFill>
                  <a:srgbClr val="00338D"/>
                </a:solidFill>
                <a:latin typeface="Arial"/>
                <a:cs typeface="Arial"/>
              </a:rPr>
              <a:t> </a:t>
            </a:r>
            <a:r>
              <a:rPr sz="850" b="1" spc="20" dirty="0">
                <a:solidFill>
                  <a:srgbClr val="00338D"/>
                </a:solidFill>
                <a:latin typeface="Arial"/>
                <a:cs typeface="Arial"/>
              </a:rPr>
              <a:t>ing</a:t>
            </a:r>
            <a:r>
              <a:rPr sz="850" b="1" spc="-55" dirty="0">
                <a:solidFill>
                  <a:srgbClr val="00338D"/>
                </a:solidFill>
                <a:latin typeface="Arial"/>
                <a:cs typeface="Arial"/>
              </a:rPr>
              <a:t> </a:t>
            </a:r>
            <a:r>
              <a:rPr sz="850" b="1" spc="35" dirty="0">
                <a:solidFill>
                  <a:srgbClr val="00338D"/>
                </a:solidFill>
                <a:latin typeface="Arial"/>
                <a:cs typeface="Arial"/>
              </a:rPr>
              <a:t>network</a:t>
            </a:r>
            <a:r>
              <a:rPr sz="850" b="1" spc="10" dirty="0">
                <a:solidFill>
                  <a:srgbClr val="00338D"/>
                </a:solidFill>
                <a:latin typeface="Arial"/>
                <a:cs typeface="Arial"/>
              </a:rPr>
              <a:t> </a:t>
            </a:r>
            <a:r>
              <a:rPr sz="850" spc="-10" dirty="0">
                <a:solidFill>
                  <a:srgbClr val="00338D"/>
                </a:solidFill>
                <a:latin typeface="Arial"/>
                <a:cs typeface="Arial"/>
              </a:rPr>
              <a:t>in</a:t>
            </a:r>
            <a:r>
              <a:rPr sz="850" spc="-90" dirty="0">
                <a:solidFill>
                  <a:srgbClr val="00338D"/>
                </a:solidFill>
                <a:latin typeface="Arial"/>
                <a:cs typeface="Arial"/>
              </a:rPr>
              <a:t> </a:t>
            </a:r>
            <a:r>
              <a:rPr sz="850" spc="5" dirty="0">
                <a:solidFill>
                  <a:srgbClr val="00338D"/>
                </a:solidFill>
                <a:latin typeface="Arial"/>
                <a:cs typeface="Arial"/>
              </a:rPr>
              <a:t>the</a:t>
            </a:r>
            <a:r>
              <a:rPr sz="850" spc="-10" dirty="0">
                <a:solidFill>
                  <a:srgbClr val="00338D"/>
                </a:solidFill>
                <a:latin typeface="Arial"/>
                <a:cs typeface="Arial"/>
              </a:rPr>
              <a:t> </a:t>
            </a:r>
            <a:r>
              <a:rPr sz="850" spc="-20" dirty="0">
                <a:solidFill>
                  <a:srgbClr val="00338D"/>
                </a:solidFill>
                <a:latin typeface="Arial"/>
                <a:cs typeface="Arial"/>
              </a:rPr>
              <a:t>US</a:t>
            </a:r>
            <a:endParaRPr sz="850" dirty="0">
              <a:latin typeface="Arial"/>
              <a:cs typeface="Arial"/>
            </a:endParaRPr>
          </a:p>
          <a:p>
            <a:pPr marL="378460" lvl="1" indent="-172720">
              <a:lnSpc>
                <a:spcPct val="100000"/>
              </a:lnSpc>
              <a:spcBef>
                <a:spcPts val="740"/>
              </a:spcBef>
              <a:buChar char="-"/>
              <a:tabLst>
                <a:tab pos="378460" algn="l"/>
                <a:tab pos="379095" algn="l"/>
              </a:tabLst>
            </a:pPr>
            <a:r>
              <a:rPr sz="850" spc="10" dirty="0">
                <a:solidFill>
                  <a:srgbClr val="00338D"/>
                </a:solidFill>
                <a:latin typeface="Arial"/>
                <a:cs typeface="Arial"/>
              </a:rPr>
              <a:t>Aldi expanded partnership </a:t>
            </a:r>
            <a:r>
              <a:rPr sz="850" spc="20" dirty="0">
                <a:solidFill>
                  <a:srgbClr val="00338D"/>
                </a:solidFill>
                <a:latin typeface="Arial"/>
                <a:cs typeface="Arial"/>
              </a:rPr>
              <a:t>w </a:t>
            </a:r>
            <a:r>
              <a:rPr sz="850" spc="-5" dirty="0">
                <a:solidFill>
                  <a:srgbClr val="00338D"/>
                </a:solidFill>
                <a:latin typeface="Arial"/>
                <a:cs typeface="Arial"/>
              </a:rPr>
              <a:t>ith </a:t>
            </a:r>
            <a:r>
              <a:rPr sz="850" spc="-20" dirty="0">
                <a:solidFill>
                  <a:srgbClr val="00338D"/>
                </a:solidFill>
                <a:latin typeface="Arial"/>
                <a:cs typeface="Arial"/>
              </a:rPr>
              <a:t>US </a:t>
            </a:r>
            <a:r>
              <a:rPr sz="850" spc="20" dirty="0">
                <a:solidFill>
                  <a:srgbClr val="00338D"/>
                </a:solidFill>
                <a:latin typeface="Arial"/>
                <a:cs typeface="Arial"/>
              </a:rPr>
              <a:t>grocery</a:t>
            </a:r>
            <a:r>
              <a:rPr sz="850" spc="-55" dirty="0">
                <a:solidFill>
                  <a:srgbClr val="00338D"/>
                </a:solidFill>
                <a:latin typeface="Arial"/>
                <a:cs typeface="Arial"/>
              </a:rPr>
              <a:t> </a:t>
            </a:r>
            <a:r>
              <a:rPr sz="850" spc="5" dirty="0">
                <a:solidFill>
                  <a:srgbClr val="00338D"/>
                </a:solidFill>
                <a:latin typeface="Arial"/>
                <a:cs typeface="Arial"/>
              </a:rPr>
              <a:t>delivery</a:t>
            </a:r>
            <a:endParaRPr sz="850" dirty="0">
              <a:latin typeface="Arial"/>
              <a:cs typeface="Arial"/>
            </a:endParaRPr>
          </a:p>
          <a:p>
            <a:pPr marL="378460">
              <a:lnSpc>
                <a:spcPct val="100000"/>
              </a:lnSpc>
              <a:spcBef>
                <a:spcPts val="100"/>
              </a:spcBef>
            </a:pPr>
            <a:r>
              <a:rPr sz="850" spc="5" dirty="0">
                <a:solidFill>
                  <a:srgbClr val="00338D"/>
                </a:solidFill>
                <a:latin typeface="Arial"/>
                <a:cs typeface="Arial"/>
              </a:rPr>
              <a:t>specialist</a:t>
            </a:r>
            <a:r>
              <a:rPr sz="850" spc="70" dirty="0">
                <a:solidFill>
                  <a:srgbClr val="00338D"/>
                </a:solidFill>
                <a:latin typeface="Arial"/>
                <a:cs typeface="Arial"/>
              </a:rPr>
              <a:t> </a:t>
            </a:r>
            <a:r>
              <a:rPr sz="850" spc="5" dirty="0">
                <a:solidFill>
                  <a:srgbClr val="00338D"/>
                </a:solidFill>
                <a:latin typeface="Arial"/>
                <a:cs typeface="Arial"/>
              </a:rPr>
              <a:t>Instacart</a:t>
            </a:r>
            <a:endParaRPr sz="850" dirty="0">
              <a:latin typeface="Arial"/>
              <a:cs typeface="Arial"/>
            </a:endParaRPr>
          </a:p>
          <a:p>
            <a:pPr marL="378460" lvl="1" indent="-172720">
              <a:lnSpc>
                <a:spcPct val="100000"/>
              </a:lnSpc>
              <a:spcBef>
                <a:spcPts val="425"/>
              </a:spcBef>
              <a:buChar char="-"/>
              <a:tabLst>
                <a:tab pos="378460" algn="l"/>
                <a:tab pos="379095" algn="l"/>
              </a:tabLst>
            </a:pPr>
            <a:r>
              <a:rPr sz="850" spc="-35" dirty="0">
                <a:solidFill>
                  <a:srgbClr val="00338D"/>
                </a:solidFill>
                <a:latin typeface="Arial"/>
                <a:cs typeface="Arial"/>
              </a:rPr>
              <a:t>Is </a:t>
            </a:r>
            <a:r>
              <a:rPr sz="850" spc="-10" dirty="0">
                <a:solidFill>
                  <a:srgbClr val="00338D"/>
                </a:solidFill>
                <a:latin typeface="Arial"/>
                <a:cs typeface="Arial"/>
              </a:rPr>
              <a:t>piloting </a:t>
            </a:r>
            <a:r>
              <a:rPr sz="850" spc="15" dirty="0">
                <a:solidFill>
                  <a:srgbClr val="00338D"/>
                </a:solidFill>
                <a:latin typeface="Arial"/>
                <a:cs typeface="Arial"/>
              </a:rPr>
              <a:t>a </a:t>
            </a:r>
            <a:r>
              <a:rPr sz="850" spc="5" dirty="0">
                <a:solidFill>
                  <a:srgbClr val="00338D"/>
                </a:solidFill>
                <a:latin typeface="Arial"/>
                <a:cs typeface="Arial"/>
              </a:rPr>
              <a:t>click-and-collect</a:t>
            </a:r>
            <a:r>
              <a:rPr sz="850" spc="95" dirty="0">
                <a:solidFill>
                  <a:srgbClr val="00338D"/>
                </a:solidFill>
                <a:latin typeface="Arial"/>
                <a:cs typeface="Arial"/>
              </a:rPr>
              <a:t> </a:t>
            </a:r>
            <a:r>
              <a:rPr sz="850" spc="25" dirty="0">
                <a:solidFill>
                  <a:srgbClr val="00338D"/>
                </a:solidFill>
                <a:latin typeface="Arial"/>
                <a:cs typeface="Arial"/>
              </a:rPr>
              <a:t>service</a:t>
            </a:r>
            <a:endParaRPr sz="850" dirty="0">
              <a:latin typeface="Arial"/>
              <a:cs typeface="Arial"/>
            </a:endParaRPr>
          </a:p>
          <a:p>
            <a:pPr marL="185420" marR="5080" indent="-172720" algn="just">
              <a:lnSpc>
                <a:spcPct val="106000"/>
              </a:lnSpc>
              <a:spcBef>
                <a:spcPts val="280"/>
              </a:spcBef>
              <a:buFont typeface="Arial"/>
              <a:buChar char="—"/>
              <a:tabLst>
                <a:tab pos="185420" algn="l"/>
              </a:tabLst>
            </a:pPr>
            <a:r>
              <a:rPr sz="850" b="1" spc="30" dirty="0">
                <a:solidFill>
                  <a:srgbClr val="00338D"/>
                </a:solidFill>
                <a:latin typeface="Arial"/>
                <a:cs typeface="Arial"/>
              </a:rPr>
              <a:t>Started </a:t>
            </a:r>
            <a:r>
              <a:rPr sz="850" b="1" spc="35" dirty="0">
                <a:solidFill>
                  <a:srgbClr val="00338D"/>
                </a:solidFill>
                <a:latin typeface="Arial"/>
                <a:cs typeface="Arial"/>
              </a:rPr>
              <a:t>stocking products </a:t>
            </a:r>
            <a:r>
              <a:rPr sz="850" spc="-5" dirty="0">
                <a:solidFill>
                  <a:srgbClr val="00338D"/>
                </a:solidFill>
                <a:latin typeface="Arial"/>
                <a:cs typeface="Arial"/>
              </a:rPr>
              <a:t>marketed </a:t>
            </a:r>
            <a:r>
              <a:rPr sz="850" spc="5" dirty="0">
                <a:solidFill>
                  <a:srgbClr val="00338D"/>
                </a:solidFill>
                <a:latin typeface="Arial"/>
                <a:cs typeface="Arial"/>
              </a:rPr>
              <a:t>as organic, </a:t>
            </a:r>
            <a:r>
              <a:rPr sz="850" dirty="0">
                <a:solidFill>
                  <a:srgbClr val="00338D"/>
                </a:solidFill>
                <a:latin typeface="Arial"/>
                <a:cs typeface="Arial"/>
              </a:rPr>
              <a:t>natural,  </a:t>
            </a:r>
            <a:r>
              <a:rPr sz="850" spc="15" dirty="0">
                <a:solidFill>
                  <a:srgbClr val="00338D"/>
                </a:solidFill>
                <a:latin typeface="Arial"/>
                <a:cs typeface="Arial"/>
              </a:rPr>
              <a:t>vegan </a:t>
            </a:r>
            <a:r>
              <a:rPr sz="850" spc="5" dirty="0">
                <a:solidFill>
                  <a:srgbClr val="00338D"/>
                </a:solidFill>
                <a:latin typeface="Arial"/>
                <a:cs typeface="Arial"/>
              </a:rPr>
              <a:t>or </a:t>
            </a:r>
            <a:r>
              <a:rPr sz="850" spc="15" dirty="0">
                <a:solidFill>
                  <a:srgbClr val="00338D"/>
                </a:solidFill>
                <a:latin typeface="Arial"/>
                <a:cs typeface="Arial"/>
              </a:rPr>
              <a:t>gluten-free </a:t>
            </a:r>
            <a:r>
              <a:rPr sz="850" dirty="0">
                <a:solidFill>
                  <a:srgbClr val="00338D"/>
                </a:solidFill>
                <a:latin typeface="Arial"/>
                <a:cs typeface="Arial"/>
              </a:rPr>
              <a:t>(mostly </a:t>
            </a:r>
            <a:r>
              <a:rPr sz="850" spc="10" dirty="0">
                <a:solidFill>
                  <a:srgbClr val="00338D"/>
                </a:solidFill>
                <a:latin typeface="Arial"/>
                <a:cs typeface="Arial"/>
              </a:rPr>
              <a:t>private </a:t>
            </a:r>
            <a:r>
              <a:rPr sz="850" dirty="0">
                <a:solidFill>
                  <a:srgbClr val="00338D"/>
                </a:solidFill>
                <a:latin typeface="Arial"/>
                <a:cs typeface="Arial"/>
              </a:rPr>
              <a:t>labels) </a:t>
            </a:r>
            <a:r>
              <a:rPr sz="850" spc="30" dirty="0">
                <a:solidFill>
                  <a:srgbClr val="00338D"/>
                </a:solidFill>
                <a:latin typeface="Arial"/>
                <a:cs typeface="Arial"/>
              </a:rPr>
              <a:t>— </a:t>
            </a:r>
            <a:r>
              <a:rPr sz="850" spc="-10" dirty="0">
                <a:solidFill>
                  <a:srgbClr val="00338D"/>
                </a:solidFill>
                <a:latin typeface="Arial"/>
                <a:cs typeface="Arial"/>
              </a:rPr>
              <a:t>in </a:t>
            </a:r>
            <a:r>
              <a:rPr sz="850" spc="-15" dirty="0">
                <a:solidFill>
                  <a:srgbClr val="00338D"/>
                </a:solidFill>
                <a:latin typeface="Arial"/>
                <a:cs typeface="Arial"/>
              </a:rPr>
              <a:t>line </a:t>
            </a:r>
            <a:r>
              <a:rPr sz="850" spc="20" dirty="0">
                <a:solidFill>
                  <a:srgbClr val="00338D"/>
                </a:solidFill>
                <a:latin typeface="Arial"/>
                <a:cs typeface="Arial"/>
              </a:rPr>
              <a:t>w </a:t>
            </a:r>
            <a:r>
              <a:rPr sz="850" spc="-5" dirty="0">
                <a:solidFill>
                  <a:srgbClr val="00338D"/>
                </a:solidFill>
                <a:latin typeface="Arial"/>
                <a:cs typeface="Arial"/>
              </a:rPr>
              <a:t>ith  </a:t>
            </a:r>
            <a:r>
              <a:rPr sz="850" spc="5" dirty="0">
                <a:solidFill>
                  <a:srgbClr val="00338D"/>
                </a:solidFill>
                <a:latin typeface="Arial"/>
                <a:cs typeface="Arial"/>
              </a:rPr>
              <a:t>the </a:t>
            </a:r>
            <a:r>
              <a:rPr sz="850" spc="10" dirty="0">
                <a:solidFill>
                  <a:srgbClr val="00338D"/>
                </a:solidFill>
                <a:latin typeface="Arial"/>
                <a:cs typeface="Arial"/>
              </a:rPr>
              <a:t>trend </a:t>
            </a:r>
            <a:r>
              <a:rPr sz="850" spc="5" dirty="0">
                <a:solidFill>
                  <a:srgbClr val="00338D"/>
                </a:solidFill>
                <a:latin typeface="Arial"/>
                <a:cs typeface="Arial"/>
              </a:rPr>
              <a:t>of </a:t>
            </a:r>
            <a:r>
              <a:rPr sz="850" spc="-5" dirty="0">
                <a:solidFill>
                  <a:srgbClr val="00338D"/>
                </a:solidFill>
                <a:latin typeface="Arial"/>
                <a:cs typeface="Arial"/>
              </a:rPr>
              <a:t>healthy</a:t>
            </a:r>
            <a:r>
              <a:rPr sz="850" dirty="0">
                <a:solidFill>
                  <a:srgbClr val="00338D"/>
                </a:solidFill>
                <a:latin typeface="Arial"/>
                <a:cs typeface="Arial"/>
              </a:rPr>
              <a:t> </a:t>
            </a:r>
            <a:r>
              <a:rPr sz="850" spc="-5" dirty="0">
                <a:solidFill>
                  <a:srgbClr val="00338D"/>
                </a:solidFill>
                <a:latin typeface="Arial"/>
                <a:cs typeface="Arial"/>
              </a:rPr>
              <a:t>eating</a:t>
            </a:r>
            <a:endParaRPr sz="850" dirty="0">
              <a:latin typeface="Arial"/>
              <a:cs typeface="Arial"/>
            </a:endParaRPr>
          </a:p>
        </p:txBody>
      </p:sp>
      <p:sp>
        <p:nvSpPr>
          <p:cNvPr id="47" name="object 11">
            <a:extLst>
              <a:ext uri="{FF2B5EF4-FFF2-40B4-BE49-F238E27FC236}">
                <a16:creationId xmlns:a16="http://schemas.microsoft.com/office/drawing/2014/main" id="{3CAD2157-7B3E-4CA4-BB02-4311FE3EBBDB}"/>
              </a:ext>
            </a:extLst>
          </p:cNvPr>
          <p:cNvSpPr/>
          <p:nvPr/>
        </p:nvSpPr>
        <p:spPr>
          <a:xfrm>
            <a:off x="995680" y="2001520"/>
            <a:ext cx="3383279" cy="314960"/>
          </a:xfrm>
          <a:custGeom>
            <a:avLst/>
            <a:gdLst/>
            <a:ahLst/>
            <a:cxnLst/>
            <a:rect l="l" t="t" r="r" b="b"/>
            <a:pathLst>
              <a:path w="3383279" h="314960">
                <a:moveTo>
                  <a:pt x="0" y="314960"/>
                </a:moveTo>
                <a:lnTo>
                  <a:pt x="3383279" y="314960"/>
                </a:lnTo>
                <a:lnTo>
                  <a:pt x="3383279" y="0"/>
                </a:lnTo>
                <a:lnTo>
                  <a:pt x="0" y="0"/>
                </a:lnTo>
                <a:lnTo>
                  <a:pt x="0" y="314960"/>
                </a:lnTo>
                <a:close/>
              </a:path>
            </a:pathLst>
          </a:custGeom>
          <a:solidFill>
            <a:srgbClr val="6C1F77"/>
          </a:solidFill>
        </p:spPr>
        <p:txBody>
          <a:bodyPr wrap="square" lIns="0" tIns="0" rIns="0" bIns="0" rtlCol="0"/>
          <a:lstStyle/>
          <a:p>
            <a:endParaRPr/>
          </a:p>
        </p:txBody>
      </p:sp>
      <p:sp>
        <p:nvSpPr>
          <p:cNvPr id="48" name="object 12">
            <a:extLst>
              <a:ext uri="{FF2B5EF4-FFF2-40B4-BE49-F238E27FC236}">
                <a16:creationId xmlns:a16="http://schemas.microsoft.com/office/drawing/2014/main" id="{3DF8B219-8AB9-4457-B6AB-D38E4E47725E}"/>
              </a:ext>
            </a:extLst>
          </p:cNvPr>
          <p:cNvSpPr txBox="1"/>
          <p:nvPr/>
        </p:nvSpPr>
        <p:spPr>
          <a:xfrm>
            <a:off x="7888605" y="2334894"/>
            <a:ext cx="3218815" cy="1207770"/>
          </a:xfrm>
          <a:prstGeom prst="rect">
            <a:avLst/>
          </a:prstGeom>
          <a:solidFill>
            <a:schemeClr val="bg1"/>
          </a:solidFill>
        </p:spPr>
        <p:txBody>
          <a:bodyPr vert="horz" wrap="square" lIns="0" tIns="16510" rIns="0" bIns="0" rtlCol="0">
            <a:spAutoFit/>
          </a:bodyPr>
          <a:lstStyle/>
          <a:p>
            <a:pPr marL="185420" indent="-172720">
              <a:lnSpc>
                <a:spcPct val="100000"/>
              </a:lnSpc>
              <a:spcBef>
                <a:spcPts val="130"/>
              </a:spcBef>
              <a:buChar char="—"/>
              <a:tabLst>
                <a:tab pos="186055" algn="l"/>
              </a:tabLst>
            </a:pPr>
            <a:r>
              <a:rPr sz="850" spc="-30" dirty="0">
                <a:solidFill>
                  <a:srgbClr val="00338D"/>
                </a:solidFill>
                <a:latin typeface="Arial"/>
                <a:cs typeface="Arial"/>
              </a:rPr>
              <a:t>In </a:t>
            </a:r>
            <a:r>
              <a:rPr sz="850" spc="5" dirty="0">
                <a:solidFill>
                  <a:srgbClr val="00338D"/>
                </a:solidFill>
                <a:latin typeface="Arial"/>
                <a:cs typeface="Arial"/>
              </a:rPr>
              <a:t>2018 </a:t>
            </a:r>
            <a:r>
              <a:rPr sz="850" dirty="0">
                <a:solidFill>
                  <a:srgbClr val="00338D"/>
                </a:solidFill>
                <a:latin typeface="Arial"/>
                <a:cs typeface="Arial"/>
              </a:rPr>
              <a:t>Landmark </a:t>
            </a:r>
            <a:r>
              <a:rPr sz="850" spc="5" dirty="0">
                <a:solidFill>
                  <a:srgbClr val="00338D"/>
                </a:solidFill>
                <a:latin typeface="Arial"/>
                <a:cs typeface="Arial"/>
              </a:rPr>
              <a:t>Group opened </a:t>
            </a:r>
            <a:r>
              <a:rPr sz="850" spc="25" dirty="0">
                <a:solidFill>
                  <a:srgbClr val="00338D"/>
                </a:solidFill>
                <a:latin typeface="Arial"/>
                <a:cs typeface="Arial"/>
              </a:rPr>
              <a:t>four </a:t>
            </a:r>
            <a:r>
              <a:rPr sz="850" dirty="0">
                <a:solidFill>
                  <a:srgbClr val="00338D"/>
                </a:solidFill>
                <a:latin typeface="Arial"/>
                <a:cs typeface="Arial"/>
              </a:rPr>
              <a:t>outlets </a:t>
            </a:r>
            <a:r>
              <a:rPr sz="850" spc="5" dirty="0">
                <a:solidFill>
                  <a:srgbClr val="00338D"/>
                </a:solidFill>
                <a:latin typeface="Arial"/>
                <a:cs typeface="Arial"/>
              </a:rPr>
              <a:t>of</a:t>
            </a:r>
            <a:r>
              <a:rPr sz="850" spc="50" dirty="0">
                <a:solidFill>
                  <a:srgbClr val="00338D"/>
                </a:solidFill>
                <a:latin typeface="Arial"/>
                <a:cs typeface="Arial"/>
              </a:rPr>
              <a:t> </a:t>
            </a:r>
            <a:r>
              <a:rPr sz="850" spc="20" dirty="0">
                <a:solidFill>
                  <a:srgbClr val="00338D"/>
                </a:solidFill>
                <a:latin typeface="Arial"/>
                <a:cs typeface="Arial"/>
              </a:rPr>
              <a:t>Viva,</a:t>
            </a:r>
            <a:endParaRPr sz="850" dirty="0">
              <a:latin typeface="Arial"/>
              <a:cs typeface="Arial"/>
            </a:endParaRPr>
          </a:p>
          <a:p>
            <a:pPr marL="185420">
              <a:lnSpc>
                <a:spcPct val="100000"/>
              </a:lnSpc>
              <a:spcBef>
                <a:spcPts val="20"/>
              </a:spcBef>
            </a:pPr>
            <a:r>
              <a:rPr sz="850" spc="10" dirty="0">
                <a:solidFill>
                  <a:srgbClr val="00338D"/>
                </a:solidFill>
                <a:latin typeface="Arial"/>
                <a:cs typeface="Arial"/>
              </a:rPr>
              <a:t>driven </a:t>
            </a:r>
            <a:r>
              <a:rPr sz="850" spc="5" dirty="0">
                <a:solidFill>
                  <a:srgbClr val="00338D"/>
                </a:solidFill>
                <a:latin typeface="Arial"/>
                <a:cs typeface="Arial"/>
              </a:rPr>
              <a:t>by </a:t>
            </a:r>
            <a:r>
              <a:rPr sz="850" spc="-10" dirty="0">
                <a:solidFill>
                  <a:srgbClr val="00338D"/>
                </a:solidFill>
                <a:latin typeface="Arial"/>
                <a:cs typeface="Arial"/>
              </a:rPr>
              <a:t>demand </a:t>
            </a:r>
            <a:r>
              <a:rPr sz="850" spc="30" dirty="0">
                <a:solidFill>
                  <a:srgbClr val="00338D"/>
                </a:solidFill>
                <a:latin typeface="Arial"/>
                <a:cs typeface="Arial"/>
              </a:rPr>
              <a:t>for </a:t>
            </a:r>
            <a:r>
              <a:rPr sz="850" spc="10" dirty="0">
                <a:solidFill>
                  <a:srgbClr val="00338D"/>
                </a:solidFill>
                <a:latin typeface="Arial"/>
                <a:cs typeface="Arial"/>
              </a:rPr>
              <a:t>cheaper</a:t>
            </a:r>
            <a:r>
              <a:rPr sz="850" spc="45" dirty="0">
                <a:solidFill>
                  <a:srgbClr val="00338D"/>
                </a:solidFill>
                <a:latin typeface="Arial"/>
                <a:cs typeface="Arial"/>
              </a:rPr>
              <a:t> </a:t>
            </a:r>
            <a:r>
              <a:rPr sz="850" spc="10" dirty="0">
                <a:solidFill>
                  <a:srgbClr val="00338D"/>
                </a:solidFill>
                <a:latin typeface="Arial"/>
                <a:cs typeface="Arial"/>
              </a:rPr>
              <a:t>groceries</a:t>
            </a:r>
            <a:endParaRPr sz="850" dirty="0">
              <a:latin typeface="Arial"/>
              <a:cs typeface="Arial"/>
            </a:endParaRPr>
          </a:p>
          <a:p>
            <a:pPr marL="185420" indent="-172720">
              <a:lnSpc>
                <a:spcPct val="100000"/>
              </a:lnSpc>
              <a:spcBef>
                <a:spcPts val="660"/>
              </a:spcBef>
              <a:buChar char="—"/>
              <a:tabLst>
                <a:tab pos="186055" algn="l"/>
              </a:tabLst>
            </a:pPr>
            <a:r>
              <a:rPr sz="850" spc="20" dirty="0">
                <a:solidFill>
                  <a:srgbClr val="00338D"/>
                </a:solidFill>
                <a:latin typeface="Arial"/>
                <a:cs typeface="Arial"/>
              </a:rPr>
              <a:t>VIVA </a:t>
            </a:r>
            <a:r>
              <a:rPr sz="850" spc="35" dirty="0">
                <a:solidFill>
                  <a:srgbClr val="00338D"/>
                </a:solidFill>
                <a:latin typeface="Arial"/>
                <a:cs typeface="Arial"/>
              </a:rPr>
              <a:t>offers </a:t>
            </a:r>
            <a:r>
              <a:rPr sz="850" spc="15" dirty="0">
                <a:solidFill>
                  <a:srgbClr val="00338D"/>
                </a:solidFill>
                <a:latin typeface="Arial"/>
                <a:cs typeface="Arial"/>
              </a:rPr>
              <a:t>a </a:t>
            </a:r>
            <a:r>
              <a:rPr sz="850" spc="10" dirty="0">
                <a:solidFill>
                  <a:srgbClr val="00338D"/>
                </a:solidFill>
                <a:latin typeface="Arial"/>
                <a:cs typeface="Arial"/>
              </a:rPr>
              <a:t>range </a:t>
            </a:r>
            <a:r>
              <a:rPr sz="850" spc="5" dirty="0">
                <a:solidFill>
                  <a:srgbClr val="00338D"/>
                </a:solidFill>
                <a:latin typeface="Arial"/>
                <a:cs typeface="Arial"/>
              </a:rPr>
              <a:t>of </a:t>
            </a:r>
            <a:r>
              <a:rPr sz="850" b="1" spc="20" dirty="0">
                <a:solidFill>
                  <a:srgbClr val="00338D"/>
                </a:solidFill>
                <a:latin typeface="Arial"/>
                <a:cs typeface="Arial"/>
              </a:rPr>
              <a:t>private </a:t>
            </a:r>
            <a:r>
              <a:rPr sz="850" b="1" spc="25" dirty="0">
                <a:solidFill>
                  <a:srgbClr val="00338D"/>
                </a:solidFill>
                <a:latin typeface="Arial"/>
                <a:cs typeface="Arial"/>
              </a:rPr>
              <a:t>label</a:t>
            </a:r>
            <a:r>
              <a:rPr sz="850" b="1" spc="-190" dirty="0">
                <a:solidFill>
                  <a:srgbClr val="00338D"/>
                </a:solidFill>
                <a:latin typeface="Arial"/>
                <a:cs typeface="Arial"/>
              </a:rPr>
              <a:t> </a:t>
            </a:r>
            <a:r>
              <a:rPr sz="850" b="1" spc="35" dirty="0">
                <a:solidFill>
                  <a:srgbClr val="00338D"/>
                </a:solidFill>
                <a:latin typeface="Arial"/>
                <a:cs typeface="Arial"/>
              </a:rPr>
              <a:t>products </a:t>
            </a:r>
            <a:r>
              <a:rPr sz="850" spc="15" dirty="0">
                <a:solidFill>
                  <a:srgbClr val="00338D"/>
                </a:solidFill>
                <a:latin typeface="Arial"/>
                <a:cs typeface="Arial"/>
              </a:rPr>
              <a:t>(80 percent);</a:t>
            </a:r>
            <a:endParaRPr sz="850" dirty="0">
              <a:latin typeface="Arial"/>
              <a:cs typeface="Arial"/>
            </a:endParaRPr>
          </a:p>
          <a:p>
            <a:pPr marL="185420">
              <a:lnSpc>
                <a:spcPct val="100000"/>
              </a:lnSpc>
              <a:spcBef>
                <a:spcPts val="105"/>
              </a:spcBef>
            </a:pPr>
            <a:r>
              <a:rPr sz="850" spc="5" dirty="0">
                <a:solidFill>
                  <a:srgbClr val="00338D"/>
                </a:solidFill>
                <a:latin typeface="Arial"/>
                <a:cs typeface="Arial"/>
              </a:rPr>
              <a:t>at least </a:t>
            </a:r>
            <a:r>
              <a:rPr sz="850" b="1" spc="10" dirty="0">
                <a:solidFill>
                  <a:srgbClr val="00338D"/>
                </a:solidFill>
                <a:latin typeface="Arial"/>
                <a:cs typeface="Arial"/>
              </a:rPr>
              <a:t>30 </a:t>
            </a:r>
            <a:r>
              <a:rPr sz="850" b="1" spc="45" dirty="0">
                <a:solidFill>
                  <a:srgbClr val="00338D"/>
                </a:solidFill>
                <a:latin typeface="Arial"/>
                <a:cs typeface="Arial"/>
              </a:rPr>
              <a:t>percent </a:t>
            </a:r>
            <a:r>
              <a:rPr sz="850" b="1" spc="35" dirty="0">
                <a:solidFill>
                  <a:srgbClr val="00338D"/>
                </a:solidFill>
                <a:latin typeface="Arial"/>
                <a:cs typeface="Arial"/>
              </a:rPr>
              <a:t>cheaper </a:t>
            </a:r>
            <a:r>
              <a:rPr sz="850" spc="5" dirty="0">
                <a:solidFill>
                  <a:srgbClr val="00338D"/>
                </a:solidFill>
                <a:latin typeface="Arial"/>
                <a:cs typeface="Arial"/>
              </a:rPr>
              <a:t>than</a:t>
            </a:r>
            <a:r>
              <a:rPr sz="850" spc="-100" dirty="0">
                <a:solidFill>
                  <a:srgbClr val="00338D"/>
                </a:solidFill>
                <a:latin typeface="Arial"/>
                <a:cs typeface="Arial"/>
              </a:rPr>
              <a:t> </a:t>
            </a:r>
            <a:r>
              <a:rPr sz="850" spc="5" dirty="0">
                <a:solidFill>
                  <a:srgbClr val="00338D"/>
                </a:solidFill>
                <a:latin typeface="Arial"/>
                <a:cs typeface="Arial"/>
              </a:rPr>
              <a:t>supermarkets</a:t>
            </a:r>
            <a:endParaRPr sz="850" dirty="0">
              <a:latin typeface="Arial"/>
              <a:cs typeface="Arial"/>
            </a:endParaRPr>
          </a:p>
          <a:p>
            <a:pPr marL="185420" indent="-172720">
              <a:lnSpc>
                <a:spcPct val="100000"/>
              </a:lnSpc>
              <a:spcBef>
                <a:spcPts val="660"/>
              </a:spcBef>
              <a:buChar char="—"/>
              <a:tabLst>
                <a:tab pos="186055" algn="l"/>
              </a:tabLst>
            </a:pPr>
            <a:r>
              <a:rPr sz="850" spc="5" dirty="0">
                <a:solidFill>
                  <a:srgbClr val="00338D"/>
                </a:solidFill>
                <a:latin typeface="Arial"/>
                <a:cs typeface="Arial"/>
              </a:rPr>
              <a:t>Stores </a:t>
            </a:r>
            <a:r>
              <a:rPr sz="850" spc="10" dirty="0">
                <a:solidFill>
                  <a:srgbClr val="00338D"/>
                </a:solidFill>
                <a:latin typeface="Arial"/>
                <a:cs typeface="Arial"/>
              </a:rPr>
              <a:t>operate </a:t>
            </a:r>
            <a:r>
              <a:rPr sz="850" spc="-10" dirty="0">
                <a:solidFill>
                  <a:srgbClr val="00338D"/>
                </a:solidFill>
                <a:latin typeface="Arial"/>
                <a:cs typeface="Arial"/>
              </a:rPr>
              <a:t>in </a:t>
            </a:r>
            <a:r>
              <a:rPr sz="850" b="1" spc="20" dirty="0">
                <a:solidFill>
                  <a:srgbClr val="00338D"/>
                </a:solidFill>
                <a:latin typeface="Arial"/>
                <a:cs typeface="Arial"/>
              </a:rPr>
              <a:t>high </a:t>
            </a:r>
            <a:r>
              <a:rPr sz="850" b="1" spc="40" dirty="0">
                <a:solidFill>
                  <a:srgbClr val="00338D"/>
                </a:solidFill>
                <a:latin typeface="Arial"/>
                <a:cs typeface="Arial"/>
              </a:rPr>
              <a:t>density </a:t>
            </a:r>
            <a:r>
              <a:rPr sz="850" b="1" spc="35" dirty="0">
                <a:solidFill>
                  <a:srgbClr val="00338D"/>
                </a:solidFill>
                <a:latin typeface="Arial"/>
                <a:cs typeface="Arial"/>
              </a:rPr>
              <a:t>neighbourhoods</a:t>
            </a:r>
            <a:r>
              <a:rPr sz="850" b="1" spc="-170" dirty="0">
                <a:solidFill>
                  <a:srgbClr val="00338D"/>
                </a:solidFill>
                <a:latin typeface="Arial"/>
                <a:cs typeface="Arial"/>
              </a:rPr>
              <a:t> </a:t>
            </a:r>
            <a:r>
              <a:rPr sz="850" b="1" spc="20" dirty="0">
                <a:solidFill>
                  <a:srgbClr val="00338D"/>
                </a:solidFill>
                <a:latin typeface="Arial"/>
                <a:cs typeface="Arial"/>
              </a:rPr>
              <a:t>and</a:t>
            </a:r>
            <a:endParaRPr sz="850" dirty="0">
              <a:latin typeface="Arial"/>
              <a:cs typeface="Arial"/>
            </a:endParaRPr>
          </a:p>
          <a:p>
            <a:pPr marL="185420">
              <a:lnSpc>
                <a:spcPct val="100000"/>
              </a:lnSpc>
              <a:spcBef>
                <a:spcPts val="25"/>
              </a:spcBef>
            </a:pPr>
            <a:r>
              <a:rPr sz="850" spc="15" dirty="0">
                <a:solidFill>
                  <a:srgbClr val="00338D"/>
                </a:solidFill>
                <a:latin typeface="Arial"/>
                <a:cs typeface="Arial"/>
              </a:rPr>
              <a:t>house </a:t>
            </a:r>
            <a:r>
              <a:rPr sz="850" dirty="0">
                <a:solidFill>
                  <a:srgbClr val="00338D"/>
                </a:solidFill>
                <a:latin typeface="Arial"/>
                <a:cs typeface="Arial"/>
              </a:rPr>
              <a:t>~1,200</a:t>
            </a:r>
            <a:r>
              <a:rPr sz="850" spc="200" dirty="0">
                <a:solidFill>
                  <a:srgbClr val="00338D"/>
                </a:solidFill>
                <a:latin typeface="Arial"/>
                <a:cs typeface="Arial"/>
              </a:rPr>
              <a:t> </a:t>
            </a:r>
            <a:r>
              <a:rPr sz="850" spc="15" dirty="0">
                <a:solidFill>
                  <a:srgbClr val="00338D"/>
                </a:solidFill>
                <a:latin typeface="Arial"/>
                <a:cs typeface="Arial"/>
              </a:rPr>
              <a:t>products</a:t>
            </a:r>
            <a:endParaRPr sz="850" dirty="0">
              <a:latin typeface="Arial"/>
              <a:cs typeface="Arial"/>
            </a:endParaRPr>
          </a:p>
          <a:p>
            <a:pPr marL="185420" indent="-172720">
              <a:lnSpc>
                <a:spcPct val="100000"/>
              </a:lnSpc>
              <a:spcBef>
                <a:spcPts val="660"/>
              </a:spcBef>
              <a:buChar char="—"/>
              <a:tabLst>
                <a:tab pos="186055" algn="l"/>
              </a:tabLst>
            </a:pPr>
            <a:r>
              <a:rPr sz="850" dirty="0">
                <a:solidFill>
                  <a:srgbClr val="00338D"/>
                </a:solidFill>
                <a:latin typeface="Arial"/>
                <a:cs typeface="Arial"/>
              </a:rPr>
              <a:t>Future plans include </a:t>
            </a:r>
            <a:r>
              <a:rPr sz="850" spc="5" dirty="0">
                <a:solidFill>
                  <a:srgbClr val="00338D"/>
                </a:solidFill>
                <a:latin typeface="Arial"/>
                <a:cs typeface="Arial"/>
              </a:rPr>
              <a:t>launch of </a:t>
            </a:r>
            <a:r>
              <a:rPr sz="850" spc="15" dirty="0">
                <a:solidFill>
                  <a:srgbClr val="00338D"/>
                </a:solidFill>
                <a:latin typeface="Arial"/>
                <a:cs typeface="Arial"/>
              </a:rPr>
              <a:t>a </a:t>
            </a:r>
            <a:r>
              <a:rPr sz="850" spc="-15" dirty="0">
                <a:solidFill>
                  <a:srgbClr val="00338D"/>
                </a:solidFill>
                <a:latin typeface="Arial"/>
                <a:cs typeface="Arial"/>
              </a:rPr>
              <a:t>home </a:t>
            </a:r>
            <a:r>
              <a:rPr sz="850" spc="5" dirty="0">
                <a:solidFill>
                  <a:srgbClr val="00338D"/>
                </a:solidFill>
                <a:latin typeface="Arial"/>
                <a:cs typeface="Arial"/>
              </a:rPr>
              <a:t>delivery</a:t>
            </a:r>
            <a:r>
              <a:rPr sz="850" spc="-95" dirty="0">
                <a:solidFill>
                  <a:srgbClr val="00338D"/>
                </a:solidFill>
                <a:latin typeface="Arial"/>
                <a:cs typeface="Arial"/>
              </a:rPr>
              <a:t> </a:t>
            </a:r>
            <a:r>
              <a:rPr sz="850" spc="20" dirty="0">
                <a:solidFill>
                  <a:srgbClr val="00338D"/>
                </a:solidFill>
                <a:latin typeface="Arial"/>
                <a:cs typeface="Arial"/>
              </a:rPr>
              <a:t>service</a:t>
            </a:r>
            <a:endParaRPr sz="850" dirty="0">
              <a:latin typeface="Arial"/>
              <a:cs typeface="Arial"/>
            </a:endParaRPr>
          </a:p>
        </p:txBody>
      </p:sp>
      <p:sp>
        <p:nvSpPr>
          <p:cNvPr id="49" name="object 13">
            <a:extLst>
              <a:ext uri="{FF2B5EF4-FFF2-40B4-BE49-F238E27FC236}">
                <a16:creationId xmlns:a16="http://schemas.microsoft.com/office/drawing/2014/main" id="{395598DF-6BBE-4C3F-87CA-56CFF4CD903E}"/>
              </a:ext>
            </a:extLst>
          </p:cNvPr>
          <p:cNvSpPr/>
          <p:nvPr/>
        </p:nvSpPr>
        <p:spPr>
          <a:xfrm>
            <a:off x="7802880" y="2001520"/>
            <a:ext cx="3383279" cy="314960"/>
          </a:xfrm>
          <a:custGeom>
            <a:avLst/>
            <a:gdLst/>
            <a:ahLst/>
            <a:cxnLst/>
            <a:rect l="l" t="t" r="r" b="b"/>
            <a:pathLst>
              <a:path w="3383279" h="314960">
                <a:moveTo>
                  <a:pt x="0" y="314960"/>
                </a:moveTo>
                <a:lnTo>
                  <a:pt x="3383279" y="314960"/>
                </a:lnTo>
                <a:lnTo>
                  <a:pt x="3383279" y="0"/>
                </a:lnTo>
                <a:lnTo>
                  <a:pt x="0" y="0"/>
                </a:lnTo>
                <a:lnTo>
                  <a:pt x="0" y="314960"/>
                </a:lnTo>
                <a:close/>
              </a:path>
            </a:pathLst>
          </a:custGeom>
          <a:solidFill>
            <a:srgbClr val="6C1F77"/>
          </a:solidFill>
        </p:spPr>
        <p:txBody>
          <a:bodyPr wrap="square" lIns="0" tIns="0" rIns="0" bIns="0" rtlCol="0"/>
          <a:lstStyle/>
          <a:p>
            <a:endParaRPr/>
          </a:p>
        </p:txBody>
      </p:sp>
      <p:sp>
        <p:nvSpPr>
          <p:cNvPr id="50" name="object 14">
            <a:extLst>
              <a:ext uri="{FF2B5EF4-FFF2-40B4-BE49-F238E27FC236}">
                <a16:creationId xmlns:a16="http://schemas.microsoft.com/office/drawing/2014/main" id="{890D4CD3-270D-4D5F-8E94-17F1E86F64E0}"/>
              </a:ext>
            </a:extLst>
          </p:cNvPr>
          <p:cNvSpPr txBox="1"/>
          <p:nvPr/>
        </p:nvSpPr>
        <p:spPr>
          <a:xfrm>
            <a:off x="1075055" y="4673917"/>
            <a:ext cx="3126105" cy="292735"/>
          </a:xfrm>
          <a:prstGeom prst="rect">
            <a:avLst/>
          </a:prstGeom>
        </p:spPr>
        <p:txBody>
          <a:bodyPr vert="horz" wrap="square" lIns="0" tIns="16510" rIns="0" bIns="0" rtlCol="0">
            <a:spAutoFit/>
          </a:bodyPr>
          <a:lstStyle/>
          <a:p>
            <a:pPr algn="ctr">
              <a:lnSpc>
                <a:spcPct val="100000"/>
              </a:lnSpc>
              <a:spcBef>
                <a:spcPts val="130"/>
              </a:spcBef>
            </a:pPr>
            <a:r>
              <a:rPr sz="850" spc="30" dirty="0">
                <a:solidFill>
                  <a:srgbClr val="00338D"/>
                </a:solidFill>
                <a:latin typeface="Arial"/>
                <a:cs typeface="Arial"/>
              </a:rPr>
              <a:t>— </a:t>
            </a:r>
            <a:r>
              <a:rPr sz="850" b="1" spc="25" dirty="0">
                <a:solidFill>
                  <a:srgbClr val="00338D"/>
                </a:solidFill>
                <a:latin typeface="Arial"/>
                <a:cs typeface="Arial"/>
              </a:rPr>
              <a:t>Bodega </a:t>
            </a:r>
            <a:r>
              <a:rPr sz="850" b="1" spc="45" dirty="0">
                <a:solidFill>
                  <a:srgbClr val="00338D"/>
                </a:solidFill>
                <a:latin typeface="Arial"/>
                <a:cs typeface="Arial"/>
              </a:rPr>
              <a:t>Aurrera, </a:t>
            </a:r>
            <a:r>
              <a:rPr sz="850" spc="-10" dirty="0">
                <a:solidFill>
                  <a:srgbClr val="00338D"/>
                </a:solidFill>
                <a:latin typeface="Arial"/>
                <a:cs typeface="Arial"/>
              </a:rPr>
              <a:t>WalMart’s </a:t>
            </a:r>
            <a:r>
              <a:rPr sz="850" dirty="0">
                <a:solidFill>
                  <a:srgbClr val="00338D"/>
                </a:solidFill>
                <a:latin typeface="Arial"/>
                <a:cs typeface="Arial"/>
              </a:rPr>
              <a:t>mini-grocer </a:t>
            </a:r>
            <a:r>
              <a:rPr sz="850" spc="5" dirty="0">
                <a:solidFill>
                  <a:srgbClr val="00338D"/>
                </a:solidFill>
                <a:latin typeface="Arial"/>
                <a:cs typeface="Arial"/>
              </a:rPr>
              <a:t>format </a:t>
            </a:r>
            <a:r>
              <a:rPr sz="850" spc="-10" dirty="0">
                <a:solidFill>
                  <a:srgbClr val="00338D"/>
                </a:solidFill>
                <a:latin typeface="Arial"/>
                <a:cs typeface="Arial"/>
              </a:rPr>
              <a:t>in</a:t>
            </a:r>
            <a:r>
              <a:rPr sz="850" spc="-75" dirty="0">
                <a:solidFill>
                  <a:srgbClr val="00338D"/>
                </a:solidFill>
                <a:latin typeface="Arial"/>
                <a:cs typeface="Arial"/>
              </a:rPr>
              <a:t> </a:t>
            </a:r>
            <a:r>
              <a:rPr sz="850" dirty="0">
                <a:solidFill>
                  <a:srgbClr val="00338D"/>
                </a:solidFill>
                <a:latin typeface="Arial"/>
                <a:cs typeface="Arial"/>
              </a:rPr>
              <a:t>Mexico,</a:t>
            </a:r>
            <a:endParaRPr sz="850">
              <a:latin typeface="Arial"/>
              <a:cs typeface="Arial"/>
            </a:endParaRPr>
          </a:p>
          <a:p>
            <a:pPr marR="25400" algn="ctr">
              <a:lnSpc>
                <a:spcPct val="100000"/>
              </a:lnSpc>
              <a:spcBef>
                <a:spcPts val="25"/>
              </a:spcBef>
            </a:pPr>
            <a:r>
              <a:rPr sz="850" spc="-10" dirty="0">
                <a:solidFill>
                  <a:srgbClr val="00338D"/>
                </a:solidFill>
                <a:latin typeface="Arial"/>
                <a:cs typeface="Arial"/>
              </a:rPr>
              <a:t>is </a:t>
            </a:r>
            <a:r>
              <a:rPr sz="850" spc="5" dirty="0">
                <a:solidFill>
                  <a:srgbClr val="00338D"/>
                </a:solidFill>
                <a:latin typeface="Arial"/>
                <a:cs typeface="Arial"/>
              </a:rPr>
              <a:t>investing </a:t>
            </a:r>
            <a:r>
              <a:rPr sz="850" spc="-10" dirty="0">
                <a:solidFill>
                  <a:srgbClr val="00338D"/>
                </a:solidFill>
                <a:latin typeface="Arial"/>
                <a:cs typeface="Arial"/>
              </a:rPr>
              <a:t>in </a:t>
            </a:r>
            <a:r>
              <a:rPr sz="850" b="1" spc="15" dirty="0">
                <a:solidFill>
                  <a:srgbClr val="00338D"/>
                </a:solidFill>
                <a:latin typeface="Arial"/>
                <a:cs typeface="Arial"/>
              </a:rPr>
              <a:t>digital </a:t>
            </a:r>
            <a:r>
              <a:rPr sz="850" b="1" spc="35" dirty="0">
                <a:solidFill>
                  <a:srgbClr val="00338D"/>
                </a:solidFill>
                <a:latin typeface="Arial"/>
                <a:cs typeface="Arial"/>
              </a:rPr>
              <a:t>transformation </a:t>
            </a:r>
            <a:r>
              <a:rPr sz="850" spc="5" dirty="0">
                <a:solidFill>
                  <a:srgbClr val="00338D"/>
                </a:solidFill>
                <a:latin typeface="Arial"/>
                <a:cs typeface="Arial"/>
              </a:rPr>
              <a:t>and</a:t>
            </a:r>
            <a:r>
              <a:rPr sz="850" spc="-140" dirty="0">
                <a:solidFill>
                  <a:srgbClr val="00338D"/>
                </a:solidFill>
                <a:latin typeface="Arial"/>
                <a:cs typeface="Arial"/>
              </a:rPr>
              <a:t> </a:t>
            </a:r>
            <a:r>
              <a:rPr sz="850" b="1" spc="50" dirty="0">
                <a:solidFill>
                  <a:srgbClr val="00338D"/>
                </a:solidFill>
                <a:latin typeface="Arial"/>
                <a:cs typeface="Arial"/>
              </a:rPr>
              <a:t>marketing</a:t>
            </a:r>
            <a:endParaRPr sz="850">
              <a:latin typeface="Arial"/>
              <a:cs typeface="Arial"/>
            </a:endParaRPr>
          </a:p>
        </p:txBody>
      </p:sp>
      <p:sp>
        <p:nvSpPr>
          <p:cNvPr id="51" name="object 15">
            <a:extLst>
              <a:ext uri="{FF2B5EF4-FFF2-40B4-BE49-F238E27FC236}">
                <a16:creationId xmlns:a16="http://schemas.microsoft.com/office/drawing/2014/main" id="{0CD7E575-D436-4B38-B64C-5E79A5BF46D0}"/>
              </a:ext>
            </a:extLst>
          </p:cNvPr>
          <p:cNvSpPr txBox="1"/>
          <p:nvPr/>
        </p:nvSpPr>
        <p:spPr>
          <a:xfrm>
            <a:off x="1075055" y="5050790"/>
            <a:ext cx="3228975" cy="292100"/>
          </a:xfrm>
          <a:prstGeom prst="rect">
            <a:avLst/>
          </a:prstGeom>
        </p:spPr>
        <p:txBody>
          <a:bodyPr vert="horz" wrap="square" lIns="0" tIns="13335" rIns="0" bIns="0" rtlCol="0">
            <a:spAutoFit/>
          </a:bodyPr>
          <a:lstStyle/>
          <a:p>
            <a:pPr marL="184785" marR="5080" indent="-172720">
              <a:lnSpc>
                <a:spcPct val="102200"/>
              </a:lnSpc>
              <a:spcBef>
                <a:spcPts val="105"/>
              </a:spcBef>
            </a:pPr>
            <a:r>
              <a:rPr sz="850" spc="30" dirty="0">
                <a:solidFill>
                  <a:srgbClr val="00338D"/>
                </a:solidFill>
                <a:latin typeface="Arial"/>
                <a:cs typeface="Arial"/>
              </a:rPr>
              <a:t>— </a:t>
            </a:r>
            <a:r>
              <a:rPr sz="850" spc="-30" dirty="0">
                <a:solidFill>
                  <a:srgbClr val="00338D"/>
                </a:solidFill>
                <a:latin typeface="Arial"/>
                <a:cs typeface="Arial"/>
              </a:rPr>
              <a:t>In </a:t>
            </a:r>
            <a:r>
              <a:rPr sz="850" dirty="0">
                <a:solidFill>
                  <a:srgbClr val="00338D"/>
                </a:solidFill>
                <a:latin typeface="Arial"/>
                <a:cs typeface="Arial"/>
              </a:rPr>
              <a:t>Brazil, Walmart´s </a:t>
            </a:r>
            <a:r>
              <a:rPr sz="850" b="1" spc="30" dirty="0">
                <a:solidFill>
                  <a:srgbClr val="00338D"/>
                </a:solidFill>
                <a:latin typeface="Arial"/>
                <a:cs typeface="Arial"/>
              </a:rPr>
              <a:t>Todo </a:t>
            </a:r>
            <a:r>
              <a:rPr sz="850" b="1" spc="-15" dirty="0">
                <a:solidFill>
                  <a:srgbClr val="00338D"/>
                </a:solidFill>
                <a:latin typeface="Arial"/>
                <a:cs typeface="Arial"/>
              </a:rPr>
              <a:t>Dia </a:t>
            </a:r>
            <a:r>
              <a:rPr sz="850" spc="10" dirty="0">
                <a:solidFill>
                  <a:srgbClr val="00338D"/>
                </a:solidFill>
                <a:latin typeface="Arial"/>
                <a:cs typeface="Arial"/>
              </a:rPr>
              <a:t>brand </a:t>
            </a:r>
            <a:r>
              <a:rPr sz="850" spc="20" dirty="0">
                <a:solidFill>
                  <a:srgbClr val="00338D"/>
                </a:solidFill>
                <a:latin typeface="Arial"/>
                <a:cs typeface="Arial"/>
              </a:rPr>
              <a:t>proved </a:t>
            </a:r>
            <a:r>
              <a:rPr sz="850" b="1" spc="30" dirty="0">
                <a:solidFill>
                  <a:srgbClr val="00338D"/>
                </a:solidFill>
                <a:latin typeface="Arial"/>
                <a:cs typeface="Arial"/>
              </a:rPr>
              <a:t>unsuccessful</a:t>
            </a:r>
            <a:r>
              <a:rPr sz="850" spc="30" dirty="0">
                <a:solidFill>
                  <a:srgbClr val="00338D"/>
                </a:solidFill>
                <a:latin typeface="Arial"/>
                <a:cs typeface="Arial"/>
              </a:rPr>
              <a:t>;  </a:t>
            </a:r>
            <a:r>
              <a:rPr sz="850" spc="10" dirty="0">
                <a:solidFill>
                  <a:srgbClr val="00338D"/>
                </a:solidFill>
                <a:latin typeface="Arial"/>
                <a:cs typeface="Arial"/>
              </a:rPr>
              <a:t>80 </a:t>
            </a:r>
            <a:r>
              <a:rPr sz="850" spc="15" dirty="0">
                <a:solidFill>
                  <a:srgbClr val="00338D"/>
                </a:solidFill>
                <a:latin typeface="Arial"/>
                <a:cs typeface="Arial"/>
              </a:rPr>
              <a:t>percent </a:t>
            </a:r>
            <a:r>
              <a:rPr sz="850" spc="10" dirty="0">
                <a:solidFill>
                  <a:srgbClr val="00338D"/>
                </a:solidFill>
                <a:latin typeface="Arial"/>
                <a:cs typeface="Arial"/>
              </a:rPr>
              <a:t>stake </a:t>
            </a:r>
            <a:r>
              <a:rPr sz="850" spc="5" dirty="0">
                <a:solidFill>
                  <a:srgbClr val="00338D"/>
                </a:solidFill>
                <a:latin typeface="Arial"/>
                <a:cs typeface="Arial"/>
              </a:rPr>
              <a:t>sold </a:t>
            </a:r>
            <a:r>
              <a:rPr sz="850" spc="10" dirty="0">
                <a:solidFill>
                  <a:srgbClr val="00338D"/>
                </a:solidFill>
                <a:latin typeface="Arial"/>
                <a:cs typeface="Arial"/>
              </a:rPr>
              <a:t>to </a:t>
            </a:r>
            <a:r>
              <a:rPr sz="850" spc="-35" dirty="0">
                <a:solidFill>
                  <a:srgbClr val="00338D"/>
                </a:solidFill>
                <a:latin typeface="Arial"/>
                <a:cs typeface="Arial"/>
              </a:rPr>
              <a:t>PE </a:t>
            </a:r>
            <a:r>
              <a:rPr sz="850" spc="20" dirty="0">
                <a:solidFill>
                  <a:srgbClr val="00338D"/>
                </a:solidFill>
                <a:latin typeface="Arial"/>
                <a:cs typeface="Arial"/>
              </a:rPr>
              <a:t>Advent</a:t>
            </a:r>
            <a:r>
              <a:rPr sz="850" spc="185" dirty="0">
                <a:solidFill>
                  <a:srgbClr val="00338D"/>
                </a:solidFill>
                <a:latin typeface="Arial"/>
                <a:cs typeface="Arial"/>
              </a:rPr>
              <a:t> </a:t>
            </a:r>
            <a:r>
              <a:rPr sz="850" spc="-5" dirty="0">
                <a:solidFill>
                  <a:srgbClr val="00338D"/>
                </a:solidFill>
                <a:latin typeface="Arial"/>
                <a:cs typeface="Arial"/>
              </a:rPr>
              <a:t>International</a:t>
            </a:r>
            <a:endParaRPr sz="850" dirty="0">
              <a:latin typeface="Arial"/>
              <a:cs typeface="Arial"/>
            </a:endParaRPr>
          </a:p>
        </p:txBody>
      </p:sp>
      <p:sp>
        <p:nvSpPr>
          <p:cNvPr id="52" name="object 16">
            <a:extLst>
              <a:ext uri="{FF2B5EF4-FFF2-40B4-BE49-F238E27FC236}">
                <a16:creationId xmlns:a16="http://schemas.microsoft.com/office/drawing/2014/main" id="{EE92BEBC-0A85-4BEA-AD03-4B9489D3017E}"/>
              </a:ext>
            </a:extLst>
          </p:cNvPr>
          <p:cNvSpPr/>
          <p:nvPr/>
        </p:nvSpPr>
        <p:spPr>
          <a:xfrm>
            <a:off x="995680" y="4328159"/>
            <a:ext cx="3383279" cy="304800"/>
          </a:xfrm>
          <a:custGeom>
            <a:avLst/>
            <a:gdLst/>
            <a:ahLst/>
            <a:cxnLst/>
            <a:rect l="l" t="t" r="r" b="b"/>
            <a:pathLst>
              <a:path w="3383279" h="304800">
                <a:moveTo>
                  <a:pt x="0" y="304800"/>
                </a:moveTo>
                <a:lnTo>
                  <a:pt x="3383279" y="304800"/>
                </a:lnTo>
                <a:lnTo>
                  <a:pt x="3383279" y="0"/>
                </a:lnTo>
                <a:lnTo>
                  <a:pt x="0" y="0"/>
                </a:lnTo>
                <a:lnTo>
                  <a:pt x="0" y="304800"/>
                </a:lnTo>
                <a:close/>
              </a:path>
            </a:pathLst>
          </a:custGeom>
          <a:solidFill>
            <a:srgbClr val="6C1F77"/>
          </a:solidFill>
        </p:spPr>
        <p:txBody>
          <a:bodyPr wrap="square" lIns="0" tIns="0" rIns="0" bIns="0" rtlCol="0"/>
          <a:lstStyle/>
          <a:p>
            <a:endParaRPr/>
          </a:p>
        </p:txBody>
      </p:sp>
      <p:sp>
        <p:nvSpPr>
          <p:cNvPr id="53" name="object 17">
            <a:extLst>
              <a:ext uri="{FF2B5EF4-FFF2-40B4-BE49-F238E27FC236}">
                <a16:creationId xmlns:a16="http://schemas.microsoft.com/office/drawing/2014/main" id="{EB6C1FC7-0666-4E50-B02C-77559695831E}"/>
              </a:ext>
            </a:extLst>
          </p:cNvPr>
          <p:cNvSpPr txBox="1"/>
          <p:nvPr/>
        </p:nvSpPr>
        <p:spPr>
          <a:xfrm>
            <a:off x="995680" y="4308855"/>
            <a:ext cx="3383279" cy="336550"/>
          </a:xfrm>
          <a:prstGeom prst="rect">
            <a:avLst/>
          </a:prstGeom>
        </p:spPr>
        <p:txBody>
          <a:bodyPr vert="horz" wrap="square" lIns="0" tIns="22860" rIns="0" bIns="0" rtlCol="0">
            <a:spAutoFit/>
          </a:bodyPr>
          <a:lstStyle/>
          <a:p>
            <a:pPr marL="92075" marR="440690">
              <a:lnSpc>
                <a:spcPts val="1200"/>
              </a:lnSpc>
              <a:spcBef>
                <a:spcPts val="180"/>
              </a:spcBef>
            </a:pPr>
            <a:r>
              <a:rPr sz="1050" b="1" dirty="0">
                <a:solidFill>
                  <a:srgbClr val="FFFFFF"/>
                </a:solidFill>
                <a:latin typeface="Arial"/>
                <a:cs typeface="Arial"/>
              </a:rPr>
              <a:t>Key</a:t>
            </a:r>
            <a:r>
              <a:rPr sz="1050" b="1" spc="-75" dirty="0">
                <a:solidFill>
                  <a:srgbClr val="FFFFFF"/>
                </a:solidFill>
                <a:latin typeface="Arial"/>
                <a:cs typeface="Arial"/>
              </a:rPr>
              <a:t> </a:t>
            </a:r>
            <a:r>
              <a:rPr sz="1050" b="1" dirty="0">
                <a:solidFill>
                  <a:srgbClr val="FFFFFF"/>
                </a:solidFill>
                <a:latin typeface="Arial"/>
                <a:cs typeface="Arial"/>
              </a:rPr>
              <a:t>theme:</a:t>
            </a:r>
            <a:r>
              <a:rPr sz="1050" b="1" spc="-70" dirty="0">
                <a:solidFill>
                  <a:srgbClr val="FFFFFF"/>
                </a:solidFill>
                <a:latin typeface="Arial"/>
                <a:cs typeface="Arial"/>
              </a:rPr>
              <a:t> </a:t>
            </a:r>
            <a:r>
              <a:rPr sz="1050" spc="-30" dirty="0">
                <a:solidFill>
                  <a:srgbClr val="FFFFFF"/>
                </a:solidFill>
                <a:latin typeface="Arial"/>
                <a:cs typeface="Arial"/>
              </a:rPr>
              <a:t>Alternative</a:t>
            </a:r>
            <a:r>
              <a:rPr sz="1050" spc="-75" dirty="0">
                <a:solidFill>
                  <a:srgbClr val="FFFFFF"/>
                </a:solidFill>
                <a:latin typeface="Arial"/>
                <a:cs typeface="Arial"/>
              </a:rPr>
              <a:t> </a:t>
            </a:r>
            <a:r>
              <a:rPr sz="1050" spc="-15" dirty="0">
                <a:solidFill>
                  <a:srgbClr val="FFFFFF"/>
                </a:solidFill>
                <a:latin typeface="Arial"/>
                <a:cs typeface="Arial"/>
              </a:rPr>
              <a:t>payment</a:t>
            </a:r>
            <a:r>
              <a:rPr sz="1050" spc="-100" dirty="0">
                <a:solidFill>
                  <a:srgbClr val="FFFFFF"/>
                </a:solidFill>
                <a:latin typeface="Arial"/>
                <a:cs typeface="Arial"/>
              </a:rPr>
              <a:t> </a:t>
            </a:r>
            <a:r>
              <a:rPr sz="1050" spc="-20" dirty="0">
                <a:solidFill>
                  <a:srgbClr val="FFFFFF"/>
                </a:solidFill>
                <a:latin typeface="Arial"/>
                <a:cs typeface="Arial"/>
              </a:rPr>
              <a:t>strategies;</a:t>
            </a:r>
            <a:r>
              <a:rPr sz="1050" spc="-105" dirty="0">
                <a:solidFill>
                  <a:srgbClr val="FFFFFF"/>
                </a:solidFill>
                <a:latin typeface="Arial"/>
                <a:cs typeface="Arial"/>
              </a:rPr>
              <a:t> </a:t>
            </a:r>
            <a:r>
              <a:rPr sz="1050" spc="-20" dirty="0">
                <a:solidFill>
                  <a:srgbClr val="FFFFFF"/>
                </a:solidFill>
                <a:latin typeface="Arial"/>
                <a:cs typeface="Arial"/>
              </a:rPr>
              <a:t>digital  </a:t>
            </a:r>
            <a:r>
              <a:rPr sz="1050" spc="-15" dirty="0">
                <a:solidFill>
                  <a:srgbClr val="FFFFFF"/>
                </a:solidFill>
                <a:latin typeface="Arial"/>
                <a:cs typeface="Arial"/>
              </a:rPr>
              <a:t>transformation</a:t>
            </a:r>
            <a:endParaRPr sz="1050">
              <a:latin typeface="Arial"/>
              <a:cs typeface="Arial"/>
            </a:endParaRPr>
          </a:p>
        </p:txBody>
      </p:sp>
      <p:sp>
        <p:nvSpPr>
          <p:cNvPr id="54" name="object 18">
            <a:extLst>
              <a:ext uri="{FF2B5EF4-FFF2-40B4-BE49-F238E27FC236}">
                <a16:creationId xmlns:a16="http://schemas.microsoft.com/office/drawing/2014/main" id="{E4F5E163-F8AF-4BB5-8A6C-1A8F8B1B8E01}"/>
              </a:ext>
            </a:extLst>
          </p:cNvPr>
          <p:cNvSpPr txBox="1"/>
          <p:nvPr/>
        </p:nvSpPr>
        <p:spPr>
          <a:xfrm>
            <a:off x="995680" y="4145216"/>
            <a:ext cx="3383279" cy="184785"/>
          </a:xfrm>
          <a:prstGeom prst="rect">
            <a:avLst/>
          </a:prstGeom>
        </p:spPr>
        <p:txBody>
          <a:bodyPr vert="horz" wrap="square" lIns="0" tIns="11430" rIns="0" bIns="0" rtlCol="0">
            <a:spAutoFit/>
          </a:bodyPr>
          <a:lstStyle/>
          <a:p>
            <a:pPr marL="92075">
              <a:lnSpc>
                <a:spcPct val="100000"/>
              </a:lnSpc>
              <a:spcBef>
                <a:spcPts val="90"/>
              </a:spcBef>
            </a:pPr>
            <a:r>
              <a:rPr sz="1050" b="1" spc="5" dirty="0">
                <a:solidFill>
                  <a:srgbClr val="FFFFFF"/>
                </a:solidFill>
                <a:latin typeface="Arial"/>
                <a:cs typeface="Arial"/>
              </a:rPr>
              <a:t>Latin</a:t>
            </a:r>
            <a:r>
              <a:rPr sz="1050" b="1" spc="-55" dirty="0">
                <a:solidFill>
                  <a:srgbClr val="FFFFFF"/>
                </a:solidFill>
                <a:latin typeface="Arial"/>
                <a:cs typeface="Arial"/>
              </a:rPr>
              <a:t> </a:t>
            </a:r>
            <a:r>
              <a:rPr sz="1050" b="1" spc="-25" dirty="0">
                <a:solidFill>
                  <a:srgbClr val="FFFFFF"/>
                </a:solidFill>
                <a:latin typeface="Arial"/>
                <a:cs typeface="Arial"/>
              </a:rPr>
              <a:t>America</a:t>
            </a:r>
            <a:endParaRPr sz="1050">
              <a:latin typeface="Arial"/>
              <a:cs typeface="Arial"/>
            </a:endParaRPr>
          </a:p>
        </p:txBody>
      </p:sp>
      <p:sp>
        <p:nvSpPr>
          <p:cNvPr id="55" name="object 19">
            <a:extLst>
              <a:ext uri="{FF2B5EF4-FFF2-40B4-BE49-F238E27FC236}">
                <a16:creationId xmlns:a16="http://schemas.microsoft.com/office/drawing/2014/main" id="{2CF2D7D7-2D4F-4CA1-9917-AA8FE41EE26F}"/>
              </a:ext>
            </a:extLst>
          </p:cNvPr>
          <p:cNvSpPr txBox="1"/>
          <p:nvPr/>
        </p:nvSpPr>
        <p:spPr>
          <a:xfrm>
            <a:off x="986472" y="1321498"/>
            <a:ext cx="10146030" cy="925830"/>
          </a:xfrm>
          <a:prstGeom prst="rect">
            <a:avLst/>
          </a:prstGeom>
        </p:spPr>
        <p:txBody>
          <a:bodyPr vert="horz" wrap="square" lIns="0" tIns="12700" rIns="0" bIns="0" rtlCol="0">
            <a:spAutoFit/>
          </a:bodyPr>
          <a:lstStyle/>
          <a:p>
            <a:pPr marL="12700" marR="5080">
              <a:lnSpc>
                <a:spcPct val="100000"/>
              </a:lnSpc>
              <a:spcBef>
                <a:spcPts val="100"/>
              </a:spcBef>
            </a:pPr>
            <a:r>
              <a:rPr sz="1200" b="1" spc="-10" dirty="0">
                <a:solidFill>
                  <a:srgbClr val="00A2A0"/>
                </a:solidFill>
                <a:latin typeface="Arial"/>
                <a:cs typeface="Arial"/>
              </a:rPr>
              <a:t>In the </a:t>
            </a:r>
            <a:r>
              <a:rPr sz="1200" b="1" dirty="0">
                <a:solidFill>
                  <a:srgbClr val="00A2A0"/>
                </a:solidFill>
                <a:latin typeface="Arial"/>
                <a:cs typeface="Arial"/>
              </a:rPr>
              <a:t>US, </a:t>
            </a:r>
            <a:r>
              <a:rPr sz="1200" b="1" spc="-10" dirty="0">
                <a:solidFill>
                  <a:srgbClr val="00A2A0"/>
                </a:solidFill>
                <a:latin typeface="Arial"/>
                <a:cs typeface="Arial"/>
              </a:rPr>
              <a:t>discounters are </a:t>
            </a:r>
            <a:r>
              <a:rPr sz="1200" b="1" spc="-15" dirty="0">
                <a:solidFill>
                  <a:srgbClr val="00A2A0"/>
                </a:solidFill>
                <a:latin typeface="Arial"/>
                <a:cs typeface="Arial"/>
              </a:rPr>
              <a:t>focusing </a:t>
            </a:r>
            <a:r>
              <a:rPr sz="1200" b="1" spc="-10" dirty="0">
                <a:solidFill>
                  <a:srgbClr val="00A2A0"/>
                </a:solidFill>
                <a:latin typeface="Arial"/>
                <a:cs typeface="Arial"/>
              </a:rPr>
              <a:t>on expansion </a:t>
            </a:r>
            <a:r>
              <a:rPr sz="1200" b="1" spc="-15" dirty="0">
                <a:solidFill>
                  <a:srgbClr val="00A2A0"/>
                </a:solidFill>
                <a:latin typeface="Arial"/>
                <a:cs typeface="Arial"/>
              </a:rPr>
              <a:t>and omni-channel strategy; </a:t>
            </a:r>
            <a:r>
              <a:rPr sz="1200" b="1" spc="-5" dirty="0">
                <a:solidFill>
                  <a:srgbClr val="00A2A0"/>
                </a:solidFill>
                <a:latin typeface="Arial"/>
                <a:cs typeface="Arial"/>
              </a:rPr>
              <a:t>whereas, for the </a:t>
            </a:r>
            <a:r>
              <a:rPr sz="1200" b="1" spc="-10" dirty="0">
                <a:solidFill>
                  <a:srgbClr val="00A2A0"/>
                </a:solidFill>
                <a:latin typeface="Arial"/>
                <a:cs typeface="Arial"/>
              </a:rPr>
              <a:t>first </a:t>
            </a:r>
            <a:r>
              <a:rPr sz="1200" b="1" spc="-30" dirty="0">
                <a:solidFill>
                  <a:srgbClr val="00A2A0"/>
                </a:solidFill>
                <a:latin typeface="Arial"/>
                <a:cs typeface="Arial"/>
              </a:rPr>
              <a:t>time </a:t>
            </a:r>
            <a:r>
              <a:rPr sz="1200" b="1" dirty="0">
                <a:solidFill>
                  <a:srgbClr val="00A2A0"/>
                </a:solidFill>
                <a:latin typeface="Arial"/>
                <a:cs typeface="Arial"/>
              </a:rPr>
              <a:t>a </a:t>
            </a:r>
            <a:r>
              <a:rPr sz="1200" b="1" spc="-5" dirty="0">
                <a:solidFill>
                  <a:srgbClr val="00A2A0"/>
                </a:solidFill>
                <a:latin typeface="Arial"/>
                <a:cs typeface="Arial"/>
              </a:rPr>
              <a:t>food </a:t>
            </a:r>
            <a:r>
              <a:rPr sz="1200" b="1" spc="-10" dirty="0">
                <a:solidFill>
                  <a:srgbClr val="00A2A0"/>
                </a:solidFill>
                <a:latin typeface="Arial"/>
                <a:cs typeface="Arial"/>
              </a:rPr>
              <a:t>discounter </a:t>
            </a:r>
            <a:r>
              <a:rPr sz="1200" b="1" spc="-70" dirty="0">
                <a:solidFill>
                  <a:srgbClr val="00A2A0"/>
                </a:solidFill>
                <a:latin typeface="Arial"/>
                <a:cs typeface="Arial"/>
              </a:rPr>
              <a:t>(VIVA) </a:t>
            </a:r>
            <a:r>
              <a:rPr sz="1200" b="1" spc="-15" dirty="0">
                <a:solidFill>
                  <a:srgbClr val="00A2A0"/>
                </a:solidFill>
                <a:latin typeface="Arial"/>
                <a:cs typeface="Arial"/>
              </a:rPr>
              <a:t>has </a:t>
            </a:r>
            <a:r>
              <a:rPr sz="1200" b="1" spc="5" dirty="0">
                <a:solidFill>
                  <a:srgbClr val="00A2A0"/>
                </a:solidFill>
                <a:latin typeface="Arial"/>
                <a:cs typeface="Arial"/>
              </a:rPr>
              <a:t>set </a:t>
            </a:r>
            <a:r>
              <a:rPr sz="1200" b="1" spc="-5" dirty="0">
                <a:solidFill>
                  <a:srgbClr val="00A2A0"/>
                </a:solidFill>
                <a:latin typeface="Arial"/>
                <a:cs typeface="Arial"/>
              </a:rPr>
              <a:t>its  </a:t>
            </a:r>
            <a:r>
              <a:rPr sz="1200" b="1" spc="-10" dirty="0">
                <a:solidFill>
                  <a:srgbClr val="00A2A0"/>
                </a:solidFill>
                <a:latin typeface="Arial"/>
                <a:cs typeface="Arial"/>
              </a:rPr>
              <a:t>foot in the </a:t>
            </a:r>
            <a:r>
              <a:rPr sz="1200" b="1" spc="-5" dirty="0">
                <a:solidFill>
                  <a:srgbClr val="00A2A0"/>
                </a:solidFill>
                <a:latin typeface="Arial"/>
                <a:cs typeface="Arial"/>
              </a:rPr>
              <a:t>Middle </a:t>
            </a:r>
            <a:r>
              <a:rPr sz="1200" b="1" spc="-15" dirty="0">
                <a:solidFill>
                  <a:srgbClr val="00A2A0"/>
                </a:solidFill>
                <a:latin typeface="Arial"/>
                <a:cs typeface="Arial"/>
              </a:rPr>
              <a:t>East, </a:t>
            </a:r>
            <a:r>
              <a:rPr sz="1200" b="1" spc="-20" dirty="0">
                <a:solidFill>
                  <a:srgbClr val="00A2A0"/>
                </a:solidFill>
                <a:latin typeface="Arial"/>
                <a:cs typeface="Arial"/>
              </a:rPr>
              <a:t>with </a:t>
            </a:r>
            <a:r>
              <a:rPr sz="1200" b="1" spc="-15" dirty="0">
                <a:solidFill>
                  <a:srgbClr val="00A2A0"/>
                </a:solidFill>
                <a:latin typeface="Arial"/>
                <a:cs typeface="Arial"/>
              </a:rPr>
              <a:t>an aim </a:t>
            </a:r>
            <a:r>
              <a:rPr sz="1200" b="1" dirty="0">
                <a:solidFill>
                  <a:srgbClr val="00A2A0"/>
                </a:solidFill>
                <a:latin typeface="Arial"/>
                <a:cs typeface="Arial"/>
              </a:rPr>
              <a:t>to </a:t>
            </a:r>
            <a:r>
              <a:rPr sz="1200" b="1" spc="-10" dirty="0">
                <a:solidFill>
                  <a:srgbClr val="00A2A0"/>
                </a:solidFill>
                <a:latin typeface="Arial"/>
                <a:cs typeface="Arial"/>
              </a:rPr>
              <a:t>tap into rising </a:t>
            </a:r>
            <a:r>
              <a:rPr sz="1200" b="1" spc="-20" dirty="0">
                <a:solidFill>
                  <a:srgbClr val="00A2A0"/>
                </a:solidFill>
                <a:latin typeface="Arial"/>
                <a:cs typeface="Arial"/>
              </a:rPr>
              <a:t>demand </a:t>
            </a:r>
            <a:r>
              <a:rPr sz="1200" b="1" spc="-10" dirty="0">
                <a:solidFill>
                  <a:srgbClr val="00A2A0"/>
                </a:solidFill>
                <a:latin typeface="Arial"/>
                <a:cs typeface="Arial"/>
              </a:rPr>
              <a:t>for </a:t>
            </a:r>
            <a:r>
              <a:rPr sz="1200" b="1" dirty="0">
                <a:solidFill>
                  <a:srgbClr val="00A2A0"/>
                </a:solidFill>
                <a:latin typeface="Arial"/>
                <a:cs typeface="Arial"/>
              </a:rPr>
              <a:t>cheaper</a:t>
            </a:r>
            <a:r>
              <a:rPr sz="1200" b="1" spc="45" dirty="0">
                <a:solidFill>
                  <a:srgbClr val="00A2A0"/>
                </a:solidFill>
                <a:latin typeface="Arial"/>
                <a:cs typeface="Arial"/>
              </a:rPr>
              <a:t> </a:t>
            </a:r>
            <a:r>
              <a:rPr sz="1200" b="1" spc="5" dirty="0">
                <a:solidFill>
                  <a:srgbClr val="00A2A0"/>
                </a:solidFill>
                <a:latin typeface="Arial"/>
                <a:cs typeface="Arial"/>
              </a:rPr>
              <a:t>groceries</a:t>
            </a:r>
            <a:endParaRPr sz="1200">
              <a:latin typeface="Arial"/>
              <a:cs typeface="Arial"/>
            </a:endParaRPr>
          </a:p>
          <a:p>
            <a:pPr marL="100965">
              <a:lnSpc>
                <a:spcPct val="100000"/>
              </a:lnSpc>
              <a:spcBef>
                <a:spcPts val="1010"/>
              </a:spcBef>
              <a:tabLst>
                <a:tab pos="6914515" algn="l"/>
              </a:tabLst>
            </a:pPr>
            <a:r>
              <a:rPr sz="1050" b="1" spc="-25" dirty="0">
                <a:solidFill>
                  <a:srgbClr val="FFFFFF"/>
                </a:solidFill>
                <a:latin typeface="Arial"/>
                <a:cs typeface="Arial"/>
              </a:rPr>
              <a:t>US	</a:t>
            </a:r>
            <a:r>
              <a:rPr sz="1050" b="1" spc="5" dirty="0">
                <a:solidFill>
                  <a:srgbClr val="FFFFFF"/>
                </a:solidFill>
                <a:latin typeface="Arial"/>
                <a:cs typeface="Arial"/>
              </a:rPr>
              <a:t>Middle</a:t>
            </a:r>
            <a:r>
              <a:rPr sz="1050" b="1" dirty="0">
                <a:solidFill>
                  <a:srgbClr val="FFFFFF"/>
                </a:solidFill>
                <a:latin typeface="Arial"/>
                <a:cs typeface="Arial"/>
              </a:rPr>
              <a:t> </a:t>
            </a:r>
            <a:r>
              <a:rPr sz="1050" b="1" spc="-50" dirty="0">
                <a:solidFill>
                  <a:srgbClr val="FFFFFF"/>
                </a:solidFill>
                <a:latin typeface="Arial"/>
                <a:cs typeface="Arial"/>
              </a:rPr>
              <a:t>East</a:t>
            </a:r>
            <a:endParaRPr sz="1050">
              <a:latin typeface="Arial"/>
              <a:cs typeface="Arial"/>
            </a:endParaRPr>
          </a:p>
          <a:p>
            <a:pPr marL="100965">
              <a:lnSpc>
                <a:spcPct val="100000"/>
              </a:lnSpc>
              <a:spcBef>
                <a:spcPts val="680"/>
              </a:spcBef>
              <a:tabLst>
                <a:tab pos="6914515" algn="l"/>
              </a:tabLst>
            </a:pPr>
            <a:r>
              <a:rPr sz="1050" b="1" dirty="0">
                <a:solidFill>
                  <a:srgbClr val="FFFFFF"/>
                </a:solidFill>
                <a:latin typeface="Arial"/>
                <a:cs typeface="Arial"/>
              </a:rPr>
              <a:t>Key theme: </a:t>
            </a:r>
            <a:r>
              <a:rPr sz="1050" spc="-30" dirty="0">
                <a:solidFill>
                  <a:srgbClr val="FFFFFF"/>
                </a:solidFill>
                <a:latin typeface="Arial"/>
                <a:cs typeface="Arial"/>
              </a:rPr>
              <a:t>Omni-channel </a:t>
            </a:r>
            <a:r>
              <a:rPr sz="1050" spc="-20" dirty="0">
                <a:solidFill>
                  <a:srgbClr val="FFFFFF"/>
                </a:solidFill>
                <a:latin typeface="Arial"/>
                <a:cs typeface="Arial"/>
              </a:rPr>
              <a:t>strategy;</a:t>
            </a:r>
            <a:r>
              <a:rPr sz="1050" spc="-190" dirty="0">
                <a:solidFill>
                  <a:srgbClr val="FFFFFF"/>
                </a:solidFill>
                <a:latin typeface="Arial"/>
                <a:cs typeface="Arial"/>
              </a:rPr>
              <a:t> </a:t>
            </a:r>
            <a:r>
              <a:rPr sz="1050" spc="-20" dirty="0">
                <a:solidFill>
                  <a:srgbClr val="FFFFFF"/>
                </a:solidFill>
                <a:latin typeface="Arial"/>
                <a:cs typeface="Arial"/>
              </a:rPr>
              <a:t>product</a:t>
            </a:r>
            <a:r>
              <a:rPr sz="1050" spc="-90" dirty="0">
                <a:solidFill>
                  <a:srgbClr val="FFFFFF"/>
                </a:solidFill>
                <a:latin typeface="Arial"/>
                <a:cs typeface="Arial"/>
              </a:rPr>
              <a:t> </a:t>
            </a:r>
            <a:r>
              <a:rPr sz="1050" spc="-25" dirty="0">
                <a:solidFill>
                  <a:srgbClr val="FFFFFF"/>
                </a:solidFill>
                <a:latin typeface="Arial"/>
                <a:cs typeface="Arial"/>
              </a:rPr>
              <a:t>assortment	</a:t>
            </a:r>
            <a:r>
              <a:rPr sz="1050" b="1" dirty="0">
                <a:solidFill>
                  <a:srgbClr val="FFFFFF"/>
                </a:solidFill>
                <a:latin typeface="Arial"/>
                <a:cs typeface="Arial"/>
              </a:rPr>
              <a:t>Key</a:t>
            </a:r>
            <a:r>
              <a:rPr sz="1050" b="1" spc="-70" dirty="0">
                <a:solidFill>
                  <a:srgbClr val="FFFFFF"/>
                </a:solidFill>
                <a:latin typeface="Arial"/>
                <a:cs typeface="Arial"/>
              </a:rPr>
              <a:t> </a:t>
            </a:r>
            <a:r>
              <a:rPr sz="1050" b="1" dirty="0">
                <a:solidFill>
                  <a:srgbClr val="FFFFFF"/>
                </a:solidFill>
                <a:latin typeface="Arial"/>
                <a:cs typeface="Arial"/>
              </a:rPr>
              <a:t>theme:</a:t>
            </a:r>
            <a:r>
              <a:rPr sz="1050" b="1" spc="-90" dirty="0">
                <a:solidFill>
                  <a:srgbClr val="FFFFFF"/>
                </a:solidFill>
                <a:latin typeface="Arial"/>
                <a:cs typeface="Arial"/>
              </a:rPr>
              <a:t> </a:t>
            </a:r>
            <a:r>
              <a:rPr sz="1050" spc="-10" dirty="0">
                <a:solidFill>
                  <a:srgbClr val="FFFFFF"/>
                </a:solidFill>
                <a:latin typeface="Arial"/>
                <a:cs typeface="Arial"/>
              </a:rPr>
              <a:t>VIVA</a:t>
            </a:r>
            <a:r>
              <a:rPr sz="1050" spc="-110" dirty="0">
                <a:solidFill>
                  <a:srgbClr val="FFFFFF"/>
                </a:solidFill>
                <a:latin typeface="Arial"/>
                <a:cs typeface="Arial"/>
              </a:rPr>
              <a:t> </a:t>
            </a:r>
            <a:r>
              <a:rPr sz="1050" spc="-10" dirty="0">
                <a:solidFill>
                  <a:srgbClr val="FFFFFF"/>
                </a:solidFill>
                <a:latin typeface="Arial"/>
                <a:cs typeface="Arial"/>
              </a:rPr>
              <a:t>–</a:t>
            </a:r>
            <a:r>
              <a:rPr sz="1050" spc="-75" dirty="0">
                <a:solidFill>
                  <a:srgbClr val="FFFFFF"/>
                </a:solidFill>
                <a:latin typeface="Arial"/>
                <a:cs typeface="Arial"/>
              </a:rPr>
              <a:t> </a:t>
            </a:r>
            <a:r>
              <a:rPr sz="1050" spc="-5" dirty="0">
                <a:solidFill>
                  <a:srgbClr val="FFFFFF"/>
                </a:solidFill>
                <a:latin typeface="Arial"/>
                <a:cs typeface="Arial"/>
              </a:rPr>
              <a:t>the</a:t>
            </a:r>
            <a:r>
              <a:rPr sz="1050" spc="-65" dirty="0">
                <a:solidFill>
                  <a:srgbClr val="FFFFFF"/>
                </a:solidFill>
                <a:latin typeface="Arial"/>
                <a:cs typeface="Arial"/>
              </a:rPr>
              <a:t> </a:t>
            </a:r>
            <a:r>
              <a:rPr sz="1050" spc="-10" dirty="0">
                <a:solidFill>
                  <a:srgbClr val="FFFFFF"/>
                </a:solidFill>
                <a:latin typeface="Arial"/>
                <a:cs typeface="Arial"/>
              </a:rPr>
              <a:t>first</a:t>
            </a:r>
            <a:r>
              <a:rPr sz="1050" spc="-105" dirty="0">
                <a:solidFill>
                  <a:srgbClr val="FFFFFF"/>
                </a:solidFill>
                <a:latin typeface="Arial"/>
                <a:cs typeface="Arial"/>
              </a:rPr>
              <a:t> </a:t>
            </a:r>
            <a:r>
              <a:rPr sz="1050" spc="-20" dirty="0">
                <a:solidFill>
                  <a:srgbClr val="FFFFFF"/>
                </a:solidFill>
                <a:latin typeface="Arial"/>
                <a:cs typeface="Arial"/>
              </a:rPr>
              <a:t>discounter</a:t>
            </a:r>
            <a:r>
              <a:rPr sz="1050" spc="-80" dirty="0">
                <a:solidFill>
                  <a:srgbClr val="FFFFFF"/>
                </a:solidFill>
                <a:latin typeface="Arial"/>
                <a:cs typeface="Arial"/>
              </a:rPr>
              <a:t> </a:t>
            </a:r>
            <a:r>
              <a:rPr sz="1050" spc="-5" dirty="0">
                <a:solidFill>
                  <a:srgbClr val="FFFFFF"/>
                </a:solidFill>
                <a:latin typeface="Arial"/>
                <a:cs typeface="Arial"/>
              </a:rPr>
              <a:t>in</a:t>
            </a:r>
            <a:r>
              <a:rPr sz="1050" spc="-70" dirty="0">
                <a:solidFill>
                  <a:srgbClr val="FFFFFF"/>
                </a:solidFill>
                <a:latin typeface="Arial"/>
                <a:cs typeface="Arial"/>
              </a:rPr>
              <a:t> </a:t>
            </a:r>
            <a:r>
              <a:rPr sz="1050" spc="-5" dirty="0">
                <a:solidFill>
                  <a:srgbClr val="FFFFFF"/>
                </a:solidFill>
                <a:latin typeface="Arial"/>
                <a:cs typeface="Arial"/>
              </a:rPr>
              <a:t>the</a:t>
            </a:r>
            <a:r>
              <a:rPr sz="1050" spc="-70" dirty="0">
                <a:solidFill>
                  <a:srgbClr val="FFFFFF"/>
                </a:solidFill>
                <a:latin typeface="Arial"/>
                <a:cs typeface="Arial"/>
              </a:rPr>
              <a:t> </a:t>
            </a:r>
            <a:r>
              <a:rPr sz="1050" spc="-20" dirty="0">
                <a:solidFill>
                  <a:srgbClr val="FFFFFF"/>
                </a:solidFill>
                <a:latin typeface="Arial"/>
                <a:cs typeface="Arial"/>
              </a:rPr>
              <a:t>country</a:t>
            </a:r>
            <a:endParaRPr sz="1050">
              <a:latin typeface="Arial"/>
              <a:cs typeface="Arial"/>
            </a:endParaRPr>
          </a:p>
        </p:txBody>
      </p:sp>
      <p:sp>
        <p:nvSpPr>
          <p:cNvPr id="56" name="object 20">
            <a:extLst>
              <a:ext uri="{FF2B5EF4-FFF2-40B4-BE49-F238E27FC236}">
                <a16:creationId xmlns:a16="http://schemas.microsoft.com/office/drawing/2014/main" id="{F617EF41-5F30-492D-AC11-68A595AEC387}"/>
              </a:ext>
            </a:extLst>
          </p:cNvPr>
          <p:cNvSpPr/>
          <p:nvPr/>
        </p:nvSpPr>
        <p:spPr>
          <a:xfrm>
            <a:off x="7668722" y="3632997"/>
            <a:ext cx="329565" cy="349885"/>
          </a:xfrm>
          <a:custGeom>
            <a:avLst/>
            <a:gdLst/>
            <a:ahLst/>
            <a:cxnLst/>
            <a:rect l="l" t="t" r="r" b="b"/>
            <a:pathLst>
              <a:path w="329565" h="349885">
                <a:moveTo>
                  <a:pt x="190085" y="0"/>
                </a:moveTo>
                <a:lnTo>
                  <a:pt x="139189" y="0"/>
                </a:lnTo>
                <a:lnTo>
                  <a:pt x="90196" y="13746"/>
                </a:lnTo>
                <a:lnTo>
                  <a:pt x="46908" y="41239"/>
                </a:lnTo>
                <a:lnTo>
                  <a:pt x="15636" y="79237"/>
                </a:lnTo>
                <a:lnTo>
                  <a:pt x="0" y="122265"/>
                </a:lnTo>
                <a:lnTo>
                  <a:pt x="0" y="166969"/>
                </a:lnTo>
                <a:lnTo>
                  <a:pt x="15636" y="209997"/>
                </a:lnTo>
                <a:lnTo>
                  <a:pt x="46908" y="247995"/>
                </a:lnTo>
                <a:lnTo>
                  <a:pt x="164637" y="349722"/>
                </a:lnTo>
                <a:lnTo>
                  <a:pt x="282366" y="247995"/>
                </a:lnTo>
                <a:lnTo>
                  <a:pt x="304629" y="220944"/>
                </a:lnTo>
                <a:lnTo>
                  <a:pt x="164637" y="220944"/>
                </a:lnTo>
                <a:lnTo>
                  <a:pt x="130437" y="215054"/>
                </a:lnTo>
                <a:lnTo>
                  <a:pt x="102868" y="198878"/>
                </a:lnTo>
                <a:lnTo>
                  <a:pt x="84466" y="174652"/>
                </a:lnTo>
                <a:lnTo>
                  <a:pt x="77769" y="144617"/>
                </a:lnTo>
                <a:lnTo>
                  <a:pt x="84466" y="114581"/>
                </a:lnTo>
                <a:lnTo>
                  <a:pt x="102868" y="90356"/>
                </a:lnTo>
                <a:lnTo>
                  <a:pt x="130437" y="74180"/>
                </a:lnTo>
                <a:lnTo>
                  <a:pt x="164637" y="68290"/>
                </a:lnTo>
                <a:lnTo>
                  <a:pt x="304629" y="68290"/>
                </a:lnTo>
                <a:lnTo>
                  <a:pt x="282366" y="41239"/>
                </a:lnTo>
                <a:lnTo>
                  <a:pt x="239079" y="13746"/>
                </a:lnTo>
                <a:lnTo>
                  <a:pt x="190085" y="0"/>
                </a:lnTo>
                <a:close/>
              </a:path>
              <a:path w="329565" h="349885">
                <a:moveTo>
                  <a:pt x="304629" y="68290"/>
                </a:moveTo>
                <a:lnTo>
                  <a:pt x="164637" y="68290"/>
                </a:lnTo>
                <a:lnTo>
                  <a:pt x="198838" y="74180"/>
                </a:lnTo>
                <a:lnTo>
                  <a:pt x="226407" y="90356"/>
                </a:lnTo>
                <a:lnTo>
                  <a:pt x="244808" y="114581"/>
                </a:lnTo>
                <a:lnTo>
                  <a:pt x="251505" y="144617"/>
                </a:lnTo>
                <a:lnTo>
                  <a:pt x="244808" y="174652"/>
                </a:lnTo>
                <a:lnTo>
                  <a:pt x="226407" y="198878"/>
                </a:lnTo>
                <a:lnTo>
                  <a:pt x="198838" y="215054"/>
                </a:lnTo>
                <a:lnTo>
                  <a:pt x="164637" y="220944"/>
                </a:lnTo>
                <a:lnTo>
                  <a:pt x="304629" y="220944"/>
                </a:lnTo>
                <a:lnTo>
                  <a:pt x="313639" y="209997"/>
                </a:lnTo>
                <a:lnTo>
                  <a:pt x="329275" y="166969"/>
                </a:lnTo>
                <a:lnTo>
                  <a:pt x="329275" y="122265"/>
                </a:lnTo>
                <a:lnTo>
                  <a:pt x="313639" y="79237"/>
                </a:lnTo>
                <a:lnTo>
                  <a:pt x="304629" y="68290"/>
                </a:lnTo>
                <a:close/>
              </a:path>
            </a:pathLst>
          </a:custGeom>
          <a:solidFill>
            <a:srgbClr val="009A44"/>
          </a:solidFill>
        </p:spPr>
        <p:txBody>
          <a:bodyPr wrap="square" lIns="0" tIns="0" rIns="0" bIns="0" rtlCol="0"/>
          <a:lstStyle/>
          <a:p>
            <a:endParaRPr/>
          </a:p>
        </p:txBody>
      </p:sp>
      <p:sp>
        <p:nvSpPr>
          <p:cNvPr id="57" name="object 21">
            <a:extLst>
              <a:ext uri="{FF2B5EF4-FFF2-40B4-BE49-F238E27FC236}">
                <a16:creationId xmlns:a16="http://schemas.microsoft.com/office/drawing/2014/main" id="{0827F042-A4E9-4053-931D-2E6D39C930BF}"/>
              </a:ext>
            </a:extLst>
          </p:cNvPr>
          <p:cNvSpPr/>
          <p:nvPr/>
        </p:nvSpPr>
        <p:spPr>
          <a:xfrm>
            <a:off x="4265122" y="3409477"/>
            <a:ext cx="329565" cy="349885"/>
          </a:xfrm>
          <a:custGeom>
            <a:avLst/>
            <a:gdLst/>
            <a:ahLst/>
            <a:cxnLst/>
            <a:rect l="l" t="t" r="r" b="b"/>
            <a:pathLst>
              <a:path w="329564" h="349885">
                <a:moveTo>
                  <a:pt x="190085" y="0"/>
                </a:moveTo>
                <a:lnTo>
                  <a:pt x="139189" y="0"/>
                </a:lnTo>
                <a:lnTo>
                  <a:pt x="90196" y="13746"/>
                </a:lnTo>
                <a:lnTo>
                  <a:pt x="46908" y="41239"/>
                </a:lnTo>
                <a:lnTo>
                  <a:pt x="15636" y="79237"/>
                </a:lnTo>
                <a:lnTo>
                  <a:pt x="0" y="122265"/>
                </a:lnTo>
                <a:lnTo>
                  <a:pt x="0" y="166969"/>
                </a:lnTo>
                <a:lnTo>
                  <a:pt x="15636" y="209997"/>
                </a:lnTo>
                <a:lnTo>
                  <a:pt x="46908" y="247995"/>
                </a:lnTo>
                <a:lnTo>
                  <a:pt x="164637" y="349722"/>
                </a:lnTo>
                <a:lnTo>
                  <a:pt x="282366" y="247995"/>
                </a:lnTo>
                <a:lnTo>
                  <a:pt x="304629" y="220944"/>
                </a:lnTo>
                <a:lnTo>
                  <a:pt x="164637" y="220944"/>
                </a:lnTo>
                <a:lnTo>
                  <a:pt x="130437" y="215054"/>
                </a:lnTo>
                <a:lnTo>
                  <a:pt x="102868" y="198878"/>
                </a:lnTo>
                <a:lnTo>
                  <a:pt x="84466" y="174652"/>
                </a:lnTo>
                <a:lnTo>
                  <a:pt x="77769" y="144617"/>
                </a:lnTo>
                <a:lnTo>
                  <a:pt x="84466" y="114581"/>
                </a:lnTo>
                <a:lnTo>
                  <a:pt x="102868" y="90356"/>
                </a:lnTo>
                <a:lnTo>
                  <a:pt x="130437" y="74180"/>
                </a:lnTo>
                <a:lnTo>
                  <a:pt x="164637" y="68290"/>
                </a:lnTo>
                <a:lnTo>
                  <a:pt x="304629" y="68290"/>
                </a:lnTo>
                <a:lnTo>
                  <a:pt x="282366" y="41239"/>
                </a:lnTo>
                <a:lnTo>
                  <a:pt x="239079" y="13746"/>
                </a:lnTo>
                <a:lnTo>
                  <a:pt x="190085" y="0"/>
                </a:lnTo>
                <a:close/>
              </a:path>
              <a:path w="329564" h="349885">
                <a:moveTo>
                  <a:pt x="304629" y="68290"/>
                </a:moveTo>
                <a:lnTo>
                  <a:pt x="164637" y="68290"/>
                </a:lnTo>
                <a:lnTo>
                  <a:pt x="198838" y="74180"/>
                </a:lnTo>
                <a:lnTo>
                  <a:pt x="226407" y="90356"/>
                </a:lnTo>
                <a:lnTo>
                  <a:pt x="244808" y="114581"/>
                </a:lnTo>
                <a:lnTo>
                  <a:pt x="251505" y="144617"/>
                </a:lnTo>
                <a:lnTo>
                  <a:pt x="244808" y="174652"/>
                </a:lnTo>
                <a:lnTo>
                  <a:pt x="226407" y="198878"/>
                </a:lnTo>
                <a:lnTo>
                  <a:pt x="198838" y="215054"/>
                </a:lnTo>
                <a:lnTo>
                  <a:pt x="164637" y="220944"/>
                </a:lnTo>
                <a:lnTo>
                  <a:pt x="304629" y="220944"/>
                </a:lnTo>
                <a:lnTo>
                  <a:pt x="313639" y="209997"/>
                </a:lnTo>
                <a:lnTo>
                  <a:pt x="329275" y="166969"/>
                </a:lnTo>
                <a:lnTo>
                  <a:pt x="329275" y="122265"/>
                </a:lnTo>
                <a:lnTo>
                  <a:pt x="313639" y="79237"/>
                </a:lnTo>
                <a:lnTo>
                  <a:pt x="304629" y="68290"/>
                </a:lnTo>
                <a:close/>
              </a:path>
            </a:pathLst>
          </a:custGeom>
          <a:solidFill>
            <a:srgbClr val="005EB8"/>
          </a:solidFill>
        </p:spPr>
        <p:txBody>
          <a:bodyPr wrap="square" lIns="0" tIns="0" rIns="0" bIns="0" rtlCol="0"/>
          <a:lstStyle/>
          <a:p>
            <a:endParaRPr/>
          </a:p>
        </p:txBody>
      </p:sp>
      <p:sp>
        <p:nvSpPr>
          <p:cNvPr id="58" name="object 22">
            <a:extLst>
              <a:ext uri="{FF2B5EF4-FFF2-40B4-BE49-F238E27FC236}">
                <a16:creationId xmlns:a16="http://schemas.microsoft.com/office/drawing/2014/main" id="{A981368C-2E60-4142-AEEC-A389551074B0}"/>
              </a:ext>
            </a:extLst>
          </p:cNvPr>
          <p:cNvSpPr/>
          <p:nvPr/>
        </p:nvSpPr>
        <p:spPr>
          <a:xfrm>
            <a:off x="4549602" y="3917015"/>
            <a:ext cx="329565" cy="340360"/>
          </a:xfrm>
          <a:custGeom>
            <a:avLst/>
            <a:gdLst/>
            <a:ahLst/>
            <a:cxnLst/>
            <a:rect l="l" t="t" r="r" b="b"/>
            <a:pathLst>
              <a:path w="329564" h="340360">
                <a:moveTo>
                  <a:pt x="190085" y="0"/>
                </a:moveTo>
                <a:lnTo>
                  <a:pt x="139189" y="0"/>
                </a:lnTo>
                <a:lnTo>
                  <a:pt x="90196" y="13350"/>
                </a:lnTo>
                <a:lnTo>
                  <a:pt x="46908" y="40050"/>
                </a:lnTo>
                <a:lnTo>
                  <a:pt x="15636" y="77028"/>
                </a:lnTo>
                <a:lnTo>
                  <a:pt x="0" y="118882"/>
                </a:lnTo>
                <a:lnTo>
                  <a:pt x="0" y="162351"/>
                </a:lnTo>
                <a:lnTo>
                  <a:pt x="15636" y="204175"/>
                </a:lnTo>
                <a:lnTo>
                  <a:pt x="46908" y="241091"/>
                </a:lnTo>
                <a:lnTo>
                  <a:pt x="164637" y="340024"/>
                </a:lnTo>
                <a:lnTo>
                  <a:pt x="282366" y="241091"/>
                </a:lnTo>
                <a:lnTo>
                  <a:pt x="304636" y="214802"/>
                </a:lnTo>
                <a:lnTo>
                  <a:pt x="164637" y="214802"/>
                </a:lnTo>
                <a:lnTo>
                  <a:pt x="130437" y="209071"/>
                </a:lnTo>
                <a:lnTo>
                  <a:pt x="102868" y="193339"/>
                </a:lnTo>
                <a:lnTo>
                  <a:pt x="84466" y="169797"/>
                </a:lnTo>
                <a:lnTo>
                  <a:pt x="77769" y="140634"/>
                </a:lnTo>
                <a:lnTo>
                  <a:pt x="84466" y="111398"/>
                </a:lnTo>
                <a:lnTo>
                  <a:pt x="102868" y="87818"/>
                </a:lnTo>
                <a:lnTo>
                  <a:pt x="130437" y="72072"/>
                </a:lnTo>
                <a:lnTo>
                  <a:pt x="164637" y="66339"/>
                </a:lnTo>
                <a:lnTo>
                  <a:pt x="304599" y="66339"/>
                </a:lnTo>
                <a:lnTo>
                  <a:pt x="282366" y="40050"/>
                </a:lnTo>
                <a:lnTo>
                  <a:pt x="239079" y="13350"/>
                </a:lnTo>
                <a:lnTo>
                  <a:pt x="190085" y="0"/>
                </a:lnTo>
                <a:close/>
              </a:path>
              <a:path w="329564" h="340360">
                <a:moveTo>
                  <a:pt x="304599" y="66339"/>
                </a:moveTo>
                <a:lnTo>
                  <a:pt x="164637" y="66339"/>
                </a:lnTo>
                <a:lnTo>
                  <a:pt x="198838" y="72072"/>
                </a:lnTo>
                <a:lnTo>
                  <a:pt x="226407" y="87818"/>
                </a:lnTo>
                <a:lnTo>
                  <a:pt x="244808" y="111398"/>
                </a:lnTo>
                <a:lnTo>
                  <a:pt x="251505" y="140634"/>
                </a:lnTo>
                <a:lnTo>
                  <a:pt x="244808" y="169797"/>
                </a:lnTo>
                <a:lnTo>
                  <a:pt x="226407" y="193339"/>
                </a:lnTo>
                <a:lnTo>
                  <a:pt x="198838" y="209071"/>
                </a:lnTo>
                <a:lnTo>
                  <a:pt x="164637" y="214802"/>
                </a:lnTo>
                <a:lnTo>
                  <a:pt x="304636" y="214802"/>
                </a:lnTo>
                <a:lnTo>
                  <a:pt x="313639" y="204175"/>
                </a:lnTo>
                <a:lnTo>
                  <a:pt x="329275" y="162351"/>
                </a:lnTo>
                <a:lnTo>
                  <a:pt x="329275" y="118882"/>
                </a:lnTo>
                <a:lnTo>
                  <a:pt x="313639" y="77028"/>
                </a:lnTo>
                <a:lnTo>
                  <a:pt x="304599" y="66339"/>
                </a:lnTo>
                <a:close/>
              </a:path>
            </a:pathLst>
          </a:custGeom>
          <a:solidFill>
            <a:srgbClr val="6C1F77"/>
          </a:solidFill>
        </p:spPr>
        <p:txBody>
          <a:bodyPr wrap="square" lIns="0" tIns="0" rIns="0" bIns="0" rtlCol="0"/>
          <a:lstStyle/>
          <a:p>
            <a:endParaRPr/>
          </a:p>
        </p:txBody>
      </p:sp>
      <p:sp>
        <p:nvSpPr>
          <p:cNvPr id="59" name="object 23">
            <a:extLst>
              <a:ext uri="{FF2B5EF4-FFF2-40B4-BE49-F238E27FC236}">
                <a16:creationId xmlns:a16="http://schemas.microsoft.com/office/drawing/2014/main" id="{F363DADB-D77D-4567-AECF-F36BB0B8864D}"/>
              </a:ext>
            </a:extLst>
          </p:cNvPr>
          <p:cNvSpPr txBox="1"/>
          <p:nvPr/>
        </p:nvSpPr>
        <p:spPr>
          <a:xfrm>
            <a:off x="5638800" y="4591367"/>
            <a:ext cx="1793239" cy="160020"/>
          </a:xfrm>
          <a:prstGeom prst="rect">
            <a:avLst/>
          </a:prstGeom>
          <a:solidFill>
            <a:schemeClr val="bg1"/>
          </a:solidFill>
        </p:spPr>
        <p:txBody>
          <a:bodyPr vert="horz" wrap="square" lIns="0" tIns="16510" rIns="0" bIns="0" rtlCol="0">
            <a:spAutoFit/>
          </a:bodyPr>
          <a:lstStyle/>
          <a:p>
            <a:pPr marL="12700">
              <a:lnSpc>
                <a:spcPct val="100000"/>
              </a:lnSpc>
              <a:spcBef>
                <a:spcPts val="130"/>
              </a:spcBef>
            </a:pPr>
            <a:r>
              <a:rPr sz="850" spc="30" dirty="0">
                <a:solidFill>
                  <a:srgbClr val="00338D"/>
                </a:solidFill>
                <a:latin typeface="Arial"/>
                <a:cs typeface="Arial"/>
              </a:rPr>
              <a:t>— </a:t>
            </a:r>
            <a:r>
              <a:rPr sz="850" dirty="0">
                <a:solidFill>
                  <a:srgbClr val="00338D"/>
                </a:solidFill>
                <a:latin typeface="Arial"/>
                <a:cs typeface="Arial"/>
              </a:rPr>
              <a:t>Key </a:t>
            </a:r>
            <a:r>
              <a:rPr sz="850" spc="15" dirty="0">
                <a:solidFill>
                  <a:srgbClr val="00338D"/>
                </a:solidFill>
                <a:latin typeface="Arial"/>
                <a:cs typeface="Arial"/>
              </a:rPr>
              <a:t>characteristics </a:t>
            </a:r>
            <a:r>
              <a:rPr sz="850" spc="5" dirty="0">
                <a:solidFill>
                  <a:srgbClr val="00338D"/>
                </a:solidFill>
                <a:latin typeface="Arial"/>
                <a:cs typeface="Arial"/>
              </a:rPr>
              <a:t>of</a:t>
            </a:r>
            <a:r>
              <a:rPr sz="850" spc="60" dirty="0">
                <a:solidFill>
                  <a:srgbClr val="00338D"/>
                </a:solidFill>
                <a:latin typeface="Arial"/>
                <a:cs typeface="Arial"/>
              </a:rPr>
              <a:t> </a:t>
            </a:r>
            <a:r>
              <a:rPr sz="850" spc="-10" dirty="0">
                <a:solidFill>
                  <a:srgbClr val="00338D"/>
                </a:solidFill>
                <a:latin typeface="Arial"/>
                <a:cs typeface="Arial"/>
              </a:rPr>
              <a:t>Market</a:t>
            </a:r>
            <a:r>
              <a:rPr lang="it-IT" sz="850" spc="-10" dirty="0">
                <a:solidFill>
                  <a:srgbClr val="00338D"/>
                </a:solidFill>
                <a:latin typeface="Arial"/>
                <a:cs typeface="Arial"/>
              </a:rPr>
              <a:t>99</a:t>
            </a:r>
            <a:r>
              <a:rPr sz="850" spc="-10" dirty="0">
                <a:solidFill>
                  <a:srgbClr val="00338D"/>
                </a:solidFill>
                <a:latin typeface="Arial"/>
                <a:cs typeface="Arial"/>
              </a:rPr>
              <a:t>:</a:t>
            </a:r>
            <a:endParaRPr sz="850" dirty="0">
              <a:latin typeface="Arial"/>
              <a:cs typeface="Arial"/>
            </a:endParaRPr>
          </a:p>
        </p:txBody>
      </p:sp>
      <p:sp>
        <p:nvSpPr>
          <p:cNvPr id="60" name="object 24">
            <a:extLst>
              <a:ext uri="{FF2B5EF4-FFF2-40B4-BE49-F238E27FC236}">
                <a16:creationId xmlns:a16="http://schemas.microsoft.com/office/drawing/2014/main" id="{5FD4A749-70EC-4047-82AD-517FB8F97E0E}"/>
              </a:ext>
            </a:extLst>
          </p:cNvPr>
          <p:cNvSpPr txBox="1"/>
          <p:nvPr/>
        </p:nvSpPr>
        <p:spPr>
          <a:xfrm>
            <a:off x="5831840" y="4725733"/>
            <a:ext cx="3070860" cy="1012825"/>
          </a:xfrm>
          <a:prstGeom prst="rect">
            <a:avLst/>
          </a:prstGeom>
          <a:solidFill>
            <a:schemeClr val="bg1"/>
          </a:solidFill>
        </p:spPr>
        <p:txBody>
          <a:bodyPr vert="horz" wrap="square" lIns="0" tIns="95885" rIns="0" bIns="0" rtlCol="0">
            <a:spAutoFit/>
          </a:bodyPr>
          <a:lstStyle/>
          <a:p>
            <a:pPr marL="185420" indent="-172720">
              <a:lnSpc>
                <a:spcPct val="100000"/>
              </a:lnSpc>
              <a:spcBef>
                <a:spcPts val="755"/>
              </a:spcBef>
              <a:buChar char="-"/>
              <a:tabLst>
                <a:tab pos="185420" algn="l"/>
                <a:tab pos="186055" algn="l"/>
              </a:tabLst>
            </a:pPr>
            <a:r>
              <a:rPr sz="850" spc="-10" dirty="0">
                <a:solidFill>
                  <a:srgbClr val="00338D"/>
                </a:solidFill>
                <a:latin typeface="Arial"/>
                <a:cs typeface="Arial"/>
              </a:rPr>
              <a:t>Range </a:t>
            </a:r>
            <a:r>
              <a:rPr sz="850" spc="5" dirty="0">
                <a:solidFill>
                  <a:srgbClr val="00338D"/>
                </a:solidFill>
                <a:latin typeface="Arial"/>
                <a:cs typeface="Arial"/>
              </a:rPr>
              <a:t>of </a:t>
            </a:r>
            <a:r>
              <a:rPr sz="850" spc="15" dirty="0">
                <a:solidFill>
                  <a:srgbClr val="00338D"/>
                </a:solidFill>
                <a:latin typeface="Arial"/>
                <a:cs typeface="Arial"/>
              </a:rPr>
              <a:t>over </a:t>
            </a:r>
            <a:r>
              <a:rPr sz="850" b="1" spc="5" dirty="0">
                <a:solidFill>
                  <a:srgbClr val="00338D"/>
                </a:solidFill>
                <a:latin typeface="Arial"/>
                <a:cs typeface="Arial"/>
              </a:rPr>
              <a:t>5,000</a:t>
            </a:r>
            <a:r>
              <a:rPr sz="850" b="1" spc="85" dirty="0">
                <a:solidFill>
                  <a:srgbClr val="00338D"/>
                </a:solidFill>
                <a:latin typeface="Arial"/>
                <a:cs typeface="Arial"/>
              </a:rPr>
              <a:t> </a:t>
            </a:r>
            <a:r>
              <a:rPr sz="850" b="1" spc="35" dirty="0">
                <a:solidFill>
                  <a:srgbClr val="00338D"/>
                </a:solidFill>
                <a:latin typeface="Arial"/>
                <a:cs typeface="Arial"/>
              </a:rPr>
              <a:t>products</a:t>
            </a:r>
            <a:endParaRPr sz="850" dirty="0">
              <a:latin typeface="Arial"/>
              <a:cs typeface="Arial"/>
            </a:endParaRPr>
          </a:p>
          <a:p>
            <a:pPr marL="185420" indent="-172720">
              <a:lnSpc>
                <a:spcPct val="100000"/>
              </a:lnSpc>
              <a:spcBef>
                <a:spcPts val="665"/>
              </a:spcBef>
              <a:buChar char="-"/>
              <a:tabLst>
                <a:tab pos="185420" algn="l"/>
                <a:tab pos="186055" algn="l"/>
              </a:tabLst>
            </a:pPr>
            <a:r>
              <a:rPr sz="850" spc="30" dirty="0">
                <a:solidFill>
                  <a:srgbClr val="00338D"/>
                </a:solidFill>
                <a:latin typeface="Arial"/>
                <a:cs typeface="Arial"/>
              </a:rPr>
              <a:t>Offers </a:t>
            </a:r>
            <a:r>
              <a:rPr sz="850" spc="10" dirty="0">
                <a:solidFill>
                  <a:srgbClr val="00338D"/>
                </a:solidFill>
                <a:latin typeface="Arial"/>
                <a:cs typeface="Arial"/>
              </a:rPr>
              <a:t>private </a:t>
            </a:r>
            <a:r>
              <a:rPr sz="850" dirty="0">
                <a:solidFill>
                  <a:srgbClr val="00338D"/>
                </a:solidFill>
                <a:latin typeface="Arial"/>
                <a:cs typeface="Arial"/>
              </a:rPr>
              <a:t>labels; </a:t>
            </a:r>
            <a:r>
              <a:rPr sz="850" b="1" spc="15" dirty="0">
                <a:solidFill>
                  <a:srgbClr val="00338D"/>
                </a:solidFill>
                <a:latin typeface="Arial"/>
                <a:cs typeface="Arial"/>
              </a:rPr>
              <a:t>20</a:t>
            </a:r>
            <a:r>
              <a:rPr sz="850" b="1" spc="15" dirty="0">
                <a:solidFill>
                  <a:srgbClr val="00338D"/>
                </a:solidFill>
                <a:latin typeface="Univers 45 Light"/>
                <a:cs typeface="Univers 45 Light"/>
              </a:rPr>
              <a:t>–</a:t>
            </a:r>
            <a:r>
              <a:rPr sz="850" b="1" spc="15" dirty="0">
                <a:solidFill>
                  <a:srgbClr val="00338D"/>
                </a:solidFill>
                <a:latin typeface="Arial"/>
                <a:cs typeface="Arial"/>
              </a:rPr>
              <a:t>40 </a:t>
            </a:r>
            <a:r>
              <a:rPr sz="850" b="1" spc="45" dirty="0">
                <a:solidFill>
                  <a:srgbClr val="00338D"/>
                </a:solidFill>
                <a:latin typeface="Arial"/>
                <a:cs typeface="Arial"/>
              </a:rPr>
              <a:t>percent </a:t>
            </a:r>
            <a:r>
              <a:rPr sz="850" b="1" spc="35" dirty="0">
                <a:solidFill>
                  <a:srgbClr val="00338D"/>
                </a:solidFill>
                <a:latin typeface="Arial"/>
                <a:cs typeface="Arial"/>
              </a:rPr>
              <a:t>cheaper </a:t>
            </a:r>
            <a:r>
              <a:rPr sz="850" spc="5" dirty="0">
                <a:solidFill>
                  <a:srgbClr val="00338D"/>
                </a:solidFill>
                <a:latin typeface="Arial"/>
                <a:cs typeface="Arial"/>
              </a:rPr>
              <a:t>than</a:t>
            </a:r>
            <a:r>
              <a:rPr sz="850" spc="-130" dirty="0">
                <a:solidFill>
                  <a:srgbClr val="00338D"/>
                </a:solidFill>
                <a:latin typeface="Arial"/>
                <a:cs typeface="Arial"/>
              </a:rPr>
              <a:t> </a:t>
            </a:r>
            <a:r>
              <a:rPr sz="850" spc="10" dirty="0">
                <a:solidFill>
                  <a:srgbClr val="00338D"/>
                </a:solidFill>
                <a:latin typeface="Arial"/>
                <a:cs typeface="Arial"/>
              </a:rPr>
              <a:t>peers</a:t>
            </a:r>
            <a:endParaRPr sz="850" dirty="0">
              <a:latin typeface="Arial"/>
              <a:cs typeface="Arial"/>
            </a:endParaRPr>
          </a:p>
          <a:p>
            <a:pPr marL="185420" indent="-172720">
              <a:lnSpc>
                <a:spcPct val="100000"/>
              </a:lnSpc>
              <a:spcBef>
                <a:spcPts val="660"/>
              </a:spcBef>
              <a:buChar char="-"/>
              <a:tabLst>
                <a:tab pos="185420" algn="l"/>
                <a:tab pos="186055" algn="l"/>
              </a:tabLst>
            </a:pPr>
            <a:r>
              <a:rPr sz="850" dirty="0">
                <a:solidFill>
                  <a:srgbClr val="00338D"/>
                </a:solidFill>
                <a:latin typeface="Arial"/>
                <a:cs typeface="Arial"/>
              </a:rPr>
              <a:t>Products </a:t>
            </a:r>
            <a:r>
              <a:rPr sz="850" spc="20" dirty="0">
                <a:solidFill>
                  <a:srgbClr val="00338D"/>
                </a:solidFill>
                <a:latin typeface="Arial"/>
                <a:cs typeface="Arial"/>
              </a:rPr>
              <a:t>sourced </a:t>
            </a:r>
            <a:r>
              <a:rPr sz="850" b="1" spc="5" dirty="0">
                <a:solidFill>
                  <a:srgbClr val="00338D"/>
                </a:solidFill>
                <a:latin typeface="Arial"/>
                <a:cs typeface="Arial"/>
              </a:rPr>
              <a:t>locally</a:t>
            </a:r>
            <a:r>
              <a:rPr sz="850" spc="5" dirty="0">
                <a:solidFill>
                  <a:srgbClr val="00338D"/>
                </a:solidFill>
                <a:latin typeface="Arial"/>
                <a:cs typeface="Arial"/>
              </a:rPr>
              <a:t>, as </a:t>
            </a:r>
            <a:r>
              <a:rPr sz="850" spc="20" dirty="0">
                <a:solidFill>
                  <a:srgbClr val="00338D"/>
                </a:solidFill>
                <a:latin typeface="Arial"/>
                <a:cs typeface="Arial"/>
              </a:rPr>
              <a:t>w </a:t>
            </a:r>
            <a:r>
              <a:rPr sz="850" spc="-10" dirty="0">
                <a:solidFill>
                  <a:srgbClr val="00338D"/>
                </a:solidFill>
                <a:latin typeface="Arial"/>
                <a:cs typeface="Arial"/>
              </a:rPr>
              <a:t>ell </a:t>
            </a:r>
            <a:r>
              <a:rPr sz="850" spc="20" dirty="0">
                <a:solidFill>
                  <a:srgbClr val="00338D"/>
                </a:solidFill>
                <a:latin typeface="Arial"/>
                <a:cs typeface="Arial"/>
              </a:rPr>
              <a:t>as, </a:t>
            </a:r>
            <a:r>
              <a:rPr sz="850" spc="35" dirty="0">
                <a:solidFill>
                  <a:srgbClr val="00338D"/>
                </a:solidFill>
                <a:latin typeface="Arial"/>
                <a:cs typeface="Arial"/>
              </a:rPr>
              <a:t>from</a:t>
            </a:r>
            <a:r>
              <a:rPr sz="850" spc="55" dirty="0">
                <a:solidFill>
                  <a:srgbClr val="00338D"/>
                </a:solidFill>
                <a:latin typeface="Arial"/>
                <a:cs typeface="Arial"/>
              </a:rPr>
              <a:t> </a:t>
            </a:r>
            <a:r>
              <a:rPr sz="850" b="1" spc="30" dirty="0">
                <a:solidFill>
                  <a:srgbClr val="00338D"/>
                </a:solidFill>
                <a:latin typeface="Arial"/>
                <a:cs typeface="Arial"/>
              </a:rPr>
              <a:t>international</a:t>
            </a:r>
            <a:endParaRPr sz="850" dirty="0">
              <a:latin typeface="Arial"/>
              <a:cs typeface="Arial"/>
            </a:endParaRPr>
          </a:p>
          <a:p>
            <a:pPr marL="83820" algn="ctr">
              <a:lnSpc>
                <a:spcPct val="100000"/>
              </a:lnSpc>
              <a:spcBef>
                <a:spcPts val="25"/>
              </a:spcBef>
            </a:pPr>
            <a:r>
              <a:rPr sz="850" b="1" spc="55" dirty="0">
                <a:solidFill>
                  <a:srgbClr val="00338D"/>
                </a:solidFill>
                <a:latin typeface="Arial"/>
                <a:cs typeface="Arial"/>
              </a:rPr>
              <a:t>markets </a:t>
            </a:r>
            <a:r>
              <a:rPr sz="850" spc="30" dirty="0">
                <a:solidFill>
                  <a:srgbClr val="00338D"/>
                </a:solidFill>
                <a:latin typeface="Arial"/>
                <a:cs typeface="Arial"/>
              </a:rPr>
              <a:t>such </a:t>
            </a:r>
            <a:r>
              <a:rPr sz="850" spc="20" dirty="0">
                <a:solidFill>
                  <a:srgbClr val="00338D"/>
                </a:solidFill>
                <a:latin typeface="Arial"/>
                <a:cs typeface="Arial"/>
              </a:rPr>
              <a:t>as, </a:t>
            </a:r>
            <a:r>
              <a:rPr sz="850" spc="5" dirty="0">
                <a:solidFill>
                  <a:srgbClr val="00338D"/>
                </a:solidFill>
                <a:latin typeface="Arial"/>
                <a:cs typeface="Arial"/>
              </a:rPr>
              <a:t>Turkey, </a:t>
            </a:r>
            <a:r>
              <a:rPr sz="850" spc="-10" dirty="0">
                <a:solidFill>
                  <a:srgbClr val="00338D"/>
                </a:solidFill>
                <a:latin typeface="Arial"/>
                <a:cs typeface="Arial"/>
              </a:rPr>
              <a:t>Thailand, </a:t>
            </a:r>
            <a:r>
              <a:rPr sz="850" spc="10" dirty="0">
                <a:solidFill>
                  <a:srgbClr val="00338D"/>
                </a:solidFill>
                <a:latin typeface="Arial"/>
                <a:cs typeface="Arial"/>
              </a:rPr>
              <a:t>Vietnam </a:t>
            </a:r>
            <a:r>
              <a:rPr sz="850" spc="5" dirty="0">
                <a:solidFill>
                  <a:srgbClr val="00338D"/>
                </a:solidFill>
                <a:latin typeface="Arial"/>
                <a:cs typeface="Arial"/>
              </a:rPr>
              <a:t>and</a:t>
            </a:r>
            <a:r>
              <a:rPr sz="850" spc="-65" dirty="0">
                <a:solidFill>
                  <a:srgbClr val="00338D"/>
                </a:solidFill>
                <a:latin typeface="Arial"/>
                <a:cs typeface="Arial"/>
              </a:rPr>
              <a:t> </a:t>
            </a:r>
            <a:r>
              <a:rPr sz="850" spc="-15" dirty="0">
                <a:solidFill>
                  <a:srgbClr val="00338D"/>
                </a:solidFill>
                <a:latin typeface="Arial"/>
                <a:cs typeface="Arial"/>
              </a:rPr>
              <a:t>China</a:t>
            </a:r>
            <a:endParaRPr sz="850" dirty="0">
              <a:latin typeface="Arial"/>
              <a:cs typeface="Arial"/>
            </a:endParaRPr>
          </a:p>
          <a:p>
            <a:pPr marL="185420" indent="-172720">
              <a:lnSpc>
                <a:spcPct val="100000"/>
              </a:lnSpc>
              <a:spcBef>
                <a:spcPts val="660"/>
              </a:spcBef>
              <a:buChar char="-"/>
              <a:tabLst>
                <a:tab pos="185420" algn="l"/>
                <a:tab pos="186055" algn="l"/>
              </a:tabLst>
            </a:pPr>
            <a:r>
              <a:rPr sz="850" spc="-5" dirty="0">
                <a:solidFill>
                  <a:srgbClr val="00338D"/>
                </a:solidFill>
                <a:latin typeface="Arial"/>
                <a:cs typeface="Arial"/>
              </a:rPr>
              <a:t>More </a:t>
            </a:r>
            <a:r>
              <a:rPr sz="850" spc="5" dirty="0">
                <a:solidFill>
                  <a:srgbClr val="00338D"/>
                </a:solidFill>
                <a:latin typeface="Arial"/>
                <a:cs typeface="Arial"/>
              </a:rPr>
              <a:t>than </a:t>
            </a:r>
            <a:r>
              <a:rPr sz="850" b="1" spc="10" dirty="0">
                <a:solidFill>
                  <a:srgbClr val="00338D"/>
                </a:solidFill>
                <a:latin typeface="Arial"/>
                <a:cs typeface="Arial"/>
              </a:rPr>
              <a:t>50 </a:t>
            </a:r>
            <a:r>
              <a:rPr sz="850" b="1" spc="50" dirty="0">
                <a:solidFill>
                  <a:srgbClr val="00338D"/>
                </a:solidFill>
                <a:latin typeface="Arial"/>
                <a:cs typeface="Arial"/>
              </a:rPr>
              <a:t>stores </a:t>
            </a:r>
            <a:r>
              <a:rPr sz="850" spc="25" dirty="0">
                <a:solidFill>
                  <a:srgbClr val="00338D"/>
                </a:solidFill>
                <a:latin typeface="Arial"/>
                <a:cs typeface="Arial"/>
              </a:rPr>
              <a:t>across </a:t>
            </a:r>
            <a:r>
              <a:rPr sz="850" b="1" spc="10" dirty="0">
                <a:solidFill>
                  <a:srgbClr val="00338D"/>
                </a:solidFill>
                <a:latin typeface="Arial"/>
                <a:cs typeface="Arial"/>
              </a:rPr>
              <a:t>20 </a:t>
            </a:r>
            <a:r>
              <a:rPr sz="850" b="1" spc="15" dirty="0">
                <a:solidFill>
                  <a:srgbClr val="00338D"/>
                </a:solidFill>
                <a:latin typeface="Arial"/>
                <a:cs typeface="Arial"/>
              </a:rPr>
              <a:t>Indian </a:t>
            </a:r>
            <a:r>
              <a:rPr sz="850" b="1" spc="25" dirty="0">
                <a:solidFill>
                  <a:srgbClr val="00338D"/>
                </a:solidFill>
                <a:latin typeface="Arial"/>
                <a:cs typeface="Arial"/>
              </a:rPr>
              <a:t>cities</a:t>
            </a:r>
            <a:endParaRPr sz="850" dirty="0">
              <a:latin typeface="Arial"/>
              <a:cs typeface="Arial"/>
            </a:endParaRPr>
          </a:p>
        </p:txBody>
      </p:sp>
      <p:sp>
        <p:nvSpPr>
          <p:cNvPr id="61" name="object 25">
            <a:extLst>
              <a:ext uri="{FF2B5EF4-FFF2-40B4-BE49-F238E27FC236}">
                <a16:creationId xmlns:a16="http://schemas.microsoft.com/office/drawing/2014/main" id="{975168F7-4B42-46D9-B05F-ED23BB7F464D}"/>
              </a:ext>
            </a:extLst>
          </p:cNvPr>
          <p:cNvSpPr txBox="1"/>
          <p:nvPr/>
        </p:nvSpPr>
        <p:spPr>
          <a:xfrm>
            <a:off x="5557520" y="4246879"/>
            <a:ext cx="3383279" cy="304800"/>
          </a:xfrm>
          <a:prstGeom prst="rect">
            <a:avLst/>
          </a:prstGeom>
          <a:solidFill>
            <a:srgbClr val="6C1F77"/>
          </a:solidFill>
        </p:spPr>
        <p:txBody>
          <a:bodyPr vert="horz" wrap="square" lIns="0" tIns="1905" rIns="0" bIns="0" rtlCol="0">
            <a:spAutoFit/>
          </a:bodyPr>
          <a:lstStyle/>
          <a:p>
            <a:pPr marL="93345" marR="79375">
              <a:lnSpc>
                <a:spcPts val="1200"/>
              </a:lnSpc>
              <a:spcBef>
                <a:spcPts val="15"/>
              </a:spcBef>
            </a:pPr>
            <a:r>
              <a:rPr sz="1050" b="1" dirty="0">
                <a:solidFill>
                  <a:srgbClr val="FFFFFF"/>
                </a:solidFill>
                <a:latin typeface="Arial"/>
                <a:cs typeface="Arial"/>
              </a:rPr>
              <a:t>Key</a:t>
            </a:r>
            <a:r>
              <a:rPr sz="1050" b="1" spc="-80" dirty="0">
                <a:solidFill>
                  <a:srgbClr val="FFFFFF"/>
                </a:solidFill>
                <a:latin typeface="Arial"/>
                <a:cs typeface="Arial"/>
              </a:rPr>
              <a:t> </a:t>
            </a:r>
            <a:r>
              <a:rPr sz="1050" b="1" dirty="0">
                <a:solidFill>
                  <a:srgbClr val="FFFFFF"/>
                </a:solidFill>
                <a:latin typeface="Arial"/>
                <a:cs typeface="Arial"/>
              </a:rPr>
              <a:t>theme:</a:t>
            </a:r>
            <a:r>
              <a:rPr sz="1050" b="1" spc="-70" dirty="0">
                <a:solidFill>
                  <a:srgbClr val="FFFFFF"/>
                </a:solidFill>
                <a:latin typeface="Arial"/>
                <a:cs typeface="Arial"/>
              </a:rPr>
              <a:t> </a:t>
            </a:r>
            <a:r>
              <a:rPr sz="1050" spc="-25" dirty="0">
                <a:solidFill>
                  <a:srgbClr val="FFFFFF"/>
                </a:solidFill>
                <a:latin typeface="Arial"/>
                <a:cs typeface="Arial"/>
              </a:rPr>
              <a:t>Discounters, </a:t>
            </a:r>
            <a:r>
              <a:rPr sz="1050" spc="-15" dirty="0">
                <a:solidFill>
                  <a:srgbClr val="FFFFFF"/>
                </a:solidFill>
                <a:latin typeface="Arial"/>
                <a:cs typeface="Arial"/>
              </a:rPr>
              <a:t>such</a:t>
            </a:r>
            <a:r>
              <a:rPr sz="1050" spc="-75" dirty="0">
                <a:solidFill>
                  <a:srgbClr val="FFFFFF"/>
                </a:solidFill>
                <a:latin typeface="Arial"/>
                <a:cs typeface="Arial"/>
              </a:rPr>
              <a:t> </a:t>
            </a:r>
            <a:r>
              <a:rPr sz="1050" spc="-20" dirty="0">
                <a:solidFill>
                  <a:srgbClr val="FFFFFF"/>
                </a:solidFill>
                <a:latin typeface="Arial"/>
                <a:cs typeface="Arial"/>
              </a:rPr>
              <a:t>as</a:t>
            </a:r>
            <a:r>
              <a:rPr sz="1050" spc="-95" dirty="0">
                <a:solidFill>
                  <a:srgbClr val="FFFFFF"/>
                </a:solidFill>
                <a:latin typeface="Arial"/>
                <a:cs typeface="Arial"/>
              </a:rPr>
              <a:t> </a:t>
            </a:r>
            <a:r>
              <a:rPr sz="1050" spc="-20" dirty="0">
                <a:solidFill>
                  <a:srgbClr val="FFFFFF"/>
                </a:solidFill>
                <a:latin typeface="Arial"/>
                <a:cs typeface="Arial"/>
              </a:rPr>
              <a:t>Market99</a:t>
            </a:r>
            <a:r>
              <a:rPr sz="1050" spc="-150" dirty="0">
                <a:solidFill>
                  <a:srgbClr val="FFFFFF"/>
                </a:solidFill>
                <a:latin typeface="Arial"/>
                <a:cs typeface="Arial"/>
              </a:rPr>
              <a:t> </a:t>
            </a:r>
            <a:r>
              <a:rPr sz="1050" spc="-50" dirty="0">
                <a:solidFill>
                  <a:srgbClr val="FFFFFF"/>
                </a:solidFill>
                <a:latin typeface="Arial"/>
                <a:cs typeface="Arial"/>
              </a:rPr>
              <a:t>have</a:t>
            </a:r>
            <a:r>
              <a:rPr sz="1050" spc="-80" dirty="0">
                <a:solidFill>
                  <a:srgbClr val="FFFFFF"/>
                </a:solidFill>
                <a:latin typeface="Arial"/>
                <a:cs typeface="Arial"/>
              </a:rPr>
              <a:t> </a:t>
            </a:r>
            <a:r>
              <a:rPr sz="1050" spc="-15" dirty="0">
                <a:solidFill>
                  <a:srgbClr val="FFFFFF"/>
                </a:solidFill>
                <a:latin typeface="Arial"/>
                <a:cs typeface="Arial"/>
              </a:rPr>
              <a:t>tapped  </a:t>
            </a:r>
            <a:r>
              <a:rPr sz="1050" spc="-5" dirty="0">
                <a:solidFill>
                  <a:srgbClr val="FFFFFF"/>
                </a:solidFill>
                <a:latin typeface="Arial"/>
                <a:cs typeface="Arial"/>
              </a:rPr>
              <a:t>into</a:t>
            </a:r>
            <a:r>
              <a:rPr sz="1050" spc="-75" dirty="0">
                <a:solidFill>
                  <a:srgbClr val="FFFFFF"/>
                </a:solidFill>
                <a:latin typeface="Arial"/>
                <a:cs typeface="Arial"/>
              </a:rPr>
              <a:t> </a:t>
            </a:r>
            <a:r>
              <a:rPr sz="1050" spc="-5" dirty="0">
                <a:solidFill>
                  <a:srgbClr val="FFFFFF"/>
                </a:solidFill>
                <a:latin typeface="Arial"/>
                <a:cs typeface="Arial"/>
              </a:rPr>
              <a:t>the</a:t>
            </a:r>
            <a:r>
              <a:rPr sz="1050" spc="-75" dirty="0">
                <a:solidFill>
                  <a:srgbClr val="FFFFFF"/>
                </a:solidFill>
                <a:latin typeface="Arial"/>
                <a:cs typeface="Arial"/>
              </a:rPr>
              <a:t> </a:t>
            </a:r>
            <a:r>
              <a:rPr sz="1050" spc="-10" dirty="0">
                <a:solidFill>
                  <a:srgbClr val="FFFFFF"/>
                </a:solidFill>
                <a:latin typeface="Arial"/>
                <a:cs typeface="Arial"/>
              </a:rPr>
              <a:t>price</a:t>
            </a:r>
            <a:r>
              <a:rPr sz="1050" spc="-75" dirty="0">
                <a:solidFill>
                  <a:srgbClr val="FFFFFF"/>
                </a:solidFill>
                <a:latin typeface="Arial"/>
                <a:cs typeface="Arial"/>
              </a:rPr>
              <a:t> </a:t>
            </a:r>
            <a:r>
              <a:rPr sz="1050" spc="-15" dirty="0">
                <a:solidFill>
                  <a:srgbClr val="FFFFFF"/>
                </a:solidFill>
                <a:latin typeface="Arial"/>
                <a:cs typeface="Arial"/>
              </a:rPr>
              <a:t>sensitivity of</a:t>
            </a:r>
            <a:r>
              <a:rPr sz="1050" spc="-105" dirty="0">
                <a:solidFill>
                  <a:srgbClr val="FFFFFF"/>
                </a:solidFill>
                <a:latin typeface="Arial"/>
                <a:cs typeface="Arial"/>
              </a:rPr>
              <a:t> </a:t>
            </a:r>
            <a:r>
              <a:rPr sz="1050" spc="-5" dirty="0">
                <a:solidFill>
                  <a:srgbClr val="FFFFFF"/>
                </a:solidFill>
                <a:latin typeface="Arial"/>
                <a:cs typeface="Arial"/>
              </a:rPr>
              <a:t>the</a:t>
            </a:r>
            <a:r>
              <a:rPr sz="1050" spc="-75" dirty="0">
                <a:solidFill>
                  <a:srgbClr val="FFFFFF"/>
                </a:solidFill>
                <a:latin typeface="Arial"/>
                <a:cs typeface="Arial"/>
              </a:rPr>
              <a:t> </a:t>
            </a:r>
            <a:r>
              <a:rPr sz="1050" spc="-30" dirty="0">
                <a:solidFill>
                  <a:srgbClr val="FFFFFF"/>
                </a:solidFill>
                <a:latin typeface="Arial"/>
                <a:cs typeface="Arial"/>
              </a:rPr>
              <a:t>consumers</a:t>
            </a:r>
            <a:endParaRPr sz="1050">
              <a:latin typeface="Arial"/>
              <a:cs typeface="Arial"/>
            </a:endParaRPr>
          </a:p>
        </p:txBody>
      </p:sp>
      <p:sp>
        <p:nvSpPr>
          <p:cNvPr id="62" name="object 26">
            <a:extLst>
              <a:ext uri="{FF2B5EF4-FFF2-40B4-BE49-F238E27FC236}">
                <a16:creationId xmlns:a16="http://schemas.microsoft.com/office/drawing/2014/main" id="{3227AF50-DD48-4D3D-B9A6-99539F46D442}"/>
              </a:ext>
            </a:extLst>
          </p:cNvPr>
          <p:cNvSpPr txBox="1"/>
          <p:nvPr/>
        </p:nvSpPr>
        <p:spPr>
          <a:xfrm>
            <a:off x="5557520" y="4064000"/>
            <a:ext cx="3383279" cy="182880"/>
          </a:xfrm>
          <a:prstGeom prst="rect">
            <a:avLst/>
          </a:prstGeom>
          <a:solidFill>
            <a:srgbClr val="0091DA"/>
          </a:solidFill>
        </p:spPr>
        <p:txBody>
          <a:bodyPr vert="horz" wrap="square" lIns="0" tIns="10160" rIns="0" bIns="0" rtlCol="0">
            <a:spAutoFit/>
          </a:bodyPr>
          <a:lstStyle/>
          <a:p>
            <a:pPr marL="93345">
              <a:lnSpc>
                <a:spcPct val="100000"/>
              </a:lnSpc>
              <a:spcBef>
                <a:spcPts val="80"/>
              </a:spcBef>
            </a:pPr>
            <a:r>
              <a:rPr sz="1050" b="1" spc="5" dirty="0">
                <a:solidFill>
                  <a:srgbClr val="FFFFFF"/>
                </a:solidFill>
                <a:latin typeface="Arial"/>
                <a:cs typeface="Arial"/>
              </a:rPr>
              <a:t>India</a:t>
            </a:r>
            <a:endParaRPr sz="1050">
              <a:latin typeface="Arial"/>
              <a:cs typeface="Arial"/>
            </a:endParaRPr>
          </a:p>
        </p:txBody>
      </p:sp>
      <p:sp>
        <p:nvSpPr>
          <p:cNvPr id="63" name="object 27">
            <a:extLst>
              <a:ext uri="{FF2B5EF4-FFF2-40B4-BE49-F238E27FC236}">
                <a16:creationId xmlns:a16="http://schemas.microsoft.com/office/drawing/2014/main" id="{22197E90-4358-47E1-BA44-7D95B626BFDC}"/>
              </a:ext>
            </a:extLst>
          </p:cNvPr>
          <p:cNvSpPr/>
          <p:nvPr/>
        </p:nvSpPr>
        <p:spPr>
          <a:xfrm>
            <a:off x="8410402" y="3713815"/>
            <a:ext cx="329565" cy="340360"/>
          </a:xfrm>
          <a:custGeom>
            <a:avLst/>
            <a:gdLst/>
            <a:ahLst/>
            <a:cxnLst/>
            <a:rect l="l" t="t" r="r" b="b"/>
            <a:pathLst>
              <a:path w="329565" h="340360">
                <a:moveTo>
                  <a:pt x="190085" y="0"/>
                </a:moveTo>
                <a:lnTo>
                  <a:pt x="139189" y="0"/>
                </a:lnTo>
                <a:lnTo>
                  <a:pt x="90196" y="13350"/>
                </a:lnTo>
                <a:lnTo>
                  <a:pt x="46908" y="40050"/>
                </a:lnTo>
                <a:lnTo>
                  <a:pt x="15636" y="77028"/>
                </a:lnTo>
                <a:lnTo>
                  <a:pt x="0" y="118882"/>
                </a:lnTo>
                <a:lnTo>
                  <a:pt x="0" y="162351"/>
                </a:lnTo>
                <a:lnTo>
                  <a:pt x="15636" y="204175"/>
                </a:lnTo>
                <a:lnTo>
                  <a:pt x="46908" y="241091"/>
                </a:lnTo>
                <a:lnTo>
                  <a:pt x="164637" y="340024"/>
                </a:lnTo>
                <a:lnTo>
                  <a:pt x="282366" y="241091"/>
                </a:lnTo>
                <a:lnTo>
                  <a:pt x="304636" y="214802"/>
                </a:lnTo>
                <a:lnTo>
                  <a:pt x="164637" y="214802"/>
                </a:lnTo>
                <a:lnTo>
                  <a:pt x="130437" y="209071"/>
                </a:lnTo>
                <a:lnTo>
                  <a:pt x="102868" y="193339"/>
                </a:lnTo>
                <a:lnTo>
                  <a:pt x="84466" y="169797"/>
                </a:lnTo>
                <a:lnTo>
                  <a:pt x="77769" y="140634"/>
                </a:lnTo>
                <a:lnTo>
                  <a:pt x="84466" y="111398"/>
                </a:lnTo>
                <a:lnTo>
                  <a:pt x="102868" y="87818"/>
                </a:lnTo>
                <a:lnTo>
                  <a:pt x="130437" y="72072"/>
                </a:lnTo>
                <a:lnTo>
                  <a:pt x="164637" y="66339"/>
                </a:lnTo>
                <a:lnTo>
                  <a:pt x="304599" y="66339"/>
                </a:lnTo>
                <a:lnTo>
                  <a:pt x="282366" y="40050"/>
                </a:lnTo>
                <a:lnTo>
                  <a:pt x="239079" y="13350"/>
                </a:lnTo>
                <a:lnTo>
                  <a:pt x="190085" y="0"/>
                </a:lnTo>
                <a:close/>
              </a:path>
              <a:path w="329565" h="340360">
                <a:moveTo>
                  <a:pt x="304599" y="66339"/>
                </a:moveTo>
                <a:lnTo>
                  <a:pt x="164637" y="66339"/>
                </a:lnTo>
                <a:lnTo>
                  <a:pt x="198838" y="72072"/>
                </a:lnTo>
                <a:lnTo>
                  <a:pt x="226407" y="87818"/>
                </a:lnTo>
                <a:lnTo>
                  <a:pt x="244808" y="111398"/>
                </a:lnTo>
                <a:lnTo>
                  <a:pt x="251505" y="140634"/>
                </a:lnTo>
                <a:lnTo>
                  <a:pt x="244808" y="169797"/>
                </a:lnTo>
                <a:lnTo>
                  <a:pt x="226407" y="193339"/>
                </a:lnTo>
                <a:lnTo>
                  <a:pt x="198838" y="209071"/>
                </a:lnTo>
                <a:lnTo>
                  <a:pt x="164637" y="214802"/>
                </a:lnTo>
                <a:lnTo>
                  <a:pt x="304636" y="214802"/>
                </a:lnTo>
                <a:lnTo>
                  <a:pt x="313639" y="204175"/>
                </a:lnTo>
                <a:lnTo>
                  <a:pt x="329275" y="162351"/>
                </a:lnTo>
                <a:lnTo>
                  <a:pt x="329275" y="118882"/>
                </a:lnTo>
                <a:lnTo>
                  <a:pt x="313639" y="77028"/>
                </a:lnTo>
                <a:lnTo>
                  <a:pt x="304599" y="66339"/>
                </a:lnTo>
                <a:close/>
              </a:path>
            </a:pathLst>
          </a:custGeom>
          <a:solidFill>
            <a:srgbClr val="0091DA"/>
          </a:solidFill>
        </p:spPr>
        <p:txBody>
          <a:bodyPr wrap="square" lIns="0" tIns="0" rIns="0" bIns="0" rtlCol="0"/>
          <a:lstStyle/>
          <a:p>
            <a:endParaRPr/>
          </a:p>
        </p:txBody>
      </p:sp>
      <p:sp>
        <p:nvSpPr>
          <p:cNvPr id="26" name="object 26">
            <a:extLst>
              <a:ext uri="{FF2B5EF4-FFF2-40B4-BE49-F238E27FC236}">
                <a16:creationId xmlns:a16="http://schemas.microsoft.com/office/drawing/2014/main" id="{04FD1E9B-797C-43CD-856D-10D3D4F20796}"/>
              </a:ext>
            </a:extLst>
          </p:cNvPr>
          <p:cNvSpPr txBox="1"/>
          <p:nvPr/>
        </p:nvSpPr>
        <p:spPr>
          <a:xfrm>
            <a:off x="995680" y="1813083"/>
            <a:ext cx="3383279" cy="183600"/>
          </a:xfrm>
          <a:prstGeom prst="rect">
            <a:avLst/>
          </a:prstGeom>
          <a:solidFill>
            <a:srgbClr val="005EB8"/>
          </a:solidFill>
        </p:spPr>
        <p:txBody>
          <a:bodyPr vert="horz" wrap="square" lIns="0" tIns="10160" rIns="0" bIns="0" rtlCol="0">
            <a:spAutoFit/>
          </a:bodyPr>
          <a:lstStyle/>
          <a:p>
            <a:pPr marL="93345">
              <a:lnSpc>
                <a:spcPct val="100000"/>
              </a:lnSpc>
              <a:spcBef>
                <a:spcPts val="80"/>
              </a:spcBef>
            </a:pPr>
            <a:r>
              <a:rPr lang="it-IT" sz="1050" b="1" spc="5" dirty="0">
                <a:solidFill>
                  <a:srgbClr val="FFFFFF"/>
                </a:solidFill>
                <a:latin typeface="Arial"/>
                <a:cs typeface="Arial"/>
              </a:rPr>
              <a:t>US</a:t>
            </a:r>
            <a:endParaRPr sz="1050" dirty="0">
              <a:latin typeface="Arial"/>
              <a:cs typeface="Arial"/>
            </a:endParaRPr>
          </a:p>
        </p:txBody>
      </p:sp>
      <p:sp>
        <p:nvSpPr>
          <p:cNvPr id="27" name="object 26">
            <a:extLst>
              <a:ext uri="{FF2B5EF4-FFF2-40B4-BE49-F238E27FC236}">
                <a16:creationId xmlns:a16="http://schemas.microsoft.com/office/drawing/2014/main" id="{9A540F0D-9280-4AE1-9DA4-64610BC42335}"/>
              </a:ext>
            </a:extLst>
          </p:cNvPr>
          <p:cNvSpPr txBox="1"/>
          <p:nvPr/>
        </p:nvSpPr>
        <p:spPr>
          <a:xfrm>
            <a:off x="995680" y="4145279"/>
            <a:ext cx="3383279" cy="183600"/>
          </a:xfrm>
          <a:prstGeom prst="rect">
            <a:avLst/>
          </a:prstGeom>
          <a:solidFill>
            <a:srgbClr val="483698"/>
          </a:solidFill>
        </p:spPr>
        <p:txBody>
          <a:bodyPr vert="horz" wrap="square" lIns="0" tIns="10160" rIns="0" bIns="0" rtlCol="0">
            <a:spAutoFit/>
          </a:bodyPr>
          <a:lstStyle/>
          <a:p>
            <a:pPr marL="93345">
              <a:lnSpc>
                <a:spcPct val="100000"/>
              </a:lnSpc>
              <a:spcBef>
                <a:spcPts val="80"/>
              </a:spcBef>
            </a:pPr>
            <a:r>
              <a:rPr lang="it-IT" sz="1050" b="1" spc="5" dirty="0">
                <a:solidFill>
                  <a:srgbClr val="FFFFFF"/>
                </a:solidFill>
                <a:latin typeface="Arial"/>
                <a:cs typeface="Arial"/>
              </a:rPr>
              <a:t>Latin America</a:t>
            </a:r>
            <a:endParaRPr sz="1050" dirty="0">
              <a:latin typeface="Arial"/>
              <a:cs typeface="Arial"/>
            </a:endParaRPr>
          </a:p>
        </p:txBody>
      </p:sp>
      <p:sp>
        <p:nvSpPr>
          <p:cNvPr id="28" name="object 26">
            <a:extLst>
              <a:ext uri="{FF2B5EF4-FFF2-40B4-BE49-F238E27FC236}">
                <a16:creationId xmlns:a16="http://schemas.microsoft.com/office/drawing/2014/main" id="{4FD10A0D-1DDF-4819-A893-595E8AAA8184}"/>
              </a:ext>
            </a:extLst>
          </p:cNvPr>
          <p:cNvSpPr txBox="1"/>
          <p:nvPr/>
        </p:nvSpPr>
        <p:spPr>
          <a:xfrm>
            <a:off x="7806372" y="1811921"/>
            <a:ext cx="3383279" cy="183600"/>
          </a:xfrm>
          <a:prstGeom prst="rect">
            <a:avLst/>
          </a:prstGeom>
          <a:solidFill>
            <a:srgbClr val="009A44"/>
          </a:solidFill>
        </p:spPr>
        <p:txBody>
          <a:bodyPr vert="horz" wrap="square" lIns="0" tIns="10160" rIns="0" bIns="0" rtlCol="0">
            <a:spAutoFit/>
          </a:bodyPr>
          <a:lstStyle/>
          <a:p>
            <a:pPr marL="93345">
              <a:lnSpc>
                <a:spcPct val="100000"/>
              </a:lnSpc>
              <a:spcBef>
                <a:spcPts val="80"/>
              </a:spcBef>
            </a:pPr>
            <a:r>
              <a:rPr lang="it-IT" sz="1050" b="1" spc="5" dirty="0">
                <a:solidFill>
                  <a:srgbClr val="FFFFFF"/>
                </a:solidFill>
                <a:latin typeface="Arial"/>
                <a:cs typeface="Arial"/>
              </a:rPr>
              <a:t>Middle East</a:t>
            </a:r>
            <a:endParaRPr sz="1050" dirty="0">
              <a:latin typeface="Arial"/>
              <a:cs typeface="Arial"/>
            </a:endParaRPr>
          </a:p>
        </p:txBody>
      </p:sp>
    </p:spTree>
    <p:extLst>
      <p:ext uri="{BB962C8B-B14F-4D97-AF65-F5344CB8AC3E}">
        <p14:creationId xmlns:p14="http://schemas.microsoft.com/office/powerpoint/2010/main" val="1843948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object 42">
            <a:extLst>
              <a:ext uri="{FF2B5EF4-FFF2-40B4-BE49-F238E27FC236}">
                <a16:creationId xmlns:a16="http://schemas.microsoft.com/office/drawing/2014/main" id="{E8424F29-561D-4699-9BA9-A58999E1628A}"/>
              </a:ext>
            </a:extLst>
          </p:cNvPr>
          <p:cNvSpPr/>
          <p:nvPr/>
        </p:nvSpPr>
        <p:spPr>
          <a:xfrm>
            <a:off x="9398000" y="4754879"/>
            <a:ext cx="792479" cy="1371600"/>
          </a:xfrm>
          <a:prstGeom prst="rect">
            <a:avLst/>
          </a:prstGeom>
          <a:blipFill>
            <a:blip r:embed="rId2" cstate="print">
              <a:grayscl/>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4E1B72B4-21EA-4EAE-92BE-57A9CAD48982}"/>
              </a:ext>
            </a:extLst>
          </p:cNvPr>
          <p:cNvSpPr>
            <a:spLocks noGrp="1"/>
          </p:cNvSpPr>
          <p:nvPr>
            <p:ph type="ctrTitle"/>
          </p:nvPr>
        </p:nvSpPr>
        <p:spPr>
          <a:xfrm>
            <a:off x="2934614" y="417512"/>
            <a:ext cx="8322351" cy="1882775"/>
          </a:xfrm>
        </p:spPr>
        <p:txBody>
          <a:bodyPr/>
          <a:lstStyle/>
          <a:p>
            <a:r>
              <a:rPr lang="en-US" dirty="0">
                <a:solidFill>
                  <a:schemeClr val="tx2"/>
                </a:solidFill>
                <a:latin typeface="KPMG Extralight" panose="020B0303030202040204" pitchFamily="34" charset="0"/>
              </a:rPr>
              <a:t>Priority challenge 3</a:t>
            </a:r>
            <a:br>
              <a:rPr lang="en-US" dirty="0">
                <a:solidFill>
                  <a:schemeClr val="tx2"/>
                </a:solidFill>
                <a:latin typeface="KPMG Extralight" panose="020B0303030202040204" pitchFamily="34" charset="0"/>
              </a:rPr>
            </a:br>
            <a:r>
              <a:rPr lang="en-US" sz="6000" dirty="0">
                <a:solidFill>
                  <a:srgbClr val="005EB8"/>
                </a:solidFill>
                <a:latin typeface="KPMG Extralight" panose="020B0303030202040204" pitchFamily="34" charset="0"/>
              </a:rPr>
              <a:t>Reducing Cost of Doing Business</a:t>
            </a:r>
          </a:p>
        </p:txBody>
      </p:sp>
      <p:grpSp>
        <p:nvGrpSpPr>
          <p:cNvPr id="36" name="Group 35">
            <a:extLst>
              <a:ext uri="{FF2B5EF4-FFF2-40B4-BE49-F238E27FC236}">
                <a16:creationId xmlns:a16="http://schemas.microsoft.com/office/drawing/2014/main" id="{185FA525-010E-4269-B781-08218B80BE26}"/>
              </a:ext>
            </a:extLst>
          </p:cNvPr>
          <p:cNvGrpSpPr/>
          <p:nvPr/>
        </p:nvGrpSpPr>
        <p:grpSpPr>
          <a:xfrm>
            <a:off x="2953299" y="2415051"/>
            <a:ext cx="2718000" cy="964122"/>
            <a:chOff x="6269058" y="2946939"/>
            <a:chExt cx="2718000" cy="964122"/>
          </a:xfrm>
        </p:grpSpPr>
        <p:sp>
          <p:nvSpPr>
            <p:cNvPr id="4" name="Rectangle 3">
              <a:extLst>
                <a:ext uri="{FF2B5EF4-FFF2-40B4-BE49-F238E27FC236}">
                  <a16:creationId xmlns:a16="http://schemas.microsoft.com/office/drawing/2014/main" id="{C3ABCB37-8315-431F-A7D2-6AA31E334B4F}"/>
                </a:ext>
              </a:extLst>
            </p:cNvPr>
            <p:cNvSpPr/>
            <p:nvPr/>
          </p:nvSpPr>
          <p:spPr>
            <a:xfrm>
              <a:off x="6269058" y="2946939"/>
              <a:ext cx="2718000" cy="964122"/>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24000" rtlCol="0" anchor="b" anchorCtr="0"/>
            <a:lstStyle/>
            <a:p>
              <a:pPr algn="ctr"/>
              <a:r>
                <a:rPr lang="en-GB" sz="1200" b="1" spc="-60" dirty="0">
                  <a:solidFill>
                    <a:schemeClr val="bg1"/>
                  </a:solidFill>
                </a:rPr>
                <a:t>Declining margins and </a:t>
              </a:r>
              <a:br>
                <a:rPr lang="en-GB" sz="1200" b="1" spc="-60" dirty="0">
                  <a:solidFill>
                    <a:schemeClr val="bg1"/>
                  </a:solidFill>
                </a:rPr>
              </a:br>
              <a:r>
                <a:rPr lang="en-GB" sz="1200" b="1" spc="-60" dirty="0">
                  <a:solidFill>
                    <a:schemeClr val="bg1"/>
                  </a:solidFill>
                </a:rPr>
                <a:t>productivity </a:t>
              </a:r>
              <a:r>
                <a:rPr lang="en-GB" sz="1200" b="1" spc="-60" dirty="0">
                  <a:solidFill>
                    <a:schemeClr val="bg1"/>
                  </a:solidFill>
                  <a:cs typeface="Calibri" panose="020F0502020204030204" pitchFamily="34" charset="0"/>
                </a:rPr>
                <a:t>—</a:t>
              </a:r>
              <a:r>
                <a:rPr lang="en-GB" sz="1200" b="1" spc="-60" dirty="0">
                  <a:solidFill>
                    <a:schemeClr val="bg1"/>
                  </a:solidFill>
                </a:rPr>
                <a:t> Cost of doing business</a:t>
              </a:r>
            </a:p>
          </p:txBody>
        </p:sp>
        <p:grpSp>
          <p:nvGrpSpPr>
            <p:cNvPr id="21" name="Group 20">
              <a:extLst>
                <a:ext uri="{FF2B5EF4-FFF2-40B4-BE49-F238E27FC236}">
                  <a16:creationId xmlns:a16="http://schemas.microsoft.com/office/drawing/2014/main" id="{77476F72-9FE9-4307-BE0B-351C320206A2}"/>
                </a:ext>
              </a:extLst>
            </p:cNvPr>
            <p:cNvGrpSpPr>
              <a:grpSpLocks noChangeAspect="1"/>
            </p:cNvGrpSpPr>
            <p:nvPr/>
          </p:nvGrpSpPr>
          <p:grpSpPr bwMode="gray">
            <a:xfrm>
              <a:off x="7430283" y="3033940"/>
              <a:ext cx="322116" cy="404384"/>
              <a:chOff x="7744714" y="4364461"/>
              <a:chExt cx="365888" cy="459335"/>
            </a:xfrm>
            <a:solidFill>
              <a:schemeClr val="bg1"/>
            </a:solidFill>
          </p:grpSpPr>
          <p:sp>
            <p:nvSpPr>
              <p:cNvPr id="22" name="Freeform 296">
                <a:extLst>
                  <a:ext uri="{FF2B5EF4-FFF2-40B4-BE49-F238E27FC236}">
                    <a16:creationId xmlns:a16="http://schemas.microsoft.com/office/drawing/2014/main" id="{03FE4D3A-B28E-4516-AD9F-97B6BCFB07BB}"/>
                  </a:ext>
                </a:extLst>
              </p:cNvPr>
              <p:cNvSpPr>
                <a:spLocks noEditPoints="1"/>
              </p:cNvSpPr>
              <p:nvPr/>
            </p:nvSpPr>
            <p:spPr bwMode="gray">
              <a:xfrm>
                <a:off x="7744714" y="4364461"/>
                <a:ext cx="365888" cy="459335"/>
              </a:xfrm>
              <a:custGeom>
                <a:avLst/>
                <a:gdLst>
                  <a:gd name="T0" fmla="*/ 88 w 291"/>
                  <a:gd name="T1" fmla="*/ 365 h 365"/>
                  <a:gd name="T2" fmla="*/ 110 w 291"/>
                  <a:gd name="T3" fmla="*/ 314 h 365"/>
                  <a:gd name="T4" fmla="*/ 66 w 291"/>
                  <a:gd name="T5" fmla="*/ 316 h 365"/>
                  <a:gd name="T6" fmla="*/ 33 w 291"/>
                  <a:gd name="T7" fmla="*/ 290 h 365"/>
                  <a:gd name="T8" fmla="*/ 25 w 291"/>
                  <a:gd name="T9" fmla="*/ 241 h 365"/>
                  <a:gd name="T10" fmla="*/ 19 w 291"/>
                  <a:gd name="T11" fmla="*/ 226 h 365"/>
                  <a:gd name="T12" fmla="*/ 2 w 291"/>
                  <a:gd name="T13" fmla="*/ 211 h 365"/>
                  <a:gd name="T14" fmla="*/ 30 w 291"/>
                  <a:gd name="T15" fmla="*/ 159 h 365"/>
                  <a:gd name="T16" fmla="*/ 29 w 291"/>
                  <a:gd name="T17" fmla="*/ 92 h 365"/>
                  <a:gd name="T18" fmla="*/ 107 w 291"/>
                  <a:gd name="T19" fmla="*/ 8 h 365"/>
                  <a:gd name="T20" fmla="*/ 275 w 291"/>
                  <a:gd name="T21" fmla="*/ 74 h 365"/>
                  <a:gd name="T22" fmla="*/ 254 w 291"/>
                  <a:gd name="T23" fmla="*/ 223 h 365"/>
                  <a:gd name="T24" fmla="*/ 235 w 291"/>
                  <a:gd name="T25" fmla="*/ 291 h 365"/>
                  <a:gd name="T26" fmla="*/ 285 w 291"/>
                  <a:gd name="T27" fmla="*/ 365 h 365"/>
                  <a:gd name="T28" fmla="*/ 217 w 291"/>
                  <a:gd name="T29" fmla="*/ 188 h 365"/>
                  <a:gd name="T30" fmla="*/ 242 w 291"/>
                  <a:gd name="T31" fmla="*/ 182 h 365"/>
                  <a:gd name="T32" fmla="*/ 247 w 291"/>
                  <a:gd name="T33" fmla="*/ 169 h 365"/>
                  <a:gd name="T34" fmla="*/ 260 w 291"/>
                  <a:gd name="T35" fmla="*/ 146 h 365"/>
                  <a:gd name="T36" fmla="*/ 255 w 291"/>
                  <a:gd name="T37" fmla="*/ 135 h 365"/>
                  <a:gd name="T38" fmla="*/ 248 w 291"/>
                  <a:gd name="T39" fmla="*/ 111 h 365"/>
                  <a:gd name="T40" fmla="*/ 235 w 291"/>
                  <a:gd name="T41" fmla="*/ 105 h 365"/>
                  <a:gd name="T42" fmla="*/ 211 w 291"/>
                  <a:gd name="T43" fmla="*/ 92 h 365"/>
                  <a:gd name="T44" fmla="*/ 201 w 291"/>
                  <a:gd name="T45" fmla="*/ 97 h 365"/>
                  <a:gd name="T46" fmla="*/ 175 w 291"/>
                  <a:gd name="T47" fmla="*/ 105 h 365"/>
                  <a:gd name="T48" fmla="*/ 170 w 291"/>
                  <a:gd name="T49" fmla="*/ 117 h 365"/>
                  <a:gd name="T50" fmla="*/ 158 w 291"/>
                  <a:gd name="T51" fmla="*/ 140 h 365"/>
                  <a:gd name="T52" fmla="*/ 162 w 291"/>
                  <a:gd name="T53" fmla="*/ 152 h 365"/>
                  <a:gd name="T54" fmla="*/ 170 w 291"/>
                  <a:gd name="T55" fmla="*/ 177 h 365"/>
                  <a:gd name="T56" fmla="*/ 183 w 291"/>
                  <a:gd name="T57" fmla="*/ 181 h 365"/>
                  <a:gd name="T58" fmla="*/ 208 w 291"/>
                  <a:gd name="T59" fmla="*/ 194 h 365"/>
                  <a:gd name="T60" fmla="*/ 107 w 291"/>
                  <a:gd name="T61" fmla="*/ 33 h 365"/>
                  <a:gd name="T62" fmla="*/ 101 w 291"/>
                  <a:gd name="T63" fmla="*/ 51 h 365"/>
                  <a:gd name="T64" fmla="*/ 101 w 291"/>
                  <a:gd name="T65" fmla="*/ 64 h 365"/>
                  <a:gd name="T66" fmla="*/ 109 w 291"/>
                  <a:gd name="T67" fmla="*/ 85 h 365"/>
                  <a:gd name="T68" fmla="*/ 130 w 291"/>
                  <a:gd name="T69" fmla="*/ 93 h 365"/>
                  <a:gd name="T70" fmla="*/ 143 w 291"/>
                  <a:gd name="T71" fmla="*/ 94 h 365"/>
                  <a:gd name="T72" fmla="*/ 164 w 291"/>
                  <a:gd name="T73" fmla="*/ 85 h 365"/>
                  <a:gd name="T74" fmla="*/ 171 w 291"/>
                  <a:gd name="T75" fmla="*/ 65 h 365"/>
                  <a:gd name="T76" fmla="*/ 171 w 291"/>
                  <a:gd name="T77" fmla="*/ 51 h 365"/>
                  <a:gd name="T78" fmla="*/ 164 w 291"/>
                  <a:gd name="T79" fmla="*/ 30 h 365"/>
                  <a:gd name="T80" fmla="*/ 143 w 291"/>
                  <a:gd name="T81" fmla="*/ 23 h 365"/>
                  <a:gd name="T82" fmla="*/ 130 w 291"/>
                  <a:gd name="T83" fmla="*/ 23 h 365"/>
                  <a:gd name="T84" fmla="*/ 113 w 291"/>
                  <a:gd name="T85" fmla="*/ 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365">
                    <a:moveTo>
                      <a:pt x="285" y="365"/>
                    </a:moveTo>
                    <a:cubicBezTo>
                      <a:pt x="221" y="365"/>
                      <a:pt x="155" y="365"/>
                      <a:pt x="88" y="365"/>
                    </a:cubicBezTo>
                    <a:cubicBezTo>
                      <a:pt x="90" y="364"/>
                      <a:pt x="91" y="363"/>
                      <a:pt x="93" y="362"/>
                    </a:cubicBezTo>
                    <a:cubicBezTo>
                      <a:pt x="110" y="349"/>
                      <a:pt x="116" y="332"/>
                      <a:pt x="110" y="314"/>
                    </a:cubicBezTo>
                    <a:cubicBezTo>
                      <a:pt x="109" y="310"/>
                      <a:pt x="107" y="309"/>
                      <a:pt x="103" y="309"/>
                    </a:cubicBezTo>
                    <a:cubicBezTo>
                      <a:pt x="91" y="312"/>
                      <a:pt x="78" y="314"/>
                      <a:pt x="66" y="316"/>
                    </a:cubicBezTo>
                    <a:cubicBezTo>
                      <a:pt x="55" y="317"/>
                      <a:pt x="46" y="314"/>
                      <a:pt x="37" y="307"/>
                    </a:cubicBezTo>
                    <a:cubicBezTo>
                      <a:pt x="32" y="302"/>
                      <a:pt x="31" y="296"/>
                      <a:pt x="33" y="290"/>
                    </a:cubicBezTo>
                    <a:cubicBezTo>
                      <a:pt x="36" y="280"/>
                      <a:pt x="35" y="272"/>
                      <a:pt x="28" y="264"/>
                    </a:cubicBezTo>
                    <a:cubicBezTo>
                      <a:pt x="23" y="258"/>
                      <a:pt x="21" y="249"/>
                      <a:pt x="25" y="241"/>
                    </a:cubicBezTo>
                    <a:cubicBezTo>
                      <a:pt x="25" y="240"/>
                      <a:pt x="26" y="239"/>
                      <a:pt x="26" y="237"/>
                    </a:cubicBezTo>
                    <a:cubicBezTo>
                      <a:pt x="27" y="229"/>
                      <a:pt x="27" y="229"/>
                      <a:pt x="19" y="226"/>
                    </a:cubicBezTo>
                    <a:cubicBezTo>
                      <a:pt x="14" y="225"/>
                      <a:pt x="10" y="223"/>
                      <a:pt x="5" y="221"/>
                    </a:cubicBezTo>
                    <a:cubicBezTo>
                      <a:pt x="1" y="219"/>
                      <a:pt x="0" y="215"/>
                      <a:pt x="2" y="211"/>
                    </a:cubicBezTo>
                    <a:cubicBezTo>
                      <a:pt x="7" y="201"/>
                      <a:pt x="11" y="191"/>
                      <a:pt x="17" y="181"/>
                    </a:cubicBezTo>
                    <a:cubicBezTo>
                      <a:pt x="21" y="174"/>
                      <a:pt x="26" y="166"/>
                      <a:pt x="30" y="159"/>
                    </a:cubicBezTo>
                    <a:cubicBezTo>
                      <a:pt x="31" y="157"/>
                      <a:pt x="31" y="155"/>
                      <a:pt x="31" y="154"/>
                    </a:cubicBezTo>
                    <a:cubicBezTo>
                      <a:pt x="18" y="134"/>
                      <a:pt x="23" y="113"/>
                      <a:pt x="29" y="92"/>
                    </a:cubicBezTo>
                    <a:cubicBezTo>
                      <a:pt x="34" y="79"/>
                      <a:pt x="39" y="66"/>
                      <a:pt x="45" y="54"/>
                    </a:cubicBezTo>
                    <a:cubicBezTo>
                      <a:pt x="58" y="28"/>
                      <a:pt x="80" y="14"/>
                      <a:pt x="107" y="8"/>
                    </a:cubicBezTo>
                    <a:cubicBezTo>
                      <a:pt x="139" y="0"/>
                      <a:pt x="172" y="0"/>
                      <a:pt x="203" y="10"/>
                    </a:cubicBezTo>
                    <a:cubicBezTo>
                      <a:pt x="236" y="21"/>
                      <a:pt x="258" y="44"/>
                      <a:pt x="275" y="74"/>
                    </a:cubicBezTo>
                    <a:cubicBezTo>
                      <a:pt x="291" y="104"/>
                      <a:pt x="290" y="136"/>
                      <a:pt x="281" y="168"/>
                    </a:cubicBezTo>
                    <a:cubicBezTo>
                      <a:pt x="275" y="188"/>
                      <a:pt x="265" y="206"/>
                      <a:pt x="254" y="223"/>
                    </a:cubicBezTo>
                    <a:cubicBezTo>
                      <a:pt x="248" y="231"/>
                      <a:pt x="242" y="240"/>
                      <a:pt x="237" y="249"/>
                    </a:cubicBezTo>
                    <a:cubicBezTo>
                      <a:pt x="228" y="262"/>
                      <a:pt x="230" y="277"/>
                      <a:pt x="235" y="291"/>
                    </a:cubicBezTo>
                    <a:cubicBezTo>
                      <a:pt x="243" y="316"/>
                      <a:pt x="258" y="335"/>
                      <a:pt x="276" y="354"/>
                    </a:cubicBezTo>
                    <a:cubicBezTo>
                      <a:pt x="279" y="357"/>
                      <a:pt x="283" y="362"/>
                      <a:pt x="285" y="365"/>
                    </a:cubicBezTo>
                    <a:close/>
                    <a:moveTo>
                      <a:pt x="208" y="194"/>
                    </a:moveTo>
                    <a:cubicBezTo>
                      <a:pt x="215" y="194"/>
                      <a:pt x="215" y="194"/>
                      <a:pt x="217" y="188"/>
                    </a:cubicBezTo>
                    <a:cubicBezTo>
                      <a:pt x="219" y="180"/>
                      <a:pt x="228" y="177"/>
                      <a:pt x="235" y="182"/>
                    </a:cubicBezTo>
                    <a:cubicBezTo>
                      <a:pt x="238" y="184"/>
                      <a:pt x="240" y="184"/>
                      <a:pt x="242" y="182"/>
                    </a:cubicBezTo>
                    <a:cubicBezTo>
                      <a:pt x="243" y="181"/>
                      <a:pt x="244" y="180"/>
                      <a:pt x="246" y="179"/>
                    </a:cubicBezTo>
                    <a:cubicBezTo>
                      <a:pt x="249" y="176"/>
                      <a:pt x="250" y="174"/>
                      <a:pt x="247" y="169"/>
                    </a:cubicBezTo>
                    <a:cubicBezTo>
                      <a:pt x="241" y="163"/>
                      <a:pt x="246" y="153"/>
                      <a:pt x="254" y="152"/>
                    </a:cubicBezTo>
                    <a:cubicBezTo>
                      <a:pt x="258" y="152"/>
                      <a:pt x="260" y="150"/>
                      <a:pt x="260" y="146"/>
                    </a:cubicBezTo>
                    <a:cubicBezTo>
                      <a:pt x="260" y="144"/>
                      <a:pt x="260" y="142"/>
                      <a:pt x="259" y="140"/>
                    </a:cubicBezTo>
                    <a:cubicBezTo>
                      <a:pt x="259" y="138"/>
                      <a:pt x="257" y="136"/>
                      <a:pt x="255" y="135"/>
                    </a:cubicBezTo>
                    <a:cubicBezTo>
                      <a:pt x="245" y="133"/>
                      <a:pt x="242" y="125"/>
                      <a:pt x="248" y="116"/>
                    </a:cubicBezTo>
                    <a:cubicBezTo>
                      <a:pt x="249" y="115"/>
                      <a:pt x="248" y="112"/>
                      <a:pt x="248" y="111"/>
                    </a:cubicBezTo>
                    <a:cubicBezTo>
                      <a:pt x="247" y="109"/>
                      <a:pt x="245" y="108"/>
                      <a:pt x="244" y="106"/>
                    </a:cubicBezTo>
                    <a:cubicBezTo>
                      <a:pt x="241" y="103"/>
                      <a:pt x="238" y="103"/>
                      <a:pt x="235" y="105"/>
                    </a:cubicBezTo>
                    <a:cubicBezTo>
                      <a:pt x="228" y="111"/>
                      <a:pt x="219" y="107"/>
                      <a:pt x="217" y="98"/>
                    </a:cubicBezTo>
                    <a:cubicBezTo>
                      <a:pt x="217" y="93"/>
                      <a:pt x="215" y="92"/>
                      <a:pt x="211" y="92"/>
                    </a:cubicBezTo>
                    <a:cubicBezTo>
                      <a:pt x="209" y="93"/>
                      <a:pt x="207" y="93"/>
                      <a:pt x="205" y="93"/>
                    </a:cubicBezTo>
                    <a:cubicBezTo>
                      <a:pt x="202" y="93"/>
                      <a:pt x="201" y="94"/>
                      <a:pt x="201" y="97"/>
                    </a:cubicBezTo>
                    <a:cubicBezTo>
                      <a:pt x="199" y="107"/>
                      <a:pt x="190" y="110"/>
                      <a:pt x="182" y="105"/>
                    </a:cubicBezTo>
                    <a:cubicBezTo>
                      <a:pt x="179" y="102"/>
                      <a:pt x="177" y="103"/>
                      <a:pt x="175" y="105"/>
                    </a:cubicBezTo>
                    <a:cubicBezTo>
                      <a:pt x="174" y="107"/>
                      <a:pt x="172" y="108"/>
                      <a:pt x="171" y="110"/>
                    </a:cubicBezTo>
                    <a:cubicBezTo>
                      <a:pt x="168" y="112"/>
                      <a:pt x="168" y="114"/>
                      <a:pt x="170" y="117"/>
                    </a:cubicBezTo>
                    <a:cubicBezTo>
                      <a:pt x="176" y="124"/>
                      <a:pt x="172" y="133"/>
                      <a:pt x="163" y="135"/>
                    </a:cubicBezTo>
                    <a:cubicBezTo>
                      <a:pt x="159" y="135"/>
                      <a:pt x="158" y="137"/>
                      <a:pt x="158" y="140"/>
                    </a:cubicBezTo>
                    <a:cubicBezTo>
                      <a:pt x="158" y="142"/>
                      <a:pt x="157" y="145"/>
                      <a:pt x="158" y="147"/>
                    </a:cubicBezTo>
                    <a:cubicBezTo>
                      <a:pt x="159" y="149"/>
                      <a:pt x="161" y="152"/>
                      <a:pt x="162" y="152"/>
                    </a:cubicBezTo>
                    <a:cubicBezTo>
                      <a:pt x="171" y="152"/>
                      <a:pt x="176" y="163"/>
                      <a:pt x="170" y="170"/>
                    </a:cubicBezTo>
                    <a:cubicBezTo>
                      <a:pt x="168" y="173"/>
                      <a:pt x="168" y="175"/>
                      <a:pt x="170" y="177"/>
                    </a:cubicBezTo>
                    <a:cubicBezTo>
                      <a:pt x="171" y="178"/>
                      <a:pt x="172" y="179"/>
                      <a:pt x="173" y="180"/>
                    </a:cubicBezTo>
                    <a:cubicBezTo>
                      <a:pt x="176" y="183"/>
                      <a:pt x="179" y="185"/>
                      <a:pt x="183" y="181"/>
                    </a:cubicBezTo>
                    <a:cubicBezTo>
                      <a:pt x="189" y="177"/>
                      <a:pt x="199" y="180"/>
                      <a:pt x="200" y="187"/>
                    </a:cubicBezTo>
                    <a:cubicBezTo>
                      <a:pt x="200" y="194"/>
                      <a:pt x="204" y="195"/>
                      <a:pt x="208" y="194"/>
                    </a:cubicBezTo>
                    <a:close/>
                    <a:moveTo>
                      <a:pt x="113" y="26"/>
                    </a:moveTo>
                    <a:cubicBezTo>
                      <a:pt x="111" y="28"/>
                      <a:pt x="109" y="30"/>
                      <a:pt x="107" y="33"/>
                    </a:cubicBezTo>
                    <a:cubicBezTo>
                      <a:pt x="106" y="34"/>
                      <a:pt x="107" y="36"/>
                      <a:pt x="107" y="38"/>
                    </a:cubicBezTo>
                    <a:cubicBezTo>
                      <a:pt x="111" y="44"/>
                      <a:pt x="109" y="50"/>
                      <a:pt x="101" y="51"/>
                    </a:cubicBezTo>
                    <a:cubicBezTo>
                      <a:pt x="97" y="52"/>
                      <a:pt x="97" y="54"/>
                      <a:pt x="97" y="57"/>
                    </a:cubicBezTo>
                    <a:cubicBezTo>
                      <a:pt x="98" y="60"/>
                      <a:pt x="96" y="63"/>
                      <a:pt x="101" y="64"/>
                    </a:cubicBezTo>
                    <a:cubicBezTo>
                      <a:pt x="109" y="66"/>
                      <a:pt x="111" y="72"/>
                      <a:pt x="107" y="78"/>
                    </a:cubicBezTo>
                    <a:cubicBezTo>
                      <a:pt x="104" y="82"/>
                      <a:pt x="107" y="83"/>
                      <a:pt x="109" y="85"/>
                    </a:cubicBezTo>
                    <a:cubicBezTo>
                      <a:pt x="111" y="87"/>
                      <a:pt x="112" y="90"/>
                      <a:pt x="116" y="87"/>
                    </a:cubicBezTo>
                    <a:cubicBezTo>
                      <a:pt x="122" y="83"/>
                      <a:pt x="129" y="86"/>
                      <a:pt x="130" y="93"/>
                    </a:cubicBezTo>
                    <a:cubicBezTo>
                      <a:pt x="130" y="97"/>
                      <a:pt x="133" y="97"/>
                      <a:pt x="135" y="97"/>
                    </a:cubicBezTo>
                    <a:cubicBezTo>
                      <a:pt x="138" y="97"/>
                      <a:pt x="142" y="98"/>
                      <a:pt x="143" y="94"/>
                    </a:cubicBezTo>
                    <a:cubicBezTo>
                      <a:pt x="145" y="86"/>
                      <a:pt x="150" y="83"/>
                      <a:pt x="157" y="88"/>
                    </a:cubicBezTo>
                    <a:cubicBezTo>
                      <a:pt x="161" y="90"/>
                      <a:pt x="162" y="87"/>
                      <a:pt x="164" y="85"/>
                    </a:cubicBezTo>
                    <a:cubicBezTo>
                      <a:pt x="166" y="83"/>
                      <a:pt x="169" y="82"/>
                      <a:pt x="166" y="78"/>
                    </a:cubicBezTo>
                    <a:cubicBezTo>
                      <a:pt x="162" y="72"/>
                      <a:pt x="164" y="66"/>
                      <a:pt x="171" y="65"/>
                    </a:cubicBezTo>
                    <a:cubicBezTo>
                      <a:pt x="176" y="64"/>
                      <a:pt x="175" y="61"/>
                      <a:pt x="176" y="58"/>
                    </a:cubicBezTo>
                    <a:cubicBezTo>
                      <a:pt x="176" y="55"/>
                      <a:pt x="176" y="52"/>
                      <a:pt x="171" y="51"/>
                    </a:cubicBezTo>
                    <a:cubicBezTo>
                      <a:pt x="165" y="50"/>
                      <a:pt x="162" y="43"/>
                      <a:pt x="166" y="38"/>
                    </a:cubicBezTo>
                    <a:cubicBezTo>
                      <a:pt x="169" y="34"/>
                      <a:pt x="166" y="32"/>
                      <a:pt x="164" y="30"/>
                    </a:cubicBezTo>
                    <a:cubicBezTo>
                      <a:pt x="162" y="28"/>
                      <a:pt x="161" y="26"/>
                      <a:pt x="157" y="28"/>
                    </a:cubicBezTo>
                    <a:cubicBezTo>
                      <a:pt x="151" y="33"/>
                      <a:pt x="144" y="30"/>
                      <a:pt x="143" y="23"/>
                    </a:cubicBezTo>
                    <a:cubicBezTo>
                      <a:pt x="143" y="18"/>
                      <a:pt x="140" y="19"/>
                      <a:pt x="137" y="19"/>
                    </a:cubicBezTo>
                    <a:cubicBezTo>
                      <a:pt x="134" y="19"/>
                      <a:pt x="131" y="18"/>
                      <a:pt x="130" y="23"/>
                    </a:cubicBezTo>
                    <a:cubicBezTo>
                      <a:pt x="129" y="30"/>
                      <a:pt x="123" y="32"/>
                      <a:pt x="117" y="28"/>
                    </a:cubicBezTo>
                    <a:cubicBezTo>
                      <a:pt x="116" y="28"/>
                      <a:pt x="115" y="27"/>
                      <a:pt x="113" y="26"/>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23" name="Freeform 297">
                <a:extLst>
                  <a:ext uri="{FF2B5EF4-FFF2-40B4-BE49-F238E27FC236}">
                    <a16:creationId xmlns:a16="http://schemas.microsoft.com/office/drawing/2014/main" id="{585FD0CE-FA13-4205-B7B9-33463ED3EB80}"/>
                  </a:ext>
                </a:extLst>
              </p:cNvPr>
              <p:cNvSpPr>
                <a:spLocks/>
              </p:cNvSpPr>
              <p:nvPr/>
            </p:nvSpPr>
            <p:spPr bwMode="gray">
              <a:xfrm>
                <a:off x="7982936" y="4519766"/>
                <a:ext cx="50013" cy="51330"/>
              </a:xfrm>
              <a:custGeom>
                <a:avLst/>
                <a:gdLst>
                  <a:gd name="T0" fmla="*/ 20 w 40"/>
                  <a:gd name="T1" fmla="*/ 41 h 41"/>
                  <a:gd name="T2" fmla="*/ 0 w 40"/>
                  <a:gd name="T3" fmla="*/ 21 h 41"/>
                  <a:gd name="T4" fmla="*/ 20 w 40"/>
                  <a:gd name="T5" fmla="*/ 0 h 41"/>
                  <a:gd name="T6" fmla="*/ 40 w 40"/>
                  <a:gd name="T7" fmla="*/ 21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8" y="40"/>
                      <a:pt x="0" y="31"/>
                      <a:pt x="0" y="21"/>
                    </a:cubicBezTo>
                    <a:cubicBezTo>
                      <a:pt x="0" y="9"/>
                      <a:pt x="9" y="0"/>
                      <a:pt x="20" y="0"/>
                    </a:cubicBezTo>
                    <a:cubicBezTo>
                      <a:pt x="31" y="0"/>
                      <a:pt x="40" y="10"/>
                      <a:pt x="40" y="21"/>
                    </a:cubicBezTo>
                    <a:cubicBezTo>
                      <a:pt x="40" y="32"/>
                      <a:pt x="31" y="41"/>
                      <a:pt x="20" y="41"/>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24" name="Oval 298">
                <a:extLst>
                  <a:ext uri="{FF2B5EF4-FFF2-40B4-BE49-F238E27FC236}">
                    <a16:creationId xmlns:a16="http://schemas.microsoft.com/office/drawing/2014/main" id="{536764D9-1648-4D23-9799-4E87DF3228FF}"/>
                  </a:ext>
                </a:extLst>
              </p:cNvPr>
              <p:cNvSpPr>
                <a:spLocks noChangeArrowheads="1"/>
              </p:cNvSpPr>
              <p:nvPr/>
            </p:nvSpPr>
            <p:spPr bwMode="gray">
              <a:xfrm>
                <a:off x="7897387" y="4417107"/>
                <a:ext cx="38169" cy="39484"/>
              </a:xfrm>
              <a:prstGeom prst="ellipse">
                <a:avLst/>
              </a:pr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sp>
        <p:nvSpPr>
          <p:cNvPr id="39" name="Rectangle 38">
            <a:extLst>
              <a:ext uri="{FF2B5EF4-FFF2-40B4-BE49-F238E27FC236}">
                <a16:creationId xmlns:a16="http://schemas.microsoft.com/office/drawing/2014/main" id="{58C6406E-CE20-4B4B-BD04-457EECA495B6}"/>
              </a:ext>
            </a:extLst>
          </p:cNvPr>
          <p:cNvSpPr/>
          <p:nvPr/>
        </p:nvSpPr>
        <p:spPr>
          <a:xfrm>
            <a:off x="5805708" y="2307710"/>
            <a:ext cx="5394106" cy="1138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82880" indent="-182880">
              <a:spcAft>
                <a:spcPts val="600"/>
              </a:spcAft>
              <a:buFont typeface="Arial" panose="020B0604020202020204" pitchFamily="34" charset="0"/>
              <a:buChar char="—"/>
            </a:pPr>
            <a:r>
              <a:rPr lang="en-US" sz="1050" dirty="0">
                <a:solidFill>
                  <a:schemeClr val="tx1"/>
                </a:solidFill>
              </a:rPr>
              <a:t>Most retailers recognize that conventional forms of cost cutting are no longer enough to shore up margins and rebuild the business. </a:t>
            </a:r>
          </a:p>
          <a:p>
            <a:pPr marL="182880" indent="-182880">
              <a:spcAft>
                <a:spcPts val="600"/>
              </a:spcAft>
              <a:buFont typeface="Arial" panose="020B0604020202020204" pitchFamily="34" charset="0"/>
              <a:buChar char="—"/>
            </a:pPr>
            <a:r>
              <a:rPr lang="en-US" sz="1050" dirty="0">
                <a:solidFill>
                  <a:schemeClr val="tx1"/>
                </a:solidFill>
              </a:rPr>
              <a:t>Even after the aggressive cost-containment strategies rolled out in the immediate aftermath of the response to COVID-19, most retailers recognize they will need to go further if they hope to return their business to profitable growth in the years ahead. </a:t>
            </a:r>
          </a:p>
          <a:p>
            <a:pPr marL="182880" indent="-182880">
              <a:spcAft>
                <a:spcPts val="600"/>
              </a:spcAft>
              <a:buFont typeface="Arial" panose="020B0604020202020204" pitchFamily="34" charset="0"/>
              <a:buChar char="—"/>
            </a:pPr>
            <a:r>
              <a:rPr lang="en-US" sz="1050" dirty="0">
                <a:solidFill>
                  <a:schemeClr val="tx1"/>
                </a:solidFill>
              </a:rPr>
              <a:t>Expect to see a flurry of investments focused on improving the value of existing assets over the coming year.</a:t>
            </a:r>
            <a:endParaRPr lang="en-GB" sz="1050" dirty="0">
              <a:solidFill>
                <a:schemeClr val="tx1"/>
              </a:solidFill>
            </a:endParaRPr>
          </a:p>
        </p:txBody>
      </p:sp>
      <p:sp>
        <p:nvSpPr>
          <p:cNvPr id="45" name="Rectangle 44">
            <a:extLst>
              <a:ext uri="{FF2B5EF4-FFF2-40B4-BE49-F238E27FC236}">
                <a16:creationId xmlns:a16="http://schemas.microsoft.com/office/drawing/2014/main" id="{92D75952-51DB-4EC3-9E48-CE6C8E45AA35}"/>
              </a:ext>
            </a:extLst>
          </p:cNvPr>
          <p:cNvSpPr/>
          <p:nvPr/>
        </p:nvSpPr>
        <p:spPr>
          <a:xfrm>
            <a:off x="2877462" y="4392313"/>
            <a:ext cx="1920240" cy="4684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GB" sz="3600" dirty="0">
                <a:solidFill>
                  <a:srgbClr val="6D2077"/>
                </a:solidFill>
                <a:latin typeface="+mj-lt"/>
              </a:rPr>
              <a:t>North America</a:t>
            </a:r>
          </a:p>
        </p:txBody>
      </p:sp>
      <p:grpSp>
        <p:nvGrpSpPr>
          <p:cNvPr id="283" name="Group 282">
            <a:extLst>
              <a:ext uri="{FF2B5EF4-FFF2-40B4-BE49-F238E27FC236}">
                <a16:creationId xmlns:a16="http://schemas.microsoft.com/office/drawing/2014/main" id="{92785FA8-C916-4F28-9041-E276B596BA6F}"/>
              </a:ext>
            </a:extLst>
          </p:cNvPr>
          <p:cNvGrpSpPr>
            <a:grpSpLocks noChangeAspect="1"/>
          </p:cNvGrpSpPr>
          <p:nvPr/>
        </p:nvGrpSpPr>
        <p:grpSpPr>
          <a:xfrm>
            <a:off x="4298656" y="4787978"/>
            <a:ext cx="1119810" cy="1184767"/>
            <a:chOff x="5934892" y="0"/>
            <a:chExt cx="2580578" cy="2730279"/>
          </a:xfrm>
          <a:solidFill>
            <a:srgbClr val="D7D7D7"/>
          </a:solidFill>
        </p:grpSpPr>
        <p:sp>
          <p:nvSpPr>
            <p:cNvPr id="284" name="Freeform 110">
              <a:extLst>
                <a:ext uri="{FF2B5EF4-FFF2-40B4-BE49-F238E27FC236}">
                  <a16:creationId xmlns:a16="http://schemas.microsoft.com/office/drawing/2014/main" id="{8C2DB73E-5145-44C0-8672-BECDF3908635}"/>
                </a:ext>
              </a:extLst>
            </p:cNvPr>
            <p:cNvSpPr>
              <a:spLocks noChangeAspect="1"/>
            </p:cNvSpPr>
            <p:nvPr/>
          </p:nvSpPr>
          <p:spPr bwMode="gray">
            <a:xfrm>
              <a:off x="6818674" y="1659211"/>
              <a:ext cx="113299" cy="80938"/>
            </a:xfrm>
            <a:custGeom>
              <a:avLst/>
              <a:gdLst/>
              <a:ahLst/>
              <a:cxnLst>
                <a:cxn ang="0">
                  <a:pos x="47" y="39"/>
                </a:cxn>
                <a:cxn ang="0">
                  <a:pos x="47" y="39"/>
                </a:cxn>
                <a:cxn ang="0">
                  <a:pos x="44" y="21"/>
                </a:cxn>
                <a:cxn ang="0">
                  <a:pos x="20" y="14"/>
                </a:cxn>
                <a:cxn ang="0">
                  <a:pos x="14" y="27"/>
                </a:cxn>
                <a:cxn ang="0">
                  <a:pos x="0" y="17"/>
                </a:cxn>
                <a:cxn ang="0">
                  <a:pos x="3" y="6"/>
                </a:cxn>
                <a:cxn ang="0">
                  <a:pos x="17" y="0"/>
                </a:cxn>
                <a:cxn ang="0">
                  <a:pos x="37" y="9"/>
                </a:cxn>
                <a:cxn ang="0">
                  <a:pos x="55" y="17"/>
                </a:cxn>
                <a:cxn ang="0">
                  <a:pos x="116" y="37"/>
                </a:cxn>
                <a:cxn ang="0">
                  <a:pos x="146" y="44"/>
                </a:cxn>
                <a:cxn ang="0">
                  <a:pos x="153" y="55"/>
                </a:cxn>
                <a:cxn ang="0">
                  <a:pos x="183" y="95"/>
                </a:cxn>
                <a:cxn ang="0">
                  <a:pos x="183" y="103"/>
                </a:cxn>
                <a:cxn ang="0">
                  <a:pos x="188" y="112"/>
                </a:cxn>
                <a:cxn ang="0">
                  <a:pos x="209" y="126"/>
                </a:cxn>
                <a:cxn ang="0">
                  <a:pos x="222" y="131"/>
                </a:cxn>
                <a:cxn ang="0">
                  <a:pos x="243" y="147"/>
                </a:cxn>
                <a:cxn ang="0">
                  <a:pos x="253" y="169"/>
                </a:cxn>
                <a:cxn ang="0">
                  <a:pos x="257" y="183"/>
                </a:cxn>
                <a:cxn ang="0">
                  <a:pos x="261" y="182"/>
                </a:cxn>
                <a:cxn ang="0">
                  <a:pos x="265" y="197"/>
                </a:cxn>
                <a:cxn ang="0">
                  <a:pos x="258" y="208"/>
                </a:cxn>
                <a:cxn ang="0">
                  <a:pos x="233" y="201"/>
                </a:cxn>
                <a:cxn ang="0">
                  <a:pos x="216" y="189"/>
                </a:cxn>
                <a:cxn ang="0">
                  <a:pos x="205" y="190"/>
                </a:cxn>
                <a:cxn ang="0">
                  <a:pos x="192" y="179"/>
                </a:cxn>
                <a:cxn ang="0">
                  <a:pos x="197" y="170"/>
                </a:cxn>
                <a:cxn ang="0">
                  <a:pos x="192" y="176"/>
                </a:cxn>
                <a:cxn ang="0">
                  <a:pos x="177" y="171"/>
                </a:cxn>
                <a:cxn ang="0">
                  <a:pos x="175" y="161"/>
                </a:cxn>
                <a:cxn ang="0">
                  <a:pos x="185" y="155"/>
                </a:cxn>
                <a:cxn ang="0">
                  <a:pos x="174" y="150"/>
                </a:cxn>
                <a:cxn ang="0">
                  <a:pos x="161" y="155"/>
                </a:cxn>
                <a:cxn ang="0">
                  <a:pos x="139" y="149"/>
                </a:cxn>
                <a:cxn ang="0">
                  <a:pos x="153" y="149"/>
                </a:cxn>
                <a:cxn ang="0">
                  <a:pos x="139" y="132"/>
                </a:cxn>
                <a:cxn ang="0">
                  <a:pos x="127" y="126"/>
                </a:cxn>
                <a:cxn ang="0">
                  <a:pos x="107" y="121"/>
                </a:cxn>
                <a:cxn ang="0">
                  <a:pos x="98" y="109"/>
                </a:cxn>
                <a:cxn ang="0">
                  <a:pos x="115" y="106"/>
                </a:cxn>
                <a:cxn ang="0">
                  <a:pos x="116" y="97"/>
                </a:cxn>
                <a:cxn ang="0">
                  <a:pos x="105" y="97"/>
                </a:cxn>
                <a:cxn ang="0">
                  <a:pos x="97" y="95"/>
                </a:cxn>
                <a:cxn ang="0">
                  <a:pos x="83" y="79"/>
                </a:cxn>
                <a:cxn ang="0">
                  <a:pos x="77" y="77"/>
                </a:cxn>
                <a:cxn ang="0">
                  <a:pos x="64" y="77"/>
                </a:cxn>
                <a:cxn ang="0">
                  <a:pos x="69" y="64"/>
                </a:cxn>
                <a:cxn ang="0">
                  <a:pos x="58" y="59"/>
                </a:cxn>
                <a:cxn ang="0">
                  <a:pos x="48" y="59"/>
                </a:cxn>
                <a:cxn ang="0">
                  <a:pos x="39" y="56"/>
                </a:cxn>
                <a:cxn ang="0">
                  <a:pos x="30" y="62"/>
                </a:cxn>
                <a:cxn ang="0">
                  <a:pos x="30" y="55"/>
                </a:cxn>
                <a:cxn ang="0">
                  <a:pos x="25" y="43"/>
                </a:cxn>
                <a:cxn ang="0">
                  <a:pos x="32" y="33"/>
                </a:cxn>
                <a:cxn ang="0">
                  <a:pos x="44" y="40"/>
                </a:cxn>
              </a:cxnLst>
              <a:rect l="0" t="0" r="r" b="b"/>
              <a:pathLst>
                <a:path w="268" h="208">
                  <a:moveTo>
                    <a:pt x="44" y="40"/>
                  </a:moveTo>
                  <a:lnTo>
                    <a:pt x="47" y="39"/>
                  </a:lnTo>
                  <a:lnTo>
                    <a:pt x="47" y="40"/>
                  </a:lnTo>
                  <a:lnTo>
                    <a:pt x="47" y="39"/>
                  </a:lnTo>
                  <a:lnTo>
                    <a:pt x="44" y="29"/>
                  </a:lnTo>
                  <a:lnTo>
                    <a:pt x="44" y="21"/>
                  </a:lnTo>
                  <a:lnTo>
                    <a:pt x="25" y="20"/>
                  </a:lnTo>
                  <a:lnTo>
                    <a:pt x="20" y="14"/>
                  </a:lnTo>
                  <a:lnTo>
                    <a:pt x="15" y="21"/>
                  </a:lnTo>
                  <a:lnTo>
                    <a:pt x="14" y="27"/>
                  </a:lnTo>
                  <a:lnTo>
                    <a:pt x="7" y="23"/>
                  </a:lnTo>
                  <a:lnTo>
                    <a:pt x="0" y="17"/>
                  </a:lnTo>
                  <a:lnTo>
                    <a:pt x="0" y="11"/>
                  </a:lnTo>
                  <a:lnTo>
                    <a:pt x="3" y="6"/>
                  </a:lnTo>
                  <a:lnTo>
                    <a:pt x="9" y="1"/>
                  </a:lnTo>
                  <a:lnTo>
                    <a:pt x="17" y="0"/>
                  </a:lnTo>
                  <a:lnTo>
                    <a:pt x="28" y="4"/>
                  </a:lnTo>
                  <a:lnTo>
                    <a:pt x="37" y="9"/>
                  </a:lnTo>
                  <a:lnTo>
                    <a:pt x="46" y="10"/>
                  </a:lnTo>
                  <a:lnTo>
                    <a:pt x="55" y="17"/>
                  </a:lnTo>
                  <a:lnTo>
                    <a:pt x="87" y="29"/>
                  </a:lnTo>
                  <a:lnTo>
                    <a:pt x="116" y="37"/>
                  </a:lnTo>
                  <a:lnTo>
                    <a:pt x="130" y="43"/>
                  </a:lnTo>
                  <a:lnTo>
                    <a:pt x="146" y="44"/>
                  </a:lnTo>
                  <a:lnTo>
                    <a:pt x="149" y="49"/>
                  </a:lnTo>
                  <a:lnTo>
                    <a:pt x="153" y="55"/>
                  </a:lnTo>
                  <a:lnTo>
                    <a:pt x="154" y="64"/>
                  </a:lnTo>
                  <a:lnTo>
                    <a:pt x="183" y="95"/>
                  </a:lnTo>
                  <a:lnTo>
                    <a:pt x="185" y="98"/>
                  </a:lnTo>
                  <a:lnTo>
                    <a:pt x="183" y="103"/>
                  </a:lnTo>
                  <a:lnTo>
                    <a:pt x="185" y="109"/>
                  </a:lnTo>
                  <a:lnTo>
                    <a:pt x="188" y="112"/>
                  </a:lnTo>
                  <a:lnTo>
                    <a:pt x="200" y="121"/>
                  </a:lnTo>
                  <a:lnTo>
                    <a:pt x="209" y="126"/>
                  </a:lnTo>
                  <a:lnTo>
                    <a:pt x="218" y="126"/>
                  </a:lnTo>
                  <a:lnTo>
                    <a:pt x="222" y="131"/>
                  </a:lnTo>
                  <a:lnTo>
                    <a:pt x="229" y="133"/>
                  </a:lnTo>
                  <a:lnTo>
                    <a:pt x="243" y="147"/>
                  </a:lnTo>
                  <a:lnTo>
                    <a:pt x="246" y="155"/>
                  </a:lnTo>
                  <a:lnTo>
                    <a:pt x="253" y="169"/>
                  </a:lnTo>
                  <a:lnTo>
                    <a:pt x="254" y="175"/>
                  </a:lnTo>
                  <a:lnTo>
                    <a:pt x="257" y="183"/>
                  </a:lnTo>
                  <a:lnTo>
                    <a:pt x="259" y="188"/>
                  </a:lnTo>
                  <a:lnTo>
                    <a:pt x="261" y="182"/>
                  </a:lnTo>
                  <a:lnTo>
                    <a:pt x="268" y="195"/>
                  </a:lnTo>
                  <a:lnTo>
                    <a:pt x="265" y="197"/>
                  </a:lnTo>
                  <a:lnTo>
                    <a:pt x="264" y="203"/>
                  </a:lnTo>
                  <a:lnTo>
                    <a:pt x="258" y="208"/>
                  </a:lnTo>
                  <a:lnTo>
                    <a:pt x="251" y="208"/>
                  </a:lnTo>
                  <a:lnTo>
                    <a:pt x="233" y="201"/>
                  </a:lnTo>
                  <a:lnTo>
                    <a:pt x="216" y="192"/>
                  </a:lnTo>
                  <a:lnTo>
                    <a:pt x="216" y="189"/>
                  </a:lnTo>
                  <a:lnTo>
                    <a:pt x="211" y="188"/>
                  </a:lnTo>
                  <a:lnTo>
                    <a:pt x="205" y="190"/>
                  </a:lnTo>
                  <a:lnTo>
                    <a:pt x="192" y="184"/>
                  </a:lnTo>
                  <a:lnTo>
                    <a:pt x="192" y="179"/>
                  </a:lnTo>
                  <a:lnTo>
                    <a:pt x="194" y="175"/>
                  </a:lnTo>
                  <a:lnTo>
                    <a:pt x="197" y="170"/>
                  </a:lnTo>
                  <a:lnTo>
                    <a:pt x="193" y="170"/>
                  </a:lnTo>
                  <a:lnTo>
                    <a:pt x="192" y="176"/>
                  </a:lnTo>
                  <a:lnTo>
                    <a:pt x="186" y="178"/>
                  </a:lnTo>
                  <a:lnTo>
                    <a:pt x="177" y="171"/>
                  </a:lnTo>
                  <a:lnTo>
                    <a:pt x="175" y="167"/>
                  </a:lnTo>
                  <a:lnTo>
                    <a:pt x="175" y="161"/>
                  </a:lnTo>
                  <a:lnTo>
                    <a:pt x="180" y="160"/>
                  </a:lnTo>
                  <a:lnTo>
                    <a:pt x="185" y="155"/>
                  </a:lnTo>
                  <a:lnTo>
                    <a:pt x="180" y="154"/>
                  </a:lnTo>
                  <a:lnTo>
                    <a:pt x="174" y="150"/>
                  </a:lnTo>
                  <a:lnTo>
                    <a:pt x="168" y="156"/>
                  </a:lnTo>
                  <a:lnTo>
                    <a:pt x="161" y="155"/>
                  </a:lnTo>
                  <a:lnTo>
                    <a:pt x="149" y="158"/>
                  </a:lnTo>
                  <a:lnTo>
                    <a:pt x="139" y="149"/>
                  </a:lnTo>
                  <a:lnTo>
                    <a:pt x="144" y="150"/>
                  </a:lnTo>
                  <a:lnTo>
                    <a:pt x="153" y="149"/>
                  </a:lnTo>
                  <a:lnTo>
                    <a:pt x="149" y="142"/>
                  </a:lnTo>
                  <a:lnTo>
                    <a:pt x="139" y="132"/>
                  </a:lnTo>
                  <a:lnTo>
                    <a:pt x="130" y="131"/>
                  </a:lnTo>
                  <a:lnTo>
                    <a:pt x="127" y="126"/>
                  </a:lnTo>
                  <a:lnTo>
                    <a:pt x="118" y="121"/>
                  </a:lnTo>
                  <a:lnTo>
                    <a:pt x="107" y="121"/>
                  </a:lnTo>
                  <a:lnTo>
                    <a:pt x="102" y="120"/>
                  </a:lnTo>
                  <a:lnTo>
                    <a:pt x="98" y="109"/>
                  </a:lnTo>
                  <a:lnTo>
                    <a:pt x="103" y="105"/>
                  </a:lnTo>
                  <a:lnTo>
                    <a:pt x="115" y="106"/>
                  </a:lnTo>
                  <a:lnTo>
                    <a:pt x="126" y="101"/>
                  </a:lnTo>
                  <a:lnTo>
                    <a:pt x="116" y="97"/>
                  </a:lnTo>
                  <a:lnTo>
                    <a:pt x="107" y="99"/>
                  </a:lnTo>
                  <a:lnTo>
                    <a:pt x="105" y="97"/>
                  </a:lnTo>
                  <a:lnTo>
                    <a:pt x="103" y="90"/>
                  </a:lnTo>
                  <a:lnTo>
                    <a:pt x="97" y="95"/>
                  </a:lnTo>
                  <a:lnTo>
                    <a:pt x="93" y="87"/>
                  </a:lnTo>
                  <a:lnTo>
                    <a:pt x="83" y="79"/>
                  </a:lnTo>
                  <a:lnTo>
                    <a:pt x="81" y="82"/>
                  </a:lnTo>
                  <a:lnTo>
                    <a:pt x="77" y="77"/>
                  </a:lnTo>
                  <a:lnTo>
                    <a:pt x="71" y="83"/>
                  </a:lnTo>
                  <a:lnTo>
                    <a:pt x="64" y="77"/>
                  </a:lnTo>
                  <a:lnTo>
                    <a:pt x="65" y="68"/>
                  </a:lnTo>
                  <a:lnTo>
                    <a:pt x="69" y="64"/>
                  </a:lnTo>
                  <a:lnTo>
                    <a:pt x="65" y="64"/>
                  </a:lnTo>
                  <a:lnTo>
                    <a:pt x="58" y="59"/>
                  </a:lnTo>
                  <a:lnTo>
                    <a:pt x="55" y="68"/>
                  </a:lnTo>
                  <a:lnTo>
                    <a:pt x="48" y="59"/>
                  </a:lnTo>
                  <a:lnTo>
                    <a:pt x="44" y="59"/>
                  </a:lnTo>
                  <a:lnTo>
                    <a:pt x="39" y="56"/>
                  </a:lnTo>
                  <a:lnTo>
                    <a:pt x="35" y="64"/>
                  </a:lnTo>
                  <a:lnTo>
                    <a:pt x="30" y="62"/>
                  </a:lnTo>
                  <a:lnTo>
                    <a:pt x="27" y="59"/>
                  </a:lnTo>
                  <a:lnTo>
                    <a:pt x="30" y="55"/>
                  </a:lnTo>
                  <a:lnTo>
                    <a:pt x="30" y="47"/>
                  </a:lnTo>
                  <a:lnTo>
                    <a:pt x="25" y="43"/>
                  </a:lnTo>
                  <a:lnTo>
                    <a:pt x="24" y="37"/>
                  </a:lnTo>
                  <a:lnTo>
                    <a:pt x="32" y="33"/>
                  </a:lnTo>
                  <a:lnTo>
                    <a:pt x="41" y="34"/>
                  </a:lnTo>
                  <a:lnTo>
                    <a:pt x="44" y="40"/>
                  </a:lnTo>
                  <a:close/>
                </a:path>
              </a:pathLst>
            </a:custGeom>
            <a:grpFill/>
            <a:ln w="6350" cmpd="sng">
              <a:noFill/>
              <a:prstDash val="solid"/>
              <a:round/>
              <a:headEnd/>
              <a:tailEnd/>
            </a:ln>
          </p:spPr>
          <p:txBody>
            <a:bodyPr/>
            <a:lstStyle/>
            <a:p>
              <a:endParaRPr lang="en-US" dirty="0"/>
            </a:p>
          </p:txBody>
        </p:sp>
        <p:sp>
          <p:nvSpPr>
            <p:cNvPr id="285" name="Freeform 111">
              <a:extLst>
                <a:ext uri="{FF2B5EF4-FFF2-40B4-BE49-F238E27FC236}">
                  <a16:creationId xmlns:a16="http://schemas.microsoft.com/office/drawing/2014/main" id="{669BB90E-7D99-42BD-B717-47C14AFF8787}"/>
                </a:ext>
              </a:extLst>
            </p:cNvPr>
            <p:cNvSpPr>
              <a:spLocks noChangeAspect="1"/>
            </p:cNvSpPr>
            <p:nvPr/>
          </p:nvSpPr>
          <p:spPr bwMode="gray">
            <a:xfrm>
              <a:off x="7733164" y="2568405"/>
              <a:ext cx="97115" cy="89031"/>
            </a:xfrm>
            <a:custGeom>
              <a:avLst/>
              <a:gdLst/>
              <a:ahLst/>
              <a:cxnLst>
                <a:cxn ang="0">
                  <a:pos x="216" y="0"/>
                </a:cxn>
                <a:cxn ang="0">
                  <a:pos x="199" y="11"/>
                </a:cxn>
                <a:cxn ang="0">
                  <a:pos x="182" y="16"/>
                </a:cxn>
                <a:cxn ang="0">
                  <a:pos x="159" y="21"/>
                </a:cxn>
                <a:cxn ang="0">
                  <a:pos x="153" y="14"/>
                </a:cxn>
                <a:cxn ang="0">
                  <a:pos x="146" y="16"/>
                </a:cxn>
                <a:cxn ang="0">
                  <a:pos x="139" y="18"/>
                </a:cxn>
                <a:cxn ang="0">
                  <a:pos x="132" y="38"/>
                </a:cxn>
                <a:cxn ang="0">
                  <a:pos x="120" y="42"/>
                </a:cxn>
                <a:cxn ang="0">
                  <a:pos x="114" y="50"/>
                </a:cxn>
                <a:cxn ang="0">
                  <a:pos x="106" y="56"/>
                </a:cxn>
                <a:cxn ang="0">
                  <a:pos x="99" y="60"/>
                </a:cxn>
                <a:cxn ang="0">
                  <a:pos x="91" y="61"/>
                </a:cxn>
                <a:cxn ang="0">
                  <a:pos x="76" y="54"/>
                </a:cxn>
                <a:cxn ang="0">
                  <a:pos x="66" y="71"/>
                </a:cxn>
                <a:cxn ang="0">
                  <a:pos x="45" y="71"/>
                </a:cxn>
                <a:cxn ang="0">
                  <a:pos x="43" y="93"/>
                </a:cxn>
                <a:cxn ang="0">
                  <a:pos x="35" y="99"/>
                </a:cxn>
                <a:cxn ang="0">
                  <a:pos x="28" y="109"/>
                </a:cxn>
                <a:cxn ang="0">
                  <a:pos x="2" y="109"/>
                </a:cxn>
                <a:cxn ang="0">
                  <a:pos x="2" y="117"/>
                </a:cxn>
                <a:cxn ang="0">
                  <a:pos x="21" y="138"/>
                </a:cxn>
                <a:cxn ang="0">
                  <a:pos x="55" y="176"/>
                </a:cxn>
                <a:cxn ang="0">
                  <a:pos x="70" y="188"/>
                </a:cxn>
                <a:cxn ang="0">
                  <a:pos x="92" y="206"/>
                </a:cxn>
                <a:cxn ang="0">
                  <a:pos x="96" y="215"/>
                </a:cxn>
                <a:cxn ang="0">
                  <a:pos x="103" y="209"/>
                </a:cxn>
                <a:cxn ang="0">
                  <a:pos x="116" y="215"/>
                </a:cxn>
                <a:cxn ang="0">
                  <a:pos x="148" y="220"/>
                </a:cxn>
                <a:cxn ang="0">
                  <a:pos x="160" y="217"/>
                </a:cxn>
                <a:cxn ang="0">
                  <a:pos x="177" y="228"/>
                </a:cxn>
                <a:cxn ang="0">
                  <a:pos x="192" y="229"/>
                </a:cxn>
                <a:cxn ang="0">
                  <a:pos x="208" y="225"/>
                </a:cxn>
                <a:cxn ang="0">
                  <a:pos x="207" y="217"/>
                </a:cxn>
                <a:cxn ang="0">
                  <a:pos x="198" y="194"/>
                </a:cxn>
                <a:cxn ang="0">
                  <a:pos x="205" y="176"/>
                </a:cxn>
                <a:cxn ang="0">
                  <a:pos x="213" y="114"/>
                </a:cxn>
                <a:cxn ang="0">
                  <a:pos x="226" y="42"/>
                </a:cxn>
                <a:cxn ang="0">
                  <a:pos x="228" y="1"/>
                </a:cxn>
              </a:cxnLst>
              <a:rect l="0" t="0" r="r" b="b"/>
              <a:pathLst>
                <a:path w="228" h="229">
                  <a:moveTo>
                    <a:pt x="228" y="1"/>
                  </a:moveTo>
                  <a:lnTo>
                    <a:pt x="216" y="0"/>
                  </a:lnTo>
                  <a:lnTo>
                    <a:pt x="204" y="7"/>
                  </a:lnTo>
                  <a:lnTo>
                    <a:pt x="199" y="11"/>
                  </a:lnTo>
                  <a:lnTo>
                    <a:pt x="191" y="16"/>
                  </a:lnTo>
                  <a:lnTo>
                    <a:pt x="182" y="16"/>
                  </a:lnTo>
                  <a:lnTo>
                    <a:pt x="175" y="21"/>
                  </a:lnTo>
                  <a:lnTo>
                    <a:pt x="159" y="21"/>
                  </a:lnTo>
                  <a:lnTo>
                    <a:pt x="155" y="18"/>
                  </a:lnTo>
                  <a:lnTo>
                    <a:pt x="153" y="14"/>
                  </a:lnTo>
                  <a:lnTo>
                    <a:pt x="147" y="12"/>
                  </a:lnTo>
                  <a:lnTo>
                    <a:pt x="146" y="16"/>
                  </a:lnTo>
                  <a:lnTo>
                    <a:pt x="143" y="17"/>
                  </a:lnTo>
                  <a:lnTo>
                    <a:pt x="139" y="18"/>
                  </a:lnTo>
                  <a:lnTo>
                    <a:pt x="136" y="25"/>
                  </a:lnTo>
                  <a:lnTo>
                    <a:pt x="132" y="38"/>
                  </a:lnTo>
                  <a:lnTo>
                    <a:pt x="130" y="40"/>
                  </a:lnTo>
                  <a:lnTo>
                    <a:pt x="120" y="42"/>
                  </a:lnTo>
                  <a:lnTo>
                    <a:pt x="115" y="46"/>
                  </a:lnTo>
                  <a:lnTo>
                    <a:pt x="114" y="50"/>
                  </a:lnTo>
                  <a:lnTo>
                    <a:pt x="111" y="51"/>
                  </a:lnTo>
                  <a:lnTo>
                    <a:pt x="106" y="56"/>
                  </a:lnTo>
                  <a:lnTo>
                    <a:pt x="99" y="59"/>
                  </a:lnTo>
                  <a:lnTo>
                    <a:pt x="99" y="60"/>
                  </a:lnTo>
                  <a:lnTo>
                    <a:pt x="97" y="61"/>
                  </a:lnTo>
                  <a:lnTo>
                    <a:pt x="91" y="61"/>
                  </a:lnTo>
                  <a:lnTo>
                    <a:pt x="83" y="55"/>
                  </a:lnTo>
                  <a:lnTo>
                    <a:pt x="76" y="54"/>
                  </a:lnTo>
                  <a:lnTo>
                    <a:pt x="70" y="62"/>
                  </a:lnTo>
                  <a:lnTo>
                    <a:pt x="66" y="71"/>
                  </a:lnTo>
                  <a:lnTo>
                    <a:pt x="50" y="72"/>
                  </a:lnTo>
                  <a:lnTo>
                    <a:pt x="45" y="71"/>
                  </a:lnTo>
                  <a:lnTo>
                    <a:pt x="43" y="78"/>
                  </a:lnTo>
                  <a:lnTo>
                    <a:pt x="43" y="93"/>
                  </a:lnTo>
                  <a:lnTo>
                    <a:pt x="39" y="93"/>
                  </a:lnTo>
                  <a:lnTo>
                    <a:pt x="35" y="99"/>
                  </a:lnTo>
                  <a:lnTo>
                    <a:pt x="32" y="105"/>
                  </a:lnTo>
                  <a:lnTo>
                    <a:pt x="28" y="109"/>
                  </a:lnTo>
                  <a:lnTo>
                    <a:pt x="13" y="109"/>
                  </a:lnTo>
                  <a:lnTo>
                    <a:pt x="2" y="109"/>
                  </a:lnTo>
                  <a:lnTo>
                    <a:pt x="0" y="115"/>
                  </a:lnTo>
                  <a:lnTo>
                    <a:pt x="2" y="117"/>
                  </a:lnTo>
                  <a:lnTo>
                    <a:pt x="16" y="132"/>
                  </a:lnTo>
                  <a:lnTo>
                    <a:pt x="21" y="138"/>
                  </a:lnTo>
                  <a:lnTo>
                    <a:pt x="42" y="157"/>
                  </a:lnTo>
                  <a:lnTo>
                    <a:pt x="55" y="176"/>
                  </a:lnTo>
                  <a:lnTo>
                    <a:pt x="65" y="184"/>
                  </a:lnTo>
                  <a:lnTo>
                    <a:pt x="70" y="188"/>
                  </a:lnTo>
                  <a:lnTo>
                    <a:pt x="75" y="192"/>
                  </a:lnTo>
                  <a:lnTo>
                    <a:pt x="92" y="206"/>
                  </a:lnTo>
                  <a:lnTo>
                    <a:pt x="96" y="211"/>
                  </a:lnTo>
                  <a:lnTo>
                    <a:pt x="96" y="215"/>
                  </a:lnTo>
                  <a:lnTo>
                    <a:pt x="97" y="215"/>
                  </a:lnTo>
                  <a:lnTo>
                    <a:pt x="103" y="209"/>
                  </a:lnTo>
                  <a:lnTo>
                    <a:pt x="106" y="209"/>
                  </a:lnTo>
                  <a:lnTo>
                    <a:pt x="116" y="215"/>
                  </a:lnTo>
                  <a:lnTo>
                    <a:pt x="139" y="220"/>
                  </a:lnTo>
                  <a:lnTo>
                    <a:pt x="148" y="220"/>
                  </a:lnTo>
                  <a:lnTo>
                    <a:pt x="155" y="217"/>
                  </a:lnTo>
                  <a:lnTo>
                    <a:pt x="160" y="217"/>
                  </a:lnTo>
                  <a:lnTo>
                    <a:pt x="169" y="221"/>
                  </a:lnTo>
                  <a:lnTo>
                    <a:pt x="177" y="228"/>
                  </a:lnTo>
                  <a:lnTo>
                    <a:pt x="182" y="229"/>
                  </a:lnTo>
                  <a:lnTo>
                    <a:pt x="192" y="229"/>
                  </a:lnTo>
                  <a:lnTo>
                    <a:pt x="204" y="227"/>
                  </a:lnTo>
                  <a:lnTo>
                    <a:pt x="208" y="225"/>
                  </a:lnTo>
                  <a:lnTo>
                    <a:pt x="208" y="223"/>
                  </a:lnTo>
                  <a:lnTo>
                    <a:pt x="207" y="217"/>
                  </a:lnTo>
                  <a:lnTo>
                    <a:pt x="199" y="206"/>
                  </a:lnTo>
                  <a:lnTo>
                    <a:pt x="198" y="194"/>
                  </a:lnTo>
                  <a:lnTo>
                    <a:pt x="204" y="186"/>
                  </a:lnTo>
                  <a:lnTo>
                    <a:pt x="205" y="176"/>
                  </a:lnTo>
                  <a:lnTo>
                    <a:pt x="208" y="151"/>
                  </a:lnTo>
                  <a:lnTo>
                    <a:pt x="213" y="114"/>
                  </a:lnTo>
                  <a:lnTo>
                    <a:pt x="213" y="81"/>
                  </a:lnTo>
                  <a:lnTo>
                    <a:pt x="226" y="42"/>
                  </a:lnTo>
                  <a:lnTo>
                    <a:pt x="228" y="23"/>
                  </a:lnTo>
                  <a:lnTo>
                    <a:pt x="228" y="1"/>
                  </a:lnTo>
                  <a:close/>
                </a:path>
              </a:pathLst>
            </a:custGeom>
            <a:grpFill/>
            <a:ln w="6350" cmpd="sng">
              <a:noFill/>
              <a:prstDash val="solid"/>
              <a:round/>
              <a:headEnd/>
              <a:tailEnd/>
            </a:ln>
          </p:spPr>
          <p:txBody>
            <a:bodyPr/>
            <a:lstStyle/>
            <a:p>
              <a:endParaRPr lang="en-US" dirty="0"/>
            </a:p>
          </p:txBody>
        </p:sp>
        <p:sp>
          <p:nvSpPr>
            <p:cNvPr id="286" name="Freeform 112">
              <a:extLst>
                <a:ext uri="{FF2B5EF4-FFF2-40B4-BE49-F238E27FC236}">
                  <a16:creationId xmlns:a16="http://schemas.microsoft.com/office/drawing/2014/main" id="{8B559B5D-4C38-4952-81D2-C665B7103ADE}"/>
                </a:ext>
              </a:extLst>
            </p:cNvPr>
            <p:cNvSpPr>
              <a:spLocks noChangeAspect="1"/>
            </p:cNvSpPr>
            <p:nvPr/>
          </p:nvSpPr>
          <p:spPr bwMode="gray">
            <a:xfrm>
              <a:off x="7835673" y="2679019"/>
              <a:ext cx="129485" cy="51260"/>
            </a:xfrm>
            <a:custGeom>
              <a:avLst/>
              <a:gdLst/>
              <a:ahLst/>
              <a:cxnLst>
                <a:cxn ang="0">
                  <a:pos x="20" y="1"/>
                </a:cxn>
                <a:cxn ang="0">
                  <a:pos x="6" y="8"/>
                </a:cxn>
                <a:cxn ang="0">
                  <a:pos x="16" y="30"/>
                </a:cxn>
                <a:cxn ang="0">
                  <a:pos x="10" y="43"/>
                </a:cxn>
                <a:cxn ang="0">
                  <a:pos x="1" y="68"/>
                </a:cxn>
                <a:cxn ang="0">
                  <a:pos x="7" y="79"/>
                </a:cxn>
                <a:cxn ang="0">
                  <a:pos x="22" y="69"/>
                </a:cxn>
                <a:cxn ang="0">
                  <a:pos x="56" y="78"/>
                </a:cxn>
                <a:cxn ang="0">
                  <a:pos x="72" y="84"/>
                </a:cxn>
                <a:cxn ang="0">
                  <a:pos x="89" y="108"/>
                </a:cxn>
                <a:cxn ang="0">
                  <a:pos x="106" y="100"/>
                </a:cxn>
                <a:cxn ang="0">
                  <a:pos x="112" y="127"/>
                </a:cxn>
                <a:cxn ang="0">
                  <a:pos x="132" y="129"/>
                </a:cxn>
                <a:cxn ang="0">
                  <a:pos x="153" y="106"/>
                </a:cxn>
                <a:cxn ang="0">
                  <a:pos x="136" y="91"/>
                </a:cxn>
                <a:cxn ang="0">
                  <a:pos x="136" y="78"/>
                </a:cxn>
                <a:cxn ang="0">
                  <a:pos x="155" y="69"/>
                </a:cxn>
                <a:cxn ang="0">
                  <a:pos x="181" y="41"/>
                </a:cxn>
                <a:cxn ang="0">
                  <a:pos x="195" y="33"/>
                </a:cxn>
                <a:cxn ang="0">
                  <a:pos x="216" y="43"/>
                </a:cxn>
                <a:cxn ang="0">
                  <a:pos x="253" y="61"/>
                </a:cxn>
                <a:cxn ang="0">
                  <a:pos x="265" y="68"/>
                </a:cxn>
                <a:cxn ang="0">
                  <a:pos x="250" y="82"/>
                </a:cxn>
                <a:cxn ang="0">
                  <a:pos x="254" y="107"/>
                </a:cxn>
                <a:cxn ang="0">
                  <a:pos x="273" y="123"/>
                </a:cxn>
                <a:cxn ang="0">
                  <a:pos x="282" y="105"/>
                </a:cxn>
                <a:cxn ang="0">
                  <a:pos x="294" y="105"/>
                </a:cxn>
                <a:cxn ang="0">
                  <a:pos x="309" y="84"/>
                </a:cxn>
                <a:cxn ang="0">
                  <a:pos x="304" y="74"/>
                </a:cxn>
                <a:cxn ang="0">
                  <a:pos x="295" y="63"/>
                </a:cxn>
                <a:cxn ang="0">
                  <a:pos x="289" y="46"/>
                </a:cxn>
                <a:cxn ang="0">
                  <a:pos x="259" y="17"/>
                </a:cxn>
                <a:cxn ang="0">
                  <a:pos x="223" y="10"/>
                </a:cxn>
                <a:cxn ang="0">
                  <a:pos x="184" y="0"/>
                </a:cxn>
                <a:cxn ang="0">
                  <a:pos x="170" y="11"/>
                </a:cxn>
                <a:cxn ang="0">
                  <a:pos x="160" y="29"/>
                </a:cxn>
                <a:cxn ang="0">
                  <a:pos x="151" y="19"/>
                </a:cxn>
                <a:cxn ang="0">
                  <a:pos x="114" y="34"/>
                </a:cxn>
                <a:cxn ang="0">
                  <a:pos x="98" y="43"/>
                </a:cxn>
                <a:cxn ang="0">
                  <a:pos x="68" y="33"/>
                </a:cxn>
                <a:cxn ang="0">
                  <a:pos x="44" y="22"/>
                </a:cxn>
                <a:cxn ang="0">
                  <a:pos x="34" y="7"/>
                </a:cxn>
              </a:cxnLst>
              <a:rect l="0" t="0" r="r" b="b"/>
              <a:pathLst>
                <a:path w="309" h="130">
                  <a:moveTo>
                    <a:pt x="22" y="0"/>
                  </a:moveTo>
                  <a:lnTo>
                    <a:pt x="22" y="1"/>
                  </a:lnTo>
                  <a:lnTo>
                    <a:pt x="20" y="1"/>
                  </a:lnTo>
                  <a:lnTo>
                    <a:pt x="17" y="0"/>
                  </a:lnTo>
                  <a:lnTo>
                    <a:pt x="14" y="0"/>
                  </a:lnTo>
                  <a:lnTo>
                    <a:pt x="6" y="8"/>
                  </a:lnTo>
                  <a:lnTo>
                    <a:pt x="5" y="22"/>
                  </a:lnTo>
                  <a:lnTo>
                    <a:pt x="12" y="27"/>
                  </a:lnTo>
                  <a:lnTo>
                    <a:pt x="16" y="30"/>
                  </a:lnTo>
                  <a:lnTo>
                    <a:pt x="15" y="34"/>
                  </a:lnTo>
                  <a:lnTo>
                    <a:pt x="11" y="39"/>
                  </a:lnTo>
                  <a:lnTo>
                    <a:pt x="10" y="43"/>
                  </a:lnTo>
                  <a:lnTo>
                    <a:pt x="10" y="54"/>
                  </a:lnTo>
                  <a:lnTo>
                    <a:pt x="7" y="60"/>
                  </a:lnTo>
                  <a:lnTo>
                    <a:pt x="1" y="68"/>
                  </a:lnTo>
                  <a:lnTo>
                    <a:pt x="0" y="68"/>
                  </a:lnTo>
                  <a:lnTo>
                    <a:pt x="6" y="79"/>
                  </a:lnTo>
                  <a:lnTo>
                    <a:pt x="7" y="79"/>
                  </a:lnTo>
                  <a:lnTo>
                    <a:pt x="10" y="72"/>
                  </a:lnTo>
                  <a:lnTo>
                    <a:pt x="12" y="69"/>
                  </a:lnTo>
                  <a:lnTo>
                    <a:pt x="22" y="69"/>
                  </a:lnTo>
                  <a:lnTo>
                    <a:pt x="39" y="72"/>
                  </a:lnTo>
                  <a:lnTo>
                    <a:pt x="46" y="73"/>
                  </a:lnTo>
                  <a:lnTo>
                    <a:pt x="56" y="78"/>
                  </a:lnTo>
                  <a:lnTo>
                    <a:pt x="65" y="78"/>
                  </a:lnTo>
                  <a:lnTo>
                    <a:pt x="68" y="79"/>
                  </a:lnTo>
                  <a:lnTo>
                    <a:pt x="72" y="84"/>
                  </a:lnTo>
                  <a:lnTo>
                    <a:pt x="77" y="93"/>
                  </a:lnTo>
                  <a:lnTo>
                    <a:pt x="82" y="100"/>
                  </a:lnTo>
                  <a:lnTo>
                    <a:pt x="89" y="108"/>
                  </a:lnTo>
                  <a:lnTo>
                    <a:pt x="95" y="108"/>
                  </a:lnTo>
                  <a:lnTo>
                    <a:pt x="100" y="101"/>
                  </a:lnTo>
                  <a:lnTo>
                    <a:pt x="106" y="100"/>
                  </a:lnTo>
                  <a:lnTo>
                    <a:pt x="109" y="108"/>
                  </a:lnTo>
                  <a:lnTo>
                    <a:pt x="110" y="117"/>
                  </a:lnTo>
                  <a:lnTo>
                    <a:pt x="112" y="127"/>
                  </a:lnTo>
                  <a:lnTo>
                    <a:pt x="114" y="129"/>
                  </a:lnTo>
                  <a:lnTo>
                    <a:pt x="127" y="130"/>
                  </a:lnTo>
                  <a:lnTo>
                    <a:pt x="132" y="129"/>
                  </a:lnTo>
                  <a:lnTo>
                    <a:pt x="148" y="119"/>
                  </a:lnTo>
                  <a:lnTo>
                    <a:pt x="155" y="113"/>
                  </a:lnTo>
                  <a:lnTo>
                    <a:pt x="153" y="106"/>
                  </a:lnTo>
                  <a:lnTo>
                    <a:pt x="148" y="104"/>
                  </a:lnTo>
                  <a:lnTo>
                    <a:pt x="144" y="99"/>
                  </a:lnTo>
                  <a:lnTo>
                    <a:pt x="136" y="91"/>
                  </a:lnTo>
                  <a:lnTo>
                    <a:pt x="133" y="88"/>
                  </a:lnTo>
                  <a:lnTo>
                    <a:pt x="133" y="84"/>
                  </a:lnTo>
                  <a:lnTo>
                    <a:pt x="136" y="78"/>
                  </a:lnTo>
                  <a:lnTo>
                    <a:pt x="144" y="72"/>
                  </a:lnTo>
                  <a:lnTo>
                    <a:pt x="151" y="69"/>
                  </a:lnTo>
                  <a:lnTo>
                    <a:pt x="155" y="69"/>
                  </a:lnTo>
                  <a:lnTo>
                    <a:pt x="164" y="65"/>
                  </a:lnTo>
                  <a:lnTo>
                    <a:pt x="172" y="55"/>
                  </a:lnTo>
                  <a:lnTo>
                    <a:pt x="181" y="41"/>
                  </a:lnTo>
                  <a:lnTo>
                    <a:pt x="183" y="38"/>
                  </a:lnTo>
                  <a:lnTo>
                    <a:pt x="186" y="36"/>
                  </a:lnTo>
                  <a:lnTo>
                    <a:pt x="195" y="33"/>
                  </a:lnTo>
                  <a:lnTo>
                    <a:pt x="199" y="33"/>
                  </a:lnTo>
                  <a:lnTo>
                    <a:pt x="203" y="34"/>
                  </a:lnTo>
                  <a:lnTo>
                    <a:pt x="216" y="43"/>
                  </a:lnTo>
                  <a:lnTo>
                    <a:pt x="234" y="51"/>
                  </a:lnTo>
                  <a:lnTo>
                    <a:pt x="244" y="63"/>
                  </a:lnTo>
                  <a:lnTo>
                    <a:pt x="253" y="61"/>
                  </a:lnTo>
                  <a:lnTo>
                    <a:pt x="259" y="61"/>
                  </a:lnTo>
                  <a:lnTo>
                    <a:pt x="264" y="66"/>
                  </a:lnTo>
                  <a:lnTo>
                    <a:pt x="265" y="68"/>
                  </a:lnTo>
                  <a:lnTo>
                    <a:pt x="260" y="68"/>
                  </a:lnTo>
                  <a:lnTo>
                    <a:pt x="251" y="77"/>
                  </a:lnTo>
                  <a:lnTo>
                    <a:pt x="250" y="82"/>
                  </a:lnTo>
                  <a:lnTo>
                    <a:pt x="249" y="90"/>
                  </a:lnTo>
                  <a:lnTo>
                    <a:pt x="250" y="101"/>
                  </a:lnTo>
                  <a:lnTo>
                    <a:pt x="254" y="107"/>
                  </a:lnTo>
                  <a:lnTo>
                    <a:pt x="264" y="118"/>
                  </a:lnTo>
                  <a:lnTo>
                    <a:pt x="271" y="123"/>
                  </a:lnTo>
                  <a:lnTo>
                    <a:pt x="273" y="123"/>
                  </a:lnTo>
                  <a:lnTo>
                    <a:pt x="273" y="118"/>
                  </a:lnTo>
                  <a:lnTo>
                    <a:pt x="281" y="113"/>
                  </a:lnTo>
                  <a:lnTo>
                    <a:pt x="282" y="105"/>
                  </a:lnTo>
                  <a:lnTo>
                    <a:pt x="284" y="105"/>
                  </a:lnTo>
                  <a:lnTo>
                    <a:pt x="290" y="108"/>
                  </a:lnTo>
                  <a:lnTo>
                    <a:pt x="294" y="105"/>
                  </a:lnTo>
                  <a:lnTo>
                    <a:pt x="303" y="93"/>
                  </a:lnTo>
                  <a:lnTo>
                    <a:pt x="309" y="88"/>
                  </a:lnTo>
                  <a:lnTo>
                    <a:pt x="309" y="84"/>
                  </a:lnTo>
                  <a:lnTo>
                    <a:pt x="305" y="82"/>
                  </a:lnTo>
                  <a:lnTo>
                    <a:pt x="304" y="80"/>
                  </a:lnTo>
                  <a:lnTo>
                    <a:pt x="304" y="74"/>
                  </a:lnTo>
                  <a:lnTo>
                    <a:pt x="300" y="68"/>
                  </a:lnTo>
                  <a:lnTo>
                    <a:pt x="295" y="66"/>
                  </a:lnTo>
                  <a:lnTo>
                    <a:pt x="295" y="63"/>
                  </a:lnTo>
                  <a:lnTo>
                    <a:pt x="297" y="55"/>
                  </a:lnTo>
                  <a:lnTo>
                    <a:pt x="298" y="52"/>
                  </a:lnTo>
                  <a:lnTo>
                    <a:pt x="289" y="46"/>
                  </a:lnTo>
                  <a:lnTo>
                    <a:pt x="280" y="34"/>
                  </a:lnTo>
                  <a:lnTo>
                    <a:pt x="275" y="32"/>
                  </a:lnTo>
                  <a:lnTo>
                    <a:pt x="259" y="17"/>
                  </a:lnTo>
                  <a:lnTo>
                    <a:pt x="249" y="13"/>
                  </a:lnTo>
                  <a:lnTo>
                    <a:pt x="238" y="11"/>
                  </a:lnTo>
                  <a:lnTo>
                    <a:pt x="223" y="10"/>
                  </a:lnTo>
                  <a:lnTo>
                    <a:pt x="212" y="6"/>
                  </a:lnTo>
                  <a:lnTo>
                    <a:pt x="203" y="1"/>
                  </a:lnTo>
                  <a:lnTo>
                    <a:pt x="184" y="0"/>
                  </a:lnTo>
                  <a:lnTo>
                    <a:pt x="178" y="2"/>
                  </a:lnTo>
                  <a:lnTo>
                    <a:pt x="176" y="4"/>
                  </a:lnTo>
                  <a:lnTo>
                    <a:pt x="170" y="11"/>
                  </a:lnTo>
                  <a:lnTo>
                    <a:pt x="168" y="26"/>
                  </a:lnTo>
                  <a:lnTo>
                    <a:pt x="162" y="29"/>
                  </a:lnTo>
                  <a:lnTo>
                    <a:pt x="160" y="29"/>
                  </a:lnTo>
                  <a:lnTo>
                    <a:pt x="160" y="21"/>
                  </a:lnTo>
                  <a:lnTo>
                    <a:pt x="155" y="19"/>
                  </a:lnTo>
                  <a:lnTo>
                    <a:pt x="151" y="19"/>
                  </a:lnTo>
                  <a:lnTo>
                    <a:pt x="133" y="29"/>
                  </a:lnTo>
                  <a:lnTo>
                    <a:pt x="118" y="32"/>
                  </a:lnTo>
                  <a:lnTo>
                    <a:pt x="114" y="34"/>
                  </a:lnTo>
                  <a:lnTo>
                    <a:pt x="107" y="41"/>
                  </a:lnTo>
                  <a:lnTo>
                    <a:pt x="103" y="43"/>
                  </a:lnTo>
                  <a:lnTo>
                    <a:pt x="98" y="43"/>
                  </a:lnTo>
                  <a:lnTo>
                    <a:pt x="89" y="41"/>
                  </a:lnTo>
                  <a:lnTo>
                    <a:pt x="72" y="34"/>
                  </a:lnTo>
                  <a:lnTo>
                    <a:pt x="68" y="33"/>
                  </a:lnTo>
                  <a:lnTo>
                    <a:pt x="46" y="33"/>
                  </a:lnTo>
                  <a:lnTo>
                    <a:pt x="44" y="28"/>
                  </a:lnTo>
                  <a:lnTo>
                    <a:pt x="44" y="22"/>
                  </a:lnTo>
                  <a:lnTo>
                    <a:pt x="38" y="18"/>
                  </a:lnTo>
                  <a:lnTo>
                    <a:pt x="36" y="8"/>
                  </a:lnTo>
                  <a:lnTo>
                    <a:pt x="34" y="7"/>
                  </a:lnTo>
                  <a:lnTo>
                    <a:pt x="26" y="4"/>
                  </a:lnTo>
                  <a:lnTo>
                    <a:pt x="22" y="0"/>
                  </a:lnTo>
                  <a:close/>
                </a:path>
              </a:pathLst>
            </a:custGeom>
            <a:grpFill/>
            <a:ln w="6350" cmpd="sng">
              <a:noFill/>
              <a:prstDash val="solid"/>
              <a:round/>
              <a:headEnd/>
              <a:tailEnd/>
            </a:ln>
          </p:spPr>
          <p:txBody>
            <a:bodyPr/>
            <a:lstStyle/>
            <a:p>
              <a:endParaRPr lang="en-US" dirty="0"/>
            </a:p>
          </p:txBody>
        </p:sp>
        <p:sp>
          <p:nvSpPr>
            <p:cNvPr id="287" name="Freeform 113">
              <a:extLst>
                <a:ext uri="{FF2B5EF4-FFF2-40B4-BE49-F238E27FC236}">
                  <a16:creationId xmlns:a16="http://schemas.microsoft.com/office/drawing/2014/main" id="{38726420-8AFA-4A40-A85F-D614311BDB4D}"/>
                </a:ext>
              </a:extLst>
            </p:cNvPr>
            <p:cNvSpPr>
              <a:spLocks noChangeAspect="1"/>
            </p:cNvSpPr>
            <p:nvPr/>
          </p:nvSpPr>
          <p:spPr bwMode="gray">
            <a:xfrm>
              <a:off x="7630655" y="2506354"/>
              <a:ext cx="86323" cy="89031"/>
            </a:xfrm>
            <a:custGeom>
              <a:avLst/>
              <a:gdLst/>
              <a:ahLst/>
              <a:cxnLst>
                <a:cxn ang="0">
                  <a:pos x="69" y="0"/>
                </a:cxn>
                <a:cxn ang="0">
                  <a:pos x="39" y="27"/>
                </a:cxn>
                <a:cxn ang="0">
                  <a:pos x="61" y="50"/>
                </a:cxn>
                <a:cxn ang="0">
                  <a:pos x="80" y="68"/>
                </a:cxn>
                <a:cxn ang="0">
                  <a:pos x="92" y="82"/>
                </a:cxn>
                <a:cxn ang="0">
                  <a:pos x="90" y="97"/>
                </a:cxn>
                <a:cxn ang="0">
                  <a:pos x="67" y="96"/>
                </a:cxn>
                <a:cxn ang="0">
                  <a:pos x="16" y="134"/>
                </a:cxn>
                <a:cxn ang="0">
                  <a:pos x="8" y="147"/>
                </a:cxn>
                <a:cxn ang="0">
                  <a:pos x="5" y="152"/>
                </a:cxn>
                <a:cxn ang="0">
                  <a:pos x="7" y="162"/>
                </a:cxn>
                <a:cxn ang="0">
                  <a:pos x="2" y="180"/>
                </a:cxn>
                <a:cxn ang="0">
                  <a:pos x="3" y="185"/>
                </a:cxn>
                <a:cxn ang="0">
                  <a:pos x="8" y="190"/>
                </a:cxn>
                <a:cxn ang="0">
                  <a:pos x="17" y="196"/>
                </a:cxn>
                <a:cxn ang="0">
                  <a:pos x="36" y="210"/>
                </a:cxn>
                <a:cxn ang="0">
                  <a:pos x="53" y="218"/>
                </a:cxn>
                <a:cxn ang="0">
                  <a:pos x="84" y="219"/>
                </a:cxn>
                <a:cxn ang="0">
                  <a:pos x="108" y="224"/>
                </a:cxn>
                <a:cxn ang="0">
                  <a:pos x="117" y="224"/>
                </a:cxn>
                <a:cxn ang="0">
                  <a:pos x="130" y="212"/>
                </a:cxn>
                <a:cxn ang="0">
                  <a:pos x="141" y="203"/>
                </a:cxn>
                <a:cxn ang="0">
                  <a:pos x="145" y="193"/>
                </a:cxn>
                <a:cxn ang="0">
                  <a:pos x="151" y="188"/>
                </a:cxn>
                <a:cxn ang="0">
                  <a:pos x="161" y="178"/>
                </a:cxn>
                <a:cxn ang="0">
                  <a:pos x="158" y="169"/>
                </a:cxn>
                <a:cxn ang="0">
                  <a:pos x="157" y="164"/>
                </a:cxn>
                <a:cxn ang="0">
                  <a:pos x="167" y="153"/>
                </a:cxn>
                <a:cxn ang="0">
                  <a:pos x="173" y="151"/>
                </a:cxn>
                <a:cxn ang="0">
                  <a:pos x="202" y="129"/>
                </a:cxn>
                <a:cxn ang="0">
                  <a:pos x="207" y="119"/>
                </a:cxn>
                <a:cxn ang="0">
                  <a:pos x="205" y="117"/>
                </a:cxn>
                <a:cxn ang="0">
                  <a:pos x="203" y="113"/>
                </a:cxn>
                <a:cxn ang="0">
                  <a:pos x="190" y="117"/>
                </a:cxn>
                <a:cxn ang="0">
                  <a:pos x="181" y="112"/>
                </a:cxn>
                <a:cxn ang="0">
                  <a:pos x="179" y="107"/>
                </a:cxn>
                <a:cxn ang="0">
                  <a:pos x="158" y="103"/>
                </a:cxn>
                <a:cxn ang="0">
                  <a:pos x="161" y="69"/>
                </a:cxn>
              </a:cxnLst>
              <a:rect l="0" t="0" r="r" b="b"/>
              <a:pathLst>
                <a:path w="207" h="228">
                  <a:moveTo>
                    <a:pt x="162" y="0"/>
                  </a:moveTo>
                  <a:lnTo>
                    <a:pt x="69" y="0"/>
                  </a:lnTo>
                  <a:lnTo>
                    <a:pt x="69" y="27"/>
                  </a:lnTo>
                  <a:lnTo>
                    <a:pt x="39" y="27"/>
                  </a:lnTo>
                  <a:lnTo>
                    <a:pt x="36" y="25"/>
                  </a:lnTo>
                  <a:lnTo>
                    <a:pt x="61" y="50"/>
                  </a:lnTo>
                  <a:lnTo>
                    <a:pt x="77" y="60"/>
                  </a:lnTo>
                  <a:lnTo>
                    <a:pt x="80" y="68"/>
                  </a:lnTo>
                  <a:lnTo>
                    <a:pt x="89" y="77"/>
                  </a:lnTo>
                  <a:lnTo>
                    <a:pt x="92" y="82"/>
                  </a:lnTo>
                  <a:lnTo>
                    <a:pt x="91" y="95"/>
                  </a:lnTo>
                  <a:lnTo>
                    <a:pt x="90" y="97"/>
                  </a:lnTo>
                  <a:lnTo>
                    <a:pt x="89" y="96"/>
                  </a:lnTo>
                  <a:lnTo>
                    <a:pt x="67" y="96"/>
                  </a:lnTo>
                  <a:lnTo>
                    <a:pt x="39" y="97"/>
                  </a:lnTo>
                  <a:lnTo>
                    <a:pt x="16" y="134"/>
                  </a:lnTo>
                  <a:lnTo>
                    <a:pt x="16" y="136"/>
                  </a:lnTo>
                  <a:lnTo>
                    <a:pt x="8" y="147"/>
                  </a:lnTo>
                  <a:lnTo>
                    <a:pt x="7" y="152"/>
                  </a:lnTo>
                  <a:lnTo>
                    <a:pt x="5" y="152"/>
                  </a:lnTo>
                  <a:lnTo>
                    <a:pt x="7" y="160"/>
                  </a:lnTo>
                  <a:lnTo>
                    <a:pt x="7" y="162"/>
                  </a:lnTo>
                  <a:lnTo>
                    <a:pt x="3" y="166"/>
                  </a:lnTo>
                  <a:lnTo>
                    <a:pt x="2" y="180"/>
                  </a:lnTo>
                  <a:lnTo>
                    <a:pt x="0" y="182"/>
                  </a:lnTo>
                  <a:lnTo>
                    <a:pt x="3" y="185"/>
                  </a:lnTo>
                  <a:lnTo>
                    <a:pt x="7" y="188"/>
                  </a:lnTo>
                  <a:lnTo>
                    <a:pt x="8" y="190"/>
                  </a:lnTo>
                  <a:lnTo>
                    <a:pt x="16" y="195"/>
                  </a:lnTo>
                  <a:lnTo>
                    <a:pt x="17" y="196"/>
                  </a:lnTo>
                  <a:lnTo>
                    <a:pt x="30" y="207"/>
                  </a:lnTo>
                  <a:lnTo>
                    <a:pt x="36" y="210"/>
                  </a:lnTo>
                  <a:lnTo>
                    <a:pt x="45" y="216"/>
                  </a:lnTo>
                  <a:lnTo>
                    <a:pt x="53" y="218"/>
                  </a:lnTo>
                  <a:lnTo>
                    <a:pt x="64" y="219"/>
                  </a:lnTo>
                  <a:lnTo>
                    <a:pt x="84" y="219"/>
                  </a:lnTo>
                  <a:lnTo>
                    <a:pt x="94" y="221"/>
                  </a:lnTo>
                  <a:lnTo>
                    <a:pt x="108" y="224"/>
                  </a:lnTo>
                  <a:lnTo>
                    <a:pt x="116" y="228"/>
                  </a:lnTo>
                  <a:lnTo>
                    <a:pt x="117" y="224"/>
                  </a:lnTo>
                  <a:lnTo>
                    <a:pt x="122" y="214"/>
                  </a:lnTo>
                  <a:lnTo>
                    <a:pt x="130" y="212"/>
                  </a:lnTo>
                  <a:lnTo>
                    <a:pt x="134" y="206"/>
                  </a:lnTo>
                  <a:lnTo>
                    <a:pt x="141" y="203"/>
                  </a:lnTo>
                  <a:lnTo>
                    <a:pt x="144" y="200"/>
                  </a:lnTo>
                  <a:lnTo>
                    <a:pt x="145" y="193"/>
                  </a:lnTo>
                  <a:lnTo>
                    <a:pt x="147" y="188"/>
                  </a:lnTo>
                  <a:lnTo>
                    <a:pt x="151" y="188"/>
                  </a:lnTo>
                  <a:lnTo>
                    <a:pt x="152" y="183"/>
                  </a:lnTo>
                  <a:lnTo>
                    <a:pt x="161" y="178"/>
                  </a:lnTo>
                  <a:lnTo>
                    <a:pt x="161" y="174"/>
                  </a:lnTo>
                  <a:lnTo>
                    <a:pt x="158" y="169"/>
                  </a:lnTo>
                  <a:lnTo>
                    <a:pt x="157" y="168"/>
                  </a:lnTo>
                  <a:lnTo>
                    <a:pt x="157" y="164"/>
                  </a:lnTo>
                  <a:lnTo>
                    <a:pt x="158" y="161"/>
                  </a:lnTo>
                  <a:lnTo>
                    <a:pt x="167" y="153"/>
                  </a:lnTo>
                  <a:lnTo>
                    <a:pt x="168" y="152"/>
                  </a:lnTo>
                  <a:lnTo>
                    <a:pt x="173" y="151"/>
                  </a:lnTo>
                  <a:lnTo>
                    <a:pt x="184" y="141"/>
                  </a:lnTo>
                  <a:lnTo>
                    <a:pt x="202" y="129"/>
                  </a:lnTo>
                  <a:lnTo>
                    <a:pt x="205" y="123"/>
                  </a:lnTo>
                  <a:lnTo>
                    <a:pt x="207" y="119"/>
                  </a:lnTo>
                  <a:lnTo>
                    <a:pt x="207" y="118"/>
                  </a:lnTo>
                  <a:lnTo>
                    <a:pt x="205" y="117"/>
                  </a:lnTo>
                  <a:lnTo>
                    <a:pt x="205" y="117"/>
                  </a:lnTo>
                  <a:lnTo>
                    <a:pt x="203" y="113"/>
                  </a:lnTo>
                  <a:lnTo>
                    <a:pt x="197" y="112"/>
                  </a:lnTo>
                  <a:lnTo>
                    <a:pt x="190" y="117"/>
                  </a:lnTo>
                  <a:lnTo>
                    <a:pt x="188" y="117"/>
                  </a:lnTo>
                  <a:lnTo>
                    <a:pt x="181" y="112"/>
                  </a:lnTo>
                  <a:lnTo>
                    <a:pt x="178" y="107"/>
                  </a:lnTo>
                  <a:lnTo>
                    <a:pt x="179" y="107"/>
                  </a:lnTo>
                  <a:lnTo>
                    <a:pt x="167" y="107"/>
                  </a:lnTo>
                  <a:lnTo>
                    <a:pt x="158" y="103"/>
                  </a:lnTo>
                  <a:lnTo>
                    <a:pt x="160" y="102"/>
                  </a:lnTo>
                  <a:lnTo>
                    <a:pt x="161" y="69"/>
                  </a:lnTo>
                  <a:lnTo>
                    <a:pt x="162" y="0"/>
                  </a:lnTo>
                  <a:close/>
                </a:path>
              </a:pathLst>
            </a:custGeom>
            <a:grpFill/>
            <a:ln w="6350" cmpd="sng">
              <a:noFill/>
              <a:prstDash val="solid"/>
              <a:round/>
              <a:headEnd/>
              <a:tailEnd/>
            </a:ln>
          </p:spPr>
          <p:txBody>
            <a:bodyPr/>
            <a:lstStyle/>
            <a:p>
              <a:endParaRPr lang="en-US" dirty="0"/>
            </a:p>
          </p:txBody>
        </p:sp>
        <p:sp>
          <p:nvSpPr>
            <p:cNvPr id="288" name="Freeform 114">
              <a:extLst>
                <a:ext uri="{FF2B5EF4-FFF2-40B4-BE49-F238E27FC236}">
                  <a16:creationId xmlns:a16="http://schemas.microsoft.com/office/drawing/2014/main" id="{2F8C5B1F-998F-4D61-87FA-C30D4144FE6E}"/>
                </a:ext>
              </a:extLst>
            </p:cNvPr>
            <p:cNvSpPr>
              <a:spLocks noChangeAspect="1"/>
            </p:cNvSpPr>
            <p:nvPr/>
          </p:nvSpPr>
          <p:spPr bwMode="gray">
            <a:xfrm>
              <a:off x="7695398" y="2495561"/>
              <a:ext cx="26976" cy="53959"/>
            </a:xfrm>
            <a:custGeom>
              <a:avLst/>
              <a:gdLst/>
              <a:ahLst/>
              <a:cxnLst>
                <a:cxn ang="0">
                  <a:pos x="45" y="1"/>
                </a:cxn>
                <a:cxn ang="0">
                  <a:pos x="39" y="0"/>
                </a:cxn>
                <a:cxn ang="0">
                  <a:pos x="36" y="2"/>
                </a:cxn>
                <a:cxn ang="0">
                  <a:pos x="21" y="29"/>
                </a:cxn>
                <a:cxn ang="0">
                  <a:pos x="16" y="29"/>
                </a:cxn>
                <a:cxn ang="0">
                  <a:pos x="4" y="33"/>
                </a:cxn>
                <a:cxn ang="0">
                  <a:pos x="3" y="102"/>
                </a:cxn>
                <a:cxn ang="0">
                  <a:pos x="2" y="135"/>
                </a:cxn>
                <a:cxn ang="0">
                  <a:pos x="0" y="136"/>
                </a:cxn>
                <a:cxn ang="0">
                  <a:pos x="9" y="140"/>
                </a:cxn>
                <a:cxn ang="0">
                  <a:pos x="21" y="140"/>
                </a:cxn>
                <a:cxn ang="0">
                  <a:pos x="20" y="140"/>
                </a:cxn>
                <a:cxn ang="0">
                  <a:pos x="20" y="130"/>
                </a:cxn>
                <a:cxn ang="0">
                  <a:pos x="21" y="128"/>
                </a:cxn>
                <a:cxn ang="0">
                  <a:pos x="26" y="122"/>
                </a:cxn>
                <a:cxn ang="0">
                  <a:pos x="37" y="115"/>
                </a:cxn>
                <a:cxn ang="0">
                  <a:pos x="44" y="106"/>
                </a:cxn>
                <a:cxn ang="0">
                  <a:pos x="47" y="100"/>
                </a:cxn>
                <a:cxn ang="0">
                  <a:pos x="48" y="100"/>
                </a:cxn>
                <a:cxn ang="0">
                  <a:pos x="50" y="85"/>
                </a:cxn>
                <a:cxn ang="0">
                  <a:pos x="52" y="73"/>
                </a:cxn>
                <a:cxn ang="0">
                  <a:pos x="50" y="54"/>
                </a:cxn>
                <a:cxn ang="0">
                  <a:pos x="52" y="39"/>
                </a:cxn>
                <a:cxn ang="0">
                  <a:pos x="55" y="27"/>
                </a:cxn>
                <a:cxn ang="0">
                  <a:pos x="60" y="17"/>
                </a:cxn>
                <a:cxn ang="0">
                  <a:pos x="60" y="12"/>
                </a:cxn>
                <a:cxn ang="0">
                  <a:pos x="56" y="7"/>
                </a:cxn>
                <a:cxn ang="0">
                  <a:pos x="47" y="2"/>
                </a:cxn>
                <a:cxn ang="0">
                  <a:pos x="45" y="1"/>
                </a:cxn>
              </a:cxnLst>
              <a:rect l="0" t="0" r="r" b="b"/>
              <a:pathLst>
                <a:path w="60" h="140">
                  <a:moveTo>
                    <a:pt x="45" y="1"/>
                  </a:moveTo>
                  <a:lnTo>
                    <a:pt x="39" y="0"/>
                  </a:lnTo>
                  <a:lnTo>
                    <a:pt x="36" y="2"/>
                  </a:lnTo>
                  <a:lnTo>
                    <a:pt x="21" y="29"/>
                  </a:lnTo>
                  <a:lnTo>
                    <a:pt x="16" y="29"/>
                  </a:lnTo>
                  <a:lnTo>
                    <a:pt x="4" y="33"/>
                  </a:lnTo>
                  <a:lnTo>
                    <a:pt x="3" y="102"/>
                  </a:lnTo>
                  <a:lnTo>
                    <a:pt x="2" y="135"/>
                  </a:lnTo>
                  <a:lnTo>
                    <a:pt x="0" y="136"/>
                  </a:lnTo>
                  <a:lnTo>
                    <a:pt x="9" y="140"/>
                  </a:lnTo>
                  <a:lnTo>
                    <a:pt x="21" y="140"/>
                  </a:lnTo>
                  <a:lnTo>
                    <a:pt x="20" y="140"/>
                  </a:lnTo>
                  <a:lnTo>
                    <a:pt x="20" y="130"/>
                  </a:lnTo>
                  <a:lnTo>
                    <a:pt x="21" y="128"/>
                  </a:lnTo>
                  <a:lnTo>
                    <a:pt x="26" y="122"/>
                  </a:lnTo>
                  <a:lnTo>
                    <a:pt x="37" y="115"/>
                  </a:lnTo>
                  <a:lnTo>
                    <a:pt x="44" y="106"/>
                  </a:lnTo>
                  <a:lnTo>
                    <a:pt x="47" y="100"/>
                  </a:lnTo>
                  <a:lnTo>
                    <a:pt x="48" y="100"/>
                  </a:lnTo>
                  <a:lnTo>
                    <a:pt x="50" y="85"/>
                  </a:lnTo>
                  <a:lnTo>
                    <a:pt x="52" y="73"/>
                  </a:lnTo>
                  <a:lnTo>
                    <a:pt x="50" y="54"/>
                  </a:lnTo>
                  <a:lnTo>
                    <a:pt x="52" y="39"/>
                  </a:lnTo>
                  <a:lnTo>
                    <a:pt x="55" y="27"/>
                  </a:lnTo>
                  <a:lnTo>
                    <a:pt x="60" y="17"/>
                  </a:lnTo>
                  <a:lnTo>
                    <a:pt x="60" y="12"/>
                  </a:lnTo>
                  <a:lnTo>
                    <a:pt x="56" y="7"/>
                  </a:lnTo>
                  <a:lnTo>
                    <a:pt x="47" y="2"/>
                  </a:lnTo>
                  <a:lnTo>
                    <a:pt x="45" y="1"/>
                  </a:lnTo>
                  <a:close/>
                </a:path>
              </a:pathLst>
            </a:custGeom>
            <a:grpFill/>
            <a:ln w="6350" cmpd="sng">
              <a:noFill/>
              <a:prstDash val="solid"/>
              <a:round/>
              <a:headEnd/>
              <a:tailEnd/>
            </a:ln>
          </p:spPr>
          <p:txBody>
            <a:bodyPr/>
            <a:lstStyle/>
            <a:p>
              <a:endParaRPr lang="en-US" dirty="0"/>
            </a:p>
          </p:txBody>
        </p:sp>
        <p:sp>
          <p:nvSpPr>
            <p:cNvPr id="289" name="Freeform 115">
              <a:extLst>
                <a:ext uri="{FF2B5EF4-FFF2-40B4-BE49-F238E27FC236}">
                  <a16:creationId xmlns:a16="http://schemas.microsoft.com/office/drawing/2014/main" id="{3343F054-C825-49D0-89DB-BD531CA22E9B}"/>
                </a:ext>
              </a:extLst>
            </p:cNvPr>
            <p:cNvSpPr>
              <a:spLocks noChangeAspect="1"/>
            </p:cNvSpPr>
            <p:nvPr/>
          </p:nvSpPr>
          <p:spPr bwMode="gray">
            <a:xfrm>
              <a:off x="7679212" y="2579197"/>
              <a:ext cx="51255" cy="26979"/>
            </a:xfrm>
            <a:custGeom>
              <a:avLst/>
              <a:gdLst/>
              <a:ahLst/>
              <a:cxnLst>
                <a:cxn ang="0">
                  <a:pos x="33" y="0"/>
                </a:cxn>
                <a:cxn ang="0">
                  <a:pos x="29" y="5"/>
                </a:cxn>
                <a:cxn ang="0">
                  <a:pos x="28" y="12"/>
                </a:cxn>
                <a:cxn ang="0">
                  <a:pos x="25" y="15"/>
                </a:cxn>
                <a:cxn ang="0">
                  <a:pos x="18" y="18"/>
                </a:cxn>
                <a:cxn ang="0">
                  <a:pos x="14" y="24"/>
                </a:cxn>
                <a:cxn ang="0">
                  <a:pos x="6" y="26"/>
                </a:cxn>
                <a:cxn ang="0">
                  <a:pos x="1" y="36"/>
                </a:cxn>
                <a:cxn ang="0">
                  <a:pos x="0" y="40"/>
                </a:cxn>
                <a:cxn ang="0">
                  <a:pos x="8" y="46"/>
                </a:cxn>
                <a:cxn ang="0">
                  <a:pos x="20" y="52"/>
                </a:cxn>
                <a:cxn ang="0">
                  <a:pos x="34" y="53"/>
                </a:cxn>
                <a:cxn ang="0">
                  <a:pos x="44" y="56"/>
                </a:cxn>
                <a:cxn ang="0">
                  <a:pos x="57" y="63"/>
                </a:cxn>
                <a:cxn ang="0">
                  <a:pos x="74" y="69"/>
                </a:cxn>
                <a:cxn ang="0">
                  <a:pos x="100" y="69"/>
                </a:cxn>
                <a:cxn ang="0">
                  <a:pos x="117" y="63"/>
                </a:cxn>
                <a:cxn ang="0">
                  <a:pos x="122" y="58"/>
                </a:cxn>
                <a:cxn ang="0">
                  <a:pos x="119" y="56"/>
                </a:cxn>
                <a:cxn ang="0">
                  <a:pos x="119" y="37"/>
                </a:cxn>
                <a:cxn ang="0">
                  <a:pos x="119" y="36"/>
                </a:cxn>
                <a:cxn ang="0">
                  <a:pos x="114" y="31"/>
                </a:cxn>
                <a:cxn ang="0">
                  <a:pos x="106" y="29"/>
                </a:cxn>
                <a:cxn ang="0">
                  <a:pos x="103" y="28"/>
                </a:cxn>
                <a:cxn ang="0">
                  <a:pos x="97" y="28"/>
                </a:cxn>
                <a:cxn ang="0">
                  <a:pos x="92" y="33"/>
                </a:cxn>
                <a:cxn ang="0">
                  <a:pos x="86" y="33"/>
                </a:cxn>
                <a:cxn ang="0">
                  <a:pos x="83" y="30"/>
                </a:cxn>
                <a:cxn ang="0">
                  <a:pos x="79" y="28"/>
                </a:cxn>
                <a:cxn ang="0">
                  <a:pos x="79" y="25"/>
                </a:cxn>
                <a:cxn ang="0">
                  <a:pos x="73" y="25"/>
                </a:cxn>
                <a:cxn ang="0">
                  <a:pos x="70" y="23"/>
                </a:cxn>
                <a:cxn ang="0">
                  <a:pos x="68" y="20"/>
                </a:cxn>
                <a:cxn ang="0">
                  <a:pos x="64" y="19"/>
                </a:cxn>
                <a:cxn ang="0">
                  <a:pos x="57" y="14"/>
                </a:cxn>
                <a:cxn ang="0">
                  <a:pos x="54" y="11"/>
                </a:cxn>
                <a:cxn ang="0">
                  <a:pos x="50" y="5"/>
                </a:cxn>
                <a:cxn ang="0">
                  <a:pos x="39" y="3"/>
                </a:cxn>
                <a:cxn ang="0">
                  <a:pos x="33" y="0"/>
                </a:cxn>
              </a:cxnLst>
              <a:rect l="0" t="0" r="r" b="b"/>
              <a:pathLst>
                <a:path w="122" h="69">
                  <a:moveTo>
                    <a:pt x="33" y="0"/>
                  </a:moveTo>
                  <a:lnTo>
                    <a:pt x="29" y="5"/>
                  </a:lnTo>
                  <a:lnTo>
                    <a:pt x="28" y="12"/>
                  </a:lnTo>
                  <a:lnTo>
                    <a:pt x="25" y="15"/>
                  </a:lnTo>
                  <a:lnTo>
                    <a:pt x="18" y="18"/>
                  </a:lnTo>
                  <a:lnTo>
                    <a:pt x="14" y="24"/>
                  </a:lnTo>
                  <a:lnTo>
                    <a:pt x="6" y="26"/>
                  </a:lnTo>
                  <a:lnTo>
                    <a:pt x="1" y="36"/>
                  </a:lnTo>
                  <a:lnTo>
                    <a:pt x="0" y="40"/>
                  </a:lnTo>
                  <a:lnTo>
                    <a:pt x="8" y="46"/>
                  </a:lnTo>
                  <a:lnTo>
                    <a:pt x="20" y="52"/>
                  </a:lnTo>
                  <a:lnTo>
                    <a:pt x="34" y="53"/>
                  </a:lnTo>
                  <a:lnTo>
                    <a:pt x="44" y="56"/>
                  </a:lnTo>
                  <a:lnTo>
                    <a:pt x="57" y="63"/>
                  </a:lnTo>
                  <a:lnTo>
                    <a:pt x="74" y="69"/>
                  </a:lnTo>
                  <a:lnTo>
                    <a:pt x="100" y="69"/>
                  </a:lnTo>
                  <a:lnTo>
                    <a:pt x="117" y="63"/>
                  </a:lnTo>
                  <a:lnTo>
                    <a:pt x="122" y="58"/>
                  </a:lnTo>
                  <a:lnTo>
                    <a:pt x="119" y="56"/>
                  </a:lnTo>
                  <a:lnTo>
                    <a:pt x="119" y="37"/>
                  </a:lnTo>
                  <a:lnTo>
                    <a:pt x="119" y="36"/>
                  </a:lnTo>
                  <a:lnTo>
                    <a:pt x="114" y="31"/>
                  </a:lnTo>
                  <a:lnTo>
                    <a:pt x="106" y="29"/>
                  </a:lnTo>
                  <a:lnTo>
                    <a:pt x="103" y="28"/>
                  </a:lnTo>
                  <a:lnTo>
                    <a:pt x="97" y="28"/>
                  </a:lnTo>
                  <a:lnTo>
                    <a:pt x="92" y="33"/>
                  </a:lnTo>
                  <a:lnTo>
                    <a:pt x="86" y="33"/>
                  </a:lnTo>
                  <a:lnTo>
                    <a:pt x="83" y="30"/>
                  </a:lnTo>
                  <a:lnTo>
                    <a:pt x="79" y="28"/>
                  </a:lnTo>
                  <a:lnTo>
                    <a:pt x="79" y="25"/>
                  </a:lnTo>
                  <a:lnTo>
                    <a:pt x="73" y="25"/>
                  </a:lnTo>
                  <a:lnTo>
                    <a:pt x="70" y="23"/>
                  </a:lnTo>
                  <a:lnTo>
                    <a:pt x="68" y="20"/>
                  </a:lnTo>
                  <a:lnTo>
                    <a:pt x="64" y="19"/>
                  </a:lnTo>
                  <a:lnTo>
                    <a:pt x="57" y="14"/>
                  </a:lnTo>
                  <a:lnTo>
                    <a:pt x="54" y="11"/>
                  </a:lnTo>
                  <a:lnTo>
                    <a:pt x="50" y="5"/>
                  </a:lnTo>
                  <a:lnTo>
                    <a:pt x="39" y="3"/>
                  </a:lnTo>
                  <a:lnTo>
                    <a:pt x="33" y="0"/>
                  </a:lnTo>
                  <a:close/>
                </a:path>
              </a:pathLst>
            </a:custGeom>
            <a:grpFill/>
            <a:ln w="6350" cmpd="sng">
              <a:noFill/>
              <a:prstDash val="solid"/>
              <a:round/>
              <a:headEnd/>
              <a:tailEnd/>
            </a:ln>
          </p:spPr>
          <p:txBody>
            <a:bodyPr/>
            <a:lstStyle/>
            <a:p>
              <a:endParaRPr lang="en-US" dirty="0"/>
            </a:p>
          </p:txBody>
        </p:sp>
        <p:sp>
          <p:nvSpPr>
            <p:cNvPr id="290" name="Freeform 116">
              <a:extLst>
                <a:ext uri="{FF2B5EF4-FFF2-40B4-BE49-F238E27FC236}">
                  <a16:creationId xmlns:a16="http://schemas.microsoft.com/office/drawing/2014/main" id="{EA0A2357-E210-4456-8123-370D6E178A51}"/>
                </a:ext>
              </a:extLst>
            </p:cNvPr>
            <p:cNvSpPr>
              <a:spLocks noChangeAspect="1"/>
            </p:cNvSpPr>
            <p:nvPr/>
          </p:nvSpPr>
          <p:spPr bwMode="gray">
            <a:xfrm>
              <a:off x="7770930" y="2649342"/>
              <a:ext cx="75533" cy="56656"/>
            </a:xfrm>
            <a:custGeom>
              <a:avLst/>
              <a:gdLst/>
              <a:ahLst/>
              <a:cxnLst>
                <a:cxn ang="0">
                  <a:pos x="113" y="18"/>
                </a:cxn>
                <a:cxn ang="0">
                  <a:pos x="92" y="20"/>
                </a:cxn>
                <a:cxn ang="0">
                  <a:pos x="78" y="12"/>
                </a:cxn>
                <a:cxn ang="0">
                  <a:pos x="64" y="8"/>
                </a:cxn>
                <a:cxn ang="0">
                  <a:pos x="48" y="11"/>
                </a:cxn>
                <a:cxn ang="0">
                  <a:pos x="15" y="0"/>
                </a:cxn>
                <a:cxn ang="0">
                  <a:pos x="6" y="6"/>
                </a:cxn>
                <a:cxn ang="0">
                  <a:pos x="1" y="12"/>
                </a:cxn>
                <a:cxn ang="0">
                  <a:pos x="6" y="20"/>
                </a:cxn>
                <a:cxn ang="0">
                  <a:pos x="2" y="35"/>
                </a:cxn>
                <a:cxn ang="0">
                  <a:pos x="3" y="51"/>
                </a:cxn>
                <a:cxn ang="0">
                  <a:pos x="11" y="64"/>
                </a:cxn>
                <a:cxn ang="0">
                  <a:pos x="23" y="69"/>
                </a:cxn>
                <a:cxn ang="0">
                  <a:pos x="37" y="79"/>
                </a:cxn>
                <a:cxn ang="0">
                  <a:pos x="44" y="83"/>
                </a:cxn>
                <a:cxn ang="0">
                  <a:pos x="47" y="67"/>
                </a:cxn>
                <a:cxn ang="0">
                  <a:pos x="37" y="61"/>
                </a:cxn>
                <a:cxn ang="0">
                  <a:pos x="50" y="58"/>
                </a:cxn>
                <a:cxn ang="0">
                  <a:pos x="63" y="75"/>
                </a:cxn>
                <a:cxn ang="0">
                  <a:pos x="74" y="90"/>
                </a:cxn>
                <a:cxn ang="0">
                  <a:pos x="102" y="101"/>
                </a:cxn>
                <a:cxn ang="0">
                  <a:pos x="117" y="138"/>
                </a:cxn>
                <a:cxn ang="0">
                  <a:pos x="125" y="145"/>
                </a:cxn>
                <a:cxn ang="0">
                  <a:pos x="136" y="145"/>
                </a:cxn>
                <a:cxn ang="0">
                  <a:pos x="135" y="131"/>
                </a:cxn>
                <a:cxn ang="0">
                  <a:pos x="141" y="135"/>
                </a:cxn>
                <a:cxn ang="0">
                  <a:pos x="150" y="151"/>
                </a:cxn>
                <a:cxn ang="0">
                  <a:pos x="153" y="152"/>
                </a:cxn>
                <a:cxn ang="0">
                  <a:pos x="162" y="138"/>
                </a:cxn>
                <a:cxn ang="0">
                  <a:pos x="163" y="123"/>
                </a:cxn>
                <a:cxn ang="0">
                  <a:pos x="168" y="114"/>
                </a:cxn>
                <a:cxn ang="0">
                  <a:pos x="157" y="106"/>
                </a:cxn>
                <a:cxn ang="0">
                  <a:pos x="166" y="84"/>
                </a:cxn>
                <a:cxn ang="0">
                  <a:pos x="172" y="85"/>
                </a:cxn>
                <a:cxn ang="0">
                  <a:pos x="174" y="84"/>
                </a:cxn>
                <a:cxn ang="0">
                  <a:pos x="156" y="70"/>
                </a:cxn>
                <a:cxn ang="0">
                  <a:pos x="129" y="41"/>
                </a:cxn>
                <a:cxn ang="0">
                  <a:pos x="120" y="24"/>
                </a:cxn>
                <a:cxn ang="0">
                  <a:pos x="117" y="16"/>
                </a:cxn>
              </a:cxnLst>
              <a:rect l="0" t="0" r="r" b="b"/>
              <a:pathLst>
                <a:path w="174" h="152">
                  <a:moveTo>
                    <a:pt x="117" y="16"/>
                  </a:moveTo>
                  <a:lnTo>
                    <a:pt x="113" y="18"/>
                  </a:lnTo>
                  <a:lnTo>
                    <a:pt x="101" y="20"/>
                  </a:lnTo>
                  <a:lnTo>
                    <a:pt x="92" y="20"/>
                  </a:lnTo>
                  <a:lnTo>
                    <a:pt x="86" y="19"/>
                  </a:lnTo>
                  <a:lnTo>
                    <a:pt x="78" y="12"/>
                  </a:lnTo>
                  <a:lnTo>
                    <a:pt x="69" y="8"/>
                  </a:lnTo>
                  <a:lnTo>
                    <a:pt x="64" y="8"/>
                  </a:lnTo>
                  <a:lnTo>
                    <a:pt x="57" y="11"/>
                  </a:lnTo>
                  <a:lnTo>
                    <a:pt x="48" y="11"/>
                  </a:lnTo>
                  <a:lnTo>
                    <a:pt x="26" y="6"/>
                  </a:lnTo>
                  <a:lnTo>
                    <a:pt x="15" y="0"/>
                  </a:lnTo>
                  <a:lnTo>
                    <a:pt x="12" y="0"/>
                  </a:lnTo>
                  <a:lnTo>
                    <a:pt x="6" y="6"/>
                  </a:lnTo>
                  <a:lnTo>
                    <a:pt x="5" y="7"/>
                  </a:lnTo>
                  <a:lnTo>
                    <a:pt x="1" y="12"/>
                  </a:lnTo>
                  <a:lnTo>
                    <a:pt x="1" y="14"/>
                  </a:lnTo>
                  <a:lnTo>
                    <a:pt x="6" y="20"/>
                  </a:lnTo>
                  <a:lnTo>
                    <a:pt x="5" y="31"/>
                  </a:lnTo>
                  <a:lnTo>
                    <a:pt x="2" y="35"/>
                  </a:lnTo>
                  <a:lnTo>
                    <a:pt x="0" y="40"/>
                  </a:lnTo>
                  <a:lnTo>
                    <a:pt x="3" y="51"/>
                  </a:lnTo>
                  <a:lnTo>
                    <a:pt x="6" y="58"/>
                  </a:lnTo>
                  <a:lnTo>
                    <a:pt x="11" y="64"/>
                  </a:lnTo>
                  <a:lnTo>
                    <a:pt x="17" y="69"/>
                  </a:lnTo>
                  <a:lnTo>
                    <a:pt x="23" y="69"/>
                  </a:lnTo>
                  <a:lnTo>
                    <a:pt x="33" y="74"/>
                  </a:lnTo>
                  <a:lnTo>
                    <a:pt x="37" y="79"/>
                  </a:lnTo>
                  <a:lnTo>
                    <a:pt x="42" y="83"/>
                  </a:lnTo>
                  <a:lnTo>
                    <a:pt x="44" y="83"/>
                  </a:lnTo>
                  <a:lnTo>
                    <a:pt x="48" y="72"/>
                  </a:lnTo>
                  <a:lnTo>
                    <a:pt x="47" y="67"/>
                  </a:lnTo>
                  <a:lnTo>
                    <a:pt x="40" y="63"/>
                  </a:lnTo>
                  <a:lnTo>
                    <a:pt x="37" y="61"/>
                  </a:lnTo>
                  <a:lnTo>
                    <a:pt x="44" y="57"/>
                  </a:lnTo>
                  <a:lnTo>
                    <a:pt x="50" y="58"/>
                  </a:lnTo>
                  <a:lnTo>
                    <a:pt x="57" y="66"/>
                  </a:lnTo>
                  <a:lnTo>
                    <a:pt x="63" y="75"/>
                  </a:lnTo>
                  <a:lnTo>
                    <a:pt x="66" y="81"/>
                  </a:lnTo>
                  <a:lnTo>
                    <a:pt x="74" y="90"/>
                  </a:lnTo>
                  <a:lnTo>
                    <a:pt x="76" y="90"/>
                  </a:lnTo>
                  <a:lnTo>
                    <a:pt x="102" y="101"/>
                  </a:lnTo>
                  <a:lnTo>
                    <a:pt x="114" y="112"/>
                  </a:lnTo>
                  <a:lnTo>
                    <a:pt x="117" y="138"/>
                  </a:lnTo>
                  <a:lnTo>
                    <a:pt x="118" y="140"/>
                  </a:lnTo>
                  <a:lnTo>
                    <a:pt x="125" y="145"/>
                  </a:lnTo>
                  <a:lnTo>
                    <a:pt x="134" y="146"/>
                  </a:lnTo>
                  <a:lnTo>
                    <a:pt x="136" y="145"/>
                  </a:lnTo>
                  <a:lnTo>
                    <a:pt x="131" y="134"/>
                  </a:lnTo>
                  <a:lnTo>
                    <a:pt x="135" y="131"/>
                  </a:lnTo>
                  <a:lnTo>
                    <a:pt x="137" y="133"/>
                  </a:lnTo>
                  <a:lnTo>
                    <a:pt x="141" y="135"/>
                  </a:lnTo>
                  <a:lnTo>
                    <a:pt x="146" y="141"/>
                  </a:lnTo>
                  <a:lnTo>
                    <a:pt x="150" y="151"/>
                  </a:lnTo>
                  <a:lnTo>
                    <a:pt x="152" y="152"/>
                  </a:lnTo>
                  <a:lnTo>
                    <a:pt x="153" y="152"/>
                  </a:lnTo>
                  <a:lnTo>
                    <a:pt x="159" y="144"/>
                  </a:lnTo>
                  <a:lnTo>
                    <a:pt x="162" y="138"/>
                  </a:lnTo>
                  <a:lnTo>
                    <a:pt x="162" y="127"/>
                  </a:lnTo>
                  <a:lnTo>
                    <a:pt x="163" y="123"/>
                  </a:lnTo>
                  <a:lnTo>
                    <a:pt x="167" y="118"/>
                  </a:lnTo>
                  <a:lnTo>
                    <a:pt x="168" y="114"/>
                  </a:lnTo>
                  <a:lnTo>
                    <a:pt x="164" y="111"/>
                  </a:lnTo>
                  <a:lnTo>
                    <a:pt x="157" y="106"/>
                  </a:lnTo>
                  <a:lnTo>
                    <a:pt x="158" y="92"/>
                  </a:lnTo>
                  <a:lnTo>
                    <a:pt x="166" y="84"/>
                  </a:lnTo>
                  <a:lnTo>
                    <a:pt x="169" y="84"/>
                  </a:lnTo>
                  <a:lnTo>
                    <a:pt x="172" y="85"/>
                  </a:lnTo>
                  <a:lnTo>
                    <a:pt x="174" y="85"/>
                  </a:lnTo>
                  <a:lnTo>
                    <a:pt x="174" y="84"/>
                  </a:lnTo>
                  <a:lnTo>
                    <a:pt x="169" y="79"/>
                  </a:lnTo>
                  <a:lnTo>
                    <a:pt x="156" y="70"/>
                  </a:lnTo>
                  <a:lnTo>
                    <a:pt x="137" y="52"/>
                  </a:lnTo>
                  <a:lnTo>
                    <a:pt x="129" y="41"/>
                  </a:lnTo>
                  <a:lnTo>
                    <a:pt x="123" y="27"/>
                  </a:lnTo>
                  <a:lnTo>
                    <a:pt x="120" y="24"/>
                  </a:lnTo>
                  <a:lnTo>
                    <a:pt x="118" y="16"/>
                  </a:lnTo>
                  <a:lnTo>
                    <a:pt x="117" y="16"/>
                  </a:lnTo>
                  <a:close/>
                </a:path>
              </a:pathLst>
            </a:custGeom>
            <a:grpFill/>
            <a:ln w="6350" cmpd="sng">
              <a:noFill/>
              <a:prstDash val="solid"/>
              <a:round/>
              <a:headEnd/>
              <a:tailEnd/>
            </a:ln>
          </p:spPr>
          <p:txBody>
            <a:bodyPr/>
            <a:lstStyle/>
            <a:p>
              <a:endParaRPr lang="en-US" dirty="0"/>
            </a:p>
          </p:txBody>
        </p:sp>
        <p:sp>
          <p:nvSpPr>
            <p:cNvPr id="291" name="Freeform 117">
              <a:extLst>
                <a:ext uri="{FF2B5EF4-FFF2-40B4-BE49-F238E27FC236}">
                  <a16:creationId xmlns:a16="http://schemas.microsoft.com/office/drawing/2014/main" id="{431B463C-D631-46E0-A4C4-9C03BD4291EA}"/>
                </a:ext>
              </a:extLst>
            </p:cNvPr>
            <p:cNvSpPr>
              <a:spLocks noChangeAspect="1"/>
            </p:cNvSpPr>
            <p:nvPr/>
          </p:nvSpPr>
          <p:spPr bwMode="gray">
            <a:xfrm>
              <a:off x="7692699" y="2549519"/>
              <a:ext cx="137578" cy="62051"/>
            </a:xfrm>
            <a:custGeom>
              <a:avLst/>
              <a:gdLst/>
              <a:ahLst/>
              <a:cxnLst>
                <a:cxn ang="0">
                  <a:pos x="314" y="51"/>
                </a:cxn>
                <a:cxn ang="0">
                  <a:pos x="298" y="62"/>
                </a:cxn>
                <a:cxn ang="0">
                  <a:pos x="281" y="67"/>
                </a:cxn>
                <a:cxn ang="0">
                  <a:pos x="257" y="72"/>
                </a:cxn>
                <a:cxn ang="0">
                  <a:pos x="251" y="65"/>
                </a:cxn>
                <a:cxn ang="0">
                  <a:pos x="244" y="67"/>
                </a:cxn>
                <a:cxn ang="0">
                  <a:pos x="237" y="69"/>
                </a:cxn>
                <a:cxn ang="0">
                  <a:pos x="230" y="89"/>
                </a:cxn>
                <a:cxn ang="0">
                  <a:pos x="218" y="93"/>
                </a:cxn>
                <a:cxn ang="0">
                  <a:pos x="212" y="101"/>
                </a:cxn>
                <a:cxn ang="0">
                  <a:pos x="204" y="107"/>
                </a:cxn>
                <a:cxn ang="0">
                  <a:pos x="197" y="111"/>
                </a:cxn>
                <a:cxn ang="0">
                  <a:pos x="189" y="112"/>
                </a:cxn>
                <a:cxn ang="0">
                  <a:pos x="174" y="105"/>
                </a:cxn>
                <a:cxn ang="0">
                  <a:pos x="164" y="122"/>
                </a:cxn>
                <a:cxn ang="0">
                  <a:pos x="143" y="122"/>
                </a:cxn>
                <a:cxn ang="0">
                  <a:pos x="141" y="144"/>
                </a:cxn>
                <a:cxn ang="0">
                  <a:pos x="133" y="150"/>
                </a:cxn>
                <a:cxn ang="0">
                  <a:pos x="126" y="160"/>
                </a:cxn>
                <a:cxn ang="0">
                  <a:pos x="111" y="157"/>
                </a:cxn>
                <a:cxn ang="0">
                  <a:pos x="103" y="146"/>
                </a:cxn>
                <a:cxn ang="0">
                  <a:pos x="95" y="139"/>
                </a:cxn>
                <a:cxn ang="0">
                  <a:pos x="86" y="138"/>
                </a:cxn>
                <a:cxn ang="0">
                  <a:pos x="86" y="118"/>
                </a:cxn>
                <a:cxn ang="0">
                  <a:pos x="73" y="111"/>
                </a:cxn>
                <a:cxn ang="0">
                  <a:pos x="64" y="110"/>
                </a:cxn>
                <a:cxn ang="0">
                  <a:pos x="53" y="115"/>
                </a:cxn>
                <a:cxn ang="0">
                  <a:pos x="46" y="110"/>
                </a:cxn>
                <a:cxn ang="0">
                  <a:pos x="40" y="107"/>
                </a:cxn>
                <a:cxn ang="0">
                  <a:pos x="35" y="102"/>
                </a:cxn>
                <a:cxn ang="0">
                  <a:pos x="24" y="96"/>
                </a:cxn>
                <a:cxn ang="0">
                  <a:pos x="17" y="87"/>
                </a:cxn>
                <a:cxn ang="0">
                  <a:pos x="0" y="82"/>
                </a:cxn>
                <a:cxn ang="0">
                  <a:pos x="3" y="77"/>
                </a:cxn>
                <a:cxn ang="0">
                  <a:pos x="12" y="68"/>
                </a:cxn>
                <a:cxn ang="0">
                  <a:pos x="8" y="62"/>
                </a:cxn>
                <a:cxn ang="0">
                  <a:pos x="9" y="55"/>
                </a:cxn>
                <a:cxn ang="0">
                  <a:pos x="19" y="46"/>
                </a:cxn>
                <a:cxn ang="0">
                  <a:pos x="35" y="35"/>
                </a:cxn>
                <a:cxn ang="0">
                  <a:pos x="57" y="17"/>
                </a:cxn>
                <a:cxn ang="0">
                  <a:pos x="70" y="12"/>
                </a:cxn>
                <a:cxn ang="0">
                  <a:pos x="89" y="7"/>
                </a:cxn>
                <a:cxn ang="0">
                  <a:pos x="119" y="10"/>
                </a:cxn>
                <a:cxn ang="0">
                  <a:pos x="161" y="6"/>
                </a:cxn>
                <a:cxn ang="0">
                  <a:pos x="176" y="4"/>
                </a:cxn>
                <a:cxn ang="0">
                  <a:pos x="192" y="0"/>
                </a:cxn>
                <a:cxn ang="0">
                  <a:pos x="202" y="4"/>
                </a:cxn>
                <a:cxn ang="0">
                  <a:pos x="223" y="1"/>
                </a:cxn>
                <a:cxn ang="0">
                  <a:pos x="236" y="1"/>
                </a:cxn>
                <a:cxn ang="0">
                  <a:pos x="261" y="8"/>
                </a:cxn>
                <a:cxn ang="0">
                  <a:pos x="283" y="15"/>
                </a:cxn>
                <a:cxn ang="0">
                  <a:pos x="316" y="36"/>
                </a:cxn>
                <a:cxn ang="0">
                  <a:pos x="326" y="49"/>
                </a:cxn>
              </a:cxnLst>
              <a:rect l="0" t="0" r="r" b="b"/>
              <a:pathLst>
                <a:path w="326" h="160">
                  <a:moveTo>
                    <a:pt x="326" y="52"/>
                  </a:moveTo>
                  <a:lnTo>
                    <a:pt x="314" y="51"/>
                  </a:lnTo>
                  <a:lnTo>
                    <a:pt x="302" y="58"/>
                  </a:lnTo>
                  <a:lnTo>
                    <a:pt x="298" y="62"/>
                  </a:lnTo>
                  <a:lnTo>
                    <a:pt x="290" y="67"/>
                  </a:lnTo>
                  <a:lnTo>
                    <a:pt x="281" y="67"/>
                  </a:lnTo>
                  <a:lnTo>
                    <a:pt x="273" y="72"/>
                  </a:lnTo>
                  <a:lnTo>
                    <a:pt x="257" y="72"/>
                  </a:lnTo>
                  <a:lnTo>
                    <a:pt x="253" y="69"/>
                  </a:lnTo>
                  <a:lnTo>
                    <a:pt x="251" y="65"/>
                  </a:lnTo>
                  <a:lnTo>
                    <a:pt x="245" y="63"/>
                  </a:lnTo>
                  <a:lnTo>
                    <a:pt x="244" y="67"/>
                  </a:lnTo>
                  <a:lnTo>
                    <a:pt x="241" y="68"/>
                  </a:lnTo>
                  <a:lnTo>
                    <a:pt x="237" y="69"/>
                  </a:lnTo>
                  <a:lnTo>
                    <a:pt x="234" y="76"/>
                  </a:lnTo>
                  <a:lnTo>
                    <a:pt x="230" y="89"/>
                  </a:lnTo>
                  <a:lnTo>
                    <a:pt x="228" y="91"/>
                  </a:lnTo>
                  <a:lnTo>
                    <a:pt x="218" y="93"/>
                  </a:lnTo>
                  <a:lnTo>
                    <a:pt x="213" y="97"/>
                  </a:lnTo>
                  <a:lnTo>
                    <a:pt x="212" y="101"/>
                  </a:lnTo>
                  <a:lnTo>
                    <a:pt x="209" y="102"/>
                  </a:lnTo>
                  <a:lnTo>
                    <a:pt x="204" y="107"/>
                  </a:lnTo>
                  <a:lnTo>
                    <a:pt x="197" y="110"/>
                  </a:lnTo>
                  <a:lnTo>
                    <a:pt x="197" y="111"/>
                  </a:lnTo>
                  <a:lnTo>
                    <a:pt x="195" y="112"/>
                  </a:lnTo>
                  <a:lnTo>
                    <a:pt x="189" y="112"/>
                  </a:lnTo>
                  <a:lnTo>
                    <a:pt x="181" y="106"/>
                  </a:lnTo>
                  <a:lnTo>
                    <a:pt x="174" y="105"/>
                  </a:lnTo>
                  <a:lnTo>
                    <a:pt x="168" y="113"/>
                  </a:lnTo>
                  <a:lnTo>
                    <a:pt x="164" y="122"/>
                  </a:lnTo>
                  <a:lnTo>
                    <a:pt x="148" y="123"/>
                  </a:lnTo>
                  <a:lnTo>
                    <a:pt x="143" y="122"/>
                  </a:lnTo>
                  <a:lnTo>
                    <a:pt x="141" y="129"/>
                  </a:lnTo>
                  <a:lnTo>
                    <a:pt x="141" y="144"/>
                  </a:lnTo>
                  <a:lnTo>
                    <a:pt x="137" y="144"/>
                  </a:lnTo>
                  <a:lnTo>
                    <a:pt x="133" y="150"/>
                  </a:lnTo>
                  <a:lnTo>
                    <a:pt x="130" y="156"/>
                  </a:lnTo>
                  <a:lnTo>
                    <a:pt x="126" y="160"/>
                  </a:lnTo>
                  <a:lnTo>
                    <a:pt x="111" y="160"/>
                  </a:lnTo>
                  <a:lnTo>
                    <a:pt x="111" y="157"/>
                  </a:lnTo>
                  <a:lnTo>
                    <a:pt x="103" y="151"/>
                  </a:lnTo>
                  <a:lnTo>
                    <a:pt x="103" y="146"/>
                  </a:lnTo>
                  <a:lnTo>
                    <a:pt x="101" y="141"/>
                  </a:lnTo>
                  <a:lnTo>
                    <a:pt x="95" y="139"/>
                  </a:lnTo>
                  <a:lnTo>
                    <a:pt x="89" y="140"/>
                  </a:lnTo>
                  <a:lnTo>
                    <a:pt x="86" y="138"/>
                  </a:lnTo>
                  <a:lnTo>
                    <a:pt x="86" y="119"/>
                  </a:lnTo>
                  <a:lnTo>
                    <a:pt x="86" y="118"/>
                  </a:lnTo>
                  <a:lnTo>
                    <a:pt x="81" y="113"/>
                  </a:lnTo>
                  <a:lnTo>
                    <a:pt x="73" y="111"/>
                  </a:lnTo>
                  <a:lnTo>
                    <a:pt x="70" y="110"/>
                  </a:lnTo>
                  <a:lnTo>
                    <a:pt x="64" y="110"/>
                  </a:lnTo>
                  <a:lnTo>
                    <a:pt x="59" y="115"/>
                  </a:lnTo>
                  <a:lnTo>
                    <a:pt x="53" y="115"/>
                  </a:lnTo>
                  <a:lnTo>
                    <a:pt x="50" y="112"/>
                  </a:lnTo>
                  <a:lnTo>
                    <a:pt x="46" y="110"/>
                  </a:lnTo>
                  <a:lnTo>
                    <a:pt x="46" y="107"/>
                  </a:lnTo>
                  <a:lnTo>
                    <a:pt x="40" y="107"/>
                  </a:lnTo>
                  <a:lnTo>
                    <a:pt x="37" y="105"/>
                  </a:lnTo>
                  <a:lnTo>
                    <a:pt x="35" y="102"/>
                  </a:lnTo>
                  <a:lnTo>
                    <a:pt x="31" y="101"/>
                  </a:lnTo>
                  <a:lnTo>
                    <a:pt x="24" y="96"/>
                  </a:lnTo>
                  <a:lnTo>
                    <a:pt x="21" y="93"/>
                  </a:lnTo>
                  <a:lnTo>
                    <a:pt x="17" y="87"/>
                  </a:lnTo>
                  <a:lnTo>
                    <a:pt x="6" y="85"/>
                  </a:lnTo>
                  <a:lnTo>
                    <a:pt x="0" y="82"/>
                  </a:lnTo>
                  <a:lnTo>
                    <a:pt x="2" y="82"/>
                  </a:lnTo>
                  <a:lnTo>
                    <a:pt x="3" y="77"/>
                  </a:lnTo>
                  <a:lnTo>
                    <a:pt x="12" y="72"/>
                  </a:lnTo>
                  <a:lnTo>
                    <a:pt x="12" y="68"/>
                  </a:lnTo>
                  <a:lnTo>
                    <a:pt x="9" y="63"/>
                  </a:lnTo>
                  <a:lnTo>
                    <a:pt x="8" y="62"/>
                  </a:lnTo>
                  <a:lnTo>
                    <a:pt x="8" y="58"/>
                  </a:lnTo>
                  <a:lnTo>
                    <a:pt x="9" y="55"/>
                  </a:lnTo>
                  <a:lnTo>
                    <a:pt x="18" y="47"/>
                  </a:lnTo>
                  <a:lnTo>
                    <a:pt x="19" y="46"/>
                  </a:lnTo>
                  <a:lnTo>
                    <a:pt x="24" y="45"/>
                  </a:lnTo>
                  <a:lnTo>
                    <a:pt x="35" y="35"/>
                  </a:lnTo>
                  <a:lnTo>
                    <a:pt x="53" y="23"/>
                  </a:lnTo>
                  <a:lnTo>
                    <a:pt x="57" y="17"/>
                  </a:lnTo>
                  <a:lnTo>
                    <a:pt x="58" y="13"/>
                  </a:lnTo>
                  <a:lnTo>
                    <a:pt x="70" y="12"/>
                  </a:lnTo>
                  <a:lnTo>
                    <a:pt x="81" y="8"/>
                  </a:lnTo>
                  <a:lnTo>
                    <a:pt x="89" y="7"/>
                  </a:lnTo>
                  <a:lnTo>
                    <a:pt x="104" y="7"/>
                  </a:lnTo>
                  <a:lnTo>
                    <a:pt x="119" y="10"/>
                  </a:lnTo>
                  <a:lnTo>
                    <a:pt x="141" y="10"/>
                  </a:lnTo>
                  <a:lnTo>
                    <a:pt x="161" y="6"/>
                  </a:lnTo>
                  <a:lnTo>
                    <a:pt x="172" y="5"/>
                  </a:lnTo>
                  <a:lnTo>
                    <a:pt x="176" y="4"/>
                  </a:lnTo>
                  <a:lnTo>
                    <a:pt x="181" y="1"/>
                  </a:lnTo>
                  <a:lnTo>
                    <a:pt x="192" y="0"/>
                  </a:lnTo>
                  <a:lnTo>
                    <a:pt x="200" y="1"/>
                  </a:lnTo>
                  <a:lnTo>
                    <a:pt x="202" y="4"/>
                  </a:lnTo>
                  <a:lnTo>
                    <a:pt x="215" y="4"/>
                  </a:lnTo>
                  <a:lnTo>
                    <a:pt x="223" y="1"/>
                  </a:lnTo>
                  <a:lnTo>
                    <a:pt x="233" y="1"/>
                  </a:lnTo>
                  <a:lnTo>
                    <a:pt x="236" y="1"/>
                  </a:lnTo>
                  <a:lnTo>
                    <a:pt x="248" y="7"/>
                  </a:lnTo>
                  <a:lnTo>
                    <a:pt x="261" y="8"/>
                  </a:lnTo>
                  <a:lnTo>
                    <a:pt x="273" y="10"/>
                  </a:lnTo>
                  <a:lnTo>
                    <a:pt x="283" y="15"/>
                  </a:lnTo>
                  <a:lnTo>
                    <a:pt x="294" y="26"/>
                  </a:lnTo>
                  <a:lnTo>
                    <a:pt x="316" y="36"/>
                  </a:lnTo>
                  <a:lnTo>
                    <a:pt x="322" y="41"/>
                  </a:lnTo>
                  <a:lnTo>
                    <a:pt x="326" y="49"/>
                  </a:lnTo>
                  <a:lnTo>
                    <a:pt x="326" y="52"/>
                  </a:lnTo>
                  <a:close/>
                </a:path>
              </a:pathLst>
            </a:custGeom>
            <a:grpFill/>
            <a:ln w="6350" cmpd="sng">
              <a:noFill/>
              <a:prstDash val="solid"/>
              <a:round/>
              <a:headEnd/>
              <a:tailEnd/>
            </a:ln>
          </p:spPr>
          <p:txBody>
            <a:bodyPr/>
            <a:lstStyle/>
            <a:p>
              <a:endParaRPr lang="en-US" dirty="0"/>
            </a:p>
          </p:txBody>
        </p:sp>
        <p:sp>
          <p:nvSpPr>
            <p:cNvPr id="292" name="Freeform 118">
              <a:extLst>
                <a:ext uri="{FF2B5EF4-FFF2-40B4-BE49-F238E27FC236}">
                  <a16:creationId xmlns:a16="http://schemas.microsoft.com/office/drawing/2014/main" id="{0F9C52A1-FEFC-4365-9BE7-BE7FCD8FF4EA}"/>
                </a:ext>
              </a:extLst>
            </p:cNvPr>
            <p:cNvSpPr>
              <a:spLocks noChangeAspect="1"/>
            </p:cNvSpPr>
            <p:nvPr/>
          </p:nvSpPr>
          <p:spPr bwMode="gray">
            <a:xfrm>
              <a:off x="8086550" y="2463186"/>
              <a:ext cx="78232" cy="48563"/>
            </a:xfrm>
            <a:custGeom>
              <a:avLst/>
              <a:gdLst/>
              <a:ahLst/>
              <a:cxnLst>
                <a:cxn ang="0">
                  <a:pos x="4" y="3"/>
                </a:cxn>
                <a:cxn ang="0">
                  <a:pos x="20" y="0"/>
                </a:cxn>
                <a:cxn ang="0">
                  <a:pos x="58" y="0"/>
                </a:cxn>
                <a:cxn ang="0">
                  <a:pos x="87" y="13"/>
                </a:cxn>
                <a:cxn ang="0">
                  <a:pos x="104" y="19"/>
                </a:cxn>
                <a:cxn ang="0">
                  <a:pos x="109" y="31"/>
                </a:cxn>
                <a:cxn ang="0">
                  <a:pos x="137" y="32"/>
                </a:cxn>
                <a:cxn ang="0">
                  <a:pos x="141" y="38"/>
                </a:cxn>
                <a:cxn ang="0">
                  <a:pos x="123" y="42"/>
                </a:cxn>
                <a:cxn ang="0">
                  <a:pos x="134" y="49"/>
                </a:cxn>
                <a:cxn ang="0">
                  <a:pos x="166" y="56"/>
                </a:cxn>
                <a:cxn ang="0">
                  <a:pos x="182" y="69"/>
                </a:cxn>
                <a:cxn ang="0">
                  <a:pos x="183" y="78"/>
                </a:cxn>
                <a:cxn ang="0">
                  <a:pos x="171" y="93"/>
                </a:cxn>
                <a:cxn ang="0">
                  <a:pos x="159" y="88"/>
                </a:cxn>
                <a:cxn ang="0">
                  <a:pos x="120" y="82"/>
                </a:cxn>
                <a:cxn ang="0">
                  <a:pos x="93" y="88"/>
                </a:cxn>
                <a:cxn ang="0">
                  <a:pos x="89" y="94"/>
                </a:cxn>
                <a:cxn ang="0">
                  <a:pos x="69" y="99"/>
                </a:cxn>
                <a:cxn ang="0">
                  <a:pos x="62" y="86"/>
                </a:cxn>
                <a:cxn ang="0">
                  <a:pos x="49" y="88"/>
                </a:cxn>
                <a:cxn ang="0">
                  <a:pos x="39" y="99"/>
                </a:cxn>
                <a:cxn ang="0">
                  <a:pos x="30" y="114"/>
                </a:cxn>
                <a:cxn ang="0">
                  <a:pos x="19" y="126"/>
                </a:cxn>
                <a:cxn ang="0">
                  <a:pos x="15" y="124"/>
                </a:cxn>
                <a:cxn ang="0">
                  <a:pos x="8" y="117"/>
                </a:cxn>
                <a:cxn ang="0">
                  <a:pos x="4" y="105"/>
                </a:cxn>
                <a:cxn ang="0">
                  <a:pos x="8" y="89"/>
                </a:cxn>
                <a:cxn ang="0">
                  <a:pos x="0" y="77"/>
                </a:cxn>
                <a:cxn ang="0">
                  <a:pos x="1" y="70"/>
                </a:cxn>
                <a:cxn ang="0">
                  <a:pos x="8" y="49"/>
                </a:cxn>
                <a:cxn ang="0">
                  <a:pos x="14" y="39"/>
                </a:cxn>
                <a:cxn ang="0">
                  <a:pos x="10" y="21"/>
                </a:cxn>
                <a:cxn ang="0">
                  <a:pos x="3" y="6"/>
                </a:cxn>
              </a:cxnLst>
              <a:rect l="0" t="0" r="r" b="b"/>
              <a:pathLst>
                <a:path w="183" h="126">
                  <a:moveTo>
                    <a:pt x="3" y="5"/>
                  </a:moveTo>
                  <a:lnTo>
                    <a:pt x="4" y="3"/>
                  </a:lnTo>
                  <a:lnTo>
                    <a:pt x="9" y="0"/>
                  </a:lnTo>
                  <a:lnTo>
                    <a:pt x="20" y="0"/>
                  </a:lnTo>
                  <a:lnTo>
                    <a:pt x="31" y="2"/>
                  </a:lnTo>
                  <a:lnTo>
                    <a:pt x="58" y="0"/>
                  </a:lnTo>
                  <a:lnTo>
                    <a:pt x="72" y="5"/>
                  </a:lnTo>
                  <a:lnTo>
                    <a:pt x="87" y="13"/>
                  </a:lnTo>
                  <a:lnTo>
                    <a:pt x="100" y="14"/>
                  </a:lnTo>
                  <a:lnTo>
                    <a:pt x="104" y="19"/>
                  </a:lnTo>
                  <a:lnTo>
                    <a:pt x="106" y="28"/>
                  </a:lnTo>
                  <a:lnTo>
                    <a:pt x="109" y="31"/>
                  </a:lnTo>
                  <a:lnTo>
                    <a:pt x="119" y="32"/>
                  </a:lnTo>
                  <a:lnTo>
                    <a:pt x="137" y="32"/>
                  </a:lnTo>
                  <a:lnTo>
                    <a:pt x="139" y="34"/>
                  </a:lnTo>
                  <a:lnTo>
                    <a:pt x="141" y="38"/>
                  </a:lnTo>
                  <a:lnTo>
                    <a:pt x="132" y="42"/>
                  </a:lnTo>
                  <a:lnTo>
                    <a:pt x="123" y="42"/>
                  </a:lnTo>
                  <a:lnTo>
                    <a:pt x="122" y="45"/>
                  </a:lnTo>
                  <a:lnTo>
                    <a:pt x="134" y="49"/>
                  </a:lnTo>
                  <a:lnTo>
                    <a:pt x="160" y="50"/>
                  </a:lnTo>
                  <a:lnTo>
                    <a:pt x="166" y="56"/>
                  </a:lnTo>
                  <a:lnTo>
                    <a:pt x="176" y="65"/>
                  </a:lnTo>
                  <a:lnTo>
                    <a:pt x="182" y="69"/>
                  </a:lnTo>
                  <a:lnTo>
                    <a:pt x="183" y="70"/>
                  </a:lnTo>
                  <a:lnTo>
                    <a:pt x="183" y="78"/>
                  </a:lnTo>
                  <a:lnTo>
                    <a:pt x="178" y="86"/>
                  </a:lnTo>
                  <a:lnTo>
                    <a:pt x="171" y="93"/>
                  </a:lnTo>
                  <a:lnTo>
                    <a:pt x="165" y="93"/>
                  </a:lnTo>
                  <a:lnTo>
                    <a:pt x="159" y="88"/>
                  </a:lnTo>
                  <a:lnTo>
                    <a:pt x="148" y="83"/>
                  </a:lnTo>
                  <a:lnTo>
                    <a:pt x="120" y="82"/>
                  </a:lnTo>
                  <a:lnTo>
                    <a:pt x="100" y="85"/>
                  </a:lnTo>
                  <a:lnTo>
                    <a:pt x="93" y="88"/>
                  </a:lnTo>
                  <a:lnTo>
                    <a:pt x="91" y="93"/>
                  </a:lnTo>
                  <a:lnTo>
                    <a:pt x="89" y="94"/>
                  </a:lnTo>
                  <a:lnTo>
                    <a:pt x="81" y="98"/>
                  </a:lnTo>
                  <a:lnTo>
                    <a:pt x="69" y="99"/>
                  </a:lnTo>
                  <a:lnTo>
                    <a:pt x="62" y="88"/>
                  </a:lnTo>
                  <a:lnTo>
                    <a:pt x="62" y="86"/>
                  </a:lnTo>
                  <a:lnTo>
                    <a:pt x="55" y="86"/>
                  </a:lnTo>
                  <a:lnTo>
                    <a:pt x="49" y="88"/>
                  </a:lnTo>
                  <a:lnTo>
                    <a:pt x="45" y="91"/>
                  </a:lnTo>
                  <a:lnTo>
                    <a:pt x="39" y="99"/>
                  </a:lnTo>
                  <a:lnTo>
                    <a:pt x="32" y="111"/>
                  </a:lnTo>
                  <a:lnTo>
                    <a:pt x="30" y="114"/>
                  </a:lnTo>
                  <a:lnTo>
                    <a:pt x="28" y="116"/>
                  </a:lnTo>
                  <a:lnTo>
                    <a:pt x="19" y="126"/>
                  </a:lnTo>
                  <a:lnTo>
                    <a:pt x="15" y="126"/>
                  </a:lnTo>
                  <a:lnTo>
                    <a:pt x="15" y="124"/>
                  </a:lnTo>
                  <a:lnTo>
                    <a:pt x="8" y="119"/>
                  </a:lnTo>
                  <a:lnTo>
                    <a:pt x="8" y="117"/>
                  </a:lnTo>
                  <a:lnTo>
                    <a:pt x="8" y="109"/>
                  </a:lnTo>
                  <a:lnTo>
                    <a:pt x="4" y="105"/>
                  </a:lnTo>
                  <a:lnTo>
                    <a:pt x="6" y="103"/>
                  </a:lnTo>
                  <a:lnTo>
                    <a:pt x="8" y="89"/>
                  </a:lnTo>
                  <a:lnTo>
                    <a:pt x="6" y="83"/>
                  </a:lnTo>
                  <a:lnTo>
                    <a:pt x="0" y="77"/>
                  </a:lnTo>
                  <a:lnTo>
                    <a:pt x="0" y="74"/>
                  </a:lnTo>
                  <a:lnTo>
                    <a:pt x="1" y="70"/>
                  </a:lnTo>
                  <a:lnTo>
                    <a:pt x="9" y="65"/>
                  </a:lnTo>
                  <a:lnTo>
                    <a:pt x="8" y="49"/>
                  </a:lnTo>
                  <a:lnTo>
                    <a:pt x="11" y="45"/>
                  </a:lnTo>
                  <a:lnTo>
                    <a:pt x="14" y="39"/>
                  </a:lnTo>
                  <a:lnTo>
                    <a:pt x="9" y="34"/>
                  </a:lnTo>
                  <a:lnTo>
                    <a:pt x="10" y="21"/>
                  </a:lnTo>
                  <a:lnTo>
                    <a:pt x="8" y="14"/>
                  </a:lnTo>
                  <a:lnTo>
                    <a:pt x="3" y="6"/>
                  </a:lnTo>
                  <a:lnTo>
                    <a:pt x="3" y="5"/>
                  </a:lnTo>
                  <a:close/>
                </a:path>
              </a:pathLst>
            </a:custGeom>
            <a:grpFill/>
            <a:ln w="6350" cmpd="sng">
              <a:noFill/>
              <a:prstDash val="solid"/>
              <a:round/>
              <a:headEnd/>
              <a:tailEnd/>
            </a:ln>
          </p:spPr>
          <p:txBody>
            <a:bodyPr/>
            <a:lstStyle/>
            <a:p>
              <a:endParaRPr lang="en-US" dirty="0"/>
            </a:p>
          </p:txBody>
        </p:sp>
        <p:sp>
          <p:nvSpPr>
            <p:cNvPr id="293" name="Freeform 119">
              <a:extLst>
                <a:ext uri="{FF2B5EF4-FFF2-40B4-BE49-F238E27FC236}">
                  <a16:creationId xmlns:a16="http://schemas.microsoft.com/office/drawing/2014/main" id="{779A45DF-5267-46A4-ABFC-D7000F5DC0F8}"/>
                </a:ext>
              </a:extLst>
            </p:cNvPr>
            <p:cNvSpPr>
              <a:spLocks noChangeAspect="1"/>
            </p:cNvSpPr>
            <p:nvPr/>
          </p:nvSpPr>
          <p:spPr bwMode="gray">
            <a:xfrm>
              <a:off x="8029900" y="2460489"/>
              <a:ext cx="62045" cy="43166"/>
            </a:xfrm>
            <a:custGeom>
              <a:avLst/>
              <a:gdLst/>
              <a:ahLst/>
              <a:cxnLst>
                <a:cxn ang="0">
                  <a:pos x="139" y="107"/>
                </a:cxn>
                <a:cxn ang="0">
                  <a:pos x="141" y="105"/>
                </a:cxn>
                <a:cxn ang="0">
                  <a:pos x="143" y="91"/>
                </a:cxn>
                <a:cxn ang="0">
                  <a:pos x="141" y="85"/>
                </a:cxn>
                <a:cxn ang="0">
                  <a:pos x="135" y="79"/>
                </a:cxn>
                <a:cxn ang="0">
                  <a:pos x="135" y="76"/>
                </a:cxn>
                <a:cxn ang="0">
                  <a:pos x="136" y="72"/>
                </a:cxn>
                <a:cxn ang="0">
                  <a:pos x="144" y="67"/>
                </a:cxn>
                <a:cxn ang="0">
                  <a:pos x="143" y="51"/>
                </a:cxn>
                <a:cxn ang="0">
                  <a:pos x="146" y="47"/>
                </a:cxn>
                <a:cxn ang="0">
                  <a:pos x="149" y="41"/>
                </a:cxn>
                <a:cxn ang="0">
                  <a:pos x="144" y="36"/>
                </a:cxn>
                <a:cxn ang="0">
                  <a:pos x="145" y="23"/>
                </a:cxn>
                <a:cxn ang="0">
                  <a:pos x="143" y="16"/>
                </a:cxn>
                <a:cxn ang="0">
                  <a:pos x="138" y="8"/>
                </a:cxn>
                <a:cxn ang="0">
                  <a:pos x="138" y="7"/>
                </a:cxn>
                <a:cxn ang="0">
                  <a:pos x="136" y="7"/>
                </a:cxn>
                <a:cxn ang="0">
                  <a:pos x="130" y="11"/>
                </a:cxn>
                <a:cxn ang="0">
                  <a:pos x="107" y="12"/>
                </a:cxn>
                <a:cxn ang="0">
                  <a:pos x="102" y="11"/>
                </a:cxn>
                <a:cxn ang="0">
                  <a:pos x="95" y="6"/>
                </a:cxn>
                <a:cxn ang="0">
                  <a:pos x="86" y="2"/>
                </a:cxn>
                <a:cxn ang="0">
                  <a:pos x="75" y="0"/>
                </a:cxn>
                <a:cxn ang="0">
                  <a:pos x="60" y="4"/>
                </a:cxn>
                <a:cxn ang="0">
                  <a:pos x="54" y="7"/>
                </a:cxn>
                <a:cxn ang="0">
                  <a:pos x="51" y="11"/>
                </a:cxn>
                <a:cxn ang="0">
                  <a:pos x="51" y="18"/>
                </a:cxn>
                <a:cxn ang="0">
                  <a:pos x="55" y="19"/>
                </a:cxn>
                <a:cxn ang="0">
                  <a:pos x="75" y="19"/>
                </a:cxn>
                <a:cxn ang="0">
                  <a:pos x="83" y="23"/>
                </a:cxn>
                <a:cxn ang="0">
                  <a:pos x="85" y="29"/>
                </a:cxn>
                <a:cxn ang="0">
                  <a:pos x="85" y="51"/>
                </a:cxn>
                <a:cxn ang="0">
                  <a:pos x="86" y="56"/>
                </a:cxn>
                <a:cxn ang="0">
                  <a:pos x="99" y="66"/>
                </a:cxn>
                <a:cxn ang="0">
                  <a:pos x="106" y="71"/>
                </a:cxn>
                <a:cxn ang="0">
                  <a:pos x="107" y="76"/>
                </a:cxn>
                <a:cxn ang="0">
                  <a:pos x="105" y="78"/>
                </a:cxn>
                <a:cxn ang="0">
                  <a:pos x="97" y="78"/>
                </a:cxn>
                <a:cxn ang="0">
                  <a:pos x="88" y="80"/>
                </a:cxn>
                <a:cxn ang="0">
                  <a:pos x="63" y="82"/>
                </a:cxn>
                <a:cxn ang="0">
                  <a:pos x="44" y="79"/>
                </a:cxn>
                <a:cxn ang="0">
                  <a:pos x="32" y="76"/>
                </a:cxn>
                <a:cxn ang="0">
                  <a:pos x="1" y="76"/>
                </a:cxn>
                <a:cxn ang="0">
                  <a:pos x="0" y="78"/>
                </a:cxn>
                <a:cxn ang="0">
                  <a:pos x="0" y="84"/>
                </a:cxn>
                <a:cxn ang="0">
                  <a:pos x="7" y="94"/>
                </a:cxn>
                <a:cxn ang="0">
                  <a:pos x="22" y="100"/>
                </a:cxn>
                <a:cxn ang="0">
                  <a:pos x="28" y="106"/>
                </a:cxn>
                <a:cxn ang="0">
                  <a:pos x="32" y="105"/>
                </a:cxn>
                <a:cxn ang="0">
                  <a:pos x="30" y="100"/>
                </a:cxn>
                <a:cxn ang="0">
                  <a:pos x="33" y="96"/>
                </a:cxn>
                <a:cxn ang="0">
                  <a:pos x="38" y="95"/>
                </a:cxn>
                <a:cxn ang="0">
                  <a:pos x="41" y="95"/>
                </a:cxn>
                <a:cxn ang="0">
                  <a:pos x="57" y="95"/>
                </a:cxn>
                <a:cxn ang="0">
                  <a:pos x="85" y="102"/>
                </a:cxn>
                <a:cxn ang="0">
                  <a:pos x="93" y="101"/>
                </a:cxn>
                <a:cxn ang="0">
                  <a:pos x="110" y="96"/>
                </a:cxn>
                <a:cxn ang="0">
                  <a:pos x="117" y="96"/>
                </a:cxn>
                <a:cxn ang="0">
                  <a:pos x="123" y="97"/>
                </a:cxn>
                <a:cxn ang="0">
                  <a:pos x="128" y="101"/>
                </a:cxn>
                <a:cxn ang="0">
                  <a:pos x="133" y="102"/>
                </a:cxn>
                <a:cxn ang="0">
                  <a:pos x="139" y="105"/>
                </a:cxn>
                <a:cxn ang="0">
                  <a:pos x="139" y="107"/>
                </a:cxn>
              </a:cxnLst>
              <a:rect l="0" t="0" r="r" b="b"/>
              <a:pathLst>
                <a:path w="149" h="107">
                  <a:moveTo>
                    <a:pt x="139" y="107"/>
                  </a:moveTo>
                  <a:lnTo>
                    <a:pt x="141" y="105"/>
                  </a:lnTo>
                  <a:lnTo>
                    <a:pt x="143" y="91"/>
                  </a:lnTo>
                  <a:lnTo>
                    <a:pt x="141" y="85"/>
                  </a:lnTo>
                  <a:lnTo>
                    <a:pt x="135" y="79"/>
                  </a:lnTo>
                  <a:lnTo>
                    <a:pt x="135" y="76"/>
                  </a:lnTo>
                  <a:lnTo>
                    <a:pt x="136" y="72"/>
                  </a:lnTo>
                  <a:lnTo>
                    <a:pt x="144" y="67"/>
                  </a:lnTo>
                  <a:lnTo>
                    <a:pt x="143" y="51"/>
                  </a:lnTo>
                  <a:lnTo>
                    <a:pt x="146" y="47"/>
                  </a:lnTo>
                  <a:lnTo>
                    <a:pt x="149" y="41"/>
                  </a:lnTo>
                  <a:lnTo>
                    <a:pt x="144" y="36"/>
                  </a:lnTo>
                  <a:lnTo>
                    <a:pt x="145" y="23"/>
                  </a:lnTo>
                  <a:lnTo>
                    <a:pt x="143" y="16"/>
                  </a:lnTo>
                  <a:lnTo>
                    <a:pt x="138" y="8"/>
                  </a:lnTo>
                  <a:lnTo>
                    <a:pt x="138" y="7"/>
                  </a:lnTo>
                  <a:lnTo>
                    <a:pt x="136" y="7"/>
                  </a:lnTo>
                  <a:lnTo>
                    <a:pt x="130" y="11"/>
                  </a:lnTo>
                  <a:lnTo>
                    <a:pt x="107" y="12"/>
                  </a:lnTo>
                  <a:lnTo>
                    <a:pt x="102" y="11"/>
                  </a:lnTo>
                  <a:lnTo>
                    <a:pt x="95" y="6"/>
                  </a:lnTo>
                  <a:lnTo>
                    <a:pt x="86" y="2"/>
                  </a:lnTo>
                  <a:lnTo>
                    <a:pt x="75" y="0"/>
                  </a:lnTo>
                  <a:lnTo>
                    <a:pt x="60" y="4"/>
                  </a:lnTo>
                  <a:lnTo>
                    <a:pt x="54" y="7"/>
                  </a:lnTo>
                  <a:lnTo>
                    <a:pt x="51" y="11"/>
                  </a:lnTo>
                  <a:lnTo>
                    <a:pt x="51" y="18"/>
                  </a:lnTo>
                  <a:lnTo>
                    <a:pt x="55" y="19"/>
                  </a:lnTo>
                  <a:lnTo>
                    <a:pt x="75" y="19"/>
                  </a:lnTo>
                  <a:lnTo>
                    <a:pt x="83" y="23"/>
                  </a:lnTo>
                  <a:lnTo>
                    <a:pt x="85" y="29"/>
                  </a:lnTo>
                  <a:lnTo>
                    <a:pt x="85" y="51"/>
                  </a:lnTo>
                  <a:lnTo>
                    <a:pt x="86" y="56"/>
                  </a:lnTo>
                  <a:lnTo>
                    <a:pt x="99" y="66"/>
                  </a:lnTo>
                  <a:lnTo>
                    <a:pt x="106" y="71"/>
                  </a:lnTo>
                  <a:lnTo>
                    <a:pt x="107" y="76"/>
                  </a:lnTo>
                  <a:lnTo>
                    <a:pt x="105" y="78"/>
                  </a:lnTo>
                  <a:lnTo>
                    <a:pt x="97" y="78"/>
                  </a:lnTo>
                  <a:lnTo>
                    <a:pt x="88" y="80"/>
                  </a:lnTo>
                  <a:lnTo>
                    <a:pt x="63" y="82"/>
                  </a:lnTo>
                  <a:lnTo>
                    <a:pt x="44" y="79"/>
                  </a:lnTo>
                  <a:lnTo>
                    <a:pt x="32" y="76"/>
                  </a:lnTo>
                  <a:lnTo>
                    <a:pt x="1" y="76"/>
                  </a:lnTo>
                  <a:lnTo>
                    <a:pt x="0" y="78"/>
                  </a:lnTo>
                  <a:lnTo>
                    <a:pt x="0" y="84"/>
                  </a:lnTo>
                  <a:lnTo>
                    <a:pt x="7" y="94"/>
                  </a:lnTo>
                  <a:lnTo>
                    <a:pt x="22" y="100"/>
                  </a:lnTo>
                  <a:lnTo>
                    <a:pt x="28" y="106"/>
                  </a:lnTo>
                  <a:lnTo>
                    <a:pt x="32" y="105"/>
                  </a:lnTo>
                  <a:lnTo>
                    <a:pt x="30" y="100"/>
                  </a:lnTo>
                  <a:lnTo>
                    <a:pt x="33" y="96"/>
                  </a:lnTo>
                  <a:lnTo>
                    <a:pt x="38" y="95"/>
                  </a:lnTo>
                  <a:lnTo>
                    <a:pt x="41" y="95"/>
                  </a:lnTo>
                  <a:lnTo>
                    <a:pt x="57" y="95"/>
                  </a:lnTo>
                  <a:lnTo>
                    <a:pt x="85" y="102"/>
                  </a:lnTo>
                  <a:lnTo>
                    <a:pt x="93" y="101"/>
                  </a:lnTo>
                  <a:lnTo>
                    <a:pt x="110" y="96"/>
                  </a:lnTo>
                  <a:lnTo>
                    <a:pt x="117" y="96"/>
                  </a:lnTo>
                  <a:lnTo>
                    <a:pt x="123" y="97"/>
                  </a:lnTo>
                  <a:lnTo>
                    <a:pt x="128" y="101"/>
                  </a:lnTo>
                  <a:lnTo>
                    <a:pt x="133" y="102"/>
                  </a:lnTo>
                  <a:lnTo>
                    <a:pt x="139" y="105"/>
                  </a:lnTo>
                  <a:lnTo>
                    <a:pt x="139" y="107"/>
                  </a:lnTo>
                  <a:close/>
                </a:path>
              </a:pathLst>
            </a:custGeom>
            <a:grpFill/>
            <a:ln w="6350" cmpd="sng">
              <a:noFill/>
              <a:prstDash val="solid"/>
              <a:round/>
              <a:headEnd/>
              <a:tailEnd/>
            </a:ln>
          </p:spPr>
          <p:txBody>
            <a:bodyPr/>
            <a:lstStyle/>
            <a:p>
              <a:endParaRPr lang="en-US" dirty="0"/>
            </a:p>
          </p:txBody>
        </p:sp>
        <p:sp>
          <p:nvSpPr>
            <p:cNvPr id="294" name="Freeform 120">
              <a:extLst>
                <a:ext uri="{FF2B5EF4-FFF2-40B4-BE49-F238E27FC236}">
                  <a16:creationId xmlns:a16="http://schemas.microsoft.com/office/drawing/2014/main" id="{20DDC6BA-1D22-4F05-B0D7-36F195D2F22E}"/>
                </a:ext>
              </a:extLst>
            </p:cNvPr>
            <p:cNvSpPr>
              <a:spLocks noChangeAspect="1"/>
            </p:cNvSpPr>
            <p:nvPr/>
          </p:nvSpPr>
          <p:spPr bwMode="gray">
            <a:xfrm>
              <a:off x="7795209" y="2390344"/>
              <a:ext cx="237390" cy="75541"/>
            </a:xfrm>
            <a:custGeom>
              <a:avLst/>
              <a:gdLst/>
              <a:ahLst/>
              <a:cxnLst>
                <a:cxn ang="0">
                  <a:pos x="421" y="96"/>
                </a:cxn>
                <a:cxn ang="0">
                  <a:pos x="447" y="108"/>
                </a:cxn>
                <a:cxn ang="0">
                  <a:pos x="465" y="116"/>
                </a:cxn>
                <a:cxn ang="0">
                  <a:pos x="486" y="116"/>
                </a:cxn>
                <a:cxn ang="0">
                  <a:pos x="484" y="133"/>
                </a:cxn>
                <a:cxn ang="0">
                  <a:pos x="493" y="139"/>
                </a:cxn>
                <a:cxn ang="0">
                  <a:pos x="537" y="148"/>
                </a:cxn>
                <a:cxn ang="0">
                  <a:pos x="560" y="161"/>
                </a:cxn>
                <a:cxn ang="0">
                  <a:pos x="531" y="182"/>
                </a:cxn>
                <a:cxn ang="0">
                  <a:pos x="492" y="188"/>
                </a:cxn>
                <a:cxn ang="0">
                  <a:pos x="428" y="183"/>
                </a:cxn>
                <a:cxn ang="0">
                  <a:pos x="383" y="190"/>
                </a:cxn>
                <a:cxn ang="0">
                  <a:pos x="382" y="180"/>
                </a:cxn>
                <a:cxn ang="0">
                  <a:pos x="415" y="161"/>
                </a:cxn>
                <a:cxn ang="0">
                  <a:pos x="409" y="149"/>
                </a:cxn>
                <a:cxn ang="0">
                  <a:pos x="356" y="135"/>
                </a:cxn>
                <a:cxn ang="0">
                  <a:pos x="337" y="111"/>
                </a:cxn>
                <a:cxn ang="0">
                  <a:pos x="310" y="93"/>
                </a:cxn>
                <a:cxn ang="0">
                  <a:pos x="283" y="90"/>
                </a:cxn>
                <a:cxn ang="0">
                  <a:pos x="237" y="69"/>
                </a:cxn>
                <a:cxn ang="0">
                  <a:pos x="200" y="61"/>
                </a:cxn>
                <a:cxn ang="0">
                  <a:pos x="184" y="65"/>
                </a:cxn>
                <a:cxn ang="0">
                  <a:pos x="161" y="60"/>
                </a:cxn>
                <a:cxn ang="0">
                  <a:pos x="146" y="49"/>
                </a:cxn>
                <a:cxn ang="0">
                  <a:pos x="167" y="39"/>
                </a:cxn>
                <a:cxn ang="0">
                  <a:pos x="157" y="32"/>
                </a:cxn>
                <a:cxn ang="0">
                  <a:pos x="101" y="34"/>
                </a:cxn>
                <a:cxn ang="0">
                  <a:pos x="76" y="55"/>
                </a:cxn>
                <a:cxn ang="0">
                  <a:pos x="46" y="68"/>
                </a:cxn>
                <a:cxn ang="0">
                  <a:pos x="21" y="82"/>
                </a:cxn>
                <a:cxn ang="0">
                  <a:pos x="16" y="76"/>
                </a:cxn>
                <a:cxn ang="0">
                  <a:pos x="12" y="67"/>
                </a:cxn>
                <a:cxn ang="0">
                  <a:pos x="24" y="61"/>
                </a:cxn>
                <a:cxn ang="0">
                  <a:pos x="40" y="29"/>
                </a:cxn>
                <a:cxn ang="0">
                  <a:pos x="77" y="13"/>
                </a:cxn>
                <a:cxn ang="0">
                  <a:pos x="170" y="0"/>
                </a:cxn>
                <a:cxn ang="0">
                  <a:pos x="218" y="2"/>
                </a:cxn>
                <a:cxn ang="0">
                  <a:pos x="251" y="10"/>
                </a:cxn>
                <a:cxn ang="0">
                  <a:pos x="277" y="32"/>
                </a:cxn>
                <a:cxn ang="0">
                  <a:pos x="317" y="43"/>
                </a:cxn>
                <a:cxn ang="0">
                  <a:pos x="336" y="49"/>
                </a:cxn>
                <a:cxn ang="0">
                  <a:pos x="337" y="55"/>
                </a:cxn>
                <a:cxn ang="0">
                  <a:pos x="366" y="72"/>
                </a:cxn>
                <a:cxn ang="0">
                  <a:pos x="405" y="85"/>
                </a:cxn>
              </a:cxnLst>
              <a:rect l="0" t="0" r="r" b="b"/>
              <a:pathLst>
                <a:path w="566" h="190">
                  <a:moveTo>
                    <a:pt x="405" y="85"/>
                  </a:moveTo>
                  <a:lnTo>
                    <a:pt x="405" y="88"/>
                  </a:lnTo>
                  <a:lnTo>
                    <a:pt x="421" y="96"/>
                  </a:lnTo>
                  <a:lnTo>
                    <a:pt x="433" y="106"/>
                  </a:lnTo>
                  <a:lnTo>
                    <a:pt x="441" y="108"/>
                  </a:lnTo>
                  <a:lnTo>
                    <a:pt x="447" y="108"/>
                  </a:lnTo>
                  <a:lnTo>
                    <a:pt x="451" y="110"/>
                  </a:lnTo>
                  <a:lnTo>
                    <a:pt x="455" y="113"/>
                  </a:lnTo>
                  <a:lnTo>
                    <a:pt x="465" y="116"/>
                  </a:lnTo>
                  <a:lnTo>
                    <a:pt x="472" y="116"/>
                  </a:lnTo>
                  <a:lnTo>
                    <a:pt x="480" y="115"/>
                  </a:lnTo>
                  <a:lnTo>
                    <a:pt x="486" y="116"/>
                  </a:lnTo>
                  <a:lnTo>
                    <a:pt x="488" y="122"/>
                  </a:lnTo>
                  <a:lnTo>
                    <a:pt x="488" y="126"/>
                  </a:lnTo>
                  <a:lnTo>
                    <a:pt x="484" y="133"/>
                  </a:lnTo>
                  <a:lnTo>
                    <a:pt x="484" y="135"/>
                  </a:lnTo>
                  <a:lnTo>
                    <a:pt x="486" y="137"/>
                  </a:lnTo>
                  <a:lnTo>
                    <a:pt x="493" y="139"/>
                  </a:lnTo>
                  <a:lnTo>
                    <a:pt x="523" y="138"/>
                  </a:lnTo>
                  <a:lnTo>
                    <a:pt x="530" y="140"/>
                  </a:lnTo>
                  <a:lnTo>
                    <a:pt x="537" y="148"/>
                  </a:lnTo>
                  <a:lnTo>
                    <a:pt x="538" y="150"/>
                  </a:lnTo>
                  <a:lnTo>
                    <a:pt x="552" y="160"/>
                  </a:lnTo>
                  <a:lnTo>
                    <a:pt x="560" y="161"/>
                  </a:lnTo>
                  <a:lnTo>
                    <a:pt x="566" y="162"/>
                  </a:lnTo>
                  <a:lnTo>
                    <a:pt x="566" y="169"/>
                  </a:lnTo>
                  <a:lnTo>
                    <a:pt x="531" y="182"/>
                  </a:lnTo>
                  <a:lnTo>
                    <a:pt x="520" y="187"/>
                  </a:lnTo>
                  <a:lnTo>
                    <a:pt x="506" y="189"/>
                  </a:lnTo>
                  <a:lnTo>
                    <a:pt x="492" y="188"/>
                  </a:lnTo>
                  <a:lnTo>
                    <a:pt x="482" y="185"/>
                  </a:lnTo>
                  <a:lnTo>
                    <a:pt x="472" y="184"/>
                  </a:lnTo>
                  <a:lnTo>
                    <a:pt x="428" y="183"/>
                  </a:lnTo>
                  <a:lnTo>
                    <a:pt x="405" y="187"/>
                  </a:lnTo>
                  <a:lnTo>
                    <a:pt x="392" y="190"/>
                  </a:lnTo>
                  <a:lnTo>
                    <a:pt x="383" y="190"/>
                  </a:lnTo>
                  <a:lnTo>
                    <a:pt x="380" y="189"/>
                  </a:lnTo>
                  <a:lnTo>
                    <a:pt x="378" y="185"/>
                  </a:lnTo>
                  <a:lnTo>
                    <a:pt x="382" y="180"/>
                  </a:lnTo>
                  <a:lnTo>
                    <a:pt x="392" y="172"/>
                  </a:lnTo>
                  <a:lnTo>
                    <a:pt x="401" y="166"/>
                  </a:lnTo>
                  <a:lnTo>
                    <a:pt x="415" y="161"/>
                  </a:lnTo>
                  <a:lnTo>
                    <a:pt x="416" y="155"/>
                  </a:lnTo>
                  <a:lnTo>
                    <a:pt x="415" y="152"/>
                  </a:lnTo>
                  <a:lnTo>
                    <a:pt x="409" y="149"/>
                  </a:lnTo>
                  <a:lnTo>
                    <a:pt x="392" y="144"/>
                  </a:lnTo>
                  <a:lnTo>
                    <a:pt x="362" y="141"/>
                  </a:lnTo>
                  <a:lnTo>
                    <a:pt x="356" y="135"/>
                  </a:lnTo>
                  <a:lnTo>
                    <a:pt x="348" y="130"/>
                  </a:lnTo>
                  <a:lnTo>
                    <a:pt x="342" y="123"/>
                  </a:lnTo>
                  <a:lnTo>
                    <a:pt x="337" y="111"/>
                  </a:lnTo>
                  <a:lnTo>
                    <a:pt x="334" y="102"/>
                  </a:lnTo>
                  <a:lnTo>
                    <a:pt x="328" y="94"/>
                  </a:lnTo>
                  <a:lnTo>
                    <a:pt x="310" y="93"/>
                  </a:lnTo>
                  <a:lnTo>
                    <a:pt x="293" y="93"/>
                  </a:lnTo>
                  <a:lnTo>
                    <a:pt x="288" y="93"/>
                  </a:lnTo>
                  <a:lnTo>
                    <a:pt x="283" y="90"/>
                  </a:lnTo>
                  <a:lnTo>
                    <a:pt x="265" y="87"/>
                  </a:lnTo>
                  <a:lnTo>
                    <a:pt x="249" y="79"/>
                  </a:lnTo>
                  <a:lnTo>
                    <a:pt x="237" y="69"/>
                  </a:lnTo>
                  <a:lnTo>
                    <a:pt x="228" y="65"/>
                  </a:lnTo>
                  <a:lnTo>
                    <a:pt x="206" y="65"/>
                  </a:lnTo>
                  <a:lnTo>
                    <a:pt x="200" y="61"/>
                  </a:lnTo>
                  <a:lnTo>
                    <a:pt x="195" y="61"/>
                  </a:lnTo>
                  <a:lnTo>
                    <a:pt x="190" y="63"/>
                  </a:lnTo>
                  <a:lnTo>
                    <a:pt x="184" y="65"/>
                  </a:lnTo>
                  <a:lnTo>
                    <a:pt x="177" y="62"/>
                  </a:lnTo>
                  <a:lnTo>
                    <a:pt x="175" y="60"/>
                  </a:lnTo>
                  <a:lnTo>
                    <a:pt x="161" y="60"/>
                  </a:lnTo>
                  <a:lnTo>
                    <a:pt x="153" y="57"/>
                  </a:lnTo>
                  <a:lnTo>
                    <a:pt x="150" y="55"/>
                  </a:lnTo>
                  <a:lnTo>
                    <a:pt x="146" y="49"/>
                  </a:lnTo>
                  <a:lnTo>
                    <a:pt x="146" y="46"/>
                  </a:lnTo>
                  <a:lnTo>
                    <a:pt x="164" y="43"/>
                  </a:lnTo>
                  <a:lnTo>
                    <a:pt x="167" y="39"/>
                  </a:lnTo>
                  <a:lnTo>
                    <a:pt x="166" y="35"/>
                  </a:lnTo>
                  <a:lnTo>
                    <a:pt x="159" y="34"/>
                  </a:lnTo>
                  <a:lnTo>
                    <a:pt x="157" y="32"/>
                  </a:lnTo>
                  <a:lnTo>
                    <a:pt x="121" y="28"/>
                  </a:lnTo>
                  <a:lnTo>
                    <a:pt x="111" y="29"/>
                  </a:lnTo>
                  <a:lnTo>
                    <a:pt x="101" y="34"/>
                  </a:lnTo>
                  <a:lnTo>
                    <a:pt x="94" y="43"/>
                  </a:lnTo>
                  <a:lnTo>
                    <a:pt x="87" y="51"/>
                  </a:lnTo>
                  <a:lnTo>
                    <a:pt x="76" y="55"/>
                  </a:lnTo>
                  <a:lnTo>
                    <a:pt x="62" y="56"/>
                  </a:lnTo>
                  <a:lnTo>
                    <a:pt x="54" y="58"/>
                  </a:lnTo>
                  <a:lnTo>
                    <a:pt x="46" y="68"/>
                  </a:lnTo>
                  <a:lnTo>
                    <a:pt x="38" y="69"/>
                  </a:lnTo>
                  <a:lnTo>
                    <a:pt x="35" y="71"/>
                  </a:lnTo>
                  <a:lnTo>
                    <a:pt x="21" y="82"/>
                  </a:lnTo>
                  <a:lnTo>
                    <a:pt x="20" y="82"/>
                  </a:lnTo>
                  <a:lnTo>
                    <a:pt x="20" y="78"/>
                  </a:lnTo>
                  <a:lnTo>
                    <a:pt x="16" y="76"/>
                  </a:lnTo>
                  <a:lnTo>
                    <a:pt x="0" y="77"/>
                  </a:lnTo>
                  <a:lnTo>
                    <a:pt x="0" y="74"/>
                  </a:lnTo>
                  <a:lnTo>
                    <a:pt x="12" y="67"/>
                  </a:lnTo>
                  <a:lnTo>
                    <a:pt x="22" y="66"/>
                  </a:lnTo>
                  <a:lnTo>
                    <a:pt x="23" y="65"/>
                  </a:lnTo>
                  <a:lnTo>
                    <a:pt x="24" y="61"/>
                  </a:lnTo>
                  <a:lnTo>
                    <a:pt x="24" y="43"/>
                  </a:lnTo>
                  <a:lnTo>
                    <a:pt x="27" y="38"/>
                  </a:lnTo>
                  <a:lnTo>
                    <a:pt x="40" y="29"/>
                  </a:lnTo>
                  <a:lnTo>
                    <a:pt x="56" y="22"/>
                  </a:lnTo>
                  <a:lnTo>
                    <a:pt x="60" y="21"/>
                  </a:lnTo>
                  <a:lnTo>
                    <a:pt x="77" y="13"/>
                  </a:lnTo>
                  <a:lnTo>
                    <a:pt x="114" y="5"/>
                  </a:lnTo>
                  <a:lnTo>
                    <a:pt x="127" y="0"/>
                  </a:lnTo>
                  <a:lnTo>
                    <a:pt x="170" y="0"/>
                  </a:lnTo>
                  <a:lnTo>
                    <a:pt x="188" y="2"/>
                  </a:lnTo>
                  <a:lnTo>
                    <a:pt x="207" y="4"/>
                  </a:lnTo>
                  <a:lnTo>
                    <a:pt x="218" y="2"/>
                  </a:lnTo>
                  <a:lnTo>
                    <a:pt x="226" y="8"/>
                  </a:lnTo>
                  <a:lnTo>
                    <a:pt x="231" y="11"/>
                  </a:lnTo>
                  <a:lnTo>
                    <a:pt x="251" y="10"/>
                  </a:lnTo>
                  <a:lnTo>
                    <a:pt x="258" y="13"/>
                  </a:lnTo>
                  <a:lnTo>
                    <a:pt x="272" y="26"/>
                  </a:lnTo>
                  <a:lnTo>
                    <a:pt x="277" y="32"/>
                  </a:lnTo>
                  <a:lnTo>
                    <a:pt x="288" y="40"/>
                  </a:lnTo>
                  <a:lnTo>
                    <a:pt x="297" y="43"/>
                  </a:lnTo>
                  <a:lnTo>
                    <a:pt x="317" y="43"/>
                  </a:lnTo>
                  <a:lnTo>
                    <a:pt x="323" y="46"/>
                  </a:lnTo>
                  <a:lnTo>
                    <a:pt x="333" y="46"/>
                  </a:lnTo>
                  <a:lnTo>
                    <a:pt x="336" y="49"/>
                  </a:lnTo>
                  <a:lnTo>
                    <a:pt x="333" y="49"/>
                  </a:lnTo>
                  <a:lnTo>
                    <a:pt x="332" y="52"/>
                  </a:lnTo>
                  <a:lnTo>
                    <a:pt x="337" y="55"/>
                  </a:lnTo>
                  <a:lnTo>
                    <a:pt x="348" y="56"/>
                  </a:lnTo>
                  <a:lnTo>
                    <a:pt x="355" y="60"/>
                  </a:lnTo>
                  <a:lnTo>
                    <a:pt x="366" y="72"/>
                  </a:lnTo>
                  <a:lnTo>
                    <a:pt x="383" y="77"/>
                  </a:lnTo>
                  <a:lnTo>
                    <a:pt x="397" y="83"/>
                  </a:lnTo>
                  <a:lnTo>
                    <a:pt x="405" y="85"/>
                  </a:lnTo>
                  <a:close/>
                </a:path>
              </a:pathLst>
            </a:custGeom>
            <a:grpFill/>
            <a:ln w="6350" cmpd="sng">
              <a:noFill/>
              <a:prstDash val="solid"/>
              <a:round/>
              <a:headEnd/>
              <a:tailEnd/>
            </a:ln>
          </p:spPr>
          <p:txBody>
            <a:bodyPr/>
            <a:lstStyle/>
            <a:p>
              <a:endParaRPr lang="en-US" dirty="0"/>
            </a:p>
          </p:txBody>
        </p:sp>
        <p:sp>
          <p:nvSpPr>
            <p:cNvPr id="295" name="Freeform 121">
              <a:extLst>
                <a:ext uri="{FF2B5EF4-FFF2-40B4-BE49-F238E27FC236}">
                  <a16:creationId xmlns:a16="http://schemas.microsoft.com/office/drawing/2014/main" id="{8A1642AE-D4F3-4615-B2C7-89065C6435D4}"/>
                </a:ext>
              </a:extLst>
            </p:cNvPr>
            <p:cNvSpPr>
              <a:spLocks noChangeAspect="1"/>
            </p:cNvSpPr>
            <p:nvPr/>
          </p:nvSpPr>
          <p:spPr bwMode="gray">
            <a:xfrm>
              <a:off x="7064895" y="2145594"/>
              <a:ext cx="677097" cy="407382"/>
            </a:xfrm>
            <a:custGeom>
              <a:avLst/>
              <a:gdLst/>
              <a:ahLst/>
              <a:cxnLst>
                <a:cxn ang="0">
                  <a:pos x="177" y="74"/>
                </a:cxn>
                <a:cxn ang="0">
                  <a:pos x="225" y="140"/>
                </a:cxn>
                <a:cxn ang="0">
                  <a:pos x="252" y="205"/>
                </a:cxn>
                <a:cxn ang="0">
                  <a:pos x="313" y="282"/>
                </a:cxn>
                <a:cxn ang="0">
                  <a:pos x="355" y="330"/>
                </a:cxn>
                <a:cxn ang="0">
                  <a:pos x="419" y="382"/>
                </a:cxn>
                <a:cxn ang="0">
                  <a:pos x="418" y="431"/>
                </a:cxn>
                <a:cxn ang="0">
                  <a:pos x="485" y="465"/>
                </a:cxn>
                <a:cxn ang="0">
                  <a:pos x="549" y="541"/>
                </a:cxn>
                <a:cxn ang="0">
                  <a:pos x="611" y="608"/>
                </a:cxn>
                <a:cxn ang="0">
                  <a:pos x="638" y="681"/>
                </a:cxn>
                <a:cxn ang="0">
                  <a:pos x="616" y="729"/>
                </a:cxn>
                <a:cxn ang="0">
                  <a:pos x="662" y="796"/>
                </a:cxn>
                <a:cxn ang="0">
                  <a:pos x="717" y="831"/>
                </a:cxn>
                <a:cxn ang="0">
                  <a:pos x="757" y="856"/>
                </a:cxn>
                <a:cxn ang="0">
                  <a:pos x="833" y="885"/>
                </a:cxn>
                <a:cxn ang="0">
                  <a:pos x="878" y="912"/>
                </a:cxn>
                <a:cxn ang="0">
                  <a:pos x="988" y="953"/>
                </a:cxn>
                <a:cxn ang="0">
                  <a:pos x="1085" y="989"/>
                </a:cxn>
                <a:cxn ang="0">
                  <a:pos x="1165" y="965"/>
                </a:cxn>
                <a:cxn ang="0">
                  <a:pos x="1295" y="1029"/>
                </a:cxn>
                <a:cxn ang="0">
                  <a:pos x="1328" y="1015"/>
                </a:cxn>
                <a:cxn ang="0">
                  <a:pos x="1409" y="945"/>
                </a:cxn>
                <a:cxn ang="0">
                  <a:pos x="1494" y="864"/>
                </a:cxn>
                <a:cxn ang="0">
                  <a:pos x="1545" y="832"/>
                </a:cxn>
                <a:cxn ang="0">
                  <a:pos x="1566" y="785"/>
                </a:cxn>
                <a:cxn ang="0">
                  <a:pos x="1591" y="714"/>
                </a:cxn>
                <a:cxn ang="0">
                  <a:pos x="1539" y="654"/>
                </a:cxn>
                <a:cxn ang="0">
                  <a:pos x="1419" y="686"/>
                </a:cxn>
                <a:cxn ang="0">
                  <a:pos x="1367" y="804"/>
                </a:cxn>
                <a:cxn ang="0">
                  <a:pos x="1304" y="821"/>
                </a:cxn>
                <a:cxn ang="0">
                  <a:pos x="1177" y="826"/>
                </a:cxn>
                <a:cxn ang="0">
                  <a:pos x="1120" y="797"/>
                </a:cxn>
                <a:cxn ang="0">
                  <a:pos x="1068" y="719"/>
                </a:cxn>
                <a:cxn ang="0">
                  <a:pos x="1031" y="614"/>
                </a:cxn>
                <a:cxn ang="0">
                  <a:pos x="1024" y="482"/>
                </a:cxn>
                <a:cxn ang="0">
                  <a:pos x="1065" y="430"/>
                </a:cxn>
                <a:cxn ang="0">
                  <a:pos x="1045" y="410"/>
                </a:cxn>
                <a:cxn ang="0">
                  <a:pos x="901" y="279"/>
                </a:cxn>
                <a:cxn ang="0">
                  <a:pos x="761" y="179"/>
                </a:cxn>
                <a:cxn ang="0">
                  <a:pos x="596" y="90"/>
                </a:cxn>
                <a:cxn ang="0">
                  <a:pos x="323" y="81"/>
                </a:cxn>
                <a:cxn ang="0">
                  <a:pos x="22" y="49"/>
                </a:cxn>
                <a:cxn ang="0">
                  <a:pos x="55" y="115"/>
                </a:cxn>
                <a:cxn ang="0">
                  <a:pos x="81" y="183"/>
                </a:cxn>
                <a:cxn ang="0">
                  <a:pos x="141" y="233"/>
                </a:cxn>
                <a:cxn ang="0">
                  <a:pos x="159" y="291"/>
                </a:cxn>
                <a:cxn ang="0">
                  <a:pos x="122" y="305"/>
                </a:cxn>
                <a:cxn ang="0">
                  <a:pos x="173" y="347"/>
                </a:cxn>
                <a:cxn ang="0">
                  <a:pos x="231" y="385"/>
                </a:cxn>
                <a:cxn ang="0">
                  <a:pos x="263" y="475"/>
                </a:cxn>
                <a:cxn ang="0">
                  <a:pos x="295" y="493"/>
                </a:cxn>
                <a:cxn ang="0">
                  <a:pos x="380" y="587"/>
                </a:cxn>
                <a:cxn ang="0">
                  <a:pos x="399" y="538"/>
                </a:cxn>
                <a:cxn ang="0">
                  <a:pos x="341" y="491"/>
                </a:cxn>
                <a:cxn ang="0">
                  <a:pos x="312" y="412"/>
                </a:cxn>
                <a:cxn ang="0">
                  <a:pos x="289" y="375"/>
                </a:cxn>
                <a:cxn ang="0">
                  <a:pos x="257" y="319"/>
                </a:cxn>
                <a:cxn ang="0">
                  <a:pos x="223" y="262"/>
                </a:cxn>
                <a:cxn ang="0">
                  <a:pos x="188" y="210"/>
                </a:cxn>
                <a:cxn ang="0">
                  <a:pos x="139" y="158"/>
                </a:cxn>
                <a:cxn ang="0">
                  <a:pos x="122" y="53"/>
                </a:cxn>
              </a:cxnLst>
              <a:rect l="0" t="0" r="r" b="b"/>
              <a:pathLst>
                <a:path w="1606" h="1050">
                  <a:moveTo>
                    <a:pt x="122" y="53"/>
                  </a:moveTo>
                  <a:lnTo>
                    <a:pt x="130" y="57"/>
                  </a:lnTo>
                  <a:lnTo>
                    <a:pt x="134" y="58"/>
                  </a:lnTo>
                  <a:lnTo>
                    <a:pt x="144" y="66"/>
                  </a:lnTo>
                  <a:lnTo>
                    <a:pt x="146" y="65"/>
                  </a:lnTo>
                  <a:lnTo>
                    <a:pt x="147" y="69"/>
                  </a:lnTo>
                  <a:lnTo>
                    <a:pt x="156" y="74"/>
                  </a:lnTo>
                  <a:lnTo>
                    <a:pt x="162" y="76"/>
                  </a:lnTo>
                  <a:lnTo>
                    <a:pt x="177" y="74"/>
                  </a:lnTo>
                  <a:lnTo>
                    <a:pt x="184" y="79"/>
                  </a:lnTo>
                  <a:lnTo>
                    <a:pt x="185" y="85"/>
                  </a:lnTo>
                  <a:lnTo>
                    <a:pt x="189" y="87"/>
                  </a:lnTo>
                  <a:lnTo>
                    <a:pt x="207" y="92"/>
                  </a:lnTo>
                  <a:lnTo>
                    <a:pt x="212" y="96"/>
                  </a:lnTo>
                  <a:lnTo>
                    <a:pt x="216" y="101"/>
                  </a:lnTo>
                  <a:lnTo>
                    <a:pt x="216" y="120"/>
                  </a:lnTo>
                  <a:lnTo>
                    <a:pt x="218" y="126"/>
                  </a:lnTo>
                  <a:lnTo>
                    <a:pt x="225" y="140"/>
                  </a:lnTo>
                  <a:lnTo>
                    <a:pt x="227" y="147"/>
                  </a:lnTo>
                  <a:lnTo>
                    <a:pt x="229" y="149"/>
                  </a:lnTo>
                  <a:lnTo>
                    <a:pt x="233" y="155"/>
                  </a:lnTo>
                  <a:lnTo>
                    <a:pt x="235" y="171"/>
                  </a:lnTo>
                  <a:lnTo>
                    <a:pt x="240" y="177"/>
                  </a:lnTo>
                  <a:lnTo>
                    <a:pt x="242" y="179"/>
                  </a:lnTo>
                  <a:lnTo>
                    <a:pt x="246" y="182"/>
                  </a:lnTo>
                  <a:lnTo>
                    <a:pt x="250" y="201"/>
                  </a:lnTo>
                  <a:lnTo>
                    <a:pt x="252" y="205"/>
                  </a:lnTo>
                  <a:lnTo>
                    <a:pt x="255" y="208"/>
                  </a:lnTo>
                  <a:lnTo>
                    <a:pt x="260" y="212"/>
                  </a:lnTo>
                  <a:lnTo>
                    <a:pt x="263" y="216"/>
                  </a:lnTo>
                  <a:lnTo>
                    <a:pt x="268" y="231"/>
                  </a:lnTo>
                  <a:lnTo>
                    <a:pt x="275" y="237"/>
                  </a:lnTo>
                  <a:lnTo>
                    <a:pt x="280" y="248"/>
                  </a:lnTo>
                  <a:lnTo>
                    <a:pt x="290" y="259"/>
                  </a:lnTo>
                  <a:lnTo>
                    <a:pt x="300" y="264"/>
                  </a:lnTo>
                  <a:lnTo>
                    <a:pt x="313" y="282"/>
                  </a:lnTo>
                  <a:lnTo>
                    <a:pt x="323" y="290"/>
                  </a:lnTo>
                  <a:lnTo>
                    <a:pt x="339" y="292"/>
                  </a:lnTo>
                  <a:lnTo>
                    <a:pt x="345" y="294"/>
                  </a:lnTo>
                  <a:lnTo>
                    <a:pt x="349" y="297"/>
                  </a:lnTo>
                  <a:lnTo>
                    <a:pt x="349" y="310"/>
                  </a:lnTo>
                  <a:lnTo>
                    <a:pt x="347" y="314"/>
                  </a:lnTo>
                  <a:lnTo>
                    <a:pt x="349" y="319"/>
                  </a:lnTo>
                  <a:lnTo>
                    <a:pt x="350" y="324"/>
                  </a:lnTo>
                  <a:lnTo>
                    <a:pt x="355" y="330"/>
                  </a:lnTo>
                  <a:lnTo>
                    <a:pt x="362" y="337"/>
                  </a:lnTo>
                  <a:lnTo>
                    <a:pt x="378" y="344"/>
                  </a:lnTo>
                  <a:lnTo>
                    <a:pt x="384" y="353"/>
                  </a:lnTo>
                  <a:lnTo>
                    <a:pt x="389" y="362"/>
                  </a:lnTo>
                  <a:lnTo>
                    <a:pt x="392" y="364"/>
                  </a:lnTo>
                  <a:lnTo>
                    <a:pt x="394" y="368"/>
                  </a:lnTo>
                  <a:lnTo>
                    <a:pt x="407" y="366"/>
                  </a:lnTo>
                  <a:lnTo>
                    <a:pt x="414" y="371"/>
                  </a:lnTo>
                  <a:lnTo>
                    <a:pt x="419" y="382"/>
                  </a:lnTo>
                  <a:lnTo>
                    <a:pt x="425" y="385"/>
                  </a:lnTo>
                  <a:lnTo>
                    <a:pt x="425" y="388"/>
                  </a:lnTo>
                  <a:lnTo>
                    <a:pt x="419" y="399"/>
                  </a:lnTo>
                  <a:lnTo>
                    <a:pt x="416" y="401"/>
                  </a:lnTo>
                  <a:lnTo>
                    <a:pt x="414" y="408"/>
                  </a:lnTo>
                  <a:lnTo>
                    <a:pt x="413" y="413"/>
                  </a:lnTo>
                  <a:lnTo>
                    <a:pt x="412" y="419"/>
                  </a:lnTo>
                  <a:lnTo>
                    <a:pt x="413" y="424"/>
                  </a:lnTo>
                  <a:lnTo>
                    <a:pt x="418" y="431"/>
                  </a:lnTo>
                  <a:lnTo>
                    <a:pt x="430" y="431"/>
                  </a:lnTo>
                  <a:lnTo>
                    <a:pt x="438" y="425"/>
                  </a:lnTo>
                  <a:lnTo>
                    <a:pt x="440" y="429"/>
                  </a:lnTo>
                  <a:lnTo>
                    <a:pt x="436" y="437"/>
                  </a:lnTo>
                  <a:lnTo>
                    <a:pt x="439" y="442"/>
                  </a:lnTo>
                  <a:lnTo>
                    <a:pt x="462" y="453"/>
                  </a:lnTo>
                  <a:lnTo>
                    <a:pt x="467" y="454"/>
                  </a:lnTo>
                  <a:lnTo>
                    <a:pt x="472" y="452"/>
                  </a:lnTo>
                  <a:lnTo>
                    <a:pt x="485" y="465"/>
                  </a:lnTo>
                  <a:lnTo>
                    <a:pt x="490" y="469"/>
                  </a:lnTo>
                  <a:lnTo>
                    <a:pt x="491" y="476"/>
                  </a:lnTo>
                  <a:lnTo>
                    <a:pt x="491" y="487"/>
                  </a:lnTo>
                  <a:lnTo>
                    <a:pt x="493" y="491"/>
                  </a:lnTo>
                  <a:lnTo>
                    <a:pt x="525" y="518"/>
                  </a:lnTo>
                  <a:lnTo>
                    <a:pt x="536" y="527"/>
                  </a:lnTo>
                  <a:lnTo>
                    <a:pt x="543" y="531"/>
                  </a:lnTo>
                  <a:lnTo>
                    <a:pt x="547" y="536"/>
                  </a:lnTo>
                  <a:lnTo>
                    <a:pt x="549" y="541"/>
                  </a:lnTo>
                  <a:lnTo>
                    <a:pt x="549" y="547"/>
                  </a:lnTo>
                  <a:lnTo>
                    <a:pt x="552" y="549"/>
                  </a:lnTo>
                  <a:lnTo>
                    <a:pt x="558" y="551"/>
                  </a:lnTo>
                  <a:lnTo>
                    <a:pt x="565" y="559"/>
                  </a:lnTo>
                  <a:lnTo>
                    <a:pt x="569" y="570"/>
                  </a:lnTo>
                  <a:lnTo>
                    <a:pt x="573" y="576"/>
                  </a:lnTo>
                  <a:lnTo>
                    <a:pt x="585" y="585"/>
                  </a:lnTo>
                  <a:lnTo>
                    <a:pt x="596" y="598"/>
                  </a:lnTo>
                  <a:lnTo>
                    <a:pt x="611" y="608"/>
                  </a:lnTo>
                  <a:lnTo>
                    <a:pt x="612" y="614"/>
                  </a:lnTo>
                  <a:lnTo>
                    <a:pt x="611" y="615"/>
                  </a:lnTo>
                  <a:lnTo>
                    <a:pt x="611" y="620"/>
                  </a:lnTo>
                  <a:lnTo>
                    <a:pt x="618" y="643"/>
                  </a:lnTo>
                  <a:lnTo>
                    <a:pt x="624" y="652"/>
                  </a:lnTo>
                  <a:lnTo>
                    <a:pt x="626" y="659"/>
                  </a:lnTo>
                  <a:lnTo>
                    <a:pt x="632" y="665"/>
                  </a:lnTo>
                  <a:lnTo>
                    <a:pt x="635" y="673"/>
                  </a:lnTo>
                  <a:lnTo>
                    <a:pt x="638" y="681"/>
                  </a:lnTo>
                  <a:lnTo>
                    <a:pt x="638" y="690"/>
                  </a:lnTo>
                  <a:lnTo>
                    <a:pt x="635" y="695"/>
                  </a:lnTo>
                  <a:lnTo>
                    <a:pt x="626" y="704"/>
                  </a:lnTo>
                  <a:lnTo>
                    <a:pt x="626" y="707"/>
                  </a:lnTo>
                  <a:lnTo>
                    <a:pt x="626" y="709"/>
                  </a:lnTo>
                  <a:lnTo>
                    <a:pt x="633" y="715"/>
                  </a:lnTo>
                  <a:lnTo>
                    <a:pt x="634" y="720"/>
                  </a:lnTo>
                  <a:lnTo>
                    <a:pt x="619" y="725"/>
                  </a:lnTo>
                  <a:lnTo>
                    <a:pt x="616" y="729"/>
                  </a:lnTo>
                  <a:lnTo>
                    <a:pt x="615" y="732"/>
                  </a:lnTo>
                  <a:lnTo>
                    <a:pt x="617" y="735"/>
                  </a:lnTo>
                  <a:lnTo>
                    <a:pt x="622" y="747"/>
                  </a:lnTo>
                  <a:lnTo>
                    <a:pt x="623" y="754"/>
                  </a:lnTo>
                  <a:lnTo>
                    <a:pt x="627" y="763"/>
                  </a:lnTo>
                  <a:lnTo>
                    <a:pt x="635" y="769"/>
                  </a:lnTo>
                  <a:lnTo>
                    <a:pt x="649" y="785"/>
                  </a:lnTo>
                  <a:lnTo>
                    <a:pt x="655" y="790"/>
                  </a:lnTo>
                  <a:lnTo>
                    <a:pt x="662" y="796"/>
                  </a:lnTo>
                  <a:lnTo>
                    <a:pt x="667" y="798"/>
                  </a:lnTo>
                  <a:lnTo>
                    <a:pt x="677" y="802"/>
                  </a:lnTo>
                  <a:lnTo>
                    <a:pt x="684" y="802"/>
                  </a:lnTo>
                  <a:lnTo>
                    <a:pt x="688" y="803"/>
                  </a:lnTo>
                  <a:lnTo>
                    <a:pt x="700" y="815"/>
                  </a:lnTo>
                  <a:lnTo>
                    <a:pt x="708" y="818"/>
                  </a:lnTo>
                  <a:lnTo>
                    <a:pt x="716" y="825"/>
                  </a:lnTo>
                  <a:lnTo>
                    <a:pt x="717" y="829"/>
                  </a:lnTo>
                  <a:lnTo>
                    <a:pt x="717" y="831"/>
                  </a:lnTo>
                  <a:lnTo>
                    <a:pt x="721" y="832"/>
                  </a:lnTo>
                  <a:lnTo>
                    <a:pt x="724" y="835"/>
                  </a:lnTo>
                  <a:lnTo>
                    <a:pt x="724" y="839"/>
                  </a:lnTo>
                  <a:lnTo>
                    <a:pt x="727" y="843"/>
                  </a:lnTo>
                  <a:lnTo>
                    <a:pt x="732" y="847"/>
                  </a:lnTo>
                  <a:lnTo>
                    <a:pt x="745" y="848"/>
                  </a:lnTo>
                  <a:lnTo>
                    <a:pt x="751" y="852"/>
                  </a:lnTo>
                  <a:lnTo>
                    <a:pt x="756" y="852"/>
                  </a:lnTo>
                  <a:lnTo>
                    <a:pt x="757" y="856"/>
                  </a:lnTo>
                  <a:lnTo>
                    <a:pt x="789" y="865"/>
                  </a:lnTo>
                  <a:lnTo>
                    <a:pt x="795" y="867"/>
                  </a:lnTo>
                  <a:lnTo>
                    <a:pt x="802" y="867"/>
                  </a:lnTo>
                  <a:lnTo>
                    <a:pt x="806" y="865"/>
                  </a:lnTo>
                  <a:lnTo>
                    <a:pt x="810" y="867"/>
                  </a:lnTo>
                  <a:lnTo>
                    <a:pt x="823" y="874"/>
                  </a:lnTo>
                  <a:lnTo>
                    <a:pt x="828" y="881"/>
                  </a:lnTo>
                  <a:lnTo>
                    <a:pt x="829" y="884"/>
                  </a:lnTo>
                  <a:lnTo>
                    <a:pt x="833" y="885"/>
                  </a:lnTo>
                  <a:lnTo>
                    <a:pt x="835" y="889"/>
                  </a:lnTo>
                  <a:lnTo>
                    <a:pt x="843" y="891"/>
                  </a:lnTo>
                  <a:lnTo>
                    <a:pt x="849" y="896"/>
                  </a:lnTo>
                  <a:lnTo>
                    <a:pt x="856" y="898"/>
                  </a:lnTo>
                  <a:lnTo>
                    <a:pt x="857" y="903"/>
                  </a:lnTo>
                  <a:lnTo>
                    <a:pt x="863" y="908"/>
                  </a:lnTo>
                  <a:lnTo>
                    <a:pt x="866" y="906"/>
                  </a:lnTo>
                  <a:lnTo>
                    <a:pt x="873" y="910"/>
                  </a:lnTo>
                  <a:lnTo>
                    <a:pt x="878" y="912"/>
                  </a:lnTo>
                  <a:lnTo>
                    <a:pt x="888" y="915"/>
                  </a:lnTo>
                  <a:lnTo>
                    <a:pt x="898" y="917"/>
                  </a:lnTo>
                  <a:lnTo>
                    <a:pt x="913" y="923"/>
                  </a:lnTo>
                  <a:lnTo>
                    <a:pt x="924" y="929"/>
                  </a:lnTo>
                  <a:lnTo>
                    <a:pt x="931" y="932"/>
                  </a:lnTo>
                  <a:lnTo>
                    <a:pt x="955" y="939"/>
                  </a:lnTo>
                  <a:lnTo>
                    <a:pt x="970" y="945"/>
                  </a:lnTo>
                  <a:lnTo>
                    <a:pt x="978" y="943"/>
                  </a:lnTo>
                  <a:lnTo>
                    <a:pt x="988" y="953"/>
                  </a:lnTo>
                  <a:lnTo>
                    <a:pt x="1010" y="967"/>
                  </a:lnTo>
                  <a:lnTo>
                    <a:pt x="1016" y="968"/>
                  </a:lnTo>
                  <a:lnTo>
                    <a:pt x="1021" y="968"/>
                  </a:lnTo>
                  <a:lnTo>
                    <a:pt x="1024" y="971"/>
                  </a:lnTo>
                  <a:lnTo>
                    <a:pt x="1031" y="974"/>
                  </a:lnTo>
                  <a:lnTo>
                    <a:pt x="1042" y="978"/>
                  </a:lnTo>
                  <a:lnTo>
                    <a:pt x="1068" y="980"/>
                  </a:lnTo>
                  <a:lnTo>
                    <a:pt x="1078" y="986"/>
                  </a:lnTo>
                  <a:lnTo>
                    <a:pt x="1085" y="989"/>
                  </a:lnTo>
                  <a:lnTo>
                    <a:pt x="1088" y="989"/>
                  </a:lnTo>
                  <a:lnTo>
                    <a:pt x="1095" y="992"/>
                  </a:lnTo>
                  <a:lnTo>
                    <a:pt x="1110" y="993"/>
                  </a:lnTo>
                  <a:lnTo>
                    <a:pt x="1116" y="992"/>
                  </a:lnTo>
                  <a:lnTo>
                    <a:pt x="1122" y="990"/>
                  </a:lnTo>
                  <a:lnTo>
                    <a:pt x="1126" y="986"/>
                  </a:lnTo>
                  <a:lnTo>
                    <a:pt x="1137" y="981"/>
                  </a:lnTo>
                  <a:lnTo>
                    <a:pt x="1145" y="980"/>
                  </a:lnTo>
                  <a:lnTo>
                    <a:pt x="1165" y="965"/>
                  </a:lnTo>
                  <a:lnTo>
                    <a:pt x="1171" y="964"/>
                  </a:lnTo>
                  <a:lnTo>
                    <a:pt x="1177" y="960"/>
                  </a:lnTo>
                  <a:lnTo>
                    <a:pt x="1195" y="960"/>
                  </a:lnTo>
                  <a:lnTo>
                    <a:pt x="1206" y="964"/>
                  </a:lnTo>
                  <a:lnTo>
                    <a:pt x="1227" y="973"/>
                  </a:lnTo>
                  <a:lnTo>
                    <a:pt x="1251" y="985"/>
                  </a:lnTo>
                  <a:lnTo>
                    <a:pt x="1268" y="1002"/>
                  </a:lnTo>
                  <a:lnTo>
                    <a:pt x="1276" y="1010"/>
                  </a:lnTo>
                  <a:lnTo>
                    <a:pt x="1295" y="1029"/>
                  </a:lnTo>
                  <a:lnTo>
                    <a:pt x="1303" y="1037"/>
                  </a:lnTo>
                  <a:lnTo>
                    <a:pt x="1320" y="1050"/>
                  </a:lnTo>
                  <a:lnTo>
                    <a:pt x="1322" y="1048"/>
                  </a:lnTo>
                  <a:lnTo>
                    <a:pt x="1323" y="1034"/>
                  </a:lnTo>
                  <a:lnTo>
                    <a:pt x="1327" y="1030"/>
                  </a:lnTo>
                  <a:lnTo>
                    <a:pt x="1327" y="1028"/>
                  </a:lnTo>
                  <a:lnTo>
                    <a:pt x="1325" y="1020"/>
                  </a:lnTo>
                  <a:lnTo>
                    <a:pt x="1327" y="1020"/>
                  </a:lnTo>
                  <a:lnTo>
                    <a:pt x="1328" y="1015"/>
                  </a:lnTo>
                  <a:lnTo>
                    <a:pt x="1336" y="1004"/>
                  </a:lnTo>
                  <a:lnTo>
                    <a:pt x="1336" y="1002"/>
                  </a:lnTo>
                  <a:lnTo>
                    <a:pt x="1359" y="965"/>
                  </a:lnTo>
                  <a:lnTo>
                    <a:pt x="1387" y="964"/>
                  </a:lnTo>
                  <a:lnTo>
                    <a:pt x="1409" y="964"/>
                  </a:lnTo>
                  <a:lnTo>
                    <a:pt x="1410" y="965"/>
                  </a:lnTo>
                  <a:lnTo>
                    <a:pt x="1411" y="963"/>
                  </a:lnTo>
                  <a:lnTo>
                    <a:pt x="1412" y="950"/>
                  </a:lnTo>
                  <a:lnTo>
                    <a:pt x="1409" y="945"/>
                  </a:lnTo>
                  <a:lnTo>
                    <a:pt x="1400" y="936"/>
                  </a:lnTo>
                  <a:lnTo>
                    <a:pt x="1397" y="928"/>
                  </a:lnTo>
                  <a:lnTo>
                    <a:pt x="1381" y="918"/>
                  </a:lnTo>
                  <a:lnTo>
                    <a:pt x="1356" y="893"/>
                  </a:lnTo>
                  <a:lnTo>
                    <a:pt x="1359" y="895"/>
                  </a:lnTo>
                  <a:lnTo>
                    <a:pt x="1389" y="895"/>
                  </a:lnTo>
                  <a:lnTo>
                    <a:pt x="1389" y="868"/>
                  </a:lnTo>
                  <a:lnTo>
                    <a:pt x="1482" y="868"/>
                  </a:lnTo>
                  <a:lnTo>
                    <a:pt x="1494" y="864"/>
                  </a:lnTo>
                  <a:lnTo>
                    <a:pt x="1499" y="864"/>
                  </a:lnTo>
                  <a:lnTo>
                    <a:pt x="1514" y="837"/>
                  </a:lnTo>
                  <a:lnTo>
                    <a:pt x="1517" y="835"/>
                  </a:lnTo>
                  <a:lnTo>
                    <a:pt x="1523" y="836"/>
                  </a:lnTo>
                  <a:lnTo>
                    <a:pt x="1525" y="829"/>
                  </a:lnTo>
                  <a:lnTo>
                    <a:pt x="1534" y="813"/>
                  </a:lnTo>
                  <a:lnTo>
                    <a:pt x="1542" y="815"/>
                  </a:lnTo>
                  <a:lnTo>
                    <a:pt x="1539" y="831"/>
                  </a:lnTo>
                  <a:lnTo>
                    <a:pt x="1545" y="832"/>
                  </a:lnTo>
                  <a:lnTo>
                    <a:pt x="1547" y="836"/>
                  </a:lnTo>
                  <a:lnTo>
                    <a:pt x="1545" y="849"/>
                  </a:lnTo>
                  <a:lnTo>
                    <a:pt x="1548" y="859"/>
                  </a:lnTo>
                  <a:lnTo>
                    <a:pt x="1551" y="854"/>
                  </a:lnTo>
                  <a:lnTo>
                    <a:pt x="1558" y="834"/>
                  </a:lnTo>
                  <a:lnTo>
                    <a:pt x="1559" y="823"/>
                  </a:lnTo>
                  <a:lnTo>
                    <a:pt x="1566" y="799"/>
                  </a:lnTo>
                  <a:lnTo>
                    <a:pt x="1569" y="790"/>
                  </a:lnTo>
                  <a:lnTo>
                    <a:pt x="1566" y="785"/>
                  </a:lnTo>
                  <a:lnTo>
                    <a:pt x="1561" y="782"/>
                  </a:lnTo>
                  <a:lnTo>
                    <a:pt x="1570" y="776"/>
                  </a:lnTo>
                  <a:lnTo>
                    <a:pt x="1570" y="770"/>
                  </a:lnTo>
                  <a:lnTo>
                    <a:pt x="1561" y="767"/>
                  </a:lnTo>
                  <a:lnTo>
                    <a:pt x="1567" y="758"/>
                  </a:lnTo>
                  <a:lnTo>
                    <a:pt x="1572" y="748"/>
                  </a:lnTo>
                  <a:lnTo>
                    <a:pt x="1572" y="740"/>
                  </a:lnTo>
                  <a:lnTo>
                    <a:pt x="1582" y="720"/>
                  </a:lnTo>
                  <a:lnTo>
                    <a:pt x="1591" y="714"/>
                  </a:lnTo>
                  <a:lnTo>
                    <a:pt x="1602" y="701"/>
                  </a:lnTo>
                  <a:lnTo>
                    <a:pt x="1605" y="692"/>
                  </a:lnTo>
                  <a:lnTo>
                    <a:pt x="1606" y="681"/>
                  </a:lnTo>
                  <a:lnTo>
                    <a:pt x="1604" y="670"/>
                  </a:lnTo>
                  <a:lnTo>
                    <a:pt x="1598" y="663"/>
                  </a:lnTo>
                  <a:lnTo>
                    <a:pt x="1569" y="659"/>
                  </a:lnTo>
                  <a:lnTo>
                    <a:pt x="1556" y="669"/>
                  </a:lnTo>
                  <a:lnTo>
                    <a:pt x="1556" y="658"/>
                  </a:lnTo>
                  <a:lnTo>
                    <a:pt x="1539" y="654"/>
                  </a:lnTo>
                  <a:lnTo>
                    <a:pt x="1527" y="656"/>
                  </a:lnTo>
                  <a:lnTo>
                    <a:pt x="1508" y="662"/>
                  </a:lnTo>
                  <a:lnTo>
                    <a:pt x="1497" y="668"/>
                  </a:lnTo>
                  <a:lnTo>
                    <a:pt x="1473" y="669"/>
                  </a:lnTo>
                  <a:lnTo>
                    <a:pt x="1459" y="669"/>
                  </a:lnTo>
                  <a:lnTo>
                    <a:pt x="1449" y="671"/>
                  </a:lnTo>
                  <a:lnTo>
                    <a:pt x="1438" y="676"/>
                  </a:lnTo>
                  <a:lnTo>
                    <a:pt x="1429" y="677"/>
                  </a:lnTo>
                  <a:lnTo>
                    <a:pt x="1419" y="686"/>
                  </a:lnTo>
                  <a:lnTo>
                    <a:pt x="1415" y="698"/>
                  </a:lnTo>
                  <a:lnTo>
                    <a:pt x="1412" y="726"/>
                  </a:lnTo>
                  <a:lnTo>
                    <a:pt x="1409" y="743"/>
                  </a:lnTo>
                  <a:lnTo>
                    <a:pt x="1405" y="756"/>
                  </a:lnTo>
                  <a:lnTo>
                    <a:pt x="1399" y="764"/>
                  </a:lnTo>
                  <a:lnTo>
                    <a:pt x="1397" y="776"/>
                  </a:lnTo>
                  <a:lnTo>
                    <a:pt x="1392" y="787"/>
                  </a:lnTo>
                  <a:lnTo>
                    <a:pt x="1382" y="798"/>
                  </a:lnTo>
                  <a:lnTo>
                    <a:pt x="1367" y="804"/>
                  </a:lnTo>
                  <a:lnTo>
                    <a:pt x="1370" y="823"/>
                  </a:lnTo>
                  <a:lnTo>
                    <a:pt x="1353" y="832"/>
                  </a:lnTo>
                  <a:lnTo>
                    <a:pt x="1344" y="834"/>
                  </a:lnTo>
                  <a:lnTo>
                    <a:pt x="1338" y="832"/>
                  </a:lnTo>
                  <a:lnTo>
                    <a:pt x="1334" y="828"/>
                  </a:lnTo>
                  <a:lnTo>
                    <a:pt x="1334" y="821"/>
                  </a:lnTo>
                  <a:lnTo>
                    <a:pt x="1326" y="819"/>
                  </a:lnTo>
                  <a:lnTo>
                    <a:pt x="1310" y="819"/>
                  </a:lnTo>
                  <a:lnTo>
                    <a:pt x="1304" y="821"/>
                  </a:lnTo>
                  <a:lnTo>
                    <a:pt x="1294" y="824"/>
                  </a:lnTo>
                  <a:lnTo>
                    <a:pt x="1282" y="831"/>
                  </a:lnTo>
                  <a:lnTo>
                    <a:pt x="1271" y="834"/>
                  </a:lnTo>
                  <a:lnTo>
                    <a:pt x="1262" y="832"/>
                  </a:lnTo>
                  <a:lnTo>
                    <a:pt x="1236" y="837"/>
                  </a:lnTo>
                  <a:lnTo>
                    <a:pt x="1214" y="849"/>
                  </a:lnTo>
                  <a:lnTo>
                    <a:pt x="1200" y="849"/>
                  </a:lnTo>
                  <a:lnTo>
                    <a:pt x="1188" y="841"/>
                  </a:lnTo>
                  <a:lnTo>
                    <a:pt x="1177" y="826"/>
                  </a:lnTo>
                  <a:lnTo>
                    <a:pt x="1173" y="824"/>
                  </a:lnTo>
                  <a:lnTo>
                    <a:pt x="1173" y="825"/>
                  </a:lnTo>
                  <a:lnTo>
                    <a:pt x="1157" y="824"/>
                  </a:lnTo>
                  <a:lnTo>
                    <a:pt x="1146" y="819"/>
                  </a:lnTo>
                  <a:lnTo>
                    <a:pt x="1139" y="817"/>
                  </a:lnTo>
                  <a:lnTo>
                    <a:pt x="1134" y="813"/>
                  </a:lnTo>
                  <a:lnTo>
                    <a:pt x="1128" y="806"/>
                  </a:lnTo>
                  <a:lnTo>
                    <a:pt x="1124" y="803"/>
                  </a:lnTo>
                  <a:lnTo>
                    <a:pt x="1120" y="797"/>
                  </a:lnTo>
                  <a:lnTo>
                    <a:pt x="1116" y="795"/>
                  </a:lnTo>
                  <a:lnTo>
                    <a:pt x="1114" y="795"/>
                  </a:lnTo>
                  <a:lnTo>
                    <a:pt x="1112" y="793"/>
                  </a:lnTo>
                  <a:lnTo>
                    <a:pt x="1111" y="785"/>
                  </a:lnTo>
                  <a:lnTo>
                    <a:pt x="1095" y="749"/>
                  </a:lnTo>
                  <a:lnTo>
                    <a:pt x="1090" y="742"/>
                  </a:lnTo>
                  <a:lnTo>
                    <a:pt x="1085" y="737"/>
                  </a:lnTo>
                  <a:lnTo>
                    <a:pt x="1073" y="725"/>
                  </a:lnTo>
                  <a:lnTo>
                    <a:pt x="1068" y="719"/>
                  </a:lnTo>
                  <a:lnTo>
                    <a:pt x="1055" y="695"/>
                  </a:lnTo>
                  <a:lnTo>
                    <a:pt x="1051" y="684"/>
                  </a:lnTo>
                  <a:lnTo>
                    <a:pt x="1053" y="681"/>
                  </a:lnTo>
                  <a:lnTo>
                    <a:pt x="1057" y="674"/>
                  </a:lnTo>
                  <a:lnTo>
                    <a:pt x="1057" y="668"/>
                  </a:lnTo>
                  <a:lnTo>
                    <a:pt x="1056" y="664"/>
                  </a:lnTo>
                  <a:lnTo>
                    <a:pt x="1038" y="643"/>
                  </a:lnTo>
                  <a:lnTo>
                    <a:pt x="1031" y="625"/>
                  </a:lnTo>
                  <a:lnTo>
                    <a:pt x="1031" y="614"/>
                  </a:lnTo>
                  <a:lnTo>
                    <a:pt x="1035" y="592"/>
                  </a:lnTo>
                  <a:lnTo>
                    <a:pt x="1034" y="557"/>
                  </a:lnTo>
                  <a:lnTo>
                    <a:pt x="1034" y="545"/>
                  </a:lnTo>
                  <a:lnTo>
                    <a:pt x="1032" y="535"/>
                  </a:lnTo>
                  <a:lnTo>
                    <a:pt x="1028" y="530"/>
                  </a:lnTo>
                  <a:lnTo>
                    <a:pt x="1027" y="513"/>
                  </a:lnTo>
                  <a:lnTo>
                    <a:pt x="1027" y="490"/>
                  </a:lnTo>
                  <a:lnTo>
                    <a:pt x="1024" y="486"/>
                  </a:lnTo>
                  <a:lnTo>
                    <a:pt x="1024" y="482"/>
                  </a:lnTo>
                  <a:lnTo>
                    <a:pt x="1029" y="469"/>
                  </a:lnTo>
                  <a:lnTo>
                    <a:pt x="1035" y="464"/>
                  </a:lnTo>
                  <a:lnTo>
                    <a:pt x="1038" y="453"/>
                  </a:lnTo>
                  <a:lnTo>
                    <a:pt x="1038" y="444"/>
                  </a:lnTo>
                  <a:lnTo>
                    <a:pt x="1040" y="441"/>
                  </a:lnTo>
                  <a:lnTo>
                    <a:pt x="1053" y="444"/>
                  </a:lnTo>
                  <a:lnTo>
                    <a:pt x="1056" y="443"/>
                  </a:lnTo>
                  <a:lnTo>
                    <a:pt x="1062" y="435"/>
                  </a:lnTo>
                  <a:lnTo>
                    <a:pt x="1065" y="430"/>
                  </a:lnTo>
                  <a:lnTo>
                    <a:pt x="1065" y="420"/>
                  </a:lnTo>
                  <a:lnTo>
                    <a:pt x="1063" y="419"/>
                  </a:lnTo>
                  <a:lnTo>
                    <a:pt x="1062" y="425"/>
                  </a:lnTo>
                  <a:lnTo>
                    <a:pt x="1059" y="429"/>
                  </a:lnTo>
                  <a:lnTo>
                    <a:pt x="1057" y="430"/>
                  </a:lnTo>
                  <a:lnTo>
                    <a:pt x="1056" y="430"/>
                  </a:lnTo>
                  <a:lnTo>
                    <a:pt x="1057" y="424"/>
                  </a:lnTo>
                  <a:lnTo>
                    <a:pt x="1062" y="413"/>
                  </a:lnTo>
                  <a:lnTo>
                    <a:pt x="1045" y="410"/>
                  </a:lnTo>
                  <a:lnTo>
                    <a:pt x="1027" y="402"/>
                  </a:lnTo>
                  <a:lnTo>
                    <a:pt x="1001" y="401"/>
                  </a:lnTo>
                  <a:lnTo>
                    <a:pt x="987" y="392"/>
                  </a:lnTo>
                  <a:lnTo>
                    <a:pt x="973" y="391"/>
                  </a:lnTo>
                  <a:lnTo>
                    <a:pt x="957" y="380"/>
                  </a:lnTo>
                  <a:lnTo>
                    <a:pt x="940" y="355"/>
                  </a:lnTo>
                  <a:lnTo>
                    <a:pt x="926" y="308"/>
                  </a:lnTo>
                  <a:lnTo>
                    <a:pt x="910" y="297"/>
                  </a:lnTo>
                  <a:lnTo>
                    <a:pt x="901" y="279"/>
                  </a:lnTo>
                  <a:lnTo>
                    <a:pt x="885" y="262"/>
                  </a:lnTo>
                  <a:lnTo>
                    <a:pt x="866" y="218"/>
                  </a:lnTo>
                  <a:lnTo>
                    <a:pt x="856" y="210"/>
                  </a:lnTo>
                  <a:lnTo>
                    <a:pt x="850" y="199"/>
                  </a:lnTo>
                  <a:lnTo>
                    <a:pt x="833" y="185"/>
                  </a:lnTo>
                  <a:lnTo>
                    <a:pt x="826" y="175"/>
                  </a:lnTo>
                  <a:lnTo>
                    <a:pt x="783" y="177"/>
                  </a:lnTo>
                  <a:lnTo>
                    <a:pt x="772" y="174"/>
                  </a:lnTo>
                  <a:lnTo>
                    <a:pt x="761" y="179"/>
                  </a:lnTo>
                  <a:lnTo>
                    <a:pt x="757" y="182"/>
                  </a:lnTo>
                  <a:lnTo>
                    <a:pt x="735" y="227"/>
                  </a:lnTo>
                  <a:lnTo>
                    <a:pt x="712" y="222"/>
                  </a:lnTo>
                  <a:lnTo>
                    <a:pt x="689" y="207"/>
                  </a:lnTo>
                  <a:lnTo>
                    <a:pt x="671" y="192"/>
                  </a:lnTo>
                  <a:lnTo>
                    <a:pt x="657" y="174"/>
                  </a:lnTo>
                  <a:lnTo>
                    <a:pt x="643" y="125"/>
                  </a:lnTo>
                  <a:lnTo>
                    <a:pt x="615" y="107"/>
                  </a:lnTo>
                  <a:lnTo>
                    <a:pt x="596" y="90"/>
                  </a:lnTo>
                  <a:lnTo>
                    <a:pt x="588" y="77"/>
                  </a:lnTo>
                  <a:lnTo>
                    <a:pt x="575" y="71"/>
                  </a:lnTo>
                  <a:lnTo>
                    <a:pt x="568" y="59"/>
                  </a:lnTo>
                  <a:lnTo>
                    <a:pt x="565" y="57"/>
                  </a:lnTo>
                  <a:lnTo>
                    <a:pt x="554" y="50"/>
                  </a:lnTo>
                  <a:lnTo>
                    <a:pt x="467" y="52"/>
                  </a:lnTo>
                  <a:lnTo>
                    <a:pt x="467" y="81"/>
                  </a:lnTo>
                  <a:lnTo>
                    <a:pt x="423" y="81"/>
                  </a:lnTo>
                  <a:lnTo>
                    <a:pt x="323" y="81"/>
                  </a:lnTo>
                  <a:lnTo>
                    <a:pt x="120" y="5"/>
                  </a:lnTo>
                  <a:lnTo>
                    <a:pt x="119" y="0"/>
                  </a:lnTo>
                  <a:lnTo>
                    <a:pt x="0" y="10"/>
                  </a:lnTo>
                  <a:lnTo>
                    <a:pt x="6" y="16"/>
                  </a:lnTo>
                  <a:lnTo>
                    <a:pt x="7" y="24"/>
                  </a:lnTo>
                  <a:lnTo>
                    <a:pt x="11" y="30"/>
                  </a:lnTo>
                  <a:lnTo>
                    <a:pt x="14" y="38"/>
                  </a:lnTo>
                  <a:lnTo>
                    <a:pt x="20" y="46"/>
                  </a:lnTo>
                  <a:lnTo>
                    <a:pt x="22" y="49"/>
                  </a:lnTo>
                  <a:lnTo>
                    <a:pt x="24" y="50"/>
                  </a:lnTo>
                  <a:lnTo>
                    <a:pt x="28" y="54"/>
                  </a:lnTo>
                  <a:lnTo>
                    <a:pt x="29" y="70"/>
                  </a:lnTo>
                  <a:lnTo>
                    <a:pt x="45" y="96"/>
                  </a:lnTo>
                  <a:lnTo>
                    <a:pt x="47" y="102"/>
                  </a:lnTo>
                  <a:lnTo>
                    <a:pt x="47" y="107"/>
                  </a:lnTo>
                  <a:lnTo>
                    <a:pt x="50" y="108"/>
                  </a:lnTo>
                  <a:lnTo>
                    <a:pt x="52" y="113"/>
                  </a:lnTo>
                  <a:lnTo>
                    <a:pt x="55" y="115"/>
                  </a:lnTo>
                  <a:lnTo>
                    <a:pt x="62" y="132"/>
                  </a:lnTo>
                  <a:lnTo>
                    <a:pt x="62" y="141"/>
                  </a:lnTo>
                  <a:lnTo>
                    <a:pt x="63" y="143"/>
                  </a:lnTo>
                  <a:lnTo>
                    <a:pt x="67" y="141"/>
                  </a:lnTo>
                  <a:lnTo>
                    <a:pt x="69" y="142"/>
                  </a:lnTo>
                  <a:lnTo>
                    <a:pt x="72" y="151"/>
                  </a:lnTo>
                  <a:lnTo>
                    <a:pt x="75" y="170"/>
                  </a:lnTo>
                  <a:lnTo>
                    <a:pt x="79" y="181"/>
                  </a:lnTo>
                  <a:lnTo>
                    <a:pt x="81" y="183"/>
                  </a:lnTo>
                  <a:lnTo>
                    <a:pt x="91" y="187"/>
                  </a:lnTo>
                  <a:lnTo>
                    <a:pt x="95" y="191"/>
                  </a:lnTo>
                  <a:lnTo>
                    <a:pt x="100" y="192"/>
                  </a:lnTo>
                  <a:lnTo>
                    <a:pt x="108" y="202"/>
                  </a:lnTo>
                  <a:lnTo>
                    <a:pt x="117" y="203"/>
                  </a:lnTo>
                  <a:lnTo>
                    <a:pt x="122" y="209"/>
                  </a:lnTo>
                  <a:lnTo>
                    <a:pt x="128" y="220"/>
                  </a:lnTo>
                  <a:lnTo>
                    <a:pt x="131" y="222"/>
                  </a:lnTo>
                  <a:lnTo>
                    <a:pt x="141" y="233"/>
                  </a:lnTo>
                  <a:lnTo>
                    <a:pt x="145" y="236"/>
                  </a:lnTo>
                  <a:lnTo>
                    <a:pt x="164" y="259"/>
                  </a:lnTo>
                  <a:lnTo>
                    <a:pt x="166" y="266"/>
                  </a:lnTo>
                  <a:lnTo>
                    <a:pt x="166" y="275"/>
                  </a:lnTo>
                  <a:lnTo>
                    <a:pt x="167" y="277"/>
                  </a:lnTo>
                  <a:lnTo>
                    <a:pt x="166" y="281"/>
                  </a:lnTo>
                  <a:lnTo>
                    <a:pt x="167" y="286"/>
                  </a:lnTo>
                  <a:lnTo>
                    <a:pt x="162" y="287"/>
                  </a:lnTo>
                  <a:lnTo>
                    <a:pt x="159" y="291"/>
                  </a:lnTo>
                  <a:lnTo>
                    <a:pt x="159" y="296"/>
                  </a:lnTo>
                  <a:lnTo>
                    <a:pt x="161" y="297"/>
                  </a:lnTo>
                  <a:lnTo>
                    <a:pt x="161" y="301"/>
                  </a:lnTo>
                  <a:lnTo>
                    <a:pt x="153" y="297"/>
                  </a:lnTo>
                  <a:lnTo>
                    <a:pt x="138" y="302"/>
                  </a:lnTo>
                  <a:lnTo>
                    <a:pt x="116" y="299"/>
                  </a:lnTo>
                  <a:lnTo>
                    <a:pt x="116" y="307"/>
                  </a:lnTo>
                  <a:lnTo>
                    <a:pt x="118" y="308"/>
                  </a:lnTo>
                  <a:lnTo>
                    <a:pt x="122" y="305"/>
                  </a:lnTo>
                  <a:lnTo>
                    <a:pt x="133" y="315"/>
                  </a:lnTo>
                  <a:lnTo>
                    <a:pt x="141" y="319"/>
                  </a:lnTo>
                  <a:lnTo>
                    <a:pt x="144" y="323"/>
                  </a:lnTo>
                  <a:lnTo>
                    <a:pt x="147" y="333"/>
                  </a:lnTo>
                  <a:lnTo>
                    <a:pt x="151" y="336"/>
                  </a:lnTo>
                  <a:lnTo>
                    <a:pt x="159" y="337"/>
                  </a:lnTo>
                  <a:lnTo>
                    <a:pt x="164" y="340"/>
                  </a:lnTo>
                  <a:lnTo>
                    <a:pt x="167" y="346"/>
                  </a:lnTo>
                  <a:lnTo>
                    <a:pt x="173" y="347"/>
                  </a:lnTo>
                  <a:lnTo>
                    <a:pt x="180" y="351"/>
                  </a:lnTo>
                  <a:lnTo>
                    <a:pt x="185" y="358"/>
                  </a:lnTo>
                  <a:lnTo>
                    <a:pt x="192" y="360"/>
                  </a:lnTo>
                  <a:lnTo>
                    <a:pt x="205" y="363"/>
                  </a:lnTo>
                  <a:lnTo>
                    <a:pt x="214" y="351"/>
                  </a:lnTo>
                  <a:lnTo>
                    <a:pt x="217" y="355"/>
                  </a:lnTo>
                  <a:lnTo>
                    <a:pt x="216" y="363"/>
                  </a:lnTo>
                  <a:lnTo>
                    <a:pt x="219" y="369"/>
                  </a:lnTo>
                  <a:lnTo>
                    <a:pt x="231" y="385"/>
                  </a:lnTo>
                  <a:lnTo>
                    <a:pt x="242" y="392"/>
                  </a:lnTo>
                  <a:lnTo>
                    <a:pt x="250" y="394"/>
                  </a:lnTo>
                  <a:lnTo>
                    <a:pt x="255" y="394"/>
                  </a:lnTo>
                  <a:lnTo>
                    <a:pt x="258" y="401"/>
                  </a:lnTo>
                  <a:lnTo>
                    <a:pt x="268" y="423"/>
                  </a:lnTo>
                  <a:lnTo>
                    <a:pt x="269" y="430"/>
                  </a:lnTo>
                  <a:lnTo>
                    <a:pt x="270" y="452"/>
                  </a:lnTo>
                  <a:lnTo>
                    <a:pt x="267" y="468"/>
                  </a:lnTo>
                  <a:lnTo>
                    <a:pt x="263" y="475"/>
                  </a:lnTo>
                  <a:lnTo>
                    <a:pt x="263" y="481"/>
                  </a:lnTo>
                  <a:lnTo>
                    <a:pt x="266" y="476"/>
                  </a:lnTo>
                  <a:lnTo>
                    <a:pt x="268" y="475"/>
                  </a:lnTo>
                  <a:lnTo>
                    <a:pt x="270" y="480"/>
                  </a:lnTo>
                  <a:lnTo>
                    <a:pt x="277" y="479"/>
                  </a:lnTo>
                  <a:lnTo>
                    <a:pt x="281" y="482"/>
                  </a:lnTo>
                  <a:lnTo>
                    <a:pt x="283" y="488"/>
                  </a:lnTo>
                  <a:lnTo>
                    <a:pt x="285" y="491"/>
                  </a:lnTo>
                  <a:lnTo>
                    <a:pt x="295" y="493"/>
                  </a:lnTo>
                  <a:lnTo>
                    <a:pt x="295" y="498"/>
                  </a:lnTo>
                  <a:lnTo>
                    <a:pt x="305" y="507"/>
                  </a:lnTo>
                  <a:lnTo>
                    <a:pt x="323" y="518"/>
                  </a:lnTo>
                  <a:lnTo>
                    <a:pt x="329" y="524"/>
                  </a:lnTo>
                  <a:lnTo>
                    <a:pt x="350" y="542"/>
                  </a:lnTo>
                  <a:lnTo>
                    <a:pt x="356" y="545"/>
                  </a:lnTo>
                  <a:lnTo>
                    <a:pt x="367" y="557"/>
                  </a:lnTo>
                  <a:lnTo>
                    <a:pt x="375" y="581"/>
                  </a:lnTo>
                  <a:lnTo>
                    <a:pt x="380" y="587"/>
                  </a:lnTo>
                  <a:lnTo>
                    <a:pt x="385" y="588"/>
                  </a:lnTo>
                  <a:lnTo>
                    <a:pt x="391" y="582"/>
                  </a:lnTo>
                  <a:lnTo>
                    <a:pt x="400" y="579"/>
                  </a:lnTo>
                  <a:lnTo>
                    <a:pt x="405" y="571"/>
                  </a:lnTo>
                  <a:lnTo>
                    <a:pt x="410" y="565"/>
                  </a:lnTo>
                  <a:lnTo>
                    <a:pt x="411" y="558"/>
                  </a:lnTo>
                  <a:lnTo>
                    <a:pt x="408" y="552"/>
                  </a:lnTo>
                  <a:lnTo>
                    <a:pt x="402" y="546"/>
                  </a:lnTo>
                  <a:lnTo>
                    <a:pt x="399" y="538"/>
                  </a:lnTo>
                  <a:lnTo>
                    <a:pt x="391" y="529"/>
                  </a:lnTo>
                  <a:lnTo>
                    <a:pt x="390" y="524"/>
                  </a:lnTo>
                  <a:lnTo>
                    <a:pt x="378" y="515"/>
                  </a:lnTo>
                  <a:lnTo>
                    <a:pt x="369" y="508"/>
                  </a:lnTo>
                  <a:lnTo>
                    <a:pt x="361" y="515"/>
                  </a:lnTo>
                  <a:lnTo>
                    <a:pt x="355" y="512"/>
                  </a:lnTo>
                  <a:lnTo>
                    <a:pt x="350" y="507"/>
                  </a:lnTo>
                  <a:lnTo>
                    <a:pt x="342" y="495"/>
                  </a:lnTo>
                  <a:lnTo>
                    <a:pt x="341" y="491"/>
                  </a:lnTo>
                  <a:lnTo>
                    <a:pt x="342" y="474"/>
                  </a:lnTo>
                  <a:lnTo>
                    <a:pt x="335" y="459"/>
                  </a:lnTo>
                  <a:lnTo>
                    <a:pt x="331" y="454"/>
                  </a:lnTo>
                  <a:lnTo>
                    <a:pt x="330" y="454"/>
                  </a:lnTo>
                  <a:lnTo>
                    <a:pt x="330" y="437"/>
                  </a:lnTo>
                  <a:lnTo>
                    <a:pt x="322" y="431"/>
                  </a:lnTo>
                  <a:lnTo>
                    <a:pt x="319" y="427"/>
                  </a:lnTo>
                  <a:lnTo>
                    <a:pt x="314" y="420"/>
                  </a:lnTo>
                  <a:lnTo>
                    <a:pt x="312" y="412"/>
                  </a:lnTo>
                  <a:lnTo>
                    <a:pt x="310" y="392"/>
                  </a:lnTo>
                  <a:lnTo>
                    <a:pt x="306" y="390"/>
                  </a:lnTo>
                  <a:lnTo>
                    <a:pt x="305" y="382"/>
                  </a:lnTo>
                  <a:lnTo>
                    <a:pt x="299" y="368"/>
                  </a:lnTo>
                  <a:lnTo>
                    <a:pt x="290" y="359"/>
                  </a:lnTo>
                  <a:lnTo>
                    <a:pt x="285" y="359"/>
                  </a:lnTo>
                  <a:lnTo>
                    <a:pt x="286" y="370"/>
                  </a:lnTo>
                  <a:lnTo>
                    <a:pt x="290" y="375"/>
                  </a:lnTo>
                  <a:lnTo>
                    <a:pt x="289" y="375"/>
                  </a:lnTo>
                  <a:lnTo>
                    <a:pt x="283" y="369"/>
                  </a:lnTo>
                  <a:lnTo>
                    <a:pt x="283" y="363"/>
                  </a:lnTo>
                  <a:lnTo>
                    <a:pt x="278" y="355"/>
                  </a:lnTo>
                  <a:lnTo>
                    <a:pt x="275" y="348"/>
                  </a:lnTo>
                  <a:lnTo>
                    <a:pt x="275" y="346"/>
                  </a:lnTo>
                  <a:lnTo>
                    <a:pt x="273" y="342"/>
                  </a:lnTo>
                  <a:lnTo>
                    <a:pt x="264" y="338"/>
                  </a:lnTo>
                  <a:lnTo>
                    <a:pt x="263" y="329"/>
                  </a:lnTo>
                  <a:lnTo>
                    <a:pt x="257" y="319"/>
                  </a:lnTo>
                  <a:lnTo>
                    <a:pt x="239" y="298"/>
                  </a:lnTo>
                  <a:lnTo>
                    <a:pt x="236" y="287"/>
                  </a:lnTo>
                  <a:lnTo>
                    <a:pt x="235" y="280"/>
                  </a:lnTo>
                  <a:lnTo>
                    <a:pt x="233" y="273"/>
                  </a:lnTo>
                  <a:lnTo>
                    <a:pt x="231" y="266"/>
                  </a:lnTo>
                  <a:lnTo>
                    <a:pt x="229" y="265"/>
                  </a:lnTo>
                  <a:lnTo>
                    <a:pt x="228" y="263"/>
                  </a:lnTo>
                  <a:lnTo>
                    <a:pt x="227" y="262"/>
                  </a:lnTo>
                  <a:lnTo>
                    <a:pt x="223" y="262"/>
                  </a:lnTo>
                  <a:lnTo>
                    <a:pt x="222" y="260"/>
                  </a:lnTo>
                  <a:lnTo>
                    <a:pt x="217" y="252"/>
                  </a:lnTo>
                  <a:lnTo>
                    <a:pt x="212" y="238"/>
                  </a:lnTo>
                  <a:lnTo>
                    <a:pt x="211" y="240"/>
                  </a:lnTo>
                  <a:lnTo>
                    <a:pt x="207" y="238"/>
                  </a:lnTo>
                  <a:lnTo>
                    <a:pt x="202" y="233"/>
                  </a:lnTo>
                  <a:lnTo>
                    <a:pt x="197" y="235"/>
                  </a:lnTo>
                  <a:lnTo>
                    <a:pt x="190" y="221"/>
                  </a:lnTo>
                  <a:lnTo>
                    <a:pt x="188" y="210"/>
                  </a:lnTo>
                  <a:lnTo>
                    <a:pt x="169" y="196"/>
                  </a:lnTo>
                  <a:lnTo>
                    <a:pt x="164" y="190"/>
                  </a:lnTo>
                  <a:lnTo>
                    <a:pt x="162" y="185"/>
                  </a:lnTo>
                  <a:lnTo>
                    <a:pt x="159" y="183"/>
                  </a:lnTo>
                  <a:lnTo>
                    <a:pt x="151" y="182"/>
                  </a:lnTo>
                  <a:lnTo>
                    <a:pt x="150" y="177"/>
                  </a:lnTo>
                  <a:lnTo>
                    <a:pt x="147" y="170"/>
                  </a:lnTo>
                  <a:lnTo>
                    <a:pt x="142" y="163"/>
                  </a:lnTo>
                  <a:lnTo>
                    <a:pt x="139" y="158"/>
                  </a:lnTo>
                  <a:lnTo>
                    <a:pt x="134" y="138"/>
                  </a:lnTo>
                  <a:lnTo>
                    <a:pt x="134" y="120"/>
                  </a:lnTo>
                  <a:lnTo>
                    <a:pt x="133" y="110"/>
                  </a:lnTo>
                  <a:lnTo>
                    <a:pt x="128" y="104"/>
                  </a:lnTo>
                  <a:lnTo>
                    <a:pt x="125" y="97"/>
                  </a:lnTo>
                  <a:lnTo>
                    <a:pt x="123" y="77"/>
                  </a:lnTo>
                  <a:lnTo>
                    <a:pt x="123" y="69"/>
                  </a:lnTo>
                  <a:lnTo>
                    <a:pt x="124" y="63"/>
                  </a:lnTo>
                  <a:lnTo>
                    <a:pt x="122" y="53"/>
                  </a:lnTo>
                  <a:close/>
                </a:path>
              </a:pathLst>
            </a:custGeom>
            <a:grpFill/>
            <a:ln w="6350" cmpd="sng">
              <a:noFill/>
              <a:prstDash val="solid"/>
              <a:round/>
              <a:headEnd/>
              <a:tailEnd/>
            </a:ln>
          </p:spPr>
          <p:txBody>
            <a:bodyPr/>
            <a:lstStyle/>
            <a:p>
              <a:endParaRPr lang="en-US" dirty="0"/>
            </a:p>
          </p:txBody>
        </p:sp>
        <p:sp>
          <p:nvSpPr>
            <p:cNvPr id="296" name="Freeform 122">
              <a:extLst>
                <a:ext uri="{FF2B5EF4-FFF2-40B4-BE49-F238E27FC236}">
                  <a16:creationId xmlns:a16="http://schemas.microsoft.com/office/drawing/2014/main" id="{99E94004-47B6-4286-8846-80A771A3200E}"/>
                </a:ext>
              </a:extLst>
            </p:cNvPr>
            <p:cNvSpPr>
              <a:spLocks noChangeAspect="1"/>
            </p:cNvSpPr>
            <p:nvPr/>
          </p:nvSpPr>
          <p:spPr bwMode="gray">
            <a:xfrm>
              <a:off x="8367102" y="1634930"/>
              <a:ext cx="148368" cy="159176"/>
            </a:xfrm>
            <a:custGeom>
              <a:avLst/>
              <a:gdLst/>
              <a:ahLst/>
              <a:cxnLst>
                <a:cxn ang="0">
                  <a:pos x="141" y="24"/>
                </a:cxn>
                <a:cxn ang="0">
                  <a:pos x="134" y="42"/>
                </a:cxn>
                <a:cxn ang="0">
                  <a:pos x="123" y="50"/>
                </a:cxn>
                <a:cxn ang="0">
                  <a:pos x="116" y="72"/>
                </a:cxn>
                <a:cxn ang="0">
                  <a:pos x="111" y="86"/>
                </a:cxn>
                <a:cxn ang="0">
                  <a:pos x="100" y="117"/>
                </a:cxn>
                <a:cxn ang="0">
                  <a:pos x="89" y="135"/>
                </a:cxn>
                <a:cxn ang="0">
                  <a:pos x="78" y="172"/>
                </a:cxn>
                <a:cxn ang="0">
                  <a:pos x="62" y="188"/>
                </a:cxn>
                <a:cxn ang="0">
                  <a:pos x="68" y="201"/>
                </a:cxn>
                <a:cxn ang="0">
                  <a:pos x="68" y="214"/>
                </a:cxn>
                <a:cxn ang="0">
                  <a:pos x="30" y="251"/>
                </a:cxn>
                <a:cxn ang="0">
                  <a:pos x="9" y="256"/>
                </a:cxn>
                <a:cxn ang="0">
                  <a:pos x="41" y="258"/>
                </a:cxn>
                <a:cxn ang="0">
                  <a:pos x="1" y="308"/>
                </a:cxn>
                <a:cxn ang="0">
                  <a:pos x="17" y="334"/>
                </a:cxn>
                <a:cxn ang="0">
                  <a:pos x="87" y="328"/>
                </a:cxn>
                <a:cxn ang="0">
                  <a:pos x="136" y="333"/>
                </a:cxn>
                <a:cxn ang="0">
                  <a:pos x="174" y="319"/>
                </a:cxn>
                <a:cxn ang="0">
                  <a:pos x="186" y="329"/>
                </a:cxn>
                <a:cxn ang="0">
                  <a:pos x="180" y="339"/>
                </a:cxn>
                <a:cxn ang="0">
                  <a:pos x="213" y="325"/>
                </a:cxn>
                <a:cxn ang="0">
                  <a:pos x="240" y="333"/>
                </a:cxn>
                <a:cxn ang="0">
                  <a:pos x="206" y="368"/>
                </a:cxn>
                <a:cxn ang="0">
                  <a:pos x="183" y="384"/>
                </a:cxn>
                <a:cxn ang="0">
                  <a:pos x="217" y="380"/>
                </a:cxn>
                <a:cxn ang="0">
                  <a:pos x="256" y="344"/>
                </a:cxn>
                <a:cxn ang="0">
                  <a:pos x="280" y="305"/>
                </a:cxn>
                <a:cxn ang="0">
                  <a:pos x="288" y="350"/>
                </a:cxn>
                <a:cxn ang="0">
                  <a:pos x="285" y="391"/>
                </a:cxn>
                <a:cxn ang="0">
                  <a:pos x="303" y="380"/>
                </a:cxn>
                <a:cxn ang="0">
                  <a:pos x="309" y="408"/>
                </a:cxn>
                <a:cxn ang="0">
                  <a:pos x="339" y="384"/>
                </a:cxn>
                <a:cxn ang="0">
                  <a:pos x="351" y="322"/>
                </a:cxn>
                <a:cxn ang="0">
                  <a:pos x="328" y="336"/>
                </a:cxn>
                <a:cxn ang="0">
                  <a:pos x="336" y="297"/>
                </a:cxn>
                <a:cxn ang="0">
                  <a:pos x="322" y="297"/>
                </a:cxn>
                <a:cxn ang="0">
                  <a:pos x="302" y="327"/>
                </a:cxn>
                <a:cxn ang="0">
                  <a:pos x="297" y="310"/>
                </a:cxn>
                <a:cxn ang="0">
                  <a:pos x="296" y="291"/>
                </a:cxn>
                <a:cxn ang="0">
                  <a:pos x="316" y="266"/>
                </a:cxn>
                <a:cxn ang="0">
                  <a:pos x="329" y="246"/>
                </a:cxn>
                <a:cxn ang="0">
                  <a:pos x="284" y="263"/>
                </a:cxn>
                <a:cxn ang="0">
                  <a:pos x="295" y="240"/>
                </a:cxn>
                <a:cxn ang="0">
                  <a:pos x="291" y="219"/>
                </a:cxn>
                <a:cxn ang="0">
                  <a:pos x="307" y="190"/>
                </a:cxn>
                <a:cxn ang="0">
                  <a:pos x="266" y="186"/>
                </a:cxn>
                <a:cxn ang="0">
                  <a:pos x="212" y="197"/>
                </a:cxn>
                <a:cxn ang="0">
                  <a:pos x="212" y="179"/>
                </a:cxn>
                <a:cxn ang="0">
                  <a:pos x="183" y="179"/>
                </a:cxn>
                <a:cxn ang="0">
                  <a:pos x="185" y="153"/>
                </a:cxn>
                <a:cxn ang="0">
                  <a:pos x="170" y="139"/>
                </a:cxn>
                <a:cxn ang="0">
                  <a:pos x="156" y="144"/>
                </a:cxn>
                <a:cxn ang="0">
                  <a:pos x="133" y="156"/>
                </a:cxn>
                <a:cxn ang="0">
                  <a:pos x="148" y="118"/>
                </a:cxn>
                <a:cxn ang="0">
                  <a:pos x="166" y="79"/>
                </a:cxn>
                <a:cxn ang="0">
                  <a:pos x="170" y="69"/>
                </a:cxn>
                <a:cxn ang="0">
                  <a:pos x="179" y="33"/>
                </a:cxn>
                <a:cxn ang="0">
                  <a:pos x="201" y="8"/>
                </a:cxn>
                <a:cxn ang="0">
                  <a:pos x="186" y="5"/>
                </a:cxn>
              </a:cxnLst>
              <a:rect l="0" t="0" r="r" b="b"/>
              <a:pathLst>
                <a:path w="351" h="408">
                  <a:moveTo>
                    <a:pt x="164" y="11"/>
                  </a:moveTo>
                  <a:lnTo>
                    <a:pt x="153" y="16"/>
                  </a:lnTo>
                  <a:lnTo>
                    <a:pt x="141" y="24"/>
                  </a:lnTo>
                  <a:lnTo>
                    <a:pt x="140" y="31"/>
                  </a:lnTo>
                  <a:lnTo>
                    <a:pt x="136" y="38"/>
                  </a:lnTo>
                  <a:lnTo>
                    <a:pt x="134" y="42"/>
                  </a:lnTo>
                  <a:lnTo>
                    <a:pt x="129" y="44"/>
                  </a:lnTo>
                  <a:lnTo>
                    <a:pt x="129" y="47"/>
                  </a:lnTo>
                  <a:lnTo>
                    <a:pt x="123" y="50"/>
                  </a:lnTo>
                  <a:lnTo>
                    <a:pt x="123" y="58"/>
                  </a:lnTo>
                  <a:lnTo>
                    <a:pt x="120" y="66"/>
                  </a:lnTo>
                  <a:lnTo>
                    <a:pt x="116" y="72"/>
                  </a:lnTo>
                  <a:lnTo>
                    <a:pt x="107" y="75"/>
                  </a:lnTo>
                  <a:lnTo>
                    <a:pt x="103" y="79"/>
                  </a:lnTo>
                  <a:lnTo>
                    <a:pt x="111" y="86"/>
                  </a:lnTo>
                  <a:lnTo>
                    <a:pt x="105" y="92"/>
                  </a:lnTo>
                  <a:lnTo>
                    <a:pt x="98" y="116"/>
                  </a:lnTo>
                  <a:lnTo>
                    <a:pt x="100" y="117"/>
                  </a:lnTo>
                  <a:lnTo>
                    <a:pt x="106" y="124"/>
                  </a:lnTo>
                  <a:lnTo>
                    <a:pt x="90" y="129"/>
                  </a:lnTo>
                  <a:lnTo>
                    <a:pt x="89" y="135"/>
                  </a:lnTo>
                  <a:lnTo>
                    <a:pt x="78" y="158"/>
                  </a:lnTo>
                  <a:lnTo>
                    <a:pt x="76" y="169"/>
                  </a:lnTo>
                  <a:lnTo>
                    <a:pt x="78" y="172"/>
                  </a:lnTo>
                  <a:lnTo>
                    <a:pt x="78" y="177"/>
                  </a:lnTo>
                  <a:lnTo>
                    <a:pt x="70" y="177"/>
                  </a:lnTo>
                  <a:lnTo>
                    <a:pt x="62" y="188"/>
                  </a:lnTo>
                  <a:lnTo>
                    <a:pt x="58" y="196"/>
                  </a:lnTo>
                  <a:lnTo>
                    <a:pt x="61" y="200"/>
                  </a:lnTo>
                  <a:lnTo>
                    <a:pt x="68" y="201"/>
                  </a:lnTo>
                  <a:lnTo>
                    <a:pt x="68" y="203"/>
                  </a:lnTo>
                  <a:lnTo>
                    <a:pt x="65" y="208"/>
                  </a:lnTo>
                  <a:lnTo>
                    <a:pt x="68" y="214"/>
                  </a:lnTo>
                  <a:lnTo>
                    <a:pt x="50" y="212"/>
                  </a:lnTo>
                  <a:lnTo>
                    <a:pt x="36" y="246"/>
                  </a:lnTo>
                  <a:lnTo>
                    <a:pt x="30" y="251"/>
                  </a:lnTo>
                  <a:lnTo>
                    <a:pt x="25" y="245"/>
                  </a:lnTo>
                  <a:lnTo>
                    <a:pt x="18" y="249"/>
                  </a:lnTo>
                  <a:lnTo>
                    <a:pt x="9" y="256"/>
                  </a:lnTo>
                  <a:lnTo>
                    <a:pt x="9" y="260"/>
                  </a:lnTo>
                  <a:lnTo>
                    <a:pt x="31" y="257"/>
                  </a:lnTo>
                  <a:lnTo>
                    <a:pt x="41" y="258"/>
                  </a:lnTo>
                  <a:lnTo>
                    <a:pt x="46" y="266"/>
                  </a:lnTo>
                  <a:lnTo>
                    <a:pt x="17" y="291"/>
                  </a:lnTo>
                  <a:lnTo>
                    <a:pt x="1" y="308"/>
                  </a:lnTo>
                  <a:lnTo>
                    <a:pt x="0" y="322"/>
                  </a:lnTo>
                  <a:lnTo>
                    <a:pt x="3" y="332"/>
                  </a:lnTo>
                  <a:lnTo>
                    <a:pt x="17" y="334"/>
                  </a:lnTo>
                  <a:lnTo>
                    <a:pt x="36" y="329"/>
                  </a:lnTo>
                  <a:lnTo>
                    <a:pt x="65" y="324"/>
                  </a:lnTo>
                  <a:lnTo>
                    <a:pt x="87" y="328"/>
                  </a:lnTo>
                  <a:lnTo>
                    <a:pt x="100" y="328"/>
                  </a:lnTo>
                  <a:lnTo>
                    <a:pt x="108" y="332"/>
                  </a:lnTo>
                  <a:lnTo>
                    <a:pt x="136" y="333"/>
                  </a:lnTo>
                  <a:lnTo>
                    <a:pt x="150" y="329"/>
                  </a:lnTo>
                  <a:lnTo>
                    <a:pt x="167" y="327"/>
                  </a:lnTo>
                  <a:lnTo>
                    <a:pt x="174" y="319"/>
                  </a:lnTo>
                  <a:lnTo>
                    <a:pt x="189" y="312"/>
                  </a:lnTo>
                  <a:lnTo>
                    <a:pt x="186" y="322"/>
                  </a:lnTo>
                  <a:lnTo>
                    <a:pt x="186" y="329"/>
                  </a:lnTo>
                  <a:lnTo>
                    <a:pt x="173" y="335"/>
                  </a:lnTo>
                  <a:lnTo>
                    <a:pt x="170" y="340"/>
                  </a:lnTo>
                  <a:lnTo>
                    <a:pt x="180" y="339"/>
                  </a:lnTo>
                  <a:lnTo>
                    <a:pt x="183" y="343"/>
                  </a:lnTo>
                  <a:lnTo>
                    <a:pt x="203" y="340"/>
                  </a:lnTo>
                  <a:lnTo>
                    <a:pt x="213" y="325"/>
                  </a:lnTo>
                  <a:lnTo>
                    <a:pt x="222" y="329"/>
                  </a:lnTo>
                  <a:lnTo>
                    <a:pt x="236" y="329"/>
                  </a:lnTo>
                  <a:lnTo>
                    <a:pt x="240" y="333"/>
                  </a:lnTo>
                  <a:lnTo>
                    <a:pt x="228" y="341"/>
                  </a:lnTo>
                  <a:lnTo>
                    <a:pt x="217" y="350"/>
                  </a:lnTo>
                  <a:lnTo>
                    <a:pt x="206" y="368"/>
                  </a:lnTo>
                  <a:lnTo>
                    <a:pt x="192" y="372"/>
                  </a:lnTo>
                  <a:lnTo>
                    <a:pt x="184" y="375"/>
                  </a:lnTo>
                  <a:lnTo>
                    <a:pt x="183" y="384"/>
                  </a:lnTo>
                  <a:lnTo>
                    <a:pt x="194" y="388"/>
                  </a:lnTo>
                  <a:lnTo>
                    <a:pt x="207" y="384"/>
                  </a:lnTo>
                  <a:lnTo>
                    <a:pt x="217" y="380"/>
                  </a:lnTo>
                  <a:lnTo>
                    <a:pt x="227" y="366"/>
                  </a:lnTo>
                  <a:lnTo>
                    <a:pt x="240" y="350"/>
                  </a:lnTo>
                  <a:lnTo>
                    <a:pt x="256" y="344"/>
                  </a:lnTo>
                  <a:lnTo>
                    <a:pt x="258" y="345"/>
                  </a:lnTo>
                  <a:lnTo>
                    <a:pt x="272" y="305"/>
                  </a:lnTo>
                  <a:lnTo>
                    <a:pt x="280" y="305"/>
                  </a:lnTo>
                  <a:lnTo>
                    <a:pt x="281" y="317"/>
                  </a:lnTo>
                  <a:lnTo>
                    <a:pt x="285" y="334"/>
                  </a:lnTo>
                  <a:lnTo>
                    <a:pt x="288" y="350"/>
                  </a:lnTo>
                  <a:lnTo>
                    <a:pt x="279" y="371"/>
                  </a:lnTo>
                  <a:lnTo>
                    <a:pt x="277" y="388"/>
                  </a:lnTo>
                  <a:lnTo>
                    <a:pt x="285" y="391"/>
                  </a:lnTo>
                  <a:lnTo>
                    <a:pt x="303" y="364"/>
                  </a:lnTo>
                  <a:lnTo>
                    <a:pt x="308" y="368"/>
                  </a:lnTo>
                  <a:lnTo>
                    <a:pt x="303" y="380"/>
                  </a:lnTo>
                  <a:lnTo>
                    <a:pt x="305" y="390"/>
                  </a:lnTo>
                  <a:lnTo>
                    <a:pt x="305" y="399"/>
                  </a:lnTo>
                  <a:lnTo>
                    <a:pt x="309" y="408"/>
                  </a:lnTo>
                  <a:lnTo>
                    <a:pt x="319" y="399"/>
                  </a:lnTo>
                  <a:lnTo>
                    <a:pt x="331" y="402"/>
                  </a:lnTo>
                  <a:lnTo>
                    <a:pt x="339" y="384"/>
                  </a:lnTo>
                  <a:lnTo>
                    <a:pt x="344" y="361"/>
                  </a:lnTo>
                  <a:lnTo>
                    <a:pt x="351" y="344"/>
                  </a:lnTo>
                  <a:lnTo>
                    <a:pt x="351" y="322"/>
                  </a:lnTo>
                  <a:lnTo>
                    <a:pt x="346" y="319"/>
                  </a:lnTo>
                  <a:lnTo>
                    <a:pt x="333" y="343"/>
                  </a:lnTo>
                  <a:lnTo>
                    <a:pt x="328" y="336"/>
                  </a:lnTo>
                  <a:lnTo>
                    <a:pt x="328" y="322"/>
                  </a:lnTo>
                  <a:lnTo>
                    <a:pt x="331" y="307"/>
                  </a:lnTo>
                  <a:lnTo>
                    <a:pt x="336" y="297"/>
                  </a:lnTo>
                  <a:lnTo>
                    <a:pt x="341" y="291"/>
                  </a:lnTo>
                  <a:lnTo>
                    <a:pt x="341" y="284"/>
                  </a:lnTo>
                  <a:lnTo>
                    <a:pt x="322" y="297"/>
                  </a:lnTo>
                  <a:lnTo>
                    <a:pt x="313" y="313"/>
                  </a:lnTo>
                  <a:lnTo>
                    <a:pt x="308" y="327"/>
                  </a:lnTo>
                  <a:lnTo>
                    <a:pt x="302" y="327"/>
                  </a:lnTo>
                  <a:lnTo>
                    <a:pt x="297" y="323"/>
                  </a:lnTo>
                  <a:lnTo>
                    <a:pt x="294" y="317"/>
                  </a:lnTo>
                  <a:lnTo>
                    <a:pt x="297" y="310"/>
                  </a:lnTo>
                  <a:lnTo>
                    <a:pt x="300" y="297"/>
                  </a:lnTo>
                  <a:lnTo>
                    <a:pt x="299" y="296"/>
                  </a:lnTo>
                  <a:lnTo>
                    <a:pt x="296" y="291"/>
                  </a:lnTo>
                  <a:lnTo>
                    <a:pt x="289" y="283"/>
                  </a:lnTo>
                  <a:lnTo>
                    <a:pt x="308" y="275"/>
                  </a:lnTo>
                  <a:lnTo>
                    <a:pt x="316" y="266"/>
                  </a:lnTo>
                  <a:lnTo>
                    <a:pt x="325" y="263"/>
                  </a:lnTo>
                  <a:lnTo>
                    <a:pt x="331" y="252"/>
                  </a:lnTo>
                  <a:lnTo>
                    <a:pt x="329" y="246"/>
                  </a:lnTo>
                  <a:lnTo>
                    <a:pt x="303" y="258"/>
                  </a:lnTo>
                  <a:lnTo>
                    <a:pt x="299" y="258"/>
                  </a:lnTo>
                  <a:lnTo>
                    <a:pt x="284" y="263"/>
                  </a:lnTo>
                  <a:lnTo>
                    <a:pt x="281" y="260"/>
                  </a:lnTo>
                  <a:lnTo>
                    <a:pt x="288" y="251"/>
                  </a:lnTo>
                  <a:lnTo>
                    <a:pt x="295" y="240"/>
                  </a:lnTo>
                  <a:lnTo>
                    <a:pt x="290" y="234"/>
                  </a:lnTo>
                  <a:lnTo>
                    <a:pt x="285" y="233"/>
                  </a:lnTo>
                  <a:lnTo>
                    <a:pt x="291" y="219"/>
                  </a:lnTo>
                  <a:lnTo>
                    <a:pt x="301" y="208"/>
                  </a:lnTo>
                  <a:lnTo>
                    <a:pt x="308" y="195"/>
                  </a:lnTo>
                  <a:lnTo>
                    <a:pt x="307" y="190"/>
                  </a:lnTo>
                  <a:lnTo>
                    <a:pt x="302" y="190"/>
                  </a:lnTo>
                  <a:lnTo>
                    <a:pt x="284" y="184"/>
                  </a:lnTo>
                  <a:lnTo>
                    <a:pt x="266" y="186"/>
                  </a:lnTo>
                  <a:lnTo>
                    <a:pt x="258" y="178"/>
                  </a:lnTo>
                  <a:lnTo>
                    <a:pt x="222" y="197"/>
                  </a:lnTo>
                  <a:lnTo>
                    <a:pt x="212" y="197"/>
                  </a:lnTo>
                  <a:lnTo>
                    <a:pt x="220" y="179"/>
                  </a:lnTo>
                  <a:lnTo>
                    <a:pt x="222" y="173"/>
                  </a:lnTo>
                  <a:lnTo>
                    <a:pt x="212" y="179"/>
                  </a:lnTo>
                  <a:lnTo>
                    <a:pt x="209" y="184"/>
                  </a:lnTo>
                  <a:lnTo>
                    <a:pt x="203" y="180"/>
                  </a:lnTo>
                  <a:lnTo>
                    <a:pt x="183" y="179"/>
                  </a:lnTo>
                  <a:lnTo>
                    <a:pt x="183" y="167"/>
                  </a:lnTo>
                  <a:lnTo>
                    <a:pt x="173" y="163"/>
                  </a:lnTo>
                  <a:lnTo>
                    <a:pt x="185" y="153"/>
                  </a:lnTo>
                  <a:lnTo>
                    <a:pt x="202" y="144"/>
                  </a:lnTo>
                  <a:lnTo>
                    <a:pt x="195" y="141"/>
                  </a:lnTo>
                  <a:lnTo>
                    <a:pt x="170" y="139"/>
                  </a:lnTo>
                  <a:lnTo>
                    <a:pt x="173" y="128"/>
                  </a:lnTo>
                  <a:lnTo>
                    <a:pt x="166" y="127"/>
                  </a:lnTo>
                  <a:lnTo>
                    <a:pt x="156" y="144"/>
                  </a:lnTo>
                  <a:lnTo>
                    <a:pt x="145" y="155"/>
                  </a:lnTo>
                  <a:lnTo>
                    <a:pt x="136" y="168"/>
                  </a:lnTo>
                  <a:lnTo>
                    <a:pt x="133" y="156"/>
                  </a:lnTo>
                  <a:lnTo>
                    <a:pt x="136" y="145"/>
                  </a:lnTo>
                  <a:lnTo>
                    <a:pt x="136" y="133"/>
                  </a:lnTo>
                  <a:lnTo>
                    <a:pt x="148" y="118"/>
                  </a:lnTo>
                  <a:lnTo>
                    <a:pt x="155" y="102"/>
                  </a:lnTo>
                  <a:lnTo>
                    <a:pt x="164" y="89"/>
                  </a:lnTo>
                  <a:lnTo>
                    <a:pt x="166" y="79"/>
                  </a:lnTo>
                  <a:lnTo>
                    <a:pt x="164" y="72"/>
                  </a:lnTo>
                  <a:lnTo>
                    <a:pt x="166" y="62"/>
                  </a:lnTo>
                  <a:lnTo>
                    <a:pt x="170" y="69"/>
                  </a:lnTo>
                  <a:lnTo>
                    <a:pt x="180" y="62"/>
                  </a:lnTo>
                  <a:lnTo>
                    <a:pt x="187" y="40"/>
                  </a:lnTo>
                  <a:lnTo>
                    <a:pt x="179" y="33"/>
                  </a:lnTo>
                  <a:lnTo>
                    <a:pt x="180" y="25"/>
                  </a:lnTo>
                  <a:lnTo>
                    <a:pt x="192" y="24"/>
                  </a:lnTo>
                  <a:lnTo>
                    <a:pt x="201" y="8"/>
                  </a:lnTo>
                  <a:lnTo>
                    <a:pt x="200" y="0"/>
                  </a:lnTo>
                  <a:lnTo>
                    <a:pt x="191" y="7"/>
                  </a:lnTo>
                  <a:lnTo>
                    <a:pt x="186" y="5"/>
                  </a:lnTo>
                  <a:lnTo>
                    <a:pt x="177" y="5"/>
                  </a:lnTo>
                  <a:lnTo>
                    <a:pt x="164" y="11"/>
                  </a:lnTo>
                  <a:close/>
                </a:path>
              </a:pathLst>
            </a:custGeom>
            <a:grpFill/>
            <a:ln w="6350" cmpd="sng">
              <a:noFill/>
              <a:prstDash val="solid"/>
              <a:round/>
              <a:headEnd/>
              <a:tailEnd/>
            </a:ln>
          </p:spPr>
          <p:txBody>
            <a:bodyPr/>
            <a:lstStyle/>
            <a:p>
              <a:endParaRPr lang="en-US" dirty="0"/>
            </a:p>
          </p:txBody>
        </p:sp>
        <p:sp>
          <p:nvSpPr>
            <p:cNvPr id="297" name="Freeform 123">
              <a:extLst>
                <a:ext uri="{FF2B5EF4-FFF2-40B4-BE49-F238E27FC236}">
                  <a16:creationId xmlns:a16="http://schemas.microsoft.com/office/drawing/2014/main" id="{663397B3-8C1E-4B58-8841-813E08856436}"/>
                </a:ext>
              </a:extLst>
            </p:cNvPr>
            <p:cNvSpPr>
              <a:spLocks noChangeAspect="1"/>
            </p:cNvSpPr>
            <p:nvPr/>
          </p:nvSpPr>
          <p:spPr bwMode="gray">
            <a:xfrm>
              <a:off x="6538123" y="706851"/>
              <a:ext cx="1912605" cy="1219454"/>
            </a:xfrm>
            <a:custGeom>
              <a:avLst/>
              <a:gdLst/>
              <a:ahLst/>
              <a:cxnLst>
                <a:cxn ang="0">
                  <a:pos x="3995" y="2499"/>
                </a:cxn>
                <a:cxn ang="0">
                  <a:pos x="3865" y="2636"/>
                </a:cxn>
                <a:cxn ang="0">
                  <a:pos x="4065" y="2809"/>
                </a:cxn>
                <a:cxn ang="0">
                  <a:pos x="4124" y="2949"/>
                </a:cxn>
                <a:cxn ang="0">
                  <a:pos x="4132" y="2891"/>
                </a:cxn>
                <a:cxn ang="0">
                  <a:pos x="3809" y="2730"/>
                </a:cxn>
                <a:cxn ang="0">
                  <a:pos x="3404" y="2998"/>
                </a:cxn>
                <a:cxn ang="0">
                  <a:pos x="3089" y="3109"/>
                </a:cxn>
                <a:cxn ang="0">
                  <a:pos x="3204" y="2936"/>
                </a:cxn>
                <a:cxn ang="0">
                  <a:pos x="3043" y="2815"/>
                </a:cxn>
                <a:cxn ang="0">
                  <a:pos x="2795" y="2649"/>
                </a:cxn>
                <a:cxn ang="0">
                  <a:pos x="2480" y="2628"/>
                </a:cxn>
                <a:cxn ang="0">
                  <a:pos x="969" y="2589"/>
                </a:cxn>
                <a:cxn ang="0">
                  <a:pos x="871" y="2500"/>
                </a:cxn>
                <a:cxn ang="0">
                  <a:pos x="721" y="2409"/>
                </a:cxn>
                <a:cxn ang="0">
                  <a:pos x="637" y="2239"/>
                </a:cxn>
                <a:cxn ang="0">
                  <a:pos x="586" y="2000"/>
                </a:cxn>
                <a:cxn ang="0">
                  <a:pos x="248" y="1638"/>
                </a:cxn>
                <a:cxn ang="0">
                  <a:pos x="0" y="991"/>
                </a:cxn>
                <a:cxn ang="0">
                  <a:pos x="290" y="485"/>
                </a:cxn>
                <a:cxn ang="0">
                  <a:pos x="537" y="306"/>
                </a:cxn>
                <a:cxn ang="0">
                  <a:pos x="500" y="421"/>
                </a:cxn>
                <a:cxn ang="0">
                  <a:pos x="756" y="364"/>
                </a:cxn>
                <a:cxn ang="0">
                  <a:pos x="880" y="299"/>
                </a:cxn>
                <a:cxn ang="0">
                  <a:pos x="1191" y="446"/>
                </a:cxn>
                <a:cxn ang="0">
                  <a:pos x="1365" y="611"/>
                </a:cxn>
                <a:cxn ang="0">
                  <a:pos x="1659" y="634"/>
                </a:cxn>
                <a:cxn ang="0">
                  <a:pos x="1793" y="735"/>
                </a:cxn>
                <a:cxn ang="0">
                  <a:pos x="1826" y="550"/>
                </a:cxn>
                <a:cxn ang="0">
                  <a:pos x="1839" y="480"/>
                </a:cxn>
                <a:cxn ang="0">
                  <a:pos x="2072" y="649"/>
                </a:cxn>
                <a:cxn ang="0">
                  <a:pos x="2287" y="629"/>
                </a:cxn>
                <a:cxn ang="0">
                  <a:pos x="2392" y="600"/>
                </a:cxn>
                <a:cxn ang="0">
                  <a:pos x="2513" y="490"/>
                </a:cxn>
                <a:cxn ang="0">
                  <a:pos x="2390" y="349"/>
                </a:cxn>
                <a:cxn ang="0">
                  <a:pos x="2436" y="2"/>
                </a:cxn>
                <a:cxn ang="0">
                  <a:pos x="2589" y="291"/>
                </a:cxn>
                <a:cxn ang="0">
                  <a:pos x="2688" y="499"/>
                </a:cxn>
                <a:cxn ang="0">
                  <a:pos x="2865" y="710"/>
                </a:cxn>
                <a:cxn ang="0">
                  <a:pos x="2955" y="388"/>
                </a:cxn>
                <a:cxn ang="0">
                  <a:pos x="3124" y="549"/>
                </a:cxn>
                <a:cxn ang="0">
                  <a:pos x="3044" y="859"/>
                </a:cxn>
                <a:cxn ang="0">
                  <a:pos x="2782" y="927"/>
                </a:cxn>
                <a:cxn ang="0">
                  <a:pos x="2721" y="1135"/>
                </a:cxn>
                <a:cxn ang="0">
                  <a:pos x="2581" y="1166"/>
                </a:cxn>
                <a:cxn ang="0">
                  <a:pos x="2553" y="1357"/>
                </a:cxn>
                <a:cxn ang="0">
                  <a:pos x="2517" y="1718"/>
                </a:cxn>
                <a:cxn ang="0">
                  <a:pos x="2888" y="2014"/>
                </a:cxn>
                <a:cxn ang="0">
                  <a:pos x="3155" y="2335"/>
                </a:cxn>
                <a:cxn ang="0">
                  <a:pos x="3331" y="2337"/>
                </a:cxn>
                <a:cxn ang="0">
                  <a:pos x="3435" y="1947"/>
                </a:cxn>
                <a:cxn ang="0">
                  <a:pos x="3383" y="1609"/>
                </a:cxn>
                <a:cxn ang="0">
                  <a:pos x="3349" y="1338"/>
                </a:cxn>
                <a:cxn ang="0">
                  <a:pos x="3666" y="1421"/>
                </a:cxn>
                <a:cxn ang="0">
                  <a:pos x="3789" y="1593"/>
                </a:cxn>
                <a:cxn ang="0">
                  <a:pos x="3812" y="1711"/>
                </a:cxn>
                <a:cxn ang="0">
                  <a:pos x="3999" y="1693"/>
                </a:cxn>
                <a:cxn ang="0">
                  <a:pos x="4125" y="1668"/>
                </a:cxn>
                <a:cxn ang="0">
                  <a:pos x="4174" y="1782"/>
                </a:cxn>
                <a:cxn ang="0">
                  <a:pos x="4246" y="1998"/>
                </a:cxn>
                <a:cxn ang="0">
                  <a:pos x="4442" y="2139"/>
                </a:cxn>
                <a:cxn ang="0">
                  <a:pos x="4401" y="2163"/>
                </a:cxn>
                <a:cxn ang="0">
                  <a:pos x="4526" y="2325"/>
                </a:cxn>
              </a:cxnLst>
              <a:rect l="0" t="0" r="r" b="b"/>
              <a:pathLst>
                <a:path w="4543" h="3138">
                  <a:moveTo>
                    <a:pt x="4526" y="2325"/>
                  </a:moveTo>
                  <a:lnTo>
                    <a:pt x="4537" y="2333"/>
                  </a:lnTo>
                  <a:lnTo>
                    <a:pt x="4542" y="2339"/>
                  </a:lnTo>
                  <a:lnTo>
                    <a:pt x="4532" y="2350"/>
                  </a:lnTo>
                  <a:lnTo>
                    <a:pt x="4523" y="2364"/>
                  </a:lnTo>
                  <a:lnTo>
                    <a:pt x="4505" y="2375"/>
                  </a:lnTo>
                  <a:lnTo>
                    <a:pt x="4491" y="2394"/>
                  </a:lnTo>
                  <a:lnTo>
                    <a:pt x="4480" y="2397"/>
                  </a:lnTo>
                  <a:lnTo>
                    <a:pt x="4475" y="2400"/>
                  </a:lnTo>
                  <a:lnTo>
                    <a:pt x="4462" y="2400"/>
                  </a:lnTo>
                  <a:lnTo>
                    <a:pt x="4440" y="2399"/>
                  </a:lnTo>
                  <a:lnTo>
                    <a:pt x="4425" y="2406"/>
                  </a:lnTo>
                  <a:lnTo>
                    <a:pt x="4396" y="2413"/>
                  </a:lnTo>
                  <a:lnTo>
                    <a:pt x="4385" y="2421"/>
                  </a:lnTo>
                  <a:lnTo>
                    <a:pt x="4374" y="2436"/>
                  </a:lnTo>
                  <a:lnTo>
                    <a:pt x="4369" y="2435"/>
                  </a:lnTo>
                  <a:lnTo>
                    <a:pt x="4357" y="2455"/>
                  </a:lnTo>
                  <a:lnTo>
                    <a:pt x="4341" y="2477"/>
                  </a:lnTo>
                  <a:lnTo>
                    <a:pt x="4330" y="2483"/>
                  </a:lnTo>
                  <a:lnTo>
                    <a:pt x="4318" y="2497"/>
                  </a:lnTo>
                  <a:lnTo>
                    <a:pt x="4309" y="2502"/>
                  </a:lnTo>
                  <a:lnTo>
                    <a:pt x="4303" y="2502"/>
                  </a:lnTo>
                  <a:lnTo>
                    <a:pt x="4299" y="2498"/>
                  </a:lnTo>
                  <a:lnTo>
                    <a:pt x="4303" y="2486"/>
                  </a:lnTo>
                  <a:lnTo>
                    <a:pt x="4297" y="2488"/>
                  </a:lnTo>
                  <a:lnTo>
                    <a:pt x="4291" y="2500"/>
                  </a:lnTo>
                  <a:lnTo>
                    <a:pt x="4252" y="2505"/>
                  </a:lnTo>
                  <a:lnTo>
                    <a:pt x="4226" y="2515"/>
                  </a:lnTo>
                  <a:lnTo>
                    <a:pt x="4220" y="2513"/>
                  </a:lnTo>
                  <a:lnTo>
                    <a:pt x="4219" y="2507"/>
                  </a:lnTo>
                  <a:lnTo>
                    <a:pt x="4210" y="2502"/>
                  </a:lnTo>
                  <a:lnTo>
                    <a:pt x="4194" y="2500"/>
                  </a:lnTo>
                  <a:lnTo>
                    <a:pt x="4150" y="2499"/>
                  </a:lnTo>
                  <a:lnTo>
                    <a:pt x="4136" y="2503"/>
                  </a:lnTo>
                  <a:lnTo>
                    <a:pt x="4104" y="2497"/>
                  </a:lnTo>
                  <a:lnTo>
                    <a:pt x="4097" y="2498"/>
                  </a:lnTo>
                  <a:lnTo>
                    <a:pt x="4074" y="2496"/>
                  </a:lnTo>
                  <a:lnTo>
                    <a:pt x="4047" y="2502"/>
                  </a:lnTo>
                  <a:lnTo>
                    <a:pt x="4037" y="2499"/>
                  </a:lnTo>
                  <a:lnTo>
                    <a:pt x="4025" y="2499"/>
                  </a:lnTo>
                  <a:lnTo>
                    <a:pt x="4009" y="2502"/>
                  </a:lnTo>
                  <a:lnTo>
                    <a:pt x="3995" y="2499"/>
                  </a:lnTo>
                  <a:lnTo>
                    <a:pt x="3988" y="2503"/>
                  </a:lnTo>
                  <a:lnTo>
                    <a:pt x="3976" y="2503"/>
                  </a:lnTo>
                  <a:lnTo>
                    <a:pt x="3971" y="2505"/>
                  </a:lnTo>
                  <a:lnTo>
                    <a:pt x="3969" y="2513"/>
                  </a:lnTo>
                  <a:lnTo>
                    <a:pt x="3960" y="2510"/>
                  </a:lnTo>
                  <a:lnTo>
                    <a:pt x="3956" y="2515"/>
                  </a:lnTo>
                  <a:lnTo>
                    <a:pt x="3950" y="2517"/>
                  </a:lnTo>
                  <a:lnTo>
                    <a:pt x="3944" y="2526"/>
                  </a:lnTo>
                  <a:lnTo>
                    <a:pt x="3936" y="2538"/>
                  </a:lnTo>
                  <a:lnTo>
                    <a:pt x="3930" y="2555"/>
                  </a:lnTo>
                  <a:lnTo>
                    <a:pt x="3922" y="2575"/>
                  </a:lnTo>
                  <a:lnTo>
                    <a:pt x="3920" y="2576"/>
                  </a:lnTo>
                  <a:lnTo>
                    <a:pt x="3882" y="2578"/>
                  </a:lnTo>
                  <a:lnTo>
                    <a:pt x="3871" y="2589"/>
                  </a:lnTo>
                  <a:lnTo>
                    <a:pt x="3866" y="2589"/>
                  </a:lnTo>
                  <a:lnTo>
                    <a:pt x="3865" y="2594"/>
                  </a:lnTo>
                  <a:lnTo>
                    <a:pt x="3848" y="2613"/>
                  </a:lnTo>
                  <a:lnTo>
                    <a:pt x="3838" y="2616"/>
                  </a:lnTo>
                  <a:lnTo>
                    <a:pt x="3810" y="2659"/>
                  </a:lnTo>
                  <a:lnTo>
                    <a:pt x="3800" y="2669"/>
                  </a:lnTo>
                  <a:lnTo>
                    <a:pt x="3789" y="2670"/>
                  </a:lnTo>
                  <a:lnTo>
                    <a:pt x="3791" y="2686"/>
                  </a:lnTo>
                  <a:lnTo>
                    <a:pt x="3769" y="2725"/>
                  </a:lnTo>
                  <a:lnTo>
                    <a:pt x="3765" y="2726"/>
                  </a:lnTo>
                  <a:lnTo>
                    <a:pt x="3743" y="2747"/>
                  </a:lnTo>
                  <a:lnTo>
                    <a:pt x="3719" y="2772"/>
                  </a:lnTo>
                  <a:lnTo>
                    <a:pt x="3717" y="2775"/>
                  </a:lnTo>
                  <a:lnTo>
                    <a:pt x="3731" y="2771"/>
                  </a:lnTo>
                  <a:lnTo>
                    <a:pt x="3742" y="2765"/>
                  </a:lnTo>
                  <a:lnTo>
                    <a:pt x="3742" y="2761"/>
                  </a:lnTo>
                  <a:lnTo>
                    <a:pt x="3747" y="2759"/>
                  </a:lnTo>
                  <a:lnTo>
                    <a:pt x="3761" y="2743"/>
                  </a:lnTo>
                  <a:lnTo>
                    <a:pt x="3770" y="2730"/>
                  </a:lnTo>
                  <a:lnTo>
                    <a:pt x="3781" y="2721"/>
                  </a:lnTo>
                  <a:lnTo>
                    <a:pt x="3789" y="2710"/>
                  </a:lnTo>
                  <a:lnTo>
                    <a:pt x="3801" y="2686"/>
                  </a:lnTo>
                  <a:lnTo>
                    <a:pt x="3811" y="2678"/>
                  </a:lnTo>
                  <a:lnTo>
                    <a:pt x="3833" y="2657"/>
                  </a:lnTo>
                  <a:lnTo>
                    <a:pt x="3838" y="2653"/>
                  </a:lnTo>
                  <a:lnTo>
                    <a:pt x="3848" y="2650"/>
                  </a:lnTo>
                  <a:lnTo>
                    <a:pt x="3854" y="2643"/>
                  </a:lnTo>
                  <a:lnTo>
                    <a:pt x="3865" y="2636"/>
                  </a:lnTo>
                  <a:lnTo>
                    <a:pt x="3876" y="2632"/>
                  </a:lnTo>
                  <a:lnTo>
                    <a:pt x="3908" y="2613"/>
                  </a:lnTo>
                  <a:lnTo>
                    <a:pt x="3960" y="2589"/>
                  </a:lnTo>
                  <a:lnTo>
                    <a:pt x="3989" y="2583"/>
                  </a:lnTo>
                  <a:lnTo>
                    <a:pt x="4002" y="2583"/>
                  </a:lnTo>
                  <a:lnTo>
                    <a:pt x="4014" y="2581"/>
                  </a:lnTo>
                  <a:lnTo>
                    <a:pt x="4042" y="2585"/>
                  </a:lnTo>
                  <a:lnTo>
                    <a:pt x="4066" y="2596"/>
                  </a:lnTo>
                  <a:lnTo>
                    <a:pt x="4080" y="2604"/>
                  </a:lnTo>
                  <a:lnTo>
                    <a:pt x="4087" y="2619"/>
                  </a:lnTo>
                  <a:lnTo>
                    <a:pt x="4080" y="2616"/>
                  </a:lnTo>
                  <a:lnTo>
                    <a:pt x="4077" y="2619"/>
                  </a:lnTo>
                  <a:lnTo>
                    <a:pt x="4083" y="2626"/>
                  </a:lnTo>
                  <a:lnTo>
                    <a:pt x="4083" y="2641"/>
                  </a:lnTo>
                  <a:lnTo>
                    <a:pt x="4074" y="2650"/>
                  </a:lnTo>
                  <a:lnTo>
                    <a:pt x="4049" y="2670"/>
                  </a:lnTo>
                  <a:lnTo>
                    <a:pt x="4033" y="2678"/>
                  </a:lnTo>
                  <a:lnTo>
                    <a:pt x="4015" y="2677"/>
                  </a:lnTo>
                  <a:lnTo>
                    <a:pt x="4000" y="2670"/>
                  </a:lnTo>
                  <a:lnTo>
                    <a:pt x="3980" y="2674"/>
                  </a:lnTo>
                  <a:lnTo>
                    <a:pt x="3965" y="2678"/>
                  </a:lnTo>
                  <a:lnTo>
                    <a:pt x="3961" y="2682"/>
                  </a:lnTo>
                  <a:lnTo>
                    <a:pt x="3976" y="2681"/>
                  </a:lnTo>
                  <a:lnTo>
                    <a:pt x="4002" y="2691"/>
                  </a:lnTo>
                  <a:lnTo>
                    <a:pt x="4006" y="2703"/>
                  </a:lnTo>
                  <a:lnTo>
                    <a:pt x="4011" y="2707"/>
                  </a:lnTo>
                  <a:lnTo>
                    <a:pt x="4039" y="2692"/>
                  </a:lnTo>
                  <a:lnTo>
                    <a:pt x="4043" y="2693"/>
                  </a:lnTo>
                  <a:lnTo>
                    <a:pt x="4043" y="2698"/>
                  </a:lnTo>
                  <a:lnTo>
                    <a:pt x="4050" y="2699"/>
                  </a:lnTo>
                  <a:lnTo>
                    <a:pt x="4056" y="2704"/>
                  </a:lnTo>
                  <a:lnTo>
                    <a:pt x="4055" y="2714"/>
                  </a:lnTo>
                  <a:lnTo>
                    <a:pt x="4047" y="2737"/>
                  </a:lnTo>
                  <a:lnTo>
                    <a:pt x="4031" y="2753"/>
                  </a:lnTo>
                  <a:lnTo>
                    <a:pt x="4031" y="2755"/>
                  </a:lnTo>
                  <a:lnTo>
                    <a:pt x="4039" y="2754"/>
                  </a:lnTo>
                  <a:lnTo>
                    <a:pt x="4053" y="2757"/>
                  </a:lnTo>
                  <a:lnTo>
                    <a:pt x="4052" y="2776"/>
                  </a:lnTo>
                  <a:lnTo>
                    <a:pt x="4053" y="2785"/>
                  </a:lnTo>
                  <a:lnTo>
                    <a:pt x="4058" y="2793"/>
                  </a:lnTo>
                  <a:lnTo>
                    <a:pt x="4061" y="2802"/>
                  </a:lnTo>
                  <a:lnTo>
                    <a:pt x="4065" y="2809"/>
                  </a:lnTo>
                  <a:lnTo>
                    <a:pt x="4072" y="2814"/>
                  </a:lnTo>
                  <a:lnTo>
                    <a:pt x="4071" y="2819"/>
                  </a:lnTo>
                  <a:lnTo>
                    <a:pt x="4087" y="2820"/>
                  </a:lnTo>
                  <a:lnTo>
                    <a:pt x="4108" y="2829"/>
                  </a:lnTo>
                  <a:lnTo>
                    <a:pt x="4111" y="2832"/>
                  </a:lnTo>
                  <a:lnTo>
                    <a:pt x="4103" y="2838"/>
                  </a:lnTo>
                  <a:lnTo>
                    <a:pt x="4102" y="2844"/>
                  </a:lnTo>
                  <a:lnTo>
                    <a:pt x="4110" y="2847"/>
                  </a:lnTo>
                  <a:lnTo>
                    <a:pt x="4121" y="2848"/>
                  </a:lnTo>
                  <a:lnTo>
                    <a:pt x="4137" y="2854"/>
                  </a:lnTo>
                  <a:lnTo>
                    <a:pt x="4164" y="2858"/>
                  </a:lnTo>
                  <a:lnTo>
                    <a:pt x="4167" y="2864"/>
                  </a:lnTo>
                  <a:lnTo>
                    <a:pt x="4188" y="2861"/>
                  </a:lnTo>
                  <a:lnTo>
                    <a:pt x="4208" y="2848"/>
                  </a:lnTo>
                  <a:lnTo>
                    <a:pt x="4211" y="2858"/>
                  </a:lnTo>
                  <a:lnTo>
                    <a:pt x="4210" y="2866"/>
                  </a:lnTo>
                  <a:lnTo>
                    <a:pt x="4216" y="2865"/>
                  </a:lnTo>
                  <a:lnTo>
                    <a:pt x="4225" y="2866"/>
                  </a:lnTo>
                  <a:lnTo>
                    <a:pt x="4235" y="2865"/>
                  </a:lnTo>
                  <a:lnTo>
                    <a:pt x="4242" y="2872"/>
                  </a:lnTo>
                  <a:lnTo>
                    <a:pt x="4246" y="2877"/>
                  </a:lnTo>
                  <a:lnTo>
                    <a:pt x="4239" y="2882"/>
                  </a:lnTo>
                  <a:lnTo>
                    <a:pt x="4238" y="2887"/>
                  </a:lnTo>
                  <a:lnTo>
                    <a:pt x="4254" y="2888"/>
                  </a:lnTo>
                  <a:lnTo>
                    <a:pt x="4258" y="2891"/>
                  </a:lnTo>
                  <a:lnTo>
                    <a:pt x="4252" y="2896"/>
                  </a:lnTo>
                  <a:lnTo>
                    <a:pt x="4243" y="2896"/>
                  </a:lnTo>
                  <a:lnTo>
                    <a:pt x="4233" y="2901"/>
                  </a:lnTo>
                  <a:lnTo>
                    <a:pt x="4226" y="2898"/>
                  </a:lnTo>
                  <a:lnTo>
                    <a:pt x="4214" y="2907"/>
                  </a:lnTo>
                  <a:lnTo>
                    <a:pt x="4194" y="2915"/>
                  </a:lnTo>
                  <a:lnTo>
                    <a:pt x="4185" y="2921"/>
                  </a:lnTo>
                  <a:lnTo>
                    <a:pt x="4180" y="2921"/>
                  </a:lnTo>
                  <a:lnTo>
                    <a:pt x="4178" y="2927"/>
                  </a:lnTo>
                  <a:lnTo>
                    <a:pt x="4169" y="2926"/>
                  </a:lnTo>
                  <a:lnTo>
                    <a:pt x="4159" y="2933"/>
                  </a:lnTo>
                  <a:lnTo>
                    <a:pt x="4149" y="2935"/>
                  </a:lnTo>
                  <a:lnTo>
                    <a:pt x="4147" y="2933"/>
                  </a:lnTo>
                  <a:lnTo>
                    <a:pt x="4139" y="2936"/>
                  </a:lnTo>
                  <a:lnTo>
                    <a:pt x="4133" y="2942"/>
                  </a:lnTo>
                  <a:lnTo>
                    <a:pt x="4121" y="2936"/>
                  </a:lnTo>
                  <a:lnTo>
                    <a:pt x="4124" y="2949"/>
                  </a:lnTo>
                  <a:lnTo>
                    <a:pt x="4122" y="2954"/>
                  </a:lnTo>
                  <a:lnTo>
                    <a:pt x="4110" y="2954"/>
                  </a:lnTo>
                  <a:lnTo>
                    <a:pt x="4104" y="2946"/>
                  </a:lnTo>
                  <a:lnTo>
                    <a:pt x="4104" y="2941"/>
                  </a:lnTo>
                  <a:lnTo>
                    <a:pt x="4096" y="2954"/>
                  </a:lnTo>
                  <a:lnTo>
                    <a:pt x="4092" y="2946"/>
                  </a:lnTo>
                  <a:lnTo>
                    <a:pt x="4087" y="2955"/>
                  </a:lnTo>
                  <a:lnTo>
                    <a:pt x="4085" y="2969"/>
                  </a:lnTo>
                  <a:lnTo>
                    <a:pt x="4075" y="2976"/>
                  </a:lnTo>
                  <a:lnTo>
                    <a:pt x="4063" y="2992"/>
                  </a:lnTo>
                  <a:lnTo>
                    <a:pt x="4060" y="2997"/>
                  </a:lnTo>
                  <a:lnTo>
                    <a:pt x="4049" y="3003"/>
                  </a:lnTo>
                  <a:lnTo>
                    <a:pt x="4043" y="3014"/>
                  </a:lnTo>
                  <a:lnTo>
                    <a:pt x="4036" y="3010"/>
                  </a:lnTo>
                  <a:lnTo>
                    <a:pt x="4031" y="3013"/>
                  </a:lnTo>
                  <a:lnTo>
                    <a:pt x="4028" y="3022"/>
                  </a:lnTo>
                  <a:lnTo>
                    <a:pt x="4024" y="3027"/>
                  </a:lnTo>
                  <a:lnTo>
                    <a:pt x="4019" y="3027"/>
                  </a:lnTo>
                  <a:lnTo>
                    <a:pt x="4009" y="3024"/>
                  </a:lnTo>
                  <a:lnTo>
                    <a:pt x="4004" y="3012"/>
                  </a:lnTo>
                  <a:lnTo>
                    <a:pt x="3999" y="3004"/>
                  </a:lnTo>
                  <a:lnTo>
                    <a:pt x="3991" y="3004"/>
                  </a:lnTo>
                  <a:lnTo>
                    <a:pt x="3986" y="2990"/>
                  </a:lnTo>
                  <a:lnTo>
                    <a:pt x="3984" y="2976"/>
                  </a:lnTo>
                  <a:lnTo>
                    <a:pt x="3987" y="2964"/>
                  </a:lnTo>
                  <a:lnTo>
                    <a:pt x="3999" y="2946"/>
                  </a:lnTo>
                  <a:lnTo>
                    <a:pt x="3994" y="2952"/>
                  </a:lnTo>
                  <a:lnTo>
                    <a:pt x="3984" y="2958"/>
                  </a:lnTo>
                  <a:lnTo>
                    <a:pt x="3986" y="2951"/>
                  </a:lnTo>
                  <a:lnTo>
                    <a:pt x="4000" y="2940"/>
                  </a:lnTo>
                  <a:lnTo>
                    <a:pt x="4008" y="2941"/>
                  </a:lnTo>
                  <a:lnTo>
                    <a:pt x="4017" y="2935"/>
                  </a:lnTo>
                  <a:lnTo>
                    <a:pt x="4016" y="2930"/>
                  </a:lnTo>
                  <a:lnTo>
                    <a:pt x="4039" y="2914"/>
                  </a:lnTo>
                  <a:lnTo>
                    <a:pt x="4061" y="2899"/>
                  </a:lnTo>
                  <a:lnTo>
                    <a:pt x="4075" y="2893"/>
                  </a:lnTo>
                  <a:lnTo>
                    <a:pt x="4080" y="2897"/>
                  </a:lnTo>
                  <a:lnTo>
                    <a:pt x="4081" y="2904"/>
                  </a:lnTo>
                  <a:lnTo>
                    <a:pt x="4089" y="2909"/>
                  </a:lnTo>
                  <a:lnTo>
                    <a:pt x="4099" y="2899"/>
                  </a:lnTo>
                  <a:lnTo>
                    <a:pt x="4109" y="2893"/>
                  </a:lnTo>
                  <a:lnTo>
                    <a:pt x="4132" y="2891"/>
                  </a:lnTo>
                  <a:lnTo>
                    <a:pt x="4133" y="2885"/>
                  </a:lnTo>
                  <a:lnTo>
                    <a:pt x="4119" y="2885"/>
                  </a:lnTo>
                  <a:lnTo>
                    <a:pt x="4104" y="2887"/>
                  </a:lnTo>
                  <a:lnTo>
                    <a:pt x="4080" y="2882"/>
                  </a:lnTo>
                  <a:lnTo>
                    <a:pt x="4067" y="2888"/>
                  </a:lnTo>
                  <a:lnTo>
                    <a:pt x="4056" y="2890"/>
                  </a:lnTo>
                  <a:lnTo>
                    <a:pt x="4055" y="2879"/>
                  </a:lnTo>
                  <a:lnTo>
                    <a:pt x="4067" y="2869"/>
                  </a:lnTo>
                  <a:lnTo>
                    <a:pt x="4080" y="2854"/>
                  </a:lnTo>
                  <a:lnTo>
                    <a:pt x="4072" y="2854"/>
                  </a:lnTo>
                  <a:lnTo>
                    <a:pt x="4069" y="2847"/>
                  </a:lnTo>
                  <a:lnTo>
                    <a:pt x="4060" y="2864"/>
                  </a:lnTo>
                  <a:lnTo>
                    <a:pt x="4049" y="2866"/>
                  </a:lnTo>
                  <a:lnTo>
                    <a:pt x="4017" y="2891"/>
                  </a:lnTo>
                  <a:lnTo>
                    <a:pt x="4009" y="2896"/>
                  </a:lnTo>
                  <a:lnTo>
                    <a:pt x="3999" y="2897"/>
                  </a:lnTo>
                  <a:lnTo>
                    <a:pt x="3992" y="2894"/>
                  </a:lnTo>
                  <a:lnTo>
                    <a:pt x="3984" y="2902"/>
                  </a:lnTo>
                  <a:lnTo>
                    <a:pt x="3977" y="2905"/>
                  </a:lnTo>
                  <a:lnTo>
                    <a:pt x="3955" y="2909"/>
                  </a:lnTo>
                  <a:lnTo>
                    <a:pt x="3950" y="2908"/>
                  </a:lnTo>
                  <a:lnTo>
                    <a:pt x="3944" y="2904"/>
                  </a:lnTo>
                  <a:lnTo>
                    <a:pt x="3934" y="2902"/>
                  </a:lnTo>
                  <a:lnTo>
                    <a:pt x="3933" y="2905"/>
                  </a:lnTo>
                  <a:lnTo>
                    <a:pt x="3930" y="2905"/>
                  </a:lnTo>
                  <a:lnTo>
                    <a:pt x="3921" y="2904"/>
                  </a:lnTo>
                  <a:lnTo>
                    <a:pt x="3913" y="2899"/>
                  </a:lnTo>
                  <a:lnTo>
                    <a:pt x="3910" y="2894"/>
                  </a:lnTo>
                  <a:lnTo>
                    <a:pt x="3909" y="2890"/>
                  </a:lnTo>
                  <a:lnTo>
                    <a:pt x="3909" y="2874"/>
                  </a:lnTo>
                  <a:lnTo>
                    <a:pt x="3894" y="2866"/>
                  </a:lnTo>
                  <a:lnTo>
                    <a:pt x="3894" y="2811"/>
                  </a:lnTo>
                  <a:lnTo>
                    <a:pt x="3894" y="2763"/>
                  </a:lnTo>
                  <a:lnTo>
                    <a:pt x="3869" y="2737"/>
                  </a:lnTo>
                  <a:lnTo>
                    <a:pt x="3861" y="2737"/>
                  </a:lnTo>
                  <a:lnTo>
                    <a:pt x="3855" y="2748"/>
                  </a:lnTo>
                  <a:lnTo>
                    <a:pt x="3838" y="2752"/>
                  </a:lnTo>
                  <a:lnTo>
                    <a:pt x="3826" y="2748"/>
                  </a:lnTo>
                  <a:lnTo>
                    <a:pt x="3825" y="2743"/>
                  </a:lnTo>
                  <a:lnTo>
                    <a:pt x="3821" y="2737"/>
                  </a:lnTo>
                  <a:lnTo>
                    <a:pt x="3815" y="2731"/>
                  </a:lnTo>
                  <a:lnTo>
                    <a:pt x="3809" y="2730"/>
                  </a:lnTo>
                  <a:lnTo>
                    <a:pt x="3803" y="2735"/>
                  </a:lnTo>
                  <a:lnTo>
                    <a:pt x="3776" y="2777"/>
                  </a:lnTo>
                  <a:lnTo>
                    <a:pt x="3772" y="2800"/>
                  </a:lnTo>
                  <a:lnTo>
                    <a:pt x="3766" y="2813"/>
                  </a:lnTo>
                  <a:lnTo>
                    <a:pt x="3765" y="2819"/>
                  </a:lnTo>
                  <a:lnTo>
                    <a:pt x="3761" y="2826"/>
                  </a:lnTo>
                  <a:lnTo>
                    <a:pt x="3759" y="2835"/>
                  </a:lnTo>
                  <a:lnTo>
                    <a:pt x="3755" y="2869"/>
                  </a:lnTo>
                  <a:lnTo>
                    <a:pt x="3754" y="2871"/>
                  </a:lnTo>
                  <a:lnTo>
                    <a:pt x="3747" y="2876"/>
                  </a:lnTo>
                  <a:lnTo>
                    <a:pt x="3744" y="2880"/>
                  </a:lnTo>
                  <a:lnTo>
                    <a:pt x="3743" y="2886"/>
                  </a:lnTo>
                  <a:lnTo>
                    <a:pt x="3744" y="2891"/>
                  </a:lnTo>
                  <a:lnTo>
                    <a:pt x="3744" y="2893"/>
                  </a:lnTo>
                  <a:lnTo>
                    <a:pt x="3737" y="2891"/>
                  </a:lnTo>
                  <a:lnTo>
                    <a:pt x="3736" y="2891"/>
                  </a:lnTo>
                  <a:lnTo>
                    <a:pt x="3736" y="2897"/>
                  </a:lnTo>
                  <a:lnTo>
                    <a:pt x="3726" y="2893"/>
                  </a:lnTo>
                  <a:lnTo>
                    <a:pt x="3717" y="2897"/>
                  </a:lnTo>
                  <a:lnTo>
                    <a:pt x="3714" y="2898"/>
                  </a:lnTo>
                  <a:lnTo>
                    <a:pt x="3703" y="2899"/>
                  </a:lnTo>
                  <a:lnTo>
                    <a:pt x="3699" y="2903"/>
                  </a:lnTo>
                  <a:lnTo>
                    <a:pt x="3693" y="2918"/>
                  </a:lnTo>
                  <a:lnTo>
                    <a:pt x="3692" y="2918"/>
                  </a:lnTo>
                  <a:lnTo>
                    <a:pt x="3597" y="2918"/>
                  </a:lnTo>
                  <a:lnTo>
                    <a:pt x="3523" y="2918"/>
                  </a:lnTo>
                  <a:lnTo>
                    <a:pt x="3510" y="2918"/>
                  </a:lnTo>
                  <a:lnTo>
                    <a:pt x="3493" y="2932"/>
                  </a:lnTo>
                  <a:lnTo>
                    <a:pt x="3475" y="2943"/>
                  </a:lnTo>
                  <a:lnTo>
                    <a:pt x="3472" y="2949"/>
                  </a:lnTo>
                  <a:lnTo>
                    <a:pt x="3472" y="2949"/>
                  </a:lnTo>
                  <a:lnTo>
                    <a:pt x="3459" y="2964"/>
                  </a:lnTo>
                  <a:lnTo>
                    <a:pt x="3446" y="2966"/>
                  </a:lnTo>
                  <a:lnTo>
                    <a:pt x="3416" y="2980"/>
                  </a:lnTo>
                  <a:lnTo>
                    <a:pt x="3407" y="2985"/>
                  </a:lnTo>
                  <a:lnTo>
                    <a:pt x="3405" y="2979"/>
                  </a:lnTo>
                  <a:lnTo>
                    <a:pt x="3401" y="2979"/>
                  </a:lnTo>
                  <a:lnTo>
                    <a:pt x="3393" y="2980"/>
                  </a:lnTo>
                  <a:lnTo>
                    <a:pt x="3392" y="2982"/>
                  </a:lnTo>
                  <a:lnTo>
                    <a:pt x="3396" y="2982"/>
                  </a:lnTo>
                  <a:lnTo>
                    <a:pt x="3403" y="2993"/>
                  </a:lnTo>
                  <a:lnTo>
                    <a:pt x="3404" y="2998"/>
                  </a:lnTo>
                  <a:lnTo>
                    <a:pt x="3394" y="3001"/>
                  </a:lnTo>
                  <a:lnTo>
                    <a:pt x="3390" y="2996"/>
                  </a:lnTo>
                  <a:lnTo>
                    <a:pt x="3381" y="2994"/>
                  </a:lnTo>
                  <a:lnTo>
                    <a:pt x="3373" y="2993"/>
                  </a:lnTo>
                  <a:lnTo>
                    <a:pt x="3361" y="2991"/>
                  </a:lnTo>
                  <a:lnTo>
                    <a:pt x="3344" y="2992"/>
                  </a:lnTo>
                  <a:lnTo>
                    <a:pt x="3289" y="3009"/>
                  </a:lnTo>
                  <a:lnTo>
                    <a:pt x="3276" y="3019"/>
                  </a:lnTo>
                  <a:lnTo>
                    <a:pt x="3270" y="3025"/>
                  </a:lnTo>
                  <a:lnTo>
                    <a:pt x="3266" y="3031"/>
                  </a:lnTo>
                  <a:lnTo>
                    <a:pt x="3255" y="3043"/>
                  </a:lnTo>
                  <a:lnTo>
                    <a:pt x="3277" y="3051"/>
                  </a:lnTo>
                  <a:lnTo>
                    <a:pt x="3285" y="3049"/>
                  </a:lnTo>
                  <a:lnTo>
                    <a:pt x="3295" y="3047"/>
                  </a:lnTo>
                  <a:lnTo>
                    <a:pt x="3298" y="3057"/>
                  </a:lnTo>
                  <a:lnTo>
                    <a:pt x="3301" y="3064"/>
                  </a:lnTo>
                  <a:lnTo>
                    <a:pt x="3305" y="3076"/>
                  </a:lnTo>
                  <a:lnTo>
                    <a:pt x="3283" y="3073"/>
                  </a:lnTo>
                  <a:lnTo>
                    <a:pt x="3276" y="3073"/>
                  </a:lnTo>
                  <a:lnTo>
                    <a:pt x="3265" y="3073"/>
                  </a:lnTo>
                  <a:lnTo>
                    <a:pt x="3261" y="3074"/>
                  </a:lnTo>
                  <a:lnTo>
                    <a:pt x="3243" y="3077"/>
                  </a:lnTo>
                  <a:lnTo>
                    <a:pt x="3231" y="3081"/>
                  </a:lnTo>
                  <a:lnTo>
                    <a:pt x="3216" y="3094"/>
                  </a:lnTo>
                  <a:lnTo>
                    <a:pt x="3205" y="3092"/>
                  </a:lnTo>
                  <a:lnTo>
                    <a:pt x="3184" y="3088"/>
                  </a:lnTo>
                  <a:lnTo>
                    <a:pt x="3167" y="3093"/>
                  </a:lnTo>
                  <a:lnTo>
                    <a:pt x="3161" y="3097"/>
                  </a:lnTo>
                  <a:lnTo>
                    <a:pt x="3157" y="3101"/>
                  </a:lnTo>
                  <a:lnTo>
                    <a:pt x="3150" y="3114"/>
                  </a:lnTo>
                  <a:lnTo>
                    <a:pt x="3146" y="3113"/>
                  </a:lnTo>
                  <a:lnTo>
                    <a:pt x="3135" y="3118"/>
                  </a:lnTo>
                  <a:lnTo>
                    <a:pt x="3129" y="3123"/>
                  </a:lnTo>
                  <a:lnTo>
                    <a:pt x="3120" y="3129"/>
                  </a:lnTo>
                  <a:lnTo>
                    <a:pt x="3115" y="3135"/>
                  </a:lnTo>
                  <a:lnTo>
                    <a:pt x="3113" y="3138"/>
                  </a:lnTo>
                  <a:lnTo>
                    <a:pt x="3099" y="3136"/>
                  </a:lnTo>
                  <a:lnTo>
                    <a:pt x="3094" y="3137"/>
                  </a:lnTo>
                  <a:lnTo>
                    <a:pt x="3078" y="3137"/>
                  </a:lnTo>
                  <a:lnTo>
                    <a:pt x="3078" y="3125"/>
                  </a:lnTo>
                  <a:lnTo>
                    <a:pt x="3083" y="3114"/>
                  </a:lnTo>
                  <a:lnTo>
                    <a:pt x="3089" y="3109"/>
                  </a:lnTo>
                  <a:lnTo>
                    <a:pt x="3090" y="3113"/>
                  </a:lnTo>
                  <a:lnTo>
                    <a:pt x="3100" y="3115"/>
                  </a:lnTo>
                  <a:lnTo>
                    <a:pt x="3109" y="3114"/>
                  </a:lnTo>
                  <a:lnTo>
                    <a:pt x="3112" y="3112"/>
                  </a:lnTo>
                  <a:lnTo>
                    <a:pt x="3113" y="3108"/>
                  </a:lnTo>
                  <a:lnTo>
                    <a:pt x="3115" y="3104"/>
                  </a:lnTo>
                  <a:lnTo>
                    <a:pt x="3113" y="3102"/>
                  </a:lnTo>
                  <a:lnTo>
                    <a:pt x="3109" y="3098"/>
                  </a:lnTo>
                  <a:lnTo>
                    <a:pt x="3107" y="3092"/>
                  </a:lnTo>
                  <a:lnTo>
                    <a:pt x="3107" y="3091"/>
                  </a:lnTo>
                  <a:lnTo>
                    <a:pt x="3115" y="3065"/>
                  </a:lnTo>
                  <a:lnTo>
                    <a:pt x="3116" y="3058"/>
                  </a:lnTo>
                  <a:lnTo>
                    <a:pt x="3124" y="3058"/>
                  </a:lnTo>
                  <a:lnTo>
                    <a:pt x="3129" y="3053"/>
                  </a:lnTo>
                  <a:lnTo>
                    <a:pt x="3132" y="3048"/>
                  </a:lnTo>
                  <a:lnTo>
                    <a:pt x="3140" y="3047"/>
                  </a:lnTo>
                  <a:lnTo>
                    <a:pt x="3149" y="3038"/>
                  </a:lnTo>
                  <a:lnTo>
                    <a:pt x="3152" y="3022"/>
                  </a:lnTo>
                  <a:lnTo>
                    <a:pt x="3151" y="3007"/>
                  </a:lnTo>
                  <a:lnTo>
                    <a:pt x="3149" y="2991"/>
                  </a:lnTo>
                  <a:lnTo>
                    <a:pt x="3150" y="2980"/>
                  </a:lnTo>
                  <a:lnTo>
                    <a:pt x="3167" y="2952"/>
                  </a:lnTo>
                  <a:lnTo>
                    <a:pt x="3170" y="2943"/>
                  </a:lnTo>
                  <a:lnTo>
                    <a:pt x="3171" y="2937"/>
                  </a:lnTo>
                  <a:lnTo>
                    <a:pt x="3171" y="2930"/>
                  </a:lnTo>
                  <a:lnTo>
                    <a:pt x="3167" y="2918"/>
                  </a:lnTo>
                  <a:lnTo>
                    <a:pt x="3162" y="2904"/>
                  </a:lnTo>
                  <a:lnTo>
                    <a:pt x="3159" y="2903"/>
                  </a:lnTo>
                  <a:lnTo>
                    <a:pt x="3156" y="2898"/>
                  </a:lnTo>
                  <a:lnTo>
                    <a:pt x="3157" y="2896"/>
                  </a:lnTo>
                  <a:lnTo>
                    <a:pt x="3173" y="2899"/>
                  </a:lnTo>
                  <a:lnTo>
                    <a:pt x="3176" y="2911"/>
                  </a:lnTo>
                  <a:lnTo>
                    <a:pt x="3182" y="2924"/>
                  </a:lnTo>
                  <a:lnTo>
                    <a:pt x="3183" y="2925"/>
                  </a:lnTo>
                  <a:lnTo>
                    <a:pt x="3187" y="2920"/>
                  </a:lnTo>
                  <a:lnTo>
                    <a:pt x="3190" y="2918"/>
                  </a:lnTo>
                  <a:lnTo>
                    <a:pt x="3188" y="2932"/>
                  </a:lnTo>
                  <a:lnTo>
                    <a:pt x="3193" y="2932"/>
                  </a:lnTo>
                  <a:lnTo>
                    <a:pt x="3194" y="2940"/>
                  </a:lnTo>
                  <a:lnTo>
                    <a:pt x="3194" y="2946"/>
                  </a:lnTo>
                  <a:lnTo>
                    <a:pt x="3201" y="2937"/>
                  </a:lnTo>
                  <a:lnTo>
                    <a:pt x="3204" y="2936"/>
                  </a:lnTo>
                  <a:lnTo>
                    <a:pt x="3209" y="2944"/>
                  </a:lnTo>
                  <a:lnTo>
                    <a:pt x="3215" y="2947"/>
                  </a:lnTo>
                  <a:lnTo>
                    <a:pt x="3226" y="2952"/>
                  </a:lnTo>
                  <a:lnTo>
                    <a:pt x="3240" y="2952"/>
                  </a:lnTo>
                  <a:lnTo>
                    <a:pt x="3244" y="2946"/>
                  </a:lnTo>
                  <a:lnTo>
                    <a:pt x="3244" y="2941"/>
                  </a:lnTo>
                  <a:lnTo>
                    <a:pt x="3239" y="2931"/>
                  </a:lnTo>
                  <a:lnTo>
                    <a:pt x="3240" y="2927"/>
                  </a:lnTo>
                  <a:lnTo>
                    <a:pt x="3243" y="2926"/>
                  </a:lnTo>
                  <a:lnTo>
                    <a:pt x="3249" y="2932"/>
                  </a:lnTo>
                  <a:lnTo>
                    <a:pt x="3256" y="2932"/>
                  </a:lnTo>
                  <a:lnTo>
                    <a:pt x="3261" y="2930"/>
                  </a:lnTo>
                  <a:lnTo>
                    <a:pt x="3261" y="2929"/>
                  </a:lnTo>
                  <a:lnTo>
                    <a:pt x="3259" y="2925"/>
                  </a:lnTo>
                  <a:lnTo>
                    <a:pt x="3257" y="2922"/>
                  </a:lnTo>
                  <a:lnTo>
                    <a:pt x="3249" y="2919"/>
                  </a:lnTo>
                  <a:lnTo>
                    <a:pt x="3242" y="2907"/>
                  </a:lnTo>
                  <a:lnTo>
                    <a:pt x="3244" y="2904"/>
                  </a:lnTo>
                  <a:lnTo>
                    <a:pt x="3242" y="2896"/>
                  </a:lnTo>
                  <a:lnTo>
                    <a:pt x="3242" y="2888"/>
                  </a:lnTo>
                  <a:lnTo>
                    <a:pt x="3235" y="2888"/>
                  </a:lnTo>
                  <a:lnTo>
                    <a:pt x="3229" y="2886"/>
                  </a:lnTo>
                  <a:lnTo>
                    <a:pt x="3224" y="2879"/>
                  </a:lnTo>
                  <a:lnTo>
                    <a:pt x="3215" y="2870"/>
                  </a:lnTo>
                  <a:lnTo>
                    <a:pt x="3210" y="2853"/>
                  </a:lnTo>
                  <a:lnTo>
                    <a:pt x="3200" y="2847"/>
                  </a:lnTo>
                  <a:lnTo>
                    <a:pt x="3191" y="2844"/>
                  </a:lnTo>
                  <a:lnTo>
                    <a:pt x="3172" y="2842"/>
                  </a:lnTo>
                  <a:lnTo>
                    <a:pt x="3161" y="2844"/>
                  </a:lnTo>
                  <a:lnTo>
                    <a:pt x="3159" y="2840"/>
                  </a:lnTo>
                  <a:lnTo>
                    <a:pt x="3159" y="2835"/>
                  </a:lnTo>
                  <a:lnTo>
                    <a:pt x="3146" y="2837"/>
                  </a:lnTo>
                  <a:lnTo>
                    <a:pt x="3133" y="2835"/>
                  </a:lnTo>
                  <a:lnTo>
                    <a:pt x="3116" y="2831"/>
                  </a:lnTo>
                  <a:lnTo>
                    <a:pt x="3111" y="2829"/>
                  </a:lnTo>
                  <a:lnTo>
                    <a:pt x="3107" y="2830"/>
                  </a:lnTo>
                  <a:lnTo>
                    <a:pt x="3101" y="2829"/>
                  </a:lnTo>
                  <a:lnTo>
                    <a:pt x="3096" y="2825"/>
                  </a:lnTo>
                  <a:lnTo>
                    <a:pt x="3084" y="2827"/>
                  </a:lnTo>
                  <a:lnTo>
                    <a:pt x="3080" y="2830"/>
                  </a:lnTo>
                  <a:lnTo>
                    <a:pt x="3076" y="2829"/>
                  </a:lnTo>
                  <a:lnTo>
                    <a:pt x="3043" y="2815"/>
                  </a:lnTo>
                  <a:lnTo>
                    <a:pt x="3030" y="2816"/>
                  </a:lnTo>
                  <a:lnTo>
                    <a:pt x="3024" y="2819"/>
                  </a:lnTo>
                  <a:lnTo>
                    <a:pt x="3024" y="2811"/>
                  </a:lnTo>
                  <a:lnTo>
                    <a:pt x="3016" y="2797"/>
                  </a:lnTo>
                  <a:lnTo>
                    <a:pt x="3013" y="2794"/>
                  </a:lnTo>
                  <a:lnTo>
                    <a:pt x="3012" y="2797"/>
                  </a:lnTo>
                  <a:lnTo>
                    <a:pt x="3011" y="2799"/>
                  </a:lnTo>
                  <a:lnTo>
                    <a:pt x="3012" y="2804"/>
                  </a:lnTo>
                  <a:lnTo>
                    <a:pt x="3004" y="2804"/>
                  </a:lnTo>
                  <a:lnTo>
                    <a:pt x="3006" y="2803"/>
                  </a:lnTo>
                  <a:lnTo>
                    <a:pt x="3006" y="2802"/>
                  </a:lnTo>
                  <a:lnTo>
                    <a:pt x="3004" y="2800"/>
                  </a:lnTo>
                  <a:lnTo>
                    <a:pt x="3002" y="2793"/>
                  </a:lnTo>
                  <a:lnTo>
                    <a:pt x="3006" y="2786"/>
                  </a:lnTo>
                  <a:lnTo>
                    <a:pt x="3002" y="2787"/>
                  </a:lnTo>
                  <a:lnTo>
                    <a:pt x="3001" y="2781"/>
                  </a:lnTo>
                  <a:lnTo>
                    <a:pt x="3007" y="2774"/>
                  </a:lnTo>
                  <a:lnTo>
                    <a:pt x="2995" y="2768"/>
                  </a:lnTo>
                  <a:lnTo>
                    <a:pt x="2991" y="2754"/>
                  </a:lnTo>
                  <a:lnTo>
                    <a:pt x="2996" y="2738"/>
                  </a:lnTo>
                  <a:lnTo>
                    <a:pt x="2982" y="2721"/>
                  </a:lnTo>
                  <a:lnTo>
                    <a:pt x="2978" y="2714"/>
                  </a:lnTo>
                  <a:lnTo>
                    <a:pt x="2980" y="2697"/>
                  </a:lnTo>
                  <a:lnTo>
                    <a:pt x="2983" y="2686"/>
                  </a:lnTo>
                  <a:lnTo>
                    <a:pt x="2960" y="2691"/>
                  </a:lnTo>
                  <a:lnTo>
                    <a:pt x="2939" y="2691"/>
                  </a:lnTo>
                  <a:lnTo>
                    <a:pt x="2928" y="2682"/>
                  </a:lnTo>
                  <a:lnTo>
                    <a:pt x="2913" y="2650"/>
                  </a:lnTo>
                  <a:lnTo>
                    <a:pt x="2907" y="2635"/>
                  </a:lnTo>
                  <a:lnTo>
                    <a:pt x="2902" y="2627"/>
                  </a:lnTo>
                  <a:lnTo>
                    <a:pt x="2894" y="2627"/>
                  </a:lnTo>
                  <a:lnTo>
                    <a:pt x="2882" y="2622"/>
                  </a:lnTo>
                  <a:lnTo>
                    <a:pt x="2867" y="2622"/>
                  </a:lnTo>
                  <a:lnTo>
                    <a:pt x="2867" y="2660"/>
                  </a:lnTo>
                  <a:lnTo>
                    <a:pt x="2849" y="2618"/>
                  </a:lnTo>
                  <a:lnTo>
                    <a:pt x="2815" y="2605"/>
                  </a:lnTo>
                  <a:lnTo>
                    <a:pt x="2810" y="2609"/>
                  </a:lnTo>
                  <a:lnTo>
                    <a:pt x="2808" y="2611"/>
                  </a:lnTo>
                  <a:lnTo>
                    <a:pt x="2810" y="2631"/>
                  </a:lnTo>
                  <a:lnTo>
                    <a:pt x="2808" y="2635"/>
                  </a:lnTo>
                  <a:lnTo>
                    <a:pt x="2800" y="2639"/>
                  </a:lnTo>
                  <a:lnTo>
                    <a:pt x="2795" y="2649"/>
                  </a:lnTo>
                  <a:lnTo>
                    <a:pt x="2791" y="2650"/>
                  </a:lnTo>
                  <a:lnTo>
                    <a:pt x="2789" y="2644"/>
                  </a:lnTo>
                  <a:lnTo>
                    <a:pt x="2794" y="2635"/>
                  </a:lnTo>
                  <a:lnTo>
                    <a:pt x="2797" y="2626"/>
                  </a:lnTo>
                  <a:lnTo>
                    <a:pt x="2796" y="2620"/>
                  </a:lnTo>
                  <a:lnTo>
                    <a:pt x="2791" y="2628"/>
                  </a:lnTo>
                  <a:lnTo>
                    <a:pt x="2782" y="2652"/>
                  </a:lnTo>
                  <a:lnTo>
                    <a:pt x="2779" y="2655"/>
                  </a:lnTo>
                  <a:lnTo>
                    <a:pt x="2773" y="2658"/>
                  </a:lnTo>
                  <a:lnTo>
                    <a:pt x="2772" y="2649"/>
                  </a:lnTo>
                  <a:lnTo>
                    <a:pt x="2772" y="2639"/>
                  </a:lnTo>
                  <a:lnTo>
                    <a:pt x="2758" y="2655"/>
                  </a:lnTo>
                  <a:lnTo>
                    <a:pt x="2752" y="2670"/>
                  </a:lnTo>
                  <a:lnTo>
                    <a:pt x="2749" y="2674"/>
                  </a:lnTo>
                  <a:lnTo>
                    <a:pt x="2746" y="2677"/>
                  </a:lnTo>
                  <a:lnTo>
                    <a:pt x="2727" y="2687"/>
                  </a:lnTo>
                  <a:lnTo>
                    <a:pt x="2722" y="2687"/>
                  </a:lnTo>
                  <a:lnTo>
                    <a:pt x="2707" y="2681"/>
                  </a:lnTo>
                  <a:lnTo>
                    <a:pt x="2683" y="2680"/>
                  </a:lnTo>
                  <a:lnTo>
                    <a:pt x="2666" y="2674"/>
                  </a:lnTo>
                  <a:lnTo>
                    <a:pt x="2657" y="2675"/>
                  </a:lnTo>
                  <a:lnTo>
                    <a:pt x="2645" y="2681"/>
                  </a:lnTo>
                  <a:lnTo>
                    <a:pt x="2639" y="2681"/>
                  </a:lnTo>
                  <a:lnTo>
                    <a:pt x="2627" y="2676"/>
                  </a:lnTo>
                  <a:lnTo>
                    <a:pt x="2619" y="2666"/>
                  </a:lnTo>
                  <a:lnTo>
                    <a:pt x="2607" y="2663"/>
                  </a:lnTo>
                  <a:lnTo>
                    <a:pt x="2600" y="2657"/>
                  </a:lnTo>
                  <a:lnTo>
                    <a:pt x="2591" y="2654"/>
                  </a:lnTo>
                  <a:lnTo>
                    <a:pt x="2586" y="2652"/>
                  </a:lnTo>
                  <a:lnTo>
                    <a:pt x="2581" y="2644"/>
                  </a:lnTo>
                  <a:lnTo>
                    <a:pt x="2572" y="2639"/>
                  </a:lnTo>
                  <a:lnTo>
                    <a:pt x="2563" y="2636"/>
                  </a:lnTo>
                  <a:lnTo>
                    <a:pt x="2538" y="2633"/>
                  </a:lnTo>
                  <a:lnTo>
                    <a:pt x="2530" y="2638"/>
                  </a:lnTo>
                  <a:lnTo>
                    <a:pt x="2519" y="2639"/>
                  </a:lnTo>
                  <a:lnTo>
                    <a:pt x="2513" y="2637"/>
                  </a:lnTo>
                  <a:lnTo>
                    <a:pt x="2513" y="2636"/>
                  </a:lnTo>
                  <a:lnTo>
                    <a:pt x="2511" y="2633"/>
                  </a:lnTo>
                  <a:lnTo>
                    <a:pt x="2499" y="2630"/>
                  </a:lnTo>
                  <a:lnTo>
                    <a:pt x="2494" y="2627"/>
                  </a:lnTo>
                  <a:lnTo>
                    <a:pt x="2484" y="2628"/>
                  </a:lnTo>
                  <a:lnTo>
                    <a:pt x="2480" y="2628"/>
                  </a:lnTo>
                  <a:lnTo>
                    <a:pt x="2478" y="2627"/>
                  </a:lnTo>
                  <a:lnTo>
                    <a:pt x="2470" y="2627"/>
                  </a:lnTo>
                  <a:lnTo>
                    <a:pt x="2462" y="2607"/>
                  </a:lnTo>
                  <a:lnTo>
                    <a:pt x="2461" y="2605"/>
                  </a:lnTo>
                  <a:lnTo>
                    <a:pt x="2449" y="2574"/>
                  </a:lnTo>
                  <a:lnTo>
                    <a:pt x="2441" y="2572"/>
                  </a:lnTo>
                  <a:lnTo>
                    <a:pt x="2438" y="2572"/>
                  </a:lnTo>
                  <a:lnTo>
                    <a:pt x="2438" y="2608"/>
                  </a:lnTo>
                  <a:lnTo>
                    <a:pt x="2379" y="2608"/>
                  </a:lnTo>
                  <a:lnTo>
                    <a:pt x="2327" y="2608"/>
                  </a:lnTo>
                  <a:lnTo>
                    <a:pt x="2316" y="2608"/>
                  </a:lnTo>
                  <a:lnTo>
                    <a:pt x="2270" y="2608"/>
                  </a:lnTo>
                  <a:lnTo>
                    <a:pt x="2224" y="2608"/>
                  </a:lnTo>
                  <a:lnTo>
                    <a:pt x="2173" y="2608"/>
                  </a:lnTo>
                  <a:lnTo>
                    <a:pt x="2123" y="2608"/>
                  </a:lnTo>
                  <a:lnTo>
                    <a:pt x="2107" y="2608"/>
                  </a:lnTo>
                  <a:lnTo>
                    <a:pt x="1965" y="2608"/>
                  </a:lnTo>
                  <a:lnTo>
                    <a:pt x="1921" y="2608"/>
                  </a:lnTo>
                  <a:lnTo>
                    <a:pt x="1870" y="2608"/>
                  </a:lnTo>
                  <a:lnTo>
                    <a:pt x="1821" y="2608"/>
                  </a:lnTo>
                  <a:lnTo>
                    <a:pt x="1778" y="2608"/>
                  </a:lnTo>
                  <a:lnTo>
                    <a:pt x="1730" y="2608"/>
                  </a:lnTo>
                  <a:lnTo>
                    <a:pt x="1679" y="2608"/>
                  </a:lnTo>
                  <a:lnTo>
                    <a:pt x="1647" y="2608"/>
                  </a:lnTo>
                  <a:lnTo>
                    <a:pt x="1599" y="2607"/>
                  </a:lnTo>
                  <a:lnTo>
                    <a:pt x="1547" y="2607"/>
                  </a:lnTo>
                  <a:lnTo>
                    <a:pt x="1498" y="2607"/>
                  </a:lnTo>
                  <a:lnTo>
                    <a:pt x="1431" y="2607"/>
                  </a:lnTo>
                  <a:lnTo>
                    <a:pt x="1325" y="2607"/>
                  </a:lnTo>
                  <a:lnTo>
                    <a:pt x="1274" y="2607"/>
                  </a:lnTo>
                  <a:lnTo>
                    <a:pt x="1222" y="2607"/>
                  </a:lnTo>
                  <a:lnTo>
                    <a:pt x="1178" y="2607"/>
                  </a:lnTo>
                  <a:lnTo>
                    <a:pt x="1131" y="2607"/>
                  </a:lnTo>
                  <a:lnTo>
                    <a:pt x="1080" y="2607"/>
                  </a:lnTo>
                  <a:lnTo>
                    <a:pt x="1031" y="2607"/>
                  </a:lnTo>
                  <a:lnTo>
                    <a:pt x="970" y="2607"/>
                  </a:lnTo>
                  <a:lnTo>
                    <a:pt x="969" y="2602"/>
                  </a:lnTo>
                  <a:lnTo>
                    <a:pt x="963" y="2598"/>
                  </a:lnTo>
                  <a:lnTo>
                    <a:pt x="958" y="2599"/>
                  </a:lnTo>
                  <a:lnTo>
                    <a:pt x="956" y="2598"/>
                  </a:lnTo>
                  <a:lnTo>
                    <a:pt x="958" y="2593"/>
                  </a:lnTo>
                  <a:lnTo>
                    <a:pt x="969" y="2589"/>
                  </a:lnTo>
                  <a:lnTo>
                    <a:pt x="980" y="2592"/>
                  </a:lnTo>
                  <a:lnTo>
                    <a:pt x="980" y="2586"/>
                  </a:lnTo>
                  <a:lnTo>
                    <a:pt x="976" y="2586"/>
                  </a:lnTo>
                  <a:lnTo>
                    <a:pt x="975" y="2582"/>
                  </a:lnTo>
                  <a:lnTo>
                    <a:pt x="974" y="2581"/>
                  </a:lnTo>
                  <a:lnTo>
                    <a:pt x="961" y="2586"/>
                  </a:lnTo>
                  <a:lnTo>
                    <a:pt x="949" y="2583"/>
                  </a:lnTo>
                  <a:lnTo>
                    <a:pt x="948" y="2581"/>
                  </a:lnTo>
                  <a:lnTo>
                    <a:pt x="949" y="2580"/>
                  </a:lnTo>
                  <a:lnTo>
                    <a:pt x="947" y="2575"/>
                  </a:lnTo>
                  <a:lnTo>
                    <a:pt x="947" y="2572"/>
                  </a:lnTo>
                  <a:lnTo>
                    <a:pt x="949" y="2570"/>
                  </a:lnTo>
                  <a:lnTo>
                    <a:pt x="949" y="2548"/>
                  </a:lnTo>
                  <a:lnTo>
                    <a:pt x="945" y="2546"/>
                  </a:lnTo>
                  <a:lnTo>
                    <a:pt x="944" y="2552"/>
                  </a:lnTo>
                  <a:lnTo>
                    <a:pt x="936" y="2559"/>
                  </a:lnTo>
                  <a:lnTo>
                    <a:pt x="931" y="2569"/>
                  </a:lnTo>
                  <a:lnTo>
                    <a:pt x="925" y="2567"/>
                  </a:lnTo>
                  <a:lnTo>
                    <a:pt x="922" y="2561"/>
                  </a:lnTo>
                  <a:lnTo>
                    <a:pt x="922" y="2558"/>
                  </a:lnTo>
                  <a:lnTo>
                    <a:pt x="926" y="2548"/>
                  </a:lnTo>
                  <a:lnTo>
                    <a:pt x="919" y="2548"/>
                  </a:lnTo>
                  <a:lnTo>
                    <a:pt x="919" y="2542"/>
                  </a:lnTo>
                  <a:lnTo>
                    <a:pt x="916" y="2542"/>
                  </a:lnTo>
                  <a:lnTo>
                    <a:pt x="914" y="2537"/>
                  </a:lnTo>
                  <a:lnTo>
                    <a:pt x="915" y="2533"/>
                  </a:lnTo>
                  <a:lnTo>
                    <a:pt x="910" y="2527"/>
                  </a:lnTo>
                  <a:lnTo>
                    <a:pt x="908" y="2520"/>
                  </a:lnTo>
                  <a:lnTo>
                    <a:pt x="905" y="2521"/>
                  </a:lnTo>
                  <a:lnTo>
                    <a:pt x="908" y="2530"/>
                  </a:lnTo>
                  <a:lnTo>
                    <a:pt x="908" y="2535"/>
                  </a:lnTo>
                  <a:lnTo>
                    <a:pt x="902" y="2527"/>
                  </a:lnTo>
                  <a:lnTo>
                    <a:pt x="898" y="2536"/>
                  </a:lnTo>
                  <a:lnTo>
                    <a:pt x="894" y="2538"/>
                  </a:lnTo>
                  <a:lnTo>
                    <a:pt x="882" y="2538"/>
                  </a:lnTo>
                  <a:lnTo>
                    <a:pt x="873" y="2531"/>
                  </a:lnTo>
                  <a:lnTo>
                    <a:pt x="870" y="2527"/>
                  </a:lnTo>
                  <a:lnTo>
                    <a:pt x="865" y="2521"/>
                  </a:lnTo>
                  <a:lnTo>
                    <a:pt x="863" y="2516"/>
                  </a:lnTo>
                  <a:lnTo>
                    <a:pt x="870" y="2510"/>
                  </a:lnTo>
                  <a:lnTo>
                    <a:pt x="871" y="2507"/>
                  </a:lnTo>
                  <a:lnTo>
                    <a:pt x="871" y="2500"/>
                  </a:lnTo>
                  <a:lnTo>
                    <a:pt x="869" y="2496"/>
                  </a:lnTo>
                  <a:lnTo>
                    <a:pt x="871" y="2488"/>
                  </a:lnTo>
                  <a:lnTo>
                    <a:pt x="867" y="2487"/>
                  </a:lnTo>
                  <a:lnTo>
                    <a:pt x="861" y="2492"/>
                  </a:lnTo>
                  <a:lnTo>
                    <a:pt x="855" y="2492"/>
                  </a:lnTo>
                  <a:lnTo>
                    <a:pt x="853" y="2488"/>
                  </a:lnTo>
                  <a:lnTo>
                    <a:pt x="850" y="2478"/>
                  </a:lnTo>
                  <a:lnTo>
                    <a:pt x="848" y="2478"/>
                  </a:lnTo>
                  <a:lnTo>
                    <a:pt x="837" y="2483"/>
                  </a:lnTo>
                  <a:lnTo>
                    <a:pt x="826" y="2480"/>
                  </a:lnTo>
                  <a:lnTo>
                    <a:pt x="822" y="2483"/>
                  </a:lnTo>
                  <a:lnTo>
                    <a:pt x="816" y="2476"/>
                  </a:lnTo>
                  <a:lnTo>
                    <a:pt x="814" y="2481"/>
                  </a:lnTo>
                  <a:lnTo>
                    <a:pt x="810" y="2483"/>
                  </a:lnTo>
                  <a:lnTo>
                    <a:pt x="806" y="2481"/>
                  </a:lnTo>
                  <a:lnTo>
                    <a:pt x="778" y="2478"/>
                  </a:lnTo>
                  <a:lnTo>
                    <a:pt x="775" y="2475"/>
                  </a:lnTo>
                  <a:lnTo>
                    <a:pt x="799" y="2469"/>
                  </a:lnTo>
                  <a:lnTo>
                    <a:pt x="802" y="2465"/>
                  </a:lnTo>
                  <a:lnTo>
                    <a:pt x="791" y="2464"/>
                  </a:lnTo>
                  <a:lnTo>
                    <a:pt x="792" y="2455"/>
                  </a:lnTo>
                  <a:lnTo>
                    <a:pt x="783" y="2452"/>
                  </a:lnTo>
                  <a:lnTo>
                    <a:pt x="777" y="2450"/>
                  </a:lnTo>
                  <a:lnTo>
                    <a:pt x="778" y="2449"/>
                  </a:lnTo>
                  <a:lnTo>
                    <a:pt x="784" y="2449"/>
                  </a:lnTo>
                  <a:lnTo>
                    <a:pt x="789" y="2447"/>
                  </a:lnTo>
                  <a:lnTo>
                    <a:pt x="784" y="2441"/>
                  </a:lnTo>
                  <a:lnTo>
                    <a:pt x="769" y="2438"/>
                  </a:lnTo>
                  <a:lnTo>
                    <a:pt x="762" y="2446"/>
                  </a:lnTo>
                  <a:lnTo>
                    <a:pt x="759" y="2442"/>
                  </a:lnTo>
                  <a:lnTo>
                    <a:pt x="742" y="2441"/>
                  </a:lnTo>
                  <a:lnTo>
                    <a:pt x="741" y="2444"/>
                  </a:lnTo>
                  <a:lnTo>
                    <a:pt x="743" y="2448"/>
                  </a:lnTo>
                  <a:lnTo>
                    <a:pt x="738" y="2449"/>
                  </a:lnTo>
                  <a:lnTo>
                    <a:pt x="716" y="2438"/>
                  </a:lnTo>
                  <a:lnTo>
                    <a:pt x="709" y="2428"/>
                  </a:lnTo>
                  <a:lnTo>
                    <a:pt x="706" y="2422"/>
                  </a:lnTo>
                  <a:lnTo>
                    <a:pt x="706" y="2417"/>
                  </a:lnTo>
                  <a:lnTo>
                    <a:pt x="711" y="2415"/>
                  </a:lnTo>
                  <a:lnTo>
                    <a:pt x="717" y="2415"/>
                  </a:lnTo>
                  <a:lnTo>
                    <a:pt x="723" y="2413"/>
                  </a:lnTo>
                  <a:lnTo>
                    <a:pt x="721" y="2409"/>
                  </a:lnTo>
                  <a:lnTo>
                    <a:pt x="716" y="2406"/>
                  </a:lnTo>
                  <a:lnTo>
                    <a:pt x="706" y="2409"/>
                  </a:lnTo>
                  <a:lnTo>
                    <a:pt x="708" y="2404"/>
                  </a:lnTo>
                  <a:lnTo>
                    <a:pt x="717" y="2399"/>
                  </a:lnTo>
                  <a:lnTo>
                    <a:pt x="728" y="2400"/>
                  </a:lnTo>
                  <a:lnTo>
                    <a:pt x="731" y="2398"/>
                  </a:lnTo>
                  <a:lnTo>
                    <a:pt x="721" y="2394"/>
                  </a:lnTo>
                  <a:lnTo>
                    <a:pt x="719" y="2391"/>
                  </a:lnTo>
                  <a:lnTo>
                    <a:pt x="726" y="2383"/>
                  </a:lnTo>
                  <a:lnTo>
                    <a:pt x="719" y="2375"/>
                  </a:lnTo>
                  <a:lnTo>
                    <a:pt x="710" y="2387"/>
                  </a:lnTo>
                  <a:lnTo>
                    <a:pt x="705" y="2388"/>
                  </a:lnTo>
                  <a:lnTo>
                    <a:pt x="701" y="2387"/>
                  </a:lnTo>
                  <a:lnTo>
                    <a:pt x="700" y="2380"/>
                  </a:lnTo>
                  <a:lnTo>
                    <a:pt x="700" y="2369"/>
                  </a:lnTo>
                  <a:lnTo>
                    <a:pt x="701" y="2356"/>
                  </a:lnTo>
                  <a:lnTo>
                    <a:pt x="700" y="2355"/>
                  </a:lnTo>
                  <a:lnTo>
                    <a:pt x="699" y="2352"/>
                  </a:lnTo>
                  <a:lnTo>
                    <a:pt x="699" y="2347"/>
                  </a:lnTo>
                  <a:lnTo>
                    <a:pt x="701" y="2336"/>
                  </a:lnTo>
                  <a:lnTo>
                    <a:pt x="700" y="2330"/>
                  </a:lnTo>
                  <a:lnTo>
                    <a:pt x="697" y="2327"/>
                  </a:lnTo>
                  <a:lnTo>
                    <a:pt x="697" y="2321"/>
                  </a:lnTo>
                  <a:lnTo>
                    <a:pt x="695" y="2316"/>
                  </a:lnTo>
                  <a:lnTo>
                    <a:pt x="684" y="2322"/>
                  </a:lnTo>
                  <a:lnTo>
                    <a:pt x="676" y="2324"/>
                  </a:lnTo>
                  <a:lnTo>
                    <a:pt x="677" y="2319"/>
                  </a:lnTo>
                  <a:lnTo>
                    <a:pt x="680" y="2316"/>
                  </a:lnTo>
                  <a:lnTo>
                    <a:pt x="680" y="2311"/>
                  </a:lnTo>
                  <a:lnTo>
                    <a:pt x="677" y="2306"/>
                  </a:lnTo>
                  <a:lnTo>
                    <a:pt x="671" y="2306"/>
                  </a:lnTo>
                  <a:lnTo>
                    <a:pt x="661" y="2310"/>
                  </a:lnTo>
                  <a:lnTo>
                    <a:pt x="651" y="2309"/>
                  </a:lnTo>
                  <a:lnTo>
                    <a:pt x="650" y="2305"/>
                  </a:lnTo>
                  <a:lnTo>
                    <a:pt x="648" y="2292"/>
                  </a:lnTo>
                  <a:lnTo>
                    <a:pt x="642" y="2289"/>
                  </a:lnTo>
                  <a:lnTo>
                    <a:pt x="636" y="2280"/>
                  </a:lnTo>
                  <a:lnTo>
                    <a:pt x="634" y="2274"/>
                  </a:lnTo>
                  <a:lnTo>
                    <a:pt x="631" y="2267"/>
                  </a:lnTo>
                  <a:lnTo>
                    <a:pt x="633" y="2256"/>
                  </a:lnTo>
                  <a:lnTo>
                    <a:pt x="637" y="2252"/>
                  </a:lnTo>
                  <a:lnTo>
                    <a:pt x="637" y="2239"/>
                  </a:lnTo>
                  <a:lnTo>
                    <a:pt x="637" y="2228"/>
                  </a:lnTo>
                  <a:lnTo>
                    <a:pt x="636" y="2226"/>
                  </a:lnTo>
                  <a:lnTo>
                    <a:pt x="632" y="2224"/>
                  </a:lnTo>
                  <a:lnTo>
                    <a:pt x="626" y="2227"/>
                  </a:lnTo>
                  <a:lnTo>
                    <a:pt x="625" y="2230"/>
                  </a:lnTo>
                  <a:lnTo>
                    <a:pt x="623" y="2228"/>
                  </a:lnTo>
                  <a:lnTo>
                    <a:pt x="622" y="2226"/>
                  </a:lnTo>
                  <a:lnTo>
                    <a:pt x="620" y="2226"/>
                  </a:lnTo>
                  <a:lnTo>
                    <a:pt x="605" y="2210"/>
                  </a:lnTo>
                  <a:lnTo>
                    <a:pt x="600" y="2202"/>
                  </a:lnTo>
                  <a:lnTo>
                    <a:pt x="595" y="2195"/>
                  </a:lnTo>
                  <a:lnTo>
                    <a:pt x="581" y="2182"/>
                  </a:lnTo>
                  <a:lnTo>
                    <a:pt x="579" y="2178"/>
                  </a:lnTo>
                  <a:lnTo>
                    <a:pt x="581" y="2171"/>
                  </a:lnTo>
                  <a:lnTo>
                    <a:pt x="586" y="2166"/>
                  </a:lnTo>
                  <a:lnTo>
                    <a:pt x="590" y="2164"/>
                  </a:lnTo>
                  <a:lnTo>
                    <a:pt x="588" y="2158"/>
                  </a:lnTo>
                  <a:lnTo>
                    <a:pt x="576" y="2159"/>
                  </a:lnTo>
                  <a:lnTo>
                    <a:pt x="571" y="2158"/>
                  </a:lnTo>
                  <a:lnTo>
                    <a:pt x="564" y="2144"/>
                  </a:lnTo>
                  <a:lnTo>
                    <a:pt x="561" y="2142"/>
                  </a:lnTo>
                  <a:lnTo>
                    <a:pt x="561" y="2128"/>
                  </a:lnTo>
                  <a:lnTo>
                    <a:pt x="565" y="2122"/>
                  </a:lnTo>
                  <a:lnTo>
                    <a:pt x="567" y="2116"/>
                  </a:lnTo>
                  <a:lnTo>
                    <a:pt x="572" y="2112"/>
                  </a:lnTo>
                  <a:lnTo>
                    <a:pt x="579" y="2119"/>
                  </a:lnTo>
                  <a:lnTo>
                    <a:pt x="581" y="2116"/>
                  </a:lnTo>
                  <a:lnTo>
                    <a:pt x="577" y="2110"/>
                  </a:lnTo>
                  <a:lnTo>
                    <a:pt x="577" y="2105"/>
                  </a:lnTo>
                  <a:lnTo>
                    <a:pt x="579" y="2095"/>
                  </a:lnTo>
                  <a:lnTo>
                    <a:pt x="584" y="2092"/>
                  </a:lnTo>
                  <a:lnTo>
                    <a:pt x="584" y="2088"/>
                  </a:lnTo>
                  <a:lnTo>
                    <a:pt x="582" y="2082"/>
                  </a:lnTo>
                  <a:lnTo>
                    <a:pt x="579" y="2082"/>
                  </a:lnTo>
                  <a:lnTo>
                    <a:pt x="581" y="2075"/>
                  </a:lnTo>
                  <a:lnTo>
                    <a:pt x="583" y="2072"/>
                  </a:lnTo>
                  <a:lnTo>
                    <a:pt x="584" y="2066"/>
                  </a:lnTo>
                  <a:lnTo>
                    <a:pt x="584" y="2061"/>
                  </a:lnTo>
                  <a:lnTo>
                    <a:pt x="581" y="2045"/>
                  </a:lnTo>
                  <a:lnTo>
                    <a:pt x="581" y="2020"/>
                  </a:lnTo>
                  <a:lnTo>
                    <a:pt x="583" y="2005"/>
                  </a:lnTo>
                  <a:lnTo>
                    <a:pt x="586" y="2000"/>
                  </a:lnTo>
                  <a:lnTo>
                    <a:pt x="586" y="1998"/>
                  </a:lnTo>
                  <a:lnTo>
                    <a:pt x="582" y="1992"/>
                  </a:lnTo>
                  <a:lnTo>
                    <a:pt x="579" y="1988"/>
                  </a:lnTo>
                  <a:lnTo>
                    <a:pt x="562" y="1983"/>
                  </a:lnTo>
                  <a:lnTo>
                    <a:pt x="556" y="1977"/>
                  </a:lnTo>
                  <a:lnTo>
                    <a:pt x="531" y="1958"/>
                  </a:lnTo>
                  <a:lnTo>
                    <a:pt x="497" y="1948"/>
                  </a:lnTo>
                  <a:lnTo>
                    <a:pt x="486" y="1941"/>
                  </a:lnTo>
                  <a:lnTo>
                    <a:pt x="481" y="1934"/>
                  </a:lnTo>
                  <a:lnTo>
                    <a:pt x="476" y="1927"/>
                  </a:lnTo>
                  <a:lnTo>
                    <a:pt x="472" y="1910"/>
                  </a:lnTo>
                  <a:lnTo>
                    <a:pt x="472" y="1906"/>
                  </a:lnTo>
                  <a:lnTo>
                    <a:pt x="468" y="1899"/>
                  </a:lnTo>
                  <a:lnTo>
                    <a:pt x="457" y="1890"/>
                  </a:lnTo>
                  <a:lnTo>
                    <a:pt x="457" y="1886"/>
                  </a:lnTo>
                  <a:lnTo>
                    <a:pt x="459" y="1882"/>
                  </a:lnTo>
                  <a:lnTo>
                    <a:pt x="459" y="1878"/>
                  </a:lnTo>
                  <a:lnTo>
                    <a:pt x="455" y="1871"/>
                  </a:lnTo>
                  <a:lnTo>
                    <a:pt x="443" y="1854"/>
                  </a:lnTo>
                  <a:lnTo>
                    <a:pt x="437" y="1836"/>
                  </a:lnTo>
                  <a:lnTo>
                    <a:pt x="434" y="1836"/>
                  </a:lnTo>
                  <a:lnTo>
                    <a:pt x="433" y="1833"/>
                  </a:lnTo>
                  <a:lnTo>
                    <a:pt x="427" y="1815"/>
                  </a:lnTo>
                  <a:lnTo>
                    <a:pt x="400" y="1772"/>
                  </a:lnTo>
                  <a:lnTo>
                    <a:pt x="389" y="1751"/>
                  </a:lnTo>
                  <a:lnTo>
                    <a:pt x="381" y="1732"/>
                  </a:lnTo>
                  <a:lnTo>
                    <a:pt x="371" y="1721"/>
                  </a:lnTo>
                  <a:lnTo>
                    <a:pt x="350" y="1712"/>
                  </a:lnTo>
                  <a:lnTo>
                    <a:pt x="348" y="1706"/>
                  </a:lnTo>
                  <a:lnTo>
                    <a:pt x="348" y="1704"/>
                  </a:lnTo>
                  <a:lnTo>
                    <a:pt x="343" y="1688"/>
                  </a:lnTo>
                  <a:lnTo>
                    <a:pt x="332" y="1677"/>
                  </a:lnTo>
                  <a:lnTo>
                    <a:pt x="329" y="1670"/>
                  </a:lnTo>
                  <a:lnTo>
                    <a:pt x="321" y="1655"/>
                  </a:lnTo>
                  <a:lnTo>
                    <a:pt x="317" y="1644"/>
                  </a:lnTo>
                  <a:lnTo>
                    <a:pt x="314" y="1644"/>
                  </a:lnTo>
                  <a:lnTo>
                    <a:pt x="310" y="1640"/>
                  </a:lnTo>
                  <a:lnTo>
                    <a:pt x="301" y="1623"/>
                  </a:lnTo>
                  <a:lnTo>
                    <a:pt x="295" y="1616"/>
                  </a:lnTo>
                  <a:lnTo>
                    <a:pt x="290" y="1616"/>
                  </a:lnTo>
                  <a:lnTo>
                    <a:pt x="268" y="1632"/>
                  </a:lnTo>
                  <a:lnTo>
                    <a:pt x="248" y="1638"/>
                  </a:lnTo>
                  <a:lnTo>
                    <a:pt x="243" y="1644"/>
                  </a:lnTo>
                  <a:lnTo>
                    <a:pt x="242" y="1655"/>
                  </a:lnTo>
                  <a:lnTo>
                    <a:pt x="240" y="1659"/>
                  </a:lnTo>
                  <a:lnTo>
                    <a:pt x="234" y="1661"/>
                  </a:lnTo>
                  <a:lnTo>
                    <a:pt x="232" y="1666"/>
                  </a:lnTo>
                  <a:lnTo>
                    <a:pt x="232" y="1673"/>
                  </a:lnTo>
                  <a:lnTo>
                    <a:pt x="228" y="1682"/>
                  </a:lnTo>
                  <a:lnTo>
                    <a:pt x="212" y="1687"/>
                  </a:lnTo>
                  <a:lnTo>
                    <a:pt x="196" y="1699"/>
                  </a:lnTo>
                  <a:lnTo>
                    <a:pt x="184" y="1705"/>
                  </a:lnTo>
                  <a:lnTo>
                    <a:pt x="182" y="1704"/>
                  </a:lnTo>
                  <a:lnTo>
                    <a:pt x="182" y="1699"/>
                  </a:lnTo>
                  <a:lnTo>
                    <a:pt x="178" y="1694"/>
                  </a:lnTo>
                  <a:lnTo>
                    <a:pt x="168" y="1671"/>
                  </a:lnTo>
                  <a:lnTo>
                    <a:pt x="152" y="1658"/>
                  </a:lnTo>
                  <a:lnTo>
                    <a:pt x="170" y="1644"/>
                  </a:lnTo>
                  <a:lnTo>
                    <a:pt x="167" y="1640"/>
                  </a:lnTo>
                  <a:lnTo>
                    <a:pt x="151" y="1631"/>
                  </a:lnTo>
                  <a:lnTo>
                    <a:pt x="163" y="1642"/>
                  </a:lnTo>
                  <a:lnTo>
                    <a:pt x="160" y="1647"/>
                  </a:lnTo>
                  <a:lnTo>
                    <a:pt x="150" y="1644"/>
                  </a:lnTo>
                  <a:lnTo>
                    <a:pt x="146" y="1651"/>
                  </a:lnTo>
                  <a:lnTo>
                    <a:pt x="144" y="1648"/>
                  </a:lnTo>
                  <a:lnTo>
                    <a:pt x="117" y="1615"/>
                  </a:lnTo>
                  <a:lnTo>
                    <a:pt x="112" y="1604"/>
                  </a:lnTo>
                  <a:lnTo>
                    <a:pt x="99" y="1592"/>
                  </a:lnTo>
                  <a:lnTo>
                    <a:pt x="94" y="1587"/>
                  </a:lnTo>
                  <a:lnTo>
                    <a:pt x="96" y="1587"/>
                  </a:lnTo>
                  <a:lnTo>
                    <a:pt x="98" y="1581"/>
                  </a:lnTo>
                  <a:lnTo>
                    <a:pt x="98" y="1560"/>
                  </a:lnTo>
                  <a:lnTo>
                    <a:pt x="63" y="1560"/>
                  </a:lnTo>
                  <a:lnTo>
                    <a:pt x="52" y="1575"/>
                  </a:lnTo>
                  <a:lnTo>
                    <a:pt x="46" y="1573"/>
                  </a:lnTo>
                  <a:lnTo>
                    <a:pt x="33" y="1562"/>
                  </a:lnTo>
                  <a:lnTo>
                    <a:pt x="18" y="1573"/>
                  </a:lnTo>
                  <a:lnTo>
                    <a:pt x="0" y="1561"/>
                  </a:lnTo>
                  <a:lnTo>
                    <a:pt x="0" y="1526"/>
                  </a:lnTo>
                  <a:lnTo>
                    <a:pt x="0" y="1420"/>
                  </a:lnTo>
                  <a:lnTo>
                    <a:pt x="0" y="1315"/>
                  </a:lnTo>
                  <a:lnTo>
                    <a:pt x="0" y="1218"/>
                  </a:lnTo>
                  <a:lnTo>
                    <a:pt x="0" y="1111"/>
                  </a:lnTo>
                  <a:lnTo>
                    <a:pt x="0" y="991"/>
                  </a:lnTo>
                  <a:lnTo>
                    <a:pt x="0" y="873"/>
                  </a:lnTo>
                  <a:lnTo>
                    <a:pt x="0" y="761"/>
                  </a:lnTo>
                  <a:lnTo>
                    <a:pt x="0" y="639"/>
                  </a:lnTo>
                  <a:lnTo>
                    <a:pt x="0" y="500"/>
                  </a:lnTo>
                  <a:lnTo>
                    <a:pt x="0" y="362"/>
                  </a:lnTo>
                  <a:lnTo>
                    <a:pt x="1" y="364"/>
                  </a:lnTo>
                  <a:lnTo>
                    <a:pt x="10" y="369"/>
                  </a:lnTo>
                  <a:lnTo>
                    <a:pt x="19" y="372"/>
                  </a:lnTo>
                  <a:lnTo>
                    <a:pt x="59" y="372"/>
                  </a:lnTo>
                  <a:lnTo>
                    <a:pt x="67" y="373"/>
                  </a:lnTo>
                  <a:lnTo>
                    <a:pt x="70" y="380"/>
                  </a:lnTo>
                  <a:lnTo>
                    <a:pt x="88" y="383"/>
                  </a:lnTo>
                  <a:lnTo>
                    <a:pt x="105" y="400"/>
                  </a:lnTo>
                  <a:lnTo>
                    <a:pt x="126" y="434"/>
                  </a:lnTo>
                  <a:lnTo>
                    <a:pt x="134" y="434"/>
                  </a:lnTo>
                  <a:lnTo>
                    <a:pt x="137" y="438"/>
                  </a:lnTo>
                  <a:lnTo>
                    <a:pt x="140" y="432"/>
                  </a:lnTo>
                  <a:lnTo>
                    <a:pt x="144" y="440"/>
                  </a:lnTo>
                  <a:lnTo>
                    <a:pt x="154" y="451"/>
                  </a:lnTo>
                  <a:lnTo>
                    <a:pt x="163" y="461"/>
                  </a:lnTo>
                  <a:lnTo>
                    <a:pt x="172" y="466"/>
                  </a:lnTo>
                  <a:lnTo>
                    <a:pt x="184" y="478"/>
                  </a:lnTo>
                  <a:lnTo>
                    <a:pt x="192" y="477"/>
                  </a:lnTo>
                  <a:lnTo>
                    <a:pt x="206" y="480"/>
                  </a:lnTo>
                  <a:lnTo>
                    <a:pt x="218" y="488"/>
                  </a:lnTo>
                  <a:lnTo>
                    <a:pt x="227" y="488"/>
                  </a:lnTo>
                  <a:lnTo>
                    <a:pt x="233" y="485"/>
                  </a:lnTo>
                  <a:lnTo>
                    <a:pt x="238" y="490"/>
                  </a:lnTo>
                  <a:lnTo>
                    <a:pt x="238" y="484"/>
                  </a:lnTo>
                  <a:lnTo>
                    <a:pt x="234" y="478"/>
                  </a:lnTo>
                  <a:lnTo>
                    <a:pt x="245" y="482"/>
                  </a:lnTo>
                  <a:lnTo>
                    <a:pt x="255" y="485"/>
                  </a:lnTo>
                  <a:lnTo>
                    <a:pt x="260" y="490"/>
                  </a:lnTo>
                  <a:lnTo>
                    <a:pt x="267" y="491"/>
                  </a:lnTo>
                  <a:lnTo>
                    <a:pt x="278" y="500"/>
                  </a:lnTo>
                  <a:lnTo>
                    <a:pt x="299" y="521"/>
                  </a:lnTo>
                  <a:lnTo>
                    <a:pt x="305" y="519"/>
                  </a:lnTo>
                  <a:lnTo>
                    <a:pt x="311" y="521"/>
                  </a:lnTo>
                  <a:lnTo>
                    <a:pt x="307" y="513"/>
                  </a:lnTo>
                  <a:lnTo>
                    <a:pt x="298" y="502"/>
                  </a:lnTo>
                  <a:lnTo>
                    <a:pt x="294" y="490"/>
                  </a:lnTo>
                  <a:lnTo>
                    <a:pt x="290" y="485"/>
                  </a:lnTo>
                  <a:lnTo>
                    <a:pt x="296" y="483"/>
                  </a:lnTo>
                  <a:lnTo>
                    <a:pt x="311" y="490"/>
                  </a:lnTo>
                  <a:lnTo>
                    <a:pt x="320" y="488"/>
                  </a:lnTo>
                  <a:lnTo>
                    <a:pt x="329" y="489"/>
                  </a:lnTo>
                  <a:lnTo>
                    <a:pt x="335" y="494"/>
                  </a:lnTo>
                  <a:lnTo>
                    <a:pt x="338" y="508"/>
                  </a:lnTo>
                  <a:lnTo>
                    <a:pt x="342" y="516"/>
                  </a:lnTo>
                  <a:lnTo>
                    <a:pt x="357" y="529"/>
                  </a:lnTo>
                  <a:lnTo>
                    <a:pt x="360" y="535"/>
                  </a:lnTo>
                  <a:lnTo>
                    <a:pt x="364" y="526"/>
                  </a:lnTo>
                  <a:lnTo>
                    <a:pt x="362" y="511"/>
                  </a:lnTo>
                  <a:lnTo>
                    <a:pt x="357" y="506"/>
                  </a:lnTo>
                  <a:lnTo>
                    <a:pt x="342" y="475"/>
                  </a:lnTo>
                  <a:lnTo>
                    <a:pt x="338" y="466"/>
                  </a:lnTo>
                  <a:lnTo>
                    <a:pt x="338" y="461"/>
                  </a:lnTo>
                  <a:lnTo>
                    <a:pt x="348" y="454"/>
                  </a:lnTo>
                  <a:lnTo>
                    <a:pt x="356" y="441"/>
                  </a:lnTo>
                  <a:lnTo>
                    <a:pt x="371" y="432"/>
                  </a:lnTo>
                  <a:lnTo>
                    <a:pt x="377" y="421"/>
                  </a:lnTo>
                  <a:lnTo>
                    <a:pt x="383" y="422"/>
                  </a:lnTo>
                  <a:lnTo>
                    <a:pt x="387" y="416"/>
                  </a:lnTo>
                  <a:lnTo>
                    <a:pt x="409" y="412"/>
                  </a:lnTo>
                  <a:lnTo>
                    <a:pt x="417" y="407"/>
                  </a:lnTo>
                  <a:lnTo>
                    <a:pt x="425" y="399"/>
                  </a:lnTo>
                  <a:lnTo>
                    <a:pt x="426" y="378"/>
                  </a:lnTo>
                  <a:lnTo>
                    <a:pt x="433" y="372"/>
                  </a:lnTo>
                  <a:lnTo>
                    <a:pt x="434" y="375"/>
                  </a:lnTo>
                  <a:lnTo>
                    <a:pt x="439" y="375"/>
                  </a:lnTo>
                  <a:lnTo>
                    <a:pt x="442" y="367"/>
                  </a:lnTo>
                  <a:lnTo>
                    <a:pt x="448" y="360"/>
                  </a:lnTo>
                  <a:lnTo>
                    <a:pt x="454" y="360"/>
                  </a:lnTo>
                  <a:lnTo>
                    <a:pt x="454" y="364"/>
                  </a:lnTo>
                  <a:lnTo>
                    <a:pt x="468" y="364"/>
                  </a:lnTo>
                  <a:lnTo>
                    <a:pt x="475" y="358"/>
                  </a:lnTo>
                  <a:lnTo>
                    <a:pt x="476" y="354"/>
                  </a:lnTo>
                  <a:lnTo>
                    <a:pt x="484" y="351"/>
                  </a:lnTo>
                  <a:lnTo>
                    <a:pt x="505" y="336"/>
                  </a:lnTo>
                  <a:lnTo>
                    <a:pt x="506" y="327"/>
                  </a:lnTo>
                  <a:lnTo>
                    <a:pt x="525" y="333"/>
                  </a:lnTo>
                  <a:lnTo>
                    <a:pt x="531" y="323"/>
                  </a:lnTo>
                  <a:lnTo>
                    <a:pt x="533" y="313"/>
                  </a:lnTo>
                  <a:lnTo>
                    <a:pt x="537" y="306"/>
                  </a:lnTo>
                  <a:lnTo>
                    <a:pt x="550" y="300"/>
                  </a:lnTo>
                  <a:lnTo>
                    <a:pt x="556" y="294"/>
                  </a:lnTo>
                  <a:lnTo>
                    <a:pt x="566" y="302"/>
                  </a:lnTo>
                  <a:lnTo>
                    <a:pt x="573" y="302"/>
                  </a:lnTo>
                  <a:lnTo>
                    <a:pt x="578" y="307"/>
                  </a:lnTo>
                  <a:lnTo>
                    <a:pt x="587" y="303"/>
                  </a:lnTo>
                  <a:lnTo>
                    <a:pt x="592" y="293"/>
                  </a:lnTo>
                  <a:lnTo>
                    <a:pt x="593" y="286"/>
                  </a:lnTo>
                  <a:lnTo>
                    <a:pt x="601" y="282"/>
                  </a:lnTo>
                  <a:lnTo>
                    <a:pt x="603" y="289"/>
                  </a:lnTo>
                  <a:lnTo>
                    <a:pt x="609" y="296"/>
                  </a:lnTo>
                  <a:lnTo>
                    <a:pt x="612" y="308"/>
                  </a:lnTo>
                  <a:lnTo>
                    <a:pt x="609" y="311"/>
                  </a:lnTo>
                  <a:lnTo>
                    <a:pt x="603" y="322"/>
                  </a:lnTo>
                  <a:lnTo>
                    <a:pt x="564" y="349"/>
                  </a:lnTo>
                  <a:lnTo>
                    <a:pt x="555" y="361"/>
                  </a:lnTo>
                  <a:lnTo>
                    <a:pt x="547" y="367"/>
                  </a:lnTo>
                  <a:lnTo>
                    <a:pt x="531" y="386"/>
                  </a:lnTo>
                  <a:lnTo>
                    <a:pt x="516" y="380"/>
                  </a:lnTo>
                  <a:lnTo>
                    <a:pt x="483" y="391"/>
                  </a:lnTo>
                  <a:lnTo>
                    <a:pt x="472" y="401"/>
                  </a:lnTo>
                  <a:lnTo>
                    <a:pt x="468" y="410"/>
                  </a:lnTo>
                  <a:lnTo>
                    <a:pt x="476" y="408"/>
                  </a:lnTo>
                  <a:lnTo>
                    <a:pt x="461" y="422"/>
                  </a:lnTo>
                  <a:lnTo>
                    <a:pt x="457" y="430"/>
                  </a:lnTo>
                  <a:lnTo>
                    <a:pt x="453" y="428"/>
                  </a:lnTo>
                  <a:lnTo>
                    <a:pt x="448" y="436"/>
                  </a:lnTo>
                  <a:lnTo>
                    <a:pt x="445" y="446"/>
                  </a:lnTo>
                  <a:lnTo>
                    <a:pt x="444" y="439"/>
                  </a:lnTo>
                  <a:lnTo>
                    <a:pt x="439" y="436"/>
                  </a:lnTo>
                  <a:lnTo>
                    <a:pt x="427" y="455"/>
                  </a:lnTo>
                  <a:lnTo>
                    <a:pt x="427" y="463"/>
                  </a:lnTo>
                  <a:lnTo>
                    <a:pt x="434" y="461"/>
                  </a:lnTo>
                  <a:lnTo>
                    <a:pt x="443" y="454"/>
                  </a:lnTo>
                  <a:lnTo>
                    <a:pt x="467" y="444"/>
                  </a:lnTo>
                  <a:lnTo>
                    <a:pt x="488" y="421"/>
                  </a:lnTo>
                  <a:lnTo>
                    <a:pt x="489" y="418"/>
                  </a:lnTo>
                  <a:lnTo>
                    <a:pt x="486" y="413"/>
                  </a:lnTo>
                  <a:lnTo>
                    <a:pt x="488" y="410"/>
                  </a:lnTo>
                  <a:lnTo>
                    <a:pt x="495" y="405"/>
                  </a:lnTo>
                  <a:lnTo>
                    <a:pt x="500" y="407"/>
                  </a:lnTo>
                  <a:lnTo>
                    <a:pt x="500" y="421"/>
                  </a:lnTo>
                  <a:lnTo>
                    <a:pt x="507" y="408"/>
                  </a:lnTo>
                  <a:lnTo>
                    <a:pt x="509" y="419"/>
                  </a:lnTo>
                  <a:lnTo>
                    <a:pt x="517" y="402"/>
                  </a:lnTo>
                  <a:lnTo>
                    <a:pt x="526" y="399"/>
                  </a:lnTo>
                  <a:lnTo>
                    <a:pt x="531" y="405"/>
                  </a:lnTo>
                  <a:lnTo>
                    <a:pt x="531" y="419"/>
                  </a:lnTo>
                  <a:lnTo>
                    <a:pt x="527" y="440"/>
                  </a:lnTo>
                  <a:lnTo>
                    <a:pt x="545" y="405"/>
                  </a:lnTo>
                  <a:lnTo>
                    <a:pt x="562" y="377"/>
                  </a:lnTo>
                  <a:lnTo>
                    <a:pt x="564" y="367"/>
                  </a:lnTo>
                  <a:lnTo>
                    <a:pt x="577" y="364"/>
                  </a:lnTo>
                  <a:lnTo>
                    <a:pt x="588" y="360"/>
                  </a:lnTo>
                  <a:lnTo>
                    <a:pt x="598" y="349"/>
                  </a:lnTo>
                  <a:lnTo>
                    <a:pt x="625" y="340"/>
                  </a:lnTo>
                  <a:lnTo>
                    <a:pt x="642" y="324"/>
                  </a:lnTo>
                  <a:lnTo>
                    <a:pt x="639" y="343"/>
                  </a:lnTo>
                  <a:lnTo>
                    <a:pt x="636" y="341"/>
                  </a:lnTo>
                  <a:lnTo>
                    <a:pt x="629" y="355"/>
                  </a:lnTo>
                  <a:lnTo>
                    <a:pt x="628" y="364"/>
                  </a:lnTo>
                  <a:lnTo>
                    <a:pt x="651" y="350"/>
                  </a:lnTo>
                  <a:lnTo>
                    <a:pt x="659" y="338"/>
                  </a:lnTo>
                  <a:lnTo>
                    <a:pt x="670" y="327"/>
                  </a:lnTo>
                  <a:lnTo>
                    <a:pt x="675" y="313"/>
                  </a:lnTo>
                  <a:lnTo>
                    <a:pt x="671" y="306"/>
                  </a:lnTo>
                  <a:lnTo>
                    <a:pt x="676" y="301"/>
                  </a:lnTo>
                  <a:lnTo>
                    <a:pt x="701" y="290"/>
                  </a:lnTo>
                  <a:lnTo>
                    <a:pt x="708" y="283"/>
                  </a:lnTo>
                  <a:lnTo>
                    <a:pt x="693" y="279"/>
                  </a:lnTo>
                  <a:lnTo>
                    <a:pt x="687" y="272"/>
                  </a:lnTo>
                  <a:lnTo>
                    <a:pt x="688" y="268"/>
                  </a:lnTo>
                  <a:lnTo>
                    <a:pt x="689" y="258"/>
                  </a:lnTo>
                  <a:lnTo>
                    <a:pt x="687" y="253"/>
                  </a:lnTo>
                  <a:lnTo>
                    <a:pt x="677" y="256"/>
                  </a:lnTo>
                  <a:lnTo>
                    <a:pt x="678" y="249"/>
                  </a:lnTo>
                  <a:lnTo>
                    <a:pt x="682" y="239"/>
                  </a:lnTo>
                  <a:lnTo>
                    <a:pt x="687" y="234"/>
                  </a:lnTo>
                  <a:lnTo>
                    <a:pt x="698" y="239"/>
                  </a:lnTo>
                  <a:lnTo>
                    <a:pt x="727" y="273"/>
                  </a:lnTo>
                  <a:lnTo>
                    <a:pt x="733" y="286"/>
                  </a:lnTo>
                  <a:lnTo>
                    <a:pt x="736" y="313"/>
                  </a:lnTo>
                  <a:lnTo>
                    <a:pt x="744" y="325"/>
                  </a:lnTo>
                  <a:lnTo>
                    <a:pt x="756" y="364"/>
                  </a:lnTo>
                  <a:lnTo>
                    <a:pt x="762" y="377"/>
                  </a:lnTo>
                  <a:lnTo>
                    <a:pt x="772" y="383"/>
                  </a:lnTo>
                  <a:lnTo>
                    <a:pt x="777" y="397"/>
                  </a:lnTo>
                  <a:lnTo>
                    <a:pt x="780" y="396"/>
                  </a:lnTo>
                  <a:lnTo>
                    <a:pt x="795" y="412"/>
                  </a:lnTo>
                  <a:lnTo>
                    <a:pt x="805" y="416"/>
                  </a:lnTo>
                  <a:lnTo>
                    <a:pt x="826" y="417"/>
                  </a:lnTo>
                  <a:lnTo>
                    <a:pt x="826" y="413"/>
                  </a:lnTo>
                  <a:lnTo>
                    <a:pt x="828" y="411"/>
                  </a:lnTo>
                  <a:lnTo>
                    <a:pt x="839" y="410"/>
                  </a:lnTo>
                  <a:lnTo>
                    <a:pt x="839" y="405"/>
                  </a:lnTo>
                  <a:lnTo>
                    <a:pt x="831" y="401"/>
                  </a:lnTo>
                  <a:lnTo>
                    <a:pt x="814" y="407"/>
                  </a:lnTo>
                  <a:lnTo>
                    <a:pt x="817" y="396"/>
                  </a:lnTo>
                  <a:lnTo>
                    <a:pt x="832" y="395"/>
                  </a:lnTo>
                  <a:lnTo>
                    <a:pt x="841" y="391"/>
                  </a:lnTo>
                  <a:lnTo>
                    <a:pt x="836" y="390"/>
                  </a:lnTo>
                  <a:lnTo>
                    <a:pt x="825" y="375"/>
                  </a:lnTo>
                  <a:lnTo>
                    <a:pt x="831" y="369"/>
                  </a:lnTo>
                  <a:lnTo>
                    <a:pt x="843" y="364"/>
                  </a:lnTo>
                  <a:lnTo>
                    <a:pt x="843" y="357"/>
                  </a:lnTo>
                  <a:lnTo>
                    <a:pt x="836" y="355"/>
                  </a:lnTo>
                  <a:lnTo>
                    <a:pt x="836" y="343"/>
                  </a:lnTo>
                  <a:lnTo>
                    <a:pt x="839" y="351"/>
                  </a:lnTo>
                  <a:lnTo>
                    <a:pt x="855" y="330"/>
                  </a:lnTo>
                  <a:lnTo>
                    <a:pt x="859" y="321"/>
                  </a:lnTo>
                  <a:lnTo>
                    <a:pt x="856" y="318"/>
                  </a:lnTo>
                  <a:lnTo>
                    <a:pt x="849" y="322"/>
                  </a:lnTo>
                  <a:lnTo>
                    <a:pt x="844" y="330"/>
                  </a:lnTo>
                  <a:lnTo>
                    <a:pt x="842" y="328"/>
                  </a:lnTo>
                  <a:lnTo>
                    <a:pt x="841" y="318"/>
                  </a:lnTo>
                  <a:lnTo>
                    <a:pt x="843" y="311"/>
                  </a:lnTo>
                  <a:lnTo>
                    <a:pt x="850" y="314"/>
                  </a:lnTo>
                  <a:lnTo>
                    <a:pt x="859" y="311"/>
                  </a:lnTo>
                  <a:lnTo>
                    <a:pt x="864" y="314"/>
                  </a:lnTo>
                  <a:lnTo>
                    <a:pt x="867" y="324"/>
                  </a:lnTo>
                  <a:lnTo>
                    <a:pt x="871" y="316"/>
                  </a:lnTo>
                  <a:lnTo>
                    <a:pt x="878" y="314"/>
                  </a:lnTo>
                  <a:lnTo>
                    <a:pt x="877" y="308"/>
                  </a:lnTo>
                  <a:lnTo>
                    <a:pt x="870" y="306"/>
                  </a:lnTo>
                  <a:lnTo>
                    <a:pt x="865" y="301"/>
                  </a:lnTo>
                  <a:lnTo>
                    <a:pt x="880" y="299"/>
                  </a:lnTo>
                  <a:lnTo>
                    <a:pt x="880" y="303"/>
                  </a:lnTo>
                  <a:lnTo>
                    <a:pt x="883" y="311"/>
                  </a:lnTo>
                  <a:lnTo>
                    <a:pt x="881" y="324"/>
                  </a:lnTo>
                  <a:lnTo>
                    <a:pt x="880" y="349"/>
                  </a:lnTo>
                  <a:lnTo>
                    <a:pt x="877" y="355"/>
                  </a:lnTo>
                  <a:lnTo>
                    <a:pt x="878" y="362"/>
                  </a:lnTo>
                  <a:lnTo>
                    <a:pt x="883" y="366"/>
                  </a:lnTo>
                  <a:lnTo>
                    <a:pt x="891" y="361"/>
                  </a:lnTo>
                  <a:lnTo>
                    <a:pt x="902" y="363"/>
                  </a:lnTo>
                  <a:lnTo>
                    <a:pt x="883" y="396"/>
                  </a:lnTo>
                  <a:lnTo>
                    <a:pt x="878" y="410"/>
                  </a:lnTo>
                  <a:lnTo>
                    <a:pt x="877" y="401"/>
                  </a:lnTo>
                  <a:lnTo>
                    <a:pt x="875" y="410"/>
                  </a:lnTo>
                  <a:lnTo>
                    <a:pt x="875" y="417"/>
                  </a:lnTo>
                  <a:lnTo>
                    <a:pt x="895" y="419"/>
                  </a:lnTo>
                  <a:lnTo>
                    <a:pt x="904" y="412"/>
                  </a:lnTo>
                  <a:lnTo>
                    <a:pt x="909" y="416"/>
                  </a:lnTo>
                  <a:lnTo>
                    <a:pt x="924" y="417"/>
                  </a:lnTo>
                  <a:lnTo>
                    <a:pt x="932" y="411"/>
                  </a:lnTo>
                  <a:lnTo>
                    <a:pt x="934" y="401"/>
                  </a:lnTo>
                  <a:lnTo>
                    <a:pt x="944" y="394"/>
                  </a:lnTo>
                  <a:lnTo>
                    <a:pt x="945" y="383"/>
                  </a:lnTo>
                  <a:lnTo>
                    <a:pt x="950" y="367"/>
                  </a:lnTo>
                  <a:lnTo>
                    <a:pt x="952" y="349"/>
                  </a:lnTo>
                  <a:lnTo>
                    <a:pt x="960" y="349"/>
                  </a:lnTo>
                  <a:lnTo>
                    <a:pt x="974" y="344"/>
                  </a:lnTo>
                  <a:lnTo>
                    <a:pt x="985" y="349"/>
                  </a:lnTo>
                  <a:lnTo>
                    <a:pt x="993" y="347"/>
                  </a:lnTo>
                  <a:lnTo>
                    <a:pt x="999" y="349"/>
                  </a:lnTo>
                  <a:lnTo>
                    <a:pt x="1000" y="351"/>
                  </a:lnTo>
                  <a:lnTo>
                    <a:pt x="1021" y="349"/>
                  </a:lnTo>
                  <a:lnTo>
                    <a:pt x="1043" y="356"/>
                  </a:lnTo>
                  <a:lnTo>
                    <a:pt x="1074" y="379"/>
                  </a:lnTo>
                  <a:lnTo>
                    <a:pt x="1092" y="405"/>
                  </a:lnTo>
                  <a:lnTo>
                    <a:pt x="1109" y="416"/>
                  </a:lnTo>
                  <a:lnTo>
                    <a:pt x="1130" y="418"/>
                  </a:lnTo>
                  <a:lnTo>
                    <a:pt x="1138" y="425"/>
                  </a:lnTo>
                  <a:lnTo>
                    <a:pt x="1150" y="425"/>
                  </a:lnTo>
                  <a:lnTo>
                    <a:pt x="1169" y="433"/>
                  </a:lnTo>
                  <a:lnTo>
                    <a:pt x="1177" y="432"/>
                  </a:lnTo>
                  <a:lnTo>
                    <a:pt x="1186" y="436"/>
                  </a:lnTo>
                  <a:lnTo>
                    <a:pt x="1191" y="446"/>
                  </a:lnTo>
                  <a:lnTo>
                    <a:pt x="1204" y="456"/>
                  </a:lnTo>
                  <a:lnTo>
                    <a:pt x="1218" y="461"/>
                  </a:lnTo>
                  <a:lnTo>
                    <a:pt x="1242" y="477"/>
                  </a:lnTo>
                  <a:lnTo>
                    <a:pt x="1260" y="478"/>
                  </a:lnTo>
                  <a:lnTo>
                    <a:pt x="1268" y="482"/>
                  </a:lnTo>
                  <a:lnTo>
                    <a:pt x="1277" y="485"/>
                  </a:lnTo>
                  <a:lnTo>
                    <a:pt x="1276" y="480"/>
                  </a:lnTo>
                  <a:lnTo>
                    <a:pt x="1305" y="486"/>
                  </a:lnTo>
                  <a:lnTo>
                    <a:pt x="1318" y="485"/>
                  </a:lnTo>
                  <a:lnTo>
                    <a:pt x="1329" y="497"/>
                  </a:lnTo>
                  <a:lnTo>
                    <a:pt x="1331" y="488"/>
                  </a:lnTo>
                  <a:lnTo>
                    <a:pt x="1315" y="473"/>
                  </a:lnTo>
                  <a:lnTo>
                    <a:pt x="1326" y="471"/>
                  </a:lnTo>
                  <a:lnTo>
                    <a:pt x="1332" y="474"/>
                  </a:lnTo>
                  <a:lnTo>
                    <a:pt x="1343" y="475"/>
                  </a:lnTo>
                  <a:lnTo>
                    <a:pt x="1343" y="471"/>
                  </a:lnTo>
                  <a:lnTo>
                    <a:pt x="1370" y="475"/>
                  </a:lnTo>
                  <a:lnTo>
                    <a:pt x="1364" y="480"/>
                  </a:lnTo>
                  <a:lnTo>
                    <a:pt x="1379" y="490"/>
                  </a:lnTo>
                  <a:lnTo>
                    <a:pt x="1380" y="497"/>
                  </a:lnTo>
                  <a:lnTo>
                    <a:pt x="1390" y="493"/>
                  </a:lnTo>
                  <a:lnTo>
                    <a:pt x="1390" y="502"/>
                  </a:lnTo>
                  <a:lnTo>
                    <a:pt x="1407" y="512"/>
                  </a:lnTo>
                  <a:lnTo>
                    <a:pt x="1419" y="530"/>
                  </a:lnTo>
                  <a:lnTo>
                    <a:pt x="1425" y="535"/>
                  </a:lnTo>
                  <a:lnTo>
                    <a:pt x="1425" y="557"/>
                  </a:lnTo>
                  <a:lnTo>
                    <a:pt x="1432" y="546"/>
                  </a:lnTo>
                  <a:lnTo>
                    <a:pt x="1432" y="558"/>
                  </a:lnTo>
                  <a:lnTo>
                    <a:pt x="1430" y="567"/>
                  </a:lnTo>
                  <a:lnTo>
                    <a:pt x="1433" y="573"/>
                  </a:lnTo>
                  <a:lnTo>
                    <a:pt x="1425" y="572"/>
                  </a:lnTo>
                  <a:lnTo>
                    <a:pt x="1422" y="579"/>
                  </a:lnTo>
                  <a:lnTo>
                    <a:pt x="1416" y="580"/>
                  </a:lnTo>
                  <a:lnTo>
                    <a:pt x="1412" y="572"/>
                  </a:lnTo>
                  <a:lnTo>
                    <a:pt x="1398" y="577"/>
                  </a:lnTo>
                  <a:lnTo>
                    <a:pt x="1380" y="573"/>
                  </a:lnTo>
                  <a:lnTo>
                    <a:pt x="1392" y="579"/>
                  </a:lnTo>
                  <a:lnTo>
                    <a:pt x="1385" y="588"/>
                  </a:lnTo>
                  <a:lnTo>
                    <a:pt x="1365" y="585"/>
                  </a:lnTo>
                  <a:lnTo>
                    <a:pt x="1370" y="591"/>
                  </a:lnTo>
                  <a:lnTo>
                    <a:pt x="1365" y="597"/>
                  </a:lnTo>
                  <a:lnTo>
                    <a:pt x="1365" y="611"/>
                  </a:lnTo>
                  <a:lnTo>
                    <a:pt x="1351" y="619"/>
                  </a:lnTo>
                  <a:lnTo>
                    <a:pt x="1357" y="626"/>
                  </a:lnTo>
                  <a:lnTo>
                    <a:pt x="1360" y="627"/>
                  </a:lnTo>
                  <a:lnTo>
                    <a:pt x="1368" y="624"/>
                  </a:lnTo>
                  <a:lnTo>
                    <a:pt x="1363" y="629"/>
                  </a:lnTo>
                  <a:lnTo>
                    <a:pt x="1376" y="634"/>
                  </a:lnTo>
                  <a:lnTo>
                    <a:pt x="1397" y="646"/>
                  </a:lnTo>
                  <a:lnTo>
                    <a:pt x="1401" y="639"/>
                  </a:lnTo>
                  <a:lnTo>
                    <a:pt x="1408" y="641"/>
                  </a:lnTo>
                  <a:lnTo>
                    <a:pt x="1413" y="647"/>
                  </a:lnTo>
                  <a:lnTo>
                    <a:pt x="1425" y="646"/>
                  </a:lnTo>
                  <a:lnTo>
                    <a:pt x="1437" y="651"/>
                  </a:lnTo>
                  <a:lnTo>
                    <a:pt x="1455" y="649"/>
                  </a:lnTo>
                  <a:lnTo>
                    <a:pt x="1469" y="654"/>
                  </a:lnTo>
                  <a:lnTo>
                    <a:pt x="1487" y="649"/>
                  </a:lnTo>
                  <a:lnTo>
                    <a:pt x="1486" y="652"/>
                  </a:lnTo>
                  <a:lnTo>
                    <a:pt x="1498" y="655"/>
                  </a:lnTo>
                  <a:lnTo>
                    <a:pt x="1521" y="654"/>
                  </a:lnTo>
                  <a:lnTo>
                    <a:pt x="1524" y="646"/>
                  </a:lnTo>
                  <a:lnTo>
                    <a:pt x="1542" y="646"/>
                  </a:lnTo>
                  <a:lnTo>
                    <a:pt x="1540" y="654"/>
                  </a:lnTo>
                  <a:lnTo>
                    <a:pt x="1549" y="654"/>
                  </a:lnTo>
                  <a:lnTo>
                    <a:pt x="1543" y="649"/>
                  </a:lnTo>
                  <a:lnTo>
                    <a:pt x="1551" y="641"/>
                  </a:lnTo>
                  <a:lnTo>
                    <a:pt x="1554" y="649"/>
                  </a:lnTo>
                  <a:lnTo>
                    <a:pt x="1564" y="651"/>
                  </a:lnTo>
                  <a:lnTo>
                    <a:pt x="1566" y="646"/>
                  </a:lnTo>
                  <a:lnTo>
                    <a:pt x="1574" y="647"/>
                  </a:lnTo>
                  <a:lnTo>
                    <a:pt x="1577" y="632"/>
                  </a:lnTo>
                  <a:lnTo>
                    <a:pt x="1588" y="628"/>
                  </a:lnTo>
                  <a:lnTo>
                    <a:pt x="1587" y="646"/>
                  </a:lnTo>
                  <a:lnTo>
                    <a:pt x="1597" y="646"/>
                  </a:lnTo>
                  <a:lnTo>
                    <a:pt x="1604" y="641"/>
                  </a:lnTo>
                  <a:lnTo>
                    <a:pt x="1616" y="624"/>
                  </a:lnTo>
                  <a:lnTo>
                    <a:pt x="1627" y="616"/>
                  </a:lnTo>
                  <a:lnTo>
                    <a:pt x="1638" y="616"/>
                  </a:lnTo>
                  <a:lnTo>
                    <a:pt x="1643" y="607"/>
                  </a:lnTo>
                  <a:lnTo>
                    <a:pt x="1651" y="619"/>
                  </a:lnTo>
                  <a:lnTo>
                    <a:pt x="1648" y="627"/>
                  </a:lnTo>
                  <a:lnTo>
                    <a:pt x="1654" y="629"/>
                  </a:lnTo>
                  <a:lnTo>
                    <a:pt x="1657" y="626"/>
                  </a:lnTo>
                  <a:lnTo>
                    <a:pt x="1659" y="634"/>
                  </a:lnTo>
                  <a:lnTo>
                    <a:pt x="1663" y="639"/>
                  </a:lnTo>
                  <a:lnTo>
                    <a:pt x="1663" y="646"/>
                  </a:lnTo>
                  <a:lnTo>
                    <a:pt x="1659" y="646"/>
                  </a:lnTo>
                  <a:lnTo>
                    <a:pt x="1677" y="652"/>
                  </a:lnTo>
                  <a:lnTo>
                    <a:pt x="1676" y="646"/>
                  </a:lnTo>
                  <a:lnTo>
                    <a:pt x="1703" y="646"/>
                  </a:lnTo>
                  <a:lnTo>
                    <a:pt x="1701" y="655"/>
                  </a:lnTo>
                  <a:lnTo>
                    <a:pt x="1703" y="661"/>
                  </a:lnTo>
                  <a:lnTo>
                    <a:pt x="1701" y="666"/>
                  </a:lnTo>
                  <a:lnTo>
                    <a:pt x="1706" y="674"/>
                  </a:lnTo>
                  <a:lnTo>
                    <a:pt x="1703" y="687"/>
                  </a:lnTo>
                  <a:lnTo>
                    <a:pt x="1709" y="694"/>
                  </a:lnTo>
                  <a:lnTo>
                    <a:pt x="1709" y="688"/>
                  </a:lnTo>
                  <a:lnTo>
                    <a:pt x="1710" y="693"/>
                  </a:lnTo>
                  <a:lnTo>
                    <a:pt x="1715" y="680"/>
                  </a:lnTo>
                  <a:lnTo>
                    <a:pt x="1717" y="662"/>
                  </a:lnTo>
                  <a:lnTo>
                    <a:pt x="1720" y="665"/>
                  </a:lnTo>
                  <a:lnTo>
                    <a:pt x="1720" y="674"/>
                  </a:lnTo>
                  <a:lnTo>
                    <a:pt x="1725" y="674"/>
                  </a:lnTo>
                  <a:lnTo>
                    <a:pt x="1723" y="683"/>
                  </a:lnTo>
                  <a:lnTo>
                    <a:pt x="1723" y="694"/>
                  </a:lnTo>
                  <a:lnTo>
                    <a:pt x="1730" y="696"/>
                  </a:lnTo>
                  <a:lnTo>
                    <a:pt x="1734" y="689"/>
                  </a:lnTo>
                  <a:lnTo>
                    <a:pt x="1741" y="706"/>
                  </a:lnTo>
                  <a:lnTo>
                    <a:pt x="1751" y="706"/>
                  </a:lnTo>
                  <a:lnTo>
                    <a:pt x="1754" y="715"/>
                  </a:lnTo>
                  <a:lnTo>
                    <a:pt x="1760" y="732"/>
                  </a:lnTo>
                  <a:lnTo>
                    <a:pt x="1753" y="741"/>
                  </a:lnTo>
                  <a:lnTo>
                    <a:pt x="1746" y="738"/>
                  </a:lnTo>
                  <a:lnTo>
                    <a:pt x="1737" y="744"/>
                  </a:lnTo>
                  <a:lnTo>
                    <a:pt x="1732" y="741"/>
                  </a:lnTo>
                  <a:lnTo>
                    <a:pt x="1736" y="750"/>
                  </a:lnTo>
                  <a:lnTo>
                    <a:pt x="1747" y="766"/>
                  </a:lnTo>
                  <a:lnTo>
                    <a:pt x="1757" y="780"/>
                  </a:lnTo>
                  <a:lnTo>
                    <a:pt x="1764" y="784"/>
                  </a:lnTo>
                  <a:lnTo>
                    <a:pt x="1765" y="765"/>
                  </a:lnTo>
                  <a:lnTo>
                    <a:pt x="1770" y="763"/>
                  </a:lnTo>
                  <a:lnTo>
                    <a:pt x="1779" y="769"/>
                  </a:lnTo>
                  <a:lnTo>
                    <a:pt x="1786" y="758"/>
                  </a:lnTo>
                  <a:lnTo>
                    <a:pt x="1795" y="761"/>
                  </a:lnTo>
                  <a:lnTo>
                    <a:pt x="1785" y="743"/>
                  </a:lnTo>
                  <a:lnTo>
                    <a:pt x="1793" y="735"/>
                  </a:lnTo>
                  <a:lnTo>
                    <a:pt x="1792" y="732"/>
                  </a:lnTo>
                  <a:lnTo>
                    <a:pt x="1785" y="732"/>
                  </a:lnTo>
                  <a:lnTo>
                    <a:pt x="1779" y="721"/>
                  </a:lnTo>
                  <a:lnTo>
                    <a:pt x="1774" y="706"/>
                  </a:lnTo>
                  <a:lnTo>
                    <a:pt x="1767" y="695"/>
                  </a:lnTo>
                  <a:lnTo>
                    <a:pt x="1771" y="690"/>
                  </a:lnTo>
                  <a:lnTo>
                    <a:pt x="1771" y="674"/>
                  </a:lnTo>
                  <a:lnTo>
                    <a:pt x="1767" y="669"/>
                  </a:lnTo>
                  <a:lnTo>
                    <a:pt x="1767" y="662"/>
                  </a:lnTo>
                  <a:lnTo>
                    <a:pt x="1753" y="655"/>
                  </a:lnTo>
                  <a:lnTo>
                    <a:pt x="1748" y="646"/>
                  </a:lnTo>
                  <a:lnTo>
                    <a:pt x="1757" y="629"/>
                  </a:lnTo>
                  <a:lnTo>
                    <a:pt x="1762" y="632"/>
                  </a:lnTo>
                  <a:lnTo>
                    <a:pt x="1765" y="624"/>
                  </a:lnTo>
                  <a:lnTo>
                    <a:pt x="1771" y="621"/>
                  </a:lnTo>
                  <a:lnTo>
                    <a:pt x="1764" y="618"/>
                  </a:lnTo>
                  <a:lnTo>
                    <a:pt x="1770" y="604"/>
                  </a:lnTo>
                  <a:lnTo>
                    <a:pt x="1782" y="604"/>
                  </a:lnTo>
                  <a:lnTo>
                    <a:pt x="1795" y="595"/>
                  </a:lnTo>
                  <a:lnTo>
                    <a:pt x="1796" y="591"/>
                  </a:lnTo>
                  <a:lnTo>
                    <a:pt x="1796" y="597"/>
                  </a:lnTo>
                  <a:lnTo>
                    <a:pt x="1819" y="594"/>
                  </a:lnTo>
                  <a:lnTo>
                    <a:pt x="1817" y="583"/>
                  </a:lnTo>
                  <a:lnTo>
                    <a:pt x="1826" y="579"/>
                  </a:lnTo>
                  <a:lnTo>
                    <a:pt x="1836" y="580"/>
                  </a:lnTo>
                  <a:lnTo>
                    <a:pt x="1835" y="565"/>
                  </a:lnTo>
                  <a:lnTo>
                    <a:pt x="1839" y="561"/>
                  </a:lnTo>
                  <a:lnTo>
                    <a:pt x="1842" y="573"/>
                  </a:lnTo>
                  <a:lnTo>
                    <a:pt x="1848" y="557"/>
                  </a:lnTo>
                  <a:lnTo>
                    <a:pt x="1853" y="551"/>
                  </a:lnTo>
                  <a:lnTo>
                    <a:pt x="1851" y="543"/>
                  </a:lnTo>
                  <a:lnTo>
                    <a:pt x="1864" y="535"/>
                  </a:lnTo>
                  <a:lnTo>
                    <a:pt x="1859" y="533"/>
                  </a:lnTo>
                  <a:lnTo>
                    <a:pt x="1867" y="526"/>
                  </a:lnTo>
                  <a:lnTo>
                    <a:pt x="1867" y="516"/>
                  </a:lnTo>
                  <a:lnTo>
                    <a:pt x="1859" y="519"/>
                  </a:lnTo>
                  <a:lnTo>
                    <a:pt x="1857" y="516"/>
                  </a:lnTo>
                  <a:lnTo>
                    <a:pt x="1826" y="529"/>
                  </a:lnTo>
                  <a:lnTo>
                    <a:pt x="1834" y="539"/>
                  </a:lnTo>
                  <a:lnTo>
                    <a:pt x="1817" y="540"/>
                  </a:lnTo>
                  <a:lnTo>
                    <a:pt x="1824" y="557"/>
                  </a:lnTo>
                  <a:lnTo>
                    <a:pt x="1826" y="550"/>
                  </a:lnTo>
                  <a:lnTo>
                    <a:pt x="1826" y="567"/>
                  </a:lnTo>
                  <a:lnTo>
                    <a:pt x="1823" y="572"/>
                  </a:lnTo>
                  <a:lnTo>
                    <a:pt x="1820" y="566"/>
                  </a:lnTo>
                  <a:lnTo>
                    <a:pt x="1821" y="561"/>
                  </a:lnTo>
                  <a:lnTo>
                    <a:pt x="1817" y="563"/>
                  </a:lnTo>
                  <a:lnTo>
                    <a:pt x="1815" y="557"/>
                  </a:lnTo>
                  <a:lnTo>
                    <a:pt x="1806" y="557"/>
                  </a:lnTo>
                  <a:lnTo>
                    <a:pt x="1801" y="560"/>
                  </a:lnTo>
                  <a:lnTo>
                    <a:pt x="1795" y="571"/>
                  </a:lnTo>
                  <a:lnTo>
                    <a:pt x="1792" y="565"/>
                  </a:lnTo>
                  <a:lnTo>
                    <a:pt x="1779" y="563"/>
                  </a:lnTo>
                  <a:lnTo>
                    <a:pt x="1775" y="558"/>
                  </a:lnTo>
                  <a:lnTo>
                    <a:pt x="1762" y="563"/>
                  </a:lnTo>
                  <a:lnTo>
                    <a:pt x="1757" y="568"/>
                  </a:lnTo>
                  <a:lnTo>
                    <a:pt x="1759" y="577"/>
                  </a:lnTo>
                  <a:lnTo>
                    <a:pt x="1767" y="578"/>
                  </a:lnTo>
                  <a:lnTo>
                    <a:pt x="1767" y="583"/>
                  </a:lnTo>
                  <a:lnTo>
                    <a:pt x="1771" y="585"/>
                  </a:lnTo>
                  <a:lnTo>
                    <a:pt x="1760" y="586"/>
                  </a:lnTo>
                  <a:lnTo>
                    <a:pt x="1753" y="593"/>
                  </a:lnTo>
                  <a:lnTo>
                    <a:pt x="1748" y="591"/>
                  </a:lnTo>
                  <a:lnTo>
                    <a:pt x="1754" y="586"/>
                  </a:lnTo>
                  <a:lnTo>
                    <a:pt x="1737" y="590"/>
                  </a:lnTo>
                  <a:lnTo>
                    <a:pt x="1737" y="584"/>
                  </a:lnTo>
                  <a:lnTo>
                    <a:pt x="1727" y="586"/>
                  </a:lnTo>
                  <a:lnTo>
                    <a:pt x="1731" y="579"/>
                  </a:lnTo>
                  <a:lnTo>
                    <a:pt x="1723" y="579"/>
                  </a:lnTo>
                  <a:lnTo>
                    <a:pt x="1725" y="572"/>
                  </a:lnTo>
                  <a:lnTo>
                    <a:pt x="1712" y="577"/>
                  </a:lnTo>
                  <a:lnTo>
                    <a:pt x="1709" y="572"/>
                  </a:lnTo>
                  <a:lnTo>
                    <a:pt x="1710" y="561"/>
                  </a:lnTo>
                  <a:lnTo>
                    <a:pt x="1720" y="546"/>
                  </a:lnTo>
                  <a:lnTo>
                    <a:pt x="1720" y="540"/>
                  </a:lnTo>
                  <a:lnTo>
                    <a:pt x="1727" y="526"/>
                  </a:lnTo>
                  <a:lnTo>
                    <a:pt x="1736" y="519"/>
                  </a:lnTo>
                  <a:lnTo>
                    <a:pt x="1767" y="516"/>
                  </a:lnTo>
                  <a:lnTo>
                    <a:pt x="1788" y="505"/>
                  </a:lnTo>
                  <a:lnTo>
                    <a:pt x="1803" y="500"/>
                  </a:lnTo>
                  <a:lnTo>
                    <a:pt x="1809" y="491"/>
                  </a:lnTo>
                  <a:lnTo>
                    <a:pt x="1824" y="486"/>
                  </a:lnTo>
                  <a:lnTo>
                    <a:pt x="1826" y="478"/>
                  </a:lnTo>
                  <a:lnTo>
                    <a:pt x="1839" y="480"/>
                  </a:lnTo>
                  <a:lnTo>
                    <a:pt x="1848" y="472"/>
                  </a:lnTo>
                  <a:lnTo>
                    <a:pt x="1857" y="478"/>
                  </a:lnTo>
                  <a:lnTo>
                    <a:pt x="1860" y="482"/>
                  </a:lnTo>
                  <a:lnTo>
                    <a:pt x="1868" y="484"/>
                  </a:lnTo>
                  <a:lnTo>
                    <a:pt x="1870" y="497"/>
                  </a:lnTo>
                  <a:lnTo>
                    <a:pt x="1884" y="506"/>
                  </a:lnTo>
                  <a:lnTo>
                    <a:pt x="1876" y="512"/>
                  </a:lnTo>
                  <a:lnTo>
                    <a:pt x="1884" y="521"/>
                  </a:lnTo>
                  <a:lnTo>
                    <a:pt x="1885" y="530"/>
                  </a:lnTo>
                  <a:lnTo>
                    <a:pt x="1895" y="534"/>
                  </a:lnTo>
                  <a:lnTo>
                    <a:pt x="1895" y="540"/>
                  </a:lnTo>
                  <a:lnTo>
                    <a:pt x="1885" y="540"/>
                  </a:lnTo>
                  <a:lnTo>
                    <a:pt x="1880" y="544"/>
                  </a:lnTo>
                  <a:lnTo>
                    <a:pt x="1880" y="547"/>
                  </a:lnTo>
                  <a:lnTo>
                    <a:pt x="1885" y="546"/>
                  </a:lnTo>
                  <a:lnTo>
                    <a:pt x="1895" y="557"/>
                  </a:lnTo>
                  <a:lnTo>
                    <a:pt x="1901" y="560"/>
                  </a:lnTo>
                  <a:lnTo>
                    <a:pt x="1902" y="565"/>
                  </a:lnTo>
                  <a:lnTo>
                    <a:pt x="1910" y="574"/>
                  </a:lnTo>
                  <a:lnTo>
                    <a:pt x="1929" y="579"/>
                  </a:lnTo>
                  <a:lnTo>
                    <a:pt x="1926" y="580"/>
                  </a:lnTo>
                  <a:lnTo>
                    <a:pt x="1929" y="590"/>
                  </a:lnTo>
                  <a:lnTo>
                    <a:pt x="1929" y="599"/>
                  </a:lnTo>
                  <a:lnTo>
                    <a:pt x="1937" y="606"/>
                  </a:lnTo>
                  <a:lnTo>
                    <a:pt x="1945" y="605"/>
                  </a:lnTo>
                  <a:lnTo>
                    <a:pt x="1958" y="611"/>
                  </a:lnTo>
                  <a:lnTo>
                    <a:pt x="1967" y="605"/>
                  </a:lnTo>
                  <a:lnTo>
                    <a:pt x="1976" y="608"/>
                  </a:lnTo>
                  <a:lnTo>
                    <a:pt x="1976" y="600"/>
                  </a:lnTo>
                  <a:lnTo>
                    <a:pt x="1984" y="605"/>
                  </a:lnTo>
                  <a:lnTo>
                    <a:pt x="1987" y="597"/>
                  </a:lnTo>
                  <a:lnTo>
                    <a:pt x="1987" y="586"/>
                  </a:lnTo>
                  <a:lnTo>
                    <a:pt x="2004" y="594"/>
                  </a:lnTo>
                  <a:lnTo>
                    <a:pt x="2004" y="611"/>
                  </a:lnTo>
                  <a:lnTo>
                    <a:pt x="2019" y="626"/>
                  </a:lnTo>
                  <a:lnTo>
                    <a:pt x="2026" y="629"/>
                  </a:lnTo>
                  <a:lnTo>
                    <a:pt x="2034" y="646"/>
                  </a:lnTo>
                  <a:lnTo>
                    <a:pt x="2041" y="646"/>
                  </a:lnTo>
                  <a:lnTo>
                    <a:pt x="2056" y="657"/>
                  </a:lnTo>
                  <a:lnTo>
                    <a:pt x="2064" y="656"/>
                  </a:lnTo>
                  <a:lnTo>
                    <a:pt x="2064" y="647"/>
                  </a:lnTo>
                  <a:lnTo>
                    <a:pt x="2072" y="649"/>
                  </a:lnTo>
                  <a:lnTo>
                    <a:pt x="2074" y="646"/>
                  </a:lnTo>
                  <a:lnTo>
                    <a:pt x="2081" y="652"/>
                  </a:lnTo>
                  <a:lnTo>
                    <a:pt x="2085" y="649"/>
                  </a:lnTo>
                  <a:lnTo>
                    <a:pt x="2098" y="656"/>
                  </a:lnTo>
                  <a:lnTo>
                    <a:pt x="2115" y="646"/>
                  </a:lnTo>
                  <a:lnTo>
                    <a:pt x="2136" y="652"/>
                  </a:lnTo>
                  <a:lnTo>
                    <a:pt x="2153" y="646"/>
                  </a:lnTo>
                  <a:lnTo>
                    <a:pt x="2162" y="634"/>
                  </a:lnTo>
                  <a:lnTo>
                    <a:pt x="2197" y="640"/>
                  </a:lnTo>
                  <a:lnTo>
                    <a:pt x="2207" y="638"/>
                  </a:lnTo>
                  <a:lnTo>
                    <a:pt x="2219" y="651"/>
                  </a:lnTo>
                  <a:lnTo>
                    <a:pt x="2223" y="647"/>
                  </a:lnTo>
                  <a:lnTo>
                    <a:pt x="2230" y="646"/>
                  </a:lnTo>
                  <a:lnTo>
                    <a:pt x="2230" y="652"/>
                  </a:lnTo>
                  <a:lnTo>
                    <a:pt x="2251" y="646"/>
                  </a:lnTo>
                  <a:lnTo>
                    <a:pt x="2266" y="646"/>
                  </a:lnTo>
                  <a:lnTo>
                    <a:pt x="2257" y="634"/>
                  </a:lnTo>
                  <a:lnTo>
                    <a:pt x="2257" y="629"/>
                  </a:lnTo>
                  <a:lnTo>
                    <a:pt x="2250" y="621"/>
                  </a:lnTo>
                  <a:lnTo>
                    <a:pt x="2246" y="611"/>
                  </a:lnTo>
                  <a:lnTo>
                    <a:pt x="2251" y="604"/>
                  </a:lnTo>
                  <a:lnTo>
                    <a:pt x="2257" y="604"/>
                  </a:lnTo>
                  <a:lnTo>
                    <a:pt x="2259" y="606"/>
                  </a:lnTo>
                  <a:lnTo>
                    <a:pt x="2264" y="616"/>
                  </a:lnTo>
                  <a:lnTo>
                    <a:pt x="2270" y="622"/>
                  </a:lnTo>
                  <a:lnTo>
                    <a:pt x="2270" y="634"/>
                  </a:lnTo>
                  <a:lnTo>
                    <a:pt x="2278" y="646"/>
                  </a:lnTo>
                  <a:lnTo>
                    <a:pt x="2286" y="649"/>
                  </a:lnTo>
                  <a:lnTo>
                    <a:pt x="2291" y="657"/>
                  </a:lnTo>
                  <a:lnTo>
                    <a:pt x="2305" y="662"/>
                  </a:lnTo>
                  <a:lnTo>
                    <a:pt x="2311" y="668"/>
                  </a:lnTo>
                  <a:lnTo>
                    <a:pt x="2323" y="667"/>
                  </a:lnTo>
                  <a:lnTo>
                    <a:pt x="2331" y="656"/>
                  </a:lnTo>
                  <a:lnTo>
                    <a:pt x="2330" y="622"/>
                  </a:lnTo>
                  <a:lnTo>
                    <a:pt x="2325" y="622"/>
                  </a:lnTo>
                  <a:lnTo>
                    <a:pt x="2324" y="629"/>
                  </a:lnTo>
                  <a:lnTo>
                    <a:pt x="2317" y="629"/>
                  </a:lnTo>
                  <a:lnTo>
                    <a:pt x="2317" y="622"/>
                  </a:lnTo>
                  <a:lnTo>
                    <a:pt x="2312" y="616"/>
                  </a:lnTo>
                  <a:lnTo>
                    <a:pt x="2291" y="618"/>
                  </a:lnTo>
                  <a:lnTo>
                    <a:pt x="2286" y="627"/>
                  </a:lnTo>
                  <a:lnTo>
                    <a:pt x="2287" y="629"/>
                  </a:lnTo>
                  <a:lnTo>
                    <a:pt x="2290" y="639"/>
                  </a:lnTo>
                  <a:lnTo>
                    <a:pt x="2283" y="635"/>
                  </a:lnTo>
                  <a:lnTo>
                    <a:pt x="2276" y="616"/>
                  </a:lnTo>
                  <a:lnTo>
                    <a:pt x="2267" y="605"/>
                  </a:lnTo>
                  <a:lnTo>
                    <a:pt x="2263" y="595"/>
                  </a:lnTo>
                  <a:lnTo>
                    <a:pt x="2270" y="600"/>
                  </a:lnTo>
                  <a:lnTo>
                    <a:pt x="2270" y="586"/>
                  </a:lnTo>
                  <a:lnTo>
                    <a:pt x="2259" y="578"/>
                  </a:lnTo>
                  <a:lnTo>
                    <a:pt x="2259" y="572"/>
                  </a:lnTo>
                  <a:lnTo>
                    <a:pt x="2250" y="557"/>
                  </a:lnTo>
                  <a:lnTo>
                    <a:pt x="2257" y="557"/>
                  </a:lnTo>
                  <a:lnTo>
                    <a:pt x="2263" y="566"/>
                  </a:lnTo>
                  <a:lnTo>
                    <a:pt x="2267" y="561"/>
                  </a:lnTo>
                  <a:lnTo>
                    <a:pt x="2267" y="557"/>
                  </a:lnTo>
                  <a:lnTo>
                    <a:pt x="2278" y="557"/>
                  </a:lnTo>
                  <a:lnTo>
                    <a:pt x="2280" y="563"/>
                  </a:lnTo>
                  <a:lnTo>
                    <a:pt x="2301" y="560"/>
                  </a:lnTo>
                  <a:lnTo>
                    <a:pt x="2301" y="557"/>
                  </a:lnTo>
                  <a:lnTo>
                    <a:pt x="2285" y="538"/>
                  </a:lnTo>
                  <a:lnTo>
                    <a:pt x="2292" y="534"/>
                  </a:lnTo>
                  <a:lnTo>
                    <a:pt x="2305" y="538"/>
                  </a:lnTo>
                  <a:lnTo>
                    <a:pt x="2306" y="545"/>
                  </a:lnTo>
                  <a:lnTo>
                    <a:pt x="2317" y="557"/>
                  </a:lnTo>
                  <a:lnTo>
                    <a:pt x="2312" y="543"/>
                  </a:lnTo>
                  <a:lnTo>
                    <a:pt x="2325" y="544"/>
                  </a:lnTo>
                  <a:lnTo>
                    <a:pt x="2331" y="557"/>
                  </a:lnTo>
                  <a:lnTo>
                    <a:pt x="2346" y="565"/>
                  </a:lnTo>
                  <a:lnTo>
                    <a:pt x="2340" y="572"/>
                  </a:lnTo>
                  <a:lnTo>
                    <a:pt x="2347" y="577"/>
                  </a:lnTo>
                  <a:lnTo>
                    <a:pt x="2364" y="568"/>
                  </a:lnTo>
                  <a:lnTo>
                    <a:pt x="2364" y="577"/>
                  </a:lnTo>
                  <a:lnTo>
                    <a:pt x="2359" y="586"/>
                  </a:lnTo>
                  <a:lnTo>
                    <a:pt x="2358" y="597"/>
                  </a:lnTo>
                  <a:lnTo>
                    <a:pt x="2352" y="604"/>
                  </a:lnTo>
                  <a:lnTo>
                    <a:pt x="2357" y="608"/>
                  </a:lnTo>
                  <a:lnTo>
                    <a:pt x="2364" y="605"/>
                  </a:lnTo>
                  <a:lnTo>
                    <a:pt x="2368" y="612"/>
                  </a:lnTo>
                  <a:lnTo>
                    <a:pt x="2368" y="593"/>
                  </a:lnTo>
                  <a:lnTo>
                    <a:pt x="2391" y="578"/>
                  </a:lnTo>
                  <a:lnTo>
                    <a:pt x="2392" y="579"/>
                  </a:lnTo>
                  <a:lnTo>
                    <a:pt x="2391" y="588"/>
                  </a:lnTo>
                  <a:lnTo>
                    <a:pt x="2392" y="600"/>
                  </a:lnTo>
                  <a:lnTo>
                    <a:pt x="2391" y="616"/>
                  </a:lnTo>
                  <a:lnTo>
                    <a:pt x="2385" y="629"/>
                  </a:lnTo>
                  <a:lnTo>
                    <a:pt x="2383" y="647"/>
                  </a:lnTo>
                  <a:lnTo>
                    <a:pt x="2391" y="662"/>
                  </a:lnTo>
                  <a:lnTo>
                    <a:pt x="2372" y="674"/>
                  </a:lnTo>
                  <a:lnTo>
                    <a:pt x="2375" y="690"/>
                  </a:lnTo>
                  <a:lnTo>
                    <a:pt x="2391" y="689"/>
                  </a:lnTo>
                  <a:lnTo>
                    <a:pt x="2391" y="713"/>
                  </a:lnTo>
                  <a:lnTo>
                    <a:pt x="2406" y="698"/>
                  </a:lnTo>
                  <a:lnTo>
                    <a:pt x="2409" y="706"/>
                  </a:lnTo>
                  <a:lnTo>
                    <a:pt x="2419" y="696"/>
                  </a:lnTo>
                  <a:lnTo>
                    <a:pt x="2419" y="706"/>
                  </a:lnTo>
                  <a:lnTo>
                    <a:pt x="2413" y="712"/>
                  </a:lnTo>
                  <a:lnTo>
                    <a:pt x="2418" y="721"/>
                  </a:lnTo>
                  <a:lnTo>
                    <a:pt x="2428" y="722"/>
                  </a:lnTo>
                  <a:lnTo>
                    <a:pt x="2433" y="706"/>
                  </a:lnTo>
                  <a:lnTo>
                    <a:pt x="2428" y="689"/>
                  </a:lnTo>
                  <a:lnTo>
                    <a:pt x="2429" y="674"/>
                  </a:lnTo>
                  <a:lnTo>
                    <a:pt x="2425" y="661"/>
                  </a:lnTo>
                  <a:lnTo>
                    <a:pt x="2412" y="652"/>
                  </a:lnTo>
                  <a:lnTo>
                    <a:pt x="2412" y="646"/>
                  </a:lnTo>
                  <a:lnTo>
                    <a:pt x="2419" y="616"/>
                  </a:lnTo>
                  <a:lnTo>
                    <a:pt x="2416" y="612"/>
                  </a:lnTo>
                  <a:lnTo>
                    <a:pt x="2413" y="601"/>
                  </a:lnTo>
                  <a:lnTo>
                    <a:pt x="2419" y="601"/>
                  </a:lnTo>
                  <a:lnTo>
                    <a:pt x="2423" y="599"/>
                  </a:lnTo>
                  <a:lnTo>
                    <a:pt x="2428" y="601"/>
                  </a:lnTo>
                  <a:lnTo>
                    <a:pt x="2429" y="606"/>
                  </a:lnTo>
                  <a:lnTo>
                    <a:pt x="2434" y="604"/>
                  </a:lnTo>
                  <a:lnTo>
                    <a:pt x="2444" y="602"/>
                  </a:lnTo>
                  <a:lnTo>
                    <a:pt x="2456" y="608"/>
                  </a:lnTo>
                  <a:lnTo>
                    <a:pt x="2462" y="606"/>
                  </a:lnTo>
                  <a:lnTo>
                    <a:pt x="2467" y="594"/>
                  </a:lnTo>
                  <a:lnTo>
                    <a:pt x="2472" y="588"/>
                  </a:lnTo>
                  <a:lnTo>
                    <a:pt x="2485" y="580"/>
                  </a:lnTo>
                  <a:lnTo>
                    <a:pt x="2485" y="572"/>
                  </a:lnTo>
                  <a:lnTo>
                    <a:pt x="2491" y="556"/>
                  </a:lnTo>
                  <a:lnTo>
                    <a:pt x="2516" y="539"/>
                  </a:lnTo>
                  <a:lnTo>
                    <a:pt x="2523" y="528"/>
                  </a:lnTo>
                  <a:lnTo>
                    <a:pt x="2512" y="524"/>
                  </a:lnTo>
                  <a:lnTo>
                    <a:pt x="2514" y="504"/>
                  </a:lnTo>
                  <a:lnTo>
                    <a:pt x="2513" y="490"/>
                  </a:lnTo>
                  <a:lnTo>
                    <a:pt x="2510" y="475"/>
                  </a:lnTo>
                  <a:lnTo>
                    <a:pt x="2497" y="468"/>
                  </a:lnTo>
                  <a:lnTo>
                    <a:pt x="2497" y="475"/>
                  </a:lnTo>
                  <a:lnTo>
                    <a:pt x="2494" y="484"/>
                  </a:lnTo>
                  <a:lnTo>
                    <a:pt x="2494" y="494"/>
                  </a:lnTo>
                  <a:lnTo>
                    <a:pt x="2500" y="489"/>
                  </a:lnTo>
                  <a:lnTo>
                    <a:pt x="2503" y="483"/>
                  </a:lnTo>
                  <a:lnTo>
                    <a:pt x="2492" y="506"/>
                  </a:lnTo>
                  <a:lnTo>
                    <a:pt x="2473" y="512"/>
                  </a:lnTo>
                  <a:lnTo>
                    <a:pt x="2461" y="510"/>
                  </a:lnTo>
                  <a:lnTo>
                    <a:pt x="2464" y="500"/>
                  </a:lnTo>
                  <a:lnTo>
                    <a:pt x="2466" y="479"/>
                  </a:lnTo>
                  <a:lnTo>
                    <a:pt x="2470" y="475"/>
                  </a:lnTo>
                  <a:lnTo>
                    <a:pt x="2477" y="478"/>
                  </a:lnTo>
                  <a:lnTo>
                    <a:pt x="2485" y="457"/>
                  </a:lnTo>
                  <a:lnTo>
                    <a:pt x="2485" y="447"/>
                  </a:lnTo>
                  <a:lnTo>
                    <a:pt x="2479" y="451"/>
                  </a:lnTo>
                  <a:lnTo>
                    <a:pt x="2479" y="449"/>
                  </a:lnTo>
                  <a:lnTo>
                    <a:pt x="2480" y="436"/>
                  </a:lnTo>
                  <a:lnTo>
                    <a:pt x="2488" y="419"/>
                  </a:lnTo>
                  <a:lnTo>
                    <a:pt x="2507" y="412"/>
                  </a:lnTo>
                  <a:lnTo>
                    <a:pt x="2510" y="408"/>
                  </a:lnTo>
                  <a:lnTo>
                    <a:pt x="2503" y="423"/>
                  </a:lnTo>
                  <a:lnTo>
                    <a:pt x="2502" y="438"/>
                  </a:lnTo>
                  <a:lnTo>
                    <a:pt x="2506" y="445"/>
                  </a:lnTo>
                  <a:lnTo>
                    <a:pt x="2516" y="430"/>
                  </a:lnTo>
                  <a:lnTo>
                    <a:pt x="2519" y="415"/>
                  </a:lnTo>
                  <a:lnTo>
                    <a:pt x="2514" y="395"/>
                  </a:lnTo>
                  <a:lnTo>
                    <a:pt x="2503" y="395"/>
                  </a:lnTo>
                  <a:lnTo>
                    <a:pt x="2490" y="407"/>
                  </a:lnTo>
                  <a:lnTo>
                    <a:pt x="2478" y="405"/>
                  </a:lnTo>
                  <a:lnTo>
                    <a:pt x="2464" y="378"/>
                  </a:lnTo>
                  <a:lnTo>
                    <a:pt x="2458" y="373"/>
                  </a:lnTo>
                  <a:lnTo>
                    <a:pt x="2459" y="383"/>
                  </a:lnTo>
                  <a:lnTo>
                    <a:pt x="2455" y="386"/>
                  </a:lnTo>
                  <a:lnTo>
                    <a:pt x="2447" y="380"/>
                  </a:lnTo>
                  <a:lnTo>
                    <a:pt x="2446" y="375"/>
                  </a:lnTo>
                  <a:lnTo>
                    <a:pt x="2431" y="368"/>
                  </a:lnTo>
                  <a:lnTo>
                    <a:pt x="2429" y="361"/>
                  </a:lnTo>
                  <a:lnTo>
                    <a:pt x="2429" y="356"/>
                  </a:lnTo>
                  <a:lnTo>
                    <a:pt x="2403" y="358"/>
                  </a:lnTo>
                  <a:lnTo>
                    <a:pt x="2390" y="349"/>
                  </a:lnTo>
                  <a:lnTo>
                    <a:pt x="2386" y="341"/>
                  </a:lnTo>
                  <a:lnTo>
                    <a:pt x="2390" y="334"/>
                  </a:lnTo>
                  <a:lnTo>
                    <a:pt x="2373" y="327"/>
                  </a:lnTo>
                  <a:lnTo>
                    <a:pt x="2370" y="317"/>
                  </a:lnTo>
                  <a:lnTo>
                    <a:pt x="2362" y="308"/>
                  </a:lnTo>
                  <a:lnTo>
                    <a:pt x="2359" y="280"/>
                  </a:lnTo>
                  <a:lnTo>
                    <a:pt x="2359" y="267"/>
                  </a:lnTo>
                  <a:lnTo>
                    <a:pt x="2361" y="258"/>
                  </a:lnTo>
                  <a:lnTo>
                    <a:pt x="2367" y="253"/>
                  </a:lnTo>
                  <a:lnTo>
                    <a:pt x="2370" y="253"/>
                  </a:lnTo>
                  <a:lnTo>
                    <a:pt x="2380" y="228"/>
                  </a:lnTo>
                  <a:lnTo>
                    <a:pt x="2384" y="229"/>
                  </a:lnTo>
                  <a:lnTo>
                    <a:pt x="2386" y="234"/>
                  </a:lnTo>
                  <a:lnTo>
                    <a:pt x="2389" y="229"/>
                  </a:lnTo>
                  <a:lnTo>
                    <a:pt x="2390" y="214"/>
                  </a:lnTo>
                  <a:lnTo>
                    <a:pt x="2386" y="221"/>
                  </a:lnTo>
                  <a:lnTo>
                    <a:pt x="2377" y="197"/>
                  </a:lnTo>
                  <a:lnTo>
                    <a:pt x="2369" y="188"/>
                  </a:lnTo>
                  <a:lnTo>
                    <a:pt x="2369" y="178"/>
                  </a:lnTo>
                  <a:lnTo>
                    <a:pt x="2370" y="164"/>
                  </a:lnTo>
                  <a:lnTo>
                    <a:pt x="2377" y="151"/>
                  </a:lnTo>
                  <a:lnTo>
                    <a:pt x="2374" y="151"/>
                  </a:lnTo>
                  <a:lnTo>
                    <a:pt x="2374" y="140"/>
                  </a:lnTo>
                  <a:lnTo>
                    <a:pt x="2377" y="133"/>
                  </a:lnTo>
                  <a:lnTo>
                    <a:pt x="2377" y="118"/>
                  </a:lnTo>
                  <a:lnTo>
                    <a:pt x="2380" y="113"/>
                  </a:lnTo>
                  <a:lnTo>
                    <a:pt x="2385" y="114"/>
                  </a:lnTo>
                  <a:lnTo>
                    <a:pt x="2386" y="111"/>
                  </a:lnTo>
                  <a:lnTo>
                    <a:pt x="2386" y="102"/>
                  </a:lnTo>
                  <a:lnTo>
                    <a:pt x="2394" y="97"/>
                  </a:lnTo>
                  <a:lnTo>
                    <a:pt x="2412" y="121"/>
                  </a:lnTo>
                  <a:lnTo>
                    <a:pt x="2416" y="119"/>
                  </a:lnTo>
                  <a:lnTo>
                    <a:pt x="2419" y="103"/>
                  </a:lnTo>
                  <a:lnTo>
                    <a:pt x="2417" y="84"/>
                  </a:lnTo>
                  <a:lnTo>
                    <a:pt x="2411" y="81"/>
                  </a:lnTo>
                  <a:lnTo>
                    <a:pt x="2405" y="77"/>
                  </a:lnTo>
                  <a:lnTo>
                    <a:pt x="2403" y="64"/>
                  </a:lnTo>
                  <a:lnTo>
                    <a:pt x="2412" y="50"/>
                  </a:lnTo>
                  <a:lnTo>
                    <a:pt x="2425" y="34"/>
                  </a:lnTo>
                  <a:lnTo>
                    <a:pt x="2429" y="24"/>
                  </a:lnTo>
                  <a:lnTo>
                    <a:pt x="2430" y="16"/>
                  </a:lnTo>
                  <a:lnTo>
                    <a:pt x="2436" y="2"/>
                  </a:lnTo>
                  <a:lnTo>
                    <a:pt x="2445" y="0"/>
                  </a:lnTo>
                  <a:lnTo>
                    <a:pt x="2453" y="2"/>
                  </a:lnTo>
                  <a:lnTo>
                    <a:pt x="2463" y="0"/>
                  </a:lnTo>
                  <a:lnTo>
                    <a:pt x="2473" y="10"/>
                  </a:lnTo>
                  <a:lnTo>
                    <a:pt x="2472" y="17"/>
                  </a:lnTo>
                  <a:lnTo>
                    <a:pt x="2469" y="22"/>
                  </a:lnTo>
                  <a:lnTo>
                    <a:pt x="2467" y="30"/>
                  </a:lnTo>
                  <a:lnTo>
                    <a:pt x="2469" y="36"/>
                  </a:lnTo>
                  <a:lnTo>
                    <a:pt x="2477" y="30"/>
                  </a:lnTo>
                  <a:lnTo>
                    <a:pt x="2477" y="47"/>
                  </a:lnTo>
                  <a:lnTo>
                    <a:pt x="2485" y="39"/>
                  </a:lnTo>
                  <a:lnTo>
                    <a:pt x="2489" y="30"/>
                  </a:lnTo>
                  <a:lnTo>
                    <a:pt x="2499" y="42"/>
                  </a:lnTo>
                  <a:lnTo>
                    <a:pt x="2514" y="35"/>
                  </a:lnTo>
                  <a:lnTo>
                    <a:pt x="2514" y="45"/>
                  </a:lnTo>
                  <a:lnTo>
                    <a:pt x="2511" y="60"/>
                  </a:lnTo>
                  <a:lnTo>
                    <a:pt x="2516" y="72"/>
                  </a:lnTo>
                  <a:lnTo>
                    <a:pt x="2525" y="74"/>
                  </a:lnTo>
                  <a:lnTo>
                    <a:pt x="2551" y="112"/>
                  </a:lnTo>
                  <a:lnTo>
                    <a:pt x="2557" y="142"/>
                  </a:lnTo>
                  <a:lnTo>
                    <a:pt x="2557" y="162"/>
                  </a:lnTo>
                  <a:lnTo>
                    <a:pt x="2556" y="184"/>
                  </a:lnTo>
                  <a:lnTo>
                    <a:pt x="2552" y="183"/>
                  </a:lnTo>
                  <a:lnTo>
                    <a:pt x="2553" y="192"/>
                  </a:lnTo>
                  <a:lnTo>
                    <a:pt x="2564" y="195"/>
                  </a:lnTo>
                  <a:lnTo>
                    <a:pt x="2567" y="214"/>
                  </a:lnTo>
                  <a:lnTo>
                    <a:pt x="2581" y="213"/>
                  </a:lnTo>
                  <a:lnTo>
                    <a:pt x="2589" y="223"/>
                  </a:lnTo>
                  <a:lnTo>
                    <a:pt x="2589" y="236"/>
                  </a:lnTo>
                  <a:lnTo>
                    <a:pt x="2590" y="243"/>
                  </a:lnTo>
                  <a:lnTo>
                    <a:pt x="2599" y="256"/>
                  </a:lnTo>
                  <a:lnTo>
                    <a:pt x="2602" y="266"/>
                  </a:lnTo>
                  <a:lnTo>
                    <a:pt x="2603" y="275"/>
                  </a:lnTo>
                  <a:lnTo>
                    <a:pt x="2606" y="275"/>
                  </a:lnTo>
                  <a:lnTo>
                    <a:pt x="2610" y="269"/>
                  </a:lnTo>
                  <a:lnTo>
                    <a:pt x="2611" y="264"/>
                  </a:lnTo>
                  <a:lnTo>
                    <a:pt x="2618" y="271"/>
                  </a:lnTo>
                  <a:lnTo>
                    <a:pt x="2621" y="289"/>
                  </a:lnTo>
                  <a:lnTo>
                    <a:pt x="2627" y="291"/>
                  </a:lnTo>
                  <a:lnTo>
                    <a:pt x="2630" y="299"/>
                  </a:lnTo>
                  <a:lnTo>
                    <a:pt x="2612" y="302"/>
                  </a:lnTo>
                  <a:lnTo>
                    <a:pt x="2589" y="291"/>
                  </a:lnTo>
                  <a:lnTo>
                    <a:pt x="2583" y="293"/>
                  </a:lnTo>
                  <a:lnTo>
                    <a:pt x="2584" y="296"/>
                  </a:lnTo>
                  <a:lnTo>
                    <a:pt x="2583" y="302"/>
                  </a:lnTo>
                  <a:lnTo>
                    <a:pt x="2579" y="306"/>
                  </a:lnTo>
                  <a:lnTo>
                    <a:pt x="2580" y="308"/>
                  </a:lnTo>
                  <a:lnTo>
                    <a:pt x="2599" y="311"/>
                  </a:lnTo>
                  <a:lnTo>
                    <a:pt x="2606" y="324"/>
                  </a:lnTo>
                  <a:lnTo>
                    <a:pt x="2602" y="333"/>
                  </a:lnTo>
                  <a:lnTo>
                    <a:pt x="2595" y="341"/>
                  </a:lnTo>
                  <a:lnTo>
                    <a:pt x="2588" y="341"/>
                  </a:lnTo>
                  <a:lnTo>
                    <a:pt x="2581" y="346"/>
                  </a:lnTo>
                  <a:lnTo>
                    <a:pt x="2575" y="346"/>
                  </a:lnTo>
                  <a:lnTo>
                    <a:pt x="2575" y="352"/>
                  </a:lnTo>
                  <a:lnTo>
                    <a:pt x="2567" y="360"/>
                  </a:lnTo>
                  <a:lnTo>
                    <a:pt x="2569" y="366"/>
                  </a:lnTo>
                  <a:lnTo>
                    <a:pt x="2568" y="369"/>
                  </a:lnTo>
                  <a:lnTo>
                    <a:pt x="2586" y="368"/>
                  </a:lnTo>
                  <a:lnTo>
                    <a:pt x="2591" y="377"/>
                  </a:lnTo>
                  <a:lnTo>
                    <a:pt x="2597" y="389"/>
                  </a:lnTo>
                  <a:lnTo>
                    <a:pt x="2610" y="396"/>
                  </a:lnTo>
                  <a:lnTo>
                    <a:pt x="2623" y="393"/>
                  </a:lnTo>
                  <a:lnTo>
                    <a:pt x="2633" y="378"/>
                  </a:lnTo>
                  <a:lnTo>
                    <a:pt x="2640" y="378"/>
                  </a:lnTo>
                  <a:lnTo>
                    <a:pt x="2640" y="383"/>
                  </a:lnTo>
                  <a:lnTo>
                    <a:pt x="2635" y="391"/>
                  </a:lnTo>
                  <a:lnTo>
                    <a:pt x="2641" y="389"/>
                  </a:lnTo>
                  <a:lnTo>
                    <a:pt x="2647" y="400"/>
                  </a:lnTo>
                  <a:lnTo>
                    <a:pt x="2652" y="396"/>
                  </a:lnTo>
                  <a:lnTo>
                    <a:pt x="2661" y="402"/>
                  </a:lnTo>
                  <a:lnTo>
                    <a:pt x="2664" y="394"/>
                  </a:lnTo>
                  <a:lnTo>
                    <a:pt x="2667" y="408"/>
                  </a:lnTo>
                  <a:lnTo>
                    <a:pt x="2664" y="419"/>
                  </a:lnTo>
                  <a:lnTo>
                    <a:pt x="2660" y="425"/>
                  </a:lnTo>
                  <a:lnTo>
                    <a:pt x="2651" y="417"/>
                  </a:lnTo>
                  <a:lnTo>
                    <a:pt x="2645" y="421"/>
                  </a:lnTo>
                  <a:lnTo>
                    <a:pt x="2638" y="418"/>
                  </a:lnTo>
                  <a:lnTo>
                    <a:pt x="2661" y="451"/>
                  </a:lnTo>
                  <a:lnTo>
                    <a:pt x="2671" y="455"/>
                  </a:lnTo>
                  <a:lnTo>
                    <a:pt x="2671" y="463"/>
                  </a:lnTo>
                  <a:lnTo>
                    <a:pt x="2680" y="479"/>
                  </a:lnTo>
                  <a:lnTo>
                    <a:pt x="2679" y="483"/>
                  </a:lnTo>
                  <a:lnTo>
                    <a:pt x="2688" y="499"/>
                  </a:lnTo>
                  <a:lnTo>
                    <a:pt x="2684" y="515"/>
                  </a:lnTo>
                  <a:lnTo>
                    <a:pt x="2684" y="532"/>
                  </a:lnTo>
                  <a:lnTo>
                    <a:pt x="2682" y="540"/>
                  </a:lnTo>
                  <a:lnTo>
                    <a:pt x="2686" y="556"/>
                  </a:lnTo>
                  <a:lnTo>
                    <a:pt x="2691" y="563"/>
                  </a:lnTo>
                  <a:lnTo>
                    <a:pt x="2694" y="572"/>
                  </a:lnTo>
                  <a:lnTo>
                    <a:pt x="2701" y="563"/>
                  </a:lnTo>
                  <a:lnTo>
                    <a:pt x="2712" y="543"/>
                  </a:lnTo>
                  <a:lnTo>
                    <a:pt x="2712" y="524"/>
                  </a:lnTo>
                  <a:lnTo>
                    <a:pt x="2713" y="519"/>
                  </a:lnTo>
                  <a:lnTo>
                    <a:pt x="2714" y="516"/>
                  </a:lnTo>
                  <a:lnTo>
                    <a:pt x="2721" y="516"/>
                  </a:lnTo>
                  <a:lnTo>
                    <a:pt x="2722" y="497"/>
                  </a:lnTo>
                  <a:lnTo>
                    <a:pt x="2721" y="480"/>
                  </a:lnTo>
                  <a:lnTo>
                    <a:pt x="2721" y="466"/>
                  </a:lnTo>
                  <a:lnTo>
                    <a:pt x="2733" y="451"/>
                  </a:lnTo>
                  <a:lnTo>
                    <a:pt x="2740" y="434"/>
                  </a:lnTo>
                  <a:lnTo>
                    <a:pt x="2751" y="428"/>
                  </a:lnTo>
                  <a:lnTo>
                    <a:pt x="2763" y="430"/>
                  </a:lnTo>
                  <a:lnTo>
                    <a:pt x="2768" y="449"/>
                  </a:lnTo>
                  <a:lnTo>
                    <a:pt x="2779" y="466"/>
                  </a:lnTo>
                  <a:lnTo>
                    <a:pt x="2807" y="490"/>
                  </a:lnTo>
                  <a:lnTo>
                    <a:pt x="2812" y="502"/>
                  </a:lnTo>
                  <a:lnTo>
                    <a:pt x="2818" y="538"/>
                  </a:lnTo>
                  <a:lnTo>
                    <a:pt x="2824" y="557"/>
                  </a:lnTo>
                  <a:lnTo>
                    <a:pt x="2825" y="574"/>
                  </a:lnTo>
                  <a:lnTo>
                    <a:pt x="2817" y="580"/>
                  </a:lnTo>
                  <a:lnTo>
                    <a:pt x="2808" y="578"/>
                  </a:lnTo>
                  <a:lnTo>
                    <a:pt x="2806" y="573"/>
                  </a:lnTo>
                  <a:lnTo>
                    <a:pt x="2806" y="557"/>
                  </a:lnTo>
                  <a:lnTo>
                    <a:pt x="2796" y="579"/>
                  </a:lnTo>
                  <a:lnTo>
                    <a:pt x="2799" y="597"/>
                  </a:lnTo>
                  <a:lnTo>
                    <a:pt x="2795" y="612"/>
                  </a:lnTo>
                  <a:lnTo>
                    <a:pt x="2795" y="622"/>
                  </a:lnTo>
                  <a:lnTo>
                    <a:pt x="2806" y="643"/>
                  </a:lnTo>
                  <a:lnTo>
                    <a:pt x="2811" y="656"/>
                  </a:lnTo>
                  <a:lnTo>
                    <a:pt x="2819" y="668"/>
                  </a:lnTo>
                  <a:lnTo>
                    <a:pt x="2841" y="710"/>
                  </a:lnTo>
                  <a:lnTo>
                    <a:pt x="2847" y="715"/>
                  </a:lnTo>
                  <a:lnTo>
                    <a:pt x="2854" y="723"/>
                  </a:lnTo>
                  <a:lnTo>
                    <a:pt x="2865" y="718"/>
                  </a:lnTo>
                  <a:lnTo>
                    <a:pt x="2865" y="710"/>
                  </a:lnTo>
                  <a:lnTo>
                    <a:pt x="2867" y="699"/>
                  </a:lnTo>
                  <a:lnTo>
                    <a:pt x="2876" y="695"/>
                  </a:lnTo>
                  <a:lnTo>
                    <a:pt x="2880" y="699"/>
                  </a:lnTo>
                  <a:lnTo>
                    <a:pt x="2884" y="694"/>
                  </a:lnTo>
                  <a:lnTo>
                    <a:pt x="2886" y="698"/>
                  </a:lnTo>
                  <a:lnTo>
                    <a:pt x="2891" y="700"/>
                  </a:lnTo>
                  <a:lnTo>
                    <a:pt x="2896" y="678"/>
                  </a:lnTo>
                  <a:lnTo>
                    <a:pt x="2895" y="658"/>
                  </a:lnTo>
                  <a:lnTo>
                    <a:pt x="2896" y="652"/>
                  </a:lnTo>
                  <a:lnTo>
                    <a:pt x="2906" y="633"/>
                  </a:lnTo>
                  <a:lnTo>
                    <a:pt x="2917" y="619"/>
                  </a:lnTo>
                  <a:lnTo>
                    <a:pt x="2928" y="588"/>
                  </a:lnTo>
                  <a:lnTo>
                    <a:pt x="2929" y="574"/>
                  </a:lnTo>
                  <a:lnTo>
                    <a:pt x="2935" y="568"/>
                  </a:lnTo>
                  <a:lnTo>
                    <a:pt x="2938" y="529"/>
                  </a:lnTo>
                  <a:lnTo>
                    <a:pt x="2937" y="522"/>
                  </a:lnTo>
                  <a:lnTo>
                    <a:pt x="2943" y="515"/>
                  </a:lnTo>
                  <a:lnTo>
                    <a:pt x="2954" y="513"/>
                  </a:lnTo>
                  <a:lnTo>
                    <a:pt x="2957" y="507"/>
                  </a:lnTo>
                  <a:lnTo>
                    <a:pt x="2961" y="508"/>
                  </a:lnTo>
                  <a:lnTo>
                    <a:pt x="2971" y="504"/>
                  </a:lnTo>
                  <a:lnTo>
                    <a:pt x="2983" y="508"/>
                  </a:lnTo>
                  <a:lnTo>
                    <a:pt x="2993" y="506"/>
                  </a:lnTo>
                  <a:lnTo>
                    <a:pt x="2988" y="501"/>
                  </a:lnTo>
                  <a:lnTo>
                    <a:pt x="2976" y="499"/>
                  </a:lnTo>
                  <a:lnTo>
                    <a:pt x="2971" y="491"/>
                  </a:lnTo>
                  <a:lnTo>
                    <a:pt x="2974" y="485"/>
                  </a:lnTo>
                  <a:lnTo>
                    <a:pt x="2972" y="480"/>
                  </a:lnTo>
                  <a:lnTo>
                    <a:pt x="2982" y="480"/>
                  </a:lnTo>
                  <a:lnTo>
                    <a:pt x="2980" y="473"/>
                  </a:lnTo>
                  <a:lnTo>
                    <a:pt x="2984" y="471"/>
                  </a:lnTo>
                  <a:lnTo>
                    <a:pt x="2996" y="474"/>
                  </a:lnTo>
                  <a:lnTo>
                    <a:pt x="2994" y="465"/>
                  </a:lnTo>
                  <a:lnTo>
                    <a:pt x="2987" y="463"/>
                  </a:lnTo>
                  <a:lnTo>
                    <a:pt x="2979" y="455"/>
                  </a:lnTo>
                  <a:lnTo>
                    <a:pt x="2966" y="451"/>
                  </a:lnTo>
                  <a:lnTo>
                    <a:pt x="2958" y="441"/>
                  </a:lnTo>
                  <a:lnTo>
                    <a:pt x="2955" y="428"/>
                  </a:lnTo>
                  <a:lnTo>
                    <a:pt x="2955" y="418"/>
                  </a:lnTo>
                  <a:lnTo>
                    <a:pt x="2957" y="413"/>
                  </a:lnTo>
                  <a:lnTo>
                    <a:pt x="2954" y="397"/>
                  </a:lnTo>
                  <a:lnTo>
                    <a:pt x="2955" y="388"/>
                  </a:lnTo>
                  <a:lnTo>
                    <a:pt x="2951" y="374"/>
                  </a:lnTo>
                  <a:lnTo>
                    <a:pt x="2954" y="369"/>
                  </a:lnTo>
                  <a:lnTo>
                    <a:pt x="2955" y="360"/>
                  </a:lnTo>
                  <a:lnTo>
                    <a:pt x="2955" y="349"/>
                  </a:lnTo>
                  <a:lnTo>
                    <a:pt x="2973" y="354"/>
                  </a:lnTo>
                  <a:lnTo>
                    <a:pt x="2982" y="346"/>
                  </a:lnTo>
                  <a:lnTo>
                    <a:pt x="3002" y="344"/>
                  </a:lnTo>
                  <a:lnTo>
                    <a:pt x="3021" y="349"/>
                  </a:lnTo>
                  <a:lnTo>
                    <a:pt x="3030" y="360"/>
                  </a:lnTo>
                  <a:lnTo>
                    <a:pt x="3054" y="372"/>
                  </a:lnTo>
                  <a:lnTo>
                    <a:pt x="3077" y="368"/>
                  </a:lnTo>
                  <a:lnTo>
                    <a:pt x="3084" y="373"/>
                  </a:lnTo>
                  <a:lnTo>
                    <a:pt x="3095" y="372"/>
                  </a:lnTo>
                  <a:lnTo>
                    <a:pt x="3102" y="366"/>
                  </a:lnTo>
                  <a:lnTo>
                    <a:pt x="3107" y="374"/>
                  </a:lnTo>
                  <a:lnTo>
                    <a:pt x="3107" y="390"/>
                  </a:lnTo>
                  <a:lnTo>
                    <a:pt x="3110" y="399"/>
                  </a:lnTo>
                  <a:lnTo>
                    <a:pt x="3100" y="402"/>
                  </a:lnTo>
                  <a:lnTo>
                    <a:pt x="3109" y="404"/>
                  </a:lnTo>
                  <a:lnTo>
                    <a:pt x="3118" y="418"/>
                  </a:lnTo>
                  <a:lnTo>
                    <a:pt x="3126" y="432"/>
                  </a:lnTo>
                  <a:lnTo>
                    <a:pt x="3122" y="438"/>
                  </a:lnTo>
                  <a:lnTo>
                    <a:pt x="3124" y="439"/>
                  </a:lnTo>
                  <a:lnTo>
                    <a:pt x="3152" y="436"/>
                  </a:lnTo>
                  <a:lnTo>
                    <a:pt x="3161" y="444"/>
                  </a:lnTo>
                  <a:lnTo>
                    <a:pt x="3171" y="446"/>
                  </a:lnTo>
                  <a:lnTo>
                    <a:pt x="3173" y="456"/>
                  </a:lnTo>
                  <a:lnTo>
                    <a:pt x="3162" y="469"/>
                  </a:lnTo>
                  <a:lnTo>
                    <a:pt x="3146" y="482"/>
                  </a:lnTo>
                  <a:lnTo>
                    <a:pt x="3141" y="494"/>
                  </a:lnTo>
                  <a:lnTo>
                    <a:pt x="3172" y="497"/>
                  </a:lnTo>
                  <a:lnTo>
                    <a:pt x="3177" y="510"/>
                  </a:lnTo>
                  <a:lnTo>
                    <a:pt x="3176" y="524"/>
                  </a:lnTo>
                  <a:lnTo>
                    <a:pt x="3171" y="533"/>
                  </a:lnTo>
                  <a:lnTo>
                    <a:pt x="3159" y="541"/>
                  </a:lnTo>
                  <a:lnTo>
                    <a:pt x="3152" y="543"/>
                  </a:lnTo>
                  <a:lnTo>
                    <a:pt x="3146" y="552"/>
                  </a:lnTo>
                  <a:lnTo>
                    <a:pt x="3144" y="560"/>
                  </a:lnTo>
                  <a:lnTo>
                    <a:pt x="3138" y="554"/>
                  </a:lnTo>
                  <a:lnTo>
                    <a:pt x="3134" y="540"/>
                  </a:lnTo>
                  <a:lnTo>
                    <a:pt x="3127" y="543"/>
                  </a:lnTo>
                  <a:lnTo>
                    <a:pt x="3124" y="549"/>
                  </a:lnTo>
                  <a:lnTo>
                    <a:pt x="3110" y="543"/>
                  </a:lnTo>
                  <a:lnTo>
                    <a:pt x="3109" y="551"/>
                  </a:lnTo>
                  <a:lnTo>
                    <a:pt x="3122" y="571"/>
                  </a:lnTo>
                  <a:lnTo>
                    <a:pt x="3117" y="573"/>
                  </a:lnTo>
                  <a:lnTo>
                    <a:pt x="3117" y="578"/>
                  </a:lnTo>
                  <a:lnTo>
                    <a:pt x="3123" y="579"/>
                  </a:lnTo>
                  <a:lnTo>
                    <a:pt x="3123" y="586"/>
                  </a:lnTo>
                  <a:lnTo>
                    <a:pt x="3122" y="595"/>
                  </a:lnTo>
                  <a:lnTo>
                    <a:pt x="3140" y="585"/>
                  </a:lnTo>
                  <a:lnTo>
                    <a:pt x="3134" y="601"/>
                  </a:lnTo>
                  <a:lnTo>
                    <a:pt x="3132" y="618"/>
                  </a:lnTo>
                  <a:lnTo>
                    <a:pt x="3133" y="632"/>
                  </a:lnTo>
                  <a:lnTo>
                    <a:pt x="3157" y="667"/>
                  </a:lnTo>
                  <a:lnTo>
                    <a:pt x="3170" y="678"/>
                  </a:lnTo>
                  <a:lnTo>
                    <a:pt x="3176" y="689"/>
                  </a:lnTo>
                  <a:lnTo>
                    <a:pt x="3176" y="696"/>
                  </a:lnTo>
                  <a:lnTo>
                    <a:pt x="3171" y="701"/>
                  </a:lnTo>
                  <a:lnTo>
                    <a:pt x="3171" y="716"/>
                  </a:lnTo>
                  <a:lnTo>
                    <a:pt x="3174" y="726"/>
                  </a:lnTo>
                  <a:lnTo>
                    <a:pt x="3170" y="733"/>
                  </a:lnTo>
                  <a:lnTo>
                    <a:pt x="3170" y="740"/>
                  </a:lnTo>
                  <a:lnTo>
                    <a:pt x="3155" y="748"/>
                  </a:lnTo>
                  <a:lnTo>
                    <a:pt x="3149" y="752"/>
                  </a:lnTo>
                  <a:lnTo>
                    <a:pt x="3138" y="766"/>
                  </a:lnTo>
                  <a:lnTo>
                    <a:pt x="3137" y="773"/>
                  </a:lnTo>
                  <a:lnTo>
                    <a:pt x="3132" y="783"/>
                  </a:lnTo>
                  <a:lnTo>
                    <a:pt x="3105" y="810"/>
                  </a:lnTo>
                  <a:lnTo>
                    <a:pt x="3087" y="815"/>
                  </a:lnTo>
                  <a:lnTo>
                    <a:pt x="3083" y="826"/>
                  </a:lnTo>
                  <a:lnTo>
                    <a:pt x="3073" y="838"/>
                  </a:lnTo>
                  <a:lnTo>
                    <a:pt x="3066" y="837"/>
                  </a:lnTo>
                  <a:lnTo>
                    <a:pt x="3062" y="833"/>
                  </a:lnTo>
                  <a:lnTo>
                    <a:pt x="3059" y="826"/>
                  </a:lnTo>
                  <a:lnTo>
                    <a:pt x="3038" y="806"/>
                  </a:lnTo>
                  <a:lnTo>
                    <a:pt x="3030" y="794"/>
                  </a:lnTo>
                  <a:lnTo>
                    <a:pt x="3024" y="802"/>
                  </a:lnTo>
                  <a:lnTo>
                    <a:pt x="3026" y="811"/>
                  </a:lnTo>
                  <a:lnTo>
                    <a:pt x="3037" y="828"/>
                  </a:lnTo>
                  <a:lnTo>
                    <a:pt x="3038" y="841"/>
                  </a:lnTo>
                  <a:lnTo>
                    <a:pt x="3045" y="859"/>
                  </a:lnTo>
                  <a:lnTo>
                    <a:pt x="3045" y="865"/>
                  </a:lnTo>
                  <a:lnTo>
                    <a:pt x="3044" y="859"/>
                  </a:lnTo>
                  <a:lnTo>
                    <a:pt x="3032" y="857"/>
                  </a:lnTo>
                  <a:lnTo>
                    <a:pt x="3019" y="844"/>
                  </a:lnTo>
                  <a:lnTo>
                    <a:pt x="3011" y="839"/>
                  </a:lnTo>
                  <a:lnTo>
                    <a:pt x="3010" y="837"/>
                  </a:lnTo>
                  <a:lnTo>
                    <a:pt x="3005" y="837"/>
                  </a:lnTo>
                  <a:lnTo>
                    <a:pt x="3005" y="860"/>
                  </a:lnTo>
                  <a:lnTo>
                    <a:pt x="2989" y="854"/>
                  </a:lnTo>
                  <a:lnTo>
                    <a:pt x="2983" y="855"/>
                  </a:lnTo>
                  <a:lnTo>
                    <a:pt x="2972" y="848"/>
                  </a:lnTo>
                  <a:lnTo>
                    <a:pt x="2969" y="852"/>
                  </a:lnTo>
                  <a:lnTo>
                    <a:pt x="2960" y="811"/>
                  </a:lnTo>
                  <a:lnTo>
                    <a:pt x="2952" y="810"/>
                  </a:lnTo>
                  <a:lnTo>
                    <a:pt x="2934" y="823"/>
                  </a:lnTo>
                  <a:lnTo>
                    <a:pt x="2933" y="821"/>
                  </a:lnTo>
                  <a:lnTo>
                    <a:pt x="2927" y="822"/>
                  </a:lnTo>
                  <a:lnTo>
                    <a:pt x="2899" y="812"/>
                  </a:lnTo>
                  <a:lnTo>
                    <a:pt x="2889" y="822"/>
                  </a:lnTo>
                  <a:lnTo>
                    <a:pt x="2890" y="827"/>
                  </a:lnTo>
                  <a:lnTo>
                    <a:pt x="2886" y="829"/>
                  </a:lnTo>
                  <a:lnTo>
                    <a:pt x="2889" y="839"/>
                  </a:lnTo>
                  <a:lnTo>
                    <a:pt x="2912" y="850"/>
                  </a:lnTo>
                  <a:lnTo>
                    <a:pt x="2921" y="851"/>
                  </a:lnTo>
                  <a:lnTo>
                    <a:pt x="2926" y="860"/>
                  </a:lnTo>
                  <a:lnTo>
                    <a:pt x="2924" y="868"/>
                  </a:lnTo>
                  <a:lnTo>
                    <a:pt x="2923" y="878"/>
                  </a:lnTo>
                  <a:lnTo>
                    <a:pt x="2921" y="882"/>
                  </a:lnTo>
                  <a:lnTo>
                    <a:pt x="2921" y="887"/>
                  </a:lnTo>
                  <a:lnTo>
                    <a:pt x="2917" y="893"/>
                  </a:lnTo>
                  <a:lnTo>
                    <a:pt x="2910" y="899"/>
                  </a:lnTo>
                  <a:lnTo>
                    <a:pt x="2902" y="916"/>
                  </a:lnTo>
                  <a:lnTo>
                    <a:pt x="2896" y="924"/>
                  </a:lnTo>
                  <a:lnTo>
                    <a:pt x="2890" y="932"/>
                  </a:lnTo>
                  <a:lnTo>
                    <a:pt x="2888" y="938"/>
                  </a:lnTo>
                  <a:lnTo>
                    <a:pt x="2876" y="944"/>
                  </a:lnTo>
                  <a:lnTo>
                    <a:pt x="2869" y="961"/>
                  </a:lnTo>
                  <a:lnTo>
                    <a:pt x="2866" y="966"/>
                  </a:lnTo>
                  <a:lnTo>
                    <a:pt x="2856" y="968"/>
                  </a:lnTo>
                  <a:lnTo>
                    <a:pt x="2821" y="972"/>
                  </a:lnTo>
                  <a:lnTo>
                    <a:pt x="2817" y="963"/>
                  </a:lnTo>
                  <a:lnTo>
                    <a:pt x="2811" y="955"/>
                  </a:lnTo>
                  <a:lnTo>
                    <a:pt x="2782" y="929"/>
                  </a:lnTo>
                  <a:lnTo>
                    <a:pt x="2782" y="927"/>
                  </a:lnTo>
                  <a:lnTo>
                    <a:pt x="2761" y="918"/>
                  </a:lnTo>
                  <a:lnTo>
                    <a:pt x="2740" y="902"/>
                  </a:lnTo>
                  <a:lnTo>
                    <a:pt x="2732" y="900"/>
                  </a:lnTo>
                  <a:lnTo>
                    <a:pt x="2724" y="905"/>
                  </a:lnTo>
                  <a:lnTo>
                    <a:pt x="2708" y="900"/>
                  </a:lnTo>
                  <a:lnTo>
                    <a:pt x="2703" y="911"/>
                  </a:lnTo>
                  <a:lnTo>
                    <a:pt x="2722" y="922"/>
                  </a:lnTo>
                  <a:lnTo>
                    <a:pt x="2735" y="938"/>
                  </a:lnTo>
                  <a:lnTo>
                    <a:pt x="2747" y="956"/>
                  </a:lnTo>
                  <a:lnTo>
                    <a:pt x="2763" y="972"/>
                  </a:lnTo>
                  <a:lnTo>
                    <a:pt x="2791" y="976"/>
                  </a:lnTo>
                  <a:lnTo>
                    <a:pt x="2815" y="984"/>
                  </a:lnTo>
                  <a:lnTo>
                    <a:pt x="2823" y="980"/>
                  </a:lnTo>
                  <a:lnTo>
                    <a:pt x="2847" y="982"/>
                  </a:lnTo>
                  <a:lnTo>
                    <a:pt x="2871" y="984"/>
                  </a:lnTo>
                  <a:lnTo>
                    <a:pt x="2872" y="990"/>
                  </a:lnTo>
                  <a:lnTo>
                    <a:pt x="2877" y="989"/>
                  </a:lnTo>
                  <a:lnTo>
                    <a:pt x="2874" y="1001"/>
                  </a:lnTo>
                  <a:lnTo>
                    <a:pt x="2869" y="1010"/>
                  </a:lnTo>
                  <a:lnTo>
                    <a:pt x="2869" y="1018"/>
                  </a:lnTo>
                  <a:lnTo>
                    <a:pt x="2860" y="1031"/>
                  </a:lnTo>
                  <a:lnTo>
                    <a:pt x="2856" y="1049"/>
                  </a:lnTo>
                  <a:lnTo>
                    <a:pt x="2849" y="1051"/>
                  </a:lnTo>
                  <a:lnTo>
                    <a:pt x="2841" y="1071"/>
                  </a:lnTo>
                  <a:lnTo>
                    <a:pt x="2829" y="1077"/>
                  </a:lnTo>
                  <a:lnTo>
                    <a:pt x="2829" y="1090"/>
                  </a:lnTo>
                  <a:lnTo>
                    <a:pt x="2824" y="1098"/>
                  </a:lnTo>
                  <a:lnTo>
                    <a:pt x="2815" y="1118"/>
                  </a:lnTo>
                  <a:lnTo>
                    <a:pt x="2811" y="1116"/>
                  </a:lnTo>
                  <a:lnTo>
                    <a:pt x="2801" y="1129"/>
                  </a:lnTo>
                  <a:lnTo>
                    <a:pt x="2784" y="1138"/>
                  </a:lnTo>
                  <a:lnTo>
                    <a:pt x="2763" y="1133"/>
                  </a:lnTo>
                  <a:lnTo>
                    <a:pt x="2761" y="1140"/>
                  </a:lnTo>
                  <a:lnTo>
                    <a:pt x="2740" y="1127"/>
                  </a:lnTo>
                  <a:lnTo>
                    <a:pt x="2739" y="1129"/>
                  </a:lnTo>
                  <a:lnTo>
                    <a:pt x="2740" y="1135"/>
                  </a:lnTo>
                  <a:lnTo>
                    <a:pt x="2734" y="1124"/>
                  </a:lnTo>
                  <a:lnTo>
                    <a:pt x="2729" y="1127"/>
                  </a:lnTo>
                  <a:lnTo>
                    <a:pt x="2723" y="1121"/>
                  </a:lnTo>
                  <a:lnTo>
                    <a:pt x="2718" y="1120"/>
                  </a:lnTo>
                  <a:lnTo>
                    <a:pt x="2721" y="1127"/>
                  </a:lnTo>
                  <a:lnTo>
                    <a:pt x="2721" y="1135"/>
                  </a:lnTo>
                  <a:lnTo>
                    <a:pt x="2723" y="1144"/>
                  </a:lnTo>
                  <a:lnTo>
                    <a:pt x="2723" y="1146"/>
                  </a:lnTo>
                  <a:lnTo>
                    <a:pt x="2718" y="1146"/>
                  </a:lnTo>
                  <a:lnTo>
                    <a:pt x="2711" y="1142"/>
                  </a:lnTo>
                  <a:lnTo>
                    <a:pt x="2710" y="1152"/>
                  </a:lnTo>
                  <a:lnTo>
                    <a:pt x="2714" y="1160"/>
                  </a:lnTo>
                  <a:lnTo>
                    <a:pt x="2711" y="1165"/>
                  </a:lnTo>
                  <a:lnTo>
                    <a:pt x="2707" y="1178"/>
                  </a:lnTo>
                  <a:lnTo>
                    <a:pt x="2702" y="1185"/>
                  </a:lnTo>
                  <a:lnTo>
                    <a:pt x="2696" y="1185"/>
                  </a:lnTo>
                  <a:lnTo>
                    <a:pt x="2694" y="1192"/>
                  </a:lnTo>
                  <a:lnTo>
                    <a:pt x="2689" y="1194"/>
                  </a:lnTo>
                  <a:lnTo>
                    <a:pt x="2683" y="1192"/>
                  </a:lnTo>
                  <a:lnTo>
                    <a:pt x="2679" y="1200"/>
                  </a:lnTo>
                  <a:lnTo>
                    <a:pt x="2673" y="1193"/>
                  </a:lnTo>
                  <a:lnTo>
                    <a:pt x="2668" y="1189"/>
                  </a:lnTo>
                  <a:lnTo>
                    <a:pt x="2662" y="1184"/>
                  </a:lnTo>
                  <a:lnTo>
                    <a:pt x="2650" y="1179"/>
                  </a:lnTo>
                  <a:lnTo>
                    <a:pt x="2639" y="1170"/>
                  </a:lnTo>
                  <a:lnTo>
                    <a:pt x="2634" y="1172"/>
                  </a:lnTo>
                  <a:lnTo>
                    <a:pt x="2632" y="1159"/>
                  </a:lnTo>
                  <a:lnTo>
                    <a:pt x="2624" y="1167"/>
                  </a:lnTo>
                  <a:lnTo>
                    <a:pt x="2614" y="1168"/>
                  </a:lnTo>
                  <a:lnTo>
                    <a:pt x="2610" y="1165"/>
                  </a:lnTo>
                  <a:lnTo>
                    <a:pt x="2607" y="1167"/>
                  </a:lnTo>
                  <a:lnTo>
                    <a:pt x="2597" y="1167"/>
                  </a:lnTo>
                  <a:lnTo>
                    <a:pt x="2575" y="1159"/>
                  </a:lnTo>
                  <a:lnTo>
                    <a:pt x="2573" y="1154"/>
                  </a:lnTo>
                  <a:lnTo>
                    <a:pt x="2529" y="1131"/>
                  </a:lnTo>
                  <a:lnTo>
                    <a:pt x="2527" y="1135"/>
                  </a:lnTo>
                  <a:lnTo>
                    <a:pt x="2520" y="1146"/>
                  </a:lnTo>
                  <a:lnTo>
                    <a:pt x="2523" y="1154"/>
                  </a:lnTo>
                  <a:lnTo>
                    <a:pt x="2531" y="1159"/>
                  </a:lnTo>
                  <a:lnTo>
                    <a:pt x="2538" y="1155"/>
                  </a:lnTo>
                  <a:lnTo>
                    <a:pt x="2536" y="1151"/>
                  </a:lnTo>
                  <a:lnTo>
                    <a:pt x="2538" y="1145"/>
                  </a:lnTo>
                  <a:lnTo>
                    <a:pt x="2545" y="1154"/>
                  </a:lnTo>
                  <a:lnTo>
                    <a:pt x="2561" y="1157"/>
                  </a:lnTo>
                  <a:lnTo>
                    <a:pt x="2573" y="1163"/>
                  </a:lnTo>
                  <a:lnTo>
                    <a:pt x="2575" y="1170"/>
                  </a:lnTo>
                  <a:lnTo>
                    <a:pt x="2575" y="1174"/>
                  </a:lnTo>
                  <a:lnTo>
                    <a:pt x="2581" y="1166"/>
                  </a:lnTo>
                  <a:lnTo>
                    <a:pt x="2600" y="1172"/>
                  </a:lnTo>
                  <a:lnTo>
                    <a:pt x="2602" y="1178"/>
                  </a:lnTo>
                  <a:lnTo>
                    <a:pt x="2594" y="1183"/>
                  </a:lnTo>
                  <a:lnTo>
                    <a:pt x="2591" y="1189"/>
                  </a:lnTo>
                  <a:lnTo>
                    <a:pt x="2596" y="1190"/>
                  </a:lnTo>
                  <a:lnTo>
                    <a:pt x="2600" y="1183"/>
                  </a:lnTo>
                  <a:lnTo>
                    <a:pt x="2608" y="1177"/>
                  </a:lnTo>
                  <a:lnTo>
                    <a:pt x="2618" y="1174"/>
                  </a:lnTo>
                  <a:lnTo>
                    <a:pt x="2627" y="1178"/>
                  </a:lnTo>
                  <a:lnTo>
                    <a:pt x="2629" y="1185"/>
                  </a:lnTo>
                  <a:lnTo>
                    <a:pt x="2640" y="1195"/>
                  </a:lnTo>
                  <a:lnTo>
                    <a:pt x="2653" y="1199"/>
                  </a:lnTo>
                  <a:lnTo>
                    <a:pt x="2656" y="1204"/>
                  </a:lnTo>
                  <a:lnTo>
                    <a:pt x="2664" y="1201"/>
                  </a:lnTo>
                  <a:lnTo>
                    <a:pt x="2667" y="1205"/>
                  </a:lnTo>
                  <a:lnTo>
                    <a:pt x="2666" y="1211"/>
                  </a:lnTo>
                  <a:lnTo>
                    <a:pt x="2673" y="1220"/>
                  </a:lnTo>
                  <a:lnTo>
                    <a:pt x="2675" y="1226"/>
                  </a:lnTo>
                  <a:lnTo>
                    <a:pt x="2680" y="1248"/>
                  </a:lnTo>
                  <a:lnTo>
                    <a:pt x="2679" y="1259"/>
                  </a:lnTo>
                  <a:lnTo>
                    <a:pt x="2677" y="1265"/>
                  </a:lnTo>
                  <a:lnTo>
                    <a:pt x="2672" y="1271"/>
                  </a:lnTo>
                  <a:lnTo>
                    <a:pt x="2650" y="1272"/>
                  </a:lnTo>
                  <a:lnTo>
                    <a:pt x="2644" y="1278"/>
                  </a:lnTo>
                  <a:lnTo>
                    <a:pt x="2636" y="1282"/>
                  </a:lnTo>
                  <a:lnTo>
                    <a:pt x="2625" y="1283"/>
                  </a:lnTo>
                  <a:lnTo>
                    <a:pt x="2602" y="1281"/>
                  </a:lnTo>
                  <a:lnTo>
                    <a:pt x="2594" y="1283"/>
                  </a:lnTo>
                  <a:lnTo>
                    <a:pt x="2583" y="1279"/>
                  </a:lnTo>
                  <a:lnTo>
                    <a:pt x="2579" y="1287"/>
                  </a:lnTo>
                  <a:lnTo>
                    <a:pt x="2588" y="1301"/>
                  </a:lnTo>
                  <a:lnTo>
                    <a:pt x="2605" y="1299"/>
                  </a:lnTo>
                  <a:lnTo>
                    <a:pt x="2607" y="1306"/>
                  </a:lnTo>
                  <a:lnTo>
                    <a:pt x="2594" y="1310"/>
                  </a:lnTo>
                  <a:lnTo>
                    <a:pt x="2585" y="1307"/>
                  </a:lnTo>
                  <a:lnTo>
                    <a:pt x="2574" y="1309"/>
                  </a:lnTo>
                  <a:lnTo>
                    <a:pt x="2571" y="1327"/>
                  </a:lnTo>
                  <a:lnTo>
                    <a:pt x="2571" y="1338"/>
                  </a:lnTo>
                  <a:lnTo>
                    <a:pt x="2574" y="1367"/>
                  </a:lnTo>
                  <a:lnTo>
                    <a:pt x="2558" y="1348"/>
                  </a:lnTo>
                  <a:lnTo>
                    <a:pt x="2552" y="1351"/>
                  </a:lnTo>
                  <a:lnTo>
                    <a:pt x="2553" y="1357"/>
                  </a:lnTo>
                  <a:lnTo>
                    <a:pt x="2545" y="1365"/>
                  </a:lnTo>
                  <a:lnTo>
                    <a:pt x="2546" y="1371"/>
                  </a:lnTo>
                  <a:lnTo>
                    <a:pt x="2541" y="1378"/>
                  </a:lnTo>
                  <a:lnTo>
                    <a:pt x="2541" y="1383"/>
                  </a:lnTo>
                  <a:lnTo>
                    <a:pt x="2525" y="1383"/>
                  </a:lnTo>
                  <a:lnTo>
                    <a:pt x="2529" y="1393"/>
                  </a:lnTo>
                  <a:lnTo>
                    <a:pt x="2533" y="1398"/>
                  </a:lnTo>
                  <a:lnTo>
                    <a:pt x="2524" y="1416"/>
                  </a:lnTo>
                  <a:lnTo>
                    <a:pt x="2503" y="1431"/>
                  </a:lnTo>
                  <a:lnTo>
                    <a:pt x="2497" y="1438"/>
                  </a:lnTo>
                  <a:lnTo>
                    <a:pt x="2473" y="1439"/>
                  </a:lnTo>
                  <a:lnTo>
                    <a:pt x="2468" y="1444"/>
                  </a:lnTo>
                  <a:lnTo>
                    <a:pt x="2489" y="1460"/>
                  </a:lnTo>
                  <a:lnTo>
                    <a:pt x="2490" y="1466"/>
                  </a:lnTo>
                  <a:lnTo>
                    <a:pt x="2486" y="1478"/>
                  </a:lnTo>
                  <a:lnTo>
                    <a:pt x="2485" y="1490"/>
                  </a:lnTo>
                  <a:lnTo>
                    <a:pt x="2483" y="1498"/>
                  </a:lnTo>
                  <a:lnTo>
                    <a:pt x="2472" y="1501"/>
                  </a:lnTo>
                  <a:lnTo>
                    <a:pt x="2473" y="1526"/>
                  </a:lnTo>
                  <a:lnTo>
                    <a:pt x="2469" y="1536"/>
                  </a:lnTo>
                  <a:lnTo>
                    <a:pt x="2462" y="1537"/>
                  </a:lnTo>
                  <a:lnTo>
                    <a:pt x="2459" y="1542"/>
                  </a:lnTo>
                  <a:lnTo>
                    <a:pt x="2463" y="1557"/>
                  </a:lnTo>
                  <a:lnTo>
                    <a:pt x="2461" y="1583"/>
                  </a:lnTo>
                  <a:lnTo>
                    <a:pt x="2459" y="1592"/>
                  </a:lnTo>
                  <a:lnTo>
                    <a:pt x="2456" y="1625"/>
                  </a:lnTo>
                  <a:lnTo>
                    <a:pt x="2456" y="1651"/>
                  </a:lnTo>
                  <a:lnTo>
                    <a:pt x="2457" y="1667"/>
                  </a:lnTo>
                  <a:lnTo>
                    <a:pt x="2457" y="1677"/>
                  </a:lnTo>
                  <a:lnTo>
                    <a:pt x="2447" y="1694"/>
                  </a:lnTo>
                  <a:lnTo>
                    <a:pt x="2456" y="1697"/>
                  </a:lnTo>
                  <a:lnTo>
                    <a:pt x="2459" y="1705"/>
                  </a:lnTo>
                  <a:lnTo>
                    <a:pt x="2467" y="1717"/>
                  </a:lnTo>
                  <a:lnTo>
                    <a:pt x="2473" y="1722"/>
                  </a:lnTo>
                  <a:lnTo>
                    <a:pt x="2474" y="1722"/>
                  </a:lnTo>
                  <a:lnTo>
                    <a:pt x="2480" y="1718"/>
                  </a:lnTo>
                  <a:lnTo>
                    <a:pt x="2481" y="1726"/>
                  </a:lnTo>
                  <a:lnTo>
                    <a:pt x="2483" y="1748"/>
                  </a:lnTo>
                  <a:lnTo>
                    <a:pt x="2485" y="1742"/>
                  </a:lnTo>
                  <a:lnTo>
                    <a:pt x="2486" y="1721"/>
                  </a:lnTo>
                  <a:lnTo>
                    <a:pt x="2490" y="1720"/>
                  </a:lnTo>
                  <a:lnTo>
                    <a:pt x="2517" y="1718"/>
                  </a:lnTo>
                  <a:lnTo>
                    <a:pt x="2522" y="1722"/>
                  </a:lnTo>
                  <a:lnTo>
                    <a:pt x="2529" y="1722"/>
                  </a:lnTo>
                  <a:lnTo>
                    <a:pt x="2533" y="1721"/>
                  </a:lnTo>
                  <a:lnTo>
                    <a:pt x="2541" y="1726"/>
                  </a:lnTo>
                  <a:lnTo>
                    <a:pt x="2545" y="1732"/>
                  </a:lnTo>
                  <a:lnTo>
                    <a:pt x="2547" y="1758"/>
                  </a:lnTo>
                  <a:lnTo>
                    <a:pt x="2566" y="1799"/>
                  </a:lnTo>
                  <a:lnTo>
                    <a:pt x="2566" y="1820"/>
                  </a:lnTo>
                  <a:lnTo>
                    <a:pt x="2567" y="1833"/>
                  </a:lnTo>
                  <a:lnTo>
                    <a:pt x="2579" y="1851"/>
                  </a:lnTo>
                  <a:lnTo>
                    <a:pt x="2580" y="1877"/>
                  </a:lnTo>
                  <a:lnTo>
                    <a:pt x="2579" y="1886"/>
                  </a:lnTo>
                  <a:lnTo>
                    <a:pt x="2575" y="1894"/>
                  </a:lnTo>
                  <a:lnTo>
                    <a:pt x="2569" y="1900"/>
                  </a:lnTo>
                  <a:lnTo>
                    <a:pt x="2563" y="1904"/>
                  </a:lnTo>
                  <a:lnTo>
                    <a:pt x="2564" y="1908"/>
                  </a:lnTo>
                  <a:lnTo>
                    <a:pt x="2584" y="1897"/>
                  </a:lnTo>
                  <a:lnTo>
                    <a:pt x="2585" y="1904"/>
                  </a:lnTo>
                  <a:lnTo>
                    <a:pt x="2588" y="1904"/>
                  </a:lnTo>
                  <a:lnTo>
                    <a:pt x="2605" y="1893"/>
                  </a:lnTo>
                  <a:lnTo>
                    <a:pt x="2651" y="1871"/>
                  </a:lnTo>
                  <a:lnTo>
                    <a:pt x="2672" y="1877"/>
                  </a:lnTo>
                  <a:lnTo>
                    <a:pt x="2678" y="1883"/>
                  </a:lnTo>
                  <a:lnTo>
                    <a:pt x="2689" y="1889"/>
                  </a:lnTo>
                  <a:lnTo>
                    <a:pt x="2695" y="1898"/>
                  </a:lnTo>
                  <a:lnTo>
                    <a:pt x="2711" y="1904"/>
                  </a:lnTo>
                  <a:lnTo>
                    <a:pt x="2735" y="1916"/>
                  </a:lnTo>
                  <a:lnTo>
                    <a:pt x="2755" y="1917"/>
                  </a:lnTo>
                  <a:lnTo>
                    <a:pt x="2760" y="1920"/>
                  </a:lnTo>
                  <a:lnTo>
                    <a:pt x="2797" y="1945"/>
                  </a:lnTo>
                  <a:lnTo>
                    <a:pt x="2811" y="1951"/>
                  </a:lnTo>
                  <a:lnTo>
                    <a:pt x="2832" y="1981"/>
                  </a:lnTo>
                  <a:lnTo>
                    <a:pt x="2835" y="1987"/>
                  </a:lnTo>
                  <a:lnTo>
                    <a:pt x="2834" y="1994"/>
                  </a:lnTo>
                  <a:lnTo>
                    <a:pt x="2839" y="1999"/>
                  </a:lnTo>
                  <a:lnTo>
                    <a:pt x="2844" y="1995"/>
                  </a:lnTo>
                  <a:lnTo>
                    <a:pt x="2850" y="1998"/>
                  </a:lnTo>
                  <a:lnTo>
                    <a:pt x="2854" y="2001"/>
                  </a:lnTo>
                  <a:lnTo>
                    <a:pt x="2860" y="2004"/>
                  </a:lnTo>
                  <a:lnTo>
                    <a:pt x="2868" y="2001"/>
                  </a:lnTo>
                  <a:lnTo>
                    <a:pt x="2876" y="2004"/>
                  </a:lnTo>
                  <a:lnTo>
                    <a:pt x="2888" y="2014"/>
                  </a:lnTo>
                  <a:lnTo>
                    <a:pt x="2928" y="2027"/>
                  </a:lnTo>
                  <a:lnTo>
                    <a:pt x="2940" y="2036"/>
                  </a:lnTo>
                  <a:lnTo>
                    <a:pt x="2943" y="2043"/>
                  </a:lnTo>
                  <a:lnTo>
                    <a:pt x="2957" y="2052"/>
                  </a:lnTo>
                  <a:lnTo>
                    <a:pt x="2958" y="2059"/>
                  </a:lnTo>
                  <a:lnTo>
                    <a:pt x="2952" y="2072"/>
                  </a:lnTo>
                  <a:lnTo>
                    <a:pt x="2950" y="2084"/>
                  </a:lnTo>
                  <a:lnTo>
                    <a:pt x="2941" y="2104"/>
                  </a:lnTo>
                  <a:lnTo>
                    <a:pt x="2954" y="2084"/>
                  </a:lnTo>
                  <a:lnTo>
                    <a:pt x="2957" y="2072"/>
                  </a:lnTo>
                  <a:lnTo>
                    <a:pt x="2962" y="2062"/>
                  </a:lnTo>
                  <a:lnTo>
                    <a:pt x="3017" y="2062"/>
                  </a:lnTo>
                  <a:lnTo>
                    <a:pt x="3044" y="2069"/>
                  </a:lnTo>
                  <a:lnTo>
                    <a:pt x="3063" y="2066"/>
                  </a:lnTo>
                  <a:lnTo>
                    <a:pt x="3069" y="2067"/>
                  </a:lnTo>
                  <a:lnTo>
                    <a:pt x="3076" y="2064"/>
                  </a:lnTo>
                  <a:lnTo>
                    <a:pt x="3085" y="2065"/>
                  </a:lnTo>
                  <a:lnTo>
                    <a:pt x="3088" y="2073"/>
                  </a:lnTo>
                  <a:lnTo>
                    <a:pt x="3095" y="2071"/>
                  </a:lnTo>
                  <a:lnTo>
                    <a:pt x="3106" y="2075"/>
                  </a:lnTo>
                  <a:lnTo>
                    <a:pt x="3112" y="2080"/>
                  </a:lnTo>
                  <a:lnTo>
                    <a:pt x="3118" y="2076"/>
                  </a:lnTo>
                  <a:lnTo>
                    <a:pt x="3123" y="2100"/>
                  </a:lnTo>
                  <a:lnTo>
                    <a:pt x="3121" y="2133"/>
                  </a:lnTo>
                  <a:lnTo>
                    <a:pt x="3117" y="2150"/>
                  </a:lnTo>
                  <a:lnTo>
                    <a:pt x="3116" y="2169"/>
                  </a:lnTo>
                  <a:lnTo>
                    <a:pt x="3121" y="2178"/>
                  </a:lnTo>
                  <a:lnTo>
                    <a:pt x="3123" y="2191"/>
                  </a:lnTo>
                  <a:lnTo>
                    <a:pt x="3123" y="2211"/>
                  </a:lnTo>
                  <a:lnTo>
                    <a:pt x="3127" y="2244"/>
                  </a:lnTo>
                  <a:lnTo>
                    <a:pt x="3122" y="2252"/>
                  </a:lnTo>
                  <a:lnTo>
                    <a:pt x="3121" y="2271"/>
                  </a:lnTo>
                  <a:lnTo>
                    <a:pt x="3124" y="2278"/>
                  </a:lnTo>
                  <a:lnTo>
                    <a:pt x="3129" y="2281"/>
                  </a:lnTo>
                  <a:lnTo>
                    <a:pt x="3132" y="2287"/>
                  </a:lnTo>
                  <a:lnTo>
                    <a:pt x="3139" y="2298"/>
                  </a:lnTo>
                  <a:lnTo>
                    <a:pt x="3148" y="2302"/>
                  </a:lnTo>
                  <a:lnTo>
                    <a:pt x="3156" y="2310"/>
                  </a:lnTo>
                  <a:lnTo>
                    <a:pt x="3160" y="2320"/>
                  </a:lnTo>
                  <a:lnTo>
                    <a:pt x="3168" y="2331"/>
                  </a:lnTo>
                  <a:lnTo>
                    <a:pt x="3168" y="2332"/>
                  </a:lnTo>
                  <a:lnTo>
                    <a:pt x="3155" y="2335"/>
                  </a:lnTo>
                  <a:lnTo>
                    <a:pt x="3135" y="2345"/>
                  </a:lnTo>
                  <a:lnTo>
                    <a:pt x="3130" y="2350"/>
                  </a:lnTo>
                  <a:lnTo>
                    <a:pt x="3130" y="2352"/>
                  </a:lnTo>
                  <a:lnTo>
                    <a:pt x="3162" y="2343"/>
                  </a:lnTo>
                  <a:lnTo>
                    <a:pt x="3172" y="2344"/>
                  </a:lnTo>
                  <a:lnTo>
                    <a:pt x="3179" y="2348"/>
                  </a:lnTo>
                  <a:lnTo>
                    <a:pt x="3207" y="2376"/>
                  </a:lnTo>
                  <a:lnTo>
                    <a:pt x="3212" y="2386"/>
                  </a:lnTo>
                  <a:lnTo>
                    <a:pt x="3216" y="2403"/>
                  </a:lnTo>
                  <a:lnTo>
                    <a:pt x="3212" y="2411"/>
                  </a:lnTo>
                  <a:lnTo>
                    <a:pt x="3189" y="2438"/>
                  </a:lnTo>
                  <a:lnTo>
                    <a:pt x="3213" y="2420"/>
                  </a:lnTo>
                  <a:lnTo>
                    <a:pt x="3217" y="2414"/>
                  </a:lnTo>
                  <a:lnTo>
                    <a:pt x="3223" y="2413"/>
                  </a:lnTo>
                  <a:lnTo>
                    <a:pt x="3235" y="2424"/>
                  </a:lnTo>
                  <a:lnTo>
                    <a:pt x="3243" y="2425"/>
                  </a:lnTo>
                  <a:lnTo>
                    <a:pt x="3257" y="2436"/>
                  </a:lnTo>
                  <a:lnTo>
                    <a:pt x="3261" y="2435"/>
                  </a:lnTo>
                  <a:lnTo>
                    <a:pt x="3257" y="2408"/>
                  </a:lnTo>
                  <a:lnTo>
                    <a:pt x="3260" y="2402"/>
                  </a:lnTo>
                  <a:lnTo>
                    <a:pt x="3267" y="2402"/>
                  </a:lnTo>
                  <a:lnTo>
                    <a:pt x="3268" y="2395"/>
                  </a:lnTo>
                  <a:lnTo>
                    <a:pt x="3268" y="2389"/>
                  </a:lnTo>
                  <a:lnTo>
                    <a:pt x="3276" y="2387"/>
                  </a:lnTo>
                  <a:lnTo>
                    <a:pt x="3283" y="2387"/>
                  </a:lnTo>
                  <a:lnTo>
                    <a:pt x="3283" y="2392"/>
                  </a:lnTo>
                  <a:lnTo>
                    <a:pt x="3295" y="2400"/>
                  </a:lnTo>
                  <a:lnTo>
                    <a:pt x="3299" y="2420"/>
                  </a:lnTo>
                  <a:lnTo>
                    <a:pt x="3305" y="2417"/>
                  </a:lnTo>
                  <a:lnTo>
                    <a:pt x="3311" y="2413"/>
                  </a:lnTo>
                  <a:lnTo>
                    <a:pt x="3311" y="2406"/>
                  </a:lnTo>
                  <a:lnTo>
                    <a:pt x="3315" y="2403"/>
                  </a:lnTo>
                  <a:lnTo>
                    <a:pt x="3316" y="2397"/>
                  </a:lnTo>
                  <a:lnTo>
                    <a:pt x="3309" y="2393"/>
                  </a:lnTo>
                  <a:lnTo>
                    <a:pt x="3298" y="2377"/>
                  </a:lnTo>
                  <a:lnTo>
                    <a:pt x="3295" y="2370"/>
                  </a:lnTo>
                  <a:lnTo>
                    <a:pt x="3307" y="2367"/>
                  </a:lnTo>
                  <a:lnTo>
                    <a:pt x="3309" y="2364"/>
                  </a:lnTo>
                  <a:lnTo>
                    <a:pt x="3316" y="2358"/>
                  </a:lnTo>
                  <a:lnTo>
                    <a:pt x="3320" y="2348"/>
                  </a:lnTo>
                  <a:lnTo>
                    <a:pt x="3324" y="2342"/>
                  </a:lnTo>
                  <a:lnTo>
                    <a:pt x="3331" y="2337"/>
                  </a:lnTo>
                  <a:lnTo>
                    <a:pt x="3349" y="2338"/>
                  </a:lnTo>
                  <a:lnTo>
                    <a:pt x="3354" y="2336"/>
                  </a:lnTo>
                  <a:lnTo>
                    <a:pt x="3354" y="2332"/>
                  </a:lnTo>
                  <a:lnTo>
                    <a:pt x="3339" y="2335"/>
                  </a:lnTo>
                  <a:lnTo>
                    <a:pt x="3332" y="2333"/>
                  </a:lnTo>
                  <a:lnTo>
                    <a:pt x="3324" y="2328"/>
                  </a:lnTo>
                  <a:lnTo>
                    <a:pt x="3322" y="2319"/>
                  </a:lnTo>
                  <a:lnTo>
                    <a:pt x="3320" y="2314"/>
                  </a:lnTo>
                  <a:lnTo>
                    <a:pt x="3313" y="2311"/>
                  </a:lnTo>
                  <a:lnTo>
                    <a:pt x="3307" y="2294"/>
                  </a:lnTo>
                  <a:lnTo>
                    <a:pt x="3310" y="2291"/>
                  </a:lnTo>
                  <a:lnTo>
                    <a:pt x="3311" y="2284"/>
                  </a:lnTo>
                  <a:lnTo>
                    <a:pt x="3307" y="2282"/>
                  </a:lnTo>
                  <a:lnTo>
                    <a:pt x="3304" y="2239"/>
                  </a:lnTo>
                  <a:lnTo>
                    <a:pt x="3301" y="2230"/>
                  </a:lnTo>
                  <a:lnTo>
                    <a:pt x="3300" y="2205"/>
                  </a:lnTo>
                  <a:lnTo>
                    <a:pt x="3301" y="2195"/>
                  </a:lnTo>
                  <a:lnTo>
                    <a:pt x="3299" y="2184"/>
                  </a:lnTo>
                  <a:lnTo>
                    <a:pt x="3295" y="2175"/>
                  </a:lnTo>
                  <a:lnTo>
                    <a:pt x="3288" y="2165"/>
                  </a:lnTo>
                  <a:lnTo>
                    <a:pt x="3276" y="2139"/>
                  </a:lnTo>
                  <a:lnTo>
                    <a:pt x="3272" y="2133"/>
                  </a:lnTo>
                  <a:lnTo>
                    <a:pt x="3263" y="2131"/>
                  </a:lnTo>
                  <a:lnTo>
                    <a:pt x="3260" y="2128"/>
                  </a:lnTo>
                  <a:lnTo>
                    <a:pt x="3277" y="2120"/>
                  </a:lnTo>
                  <a:lnTo>
                    <a:pt x="3304" y="2104"/>
                  </a:lnTo>
                  <a:lnTo>
                    <a:pt x="3317" y="2097"/>
                  </a:lnTo>
                  <a:lnTo>
                    <a:pt x="3344" y="2075"/>
                  </a:lnTo>
                  <a:lnTo>
                    <a:pt x="3356" y="2069"/>
                  </a:lnTo>
                  <a:lnTo>
                    <a:pt x="3370" y="2055"/>
                  </a:lnTo>
                  <a:lnTo>
                    <a:pt x="3383" y="2041"/>
                  </a:lnTo>
                  <a:lnTo>
                    <a:pt x="3370" y="2049"/>
                  </a:lnTo>
                  <a:lnTo>
                    <a:pt x="3385" y="2030"/>
                  </a:lnTo>
                  <a:lnTo>
                    <a:pt x="3406" y="1993"/>
                  </a:lnTo>
                  <a:lnTo>
                    <a:pt x="3412" y="1980"/>
                  </a:lnTo>
                  <a:lnTo>
                    <a:pt x="3417" y="1976"/>
                  </a:lnTo>
                  <a:lnTo>
                    <a:pt x="3425" y="1976"/>
                  </a:lnTo>
                  <a:lnTo>
                    <a:pt x="3433" y="1983"/>
                  </a:lnTo>
                  <a:lnTo>
                    <a:pt x="3443" y="1978"/>
                  </a:lnTo>
                  <a:lnTo>
                    <a:pt x="3446" y="1971"/>
                  </a:lnTo>
                  <a:lnTo>
                    <a:pt x="3440" y="1970"/>
                  </a:lnTo>
                  <a:lnTo>
                    <a:pt x="3435" y="1947"/>
                  </a:lnTo>
                  <a:lnTo>
                    <a:pt x="3432" y="1941"/>
                  </a:lnTo>
                  <a:lnTo>
                    <a:pt x="3423" y="1961"/>
                  </a:lnTo>
                  <a:lnTo>
                    <a:pt x="3420" y="1969"/>
                  </a:lnTo>
                  <a:lnTo>
                    <a:pt x="3417" y="1965"/>
                  </a:lnTo>
                  <a:lnTo>
                    <a:pt x="3417" y="1944"/>
                  </a:lnTo>
                  <a:lnTo>
                    <a:pt x="3415" y="1920"/>
                  </a:lnTo>
                  <a:lnTo>
                    <a:pt x="3411" y="1900"/>
                  </a:lnTo>
                  <a:lnTo>
                    <a:pt x="3407" y="1894"/>
                  </a:lnTo>
                  <a:lnTo>
                    <a:pt x="3405" y="1888"/>
                  </a:lnTo>
                  <a:lnTo>
                    <a:pt x="3404" y="1869"/>
                  </a:lnTo>
                  <a:lnTo>
                    <a:pt x="3394" y="1834"/>
                  </a:lnTo>
                  <a:lnTo>
                    <a:pt x="3385" y="1804"/>
                  </a:lnTo>
                  <a:lnTo>
                    <a:pt x="3384" y="1793"/>
                  </a:lnTo>
                  <a:lnTo>
                    <a:pt x="3377" y="1779"/>
                  </a:lnTo>
                  <a:lnTo>
                    <a:pt x="3377" y="1775"/>
                  </a:lnTo>
                  <a:lnTo>
                    <a:pt x="3376" y="1771"/>
                  </a:lnTo>
                  <a:lnTo>
                    <a:pt x="3367" y="1771"/>
                  </a:lnTo>
                  <a:lnTo>
                    <a:pt x="3349" y="1761"/>
                  </a:lnTo>
                  <a:lnTo>
                    <a:pt x="3344" y="1755"/>
                  </a:lnTo>
                  <a:lnTo>
                    <a:pt x="3323" y="1739"/>
                  </a:lnTo>
                  <a:lnTo>
                    <a:pt x="3310" y="1725"/>
                  </a:lnTo>
                  <a:lnTo>
                    <a:pt x="3307" y="1717"/>
                  </a:lnTo>
                  <a:lnTo>
                    <a:pt x="3311" y="1714"/>
                  </a:lnTo>
                  <a:lnTo>
                    <a:pt x="3309" y="1706"/>
                  </a:lnTo>
                  <a:lnTo>
                    <a:pt x="3307" y="1697"/>
                  </a:lnTo>
                  <a:lnTo>
                    <a:pt x="3309" y="1688"/>
                  </a:lnTo>
                  <a:lnTo>
                    <a:pt x="3315" y="1687"/>
                  </a:lnTo>
                  <a:lnTo>
                    <a:pt x="3328" y="1678"/>
                  </a:lnTo>
                  <a:lnTo>
                    <a:pt x="3346" y="1678"/>
                  </a:lnTo>
                  <a:lnTo>
                    <a:pt x="3350" y="1671"/>
                  </a:lnTo>
                  <a:lnTo>
                    <a:pt x="3365" y="1670"/>
                  </a:lnTo>
                  <a:lnTo>
                    <a:pt x="3365" y="1658"/>
                  </a:lnTo>
                  <a:lnTo>
                    <a:pt x="3360" y="1654"/>
                  </a:lnTo>
                  <a:lnTo>
                    <a:pt x="3359" y="1644"/>
                  </a:lnTo>
                  <a:lnTo>
                    <a:pt x="3365" y="1632"/>
                  </a:lnTo>
                  <a:lnTo>
                    <a:pt x="3377" y="1637"/>
                  </a:lnTo>
                  <a:lnTo>
                    <a:pt x="3382" y="1640"/>
                  </a:lnTo>
                  <a:lnTo>
                    <a:pt x="3400" y="1636"/>
                  </a:lnTo>
                  <a:lnTo>
                    <a:pt x="3385" y="1631"/>
                  </a:lnTo>
                  <a:lnTo>
                    <a:pt x="3381" y="1625"/>
                  </a:lnTo>
                  <a:lnTo>
                    <a:pt x="3382" y="1614"/>
                  </a:lnTo>
                  <a:lnTo>
                    <a:pt x="3383" y="1609"/>
                  </a:lnTo>
                  <a:lnTo>
                    <a:pt x="3387" y="1609"/>
                  </a:lnTo>
                  <a:lnTo>
                    <a:pt x="3394" y="1594"/>
                  </a:lnTo>
                  <a:lnTo>
                    <a:pt x="3387" y="1598"/>
                  </a:lnTo>
                  <a:lnTo>
                    <a:pt x="3365" y="1595"/>
                  </a:lnTo>
                  <a:lnTo>
                    <a:pt x="3365" y="1586"/>
                  </a:lnTo>
                  <a:lnTo>
                    <a:pt x="3370" y="1588"/>
                  </a:lnTo>
                  <a:lnTo>
                    <a:pt x="3376" y="1584"/>
                  </a:lnTo>
                  <a:lnTo>
                    <a:pt x="3378" y="1576"/>
                  </a:lnTo>
                  <a:lnTo>
                    <a:pt x="3372" y="1567"/>
                  </a:lnTo>
                  <a:lnTo>
                    <a:pt x="3370" y="1566"/>
                  </a:lnTo>
                  <a:lnTo>
                    <a:pt x="3361" y="1549"/>
                  </a:lnTo>
                  <a:lnTo>
                    <a:pt x="3366" y="1531"/>
                  </a:lnTo>
                  <a:lnTo>
                    <a:pt x="3360" y="1528"/>
                  </a:lnTo>
                  <a:lnTo>
                    <a:pt x="3360" y="1521"/>
                  </a:lnTo>
                  <a:lnTo>
                    <a:pt x="3378" y="1516"/>
                  </a:lnTo>
                  <a:lnTo>
                    <a:pt x="3377" y="1514"/>
                  </a:lnTo>
                  <a:lnTo>
                    <a:pt x="3368" y="1514"/>
                  </a:lnTo>
                  <a:lnTo>
                    <a:pt x="3362" y="1510"/>
                  </a:lnTo>
                  <a:lnTo>
                    <a:pt x="3355" y="1514"/>
                  </a:lnTo>
                  <a:lnTo>
                    <a:pt x="3348" y="1512"/>
                  </a:lnTo>
                  <a:lnTo>
                    <a:pt x="3340" y="1504"/>
                  </a:lnTo>
                  <a:lnTo>
                    <a:pt x="3340" y="1493"/>
                  </a:lnTo>
                  <a:lnTo>
                    <a:pt x="3351" y="1477"/>
                  </a:lnTo>
                  <a:lnTo>
                    <a:pt x="3355" y="1460"/>
                  </a:lnTo>
                  <a:lnTo>
                    <a:pt x="3362" y="1454"/>
                  </a:lnTo>
                  <a:lnTo>
                    <a:pt x="3361" y="1442"/>
                  </a:lnTo>
                  <a:lnTo>
                    <a:pt x="3365" y="1440"/>
                  </a:lnTo>
                  <a:lnTo>
                    <a:pt x="3370" y="1432"/>
                  </a:lnTo>
                  <a:lnTo>
                    <a:pt x="3371" y="1423"/>
                  </a:lnTo>
                  <a:lnTo>
                    <a:pt x="3378" y="1421"/>
                  </a:lnTo>
                  <a:lnTo>
                    <a:pt x="3379" y="1403"/>
                  </a:lnTo>
                  <a:lnTo>
                    <a:pt x="3376" y="1410"/>
                  </a:lnTo>
                  <a:lnTo>
                    <a:pt x="3367" y="1414"/>
                  </a:lnTo>
                  <a:lnTo>
                    <a:pt x="3361" y="1407"/>
                  </a:lnTo>
                  <a:lnTo>
                    <a:pt x="3353" y="1406"/>
                  </a:lnTo>
                  <a:lnTo>
                    <a:pt x="3344" y="1396"/>
                  </a:lnTo>
                  <a:lnTo>
                    <a:pt x="3343" y="1385"/>
                  </a:lnTo>
                  <a:lnTo>
                    <a:pt x="3338" y="1376"/>
                  </a:lnTo>
                  <a:lnTo>
                    <a:pt x="3337" y="1361"/>
                  </a:lnTo>
                  <a:lnTo>
                    <a:pt x="3337" y="1349"/>
                  </a:lnTo>
                  <a:lnTo>
                    <a:pt x="3338" y="1344"/>
                  </a:lnTo>
                  <a:lnTo>
                    <a:pt x="3349" y="1338"/>
                  </a:lnTo>
                  <a:lnTo>
                    <a:pt x="3360" y="1318"/>
                  </a:lnTo>
                  <a:lnTo>
                    <a:pt x="3368" y="1310"/>
                  </a:lnTo>
                  <a:lnTo>
                    <a:pt x="3374" y="1306"/>
                  </a:lnTo>
                  <a:lnTo>
                    <a:pt x="3376" y="1314"/>
                  </a:lnTo>
                  <a:lnTo>
                    <a:pt x="3384" y="1312"/>
                  </a:lnTo>
                  <a:lnTo>
                    <a:pt x="3410" y="1314"/>
                  </a:lnTo>
                  <a:lnTo>
                    <a:pt x="3439" y="1321"/>
                  </a:lnTo>
                  <a:lnTo>
                    <a:pt x="3444" y="1326"/>
                  </a:lnTo>
                  <a:lnTo>
                    <a:pt x="3445" y="1328"/>
                  </a:lnTo>
                  <a:lnTo>
                    <a:pt x="3454" y="1332"/>
                  </a:lnTo>
                  <a:lnTo>
                    <a:pt x="3471" y="1334"/>
                  </a:lnTo>
                  <a:lnTo>
                    <a:pt x="3477" y="1338"/>
                  </a:lnTo>
                  <a:lnTo>
                    <a:pt x="3475" y="1346"/>
                  </a:lnTo>
                  <a:lnTo>
                    <a:pt x="3477" y="1348"/>
                  </a:lnTo>
                  <a:lnTo>
                    <a:pt x="3487" y="1342"/>
                  </a:lnTo>
                  <a:lnTo>
                    <a:pt x="3503" y="1340"/>
                  </a:lnTo>
                  <a:lnTo>
                    <a:pt x="3506" y="1348"/>
                  </a:lnTo>
                  <a:lnTo>
                    <a:pt x="3504" y="1354"/>
                  </a:lnTo>
                  <a:lnTo>
                    <a:pt x="3522" y="1354"/>
                  </a:lnTo>
                  <a:lnTo>
                    <a:pt x="3521" y="1348"/>
                  </a:lnTo>
                  <a:lnTo>
                    <a:pt x="3526" y="1343"/>
                  </a:lnTo>
                  <a:lnTo>
                    <a:pt x="3559" y="1331"/>
                  </a:lnTo>
                  <a:lnTo>
                    <a:pt x="3571" y="1320"/>
                  </a:lnTo>
                  <a:lnTo>
                    <a:pt x="3603" y="1337"/>
                  </a:lnTo>
                  <a:lnTo>
                    <a:pt x="3611" y="1349"/>
                  </a:lnTo>
                  <a:lnTo>
                    <a:pt x="3625" y="1355"/>
                  </a:lnTo>
                  <a:lnTo>
                    <a:pt x="3634" y="1356"/>
                  </a:lnTo>
                  <a:lnTo>
                    <a:pt x="3637" y="1361"/>
                  </a:lnTo>
                  <a:lnTo>
                    <a:pt x="3638" y="1370"/>
                  </a:lnTo>
                  <a:lnTo>
                    <a:pt x="3626" y="1395"/>
                  </a:lnTo>
                  <a:lnTo>
                    <a:pt x="3629" y="1392"/>
                  </a:lnTo>
                  <a:lnTo>
                    <a:pt x="3637" y="1394"/>
                  </a:lnTo>
                  <a:lnTo>
                    <a:pt x="3639" y="1389"/>
                  </a:lnTo>
                  <a:lnTo>
                    <a:pt x="3639" y="1379"/>
                  </a:lnTo>
                  <a:lnTo>
                    <a:pt x="3645" y="1378"/>
                  </a:lnTo>
                  <a:lnTo>
                    <a:pt x="3654" y="1382"/>
                  </a:lnTo>
                  <a:lnTo>
                    <a:pt x="3654" y="1396"/>
                  </a:lnTo>
                  <a:lnTo>
                    <a:pt x="3661" y="1405"/>
                  </a:lnTo>
                  <a:lnTo>
                    <a:pt x="3664" y="1411"/>
                  </a:lnTo>
                  <a:lnTo>
                    <a:pt x="3655" y="1416"/>
                  </a:lnTo>
                  <a:lnTo>
                    <a:pt x="3658" y="1425"/>
                  </a:lnTo>
                  <a:lnTo>
                    <a:pt x="3666" y="1421"/>
                  </a:lnTo>
                  <a:lnTo>
                    <a:pt x="3670" y="1414"/>
                  </a:lnTo>
                  <a:lnTo>
                    <a:pt x="3677" y="1412"/>
                  </a:lnTo>
                  <a:lnTo>
                    <a:pt x="3686" y="1414"/>
                  </a:lnTo>
                  <a:lnTo>
                    <a:pt x="3692" y="1420"/>
                  </a:lnTo>
                  <a:lnTo>
                    <a:pt x="3687" y="1427"/>
                  </a:lnTo>
                  <a:lnTo>
                    <a:pt x="3682" y="1429"/>
                  </a:lnTo>
                  <a:lnTo>
                    <a:pt x="3676" y="1434"/>
                  </a:lnTo>
                  <a:lnTo>
                    <a:pt x="3676" y="1444"/>
                  </a:lnTo>
                  <a:lnTo>
                    <a:pt x="3679" y="1449"/>
                  </a:lnTo>
                  <a:lnTo>
                    <a:pt x="3683" y="1456"/>
                  </a:lnTo>
                  <a:lnTo>
                    <a:pt x="3692" y="1459"/>
                  </a:lnTo>
                  <a:lnTo>
                    <a:pt x="3689" y="1465"/>
                  </a:lnTo>
                  <a:lnTo>
                    <a:pt x="3690" y="1468"/>
                  </a:lnTo>
                  <a:lnTo>
                    <a:pt x="3708" y="1465"/>
                  </a:lnTo>
                  <a:lnTo>
                    <a:pt x="3717" y="1467"/>
                  </a:lnTo>
                  <a:lnTo>
                    <a:pt x="3721" y="1477"/>
                  </a:lnTo>
                  <a:lnTo>
                    <a:pt x="3726" y="1486"/>
                  </a:lnTo>
                  <a:lnTo>
                    <a:pt x="3732" y="1478"/>
                  </a:lnTo>
                  <a:lnTo>
                    <a:pt x="3747" y="1483"/>
                  </a:lnTo>
                  <a:lnTo>
                    <a:pt x="3759" y="1477"/>
                  </a:lnTo>
                  <a:lnTo>
                    <a:pt x="3764" y="1483"/>
                  </a:lnTo>
                  <a:lnTo>
                    <a:pt x="3766" y="1490"/>
                  </a:lnTo>
                  <a:lnTo>
                    <a:pt x="3765" y="1498"/>
                  </a:lnTo>
                  <a:lnTo>
                    <a:pt x="3770" y="1499"/>
                  </a:lnTo>
                  <a:lnTo>
                    <a:pt x="3789" y="1489"/>
                  </a:lnTo>
                  <a:lnTo>
                    <a:pt x="3788" y="1482"/>
                  </a:lnTo>
                  <a:lnTo>
                    <a:pt x="3795" y="1478"/>
                  </a:lnTo>
                  <a:lnTo>
                    <a:pt x="3806" y="1495"/>
                  </a:lnTo>
                  <a:lnTo>
                    <a:pt x="3806" y="1501"/>
                  </a:lnTo>
                  <a:lnTo>
                    <a:pt x="3805" y="1506"/>
                  </a:lnTo>
                  <a:lnTo>
                    <a:pt x="3801" y="1512"/>
                  </a:lnTo>
                  <a:lnTo>
                    <a:pt x="3793" y="1520"/>
                  </a:lnTo>
                  <a:lnTo>
                    <a:pt x="3793" y="1527"/>
                  </a:lnTo>
                  <a:lnTo>
                    <a:pt x="3791" y="1536"/>
                  </a:lnTo>
                  <a:lnTo>
                    <a:pt x="3793" y="1544"/>
                  </a:lnTo>
                  <a:lnTo>
                    <a:pt x="3792" y="1550"/>
                  </a:lnTo>
                  <a:lnTo>
                    <a:pt x="3797" y="1551"/>
                  </a:lnTo>
                  <a:lnTo>
                    <a:pt x="3799" y="1566"/>
                  </a:lnTo>
                  <a:lnTo>
                    <a:pt x="3808" y="1583"/>
                  </a:lnTo>
                  <a:lnTo>
                    <a:pt x="3794" y="1584"/>
                  </a:lnTo>
                  <a:lnTo>
                    <a:pt x="3793" y="1589"/>
                  </a:lnTo>
                  <a:lnTo>
                    <a:pt x="3789" y="1593"/>
                  </a:lnTo>
                  <a:lnTo>
                    <a:pt x="3777" y="1593"/>
                  </a:lnTo>
                  <a:lnTo>
                    <a:pt x="3769" y="1590"/>
                  </a:lnTo>
                  <a:lnTo>
                    <a:pt x="3751" y="1590"/>
                  </a:lnTo>
                  <a:lnTo>
                    <a:pt x="3736" y="1589"/>
                  </a:lnTo>
                  <a:lnTo>
                    <a:pt x="3725" y="1582"/>
                  </a:lnTo>
                  <a:lnTo>
                    <a:pt x="3715" y="1583"/>
                  </a:lnTo>
                  <a:lnTo>
                    <a:pt x="3710" y="1587"/>
                  </a:lnTo>
                  <a:lnTo>
                    <a:pt x="3728" y="1589"/>
                  </a:lnTo>
                  <a:lnTo>
                    <a:pt x="3745" y="1600"/>
                  </a:lnTo>
                  <a:lnTo>
                    <a:pt x="3781" y="1599"/>
                  </a:lnTo>
                  <a:lnTo>
                    <a:pt x="3793" y="1604"/>
                  </a:lnTo>
                  <a:lnTo>
                    <a:pt x="3805" y="1614"/>
                  </a:lnTo>
                  <a:lnTo>
                    <a:pt x="3806" y="1623"/>
                  </a:lnTo>
                  <a:lnTo>
                    <a:pt x="3805" y="1626"/>
                  </a:lnTo>
                  <a:lnTo>
                    <a:pt x="3808" y="1632"/>
                  </a:lnTo>
                  <a:lnTo>
                    <a:pt x="3794" y="1661"/>
                  </a:lnTo>
                  <a:lnTo>
                    <a:pt x="3797" y="1665"/>
                  </a:lnTo>
                  <a:lnTo>
                    <a:pt x="3812" y="1661"/>
                  </a:lnTo>
                  <a:lnTo>
                    <a:pt x="3819" y="1665"/>
                  </a:lnTo>
                  <a:lnTo>
                    <a:pt x="3816" y="1670"/>
                  </a:lnTo>
                  <a:lnTo>
                    <a:pt x="3804" y="1678"/>
                  </a:lnTo>
                  <a:lnTo>
                    <a:pt x="3805" y="1683"/>
                  </a:lnTo>
                  <a:lnTo>
                    <a:pt x="3815" y="1683"/>
                  </a:lnTo>
                  <a:lnTo>
                    <a:pt x="3819" y="1690"/>
                  </a:lnTo>
                  <a:lnTo>
                    <a:pt x="3819" y="1695"/>
                  </a:lnTo>
                  <a:lnTo>
                    <a:pt x="3816" y="1698"/>
                  </a:lnTo>
                  <a:lnTo>
                    <a:pt x="3811" y="1698"/>
                  </a:lnTo>
                  <a:lnTo>
                    <a:pt x="3810" y="1694"/>
                  </a:lnTo>
                  <a:lnTo>
                    <a:pt x="3805" y="1701"/>
                  </a:lnTo>
                  <a:lnTo>
                    <a:pt x="3793" y="1712"/>
                  </a:lnTo>
                  <a:lnTo>
                    <a:pt x="3791" y="1703"/>
                  </a:lnTo>
                  <a:lnTo>
                    <a:pt x="3784" y="1697"/>
                  </a:lnTo>
                  <a:lnTo>
                    <a:pt x="3775" y="1698"/>
                  </a:lnTo>
                  <a:lnTo>
                    <a:pt x="3782" y="1710"/>
                  </a:lnTo>
                  <a:lnTo>
                    <a:pt x="3781" y="1716"/>
                  </a:lnTo>
                  <a:lnTo>
                    <a:pt x="3761" y="1721"/>
                  </a:lnTo>
                  <a:lnTo>
                    <a:pt x="3767" y="1725"/>
                  </a:lnTo>
                  <a:lnTo>
                    <a:pt x="3776" y="1725"/>
                  </a:lnTo>
                  <a:lnTo>
                    <a:pt x="3782" y="1726"/>
                  </a:lnTo>
                  <a:lnTo>
                    <a:pt x="3788" y="1733"/>
                  </a:lnTo>
                  <a:lnTo>
                    <a:pt x="3805" y="1716"/>
                  </a:lnTo>
                  <a:lnTo>
                    <a:pt x="3812" y="1711"/>
                  </a:lnTo>
                  <a:lnTo>
                    <a:pt x="3826" y="1711"/>
                  </a:lnTo>
                  <a:lnTo>
                    <a:pt x="3836" y="1708"/>
                  </a:lnTo>
                  <a:lnTo>
                    <a:pt x="3849" y="1706"/>
                  </a:lnTo>
                  <a:lnTo>
                    <a:pt x="3859" y="1711"/>
                  </a:lnTo>
                  <a:lnTo>
                    <a:pt x="3865" y="1734"/>
                  </a:lnTo>
                  <a:lnTo>
                    <a:pt x="3869" y="1739"/>
                  </a:lnTo>
                  <a:lnTo>
                    <a:pt x="3871" y="1754"/>
                  </a:lnTo>
                  <a:lnTo>
                    <a:pt x="3866" y="1783"/>
                  </a:lnTo>
                  <a:lnTo>
                    <a:pt x="3852" y="1795"/>
                  </a:lnTo>
                  <a:lnTo>
                    <a:pt x="3815" y="1815"/>
                  </a:lnTo>
                  <a:lnTo>
                    <a:pt x="3845" y="1803"/>
                  </a:lnTo>
                  <a:lnTo>
                    <a:pt x="3866" y="1788"/>
                  </a:lnTo>
                  <a:lnTo>
                    <a:pt x="3872" y="1775"/>
                  </a:lnTo>
                  <a:lnTo>
                    <a:pt x="3878" y="1748"/>
                  </a:lnTo>
                  <a:lnTo>
                    <a:pt x="3887" y="1737"/>
                  </a:lnTo>
                  <a:lnTo>
                    <a:pt x="3886" y="1758"/>
                  </a:lnTo>
                  <a:lnTo>
                    <a:pt x="3884" y="1764"/>
                  </a:lnTo>
                  <a:lnTo>
                    <a:pt x="3893" y="1753"/>
                  </a:lnTo>
                  <a:lnTo>
                    <a:pt x="3895" y="1762"/>
                  </a:lnTo>
                  <a:lnTo>
                    <a:pt x="3893" y="1770"/>
                  </a:lnTo>
                  <a:lnTo>
                    <a:pt x="3894" y="1784"/>
                  </a:lnTo>
                  <a:lnTo>
                    <a:pt x="3897" y="1788"/>
                  </a:lnTo>
                  <a:lnTo>
                    <a:pt x="3904" y="1772"/>
                  </a:lnTo>
                  <a:lnTo>
                    <a:pt x="3933" y="1754"/>
                  </a:lnTo>
                  <a:lnTo>
                    <a:pt x="3954" y="1748"/>
                  </a:lnTo>
                  <a:lnTo>
                    <a:pt x="3955" y="1734"/>
                  </a:lnTo>
                  <a:lnTo>
                    <a:pt x="3961" y="1722"/>
                  </a:lnTo>
                  <a:lnTo>
                    <a:pt x="3967" y="1714"/>
                  </a:lnTo>
                  <a:lnTo>
                    <a:pt x="3976" y="1722"/>
                  </a:lnTo>
                  <a:lnTo>
                    <a:pt x="3987" y="1727"/>
                  </a:lnTo>
                  <a:lnTo>
                    <a:pt x="3991" y="1737"/>
                  </a:lnTo>
                  <a:lnTo>
                    <a:pt x="3986" y="1755"/>
                  </a:lnTo>
                  <a:lnTo>
                    <a:pt x="3989" y="1749"/>
                  </a:lnTo>
                  <a:lnTo>
                    <a:pt x="3998" y="1728"/>
                  </a:lnTo>
                  <a:lnTo>
                    <a:pt x="3992" y="1718"/>
                  </a:lnTo>
                  <a:lnTo>
                    <a:pt x="3984" y="1712"/>
                  </a:lnTo>
                  <a:lnTo>
                    <a:pt x="3982" y="1705"/>
                  </a:lnTo>
                  <a:lnTo>
                    <a:pt x="3992" y="1714"/>
                  </a:lnTo>
                  <a:lnTo>
                    <a:pt x="3997" y="1711"/>
                  </a:lnTo>
                  <a:lnTo>
                    <a:pt x="4002" y="1705"/>
                  </a:lnTo>
                  <a:lnTo>
                    <a:pt x="3998" y="1701"/>
                  </a:lnTo>
                  <a:lnTo>
                    <a:pt x="3999" y="1693"/>
                  </a:lnTo>
                  <a:lnTo>
                    <a:pt x="4008" y="1694"/>
                  </a:lnTo>
                  <a:lnTo>
                    <a:pt x="4010" y="1681"/>
                  </a:lnTo>
                  <a:lnTo>
                    <a:pt x="4005" y="1667"/>
                  </a:lnTo>
                  <a:lnTo>
                    <a:pt x="4011" y="1673"/>
                  </a:lnTo>
                  <a:lnTo>
                    <a:pt x="4015" y="1665"/>
                  </a:lnTo>
                  <a:lnTo>
                    <a:pt x="4022" y="1660"/>
                  </a:lnTo>
                  <a:lnTo>
                    <a:pt x="4022" y="1653"/>
                  </a:lnTo>
                  <a:lnTo>
                    <a:pt x="4031" y="1648"/>
                  </a:lnTo>
                  <a:lnTo>
                    <a:pt x="4024" y="1636"/>
                  </a:lnTo>
                  <a:lnTo>
                    <a:pt x="4016" y="1628"/>
                  </a:lnTo>
                  <a:lnTo>
                    <a:pt x="4013" y="1620"/>
                  </a:lnTo>
                  <a:lnTo>
                    <a:pt x="4017" y="1607"/>
                  </a:lnTo>
                  <a:lnTo>
                    <a:pt x="4031" y="1586"/>
                  </a:lnTo>
                  <a:lnTo>
                    <a:pt x="4038" y="1581"/>
                  </a:lnTo>
                  <a:lnTo>
                    <a:pt x="4045" y="1572"/>
                  </a:lnTo>
                  <a:lnTo>
                    <a:pt x="4045" y="1571"/>
                  </a:lnTo>
                  <a:lnTo>
                    <a:pt x="4050" y="1560"/>
                  </a:lnTo>
                  <a:lnTo>
                    <a:pt x="4059" y="1559"/>
                  </a:lnTo>
                  <a:lnTo>
                    <a:pt x="4067" y="1561"/>
                  </a:lnTo>
                  <a:lnTo>
                    <a:pt x="4071" y="1566"/>
                  </a:lnTo>
                  <a:lnTo>
                    <a:pt x="4066" y="1572"/>
                  </a:lnTo>
                  <a:lnTo>
                    <a:pt x="4074" y="1573"/>
                  </a:lnTo>
                  <a:lnTo>
                    <a:pt x="4074" y="1582"/>
                  </a:lnTo>
                  <a:lnTo>
                    <a:pt x="4076" y="1589"/>
                  </a:lnTo>
                  <a:lnTo>
                    <a:pt x="4076" y="1600"/>
                  </a:lnTo>
                  <a:lnTo>
                    <a:pt x="4071" y="1606"/>
                  </a:lnTo>
                  <a:lnTo>
                    <a:pt x="4078" y="1601"/>
                  </a:lnTo>
                  <a:lnTo>
                    <a:pt x="4085" y="1606"/>
                  </a:lnTo>
                  <a:lnTo>
                    <a:pt x="4083" y="1628"/>
                  </a:lnTo>
                  <a:lnTo>
                    <a:pt x="4094" y="1629"/>
                  </a:lnTo>
                  <a:lnTo>
                    <a:pt x="4089" y="1632"/>
                  </a:lnTo>
                  <a:lnTo>
                    <a:pt x="4091" y="1639"/>
                  </a:lnTo>
                  <a:lnTo>
                    <a:pt x="4100" y="1637"/>
                  </a:lnTo>
                  <a:lnTo>
                    <a:pt x="4110" y="1642"/>
                  </a:lnTo>
                  <a:lnTo>
                    <a:pt x="4105" y="1649"/>
                  </a:lnTo>
                  <a:lnTo>
                    <a:pt x="4098" y="1658"/>
                  </a:lnTo>
                  <a:lnTo>
                    <a:pt x="4108" y="1659"/>
                  </a:lnTo>
                  <a:lnTo>
                    <a:pt x="4111" y="1667"/>
                  </a:lnTo>
                  <a:lnTo>
                    <a:pt x="4115" y="1659"/>
                  </a:lnTo>
                  <a:lnTo>
                    <a:pt x="4120" y="1660"/>
                  </a:lnTo>
                  <a:lnTo>
                    <a:pt x="4120" y="1672"/>
                  </a:lnTo>
                  <a:lnTo>
                    <a:pt x="4125" y="1668"/>
                  </a:lnTo>
                  <a:lnTo>
                    <a:pt x="4131" y="1672"/>
                  </a:lnTo>
                  <a:lnTo>
                    <a:pt x="4130" y="1682"/>
                  </a:lnTo>
                  <a:lnTo>
                    <a:pt x="4119" y="1688"/>
                  </a:lnTo>
                  <a:lnTo>
                    <a:pt x="4098" y="1688"/>
                  </a:lnTo>
                  <a:lnTo>
                    <a:pt x="4086" y="1694"/>
                  </a:lnTo>
                  <a:lnTo>
                    <a:pt x="4083" y="1699"/>
                  </a:lnTo>
                  <a:lnTo>
                    <a:pt x="4093" y="1693"/>
                  </a:lnTo>
                  <a:lnTo>
                    <a:pt x="4098" y="1697"/>
                  </a:lnTo>
                  <a:lnTo>
                    <a:pt x="4105" y="1694"/>
                  </a:lnTo>
                  <a:lnTo>
                    <a:pt x="4121" y="1694"/>
                  </a:lnTo>
                  <a:lnTo>
                    <a:pt x="4136" y="1689"/>
                  </a:lnTo>
                  <a:lnTo>
                    <a:pt x="4139" y="1690"/>
                  </a:lnTo>
                  <a:lnTo>
                    <a:pt x="4136" y="1700"/>
                  </a:lnTo>
                  <a:lnTo>
                    <a:pt x="4138" y="1701"/>
                  </a:lnTo>
                  <a:lnTo>
                    <a:pt x="4138" y="1710"/>
                  </a:lnTo>
                  <a:lnTo>
                    <a:pt x="4137" y="1717"/>
                  </a:lnTo>
                  <a:lnTo>
                    <a:pt x="4141" y="1716"/>
                  </a:lnTo>
                  <a:lnTo>
                    <a:pt x="4153" y="1717"/>
                  </a:lnTo>
                  <a:lnTo>
                    <a:pt x="4150" y="1727"/>
                  </a:lnTo>
                  <a:lnTo>
                    <a:pt x="4152" y="1731"/>
                  </a:lnTo>
                  <a:lnTo>
                    <a:pt x="4159" y="1733"/>
                  </a:lnTo>
                  <a:lnTo>
                    <a:pt x="4157" y="1738"/>
                  </a:lnTo>
                  <a:lnTo>
                    <a:pt x="4148" y="1742"/>
                  </a:lnTo>
                  <a:lnTo>
                    <a:pt x="4136" y="1744"/>
                  </a:lnTo>
                  <a:lnTo>
                    <a:pt x="4127" y="1739"/>
                  </a:lnTo>
                  <a:lnTo>
                    <a:pt x="4122" y="1743"/>
                  </a:lnTo>
                  <a:lnTo>
                    <a:pt x="4122" y="1748"/>
                  </a:lnTo>
                  <a:lnTo>
                    <a:pt x="4126" y="1750"/>
                  </a:lnTo>
                  <a:lnTo>
                    <a:pt x="4137" y="1749"/>
                  </a:lnTo>
                  <a:lnTo>
                    <a:pt x="4154" y="1750"/>
                  </a:lnTo>
                  <a:lnTo>
                    <a:pt x="4171" y="1749"/>
                  </a:lnTo>
                  <a:lnTo>
                    <a:pt x="4174" y="1760"/>
                  </a:lnTo>
                  <a:lnTo>
                    <a:pt x="4167" y="1765"/>
                  </a:lnTo>
                  <a:lnTo>
                    <a:pt x="4164" y="1770"/>
                  </a:lnTo>
                  <a:lnTo>
                    <a:pt x="4169" y="1772"/>
                  </a:lnTo>
                  <a:lnTo>
                    <a:pt x="4163" y="1778"/>
                  </a:lnTo>
                  <a:lnTo>
                    <a:pt x="4150" y="1781"/>
                  </a:lnTo>
                  <a:lnTo>
                    <a:pt x="4139" y="1795"/>
                  </a:lnTo>
                  <a:lnTo>
                    <a:pt x="4148" y="1794"/>
                  </a:lnTo>
                  <a:lnTo>
                    <a:pt x="4155" y="1787"/>
                  </a:lnTo>
                  <a:lnTo>
                    <a:pt x="4166" y="1786"/>
                  </a:lnTo>
                  <a:lnTo>
                    <a:pt x="4174" y="1782"/>
                  </a:lnTo>
                  <a:lnTo>
                    <a:pt x="4183" y="1797"/>
                  </a:lnTo>
                  <a:lnTo>
                    <a:pt x="4178" y="1798"/>
                  </a:lnTo>
                  <a:lnTo>
                    <a:pt x="4174" y="1804"/>
                  </a:lnTo>
                  <a:lnTo>
                    <a:pt x="4172" y="1810"/>
                  </a:lnTo>
                  <a:lnTo>
                    <a:pt x="4183" y="1804"/>
                  </a:lnTo>
                  <a:lnTo>
                    <a:pt x="4191" y="1809"/>
                  </a:lnTo>
                  <a:lnTo>
                    <a:pt x="4191" y="1811"/>
                  </a:lnTo>
                  <a:lnTo>
                    <a:pt x="4199" y="1822"/>
                  </a:lnTo>
                  <a:lnTo>
                    <a:pt x="4208" y="1827"/>
                  </a:lnTo>
                  <a:lnTo>
                    <a:pt x="4210" y="1836"/>
                  </a:lnTo>
                  <a:lnTo>
                    <a:pt x="4193" y="1850"/>
                  </a:lnTo>
                  <a:lnTo>
                    <a:pt x="4181" y="1850"/>
                  </a:lnTo>
                  <a:lnTo>
                    <a:pt x="4181" y="1856"/>
                  </a:lnTo>
                  <a:lnTo>
                    <a:pt x="4208" y="1855"/>
                  </a:lnTo>
                  <a:lnTo>
                    <a:pt x="4214" y="1865"/>
                  </a:lnTo>
                  <a:lnTo>
                    <a:pt x="4210" y="1873"/>
                  </a:lnTo>
                  <a:lnTo>
                    <a:pt x="4232" y="1882"/>
                  </a:lnTo>
                  <a:lnTo>
                    <a:pt x="4236" y="1894"/>
                  </a:lnTo>
                  <a:lnTo>
                    <a:pt x="4225" y="1903"/>
                  </a:lnTo>
                  <a:lnTo>
                    <a:pt x="4215" y="1915"/>
                  </a:lnTo>
                  <a:lnTo>
                    <a:pt x="4219" y="1927"/>
                  </a:lnTo>
                  <a:lnTo>
                    <a:pt x="4211" y="1928"/>
                  </a:lnTo>
                  <a:lnTo>
                    <a:pt x="4183" y="1914"/>
                  </a:lnTo>
                  <a:lnTo>
                    <a:pt x="4181" y="1920"/>
                  </a:lnTo>
                  <a:lnTo>
                    <a:pt x="4194" y="1923"/>
                  </a:lnTo>
                  <a:lnTo>
                    <a:pt x="4194" y="1927"/>
                  </a:lnTo>
                  <a:lnTo>
                    <a:pt x="4165" y="1930"/>
                  </a:lnTo>
                  <a:lnTo>
                    <a:pt x="4155" y="1932"/>
                  </a:lnTo>
                  <a:lnTo>
                    <a:pt x="4171" y="1936"/>
                  </a:lnTo>
                  <a:lnTo>
                    <a:pt x="4203" y="1934"/>
                  </a:lnTo>
                  <a:lnTo>
                    <a:pt x="4215" y="1937"/>
                  </a:lnTo>
                  <a:lnTo>
                    <a:pt x="4219" y="1942"/>
                  </a:lnTo>
                  <a:lnTo>
                    <a:pt x="4210" y="1943"/>
                  </a:lnTo>
                  <a:lnTo>
                    <a:pt x="4203" y="1949"/>
                  </a:lnTo>
                  <a:lnTo>
                    <a:pt x="4204" y="1951"/>
                  </a:lnTo>
                  <a:lnTo>
                    <a:pt x="4218" y="1961"/>
                  </a:lnTo>
                  <a:lnTo>
                    <a:pt x="4220" y="1967"/>
                  </a:lnTo>
                  <a:lnTo>
                    <a:pt x="4210" y="1965"/>
                  </a:lnTo>
                  <a:lnTo>
                    <a:pt x="4207" y="1975"/>
                  </a:lnTo>
                  <a:lnTo>
                    <a:pt x="4238" y="1972"/>
                  </a:lnTo>
                  <a:lnTo>
                    <a:pt x="4242" y="1993"/>
                  </a:lnTo>
                  <a:lnTo>
                    <a:pt x="4246" y="1998"/>
                  </a:lnTo>
                  <a:lnTo>
                    <a:pt x="4241" y="2003"/>
                  </a:lnTo>
                  <a:lnTo>
                    <a:pt x="4270" y="2005"/>
                  </a:lnTo>
                  <a:lnTo>
                    <a:pt x="4276" y="2011"/>
                  </a:lnTo>
                  <a:lnTo>
                    <a:pt x="4277" y="2021"/>
                  </a:lnTo>
                  <a:lnTo>
                    <a:pt x="4283" y="2017"/>
                  </a:lnTo>
                  <a:lnTo>
                    <a:pt x="4293" y="2016"/>
                  </a:lnTo>
                  <a:lnTo>
                    <a:pt x="4293" y="2027"/>
                  </a:lnTo>
                  <a:lnTo>
                    <a:pt x="4289" y="2033"/>
                  </a:lnTo>
                  <a:lnTo>
                    <a:pt x="4294" y="2038"/>
                  </a:lnTo>
                  <a:lnTo>
                    <a:pt x="4297" y="2047"/>
                  </a:lnTo>
                  <a:lnTo>
                    <a:pt x="4286" y="2058"/>
                  </a:lnTo>
                  <a:lnTo>
                    <a:pt x="4287" y="2062"/>
                  </a:lnTo>
                  <a:lnTo>
                    <a:pt x="4298" y="2055"/>
                  </a:lnTo>
                  <a:lnTo>
                    <a:pt x="4313" y="2065"/>
                  </a:lnTo>
                  <a:lnTo>
                    <a:pt x="4318" y="2061"/>
                  </a:lnTo>
                  <a:lnTo>
                    <a:pt x="4326" y="2056"/>
                  </a:lnTo>
                  <a:lnTo>
                    <a:pt x="4327" y="2065"/>
                  </a:lnTo>
                  <a:lnTo>
                    <a:pt x="4337" y="2067"/>
                  </a:lnTo>
                  <a:lnTo>
                    <a:pt x="4326" y="2097"/>
                  </a:lnTo>
                  <a:lnTo>
                    <a:pt x="4333" y="2089"/>
                  </a:lnTo>
                  <a:lnTo>
                    <a:pt x="4346" y="2073"/>
                  </a:lnTo>
                  <a:lnTo>
                    <a:pt x="4354" y="2067"/>
                  </a:lnTo>
                  <a:lnTo>
                    <a:pt x="4353" y="2080"/>
                  </a:lnTo>
                  <a:lnTo>
                    <a:pt x="4357" y="2080"/>
                  </a:lnTo>
                  <a:lnTo>
                    <a:pt x="4363" y="2073"/>
                  </a:lnTo>
                  <a:lnTo>
                    <a:pt x="4364" y="2084"/>
                  </a:lnTo>
                  <a:lnTo>
                    <a:pt x="4368" y="2093"/>
                  </a:lnTo>
                  <a:lnTo>
                    <a:pt x="4374" y="2099"/>
                  </a:lnTo>
                  <a:lnTo>
                    <a:pt x="4386" y="2102"/>
                  </a:lnTo>
                  <a:lnTo>
                    <a:pt x="4398" y="2108"/>
                  </a:lnTo>
                  <a:lnTo>
                    <a:pt x="4405" y="2105"/>
                  </a:lnTo>
                  <a:lnTo>
                    <a:pt x="4405" y="2098"/>
                  </a:lnTo>
                  <a:lnTo>
                    <a:pt x="4414" y="2091"/>
                  </a:lnTo>
                  <a:lnTo>
                    <a:pt x="4421" y="2100"/>
                  </a:lnTo>
                  <a:lnTo>
                    <a:pt x="4419" y="2108"/>
                  </a:lnTo>
                  <a:lnTo>
                    <a:pt x="4430" y="2111"/>
                  </a:lnTo>
                  <a:lnTo>
                    <a:pt x="4436" y="2116"/>
                  </a:lnTo>
                  <a:lnTo>
                    <a:pt x="4442" y="2117"/>
                  </a:lnTo>
                  <a:lnTo>
                    <a:pt x="4448" y="2126"/>
                  </a:lnTo>
                  <a:lnTo>
                    <a:pt x="4442" y="2132"/>
                  </a:lnTo>
                  <a:lnTo>
                    <a:pt x="4443" y="2137"/>
                  </a:lnTo>
                  <a:lnTo>
                    <a:pt x="4442" y="2139"/>
                  </a:lnTo>
                  <a:lnTo>
                    <a:pt x="4433" y="2142"/>
                  </a:lnTo>
                  <a:lnTo>
                    <a:pt x="4426" y="2139"/>
                  </a:lnTo>
                  <a:lnTo>
                    <a:pt x="4420" y="2141"/>
                  </a:lnTo>
                  <a:lnTo>
                    <a:pt x="4407" y="2147"/>
                  </a:lnTo>
                  <a:lnTo>
                    <a:pt x="4402" y="2149"/>
                  </a:lnTo>
                  <a:lnTo>
                    <a:pt x="4402" y="2152"/>
                  </a:lnTo>
                  <a:lnTo>
                    <a:pt x="4387" y="2160"/>
                  </a:lnTo>
                  <a:lnTo>
                    <a:pt x="4358" y="2165"/>
                  </a:lnTo>
                  <a:lnTo>
                    <a:pt x="4342" y="2171"/>
                  </a:lnTo>
                  <a:lnTo>
                    <a:pt x="4333" y="2178"/>
                  </a:lnTo>
                  <a:lnTo>
                    <a:pt x="4346" y="2178"/>
                  </a:lnTo>
                  <a:lnTo>
                    <a:pt x="4359" y="2173"/>
                  </a:lnTo>
                  <a:lnTo>
                    <a:pt x="4374" y="2166"/>
                  </a:lnTo>
                  <a:lnTo>
                    <a:pt x="4379" y="2167"/>
                  </a:lnTo>
                  <a:lnTo>
                    <a:pt x="4347" y="2183"/>
                  </a:lnTo>
                  <a:lnTo>
                    <a:pt x="4331" y="2188"/>
                  </a:lnTo>
                  <a:lnTo>
                    <a:pt x="4318" y="2188"/>
                  </a:lnTo>
                  <a:lnTo>
                    <a:pt x="4302" y="2211"/>
                  </a:lnTo>
                  <a:lnTo>
                    <a:pt x="4289" y="2208"/>
                  </a:lnTo>
                  <a:lnTo>
                    <a:pt x="4279" y="2199"/>
                  </a:lnTo>
                  <a:lnTo>
                    <a:pt x="4266" y="2195"/>
                  </a:lnTo>
                  <a:lnTo>
                    <a:pt x="4253" y="2197"/>
                  </a:lnTo>
                  <a:lnTo>
                    <a:pt x="4254" y="2205"/>
                  </a:lnTo>
                  <a:lnTo>
                    <a:pt x="4271" y="2208"/>
                  </a:lnTo>
                  <a:lnTo>
                    <a:pt x="4285" y="2213"/>
                  </a:lnTo>
                  <a:lnTo>
                    <a:pt x="4296" y="2220"/>
                  </a:lnTo>
                  <a:lnTo>
                    <a:pt x="4292" y="2244"/>
                  </a:lnTo>
                  <a:lnTo>
                    <a:pt x="4303" y="2238"/>
                  </a:lnTo>
                  <a:lnTo>
                    <a:pt x="4316" y="2230"/>
                  </a:lnTo>
                  <a:lnTo>
                    <a:pt x="4321" y="2222"/>
                  </a:lnTo>
                  <a:lnTo>
                    <a:pt x="4332" y="2214"/>
                  </a:lnTo>
                  <a:lnTo>
                    <a:pt x="4344" y="2204"/>
                  </a:lnTo>
                  <a:lnTo>
                    <a:pt x="4360" y="2197"/>
                  </a:lnTo>
                  <a:lnTo>
                    <a:pt x="4370" y="2184"/>
                  </a:lnTo>
                  <a:lnTo>
                    <a:pt x="4381" y="2177"/>
                  </a:lnTo>
                  <a:lnTo>
                    <a:pt x="4410" y="2170"/>
                  </a:lnTo>
                  <a:lnTo>
                    <a:pt x="4424" y="2172"/>
                  </a:lnTo>
                  <a:lnTo>
                    <a:pt x="4431" y="2171"/>
                  </a:lnTo>
                  <a:lnTo>
                    <a:pt x="4422" y="2166"/>
                  </a:lnTo>
                  <a:lnTo>
                    <a:pt x="4408" y="2164"/>
                  </a:lnTo>
                  <a:lnTo>
                    <a:pt x="4392" y="2166"/>
                  </a:lnTo>
                  <a:lnTo>
                    <a:pt x="4401" y="2163"/>
                  </a:lnTo>
                  <a:lnTo>
                    <a:pt x="4418" y="2159"/>
                  </a:lnTo>
                  <a:lnTo>
                    <a:pt x="4443" y="2161"/>
                  </a:lnTo>
                  <a:lnTo>
                    <a:pt x="4454" y="2160"/>
                  </a:lnTo>
                  <a:lnTo>
                    <a:pt x="4457" y="2165"/>
                  </a:lnTo>
                  <a:lnTo>
                    <a:pt x="4455" y="2176"/>
                  </a:lnTo>
                  <a:lnTo>
                    <a:pt x="4458" y="2184"/>
                  </a:lnTo>
                  <a:lnTo>
                    <a:pt x="4459" y="2197"/>
                  </a:lnTo>
                  <a:lnTo>
                    <a:pt x="4452" y="2206"/>
                  </a:lnTo>
                  <a:lnTo>
                    <a:pt x="4452" y="2215"/>
                  </a:lnTo>
                  <a:lnTo>
                    <a:pt x="4453" y="2232"/>
                  </a:lnTo>
                  <a:lnTo>
                    <a:pt x="4455" y="2231"/>
                  </a:lnTo>
                  <a:lnTo>
                    <a:pt x="4468" y="2205"/>
                  </a:lnTo>
                  <a:lnTo>
                    <a:pt x="4476" y="2199"/>
                  </a:lnTo>
                  <a:lnTo>
                    <a:pt x="4488" y="2198"/>
                  </a:lnTo>
                  <a:lnTo>
                    <a:pt x="4496" y="2200"/>
                  </a:lnTo>
                  <a:lnTo>
                    <a:pt x="4493" y="2205"/>
                  </a:lnTo>
                  <a:lnTo>
                    <a:pt x="4526" y="2217"/>
                  </a:lnTo>
                  <a:lnTo>
                    <a:pt x="4526" y="2221"/>
                  </a:lnTo>
                  <a:lnTo>
                    <a:pt x="4521" y="2225"/>
                  </a:lnTo>
                  <a:lnTo>
                    <a:pt x="4526" y="2233"/>
                  </a:lnTo>
                  <a:lnTo>
                    <a:pt x="4532" y="2237"/>
                  </a:lnTo>
                  <a:lnTo>
                    <a:pt x="4533" y="2243"/>
                  </a:lnTo>
                  <a:lnTo>
                    <a:pt x="4538" y="2245"/>
                  </a:lnTo>
                  <a:lnTo>
                    <a:pt x="4538" y="2253"/>
                  </a:lnTo>
                  <a:lnTo>
                    <a:pt x="4532" y="2255"/>
                  </a:lnTo>
                  <a:lnTo>
                    <a:pt x="4529" y="2260"/>
                  </a:lnTo>
                  <a:lnTo>
                    <a:pt x="4507" y="2252"/>
                  </a:lnTo>
                  <a:lnTo>
                    <a:pt x="4514" y="2264"/>
                  </a:lnTo>
                  <a:lnTo>
                    <a:pt x="4519" y="2265"/>
                  </a:lnTo>
                  <a:lnTo>
                    <a:pt x="4526" y="2265"/>
                  </a:lnTo>
                  <a:lnTo>
                    <a:pt x="4531" y="2278"/>
                  </a:lnTo>
                  <a:lnTo>
                    <a:pt x="4526" y="2282"/>
                  </a:lnTo>
                  <a:lnTo>
                    <a:pt x="4526" y="2286"/>
                  </a:lnTo>
                  <a:lnTo>
                    <a:pt x="4535" y="2299"/>
                  </a:lnTo>
                  <a:lnTo>
                    <a:pt x="4536" y="2302"/>
                  </a:lnTo>
                  <a:lnTo>
                    <a:pt x="4526" y="2300"/>
                  </a:lnTo>
                  <a:lnTo>
                    <a:pt x="4523" y="2306"/>
                  </a:lnTo>
                  <a:lnTo>
                    <a:pt x="4538" y="2311"/>
                  </a:lnTo>
                  <a:lnTo>
                    <a:pt x="4543" y="2322"/>
                  </a:lnTo>
                  <a:lnTo>
                    <a:pt x="4529" y="2321"/>
                  </a:lnTo>
                  <a:lnTo>
                    <a:pt x="4523" y="2319"/>
                  </a:lnTo>
                  <a:lnTo>
                    <a:pt x="4526" y="2325"/>
                  </a:lnTo>
                  <a:close/>
                </a:path>
              </a:pathLst>
            </a:custGeom>
            <a:grpFill/>
            <a:ln w="6350" cmpd="sng">
              <a:noFill/>
              <a:prstDash val="solid"/>
              <a:round/>
              <a:headEnd/>
              <a:tailEnd/>
            </a:ln>
          </p:spPr>
          <p:txBody>
            <a:bodyPr/>
            <a:lstStyle/>
            <a:p>
              <a:endParaRPr lang="en-US" dirty="0"/>
            </a:p>
          </p:txBody>
        </p:sp>
        <p:sp>
          <p:nvSpPr>
            <p:cNvPr id="298" name="Freeform 124">
              <a:extLst>
                <a:ext uri="{FF2B5EF4-FFF2-40B4-BE49-F238E27FC236}">
                  <a16:creationId xmlns:a16="http://schemas.microsoft.com/office/drawing/2014/main" id="{1DBE9904-AE74-44AE-957F-DBB79BC913EF}"/>
                </a:ext>
              </a:extLst>
            </p:cNvPr>
            <p:cNvSpPr>
              <a:spLocks noChangeAspect="1"/>
            </p:cNvSpPr>
            <p:nvPr/>
          </p:nvSpPr>
          <p:spPr bwMode="gray">
            <a:xfrm>
              <a:off x="8318544" y="1780618"/>
              <a:ext cx="37766" cy="43166"/>
            </a:xfrm>
            <a:custGeom>
              <a:avLst/>
              <a:gdLst/>
              <a:ahLst/>
              <a:cxnLst>
                <a:cxn ang="0">
                  <a:pos x="85" y="63"/>
                </a:cxn>
                <a:cxn ang="0">
                  <a:pos x="75" y="58"/>
                </a:cxn>
                <a:cxn ang="0">
                  <a:pos x="69" y="70"/>
                </a:cxn>
                <a:cxn ang="0">
                  <a:pos x="66" y="61"/>
                </a:cxn>
                <a:cxn ang="0">
                  <a:pos x="48" y="71"/>
                </a:cxn>
                <a:cxn ang="0">
                  <a:pos x="43" y="69"/>
                </a:cxn>
                <a:cxn ang="0">
                  <a:pos x="54" y="55"/>
                </a:cxn>
                <a:cxn ang="0">
                  <a:pos x="48" y="53"/>
                </a:cxn>
                <a:cxn ang="0">
                  <a:pos x="55" y="37"/>
                </a:cxn>
                <a:cxn ang="0">
                  <a:pos x="59" y="14"/>
                </a:cxn>
                <a:cxn ang="0">
                  <a:pos x="56" y="4"/>
                </a:cxn>
                <a:cxn ang="0">
                  <a:pos x="54" y="2"/>
                </a:cxn>
                <a:cxn ang="0">
                  <a:pos x="49" y="0"/>
                </a:cxn>
                <a:cxn ang="0">
                  <a:pos x="47" y="3"/>
                </a:cxn>
                <a:cxn ang="0">
                  <a:pos x="43" y="0"/>
                </a:cxn>
                <a:cxn ang="0">
                  <a:pos x="42" y="9"/>
                </a:cxn>
                <a:cxn ang="0">
                  <a:pos x="28" y="27"/>
                </a:cxn>
                <a:cxn ang="0">
                  <a:pos x="24" y="43"/>
                </a:cxn>
                <a:cxn ang="0">
                  <a:pos x="19" y="50"/>
                </a:cxn>
                <a:cxn ang="0">
                  <a:pos x="5" y="66"/>
                </a:cxn>
                <a:cxn ang="0">
                  <a:pos x="5" y="74"/>
                </a:cxn>
                <a:cxn ang="0">
                  <a:pos x="0" y="87"/>
                </a:cxn>
                <a:cxn ang="0">
                  <a:pos x="0" y="94"/>
                </a:cxn>
                <a:cxn ang="0">
                  <a:pos x="5" y="100"/>
                </a:cxn>
                <a:cxn ang="0">
                  <a:pos x="9" y="108"/>
                </a:cxn>
                <a:cxn ang="0">
                  <a:pos x="19" y="110"/>
                </a:cxn>
                <a:cxn ang="0">
                  <a:pos x="32" y="105"/>
                </a:cxn>
                <a:cxn ang="0">
                  <a:pos x="50" y="107"/>
                </a:cxn>
                <a:cxn ang="0">
                  <a:pos x="67" y="97"/>
                </a:cxn>
                <a:cxn ang="0">
                  <a:pos x="71" y="91"/>
                </a:cxn>
                <a:cxn ang="0">
                  <a:pos x="78" y="85"/>
                </a:cxn>
                <a:cxn ang="0">
                  <a:pos x="87" y="81"/>
                </a:cxn>
                <a:cxn ang="0">
                  <a:pos x="88" y="77"/>
                </a:cxn>
                <a:cxn ang="0">
                  <a:pos x="83" y="75"/>
                </a:cxn>
                <a:cxn ang="0">
                  <a:pos x="85" y="63"/>
                </a:cxn>
              </a:cxnLst>
              <a:rect l="0" t="0" r="r" b="b"/>
              <a:pathLst>
                <a:path w="88" h="110">
                  <a:moveTo>
                    <a:pt x="85" y="63"/>
                  </a:moveTo>
                  <a:lnTo>
                    <a:pt x="75" y="58"/>
                  </a:lnTo>
                  <a:lnTo>
                    <a:pt x="69" y="70"/>
                  </a:lnTo>
                  <a:lnTo>
                    <a:pt x="66" y="61"/>
                  </a:lnTo>
                  <a:lnTo>
                    <a:pt x="48" y="71"/>
                  </a:lnTo>
                  <a:lnTo>
                    <a:pt x="43" y="69"/>
                  </a:lnTo>
                  <a:lnTo>
                    <a:pt x="54" y="55"/>
                  </a:lnTo>
                  <a:lnTo>
                    <a:pt x="48" y="53"/>
                  </a:lnTo>
                  <a:lnTo>
                    <a:pt x="55" y="37"/>
                  </a:lnTo>
                  <a:lnTo>
                    <a:pt x="59" y="14"/>
                  </a:lnTo>
                  <a:lnTo>
                    <a:pt x="56" y="4"/>
                  </a:lnTo>
                  <a:lnTo>
                    <a:pt x="54" y="2"/>
                  </a:lnTo>
                  <a:lnTo>
                    <a:pt x="49" y="0"/>
                  </a:lnTo>
                  <a:lnTo>
                    <a:pt x="47" y="3"/>
                  </a:lnTo>
                  <a:lnTo>
                    <a:pt x="43" y="0"/>
                  </a:lnTo>
                  <a:lnTo>
                    <a:pt x="42" y="9"/>
                  </a:lnTo>
                  <a:lnTo>
                    <a:pt x="28" y="27"/>
                  </a:lnTo>
                  <a:lnTo>
                    <a:pt x="24" y="43"/>
                  </a:lnTo>
                  <a:lnTo>
                    <a:pt x="19" y="50"/>
                  </a:lnTo>
                  <a:lnTo>
                    <a:pt x="5" y="66"/>
                  </a:lnTo>
                  <a:lnTo>
                    <a:pt x="5" y="74"/>
                  </a:lnTo>
                  <a:lnTo>
                    <a:pt x="0" y="87"/>
                  </a:lnTo>
                  <a:lnTo>
                    <a:pt x="0" y="94"/>
                  </a:lnTo>
                  <a:lnTo>
                    <a:pt x="5" y="100"/>
                  </a:lnTo>
                  <a:lnTo>
                    <a:pt x="9" y="108"/>
                  </a:lnTo>
                  <a:lnTo>
                    <a:pt x="19" y="110"/>
                  </a:lnTo>
                  <a:lnTo>
                    <a:pt x="32" y="105"/>
                  </a:lnTo>
                  <a:lnTo>
                    <a:pt x="50" y="107"/>
                  </a:lnTo>
                  <a:lnTo>
                    <a:pt x="67" y="97"/>
                  </a:lnTo>
                  <a:lnTo>
                    <a:pt x="71" y="91"/>
                  </a:lnTo>
                  <a:lnTo>
                    <a:pt x="78" y="85"/>
                  </a:lnTo>
                  <a:lnTo>
                    <a:pt x="87" y="81"/>
                  </a:lnTo>
                  <a:lnTo>
                    <a:pt x="88" y="77"/>
                  </a:lnTo>
                  <a:lnTo>
                    <a:pt x="83" y="75"/>
                  </a:lnTo>
                  <a:lnTo>
                    <a:pt x="85" y="63"/>
                  </a:lnTo>
                  <a:close/>
                </a:path>
              </a:pathLst>
            </a:custGeom>
            <a:grpFill/>
            <a:ln w="6350" cmpd="sng">
              <a:noFill/>
              <a:prstDash val="solid"/>
              <a:round/>
              <a:headEnd/>
              <a:tailEnd/>
            </a:ln>
          </p:spPr>
          <p:txBody>
            <a:bodyPr/>
            <a:lstStyle/>
            <a:p>
              <a:endParaRPr lang="en-US" dirty="0"/>
            </a:p>
          </p:txBody>
        </p:sp>
        <p:sp>
          <p:nvSpPr>
            <p:cNvPr id="299" name="Freeform 125">
              <a:extLst>
                <a:ext uri="{FF2B5EF4-FFF2-40B4-BE49-F238E27FC236}">
                  <a16:creationId xmlns:a16="http://schemas.microsoft.com/office/drawing/2014/main" id="{15D7C6B2-3F08-49E5-B838-CC2D06009A51}"/>
                </a:ext>
              </a:extLst>
            </p:cNvPr>
            <p:cNvSpPr>
              <a:spLocks noChangeAspect="1"/>
            </p:cNvSpPr>
            <p:nvPr/>
          </p:nvSpPr>
          <p:spPr bwMode="gray">
            <a:xfrm>
              <a:off x="6664910" y="844444"/>
              <a:ext cx="32372" cy="43166"/>
            </a:xfrm>
            <a:custGeom>
              <a:avLst/>
              <a:gdLst/>
              <a:ahLst/>
              <a:cxnLst>
                <a:cxn ang="0">
                  <a:pos x="16" y="56"/>
                </a:cxn>
                <a:cxn ang="0">
                  <a:pos x="22" y="59"/>
                </a:cxn>
                <a:cxn ang="0">
                  <a:pos x="24" y="54"/>
                </a:cxn>
                <a:cxn ang="0">
                  <a:pos x="18" y="44"/>
                </a:cxn>
                <a:cxn ang="0">
                  <a:pos x="23" y="44"/>
                </a:cxn>
                <a:cxn ang="0">
                  <a:pos x="29" y="50"/>
                </a:cxn>
                <a:cxn ang="0">
                  <a:pos x="34" y="45"/>
                </a:cxn>
                <a:cxn ang="0">
                  <a:pos x="38" y="50"/>
                </a:cxn>
                <a:cxn ang="0">
                  <a:pos x="44" y="44"/>
                </a:cxn>
                <a:cxn ang="0">
                  <a:pos x="46" y="37"/>
                </a:cxn>
                <a:cxn ang="0">
                  <a:pos x="42" y="39"/>
                </a:cxn>
                <a:cxn ang="0">
                  <a:pos x="38" y="37"/>
                </a:cxn>
                <a:cxn ang="0">
                  <a:pos x="42" y="32"/>
                </a:cxn>
                <a:cxn ang="0">
                  <a:pos x="48" y="17"/>
                </a:cxn>
                <a:cxn ang="0">
                  <a:pos x="43" y="11"/>
                </a:cxn>
                <a:cxn ang="0">
                  <a:pos x="42" y="3"/>
                </a:cxn>
                <a:cxn ang="0">
                  <a:pos x="46" y="0"/>
                </a:cxn>
                <a:cxn ang="0">
                  <a:pos x="46" y="9"/>
                </a:cxn>
                <a:cxn ang="0">
                  <a:pos x="56" y="16"/>
                </a:cxn>
                <a:cxn ang="0">
                  <a:pos x="56" y="26"/>
                </a:cxn>
                <a:cxn ang="0">
                  <a:pos x="59" y="31"/>
                </a:cxn>
                <a:cxn ang="0">
                  <a:pos x="65" y="34"/>
                </a:cxn>
                <a:cxn ang="0">
                  <a:pos x="75" y="23"/>
                </a:cxn>
                <a:cxn ang="0">
                  <a:pos x="79" y="29"/>
                </a:cxn>
                <a:cxn ang="0">
                  <a:pos x="78" y="39"/>
                </a:cxn>
                <a:cxn ang="0">
                  <a:pos x="76" y="48"/>
                </a:cxn>
                <a:cxn ang="0">
                  <a:pos x="68" y="56"/>
                </a:cxn>
                <a:cxn ang="0">
                  <a:pos x="49" y="90"/>
                </a:cxn>
                <a:cxn ang="0">
                  <a:pos x="34" y="106"/>
                </a:cxn>
                <a:cxn ang="0">
                  <a:pos x="23" y="103"/>
                </a:cxn>
                <a:cxn ang="0">
                  <a:pos x="22" y="106"/>
                </a:cxn>
                <a:cxn ang="0">
                  <a:pos x="22" y="110"/>
                </a:cxn>
                <a:cxn ang="0">
                  <a:pos x="16" y="103"/>
                </a:cxn>
                <a:cxn ang="0">
                  <a:pos x="17" y="98"/>
                </a:cxn>
                <a:cxn ang="0">
                  <a:pos x="27" y="100"/>
                </a:cxn>
                <a:cxn ang="0">
                  <a:pos x="33" y="93"/>
                </a:cxn>
                <a:cxn ang="0">
                  <a:pos x="38" y="82"/>
                </a:cxn>
                <a:cxn ang="0">
                  <a:pos x="26" y="94"/>
                </a:cxn>
                <a:cxn ang="0">
                  <a:pos x="14" y="83"/>
                </a:cxn>
                <a:cxn ang="0">
                  <a:pos x="9" y="70"/>
                </a:cxn>
                <a:cxn ang="0">
                  <a:pos x="7" y="59"/>
                </a:cxn>
                <a:cxn ang="0">
                  <a:pos x="3" y="55"/>
                </a:cxn>
                <a:cxn ang="0">
                  <a:pos x="0" y="50"/>
                </a:cxn>
                <a:cxn ang="0">
                  <a:pos x="3" y="44"/>
                </a:cxn>
                <a:cxn ang="0">
                  <a:pos x="6" y="44"/>
                </a:cxn>
                <a:cxn ang="0">
                  <a:pos x="16" y="56"/>
                </a:cxn>
              </a:cxnLst>
              <a:rect l="0" t="0" r="r" b="b"/>
              <a:pathLst>
                <a:path w="79" h="110">
                  <a:moveTo>
                    <a:pt x="16" y="56"/>
                  </a:moveTo>
                  <a:lnTo>
                    <a:pt x="22" y="59"/>
                  </a:lnTo>
                  <a:lnTo>
                    <a:pt x="24" y="54"/>
                  </a:lnTo>
                  <a:lnTo>
                    <a:pt x="18" y="44"/>
                  </a:lnTo>
                  <a:lnTo>
                    <a:pt x="23" y="44"/>
                  </a:lnTo>
                  <a:lnTo>
                    <a:pt x="29" y="50"/>
                  </a:lnTo>
                  <a:lnTo>
                    <a:pt x="34" y="45"/>
                  </a:lnTo>
                  <a:lnTo>
                    <a:pt x="38" y="50"/>
                  </a:lnTo>
                  <a:lnTo>
                    <a:pt x="44" y="44"/>
                  </a:lnTo>
                  <a:lnTo>
                    <a:pt x="46" y="37"/>
                  </a:lnTo>
                  <a:lnTo>
                    <a:pt x="42" y="39"/>
                  </a:lnTo>
                  <a:lnTo>
                    <a:pt x="38" y="37"/>
                  </a:lnTo>
                  <a:lnTo>
                    <a:pt x="42" y="32"/>
                  </a:lnTo>
                  <a:lnTo>
                    <a:pt x="48" y="17"/>
                  </a:lnTo>
                  <a:lnTo>
                    <a:pt x="43" y="11"/>
                  </a:lnTo>
                  <a:lnTo>
                    <a:pt x="42" y="3"/>
                  </a:lnTo>
                  <a:lnTo>
                    <a:pt x="46" y="0"/>
                  </a:lnTo>
                  <a:lnTo>
                    <a:pt x="46" y="9"/>
                  </a:lnTo>
                  <a:lnTo>
                    <a:pt x="56" y="16"/>
                  </a:lnTo>
                  <a:lnTo>
                    <a:pt x="56" y="26"/>
                  </a:lnTo>
                  <a:lnTo>
                    <a:pt x="59" y="31"/>
                  </a:lnTo>
                  <a:lnTo>
                    <a:pt x="65" y="34"/>
                  </a:lnTo>
                  <a:lnTo>
                    <a:pt x="75" y="23"/>
                  </a:lnTo>
                  <a:lnTo>
                    <a:pt x="79" y="29"/>
                  </a:lnTo>
                  <a:lnTo>
                    <a:pt x="78" y="39"/>
                  </a:lnTo>
                  <a:lnTo>
                    <a:pt x="76" y="48"/>
                  </a:lnTo>
                  <a:lnTo>
                    <a:pt x="68" y="56"/>
                  </a:lnTo>
                  <a:lnTo>
                    <a:pt x="49" y="90"/>
                  </a:lnTo>
                  <a:lnTo>
                    <a:pt x="34" y="106"/>
                  </a:lnTo>
                  <a:lnTo>
                    <a:pt x="23" y="103"/>
                  </a:lnTo>
                  <a:lnTo>
                    <a:pt x="22" y="106"/>
                  </a:lnTo>
                  <a:lnTo>
                    <a:pt x="22" y="110"/>
                  </a:lnTo>
                  <a:lnTo>
                    <a:pt x="16" y="103"/>
                  </a:lnTo>
                  <a:lnTo>
                    <a:pt x="17" y="98"/>
                  </a:lnTo>
                  <a:lnTo>
                    <a:pt x="27" y="100"/>
                  </a:lnTo>
                  <a:lnTo>
                    <a:pt x="33" y="93"/>
                  </a:lnTo>
                  <a:lnTo>
                    <a:pt x="38" y="82"/>
                  </a:lnTo>
                  <a:lnTo>
                    <a:pt x="26" y="94"/>
                  </a:lnTo>
                  <a:lnTo>
                    <a:pt x="14" y="83"/>
                  </a:lnTo>
                  <a:lnTo>
                    <a:pt x="9" y="70"/>
                  </a:lnTo>
                  <a:lnTo>
                    <a:pt x="7" y="59"/>
                  </a:lnTo>
                  <a:lnTo>
                    <a:pt x="3" y="55"/>
                  </a:lnTo>
                  <a:lnTo>
                    <a:pt x="0" y="50"/>
                  </a:lnTo>
                  <a:lnTo>
                    <a:pt x="3" y="44"/>
                  </a:lnTo>
                  <a:lnTo>
                    <a:pt x="6" y="44"/>
                  </a:lnTo>
                  <a:lnTo>
                    <a:pt x="16" y="56"/>
                  </a:lnTo>
                  <a:close/>
                </a:path>
              </a:pathLst>
            </a:custGeom>
            <a:grpFill/>
            <a:ln w="6350" cmpd="sng">
              <a:noFill/>
              <a:prstDash val="solid"/>
              <a:round/>
              <a:headEnd/>
              <a:tailEnd/>
            </a:ln>
          </p:spPr>
          <p:txBody>
            <a:bodyPr/>
            <a:lstStyle/>
            <a:p>
              <a:endParaRPr lang="en-US" dirty="0"/>
            </a:p>
          </p:txBody>
        </p:sp>
        <p:sp>
          <p:nvSpPr>
            <p:cNvPr id="300" name="Freeform 126">
              <a:extLst>
                <a:ext uri="{FF2B5EF4-FFF2-40B4-BE49-F238E27FC236}">
                  <a16:creationId xmlns:a16="http://schemas.microsoft.com/office/drawing/2014/main" id="{EACE9ACF-82BE-4975-A69E-FDC2F7BD31BA}"/>
                </a:ext>
              </a:extLst>
            </p:cNvPr>
            <p:cNvSpPr>
              <a:spLocks noChangeAspect="1"/>
            </p:cNvSpPr>
            <p:nvPr/>
          </p:nvSpPr>
          <p:spPr bwMode="gray">
            <a:xfrm>
              <a:off x="6648725" y="871424"/>
              <a:ext cx="21581" cy="21584"/>
            </a:xfrm>
            <a:custGeom>
              <a:avLst/>
              <a:gdLst/>
              <a:ahLst/>
              <a:cxnLst>
                <a:cxn ang="0">
                  <a:pos x="2" y="2"/>
                </a:cxn>
                <a:cxn ang="0">
                  <a:pos x="1" y="2"/>
                </a:cxn>
                <a:cxn ang="0">
                  <a:pos x="0" y="8"/>
                </a:cxn>
                <a:cxn ang="0">
                  <a:pos x="1" y="21"/>
                </a:cxn>
                <a:cxn ang="0">
                  <a:pos x="10" y="27"/>
                </a:cxn>
                <a:cxn ang="0">
                  <a:pos x="12" y="35"/>
                </a:cxn>
                <a:cxn ang="0">
                  <a:pos x="23" y="38"/>
                </a:cxn>
                <a:cxn ang="0">
                  <a:pos x="32" y="46"/>
                </a:cxn>
                <a:cxn ang="0">
                  <a:pos x="40" y="47"/>
                </a:cxn>
                <a:cxn ang="0">
                  <a:pos x="43" y="52"/>
                </a:cxn>
                <a:cxn ang="0">
                  <a:pos x="48" y="55"/>
                </a:cxn>
                <a:cxn ang="0">
                  <a:pos x="51" y="54"/>
                </a:cxn>
                <a:cxn ang="0">
                  <a:pos x="52" y="49"/>
                </a:cxn>
                <a:cxn ang="0">
                  <a:pos x="45" y="38"/>
                </a:cxn>
                <a:cxn ang="0">
                  <a:pos x="30" y="27"/>
                </a:cxn>
                <a:cxn ang="0">
                  <a:pos x="33" y="21"/>
                </a:cxn>
                <a:cxn ang="0">
                  <a:pos x="19" y="15"/>
                </a:cxn>
                <a:cxn ang="0">
                  <a:pos x="15" y="2"/>
                </a:cxn>
                <a:cxn ang="0">
                  <a:pos x="12" y="0"/>
                </a:cxn>
                <a:cxn ang="0">
                  <a:pos x="6" y="0"/>
                </a:cxn>
                <a:cxn ang="0">
                  <a:pos x="2" y="2"/>
                </a:cxn>
              </a:cxnLst>
              <a:rect l="0" t="0" r="r" b="b"/>
              <a:pathLst>
                <a:path w="52" h="55">
                  <a:moveTo>
                    <a:pt x="2" y="2"/>
                  </a:moveTo>
                  <a:lnTo>
                    <a:pt x="1" y="2"/>
                  </a:lnTo>
                  <a:lnTo>
                    <a:pt x="0" y="8"/>
                  </a:lnTo>
                  <a:lnTo>
                    <a:pt x="1" y="21"/>
                  </a:lnTo>
                  <a:lnTo>
                    <a:pt x="10" y="27"/>
                  </a:lnTo>
                  <a:lnTo>
                    <a:pt x="12" y="35"/>
                  </a:lnTo>
                  <a:lnTo>
                    <a:pt x="23" y="38"/>
                  </a:lnTo>
                  <a:lnTo>
                    <a:pt x="32" y="46"/>
                  </a:lnTo>
                  <a:lnTo>
                    <a:pt x="40" y="47"/>
                  </a:lnTo>
                  <a:lnTo>
                    <a:pt x="43" y="52"/>
                  </a:lnTo>
                  <a:lnTo>
                    <a:pt x="48" y="55"/>
                  </a:lnTo>
                  <a:lnTo>
                    <a:pt x="51" y="54"/>
                  </a:lnTo>
                  <a:lnTo>
                    <a:pt x="52" y="49"/>
                  </a:lnTo>
                  <a:lnTo>
                    <a:pt x="45" y="38"/>
                  </a:lnTo>
                  <a:lnTo>
                    <a:pt x="30" y="27"/>
                  </a:lnTo>
                  <a:lnTo>
                    <a:pt x="33" y="21"/>
                  </a:lnTo>
                  <a:lnTo>
                    <a:pt x="19" y="15"/>
                  </a:lnTo>
                  <a:lnTo>
                    <a:pt x="15" y="2"/>
                  </a:lnTo>
                  <a:lnTo>
                    <a:pt x="12" y="0"/>
                  </a:lnTo>
                  <a:lnTo>
                    <a:pt x="6" y="0"/>
                  </a:lnTo>
                  <a:lnTo>
                    <a:pt x="2" y="2"/>
                  </a:lnTo>
                  <a:close/>
                </a:path>
              </a:pathLst>
            </a:custGeom>
            <a:grpFill/>
            <a:ln w="6350" cmpd="sng">
              <a:noFill/>
              <a:prstDash val="solid"/>
              <a:round/>
              <a:headEnd/>
              <a:tailEnd/>
            </a:ln>
          </p:spPr>
          <p:txBody>
            <a:bodyPr/>
            <a:lstStyle/>
            <a:p>
              <a:endParaRPr lang="en-US" dirty="0"/>
            </a:p>
          </p:txBody>
        </p:sp>
        <p:sp>
          <p:nvSpPr>
            <p:cNvPr id="301" name="Freeform 127">
              <a:extLst>
                <a:ext uri="{FF2B5EF4-FFF2-40B4-BE49-F238E27FC236}">
                  <a16:creationId xmlns:a16="http://schemas.microsoft.com/office/drawing/2014/main" id="{AF6979D4-0877-47A9-96E7-0174C51A96E1}"/>
                </a:ext>
              </a:extLst>
            </p:cNvPr>
            <p:cNvSpPr>
              <a:spLocks noChangeAspect="1"/>
            </p:cNvSpPr>
            <p:nvPr/>
          </p:nvSpPr>
          <p:spPr bwMode="gray">
            <a:xfrm>
              <a:off x="7466099" y="839049"/>
              <a:ext cx="97115" cy="83635"/>
            </a:xfrm>
            <a:custGeom>
              <a:avLst/>
              <a:gdLst/>
              <a:ahLst/>
              <a:cxnLst>
                <a:cxn ang="0">
                  <a:pos x="128" y="37"/>
                </a:cxn>
                <a:cxn ang="0">
                  <a:pos x="115" y="33"/>
                </a:cxn>
                <a:cxn ang="0">
                  <a:pos x="115" y="19"/>
                </a:cxn>
                <a:cxn ang="0">
                  <a:pos x="101" y="5"/>
                </a:cxn>
                <a:cxn ang="0">
                  <a:pos x="84" y="0"/>
                </a:cxn>
                <a:cxn ang="0">
                  <a:pos x="72" y="21"/>
                </a:cxn>
                <a:cxn ang="0">
                  <a:pos x="69" y="52"/>
                </a:cxn>
                <a:cxn ang="0">
                  <a:pos x="65" y="50"/>
                </a:cxn>
                <a:cxn ang="0">
                  <a:pos x="51" y="58"/>
                </a:cxn>
                <a:cxn ang="0">
                  <a:pos x="51" y="72"/>
                </a:cxn>
                <a:cxn ang="0">
                  <a:pos x="49" y="96"/>
                </a:cxn>
                <a:cxn ang="0">
                  <a:pos x="40" y="107"/>
                </a:cxn>
                <a:cxn ang="0">
                  <a:pos x="11" y="118"/>
                </a:cxn>
                <a:cxn ang="0">
                  <a:pos x="0" y="133"/>
                </a:cxn>
                <a:cxn ang="0">
                  <a:pos x="10" y="159"/>
                </a:cxn>
                <a:cxn ang="0">
                  <a:pos x="19" y="154"/>
                </a:cxn>
                <a:cxn ang="0">
                  <a:pos x="32" y="149"/>
                </a:cxn>
                <a:cxn ang="0">
                  <a:pos x="43" y="163"/>
                </a:cxn>
                <a:cxn ang="0">
                  <a:pos x="54" y="171"/>
                </a:cxn>
                <a:cxn ang="0">
                  <a:pos x="61" y="161"/>
                </a:cxn>
                <a:cxn ang="0">
                  <a:pos x="69" y="176"/>
                </a:cxn>
                <a:cxn ang="0">
                  <a:pos x="87" y="176"/>
                </a:cxn>
                <a:cxn ang="0">
                  <a:pos x="106" y="197"/>
                </a:cxn>
                <a:cxn ang="0">
                  <a:pos x="128" y="204"/>
                </a:cxn>
                <a:cxn ang="0">
                  <a:pos x="133" y="197"/>
                </a:cxn>
                <a:cxn ang="0">
                  <a:pos x="162" y="215"/>
                </a:cxn>
                <a:cxn ang="0">
                  <a:pos x="182" y="191"/>
                </a:cxn>
                <a:cxn ang="0">
                  <a:pos x="202" y="175"/>
                </a:cxn>
                <a:cxn ang="0">
                  <a:pos x="210" y="181"/>
                </a:cxn>
                <a:cxn ang="0">
                  <a:pos x="226" y="170"/>
                </a:cxn>
                <a:cxn ang="0">
                  <a:pos x="224" y="159"/>
                </a:cxn>
                <a:cxn ang="0">
                  <a:pos x="201" y="149"/>
                </a:cxn>
                <a:cxn ang="0">
                  <a:pos x="196" y="130"/>
                </a:cxn>
                <a:cxn ang="0">
                  <a:pos x="173" y="98"/>
                </a:cxn>
                <a:cxn ang="0">
                  <a:pos x="140" y="60"/>
                </a:cxn>
              </a:cxnLst>
              <a:rect l="0" t="0" r="r" b="b"/>
              <a:pathLst>
                <a:path w="229" h="215">
                  <a:moveTo>
                    <a:pt x="137" y="54"/>
                  </a:moveTo>
                  <a:lnTo>
                    <a:pt x="128" y="37"/>
                  </a:lnTo>
                  <a:lnTo>
                    <a:pt x="123" y="33"/>
                  </a:lnTo>
                  <a:lnTo>
                    <a:pt x="115" y="33"/>
                  </a:lnTo>
                  <a:lnTo>
                    <a:pt x="117" y="25"/>
                  </a:lnTo>
                  <a:lnTo>
                    <a:pt x="115" y="19"/>
                  </a:lnTo>
                  <a:lnTo>
                    <a:pt x="105" y="15"/>
                  </a:lnTo>
                  <a:lnTo>
                    <a:pt x="101" y="5"/>
                  </a:lnTo>
                  <a:lnTo>
                    <a:pt x="93" y="0"/>
                  </a:lnTo>
                  <a:lnTo>
                    <a:pt x="84" y="0"/>
                  </a:lnTo>
                  <a:lnTo>
                    <a:pt x="83" y="11"/>
                  </a:lnTo>
                  <a:lnTo>
                    <a:pt x="72" y="21"/>
                  </a:lnTo>
                  <a:lnTo>
                    <a:pt x="63" y="44"/>
                  </a:lnTo>
                  <a:lnTo>
                    <a:pt x="69" y="52"/>
                  </a:lnTo>
                  <a:lnTo>
                    <a:pt x="68" y="57"/>
                  </a:lnTo>
                  <a:lnTo>
                    <a:pt x="65" y="50"/>
                  </a:lnTo>
                  <a:lnTo>
                    <a:pt x="55" y="50"/>
                  </a:lnTo>
                  <a:lnTo>
                    <a:pt x="51" y="58"/>
                  </a:lnTo>
                  <a:lnTo>
                    <a:pt x="52" y="61"/>
                  </a:lnTo>
                  <a:lnTo>
                    <a:pt x="51" y="72"/>
                  </a:lnTo>
                  <a:lnTo>
                    <a:pt x="56" y="89"/>
                  </a:lnTo>
                  <a:lnTo>
                    <a:pt x="49" y="96"/>
                  </a:lnTo>
                  <a:lnTo>
                    <a:pt x="46" y="107"/>
                  </a:lnTo>
                  <a:lnTo>
                    <a:pt x="40" y="107"/>
                  </a:lnTo>
                  <a:lnTo>
                    <a:pt x="24" y="115"/>
                  </a:lnTo>
                  <a:lnTo>
                    <a:pt x="11" y="118"/>
                  </a:lnTo>
                  <a:lnTo>
                    <a:pt x="2" y="122"/>
                  </a:lnTo>
                  <a:lnTo>
                    <a:pt x="0" y="133"/>
                  </a:lnTo>
                  <a:lnTo>
                    <a:pt x="0" y="149"/>
                  </a:lnTo>
                  <a:lnTo>
                    <a:pt x="10" y="159"/>
                  </a:lnTo>
                  <a:lnTo>
                    <a:pt x="21" y="164"/>
                  </a:lnTo>
                  <a:lnTo>
                    <a:pt x="19" y="154"/>
                  </a:lnTo>
                  <a:lnTo>
                    <a:pt x="24" y="149"/>
                  </a:lnTo>
                  <a:lnTo>
                    <a:pt x="32" y="149"/>
                  </a:lnTo>
                  <a:lnTo>
                    <a:pt x="40" y="154"/>
                  </a:lnTo>
                  <a:lnTo>
                    <a:pt x="43" y="163"/>
                  </a:lnTo>
                  <a:lnTo>
                    <a:pt x="50" y="166"/>
                  </a:lnTo>
                  <a:lnTo>
                    <a:pt x="54" y="171"/>
                  </a:lnTo>
                  <a:lnTo>
                    <a:pt x="59" y="168"/>
                  </a:lnTo>
                  <a:lnTo>
                    <a:pt x="61" y="161"/>
                  </a:lnTo>
                  <a:lnTo>
                    <a:pt x="68" y="168"/>
                  </a:lnTo>
                  <a:lnTo>
                    <a:pt x="69" y="176"/>
                  </a:lnTo>
                  <a:lnTo>
                    <a:pt x="76" y="179"/>
                  </a:lnTo>
                  <a:lnTo>
                    <a:pt x="87" y="176"/>
                  </a:lnTo>
                  <a:lnTo>
                    <a:pt x="98" y="192"/>
                  </a:lnTo>
                  <a:lnTo>
                    <a:pt x="106" y="197"/>
                  </a:lnTo>
                  <a:lnTo>
                    <a:pt x="124" y="202"/>
                  </a:lnTo>
                  <a:lnTo>
                    <a:pt x="128" y="204"/>
                  </a:lnTo>
                  <a:lnTo>
                    <a:pt x="130" y="197"/>
                  </a:lnTo>
                  <a:lnTo>
                    <a:pt x="133" y="197"/>
                  </a:lnTo>
                  <a:lnTo>
                    <a:pt x="148" y="208"/>
                  </a:lnTo>
                  <a:lnTo>
                    <a:pt x="162" y="215"/>
                  </a:lnTo>
                  <a:lnTo>
                    <a:pt x="171" y="210"/>
                  </a:lnTo>
                  <a:lnTo>
                    <a:pt x="182" y="191"/>
                  </a:lnTo>
                  <a:lnTo>
                    <a:pt x="188" y="190"/>
                  </a:lnTo>
                  <a:lnTo>
                    <a:pt x="202" y="175"/>
                  </a:lnTo>
                  <a:lnTo>
                    <a:pt x="210" y="174"/>
                  </a:lnTo>
                  <a:lnTo>
                    <a:pt x="210" y="181"/>
                  </a:lnTo>
                  <a:lnTo>
                    <a:pt x="217" y="179"/>
                  </a:lnTo>
                  <a:lnTo>
                    <a:pt x="226" y="170"/>
                  </a:lnTo>
                  <a:lnTo>
                    <a:pt x="229" y="160"/>
                  </a:lnTo>
                  <a:lnTo>
                    <a:pt x="224" y="159"/>
                  </a:lnTo>
                  <a:lnTo>
                    <a:pt x="213" y="165"/>
                  </a:lnTo>
                  <a:lnTo>
                    <a:pt x="201" y="149"/>
                  </a:lnTo>
                  <a:lnTo>
                    <a:pt x="196" y="138"/>
                  </a:lnTo>
                  <a:lnTo>
                    <a:pt x="196" y="130"/>
                  </a:lnTo>
                  <a:lnTo>
                    <a:pt x="185" y="108"/>
                  </a:lnTo>
                  <a:lnTo>
                    <a:pt x="173" y="98"/>
                  </a:lnTo>
                  <a:lnTo>
                    <a:pt x="168" y="88"/>
                  </a:lnTo>
                  <a:lnTo>
                    <a:pt x="140" y="60"/>
                  </a:lnTo>
                  <a:lnTo>
                    <a:pt x="137" y="54"/>
                  </a:lnTo>
                  <a:close/>
                </a:path>
              </a:pathLst>
            </a:custGeom>
            <a:grpFill/>
            <a:ln w="6350" cmpd="sng">
              <a:noFill/>
              <a:prstDash val="solid"/>
              <a:round/>
              <a:headEnd/>
              <a:tailEnd/>
            </a:ln>
          </p:spPr>
          <p:txBody>
            <a:bodyPr/>
            <a:lstStyle/>
            <a:p>
              <a:endParaRPr lang="en-US" dirty="0"/>
            </a:p>
          </p:txBody>
        </p:sp>
        <p:sp>
          <p:nvSpPr>
            <p:cNvPr id="302" name="Freeform 128">
              <a:extLst>
                <a:ext uri="{FF2B5EF4-FFF2-40B4-BE49-F238E27FC236}">
                  <a16:creationId xmlns:a16="http://schemas.microsoft.com/office/drawing/2014/main" id="{8736597A-EF3E-44B8-9981-BBB8F9683873}"/>
                </a:ext>
              </a:extLst>
            </p:cNvPr>
            <p:cNvSpPr>
              <a:spLocks noChangeAspect="1"/>
            </p:cNvSpPr>
            <p:nvPr/>
          </p:nvSpPr>
          <p:spPr bwMode="gray">
            <a:xfrm>
              <a:off x="6875324" y="517998"/>
              <a:ext cx="234692" cy="245510"/>
            </a:xfrm>
            <a:custGeom>
              <a:avLst/>
              <a:gdLst/>
              <a:ahLst/>
              <a:cxnLst>
                <a:cxn ang="0">
                  <a:pos x="105" y="132"/>
                </a:cxn>
                <a:cxn ang="0">
                  <a:pos x="94" y="183"/>
                </a:cxn>
                <a:cxn ang="0">
                  <a:pos x="82" y="206"/>
                </a:cxn>
                <a:cxn ang="0">
                  <a:pos x="71" y="234"/>
                </a:cxn>
                <a:cxn ang="0">
                  <a:pos x="65" y="263"/>
                </a:cxn>
                <a:cxn ang="0">
                  <a:pos x="53" y="279"/>
                </a:cxn>
                <a:cxn ang="0">
                  <a:pos x="64" y="295"/>
                </a:cxn>
                <a:cxn ang="0">
                  <a:pos x="70" y="310"/>
                </a:cxn>
                <a:cxn ang="0">
                  <a:pos x="40" y="322"/>
                </a:cxn>
                <a:cxn ang="0">
                  <a:pos x="44" y="345"/>
                </a:cxn>
                <a:cxn ang="0">
                  <a:pos x="43" y="368"/>
                </a:cxn>
                <a:cxn ang="0">
                  <a:pos x="43" y="378"/>
                </a:cxn>
                <a:cxn ang="0">
                  <a:pos x="39" y="396"/>
                </a:cxn>
                <a:cxn ang="0">
                  <a:pos x="26" y="417"/>
                </a:cxn>
                <a:cxn ang="0">
                  <a:pos x="29" y="434"/>
                </a:cxn>
                <a:cxn ang="0">
                  <a:pos x="17" y="450"/>
                </a:cxn>
                <a:cxn ang="0">
                  <a:pos x="11" y="463"/>
                </a:cxn>
                <a:cxn ang="0">
                  <a:pos x="0" y="484"/>
                </a:cxn>
                <a:cxn ang="0">
                  <a:pos x="48" y="488"/>
                </a:cxn>
                <a:cxn ang="0">
                  <a:pos x="40" y="494"/>
                </a:cxn>
                <a:cxn ang="0">
                  <a:pos x="65" y="501"/>
                </a:cxn>
                <a:cxn ang="0">
                  <a:pos x="96" y="523"/>
                </a:cxn>
                <a:cxn ang="0">
                  <a:pos x="120" y="567"/>
                </a:cxn>
                <a:cxn ang="0">
                  <a:pos x="157" y="629"/>
                </a:cxn>
                <a:cxn ang="0">
                  <a:pos x="209" y="584"/>
                </a:cxn>
                <a:cxn ang="0">
                  <a:pos x="231" y="568"/>
                </a:cxn>
                <a:cxn ang="0">
                  <a:pos x="242" y="582"/>
                </a:cxn>
                <a:cxn ang="0">
                  <a:pos x="256" y="563"/>
                </a:cxn>
                <a:cxn ang="0">
                  <a:pos x="271" y="569"/>
                </a:cxn>
                <a:cxn ang="0">
                  <a:pos x="289" y="532"/>
                </a:cxn>
                <a:cxn ang="0">
                  <a:pos x="290" y="494"/>
                </a:cxn>
                <a:cxn ang="0">
                  <a:pos x="304" y="446"/>
                </a:cxn>
                <a:cxn ang="0">
                  <a:pos x="317" y="440"/>
                </a:cxn>
                <a:cxn ang="0">
                  <a:pos x="351" y="419"/>
                </a:cxn>
                <a:cxn ang="0">
                  <a:pos x="360" y="368"/>
                </a:cxn>
                <a:cxn ang="0">
                  <a:pos x="394" y="344"/>
                </a:cxn>
                <a:cxn ang="0">
                  <a:pos x="448" y="299"/>
                </a:cxn>
                <a:cxn ang="0">
                  <a:pos x="499" y="257"/>
                </a:cxn>
                <a:cxn ang="0">
                  <a:pos x="564" y="195"/>
                </a:cxn>
                <a:cxn ang="0">
                  <a:pos x="536" y="169"/>
                </a:cxn>
                <a:cxn ang="0">
                  <a:pos x="491" y="114"/>
                </a:cxn>
                <a:cxn ang="0">
                  <a:pos x="448" y="66"/>
                </a:cxn>
                <a:cxn ang="0">
                  <a:pos x="373" y="74"/>
                </a:cxn>
                <a:cxn ang="0">
                  <a:pos x="372" y="100"/>
                </a:cxn>
                <a:cxn ang="0">
                  <a:pos x="356" y="105"/>
                </a:cxn>
                <a:cxn ang="0">
                  <a:pos x="361" y="74"/>
                </a:cxn>
                <a:cxn ang="0">
                  <a:pos x="342" y="83"/>
                </a:cxn>
                <a:cxn ang="0">
                  <a:pos x="327" y="97"/>
                </a:cxn>
                <a:cxn ang="0">
                  <a:pos x="295" y="49"/>
                </a:cxn>
                <a:cxn ang="0">
                  <a:pos x="267" y="11"/>
                </a:cxn>
                <a:cxn ang="0">
                  <a:pos x="217" y="12"/>
                </a:cxn>
                <a:cxn ang="0">
                  <a:pos x="153" y="17"/>
                </a:cxn>
                <a:cxn ang="0">
                  <a:pos x="154" y="43"/>
                </a:cxn>
                <a:cxn ang="0">
                  <a:pos x="145" y="19"/>
                </a:cxn>
                <a:cxn ang="0">
                  <a:pos x="134" y="25"/>
                </a:cxn>
                <a:cxn ang="0">
                  <a:pos x="117" y="25"/>
                </a:cxn>
                <a:cxn ang="0">
                  <a:pos x="95" y="29"/>
                </a:cxn>
                <a:cxn ang="0">
                  <a:pos x="72" y="40"/>
                </a:cxn>
                <a:cxn ang="0">
                  <a:pos x="82" y="74"/>
                </a:cxn>
              </a:cxnLst>
              <a:rect l="0" t="0" r="r" b="b"/>
              <a:pathLst>
                <a:path w="564" h="632">
                  <a:moveTo>
                    <a:pt x="90" y="113"/>
                  </a:moveTo>
                  <a:lnTo>
                    <a:pt x="98" y="125"/>
                  </a:lnTo>
                  <a:lnTo>
                    <a:pt x="105" y="132"/>
                  </a:lnTo>
                  <a:lnTo>
                    <a:pt x="110" y="141"/>
                  </a:lnTo>
                  <a:lnTo>
                    <a:pt x="101" y="155"/>
                  </a:lnTo>
                  <a:lnTo>
                    <a:pt x="94" y="183"/>
                  </a:lnTo>
                  <a:lnTo>
                    <a:pt x="90" y="191"/>
                  </a:lnTo>
                  <a:lnTo>
                    <a:pt x="82" y="200"/>
                  </a:lnTo>
                  <a:lnTo>
                    <a:pt x="82" y="206"/>
                  </a:lnTo>
                  <a:lnTo>
                    <a:pt x="78" y="217"/>
                  </a:lnTo>
                  <a:lnTo>
                    <a:pt x="74" y="221"/>
                  </a:lnTo>
                  <a:lnTo>
                    <a:pt x="71" y="234"/>
                  </a:lnTo>
                  <a:lnTo>
                    <a:pt x="71" y="243"/>
                  </a:lnTo>
                  <a:lnTo>
                    <a:pt x="62" y="255"/>
                  </a:lnTo>
                  <a:lnTo>
                    <a:pt x="65" y="263"/>
                  </a:lnTo>
                  <a:lnTo>
                    <a:pt x="61" y="266"/>
                  </a:lnTo>
                  <a:lnTo>
                    <a:pt x="59" y="274"/>
                  </a:lnTo>
                  <a:lnTo>
                    <a:pt x="53" y="279"/>
                  </a:lnTo>
                  <a:lnTo>
                    <a:pt x="55" y="289"/>
                  </a:lnTo>
                  <a:lnTo>
                    <a:pt x="61" y="288"/>
                  </a:lnTo>
                  <a:lnTo>
                    <a:pt x="64" y="295"/>
                  </a:lnTo>
                  <a:lnTo>
                    <a:pt x="71" y="299"/>
                  </a:lnTo>
                  <a:lnTo>
                    <a:pt x="71" y="304"/>
                  </a:lnTo>
                  <a:lnTo>
                    <a:pt x="70" y="310"/>
                  </a:lnTo>
                  <a:lnTo>
                    <a:pt x="49" y="319"/>
                  </a:lnTo>
                  <a:lnTo>
                    <a:pt x="42" y="316"/>
                  </a:lnTo>
                  <a:lnTo>
                    <a:pt x="40" y="322"/>
                  </a:lnTo>
                  <a:lnTo>
                    <a:pt x="43" y="330"/>
                  </a:lnTo>
                  <a:lnTo>
                    <a:pt x="44" y="334"/>
                  </a:lnTo>
                  <a:lnTo>
                    <a:pt x="44" y="345"/>
                  </a:lnTo>
                  <a:lnTo>
                    <a:pt x="46" y="347"/>
                  </a:lnTo>
                  <a:lnTo>
                    <a:pt x="45" y="354"/>
                  </a:lnTo>
                  <a:lnTo>
                    <a:pt x="43" y="368"/>
                  </a:lnTo>
                  <a:lnTo>
                    <a:pt x="48" y="366"/>
                  </a:lnTo>
                  <a:lnTo>
                    <a:pt x="49" y="374"/>
                  </a:lnTo>
                  <a:lnTo>
                    <a:pt x="43" y="378"/>
                  </a:lnTo>
                  <a:lnTo>
                    <a:pt x="37" y="387"/>
                  </a:lnTo>
                  <a:lnTo>
                    <a:pt x="44" y="391"/>
                  </a:lnTo>
                  <a:lnTo>
                    <a:pt x="39" y="396"/>
                  </a:lnTo>
                  <a:lnTo>
                    <a:pt x="32" y="393"/>
                  </a:lnTo>
                  <a:lnTo>
                    <a:pt x="26" y="405"/>
                  </a:lnTo>
                  <a:lnTo>
                    <a:pt x="26" y="417"/>
                  </a:lnTo>
                  <a:lnTo>
                    <a:pt x="20" y="421"/>
                  </a:lnTo>
                  <a:lnTo>
                    <a:pt x="21" y="427"/>
                  </a:lnTo>
                  <a:lnTo>
                    <a:pt x="29" y="434"/>
                  </a:lnTo>
                  <a:lnTo>
                    <a:pt x="12" y="440"/>
                  </a:lnTo>
                  <a:lnTo>
                    <a:pt x="16" y="443"/>
                  </a:lnTo>
                  <a:lnTo>
                    <a:pt x="17" y="450"/>
                  </a:lnTo>
                  <a:lnTo>
                    <a:pt x="13" y="449"/>
                  </a:lnTo>
                  <a:lnTo>
                    <a:pt x="10" y="456"/>
                  </a:lnTo>
                  <a:lnTo>
                    <a:pt x="11" y="463"/>
                  </a:lnTo>
                  <a:lnTo>
                    <a:pt x="15" y="466"/>
                  </a:lnTo>
                  <a:lnTo>
                    <a:pt x="7" y="483"/>
                  </a:lnTo>
                  <a:lnTo>
                    <a:pt x="0" y="484"/>
                  </a:lnTo>
                  <a:lnTo>
                    <a:pt x="3" y="493"/>
                  </a:lnTo>
                  <a:lnTo>
                    <a:pt x="29" y="483"/>
                  </a:lnTo>
                  <a:lnTo>
                    <a:pt x="48" y="488"/>
                  </a:lnTo>
                  <a:lnTo>
                    <a:pt x="49" y="493"/>
                  </a:lnTo>
                  <a:lnTo>
                    <a:pt x="40" y="489"/>
                  </a:lnTo>
                  <a:lnTo>
                    <a:pt x="40" y="494"/>
                  </a:lnTo>
                  <a:lnTo>
                    <a:pt x="59" y="506"/>
                  </a:lnTo>
                  <a:lnTo>
                    <a:pt x="64" y="512"/>
                  </a:lnTo>
                  <a:lnTo>
                    <a:pt x="65" y="501"/>
                  </a:lnTo>
                  <a:lnTo>
                    <a:pt x="72" y="504"/>
                  </a:lnTo>
                  <a:lnTo>
                    <a:pt x="72" y="513"/>
                  </a:lnTo>
                  <a:lnTo>
                    <a:pt x="96" y="523"/>
                  </a:lnTo>
                  <a:lnTo>
                    <a:pt x="109" y="543"/>
                  </a:lnTo>
                  <a:lnTo>
                    <a:pt x="114" y="557"/>
                  </a:lnTo>
                  <a:lnTo>
                    <a:pt x="120" y="567"/>
                  </a:lnTo>
                  <a:lnTo>
                    <a:pt x="134" y="612"/>
                  </a:lnTo>
                  <a:lnTo>
                    <a:pt x="146" y="632"/>
                  </a:lnTo>
                  <a:lnTo>
                    <a:pt x="157" y="629"/>
                  </a:lnTo>
                  <a:lnTo>
                    <a:pt x="175" y="609"/>
                  </a:lnTo>
                  <a:lnTo>
                    <a:pt x="188" y="605"/>
                  </a:lnTo>
                  <a:lnTo>
                    <a:pt x="209" y="584"/>
                  </a:lnTo>
                  <a:lnTo>
                    <a:pt x="216" y="573"/>
                  </a:lnTo>
                  <a:lnTo>
                    <a:pt x="222" y="562"/>
                  </a:lnTo>
                  <a:lnTo>
                    <a:pt x="231" y="568"/>
                  </a:lnTo>
                  <a:lnTo>
                    <a:pt x="232" y="573"/>
                  </a:lnTo>
                  <a:lnTo>
                    <a:pt x="231" y="580"/>
                  </a:lnTo>
                  <a:lnTo>
                    <a:pt x="242" y="582"/>
                  </a:lnTo>
                  <a:lnTo>
                    <a:pt x="250" y="580"/>
                  </a:lnTo>
                  <a:lnTo>
                    <a:pt x="255" y="572"/>
                  </a:lnTo>
                  <a:lnTo>
                    <a:pt x="256" y="563"/>
                  </a:lnTo>
                  <a:lnTo>
                    <a:pt x="260" y="572"/>
                  </a:lnTo>
                  <a:lnTo>
                    <a:pt x="265" y="572"/>
                  </a:lnTo>
                  <a:lnTo>
                    <a:pt x="271" y="569"/>
                  </a:lnTo>
                  <a:lnTo>
                    <a:pt x="282" y="557"/>
                  </a:lnTo>
                  <a:lnTo>
                    <a:pt x="289" y="544"/>
                  </a:lnTo>
                  <a:lnTo>
                    <a:pt x="289" y="532"/>
                  </a:lnTo>
                  <a:lnTo>
                    <a:pt x="292" y="524"/>
                  </a:lnTo>
                  <a:lnTo>
                    <a:pt x="289" y="519"/>
                  </a:lnTo>
                  <a:lnTo>
                    <a:pt x="290" y="494"/>
                  </a:lnTo>
                  <a:lnTo>
                    <a:pt x="288" y="485"/>
                  </a:lnTo>
                  <a:lnTo>
                    <a:pt x="301" y="458"/>
                  </a:lnTo>
                  <a:lnTo>
                    <a:pt x="304" y="446"/>
                  </a:lnTo>
                  <a:lnTo>
                    <a:pt x="305" y="434"/>
                  </a:lnTo>
                  <a:lnTo>
                    <a:pt x="306" y="432"/>
                  </a:lnTo>
                  <a:lnTo>
                    <a:pt x="317" y="440"/>
                  </a:lnTo>
                  <a:lnTo>
                    <a:pt x="326" y="432"/>
                  </a:lnTo>
                  <a:lnTo>
                    <a:pt x="337" y="429"/>
                  </a:lnTo>
                  <a:lnTo>
                    <a:pt x="351" y="419"/>
                  </a:lnTo>
                  <a:lnTo>
                    <a:pt x="354" y="399"/>
                  </a:lnTo>
                  <a:lnTo>
                    <a:pt x="359" y="382"/>
                  </a:lnTo>
                  <a:lnTo>
                    <a:pt x="360" y="368"/>
                  </a:lnTo>
                  <a:lnTo>
                    <a:pt x="367" y="358"/>
                  </a:lnTo>
                  <a:lnTo>
                    <a:pt x="379" y="350"/>
                  </a:lnTo>
                  <a:lnTo>
                    <a:pt x="394" y="344"/>
                  </a:lnTo>
                  <a:lnTo>
                    <a:pt x="404" y="332"/>
                  </a:lnTo>
                  <a:lnTo>
                    <a:pt x="426" y="319"/>
                  </a:lnTo>
                  <a:lnTo>
                    <a:pt x="448" y="299"/>
                  </a:lnTo>
                  <a:lnTo>
                    <a:pt x="460" y="293"/>
                  </a:lnTo>
                  <a:lnTo>
                    <a:pt x="467" y="284"/>
                  </a:lnTo>
                  <a:lnTo>
                    <a:pt x="499" y="257"/>
                  </a:lnTo>
                  <a:lnTo>
                    <a:pt x="534" y="243"/>
                  </a:lnTo>
                  <a:lnTo>
                    <a:pt x="564" y="216"/>
                  </a:lnTo>
                  <a:lnTo>
                    <a:pt x="564" y="195"/>
                  </a:lnTo>
                  <a:lnTo>
                    <a:pt x="556" y="191"/>
                  </a:lnTo>
                  <a:lnTo>
                    <a:pt x="544" y="173"/>
                  </a:lnTo>
                  <a:lnTo>
                    <a:pt x="536" y="169"/>
                  </a:lnTo>
                  <a:lnTo>
                    <a:pt x="519" y="145"/>
                  </a:lnTo>
                  <a:lnTo>
                    <a:pt x="497" y="124"/>
                  </a:lnTo>
                  <a:lnTo>
                    <a:pt x="491" y="114"/>
                  </a:lnTo>
                  <a:lnTo>
                    <a:pt x="472" y="91"/>
                  </a:lnTo>
                  <a:lnTo>
                    <a:pt x="464" y="85"/>
                  </a:lnTo>
                  <a:lnTo>
                    <a:pt x="448" y="66"/>
                  </a:lnTo>
                  <a:lnTo>
                    <a:pt x="408" y="56"/>
                  </a:lnTo>
                  <a:lnTo>
                    <a:pt x="379" y="69"/>
                  </a:lnTo>
                  <a:lnTo>
                    <a:pt x="373" y="74"/>
                  </a:lnTo>
                  <a:lnTo>
                    <a:pt x="370" y="83"/>
                  </a:lnTo>
                  <a:lnTo>
                    <a:pt x="377" y="91"/>
                  </a:lnTo>
                  <a:lnTo>
                    <a:pt x="372" y="100"/>
                  </a:lnTo>
                  <a:lnTo>
                    <a:pt x="370" y="110"/>
                  </a:lnTo>
                  <a:lnTo>
                    <a:pt x="360" y="116"/>
                  </a:lnTo>
                  <a:lnTo>
                    <a:pt x="356" y="105"/>
                  </a:lnTo>
                  <a:lnTo>
                    <a:pt x="364" y="96"/>
                  </a:lnTo>
                  <a:lnTo>
                    <a:pt x="364" y="82"/>
                  </a:lnTo>
                  <a:lnTo>
                    <a:pt x="361" y="74"/>
                  </a:lnTo>
                  <a:lnTo>
                    <a:pt x="348" y="72"/>
                  </a:lnTo>
                  <a:lnTo>
                    <a:pt x="342" y="78"/>
                  </a:lnTo>
                  <a:lnTo>
                    <a:pt x="342" y="83"/>
                  </a:lnTo>
                  <a:lnTo>
                    <a:pt x="334" y="88"/>
                  </a:lnTo>
                  <a:lnTo>
                    <a:pt x="329" y="106"/>
                  </a:lnTo>
                  <a:lnTo>
                    <a:pt x="327" y="97"/>
                  </a:lnTo>
                  <a:lnTo>
                    <a:pt x="326" y="86"/>
                  </a:lnTo>
                  <a:lnTo>
                    <a:pt x="336" y="73"/>
                  </a:lnTo>
                  <a:lnTo>
                    <a:pt x="295" y="49"/>
                  </a:lnTo>
                  <a:lnTo>
                    <a:pt x="282" y="32"/>
                  </a:lnTo>
                  <a:lnTo>
                    <a:pt x="270" y="22"/>
                  </a:lnTo>
                  <a:lnTo>
                    <a:pt x="267" y="11"/>
                  </a:lnTo>
                  <a:lnTo>
                    <a:pt x="237" y="0"/>
                  </a:lnTo>
                  <a:lnTo>
                    <a:pt x="225" y="2"/>
                  </a:lnTo>
                  <a:lnTo>
                    <a:pt x="217" y="12"/>
                  </a:lnTo>
                  <a:lnTo>
                    <a:pt x="206" y="8"/>
                  </a:lnTo>
                  <a:lnTo>
                    <a:pt x="192" y="14"/>
                  </a:lnTo>
                  <a:lnTo>
                    <a:pt x="153" y="17"/>
                  </a:lnTo>
                  <a:lnTo>
                    <a:pt x="151" y="22"/>
                  </a:lnTo>
                  <a:lnTo>
                    <a:pt x="154" y="33"/>
                  </a:lnTo>
                  <a:lnTo>
                    <a:pt x="154" y="43"/>
                  </a:lnTo>
                  <a:lnTo>
                    <a:pt x="150" y="33"/>
                  </a:lnTo>
                  <a:lnTo>
                    <a:pt x="146" y="29"/>
                  </a:lnTo>
                  <a:lnTo>
                    <a:pt x="145" y="19"/>
                  </a:lnTo>
                  <a:lnTo>
                    <a:pt x="142" y="17"/>
                  </a:lnTo>
                  <a:lnTo>
                    <a:pt x="137" y="27"/>
                  </a:lnTo>
                  <a:lnTo>
                    <a:pt x="134" y="25"/>
                  </a:lnTo>
                  <a:lnTo>
                    <a:pt x="132" y="19"/>
                  </a:lnTo>
                  <a:lnTo>
                    <a:pt x="117" y="22"/>
                  </a:lnTo>
                  <a:lnTo>
                    <a:pt x="117" y="25"/>
                  </a:lnTo>
                  <a:lnTo>
                    <a:pt x="101" y="22"/>
                  </a:lnTo>
                  <a:lnTo>
                    <a:pt x="95" y="23"/>
                  </a:lnTo>
                  <a:lnTo>
                    <a:pt x="95" y="29"/>
                  </a:lnTo>
                  <a:lnTo>
                    <a:pt x="81" y="32"/>
                  </a:lnTo>
                  <a:lnTo>
                    <a:pt x="68" y="38"/>
                  </a:lnTo>
                  <a:lnTo>
                    <a:pt x="72" y="40"/>
                  </a:lnTo>
                  <a:lnTo>
                    <a:pt x="77" y="60"/>
                  </a:lnTo>
                  <a:lnTo>
                    <a:pt x="90" y="69"/>
                  </a:lnTo>
                  <a:lnTo>
                    <a:pt x="82" y="74"/>
                  </a:lnTo>
                  <a:lnTo>
                    <a:pt x="81" y="85"/>
                  </a:lnTo>
                  <a:lnTo>
                    <a:pt x="90" y="113"/>
                  </a:lnTo>
                  <a:close/>
                </a:path>
              </a:pathLst>
            </a:custGeom>
            <a:grpFill/>
            <a:ln w="6350" cmpd="sng">
              <a:noFill/>
              <a:prstDash val="solid"/>
              <a:round/>
              <a:headEnd/>
              <a:tailEnd/>
            </a:ln>
          </p:spPr>
          <p:txBody>
            <a:bodyPr/>
            <a:lstStyle/>
            <a:p>
              <a:endParaRPr lang="en-US" dirty="0"/>
            </a:p>
          </p:txBody>
        </p:sp>
        <p:sp>
          <p:nvSpPr>
            <p:cNvPr id="303" name="Freeform 129">
              <a:extLst>
                <a:ext uri="{FF2B5EF4-FFF2-40B4-BE49-F238E27FC236}">
                  <a16:creationId xmlns:a16="http://schemas.microsoft.com/office/drawing/2014/main" id="{A5B595D9-3515-4167-B28B-737151BDDC67}"/>
                </a:ext>
              </a:extLst>
            </p:cNvPr>
            <p:cNvSpPr>
              <a:spLocks noChangeAspect="1"/>
            </p:cNvSpPr>
            <p:nvPr/>
          </p:nvSpPr>
          <p:spPr bwMode="gray">
            <a:xfrm>
              <a:off x="7029088" y="609726"/>
              <a:ext cx="407339" cy="310259"/>
            </a:xfrm>
            <a:custGeom>
              <a:avLst/>
              <a:gdLst/>
              <a:ahLst/>
              <a:cxnLst>
                <a:cxn ang="0">
                  <a:pos x="124" y="638"/>
                </a:cxn>
                <a:cxn ang="0">
                  <a:pos x="165" y="533"/>
                </a:cxn>
                <a:cxn ang="0">
                  <a:pos x="348" y="529"/>
                </a:cxn>
                <a:cxn ang="0">
                  <a:pos x="358" y="491"/>
                </a:cxn>
                <a:cxn ang="0">
                  <a:pos x="274" y="460"/>
                </a:cxn>
                <a:cxn ang="0">
                  <a:pos x="98" y="464"/>
                </a:cxn>
                <a:cxn ang="0">
                  <a:pos x="60" y="385"/>
                </a:cxn>
                <a:cxn ang="0">
                  <a:pos x="174" y="351"/>
                </a:cxn>
                <a:cxn ang="0">
                  <a:pos x="130" y="331"/>
                </a:cxn>
                <a:cxn ang="0">
                  <a:pos x="76" y="335"/>
                </a:cxn>
                <a:cxn ang="0">
                  <a:pos x="47" y="328"/>
                </a:cxn>
                <a:cxn ang="0">
                  <a:pos x="28" y="300"/>
                </a:cxn>
                <a:cxn ang="0">
                  <a:pos x="52" y="203"/>
                </a:cxn>
                <a:cxn ang="0">
                  <a:pos x="45" y="133"/>
                </a:cxn>
                <a:cxn ang="0">
                  <a:pos x="232" y="0"/>
                </a:cxn>
                <a:cxn ang="0">
                  <a:pos x="264" y="92"/>
                </a:cxn>
                <a:cxn ang="0">
                  <a:pos x="237" y="142"/>
                </a:cxn>
                <a:cxn ang="0">
                  <a:pos x="292" y="80"/>
                </a:cxn>
                <a:cxn ang="0">
                  <a:pos x="394" y="103"/>
                </a:cxn>
                <a:cxn ang="0">
                  <a:pos x="404" y="168"/>
                </a:cxn>
                <a:cxn ang="0">
                  <a:pos x="433" y="153"/>
                </a:cxn>
                <a:cxn ang="0">
                  <a:pos x="472" y="140"/>
                </a:cxn>
                <a:cxn ang="0">
                  <a:pos x="488" y="119"/>
                </a:cxn>
                <a:cxn ang="0">
                  <a:pos x="490" y="74"/>
                </a:cxn>
                <a:cxn ang="0">
                  <a:pos x="530" y="118"/>
                </a:cxn>
                <a:cxn ang="0">
                  <a:pos x="554" y="200"/>
                </a:cxn>
                <a:cxn ang="0">
                  <a:pos x="588" y="301"/>
                </a:cxn>
                <a:cxn ang="0">
                  <a:pos x="609" y="240"/>
                </a:cxn>
                <a:cxn ang="0">
                  <a:pos x="599" y="162"/>
                </a:cxn>
                <a:cxn ang="0">
                  <a:pos x="582" y="48"/>
                </a:cxn>
                <a:cxn ang="0">
                  <a:pos x="585" y="8"/>
                </a:cxn>
                <a:cxn ang="0">
                  <a:pos x="648" y="30"/>
                </a:cxn>
                <a:cxn ang="0">
                  <a:pos x="670" y="44"/>
                </a:cxn>
                <a:cxn ang="0">
                  <a:pos x="730" y="106"/>
                </a:cxn>
                <a:cxn ang="0">
                  <a:pos x="743" y="195"/>
                </a:cxn>
                <a:cxn ang="0">
                  <a:pos x="781" y="327"/>
                </a:cxn>
                <a:cxn ang="0">
                  <a:pos x="791" y="416"/>
                </a:cxn>
                <a:cxn ang="0">
                  <a:pos x="854" y="464"/>
                </a:cxn>
                <a:cxn ang="0">
                  <a:pos x="935" y="527"/>
                </a:cxn>
                <a:cxn ang="0">
                  <a:pos x="969" y="567"/>
                </a:cxn>
                <a:cxn ang="0">
                  <a:pos x="932" y="599"/>
                </a:cxn>
                <a:cxn ang="0">
                  <a:pos x="907" y="579"/>
                </a:cxn>
                <a:cxn ang="0">
                  <a:pos x="880" y="613"/>
                </a:cxn>
                <a:cxn ang="0">
                  <a:pos x="853" y="657"/>
                </a:cxn>
                <a:cxn ang="0">
                  <a:pos x="913" y="651"/>
                </a:cxn>
                <a:cxn ang="0">
                  <a:pos x="906" y="690"/>
                </a:cxn>
                <a:cxn ang="0">
                  <a:pos x="921" y="711"/>
                </a:cxn>
                <a:cxn ang="0">
                  <a:pos x="866" y="744"/>
                </a:cxn>
                <a:cxn ang="0">
                  <a:pos x="785" y="728"/>
                </a:cxn>
                <a:cxn ang="0">
                  <a:pos x="736" y="702"/>
                </a:cxn>
                <a:cxn ang="0">
                  <a:pos x="676" y="657"/>
                </a:cxn>
                <a:cxn ang="0">
                  <a:pos x="636" y="696"/>
                </a:cxn>
                <a:cxn ang="0">
                  <a:pos x="507" y="772"/>
                </a:cxn>
                <a:cxn ang="0">
                  <a:pos x="413" y="780"/>
                </a:cxn>
                <a:cxn ang="0">
                  <a:pos x="310" y="796"/>
                </a:cxn>
                <a:cxn ang="0">
                  <a:pos x="292" y="711"/>
                </a:cxn>
                <a:cxn ang="0">
                  <a:pos x="224" y="678"/>
                </a:cxn>
              </a:cxnLst>
              <a:rect l="0" t="0" r="r" b="b"/>
              <a:pathLst>
                <a:path w="969" h="796">
                  <a:moveTo>
                    <a:pt x="224" y="678"/>
                  </a:moveTo>
                  <a:lnTo>
                    <a:pt x="219" y="684"/>
                  </a:lnTo>
                  <a:lnTo>
                    <a:pt x="198" y="684"/>
                  </a:lnTo>
                  <a:lnTo>
                    <a:pt x="189" y="678"/>
                  </a:lnTo>
                  <a:lnTo>
                    <a:pt x="169" y="675"/>
                  </a:lnTo>
                  <a:lnTo>
                    <a:pt x="133" y="651"/>
                  </a:lnTo>
                  <a:lnTo>
                    <a:pt x="133" y="641"/>
                  </a:lnTo>
                  <a:lnTo>
                    <a:pt x="124" y="638"/>
                  </a:lnTo>
                  <a:lnTo>
                    <a:pt x="116" y="632"/>
                  </a:lnTo>
                  <a:lnTo>
                    <a:pt x="113" y="612"/>
                  </a:lnTo>
                  <a:lnTo>
                    <a:pt x="103" y="604"/>
                  </a:lnTo>
                  <a:lnTo>
                    <a:pt x="98" y="596"/>
                  </a:lnTo>
                  <a:lnTo>
                    <a:pt x="91" y="577"/>
                  </a:lnTo>
                  <a:lnTo>
                    <a:pt x="88" y="564"/>
                  </a:lnTo>
                  <a:lnTo>
                    <a:pt x="109" y="555"/>
                  </a:lnTo>
                  <a:lnTo>
                    <a:pt x="165" y="533"/>
                  </a:lnTo>
                  <a:lnTo>
                    <a:pt x="204" y="524"/>
                  </a:lnTo>
                  <a:lnTo>
                    <a:pt x="226" y="522"/>
                  </a:lnTo>
                  <a:lnTo>
                    <a:pt x="247" y="514"/>
                  </a:lnTo>
                  <a:lnTo>
                    <a:pt x="258" y="513"/>
                  </a:lnTo>
                  <a:lnTo>
                    <a:pt x="272" y="519"/>
                  </a:lnTo>
                  <a:lnTo>
                    <a:pt x="309" y="523"/>
                  </a:lnTo>
                  <a:lnTo>
                    <a:pt x="330" y="529"/>
                  </a:lnTo>
                  <a:lnTo>
                    <a:pt x="348" y="529"/>
                  </a:lnTo>
                  <a:lnTo>
                    <a:pt x="358" y="518"/>
                  </a:lnTo>
                  <a:lnTo>
                    <a:pt x="354" y="511"/>
                  </a:lnTo>
                  <a:lnTo>
                    <a:pt x="355" y="506"/>
                  </a:lnTo>
                  <a:lnTo>
                    <a:pt x="364" y="512"/>
                  </a:lnTo>
                  <a:lnTo>
                    <a:pt x="371" y="510"/>
                  </a:lnTo>
                  <a:lnTo>
                    <a:pt x="370" y="505"/>
                  </a:lnTo>
                  <a:lnTo>
                    <a:pt x="364" y="495"/>
                  </a:lnTo>
                  <a:lnTo>
                    <a:pt x="358" y="491"/>
                  </a:lnTo>
                  <a:lnTo>
                    <a:pt x="337" y="488"/>
                  </a:lnTo>
                  <a:lnTo>
                    <a:pt x="335" y="480"/>
                  </a:lnTo>
                  <a:lnTo>
                    <a:pt x="322" y="482"/>
                  </a:lnTo>
                  <a:lnTo>
                    <a:pt x="309" y="474"/>
                  </a:lnTo>
                  <a:lnTo>
                    <a:pt x="303" y="468"/>
                  </a:lnTo>
                  <a:lnTo>
                    <a:pt x="288" y="464"/>
                  </a:lnTo>
                  <a:lnTo>
                    <a:pt x="281" y="467"/>
                  </a:lnTo>
                  <a:lnTo>
                    <a:pt x="274" y="460"/>
                  </a:lnTo>
                  <a:lnTo>
                    <a:pt x="242" y="466"/>
                  </a:lnTo>
                  <a:lnTo>
                    <a:pt x="191" y="484"/>
                  </a:lnTo>
                  <a:lnTo>
                    <a:pt x="183" y="479"/>
                  </a:lnTo>
                  <a:lnTo>
                    <a:pt x="167" y="479"/>
                  </a:lnTo>
                  <a:lnTo>
                    <a:pt x="158" y="474"/>
                  </a:lnTo>
                  <a:lnTo>
                    <a:pt x="154" y="467"/>
                  </a:lnTo>
                  <a:lnTo>
                    <a:pt x="116" y="474"/>
                  </a:lnTo>
                  <a:lnTo>
                    <a:pt x="98" y="464"/>
                  </a:lnTo>
                  <a:lnTo>
                    <a:pt x="81" y="468"/>
                  </a:lnTo>
                  <a:lnTo>
                    <a:pt x="80" y="462"/>
                  </a:lnTo>
                  <a:lnTo>
                    <a:pt x="80" y="458"/>
                  </a:lnTo>
                  <a:lnTo>
                    <a:pt x="66" y="453"/>
                  </a:lnTo>
                  <a:lnTo>
                    <a:pt x="56" y="439"/>
                  </a:lnTo>
                  <a:lnTo>
                    <a:pt x="45" y="421"/>
                  </a:lnTo>
                  <a:lnTo>
                    <a:pt x="42" y="406"/>
                  </a:lnTo>
                  <a:lnTo>
                    <a:pt x="60" y="385"/>
                  </a:lnTo>
                  <a:lnTo>
                    <a:pt x="81" y="377"/>
                  </a:lnTo>
                  <a:lnTo>
                    <a:pt x="102" y="374"/>
                  </a:lnTo>
                  <a:lnTo>
                    <a:pt x="119" y="367"/>
                  </a:lnTo>
                  <a:lnTo>
                    <a:pt x="138" y="352"/>
                  </a:lnTo>
                  <a:lnTo>
                    <a:pt x="156" y="347"/>
                  </a:lnTo>
                  <a:lnTo>
                    <a:pt x="155" y="351"/>
                  </a:lnTo>
                  <a:lnTo>
                    <a:pt x="160" y="353"/>
                  </a:lnTo>
                  <a:lnTo>
                    <a:pt x="174" y="351"/>
                  </a:lnTo>
                  <a:lnTo>
                    <a:pt x="180" y="347"/>
                  </a:lnTo>
                  <a:lnTo>
                    <a:pt x="176" y="344"/>
                  </a:lnTo>
                  <a:lnTo>
                    <a:pt x="160" y="341"/>
                  </a:lnTo>
                  <a:lnTo>
                    <a:pt x="170" y="331"/>
                  </a:lnTo>
                  <a:lnTo>
                    <a:pt x="182" y="330"/>
                  </a:lnTo>
                  <a:lnTo>
                    <a:pt x="187" y="325"/>
                  </a:lnTo>
                  <a:lnTo>
                    <a:pt x="188" y="321"/>
                  </a:lnTo>
                  <a:lnTo>
                    <a:pt x="130" y="331"/>
                  </a:lnTo>
                  <a:lnTo>
                    <a:pt x="120" y="335"/>
                  </a:lnTo>
                  <a:lnTo>
                    <a:pt x="108" y="336"/>
                  </a:lnTo>
                  <a:lnTo>
                    <a:pt x="103" y="341"/>
                  </a:lnTo>
                  <a:lnTo>
                    <a:pt x="94" y="341"/>
                  </a:lnTo>
                  <a:lnTo>
                    <a:pt x="89" y="339"/>
                  </a:lnTo>
                  <a:lnTo>
                    <a:pt x="88" y="334"/>
                  </a:lnTo>
                  <a:lnTo>
                    <a:pt x="81" y="333"/>
                  </a:lnTo>
                  <a:lnTo>
                    <a:pt x="76" y="335"/>
                  </a:lnTo>
                  <a:lnTo>
                    <a:pt x="81" y="338"/>
                  </a:lnTo>
                  <a:lnTo>
                    <a:pt x="81" y="344"/>
                  </a:lnTo>
                  <a:lnTo>
                    <a:pt x="66" y="344"/>
                  </a:lnTo>
                  <a:lnTo>
                    <a:pt x="63" y="349"/>
                  </a:lnTo>
                  <a:lnTo>
                    <a:pt x="50" y="350"/>
                  </a:lnTo>
                  <a:lnTo>
                    <a:pt x="44" y="345"/>
                  </a:lnTo>
                  <a:lnTo>
                    <a:pt x="43" y="336"/>
                  </a:lnTo>
                  <a:lnTo>
                    <a:pt x="47" y="328"/>
                  </a:lnTo>
                  <a:lnTo>
                    <a:pt x="52" y="324"/>
                  </a:lnTo>
                  <a:lnTo>
                    <a:pt x="67" y="323"/>
                  </a:lnTo>
                  <a:lnTo>
                    <a:pt x="65" y="301"/>
                  </a:lnTo>
                  <a:lnTo>
                    <a:pt x="52" y="305"/>
                  </a:lnTo>
                  <a:lnTo>
                    <a:pt x="39" y="313"/>
                  </a:lnTo>
                  <a:lnTo>
                    <a:pt x="33" y="310"/>
                  </a:lnTo>
                  <a:lnTo>
                    <a:pt x="33" y="302"/>
                  </a:lnTo>
                  <a:lnTo>
                    <a:pt x="28" y="300"/>
                  </a:lnTo>
                  <a:lnTo>
                    <a:pt x="8" y="305"/>
                  </a:lnTo>
                  <a:lnTo>
                    <a:pt x="6" y="295"/>
                  </a:lnTo>
                  <a:lnTo>
                    <a:pt x="2" y="283"/>
                  </a:lnTo>
                  <a:lnTo>
                    <a:pt x="0" y="264"/>
                  </a:lnTo>
                  <a:lnTo>
                    <a:pt x="6" y="249"/>
                  </a:lnTo>
                  <a:lnTo>
                    <a:pt x="22" y="228"/>
                  </a:lnTo>
                  <a:lnTo>
                    <a:pt x="32" y="212"/>
                  </a:lnTo>
                  <a:lnTo>
                    <a:pt x="52" y="203"/>
                  </a:lnTo>
                  <a:lnTo>
                    <a:pt x="52" y="196"/>
                  </a:lnTo>
                  <a:lnTo>
                    <a:pt x="50" y="189"/>
                  </a:lnTo>
                  <a:lnTo>
                    <a:pt x="47" y="184"/>
                  </a:lnTo>
                  <a:lnTo>
                    <a:pt x="34" y="184"/>
                  </a:lnTo>
                  <a:lnTo>
                    <a:pt x="32" y="177"/>
                  </a:lnTo>
                  <a:lnTo>
                    <a:pt x="31" y="161"/>
                  </a:lnTo>
                  <a:lnTo>
                    <a:pt x="34" y="147"/>
                  </a:lnTo>
                  <a:lnTo>
                    <a:pt x="45" y="133"/>
                  </a:lnTo>
                  <a:lnTo>
                    <a:pt x="83" y="91"/>
                  </a:lnTo>
                  <a:lnTo>
                    <a:pt x="120" y="66"/>
                  </a:lnTo>
                  <a:lnTo>
                    <a:pt x="126" y="57"/>
                  </a:lnTo>
                  <a:lnTo>
                    <a:pt x="138" y="55"/>
                  </a:lnTo>
                  <a:lnTo>
                    <a:pt x="143" y="44"/>
                  </a:lnTo>
                  <a:lnTo>
                    <a:pt x="158" y="42"/>
                  </a:lnTo>
                  <a:lnTo>
                    <a:pt x="188" y="23"/>
                  </a:lnTo>
                  <a:lnTo>
                    <a:pt x="232" y="0"/>
                  </a:lnTo>
                  <a:lnTo>
                    <a:pt x="246" y="3"/>
                  </a:lnTo>
                  <a:lnTo>
                    <a:pt x="248" y="11"/>
                  </a:lnTo>
                  <a:lnTo>
                    <a:pt x="254" y="14"/>
                  </a:lnTo>
                  <a:lnTo>
                    <a:pt x="255" y="20"/>
                  </a:lnTo>
                  <a:lnTo>
                    <a:pt x="261" y="30"/>
                  </a:lnTo>
                  <a:lnTo>
                    <a:pt x="264" y="42"/>
                  </a:lnTo>
                  <a:lnTo>
                    <a:pt x="265" y="69"/>
                  </a:lnTo>
                  <a:lnTo>
                    <a:pt x="264" y="92"/>
                  </a:lnTo>
                  <a:lnTo>
                    <a:pt x="253" y="99"/>
                  </a:lnTo>
                  <a:lnTo>
                    <a:pt x="248" y="107"/>
                  </a:lnTo>
                  <a:lnTo>
                    <a:pt x="247" y="113"/>
                  </a:lnTo>
                  <a:lnTo>
                    <a:pt x="247" y="118"/>
                  </a:lnTo>
                  <a:lnTo>
                    <a:pt x="246" y="124"/>
                  </a:lnTo>
                  <a:lnTo>
                    <a:pt x="232" y="129"/>
                  </a:lnTo>
                  <a:lnTo>
                    <a:pt x="231" y="134"/>
                  </a:lnTo>
                  <a:lnTo>
                    <a:pt x="237" y="142"/>
                  </a:lnTo>
                  <a:lnTo>
                    <a:pt x="261" y="122"/>
                  </a:lnTo>
                  <a:lnTo>
                    <a:pt x="267" y="122"/>
                  </a:lnTo>
                  <a:lnTo>
                    <a:pt x="270" y="133"/>
                  </a:lnTo>
                  <a:lnTo>
                    <a:pt x="287" y="124"/>
                  </a:lnTo>
                  <a:lnTo>
                    <a:pt x="292" y="111"/>
                  </a:lnTo>
                  <a:lnTo>
                    <a:pt x="286" y="107"/>
                  </a:lnTo>
                  <a:lnTo>
                    <a:pt x="286" y="95"/>
                  </a:lnTo>
                  <a:lnTo>
                    <a:pt x="292" y="80"/>
                  </a:lnTo>
                  <a:lnTo>
                    <a:pt x="299" y="74"/>
                  </a:lnTo>
                  <a:lnTo>
                    <a:pt x="300" y="67"/>
                  </a:lnTo>
                  <a:lnTo>
                    <a:pt x="305" y="62"/>
                  </a:lnTo>
                  <a:lnTo>
                    <a:pt x="320" y="61"/>
                  </a:lnTo>
                  <a:lnTo>
                    <a:pt x="346" y="78"/>
                  </a:lnTo>
                  <a:lnTo>
                    <a:pt x="377" y="89"/>
                  </a:lnTo>
                  <a:lnTo>
                    <a:pt x="385" y="99"/>
                  </a:lnTo>
                  <a:lnTo>
                    <a:pt x="394" y="103"/>
                  </a:lnTo>
                  <a:lnTo>
                    <a:pt x="403" y="111"/>
                  </a:lnTo>
                  <a:lnTo>
                    <a:pt x="413" y="125"/>
                  </a:lnTo>
                  <a:lnTo>
                    <a:pt x="414" y="141"/>
                  </a:lnTo>
                  <a:lnTo>
                    <a:pt x="397" y="167"/>
                  </a:lnTo>
                  <a:lnTo>
                    <a:pt x="377" y="184"/>
                  </a:lnTo>
                  <a:lnTo>
                    <a:pt x="377" y="188"/>
                  </a:lnTo>
                  <a:lnTo>
                    <a:pt x="394" y="183"/>
                  </a:lnTo>
                  <a:lnTo>
                    <a:pt x="404" y="168"/>
                  </a:lnTo>
                  <a:lnTo>
                    <a:pt x="414" y="162"/>
                  </a:lnTo>
                  <a:lnTo>
                    <a:pt x="414" y="169"/>
                  </a:lnTo>
                  <a:lnTo>
                    <a:pt x="408" y="183"/>
                  </a:lnTo>
                  <a:lnTo>
                    <a:pt x="420" y="186"/>
                  </a:lnTo>
                  <a:lnTo>
                    <a:pt x="422" y="181"/>
                  </a:lnTo>
                  <a:lnTo>
                    <a:pt x="427" y="163"/>
                  </a:lnTo>
                  <a:lnTo>
                    <a:pt x="427" y="156"/>
                  </a:lnTo>
                  <a:lnTo>
                    <a:pt x="433" y="153"/>
                  </a:lnTo>
                  <a:lnTo>
                    <a:pt x="441" y="144"/>
                  </a:lnTo>
                  <a:lnTo>
                    <a:pt x="452" y="146"/>
                  </a:lnTo>
                  <a:lnTo>
                    <a:pt x="458" y="142"/>
                  </a:lnTo>
                  <a:lnTo>
                    <a:pt x="471" y="158"/>
                  </a:lnTo>
                  <a:lnTo>
                    <a:pt x="474" y="153"/>
                  </a:lnTo>
                  <a:lnTo>
                    <a:pt x="471" y="144"/>
                  </a:lnTo>
                  <a:lnTo>
                    <a:pt x="469" y="141"/>
                  </a:lnTo>
                  <a:lnTo>
                    <a:pt x="472" y="140"/>
                  </a:lnTo>
                  <a:lnTo>
                    <a:pt x="480" y="147"/>
                  </a:lnTo>
                  <a:lnTo>
                    <a:pt x="485" y="144"/>
                  </a:lnTo>
                  <a:lnTo>
                    <a:pt x="482" y="134"/>
                  </a:lnTo>
                  <a:lnTo>
                    <a:pt x="471" y="125"/>
                  </a:lnTo>
                  <a:lnTo>
                    <a:pt x="470" y="120"/>
                  </a:lnTo>
                  <a:lnTo>
                    <a:pt x="472" y="118"/>
                  </a:lnTo>
                  <a:lnTo>
                    <a:pt x="483" y="128"/>
                  </a:lnTo>
                  <a:lnTo>
                    <a:pt x="488" y="119"/>
                  </a:lnTo>
                  <a:lnTo>
                    <a:pt x="474" y="101"/>
                  </a:lnTo>
                  <a:lnTo>
                    <a:pt x="466" y="97"/>
                  </a:lnTo>
                  <a:lnTo>
                    <a:pt x="459" y="88"/>
                  </a:lnTo>
                  <a:lnTo>
                    <a:pt x="455" y="75"/>
                  </a:lnTo>
                  <a:lnTo>
                    <a:pt x="455" y="67"/>
                  </a:lnTo>
                  <a:lnTo>
                    <a:pt x="463" y="66"/>
                  </a:lnTo>
                  <a:lnTo>
                    <a:pt x="480" y="69"/>
                  </a:lnTo>
                  <a:lnTo>
                    <a:pt x="490" y="74"/>
                  </a:lnTo>
                  <a:lnTo>
                    <a:pt x="492" y="85"/>
                  </a:lnTo>
                  <a:lnTo>
                    <a:pt x="504" y="84"/>
                  </a:lnTo>
                  <a:lnTo>
                    <a:pt x="503" y="90"/>
                  </a:lnTo>
                  <a:lnTo>
                    <a:pt x="510" y="105"/>
                  </a:lnTo>
                  <a:lnTo>
                    <a:pt x="519" y="111"/>
                  </a:lnTo>
                  <a:lnTo>
                    <a:pt x="524" y="107"/>
                  </a:lnTo>
                  <a:lnTo>
                    <a:pt x="530" y="113"/>
                  </a:lnTo>
                  <a:lnTo>
                    <a:pt x="530" y="118"/>
                  </a:lnTo>
                  <a:lnTo>
                    <a:pt x="538" y="124"/>
                  </a:lnTo>
                  <a:lnTo>
                    <a:pt x="537" y="129"/>
                  </a:lnTo>
                  <a:lnTo>
                    <a:pt x="535" y="133"/>
                  </a:lnTo>
                  <a:lnTo>
                    <a:pt x="544" y="135"/>
                  </a:lnTo>
                  <a:lnTo>
                    <a:pt x="552" y="150"/>
                  </a:lnTo>
                  <a:lnTo>
                    <a:pt x="551" y="180"/>
                  </a:lnTo>
                  <a:lnTo>
                    <a:pt x="552" y="191"/>
                  </a:lnTo>
                  <a:lnTo>
                    <a:pt x="554" y="200"/>
                  </a:lnTo>
                  <a:lnTo>
                    <a:pt x="559" y="208"/>
                  </a:lnTo>
                  <a:lnTo>
                    <a:pt x="560" y="236"/>
                  </a:lnTo>
                  <a:lnTo>
                    <a:pt x="575" y="251"/>
                  </a:lnTo>
                  <a:lnTo>
                    <a:pt x="568" y="264"/>
                  </a:lnTo>
                  <a:lnTo>
                    <a:pt x="568" y="288"/>
                  </a:lnTo>
                  <a:lnTo>
                    <a:pt x="574" y="289"/>
                  </a:lnTo>
                  <a:lnTo>
                    <a:pt x="582" y="302"/>
                  </a:lnTo>
                  <a:lnTo>
                    <a:pt x="588" y="301"/>
                  </a:lnTo>
                  <a:lnTo>
                    <a:pt x="591" y="292"/>
                  </a:lnTo>
                  <a:lnTo>
                    <a:pt x="597" y="289"/>
                  </a:lnTo>
                  <a:lnTo>
                    <a:pt x="603" y="286"/>
                  </a:lnTo>
                  <a:lnTo>
                    <a:pt x="612" y="277"/>
                  </a:lnTo>
                  <a:lnTo>
                    <a:pt x="612" y="267"/>
                  </a:lnTo>
                  <a:lnTo>
                    <a:pt x="620" y="263"/>
                  </a:lnTo>
                  <a:lnTo>
                    <a:pt x="620" y="257"/>
                  </a:lnTo>
                  <a:lnTo>
                    <a:pt x="609" y="240"/>
                  </a:lnTo>
                  <a:lnTo>
                    <a:pt x="605" y="229"/>
                  </a:lnTo>
                  <a:lnTo>
                    <a:pt x="607" y="218"/>
                  </a:lnTo>
                  <a:lnTo>
                    <a:pt x="602" y="213"/>
                  </a:lnTo>
                  <a:lnTo>
                    <a:pt x="598" y="197"/>
                  </a:lnTo>
                  <a:lnTo>
                    <a:pt x="597" y="183"/>
                  </a:lnTo>
                  <a:lnTo>
                    <a:pt x="601" y="181"/>
                  </a:lnTo>
                  <a:lnTo>
                    <a:pt x="598" y="173"/>
                  </a:lnTo>
                  <a:lnTo>
                    <a:pt x="599" y="162"/>
                  </a:lnTo>
                  <a:lnTo>
                    <a:pt x="596" y="156"/>
                  </a:lnTo>
                  <a:lnTo>
                    <a:pt x="594" y="135"/>
                  </a:lnTo>
                  <a:lnTo>
                    <a:pt x="592" y="117"/>
                  </a:lnTo>
                  <a:lnTo>
                    <a:pt x="587" y="101"/>
                  </a:lnTo>
                  <a:lnTo>
                    <a:pt x="581" y="67"/>
                  </a:lnTo>
                  <a:lnTo>
                    <a:pt x="577" y="61"/>
                  </a:lnTo>
                  <a:lnTo>
                    <a:pt x="581" y="61"/>
                  </a:lnTo>
                  <a:lnTo>
                    <a:pt x="582" y="48"/>
                  </a:lnTo>
                  <a:lnTo>
                    <a:pt x="579" y="48"/>
                  </a:lnTo>
                  <a:lnTo>
                    <a:pt x="575" y="38"/>
                  </a:lnTo>
                  <a:lnTo>
                    <a:pt x="580" y="33"/>
                  </a:lnTo>
                  <a:lnTo>
                    <a:pt x="588" y="33"/>
                  </a:lnTo>
                  <a:lnTo>
                    <a:pt x="591" y="27"/>
                  </a:lnTo>
                  <a:lnTo>
                    <a:pt x="581" y="17"/>
                  </a:lnTo>
                  <a:lnTo>
                    <a:pt x="581" y="8"/>
                  </a:lnTo>
                  <a:lnTo>
                    <a:pt x="585" y="8"/>
                  </a:lnTo>
                  <a:lnTo>
                    <a:pt x="585" y="2"/>
                  </a:lnTo>
                  <a:lnTo>
                    <a:pt x="591" y="2"/>
                  </a:lnTo>
                  <a:lnTo>
                    <a:pt x="612" y="9"/>
                  </a:lnTo>
                  <a:lnTo>
                    <a:pt x="613" y="16"/>
                  </a:lnTo>
                  <a:lnTo>
                    <a:pt x="631" y="33"/>
                  </a:lnTo>
                  <a:lnTo>
                    <a:pt x="646" y="39"/>
                  </a:lnTo>
                  <a:lnTo>
                    <a:pt x="647" y="36"/>
                  </a:lnTo>
                  <a:lnTo>
                    <a:pt x="648" y="30"/>
                  </a:lnTo>
                  <a:lnTo>
                    <a:pt x="643" y="28"/>
                  </a:lnTo>
                  <a:lnTo>
                    <a:pt x="642" y="20"/>
                  </a:lnTo>
                  <a:lnTo>
                    <a:pt x="642" y="16"/>
                  </a:lnTo>
                  <a:lnTo>
                    <a:pt x="646" y="14"/>
                  </a:lnTo>
                  <a:lnTo>
                    <a:pt x="657" y="18"/>
                  </a:lnTo>
                  <a:lnTo>
                    <a:pt x="659" y="24"/>
                  </a:lnTo>
                  <a:lnTo>
                    <a:pt x="666" y="28"/>
                  </a:lnTo>
                  <a:lnTo>
                    <a:pt x="670" y="44"/>
                  </a:lnTo>
                  <a:lnTo>
                    <a:pt x="675" y="51"/>
                  </a:lnTo>
                  <a:lnTo>
                    <a:pt x="699" y="66"/>
                  </a:lnTo>
                  <a:lnTo>
                    <a:pt x="699" y="72"/>
                  </a:lnTo>
                  <a:lnTo>
                    <a:pt x="712" y="80"/>
                  </a:lnTo>
                  <a:lnTo>
                    <a:pt x="719" y="89"/>
                  </a:lnTo>
                  <a:lnTo>
                    <a:pt x="721" y="94"/>
                  </a:lnTo>
                  <a:lnTo>
                    <a:pt x="729" y="100"/>
                  </a:lnTo>
                  <a:lnTo>
                    <a:pt x="730" y="106"/>
                  </a:lnTo>
                  <a:lnTo>
                    <a:pt x="723" y="119"/>
                  </a:lnTo>
                  <a:lnTo>
                    <a:pt x="729" y="119"/>
                  </a:lnTo>
                  <a:lnTo>
                    <a:pt x="734" y="136"/>
                  </a:lnTo>
                  <a:lnTo>
                    <a:pt x="734" y="147"/>
                  </a:lnTo>
                  <a:lnTo>
                    <a:pt x="732" y="152"/>
                  </a:lnTo>
                  <a:lnTo>
                    <a:pt x="736" y="162"/>
                  </a:lnTo>
                  <a:lnTo>
                    <a:pt x="737" y="172"/>
                  </a:lnTo>
                  <a:lnTo>
                    <a:pt x="743" y="195"/>
                  </a:lnTo>
                  <a:lnTo>
                    <a:pt x="744" y="240"/>
                  </a:lnTo>
                  <a:lnTo>
                    <a:pt x="748" y="242"/>
                  </a:lnTo>
                  <a:lnTo>
                    <a:pt x="753" y="266"/>
                  </a:lnTo>
                  <a:lnTo>
                    <a:pt x="769" y="285"/>
                  </a:lnTo>
                  <a:lnTo>
                    <a:pt x="775" y="297"/>
                  </a:lnTo>
                  <a:lnTo>
                    <a:pt x="780" y="312"/>
                  </a:lnTo>
                  <a:lnTo>
                    <a:pt x="779" y="319"/>
                  </a:lnTo>
                  <a:lnTo>
                    <a:pt x="781" y="327"/>
                  </a:lnTo>
                  <a:lnTo>
                    <a:pt x="782" y="344"/>
                  </a:lnTo>
                  <a:lnTo>
                    <a:pt x="780" y="342"/>
                  </a:lnTo>
                  <a:lnTo>
                    <a:pt x="774" y="347"/>
                  </a:lnTo>
                  <a:lnTo>
                    <a:pt x="775" y="373"/>
                  </a:lnTo>
                  <a:lnTo>
                    <a:pt x="770" y="384"/>
                  </a:lnTo>
                  <a:lnTo>
                    <a:pt x="774" y="397"/>
                  </a:lnTo>
                  <a:lnTo>
                    <a:pt x="788" y="407"/>
                  </a:lnTo>
                  <a:lnTo>
                    <a:pt x="791" y="416"/>
                  </a:lnTo>
                  <a:lnTo>
                    <a:pt x="805" y="441"/>
                  </a:lnTo>
                  <a:lnTo>
                    <a:pt x="821" y="446"/>
                  </a:lnTo>
                  <a:lnTo>
                    <a:pt x="829" y="464"/>
                  </a:lnTo>
                  <a:lnTo>
                    <a:pt x="835" y="469"/>
                  </a:lnTo>
                  <a:lnTo>
                    <a:pt x="845" y="471"/>
                  </a:lnTo>
                  <a:lnTo>
                    <a:pt x="851" y="477"/>
                  </a:lnTo>
                  <a:lnTo>
                    <a:pt x="854" y="473"/>
                  </a:lnTo>
                  <a:lnTo>
                    <a:pt x="854" y="464"/>
                  </a:lnTo>
                  <a:lnTo>
                    <a:pt x="858" y="462"/>
                  </a:lnTo>
                  <a:lnTo>
                    <a:pt x="869" y="466"/>
                  </a:lnTo>
                  <a:lnTo>
                    <a:pt x="875" y="471"/>
                  </a:lnTo>
                  <a:lnTo>
                    <a:pt x="873" y="479"/>
                  </a:lnTo>
                  <a:lnTo>
                    <a:pt x="909" y="514"/>
                  </a:lnTo>
                  <a:lnTo>
                    <a:pt x="919" y="521"/>
                  </a:lnTo>
                  <a:lnTo>
                    <a:pt x="930" y="521"/>
                  </a:lnTo>
                  <a:lnTo>
                    <a:pt x="935" y="527"/>
                  </a:lnTo>
                  <a:lnTo>
                    <a:pt x="934" y="535"/>
                  </a:lnTo>
                  <a:lnTo>
                    <a:pt x="935" y="544"/>
                  </a:lnTo>
                  <a:lnTo>
                    <a:pt x="943" y="546"/>
                  </a:lnTo>
                  <a:lnTo>
                    <a:pt x="949" y="541"/>
                  </a:lnTo>
                  <a:lnTo>
                    <a:pt x="952" y="545"/>
                  </a:lnTo>
                  <a:lnTo>
                    <a:pt x="960" y="543"/>
                  </a:lnTo>
                  <a:lnTo>
                    <a:pt x="965" y="544"/>
                  </a:lnTo>
                  <a:lnTo>
                    <a:pt x="969" y="567"/>
                  </a:lnTo>
                  <a:lnTo>
                    <a:pt x="964" y="579"/>
                  </a:lnTo>
                  <a:lnTo>
                    <a:pt x="967" y="604"/>
                  </a:lnTo>
                  <a:lnTo>
                    <a:pt x="963" y="617"/>
                  </a:lnTo>
                  <a:lnTo>
                    <a:pt x="956" y="619"/>
                  </a:lnTo>
                  <a:lnTo>
                    <a:pt x="947" y="616"/>
                  </a:lnTo>
                  <a:lnTo>
                    <a:pt x="938" y="599"/>
                  </a:lnTo>
                  <a:lnTo>
                    <a:pt x="938" y="577"/>
                  </a:lnTo>
                  <a:lnTo>
                    <a:pt x="932" y="599"/>
                  </a:lnTo>
                  <a:lnTo>
                    <a:pt x="930" y="617"/>
                  </a:lnTo>
                  <a:lnTo>
                    <a:pt x="927" y="621"/>
                  </a:lnTo>
                  <a:lnTo>
                    <a:pt x="925" y="611"/>
                  </a:lnTo>
                  <a:lnTo>
                    <a:pt x="919" y="608"/>
                  </a:lnTo>
                  <a:lnTo>
                    <a:pt x="915" y="614"/>
                  </a:lnTo>
                  <a:lnTo>
                    <a:pt x="910" y="605"/>
                  </a:lnTo>
                  <a:lnTo>
                    <a:pt x="907" y="593"/>
                  </a:lnTo>
                  <a:lnTo>
                    <a:pt x="907" y="579"/>
                  </a:lnTo>
                  <a:lnTo>
                    <a:pt x="903" y="586"/>
                  </a:lnTo>
                  <a:lnTo>
                    <a:pt x="898" y="589"/>
                  </a:lnTo>
                  <a:lnTo>
                    <a:pt x="897" y="584"/>
                  </a:lnTo>
                  <a:lnTo>
                    <a:pt x="891" y="599"/>
                  </a:lnTo>
                  <a:lnTo>
                    <a:pt x="887" y="599"/>
                  </a:lnTo>
                  <a:lnTo>
                    <a:pt x="876" y="606"/>
                  </a:lnTo>
                  <a:lnTo>
                    <a:pt x="875" y="613"/>
                  </a:lnTo>
                  <a:lnTo>
                    <a:pt x="880" y="613"/>
                  </a:lnTo>
                  <a:lnTo>
                    <a:pt x="881" y="636"/>
                  </a:lnTo>
                  <a:lnTo>
                    <a:pt x="874" y="638"/>
                  </a:lnTo>
                  <a:lnTo>
                    <a:pt x="868" y="634"/>
                  </a:lnTo>
                  <a:lnTo>
                    <a:pt x="854" y="633"/>
                  </a:lnTo>
                  <a:lnTo>
                    <a:pt x="848" y="634"/>
                  </a:lnTo>
                  <a:lnTo>
                    <a:pt x="847" y="639"/>
                  </a:lnTo>
                  <a:lnTo>
                    <a:pt x="853" y="651"/>
                  </a:lnTo>
                  <a:lnTo>
                    <a:pt x="853" y="657"/>
                  </a:lnTo>
                  <a:lnTo>
                    <a:pt x="852" y="673"/>
                  </a:lnTo>
                  <a:lnTo>
                    <a:pt x="853" y="680"/>
                  </a:lnTo>
                  <a:lnTo>
                    <a:pt x="863" y="661"/>
                  </a:lnTo>
                  <a:lnTo>
                    <a:pt x="875" y="652"/>
                  </a:lnTo>
                  <a:lnTo>
                    <a:pt x="879" y="644"/>
                  </a:lnTo>
                  <a:lnTo>
                    <a:pt x="901" y="644"/>
                  </a:lnTo>
                  <a:lnTo>
                    <a:pt x="903" y="649"/>
                  </a:lnTo>
                  <a:lnTo>
                    <a:pt x="913" y="651"/>
                  </a:lnTo>
                  <a:lnTo>
                    <a:pt x="909" y="657"/>
                  </a:lnTo>
                  <a:lnTo>
                    <a:pt x="907" y="663"/>
                  </a:lnTo>
                  <a:lnTo>
                    <a:pt x="902" y="671"/>
                  </a:lnTo>
                  <a:lnTo>
                    <a:pt x="902" y="675"/>
                  </a:lnTo>
                  <a:lnTo>
                    <a:pt x="898" y="673"/>
                  </a:lnTo>
                  <a:lnTo>
                    <a:pt x="896" y="680"/>
                  </a:lnTo>
                  <a:lnTo>
                    <a:pt x="899" y="689"/>
                  </a:lnTo>
                  <a:lnTo>
                    <a:pt x="906" y="690"/>
                  </a:lnTo>
                  <a:lnTo>
                    <a:pt x="908" y="679"/>
                  </a:lnTo>
                  <a:lnTo>
                    <a:pt x="919" y="686"/>
                  </a:lnTo>
                  <a:lnTo>
                    <a:pt x="930" y="688"/>
                  </a:lnTo>
                  <a:lnTo>
                    <a:pt x="932" y="697"/>
                  </a:lnTo>
                  <a:lnTo>
                    <a:pt x="931" y="706"/>
                  </a:lnTo>
                  <a:lnTo>
                    <a:pt x="925" y="707"/>
                  </a:lnTo>
                  <a:lnTo>
                    <a:pt x="923" y="705"/>
                  </a:lnTo>
                  <a:lnTo>
                    <a:pt x="921" y="711"/>
                  </a:lnTo>
                  <a:lnTo>
                    <a:pt x="915" y="718"/>
                  </a:lnTo>
                  <a:lnTo>
                    <a:pt x="915" y="723"/>
                  </a:lnTo>
                  <a:lnTo>
                    <a:pt x="908" y="722"/>
                  </a:lnTo>
                  <a:lnTo>
                    <a:pt x="890" y="728"/>
                  </a:lnTo>
                  <a:lnTo>
                    <a:pt x="887" y="738"/>
                  </a:lnTo>
                  <a:lnTo>
                    <a:pt x="874" y="738"/>
                  </a:lnTo>
                  <a:lnTo>
                    <a:pt x="868" y="735"/>
                  </a:lnTo>
                  <a:lnTo>
                    <a:pt x="866" y="744"/>
                  </a:lnTo>
                  <a:lnTo>
                    <a:pt x="862" y="747"/>
                  </a:lnTo>
                  <a:lnTo>
                    <a:pt x="858" y="752"/>
                  </a:lnTo>
                  <a:lnTo>
                    <a:pt x="851" y="746"/>
                  </a:lnTo>
                  <a:lnTo>
                    <a:pt x="837" y="752"/>
                  </a:lnTo>
                  <a:lnTo>
                    <a:pt x="810" y="746"/>
                  </a:lnTo>
                  <a:lnTo>
                    <a:pt x="807" y="738"/>
                  </a:lnTo>
                  <a:lnTo>
                    <a:pt x="790" y="733"/>
                  </a:lnTo>
                  <a:lnTo>
                    <a:pt x="785" y="728"/>
                  </a:lnTo>
                  <a:lnTo>
                    <a:pt x="776" y="728"/>
                  </a:lnTo>
                  <a:lnTo>
                    <a:pt x="773" y="735"/>
                  </a:lnTo>
                  <a:lnTo>
                    <a:pt x="747" y="732"/>
                  </a:lnTo>
                  <a:lnTo>
                    <a:pt x="736" y="728"/>
                  </a:lnTo>
                  <a:lnTo>
                    <a:pt x="735" y="721"/>
                  </a:lnTo>
                  <a:lnTo>
                    <a:pt x="749" y="705"/>
                  </a:lnTo>
                  <a:lnTo>
                    <a:pt x="744" y="699"/>
                  </a:lnTo>
                  <a:lnTo>
                    <a:pt x="736" y="702"/>
                  </a:lnTo>
                  <a:lnTo>
                    <a:pt x="720" y="701"/>
                  </a:lnTo>
                  <a:lnTo>
                    <a:pt x="719" y="695"/>
                  </a:lnTo>
                  <a:lnTo>
                    <a:pt x="705" y="690"/>
                  </a:lnTo>
                  <a:lnTo>
                    <a:pt x="701" y="693"/>
                  </a:lnTo>
                  <a:lnTo>
                    <a:pt x="676" y="689"/>
                  </a:lnTo>
                  <a:lnTo>
                    <a:pt x="675" y="680"/>
                  </a:lnTo>
                  <a:lnTo>
                    <a:pt x="679" y="673"/>
                  </a:lnTo>
                  <a:lnTo>
                    <a:pt x="676" y="657"/>
                  </a:lnTo>
                  <a:lnTo>
                    <a:pt x="673" y="646"/>
                  </a:lnTo>
                  <a:lnTo>
                    <a:pt x="662" y="643"/>
                  </a:lnTo>
                  <a:lnTo>
                    <a:pt x="659" y="651"/>
                  </a:lnTo>
                  <a:lnTo>
                    <a:pt x="654" y="658"/>
                  </a:lnTo>
                  <a:lnTo>
                    <a:pt x="641" y="663"/>
                  </a:lnTo>
                  <a:lnTo>
                    <a:pt x="646" y="682"/>
                  </a:lnTo>
                  <a:lnTo>
                    <a:pt x="644" y="689"/>
                  </a:lnTo>
                  <a:lnTo>
                    <a:pt x="636" y="696"/>
                  </a:lnTo>
                  <a:lnTo>
                    <a:pt x="621" y="719"/>
                  </a:lnTo>
                  <a:lnTo>
                    <a:pt x="594" y="725"/>
                  </a:lnTo>
                  <a:lnTo>
                    <a:pt x="555" y="725"/>
                  </a:lnTo>
                  <a:lnTo>
                    <a:pt x="560" y="730"/>
                  </a:lnTo>
                  <a:lnTo>
                    <a:pt x="551" y="747"/>
                  </a:lnTo>
                  <a:lnTo>
                    <a:pt x="535" y="758"/>
                  </a:lnTo>
                  <a:lnTo>
                    <a:pt x="519" y="765"/>
                  </a:lnTo>
                  <a:lnTo>
                    <a:pt x="507" y="772"/>
                  </a:lnTo>
                  <a:lnTo>
                    <a:pt x="488" y="776"/>
                  </a:lnTo>
                  <a:lnTo>
                    <a:pt x="481" y="772"/>
                  </a:lnTo>
                  <a:lnTo>
                    <a:pt x="468" y="778"/>
                  </a:lnTo>
                  <a:lnTo>
                    <a:pt x="453" y="773"/>
                  </a:lnTo>
                  <a:lnTo>
                    <a:pt x="446" y="779"/>
                  </a:lnTo>
                  <a:lnTo>
                    <a:pt x="442" y="772"/>
                  </a:lnTo>
                  <a:lnTo>
                    <a:pt x="427" y="779"/>
                  </a:lnTo>
                  <a:lnTo>
                    <a:pt x="413" y="780"/>
                  </a:lnTo>
                  <a:lnTo>
                    <a:pt x="410" y="783"/>
                  </a:lnTo>
                  <a:lnTo>
                    <a:pt x="418" y="784"/>
                  </a:lnTo>
                  <a:lnTo>
                    <a:pt x="416" y="789"/>
                  </a:lnTo>
                  <a:lnTo>
                    <a:pt x="404" y="789"/>
                  </a:lnTo>
                  <a:lnTo>
                    <a:pt x="381" y="794"/>
                  </a:lnTo>
                  <a:lnTo>
                    <a:pt x="376" y="790"/>
                  </a:lnTo>
                  <a:lnTo>
                    <a:pt x="358" y="790"/>
                  </a:lnTo>
                  <a:lnTo>
                    <a:pt x="310" y="796"/>
                  </a:lnTo>
                  <a:lnTo>
                    <a:pt x="311" y="793"/>
                  </a:lnTo>
                  <a:lnTo>
                    <a:pt x="322" y="784"/>
                  </a:lnTo>
                  <a:lnTo>
                    <a:pt x="304" y="773"/>
                  </a:lnTo>
                  <a:lnTo>
                    <a:pt x="297" y="760"/>
                  </a:lnTo>
                  <a:lnTo>
                    <a:pt x="293" y="747"/>
                  </a:lnTo>
                  <a:lnTo>
                    <a:pt x="288" y="735"/>
                  </a:lnTo>
                  <a:lnTo>
                    <a:pt x="288" y="722"/>
                  </a:lnTo>
                  <a:lnTo>
                    <a:pt x="292" y="711"/>
                  </a:lnTo>
                  <a:lnTo>
                    <a:pt x="292" y="707"/>
                  </a:lnTo>
                  <a:lnTo>
                    <a:pt x="283" y="702"/>
                  </a:lnTo>
                  <a:lnTo>
                    <a:pt x="282" y="699"/>
                  </a:lnTo>
                  <a:lnTo>
                    <a:pt x="278" y="693"/>
                  </a:lnTo>
                  <a:lnTo>
                    <a:pt x="270" y="686"/>
                  </a:lnTo>
                  <a:lnTo>
                    <a:pt x="269" y="680"/>
                  </a:lnTo>
                  <a:lnTo>
                    <a:pt x="253" y="675"/>
                  </a:lnTo>
                  <a:lnTo>
                    <a:pt x="224" y="678"/>
                  </a:lnTo>
                  <a:close/>
                </a:path>
              </a:pathLst>
            </a:custGeom>
            <a:grpFill/>
            <a:ln w="6350" cmpd="sng">
              <a:noFill/>
              <a:prstDash val="solid"/>
              <a:round/>
              <a:headEnd/>
              <a:tailEnd/>
            </a:ln>
          </p:spPr>
          <p:txBody>
            <a:bodyPr/>
            <a:lstStyle/>
            <a:p>
              <a:endParaRPr lang="en-US" dirty="0"/>
            </a:p>
          </p:txBody>
        </p:sp>
        <p:sp>
          <p:nvSpPr>
            <p:cNvPr id="304" name="Freeform 130">
              <a:extLst>
                <a:ext uri="{FF2B5EF4-FFF2-40B4-BE49-F238E27FC236}">
                  <a16:creationId xmlns:a16="http://schemas.microsoft.com/office/drawing/2014/main" id="{9F1CB190-5DD5-40D3-8272-0D7AD0866E08}"/>
                </a:ext>
              </a:extLst>
            </p:cNvPr>
            <p:cNvSpPr>
              <a:spLocks noChangeAspect="1"/>
            </p:cNvSpPr>
            <p:nvPr/>
          </p:nvSpPr>
          <p:spPr bwMode="gray">
            <a:xfrm>
              <a:off x="7298848" y="582747"/>
              <a:ext cx="56650" cy="62051"/>
            </a:xfrm>
            <a:custGeom>
              <a:avLst/>
              <a:gdLst/>
              <a:ahLst/>
              <a:cxnLst>
                <a:cxn ang="0">
                  <a:pos x="111" y="127"/>
                </a:cxn>
                <a:cxn ang="0">
                  <a:pos x="111" y="118"/>
                </a:cxn>
                <a:cxn ang="0">
                  <a:pos x="114" y="109"/>
                </a:cxn>
                <a:cxn ang="0">
                  <a:pos x="123" y="93"/>
                </a:cxn>
                <a:cxn ang="0">
                  <a:pos x="128" y="73"/>
                </a:cxn>
                <a:cxn ang="0">
                  <a:pos x="130" y="57"/>
                </a:cxn>
                <a:cxn ang="0">
                  <a:pos x="131" y="45"/>
                </a:cxn>
                <a:cxn ang="0">
                  <a:pos x="134" y="38"/>
                </a:cxn>
                <a:cxn ang="0">
                  <a:pos x="129" y="29"/>
                </a:cxn>
                <a:cxn ang="0">
                  <a:pos x="122" y="28"/>
                </a:cxn>
                <a:cxn ang="0">
                  <a:pos x="117" y="16"/>
                </a:cxn>
                <a:cxn ang="0">
                  <a:pos x="96" y="3"/>
                </a:cxn>
                <a:cxn ang="0">
                  <a:pos x="85" y="0"/>
                </a:cxn>
                <a:cxn ang="0">
                  <a:pos x="67" y="6"/>
                </a:cxn>
                <a:cxn ang="0">
                  <a:pos x="33" y="6"/>
                </a:cxn>
                <a:cxn ang="0">
                  <a:pos x="23" y="12"/>
                </a:cxn>
                <a:cxn ang="0">
                  <a:pos x="13" y="32"/>
                </a:cxn>
                <a:cxn ang="0">
                  <a:pos x="2" y="48"/>
                </a:cxn>
                <a:cxn ang="0">
                  <a:pos x="0" y="56"/>
                </a:cxn>
                <a:cxn ang="0">
                  <a:pos x="25" y="70"/>
                </a:cxn>
                <a:cxn ang="0">
                  <a:pos x="30" y="78"/>
                </a:cxn>
                <a:cxn ang="0">
                  <a:pos x="43" y="90"/>
                </a:cxn>
                <a:cxn ang="0">
                  <a:pos x="52" y="106"/>
                </a:cxn>
                <a:cxn ang="0">
                  <a:pos x="58" y="112"/>
                </a:cxn>
                <a:cxn ang="0">
                  <a:pos x="68" y="128"/>
                </a:cxn>
                <a:cxn ang="0">
                  <a:pos x="70" y="138"/>
                </a:cxn>
                <a:cxn ang="0">
                  <a:pos x="90" y="162"/>
                </a:cxn>
                <a:cxn ang="0">
                  <a:pos x="92" y="159"/>
                </a:cxn>
                <a:cxn ang="0">
                  <a:pos x="92" y="155"/>
                </a:cxn>
                <a:cxn ang="0">
                  <a:pos x="97" y="154"/>
                </a:cxn>
                <a:cxn ang="0">
                  <a:pos x="106" y="142"/>
                </a:cxn>
                <a:cxn ang="0">
                  <a:pos x="109" y="132"/>
                </a:cxn>
                <a:cxn ang="0">
                  <a:pos x="111" y="127"/>
                </a:cxn>
              </a:cxnLst>
              <a:rect l="0" t="0" r="r" b="b"/>
              <a:pathLst>
                <a:path w="134" h="162">
                  <a:moveTo>
                    <a:pt x="111" y="127"/>
                  </a:moveTo>
                  <a:lnTo>
                    <a:pt x="111" y="118"/>
                  </a:lnTo>
                  <a:lnTo>
                    <a:pt x="114" y="109"/>
                  </a:lnTo>
                  <a:lnTo>
                    <a:pt x="123" y="93"/>
                  </a:lnTo>
                  <a:lnTo>
                    <a:pt x="128" y="73"/>
                  </a:lnTo>
                  <a:lnTo>
                    <a:pt x="130" y="57"/>
                  </a:lnTo>
                  <a:lnTo>
                    <a:pt x="131" y="45"/>
                  </a:lnTo>
                  <a:lnTo>
                    <a:pt x="134" y="38"/>
                  </a:lnTo>
                  <a:lnTo>
                    <a:pt x="129" y="29"/>
                  </a:lnTo>
                  <a:lnTo>
                    <a:pt x="122" y="28"/>
                  </a:lnTo>
                  <a:lnTo>
                    <a:pt x="117" y="16"/>
                  </a:lnTo>
                  <a:lnTo>
                    <a:pt x="96" y="3"/>
                  </a:lnTo>
                  <a:lnTo>
                    <a:pt x="85" y="0"/>
                  </a:lnTo>
                  <a:lnTo>
                    <a:pt x="67" y="6"/>
                  </a:lnTo>
                  <a:lnTo>
                    <a:pt x="33" y="6"/>
                  </a:lnTo>
                  <a:lnTo>
                    <a:pt x="23" y="12"/>
                  </a:lnTo>
                  <a:lnTo>
                    <a:pt x="13" y="32"/>
                  </a:lnTo>
                  <a:lnTo>
                    <a:pt x="2" y="48"/>
                  </a:lnTo>
                  <a:lnTo>
                    <a:pt x="0" y="56"/>
                  </a:lnTo>
                  <a:lnTo>
                    <a:pt x="25" y="70"/>
                  </a:lnTo>
                  <a:lnTo>
                    <a:pt x="30" y="78"/>
                  </a:lnTo>
                  <a:lnTo>
                    <a:pt x="43" y="90"/>
                  </a:lnTo>
                  <a:lnTo>
                    <a:pt x="52" y="106"/>
                  </a:lnTo>
                  <a:lnTo>
                    <a:pt x="58" y="112"/>
                  </a:lnTo>
                  <a:lnTo>
                    <a:pt x="68" y="128"/>
                  </a:lnTo>
                  <a:lnTo>
                    <a:pt x="70" y="138"/>
                  </a:lnTo>
                  <a:lnTo>
                    <a:pt x="90" y="162"/>
                  </a:lnTo>
                  <a:lnTo>
                    <a:pt x="92" y="159"/>
                  </a:lnTo>
                  <a:lnTo>
                    <a:pt x="92" y="155"/>
                  </a:lnTo>
                  <a:lnTo>
                    <a:pt x="97" y="154"/>
                  </a:lnTo>
                  <a:lnTo>
                    <a:pt x="106" y="142"/>
                  </a:lnTo>
                  <a:lnTo>
                    <a:pt x="109" y="132"/>
                  </a:lnTo>
                  <a:lnTo>
                    <a:pt x="111" y="127"/>
                  </a:lnTo>
                  <a:close/>
                </a:path>
              </a:pathLst>
            </a:custGeom>
            <a:grpFill/>
            <a:ln w="6350" cmpd="sng">
              <a:noFill/>
              <a:prstDash val="solid"/>
              <a:round/>
              <a:headEnd/>
              <a:tailEnd/>
            </a:ln>
          </p:spPr>
          <p:txBody>
            <a:bodyPr/>
            <a:lstStyle/>
            <a:p>
              <a:endParaRPr lang="en-US" dirty="0"/>
            </a:p>
          </p:txBody>
        </p:sp>
        <p:sp>
          <p:nvSpPr>
            <p:cNvPr id="305" name="Freeform 131">
              <a:extLst>
                <a:ext uri="{FF2B5EF4-FFF2-40B4-BE49-F238E27FC236}">
                  <a16:creationId xmlns:a16="http://schemas.microsoft.com/office/drawing/2014/main" id="{87BDAB29-DEE7-4AE4-8578-675E3278EF30}"/>
                </a:ext>
              </a:extLst>
            </p:cNvPr>
            <p:cNvSpPr>
              <a:spLocks noChangeAspect="1"/>
            </p:cNvSpPr>
            <p:nvPr/>
          </p:nvSpPr>
          <p:spPr bwMode="gray">
            <a:xfrm>
              <a:off x="7401357" y="571956"/>
              <a:ext cx="134881" cy="180759"/>
            </a:xfrm>
            <a:custGeom>
              <a:avLst/>
              <a:gdLst/>
              <a:ahLst/>
              <a:cxnLst>
                <a:cxn ang="0">
                  <a:pos x="121" y="340"/>
                </a:cxn>
                <a:cxn ang="0">
                  <a:pos x="106" y="323"/>
                </a:cxn>
                <a:cxn ang="0">
                  <a:pos x="85" y="307"/>
                </a:cxn>
                <a:cxn ang="0">
                  <a:pos x="53" y="312"/>
                </a:cxn>
                <a:cxn ang="0">
                  <a:pos x="39" y="283"/>
                </a:cxn>
                <a:cxn ang="0">
                  <a:pos x="1" y="238"/>
                </a:cxn>
                <a:cxn ang="0">
                  <a:pos x="6" y="183"/>
                </a:cxn>
                <a:cxn ang="0">
                  <a:pos x="35" y="183"/>
                </a:cxn>
                <a:cxn ang="0">
                  <a:pos x="41" y="196"/>
                </a:cxn>
                <a:cxn ang="0">
                  <a:pos x="62" y="211"/>
                </a:cxn>
                <a:cxn ang="0">
                  <a:pos x="69" y="236"/>
                </a:cxn>
                <a:cxn ang="0">
                  <a:pos x="96" y="228"/>
                </a:cxn>
                <a:cxn ang="0">
                  <a:pos x="121" y="216"/>
                </a:cxn>
                <a:cxn ang="0">
                  <a:pos x="117" y="190"/>
                </a:cxn>
                <a:cxn ang="0">
                  <a:pos x="129" y="184"/>
                </a:cxn>
                <a:cxn ang="0">
                  <a:pos x="113" y="164"/>
                </a:cxn>
                <a:cxn ang="0">
                  <a:pos x="107" y="139"/>
                </a:cxn>
                <a:cxn ang="0">
                  <a:pos x="134" y="146"/>
                </a:cxn>
                <a:cxn ang="0">
                  <a:pos x="111" y="114"/>
                </a:cxn>
                <a:cxn ang="0">
                  <a:pos x="90" y="129"/>
                </a:cxn>
                <a:cxn ang="0">
                  <a:pos x="60" y="101"/>
                </a:cxn>
                <a:cxn ang="0">
                  <a:pos x="78" y="75"/>
                </a:cxn>
                <a:cxn ang="0">
                  <a:pos x="96" y="95"/>
                </a:cxn>
                <a:cxn ang="0">
                  <a:pos x="95" y="68"/>
                </a:cxn>
                <a:cxn ang="0">
                  <a:pos x="69" y="56"/>
                </a:cxn>
                <a:cxn ang="0">
                  <a:pos x="93" y="20"/>
                </a:cxn>
                <a:cxn ang="0">
                  <a:pos x="121" y="37"/>
                </a:cxn>
                <a:cxn ang="0">
                  <a:pos x="110" y="18"/>
                </a:cxn>
                <a:cxn ang="0">
                  <a:pos x="125" y="0"/>
                </a:cxn>
                <a:cxn ang="0">
                  <a:pos x="149" y="20"/>
                </a:cxn>
                <a:cxn ang="0">
                  <a:pos x="183" y="33"/>
                </a:cxn>
                <a:cxn ang="0">
                  <a:pos x="240" y="8"/>
                </a:cxn>
                <a:cxn ang="0">
                  <a:pos x="280" y="24"/>
                </a:cxn>
                <a:cxn ang="0">
                  <a:pos x="276" y="64"/>
                </a:cxn>
                <a:cxn ang="0">
                  <a:pos x="262" y="73"/>
                </a:cxn>
                <a:cxn ang="0">
                  <a:pos x="274" y="108"/>
                </a:cxn>
                <a:cxn ang="0">
                  <a:pos x="243" y="127"/>
                </a:cxn>
                <a:cxn ang="0">
                  <a:pos x="222" y="159"/>
                </a:cxn>
                <a:cxn ang="0">
                  <a:pos x="213" y="189"/>
                </a:cxn>
                <a:cxn ang="0">
                  <a:pos x="258" y="167"/>
                </a:cxn>
                <a:cxn ang="0">
                  <a:pos x="274" y="197"/>
                </a:cxn>
                <a:cxn ang="0">
                  <a:pos x="284" y="214"/>
                </a:cxn>
                <a:cxn ang="0">
                  <a:pos x="282" y="240"/>
                </a:cxn>
                <a:cxn ang="0">
                  <a:pos x="306" y="216"/>
                </a:cxn>
                <a:cxn ang="0">
                  <a:pos x="315" y="239"/>
                </a:cxn>
                <a:cxn ang="0">
                  <a:pos x="319" y="280"/>
                </a:cxn>
                <a:cxn ang="0">
                  <a:pos x="311" y="303"/>
                </a:cxn>
                <a:cxn ang="0">
                  <a:pos x="313" y="334"/>
                </a:cxn>
                <a:cxn ang="0">
                  <a:pos x="316" y="349"/>
                </a:cxn>
                <a:cxn ang="0">
                  <a:pos x="312" y="377"/>
                </a:cxn>
                <a:cxn ang="0">
                  <a:pos x="294" y="397"/>
                </a:cxn>
                <a:cxn ang="0">
                  <a:pos x="241" y="412"/>
                </a:cxn>
                <a:cxn ang="0">
                  <a:pos x="240" y="431"/>
                </a:cxn>
                <a:cxn ang="0">
                  <a:pos x="223" y="460"/>
                </a:cxn>
                <a:cxn ang="0">
                  <a:pos x="199" y="450"/>
                </a:cxn>
                <a:cxn ang="0">
                  <a:pos x="182" y="458"/>
                </a:cxn>
                <a:cxn ang="0">
                  <a:pos x="167" y="410"/>
                </a:cxn>
                <a:cxn ang="0">
                  <a:pos x="140" y="373"/>
                </a:cxn>
              </a:cxnLst>
              <a:rect l="0" t="0" r="r" b="b"/>
              <a:pathLst>
                <a:path w="322" h="468">
                  <a:moveTo>
                    <a:pt x="133" y="364"/>
                  </a:moveTo>
                  <a:lnTo>
                    <a:pt x="128" y="360"/>
                  </a:lnTo>
                  <a:lnTo>
                    <a:pt x="121" y="340"/>
                  </a:lnTo>
                  <a:lnTo>
                    <a:pt x="119" y="333"/>
                  </a:lnTo>
                  <a:lnTo>
                    <a:pt x="113" y="325"/>
                  </a:lnTo>
                  <a:lnTo>
                    <a:pt x="106" y="323"/>
                  </a:lnTo>
                  <a:lnTo>
                    <a:pt x="96" y="330"/>
                  </a:lnTo>
                  <a:lnTo>
                    <a:pt x="91" y="318"/>
                  </a:lnTo>
                  <a:lnTo>
                    <a:pt x="85" y="307"/>
                  </a:lnTo>
                  <a:lnTo>
                    <a:pt x="78" y="307"/>
                  </a:lnTo>
                  <a:lnTo>
                    <a:pt x="75" y="316"/>
                  </a:lnTo>
                  <a:lnTo>
                    <a:pt x="53" y="312"/>
                  </a:lnTo>
                  <a:lnTo>
                    <a:pt x="50" y="297"/>
                  </a:lnTo>
                  <a:lnTo>
                    <a:pt x="40" y="289"/>
                  </a:lnTo>
                  <a:lnTo>
                    <a:pt x="39" y="283"/>
                  </a:lnTo>
                  <a:lnTo>
                    <a:pt x="21" y="267"/>
                  </a:lnTo>
                  <a:lnTo>
                    <a:pt x="17" y="258"/>
                  </a:lnTo>
                  <a:lnTo>
                    <a:pt x="1" y="238"/>
                  </a:lnTo>
                  <a:lnTo>
                    <a:pt x="0" y="219"/>
                  </a:lnTo>
                  <a:lnTo>
                    <a:pt x="2" y="199"/>
                  </a:lnTo>
                  <a:lnTo>
                    <a:pt x="6" y="183"/>
                  </a:lnTo>
                  <a:lnTo>
                    <a:pt x="14" y="175"/>
                  </a:lnTo>
                  <a:lnTo>
                    <a:pt x="27" y="173"/>
                  </a:lnTo>
                  <a:lnTo>
                    <a:pt x="35" y="183"/>
                  </a:lnTo>
                  <a:lnTo>
                    <a:pt x="42" y="188"/>
                  </a:lnTo>
                  <a:lnTo>
                    <a:pt x="44" y="189"/>
                  </a:lnTo>
                  <a:lnTo>
                    <a:pt x="41" y="196"/>
                  </a:lnTo>
                  <a:lnTo>
                    <a:pt x="46" y="202"/>
                  </a:lnTo>
                  <a:lnTo>
                    <a:pt x="57" y="205"/>
                  </a:lnTo>
                  <a:lnTo>
                    <a:pt x="62" y="211"/>
                  </a:lnTo>
                  <a:lnTo>
                    <a:pt x="62" y="220"/>
                  </a:lnTo>
                  <a:lnTo>
                    <a:pt x="67" y="228"/>
                  </a:lnTo>
                  <a:lnTo>
                    <a:pt x="69" y="236"/>
                  </a:lnTo>
                  <a:lnTo>
                    <a:pt x="88" y="238"/>
                  </a:lnTo>
                  <a:lnTo>
                    <a:pt x="94" y="233"/>
                  </a:lnTo>
                  <a:lnTo>
                    <a:pt x="96" y="228"/>
                  </a:lnTo>
                  <a:lnTo>
                    <a:pt x="102" y="230"/>
                  </a:lnTo>
                  <a:lnTo>
                    <a:pt x="110" y="228"/>
                  </a:lnTo>
                  <a:lnTo>
                    <a:pt x="121" y="216"/>
                  </a:lnTo>
                  <a:lnTo>
                    <a:pt x="116" y="206"/>
                  </a:lnTo>
                  <a:lnTo>
                    <a:pt x="113" y="190"/>
                  </a:lnTo>
                  <a:lnTo>
                    <a:pt x="117" y="190"/>
                  </a:lnTo>
                  <a:lnTo>
                    <a:pt x="124" y="200"/>
                  </a:lnTo>
                  <a:lnTo>
                    <a:pt x="128" y="197"/>
                  </a:lnTo>
                  <a:lnTo>
                    <a:pt x="129" y="184"/>
                  </a:lnTo>
                  <a:lnTo>
                    <a:pt x="124" y="177"/>
                  </a:lnTo>
                  <a:lnTo>
                    <a:pt x="116" y="177"/>
                  </a:lnTo>
                  <a:lnTo>
                    <a:pt x="113" y="164"/>
                  </a:lnTo>
                  <a:lnTo>
                    <a:pt x="108" y="163"/>
                  </a:lnTo>
                  <a:lnTo>
                    <a:pt x="108" y="150"/>
                  </a:lnTo>
                  <a:lnTo>
                    <a:pt x="107" y="139"/>
                  </a:lnTo>
                  <a:lnTo>
                    <a:pt x="108" y="135"/>
                  </a:lnTo>
                  <a:lnTo>
                    <a:pt x="118" y="133"/>
                  </a:lnTo>
                  <a:lnTo>
                    <a:pt x="134" y="146"/>
                  </a:lnTo>
                  <a:lnTo>
                    <a:pt x="136" y="141"/>
                  </a:lnTo>
                  <a:lnTo>
                    <a:pt x="114" y="109"/>
                  </a:lnTo>
                  <a:lnTo>
                    <a:pt x="111" y="114"/>
                  </a:lnTo>
                  <a:lnTo>
                    <a:pt x="110" y="124"/>
                  </a:lnTo>
                  <a:lnTo>
                    <a:pt x="101" y="127"/>
                  </a:lnTo>
                  <a:lnTo>
                    <a:pt x="90" y="129"/>
                  </a:lnTo>
                  <a:lnTo>
                    <a:pt x="75" y="119"/>
                  </a:lnTo>
                  <a:lnTo>
                    <a:pt x="67" y="103"/>
                  </a:lnTo>
                  <a:lnTo>
                    <a:pt x="60" y="101"/>
                  </a:lnTo>
                  <a:lnTo>
                    <a:pt x="57" y="86"/>
                  </a:lnTo>
                  <a:lnTo>
                    <a:pt x="58" y="77"/>
                  </a:lnTo>
                  <a:lnTo>
                    <a:pt x="78" y="75"/>
                  </a:lnTo>
                  <a:lnTo>
                    <a:pt x="85" y="81"/>
                  </a:lnTo>
                  <a:lnTo>
                    <a:pt x="88" y="89"/>
                  </a:lnTo>
                  <a:lnTo>
                    <a:pt x="96" y="95"/>
                  </a:lnTo>
                  <a:lnTo>
                    <a:pt x="99" y="89"/>
                  </a:lnTo>
                  <a:lnTo>
                    <a:pt x="95" y="77"/>
                  </a:lnTo>
                  <a:lnTo>
                    <a:pt x="95" y="68"/>
                  </a:lnTo>
                  <a:lnTo>
                    <a:pt x="83" y="66"/>
                  </a:lnTo>
                  <a:lnTo>
                    <a:pt x="77" y="57"/>
                  </a:lnTo>
                  <a:lnTo>
                    <a:pt x="69" y="56"/>
                  </a:lnTo>
                  <a:lnTo>
                    <a:pt x="64" y="44"/>
                  </a:lnTo>
                  <a:lnTo>
                    <a:pt x="75" y="30"/>
                  </a:lnTo>
                  <a:lnTo>
                    <a:pt x="93" y="20"/>
                  </a:lnTo>
                  <a:lnTo>
                    <a:pt x="97" y="27"/>
                  </a:lnTo>
                  <a:lnTo>
                    <a:pt x="111" y="30"/>
                  </a:lnTo>
                  <a:lnTo>
                    <a:pt x="121" y="37"/>
                  </a:lnTo>
                  <a:lnTo>
                    <a:pt x="122" y="30"/>
                  </a:lnTo>
                  <a:lnTo>
                    <a:pt x="122" y="23"/>
                  </a:lnTo>
                  <a:lnTo>
                    <a:pt x="110" y="18"/>
                  </a:lnTo>
                  <a:lnTo>
                    <a:pt x="106" y="12"/>
                  </a:lnTo>
                  <a:lnTo>
                    <a:pt x="116" y="3"/>
                  </a:lnTo>
                  <a:lnTo>
                    <a:pt x="125" y="0"/>
                  </a:lnTo>
                  <a:lnTo>
                    <a:pt x="130" y="5"/>
                  </a:lnTo>
                  <a:lnTo>
                    <a:pt x="140" y="19"/>
                  </a:lnTo>
                  <a:lnTo>
                    <a:pt x="149" y="20"/>
                  </a:lnTo>
                  <a:lnTo>
                    <a:pt x="160" y="30"/>
                  </a:lnTo>
                  <a:lnTo>
                    <a:pt x="171" y="35"/>
                  </a:lnTo>
                  <a:lnTo>
                    <a:pt x="183" y="33"/>
                  </a:lnTo>
                  <a:lnTo>
                    <a:pt x="186" y="36"/>
                  </a:lnTo>
                  <a:lnTo>
                    <a:pt x="211" y="29"/>
                  </a:lnTo>
                  <a:lnTo>
                    <a:pt x="240" y="8"/>
                  </a:lnTo>
                  <a:lnTo>
                    <a:pt x="266" y="1"/>
                  </a:lnTo>
                  <a:lnTo>
                    <a:pt x="268" y="8"/>
                  </a:lnTo>
                  <a:lnTo>
                    <a:pt x="280" y="24"/>
                  </a:lnTo>
                  <a:lnTo>
                    <a:pt x="286" y="27"/>
                  </a:lnTo>
                  <a:lnTo>
                    <a:pt x="284" y="50"/>
                  </a:lnTo>
                  <a:lnTo>
                    <a:pt x="276" y="64"/>
                  </a:lnTo>
                  <a:lnTo>
                    <a:pt x="262" y="66"/>
                  </a:lnTo>
                  <a:lnTo>
                    <a:pt x="258" y="72"/>
                  </a:lnTo>
                  <a:lnTo>
                    <a:pt x="262" y="73"/>
                  </a:lnTo>
                  <a:lnTo>
                    <a:pt x="273" y="83"/>
                  </a:lnTo>
                  <a:lnTo>
                    <a:pt x="276" y="91"/>
                  </a:lnTo>
                  <a:lnTo>
                    <a:pt x="274" y="108"/>
                  </a:lnTo>
                  <a:lnTo>
                    <a:pt x="271" y="105"/>
                  </a:lnTo>
                  <a:lnTo>
                    <a:pt x="260" y="108"/>
                  </a:lnTo>
                  <a:lnTo>
                    <a:pt x="243" y="127"/>
                  </a:lnTo>
                  <a:lnTo>
                    <a:pt x="234" y="144"/>
                  </a:lnTo>
                  <a:lnTo>
                    <a:pt x="225" y="150"/>
                  </a:lnTo>
                  <a:lnTo>
                    <a:pt x="222" y="159"/>
                  </a:lnTo>
                  <a:lnTo>
                    <a:pt x="215" y="167"/>
                  </a:lnTo>
                  <a:lnTo>
                    <a:pt x="213" y="179"/>
                  </a:lnTo>
                  <a:lnTo>
                    <a:pt x="213" y="189"/>
                  </a:lnTo>
                  <a:lnTo>
                    <a:pt x="235" y="166"/>
                  </a:lnTo>
                  <a:lnTo>
                    <a:pt x="249" y="162"/>
                  </a:lnTo>
                  <a:lnTo>
                    <a:pt x="258" y="167"/>
                  </a:lnTo>
                  <a:lnTo>
                    <a:pt x="272" y="183"/>
                  </a:lnTo>
                  <a:lnTo>
                    <a:pt x="271" y="195"/>
                  </a:lnTo>
                  <a:lnTo>
                    <a:pt x="274" y="197"/>
                  </a:lnTo>
                  <a:lnTo>
                    <a:pt x="276" y="208"/>
                  </a:lnTo>
                  <a:lnTo>
                    <a:pt x="280" y="209"/>
                  </a:lnTo>
                  <a:lnTo>
                    <a:pt x="284" y="214"/>
                  </a:lnTo>
                  <a:lnTo>
                    <a:pt x="285" y="222"/>
                  </a:lnTo>
                  <a:lnTo>
                    <a:pt x="282" y="230"/>
                  </a:lnTo>
                  <a:lnTo>
                    <a:pt x="282" y="240"/>
                  </a:lnTo>
                  <a:lnTo>
                    <a:pt x="295" y="228"/>
                  </a:lnTo>
                  <a:lnTo>
                    <a:pt x="305" y="227"/>
                  </a:lnTo>
                  <a:lnTo>
                    <a:pt x="306" y="216"/>
                  </a:lnTo>
                  <a:lnTo>
                    <a:pt x="312" y="225"/>
                  </a:lnTo>
                  <a:lnTo>
                    <a:pt x="312" y="235"/>
                  </a:lnTo>
                  <a:lnTo>
                    <a:pt x="315" y="239"/>
                  </a:lnTo>
                  <a:lnTo>
                    <a:pt x="322" y="264"/>
                  </a:lnTo>
                  <a:lnTo>
                    <a:pt x="322" y="274"/>
                  </a:lnTo>
                  <a:lnTo>
                    <a:pt x="319" y="280"/>
                  </a:lnTo>
                  <a:lnTo>
                    <a:pt x="310" y="290"/>
                  </a:lnTo>
                  <a:lnTo>
                    <a:pt x="306" y="291"/>
                  </a:lnTo>
                  <a:lnTo>
                    <a:pt x="311" y="303"/>
                  </a:lnTo>
                  <a:lnTo>
                    <a:pt x="313" y="312"/>
                  </a:lnTo>
                  <a:lnTo>
                    <a:pt x="315" y="327"/>
                  </a:lnTo>
                  <a:lnTo>
                    <a:pt x="313" y="334"/>
                  </a:lnTo>
                  <a:lnTo>
                    <a:pt x="306" y="344"/>
                  </a:lnTo>
                  <a:lnTo>
                    <a:pt x="313" y="342"/>
                  </a:lnTo>
                  <a:lnTo>
                    <a:pt x="316" y="349"/>
                  </a:lnTo>
                  <a:lnTo>
                    <a:pt x="317" y="361"/>
                  </a:lnTo>
                  <a:lnTo>
                    <a:pt x="317" y="374"/>
                  </a:lnTo>
                  <a:lnTo>
                    <a:pt x="312" y="377"/>
                  </a:lnTo>
                  <a:lnTo>
                    <a:pt x="308" y="373"/>
                  </a:lnTo>
                  <a:lnTo>
                    <a:pt x="299" y="380"/>
                  </a:lnTo>
                  <a:lnTo>
                    <a:pt x="294" y="397"/>
                  </a:lnTo>
                  <a:lnTo>
                    <a:pt x="272" y="414"/>
                  </a:lnTo>
                  <a:lnTo>
                    <a:pt x="260" y="410"/>
                  </a:lnTo>
                  <a:lnTo>
                    <a:pt x="241" y="412"/>
                  </a:lnTo>
                  <a:lnTo>
                    <a:pt x="232" y="410"/>
                  </a:lnTo>
                  <a:lnTo>
                    <a:pt x="229" y="414"/>
                  </a:lnTo>
                  <a:lnTo>
                    <a:pt x="240" y="431"/>
                  </a:lnTo>
                  <a:lnTo>
                    <a:pt x="240" y="440"/>
                  </a:lnTo>
                  <a:lnTo>
                    <a:pt x="224" y="452"/>
                  </a:lnTo>
                  <a:lnTo>
                    <a:pt x="223" y="460"/>
                  </a:lnTo>
                  <a:lnTo>
                    <a:pt x="215" y="468"/>
                  </a:lnTo>
                  <a:lnTo>
                    <a:pt x="206" y="468"/>
                  </a:lnTo>
                  <a:lnTo>
                    <a:pt x="199" y="450"/>
                  </a:lnTo>
                  <a:lnTo>
                    <a:pt x="194" y="451"/>
                  </a:lnTo>
                  <a:lnTo>
                    <a:pt x="189" y="458"/>
                  </a:lnTo>
                  <a:lnTo>
                    <a:pt x="182" y="458"/>
                  </a:lnTo>
                  <a:lnTo>
                    <a:pt x="175" y="440"/>
                  </a:lnTo>
                  <a:lnTo>
                    <a:pt x="172" y="418"/>
                  </a:lnTo>
                  <a:lnTo>
                    <a:pt x="167" y="410"/>
                  </a:lnTo>
                  <a:lnTo>
                    <a:pt x="162" y="394"/>
                  </a:lnTo>
                  <a:lnTo>
                    <a:pt x="154" y="383"/>
                  </a:lnTo>
                  <a:lnTo>
                    <a:pt x="140" y="373"/>
                  </a:lnTo>
                  <a:lnTo>
                    <a:pt x="133" y="364"/>
                  </a:lnTo>
                  <a:close/>
                </a:path>
              </a:pathLst>
            </a:custGeom>
            <a:grpFill/>
            <a:ln w="6350" cmpd="sng">
              <a:noFill/>
              <a:prstDash val="solid"/>
              <a:round/>
              <a:headEnd/>
              <a:tailEnd/>
            </a:ln>
          </p:spPr>
          <p:txBody>
            <a:bodyPr/>
            <a:lstStyle/>
            <a:p>
              <a:endParaRPr lang="en-US" dirty="0"/>
            </a:p>
          </p:txBody>
        </p:sp>
        <p:sp>
          <p:nvSpPr>
            <p:cNvPr id="306" name="Freeform 132">
              <a:extLst>
                <a:ext uri="{FF2B5EF4-FFF2-40B4-BE49-F238E27FC236}">
                  <a16:creationId xmlns:a16="http://schemas.microsoft.com/office/drawing/2014/main" id="{EF2C3C52-1AE3-4F5E-BDA9-09A5022BCE6D}"/>
                </a:ext>
              </a:extLst>
            </p:cNvPr>
            <p:cNvSpPr>
              <a:spLocks noChangeAspect="1"/>
            </p:cNvSpPr>
            <p:nvPr/>
          </p:nvSpPr>
          <p:spPr bwMode="gray">
            <a:xfrm>
              <a:off x="7393264" y="342634"/>
              <a:ext cx="118695" cy="142989"/>
            </a:xfrm>
            <a:custGeom>
              <a:avLst/>
              <a:gdLst/>
              <a:ahLst/>
              <a:cxnLst>
                <a:cxn ang="0">
                  <a:pos x="275" y="166"/>
                </a:cxn>
                <a:cxn ang="0">
                  <a:pos x="259" y="201"/>
                </a:cxn>
                <a:cxn ang="0">
                  <a:pos x="283" y="231"/>
                </a:cxn>
                <a:cxn ang="0">
                  <a:pos x="271" y="238"/>
                </a:cxn>
                <a:cxn ang="0">
                  <a:pos x="254" y="243"/>
                </a:cxn>
                <a:cxn ang="0">
                  <a:pos x="257" y="252"/>
                </a:cxn>
                <a:cxn ang="0">
                  <a:pos x="251" y="273"/>
                </a:cxn>
                <a:cxn ang="0">
                  <a:pos x="245" y="279"/>
                </a:cxn>
                <a:cxn ang="0">
                  <a:pos x="264" y="329"/>
                </a:cxn>
                <a:cxn ang="0">
                  <a:pos x="251" y="325"/>
                </a:cxn>
                <a:cxn ang="0">
                  <a:pos x="243" y="336"/>
                </a:cxn>
                <a:cxn ang="0">
                  <a:pos x="223" y="363"/>
                </a:cxn>
                <a:cxn ang="0">
                  <a:pos x="203" y="360"/>
                </a:cxn>
                <a:cxn ang="0">
                  <a:pos x="185" y="362"/>
                </a:cxn>
                <a:cxn ang="0">
                  <a:pos x="172" y="354"/>
                </a:cxn>
                <a:cxn ang="0">
                  <a:pos x="127" y="363"/>
                </a:cxn>
                <a:cxn ang="0">
                  <a:pos x="117" y="319"/>
                </a:cxn>
                <a:cxn ang="0">
                  <a:pos x="133" y="296"/>
                </a:cxn>
                <a:cxn ang="0">
                  <a:pos x="111" y="273"/>
                </a:cxn>
                <a:cxn ang="0">
                  <a:pos x="138" y="263"/>
                </a:cxn>
                <a:cxn ang="0">
                  <a:pos x="151" y="249"/>
                </a:cxn>
                <a:cxn ang="0">
                  <a:pos x="165" y="230"/>
                </a:cxn>
                <a:cxn ang="0">
                  <a:pos x="205" y="208"/>
                </a:cxn>
                <a:cxn ang="0">
                  <a:pos x="167" y="208"/>
                </a:cxn>
                <a:cxn ang="0">
                  <a:pos x="126" y="219"/>
                </a:cxn>
                <a:cxn ang="0">
                  <a:pos x="59" y="236"/>
                </a:cxn>
                <a:cxn ang="0">
                  <a:pos x="5" y="249"/>
                </a:cxn>
                <a:cxn ang="0">
                  <a:pos x="11" y="216"/>
                </a:cxn>
                <a:cxn ang="0">
                  <a:pos x="31" y="209"/>
                </a:cxn>
                <a:cxn ang="0">
                  <a:pos x="42" y="179"/>
                </a:cxn>
                <a:cxn ang="0">
                  <a:pos x="82" y="199"/>
                </a:cxn>
                <a:cxn ang="0">
                  <a:pos x="67" y="163"/>
                </a:cxn>
                <a:cxn ang="0">
                  <a:pos x="50" y="146"/>
                </a:cxn>
                <a:cxn ang="0">
                  <a:pos x="33" y="108"/>
                </a:cxn>
                <a:cxn ang="0">
                  <a:pos x="43" y="64"/>
                </a:cxn>
                <a:cxn ang="0">
                  <a:pos x="76" y="57"/>
                </a:cxn>
                <a:cxn ang="0">
                  <a:pos x="94" y="80"/>
                </a:cxn>
                <a:cxn ang="0">
                  <a:pos x="111" y="130"/>
                </a:cxn>
                <a:cxn ang="0">
                  <a:pos x="131" y="144"/>
                </a:cxn>
                <a:cxn ang="0">
                  <a:pos x="166" y="153"/>
                </a:cxn>
                <a:cxn ang="0">
                  <a:pos x="154" y="111"/>
                </a:cxn>
                <a:cxn ang="0">
                  <a:pos x="122" y="91"/>
                </a:cxn>
                <a:cxn ang="0">
                  <a:pos x="138" y="80"/>
                </a:cxn>
                <a:cxn ang="0">
                  <a:pos x="94" y="44"/>
                </a:cxn>
                <a:cxn ang="0">
                  <a:pos x="126" y="8"/>
                </a:cxn>
                <a:cxn ang="0">
                  <a:pos x="178" y="27"/>
                </a:cxn>
                <a:cxn ang="0">
                  <a:pos x="199" y="44"/>
                </a:cxn>
                <a:cxn ang="0">
                  <a:pos x="210" y="15"/>
                </a:cxn>
                <a:cxn ang="0">
                  <a:pos x="231" y="2"/>
                </a:cxn>
                <a:cxn ang="0">
                  <a:pos x="239" y="26"/>
                </a:cxn>
                <a:cxn ang="0">
                  <a:pos x="267" y="71"/>
                </a:cxn>
                <a:cxn ang="0">
                  <a:pos x="272" y="131"/>
                </a:cxn>
              </a:cxnLst>
              <a:rect l="0" t="0" r="r" b="b"/>
              <a:pathLst>
                <a:path w="284" h="370">
                  <a:moveTo>
                    <a:pt x="275" y="155"/>
                  </a:moveTo>
                  <a:lnTo>
                    <a:pt x="276" y="159"/>
                  </a:lnTo>
                  <a:lnTo>
                    <a:pt x="275" y="160"/>
                  </a:lnTo>
                  <a:lnTo>
                    <a:pt x="275" y="166"/>
                  </a:lnTo>
                  <a:lnTo>
                    <a:pt x="276" y="172"/>
                  </a:lnTo>
                  <a:lnTo>
                    <a:pt x="275" y="182"/>
                  </a:lnTo>
                  <a:lnTo>
                    <a:pt x="261" y="193"/>
                  </a:lnTo>
                  <a:lnTo>
                    <a:pt x="259" y="201"/>
                  </a:lnTo>
                  <a:lnTo>
                    <a:pt x="277" y="207"/>
                  </a:lnTo>
                  <a:lnTo>
                    <a:pt x="283" y="205"/>
                  </a:lnTo>
                  <a:lnTo>
                    <a:pt x="284" y="218"/>
                  </a:lnTo>
                  <a:lnTo>
                    <a:pt x="283" y="231"/>
                  </a:lnTo>
                  <a:lnTo>
                    <a:pt x="282" y="259"/>
                  </a:lnTo>
                  <a:lnTo>
                    <a:pt x="284" y="277"/>
                  </a:lnTo>
                  <a:lnTo>
                    <a:pt x="276" y="248"/>
                  </a:lnTo>
                  <a:lnTo>
                    <a:pt x="271" y="238"/>
                  </a:lnTo>
                  <a:lnTo>
                    <a:pt x="267" y="233"/>
                  </a:lnTo>
                  <a:lnTo>
                    <a:pt x="264" y="238"/>
                  </a:lnTo>
                  <a:lnTo>
                    <a:pt x="256" y="236"/>
                  </a:lnTo>
                  <a:lnTo>
                    <a:pt x="254" y="243"/>
                  </a:lnTo>
                  <a:lnTo>
                    <a:pt x="261" y="247"/>
                  </a:lnTo>
                  <a:lnTo>
                    <a:pt x="262" y="257"/>
                  </a:lnTo>
                  <a:lnTo>
                    <a:pt x="261" y="259"/>
                  </a:lnTo>
                  <a:lnTo>
                    <a:pt x="257" y="252"/>
                  </a:lnTo>
                  <a:lnTo>
                    <a:pt x="251" y="257"/>
                  </a:lnTo>
                  <a:lnTo>
                    <a:pt x="249" y="263"/>
                  </a:lnTo>
                  <a:lnTo>
                    <a:pt x="256" y="271"/>
                  </a:lnTo>
                  <a:lnTo>
                    <a:pt x="251" y="273"/>
                  </a:lnTo>
                  <a:lnTo>
                    <a:pt x="250" y="277"/>
                  </a:lnTo>
                  <a:lnTo>
                    <a:pt x="253" y="283"/>
                  </a:lnTo>
                  <a:lnTo>
                    <a:pt x="251" y="285"/>
                  </a:lnTo>
                  <a:lnTo>
                    <a:pt x="245" y="279"/>
                  </a:lnTo>
                  <a:lnTo>
                    <a:pt x="240" y="293"/>
                  </a:lnTo>
                  <a:lnTo>
                    <a:pt x="243" y="301"/>
                  </a:lnTo>
                  <a:lnTo>
                    <a:pt x="248" y="298"/>
                  </a:lnTo>
                  <a:lnTo>
                    <a:pt x="264" y="329"/>
                  </a:lnTo>
                  <a:lnTo>
                    <a:pt x="266" y="336"/>
                  </a:lnTo>
                  <a:lnTo>
                    <a:pt x="262" y="340"/>
                  </a:lnTo>
                  <a:lnTo>
                    <a:pt x="256" y="336"/>
                  </a:lnTo>
                  <a:lnTo>
                    <a:pt x="251" y="325"/>
                  </a:lnTo>
                  <a:lnTo>
                    <a:pt x="246" y="321"/>
                  </a:lnTo>
                  <a:lnTo>
                    <a:pt x="242" y="323"/>
                  </a:lnTo>
                  <a:lnTo>
                    <a:pt x="242" y="330"/>
                  </a:lnTo>
                  <a:lnTo>
                    <a:pt x="243" y="336"/>
                  </a:lnTo>
                  <a:lnTo>
                    <a:pt x="243" y="341"/>
                  </a:lnTo>
                  <a:lnTo>
                    <a:pt x="248" y="348"/>
                  </a:lnTo>
                  <a:lnTo>
                    <a:pt x="249" y="358"/>
                  </a:lnTo>
                  <a:lnTo>
                    <a:pt x="223" y="363"/>
                  </a:lnTo>
                  <a:lnTo>
                    <a:pt x="222" y="354"/>
                  </a:lnTo>
                  <a:lnTo>
                    <a:pt x="212" y="364"/>
                  </a:lnTo>
                  <a:lnTo>
                    <a:pt x="206" y="364"/>
                  </a:lnTo>
                  <a:lnTo>
                    <a:pt x="203" y="360"/>
                  </a:lnTo>
                  <a:lnTo>
                    <a:pt x="204" y="351"/>
                  </a:lnTo>
                  <a:lnTo>
                    <a:pt x="198" y="353"/>
                  </a:lnTo>
                  <a:lnTo>
                    <a:pt x="195" y="363"/>
                  </a:lnTo>
                  <a:lnTo>
                    <a:pt x="185" y="362"/>
                  </a:lnTo>
                  <a:lnTo>
                    <a:pt x="185" y="351"/>
                  </a:lnTo>
                  <a:lnTo>
                    <a:pt x="183" y="358"/>
                  </a:lnTo>
                  <a:lnTo>
                    <a:pt x="176" y="363"/>
                  </a:lnTo>
                  <a:lnTo>
                    <a:pt x="172" y="354"/>
                  </a:lnTo>
                  <a:lnTo>
                    <a:pt x="175" y="343"/>
                  </a:lnTo>
                  <a:lnTo>
                    <a:pt x="164" y="369"/>
                  </a:lnTo>
                  <a:lnTo>
                    <a:pt x="139" y="370"/>
                  </a:lnTo>
                  <a:lnTo>
                    <a:pt x="127" y="363"/>
                  </a:lnTo>
                  <a:lnTo>
                    <a:pt x="120" y="354"/>
                  </a:lnTo>
                  <a:lnTo>
                    <a:pt x="118" y="330"/>
                  </a:lnTo>
                  <a:lnTo>
                    <a:pt x="116" y="323"/>
                  </a:lnTo>
                  <a:lnTo>
                    <a:pt x="117" y="319"/>
                  </a:lnTo>
                  <a:lnTo>
                    <a:pt x="138" y="318"/>
                  </a:lnTo>
                  <a:lnTo>
                    <a:pt x="144" y="314"/>
                  </a:lnTo>
                  <a:lnTo>
                    <a:pt x="128" y="310"/>
                  </a:lnTo>
                  <a:lnTo>
                    <a:pt x="133" y="296"/>
                  </a:lnTo>
                  <a:lnTo>
                    <a:pt x="116" y="302"/>
                  </a:lnTo>
                  <a:lnTo>
                    <a:pt x="112" y="291"/>
                  </a:lnTo>
                  <a:lnTo>
                    <a:pt x="124" y="283"/>
                  </a:lnTo>
                  <a:lnTo>
                    <a:pt x="111" y="273"/>
                  </a:lnTo>
                  <a:lnTo>
                    <a:pt x="128" y="269"/>
                  </a:lnTo>
                  <a:lnTo>
                    <a:pt x="138" y="271"/>
                  </a:lnTo>
                  <a:lnTo>
                    <a:pt x="142" y="265"/>
                  </a:lnTo>
                  <a:lnTo>
                    <a:pt x="138" y="263"/>
                  </a:lnTo>
                  <a:lnTo>
                    <a:pt x="159" y="260"/>
                  </a:lnTo>
                  <a:lnTo>
                    <a:pt x="159" y="254"/>
                  </a:lnTo>
                  <a:lnTo>
                    <a:pt x="138" y="258"/>
                  </a:lnTo>
                  <a:lnTo>
                    <a:pt x="151" y="249"/>
                  </a:lnTo>
                  <a:lnTo>
                    <a:pt x="149" y="244"/>
                  </a:lnTo>
                  <a:lnTo>
                    <a:pt x="153" y="241"/>
                  </a:lnTo>
                  <a:lnTo>
                    <a:pt x="165" y="235"/>
                  </a:lnTo>
                  <a:lnTo>
                    <a:pt x="165" y="230"/>
                  </a:lnTo>
                  <a:lnTo>
                    <a:pt x="160" y="226"/>
                  </a:lnTo>
                  <a:lnTo>
                    <a:pt x="161" y="219"/>
                  </a:lnTo>
                  <a:lnTo>
                    <a:pt x="198" y="213"/>
                  </a:lnTo>
                  <a:lnTo>
                    <a:pt x="205" y="208"/>
                  </a:lnTo>
                  <a:lnTo>
                    <a:pt x="204" y="203"/>
                  </a:lnTo>
                  <a:lnTo>
                    <a:pt x="198" y="208"/>
                  </a:lnTo>
                  <a:lnTo>
                    <a:pt x="170" y="210"/>
                  </a:lnTo>
                  <a:lnTo>
                    <a:pt x="167" y="208"/>
                  </a:lnTo>
                  <a:lnTo>
                    <a:pt x="160" y="214"/>
                  </a:lnTo>
                  <a:lnTo>
                    <a:pt x="150" y="213"/>
                  </a:lnTo>
                  <a:lnTo>
                    <a:pt x="132" y="221"/>
                  </a:lnTo>
                  <a:lnTo>
                    <a:pt x="126" y="219"/>
                  </a:lnTo>
                  <a:lnTo>
                    <a:pt x="89" y="235"/>
                  </a:lnTo>
                  <a:lnTo>
                    <a:pt x="71" y="233"/>
                  </a:lnTo>
                  <a:lnTo>
                    <a:pt x="66" y="241"/>
                  </a:lnTo>
                  <a:lnTo>
                    <a:pt x="59" y="236"/>
                  </a:lnTo>
                  <a:lnTo>
                    <a:pt x="50" y="246"/>
                  </a:lnTo>
                  <a:lnTo>
                    <a:pt x="26" y="248"/>
                  </a:lnTo>
                  <a:lnTo>
                    <a:pt x="17" y="257"/>
                  </a:lnTo>
                  <a:lnTo>
                    <a:pt x="5" y="249"/>
                  </a:lnTo>
                  <a:lnTo>
                    <a:pt x="0" y="235"/>
                  </a:lnTo>
                  <a:lnTo>
                    <a:pt x="9" y="233"/>
                  </a:lnTo>
                  <a:lnTo>
                    <a:pt x="9" y="226"/>
                  </a:lnTo>
                  <a:lnTo>
                    <a:pt x="11" y="216"/>
                  </a:lnTo>
                  <a:lnTo>
                    <a:pt x="18" y="214"/>
                  </a:lnTo>
                  <a:lnTo>
                    <a:pt x="39" y="221"/>
                  </a:lnTo>
                  <a:lnTo>
                    <a:pt x="37" y="213"/>
                  </a:lnTo>
                  <a:lnTo>
                    <a:pt x="31" y="209"/>
                  </a:lnTo>
                  <a:lnTo>
                    <a:pt x="33" y="201"/>
                  </a:lnTo>
                  <a:lnTo>
                    <a:pt x="27" y="201"/>
                  </a:lnTo>
                  <a:lnTo>
                    <a:pt x="28" y="188"/>
                  </a:lnTo>
                  <a:lnTo>
                    <a:pt x="42" y="179"/>
                  </a:lnTo>
                  <a:lnTo>
                    <a:pt x="48" y="179"/>
                  </a:lnTo>
                  <a:lnTo>
                    <a:pt x="66" y="193"/>
                  </a:lnTo>
                  <a:lnTo>
                    <a:pt x="70" y="203"/>
                  </a:lnTo>
                  <a:lnTo>
                    <a:pt x="82" y="199"/>
                  </a:lnTo>
                  <a:lnTo>
                    <a:pt x="81" y="190"/>
                  </a:lnTo>
                  <a:lnTo>
                    <a:pt x="79" y="182"/>
                  </a:lnTo>
                  <a:lnTo>
                    <a:pt x="63" y="171"/>
                  </a:lnTo>
                  <a:lnTo>
                    <a:pt x="67" y="163"/>
                  </a:lnTo>
                  <a:lnTo>
                    <a:pt x="76" y="153"/>
                  </a:lnTo>
                  <a:lnTo>
                    <a:pt x="76" y="147"/>
                  </a:lnTo>
                  <a:lnTo>
                    <a:pt x="53" y="157"/>
                  </a:lnTo>
                  <a:lnTo>
                    <a:pt x="50" y="146"/>
                  </a:lnTo>
                  <a:lnTo>
                    <a:pt x="44" y="132"/>
                  </a:lnTo>
                  <a:lnTo>
                    <a:pt x="44" y="119"/>
                  </a:lnTo>
                  <a:lnTo>
                    <a:pt x="48" y="108"/>
                  </a:lnTo>
                  <a:lnTo>
                    <a:pt x="33" y="108"/>
                  </a:lnTo>
                  <a:lnTo>
                    <a:pt x="34" y="93"/>
                  </a:lnTo>
                  <a:lnTo>
                    <a:pt x="33" y="83"/>
                  </a:lnTo>
                  <a:lnTo>
                    <a:pt x="44" y="65"/>
                  </a:lnTo>
                  <a:lnTo>
                    <a:pt x="43" y="64"/>
                  </a:lnTo>
                  <a:lnTo>
                    <a:pt x="45" y="54"/>
                  </a:lnTo>
                  <a:lnTo>
                    <a:pt x="53" y="51"/>
                  </a:lnTo>
                  <a:lnTo>
                    <a:pt x="72" y="58"/>
                  </a:lnTo>
                  <a:lnTo>
                    <a:pt x="76" y="57"/>
                  </a:lnTo>
                  <a:lnTo>
                    <a:pt x="79" y="61"/>
                  </a:lnTo>
                  <a:lnTo>
                    <a:pt x="79" y="72"/>
                  </a:lnTo>
                  <a:lnTo>
                    <a:pt x="83" y="71"/>
                  </a:lnTo>
                  <a:lnTo>
                    <a:pt x="94" y="80"/>
                  </a:lnTo>
                  <a:lnTo>
                    <a:pt x="87" y="92"/>
                  </a:lnTo>
                  <a:lnTo>
                    <a:pt x="109" y="120"/>
                  </a:lnTo>
                  <a:lnTo>
                    <a:pt x="107" y="124"/>
                  </a:lnTo>
                  <a:lnTo>
                    <a:pt x="111" y="130"/>
                  </a:lnTo>
                  <a:lnTo>
                    <a:pt x="118" y="126"/>
                  </a:lnTo>
                  <a:lnTo>
                    <a:pt x="124" y="127"/>
                  </a:lnTo>
                  <a:lnTo>
                    <a:pt x="118" y="136"/>
                  </a:lnTo>
                  <a:lnTo>
                    <a:pt x="131" y="144"/>
                  </a:lnTo>
                  <a:lnTo>
                    <a:pt x="146" y="160"/>
                  </a:lnTo>
                  <a:lnTo>
                    <a:pt x="157" y="163"/>
                  </a:lnTo>
                  <a:lnTo>
                    <a:pt x="165" y="155"/>
                  </a:lnTo>
                  <a:lnTo>
                    <a:pt x="166" y="153"/>
                  </a:lnTo>
                  <a:lnTo>
                    <a:pt x="156" y="154"/>
                  </a:lnTo>
                  <a:lnTo>
                    <a:pt x="149" y="140"/>
                  </a:lnTo>
                  <a:lnTo>
                    <a:pt x="138" y="114"/>
                  </a:lnTo>
                  <a:lnTo>
                    <a:pt x="154" y="111"/>
                  </a:lnTo>
                  <a:lnTo>
                    <a:pt x="150" y="103"/>
                  </a:lnTo>
                  <a:lnTo>
                    <a:pt x="127" y="105"/>
                  </a:lnTo>
                  <a:lnTo>
                    <a:pt x="118" y="97"/>
                  </a:lnTo>
                  <a:lnTo>
                    <a:pt x="122" y="91"/>
                  </a:lnTo>
                  <a:lnTo>
                    <a:pt x="134" y="92"/>
                  </a:lnTo>
                  <a:lnTo>
                    <a:pt x="137" y="85"/>
                  </a:lnTo>
                  <a:lnTo>
                    <a:pt x="144" y="83"/>
                  </a:lnTo>
                  <a:lnTo>
                    <a:pt x="138" y="80"/>
                  </a:lnTo>
                  <a:lnTo>
                    <a:pt x="129" y="70"/>
                  </a:lnTo>
                  <a:lnTo>
                    <a:pt x="114" y="70"/>
                  </a:lnTo>
                  <a:lnTo>
                    <a:pt x="104" y="63"/>
                  </a:lnTo>
                  <a:lnTo>
                    <a:pt x="94" y="44"/>
                  </a:lnTo>
                  <a:lnTo>
                    <a:pt x="95" y="38"/>
                  </a:lnTo>
                  <a:lnTo>
                    <a:pt x="105" y="37"/>
                  </a:lnTo>
                  <a:lnTo>
                    <a:pt x="109" y="21"/>
                  </a:lnTo>
                  <a:lnTo>
                    <a:pt x="126" y="8"/>
                  </a:lnTo>
                  <a:lnTo>
                    <a:pt x="150" y="11"/>
                  </a:lnTo>
                  <a:lnTo>
                    <a:pt x="164" y="8"/>
                  </a:lnTo>
                  <a:lnTo>
                    <a:pt x="168" y="16"/>
                  </a:lnTo>
                  <a:lnTo>
                    <a:pt x="178" y="27"/>
                  </a:lnTo>
                  <a:lnTo>
                    <a:pt x="198" y="35"/>
                  </a:lnTo>
                  <a:lnTo>
                    <a:pt x="195" y="44"/>
                  </a:lnTo>
                  <a:lnTo>
                    <a:pt x="198" y="51"/>
                  </a:lnTo>
                  <a:lnTo>
                    <a:pt x="199" y="44"/>
                  </a:lnTo>
                  <a:lnTo>
                    <a:pt x="210" y="49"/>
                  </a:lnTo>
                  <a:lnTo>
                    <a:pt x="214" y="40"/>
                  </a:lnTo>
                  <a:lnTo>
                    <a:pt x="206" y="21"/>
                  </a:lnTo>
                  <a:lnTo>
                    <a:pt x="210" y="15"/>
                  </a:lnTo>
                  <a:lnTo>
                    <a:pt x="225" y="19"/>
                  </a:lnTo>
                  <a:lnTo>
                    <a:pt x="228" y="7"/>
                  </a:lnTo>
                  <a:lnTo>
                    <a:pt x="212" y="0"/>
                  </a:lnTo>
                  <a:lnTo>
                    <a:pt x="231" y="2"/>
                  </a:lnTo>
                  <a:lnTo>
                    <a:pt x="237" y="11"/>
                  </a:lnTo>
                  <a:lnTo>
                    <a:pt x="248" y="22"/>
                  </a:lnTo>
                  <a:lnTo>
                    <a:pt x="236" y="20"/>
                  </a:lnTo>
                  <a:lnTo>
                    <a:pt x="239" y="26"/>
                  </a:lnTo>
                  <a:lnTo>
                    <a:pt x="257" y="33"/>
                  </a:lnTo>
                  <a:lnTo>
                    <a:pt x="270" y="47"/>
                  </a:lnTo>
                  <a:lnTo>
                    <a:pt x="270" y="59"/>
                  </a:lnTo>
                  <a:lnTo>
                    <a:pt x="267" y="71"/>
                  </a:lnTo>
                  <a:lnTo>
                    <a:pt x="267" y="87"/>
                  </a:lnTo>
                  <a:lnTo>
                    <a:pt x="275" y="104"/>
                  </a:lnTo>
                  <a:lnTo>
                    <a:pt x="276" y="120"/>
                  </a:lnTo>
                  <a:lnTo>
                    <a:pt x="272" y="131"/>
                  </a:lnTo>
                  <a:lnTo>
                    <a:pt x="273" y="137"/>
                  </a:lnTo>
                  <a:lnTo>
                    <a:pt x="272" y="144"/>
                  </a:lnTo>
                  <a:lnTo>
                    <a:pt x="275" y="155"/>
                  </a:lnTo>
                  <a:close/>
                </a:path>
              </a:pathLst>
            </a:custGeom>
            <a:grpFill/>
            <a:ln w="6350" cmpd="sng">
              <a:noFill/>
              <a:prstDash val="solid"/>
              <a:round/>
              <a:headEnd/>
              <a:tailEnd/>
            </a:ln>
          </p:spPr>
          <p:txBody>
            <a:bodyPr/>
            <a:lstStyle/>
            <a:p>
              <a:endParaRPr lang="en-US" dirty="0"/>
            </a:p>
          </p:txBody>
        </p:sp>
        <p:sp>
          <p:nvSpPr>
            <p:cNvPr id="307" name="Freeform 133">
              <a:extLst>
                <a:ext uri="{FF2B5EF4-FFF2-40B4-BE49-F238E27FC236}">
                  <a16:creationId xmlns:a16="http://schemas.microsoft.com/office/drawing/2014/main" id="{FABCCFDD-5457-4BEC-8E33-3DB6B9785D42}"/>
                </a:ext>
              </a:extLst>
            </p:cNvPr>
            <p:cNvSpPr>
              <a:spLocks noChangeAspect="1"/>
            </p:cNvSpPr>
            <p:nvPr/>
          </p:nvSpPr>
          <p:spPr bwMode="gray">
            <a:xfrm>
              <a:off x="7061458" y="326447"/>
              <a:ext cx="272460" cy="202343"/>
            </a:xfrm>
            <a:custGeom>
              <a:avLst/>
              <a:gdLst/>
              <a:ahLst/>
              <a:cxnLst>
                <a:cxn ang="0">
                  <a:pos x="425" y="68"/>
                </a:cxn>
                <a:cxn ang="0">
                  <a:pos x="474" y="0"/>
                </a:cxn>
                <a:cxn ang="0">
                  <a:pos x="487" y="67"/>
                </a:cxn>
                <a:cxn ang="0">
                  <a:pos x="509" y="116"/>
                </a:cxn>
                <a:cxn ang="0">
                  <a:pos x="495" y="167"/>
                </a:cxn>
                <a:cxn ang="0">
                  <a:pos x="532" y="207"/>
                </a:cxn>
                <a:cxn ang="0">
                  <a:pos x="534" y="212"/>
                </a:cxn>
                <a:cxn ang="0">
                  <a:pos x="586" y="234"/>
                </a:cxn>
                <a:cxn ang="0">
                  <a:pos x="618" y="186"/>
                </a:cxn>
                <a:cxn ang="0">
                  <a:pos x="652" y="272"/>
                </a:cxn>
                <a:cxn ang="0">
                  <a:pos x="624" y="374"/>
                </a:cxn>
                <a:cxn ang="0">
                  <a:pos x="558" y="417"/>
                </a:cxn>
                <a:cxn ang="0">
                  <a:pos x="510" y="411"/>
                </a:cxn>
                <a:cxn ang="0">
                  <a:pos x="478" y="378"/>
                </a:cxn>
                <a:cxn ang="0">
                  <a:pos x="436" y="422"/>
                </a:cxn>
                <a:cxn ang="0">
                  <a:pos x="373" y="461"/>
                </a:cxn>
                <a:cxn ang="0">
                  <a:pos x="337" y="486"/>
                </a:cxn>
                <a:cxn ang="0">
                  <a:pos x="224" y="514"/>
                </a:cxn>
                <a:cxn ang="0">
                  <a:pos x="176" y="452"/>
                </a:cxn>
                <a:cxn ang="0">
                  <a:pos x="223" y="434"/>
                </a:cxn>
                <a:cxn ang="0">
                  <a:pos x="295" y="395"/>
                </a:cxn>
                <a:cxn ang="0">
                  <a:pos x="334" y="384"/>
                </a:cxn>
                <a:cxn ang="0">
                  <a:pos x="346" y="342"/>
                </a:cxn>
                <a:cxn ang="0">
                  <a:pos x="284" y="350"/>
                </a:cxn>
                <a:cxn ang="0">
                  <a:pos x="255" y="378"/>
                </a:cxn>
                <a:cxn ang="0">
                  <a:pos x="201" y="395"/>
                </a:cxn>
                <a:cxn ang="0">
                  <a:pos x="203" y="347"/>
                </a:cxn>
                <a:cxn ang="0">
                  <a:pos x="212" y="318"/>
                </a:cxn>
                <a:cxn ang="0">
                  <a:pos x="165" y="336"/>
                </a:cxn>
                <a:cxn ang="0">
                  <a:pos x="151" y="403"/>
                </a:cxn>
                <a:cxn ang="0">
                  <a:pos x="110" y="375"/>
                </a:cxn>
                <a:cxn ang="0">
                  <a:pos x="82" y="377"/>
                </a:cxn>
                <a:cxn ang="0">
                  <a:pos x="25" y="368"/>
                </a:cxn>
                <a:cxn ang="0">
                  <a:pos x="22" y="301"/>
                </a:cxn>
                <a:cxn ang="0">
                  <a:pos x="126" y="268"/>
                </a:cxn>
                <a:cxn ang="0">
                  <a:pos x="59" y="288"/>
                </a:cxn>
                <a:cxn ang="0">
                  <a:pos x="101" y="224"/>
                </a:cxn>
                <a:cxn ang="0">
                  <a:pos x="46" y="217"/>
                </a:cxn>
                <a:cxn ang="0">
                  <a:pos x="49" y="174"/>
                </a:cxn>
                <a:cxn ang="0">
                  <a:pos x="152" y="155"/>
                </a:cxn>
                <a:cxn ang="0">
                  <a:pos x="90" y="124"/>
                </a:cxn>
                <a:cxn ang="0">
                  <a:pos x="162" y="75"/>
                </a:cxn>
                <a:cxn ang="0">
                  <a:pos x="186" y="142"/>
                </a:cxn>
                <a:cxn ang="0">
                  <a:pos x="271" y="148"/>
                </a:cxn>
                <a:cxn ang="0">
                  <a:pos x="292" y="217"/>
                </a:cxn>
                <a:cxn ang="0">
                  <a:pos x="330" y="231"/>
                </a:cxn>
                <a:cxn ang="0">
                  <a:pos x="334" y="278"/>
                </a:cxn>
                <a:cxn ang="0">
                  <a:pos x="366" y="285"/>
                </a:cxn>
                <a:cxn ang="0">
                  <a:pos x="464" y="291"/>
                </a:cxn>
                <a:cxn ang="0">
                  <a:pos x="436" y="228"/>
                </a:cxn>
                <a:cxn ang="0">
                  <a:pos x="436" y="197"/>
                </a:cxn>
                <a:cxn ang="0">
                  <a:pos x="427" y="145"/>
                </a:cxn>
                <a:cxn ang="0">
                  <a:pos x="388" y="97"/>
                </a:cxn>
              </a:cxnLst>
              <a:rect l="0" t="0" r="r" b="b"/>
              <a:pathLst>
                <a:path w="652" h="518">
                  <a:moveTo>
                    <a:pt x="408" y="80"/>
                  </a:moveTo>
                  <a:lnTo>
                    <a:pt x="408" y="77"/>
                  </a:lnTo>
                  <a:lnTo>
                    <a:pt x="408" y="80"/>
                  </a:lnTo>
                  <a:lnTo>
                    <a:pt x="420" y="78"/>
                  </a:lnTo>
                  <a:lnTo>
                    <a:pt x="425" y="68"/>
                  </a:lnTo>
                  <a:lnTo>
                    <a:pt x="425" y="57"/>
                  </a:lnTo>
                  <a:lnTo>
                    <a:pt x="445" y="8"/>
                  </a:lnTo>
                  <a:lnTo>
                    <a:pt x="453" y="3"/>
                  </a:lnTo>
                  <a:lnTo>
                    <a:pt x="464" y="6"/>
                  </a:lnTo>
                  <a:lnTo>
                    <a:pt x="474" y="0"/>
                  </a:lnTo>
                  <a:lnTo>
                    <a:pt x="488" y="25"/>
                  </a:lnTo>
                  <a:lnTo>
                    <a:pt x="487" y="35"/>
                  </a:lnTo>
                  <a:lnTo>
                    <a:pt x="478" y="47"/>
                  </a:lnTo>
                  <a:lnTo>
                    <a:pt x="481" y="59"/>
                  </a:lnTo>
                  <a:lnTo>
                    <a:pt x="487" y="67"/>
                  </a:lnTo>
                  <a:lnTo>
                    <a:pt x="485" y="74"/>
                  </a:lnTo>
                  <a:lnTo>
                    <a:pt x="487" y="91"/>
                  </a:lnTo>
                  <a:lnTo>
                    <a:pt x="488" y="96"/>
                  </a:lnTo>
                  <a:lnTo>
                    <a:pt x="497" y="98"/>
                  </a:lnTo>
                  <a:lnTo>
                    <a:pt x="509" y="116"/>
                  </a:lnTo>
                  <a:lnTo>
                    <a:pt x="510" y="124"/>
                  </a:lnTo>
                  <a:lnTo>
                    <a:pt x="509" y="135"/>
                  </a:lnTo>
                  <a:lnTo>
                    <a:pt x="512" y="140"/>
                  </a:lnTo>
                  <a:lnTo>
                    <a:pt x="503" y="148"/>
                  </a:lnTo>
                  <a:lnTo>
                    <a:pt x="495" y="167"/>
                  </a:lnTo>
                  <a:lnTo>
                    <a:pt x="486" y="173"/>
                  </a:lnTo>
                  <a:lnTo>
                    <a:pt x="497" y="178"/>
                  </a:lnTo>
                  <a:lnTo>
                    <a:pt x="520" y="173"/>
                  </a:lnTo>
                  <a:lnTo>
                    <a:pt x="537" y="190"/>
                  </a:lnTo>
                  <a:lnTo>
                    <a:pt x="532" y="207"/>
                  </a:lnTo>
                  <a:lnTo>
                    <a:pt x="524" y="208"/>
                  </a:lnTo>
                  <a:lnTo>
                    <a:pt x="515" y="227"/>
                  </a:lnTo>
                  <a:lnTo>
                    <a:pt x="518" y="236"/>
                  </a:lnTo>
                  <a:lnTo>
                    <a:pt x="528" y="216"/>
                  </a:lnTo>
                  <a:lnTo>
                    <a:pt x="534" y="212"/>
                  </a:lnTo>
                  <a:lnTo>
                    <a:pt x="545" y="208"/>
                  </a:lnTo>
                  <a:lnTo>
                    <a:pt x="562" y="212"/>
                  </a:lnTo>
                  <a:lnTo>
                    <a:pt x="576" y="258"/>
                  </a:lnTo>
                  <a:lnTo>
                    <a:pt x="581" y="235"/>
                  </a:lnTo>
                  <a:lnTo>
                    <a:pt x="586" y="234"/>
                  </a:lnTo>
                  <a:lnTo>
                    <a:pt x="582" y="228"/>
                  </a:lnTo>
                  <a:lnTo>
                    <a:pt x="578" y="201"/>
                  </a:lnTo>
                  <a:lnTo>
                    <a:pt x="584" y="191"/>
                  </a:lnTo>
                  <a:lnTo>
                    <a:pt x="587" y="179"/>
                  </a:lnTo>
                  <a:lnTo>
                    <a:pt x="618" y="186"/>
                  </a:lnTo>
                  <a:lnTo>
                    <a:pt x="640" y="208"/>
                  </a:lnTo>
                  <a:lnTo>
                    <a:pt x="651" y="238"/>
                  </a:lnTo>
                  <a:lnTo>
                    <a:pt x="651" y="250"/>
                  </a:lnTo>
                  <a:lnTo>
                    <a:pt x="652" y="257"/>
                  </a:lnTo>
                  <a:lnTo>
                    <a:pt x="652" y="272"/>
                  </a:lnTo>
                  <a:lnTo>
                    <a:pt x="650" y="286"/>
                  </a:lnTo>
                  <a:lnTo>
                    <a:pt x="640" y="295"/>
                  </a:lnTo>
                  <a:lnTo>
                    <a:pt x="635" y="338"/>
                  </a:lnTo>
                  <a:lnTo>
                    <a:pt x="630" y="347"/>
                  </a:lnTo>
                  <a:lnTo>
                    <a:pt x="624" y="374"/>
                  </a:lnTo>
                  <a:lnTo>
                    <a:pt x="615" y="392"/>
                  </a:lnTo>
                  <a:lnTo>
                    <a:pt x="601" y="392"/>
                  </a:lnTo>
                  <a:lnTo>
                    <a:pt x="592" y="399"/>
                  </a:lnTo>
                  <a:lnTo>
                    <a:pt x="582" y="412"/>
                  </a:lnTo>
                  <a:lnTo>
                    <a:pt x="558" y="417"/>
                  </a:lnTo>
                  <a:lnTo>
                    <a:pt x="545" y="411"/>
                  </a:lnTo>
                  <a:lnTo>
                    <a:pt x="535" y="403"/>
                  </a:lnTo>
                  <a:lnTo>
                    <a:pt x="530" y="397"/>
                  </a:lnTo>
                  <a:lnTo>
                    <a:pt x="531" y="383"/>
                  </a:lnTo>
                  <a:lnTo>
                    <a:pt x="510" y="411"/>
                  </a:lnTo>
                  <a:lnTo>
                    <a:pt x="495" y="412"/>
                  </a:lnTo>
                  <a:lnTo>
                    <a:pt x="476" y="408"/>
                  </a:lnTo>
                  <a:lnTo>
                    <a:pt x="486" y="399"/>
                  </a:lnTo>
                  <a:lnTo>
                    <a:pt x="478" y="386"/>
                  </a:lnTo>
                  <a:lnTo>
                    <a:pt x="478" y="378"/>
                  </a:lnTo>
                  <a:lnTo>
                    <a:pt x="470" y="383"/>
                  </a:lnTo>
                  <a:lnTo>
                    <a:pt x="467" y="392"/>
                  </a:lnTo>
                  <a:lnTo>
                    <a:pt x="458" y="403"/>
                  </a:lnTo>
                  <a:lnTo>
                    <a:pt x="447" y="408"/>
                  </a:lnTo>
                  <a:lnTo>
                    <a:pt x="436" y="422"/>
                  </a:lnTo>
                  <a:lnTo>
                    <a:pt x="413" y="429"/>
                  </a:lnTo>
                  <a:lnTo>
                    <a:pt x="402" y="429"/>
                  </a:lnTo>
                  <a:lnTo>
                    <a:pt x="374" y="444"/>
                  </a:lnTo>
                  <a:lnTo>
                    <a:pt x="376" y="452"/>
                  </a:lnTo>
                  <a:lnTo>
                    <a:pt x="373" y="461"/>
                  </a:lnTo>
                  <a:lnTo>
                    <a:pt x="365" y="466"/>
                  </a:lnTo>
                  <a:lnTo>
                    <a:pt x="364" y="469"/>
                  </a:lnTo>
                  <a:lnTo>
                    <a:pt x="347" y="480"/>
                  </a:lnTo>
                  <a:lnTo>
                    <a:pt x="338" y="482"/>
                  </a:lnTo>
                  <a:lnTo>
                    <a:pt x="337" y="486"/>
                  </a:lnTo>
                  <a:lnTo>
                    <a:pt x="323" y="489"/>
                  </a:lnTo>
                  <a:lnTo>
                    <a:pt x="315" y="499"/>
                  </a:lnTo>
                  <a:lnTo>
                    <a:pt x="290" y="512"/>
                  </a:lnTo>
                  <a:lnTo>
                    <a:pt x="269" y="518"/>
                  </a:lnTo>
                  <a:lnTo>
                    <a:pt x="224" y="514"/>
                  </a:lnTo>
                  <a:lnTo>
                    <a:pt x="196" y="497"/>
                  </a:lnTo>
                  <a:lnTo>
                    <a:pt x="180" y="480"/>
                  </a:lnTo>
                  <a:lnTo>
                    <a:pt x="171" y="468"/>
                  </a:lnTo>
                  <a:lnTo>
                    <a:pt x="171" y="463"/>
                  </a:lnTo>
                  <a:lnTo>
                    <a:pt x="176" y="452"/>
                  </a:lnTo>
                  <a:lnTo>
                    <a:pt x="185" y="442"/>
                  </a:lnTo>
                  <a:lnTo>
                    <a:pt x="193" y="441"/>
                  </a:lnTo>
                  <a:lnTo>
                    <a:pt x="205" y="433"/>
                  </a:lnTo>
                  <a:lnTo>
                    <a:pt x="218" y="430"/>
                  </a:lnTo>
                  <a:lnTo>
                    <a:pt x="223" y="434"/>
                  </a:lnTo>
                  <a:lnTo>
                    <a:pt x="227" y="434"/>
                  </a:lnTo>
                  <a:lnTo>
                    <a:pt x="235" y="428"/>
                  </a:lnTo>
                  <a:lnTo>
                    <a:pt x="235" y="418"/>
                  </a:lnTo>
                  <a:lnTo>
                    <a:pt x="246" y="402"/>
                  </a:lnTo>
                  <a:lnTo>
                    <a:pt x="295" y="395"/>
                  </a:lnTo>
                  <a:lnTo>
                    <a:pt x="305" y="397"/>
                  </a:lnTo>
                  <a:lnTo>
                    <a:pt x="308" y="407"/>
                  </a:lnTo>
                  <a:lnTo>
                    <a:pt x="318" y="407"/>
                  </a:lnTo>
                  <a:lnTo>
                    <a:pt x="325" y="391"/>
                  </a:lnTo>
                  <a:lnTo>
                    <a:pt x="334" y="384"/>
                  </a:lnTo>
                  <a:lnTo>
                    <a:pt x="340" y="372"/>
                  </a:lnTo>
                  <a:lnTo>
                    <a:pt x="352" y="361"/>
                  </a:lnTo>
                  <a:lnTo>
                    <a:pt x="357" y="351"/>
                  </a:lnTo>
                  <a:lnTo>
                    <a:pt x="356" y="342"/>
                  </a:lnTo>
                  <a:lnTo>
                    <a:pt x="346" y="342"/>
                  </a:lnTo>
                  <a:lnTo>
                    <a:pt x="334" y="364"/>
                  </a:lnTo>
                  <a:lnTo>
                    <a:pt x="321" y="361"/>
                  </a:lnTo>
                  <a:lnTo>
                    <a:pt x="285" y="372"/>
                  </a:lnTo>
                  <a:lnTo>
                    <a:pt x="281" y="361"/>
                  </a:lnTo>
                  <a:lnTo>
                    <a:pt x="284" y="350"/>
                  </a:lnTo>
                  <a:lnTo>
                    <a:pt x="270" y="361"/>
                  </a:lnTo>
                  <a:lnTo>
                    <a:pt x="269" y="347"/>
                  </a:lnTo>
                  <a:lnTo>
                    <a:pt x="264" y="345"/>
                  </a:lnTo>
                  <a:lnTo>
                    <a:pt x="263" y="364"/>
                  </a:lnTo>
                  <a:lnTo>
                    <a:pt x="255" y="378"/>
                  </a:lnTo>
                  <a:lnTo>
                    <a:pt x="243" y="380"/>
                  </a:lnTo>
                  <a:lnTo>
                    <a:pt x="240" y="368"/>
                  </a:lnTo>
                  <a:lnTo>
                    <a:pt x="231" y="383"/>
                  </a:lnTo>
                  <a:lnTo>
                    <a:pt x="218" y="385"/>
                  </a:lnTo>
                  <a:lnTo>
                    <a:pt x="201" y="395"/>
                  </a:lnTo>
                  <a:lnTo>
                    <a:pt x="196" y="384"/>
                  </a:lnTo>
                  <a:lnTo>
                    <a:pt x="196" y="378"/>
                  </a:lnTo>
                  <a:lnTo>
                    <a:pt x="209" y="362"/>
                  </a:lnTo>
                  <a:lnTo>
                    <a:pt x="205" y="361"/>
                  </a:lnTo>
                  <a:lnTo>
                    <a:pt x="203" y="347"/>
                  </a:lnTo>
                  <a:lnTo>
                    <a:pt x="204" y="329"/>
                  </a:lnTo>
                  <a:lnTo>
                    <a:pt x="219" y="320"/>
                  </a:lnTo>
                  <a:lnTo>
                    <a:pt x="227" y="310"/>
                  </a:lnTo>
                  <a:lnTo>
                    <a:pt x="221" y="310"/>
                  </a:lnTo>
                  <a:lnTo>
                    <a:pt x="212" y="318"/>
                  </a:lnTo>
                  <a:lnTo>
                    <a:pt x="194" y="314"/>
                  </a:lnTo>
                  <a:lnTo>
                    <a:pt x="186" y="352"/>
                  </a:lnTo>
                  <a:lnTo>
                    <a:pt x="181" y="356"/>
                  </a:lnTo>
                  <a:lnTo>
                    <a:pt x="174" y="339"/>
                  </a:lnTo>
                  <a:lnTo>
                    <a:pt x="165" y="336"/>
                  </a:lnTo>
                  <a:lnTo>
                    <a:pt x="165" y="352"/>
                  </a:lnTo>
                  <a:lnTo>
                    <a:pt x="173" y="364"/>
                  </a:lnTo>
                  <a:lnTo>
                    <a:pt x="173" y="383"/>
                  </a:lnTo>
                  <a:lnTo>
                    <a:pt x="166" y="385"/>
                  </a:lnTo>
                  <a:lnTo>
                    <a:pt x="151" y="403"/>
                  </a:lnTo>
                  <a:lnTo>
                    <a:pt x="138" y="402"/>
                  </a:lnTo>
                  <a:lnTo>
                    <a:pt x="133" y="384"/>
                  </a:lnTo>
                  <a:lnTo>
                    <a:pt x="133" y="367"/>
                  </a:lnTo>
                  <a:lnTo>
                    <a:pt x="120" y="377"/>
                  </a:lnTo>
                  <a:lnTo>
                    <a:pt x="110" y="375"/>
                  </a:lnTo>
                  <a:lnTo>
                    <a:pt x="112" y="394"/>
                  </a:lnTo>
                  <a:lnTo>
                    <a:pt x="112" y="407"/>
                  </a:lnTo>
                  <a:lnTo>
                    <a:pt x="99" y="405"/>
                  </a:lnTo>
                  <a:lnTo>
                    <a:pt x="77" y="388"/>
                  </a:lnTo>
                  <a:lnTo>
                    <a:pt x="82" y="377"/>
                  </a:lnTo>
                  <a:lnTo>
                    <a:pt x="75" y="372"/>
                  </a:lnTo>
                  <a:lnTo>
                    <a:pt x="75" y="358"/>
                  </a:lnTo>
                  <a:lnTo>
                    <a:pt x="63" y="363"/>
                  </a:lnTo>
                  <a:lnTo>
                    <a:pt x="57" y="377"/>
                  </a:lnTo>
                  <a:lnTo>
                    <a:pt x="25" y="368"/>
                  </a:lnTo>
                  <a:lnTo>
                    <a:pt x="10" y="361"/>
                  </a:lnTo>
                  <a:lnTo>
                    <a:pt x="0" y="349"/>
                  </a:lnTo>
                  <a:lnTo>
                    <a:pt x="2" y="340"/>
                  </a:lnTo>
                  <a:lnTo>
                    <a:pt x="11" y="316"/>
                  </a:lnTo>
                  <a:lnTo>
                    <a:pt x="22" y="301"/>
                  </a:lnTo>
                  <a:lnTo>
                    <a:pt x="49" y="297"/>
                  </a:lnTo>
                  <a:lnTo>
                    <a:pt x="85" y="301"/>
                  </a:lnTo>
                  <a:lnTo>
                    <a:pt x="91" y="296"/>
                  </a:lnTo>
                  <a:lnTo>
                    <a:pt x="102" y="283"/>
                  </a:lnTo>
                  <a:lnTo>
                    <a:pt x="126" y="268"/>
                  </a:lnTo>
                  <a:lnTo>
                    <a:pt x="136" y="251"/>
                  </a:lnTo>
                  <a:lnTo>
                    <a:pt x="118" y="264"/>
                  </a:lnTo>
                  <a:lnTo>
                    <a:pt x="98" y="268"/>
                  </a:lnTo>
                  <a:lnTo>
                    <a:pt x="85" y="280"/>
                  </a:lnTo>
                  <a:lnTo>
                    <a:pt x="59" y="288"/>
                  </a:lnTo>
                  <a:lnTo>
                    <a:pt x="22" y="284"/>
                  </a:lnTo>
                  <a:lnTo>
                    <a:pt x="22" y="262"/>
                  </a:lnTo>
                  <a:lnTo>
                    <a:pt x="32" y="238"/>
                  </a:lnTo>
                  <a:lnTo>
                    <a:pt x="75" y="234"/>
                  </a:lnTo>
                  <a:lnTo>
                    <a:pt x="101" y="224"/>
                  </a:lnTo>
                  <a:lnTo>
                    <a:pt x="140" y="219"/>
                  </a:lnTo>
                  <a:lnTo>
                    <a:pt x="153" y="206"/>
                  </a:lnTo>
                  <a:lnTo>
                    <a:pt x="131" y="216"/>
                  </a:lnTo>
                  <a:lnTo>
                    <a:pt x="54" y="224"/>
                  </a:lnTo>
                  <a:lnTo>
                    <a:pt x="46" y="217"/>
                  </a:lnTo>
                  <a:lnTo>
                    <a:pt x="46" y="203"/>
                  </a:lnTo>
                  <a:lnTo>
                    <a:pt x="52" y="194"/>
                  </a:lnTo>
                  <a:lnTo>
                    <a:pt x="59" y="191"/>
                  </a:lnTo>
                  <a:lnTo>
                    <a:pt x="57" y="183"/>
                  </a:lnTo>
                  <a:lnTo>
                    <a:pt x="49" y="174"/>
                  </a:lnTo>
                  <a:lnTo>
                    <a:pt x="60" y="153"/>
                  </a:lnTo>
                  <a:lnTo>
                    <a:pt x="75" y="146"/>
                  </a:lnTo>
                  <a:lnTo>
                    <a:pt x="101" y="148"/>
                  </a:lnTo>
                  <a:lnTo>
                    <a:pt x="115" y="146"/>
                  </a:lnTo>
                  <a:lnTo>
                    <a:pt x="152" y="155"/>
                  </a:lnTo>
                  <a:lnTo>
                    <a:pt x="157" y="150"/>
                  </a:lnTo>
                  <a:lnTo>
                    <a:pt x="147" y="150"/>
                  </a:lnTo>
                  <a:lnTo>
                    <a:pt x="140" y="140"/>
                  </a:lnTo>
                  <a:lnTo>
                    <a:pt x="97" y="135"/>
                  </a:lnTo>
                  <a:lnTo>
                    <a:pt x="90" y="124"/>
                  </a:lnTo>
                  <a:lnTo>
                    <a:pt x="98" y="100"/>
                  </a:lnTo>
                  <a:lnTo>
                    <a:pt x="110" y="86"/>
                  </a:lnTo>
                  <a:lnTo>
                    <a:pt x="133" y="85"/>
                  </a:lnTo>
                  <a:lnTo>
                    <a:pt x="143" y="77"/>
                  </a:lnTo>
                  <a:lnTo>
                    <a:pt x="162" y="75"/>
                  </a:lnTo>
                  <a:lnTo>
                    <a:pt x="175" y="80"/>
                  </a:lnTo>
                  <a:lnTo>
                    <a:pt x="185" y="94"/>
                  </a:lnTo>
                  <a:lnTo>
                    <a:pt x="185" y="113"/>
                  </a:lnTo>
                  <a:lnTo>
                    <a:pt x="181" y="119"/>
                  </a:lnTo>
                  <a:lnTo>
                    <a:pt x="186" y="142"/>
                  </a:lnTo>
                  <a:lnTo>
                    <a:pt x="213" y="142"/>
                  </a:lnTo>
                  <a:lnTo>
                    <a:pt x="226" y="131"/>
                  </a:lnTo>
                  <a:lnTo>
                    <a:pt x="251" y="131"/>
                  </a:lnTo>
                  <a:lnTo>
                    <a:pt x="251" y="144"/>
                  </a:lnTo>
                  <a:lnTo>
                    <a:pt x="271" y="148"/>
                  </a:lnTo>
                  <a:lnTo>
                    <a:pt x="279" y="174"/>
                  </a:lnTo>
                  <a:lnTo>
                    <a:pt x="293" y="194"/>
                  </a:lnTo>
                  <a:lnTo>
                    <a:pt x="303" y="194"/>
                  </a:lnTo>
                  <a:lnTo>
                    <a:pt x="312" y="203"/>
                  </a:lnTo>
                  <a:lnTo>
                    <a:pt x="292" y="217"/>
                  </a:lnTo>
                  <a:lnTo>
                    <a:pt x="291" y="227"/>
                  </a:lnTo>
                  <a:lnTo>
                    <a:pt x="302" y="229"/>
                  </a:lnTo>
                  <a:lnTo>
                    <a:pt x="325" y="220"/>
                  </a:lnTo>
                  <a:lnTo>
                    <a:pt x="325" y="225"/>
                  </a:lnTo>
                  <a:lnTo>
                    <a:pt x="330" y="231"/>
                  </a:lnTo>
                  <a:lnTo>
                    <a:pt x="332" y="242"/>
                  </a:lnTo>
                  <a:lnTo>
                    <a:pt x="325" y="250"/>
                  </a:lnTo>
                  <a:lnTo>
                    <a:pt x="331" y="249"/>
                  </a:lnTo>
                  <a:lnTo>
                    <a:pt x="335" y="263"/>
                  </a:lnTo>
                  <a:lnTo>
                    <a:pt x="334" y="278"/>
                  </a:lnTo>
                  <a:lnTo>
                    <a:pt x="340" y="288"/>
                  </a:lnTo>
                  <a:lnTo>
                    <a:pt x="348" y="290"/>
                  </a:lnTo>
                  <a:lnTo>
                    <a:pt x="356" y="289"/>
                  </a:lnTo>
                  <a:lnTo>
                    <a:pt x="360" y="283"/>
                  </a:lnTo>
                  <a:lnTo>
                    <a:pt x="366" y="285"/>
                  </a:lnTo>
                  <a:lnTo>
                    <a:pt x="382" y="280"/>
                  </a:lnTo>
                  <a:lnTo>
                    <a:pt x="388" y="288"/>
                  </a:lnTo>
                  <a:lnTo>
                    <a:pt x="407" y="285"/>
                  </a:lnTo>
                  <a:lnTo>
                    <a:pt x="456" y="294"/>
                  </a:lnTo>
                  <a:lnTo>
                    <a:pt x="464" y="291"/>
                  </a:lnTo>
                  <a:lnTo>
                    <a:pt x="468" y="275"/>
                  </a:lnTo>
                  <a:lnTo>
                    <a:pt x="468" y="253"/>
                  </a:lnTo>
                  <a:lnTo>
                    <a:pt x="454" y="239"/>
                  </a:lnTo>
                  <a:lnTo>
                    <a:pt x="448" y="227"/>
                  </a:lnTo>
                  <a:lnTo>
                    <a:pt x="436" y="228"/>
                  </a:lnTo>
                  <a:lnTo>
                    <a:pt x="430" y="223"/>
                  </a:lnTo>
                  <a:lnTo>
                    <a:pt x="427" y="214"/>
                  </a:lnTo>
                  <a:lnTo>
                    <a:pt x="419" y="220"/>
                  </a:lnTo>
                  <a:lnTo>
                    <a:pt x="413" y="212"/>
                  </a:lnTo>
                  <a:lnTo>
                    <a:pt x="436" y="197"/>
                  </a:lnTo>
                  <a:lnTo>
                    <a:pt x="437" y="186"/>
                  </a:lnTo>
                  <a:lnTo>
                    <a:pt x="448" y="185"/>
                  </a:lnTo>
                  <a:lnTo>
                    <a:pt x="442" y="158"/>
                  </a:lnTo>
                  <a:lnTo>
                    <a:pt x="437" y="148"/>
                  </a:lnTo>
                  <a:lnTo>
                    <a:pt x="427" y="145"/>
                  </a:lnTo>
                  <a:lnTo>
                    <a:pt x="425" y="138"/>
                  </a:lnTo>
                  <a:lnTo>
                    <a:pt x="410" y="135"/>
                  </a:lnTo>
                  <a:lnTo>
                    <a:pt x="391" y="116"/>
                  </a:lnTo>
                  <a:lnTo>
                    <a:pt x="388" y="107"/>
                  </a:lnTo>
                  <a:lnTo>
                    <a:pt x="388" y="97"/>
                  </a:lnTo>
                  <a:lnTo>
                    <a:pt x="385" y="90"/>
                  </a:lnTo>
                  <a:lnTo>
                    <a:pt x="399" y="88"/>
                  </a:lnTo>
                  <a:lnTo>
                    <a:pt x="408" y="80"/>
                  </a:lnTo>
                  <a:close/>
                </a:path>
              </a:pathLst>
            </a:custGeom>
            <a:grpFill/>
            <a:ln w="6350" cmpd="sng">
              <a:noFill/>
              <a:prstDash val="solid"/>
              <a:round/>
              <a:headEnd/>
              <a:tailEnd/>
            </a:ln>
          </p:spPr>
          <p:txBody>
            <a:bodyPr/>
            <a:lstStyle/>
            <a:p>
              <a:endParaRPr lang="en-US" dirty="0"/>
            </a:p>
          </p:txBody>
        </p:sp>
        <p:sp>
          <p:nvSpPr>
            <p:cNvPr id="308" name="Freeform 134">
              <a:extLst>
                <a:ext uri="{FF2B5EF4-FFF2-40B4-BE49-F238E27FC236}">
                  <a16:creationId xmlns:a16="http://schemas.microsoft.com/office/drawing/2014/main" id="{E8AFD148-7261-41E4-94A1-41802F353C6C}"/>
                </a:ext>
              </a:extLst>
            </p:cNvPr>
            <p:cNvSpPr>
              <a:spLocks noChangeAspect="1"/>
            </p:cNvSpPr>
            <p:nvPr/>
          </p:nvSpPr>
          <p:spPr bwMode="gray">
            <a:xfrm>
              <a:off x="6942764" y="261698"/>
              <a:ext cx="164554" cy="156479"/>
            </a:xfrm>
            <a:custGeom>
              <a:avLst/>
              <a:gdLst/>
              <a:ahLst/>
              <a:cxnLst>
                <a:cxn ang="0">
                  <a:pos x="154" y="122"/>
                </a:cxn>
                <a:cxn ang="0">
                  <a:pos x="172" y="96"/>
                </a:cxn>
                <a:cxn ang="0">
                  <a:pos x="192" y="72"/>
                </a:cxn>
                <a:cxn ang="0">
                  <a:pos x="217" y="45"/>
                </a:cxn>
                <a:cxn ang="0">
                  <a:pos x="236" y="49"/>
                </a:cxn>
                <a:cxn ang="0">
                  <a:pos x="261" y="42"/>
                </a:cxn>
                <a:cxn ang="0">
                  <a:pos x="268" y="69"/>
                </a:cxn>
                <a:cxn ang="0">
                  <a:pos x="277" y="56"/>
                </a:cxn>
                <a:cxn ang="0">
                  <a:pos x="296" y="55"/>
                </a:cxn>
                <a:cxn ang="0">
                  <a:pos x="320" y="41"/>
                </a:cxn>
                <a:cxn ang="0">
                  <a:pos x="299" y="22"/>
                </a:cxn>
                <a:cxn ang="0">
                  <a:pos x="333" y="0"/>
                </a:cxn>
                <a:cxn ang="0">
                  <a:pos x="371" y="34"/>
                </a:cxn>
                <a:cxn ang="0">
                  <a:pos x="386" y="69"/>
                </a:cxn>
                <a:cxn ang="0">
                  <a:pos x="347" y="86"/>
                </a:cxn>
                <a:cxn ang="0">
                  <a:pos x="343" y="114"/>
                </a:cxn>
                <a:cxn ang="0">
                  <a:pos x="359" y="155"/>
                </a:cxn>
                <a:cxn ang="0">
                  <a:pos x="346" y="167"/>
                </a:cxn>
                <a:cxn ang="0">
                  <a:pos x="359" y="183"/>
                </a:cxn>
                <a:cxn ang="0">
                  <a:pos x="341" y="229"/>
                </a:cxn>
                <a:cxn ang="0">
                  <a:pos x="307" y="250"/>
                </a:cxn>
                <a:cxn ang="0">
                  <a:pos x="292" y="299"/>
                </a:cxn>
                <a:cxn ang="0">
                  <a:pos x="258" y="244"/>
                </a:cxn>
                <a:cxn ang="0">
                  <a:pos x="269" y="189"/>
                </a:cxn>
                <a:cxn ang="0">
                  <a:pos x="254" y="185"/>
                </a:cxn>
                <a:cxn ang="0">
                  <a:pos x="238" y="200"/>
                </a:cxn>
                <a:cxn ang="0">
                  <a:pos x="238" y="236"/>
                </a:cxn>
                <a:cxn ang="0">
                  <a:pos x="211" y="232"/>
                </a:cxn>
                <a:cxn ang="0">
                  <a:pos x="211" y="255"/>
                </a:cxn>
                <a:cxn ang="0">
                  <a:pos x="225" y="293"/>
                </a:cxn>
                <a:cxn ang="0">
                  <a:pos x="205" y="330"/>
                </a:cxn>
                <a:cxn ang="0">
                  <a:pos x="191" y="314"/>
                </a:cxn>
                <a:cxn ang="0">
                  <a:pos x="176" y="285"/>
                </a:cxn>
                <a:cxn ang="0">
                  <a:pos x="170" y="307"/>
                </a:cxn>
                <a:cxn ang="0">
                  <a:pos x="176" y="325"/>
                </a:cxn>
                <a:cxn ang="0">
                  <a:pos x="176" y="357"/>
                </a:cxn>
                <a:cxn ang="0">
                  <a:pos x="166" y="380"/>
                </a:cxn>
                <a:cxn ang="0">
                  <a:pos x="142" y="372"/>
                </a:cxn>
                <a:cxn ang="0">
                  <a:pos x="128" y="380"/>
                </a:cxn>
                <a:cxn ang="0">
                  <a:pos x="111" y="339"/>
                </a:cxn>
                <a:cxn ang="0">
                  <a:pos x="111" y="308"/>
                </a:cxn>
                <a:cxn ang="0">
                  <a:pos x="98" y="347"/>
                </a:cxn>
                <a:cxn ang="0">
                  <a:pos x="56" y="347"/>
                </a:cxn>
                <a:cxn ang="0">
                  <a:pos x="56" y="323"/>
                </a:cxn>
                <a:cxn ang="0">
                  <a:pos x="37" y="366"/>
                </a:cxn>
                <a:cxn ang="0">
                  <a:pos x="14" y="356"/>
                </a:cxn>
                <a:cxn ang="0">
                  <a:pos x="3" y="334"/>
                </a:cxn>
                <a:cxn ang="0">
                  <a:pos x="15" y="297"/>
                </a:cxn>
                <a:cxn ang="0">
                  <a:pos x="30" y="264"/>
                </a:cxn>
                <a:cxn ang="0">
                  <a:pos x="59" y="264"/>
                </a:cxn>
                <a:cxn ang="0">
                  <a:pos x="81" y="232"/>
                </a:cxn>
                <a:cxn ang="0">
                  <a:pos x="88" y="201"/>
                </a:cxn>
                <a:cxn ang="0">
                  <a:pos x="108" y="200"/>
                </a:cxn>
                <a:cxn ang="0">
                  <a:pos x="131" y="172"/>
                </a:cxn>
                <a:cxn ang="0">
                  <a:pos x="143" y="144"/>
                </a:cxn>
              </a:cxnLst>
              <a:rect l="0" t="0" r="r" b="b"/>
              <a:pathLst>
                <a:path w="388" h="397">
                  <a:moveTo>
                    <a:pt x="149" y="129"/>
                  </a:moveTo>
                  <a:lnTo>
                    <a:pt x="152" y="132"/>
                  </a:lnTo>
                  <a:lnTo>
                    <a:pt x="154" y="122"/>
                  </a:lnTo>
                  <a:lnTo>
                    <a:pt x="161" y="116"/>
                  </a:lnTo>
                  <a:lnTo>
                    <a:pt x="166" y="105"/>
                  </a:lnTo>
                  <a:lnTo>
                    <a:pt x="172" y="96"/>
                  </a:lnTo>
                  <a:lnTo>
                    <a:pt x="180" y="95"/>
                  </a:lnTo>
                  <a:lnTo>
                    <a:pt x="182" y="86"/>
                  </a:lnTo>
                  <a:lnTo>
                    <a:pt x="192" y="72"/>
                  </a:lnTo>
                  <a:lnTo>
                    <a:pt x="193" y="60"/>
                  </a:lnTo>
                  <a:lnTo>
                    <a:pt x="215" y="55"/>
                  </a:lnTo>
                  <a:lnTo>
                    <a:pt x="217" y="45"/>
                  </a:lnTo>
                  <a:lnTo>
                    <a:pt x="226" y="46"/>
                  </a:lnTo>
                  <a:lnTo>
                    <a:pt x="232" y="55"/>
                  </a:lnTo>
                  <a:lnTo>
                    <a:pt x="236" y="49"/>
                  </a:lnTo>
                  <a:lnTo>
                    <a:pt x="249" y="49"/>
                  </a:lnTo>
                  <a:lnTo>
                    <a:pt x="253" y="42"/>
                  </a:lnTo>
                  <a:lnTo>
                    <a:pt x="261" y="42"/>
                  </a:lnTo>
                  <a:lnTo>
                    <a:pt x="259" y="57"/>
                  </a:lnTo>
                  <a:lnTo>
                    <a:pt x="263" y="73"/>
                  </a:lnTo>
                  <a:lnTo>
                    <a:pt x="268" y="69"/>
                  </a:lnTo>
                  <a:lnTo>
                    <a:pt x="265" y="56"/>
                  </a:lnTo>
                  <a:lnTo>
                    <a:pt x="269" y="45"/>
                  </a:lnTo>
                  <a:lnTo>
                    <a:pt x="277" y="56"/>
                  </a:lnTo>
                  <a:lnTo>
                    <a:pt x="289" y="63"/>
                  </a:lnTo>
                  <a:lnTo>
                    <a:pt x="298" y="63"/>
                  </a:lnTo>
                  <a:lnTo>
                    <a:pt x="296" y="55"/>
                  </a:lnTo>
                  <a:lnTo>
                    <a:pt x="310" y="58"/>
                  </a:lnTo>
                  <a:lnTo>
                    <a:pt x="321" y="46"/>
                  </a:lnTo>
                  <a:lnTo>
                    <a:pt x="320" y="41"/>
                  </a:lnTo>
                  <a:lnTo>
                    <a:pt x="314" y="42"/>
                  </a:lnTo>
                  <a:lnTo>
                    <a:pt x="305" y="35"/>
                  </a:lnTo>
                  <a:lnTo>
                    <a:pt x="299" y="22"/>
                  </a:lnTo>
                  <a:lnTo>
                    <a:pt x="309" y="18"/>
                  </a:lnTo>
                  <a:lnTo>
                    <a:pt x="314" y="6"/>
                  </a:lnTo>
                  <a:lnTo>
                    <a:pt x="333" y="0"/>
                  </a:lnTo>
                  <a:lnTo>
                    <a:pt x="354" y="17"/>
                  </a:lnTo>
                  <a:lnTo>
                    <a:pt x="355" y="23"/>
                  </a:lnTo>
                  <a:lnTo>
                    <a:pt x="371" y="34"/>
                  </a:lnTo>
                  <a:lnTo>
                    <a:pt x="388" y="55"/>
                  </a:lnTo>
                  <a:lnTo>
                    <a:pt x="388" y="63"/>
                  </a:lnTo>
                  <a:lnTo>
                    <a:pt x="386" y="69"/>
                  </a:lnTo>
                  <a:lnTo>
                    <a:pt x="374" y="74"/>
                  </a:lnTo>
                  <a:lnTo>
                    <a:pt x="370" y="82"/>
                  </a:lnTo>
                  <a:lnTo>
                    <a:pt x="347" y="86"/>
                  </a:lnTo>
                  <a:lnTo>
                    <a:pt x="339" y="96"/>
                  </a:lnTo>
                  <a:lnTo>
                    <a:pt x="338" y="103"/>
                  </a:lnTo>
                  <a:lnTo>
                    <a:pt x="343" y="114"/>
                  </a:lnTo>
                  <a:lnTo>
                    <a:pt x="365" y="144"/>
                  </a:lnTo>
                  <a:lnTo>
                    <a:pt x="366" y="155"/>
                  </a:lnTo>
                  <a:lnTo>
                    <a:pt x="359" y="155"/>
                  </a:lnTo>
                  <a:lnTo>
                    <a:pt x="350" y="146"/>
                  </a:lnTo>
                  <a:lnTo>
                    <a:pt x="343" y="153"/>
                  </a:lnTo>
                  <a:lnTo>
                    <a:pt x="346" y="167"/>
                  </a:lnTo>
                  <a:lnTo>
                    <a:pt x="353" y="168"/>
                  </a:lnTo>
                  <a:lnTo>
                    <a:pt x="357" y="179"/>
                  </a:lnTo>
                  <a:lnTo>
                    <a:pt x="359" y="183"/>
                  </a:lnTo>
                  <a:lnTo>
                    <a:pt x="364" y="202"/>
                  </a:lnTo>
                  <a:lnTo>
                    <a:pt x="357" y="214"/>
                  </a:lnTo>
                  <a:lnTo>
                    <a:pt x="341" y="229"/>
                  </a:lnTo>
                  <a:lnTo>
                    <a:pt x="315" y="229"/>
                  </a:lnTo>
                  <a:lnTo>
                    <a:pt x="309" y="236"/>
                  </a:lnTo>
                  <a:lnTo>
                    <a:pt x="307" y="250"/>
                  </a:lnTo>
                  <a:lnTo>
                    <a:pt x="309" y="279"/>
                  </a:lnTo>
                  <a:lnTo>
                    <a:pt x="305" y="293"/>
                  </a:lnTo>
                  <a:lnTo>
                    <a:pt x="292" y="299"/>
                  </a:lnTo>
                  <a:lnTo>
                    <a:pt x="280" y="297"/>
                  </a:lnTo>
                  <a:lnTo>
                    <a:pt x="258" y="260"/>
                  </a:lnTo>
                  <a:lnTo>
                    <a:pt x="258" y="244"/>
                  </a:lnTo>
                  <a:lnTo>
                    <a:pt x="261" y="229"/>
                  </a:lnTo>
                  <a:lnTo>
                    <a:pt x="260" y="212"/>
                  </a:lnTo>
                  <a:lnTo>
                    <a:pt x="269" y="189"/>
                  </a:lnTo>
                  <a:lnTo>
                    <a:pt x="270" y="177"/>
                  </a:lnTo>
                  <a:lnTo>
                    <a:pt x="263" y="175"/>
                  </a:lnTo>
                  <a:lnTo>
                    <a:pt x="254" y="185"/>
                  </a:lnTo>
                  <a:lnTo>
                    <a:pt x="239" y="183"/>
                  </a:lnTo>
                  <a:lnTo>
                    <a:pt x="238" y="194"/>
                  </a:lnTo>
                  <a:lnTo>
                    <a:pt x="238" y="200"/>
                  </a:lnTo>
                  <a:lnTo>
                    <a:pt x="231" y="206"/>
                  </a:lnTo>
                  <a:lnTo>
                    <a:pt x="237" y="212"/>
                  </a:lnTo>
                  <a:lnTo>
                    <a:pt x="238" y="236"/>
                  </a:lnTo>
                  <a:lnTo>
                    <a:pt x="228" y="246"/>
                  </a:lnTo>
                  <a:lnTo>
                    <a:pt x="219" y="234"/>
                  </a:lnTo>
                  <a:lnTo>
                    <a:pt x="211" y="232"/>
                  </a:lnTo>
                  <a:lnTo>
                    <a:pt x="211" y="238"/>
                  </a:lnTo>
                  <a:lnTo>
                    <a:pt x="207" y="247"/>
                  </a:lnTo>
                  <a:lnTo>
                    <a:pt x="211" y="255"/>
                  </a:lnTo>
                  <a:lnTo>
                    <a:pt x="221" y="258"/>
                  </a:lnTo>
                  <a:lnTo>
                    <a:pt x="227" y="282"/>
                  </a:lnTo>
                  <a:lnTo>
                    <a:pt x="225" y="293"/>
                  </a:lnTo>
                  <a:lnTo>
                    <a:pt x="211" y="301"/>
                  </a:lnTo>
                  <a:lnTo>
                    <a:pt x="209" y="321"/>
                  </a:lnTo>
                  <a:lnTo>
                    <a:pt x="205" y="330"/>
                  </a:lnTo>
                  <a:lnTo>
                    <a:pt x="203" y="329"/>
                  </a:lnTo>
                  <a:lnTo>
                    <a:pt x="197" y="333"/>
                  </a:lnTo>
                  <a:lnTo>
                    <a:pt x="191" y="314"/>
                  </a:lnTo>
                  <a:lnTo>
                    <a:pt x="183" y="297"/>
                  </a:lnTo>
                  <a:lnTo>
                    <a:pt x="181" y="278"/>
                  </a:lnTo>
                  <a:lnTo>
                    <a:pt x="176" y="285"/>
                  </a:lnTo>
                  <a:lnTo>
                    <a:pt x="169" y="280"/>
                  </a:lnTo>
                  <a:lnTo>
                    <a:pt x="169" y="291"/>
                  </a:lnTo>
                  <a:lnTo>
                    <a:pt x="170" y="307"/>
                  </a:lnTo>
                  <a:lnTo>
                    <a:pt x="174" y="313"/>
                  </a:lnTo>
                  <a:lnTo>
                    <a:pt x="169" y="323"/>
                  </a:lnTo>
                  <a:lnTo>
                    <a:pt x="176" y="325"/>
                  </a:lnTo>
                  <a:lnTo>
                    <a:pt x="159" y="335"/>
                  </a:lnTo>
                  <a:lnTo>
                    <a:pt x="170" y="341"/>
                  </a:lnTo>
                  <a:lnTo>
                    <a:pt x="176" y="357"/>
                  </a:lnTo>
                  <a:lnTo>
                    <a:pt x="177" y="363"/>
                  </a:lnTo>
                  <a:lnTo>
                    <a:pt x="170" y="363"/>
                  </a:lnTo>
                  <a:lnTo>
                    <a:pt x="166" y="380"/>
                  </a:lnTo>
                  <a:lnTo>
                    <a:pt x="158" y="385"/>
                  </a:lnTo>
                  <a:lnTo>
                    <a:pt x="149" y="385"/>
                  </a:lnTo>
                  <a:lnTo>
                    <a:pt x="142" y="372"/>
                  </a:lnTo>
                  <a:lnTo>
                    <a:pt x="139" y="388"/>
                  </a:lnTo>
                  <a:lnTo>
                    <a:pt x="136" y="397"/>
                  </a:lnTo>
                  <a:lnTo>
                    <a:pt x="128" y="380"/>
                  </a:lnTo>
                  <a:lnTo>
                    <a:pt x="127" y="356"/>
                  </a:lnTo>
                  <a:lnTo>
                    <a:pt x="120" y="356"/>
                  </a:lnTo>
                  <a:lnTo>
                    <a:pt x="111" y="339"/>
                  </a:lnTo>
                  <a:lnTo>
                    <a:pt x="115" y="328"/>
                  </a:lnTo>
                  <a:lnTo>
                    <a:pt x="114" y="318"/>
                  </a:lnTo>
                  <a:lnTo>
                    <a:pt x="111" y="308"/>
                  </a:lnTo>
                  <a:lnTo>
                    <a:pt x="100" y="318"/>
                  </a:lnTo>
                  <a:lnTo>
                    <a:pt x="98" y="338"/>
                  </a:lnTo>
                  <a:lnTo>
                    <a:pt x="98" y="347"/>
                  </a:lnTo>
                  <a:lnTo>
                    <a:pt x="89" y="369"/>
                  </a:lnTo>
                  <a:lnTo>
                    <a:pt x="81" y="358"/>
                  </a:lnTo>
                  <a:lnTo>
                    <a:pt x="56" y="347"/>
                  </a:lnTo>
                  <a:lnTo>
                    <a:pt x="55" y="341"/>
                  </a:lnTo>
                  <a:lnTo>
                    <a:pt x="58" y="335"/>
                  </a:lnTo>
                  <a:lnTo>
                    <a:pt x="56" y="323"/>
                  </a:lnTo>
                  <a:lnTo>
                    <a:pt x="50" y="345"/>
                  </a:lnTo>
                  <a:lnTo>
                    <a:pt x="44" y="350"/>
                  </a:lnTo>
                  <a:lnTo>
                    <a:pt x="37" y="366"/>
                  </a:lnTo>
                  <a:lnTo>
                    <a:pt x="21" y="371"/>
                  </a:lnTo>
                  <a:lnTo>
                    <a:pt x="13" y="361"/>
                  </a:lnTo>
                  <a:lnTo>
                    <a:pt x="14" y="356"/>
                  </a:lnTo>
                  <a:lnTo>
                    <a:pt x="25" y="322"/>
                  </a:lnTo>
                  <a:lnTo>
                    <a:pt x="16" y="318"/>
                  </a:lnTo>
                  <a:lnTo>
                    <a:pt x="3" y="334"/>
                  </a:lnTo>
                  <a:lnTo>
                    <a:pt x="0" y="316"/>
                  </a:lnTo>
                  <a:lnTo>
                    <a:pt x="5" y="306"/>
                  </a:lnTo>
                  <a:lnTo>
                    <a:pt x="15" y="297"/>
                  </a:lnTo>
                  <a:lnTo>
                    <a:pt x="16" y="275"/>
                  </a:lnTo>
                  <a:lnTo>
                    <a:pt x="27" y="271"/>
                  </a:lnTo>
                  <a:lnTo>
                    <a:pt x="30" y="264"/>
                  </a:lnTo>
                  <a:lnTo>
                    <a:pt x="38" y="257"/>
                  </a:lnTo>
                  <a:lnTo>
                    <a:pt x="47" y="257"/>
                  </a:lnTo>
                  <a:lnTo>
                    <a:pt x="59" y="264"/>
                  </a:lnTo>
                  <a:lnTo>
                    <a:pt x="63" y="260"/>
                  </a:lnTo>
                  <a:lnTo>
                    <a:pt x="69" y="262"/>
                  </a:lnTo>
                  <a:lnTo>
                    <a:pt x="81" y="232"/>
                  </a:lnTo>
                  <a:lnTo>
                    <a:pt x="88" y="223"/>
                  </a:lnTo>
                  <a:lnTo>
                    <a:pt x="89" y="217"/>
                  </a:lnTo>
                  <a:lnTo>
                    <a:pt x="88" y="201"/>
                  </a:lnTo>
                  <a:lnTo>
                    <a:pt x="92" y="208"/>
                  </a:lnTo>
                  <a:lnTo>
                    <a:pt x="98" y="207"/>
                  </a:lnTo>
                  <a:lnTo>
                    <a:pt x="108" y="200"/>
                  </a:lnTo>
                  <a:lnTo>
                    <a:pt x="111" y="191"/>
                  </a:lnTo>
                  <a:lnTo>
                    <a:pt x="119" y="190"/>
                  </a:lnTo>
                  <a:lnTo>
                    <a:pt x="131" y="172"/>
                  </a:lnTo>
                  <a:lnTo>
                    <a:pt x="143" y="168"/>
                  </a:lnTo>
                  <a:lnTo>
                    <a:pt x="135" y="164"/>
                  </a:lnTo>
                  <a:lnTo>
                    <a:pt x="143" y="144"/>
                  </a:lnTo>
                  <a:lnTo>
                    <a:pt x="146" y="134"/>
                  </a:lnTo>
                  <a:lnTo>
                    <a:pt x="149" y="129"/>
                  </a:lnTo>
                  <a:close/>
                </a:path>
              </a:pathLst>
            </a:custGeom>
            <a:grpFill/>
            <a:ln w="6350" cmpd="sng">
              <a:noFill/>
              <a:prstDash val="solid"/>
              <a:round/>
              <a:headEnd/>
              <a:tailEnd/>
            </a:ln>
          </p:spPr>
          <p:txBody>
            <a:bodyPr/>
            <a:lstStyle/>
            <a:p>
              <a:endParaRPr lang="en-US" dirty="0"/>
            </a:p>
          </p:txBody>
        </p:sp>
        <p:sp>
          <p:nvSpPr>
            <p:cNvPr id="309" name="Freeform 135">
              <a:extLst>
                <a:ext uri="{FF2B5EF4-FFF2-40B4-BE49-F238E27FC236}">
                  <a16:creationId xmlns:a16="http://schemas.microsoft.com/office/drawing/2014/main" id="{0EF1A920-BAF8-45E1-8485-31EC9A9A361F}"/>
                </a:ext>
              </a:extLst>
            </p:cNvPr>
            <p:cNvSpPr>
              <a:spLocks noChangeAspect="1"/>
            </p:cNvSpPr>
            <p:nvPr/>
          </p:nvSpPr>
          <p:spPr bwMode="gray">
            <a:xfrm>
              <a:off x="7541633" y="240114"/>
              <a:ext cx="67440" cy="37771"/>
            </a:xfrm>
            <a:custGeom>
              <a:avLst/>
              <a:gdLst/>
              <a:ahLst/>
              <a:cxnLst>
                <a:cxn ang="0">
                  <a:pos x="60" y="13"/>
                </a:cxn>
                <a:cxn ang="0">
                  <a:pos x="67" y="18"/>
                </a:cxn>
                <a:cxn ang="0">
                  <a:pos x="71" y="12"/>
                </a:cxn>
                <a:cxn ang="0">
                  <a:pos x="86" y="10"/>
                </a:cxn>
                <a:cxn ang="0">
                  <a:pos x="86" y="14"/>
                </a:cxn>
                <a:cxn ang="0">
                  <a:pos x="100" y="18"/>
                </a:cxn>
                <a:cxn ang="0">
                  <a:pos x="104" y="14"/>
                </a:cxn>
                <a:cxn ang="0">
                  <a:pos x="119" y="24"/>
                </a:cxn>
                <a:cxn ang="0">
                  <a:pos x="130" y="23"/>
                </a:cxn>
                <a:cxn ang="0">
                  <a:pos x="135" y="14"/>
                </a:cxn>
                <a:cxn ang="0">
                  <a:pos x="143" y="23"/>
                </a:cxn>
                <a:cxn ang="0">
                  <a:pos x="154" y="28"/>
                </a:cxn>
                <a:cxn ang="0">
                  <a:pos x="158" y="42"/>
                </a:cxn>
                <a:cxn ang="0">
                  <a:pos x="157" y="47"/>
                </a:cxn>
                <a:cxn ang="0">
                  <a:pos x="146" y="50"/>
                </a:cxn>
                <a:cxn ang="0">
                  <a:pos x="144" y="55"/>
                </a:cxn>
                <a:cxn ang="0">
                  <a:pos x="146" y="58"/>
                </a:cxn>
                <a:cxn ang="0">
                  <a:pos x="147" y="68"/>
                </a:cxn>
                <a:cxn ang="0">
                  <a:pos x="145" y="82"/>
                </a:cxn>
                <a:cxn ang="0">
                  <a:pos x="146" y="86"/>
                </a:cxn>
                <a:cxn ang="0">
                  <a:pos x="141" y="97"/>
                </a:cxn>
                <a:cxn ang="0">
                  <a:pos x="122" y="100"/>
                </a:cxn>
                <a:cxn ang="0">
                  <a:pos x="102" y="95"/>
                </a:cxn>
                <a:cxn ang="0">
                  <a:pos x="96" y="86"/>
                </a:cxn>
                <a:cxn ang="0">
                  <a:pos x="79" y="89"/>
                </a:cxn>
                <a:cxn ang="0">
                  <a:pos x="78" y="85"/>
                </a:cxn>
                <a:cxn ang="0">
                  <a:pos x="63" y="92"/>
                </a:cxn>
                <a:cxn ang="0">
                  <a:pos x="62" y="89"/>
                </a:cxn>
                <a:cxn ang="0">
                  <a:pos x="52" y="84"/>
                </a:cxn>
                <a:cxn ang="0">
                  <a:pos x="33" y="84"/>
                </a:cxn>
                <a:cxn ang="0">
                  <a:pos x="24" y="73"/>
                </a:cxn>
                <a:cxn ang="0">
                  <a:pos x="16" y="73"/>
                </a:cxn>
                <a:cxn ang="0">
                  <a:pos x="7" y="61"/>
                </a:cxn>
                <a:cxn ang="0">
                  <a:pos x="2" y="49"/>
                </a:cxn>
                <a:cxn ang="0">
                  <a:pos x="2" y="42"/>
                </a:cxn>
                <a:cxn ang="0">
                  <a:pos x="0" y="39"/>
                </a:cxn>
                <a:cxn ang="0">
                  <a:pos x="2" y="28"/>
                </a:cxn>
                <a:cxn ang="0">
                  <a:pos x="12" y="19"/>
                </a:cxn>
                <a:cxn ang="0">
                  <a:pos x="29" y="13"/>
                </a:cxn>
                <a:cxn ang="0">
                  <a:pos x="34" y="0"/>
                </a:cxn>
                <a:cxn ang="0">
                  <a:pos x="40" y="0"/>
                </a:cxn>
                <a:cxn ang="0">
                  <a:pos x="43" y="13"/>
                </a:cxn>
                <a:cxn ang="0">
                  <a:pos x="47" y="11"/>
                </a:cxn>
                <a:cxn ang="0">
                  <a:pos x="52" y="16"/>
                </a:cxn>
                <a:cxn ang="0">
                  <a:pos x="60" y="13"/>
                </a:cxn>
              </a:cxnLst>
              <a:rect l="0" t="0" r="r" b="b"/>
              <a:pathLst>
                <a:path w="158" h="100">
                  <a:moveTo>
                    <a:pt x="60" y="13"/>
                  </a:moveTo>
                  <a:lnTo>
                    <a:pt x="67" y="18"/>
                  </a:lnTo>
                  <a:lnTo>
                    <a:pt x="71" y="12"/>
                  </a:lnTo>
                  <a:lnTo>
                    <a:pt x="86" y="10"/>
                  </a:lnTo>
                  <a:lnTo>
                    <a:pt x="86" y="14"/>
                  </a:lnTo>
                  <a:lnTo>
                    <a:pt x="100" y="18"/>
                  </a:lnTo>
                  <a:lnTo>
                    <a:pt x="104" y="14"/>
                  </a:lnTo>
                  <a:lnTo>
                    <a:pt x="119" y="24"/>
                  </a:lnTo>
                  <a:lnTo>
                    <a:pt x="130" y="23"/>
                  </a:lnTo>
                  <a:lnTo>
                    <a:pt x="135" y="14"/>
                  </a:lnTo>
                  <a:lnTo>
                    <a:pt x="143" y="23"/>
                  </a:lnTo>
                  <a:lnTo>
                    <a:pt x="154" y="28"/>
                  </a:lnTo>
                  <a:lnTo>
                    <a:pt x="158" y="42"/>
                  </a:lnTo>
                  <a:lnTo>
                    <a:pt x="157" y="47"/>
                  </a:lnTo>
                  <a:lnTo>
                    <a:pt x="146" y="50"/>
                  </a:lnTo>
                  <a:lnTo>
                    <a:pt x="144" y="55"/>
                  </a:lnTo>
                  <a:lnTo>
                    <a:pt x="146" y="58"/>
                  </a:lnTo>
                  <a:lnTo>
                    <a:pt x="147" y="68"/>
                  </a:lnTo>
                  <a:lnTo>
                    <a:pt x="145" y="82"/>
                  </a:lnTo>
                  <a:lnTo>
                    <a:pt x="146" y="86"/>
                  </a:lnTo>
                  <a:lnTo>
                    <a:pt x="141" y="97"/>
                  </a:lnTo>
                  <a:lnTo>
                    <a:pt x="122" y="100"/>
                  </a:lnTo>
                  <a:lnTo>
                    <a:pt x="102" y="95"/>
                  </a:lnTo>
                  <a:lnTo>
                    <a:pt x="96" y="86"/>
                  </a:lnTo>
                  <a:lnTo>
                    <a:pt x="79" y="89"/>
                  </a:lnTo>
                  <a:lnTo>
                    <a:pt x="78" y="85"/>
                  </a:lnTo>
                  <a:lnTo>
                    <a:pt x="63" y="92"/>
                  </a:lnTo>
                  <a:lnTo>
                    <a:pt x="62" y="89"/>
                  </a:lnTo>
                  <a:lnTo>
                    <a:pt x="52" y="84"/>
                  </a:lnTo>
                  <a:lnTo>
                    <a:pt x="33" y="84"/>
                  </a:lnTo>
                  <a:lnTo>
                    <a:pt x="24" y="73"/>
                  </a:lnTo>
                  <a:lnTo>
                    <a:pt x="16" y="73"/>
                  </a:lnTo>
                  <a:lnTo>
                    <a:pt x="7" y="61"/>
                  </a:lnTo>
                  <a:lnTo>
                    <a:pt x="2" y="49"/>
                  </a:lnTo>
                  <a:lnTo>
                    <a:pt x="2" y="42"/>
                  </a:lnTo>
                  <a:lnTo>
                    <a:pt x="0" y="39"/>
                  </a:lnTo>
                  <a:lnTo>
                    <a:pt x="2" y="28"/>
                  </a:lnTo>
                  <a:lnTo>
                    <a:pt x="12" y="19"/>
                  </a:lnTo>
                  <a:lnTo>
                    <a:pt x="29" y="13"/>
                  </a:lnTo>
                  <a:lnTo>
                    <a:pt x="34" y="0"/>
                  </a:lnTo>
                  <a:lnTo>
                    <a:pt x="40" y="0"/>
                  </a:lnTo>
                  <a:lnTo>
                    <a:pt x="43" y="13"/>
                  </a:lnTo>
                  <a:lnTo>
                    <a:pt x="47" y="11"/>
                  </a:lnTo>
                  <a:lnTo>
                    <a:pt x="52" y="16"/>
                  </a:lnTo>
                  <a:lnTo>
                    <a:pt x="60" y="13"/>
                  </a:lnTo>
                  <a:close/>
                </a:path>
              </a:pathLst>
            </a:custGeom>
            <a:grpFill/>
            <a:ln w="6350" cmpd="sng">
              <a:noFill/>
              <a:prstDash val="solid"/>
              <a:round/>
              <a:headEnd/>
              <a:tailEnd/>
            </a:ln>
          </p:spPr>
          <p:txBody>
            <a:bodyPr/>
            <a:lstStyle/>
            <a:p>
              <a:endParaRPr lang="en-US" dirty="0"/>
            </a:p>
          </p:txBody>
        </p:sp>
        <p:sp>
          <p:nvSpPr>
            <p:cNvPr id="310" name="Freeform 136">
              <a:extLst>
                <a:ext uri="{FF2B5EF4-FFF2-40B4-BE49-F238E27FC236}">
                  <a16:creationId xmlns:a16="http://schemas.microsoft.com/office/drawing/2014/main" id="{6F15D3F9-D181-4B16-A85B-F4E399B64486}"/>
                </a:ext>
              </a:extLst>
            </p:cNvPr>
            <p:cNvSpPr>
              <a:spLocks noChangeAspect="1"/>
            </p:cNvSpPr>
            <p:nvPr/>
          </p:nvSpPr>
          <p:spPr bwMode="gray">
            <a:xfrm>
              <a:off x="7522750" y="304863"/>
              <a:ext cx="388456" cy="223926"/>
            </a:xfrm>
            <a:custGeom>
              <a:avLst/>
              <a:gdLst/>
              <a:ahLst/>
              <a:cxnLst>
                <a:cxn ang="0">
                  <a:pos x="27" y="19"/>
                </a:cxn>
                <a:cxn ang="0">
                  <a:pos x="18" y="50"/>
                </a:cxn>
                <a:cxn ang="0">
                  <a:pos x="2" y="65"/>
                </a:cxn>
                <a:cxn ang="0">
                  <a:pos x="37" y="102"/>
                </a:cxn>
                <a:cxn ang="0">
                  <a:pos x="107" y="203"/>
                </a:cxn>
                <a:cxn ang="0">
                  <a:pos x="163" y="190"/>
                </a:cxn>
                <a:cxn ang="0">
                  <a:pos x="191" y="170"/>
                </a:cxn>
                <a:cxn ang="0">
                  <a:pos x="222" y="259"/>
                </a:cxn>
                <a:cxn ang="0">
                  <a:pos x="259" y="342"/>
                </a:cxn>
                <a:cxn ang="0">
                  <a:pos x="238" y="440"/>
                </a:cxn>
                <a:cxn ang="0">
                  <a:pos x="262" y="518"/>
                </a:cxn>
                <a:cxn ang="0">
                  <a:pos x="299" y="520"/>
                </a:cxn>
                <a:cxn ang="0">
                  <a:pos x="334" y="541"/>
                </a:cxn>
                <a:cxn ang="0">
                  <a:pos x="385" y="563"/>
                </a:cxn>
                <a:cxn ang="0">
                  <a:pos x="400" y="511"/>
                </a:cxn>
                <a:cxn ang="0">
                  <a:pos x="429" y="501"/>
                </a:cxn>
                <a:cxn ang="0">
                  <a:pos x="453" y="573"/>
                </a:cxn>
                <a:cxn ang="0">
                  <a:pos x="501" y="557"/>
                </a:cxn>
                <a:cxn ang="0">
                  <a:pos x="542" y="562"/>
                </a:cxn>
                <a:cxn ang="0">
                  <a:pos x="572" y="562"/>
                </a:cxn>
                <a:cxn ang="0">
                  <a:pos x="621" y="567"/>
                </a:cxn>
                <a:cxn ang="0">
                  <a:pos x="638" y="562"/>
                </a:cxn>
                <a:cxn ang="0">
                  <a:pos x="706" y="483"/>
                </a:cxn>
                <a:cxn ang="0">
                  <a:pos x="753" y="564"/>
                </a:cxn>
                <a:cxn ang="0">
                  <a:pos x="811" y="562"/>
                </a:cxn>
                <a:cxn ang="0">
                  <a:pos x="886" y="512"/>
                </a:cxn>
                <a:cxn ang="0">
                  <a:pos x="889" y="440"/>
                </a:cxn>
                <a:cxn ang="0">
                  <a:pos x="909" y="364"/>
                </a:cxn>
                <a:cxn ang="0">
                  <a:pos x="884" y="336"/>
                </a:cxn>
                <a:cxn ang="0">
                  <a:pos x="833" y="292"/>
                </a:cxn>
                <a:cxn ang="0">
                  <a:pos x="715" y="294"/>
                </a:cxn>
                <a:cxn ang="0">
                  <a:pos x="650" y="320"/>
                </a:cxn>
                <a:cxn ang="0">
                  <a:pos x="617" y="337"/>
                </a:cxn>
                <a:cxn ang="0">
                  <a:pos x="592" y="351"/>
                </a:cxn>
                <a:cxn ang="0">
                  <a:pos x="599" y="387"/>
                </a:cxn>
                <a:cxn ang="0">
                  <a:pos x="544" y="374"/>
                </a:cxn>
                <a:cxn ang="0">
                  <a:pos x="487" y="374"/>
                </a:cxn>
                <a:cxn ang="0">
                  <a:pos x="451" y="372"/>
                </a:cxn>
                <a:cxn ang="0">
                  <a:pos x="423" y="337"/>
                </a:cxn>
                <a:cxn ang="0">
                  <a:pos x="395" y="346"/>
                </a:cxn>
                <a:cxn ang="0">
                  <a:pos x="378" y="342"/>
                </a:cxn>
                <a:cxn ang="0">
                  <a:pos x="370" y="297"/>
                </a:cxn>
                <a:cxn ang="0">
                  <a:pos x="348" y="270"/>
                </a:cxn>
                <a:cxn ang="0">
                  <a:pos x="317" y="280"/>
                </a:cxn>
                <a:cxn ang="0">
                  <a:pos x="344" y="255"/>
                </a:cxn>
                <a:cxn ang="0">
                  <a:pos x="315" y="237"/>
                </a:cxn>
                <a:cxn ang="0">
                  <a:pos x="288" y="201"/>
                </a:cxn>
                <a:cxn ang="0">
                  <a:pos x="337" y="225"/>
                </a:cxn>
                <a:cxn ang="0">
                  <a:pos x="406" y="187"/>
                </a:cxn>
                <a:cxn ang="0">
                  <a:pos x="333" y="167"/>
                </a:cxn>
                <a:cxn ang="0">
                  <a:pos x="315" y="139"/>
                </a:cxn>
                <a:cxn ang="0">
                  <a:pos x="340" y="134"/>
                </a:cxn>
                <a:cxn ang="0">
                  <a:pos x="284" y="91"/>
                </a:cxn>
                <a:cxn ang="0">
                  <a:pos x="226" y="119"/>
                </a:cxn>
                <a:cxn ang="0">
                  <a:pos x="187" y="119"/>
                </a:cxn>
                <a:cxn ang="0">
                  <a:pos x="171" y="35"/>
                </a:cxn>
                <a:cxn ang="0">
                  <a:pos x="107" y="14"/>
                </a:cxn>
              </a:cxnLst>
              <a:rect l="0" t="0" r="r" b="b"/>
              <a:pathLst>
                <a:path w="919" h="575">
                  <a:moveTo>
                    <a:pt x="107" y="14"/>
                  </a:moveTo>
                  <a:lnTo>
                    <a:pt x="99" y="15"/>
                  </a:lnTo>
                  <a:lnTo>
                    <a:pt x="77" y="2"/>
                  </a:lnTo>
                  <a:lnTo>
                    <a:pt x="58" y="0"/>
                  </a:lnTo>
                  <a:lnTo>
                    <a:pt x="27" y="11"/>
                  </a:lnTo>
                  <a:lnTo>
                    <a:pt x="27" y="19"/>
                  </a:lnTo>
                  <a:lnTo>
                    <a:pt x="21" y="26"/>
                  </a:lnTo>
                  <a:lnTo>
                    <a:pt x="6" y="23"/>
                  </a:lnTo>
                  <a:lnTo>
                    <a:pt x="10" y="31"/>
                  </a:lnTo>
                  <a:lnTo>
                    <a:pt x="6" y="37"/>
                  </a:lnTo>
                  <a:lnTo>
                    <a:pt x="8" y="46"/>
                  </a:lnTo>
                  <a:lnTo>
                    <a:pt x="18" y="50"/>
                  </a:lnTo>
                  <a:lnTo>
                    <a:pt x="29" y="64"/>
                  </a:lnTo>
                  <a:lnTo>
                    <a:pt x="35" y="70"/>
                  </a:lnTo>
                  <a:lnTo>
                    <a:pt x="37" y="74"/>
                  </a:lnTo>
                  <a:lnTo>
                    <a:pt x="21" y="73"/>
                  </a:lnTo>
                  <a:lnTo>
                    <a:pt x="6" y="62"/>
                  </a:lnTo>
                  <a:lnTo>
                    <a:pt x="2" y="65"/>
                  </a:lnTo>
                  <a:lnTo>
                    <a:pt x="0" y="80"/>
                  </a:lnTo>
                  <a:lnTo>
                    <a:pt x="6" y="86"/>
                  </a:lnTo>
                  <a:lnTo>
                    <a:pt x="23" y="90"/>
                  </a:lnTo>
                  <a:lnTo>
                    <a:pt x="24" y="97"/>
                  </a:lnTo>
                  <a:lnTo>
                    <a:pt x="34" y="104"/>
                  </a:lnTo>
                  <a:lnTo>
                    <a:pt x="37" y="102"/>
                  </a:lnTo>
                  <a:lnTo>
                    <a:pt x="44" y="118"/>
                  </a:lnTo>
                  <a:lnTo>
                    <a:pt x="51" y="117"/>
                  </a:lnTo>
                  <a:lnTo>
                    <a:pt x="69" y="162"/>
                  </a:lnTo>
                  <a:lnTo>
                    <a:pt x="89" y="164"/>
                  </a:lnTo>
                  <a:lnTo>
                    <a:pt x="99" y="173"/>
                  </a:lnTo>
                  <a:lnTo>
                    <a:pt x="107" y="203"/>
                  </a:lnTo>
                  <a:lnTo>
                    <a:pt x="109" y="186"/>
                  </a:lnTo>
                  <a:lnTo>
                    <a:pt x="115" y="196"/>
                  </a:lnTo>
                  <a:lnTo>
                    <a:pt x="163" y="203"/>
                  </a:lnTo>
                  <a:lnTo>
                    <a:pt x="170" y="202"/>
                  </a:lnTo>
                  <a:lnTo>
                    <a:pt x="163" y="197"/>
                  </a:lnTo>
                  <a:lnTo>
                    <a:pt x="163" y="190"/>
                  </a:lnTo>
                  <a:lnTo>
                    <a:pt x="171" y="187"/>
                  </a:lnTo>
                  <a:lnTo>
                    <a:pt x="172" y="191"/>
                  </a:lnTo>
                  <a:lnTo>
                    <a:pt x="179" y="185"/>
                  </a:lnTo>
                  <a:lnTo>
                    <a:pt x="185" y="180"/>
                  </a:lnTo>
                  <a:lnTo>
                    <a:pt x="187" y="175"/>
                  </a:lnTo>
                  <a:lnTo>
                    <a:pt x="191" y="170"/>
                  </a:lnTo>
                  <a:lnTo>
                    <a:pt x="200" y="176"/>
                  </a:lnTo>
                  <a:lnTo>
                    <a:pt x="205" y="196"/>
                  </a:lnTo>
                  <a:lnTo>
                    <a:pt x="210" y="209"/>
                  </a:lnTo>
                  <a:lnTo>
                    <a:pt x="218" y="223"/>
                  </a:lnTo>
                  <a:lnTo>
                    <a:pt x="222" y="245"/>
                  </a:lnTo>
                  <a:lnTo>
                    <a:pt x="222" y="259"/>
                  </a:lnTo>
                  <a:lnTo>
                    <a:pt x="227" y="263"/>
                  </a:lnTo>
                  <a:lnTo>
                    <a:pt x="238" y="280"/>
                  </a:lnTo>
                  <a:lnTo>
                    <a:pt x="248" y="297"/>
                  </a:lnTo>
                  <a:lnTo>
                    <a:pt x="249" y="317"/>
                  </a:lnTo>
                  <a:lnTo>
                    <a:pt x="251" y="335"/>
                  </a:lnTo>
                  <a:lnTo>
                    <a:pt x="259" y="342"/>
                  </a:lnTo>
                  <a:lnTo>
                    <a:pt x="246" y="357"/>
                  </a:lnTo>
                  <a:lnTo>
                    <a:pt x="232" y="384"/>
                  </a:lnTo>
                  <a:lnTo>
                    <a:pt x="238" y="389"/>
                  </a:lnTo>
                  <a:lnTo>
                    <a:pt x="233" y="413"/>
                  </a:lnTo>
                  <a:lnTo>
                    <a:pt x="232" y="424"/>
                  </a:lnTo>
                  <a:lnTo>
                    <a:pt x="238" y="440"/>
                  </a:lnTo>
                  <a:lnTo>
                    <a:pt x="256" y="436"/>
                  </a:lnTo>
                  <a:lnTo>
                    <a:pt x="254" y="451"/>
                  </a:lnTo>
                  <a:lnTo>
                    <a:pt x="248" y="467"/>
                  </a:lnTo>
                  <a:lnTo>
                    <a:pt x="251" y="491"/>
                  </a:lnTo>
                  <a:lnTo>
                    <a:pt x="250" y="502"/>
                  </a:lnTo>
                  <a:lnTo>
                    <a:pt x="262" y="518"/>
                  </a:lnTo>
                  <a:lnTo>
                    <a:pt x="279" y="524"/>
                  </a:lnTo>
                  <a:lnTo>
                    <a:pt x="273" y="527"/>
                  </a:lnTo>
                  <a:lnTo>
                    <a:pt x="274" y="535"/>
                  </a:lnTo>
                  <a:lnTo>
                    <a:pt x="279" y="540"/>
                  </a:lnTo>
                  <a:lnTo>
                    <a:pt x="298" y="536"/>
                  </a:lnTo>
                  <a:lnTo>
                    <a:pt x="299" y="520"/>
                  </a:lnTo>
                  <a:lnTo>
                    <a:pt x="302" y="517"/>
                  </a:lnTo>
                  <a:lnTo>
                    <a:pt x="320" y="501"/>
                  </a:lnTo>
                  <a:lnTo>
                    <a:pt x="310" y="520"/>
                  </a:lnTo>
                  <a:lnTo>
                    <a:pt x="324" y="542"/>
                  </a:lnTo>
                  <a:lnTo>
                    <a:pt x="324" y="517"/>
                  </a:lnTo>
                  <a:lnTo>
                    <a:pt x="334" y="541"/>
                  </a:lnTo>
                  <a:lnTo>
                    <a:pt x="345" y="541"/>
                  </a:lnTo>
                  <a:lnTo>
                    <a:pt x="342" y="552"/>
                  </a:lnTo>
                  <a:lnTo>
                    <a:pt x="351" y="555"/>
                  </a:lnTo>
                  <a:lnTo>
                    <a:pt x="355" y="546"/>
                  </a:lnTo>
                  <a:lnTo>
                    <a:pt x="359" y="559"/>
                  </a:lnTo>
                  <a:lnTo>
                    <a:pt x="385" y="563"/>
                  </a:lnTo>
                  <a:lnTo>
                    <a:pt x="404" y="540"/>
                  </a:lnTo>
                  <a:lnTo>
                    <a:pt x="404" y="535"/>
                  </a:lnTo>
                  <a:lnTo>
                    <a:pt x="393" y="525"/>
                  </a:lnTo>
                  <a:lnTo>
                    <a:pt x="394" y="513"/>
                  </a:lnTo>
                  <a:lnTo>
                    <a:pt x="393" y="513"/>
                  </a:lnTo>
                  <a:lnTo>
                    <a:pt x="400" y="511"/>
                  </a:lnTo>
                  <a:lnTo>
                    <a:pt x="407" y="514"/>
                  </a:lnTo>
                  <a:lnTo>
                    <a:pt x="406" y="501"/>
                  </a:lnTo>
                  <a:lnTo>
                    <a:pt x="414" y="524"/>
                  </a:lnTo>
                  <a:lnTo>
                    <a:pt x="420" y="534"/>
                  </a:lnTo>
                  <a:lnTo>
                    <a:pt x="428" y="514"/>
                  </a:lnTo>
                  <a:lnTo>
                    <a:pt x="429" y="501"/>
                  </a:lnTo>
                  <a:lnTo>
                    <a:pt x="434" y="502"/>
                  </a:lnTo>
                  <a:lnTo>
                    <a:pt x="443" y="512"/>
                  </a:lnTo>
                  <a:lnTo>
                    <a:pt x="443" y="522"/>
                  </a:lnTo>
                  <a:lnTo>
                    <a:pt x="439" y="544"/>
                  </a:lnTo>
                  <a:lnTo>
                    <a:pt x="438" y="567"/>
                  </a:lnTo>
                  <a:lnTo>
                    <a:pt x="453" y="573"/>
                  </a:lnTo>
                  <a:lnTo>
                    <a:pt x="461" y="567"/>
                  </a:lnTo>
                  <a:lnTo>
                    <a:pt x="471" y="573"/>
                  </a:lnTo>
                  <a:lnTo>
                    <a:pt x="478" y="566"/>
                  </a:lnTo>
                  <a:lnTo>
                    <a:pt x="482" y="575"/>
                  </a:lnTo>
                  <a:lnTo>
                    <a:pt x="501" y="570"/>
                  </a:lnTo>
                  <a:lnTo>
                    <a:pt x="501" y="557"/>
                  </a:lnTo>
                  <a:lnTo>
                    <a:pt x="509" y="557"/>
                  </a:lnTo>
                  <a:lnTo>
                    <a:pt x="507" y="570"/>
                  </a:lnTo>
                  <a:lnTo>
                    <a:pt x="517" y="573"/>
                  </a:lnTo>
                  <a:lnTo>
                    <a:pt x="538" y="574"/>
                  </a:lnTo>
                  <a:lnTo>
                    <a:pt x="544" y="569"/>
                  </a:lnTo>
                  <a:lnTo>
                    <a:pt x="542" y="562"/>
                  </a:lnTo>
                  <a:lnTo>
                    <a:pt x="537" y="550"/>
                  </a:lnTo>
                  <a:lnTo>
                    <a:pt x="540" y="562"/>
                  </a:lnTo>
                  <a:lnTo>
                    <a:pt x="555" y="570"/>
                  </a:lnTo>
                  <a:lnTo>
                    <a:pt x="562" y="562"/>
                  </a:lnTo>
                  <a:lnTo>
                    <a:pt x="565" y="550"/>
                  </a:lnTo>
                  <a:lnTo>
                    <a:pt x="572" y="562"/>
                  </a:lnTo>
                  <a:lnTo>
                    <a:pt x="576" y="574"/>
                  </a:lnTo>
                  <a:lnTo>
                    <a:pt x="595" y="570"/>
                  </a:lnTo>
                  <a:lnTo>
                    <a:pt x="603" y="557"/>
                  </a:lnTo>
                  <a:lnTo>
                    <a:pt x="603" y="533"/>
                  </a:lnTo>
                  <a:lnTo>
                    <a:pt x="615" y="564"/>
                  </a:lnTo>
                  <a:lnTo>
                    <a:pt x="621" y="567"/>
                  </a:lnTo>
                  <a:lnTo>
                    <a:pt x="623" y="558"/>
                  </a:lnTo>
                  <a:lnTo>
                    <a:pt x="633" y="550"/>
                  </a:lnTo>
                  <a:lnTo>
                    <a:pt x="629" y="535"/>
                  </a:lnTo>
                  <a:lnTo>
                    <a:pt x="631" y="525"/>
                  </a:lnTo>
                  <a:lnTo>
                    <a:pt x="632" y="540"/>
                  </a:lnTo>
                  <a:lnTo>
                    <a:pt x="638" y="562"/>
                  </a:lnTo>
                  <a:lnTo>
                    <a:pt x="661" y="562"/>
                  </a:lnTo>
                  <a:lnTo>
                    <a:pt x="708" y="552"/>
                  </a:lnTo>
                  <a:lnTo>
                    <a:pt x="726" y="516"/>
                  </a:lnTo>
                  <a:lnTo>
                    <a:pt x="715" y="506"/>
                  </a:lnTo>
                  <a:lnTo>
                    <a:pt x="710" y="489"/>
                  </a:lnTo>
                  <a:lnTo>
                    <a:pt x="706" y="483"/>
                  </a:lnTo>
                  <a:lnTo>
                    <a:pt x="716" y="489"/>
                  </a:lnTo>
                  <a:lnTo>
                    <a:pt x="723" y="502"/>
                  </a:lnTo>
                  <a:lnTo>
                    <a:pt x="734" y="502"/>
                  </a:lnTo>
                  <a:lnTo>
                    <a:pt x="736" y="517"/>
                  </a:lnTo>
                  <a:lnTo>
                    <a:pt x="736" y="542"/>
                  </a:lnTo>
                  <a:lnTo>
                    <a:pt x="753" y="564"/>
                  </a:lnTo>
                  <a:lnTo>
                    <a:pt x="764" y="562"/>
                  </a:lnTo>
                  <a:lnTo>
                    <a:pt x="767" y="552"/>
                  </a:lnTo>
                  <a:lnTo>
                    <a:pt x="773" y="563"/>
                  </a:lnTo>
                  <a:lnTo>
                    <a:pt x="787" y="570"/>
                  </a:lnTo>
                  <a:lnTo>
                    <a:pt x="800" y="573"/>
                  </a:lnTo>
                  <a:lnTo>
                    <a:pt x="811" y="562"/>
                  </a:lnTo>
                  <a:lnTo>
                    <a:pt x="833" y="552"/>
                  </a:lnTo>
                  <a:lnTo>
                    <a:pt x="866" y="552"/>
                  </a:lnTo>
                  <a:lnTo>
                    <a:pt x="877" y="546"/>
                  </a:lnTo>
                  <a:lnTo>
                    <a:pt x="889" y="546"/>
                  </a:lnTo>
                  <a:lnTo>
                    <a:pt x="889" y="518"/>
                  </a:lnTo>
                  <a:lnTo>
                    <a:pt x="886" y="512"/>
                  </a:lnTo>
                  <a:lnTo>
                    <a:pt x="888" y="506"/>
                  </a:lnTo>
                  <a:lnTo>
                    <a:pt x="883" y="495"/>
                  </a:lnTo>
                  <a:lnTo>
                    <a:pt x="870" y="479"/>
                  </a:lnTo>
                  <a:lnTo>
                    <a:pt x="870" y="453"/>
                  </a:lnTo>
                  <a:lnTo>
                    <a:pt x="880" y="448"/>
                  </a:lnTo>
                  <a:lnTo>
                    <a:pt x="889" y="440"/>
                  </a:lnTo>
                  <a:lnTo>
                    <a:pt x="895" y="427"/>
                  </a:lnTo>
                  <a:lnTo>
                    <a:pt x="908" y="420"/>
                  </a:lnTo>
                  <a:lnTo>
                    <a:pt x="919" y="403"/>
                  </a:lnTo>
                  <a:lnTo>
                    <a:pt x="917" y="367"/>
                  </a:lnTo>
                  <a:lnTo>
                    <a:pt x="916" y="364"/>
                  </a:lnTo>
                  <a:lnTo>
                    <a:pt x="909" y="364"/>
                  </a:lnTo>
                  <a:lnTo>
                    <a:pt x="905" y="357"/>
                  </a:lnTo>
                  <a:lnTo>
                    <a:pt x="908" y="351"/>
                  </a:lnTo>
                  <a:lnTo>
                    <a:pt x="884" y="355"/>
                  </a:lnTo>
                  <a:lnTo>
                    <a:pt x="875" y="351"/>
                  </a:lnTo>
                  <a:lnTo>
                    <a:pt x="886" y="345"/>
                  </a:lnTo>
                  <a:lnTo>
                    <a:pt x="884" y="336"/>
                  </a:lnTo>
                  <a:lnTo>
                    <a:pt x="883" y="331"/>
                  </a:lnTo>
                  <a:lnTo>
                    <a:pt x="866" y="319"/>
                  </a:lnTo>
                  <a:lnTo>
                    <a:pt x="854" y="323"/>
                  </a:lnTo>
                  <a:lnTo>
                    <a:pt x="834" y="317"/>
                  </a:lnTo>
                  <a:lnTo>
                    <a:pt x="837" y="300"/>
                  </a:lnTo>
                  <a:lnTo>
                    <a:pt x="833" y="292"/>
                  </a:lnTo>
                  <a:lnTo>
                    <a:pt x="828" y="296"/>
                  </a:lnTo>
                  <a:lnTo>
                    <a:pt x="775" y="281"/>
                  </a:lnTo>
                  <a:lnTo>
                    <a:pt x="754" y="287"/>
                  </a:lnTo>
                  <a:lnTo>
                    <a:pt x="733" y="305"/>
                  </a:lnTo>
                  <a:lnTo>
                    <a:pt x="719" y="301"/>
                  </a:lnTo>
                  <a:lnTo>
                    <a:pt x="715" y="294"/>
                  </a:lnTo>
                  <a:lnTo>
                    <a:pt x="708" y="296"/>
                  </a:lnTo>
                  <a:lnTo>
                    <a:pt x="698" y="289"/>
                  </a:lnTo>
                  <a:lnTo>
                    <a:pt x="690" y="290"/>
                  </a:lnTo>
                  <a:lnTo>
                    <a:pt x="684" y="300"/>
                  </a:lnTo>
                  <a:lnTo>
                    <a:pt x="655" y="314"/>
                  </a:lnTo>
                  <a:lnTo>
                    <a:pt x="650" y="320"/>
                  </a:lnTo>
                  <a:lnTo>
                    <a:pt x="651" y="328"/>
                  </a:lnTo>
                  <a:lnTo>
                    <a:pt x="654" y="331"/>
                  </a:lnTo>
                  <a:lnTo>
                    <a:pt x="634" y="325"/>
                  </a:lnTo>
                  <a:lnTo>
                    <a:pt x="625" y="329"/>
                  </a:lnTo>
                  <a:lnTo>
                    <a:pt x="620" y="340"/>
                  </a:lnTo>
                  <a:lnTo>
                    <a:pt x="617" y="337"/>
                  </a:lnTo>
                  <a:lnTo>
                    <a:pt x="618" y="351"/>
                  </a:lnTo>
                  <a:lnTo>
                    <a:pt x="618" y="357"/>
                  </a:lnTo>
                  <a:lnTo>
                    <a:pt x="617" y="351"/>
                  </a:lnTo>
                  <a:lnTo>
                    <a:pt x="605" y="346"/>
                  </a:lnTo>
                  <a:lnTo>
                    <a:pt x="603" y="339"/>
                  </a:lnTo>
                  <a:lnTo>
                    <a:pt x="592" y="351"/>
                  </a:lnTo>
                  <a:lnTo>
                    <a:pt x="582" y="350"/>
                  </a:lnTo>
                  <a:lnTo>
                    <a:pt x="567" y="358"/>
                  </a:lnTo>
                  <a:lnTo>
                    <a:pt x="567" y="366"/>
                  </a:lnTo>
                  <a:lnTo>
                    <a:pt x="578" y="374"/>
                  </a:lnTo>
                  <a:lnTo>
                    <a:pt x="597" y="379"/>
                  </a:lnTo>
                  <a:lnTo>
                    <a:pt x="599" y="387"/>
                  </a:lnTo>
                  <a:lnTo>
                    <a:pt x="588" y="383"/>
                  </a:lnTo>
                  <a:lnTo>
                    <a:pt x="566" y="381"/>
                  </a:lnTo>
                  <a:lnTo>
                    <a:pt x="538" y="396"/>
                  </a:lnTo>
                  <a:lnTo>
                    <a:pt x="533" y="391"/>
                  </a:lnTo>
                  <a:lnTo>
                    <a:pt x="550" y="381"/>
                  </a:lnTo>
                  <a:lnTo>
                    <a:pt x="544" y="374"/>
                  </a:lnTo>
                  <a:lnTo>
                    <a:pt x="522" y="366"/>
                  </a:lnTo>
                  <a:lnTo>
                    <a:pt x="512" y="350"/>
                  </a:lnTo>
                  <a:lnTo>
                    <a:pt x="496" y="341"/>
                  </a:lnTo>
                  <a:lnTo>
                    <a:pt x="489" y="352"/>
                  </a:lnTo>
                  <a:lnTo>
                    <a:pt x="490" y="366"/>
                  </a:lnTo>
                  <a:lnTo>
                    <a:pt x="487" y="374"/>
                  </a:lnTo>
                  <a:lnTo>
                    <a:pt x="483" y="352"/>
                  </a:lnTo>
                  <a:lnTo>
                    <a:pt x="477" y="346"/>
                  </a:lnTo>
                  <a:lnTo>
                    <a:pt x="468" y="358"/>
                  </a:lnTo>
                  <a:lnTo>
                    <a:pt x="466" y="366"/>
                  </a:lnTo>
                  <a:lnTo>
                    <a:pt x="460" y="373"/>
                  </a:lnTo>
                  <a:lnTo>
                    <a:pt x="451" y="372"/>
                  </a:lnTo>
                  <a:lnTo>
                    <a:pt x="455" y="359"/>
                  </a:lnTo>
                  <a:lnTo>
                    <a:pt x="454" y="356"/>
                  </a:lnTo>
                  <a:lnTo>
                    <a:pt x="445" y="346"/>
                  </a:lnTo>
                  <a:lnTo>
                    <a:pt x="443" y="340"/>
                  </a:lnTo>
                  <a:lnTo>
                    <a:pt x="432" y="329"/>
                  </a:lnTo>
                  <a:lnTo>
                    <a:pt x="423" y="337"/>
                  </a:lnTo>
                  <a:lnTo>
                    <a:pt x="421" y="347"/>
                  </a:lnTo>
                  <a:lnTo>
                    <a:pt x="426" y="372"/>
                  </a:lnTo>
                  <a:lnTo>
                    <a:pt x="420" y="385"/>
                  </a:lnTo>
                  <a:lnTo>
                    <a:pt x="415" y="376"/>
                  </a:lnTo>
                  <a:lnTo>
                    <a:pt x="410" y="353"/>
                  </a:lnTo>
                  <a:lnTo>
                    <a:pt x="395" y="346"/>
                  </a:lnTo>
                  <a:lnTo>
                    <a:pt x="388" y="356"/>
                  </a:lnTo>
                  <a:lnTo>
                    <a:pt x="383" y="356"/>
                  </a:lnTo>
                  <a:lnTo>
                    <a:pt x="383" y="352"/>
                  </a:lnTo>
                  <a:lnTo>
                    <a:pt x="385" y="346"/>
                  </a:lnTo>
                  <a:lnTo>
                    <a:pt x="377" y="351"/>
                  </a:lnTo>
                  <a:lnTo>
                    <a:pt x="378" y="342"/>
                  </a:lnTo>
                  <a:lnTo>
                    <a:pt x="398" y="339"/>
                  </a:lnTo>
                  <a:lnTo>
                    <a:pt x="405" y="308"/>
                  </a:lnTo>
                  <a:lnTo>
                    <a:pt x="399" y="306"/>
                  </a:lnTo>
                  <a:lnTo>
                    <a:pt x="395" y="294"/>
                  </a:lnTo>
                  <a:lnTo>
                    <a:pt x="382" y="300"/>
                  </a:lnTo>
                  <a:lnTo>
                    <a:pt x="370" y="297"/>
                  </a:lnTo>
                  <a:lnTo>
                    <a:pt x="377" y="285"/>
                  </a:lnTo>
                  <a:lnTo>
                    <a:pt x="368" y="269"/>
                  </a:lnTo>
                  <a:lnTo>
                    <a:pt x="362" y="264"/>
                  </a:lnTo>
                  <a:lnTo>
                    <a:pt x="359" y="275"/>
                  </a:lnTo>
                  <a:lnTo>
                    <a:pt x="355" y="278"/>
                  </a:lnTo>
                  <a:lnTo>
                    <a:pt x="348" y="270"/>
                  </a:lnTo>
                  <a:lnTo>
                    <a:pt x="337" y="280"/>
                  </a:lnTo>
                  <a:lnTo>
                    <a:pt x="337" y="267"/>
                  </a:lnTo>
                  <a:lnTo>
                    <a:pt x="329" y="272"/>
                  </a:lnTo>
                  <a:lnTo>
                    <a:pt x="323" y="270"/>
                  </a:lnTo>
                  <a:lnTo>
                    <a:pt x="322" y="268"/>
                  </a:lnTo>
                  <a:lnTo>
                    <a:pt x="317" y="280"/>
                  </a:lnTo>
                  <a:lnTo>
                    <a:pt x="298" y="303"/>
                  </a:lnTo>
                  <a:lnTo>
                    <a:pt x="300" y="283"/>
                  </a:lnTo>
                  <a:lnTo>
                    <a:pt x="307" y="278"/>
                  </a:lnTo>
                  <a:lnTo>
                    <a:pt x="310" y="273"/>
                  </a:lnTo>
                  <a:lnTo>
                    <a:pt x="304" y="263"/>
                  </a:lnTo>
                  <a:lnTo>
                    <a:pt x="344" y="255"/>
                  </a:lnTo>
                  <a:lnTo>
                    <a:pt x="334" y="247"/>
                  </a:lnTo>
                  <a:lnTo>
                    <a:pt x="322" y="251"/>
                  </a:lnTo>
                  <a:lnTo>
                    <a:pt x="316" y="244"/>
                  </a:lnTo>
                  <a:lnTo>
                    <a:pt x="318" y="241"/>
                  </a:lnTo>
                  <a:lnTo>
                    <a:pt x="320" y="237"/>
                  </a:lnTo>
                  <a:lnTo>
                    <a:pt x="315" y="237"/>
                  </a:lnTo>
                  <a:lnTo>
                    <a:pt x="311" y="230"/>
                  </a:lnTo>
                  <a:lnTo>
                    <a:pt x="299" y="224"/>
                  </a:lnTo>
                  <a:lnTo>
                    <a:pt x="282" y="223"/>
                  </a:lnTo>
                  <a:lnTo>
                    <a:pt x="293" y="211"/>
                  </a:lnTo>
                  <a:lnTo>
                    <a:pt x="287" y="208"/>
                  </a:lnTo>
                  <a:lnTo>
                    <a:pt x="288" y="201"/>
                  </a:lnTo>
                  <a:lnTo>
                    <a:pt x="302" y="218"/>
                  </a:lnTo>
                  <a:lnTo>
                    <a:pt x="316" y="222"/>
                  </a:lnTo>
                  <a:lnTo>
                    <a:pt x="327" y="220"/>
                  </a:lnTo>
                  <a:lnTo>
                    <a:pt x="339" y="234"/>
                  </a:lnTo>
                  <a:lnTo>
                    <a:pt x="346" y="234"/>
                  </a:lnTo>
                  <a:lnTo>
                    <a:pt x="337" y="225"/>
                  </a:lnTo>
                  <a:lnTo>
                    <a:pt x="348" y="224"/>
                  </a:lnTo>
                  <a:lnTo>
                    <a:pt x="377" y="230"/>
                  </a:lnTo>
                  <a:lnTo>
                    <a:pt x="390" y="229"/>
                  </a:lnTo>
                  <a:lnTo>
                    <a:pt x="404" y="215"/>
                  </a:lnTo>
                  <a:lnTo>
                    <a:pt x="409" y="200"/>
                  </a:lnTo>
                  <a:lnTo>
                    <a:pt x="406" y="187"/>
                  </a:lnTo>
                  <a:lnTo>
                    <a:pt x="389" y="190"/>
                  </a:lnTo>
                  <a:lnTo>
                    <a:pt x="376" y="187"/>
                  </a:lnTo>
                  <a:lnTo>
                    <a:pt x="349" y="170"/>
                  </a:lnTo>
                  <a:lnTo>
                    <a:pt x="342" y="168"/>
                  </a:lnTo>
                  <a:lnTo>
                    <a:pt x="337" y="173"/>
                  </a:lnTo>
                  <a:lnTo>
                    <a:pt x="333" y="167"/>
                  </a:lnTo>
                  <a:lnTo>
                    <a:pt x="315" y="154"/>
                  </a:lnTo>
                  <a:lnTo>
                    <a:pt x="289" y="152"/>
                  </a:lnTo>
                  <a:lnTo>
                    <a:pt x="287" y="146"/>
                  </a:lnTo>
                  <a:lnTo>
                    <a:pt x="287" y="142"/>
                  </a:lnTo>
                  <a:lnTo>
                    <a:pt x="311" y="146"/>
                  </a:lnTo>
                  <a:lnTo>
                    <a:pt x="315" y="139"/>
                  </a:lnTo>
                  <a:lnTo>
                    <a:pt x="318" y="146"/>
                  </a:lnTo>
                  <a:lnTo>
                    <a:pt x="327" y="152"/>
                  </a:lnTo>
                  <a:lnTo>
                    <a:pt x="335" y="154"/>
                  </a:lnTo>
                  <a:lnTo>
                    <a:pt x="344" y="151"/>
                  </a:lnTo>
                  <a:lnTo>
                    <a:pt x="342" y="145"/>
                  </a:lnTo>
                  <a:lnTo>
                    <a:pt x="340" y="134"/>
                  </a:lnTo>
                  <a:lnTo>
                    <a:pt x="335" y="126"/>
                  </a:lnTo>
                  <a:lnTo>
                    <a:pt x="310" y="108"/>
                  </a:lnTo>
                  <a:lnTo>
                    <a:pt x="300" y="104"/>
                  </a:lnTo>
                  <a:lnTo>
                    <a:pt x="294" y="98"/>
                  </a:lnTo>
                  <a:lnTo>
                    <a:pt x="293" y="93"/>
                  </a:lnTo>
                  <a:lnTo>
                    <a:pt x="284" y="91"/>
                  </a:lnTo>
                  <a:lnTo>
                    <a:pt x="282" y="96"/>
                  </a:lnTo>
                  <a:lnTo>
                    <a:pt x="262" y="103"/>
                  </a:lnTo>
                  <a:lnTo>
                    <a:pt x="254" y="115"/>
                  </a:lnTo>
                  <a:lnTo>
                    <a:pt x="240" y="119"/>
                  </a:lnTo>
                  <a:lnTo>
                    <a:pt x="234" y="112"/>
                  </a:lnTo>
                  <a:lnTo>
                    <a:pt x="226" y="119"/>
                  </a:lnTo>
                  <a:lnTo>
                    <a:pt x="204" y="117"/>
                  </a:lnTo>
                  <a:lnTo>
                    <a:pt x="188" y="147"/>
                  </a:lnTo>
                  <a:lnTo>
                    <a:pt x="174" y="158"/>
                  </a:lnTo>
                  <a:lnTo>
                    <a:pt x="177" y="148"/>
                  </a:lnTo>
                  <a:lnTo>
                    <a:pt x="176" y="142"/>
                  </a:lnTo>
                  <a:lnTo>
                    <a:pt x="187" y="119"/>
                  </a:lnTo>
                  <a:lnTo>
                    <a:pt x="185" y="108"/>
                  </a:lnTo>
                  <a:lnTo>
                    <a:pt x="191" y="83"/>
                  </a:lnTo>
                  <a:lnTo>
                    <a:pt x="188" y="80"/>
                  </a:lnTo>
                  <a:lnTo>
                    <a:pt x="187" y="68"/>
                  </a:lnTo>
                  <a:lnTo>
                    <a:pt x="180" y="61"/>
                  </a:lnTo>
                  <a:lnTo>
                    <a:pt x="171" y="35"/>
                  </a:lnTo>
                  <a:lnTo>
                    <a:pt x="162" y="37"/>
                  </a:lnTo>
                  <a:lnTo>
                    <a:pt x="156" y="29"/>
                  </a:lnTo>
                  <a:lnTo>
                    <a:pt x="152" y="37"/>
                  </a:lnTo>
                  <a:lnTo>
                    <a:pt x="139" y="43"/>
                  </a:lnTo>
                  <a:lnTo>
                    <a:pt x="133" y="33"/>
                  </a:lnTo>
                  <a:lnTo>
                    <a:pt x="107" y="14"/>
                  </a:lnTo>
                  <a:close/>
                </a:path>
              </a:pathLst>
            </a:custGeom>
            <a:grpFill/>
            <a:ln w="6350" cmpd="sng">
              <a:noFill/>
              <a:prstDash val="solid"/>
              <a:round/>
              <a:headEnd/>
              <a:tailEnd/>
            </a:ln>
          </p:spPr>
          <p:txBody>
            <a:bodyPr/>
            <a:lstStyle/>
            <a:p>
              <a:endParaRPr lang="en-US" dirty="0"/>
            </a:p>
          </p:txBody>
        </p:sp>
        <p:sp>
          <p:nvSpPr>
            <p:cNvPr id="311" name="Freeform 137">
              <a:extLst>
                <a:ext uri="{FF2B5EF4-FFF2-40B4-BE49-F238E27FC236}">
                  <a16:creationId xmlns:a16="http://schemas.microsoft.com/office/drawing/2014/main" id="{76675BCE-063B-4BE8-88D7-0A69EED800FF}"/>
                </a:ext>
              </a:extLst>
            </p:cNvPr>
            <p:cNvSpPr>
              <a:spLocks noChangeAspect="1"/>
            </p:cNvSpPr>
            <p:nvPr/>
          </p:nvSpPr>
          <p:spPr bwMode="gray">
            <a:xfrm>
              <a:off x="7533540" y="428967"/>
              <a:ext cx="67440" cy="86333"/>
            </a:xfrm>
            <a:custGeom>
              <a:avLst/>
              <a:gdLst/>
              <a:ahLst/>
              <a:cxnLst>
                <a:cxn ang="0">
                  <a:pos x="79" y="0"/>
                </a:cxn>
                <a:cxn ang="0">
                  <a:pos x="101" y="22"/>
                </a:cxn>
                <a:cxn ang="0">
                  <a:pos x="119" y="38"/>
                </a:cxn>
                <a:cxn ang="0">
                  <a:pos x="125" y="46"/>
                </a:cxn>
                <a:cxn ang="0">
                  <a:pos x="126" y="74"/>
                </a:cxn>
                <a:cxn ang="0">
                  <a:pos x="144" y="74"/>
                </a:cxn>
                <a:cxn ang="0">
                  <a:pos x="151" y="88"/>
                </a:cxn>
                <a:cxn ang="0">
                  <a:pos x="152" y="106"/>
                </a:cxn>
                <a:cxn ang="0">
                  <a:pos x="152" y="140"/>
                </a:cxn>
                <a:cxn ang="0">
                  <a:pos x="156" y="203"/>
                </a:cxn>
                <a:cxn ang="0">
                  <a:pos x="145" y="218"/>
                </a:cxn>
                <a:cxn ang="0">
                  <a:pos x="119" y="222"/>
                </a:cxn>
                <a:cxn ang="0">
                  <a:pos x="95" y="222"/>
                </a:cxn>
                <a:cxn ang="0">
                  <a:pos x="84" y="205"/>
                </a:cxn>
                <a:cxn ang="0">
                  <a:pos x="73" y="191"/>
                </a:cxn>
                <a:cxn ang="0">
                  <a:pos x="59" y="179"/>
                </a:cxn>
                <a:cxn ang="0">
                  <a:pos x="58" y="190"/>
                </a:cxn>
                <a:cxn ang="0">
                  <a:pos x="51" y="186"/>
                </a:cxn>
                <a:cxn ang="0">
                  <a:pos x="48" y="173"/>
                </a:cxn>
                <a:cxn ang="0">
                  <a:pos x="39" y="178"/>
                </a:cxn>
                <a:cxn ang="0">
                  <a:pos x="25" y="155"/>
                </a:cxn>
                <a:cxn ang="0">
                  <a:pos x="29" y="138"/>
                </a:cxn>
                <a:cxn ang="0">
                  <a:pos x="23" y="133"/>
                </a:cxn>
                <a:cxn ang="0">
                  <a:pos x="13" y="153"/>
                </a:cxn>
                <a:cxn ang="0">
                  <a:pos x="6" y="138"/>
                </a:cxn>
                <a:cxn ang="0">
                  <a:pos x="0" y="108"/>
                </a:cxn>
                <a:cxn ang="0">
                  <a:pos x="6" y="100"/>
                </a:cxn>
                <a:cxn ang="0">
                  <a:pos x="7" y="90"/>
                </a:cxn>
                <a:cxn ang="0">
                  <a:pos x="23" y="80"/>
                </a:cxn>
                <a:cxn ang="0">
                  <a:pos x="32" y="72"/>
                </a:cxn>
                <a:cxn ang="0">
                  <a:pos x="25" y="66"/>
                </a:cxn>
                <a:cxn ang="0">
                  <a:pos x="30" y="62"/>
                </a:cxn>
                <a:cxn ang="0">
                  <a:pos x="39" y="49"/>
                </a:cxn>
                <a:cxn ang="0">
                  <a:pos x="22" y="57"/>
                </a:cxn>
                <a:cxn ang="0">
                  <a:pos x="28" y="44"/>
                </a:cxn>
                <a:cxn ang="0">
                  <a:pos x="42" y="41"/>
                </a:cxn>
                <a:cxn ang="0">
                  <a:pos x="63" y="5"/>
                </a:cxn>
                <a:cxn ang="0">
                  <a:pos x="81" y="7"/>
                </a:cxn>
              </a:cxnLst>
              <a:rect l="0" t="0" r="r" b="b"/>
              <a:pathLst>
                <a:path w="158" h="222">
                  <a:moveTo>
                    <a:pt x="81" y="7"/>
                  </a:moveTo>
                  <a:lnTo>
                    <a:pt x="79" y="0"/>
                  </a:lnTo>
                  <a:lnTo>
                    <a:pt x="81" y="12"/>
                  </a:lnTo>
                  <a:lnTo>
                    <a:pt x="101" y="22"/>
                  </a:lnTo>
                  <a:lnTo>
                    <a:pt x="111" y="33"/>
                  </a:lnTo>
                  <a:lnTo>
                    <a:pt x="119" y="38"/>
                  </a:lnTo>
                  <a:lnTo>
                    <a:pt x="119" y="46"/>
                  </a:lnTo>
                  <a:lnTo>
                    <a:pt x="125" y="46"/>
                  </a:lnTo>
                  <a:lnTo>
                    <a:pt x="130" y="57"/>
                  </a:lnTo>
                  <a:lnTo>
                    <a:pt x="126" y="74"/>
                  </a:lnTo>
                  <a:lnTo>
                    <a:pt x="136" y="62"/>
                  </a:lnTo>
                  <a:lnTo>
                    <a:pt x="144" y="74"/>
                  </a:lnTo>
                  <a:lnTo>
                    <a:pt x="142" y="79"/>
                  </a:lnTo>
                  <a:lnTo>
                    <a:pt x="151" y="88"/>
                  </a:lnTo>
                  <a:lnTo>
                    <a:pt x="156" y="96"/>
                  </a:lnTo>
                  <a:lnTo>
                    <a:pt x="152" y="106"/>
                  </a:lnTo>
                  <a:lnTo>
                    <a:pt x="156" y="119"/>
                  </a:lnTo>
                  <a:lnTo>
                    <a:pt x="152" y="140"/>
                  </a:lnTo>
                  <a:lnTo>
                    <a:pt x="158" y="177"/>
                  </a:lnTo>
                  <a:lnTo>
                    <a:pt x="156" y="203"/>
                  </a:lnTo>
                  <a:lnTo>
                    <a:pt x="153" y="211"/>
                  </a:lnTo>
                  <a:lnTo>
                    <a:pt x="145" y="218"/>
                  </a:lnTo>
                  <a:lnTo>
                    <a:pt x="133" y="218"/>
                  </a:lnTo>
                  <a:lnTo>
                    <a:pt x="119" y="222"/>
                  </a:lnTo>
                  <a:lnTo>
                    <a:pt x="108" y="218"/>
                  </a:lnTo>
                  <a:lnTo>
                    <a:pt x="95" y="222"/>
                  </a:lnTo>
                  <a:lnTo>
                    <a:pt x="85" y="213"/>
                  </a:lnTo>
                  <a:lnTo>
                    <a:pt x="84" y="205"/>
                  </a:lnTo>
                  <a:lnTo>
                    <a:pt x="75" y="201"/>
                  </a:lnTo>
                  <a:lnTo>
                    <a:pt x="73" y="191"/>
                  </a:lnTo>
                  <a:lnTo>
                    <a:pt x="65" y="180"/>
                  </a:lnTo>
                  <a:lnTo>
                    <a:pt x="59" y="179"/>
                  </a:lnTo>
                  <a:lnTo>
                    <a:pt x="57" y="184"/>
                  </a:lnTo>
                  <a:lnTo>
                    <a:pt x="58" y="190"/>
                  </a:lnTo>
                  <a:lnTo>
                    <a:pt x="54" y="191"/>
                  </a:lnTo>
                  <a:lnTo>
                    <a:pt x="51" y="186"/>
                  </a:lnTo>
                  <a:lnTo>
                    <a:pt x="50" y="174"/>
                  </a:lnTo>
                  <a:lnTo>
                    <a:pt x="48" y="173"/>
                  </a:lnTo>
                  <a:lnTo>
                    <a:pt x="41" y="170"/>
                  </a:lnTo>
                  <a:lnTo>
                    <a:pt x="39" y="178"/>
                  </a:lnTo>
                  <a:lnTo>
                    <a:pt x="32" y="173"/>
                  </a:lnTo>
                  <a:lnTo>
                    <a:pt x="25" y="155"/>
                  </a:lnTo>
                  <a:lnTo>
                    <a:pt x="25" y="147"/>
                  </a:lnTo>
                  <a:lnTo>
                    <a:pt x="29" y="138"/>
                  </a:lnTo>
                  <a:lnTo>
                    <a:pt x="25" y="141"/>
                  </a:lnTo>
                  <a:lnTo>
                    <a:pt x="23" y="133"/>
                  </a:lnTo>
                  <a:lnTo>
                    <a:pt x="18" y="152"/>
                  </a:lnTo>
                  <a:lnTo>
                    <a:pt x="13" y="153"/>
                  </a:lnTo>
                  <a:lnTo>
                    <a:pt x="11" y="141"/>
                  </a:lnTo>
                  <a:lnTo>
                    <a:pt x="6" y="138"/>
                  </a:lnTo>
                  <a:lnTo>
                    <a:pt x="1" y="119"/>
                  </a:lnTo>
                  <a:lnTo>
                    <a:pt x="0" y="108"/>
                  </a:lnTo>
                  <a:lnTo>
                    <a:pt x="0" y="100"/>
                  </a:lnTo>
                  <a:lnTo>
                    <a:pt x="6" y="100"/>
                  </a:lnTo>
                  <a:lnTo>
                    <a:pt x="11" y="96"/>
                  </a:lnTo>
                  <a:lnTo>
                    <a:pt x="7" y="90"/>
                  </a:lnTo>
                  <a:lnTo>
                    <a:pt x="12" y="86"/>
                  </a:lnTo>
                  <a:lnTo>
                    <a:pt x="23" y="80"/>
                  </a:lnTo>
                  <a:lnTo>
                    <a:pt x="34" y="77"/>
                  </a:lnTo>
                  <a:lnTo>
                    <a:pt x="32" y="72"/>
                  </a:lnTo>
                  <a:lnTo>
                    <a:pt x="24" y="72"/>
                  </a:lnTo>
                  <a:lnTo>
                    <a:pt x="25" y="66"/>
                  </a:lnTo>
                  <a:lnTo>
                    <a:pt x="30" y="55"/>
                  </a:lnTo>
                  <a:lnTo>
                    <a:pt x="30" y="62"/>
                  </a:lnTo>
                  <a:lnTo>
                    <a:pt x="39" y="59"/>
                  </a:lnTo>
                  <a:lnTo>
                    <a:pt x="39" y="49"/>
                  </a:lnTo>
                  <a:lnTo>
                    <a:pt x="29" y="49"/>
                  </a:lnTo>
                  <a:lnTo>
                    <a:pt x="22" y="57"/>
                  </a:lnTo>
                  <a:lnTo>
                    <a:pt x="22" y="49"/>
                  </a:lnTo>
                  <a:lnTo>
                    <a:pt x="28" y="44"/>
                  </a:lnTo>
                  <a:lnTo>
                    <a:pt x="42" y="47"/>
                  </a:lnTo>
                  <a:lnTo>
                    <a:pt x="42" y="41"/>
                  </a:lnTo>
                  <a:lnTo>
                    <a:pt x="39" y="27"/>
                  </a:lnTo>
                  <a:lnTo>
                    <a:pt x="63" y="5"/>
                  </a:lnTo>
                  <a:lnTo>
                    <a:pt x="73" y="2"/>
                  </a:lnTo>
                  <a:lnTo>
                    <a:pt x="81" y="7"/>
                  </a:lnTo>
                  <a:close/>
                </a:path>
              </a:pathLst>
            </a:custGeom>
            <a:grpFill/>
            <a:ln w="6350" cmpd="sng">
              <a:noFill/>
              <a:prstDash val="solid"/>
              <a:round/>
              <a:headEnd/>
              <a:tailEnd/>
            </a:ln>
          </p:spPr>
          <p:txBody>
            <a:bodyPr/>
            <a:lstStyle/>
            <a:p>
              <a:endParaRPr lang="en-US" dirty="0"/>
            </a:p>
          </p:txBody>
        </p:sp>
        <p:sp>
          <p:nvSpPr>
            <p:cNvPr id="312" name="Freeform 138">
              <a:extLst>
                <a:ext uri="{FF2B5EF4-FFF2-40B4-BE49-F238E27FC236}">
                  <a16:creationId xmlns:a16="http://schemas.microsoft.com/office/drawing/2014/main" id="{6F3BF9F1-BA2F-4E54-896F-43094D11D100}"/>
                </a:ext>
              </a:extLst>
            </p:cNvPr>
            <p:cNvSpPr>
              <a:spLocks noChangeAspect="1"/>
            </p:cNvSpPr>
            <p:nvPr/>
          </p:nvSpPr>
          <p:spPr bwMode="gray">
            <a:xfrm>
              <a:off x="7741257" y="1057579"/>
              <a:ext cx="159158" cy="132198"/>
            </a:xfrm>
            <a:custGeom>
              <a:avLst/>
              <a:gdLst/>
              <a:ahLst/>
              <a:cxnLst>
                <a:cxn ang="0">
                  <a:pos x="88" y="0"/>
                </a:cxn>
                <a:cxn ang="0">
                  <a:pos x="106" y="27"/>
                </a:cxn>
                <a:cxn ang="0">
                  <a:pos x="113" y="60"/>
                </a:cxn>
                <a:cxn ang="0">
                  <a:pos x="128" y="69"/>
                </a:cxn>
                <a:cxn ang="0">
                  <a:pos x="155" y="69"/>
                </a:cxn>
                <a:cxn ang="0">
                  <a:pos x="173" y="94"/>
                </a:cxn>
                <a:cxn ang="0">
                  <a:pos x="206" y="114"/>
                </a:cxn>
                <a:cxn ang="0">
                  <a:pos x="235" y="140"/>
                </a:cxn>
                <a:cxn ang="0">
                  <a:pos x="267" y="154"/>
                </a:cxn>
                <a:cxn ang="0">
                  <a:pos x="287" y="177"/>
                </a:cxn>
                <a:cxn ang="0">
                  <a:pos x="293" y="228"/>
                </a:cxn>
                <a:cxn ang="0">
                  <a:pos x="316" y="230"/>
                </a:cxn>
                <a:cxn ang="0">
                  <a:pos x="340" y="226"/>
                </a:cxn>
                <a:cxn ang="0">
                  <a:pos x="352" y="249"/>
                </a:cxn>
                <a:cxn ang="0">
                  <a:pos x="373" y="265"/>
                </a:cxn>
                <a:cxn ang="0">
                  <a:pos x="340" y="288"/>
                </a:cxn>
                <a:cxn ang="0">
                  <a:pos x="310" y="295"/>
                </a:cxn>
                <a:cxn ang="0">
                  <a:pos x="296" y="289"/>
                </a:cxn>
                <a:cxn ang="0">
                  <a:pos x="276" y="276"/>
                </a:cxn>
                <a:cxn ang="0">
                  <a:pos x="254" y="275"/>
                </a:cxn>
                <a:cxn ang="0">
                  <a:pos x="254" y="247"/>
                </a:cxn>
                <a:cxn ang="0">
                  <a:pos x="226" y="239"/>
                </a:cxn>
                <a:cxn ang="0">
                  <a:pos x="222" y="226"/>
                </a:cxn>
                <a:cxn ang="0">
                  <a:pos x="206" y="221"/>
                </a:cxn>
                <a:cxn ang="0">
                  <a:pos x="189" y="250"/>
                </a:cxn>
                <a:cxn ang="0">
                  <a:pos x="183" y="267"/>
                </a:cxn>
                <a:cxn ang="0">
                  <a:pos x="169" y="282"/>
                </a:cxn>
                <a:cxn ang="0">
                  <a:pos x="149" y="298"/>
                </a:cxn>
                <a:cxn ang="0">
                  <a:pos x="143" y="308"/>
                </a:cxn>
                <a:cxn ang="0">
                  <a:pos x="104" y="339"/>
                </a:cxn>
                <a:cxn ang="0">
                  <a:pos x="85" y="322"/>
                </a:cxn>
                <a:cxn ang="0">
                  <a:pos x="82" y="276"/>
                </a:cxn>
                <a:cxn ang="0">
                  <a:pos x="76" y="256"/>
                </a:cxn>
                <a:cxn ang="0">
                  <a:pos x="60" y="278"/>
                </a:cxn>
                <a:cxn ang="0">
                  <a:pos x="34" y="277"/>
                </a:cxn>
                <a:cxn ang="0">
                  <a:pos x="2" y="286"/>
                </a:cxn>
                <a:cxn ang="0">
                  <a:pos x="18" y="243"/>
                </a:cxn>
                <a:cxn ang="0">
                  <a:pos x="49" y="205"/>
                </a:cxn>
                <a:cxn ang="0">
                  <a:pos x="43" y="170"/>
                </a:cxn>
                <a:cxn ang="0">
                  <a:pos x="52" y="122"/>
                </a:cxn>
                <a:cxn ang="0">
                  <a:pos x="57" y="71"/>
                </a:cxn>
                <a:cxn ang="0">
                  <a:pos x="65" y="29"/>
                </a:cxn>
              </a:cxnLst>
              <a:rect l="0" t="0" r="r" b="b"/>
              <a:pathLst>
                <a:path w="373" h="339">
                  <a:moveTo>
                    <a:pt x="74" y="15"/>
                  </a:moveTo>
                  <a:lnTo>
                    <a:pt x="82" y="1"/>
                  </a:lnTo>
                  <a:lnTo>
                    <a:pt x="88" y="0"/>
                  </a:lnTo>
                  <a:lnTo>
                    <a:pt x="90" y="11"/>
                  </a:lnTo>
                  <a:lnTo>
                    <a:pt x="101" y="10"/>
                  </a:lnTo>
                  <a:lnTo>
                    <a:pt x="106" y="27"/>
                  </a:lnTo>
                  <a:lnTo>
                    <a:pt x="115" y="38"/>
                  </a:lnTo>
                  <a:lnTo>
                    <a:pt x="110" y="48"/>
                  </a:lnTo>
                  <a:lnTo>
                    <a:pt x="113" y="60"/>
                  </a:lnTo>
                  <a:lnTo>
                    <a:pt x="116" y="78"/>
                  </a:lnTo>
                  <a:lnTo>
                    <a:pt x="123" y="82"/>
                  </a:lnTo>
                  <a:lnTo>
                    <a:pt x="128" y="69"/>
                  </a:lnTo>
                  <a:lnTo>
                    <a:pt x="137" y="56"/>
                  </a:lnTo>
                  <a:lnTo>
                    <a:pt x="144" y="58"/>
                  </a:lnTo>
                  <a:lnTo>
                    <a:pt x="155" y="69"/>
                  </a:lnTo>
                  <a:lnTo>
                    <a:pt x="163" y="71"/>
                  </a:lnTo>
                  <a:lnTo>
                    <a:pt x="162" y="87"/>
                  </a:lnTo>
                  <a:lnTo>
                    <a:pt x="173" y="94"/>
                  </a:lnTo>
                  <a:lnTo>
                    <a:pt x="200" y="98"/>
                  </a:lnTo>
                  <a:lnTo>
                    <a:pt x="202" y="105"/>
                  </a:lnTo>
                  <a:lnTo>
                    <a:pt x="206" y="114"/>
                  </a:lnTo>
                  <a:lnTo>
                    <a:pt x="215" y="125"/>
                  </a:lnTo>
                  <a:lnTo>
                    <a:pt x="226" y="130"/>
                  </a:lnTo>
                  <a:lnTo>
                    <a:pt x="235" y="140"/>
                  </a:lnTo>
                  <a:lnTo>
                    <a:pt x="248" y="147"/>
                  </a:lnTo>
                  <a:lnTo>
                    <a:pt x="256" y="145"/>
                  </a:lnTo>
                  <a:lnTo>
                    <a:pt x="267" y="154"/>
                  </a:lnTo>
                  <a:lnTo>
                    <a:pt x="277" y="158"/>
                  </a:lnTo>
                  <a:lnTo>
                    <a:pt x="280" y="167"/>
                  </a:lnTo>
                  <a:lnTo>
                    <a:pt x="287" y="177"/>
                  </a:lnTo>
                  <a:lnTo>
                    <a:pt x="291" y="208"/>
                  </a:lnTo>
                  <a:lnTo>
                    <a:pt x="296" y="216"/>
                  </a:lnTo>
                  <a:lnTo>
                    <a:pt x="293" y="228"/>
                  </a:lnTo>
                  <a:lnTo>
                    <a:pt x="299" y="233"/>
                  </a:lnTo>
                  <a:lnTo>
                    <a:pt x="309" y="230"/>
                  </a:lnTo>
                  <a:lnTo>
                    <a:pt x="316" y="230"/>
                  </a:lnTo>
                  <a:lnTo>
                    <a:pt x="318" y="234"/>
                  </a:lnTo>
                  <a:lnTo>
                    <a:pt x="330" y="221"/>
                  </a:lnTo>
                  <a:lnTo>
                    <a:pt x="340" y="226"/>
                  </a:lnTo>
                  <a:lnTo>
                    <a:pt x="344" y="234"/>
                  </a:lnTo>
                  <a:lnTo>
                    <a:pt x="351" y="239"/>
                  </a:lnTo>
                  <a:lnTo>
                    <a:pt x="352" y="249"/>
                  </a:lnTo>
                  <a:lnTo>
                    <a:pt x="350" y="253"/>
                  </a:lnTo>
                  <a:lnTo>
                    <a:pt x="372" y="259"/>
                  </a:lnTo>
                  <a:lnTo>
                    <a:pt x="373" y="265"/>
                  </a:lnTo>
                  <a:lnTo>
                    <a:pt x="363" y="267"/>
                  </a:lnTo>
                  <a:lnTo>
                    <a:pt x="348" y="283"/>
                  </a:lnTo>
                  <a:lnTo>
                    <a:pt x="340" y="288"/>
                  </a:lnTo>
                  <a:lnTo>
                    <a:pt x="332" y="299"/>
                  </a:lnTo>
                  <a:lnTo>
                    <a:pt x="324" y="302"/>
                  </a:lnTo>
                  <a:lnTo>
                    <a:pt x="310" y="295"/>
                  </a:lnTo>
                  <a:lnTo>
                    <a:pt x="304" y="291"/>
                  </a:lnTo>
                  <a:lnTo>
                    <a:pt x="302" y="286"/>
                  </a:lnTo>
                  <a:lnTo>
                    <a:pt x="296" y="289"/>
                  </a:lnTo>
                  <a:lnTo>
                    <a:pt x="293" y="281"/>
                  </a:lnTo>
                  <a:lnTo>
                    <a:pt x="283" y="277"/>
                  </a:lnTo>
                  <a:lnTo>
                    <a:pt x="276" y="276"/>
                  </a:lnTo>
                  <a:lnTo>
                    <a:pt x="271" y="272"/>
                  </a:lnTo>
                  <a:lnTo>
                    <a:pt x="266" y="276"/>
                  </a:lnTo>
                  <a:lnTo>
                    <a:pt x="254" y="275"/>
                  </a:lnTo>
                  <a:lnTo>
                    <a:pt x="251" y="269"/>
                  </a:lnTo>
                  <a:lnTo>
                    <a:pt x="256" y="256"/>
                  </a:lnTo>
                  <a:lnTo>
                    <a:pt x="254" y="247"/>
                  </a:lnTo>
                  <a:lnTo>
                    <a:pt x="248" y="242"/>
                  </a:lnTo>
                  <a:lnTo>
                    <a:pt x="228" y="238"/>
                  </a:lnTo>
                  <a:lnTo>
                    <a:pt x="226" y="239"/>
                  </a:lnTo>
                  <a:lnTo>
                    <a:pt x="226" y="243"/>
                  </a:lnTo>
                  <a:lnTo>
                    <a:pt x="217" y="238"/>
                  </a:lnTo>
                  <a:lnTo>
                    <a:pt x="222" y="226"/>
                  </a:lnTo>
                  <a:lnTo>
                    <a:pt x="228" y="220"/>
                  </a:lnTo>
                  <a:lnTo>
                    <a:pt x="226" y="216"/>
                  </a:lnTo>
                  <a:lnTo>
                    <a:pt x="206" y="221"/>
                  </a:lnTo>
                  <a:lnTo>
                    <a:pt x="191" y="227"/>
                  </a:lnTo>
                  <a:lnTo>
                    <a:pt x="191" y="233"/>
                  </a:lnTo>
                  <a:lnTo>
                    <a:pt x="189" y="250"/>
                  </a:lnTo>
                  <a:lnTo>
                    <a:pt x="191" y="255"/>
                  </a:lnTo>
                  <a:lnTo>
                    <a:pt x="190" y="266"/>
                  </a:lnTo>
                  <a:lnTo>
                    <a:pt x="183" y="267"/>
                  </a:lnTo>
                  <a:lnTo>
                    <a:pt x="179" y="273"/>
                  </a:lnTo>
                  <a:lnTo>
                    <a:pt x="172" y="276"/>
                  </a:lnTo>
                  <a:lnTo>
                    <a:pt x="169" y="282"/>
                  </a:lnTo>
                  <a:lnTo>
                    <a:pt x="165" y="288"/>
                  </a:lnTo>
                  <a:lnTo>
                    <a:pt x="156" y="287"/>
                  </a:lnTo>
                  <a:lnTo>
                    <a:pt x="149" y="298"/>
                  </a:lnTo>
                  <a:lnTo>
                    <a:pt x="145" y="306"/>
                  </a:lnTo>
                  <a:lnTo>
                    <a:pt x="141" y="305"/>
                  </a:lnTo>
                  <a:lnTo>
                    <a:pt x="143" y="308"/>
                  </a:lnTo>
                  <a:lnTo>
                    <a:pt x="139" y="316"/>
                  </a:lnTo>
                  <a:lnTo>
                    <a:pt x="132" y="326"/>
                  </a:lnTo>
                  <a:lnTo>
                    <a:pt x="104" y="339"/>
                  </a:lnTo>
                  <a:lnTo>
                    <a:pt x="100" y="336"/>
                  </a:lnTo>
                  <a:lnTo>
                    <a:pt x="93" y="339"/>
                  </a:lnTo>
                  <a:lnTo>
                    <a:pt x="85" y="322"/>
                  </a:lnTo>
                  <a:lnTo>
                    <a:pt x="83" y="302"/>
                  </a:lnTo>
                  <a:lnTo>
                    <a:pt x="84" y="282"/>
                  </a:lnTo>
                  <a:lnTo>
                    <a:pt x="82" y="276"/>
                  </a:lnTo>
                  <a:lnTo>
                    <a:pt x="80" y="261"/>
                  </a:lnTo>
                  <a:lnTo>
                    <a:pt x="79" y="253"/>
                  </a:lnTo>
                  <a:lnTo>
                    <a:pt x="76" y="256"/>
                  </a:lnTo>
                  <a:lnTo>
                    <a:pt x="73" y="273"/>
                  </a:lnTo>
                  <a:lnTo>
                    <a:pt x="66" y="273"/>
                  </a:lnTo>
                  <a:lnTo>
                    <a:pt x="60" y="278"/>
                  </a:lnTo>
                  <a:lnTo>
                    <a:pt x="45" y="278"/>
                  </a:lnTo>
                  <a:lnTo>
                    <a:pt x="40" y="276"/>
                  </a:lnTo>
                  <a:lnTo>
                    <a:pt x="34" y="277"/>
                  </a:lnTo>
                  <a:lnTo>
                    <a:pt x="22" y="287"/>
                  </a:lnTo>
                  <a:lnTo>
                    <a:pt x="7" y="292"/>
                  </a:lnTo>
                  <a:lnTo>
                    <a:pt x="2" y="286"/>
                  </a:lnTo>
                  <a:lnTo>
                    <a:pt x="0" y="276"/>
                  </a:lnTo>
                  <a:lnTo>
                    <a:pt x="11" y="250"/>
                  </a:lnTo>
                  <a:lnTo>
                    <a:pt x="18" y="243"/>
                  </a:lnTo>
                  <a:lnTo>
                    <a:pt x="30" y="238"/>
                  </a:lnTo>
                  <a:lnTo>
                    <a:pt x="50" y="217"/>
                  </a:lnTo>
                  <a:lnTo>
                    <a:pt x="49" y="205"/>
                  </a:lnTo>
                  <a:lnTo>
                    <a:pt x="45" y="200"/>
                  </a:lnTo>
                  <a:lnTo>
                    <a:pt x="44" y="177"/>
                  </a:lnTo>
                  <a:lnTo>
                    <a:pt x="43" y="170"/>
                  </a:lnTo>
                  <a:lnTo>
                    <a:pt x="45" y="154"/>
                  </a:lnTo>
                  <a:lnTo>
                    <a:pt x="50" y="138"/>
                  </a:lnTo>
                  <a:lnTo>
                    <a:pt x="52" y="122"/>
                  </a:lnTo>
                  <a:lnTo>
                    <a:pt x="52" y="120"/>
                  </a:lnTo>
                  <a:lnTo>
                    <a:pt x="55" y="109"/>
                  </a:lnTo>
                  <a:lnTo>
                    <a:pt x="57" y="71"/>
                  </a:lnTo>
                  <a:lnTo>
                    <a:pt x="56" y="59"/>
                  </a:lnTo>
                  <a:lnTo>
                    <a:pt x="60" y="48"/>
                  </a:lnTo>
                  <a:lnTo>
                    <a:pt x="65" y="29"/>
                  </a:lnTo>
                  <a:lnTo>
                    <a:pt x="69" y="20"/>
                  </a:lnTo>
                  <a:lnTo>
                    <a:pt x="74" y="15"/>
                  </a:lnTo>
                  <a:close/>
                </a:path>
              </a:pathLst>
            </a:custGeom>
            <a:grpFill/>
            <a:ln w="6350" cmpd="sng">
              <a:noFill/>
              <a:prstDash val="solid"/>
              <a:round/>
              <a:headEnd/>
              <a:tailEnd/>
            </a:ln>
          </p:spPr>
          <p:txBody>
            <a:bodyPr/>
            <a:lstStyle/>
            <a:p>
              <a:endParaRPr lang="en-US" dirty="0"/>
            </a:p>
          </p:txBody>
        </p:sp>
        <p:sp>
          <p:nvSpPr>
            <p:cNvPr id="313" name="Freeform 139">
              <a:extLst>
                <a:ext uri="{FF2B5EF4-FFF2-40B4-BE49-F238E27FC236}">
                  <a16:creationId xmlns:a16="http://schemas.microsoft.com/office/drawing/2014/main" id="{D2158B57-39F9-4970-B8C4-B999DD896A26}"/>
                </a:ext>
              </a:extLst>
            </p:cNvPr>
            <p:cNvSpPr>
              <a:spLocks noChangeAspect="1"/>
            </p:cNvSpPr>
            <p:nvPr/>
          </p:nvSpPr>
          <p:spPr bwMode="gray">
            <a:xfrm>
              <a:off x="7962461" y="930778"/>
              <a:ext cx="51255" cy="59354"/>
            </a:xfrm>
            <a:custGeom>
              <a:avLst/>
              <a:gdLst/>
              <a:ahLst/>
              <a:cxnLst>
                <a:cxn ang="0">
                  <a:pos x="52" y="5"/>
                </a:cxn>
                <a:cxn ang="0">
                  <a:pos x="55" y="0"/>
                </a:cxn>
                <a:cxn ang="0">
                  <a:pos x="58" y="5"/>
                </a:cxn>
                <a:cxn ang="0">
                  <a:pos x="64" y="13"/>
                </a:cxn>
                <a:cxn ang="0">
                  <a:pos x="74" y="4"/>
                </a:cxn>
                <a:cxn ang="0">
                  <a:pos x="85" y="5"/>
                </a:cxn>
                <a:cxn ang="0">
                  <a:pos x="90" y="17"/>
                </a:cxn>
                <a:cxn ang="0">
                  <a:pos x="98" y="19"/>
                </a:cxn>
                <a:cxn ang="0">
                  <a:pos x="109" y="17"/>
                </a:cxn>
                <a:cxn ang="0">
                  <a:pos x="116" y="33"/>
                </a:cxn>
                <a:cxn ang="0">
                  <a:pos x="118" y="49"/>
                </a:cxn>
                <a:cxn ang="0">
                  <a:pos x="116" y="72"/>
                </a:cxn>
                <a:cxn ang="0">
                  <a:pos x="120" y="96"/>
                </a:cxn>
                <a:cxn ang="0">
                  <a:pos x="116" y="116"/>
                </a:cxn>
                <a:cxn ang="0">
                  <a:pos x="102" y="136"/>
                </a:cxn>
                <a:cxn ang="0">
                  <a:pos x="87" y="148"/>
                </a:cxn>
                <a:cxn ang="0">
                  <a:pos x="38" y="158"/>
                </a:cxn>
                <a:cxn ang="0">
                  <a:pos x="32" y="153"/>
                </a:cxn>
                <a:cxn ang="0">
                  <a:pos x="18" y="149"/>
                </a:cxn>
                <a:cxn ang="0">
                  <a:pos x="7" y="129"/>
                </a:cxn>
                <a:cxn ang="0">
                  <a:pos x="3" y="108"/>
                </a:cxn>
                <a:cxn ang="0">
                  <a:pos x="0" y="88"/>
                </a:cxn>
                <a:cxn ang="0">
                  <a:pos x="3" y="70"/>
                </a:cxn>
                <a:cxn ang="0">
                  <a:pos x="9" y="60"/>
                </a:cxn>
                <a:cxn ang="0">
                  <a:pos x="14" y="46"/>
                </a:cxn>
                <a:cxn ang="0">
                  <a:pos x="22" y="28"/>
                </a:cxn>
                <a:cxn ang="0">
                  <a:pos x="32" y="14"/>
                </a:cxn>
                <a:cxn ang="0">
                  <a:pos x="44" y="10"/>
                </a:cxn>
                <a:cxn ang="0">
                  <a:pos x="52" y="5"/>
                </a:cxn>
              </a:cxnLst>
              <a:rect l="0" t="0" r="r" b="b"/>
              <a:pathLst>
                <a:path w="120" h="158">
                  <a:moveTo>
                    <a:pt x="52" y="5"/>
                  </a:moveTo>
                  <a:lnTo>
                    <a:pt x="55" y="0"/>
                  </a:lnTo>
                  <a:lnTo>
                    <a:pt x="58" y="5"/>
                  </a:lnTo>
                  <a:lnTo>
                    <a:pt x="64" y="13"/>
                  </a:lnTo>
                  <a:lnTo>
                    <a:pt x="74" y="4"/>
                  </a:lnTo>
                  <a:lnTo>
                    <a:pt x="85" y="5"/>
                  </a:lnTo>
                  <a:lnTo>
                    <a:pt x="90" y="17"/>
                  </a:lnTo>
                  <a:lnTo>
                    <a:pt x="98" y="19"/>
                  </a:lnTo>
                  <a:lnTo>
                    <a:pt x="109" y="17"/>
                  </a:lnTo>
                  <a:lnTo>
                    <a:pt x="116" y="33"/>
                  </a:lnTo>
                  <a:lnTo>
                    <a:pt x="118" y="49"/>
                  </a:lnTo>
                  <a:lnTo>
                    <a:pt x="116" y="72"/>
                  </a:lnTo>
                  <a:lnTo>
                    <a:pt x="120" y="96"/>
                  </a:lnTo>
                  <a:lnTo>
                    <a:pt x="116" y="116"/>
                  </a:lnTo>
                  <a:lnTo>
                    <a:pt x="102" y="136"/>
                  </a:lnTo>
                  <a:lnTo>
                    <a:pt x="87" y="148"/>
                  </a:lnTo>
                  <a:lnTo>
                    <a:pt x="38" y="158"/>
                  </a:lnTo>
                  <a:lnTo>
                    <a:pt x="32" y="153"/>
                  </a:lnTo>
                  <a:lnTo>
                    <a:pt x="18" y="149"/>
                  </a:lnTo>
                  <a:lnTo>
                    <a:pt x="7" y="129"/>
                  </a:lnTo>
                  <a:lnTo>
                    <a:pt x="3" y="108"/>
                  </a:lnTo>
                  <a:lnTo>
                    <a:pt x="0" y="88"/>
                  </a:lnTo>
                  <a:lnTo>
                    <a:pt x="3" y="70"/>
                  </a:lnTo>
                  <a:lnTo>
                    <a:pt x="9" y="60"/>
                  </a:lnTo>
                  <a:lnTo>
                    <a:pt x="14" y="46"/>
                  </a:lnTo>
                  <a:lnTo>
                    <a:pt x="22" y="28"/>
                  </a:lnTo>
                  <a:lnTo>
                    <a:pt x="32" y="14"/>
                  </a:lnTo>
                  <a:lnTo>
                    <a:pt x="44" y="10"/>
                  </a:lnTo>
                  <a:lnTo>
                    <a:pt x="52" y="5"/>
                  </a:lnTo>
                  <a:close/>
                </a:path>
              </a:pathLst>
            </a:custGeom>
            <a:grpFill/>
            <a:ln w="6350" cmpd="sng">
              <a:noFill/>
              <a:prstDash val="solid"/>
              <a:round/>
              <a:headEnd/>
              <a:tailEnd/>
            </a:ln>
          </p:spPr>
          <p:txBody>
            <a:bodyPr/>
            <a:lstStyle/>
            <a:p>
              <a:endParaRPr lang="en-US" dirty="0"/>
            </a:p>
          </p:txBody>
        </p:sp>
        <p:sp>
          <p:nvSpPr>
            <p:cNvPr id="314" name="Freeform 140">
              <a:extLst>
                <a:ext uri="{FF2B5EF4-FFF2-40B4-BE49-F238E27FC236}">
                  <a16:creationId xmlns:a16="http://schemas.microsoft.com/office/drawing/2014/main" id="{A9252835-C229-425A-AA30-A42084411823}"/>
                </a:ext>
              </a:extLst>
            </p:cNvPr>
            <p:cNvSpPr>
              <a:spLocks noChangeAspect="1"/>
            </p:cNvSpPr>
            <p:nvPr/>
          </p:nvSpPr>
          <p:spPr bwMode="gray">
            <a:xfrm>
              <a:off x="7881531" y="585446"/>
              <a:ext cx="110602" cy="72844"/>
            </a:xfrm>
            <a:custGeom>
              <a:avLst/>
              <a:gdLst/>
              <a:ahLst/>
              <a:cxnLst>
                <a:cxn ang="0">
                  <a:pos x="107" y="18"/>
                </a:cxn>
                <a:cxn ang="0">
                  <a:pos x="124" y="15"/>
                </a:cxn>
                <a:cxn ang="0">
                  <a:pos x="145" y="16"/>
                </a:cxn>
                <a:cxn ang="0">
                  <a:pos x="194" y="44"/>
                </a:cxn>
                <a:cxn ang="0">
                  <a:pos x="201" y="56"/>
                </a:cxn>
                <a:cxn ang="0">
                  <a:pos x="202" y="66"/>
                </a:cxn>
                <a:cxn ang="0">
                  <a:pos x="211" y="79"/>
                </a:cxn>
                <a:cxn ang="0">
                  <a:pos x="221" y="85"/>
                </a:cxn>
                <a:cxn ang="0">
                  <a:pos x="236" y="115"/>
                </a:cxn>
                <a:cxn ang="0">
                  <a:pos x="246" y="126"/>
                </a:cxn>
                <a:cxn ang="0">
                  <a:pos x="245" y="133"/>
                </a:cxn>
                <a:cxn ang="0">
                  <a:pos x="247" y="144"/>
                </a:cxn>
                <a:cxn ang="0">
                  <a:pos x="256" y="154"/>
                </a:cxn>
                <a:cxn ang="0">
                  <a:pos x="249" y="167"/>
                </a:cxn>
                <a:cxn ang="0">
                  <a:pos x="230" y="168"/>
                </a:cxn>
                <a:cxn ang="0">
                  <a:pos x="207" y="166"/>
                </a:cxn>
                <a:cxn ang="0">
                  <a:pos x="180" y="155"/>
                </a:cxn>
                <a:cxn ang="0">
                  <a:pos x="144" y="154"/>
                </a:cxn>
                <a:cxn ang="0">
                  <a:pos x="105" y="177"/>
                </a:cxn>
                <a:cxn ang="0">
                  <a:pos x="83" y="184"/>
                </a:cxn>
                <a:cxn ang="0">
                  <a:pos x="63" y="174"/>
                </a:cxn>
                <a:cxn ang="0">
                  <a:pos x="47" y="161"/>
                </a:cxn>
                <a:cxn ang="0">
                  <a:pos x="41" y="140"/>
                </a:cxn>
                <a:cxn ang="0">
                  <a:pos x="39" y="98"/>
                </a:cxn>
                <a:cxn ang="0">
                  <a:pos x="11" y="89"/>
                </a:cxn>
                <a:cxn ang="0">
                  <a:pos x="0" y="71"/>
                </a:cxn>
                <a:cxn ang="0">
                  <a:pos x="0" y="50"/>
                </a:cxn>
                <a:cxn ang="0">
                  <a:pos x="6" y="44"/>
                </a:cxn>
                <a:cxn ang="0">
                  <a:pos x="6" y="18"/>
                </a:cxn>
                <a:cxn ang="0">
                  <a:pos x="13" y="1"/>
                </a:cxn>
                <a:cxn ang="0">
                  <a:pos x="27" y="0"/>
                </a:cxn>
                <a:cxn ang="0">
                  <a:pos x="40" y="9"/>
                </a:cxn>
                <a:cxn ang="0">
                  <a:pos x="47" y="7"/>
                </a:cxn>
                <a:cxn ang="0">
                  <a:pos x="70" y="17"/>
                </a:cxn>
                <a:cxn ang="0">
                  <a:pos x="99" y="23"/>
                </a:cxn>
                <a:cxn ang="0">
                  <a:pos x="107" y="18"/>
                </a:cxn>
              </a:cxnLst>
              <a:rect l="0" t="0" r="r" b="b"/>
              <a:pathLst>
                <a:path w="256" h="184">
                  <a:moveTo>
                    <a:pt x="107" y="18"/>
                  </a:moveTo>
                  <a:lnTo>
                    <a:pt x="124" y="15"/>
                  </a:lnTo>
                  <a:lnTo>
                    <a:pt x="145" y="16"/>
                  </a:lnTo>
                  <a:lnTo>
                    <a:pt x="194" y="44"/>
                  </a:lnTo>
                  <a:lnTo>
                    <a:pt x="201" y="56"/>
                  </a:lnTo>
                  <a:lnTo>
                    <a:pt x="202" y="66"/>
                  </a:lnTo>
                  <a:lnTo>
                    <a:pt x="211" y="79"/>
                  </a:lnTo>
                  <a:lnTo>
                    <a:pt x="221" y="85"/>
                  </a:lnTo>
                  <a:lnTo>
                    <a:pt x="236" y="115"/>
                  </a:lnTo>
                  <a:lnTo>
                    <a:pt x="246" y="126"/>
                  </a:lnTo>
                  <a:lnTo>
                    <a:pt x="245" y="133"/>
                  </a:lnTo>
                  <a:lnTo>
                    <a:pt x="247" y="144"/>
                  </a:lnTo>
                  <a:lnTo>
                    <a:pt x="256" y="154"/>
                  </a:lnTo>
                  <a:lnTo>
                    <a:pt x="249" y="167"/>
                  </a:lnTo>
                  <a:lnTo>
                    <a:pt x="230" y="168"/>
                  </a:lnTo>
                  <a:lnTo>
                    <a:pt x="207" y="166"/>
                  </a:lnTo>
                  <a:lnTo>
                    <a:pt x="180" y="155"/>
                  </a:lnTo>
                  <a:lnTo>
                    <a:pt x="144" y="154"/>
                  </a:lnTo>
                  <a:lnTo>
                    <a:pt x="105" y="177"/>
                  </a:lnTo>
                  <a:lnTo>
                    <a:pt x="83" y="184"/>
                  </a:lnTo>
                  <a:lnTo>
                    <a:pt x="63" y="174"/>
                  </a:lnTo>
                  <a:lnTo>
                    <a:pt x="47" y="161"/>
                  </a:lnTo>
                  <a:lnTo>
                    <a:pt x="41" y="140"/>
                  </a:lnTo>
                  <a:lnTo>
                    <a:pt x="39" y="98"/>
                  </a:lnTo>
                  <a:lnTo>
                    <a:pt x="11" y="89"/>
                  </a:lnTo>
                  <a:lnTo>
                    <a:pt x="0" y="71"/>
                  </a:lnTo>
                  <a:lnTo>
                    <a:pt x="0" y="50"/>
                  </a:lnTo>
                  <a:lnTo>
                    <a:pt x="6" y="44"/>
                  </a:lnTo>
                  <a:lnTo>
                    <a:pt x="6" y="18"/>
                  </a:lnTo>
                  <a:lnTo>
                    <a:pt x="13" y="1"/>
                  </a:lnTo>
                  <a:lnTo>
                    <a:pt x="27" y="0"/>
                  </a:lnTo>
                  <a:lnTo>
                    <a:pt x="40" y="9"/>
                  </a:lnTo>
                  <a:lnTo>
                    <a:pt x="47" y="7"/>
                  </a:lnTo>
                  <a:lnTo>
                    <a:pt x="70" y="17"/>
                  </a:lnTo>
                  <a:lnTo>
                    <a:pt x="99" y="23"/>
                  </a:lnTo>
                  <a:lnTo>
                    <a:pt x="107" y="18"/>
                  </a:lnTo>
                  <a:close/>
                </a:path>
              </a:pathLst>
            </a:custGeom>
            <a:grpFill/>
            <a:ln w="6350" cmpd="sng">
              <a:noFill/>
              <a:prstDash val="solid"/>
              <a:round/>
              <a:headEnd/>
              <a:tailEnd/>
            </a:ln>
          </p:spPr>
          <p:txBody>
            <a:bodyPr/>
            <a:lstStyle/>
            <a:p>
              <a:endParaRPr lang="en-US" dirty="0"/>
            </a:p>
          </p:txBody>
        </p:sp>
        <p:sp>
          <p:nvSpPr>
            <p:cNvPr id="315" name="Freeform 141">
              <a:extLst>
                <a:ext uri="{FF2B5EF4-FFF2-40B4-BE49-F238E27FC236}">
                  <a16:creationId xmlns:a16="http://schemas.microsoft.com/office/drawing/2014/main" id="{4A5290D2-ED40-4ED1-863E-7FB99ECFB292}"/>
                </a:ext>
              </a:extLst>
            </p:cNvPr>
            <p:cNvSpPr>
              <a:spLocks noChangeAspect="1"/>
            </p:cNvSpPr>
            <p:nvPr/>
          </p:nvSpPr>
          <p:spPr bwMode="gray">
            <a:xfrm>
              <a:off x="7673814" y="574653"/>
              <a:ext cx="647426" cy="671778"/>
            </a:xfrm>
            <a:custGeom>
              <a:avLst/>
              <a:gdLst/>
              <a:ahLst/>
              <a:cxnLst>
                <a:cxn ang="0">
                  <a:pos x="1098" y="1620"/>
                </a:cxn>
                <a:cxn ang="0">
                  <a:pos x="1162" y="1682"/>
                </a:cxn>
                <a:cxn ang="0">
                  <a:pos x="1278" y="1699"/>
                </a:cxn>
                <a:cxn ang="0">
                  <a:pos x="1185" y="1572"/>
                </a:cxn>
                <a:cxn ang="0">
                  <a:pos x="1221" y="1563"/>
                </a:cxn>
                <a:cxn ang="0">
                  <a:pos x="1335" y="1613"/>
                </a:cxn>
                <a:cxn ang="0">
                  <a:pos x="1359" y="1611"/>
                </a:cxn>
                <a:cxn ang="0">
                  <a:pos x="1365" y="1563"/>
                </a:cxn>
                <a:cxn ang="0">
                  <a:pos x="1342" y="1420"/>
                </a:cxn>
                <a:cxn ang="0">
                  <a:pos x="1273" y="1363"/>
                </a:cxn>
                <a:cxn ang="0">
                  <a:pos x="1217" y="1293"/>
                </a:cxn>
                <a:cxn ang="0">
                  <a:pos x="1204" y="1203"/>
                </a:cxn>
                <a:cxn ang="0">
                  <a:pos x="1228" y="1155"/>
                </a:cxn>
                <a:cxn ang="0">
                  <a:pos x="1343" y="1299"/>
                </a:cxn>
                <a:cxn ang="0">
                  <a:pos x="1426" y="1317"/>
                </a:cxn>
                <a:cxn ang="0">
                  <a:pos x="1468" y="1215"/>
                </a:cxn>
                <a:cxn ang="0">
                  <a:pos x="1534" y="1146"/>
                </a:cxn>
                <a:cxn ang="0">
                  <a:pos x="1428" y="1061"/>
                </a:cxn>
                <a:cxn ang="0">
                  <a:pos x="1335" y="978"/>
                </a:cxn>
                <a:cxn ang="0">
                  <a:pos x="1246" y="928"/>
                </a:cxn>
                <a:cxn ang="0">
                  <a:pos x="1190" y="843"/>
                </a:cxn>
                <a:cxn ang="0">
                  <a:pos x="1212" y="788"/>
                </a:cxn>
                <a:cxn ang="0">
                  <a:pos x="1143" y="721"/>
                </a:cxn>
                <a:cxn ang="0">
                  <a:pos x="1167" y="640"/>
                </a:cxn>
                <a:cxn ang="0">
                  <a:pos x="1156" y="587"/>
                </a:cxn>
                <a:cxn ang="0">
                  <a:pos x="1069" y="528"/>
                </a:cxn>
                <a:cxn ang="0">
                  <a:pos x="990" y="484"/>
                </a:cxn>
                <a:cxn ang="0">
                  <a:pos x="902" y="439"/>
                </a:cxn>
                <a:cxn ang="0">
                  <a:pos x="842" y="372"/>
                </a:cxn>
                <a:cxn ang="0">
                  <a:pos x="804" y="279"/>
                </a:cxn>
                <a:cxn ang="0">
                  <a:pos x="599" y="276"/>
                </a:cxn>
                <a:cxn ang="0">
                  <a:pos x="489" y="345"/>
                </a:cxn>
                <a:cxn ang="0">
                  <a:pos x="496" y="170"/>
                </a:cxn>
                <a:cxn ang="0">
                  <a:pos x="380" y="32"/>
                </a:cxn>
                <a:cxn ang="0">
                  <a:pos x="282" y="89"/>
                </a:cxn>
                <a:cxn ang="0">
                  <a:pos x="286" y="171"/>
                </a:cxn>
                <a:cxn ang="0">
                  <a:pos x="271" y="265"/>
                </a:cxn>
                <a:cxn ang="0">
                  <a:pos x="272" y="393"/>
                </a:cxn>
                <a:cxn ang="0">
                  <a:pos x="270" y="470"/>
                </a:cxn>
                <a:cxn ang="0">
                  <a:pos x="274" y="445"/>
                </a:cxn>
                <a:cxn ang="0">
                  <a:pos x="217" y="99"/>
                </a:cxn>
                <a:cxn ang="0">
                  <a:pos x="73" y="98"/>
                </a:cxn>
                <a:cxn ang="0">
                  <a:pos x="9" y="265"/>
                </a:cxn>
                <a:cxn ang="0">
                  <a:pos x="113" y="461"/>
                </a:cxn>
                <a:cxn ang="0">
                  <a:pos x="82" y="583"/>
                </a:cxn>
                <a:cxn ang="0">
                  <a:pos x="258" y="660"/>
                </a:cxn>
                <a:cxn ang="0">
                  <a:pos x="436" y="687"/>
                </a:cxn>
                <a:cxn ang="0">
                  <a:pos x="533" y="661"/>
                </a:cxn>
                <a:cxn ang="0">
                  <a:pos x="640" y="619"/>
                </a:cxn>
                <a:cxn ang="0">
                  <a:pos x="729" y="736"/>
                </a:cxn>
                <a:cxn ang="0">
                  <a:pos x="824" y="804"/>
                </a:cxn>
                <a:cxn ang="0">
                  <a:pos x="886" y="919"/>
                </a:cxn>
                <a:cxn ang="0">
                  <a:pos x="923" y="1086"/>
                </a:cxn>
                <a:cxn ang="0">
                  <a:pos x="881" y="1272"/>
                </a:cxn>
                <a:cxn ang="0">
                  <a:pos x="723" y="1307"/>
                </a:cxn>
                <a:cxn ang="0">
                  <a:pos x="649" y="1416"/>
                </a:cxn>
                <a:cxn ang="0">
                  <a:pos x="758" y="1408"/>
                </a:cxn>
                <a:cxn ang="0">
                  <a:pos x="821" y="1376"/>
                </a:cxn>
                <a:cxn ang="0">
                  <a:pos x="892" y="1411"/>
                </a:cxn>
                <a:cxn ang="0">
                  <a:pos x="940" y="1500"/>
                </a:cxn>
                <a:cxn ang="0">
                  <a:pos x="975" y="1544"/>
                </a:cxn>
              </a:cxnLst>
              <a:rect l="0" t="0" r="r" b="b"/>
              <a:pathLst>
                <a:path w="1534" h="1725">
                  <a:moveTo>
                    <a:pt x="1007" y="1596"/>
                  </a:moveTo>
                  <a:lnTo>
                    <a:pt x="1021" y="1599"/>
                  </a:lnTo>
                  <a:lnTo>
                    <a:pt x="1040" y="1608"/>
                  </a:lnTo>
                  <a:lnTo>
                    <a:pt x="1041" y="1614"/>
                  </a:lnTo>
                  <a:lnTo>
                    <a:pt x="1047" y="1614"/>
                  </a:lnTo>
                  <a:lnTo>
                    <a:pt x="1059" y="1622"/>
                  </a:lnTo>
                  <a:lnTo>
                    <a:pt x="1069" y="1616"/>
                  </a:lnTo>
                  <a:lnTo>
                    <a:pt x="1078" y="1604"/>
                  </a:lnTo>
                  <a:lnTo>
                    <a:pt x="1079" y="1609"/>
                  </a:lnTo>
                  <a:lnTo>
                    <a:pt x="1078" y="1621"/>
                  </a:lnTo>
                  <a:lnTo>
                    <a:pt x="1085" y="1625"/>
                  </a:lnTo>
                  <a:lnTo>
                    <a:pt x="1089" y="1618"/>
                  </a:lnTo>
                  <a:lnTo>
                    <a:pt x="1098" y="1620"/>
                  </a:lnTo>
                  <a:lnTo>
                    <a:pt x="1104" y="1616"/>
                  </a:lnTo>
                  <a:lnTo>
                    <a:pt x="1102" y="1626"/>
                  </a:lnTo>
                  <a:lnTo>
                    <a:pt x="1104" y="1636"/>
                  </a:lnTo>
                  <a:lnTo>
                    <a:pt x="1112" y="1636"/>
                  </a:lnTo>
                  <a:lnTo>
                    <a:pt x="1115" y="1641"/>
                  </a:lnTo>
                  <a:lnTo>
                    <a:pt x="1117" y="1651"/>
                  </a:lnTo>
                  <a:lnTo>
                    <a:pt x="1125" y="1664"/>
                  </a:lnTo>
                  <a:lnTo>
                    <a:pt x="1136" y="1668"/>
                  </a:lnTo>
                  <a:lnTo>
                    <a:pt x="1141" y="1655"/>
                  </a:lnTo>
                  <a:lnTo>
                    <a:pt x="1141" y="1668"/>
                  </a:lnTo>
                  <a:lnTo>
                    <a:pt x="1147" y="1670"/>
                  </a:lnTo>
                  <a:lnTo>
                    <a:pt x="1151" y="1677"/>
                  </a:lnTo>
                  <a:lnTo>
                    <a:pt x="1162" y="1682"/>
                  </a:lnTo>
                  <a:lnTo>
                    <a:pt x="1169" y="1680"/>
                  </a:lnTo>
                  <a:lnTo>
                    <a:pt x="1178" y="1687"/>
                  </a:lnTo>
                  <a:lnTo>
                    <a:pt x="1200" y="1687"/>
                  </a:lnTo>
                  <a:lnTo>
                    <a:pt x="1202" y="1694"/>
                  </a:lnTo>
                  <a:lnTo>
                    <a:pt x="1212" y="1704"/>
                  </a:lnTo>
                  <a:lnTo>
                    <a:pt x="1218" y="1705"/>
                  </a:lnTo>
                  <a:lnTo>
                    <a:pt x="1231" y="1705"/>
                  </a:lnTo>
                  <a:lnTo>
                    <a:pt x="1242" y="1697"/>
                  </a:lnTo>
                  <a:lnTo>
                    <a:pt x="1268" y="1725"/>
                  </a:lnTo>
                  <a:lnTo>
                    <a:pt x="1286" y="1722"/>
                  </a:lnTo>
                  <a:lnTo>
                    <a:pt x="1284" y="1714"/>
                  </a:lnTo>
                  <a:lnTo>
                    <a:pt x="1278" y="1707"/>
                  </a:lnTo>
                  <a:lnTo>
                    <a:pt x="1278" y="1699"/>
                  </a:lnTo>
                  <a:lnTo>
                    <a:pt x="1282" y="1694"/>
                  </a:lnTo>
                  <a:lnTo>
                    <a:pt x="1282" y="1682"/>
                  </a:lnTo>
                  <a:lnTo>
                    <a:pt x="1280" y="1674"/>
                  </a:lnTo>
                  <a:lnTo>
                    <a:pt x="1263" y="1653"/>
                  </a:lnTo>
                  <a:lnTo>
                    <a:pt x="1247" y="1640"/>
                  </a:lnTo>
                  <a:lnTo>
                    <a:pt x="1241" y="1631"/>
                  </a:lnTo>
                  <a:lnTo>
                    <a:pt x="1232" y="1629"/>
                  </a:lnTo>
                  <a:lnTo>
                    <a:pt x="1217" y="1614"/>
                  </a:lnTo>
                  <a:lnTo>
                    <a:pt x="1212" y="1603"/>
                  </a:lnTo>
                  <a:lnTo>
                    <a:pt x="1200" y="1594"/>
                  </a:lnTo>
                  <a:lnTo>
                    <a:pt x="1200" y="1583"/>
                  </a:lnTo>
                  <a:lnTo>
                    <a:pt x="1189" y="1585"/>
                  </a:lnTo>
                  <a:lnTo>
                    <a:pt x="1185" y="1572"/>
                  </a:lnTo>
                  <a:lnTo>
                    <a:pt x="1181" y="1569"/>
                  </a:lnTo>
                  <a:lnTo>
                    <a:pt x="1178" y="1571"/>
                  </a:lnTo>
                  <a:lnTo>
                    <a:pt x="1174" y="1569"/>
                  </a:lnTo>
                  <a:lnTo>
                    <a:pt x="1153" y="1540"/>
                  </a:lnTo>
                  <a:lnTo>
                    <a:pt x="1143" y="1530"/>
                  </a:lnTo>
                  <a:lnTo>
                    <a:pt x="1134" y="1509"/>
                  </a:lnTo>
                  <a:lnTo>
                    <a:pt x="1146" y="1505"/>
                  </a:lnTo>
                  <a:lnTo>
                    <a:pt x="1162" y="1518"/>
                  </a:lnTo>
                  <a:lnTo>
                    <a:pt x="1181" y="1540"/>
                  </a:lnTo>
                  <a:lnTo>
                    <a:pt x="1195" y="1542"/>
                  </a:lnTo>
                  <a:lnTo>
                    <a:pt x="1191" y="1531"/>
                  </a:lnTo>
                  <a:lnTo>
                    <a:pt x="1200" y="1527"/>
                  </a:lnTo>
                  <a:lnTo>
                    <a:pt x="1221" y="1563"/>
                  </a:lnTo>
                  <a:lnTo>
                    <a:pt x="1231" y="1569"/>
                  </a:lnTo>
                  <a:lnTo>
                    <a:pt x="1242" y="1569"/>
                  </a:lnTo>
                  <a:lnTo>
                    <a:pt x="1250" y="1591"/>
                  </a:lnTo>
                  <a:lnTo>
                    <a:pt x="1279" y="1592"/>
                  </a:lnTo>
                  <a:lnTo>
                    <a:pt x="1292" y="1608"/>
                  </a:lnTo>
                  <a:lnTo>
                    <a:pt x="1296" y="1598"/>
                  </a:lnTo>
                  <a:lnTo>
                    <a:pt x="1302" y="1603"/>
                  </a:lnTo>
                  <a:lnTo>
                    <a:pt x="1311" y="1607"/>
                  </a:lnTo>
                  <a:lnTo>
                    <a:pt x="1315" y="1598"/>
                  </a:lnTo>
                  <a:lnTo>
                    <a:pt x="1319" y="1600"/>
                  </a:lnTo>
                  <a:lnTo>
                    <a:pt x="1320" y="1607"/>
                  </a:lnTo>
                  <a:lnTo>
                    <a:pt x="1326" y="1618"/>
                  </a:lnTo>
                  <a:lnTo>
                    <a:pt x="1335" y="1613"/>
                  </a:lnTo>
                  <a:lnTo>
                    <a:pt x="1335" y="1619"/>
                  </a:lnTo>
                  <a:lnTo>
                    <a:pt x="1331" y="1627"/>
                  </a:lnTo>
                  <a:lnTo>
                    <a:pt x="1330" y="1633"/>
                  </a:lnTo>
                  <a:lnTo>
                    <a:pt x="1342" y="1640"/>
                  </a:lnTo>
                  <a:lnTo>
                    <a:pt x="1346" y="1648"/>
                  </a:lnTo>
                  <a:lnTo>
                    <a:pt x="1353" y="1646"/>
                  </a:lnTo>
                  <a:lnTo>
                    <a:pt x="1350" y="1640"/>
                  </a:lnTo>
                  <a:lnTo>
                    <a:pt x="1348" y="1632"/>
                  </a:lnTo>
                  <a:lnTo>
                    <a:pt x="1342" y="1615"/>
                  </a:lnTo>
                  <a:lnTo>
                    <a:pt x="1340" y="1609"/>
                  </a:lnTo>
                  <a:lnTo>
                    <a:pt x="1343" y="1602"/>
                  </a:lnTo>
                  <a:lnTo>
                    <a:pt x="1352" y="1603"/>
                  </a:lnTo>
                  <a:lnTo>
                    <a:pt x="1359" y="1611"/>
                  </a:lnTo>
                  <a:lnTo>
                    <a:pt x="1369" y="1614"/>
                  </a:lnTo>
                  <a:lnTo>
                    <a:pt x="1372" y="1607"/>
                  </a:lnTo>
                  <a:lnTo>
                    <a:pt x="1370" y="1600"/>
                  </a:lnTo>
                  <a:lnTo>
                    <a:pt x="1365" y="1598"/>
                  </a:lnTo>
                  <a:lnTo>
                    <a:pt x="1365" y="1596"/>
                  </a:lnTo>
                  <a:lnTo>
                    <a:pt x="1362" y="1592"/>
                  </a:lnTo>
                  <a:lnTo>
                    <a:pt x="1352" y="1593"/>
                  </a:lnTo>
                  <a:lnTo>
                    <a:pt x="1346" y="1576"/>
                  </a:lnTo>
                  <a:lnTo>
                    <a:pt x="1340" y="1564"/>
                  </a:lnTo>
                  <a:lnTo>
                    <a:pt x="1342" y="1557"/>
                  </a:lnTo>
                  <a:lnTo>
                    <a:pt x="1342" y="1541"/>
                  </a:lnTo>
                  <a:lnTo>
                    <a:pt x="1354" y="1549"/>
                  </a:lnTo>
                  <a:lnTo>
                    <a:pt x="1365" y="1563"/>
                  </a:lnTo>
                  <a:lnTo>
                    <a:pt x="1367" y="1558"/>
                  </a:lnTo>
                  <a:lnTo>
                    <a:pt x="1363" y="1544"/>
                  </a:lnTo>
                  <a:lnTo>
                    <a:pt x="1368" y="1541"/>
                  </a:lnTo>
                  <a:lnTo>
                    <a:pt x="1368" y="1522"/>
                  </a:lnTo>
                  <a:lnTo>
                    <a:pt x="1370" y="1511"/>
                  </a:lnTo>
                  <a:lnTo>
                    <a:pt x="1364" y="1500"/>
                  </a:lnTo>
                  <a:lnTo>
                    <a:pt x="1361" y="1474"/>
                  </a:lnTo>
                  <a:lnTo>
                    <a:pt x="1347" y="1472"/>
                  </a:lnTo>
                  <a:lnTo>
                    <a:pt x="1335" y="1465"/>
                  </a:lnTo>
                  <a:lnTo>
                    <a:pt x="1328" y="1459"/>
                  </a:lnTo>
                  <a:lnTo>
                    <a:pt x="1326" y="1441"/>
                  </a:lnTo>
                  <a:lnTo>
                    <a:pt x="1339" y="1437"/>
                  </a:lnTo>
                  <a:lnTo>
                    <a:pt x="1342" y="1420"/>
                  </a:lnTo>
                  <a:lnTo>
                    <a:pt x="1340" y="1405"/>
                  </a:lnTo>
                  <a:lnTo>
                    <a:pt x="1328" y="1409"/>
                  </a:lnTo>
                  <a:lnTo>
                    <a:pt x="1328" y="1400"/>
                  </a:lnTo>
                  <a:lnTo>
                    <a:pt x="1325" y="1393"/>
                  </a:lnTo>
                  <a:lnTo>
                    <a:pt x="1322" y="1389"/>
                  </a:lnTo>
                  <a:lnTo>
                    <a:pt x="1307" y="1404"/>
                  </a:lnTo>
                  <a:lnTo>
                    <a:pt x="1307" y="1382"/>
                  </a:lnTo>
                  <a:lnTo>
                    <a:pt x="1304" y="1371"/>
                  </a:lnTo>
                  <a:lnTo>
                    <a:pt x="1292" y="1370"/>
                  </a:lnTo>
                  <a:lnTo>
                    <a:pt x="1278" y="1383"/>
                  </a:lnTo>
                  <a:lnTo>
                    <a:pt x="1269" y="1377"/>
                  </a:lnTo>
                  <a:lnTo>
                    <a:pt x="1281" y="1361"/>
                  </a:lnTo>
                  <a:lnTo>
                    <a:pt x="1273" y="1363"/>
                  </a:lnTo>
                  <a:lnTo>
                    <a:pt x="1262" y="1359"/>
                  </a:lnTo>
                  <a:lnTo>
                    <a:pt x="1253" y="1361"/>
                  </a:lnTo>
                  <a:lnTo>
                    <a:pt x="1251" y="1378"/>
                  </a:lnTo>
                  <a:lnTo>
                    <a:pt x="1246" y="1359"/>
                  </a:lnTo>
                  <a:lnTo>
                    <a:pt x="1237" y="1347"/>
                  </a:lnTo>
                  <a:lnTo>
                    <a:pt x="1237" y="1339"/>
                  </a:lnTo>
                  <a:lnTo>
                    <a:pt x="1234" y="1330"/>
                  </a:lnTo>
                  <a:lnTo>
                    <a:pt x="1220" y="1326"/>
                  </a:lnTo>
                  <a:lnTo>
                    <a:pt x="1221" y="1320"/>
                  </a:lnTo>
                  <a:lnTo>
                    <a:pt x="1225" y="1313"/>
                  </a:lnTo>
                  <a:lnTo>
                    <a:pt x="1219" y="1305"/>
                  </a:lnTo>
                  <a:lnTo>
                    <a:pt x="1225" y="1303"/>
                  </a:lnTo>
                  <a:lnTo>
                    <a:pt x="1217" y="1293"/>
                  </a:lnTo>
                  <a:lnTo>
                    <a:pt x="1215" y="1285"/>
                  </a:lnTo>
                  <a:lnTo>
                    <a:pt x="1219" y="1276"/>
                  </a:lnTo>
                  <a:lnTo>
                    <a:pt x="1204" y="1270"/>
                  </a:lnTo>
                  <a:lnTo>
                    <a:pt x="1185" y="1280"/>
                  </a:lnTo>
                  <a:lnTo>
                    <a:pt x="1185" y="1275"/>
                  </a:lnTo>
                  <a:lnTo>
                    <a:pt x="1189" y="1259"/>
                  </a:lnTo>
                  <a:lnTo>
                    <a:pt x="1185" y="1242"/>
                  </a:lnTo>
                  <a:lnTo>
                    <a:pt x="1193" y="1238"/>
                  </a:lnTo>
                  <a:lnTo>
                    <a:pt x="1200" y="1242"/>
                  </a:lnTo>
                  <a:lnTo>
                    <a:pt x="1215" y="1233"/>
                  </a:lnTo>
                  <a:lnTo>
                    <a:pt x="1226" y="1232"/>
                  </a:lnTo>
                  <a:lnTo>
                    <a:pt x="1219" y="1215"/>
                  </a:lnTo>
                  <a:lnTo>
                    <a:pt x="1204" y="1203"/>
                  </a:lnTo>
                  <a:lnTo>
                    <a:pt x="1186" y="1198"/>
                  </a:lnTo>
                  <a:lnTo>
                    <a:pt x="1179" y="1192"/>
                  </a:lnTo>
                  <a:lnTo>
                    <a:pt x="1173" y="1175"/>
                  </a:lnTo>
                  <a:lnTo>
                    <a:pt x="1190" y="1176"/>
                  </a:lnTo>
                  <a:lnTo>
                    <a:pt x="1185" y="1165"/>
                  </a:lnTo>
                  <a:lnTo>
                    <a:pt x="1195" y="1164"/>
                  </a:lnTo>
                  <a:lnTo>
                    <a:pt x="1215" y="1186"/>
                  </a:lnTo>
                  <a:lnTo>
                    <a:pt x="1223" y="1186"/>
                  </a:lnTo>
                  <a:lnTo>
                    <a:pt x="1215" y="1167"/>
                  </a:lnTo>
                  <a:lnTo>
                    <a:pt x="1224" y="1167"/>
                  </a:lnTo>
                  <a:lnTo>
                    <a:pt x="1209" y="1155"/>
                  </a:lnTo>
                  <a:lnTo>
                    <a:pt x="1217" y="1147"/>
                  </a:lnTo>
                  <a:lnTo>
                    <a:pt x="1228" y="1155"/>
                  </a:lnTo>
                  <a:lnTo>
                    <a:pt x="1240" y="1158"/>
                  </a:lnTo>
                  <a:lnTo>
                    <a:pt x="1241" y="1174"/>
                  </a:lnTo>
                  <a:lnTo>
                    <a:pt x="1235" y="1183"/>
                  </a:lnTo>
                  <a:lnTo>
                    <a:pt x="1251" y="1186"/>
                  </a:lnTo>
                  <a:lnTo>
                    <a:pt x="1278" y="1206"/>
                  </a:lnTo>
                  <a:lnTo>
                    <a:pt x="1290" y="1213"/>
                  </a:lnTo>
                  <a:lnTo>
                    <a:pt x="1293" y="1232"/>
                  </a:lnTo>
                  <a:lnTo>
                    <a:pt x="1309" y="1232"/>
                  </a:lnTo>
                  <a:lnTo>
                    <a:pt x="1323" y="1227"/>
                  </a:lnTo>
                  <a:lnTo>
                    <a:pt x="1318" y="1244"/>
                  </a:lnTo>
                  <a:lnTo>
                    <a:pt x="1323" y="1266"/>
                  </a:lnTo>
                  <a:lnTo>
                    <a:pt x="1325" y="1274"/>
                  </a:lnTo>
                  <a:lnTo>
                    <a:pt x="1343" y="1299"/>
                  </a:lnTo>
                  <a:lnTo>
                    <a:pt x="1358" y="1292"/>
                  </a:lnTo>
                  <a:lnTo>
                    <a:pt x="1362" y="1302"/>
                  </a:lnTo>
                  <a:lnTo>
                    <a:pt x="1354" y="1316"/>
                  </a:lnTo>
                  <a:lnTo>
                    <a:pt x="1364" y="1332"/>
                  </a:lnTo>
                  <a:lnTo>
                    <a:pt x="1381" y="1324"/>
                  </a:lnTo>
                  <a:lnTo>
                    <a:pt x="1387" y="1347"/>
                  </a:lnTo>
                  <a:lnTo>
                    <a:pt x="1400" y="1338"/>
                  </a:lnTo>
                  <a:lnTo>
                    <a:pt x="1403" y="1349"/>
                  </a:lnTo>
                  <a:lnTo>
                    <a:pt x="1408" y="1360"/>
                  </a:lnTo>
                  <a:lnTo>
                    <a:pt x="1415" y="1366"/>
                  </a:lnTo>
                  <a:lnTo>
                    <a:pt x="1422" y="1343"/>
                  </a:lnTo>
                  <a:lnTo>
                    <a:pt x="1423" y="1331"/>
                  </a:lnTo>
                  <a:lnTo>
                    <a:pt x="1426" y="1317"/>
                  </a:lnTo>
                  <a:lnTo>
                    <a:pt x="1435" y="1316"/>
                  </a:lnTo>
                  <a:lnTo>
                    <a:pt x="1431" y="1298"/>
                  </a:lnTo>
                  <a:lnTo>
                    <a:pt x="1424" y="1271"/>
                  </a:lnTo>
                  <a:lnTo>
                    <a:pt x="1424" y="1258"/>
                  </a:lnTo>
                  <a:lnTo>
                    <a:pt x="1447" y="1278"/>
                  </a:lnTo>
                  <a:lnTo>
                    <a:pt x="1462" y="1281"/>
                  </a:lnTo>
                  <a:lnTo>
                    <a:pt x="1463" y="1270"/>
                  </a:lnTo>
                  <a:lnTo>
                    <a:pt x="1468" y="1259"/>
                  </a:lnTo>
                  <a:lnTo>
                    <a:pt x="1479" y="1254"/>
                  </a:lnTo>
                  <a:lnTo>
                    <a:pt x="1479" y="1230"/>
                  </a:lnTo>
                  <a:lnTo>
                    <a:pt x="1496" y="1225"/>
                  </a:lnTo>
                  <a:lnTo>
                    <a:pt x="1489" y="1213"/>
                  </a:lnTo>
                  <a:lnTo>
                    <a:pt x="1468" y="1215"/>
                  </a:lnTo>
                  <a:lnTo>
                    <a:pt x="1470" y="1203"/>
                  </a:lnTo>
                  <a:lnTo>
                    <a:pt x="1481" y="1204"/>
                  </a:lnTo>
                  <a:lnTo>
                    <a:pt x="1484" y="1191"/>
                  </a:lnTo>
                  <a:lnTo>
                    <a:pt x="1468" y="1186"/>
                  </a:lnTo>
                  <a:lnTo>
                    <a:pt x="1480" y="1180"/>
                  </a:lnTo>
                  <a:lnTo>
                    <a:pt x="1503" y="1194"/>
                  </a:lnTo>
                  <a:lnTo>
                    <a:pt x="1517" y="1194"/>
                  </a:lnTo>
                  <a:lnTo>
                    <a:pt x="1522" y="1186"/>
                  </a:lnTo>
                  <a:lnTo>
                    <a:pt x="1512" y="1175"/>
                  </a:lnTo>
                  <a:lnTo>
                    <a:pt x="1514" y="1170"/>
                  </a:lnTo>
                  <a:lnTo>
                    <a:pt x="1518" y="1159"/>
                  </a:lnTo>
                  <a:lnTo>
                    <a:pt x="1528" y="1156"/>
                  </a:lnTo>
                  <a:lnTo>
                    <a:pt x="1534" y="1146"/>
                  </a:lnTo>
                  <a:lnTo>
                    <a:pt x="1526" y="1130"/>
                  </a:lnTo>
                  <a:lnTo>
                    <a:pt x="1508" y="1109"/>
                  </a:lnTo>
                  <a:lnTo>
                    <a:pt x="1498" y="1104"/>
                  </a:lnTo>
                  <a:lnTo>
                    <a:pt x="1491" y="1097"/>
                  </a:lnTo>
                  <a:lnTo>
                    <a:pt x="1479" y="1099"/>
                  </a:lnTo>
                  <a:lnTo>
                    <a:pt x="1468" y="1095"/>
                  </a:lnTo>
                  <a:lnTo>
                    <a:pt x="1452" y="1097"/>
                  </a:lnTo>
                  <a:lnTo>
                    <a:pt x="1431" y="1109"/>
                  </a:lnTo>
                  <a:lnTo>
                    <a:pt x="1436" y="1078"/>
                  </a:lnTo>
                  <a:lnTo>
                    <a:pt x="1446" y="1065"/>
                  </a:lnTo>
                  <a:lnTo>
                    <a:pt x="1446" y="1055"/>
                  </a:lnTo>
                  <a:lnTo>
                    <a:pt x="1434" y="1054"/>
                  </a:lnTo>
                  <a:lnTo>
                    <a:pt x="1428" y="1061"/>
                  </a:lnTo>
                  <a:lnTo>
                    <a:pt x="1397" y="1066"/>
                  </a:lnTo>
                  <a:lnTo>
                    <a:pt x="1384" y="1065"/>
                  </a:lnTo>
                  <a:lnTo>
                    <a:pt x="1392" y="1058"/>
                  </a:lnTo>
                  <a:lnTo>
                    <a:pt x="1381" y="1054"/>
                  </a:lnTo>
                  <a:lnTo>
                    <a:pt x="1385" y="1049"/>
                  </a:lnTo>
                  <a:lnTo>
                    <a:pt x="1398" y="1047"/>
                  </a:lnTo>
                  <a:lnTo>
                    <a:pt x="1398" y="1038"/>
                  </a:lnTo>
                  <a:lnTo>
                    <a:pt x="1383" y="1003"/>
                  </a:lnTo>
                  <a:lnTo>
                    <a:pt x="1374" y="991"/>
                  </a:lnTo>
                  <a:lnTo>
                    <a:pt x="1369" y="986"/>
                  </a:lnTo>
                  <a:lnTo>
                    <a:pt x="1361" y="980"/>
                  </a:lnTo>
                  <a:lnTo>
                    <a:pt x="1339" y="984"/>
                  </a:lnTo>
                  <a:lnTo>
                    <a:pt x="1335" y="978"/>
                  </a:lnTo>
                  <a:lnTo>
                    <a:pt x="1337" y="969"/>
                  </a:lnTo>
                  <a:lnTo>
                    <a:pt x="1341" y="963"/>
                  </a:lnTo>
                  <a:lnTo>
                    <a:pt x="1342" y="949"/>
                  </a:lnTo>
                  <a:lnTo>
                    <a:pt x="1323" y="954"/>
                  </a:lnTo>
                  <a:lnTo>
                    <a:pt x="1303" y="955"/>
                  </a:lnTo>
                  <a:lnTo>
                    <a:pt x="1290" y="970"/>
                  </a:lnTo>
                  <a:lnTo>
                    <a:pt x="1284" y="959"/>
                  </a:lnTo>
                  <a:lnTo>
                    <a:pt x="1274" y="955"/>
                  </a:lnTo>
                  <a:lnTo>
                    <a:pt x="1275" y="945"/>
                  </a:lnTo>
                  <a:lnTo>
                    <a:pt x="1285" y="939"/>
                  </a:lnTo>
                  <a:lnTo>
                    <a:pt x="1278" y="923"/>
                  </a:lnTo>
                  <a:lnTo>
                    <a:pt x="1259" y="928"/>
                  </a:lnTo>
                  <a:lnTo>
                    <a:pt x="1246" y="928"/>
                  </a:lnTo>
                  <a:lnTo>
                    <a:pt x="1241" y="922"/>
                  </a:lnTo>
                  <a:lnTo>
                    <a:pt x="1247" y="911"/>
                  </a:lnTo>
                  <a:lnTo>
                    <a:pt x="1251" y="900"/>
                  </a:lnTo>
                  <a:lnTo>
                    <a:pt x="1241" y="894"/>
                  </a:lnTo>
                  <a:lnTo>
                    <a:pt x="1215" y="891"/>
                  </a:lnTo>
                  <a:lnTo>
                    <a:pt x="1181" y="881"/>
                  </a:lnTo>
                  <a:lnTo>
                    <a:pt x="1169" y="875"/>
                  </a:lnTo>
                  <a:lnTo>
                    <a:pt x="1163" y="866"/>
                  </a:lnTo>
                  <a:lnTo>
                    <a:pt x="1180" y="866"/>
                  </a:lnTo>
                  <a:lnTo>
                    <a:pt x="1180" y="856"/>
                  </a:lnTo>
                  <a:lnTo>
                    <a:pt x="1197" y="855"/>
                  </a:lnTo>
                  <a:lnTo>
                    <a:pt x="1189" y="848"/>
                  </a:lnTo>
                  <a:lnTo>
                    <a:pt x="1190" y="843"/>
                  </a:lnTo>
                  <a:lnTo>
                    <a:pt x="1173" y="825"/>
                  </a:lnTo>
                  <a:lnTo>
                    <a:pt x="1174" y="815"/>
                  </a:lnTo>
                  <a:lnTo>
                    <a:pt x="1192" y="817"/>
                  </a:lnTo>
                  <a:lnTo>
                    <a:pt x="1195" y="810"/>
                  </a:lnTo>
                  <a:lnTo>
                    <a:pt x="1184" y="800"/>
                  </a:lnTo>
                  <a:lnTo>
                    <a:pt x="1168" y="789"/>
                  </a:lnTo>
                  <a:lnTo>
                    <a:pt x="1153" y="791"/>
                  </a:lnTo>
                  <a:lnTo>
                    <a:pt x="1152" y="782"/>
                  </a:lnTo>
                  <a:lnTo>
                    <a:pt x="1167" y="778"/>
                  </a:lnTo>
                  <a:lnTo>
                    <a:pt x="1171" y="782"/>
                  </a:lnTo>
                  <a:lnTo>
                    <a:pt x="1180" y="780"/>
                  </a:lnTo>
                  <a:lnTo>
                    <a:pt x="1179" y="767"/>
                  </a:lnTo>
                  <a:lnTo>
                    <a:pt x="1212" y="788"/>
                  </a:lnTo>
                  <a:lnTo>
                    <a:pt x="1226" y="787"/>
                  </a:lnTo>
                  <a:lnTo>
                    <a:pt x="1242" y="780"/>
                  </a:lnTo>
                  <a:lnTo>
                    <a:pt x="1257" y="786"/>
                  </a:lnTo>
                  <a:lnTo>
                    <a:pt x="1262" y="777"/>
                  </a:lnTo>
                  <a:lnTo>
                    <a:pt x="1262" y="769"/>
                  </a:lnTo>
                  <a:lnTo>
                    <a:pt x="1248" y="755"/>
                  </a:lnTo>
                  <a:lnTo>
                    <a:pt x="1231" y="744"/>
                  </a:lnTo>
                  <a:lnTo>
                    <a:pt x="1212" y="742"/>
                  </a:lnTo>
                  <a:lnTo>
                    <a:pt x="1192" y="743"/>
                  </a:lnTo>
                  <a:lnTo>
                    <a:pt x="1175" y="733"/>
                  </a:lnTo>
                  <a:lnTo>
                    <a:pt x="1170" y="745"/>
                  </a:lnTo>
                  <a:lnTo>
                    <a:pt x="1156" y="728"/>
                  </a:lnTo>
                  <a:lnTo>
                    <a:pt x="1143" y="721"/>
                  </a:lnTo>
                  <a:lnTo>
                    <a:pt x="1136" y="728"/>
                  </a:lnTo>
                  <a:lnTo>
                    <a:pt x="1146" y="711"/>
                  </a:lnTo>
                  <a:lnTo>
                    <a:pt x="1167" y="714"/>
                  </a:lnTo>
                  <a:lnTo>
                    <a:pt x="1179" y="706"/>
                  </a:lnTo>
                  <a:lnTo>
                    <a:pt x="1186" y="694"/>
                  </a:lnTo>
                  <a:lnTo>
                    <a:pt x="1202" y="691"/>
                  </a:lnTo>
                  <a:lnTo>
                    <a:pt x="1221" y="700"/>
                  </a:lnTo>
                  <a:lnTo>
                    <a:pt x="1230" y="683"/>
                  </a:lnTo>
                  <a:lnTo>
                    <a:pt x="1224" y="670"/>
                  </a:lnTo>
                  <a:lnTo>
                    <a:pt x="1190" y="621"/>
                  </a:lnTo>
                  <a:lnTo>
                    <a:pt x="1171" y="612"/>
                  </a:lnTo>
                  <a:lnTo>
                    <a:pt x="1164" y="627"/>
                  </a:lnTo>
                  <a:lnTo>
                    <a:pt x="1167" y="640"/>
                  </a:lnTo>
                  <a:lnTo>
                    <a:pt x="1151" y="653"/>
                  </a:lnTo>
                  <a:lnTo>
                    <a:pt x="1143" y="666"/>
                  </a:lnTo>
                  <a:lnTo>
                    <a:pt x="1126" y="665"/>
                  </a:lnTo>
                  <a:lnTo>
                    <a:pt x="1143" y="640"/>
                  </a:lnTo>
                  <a:lnTo>
                    <a:pt x="1143" y="630"/>
                  </a:lnTo>
                  <a:lnTo>
                    <a:pt x="1109" y="632"/>
                  </a:lnTo>
                  <a:lnTo>
                    <a:pt x="1097" y="639"/>
                  </a:lnTo>
                  <a:lnTo>
                    <a:pt x="1092" y="632"/>
                  </a:lnTo>
                  <a:lnTo>
                    <a:pt x="1107" y="620"/>
                  </a:lnTo>
                  <a:lnTo>
                    <a:pt x="1136" y="609"/>
                  </a:lnTo>
                  <a:lnTo>
                    <a:pt x="1143" y="587"/>
                  </a:lnTo>
                  <a:lnTo>
                    <a:pt x="1153" y="599"/>
                  </a:lnTo>
                  <a:lnTo>
                    <a:pt x="1156" y="587"/>
                  </a:lnTo>
                  <a:lnTo>
                    <a:pt x="1154" y="566"/>
                  </a:lnTo>
                  <a:lnTo>
                    <a:pt x="1121" y="551"/>
                  </a:lnTo>
                  <a:lnTo>
                    <a:pt x="1110" y="543"/>
                  </a:lnTo>
                  <a:lnTo>
                    <a:pt x="1098" y="539"/>
                  </a:lnTo>
                  <a:lnTo>
                    <a:pt x="1079" y="545"/>
                  </a:lnTo>
                  <a:lnTo>
                    <a:pt x="1067" y="562"/>
                  </a:lnTo>
                  <a:lnTo>
                    <a:pt x="1062" y="566"/>
                  </a:lnTo>
                  <a:lnTo>
                    <a:pt x="1051" y="580"/>
                  </a:lnTo>
                  <a:lnTo>
                    <a:pt x="1051" y="573"/>
                  </a:lnTo>
                  <a:lnTo>
                    <a:pt x="1057" y="558"/>
                  </a:lnTo>
                  <a:lnTo>
                    <a:pt x="1070" y="545"/>
                  </a:lnTo>
                  <a:lnTo>
                    <a:pt x="1078" y="525"/>
                  </a:lnTo>
                  <a:lnTo>
                    <a:pt x="1069" y="528"/>
                  </a:lnTo>
                  <a:lnTo>
                    <a:pt x="1058" y="538"/>
                  </a:lnTo>
                  <a:lnTo>
                    <a:pt x="1045" y="543"/>
                  </a:lnTo>
                  <a:lnTo>
                    <a:pt x="1028" y="558"/>
                  </a:lnTo>
                  <a:lnTo>
                    <a:pt x="1028" y="547"/>
                  </a:lnTo>
                  <a:lnTo>
                    <a:pt x="1035" y="534"/>
                  </a:lnTo>
                  <a:lnTo>
                    <a:pt x="1043" y="511"/>
                  </a:lnTo>
                  <a:lnTo>
                    <a:pt x="1040" y="493"/>
                  </a:lnTo>
                  <a:lnTo>
                    <a:pt x="1029" y="490"/>
                  </a:lnTo>
                  <a:lnTo>
                    <a:pt x="1014" y="504"/>
                  </a:lnTo>
                  <a:lnTo>
                    <a:pt x="998" y="508"/>
                  </a:lnTo>
                  <a:lnTo>
                    <a:pt x="991" y="497"/>
                  </a:lnTo>
                  <a:lnTo>
                    <a:pt x="962" y="490"/>
                  </a:lnTo>
                  <a:lnTo>
                    <a:pt x="990" y="484"/>
                  </a:lnTo>
                  <a:lnTo>
                    <a:pt x="1004" y="486"/>
                  </a:lnTo>
                  <a:lnTo>
                    <a:pt x="1012" y="475"/>
                  </a:lnTo>
                  <a:lnTo>
                    <a:pt x="1017" y="462"/>
                  </a:lnTo>
                  <a:lnTo>
                    <a:pt x="1012" y="440"/>
                  </a:lnTo>
                  <a:lnTo>
                    <a:pt x="998" y="418"/>
                  </a:lnTo>
                  <a:lnTo>
                    <a:pt x="958" y="399"/>
                  </a:lnTo>
                  <a:lnTo>
                    <a:pt x="938" y="381"/>
                  </a:lnTo>
                  <a:lnTo>
                    <a:pt x="937" y="382"/>
                  </a:lnTo>
                  <a:lnTo>
                    <a:pt x="934" y="398"/>
                  </a:lnTo>
                  <a:lnTo>
                    <a:pt x="921" y="412"/>
                  </a:lnTo>
                  <a:lnTo>
                    <a:pt x="908" y="406"/>
                  </a:lnTo>
                  <a:lnTo>
                    <a:pt x="896" y="410"/>
                  </a:lnTo>
                  <a:lnTo>
                    <a:pt x="902" y="439"/>
                  </a:lnTo>
                  <a:lnTo>
                    <a:pt x="899" y="449"/>
                  </a:lnTo>
                  <a:lnTo>
                    <a:pt x="899" y="440"/>
                  </a:lnTo>
                  <a:lnTo>
                    <a:pt x="887" y="443"/>
                  </a:lnTo>
                  <a:lnTo>
                    <a:pt x="886" y="438"/>
                  </a:lnTo>
                  <a:lnTo>
                    <a:pt x="879" y="428"/>
                  </a:lnTo>
                  <a:lnTo>
                    <a:pt x="881" y="406"/>
                  </a:lnTo>
                  <a:lnTo>
                    <a:pt x="870" y="404"/>
                  </a:lnTo>
                  <a:lnTo>
                    <a:pt x="857" y="423"/>
                  </a:lnTo>
                  <a:lnTo>
                    <a:pt x="869" y="395"/>
                  </a:lnTo>
                  <a:lnTo>
                    <a:pt x="886" y="372"/>
                  </a:lnTo>
                  <a:lnTo>
                    <a:pt x="884" y="366"/>
                  </a:lnTo>
                  <a:lnTo>
                    <a:pt x="857" y="373"/>
                  </a:lnTo>
                  <a:lnTo>
                    <a:pt x="842" y="372"/>
                  </a:lnTo>
                  <a:lnTo>
                    <a:pt x="827" y="393"/>
                  </a:lnTo>
                  <a:lnTo>
                    <a:pt x="820" y="398"/>
                  </a:lnTo>
                  <a:lnTo>
                    <a:pt x="820" y="379"/>
                  </a:lnTo>
                  <a:lnTo>
                    <a:pt x="805" y="388"/>
                  </a:lnTo>
                  <a:lnTo>
                    <a:pt x="823" y="370"/>
                  </a:lnTo>
                  <a:lnTo>
                    <a:pt x="838" y="359"/>
                  </a:lnTo>
                  <a:lnTo>
                    <a:pt x="846" y="345"/>
                  </a:lnTo>
                  <a:lnTo>
                    <a:pt x="842" y="323"/>
                  </a:lnTo>
                  <a:lnTo>
                    <a:pt x="821" y="317"/>
                  </a:lnTo>
                  <a:lnTo>
                    <a:pt x="802" y="318"/>
                  </a:lnTo>
                  <a:lnTo>
                    <a:pt x="796" y="311"/>
                  </a:lnTo>
                  <a:lnTo>
                    <a:pt x="807" y="295"/>
                  </a:lnTo>
                  <a:lnTo>
                    <a:pt x="804" y="279"/>
                  </a:lnTo>
                  <a:lnTo>
                    <a:pt x="794" y="256"/>
                  </a:lnTo>
                  <a:lnTo>
                    <a:pt x="785" y="250"/>
                  </a:lnTo>
                  <a:lnTo>
                    <a:pt x="788" y="242"/>
                  </a:lnTo>
                  <a:lnTo>
                    <a:pt x="769" y="232"/>
                  </a:lnTo>
                  <a:lnTo>
                    <a:pt x="748" y="231"/>
                  </a:lnTo>
                  <a:lnTo>
                    <a:pt x="692" y="203"/>
                  </a:lnTo>
                  <a:lnTo>
                    <a:pt x="665" y="200"/>
                  </a:lnTo>
                  <a:lnTo>
                    <a:pt x="637" y="214"/>
                  </a:lnTo>
                  <a:lnTo>
                    <a:pt x="614" y="237"/>
                  </a:lnTo>
                  <a:lnTo>
                    <a:pt x="613" y="257"/>
                  </a:lnTo>
                  <a:lnTo>
                    <a:pt x="627" y="271"/>
                  </a:lnTo>
                  <a:lnTo>
                    <a:pt x="616" y="276"/>
                  </a:lnTo>
                  <a:lnTo>
                    <a:pt x="599" y="276"/>
                  </a:lnTo>
                  <a:lnTo>
                    <a:pt x="590" y="290"/>
                  </a:lnTo>
                  <a:lnTo>
                    <a:pt x="571" y="265"/>
                  </a:lnTo>
                  <a:lnTo>
                    <a:pt x="559" y="279"/>
                  </a:lnTo>
                  <a:lnTo>
                    <a:pt x="549" y="275"/>
                  </a:lnTo>
                  <a:lnTo>
                    <a:pt x="549" y="259"/>
                  </a:lnTo>
                  <a:lnTo>
                    <a:pt x="547" y="243"/>
                  </a:lnTo>
                  <a:lnTo>
                    <a:pt x="535" y="267"/>
                  </a:lnTo>
                  <a:lnTo>
                    <a:pt x="535" y="273"/>
                  </a:lnTo>
                  <a:lnTo>
                    <a:pt x="531" y="297"/>
                  </a:lnTo>
                  <a:lnTo>
                    <a:pt x="521" y="294"/>
                  </a:lnTo>
                  <a:lnTo>
                    <a:pt x="518" y="311"/>
                  </a:lnTo>
                  <a:lnTo>
                    <a:pt x="505" y="333"/>
                  </a:lnTo>
                  <a:lnTo>
                    <a:pt x="489" y="345"/>
                  </a:lnTo>
                  <a:lnTo>
                    <a:pt x="491" y="336"/>
                  </a:lnTo>
                  <a:lnTo>
                    <a:pt x="485" y="325"/>
                  </a:lnTo>
                  <a:lnTo>
                    <a:pt x="489" y="314"/>
                  </a:lnTo>
                  <a:lnTo>
                    <a:pt x="503" y="318"/>
                  </a:lnTo>
                  <a:lnTo>
                    <a:pt x="505" y="314"/>
                  </a:lnTo>
                  <a:lnTo>
                    <a:pt x="497" y="301"/>
                  </a:lnTo>
                  <a:lnTo>
                    <a:pt x="491" y="303"/>
                  </a:lnTo>
                  <a:lnTo>
                    <a:pt x="498" y="279"/>
                  </a:lnTo>
                  <a:lnTo>
                    <a:pt x="504" y="265"/>
                  </a:lnTo>
                  <a:lnTo>
                    <a:pt x="513" y="222"/>
                  </a:lnTo>
                  <a:lnTo>
                    <a:pt x="519" y="204"/>
                  </a:lnTo>
                  <a:lnTo>
                    <a:pt x="504" y="189"/>
                  </a:lnTo>
                  <a:lnTo>
                    <a:pt x="496" y="170"/>
                  </a:lnTo>
                  <a:lnTo>
                    <a:pt x="494" y="161"/>
                  </a:lnTo>
                  <a:lnTo>
                    <a:pt x="504" y="154"/>
                  </a:lnTo>
                  <a:lnTo>
                    <a:pt x="505" y="142"/>
                  </a:lnTo>
                  <a:lnTo>
                    <a:pt x="498" y="129"/>
                  </a:lnTo>
                  <a:lnTo>
                    <a:pt x="482" y="117"/>
                  </a:lnTo>
                  <a:lnTo>
                    <a:pt x="461" y="111"/>
                  </a:lnTo>
                  <a:lnTo>
                    <a:pt x="475" y="95"/>
                  </a:lnTo>
                  <a:lnTo>
                    <a:pt x="470" y="45"/>
                  </a:lnTo>
                  <a:lnTo>
                    <a:pt x="461" y="32"/>
                  </a:lnTo>
                  <a:lnTo>
                    <a:pt x="457" y="21"/>
                  </a:lnTo>
                  <a:lnTo>
                    <a:pt x="407" y="24"/>
                  </a:lnTo>
                  <a:lnTo>
                    <a:pt x="391" y="23"/>
                  </a:lnTo>
                  <a:lnTo>
                    <a:pt x="380" y="32"/>
                  </a:lnTo>
                  <a:lnTo>
                    <a:pt x="367" y="35"/>
                  </a:lnTo>
                  <a:lnTo>
                    <a:pt x="349" y="48"/>
                  </a:lnTo>
                  <a:lnTo>
                    <a:pt x="330" y="66"/>
                  </a:lnTo>
                  <a:lnTo>
                    <a:pt x="346" y="81"/>
                  </a:lnTo>
                  <a:lnTo>
                    <a:pt x="342" y="100"/>
                  </a:lnTo>
                  <a:lnTo>
                    <a:pt x="338" y="89"/>
                  </a:lnTo>
                  <a:lnTo>
                    <a:pt x="331" y="77"/>
                  </a:lnTo>
                  <a:lnTo>
                    <a:pt x="316" y="70"/>
                  </a:lnTo>
                  <a:lnTo>
                    <a:pt x="298" y="78"/>
                  </a:lnTo>
                  <a:lnTo>
                    <a:pt x="297" y="89"/>
                  </a:lnTo>
                  <a:lnTo>
                    <a:pt x="305" y="114"/>
                  </a:lnTo>
                  <a:lnTo>
                    <a:pt x="294" y="109"/>
                  </a:lnTo>
                  <a:lnTo>
                    <a:pt x="282" y="89"/>
                  </a:lnTo>
                  <a:lnTo>
                    <a:pt x="270" y="94"/>
                  </a:lnTo>
                  <a:lnTo>
                    <a:pt x="265" y="110"/>
                  </a:lnTo>
                  <a:lnTo>
                    <a:pt x="277" y="126"/>
                  </a:lnTo>
                  <a:lnTo>
                    <a:pt x="333" y="148"/>
                  </a:lnTo>
                  <a:lnTo>
                    <a:pt x="332" y="154"/>
                  </a:lnTo>
                  <a:lnTo>
                    <a:pt x="315" y="151"/>
                  </a:lnTo>
                  <a:lnTo>
                    <a:pt x="259" y="133"/>
                  </a:lnTo>
                  <a:lnTo>
                    <a:pt x="256" y="142"/>
                  </a:lnTo>
                  <a:lnTo>
                    <a:pt x="250" y="139"/>
                  </a:lnTo>
                  <a:lnTo>
                    <a:pt x="244" y="143"/>
                  </a:lnTo>
                  <a:lnTo>
                    <a:pt x="254" y="151"/>
                  </a:lnTo>
                  <a:lnTo>
                    <a:pt x="269" y="155"/>
                  </a:lnTo>
                  <a:lnTo>
                    <a:pt x="286" y="171"/>
                  </a:lnTo>
                  <a:lnTo>
                    <a:pt x="303" y="179"/>
                  </a:lnTo>
                  <a:lnTo>
                    <a:pt x="322" y="198"/>
                  </a:lnTo>
                  <a:lnTo>
                    <a:pt x="311" y="199"/>
                  </a:lnTo>
                  <a:lnTo>
                    <a:pt x="272" y="170"/>
                  </a:lnTo>
                  <a:lnTo>
                    <a:pt x="249" y="165"/>
                  </a:lnTo>
                  <a:lnTo>
                    <a:pt x="237" y="165"/>
                  </a:lnTo>
                  <a:lnTo>
                    <a:pt x="232" y="175"/>
                  </a:lnTo>
                  <a:lnTo>
                    <a:pt x="233" y="204"/>
                  </a:lnTo>
                  <a:lnTo>
                    <a:pt x="242" y="229"/>
                  </a:lnTo>
                  <a:lnTo>
                    <a:pt x="237" y="238"/>
                  </a:lnTo>
                  <a:lnTo>
                    <a:pt x="243" y="255"/>
                  </a:lnTo>
                  <a:lnTo>
                    <a:pt x="261" y="266"/>
                  </a:lnTo>
                  <a:lnTo>
                    <a:pt x="271" y="265"/>
                  </a:lnTo>
                  <a:lnTo>
                    <a:pt x="277" y="260"/>
                  </a:lnTo>
                  <a:lnTo>
                    <a:pt x="281" y="264"/>
                  </a:lnTo>
                  <a:lnTo>
                    <a:pt x="275" y="283"/>
                  </a:lnTo>
                  <a:lnTo>
                    <a:pt x="265" y="293"/>
                  </a:lnTo>
                  <a:lnTo>
                    <a:pt x="248" y="289"/>
                  </a:lnTo>
                  <a:lnTo>
                    <a:pt x="243" y="303"/>
                  </a:lnTo>
                  <a:lnTo>
                    <a:pt x="242" y="314"/>
                  </a:lnTo>
                  <a:lnTo>
                    <a:pt x="220" y="332"/>
                  </a:lnTo>
                  <a:lnTo>
                    <a:pt x="224" y="342"/>
                  </a:lnTo>
                  <a:lnTo>
                    <a:pt x="239" y="353"/>
                  </a:lnTo>
                  <a:lnTo>
                    <a:pt x="239" y="368"/>
                  </a:lnTo>
                  <a:lnTo>
                    <a:pt x="253" y="386"/>
                  </a:lnTo>
                  <a:lnTo>
                    <a:pt x="272" y="393"/>
                  </a:lnTo>
                  <a:lnTo>
                    <a:pt x="287" y="393"/>
                  </a:lnTo>
                  <a:lnTo>
                    <a:pt x="289" y="406"/>
                  </a:lnTo>
                  <a:lnTo>
                    <a:pt x="286" y="427"/>
                  </a:lnTo>
                  <a:lnTo>
                    <a:pt x="286" y="433"/>
                  </a:lnTo>
                  <a:lnTo>
                    <a:pt x="282" y="440"/>
                  </a:lnTo>
                  <a:lnTo>
                    <a:pt x="283" y="456"/>
                  </a:lnTo>
                  <a:lnTo>
                    <a:pt x="282" y="470"/>
                  </a:lnTo>
                  <a:lnTo>
                    <a:pt x="281" y="488"/>
                  </a:lnTo>
                  <a:lnTo>
                    <a:pt x="274" y="509"/>
                  </a:lnTo>
                  <a:lnTo>
                    <a:pt x="267" y="503"/>
                  </a:lnTo>
                  <a:lnTo>
                    <a:pt x="270" y="484"/>
                  </a:lnTo>
                  <a:lnTo>
                    <a:pt x="274" y="476"/>
                  </a:lnTo>
                  <a:lnTo>
                    <a:pt x="270" y="470"/>
                  </a:lnTo>
                  <a:lnTo>
                    <a:pt x="264" y="473"/>
                  </a:lnTo>
                  <a:lnTo>
                    <a:pt x="248" y="472"/>
                  </a:lnTo>
                  <a:lnTo>
                    <a:pt x="236" y="476"/>
                  </a:lnTo>
                  <a:lnTo>
                    <a:pt x="221" y="482"/>
                  </a:lnTo>
                  <a:lnTo>
                    <a:pt x="202" y="499"/>
                  </a:lnTo>
                  <a:lnTo>
                    <a:pt x="186" y="497"/>
                  </a:lnTo>
                  <a:lnTo>
                    <a:pt x="210" y="479"/>
                  </a:lnTo>
                  <a:lnTo>
                    <a:pt x="221" y="466"/>
                  </a:lnTo>
                  <a:lnTo>
                    <a:pt x="245" y="461"/>
                  </a:lnTo>
                  <a:lnTo>
                    <a:pt x="250" y="455"/>
                  </a:lnTo>
                  <a:lnTo>
                    <a:pt x="260" y="450"/>
                  </a:lnTo>
                  <a:lnTo>
                    <a:pt x="274" y="453"/>
                  </a:lnTo>
                  <a:lnTo>
                    <a:pt x="274" y="445"/>
                  </a:lnTo>
                  <a:lnTo>
                    <a:pt x="270" y="432"/>
                  </a:lnTo>
                  <a:lnTo>
                    <a:pt x="266" y="423"/>
                  </a:lnTo>
                  <a:lnTo>
                    <a:pt x="249" y="418"/>
                  </a:lnTo>
                  <a:lnTo>
                    <a:pt x="200" y="350"/>
                  </a:lnTo>
                  <a:lnTo>
                    <a:pt x="191" y="323"/>
                  </a:lnTo>
                  <a:lnTo>
                    <a:pt x="192" y="295"/>
                  </a:lnTo>
                  <a:lnTo>
                    <a:pt x="202" y="266"/>
                  </a:lnTo>
                  <a:lnTo>
                    <a:pt x="193" y="244"/>
                  </a:lnTo>
                  <a:lnTo>
                    <a:pt x="181" y="222"/>
                  </a:lnTo>
                  <a:lnTo>
                    <a:pt x="182" y="192"/>
                  </a:lnTo>
                  <a:lnTo>
                    <a:pt x="202" y="149"/>
                  </a:lnTo>
                  <a:lnTo>
                    <a:pt x="206" y="120"/>
                  </a:lnTo>
                  <a:lnTo>
                    <a:pt x="217" y="99"/>
                  </a:lnTo>
                  <a:lnTo>
                    <a:pt x="230" y="83"/>
                  </a:lnTo>
                  <a:lnTo>
                    <a:pt x="241" y="64"/>
                  </a:lnTo>
                  <a:lnTo>
                    <a:pt x="267" y="37"/>
                  </a:lnTo>
                  <a:lnTo>
                    <a:pt x="277" y="23"/>
                  </a:lnTo>
                  <a:lnTo>
                    <a:pt x="277" y="20"/>
                  </a:lnTo>
                  <a:lnTo>
                    <a:pt x="271" y="15"/>
                  </a:lnTo>
                  <a:lnTo>
                    <a:pt x="263" y="6"/>
                  </a:lnTo>
                  <a:lnTo>
                    <a:pt x="202" y="0"/>
                  </a:lnTo>
                  <a:lnTo>
                    <a:pt x="186" y="1"/>
                  </a:lnTo>
                  <a:lnTo>
                    <a:pt x="143" y="18"/>
                  </a:lnTo>
                  <a:lnTo>
                    <a:pt x="111" y="40"/>
                  </a:lnTo>
                  <a:lnTo>
                    <a:pt x="80" y="73"/>
                  </a:lnTo>
                  <a:lnTo>
                    <a:pt x="73" y="98"/>
                  </a:lnTo>
                  <a:lnTo>
                    <a:pt x="61" y="114"/>
                  </a:lnTo>
                  <a:lnTo>
                    <a:pt x="55" y="118"/>
                  </a:lnTo>
                  <a:lnTo>
                    <a:pt x="49" y="129"/>
                  </a:lnTo>
                  <a:lnTo>
                    <a:pt x="43" y="143"/>
                  </a:lnTo>
                  <a:lnTo>
                    <a:pt x="50" y="157"/>
                  </a:lnTo>
                  <a:lnTo>
                    <a:pt x="38" y="166"/>
                  </a:lnTo>
                  <a:lnTo>
                    <a:pt x="37" y="192"/>
                  </a:lnTo>
                  <a:lnTo>
                    <a:pt x="47" y="198"/>
                  </a:lnTo>
                  <a:lnTo>
                    <a:pt x="28" y="198"/>
                  </a:lnTo>
                  <a:lnTo>
                    <a:pt x="25" y="222"/>
                  </a:lnTo>
                  <a:lnTo>
                    <a:pt x="16" y="228"/>
                  </a:lnTo>
                  <a:lnTo>
                    <a:pt x="15" y="253"/>
                  </a:lnTo>
                  <a:lnTo>
                    <a:pt x="9" y="265"/>
                  </a:lnTo>
                  <a:lnTo>
                    <a:pt x="12" y="299"/>
                  </a:lnTo>
                  <a:lnTo>
                    <a:pt x="27" y="300"/>
                  </a:lnTo>
                  <a:lnTo>
                    <a:pt x="17" y="306"/>
                  </a:lnTo>
                  <a:lnTo>
                    <a:pt x="8" y="320"/>
                  </a:lnTo>
                  <a:lnTo>
                    <a:pt x="0" y="336"/>
                  </a:lnTo>
                  <a:lnTo>
                    <a:pt x="8" y="356"/>
                  </a:lnTo>
                  <a:lnTo>
                    <a:pt x="14" y="370"/>
                  </a:lnTo>
                  <a:lnTo>
                    <a:pt x="4" y="388"/>
                  </a:lnTo>
                  <a:lnTo>
                    <a:pt x="4" y="427"/>
                  </a:lnTo>
                  <a:lnTo>
                    <a:pt x="9" y="439"/>
                  </a:lnTo>
                  <a:lnTo>
                    <a:pt x="12" y="445"/>
                  </a:lnTo>
                  <a:lnTo>
                    <a:pt x="61" y="456"/>
                  </a:lnTo>
                  <a:lnTo>
                    <a:pt x="113" y="461"/>
                  </a:lnTo>
                  <a:lnTo>
                    <a:pt x="123" y="475"/>
                  </a:lnTo>
                  <a:lnTo>
                    <a:pt x="141" y="490"/>
                  </a:lnTo>
                  <a:lnTo>
                    <a:pt x="158" y="500"/>
                  </a:lnTo>
                  <a:lnTo>
                    <a:pt x="128" y="511"/>
                  </a:lnTo>
                  <a:lnTo>
                    <a:pt x="104" y="512"/>
                  </a:lnTo>
                  <a:lnTo>
                    <a:pt x="72" y="494"/>
                  </a:lnTo>
                  <a:lnTo>
                    <a:pt x="52" y="493"/>
                  </a:lnTo>
                  <a:lnTo>
                    <a:pt x="36" y="488"/>
                  </a:lnTo>
                  <a:lnTo>
                    <a:pt x="44" y="498"/>
                  </a:lnTo>
                  <a:lnTo>
                    <a:pt x="38" y="516"/>
                  </a:lnTo>
                  <a:lnTo>
                    <a:pt x="48" y="531"/>
                  </a:lnTo>
                  <a:lnTo>
                    <a:pt x="60" y="558"/>
                  </a:lnTo>
                  <a:lnTo>
                    <a:pt x="82" y="583"/>
                  </a:lnTo>
                  <a:lnTo>
                    <a:pt x="115" y="605"/>
                  </a:lnTo>
                  <a:lnTo>
                    <a:pt x="104" y="606"/>
                  </a:lnTo>
                  <a:lnTo>
                    <a:pt x="121" y="614"/>
                  </a:lnTo>
                  <a:lnTo>
                    <a:pt x="123" y="609"/>
                  </a:lnTo>
                  <a:lnTo>
                    <a:pt x="137" y="606"/>
                  </a:lnTo>
                  <a:lnTo>
                    <a:pt x="164" y="612"/>
                  </a:lnTo>
                  <a:lnTo>
                    <a:pt x="182" y="608"/>
                  </a:lnTo>
                  <a:lnTo>
                    <a:pt x="189" y="587"/>
                  </a:lnTo>
                  <a:lnTo>
                    <a:pt x="192" y="616"/>
                  </a:lnTo>
                  <a:lnTo>
                    <a:pt x="203" y="636"/>
                  </a:lnTo>
                  <a:lnTo>
                    <a:pt x="221" y="653"/>
                  </a:lnTo>
                  <a:lnTo>
                    <a:pt x="245" y="660"/>
                  </a:lnTo>
                  <a:lnTo>
                    <a:pt x="258" y="660"/>
                  </a:lnTo>
                  <a:lnTo>
                    <a:pt x="243" y="651"/>
                  </a:lnTo>
                  <a:lnTo>
                    <a:pt x="258" y="648"/>
                  </a:lnTo>
                  <a:lnTo>
                    <a:pt x="285" y="659"/>
                  </a:lnTo>
                  <a:lnTo>
                    <a:pt x="335" y="666"/>
                  </a:lnTo>
                  <a:lnTo>
                    <a:pt x="349" y="673"/>
                  </a:lnTo>
                  <a:lnTo>
                    <a:pt x="350" y="667"/>
                  </a:lnTo>
                  <a:lnTo>
                    <a:pt x="374" y="658"/>
                  </a:lnTo>
                  <a:lnTo>
                    <a:pt x="408" y="680"/>
                  </a:lnTo>
                  <a:lnTo>
                    <a:pt x="422" y="681"/>
                  </a:lnTo>
                  <a:lnTo>
                    <a:pt x="425" y="686"/>
                  </a:lnTo>
                  <a:lnTo>
                    <a:pt x="430" y="678"/>
                  </a:lnTo>
                  <a:lnTo>
                    <a:pt x="428" y="681"/>
                  </a:lnTo>
                  <a:lnTo>
                    <a:pt x="436" y="687"/>
                  </a:lnTo>
                  <a:lnTo>
                    <a:pt x="443" y="671"/>
                  </a:lnTo>
                  <a:lnTo>
                    <a:pt x="455" y="665"/>
                  </a:lnTo>
                  <a:lnTo>
                    <a:pt x="470" y="673"/>
                  </a:lnTo>
                  <a:lnTo>
                    <a:pt x="482" y="695"/>
                  </a:lnTo>
                  <a:lnTo>
                    <a:pt x="492" y="695"/>
                  </a:lnTo>
                  <a:lnTo>
                    <a:pt x="487" y="682"/>
                  </a:lnTo>
                  <a:lnTo>
                    <a:pt x="469" y="659"/>
                  </a:lnTo>
                  <a:lnTo>
                    <a:pt x="448" y="651"/>
                  </a:lnTo>
                  <a:lnTo>
                    <a:pt x="452" y="638"/>
                  </a:lnTo>
                  <a:lnTo>
                    <a:pt x="502" y="654"/>
                  </a:lnTo>
                  <a:lnTo>
                    <a:pt x="515" y="661"/>
                  </a:lnTo>
                  <a:lnTo>
                    <a:pt x="529" y="655"/>
                  </a:lnTo>
                  <a:lnTo>
                    <a:pt x="533" y="661"/>
                  </a:lnTo>
                  <a:lnTo>
                    <a:pt x="541" y="660"/>
                  </a:lnTo>
                  <a:lnTo>
                    <a:pt x="552" y="684"/>
                  </a:lnTo>
                  <a:lnTo>
                    <a:pt x="579" y="676"/>
                  </a:lnTo>
                  <a:lnTo>
                    <a:pt x="601" y="675"/>
                  </a:lnTo>
                  <a:lnTo>
                    <a:pt x="608" y="664"/>
                  </a:lnTo>
                  <a:lnTo>
                    <a:pt x="602" y="638"/>
                  </a:lnTo>
                  <a:lnTo>
                    <a:pt x="588" y="605"/>
                  </a:lnTo>
                  <a:lnTo>
                    <a:pt x="574" y="605"/>
                  </a:lnTo>
                  <a:lnTo>
                    <a:pt x="564" y="599"/>
                  </a:lnTo>
                  <a:lnTo>
                    <a:pt x="576" y="588"/>
                  </a:lnTo>
                  <a:lnTo>
                    <a:pt x="602" y="595"/>
                  </a:lnTo>
                  <a:lnTo>
                    <a:pt x="635" y="628"/>
                  </a:lnTo>
                  <a:lnTo>
                    <a:pt x="640" y="619"/>
                  </a:lnTo>
                  <a:lnTo>
                    <a:pt x="652" y="627"/>
                  </a:lnTo>
                  <a:lnTo>
                    <a:pt x="664" y="623"/>
                  </a:lnTo>
                  <a:lnTo>
                    <a:pt x="666" y="686"/>
                  </a:lnTo>
                  <a:lnTo>
                    <a:pt x="674" y="694"/>
                  </a:lnTo>
                  <a:lnTo>
                    <a:pt x="682" y="678"/>
                  </a:lnTo>
                  <a:lnTo>
                    <a:pt x="691" y="686"/>
                  </a:lnTo>
                  <a:lnTo>
                    <a:pt x="703" y="686"/>
                  </a:lnTo>
                  <a:lnTo>
                    <a:pt x="708" y="692"/>
                  </a:lnTo>
                  <a:lnTo>
                    <a:pt x="705" y="704"/>
                  </a:lnTo>
                  <a:lnTo>
                    <a:pt x="694" y="714"/>
                  </a:lnTo>
                  <a:lnTo>
                    <a:pt x="705" y="715"/>
                  </a:lnTo>
                  <a:lnTo>
                    <a:pt x="716" y="722"/>
                  </a:lnTo>
                  <a:lnTo>
                    <a:pt x="729" y="736"/>
                  </a:lnTo>
                  <a:lnTo>
                    <a:pt x="764" y="769"/>
                  </a:lnTo>
                  <a:lnTo>
                    <a:pt x="770" y="791"/>
                  </a:lnTo>
                  <a:lnTo>
                    <a:pt x="751" y="808"/>
                  </a:lnTo>
                  <a:lnTo>
                    <a:pt x="730" y="803"/>
                  </a:lnTo>
                  <a:lnTo>
                    <a:pt x="716" y="803"/>
                  </a:lnTo>
                  <a:lnTo>
                    <a:pt x="721" y="827"/>
                  </a:lnTo>
                  <a:lnTo>
                    <a:pt x="720" y="859"/>
                  </a:lnTo>
                  <a:lnTo>
                    <a:pt x="740" y="853"/>
                  </a:lnTo>
                  <a:lnTo>
                    <a:pt x="769" y="832"/>
                  </a:lnTo>
                  <a:lnTo>
                    <a:pt x="775" y="817"/>
                  </a:lnTo>
                  <a:lnTo>
                    <a:pt x="788" y="822"/>
                  </a:lnTo>
                  <a:lnTo>
                    <a:pt x="805" y="809"/>
                  </a:lnTo>
                  <a:lnTo>
                    <a:pt x="824" y="804"/>
                  </a:lnTo>
                  <a:lnTo>
                    <a:pt x="843" y="808"/>
                  </a:lnTo>
                  <a:lnTo>
                    <a:pt x="813" y="817"/>
                  </a:lnTo>
                  <a:lnTo>
                    <a:pt x="818" y="822"/>
                  </a:lnTo>
                  <a:lnTo>
                    <a:pt x="812" y="836"/>
                  </a:lnTo>
                  <a:lnTo>
                    <a:pt x="834" y="864"/>
                  </a:lnTo>
                  <a:lnTo>
                    <a:pt x="847" y="878"/>
                  </a:lnTo>
                  <a:lnTo>
                    <a:pt x="852" y="872"/>
                  </a:lnTo>
                  <a:lnTo>
                    <a:pt x="846" y="860"/>
                  </a:lnTo>
                  <a:lnTo>
                    <a:pt x="847" y="850"/>
                  </a:lnTo>
                  <a:lnTo>
                    <a:pt x="866" y="856"/>
                  </a:lnTo>
                  <a:lnTo>
                    <a:pt x="864" y="892"/>
                  </a:lnTo>
                  <a:lnTo>
                    <a:pt x="870" y="906"/>
                  </a:lnTo>
                  <a:lnTo>
                    <a:pt x="886" y="919"/>
                  </a:lnTo>
                  <a:lnTo>
                    <a:pt x="898" y="911"/>
                  </a:lnTo>
                  <a:lnTo>
                    <a:pt x="913" y="934"/>
                  </a:lnTo>
                  <a:lnTo>
                    <a:pt x="915" y="956"/>
                  </a:lnTo>
                  <a:lnTo>
                    <a:pt x="921" y="974"/>
                  </a:lnTo>
                  <a:lnTo>
                    <a:pt x="927" y="982"/>
                  </a:lnTo>
                  <a:lnTo>
                    <a:pt x="930" y="1005"/>
                  </a:lnTo>
                  <a:lnTo>
                    <a:pt x="937" y="1017"/>
                  </a:lnTo>
                  <a:lnTo>
                    <a:pt x="938" y="1036"/>
                  </a:lnTo>
                  <a:lnTo>
                    <a:pt x="942" y="1052"/>
                  </a:lnTo>
                  <a:lnTo>
                    <a:pt x="948" y="1055"/>
                  </a:lnTo>
                  <a:lnTo>
                    <a:pt x="943" y="1069"/>
                  </a:lnTo>
                  <a:lnTo>
                    <a:pt x="936" y="1080"/>
                  </a:lnTo>
                  <a:lnTo>
                    <a:pt x="923" y="1086"/>
                  </a:lnTo>
                  <a:lnTo>
                    <a:pt x="914" y="1095"/>
                  </a:lnTo>
                  <a:lnTo>
                    <a:pt x="914" y="1130"/>
                  </a:lnTo>
                  <a:lnTo>
                    <a:pt x="910" y="1135"/>
                  </a:lnTo>
                  <a:lnTo>
                    <a:pt x="896" y="1137"/>
                  </a:lnTo>
                  <a:lnTo>
                    <a:pt x="885" y="1154"/>
                  </a:lnTo>
                  <a:lnTo>
                    <a:pt x="869" y="1166"/>
                  </a:lnTo>
                  <a:lnTo>
                    <a:pt x="855" y="1186"/>
                  </a:lnTo>
                  <a:lnTo>
                    <a:pt x="836" y="1204"/>
                  </a:lnTo>
                  <a:lnTo>
                    <a:pt x="838" y="1215"/>
                  </a:lnTo>
                  <a:lnTo>
                    <a:pt x="851" y="1237"/>
                  </a:lnTo>
                  <a:lnTo>
                    <a:pt x="868" y="1253"/>
                  </a:lnTo>
                  <a:lnTo>
                    <a:pt x="873" y="1270"/>
                  </a:lnTo>
                  <a:lnTo>
                    <a:pt x="881" y="1272"/>
                  </a:lnTo>
                  <a:lnTo>
                    <a:pt x="881" y="1297"/>
                  </a:lnTo>
                  <a:lnTo>
                    <a:pt x="863" y="1287"/>
                  </a:lnTo>
                  <a:lnTo>
                    <a:pt x="863" y="1293"/>
                  </a:lnTo>
                  <a:lnTo>
                    <a:pt x="849" y="1286"/>
                  </a:lnTo>
                  <a:lnTo>
                    <a:pt x="846" y="1293"/>
                  </a:lnTo>
                  <a:lnTo>
                    <a:pt x="837" y="1296"/>
                  </a:lnTo>
                  <a:lnTo>
                    <a:pt x="823" y="1305"/>
                  </a:lnTo>
                  <a:lnTo>
                    <a:pt x="798" y="1305"/>
                  </a:lnTo>
                  <a:lnTo>
                    <a:pt x="797" y="1319"/>
                  </a:lnTo>
                  <a:lnTo>
                    <a:pt x="787" y="1322"/>
                  </a:lnTo>
                  <a:lnTo>
                    <a:pt x="770" y="1313"/>
                  </a:lnTo>
                  <a:lnTo>
                    <a:pt x="743" y="1315"/>
                  </a:lnTo>
                  <a:lnTo>
                    <a:pt x="723" y="1307"/>
                  </a:lnTo>
                  <a:lnTo>
                    <a:pt x="709" y="1307"/>
                  </a:lnTo>
                  <a:lnTo>
                    <a:pt x="697" y="1303"/>
                  </a:lnTo>
                  <a:lnTo>
                    <a:pt x="691" y="1297"/>
                  </a:lnTo>
                  <a:lnTo>
                    <a:pt x="680" y="1298"/>
                  </a:lnTo>
                  <a:lnTo>
                    <a:pt x="687" y="1309"/>
                  </a:lnTo>
                  <a:lnTo>
                    <a:pt x="677" y="1309"/>
                  </a:lnTo>
                  <a:lnTo>
                    <a:pt x="680" y="1332"/>
                  </a:lnTo>
                  <a:lnTo>
                    <a:pt x="668" y="1336"/>
                  </a:lnTo>
                  <a:lnTo>
                    <a:pt x="649" y="1350"/>
                  </a:lnTo>
                  <a:lnTo>
                    <a:pt x="641" y="1365"/>
                  </a:lnTo>
                  <a:lnTo>
                    <a:pt x="640" y="1382"/>
                  </a:lnTo>
                  <a:lnTo>
                    <a:pt x="640" y="1397"/>
                  </a:lnTo>
                  <a:lnTo>
                    <a:pt x="649" y="1416"/>
                  </a:lnTo>
                  <a:lnTo>
                    <a:pt x="662" y="1429"/>
                  </a:lnTo>
                  <a:lnTo>
                    <a:pt x="670" y="1427"/>
                  </a:lnTo>
                  <a:lnTo>
                    <a:pt x="682" y="1442"/>
                  </a:lnTo>
                  <a:lnTo>
                    <a:pt x="690" y="1441"/>
                  </a:lnTo>
                  <a:lnTo>
                    <a:pt x="710" y="1446"/>
                  </a:lnTo>
                  <a:lnTo>
                    <a:pt x="715" y="1450"/>
                  </a:lnTo>
                  <a:lnTo>
                    <a:pt x="718" y="1448"/>
                  </a:lnTo>
                  <a:lnTo>
                    <a:pt x="740" y="1441"/>
                  </a:lnTo>
                  <a:lnTo>
                    <a:pt x="737" y="1433"/>
                  </a:lnTo>
                  <a:lnTo>
                    <a:pt x="754" y="1431"/>
                  </a:lnTo>
                  <a:lnTo>
                    <a:pt x="760" y="1429"/>
                  </a:lnTo>
                  <a:lnTo>
                    <a:pt x="762" y="1419"/>
                  </a:lnTo>
                  <a:lnTo>
                    <a:pt x="758" y="1408"/>
                  </a:lnTo>
                  <a:lnTo>
                    <a:pt x="770" y="1404"/>
                  </a:lnTo>
                  <a:lnTo>
                    <a:pt x="784" y="1404"/>
                  </a:lnTo>
                  <a:lnTo>
                    <a:pt x="788" y="1413"/>
                  </a:lnTo>
                  <a:lnTo>
                    <a:pt x="791" y="1421"/>
                  </a:lnTo>
                  <a:lnTo>
                    <a:pt x="815" y="1424"/>
                  </a:lnTo>
                  <a:lnTo>
                    <a:pt x="825" y="1426"/>
                  </a:lnTo>
                  <a:lnTo>
                    <a:pt x="824" y="1416"/>
                  </a:lnTo>
                  <a:lnTo>
                    <a:pt x="831" y="1409"/>
                  </a:lnTo>
                  <a:lnTo>
                    <a:pt x="832" y="1414"/>
                  </a:lnTo>
                  <a:lnTo>
                    <a:pt x="824" y="1398"/>
                  </a:lnTo>
                  <a:lnTo>
                    <a:pt x="810" y="1393"/>
                  </a:lnTo>
                  <a:lnTo>
                    <a:pt x="810" y="1380"/>
                  </a:lnTo>
                  <a:lnTo>
                    <a:pt x="821" y="1376"/>
                  </a:lnTo>
                  <a:lnTo>
                    <a:pt x="826" y="1370"/>
                  </a:lnTo>
                  <a:lnTo>
                    <a:pt x="826" y="1382"/>
                  </a:lnTo>
                  <a:lnTo>
                    <a:pt x="829" y="1391"/>
                  </a:lnTo>
                  <a:lnTo>
                    <a:pt x="836" y="1383"/>
                  </a:lnTo>
                  <a:lnTo>
                    <a:pt x="837" y="1392"/>
                  </a:lnTo>
                  <a:lnTo>
                    <a:pt x="846" y="1399"/>
                  </a:lnTo>
                  <a:lnTo>
                    <a:pt x="851" y="1394"/>
                  </a:lnTo>
                  <a:lnTo>
                    <a:pt x="860" y="1392"/>
                  </a:lnTo>
                  <a:lnTo>
                    <a:pt x="864" y="1393"/>
                  </a:lnTo>
                  <a:lnTo>
                    <a:pt x="873" y="1405"/>
                  </a:lnTo>
                  <a:lnTo>
                    <a:pt x="880" y="1400"/>
                  </a:lnTo>
                  <a:lnTo>
                    <a:pt x="887" y="1403"/>
                  </a:lnTo>
                  <a:lnTo>
                    <a:pt x="892" y="1411"/>
                  </a:lnTo>
                  <a:lnTo>
                    <a:pt x="890" y="1416"/>
                  </a:lnTo>
                  <a:lnTo>
                    <a:pt x="891" y="1429"/>
                  </a:lnTo>
                  <a:lnTo>
                    <a:pt x="895" y="1439"/>
                  </a:lnTo>
                  <a:lnTo>
                    <a:pt x="899" y="1437"/>
                  </a:lnTo>
                  <a:lnTo>
                    <a:pt x="910" y="1452"/>
                  </a:lnTo>
                  <a:lnTo>
                    <a:pt x="913" y="1461"/>
                  </a:lnTo>
                  <a:lnTo>
                    <a:pt x="912" y="1469"/>
                  </a:lnTo>
                  <a:lnTo>
                    <a:pt x="914" y="1472"/>
                  </a:lnTo>
                  <a:lnTo>
                    <a:pt x="916" y="1481"/>
                  </a:lnTo>
                  <a:lnTo>
                    <a:pt x="923" y="1479"/>
                  </a:lnTo>
                  <a:lnTo>
                    <a:pt x="927" y="1481"/>
                  </a:lnTo>
                  <a:lnTo>
                    <a:pt x="935" y="1497"/>
                  </a:lnTo>
                  <a:lnTo>
                    <a:pt x="940" y="1500"/>
                  </a:lnTo>
                  <a:lnTo>
                    <a:pt x="947" y="1493"/>
                  </a:lnTo>
                  <a:lnTo>
                    <a:pt x="952" y="1496"/>
                  </a:lnTo>
                  <a:lnTo>
                    <a:pt x="952" y="1504"/>
                  </a:lnTo>
                  <a:lnTo>
                    <a:pt x="958" y="1513"/>
                  </a:lnTo>
                  <a:lnTo>
                    <a:pt x="965" y="1515"/>
                  </a:lnTo>
                  <a:lnTo>
                    <a:pt x="965" y="1507"/>
                  </a:lnTo>
                  <a:lnTo>
                    <a:pt x="971" y="1494"/>
                  </a:lnTo>
                  <a:lnTo>
                    <a:pt x="982" y="1511"/>
                  </a:lnTo>
                  <a:lnTo>
                    <a:pt x="990" y="1515"/>
                  </a:lnTo>
                  <a:lnTo>
                    <a:pt x="992" y="1522"/>
                  </a:lnTo>
                  <a:lnTo>
                    <a:pt x="1003" y="1522"/>
                  </a:lnTo>
                  <a:lnTo>
                    <a:pt x="990" y="1540"/>
                  </a:lnTo>
                  <a:lnTo>
                    <a:pt x="975" y="1544"/>
                  </a:lnTo>
                  <a:lnTo>
                    <a:pt x="964" y="1531"/>
                  </a:lnTo>
                  <a:lnTo>
                    <a:pt x="969" y="1546"/>
                  </a:lnTo>
                  <a:lnTo>
                    <a:pt x="985" y="1577"/>
                  </a:lnTo>
                  <a:lnTo>
                    <a:pt x="995" y="1581"/>
                  </a:lnTo>
                  <a:lnTo>
                    <a:pt x="1006" y="1592"/>
                  </a:lnTo>
                  <a:lnTo>
                    <a:pt x="1007" y="1596"/>
                  </a:lnTo>
                  <a:close/>
                </a:path>
              </a:pathLst>
            </a:custGeom>
            <a:grpFill/>
            <a:ln w="6350" cmpd="sng">
              <a:noFill/>
              <a:prstDash val="solid"/>
              <a:round/>
              <a:headEnd/>
              <a:tailEnd/>
            </a:ln>
          </p:spPr>
          <p:txBody>
            <a:bodyPr/>
            <a:lstStyle/>
            <a:p>
              <a:endParaRPr lang="en-US" dirty="0"/>
            </a:p>
          </p:txBody>
        </p:sp>
        <p:sp>
          <p:nvSpPr>
            <p:cNvPr id="316" name="Freeform 142">
              <a:extLst>
                <a:ext uri="{FF2B5EF4-FFF2-40B4-BE49-F238E27FC236}">
                  <a16:creationId xmlns:a16="http://schemas.microsoft.com/office/drawing/2014/main" id="{184AD483-F0DA-49EA-9E70-D3F408C7FAEC}"/>
                </a:ext>
              </a:extLst>
            </p:cNvPr>
            <p:cNvSpPr>
              <a:spLocks noChangeAspect="1"/>
            </p:cNvSpPr>
            <p:nvPr/>
          </p:nvSpPr>
          <p:spPr bwMode="gray">
            <a:xfrm>
              <a:off x="7493074" y="121404"/>
              <a:ext cx="78232" cy="118708"/>
            </a:xfrm>
            <a:custGeom>
              <a:avLst/>
              <a:gdLst/>
              <a:ahLst/>
              <a:cxnLst>
                <a:cxn ang="0">
                  <a:pos x="190" y="150"/>
                </a:cxn>
                <a:cxn ang="0">
                  <a:pos x="174" y="115"/>
                </a:cxn>
                <a:cxn ang="0">
                  <a:pos x="135" y="105"/>
                </a:cxn>
                <a:cxn ang="0">
                  <a:pos x="124" y="93"/>
                </a:cxn>
                <a:cxn ang="0">
                  <a:pos x="127" y="70"/>
                </a:cxn>
                <a:cxn ang="0">
                  <a:pos x="117" y="61"/>
                </a:cxn>
                <a:cxn ang="0">
                  <a:pos x="91" y="43"/>
                </a:cxn>
                <a:cxn ang="0">
                  <a:pos x="22" y="0"/>
                </a:cxn>
                <a:cxn ang="0">
                  <a:pos x="5" y="22"/>
                </a:cxn>
                <a:cxn ang="0">
                  <a:pos x="4" y="43"/>
                </a:cxn>
                <a:cxn ang="0">
                  <a:pos x="7" y="62"/>
                </a:cxn>
                <a:cxn ang="0">
                  <a:pos x="16" y="78"/>
                </a:cxn>
                <a:cxn ang="0">
                  <a:pos x="0" y="95"/>
                </a:cxn>
                <a:cxn ang="0">
                  <a:pos x="18" y="122"/>
                </a:cxn>
                <a:cxn ang="0">
                  <a:pos x="19" y="155"/>
                </a:cxn>
                <a:cxn ang="0">
                  <a:pos x="32" y="167"/>
                </a:cxn>
                <a:cxn ang="0">
                  <a:pos x="27" y="178"/>
                </a:cxn>
                <a:cxn ang="0">
                  <a:pos x="52" y="181"/>
                </a:cxn>
                <a:cxn ang="0">
                  <a:pos x="79" y="208"/>
                </a:cxn>
                <a:cxn ang="0">
                  <a:pos x="76" y="219"/>
                </a:cxn>
                <a:cxn ang="0">
                  <a:pos x="33" y="228"/>
                </a:cxn>
                <a:cxn ang="0">
                  <a:pos x="61" y="290"/>
                </a:cxn>
                <a:cxn ang="0">
                  <a:pos x="83" y="305"/>
                </a:cxn>
                <a:cxn ang="0">
                  <a:pos x="94" y="284"/>
                </a:cxn>
                <a:cxn ang="0">
                  <a:pos x="88" y="282"/>
                </a:cxn>
                <a:cxn ang="0">
                  <a:pos x="116" y="279"/>
                </a:cxn>
                <a:cxn ang="0">
                  <a:pos x="163" y="259"/>
                </a:cxn>
                <a:cxn ang="0">
                  <a:pos x="179" y="266"/>
                </a:cxn>
                <a:cxn ang="0">
                  <a:pos x="183" y="256"/>
                </a:cxn>
                <a:cxn ang="0">
                  <a:pos x="190" y="226"/>
                </a:cxn>
                <a:cxn ang="0">
                  <a:pos x="181" y="215"/>
                </a:cxn>
                <a:cxn ang="0">
                  <a:pos x="179" y="212"/>
                </a:cxn>
                <a:cxn ang="0">
                  <a:pos x="190" y="159"/>
                </a:cxn>
              </a:cxnLst>
              <a:rect l="0" t="0" r="r" b="b"/>
              <a:pathLst>
                <a:path w="190" h="305">
                  <a:moveTo>
                    <a:pt x="190" y="159"/>
                  </a:moveTo>
                  <a:lnTo>
                    <a:pt x="190" y="150"/>
                  </a:lnTo>
                  <a:lnTo>
                    <a:pt x="189" y="143"/>
                  </a:lnTo>
                  <a:lnTo>
                    <a:pt x="174" y="115"/>
                  </a:lnTo>
                  <a:lnTo>
                    <a:pt x="151" y="98"/>
                  </a:lnTo>
                  <a:lnTo>
                    <a:pt x="135" y="105"/>
                  </a:lnTo>
                  <a:lnTo>
                    <a:pt x="122" y="103"/>
                  </a:lnTo>
                  <a:lnTo>
                    <a:pt x="124" y="93"/>
                  </a:lnTo>
                  <a:lnTo>
                    <a:pt x="124" y="83"/>
                  </a:lnTo>
                  <a:lnTo>
                    <a:pt x="127" y="70"/>
                  </a:lnTo>
                  <a:lnTo>
                    <a:pt x="123" y="62"/>
                  </a:lnTo>
                  <a:lnTo>
                    <a:pt x="117" y="61"/>
                  </a:lnTo>
                  <a:lnTo>
                    <a:pt x="102" y="44"/>
                  </a:lnTo>
                  <a:lnTo>
                    <a:pt x="91" y="43"/>
                  </a:lnTo>
                  <a:lnTo>
                    <a:pt x="51" y="6"/>
                  </a:lnTo>
                  <a:lnTo>
                    <a:pt x="22" y="0"/>
                  </a:lnTo>
                  <a:lnTo>
                    <a:pt x="5" y="15"/>
                  </a:lnTo>
                  <a:lnTo>
                    <a:pt x="5" y="22"/>
                  </a:lnTo>
                  <a:lnTo>
                    <a:pt x="4" y="26"/>
                  </a:lnTo>
                  <a:lnTo>
                    <a:pt x="4" y="43"/>
                  </a:lnTo>
                  <a:lnTo>
                    <a:pt x="5" y="49"/>
                  </a:lnTo>
                  <a:lnTo>
                    <a:pt x="7" y="62"/>
                  </a:lnTo>
                  <a:lnTo>
                    <a:pt x="15" y="67"/>
                  </a:lnTo>
                  <a:lnTo>
                    <a:pt x="16" y="78"/>
                  </a:lnTo>
                  <a:lnTo>
                    <a:pt x="13" y="87"/>
                  </a:lnTo>
                  <a:lnTo>
                    <a:pt x="0" y="95"/>
                  </a:lnTo>
                  <a:lnTo>
                    <a:pt x="12" y="120"/>
                  </a:lnTo>
                  <a:lnTo>
                    <a:pt x="18" y="122"/>
                  </a:lnTo>
                  <a:lnTo>
                    <a:pt x="17" y="134"/>
                  </a:lnTo>
                  <a:lnTo>
                    <a:pt x="19" y="155"/>
                  </a:lnTo>
                  <a:lnTo>
                    <a:pt x="30" y="159"/>
                  </a:lnTo>
                  <a:lnTo>
                    <a:pt x="32" y="167"/>
                  </a:lnTo>
                  <a:lnTo>
                    <a:pt x="23" y="171"/>
                  </a:lnTo>
                  <a:lnTo>
                    <a:pt x="27" y="178"/>
                  </a:lnTo>
                  <a:lnTo>
                    <a:pt x="44" y="184"/>
                  </a:lnTo>
                  <a:lnTo>
                    <a:pt x="52" y="181"/>
                  </a:lnTo>
                  <a:lnTo>
                    <a:pt x="82" y="197"/>
                  </a:lnTo>
                  <a:lnTo>
                    <a:pt x="79" y="208"/>
                  </a:lnTo>
                  <a:lnTo>
                    <a:pt x="85" y="209"/>
                  </a:lnTo>
                  <a:lnTo>
                    <a:pt x="76" y="219"/>
                  </a:lnTo>
                  <a:lnTo>
                    <a:pt x="38" y="216"/>
                  </a:lnTo>
                  <a:lnTo>
                    <a:pt x="33" y="228"/>
                  </a:lnTo>
                  <a:lnTo>
                    <a:pt x="69" y="271"/>
                  </a:lnTo>
                  <a:lnTo>
                    <a:pt x="61" y="290"/>
                  </a:lnTo>
                  <a:lnTo>
                    <a:pt x="63" y="298"/>
                  </a:lnTo>
                  <a:lnTo>
                    <a:pt x="83" y="305"/>
                  </a:lnTo>
                  <a:lnTo>
                    <a:pt x="94" y="289"/>
                  </a:lnTo>
                  <a:lnTo>
                    <a:pt x="94" y="284"/>
                  </a:lnTo>
                  <a:lnTo>
                    <a:pt x="90" y="281"/>
                  </a:lnTo>
                  <a:lnTo>
                    <a:pt x="88" y="282"/>
                  </a:lnTo>
                  <a:lnTo>
                    <a:pt x="102" y="266"/>
                  </a:lnTo>
                  <a:lnTo>
                    <a:pt x="116" y="279"/>
                  </a:lnTo>
                  <a:lnTo>
                    <a:pt x="128" y="278"/>
                  </a:lnTo>
                  <a:lnTo>
                    <a:pt x="163" y="259"/>
                  </a:lnTo>
                  <a:lnTo>
                    <a:pt x="176" y="261"/>
                  </a:lnTo>
                  <a:lnTo>
                    <a:pt x="179" y="266"/>
                  </a:lnTo>
                  <a:lnTo>
                    <a:pt x="182" y="264"/>
                  </a:lnTo>
                  <a:lnTo>
                    <a:pt x="183" y="256"/>
                  </a:lnTo>
                  <a:lnTo>
                    <a:pt x="189" y="242"/>
                  </a:lnTo>
                  <a:lnTo>
                    <a:pt x="190" y="226"/>
                  </a:lnTo>
                  <a:lnTo>
                    <a:pt x="187" y="220"/>
                  </a:lnTo>
                  <a:lnTo>
                    <a:pt x="181" y="215"/>
                  </a:lnTo>
                  <a:lnTo>
                    <a:pt x="179" y="217"/>
                  </a:lnTo>
                  <a:lnTo>
                    <a:pt x="179" y="212"/>
                  </a:lnTo>
                  <a:lnTo>
                    <a:pt x="179" y="168"/>
                  </a:lnTo>
                  <a:lnTo>
                    <a:pt x="190" y="159"/>
                  </a:lnTo>
                  <a:close/>
                </a:path>
              </a:pathLst>
            </a:custGeom>
            <a:grpFill/>
            <a:ln w="6350" cmpd="sng">
              <a:noFill/>
              <a:prstDash val="solid"/>
              <a:round/>
              <a:headEnd/>
              <a:tailEnd/>
            </a:ln>
          </p:spPr>
          <p:txBody>
            <a:bodyPr/>
            <a:lstStyle/>
            <a:p>
              <a:endParaRPr lang="en-US" dirty="0"/>
            </a:p>
          </p:txBody>
        </p:sp>
        <p:sp>
          <p:nvSpPr>
            <p:cNvPr id="317" name="Freeform 143">
              <a:extLst>
                <a:ext uri="{FF2B5EF4-FFF2-40B4-BE49-F238E27FC236}">
                  <a16:creationId xmlns:a16="http://schemas.microsoft.com/office/drawing/2014/main" id="{C39FA39B-A6AF-4D68-88FF-08EBA2F3ACCB}"/>
                </a:ext>
              </a:extLst>
            </p:cNvPr>
            <p:cNvSpPr>
              <a:spLocks noChangeAspect="1"/>
            </p:cNvSpPr>
            <p:nvPr/>
          </p:nvSpPr>
          <p:spPr bwMode="gray">
            <a:xfrm>
              <a:off x="7328520" y="75541"/>
              <a:ext cx="148368" cy="164573"/>
            </a:xfrm>
            <a:custGeom>
              <a:avLst/>
              <a:gdLst/>
              <a:ahLst/>
              <a:cxnLst>
                <a:cxn ang="0">
                  <a:pos x="310" y="269"/>
                </a:cxn>
                <a:cxn ang="0">
                  <a:pos x="319" y="216"/>
                </a:cxn>
                <a:cxn ang="0">
                  <a:pos x="322" y="191"/>
                </a:cxn>
                <a:cxn ang="0">
                  <a:pos x="311" y="188"/>
                </a:cxn>
                <a:cxn ang="0">
                  <a:pos x="292" y="170"/>
                </a:cxn>
                <a:cxn ang="0">
                  <a:pos x="289" y="137"/>
                </a:cxn>
                <a:cxn ang="0">
                  <a:pos x="238" y="127"/>
                </a:cxn>
                <a:cxn ang="0">
                  <a:pos x="229" y="128"/>
                </a:cxn>
                <a:cxn ang="0">
                  <a:pos x="226" y="98"/>
                </a:cxn>
                <a:cxn ang="0">
                  <a:pos x="214" y="82"/>
                </a:cxn>
                <a:cxn ang="0">
                  <a:pos x="204" y="74"/>
                </a:cxn>
                <a:cxn ang="0">
                  <a:pos x="171" y="43"/>
                </a:cxn>
                <a:cxn ang="0">
                  <a:pos x="143" y="74"/>
                </a:cxn>
                <a:cxn ang="0">
                  <a:pos x="139" y="111"/>
                </a:cxn>
                <a:cxn ang="0">
                  <a:pos x="127" y="22"/>
                </a:cxn>
                <a:cxn ang="0">
                  <a:pos x="105" y="15"/>
                </a:cxn>
                <a:cxn ang="0">
                  <a:pos x="82" y="0"/>
                </a:cxn>
                <a:cxn ang="0">
                  <a:pos x="11" y="15"/>
                </a:cxn>
                <a:cxn ang="0">
                  <a:pos x="5" y="98"/>
                </a:cxn>
                <a:cxn ang="0">
                  <a:pos x="39" y="93"/>
                </a:cxn>
                <a:cxn ang="0">
                  <a:pos x="42" y="141"/>
                </a:cxn>
                <a:cxn ang="0">
                  <a:pos x="54" y="149"/>
                </a:cxn>
                <a:cxn ang="0">
                  <a:pos x="78" y="105"/>
                </a:cxn>
                <a:cxn ang="0">
                  <a:pos x="92" y="126"/>
                </a:cxn>
                <a:cxn ang="0">
                  <a:pos x="79" y="149"/>
                </a:cxn>
                <a:cxn ang="0">
                  <a:pos x="94" y="158"/>
                </a:cxn>
                <a:cxn ang="0">
                  <a:pos x="120" y="164"/>
                </a:cxn>
                <a:cxn ang="0">
                  <a:pos x="94" y="196"/>
                </a:cxn>
                <a:cxn ang="0">
                  <a:pos x="118" y="222"/>
                </a:cxn>
                <a:cxn ang="0">
                  <a:pos x="64" y="218"/>
                </a:cxn>
                <a:cxn ang="0">
                  <a:pos x="42" y="246"/>
                </a:cxn>
                <a:cxn ang="0">
                  <a:pos x="77" y="298"/>
                </a:cxn>
                <a:cxn ang="0">
                  <a:pos x="115" y="281"/>
                </a:cxn>
                <a:cxn ang="0">
                  <a:pos x="154" y="274"/>
                </a:cxn>
                <a:cxn ang="0">
                  <a:pos x="175" y="296"/>
                </a:cxn>
                <a:cxn ang="0">
                  <a:pos x="223" y="294"/>
                </a:cxn>
                <a:cxn ang="0">
                  <a:pos x="242" y="313"/>
                </a:cxn>
                <a:cxn ang="0">
                  <a:pos x="249" y="318"/>
                </a:cxn>
                <a:cxn ang="0">
                  <a:pos x="270" y="377"/>
                </a:cxn>
                <a:cxn ang="0">
                  <a:pos x="293" y="403"/>
                </a:cxn>
                <a:cxn ang="0">
                  <a:pos x="317" y="403"/>
                </a:cxn>
                <a:cxn ang="0">
                  <a:pos x="350" y="383"/>
                </a:cxn>
                <a:cxn ang="0">
                  <a:pos x="327" y="292"/>
                </a:cxn>
              </a:cxnLst>
              <a:rect l="0" t="0" r="r" b="b"/>
              <a:pathLst>
                <a:path w="358" h="418">
                  <a:moveTo>
                    <a:pt x="327" y="292"/>
                  </a:moveTo>
                  <a:lnTo>
                    <a:pt x="323" y="275"/>
                  </a:lnTo>
                  <a:lnTo>
                    <a:pt x="310" y="269"/>
                  </a:lnTo>
                  <a:lnTo>
                    <a:pt x="311" y="253"/>
                  </a:lnTo>
                  <a:lnTo>
                    <a:pt x="308" y="236"/>
                  </a:lnTo>
                  <a:lnTo>
                    <a:pt x="319" y="216"/>
                  </a:lnTo>
                  <a:lnTo>
                    <a:pt x="319" y="205"/>
                  </a:lnTo>
                  <a:lnTo>
                    <a:pt x="323" y="198"/>
                  </a:lnTo>
                  <a:lnTo>
                    <a:pt x="322" y="191"/>
                  </a:lnTo>
                  <a:lnTo>
                    <a:pt x="319" y="185"/>
                  </a:lnTo>
                  <a:lnTo>
                    <a:pt x="315" y="182"/>
                  </a:lnTo>
                  <a:lnTo>
                    <a:pt x="311" y="188"/>
                  </a:lnTo>
                  <a:lnTo>
                    <a:pt x="303" y="172"/>
                  </a:lnTo>
                  <a:lnTo>
                    <a:pt x="304" y="171"/>
                  </a:lnTo>
                  <a:lnTo>
                    <a:pt x="292" y="170"/>
                  </a:lnTo>
                  <a:lnTo>
                    <a:pt x="290" y="166"/>
                  </a:lnTo>
                  <a:lnTo>
                    <a:pt x="294" y="154"/>
                  </a:lnTo>
                  <a:lnTo>
                    <a:pt x="289" y="137"/>
                  </a:lnTo>
                  <a:lnTo>
                    <a:pt x="258" y="115"/>
                  </a:lnTo>
                  <a:lnTo>
                    <a:pt x="253" y="121"/>
                  </a:lnTo>
                  <a:lnTo>
                    <a:pt x="238" y="127"/>
                  </a:lnTo>
                  <a:lnTo>
                    <a:pt x="231" y="137"/>
                  </a:lnTo>
                  <a:lnTo>
                    <a:pt x="228" y="135"/>
                  </a:lnTo>
                  <a:lnTo>
                    <a:pt x="229" y="128"/>
                  </a:lnTo>
                  <a:lnTo>
                    <a:pt x="221" y="124"/>
                  </a:lnTo>
                  <a:lnTo>
                    <a:pt x="221" y="115"/>
                  </a:lnTo>
                  <a:lnTo>
                    <a:pt x="226" y="98"/>
                  </a:lnTo>
                  <a:lnTo>
                    <a:pt x="225" y="82"/>
                  </a:lnTo>
                  <a:lnTo>
                    <a:pt x="216" y="72"/>
                  </a:lnTo>
                  <a:lnTo>
                    <a:pt x="214" y="82"/>
                  </a:lnTo>
                  <a:lnTo>
                    <a:pt x="205" y="87"/>
                  </a:lnTo>
                  <a:lnTo>
                    <a:pt x="206" y="82"/>
                  </a:lnTo>
                  <a:lnTo>
                    <a:pt x="204" y="74"/>
                  </a:lnTo>
                  <a:lnTo>
                    <a:pt x="195" y="66"/>
                  </a:lnTo>
                  <a:lnTo>
                    <a:pt x="187" y="52"/>
                  </a:lnTo>
                  <a:lnTo>
                    <a:pt x="171" y="43"/>
                  </a:lnTo>
                  <a:lnTo>
                    <a:pt x="161" y="43"/>
                  </a:lnTo>
                  <a:lnTo>
                    <a:pt x="148" y="64"/>
                  </a:lnTo>
                  <a:lnTo>
                    <a:pt x="143" y="74"/>
                  </a:lnTo>
                  <a:lnTo>
                    <a:pt x="143" y="91"/>
                  </a:lnTo>
                  <a:lnTo>
                    <a:pt x="142" y="102"/>
                  </a:lnTo>
                  <a:lnTo>
                    <a:pt x="139" y="111"/>
                  </a:lnTo>
                  <a:lnTo>
                    <a:pt x="126" y="93"/>
                  </a:lnTo>
                  <a:lnTo>
                    <a:pt x="131" y="32"/>
                  </a:lnTo>
                  <a:lnTo>
                    <a:pt x="127" y="22"/>
                  </a:lnTo>
                  <a:lnTo>
                    <a:pt x="114" y="20"/>
                  </a:lnTo>
                  <a:lnTo>
                    <a:pt x="101" y="26"/>
                  </a:lnTo>
                  <a:lnTo>
                    <a:pt x="105" y="15"/>
                  </a:lnTo>
                  <a:lnTo>
                    <a:pt x="103" y="11"/>
                  </a:lnTo>
                  <a:lnTo>
                    <a:pt x="92" y="4"/>
                  </a:lnTo>
                  <a:lnTo>
                    <a:pt x="82" y="0"/>
                  </a:lnTo>
                  <a:lnTo>
                    <a:pt x="61" y="13"/>
                  </a:lnTo>
                  <a:lnTo>
                    <a:pt x="23" y="22"/>
                  </a:lnTo>
                  <a:lnTo>
                    <a:pt x="11" y="15"/>
                  </a:lnTo>
                  <a:lnTo>
                    <a:pt x="9" y="20"/>
                  </a:lnTo>
                  <a:lnTo>
                    <a:pt x="0" y="54"/>
                  </a:lnTo>
                  <a:lnTo>
                    <a:pt x="5" y="98"/>
                  </a:lnTo>
                  <a:lnTo>
                    <a:pt x="6" y="102"/>
                  </a:lnTo>
                  <a:lnTo>
                    <a:pt x="17" y="103"/>
                  </a:lnTo>
                  <a:lnTo>
                    <a:pt x="39" y="93"/>
                  </a:lnTo>
                  <a:lnTo>
                    <a:pt x="51" y="96"/>
                  </a:lnTo>
                  <a:lnTo>
                    <a:pt x="50" y="111"/>
                  </a:lnTo>
                  <a:lnTo>
                    <a:pt x="42" y="141"/>
                  </a:lnTo>
                  <a:lnTo>
                    <a:pt x="34" y="146"/>
                  </a:lnTo>
                  <a:lnTo>
                    <a:pt x="40" y="155"/>
                  </a:lnTo>
                  <a:lnTo>
                    <a:pt x="54" y="149"/>
                  </a:lnTo>
                  <a:lnTo>
                    <a:pt x="65" y="116"/>
                  </a:lnTo>
                  <a:lnTo>
                    <a:pt x="73" y="114"/>
                  </a:lnTo>
                  <a:lnTo>
                    <a:pt x="78" y="105"/>
                  </a:lnTo>
                  <a:lnTo>
                    <a:pt x="86" y="107"/>
                  </a:lnTo>
                  <a:lnTo>
                    <a:pt x="89" y="114"/>
                  </a:lnTo>
                  <a:lnTo>
                    <a:pt x="92" y="126"/>
                  </a:lnTo>
                  <a:lnTo>
                    <a:pt x="90" y="135"/>
                  </a:lnTo>
                  <a:lnTo>
                    <a:pt x="87" y="142"/>
                  </a:lnTo>
                  <a:lnTo>
                    <a:pt x="79" y="149"/>
                  </a:lnTo>
                  <a:lnTo>
                    <a:pt x="81" y="165"/>
                  </a:lnTo>
                  <a:lnTo>
                    <a:pt x="89" y="170"/>
                  </a:lnTo>
                  <a:lnTo>
                    <a:pt x="94" y="158"/>
                  </a:lnTo>
                  <a:lnTo>
                    <a:pt x="100" y="159"/>
                  </a:lnTo>
                  <a:lnTo>
                    <a:pt x="101" y="170"/>
                  </a:lnTo>
                  <a:lnTo>
                    <a:pt x="120" y="164"/>
                  </a:lnTo>
                  <a:lnTo>
                    <a:pt x="118" y="176"/>
                  </a:lnTo>
                  <a:lnTo>
                    <a:pt x="114" y="185"/>
                  </a:lnTo>
                  <a:lnTo>
                    <a:pt x="94" y="196"/>
                  </a:lnTo>
                  <a:lnTo>
                    <a:pt x="92" y="204"/>
                  </a:lnTo>
                  <a:lnTo>
                    <a:pt x="123" y="210"/>
                  </a:lnTo>
                  <a:lnTo>
                    <a:pt x="118" y="222"/>
                  </a:lnTo>
                  <a:lnTo>
                    <a:pt x="115" y="235"/>
                  </a:lnTo>
                  <a:lnTo>
                    <a:pt x="90" y="233"/>
                  </a:lnTo>
                  <a:lnTo>
                    <a:pt x="64" y="218"/>
                  </a:lnTo>
                  <a:lnTo>
                    <a:pt x="46" y="222"/>
                  </a:lnTo>
                  <a:lnTo>
                    <a:pt x="40" y="228"/>
                  </a:lnTo>
                  <a:lnTo>
                    <a:pt x="42" y="246"/>
                  </a:lnTo>
                  <a:lnTo>
                    <a:pt x="43" y="260"/>
                  </a:lnTo>
                  <a:lnTo>
                    <a:pt x="55" y="281"/>
                  </a:lnTo>
                  <a:lnTo>
                    <a:pt x="77" y="298"/>
                  </a:lnTo>
                  <a:lnTo>
                    <a:pt x="101" y="300"/>
                  </a:lnTo>
                  <a:lnTo>
                    <a:pt x="107" y="294"/>
                  </a:lnTo>
                  <a:lnTo>
                    <a:pt x="115" y="281"/>
                  </a:lnTo>
                  <a:lnTo>
                    <a:pt x="123" y="281"/>
                  </a:lnTo>
                  <a:lnTo>
                    <a:pt x="154" y="266"/>
                  </a:lnTo>
                  <a:lnTo>
                    <a:pt x="154" y="274"/>
                  </a:lnTo>
                  <a:lnTo>
                    <a:pt x="155" y="287"/>
                  </a:lnTo>
                  <a:lnTo>
                    <a:pt x="166" y="294"/>
                  </a:lnTo>
                  <a:lnTo>
                    <a:pt x="175" y="296"/>
                  </a:lnTo>
                  <a:lnTo>
                    <a:pt x="186" y="288"/>
                  </a:lnTo>
                  <a:lnTo>
                    <a:pt x="198" y="288"/>
                  </a:lnTo>
                  <a:lnTo>
                    <a:pt x="223" y="294"/>
                  </a:lnTo>
                  <a:lnTo>
                    <a:pt x="227" y="303"/>
                  </a:lnTo>
                  <a:lnTo>
                    <a:pt x="227" y="311"/>
                  </a:lnTo>
                  <a:lnTo>
                    <a:pt x="242" y="313"/>
                  </a:lnTo>
                  <a:lnTo>
                    <a:pt x="245" y="305"/>
                  </a:lnTo>
                  <a:lnTo>
                    <a:pt x="249" y="308"/>
                  </a:lnTo>
                  <a:lnTo>
                    <a:pt x="249" y="318"/>
                  </a:lnTo>
                  <a:lnTo>
                    <a:pt x="260" y="333"/>
                  </a:lnTo>
                  <a:lnTo>
                    <a:pt x="260" y="355"/>
                  </a:lnTo>
                  <a:lnTo>
                    <a:pt x="270" y="377"/>
                  </a:lnTo>
                  <a:lnTo>
                    <a:pt x="270" y="387"/>
                  </a:lnTo>
                  <a:lnTo>
                    <a:pt x="286" y="405"/>
                  </a:lnTo>
                  <a:lnTo>
                    <a:pt x="293" y="403"/>
                  </a:lnTo>
                  <a:lnTo>
                    <a:pt x="305" y="418"/>
                  </a:lnTo>
                  <a:lnTo>
                    <a:pt x="309" y="408"/>
                  </a:lnTo>
                  <a:lnTo>
                    <a:pt x="317" y="403"/>
                  </a:lnTo>
                  <a:lnTo>
                    <a:pt x="330" y="403"/>
                  </a:lnTo>
                  <a:lnTo>
                    <a:pt x="345" y="398"/>
                  </a:lnTo>
                  <a:lnTo>
                    <a:pt x="350" y="383"/>
                  </a:lnTo>
                  <a:lnTo>
                    <a:pt x="349" y="370"/>
                  </a:lnTo>
                  <a:lnTo>
                    <a:pt x="358" y="347"/>
                  </a:lnTo>
                  <a:lnTo>
                    <a:pt x="327" y="292"/>
                  </a:lnTo>
                  <a:close/>
                </a:path>
              </a:pathLst>
            </a:custGeom>
            <a:grpFill/>
            <a:ln w="6350" cmpd="sng">
              <a:noFill/>
              <a:prstDash val="solid"/>
              <a:round/>
              <a:headEnd/>
              <a:tailEnd/>
            </a:ln>
          </p:spPr>
          <p:txBody>
            <a:bodyPr/>
            <a:lstStyle/>
            <a:p>
              <a:endParaRPr lang="en-US" dirty="0"/>
            </a:p>
          </p:txBody>
        </p:sp>
        <p:sp>
          <p:nvSpPr>
            <p:cNvPr id="318" name="Freeform 144">
              <a:extLst>
                <a:ext uri="{FF2B5EF4-FFF2-40B4-BE49-F238E27FC236}">
                  <a16:creationId xmlns:a16="http://schemas.microsoft.com/office/drawing/2014/main" id="{3F7E2A8E-DC9A-4878-B5E4-D920E9F42AAB}"/>
                </a:ext>
              </a:extLst>
            </p:cNvPr>
            <p:cNvSpPr>
              <a:spLocks noChangeAspect="1"/>
            </p:cNvSpPr>
            <p:nvPr/>
          </p:nvSpPr>
          <p:spPr bwMode="gray">
            <a:xfrm>
              <a:off x="7155873" y="207739"/>
              <a:ext cx="78232" cy="75541"/>
            </a:xfrm>
            <a:custGeom>
              <a:avLst/>
              <a:gdLst/>
              <a:ahLst/>
              <a:cxnLst>
                <a:cxn ang="0">
                  <a:pos x="167" y="0"/>
                </a:cxn>
                <a:cxn ang="0">
                  <a:pos x="140" y="5"/>
                </a:cxn>
                <a:cxn ang="0">
                  <a:pos x="133" y="16"/>
                </a:cxn>
                <a:cxn ang="0">
                  <a:pos x="123" y="14"/>
                </a:cxn>
                <a:cxn ang="0">
                  <a:pos x="122" y="8"/>
                </a:cxn>
                <a:cxn ang="0">
                  <a:pos x="91" y="14"/>
                </a:cxn>
                <a:cxn ang="0">
                  <a:pos x="80" y="20"/>
                </a:cxn>
                <a:cxn ang="0">
                  <a:pos x="80" y="23"/>
                </a:cxn>
                <a:cxn ang="0">
                  <a:pos x="74" y="20"/>
                </a:cxn>
                <a:cxn ang="0">
                  <a:pos x="68" y="23"/>
                </a:cxn>
                <a:cxn ang="0">
                  <a:pos x="60" y="23"/>
                </a:cxn>
                <a:cxn ang="0">
                  <a:pos x="52" y="36"/>
                </a:cxn>
                <a:cxn ang="0">
                  <a:pos x="44" y="33"/>
                </a:cxn>
                <a:cxn ang="0">
                  <a:pos x="35" y="39"/>
                </a:cxn>
                <a:cxn ang="0">
                  <a:pos x="30" y="49"/>
                </a:cxn>
                <a:cxn ang="0">
                  <a:pos x="6" y="55"/>
                </a:cxn>
                <a:cxn ang="0">
                  <a:pos x="2" y="60"/>
                </a:cxn>
                <a:cxn ang="0">
                  <a:pos x="0" y="81"/>
                </a:cxn>
                <a:cxn ang="0">
                  <a:pos x="5" y="100"/>
                </a:cxn>
                <a:cxn ang="0">
                  <a:pos x="5" y="115"/>
                </a:cxn>
                <a:cxn ang="0">
                  <a:pos x="9" y="126"/>
                </a:cxn>
                <a:cxn ang="0">
                  <a:pos x="5" y="132"/>
                </a:cxn>
                <a:cxn ang="0">
                  <a:pos x="6" y="144"/>
                </a:cxn>
                <a:cxn ang="0">
                  <a:pos x="13" y="154"/>
                </a:cxn>
                <a:cxn ang="0">
                  <a:pos x="43" y="165"/>
                </a:cxn>
                <a:cxn ang="0">
                  <a:pos x="44" y="173"/>
                </a:cxn>
                <a:cxn ang="0">
                  <a:pos x="49" y="184"/>
                </a:cxn>
                <a:cxn ang="0">
                  <a:pos x="62" y="191"/>
                </a:cxn>
                <a:cxn ang="0">
                  <a:pos x="74" y="191"/>
                </a:cxn>
                <a:cxn ang="0">
                  <a:pos x="113" y="167"/>
                </a:cxn>
                <a:cxn ang="0">
                  <a:pos x="122" y="172"/>
                </a:cxn>
                <a:cxn ang="0">
                  <a:pos x="156" y="159"/>
                </a:cxn>
                <a:cxn ang="0">
                  <a:pos x="162" y="153"/>
                </a:cxn>
                <a:cxn ang="0">
                  <a:pos x="168" y="147"/>
                </a:cxn>
                <a:cxn ang="0">
                  <a:pos x="171" y="113"/>
                </a:cxn>
                <a:cxn ang="0">
                  <a:pos x="167" y="86"/>
                </a:cxn>
                <a:cxn ang="0">
                  <a:pos x="149" y="91"/>
                </a:cxn>
                <a:cxn ang="0">
                  <a:pos x="139" y="87"/>
                </a:cxn>
                <a:cxn ang="0">
                  <a:pos x="135" y="80"/>
                </a:cxn>
                <a:cxn ang="0">
                  <a:pos x="131" y="84"/>
                </a:cxn>
                <a:cxn ang="0">
                  <a:pos x="129" y="98"/>
                </a:cxn>
                <a:cxn ang="0">
                  <a:pos x="124" y="102"/>
                </a:cxn>
                <a:cxn ang="0">
                  <a:pos x="124" y="89"/>
                </a:cxn>
                <a:cxn ang="0">
                  <a:pos x="118" y="89"/>
                </a:cxn>
                <a:cxn ang="0">
                  <a:pos x="107" y="102"/>
                </a:cxn>
                <a:cxn ang="0">
                  <a:pos x="112" y="93"/>
                </a:cxn>
                <a:cxn ang="0">
                  <a:pos x="110" y="86"/>
                </a:cxn>
                <a:cxn ang="0">
                  <a:pos x="104" y="94"/>
                </a:cxn>
                <a:cxn ang="0">
                  <a:pos x="104" y="83"/>
                </a:cxn>
                <a:cxn ang="0">
                  <a:pos x="100" y="80"/>
                </a:cxn>
                <a:cxn ang="0">
                  <a:pos x="124" y="78"/>
                </a:cxn>
                <a:cxn ang="0">
                  <a:pos x="129" y="75"/>
                </a:cxn>
                <a:cxn ang="0">
                  <a:pos x="122" y="67"/>
                </a:cxn>
                <a:cxn ang="0">
                  <a:pos x="129" y="64"/>
                </a:cxn>
                <a:cxn ang="0">
                  <a:pos x="131" y="59"/>
                </a:cxn>
                <a:cxn ang="0">
                  <a:pos x="144" y="59"/>
                </a:cxn>
                <a:cxn ang="0">
                  <a:pos x="187" y="47"/>
                </a:cxn>
                <a:cxn ang="0">
                  <a:pos x="193" y="37"/>
                </a:cxn>
                <a:cxn ang="0">
                  <a:pos x="194" y="20"/>
                </a:cxn>
                <a:cxn ang="0">
                  <a:pos x="192" y="9"/>
                </a:cxn>
                <a:cxn ang="0">
                  <a:pos x="167" y="0"/>
                </a:cxn>
              </a:cxnLst>
              <a:rect l="0" t="0" r="r" b="b"/>
              <a:pathLst>
                <a:path w="194" h="191">
                  <a:moveTo>
                    <a:pt x="167" y="0"/>
                  </a:moveTo>
                  <a:lnTo>
                    <a:pt x="140" y="5"/>
                  </a:lnTo>
                  <a:lnTo>
                    <a:pt x="133" y="16"/>
                  </a:lnTo>
                  <a:lnTo>
                    <a:pt x="123" y="14"/>
                  </a:lnTo>
                  <a:lnTo>
                    <a:pt x="122" y="8"/>
                  </a:lnTo>
                  <a:lnTo>
                    <a:pt x="91" y="14"/>
                  </a:lnTo>
                  <a:lnTo>
                    <a:pt x="80" y="20"/>
                  </a:lnTo>
                  <a:lnTo>
                    <a:pt x="80" y="23"/>
                  </a:lnTo>
                  <a:lnTo>
                    <a:pt x="74" y="20"/>
                  </a:lnTo>
                  <a:lnTo>
                    <a:pt x="68" y="23"/>
                  </a:lnTo>
                  <a:lnTo>
                    <a:pt x="60" y="23"/>
                  </a:lnTo>
                  <a:lnTo>
                    <a:pt x="52" y="36"/>
                  </a:lnTo>
                  <a:lnTo>
                    <a:pt x="44" y="33"/>
                  </a:lnTo>
                  <a:lnTo>
                    <a:pt x="35" y="39"/>
                  </a:lnTo>
                  <a:lnTo>
                    <a:pt x="30" y="49"/>
                  </a:lnTo>
                  <a:lnTo>
                    <a:pt x="6" y="55"/>
                  </a:lnTo>
                  <a:lnTo>
                    <a:pt x="2" y="60"/>
                  </a:lnTo>
                  <a:lnTo>
                    <a:pt x="0" y="81"/>
                  </a:lnTo>
                  <a:lnTo>
                    <a:pt x="5" y="100"/>
                  </a:lnTo>
                  <a:lnTo>
                    <a:pt x="5" y="115"/>
                  </a:lnTo>
                  <a:lnTo>
                    <a:pt x="9" y="126"/>
                  </a:lnTo>
                  <a:lnTo>
                    <a:pt x="5" y="132"/>
                  </a:lnTo>
                  <a:lnTo>
                    <a:pt x="6" y="144"/>
                  </a:lnTo>
                  <a:lnTo>
                    <a:pt x="13" y="154"/>
                  </a:lnTo>
                  <a:lnTo>
                    <a:pt x="43" y="165"/>
                  </a:lnTo>
                  <a:lnTo>
                    <a:pt x="44" y="173"/>
                  </a:lnTo>
                  <a:lnTo>
                    <a:pt x="49" y="184"/>
                  </a:lnTo>
                  <a:lnTo>
                    <a:pt x="62" y="191"/>
                  </a:lnTo>
                  <a:lnTo>
                    <a:pt x="74" y="191"/>
                  </a:lnTo>
                  <a:lnTo>
                    <a:pt x="113" y="167"/>
                  </a:lnTo>
                  <a:lnTo>
                    <a:pt x="122" y="172"/>
                  </a:lnTo>
                  <a:lnTo>
                    <a:pt x="156" y="159"/>
                  </a:lnTo>
                  <a:lnTo>
                    <a:pt x="162" y="153"/>
                  </a:lnTo>
                  <a:lnTo>
                    <a:pt x="168" y="147"/>
                  </a:lnTo>
                  <a:lnTo>
                    <a:pt x="171" y="113"/>
                  </a:lnTo>
                  <a:lnTo>
                    <a:pt x="167" y="86"/>
                  </a:lnTo>
                  <a:lnTo>
                    <a:pt x="149" y="91"/>
                  </a:lnTo>
                  <a:lnTo>
                    <a:pt x="139" y="87"/>
                  </a:lnTo>
                  <a:lnTo>
                    <a:pt x="135" y="80"/>
                  </a:lnTo>
                  <a:lnTo>
                    <a:pt x="131" y="84"/>
                  </a:lnTo>
                  <a:lnTo>
                    <a:pt x="129" y="98"/>
                  </a:lnTo>
                  <a:lnTo>
                    <a:pt x="124" y="102"/>
                  </a:lnTo>
                  <a:lnTo>
                    <a:pt x="124" y="89"/>
                  </a:lnTo>
                  <a:lnTo>
                    <a:pt x="118" y="89"/>
                  </a:lnTo>
                  <a:lnTo>
                    <a:pt x="107" y="102"/>
                  </a:lnTo>
                  <a:lnTo>
                    <a:pt x="112" y="93"/>
                  </a:lnTo>
                  <a:lnTo>
                    <a:pt x="110" y="86"/>
                  </a:lnTo>
                  <a:lnTo>
                    <a:pt x="104" y="94"/>
                  </a:lnTo>
                  <a:lnTo>
                    <a:pt x="104" y="83"/>
                  </a:lnTo>
                  <a:lnTo>
                    <a:pt x="100" y="80"/>
                  </a:lnTo>
                  <a:lnTo>
                    <a:pt x="124" y="78"/>
                  </a:lnTo>
                  <a:lnTo>
                    <a:pt x="129" y="75"/>
                  </a:lnTo>
                  <a:lnTo>
                    <a:pt x="122" y="67"/>
                  </a:lnTo>
                  <a:lnTo>
                    <a:pt x="129" y="64"/>
                  </a:lnTo>
                  <a:lnTo>
                    <a:pt x="131" y="59"/>
                  </a:lnTo>
                  <a:lnTo>
                    <a:pt x="144" y="59"/>
                  </a:lnTo>
                  <a:lnTo>
                    <a:pt x="187" y="47"/>
                  </a:lnTo>
                  <a:lnTo>
                    <a:pt x="193" y="37"/>
                  </a:lnTo>
                  <a:lnTo>
                    <a:pt x="194" y="20"/>
                  </a:lnTo>
                  <a:lnTo>
                    <a:pt x="192" y="9"/>
                  </a:lnTo>
                  <a:lnTo>
                    <a:pt x="167" y="0"/>
                  </a:lnTo>
                  <a:close/>
                </a:path>
              </a:pathLst>
            </a:custGeom>
            <a:grpFill/>
            <a:ln w="6350" cmpd="sng">
              <a:noFill/>
              <a:prstDash val="solid"/>
              <a:round/>
              <a:headEnd/>
              <a:tailEnd/>
            </a:ln>
          </p:spPr>
          <p:txBody>
            <a:bodyPr/>
            <a:lstStyle/>
            <a:p>
              <a:endParaRPr lang="en-US" dirty="0"/>
            </a:p>
          </p:txBody>
        </p:sp>
        <p:sp>
          <p:nvSpPr>
            <p:cNvPr id="319" name="Freeform 145">
              <a:extLst>
                <a:ext uri="{FF2B5EF4-FFF2-40B4-BE49-F238E27FC236}">
                  <a16:creationId xmlns:a16="http://schemas.microsoft.com/office/drawing/2014/main" id="{240FC9AE-39EC-44A4-98BE-2735040FC6E8}"/>
                </a:ext>
              </a:extLst>
            </p:cNvPr>
            <p:cNvSpPr>
              <a:spLocks noChangeAspect="1"/>
            </p:cNvSpPr>
            <p:nvPr/>
          </p:nvSpPr>
          <p:spPr bwMode="gray">
            <a:xfrm>
              <a:off x="7155873" y="142989"/>
              <a:ext cx="89021" cy="48563"/>
            </a:xfrm>
            <a:custGeom>
              <a:avLst/>
              <a:gdLst/>
              <a:ahLst/>
              <a:cxnLst>
                <a:cxn ang="0">
                  <a:pos x="210" y="71"/>
                </a:cxn>
                <a:cxn ang="0">
                  <a:pos x="209" y="62"/>
                </a:cxn>
                <a:cxn ang="0">
                  <a:pos x="200" y="54"/>
                </a:cxn>
                <a:cxn ang="0">
                  <a:pos x="200" y="45"/>
                </a:cxn>
                <a:cxn ang="0">
                  <a:pos x="185" y="44"/>
                </a:cxn>
                <a:cxn ang="0">
                  <a:pos x="182" y="29"/>
                </a:cxn>
                <a:cxn ang="0">
                  <a:pos x="178" y="29"/>
                </a:cxn>
                <a:cxn ang="0">
                  <a:pos x="178" y="23"/>
                </a:cxn>
                <a:cxn ang="0">
                  <a:pos x="165" y="19"/>
                </a:cxn>
                <a:cxn ang="0">
                  <a:pos x="162" y="12"/>
                </a:cxn>
                <a:cxn ang="0">
                  <a:pos x="159" y="11"/>
                </a:cxn>
                <a:cxn ang="0">
                  <a:pos x="157" y="4"/>
                </a:cxn>
                <a:cxn ang="0">
                  <a:pos x="154" y="0"/>
                </a:cxn>
                <a:cxn ang="0">
                  <a:pos x="135" y="1"/>
                </a:cxn>
                <a:cxn ang="0">
                  <a:pos x="116" y="23"/>
                </a:cxn>
                <a:cxn ang="0">
                  <a:pos x="112" y="17"/>
                </a:cxn>
                <a:cxn ang="0">
                  <a:pos x="100" y="43"/>
                </a:cxn>
                <a:cxn ang="0">
                  <a:pos x="82" y="52"/>
                </a:cxn>
                <a:cxn ang="0">
                  <a:pos x="50" y="58"/>
                </a:cxn>
                <a:cxn ang="0">
                  <a:pos x="34" y="72"/>
                </a:cxn>
                <a:cxn ang="0">
                  <a:pos x="33" y="78"/>
                </a:cxn>
                <a:cxn ang="0">
                  <a:pos x="26" y="79"/>
                </a:cxn>
                <a:cxn ang="0">
                  <a:pos x="22" y="76"/>
                </a:cxn>
                <a:cxn ang="0">
                  <a:pos x="7" y="90"/>
                </a:cxn>
                <a:cxn ang="0">
                  <a:pos x="0" y="115"/>
                </a:cxn>
                <a:cxn ang="0">
                  <a:pos x="5" y="115"/>
                </a:cxn>
                <a:cxn ang="0">
                  <a:pos x="7" y="124"/>
                </a:cxn>
                <a:cxn ang="0">
                  <a:pos x="15" y="128"/>
                </a:cxn>
                <a:cxn ang="0">
                  <a:pos x="27" y="121"/>
                </a:cxn>
                <a:cxn ang="0">
                  <a:pos x="29" y="127"/>
                </a:cxn>
                <a:cxn ang="0">
                  <a:pos x="30" y="119"/>
                </a:cxn>
                <a:cxn ang="0">
                  <a:pos x="29" y="110"/>
                </a:cxn>
                <a:cxn ang="0">
                  <a:pos x="41" y="104"/>
                </a:cxn>
                <a:cxn ang="0">
                  <a:pos x="48" y="106"/>
                </a:cxn>
                <a:cxn ang="0">
                  <a:pos x="49" y="102"/>
                </a:cxn>
                <a:cxn ang="0">
                  <a:pos x="46" y="96"/>
                </a:cxn>
                <a:cxn ang="0">
                  <a:pos x="55" y="95"/>
                </a:cxn>
                <a:cxn ang="0">
                  <a:pos x="59" y="104"/>
                </a:cxn>
                <a:cxn ang="0">
                  <a:pos x="74" y="106"/>
                </a:cxn>
                <a:cxn ang="0">
                  <a:pos x="83" y="128"/>
                </a:cxn>
                <a:cxn ang="0">
                  <a:pos x="104" y="124"/>
                </a:cxn>
                <a:cxn ang="0">
                  <a:pos x="101" y="115"/>
                </a:cxn>
                <a:cxn ang="0">
                  <a:pos x="107" y="112"/>
                </a:cxn>
                <a:cxn ang="0">
                  <a:pos x="104" y="101"/>
                </a:cxn>
                <a:cxn ang="0">
                  <a:pos x="102" y="87"/>
                </a:cxn>
                <a:cxn ang="0">
                  <a:pos x="106" y="94"/>
                </a:cxn>
                <a:cxn ang="0">
                  <a:pos x="111" y="90"/>
                </a:cxn>
                <a:cxn ang="0">
                  <a:pos x="116" y="99"/>
                </a:cxn>
                <a:cxn ang="0">
                  <a:pos x="126" y="101"/>
                </a:cxn>
                <a:cxn ang="0">
                  <a:pos x="143" y="122"/>
                </a:cxn>
                <a:cxn ang="0">
                  <a:pos x="154" y="124"/>
                </a:cxn>
                <a:cxn ang="0">
                  <a:pos x="182" y="116"/>
                </a:cxn>
                <a:cxn ang="0">
                  <a:pos x="189" y="121"/>
                </a:cxn>
                <a:cxn ang="0">
                  <a:pos x="201" y="117"/>
                </a:cxn>
                <a:cxn ang="0">
                  <a:pos x="209" y="112"/>
                </a:cxn>
                <a:cxn ang="0">
                  <a:pos x="212" y="98"/>
                </a:cxn>
                <a:cxn ang="0">
                  <a:pos x="211" y="77"/>
                </a:cxn>
                <a:cxn ang="0">
                  <a:pos x="210" y="71"/>
                </a:cxn>
              </a:cxnLst>
              <a:rect l="0" t="0" r="r" b="b"/>
              <a:pathLst>
                <a:path w="212" h="128">
                  <a:moveTo>
                    <a:pt x="210" y="71"/>
                  </a:moveTo>
                  <a:lnTo>
                    <a:pt x="209" y="62"/>
                  </a:lnTo>
                  <a:lnTo>
                    <a:pt x="200" y="54"/>
                  </a:lnTo>
                  <a:lnTo>
                    <a:pt x="200" y="45"/>
                  </a:lnTo>
                  <a:lnTo>
                    <a:pt x="185" y="44"/>
                  </a:lnTo>
                  <a:lnTo>
                    <a:pt x="182" y="29"/>
                  </a:lnTo>
                  <a:lnTo>
                    <a:pt x="178" y="29"/>
                  </a:lnTo>
                  <a:lnTo>
                    <a:pt x="178" y="23"/>
                  </a:lnTo>
                  <a:lnTo>
                    <a:pt x="165" y="19"/>
                  </a:lnTo>
                  <a:lnTo>
                    <a:pt x="162" y="12"/>
                  </a:lnTo>
                  <a:lnTo>
                    <a:pt x="159" y="11"/>
                  </a:lnTo>
                  <a:lnTo>
                    <a:pt x="157" y="4"/>
                  </a:lnTo>
                  <a:lnTo>
                    <a:pt x="154" y="0"/>
                  </a:lnTo>
                  <a:lnTo>
                    <a:pt x="135" y="1"/>
                  </a:lnTo>
                  <a:lnTo>
                    <a:pt x="116" y="23"/>
                  </a:lnTo>
                  <a:lnTo>
                    <a:pt x="112" y="17"/>
                  </a:lnTo>
                  <a:lnTo>
                    <a:pt x="100" y="43"/>
                  </a:lnTo>
                  <a:lnTo>
                    <a:pt x="82" y="52"/>
                  </a:lnTo>
                  <a:lnTo>
                    <a:pt x="50" y="58"/>
                  </a:lnTo>
                  <a:lnTo>
                    <a:pt x="34" y="72"/>
                  </a:lnTo>
                  <a:lnTo>
                    <a:pt x="33" y="78"/>
                  </a:lnTo>
                  <a:lnTo>
                    <a:pt x="26" y="79"/>
                  </a:lnTo>
                  <a:lnTo>
                    <a:pt x="22" y="76"/>
                  </a:lnTo>
                  <a:lnTo>
                    <a:pt x="7" y="90"/>
                  </a:lnTo>
                  <a:lnTo>
                    <a:pt x="0" y="115"/>
                  </a:lnTo>
                  <a:lnTo>
                    <a:pt x="5" y="115"/>
                  </a:lnTo>
                  <a:lnTo>
                    <a:pt x="7" y="124"/>
                  </a:lnTo>
                  <a:lnTo>
                    <a:pt x="15" y="128"/>
                  </a:lnTo>
                  <a:lnTo>
                    <a:pt x="27" y="121"/>
                  </a:lnTo>
                  <a:lnTo>
                    <a:pt x="29" y="127"/>
                  </a:lnTo>
                  <a:lnTo>
                    <a:pt x="30" y="119"/>
                  </a:lnTo>
                  <a:lnTo>
                    <a:pt x="29" y="110"/>
                  </a:lnTo>
                  <a:lnTo>
                    <a:pt x="41" y="104"/>
                  </a:lnTo>
                  <a:lnTo>
                    <a:pt x="48" y="106"/>
                  </a:lnTo>
                  <a:lnTo>
                    <a:pt x="49" y="102"/>
                  </a:lnTo>
                  <a:lnTo>
                    <a:pt x="46" y="96"/>
                  </a:lnTo>
                  <a:lnTo>
                    <a:pt x="55" y="95"/>
                  </a:lnTo>
                  <a:lnTo>
                    <a:pt x="59" y="104"/>
                  </a:lnTo>
                  <a:lnTo>
                    <a:pt x="74" y="106"/>
                  </a:lnTo>
                  <a:lnTo>
                    <a:pt x="83" y="128"/>
                  </a:lnTo>
                  <a:lnTo>
                    <a:pt x="104" y="124"/>
                  </a:lnTo>
                  <a:lnTo>
                    <a:pt x="101" y="115"/>
                  </a:lnTo>
                  <a:lnTo>
                    <a:pt x="107" y="112"/>
                  </a:lnTo>
                  <a:lnTo>
                    <a:pt x="104" y="101"/>
                  </a:lnTo>
                  <a:lnTo>
                    <a:pt x="102" y="87"/>
                  </a:lnTo>
                  <a:lnTo>
                    <a:pt x="106" y="94"/>
                  </a:lnTo>
                  <a:lnTo>
                    <a:pt x="111" y="90"/>
                  </a:lnTo>
                  <a:lnTo>
                    <a:pt x="116" y="99"/>
                  </a:lnTo>
                  <a:lnTo>
                    <a:pt x="126" y="101"/>
                  </a:lnTo>
                  <a:lnTo>
                    <a:pt x="143" y="122"/>
                  </a:lnTo>
                  <a:lnTo>
                    <a:pt x="154" y="124"/>
                  </a:lnTo>
                  <a:lnTo>
                    <a:pt x="182" y="116"/>
                  </a:lnTo>
                  <a:lnTo>
                    <a:pt x="189" y="121"/>
                  </a:lnTo>
                  <a:lnTo>
                    <a:pt x="201" y="117"/>
                  </a:lnTo>
                  <a:lnTo>
                    <a:pt x="209" y="112"/>
                  </a:lnTo>
                  <a:lnTo>
                    <a:pt x="212" y="98"/>
                  </a:lnTo>
                  <a:lnTo>
                    <a:pt x="211" y="77"/>
                  </a:lnTo>
                  <a:lnTo>
                    <a:pt x="210" y="71"/>
                  </a:lnTo>
                  <a:close/>
                </a:path>
              </a:pathLst>
            </a:custGeom>
            <a:grpFill/>
            <a:ln w="6350" cmpd="sng">
              <a:noFill/>
              <a:prstDash val="solid"/>
              <a:round/>
              <a:headEnd/>
              <a:tailEnd/>
            </a:ln>
          </p:spPr>
          <p:txBody>
            <a:bodyPr/>
            <a:lstStyle/>
            <a:p>
              <a:endParaRPr lang="en-US" dirty="0"/>
            </a:p>
          </p:txBody>
        </p:sp>
        <p:sp>
          <p:nvSpPr>
            <p:cNvPr id="320" name="Freeform 146">
              <a:extLst>
                <a:ext uri="{FF2B5EF4-FFF2-40B4-BE49-F238E27FC236}">
                  <a16:creationId xmlns:a16="http://schemas.microsoft.com/office/drawing/2014/main" id="{689A1C9E-B561-4600-AEBF-57CEF6509FF6}"/>
                </a:ext>
              </a:extLst>
            </p:cNvPr>
            <p:cNvSpPr>
              <a:spLocks noChangeAspect="1"/>
            </p:cNvSpPr>
            <p:nvPr/>
          </p:nvSpPr>
          <p:spPr bwMode="gray">
            <a:xfrm>
              <a:off x="7544329" y="0"/>
              <a:ext cx="245481" cy="213134"/>
            </a:xfrm>
            <a:custGeom>
              <a:avLst/>
              <a:gdLst/>
              <a:ahLst/>
              <a:cxnLst>
                <a:cxn ang="0">
                  <a:pos x="21" y="38"/>
                </a:cxn>
                <a:cxn ang="0">
                  <a:pos x="18" y="68"/>
                </a:cxn>
                <a:cxn ang="0">
                  <a:pos x="85" y="115"/>
                </a:cxn>
                <a:cxn ang="0">
                  <a:pos x="100" y="138"/>
                </a:cxn>
                <a:cxn ang="0">
                  <a:pos x="44" y="142"/>
                </a:cxn>
                <a:cxn ang="0">
                  <a:pos x="37" y="174"/>
                </a:cxn>
                <a:cxn ang="0">
                  <a:pos x="67" y="185"/>
                </a:cxn>
                <a:cxn ang="0">
                  <a:pos x="80" y="227"/>
                </a:cxn>
                <a:cxn ang="0">
                  <a:pos x="106" y="196"/>
                </a:cxn>
                <a:cxn ang="0">
                  <a:pos x="139" y="187"/>
                </a:cxn>
                <a:cxn ang="0">
                  <a:pos x="128" y="220"/>
                </a:cxn>
                <a:cxn ang="0">
                  <a:pos x="154" y="198"/>
                </a:cxn>
                <a:cxn ang="0">
                  <a:pos x="172" y="176"/>
                </a:cxn>
                <a:cxn ang="0">
                  <a:pos x="185" y="187"/>
                </a:cxn>
                <a:cxn ang="0">
                  <a:pos x="222" y="203"/>
                </a:cxn>
                <a:cxn ang="0">
                  <a:pos x="251" y="210"/>
                </a:cxn>
                <a:cxn ang="0">
                  <a:pos x="201" y="226"/>
                </a:cxn>
                <a:cxn ang="0">
                  <a:pos x="257" y="230"/>
                </a:cxn>
                <a:cxn ang="0">
                  <a:pos x="303" y="237"/>
                </a:cxn>
                <a:cxn ang="0">
                  <a:pos x="149" y="285"/>
                </a:cxn>
                <a:cxn ang="0">
                  <a:pos x="134" y="331"/>
                </a:cxn>
                <a:cxn ang="0">
                  <a:pos x="179" y="371"/>
                </a:cxn>
                <a:cxn ang="0">
                  <a:pos x="148" y="381"/>
                </a:cxn>
                <a:cxn ang="0">
                  <a:pos x="159" y="405"/>
                </a:cxn>
                <a:cxn ang="0">
                  <a:pos x="235" y="430"/>
                </a:cxn>
                <a:cxn ang="0">
                  <a:pos x="178" y="473"/>
                </a:cxn>
                <a:cxn ang="0">
                  <a:pos x="205" y="492"/>
                </a:cxn>
                <a:cxn ang="0">
                  <a:pos x="204" y="499"/>
                </a:cxn>
                <a:cxn ang="0">
                  <a:pos x="243" y="531"/>
                </a:cxn>
                <a:cxn ang="0">
                  <a:pos x="316" y="534"/>
                </a:cxn>
                <a:cxn ang="0">
                  <a:pos x="316" y="497"/>
                </a:cxn>
                <a:cxn ang="0">
                  <a:pos x="353" y="536"/>
                </a:cxn>
                <a:cxn ang="0">
                  <a:pos x="324" y="463"/>
                </a:cxn>
                <a:cxn ang="0">
                  <a:pos x="321" y="418"/>
                </a:cxn>
                <a:cxn ang="0">
                  <a:pos x="357" y="483"/>
                </a:cxn>
                <a:cxn ang="0">
                  <a:pos x="393" y="519"/>
                </a:cxn>
                <a:cxn ang="0">
                  <a:pos x="385" y="404"/>
                </a:cxn>
                <a:cxn ang="0">
                  <a:pos x="409" y="448"/>
                </a:cxn>
                <a:cxn ang="0">
                  <a:pos x="421" y="405"/>
                </a:cxn>
                <a:cxn ang="0">
                  <a:pos x="406" y="349"/>
                </a:cxn>
                <a:cxn ang="0">
                  <a:pos x="420" y="277"/>
                </a:cxn>
                <a:cxn ang="0">
                  <a:pos x="418" y="313"/>
                </a:cxn>
                <a:cxn ang="0">
                  <a:pos x="442" y="396"/>
                </a:cxn>
                <a:cxn ang="0">
                  <a:pos x="471" y="296"/>
                </a:cxn>
                <a:cxn ang="0">
                  <a:pos x="498" y="302"/>
                </a:cxn>
                <a:cxn ang="0">
                  <a:pos x="583" y="225"/>
                </a:cxn>
                <a:cxn ang="0">
                  <a:pos x="570" y="165"/>
                </a:cxn>
                <a:cxn ang="0">
                  <a:pos x="536" y="132"/>
                </a:cxn>
                <a:cxn ang="0">
                  <a:pos x="518" y="172"/>
                </a:cxn>
                <a:cxn ang="0">
                  <a:pos x="522" y="138"/>
                </a:cxn>
                <a:cxn ang="0">
                  <a:pos x="492" y="92"/>
                </a:cxn>
                <a:cxn ang="0">
                  <a:pos x="454" y="124"/>
                </a:cxn>
                <a:cxn ang="0">
                  <a:pos x="466" y="93"/>
                </a:cxn>
                <a:cxn ang="0">
                  <a:pos x="466" y="33"/>
                </a:cxn>
                <a:cxn ang="0">
                  <a:pos x="101" y="0"/>
                </a:cxn>
                <a:cxn ang="0">
                  <a:pos x="96" y="0"/>
                </a:cxn>
                <a:cxn ang="0">
                  <a:pos x="1" y="0"/>
                </a:cxn>
              </a:cxnLst>
              <a:rect l="0" t="0" r="r" b="b"/>
              <a:pathLst>
                <a:path w="584" h="542">
                  <a:moveTo>
                    <a:pt x="4" y="21"/>
                  </a:moveTo>
                  <a:lnTo>
                    <a:pt x="22" y="26"/>
                  </a:lnTo>
                  <a:lnTo>
                    <a:pt x="24" y="32"/>
                  </a:lnTo>
                  <a:lnTo>
                    <a:pt x="21" y="38"/>
                  </a:lnTo>
                  <a:lnTo>
                    <a:pt x="0" y="42"/>
                  </a:lnTo>
                  <a:lnTo>
                    <a:pt x="11" y="52"/>
                  </a:lnTo>
                  <a:lnTo>
                    <a:pt x="8" y="55"/>
                  </a:lnTo>
                  <a:lnTo>
                    <a:pt x="18" y="68"/>
                  </a:lnTo>
                  <a:lnTo>
                    <a:pt x="33" y="102"/>
                  </a:lnTo>
                  <a:lnTo>
                    <a:pt x="52" y="114"/>
                  </a:lnTo>
                  <a:lnTo>
                    <a:pt x="57" y="122"/>
                  </a:lnTo>
                  <a:lnTo>
                    <a:pt x="85" y="115"/>
                  </a:lnTo>
                  <a:lnTo>
                    <a:pt x="101" y="125"/>
                  </a:lnTo>
                  <a:lnTo>
                    <a:pt x="122" y="102"/>
                  </a:lnTo>
                  <a:lnTo>
                    <a:pt x="116" y="126"/>
                  </a:lnTo>
                  <a:lnTo>
                    <a:pt x="100" y="138"/>
                  </a:lnTo>
                  <a:lnTo>
                    <a:pt x="78" y="141"/>
                  </a:lnTo>
                  <a:lnTo>
                    <a:pt x="77" y="146"/>
                  </a:lnTo>
                  <a:lnTo>
                    <a:pt x="61" y="152"/>
                  </a:lnTo>
                  <a:lnTo>
                    <a:pt x="44" y="142"/>
                  </a:lnTo>
                  <a:lnTo>
                    <a:pt x="38" y="149"/>
                  </a:lnTo>
                  <a:lnTo>
                    <a:pt x="35" y="158"/>
                  </a:lnTo>
                  <a:lnTo>
                    <a:pt x="38" y="164"/>
                  </a:lnTo>
                  <a:lnTo>
                    <a:pt x="37" y="174"/>
                  </a:lnTo>
                  <a:lnTo>
                    <a:pt x="46" y="185"/>
                  </a:lnTo>
                  <a:lnTo>
                    <a:pt x="55" y="183"/>
                  </a:lnTo>
                  <a:lnTo>
                    <a:pt x="57" y="191"/>
                  </a:lnTo>
                  <a:lnTo>
                    <a:pt x="67" y="185"/>
                  </a:lnTo>
                  <a:lnTo>
                    <a:pt x="69" y="194"/>
                  </a:lnTo>
                  <a:lnTo>
                    <a:pt x="74" y="203"/>
                  </a:lnTo>
                  <a:lnTo>
                    <a:pt x="73" y="208"/>
                  </a:lnTo>
                  <a:lnTo>
                    <a:pt x="80" y="227"/>
                  </a:lnTo>
                  <a:lnTo>
                    <a:pt x="85" y="218"/>
                  </a:lnTo>
                  <a:lnTo>
                    <a:pt x="95" y="208"/>
                  </a:lnTo>
                  <a:lnTo>
                    <a:pt x="105" y="203"/>
                  </a:lnTo>
                  <a:lnTo>
                    <a:pt x="106" y="196"/>
                  </a:lnTo>
                  <a:lnTo>
                    <a:pt x="105" y="188"/>
                  </a:lnTo>
                  <a:lnTo>
                    <a:pt x="112" y="179"/>
                  </a:lnTo>
                  <a:lnTo>
                    <a:pt x="130" y="188"/>
                  </a:lnTo>
                  <a:lnTo>
                    <a:pt x="139" y="187"/>
                  </a:lnTo>
                  <a:lnTo>
                    <a:pt x="127" y="198"/>
                  </a:lnTo>
                  <a:lnTo>
                    <a:pt x="126" y="204"/>
                  </a:lnTo>
                  <a:lnTo>
                    <a:pt x="124" y="220"/>
                  </a:lnTo>
                  <a:lnTo>
                    <a:pt x="128" y="220"/>
                  </a:lnTo>
                  <a:lnTo>
                    <a:pt x="134" y="230"/>
                  </a:lnTo>
                  <a:lnTo>
                    <a:pt x="141" y="227"/>
                  </a:lnTo>
                  <a:lnTo>
                    <a:pt x="150" y="215"/>
                  </a:lnTo>
                  <a:lnTo>
                    <a:pt x="154" y="198"/>
                  </a:lnTo>
                  <a:lnTo>
                    <a:pt x="162" y="191"/>
                  </a:lnTo>
                  <a:lnTo>
                    <a:pt x="166" y="176"/>
                  </a:lnTo>
                  <a:lnTo>
                    <a:pt x="170" y="168"/>
                  </a:lnTo>
                  <a:lnTo>
                    <a:pt x="172" y="176"/>
                  </a:lnTo>
                  <a:lnTo>
                    <a:pt x="165" y="202"/>
                  </a:lnTo>
                  <a:lnTo>
                    <a:pt x="168" y="205"/>
                  </a:lnTo>
                  <a:lnTo>
                    <a:pt x="185" y="199"/>
                  </a:lnTo>
                  <a:lnTo>
                    <a:pt x="185" y="187"/>
                  </a:lnTo>
                  <a:lnTo>
                    <a:pt x="187" y="185"/>
                  </a:lnTo>
                  <a:lnTo>
                    <a:pt x="212" y="179"/>
                  </a:lnTo>
                  <a:lnTo>
                    <a:pt x="209" y="194"/>
                  </a:lnTo>
                  <a:lnTo>
                    <a:pt x="222" y="203"/>
                  </a:lnTo>
                  <a:lnTo>
                    <a:pt x="267" y="198"/>
                  </a:lnTo>
                  <a:lnTo>
                    <a:pt x="268" y="202"/>
                  </a:lnTo>
                  <a:lnTo>
                    <a:pt x="265" y="205"/>
                  </a:lnTo>
                  <a:lnTo>
                    <a:pt x="251" y="210"/>
                  </a:lnTo>
                  <a:lnTo>
                    <a:pt x="215" y="211"/>
                  </a:lnTo>
                  <a:lnTo>
                    <a:pt x="212" y="218"/>
                  </a:lnTo>
                  <a:lnTo>
                    <a:pt x="202" y="218"/>
                  </a:lnTo>
                  <a:lnTo>
                    <a:pt x="201" y="226"/>
                  </a:lnTo>
                  <a:lnTo>
                    <a:pt x="206" y="231"/>
                  </a:lnTo>
                  <a:lnTo>
                    <a:pt x="220" y="238"/>
                  </a:lnTo>
                  <a:lnTo>
                    <a:pt x="250" y="237"/>
                  </a:lnTo>
                  <a:lnTo>
                    <a:pt x="257" y="230"/>
                  </a:lnTo>
                  <a:lnTo>
                    <a:pt x="301" y="225"/>
                  </a:lnTo>
                  <a:lnTo>
                    <a:pt x="313" y="216"/>
                  </a:lnTo>
                  <a:lnTo>
                    <a:pt x="306" y="235"/>
                  </a:lnTo>
                  <a:lnTo>
                    <a:pt x="303" y="237"/>
                  </a:lnTo>
                  <a:lnTo>
                    <a:pt x="266" y="241"/>
                  </a:lnTo>
                  <a:lnTo>
                    <a:pt x="234" y="251"/>
                  </a:lnTo>
                  <a:lnTo>
                    <a:pt x="168" y="258"/>
                  </a:lnTo>
                  <a:lnTo>
                    <a:pt x="149" y="285"/>
                  </a:lnTo>
                  <a:lnTo>
                    <a:pt x="134" y="291"/>
                  </a:lnTo>
                  <a:lnTo>
                    <a:pt x="123" y="304"/>
                  </a:lnTo>
                  <a:lnTo>
                    <a:pt x="126" y="316"/>
                  </a:lnTo>
                  <a:lnTo>
                    <a:pt x="134" y="331"/>
                  </a:lnTo>
                  <a:lnTo>
                    <a:pt x="140" y="349"/>
                  </a:lnTo>
                  <a:lnTo>
                    <a:pt x="157" y="346"/>
                  </a:lnTo>
                  <a:lnTo>
                    <a:pt x="177" y="362"/>
                  </a:lnTo>
                  <a:lnTo>
                    <a:pt x="179" y="371"/>
                  </a:lnTo>
                  <a:lnTo>
                    <a:pt x="157" y="370"/>
                  </a:lnTo>
                  <a:lnTo>
                    <a:pt x="151" y="364"/>
                  </a:lnTo>
                  <a:lnTo>
                    <a:pt x="146" y="368"/>
                  </a:lnTo>
                  <a:lnTo>
                    <a:pt x="148" y="381"/>
                  </a:lnTo>
                  <a:lnTo>
                    <a:pt x="154" y="393"/>
                  </a:lnTo>
                  <a:lnTo>
                    <a:pt x="160" y="393"/>
                  </a:lnTo>
                  <a:lnTo>
                    <a:pt x="157" y="399"/>
                  </a:lnTo>
                  <a:lnTo>
                    <a:pt x="159" y="405"/>
                  </a:lnTo>
                  <a:lnTo>
                    <a:pt x="166" y="414"/>
                  </a:lnTo>
                  <a:lnTo>
                    <a:pt x="187" y="408"/>
                  </a:lnTo>
                  <a:lnTo>
                    <a:pt x="194" y="416"/>
                  </a:lnTo>
                  <a:lnTo>
                    <a:pt x="235" y="430"/>
                  </a:lnTo>
                  <a:lnTo>
                    <a:pt x="231" y="436"/>
                  </a:lnTo>
                  <a:lnTo>
                    <a:pt x="172" y="444"/>
                  </a:lnTo>
                  <a:lnTo>
                    <a:pt x="172" y="459"/>
                  </a:lnTo>
                  <a:lnTo>
                    <a:pt x="178" y="473"/>
                  </a:lnTo>
                  <a:lnTo>
                    <a:pt x="185" y="479"/>
                  </a:lnTo>
                  <a:lnTo>
                    <a:pt x="193" y="491"/>
                  </a:lnTo>
                  <a:lnTo>
                    <a:pt x="198" y="494"/>
                  </a:lnTo>
                  <a:lnTo>
                    <a:pt x="205" y="492"/>
                  </a:lnTo>
                  <a:lnTo>
                    <a:pt x="206" y="483"/>
                  </a:lnTo>
                  <a:lnTo>
                    <a:pt x="209" y="486"/>
                  </a:lnTo>
                  <a:lnTo>
                    <a:pt x="210" y="492"/>
                  </a:lnTo>
                  <a:lnTo>
                    <a:pt x="204" y="499"/>
                  </a:lnTo>
                  <a:lnTo>
                    <a:pt x="212" y="508"/>
                  </a:lnTo>
                  <a:lnTo>
                    <a:pt x="217" y="521"/>
                  </a:lnTo>
                  <a:lnTo>
                    <a:pt x="234" y="523"/>
                  </a:lnTo>
                  <a:lnTo>
                    <a:pt x="243" y="531"/>
                  </a:lnTo>
                  <a:lnTo>
                    <a:pt x="261" y="534"/>
                  </a:lnTo>
                  <a:lnTo>
                    <a:pt x="281" y="542"/>
                  </a:lnTo>
                  <a:lnTo>
                    <a:pt x="313" y="542"/>
                  </a:lnTo>
                  <a:lnTo>
                    <a:pt x="316" y="534"/>
                  </a:lnTo>
                  <a:lnTo>
                    <a:pt x="312" y="516"/>
                  </a:lnTo>
                  <a:lnTo>
                    <a:pt x="296" y="509"/>
                  </a:lnTo>
                  <a:lnTo>
                    <a:pt x="290" y="497"/>
                  </a:lnTo>
                  <a:lnTo>
                    <a:pt x="316" y="497"/>
                  </a:lnTo>
                  <a:lnTo>
                    <a:pt x="328" y="501"/>
                  </a:lnTo>
                  <a:lnTo>
                    <a:pt x="337" y="516"/>
                  </a:lnTo>
                  <a:lnTo>
                    <a:pt x="349" y="524"/>
                  </a:lnTo>
                  <a:lnTo>
                    <a:pt x="353" y="536"/>
                  </a:lnTo>
                  <a:lnTo>
                    <a:pt x="355" y="530"/>
                  </a:lnTo>
                  <a:lnTo>
                    <a:pt x="338" y="487"/>
                  </a:lnTo>
                  <a:lnTo>
                    <a:pt x="328" y="474"/>
                  </a:lnTo>
                  <a:lnTo>
                    <a:pt x="324" y="463"/>
                  </a:lnTo>
                  <a:lnTo>
                    <a:pt x="311" y="435"/>
                  </a:lnTo>
                  <a:lnTo>
                    <a:pt x="312" y="415"/>
                  </a:lnTo>
                  <a:lnTo>
                    <a:pt x="317" y="413"/>
                  </a:lnTo>
                  <a:lnTo>
                    <a:pt x="321" y="418"/>
                  </a:lnTo>
                  <a:lnTo>
                    <a:pt x="328" y="444"/>
                  </a:lnTo>
                  <a:lnTo>
                    <a:pt x="335" y="455"/>
                  </a:lnTo>
                  <a:lnTo>
                    <a:pt x="355" y="473"/>
                  </a:lnTo>
                  <a:lnTo>
                    <a:pt x="357" y="483"/>
                  </a:lnTo>
                  <a:lnTo>
                    <a:pt x="372" y="516"/>
                  </a:lnTo>
                  <a:lnTo>
                    <a:pt x="382" y="530"/>
                  </a:lnTo>
                  <a:lnTo>
                    <a:pt x="389" y="530"/>
                  </a:lnTo>
                  <a:lnTo>
                    <a:pt x="393" y="519"/>
                  </a:lnTo>
                  <a:lnTo>
                    <a:pt x="400" y="469"/>
                  </a:lnTo>
                  <a:lnTo>
                    <a:pt x="383" y="438"/>
                  </a:lnTo>
                  <a:lnTo>
                    <a:pt x="382" y="424"/>
                  </a:lnTo>
                  <a:lnTo>
                    <a:pt x="385" y="404"/>
                  </a:lnTo>
                  <a:lnTo>
                    <a:pt x="389" y="405"/>
                  </a:lnTo>
                  <a:lnTo>
                    <a:pt x="390" y="415"/>
                  </a:lnTo>
                  <a:lnTo>
                    <a:pt x="404" y="435"/>
                  </a:lnTo>
                  <a:lnTo>
                    <a:pt x="409" y="448"/>
                  </a:lnTo>
                  <a:lnTo>
                    <a:pt x="422" y="448"/>
                  </a:lnTo>
                  <a:lnTo>
                    <a:pt x="422" y="438"/>
                  </a:lnTo>
                  <a:lnTo>
                    <a:pt x="425" y="421"/>
                  </a:lnTo>
                  <a:lnTo>
                    <a:pt x="421" y="405"/>
                  </a:lnTo>
                  <a:lnTo>
                    <a:pt x="411" y="396"/>
                  </a:lnTo>
                  <a:lnTo>
                    <a:pt x="412" y="385"/>
                  </a:lnTo>
                  <a:lnTo>
                    <a:pt x="407" y="365"/>
                  </a:lnTo>
                  <a:lnTo>
                    <a:pt x="406" y="349"/>
                  </a:lnTo>
                  <a:lnTo>
                    <a:pt x="409" y="337"/>
                  </a:lnTo>
                  <a:lnTo>
                    <a:pt x="409" y="320"/>
                  </a:lnTo>
                  <a:lnTo>
                    <a:pt x="415" y="303"/>
                  </a:lnTo>
                  <a:lnTo>
                    <a:pt x="420" y="277"/>
                  </a:lnTo>
                  <a:lnTo>
                    <a:pt x="422" y="274"/>
                  </a:lnTo>
                  <a:lnTo>
                    <a:pt x="422" y="280"/>
                  </a:lnTo>
                  <a:lnTo>
                    <a:pt x="420" y="291"/>
                  </a:lnTo>
                  <a:lnTo>
                    <a:pt x="418" y="313"/>
                  </a:lnTo>
                  <a:lnTo>
                    <a:pt x="422" y="325"/>
                  </a:lnTo>
                  <a:lnTo>
                    <a:pt x="422" y="352"/>
                  </a:lnTo>
                  <a:lnTo>
                    <a:pt x="425" y="370"/>
                  </a:lnTo>
                  <a:lnTo>
                    <a:pt x="442" y="396"/>
                  </a:lnTo>
                  <a:lnTo>
                    <a:pt x="446" y="393"/>
                  </a:lnTo>
                  <a:lnTo>
                    <a:pt x="460" y="357"/>
                  </a:lnTo>
                  <a:lnTo>
                    <a:pt x="473" y="336"/>
                  </a:lnTo>
                  <a:lnTo>
                    <a:pt x="471" y="296"/>
                  </a:lnTo>
                  <a:lnTo>
                    <a:pt x="472" y="283"/>
                  </a:lnTo>
                  <a:lnTo>
                    <a:pt x="481" y="292"/>
                  </a:lnTo>
                  <a:lnTo>
                    <a:pt x="483" y="320"/>
                  </a:lnTo>
                  <a:lnTo>
                    <a:pt x="498" y="302"/>
                  </a:lnTo>
                  <a:lnTo>
                    <a:pt x="495" y="299"/>
                  </a:lnTo>
                  <a:lnTo>
                    <a:pt x="496" y="285"/>
                  </a:lnTo>
                  <a:lnTo>
                    <a:pt x="548" y="260"/>
                  </a:lnTo>
                  <a:lnTo>
                    <a:pt x="583" y="225"/>
                  </a:lnTo>
                  <a:lnTo>
                    <a:pt x="584" y="198"/>
                  </a:lnTo>
                  <a:lnTo>
                    <a:pt x="583" y="191"/>
                  </a:lnTo>
                  <a:lnTo>
                    <a:pt x="573" y="180"/>
                  </a:lnTo>
                  <a:lnTo>
                    <a:pt x="570" y="165"/>
                  </a:lnTo>
                  <a:lnTo>
                    <a:pt x="554" y="143"/>
                  </a:lnTo>
                  <a:lnTo>
                    <a:pt x="543" y="120"/>
                  </a:lnTo>
                  <a:lnTo>
                    <a:pt x="536" y="125"/>
                  </a:lnTo>
                  <a:lnTo>
                    <a:pt x="536" y="132"/>
                  </a:lnTo>
                  <a:lnTo>
                    <a:pt x="532" y="142"/>
                  </a:lnTo>
                  <a:lnTo>
                    <a:pt x="532" y="153"/>
                  </a:lnTo>
                  <a:lnTo>
                    <a:pt x="528" y="161"/>
                  </a:lnTo>
                  <a:lnTo>
                    <a:pt x="518" y="172"/>
                  </a:lnTo>
                  <a:lnTo>
                    <a:pt x="518" y="165"/>
                  </a:lnTo>
                  <a:lnTo>
                    <a:pt x="523" y="158"/>
                  </a:lnTo>
                  <a:lnTo>
                    <a:pt x="522" y="146"/>
                  </a:lnTo>
                  <a:lnTo>
                    <a:pt x="522" y="138"/>
                  </a:lnTo>
                  <a:lnTo>
                    <a:pt x="521" y="127"/>
                  </a:lnTo>
                  <a:lnTo>
                    <a:pt x="514" y="120"/>
                  </a:lnTo>
                  <a:lnTo>
                    <a:pt x="503" y="102"/>
                  </a:lnTo>
                  <a:lnTo>
                    <a:pt x="492" y="92"/>
                  </a:lnTo>
                  <a:lnTo>
                    <a:pt x="487" y="91"/>
                  </a:lnTo>
                  <a:lnTo>
                    <a:pt x="475" y="105"/>
                  </a:lnTo>
                  <a:lnTo>
                    <a:pt x="464" y="105"/>
                  </a:lnTo>
                  <a:lnTo>
                    <a:pt x="454" y="124"/>
                  </a:lnTo>
                  <a:lnTo>
                    <a:pt x="449" y="125"/>
                  </a:lnTo>
                  <a:lnTo>
                    <a:pt x="449" y="113"/>
                  </a:lnTo>
                  <a:lnTo>
                    <a:pt x="455" y="100"/>
                  </a:lnTo>
                  <a:lnTo>
                    <a:pt x="466" y="93"/>
                  </a:lnTo>
                  <a:lnTo>
                    <a:pt x="472" y="60"/>
                  </a:lnTo>
                  <a:lnTo>
                    <a:pt x="481" y="32"/>
                  </a:lnTo>
                  <a:lnTo>
                    <a:pt x="481" y="27"/>
                  </a:lnTo>
                  <a:lnTo>
                    <a:pt x="466" y="33"/>
                  </a:lnTo>
                  <a:lnTo>
                    <a:pt x="466" y="28"/>
                  </a:lnTo>
                  <a:lnTo>
                    <a:pt x="476" y="18"/>
                  </a:lnTo>
                  <a:lnTo>
                    <a:pt x="472" y="0"/>
                  </a:lnTo>
                  <a:lnTo>
                    <a:pt x="101" y="0"/>
                  </a:lnTo>
                  <a:lnTo>
                    <a:pt x="106" y="10"/>
                  </a:lnTo>
                  <a:lnTo>
                    <a:pt x="107" y="15"/>
                  </a:lnTo>
                  <a:lnTo>
                    <a:pt x="98" y="2"/>
                  </a:lnTo>
                  <a:lnTo>
                    <a:pt x="96" y="0"/>
                  </a:lnTo>
                  <a:lnTo>
                    <a:pt x="76" y="0"/>
                  </a:lnTo>
                  <a:lnTo>
                    <a:pt x="72" y="4"/>
                  </a:lnTo>
                  <a:lnTo>
                    <a:pt x="69" y="0"/>
                  </a:lnTo>
                  <a:lnTo>
                    <a:pt x="1" y="0"/>
                  </a:lnTo>
                  <a:lnTo>
                    <a:pt x="0" y="9"/>
                  </a:lnTo>
                  <a:lnTo>
                    <a:pt x="4" y="21"/>
                  </a:lnTo>
                  <a:close/>
                </a:path>
              </a:pathLst>
            </a:custGeom>
            <a:grpFill/>
            <a:ln w="6350" cmpd="sng">
              <a:noFill/>
              <a:prstDash val="solid"/>
              <a:round/>
              <a:headEnd/>
              <a:tailEnd/>
            </a:ln>
          </p:spPr>
          <p:txBody>
            <a:bodyPr/>
            <a:lstStyle/>
            <a:p>
              <a:endParaRPr lang="en-US" dirty="0"/>
            </a:p>
          </p:txBody>
        </p:sp>
        <p:sp>
          <p:nvSpPr>
            <p:cNvPr id="321" name="Freeform 147">
              <a:extLst>
                <a:ext uri="{FF2B5EF4-FFF2-40B4-BE49-F238E27FC236}">
                  <a16:creationId xmlns:a16="http://schemas.microsoft.com/office/drawing/2014/main" id="{B89AE284-E3E5-4D01-B4D7-900FE2060724}"/>
                </a:ext>
              </a:extLst>
            </p:cNvPr>
            <p:cNvSpPr>
              <a:spLocks noChangeAspect="1"/>
            </p:cNvSpPr>
            <p:nvPr/>
          </p:nvSpPr>
          <p:spPr bwMode="gray">
            <a:xfrm>
              <a:off x="7752045" y="353427"/>
              <a:ext cx="2697" cy="13490"/>
            </a:xfrm>
            <a:custGeom>
              <a:avLst/>
              <a:gdLst/>
              <a:ahLst/>
              <a:cxnLst>
                <a:cxn ang="0">
                  <a:pos x="6" y="10"/>
                </a:cxn>
                <a:cxn ang="0">
                  <a:pos x="1" y="0"/>
                </a:cxn>
                <a:cxn ang="0">
                  <a:pos x="0" y="24"/>
                </a:cxn>
                <a:cxn ang="0">
                  <a:pos x="6" y="30"/>
                </a:cxn>
                <a:cxn ang="0">
                  <a:pos x="7" y="27"/>
                </a:cxn>
                <a:cxn ang="0">
                  <a:pos x="6" y="10"/>
                </a:cxn>
              </a:cxnLst>
              <a:rect l="0" t="0" r="r" b="b"/>
              <a:pathLst>
                <a:path w="7" h="30">
                  <a:moveTo>
                    <a:pt x="6" y="10"/>
                  </a:moveTo>
                  <a:lnTo>
                    <a:pt x="1" y="0"/>
                  </a:lnTo>
                  <a:lnTo>
                    <a:pt x="0" y="24"/>
                  </a:lnTo>
                  <a:lnTo>
                    <a:pt x="6" y="30"/>
                  </a:lnTo>
                  <a:lnTo>
                    <a:pt x="7" y="27"/>
                  </a:lnTo>
                  <a:lnTo>
                    <a:pt x="6" y="10"/>
                  </a:lnTo>
                  <a:close/>
                </a:path>
              </a:pathLst>
            </a:custGeom>
            <a:grpFill/>
            <a:ln w="6350" cmpd="sng">
              <a:noFill/>
              <a:prstDash val="solid"/>
              <a:round/>
              <a:headEnd/>
              <a:tailEnd/>
            </a:ln>
          </p:spPr>
          <p:txBody>
            <a:bodyPr/>
            <a:lstStyle/>
            <a:p>
              <a:endParaRPr lang="en-US" dirty="0"/>
            </a:p>
          </p:txBody>
        </p:sp>
        <p:sp>
          <p:nvSpPr>
            <p:cNvPr id="322" name="Freeform 148">
              <a:extLst>
                <a:ext uri="{FF2B5EF4-FFF2-40B4-BE49-F238E27FC236}">
                  <a16:creationId xmlns:a16="http://schemas.microsoft.com/office/drawing/2014/main" id="{9A751D19-5730-49AA-828F-F4CD4D684E6A}"/>
                </a:ext>
              </a:extLst>
            </p:cNvPr>
            <p:cNvSpPr>
              <a:spLocks noChangeAspect="1"/>
            </p:cNvSpPr>
            <p:nvPr/>
          </p:nvSpPr>
          <p:spPr bwMode="gray">
            <a:xfrm>
              <a:off x="7687303" y="0"/>
              <a:ext cx="418129" cy="393894"/>
            </a:xfrm>
            <a:custGeom>
              <a:avLst/>
              <a:gdLst/>
              <a:ahLst/>
              <a:cxnLst>
                <a:cxn ang="0">
                  <a:pos x="176" y="69"/>
                </a:cxn>
                <a:cxn ang="0">
                  <a:pos x="276" y="209"/>
                </a:cxn>
                <a:cxn ang="0">
                  <a:pos x="314" y="268"/>
                </a:cxn>
                <a:cxn ang="0">
                  <a:pos x="262" y="264"/>
                </a:cxn>
                <a:cxn ang="0">
                  <a:pos x="408" y="325"/>
                </a:cxn>
                <a:cxn ang="0">
                  <a:pos x="405" y="359"/>
                </a:cxn>
                <a:cxn ang="0">
                  <a:pos x="391" y="391"/>
                </a:cxn>
                <a:cxn ang="0">
                  <a:pos x="237" y="322"/>
                </a:cxn>
                <a:cxn ang="0">
                  <a:pos x="140" y="424"/>
                </a:cxn>
                <a:cxn ang="0">
                  <a:pos x="137" y="516"/>
                </a:cxn>
                <a:cxn ang="0">
                  <a:pos x="187" y="497"/>
                </a:cxn>
                <a:cxn ang="0">
                  <a:pos x="215" y="537"/>
                </a:cxn>
                <a:cxn ang="0">
                  <a:pos x="258" y="441"/>
                </a:cxn>
                <a:cxn ang="0">
                  <a:pos x="270" y="514"/>
                </a:cxn>
                <a:cxn ang="0">
                  <a:pos x="239" y="544"/>
                </a:cxn>
                <a:cxn ang="0">
                  <a:pos x="225" y="592"/>
                </a:cxn>
                <a:cxn ang="0">
                  <a:pos x="221" y="603"/>
                </a:cxn>
                <a:cxn ang="0">
                  <a:pos x="260" y="632"/>
                </a:cxn>
                <a:cxn ang="0">
                  <a:pos x="342" y="638"/>
                </a:cxn>
                <a:cxn ang="0">
                  <a:pos x="369" y="604"/>
                </a:cxn>
                <a:cxn ang="0">
                  <a:pos x="326" y="718"/>
                </a:cxn>
                <a:cxn ang="0">
                  <a:pos x="228" y="715"/>
                </a:cxn>
                <a:cxn ang="0">
                  <a:pos x="165" y="604"/>
                </a:cxn>
                <a:cxn ang="0">
                  <a:pos x="87" y="674"/>
                </a:cxn>
                <a:cxn ang="0">
                  <a:pos x="142" y="731"/>
                </a:cxn>
                <a:cxn ang="0">
                  <a:pos x="144" y="777"/>
                </a:cxn>
                <a:cxn ang="0">
                  <a:pos x="90" y="796"/>
                </a:cxn>
                <a:cxn ang="0">
                  <a:pos x="6" y="877"/>
                </a:cxn>
                <a:cxn ang="0">
                  <a:pos x="45" y="871"/>
                </a:cxn>
                <a:cxn ang="0">
                  <a:pos x="106" y="936"/>
                </a:cxn>
                <a:cxn ang="0">
                  <a:pos x="186" y="967"/>
                </a:cxn>
                <a:cxn ang="0">
                  <a:pos x="278" y="898"/>
                </a:cxn>
                <a:cxn ang="0">
                  <a:pos x="388" y="951"/>
                </a:cxn>
                <a:cxn ang="0">
                  <a:pos x="443" y="930"/>
                </a:cxn>
                <a:cxn ang="0">
                  <a:pos x="565" y="915"/>
                </a:cxn>
                <a:cxn ang="0">
                  <a:pos x="577" y="840"/>
                </a:cxn>
                <a:cxn ang="0">
                  <a:pos x="554" y="769"/>
                </a:cxn>
                <a:cxn ang="0">
                  <a:pos x="411" y="781"/>
                </a:cxn>
                <a:cxn ang="0">
                  <a:pos x="483" y="751"/>
                </a:cxn>
                <a:cxn ang="0">
                  <a:pos x="635" y="674"/>
                </a:cxn>
                <a:cxn ang="0">
                  <a:pos x="604" y="579"/>
                </a:cxn>
                <a:cxn ang="0">
                  <a:pos x="746" y="540"/>
                </a:cxn>
                <a:cxn ang="0">
                  <a:pos x="753" y="454"/>
                </a:cxn>
                <a:cxn ang="0">
                  <a:pos x="789" y="401"/>
                </a:cxn>
                <a:cxn ang="0">
                  <a:pos x="735" y="310"/>
                </a:cxn>
                <a:cxn ang="0">
                  <a:pos x="627" y="283"/>
                </a:cxn>
                <a:cxn ang="0">
                  <a:pos x="694" y="241"/>
                </a:cxn>
                <a:cxn ang="0">
                  <a:pos x="804" y="268"/>
                </a:cxn>
                <a:cxn ang="0">
                  <a:pos x="631" y="216"/>
                </a:cxn>
                <a:cxn ang="0">
                  <a:pos x="725" y="203"/>
                </a:cxn>
                <a:cxn ang="0">
                  <a:pos x="778" y="181"/>
                </a:cxn>
                <a:cxn ang="0">
                  <a:pos x="855" y="137"/>
                </a:cxn>
                <a:cxn ang="0">
                  <a:pos x="859" y="102"/>
                </a:cxn>
                <a:cxn ang="0">
                  <a:pos x="950" y="57"/>
                </a:cxn>
                <a:cxn ang="0">
                  <a:pos x="415" y="41"/>
                </a:cxn>
                <a:cxn ang="0">
                  <a:pos x="511" y="105"/>
                </a:cxn>
                <a:cxn ang="0">
                  <a:pos x="421" y="126"/>
                </a:cxn>
                <a:cxn ang="0">
                  <a:pos x="215" y="15"/>
                </a:cxn>
              </a:cxnLst>
              <a:rect l="0" t="0" r="r" b="b"/>
              <a:pathLst>
                <a:path w="998" h="1007">
                  <a:moveTo>
                    <a:pt x="225" y="24"/>
                  </a:moveTo>
                  <a:lnTo>
                    <a:pt x="226" y="28"/>
                  </a:lnTo>
                  <a:lnTo>
                    <a:pt x="222" y="33"/>
                  </a:lnTo>
                  <a:lnTo>
                    <a:pt x="188" y="19"/>
                  </a:lnTo>
                  <a:lnTo>
                    <a:pt x="179" y="10"/>
                  </a:lnTo>
                  <a:lnTo>
                    <a:pt x="170" y="9"/>
                  </a:lnTo>
                  <a:lnTo>
                    <a:pt x="165" y="11"/>
                  </a:lnTo>
                  <a:lnTo>
                    <a:pt x="164" y="48"/>
                  </a:lnTo>
                  <a:lnTo>
                    <a:pt x="165" y="55"/>
                  </a:lnTo>
                  <a:lnTo>
                    <a:pt x="176" y="69"/>
                  </a:lnTo>
                  <a:lnTo>
                    <a:pt x="199" y="85"/>
                  </a:lnTo>
                  <a:lnTo>
                    <a:pt x="212" y="86"/>
                  </a:lnTo>
                  <a:lnTo>
                    <a:pt x="237" y="108"/>
                  </a:lnTo>
                  <a:lnTo>
                    <a:pt x="240" y="118"/>
                  </a:lnTo>
                  <a:lnTo>
                    <a:pt x="244" y="138"/>
                  </a:lnTo>
                  <a:lnTo>
                    <a:pt x="249" y="148"/>
                  </a:lnTo>
                  <a:lnTo>
                    <a:pt x="271" y="177"/>
                  </a:lnTo>
                  <a:lnTo>
                    <a:pt x="273" y="187"/>
                  </a:lnTo>
                  <a:lnTo>
                    <a:pt x="273" y="198"/>
                  </a:lnTo>
                  <a:lnTo>
                    <a:pt x="276" y="209"/>
                  </a:lnTo>
                  <a:lnTo>
                    <a:pt x="276" y="220"/>
                  </a:lnTo>
                  <a:lnTo>
                    <a:pt x="275" y="222"/>
                  </a:lnTo>
                  <a:lnTo>
                    <a:pt x="278" y="231"/>
                  </a:lnTo>
                  <a:lnTo>
                    <a:pt x="282" y="247"/>
                  </a:lnTo>
                  <a:lnTo>
                    <a:pt x="295" y="243"/>
                  </a:lnTo>
                  <a:lnTo>
                    <a:pt x="301" y="233"/>
                  </a:lnTo>
                  <a:lnTo>
                    <a:pt x="300" y="243"/>
                  </a:lnTo>
                  <a:lnTo>
                    <a:pt x="295" y="253"/>
                  </a:lnTo>
                  <a:lnTo>
                    <a:pt x="306" y="270"/>
                  </a:lnTo>
                  <a:lnTo>
                    <a:pt x="314" y="268"/>
                  </a:lnTo>
                  <a:lnTo>
                    <a:pt x="316" y="282"/>
                  </a:lnTo>
                  <a:lnTo>
                    <a:pt x="322" y="291"/>
                  </a:lnTo>
                  <a:lnTo>
                    <a:pt x="336" y="288"/>
                  </a:lnTo>
                  <a:lnTo>
                    <a:pt x="328" y="299"/>
                  </a:lnTo>
                  <a:lnTo>
                    <a:pt x="310" y="297"/>
                  </a:lnTo>
                  <a:lnTo>
                    <a:pt x="299" y="293"/>
                  </a:lnTo>
                  <a:lnTo>
                    <a:pt x="288" y="274"/>
                  </a:lnTo>
                  <a:lnTo>
                    <a:pt x="275" y="271"/>
                  </a:lnTo>
                  <a:lnTo>
                    <a:pt x="269" y="261"/>
                  </a:lnTo>
                  <a:lnTo>
                    <a:pt x="262" y="264"/>
                  </a:lnTo>
                  <a:lnTo>
                    <a:pt x="255" y="279"/>
                  </a:lnTo>
                  <a:lnTo>
                    <a:pt x="259" y="293"/>
                  </a:lnTo>
                  <a:lnTo>
                    <a:pt x="270" y="299"/>
                  </a:lnTo>
                  <a:lnTo>
                    <a:pt x="288" y="319"/>
                  </a:lnTo>
                  <a:lnTo>
                    <a:pt x="344" y="324"/>
                  </a:lnTo>
                  <a:lnTo>
                    <a:pt x="367" y="337"/>
                  </a:lnTo>
                  <a:lnTo>
                    <a:pt x="397" y="336"/>
                  </a:lnTo>
                  <a:lnTo>
                    <a:pt x="399" y="333"/>
                  </a:lnTo>
                  <a:lnTo>
                    <a:pt x="401" y="326"/>
                  </a:lnTo>
                  <a:lnTo>
                    <a:pt x="408" y="325"/>
                  </a:lnTo>
                  <a:lnTo>
                    <a:pt x="421" y="307"/>
                  </a:lnTo>
                  <a:lnTo>
                    <a:pt x="430" y="304"/>
                  </a:lnTo>
                  <a:lnTo>
                    <a:pt x="430" y="308"/>
                  </a:lnTo>
                  <a:lnTo>
                    <a:pt x="422" y="322"/>
                  </a:lnTo>
                  <a:lnTo>
                    <a:pt x="420" y="340"/>
                  </a:lnTo>
                  <a:lnTo>
                    <a:pt x="422" y="343"/>
                  </a:lnTo>
                  <a:lnTo>
                    <a:pt x="415" y="352"/>
                  </a:lnTo>
                  <a:lnTo>
                    <a:pt x="412" y="351"/>
                  </a:lnTo>
                  <a:lnTo>
                    <a:pt x="410" y="358"/>
                  </a:lnTo>
                  <a:lnTo>
                    <a:pt x="405" y="359"/>
                  </a:lnTo>
                  <a:lnTo>
                    <a:pt x="397" y="348"/>
                  </a:lnTo>
                  <a:lnTo>
                    <a:pt x="387" y="354"/>
                  </a:lnTo>
                  <a:lnTo>
                    <a:pt x="345" y="348"/>
                  </a:lnTo>
                  <a:lnTo>
                    <a:pt x="338" y="355"/>
                  </a:lnTo>
                  <a:lnTo>
                    <a:pt x="342" y="364"/>
                  </a:lnTo>
                  <a:lnTo>
                    <a:pt x="354" y="374"/>
                  </a:lnTo>
                  <a:lnTo>
                    <a:pt x="364" y="376"/>
                  </a:lnTo>
                  <a:lnTo>
                    <a:pt x="367" y="382"/>
                  </a:lnTo>
                  <a:lnTo>
                    <a:pt x="394" y="383"/>
                  </a:lnTo>
                  <a:lnTo>
                    <a:pt x="391" y="391"/>
                  </a:lnTo>
                  <a:lnTo>
                    <a:pt x="377" y="391"/>
                  </a:lnTo>
                  <a:lnTo>
                    <a:pt x="391" y="419"/>
                  </a:lnTo>
                  <a:lnTo>
                    <a:pt x="388" y="425"/>
                  </a:lnTo>
                  <a:lnTo>
                    <a:pt x="370" y="415"/>
                  </a:lnTo>
                  <a:lnTo>
                    <a:pt x="367" y="405"/>
                  </a:lnTo>
                  <a:lnTo>
                    <a:pt x="358" y="390"/>
                  </a:lnTo>
                  <a:lnTo>
                    <a:pt x="347" y="387"/>
                  </a:lnTo>
                  <a:lnTo>
                    <a:pt x="305" y="343"/>
                  </a:lnTo>
                  <a:lnTo>
                    <a:pt x="262" y="336"/>
                  </a:lnTo>
                  <a:lnTo>
                    <a:pt x="237" y="322"/>
                  </a:lnTo>
                  <a:lnTo>
                    <a:pt x="228" y="325"/>
                  </a:lnTo>
                  <a:lnTo>
                    <a:pt x="227" y="332"/>
                  </a:lnTo>
                  <a:lnTo>
                    <a:pt x="218" y="344"/>
                  </a:lnTo>
                  <a:lnTo>
                    <a:pt x="153" y="357"/>
                  </a:lnTo>
                  <a:lnTo>
                    <a:pt x="148" y="362"/>
                  </a:lnTo>
                  <a:lnTo>
                    <a:pt x="143" y="371"/>
                  </a:lnTo>
                  <a:lnTo>
                    <a:pt x="137" y="393"/>
                  </a:lnTo>
                  <a:lnTo>
                    <a:pt x="133" y="414"/>
                  </a:lnTo>
                  <a:lnTo>
                    <a:pt x="144" y="418"/>
                  </a:lnTo>
                  <a:lnTo>
                    <a:pt x="140" y="424"/>
                  </a:lnTo>
                  <a:lnTo>
                    <a:pt x="122" y="430"/>
                  </a:lnTo>
                  <a:lnTo>
                    <a:pt x="115" y="440"/>
                  </a:lnTo>
                  <a:lnTo>
                    <a:pt x="106" y="462"/>
                  </a:lnTo>
                  <a:lnTo>
                    <a:pt x="112" y="474"/>
                  </a:lnTo>
                  <a:lnTo>
                    <a:pt x="112" y="488"/>
                  </a:lnTo>
                  <a:lnTo>
                    <a:pt x="115" y="493"/>
                  </a:lnTo>
                  <a:lnTo>
                    <a:pt x="114" y="508"/>
                  </a:lnTo>
                  <a:lnTo>
                    <a:pt x="114" y="514"/>
                  </a:lnTo>
                  <a:lnTo>
                    <a:pt x="122" y="509"/>
                  </a:lnTo>
                  <a:lnTo>
                    <a:pt x="137" y="516"/>
                  </a:lnTo>
                  <a:lnTo>
                    <a:pt x="123" y="520"/>
                  </a:lnTo>
                  <a:lnTo>
                    <a:pt x="116" y="527"/>
                  </a:lnTo>
                  <a:lnTo>
                    <a:pt x="114" y="534"/>
                  </a:lnTo>
                  <a:lnTo>
                    <a:pt x="115" y="536"/>
                  </a:lnTo>
                  <a:lnTo>
                    <a:pt x="140" y="542"/>
                  </a:lnTo>
                  <a:lnTo>
                    <a:pt x="166" y="530"/>
                  </a:lnTo>
                  <a:lnTo>
                    <a:pt x="172" y="512"/>
                  </a:lnTo>
                  <a:lnTo>
                    <a:pt x="179" y="513"/>
                  </a:lnTo>
                  <a:lnTo>
                    <a:pt x="183" y="509"/>
                  </a:lnTo>
                  <a:lnTo>
                    <a:pt x="187" y="497"/>
                  </a:lnTo>
                  <a:lnTo>
                    <a:pt x="188" y="486"/>
                  </a:lnTo>
                  <a:lnTo>
                    <a:pt x="200" y="473"/>
                  </a:lnTo>
                  <a:lnTo>
                    <a:pt x="200" y="479"/>
                  </a:lnTo>
                  <a:lnTo>
                    <a:pt x="195" y="501"/>
                  </a:lnTo>
                  <a:lnTo>
                    <a:pt x="181" y="526"/>
                  </a:lnTo>
                  <a:lnTo>
                    <a:pt x="183" y="531"/>
                  </a:lnTo>
                  <a:lnTo>
                    <a:pt x="182" y="538"/>
                  </a:lnTo>
                  <a:lnTo>
                    <a:pt x="183" y="544"/>
                  </a:lnTo>
                  <a:lnTo>
                    <a:pt x="190" y="549"/>
                  </a:lnTo>
                  <a:lnTo>
                    <a:pt x="215" y="537"/>
                  </a:lnTo>
                  <a:lnTo>
                    <a:pt x="221" y="542"/>
                  </a:lnTo>
                  <a:lnTo>
                    <a:pt x="227" y="535"/>
                  </a:lnTo>
                  <a:lnTo>
                    <a:pt x="240" y="509"/>
                  </a:lnTo>
                  <a:lnTo>
                    <a:pt x="243" y="496"/>
                  </a:lnTo>
                  <a:lnTo>
                    <a:pt x="248" y="485"/>
                  </a:lnTo>
                  <a:lnTo>
                    <a:pt x="251" y="458"/>
                  </a:lnTo>
                  <a:lnTo>
                    <a:pt x="255" y="446"/>
                  </a:lnTo>
                  <a:lnTo>
                    <a:pt x="256" y="435"/>
                  </a:lnTo>
                  <a:lnTo>
                    <a:pt x="265" y="413"/>
                  </a:lnTo>
                  <a:lnTo>
                    <a:pt x="258" y="441"/>
                  </a:lnTo>
                  <a:lnTo>
                    <a:pt x="255" y="470"/>
                  </a:lnTo>
                  <a:lnTo>
                    <a:pt x="258" y="476"/>
                  </a:lnTo>
                  <a:lnTo>
                    <a:pt x="262" y="479"/>
                  </a:lnTo>
                  <a:lnTo>
                    <a:pt x="269" y="474"/>
                  </a:lnTo>
                  <a:lnTo>
                    <a:pt x="267" y="480"/>
                  </a:lnTo>
                  <a:lnTo>
                    <a:pt x="255" y="491"/>
                  </a:lnTo>
                  <a:lnTo>
                    <a:pt x="253" y="499"/>
                  </a:lnTo>
                  <a:lnTo>
                    <a:pt x="253" y="515"/>
                  </a:lnTo>
                  <a:lnTo>
                    <a:pt x="254" y="520"/>
                  </a:lnTo>
                  <a:lnTo>
                    <a:pt x="270" y="514"/>
                  </a:lnTo>
                  <a:lnTo>
                    <a:pt x="279" y="516"/>
                  </a:lnTo>
                  <a:lnTo>
                    <a:pt x="287" y="520"/>
                  </a:lnTo>
                  <a:lnTo>
                    <a:pt x="289" y="527"/>
                  </a:lnTo>
                  <a:lnTo>
                    <a:pt x="295" y="523"/>
                  </a:lnTo>
                  <a:lnTo>
                    <a:pt x="295" y="530"/>
                  </a:lnTo>
                  <a:lnTo>
                    <a:pt x="290" y="536"/>
                  </a:lnTo>
                  <a:lnTo>
                    <a:pt x="269" y="527"/>
                  </a:lnTo>
                  <a:lnTo>
                    <a:pt x="245" y="531"/>
                  </a:lnTo>
                  <a:lnTo>
                    <a:pt x="239" y="540"/>
                  </a:lnTo>
                  <a:lnTo>
                    <a:pt x="239" y="544"/>
                  </a:lnTo>
                  <a:lnTo>
                    <a:pt x="237" y="554"/>
                  </a:lnTo>
                  <a:lnTo>
                    <a:pt x="250" y="559"/>
                  </a:lnTo>
                  <a:lnTo>
                    <a:pt x="240" y="565"/>
                  </a:lnTo>
                  <a:lnTo>
                    <a:pt x="227" y="560"/>
                  </a:lnTo>
                  <a:lnTo>
                    <a:pt x="221" y="564"/>
                  </a:lnTo>
                  <a:lnTo>
                    <a:pt x="203" y="586"/>
                  </a:lnTo>
                  <a:lnTo>
                    <a:pt x="204" y="590"/>
                  </a:lnTo>
                  <a:lnTo>
                    <a:pt x="209" y="591"/>
                  </a:lnTo>
                  <a:lnTo>
                    <a:pt x="214" y="599"/>
                  </a:lnTo>
                  <a:lnTo>
                    <a:pt x="225" y="592"/>
                  </a:lnTo>
                  <a:lnTo>
                    <a:pt x="247" y="591"/>
                  </a:lnTo>
                  <a:lnTo>
                    <a:pt x="253" y="585"/>
                  </a:lnTo>
                  <a:lnTo>
                    <a:pt x="258" y="587"/>
                  </a:lnTo>
                  <a:lnTo>
                    <a:pt x="258" y="592"/>
                  </a:lnTo>
                  <a:lnTo>
                    <a:pt x="253" y="592"/>
                  </a:lnTo>
                  <a:lnTo>
                    <a:pt x="243" y="602"/>
                  </a:lnTo>
                  <a:lnTo>
                    <a:pt x="244" y="599"/>
                  </a:lnTo>
                  <a:lnTo>
                    <a:pt x="240" y="597"/>
                  </a:lnTo>
                  <a:lnTo>
                    <a:pt x="223" y="601"/>
                  </a:lnTo>
                  <a:lnTo>
                    <a:pt x="221" y="603"/>
                  </a:lnTo>
                  <a:lnTo>
                    <a:pt x="221" y="609"/>
                  </a:lnTo>
                  <a:lnTo>
                    <a:pt x="221" y="613"/>
                  </a:lnTo>
                  <a:lnTo>
                    <a:pt x="240" y="609"/>
                  </a:lnTo>
                  <a:lnTo>
                    <a:pt x="232" y="620"/>
                  </a:lnTo>
                  <a:lnTo>
                    <a:pt x="228" y="632"/>
                  </a:lnTo>
                  <a:lnTo>
                    <a:pt x="228" y="636"/>
                  </a:lnTo>
                  <a:lnTo>
                    <a:pt x="232" y="651"/>
                  </a:lnTo>
                  <a:lnTo>
                    <a:pt x="248" y="662"/>
                  </a:lnTo>
                  <a:lnTo>
                    <a:pt x="259" y="645"/>
                  </a:lnTo>
                  <a:lnTo>
                    <a:pt x="260" y="632"/>
                  </a:lnTo>
                  <a:lnTo>
                    <a:pt x="262" y="627"/>
                  </a:lnTo>
                  <a:lnTo>
                    <a:pt x="264" y="641"/>
                  </a:lnTo>
                  <a:lnTo>
                    <a:pt x="254" y="666"/>
                  </a:lnTo>
                  <a:lnTo>
                    <a:pt x="255" y="681"/>
                  </a:lnTo>
                  <a:lnTo>
                    <a:pt x="271" y="684"/>
                  </a:lnTo>
                  <a:lnTo>
                    <a:pt x="286" y="680"/>
                  </a:lnTo>
                  <a:lnTo>
                    <a:pt x="306" y="687"/>
                  </a:lnTo>
                  <a:lnTo>
                    <a:pt x="325" y="679"/>
                  </a:lnTo>
                  <a:lnTo>
                    <a:pt x="334" y="664"/>
                  </a:lnTo>
                  <a:lnTo>
                    <a:pt x="342" y="638"/>
                  </a:lnTo>
                  <a:lnTo>
                    <a:pt x="349" y="620"/>
                  </a:lnTo>
                  <a:lnTo>
                    <a:pt x="356" y="609"/>
                  </a:lnTo>
                  <a:lnTo>
                    <a:pt x="364" y="584"/>
                  </a:lnTo>
                  <a:lnTo>
                    <a:pt x="364" y="571"/>
                  </a:lnTo>
                  <a:lnTo>
                    <a:pt x="367" y="562"/>
                  </a:lnTo>
                  <a:lnTo>
                    <a:pt x="373" y="554"/>
                  </a:lnTo>
                  <a:lnTo>
                    <a:pt x="384" y="557"/>
                  </a:lnTo>
                  <a:lnTo>
                    <a:pt x="372" y="570"/>
                  </a:lnTo>
                  <a:lnTo>
                    <a:pt x="373" y="586"/>
                  </a:lnTo>
                  <a:lnTo>
                    <a:pt x="369" y="604"/>
                  </a:lnTo>
                  <a:lnTo>
                    <a:pt x="356" y="630"/>
                  </a:lnTo>
                  <a:lnTo>
                    <a:pt x="355" y="638"/>
                  </a:lnTo>
                  <a:lnTo>
                    <a:pt x="350" y="649"/>
                  </a:lnTo>
                  <a:lnTo>
                    <a:pt x="332" y="676"/>
                  </a:lnTo>
                  <a:lnTo>
                    <a:pt x="332" y="681"/>
                  </a:lnTo>
                  <a:lnTo>
                    <a:pt x="315" y="698"/>
                  </a:lnTo>
                  <a:lnTo>
                    <a:pt x="315" y="704"/>
                  </a:lnTo>
                  <a:lnTo>
                    <a:pt x="317" y="708"/>
                  </a:lnTo>
                  <a:lnTo>
                    <a:pt x="326" y="712"/>
                  </a:lnTo>
                  <a:lnTo>
                    <a:pt x="326" y="718"/>
                  </a:lnTo>
                  <a:lnTo>
                    <a:pt x="321" y="720"/>
                  </a:lnTo>
                  <a:lnTo>
                    <a:pt x="305" y="715"/>
                  </a:lnTo>
                  <a:lnTo>
                    <a:pt x="298" y="708"/>
                  </a:lnTo>
                  <a:lnTo>
                    <a:pt x="271" y="713"/>
                  </a:lnTo>
                  <a:lnTo>
                    <a:pt x="277" y="724"/>
                  </a:lnTo>
                  <a:lnTo>
                    <a:pt x="278" y="729"/>
                  </a:lnTo>
                  <a:lnTo>
                    <a:pt x="276" y="736"/>
                  </a:lnTo>
                  <a:lnTo>
                    <a:pt x="270" y="736"/>
                  </a:lnTo>
                  <a:lnTo>
                    <a:pt x="249" y="716"/>
                  </a:lnTo>
                  <a:lnTo>
                    <a:pt x="228" y="715"/>
                  </a:lnTo>
                  <a:lnTo>
                    <a:pt x="210" y="702"/>
                  </a:lnTo>
                  <a:lnTo>
                    <a:pt x="206" y="704"/>
                  </a:lnTo>
                  <a:lnTo>
                    <a:pt x="208" y="696"/>
                  </a:lnTo>
                  <a:lnTo>
                    <a:pt x="204" y="691"/>
                  </a:lnTo>
                  <a:lnTo>
                    <a:pt x="200" y="669"/>
                  </a:lnTo>
                  <a:lnTo>
                    <a:pt x="194" y="658"/>
                  </a:lnTo>
                  <a:lnTo>
                    <a:pt x="190" y="646"/>
                  </a:lnTo>
                  <a:lnTo>
                    <a:pt x="183" y="637"/>
                  </a:lnTo>
                  <a:lnTo>
                    <a:pt x="183" y="627"/>
                  </a:lnTo>
                  <a:lnTo>
                    <a:pt x="165" y="604"/>
                  </a:lnTo>
                  <a:lnTo>
                    <a:pt x="117" y="594"/>
                  </a:lnTo>
                  <a:lnTo>
                    <a:pt x="87" y="610"/>
                  </a:lnTo>
                  <a:lnTo>
                    <a:pt x="81" y="609"/>
                  </a:lnTo>
                  <a:lnTo>
                    <a:pt x="75" y="618"/>
                  </a:lnTo>
                  <a:lnTo>
                    <a:pt x="68" y="618"/>
                  </a:lnTo>
                  <a:lnTo>
                    <a:pt x="70" y="630"/>
                  </a:lnTo>
                  <a:lnTo>
                    <a:pt x="68" y="632"/>
                  </a:lnTo>
                  <a:lnTo>
                    <a:pt x="71" y="636"/>
                  </a:lnTo>
                  <a:lnTo>
                    <a:pt x="70" y="659"/>
                  </a:lnTo>
                  <a:lnTo>
                    <a:pt x="87" y="674"/>
                  </a:lnTo>
                  <a:lnTo>
                    <a:pt x="87" y="679"/>
                  </a:lnTo>
                  <a:lnTo>
                    <a:pt x="98" y="693"/>
                  </a:lnTo>
                  <a:lnTo>
                    <a:pt x="99" y="696"/>
                  </a:lnTo>
                  <a:lnTo>
                    <a:pt x="96" y="713"/>
                  </a:lnTo>
                  <a:lnTo>
                    <a:pt x="100" y="721"/>
                  </a:lnTo>
                  <a:lnTo>
                    <a:pt x="101" y="729"/>
                  </a:lnTo>
                  <a:lnTo>
                    <a:pt x="117" y="736"/>
                  </a:lnTo>
                  <a:lnTo>
                    <a:pt x="128" y="726"/>
                  </a:lnTo>
                  <a:lnTo>
                    <a:pt x="140" y="726"/>
                  </a:lnTo>
                  <a:lnTo>
                    <a:pt x="142" y="731"/>
                  </a:lnTo>
                  <a:lnTo>
                    <a:pt x="123" y="746"/>
                  </a:lnTo>
                  <a:lnTo>
                    <a:pt x="125" y="748"/>
                  </a:lnTo>
                  <a:lnTo>
                    <a:pt x="137" y="749"/>
                  </a:lnTo>
                  <a:lnTo>
                    <a:pt x="136" y="754"/>
                  </a:lnTo>
                  <a:lnTo>
                    <a:pt x="126" y="759"/>
                  </a:lnTo>
                  <a:lnTo>
                    <a:pt x="126" y="766"/>
                  </a:lnTo>
                  <a:lnTo>
                    <a:pt x="127" y="770"/>
                  </a:lnTo>
                  <a:lnTo>
                    <a:pt x="132" y="766"/>
                  </a:lnTo>
                  <a:lnTo>
                    <a:pt x="149" y="773"/>
                  </a:lnTo>
                  <a:lnTo>
                    <a:pt x="144" y="777"/>
                  </a:lnTo>
                  <a:lnTo>
                    <a:pt x="143" y="784"/>
                  </a:lnTo>
                  <a:lnTo>
                    <a:pt x="133" y="777"/>
                  </a:lnTo>
                  <a:lnTo>
                    <a:pt x="132" y="771"/>
                  </a:lnTo>
                  <a:lnTo>
                    <a:pt x="115" y="776"/>
                  </a:lnTo>
                  <a:lnTo>
                    <a:pt x="111" y="784"/>
                  </a:lnTo>
                  <a:lnTo>
                    <a:pt x="115" y="791"/>
                  </a:lnTo>
                  <a:lnTo>
                    <a:pt x="103" y="793"/>
                  </a:lnTo>
                  <a:lnTo>
                    <a:pt x="101" y="787"/>
                  </a:lnTo>
                  <a:lnTo>
                    <a:pt x="99" y="787"/>
                  </a:lnTo>
                  <a:lnTo>
                    <a:pt x="90" y="796"/>
                  </a:lnTo>
                  <a:lnTo>
                    <a:pt x="83" y="790"/>
                  </a:lnTo>
                  <a:lnTo>
                    <a:pt x="72" y="787"/>
                  </a:lnTo>
                  <a:lnTo>
                    <a:pt x="67" y="790"/>
                  </a:lnTo>
                  <a:lnTo>
                    <a:pt x="66" y="801"/>
                  </a:lnTo>
                  <a:lnTo>
                    <a:pt x="56" y="806"/>
                  </a:lnTo>
                  <a:lnTo>
                    <a:pt x="49" y="812"/>
                  </a:lnTo>
                  <a:lnTo>
                    <a:pt x="45" y="820"/>
                  </a:lnTo>
                  <a:lnTo>
                    <a:pt x="11" y="846"/>
                  </a:lnTo>
                  <a:lnTo>
                    <a:pt x="5" y="867"/>
                  </a:lnTo>
                  <a:lnTo>
                    <a:pt x="6" y="877"/>
                  </a:lnTo>
                  <a:lnTo>
                    <a:pt x="6" y="892"/>
                  </a:lnTo>
                  <a:lnTo>
                    <a:pt x="4" y="906"/>
                  </a:lnTo>
                  <a:lnTo>
                    <a:pt x="0" y="914"/>
                  </a:lnTo>
                  <a:lnTo>
                    <a:pt x="18" y="946"/>
                  </a:lnTo>
                  <a:lnTo>
                    <a:pt x="26" y="947"/>
                  </a:lnTo>
                  <a:lnTo>
                    <a:pt x="39" y="931"/>
                  </a:lnTo>
                  <a:lnTo>
                    <a:pt x="42" y="914"/>
                  </a:lnTo>
                  <a:lnTo>
                    <a:pt x="46" y="942"/>
                  </a:lnTo>
                  <a:lnTo>
                    <a:pt x="53" y="918"/>
                  </a:lnTo>
                  <a:lnTo>
                    <a:pt x="45" y="871"/>
                  </a:lnTo>
                  <a:lnTo>
                    <a:pt x="53" y="859"/>
                  </a:lnTo>
                  <a:lnTo>
                    <a:pt x="55" y="877"/>
                  </a:lnTo>
                  <a:lnTo>
                    <a:pt x="55" y="910"/>
                  </a:lnTo>
                  <a:lnTo>
                    <a:pt x="59" y="948"/>
                  </a:lnTo>
                  <a:lnTo>
                    <a:pt x="77" y="951"/>
                  </a:lnTo>
                  <a:lnTo>
                    <a:pt x="82" y="962"/>
                  </a:lnTo>
                  <a:lnTo>
                    <a:pt x="98" y="956"/>
                  </a:lnTo>
                  <a:lnTo>
                    <a:pt x="103" y="938"/>
                  </a:lnTo>
                  <a:lnTo>
                    <a:pt x="100" y="917"/>
                  </a:lnTo>
                  <a:lnTo>
                    <a:pt x="106" y="936"/>
                  </a:lnTo>
                  <a:lnTo>
                    <a:pt x="121" y="947"/>
                  </a:lnTo>
                  <a:lnTo>
                    <a:pt x="126" y="957"/>
                  </a:lnTo>
                  <a:lnTo>
                    <a:pt x="139" y="960"/>
                  </a:lnTo>
                  <a:lnTo>
                    <a:pt x="143" y="942"/>
                  </a:lnTo>
                  <a:lnTo>
                    <a:pt x="154" y="931"/>
                  </a:lnTo>
                  <a:lnTo>
                    <a:pt x="155" y="907"/>
                  </a:lnTo>
                  <a:lnTo>
                    <a:pt x="160" y="917"/>
                  </a:lnTo>
                  <a:lnTo>
                    <a:pt x="161" y="934"/>
                  </a:lnTo>
                  <a:lnTo>
                    <a:pt x="160" y="937"/>
                  </a:lnTo>
                  <a:lnTo>
                    <a:pt x="186" y="967"/>
                  </a:lnTo>
                  <a:lnTo>
                    <a:pt x="197" y="974"/>
                  </a:lnTo>
                  <a:lnTo>
                    <a:pt x="218" y="976"/>
                  </a:lnTo>
                  <a:lnTo>
                    <a:pt x="222" y="986"/>
                  </a:lnTo>
                  <a:lnTo>
                    <a:pt x="267" y="979"/>
                  </a:lnTo>
                  <a:lnTo>
                    <a:pt x="237" y="936"/>
                  </a:lnTo>
                  <a:lnTo>
                    <a:pt x="236" y="915"/>
                  </a:lnTo>
                  <a:lnTo>
                    <a:pt x="249" y="945"/>
                  </a:lnTo>
                  <a:lnTo>
                    <a:pt x="262" y="946"/>
                  </a:lnTo>
                  <a:lnTo>
                    <a:pt x="278" y="929"/>
                  </a:lnTo>
                  <a:lnTo>
                    <a:pt x="278" y="898"/>
                  </a:lnTo>
                  <a:lnTo>
                    <a:pt x="301" y="936"/>
                  </a:lnTo>
                  <a:lnTo>
                    <a:pt x="322" y="948"/>
                  </a:lnTo>
                  <a:lnTo>
                    <a:pt x="334" y="940"/>
                  </a:lnTo>
                  <a:lnTo>
                    <a:pt x="336" y="915"/>
                  </a:lnTo>
                  <a:lnTo>
                    <a:pt x="325" y="881"/>
                  </a:lnTo>
                  <a:lnTo>
                    <a:pt x="323" y="870"/>
                  </a:lnTo>
                  <a:lnTo>
                    <a:pt x="331" y="884"/>
                  </a:lnTo>
                  <a:lnTo>
                    <a:pt x="348" y="946"/>
                  </a:lnTo>
                  <a:lnTo>
                    <a:pt x="362" y="957"/>
                  </a:lnTo>
                  <a:lnTo>
                    <a:pt x="388" y="951"/>
                  </a:lnTo>
                  <a:lnTo>
                    <a:pt x="395" y="926"/>
                  </a:lnTo>
                  <a:lnTo>
                    <a:pt x="387" y="908"/>
                  </a:lnTo>
                  <a:lnTo>
                    <a:pt x="375" y="886"/>
                  </a:lnTo>
                  <a:lnTo>
                    <a:pt x="383" y="896"/>
                  </a:lnTo>
                  <a:lnTo>
                    <a:pt x="400" y="898"/>
                  </a:lnTo>
                  <a:lnTo>
                    <a:pt x="401" y="904"/>
                  </a:lnTo>
                  <a:lnTo>
                    <a:pt x="401" y="921"/>
                  </a:lnTo>
                  <a:lnTo>
                    <a:pt x="408" y="934"/>
                  </a:lnTo>
                  <a:lnTo>
                    <a:pt x="428" y="937"/>
                  </a:lnTo>
                  <a:lnTo>
                    <a:pt x="443" y="930"/>
                  </a:lnTo>
                  <a:lnTo>
                    <a:pt x="453" y="932"/>
                  </a:lnTo>
                  <a:lnTo>
                    <a:pt x="461" y="946"/>
                  </a:lnTo>
                  <a:lnTo>
                    <a:pt x="461" y="960"/>
                  </a:lnTo>
                  <a:lnTo>
                    <a:pt x="456" y="982"/>
                  </a:lnTo>
                  <a:lnTo>
                    <a:pt x="450" y="993"/>
                  </a:lnTo>
                  <a:lnTo>
                    <a:pt x="456" y="1007"/>
                  </a:lnTo>
                  <a:lnTo>
                    <a:pt x="499" y="985"/>
                  </a:lnTo>
                  <a:lnTo>
                    <a:pt x="526" y="976"/>
                  </a:lnTo>
                  <a:lnTo>
                    <a:pt x="543" y="956"/>
                  </a:lnTo>
                  <a:lnTo>
                    <a:pt x="565" y="915"/>
                  </a:lnTo>
                  <a:lnTo>
                    <a:pt x="570" y="945"/>
                  </a:lnTo>
                  <a:lnTo>
                    <a:pt x="592" y="930"/>
                  </a:lnTo>
                  <a:lnTo>
                    <a:pt x="595" y="914"/>
                  </a:lnTo>
                  <a:lnTo>
                    <a:pt x="614" y="907"/>
                  </a:lnTo>
                  <a:lnTo>
                    <a:pt x="617" y="892"/>
                  </a:lnTo>
                  <a:lnTo>
                    <a:pt x="620" y="867"/>
                  </a:lnTo>
                  <a:lnTo>
                    <a:pt x="616" y="838"/>
                  </a:lnTo>
                  <a:lnTo>
                    <a:pt x="608" y="819"/>
                  </a:lnTo>
                  <a:lnTo>
                    <a:pt x="589" y="825"/>
                  </a:lnTo>
                  <a:lnTo>
                    <a:pt x="577" y="840"/>
                  </a:lnTo>
                  <a:lnTo>
                    <a:pt x="570" y="854"/>
                  </a:lnTo>
                  <a:lnTo>
                    <a:pt x="559" y="852"/>
                  </a:lnTo>
                  <a:lnTo>
                    <a:pt x="560" y="836"/>
                  </a:lnTo>
                  <a:lnTo>
                    <a:pt x="539" y="825"/>
                  </a:lnTo>
                  <a:lnTo>
                    <a:pt x="542" y="818"/>
                  </a:lnTo>
                  <a:lnTo>
                    <a:pt x="549" y="813"/>
                  </a:lnTo>
                  <a:lnTo>
                    <a:pt x="560" y="806"/>
                  </a:lnTo>
                  <a:lnTo>
                    <a:pt x="565" y="792"/>
                  </a:lnTo>
                  <a:lnTo>
                    <a:pt x="563" y="784"/>
                  </a:lnTo>
                  <a:lnTo>
                    <a:pt x="554" y="769"/>
                  </a:lnTo>
                  <a:lnTo>
                    <a:pt x="541" y="766"/>
                  </a:lnTo>
                  <a:lnTo>
                    <a:pt x="523" y="766"/>
                  </a:lnTo>
                  <a:lnTo>
                    <a:pt x="498" y="797"/>
                  </a:lnTo>
                  <a:lnTo>
                    <a:pt x="492" y="796"/>
                  </a:lnTo>
                  <a:lnTo>
                    <a:pt x="504" y="777"/>
                  </a:lnTo>
                  <a:lnTo>
                    <a:pt x="503" y="766"/>
                  </a:lnTo>
                  <a:lnTo>
                    <a:pt x="460" y="758"/>
                  </a:lnTo>
                  <a:lnTo>
                    <a:pt x="439" y="763"/>
                  </a:lnTo>
                  <a:lnTo>
                    <a:pt x="414" y="795"/>
                  </a:lnTo>
                  <a:lnTo>
                    <a:pt x="411" y="781"/>
                  </a:lnTo>
                  <a:lnTo>
                    <a:pt x="409" y="764"/>
                  </a:lnTo>
                  <a:lnTo>
                    <a:pt x="403" y="754"/>
                  </a:lnTo>
                  <a:lnTo>
                    <a:pt x="417" y="756"/>
                  </a:lnTo>
                  <a:lnTo>
                    <a:pt x="445" y="745"/>
                  </a:lnTo>
                  <a:lnTo>
                    <a:pt x="445" y="738"/>
                  </a:lnTo>
                  <a:lnTo>
                    <a:pt x="428" y="727"/>
                  </a:lnTo>
                  <a:lnTo>
                    <a:pt x="426" y="710"/>
                  </a:lnTo>
                  <a:lnTo>
                    <a:pt x="426" y="702"/>
                  </a:lnTo>
                  <a:lnTo>
                    <a:pt x="454" y="732"/>
                  </a:lnTo>
                  <a:lnTo>
                    <a:pt x="483" y="751"/>
                  </a:lnTo>
                  <a:lnTo>
                    <a:pt x="561" y="748"/>
                  </a:lnTo>
                  <a:lnTo>
                    <a:pt x="569" y="736"/>
                  </a:lnTo>
                  <a:lnTo>
                    <a:pt x="576" y="740"/>
                  </a:lnTo>
                  <a:lnTo>
                    <a:pt x="575" y="746"/>
                  </a:lnTo>
                  <a:lnTo>
                    <a:pt x="576" y="748"/>
                  </a:lnTo>
                  <a:lnTo>
                    <a:pt x="604" y="731"/>
                  </a:lnTo>
                  <a:lnTo>
                    <a:pt x="617" y="704"/>
                  </a:lnTo>
                  <a:lnTo>
                    <a:pt x="619" y="688"/>
                  </a:lnTo>
                  <a:lnTo>
                    <a:pt x="617" y="681"/>
                  </a:lnTo>
                  <a:lnTo>
                    <a:pt x="635" y="674"/>
                  </a:lnTo>
                  <a:lnTo>
                    <a:pt x="636" y="668"/>
                  </a:lnTo>
                  <a:lnTo>
                    <a:pt x="616" y="649"/>
                  </a:lnTo>
                  <a:lnTo>
                    <a:pt x="615" y="640"/>
                  </a:lnTo>
                  <a:lnTo>
                    <a:pt x="617" y="631"/>
                  </a:lnTo>
                  <a:lnTo>
                    <a:pt x="611" y="614"/>
                  </a:lnTo>
                  <a:lnTo>
                    <a:pt x="605" y="609"/>
                  </a:lnTo>
                  <a:lnTo>
                    <a:pt x="606" y="608"/>
                  </a:lnTo>
                  <a:lnTo>
                    <a:pt x="606" y="597"/>
                  </a:lnTo>
                  <a:lnTo>
                    <a:pt x="604" y="586"/>
                  </a:lnTo>
                  <a:lnTo>
                    <a:pt x="604" y="579"/>
                  </a:lnTo>
                  <a:lnTo>
                    <a:pt x="616" y="586"/>
                  </a:lnTo>
                  <a:lnTo>
                    <a:pt x="660" y="587"/>
                  </a:lnTo>
                  <a:lnTo>
                    <a:pt x="667" y="596"/>
                  </a:lnTo>
                  <a:lnTo>
                    <a:pt x="686" y="590"/>
                  </a:lnTo>
                  <a:lnTo>
                    <a:pt x="706" y="566"/>
                  </a:lnTo>
                  <a:lnTo>
                    <a:pt x="721" y="574"/>
                  </a:lnTo>
                  <a:lnTo>
                    <a:pt x="725" y="582"/>
                  </a:lnTo>
                  <a:lnTo>
                    <a:pt x="739" y="558"/>
                  </a:lnTo>
                  <a:lnTo>
                    <a:pt x="738" y="554"/>
                  </a:lnTo>
                  <a:lnTo>
                    <a:pt x="746" y="540"/>
                  </a:lnTo>
                  <a:lnTo>
                    <a:pt x="694" y="530"/>
                  </a:lnTo>
                  <a:lnTo>
                    <a:pt x="671" y="521"/>
                  </a:lnTo>
                  <a:lnTo>
                    <a:pt x="688" y="507"/>
                  </a:lnTo>
                  <a:lnTo>
                    <a:pt x="708" y="509"/>
                  </a:lnTo>
                  <a:lnTo>
                    <a:pt x="742" y="524"/>
                  </a:lnTo>
                  <a:lnTo>
                    <a:pt x="754" y="497"/>
                  </a:lnTo>
                  <a:lnTo>
                    <a:pt x="772" y="487"/>
                  </a:lnTo>
                  <a:lnTo>
                    <a:pt x="775" y="479"/>
                  </a:lnTo>
                  <a:lnTo>
                    <a:pt x="765" y="463"/>
                  </a:lnTo>
                  <a:lnTo>
                    <a:pt x="753" y="454"/>
                  </a:lnTo>
                  <a:lnTo>
                    <a:pt x="730" y="449"/>
                  </a:lnTo>
                  <a:lnTo>
                    <a:pt x="717" y="441"/>
                  </a:lnTo>
                  <a:lnTo>
                    <a:pt x="704" y="437"/>
                  </a:lnTo>
                  <a:lnTo>
                    <a:pt x="713" y="432"/>
                  </a:lnTo>
                  <a:lnTo>
                    <a:pt x="728" y="435"/>
                  </a:lnTo>
                  <a:lnTo>
                    <a:pt x="764" y="431"/>
                  </a:lnTo>
                  <a:lnTo>
                    <a:pt x="776" y="427"/>
                  </a:lnTo>
                  <a:lnTo>
                    <a:pt x="781" y="419"/>
                  </a:lnTo>
                  <a:lnTo>
                    <a:pt x="797" y="408"/>
                  </a:lnTo>
                  <a:lnTo>
                    <a:pt x="789" y="401"/>
                  </a:lnTo>
                  <a:lnTo>
                    <a:pt x="789" y="391"/>
                  </a:lnTo>
                  <a:lnTo>
                    <a:pt x="793" y="381"/>
                  </a:lnTo>
                  <a:lnTo>
                    <a:pt x="793" y="364"/>
                  </a:lnTo>
                  <a:lnTo>
                    <a:pt x="789" y="344"/>
                  </a:lnTo>
                  <a:lnTo>
                    <a:pt x="778" y="335"/>
                  </a:lnTo>
                  <a:lnTo>
                    <a:pt x="752" y="325"/>
                  </a:lnTo>
                  <a:lnTo>
                    <a:pt x="713" y="331"/>
                  </a:lnTo>
                  <a:lnTo>
                    <a:pt x="713" y="322"/>
                  </a:lnTo>
                  <a:lnTo>
                    <a:pt x="727" y="319"/>
                  </a:lnTo>
                  <a:lnTo>
                    <a:pt x="735" y="310"/>
                  </a:lnTo>
                  <a:lnTo>
                    <a:pt x="735" y="305"/>
                  </a:lnTo>
                  <a:lnTo>
                    <a:pt x="728" y="296"/>
                  </a:lnTo>
                  <a:lnTo>
                    <a:pt x="659" y="301"/>
                  </a:lnTo>
                  <a:lnTo>
                    <a:pt x="645" y="308"/>
                  </a:lnTo>
                  <a:lnTo>
                    <a:pt x="637" y="320"/>
                  </a:lnTo>
                  <a:lnTo>
                    <a:pt x="630" y="321"/>
                  </a:lnTo>
                  <a:lnTo>
                    <a:pt x="637" y="305"/>
                  </a:lnTo>
                  <a:lnTo>
                    <a:pt x="641" y="293"/>
                  </a:lnTo>
                  <a:lnTo>
                    <a:pt x="630" y="292"/>
                  </a:lnTo>
                  <a:lnTo>
                    <a:pt x="627" y="283"/>
                  </a:lnTo>
                  <a:lnTo>
                    <a:pt x="650" y="290"/>
                  </a:lnTo>
                  <a:lnTo>
                    <a:pt x="693" y="277"/>
                  </a:lnTo>
                  <a:lnTo>
                    <a:pt x="719" y="280"/>
                  </a:lnTo>
                  <a:lnTo>
                    <a:pt x="719" y="271"/>
                  </a:lnTo>
                  <a:lnTo>
                    <a:pt x="697" y="261"/>
                  </a:lnTo>
                  <a:lnTo>
                    <a:pt x="635" y="260"/>
                  </a:lnTo>
                  <a:lnTo>
                    <a:pt x="626" y="254"/>
                  </a:lnTo>
                  <a:lnTo>
                    <a:pt x="639" y="249"/>
                  </a:lnTo>
                  <a:lnTo>
                    <a:pt x="683" y="248"/>
                  </a:lnTo>
                  <a:lnTo>
                    <a:pt x="694" y="241"/>
                  </a:lnTo>
                  <a:lnTo>
                    <a:pt x="711" y="243"/>
                  </a:lnTo>
                  <a:lnTo>
                    <a:pt x="727" y="248"/>
                  </a:lnTo>
                  <a:lnTo>
                    <a:pt x="733" y="257"/>
                  </a:lnTo>
                  <a:lnTo>
                    <a:pt x="732" y="269"/>
                  </a:lnTo>
                  <a:lnTo>
                    <a:pt x="737" y="281"/>
                  </a:lnTo>
                  <a:lnTo>
                    <a:pt x="747" y="287"/>
                  </a:lnTo>
                  <a:lnTo>
                    <a:pt x="796" y="293"/>
                  </a:lnTo>
                  <a:lnTo>
                    <a:pt x="804" y="290"/>
                  </a:lnTo>
                  <a:lnTo>
                    <a:pt x="805" y="280"/>
                  </a:lnTo>
                  <a:lnTo>
                    <a:pt x="804" y="268"/>
                  </a:lnTo>
                  <a:lnTo>
                    <a:pt x="791" y="251"/>
                  </a:lnTo>
                  <a:lnTo>
                    <a:pt x="802" y="233"/>
                  </a:lnTo>
                  <a:lnTo>
                    <a:pt x="794" y="226"/>
                  </a:lnTo>
                  <a:lnTo>
                    <a:pt x="731" y="230"/>
                  </a:lnTo>
                  <a:lnTo>
                    <a:pt x="725" y="222"/>
                  </a:lnTo>
                  <a:lnTo>
                    <a:pt x="667" y="230"/>
                  </a:lnTo>
                  <a:lnTo>
                    <a:pt x="642" y="237"/>
                  </a:lnTo>
                  <a:lnTo>
                    <a:pt x="652" y="230"/>
                  </a:lnTo>
                  <a:lnTo>
                    <a:pt x="653" y="222"/>
                  </a:lnTo>
                  <a:lnTo>
                    <a:pt x="631" y="216"/>
                  </a:lnTo>
                  <a:lnTo>
                    <a:pt x="624" y="209"/>
                  </a:lnTo>
                  <a:lnTo>
                    <a:pt x="639" y="203"/>
                  </a:lnTo>
                  <a:lnTo>
                    <a:pt x="664" y="207"/>
                  </a:lnTo>
                  <a:lnTo>
                    <a:pt x="659" y="182"/>
                  </a:lnTo>
                  <a:lnTo>
                    <a:pt x="653" y="176"/>
                  </a:lnTo>
                  <a:lnTo>
                    <a:pt x="660" y="174"/>
                  </a:lnTo>
                  <a:lnTo>
                    <a:pt x="665" y="180"/>
                  </a:lnTo>
                  <a:lnTo>
                    <a:pt x="670" y="193"/>
                  </a:lnTo>
                  <a:lnTo>
                    <a:pt x="678" y="198"/>
                  </a:lnTo>
                  <a:lnTo>
                    <a:pt x="725" y="203"/>
                  </a:lnTo>
                  <a:lnTo>
                    <a:pt x="728" y="194"/>
                  </a:lnTo>
                  <a:lnTo>
                    <a:pt x="717" y="183"/>
                  </a:lnTo>
                  <a:lnTo>
                    <a:pt x="716" y="176"/>
                  </a:lnTo>
                  <a:lnTo>
                    <a:pt x="667" y="166"/>
                  </a:lnTo>
                  <a:lnTo>
                    <a:pt x="660" y="154"/>
                  </a:lnTo>
                  <a:lnTo>
                    <a:pt x="667" y="153"/>
                  </a:lnTo>
                  <a:lnTo>
                    <a:pt x="702" y="158"/>
                  </a:lnTo>
                  <a:lnTo>
                    <a:pt x="742" y="185"/>
                  </a:lnTo>
                  <a:lnTo>
                    <a:pt x="771" y="190"/>
                  </a:lnTo>
                  <a:lnTo>
                    <a:pt x="778" y="181"/>
                  </a:lnTo>
                  <a:lnTo>
                    <a:pt x="775" y="165"/>
                  </a:lnTo>
                  <a:lnTo>
                    <a:pt x="786" y="172"/>
                  </a:lnTo>
                  <a:lnTo>
                    <a:pt x="814" y="174"/>
                  </a:lnTo>
                  <a:lnTo>
                    <a:pt x="822" y="161"/>
                  </a:lnTo>
                  <a:lnTo>
                    <a:pt x="821" y="150"/>
                  </a:lnTo>
                  <a:lnTo>
                    <a:pt x="826" y="154"/>
                  </a:lnTo>
                  <a:lnTo>
                    <a:pt x="831" y="143"/>
                  </a:lnTo>
                  <a:lnTo>
                    <a:pt x="837" y="157"/>
                  </a:lnTo>
                  <a:lnTo>
                    <a:pt x="852" y="153"/>
                  </a:lnTo>
                  <a:lnTo>
                    <a:pt x="855" y="137"/>
                  </a:lnTo>
                  <a:lnTo>
                    <a:pt x="854" y="122"/>
                  </a:lnTo>
                  <a:lnTo>
                    <a:pt x="848" y="103"/>
                  </a:lnTo>
                  <a:lnTo>
                    <a:pt x="847" y="89"/>
                  </a:lnTo>
                  <a:lnTo>
                    <a:pt x="789" y="79"/>
                  </a:lnTo>
                  <a:lnTo>
                    <a:pt x="793" y="65"/>
                  </a:lnTo>
                  <a:lnTo>
                    <a:pt x="810" y="60"/>
                  </a:lnTo>
                  <a:lnTo>
                    <a:pt x="832" y="72"/>
                  </a:lnTo>
                  <a:lnTo>
                    <a:pt x="859" y="77"/>
                  </a:lnTo>
                  <a:lnTo>
                    <a:pt x="857" y="89"/>
                  </a:lnTo>
                  <a:lnTo>
                    <a:pt x="859" y="102"/>
                  </a:lnTo>
                  <a:lnTo>
                    <a:pt x="874" y="110"/>
                  </a:lnTo>
                  <a:lnTo>
                    <a:pt x="887" y="108"/>
                  </a:lnTo>
                  <a:lnTo>
                    <a:pt x="887" y="114"/>
                  </a:lnTo>
                  <a:lnTo>
                    <a:pt x="910" y="107"/>
                  </a:lnTo>
                  <a:lnTo>
                    <a:pt x="932" y="107"/>
                  </a:lnTo>
                  <a:lnTo>
                    <a:pt x="942" y="98"/>
                  </a:lnTo>
                  <a:lnTo>
                    <a:pt x="953" y="97"/>
                  </a:lnTo>
                  <a:lnTo>
                    <a:pt x="975" y="59"/>
                  </a:lnTo>
                  <a:lnTo>
                    <a:pt x="966" y="54"/>
                  </a:lnTo>
                  <a:lnTo>
                    <a:pt x="950" y="57"/>
                  </a:lnTo>
                  <a:lnTo>
                    <a:pt x="952" y="44"/>
                  </a:lnTo>
                  <a:lnTo>
                    <a:pt x="963" y="30"/>
                  </a:lnTo>
                  <a:lnTo>
                    <a:pt x="982" y="21"/>
                  </a:lnTo>
                  <a:lnTo>
                    <a:pt x="986" y="14"/>
                  </a:lnTo>
                  <a:lnTo>
                    <a:pt x="998" y="0"/>
                  </a:lnTo>
                  <a:lnTo>
                    <a:pt x="383" y="0"/>
                  </a:lnTo>
                  <a:lnTo>
                    <a:pt x="383" y="2"/>
                  </a:lnTo>
                  <a:lnTo>
                    <a:pt x="428" y="28"/>
                  </a:lnTo>
                  <a:lnTo>
                    <a:pt x="427" y="33"/>
                  </a:lnTo>
                  <a:lnTo>
                    <a:pt x="415" y="41"/>
                  </a:lnTo>
                  <a:lnTo>
                    <a:pt x="417" y="47"/>
                  </a:lnTo>
                  <a:lnTo>
                    <a:pt x="420" y="71"/>
                  </a:lnTo>
                  <a:lnTo>
                    <a:pt x="420" y="86"/>
                  </a:lnTo>
                  <a:lnTo>
                    <a:pt x="425" y="86"/>
                  </a:lnTo>
                  <a:lnTo>
                    <a:pt x="425" y="91"/>
                  </a:lnTo>
                  <a:lnTo>
                    <a:pt x="428" y="100"/>
                  </a:lnTo>
                  <a:lnTo>
                    <a:pt x="449" y="107"/>
                  </a:lnTo>
                  <a:lnTo>
                    <a:pt x="466" y="120"/>
                  </a:lnTo>
                  <a:lnTo>
                    <a:pt x="500" y="105"/>
                  </a:lnTo>
                  <a:lnTo>
                    <a:pt x="511" y="105"/>
                  </a:lnTo>
                  <a:lnTo>
                    <a:pt x="513" y="110"/>
                  </a:lnTo>
                  <a:lnTo>
                    <a:pt x="510" y="119"/>
                  </a:lnTo>
                  <a:lnTo>
                    <a:pt x="500" y="119"/>
                  </a:lnTo>
                  <a:lnTo>
                    <a:pt x="469" y="133"/>
                  </a:lnTo>
                  <a:lnTo>
                    <a:pt x="465" y="139"/>
                  </a:lnTo>
                  <a:lnTo>
                    <a:pt x="465" y="146"/>
                  </a:lnTo>
                  <a:lnTo>
                    <a:pt x="467" y="149"/>
                  </a:lnTo>
                  <a:lnTo>
                    <a:pt x="466" y="150"/>
                  </a:lnTo>
                  <a:lnTo>
                    <a:pt x="433" y="127"/>
                  </a:lnTo>
                  <a:lnTo>
                    <a:pt x="421" y="126"/>
                  </a:lnTo>
                  <a:lnTo>
                    <a:pt x="411" y="136"/>
                  </a:lnTo>
                  <a:lnTo>
                    <a:pt x="410" y="108"/>
                  </a:lnTo>
                  <a:lnTo>
                    <a:pt x="404" y="108"/>
                  </a:lnTo>
                  <a:lnTo>
                    <a:pt x="400" y="99"/>
                  </a:lnTo>
                  <a:lnTo>
                    <a:pt x="399" y="86"/>
                  </a:lnTo>
                  <a:lnTo>
                    <a:pt x="394" y="81"/>
                  </a:lnTo>
                  <a:lnTo>
                    <a:pt x="394" y="66"/>
                  </a:lnTo>
                  <a:lnTo>
                    <a:pt x="348" y="0"/>
                  </a:lnTo>
                  <a:lnTo>
                    <a:pt x="179" y="0"/>
                  </a:lnTo>
                  <a:lnTo>
                    <a:pt x="215" y="15"/>
                  </a:lnTo>
                  <a:lnTo>
                    <a:pt x="225" y="24"/>
                  </a:lnTo>
                  <a:close/>
                </a:path>
              </a:pathLst>
            </a:custGeom>
            <a:grpFill/>
            <a:ln w="6350" cmpd="sng">
              <a:noFill/>
              <a:prstDash val="solid"/>
              <a:round/>
              <a:headEnd/>
              <a:tailEnd/>
            </a:ln>
          </p:spPr>
          <p:txBody>
            <a:bodyPr/>
            <a:lstStyle/>
            <a:p>
              <a:endParaRPr lang="en-US" dirty="0"/>
            </a:p>
          </p:txBody>
        </p:sp>
        <p:sp>
          <p:nvSpPr>
            <p:cNvPr id="323" name="Freeform 149">
              <a:extLst>
                <a:ext uri="{FF2B5EF4-FFF2-40B4-BE49-F238E27FC236}">
                  <a16:creationId xmlns:a16="http://schemas.microsoft.com/office/drawing/2014/main" id="{F9657968-1DD6-491A-8FF9-99D5998F00CF}"/>
                </a:ext>
              </a:extLst>
            </p:cNvPr>
            <p:cNvSpPr>
              <a:spLocks noChangeAspect="1"/>
            </p:cNvSpPr>
            <p:nvPr/>
          </p:nvSpPr>
          <p:spPr bwMode="gray">
            <a:xfrm>
              <a:off x="7752045" y="366916"/>
              <a:ext cx="13488" cy="10791"/>
            </a:xfrm>
            <a:custGeom>
              <a:avLst/>
              <a:gdLst/>
              <a:ahLst/>
              <a:cxnLst>
                <a:cxn ang="0">
                  <a:pos x="0" y="15"/>
                </a:cxn>
                <a:cxn ang="0">
                  <a:pos x="0" y="21"/>
                </a:cxn>
                <a:cxn ang="0">
                  <a:pos x="30" y="30"/>
                </a:cxn>
                <a:cxn ang="0">
                  <a:pos x="4" y="0"/>
                </a:cxn>
                <a:cxn ang="0">
                  <a:pos x="0" y="15"/>
                </a:cxn>
              </a:cxnLst>
              <a:rect l="0" t="0" r="r" b="b"/>
              <a:pathLst>
                <a:path w="30" h="30">
                  <a:moveTo>
                    <a:pt x="0" y="15"/>
                  </a:moveTo>
                  <a:lnTo>
                    <a:pt x="0" y="21"/>
                  </a:lnTo>
                  <a:lnTo>
                    <a:pt x="30" y="30"/>
                  </a:lnTo>
                  <a:lnTo>
                    <a:pt x="4" y="0"/>
                  </a:lnTo>
                  <a:lnTo>
                    <a:pt x="0" y="15"/>
                  </a:lnTo>
                  <a:close/>
                </a:path>
              </a:pathLst>
            </a:custGeom>
            <a:grpFill/>
            <a:ln w="6350" cmpd="sng">
              <a:noFill/>
              <a:prstDash val="solid"/>
              <a:round/>
              <a:headEnd/>
              <a:tailEnd/>
            </a:ln>
          </p:spPr>
          <p:txBody>
            <a:bodyPr/>
            <a:lstStyle/>
            <a:p>
              <a:endParaRPr lang="en-US" dirty="0"/>
            </a:p>
          </p:txBody>
        </p:sp>
        <p:sp>
          <p:nvSpPr>
            <p:cNvPr id="324" name="Freeform 150">
              <a:extLst>
                <a:ext uri="{FF2B5EF4-FFF2-40B4-BE49-F238E27FC236}">
                  <a16:creationId xmlns:a16="http://schemas.microsoft.com/office/drawing/2014/main" id="{5DBDD93B-0FE2-4BB9-826E-3B9924988D8A}"/>
                </a:ext>
              </a:extLst>
            </p:cNvPr>
            <p:cNvSpPr>
              <a:spLocks noChangeAspect="1"/>
            </p:cNvSpPr>
            <p:nvPr/>
          </p:nvSpPr>
          <p:spPr bwMode="gray">
            <a:xfrm>
              <a:off x="6892071" y="1671156"/>
              <a:ext cx="1292156" cy="657364"/>
            </a:xfrm>
            <a:custGeom>
              <a:avLst/>
              <a:gdLst/>
              <a:ahLst/>
              <a:cxnLst>
                <a:cxn ang="0">
                  <a:pos x="2985" y="176"/>
                </a:cxn>
                <a:cxn ang="0">
                  <a:pos x="2874" y="319"/>
                </a:cxn>
                <a:cxn ang="0">
                  <a:pos x="2600" y="383"/>
                </a:cxn>
                <a:cxn ang="0">
                  <a:pos x="2514" y="470"/>
                </a:cxn>
                <a:cxn ang="0">
                  <a:pos x="2358" y="559"/>
                </a:cxn>
                <a:cxn ang="0">
                  <a:pos x="2220" y="525"/>
                </a:cxn>
                <a:cxn ang="0">
                  <a:pos x="2167" y="443"/>
                </a:cxn>
                <a:cxn ang="0">
                  <a:pos x="2145" y="298"/>
                </a:cxn>
                <a:cxn ang="0">
                  <a:pos x="2070" y="336"/>
                </a:cxn>
                <a:cxn ang="0">
                  <a:pos x="2018" y="571"/>
                </a:cxn>
                <a:cxn ang="0">
                  <a:pos x="1974" y="393"/>
                </a:cxn>
                <a:cxn ang="0">
                  <a:pos x="2014" y="286"/>
                </a:cxn>
                <a:cxn ang="0">
                  <a:pos x="2162" y="271"/>
                </a:cxn>
                <a:cxn ang="0">
                  <a:pos x="2046" y="218"/>
                </a:cxn>
                <a:cxn ang="0">
                  <a:pos x="1959" y="155"/>
                </a:cxn>
                <a:cxn ang="0">
                  <a:pos x="1755" y="220"/>
                </a:cxn>
                <a:cxn ang="0">
                  <a:pos x="1730" y="85"/>
                </a:cxn>
                <a:cxn ang="0">
                  <a:pos x="1591" y="33"/>
                </a:cxn>
                <a:cxn ang="0">
                  <a:pos x="860" y="36"/>
                </a:cxn>
                <a:cxn ang="0">
                  <a:pos x="128" y="56"/>
                </a:cxn>
                <a:cxn ang="0">
                  <a:pos x="97" y="147"/>
                </a:cxn>
                <a:cxn ang="0">
                  <a:pos x="2" y="85"/>
                </a:cxn>
                <a:cxn ang="0">
                  <a:pos x="44" y="219"/>
                </a:cxn>
                <a:cxn ang="0">
                  <a:pos x="44" y="287"/>
                </a:cxn>
                <a:cxn ang="0">
                  <a:pos x="25" y="559"/>
                </a:cxn>
                <a:cxn ang="0">
                  <a:pos x="94" y="825"/>
                </a:cxn>
                <a:cxn ang="0">
                  <a:pos x="125" y="860"/>
                </a:cxn>
                <a:cxn ang="0">
                  <a:pos x="215" y="1026"/>
                </a:cxn>
                <a:cxn ang="0">
                  <a:pos x="324" y="1098"/>
                </a:cxn>
                <a:cxn ang="0">
                  <a:pos x="958" y="1238"/>
                </a:cxn>
                <a:cxn ang="0">
                  <a:pos x="1254" y="1387"/>
                </a:cxn>
                <a:cxn ang="0">
                  <a:pos x="1455" y="1575"/>
                </a:cxn>
                <a:cxn ang="0">
                  <a:pos x="1467" y="1470"/>
                </a:cxn>
                <a:cxn ang="0">
                  <a:pos x="1515" y="1437"/>
                </a:cxn>
                <a:cxn ang="0">
                  <a:pos x="1579" y="1369"/>
                </a:cxn>
                <a:cxn ang="0">
                  <a:pos x="1729" y="1364"/>
                </a:cxn>
                <a:cxn ang="0">
                  <a:pos x="1853" y="1392"/>
                </a:cxn>
                <a:cxn ang="0">
                  <a:pos x="1847" y="1342"/>
                </a:cxn>
                <a:cxn ang="0">
                  <a:pos x="1951" y="1328"/>
                </a:cxn>
                <a:cxn ang="0">
                  <a:pos x="2053" y="1337"/>
                </a:cxn>
                <a:cxn ang="0">
                  <a:pos x="2195" y="1382"/>
                </a:cxn>
                <a:cxn ang="0">
                  <a:pos x="2252" y="1540"/>
                </a:cxn>
                <a:cxn ang="0">
                  <a:pos x="2335" y="1641"/>
                </a:cxn>
                <a:cxn ang="0">
                  <a:pos x="2292" y="1308"/>
                </a:cxn>
                <a:cxn ang="0">
                  <a:pos x="2372" y="1192"/>
                </a:cxn>
                <a:cxn ang="0">
                  <a:pos x="2501" y="1085"/>
                </a:cxn>
                <a:cxn ang="0">
                  <a:pos x="2564" y="1007"/>
                </a:cxn>
                <a:cxn ang="0">
                  <a:pos x="2553" y="958"/>
                </a:cxn>
                <a:cxn ang="0">
                  <a:pos x="2574" y="912"/>
                </a:cxn>
                <a:cxn ang="0">
                  <a:pos x="2572" y="846"/>
                </a:cxn>
                <a:cxn ang="0">
                  <a:pos x="2570" y="832"/>
                </a:cxn>
                <a:cxn ang="0">
                  <a:pos x="2580" y="755"/>
                </a:cxn>
                <a:cxn ang="0">
                  <a:pos x="2602" y="843"/>
                </a:cxn>
                <a:cxn ang="0">
                  <a:pos x="2624" y="774"/>
                </a:cxn>
                <a:cxn ang="0">
                  <a:pos x="2690" y="707"/>
                </a:cxn>
                <a:cxn ang="0">
                  <a:pos x="2756" y="614"/>
                </a:cxn>
                <a:cxn ang="0">
                  <a:pos x="2912" y="585"/>
                </a:cxn>
                <a:cxn ang="0">
                  <a:pos x="2867" y="524"/>
                </a:cxn>
                <a:cxn ang="0">
                  <a:pos x="2940" y="427"/>
                </a:cxn>
                <a:cxn ang="0">
                  <a:pos x="3012" y="388"/>
                </a:cxn>
              </a:cxnLst>
              <a:rect l="0" t="0" r="r" b="b"/>
              <a:pathLst>
                <a:path w="3071" h="1643">
                  <a:moveTo>
                    <a:pt x="3068" y="355"/>
                  </a:moveTo>
                  <a:lnTo>
                    <a:pt x="3063" y="354"/>
                  </a:lnTo>
                  <a:lnTo>
                    <a:pt x="3063" y="352"/>
                  </a:lnTo>
                  <a:lnTo>
                    <a:pt x="3067" y="346"/>
                  </a:lnTo>
                  <a:lnTo>
                    <a:pt x="3066" y="335"/>
                  </a:lnTo>
                  <a:lnTo>
                    <a:pt x="3064" y="330"/>
                  </a:lnTo>
                  <a:lnTo>
                    <a:pt x="3063" y="333"/>
                  </a:lnTo>
                  <a:lnTo>
                    <a:pt x="3060" y="333"/>
                  </a:lnTo>
                  <a:lnTo>
                    <a:pt x="3051" y="332"/>
                  </a:lnTo>
                  <a:lnTo>
                    <a:pt x="3043" y="327"/>
                  </a:lnTo>
                  <a:lnTo>
                    <a:pt x="3040" y="322"/>
                  </a:lnTo>
                  <a:lnTo>
                    <a:pt x="3039" y="318"/>
                  </a:lnTo>
                  <a:lnTo>
                    <a:pt x="3039" y="302"/>
                  </a:lnTo>
                  <a:lnTo>
                    <a:pt x="3024" y="294"/>
                  </a:lnTo>
                  <a:lnTo>
                    <a:pt x="3024" y="239"/>
                  </a:lnTo>
                  <a:lnTo>
                    <a:pt x="3024" y="191"/>
                  </a:lnTo>
                  <a:lnTo>
                    <a:pt x="2999" y="165"/>
                  </a:lnTo>
                  <a:lnTo>
                    <a:pt x="2991" y="165"/>
                  </a:lnTo>
                  <a:lnTo>
                    <a:pt x="2985" y="176"/>
                  </a:lnTo>
                  <a:lnTo>
                    <a:pt x="2968" y="180"/>
                  </a:lnTo>
                  <a:lnTo>
                    <a:pt x="2956" y="176"/>
                  </a:lnTo>
                  <a:lnTo>
                    <a:pt x="2955" y="171"/>
                  </a:lnTo>
                  <a:lnTo>
                    <a:pt x="2951" y="165"/>
                  </a:lnTo>
                  <a:lnTo>
                    <a:pt x="2945" y="159"/>
                  </a:lnTo>
                  <a:lnTo>
                    <a:pt x="2939" y="158"/>
                  </a:lnTo>
                  <a:lnTo>
                    <a:pt x="2933" y="163"/>
                  </a:lnTo>
                  <a:lnTo>
                    <a:pt x="2906" y="205"/>
                  </a:lnTo>
                  <a:lnTo>
                    <a:pt x="2902" y="228"/>
                  </a:lnTo>
                  <a:lnTo>
                    <a:pt x="2896" y="241"/>
                  </a:lnTo>
                  <a:lnTo>
                    <a:pt x="2895" y="247"/>
                  </a:lnTo>
                  <a:lnTo>
                    <a:pt x="2891" y="254"/>
                  </a:lnTo>
                  <a:lnTo>
                    <a:pt x="2889" y="263"/>
                  </a:lnTo>
                  <a:lnTo>
                    <a:pt x="2885" y="297"/>
                  </a:lnTo>
                  <a:lnTo>
                    <a:pt x="2884" y="299"/>
                  </a:lnTo>
                  <a:lnTo>
                    <a:pt x="2877" y="304"/>
                  </a:lnTo>
                  <a:lnTo>
                    <a:pt x="2874" y="308"/>
                  </a:lnTo>
                  <a:lnTo>
                    <a:pt x="2873" y="314"/>
                  </a:lnTo>
                  <a:lnTo>
                    <a:pt x="2874" y="319"/>
                  </a:lnTo>
                  <a:lnTo>
                    <a:pt x="2874" y="321"/>
                  </a:lnTo>
                  <a:lnTo>
                    <a:pt x="2867" y="319"/>
                  </a:lnTo>
                  <a:lnTo>
                    <a:pt x="2866" y="319"/>
                  </a:lnTo>
                  <a:lnTo>
                    <a:pt x="2866" y="325"/>
                  </a:lnTo>
                  <a:lnTo>
                    <a:pt x="2856" y="321"/>
                  </a:lnTo>
                  <a:lnTo>
                    <a:pt x="2847" y="325"/>
                  </a:lnTo>
                  <a:lnTo>
                    <a:pt x="2844" y="326"/>
                  </a:lnTo>
                  <a:lnTo>
                    <a:pt x="2833" y="327"/>
                  </a:lnTo>
                  <a:lnTo>
                    <a:pt x="2829" y="331"/>
                  </a:lnTo>
                  <a:lnTo>
                    <a:pt x="2823" y="346"/>
                  </a:lnTo>
                  <a:lnTo>
                    <a:pt x="2822" y="346"/>
                  </a:lnTo>
                  <a:lnTo>
                    <a:pt x="2727" y="346"/>
                  </a:lnTo>
                  <a:lnTo>
                    <a:pt x="2653" y="346"/>
                  </a:lnTo>
                  <a:lnTo>
                    <a:pt x="2640" y="346"/>
                  </a:lnTo>
                  <a:lnTo>
                    <a:pt x="2623" y="360"/>
                  </a:lnTo>
                  <a:lnTo>
                    <a:pt x="2605" y="371"/>
                  </a:lnTo>
                  <a:lnTo>
                    <a:pt x="2602" y="377"/>
                  </a:lnTo>
                  <a:lnTo>
                    <a:pt x="2602" y="377"/>
                  </a:lnTo>
                  <a:lnTo>
                    <a:pt x="2600" y="383"/>
                  </a:lnTo>
                  <a:lnTo>
                    <a:pt x="2595" y="393"/>
                  </a:lnTo>
                  <a:lnTo>
                    <a:pt x="2574" y="407"/>
                  </a:lnTo>
                  <a:lnTo>
                    <a:pt x="2570" y="410"/>
                  </a:lnTo>
                  <a:lnTo>
                    <a:pt x="2572" y="416"/>
                  </a:lnTo>
                  <a:lnTo>
                    <a:pt x="2579" y="416"/>
                  </a:lnTo>
                  <a:lnTo>
                    <a:pt x="2581" y="419"/>
                  </a:lnTo>
                  <a:lnTo>
                    <a:pt x="2581" y="424"/>
                  </a:lnTo>
                  <a:lnTo>
                    <a:pt x="2578" y="426"/>
                  </a:lnTo>
                  <a:lnTo>
                    <a:pt x="2574" y="425"/>
                  </a:lnTo>
                  <a:lnTo>
                    <a:pt x="2573" y="427"/>
                  </a:lnTo>
                  <a:lnTo>
                    <a:pt x="2574" y="431"/>
                  </a:lnTo>
                  <a:lnTo>
                    <a:pt x="2579" y="436"/>
                  </a:lnTo>
                  <a:lnTo>
                    <a:pt x="2580" y="446"/>
                  </a:lnTo>
                  <a:lnTo>
                    <a:pt x="2579" y="452"/>
                  </a:lnTo>
                  <a:lnTo>
                    <a:pt x="2562" y="455"/>
                  </a:lnTo>
                  <a:lnTo>
                    <a:pt x="2546" y="468"/>
                  </a:lnTo>
                  <a:lnTo>
                    <a:pt x="2537" y="470"/>
                  </a:lnTo>
                  <a:lnTo>
                    <a:pt x="2518" y="471"/>
                  </a:lnTo>
                  <a:lnTo>
                    <a:pt x="2514" y="470"/>
                  </a:lnTo>
                  <a:lnTo>
                    <a:pt x="2504" y="472"/>
                  </a:lnTo>
                  <a:lnTo>
                    <a:pt x="2496" y="466"/>
                  </a:lnTo>
                  <a:lnTo>
                    <a:pt x="2483" y="463"/>
                  </a:lnTo>
                  <a:lnTo>
                    <a:pt x="2475" y="463"/>
                  </a:lnTo>
                  <a:lnTo>
                    <a:pt x="2454" y="465"/>
                  </a:lnTo>
                  <a:lnTo>
                    <a:pt x="2435" y="471"/>
                  </a:lnTo>
                  <a:lnTo>
                    <a:pt x="2425" y="475"/>
                  </a:lnTo>
                  <a:lnTo>
                    <a:pt x="2428" y="485"/>
                  </a:lnTo>
                  <a:lnTo>
                    <a:pt x="2431" y="492"/>
                  </a:lnTo>
                  <a:lnTo>
                    <a:pt x="2435" y="504"/>
                  </a:lnTo>
                  <a:lnTo>
                    <a:pt x="2423" y="515"/>
                  </a:lnTo>
                  <a:lnTo>
                    <a:pt x="2419" y="521"/>
                  </a:lnTo>
                  <a:lnTo>
                    <a:pt x="2415" y="524"/>
                  </a:lnTo>
                  <a:lnTo>
                    <a:pt x="2412" y="524"/>
                  </a:lnTo>
                  <a:lnTo>
                    <a:pt x="2402" y="533"/>
                  </a:lnTo>
                  <a:lnTo>
                    <a:pt x="2385" y="544"/>
                  </a:lnTo>
                  <a:lnTo>
                    <a:pt x="2376" y="551"/>
                  </a:lnTo>
                  <a:lnTo>
                    <a:pt x="2367" y="552"/>
                  </a:lnTo>
                  <a:lnTo>
                    <a:pt x="2358" y="559"/>
                  </a:lnTo>
                  <a:lnTo>
                    <a:pt x="2346" y="565"/>
                  </a:lnTo>
                  <a:lnTo>
                    <a:pt x="2331" y="568"/>
                  </a:lnTo>
                  <a:lnTo>
                    <a:pt x="2313" y="576"/>
                  </a:lnTo>
                  <a:lnTo>
                    <a:pt x="2279" y="597"/>
                  </a:lnTo>
                  <a:lnTo>
                    <a:pt x="2263" y="597"/>
                  </a:lnTo>
                  <a:lnTo>
                    <a:pt x="2245" y="603"/>
                  </a:lnTo>
                  <a:lnTo>
                    <a:pt x="2226" y="601"/>
                  </a:lnTo>
                  <a:lnTo>
                    <a:pt x="2224" y="597"/>
                  </a:lnTo>
                  <a:lnTo>
                    <a:pt x="2217" y="597"/>
                  </a:lnTo>
                  <a:lnTo>
                    <a:pt x="2212" y="596"/>
                  </a:lnTo>
                  <a:lnTo>
                    <a:pt x="2206" y="590"/>
                  </a:lnTo>
                  <a:lnTo>
                    <a:pt x="2191" y="585"/>
                  </a:lnTo>
                  <a:lnTo>
                    <a:pt x="2196" y="577"/>
                  </a:lnTo>
                  <a:lnTo>
                    <a:pt x="2208" y="565"/>
                  </a:lnTo>
                  <a:lnTo>
                    <a:pt x="2208" y="553"/>
                  </a:lnTo>
                  <a:lnTo>
                    <a:pt x="2213" y="542"/>
                  </a:lnTo>
                  <a:lnTo>
                    <a:pt x="2219" y="537"/>
                  </a:lnTo>
                  <a:lnTo>
                    <a:pt x="2219" y="531"/>
                  </a:lnTo>
                  <a:lnTo>
                    <a:pt x="2220" y="525"/>
                  </a:lnTo>
                  <a:lnTo>
                    <a:pt x="2226" y="520"/>
                  </a:lnTo>
                  <a:lnTo>
                    <a:pt x="2237" y="520"/>
                  </a:lnTo>
                  <a:lnTo>
                    <a:pt x="2237" y="519"/>
                  </a:lnTo>
                  <a:lnTo>
                    <a:pt x="2245" y="493"/>
                  </a:lnTo>
                  <a:lnTo>
                    <a:pt x="2246" y="486"/>
                  </a:lnTo>
                  <a:lnTo>
                    <a:pt x="2243" y="488"/>
                  </a:lnTo>
                  <a:lnTo>
                    <a:pt x="2241" y="483"/>
                  </a:lnTo>
                  <a:lnTo>
                    <a:pt x="2237" y="475"/>
                  </a:lnTo>
                  <a:lnTo>
                    <a:pt x="2235" y="454"/>
                  </a:lnTo>
                  <a:lnTo>
                    <a:pt x="2235" y="443"/>
                  </a:lnTo>
                  <a:lnTo>
                    <a:pt x="2230" y="432"/>
                  </a:lnTo>
                  <a:lnTo>
                    <a:pt x="2219" y="414"/>
                  </a:lnTo>
                  <a:lnTo>
                    <a:pt x="2210" y="415"/>
                  </a:lnTo>
                  <a:lnTo>
                    <a:pt x="2195" y="421"/>
                  </a:lnTo>
                  <a:lnTo>
                    <a:pt x="2192" y="422"/>
                  </a:lnTo>
                  <a:lnTo>
                    <a:pt x="2186" y="438"/>
                  </a:lnTo>
                  <a:lnTo>
                    <a:pt x="2180" y="443"/>
                  </a:lnTo>
                  <a:lnTo>
                    <a:pt x="2174" y="446"/>
                  </a:lnTo>
                  <a:lnTo>
                    <a:pt x="2167" y="443"/>
                  </a:lnTo>
                  <a:lnTo>
                    <a:pt x="2164" y="438"/>
                  </a:lnTo>
                  <a:lnTo>
                    <a:pt x="2167" y="430"/>
                  </a:lnTo>
                  <a:lnTo>
                    <a:pt x="2171" y="420"/>
                  </a:lnTo>
                  <a:lnTo>
                    <a:pt x="2185" y="409"/>
                  </a:lnTo>
                  <a:lnTo>
                    <a:pt x="2190" y="400"/>
                  </a:lnTo>
                  <a:lnTo>
                    <a:pt x="2196" y="393"/>
                  </a:lnTo>
                  <a:lnTo>
                    <a:pt x="2197" y="387"/>
                  </a:lnTo>
                  <a:lnTo>
                    <a:pt x="2197" y="377"/>
                  </a:lnTo>
                  <a:lnTo>
                    <a:pt x="2193" y="358"/>
                  </a:lnTo>
                  <a:lnTo>
                    <a:pt x="2191" y="350"/>
                  </a:lnTo>
                  <a:lnTo>
                    <a:pt x="2190" y="343"/>
                  </a:lnTo>
                  <a:lnTo>
                    <a:pt x="2192" y="339"/>
                  </a:lnTo>
                  <a:lnTo>
                    <a:pt x="2195" y="338"/>
                  </a:lnTo>
                  <a:lnTo>
                    <a:pt x="2189" y="326"/>
                  </a:lnTo>
                  <a:lnTo>
                    <a:pt x="2181" y="320"/>
                  </a:lnTo>
                  <a:lnTo>
                    <a:pt x="2167" y="314"/>
                  </a:lnTo>
                  <a:lnTo>
                    <a:pt x="2160" y="309"/>
                  </a:lnTo>
                  <a:lnTo>
                    <a:pt x="2157" y="308"/>
                  </a:lnTo>
                  <a:lnTo>
                    <a:pt x="2145" y="298"/>
                  </a:lnTo>
                  <a:lnTo>
                    <a:pt x="2138" y="296"/>
                  </a:lnTo>
                  <a:lnTo>
                    <a:pt x="2132" y="297"/>
                  </a:lnTo>
                  <a:lnTo>
                    <a:pt x="2130" y="294"/>
                  </a:lnTo>
                  <a:lnTo>
                    <a:pt x="2119" y="291"/>
                  </a:lnTo>
                  <a:lnTo>
                    <a:pt x="2108" y="292"/>
                  </a:lnTo>
                  <a:lnTo>
                    <a:pt x="2103" y="298"/>
                  </a:lnTo>
                  <a:lnTo>
                    <a:pt x="2103" y="304"/>
                  </a:lnTo>
                  <a:lnTo>
                    <a:pt x="2104" y="309"/>
                  </a:lnTo>
                  <a:lnTo>
                    <a:pt x="2109" y="315"/>
                  </a:lnTo>
                  <a:lnTo>
                    <a:pt x="2107" y="319"/>
                  </a:lnTo>
                  <a:lnTo>
                    <a:pt x="2095" y="324"/>
                  </a:lnTo>
                  <a:lnTo>
                    <a:pt x="2085" y="326"/>
                  </a:lnTo>
                  <a:lnTo>
                    <a:pt x="2085" y="339"/>
                  </a:lnTo>
                  <a:lnTo>
                    <a:pt x="2082" y="349"/>
                  </a:lnTo>
                  <a:lnTo>
                    <a:pt x="2079" y="352"/>
                  </a:lnTo>
                  <a:lnTo>
                    <a:pt x="2075" y="358"/>
                  </a:lnTo>
                  <a:lnTo>
                    <a:pt x="2074" y="354"/>
                  </a:lnTo>
                  <a:lnTo>
                    <a:pt x="2073" y="342"/>
                  </a:lnTo>
                  <a:lnTo>
                    <a:pt x="2070" y="336"/>
                  </a:lnTo>
                  <a:lnTo>
                    <a:pt x="2065" y="339"/>
                  </a:lnTo>
                  <a:lnTo>
                    <a:pt x="2060" y="344"/>
                  </a:lnTo>
                  <a:lnTo>
                    <a:pt x="2047" y="353"/>
                  </a:lnTo>
                  <a:lnTo>
                    <a:pt x="2046" y="361"/>
                  </a:lnTo>
                  <a:lnTo>
                    <a:pt x="2040" y="369"/>
                  </a:lnTo>
                  <a:lnTo>
                    <a:pt x="2040" y="379"/>
                  </a:lnTo>
                  <a:lnTo>
                    <a:pt x="2038" y="385"/>
                  </a:lnTo>
                  <a:lnTo>
                    <a:pt x="2037" y="397"/>
                  </a:lnTo>
                  <a:lnTo>
                    <a:pt x="2038" y="400"/>
                  </a:lnTo>
                  <a:lnTo>
                    <a:pt x="2034" y="405"/>
                  </a:lnTo>
                  <a:lnTo>
                    <a:pt x="2031" y="422"/>
                  </a:lnTo>
                  <a:lnTo>
                    <a:pt x="2025" y="444"/>
                  </a:lnTo>
                  <a:lnTo>
                    <a:pt x="2032" y="466"/>
                  </a:lnTo>
                  <a:lnTo>
                    <a:pt x="2038" y="476"/>
                  </a:lnTo>
                  <a:lnTo>
                    <a:pt x="2041" y="485"/>
                  </a:lnTo>
                  <a:lnTo>
                    <a:pt x="2040" y="519"/>
                  </a:lnTo>
                  <a:lnTo>
                    <a:pt x="2030" y="543"/>
                  </a:lnTo>
                  <a:lnTo>
                    <a:pt x="2019" y="564"/>
                  </a:lnTo>
                  <a:lnTo>
                    <a:pt x="2018" y="571"/>
                  </a:lnTo>
                  <a:lnTo>
                    <a:pt x="2004" y="580"/>
                  </a:lnTo>
                  <a:lnTo>
                    <a:pt x="1992" y="588"/>
                  </a:lnTo>
                  <a:lnTo>
                    <a:pt x="1984" y="588"/>
                  </a:lnTo>
                  <a:lnTo>
                    <a:pt x="1977" y="586"/>
                  </a:lnTo>
                  <a:lnTo>
                    <a:pt x="1973" y="583"/>
                  </a:lnTo>
                  <a:lnTo>
                    <a:pt x="1969" y="577"/>
                  </a:lnTo>
                  <a:lnTo>
                    <a:pt x="1965" y="565"/>
                  </a:lnTo>
                  <a:lnTo>
                    <a:pt x="1958" y="544"/>
                  </a:lnTo>
                  <a:lnTo>
                    <a:pt x="1958" y="530"/>
                  </a:lnTo>
                  <a:lnTo>
                    <a:pt x="1958" y="518"/>
                  </a:lnTo>
                  <a:lnTo>
                    <a:pt x="1958" y="509"/>
                  </a:lnTo>
                  <a:lnTo>
                    <a:pt x="1954" y="492"/>
                  </a:lnTo>
                  <a:lnTo>
                    <a:pt x="1953" y="476"/>
                  </a:lnTo>
                  <a:lnTo>
                    <a:pt x="1957" y="463"/>
                  </a:lnTo>
                  <a:lnTo>
                    <a:pt x="1965" y="443"/>
                  </a:lnTo>
                  <a:lnTo>
                    <a:pt x="1965" y="431"/>
                  </a:lnTo>
                  <a:lnTo>
                    <a:pt x="1968" y="420"/>
                  </a:lnTo>
                  <a:lnTo>
                    <a:pt x="1974" y="402"/>
                  </a:lnTo>
                  <a:lnTo>
                    <a:pt x="1974" y="393"/>
                  </a:lnTo>
                  <a:lnTo>
                    <a:pt x="1976" y="380"/>
                  </a:lnTo>
                  <a:lnTo>
                    <a:pt x="1981" y="368"/>
                  </a:lnTo>
                  <a:lnTo>
                    <a:pt x="1990" y="353"/>
                  </a:lnTo>
                  <a:lnTo>
                    <a:pt x="1997" y="335"/>
                  </a:lnTo>
                  <a:lnTo>
                    <a:pt x="1995" y="326"/>
                  </a:lnTo>
                  <a:lnTo>
                    <a:pt x="1981" y="341"/>
                  </a:lnTo>
                  <a:lnTo>
                    <a:pt x="1981" y="349"/>
                  </a:lnTo>
                  <a:lnTo>
                    <a:pt x="1979" y="358"/>
                  </a:lnTo>
                  <a:lnTo>
                    <a:pt x="1971" y="359"/>
                  </a:lnTo>
                  <a:lnTo>
                    <a:pt x="1949" y="379"/>
                  </a:lnTo>
                  <a:lnTo>
                    <a:pt x="1949" y="374"/>
                  </a:lnTo>
                  <a:lnTo>
                    <a:pt x="1957" y="359"/>
                  </a:lnTo>
                  <a:lnTo>
                    <a:pt x="1959" y="354"/>
                  </a:lnTo>
                  <a:lnTo>
                    <a:pt x="1965" y="348"/>
                  </a:lnTo>
                  <a:lnTo>
                    <a:pt x="1971" y="337"/>
                  </a:lnTo>
                  <a:lnTo>
                    <a:pt x="1993" y="299"/>
                  </a:lnTo>
                  <a:lnTo>
                    <a:pt x="2003" y="288"/>
                  </a:lnTo>
                  <a:lnTo>
                    <a:pt x="2006" y="289"/>
                  </a:lnTo>
                  <a:lnTo>
                    <a:pt x="2014" y="286"/>
                  </a:lnTo>
                  <a:lnTo>
                    <a:pt x="2020" y="280"/>
                  </a:lnTo>
                  <a:lnTo>
                    <a:pt x="2020" y="298"/>
                  </a:lnTo>
                  <a:lnTo>
                    <a:pt x="2025" y="298"/>
                  </a:lnTo>
                  <a:lnTo>
                    <a:pt x="2042" y="280"/>
                  </a:lnTo>
                  <a:lnTo>
                    <a:pt x="2056" y="276"/>
                  </a:lnTo>
                  <a:lnTo>
                    <a:pt x="2071" y="274"/>
                  </a:lnTo>
                  <a:lnTo>
                    <a:pt x="2077" y="266"/>
                  </a:lnTo>
                  <a:lnTo>
                    <a:pt x="2090" y="264"/>
                  </a:lnTo>
                  <a:lnTo>
                    <a:pt x="2101" y="266"/>
                  </a:lnTo>
                  <a:lnTo>
                    <a:pt x="2112" y="272"/>
                  </a:lnTo>
                  <a:lnTo>
                    <a:pt x="2114" y="274"/>
                  </a:lnTo>
                  <a:lnTo>
                    <a:pt x="2118" y="278"/>
                  </a:lnTo>
                  <a:lnTo>
                    <a:pt x="2126" y="278"/>
                  </a:lnTo>
                  <a:lnTo>
                    <a:pt x="2126" y="272"/>
                  </a:lnTo>
                  <a:lnTo>
                    <a:pt x="2129" y="268"/>
                  </a:lnTo>
                  <a:lnTo>
                    <a:pt x="2134" y="271"/>
                  </a:lnTo>
                  <a:lnTo>
                    <a:pt x="2138" y="276"/>
                  </a:lnTo>
                  <a:lnTo>
                    <a:pt x="2156" y="271"/>
                  </a:lnTo>
                  <a:lnTo>
                    <a:pt x="2162" y="271"/>
                  </a:lnTo>
                  <a:lnTo>
                    <a:pt x="2163" y="271"/>
                  </a:lnTo>
                  <a:lnTo>
                    <a:pt x="2162" y="268"/>
                  </a:lnTo>
                  <a:lnTo>
                    <a:pt x="2157" y="265"/>
                  </a:lnTo>
                  <a:lnTo>
                    <a:pt x="2153" y="259"/>
                  </a:lnTo>
                  <a:lnTo>
                    <a:pt x="2147" y="255"/>
                  </a:lnTo>
                  <a:lnTo>
                    <a:pt x="2147" y="244"/>
                  </a:lnTo>
                  <a:lnTo>
                    <a:pt x="2145" y="239"/>
                  </a:lnTo>
                  <a:lnTo>
                    <a:pt x="2145" y="236"/>
                  </a:lnTo>
                  <a:lnTo>
                    <a:pt x="2142" y="232"/>
                  </a:lnTo>
                  <a:lnTo>
                    <a:pt x="2134" y="232"/>
                  </a:lnTo>
                  <a:lnTo>
                    <a:pt x="2120" y="233"/>
                  </a:lnTo>
                  <a:lnTo>
                    <a:pt x="2113" y="232"/>
                  </a:lnTo>
                  <a:lnTo>
                    <a:pt x="2104" y="227"/>
                  </a:lnTo>
                  <a:lnTo>
                    <a:pt x="2104" y="216"/>
                  </a:lnTo>
                  <a:lnTo>
                    <a:pt x="2102" y="211"/>
                  </a:lnTo>
                  <a:lnTo>
                    <a:pt x="2093" y="211"/>
                  </a:lnTo>
                  <a:lnTo>
                    <a:pt x="2084" y="216"/>
                  </a:lnTo>
                  <a:lnTo>
                    <a:pt x="2076" y="218"/>
                  </a:lnTo>
                  <a:lnTo>
                    <a:pt x="2046" y="218"/>
                  </a:lnTo>
                  <a:lnTo>
                    <a:pt x="2036" y="222"/>
                  </a:lnTo>
                  <a:lnTo>
                    <a:pt x="2027" y="226"/>
                  </a:lnTo>
                  <a:lnTo>
                    <a:pt x="2021" y="233"/>
                  </a:lnTo>
                  <a:lnTo>
                    <a:pt x="2016" y="236"/>
                  </a:lnTo>
                  <a:lnTo>
                    <a:pt x="1993" y="231"/>
                  </a:lnTo>
                  <a:lnTo>
                    <a:pt x="1984" y="232"/>
                  </a:lnTo>
                  <a:lnTo>
                    <a:pt x="1973" y="221"/>
                  </a:lnTo>
                  <a:lnTo>
                    <a:pt x="1966" y="213"/>
                  </a:lnTo>
                  <a:lnTo>
                    <a:pt x="1949" y="202"/>
                  </a:lnTo>
                  <a:lnTo>
                    <a:pt x="1934" y="205"/>
                  </a:lnTo>
                  <a:lnTo>
                    <a:pt x="1930" y="204"/>
                  </a:lnTo>
                  <a:lnTo>
                    <a:pt x="1921" y="211"/>
                  </a:lnTo>
                  <a:lnTo>
                    <a:pt x="1921" y="208"/>
                  </a:lnTo>
                  <a:lnTo>
                    <a:pt x="1923" y="196"/>
                  </a:lnTo>
                  <a:lnTo>
                    <a:pt x="1927" y="189"/>
                  </a:lnTo>
                  <a:lnTo>
                    <a:pt x="1934" y="186"/>
                  </a:lnTo>
                  <a:lnTo>
                    <a:pt x="1949" y="166"/>
                  </a:lnTo>
                  <a:lnTo>
                    <a:pt x="1958" y="160"/>
                  </a:lnTo>
                  <a:lnTo>
                    <a:pt x="1959" y="155"/>
                  </a:lnTo>
                  <a:lnTo>
                    <a:pt x="1957" y="155"/>
                  </a:lnTo>
                  <a:lnTo>
                    <a:pt x="1946" y="155"/>
                  </a:lnTo>
                  <a:lnTo>
                    <a:pt x="1935" y="159"/>
                  </a:lnTo>
                  <a:lnTo>
                    <a:pt x="1924" y="165"/>
                  </a:lnTo>
                  <a:lnTo>
                    <a:pt x="1909" y="175"/>
                  </a:lnTo>
                  <a:lnTo>
                    <a:pt x="1898" y="188"/>
                  </a:lnTo>
                  <a:lnTo>
                    <a:pt x="1887" y="194"/>
                  </a:lnTo>
                  <a:lnTo>
                    <a:pt x="1876" y="203"/>
                  </a:lnTo>
                  <a:lnTo>
                    <a:pt x="1862" y="205"/>
                  </a:lnTo>
                  <a:lnTo>
                    <a:pt x="1851" y="209"/>
                  </a:lnTo>
                  <a:lnTo>
                    <a:pt x="1831" y="222"/>
                  </a:lnTo>
                  <a:lnTo>
                    <a:pt x="1819" y="224"/>
                  </a:lnTo>
                  <a:lnTo>
                    <a:pt x="1799" y="222"/>
                  </a:lnTo>
                  <a:lnTo>
                    <a:pt x="1796" y="226"/>
                  </a:lnTo>
                  <a:lnTo>
                    <a:pt x="1794" y="224"/>
                  </a:lnTo>
                  <a:lnTo>
                    <a:pt x="1797" y="213"/>
                  </a:lnTo>
                  <a:lnTo>
                    <a:pt x="1797" y="204"/>
                  </a:lnTo>
                  <a:lnTo>
                    <a:pt x="1791" y="198"/>
                  </a:lnTo>
                  <a:lnTo>
                    <a:pt x="1755" y="220"/>
                  </a:lnTo>
                  <a:lnTo>
                    <a:pt x="1743" y="222"/>
                  </a:lnTo>
                  <a:lnTo>
                    <a:pt x="1735" y="222"/>
                  </a:lnTo>
                  <a:lnTo>
                    <a:pt x="1731" y="215"/>
                  </a:lnTo>
                  <a:lnTo>
                    <a:pt x="1738" y="208"/>
                  </a:lnTo>
                  <a:lnTo>
                    <a:pt x="1774" y="175"/>
                  </a:lnTo>
                  <a:lnTo>
                    <a:pt x="1815" y="142"/>
                  </a:lnTo>
                  <a:lnTo>
                    <a:pt x="1833" y="135"/>
                  </a:lnTo>
                  <a:lnTo>
                    <a:pt x="1857" y="115"/>
                  </a:lnTo>
                  <a:lnTo>
                    <a:pt x="1852" y="115"/>
                  </a:lnTo>
                  <a:lnTo>
                    <a:pt x="1837" y="109"/>
                  </a:lnTo>
                  <a:lnTo>
                    <a:pt x="1813" y="108"/>
                  </a:lnTo>
                  <a:lnTo>
                    <a:pt x="1796" y="102"/>
                  </a:lnTo>
                  <a:lnTo>
                    <a:pt x="1787" y="103"/>
                  </a:lnTo>
                  <a:lnTo>
                    <a:pt x="1775" y="109"/>
                  </a:lnTo>
                  <a:lnTo>
                    <a:pt x="1769" y="109"/>
                  </a:lnTo>
                  <a:lnTo>
                    <a:pt x="1757" y="104"/>
                  </a:lnTo>
                  <a:lnTo>
                    <a:pt x="1749" y="94"/>
                  </a:lnTo>
                  <a:lnTo>
                    <a:pt x="1737" y="91"/>
                  </a:lnTo>
                  <a:lnTo>
                    <a:pt x="1730" y="85"/>
                  </a:lnTo>
                  <a:lnTo>
                    <a:pt x="1721" y="82"/>
                  </a:lnTo>
                  <a:lnTo>
                    <a:pt x="1716" y="80"/>
                  </a:lnTo>
                  <a:lnTo>
                    <a:pt x="1711" y="72"/>
                  </a:lnTo>
                  <a:lnTo>
                    <a:pt x="1702" y="67"/>
                  </a:lnTo>
                  <a:lnTo>
                    <a:pt x="1693" y="64"/>
                  </a:lnTo>
                  <a:lnTo>
                    <a:pt x="1668" y="61"/>
                  </a:lnTo>
                  <a:lnTo>
                    <a:pt x="1660" y="66"/>
                  </a:lnTo>
                  <a:lnTo>
                    <a:pt x="1649" y="67"/>
                  </a:lnTo>
                  <a:lnTo>
                    <a:pt x="1643" y="65"/>
                  </a:lnTo>
                  <a:lnTo>
                    <a:pt x="1643" y="64"/>
                  </a:lnTo>
                  <a:lnTo>
                    <a:pt x="1641" y="61"/>
                  </a:lnTo>
                  <a:lnTo>
                    <a:pt x="1629" y="58"/>
                  </a:lnTo>
                  <a:lnTo>
                    <a:pt x="1624" y="55"/>
                  </a:lnTo>
                  <a:lnTo>
                    <a:pt x="1614" y="56"/>
                  </a:lnTo>
                  <a:lnTo>
                    <a:pt x="1610" y="56"/>
                  </a:lnTo>
                  <a:lnTo>
                    <a:pt x="1608" y="55"/>
                  </a:lnTo>
                  <a:lnTo>
                    <a:pt x="1600" y="55"/>
                  </a:lnTo>
                  <a:lnTo>
                    <a:pt x="1592" y="35"/>
                  </a:lnTo>
                  <a:lnTo>
                    <a:pt x="1591" y="33"/>
                  </a:lnTo>
                  <a:lnTo>
                    <a:pt x="1579" y="2"/>
                  </a:lnTo>
                  <a:lnTo>
                    <a:pt x="1571" y="0"/>
                  </a:lnTo>
                  <a:lnTo>
                    <a:pt x="1568" y="0"/>
                  </a:lnTo>
                  <a:lnTo>
                    <a:pt x="1568" y="36"/>
                  </a:lnTo>
                  <a:lnTo>
                    <a:pt x="1509" y="36"/>
                  </a:lnTo>
                  <a:lnTo>
                    <a:pt x="1457" y="36"/>
                  </a:lnTo>
                  <a:lnTo>
                    <a:pt x="1457" y="36"/>
                  </a:lnTo>
                  <a:lnTo>
                    <a:pt x="1446" y="36"/>
                  </a:lnTo>
                  <a:lnTo>
                    <a:pt x="1400" y="36"/>
                  </a:lnTo>
                  <a:lnTo>
                    <a:pt x="1354" y="36"/>
                  </a:lnTo>
                  <a:lnTo>
                    <a:pt x="1303" y="36"/>
                  </a:lnTo>
                  <a:lnTo>
                    <a:pt x="1253" y="36"/>
                  </a:lnTo>
                  <a:lnTo>
                    <a:pt x="1237" y="36"/>
                  </a:lnTo>
                  <a:lnTo>
                    <a:pt x="1095" y="36"/>
                  </a:lnTo>
                  <a:lnTo>
                    <a:pt x="1051" y="36"/>
                  </a:lnTo>
                  <a:lnTo>
                    <a:pt x="1000" y="36"/>
                  </a:lnTo>
                  <a:lnTo>
                    <a:pt x="951" y="36"/>
                  </a:lnTo>
                  <a:lnTo>
                    <a:pt x="908" y="36"/>
                  </a:lnTo>
                  <a:lnTo>
                    <a:pt x="860" y="36"/>
                  </a:lnTo>
                  <a:lnTo>
                    <a:pt x="809" y="36"/>
                  </a:lnTo>
                  <a:lnTo>
                    <a:pt x="777" y="36"/>
                  </a:lnTo>
                  <a:lnTo>
                    <a:pt x="729" y="35"/>
                  </a:lnTo>
                  <a:lnTo>
                    <a:pt x="677" y="35"/>
                  </a:lnTo>
                  <a:lnTo>
                    <a:pt x="628" y="35"/>
                  </a:lnTo>
                  <a:lnTo>
                    <a:pt x="561" y="35"/>
                  </a:lnTo>
                  <a:lnTo>
                    <a:pt x="455" y="35"/>
                  </a:lnTo>
                  <a:lnTo>
                    <a:pt x="404" y="35"/>
                  </a:lnTo>
                  <a:lnTo>
                    <a:pt x="352" y="35"/>
                  </a:lnTo>
                  <a:lnTo>
                    <a:pt x="308" y="35"/>
                  </a:lnTo>
                  <a:lnTo>
                    <a:pt x="261" y="35"/>
                  </a:lnTo>
                  <a:lnTo>
                    <a:pt x="210" y="35"/>
                  </a:lnTo>
                  <a:lnTo>
                    <a:pt x="161" y="35"/>
                  </a:lnTo>
                  <a:lnTo>
                    <a:pt x="100" y="35"/>
                  </a:lnTo>
                  <a:lnTo>
                    <a:pt x="104" y="43"/>
                  </a:lnTo>
                  <a:lnTo>
                    <a:pt x="108" y="50"/>
                  </a:lnTo>
                  <a:lnTo>
                    <a:pt x="116" y="50"/>
                  </a:lnTo>
                  <a:lnTo>
                    <a:pt x="124" y="53"/>
                  </a:lnTo>
                  <a:lnTo>
                    <a:pt x="128" y="56"/>
                  </a:lnTo>
                  <a:lnTo>
                    <a:pt x="127" y="58"/>
                  </a:lnTo>
                  <a:lnTo>
                    <a:pt x="122" y="55"/>
                  </a:lnTo>
                  <a:lnTo>
                    <a:pt x="119" y="56"/>
                  </a:lnTo>
                  <a:lnTo>
                    <a:pt x="119" y="66"/>
                  </a:lnTo>
                  <a:lnTo>
                    <a:pt x="115" y="72"/>
                  </a:lnTo>
                  <a:lnTo>
                    <a:pt x="111" y="74"/>
                  </a:lnTo>
                  <a:lnTo>
                    <a:pt x="111" y="75"/>
                  </a:lnTo>
                  <a:lnTo>
                    <a:pt x="117" y="80"/>
                  </a:lnTo>
                  <a:lnTo>
                    <a:pt x="122" y="82"/>
                  </a:lnTo>
                  <a:lnTo>
                    <a:pt x="123" y="86"/>
                  </a:lnTo>
                  <a:lnTo>
                    <a:pt x="128" y="102"/>
                  </a:lnTo>
                  <a:lnTo>
                    <a:pt x="128" y="116"/>
                  </a:lnTo>
                  <a:lnTo>
                    <a:pt x="125" y="130"/>
                  </a:lnTo>
                  <a:lnTo>
                    <a:pt x="125" y="130"/>
                  </a:lnTo>
                  <a:lnTo>
                    <a:pt x="122" y="124"/>
                  </a:lnTo>
                  <a:lnTo>
                    <a:pt x="119" y="122"/>
                  </a:lnTo>
                  <a:lnTo>
                    <a:pt x="113" y="125"/>
                  </a:lnTo>
                  <a:lnTo>
                    <a:pt x="106" y="139"/>
                  </a:lnTo>
                  <a:lnTo>
                    <a:pt x="97" y="147"/>
                  </a:lnTo>
                  <a:lnTo>
                    <a:pt x="95" y="152"/>
                  </a:lnTo>
                  <a:lnTo>
                    <a:pt x="97" y="152"/>
                  </a:lnTo>
                  <a:lnTo>
                    <a:pt x="96" y="158"/>
                  </a:lnTo>
                  <a:lnTo>
                    <a:pt x="89" y="159"/>
                  </a:lnTo>
                  <a:lnTo>
                    <a:pt x="88" y="147"/>
                  </a:lnTo>
                  <a:lnTo>
                    <a:pt x="97" y="127"/>
                  </a:lnTo>
                  <a:lnTo>
                    <a:pt x="100" y="125"/>
                  </a:lnTo>
                  <a:lnTo>
                    <a:pt x="105" y="121"/>
                  </a:lnTo>
                  <a:lnTo>
                    <a:pt x="106" y="119"/>
                  </a:lnTo>
                  <a:lnTo>
                    <a:pt x="107" y="110"/>
                  </a:lnTo>
                  <a:lnTo>
                    <a:pt x="105" y="103"/>
                  </a:lnTo>
                  <a:lnTo>
                    <a:pt x="94" y="104"/>
                  </a:lnTo>
                  <a:lnTo>
                    <a:pt x="80" y="98"/>
                  </a:lnTo>
                  <a:lnTo>
                    <a:pt x="67" y="99"/>
                  </a:lnTo>
                  <a:lnTo>
                    <a:pt x="55" y="96"/>
                  </a:lnTo>
                  <a:lnTo>
                    <a:pt x="46" y="96"/>
                  </a:lnTo>
                  <a:lnTo>
                    <a:pt x="17" y="86"/>
                  </a:lnTo>
                  <a:lnTo>
                    <a:pt x="7" y="80"/>
                  </a:lnTo>
                  <a:lnTo>
                    <a:pt x="2" y="85"/>
                  </a:lnTo>
                  <a:lnTo>
                    <a:pt x="0" y="94"/>
                  </a:lnTo>
                  <a:lnTo>
                    <a:pt x="0" y="103"/>
                  </a:lnTo>
                  <a:lnTo>
                    <a:pt x="1" y="110"/>
                  </a:lnTo>
                  <a:lnTo>
                    <a:pt x="5" y="119"/>
                  </a:lnTo>
                  <a:lnTo>
                    <a:pt x="13" y="128"/>
                  </a:lnTo>
                  <a:lnTo>
                    <a:pt x="19" y="144"/>
                  </a:lnTo>
                  <a:lnTo>
                    <a:pt x="27" y="176"/>
                  </a:lnTo>
                  <a:lnTo>
                    <a:pt x="30" y="188"/>
                  </a:lnTo>
                  <a:lnTo>
                    <a:pt x="32" y="189"/>
                  </a:lnTo>
                  <a:lnTo>
                    <a:pt x="35" y="183"/>
                  </a:lnTo>
                  <a:lnTo>
                    <a:pt x="39" y="188"/>
                  </a:lnTo>
                  <a:lnTo>
                    <a:pt x="38" y="194"/>
                  </a:lnTo>
                  <a:lnTo>
                    <a:pt x="34" y="199"/>
                  </a:lnTo>
                  <a:lnTo>
                    <a:pt x="35" y="207"/>
                  </a:lnTo>
                  <a:lnTo>
                    <a:pt x="36" y="209"/>
                  </a:lnTo>
                  <a:lnTo>
                    <a:pt x="40" y="210"/>
                  </a:lnTo>
                  <a:lnTo>
                    <a:pt x="44" y="209"/>
                  </a:lnTo>
                  <a:lnTo>
                    <a:pt x="44" y="211"/>
                  </a:lnTo>
                  <a:lnTo>
                    <a:pt x="44" y="219"/>
                  </a:lnTo>
                  <a:lnTo>
                    <a:pt x="45" y="230"/>
                  </a:lnTo>
                  <a:lnTo>
                    <a:pt x="44" y="233"/>
                  </a:lnTo>
                  <a:lnTo>
                    <a:pt x="40" y="232"/>
                  </a:lnTo>
                  <a:lnTo>
                    <a:pt x="40" y="222"/>
                  </a:lnTo>
                  <a:lnTo>
                    <a:pt x="36" y="219"/>
                  </a:lnTo>
                  <a:lnTo>
                    <a:pt x="35" y="232"/>
                  </a:lnTo>
                  <a:lnTo>
                    <a:pt x="36" y="239"/>
                  </a:lnTo>
                  <a:lnTo>
                    <a:pt x="44" y="246"/>
                  </a:lnTo>
                  <a:lnTo>
                    <a:pt x="64" y="244"/>
                  </a:lnTo>
                  <a:lnTo>
                    <a:pt x="71" y="250"/>
                  </a:lnTo>
                  <a:lnTo>
                    <a:pt x="77" y="254"/>
                  </a:lnTo>
                  <a:lnTo>
                    <a:pt x="75" y="257"/>
                  </a:lnTo>
                  <a:lnTo>
                    <a:pt x="64" y="253"/>
                  </a:lnTo>
                  <a:lnTo>
                    <a:pt x="46" y="255"/>
                  </a:lnTo>
                  <a:lnTo>
                    <a:pt x="43" y="258"/>
                  </a:lnTo>
                  <a:lnTo>
                    <a:pt x="41" y="263"/>
                  </a:lnTo>
                  <a:lnTo>
                    <a:pt x="40" y="277"/>
                  </a:lnTo>
                  <a:lnTo>
                    <a:pt x="41" y="283"/>
                  </a:lnTo>
                  <a:lnTo>
                    <a:pt x="44" y="287"/>
                  </a:lnTo>
                  <a:lnTo>
                    <a:pt x="43" y="293"/>
                  </a:lnTo>
                  <a:lnTo>
                    <a:pt x="44" y="303"/>
                  </a:lnTo>
                  <a:lnTo>
                    <a:pt x="40" y="311"/>
                  </a:lnTo>
                  <a:lnTo>
                    <a:pt x="39" y="343"/>
                  </a:lnTo>
                  <a:lnTo>
                    <a:pt x="35" y="355"/>
                  </a:lnTo>
                  <a:lnTo>
                    <a:pt x="36" y="398"/>
                  </a:lnTo>
                  <a:lnTo>
                    <a:pt x="34" y="407"/>
                  </a:lnTo>
                  <a:lnTo>
                    <a:pt x="33" y="420"/>
                  </a:lnTo>
                  <a:lnTo>
                    <a:pt x="28" y="444"/>
                  </a:lnTo>
                  <a:lnTo>
                    <a:pt x="27" y="452"/>
                  </a:lnTo>
                  <a:lnTo>
                    <a:pt x="27" y="453"/>
                  </a:lnTo>
                  <a:lnTo>
                    <a:pt x="29" y="453"/>
                  </a:lnTo>
                  <a:lnTo>
                    <a:pt x="30" y="460"/>
                  </a:lnTo>
                  <a:lnTo>
                    <a:pt x="23" y="465"/>
                  </a:lnTo>
                  <a:lnTo>
                    <a:pt x="18" y="475"/>
                  </a:lnTo>
                  <a:lnTo>
                    <a:pt x="13" y="501"/>
                  </a:lnTo>
                  <a:lnTo>
                    <a:pt x="16" y="515"/>
                  </a:lnTo>
                  <a:lnTo>
                    <a:pt x="18" y="540"/>
                  </a:lnTo>
                  <a:lnTo>
                    <a:pt x="25" y="559"/>
                  </a:lnTo>
                  <a:lnTo>
                    <a:pt x="27" y="564"/>
                  </a:lnTo>
                  <a:lnTo>
                    <a:pt x="29" y="574"/>
                  </a:lnTo>
                  <a:lnTo>
                    <a:pt x="36" y="607"/>
                  </a:lnTo>
                  <a:lnTo>
                    <a:pt x="34" y="627"/>
                  </a:lnTo>
                  <a:lnTo>
                    <a:pt x="33" y="648"/>
                  </a:lnTo>
                  <a:lnTo>
                    <a:pt x="28" y="659"/>
                  </a:lnTo>
                  <a:lnTo>
                    <a:pt x="21" y="668"/>
                  </a:lnTo>
                  <a:lnTo>
                    <a:pt x="21" y="676"/>
                  </a:lnTo>
                  <a:lnTo>
                    <a:pt x="21" y="681"/>
                  </a:lnTo>
                  <a:lnTo>
                    <a:pt x="28" y="687"/>
                  </a:lnTo>
                  <a:lnTo>
                    <a:pt x="51" y="725"/>
                  </a:lnTo>
                  <a:lnTo>
                    <a:pt x="52" y="730"/>
                  </a:lnTo>
                  <a:lnTo>
                    <a:pt x="51" y="736"/>
                  </a:lnTo>
                  <a:lnTo>
                    <a:pt x="51" y="747"/>
                  </a:lnTo>
                  <a:lnTo>
                    <a:pt x="60" y="782"/>
                  </a:lnTo>
                  <a:lnTo>
                    <a:pt x="66" y="790"/>
                  </a:lnTo>
                  <a:lnTo>
                    <a:pt x="73" y="801"/>
                  </a:lnTo>
                  <a:lnTo>
                    <a:pt x="91" y="818"/>
                  </a:lnTo>
                  <a:lnTo>
                    <a:pt x="94" y="825"/>
                  </a:lnTo>
                  <a:lnTo>
                    <a:pt x="94" y="834"/>
                  </a:lnTo>
                  <a:lnTo>
                    <a:pt x="96" y="837"/>
                  </a:lnTo>
                  <a:lnTo>
                    <a:pt x="104" y="843"/>
                  </a:lnTo>
                  <a:lnTo>
                    <a:pt x="110" y="843"/>
                  </a:lnTo>
                  <a:lnTo>
                    <a:pt x="111" y="847"/>
                  </a:lnTo>
                  <a:lnTo>
                    <a:pt x="115" y="848"/>
                  </a:lnTo>
                  <a:lnTo>
                    <a:pt x="117" y="844"/>
                  </a:lnTo>
                  <a:lnTo>
                    <a:pt x="118" y="843"/>
                  </a:lnTo>
                  <a:lnTo>
                    <a:pt x="119" y="829"/>
                  </a:lnTo>
                  <a:lnTo>
                    <a:pt x="133" y="830"/>
                  </a:lnTo>
                  <a:lnTo>
                    <a:pt x="145" y="834"/>
                  </a:lnTo>
                  <a:lnTo>
                    <a:pt x="138" y="838"/>
                  </a:lnTo>
                  <a:lnTo>
                    <a:pt x="133" y="840"/>
                  </a:lnTo>
                  <a:lnTo>
                    <a:pt x="128" y="846"/>
                  </a:lnTo>
                  <a:lnTo>
                    <a:pt x="129" y="851"/>
                  </a:lnTo>
                  <a:lnTo>
                    <a:pt x="139" y="868"/>
                  </a:lnTo>
                  <a:lnTo>
                    <a:pt x="139" y="874"/>
                  </a:lnTo>
                  <a:lnTo>
                    <a:pt x="132" y="868"/>
                  </a:lnTo>
                  <a:lnTo>
                    <a:pt x="125" y="860"/>
                  </a:lnTo>
                  <a:lnTo>
                    <a:pt x="124" y="855"/>
                  </a:lnTo>
                  <a:lnTo>
                    <a:pt x="119" y="854"/>
                  </a:lnTo>
                  <a:lnTo>
                    <a:pt x="118" y="862"/>
                  </a:lnTo>
                  <a:lnTo>
                    <a:pt x="119" y="869"/>
                  </a:lnTo>
                  <a:lnTo>
                    <a:pt x="124" y="880"/>
                  </a:lnTo>
                  <a:lnTo>
                    <a:pt x="128" y="898"/>
                  </a:lnTo>
                  <a:lnTo>
                    <a:pt x="136" y="907"/>
                  </a:lnTo>
                  <a:lnTo>
                    <a:pt x="150" y="909"/>
                  </a:lnTo>
                  <a:lnTo>
                    <a:pt x="155" y="919"/>
                  </a:lnTo>
                  <a:lnTo>
                    <a:pt x="155" y="930"/>
                  </a:lnTo>
                  <a:lnTo>
                    <a:pt x="149" y="936"/>
                  </a:lnTo>
                  <a:lnTo>
                    <a:pt x="150" y="948"/>
                  </a:lnTo>
                  <a:lnTo>
                    <a:pt x="151" y="952"/>
                  </a:lnTo>
                  <a:lnTo>
                    <a:pt x="173" y="975"/>
                  </a:lnTo>
                  <a:lnTo>
                    <a:pt x="184" y="993"/>
                  </a:lnTo>
                  <a:lnTo>
                    <a:pt x="200" y="1008"/>
                  </a:lnTo>
                  <a:lnTo>
                    <a:pt x="205" y="1010"/>
                  </a:lnTo>
                  <a:lnTo>
                    <a:pt x="206" y="1021"/>
                  </a:lnTo>
                  <a:lnTo>
                    <a:pt x="215" y="1026"/>
                  </a:lnTo>
                  <a:lnTo>
                    <a:pt x="219" y="1032"/>
                  </a:lnTo>
                  <a:lnTo>
                    <a:pt x="219" y="1035"/>
                  </a:lnTo>
                  <a:lnTo>
                    <a:pt x="218" y="1042"/>
                  </a:lnTo>
                  <a:lnTo>
                    <a:pt x="218" y="1049"/>
                  </a:lnTo>
                  <a:lnTo>
                    <a:pt x="221" y="1064"/>
                  </a:lnTo>
                  <a:lnTo>
                    <a:pt x="223" y="1068"/>
                  </a:lnTo>
                  <a:lnTo>
                    <a:pt x="229" y="1070"/>
                  </a:lnTo>
                  <a:lnTo>
                    <a:pt x="247" y="1073"/>
                  </a:lnTo>
                  <a:lnTo>
                    <a:pt x="260" y="1079"/>
                  </a:lnTo>
                  <a:lnTo>
                    <a:pt x="265" y="1076"/>
                  </a:lnTo>
                  <a:lnTo>
                    <a:pt x="271" y="1077"/>
                  </a:lnTo>
                  <a:lnTo>
                    <a:pt x="279" y="1082"/>
                  </a:lnTo>
                  <a:lnTo>
                    <a:pt x="288" y="1085"/>
                  </a:lnTo>
                  <a:lnTo>
                    <a:pt x="293" y="1091"/>
                  </a:lnTo>
                  <a:lnTo>
                    <a:pt x="307" y="1097"/>
                  </a:lnTo>
                  <a:lnTo>
                    <a:pt x="313" y="1101"/>
                  </a:lnTo>
                  <a:lnTo>
                    <a:pt x="317" y="1104"/>
                  </a:lnTo>
                  <a:lnTo>
                    <a:pt x="319" y="1098"/>
                  </a:lnTo>
                  <a:lnTo>
                    <a:pt x="324" y="1098"/>
                  </a:lnTo>
                  <a:lnTo>
                    <a:pt x="328" y="1101"/>
                  </a:lnTo>
                  <a:lnTo>
                    <a:pt x="335" y="1108"/>
                  </a:lnTo>
                  <a:lnTo>
                    <a:pt x="338" y="1118"/>
                  </a:lnTo>
                  <a:lnTo>
                    <a:pt x="339" y="1119"/>
                  </a:lnTo>
                  <a:lnTo>
                    <a:pt x="352" y="1120"/>
                  </a:lnTo>
                  <a:lnTo>
                    <a:pt x="363" y="1127"/>
                  </a:lnTo>
                  <a:lnTo>
                    <a:pt x="371" y="1134"/>
                  </a:lnTo>
                  <a:lnTo>
                    <a:pt x="384" y="1149"/>
                  </a:lnTo>
                  <a:lnTo>
                    <a:pt x="393" y="1157"/>
                  </a:lnTo>
                  <a:lnTo>
                    <a:pt x="399" y="1167"/>
                  </a:lnTo>
                  <a:lnTo>
                    <a:pt x="401" y="1191"/>
                  </a:lnTo>
                  <a:lnTo>
                    <a:pt x="404" y="1198"/>
                  </a:lnTo>
                  <a:lnTo>
                    <a:pt x="523" y="1188"/>
                  </a:lnTo>
                  <a:lnTo>
                    <a:pt x="524" y="1193"/>
                  </a:lnTo>
                  <a:lnTo>
                    <a:pt x="727" y="1269"/>
                  </a:lnTo>
                  <a:lnTo>
                    <a:pt x="827" y="1269"/>
                  </a:lnTo>
                  <a:lnTo>
                    <a:pt x="871" y="1269"/>
                  </a:lnTo>
                  <a:lnTo>
                    <a:pt x="871" y="1240"/>
                  </a:lnTo>
                  <a:lnTo>
                    <a:pt x="958" y="1238"/>
                  </a:lnTo>
                  <a:lnTo>
                    <a:pt x="969" y="1245"/>
                  </a:lnTo>
                  <a:lnTo>
                    <a:pt x="972" y="1247"/>
                  </a:lnTo>
                  <a:lnTo>
                    <a:pt x="979" y="1259"/>
                  </a:lnTo>
                  <a:lnTo>
                    <a:pt x="992" y="1265"/>
                  </a:lnTo>
                  <a:lnTo>
                    <a:pt x="1000" y="1278"/>
                  </a:lnTo>
                  <a:lnTo>
                    <a:pt x="1019" y="1295"/>
                  </a:lnTo>
                  <a:lnTo>
                    <a:pt x="1047" y="1313"/>
                  </a:lnTo>
                  <a:lnTo>
                    <a:pt x="1061" y="1362"/>
                  </a:lnTo>
                  <a:lnTo>
                    <a:pt x="1075" y="1380"/>
                  </a:lnTo>
                  <a:lnTo>
                    <a:pt x="1093" y="1395"/>
                  </a:lnTo>
                  <a:lnTo>
                    <a:pt x="1116" y="1410"/>
                  </a:lnTo>
                  <a:lnTo>
                    <a:pt x="1139" y="1415"/>
                  </a:lnTo>
                  <a:lnTo>
                    <a:pt x="1161" y="1370"/>
                  </a:lnTo>
                  <a:lnTo>
                    <a:pt x="1165" y="1367"/>
                  </a:lnTo>
                  <a:lnTo>
                    <a:pt x="1176" y="1362"/>
                  </a:lnTo>
                  <a:lnTo>
                    <a:pt x="1187" y="1365"/>
                  </a:lnTo>
                  <a:lnTo>
                    <a:pt x="1230" y="1363"/>
                  </a:lnTo>
                  <a:lnTo>
                    <a:pt x="1237" y="1373"/>
                  </a:lnTo>
                  <a:lnTo>
                    <a:pt x="1254" y="1387"/>
                  </a:lnTo>
                  <a:lnTo>
                    <a:pt x="1260" y="1398"/>
                  </a:lnTo>
                  <a:lnTo>
                    <a:pt x="1270" y="1406"/>
                  </a:lnTo>
                  <a:lnTo>
                    <a:pt x="1289" y="1450"/>
                  </a:lnTo>
                  <a:lnTo>
                    <a:pt x="1305" y="1467"/>
                  </a:lnTo>
                  <a:lnTo>
                    <a:pt x="1314" y="1485"/>
                  </a:lnTo>
                  <a:lnTo>
                    <a:pt x="1330" y="1496"/>
                  </a:lnTo>
                  <a:lnTo>
                    <a:pt x="1344" y="1543"/>
                  </a:lnTo>
                  <a:lnTo>
                    <a:pt x="1361" y="1568"/>
                  </a:lnTo>
                  <a:lnTo>
                    <a:pt x="1377" y="1579"/>
                  </a:lnTo>
                  <a:lnTo>
                    <a:pt x="1391" y="1580"/>
                  </a:lnTo>
                  <a:lnTo>
                    <a:pt x="1405" y="1589"/>
                  </a:lnTo>
                  <a:lnTo>
                    <a:pt x="1431" y="1590"/>
                  </a:lnTo>
                  <a:lnTo>
                    <a:pt x="1449" y="1598"/>
                  </a:lnTo>
                  <a:lnTo>
                    <a:pt x="1466" y="1601"/>
                  </a:lnTo>
                  <a:lnTo>
                    <a:pt x="1466" y="1598"/>
                  </a:lnTo>
                  <a:lnTo>
                    <a:pt x="1463" y="1595"/>
                  </a:lnTo>
                  <a:lnTo>
                    <a:pt x="1458" y="1585"/>
                  </a:lnTo>
                  <a:lnTo>
                    <a:pt x="1457" y="1578"/>
                  </a:lnTo>
                  <a:lnTo>
                    <a:pt x="1455" y="1575"/>
                  </a:lnTo>
                  <a:lnTo>
                    <a:pt x="1449" y="1551"/>
                  </a:lnTo>
                  <a:lnTo>
                    <a:pt x="1448" y="1541"/>
                  </a:lnTo>
                  <a:lnTo>
                    <a:pt x="1453" y="1539"/>
                  </a:lnTo>
                  <a:lnTo>
                    <a:pt x="1453" y="1526"/>
                  </a:lnTo>
                  <a:lnTo>
                    <a:pt x="1452" y="1525"/>
                  </a:lnTo>
                  <a:lnTo>
                    <a:pt x="1446" y="1523"/>
                  </a:lnTo>
                  <a:lnTo>
                    <a:pt x="1443" y="1521"/>
                  </a:lnTo>
                  <a:lnTo>
                    <a:pt x="1444" y="1518"/>
                  </a:lnTo>
                  <a:lnTo>
                    <a:pt x="1452" y="1518"/>
                  </a:lnTo>
                  <a:lnTo>
                    <a:pt x="1454" y="1520"/>
                  </a:lnTo>
                  <a:lnTo>
                    <a:pt x="1459" y="1518"/>
                  </a:lnTo>
                  <a:lnTo>
                    <a:pt x="1460" y="1511"/>
                  </a:lnTo>
                  <a:lnTo>
                    <a:pt x="1460" y="1497"/>
                  </a:lnTo>
                  <a:lnTo>
                    <a:pt x="1455" y="1489"/>
                  </a:lnTo>
                  <a:lnTo>
                    <a:pt x="1469" y="1485"/>
                  </a:lnTo>
                  <a:lnTo>
                    <a:pt x="1474" y="1475"/>
                  </a:lnTo>
                  <a:lnTo>
                    <a:pt x="1474" y="1473"/>
                  </a:lnTo>
                  <a:lnTo>
                    <a:pt x="1467" y="1475"/>
                  </a:lnTo>
                  <a:lnTo>
                    <a:pt x="1467" y="1470"/>
                  </a:lnTo>
                  <a:lnTo>
                    <a:pt x="1477" y="1464"/>
                  </a:lnTo>
                  <a:lnTo>
                    <a:pt x="1481" y="1465"/>
                  </a:lnTo>
                  <a:lnTo>
                    <a:pt x="1487" y="1459"/>
                  </a:lnTo>
                  <a:lnTo>
                    <a:pt x="1487" y="1456"/>
                  </a:lnTo>
                  <a:lnTo>
                    <a:pt x="1489" y="1453"/>
                  </a:lnTo>
                  <a:lnTo>
                    <a:pt x="1499" y="1452"/>
                  </a:lnTo>
                  <a:lnTo>
                    <a:pt x="1503" y="1450"/>
                  </a:lnTo>
                  <a:lnTo>
                    <a:pt x="1503" y="1446"/>
                  </a:lnTo>
                  <a:lnTo>
                    <a:pt x="1498" y="1441"/>
                  </a:lnTo>
                  <a:lnTo>
                    <a:pt x="1498" y="1436"/>
                  </a:lnTo>
                  <a:lnTo>
                    <a:pt x="1499" y="1434"/>
                  </a:lnTo>
                  <a:lnTo>
                    <a:pt x="1504" y="1436"/>
                  </a:lnTo>
                  <a:lnTo>
                    <a:pt x="1508" y="1439"/>
                  </a:lnTo>
                  <a:lnTo>
                    <a:pt x="1508" y="1437"/>
                  </a:lnTo>
                  <a:lnTo>
                    <a:pt x="1508" y="1434"/>
                  </a:lnTo>
                  <a:lnTo>
                    <a:pt x="1509" y="1431"/>
                  </a:lnTo>
                  <a:lnTo>
                    <a:pt x="1511" y="1432"/>
                  </a:lnTo>
                  <a:lnTo>
                    <a:pt x="1514" y="1437"/>
                  </a:lnTo>
                  <a:lnTo>
                    <a:pt x="1515" y="1437"/>
                  </a:lnTo>
                  <a:lnTo>
                    <a:pt x="1519" y="1436"/>
                  </a:lnTo>
                  <a:lnTo>
                    <a:pt x="1520" y="1431"/>
                  </a:lnTo>
                  <a:lnTo>
                    <a:pt x="1521" y="1430"/>
                  </a:lnTo>
                  <a:lnTo>
                    <a:pt x="1524" y="1439"/>
                  </a:lnTo>
                  <a:lnTo>
                    <a:pt x="1538" y="1434"/>
                  </a:lnTo>
                  <a:lnTo>
                    <a:pt x="1541" y="1434"/>
                  </a:lnTo>
                  <a:lnTo>
                    <a:pt x="1541" y="1436"/>
                  </a:lnTo>
                  <a:lnTo>
                    <a:pt x="1536" y="1439"/>
                  </a:lnTo>
                  <a:lnTo>
                    <a:pt x="1526" y="1441"/>
                  </a:lnTo>
                  <a:lnTo>
                    <a:pt x="1519" y="1446"/>
                  </a:lnTo>
                  <a:lnTo>
                    <a:pt x="1516" y="1448"/>
                  </a:lnTo>
                  <a:lnTo>
                    <a:pt x="1519" y="1450"/>
                  </a:lnTo>
                  <a:lnTo>
                    <a:pt x="1535" y="1443"/>
                  </a:lnTo>
                  <a:lnTo>
                    <a:pt x="1549" y="1435"/>
                  </a:lnTo>
                  <a:lnTo>
                    <a:pt x="1555" y="1430"/>
                  </a:lnTo>
                  <a:lnTo>
                    <a:pt x="1569" y="1420"/>
                  </a:lnTo>
                  <a:lnTo>
                    <a:pt x="1572" y="1417"/>
                  </a:lnTo>
                  <a:lnTo>
                    <a:pt x="1577" y="1401"/>
                  </a:lnTo>
                  <a:lnTo>
                    <a:pt x="1579" y="1369"/>
                  </a:lnTo>
                  <a:lnTo>
                    <a:pt x="1581" y="1367"/>
                  </a:lnTo>
                  <a:lnTo>
                    <a:pt x="1585" y="1365"/>
                  </a:lnTo>
                  <a:lnTo>
                    <a:pt x="1587" y="1365"/>
                  </a:lnTo>
                  <a:lnTo>
                    <a:pt x="1587" y="1376"/>
                  </a:lnTo>
                  <a:lnTo>
                    <a:pt x="1594" y="1378"/>
                  </a:lnTo>
                  <a:lnTo>
                    <a:pt x="1593" y="1381"/>
                  </a:lnTo>
                  <a:lnTo>
                    <a:pt x="1587" y="1384"/>
                  </a:lnTo>
                  <a:lnTo>
                    <a:pt x="1588" y="1385"/>
                  </a:lnTo>
                  <a:lnTo>
                    <a:pt x="1608" y="1378"/>
                  </a:lnTo>
                  <a:lnTo>
                    <a:pt x="1619" y="1370"/>
                  </a:lnTo>
                  <a:lnTo>
                    <a:pt x="1636" y="1370"/>
                  </a:lnTo>
                  <a:lnTo>
                    <a:pt x="1666" y="1365"/>
                  </a:lnTo>
                  <a:lnTo>
                    <a:pt x="1686" y="1371"/>
                  </a:lnTo>
                  <a:lnTo>
                    <a:pt x="1697" y="1376"/>
                  </a:lnTo>
                  <a:lnTo>
                    <a:pt x="1709" y="1378"/>
                  </a:lnTo>
                  <a:lnTo>
                    <a:pt x="1720" y="1379"/>
                  </a:lnTo>
                  <a:lnTo>
                    <a:pt x="1726" y="1373"/>
                  </a:lnTo>
                  <a:lnTo>
                    <a:pt x="1726" y="1368"/>
                  </a:lnTo>
                  <a:lnTo>
                    <a:pt x="1729" y="1364"/>
                  </a:lnTo>
                  <a:lnTo>
                    <a:pt x="1738" y="1364"/>
                  </a:lnTo>
                  <a:lnTo>
                    <a:pt x="1754" y="1373"/>
                  </a:lnTo>
                  <a:lnTo>
                    <a:pt x="1760" y="1379"/>
                  </a:lnTo>
                  <a:lnTo>
                    <a:pt x="1766" y="1381"/>
                  </a:lnTo>
                  <a:lnTo>
                    <a:pt x="1777" y="1397"/>
                  </a:lnTo>
                  <a:lnTo>
                    <a:pt x="1788" y="1397"/>
                  </a:lnTo>
                  <a:lnTo>
                    <a:pt x="1791" y="1401"/>
                  </a:lnTo>
                  <a:lnTo>
                    <a:pt x="1799" y="1403"/>
                  </a:lnTo>
                  <a:lnTo>
                    <a:pt x="1807" y="1398"/>
                  </a:lnTo>
                  <a:lnTo>
                    <a:pt x="1812" y="1402"/>
                  </a:lnTo>
                  <a:lnTo>
                    <a:pt x="1816" y="1400"/>
                  </a:lnTo>
                  <a:lnTo>
                    <a:pt x="1821" y="1400"/>
                  </a:lnTo>
                  <a:lnTo>
                    <a:pt x="1831" y="1402"/>
                  </a:lnTo>
                  <a:lnTo>
                    <a:pt x="1838" y="1393"/>
                  </a:lnTo>
                  <a:lnTo>
                    <a:pt x="1840" y="1391"/>
                  </a:lnTo>
                  <a:lnTo>
                    <a:pt x="1838" y="1387"/>
                  </a:lnTo>
                  <a:lnTo>
                    <a:pt x="1841" y="1386"/>
                  </a:lnTo>
                  <a:lnTo>
                    <a:pt x="1846" y="1386"/>
                  </a:lnTo>
                  <a:lnTo>
                    <a:pt x="1853" y="1392"/>
                  </a:lnTo>
                  <a:lnTo>
                    <a:pt x="1864" y="1398"/>
                  </a:lnTo>
                  <a:lnTo>
                    <a:pt x="1874" y="1410"/>
                  </a:lnTo>
                  <a:lnTo>
                    <a:pt x="1877" y="1409"/>
                  </a:lnTo>
                  <a:lnTo>
                    <a:pt x="1885" y="1407"/>
                  </a:lnTo>
                  <a:lnTo>
                    <a:pt x="1886" y="1402"/>
                  </a:lnTo>
                  <a:lnTo>
                    <a:pt x="1882" y="1396"/>
                  </a:lnTo>
                  <a:lnTo>
                    <a:pt x="1866" y="1387"/>
                  </a:lnTo>
                  <a:lnTo>
                    <a:pt x="1859" y="1379"/>
                  </a:lnTo>
                  <a:lnTo>
                    <a:pt x="1859" y="1376"/>
                  </a:lnTo>
                  <a:lnTo>
                    <a:pt x="1863" y="1369"/>
                  </a:lnTo>
                  <a:lnTo>
                    <a:pt x="1875" y="1360"/>
                  </a:lnTo>
                  <a:lnTo>
                    <a:pt x="1877" y="1347"/>
                  </a:lnTo>
                  <a:lnTo>
                    <a:pt x="1875" y="1345"/>
                  </a:lnTo>
                  <a:lnTo>
                    <a:pt x="1873" y="1345"/>
                  </a:lnTo>
                  <a:lnTo>
                    <a:pt x="1862" y="1349"/>
                  </a:lnTo>
                  <a:lnTo>
                    <a:pt x="1855" y="1354"/>
                  </a:lnTo>
                  <a:lnTo>
                    <a:pt x="1852" y="1353"/>
                  </a:lnTo>
                  <a:lnTo>
                    <a:pt x="1849" y="1342"/>
                  </a:lnTo>
                  <a:lnTo>
                    <a:pt x="1847" y="1342"/>
                  </a:lnTo>
                  <a:lnTo>
                    <a:pt x="1843" y="1342"/>
                  </a:lnTo>
                  <a:lnTo>
                    <a:pt x="1836" y="1348"/>
                  </a:lnTo>
                  <a:lnTo>
                    <a:pt x="1826" y="1348"/>
                  </a:lnTo>
                  <a:lnTo>
                    <a:pt x="1818" y="1342"/>
                  </a:lnTo>
                  <a:lnTo>
                    <a:pt x="1821" y="1331"/>
                  </a:lnTo>
                  <a:lnTo>
                    <a:pt x="1833" y="1328"/>
                  </a:lnTo>
                  <a:lnTo>
                    <a:pt x="1847" y="1334"/>
                  </a:lnTo>
                  <a:lnTo>
                    <a:pt x="1863" y="1336"/>
                  </a:lnTo>
                  <a:lnTo>
                    <a:pt x="1874" y="1331"/>
                  </a:lnTo>
                  <a:lnTo>
                    <a:pt x="1882" y="1332"/>
                  </a:lnTo>
                  <a:lnTo>
                    <a:pt x="1893" y="1326"/>
                  </a:lnTo>
                  <a:lnTo>
                    <a:pt x="1926" y="1329"/>
                  </a:lnTo>
                  <a:lnTo>
                    <a:pt x="1935" y="1330"/>
                  </a:lnTo>
                  <a:lnTo>
                    <a:pt x="1938" y="1328"/>
                  </a:lnTo>
                  <a:lnTo>
                    <a:pt x="1947" y="1296"/>
                  </a:lnTo>
                  <a:lnTo>
                    <a:pt x="1948" y="1302"/>
                  </a:lnTo>
                  <a:lnTo>
                    <a:pt x="1948" y="1310"/>
                  </a:lnTo>
                  <a:lnTo>
                    <a:pt x="1951" y="1323"/>
                  </a:lnTo>
                  <a:lnTo>
                    <a:pt x="1951" y="1328"/>
                  </a:lnTo>
                  <a:lnTo>
                    <a:pt x="1948" y="1334"/>
                  </a:lnTo>
                  <a:lnTo>
                    <a:pt x="1949" y="1336"/>
                  </a:lnTo>
                  <a:lnTo>
                    <a:pt x="1958" y="1336"/>
                  </a:lnTo>
                  <a:lnTo>
                    <a:pt x="1979" y="1330"/>
                  </a:lnTo>
                  <a:lnTo>
                    <a:pt x="1986" y="1321"/>
                  </a:lnTo>
                  <a:lnTo>
                    <a:pt x="1992" y="1320"/>
                  </a:lnTo>
                  <a:lnTo>
                    <a:pt x="1997" y="1317"/>
                  </a:lnTo>
                  <a:lnTo>
                    <a:pt x="1998" y="1317"/>
                  </a:lnTo>
                  <a:lnTo>
                    <a:pt x="1998" y="1319"/>
                  </a:lnTo>
                  <a:lnTo>
                    <a:pt x="1996" y="1326"/>
                  </a:lnTo>
                  <a:lnTo>
                    <a:pt x="2002" y="1326"/>
                  </a:lnTo>
                  <a:lnTo>
                    <a:pt x="2024" y="1320"/>
                  </a:lnTo>
                  <a:lnTo>
                    <a:pt x="2035" y="1321"/>
                  </a:lnTo>
                  <a:lnTo>
                    <a:pt x="2038" y="1323"/>
                  </a:lnTo>
                  <a:lnTo>
                    <a:pt x="2038" y="1326"/>
                  </a:lnTo>
                  <a:lnTo>
                    <a:pt x="2035" y="1328"/>
                  </a:lnTo>
                  <a:lnTo>
                    <a:pt x="2036" y="1329"/>
                  </a:lnTo>
                  <a:lnTo>
                    <a:pt x="2042" y="1332"/>
                  </a:lnTo>
                  <a:lnTo>
                    <a:pt x="2053" y="1337"/>
                  </a:lnTo>
                  <a:lnTo>
                    <a:pt x="2077" y="1351"/>
                  </a:lnTo>
                  <a:lnTo>
                    <a:pt x="2082" y="1356"/>
                  </a:lnTo>
                  <a:lnTo>
                    <a:pt x="2087" y="1365"/>
                  </a:lnTo>
                  <a:lnTo>
                    <a:pt x="2091" y="1369"/>
                  </a:lnTo>
                  <a:lnTo>
                    <a:pt x="2104" y="1365"/>
                  </a:lnTo>
                  <a:lnTo>
                    <a:pt x="2119" y="1363"/>
                  </a:lnTo>
                  <a:lnTo>
                    <a:pt x="2132" y="1356"/>
                  </a:lnTo>
                  <a:lnTo>
                    <a:pt x="2138" y="1356"/>
                  </a:lnTo>
                  <a:lnTo>
                    <a:pt x="2138" y="1356"/>
                  </a:lnTo>
                  <a:lnTo>
                    <a:pt x="2140" y="1351"/>
                  </a:lnTo>
                  <a:lnTo>
                    <a:pt x="2145" y="1347"/>
                  </a:lnTo>
                  <a:lnTo>
                    <a:pt x="2153" y="1346"/>
                  </a:lnTo>
                  <a:lnTo>
                    <a:pt x="2158" y="1347"/>
                  </a:lnTo>
                  <a:lnTo>
                    <a:pt x="2168" y="1351"/>
                  </a:lnTo>
                  <a:lnTo>
                    <a:pt x="2175" y="1357"/>
                  </a:lnTo>
                  <a:lnTo>
                    <a:pt x="2185" y="1368"/>
                  </a:lnTo>
                  <a:lnTo>
                    <a:pt x="2190" y="1370"/>
                  </a:lnTo>
                  <a:lnTo>
                    <a:pt x="2190" y="1380"/>
                  </a:lnTo>
                  <a:lnTo>
                    <a:pt x="2195" y="1382"/>
                  </a:lnTo>
                  <a:lnTo>
                    <a:pt x="2204" y="1395"/>
                  </a:lnTo>
                  <a:lnTo>
                    <a:pt x="2210" y="1400"/>
                  </a:lnTo>
                  <a:lnTo>
                    <a:pt x="2223" y="1403"/>
                  </a:lnTo>
                  <a:lnTo>
                    <a:pt x="2225" y="1408"/>
                  </a:lnTo>
                  <a:lnTo>
                    <a:pt x="2226" y="1414"/>
                  </a:lnTo>
                  <a:lnTo>
                    <a:pt x="2228" y="1432"/>
                  </a:lnTo>
                  <a:lnTo>
                    <a:pt x="2223" y="1467"/>
                  </a:lnTo>
                  <a:lnTo>
                    <a:pt x="2223" y="1471"/>
                  </a:lnTo>
                  <a:lnTo>
                    <a:pt x="2224" y="1482"/>
                  </a:lnTo>
                  <a:lnTo>
                    <a:pt x="2225" y="1482"/>
                  </a:lnTo>
                  <a:lnTo>
                    <a:pt x="2229" y="1484"/>
                  </a:lnTo>
                  <a:lnTo>
                    <a:pt x="2230" y="1474"/>
                  </a:lnTo>
                  <a:lnTo>
                    <a:pt x="2235" y="1475"/>
                  </a:lnTo>
                  <a:lnTo>
                    <a:pt x="2239" y="1479"/>
                  </a:lnTo>
                  <a:lnTo>
                    <a:pt x="2235" y="1491"/>
                  </a:lnTo>
                  <a:lnTo>
                    <a:pt x="2232" y="1501"/>
                  </a:lnTo>
                  <a:lnTo>
                    <a:pt x="2234" y="1511"/>
                  </a:lnTo>
                  <a:lnTo>
                    <a:pt x="2239" y="1520"/>
                  </a:lnTo>
                  <a:lnTo>
                    <a:pt x="2252" y="1540"/>
                  </a:lnTo>
                  <a:lnTo>
                    <a:pt x="2254" y="1541"/>
                  </a:lnTo>
                  <a:lnTo>
                    <a:pt x="2262" y="1539"/>
                  </a:lnTo>
                  <a:lnTo>
                    <a:pt x="2264" y="1554"/>
                  </a:lnTo>
                  <a:lnTo>
                    <a:pt x="2268" y="1553"/>
                  </a:lnTo>
                  <a:lnTo>
                    <a:pt x="2269" y="1554"/>
                  </a:lnTo>
                  <a:lnTo>
                    <a:pt x="2267" y="1558"/>
                  </a:lnTo>
                  <a:lnTo>
                    <a:pt x="2265" y="1562"/>
                  </a:lnTo>
                  <a:lnTo>
                    <a:pt x="2274" y="1574"/>
                  </a:lnTo>
                  <a:lnTo>
                    <a:pt x="2278" y="1587"/>
                  </a:lnTo>
                  <a:lnTo>
                    <a:pt x="2280" y="1593"/>
                  </a:lnTo>
                  <a:lnTo>
                    <a:pt x="2285" y="1598"/>
                  </a:lnTo>
                  <a:lnTo>
                    <a:pt x="2293" y="1600"/>
                  </a:lnTo>
                  <a:lnTo>
                    <a:pt x="2298" y="1604"/>
                  </a:lnTo>
                  <a:lnTo>
                    <a:pt x="2308" y="1625"/>
                  </a:lnTo>
                  <a:lnTo>
                    <a:pt x="2308" y="1637"/>
                  </a:lnTo>
                  <a:lnTo>
                    <a:pt x="2309" y="1640"/>
                  </a:lnTo>
                  <a:lnTo>
                    <a:pt x="2313" y="1643"/>
                  </a:lnTo>
                  <a:lnTo>
                    <a:pt x="2325" y="1643"/>
                  </a:lnTo>
                  <a:lnTo>
                    <a:pt x="2335" y="1641"/>
                  </a:lnTo>
                  <a:lnTo>
                    <a:pt x="2347" y="1635"/>
                  </a:lnTo>
                  <a:lnTo>
                    <a:pt x="2354" y="1639"/>
                  </a:lnTo>
                  <a:lnTo>
                    <a:pt x="2359" y="1631"/>
                  </a:lnTo>
                  <a:lnTo>
                    <a:pt x="2354" y="1628"/>
                  </a:lnTo>
                  <a:lnTo>
                    <a:pt x="2359" y="1608"/>
                  </a:lnTo>
                  <a:lnTo>
                    <a:pt x="2365" y="1589"/>
                  </a:lnTo>
                  <a:lnTo>
                    <a:pt x="2368" y="1569"/>
                  </a:lnTo>
                  <a:lnTo>
                    <a:pt x="2365" y="1550"/>
                  </a:lnTo>
                  <a:lnTo>
                    <a:pt x="2367" y="1536"/>
                  </a:lnTo>
                  <a:lnTo>
                    <a:pt x="2350" y="1493"/>
                  </a:lnTo>
                  <a:lnTo>
                    <a:pt x="2341" y="1476"/>
                  </a:lnTo>
                  <a:lnTo>
                    <a:pt x="2339" y="1464"/>
                  </a:lnTo>
                  <a:lnTo>
                    <a:pt x="2340" y="1448"/>
                  </a:lnTo>
                  <a:lnTo>
                    <a:pt x="2339" y="1440"/>
                  </a:lnTo>
                  <a:lnTo>
                    <a:pt x="2331" y="1425"/>
                  </a:lnTo>
                  <a:lnTo>
                    <a:pt x="2314" y="1398"/>
                  </a:lnTo>
                  <a:lnTo>
                    <a:pt x="2301" y="1359"/>
                  </a:lnTo>
                  <a:lnTo>
                    <a:pt x="2290" y="1314"/>
                  </a:lnTo>
                  <a:lnTo>
                    <a:pt x="2292" y="1308"/>
                  </a:lnTo>
                  <a:lnTo>
                    <a:pt x="2293" y="1293"/>
                  </a:lnTo>
                  <a:lnTo>
                    <a:pt x="2298" y="1284"/>
                  </a:lnTo>
                  <a:lnTo>
                    <a:pt x="2301" y="1271"/>
                  </a:lnTo>
                  <a:lnTo>
                    <a:pt x="2304" y="1264"/>
                  </a:lnTo>
                  <a:lnTo>
                    <a:pt x="2317" y="1236"/>
                  </a:lnTo>
                  <a:lnTo>
                    <a:pt x="2323" y="1228"/>
                  </a:lnTo>
                  <a:lnTo>
                    <a:pt x="2325" y="1226"/>
                  </a:lnTo>
                  <a:lnTo>
                    <a:pt x="2324" y="1221"/>
                  </a:lnTo>
                  <a:lnTo>
                    <a:pt x="2325" y="1220"/>
                  </a:lnTo>
                  <a:lnTo>
                    <a:pt x="2335" y="1215"/>
                  </a:lnTo>
                  <a:lnTo>
                    <a:pt x="2340" y="1215"/>
                  </a:lnTo>
                  <a:lnTo>
                    <a:pt x="2342" y="1210"/>
                  </a:lnTo>
                  <a:lnTo>
                    <a:pt x="2340" y="1206"/>
                  </a:lnTo>
                  <a:lnTo>
                    <a:pt x="2336" y="1198"/>
                  </a:lnTo>
                  <a:lnTo>
                    <a:pt x="2335" y="1196"/>
                  </a:lnTo>
                  <a:lnTo>
                    <a:pt x="2336" y="1193"/>
                  </a:lnTo>
                  <a:lnTo>
                    <a:pt x="2352" y="1192"/>
                  </a:lnTo>
                  <a:lnTo>
                    <a:pt x="2367" y="1195"/>
                  </a:lnTo>
                  <a:lnTo>
                    <a:pt x="2372" y="1192"/>
                  </a:lnTo>
                  <a:lnTo>
                    <a:pt x="2393" y="1174"/>
                  </a:lnTo>
                  <a:lnTo>
                    <a:pt x="2395" y="1174"/>
                  </a:lnTo>
                  <a:lnTo>
                    <a:pt x="2400" y="1171"/>
                  </a:lnTo>
                  <a:lnTo>
                    <a:pt x="2402" y="1164"/>
                  </a:lnTo>
                  <a:lnTo>
                    <a:pt x="2411" y="1162"/>
                  </a:lnTo>
                  <a:lnTo>
                    <a:pt x="2417" y="1157"/>
                  </a:lnTo>
                  <a:lnTo>
                    <a:pt x="2419" y="1151"/>
                  </a:lnTo>
                  <a:lnTo>
                    <a:pt x="2417" y="1145"/>
                  </a:lnTo>
                  <a:lnTo>
                    <a:pt x="2423" y="1141"/>
                  </a:lnTo>
                  <a:lnTo>
                    <a:pt x="2429" y="1130"/>
                  </a:lnTo>
                  <a:lnTo>
                    <a:pt x="2436" y="1123"/>
                  </a:lnTo>
                  <a:lnTo>
                    <a:pt x="2448" y="1117"/>
                  </a:lnTo>
                  <a:lnTo>
                    <a:pt x="2451" y="1112"/>
                  </a:lnTo>
                  <a:lnTo>
                    <a:pt x="2456" y="1110"/>
                  </a:lnTo>
                  <a:lnTo>
                    <a:pt x="2473" y="1108"/>
                  </a:lnTo>
                  <a:lnTo>
                    <a:pt x="2491" y="1099"/>
                  </a:lnTo>
                  <a:lnTo>
                    <a:pt x="2492" y="1093"/>
                  </a:lnTo>
                  <a:lnTo>
                    <a:pt x="2495" y="1090"/>
                  </a:lnTo>
                  <a:lnTo>
                    <a:pt x="2501" y="1085"/>
                  </a:lnTo>
                  <a:lnTo>
                    <a:pt x="2506" y="1077"/>
                  </a:lnTo>
                  <a:lnTo>
                    <a:pt x="2513" y="1071"/>
                  </a:lnTo>
                  <a:lnTo>
                    <a:pt x="2531" y="1063"/>
                  </a:lnTo>
                  <a:lnTo>
                    <a:pt x="2551" y="1062"/>
                  </a:lnTo>
                  <a:lnTo>
                    <a:pt x="2565" y="1052"/>
                  </a:lnTo>
                  <a:lnTo>
                    <a:pt x="2568" y="1047"/>
                  </a:lnTo>
                  <a:lnTo>
                    <a:pt x="2568" y="1040"/>
                  </a:lnTo>
                  <a:lnTo>
                    <a:pt x="2559" y="1038"/>
                  </a:lnTo>
                  <a:lnTo>
                    <a:pt x="2555" y="1041"/>
                  </a:lnTo>
                  <a:lnTo>
                    <a:pt x="2553" y="1042"/>
                  </a:lnTo>
                  <a:lnTo>
                    <a:pt x="2553" y="1040"/>
                  </a:lnTo>
                  <a:lnTo>
                    <a:pt x="2553" y="1035"/>
                  </a:lnTo>
                  <a:lnTo>
                    <a:pt x="2558" y="1030"/>
                  </a:lnTo>
                  <a:lnTo>
                    <a:pt x="2559" y="1026"/>
                  </a:lnTo>
                  <a:lnTo>
                    <a:pt x="2564" y="1021"/>
                  </a:lnTo>
                  <a:lnTo>
                    <a:pt x="2561" y="1018"/>
                  </a:lnTo>
                  <a:lnTo>
                    <a:pt x="2546" y="1012"/>
                  </a:lnTo>
                  <a:lnTo>
                    <a:pt x="2558" y="1012"/>
                  </a:lnTo>
                  <a:lnTo>
                    <a:pt x="2564" y="1007"/>
                  </a:lnTo>
                  <a:lnTo>
                    <a:pt x="2567" y="1013"/>
                  </a:lnTo>
                  <a:lnTo>
                    <a:pt x="2570" y="1013"/>
                  </a:lnTo>
                  <a:lnTo>
                    <a:pt x="2573" y="1018"/>
                  </a:lnTo>
                  <a:lnTo>
                    <a:pt x="2583" y="1018"/>
                  </a:lnTo>
                  <a:lnTo>
                    <a:pt x="2589" y="1014"/>
                  </a:lnTo>
                  <a:lnTo>
                    <a:pt x="2598" y="1002"/>
                  </a:lnTo>
                  <a:lnTo>
                    <a:pt x="2603" y="998"/>
                  </a:lnTo>
                  <a:lnTo>
                    <a:pt x="2603" y="991"/>
                  </a:lnTo>
                  <a:lnTo>
                    <a:pt x="2602" y="984"/>
                  </a:lnTo>
                  <a:lnTo>
                    <a:pt x="2598" y="977"/>
                  </a:lnTo>
                  <a:lnTo>
                    <a:pt x="2594" y="984"/>
                  </a:lnTo>
                  <a:lnTo>
                    <a:pt x="2589" y="993"/>
                  </a:lnTo>
                  <a:lnTo>
                    <a:pt x="2587" y="993"/>
                  </a:lnTo>
                  <a:lnTo>
                    <a:pt x="2586" y="990"/>
                  </a:lnTo>
                  <a:lnTo>
                    <a:pt x="2585" y="977"/>
                  </a:lnTo>
                  <a:lnTo>
                    <a:pt x="2561" y="981"/>
                  </a:lnTo>
                  <a:lnTo>
                    <a:pt x="2555" y="980"/>
                  </a:lnTo>
                  <a:lnTo>
                    <a:pt x="2553" y="971"/>
                  </a:lnTo>
                  <a:lnTo>
                    <a:pt x="2553" y="958"/>
                  </a:lnTo>
                  <a:lnTo>
                    <a:pt x="2555" y="955"/>
                  </a:lnTo>
                  <a:lnTo>
                    <a:pt x="2558" y="969"/>
                  </a:lnTo>
                  <a:lnTo>
                    <a:pt x="2562" y="971"/>
                  </a:lnTo>
                  <a:lnTo>
                    <a:pt x="2567" y="971"/>
                  </a:lnTo>
                  <a:lnTo>
                    <a:pt x="2580" y="963"/>
                  </a:lnTo>
                  <a:lnTo>
                    <a:pt x="2585" y="964"/>
                  </a:lnTo>
                  <a:lnTo>
                    <a:pt x="2585" y="960"/>
                  </a:lnTo>
                  <a:lnTo>
                    <a:pt x="2591" y="962"/>
                  </a:lnTo>
                  <a:lnTo>
                    <a:pt x="2596" y="963"/>
                  </a:lnTo>
                  <a:lnTo>
                    <a:pt x="2600" y="970"/>
                  </a:lnTo>
                  <a:lnTo>
                    <a:pt x="2600" y="969"/>
                  </a:lnTo>
                  <a:lnTo>
                    <a:pt x="2598" y="962"/>
                  </a:lnTo>
                  <a:lnTo>
                    <a:pt x="2595" y="955"/>
                  </a:lnTo>
                  <a:lnTo>
                    <a:pt x="2594" y="947"/>
                  </a:lnTo>
                  <a:lnTo>
                    <a:pt x="2591" y="945"/>
                  </a:lnTo>
                  <a:lnTo>
                    <a:pt x="2595" y="929"/>
                  </a:lnTo>
                  <a:lnTo>
                    <a:pt x="2594" y="915"/>
                  </a:lnTo>
                  <a:lnTo>
                    <a:pt x="2576" y="912"/>
                  </a:lnTo>
                  <a:lnTo>
                    <a:pt x="2574" y="912"/>
                  </a:lnTo>
                  <a:lnTo>
                    <a:pt x="2572" y="915"/>
                  </a:lnTo>
                  <a:lnTo>
                    <a:pt x="2567" y="913"/>
                  </a:lnTo>
                  <a:lnTo>
                    <a:pt x="2562" y="909"/>
                  </a:lnTo>
                  <a:lnTo>
                    <a:pt x="2562" y="904"/>
                  </a:lnTo>
                  <a:lnTo>
                    <a:pt x="2572" y="904"/>
                  </a:lnTo>
                  <a:lnTo>
                    <a:pt x="2576" y="902"/>
                  </a:lnTo>
                  <a:lnTo>
                    <a:pt x="2575" y="898"/>
                  </a:lnTo>
                  <a:lnTo>
                    <a:pt x="2570" y="896"/>
                  </a:lnTo>
                  <a:lnTo>
                    <a:pt x="2568" y="890"/>
                  </a:lnTo>
                  <a:lnTo>
                    <a:pt x="2568" y="886"/>
                  </a:lnTo>
                  <a:lnTo>
                    <a:pt x="2572" y="885"/>
                  </a:lnTo>
                  <a:lnTo>
                    <a:pt x="2575" y="885"/>
                  </a:lnTo>
                  <a:lnTo>
                    <a:pt x="2572" y="876"/>
                  </a:lnTo>
                  <a:lnTo>
                    <a:pt x="2568" y="874"/>
                  </a:lnTo>
                  <a:lnTo>
                    <a:pt x="2567" y="865"/>
                  </a:lnTo>
                  <a:lnTo>
                    <a:pt x="2567" y="864"/>
                  </a:lnTo>
                  <a:lnTo>
                    <a:pt x="2570" y="864"/>
                  </a:lnTo>
                  <a:lnTo>
                    <a:pt x="2573" y="852"/>
                  </a:lnTo>
                  <a:lnTo>
                    <a:pt x="2572" y="846"/>
                  </a:lnTo>
                  <a:lnTo>
                    <a:pt x="2567" y="838"/>
                  </a:lnTo>
                  <a:lnTo>
                    <a:pt x="2555" y="834"/>
                  </a:lnTo>
                  <a:lnTo>
                    <a:pt x="2545" y="830"/>
                  </a:lnTo>
                  <a:lnTo>
                    <a:pt x="2535" y="821"/>
                  </a:lnTo>
                  <a:lnTo>
                    <a:pt x="2519" y="814"/>
                  </a:lnTo>
                  <a:lnTo>
                    <a:pt x="2518" y="810"/>
                  </a:lnTo>
                  <a:lnTo>
                    <a:pt x="2518" y="808"/>
                  </a:lnTo>
                  <a:lnTo>
                    <a:pt x="2520" y="802"/>
                  </a:lnTo>
                  <a:lnTo>
                    <a:pt x="2524" y="801"/>
                  </a:lnTo>
                  <a:lnTo>
                    <a:pt x="2524" y="803"/>
                  </a:lnTo>
                  <a:lnTo>
                    <a:pt x="2522" y="809"/>
                  </a:lnTo>
                  <a:lnTo>
                    <a:pt x="2524" y="812"/>
                  </a:lnTo>
                  <a:lnTo>
                    <a:pt x="2531" y="813"/>
                  </a:lnTo>
                  <a:lnTo>
                    <a:pt x="2542" y="819"/>
                  </a:lnTo>
                  <a:lnTo>
                    <a:pt x="2547" y="819"/>
                  </a:lnTo>
                  <a:lnTo>
                    <a:pt x="2551" y="823"/>
                  </a:lnTo>
                  <a:lnTo>
                    <a:pt x="2558" y="824"/>
                  </a:lnTo>
                  <a:lnTo>
                    <a:pt x="2563" y="830"/>
                  </a:lnTo>
                  <a:lnTo>
                    <a:pt x="2570" y="832"/>
                  </a:lnTo>
                  <a:lnTo>
                    <a:pt x="2565" y="818"/>
                  </a:lnTo>
                  <a:lnTo>
                    <a:pt x="2559" y="812"/>
                  </a:lnTo>
                  <a:lnTo>
                    <a:pt x="2564" y="810"/>
                  </a:lnTo>
                  <a:lnTo>
                    <a:pt x="2564" y="809"/>
                  </a:lnTo>
                  <a:lnTo>
                    <a:pt x="2562" y="804"/>
                  </a:lnTo>
                  <a:lnTo>
                    <a:pt x="2561" y="792"/>
                  </a:lnTo>
                  <a:lnTo>
                    <a:pt x="2563" y="766"/>
                  </a:lnTo>
                  <a:lnTo>
                    <a:pt x="2561" y="759"/>
                  </a:lnTo>
                  <a:lnTo>
                    <a:pt x="2568" y="755"/>
                  </a:lnTo>
                  <a:lnTo>
                    <a:pt x="2580" y="746"/>
                  </a:lnTo>
                  <a:lnTo>
                    <a:pt x="2585" y="738"/>
                  </a:lnTo>
                  <a:lnTo>
                    <a:pt x="2587" y="733"/>
                  </a:lnTo>
                  <a:lnTo>
                    <a:pt x="2590" y="735"/>
                  </a:lnTo>
                  <a:lnTo>
                    <a:pt x="2592" y="736"/>
                  </a:lnTo>
                  <a:lnTo>
                    <a:pt x="2592" y="738"/>
                  </a:lnTo>
                  <a:lnTo>
                    <a:pt x="2591" y="744"/>
                  </a:lnTo>
                  <a:lnTo>
                    <a:pt x="2589" y="748"/>
                  </a:lnTo>
                  <a:lnTo>
                    <a:pt x="2584" y="751"/>
                  </a:lnTo>
                  <a:lnTo>
                    <a:pt x="2580" y="755"/>
                  </a:lnTo>
                  <a:lnTo>
                    <a:pt x="2580" y="760"/>
                  </a:lnTo>
                  <a:lnTo>
                    <a:pt x="2581" y="766"/>
                  </a:lnTo>
                  <a:lnTo>
                    <a:pt x="2581" y="770"/>
                  </a:lnTo>
                  <a:lnTo>
                    <a:pt x="2574" y="777"/>
                  </a:lnTo>
                  <a:lnTo>
                    <a:pt x="2575" y="780"/>
                  </a:lnTo>
                  <a:lnTo>
                    <a:pt x="2581" y="781"/>
                  </a:lnTo>
                  <a:lnTo>
                    <a:pt x="2583" y="782"/>
                  </a:lnTo>
                  <a:lnTo>
                    <a:pt x="2581" y="790"/>
                  </a:lnTo>
                  <a:lnTo>
                    <a:pt x="2583" y="797"/>
                  </a:lnTo>
                  <a:lnTo>
                    <a:pt x="2579" y="799"/>
                  </a:lnTo>
                  <a:lnTo>
                    <a:pt x="2576" y="803"/>
                  </a:lnTo>
                  <a:lnTo>
                    <a:pt x="2575" y="808"/>
                  </a:lnTo>
                  <a:lnTo>
                    <a:pt x="2576" y="814"/>
                  </a:lnTo>
                  <a:lnTo>
                    <a:pt x="2583" y="821"/>
                  </a:lnTo>
                  <a:lnTo>
                    <a:pt x="2591" y="821"/>
                  </a:lnTo>
                  <a:lnTo>
                    <a:pt x="2595" y="824"/>
                  </a:lnTo>
                  <a:lnTo>
                    <a:pt x="2600" y="834"/>
                  </a:lnTo>
                  <a:lnTo>
                    <a:pt x="2600" y="841"/>
                  </a:lnTo>
                  <a:lnTo>
                    <a:pt x="2602" y="843"/>
                  </a:lnTo>
                  <a:lnTo>
                    <a:pt x="2606" y="844"/>
                  </a:lnTo>
                  <a:lnTo>
                    <a:pt x="2605" y="851"/>
                  </a:lnTo>
                  <a:lnTo>
                    <a:pt x="2601" y="852"/>
                  </a:lnTo>
                  <a:lnTo>
                    <a:pt x="2598" y="855"/>
                  </a:lnTo>
                  <a:lnTo>
                    <a:pt x="2589" y="877"/>
                  </a:lnTo>
                  <a:lnTo>
                    <a:pt x="2589" y="886"/>
                  </a:lnTo>
                  <a:lnTo>
                    <a:pt x="2591" y="896"/>
                  </a:lnTo>
                  <a:lnTo>
                    <a:pt x="2594" y="898"/>
                  </a:lnTo>
                  <a:lnTo>
                    <a:pt x="2598" y="897"/>
                  </a:lnTo>
                  <a:lnTo>
                    <a:pt x="2601" y="895"/>
                  </a:lnTo>
                  <a:lnTo>
                    <a:pt x="2605" y="890"/>
                  </a:lnTo>
                  <a:lnTo>
                    <a:pt x="2611" y="866"/>
                  </a:lnTo>
                  <a:lnTo>
                    <a:pt x="2626" y="838"/>
                  </a:lnTo>
                  <a:lnTo>
                    <a:pt x="2626" y="829"/>
                  </a:lnTo>
                  <a:lnTo>
                    <a:pt x="2635" y="818"/>
                  </a:lnTo>
                  <a:lnTo>
                    <a:pt x="2637" y="810"/>
                  </a:lnTo>
                  <a:lnTo>
                    <a:pt x="2640" y="804"/>
                  </a:lnTo>
                  <a:lnTo>
                    <a:pt x="2635" y="787"/>
                  </a:lnTo>
                  <a:lnTo>
                    <a:pt x="2624" y="774"/>
                  </a:lnTo>
                  <a:lnTo>
                    <a:pt x="2612" y="749"/>
                  </a:lnTo>
                  <a:lnTo>
                    <a:pt x="2609" y="741"/>
                  </a:lnTo>
                  <a:lnTo>
                    <a:pt x="2612" y="735"/>
                  </a:lnTo>
                  <a:lnTo>
                    <a:pt x="2618" y="743"/>
                  </a:lnTo>
                  <a:lnTo>
                    <a:pt x="2624" y="751"/>
                  </a:lnTo>
                  <a:lnTo>
                    <a:pt x="2633" y="752"/>
                  </a:lnTo>
                  <a:lnTo>
                    <a:pt x="2639" y="758"/>
                  </a:lnTo>
                  <a:lnTo>
                    <a:pt x="2648" y="759"/>
                  </a:lnTo>
                  <a:lnTo>
                    <a:pt x="2648" y="771"/>
                  </a:lnTo>
                  <a:lnTo>
                    <a:pt x="2650" y="775"/>
                  </a:lnTo>
                  <a:lnTo>
                    <a:pt x="2657" y="766"/>
                  </a:lnTo>
                  <a:lnTo>
                    <a:pt x="2667" y="751"/>
                  </a:lnTo>
                  <a:lnTo>
                    <a:pt x="2674" y="743"/>
                  </a:lnTo>
                  <a:lnTo>
                    <a:pt x="2678" y="737"/>
                  </a:lnTo>
                  <a:lnTo>
                    <a:pt x="2678" y="733"/>
                  </a:lnTo>
                  <a:lnTo>
                    <a:pt x="2683" y="731"/>
                  </a:lnTo>
                  <a:lnTo>
                    <a:pt x="2684" y="729"/>
                  </a:lnTo>
                  <a:lnTo>
                    <a:pt x="2687" y="709"/>
                  </a:lnTo>
                  <a:lnTo>
                    <a:pt x="2690" y="707"/>
                  </a:lnTo>
                  <a:lnTo>
                    <a:pt x="2692" y="708"/>
                  </a:lnTo>
                  <a:lnTo>
                    <a:pt x="2694" y="707"/>
                  </a:lnTo>
                  <a:lnTo>
                    <a:pt x="2697" y="693"/>
                  </a:lnTo>
                  <a:lnTo>
                    <a:pt x="2698" y="687"/>
                  </a:lnTo>
                  <a:lnTo>
                    <a:pt x="2697" y="683"/>
                  </a:lnTo>
                  <a:lnTo>
                    <a:pt x="2692" y="676"/>
                  </a:lnTo>
                  <a:lnTo>
                    <a:pt x="2685" y="672"/>
                  </a:lnTo>
                  <a:lnTo>
                    <a:pt x="2684" y="671"/>
                  </a:lnTo>
                  <a:lnTo>
                    <a:pt x="2684" y="666"/>
                  </a:lnTo>
                  <a:lnTo>
                    <a:pt x="2689" y="659"/>
                  </a:lnTo>
                  <a:lnTo>
                    <a:pt x="2691" y="655"/>
                  </a:lnTo>
                  <a:lnTo>
                    <a:pt x="2700" y="643"/>
                  </a:lnTo>
                  <a:lnTo>
                    <a:pt x="2705" y="643"/>
                  </a:lnTo>
                  <a:lnTo>
                    <a:pt x="2711" y="633"/>
                  </a:lnTo>
                  <a:lnTo>
                    <a:pt x="2722" y="631"/>
                  </a:lnTo>
                  <a:lnTo>
                    <a:pt x="2734" y="625"/>
                  </a:lnTo>
                  <a:lnTo>
                    <a:pt x="2745" y="622"/>
                  </a:lnTo>
                  <a:lnTo>
                    <a:pt x="2748" y="616"/>
                  </a:lnTo>
                  <a:lnTo>
                    <a:pt x="2756" y="614"/>
                  </a:lnTo>
                  <a:lnTo>
                    <a:pt x="2769" y="616"/>
                  </a:lnTo>
                  <a:lnTo>
                    <a:pt x="2781" y="613"/>
                  </a:lnTo>
                  <a:lnTo>
                    <a:pt x="2807" y="612"/>
                  </a:lnTo>
                  <a:lnTo>
                    <a:pt x="2824" y="607"/>
                  </a:lnTo>
                  <a:lnTo>
                    <a:pt x="2829" y="605"/>
                  </a:lnTo>
                  <a:lnTo>
                    <a:pt x="2834" y="602"/>
                  </a:lnTo>
                  <a:lnTo>
                    <a:pt x="2840" y="587"/>
                  </a:lnTo>
                  <a:lnTo>
                    <a:pt x="2842" y="585"/>
                  </a:lnTo>
                  <a:lnTo>
                    <a:pt x="2846" y="587"/>
                  </a:lnTo>
                  <a:lnTo>
                    <a:pt x="2847" y="597"/>
                  </a:lnTo>
                  <a:lnTo>
                    <a:pt x="2851" y="597"/>
                  </a:lnTo>
                  <a:lnTo>
                    <a:pt x="2860" y="596"/>
                  </a:lnTo>
                  <a:lnTo>
                    <a:pt x="2873" y="587"/>
                  </a:lnTo>
                  <a:lnTo>
                    <a:pt x="2877" y="588"/>
                  </a:lnTo>
                  <a:lnTo>
                    <a:pt x="2878" y="594"/>
                  </a:lnTo>
                  <a:lnTo>
                    <a:pt x="2884" y="596"/>
                  </a:lnTo>
                  <a:lnTo>
                    <a:pt x="2895" y="591"/>
                  </a:lnTo>
                  <a:lnTo>
                    <a:pt x="2901" y="592"/>
                  </a:lnTo>
                  <a:lnTo>
                    <a:pt x="2912" y="585"/>
                  </a:lnTo>
                  <a:lnTo>
                    <a:pt x="2914" y="582"/>
                  </a:lnTo>
                  <a:lnTo>
                    <a:pt x="2913" y="569"/>
                  </a:lnTo>
                  <a:lnTo>
                    <a:pt x="2912" y="568"/>
                  </a:lnTo>
                  <a:lnTo>
                    <a:pt x="2908" y="568"/>
                  </a:lnTo>
                  <a:lnTo>
                    <a:pt x="2908" y="579"/>
                  </a:lnTo>
                  <a:lnTo>
                    <a:pt x="2907" y="582"/>
                  </a:lnTo>
                  <a:lnTo>
                    <a:pt x="2900" y="585"/>
                  </a:lnTo>
                  <a:lnTo>
                    <a:pt x="2890" y="582"/>
                  </a:lnTo>
                  <a:lnTo>
                    <a:pt x="2881" y="577"/>
                  </a:lnTo>
                  <a:lnTo>
                    <a:pt x="2877" y="566"/>
                  </a:lnTo>
                  <a:lnTo>
                    <a:pt x="2873" y="563"/>
                  </a:lnTo>
                  <a:lnTo>
                    <a:pt x="2872" y="553"/>
                  </a:lnTo>
                  <a:lnTo>
                    <a:pt x="2867" y="548"/>
                  </a:lnTo>
                  <a:lnTo>
                    <a:pt x="2858" y="543"/>
                  </a:lnTo>
                  <a:lnTo>
                    <a:pt x="2857" y="542"/>
                  </a:lnTo>
                  <a:lnTo>
                    <a:pt x="2858" y="537"/>
                  </a:lnTo>
                  <a:lnTo>
                    <a:pt x="2861" y="533"/>
                  </a:lnTo>
                  <a:lnTo>
                    <a:pt x="2863" y="531"/>
                  </a:lnTo>
                  <a:lnTo>
                    <a:pt x="2867" y="524"/>
                  </a:lnTo>
                  <a:lnTo>
                    <a:pt x="2872" y="521"/>
                  </a:lnTo>
                  <a:lnTo>
                    <a:pt x="2867" y="514"/>
                  </a:lnTo>
                  <a:lnTo>
                    <a:pt x="2862" y="501"/>
                  </a:lnTo>
                  <a:lnTo>
                    <a:pt x="2866" y="486"/>
                  </a:lnTo>
                  <a:lnTo>
                    <a:pt x="2880" y="474"/>
                  </a:lnTo>
                  <a:lnTo>
                    <a:pt x="2890" y="458"/>
                  </a:lnTo>
                  <a:lnTo>
                    <a:pt x="2895" y="452"/>
                  </a:lnTo>
                  <a:lnTo>
                    <a:pt x="2899" y="442"/>
                  </a:lnTo>
                  <a:lnTo>
                    <a:pt x="2905" y="433"/>
                  </a:lnTo>
                  <a:lnTo>
                    <a:pt x="2913" y="430"/>
                  </a:lnTo>
                  <a:lnTo>
                    <a:pt x="2917" y="431"/>
                  </a:lnTo>
                  <a:lnTo>
                    <a:pt x="2919" y="438"/>
                  </a:lnTo>
                  <a:lnTo>
                    <a:pt x="2922" y="438"/>
                  </a:lnTo>
                  <a:lnTo>
                    <a:pt x="2925" y="435"/>
                  </a:lnTo>
                  <a:lnTo>
                    <a:pt x="2928" y="425"/>
                  </a:lnTo>
                  <a:lnTo>
                    <a:pt x="2930" y="425"/>
                  </a:lnTo>
                  <a:lnTo>
                    <a:pt x="2933" y="430"/>
                  </a:lnTo>
                  <a:lnTo>
                    <a:pt x="2935" y="430"/>
                  </a:lnTo>
                  <a:lnTo>
                    <a:pt x="2940" y="427"/>
                  </a:lnTo>
                  <a:lnTo>
                    <a:pt x="2944" y="421"/>
                  </a:lnTo>
                  <a:lnTo>
                    <a:pt x="2947" y="418"/>
                  </a:lnTo>
                  <a:lnTo>
                    <a:pt x="2953" y="420"/>
                  </a:lnTo>
                  <a:lnTo>
                    <a:pt x="2956" y="419"/>
                  </a:lnTo>
                  <a:lnTo>
                    <a:pt x="2960" y="410"/>
                  </a:lnTo>
                  <a:lnTo>
                    <a:pt x="2961" y="403"/>
                  </a:lnTo>
                  <a:lnTo>
                    <a:pt x="2964" y="397"/>
                  </a:lnTo>
                  <a:lnTo>
                    <a:pt x="2967" y="387"/>
                  </a:lnTo>
                  <a:lnTo>
                    <a:pt x="2972" y="382"/>
                  </a:lnTo>
                  <a:lnTo>
                    <a:pt x="2975" y="381"/>
                  </a:lnTo>
                  <a:lnTo>
                    <a:pt x="2977" y="382"/>
                  </a:lnTo>
                  <a:lnTo>
                    <a:pt x="2978" y="389"/>
                  </a:lnTo>
                  <a:lnTo>
                    <a:pt x="2979" y="394"/>
                  </a:lnTo>
                  <a:lnTo>
                    <a:pt x="2984" y="396"/>
                  </a:lnTo>
                  <a:lnTo>
                    <a:pt x="2989" y="393"/>
                  </a:lnTo>
                  <a:lnTo>
                    <a:pt x="2999" y="400"/>
                  </a:lnTo>
                  <a:lnTo>
                    <a:pt x="3002" y="399"/>
                  </a:lnTo>
                  <a:lnTo>
                    <a:pt x="3005" y="394"/>
                  </a:lnTo>
                  <a:lnTo>
                    <a:pt x="3012" y="388"/>
                  </a:lnTo>
                  <a:lnTo>
                    <a:pt x="3017" y="388"/>
                  </a:lnTo>
                  <a:lnTo>
                    <a:pt x="3023" y="386"/>
                  </a:lnTo>
                  <a:lnTo>
                    <a:pt x="3025" y="380"/>
                  </a:lnTo>
                  <a:lnTo>
                    <a:pt x="3038" y="379"/>
                  </a:lnTo>
                  <a:lnTo>
                    <a:pt x="3041" y="376"/>
                  </a:lnTo>
                  <a:lnTo>
                    <a:pt x="3045" y="372"/>
                  </a:lnTo>
                  <a:lnTo>
                    <a:pt x="3052" y="372"/>
                  </a:lnTo>
                  <a:lnTo>
                    <a:pt x="3055" y="370"/>
                  </a:lnTo>
                  <a:lnTo>
                    <a:pt x="3063" y="369"/>
                  </a:lnTo>
                  <a:lnTo>
                    <a:pt x="3068" y="364"/>
                  </a:lnTo>
                  <a:lnTo>
                    <a:pt x="3071" y="360"/>
                  </a:lnTo>
                  <a:lnTo>
                    <a:pt x="3068" y="355"/>
                  </a:lnTo>
                  <a:close/>
                </a:path>
              </a:pathLst>
            </a:custGeom>
            <a:grpFill/>
            <a:ln w="6350" cmpd="sng">
              <a:noFill/>
              <a:prstDash val="solid"/>
              <a:round/>
              <a:headEnd/>
              <a:tailEnd/>
            </a:ln>
          </p:spPr>
          <p:txBody>
            <a:bodyPr/>
            <a:lstStyle/>
            <a:p>
              <a:endParaRPr lang="en-US" dirty="0"/>
            </a:p>
          </p:txBody>
        </p:sp>
        <p:sp>
          <p:nvSpPr>
            <p:cNvPr id="325" name="Freeform 151">
              <a:extLst>
                <a:ext uri="{FF2B5EF4-FFF2-40B4-BE49-F238E27FC236}">
                  <a16:creationId xmlns:a16="http://schemas.microsoft.com/office/drawing/2014/main" id="{F5AD4D4A-93ED-4223-8AC9-7AB5A87EA8FF}"/>
                </a:ext>
              </a:extLst>
            </p:cNvPr>
            <p:cNvSpPr>
              <a:spLocks noChangeAspect="1"/>
            </p:cNvSpPr>
            <p:nvPr/>
          </p:nvSpPr>
          <p:spPr bwMode="gray">
            <a:xfrm>
              <a:off x="6225199" y="1408307"/>
              <a:ext cx="59349" cy="45865"/>
            </a:xfrm>
            <a:custGeom>
              <a:avLst/>
              <a:gdLst/>
              <a:ahLst/>
              <a:cxnLst>
                <a:cxn ang="0">
                  <a:pos x="0" y="58"/>
                </a:cxn>
                <a:cxn ang="0">
                  <a:pos x="8" y="55"/>
                </a:cxn>
                <a:cxn ang="0">
                  <a:pos x="20" y="33"/>
                </a:cxn>
                <a:cxn ang="0">
                  <a:pos x="28" y="30"/>
                </a:cxn>
                <a:cxn ang="0">
                  <a:pos x="44" y="29"/>
                </a:cxn>
                <a:cxn ang="0">
                  <a:pos x="42" y="39"/>
                </a:cxn>
                <a:cxn ang="0">
                  <a:pos x="47" y="51"/>
                </a:cxn>
                <a:cxn ang="0">
                  <a:pos x="57" y="42"/>
                </a:cxn>
                <a:cxn ang="0">
                  <a:pos x="56" y="34"/>
                </a:cxn>
                <a:cxn ang="0">
                  <a:pos x="50" y="16"/>
                </a:cxn>
                <a:cxn ang="0">
                  <a:pos x="52" y="6"/>
                </a:cxn>
                <a:cxn ang="0">
                  <a:pos x="64" y="14"/>
                </a:cxn>
                <a:cxn ang="0">
                  <a:pos x="69" y="25"/>
                </a:cxn>
                <a:cxn ang="0">
                  <a:pos x="78" y="12"/>
                </a:cxn>
                <a:cxn ang="0">
                  <a:pos x="91" y="11"/>
                </a:cxn>
                <a:cxn ang="0">
                  <a:pos x="87" y="0"/>
                </a:cxn>
                <a:cxn ang="0">
                  <a:pos x="96" y="1"/>
                </a:cxn>
                <a:cxn ang="0">
                  <a:pos x="102" y="16"/>
                </a:cxn>
                <a:cxn ang="0">
                  <a:pos x="114" y="6"/>
                </a:cxn>
                <a:cxn ang="0">
                  <a:pos x="124" y="8"/>
                </a:cxn>
                <a:cxn ang="0">
                  <a:pos x="122" y="23"/>
                </a:cxn>
                <a:cxn ang="0">
                  <a:pos x="123" y="29"/>
                </a:cxn>
                <a:cxn ang="0">
                  <a:pos x="141" y="34"/>
                </a:cxn>
                <a:cxn ang="0">
                  <a:pos x="125" y="48"/>
                </a:cxn>
                <a:cxn ang="0">
                  <a:pos x="102" y="40"/>
                </a:cxn>
                <a:cxn ang="0">
                  <a:pos x="116" y="52"/>
                </a:cxn>
                <a:cxn ang="0">
                  <a:pos x="118" y="64"/>
                </a:cxn>
                <a:cxn ang="0">
                  <a:pos x="108" y="55"/>
                </a:cxn>
                <a:cxn ang="0">
                  <a:pos x="101" y="61"/>
                </a:cxn>
                <a:cxn ang="0">
                  <a:pos x="92" y="63"/>
                </a:cxn>
                <a:cxn ang="0">
                  <a:pos x="92" y="67"/>
                </a:cxn>
                <a:cxn ang="0">
                  <a:pos x="72" y="84"/>
                </a:cxn>
                <a:cxn ang="0">
                  <a:pos x="63" y="89"/>
                </a:cxn>
                <a:cxn ang="0">
                  <a:pos x="66" y="100"/>
                </a:cxn>
                <a:cxn ang="0">
                  <a:pos x="42" y="116"/>
                </a:cxn>
                <a:cxn ang="0">
                  <a:pos x="52" y="98"/>
                </a:cxn>
                <a:cxn ang="0">
                  <a:pos x="42" y="91"/>
                </a:cxn>
                <a:cxn ang="0">
                  <a:pos x="44" y="81"/>
                </a:cxn>
                <a:cxn ang="0">
                  <a:pos x="30" y="75"/>
                </a:cxn>
                <a:cxn ang="0">
                  <a:pos x="29" y="80"/>
                </a:cxn>
                <a:cxn ang="0">
                  <a:pos x="36" y="100"/>
                </a:cxn>
                <a:cxn ang="0">
                  <a:pos x="20" y="96"/>
                </a:cxn>
                <a:cxn ang="0">
                  <a:pos x="17" y="77"/>
                </a:cxn>
                <a:cxn ang="0">
                  <a:pos x="7" y="64"/>
                </a:cxn>
              </a:cxnLst>
              <a:rect l="0" t="0" r="r" b="b"/>
              <a:pathLst>
                <a:path w="141" h="116">
                  <a:moveTo>
                    <a:pt x="3" y="58"/>
                  </a:moveTo>
                  <a:lnTo>
                    <a:pt x="0" y="58"/>
                  </a:lnTo>
                  <a:lnTo>
                    <a:pt x="0" y="56"/>
                  </a:lnTo>
                  <a:lnTo>
                    <a:pt x="8" y="55"/>
                  </a:lnTo>
                  <a:lnTo>
                    <a:pt x="9" y="46"/>
                  </a:lnTo>
                  <a:lnTo>
                    <a:pt x="20" y="33"/>
                  </a:lnTo>
                  <a:lnTo>
                    <a:pt x="24" y="34"/>
                  </a:lnTo>
                  <a:lnTo>
                    <a:pt x="28" y="30"/>
                  </a:lnTo>
                  <a:lnTo>
                    <a:pt x="39" y="29"/>
                  </a:lnTo>
                  <a:lnTo>
                    <a:pt x="44" y="29"/>
                  </a:lnTo>
                  <a:lnTo>
                    <a:pt x="39" y="37"/>
                  </a:lnTo>
                  <a:lnTo>
                    <a:pt x="42" y="39"/>
                  </a:lnTo>
                  <a:lnTo>
                    <a:pt x="45" y="44"/>
                  </a:lnTo>
                  <a:lnTo>
                    <a:pt x="47" y="51"/>
                  </a:lnTo>
                  <a:lnTo>
                    <a:pt x="56" y="53"/>
                  </a:lnTo>
                  <a:lnTo>
                    <a:pt x="57" y="42"/>
                  </a:lnTo>
                  <a:lnTo>
                    <a:pt x="58" y="39"/>
                  </a:lnTo>
                  <a:lnTo>
                    <a:pt x="56" y="34"/>
                  </a:lnTo>
                  <a:lnTo>
                    <a:pt x="61" y="31"/>
                  </a:lnTo>
                  <a:lnTo>
                    <a:pt x="50" y="16"/>
                  </a:lnTo>
                  <a:lnTo>
                    <a:pt x="48" y="9"/>
                  </a:lnTo>
                  <a:lnTo>
                    <a:pt x="52" y="6"/>
                  </a:lnTo>
                  <a:lnTo>
                    <a:pt x="59" y="5"/>
                  </a:lnTo>
                  <a:lnTo>
                    <a:pt x="64" y="14"/>
                  </a:lnTo>
                  <a:lnTo>
                    <a:pt x="66" y="24"/>
                  </a:lnTo>
                  <a:lnTo>
                    <a:pt x="69" y="25"/>
                  </a:lnTo>
                  <a:lnTo>
                    <a:pt x="74" y="17"/>
                  </a:lnTo>
                  <a:lnTo>
                    <a:pt x="78" y="12"/>
                  </a:lnTo>
                  <a:lnTo>
                    <a:pt x="87" y="14"/>
                  </a:lnTo>
                  <a:lnTo>
                    <a:pt x="91" y="11"/>
                  </a:lnTo>
                  <a:lnTo>
                    <a:pt x="92" y="6"/>
                  </a:lnTo>
                  <a:lnTo>
                    <a:pt x="87" y="0"/>
                  </a:lnTo>
                  <a:lnTo>
                    <a:pt x="92" y="2"/>
                  </a:lnTo>
                  <a:lnTo>
                    <a:pt x="96" y="1"/>
                  </a:lnTo>
                  <a:lnTo>
                    <a:pt x="102" y="2"/>
                  </a:lnTo>
                  <a:lnTo>
                    <a:pt x="102" y="16"/>
                  </a:lnTo>
                  <a:lnTo>
                    <a:pt x="106" y="18"/>
                  </a:lnTo>
                  <a:lnTo>
                    <a:pt x="114" y="6"/>
                  </a:lnTo>
                  <a:lnTo>
                    <a:pt x="122" y="3"/>
                  </a:lnTo>
                  <a:lnTo>
                    <a:pt x="124" y="8"/>
                  </a:lnTo>
                  <a:lnTo>
                    <a:pt x="123" y="20"/>
                  </a:lnTo>
                  <a:lnTo>
                    <a:pt x="122" y="23"/>
                  </a:lnTo>
                  <a:lnTo>
                    <a:pt x="122" y="29"/>
                  </a:lnTo>
                  <a:lnTo>
                    <a:pt x="123" y="29"/>
                  </a:lnTo>
                  <a:lnTo>
                    <a:pt x="124" y="34"/>
                  </a:lnTo>
                  <a:lnTo>
                    <a:pt x="141" y="34"/>
                  </a:lnTo>
                  <a:lnTo>
                    <a:pt x="134" y="48"/>
                  </a:lnTo>
                  <a:lnTo>
                    <a:pt x="125" y="48"/>
                  </a:lnTo>
                  <a:lnTo>
                    <a:pt x="108" y="39"/>
                  </a:lnTo>
                  <a:lnTo>
                    <a:pt x="102" y="40"/>
                  </a:lnTo>
                  <a:lnTo>
                    <a:pt x="98" y="48"/>
                  </a:lnTo>
                  <a:lnTo>
                    <a:pt x="116" y="52"/>
                  </a:lnTo>
                  <a:lnTo>
                    <a:pt x="118" y="56"/>
                  </a:lnTo>
                  <a:lnTo>
                    <a:pt x="118" y="64"/>
                  </a:lnTo>
                  <a:lnTo>
                    <a:pt x="109" y="62"/>
                  </a:lnTo>
                  <a:lnTo>
                    <a:pt x="108" y="55"/>
                  </a:lnTo>
                  <a:lnTo>
                    <a:pt x="105" y="56"/>
                  </a:lnTo>
                  <a:lnTo>
                    <a:pt x="101" y="61"/>
                  </a:lnTo>
                  <a:lnTo>
                    <a:pt x="91" y="63"/>
                  </a:lnTo>
                  <a:lnTo>
                    <a:pt x="92" y="63"/>
                  </a:lnTo>
                  <a:lnTo>
                    <a:pt x="97" y="68"/>
                  </a:lnTo>
                  <a:lnTo>
                    <a:pt x="92" y="67"/>
                  </a:lnTo>
                  <a:lnTo>
                    <a:pt x="81" y="70"/>
                  </a:lnTo>
                  <a:lnTo>
                    <a:pt x="72" y="84"/>
                  </a:lnTo>
                  <a:lnTo>
                    <a:pt x="66" y="85"/>
                  </a:lnTo>
                  <a:lnTo>
                    <a:pt x="63" y="89"/>
                  </a:lnTo>
                  <a:lnTo>
                    <a:pt x="66" y="92"/>
                  </a:lnTo>
                  <a:lnTo>
                    <a:pt x="66" y="100"/>
                  </a:lnTo>
                  <a:lnTo>
                    <a:pt x="61" y="107"/>
                  </a:lnTo>
                  <a:lnTo>
                    <a:pt x="42" y="116"/>
                  </a:lnTo>
                  <a:lnTo>
                    <a:pt x="46" y="105"/>
                  </a:lnTo>
                  <a:lnTo>
                    <a:pt x="52" y="98"/>
                  </a:lnTo>
                  <a:lnTo>
                    <a:pt x="51" y="94"/>
                  </a:lnTo>
                  <a:lnTo>
                    <a:pt x="42" y="91"/>
                  </a:lnTo>
                  <a:lnTo>
                    <a:pt x="42" y="86"/>
                  </a:lnTo>
                  <a:lnTo>
                    <a:pt x="44" y="81"/>
                  </a:lnTo>
                  <a:lnTo>
                    <a:pt x="39" y="78"/>
                  </a:lnTo>
                  <a:lnTo>
                    <a:pt x="30" y="75"/>
                  </a:lnTo>
                  <a:lnTo>
                    <a:pt x="28" y="78"/>
                  </a:lnTo>
                  <a:lnTo>
                    <a:pt x="29" y="80"/>
                  </a:lnTo>
                  <a:lnTo>
                    <a:pt x="35" y="81"/>
                  </a:lnTo>
                  <a:lnTo>
                    <a:pt x="36" y="100"/>
                  </a:lnTo>
                  <a:lnTo>
                    <a:pt x="29" y="103"/>
                  </a:lnTo>
                  <a:lnTo>
                    <a:pt x="20" y="96"/>
                  </a:lnTo>
                  <a:lnTo>
                    <a:pt x="18" y="86"/>
                  </a:lnTo>
                  <a:lnTo>
                    <a:pt x="17" y="77"/>
                  </a:lnTo>
                  <a:lnTo>
                    <a:pt x="13" y="68"/>
                  </a:lnTo>
                  <a:lnTo>
                    <a:pt x="7" y="64"/>
                  </a:lnTo>
                  <a:lnTo>
                    <a:pt x="3" y="58"/>
                  </a:lnTo>
                  <a:close/>
                </a:path>
              </a:pathLst>
            </a:custGeom>
            <a:grpFill/>
            <a:ln w="6350" cmpd="sng">
              <a:noFill/>
              <a:prstDash val="solid"/>
              <a:round/>
              <a:headEnd/>
              <a:tailEnd/>
            </a:ln>
          </p:spPr>
          <p:txBody>
            <a:bodyPr/>
            <a:lstStyle/>
            <a:p>
              <a:endParaRPr lang="en-US" dirty="0"/>
            </a:p>
          </p:txBody>
        </p:sp>
        <p:sp>
          <p:nvSpPr>
            <p:cNvPr id="326" name="Freeform 152">
              <a:extLst>
                <a:ext uri="{FF2B5EF4-FFF2-40B4-BE49-F238E27FC236}">
                  <a16:creationId xmlns:a16="http://schemas.microsoft.com/office/drawing/2014/main" id="{B8181B42-B22B-40D5-A624-9F3078E4B263}"/>
                </a:ext>
              </a:extLst>
            </p:cNvPr>
            <p:cNvSpPr>
              <a:spLocks noChangeAspect="1"/>
            </p:cNvSpPr>
            <p:nvPr/>
          </p:nvSpPr>
          <p:spPr bwMode="gray">
            <a:xfrm>
              <a:off x="5934892" y="746474"/>
              <a:ext cx="669007" cy="776996"/>
            </a:xfrm>
            <a:custGeom>
              <a:avLst/>
              <a:gdLst/>
              <a:ahLst/>
              <a:cxnLst>
                <a:cxn ang="0">
                  <a:pos x="1384" y="236"/>
                </a:cxn>
                <a:cxn ang="0">
                  <a:pos x="1214" y="218"/>
                </a:cxn>
                <a:cxn ang="0">
                  <a:pos x="948" y="148"/>
                </a:cxn>
                <a:cxn ang="0">
                  <a:pos x="821" y="93"/>
                </a:cxn>
                <a:cxn ang="0">
                  <a:pos x="688" y="39"/>
                </a:cxn>
                <a:cxn ang="0">
                  <a:pos x="652" y="63"/>
                </a:cxn>
                <a:cxn ang="0">
                  <a:pos x="584" y="33"/>
                </a:cxn>
                <a:cxn ang="0">
                  <a:pos x="451" y="87"/>
                </a:cxn>
                <a:cxn ang="0">
                  <a:pos x="427" y="153"/>
                </a:cxn>
                <a:cxn ang="0">
                  <a:pos x="343" y="227"/>
                </a:cxn>
                <a:cxn ang="0">
                  <a:pos x="262" y="314"/>
                </a:cxn>
                <a:cxn ang="0">
                  <a:pos x="99" y="446"/>
                </a:cxn>
                <a:cxn ang="0">
                  <a:pos x="227" y="591"/>
                </a:cxn>
                <a:cxn ang="0">
                  <a:pos x="310" y="651"/>
                </a:cxn>
                <a:cxn ang="0">
                  <a:pos x="424" y="696"/>
                </a:cxn>
                <a:cxn ang="0">
                  <a:pos x="380" y="726"/>
                </a:cxn>
                <a:cxn ang="0">
                  <a:pos x="382" y="757"/>
                </a:cxn>
                <a:cxn ang="0">
                  <a:pos x="280" y="773"/>
                </a:cxn>
                <a:cxn ang="0">
                  <a:pos x="155" y="727"/>
                </a:cxn>
                <a:cxn ang="0">
                  <a:pos x="35" y="804"/>
                </a:cxn>
                <a:cxn ang="0">
                  <a:pos x="68" y="880"/>
                </a:cxn>
                <a:cxn ang="0">
                  <a:pos x="262" y="971"/>
                </a:cxn>
                <a:cxn ang="0">
                  <a:pos x="394" y="942"/>
                </a:cxn>
                <a:cxn ang="0">
                  <a:pos x="383" y="1082"/>
                </a:cxn>
                <a:cxn ang="0">
                  <a:pos x="247" y="1143"/>
                </a:cxn>
                <a:cxn ang="0">
                  <a:pos x="124" y="1267"/>
                </a:cxn>
                <a:cxn ang="0">
                  <a:pos x="151" y="1318"/>
                </a:cxn>
                <a:cxn ang="0">
                  <a:pos x="188" y="1378"/>
                </a:cxn>
                <a:cxn ang="0">
                  <a:pos x="216" y="1490"/>
                </a:cxn>
                <a:cxn ang="0">
                  <a:pos x="303" y="1472"/>
                </a:cxn>
                <a:cxn ang="0">
                  <a:pos x="338" y="1536"/>
                </a:cxn>
                <a:cxn ang="0">
                  <a:pos x="335" y="1633"/>
                </a:cxn>
                <a:cxn ang="0">
                  <a:pos x="447" y="1602"/>
                </a:cxn>
                <a:cxn ang="0">
                  <a:pos x="532" y="1629"/>
                </a:cxn>
                <a:cxn ang="0">
                  <a:pos x="533" y="1761"/>
                </a:cxn>
                <a:cxn ang="0">
                  <a:pos x="402" y="1881"/>
                </a:cxn>
                <a:cxn ang="0">
                  <a:pos x="316" y="1909"/>
                </a:cxn>
                <a:cxn ang="0">
                  <a:pos x="256" y="1992"/>
                </a:cxn>
                <a:cxn ang="0">
                  <a:pos x="324" y="1961"/>
                </a:cxn>
                <a:cxn ang="0">
                  <a:pos x="419" y="1916"/>
                </a:cxn>
                <a:cxn ang="0">
                  <a:pos x="500" y="1867"/>
                </a:cxn>
                <a:cxn ang="0">
                  <a:pos x="560" y="1816"/>
                </a:cxn>
                <a:cxn ang="0">
                  <a:pos x="639" y="1735"/>
                </a:cxn>
                <a:cxn ang="0">
                  <a:pos x="744" y="1656"/>
                </a:cxn>
                <a:cxn ang="0">
                  <a:pos x="762" y="1545"/>
                </a:cxn>
                <a:cxn ang="0">
                  <a:pos x="802" y="1456"/>
                </a:cxn>
                <a:cxn ang="0">
                  <a:pos x="954" y="1250"/>
                </a:cxn>
                <a:cxn ang="0">
                  <a:pos x="1011" y="1393"/>
                </a:cxn>
                <a:cxn ang="0">
                  <a:pos x="866" y="1520"/>
                </a:cxn>
                <a:cxn ang="0">
                  <a:pos x="865" y="1569"/>
                </a:cxn>
                <a:cxn ang="0">
                  <a:pos x="971" y="1503"/>
                </a:cxn>
                <a:cxn ang="0">
                  <a:pos x="1056" y="1464"/>
                </a:cxn>
                <a:cxn ang="0">
                  <a:pos x="1034" y="1404"/>
                </a:cxn>
                <a:cxn ang="0">
                  <a:pos x="1082" y="1363"/>
                </a:cxn>
                <a:cxn ang="0">
                  <a:pos x="1133" y="1412"/>
                </a:cxn>
                <a:cxn ang="0">
                  <a:pos x="1226" y="1437"/>
                </a:cxn>
                <a:cxn ang="0">
                  <a:pos x="1342" y="1483"/>
                </a:cxn>
                <a:cxn ang="0">
                  <a:pos x="1527" y="1495"/>
                </a:cxn>
                <a:cxn ang="0">
                  <a:pos x="1517" y="1523"/>
                </a:cxn>
                <a:cxn ang="0">
                  <a:pos x="1580" y="1552"/>
                </a:cxn>
              </a:cxnLst>
              <a:rect l="0" t="0" r="r" b="b"/>
              <a:pathLst>
                <a:path w="1589" h="1992">
                  <a:moveTo>
                    <a:pt x="1443" y="1423"/>
                  </a:moveTo>
                  <a:lnTo>
                    <a:pt x="1443" y="1317"/>
                  </a:lnTo>
                  <a:lnTo>
                    <a:pt x="1443" y="1212"/>
                  </a:lnTo>
                  <a:lnTo>
                    <a:pt x="1443" y="1115"/>
                  </a:lnTo>
                  <a:lnTo>
                    <a:pt x="1443" y="1008"/>
                  </a:lnTo>
                  <a:lnTo>
                    <a:pt x="1443" y="888"/>
                  </a:lnTo>
                  <a:lnTo>
                    <a:pt x="1443" y="770"/>
                  </a:lnTo>
                  <a:lnTo>
                    <a:pt x="1443" y="658"/>
                  </a:lnTo>
                  <a:lnTo>
                    <a:pt x="1443" y="536"/>
                  </a:lnTo>
                  <a:lnTo>
                    <a:pt x="1443" y="397"/>
                  </a:lnTo>
                  <a:lnTo>
                    <a:pt x="1443" y="259"/>
                  </a:lnTo>
                  <a:lnTo>
                    <a:pt x="1439" y="255"/>
                  </a:lnTo>
                  <a:lnTo>
                    <a:pt x="1432" y="255"/>
                  </a:lnTo>
                  <a:lnTo>
                    <a:pt x="1431" y="263"/>
                  </a:lnTo>
                  <a:lnTo>
                    <a:pt x="1427" y="271"/>
                  </a:lnTo>
                  <a:lnTo>
                    <a:pt x="1422" y="269"/>
                  </a:lnTo>
                  <a:lnTo>
                    <a:pt x="1412" y="252"/>
                  </a:lnTo>
                  <a:lnTo>
                    <a:pt x="1387" y="241"/>
                  </a:lnTo>
                  <a:lnTo>
                    <a:pt x="1384" y="236"/>
                  </a:lnTo>
                  <a:lnTo>
                    <a:pt x="1366" y="226"/>
                  </a:lnTo>
                  <a:lnTo>
                    <a:pt x="1366" y="222"/>
                  </a:lnTo>
                  <a:lnTo>
                    <a:pt x="1360" y="215"/>
                  </a:lnTo>
                  <a:lnTo>
                    <a:pt x="1325" y="196"/>
                  </a:lnTo>
                  <a:lnTo>
                    <a:pt x="1321" y="199"/>
                  </a:lnTo>
                  <a:lnTo>
                    <a:pt x="1315" y="200"/>
                  </a:lnTo>
                  <a:lnTo>
                    <a:pt x="1310" y="198"/>
                  </a:lnTo>
                  <a:lnTo>
                    <a:pt x="1311" y="208"/>
                  </a:lnTo>
                  <a:lnTo>
                    <a:pt x="1309" y="214"/>
                  </a:lnTo>
                  <a:lnTo>
                    <a:pt x="1301" y="203"/>
                  </a:lnTo>
                  <a:lnTo>
                    <a:pt x="1295" y="199"/>
                  </a:lnTo>
                  <a:lnTo>
                    <a:pt x="1290" y="203"/>
                  </a:lnTo>
                  <a:lnTo>
                    <a:pt x="1265" y="208"/>
                  </a:lnTo>
                  <a:lnTo>
                    <a:pt x="1264" y="210"/>
                  </a:lnTo>
                  <a:lnTo>
                    <a:pt x="1251" y="219"/>
                  </a:lnTo>
                  <a:lnTo>
                    <a:pt x="1242" y="219"/>
                  </a:lnTo>
                  <a:lnTo>
                    <a:pt x="1234" y="211"/>
                  </a:lnTo>
                  <a:lnTo>
                    <a:pt x="1233" y="219"/>
                  </a:lnTo>
                  <a:lnTo>
                    <a:pt x="1214" y="218"/>
                  </a:lnTo>
                  <a:lnTo>
                    <a:pt x="1214" y="214"/>
                  </a:lnTo>
                  <a:lnTo>
                    <a:pt x="1215" y="208"/>
                  </a:lnTo>
                  <a:lnTo>
                    <a:pt x="1195" y="205"/>
                  </a:lnTo>
                  <a:lnTo>
                    <a:pt x="1186" y="196"/>
                  </a:lnTo>
                  <a:lnTo>
                    <a:pt x="1176" y="190"/>
                  </a:lnTo>
                  <a:lnTo>
                    <a:pt x="1143" y="188"/>
                  </a:lnTo>
                  <a:lnTo>
                    <a:pt x="1125" y="193"/>
                  </a:lnTo>
                  <a:lnTo>
                    <a:pt x="1094" y="179"/>
                  </a:lnTo>
                  <a:lnTo>
                    <a:pt x="1082" y="176"/>
                  </a:lnTo>
                  <a:lnTo>
                    <a:pt x="1073" y="168"/>
                  </a:lnTo>
                  <a:lnTo>
                    <a:pt x="1057" y="161"/>
                  </a:lnTo>
                  <a:lnTo>
                    <a:pt x="1042" y="161"/>
                  </a:lnTo>
                  <a:lnTo>
                    <a:pt x="1040" y="152"/>
                  </a:lnTo>
                  <a:lnTo>
                    <a:pt x="1022" y="148"/>
                  </a:lnTo>
                  <a:lnTo>
                    <a:pt x="1001" y="138"/>
                  </a:lnTo>
                  <a:lnTo>
                    <a:pt x="979" y="140"/>
                  </a:lnTo>
                  <a:lnTo>
                    <a:pt x="972" y="146"/>
                  </a:lnTo>
                  <a:lnTo>
                    <a:pt x="946" y="153"/>
                  </a:lnTo>
                  <a:lnTo>
                    <a:pt x="948" y="148"/>
                  </a:lnTo>
                  <a:lnTo>
                    <a:pt x="955" y="147"/>
                  </a:lnTo>
                  <a:lnTo>
                    <a:pt x="953" y="140"/>
                  </a:lnTo>
                  <a:lnTo>
                    <a:pt x="948" y="137"/>
                  </a:lnTo>
                  <a:lnTo>
                    <a:pt x="938" y="136"/>
                  </a:lnTo>
                  <a:lnTo>
                    <a:pt x="901" y="147"/>
                  </a:lnTo>
                  <a:lnTo>
                    <a:pt x="873" y="144"/>
                  </a:lnTo>
                  <a:lnTo>
                    <a:pt x="881" y="136"/>
                  </a:lnTo>
                  <a:lnTo>
                    <a:pt x="882" y="130"/>
                  </a:lnTo>
                  <a:lnTo>
                    <a:pt x="846" y="130"/>
                  </a:lnTo>
                  <a:lnTo>
                    <a:pt x="839" y="125"/>
                  </a:lnTo>
                  <a:lnTo>
                    <a:pt x="861" y="125"/>
                  </a:lnTo>
                  <a:lnTo>
                    <a:pt x="856" y="118"/>
                  </a:lnTo>
                  <a:lnTo>
                    <a:pt x="846" y="118"/>
                  </a:lnTo>
                  <a:lnTo>
                    <a:pt x="844" y="111"/>
                  </a:lnTo>
                  <a:lnTo>
                    <a:pt x="851" y="97"/>
                  </a:lnTo>
                  <a:lnTo>
                    <a:pt x="851" y="85"/>
                  </a:lnTo>
                  <a:lnTo>
                    <a:pt x="833" y="77"/>
                  </a:lnTo>
                  <a:lnTo>
                    <a:pt x="818" y="77"/>
                  </a:lnTo>
                  <a:lnTo>
                    <a:pt x="821" y="93"/>
                  </a:lnTo>
                  <a:lnTo>
                    <a:pt x="817" y="88"/>
                  </a:lnTo>
                  <a:lnTo>
                    <a:pt x="810" y="93"/>
                  </a:lnTo>
                  <a:lnTo>
                    <a:pt x="807" y="79"/>
                  </a:lnTo>
                  <a:lnTo>
                    <a:pt x="801" y="68"/>
                  </a:lnTo>
                  <a:lnTo>
                    <a:pt x="793" y="68"/>
                  </a:lnTo>
                  <a:lnTo>
                    <a:pt x="783" y="69"/>
                  </a:lnTo>
                  <a:lnTo>
                    <a:pt x="766" y="81"/>
                  </a:lnTo>
                  <a:lnTo>
                    <a:pt x="762" y="72"/>
                  </a:lnTo>
                  <a:lnTo>
                    <a:pt x="755" y="77"/>
                  </a:lnTo>
                  <a:lnTo>
                    <a:pt x="749" y="88"/>
                  </a:lnTo>
                  <a:lnTo>
                    <a:pt x="740" y="88"/>
                  </a:lnTo>
                  <a:lnTo>
                    <a:pt x="735" y="82"/>
                  </a:lnTo>
                  <a:lnTo>
                    <a:pt x="724" y="81"/>
                  </a:lnTo>
                  <a:lnTo>
                    <a:pt x="718" y="76"/>
                  </a:lnTo>
                  <a:lnTo>
                    <a:pt x="722" y="69"/>
                  </a:lnTo>
                  <a:lnTo>
                    <a:pt x="712" y="44"/>
                  </a:lnTo>
                  <a:lnTo>
                    <a:pt x="695" y="38"/>
                  </a:lnTo>
                  <a:lnTo>
                    <a:pt x="695" y="47"/>
                  </a:lnTo>
                  <a:lnTo>
                    <a:pt x="688" y="39"/>
                  </a:lnTo>
                  <a:lnTo>
                    <a:pt x="689" y="50"/>
                  </a:lnTo>
                  <a:lnTo>
                    <a:pt x="683" y="49"/>
                  </a:lnTo>
                  <a:lnTo>
                    <a:pt x="676" y="57"/>
                  </a:lnTo>
                  <a:lnTo>
                    <a:pt x="674" y="70"/>
                  </a:lnTo>
                  <a:lnTo>
                    <a:pt x="683" y="82"/>
                  </a:lnTo>
                  <a:lnTo>
                    <a:pt x="683" y="89"/>
                  </a:lnTo>
                  <a:lnTo>
                    <a:pt x="684" y="100"/>
                  </a:lnTo>
                  <a:lnTo>
                    <a:pt x="674" y="100"/>
                  </a:lnTo>
                  <a:lnTo>
                    <a:pt x="673" y="92"/>
                  </a:lnTo>
                  <a:lnTo>
                    <a:pt x="668" y="85"/>
                  </a:lnTo>
                  <a:lnTo>
                    <a:pt x="662" y="93"/>
                  </a:lnTo>
                  <a:lnTo>
                    <a:pt x="657" y="81"/>
                  </a:lnTo>
                  <a:lnTo>
                    <a:pt x="655" y="93"/>
                  </a:lnTo>
                  <a:lnTo>
                    <a:pt x="638" y="81"/>
                  </a:lnTo>
                  <a:lnTo>
                    <a:pt x="629" y="80"/>
                  </a:lnTo>
                  <a:lnTo>
                    <a:pt x="627" y="83"/>
                  </a:lnTo>
                  <a:lnTo>
                    <a:pt x="634" y="64"/>
                  </a:lnTo>
                  <a:lnTo>
                    <a:pt x="640" y="69"/>
                  </a:lnTo>
                  <a:lnTo>
                    <a:pt x="652" y="63"/>
                  </a:lnTo>
                  <a:lnTo>
                    <a:pt x="668" y="48"/>
                  </a:lnTo>
                  <a:lnTo>
                    <a:pt x="669" y="41"/>
                  </a:lnTo>
                  <a:lnTo>
                    <a:pt x="668" y="33"/>
                  </a:lnTo>
                  <a:lnTo>
                    <a:pt x="660" y="26"/>
                  </a:lnTo>
                  <a:lnTo>
                    <a:pt x="641" y="30"/>
                  </a:lnTo>
                  <a:lnTo>
                    <a:pt x="640" y="27"/>
                  </a:lnTo>
                  <a:lnTo>
                    <a:pt x="639" y="16"/>
                  </a:lnTo>
                  <a:lnTo>
                    <a:pt x="630" y="11"/>
                  </a:lnTo>
                  <a:lnTo>
                    <a:pt x="624" y="14"/>
                  </a:lnTo>
                  <a:lnTo>
                    <a:pt x="616" y="10"/>
                  </a:lnTo>
                  <a:lnTo>
                    <a:pt x="608" y="0"/>
                  </a:lnTo>
                  <a:lnTo>
                    <a:pt x="602" y="4"/>
                  </a:lnTo>
                  <a:lnTo>
                    <a:pt x="601" y="10"/>
                  </a:lnTo>
                  <a:lnTo>
                    <a:pt x="595" y="18"/>
                  </a:lnTo>
                  <a:lnTo>
                    <a:pt x="594" y="24"/>
                  </a:lnTo>
                  <a:lnTo>
                    <a:pt x="591" y="22"/>
                  </a:lnTo>
                  <a:lnTo>
                    <a:pt x="594" y="33"/>
                  </a:lnTo>
                  <a:lnTo>
                    <a:pt x="590" y="36"/>
                  </a:lnTo>
                  <a:lnTo>
                    <a:pt x="584" y="33"/>
                  </a:lnTo>
                  <a:lnTo>
                    <a:pt x="582" y="35"/>
                  </a:lnTo>
                  <a:lnTo>
                    <a:pt x="579" y="39"/>
                  </a:lnTo>
                  <a:lnTo>
                    <a:pt x="573" y="47"/>
                  </a:lnTo>
                  <a:lnTo>
                    <a:pt x="567" y="59"/>
                  </a:lnTo>
                  <a:lnTo>
                    <a:pt x="541" y="83"/>
                  </a:lnTo>
                  <a:lnTo>
                    <a:pt x="519" y="83"/>
                  </a:lnTo>
                  <a:lnTo>
                    <a:pt x="521" y="88"/>
                  </a:lnTo>
                  <a:lnTo>
                    <a:pt x="496" y="93"/>
                  </a:lnTo>
                  <a:lnTo>
                    <a:pt x="477" y="88"/>
                  </a:lnTo>
                  <a:lnTo>
                    <a:pt x="480" y="93"/>
                  </a:lnTo>
                  <a:lnTo>
                    <a:pt x="472" y="98"/>
                  </a:lnTo>
                  <a:lnTo>
                    <a:pt x="474" y="110"/>
                  </a:lnTo>
                  <a:lnTo>
                    <a:pt x="458" y="100"/>
                  </a:lnTo>
                  <a:lnTo>
                    <a:pt x="466" y="89"/>
                  </a:lnTo>
                  <a:lnTo>
                    <a:pt x="468" y="82"/>
                  </a:lnTo>
                  <a:lnTo>
                    <a:pt x="482" y="77"/>
                  </a:lnTo>
                  <a:lnTo>
                    <a:pt x="485" y="71"/>
                  </a:lnTo>
                  <a:lnTo>
                    <a:pt x="465" y="80"/>
                  </a:lnTo>
                  <a:lnTo>
                    <a:pt x="451" y="87"/>
                  </a:lnTo>
                  <a:lnTo>
                    <a:pt x="439" y="98"/>
                  </a:lnTo>
                  <a:lnTo>
                    <a:pt x="435" y="105"/>
                  </a:lnTo>
                  <a:lnTo>
                    <a:pt x="435" y="110"/>
                  </a:lnTo>
                  <a:lnTo>
                    <a:pt x="428" y="113"/>
                  </a:lnTo>
                  <a:lnTo>
                    <a:pt x="432" y="118"/>
                  </a:lnTo>
                  <a:lnTo>
                    <a:pt x="439" y="121"/>
                  </a:lnTo>
                  <a:lnTo>
                    <a:pt x="444" y="133"/>
                  </a:lnTo>
                  <a:lnTo>
                    <a:pt x="451" y="137"/>
                  </a:lnTo>
                  <a:lnTo>
                    <a:pt x="460" y="136"/>
                  </a:lnTo>
                  <a:lnTo>
                    <a:pt x="447" y="141"/>
                  </a:lnTo>
                  <a:lnTo>
                    <a:pt x="440" y="141"/>
                  </a:lnTo>
                  <a:lnTo>
                    <a:pt x="436" y="150"/>
                  </a:lnTo>
                  <a:lnTo>
                    <a:pt x="440" y="158"/>
                  </a:lnTo>
                  <a:lnTo>
                    <a:pt x="439" y="170"/>
                  </a:lnTo>
                  <a:lnTo>
                    <a:pt x="434" y="176"/>
                  </a:lnTo>
                  <a:lnTo>
                    <a:pt x="429" y="170"/>
                  </a:lnTo>
                  <a:lnTo>
                    <a:pt x="429" y="158"/>
                  </a:lnTo>
                  <a:lnTo>
                    <a:pt x="421" y="164"/>
                  </a:lnTo>
                  <a:lnTo>
                    <a:pt x="427" y="153"/>
                  </a:lnTo>
                  <a:lnTo>
                    <a:pt x="425" y="142"/>
                  </a:lnTo>
                  <a:lnTo>
                    <a:pt x="432" y="136"/>
                  </a:lnTo>
                  <a:lnTo>
                    <a:pt x="429" y="127"/>
                  </a:lnTo>
                  <a:lnTo>
                    <a:pt x="421" y="124"/>
                  </a:lnTo>
                  <a:lnTo>
                    <a:pt x="394" y="144"/>
                  </a:lnTo>
                  <a:lnTo>
                    <a:pt x="393" y="148"/>
                  </a:lnTo>
                  <a:lnTo>
                    <a:pt x="405" y="142"/>
                  </a:lnTo>
                  <a:lnTo>
                    <a:pt x="396" y="152"/>
                  </a:lnTo>
                  <a:lnTo>
                    <a:pt x="355" y="179"/>
                  </a:lnTo>
                  <a:lnTo>
                    <a:pt x="338" y="182"/>
                  </a:lnTo>
                  <a:lnTo>
                    <a:pt x="328" y="194"/>
                  </a:lnTo>
                  <a:lnTo>
                    <a:pt x="332" y="186"/>
                  </a:lnTo>
                  <a:lnTo>
                    <a:pt x="332" y="177"/>
                  </a:lnTo>
                  <a:lnTo>
                    <a:pt x="336" y="172"/>
                  </a:lnTo>
                  <a:lnTo>
                    <a:pt x="327" y="170"/>
                  </a:lnTo>
                  <a:lnTo>
                    <a:pt x="316" y="194"/>
                  </a:lnTo>
                  <a:lnTo>
                    <a:pt x="314" y="205"/>
                  </a:lnTo>
                  <a:lnTo>
                    <a:pt x="332" y="222"/>
                  </a:lnTo>
                  <a:lnTo>
                    <a:pt x="343" y="227"/>
                  </a:lnTo>
                  <a:lnTo>
                    <a:pt x="343" y="233"/>
                  </a:lnTo>
                  <a:lnTo>
                    <a:pt x="316" y="219"/>
                  </a:lnTo>
                  <a:lnTo>
                    <a:pt x="311" y="213"/>
                  </a:lnTo>
                  <a:lnTo>
                    <a:pt x="302" y="210"/>
                  </a:lnTo>
                  <a:lnTo>
                    <a:pt x="299" y="220"/>
                  </a:lnTo>
                  <a:lnTo>
                    <a:pt x="277" y="246"/>
                  </a:lnTo>
                  <a:lnTo>
                    <a:pt x="286" y="251"/>
                  </a:lnTo>
                  <a:lnTo>
                    <a:pt x="308" y="252"/>
                  </a:lnTo>
                  <a:lnTo>
                    <a:pt x="305" y="254"/>
                  </a:lnTo>
                  <a:lnTo>
                    <a:pt x="279" y="254"/>
                  </a:lnTo>
                  <a:lnTo>
                    <a:pt x="273" y="257"/>
                  </a:lnTo>
                  <a:lnTo>
                    <a:pt x="272" y="260"/>
                  </a:lnTo>
                  <a:lnTo>
                    <a:pt x="283" y="275"/>
                  </a:lnTo>
                  <a:lnTo>
                    <a:pt x="294" y="281"/>
                  </a:lnTo>
                  <a:lnTo>
                    <a:pt x="290" y="285"/>
                  </a:lnTo>
                  <a:lnTo>
                    <a:pt x="272" y="270"/>
                  </a:lnTo>
                  <a:lnTo>
                    <a:pt x="273" y="280"/>
                  </a:lnTo>
                  <a:lnTo>
                    <a:pt x="264" y="309"/>
                  </a:lnTo>
                  <a:lnTo>
                    <a:pt x="262" y="314"/>
                  </a:lnTo>
                  <a:lnTo>
                    <a:pt x="261" y="298"/>
                  </a:lnTo>
                  <a:lnTo>
                    <a:pt x="256" y="322"/>
                  </a:lnTo>
                  <a:lnTo>
                    <a:pt x="244" y="346"/>
                  </a:lnTo>
                  <a:lnTo>
                    <a:pt x="219" y="369"/>
                  </a:lnTo>
                  <a:lnTo>
                    <a:pt x="183" y="377"/>
                  </a:lnTo>
                  <a:lnTo>
                    <a:pt x="150" y="381"/>
                  </a:lnTo>
                  <a:lnTo>
                    <a:pt x="124" y="391"/>
                  </a:lnTo>
                  <a:lnTo>
                    <a:pt x="113" y="388"/>
                  </a:lnTo>
                  <a:lnTo>
                    <a:pt x="122" y="385"/>
                  </a:lnTo>
                  <a:lnTo>
                    <a:pt x="120" y="382"/>
                  </a:lnTo>
                  <a:lnTo>
                    <a:pt x="100" y="383"/>
                  </a:lnTo>
                  <a:lnTo>
                    <a:pt x="100" y="385"/>
                  </a:lnTo>
                  <a:lnTo>
                    <a:pt x="100" y="391"/>
                  </a:lnTo>
                  <a:lnTo>
                    <a:pt x="97" y="407"/>
                  </a:lnTo>
                  <a:lnTo>
                    <a:pt x="97" y="423"/>
                  </a:lnTo>
                  <a:lnTo>
                    <a:pt x="96" y="441"/>
                  </a:lnTo>
                  <a:lnTo>
                    <a:pt x="100" y="442"/>
                  </a:lnTo>
                  <a:lnTo>
                    <a:pt x="105" y="440"/>
                  </a:lnTo>
                  <a:lnTo>
                    <a:pt x="99" y="446"/>
                  </a:lnTo>
                  <a:lnTo>
                    <a:pt x="86" y="452"/>
                  </a:lnTo>
                  <a:lnTo>
                    <a:pt x="81" y="458"/>
                  </a:lnTo>
                  <a:lnTo>
                    <a:pt x="77" y="458"/>
                  </a:lnTo>
                  <a:lnTo>
                    <a:pt x="83" y="452"/>
                  </a:lnTo>
                  <a:lnTo>
                    <a:pt x="86" y="443"/>
                  </a:lnTo>
                  <a:lnTo>
                    <a:pt x="83" y="444"/>
                  </a:lnTo>
                  <a:lnTo>
                    <a:pt x="69" y="454"/>
                  </a:lnTo>
                  <a:lnTo>
                    <a:pt x="67" y="460"/>
                  </a:lnTo>
                  <a:lnTo>
                    <a:pt x="99" y="475"/>
                  </a:lnTo>
                  <a:lnTo>
                    <a:pt x="110" y="485"/>
                  </a:lnTo>
                  <a:lnTo>
                    <a:pt x="114" y="496"/>
                  </a:lnTo>
                  <a:lnTo>
                    <a:pt x="136" y="509"/>
                  </a:lnTo>
                  <a:lnTo>
                    <a:pt x="147" y="512"/>
                  </a:lnTo>
                  <a:lnTo>
                    <a:pt x="177" y="540"/>
                  </a:lnTo>
                  <a:lnTo>
                    <a:pt x="200" y="555"/>
                  </a:lnTo>
                  <a:lnTo>
                    <a:pt x="214" y="570"/>
                  </a:lnTo>
                  <a:lnTo>
                    <a:pt x="214" y="575"/>
                  </a:lnTo>
                  <a:lnTo>
                    <a:pt x="223" y="582"/>
                  </a:lnTo>
                  <a:lnTo>
                    <a:pt x="227" y="591"/>
                  </a:lnTo>
                  <a:lnTo>
                    <a:pt x="229" y="603"/>
                  </a:lnTo>
                  <a:lnTo>
                    <a:pt x="234" y="609"/>
                  </a:lnTo>
                  <a:lnTo>
                    <a:pt x="232" y="610"/>
                  </a:lnTo>
                  <a:lnTo>
                    <a:pt x="233" y="623"/>
                  </a:lnTo>
                  <a:lnTo>
                    <a:pt x="238" y="637"/>
                  </a:lnTo>
                  <a:lnTo>
                    <a:pt x="251" y="641"/>
                  </a:lnTo>
                  <a:lnTo>
                    <a:pt x="260" y="647"/>
                  </a:lnTo>
                  <a:lnTo>
                    <a:pt x="283" y="655"/>
                  </a:lnTo>
                  <a:lnTo>
                    <a:pt x="279" y="651"/>
                  </a:lnTo>
                  <a:lnTo>
                    <a:pt x="284" y="647"/>
                  </a:lnTo>
                  <a:lnTo>
                    <a:pt x="285" y="640"/>
                  </a:lnTo>
                  <a:lnTo>
                    <a:pt x="300" y="641"/>
                  </a:lnTo>
                  <a:lnTo>
                    <a:pt x="300" y="637"/>
                  </a:lnTo>
                  <a:lnTo>
                    <a:pt x="299" y="631"/>
                  </a:lnTo>
                  <a:lnTo>
                    <a:pt x="305" y="629"/>
                  </a:lnTo>
                  <a:lnTo>
                    <a:pt x="307" y="630"/>
                  </a:lnTo>
                  <a:lnTo>
                    <a:pt x="296" y="653"/>
                  </a:lnTo>
                  <a:lnTo>
                    <a:pt x="300" y="657"/>
                  </a:lnTo>
                  <a:lnTo>
                    <a:pt x="310" y="651"/>
                  </a:lnTo>
                  <a:lnTo>
                    <a:pt x="325" y="647"/>
                  </a:lnTo>
                  <a:lnTo>
                    <a:pt x="336" y="647"/>
                  </a:lnTo>
                  <a:lnTo>
                    <a:pt x="344" y="649"/>
                  </a:lnTo>
                  <a:lnTo>
                    <a:pt x="351" y="658"/>
                  </a:lnTo>
                  <a:lnTo>
                    <a:pt x="349" y="663"/>
                  </a:lnTo>
                  <a:lnTo>
                    <a:pt x="339" y="665"/>
                  </a:lnTo>
                  <a:lnTo>
                    <a:pt x="333" y="684"/>
                  </a:lnTo>
                  <a:lnTo>
                    <a:pt x="345" y="703"/>
                  </a:lnTo>
                  <a:lnTo>
                    <a:pt x="361" y="714"/>
                  </a:lnTo>
                  <a:lnTo>
                    <a:pt x="363" y="708"/>
                  </a:lnTo>
                  <a:lnTo>
                    <a:pt x="363" y="697"/>
                  </a:lnTo>
                  <a:lnTo>
                    <a:pt x="367" y="693"/>
                  </a:lnTo>
                  <a:lnTo>
                    <a:pt x="366" y="703"/>
                  </a:lnTo>
                  <a:lnTo>
                    <a:pt x="369" y="706"/>
                  </a:lnTo>
                  <a:lnTo>
                    <a:pt x="372" y="699"/>
                  </a:lnTo>
                  <a:lnTo>
                    <a:pt x="388" y="698"/>
                  </a:lnTo>
                  <a:lnTo>
                    <a:pt x="402" y="709"/>
                  </a:lnTo>
                  <a:lnTo>
                    <a:pt x="415" y="706"/>
                  </a:lnTo>
                  <a:lnTo>
                    <a:pt x="424" y="696"/>
                  </a:lnTo>
                  <a:lnTo>
                    <a:pt x="433" y="698"/>
                  </a:lnTo>
                  <a:lnTo>
                    <a:pt x="440" y="693"/>
                  </a:lnTo>
                  <a:lnTo>
                    <a:pt x="455" y="695"/>
                  </a:lnTo>
                  <a:lnTo>
                    <a:pt x="450" y="701"/>
                  </a:lnTo>
                  <a:lnTo>
                    <a:pt x="428" y="709"/>
                  </a:lnTo>
                  <a:lnTo>
                    <a:pt x="423" y="718"/>
                  </a:lnTo>
                  <a:lnTo>
                    <a:pt x="428" y="719"/>
                  </a:lnTo>
                  <a:lnTo>
                    <a:pt x="430" y="714"/>
                  </a:lnTo>
                  <a:lnTo>
                    <a:pt x="452" y="707"/>
                  </a:lnTo>
                  <a:lnTo>
                    <a:pt x="458" y="710"/>
                  </a:lnTo>
                  <a:lnTo>
                    <a:pt x="458" y="718"/>
                  </a:lnTo>
                  <a:lnTo>
                    <a:pt x="450" y="724"/>
                  </a:lnTo>
                  <a:lnTo>
                    <a:pt x="429" y="725"/>
                  </a:lnTo>
                  <a:lnTo>
                    <a:pt x="422" y="729"/>
                  </a:lnTo>
                  <a:lnTo>
                    <a:pt x="417" y="735"/>
                  </a:lnTo>
                  <a:lnTo>
                    <a:pt x="397" y="737"/>
                  </a:lnTo>
                  <a:lnTo>
                    <a:pt x="391" y="736"/>
                  </a:lnTo>
                  <a:lnTo>
                    <a:pt x="386" y="729"/>
                  </a:lnTo>
                  <a:lnTo>
                    <a:pt x="380" y="726"/>
                  </a:lnTo>
                  <a:lnTo>
                    <a:pt x="378" y="723"/>
                  </a:lnTo>
                  <a:lnTo>
                    <a:pt x="371" y="721"/>
                  </a:lnTo>
                  <a:lnTo>
                    <a:pt x="369" y="715"/>
                  </a:lnTo>
                  <a:lnTo>
                    <a:pt x="366" y="716"/>
                  </a:lnTo>
                  <a:lnTo>
                    <a:pt x="358" y="723"/>
                  </a:lnTo>
                  <a:lnTo>
                    <a:pt x="341" y="723"/>
                  </a:lnTo>
                  <a:lnTo>
                    <a:pt x="332" y="714"/>
                  </a:lnTo>
                  <a:lnTo>
                    <a:pt x="322" y="696"/>
                  </a:lnTo>
                  <a:lnTo>
                    <a:pt x="328" y="713"/>
                  </a:lnTo>
                  <a:lnTo>
                    <a:pt x="334" y="723"/>
                  </a:lnTo>
                  <a:lnTo>
                    <a:pt x="329" y="732"/>
                  </a:lnTo>
                  <a:lnTo>
                    <a:pt x="329" y="743"/>
                  </a:lnTo>
                  <a:lnTo>
                    <a:pt x="336" y="747"/>
                  </a:lnTo>
                  <a:lnTo>
                    <a:pt x="334" y="742"/>
                  </a:lnTo>
                  <a:lnTo>
                    <a:pt x="339" y="731"/>
                  </a:lnTo>
                  <a:lnTo>
                    <a:pt x="351" y="732"/>
                  </a:lnTo>
                  <a:lnTo>
                    <a:pt x="377" y="741"/>
                  </a:lnTo>
                  <a:lnTo>
                    <a:pt x="383" y="749"/>
                  </a:lnTo>
                  <a:lnTo>
                    <a:pt x="382" y="757"/>
                  </a:lnTo>
                  <a:lnTo>
                    <a:pt x="373" y="768"/>
                  </a:lnTo>
                  <a:lnTo>
                    <a:pt x="374" y="763"/>
                  </a:lnTo>
                  <a:lnTo>
                    <a:pt x="372" y="756"/>
                  </a:lnTo>
                  <a:lnTo>
                    <a:pt x="352" y="748"/>
                  </a:lnTo>
                  <a:lnTo>
                    <a:pt x="344" y="770"/>
                  </a:lnTo>
                  <a:lnTo>
                    <a:pt x="339" y="779"/>
                  </a:lnTo>
                  <a:lnTo>
                    <a:pt x="339" y="785"/>
                  </a:lnTo>
                  <a:lnTo>
                    <a:pt x="336" y="790"/>
                  </a:lnTo>
                  <a:lnTo>
                    <a:pt x="329" y="787"/>
                  </a:lnTo>
                  <a:lnTo>
                    <a:pt x="327" y="781"/>
                  </a:lnTo>
                  <a:lnTo>
                    <a:pt x="322" y="775"/>
                  </a:lnTo>
                  <a:lnTo>
                    <a:pt x="313" y="777"/>
                  </a:lnTo>
                  <a:lnTo>
                    <a:pt x="311" y="780"/>
                  </a:lnTo>
                  <a:lnTo>
                    <a:pt x="306" y="775"/>
                  </a:lnTo>
                  <a:lnTo>
                    <a:pt x="294" y="779"/>
                  </a:lnTo>
                  <a:lnTo>
                    <a:pt x="291" y="774"/>
                  </a:lnTo>
                  <a:lnTo>
                    <a:pt x="288" y="777"/>
                  </a:lnTo>
                  <a:lnTo>
                    <a:pt x="289" y="771"/>
                  </a:lnTo>
                  <a:lnTo>
                    <a:pt x="280" y="773"/>
                  </a:lnTo>
                  <a:lnTo>
                    <a:pt x="277" y="779"/>
                  </a:lnTo>
                  <a:lnTo>
                    <a:pt x="273" y="775"/>
                  </a:lnTo>
                  <a:lnTo>
                    <a:pt x="261" y="774"/>
                  </a:lnTo>
                  <a:lnTo>
                    <a:pt x="239" y="775"/>
                  </a:lnTo>
                  <a:lnTo>
                    <a:pt x="229" y="769"/>
                  </a:lnTo>
                  <a:lnTo>
                    <a:pt x="229" y="759"/>
                  </a:lnTo>
                  <a:lnTo>
                    <a:pt x="214" y="758"/>
                  </a:lnTo>
                  <a:lnTo>
                    <a:pt x="230" y="745"/>
                  </a:lnTo>
                  <a:lnTo>
                    <a:pt x="229" y="735"/>
                  </a:lnTo>
                  <a:lnTo>
                    <a:pt x="232" y="723"/>
                  </a:lnTo>
                  <a:lnTo>
                    <a:pt x="229" y="714"/>
                  </a:lnTo>
                  <a:lnTo>
                    <a:pt x="221" y="708"/>
                  </a:lnTo>
                  <a:lnTo>
                    <a:pt x="223" y="706"/>
                  </a:lnTo>
                  <a:lnTo>
                    <a:pt x="239" y="704"/>
                  </a:lnTo>
                  <a:lnTo>
                    <a:pt x="221" y="702"/>
                  </a:lnTo>
                  <a:lnTo>
                    <a:pt x="210" y="706"/>
                  </a:lnTo>
                  <a:lnTo>
                    <a:pt x="183" y="707"/>
                  </a:lnTo>
                  <a:lnTo>
                    <a:pt x="167" y="725"/>
                  </a:lnTo>
                  <a:lnTo>
                    <a:pt x="155" y="727"/>
                  </a:lnTo>
                  <a:lnTo>
                    <a:pt x="149" y="731"/>
                  </a:lnTo>
                  <a:lnTo>
                    <a:pt x="145" y="730"/>
                  </a:lnTo>
                  <a:lnTo>
                    <a:pt x="133" y="738"/>
                  </a:lnTo>
                  <a:lnTo>
                    <a:pt x="123" y="749"/>
                  </a:lnTo>
                  <a:lnTo>
                    <a:pt x="131" y="757"/>
                  </a:lnTo>
                  <a:lnTo>
                    <a:pt x="138" y="766"/>
                  </a:lnTo>
                  <a:lnTo>
                    <a:pt x="133" y="769"/>
                  </a:lnTo>
                  <a:lnTo>
                    <a:pt x="112" y="770"/>
                  </a:lnTo>
                  <a:lnTo>
                    <a:pt x="108" y="766"/>
                  </a:lnTo>
                  <a:lnTo>
                    <a:pt x="107" y="760"/>
                  </a:lnTo>
                  <a:lnTo>
                    <a:pt x="97" y="764"/>
                  </a:lnTo>
                  <a:lnTo>
                    <a:pt x="75" y="779"/>
                  </a:lnTo>
                  <a:lnTo>
                    <a:pt x="69" y="787"/>
                  </a:lnTo>
                  <a:lnTo>
                    <a:pt x="66" y="785"/>
                  </a:lnTo>
                  <a:lnTo>
                    <a:pt x="64" y="790"/>
                  </a:lnTo>
                  <a:lnTo>
                    <a:pt x="59" y="798"/>
                  </a:lnTo>
                  <a:lnTo>
                    <a:pt x="50" y="804"/>
                  </a:lnTo>
                  <a:lnTo>
                    <a:pt x="45" y="797"/>
                  </a:lnTo>
                  <a:lnTo>
                    <a:pt x="35" y="804"/>
                  </a:lnTo>
                  <a:lnTo>
                    <a:pt x="31" y="810"/>
                  </a:lnTo>
                  <a:lnTo>
                    <a:pt x="31" y="815"/>
                  </a:lnTo>
                  <a:lnTo>
                    <a:pt x="33" y="818"/>
                  </a:lnTo>
                  <a:lnTo>
                    <a:pt x="11" y="830"/>
                  </a:lnTo>
                  <a:lnTo>
                    <a:pt x="6" y="830"/>
                  </a:lnTo>
                  <a:lnTo>
                    <a:pt x="12" y="818"/>
                  </a:lnTo>
                  <a:lnTo>
                    <a:pt x="0" y="825"/>
                  </a:lnTo>
                  <a:lnTo>
                    <a:pt x="0" y="834"/>
                  </a:lnTo>
                  <a:lnTo>
                    <a:pt x="6" y="840"/>
                  </a:lnTo>
                  <a:lnTo>
                    <a:pt x="41" y="863"/>
                  </a:lnTo>
                  <a:lnTo>
                    <a:pt x="69" y="873"/>
                  </a:lnTo>
                  <a:lnTo>
                    <a:pt x="73" y="871"/>
                  </a:lnTo>
                  <a:lnTo>
                    <a:pt x="68" y="864"/>
                  </a:lnTo>
                  <a:lnTo>
                    <a:pt x="103" y="875"/>
                  </a:lnTo>
                  <a:lnTo>
                    <a:pt x="88" y="882"/>
                  </a:lnTo>
                  <a:lnTo>
                    <a:pt x="79" y="896"/>
                  </a:lnTo>
                  <a:lnTo>
                    <a:pt x="70" y="892"/>
                  </a:lnTo>
                  <a:lnTo>
                    <a:pt x="72" y="884"/>
                  </a:lnTo>
                  <a:lnTo>
                    <a:pt x="68" y="880"/>
                  </a:lnTo>
                  <a:lnTo>
                    <a:pt x="66" y="888"/>
                  </a:lnTo>
                  <a:lnTo>
                    <a:pt x="78" y="913"/>
                  </a:lnTo>
                  <a:lnTo>
                    <a:pt x="89" y="924"/>
                  </a:lnTo>
                  <a:lnTo>
                    <a:pt x="89" y="935"/>
                  </a:lnTo>
                  <a:lnTo>
                    <a:pt x="86" y="947"/>
                  </a:lnTo>
                  <a:lnTo>
                    <a:pt x="97" y="960"/>
                  </a:lnTo>
                  <a:lnTo>
                    <a:pt x="101" y="963"/>
                  </a:lnTo>
                  <a:lnTo>
                    <a:pt x="105" y="967"/>
                  </a:lnTo>
                  <a:lnTo>
                    <a:pt x="145" y="974"/>
                  </a:lnTo>
                  <a:lnTo>
                    <a:pt x="155" y="974"/>
                  </a:lnTo>
                  <a:lnTo>
                    <a:pt x="174" y="982"/>
                  </a:lnTo>
                  <a:lnTo>
                    <a:pt x="203" y="968"/>
                  </a:lnTo>
                  <a:lnTo>
                    <a:pt x="224" y="971"/>
                  </a:lnTo>
                  <a:lnTo>
                    <a:pt x="240" y="967"/>
                  </a:lnTo>
                  <a:lnTo>
                    <a:pt x="256" y="974"/>
                  </a:lnTo>
                  <a:lnTo>
                    <a:pt x="267" y="987"/>
                  </a:lnTo>
                  <a:lnTo>
                    <a:pt x="269" y="984"/>
                  </a:lnTo>
                  <a:lnTo>
                    <a:pt x="271" y="974"/>
                  </a:lnTo>
                  <a:lnTo>
                    <a:pt x="262" y="971"/>
                  </a:lnTo>
                  <a:lnTo>
                    <a:pt x="256" y="965"/>
                  </a:lnTo>
                  <a:lnTo>
                    <a:pt x="252" y="960"/>
                  </a:lnTo>
                  <a:lnTo>
                    <a:pt x="267" y="959"/>
                  </a:lnTo>
                  <a:lnTo>
                    <a:pt x="273" y="968"/>
                  </a:lnTo>
                  <a:lnTo>
                    <a:pt x="282" y="974"/>
                  </a:lnTo>
                  <a:lnTo>
                    <a:pt x="285" y="1002"/>
                  </a:lnTo>
                  <a:lnTo>
                    <a:pt x="289" y="1002"/>
                  </a:lnTo>
                  <a:lnTo>
                    <a:pt x="295" y="986"/>
                  </a:lnTo>
                  <a:lnTo>
                    <a:pt x="303" y="973"/>
                  </a:lnTo>
                  <a:lnTo>
                    <a:pt x="314" y="962"/>
                  </a:lnTo>
                  <a:lnTo>
                    <a:pt x="321" y="952"/>
                  </a:lnTo>
                  <a:lnTo>
                    <a:pt x="341" y="943"/>
                  </a:lnTo>
                  <a:lnTo>
                    <a:pt x="339" y="936"/>
                  </a:lnTo>
                  <a:lnTo>
                    <a:pt x="355" y="942"/>
                  </a:lnTo>
                  <a:lnTo>
                    <a:pt x="360" y="941"/>
                  </a:lnTo>
                  <a:lnTo>
                    <a:pt x="366" y="934"/>
                  </a:lnTo>
                  <a:lnTo>
                    <a:pt x="378" y="926"/>
                  </a:lnTo>
                  <a:lnTo>
                    <a:pt x="389" y="940"/>
                  </a:lnTo>
                  <a:lnTo>
                    <a:pt x="394" y="942"/>
                  </a:lnTo>
                  <a:lnTo>
                    <a:pt x="394" y="956"/>
                  </a:lnTo>
                  <a:lnTo>
                    <a:pt x="389" y="965"/>
                  </a:lnTo>
                  <a:lnTo>
                    <a:pt x="383" y="974"/>
                  </a:lnTo>
                  <a:lnTo>
                    <a:pt x="371" y="978"/>
                  </a:lnTo>
                  <a:lnTo>
                    <a:pt x="363" y="974"/>
                  </a:lnTo>
                  <a:lnTo>
                    <a:pt x="355" y="974"/>
                  </a:lnTo>
                  <a:lnTo>
                    <a:pt x="354" y="984"/>
                  </a:lnTo>
                  <a:lnTo>
                    <a:pt x="356" y="991"/>
                  </a:lnTo>
                  <a:lnTo>
                    <a:pt x="362" y="985"/>
                  </a:lnTo>
                  <a:lnTo>
                    <a:pt x="371" y="990"/>
                  </a:lnTo>
                  <a:lnTo>
                    <a:pt x="375" y="1002"/>
                  </a:lnTo>
                  <a:lnTo>
                    <a:pt x="385" y="1021"/>
                  </a:lnTo>
                  <a:lnTo>
                    <a:pt x="384" y="1029"/>
                  </a:lnTo>
                  <a:lnTo>
                    <a:pt x="383" y="1034"/>
                  </a:lnTo>
                  <a:lnTo>
                    <a:pt x="389" y="1039"/>
                  </a:lnTo>
                  <a:lnTo>
                    <a:pt x="391" y="1046"/>
                  </a:lnTo>
                  <a:lnTo>
                    <a:pt x="393" y="1053"/>
                  </a:lnTo>
                  <a:lnTo>
                    <a:pt x="391" y="1065"/>
                  </a:lnTo>
                  <a:lnTo>
                    <a:pt x="383" y="1082"/>
                  </a:lnTo>
                  <a:lnTo>
                    <a:pt x="375" y="1092"/>
                  </a:lnTo>
                  <a:lnTo>
                    <a:pt x="368" y="1100"/>
                  </a:lnTo>
                  <a:lnTo>
                    <a:pt x="361" y="1102"/>
                  </a:lnTo>
                  <a:lnTo>
                    <a:pt x="350" y="1101"/>
                  </a:lnTo>
                  <a:lnTo>
                    <a:pt x="343" y="1106"/>
                  </a:lnTo>
                  <a:lnTo>
                    <a:pt x="334" y="1104"/>
                  </a:lnTo>
                  <a:lnTo>
                    <a:pt x="316" y="1110"/>
                  </a:lnTo>
                  <a:lnTo>
                    <a:pt x="312" y="1110"/>
                  </a:lnTo>
                  <a:lnTo>
                    <a:pt x="322" y="1100"/>
                  </a:lnTo>
                  <a:lnTo>
                    <a:pt x="321" y="1097"/>
                  </a:lnTo>
                  <a:lnTo>
                    <a:pt x="312" y="1098"/>
                  </a:lnTo>
                  <a:lnTo>
                    <a:pt x="307" y="1101"/>
                  </a:lnTo>
                  <a:lnTo>
                    <a:pt x="302" y="1113"/>
                  </a:lnTo>
                  <a:lnTo>
                    <a:pt x="294" y="1124"/>
                  </a:lnTo>
                  <a:lnTo>
                    <a:pt x="278" y="1140"/>
                  </a:lnTo>
                  <a:lnTo>
                    <a:pt x="272" y="1148"/>
                  </a:lnTo>
                  <a:lnTo>
                    <a:pt x="263" y="1152"/>
                  </a:lnTo>
                  <a:lnTo>
                    <a:pt x="253" y="1148"/>
                  </a:lnTo>
                  <a:lnTo>
                    <a:pt x="247" y="1143"/>
                  </a:lnTo>
                  <a:lnTo>
                    <a:pt x="233" y="1156"/>
                  </a:lnTo>
                  <a:lnTo>
                    <a:pt x="216" y="1162"/>
                  </a:lnTo>
                  <a:lnTo>
                    <a:pt x="213" y="1168"/>
                  </a:lnTo>
                  <a:lnTo>
                    <a:pt x="212" y="1171"/>
                  </a:lnTo>
                  <a:lnTo>
                    <a:pt x="213" y="1175"/>
                  </a:lnTo>
                  <a:lnTo>
                    <a:pt x="216" y="1184"/>
                  </a:lnTo>
                  <a:lnTo>
                    <a:pt x="213" y="1187"/>
                  </a:lnTo>
                  <a:lnTo>
                    <a:pt x="196" y="1185"/>
                  </a:lnTo>
                  <a:lnTo>
                    <a:pt x="185" y="1187"/>
                  </a:lnTo>
                  <a:lnTo>
                    <a:pt x="173" y="1200"/>
                  </a:lnTo>
                  <a:lnTo>
                    <a:pt x="169" y="1209"/>
                  </a:lnTo>
                  <a:lnTo>
                    <a:pt x="164" y="1206"/>
                  </a:lnTo>
                  <a:lnTo>
                    <a:pt x="158" y="1208"/>
                  </a:lnTo>
                  <a:lnTo>
                    <a:pt x="141" y="1228"/>
                  </a:lnTo>
                  <a:lnTo>
                    <a:pt x="139" y="1229"/>
                  </a:lnTo>
                  <a:lnTo>
                    <a:pt x="135" y="1234"/>
                  </a:lnTo>
                  <a:lnTo>
                    <a:pt x="134" y="1240"/>
                  </a:lnTo>
                  <a:lnTo>
                    <a:pt x="125" y="1261"/>
                  </a:lnTo>
                  <a:lnTo>
                    <a:pt x="124" y="1267"/>
                  </a:lnTo>
                  <a:lnTo>
                    <a:pt x="125" y="1284"/>
                  </a:lnTo>
                  <a:lnTo>
                    <a:pt x="123" y="1287"/>
                  </a:lnTo>
                  <a:lnTo>
                    <a:pt x="113" y="1290"/>
                  </a:lnTo>
                  <a:lnTo>
                    <a:pt x="107" y="1289"/>
                  </a:lnTo>
                  <a:lnTo>
                    <a:pt x="105" y="1291"/>
                  </a:lnTo>
                  <a:lnTo>
                    <a:pt x="105" y="1297"/>
                  </a:lnTo>
                  <a:lnTo>
                    <a:pt x="114" y="1304"/>
                  </a:lnTo>
                  <a:lnTo>
                    <a:pt x="112" y="1309"/>
                  </a:lnTo>
                  <a:lnTo>
                    <a:pt x="101" y="1311"/>
                  </a:lnTo>
                  <a:lnTo>
                    <a:pt x="99" y="1318"/>
                  </a:lnTo>
                  <a:lnTo>
                    <a:pt x="99" y="1325"/>
                  </a:lnTo>
                  <a:lnTo>
                    <a:pt x="102" y="1323"/>
                  </a:lnTo>
                  <a:lnTo>
                    <a:pt x="122" y="1319"/>
                  </a:lnTo>
                  <a:lnTo>
                    <a:pt x="128" y="1317"/>
                  </a:lnTo>
                  <a:lnTo>
                    <a:pt x="134" y="1311"/>
                  </a:lnTo>
                  <a:lnTo>
                    <a:pt x="151" y="1308"/>
                  </a:lnTo>
                  <a:lnTo>
                    <a:pt x="152" y="1313"/>
                  </a:lnTo>
                  <a:lnTo>
                    <a:pt x="146" y="1314"/>
                  </a:lnTo>
                  <a:lnTo>
                    <a:pt x="151" y="1318"/>
                  </a:lnTo>
                  <a:lnTo>
                    <a:pt x="130" y="1322"/>
                  </a:lnTo>
                  <a:lnTo>
                    <a:pt x="123" y="1325"/>
                  </a:lnTo>
                  <a:lnTo>
                    <a:pt x="116" y="1332"/>
                  </a:lnTo>
                  <a:lnTo>
                    <a:pt x="116" y="1337"/>
                  </a:lnTo>
                  <a:lnTo>
                    <a:pt x="129" y="1346"/>
                  </a:lnTo>
                  <a:lnTo>
                    <a:pt x="141" y="1337"/>
                  </a:lnTo>
                  <a:lnTo>
                    <a:pt x="146" y="1339"/>
                  </a:lnTo>
                  <a:lnTo>
                    <a:pt x="142" y="1345"/>
                  </a:lnTo>
                  <a:lnTo>
                    <a:pt x="140" y="1352"/>
                  </a:lnTo>
                  <a:lnTo>
                    <a:pt x="144" y="1363"/>
                  </a:lnTo>
                  <a:lnTo>
                    <a:pt x="146" y="1368"/>
                  </a:lnTo>
                  <a:lnTo>
                    <a:pt x="147" y="1375"/>
                  </a:lnTo>
                  <a:lnTo>
                    <a:pt x="151" y="1381"/>
                  </a:lnTo>
                  <a:lnTo>
                    <a:pt x="156" y="1385"/>
                  </a:lnTo>
                  <a:lnTo>
                    <a:pt x="161" y="1383"/>
                  </a:lnTo>
                  <a:lnTo>
                    <a:pt x="169" y="1369"/>
                  </a:lnTo>
                  <a:lnTo>
                    <a:pt x="171" y="1378"/>
                  </a:lnTo>
                  <a:lnTo>
                    <a:pt x="174" y="1380"/>
                  </a:lnTo>
                  <a:lnTo>
                    <a:pt x="188" y="1378"/>
                  </a:lnTo>
                  <a:lnTo>
                    <a:pt x="179" y="1392"/>
                  </a:lnTo>
                  <a:lnTo>
                    <a:pt x="191" y="1398"/>
                  </a:lnTo>
                  <a:lnTo>
                    <a:pt x="212" y="1402"/>
                  </a:lnTo>
                  <a:lnTo>
                    <a:pt x="223" y="1397"/>
                  </a:lnTo>
                  <a:lnTo>
                    <a:pt x="232" y="1397"/>
                  </a:lnTo>
                  <a:lnTo>
                    <a:pt x="235" y="1407"/>
                  </a:lnTo>
                  <a:lnTo>
                    <a:pt x="230" y="1414"/>
                  </a:lnTo>
                  <a:lnTo>
                    <a:pt x="213" y="1419"/>
                  </a:lnTo>
                  <a:lnTo>
                    <a:pt x="208" y="1430"/>
                  </a:lnTo>
                  <a:lnTo>
                    <a:pt x="197" y="1443"/>
                  </a:lnTo>
                  <a:lnTo>
                    <a:pt x="191" y="1452"/>
                  </a:lnTo>
                  <a:lnTo>
                    <a:pt x="189" y="1461"/>
                  </a:lnTo>
                  <a:lnTo>
                    <a:pt x="189" y="1469"/>
                  </a:lnTo>
                  <a:lnTo>
                    <a:pt x="197" y="1487"/>
                  </a:lnTo>
                  <a:lnTo>
                    <a:pt x="202" y="1489"/>
                  </a:lnTo>
                  <a:lnTo>
                    <a:pt x="210" y="1484"/>
                  </a:lnTo>
                  <a:lnTo>
                    <a:pt x="217" y="1481"/>
                  </a:lnTo>
                  <a:lnTo>
                    <a:pt x="219" y="1486"/>
                  </a:lnTo>
                  <a:lnTo>
                    <a:pt x="216" y="1490"/>
                  </a:lnTo>
                  <a:lnTo>
                    <a:pt x="217" y="1492"/>
                  </a:lnTo>
                  <a:lnTo>
                    <a:pt x="230" y="1492"/>
                  </a:lnTo>
                  <a:lnTo>
                    <a:pt x="228" y="1495"/>
                  </a:lnTo>
                  <a:lnTo>
                    <a:pt x="216" y="1496"/>
                  </a:lnTo>
                  <a:lnTo>
                    <a:pt x="210" y="1500"/>
                  </a:lnTo>
                  <a:lnTo>
                    <a:pt x="213" y="1507"/>
                  </a:lnTo>
                  <a:lnTo>
                    <a:pt x="225" y="1518"/>
                  </a:lnTo>
                  <a:lnTo>
                    <a:pt x="232" y="1518"/>
                  </a:lnTo>
                  <a:lnTo>
                    <a:pt x="236" y="1519"/>
                  </a:lnTo>
                  <a:lnTo>
                    <a:pt x="241" y="1519"/>
                  </a:lnTo>
                  <a:lnTo>
                    <a:pt x="247" y="1522"/>
                  </a:lnTo>
                  <a:lnTo>
                    <a:pt x="253" y="1520"/>
                  </a:lnTo>
                  <a:lnTo>
                    <a:pt x="261" y="1524"/>
                  </a:lnTo>
                  <a:lnTo>
                    <a:pt x="268" y="1524"/>
                  </a:lnTo>
                  <a:lnTo>
                    <a:pt x="271" y="1519"/>
                  </a:lnTo>
                  <a:lnTo>
                    <a:pt x="277" y="1513"/>
                  </a:lnTo>
                  <a:lnTo>
                    <a:pt x="293" y="1490"/>
                  </a:lnTo>
                  <a:lnTo>
                    <a:pt x="297" y="1474"/>
                  </a:lnTo>
                  <a:lnTo>
                    <a:pt x="303" y="1472"/>
                  </a:lnTo>
                  <a:lnTo>
                    <a:pt x="302" y="1467"/>
                  </a:lnTo>
                  <a:lnTo>
                    <a:pt x="295" y="1462"/>
                  </a:lnTo>
                  <a:lnTo>
                    <a:pt x="291" y="1452"/>
                  </a:lnTo>
                  <a:lnTo>
                    <a:pt x="308" y="1424"/>
                  </a:lnTo>
                  <a:lnTo>
                    <a:pt x="324" y="1413"/>
                  </a:lnTo>
                  <a:lnTo>
                    <a:pt x="332" y="1403"/>
                  </a:lnTo>
                  <a:lnTo>
                    <a:pt x="336" y="1400"/>
                  </a:lnTo>
                  <a:lnTo>
                    <a:pt x="350" y="1398"/>
                  </a:lnTo>
                  <a:lnTo>
                    <a:pt x="318" y="1428"/>
                  </a:lnTo>
                  <a:lnTo>
                    <a:pt x="303" y="1451"/>
                  </a:lnTo>
                  <a:lnTo>
                    <a:pt x="301" y="1456"/>
                  </a:lnTo>
                  <a:lnTo>
                    <a:pt x="303" y="1461"/>
                  </a:lnTo>
                  <a:lnTo>
                    <a:pt x="308" y="1464"/>
                  </a:lnTo>
                  <a:lnTo>
                    <a:pt x="311" y="1474"/>
                  </a:lnTo>
                  <a:lnTo>
                    <a:pt x="312" y="1483"/>
                  </a:lnTo>
                  <a:lnTo>
                    <a:pt x="317" y="1492"/>
                  </a:lnTo>
                  <a:lnTo>
                    <a:pt x="323" y="1501"/>
                  </a:lnTo>
                  <a:lnTo>
                    <a:pt x="333" y="1529"/>
                  </a:lnTo>
                  <a:lnTo>
                    <a:pt x="338" y="1536"/>
                  </a:lnTo>
                  <a:lnTo>
                    <a:pt x="338" y="1542"/>
                  </a:lnTo>
                  <a:lnTo>
                    <a:pt x="328" y="1556"/>
                  </a:lnTo>
                  <a:lnTo>
                    <a:pt x="327" y="1561"/>
                  </a:lnTo>
                  <a:lnTo>
                    <a:pt x="323" y="1562"/>
                  </a:lnTo>
                  <a:lnTo>
                    <a:pt x="322" y="1569"/>
                  </a:lnTo>
                  <a:lnTo>
                    <a:pt x="328" y="1583"/>
                  </a:lnTo>
                  <a:lnTo>
                    <a:pt x="333" y="1579"/>
                  </a:lnTo>
                  <a:lnTo>
                    <a:pt x="340" y="1579"/>
                  </a:lnTo>
                  <a:lnTo>
                    <a:pt x="345" y="1583"/>
                  </a:lnTo>
                  <a:lnTo>
                    <a:pt x="340" y="1585"/>
                  </a:lnTo>
                  <a:lnTo>
                    <a:pt x="335" y="1592"/>
                  </a:lnTo>
                  <a:lnTo>
                    <a:pt x="336" y="1608"/>
                  </a:lnTo>
                  <a:lnTo>
                    <a:pt x="341" y="1607"/>
                  </a:lnTo>
                  <a:lnTo>
                    <a:pt x="345" y="1612"/>
                  </a:lnTo>
                  <a:lnTo>
                    <a:pt x="340" y="1612"/>
                  </a:lnTo>
                  <a:lnTo>
                    <a:pt x="332" y="1623"/>
                  </a:lnTo>
                  <a:lnTo>
                    <a:pt x="323" y="1623"/>
                  </a:lnTo>
                  <a:lnTo>
                    <a:pt x="316" y="1630"/>
                  </a:lnTo>
                  <a:lnTo>
                    <a:pt x="335" y="1633"/>
                  </a:lnTo>
                  <a:lnTo>
                    <a:pt x="347" y="1626"/>
                  </a:lnTo>
                  <a:lnTo>
                    <a:pt x="355" y="1615"/>
                  </a:lnTo>
                  <a:lnTo>
                    <a:pt x="362" y="1612"/>
                  </a:lnTo>
                  <a:lnTo>
                    <a:pt x="377" y="1601"/>
                  </a:lnTo>
                  <a:lnTo>
                    <a:pt x="388" y="1601"/>
                  </a:lnTo>
                  <a:lnTo>
                    <a:pt x="401" y="1589"/>
                  </a:lnTo>
                  <a:lnTo>
                    <a:pt x="415" y="1563"/>
                  </a:lnTo>
                  <a:lnTo>
                    <a:pt x="416" y="1572"/>
                  </a:lnTo>
                  <a:lnTo>
                    <a:pt x="416" y="1581"/>
                  </a:lnTo>
                  <a:lnTo>
                    <a:pt x="413" y="1586"/>
                  </a:lnTo>
                  <a:lnTo>
                    <a:pt x="412" y="1594"/>
                  </a:lnTo>
                  <a:lnTo>
                    <a:pt x="413" y="1598"/>
                  </a:lnTo>
                  <a:lnTo>
                    <a:pt x="419" y="1606"/>
                  </a:lnTo>
                  <a:lnTo>
                    <a:pt x="423" y="1605"/>
                  </a:lnTo>
                  <a:lnTo>
                    <a:pt x="428" y="1609"/>
                  </a:lnTo>
                  <a:lnTo>
                    <a:pt x="433" y="1612"/>
                  </a:lnTo>
                  <a:lnTo>
                    <a:pt x="443" y="1605"/>
                  </a:lnTo>
                  <a:lnTo>
                    <a:pt x="445" y="1600"/>
                  </a:lnTo>
                  <a:lnTo>
                    <a:pt x="447" y="1602"/>
                  </a:lnTo>
                  <a:lnTo>
                    <a:pt x="451" y="1603"/>
                  </a:lnTo>
                  <a:lnTo>
                    <a:pt x="451" y="1608"/>
                  </a:lnTo>
                  <a:lnTo>
                    <a:pt x="457" y="1612"/>
                  </a:lnTo>
                  <a:lnTo>
                    <a:pt x="463" y="1620"/>
                  </a:lnTo>
                  <a:lnTo>
                    <a:pt x="477" y="1648"/>
                  </a:lnTo>
                  <a:lnTo>
                    <a:pt x="483" y="1653"/>
                  </a:lnTo>
                  <a:lnTo>
                    <a:pt x="486" y="1652"/>
                  </a:lnTo>
                  <a:lnTo>
                    <a:pt x="494" y="1644"/>
                  </a:lnTo>
                  <a:lnTo>
                    <a:pt x="494" y="1628"/>
                  </a:lnTo>
                  <a:lnTo>
                    <a:pt x="489" y="1618"/>
                  </a:lnTo>
                  <a:lnTo>
                    <a:pt x="491" y="1614"/>
                  </a:lnTo>
                  <a:lnTo>
                    <a:pt x="495" y="1606"/>
                  </a:lnTo>
                  <a:lnTo>
                    <a:pt x="504" y="1597"/>
                  </a:lnTo>
                  <a:lnTo>
                    <a:pt x="507" y="1592"/>
                  </a:lnTo>
                  <a:lnTo>
                    <a:pt x="511" y="1591"/>
                  </a:lnTo>
                  <a:lnTo>
                    <a:pt x="511" y="1597"/>
                  </a:lnTo>
                  <a:lnTo>
                    <a:pt x="507" y="1611"/>
                  </a:lnTo>
                  <a:lnTo>
                    <a:pt x="522" y="1626"/>
                  </a:lnTo>
                  <a:lnTo>
                    <a:pt x="532" y="1629"/>
                  </a:lnTo>
                  <a:lnTo>
                    <a:pt x="556" y="1618"/>
                  </a:lnTo>
                  <a:lnTo>
                    <a:pt x="573" y="1605"/>
                  </a:lnTo>
                  <a:lnTo>
                    <a:pt x="589" y="1587"/>
                  </a:lnTo>
                  <a:lnTo>
                    <a:pt x="601" y="1580"/>
                  </a:lnTo>
                  <a:lnTo>
                    <a:pt x="602" y="1584"/>
                  </a:lnTo>
                  <a:lnTo>
                    <a:pt x="588" y="1608"/>
                  </a:lnTo>
                  <a:lnTo>
                    <a:pt x="582" y="1614"/>
                  </a:lnTo>
                  <a:lnTo>
                    <a:pt x="585" y="1615"/>
                  </a:lnTo>
                  <a:lnTo>
                    <a:pt x="585" y="1618"/>
                  </a:lnTo>
                  <a:lnTo>
                    <a:pt x="577" y="1629"/>
                  </a:lnTo>
                  <a:lnTo>
                    <a:pt x="567" y="1636"/>
                  </a:lnTo>
                  <a:lnTo>
                    <a:pt x="562" y="1662"/>
                  </a:lnTo>
                  <a:lnTo>
                    <a:pt x="572" y="1663"/>
                  </a:lnTo>
                  <a:lnTo>
                    <a:pt x="558" y="1678"/>
                  </a:lnTo>
                  <a:lnTo>
                    <a:pt x="554" y="1708"/>
                  </a:lnTo>
                  <a:lnTo>
                    <a:pt x="552" y="1722"/>
                  </a:lnTo>
                  <a:lnTo>
                    <a:pt x="550" y="1730"/>
                  </a:lnTo>
                  <a:lnTo>
                    <a:pt x="544" y="1739"/>
                  </a:lnTo>
                  <a:lnTo>
                    <a:pt x="533" y="1761"/>
                  </a:lnTo>
                  <a:lnTo>
                    <a:pt x="529" y="1757"/>
                  </a:lnTo>
                  <a:lnTo>
                    <a:pt x="524" y="1758"/>
                  </a:lnTo>
                  <a:lnTo>
                    <a:pt x="523" y="1764"/>
                  </a:lnTo>
                  <a:lnTo>
                    <a:pt x="510" y="1783"/>
                  </a:lnTo>
                  <a:lnTo>
                    <a:pt x="507" y="1783"/>
                  </a:lnTo>
                  <a:lnTo>
                    <a:pt x="502" y="1791"/>
                  </a:lnTo>
                  <a:lnTo>
                    <a:pt x="500" y="1803"/>
                  </a:lnTo>
                  <a:lnTo>
                    <a:pt x="497" y="1809"/>
                  </a:lnTo>
                  <a:lnTo>
                    <a:pt x="491" y="1808"/>
                  </a:lnTo>
                  <a:lnTo>
                    <a:pt x="488" y="1811"/>
                  </a:lnTo>
                  <a:lnTo>
                    <a:pt x="483" y="1807"/>
                  </a:lnTo>
                  <a:lnTo>
                    <a:pt x="469" y="1820"/>
                  </a:lnTo>
                  <a:lnTo>
                    <a:pt x="457" y="1824"/>
                  </a:lnTo>
                  <a:lnTo>
                    <a:pt x="443" y="1835"/>
                  </a:lnTo>
                  <a:lnTo>
                    <a:pt x="438" y="1834"/>
                  </a:lnTo>
                  <a:lnTo>
                    <a:pt x="418" y="1853"/>
                  </a:lnTo>
                  <a:lnTo>
                    <a:pt x="411" y="1868"/>
                  </a:lnTo>
                  <a:lnTo>
                    <a:pt x="404" y="1874"/>
                  </a:lnTo>
                  <a:lnTo>
                    <a:pt x="402" y="1881"/>
                  </a:lnTo>
                  <a:lnTo>
                    <a:pt x="400" y="1894"/>
                  </a:lnTo>
                  <a:lnTo>
                    <a:pt x="399" y="1895"/>
                  </a:lnTo>
                  <a:lnTo>
                    <a:pt x="412" y="1900"/>
                  </a:lnTo>
                  <a:lnTo>
                    <a:pt x="415" y="1905"/>
                  </a:lnTo>
                  <a:lnTo>
                    <a:pt x="406" y="1905"/>
                  </a:lnTo>
                  <a:lnTo>
                    <a:pt x="400" y="1898"/>
                  </a:lnTo>
                  <a:lnTo>
                    <a:pt x="393" y="1897"/>
                  </a:lnTo>
                  <a:lnTo>
                    <a:pt x="391" y="1901"/>
                  </a:lnTo>
                  <a:lnTo>
                    <a:pt x="388" y="1905"/>
                  </a:lnTo>
                  <a:lnTo>
                    <a:pt x="383" y="1902"/>
                  </a:lnTo>
                  <a:lnTo>
                    <a:pt x="378" y="1895"/>
                  </a:lnTo>
                  <a:lnTo>
                    <a:pt x="382" y="1890"/>
                  </a:lnTo>
                  <a:lnTo>
                    <a:pt x="382" y="1885"/>
                  </a:lnTo>
                  <a:lnTo>
                    <a:pt x="372" y="1888"/>
                  </a:lnTo>
                  <a:lnTo>
                    <a:pt x="364" y="1884"/>
                  </a:lnTo>
                  <a:lnTo>
                    <a:pt x="360" y="1885"/>
                  </a:lnTo>
                  <a:lnTo>
                    <a:pt x="355" y="1889"/>
                  </a:lnTo>
                  <a:lnTo>
                    <a:pt x="339" y="1895"/>
                  </a:lnTo>
                  <a:lnTo>
                    <a:pt x="316" y="1909"/>
                  </a:lnTo>
                  <a:lnTo>
                    <a:pt x="300" y="1924"/>
                  </a:lnTo>
                  <a:lnTo>
                    <a:pt x="295" y="1933"/>
                  </a:lnTo>
                  <a:lnTo>
                    <a:pt x="291" y="1935"/>
                  </a:lnTo>
                  <a:lnTo>
                    <a:pt x="290" y="1938"/>
                  </a:lnTo>
                  <a:lnTo>
                    <a:pt x="290" y="1946"/>
                  </a:lnTo>
                  <a:lnTo>
                    <a:pt x="278" y="1952"/>
                  </a:lnTo>
                  <a:lnTo>
                    <a:pt x="278" y="1958"/>
                  </a:lnTo>
                  <a:lnTo>
                    <a:pt x="273" y="1961"/>
                  </a:lnTo>
                  <a:lnTo>
                    <a:pt x="269" y="1958"/>
                  </a:lnTo>
                  <a:lnTo>
                    <a:pt x="266" y="1958"/>
                  </a:lnTo>
                  <a:lnTo>
                    <a:pt x="262" y="1962"/>
                  </a:lnTo>
                  <a:lnTo>
                    <a:pt x="255" y="1967"/>
                  </a:lnTo>
                  <a:lnTo>
                    <a:pt x="250" y="1967"/>
                  </a:lnTo>
                  <a:lnTo>
                    <a:pt x="244" y="1970"/>
                  </a:lnTo>
                  <a:lnTo>
                    <a:pt x="245" y="1972"/>
                  </a:lnTo>
                  <a:lnTo>
                    <a:pt x="249" y="1972"/>
                  </a:lnTo>
                  <a:lnTo>
                    <a:pt x="252" y="1981"/>
                  </a:lnTo>
                  <a:lnTo>
                    <a:pt x="251" y="1992"/>
                  </a:lnTo>
                  <a:lnTo>
                    <a:pt x="256" y="1992"/>
                  </a:lnTo>
                  <a:lnTo>
                    <a:pt x="261" y="1989"/>
                  </a:lnTo>
                  <a:lnTo>
                    <a:pt x="263" y="1983"/>
                  </a:lnTo>
                  <a:lnTo>
                    <a:pt x="261" y="1970"/>
                  </a:lnTo>
                  <a:lnTo>
                    <a:pt x="266" y="1972"/>
                  </a:lnTo>
                  <a:lnTo>
                    <a:pt x="271" y="1979"/>
                  </a:lnTo>
                  <a:lnTo>
                    <a:pt x="275" y="1984"/>
                  </a:lnTo>
                  <a:lnTo>
                    <a:pt x="291" y="1977"/>
                  </a:lnTo>
                  <a:lnTo>
                    <a:pt x="289" y="1959"/>
                  </a:lnTo>
                  <a:lnTo>
                    <a:pt x="290" y="1956"/>
                  </a:lnTo>
                  <a:lnTo>
                    <a:pt x="296" y="1962"/>
                  </a:lnTo>
                  <a:lnTo>
                    <a:pt x="297" y="1967"/>
                  </a:lnTo>
                  <a:lnTo>
                    <a:pt x="297" y="1973"/>
                  </a:lnTo>
                  <a:lnTo>
                    <a:pt x="303" y="1973"/>
                  </a:lnTo>
                  <a:lnTo>
                    <a:pt x="306" y="1975"/>
                  </a:lnTo>
                  <a:lnTo>
                    <a:pt x="312" y="1972"/>
                  </a:lnTo>
                  <a:lnTo>
                    <a:pt x="314" y="1968"/>
                  </a:lnTo>
                  <a:lnTo>
                    <a:pt x="318" y="1970"/>
                  </a:lnTo>
                  <a:lnTo>
                    <a:pt x="322" y="1968"/>
                  </a:lnTo>
                  <a:lnTo>
                    <a:pt x="324" y="1961"/>
                  </a:lnTo>
                  <a:lnTo>
                    <a:pt x="332" y="1953"/>
                  </a:lnTo>
                  <a:lnTo>
                    <a:pt x="334" y="1941"/>
                  </a:lnTo>
                  <a:lnTo>
                    <a:pt x="339" y="1928"/>
                  </a:lnTo>
                  <a:lnTo>
                    <a:pt x="345" y="1923"/>
                  </a:lnTo>
                  <a:lnTo>
                    <a:pt x="352" y="1922"/>
                  </a:lnTo>
                  <a:lnTo>
                    <a:pt x="354" y="1933"/>
                  </a:lnTo>
                  <a:lnTo>
                    <a:pt x="346" y="1941"/>
                  </a:lnTo>
                  <a:lnTo>
                    <a:pt x="350" y="1946"/>
                  </a:lnTo>
                  <a:lnTo>
                    <a:pt x="363" y="1942"/>
                  </a:lnTo>
                  <a:lnTo>
                    <a:pt x="377" y="1934"/>
                  </a:lnTo>
                  <a:lnTo>
                    <a:pt x="390" y="1936"/>
                  </a:lnTo>
                  <a:lnTo>
                    <a:pt x="389" y="1930"/>
                  </a:lnTo>
                  <a:lnTo>
                    <a:pt x="393" y="1929"/>
                  </a:lnTo>
                  <a:lnTo>
                    <a:pt x="394" y="1925"/>
                  </a:lnTo>
                  <a:lnTo>
                    <a:pt x="401" y="1931"/>
                  </a:lnTo>
                  <a:lnTo>
                    <a:pt x="406" y="1924"/>
                  </a:lnTo>
                  <a:lnTo>
                    <a:pt x="406" y="1920"/>
                  </a:lnTo>
                  <a:lnTo>
                    <a:pt x="411" y="1917"/>
                  </a:lnTo>
                  <a:lnTo>
                    <a:pt x="419" y="1916"/>
                  </a:lnTo>
                  <a:lnTo>
                    <a:pt x="423" y="1911"/>
                  </a:lnTo>
                  <a:lnTo>
                    <a:pt x="428" y="1907"/>
                  </a:lnTo>
                  <a:lnTo>
                    <a:pt x="434" y="1907"/>
                  </a:lnTo>
                  <a:lnTo>
                    <a:pt x="436" y="1902"/>
                  </a:lnTo>
                  <a:lnTo>
                    <a:pt x="444" y="1902"/>
                  </a:lnTo>
                  <a:lnTo>
                    <a:pt x="446" y="1909"/>
                  </a:lnTo>
                  <a:lnTo>
                    <a:pt x="446" y="1919"/>
                  </a:lnTo>
                  <a:lnTo>
                    <a:pt x="445" y="1928"/>
                  </a:lnTo>
                  <a:lnTo>
                    <a:pt x="446" y="1929"/>
                  </a:lnTo>
                  <a:lnTo>
                    <a:pt x="454" y="1911"/>
                  </a:lnTo>
                  <a:lnTo>
                    <a:pt x="457" y="1897"/>
                  </a:lnTo>
                  <a:lnTo>
                    <a:pt x="460" y="1898"/>
                  </a:lnTo>
                  <a:lnTo>
                    <a:pt x="463" y="1898"/>
                  </a:lnTo>
                  <a:lnTo>
                    <a:pt x="480" y="1896"/>
                  </a:lnTo>
                  <a:lnTo>
                    <a:pt x="491" y="1888"/>
                  </a:lnTo>
                  <a:lnTo>
                    <a:pt x="497" y="1888"/>
                  </a:lnTo>
                  <a:lnTo>
                    <a:pt x="500" y="1883"/>
                  </a:lnTo>
                  <a:lnTo>
                    <a:pt x="499" y="1873"/>
                  </a:lnTo>
                  <a:lnTo>
                    <a:pt x="500" y="1867"/>
                  </a:lnTo>
                  <a:lnTo>
                    <a:pt x="491" y="1864"/>
                  </a:lnTo>
                  <a:lnTo>
                    <a:pt x="483" y="1858"/>
                  </a:lnTo>
                  <a:lnTo>
                    <a:pt x="478" y="1850"/>
                  </a:lnTo>
                  <a:lnTo>
                    <a:pt x="476" y="1841"/>
                  </a:lnTo>
                  <a:lnTo>
                    <a:pt x="480" y="1841"/>
                  </a:lnTo>
                  <a:lnTo>
                    <a:pt x="484" y="1852"/>
                  </a:lnTo>
                  <a:lnTo>
                    <a:pt x="489" y="1858"/>
                  </a:lnTo>
                  <a:lnTo>
                    <a:pt x="499" y="1859"/>
                  </a:lnTo>
                  <a:lnTo>
                    <a:pt x="512" y="1846"/>
                  </a:lnTo>
                  <a:lnTo>
                    <a:pt x="523" y="1842"/>
                  </a:lnTo>
                  <a:lnTo>
                    <a:pt x="540" y="1842"/>
                  </a:lnTo>
                  <a:lnTo>
                    <a:pt x="544" y="1834"/>
                  </a:lnTo>
                  <a:lnTo>
                    <a:pt x="541" y="1833"/>
                  </a:lnTo>
                  <a:lnTo>
                    <a:pt x="532" y="1835"/>
                  </a:lnTo>
                  <a:lnTo>
                    <a:pt x="535" y="1830"/>
                  </a:lnTo>
                  <a:lnTo>
                    <a:pt x="547" y="1823"/>
                  </a:lnTo>
                  <a:lnTo>
                    <a:pt x="552" y="1828"/>
                  </a:lnTo>
                  <a:lnTo>
                    <a:pt x="561" y="1828"/>
                  </a:lnTo>
                  <a:lnTo>
                    <a:pt x="560" y="1816"/>
                  </a:lnTo>
                  <a:lnTo>
                    <a:pt x="561" y="1809"/>
                  </a:lnTo>
                  <a:lnTo>
                    <a:pt x="567" y="1807"/>
                  </a:lnTo>
                  <a:lnTo>
                    <a:pt x="578" y="1811"/>
                  </a:lnTo>
                  <a:lnTo>
                    <a:pt x="591" y="1800"/>
                  </a:lnTo>
                  <a:lnTo>
                    <a:pt x="593" y="1795"/>
                  </a:lnTo>
                  <a:lnTo>
                    <a:pt x="598" y="1796"/>
                  </a:lnTo>
                  <a:lnTo>
                    <a:pt x="600" y="1794"/>
                  </a:lnTo>
                  <a:lnTo>
                    <a:pt x="601" y="1789"/>
                  </a:lnTo>
                  <a:lnTo>
                    <a:pt x="606" y="1792"/>
                  </a:lnTo>
                  <a:lnTo>
                    <a:pt x="608" y="1789"/>
                  </a:lnTo>
                  <a:lnTo>
                    <a:pt x="615" y="1784"/>
                  </a:lnTo>
                  <a:lnTo>
                    <a:pt x="619" y="1777"/>
                  </a:lnTo>
                  <a:lnTo>
                    <a:pt x="621" y="1763"/>
                  </a:lnTo>
                  <a:lnTo>
                    <a:pt x="615" y="1764"/>
                  </a:lnTo>
                  <a:lnTo>
                    <a:pt x="612" y="1761"/>
                  </a:lnTo>
                  <a:lnTo>
                    <a:pt x="616" y="1755"/>
                  </a:lnTo>
                  <a:lnTo>
                    <a:pt x="633" y="1744"/>
                  </a:lnTo>
                  <a:lnTo>
                    <a:pt x="635" y="1747"/>
                  </a:lnTo>
                  <a:lnTo>
                    <a:pt x="639" y="1735"/>
                  </a:lnTo>
                  <a:lnTo>
                    <a:pt x="651" y="1735"/>
                  </a:lnTo>
                  <a:lnTo>
                    <a:pt x="652" y="1730"/>
                  </a:lnTo>
                  <a:lnTo>
                    <a:pt x="656" y="1725"/>
                  </a:lnTo>
                  <a:lnTo>
                    <a:pt x="657" y="1717"/>
                  </a:lnTo>
                  <a:lnTo>
                    <a:pt x="663" y="1718"/>
                  </a:lnTo>
                  <a:lnTo>
                    <a:pt x="672" y="1722"/>
                  </a:lnTo>
                  <a:lnTo>
                    <a:pt x="677" y="1711"/>
                  </a:lnTo>
                  <a:lnTo>
                    <a:pt x="680" y="1711"/>
                  </a:lnTo>
                  <a:lnTo>
                    <a:pt x="687" y="1706"/>
                  </a:lnTo>
                  <a:lnTo>
                    <a:pt x="691" y="1700"/>
                  </a:lnTo>
                  <a:lnTo>
                    <a:pt x="693" y="1695"/>
                  </a:lnTo>
                  <a:lnTo>
                    <a:pt x="705" y="1690"/>
                  </a:lnTo>
                  <a:lnTo>
                    <a:pt x="717" y="1687"/>
                  </a:lnTo>
                  <a:lnTo>
                    <a:pt x="724" y="1678"/>
                  </a:lnTo>
                  <a:lnTo>
                    <a:pt x="730" y="1681"/>
                  </a:lnTo>
                  <a:lnTo>
                    <a:pt x="740" y="1675"/>
                  </a:lnTo>
                  <a:lnTo>
                    <a:pt x="741" y="1666"/>
                  </a:lnTo>
                  <a:lnTo>
                    <a:pt x="734" y="1661"/>
                  </a:lnTo>
                  <a:lnTo>
                    <a:pt x="744" y="1656"/>
                  </a:lnTo>
                  <a:lnTo>
                    <a:pt x="744" y="1652"/>
                  </a:lnTo>
                  <a:lnTo>
                    <a:pt x="743" y="1647"/>
                  </a:lnTo>
                  <a:lnTo>
                    <a:pt x="744" y="1642"/>
                  </a:lnTo>
                  <a:lnTo>
                    <a:pt x="749" y="1641"/>
                  </a:lnTo>
                  <a:lnTo>
                    <a:pt x="756" y="1631"/>
                  </a:lnTo>
                  <a:lnTo>
                    <a:pt x="773" y="1626"/>
                  </a:lnTo>
                  <a:lnTo>
                    <a:pt x="779" y="1618"/>
                  </a:lnTo>
                  <a:lnTo>
                    <a:pt x="781" y="1611"/>
                  </a:lnTo>
                  <a:lnTo>
                    <a:pt x="781" y="1605"/>
                  </a:lnTo>
                  <a:lnTo>
                    <a:pt x="778" y="1600"/>
                  </a:lnTo>
                  <a:lnTo>
                    <a:pt x="763" y="1594"/>
                  </a:lnTo>
                  <a:lnTo>
                    <a:pt x="762" y="1589"/>
                  </a:lnTo>
                  <a:lnTo>
                    <a:pt x="752" y="1585"/>
                  </a:lnTo>
                  <a:lnTo>
                    <a:pt x="739" y="1590"/>
                  </a:lnTo>
                  <a:lnTo>
                    <a:pt x="734" y="1587"/>
                  </a:lnTo>
                  <a:lnTo>
                    <a:pt x="743" y="1557"/>
                  </a:lnTo>
                  <a:lnTo>
                    <a:pt x="743" y="1553"/>
                  </a:lnTo>
                  <a:lnTo>
                    <a:pt x="755" y="1551"/>
                  </a:lnTo>
                  <a:lnTo>
                    <a:pt x="762" y="1545"/>
                  </a:lnTo>
                  <a:lnTo>
                    <a:pt x="762" y="1539"/>
                  </a:lnTo>
                  <a:lnTo>
                    <a:pt x="767" y="1535"/>
                  </a:lnTo>
                  <a:lnTo>
                    <a:pt x="768" y="1528"/>
                  </a:lnTo>
                  <a:lnTo>
                    <a:pt x="766" y="1519"/>
                  </a:lnTo>
                  <a:lnTo>
                    <a:pt x="772" y="1523"/>
                  </a:lnTo>
                  <a:lnTo>
                    <a:pt x="774" y="1514"/>
                  </a:lnTo>
                  <a:lnTo>
                    <a:pt x="781" y="1513"/>
                  </a:lnTo>
                  <a:lnTo>
                    <a:pt x="781" y="1522"/>
                  </a:lnTo>
                  <a:lnTo>
                    <a:pt x="791" y="1519"/>
                  </a:lnTo>
                  <a:lnTo>
                    <a:pt x="798" y="1514"/>
                  </a:lnTo>
                  <a:lnTo>
                    <a:pt x="796" y="1507"/>
                  </a:lnTo>
                  <a:lnTo>
                    <a:pt x="788" y="1503"/>
                  </a:lnTo>
                  <a:lnTo>
                    <a:pt x="794" y="1501"/>
                  </a:lnTo>
                  <a:lnTo>
                    <a:pt x="810" y="1500"/>
                  </a:lnTo>
                  <a:lnTo>
                    <a:pt x="817" y="1487"/>
                  </a:lnTo>
                  <a:lnTo>
                    <a:pt x="818" y="1480"/>
                  </a:lnTo>
                  <a:lnTo>
                    <a:pt x="816" y="1474"/>
                  </a:lnTo>
                  <a:lnTo>
                    <a:pt x="795" y="1458"/>
                  </a:lnTo>
                  <a:lnTo>
                    <a:pt x="802" y="1456"/>
                  </a:lnTo>
                  <a:lnTo>
                    <a:pt x="809" y="1463"/>
                  </a:lnTo>
                  <a:lnTo>
                    <a:pt x="821" y="1463"/>
                  </a:lnTo>
                  <a:lnTo>
                    <a:pt x="838" y="1446"/>
                  </a:lnTo>
                  <a:lnTo>
                    <a:pt x="844" y="1426"/>
                  </a:lnTo>
                  <a:lnTo>
                    <a:pt x="863" y="1403"/>
                  </a:lnTo>
                  <a:lnTo>
                    <a:pt x="865" y="1390"/>
                  </a:lnTo>
                  <a:lnTo>
                    <a:pt x="898" y="1373"/>
                  </a:lnTo>
                  <a:lnTo>
                    <a:pt x="921" y="1350"/>
                  </a:lnTo>
                  <a:lnTo>
                    <a:pt x="921" y="1342"/>
                  </a:lnTo>
                  <a:lnTo>
                    <a:pt x="920" y="1334"/>
                  </a:lnTo>
                  <a:lnTo>
                    <a:pt x="921" y="1322"/>
                  </a:lnTo>
                  <a:lnTo>
                    <a:pt x="924" y="1313"/>
                  </a:lnTo>
                  <a:lnTo>
                    <a:pt x="931" y="1303"/>
                  </a:lnTo>
                  <a:lnTo>
                    <a:pt x="944" y="1267"/>
                  </a:lnTo>
                  <a:lnTo>
                    <a:pt x="945" y="1258"/>
                  </a:lnTo>
                  <a:lnTo>
                    <a:pt x="945" y="1250"/>
                  </a:lnTo>
                  <a:lnTo>
                    <a:pt x="948" y="1237"/>
                  </a:lnTo>
                  <a:lnTo>
                    <a:pt x="953" y="1241"/>
                  </a:lnTo>
                  <a:lnTo>
                    <a:pt x="954" y="1250"/>
                  </a:lnTo>
                  <a:lnTo>
                    <a:pt x="949" y="1290"/>
                  </a:lnTo>
                  <a:lnTo>
                    <a:pt x="944" y="1303"/>
                  </a:lnTo>
                  <a:lnTo>
                    <a:pt x="932" y="1324"/>
                  </a:lnTo>
                  <a:lnTo>
                    <a:pt x="929" y="1337"/>
                  </a:lnTo>
                  <a:lnTo>
                    <a:pt x="928" y="1348"/>
                  </a:lnTo>
                  <a:lnTo>
                    <a:pt x="934" y="1354"/>
                  </a:lnTo>
                  <a:lnTo>
                    <a:pt x="954" y="1353"/>
                  </a:lnTo>
                  <a:lnTo>
                    <a:pt x="972" y="1332"/>
                  </a:lnTo>
                  <a:lnTo>
                    <a:pt x="987" y="1325"/>
                  </a:lnTo>
                  <a:lnTo>
                    <a:pt x="996" y="1324"/>
                  </a:lnTo>
                  <a:lnTo>
                    <a:pt x="988" y="1334"/>
                  </a:lnTo>
                  <a:lnTo>
                    <a:pt x="981" y="1337"/>
                  </a:lnTo>
                  <a:lnTo>
                    <a:pt x="972" y="1345"/>
                  </a:lnTo>
                  <a:lnTo>
                    <a:pt x="967" y="1354"/>
                  </a:lnTo>
                  <a:lnTo>
                    <a:pt x="957" y="1359"/>
                  </a:lnTo>
                  <a:lnTo>
                    <a:pt x="959" y="1370"/>
                  </a:lnTo>
                  <a:lnTo>
                    <a:pt x="966" y="1376"/>
                  </a:lnTo>
                  <a:lnTo>
                    <a:pt x="990" y="1383"/>
                  </a:lnTo>
                  <a:lnTo>
                    <a:pt x="1011" y="1393"/>
                  </a:lnTo>
                  <a:lnTo>
                    <a:pt x="970" y="1386"/>
                  </a:lnTo>
                  <a:lnTo>
                    <a:pt x="953" y="1393"/>
                  </a:lnTo>
                  <a:lnTo>
                    <a:pt x="946" y="1391"/>
                  </a:lnTo>
                  <a:lnTo>
                    <a:pt x="939" y="1380"/>
                  </a:lnTo>
                  <a:lnTo>
                    <a:pt x="933" y="1381"/>
                  </a:lnTo>
                  <a:lnTo>
                    <a:pt x="926" y="1386"/>
                  </a:lnTo>
                  <a:lnTo>
                    <a:pt x="918" y="1395"/>
                  </a:lnTo>
                  <a:lnTo>
                    <a:pt x="890" y="1408"/>
                  </a:lnTo>
                  <a:lnTo>
                    <a:pt x="887" y="1415"/>
                  </a:lnTo>
                  <a:lnTo>
                    <a:pt x="889" y="1428"/>
                  </a:lnTo>
                  <a:lnTo>
                    <a:pt x="890" y="1443"/>
                  </a:lnTo>
                  <a:lnTo>
                    <a:pt x="888" y="1459"/>
                  </a:lnTo>
                  <a:lnTo>
                    <a:pt x="883" y="1468"/>
                  </a:lnTo>
                  <a:lnTo>
                    <a:pt x="876" y="1476"/>
                  </a:lnTo>
                  <a:lnTo>
                    <a:pt x="871" y="1487"/>
                  </a:lnTo>
                  <a:lnTo>
                    <a:pt x="870" y="1495"/>
                  </a:lnTo>
                  <a:lnTo>
                    <a:pt x="863" y="1506"/>
                  </a:lnTo>
                  <a:lnTo>
                    <a:pt x="862" y="1514"/>
                  </a:lnTo>
                  <a:lnTo>
                    <a:pt x="866" y="1520"/>
                  </a:lnTo>
                  <a:lnTo>
                    <a:pt x="878" y="1528"/>
                  </a:lnTo>
                  <a:lnTo>
                    <a:pt x="904" y="1512"/>
                  </a:lnTo>
                  <a:lnTo>
                    <a:pt x="907" y="1513"/>
                  </a:lnTo>
                  <a:lnTo>
                    <a:pt x="904" y="1524"/>
                  </a:lnTo>
                  <a:lnTo>
                    <a:pt x="899" y="1533"/>
                  </a:lnTo>
                  <a:lnTo>
                    <a:pt x="892" y="1537"/>
                  </a:lnTo>
                  <a:lnTo>
                    <a:pt x="887" y="1537"/>
                  </a:lnTo>
                  <a:lnTo>
                    <a:pt x="885" y="1542"/>
                  </a:lnTo>
                  <a:lnTo>
                    <a:pt x="889" y="1546"/>
                  </a:lnTo>
                  <a:lnTo>
                    <a:pt x="878" y="1542"/>
                  </a:lnTo>
                  <a:lnTo>
                    <a:pt x="874" y="1542"/>
                  </a:lnTo>
                  <a:lnTo>
                    <a:pt x="873" y="1545"/>
                  </a:lnTo>
                  <a:lnTo>
                    <a:pt x="871" y="1551"/>
                  </a:lnTo>
                  <a:lnTo>
                    <a:pt x="866" y="1545"/>
                  </a:lnTo>
                  <a:lnTo>
                    <a:pt x="862" y="1551"/>
                  </a:lnTo>
                  <a:lnTo>
                    <a:pt x="862" y="1557"/>
                  </a:lnTo>
                  <a:lnTo>
                    <a:pt x="857" y="1559"/>
                  </a:lnTo>
                  <a:lnTo>
                    <a:pt x="857" y="1567"/>
                  </a:lnTo>
                  <a:lnTo>
                    <a:pt x="865" y="1569"/>
                  </a:lnTo>
                  <a:lnTo>
                    <a:pt x="870" y="1575"/>
                  </a:lnTo>
                  <a:lnTo>
                    <a:pt x="879" y="1570"/>
                  </a:lnTo>
                  <a:lnTo>
                    <a:pt x="895" y="1569"/>
                  </a:lnTo>
                  <a:lnTo>
                    <a:pt x="895" y="1559"/>
                  </a:lnTo>
                  <a:lnTo>
                    <a:pt x="896" y="1558"/>
                  </a:lnTo>
                  <a:lnTo>
                    <a:pt x="905" y="1561"/>
                  </a:lnTo>
                  <a:lnTo>
                    <a:pt x="910" y="1565"/>
                  </a:lnTo>
                  <a:lnTo>
                    <a:pt x="921" y="1548"/>
                  </a:lnTo>
                  <a:lnTo>
                    <a:pt x="929" y="1537"/>
                  </a:lnTo>
                  <a:lnTo>
                    <a:pt x="935" y="1537"/>
                  </a:lnTo>
                  <a:lnTo>
                    <a:pt x="942" y="1534"/>
                  </a:lnTo>
                  <a:lnTo>
                    <a:pt x="942" y="1544"/>
                  </a:lnTo>
                  <a:lnTo>
                    <a:pt x="939" y="1556"/>
                  </a:lnTo>
                  <a:lnTo>
                    <a:pt x="951" y="1535"/>
                  </a:lnTo>
                  <a:lnTo>
                    <a:pt x="951" y="1525"/>
                  </a:lnTo>
                  <a:lnTo>
                    <a:pt x="964" y="1518"/>
                  </a:lnTo>
                  <a:lnTo>
                    <a:pt x="968" y="1522"/>
                  </a:lnTo>
                  <a:lnTo>
                    <a:pt x="972" y="1513"/>
                  </a:lnTo>
                  <a:lnTo>
                    <a:pt x="971" y="1503"/>
                  </a:lnTo>
                  <a:lnTo>
                    <a:pt x="971" y="1501"/>
                  </a:lnTo>
                  <a:lnTo>
                    <a:pt x="974" y="1494"/>
                  </a:lnTo>
                  <a:lnTo>
                    <a:pt x="977" y="1508"/>
                  </a:lnTo>
                  <a:lnTo>
                    <a:pt x="981" y="1519"/>
                  </a:lnTo>
                  <a:lnTo>
                    <a:pt x="983" y="1506"/>
                  </a:lnTo>
                  <a:lnTo>
                    <a:pt x="984" y="1494"/>
                  </a:lnTo>
                  <a:lnTo>
                    <a:pt x="989" y="1487"/>
                  </a:lnTo>
                  <a:lnTo>
                    <a:pt x="989" y="1479"/>
                  </a:lnTo>
                  <a:lnTo>
                    <a:pt x="993" y="1491"/>
                  </a:lnTo>
                  <a:lnTo>
                    <a:pt x="998" y="1489"/>
                  </a:lnTo>
                  <a:lnTo>
                    <a:pt x="1003" y="1489"/>
                  </a:lnTo>
                  <a:lnTo>
                    <a:pt x="1007" y="1492"/>
                  </a:lnTo>
                  <a:lnTo>
                    <a:pt x="1025" y="1494"/>
                  </a:lnTo>
                  <a:lnTo>
                    <a:pt x="1032" y="1487"/>
                  </a:lnTo>
                  <a:lnTo>
                    <a:pt x="1037" y="1487"/>
                  </a:lnTo>
                  <a:lnTo>
                    <a:pt x="1042" y="1474"/>
                  </a:lnTo>
                  <a:lnTo>
                    <a:pt x="1045" y="1474"/>
                  </a:lnTo>
                  <a:lnTo>
                    <a:pt x="1051" y="1472"/>
                  </a:lnTo>
                  <a:lnTo>
                    <a:pt x="1056" y="1464"/>
                  </a:lnTo>
                  <a:lnTo>
                    <a:pt x="1053" y="1463"/>
                  </a:lnTo>
                  <a:lnTo>
                    <a:pt x="1050" y="1461"/>
                  </a:lnTo>
                  <a:lnTo>
                    <a:pt x="1044" y="1461"/>
                  </a:lnTo>
                  <a:lnTo>
                    <a:pt x="1049" y="1451"/>
                  </a:lnTo>
                  <a:lnTo>
                    <a:pt x="1056" y="1442"/>
                  </a:lnTo>
                  <a:lnTo>
                    <a:pt x="1061" y="1442"/>
                  </a:lnTo>
                  <a:lnTo>
                    <a:pt x="1064" y="1433"/>
                  </a:lnTo>
                  <a:lnTo>
                    <a:pt x="1059" y="1425"/>
                  </a:lnTo>
                  <a:lnTo>
                    <a:pt x="1050" y="1434"/>
                  </a:lnTo>
                  <a:lnTo>
                    <a:pt x="1044" y="1434"/>
                  </a:lnTo>
                  <a:lnTo>
                    <a:pt x="1033" y="1437"/>
                  </a:lnTo>
                  <a:lnTo>
                    <a:pt x="1032" y="1430"/>
                  </a:lnTo>
                  <a:lnTo>
                    <a:pt x="1042" y="1426"/>
                  </a:lnTo>
                  <a:lnTo>
                    <a:pt x="1050" y="1419"/>
                  </a:lnTo>
                  <a:lnTo>
                    <a:pt x="1051" y="1411"/>
                  </a:lnTo>
                  <a:lnTo>
                    <a:pt x="1044" y="1415"/>
                  </a:lnTo>
                  <a:lnTo>
                    <a:pt x="1044" y="1409"/>
                  </a:lnTo>
                  <a:lnTo>
                    <a:pt x="1034" y="1412"/>
                  </a:lnTo>
                  <a:lnTo>
                    <a:pt x="1034" y="1404"/>
                  </a:lnTo>
                  <a:lnTo>
                    <a:pt x="1031" y="1403"/>
                  </a:lnTo>
                  <a:lnTo>
                    <a:pt x="1034" y="1397"/>
                  </a:lnTo>
                  <a:lnTo>
                    <a:pt x="1045" y="1393"/>
                  </a:lnTo>
                  <a:lnTo>
                    <a:pt x="1051" y="1383"/>
                  </a:lnTo>
                  <a:lnTo>
                    <a:pt x="1042" y="1381"/>
                  </a:lnTo>
                  <a:lnTo>
                    <a:pt x="1050" y="1370"/>
                  </a:lnTo>
                  <a:lnTo>
                    <a:pt x="1054" y="1368"/>
                  </a:lnTo>
                  <a:lnTo>
                    <a:pt x="1057" y="1375"/>
                  </a:lnTo>
                  <a:lnTo>
                    <a:pt x="1060" y="1374"/>
                  </a:lnTo>
                  <a:lnTo>
                    <a:pt x="1066" y="1363"/>
                  </a:lnTo>
                  <a:lnTo>
                    <a:pt x="1076" y="1352"/>
                  </a:lnTo>
                  <a:lnTo>
                    <a:pt x="1076" y="1362"/>
                  </a:lnTo>
                  <a:lnTo>
                    <a:pt x="1066" y="1379"/>
                  </a:lnTo>
                  <a:lnTo>
                    <a:pt x="1064" y="1389"/>
                  </a:lnTo>
                  <a:lnTo>
                    <a:pt x="1068" y="1393"/>
                  </a:lnTo>
                  <a:lnTo>
                    <a:pt x="1077" y="1393"/>
                  </a:lnTo>
                  <a:lnTo>
                    <a:pt x="1081" y="1389"/>
                  </a:lnTo>
                  <a:lnTo>
                    <a:pt x="1081" y="1373"/>
                  </a:lnTo>
                  <a:lnTo>
                    <a:pt x="1082" y="1363"/>
                  </a:lnTo>
                  <a:lnTo>
                    <a:pt x="1087" y="1376"/>
                  </a:lnTo>
                  <a:lnTo>
                    <a:pt x="1087" y="1384"/>
                  </a:lnTo>
                  <a:lnTo>
                    <a:pt x="1094" y="1385"/>
                  </a:lnTo>
                  <a:lnTo>
                    <a:pt x="1109" y="1383"/>
                  </a:lnTo>
                  <a:lnTo>
                    <a:pt x="1116" y="1384"/>
                  </a:lnTo>
                  <a:lnTo>
                    <a:pt x="1125" y="1381"/>
                  </a:lnTo>
                  <a:lnTo>
                    <a:pt x="1131" y="1372"/>
                  </a:lnTo>
                  <a:lnTo>
                    <a:pt x="1143" y="1367"/>
                  </a:lnTo>
                  <a:lnTo>
                    <a:pt x="1155" y="1367"/>
                  </a:lnTo>
                  <a:lnTo>
                    <a:pt x="1154" y="1370"/>
                  </a:lnTo>
                  <a:lnTo>
                    <a:pt x="1139" y="1373"/>
                  </a:lnTo>
                  <a:lnTo>
                    <a:pt x="1138" y="1380"/>
                  </a:lnTo>
                  <a:lnTo>
                    <a:pt x="1136" y="1390"/>
                  </a:lnTo>
                  <a:lnTo>
                    <a:pt x="1136" y="1397"/>
                  </a:lnTo>
                  <a:lnTo>
                    <a:pt x="1142" y="1398"/>
                  </a:lnTo>
                  <a:lnTo>
                    <a:pt x="1159" y="1392"/>
                  </a:lnTo>
                  <a:lnTo>
                    <a:pt x="1159" y="1398"/>
                  </a:lnTo>
                  <a:lnTo>
                    <a:pt x="1144" y="1407"/>
                  </a:lnTo>
                  <a:lnTo>
                    <a:pt x="1133" y="1412"/>
                  </a:lnTo>
                  <a:lnTo>
                    <a:pt x="1148" y="1413"/>
                  </a:lnTo>
                  <a:lnTo>
                    <a:pt x="1155" y="1406"/>
                  </a:lnTo>
                  <a:lnTo>
                    <a:pt x="1165" y="1401"/>
                  </a:lnTo>
                  <a:lnTo>
                    <a:pt x="1168" y="1402"/>
                  </a:lnTo>
                  <a:lnTo>
                    <a:pt x="1155" y="1419"/>
                  </a:lnTo>
                  <a:lnTo>
                    <a:pt x="1172" y="1414"/>
                  </a:lnTo>
                  <a:lnTo>
                    <a:pt x="1177" y="1418"/>
                  </a:lnTo>
                  <a:lnTo>
                    <a:pt x="1186" y="1417"/>
                  </a:lnTo>
                  <a:lnTo>
                    <a:pt x="1187" y="1419"/>
                  </a:lnTo>
                  <a:lnTo>
                    <a:pt x="1181" y="1431"/>
                  </a:lnTo>
                  <a:lnTo>
                    <a:pt x="1187" y="1434"/>
                  </a:lnTo>
                  <a:lnTo>
                    <a:pt x="1201" y="1450"/>
                  </a:lnTo>
                  <a:lnTo>
                    <a:pt x="1208" y="1453"/>
                  </a:lnTo>
                  <a:lnTo>
                    <a:pt x="1215" y="1452"/>
                  </a:lnTo>
                  <a:lnTo>
                    <a:pt x="1215" y="1448"/>
                  </a:lnTo>
                  <a:lnTo>
                    <a:pt x="1217" y="1446"/>
                  </a:lnTo>
                  <a:lnTo>
                    <a:pt x="1217" y="1441"/>
                  </a:lnTo>
                  <a:lnTo>
                    <a:pt x="1220" y="1437"/>
                  </a:lnTo>
                  <a:lnTo>
                    <a:pt x="1226" y="1437"/>
                  </a:lnTo>
                  <a:lnTo>
                    <a:pt x="1229" y="1441"/>
                  </a:lnTo>
                  <a:lnTo>
                    <a:pt x="1232" y="1447"/>
                  </a:lnTo>
                  <a:lnTo>
                    <a:pt x="1232" y="1456"/>
                  </a:lnTo>
                  <a:lnTo>
                    <a:pt x="1242" y="1461"/>
                  </a:lnTo>
                  <a:lnTo>
                    <a:pt x="1245" y="1467"/>
                  </a:lnTo>
                  <a:lnTo>
                    <a:pt x="1249" y="1469"/>
                  </a:lnTo>
                  <a:lnTo>
                    <a:pt x="1250" y="1464"/>
                  </a:lnTo>
                  <a:lnTo>
                    <a:pt x="1258" y="1469"/>
                  </a:lnTo>
                  <a:lnTo>
                    <a:pt x="1262" y="1468"/>
                  </a:lnTo>
                  <a:lnTo>
                    <a:pt x="1269" y="1472"/>
                  </a:lnTo>
                  <a:lnTo>
                    <a:pt x="1273" y="1479"/>
                  </a:lnTo>
                  <a:lnTo>
                    <a:pt x="1275" y="1483"/>
                  </a:lnTo>
                  <a:lnTo>
                    <a:pt x="1272" y="1486"/>
                  </a:lnTo>
                  <a:lnTo>
                    <a:pt x="1276" y="1487"/>
                  </a:lnTo>
                  <a:lnTo>
                    <a:pt x="1286" y="1490"/>
                  </a:lnTo>
                  <a:lnTo>
                    <a:pt x="1297" y="1485"/>
                  </a:lnTo>
                  <a:lnTo>
                    <a:pt x="1330" y="1484"/>
                  </a:lnTo>
                  <a:lnTo>
                    <a:pt x="1332" y="1478"/>
                  </a:lnTo>
                  <a:lnTo>
                    <a:pt x="1342" y="1483"/>
                  </a:lnTo>
                  <a:lnTo>
                    <a:pt x="1345" y="1478"/>
                  </a:lnTo>
                  <a:lnTo>
                    <a:pt x="1358" y="1480"/>
                  </a:lnTo>
                  <a:lnTo>
                    <a:pt x="1364" y="1486"/>
                  </a:lnTo>
                  <a:lnTo>
                    <a:pt x="1394" y="1492"/>
                  </a:lnTo>
                  <a:lnTo>
                    <a:pt x="1401" y="1492"/>
                  </a:lnTo>
                  <a:lnTo>
                    <a:pt x="1416" y="1486"/>
                  </a:lnTo>
                  <a:lnTo>
                    <a:pt x="1422" y="1490"/>
                  </a:lnTo>
                  <a:lnTo>
                    <a:pt x="1422" y="1494"/>
                  </a:lnTo>
                  <a:lnTo>
                    <a:pt x="1416" y="1496"/>
                  </a:lnTo>
                  <a:lnTo>
                    <a:pt x="1415" y="1500"/>
                  </a:lnTo>
                  <a:lnTo>
                    <a:pt x="1419" y="1502"/>
                  </a:lnTo>
                  <a:lnTo>
                    <a:pt x="1438" y="1511"/>
                  </a:lnTo>
                  <a:lnTo>
                    <a:pt x="1459" y="1515"/>
                  </a:lnTo>
                  <a:lnTo>
                    <a:pt x="1476" y="1518"/>
                  </a:lnTo>
                  <a:lnTo>
                    <a:pt x="1494" y="1509"/>
                  </a:lnTo>
                  <a:lnTo>
                    <a:pt x="1509" y="1492"/>
                  </a:lnTo>
                  <a:lnTo>
                    <a:pt x="1511" y="1484"/>
                  </a:lnTo>
                  <a:lnTo>
                    <a:pt x="1516" y="1480"/>
                  </a:lnTo>
                  <a:lnTo>
                    <a:pt x="1527" y="1495"/>
                  </a:lnTo>
                  <a:lnTo>
                    <a:pt x="1532" y="1500"/>
                  </a:lnTo>
                  <a:lnTo>
                    <a:pt x="1542" y="1503"/>
                  </a:lnTo>
                  <a:lnTo>
                    <a:pt x="1539" y="1504"/>
                  </a:lnTo>
                  <a:lnTo>
                    <a:pt x="1531" y="1511"/>
                  </a:lnTo>
                  <a:lnTo>
                    <a:pt x="1531" y="1518"/>
                  </a:lnTo>
                  <a:lnTo>
                    <a:pt x="1533" y="1524"/>
                  </a:lnTo>
                  <a:lnTo>
                    <a:pt x="1533" y="1531"/>
                  </a:lnTo>
                  <a:lnTo>
                    <a:pt x="1531" y="1535"/>
                  </a:lnTo>
                  <a:lnTo>
                    <a:pt x="1527" y="1530"/>
                  </a:lnTo>
                  <a:lnTo>
                    <a:pt x="1526" y="1512"/>
                  </a:lnTo>
                  <a:lnTo>
                    <a:pt x="1527" y="1506"/>
                  </a:lnTo>
                  <a:lnTo>
                    <a:pt x="1526" y="1500"/>
                  </a:lnTo>
                  <a:lnTo>
                    <a:pt x="1523" y="1492"/>
                  </a:lnTo>
                  <a:lnTo>
                    <a:pt x="1521" y="1491"/>
                  </a:lnTo>
                  <a:lnTo>
                    <a:pt x="1516" y="1496"/>
                  </a:lnTo>
                  <a:lnTo>
                    <a:pt x="1514" y="1501"/>
                  </a:lnTo>
                  <a:lnTo>
                    <a:pt x="1514" y="1514"/>
                  </a:lnTo>
                  <a:lnTo>
                    <a:pt x="1517" y="1518"/>
                  </a:lnTo>
                  <a:lnTo>
                    <a:pt x="1517" y="1523"/>
                  </a:lnTo>
                  <a:lnTo>
                    <a:pt x="1515" y="1528"/>
                  </a:lnTo>
                  <a:lnTo>
                    <a:pt x="1513" y="1531"/>
                  </a:lnTo>
                  <a:lnTo>
                    <a:pt x="1509" y="1533"/>
                  </a:lnTo>
                  <a:lnTo>
                    <a:pt x="1502" y="1540"/>
                  </a:lnTo>
                  <a:lnTo>
                    <a:pt x="1505" y="1544"/>
                  </a:lnTo>
                  <a:lnTo>
                    <a:pt x="1520" y="1548"/>
                  </a:lnTo>
                  <a:lnTo>
                    <a:pt x="1521" y="1551"/>
                  </a:lnTo>
                  <a:lnTo>
                    <a:pt x="1526" y="1555"/>
                  </a:lnTo>
                  <a:lnTo>
                    <a:pt x="1531" y="1555"/>
                  </a:lnTo>
                  <a:lnTo>
                    <a:pt x="1533" y="1556"/>
                  </a:lnTo>
                  <a:lnTo>
                    <a:pt x="1533" y="1558"/>
                  </a:lnTo>
                  <a:lnTo>
                    <a:pt x="1550" y="1565"/>
                  </a:lnTo>
                  <a:lnTo>
                    <a:pt x="1564" y="1580"/>
                  </a:lnTo>
                  <a:lnTo>
                    <a:pt x="1564" y="1575"/>
                  </a:lnTo>
                  <a:lnTo>
                    <a:pt x="1567" y="1572"/>
                  </a:lnTo>
                  <a:lnTo>
                    <a:pt x="1581" y="1573"/>
                  </a:lnTo>
                  <a:lnTo>
                    <a:pt x="1582" y="1570"/>
                  </a:lnTo>
                  <a:lnTo>
                    <a:pt x="1582" y="1561"/>
                  </a:lnTo>
                  <a:lnTo>
                    <a:pt x="1580" y="1552"/>
                  </a:lnTo>
                  <a:lnTo>
                    <a:pt x="1582" y="1551"/>
                  </a:lnTo>
                  <a:lnTo>
                    <a:pt x="1587" y="1553"/>
                  </a:lnTo>
                  <a:lnTo>
                    <a:pt x="1589" y="1548"/>
                  </a:lnTo>
                  <a:lnTo>
                    <a:pt x="1587" y="1545"/>
                  </a:lnTo>
                  <a:lnTo>
                    <a:pt x="1560" y="1512"/>
                  </a:lnTo>
                  <a:lnTo>
                    <a:pt x="1555" y="1501"/>
                  </a:lnTo>
                  <a:lnTo>
                    <a:pt x="1542" y="1489"/>
                  </a:lnTo>
                  <a:lnTo>
                    <a:pt x="1537" y="1484"/>
                  </a:lnTo>
                  <a:lnTo>
                    <a:pt x="1539" y="1484"/>
                  </a:lnTo>
                  <a:lnTo>
                    <a:pt x="1541" y="1478"/>
                  </a:lnTo>
                  <a:lnTo>
                    <a:pt x="1541" y="1457"/>
                  </a:lnTo>
                  <a:lnTo>
                    <a:pt x="1506" y="1457"/>
                  </a:lnTo>
                  <a:lnTo>
                    <a:pt x="1495" y="1472"/>
                  </a:lnTo>
                  <a:lnTo>
                    <a:pt x="1489" y="1470"/>
                  </a:lnTo>
                  <a:lnTo>
                    <a:pt x="1476" y="1459"/>
                  </a:lnTo>
                  <a:lnTo>
                    <a:pt x="1461" y="1470"/>
                  </a:lnTo>
                  <a:lnTo>
                    <a:pt x="1443" y="1458"/>
                  </a:lnTo>
                  <a:lnTo>
                    <a:pt x="1443" y="1423"/>
                  </a:lnTo>
                  <a:close/>
                </a:path>
              </a:pathLst>
            </a:custGeom>
            <a:grpFill/>
            <a:ln w="6350" cmpd="sng">
              <a:noFill/>
              <a:prstDash val="solid"/>
              <a:round/>
              <a:headEnd/>
              <a:tailEnd/>
            </a:ln>
          </p:spPr>
          <p:txBody>
            <a:bodyPr/>
            <a:lstStyle/>
            <a:p>
              <a:endParaRPr lang="en-US" dirty="0"/>
            </a:p>
          </p:txBody>
        </p:sp>
        <p:sp>
          <p:nvSpPr>
            <p:cNvPr id="327" name="Freeform 153">
              <a:extLst>
                <a:ext uri="{FF2B5EF4-FFF2-40B4-BE49-F238E27FC236}">
                  <a16:creationId xmlns:a16="http://schemas.microsoft.com/office/drawing/2014/main" id="{36658D81-5FF7-41C3-88B4-2E3240CF5F88}"/>
                </a:ext>
              </a:extLst>
            </p:cNvPr>
            <p:cNvSpPr>
              <a:spLocks noChangeAspect="1"/>
            </p:cNvSpPr>
            <p:nvPr/>
          </p:nvSpPr>
          <p:spPr bwMode="gray">
            <a:xfrm>
              <a:off x="6597458" y="1335468"/>
              <a:ext cx="186135" cy="191551"/>
            </a:xfrm>
            <a:custGeom>
              <a:avLst/>
              <a:gdLst/>
              <a:ahLst/>
              <a:cxnLst>
                <a:cxn ang="0">
                  <a:pos x="38" y="88"/>
                </a:cxn>
                <a:cxn ang="0">
                  <a:pos x="88" y="57"/>
                </a:cxn>
                <a:cxn ang="0">
                  <a:pos x="99" y="28"/>
                </a:cxn>
                <a:cxn ang="0">
                  <a:pos x="157" y="7"/>
                </a:cxn>
                <a:cxn ang="0">
                  <a:pos x="185" y="54"/>
                </a:cxn>
                <a:cxn ang="0">
                  <a:pos x="206" y="96"/>
                </a:cxn>
                <a:cxn ang="0">
                  <a:pos x="283" y="199"/>
                </a:cxn>
                <a:cxn ang="0">
                  <a:pos x="311" y="255"/>
                </a:cxn>
                <a:cxn ang="0">
                  <a:pos x="324" y="283"/>
                </a:cxn>
                <a:cxn ang="0">
                  <a:pos x="342" y="325"/>
                </a:cxn>
                <a:cxn ang="0">
                  <a:pos x="435" y="372"/>
                </a:cxn>
                <a:cxn ang="0">
                  <a:pos x="437" y="404"/>
                </a:cxn>
                <a:cxn ang="0">
                  <a:pos x="437" y="459"/>
                </a:cxn>
                <a:cxn ang="0">
                  <a:pos x="411" y="483"/>
                </a:cxn>
                <a:cxn ang="0">
                  <a:pos x="392" y="489"/>
                </a:cxn>
                <a:cxn ang="0">
                  <a:pos x="404" y="464"/>
                </a:cxn>
                <a:cxn ang="0">
                  <a:pos x="407" y="440"/>
                </a:cxn>
                <a:cxn ang="0">
                  <a:pos x="394" y="426"/>
                </a:cxn>
                <a:cxn ang="0">
                  <a:pos x="381" y="378"/>
                </a:cxn>
                <a:cxn ang="0">
                  <a:pos x="377" y="366"/>
                </a:cxn>
                <a:cxn ang="0">
                  <a:pos x="350" y="384"/>
                </a:cxn>
                <a:cxn ang="0">
                  <a:pos x="343" y="406"/>
                </a:cxn>
                <a:cxn ang="0">
                  <a:pos x="327" y="417"/>
                </a:cxn>
                <a:cxn ang="0">
                  <a:pos x="331" y="393"/>
                </a:cxn>
                <a:cxn ang="0">
                  <a:pos x="356" y="355"/>
                </a:cxn>
                <a:cxn ang="0">
                  <a:pos x="318" y="311"/>
                </a:cxn>
                <a:cxn ang="0">
                  <a:pos x="292" y="295"/>
                </a:cxn>
                <a:cxn ang="0">
                  <a:pos x="294" y="289"/>
                </a:cxn>
                <a:cxn ang="0">
                  <a:pos x="277" y="273"/>
                </a:cxn>
                <a:cxn ang="0">
                  <a:pos x="266" y="267"/>
                </a:cxn>
                <a:cxn ang="0">
                  <a:pos x="270" y="253"/>
                </a:cxn>
                <a:cxn ang="0">
                  <a:pos x="259" y="239"/>
                </a:cxn>
                <a:cxn ang="0">
                  <a:pos x="257" y="222"/>
                </a:cxn>
                <a:cxn ang="0">
                  <a:pos x="274" y="231"/>
                </a:cxn>
                <a:cxn ang="0">
                  <a:pos x="267" y="212"/>
                </a:cxn>
                <a:cxn ang="0">
                  <a:pos x="255" y="192"/>
                </a:cxn>
                <a:cxn ang="0">
                  <a:pos x="245" y="196"/>
                </a:cxn>
                <a:cxn ang="0">
                  <a:pos x="243" y="183"/>
                </a:cxn>
                <a:cxn ang="0">
                  <a:pos x="248" y="163"/>
                </a:cxn>
                <a:cxn ang="0">
                  <a:pos x="226" y="177"/>
                </a:cxn>
                <a:cxn ang="0">
                  <a:pos x="212" y="160"/>
                </a:cxn>
                <a:cxn ang="0">
                  <a:pos x="172" y="120"/>
                </a:cxn>
                <a:cxn ang="0">
                  <a:pos x="150" y="51"/>
                </a:cxn>
                <a:cxn ang="0">
                  <a:pos x="145" y="61"/>
                </a:cxn>
                <a:cxn ang="0">
                  <a:pos x="166" y="138"/>
                </a:cxn>
                <a:cxn ang="0">
                  <a:pos x="148" y="138"/>
                </a:cxn>
                <a:cxn ang="0">
                  <a:pos x="128" y="123"/>
                </a:cxn>
                <a:cxn ang="0">
                  <a:pos x="112" y="88"/>
                </a:cxn>
                <a:cxn ang="0">
                  <a:pos x="87" y="83"/>
                </a:cxn>
                <a:cxn ang="0">
                  <a:pos x="68" y="78"/>
                </a:cxn>
                <a:cxn ang="0">
                  <a:pos x="74" y="92"/>
                </a:cxn>
                <a:cxn ang="0">
                  <a:pos x="95" y="117"/>
                </a:cxn>
                <a:cxn ang="0">
                  <a:pos x="112" y="137"/>
                </a:cxn>
                <a:cxn ang="0">
                  <a:pos x="94" y="144"/>
                </a:cxn>
                <a:cxn ang="0">
                  <a:pos x="45" y="129"/>
                </a:cxn>
                <a:cxn ang="0">
                  <a:pos x="26" y="113"/>
                </a:cxn>
                <a:cxn ang="0">
                  <a:pos x="5" y="46"/>
                </a:cxn>
              </a:cxnLst>
              <a:rect l="0" t="0" r="r" b="b"/>
              <a:pathLst>
                <a:path w="442" h="490">
                  <a:moveTo>
                    <a:pt x="8" y="42"/>
                  </a:moveTo>
                  <a:lnTo>
                    <a:pt x="24" y="55"/>
                  </a:lnTo>
                  <a:lnTo>
                    <a:pt x="34" y="78"/>
                  </a:lnTo>
                  <a:lnTo>
                    <a:pt x="38" y="83"/>
                  </a:lnTo>
                  <a:lnTo>
                    <a:pt x="38" y="88"/>
                  </a:lnTo>
                  <a:lnTo>
                    <a:pt x="40" y="89"/>
                  </a:lnTo>
                  <a:lnTo>
                    <a:pt x="52" y="83"/>
                  </a:lnTo>
                  <a:lnTo>
                    <a:pt x="68" y="71"/>
                  </a:lnTo>
                  <a:lnTo>
                    <a:pt x="84" y="66"/>
                  </a:lnTo>
                  <a:lnTo>
                    <a:pt x="88" y="57"/>
                  </a:lnTo>
                  <a:lnTo>
                    <a:pt x="88" y="50"/>
                  </a:lnTo>
                  <a:lnTo>
                    <a:pt x="90" y="45"/>
                  </a:lnTo>
                  <a:lnTo>
                    <a:pt x="96" y="43"/>
                  </a:lnTo>
                  <a:lnTo>
                    <a:pt x="98" y="39"/>
                  </a:lnTo>
                  <a:lnTo>
                    <a:pt x="99" y="28"/>
                  </a:lnTo>
                  <a:lnTo>
                    <a:pt x="104" y="22"/>
                  </a:lnTo>
                  <a:lnTo>
                    <a:pt x="124" y="16"/>
                  </a:lnTo>
                  <a:lnTo>
                    <a:pt x="146" y="0"/>
                  </a:lnTo>
                  <a:lnTo>
                    <a:pt x="151" y="0"/>
                  </a:lnTo>
                  <a:lnTo>
                    <a:pt x="157" y="7"/>
                  </a:lnTo>
                  <a:lnTo>
                    <a:pt x="166" y="24"/>
                  </a:lnTo>
                  <a:lnTo>
                    <a:pt x="170" y="28"/>
                  </a:lnTo>
                  <a:lnTo>
                    <a:pt x="173" y="28"/>
                  </a:lnTo>
                  <a:lnTo>
                    <a:pt x="177" y="39"/>
                  </a:lnTo>
                  <a:lnTo>
                    <a:pt x="185" y="54"/>
                  </a:lnTo>
                  <a:lnTo>
                    <a:pt x="188" y="61"/>
                  </a:lnTo>
                  <a:lnTo>
                    <a:pt x="199" y="72"/>
                  </a:lnTo>
                  <a:lnTo>
                    <a:pt x="204" y="88"/>
                  </a:lnTo>
                  <a:lnTo>
                    <a:pt x="204" y="90"/>
                  </a:lnTo>
                  <a:lnTo>
                    <a:pt x="206" y="96"/>
                  </a:lnTo>
                  <a:lnTo>
                    <a:pt x="227" y="105"/>
                  </a:lnTo>
                  <a:lnTo>
                    <a:pt x="237" y="116"/>
                  </a:lnTo>
                  <a:lnTo>
                    <a:pt x="245" y="135"/>
                  </a:lnTo>
                  <a:lnTo>
                    <a:pt x="256" y="156"/>
                  </a:lnTo>
                  <a:lnTo>
                    <a:pt x="283" y="199"/>
                  </a:lnTo>
                  <a:lnTo>
                    <a:pt x="289" y="217"/>
                  </a:lnTo>
                  <a:lnTo>
                    <a:pt x="290" y="220"/>
                  </a:lnTo>
                  <a:lnTo>
                    <a:pt x="293" y="220"/>
                  </a:lnTo>
                  <a:lnTo>
                    <a:pt x="299" y="238"/>
                  </a:lnTo>
                  <a:lnTo>
                    <a:pt x="311" y="255"/>
                  </a:lnTo>
                  <a:lnTo>
                    <a:pt x="315" y="262"/>
                  </a:lnTo>
                  <a:lnTo>
                    <a:pt x="315" y="266"/>
                  </a:lnTo>
                  <a:lnTo>
                    <a:pt x="313" y="270"/>
                  </a:lnTo>
                  <a:lnTo>
                    <a:pt x="313" y="274"/>
                  </a:lnTo>
                  <a:lnTo>
                    <a:pt x="324" y="283"/>
                  </a:lnTo>
                  <a:lnTo>
                    <a:pt x="328" y="290"/>
                  </a:lnTo>
                  <a:lnTo>
                    <a:pt x="328" y="294"/>
                  </a:lnTo>
                  <a:lnTo>
                    <a:pt x="332" y="311"/>
                  </a:lnTo>
                  <a:lnTo>
                    <a:pt x="337" y="318"/>
                  </a:lnTo>
                  <a:lnTo>
                    <a:pt x="342" y="325"/>
                  </a:lnTo>
                  <a:lnTo>
                    <a:pt x="353" y="332"/>
                  </a:lnTo>
                  <a:lnTo>
                    <a:pt x="387" y="342"/>
                  </a:lnTo>
                  <a:lnTo>
                    <a:pt x="412" y="361"/>
                  </a:lnTo>
                  <a:lnTo>
                    <a:pt x="418" y="367"/>
                  </a:lnTo>
                  <a:lnTo>
                    <a:pt x="435" y="372"/>
                  </a:lnTo>
                  <a:lnTo>
                    <a:pt x="438" y="376"/>
                  </a:lnTo>
                  <a:lnTo>
                    <a:pt x="442" y="382"/>
                  </a:lnTo>
                  <a:lnTo>
                    <a:pt x="442" y="384"/>
                  </a:lnTo>
                  <a:lnTo>
                    <a:pt x="439" y="389"/>
                  </a:lnTo>
                  <a:lnTo>
                    <a:pt x="437" y="404"/>
                  </a:lnTo>
                  <a:lnTo>
                    <a:pt x="437" y="429"/>
                  </a:lnTo>
                  <a:lnTo>
                    <a:pt x="440" y="445"/>
                  </a:lnTo>
                  <a:lnTo>
                    <a:pt x="440" y="450"/>
                  </a:lnTo>
                  <a:lnTo>
                    <a:pt x="439" y="456"/>
                  </a:lnTo>
                  <a:lnTo>
                    <a:pt x="437" y="459"/>
                  </a:lnTo>
                  <a:lnTo>
                    <a:pt x="435" y="466"/>
                  </a:lnTo>
                  <a:lnTo>
                    <a:pt x="427" y="465"/>
                  </a:lnTo>
                  <a:lnTo>
                    <a:pt x="421" y="473"/>
                  </a:lnTo>
                  <a:lnTo>
                    <a:pt x="415" y="481"/>
                  </a:lnTo>
                  <a:lnTo>
                    <a:pt x="411" y="483"/>
                  </a:lnTo>
                  <a:lnTo>
                    <a:pt x="406" y="483"/>
                  </a:lnTo>
                  <a:lnTo>
                    <a:pt x="401" y="488"/>
                  </a:lnTo>
                  <a:lnTo>
                    <a:pt x="398" y="481"/>
                  </a:lnTo>
                  <a:lnTo>
                    <a:pt x="396" y="490"/>
                  </a:lnTo>
                  <a:lnTo>
                    <a:pt x="392" y="489"/>
                  </a:lnTo>
                  <a:lnTo>
                    <a:pt x="390" y="481"/>
                  </a:lnTo>
                  <a:lnTo>
                    <a:pt x="390" y="468"/>
                  </a:lnTo>
                  <a:lnTo>
                    <a:pt x="396" y="465"/>
                  </a:lnTo>
                  <a:lnTo>
                    <a:pt x="400" y="467"/>
                  </a:lnTo>
                  <a:lnTo>
                    <a:pt x="404" y="464"/>
                  </a:lnTo>
                  <a:lnTo>
                    <a:pt x="406" y="465"/>
                  </a:lnTo>
                  <a:lnTo>
                    <a:pt x="407" y="460"/>
                  </a:lnTo>
                  <a:lnTo>
                    <a:pt x="412" y="459"/>
                  </a:lnTo>
                  <a:lnTo>
                    <a:pt x="410" y="453"/>
                  </a:lnTo>
                  <a:lnTo>
                    <a:pt x="407" y="440"/>
                  </a:lnTo>
                  <a:lnTo>
                    <a:pt x="404" y="438"/>
                  </a:lnTo>
                  <a:lnTo>
                    <a:pt x="400" y="442"/>
                  </a:lnTo>
                  <a:lnTo>
                    <a:pt x="396" y="442"/>
                  </a:lnTo>
                  <a:lnTo>
                    <a:pt x="395" y="440"/>
                  </a:lnTo>
                  <a:lnTo>
                    <a:pt x="394" y="426"/>
                  </a:lnTo>
                  <a:lnTo>
                    <a:pt x="395" y="418"/>
                  </a:lnTo>
                  <a:lnTo>
                    <a:pt x="393" y="414"/>
                  </a:lnTo>
                  <a:lnTo>
                    <a:pt x="392" y="403"/>
                  </a:lnTo>
                  <a:lnTo>
                    <a:pt x="384" y="389"/>
                  </a:lnTo>
                  <a:lnTo>
                    <a:pt x="381" y="378"/>
                  </a:lnTo>
                  <a:lnTo>
                    <a:pt x="379" y="383"/>
                  </a:lnTo>
                  <a:lnTo>
                    <a:pt x="381" y="376"/>
                  </a:lnTo>
                  <a:lnTo>
                    <a:pt x="383" y="370"/>
                  </a:lnTo>
                  <a:lnTo>
                    <a:pt x="381" y="365"/>
                  </a:lnTo>
                  <a:lnTo>
                    <a:pt x="377" y="366"/>
                  </a:lnTo>
                  <a:lnTo>
                    <a:pt x="370" y="375"/>
                  </a:lnTo>
                  <a:lnTo>
                    <a:pt x="366" y="378"/>
                  </a:lnTo>
                  <a:lnTo>
                    <a:pt x="362" y="384"/>
                  </a:lnTo>
                  <a:lnTo>
                    <a:pt x="355" y="381"/>
                  </a:lnTo>
                  <a:lnTo>
                    <a:pt x="350" y="384"/>
                  </a:lnTo>
                  <a:lnTo>
                    <a:pt x="345" y="387"/>
                  </a:lnTo>
                  <a:lnTo>
                    <a:pt x="346" y="392"/>
                  </a:lnTo>
                  <a:lnTo>
                    <a:pt x="344" y="399"/>
                  </a:lnTo>
                  <a:lnTo>
                    <a:pt x="343" y="401"/>
                  </a:lnTo>
                  <a:lnTo>
                    <a:pt x="343" y="406"/>
                  </a:lnTo>
                  <a:lnTo>
                    <a:pt x="338" y="411"/>
                  </a:lnTo>
                  <a:lnTo>
                    <a:pt x="335" y="410"/>
                  </a:lnTo>
                  <a:lnTo>
                    <a:pt x="335" y="416"/>
                  </a:lnTo>
                  <a:lnTo>
                    <a:pt x="331" y="421"/>
                  </a:lnTo>
                  <a:lnTo>
                    <a:pt x="327" y="417"/>
                  </a:lnTo>
                  <a:lnTo>
                    <a:pt x="322" y="411"/>
                  </a:lnTo>
                  <a:lnTo>
                    <a:pt x="320" y="403"/>
                  </a:lnTo>
                  <a:lnTo>
                    <a:pt x="321" y="399"/>
                  </a:lnTo>
                  <a:lnTo>
                    <a:pt x="326" y="398"/>
                  </a:lnTo>
                  <a:lnTo>
                    <a:pt x="331" y="393"/>
                  </a:lnTo>
                  <a:lnTo>
                    <a:pt x="335" y="377"/>
                  </a:lnTo>
                  <a:lnTo>
                    <a:pt x="335" y="364"/>
                  </a:lnTo>
                  <a:lnTo>
                    <a:pt x="340" y="360"/>
                  </a:lnTo>
                  <a:lnTo>
                    <a:pt x="356" y="357"/>
                  </a:lnTo>
                  <a:lnTo>
                    <a:pt x="356" y="355"/>
                  </a:lnTo>
                  <a:lnTo>
                    <a:pt x="339" y="349"/>
                  </a:lnTo>
                  <a:lnTo>
                    <a:pt x="333" y="342"/>
                  </a:lnTo>
                  <a:lnTo>
                    <a:pt x="324" y="338"/>
                  </a:lnTo>
                  <a:lnTo>
                    <a:pt x="318" y="328"/>
                  </a:lnTo>
                  <a:lnTo>
                    <a:pt x="318" y="311"/>
                  </a:lnTo>
                  <a:lnTo>
                    <a:pt x="309" y="309"/>
                  </a:lnTo>
                  <a:lnTo>
                    <a:pt x="306" y="305"/>
                  </a:lnTo>
                  <a:lnTo>
                    <a:pt x="306" y="300"/>
                  </a:lnTo>
                  <a:lnTo>
                    <a:pt x="304" y="298"/>
                  </a:lnTo>
                  <a:lnTo>
                    <a:pt x="292" y="295"/>
                  </a:lnTo>
                  <a:lnTo>
                    <a:pt x="288" y="292"/>
                  </a:lnTo>
                  <a:lnTo>
                    <a:pt x="281" y="279"/>
                  </a:lnTo>
                  <a:lnTo>
                    <a:pt x="279" y="274"/>
                  </a:lnTo>
                  <a:lnTo>
                    <a:pt x="294" y="287"/>
                  </a:lnTo>
                  <a:lnTo>
                    <a:pt x="294" y="289"/>
                  </a:lnTo>
                  <a:lnTo>
                    <a:pt x="290" y="278"/>
                  </a:lnTo>
                  <a:lnTo>
                    <a:pt x="290" y="270"/>
                  </a:lnTo>
                  <a:lnTo>
                    <a:pt x="285" y="270"/>
                  </a:lnTo>
                  <a:lnTo>
                    <a:pt x="282" y="273"/>
                  </a:lnTo>
                  <a:lnTo>
                    <a:pt x="277" y="273"/>
                  </a:lnTo>
                  <a:lnTo>
                    <a:pt x="272" y="270"/>
                  </a:lnTo>
                  <a:lnTo>
                    <a:pt x="272" y="266"/>
                  </a:lnTo>
                  <a:lnTo>
                    <a:pt x="271" y="265"/>
                  </a:lnTo>
                  <a:lnTo>
                    <a:pt x="267" y="265"/>
                  </a:lnTo>
                  <a:lnTo>
                    <a:pt x="266" y="267"/>
                  </a:lnTo>
                  <a:lnTo>
                    <a:pt x="261" y="270"/>
                  </a:lnTo>
                  <a:lnTo>
                    <a:pt x="255" y="262"/>
                  </a:lnTo>
                  <a:lnTo>
                    <a:pt x="254" y="259"/>
                  </a:lnTo>
                  <a:lnTo>
                    <a:pt x="255" y="254"/>
                  </a:lnTo>
                  <a:lnTo>
                    <a:pt x="270" y="253"/>
                  </a:lnTo>
                  <a:lnTo>
                    <a:pt x="272" y="246"/>
                  </a:lnTo>
                  <a:lnTo>
                    <a:pt x="261" y="248"/>
                  </a:lnTo>
                  <a:lnTo>
                    <a:pt x="256" y="244"/>
                  </a:lnTo>
                  <a:lnTo>
                    <a:pt x="256" y="242"/>
                  </a:lnTo>
                  <a:lnTo>
                    <a:pt x="259" y="239"/>
                  </a:lnTo>
                  <a:lnTo>
                    <a:pt x="257" y="237"/>
                  </a:lnTo>
                  <a:lnTo>
                    <a:pt x="254" y="235"/>
                  </a:lnTo>
                  <a:lnTo>
                    <a:pt x="254" y="228"/>
                  </a:lnTo>
                  <a:lnTo>
                    <a:pt x="259" y="226"/>
                  </a:lnTo>
                  <a:lnTo>
                    <a:pt x="257" y="222"/>
                  </a:lnTo>
                  <a:lnTo>
                    <a:pt x="248" y="226"/>
                  </a:lnTo>
                  <a:lnTo>
                    <a:pt x="245" y="222"/>
                  </a:lnTo>
                  <a:lnTo>
                    <a:pt x="248" y="212"/>
                  </a:lnTo>
                  <a:lnTo>
                    <a:pt x="270" y="223"/>
                  </a:lnTo>
                  <a:lnTo>
                    <a:pt x="274" y="231"/>
                  </a:lnTo>
                  <a:lnTo>
                    <a:pt x="279" y="232"/>
                  </a:lnTo>
                  <a:lnTo>
                    <a:pt x="277" y="232"/>
                  </a:lnTo>
                  <a:lnTo>
                    <a:pt x="272" y="224"/>
                  </a:lnTo>
                  <a:lnTo>
                    <a:pt x="271" y="215"/>
                  </a:lnTo>
                  <a:lnTo>
                    <a:pt x="267" y="212"/>
                  </a:lnTo>
                  <a:lnTo>
                    <a:pt x="267" y="216"/>
                  </a:lnTo>
                  <a:lnTo>
                    <a:pt x="262" y="212"/>
                  </a:lnTo>
                  <a:lnTo>
                    <a:pt x="254" y="203"/>
                  </a:lnTo>
                  <a:lnTo>
                    <a:pt x="252" y="196"/>
                  </a:lnTo>
                  <a:lnTo>
                    <a:pt x="255" y="192"/>
                  </a:lnTo>
                  <a:lnTo>
                    <a:pt x="266" y="194"/>
                  </a:lnTo>
                  <a:lnTo>
                    <a:pt x="270" y="193"/>
                  </a:lnTo>
                  <a:lnTo>
                    <a:pt x="263" y="190"/>
                  </a:lnTo>
                  <a:lnTo>
                    <a:pt x="246" y="189"/>
                  </a:lnTo>
                  <a:lnTo>
                    <a:pt x="245" y="196"/>
                  </a:lnTo>
                  <a:lnTo>
                    <a:pt x="241" y="201"/>
                  </a:lnTo>
                  <a:lnTo>
                    <a:pt x="239" y="198"/>
                  </a:lnTo>
                  <a:lnTo>
                    <a:pt x="235" y="189"/>
                  </a:lnTo>
                  <a:lnTo>
                    <a:pt x="237" y="184"/>
                  </a:lnTo>
                  <a:lnTo>
                    <a:pt x="243" y="183"/>
                  </a:lnTo>
                  <a:lnTo>
                    <a:pt x="252" y="176"/>
                  </a:lnTo>
                  <a:lnTo>
                    <a:pt x="251" y="172"/>
                  </a:lnTo>
                  <a:lnTo>
                    <a:pt x="241" y="178"/>
                  </a:lnTo>
                  <a:lnTo>
                    <a:pt x="241" y="174"/>
                  </a:lnTo>
                  <a:lnTo>
                    <a:pt x="248" y="163"/>
                  </a:lnTo>
                  <a:lnTo>
                    <a:pt x="241" y="163"/>
                  </a:lnTo>
                  <a:lnTo>
                    <a:pt x="238" y="167"/>
                  </a:lnTo>
                  <a:lnTo>
                    <a:pt x="235" y="174"/>
                  </a:lnTo>
                  <a:lnTo>
                    <a:pt x="231" y="181"/>
                  </a:lnTo>
                  <a:lnTo>
                    <a:pt x="226" y="177"/>
                  </a:lnTo>
                  <a:lnTo>
                    <a:pt x="222" y="166"/>
                  </a:lnTo>
                  <a:lnTo>
                    <a:pt x="222" y="160"/>
                  </a:lnTo>
                  <a:lnTo>
                    <a:pt x="218" y="156"/>
                  </a:lnTo>
                  <a:lnTo>
                    <a:pt x="216" y="156"/>
                  </a:lnTo>
                  <a:lnTo>
                    <a:pt x="212" y="160"/>
                  </a:lnTo>
                  <a:lnTo>
                    <a:pt x="207" y="155"/>
                  </a:lnTo>
                  <a:lnTo>
                    <a:pt x="195" y="144"/>
                  </a:lnTo>
                  <a:lnTo>
                    <a:pt x="183" y="142"/>
                  </a:lnTo>
                  <a:lnTo>
                    <a:pt x="177" y="126"/>
                  </a:lnTo>
                  <a:lnTo>
                    <a:pt x="172" y="120"/>
                  </a:lnTo>
                  <a:lnTo>
                    <a:pt x="174" y="113"/>
                  </a:lnTo>
                  <a:lnTo>
                    <a:pt x="172" y="101"/>
                  </a:lnTo>
                  <a:lnTo>
                    <a:pt x="167" y="104"/>
                  </a:lnTo>
                  <a:lnTo>
                    <a:pt x="157" y="67"/>
                  </a:lnTo>
                  <a:lnTo>
                    <a:pt x="150" y="51"/>
                  </a:lnTo>
                  <a:lnTo>
                    <a:pt x="149" y="39"/>
                  </a:lnTo>
                  <a:lnTo>
                    <a:pt x="144" y="48"/>
                  </a:lnTo>
                  <a:lnTo>
                    <a:pt x="150" y="61"/>
                  </a:lnTo>
                  <a:lnTo>
                    <a:pt x="149" y="65"/>
                  </a:lnTo>
                  <a:lnTo>
                    <a:pt x="145" y="61"/>
                  </a:lnTo>
                  <a:lnTo>
                    <a:pt x="150" y="78"/>
                  </a:lnTo>
                  <a:lnTo>
                    <a:pt x="150" y="83"/>
                  </a:lnTo>
                  <a:lnTo>
                    <a:pt x="157" y="102"/>
                  </a:lnTo>
                  <a:lnTo>
                    <a:pt x="161" y="122"/>
                  </a:lnTo>
                  <a:lnTo>
                    <a:pt x="166" y="138"/>
                  </a:lnTo>
                  <a:lnTo>
                    <a:pt x="167" y="144"/>
                  </a:lnTo>
                  <a:lnTo>
                    <a:pt x="162" y="155"/>
                  </a:lnTo>
                  <a:lnTo>
                    <a:pt x="160" y="160"/>
                  </a:lnTo>
                  <a:lnTo>
                    <a:pt x="151" y="157"/>
                  </a:lnTo>
                  <a:lnTo>
                    <a:pt x="148" y="138"/>
                  </a:lnTo>
                  <a:lnTo>
                    <a:pt x="143" y="132"/>
                  </a:lnTo>
                  <a:lnTo>
                    <a:pt x="141" y="142"/>
                  </a:lnTo>
                  <a:lnTo>
                    <a:pt x="124" y="142"/>
                  </a:lnTo>
                  <a:lnTo>
                    <a:pt x="124" y="123"/>
                  </a:lnTo>
                  <a:lnTo>
                    <a:pt x="128" y="123"/>
                  </a:lnTo>
                  <a:lnTo>
                    <a:pt x="122" y="118"/>
                  </a:lnTo>
                  <a:lnTo>
                    <a:pt x="116" y="106"/>
                  </a:lnTo>
                  <a:lnTo>
                    <a:pt x="116" y="96"/>
                  </a:lnTo>
                  <a:lnTo>
                    <a:pt x="118" y="94"/>
                  </a:lnTo>
                  <a:lnTo>
                    <a:pt x="112" y="88"/>
                  </a:lnTo>
                  <a:lnTo>
                    <a:pt x="110" y="88"/>
                  </a:lnTo>
                  <a:lnTo>
                    <a:pt x="107" y="101"/>
                  </a:lnTo>
                  <a:lnTo>
                    <a:pt x="102" y="104"/>
                  </a:lnTo>
                  <a:lnTo>
                    <a:pt x="95" y="96"/>
                  </a:lnTo>
                  <a:lnTo>
                    <a:pt x="87" y="83"/>
                  </a:lnTo>
                  <a:lnTo>
                    <a:pt x="83" y="82"/>
                  </a:lnTo>
                  <a:lnTo>
                    <a:pt x="83" y="87"/>
                  </a:lnTo>
                  <a:lnTo>
                    <a:pt x="82" y="89"/>
                  </a:lnTo>
                  <a:lnTo>
                    <a:pt x="74" y="84"/>
                  </a:lnTo>
                  <a:lnTo>
                    <a:pt x="68" y="78"/>
                  </a:lnTo>
                  <a:lnTo>
                    <a:pt x="72" y="84"/>
                  </a:lnTo>
                  <a:lnTo>
                    <a:pt x="69" y="89"/>
                  </a:lnTo>
                  <a:lnTo>
                    <a:pt x="65" y="89"/>
                  </a:lnTo>
                  <a:lnTo>
                    <a:pt x="63" y="92"/>
                  </a:lnTo>
                  <a:lnTo>
                    <a:pt x="74" y="92"/>
                  </a:lnTo>
                  <a:lnTo>
                    <a:pt x="83" y="98"/>
                  </a:lnTo>
                  <a:lnTo>
                    <a:pt x="85" y="102"/>
                  </a:lnTo>
                  <a:lnTo>
                    <a:pt x="84" y="104"/>
                  </a:lnTo>
                  <a:lnTo>
                    <a:pt x="95" y="111"/>
                  </a:lnTo>
                  <a:lnTo>
                    <a:pt x="95" y="117"/>
                  </a:lnTo>
                  <a:lnTo>
                    <a:pt x="98" y="118"/>
                  </a:lnTo>
                  <a:lnTo>
                    <a:pt x="100" y="117"/>
                  </a:lnTo>
                  <a:lnTo>
                    <a:pt x="104" y="117"/>
                  </a:lnTo>
                  <a:lnTo>
                    <a:pt x="112" y="131"/>
                  </a:lnTo>
                  <a:lnTo>
                    <a:pt x="112" y="137"/>
                  </a:lnTo>
                  <a:lnTo>
                    <a:pt x="111" y="144"/>
                  </a:lnTo>
                  <a:lnTo>
                    <a:pt x="105" y="148"/>
                  </a:lnTo>
                  <a:lnTo>
                    <a:pt x="95" y="150"/>
                  </a:lnTo>
                  <a:lnTo>
                    <a:pt x="93" y="143"/>
                  </a:lnTo>
                  <a:lnTo>
                    <a:pt x="94" y="144"/>
                  </a:lnTo>
                  <a:lnTo>
                    <a:pt x="93" y="154"/>
                  </a:lnTo>
                  <a:lnTo>
                    <a:pt x="83" y="156"/>
                  </a:lnTo>
                  <a:lnTo>
                    <a:pt x="65" y="140"/>
                  </a:lnTo>
                  <a:lnTo>
                    <a:pt x="51" y="137"/>
                  </a:lnTo>
                  <a:lnTo>
                    <a:pt x="45" y="129"/>
                  </a:lnTo>
                  <a:lnTo>
                    <a:pt x="39" y="126"/>
                  </a:lnTo>
                  <a:lnTo>
                    <a:pt x="32" y="123"/>
                  </a:lnTo>
                  <a:lnTo>
                    <a:pt x="37" y="111"/>
                  </a:lnTo>
                  <a:lnTo>
                    <a:pt x="32" y="110"/>
                  </a:lnTo>
                  <a:lnTo>
                    <a:pt x="26" y="113"/>
                  </a:lnTo>
                  <a:lnTo>
                    <a:pt x="17" y="102"/>
                  </a:lnTo>
                  <a:lnTo>
                    <a:pt x="1" y="79"/>
                  </a:lnTo>
                  <a:lnTo>
                    <a:pt x="0" y="71"/>
                  </a:lnTo>
                  <a:lnTo>
                    <a:pt x="2" y="63"/>
                  </a:lnTo>
                  <a:lnTo>
                    <a:pt x="5" y="46"/>
                  </a:lnTo>
                  <a:lnTo>
                    <a:pt x="8" y="42"/>
                  </a:lnTo>
                  <a:close/>
                </a:path>
              </a:pathLst>
            </a:custGeom>
            <a:grpFill/>
            <a:ln w="6350" cmpd="sng">
              <a:noFill/>
              <a:prstDash val="solid"/>
              <a:round/>
              <a:headEnd/>
              <a:tailEnd/>
            </a:ln>
          </p:spPr>
          <p:txBody>
            <a:bodyPr/>
            <a:lstStyle/>
            <a:p>
              <a:endParaRPr lang="en-US" dirty="0"/>
            </a:p>
          </p:txBody>
        </p:sp>
      </p:grpSp>
      <p:sp>
        <p:nvSpPr>
          <p:cNvPr id="44" name="Rectangle 43">
            <a:extLst>
              <a:ext uri="{FF2B5EF4-FFF2-40B4-BE49-F238E27FC236}">
                <a16:creationId xmlns:a16="http://schemas.microsoft.com/office/drawing/2014/main" id="{2033EFBF-7D59-492E-8374-D2762D67A0B0}"/>
              </a:ext>
            </a:extLst>
          </p:cNvPr>
          <p:cNvSpPr/>
          <p:nvPr/>
        </p:nvSpPr>
        <p:spPr>
          <a:xfrm>
            <a:off x="2930332" y="4924288"/>
            <a:ext cx="2491411" cy="886703"/>
          </a:xfrm>
          <a:prstGeom prst="rect">
            <a:avLst/>
          </a:prstGeom>
          <a:solidFill>
            <a:schemeClr val="bg1">
              <a:alpha val="30000"/>
            </a:schemeClr>
          </a:solidFill>
          <a:ln>
            <a:solidFill>
              <a:srgbClr val="6D20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46" name="Oval 45">
            <a:extLst>
              <a:ext uri="{FF2B5EF4-FFF2-40B4-BE49-F238E27FC236}">
                <a16:creationId xmlns:a16="http://schemas.microsoft.com/office/drawing/2014/main" id="{237D7A13-4AFE-4D49-A49B-A0467ACF68AB}"/>
              </a:ext>
            </a:extLst>
          </p:cNvPr>
          <p:cNvSpPr>
            <a:spLocks noChangeAspect="1"/>
          </p:cNvSpPr>
          <p:nvPr/>
        </p:nvSpPr>
        <p:spPr>
          <a:xfrm>
            <a:off x="3100834" y="5163408"/>
            <a:ext cx="457200" cy="457200"/>
          </a:xfrm>
          <a:prstGeom prst="ellipse">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600" dirty="0">
                <a:solidFill>
                  <a:schemeClr val="bg1"/>
                </a:solidFill>
              </a:rPr>
              <a:t>7.5</a:t>
            </a:r>
            <a:r>
              <a:rPr lang="en-GB" sz="900" dirty="0">
                <a:solidFill>
                  <a:schemeClr val="bg1"/>
                </a:solidFill>
              </a:rPr>
              <a:t>%</a:t>
            </a:r>
            <a:endParaRPr lang="en-GB" sz="1100" dirty="0">
              <a:solidFill>
                <a:schemeClr val="bg1"/>
              </a:solidFill>
            </a:endParaRPr>
          </a:p>
        </p:txBody>
      </p:sp>
      <p:sp>
        <p:nvSpPr>
          <p:cNvPr id="47" name="Oval 46">
            <a:extLst>
              <a:ext uri="{FF2B5EF4-FFF2-40B4-BE49-F238E27FC236}">
                <a16:creationId xmlns:a16="http://schemas.microsoft.com/office/drawing/2014/main" id="{CB133F6B-D7B9-4FB9-BC25-93E518B6BE69}"/>
              </a:ext>
            </a:extLst>
          </p:cNvPr>
          <p:cNvSpPr>
            <a:spLocks noChangeAspect="1"/>
          </p:cNvSpPr>
          <p:nvPr/>
        </p:nvSpPr>
        <p:spPr>
          <a:xfrm>
            <a:off x="3770048" y="5209128"/>
            <a:ext cx="411480" cy="411480"/>
          </a:xfrm>
          <a:prstGeom prst="ellipse">
            <a:avLst/>
          </a:prstGeom>
          <a:solidFill>
            <a:srgbClr val="470A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400" dirty="0">
                <a:solidFill>
                  <a:schemeClr val="bg1"/>
                </a:solidFill>
              </a:rPr>
              <a:t>6</a:t>
            </a:r>
            <a:r>
              <a:rPr lang="en-GB" sz="900" dirty="0">
                <a:solidFill>
                  <a:schemeClr val="bg1"/>
                </a:solidFill>
              </a:rPr>
              <a:t>%</a:t>
            </a:r>
            <a:endParaRPr lang="en-GB" sz="700" dirty="0">
              <a:solidFill>
                <a:schemeClr val="bg1"/>
              </a:solidFill>
            </a:endParaRPr>
          </a:p>
        </p:txBody>
      </p:sp>
      <p:sp>
        <p:nvSpPr>
          <p:cNvPr id="48" name="Oval 47">
            <a:extLst>
              <a:ext uri="{FF2B5EF4-FFF2-40B4-BE49-F238E27FC236}">
                <a16:creationId xmlns:a16="http://schemas.microsoft.com/office/drawing/2014/main" id="{7E74192E-77D3-4302-BDF0-67E6AE368FEB}"/>
              </a:ext>
            </a:extLst>
          </p:cNvPr>
          <p:cNvSpPr>
            <a:spLocks noChangeAspect="1"/>
          </p:cNvSpPr>
          <p:nvPr/>
        </p:nvSpPr>
        <p:spPr>
          <a:xfrm>
            <a:off x="4393542" y="5300568"/>
            <a:ext cx="320040" cy="320040"/>
          </a:xfrm>
          <a:prstGeom prst="ellipse">
            <a:avLst/>
          </a:prstGeom>
          <a:solidFill>
            <a:srgbClr val="470A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000" dirty="0">
                <a:solidFill>
                  <a:schemeClr val="bg1"/>
                </a:solidFill>
              </a:rPr>
              <a:t>5.3</a:t>
            </a:r>
            <a:r>
              <a:rPr lang="en-GB" sz="500" dirty="0">
                <a:solidFill>
                  <a:schemeClr val="bg1"/>
                </a:solidFill>
              </a:rPr>
              <a:t>%</a:t>
            </a:r>
            <a:endParaRPr lang="en-GB" sz="400" dirty="0">
              <a:solidFill>
                <a:schemeClr val="bg1"/>
              </a:solidFill>
            </a:endParaRPr>
          </a:p>
        </p:txBody>
      </p:sp>
      <p:sp>
        <p:nvSpPr>
          <p:cNvPr id="49" name="Oval 48">
            <a:extLst>
              <a:ext uri="{FF2B5EF4-FFF2-40B4-BE49-F238E27FC236}">
                <a16:creationId xmlns:a16="http://schemas.microsoft.com/office/drawing/2014/main" id="{CDE5C0BA-A1E0-4A7C-9C41-888A11A8E8BB}"/>
              </a:ext>
            </a:extLst>
          </p:cNvPr>
          <p:cNvSpPr>
            <a:spLocks noChangeAspect="1"/>
          </p:cNvSpPr>
          <p:nvPr/>
        </p:nvSpPr>
        <p:spPr>
          <a:xfrm>
            <a:off x="4925595" y="5346288"/>
            <a:ext cx="274320" cy="274320"/>
          </a:xfrm>
          <a:prstGeom prst="ellipse">
            <a:avLst/>
          </a:prstGeom>
          <a:solidFill>
            <a:srgbClr val="470A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800" dirty="0">
                <a:solidFill>
                  <a:schemeClr val="bg1"/>
                </a:solidFill>
              </a:rPr>
              <a:t>4.7</a:t>
            </a:r>
            <a:r>
              <a:rPr lang="en-GB" sz="700" dirty="0">
                <a:solidFill>
                  <a:schemeClr val="bg1"/>
                </a:solidFill>
              </a:rPr>
              <a:t>%</a:t>
            </a:r>
            <a:endParaRPr lang="en-GB" sz="400" dirty="0">
              <a:solidFill>
                <a:schemeClr val="bg1"/>
              </a:solidFill>
            </a:endParaRPr>
          </a:p>
        </p:txBody>
      </p:sp>
      <p:sp>
        <p:nvSpPr>
          <p:cNvPr id="50" name="TextBox 49">
            <a:extLst>
              <a:ext uri="{FF2B5EF4-FFF2-40B4-BE49-F238E27FC236}">
                <a16:creationId xmlns:a16="http://schemas.microsoft.com/office/drawing/2014/main" id="{D88FBBC9-275A-4BD3-BD05-20FD473965B3}"/>
              </a:ext>
            </a:extLst>
          </p:cNvPr>
          <p:cNvSpPr txBox="1"/>
          <p:nvPr/>
        </p:nvSpPr>
        <p:spPr>
          <a:xfrm>
            <a:off x="3022712" y="5656420"/>
            <a:ext cx="640080"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Jun 2011</a:t>
            </a:r>
          </a:p>
        </p:txBody>
      </p:sp>
      <p:sp>
        <p:nvSpPr>
          <p:cNvPr id="51" name="TextBox 50">
            <a:extLst>
              <a:ext uri="{FF2B5EF4-FFF2-40B4-BE49-F238E27FC236}">
                <a16:creationId xmlns:a16="http://schemas.microsoft.com/office/drawing/2014/main" id="{F4D87F54-D0D6-465F-B46C-55B4B685C388}"/>
              </a:ext>
            </a:extLst>
          </p:cNvPr>
          <p:cNvSpPr txBox="1"/>
          <p:nvPr/>
        </p:nvSpPr>
        <p:spPr>
          <a:xfrm>
            <a:off x="3629640" y="5656420"/>
            <a:ext cx="640080"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Jun 2014</a:t>
            </a:r>
          </a:p>
        </p:txBody>
      </p:sp>
      <p:sp>
        <p:nvSpPr>
          <p:cNvPr id="52" name="TextBox 51">
            <a:extLst>
              <a:ext uri="{FF2B5EF4-FFF2-40B4-BE49-F238E27FC236}">
                <a16:creationId xmlns:a16="http://schemas.microsoft.com/office/drawing/2014/main" id="{23E81B1C-1A13-4BCA-A42E-3230CA00F99D}"/>
              </a:ext>
            </a:extLst>
          </p:cNvPr>
          <p:cNvSpPr txBox="1"/>
          <p:nvPr/>
        </p:nvSpPr>
        <p:spPr>
          <a:xfrm>
            <a:off x="4236568" y="5656420"/>
            <a:ext cx="548640"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Oct 2016</a:t>
            </a:r>
          </a:p>
        </p:txBody>
      </p:sp>
      <p:sp>
        <p:nvSpPr>
          <p:cNvPr id="53" name="TextBox 52">
            <a:extLst>
              <a:ext uri="{FF2B5EF4-FFF2-40B4-BE49-F238E27FC236}">
                <a16:creationId xmlns:a16="http://schemas.microsoft.com/office/drawing/2014/main" id="{A7766532-CD4F-42E5-BBD0-4068A1D71FAC}"/>
              </a:ext>
            </a:extLst>
          </p:cNvPr>
          <p:cNvSpPr txBox="1"/>
          <p:nvPr/>
        </p:nvSpPr>
        <p:spPr>
          <a:xfrm>
            <a:off x="4788435" y="5656420"/>
            <a:ext cx="548640"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Sep 2019</a:t>
            </a:r>
          </a:p>
        </p:txBody>
      </p:sp>
      <p:sp>
        <p:nvSpPr>
          <p:cNvPr id="54" name="TextBox 53">
            <a:extLst>
              <a:ext uri="{FF2B5EF4-FFF2-40B4-BE49-F238E27FC236}">
                <a16:creationId xmlns:a16="http://schemas.microsoft.com/office/drawing/2014/main" id="{EEB6C40E-5B9F-463A-8E06-6A51302D42DB}"/>
              </a:ext>
            </a:extLst>
          </p:cNvPr>
          <p:cNvSpPr txBox="1"/>
          <p:nvPr/>
        </p:nvSpPr>
        <p:spPr>
          <a:xfrm>
            <a:off x="2964074" y="4934209"/>
            <a:ext cx="2468880" cy="207270"/>
          </a:xfrm>
          <a:prstGeom prst="rect">
            <a:avLst/>
          </a:prstGeom>
          <a:noFill/>
        </p:spPr>
        <p:txBody>
          <a:bodyPr wrap="square" lIns="0" tIns="0" rIns="0" bIns="0" rtlCol="0" anchor="ctr">
            <a:noAutofit/>
          </a:bodyPr>
          <a:lstStyle/>
          <a:p>
            <a:pPr>
              <a:spcAft>
                <a:spcPts val="600"/>
              </a:spcAft>
            </a:pPr>
            <a:r>
              <a:rPr lang="en-GB" sz="1000" b="1" dirty="0">
                <a:solidFill>
                  <a:srgbClr val="6D2077"/>
                </a:solidFill>
              </a:rPr>
              <a:t>EBIT Margin </a:t>
            </a:r>
            <a:r>
              <a:rPr lang="en-GB" sz="800" b="1" dirty="0">
                <a:solidFill>
                  <a:srgbClr val="6D2077"/>
                </a:solidFill>
              </a:rPr>
              <a:t>(%, rolling 4 quarter basis)</a:t>
            </a:r>
            <a:endParaRPr lang="en-GB" sz="1000" b="1" dirty="0">
              <a:solidFill>
                <a:srgbClr val="6D2077"/>
              </a:solidFill>
            </a:endParaRPr>
          </a:p>
        </p:txBody>
      </p:sp>
      <p:sp>
        <p:nvSpPr>
          <p:cNvPr id="55" name="TextBox 54">
            <a:extLst>
              <a:ext uri="{FF2B5EF4-FFF2-40B4-BE49-F238E27FC236}">
                <a16:creationId xmlns:a16="http://schemas.microsoft.com/office/drawing/2014/main" id="{6F103596-725F-4C46-8EC7-9F887C28FB14}"/>
              </a:ext>
            </a:extLst>
          </p:cNvPr>
          <p:cNvSpPr txBox="1"/>
          <p:nvPr/>
        </p:nvSpPr>
        <p:spPr>
          <a:xfrm>
            <a:off x="2941648" y="5810559"/>
            <a:ext cx="964988" cy="204655"/>
          </a:xfrm>
          <a:prstGeom prst="rect">
            <a:avLst/>
          </a:prstGeom>
          <a:noFill/>
        </p:spPr>
        <p:txBody>
          <a:bodyPr wrap="square" lIns="0" tIns="0" rIns="0" bIns="0" rtlCol="0" anchor="ctr">
            <a:noAutofit/>
          </a:bodyPr>
          <a:lstStyle/>
          <a:p>
            <a:pPr>
              <a:spcAft>
                <a:spcPts val="600"/>
              </a:spcAft>
            </a:pPr>
            <a:r>
              <a:rPr lang="en-GB" sz="700" dirty="0">
                <a:solidFill>
                  <a:schemeClr val="tx2"/>
                </a:solidFill>
                <a:cs typeface="Calibri" panose="020F0502020204030204" pitchFamily="34" charset="0"/>
              </a:rPr>
              <a:t>— UBS estimates</a:t>
            </a:r>
            <a:endParaRPr lang="en-GB" sz="700" dirty="0">
              <a:solidFill>
                <a:schemeClr val="tx2"/>
              </a:solidFill>
            </a:endParaRPr>
          </a:p>
        </p:txBody>
      </p:sp>
      <p:sp>
        <p:nvSpPr>
          <p:cNvPr id="103" name="Rectangle 102">
            <a:extLst>
              <a:ext uri="{FF2B5EF4-FFF2-40B4-BE49-F238E27FC236}">
                <a16:creationId xmlns:a16="http://schemas.microsoft.com/office/drawing/2014/main" id="{73B952D5-D5EB-418E-8A29-5BECEB6A0393}"/>
              </a:ext>
            </a:extLst>
          </p:cNvPr>
          <p:cNvSpPr/>
          <p:nvPr/>
        </p:nvSpPr>
        <p:spPr>
          <a:xfrm>
            <a:off x="5663661" y="4389470"/>
            <a:ext cx="1920240" cy="4684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GB" sz="3600" dirty="0">
                <a:solidFill>
                  <a:srgbClr val="6D2077"/>
                </a:solidFill>
                <a:latin typeface="+mj-lt"/>
              </a:rPr>
              <a:t>Europe</a:t>
            </a:r>
          </a:p>
        </p:txBody>
      </p:sp>
      <p:grpSp>
        <p:nvGrpSpPr>
          <p:cNvPr id="5" name="Group 4">
            <a:extLst>
              <a:ext uri="{FF2B5EF4-FFF2-40B4-BE49-F238E27FC236}">
                <a16:creationId xmlns:a16="http://schemas.microsoft.com/office/drawing/2014/main" id="{67EDCA28-B50A-4320-84F5-E5E6DF4381FD}"/>
              </a:ext>
            </a:extLst>
          </p:cNvPr>
          <p:cNvGrpSpPr/>
          <p:nvPr/>
        </p:nvGrpSpPr>
        <p:grpSpPr>
          <a:xfrm>
            <a:off x="5708189" y="4811396"/>
            <a:ext cx="2510964" cy="1197329"/>
            <a:chOff x="5708189" y="4811396"/>
            <a:chExt cx="2510964" cy="1197329"/>
          </a:xfrm>
        </p:grpSpPr>
        <p:grpSp>
          <p:nvGrpSpPr>
            <p:cNvPr id="612" name="Group 234">
              <a:extLst>
                <a:ext uri="{FF2B5EF4-FFF2-40B4-BE49-F238E27FC236}">
                  <a16:creationId xmlns:a16="http://schemas.microsoft.com/office/drawing/2014/main" id="{8647FF44-5666-42F2-AB1D-3378618D6CCD}"/>
                </a:ext>
              </a:extLst>
            </p:cNvPr>
            <p:cNvGrpSpPr>
              <a:grpSpLocks noChangeAspect="1"/>
            </p:cNvGrpSpPr>
            <p:nvPr/>
          </p:nvGrpSpPr>
          <p:grpSpPr bwMode="gray">
            <a:xfrm>
              <a:off x="6745446" y="4811396"/>
              <a:ext cx="1452287" cy="1166564"/>
              <a:chOff x="5024438" y="1268413"/>
              <a:chExt cx="2824163" cy="2268537"/>
            </a:xfrm>
            <a:solidFill>
              <a:srgbClr val="D7D7D7"/>
            </a:solidFill>
          </p:grpSpPr>
          <p:grpSp>
            <p:nvGrpSpPr>
              <p:cNvPr id="613" name="Group 95">
                <a:extLst>
                  <a:ext uri="{FF2B5EF4-FFF2-40B4-BE49-F238E27FC236}">
                    <a16:creationId xmlns:a16="http://schemas.microsoft.com/office/drawing/2014/main" id="{5376DE79-B98C-48A7-948E-299429F55BA6}"/>
                  </a:ext>
                </a:extLst>
              </p:cNvPr>
              <p:cNvGrpSpPr>
                <a:grpSpLocks noChangeAspect="1"/>
              </p:cNvGrpSpPr>
              <p:nvPr/>
            </p:nvGrpSpPr>
            <p:grpSpPr bwMode="gray">
              <a:xfrm>
                <a:off x="6778413" y="3200870"/>
                <a:ext cx="639280" cy="334055"/>
                <a:chOff x="3091" y="3015"/>
                <a:chExt cx="632" cy="330"/>
              </a:xfrm>
              <a:grpFill/>
            </p:grpSpPr>
            <p:sp>
              <p:nvSpPr>
                <p:cNvPr id="752" name="Freeform 96">
                  <a:extLst>
                    <a:ext uri="{FF2B5EF4-FFF2-40B4-BE49-F238E27FC236}">
                      <a16:creationId xmlns:a16="http://schemas.microsoft.com/office/drawing/2014/main" id="{8964C6DC-5D3F-4C44-87B3-5977CD1B6658}"/>
                    </a:ext>
                  </a:extLst>
                </p:cNvPr>
                <p:cNvSpPr>
                  <a:spLocks noChangeAspect="1"/>
                </p:cNvSpPr>
                <p:nvPr/>
              </p:nvSpPr>
              <p:spPr bwMode="gray">
                <a:xfrm>
                  <a:off x="3306" y="3298"/>
                  <a:ext cx="78" cy="47"/>
                </a:xfrm>
                <a:custGeom>
                  <a:avLst/>
                  <a:gdLst/>
                  <a:ahLst/>
                  <a:cxnLst>
                    <a:cxn ang="0">
                      <a:pos x="346" y="61"/>
                    </a:cxn>
                    <a:cxn ang="0">
                      <a:pos x="395" y="40"/>
                    </a:cxn>
                    <a:cxn ang="0">
                      <a:pos x="420" y="21"/>
                    </a:cxn>
                    <a:cxn ang="0">
                      <a:pos x="456" y="3"/>
                    </a:cxn>
                    <a:cxn ang="0">
                      <a:pos x="472" y="0"/>
                    </a:cxn>
                    <a:cxn ang="0">
                      <a:pos x="461" y="32"/>
                    </a:cxn>
                    <a:cxn ang="0">
                      <a:pos x="429" y="66"/>
                    </a:cxn>
                    <a:cxn ang="0">
                      <a:pos x="402" y="78"/>
                    </a:cxn>
                    <a:cxn ang="0">
                      <a:pos x="362" y="141"/>
                    </a:cxn>
                    <a:cxn ang="0">
                      <a:pos x="369" y="163"/>
                    </a:cxn>
                    <a:cxn ang="0">
                      <a:pos x="346" y="192"/>
                    </a:cxn>
                    <a:cxn ang="0">
                      <a:pos x="301" y="201"/>
                    </a:cxn>
                    <a:cxn ang="0">
                      <a:pos x="257" y="241"/>
                    </a:cxn>
                    <a:cxn ang="0">
                      <a:pos x="198" y="253"/>
                    </a:cxn>
                    <a:cxn ang="0">
                      <a:pos x="161" y="280"/>
                    </a:cxn>
                    <a:cxn ang="0">
                      <a:pos x="95" y="273"/>
                    </a:cxn>
                    <a:cxn ang="0">
                      <a:pos x="48" y="251"/>
                    </a:cxn>
                    <a:cxn ang="0">
                      <a:pos x="18" y="213"/>
                    </a:cxn>
                    <a:cxn ang="0">
                      <a:pos x="0" y="172"/>
                    </a:cxn>
                    <a:cxn ang="0">
                      <a:pos x="48" y="156"/>
                    </a:cxn>
                    <a:cxn ang="0">
                      <a:pos x="81" y="139"/>
                    </a:cxn>
                    <a:cxn ang="0">
                      <a:pos x="118" y="133"/>
                    </a:cxn>
                    <a:cxn ang="0">
                      <a:pos x="143" y="125"/>
                    </a:cxn>
                    <a:cxn ang="0">
                      <a:pos x="147" y="90"/>
                    </a:cxn>
                    <a:cxn ang="0">
                      <a:pos x="161" y="97"/>
                    </a:cxn>
                    <a:cxn ang="0">
                      <a:pos x="234" y="94"/>
                    </a:cxn>
                    <a:cxn ang="0">
                      <a:pos x="346" y="61"/>
                    </a:cxn>
                  </a:cxnLst>
                  <a:rect l="0" t="0" r="r" b="b"/>
                  <a:pathLst>
                    <a:path w="472" h="280">
                      <a:moveTo>
                        <a:pt x="346" y="61"/>
                      </a:moveTo>
                      <a:lnTo>
                        <a:pt x="395" y="40"/>
                      </a:lnTo>
                      <a:lnTo>
                        <a:pt x="420" y="21"/>
                      </a:lnTo>
                      <a:lnTo>
                        <a:pt x="456" y="3"/>
                      </a:lnTo>
                      <a:lnTo>
                        <a:pt x="472" y="0"/>
                      </a:lnTo>
                      <a:lnTo>
                        <a:pt x="461" y="32"/>
                      </a:lnTo>
                      <a:lnTo>
                        <a:pt x="429" y="66"/>
                      </a:lnTo>
                      <a:lnTo>
                        <a:pt x="402" y="78"/>
                      </a:lnTo>
                      <a:lnTo>
                        <a:pt x="362" y="141"/>
                      </a:lnTo>
                      <a:lnTo>
                        <a:pt x="369" y="163"/>
                      </a:lnTo>
                      <a:lnTo>
                        <a:pt x="346" y="192"/>
                      </a:lnTo>
                      <a:lnTo>
                        <a:pt x="301" y="201"/>
                      </a:lnTo>
                      <a:lnTo>
                        <a:pt x="257" y="241"/>
                      </a:lnTo>
                      <a:lnTo>
                        <a:pt x="198" y="253"/>
                      </a:lnTo>
                      <a:lnTo>
                        <a:pt x="161" y="280"/>
                      </a:lnTo>
                      <a:lnTo>
                        <a:pt x="95" y="273"/>
                      </a:lnTo>
                      <a:lnTo>
                        <a:pt x="48" y="251"/>
                      </a:lnTo>
                      <a:lnTo>
                        <a:pt x="18" y="213"/>
                      </a:lnTo>
                      <a:lnTo>
                        <a:pt x="0" y="172"/>
                      </a:lnTo>
                      <a:lnTo>
                        <a:pt x="48" y="156"/>
                      </a:lnTo>
                      <a:lnTo>
                        <a:pt x="81" y="139"/>
                      </a:lnTo>
                      <a:lnTo>
                        <a:pt x="118" y="133"/>
                      </a:lnTo>
                      <a:lnTo>
                        <a:pt x="143" y="125"/>
                      </a:lnTo>
                      <a:lnTo>
                        <a:pt x="147" y="90"/>
                      </a:lnTo>
                      <a:lnTo>
                        <a:pt x="161" y="97"/>
                      </a:lnTo>
                      <a:lnTo>
                        <a:pt x="234" y="94"/>
                      </a:lnTo>
                      <a:lnTo>
                        <a:pt x="346" y="61"/>
                      </a:lnTo>
                      <a:close/>
                    </a:path>
                  </a:pathLst>
                </a:custGeom>
                <a:grpFill/>
                <a:ln w="0" cmpd="sng">
                  <a:solidFill>
                    <a:srgbClr val="D7D7D7"/>
                  </a:solidFill>
                  <a:prstDash val="solid"/>
                  <a:round/>
                  <a:headEnd/>
                  <a:tailEnd/>
                </a:ln>
              </p:spPr>
              <p:txBody>
                <a:bodyPr/>
                <a:lstStyle/>
                <a:p>
                  <a:endParaRPr lang="en-US" dirty="0"/>
                </a:p>
              </p:txBody>
            </p:sp>
            <p:sp>
              <p:nvSpPr>
                <p:cNvPr id="753" name="Freeform 97">
                  <a:extLst>
                    <a:ext uri="{FF2B5EF4-FFF2-40B4-BE49-F238E27FC236}">
                      <a16:creationId xmlns:a16="http://schemas.microsoft.com/office/drawing/2014/main" id="{C603BC3D-BF24-4712-AD3D-B7F4CA51B656}"/>
                    </a:ext>
                  </a:extLst>
                </p:cNvPr>
                <p:cNvSpPr>
                  <a:spLocks noChangeAspect="1"/>
                </p:cNvSpPr>
                <p:nvPr/>
              </p:nvSpPr>
              <p:spPr bwMode="gray">
                <a:xfrm>
                  <a:off x="3091" y="3015"/>
                  <a:ext cx="632" cy="273"/>
                </a:xfrm>
                <a:custGeom>
                  <a:avLst/>
                  <a:gdLst/>
                  <a:ahLst/>
                  <a:cxnLst>
                    <a:cxn ang="0">
                      <a:pos x="552" y="379"/>
                    </a:cxn>
                    <a:cxn ang="0">
                      <a:pos x="503" y="390"/>
                    </a:cxn>
                    <a:cxn ang="0">
                      <a:pos x="460" y="379"/>
                    </a:cxn>
                    <a:cxn ang="0">
                      <a:pos x="408" y="418"/>
                    </a:cxn>
                    <a:cxn ang="0">
                      <a:pos x="341" y="409"/>
                    </a:cxn>
                    <a:cxn ang="0">
                      <a:pos x="283" y="370"/>
                    </a:cxn>
                    <a:cxn ang="0">
                      <a:pos x="245" y="391"/>
                    </a:cxn>
                    <a:cxn ang="0">
                      <a:pos x="196" y="417"/>
                    </a:cxn>
                    <a:cxn ang="0">
                      <a:pos x="164" y="381"/>
                    </a:cxn>
                    <a:cxn ang="0">
                      <a:pos x="143" y="380"/>
                    </a:cxn>
                    <a:cxn ang="0">
                      <a:pos x="107" y="386"/>
                    </a:cxn>
                    <a:cxn ang="0">
                      <a:pos x="79" y="378"/>
                    </a:cxn>
                    <a:cxn ang="0">
                      <a:pos x="118" y="362"/>
                    </a:cxn>
                    <a:cxn ang="0">
                      <a:pos x="67" y="355"/>
                    </a:cxn>
                    <a:cxn ang="0">
                      <a:pos x="64" y="325"/>
                    </a:cxn>
                    <a:cxn ang="0">
                      <a:pos x="52" y="312"/>
                    </a:cxn>
                    <a:cxn ang="0">
                      <a:pos x="37" y="283"/>
                    </a:cxn>
                    <a:cxn ang="0">
                      <a:pos x="10" y="268"/>
                    </a:cxn>
                    <a:cxn ang="0">
                      <a:pos x="22" y="246"/>
                    </a:cxn>
                    <a:cxn ang="0">
                      <a:pos x="52" y="260"/>
                    </a:cxn>
                    <a:cxn ang="0">
                      <a:pos x="44" y="226"/>
                    </a:cxn>
                    <a:cxn ang="0">
                      <a:pos x="43" y="186"/>
                    </a:cxn>
                    <a:cxn ang="0">
                      <a:pos x="3" y="160"/>
                    </a:cxn>
                    <a:cxn ang="0">
                      <a:pos x="35" y="122"/>
                    </a:cxn>
                    <a:cxn ang="0">
                      <a:pos x="91" y="126"/>
                    </a:cxn>
                    <a:cxn ang="0">
                      <a:pos x="108" y="123"/>
                    </a:cxn>
                    <a:cxn ang="0">
                      <a:pos x="151" y="111"/>
                    </a:cxn>
                    <a:cxn ang="0">
                      <a:pos x="196" y="94"/>
                    </a:cxn>
                    <a:cxn ang="0">
                      <a:pos x="167" y="83"/>
                    </a:cxn>
                    <a:cxn ang="0">
                      <a:pos x="180" y="66"/>
                    </a:cxn>
                    <a:cxn ang="0">
                      <a:pos x="253" y="74"/>
                    </a:cxn>
                    <a:cxn ang="0">
                      <a:pos x="318" y="41"/>
                    </a:cxn>
                    <a:cxn ang="0">
                      <a:pos x="398" y="7"/>
                    </a:cxn>
                    <a:cxn ang="0">
                      <a:pos x="493" y="0"/>
                    </a:cxn>
                    <a:cxn ang="0">
                      <a:pos x="533" y="35"/>
                    </a:cxn>
                    <a:cxn ang="0">
                      <a:pos x="623" y="80"/>
                    </a:cxn>
                    <a:cxn ang="0">
                      <a:pos x="693" y="77"/>
                    </a:cxn>
                    <a:cxn ang="0">
                      <a:pos x="838" y="40"/>
                    </a:cxn>
                    <a:cxn ang="0">
                      <a:pos x="887" y="43"/>
                    </a:cxn>
                    <a:cxn ang="0">
                      <a:pos x="919" y="42"/>
                    </a:cxn>
                    <a:cxn ang="0">
                      <a:pos x="958" y="89"/>
                    </a:cxn>
                    <a:cxn ang="0">
                      <a:pos x="990" y="143"/>
                    </a:cxn>
                    <a:cxn ang="0">
                      <a:pos x="1001" y="186"/>
                    </a:cxn>
                    <a:cxn ang="0">
                      <a:pos x="997" y="263"/>
                    </a:cxn>
                    <a:cxn ang="0">
                      <a:pos x="1022" y="341"/>
                    </a:cxn>
                    <a:cxn ang="0">
                      <a:pos x="942" y="336"/>
                    </a:cxn>
                    <a:cxn ang="0">
                      <a:pos x="887" y="342"/>
                    </a:cxn>
                    <a:cxn ang="0">
                      <a:pos x="820" y="354"/>
                    </a:cxn>
                    <a:cxn ang="0">
                      <a:pos x="767" y="368"/>
                    </a:cxn>
                    <a:cxn ang="0">
                      <a:pos x="678" y="366"/>
                    </a:cxn>
                    <a:cxn ang="0">
                      <a:pos x="626" y="380"/>
                    </a:cxn>
                    <a:cxn ang="0">
                      <a:pos x="597" y="379"/>
                    </a:cxn>
                    <a:cxn ang="0">
                      <a:pos x="578" y="370"/>
                    </a:cxn>
                    <a:cxn ang="0">
                      <a:pos x="579" y="408"/>
                    </a:cxn>
                    <a:cxn ang="0">
                      <a:pos x="560" y="418"/>
                    </a:cxn>
                    <a:cxn ang="0">
                      <a:pos x="542" y="435"/>
                    </a:cxn>
                  </a:cxnLst>
                  <a:rect l="0" t="0" r="r" b="b"/>
                  <a:pathLst>
                    <a:path w="1022" h="439">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solidFill>
                  <a:srgbClr val="E3E3E3"/>
                </a:solidFill>
                <a:ln w="0" cmpd="sng">
                  <a:noFill/>
                  <a:prstDash val="solid"/>
                  <a:round/>
                  <a:headEnd/>
                  <a:tailEnd/>
                </a:ln>
              </p:spPr>
              <p:txBody>
                <a:bodyPr/>
                <a:lstStyle/>
                <a:p>
                  <a:endParaRPr lang="en-US" dirty="0"/>
                </a:p>
              </p:txBody>
            </p:sp>
          </p:grpSp>
          <p:sp>
            <p:nvSpPr>
              <p:cNvPr id="614" name="Freeform 98">
                <a:extLst>
                  <a:ext uri="{FF2B5EF4-FFF2-40B4-BE49-F238E27FC236}">
                    <a16:creationId xmlns:a16="http://schemas.microsoft.com/office/drawing/2014/main" id="{AF4501AC-A0F7-4339-B657-82C461F0D7DE}"/>
                  </a:ext>
                </a:extLst>
              </p:cNvPr>
              <p:cNvSpPr>
                <a:spLocks noChangeAspect="1"/>
              </p:cNvSpPr>
              <p:nvPr/>
            </p:nvSpPr>
            <p:spPr bwMode="gray">
              <a:xfrm>
                <a:off x="5555486" y="3131022"/>
                <a:ext cx="431919" cy="343166"/>
              </a:xfrm>
              <a:custGeom>
                <a:avLst/>
                <a:gdLst/>
                <a:ahLst/>
                <a:cxnLst>
                  <a:cxn ang="0">
                    <a:pos x="370" y="1642"/>
                  </a:cxn>
                  <a:cxn ang="0">
                    <a:pos x="476" y="1530"/>
                  </a:cxn>
                  <a:cxn ang="0">
                    <a:pos x="417" y="1401"/>
                  </a:cxn>
                  <a:cxn ang="0">
                    <a:pos x="460" y="1270"/>
                  </a:cxn>
                  <a:cxn ang="0">
                    <a:pos x="394" y="1123"/>
                  </a:cxn>
                  <a:cxn ang="0">
                    <a:pos x="503" y="1046"/>
                  </a:cxn>
                  <a:cxn ang="0">
                    <a:pos x="480" y="944"/>
                  </a:cxn>
                  <a:cxn ang="0">
                    <a:pos x="512" y="785"/>
                  </a:cxn>
                  <a:cxn ang="0">
                    <a:pos x="627" y="614"/>
                  </a:cxn>
                  <a:cxn ang="0">
                    <a:pos x="577" y="513"/>
                  </a:cxn>
                  <a:cxn ang="0">
                    <a:pos x="407" y="525"/>
                  </a:cxn>
                  <a:cxn ang="0">
                    <a:pos x="241" y="504"/>
                  </a:cxn>
                  <a:cxn ang="0">
                    <a:pos x="131" y="491"/>
                  </a:cxn>
                  <a:cxn ang="0">
                    <a:pos x="87" y="477"/>
                  </a:cxn>
                  <a:cxn ang="0">
                    <a:pos x="95" y="403"/>
                  </a:cxn>
                  <a:cxn ang="0">
                    <a:pos x="98" y="305"/>
                  </a:cxn>
                  <a:cxn ang="0">
                    <a:pos x="59" y="262"/>
                  </a:cxn>
                  <a:cxn ang="0">
                    <a:pos x="60" y="130"/>
                  </a:cxn>
                  <a:cxn ang="0">
                    <a:pos x="204" y="85"/>
                  </a:cxn>
                  <a:cxn ang="0">
                    <a:pos x="312" y="0"/>
                  </a:cxn>
                  <a:cxn ang="0">
                    <a:pos x="478" y="49"/>
                  </a:cxn>
                  <a:cxn ang="0">
                    <a:pos x="716" y="33"/>
                  </a:cxn>
                  <a:cxn ang="0">
                    <a:pos x="952" y="82"/>
                  </a:cxn>
                  <a:cxn ang="0">
                    <a:pos x="1139" y="70"/>
                  </a:cxn>
                  <a:cxn ang="0">
                    <a:pos x="1365" y="90"/>
                  </a:cxn>
                  <a:cxn ang="0">
                    <a:pos x="1518" y="101"/>
                  </a:cxn>
                  <a:cxn ang="0">
                    <a:pos x="1640" y="200"/>
                  </a:cxn>
                  <a:cxn ang="0">
                    <a:pos x="1748" y="256"/>
                  </a:cxn>
                  <a:cxn ang="0">
                    <a:pos x="2001" y="303"/>
                  </a:cxn>
                  <a:cxn ang="0">
                    <a:pos x="2102" y="281"/>
                  </a:cxn>
                  <a:cxn ang="0">
                    <a:pos x="2192" y="365"/>
                  </a:cxn>
                  <a:cxn ang="0">
                    <a:pos x="2226" y="344"/>
                  </a:cxn>
                  <a:cxn ang="0">
                    <a:pos x="2401" y="378"/>
                  </a:cxn>
                  <a:cxn ang="0">
                    <a:pos x="2527" y="370"/>
                  </a:cxn>
                  <a:cxn ang="0">
                    <a:pos x="2529" y="425"/>
                  </a:cxn>
                  <a:cxn ang="0">
                    <a:pos x="2513" y="538"/>
                  </a:cxn>
                  <a:cxn ang="0">
                    <a:pos x="2101" y="755"/>
                  </a:cxn>
                  <a:cxn ang="0">
                    <a:pos x="2023" y="867"/>
                  </a:cxn>
                  <a:cxn ang="0">
                    <a:pos x="1845" y="1119"/>
                  </a:cxn>
                  <a:cxn ang="0">
                    <a:pos x="1820" y="1198"/>
                  </a:cxn>
                  <a:cxn ang="0">
                    <a:pos x="1850" y="1281"/>
                  </a:cxn>
                  <a:cxn ang="0">
                    <a:pos x="1918" y="1320"/>
                  </a:cxn>
                  <a:cxn ang="0">
                    <a:pos x="1865" y="1414"/>
                  </a:cxn>
                  <a:cxn ang="0">
                    <a:pos x="1768" y="1524"/>
                  </a:cxn>
                  <a:cxn ang="0">
                    <a:pos x="1732" y="1622"/>
                  </a:cxn>
                  <a:cxn ang="0">
                    <a:pos x="1545" y="1730"/>
                  </a:cxn>
                  <a:cxn ang="0">
                    <a:pos x="1484" y="1853"/>
                  </a:cxn>
                  <a:cxn ang="0">
                    <a:pos x="1353" y="1872"/>
                  </a:cxn>
                  <a:cxn ang="0">
                    <a:pos x="1186" y="1865"/>
                  </a:cxn>
                  <a:cxn ang="0">
                    <a:pos x="962" y="1921"/>
                  </a:cxn>
                  <a:cxn ang="0">
                    <a:pos x="839" y="1978"/>
                  </a:cxn>
                  <a:cxn ang="0">
                    <a:pos x="781" y="2034"/>
                  </a:cxn>
                  <a:cxn ang="0">
                    <a:pos x="631" y="1929"/>
                  </a:cxn>
                  <a:cxn ang="0">
                    <a:pos x="597" y="1835"/>
                  </a:cxn>
                  <a:cxn ang="0">
                    <a:pos x="550" y="1777"/>
                  </a:cxn>
                  <a:cxn ang="0">
                    <a:pos x="386" y="1746"/>
                  </a:cxn>
                </a:cxnLst>
                <a:rect l="0" t="0" r="r" b="b"/>
                <a:pathLst>
                  <a:path w="2560" h="2034">
                    <a:moveTo>
                      <a:pt x="386" y="1746"/>
                    </a:moveTo>
                    <a:lnTo>
                      <a:pt x="372" y="1682"/>
                    </a:lnTo>
                    <a:lnTo>
                      <a:pt x="370" y="1642"/>
                    </a:lnTo>
                    <a:lnTo>
                      <a:pt x="399" y="1604"/>
                    </a:lnTo>
                    <a:lnTo>
                      <a:pt x="451" y="1563"/>
                    </a:lnTo>
                    <a:lnTo>
                      <a:pt x="476" y="1530"/>
                    </a:lnTo>
                    <a:lnTo>
                      <a:pt x="464" y="1489"/>
                    </a:lnTo>
                    <a:lnTo>
                      <a:pt x="431" y="1450"/>
                    </a:lnTo>
                    <a:lnTo>
                      <a:pt x="417" y="1401"/>
                    </a:lnTo>
                    <a:lnTo>
                      <a:pt x="420" y="1349"/>
                    </a:lnTo>
                    <a:lnTo>
                      <a:pt x="447" y="1303"/>
                    </a:lnTo>
                    <a:lnTo>
                      <a:pt x="460" y="1270"/>
                    </a:lnTo>
                    <a:lnTo>
                      <a:pt x="451" y="1250"/>
                    </a:lnTo>
                    <a:lnTo>
                      <a:pt x="407" y="1183"/>
                    </a:lnTo>
                    <a:lnTo>
                      <a:pt x="394" y="1123"/>
                    </a:lnTo>
                    <a:lnTo>
                      <a:pt x="427" y="1099"/>
                    </a:lnTo>
                    <a:lnTo>
                      <a:pt x="468" y="1088"/>
                    </a:lnTo>
                    <a:lnTo>
                      <a:pt x="503" y="1046"/>
                    </a:lnTo>
                    <a:lnTo>
                      <a:pt x="505" y="1009"/>
                    </a:lnTo>
                    <a:lnTo>
                      <a:pt x="480" y="971"/>
                    </a:lnTo>
                    <a:lnTo>
                      <a:pt x="480" y="944"/>
                    </a:lnTo>
                    <a:lnTo>
                      <a:pt x="503" y="890"/>
                    </a:lnTo>
                    <a:lnTo>
                      <a:pt x="512" y="835"/>
                    </a:lnTo>
                    <a:lnTo>
                      <a:pt x="512" y="785"/>
                    </a:lnTo>
                    <a:lnTo>
                      <a:pt x="517" y="748"/>
                    </a:lnTo>
                    <a:lnTo>
                      <a:pt x="597" y="667"/>
                    </a:lnTo>
                    <a:lnTo>
                      <a:pt x="627" y="614"/>
                    </a:lnTo>
                    <a:lnTo>
                      <a:pt x="627" y="583"/>
                    </a:lnTo>
                    <a:lnTo>
                      <a:pt x="597" y="551"/>
                    </a:lnTo>
                    <a:lnTo>
                      <a:pt x="577" y="513"/>
                    </a:lnTo>
                    <a:lnTo>
                      <a:pt x="519" y="502"/>
                    </a:lnTo>
                    <a:lnTo>
                      <a:pt x="456" y="499"/>
                    </a:lnTo>
                    <a:lnTo>
                      <a:pt x="407" y="525"/>
                    </a:lnTo>
                    <a:lnTo>
                      <a:pt x="318" y="516"/>
                    </a:lnTo>
                    <a:lnTo>
                      <a:pt x="269" y="522"/>
                    </a:lnTo>
                    <a:lnTo>
                      <a:pt x="241" y="504"/>
                    </a:lnTo>
                    <a:lnTo>
                      <a:pt x="237" y="459"/>
                    </a:lnTo>
                    <a:lnTo>
                      <a:pt x="185" y="468"/>
                    </a:lnTo>
                    <a:lnTo>
                      <a:pt x="131" y="491"/>
                    </a:lnTo>
                    <a:lnTo>
                      <a:pt x="100" y="529"/>
                    </a:lnTo>
                    <a:lnTo>
                      <a:pt x="90" y="512"/>
                    </a:lnTo>
                    <a:lnTo>
                      <a:pt x="87" y="477"/>
                    </a:lnTo>
                    <a:lnTo>
                      <a:pt x="102" y="432"/>
                    </a:lnTo>
                    <a:lnTo>
                      <a:pt x="127" y="398"/>
                    </a:lnTo>
                    <a:lnTo>
                      <a:pt x="95" y="403"/>
                    </a:lnTo>
                    <a:lnTo>
                      <a:pt x="106" y="370"/>
                    </a:lnTo>
                    <a:lnTo>
                      <a:pt x="72" y="355"/>
                    </a:lnTo>
                    <a:lnTo>
                      <a:pt x="98" y="305"/>
                    </a:lnTo>
                    <a:lnTo>
                      <a:pt x="79" y="309"/>
                    </a:lnTo>
                    <a:lnTo>
                      <a:pt x="54" y="293"/>
                    </a:lnTo>
                    <a:lnTo>
                      <a:pt x="59" y="262"/>
                    </a:lnTo>
                    <a:lnTo>
                      <a:pt x="0" y="212"/>
                    </a:lnTo>
                    <a:lnTo>
                      <a:pt x="18" y="162"/>
                    </a:lnTo>
                    <a:lnTo>
                      <a:pt x="60" y="130"/>
                    </a:lnTo>
                    <a:lnTo>
                      <a:pt x="104" y="116"/>
                    </a:lnTo>
                    <a:lnTo>
                      <a:pt x="174" y="114"/>
                    </a:lnTo>
                    <a:lnTo>
                      <a:pt x="204" y="85"/>
                    </a:lnTo>
                    <a:lnTo>
                      <a:pt x="202" y="58"/>
                    </a:lnTo>
                    <a:lnTo>
                      <a:pt x="226" y="20"/>
                    </a:lnTo>
                    <a:lnTo>
                      <a:pt x="312" y="0"/>
                    </a:lnTo>
                    <a:lnTo>
                      <a:pt x="350" y="9"/>
                    </a:lnTo>
                    <a:lnTo>
                      <a:pt x="407" y="35"/>
                    </a:lnTo>
                    <a:lnTo>
                      <a:pt x="478" y="49"/>
                    </a:lnTo>
                    <a:lnTo>
                      <a:pt x="631" y="47"/>
                    </a:lnTo>
                    <a:lnTo>
                      <a:pt x="670" y="27"/>
                    </a:lnTo>
                    <a:lnTo>
                      <a:pt x="716" y="33"/>
                    </a:lnTo>
                    <a:lnTo>
                      <a:pt x="786" y="53"/>
                    </a:lnTo>
                    <a:lnTo>
                      <a:pt x="829" y="56"/>
                    </a:lnTo>
                    <a:lnTo>
                      <a:pt x="952" y="82"/>
                    </a:lnTo>
                    <a:lnTo>
                      <a:pt x="1017" y="88"/>
                    </a:lnTo>
                    <a:lnTo>
                      <a:pt x="1089" y="82"/>
                    </a:lnTo>
                    <a:lnTo>
                      <a:pt x="1139" y="70"/>
                    </a:lnTo>
                    <a:lnTo>
                      <a:pt x="1182" y="82"/>
                    </a:lnTo>
                    <a:lnTo>
                      <a:pt x="1254" y="94"/>
                    </a:lnTo>
                    <a:lnTo>
                      <a:pt x="1365" y="90"/>
                    </a:lnTo>
                    <a:lnTo>
                      <a:pt x="1417" y="108"/>
                    </a:lnTo>
                    <a:lnTo>
                      <a:pt x="1484" y="110"/>
                    </a:lnTo>
                    <a:lnTo>
                      <a:pt x="1518" y="101"/>
                    </a:lnTo>
                    <a:lnTo>
                      <a:pt x="1525" y="116"/>
                    </a:lnTo>
                    <a:lnTo>
                      <a:pt x="1607" y="183"/>
                    </a:lnTo>
                    <a:lnTo>
                      <a:pt x="1640" y="200"/>
                    </a:lnTo>
                    <a:lnTo>
                      <a:pt x="1680" y="209"/>
                    </a:lnTo>
                    <a:lnTo>
                      <a:pt x="1723" y="234"/>
                    </a:lnTo>
                    <a:lnTo>
                      <a:pt x="1748" y="256"/>
                    </a:lnTo>
                    <a:lnTo>
                      <a:pt x="1920" y="301"/>
                    </a:lnTo>
                    <a:lnTo>
                      <a:pt x="1976" y="309"/>
                    </a:lnTo>
                    <a:lnTo>
                      <a:pt x="2001" y="303"/>
                    </a:lnTo>
                    <a:lnTo>
                      <a:pt x="2039" y="276"/>
                    </a:lnTo>
                    <a:lnTo>
                      <a:pt x="2070" y="270"/>
                    </a:lnTo>
                    <a:lnTo>
                      <a:pt x="2102" y="281"/>
                    </a:lnTo>
                    <a:lnTo>
                      <a:pt x="2156" y="317"/>
                    </a:lnTo>
                    <a:lnTo>
                      <a:pt x="2181" y="342"/>
                    </a:lnTo>
                    <a:lnTo>
                      <a:pt x="2192" y="365"/>
                    </a:lnTo>
                    <a:lnTo>
                      <a:pt x="2217" y="366"/>
                    </a:lnTo>
                    <a:lnTo>
                      <a:pt x="2233" y="360"/>
                    </a:lnTo>
                    <a:lnTo>
                      <a:pt x="2226" y="344"/>
                    </a:lnTo>
                    <a:lnTo>
                      <a:pt x="2267" y="376"/>
                    </a:lnTo>
                    <a:lnTo>
                      <a:pt x="2297" y="385"/>
                    </a:lnTo>
                    <a:lnTo>
                      <a:pt x="2401" y="378"/>
                    </a:lnTo>
                    <a:lnTo>
                      <a:pt x="2453" y="369"/>
                    </a:lnTo>
                    <a:lnTo>
                      <a:pt x="2502" y="366"/>
                    </a:lnTo>
                    <a:lnTo>
                      <a:pt x="2527" y="370"/>
                    </a:lnTo>
                    <a:lnTo>
                      <a:pt x="2553" y="382"/>
                    </a:lnTo>
                    <a:lnTo>
                      <a:pt x="2560" y="409"/>
                    </a:lnTo>
                    <a:lnTo>
                      <a:pt x="2529" y="425"/>
                    </a:lnTo>
                    <a:lnTo>
                      <a:pt x="2533" y="463"/>
                    </a:lnTo>
                    <a:lnTo>
                      <a:pt x="2547" y="494"/>
                    </a:lnTo>
                    <a:lnTo>
                      <a:pt x="2513" y="538"/>
                    </a:lnTo>
                    <a:lnTo>
                      <a:pt x="2371" y="626"/>
                    </a:lnTo>
                    <a:lnTo>
                      <a:pt x="2321" y="673"/>
                    </a:lnTo>
                    <a:lnTo>
                      <a:pt x="2101" y="755"/>
                    </a:lnTo>
                    <a:lnTo>
                      <a:pt x="2055" y="810"/>
                    </a:lnTo>
                    <a:lnTo>
                      <a:pt x="2055" y="835"/>
                    </a:lnTo>
                    <a:lnTo>
                      <a:pt x="2023" y="867"/>
                    </a:lnTo>
                    <a:lnTo>
                      <a:pt x="1978" y="923"/>
                    </a:lnTo>
                    <a:lnTo>
                      <a:pt x="1920" y="1024"/>
                    </a:lnTo>
                    <a:lnTo>
                      <a:pt x="1845" y="1119"/>
                    </a:lnTo>
                    <a:lnTo>
                      <a:pt x="1832" y="1166"/>
                    </a:lnTo>
                    <a:lnTo>
                      <a:pt x="1820" y="1189"/>
                    </a:lnTo>
                    <a:lnTo>
                      <a:pt x="1820" y="1198"/>
                    </a:lnTo>
                    <a:lnTo>
                      <a:pt x="1834" y="1219"/>
                    </a:lnTo>
                    <a:lnTo>
                      <a:pt x="1840" y="1256"/>
                    </a:lnTo>
                    <a:lnTo>
                      <a:pt x="1850" y="1281"/>
                    </a:lnTo>
                    <a:lnTo>
                      <a:pt x="1868" y="1301"/>
                    </a:lnTo>
                    <a:lnTo>
                      <a:pt x="1888" y="1314"/>
                    </a:lnTo>
                    <a:lnTo>
                      <a:pt x="1918" y="1320"/>
                    </a:lnTo>
                    <a:lnTo>
                      <a:pt x="1931" y="1342"/>
                    </a:lnTo>
                    <a:lnTo>
                      <a:pt x="1913" y="1377"/>
                    </a:lnTo>
                    <a:lnTo>
                      <a:pt x="1865" y="1414"/>
                    </a:lnTo>
                    <a:lnTo>
                      <a:pt x="1830" y="1437"/>
                    </a:lnTo>
                    <a:lnTo>
                      <a:pt x="1805" y="1464"/>
                    </a:lnTo>
                    <a:lnTo>
                      <a:pt x="1768" y="1524"/>
                    </a:lnTo>
                    <a:lnTo>
                      <a:pt x="1760" y="1561"/>
                    </a:lnTo>
                    <a:lnTo>
                      <a:pt x="1741" y="1590"/>
                    </a:lnTo>
                    <a:lnTo>
                      <a:pt x="1732" y="1622"/>
                    </a:lnTo>
                    <a:lnTo>
                      <a:pt x="1740" y="1644"/>
                    </a:lnTo>
                    <a:lnTo>
                      <a:pt x="1622" y="1662"/>
                    </a:lnTo>
                    <a:lnTo>
                      <a:pt x="1545" y="1730"/>
                    </a:lnTo>
                    <a:lnTo>
                      <a:pt x="1521" y="1799"/>
                    </a:lnTo>
                    <a:lnTo>
                      <a:pt x="1504" y="1829"/>
                    </a:lnTo>
                    <a:lnTo>
                      <a:pt x="1484" y="1853"/>
                    </a:lnTo>
                    <a:lnTo>
                      <a:pt x="1455" y="1858"/>
                    </a:lnTo>
                    <a:lnTo>
                      <a:pt x="1410" y="1849"/>
                    </a:lnTo>
                    <a:lnTo>
                      <a:pt x="1353" y="1872"/>
                    </a:lnTo>
                    <a:lnTo>
                      <a:pt x="1306" y="1870"/>
                    </a:lnTo>
                    <a:lnTo>
                      <a:pt x="1248" y="1855"/>
                    </a:lnTo>
                    <a:lnTo>
                      <a:pt x="1186" y="1865"/>
                    </a:lnTo>
                    <a:lnTo>
                      <a:pt x="1139" y="1858"/>
                    </a:lnTo>
                    <a:lnTo>
                      <a:pt x="1004" y="1876"/>
                    </a:lnTo>
                    <a:lnTo>
                      <a:pt x="962" y="1921"/>
                    </a:lnTo>
                    <a:lnTo>
                      <a:pt x="914" y="1926"/>
                    </a:lnTo>
                    <a:lnTo>
                      <a:pt x="871" y="1943"/>
                    </a:lnTo>
                    <a:lnTo>
                      <a:pt x="839" y="1978"/>
                    </a:lnTo>
                    <a:lnTo>
                      <a:pt x="829" y="2000"/>
                    </a:lnTo>
                    <a:lnTo>
                      <a:pt x="810" y="2019"/>
                    </a:lnTo>
                    <a:lnTo>
                      <a:pt x="781" y="2034"/>
                    </a:lnTo>
                    <a:lnTo>
                      <a:pt x="718" y="2023"/>
                    </a:lnTo>
                    <a:lnTo>
                      <a:pt x="672" y="1991"/>
                    </a:lnTo>
                    <a:lnTo>
                      <a:pt x="631" y="1929"/>
                    </a:lnTo>
                    <a:lnTo>
                      <a:pt x="627" y="1896"/>
                    </a:lnTo>
                    <a:lnTo>
                      <a:pt x="600" y="1874"/>
                    </a:lnTo>
                    <a:lnTo>
                      <a:pt x="597" y="1835"/>
                    </a:lnTo>
                    <a:lnTo>
                      <a:pt x="593" y="1818"/>
                    </a:lnTo>
                    <a:lnTo>
                      <a:pt x="582" y="1804"/>
                    </a:lnTo>
                    <a:lnTo>
                      <a:pt x="550" y="1777"/>
                    </a:lnTo>
                    <a:lnTo>
                      <a:pt x="494" y="1747"/>
                    </a:lnTo>
                    <a:lnTo>
                      <a:pt x="468" y="1741"/>
                    </a:lnTo>
                    <a:lnTo>
                      <a:pt x="386" y="1746"/>
                    </a:lnTo>
                    <a:close/>
                  </a:path>
                </a:pathLst>
              </a:custGeom>
              <a:grpFill/>
              <a:ln w="0" cmpd="sng">
                <a:solidFill>
                  <a:srgbClr val="D7D7D7"/>
                </a:solidFill>
                <a:prstDash val="solid"/>
                <a:round/>
                <a:headEnd/>
                <a:tailEnd/>
              </a:ln>
            </p:spPr>
            <p:txBody>
              <a:bodyPr/>
              <a:lstStyle/>
              <a:p>
                <a:endParaRPr lang="en-US" dirty="0"/>
              </a:p>
            </p:txBody>
          </p:sp>
          <p:grpSp>
            <p:nvGrpSpPr>
              <p:cNvPr id="615" name="Group 99">
                <a:extLst>
                  <a:ext uri="{FF2B5EF4-FFF2-40B4-BE49-F238E27FC236}">
                    <a16:creationId xmlns:a16="http://schemas.microsoft.com/office/drawing/2014/main" id="{C658262C-A6D2-4F6E-ADC1-150A4913C421}"/>
                  </a:ext>
                </a:extLst>
              </p:cNvPr>
              <p:cNvGrpSpPr>
                <a:grpSpLocks noChangeAspect="1"/>
              </p:cNvGrpSpPr>
              <p:nvPr/>
            </p:nvGrpSpPr>
            <p:grpSpPr bwMode="gray">
              <a:xfrm>
                <a:off x="6074395" y="2536809"/>
                <a:ext cx="308514" cy="415038"/>
                <a:chOff x="2522" y="2292"/>
                <a:chExt cx="305" cy="410"/>
              </a:xfrm>
              <a:grpFill/>
            </p:grpSpPr>
            <p:sp>
              <p:nvSpPr>
                <p:cNvPr id="750" name="Freeform 100">
                  <a:extLst>
                    <a:ext uri="{FF2B5EF4-FFF2-40B4-BE49-F238E27FC236}">
                      <a16:creationId xmlns:a16="http://schemas.microsoft.com/office/drawing/2014/main" id="{01FCA0E7-2210-4EEC-ABD9-963AE44E4380}"/>
                    </a:ext>
                  </a:extLst>
                </p:cNvPr>
                <p:cNvSpPr>
                  <a:spLocks noChangeAspect="1"/>
                </p:cNvSpPr>
                <p:nvPr/>
              </p:nvSpPr>
              <p:spPr bwMode="gray">
                <a:xfrm>
                  <a:off x="2522" y="2292"/>
                  <a:ext cx="305" cy="410"/>
                </a:xfrm>
                <a:custGeom>
                  <a:avLst/>
                  <a:gdLst/>
                  <a:ahLst/>
                  <a:cxnLst>
                    <a:cxn ang="0">
                      <a:pos x="1012" y="257"/>
                    </a:cxn>
                    <a:cxn ang="0">
                      <a:pos x="956" y="208"/>
                    </a:cxn>
                    <a:cxn ang="0">
                      <a:pos x="855" y="188"/>
                    </a:cxn>
                    <a:cxn ang="0">
                      <a:pos x="789" y="146"/>
                    </a:cxn>
                    <a:cxn ang="0">
                      <a:pos x="735" y="23"/>
                    </a:cxn>
                    <a:cxn ang="0">
                      <a:pos x="593" y="0"/>
                    </a:cxn>
                    <a:cxn ang="0">
                      <a:pos x="613" y="120"/>
                    </a:cxn>
                    <a:cxn ang="0">
                      <a:pos x="558" y="205"/>
                    </a:cxn>
                    <a:cxn ang="0">
                      <a:pos x="600" y="264"/>
                    </a:cxn>
                    <a:cxn ang="0">
                      <a:pos x="595" y="327"/>
                    </a:cxn>
                    <a:cxn ang="0">
                      <a:pos x="542" y="397"/>
                    </a:cxn>
                    <a:cxn ang="0">
                      <a:pos x="535" y="529"/>
                    </a:cxn>
                    <a:cxn ang="0">
                      <a:pos x="457" y="514"/>
                    </a:cxn>
                    <a:cxn ang="0">
                      <a:pos x="270" y="442"/>
                    </a:cxn>
                    <a:cxn ang="0">
                      <a:pos x="234" y="523"/>
                    </a:cxn>
                    <a:cxn ang="0">
                      <a:pos x="320" y="599"/>
                    </a:cxn>
                    <a:cxn ang="0">
                      <a:pos x="201" y="748"/>
                    </a:cxn>
                    <a:cxn ang="0">
                      <a:pos x="216" y="895"/>
                    </a:cxn>
                    <a:cxn ang="0">
                      <a:pos x="128" y="1039"/>
                    </a:cxn>
                    <a:cxn ang="0">
                      <a:pos x="11" y="1057"/>
                    </a:cxn>
                    <a:cxn ang="0">
                      <a:pos x="25" y="1264"/>
                    </a:cxn>
                    <a:cxn ang="0">
                      <a:pos x="17" y="1406"/>
                    </a:cxn>
                    <a:cxn ang="0">
                      <a:pos x="64" y="1532"/>
                    </a:cxn>
                    <a:cxn ang="0">
                      <a:pos x="47" y="1665"/>
                    </a:cxn>
                    <a:cxn ang="0">
                      <a:pos x="64" y="1787"/>
                    </a:cxn>
                    <a:cxn ang="0">
                      <a:pos x="232" y="1900"/>
                    </a:cxn>
                    <a:cxn ang="0">
                      <a:pos x="358" y="2095"/>
                    </a:cxn>
                    <a:cxn ang="0">
                      <a:pos x="322" y="2372"/>
                    </a:cxn>
                    <a:cxn ang="0">
                      <a:pos x="582" y="2370"/>
                    </a:cxn>
                    <a:cxn ang="0">
                      <a:pos x="795" y="2404"/>
                    </a:cxn>
                    <a:cxn ang="0">
                      <a:pos x="903" y="2451"/>
                    </a:cxn>
                    <a:cxn ang="0">
                      <a:pos x="1032" y="2435"/>
                    </a:cxn>
                    <a:cxn ang="0">
                      <a:pos x="1294" y="2354"/>
                    </a:cxn>
                    <a:cxn ang="0">
                      <a:pos x="1436" y="2383"/>
                    </a:cxn>
                    <a:cxn ang="0">
                      <a:pos x="1423" y="2192"/>
                    </a:cxn>
                    <a:cxn ang="0">
                      <a:pos x="1597" y="2064"/>
                    </a:cxn>
                    <a:cxn ang="0">
                      <a:pos x="1454" y="1890"/>
                    </a:cxn>
                    <a:cxn ang="0">
                      <a:pos x="1303" y="1644"/>
                    </a:cxn>
                    <a:cxn ang="0">
                      <a:pos x="1231" y="1536"/>
                    </a:cxn>
                    <a:cxn ang="0">
                      <a:pos x="1374" y="1512"/>
                    </a:cxn>
                    <a:cxn ang="0">
                      <a:pos x="1671" y="1366"/>
                    </a:cxn>
                    <a:cxn ang="0">
                      <a:pos x="1772" y="1371"/>
                    </a:cxn>
                    <a:cxn ang="0">
                      <a:pos x="1829" y="1197"/>
                    </a:cxn>
                    <a:cxn ang="0">
                      <a:pos x="1759" y="982"/>
                    </a:cxn>
                    <a:cxn ang="0">
                      <a:pos x="1727" y="765"/>
                    </a:cxn>
                    <a:cxn ang="0">
                      <a:pos x="1709" y="604"/>
                    </a:cxn>
                    <a:cxn ang="0">
                      <a:pos x="1676" y="400"/>
                    </a:cxn>
                    <a:cxn ang="0">
                      <a:pos x="1515" y="276"/>
                    </a:cxn>
                    <a:cxn ang="0">
                      <a:pos x="1442" y="208"/>
                    </a:cxn>
                    <a:cxn ang="0">
                      <a:pos x="1309" y="223"/>
                    </a:cxn>
                    <a:cxn ang="0">
                      <a:pos x="1350" y="155"/>
                    </a:cxn>
                    <a:cxn ang="0">
                      <a:pos x="1235" y="270"/>
                    </a:cxn>
                    <a:cxn ang="0">
                      <a:pos x="1118" y="332"/>
                    </a:cxn>
                    <a:cxn ang="0">
                      <a:pos x="979" y="329"/>
                    </a:cxn>
                  </a:cxnLst>
                  <a:rect l="0" t="0" r="r" b="b"/>
                  <a:pathLst>
                    <a:path w="1829" h="2462">
                      <a:moveTo>
                        <a:pt x="979" y="329"/>
                      </a:moveTo>
                      <a:lnTo>
                        <a:pt x="971" y="311"/>
                      </a:lnTo>
                      <a:lnTo>
                        <a:pt x="985" y="278"/>
                      </a:lnTo>
                      <a:lnTo>
                        <a:pt x="1012" y="257"/>
                      </a:lnTo>
                      <a:lnTo>
                        <a:pt x="1032" y="232"/>
                      </a:lnTo>
                      <a:lnTo>
                        <a:pt x="1032" y="199"/>
                      </a:lnTo>
                      <a:lnTo>
                        <a:pt x="1016" y="186"/>
                      </a:lnTo>
                      <a:lnTo>
                        <a:pt x="956" y="208"/>
                      </a:lnTo>
                      <a:lnTo>
                        <a:pt x="930" y="208"/>
                      </a:lnTo>
                      <a:lnTo>
                        <a:pt x="915" y="183"/>
                      </a:lnTo>
                      <a:lnTo>
                        <a:pt x="871" y="165"/>
                      </a:lnTo>
                      <a:lnTo>
                        <a:pt x="855" y="188"/>
                      </a:lnTo>
                      <a:lnTo>
                        <a:pt x="834" y="188"/>
                      </a:lnTo>
                      <a:lnTo>
                        <a:pt x="832" y="159"/>
                      </a:lnTo>
                      <a:lnTo>
                        <a:pt x="803" y="159"/>
                      </a:lnTo>
                      <a:lnTo>
                        <a:pt x="789" y="146"/>
                      </a:lnTo>
                      <a:lnTo>
                        <a:pt x="812" y="117"/>
                      </a:lnTo>
                      <a:lnTo>
                        <a:pt x="814" y="84"/>
                      </a:lnTo>
                      <a:lnTo>
                        <a:pt x="794" y="43"/>
                      </a:lnTo>
                      <a:lnTo>
                        <a:pt x="735" y="23"/>
                      </a:lnTo>
                      <a:lnTo>
                        <a:pt x="708" y="25"/>
                      </a:lnTo>
                      <a:lnTo>
                        <a:pt x="711" y="8"/>
                      </a:lnTo>
                      <a:lnTo>
                        <a:pt x="679" y="23"/>
                      </a:lnTo>
                      <a:lnTo>
                        <a:pt x="593" y="0"/>
                      </a:lnTo>
                      <a:lnTo>
                        <a:pt x="562" y="3"/>
                      </a:lnTo>
                      <a:lnTo>
                        <a:pt x="559" y="41"/>
                      </a:lnTo>
                      <a:lnTo>
                        <a:pt x="591" y="95"/>
                      </a:lnTo>
                      <a:lnTo>
                        <a:pt x="613" y="120"/>
                      </a:lnTo>
                      <a:lnTo>
                        <a:pt x="623" y="145"/>
                      </a:lnTo>
                      <a:lnTo>
                        <a:pt x="572" y="174"/>
                      </a:lnTo>
                      <a:lnTo>
                        <a:pt x="571" y="188"/>
                      </a:lnTo>
                      <a:lnTo>
                        <a:pt x="558" y="205"/>
                      </a:lnTo>
                      <a:lnTo>
                        <a:pt x="580" y="208"/>
                      </a:lnTo>
                      <a:lnTo>
                        <a:pt x="595" y="219"/>
                      </a:lnTo>
                      <a:lnTo>
                        <a:pt x="588" y="241"/>
                      </a:lnTo>
                      <a:lnTo>
                        <a:pt x="600" y="264"/>
                      </a:lnTo>
                      <a:lnTo>
                        <a:pt x="618" y="280"/>
                      </a:lnTo>
                      <a:lnTo>
                        <a:pt x="613" y="294"/>
                      </a:lnTo>
                      <a:lnTo>
                        <a:pt x="597" y="298"/>
                      </a:lnTo>
                      <a:lnTo>
                        <a:pt x="595" y="327"/>
                      </a:lnTo>
                      <a:lnTo>
                        <a:pt x="645" y="360"/>
                      </a:lnTo>
                      <a:lnTo>
                        <a:pt x="638" y="370"/>
                      </a:lnTo>
                      <a:lnTo>
                        <a:pt x="555" y="372"/>
                      </a:lnTo>
                      <a:lnTo>
                        <a:pt x="542" y="397"/>
                      </a:lnTo>
                      <a:lnTo>
                        <a:pt x="535" y="415"/>
                      </a:lnTo>
                      <a:lnTo>
                        <a:pt x="533" y="480"/>
                      </a:lnTo>
                      <a:lnTo>
                        <a:pt x="555" y="556"/>
                      </a:lnTo>
                      <a:lnTo>
                        <a:pt x="535" y="529"/>
                      </a:lnTo>
                      <a:lnTo>
                        <a:pt x="515" y="483"/>
                      </a:lnTo>
                      <a:lnTo>
                        <a:pt x="484" y="473"/>
                      </a:lnTo>
                      <a:lnTo>
                        <a:pt x="482" y="512"/>
                      </a:lnTo>
                      <a:lnTo>
                        <a:pt x="457" y="514"/>
                      </a:lnTo>
                      <a:lnTo>
                        <a:pt x="450" y="468"/>
                      </a:lnTo>
                      <a:lnTo>
                        <a:pt x="430" y="433"/>
                      </a:lnTo>
                      <a:lnTo>
                        <a:pt x="371" y="421"/>
                      </a:lnTo>
                      <a:lnTo>
                        <a:pt x="270" y="442"/>
                      </a:lnTo>
                      <a:lnTo>
                        <a:pt x="259" y="471"/>
                      </a:lnTo>
                      <a:lnTo>
                        <a:pt x="244" y="487"/>
                      </a:lnTo>
                      <a:lnTo>
                        <a:pt x="232" y="514"/>
                      </a:lnTo>
                      <a:lnTo>
                        <a:pt x="234" y="523"/>
                      </a:lnTo>
                      <a:lnTo>
                        <a:pt x="275" y="533"/>
                      </a:lnTo>
                      <a:lnTo>
                        <a:pt x="293" y="548"/>
                      </a:lnTo>
                      <a:lnTo>
                        <a:pt x="311" y="567"/>
                      </a:lnTo>
                      <a:lnTo>
                        <a:pt x="320" y="599"/>
                      </a:lnTo>
                      <a:lnTo>
                        <a:pt x="314" y="597"/>
                      </a:lnTo>
                      <a:lnTo>
                        <a:pt x="295" y="564"/>
                      </a:lnTo>
                      <a:lnTo>
                        <a:pt x="239" y="577"/>
                      </a:lnTo>
                      <a:lnTo>
                        <a:pt x="201" y="748"/>
                      </a:lnTo>
                      <a:lnTo>
                        <a:pt x="144" y="787"/>
                      </a:lnTo>
                      <a:lnTo>
                        <a:pt x="154" y="822"/>
                      </a:lnTo>
                      <a:lnTo>
                        <a:pt x="221" y="851"/>
                      </a:lnTo>
                      <a:lnTo>
                        <a:pt x="216" y="895"/>
                      </a:lnTo>
                      <a:lnTo>
                        <a:pt x="189" y="931"/>
                      </a:lnTo>
                      <a:lnTo>
                        <a:pt x="154" y="957"/>
                      </a:lnTo>
                      <a:lnTo>
                        <a:pt x="146" y="1000"/>
                      </a:lnTo>
                      <a:lnTo>
                        <a:pt x="128" y="1039"/>
                      </a:lnTo>
                      <a:lnTo>
                        <a:pt x="99" y="1045"/>
                      </a:lnTo>
                      <a:lnTo>
                        <a:pt x="52" y="1024"/>
                      </a:lnTo>
                      <a:lnTo>
                        <a:pt x="13" y="1024"/>
                      </a:lnTo>
                      <a:lnTo>
                        <a:pt x="11" y="1057"/>
                      </a:lnTo>
                      <a:lnTo>
                        <a:pt x="25" y="1112"/>
                      </a:lnTo>
                      <a:lnTo>
                        <a:pt x="30" y="1149"/>
                      </a:lnTo>
                      <a:lnTo>
                        <a:pt x="25" y="1197"/>
                      </a:lnTo>
                      <a:lnTo>
                        <a:pt x="25" y="1264"/>
                      </a:lnTo>
                      <a:lnTo>
                        <a:pt x="3" y="1293"/>
                      </a:lnTo>
                      <a:lnTo>
                        <a:pt x="0" y="1320"/>
                      </a:lnTo>
                      <a:lnTo>
                        <a:pt x="17" y="1386"/>
                      </a:lnTo>
                      <a:lnTo>
                        <a:pt x="17" y="1406"/>
                      </a:lnTo>
                      <a:lnTo>
                        <a:pt x="36" y="1431"/>
                      </a:lnTo>
                      <a:lnTo>
                        <a:pt x="43" y="1469"/>
                      </a:lnTo>
                      <a:lnTo>
                        <a:pt x="64" y="1503"/>
                      </a:lnTo>
                      <a:lnTo>
                        <a:pt x="64" y="1532"/>
                      </a:lnTo>
                      <a:lnTo>
                        <a:pt x="25" y="1594"/>
                      </a:lnTo>
                      <a:lnTo>
                        <a:pt x="54" y="1611"/>
                      </a:lnTo>
                      <a:lnTo>
                        <a:pt x="45" y="1638"/>
                      </a:lnTo>
                      <a:lnTo>
                        <a:pt x="47" y="1665"/>
                      </a:lnTo>
                      <a:lnTo>
                        <a:pt x="66" y="1692"/>
                      </a:lnTo>
                      <a:lnTo>
                        <a:pt x="77" y="1720"/>
                      </a:lnTo>
                      <a:lnTo>
                        <a:pt x="81" y="1764"/>
                      </a:lnTo>
                      <a:lnTo>
                        <a:pt x="64" y="1787"/>
                      </a:lnTo>
                      <a:lnTo>
                        <a:pt x="113" y="1826"/>
                      </a:lnTo>
                      <a:lnTo>
                        <a:pt x="137" y="1854"/>
                      </a:lnTo>
                      <a:lnTo>
                        <a:pt x="160" y="1892"/>
                      </a:lnTo>
                      <a:lnTo>
                        <a:pt x="232" y="1900"/>
                      </a:lnTo>
                      <a:lnTo>
                        <a:pt x="381" y="1944"/>
                      </a:lnTo>
                      <a:lnTo>
                        <a:pt x="433" y="1967"/>
                      </a:lnTo>
                      <a:lnTo>
                        <a:pt x="424" y="2010"/>
                      </a:lnTo>
                      <a:lnTo>
                        <a:pt x="358" y="2095"/>
                      </a:lnTo>
                      <a:lnTo>
                        <a:pt x="349" y="2142"/>
                      </a:lnTo>
                      <a:lnTo>
                        <a:pt x="320" y="2233"/>
                      </a:lnTo>
                      <a:lnTo>
                        <a:pt x="316" y="2336"/>
                      </a:lnTo>
                      <a:lnTo>
                        <a:pt x="322" y="2372"/>
                      </a:lnTo>
                      <a:lnTo>
                        <a:pt x="329" y="2383"/>
                      </a:lnTo>
                      <a:lnTo>
                        <a:pt x="357" y="2405"/>
                      </a:lnTo>
                      <a:lnTo>
                        <a:pt x="487" y="2390"/>
                      </a:lnTo>
                      <a:lnTo>
                        <a:pt x="582" y="2370"/>
                      </a:lnTo>
                      <a:lnTo>
                        <a:pt x="656" y="2390"/>
                      </a:lnTo>
                      <a:lnTo>
                        <a:pt x="722" y="2421"/>
                      </a:lnTo>
                      <a:lnTo>
                        <a:pt x="760" y="2405"/>
                      </a:lnTo>
                      <a:lnTo>
                        <a:pt x="795" y="2404"/>
                      </a:lnTo>
                      <a:lnTo>
                        <a:pt x="828" y="2413"/>
                      </a:lnTo>
                      <a:lnTo>
                        <a:pt x="848" y="2444"/>
                      </a:lnTo>
                      <a:lnTo>
                        <a:pt x="884" y="2462"/>
                      </a:lnTo>
                      <a:lnTo>
                        <a:pt x="903" y="2451"/>
                      </a:lnTo>
                      <a:lnTo>
                        <a:pt x="915" y="2426"/>
                      </a:lnTo>
                      <a:lnTo>
                        <a:pt x="940" y="2401"/>
                      </a:lnTo>
                      <a:lnTo>
                        <a:pt x="983" y="2405"/>
                      </a:lnTo>
                      <a:lnTo>
                        <a:pt x="1032" y="2435"/>
                      </a:lnTo>
                      <a:lnTo>
                        <a:pt x="1082" y="2435"/>
                      </a:lnTo>
                      <a:lnTo>
                        <a:pt x="1154" y="2388"/>
                      </a:lnTo>
                      <a:lnTo>
                        <a:pt x="1278" y="2372"/>
                      </a:lnTo>
                      <a:lnTo>
                        <a:pt x="1294" y="2354"/>
                      </a:lnTo>
                      <a:lnTo>
                        <a:pt x="1337" y="2368"/>
                      </a:lnTo>
                      <a:lnTo>
                        <a:pt x="1391" y="2368"/>
                      </a:lnTo>
                      <a:lnTo>
                        <a:pt x="1407" y="2396"/>
                      </a:lnTo>
                      <a:lnTo>
                        <a:pt x="1436" y="2383"/>
                      </a:lnTo>
                      <a:lnTo>
                        <a:pt x="1434" y="2354"/>
                      </a:lnTo>
                      <a:lnTo>
                        <a:pt x="1409" y="2295"/>
                      </a:lnTo>
                      <a:lnTo>
                        <a:pt x="1405" y="2235"/>
                      </a:lnTo>
                      <a:lnTo>
                        <a:pt x="1423" y="2192"/>
                      </a:lnTo>
                      <a:lnTo>
                        <a:pt x="1505" y="2157"/>
                      </a:lnTo>
                      <a:lnTo>
                        <a:pt x="1517" y="2123"/>
                      </a:lnTo>
                      <a:lnTo>
                        <a:pt x="1532" y="2090"/>
                      </a:lnTo>
                      <a:lnTo>
                        <a:pt x="1597" y="2064"/>
                      </a:lnTo>
                      <a:lnTo>
                        <a:pt x="1603" y="2035"/>
                      </a:lnTo>
                      <a:lnTo>
                        <a:pt x="1585" y="2012"/>
                      </a:lnTo>
                      <a:lnTo>
                        <a:pt x="1491" y="1937"/>
                      </a:lnTo>
                      <a:lnTo>
                        <a:pt x="1454" y="1890"/>
                      </a:lnTo>
                      <a:lnTo>
                        <a:pt x="1348" y="1806"/>
                      </a:lnTo>
                      <a:lnTo>
                        <a:pt x="1312" y="1757"/>
                      </a:lnTo>
                      <a:lnTo>
                        <a:pt x="1312" y="1690"/>
                      </a:lnTo>
                      <a:lnTo>
                        <a:pt x="1303" y="1644"/>
                      </a:lnTo>
                      <a:lnTo>
                        <a:pt x="1258" y="1624"/>
                      </a:lnTo>
                      <a:lnTo>
                        <a:pt x="1227" y="1587"/>
                      </a:lnTo>
                      <a:lnTo>
                        <a:pt x="1227" y="1553"/>
                      </a:lnTo>
                      <a:lnTo>
                        <a:pt x="1231" y="1536"/>
                      </a:lnTo>
                      <a:lnTo>
                        <a:pt x="1290" y="1590"/>
                      </a:lnTo>
                      <a:lnTo>
                        <a:pt x="1298" y="1589"/>
                      </a:lnTo>
                      <a:lnTo>
                        <a:pt x="1317" y="1538"/>
                      </a:lnTo>
                      <a:lnTo>
                        <a:pt x="1374" y="1512"/>
                      </a:lnTo>
                      <a:lnTo>
                        <a:pt x="1440" y="1491"/>
                      </a:lnTo>
                      <a:lnTo>
                        <a:pt x="1503" y="1460"/>
                      </a:lnTo>
                      <a:lnTo>
                        <a:pt x="1528" y="1417"/>
                      </a:lnTo>
                      <a:lnTo>
                        <a:pt x="1671" y="1366"/>
                      </a:lnTo>
                      <a:lnTo>
                        <a:pt x="1684" y="1282"/>
                      </a:lnTo>
                      <a:lnTo>
                        <a:pt x="1720" y="1291"/>
                      </a:lnTo>
                      <a:lnTo>
                        <a:pt x="1745" y="1336"/>
                      </a:lnTo>
                      <a:lnTo>
                        <a:pt x="1772" y="1371"/>
                      </a:lnTo>
                      <a:lnTo>
                        <a:pt x="1797" y="1371"/>
                      </a:lnTo>
                      <a:lnTo>
                        <a:pt x="1811" y="1340"/>
                      </a:lnTo>
                      <a:lnTo>
                        <a:pt x="1825" y="1272"/>
                      </a:lnTo>
                      <a:lnTo>
                        <a:pt x="1829" y="1197"/>
                      </a:lnTo>
                      <a:lnTo>
                        <a:pt x="1825" y="1180"/>
                      </a:lnTo>
                      <a:lnTo>
                        <a:pt x="1766" y="1110"/>
                      </a:lnTo>
                      <a:lnTo>
                        <a:pt x="1757" y="1020"/>
                      </a:lnTo>
                      <a:lnTo>
                        <a:pt x="1759" y="982"/>
                      </a:lnTo>
                      <a:lnTo>
                        <a:pt x="1752" y="922"/>
                      </a:lnTo>
                      <a:lnTo>
                        <a:pt x="1741" y="885"/>
                      </a:lnTo>
                      <a:lnTo>
                        <a:pt x="1733" y="795"/>
                      </a:lnTo>
                      <a:lnTo>
                        <a:pt x="1727" y="765"/>
                      </a:lnTo>
                      <a:lnTo>
                        <a:pt x="1673" y="724"/>
                      </a:lnTo>
                      <a:lnTo>
                        <a:pt x="1671" y="697"/>
                      </a:lnTo>
                      <a:lnTo>
                        <a:pt x="1686" y="649"/>
                      </a:lnTo>
                      <a:lnTo>
                        <a:pt x="1709" y="604"/>
                      </a:lnTo>
                      <a:lnTo>
                        <a:pt x="1714" y="558"/>
                      </a:lnTo>
                      <a:lnTo>
                        <a:pt x="1714" y="495"/>
                      </a:lnTo>
                      <a:lnTo>
                        <a:pt x="1684" y="433"/>
                      </a:lnTo>
                      <a:lnTo>
                        <a:pt x="1676" y="400"/>
                      </a:lnTo>
                      <a:lnTo>
                        <a:pt x="1591" y="372"/>
                      </a:lnTo>
                      <a:lnTo>
                        <a:pt x="1583" y="323"/>
                      </a:lnTo>
                      <a:lnTo>
                        <a:pt x="1550" y="270"/>
                      </a:lnTo>
                      <a:lnTo>
                        <a:pt x="1515" y="276"/>
                      </a:lnTo>
                      <a:lnTo>
                        <a:pt x="1492" y="255"/>
                      </a:lnTo>
                      <a:lnTo>
                        <a:pt x="1481" y="254"/>
                      </a:lnTo>
                      <a:lnTo>
                        <a:pt x="1472" y="225"/>
                      </a:lnTo>
                      <a:lnTo>
                        <a:pt x="1442" y="208"/>
                      </a:lnTo>
                      <a:lnTo>
                        <a:pt x="1423" y="183"/>
                      </a:lnTo>
                      <a:lnTo>
                        <a:pt x="1364" y="194"/>
                      </a:lnTo>
                      <a:lnTo>
                        <a:pt x="1335" y="205"/>
                      </a:lnTo>
                      <a:lnTo>
                        <a:pt x="1309" y="223"/>
                      </a:lnTo>
                      <a:lnTo>
                        <a:pt x="1319" y="203"/>
                      </a:lnTo>
                      <a:lnTo>
                        <a:pt x="1339" y="183"/>
                      </a:lnTo>
                      <a:lnTo>
                        <a:pt x="1374" y="159"/>
                      </a:lnTo>
                      <a:lnTo>
                        <a:pt x="1350" y="155"/>
                      </a:lnTo>
                      <a:lnTo>
                        <a:pt x="1319" y="161"/>
                      </a:lnTo>
                      <a:lnTo>
                        <a:pt x="1268" y="223"/>
                      </a:lnTo>
                      <a:lnTo>
                        <a:pt x="1251" y="260"/>
                      </a:lnTo>
                      <a:lnTo>
                        <a:pt x="1235" y="270"/>
                      </a:lnTo>
                      <a:lnTo>
                        <a:pt x="1235" y="246"/>
                      </a:lnTo>
                      <a:lnTo>
                        <a:pt x="1164" y="264"/>
                      </a:lnTo>
                      <a:lnTo>
                        <a:pt x="1107" y="311"/>
                      </a:lnTo>
                      <a:lnTo>
                        <a:pt x="1118" y="332"/>
                      </a:lnTo>
                      <a:lnTo>
                        <a:pt x="1084" y="332"/>
                      </a:lnTo>
                      <a:lnTo>
                        <a:pt x="1039" y="319"/>
                      </a:lnTo>
                      <a:lnTo>
                        <a:pt x="988" y="351"/>
                      </a:lnTo>
                      <a:lnTo>
                        <a:pt x="979" y="329"/>
                      </a:lnTo>
                      <a:close/>
                    </a:path>
                  </a:pathLst>
                </a:custGeom>
                <a:grpFill/>
                <a:ln w="0" cmpd="sng">
                  <a:solidFill>
                    <a:srgbClr val="D7D7D7"/>
                  </a:solidFill>
                  <a:prstDash val="solid"/>
                  <a:round/>
                  <a:headEnd/>
                  <a:tailEnd/>
                </a:ln>
              </p:spPr>
              <p:txBody>
                <a:bodyPr/>
                <a:lstStyle/>
                <a:p>
                  <a:endParaRPr lang="en-US" dirty="0"/>
                </a:p>
              </p:txBody>
            </p:sp>
            <p:sp>
              <p:nvSpPr>
                <p:cNvPr id="751" name="Freeform 101">
                  <a:extLst>
                    <a:ext uri="{FF2B5EF4-FFF2-40B4-BE49-F238E27FC236}">
                      <a16:creationId xmlns:a16="http://schemas.microsoft.com/office/drawing/2014/main" id="{D77381B0-1600-40B8-B448-84A22E862C83}"/>
                    </a:ext>
                  </a:extLst>
                </p:cNvPr>
                <p:cNvSpPr>
                  <a:spLocks noChangeAspect="1"/>
                </p:cNvSpPr>
                <p:nvPr/>
              </p:nvSpPr>
              <p:spPr bwMode="gray">
                <a:xfrm>
                  <a:off x="2765" y="2306"/>
                  <a:ext cx="19" cy="23"/>
                </a:xfrm>
                <a:custGeom>
                  <a:avLst/>
                  <a:gdLst/>
                  <a:ahLst/>
                  <a:cxnLst>
                    <a:cxn ang="0">
                      <a:pos x="95" y="73"/>
                    </a:cxn>
                    <a:cxn ang="0">
                      <a:pos x="97" y="96"/>
                    </a:cxn>
                    <a:cxn ang="0">
                      <a:pos x="109" y="116"/>
                    </a:cxn>
                    <a:cxn ang="0">
                      <a:pos x="106" y="132"/>
                    </a:cxn>
                    <a:cxn ang="0">
                      <a:pos x="88" y="119"/>
                    </a:cxn>
                    <a:cxn ang="0">
                      <a:pos x="66" y="126"/>
                    </a:cxn>
                    <a:cxn ang="0">
                      <a:pos x="55" y="137"/>
                    </a:cxn>
                    <a:cxn ang="0">
                      <a:pos x="23" y="130"/>
                    </a:cxn>
                    <a:cxn ang="0">
                      <a:pos x="0" y="110"/>
                    </a:cxn>
                    <a:cxn ang="0">
                      <a:pos x="10" y="94"/>
                    </a:cxn>
                    <a:cxn ang="0">
                      <a:pos x="12" y="75"/>
                    </a:cxn>
                    <a:cxn ang="0">
                      <a:pos x="2" y="47"/>
                    </a:cxn>
                    <a:cxn ang="0">
                      <a:pos x="19" y="42"/>
                    </a:cxn>
                    <a:cxn ang="0">
                      <a:pos x="66" y="65"/>
                    </a:cxn>
                    <a:cxn ang="0">
                      <a:pos x="59" y="47"/>
                    </a:cxn>
                    <a:cxn ang="0">
                      <a:pos x="37" y="31"/>
                    </a:cxn>
                    <a:cxn ang="0">
                      <a:pos x="23" y="13"/>
                    </a:cxn>
                    <a:cxn ang="0">
                      <a:pos x="33" y="0"/>
                    </a:cxn>
                    <a:cxn ang="0">
                      <a:pos x="52" y="4"/>
                    </a:cxn>
                    <a:cxn ang="0">
                      <a:pos x="57" y="22"/>
                    </a:cxn>
                    <a:cxn ang="0">
                      <a:pos x="86" y="25"/>
                    </a:cxn>
                    <a:cxn ang="0">
                      <a:pos x="104" y="33"/>
                    </a:cxn>
                    <a:cxn ang="0">
                      <a:pos x="95" y="73"/>
                    </a:cxn>
                  </a:cxnLst>
                  <a:rect l="0" t="0" r="r" b="b"/>
                  <a:pathLst>
                    <a:path w="109" h="137">
                      <a:moveTo>
                        <a:pt x="95" y="73"/>
                      </a:moveTo>
                      <a:lnTo>
                        <a:pt x="97" y="96"/>
                      </a:lnTo>
                      <a:lnTo>
                        <a:pt x="109" y="116"/>
                      </a:lnTo>
                      <a:lnTo>
                        <a:pt x="106" y="132"/>
                      </a:lnTo>
                      <a:lnTo>
                        <a:pt x="88" y="119"/>
                      </a:lnTo>
                      <a:lnTo>
                        <a:pt x="66" y="126"/>
                      </a:lnTo>
                      <a:lnTo>
                        <a:pt x="55" y="137"/>
                      </a:lnTo>
                      <a:lnTo>
                        <a:pt x="23" y="130"/>
                      </a:lnTo>
                      <a:lnTo>
                        <a:pt x="0" y="110"/>
                      </a:lnTo>
                      <a:lnTo>
                        <a:pt x="10" y="94"/>
                      </a:lnTo>
                      <a:lnTo>
                        <a:pt x="12" y="75"/>
                      </a:lnTo>
                      <a:lnTo>
                        <a:pt x="2" y="47"/>
                      </a:lnTo>
                      <a:lnTo>
                        <a:pt x="19" y="42"/>
                      </a:lnTo>
                      <a:lnTo>
                        <a:pt x="66" y="65"/>
                      </a:lnTo>
                      <a:lnTo>
                        <a:pt x="59" y="47"/>
                      </a:lnTo>
                      <a:lnTo>
                        <a:pt x="37" y="31"/>
                      </a:lnTo>
                      <a:lnTo>
                        <a:pt x="23" y="13"/>
                      </a:lnTo>
                      <a:lnTo>
                        <a:pt x="33" y="0"/>
                      </a:lnTo>
                      <a:lnTo>
                        <a:pt x="52" y="4"/>
                      </a:lnTo>
                      <a:lnTo>
                        <a:pt x="57" y="22"/>
                      </a:lnTo>
                      <a:lnTo>
                        <a:pt x="86" y="25"/>
                      </a:lnTo>
                      <a:lnTo>
                        <a:pt x="104" y="33"/>
                      </a:lnTo>
                      <a:lnTo>
                        <a:pt x="95" y="73"/>
                      </a:lnTo>
                      <a:close/>
                    </a:path>
                  </a:pathLst>
                </a:custGeom>
                <a:grpFill/>
                <a:ln w="0" cmpd="sng">
                  <a:solidFill>
                    <a:srgbClr val="D7D7D7"/>
                  </a:solidFill>
                  <a:prstDash val="solid"/>
                  <a:round/>
                  <a:headEnd/>
                  <a:tailEnd/>
                </a:ln>
              </p:spPr>
              <p:txBody>
                <a:bodyPr/>
                <a:lstStyle/>
                <a:p>
                  <a:endParaRPr lang="en-US" dirty="0"/>
                </a:p>
              </p:txBody>
            </p:sp>
          </p:grpSp>
          <p:grpSp>
            <p:nvGrpSpPr>
              <p:cNvPr id="616" name="Group 102">
                <a:extLst>
                  <a:ext uri="{FF2B5EF4-FFF2-40B4-BE49-F238E27FC236}">
                    <a16:creationId xmlns:a16="http://schemas.microsoft.com/office/drawing/2014/main" id="{6DCF13E3-661D-4AF5-9DE7-AB87EED165B1}"/>
                  </a:ext>
                </a:extLst>
              </p:cNvPr>
              <p:cNvGrpSpPr>
                <a:grpSpLocks noChangeAspect="1"/>
              </p:cNvGrpSpPr>
              <p:nvPr/>
            </p:nvGrpSpPr>
            <p:grpSpPr bwMode="gray">
              <a:xfrm>
                <a:off x="5595947" y="2165300"/>
                <a:ext cx="337848" cy="649889"/>
                <a:chOff x="2049" y="1925"/>
                <a:chExt cx="334" cy="642"/>
              </a:xfrm>
              <a:grpFill/>
            </p:grpSpPr>
            <p:sp>
              <p:nvSpPr>
                <p:cNvPr id="735" name="Freeform 103">
                  <a:extLst>
                    <a:ext uri="{FF2B5EF4-FFF2-40B4-BE49-F238E27FC236}">
                      <a16:creationId xmlns:a16="http://schemas.microsoft.com/office/drawing/2014/main" id="{423F070F-871D-478F-958C-642DC86B61AE}"/>
                    </a:ext>
                  </a:extLst>
                </p:cNvPr>
                <p:cNvSpPr>
                  <a:spLocks noChangeAspect="1"/>
                </p:cNvSpPr>
                <p:nvPr/>
              </p:nvSpPr>
              <p:spPr bwMode="gray">
                <a:xfrm>
                  <a:off x="2083" y="2073"/>
                  <a:ext cx="30" cy="45"/>
                </a:xfrm>
                <a:custGeom>
                  <a:avLst/>
                  <a:gdLst/>
                  <a:ahLst/>
                  <a:cxnLst>
                    <a:cxn ang="0">
                      <a:pos x="169" y="0"/>
                    </a:cxn>
                    <a:cxn ang="0">
                      <a:pos x="147" y="5"/>
                    </a:cxn>
                    <a:cxn ang="0">
                      <a:pos x="106" y="27"/>
                    </a:cxn>
                    <a:cxn ang="0">
                      <a:pos x="54" y="70"/>
                    </a:cxn>
                    <a:cxn ang="0">
                      <a:pos x="54" y="87"/>
                    </a:cxn>
                    <a:cxn ang="0">
                      <a:pos x="61" y="106"/>
                    </a:cxn>
                    <a:cxn ang="0">
                      <a:pos x="38" y="113"/>
                    </a:cxn>
                    <a:cxn ang="0">
                      <a:pos x="11" y="95"/>
                    </a:cxn>
                    <a:cxn ang="0">
                      <a:pos x="0" y="131"/>
                    </a:cxn>
                    <a:cxn ang="0">
                      <a:pos x="0" y="181"/>
                    </a:cxn>
                    <a:cxn ang="0">
                      <a:pos x="22" y="216"/>
                    </a:cxn>
                    <a:cxn ang="0">
                      <a:pos x="7" y="238"/>
                    </a:cxn>
                    <a:cxn ang="0">
                      <a:pos x="4" y="248"/>
                    </a:cxn>
                    <a:cxn ang="0">
                      <a:pos x="11" y="271"/>
                    </a:cxn>
                    <a:cxn ang="0">
                      <a:pos x="50" y="250"/>
                    </a:cxn>
                    <a:cxn ang="0">
                      <a:pos x="52" y="230"/>
                    </a:cxn>
                    <a:cxn ang="0">
                      <a:pos x="67" y="221"/>
                    </a:cxn>
                    <a:cxn ang="0">
                      <a:pos x="81" y="202"/>
                    </a:cxn>
                    <a:cxn ang="0">
                      <a:pos x="106" y="203"/>
                    </a:cxn>
                    <a:cxn ang="0">
                      <a:pos x="134" y="179"/>
                    </a:cxn>
                    <a:cxn ang="0">
                      <a:pos x="140" y="152"/>
                    </a:cxn>
                    <a:cxn ang="0">
                      <a:pos x="126" y="149"/>
                    </a:cxn>
                    <a:cxn ang="0">
                      <a:pos x="126" y="127"/>
                    </a:cxn>
                    <a:cxn ang="0">
                      <a:pos x="142" y="106"/>
                    </a:cxn>
                    <a:cxn ang="0">
                      <a:pos x="163" y="104"/>
                    </a:cxn>
                    <a:cxn ang="0">
                      <a:pos x="180" y="89"/>
                    </a:cxn>
                    <a:cxn ang="0">
                      <a:pos x="171" y="90"/>
                    </a:cxn>
                    <a:cxn ang="0">
                      <a:pos x="160" y="75"/>
                    </a:cxn>
                    <a:cxn ang="0">
                      <a:pos x="169" y="0"/>
                    </a:cxn>
                  </a:cxnLst>
                  <a:rect l="0" t="0" r="r" b="b"/>
                  <a:pathLst>
                    <a:path w="180" h="271">
                      <a:moveTo>
                        <a:pt x="169" y="0"/>
                      </a:moveTo>
                      <a:lnTo>
                        <a:pt x="147" y="5"/>
                      </a:lnTo>
                      <a:lnTo>
                        <a:pt x="106" y="27"/>
                      </a:lnTo>
                      <a:lnTo>
                        <a:pt x="54" y="70"/>
                      </a:lnTo>
                      <a:lnTo>
                        <a:pt x="54" y="87"/>
                      </a:lnTo>
                      <a:lnTo>
                        <a:pt x="61" y="106"/>
                      </a:lnTo>
                      <a:lnTo>
                        <a:pt x="38" y="113"/>
                      </a:lnTo>
                      <a:lnTo>
                        <a:pt x="11" y="95"/>
                      </a:lnTo>
                      <a:lnTo>
                        <a:pt x="0" y="131"/>
                      </a:lnTo>
                      <a:lnTo>
                        <a:pt x="0" y="181"/>
                      </a:lnTo>
                      <a:lnTo>
                        <a:pt x="22" y="216"/>
                      </a:lnTo>
                      <a:lnTo>
                        <a:pt x="7" y="238"/>
                      </a:lnTo>
                      <a:lnTo>
                        <a:pt x="4" y="248"/>
                      </a:lnTo>
                      <a:lnTo>
                        <a:pt x="11" y="271"/>
                      </a:lnTo>
                      <a:lnTo>
                        <a:pt x="50" y="250"/>
                      </a:lnTo>
                      <a:lnTo>
                        <a:pt x="52" y="230"/>
                      </a:lnTo>
                      <a:lnTo>
                        <a:pt x="67" y="221"/>
                      </a:lnTo>
                      <a:lnTo>
                        <a:pt x="81" y="202"/>
                      </a:lnTo>
                      <a:lnTo>
                        <a:pt x="106" y="203"/>
                      </a:lnTo>
                      <a:lnTo>
                        <a:pt x="134" y="179"/>
                      </a:lnTo>
                      <a:lnTo>
                        <a:pt x="140" y="152"/>
                      </a:lnTo>
                      <a:lnTo>
                        <a:pt x="126" y="149"/>
                      </a:lnTo>
                      <a:lnTo>
                        <a:pt x="126" y="127"/>
                      </a:lnTo>
                      <a:lnTo>
                        <a:pt x="142" y="106"/>
                      </a:lnTo>
                      <a:lnTo>
                        <a:pt x="163" y="104"/>
                      </a:lnTo>
                      <a:lnTo>
                        <a:pt x="180" y="89"/>
                      </a:lnTo>
                      <a:lnTo>
                        <a:pt x="171" y="90"/>
                      </a:lnTo>
                      <a:lnTo>
                        <a:pt x="160" y="75"/>
                      </a:lnTo>
                      <a:lnTo>
                        <a:pt x="169" y="0"/>
                      </a:lnTo>
                      <a:close/>
                    </a:path>
                  </a:pathLst>
                </a:custGeom>
                <a:grpFill/>
                <a:ln w="0" cmpd="sng">
                  <a:solidFill>
                    <a:srgbClr val="D7D7D7"/>
                  </a:solidFill>
                  <a:prstDash val="solid"/>
                  <a:round/>
                  <a:headEnd/>
                  <a:tailEnd/>
                </a:ln>
              </p:spPr>
              <p:txBody>
                <a:bodyPr/>
                <a:lstStyle/>
                <a:p>
                  <a:endParaRPr lang="en-US" dirty="0"/>
                </a:p>
              </p:txBody>
            </p:sp>
            <p:sp>
              <p:nvSpPr>
                <p:cNvPr id="736" name="Freeform 104">
                  <a:extLst>
                    <a:ext uri="{FF2B5EF4-FFF2-40B4-BE49-F238E27FC236}">
                      <a16:creationId xmlns:a16="http://schemas.microsoft.com/office/drawing/2014/main" id="{DD45221C-9A72-4EBE-9871-483108E63CF1}"/>
                    </a:ext>
                  </a:extLst>
                </p:cNvPr>
                <p:cNvSpPr>
                  <a:spLocks noChangeAspect="1"/>
                </p:cNvSpPr>
                <p:nvPr/>
              </p:nvSpPr>
              <p:spPr bwMode="gray">
                <a:xfrm>
                  <a:off x="2211" y="2026"/>
                  <a:ext cx="21" cy="15"/>
                </a:xfrm>
                <a:custGeom>
                  <a:avLst/>
                  <a:gdLst/>
                  <a:ahLst/>
                  <a:cxnLst>
                    <a:cxn ang="0">
                      <a:pos x="122" y="83"/>
                    </a:cxn>
                    <a:cxn ang="0">
                      <a:pos x="126" y="74"/>
                    </a:cxn>
                    <a:cxn ang="0">
                      <a:pos x="115" y="62"/>
                    </a:cxn>
                    <a:cxn ang="0">
                      <a:pos x="51" y="60"/>
                    </a:cxn>
                    <a:cxn ang="0">
                      <a:pos x="43" y="25"/>
                    </a:cxn>
                    <a:cxn ang="0">
                      <a:pos x="22" y="0"/>
                    </a:cxn>
                    <a:cxn ang="0">
                      <a:pos x="6" y="0"/>
                    </a:cxn>
                    <a:cxn ang="0">
                      <a:pos x="0" y="36"/>
                    </a:cxn>
                    <a:cxn ang="0">
                      <a:pos x="0" y="64"/>
                    </a:cxn>
                    <a:cxn ang="0">
                      <a:pos x="20" y="79"/>
                    </a:cxn>
                    <a:cxn ang="0">
                      <a:pos x="73" y="76"/>
                    </a:cxn>
                    <a:cxn ang="0">
                      <a:pos x="111" y="90"/>
                    </a:cxn>
                    <a:cxn ang="0">
                      <a:pos x="122" y="83"/>
                    </a:cxn>
                  </a:cxnLst>
                  <a:rect l="0" t="0" r="r" b="b"/>
                  <a:pathLst>
                    <a:path w="126" h="90">
                      <a:moveTo>
                        <a:pt x="122" y="83"/>
                      </a:moveTo>
                      <a:lnTo>
                        <a:pt x="126" y="74"/>
                      </a:lnTo>
                      <a:lnTo>
                        <a:pt x="115" y="62"/>
                      </a:lnTo>
                      <a:lnTo>
                        <a:pt x="51" y="60"/>
                      </a:lnTo>
                      <a:lnTo>
                        <a:pt x="43" y="25"/>
                      </a:lnTo>
                      <a:lnTo>
                        <a:pt x="22" y="0"/>
                      </a:lnTo>
                      <a:lnTo>
                        <a:pt x="6" y="0"/>
                      </a:lnTo>
                      <a:lnTo>
                        <a:pt x="0" y="36"/>
                      </a:lnTo>
                      <a:lnTo>
                        <a:pt x="0" y="64"/>
                      </a:lnTo>
                      <a:lnTo>
                        <a:pt x="20" y="79"/>
                      </a:lnTo>
                      <a:lnTo>
                        <a:pt x="73" y="76"/>
                      </a:lnTo>
                      <a:lnTo>
                        <a:pt x="111" y="90"/>
                      </a:lnTo>
                      <a:lnTo>
                        <a:pt x="122" y="83"/>
                      </a:lnTo>
                      <a:close/>
                    </a:path>
                  </a:pathLst>
                </a:custGeom>
                <a:grpFill/>
                <a:ln w="0" cmpd="sng">
                  <a:solidFill>
                    <a:srgbClr val="D7D7D7"/>
                  </a:solidFill>
                  <a:prstDash val="solid"/>
                  <a:round/>
                  <a:headEnd/>
                  <a:tailEnd/>
                </a:ln>
              </p:spPr>
              <p:txBody>
                <a:bodyPr/>
                <a:lstStyle/>
                <a:p>
                  <a:endParaRPr lang="en-US" dirty="0"/>
                </a:p>
              </p:txBody>
            </p:sp>
            <p:sp>
              <p:nvSpPr>
                <p:cNvPr id="737" name="Freeform 105">
                  <a:extLst>
                    <a:ext uri="{FF2B5EF4-FFF2-40B4-BE49-F238E27FC236}">
                      <a16:creationId xmlns:a16="http://schemas.microsoft.com/office/drawing/2014/main" id="{0201395D-5E58-4A73-B41D-C83626FCB86E}"/>
                    </a:ext>
                  </a:extLst>
                </p:cNvPr>
                <p:cNvSpPr>
                  <a:spLocks noChangeAspect="1"/>
                </p:cNvSpPr>
                <p:nvPr/>
              </p:nvSpPr>
              <p:spPr bwMode="gray">
                <a:xfrm>
                  <a:off x="2208" y="2042"/>
                  <a:ext cx="7" cy="7"/>
                </a:xfrm>
                <a:custGeom>
                  <a:avLst/>
                  <a:gdLst/>
                  <a:ahLst/>
                  <a:cxnLst>
                    <a:cxn ang="0">
                      <a:pos x="41" y="35"/>
                    </a:cxn>
                    <a:cxn ang="0">
                      <a:pos x="43" y="22"/>
                    </a:cxn>
                    <a:cxn ang="0">
                      <a:pos x="31" y="10"/>
                    </a:cxn>
                    <a:cxn ang="0">
                      <a:pos x="16" y="0"/>
                    </a:cxn>
                    <a:cxn ang="0">
                      <a:pos x="2" y="5"/>
                    </a:cxn>
                    <a:cxn ang="0">
                      <a:pos x="0" y="27"/>
                    </a:cxn>
                    <a:cxn ang="0">
                      <a:pos x="14" y="44"/>
                    </a:cxn>
                    <a:cxn ang="0">
                      <a:pos x="41" y="35"/>
                    </a:cxn>
                  </a:cxnLst>
                  <a:rect l="0" t="0" r="r" b="b"/>
                  <a:pathLst>
                    <a:path w="43" h="44">
                      <a:moveTo>
                        <a:pt x="41" y="35"/>
                      </a:moveTo>
                      <a:lnTo>
                        <a:pt x="43" y="22"/>
                      </a:lnTo>
                      <a:lnTo>
                        <a:pt x="31" y="10"/>
                      </a:lnTo>
                      <a:lnTo>
                        <a:pt x="16" y="0"/>
                      </a:lnTo>
                      <a:lnTo>
                        <a:pt x="2" y="5"/>
                      </a:lnTo>
                      <a:lnTo>
                        <a:pt x="0" y="27"/>
                      </a:lnTo>
                      <a:lnTo>
                        <a:pt x="14" y="44"/>
                      </a:lnTo>
                      <a:lnTo>
                        <a:pt x="41" y="35"/>
                      </a:lnTo>
                      <a:close/>
                    </a:path>
                  </a:pathLst>
                </a:custGeom>
                <a:grpFill/>
                <a:ln w="0" cmpd="sng">
                  <a:solidFill>
                    <a:srgbClr val="D7D7D7"/>
                  </a:solidFill>
                  <a:prstDash val="solid"/>
                  <a:round/>
                  <a:headEnd/>
                  <a:tailEnd/>
                </a:ln>
              </p:spPr>
              <p:txBody>
                <a:bodyPr/>
                <a:lstStyle/>
                <a:p>
                  <a:endParaRPr lang="en-US" dirty="0"/>
                </a:p>
              </p:txBody>
            </p:sp>
            <p:sp>
              <p:nvSpPr>
                <p:cNvPr id="738" name="Freeform 106">
                  <a:extLst>
                    <a:ext uri="{FF2B5EF4-FFF2-40B4-BE49-F238E27FC236}">
                      <a16:creationId xmlns:a16="http://schemas.microsoft.com/office/drawing/2014/main" id="{E3CC6C79-2EF0-470E-9F5B-FBAD6719000F}"/>
                    </a:ext>
                  </a:extLst>
                </p:cNvPr>
                <p:cNvSpPr>
                  <a:spLocks noChangeAspect="1"/>
                </p:cNvSpPr>
                <p:nvPr/>
              </p:nvSpPr>
              <p:spPr bwMode="gray">
                <a:xfrm>
                  <a:off x="2142" y="2247"/>
                  <a:ext cx="7" cy="16"/>
                </a:xfrm>
                <a:custGeom>
                  <a:avLst/>
                  <a:gdLst/>
                  <a:ahLst/>
                  <a:cxnLst>
                    <a:cxn ang="0">
                      <a:pos x="4" y="3"/>
                    </a:cxn>
                    <a:cxn ang="0">
                      <a:pos x="2" y="0"/>
                    </a:cxn>
                    <a:cxn ang="0">
                      <a:pos x="0" y="28"/>
                    </a:cxn>
                    <a:cxn ang="0">
                      <a:pos x="2" y="68"/>
                    </a:cxn>
                    <a:cxn ang="0">
                      <a:pos x="18" y="95"/>
                    </a:cxn>
                    <a:cxn ang="0">
                      <a:pos x="38" y="88"/>
                    </a:cxn>
                    <a:cxn ang="0">
                      <a:pos x="47" y="37"/>
                    </a:cxn>
                    <a:cxn ang="0">
                      <a:pos x="43" y="0"/>
                    </a:cxn>
                    <a:cxn ang="0">
                      <a:pos x="4" y="3"/>
                    </a:cxn>
                  </a:cxnLst>
                  <a:rect l="0" t="0" r="r" b="b"/>
                  <a:pathLst>
                    <a:path w="47" h="95">
                      <a:moveTo>
                        <a:pt x="4" y="3"/>
                      </a:moveTo>
                      <a:lnTo>
                        <a:pt x="2" y="0"/>
                      </a:lnTo>
                      <a:lnTo>
                        <a:pt x="0" y="28"/>
                      </a:lnTo>
                      <a:lnTo>
                        <a:pt x="2" y="68"/>
                      </a:lnTo>
                      <a:lnTo>
                        <a:pt x="18" y="95"/>
                      </a:lnTo>
                      <a:lnTo>
                        <a:pt x="38" y="88"/>
                      </a:lnTo>
                      <a:lnTo>
                        <a:pt x="47" y="37"/>
                      </a:lnTo>
                      <a:lnTo>
                        <a:pt x="43" y="0"/>
                      </a:lnTo>
                      <a:lnTo>
                        <a:pt x="4" y="3"/>
                      </a:lnTo>
                      <a:close/>
                    </a:path>
                  </a:pathLst>
                </a:custGeom>
                <a:grpFill/>
                <a:ln w="0" cmpd="sng">
                  <a:solidFill>
                    <a:srgbClr val="D7D7D7"/>
                  </a:solidFill>
                  <a:prstDash val="solid"/>
                  <a:round/>
                  <a:headEnd/>
                  <a:tailEnd/>
                </a:ln>
              </p:spPr>
              <p:txBody>
                <a:bodyPr/>
                <a:lstStyle/>
                <a:p>
                  <a:endParaRPr lang="en-US" dirty="0"/>
                </a:p>
              </p:txBody>
            </p:sp>
            <p:sp>
              <p:nvSpPr>
                <p:cNvPr id="739" name="Freeform 107">
                  <a:extLst>
                    <a:ext uri="{FF2B5EF4-FFF2-40B4-BE49-F238E27FC236}">
                      <a16:creationId xmlns:a16="http://schemas.microsoft.com/office/drawing/2014/main" id="{C8954FE1-8836-4290-AB80-1B6C71CFCAC6}"/>
                    </a:ext>
                  </a:extLst>
                </p:cNvPr>
                <p:cNvSpPr>
                  <a:spLocks noChangeAspect="1"/>
                </p:cNvSpPr>
                <p:nvPr/>
              </p:nvSpPr>
              <p:spPr bwMode="gray">
                <a:xfrm>
                  <a:off x="2102" y="2234"/>
                  <a:ext cx="14" cy="17"/>
                </a:xfrm>
                <a:custGeom>
                  <a:avLst/>
                  <a:gdLst/>
                  <a:ahLst/>
                  <a:cxnLst>
                    <a:cxn ang="0">
                      <a:pos x="64" y="4"/>
                    </a:cxn>
                    <a:cxn ang="0">
                      <a:pos x="62" y="0"/>
                    </a:cxn>
                    <a:cxn ang="0">
                      <a:pos x="47" y="12"/>
                    </a:cxn>
                    <a:cxn ang="0">
                      <a:pos x="15" y="24"/>
                    </a:cxn>
                    <a:cxn ang="0">
                      <a:pos x="0" y="66"/>
                    </a:cxn>
                    <a:cxn ang="0">
                      <a:pos x="2" y="75"/>
                    </a:cxn>
                    <a:cxn ang="0">
                      <a:pos x="26" y="45"/>
                    </a:cxn>
                    <a:cxn ang="0">
                      <a:pos x="47" y="98"/>
                    </a:cxn>
                    <a:cxn ang="0">
                      <a:pos x="80" y="80"/>
                    </a:cxn>
                    <a:cxn ang="0">
                      <a:pos x="82" y="49"/>
                    </a:cxn>
                    <a:cxn ang="0">
                      <a:pos x="64" y="4"/>
                    </a:cxn>
                  </a:cxnLst>
                  <a:rect l="0" t="0" r="r" b="b"/>
                  <a:pathLst>
                    <a:path w="82" h="98">
                      <a:moveTo>
                        <a:pt x="64" y="4"/>
                      </a:moveTo>
                      <a:lnTo>
                        <a:pt x="62" y="0"/>
                      </a:lnTo>
                      <a:lnTo>
                        <a:pt x="47" y="12"/>
                      </a:lnTo>
                      <a:lnTo>
                        <a:pt x="15" y="24"/>
                      </a:lnTo>
                      <a:lnTo>
                        <a:pt x="0" y="66"/>
                      </a:lnTo>
                      <a:lnTo>
                        <a:pt x="2" y="75"/>
                      </a:lnTo>
                      <a:lnTo>
                        <a:pt x="26" y="45"/>
                      </a:lnTo>
                      <a:lnTo>
                        <a:pt x="47" y="98"/>
                      </a:lnTo>
                      <a:lnTo>
                        <a:pt x="80" y="80"/>
                      </a:lnTo>
                      <a:lnTo>
                        <a:pt x="82" y="49"/>
                      </a:lnTo>
                      <a:lnTo>
                        <a:pt x="64" y="4"/>
                      </a:lnTo>
                      <a:close/>
                    </a:path>
                  </a:pathLst>
                </a:custGeom>
                <a:grpFill/>
                <a:ln w="0" cmpd="sng">
                  <a:solidFill>
                    <a:srgbClr val="D7D7D7"/>
                  </a:solidFill>
                  <a:prstDash val="solid"/>
                  <a:round/>
                  <a:headEnd/>
                  <a:tailEnd/>
                </a:ln>
              </p:spPr>
              <p:txBody>
                <a:bodyPr/>
                <a:lstStyle/>
                <a:p>
                  <a:endParaRPr lang="en-US" dirty="0"/>
                </a:p>
              </p:txBody>
            </p:sp>
            <p:sp>
              <p:nvSpPr>
                <p:cNvPr id="740" name="Freeform 108">
                  <a:extLst>
                    <a:ext uri="{FF2B5EF4-FFF2-40B4-BE49-F238E27FC236}">
                      <a16:creationId xmlns:a16="http://schemas.microsoft.com/office/drawing/2014/main" id="{64BBFEA0-2672-4295-9672-A4EB415F26D1}"/>
                    </a:ext>
                  </a:extLst>
                </p:cNvPr>
                <p:cNvSpPr>
                  <a:spLocks noChangeAspect="1"/>
                </p:cNvSpPr>
                <p:nvPr/>
              </p:nvSpPr>
              <p:spPr bwMode="gray">
                <a:xfrm>
                  <a:off x="2118" y="2222"/>
                  <a:ext cx="10" cy="18"/>
                </a:xfrm>
                <a:custGeom>
                  <a:avLst/>
                  <a:gdLst/>
                  <a:ahLst/>
                  <a:cxnLst>
                    <a:cxn ang="0">
                      <a:pos x="61" y="0"/>
                    </a:cxn>
                    <a:cxn ang="0">
                      <a:pos x="33" y="22"/>
                    </a:cxn>
                    <a:cxn ang="0">
                      <a:pos x="22" y="40"/>
                    </a:cxn>
                    <a:cxn ang="0">
                      <a:pos x="20" y="60"/>
                    </a:cxn>
                    <a:cxn ang="0">
                      <a:pos x="2" y="83"/>
                    </a:cxn>
                    <a:cxn ang="0">
                      <a:pos x="0" y="105"/>
                    </a:cxn>
                    <a:cxn ang="0">
                      <a:pos x="20" y="98"/>
                    </a:cxn>
                    <a:cxn ang="0">
                      <a:pos x="29" y="72"/>
                    </a:cxn>
                    <a:cxn ang="0">
                      <a:pos x="52" y="33"/>
                    </a:cxn>
                    <a:cxn ang="0">
                      <a:pos x="61" y="0"/>
                    </a:cxn>
                  </a:cxnLst>
                  <a:rect l="0" t="0" r="r" b="b"/>
                  <a:pathLst>
                    <a:path w="61" h="105">
                      <a:moveTo>
                        <a:pt x="61" y="0"/>
                      </a:moveTo>
                      <a:lnTo>
                        <a:pt x="33" y="22"/>
                      </a:lnTo>
                      <a:lnTo>
                        <a:pt x="22" y="40"/>
                      </a:lnTo>
                      <a:lnTo>
                        <a:pt x="20" y="60"/>
                      </a:lnTo>
                      <a:lnTo>
                        <a:pt x="2" y="83"/>
                      </a:lnTo>
                      <a:lnTo>
                        <a:pt x="0" y="105"/>
                      </a:lnTo>
                      <a:lnTo>
                        <a:pt x="20" y="98"/>
                      </a:lnTo>
                      <a:lnTo>
                        <a:pt x="29" y="72"/>
                      </a:lnTo>
                      <a:lnTo>
                        <a:pt x="52" y="33"/>
                      </a:lnTo>
                      <a:lnTo>
                        <a:pt x="61" y="0"/>
                      </a:lnTo>
                      <a:close/>
                    </a:path>
                  </a:pathLst>
                </a:custGeom>
                <a:grpFill/>
                <a:ln w="0" cmpd="sng">
                  <a:solidFill>
                    <a:srgbClr val="D7D7D7"/>
                  </a:solidFill>
                  <a:prstDash val="solid"/>
                  <a:round/>
                  <a:headEnd/>
                  <a:tailEnd/>
                </a:ln>
              </p:spPr>
              <p:txBody>
                <a:bodyPr/>
                <a:lstStyle/>
                <a:p>
                  <a:endParaRPr lang="en-US" dirty="0"/>
                </a:p>
              </p:txBody>
            </p:sp>
            <p:sp>
              <p:nvSpPr>
                <p:cNvPr id="741" name="Freeform 109">
                  <a:extLst>
                    <a:ext uri="{FF2B5EF4-FFF2-40B4-BE49-F238E27FC236}">
                      <a16:creationId xmlns:a16="http://schemas.microsoft.com/office/drawing/2014/main" id="{EAAE5381-67E2-4137-BAC7-982B149315C3}"/>
                    </a:ext>
                  </a:extLst>
                </p:cNvPr>
                <p:cNvSpPr>
                  <a:spLocks noChangeAspect="1"/>
                </p:cNvSpPr>
                <p:nvPr/>
              </p:nvSpPr>
              <p:spPr bwMode="gray">
                <a:xfrm>
                  <a:off x="2106" y="2190"/>
                  <a:ext cx="22" cy="22"/>
                </a:xfrm>
                <a:custGeom>
                  <a:avLst/>
                  <a:gdLst/>
                  <a:ahLst/>
                  <a:cxnLst>
                    <a:cxn ang="0">
                      <a:pos x="6" y="115"/>
                    </a:cxn>
                    <a:cxn ang="0">
                      <a:pos x="0" y="105"/>
                    </a:cxn>
                    <a:cxn ang="0">
                      <a:pos x="2" y="119"/>
                    </a:cxn>
                    <a:cxn ang="0">
                      <a:pos x="23" y="130"/>
                    </a:cxn>
                    <a:cxn ang="0">
                      <a:pos x="61" y="130"/>
                    </a:cxn>
                    <a:cxn ang="0">
                      <a:pos x="95" y="103"/>
                    </a:cxn>
                    <a:cxn ang="0">
                      <a:pos x="129" y="96"/>
                    </a:cxn>
                    <a:cxn ang="0">
                      <a:pos x="124" y="73"/>
                    </a:cxn>
                    <a:cxn ang="0">
                      <a:pos x="62" y="15"/>
                    </a:cxn>
                    <a:cxn ang="0">
                      <a:pos x="58" y="0"/>
                    </a:cxn>
                    <a:cxn ang="0">
                      <a:pos x="34" y="5"/>
                    </a:cxn>
                    <a:cxn ang="0">
                      <a:pos x="21" y="20"/>
                    </a:cxn>
                    <a:cxn ang="0">
                      <a:pos x="23" y="40"/>
                    </a:cxn>
                    <a:cxn ang="0">
                      <a:pos x="54" y="58"/>
                    </a:cxn>
                    <a:cxn ang="0">
                      <a:pos x="49" y="88"/>
                    </a:cxn>
                    <a:cxn ang="0">
                      <a:pos x="56" y="92"/>
                    </a:cxn>
                    <a:cxn ang="0">
                      <a:pos x="49" y="105"/>
                    </a:cxn>
                    <a:cxn ang="0">
                      <a:pos x="32" y="115"/>
                    </a:cxn>
                    <a:cxn ang="0">
                      <a:pos x="6" y="115"/>
                    </a:cxn>
                  </a:cxnLst>
                  <a:rect l="0" t="0" r="r" b="b"/>
                  <a:pathLst>
                    <a:path w="129" h="130">
                      <a:moveTo>
                        <a:pt x="6" y="115"/>
                      </a:moveTo>
                      <a:lnTo>
                        <a:pt x="0" y="105"/>
                      </a:lnTo>
                      <a:lnTo>
                        <a:pt x="2" y="119"/>
                      </a:lnTo>
                      <a:lnTo>
                        <a:pt x="23" y="130"/>
                      </a:lnTo>
                      <a:lnTo>
                        <a:pt x="61" y="130"/>
                      </a:lnTo>
                      <a:lnTo>
                        <a:pt x="95" y="103"/>
                      </a:lnTo>
                      <a:lnTo>
                        <a:pt x="129" y="96"/>
                      </a:lnTo>
                      <a:lnTo>
                        <a:pt x="124" y="73"/>
                      </a:lnTo>
                      <a:lnTo>
                        <a:pt x="62" y="15"/>
                      </a:lnTo>
                      <a:lnTo>
                        <a:pt x="58" y="0"/>
                      </a:lnTo>
                      <a:lnTo>
                        <a:pt x="34" y="5"/>
                      </a:lnTo>
                      <a:lnTo>
                        <a:pt x="21" y="20"/>
                      </a:lnTo>
                      <a:lnTo>
                        <a:pt x="23" y="40"/>
                      </a:lnTo>
                      <a:lnTo>
                        <a:pt x="54" y="58"/>
                      </a:lnTo>
                      <a:lnTo>
                        <a:pt x="49" y="88"/>
                      </a:lnTo>
                      <a:lnTo>
                        <a:pt x="56" y="92"/>
                      </a:lnTo>
                      <a:lnTo>
                        <a:pt x="49" y="105"/>
                      </a:lnTo>
                      <a:lnTo>
                        <a:pt x="32" y="115"/>
                      </a:lnTo>
                      <a:lnTo>
                        <a:pt x="6" y="115"/>
                      </a:lnTo>
                      <a:close/>
                    </a:path>
                  </a:pathLst>
                </a:custGeom>
                <a:grpFill/>
                <a:ln w="0" cmpd="sng">
                  <a:solidFill>
                    <a:srgbClr val="D7D7D7"/>
                  </a:solidFill>
                  <a:prstDash val="solid"/>
                  <a:round/>
                  <a:headEnd/>
                  <a:tailEnd/>
                </a:ln>
              </p:spPr>
              <p:txBody>
                <a:bodyPr/>
                <a:lstStyle/>
                <a:p>
                  <a:endParaRPr lang="en-US" dirty="0"/>
                </a:p>
              </p:txBody>
            </p:sp>
            <p:sp>
              <p:nvSpPr>
                <p:cNvPr id="742" name="Freeform 110">
                  <a:extLst>
                    <a:ext uri="{FF2B5EF4-FFF2-40B4-BE49-F238E27FC236}">
                      <a16:creationId xmlns:a16="http://schemas.microsoft.com/office/drawing/2014/main" id="{EECDF79C-8F2D-4DBF-BE2A-F271D54FDEAC}"/>
                    </a:ext>
                  </a:extLst>
                </p:cNvPr>
                <p:cNvSpPr>
                  <a:spLocks noChangeAspect="1"/>
                </p:cNvSpPr>
                <p:nvPr/>
              </p:nvSpPr>
              <p:spPr bwMode="gray">
                <a:xfrm>
                  <a:off x="2095" y="2122"/>
                  <a:ext cx="33" cy="40"/>
                </a:xfrm>
                <a:custGeom>
                  <a:avLst/>
                  <a:gdLst/>
                  <a:ahLst/>
                  <a:cxnLst>
                    <a:cxn ang="0">
                      <a:pos x="78" y="4"/>
                    </a:cxn>
                    <a:cxn ang="0">
                      <a:pos x="72" y="0"/>
                    </a:cxn>
                    <a:cxn ang="0">
                      <a:pos x="60" y="80"/>
                    </a:cxn>
                    <a:cxn ang="0">
                      <a:pos x="31" y="51"/>
                    </a:cxn>
                    <a:cxn ang="0">
                      <a:pos x="9" y="80"/>
                    </a:cxn>
                    <a:cxn ang="0">
                      <a:pos x="0" y="115"/>
                    </a:cxn>
                    <a:cxn ang="0">
                      <a:pos x="15" y="125"/>
                    </a:cxn>
                    <a:cxn ang="0">
                      <a:pos x="42" y="125"/>
                    </a:cxn>
                    <a:cxn ang="0">
                      <a:pos x="58" y="169"/>
                    </a:cxn>
                    <a:cxn ang="0">
                      <a:pos x="78" y="189"/>
                    </a:cxn>
                    <a:cxn ang="0">
                      <a:pos x="78" y="210"/>
                    </a:cxn>
                    <a:cxn ang="0">
                      <a:pos x="153" y="201"/>
                    </a:cxn>
                    <a:cxn ang="0">
                      <a:pos x="155" y="240"/>
                    </a:cxn>
                    <a:cxn ang="0">
                      <a:pos x="177" y="230"/>
                    </a:cxn>
                    <a:cxn ang="0">
                      <a:pos x="201" y="176"/>
                    </a:cxn>
                    <a:cxn ang="0">
                      <a:pos x="150" y="169"/>
                    </a:cxn>
                    <a:cxn ang="0">
                      <a:pos x="138" y="156"/>
                    </a:cxn>
                    <a:cxn ang="0">
                      <a:pos x="138" y="118"/>
                    </a:cxn>
                    <a:cxn ang="0">
                      <a:pos x="110" y="82"/>
                    </a:cxn>
                    <a:cxn ang="0">
                      <a:pos x="110" y="58"/>
                    </a:cxn>
                    <a:cxn ang="0">
                      <a:pos x="104" y="33"/>
                    </a:cxn>
                    <a:cxn ang="0">
                      <a:pos x="78" y="4"/>
                    </a:cxn>
                  </a:cxnLst>
                  <a:rect l="0" t="0" r="r" b="b"/>
                  <a:pathLst>
                    <a:path w="201" h="240">
                      <a:moveTo>
                        <a:pt x="78" y="4"/>
                      </a:moveTo>
                      <a:lnTo>
                        <a:pt x="72" y="0"/>
                      </a:lnTo>
                      <a:lnTo>
                        <a:pt x="60" y="80"/>
                      </a:lnTo>
                      <a:lnTo>
                        <a:pt x="31" y="51"/>
                      </a:lnTo>
                      <a:lnTo>
                        <a:pt x="9" y="80"/>
                      </a:lnTo>
                      <a:lnTo>
                        <a:pt x="0" y="115"/>
                      </a:lnTo>
                      <a:lnTo>
                        <a:pt x="15" y="125"/>
                      </a:lnTo>
                      <a:lnTo>
                        <a:pt x="42" y="125"/>
                      </a:lnTo>
                      <a:lnTo>
                        <a:pt x="58" y="169"/>
                      </a:lnTo>
                      <a:lnTo>
                        <a:pt x="78" y="189"/>
                      </a:lnTo>
                      <a:lnTo>
                        <a:pt x="78" y="210"/>
                      </a:lnTo>
                      <a:lnTo>
                        <a:pt x="153" y="201"/>
                      </a:lnTo>
                      <a:lnTo>
                        <a:pt x="155" y="240"/>
                      </a:lnTo>
                      <a:lnTo>
                        <a:pt x="177" y="230"/>
                      </a:lnTo>
                      <a:lnTo>
                        <a:pt x="201" y="176"/>
                      </a:lnTo>
                      <a:lnTo>
                        <a:pt x="150" y="169"/>
                      </a:lnTo>
                      <a:lnTo>
                        <a:pt x="138" y="156"/>
                      </a:lnTo>
                      <a:lnTo>
                        <a:pt x="138" y="118"/>
                      </a:lnTo>
                      <a:lnTo>
                        <a:pt x="110" y="82"/>
                      </a:lnTo>
                      <a:lnTo>
                        <a:pt x="110" y="58"/>
                      </a:lnTo>
                      <a:lnTo>
                        <a:pt x="104" y="33"/>
                      </a:lnTo>
                      <a:lnTo>
                        <a:pt x="78" y="4"/>
                      </a:lnTo>
                      <a:close/>
                    </a:path>
                  </a:pathLst>
                </a:custGeom>
                <a:grpFill/>
                <a:ln w="0" cmpd="sng">
                  <a:solidFill>
                    <a:srgbClr val="D7D7D7"/>
                  </a:solidFill>
                  <a:prstDash val="solid"/>
                  <a:round/>
                  <a:headEnd/>
                  <a:tailEnd/>
                </a:ln>
              </p:spPr>
              <p:txBody>
                <a:bodyPr/>
                <a:lstStyle/>
                <a:p>
                  <a:endParaRPr lang="en-US" dirty="0"/>
                </a:p>
              </p:txBody>
            </p:sp>
            <p:sp>
              <p:nvSpPr>
                <p:cNvPr id="743" name="Freeform 111">
                  <a:extLst>
                    <a:ext uri="{FF2B5EF4-FFF2-40B4-BE49-F238E27FC236}">
                      <a16:creationId xmlns:a16="http://schemas.microsoft.com/office/drawing/2014/main" id="{1901836C-3100-48CD-BE23-AC84441733B0}"/>
                    </a:ext>
                  </a:extLst>
                </p:cNvPr>
                <p:cNvSpPr>
                  <a:spLocks noChangeAspect="1"/>
                </p:cNvSpPr>
                <p:nvPr/>
              </p:nvSpPr>
              <p:spPr bwMode="gray">
                <a:xfrm>
                  <a:off x="2174" y="2380"/>
                  <a:ext cx="10" cy="10"/>
                </a:xfrm>
                <a:custGeom>
                  <a:avLst/>
                  <a:gdLst/>
                  <a:ahLst/>
                  <a:cxnLst>
                    <a:cxn ang="0">
                      <a:pos x="43" y="59"/>
                    </a:cxn>
                    <a:cxn ang="0">
                      <a:pos x="63" y="38"/>
                    </a:cxn>
                    <a:cxn ang="0">
                      <a:pos x="18" y="2"/>
                    </a:cxn>
                    <a:cxn ang="0">
                      <a:pos x="0" y="0"/>
                    </a:cxn>
                    <a:cxn ang="0">
                      <a:pos x="43" y="59"/>
                    </a:cxn>
                  </a:cxnLst>
                  <a:rect l="0" t="0" r="r" b="b"/>
                  <a:pathLst>
                    <a:path w="63" h="59">
                      <a:moveTo>
                        <a:pt x="43" y="59"/>
                      </a:moveTo>
                      <a:lnTo>
                        <a:pt x="63" y="38"/>
                      </a:lnTo>
                      <a:lnTo>
                        <a:pt x="18" y="2"/>
                      </a:lnTo>
                      <a:lnTo>
                        <a:pt x="0" y="0"/>
                      </a:lnTo>
                      <a:lnTo>
                        <a:pt x="43" y="59"/>
                      </a:lnTo>
                      <a:close/>
                    </a:path>
                  </a:pathLst>
                </a:custGeom>
                <a:grpFill/>
                <a:ln w="0" cmpd="sng">
                  <a:solidFill>
                    <a:srgbClr val="D7D7D7"/>
                  </a:solidFill>
                  <a:prstDash val="solid"/>
                  <a:round/>
                  <a:headEnd/>
                  <a:tailEnd/>
                </a:ln>
              </p:spPr>
              <p:txBody>
                <a:bodyPr/>
                <a:lstStyle/>
                <a:p>
                  <a:endParaRPr lang="en-US" dirty="0"/>
                </a:p>
              </p:txBody>
            </p:sp>
            <p:sp>
              <p:nvSpPr>
                <p:cNvPr id="744" name="Freeform 112">
                  <a:extLst>
                    <a:ext uri="{FF2B5EF4-FFF2-40B4-BE49-F238E27FC236}">
                      <a16:creationId xmlns:a16="http://schemas.microsoft.com/office/drawing/2014/main" id="{F1835A86-C859-4B1E-BFC6-E38BF2C0C33A}"/>
                    </a:ext>
                  </a:extLst>
                </p:cNvPr>
                <p:cNvSpPr>
                  <a:spLocks noChangeAspect="1"/>
                </p:cNvSpPr>
                <p:nvPr/>
              </p:nvSpPr>
              <p:spPr bwMode="gray">
                <a:xfrm>
                  <a:off x="2115" y="2061"/>
                  <a:ext cx="268" cy="506"/>
                </a:xfrm>
                <a:custGeom>
                  <a:avLst/>
                  <a:gdLst/>
                  <a:ahLst/>
                  <a:cxnLst>
                    <a:cxn ang="0">
                      <a:pos x="850" y="2841"/>
                    </a:cxn>
                    <a:cxn ang="0">
                      <a:pos x="975" y="2751"/>
                    </a:cxn>
                    <a:cxn ang="0">
                      <a:pos x="1225" y="2776"/>
                    </a:cxn>
                    <a:cxn ang="0">
                      <a:pos x="1534" y="2606"/>
                    </a:cxn>
                    <a:cxn ang="0">
                      <a:pos x="1421" y="2513"/>
                    </a:cxn>
                    <a:cxn ang="0">
                      <a:pos x="1475" y="2460"/>
                    </a:cxn>
                    <a:cxn ang="0">
                      <a:pos x="1579" y="2347"/>
                    </a:cxn>
                    <a:cxn ang="0">
                      <a:pos x="1493" y="2067"/>
                    </a:cxn>
                    <a:cxn ang="0">
                      <a:pos x="1256" y="2108"/>
                    </a:cxn>
                    <a:cxn ang="0">
                      <a:pos x="1266" y="1890"/>
                    </a:cxn>
                    <a:cxn ang="0">
                      <a:pos x="1286" y="1844"/>
                    </a:cxn>
                    <a:cxn ang="0">
                      <a:pos x="1177" y="1618"/>
                    </a:cxn>
                    <a:cxn ang="0">
                      <a:pos x="1002" y="1439"/>
                    </a:cxn>
                    <a:cxn ang="0">
                      <a:pos x="852" y="1095"/>
                    </a:cxn>
                    <a:cxn ang="0">
                      <a:pos x="579" y="991"/>
                    </a:cxn>
                    <a:cxn ang="0">
                      <a:pos x="674" y="859"/>
                    </a:cxn>
                    <a:cxn ang="0">
                      <a:pos x="738" y="753"/>
                    </a:cxn>
                    <a:cxn ang="0">
                      <a:pos x="873" y="408"/>
                    </a:cxn>
                    <a:cxn ang="0">
                      <a:pos x="575" y="361"/>
                    </a:cxn>
                    <a:cxn ang="0">
                      <a:pos x="375" y="389"/>
                    </a:cxn>
                    <a:cxn ang="0">
                      <a:pos x="410" y="290"/>
                    </a:cxn>
                    <a:cxn ang="0">
                      <a:pos x="565" y="0"/>
                    </a:cxn>
                    <a:cxn ang="0">
                      <a:pos x="282" y="22"/>
                    </a:cxn>
                    <a:cxn ang="0">
                      <a:pos x="140" y="223"/>
                    </a:cxn>
                    <a:cxn ang="0">
                      <a:pos x="95" y="427"/>
                    </a:cxn>
                    <a:cxn ang="0">
                      <a:pos x="125" y="498"/>
                    </a:cxn>
                    <a:cxn ang="0">
                      <a:pos x="97" y="591"/>
                    </a:cxn>
                    <a:cxn ang="0">
                      <a:pos x="20" y="726"/>
                    </a:cxn>
                    <a:cxn ang="0">
                      <a:pos x="127" y="802"/>
                    </a:cxn>
                    <a:cxn ang="0">
                      <a:pos x="115" y="949"/>
                    </a:cxn>
                    <a:cxn ang="0">
                      <a:pos x="129" y="1068"/>
                    </a:cxn>
                    <a:cxn ang="0">
                      <a:pos x="109" y="1230"/>
                    </a:cxn>
                    <a:cxn ang="0">
                      <a:pos x="203" y="924"/>
                    </a:cxn>
                    <a:cxn ang="0">
                      <a:pos x="199" y="1020"/>
                    </a:cxn>
                    <a:cxn ang="0">
                      <a:pos x="295" y="1016"/>
                    </a:cxn>
                    <a:cxn ang="0">
                      <a:pos x="289" y="1151"/>
                    </a:cxn>
                    <a:cxn ang="0">
                      <a:pos x="225" y="1387"/>
                    </a:cxn>
                    <a:cxn ang="0">
                      <a:pos x="244" y="1432"/>
                    </a:cxn>
                    <a:cxn ang="0">
                      <a:pos x="356" y="1419"/>
                    </a:cxn>
                    <a:cxn ang="0">
                      <a:pos x="606" y="1392"/>
                    </a:cxn>
                    <a:cxn ang="0">
                      <a:pos x="543" y="1606"/>
                    </a:cxn>
                    <a:cxn ang="0">
                      <a:pos x="674" y="1628"/>
                    </a:cxn>
                    <a:cxn ang="0">
                      <a:pos x="672" y="1797"/>
                    </a:cxn>
                    <a:cxn ang="0">
                      <a:pos x="628" y="1951"/>
                    </a:cxn>
                    <a:cxn ang="0">
                      <a:pos x="367" y="2084"/>
                    </a:cxn>
                    <a:cxn ang="0">
                      <a:pos x="405" y="2295"/>
                    </a:cxn>
                    <a:cxn ang="0">
                      <a:pos x="223" y="2513"/>
                    </a:cxn>
                    <a:cxn ang="0">
                      <a:pos x="363" y="2513"/>
                    </a:cxn>
                    <a:cxn ang="0">
                      <a:pos x="528" y="2581"/>
                    </a:cxn>
                    <a:cxn ang="0">
                      <a:pos x="727" y="2475"/>
                    </a:cxn>
                    <a:cxn ang="0">
                      <a:pos x="581" y="2653"/>
                    </a:cxn>
                    <a:cxn ang="0">
                      <a:pos x="176" y="2949"/>
                    </a:cxn>
                    <a:cxn ang="0">
                      <a:pos x="172" y="3025"/>
                    </a:cxn>
                    <a:cxn ang="0">
                      <a:pos x="291" y="2926"/>
                    </a:cxn>
                    <a:cxn ang="0">
                      <a:pos x="555" y="2831"/>
                    </a:cxn>
                  </a:cxnLst>
                  <a:rect l="0" t="0" r="r" b="b"/>
                  <a:pathLst>
                    <a:path w="1604" h="3037">
                      <a:moveTo>
                        <a:pt x="742" y="2865"/>
                      </a:moveTo>
                      <a:lnTo>
                        <a:pt x="747" y="2867"/>
                      </a:lnTo>
                      <a:lnTo>
                        <a:pt x="758" y="2847"/>
                      </a:lnTo>
                      <a:lnTo>
                        <a:pt x="793" y="2838"/>
                      </a:lnTo>
                      <a:lnTo>
                        <a:pt x="830" y="2849"/>
                      </a:lnTo>
                      <a:lnTo>
                        <a:pt x="850" y="2841"/>
                      </a:lnTo>
                      <a:lnTo>
                        <a:pt x="840" y="2814"/>
                      </a:lnTo>
                      <a:lnTo>
                        <a:pt x="934" y="2811"/>
                      </a:lnTo>
                      <a:lnTo>
                        <a:pt x="945" y="2800"/>
                      </a:lnTo>
                      <a:lnTo>
                        <a:pt x="970" y="2788"/>
                      </a:lnTo>
                      <a:lnTo>
                        <a:pt x="975" y="2771"/>
                      </a:lnTo>
                      <a:lnTo>
                        <a:pt x="975" y="2751"/>
                      </a:lnTo>
                      <a:lnTo>
                        <a:pt x="997" y="2767"/>
                      </a:lnTo>
                      <a:lnTo>
                        <a:pt x="1022" y="2776"/>
                      </a:lnTo>
                      <a:lnTo>
                        <a:pt x="1053" y="2767"/>
                      </a:lnTo>
                      <a:lnTo>
                        <a:pt x="1063" y="2781"/>
                      </a:lnTo>
                      <a:lnTo>
                        <a:pt x="1083" y="2798"/>
                      </a:lnTo>
                      <a:lnTo>
                        <a:pt x="1225" y="2776"/>
                      </a:lnTo>
                      <a:lnTo>
                        <a:pt x="1268" y="2786"/>
                      </a:lnTo>
                      <a:lnTo>
                        <a:pt x="1448" y="2734"/>
                      </a:lnTo>
                      <a:lnTo>
                        <a:pt x="1452" y="2721"/>
                      </a:lnTo>
                      <a:lnTo>
                        <a:pt x="1534" y="2662"/>
                      </a:lnTo>
                      <a:lnTo>
                        <a:pt x="1543" y="2622"/>
                      </a:lnTo>
                      <a:lnTo>
                        <a:pt x="1534" y="2606"/>
                      </a:lnTo>
                      <a:lnTo>
                        <a:pt x="1441" y="2608"/>
                      </a:lnTo>
                      <a:lnTo>
                        <a:pt x="1397" y="2604"/>
                      </a:lnTo>
                      <a:lnTo>
                        <a:pt x="1394" y="2570"/>
                      </a:lnTo>
                      <a:lnTo>
                        <a:pt x="1376" y="2548"/>
                      </a:lnTo>
                      <a:lnTo>
                        <a:pt x="1414" y="2534"/>
                      </a:lnTo>
                      <a:lnTo>
                        <a:pt x="1421" y="2513"/>
                      </a:lnTo>
                      <a:lnTo>
                        <a:pt x="1439" y="2493"/>
                      </a:lnTo>
                      <a:lnTo>
                        <a:pt x="1430" y="2483"/>
                      </a:lnTo>
                      <a:lnTo>
                        <a:pt x="1410" y="2473"/>
                      </a:lnTo>
                      <a:lnTo>
                        <a:pt x="1432" y="2458"/>
                      </a:lnTo>
                      <a:lnTo>
                        <a:pt x="1457" y="2448"/>
                      </a:lnTo>
                      <a:lnTo>
                        <a:pt x="1475" y="2460"/>
                      </a:lnTo>
                      <a:lnTo>
                        <a:pt x="1505" y="2450"/>
                      </a:lnTo>
                      <a:lnTo>
                        <a:pt x="1511" y="2428"/>
                      </a:lnTo>
                      <a:lnTo>
                        <a:pt x="1505" y="2395"/>
                      </a:lnTo>
                      <a:lnTo>
                        <a:pt x="1522" y="2397"/>
                      </a:lnTo>
                      <a:lnTo>
                        <a:pt x="1550" y="2383"/>
                      </a:lnTo>
                      <a:lnTo>
                        <a:pt x="1579" y="2347"/>
                      </a:lnTo>
                      <a:lnTo>
                        <a:pt x="1599" y="2268"/>
                      </a:lnTo>
                      <a:lnTo>
                        <a:pt x="1604" y="2211"/>
                      </a:lnTo>
                      <a:lnTo>
                        <a:pt x="1592" y="2151"/>
                      </a:lnTo>
                      <a:lnTo>
                        <a:pt x="1558" y="2104"/>
                      </a:lnTo>
                      <a:lnTo>
                        <a:pt x="1522" y="2080"/>
                      </a:lnTo>
                      <a:lnTo>
                        <a:pt x="1493" y="2067"/>
                      </a:lnTo>
                      <a:lnTo>
                        <a:pt x="1444" y="2065"/>
                      </a:lnTo>
                      <a:lnTo>
                        <a:pt x="1362" y="2081"/>
                      </a:lnTo>
                      <a:lnTo>
                        <a:pt x="1324" y="2133"/>
                      </a:lnTo>
                      <a:lnTo>
                        <a:pt x="1308" y="2117"/>
                      </a:lnTo>
                      <a:lnTo>
                        <a:pt x="1273" y="2112"/>
                      </a:lnTo>
                      <a:lnTo>
                        <a:pt x="1256" y="2108"/>
                      </a:lnTo>
                      <a:lnTo>
                        <a:pt x="1270" y="2072"/>
                      </a:lnTo>
                      <a:lnTo>
                        <a:pt x="1315" y="2018"/>
                      </a:lnTo>
                      <a:lnTo>
                        <a:pt x="1324" y="1995"/>
                      </a:lnTo>
                      <a:lnTo>
                        <a:pt x="1324" y="1959"/>
                      </a:lnTo>
                      <a:lnTo>
                        <a:pt x="1288" y="1909"/>
                      </a:lnTo>
                      <a:lnTo>
                        <a:pt x="1266" y="1890"/>
                      </a:lnTo>
                      <a:lnTo>
                        <a:pt x="1254" y="1869"/>
                      </a:lnTo>
                      <a:lnTo>
                        <a:pt x="1234" y="1859"/>
                      </a:lnTo>
                      <a:lnTo>
                        <a:pt x="1182" y="1808"/>
                      </a:lnTo>
                      <a:lnTo>
                        <a:pt x="1198" y="1800"/>
                      </a:lnTo>
                      <a:lnTo>
                        <a:pt x="1239" y="1838"/>
                      </a:lnTo>
                      <a:lnTo>
                        <a:pt x="1286" y="1844"/>
                      </a:lnTo>
                      <a:lnTo>
                        <a:pt x="1288" y="1842"/>
                      </a:lnTo>
                      <a:lnTo>
                        <a:pt x="1279" y="1784"/>
                      </a:lnTo>
                      <a:lnTo>
                        <a:pt x="1252" y="1761"/>
                      </a:lnTo>
                      <a:lnTo>
                        <a:pt x="1218" y="1714"/>
                      </a:lnTo>
                      <a:lnTo>
                        <a:pt x="1204" y="1660"/>
                      </a:lnTo>
                      <a:lnTo>
                        <a:pt x="1177" y="1618"/>
                      </a:lnTo>
                      <a:lnTo>
                        <a:pt x="1159" y="1579"/>
                      </a:lnTo>
                      <a:lnTo>
                        <a:pt x="1126" y="1530"/>
                      </a:lnTo>
                      <a:lnTo>
                        <a:pt x="1083" y="1511"/>
                      </a:lnTo>
                      <a:lnTo>
                        <a:pt x="1030" y="1502"/>
                      </a:lnTo>
                      <a:lnTo>
                        <a:pt x="1017" y="1488"/>
                      </a:lnTo>
                      <a:lnTo>
                        <a:pt x="1002" y="1439"/>
                      </a:lnTo>
                      <a:lnTo>
                        <a:pt x="975" y="1397"/>
                      </a:lnTo>
                      <a:lnTo>
                        <a:pt x="952" y="1347"/>
                      </a:lnTo>
                      <a:lnTo>
                        <a:pt x="940" y="1306"/>
                      </a:lnTo>
                      <a:lnTo>
                        <a:pt x="927" y="1164"/>
                      </a:lnTo>
                      <a:lnTo>
                        <a:pt x="893" y="1139"/>
                      </a:lnTo>
                      <a:lnTo>
                        <a:pt x="852" y="1095"/>
                      </a:lnTo>
                      <a:lnTo>
                        <a:pt x="828" y="1051"/>
                      </a:lnTo>
                      <a:lnTo>
                        <a:pt x="722" y="994"/>
                      </a:lnTo>
                      <a:lnTo>
                        <a:pt x="701" y="989"/>
                      </a:lnTo>
                      <a:lnTo>
                        <a:pt x="638" y="1014"/>
                      </a:lnTo>
                      <a:lnTo>
                        <a:pt x="581" y="998"/>
                      </a:lnTo>
                      <a:lnTo>
                        <a:pt x="579" y="991"/>
                      </a:lnTo>
                      <a:lnTo>
                        <a:pt x="588" y="962"/>
                      </a:lnTo>
                      <a:lnTo>
                        <a:pt x="611" y="939"/>
                      </a:lnTo>
                      <a:lnTo>
                        <a:pt x="641" y="931"/>
                      </a:lnTo>
                      <a:lnTo>
                        <a:pt x="682" y="928"/>
                      </a:lnTo>
                      <a:lnTo>
                        <a:pt x="715" y="912"/>
                      </a:lnTo>
                      <a:lnTo>
                        <a:pt x="674" y="859"/>
                      </a:lnTo>
                      <a:lnTo>
                        <a:pt x="656" y="849"/>
                      </a:lnTo>
                      <a:lnTo>
                        <a:pt x="650" y="829"/>
                      </a:lnTo>
                      <a:lnTo>
                        <a:pt x="686" y="831"/>
                      </a:lnTo>
                      <a:lnTo>
                        <a:pt x="709" y="816"/>
                      </a:lnTo>
                      <a:lnTo>
                        <a:pt x="731" y="783"/>
                      </a:lnTo>
                      <a:lnTo>
                        <a:pt x="738" y="753"/>
                      </a:lnTo>
                      <a:lnTo>
                        <a:pt x="787" y="681"/>
                      </a:lnTo>
                      <a:lnTo>
                        <a:pt x="794" y="644"/>
                      </a:lnTo>
                      <a:lnTo>
                        <a:pt x="809" y="601"/>
                      </a:lnTo>
                      <a:lnTo>
                        <a:pt x="821" y="540"/>
                      </a:lnTo>
                      <a:lnTo>
                        <a:pt x="873" y="481"/>
                      </a:lnTo>
                      <a:lnTo>
                        <a:pt x="873" y="408"/>
                      </a:lnTo>
                      <a:lnTo>
                        <a:pt x="860" y="376"/>
                      </a:lnTo>
                      <a:lnTo>
                        <a:pt x="797" y="372"/>
                      </a:lnTo>
                      <a:lnTo>
                        <a:pt x="747" y="378"/>
                      </a:lnTo>
                      <a:lnTo>
                        <a:pt x="664" y="366"/>
                      </a:lnTo>
                      <a:lnTo>
                        <a:pt x="620" y="375"/>
                      </a:lnTo>
                      <a:lnTo>
                        <a:pt x="575" y="361"/>
                      </a:lnTo>
                      <a:lnTo>
                        <a:pt x="440" y="408"/>
                      </a:lnTo>
                      <a:lnTo>
                        <a:pt x="413" y="432"/>
                      </a:lnTo>
                      <a:lnTo>
                        <a:pt x="397" y="419"/>
                      </a:lnTo>
                      <a:lnTo>
                        <a:pt x="405" y="393"/>
                      </a:lnTo>
                      <a:lnTo>
                        <a:pt x="405" y="380"/>
                      </a:lnTo>
                      <a:lnTo>
                        <a:pt x="375" y="389"/>
                      </a:lnTo>
                      <a:lnTo>
                        <a:pt x="375" y="372"/>
                      </a:lnTo>
                      <a:lnTo>
                        <a:pt x="428" y="356"/>
                      </a:lnTo>
                      <a:lnTo>
                        <a:pt x="462" y="321"/>
                      </a:lnTo>
                      <a:lnTo>
                        <a:pt x="399" y="316"/>
                      </a:lnTo>
                      <a:lnTo>
                        <a:pt x="405" y="286"/>
                      </a:lnTo>
                      <a:lnTo>
                        <a:pt x="410" y="290"/>
                      </a:lnTo>
                      <a:lnTo>
                        <a:pt x="446" y="245"/>
                      </a:lnTo>
                      <a:lnTo>
                        <a:pt x="521" y="199"/>
                      </a:lnTo>
                      <a:lnTo>
                        <a:pt x="551" y="144"/>
                      </a:lnTo>
                      <a:lnTo>
                        <a:pt x="600" y="112"/>
                      </a:lnTo>
                      <a:lnTo>
                        <a:pt x="611" y="16"/>
                      </a:lnTo>
                      <a:lnTo>
                        <a:pt x="565" y="0"/>
                      </a:lnTo>
                      <a:lnTo>
                        <a:pt x="514" y="19"/>
                      </a:lnTo>
                      <a:lnTo>
                        <a:pt x="462" y="29"/>
                      </a:lnTo>
                      <a:lnTo>
                        <a:pt x="419" y="29"/>
                      </a:lnTo>
                      <a:lnTo>
                        <a:pt x="358" y="44"/>
                      </a:lnTo>
                      <a:lnTo>
                        <a:pt x="354" y="39"/>
                      </a:lnTo>
                      <a:lnTo>
                        <a:pt x="282" y="22"/>
                      </a:lnTo>
                      <a:lnTo>
                        <a:pt x="242" y="33"/>
                      </a:lnTo>
                      <a:lnTo>
                        <a:pt x="203" y="98"/>
                      </a:lnTo>
                      <a:lnTo>
                        <a:pt x="201" y="156"/>
                      </a:lnTo>
                      <a:lnTo>
                        <a:pt x="158" y="159"/>
                      </a:lnTo>
                      <a:lnTo>
                        <a:pt x="160" y="213"/>
                      </a:lnTo>
                      <a:lnTo>
                        <a:pt x="140" y="223"/>
                      </a:lnTo>
                      <a:lnTo>
                        <a:pt x="147" y="242"/>
                      </a:lnTo>
                      <a:lnTo>
                        <a:pt x="176" y="272"/>
                      </a:lnTo>
                      <a:lnTo>
                        <a:pt x="74" y="327"/>
                      </a:lnTo>
                      <a:lnTo>
                        <a:pt x="77" y="405"/>
                      </a:lnTo>
                      <a:lnTo>
                        <a:pt x="102" y="421"/>
                      </a:lnTo>
                      <a:lnTo>
                        <a:pt x="95" y="427"/>
                      </a:lnTo>
                      <a:lnTo>
                        <a:pt x="70" y="424"/>
                      </a:lnTo>
                      <a:lnTo>
                        <a:pt x="59" y="429"/>
                      </a:lnTo>
                      <a:lnTo>
                        <a:pt x="62" y="487"/>
                      </a:lnTo>
                      <a:lnTo>
                        <a:pt x="86" y="489"/>
                      </a:lnTo>
                      <a:lnTo>
                        <a:pt x="129" y="481"/>
                      </a:lnTo>
                      <a:lnTo>
                        <a:pt x="125" y="498"/>
                      </a:lnTo>
                      <a:lnTo>
                        <a:pt x="105" y="509"/>
                      </a:lnTo>
                      <a:lnTo>
                        <a:pt x="127" y="516"/>
                      </a:lnTo>
                      <a:lnTo>
                        <a:pt x="106" y="548"/>
                      </a:lnTo>
                      <a:lnTo>
                        <a:pt x="102" y="563"/>
                      </a:lnTo>
                      <a:lnTo>
                        <a:pt x="106" y="587"/>
                      </a:lnTo>
                      <a:lnTo>
                        <a:pt x="97" y="591"/>
                      </a:lnTo>
                      <a:lnTo>
                        <a:pt x="84" y="608"/>
                      </a:lnTo>
                      <a:lnTo>
                        <a:pt x="84" y="624"/>
                      </a:lnTo>
                      <a:lnTo>
                        <a:pt x="70" y="637"/>
                      </a:lnTo>
                      <a:lnTo>
                        <a:pt x="62" y="662"/>
                      </a:lnTo>
                      <a:lnTo>
                        <a:pt x="59" y="716"/>
                      </a:lnTo>
                      <a:lnTo>
                        <a:pt x="20" y="726"/>
                      </a:lnTo>
                      <a:lnTo>
                        <a:pt x="0" y="739"/>
                      </a:lnTo>
                      <a:lnTo>
                        <a:pt x="2" y="751"/>
                      </a:lnTo>
                      <a:lnTo>
                        <a:pt x="38" y="754"/>
                      </a:lnTo>
                      <a:lnTo>
                        <a:pt x="43" y="788"/>
                      </a:lnTo>
                      <a:lnTo>
                        <a:pt x="88" y="827"/>
                      </a:lnTo>
                      <a:lnTo>
                        <a:pt x="127" y="802"/>
                      </a:lnTo>
                      <a:lnTo>
                        <a:pt x="160" y="767"/>
                      </a:lnTo>
                      <a:lnTo>
                        <a:pt x="168" y="763"/>
                      </a:lnTo>
                      <a:lnTo>
                        <a:pt x="172" y="771"/>
                      </a:lnTo>
                      <a:lnTo>
                        <a:pt x="172" y="791"/>
                      </a:lnTo>
                      <a:lnTo>
                        <a:pt x="125" y="906"/>
                      </a:lnTo>
                      <a:lnTo>
                        <a:pt x="115" y="949"/>
                      </a:lnTo>
                      <a:lnTo>
                        <a:pt x="115" y="964"/>
                      </a:lnTo>
                      <a:lnTo>
                        <a:pt x="106" y="984"/>
                      </a:lnTo>
                      <a:lnTo>
                        <a:pt x="99" y="1027"/>
                      </a:lnTo>
                      <a:lnTo>
                        <a:pt x="99" y="1058"/>
                      </a:lnTo>
                      <a:lnTo>
                        <a:pt x="119" y="1053"/>
                      </a:lnTo>
                      <a:lnTo>
                        <a:pt x="129" y="1068"/>
                      </a:lnTo>
                      <a:lnTo>
                        <a:pt x="127" y="1090"/>
                      </a:lnTo>
                      <a:lnTo>
                        <a:pt x="95" y="1147"/>
                      </a:lnTo>
                      <a:lnTo>
                        <a:pt x="72" y="1234"/>
                      </a:lnTo>
                      <a:lnTo>
                        <a:pt x="72" y="1246"/>
                      </a:lnTo>
                      <a:lnTo>
                        <a:pt x="97" y="1246"/>
                      </a:lnTo>
                      <a:lnTo>
                        <a:pt x="109" y="1230"/>
                      </a:lnTo>
                      <a:lnTo>
                        <a:pt x="119" y="1184"/>
                      </a:lnTo>
                      <a:lnTo>
                        <a:pt x="160" y="1086"/>
                      </a:lnTo>
                      <a:lnTo>
                        <a:pt x="158" y="1037"/>
                      </a:lnTo>
                      <a:lnTo>
                        <a:pt x="147" y="1008"/>
                      </a:lnTo>
                      <a:lnTo>
                        <a:pt x="144" y="994"/>
                      </a:lnTo>
                      <a:lnTo>
                        <a:pt x="203" y="924"/>
                      </a:lnTo>
                      <a:lnTo>
                        <a:pt x="201" y="949"/>
                      </a:lnTo>
                      <a:lnTo>
                        <a:pt x="174" y="1010"/>
                      </a:lnTo>
                      <a:lnTo>
                        <a:pt x="174" y="1051"/>
                      </a:lnTo>
                      <a:lnTo>
                        <a:pt x="182" y="1039"/>
                      </a:lnTo>
                      <a:lnTo>
                        <a:pt x="195" y="1037"/>
                      </a:lnTo>
                      <a:lnTo>
                        <a:pt x="199" y="1020"/>
                      </a:lnTo>
                      <a:lnTo>
                        <a:pt x="208" y="1014"/>
                      </a:lnTo>
                      <a:lnTo>
                        <a:pt x="232" y="1029"/>
                      </a:lnTo>
                      <a:lnTo>
                        <a:pt x="239" y="1025"/>
                      </a:lnTo>
                      <a:lnTo>
                        <a:pt x="239" y="975"/>
                      </a:lnTo>
                      <a:lnTo>
                        <a:pt x="273" y="994"/>
                      </a:lnTo>
                      <a:lnTo>
                        <a:pt x="295" y="1016"/>
                      </a:lnTo>
                      <a:lnTo>
                        <a:pt x="275" y="1020"/>
                      </a:lnTo>
                      <a:lnTo>
                        <a:pt x="266" y="1039"/>
                      </a:lnTo>
                      <a:lnTo>
                        <a:pt x="260" y="1058"/>
                      </a:lnTo>
                      <a:lnTo>
                        <a:pt x="254" y="1114"/>
                      </a:lnTo>
                      <a:lnTo>
                        <a:pt x="266" y="1133"/>
                      </a:lnTo>
                      <a:lnTo>
                        <a:pt x="289" y="1151"/>
                      </a:lnTo>
                      <a:lnTo>
                        <a:pt x="295" y="1188"/>
                      </a:lnTo>
                      <a:lnTo>
                        <a:pt x="275" y="1223"/>
                      </a:lnTo>
                      <a:lnTo>
                        <a:pt x="258" y="1272"/>
                      </a:lnTo>
                      <a:lnTo>
                        <a:pt x="232" y="1321"/>
                      </a:lnTo>
                      <a:lnTo>
                        <a:pt x="223" y="1354"/>
                      </a:lnTo>
                      <a:lnTo>
                        <a:pt x="225" y="1387"/>
                      </a:lnTo>
                      <a:lnTo>
                        <a:pt x="201" y="1367"/>
                      </a:lnTo>
                      <a:lnTo>
                        <a:pt x="195" y="1387"/>
                      </a:lnTo>
                      <a:lnTo>
                        <a:pt x="223" y="1473"/>
                      </a:lnTo>
                      <a:lnTo>
                        <a:pt x="239" y="1487"/>
                      </a:lnTo>
                      <a:lnTo>
                        <a:pt x="248" y="1482"/>
                      </a:lnTo>
                      <a:lnTo>
                        <a:pt x="244" y="1432"/>
                      </a:lnTo>
                      <a:lnTo>
                        <a:pt x="248" y="1419"/>
                      </a:lnTo>
                      <a:lnTo>
                        <a:pt x="262" y="1415"/>
                      </a:lnTo>
                      <a:lnTo>
                        <a:pt x="325" y="1462"/>
                      </a:lnTo>
                      <a:lnTo>
                        <a:pt x="344" y="1471"/>
                      </a:lnTo>
                      <a:lnTo>
                        <a:pt x="356" y="1448"/>
                      </a:lnTo>
                      <a:lnTo>
                        <a:pt x="356" y="1419"/>
                      </a:lnTo>
                      <a:lnTo>
                        <a:pt x="444" y="1428"/>
                      </a:lnTo>
                      <a:lnTo>
                        <a:pt x="505" y="1399"/>
                      </a:lnTo>
                      <a:lnTo>
                        <a:pt x="512" y="1387"/>
                      </a:lnTo>
                      <a:lnTo>
                        <a:pt x="538" y="1372"/>
                      </a:lnTo>
                      <a:lnTo>
                        <a:pt x="618" y="1381"/>
                      </a:lnTo>
                      <a:lnTo>
                        <a:pt x="606" y="1392"/>
                      </a:lnTo>
                      <a:lnTo>
                        <a:pt x="591" y="1392"/>
                      </a:lnTo>
                      <a:lnTo>
                        <a:pt x="559" y="1419"/>
                      </a:lnTo>
                      <a:lnTo>
                        <a:pt x="514" y="1515"/>
                      </a:lnTo>
                      <a:lnTo>
                        <a:pt x="508" y="1545"/>
                      </a:lnTo>
                      <a:lnTo>
                        <a:pt x="516" y="1572"/>
                      </a:lnTo>
                      <a:lnTo>
                        <a:pt x="543" y="1606"/>
                      </a:lnTo>
                      <a:lnTo>
                        <a:pt x="555" y="1636"/>
                      </a:lnTo>
                      <a:lnTo>
                        <a:pt x="559" y="1640"/>
                      </a:lnTo>
                      <a:lnTo>
                        <a:pt x="565" y="1628"/>
                      </a:lnTo>
                      <a:lnTo>
                        <a:pt x="591" y="1678"/>
                      </a:lnTo>
                      <a:lnTo>
                        <a:pt x="643" y="1660"/>
                      </a:lnTo>
                      <a:lnTo>
                        <a:pt x="674" y="1628"/>
                      </a:lnTo>
                      <a:lnTo>
                        <a:pt x="690" y="1636"/>
                      </a:lnTo>
                      <a:lnTo>
                        <a:pt x="674" y="1658"/>
                      </a:lnTo>
                      <a:lnTo>
                        <a:pt x="670" y="1722"/>
                      </a:lnTo>
                      <a:lnTo>
                        <a:pt x="650" y="1743"/>
                      </a:lnTo>
                      <a:lnTo>
                        <a:pt x="636" y="1786"/>
                      </a:lnTo>
                      <a:lnTo>
                        <a:pt x="672" y="1797"/>
                      </a:lnTo>
                      <a:lnTo>
                        <a:pt x="650" y="1827"/>
                      </a:lnTo>
                      <a:lnTo>
                        <a:pt x="631" y="1886"/>
                      </a:lnTo>
                      <a:lnTo>
                        <a:pt x="643" y="1903"/>
                      </a:lnTo>
                      <a:lnTo>
                        <a:pt x="661" y="1913"/>
                      </a:lnTo>
                      <a:lnTo>
                        <a:pt x="647" y="1921"/>
                      </a:lnTo>
                      <a:lnTo>
                        <a:pt x="628" y="1951"/>
                      </a:lnTo>
                      <a:lnTo>
                        <a:pt x="481" y="1947"/>
                      </a:lnTo>
                      <a:lnTo>
                        <a:pt x="431" y="1975"/>
                      </a:lnTo>
                      <a:lnTo>
                        <a:pt x="381" y="2018"/>
                      </a:lnTo>
                      <a:lnTo>
                        <a:pt x="295" y="2108"/>
                      </a:lnTo>
                      <a:lnTo>
                        <a:pt x="314" y="2120"/>
                      </a:lnTo>
                      <a:lnTo>
                        <a:pt x="367" y="2084"/>
                      </a:lnTo>
                      <a:lnTo>
                        <a:pt x="408" y="2074"/>
                      </a:lnTo>
                      <a:lnTo>
                        <a:pt x="415" y="2108"/>
                      </a:lnTo>
                      <a:lnTo>
                        <a:pt x="418" y="2183"/>
                      </a:lnTo>
                      <a:lnTo>
                        <a:pt x="422" y="2199"/>
                      </a:lnTo>
                      <a:lnTo>
                        <a:pt x="444" y="2214"/>
                      </a:lnTo>
                      <a:lnTo>
                        <a:pt x="405" y="2295"/>
                      </a:lnTo>
                      <a:lnTo>
                        <a:pt x="293" y="2372"/>
                      </a:lnTo>
                      <a:lnTo>
                        <a:pt x="178" y="2432"/>
                      </a:lnTo>
                      <a:lnTo>
                        <a:pt x="187" y="2444"/>
                      </a:lnTo>
                      <a:lnTo>
                        <a:pt x="195" y="2467"/>
                      </a:lnTo>
                      <a:lnTo>
                        <a:pt x="215" y="2505"/>
                      </a:lnTo>
                      <a:lnTo>
                        <a:pt x="223" y="2513"/>
                      </a:lnTo>
                      <a:lnTo>
                        <a:pt x="246" y="2518"/>
                      </a:lnTo>
                      <a:lnTo>
                        <a:pt x="273" y="2507"/>
                      </a:lnTo>
                      <a:lnTo>
                        <a:pt x="307" y="2475"/>
                      </a:lnTo>
                      <a:lnTo>
                        <a:pt x="341" y="2460"/>
                      </a:lnTo>
                      <a:lnTo>
                        <a:pt x="354" y="2467"/>
                      </a:lnTo>
                      <a:lnTo>
                        <a:pt x="363" y="2513"/>
                      </a:lnTo>
                      <a:lnTo>
                        <a:pt x="377" y="2527"/>
                      </a:lnTo>
                      <a:lnTo>
                        <a:pt x="422" y="2530"/>
                      </a:lnTo>
                      <a:lnTo>
                        <a:pt x="448" y="2505"/>
                      </a:lnTo>
                      <a:lnTo>
                        <a:pt x="460" y="2503"/>
                      </a:lnTo>
                      <a:lnTo>
                        <a:pt x="471" y="2510"/>
                      </a:lnTo>
                      <a:lnTo>
                        <a:pt x="528" y="2581"/>
                      </a:lnTo>
                      <a:lnTo>
                        <a:pt x="551" y="2589"/>
                      </a:lnTo>
                      <a:lnTo>
                        <a:pt x="581" y="2587"/>
                      </a:lnTo>
                      <a:lnTo>
                        <a:pt x="604" y="2572"/>
                      </a:lnTo>
                      <a:lnTo>
                        <a:pt x="622" y="2545"/>
                      </a:lnTo>
                      <a:lnTo>
                        <a:pt x="670" y="2518"/>
                      </a:lnTo>
                      <a:lnTo>
                        <a:pt x="727" y="2475"/>
                      </a:lnTo>
                      <a:lnTo>
                        <a:pt x="729" y="2500"/>
                      </a:lnTo>
                      <a:lnTo>
                        <a:pt x="711" y="2530"/>
                      </a:lnTo>
                      <a:lnTo>
                        <a:pt x="652" y="2601"/>
                      </a:lnTo>
                      <a:lnTo>
                        <a:pt x="643" y="2628"/>
                      </a:lnTo>
                      <a:lnTo>
                        <a:pt x="631" y="2643"/>
                      </a:lnTo>
                      <a:lnTo>
                        <a:pt x="581" y="2653"/>
                      </a:lnTo>
                      <a:lnTo>
                        <a:pt x="465" y="2653"/>
                      </a:lnTo>
                      <a:lnTo>
                        <a:pt x="410" y="2664"/>
                      </a:lnTo>
                      <a:lnTo>
                        <a:pt x="391" y="2703"/>
                      </a:lnTo>
                      <a:lnTo>
                        <a:pt x="354" y="2728"/>
                      </a:lnTo>
                      <a:lnTo>
                        <a:pt x="329" y="2779"/>
                      </a:lnTo>
                      <a:lnTo>
                        <a:pt x="176" y="2949"/>
                      </a:lnTo>
                      <a:lnTo>
                        <a:pt x="118" y="2988"/>
                      </a:lnTo>
                      <a:lnTo>
                        <a:pt x="106" y="3018"/>
                      </a:lnTo>
                      <a:lnTo>
                        <a:pt x="106" y="3034"/>
                      </a:lnTo>
                      <a:lnTo>
                        <a:pt x="118" y="3009"/>
                      </a:lnTo>
                      <a:lnTo>
                        <a:pt x="131" y="3000"/>
                      </a:lnTo>
                      <a:lnTo>
                        <a:pt x="172" y="3025"/>
                      </a:lnTo>
                      <a:lnTo>
                        <a:pt x="190" y="3020"/>
                      </a:lnTo>
                      <a:lnTo>
                        <a:pt x="201" y="3037"/>
                      </a:lnTo>
                      <a:lnTo>
                        <a:pt x="217" y="3020"/>
                      </a:lnTo>
                      <a:lnTo>
                        <a:pt x="228" y="2988"/>
                      </a:lnTo>
                      <a:lnTo>
                        <a:pt x="268" y="2966"/>
                      </a:lnTo>
                      <a:lnTo>
                        <a:pt x="291" y="2926"/>
                      </a:lnTo>
                      <a:lnTo>
                        <a:pt x="401" y="2923"/>
                      </a:lnTo>
                      <a:lnTo>
                        <a:pt x="474" y="2951"/>
                      </a:lnTo>
                      <a:lnTo>
                        <a:pt x="503" y="2953"/>
                      </a:lnTo>
                      <a:lnTo>
                        <a:pt x="528" y="2920"/>
                      </a:lnTo>
                      <a:lnTo>
                        <a:pt x="543" y="2836"/>
                      </a:lnTo>
                      <a:lnTo>
                        <a:pt x="555" y="2831"/>
                      </a:lnTo>
                      <a:lnTo>
                        <a:pt x="584" y="2833"/>
                      </a:lnTo>
                      <a:lnTo>
                        <a:pt x="622" y="2815"/>
                      </a:lnTo>
                      <a:lnTo>
                        <a:pt x="682" y="2798"/>
                      </a:lnTo>
                      <a:lnTo>
                        <a:pt x="742" y="2865"/>
                      </a:lnTo>
                      <a:close/>
                    </a:path>
                  </a:pathLst>
                </a:custGeom>
                <a:grpFill/>
                <a:ln w="0" cmpd="sng">
                  <a:solidFill>
                    <a:srgbClr val="D7D7D7"/>
                  </a:solidFill>
                  <a:prstDash val="solid"/>
                  <a:round/>
                  <a:headEnd/>
                  <a:tailEnd/>
                </a:ln>
              </p:spPr>
              <p:txBody>
                <a:bodyPr/>
                <a:lstStyle/>
                <a:p>
                  <a:endParaRPr lang="en-US" dirty="0"/>
                </a:p>
              </p:txBody>
            </p:sp>
            <p:sp>
              <p:nvSpPr>
                <p:cNvPr id="745" name="Freeform 113">
                  <a:extLst>
                    <a:ext uri="{FF2B5EF4-FFF2-40B4-BE49-F238E27FC236}">
                      <a16:creationId xmlns:a16="http://schemas.microsoft.com/office/drawing/2014/main" id="{65077197-D9F1-467B-90A5-24DCD6597EC3}"/>
                    </a:ext>
                  </a:extLst>
                </p:cNvPr>
                <p:cNvSpPr>
                  <a:spLocks noChangeAspect="1"/>
                </p:cNvSpPr>
                <p:nvPr/>
              </p:nvSpPr>
              <p:spPr bwMode="gray">
                <a:xfrm>
                  <a:off x="2068" y="2124"/>
                  <a:ext cx="15" cy="8"/>
                </a:xfrm>
                <a:custGeom>
                  <a:avLst/>
                  <a:gdLst/>
                  <a:ahLst/>
                  <a:cxnLst>
                    <a:cxn ang="0">
                      <a:pos x="78" y="15"/>
                    </a:cxn>
                    <a:cxn ang="0">
                      <a:pos x="89" y="7"/>
                    </a:cxn>
                    <a:cxn ang="0">
                      <a:pos x="66" y="0"/>
                    </a:cxn>
                    <a:cxn ang="0">
                      <a:pos x="3" y="9"/>
                    </a:cxn>
                    <a:cxn ang="0">
                      <a:pos x="0" y="23"/>
                    </a:cxn>
                    <a:cxn ang="0">
                      <a:pos x="33" y="48"/>
                    </a:cxn>
                    <a:cxn ang="0">
                      <a:pos x="70" y="49"/>
                    </a:cxn>
                    <a:cxn ang="0">
                      <a:pos x="78" y="15"/>
                    </a:cxn>
                  </a:cxnLst>
                  <a:rect l="0" t="0" r="r" b="b"/>
                  <a:pathLst>
                    <a:path w="89" h="49">
                      <a:moveTo>
                        <a:pt x="78" y="15"/>
                      </a:moveTo>
                      <a:lnTo>
                        <a:pt x="89" y="7"/>
                      </a:lnTo>
                      <a:lnTo>
                        <a:pt x="66" y="0"/>
                      </a:lnTo>
                      <a:lnTo>
                        <a:pt x="3" y="9"/>
                      </a:lnTo>
                      <a:lnTo>
                        <a:pt x="0" y="23"/>
                      </a:lnTo>
                      <a:lnTo>
                        <a:pt x="33" y="48"/>
                      </a:lnTo>
                      <a:lnTo>
                        <a:pt x="70" y="49"/>
                      </a:lnTo>
                      <a:lnTo>
                        <a:pt x="78" y="15"/>
                      </a:lnTo>
                      <a:close/>
                    </a:path>
                  </a:pathLst>
                </a:custGeom>
                <a:grpFill/>
                <a:ln w="0" cmpd="sng">
                  <a:solidFill>
                    <a:srgbClr val="D7D7D7"/>
                  </a:solidFill>
                  <a:prstDash val="solid"/>
                  <a:round/>
                  <a:headEnd/>
                  <a:tailEnd/>
                </a:ln>
              </p:spPr>
              <p:txBody>
                <a:bodyPr/>
                <a:lstStyle/>
                <a:p>
                  <a:endParaRPr lang="en-US" dirty="0"/>
                </a:p>
              </p:txBody>
            </p:sp>
            <p:sp>
              <p:nvSpPr>
                <p:cNvPr id="746" name="Freeform 114">
                  <a:extLst>
                    <a:ext uri="{FF2B5EF4-FFF2-40B4-BE49-F238E27FC236}">
                      <a16:creationId xmlns:a16="http://schemas.microsoft.com/office/drawing/2014/main" id="{6427CD8C-11CB-45DD-B3F4-83A0C5660D27}"/>
                    </a:ext>
                  </a:extLst>
                </p:cNvPr>
                <p:cNvSpPr>
                  <a:spLocks noChangeAspect="1"/>
                </p:cNvSpPr>
                <p:nvPr/>
              </p:nvSpPr>
              <p:spPr bwMode="gray">
                <a:xfrm>
                  <a:off x="2274" y="2528"/>
                  <a:ext cx="13" cy="8"/>
                </a:xfrm>
                <a:custGeom>
                  <a:avLst/>
                  <a:gdLst/>
                  <a:ahLst/>
                  <a:cxnLst>
                    <a:cxn ang="0">
                      <a:pos x="52" y="9"/>
                    </a:cxn>
                    <a:cxn ang="0">
                      <a:pos x="46" y="0"/>
                    </a:cxn>
                    <a:cxn ang="0">
                      <a:pos x="21" y="9"/>
                    </a:cxn>
                    <a:cxn ang="0">
                      <a:pos x="7" y="18"/>
                    </a:cxn>
                    <a:cxn ang="0">
                      <a:pos x="0" y="29"/>
                    </a:cxn>
                    <a:cxn ang="0">
                      <a:pos x="7" y="38"/>
                    </a:cxn>
                    <a:cxn ang="0">
                      <a:pos x="37" y="47"/>
                    </a:cxn>
                    <a:cxn ang="0">
                      <a:pos x="60" y="43"/>
                    </a:cxn>
                    <a:cxn ang="0">
                      <a:pos x="76" y="22"/>
                    </a:cxn>
                    <a:cxn ang="0">
                      <a:pos x="74" y="15"/>
                    </a:cxn>
                    <a:cxn ang="0">
                      <a:pos x="52" y="9"/>
                    </a:cxn>
                  </a:cxnLst>
                  <a:rect l="0" t="0" r="r" b="b"/>
                  <a:pathLst>
                    <a:path w="76" h="47">
                      <a:moveTo>
                        <a:pt x="52" y="9"/>
                      </a:moveTo>
                      <a:lnTo>
                        <a:pt x="46" y="0"/>
                      </a:lnTo>
                      <a:lnTo>
                        <a:pt x="21" y="9"/>
                      </a:lnTo>
                      <a:lnTo>
                        <a:pt x="7" y="18"/>
                      </a:lnTo>
                      <a:lnTo>
                        <a:pt x="0" y="29"/>
                      </a:lnTo>
                      <a:lnTo>
                        <a:pt x="7" y="38"/>
                      </a:lnTo>
                      <a:lnTo>
                        <a:pt x="37" y="47"/>
                      </a:lnTo>
                      <a:lnTo>
                        <a:pt x="60" y="43"/>
                      </a:lnTo>
                      <a:lnTo>
                        <a:pt x="76" y="22"/>
                      </a:lnTo>
                      <a:lnTo>
                        <a:pt x="74" y="15"/>
                      </a:lnTo>
                      <a:lnTo>
                        <a:pt x="52" y="9"/>
                      </a:lnTo>
                      <a:close/>
                    </a:path>
                  </a:pathLst>
                </a:custGeom>
                <a:grpFill/>
                <a:ln w="0" cmpd="sng">
                  <a:solidFill>
                    <a:srgbClr val="D7D7D7"/>
                  </a:solidFill>
                  <a:prstDash val="solid"/>
                  <a:round/>
                  <a:headEnd/>
                  <a:tailEnd/>
                </a:ln>
              </p:spPr>
              <p:txBody>
                <a:bodyPr/>
                <a:lstStyle/>
                <a:p>
                  <a:endParaRPr lang="en-US" dirty="0"/>
                </a:p>
              </p:txBody>
            </p:sp>
            <p:sp>
              <p:nvSpPr>
                <p:cNvPr id="747" name="Freeform 115">
                  <a:extLst>
                    <a:ext uri="{FF2B5EF4-FFF2-40B4-BE49-F238E27FC236}">
                      <a16:creationId xmlns:a16="http://schemas.microsoft.com/office/drawing/2014/main" id="{E60D969B-4E57-4BB1-8AD7-90398BFCCFF1}"/>
                    </a:ext>
                  </a:extLst>
                </p:cNvPr>
                <p:cNvSpPr>
                  <a:spLocks noChangeAspect="1"/>
                </p:cNvSpPr>
                <p:nvPr/>
              </p:nvSpPr>
              <p:spPr bwMode="gray">
                <a:xfrm>
                  <a:off x="2161" y="2324"/>
                  <a:ext cx="15" cy="19"/>
                </a:xfrm>
                <a:custGeom>
                  <a:avLst/>
                  <a:gdLst/>
                  <a:ahLst/>
                  <a:cxnLst>
                    <a:cxn ang="0">
                      <a:pos x="77" y="0"/>
                    </a:cxn>
                    <a:cxn ang="0">
                      <a:pos x="34" y="49"/>
                    </a:cxn>
                    <a:cxn ang="0">
                      <a:pos x="0" y="114"/>
                    </a:cxn>
                    <a:cxn ang="0">
                      <a:pos x="32" y="108"/>
                    </a:cxn>
                    <a:cxn ang="0">
                      <a:pos x="73" y="85"/>
                    </a:cxn>
                    <a:cxn ang="0">
                      <a:pos x="90" y="53"/>
                    </a:cxn>
                    <a:cxn ang="0">
                      <a:pos x="92" y="32"/>
                    </a:cxn>
                    <a:cxn ang="0">
                      <a:pos x="92" y="8"/>
                    </a:cxn>
                    <a:cxn ang="0">
                      <a:pos x="77" y="0"/>
                    </a:cxn>
                  </a:cxnLst>
                  <a:rect l="0" t="0" r="r" b="b"/>
                  <a:pathLst>
                    <a:path w="92" h="114">
                      <a:moveTo>
                        <a:pt x="77" y="0"/>
                      </a:moveTo>
                      <a:lnTo>
                        <a:pt x="34" y="49"/>
                      </a:lnTo>
                      <a:lnTo>
                        <a:pt x="0" y="114"/>
                      </a:lnTo>
                      <a:lnTo>
                        <a:pt x="32" y="108"/>
                      </a:lnTo>
                      <a:lnTo>
                        <a:pt x="73" y="85"/>
                      </a:lnTo>
                      <a:lnTo>
                        <a:pt x="90" y="53"/>
                      </a:lnTo>
                      <a:lnTo>
                        <a:pt x="92" y="32"/>
                      </a:lnTo>
                      <a:lnTo>
                        <a:pt x="92" y="8"/>
                      </a:lnTo>
                      <a:lnTo>
                        <a:pt x="77" y="0"/>
                      </a:lnTo>
                      <a:close/>
                    </a:path>
                  </a:pathLst>
                </a:custGeom>
                <a:grpFill/>
                <a:ln w="0" cmpd="sng">
                  <a:solidFill>
                    <a:srgbClr val="D7D7D7"/>
                  </a:solidFill>
                  <a:prstDash val="solid"/>
                  <a:round/>
                  <a:headEnd/>
                  <a:tailEnd/>
                </a:ln>
              </p:spPr>
              <p:txBody>
                <a:bodyPr/>
                <a:lstStyle/>
                <a:p>
                  <a:endParaRPr lang="en-US" dirty="0"/>
                </a:p>
              </p:txBody>
            </p:sp>
            <p:sp>
              <p:nvSpPr>
                <p:cNvPr id="748" name="Freeform 116">
                  <a:extLst>
                    <a:ext uri="{FF2B5EF4-FFF2-40B4-BE49-F238E27FC236}">
                      <a16:creationId xmlns:a16="http://schemas.microsoft.com/office/drawing/2014/main" id="{3E28A335-E463-4620-9CD1-E5F7B7B71073}"/>
                    </a:ext>
                  </a:extLst>
                </p:cNvPr>
                <p:cNvSpPr>
                  <a:spLocks noChangeAspect="1"/>
                </p:cNvSpPr>
                <p:nvPr/>
              </p:nvSpPr>
              <p:spPr bwMode="gray">
                <a:xfrm>
                  <a:off x="2049" y="2268"/>
                  <a:ext cx="87" cy="78"/>
                </a:xfrm>
                <a:custGeom>
                  <a:avLst/>
                  <a:gdLst/>
                  <a:ahLst/>
                  <a:cxnLst>
                    <a:cxn ang="0">
                      <a:pos x="108" y="132"/>
                    </a:cxn>
                    <a:cxn ang="0">
                      <a:pos x="102" y="179"/>
                    </a:cxn>
                    <a:cxn ang="0">
                      <a:pos x="81" y="216"/>
                    </a:cxn>
                    <a:cxn ang="0">
                      <a:pos x="43" y="220"/>
                    </a:cxn>
                    <a:cxn ang="0">
                      <a:pos x="43" y="267"/>
                    </a:cxn>
                    <a:cxn ang="0">
                      <a:pos x="0" y="299"/>
                    </a:cxn>
                    <a:cxn ang="0">
                      <a:pos x="61" y="339"/>
                    </a:cxn>
                    <a:cxn ang="0">
                      <a:pos x="88" y="405"/>
                    </a:cxn>
                    <a:cxn ang="0">
                      <a:pos x="131" y="427"/>
                    </a:cxn>
                    <a:cxn ang="0">
                      <a:pos x="176" y="384"/>
                    </a:cxn>
                    <a:cxn ang="0">
                      <a:pos x="198" y="341"/>
                    </a:cxn>
                    <a:cxn ang="0">
                      <a:pos x="311" y="314"/>
                    </a:cxn>
                    <a:cxn ang="0">
                      <a:pos x="362" y="367"/>
                    </a:cxn>
                    <a:cxn ang="0">
                      <a:pos x="370" y="394"/>
                    </a:cxn>
                    <a:cxn ang="0">
                      <a:pos x="370" y="450"/>
                    </a:cxn>
                    <a:cxn ang="0">
                      <a:pos x="379" y="468"/>
                    </a:cxn>
                    <a:cxn ang="0">
                      <a:pos x="387" y="468"/>
                    </a:cxn>
                    <a:cxn ang="0">
                      <a:pos x="437" y="436"/>
                    </a:cxn>
                    <a:cxn ang="0">
                      <a:pos x="446" y="398"/>
                    </a:cxn>
                    <a:cxn ang="0">
                      <a:pos x="494" y="386"/>
                    </a:cxn>
                    <a:cxn ang="0">
                      <a:pos x="514" y="361"/>
                    </a:cxn>
                    <a:cxn ang="0">
                      <a:pos x="494" y="317"/>
                    </a:cxn>
                    <a:cxn ang="0">
                      <a:pos x="487" y="290"/>
                    </a:cxn>
                    <a:cxn ang="0">
                      <a:pos x="517" y="335"/>
                    </a:cxn>
                    <a:cxn ang="0">
                      <a:pos x="524" y="292"/>
                    </a:cxn>
                    <a:cxn ang="0">
                      <a:pos x="505" y="251"/>
                    </a:cxn>
                    <a:cxn ang="0">
                      <a:pos x="487" y="240"/>
                    </a:cxn>
                    <a:cxn ang="0">
                      <a:pos x="435" y="249"/>
                    </a:cxn>
                    <a:cxn ang="0">
                      <a:pos x="456" y="210"/>
                    </a:cxn>
                    <a:cxn ang="0">
                      <a:pos x="452" y="143"/>
                    </a:cxn>
                    <a:cxn ang="0">
                      <a:pos x="417" y="98"/>
                    </a:cxn>
                    <a:cxn ang="0">
                      <a:pos x="395" y="57"/>
                    </a:cxn>
                    <a:cxn ang="0">
                      <a:pos x="331" y="34"/>
                    </a:cxn>
                    <a:cxn ang="0">
                      <a:pos x="241" y="64"/>
                    </a:cxn>
                    <a:cxn ang="0">
                      <a:pos x="216" y="87"/>
                    </a:cxn>
                    <a:cxn ang="0">
                      <a:pos x="190" y="98"/>
                    </a:cxn>
                    <a:cxn ang="0">
                      <a:pos x="182" y="85"/>
                    </a:cxn>
                    <a:cxn ang="0">
                      <a:pos x="221" y="36"/>
                    </a:cxn>
                    <a:cxn ang="0">
                      <a:pos x="212" y="23"/>
                    </a:cxn>
                    <a:cxn ang="0">
                      <a:pos x="182" y="4"/>
                    </a:cxn>
                    <a:cxn ang="0">
                      <a:pos x="149" y="0"/>
                    </a:cxn>
                    <a:cxn ang="0">
                      <a:pos x="144" y="17"/>
                    </a:cxn>
                    <a:cxn ang="0">
                      <a:pos x="133" y="25"/>
                    </a:cxn>
                    <a:cxn ang="0">
                      <a:pos x="126" y="48"/>
                    </a:cxn>
                    <a:cxn ang="0">
                      <a:pos x="131" y="71"/>
                    </a:cxn>
                    <a:cxn ang="0">
                      <a:pos x="131" y="100"/>
                    </a:cxn>
                    <a:cxn ang="0">
                      <a:pos x="124" y="123"/>
                    </a:cxn>
                    <a:cxn ang="0">
                      <a:pos x="108" y="132"/>
                    </a:cxn>
                  </a:cxnLst>
                  <a:rect l="0" t="0" r="r" b="b"/>
                  <a:pathLst>
                    <a:path w="524" h="468">
                      <a:moveTo>
                        <a:pt x="108" y="132"/>
                      </a:moveTo>
                      <a:lnTo>
                        <a:pt x="102" y="179"/>
                      </a:lnTo>
                      <a:lnTo>
                        <a:pt x="81" y="216"/>
                      </a:lnTo>
                      <a:lnTo>
                        <a:pt x="43" y="220"/>
                      </a:lnTo>
                      <a:lnTo>
                        <a:pt x="43" y="267"/>
                      </a:lnTo>
                      <a:lnTo>
                        <a:pt x="0" y="299"/>
                      </a:lnTo>
                      <a:lnTo>
                        <a:pt x="61" y="339"/>
                      </a:lnTo>
                      <a:lnTo>
                        <a:pt x="88" y="405"/>
                      </a:lnTo>
                      <a:lnTo>
                        <a:pt x="131" y="427"/>
                      </a:lnTo>
                      <a:lnTo>
                        <a:pt x="176" y="384"/>
                      </a:lnTo>
                      <a:lnTo>
                        <a:pt x="198" y="341"/>
                      </a:lnTo>
                      <a:lnTo>
                        <a:pt x="311" y="314"/>
                      </a:lnTo>
                      <a:lnTo>
                        <a:pt x="362" y="367"/>
                      </a:lnTo>
                      <a:lnTo>
                        <a:pt x="370" y="394"/>
                      </a:lnTo>
                      <a:lnTo>
                        <a:pt x="370" y="450"/>
                      </a:lnTo>
                      <a:lnTo>
                        <a:pt x="379" y="468"/>
                      </a:lnTo>
                      <a:lnTo>
                        <a:pt x="387" y="468"/>
                      </a:lnTo>
                      <a:lnTo>
                        <a:pt x="437" y="436"/>
                      </a:lnTo>
                      <a:lnTo>
                        <a:pt x="446" y="398"/>
                      </a:lnTo>
                      <a:lnTo>
                        <a:pt x="494" y="386"/>
                      </a:lnTo>
                      <a:lnTo>
                        <a:pt x="514" y="361"/>
                      </a:lnTo>
                      <a:lnTo>
                        <a:pt x="494" y="317"/>
                      </a:lnTo>
                      <a:lnTo>
                        <a:pt x="487" y="290"/>
                      </a:lnTo>
                      <a:lnTo>
                        <a:pt x="517" y="335"/>
                      </a:lnTo>
                      <a:lnTo>
                        <a:pt x="524" y="292"/>
                      </a:lnTo>
                      <a:lnTo>
                        <a:pt x="505" y="251"/>
                      </a:lnTo>
                      <a:lnTo>
                        <a:pt x="487" y="240"/>
                      </a:lnTo>
                      <a:lnTo>
                        <a:pt x="435" y="249"/>
                      </a:lnTo>
                      <a:lnTo>
                        <a:pt x="456" y="210"/>
                      </a:lnTo>
                      <a:lnTo>
                        <a:pt x="452" y="143"/>
                      </a:lnTo>
                      <a:lnTo>
                        <a:pt x="417" y="98"/>
                      </a:lnTo>
                      <a:lnTo>
                        <a:pt x="395" y="57"/>
                      </a:lnTo>
                      <a:lnTo>
                        <a:pt x="331" y="34"/>
                      </a:lnTo>
                      <a:lnTo>
                        <a:pt x="241" y="64"/>
                      </a:lnTo>
                      <a:lnTo>
                        <a:pt x="216" y="87"/>
                      </a:lnTo>
                      <a:lnTo>
                        <a:pt x="190" y="98"/>
                      </a:lnTo>
                      <a:lnTo>
                        <a:pt x="182" y="85"/>
                      </a:lnTo>
                      <a:lnTo>
                        <a:pt x="221" y="36"/>
                      </a:lnTo>
                      <a:lnTo>
                        <a:pt x="212" y="23"/>
                      </a:lnTo>
                      <a:lnTo>
                        <a:pt x="182" y="4"/>
                      </a:lnTo>
                      <a:lnTo>
                        <a:pt x="149" y="0"/>
                      </a:lnTo>
                      <a:lnTo>
                        <a:pt x="144" y="17"/>
                      </a:lnTo>
                      <a:lnTo>
                        <a:pt x="133" y="25"/>
                      </a:lnTo>
                      <a:lnTo>
                        <a:pt x="126" y="48"/>
                      </a:lnTo>
                      <a:lnTo>
                        <a:pt x="131" y="71"/>
                      </a:lnTo>
                      <a:lnTo>
                        <a:pt x="131" y="100"/>
                      </a:lnTo>
                      <a:lnTo>
                        <a:pt x="124" y="123"/>
                      </a:lnTo>
                      <a:lnTo>
                        <a:pt x="108" y="132"/>
                      </a:lnTo>
                      <a:close/>
                    </a:path>
                  </a:pathLst>
                </a:custGeom>
                <a:grpFill/>
                <a:ln w="0" cmpd="sng">
                  <a:solidFill>
                    <a:srgbClr val="D7D7D7"/>
                  </a:solidFill>
                  <a:prstDash val="solid"/>
                  <a:round/>
                  <a:headEnd/>
                  <a:tailEnd/>
                </a:ln>
              </p:spPr>
              <p:txBody>
                <a:bodyPr/>
                <a:lstStyle/>
                <a:p>
                  <a:endParaRPr lang="en-US" dirty="0"/>
                </a:p>
              </p:txBody>
            </p:sp>
            <p:sp>
              <p:nvSpPr>
                <p:cNvPr id="749" name="Freeform 117">
                  <a:extLst>
                    <a:ext uri="{FF2B5EF4-FFF2-40B4-BE49-F238E27FC236}">
                      <a16:creationId xmlns:a16="http://schemas.microsoft.com/office/drawing/2014/main" id="{1F8E0AF7-8B24-4687-8BC2-643625F2DA7D}"/>
                    </a:ext>
                  </a:extLst>
                </p:cNvPr>
                <p:cNvSpPr>
                  <a:spLocks noChangeAspect="1"/>
                </p:cNvSpPr>
                <p:nvPr/>
              </p:nvSpPr>
              <p:spPr bwMode="gray">
                <a:xfrm>
                  <a:off x="2268" y="1925"/>
                  <a:ext cx="17" cy="52"/>
                </a:xfrm>
                <a:custGeom>
                  <a:avLst/>
                  <a:gdLst/>
                  <a:ahLst/>
                  <a:cxnLst>
                    <a:cxn ang="0">
                      <a:pos x="63" y="4"/>
                    </a:cxn>
                    <a:cxn ang="0">
                      <a:pos x="59" y="0"/>
                    </a:cxn>
                    <a:cxn ang="0">
                      <a:pos x="47" y="22"/>
                    </a:cxn>
                    <a:cxn ang="0">
                      <a:pos x="24" y="40"/>
                    </a:cxn>
                    <a:cxn ang="0">
                      <a:pos x="16" y="56"/>
                    </a:cxn>
                    <a:cxn ang="0">
                      <a:pos x="24" y="71"/>
                    </a:cxn>
                    <a:cxn ang="0">
                      <a:pos x="29" y="102"/>
                    </a:cxn>
                    <a:cxn ang="0">
                      <a:pos x="40" y="125"/>
                    </a:cxn>
                    <a:cxn ang="0">
                      <a:pos x="0" y="165"/>
                    </a:cxn>
                    <a:cxn ang="0">
                      <a:pos x="9" y="187"/>
                    </a:cxn>
                    <a:cxn ang="0">
                      <a:pos x="29" y="198"/>
                    </a:cxn>
                    <a:cxn ang="0">
                      <a:pos x="54" y="175"/>
                    </a:cxn>
                    <a:cxn ang="0">
                      <a:pos x="63" y="193"/>
                    </a:cxn>
                    <a:cxn ang="0">
                      <a:pos x="63" y="230"/>
                    </a:cxn>
                    <a:cxn ang="0">
                      <a:pos x="49" y="312"/>
                    </a:cxn>
                    <a:cxn ang="0">
                      <a:pos x="94" y="258"/>
                    </a:cxn>
                    <a:cxn ang="0">
                      <a:pos x="94" y="226"/>
                    </a:cxn>
                    <a:cxn ang="0">
                      <a:pos x="101" y="193"/>
                    </a:cxn>
                    <a:cxn ang="0">
                      <a:pos x="96" y="155"/>
                    </a:cxn>
                    <a:cxn ang="0">
                      <a:pos x="101" y="144"/>
                    </a:cxn>
                    <a:cxn ang="0">
                      <a:pos x="101" y="112"/>
                    </a:cxn>
                    <a:cxn ang="0">
                      <a:pos x="106" y="93"/>
                    </a:cxn>
                    <a:cxn ang="0">
                      <a:pos x="67" y="71"/>
                    </a:cxn>
                    <a:cxn ang="0">
                      <a:pos x="63" y="4"/>
                    </a:cxn>
                  </a:cxnLst>
                  <a:rect l="0" t="0" r="r" b="b"/>
                  <a:pathLst>
                    <a:path w="106" h="312">
                      <a:moveTo>
                        <a:pt x="63" y="4"/>
                      </a:moveTo>
                      <a:lnTo>
                        <a:pt x="59" y="0"/>
                      </a:lnTo>
                      <a:lnTo>
                        <a:pt x="47" y="22"/>
                      </a:lnTo>
                      <a:lnTo>
                        <a:pt x="24" y="40"/>
                      </a:lnTo>
                      <a:lnTo>
                        <a:pt x="16" y="56"/>
                      </a:lnTo>
                      <a:lnTo>
                        <a:pt x="24" y="71"/>
                      </a:lnTo>
                      <a:lnTo>
                        <a:pt x="29" y="102"/>
                      </a:lnTo>
                      <a:lnTo>
                        <a:pt x="40" y="125"/>
                      </a:lnTo>
                      <a:lnTo>
                        <a:pt x="0" y="165"/>
                      </a:lnTo>
                      <a:lnTo>
                        <a:pt x="9" y="187"/>
                      </a:lnTo>
                      <a:lnTo>
                        <a:pt x="29" y="198"/>
                      </a:lnTo>
                      <a:lnTo>
                        <a:pt x="54" y="175"/>
                      </a:lnTo>
                      <a:lnTo>
                        <a:pt x="63" y="193"/>
                      </a:lnTo>
                      <a:lnTo>
                        <a:pt x="63" y="230"/>
                      </a:lnTo>
                      <a:lnTo>
                        <a:pt x="49" y="312"/>
                      </a:lnTo>
                      <a:lnTo>
                        <a:pt x="94" y="258"/>
                      </a:lnTo>
                      <a:lnTo>
                        <a:pt x="94" y="226"/>
                      </a:lnTo>
                      <a:lnTo>
                        <a:pt x="101" y="193"/>
                      </a:lnTo>
                      <a:lnTo>
                        <a:pt x="96" y="155"/>
                      </a:lnTo>
                      <a:lnTo>
                        <a:pt x="101" y="144"/>
                      </a:lnTo>
                      <a:lnTo>
                        <a:pt x="101" y="112"/>
                      </a:lnTo>
                      <a:lnTo>
                        <a:pt x="106" y="93"/>
                      </a:lnTo>
                      <a:lnTo>
                        <a:pt x="67" y="71"/>
                      </a:lnTo>
                      <a:lnTo>
                        <a:pt x="63" y="4"/>
                      </a:lnTo>
                      <a:close/>
                    </a:path>
                  </a:pathLst>
                </a:custGeom>
                <a:grpFill/>
                <a:ln w="0" cmpd="sng">
                  <a:solidFill>
                    <a:srgbClr val="D7D7D7"/>
                  </a:solidFill>
                  <a:prstDash val="solid"/>
                  <a:round/>
                  <a:headEnd/>
                  <a:tailEnd/>
                </a:ln>
              </p:spPr>
              <p:txBody>
                <a:bodyPr/>
                <a:lstStyle/>
                <a:p>
                  <a:endParaRPr lang="en-US" dirty="0"/>
                </a:p>
              </p:txBody>
            </p:sp>
          </p:grpSp>
          <p:sp>
            <p:nvSpPr>
              <p:cNvPr id="617" name="Freeform 118">
                <a:extLst>
                  <a:ext uri="{FF2B5EF4-FFF2-40B4-BE49-F238E27FC236}">
                    <a16:creationId xmlns:a16="http://schemas.microsoft.com/office/drawing/2014/main" id="{54C34401-3BC1-4E5A-89C9-F05A95868B38}"/>
                  </a:ext>
                </a:extLst>
              </p:cNvPr>
              <p:cNvSpPr>
                <a:spLocks noChangeAspect="1"/>
              </p:cNvSpPr>
              <p:nvPr/>
            </p:nvSpPr>
            <p:spPr bwMode="gray">
              <a:xfrm>
                <a:off x="6196789" y="2866815"/>
                <a:ext cx="262995" cy="129573"/>
              </a:xfrm>
              <a:custGeom>
                <a:avLst/>
                <a:gdLst/>
                <a:ahLst/>
                <a:cxnLst>
                  <a:cxn ang="0">
                    <a:pos x="875" y="105"/>
                  </a:cxn>
                  <a:cxn ang="0">
                    <a:pos x="795" y="164"/>
                  </a:cxn>
                  <a:cxn ang="0">
                    <a:pos x="701" y="233"/>
                  </a:cxn>
                  <a:cxn ang="0">
                    <a:pos x="687" y="336"/>
                  </a:cxn>
                  <a:cxn ang="0">
                    <a:pos x="714" y="424"/>
                  </a:cxn>
                  <a:cxn ang="0">
                    <a:pos x="669" y="409"/>
                  </a:cxn>
                  <a:cxn ang="0">
                    <a:pos x="572" y="395"/>
                  </a:cxn>
                  <a:cxn ang="0">
                    <a:pos x="432" y="429"/>
                  </a:cxn>
                  <a:cxn ang="0">
                    <a:pos x="310" y="476"/>
                  </a:cxn>
                  <a:cxn ang="0">
                    <a:pos x="218" y="442"/>
                  </a:cxn>
                  <a:cxn ang="0">
                    <a:pos x="181" y="492"/>
                  </a:cxn>
                  <a:cxn ang="0">
                    <a:pos x="126" y="485"/>
                  </a:cxn>
                  <a:cxn ang="0">
                    <a:pos x="73" y="445"/>
                  </a:cxn>
                  <a:cxn ang="0">
                    <a:pos x="0" y="462"/>
                  </a:cxn>
                  <a:cxn ang="0">
                    <a:pos x="57" y="509"/>
                  </a:cxn>
                  <a:cxn ang="0">
                    <a:pos x="62" y="578"/>
                  </a:cxn>
                  <a:cxn ang="0">
                    <a:pos x="62" y="624"/>
                  </a:cxn>
                  <a:cxn ang="0">
                    <a:pos x="136" y="646"/>
                  </a:cxn>
                  <a:cxn ang="0">
                    <a:pos x="193" y="652"/>
                  </a:cxn>
                  <a:cxn ang="0">
                    <a:pos x="257" y="663"/>
                  </a:cxn>
                  <a:cxn ang="0">
                    <a:pos x="387" y="615"/>
                  </a:cxn>
                  <a:cxn ang="0">
                    <a:pos x="495" y="603"/>
                  </a:cxn>
                  <a:cxn ang="0">
                    <a:pos x="536" y="587"/>
                  </a:cxn>
                  <a:cxn ang="0">
                    <a:pos x="546" y="611"/>
                  </a:cxn>
                  <a:cxn ang="0">
                    <a:pos x="565" y="668"/>
                  </a:cxn>
                  <a:cxn ang="0">
                    <a:pos x="626" y="700"/>
                  </a:cxn>
                  <a:cxn ang="0">
                    <a:pos x="777" y="739"/>
                  </a:cxn>
                  <a:cxn ang="0">
                    <a:pos x="859" y="758"/>
                  </a:cxn>
                  <a:cxn ang="0">
                    <a:pos x="1027" y="770"/>
                  </a:cxn>
                  <a:cxn ang="0">
                    <a:pos x="1091" y="710"/>
                  </a:cxn>
                  <a:cxn ang="0">
                    <a:pos x="1213" y="713"/>
                  </a:cxn>
                  <a:cxn ang="0">
                    <a:pos x="1246" y="680"/>
                  </a:cxn>
                  <a:cxn ang="0">
                    <a:pos x="1318" y="660"/>
                  </a:cxn>
                  <a:cxn ang="0">
                    <a:pos x="1388" y="603"/>
                  </a:cxn>
                  <a:cxn ang="0">
                    <a:pos x="1424" y="551"/>
                  </a:cxn>
                  <a:cxn ang="0">
                    <a:pos x="1458" y="449"/>
                  </a:cxn>
                  <a:cxn ang="0">
                    <a:pos x="1449" y="389"/>
                  </a:cxn>
                  <a:cxn ang="0">
                    <a:pos x="1564" y="356"/>
                  </a:cxn>
                  <a:cxn ang="0">
                    <a:pos x="1538" y="231"/>
                  </a:cxn>
                  <a:cxn ang="0">
                    <a:pos x="1515" y="98"/>
                  </a:cxn>
                  <a:cxn ang="0">
                    <a:pos x="1353" y="70"/>
                  </a:cxn>
                  <a:cxn ang="0">
                    <a:pos x="1269" y="8"/>
                  </a:cxn>
                  <a:cxn ang="0">
                    <a:pos x="1120" y="37"/>
                  </a:cxn>
                  <a:cxn ang="0">
                    <a:pos x="1073" y="102"/>
                  </a:cxn>
                  <a:cxn ang="0">
                    <a:pos x="998" y="121"/>
                  </a:cxn>
                  <a:cxn ang="0">
                    <a:pos x="928" y="95"/>
                  </a:cxn>
                </a:cxnLst>
                <a:rect l="0" t="0" r="r" b="b"/>
                <a:pathLst>
                  <a:path w="1564" h="770">
                    <a:moveTo>
                      <a:pt x="881" y="76"/>
                    </a:moveTo>
                    <a:lnTo>
                      <a:pt x="875" y="105"/>
                    </a:lnTo>
                    <a:lnTo>
                      <a:pt x="810" y="131"/>
                    </a:lnTo>
                    <a:lnTo>
                      <a:pt x="795" y="164"/>
                    </a:lnTo>
                    <a:lnTo>
                      <a:pt x="783" y="198"/>
                    </a:lnTo>
                    <a:lnTo>
                      <a:pt x="701" y="233"/>
                    </a:lnTo>
                    <a:lnTo>
                      <a:pt x="683" y="276"/>
                    </a:lnTo>
                    <a:lnTo>
                      <a:pt x="687" y="336"/>
                    </a:lnTo>
                    <a:lnTo>
                      <a:pt x="712" y="395"/>
                    </a:lnTo>
                    <a:lnTo>
                      <a:pt x="714" y="424"/>
                    </a:lnTo>
                    <a:lnTo>
                      <a:pt x="685" y="437"/>
                    </a:lnTo>
                    <a:lnTo>
                      <a:pt x="669" y="409"/>
                    </a:lnTo>
                    <a:lnTo>
                      <a:pt x="615" y="409"/>
                    </a:lnTo>
                    <a:lnTo>
                      <a:pt x="572" y="395"/>
                    </a:lnTo>
                    <a:lnTo>
                      <a:pt x="556" y="413"/>
                    </a:lnTo>
                    <a:lnTo>
                      <a:pt x="432" y="429"/>
                    </a:lnTo>
                    <a:lnTo>
                      <a:pt x="360" y="476"/>
                    </a:lnTo>
                    <a:lnTo>
                      <a:pt x="310" y="476"/>
                    </a:lnTo>
                    <a:lnTo>
                      <a:pt x="261" y="446"/>
                    </a:lnTo>
                    <a:lnTo>
                      <a:pt x="218" y="442"/>
                    </a:lnTo>
                    <a:lnTo>
                      <a:pt x="193" y="467"/>
                    </a:lnTo>
                    <a:lnTo>
                      <a:pt x="181" y="492"/>
                    </a:lnTo>
                    <a:lnTo>
                      <a:pt x="162" y="503"/>
                    </a:lnTo>
                    <a:lnTo>
                      <a:pt x="126" y="485"/>
                    </a:lnTo>
                    <a:lnTo>
                      <a:pt x="106" y="454"/>
                    </a:lnTo>
                    <a:lnTo>
                      <a:pt x="73" y="445"/>
                    </a:lnTo>
                    <a:lnTo>
                      <a:pt x="38" y="446"/>
                    </a:lnTo>
                    <a:lnTo>
                      <a:pt x="0" y="462"/>
                    </a:lnTo>
                    <a:lnTo>
                      <a:pt x="27" y="492"/>
                    </a:lnTo>
                    <a:lnTo>
                      <a:pt x="57" y="509"/>
                    </a:lnTo>
                    <a:lnTo>
                      <a:pt x="62" y="538"/>
                    </a:lnTo>
                    <a:lnTo>
                      <a:pt x="62" y="578"/>
                    </a:lnTo>
                    <a:lnTo>
                      <a:pt x="40" y="607"/>
                    </a:lnTo>
                    <a:lnTo>
                      <a:pt x="62" y="624"/>
                    </a:lnTo>
                    <a:lnTo>
                      <a:pt x="102" y="641"/>
                    </a:lnTo>
                    <a:lnTo>
                      <a:pt x="136" y="646"/>
                    </a:lnTo>
                    <a:lnTo>
                      <a:pt x="164" y="631"/>
                    </a:lnTo>
                    <a:lnTo>
                      <a:pt x="193" y="652"/>
                    </a:lnTo>
                    <a:lnTo>
                      <a:pt x="241" y="666"/>
                    </a:lnTo>
                    <a:lnTo>
                      <a:pt x="257" y="663"/>
                    </a:lnTo>
                    <a:lnTo>
                      <a:pt x="317" y="645"/>
                    </a:lnTo>
                    <a:lnTo>
                      <a:pt x="387" y="615"/>
                    </a:lnTo>
                    <a:lnTo>
                      <a:pt x="459" y="611"/>
                    </a:lnTo>
                    <a:lnTo>
                      <a:pt x="495" y="603"/>
                    </a:lnTo>
                    <a:lnTo>
                      <a:pt x="513" y="590"/>
                    </a:lnTo>
                    <a:lnTo>
                      <a:pt x="536" y="587"/>
                    </a:lnTo>
                    <a:lnTo>
                      <a:pt x="546" y="593"/>
                    </a:lnTo>
                    <a:lnTo>
                      <a:pt x="546" y="611"/>
                    </a:lnTo>
                    <a:lnTo>
                      <a:pt x="552" y="641"/>
                    </a:lnTo>
                    <a:lnTo>
                      <a:pt x="565" y="668"/>
                    </a:lnTo>
                    <a:lnTo>
                      <a:pt x="610" y="697"/>
                    </a:lnTo>
                    <a:lnTo>
                      <a:pt x="626" y="700"/>
                    </a:lnTo>
                    <a:lnTo>
                      <a:pt x="662" y="725"/>
                    </a:lnTo>
                    <a:lnTo>
                      <a:pt x="777" y="739"/>
                    </a:lnTo>
                    <a:lnTo>
                      <a:pt x="826" y="756"/>
                    </a:lnTo>
                    <a:lnTo>
                      <a:pt x="859" y="758"/>
                    </a:lnTo>
                    <a:lnTo>
                      <a:pt x="918" y="758"/>
                    </a:lnTo>
                    <a:lnTo>
                      <a:pt x="1027" y="770"/>
                    </a:lnTo>
                    <a:lnTo>
                      <a:pt x="1060" y="750"/>
                    </a:lnTo>
                    <a:lnTo>
                      <a:pt x="1091" y="710"/>
                    </a:lnTo>
                    <a:lnTo>
                      <a:pt x="1140" y="697"/>
                    </a:lnTo>
                    <a:lnTo>
                      <a:pt x="1213" y="713"/>
                    </a:lnTo>
                    <a:lnTo>
                      <a:pt x="1230" y="682"/>
                    </a:lnTo>
                    <a:lnTo>
                      <a:pt x="1246" y="680"/>
                    </a:lnTo>
                    <a:lnTo>
                      <a:pt x="1312" y="688"/>
                    </a:lnTo>
                    <a:lnTo>
                      <a:pt x="1318" y="660"/>
                    </a:lnTo>
                    <a:lnTo>
                      <a:pt x="1350" y="644"/>
                    </a:lnTo>
                    <a:lnTo>
                      <a:pt x="1388" y="603"/>
                    </a:lnTo>
                    <a:lnTo>
                      <a:pt x="1429" y="593"/>
                    </a:lnTo>
                    <a:lnTo>
                      <a:pt x="1424" y="551"/>
                    </a:lnTo>
                    <a:lnTo>
                      <a:pt x="1426" y="517"/>
                    </a:lnTo>
                    <a:lnTo>
                      <a:pt x="1458" y="449"/>
                    </a:lnTo>
                    <a:lnTo>
                      <a:pt x="1433" y="417"/>
                    </a:lnTo>
                    <a:lnTo>
                      <a:pt x="1449" y="389"/>
                    </a:lnTo>
                    <a:lnTo>
                      <a:pt x="1546" y="387"/>
                    </a:lnTo>
                    <a:lnTo>
                      <a:pt x="1564" y="356"/>
                    </a:lnTo>
                    <a:lnTo>
                      <a:pt x="1564" y="282"/>
                    </a:lnTo>
                    <a:lnTo>
                      <a:pt x="1538" y="231"/>
                    </a:lnTo>
                    <a:lnTo>
                      <a:pt x="1515" y="150"/>
                    </a:lnTo>
                    <a:lnTo>
                      <a:pt x="1515" y="98"/>
                    </a:lnTo>
                    <a:lnTo>
                      <a:pt x="1485" y="60"/>
                    </a:lnTo>
                    <a:lnTo>
                      <a:pt x="1353" y="70"/>
                    </a:lnTo>
                    <a:lnTo>
                      <a:pt x="1300" y="23"/>
                    </a:lnTo>
                    <a:lnTo>
                      <a:pt x="1269" y="8"/>
                    </a:lnTo>
                    <a:lnTo>
                      <a:pt x="1142" y="0"/>
                    </a:lnTo>
                    <a:lnTo>
                      <a:pt x="1120" y="37"/>
                    </a:lnTo>
                    <a:lnTo>
                      <a:pt x="1109" y="70"/>
                    </a:lnTo>
                    <a:lnTo>
                      <a:pt x="1073" y="102"/>
                    </a:lnTo>
                    <a:lnTo>
                      <a:pt x="1041" y="116"/>
                    </a:lnTo>
                    <a:lnTo>
                      <a:pt x="998" y="121"/>
                    </a:lnTo>
                    <a:lnTo>
                      <a:pt x="956" y="116"/>
                    </a:lnTo>
                    <a:lnTo>
                      <a:pt x="928" y="95"/>
                    </a:lnTo>
                    <a:lnTo>
                      <a:pt x="881" y="76"/>
                    </a:lnTo>
                    <a:close/>
                  </a:path>
                </a:pathLst>
              </a:custGeom>
              <a:grpFill/>
              <a:ln w="0" cmpd="sng">
                <a:solidFill>
                  <a:srgbClr val="D7D7D7"/>
                </a:solidFill>
                <a:prstDash val="solid"/>
                <a:round/>
                <a:headEnd/>
                <a:tailEnd/>
              </a:ln>
            </p:spPr>
            <p:txBody>
              <a:bodyPr/>
              <a:lstStyle/>
              <a:p>
                <a:endParaRPr lang="en-US" dirty="0"/>
              </a:p>
            </p:txBody>
          </p:sp>
          <p:sp>
            <p:nvSpPr>
              <p:cNvPr id="618" name="Freeform 119">
                <a:extLst>
                  <a:ext uri="{FF2B5EF4-FFF2-40B4-BE49-F238E27FC236}">
                    <a16:creationId xmlns:a16="http://schemas.microsoft.com/office/drawing/2014/main" id="{C2D04E2D-AF21-40B9-ACB9-4AD170C30F72}"/>
                  </a:ext>
                </a:extLst>
              </p:cNvPr>
              <p:cNvSpPr>
                <a:spLocks noChangeAspect="1"/>
              </p:cNvSpPr>
              <p:nvPr/>
            </p:nvSpPr>
            <p:spPr bwMode="gray">
              <a:xfrm>
                <a:off x="6197801" y="2949823"/>
                <a:ext cx="9104" cy="19233"/>
              </a:xfrm>
              <a:custGeom>
                <a:avLst/>
                <a:gdLst/>
                <a:ahLst/>
                <a:cxnLst>
                  <a:cxn ang="0">
                    <a:pos x="29" y="116"/>
                  </a:cxn>
                  <a:cxn ang="0">
                    <a:pos x="51" y="87"/>
                  </a:cxn>
                  <a:cxn ang="0">
                    <a:pos x="51" y="47"/>
                  </a:cxn>
                  <a:cxn ang="0">
                    <a:pos x="46" y="18"/>
                  </a:cxn>
                  <a:cxn ang="0">
                    <a:pos x="16" y="0"/>
                  </a:cxn>
                  <a:cxn ang="0">
                    <a:pos x="5" y="35"/>
                  </a:cxn>
                  <a:cxn ang="0">
                    <a:pos x="0" y="71"/>
                  </a:cxn>
                  <a:cxn ang="0">
                    <a:pos x="29" y="116"/>
                  </a:cxn>
                </a:cxnLst>
                <a:rect l="0" t="0" r="r" b="b"/>
                <a:pathLst>
                  <a:path w="51" h="116">
                    <a:moveTo>
                      <a:pt x="29" y="116"/>
                    </a:moveTo>
                    <a:lnTo>
                      <a:pt x="51" y="87"/>
                    </a:lnTo>
                    <a:lnTo>
                      <a:pt x="51" y="47"/>
                    </a:lnTo>
                    <a:lnTo>
                      <a:pt x="46" y="18"/>
                    </a:lnTo>
                    <a:lnTo>
                      <a:pt x="16" y="0"/>
                    </a:lnTo>
                    <a:lnTo>
                      <a:pt x="5" y="35"/>
                    </a:lnTo>
                    <a:lnTo>
                      <a:pt x="0" y="71"/>
                    </a:lnTo>
                    <a:lnTo>
                      <a:pt x="29" y="116"/>
                    </a:lnTo>
                    <a:close/>
                  </a:path>
                </a:pathLst>
              </a:custGeom>
              <a:grpFill/>
              <a:ln w="0" cmpd="sng">
                <a:solidFill>
                  <a:srgbClr val="D7D7D7"/>
                </a:solidFill>
                <a:prstDash val="solid"/>
                <a:round/>
                <a:headEnd/>
                <a:tailEnd/>
              </a:ln>
            </p:spPr>
            <p:txBody>
              <a:bodyPr/>
              <a:lstStyle/>
              <a:p>
                <a:endParaRPr lang="en-US" dirty="0"/>
              </a:p>
            </p:txBody>
          </p:sp>
          <p:sp>
            <p:nvSpPr>
              <p:cNvPr id="619" name="Freeform 120">
                <a:extLst>
                  <a:ext uri="{FF2B5EF4-FFF2-40B4-BE49-F238E27FC236}">
                    <a16:creationId xmlns:a16="http://schemas.microsoft.com/office/drawing/2014/main" id="{0B26F307-801D-44AF-89E5-DA104B187F73}"/>
                  </a:ext>
                </a:extLst>
              </p:cNvPr>
              <p:cNvSpPr>
                <a:spLocks noChangeAspect="1"/>
              </p:cNvSpPr>
              <p:nvPr/>
            </p:nvSpPr>
            <p:spPr bwMode="gray">
              <a:xfrm>
                <a:off x="5517048" y="2517576"/>
                <a:ext cx="146670" cy="217642"/>
              </a:xfrm>
              <a:custGeom>
                <a:avLst/>
                <a:gdLst/>
                <a:ahLst/>
                <a:cxnLst>
                  <a:cxn ang="0">
                    <a:pos x="837" y="362"/>
                  </a:cxn>
                  <a:cxn ang="0">
                    <a:pos x="665" y="311"/>
                  </a:cxn>
                  <a:cxn ang="0">
                    <a:pos x="555" y="374"/>
                  </a:cxn>
                  <a:cxn ang="0">
                    <a:pos x="510" y="236"/>
                  </a:cxn>
                  <a:cxn ang="0">
                    <a:pos x="569" y="149"/>
                  </a:cxn>
                  <a:cxn ang="0">
                    <a:pos x="571" y="9"/>
                  </a:cxn>
                  <a:cxn ang="0">
                    <a:pos x="507" y="24"/>
                  </a:cxn>
                  <a:cxn ang="0">
                    <a:pos x="424" y="69"/>
                  </a:cxn>
                  <a:cxn ang="0">
                    <a:pos x="403" y="128"/>
                  </a:cxn>
                  <a:cxn ang="0">
                    <a:pos x="331" y="198"/>
                  </a:cxn>
                  <a:cxn ang="0">
                    <a:pos x="393" y="227"/>
                  </a:cxn>
                  <a:cxn ang="0">
                    <a:pos x="449" y="236"/>
                  </a:cxn>
                  <a:cxn ang="0">
                    <a:pos x="372" y="329"/>
                  </a:cxn>
                  <a:cxn ang="0">
                    <a:pos x="243" y="361"/>
                  </a:cxn>
                  <a:cxn ang="0">
                    <a:pos x="115" y="356"/>
                  </a:cxn>
                  <a:cxn ang="0">
                    <a:pos x="88" y="441"/>
                  </a:cxn>
                  <a:cxn ang="0">
                    <a:pos x="160" y="486"/>
                  </a:cxn>
                  <a:cxn ang="0">
                    <a:pos x="94" y="574"/>
                  </a:cxn>
                  <a:cxn ang="0">
                    <a:pos x="88" y="647"/>
                  </a:cxn>
                  <a:cxn ang="0">
                    <a:pos x="153" y="668"/>
                  </a:cxn>
                  <a:cxn ang="0">
                    <a:pos x="292" y="719"/>
                  </a:cxn>
                  <a:cxn ang="0">
                    <a:pos x="202" y="781"/>
                  </a:cxn>
                  <a:cxn ang="0">
                    <a:pos x="122" y="927"/>
                  </a:cxn>
                  <a:cxn ang="0">
                    <a:pos x="304" y="890"/>
                  </a:cxn>
                  <a:cxn ang="0">
                    <a:pos x="214" y="933"/>
                  </a:cxn>
                  <a:cxn ang="0">
                    <a:pos x="112" y="1025"/>
                  </a:cxn>
                  <a:cxn ang="0">
                    <a:pos x="56" y="1041"/>
                  </a:cxn>
                  <a:cxn ang="0">
                    <a:pos x="0" y="1088"/>
                  </a:cxn>
                  <a:cxn ang="0">
                    <a:pos x="51" y="1117"/>
                  </a:cxn>
                  <a:cxn ang="0">
                    <a:pos x="41" y="1173"/>
                  </a:cxn>
                  <a:cxn ang="0">
                    <a:pos x="141" y="1167"/>
                  </a:cxn>
                  <a:cxn ang="0">
                    <a:pos x="61" y="1247"/>
                  </a:cxn>
                  <a:cxn ang="0">
                    <a:pos x="178" y="1226"/>
                  </a:cxn>
                  <a:cxn ang="0">
                    <a:pos x="124" y="1263"/>
                  </a:cxn>
                  <a:cxn ang="0">
                    <a:pos x="165" y="1272"/>
                  </a:cxn>
                  <a:cxn ang="0">
                    <a:pos x="225" y="1280"/>
                  </a:cxn>
                  <a:cxn ang="0">
                    <a:pos x="381" y="1227"/>
                  </a:cxn>
                  <a:cxn ang="0">
                    <a:pos x="411" y="1153"/>
                  </a:cxn>
                  <a:cxn ang="0">
                    <a:pos x="446" y="1186"/>
                  </a:cxn>
                  <a:cxn ang="0">
                    <a:pos x="541" y="1142"/>
                  </a:cxn>
                  <a:cxn ang="0">
                    <a:pos x="573" y="1086"/>
                  </a:cxn>
                  <a:cxn ang="0">
                    <a:pos x="753" y="1051"/>
                  </a:cxn>
                  <a:cxn ang="0">
                    <a:pos x="819" y="1039"/>
                  </a:cxn>
                  <a:cxn ang="0">
                    <a:pos x="841" y="882"/>
                  </a:cxn>
                  <a:cxn ang="0">
                    <a:pos x="863" y="734"/>
                  </a:cxn>
                  <a:cxn ang="0">
                    <a:pos x="870" y="599"/>
                  </a:cxn>
                  <a:cxn ang="0">
                    <a:pos x="846" y="437"/>
                  </a:cxn>
                </a:cxnLst>
                <a:rect l="0" t="0" r="r" b="b"/>
                <a:pathLst>
                  <a:path w="872" h="1288">
                    <a:moveTo>
                      <a:pt x="846" y="437"/>
                    </a:moveTo>
                    <a:lnTo>
                      <a:pt x="837" y="419"/>
                    </a:lnTo>
                    <a:lnTo>
                      <a:pt x="837" y="362"/>
                    </a:lnTo>
                    <a:lnTo>
                      <a:pt x="829" y="337"/>
                    </a:lnTo>
                    <a:lnTo>
                      <a:pt x="778" y="284"/>
                    </a:lnTo>
                    <a:lnTo>
                      <a:pt x="665" y="311"/>
                    </a:lnTo>
                    <a:lnTo>
                      <a:pt x="643" y="354"/>
                    </a:lnTo>
                    <a:lnTo>
                      <a:pt x="598" y="396"/>
                    </a:lnTo>
                    <a:lnTo>
                      <a:pt x="555" y="374"/>
                    </a:lnTo>
                    <a:lnTo>
                      <a:pt x="528" y="308"/>
                    </a:lnTo>
                    <a:lnTo>
                      <a:pt x="467" y="268"/>
                    </a:lnTo>
                    <a:lnTo>
                      <a:pt x="510" y="236"/>
                    </a:lnTo>
                    <a:lnTo>
                      <a:pt x="510" y="189"/>
                    </a:lnTo>
                    <a:lnTo>
                      <a:pt x="548" y="184"/>
                    </a:lnTo>
                    <a:lnTo>
                      <a:pt x="569" y="149"/>
                    </a:lnTo>
                    <a:lnTo>
                      <a:pt x="575" y="102"/>
                    </a:lnTo>
                    <a:lnTo>
                      <a:pt x="577" y="85"/>
                    </a:lnTo>
                    <a:lnTo>
                      <a:pt x="571" y="9"/>
                    </a:lnTo>
                    <a:lnTo>
                      <a:pt x="567" y="0"/>
                    </a:lnTo>
                    <a:lnTo>
                      <a:pt x="544" y="4"/>
                    </a:lnTo>
                    <a:lnTo>
                      <a:pt x="507" y="24"/>
                    </a:lnTo>
                    <a:lnTo>
                      <a:pt x="493" y="14"/>
                    </a:lnTo>
                    <a:lnTo>
                      <a:pt x="453" y="41"/>
                    </a:lnTo>
                    <a:lnTo>
                      <a:pt x="424" y="69"/>
                    </a:lnTo>
                    <a:lnTo>
                      <a:pt x="406" y="77"/>
                    </a:lnTo>
                    <a:lnTo>
                      <a:pt x="395" y="112"/>
                    </a:lnTo>
                    <a:lnTo>
                      <a:pt x="403" y="128"/>
                    </a:lnTo>
                    <a:lnTo>
                      <a:pt x="399" y="139"/>
                    </a:lnTo>
                    <a:lnTo>
                      <a:pt x="374" y="169"/>
                    </a:lnTo>
                    <a:lnTo>
                      <a:pt x="331" y="198"/>
                    </a:lnTo>
                    <a:lnTo>
                      <a:pt x="340" y="220"/>
                    </a:lnTo>
                    <a:lnTo>
                      <a:pt x="372" y="220"/>
                    </a:lnTo>
                    <a:lnTo>
                      <a:pt x="393" y="227"/>
                    </a:lnTo>
                    <a:lnTo>
                      <a:pt x="413" y="220"/>
                    </a:lnTo>
                    <a:lnTo>
                      <a:pt x="446" y="220"/>
                    </a:lnTo>
                    <a:lnTo>
                      <a:pt x="449" y="236"/>
                    </a:lnTo>
                    <a:lnTo>
                      <a:pt x="436" y="268"/>
                    </a:lnTo>
                    <a:lnTo>
                      <a:pt x="370" y="313"/>
                    </a:lnTo>
                    <a:lnTo>
                      <a:pt x="372" y="329"/>
                    </a:lnTo>
                    <a:lnTo>
                      <a:pt x="368" y="352"/>
                    </a:lnTo>
                    <a:lnTo>
                      <a:pt x="311" y="349"/>
                    </a:lnTo>
                    <a:lnTo>
                      <a:pt x="243" y="361"/>
                    </a:lnTo>
                    <a:lnTo>
                      <a:pt x="229" y="337"/>
                    </a:lnTo>
                    <a:lnTo>
                      <a:pt x="137" y="329"/>
                    </a:lnTo>
                    <a:lnTo>
                      <a:pt x="115" y="356"/>
                    </a:lnTo>
                    <a:lnTo>
                      <a:pt x="96" y="392"/>
                    </a:lnTo>
                    <a:lnTo>
                      <a:pt x="110" y="449"/>
                    </a:lnTo>
                    <a:lnTo>
                      <a:pt x="88" y="441"/>
                    </a:lnTo>
                    <a:lnTo>
                      <a:pt x="55" y="448"/>
                    </a:lnTo>
                    <a:lnTo>
                      <a:pt x="81" y="478"/>
                    </a:lnTo>
                    <a:lnTo>
                      <a:pt x="160" y="486"/>
                    </a:lnTo>
                    <a:lnTo>
                      <a:pt x="167" y="509"/>
                    </a:lnTo>
                    <a:lnTo>
                      <a:pt x="108" y="546"/>
                    </a:lnTo>
                    <a:lnTo>
                      <a:pt x="94" y="574"/>
                    </a:lnTo>
                    <a:lnTo>
                      <a:pt x="65" y="594"/>
                    </a:lnTo>
                    <a:lnTo>
                      <a:pt x="63" y="621"/>
                    </a:lnTo>
                    <a:lnTo>
                      <a:pt x="88" y="647"/>
                    </a:lnTo>
                    <a:lnTo>
                      <a:pt x="106" y="650"/>
                    </a:lnTo>
                    <a:lnTo>
                      <a:pt x="106" y="671"/>
                    </a:lnTo>
                    <a:lnTo>
                      <a:pt x="153" y="668"/>
                    </a:lnTo>
                    <a:lnTo>
                      <a:pt x="160" y="693"/>
                    </a:lnTo>
                    <a:lnTo>
                      <a:pt x="282" y="699"/>
                    </a:lnTo>
                    <a:lnTo>
                      <a:pt x="292" y="719"/>
                    </a:lnTo>
                    <a:lnTo>
                      <a:pt x="278" y="732"/>
                    </a:lnTo>
                    <a:lnTo>
                      <a:pt x="229" y="753"/>
                    </a:lnTo>
                    <a:lnTo>
                      <a:pt x="202" y="781"/>
                    </a:lnTo>
                    <a:lnTo>
                      <a:pt x="196" y="836"/>
                    </a:lnTo>
                    <a:lnTo>
                      <a:pt x="180" y="870"/>
                    </a:lnTo>
                    <a:lnTo>
                      <a:pt x="122" y="927"/>
                    </a:lnTo>
                    <a:lnTo>
                      <a:pt x="243" y="908"/>
                    </a:lnTo>
                    <a:lnTo>
                      <a:pt x="302" y="847"/>
                    </a:lnTo>
                    <a:lnTo>
                      <a:pt x="304" y="890"/>
                    </a:lnTo>
                    <a:lnTo>
                      <a:pt x="335" y="894"/>
                    </a:lnTo>
                    <a:lnTo>
                      <a:pt x="338" y="901"/>
                    </a:lnTo>
                    <a:lnTo>
                      <a:pt x="214" y="933"/>
                    </a:lnTo>
                    <a:lnTo>
                      <a:pt x="155" y="936"/>
                    </a:lnTo>
                    <a:lnTo>
                      <a:pt x="115" y="999"/>
                    </a:lnTo>
                    <a:lnTo>
                      <a:pt x="112" y="1025"/>
                    </a:lnTo>
                    <a:lnTo>
                      <a:pt x="102" y="1037"/>
                    </a:lnTo>
                    <a:lnTo>
                      <a:pt x="79" y="1032"/>
                    </a:lnTo>
                    <a:lnTo>
                      <a:pt x="56" y="1041"/>
                    </a:lnTo>
                    <a:lnTo>
                      <a:pt x="32" y="1037"/>
                    </a:lnTo>
                    <a:lnTo>
                      <a:pt x="9" y="1057"/>
                    </a:lnTo>
                    <a:lnTo>
                      <a:pt x="0" y="1088"/>
                    </a:lnTo>
                    <a:lnTo>
                      <a:pt x="92" y="1077"/>
                    </a:lnTo>
                    <a:lnTo>
                      <a:pt x="99" y="1094"/>
                    </a:lnTo>
                    <a:lnTo>
                      <a:pt x="51" y="1117"/>
                    </a:lnTo>
                    <a:lnTo>
                      <a:pt x="20" y="1153"/>
                    </a:lnTo>
                    <a:lnTo>
                      <a:pt x="16" y="1175"/>
                    </a:lnTo>
                    <a:lnTo>
                      <a:pt x="41" y="1173"/>
                    </a:lnTo>
                    <a:lnTo>
                      <a:pt x="51" y="1194"/>
                    </a:lnTo>
                    <a:lnTo>
                      <a:pt x="59" y="1194"/>
                    </a:lnTo>
                    <a:lnTo>
                      <a:pt x="141" y="1167"/>
                    </a:lnTo>
                    <a:lnTo>
                      <a:pt x="145" y="1189"/>
                    </a:lnTo>
                    <a:lnTo>
                      <a:pt x="110" y="1204"/>
                    </a:lnTo>
                    <a:lnTo>
                      <a:pt x="61" y="1247"/>
                    </a:lnTo>
                    <a:lnTo>
                      <a:pt x="77" y="1247"/>
                    </a:lnTo>
                    <a:lnTo>
                      <a:pt x="171" y="1214"/>
                    </a:lnTo>
                    <a:lnTo>
                      <a:pt x="178" y="1226"/>
                    </a:lnTo>
                    <a:lnTo>
                      <a:pt x="169" y="1247"/>
                    </a:lnTo>
                    <a:lnTo>
                      <a:pt x="147" y="1249"/>
                    </a:lnTo>
                    <a:lnTo>
                      <a:pt x="124" y="1263"/>
                    </a:lnTo>
                    <a:lnTo>
                      <a:pt x="131" y="1272"/>
                    </a:lnTo>
                    <a:lnTo>
                      <a:pt x="131" y="1288"/>
                    </a:lnTo>
                    <a:lnTo>
                      <a:pt x="165" y="1272"/>
                    </a:lnTo>
                    <a:lnTo>
                      <a:pt x="194" y="1268"/>
                    </a:lnTo>
                    <a:lnTo>
                      <a:pt x="207" y="1277"/>
                    </a:lnTo>
                    <a:lnTo>
                      <a:pt x="225" y="1280"/>
                    </a:lnTo>
                    <a:lnTo>
                      <a:pt x="252" y="1261"/>
                    </a:lnTo>
                    <a:lnTo>
                      <a:pt x="274" y="1263"/>
                    </a:lnTo>
                    <a:lnTo>
                      <a:pt x="381" y="1227"/>
                    </a:lnTo>
                    <a:lnTo>
                      <a:pt x="408" y="1204"/>
                    </a:lnTo>
                    <a:lnTo>
                      <a:pt x="413" y="1180"/>
                    </a:lnTo>
                    <a:lnTo>
                      <a:pt x="411" y="1153"/>
                    </a:lnTo>
                    <a:lnTo>
                      <a:pt x="424" y="1158"/>
                    </a:lnTo>
                    <a:lnTo>
                      <a:pt x="430" y="1177"/>
                    </a:lnTo>
                    <a:lnTo>
                      <a:pt x="446" y="1186"/>
                    </a:lnTo>
                    <a:lnTo>
                      <a:pt x="493" y="1161"/>
                    </a:lnTo>
                    <a:lnTo>
                      <a:pt x="507" y="1137"/>
                    </a:lnTo>
                    <a:lnTo>
                      <a:pt x="541" y="1142"/>
                    </a:lnTo>
                    <a:lnTo>
                      <a:pt x="555" y="1126"/>
                    </a:lnTo>
                    <a:lnTo>
                      <a:pt x="563" y="1099"/>
                    </a:lnTo>
                    <a:lnTo>
                      <a:pt x="573" y="1086"/>
                    </a:lnTo>
                    <a:lnTo>
                      <a:pt x="663" y="1067"/>
                    </a:lnTo>
                    <a:lnTo>
                      <a:pt x="706" y="1051"/>
                    </a:lnTo>
                    <a:lnTo>
                      <a:pt x="753" y="1051"/>
                    </a:lnTo>
                    <a:lnTo>
                      <a:pt x="780" y="1063"/>
                    </a:lnTo>
                    <a:lnTo>
                      <a:pt x="806" y="1063"/>
                    </a:lnTo>
                    <a:lnTo>
                      <a:pt x="819" y="1039"/>
                    </a:lnTo>
                    <a:lnTo>
                      <a:pt x="805" y="1003"/>
                    </a:lnTo>
                    <a:lnTo>
                      <a:pt x="829" y="936"/>
                    </a:lnTo>
                    <a:lnTo>
                      <a:pt x="841" y="882"/>
                    </a:lnTo>
                    <a:lnTo>
                      <a:pt x="863" y="840"/>
                    </a:lnTo>
                    <a:lnTo>
                      <a:pt x="872" y="809"/>
                    </a:lnTo>
                    <a:lnTo>
                      <a:pt x="863" y="734"/>
                    </a:lnTo>
                    <a:lnTo>
                      <a:pt x="849" y="664"/>
                    </a:lnTo>
                    <a:lnTo>
                      <a:pt x="863" y="658"/>
                    </a:lnTo>
                    <a:lnTo>
                      <a:pt x="870" y="599"/>
                    </a:lnTo>
                    <a:lnTo>
                      <a:pt x="820" y="478"/>
                    </a:lnTo>
                    <a:lnTo>
                      <a:pt x="823" y="448"/>
                    </a:lnTo>
                    <a:lnTo>
                      <a:pt x="846" y="437"/>
                    </a:lnTo>
                    <a:close/>
                  </a:path>
                </a:pathLst>
              </a:custGeom>
              <a:grpFill/>
              <a:ln w="0" cmpd="sng">
                <a:solidFill>
                  <a:srgbClr val="D7D7D7"/>
                </a:solidFill>
                <a:prstDash val="solid"/>
                <a:round/>
                <a:headEnd/>
                <a:tailEnd/>
              </a:ln>
            </p:spPr>
            <p:txBody>
              <a:bodyPr/>
              <a:lstStyle/>
              <a:p>
                <a:endParaRPr lang="en-US" dirty="0"/>
              </a:p>
            </p:txBody>
          </p:sp>
          <p:sp>
            <p:nvSpPr>
              <p:cNvPr id="620" name="Freeform 121">
                <a:extLst>
                  <a:ext uri="{FF2B5EF4-FFF2-40B4-BE49-F238E27FC236}">
                    <a16:creationId xmlns:a16="http://schemas.microsoft.com/office/drawing/2014/main" id="{5053AD91-B8DE-480A-BF16-B819D7D994E0}"/>
                  </a:ext>
                </a:extLst>
              </p:cNvPr>
              <p:cNvSpPr>
                <a:spLocks noChangeAspect="1"/>
              </p:cNvSpPr>
              <p:nvPr/>
            </p:nvSpPr>
            <p:spPr bwMode="gray">
              <a:xfrm>
                <a:off x="6065292" y="2805066"/>
                <a:ext cx="23265" cy="33406"/>
              </a:xfrm>
              <a:custGeom>
                <a:avLst/>
                <a:gdLst/>
                <a:ahLst/>
                <a:cxnLst>
                  <a:cxn ang="0">
                    <a:pos x="76" y="197"/>
                  </a:cxn>
                  <a:cxn ang="0">
                    <a:pos x="123" y="193"/>
                  </a:cxn>
                  <a:cxn ang="0">
                    <a:pos x="140" y="170"/>
                  </a:cxn>
                  <a:cxn ang="0">
                    <a:pos x="136" y="126"/>
                  </a:cxn>
                  <a:cxn ang="0">
                    <a:pos x="125" y="98"/>
                  </a:cxn>
                  <a:cxn ang="0">
                    <a:pos x="106" y="71"/>
                  </a:cxn>
                  <a:cxn ang="0">
                    <a:pos x="104" y="44"/>
                  </a:cxn>
                  <a:cxn ang="0">
                    <a:pos x="113" y="17"/>
                  </a:cxn>
                  <a:cxn ang="0">
                    <a:pos x="84" y="0"/>
                  </a:cxn>
                  <a:cxn ang="0">
                    <a:pos x="59" y="1"/>
                  </a:cxn>
                  <a:cxn ang="0">
                    <a:pos x="23" y="28"/>
                  </a:cxn>
                  <a:cxn ang="0">
                    <a:pos x="0" y="76"/>
                  </a:cxn>
                  <a:cxn ang="0">
                    <a:pos x="16" y="122"/>
                  </a:cxn>
                  <a:cxn ang="0">
                    <a:pos x="16" y="179"/>
                  </a:cxn>
                  <a:cxn ang="0">
                    <a:pos x="76" y="197"/>
                  </a:cxn>
                </a:cxnLst>
                <a:rect l="0" t="0" r="r" b="b"/>
                <a:pathLst>
                  <a:path w="140" h="197">
                    <a:moveTo>
                      <a:pt x="76" y="197"/>
                    </a:moveTo>
                    <a:lnTo>
                      <a:pt x="123" y="193"/>
                    </a:lnTo>
                    <a:lnTo>
                      <a:pt x="140" y="170"/>
                    </a:lnTo>
                    <a:lnTo>
                      <a:pt x="136" y="126"/>
                    </a:lnTo>
                    <a:lnTo>
                      <a:pt x="125" y="98"/>
                    </a:lnTo>
                    <a:lnTo>
                      <a:pt x="106" y="71"/>
                    </a:lnTo>
                    <a:lnTo>
                      <a:pt x="104" y="44"/>
                    </a:lnTo>
                    <a:lnTo>
                      <a:pt x="113" y="17"/>
                    </a:lnTo>
                    <a:lnTo>
                      <a:pt x="84" y="0"/>
                    </a:lnTo>
                    <a:lnTo>
                      <a:pt x="59" y="1"/>
                    </a:lnTo>
                    <a:lnTo>
                      <a:pt x="23" y="28"/>
                    </a:lnTo>
                    <a:lnTo>
                      <a:pt x="0" y="76"/>
                    </a:lnTo>
                    <a:lnTo>
                      <a:pt x="16" y="122"/>
                    </a:lnTo>
                    <a:lnTo>
                      <a:pt x="16" y="179"/>
                    </a:lnTo>
                    <a:lnTo>
                      <a:pt x="76" y="197"/>
                    </a:lnTo>
                    <a:close/>
                  </a:path>
                </a:pathLst>
              </a:custGeom>
              <a:grpFill/>
              <a:ln w="0" cmpd="sng">
                <a:solidFill>
                  <a:srgbClr val="D7D7D7"/>
                </a:solidFill>
                <a:prstDash val="solid"/>
                <a:round/>
                <a:headEnd/>
                <a:tailEnd/>
              </a:ln>
            </p:spPr>
            <p:txBody>
              <a:bodyPr/>
              <a:lstStyle/>
              <a:p>
                <a:endParaRPr lang="en-US" dirty="0"/>
              </a:p>
            </p:txBody>
          </p:sp>
          <p:grpSp>
            <p:nvGrpSpPr>
              <p:cNvPr id="621" name="Group 122">
                <a:extLst>
                  <a:ext uri="{FF2B5EF4-FFF2-40B4-BE49-F238E27FC236}">
                    <a16:creationId xmlns:a16="http://schemas.microsoft.com/office/drawing/2014/main" id="{E5528D26-E652-46B1-8D18-7342CDC4B4BD}"/>
                  </a:ext>
                </a:extLst>
              </p:cNvPr>
              <p:cNvGrpSpPr>
                <a:grpSpLocks noChangeAspect="1"/>
              </p:cNvGrpSpPr>
              <p:nvPr/>
            </p:nvGrpSpPr>
            <p:grpSpPr bwMode="gray">
              <a:xfrm>
                <a:off x="6545764" y="1377740"/>
                <a:ext cx="407642" cy="842224"/>
                <a:chOff x="2988" y="1147"/>
                <a:chExt cx="403" cy="832"/>
              </a:xfrm>
              <a:grpFill/>
            </p:grpSpPr>
            <p:sp>
              <p:nvSpPr>
                <p:cNvPr id="731" name="Freeform 123">
                  <a:extLst>
                    <a:ext uri="{FF2B5EF4-FFF2-40B4-BE49-F238E27FC236}">
                      <a16:creationId xmlns:a16="http://schemas.microsoft.com/office/drawing/2014/main" id="{ADBBBEAB-4038-42A8-BF1B-D1FB7191F4CE}"/>
                    </a:ext>
                  </a:extLst>
                </p:cNvPr>
                <p:cNvSpPr>
                  <a:spLocks noChangeAspect="1"/>
                </p:cNvSpPr>
                <p:nvPr/>
              </p:nvSpPr>
              <p:spPr bwMode="gray">
                <a:xfrm>
                  <a:off x="2988" y="1940"/>
                  <a:ext cx="16" cy="28"/>
                </a:xfrm>
                <a:custGeom>
                  <a:avLst/>
                  <a:gdLst/>
                  <a:ahLst/>
                  <a:cxnLst>
                    <a:cxn ang="0">
                      <a:pos x="77" y="19"/>
                    </a:cxn>
                    <a:cxn ang="0">
                      <a:pos x="49" y="11"/>
                    </a:cxn>
                    <a:cxn ang="0">
                      <a:pos x="38" y="0"/>
                    </a:cxn>
                    <a:cxn ang="0">
                      <a:pos x="16" y="19"/>
                    </a:cxn>
                    <a:cxn ang="0">
                      <a:pos x="30" y="36"/>
                    </a:cxn>
                    <a:cxn ang="0">
                      <a:pos x="26" y="61"/>
                    </a:cxn>
                    <a:cxn ang="0">
                      <a:pos x="4" y="55"/>
                    </a:cxn>
                    <a:cxn ang="0">
                      <a:pos x="0" y="88"/>
                    </a:cxn>
                    <a:cxn ang="0">
                      <a:pos x="4" y="122"/>
                    </a:cxn>
                    <a:cxn ang="0">
                      <a:pos x="54" y="137"/>
                    </a:cxn>
                    <a:cxn ang="0">
                      <a:pos x="81" y="169"/>
                    </a:cxn>
                    <a:cxn ang="0">
                      <a:pos x="94" y="143"/>
                    </a:cxn>
                    <a:cxn ang="0">
                      <a:pos x="69" y="128"/>
                    </a:cxn>
                    <a:cxn ang="0">
                      <a:pos x="61" y="98"/>
                    </a:cxn>
                    <a:cxn ang="0">
                      <a:pos x="81" y="88"/>
                    </a:cxn>
                    <a:cxn ang="0">
                      <a:pos x="92" y="63"/>
                    </a:cxn>
                    <a:cxn ang="0">
                      <a:pos x="94" y="44"/>
                    </a:cxn>
                    <a:cxn ang="0">
                      <a:pos x="77" y="19"/>
                    </a:cxn>
                  </a:cxnLst>
                  <a:rect l="0" t="0" r="r" b="b"/>
                  <a:pathLst>
                    <a:path w="94" h="169">
                      <a:moveTo>
                        <a:pt x="77" y="19"/>
                      </a:moveTo>
                      <a:lnTo>
                        <a:pt x="49" y="11"/>
                      </a:lnTo>
                      <a:lnTo>
                        <a:pt x="38" y="0"/>
                      </a:lnTo>
                      <a:lnTo>
                        <a:pt x="16" y="19"/>
                      </a:lnTo>
                      <a:lnTo>
                        <a:pt x="30" y="36"/>
                      </a:lnTo>
                      <a:lnTo>
                        <a:pt x="26" y="61"/>
                      </a:lnTo>
                      <a:lnTo>
                        <a:pt x="4" y="55"/>
                      </a:lnTo>
                      <a:lnTo>
                        <a:pt x="0" y="88"/>
                      </a:lnTo>
                      <a:lnTo>
                        <a:pt x="4" y="122"/>
                      </a:lnTo>
                      <a:lnTo>
                        <a:pt x="54" y="137"/>
                      </a:lnTo>
                      <a:lnTo>
                        <a:pt x="81" y="169"/>
                      </a:lnTo>
                      <a:lnTo>
                        <a:pt x="94" y="143"/>
                      </a:lnTo>
                      <a:lnTo>
                        <a:pt x="69" y="128"/>
                      </a:lnTo>
                      <a:lnTo>
                        <a:pt x="61" y="98"/>
                      </a:lnTo>
                      <a:lnTo>
                        <a:pt x="81" y="88"/>
                      </a:lnTo>
                      <a:lnTo>
                        <a:pt x="92" y="63"/>
                      </a:lnTo>
                      <a:lnTo>
                        <a:pt x="94" y="44"/>
                      </a:lnTo>
                      <a:lnTo>
                        <a:pt x="77" y="19"/>
                      </a:lnTo>
                      <a:close/>
                    </a:path>
                  </a:pathLst>
                </a:custGeom>
                <a:grpFill/>
                <a:ln w="0" cmpd="sng">
                  <a:solidFill>
                    <a:srgbClr val="D7D7D7"/>
                  </a:solidFill>
                  <a:prstDash val="solid"/>
                  <a:round/>
                  <a:headEnd/>
                  <a:tailEnd/>
                </a:ln>
              </p:spPr>
              <p:txBody>
                <a:bodyPr/>
                <a:lstStyle/>
                <a:p>
                  <a:endParaRPr lang="en-US" dirty="0"/>
                </a:p>
              </p:txBody>
            </p:sp>
            <p:sp>
              <p:nvSpPr>
                <p:cNvPr id="732" name="Freeform 124">
                  <a:extLst>
                    <a:ext uri="{FF2B5EF4-FFF2-40B4-BE49-F238E27FC236}">
                      <a16:creationId xmlns:a16="http://schemas.microsoft.com/office/drawing/2014/main" id="{1E4F5D66-9300-4575-AD77-9BC2357FB171}"/>
                    </a:ext>
                  </a:extLst>
                </p:cNvPr>
                <p:cNvSpPr>
                  <a:spLocks noChangeAspect="1"/>
                </p:cNvSpPr>
                <p:nvPr/>
              </p:nvSpPr>
              <p:spPr bwMode="gray">
                <a:xfrm>
                  <a:off x="3056" y="1952"/>
                  <a:ext cx="7" cy="8"/>
                </a:xfrm>
                <a:custGeom>
                  <a:avLst/>
                  <a:gdLst/>
                  <a:ahLst/>
                  <a:cxnLst>
                    <a:cxn ang="0">
                      <a:pos x="37" y="16"/>
                    </a:cxn>
                    <a:cxn ang="0">
                      <a:pos x="29" y="0"/>
                    </a:cxn>
                    <a:cxn ang="0">
                      <a:pos x="6" y="3"/>
                    </a:cxn>
                    <a:cxn ang="0">
                      <a:pos x="0" y="28"/>
                    </a:cxn>
                    <a:cxn ang="0">
                      <a:pos x="15" y="46"/>
                    </a:cxn>
                    <a:cxn ang="0">
                      <a:pos x="35" y="46"/>
                    </a:cxn>
                    <a:cxn ang="0">
                      <a:pos x="37" y="16"/>
                    </a:cxn>
                  </a:cxnLst>
                  <a:rect l="0" t="0" r="r" b="b"/>
                  <a:pathLst>
                    <a:path w="37" h="46">
                      <a:moveTo>
                        <a:pt x="37" y="16"/>
                      </a:moveTo>
                      <a:lnTo>
                        <a:pt x="29" y="0"/>
                      </a:lnTo>
                      <a:lnTo>
                        <a:pt x="6" y="3"/>
                      </a:lnTo>
                      <a:lnTo>
                        <a:pt x="0" y="28"/>
                      </a:lnTo>
                      <a:lnTo>
                        <a:pt x="15" y="46"/>
                      </a:lnTo>
                      <a:lnTo>
                        <a:pt x="35" y="46"/>
                      </a:lnTo>
                      <a:lnTo>
                        <a:pt x="37" y="16"/>
                      </a:lnTo>
                      <a:close/>
                    </a:path>
                  </a:pathLst>
                </a:custGeom>
                <a:grpFill/>
                <a:ln w="0" cmpd="sng">
                  <a:solidFill>
                    <a:srgbClr val="D7D7D7"/>
                  </a:solidFill>
                  <a:prstDash val="solid"/>
                  <a:round/>
                  <a:headEnd/>
                  <a:tailEnd/>
                </a:ln>
              </p:spPr>
              <p:txBody>
                <a:bodyPr/>
                <a:lstStyle/>
                <a:p>
                  <a:endParaRPr lang="en-US" dirty="0"/>
                </a:p>
              </p:txBody>
            </p:sp>
            <p:sp>
              <p:nvSpPr>
                <p:cNvPr id="733" name="Freeform 125">
                  <a:extLst>
                    <a:ext uri="{FF2B5EF4-FFF2-40B4-BE49-F238E27FC236}">
                      <a16:creationId xmlns:a16="http://schemas.microsoft.com/office/drawing/2014/main" id="{0969EA07-07A5-4294-B064-E7DE33363C32}"/>
                    </a:ext>
                  </a:extLst>
                </p:cNvPr>
                <p:cNvSpPr>
                  <a:spLocks noChangeAspect="1"/>
                </p:cNvSpPr>
                <p:nvPr/>
              </p:nvSpPr>
              <p:spPr bwMode="gray">
                <a:xfrm>
                  <a:off x="3079" y="1949"/>
                  <a:ext cx="16" cy="17"/>
                </a:xfrm>
                <a:custGeom>
                  <a:avLst/>
                  <a:gdLst/>
                  <a:ahLst/>
                  <a:cxnLst>
                    <a:cxn ang="0">
                      <a:pos x="60" y="103"/>
                    </a:cxn>
                    <a:cxn ang="0">
                      <a:pos x="74" y="89"/>
                    </a:cxn>
                    <a:cxn ang="0">
                      <a:pos x="86" y="54"/>
                    </a:cxn>
                    <a:cxn ang="0">
                      <a:pos x="92" y="0"/>
                    </a:cxn>
                    <a:cxn ang="0">
                      <a:pos x="78" y="12"/>
                    </a:cxn>
                    <a:cxn ang="0">
                      <a:pos x="26" y="35"/>
                    </a:cxn>
                    <a:cxn ang="0">
                      <a:pos x="25" y="65"/>
                    </a:cxn>
                    <a:cxn ang="0">
                      <a:pos x="9" y="76"/>
                    </a:cxn>
                    <a:cxn ang="0">
                      <a:pos x="0" y="95"/>
                    </a:cxn>
                    <a:cxn ang="0">
                      <a:pos x="33" y="89"/>
                    </a:cxn>
                    <a:cxn ang="0">
                      <a:pos x="60" y="103"/>
                    </a:cxn>
                  </a:cxnLst>
                  <a:rect l="0" t="0" r="r" b="b"/>
                  <a:pathLst>
                    <a:path w="92" h="103">
                      <a:moveTo>
                        <a:pt x="60" y="103"/>
                      </a:moveTo>
                      <a:lnTo>
                        <a:pt x="74" y="89"/>
                      </a:lnTo>
                      <a:lnTo>
                        <a:pt x="86" y="54"/>
                      </a:lnTo>
                      <a:lnTo>
                        <a:pt x="92" y="0"/>
                      </a:lnTo>
                      <a:lnTo>
                        <a:pt x="78" y="12"/>
                      </a:lnTo>
                      <a:lnTo>
                        <a:pt x="26" y="35"/>
                      </a:lnTo>
                      <a:lnTo>
                        <a:pt x="25" y="65"/>
                      </a:lnTo>
                      <a:lnTo>
                        <a:pt x="9" y="76"/>
                      </a:lnTo>
                      <a:lnTo>
                        <a:pt x="0" y="95"/>
                      </a:lnTo>
                      <a:lnTo>
                        <a:pt x="33" y="89"/>
                      </a:lnTo>
                      <a:lnTo>
                        <a:pt x="60" y="103"/>
                      </a:lnTo>
                      <a:close/>
                    </a:path>
                  </a:pathLst>
                </a:custGeom>
                <a:grpFill/>
                <a:ln w="0" cmpd="sng">
                  <a:solidFill>
                    <a:srgbClr val="D7D7D7"/>
                  </a:solidFill>
                  <a:prstDash val="solid"/>
                  <a:round/>
                  <a:headEnd/>
                  <a:tailEnd/>
                </a:ln>
              </p:spPr>
              <p:txBody>
                <a:bodyPr/>
                <a:lstStyle/>
                <a:p>
                  <a:endParaRPr lang="en-US" dirty="0"/>
                </a:p>
              </p:txBody>
            </p:sp>
            <p:sp>
              <p:nvSpPr>
                <p:cNvPr id="734" name="Freeform 126">
                  <a:extLst>
                    <a:ext uri="{FF2B5EF4-FFF2-40B4-BE49-F238E27FC236}">
                      <a16:creationId xmlns:a16="http://schemas.microsoft.com/office/drawing/2014/main" id="{5546519C-8B02-41D1-94C7-48472AC6DBDC}"/>
                    </a:ext>
                  </a:extLst>
                </p:cNvPr>
                <p:cNvSpPr>
                  <a:spLocks noChangeAspect="1"/>
                </p:cNvSpPr>
                <p:nvPr/>
              </p:nvSpPr>
              <p:spPr bwMode="gray">
                <a:xfrm>
                  <a:off x="3022" y="1147"/>
                  <a:ext cx="369" cy="832"/>
                </a:xfrm>
                <a:custGeom>
                  <a:avLst/>
                  <a:gdLst/>
                  <a:ahLst/>
                  <a:cxnLst>
                    <a:cxn ang="0">
                      <a:pos x="172" y="773"/>
                    </a:cxn>
                    <a:cxn ang="0">
                      <a:pos x="609" y="1202"/>
                    </a:cxn>
                    <a:cxn ang="0">
                      <a:pos x="592" y="1413"/>
                    </a:cxn>
                    <a:cxn ang="0">
                      <a:pos x="601" y="1623"/>
                    </a:cxn>
                    <a:cxn ang="0">
                      <a:pos x="685" y="1938"/>
                    </a:cxn>
                    <a:cxn ang="0">
                      <a:pos x="707" y="2258"/>
                    </a:cxn>
                    <a:cxn ang="0">
                      <a:pos x="791" y="2332"/>
                    </a:cxn>
                    <a:cxn ang="0">
                      <a:pos x="894" y="2415"/>
                    </a:cxn>
                    <a:cxn ang="0">
                      <a:pos x="1007" y="2736"/>
                    </a:cxn>
                    <a:cxn ang="0">
                      <a:pos x="936" y="2774"/>
                    </a:cxn>
                    <a:cxn ang="0">
                      <a:pos x="749" y="2988"/>
                    </a:cxn>
                    <a:cxn ang="0">
                      <a:pos x="441" y="3425"/>
                    </a:cxn>
                    <a:cxn ang="0">
                      <a:pos x="336" y="3541"/>
                    </a:cxn>
                    <a:cxn ang="0">
                      <a:pos x="237" y="3624"/>
                    </a:cxn>
                    <a:cxn ang="0">
                      <a:pos x="148" y="3693"/>
                    </a:cxn>
                    <a:cxn ang="0">
                      <a:pos x="79" y="3802"/>
                    </a:cxn>
                    <a:cxn ang="0">
                      <a:pos x="126" y="3973"/>
                    </a:cxn>
                    <a:cxn ang="0">
                      <a:pos x="160" y="4182"/>
                    </a:cxn>
                    <a:cxn ang="0">
                      <a:pos x="212" y="4302"/>
                    </a:cxn>
                    <a:cxn ang="0">
                      <a:pos x="165" y="4323"/>
                    </a:cxn>
                    <a:cxn ang="0">
                      <a:pos x="147" y="4484"/>
                    </a:cxn>
                    <a:cxn ang="0">
                      <a:pos x="139" y="4564"/>
                    </a:cxn>
                    <a:cxn ang="0">
                      <a:pos x="161" y="4631"/>
                    </a:cxn>
                    <a:cxn ang="0">
                      <a:pos x="239" y="4691"/>
                    </a:cxn>
                    <a:cxn ang="0">
                      <a:pos x="375" y="4770"/>
                    </a:cxn>
                    <a:cxn ang="0">
                      <a:pos x="456" y="4803"/>
                    </a:cxn>
                    <a:cxn ang="0">
                      <a:pos x="512" y="4941"/>
                    </a:cxn>
                    <a:cxn ang="0">
                      <a:pos x="522" y="4975"/>
                    </a:cxn>
                    <a:cxn ang="0">
                      <a:pos x="589" y="4952"/>
                    </a:cxn>
                    <a:cxn ang="0">
                      <a:pos x="749" y="4909"/>
                    </a:cxn>
                    <a:cxn ang="0">
                      <a:pos x="855" y="4844"/>
                    </a:cxn>
                    <a:cxn ang="0">
                      <a:pos x="1001" y="4762"/>
                    </a:cxn>
                    <a:cxn ang="0">
                      <a:pos x="1085" y="4747"/>
                    </a:cxn>
                    <a:cxn ang="0">
                      <a:pos x="1229" y="4731"/>
                    </a:cxn>
                    <a:cxn ang="0">
                      <a:pos x="1409" y="4721"/>
                    </a:cxn>
                    <a:cxn ang="0">
                      <a:pos x="1579" y="4593"/>
                    </a:cxn>
                    <a:cxn ang="0">
                      <a:pos x="2149" y="3918"/>
                    </a:cxn>
                    <a:cxn ang="0">
                      <a:pos x="2159" y="3587"/>
                    </a:cxn>
                    <a:cxn ang="0">
                      <a:pos x="1977" y="3324"/>
                    </a:cxn>
                    <a:cxn ang="0">
                      <a:pos x="2050" y="3069"/>
                    </a:cxn>
                    <a:cxn ang="0">
                      <a:pos x="1940" y="2810"/>
                    </a:cxn>
                    <a:cxn ang="0">
                      <a:pos x="1895" y="2608"/>
                    </a:cxn>
                    <a:cxn ang="0">
                      <a:pos x="1960" y="2382"/>
                    </a:cxn>
                    <a:cxn ang="0">
                      <a:pos x="1848" y="2038"/>
                    </a:cxn>
                    <a:cxn ang="0">
                      <a:pos x="1770" y="1750"/>
                    </a:cxn>
                    <a:cxn ang="0">
                      <a:pos x="1918" y="1320"/>
                    </a:cxn>
                    <a:cxn ang="0">
                      <a:pos x="1699" y="1089"/>
                    </a:cxn>
                    <a:cxn ang="0">
                      <a:pos x="1619" y="867"/>
                    </a:cxn>
                    <a:cxn ang="0">
                      <a:pos x="1629" y="688"/>
                    </a:cxn>
                    <a:cxn ang="0">
                      <a:pos x="1715" y="470"/>
                    </a:cxn>
                    <a:cxn ang="0">
                      <a:pos x="1691" y="151"/>
                    </a:cxn>
                    <a:cxn ang="0">
                      <a:pos x="1529" y="0"/>
                    </a:cxn>
                    <a:cxn ang="0">
                      <a:pos x="1158" y="119"/>
                    </a:cxn>
                    <a:cxn ang="0">
                      <a:pos x="1055" y="490"/>
                    </a:cxn>
                    <a:cxn ang="0">
                      <a:pos x="928" y="748"/>
                    </a:cxn>
                    <a:cxn ang="0">
                      <a:pos x="772" y="768"/>
                    </a:cxn>
                    <a:cxn ang="0">
                      <a:pos x="582" y="800"/>
                    </a:cxn>
                    <a:cxn ang="0">
                      <a:pos x="367" y="730"/>
                    </a:cxn>
                    <a:cxn ang="0">
                      <a:pos x="141" y="430"/>
                    </a:cxn>
                    <a:cxn ang="0">
                      <a:pos x="74" y="558"/>
                    </a:cxn>
                  </a:cxnLst>
                  <a:rect l="0" t="0" r="r" b="b"/>
                  <a:pathLst>
                    <a:path w="2215" h="4996">
                      <a:moveTo>
                        <a:pt x="0" y="583"/>
                      </a:moveTo>
                      <a:lnTo>
                        <a:pt x="10" y="583"/>
                      </a:lnTo>
                      <a:lnTo>
                        <a:pt x="19" y="601"/>
                      </a:lnTo>
                      <a:lnTo>
                        <a:pt x="172" y="773"/>
                      </a:lnTo>
                      <a:lnTo>
                        <a:pt x="287" y="887"/>
                      </a:lnTo>
                      <a:lnTo>
                        <a:pt x="419" y="928"/>
                      </a:lnTo>
                      <a:lnTo>
                        <a:pt x="486" y="988"/>
                      </a:lnTo>
                      <a:lnTo>
                        <a:pt x="609" y="1202"/>
                      </a:lnTo>
                      <a:lnTo>
                        <a:pt x="617" y="1227"/>
                      </a:lnTo>
                      <a:lnTo>
                        <a:pt x="599" y="1275"/>
                      </a:lnTo>
                      <a:lnTo>
                        <a:pt x="592" y="1334"/>
                      </a:lnTo>
                      <a:lnTo>
                        <a:pt x="592" y="1413"/>
                      </a:lnTo>
                      <a:lnTo>
                        <a:pt x="599" y="1466"/>
                      </a:lnTo>
                      <a:lnTo>
                        <a:pt x="617" y="1492"/>
                      </a:lnTo>
                      <a:lnTo>
                        <a:pt x="623" y="1548"/>
                      </a:lnTo>
                      <a:lnTo>
                        <a:pt x="601" y="1623"/>
                      </a:lnTo>
                      <a:lnTo>
                        <a:pt x="610" y="1686"/>
                      </a:lnTo>
                      <a:lnTo>
                        <a:pt x="689" y="1854"/>
                      </a:lnTo>
                      <a:lnTo>
                        <a:pt x="689" y="1904"/>
                      </a:lnTo>
                      <a:lnTo>
                        <a:pt x="685" y="1938"/>
                      </a:lnTo>
                      <a:lnTo>
                        <a:pt x="652" y="1991"/>
                      </a:lnTo>
                      <a:lnTo>
                        <a:pt x="637" y="2054"/>
                      </a:lnTo>
                      <a:lnTo>
                        <a:pt x="650" y="2132"/>
                      </a:lnTo>
                      <a:lnTo>
                        <a:pt x="707" y="2258"/>
                      </a:lnTo>
                      <a:lnTo>
                        <a:pt x="736" y="2287"/>
                      </a:lnTo>
                      <a:lnTo>
                        <a:pt x="754" y="2293"/>
                      </a:lnTo>
                      <a:lnTo>
                        <a:pt x="766" y="2318"/>
                      </a:lnTo>
                      <a:lnTo>
                        <a:pt x="791" y="2332"/>
                      </a:lnTo>
                      <a:lnTo>
                        <a:pt x="811" y="2311"/>
                      </a:lnTo>
                      <a:lnTo>
                        <a:pt x="824" y="2323"/>
                      </a:lnTo>
                      <a:lnTo>
                        <a:pt x="836" y="2374"/>
                      </a:lnTo>
                      <a:lnTo>
                        <a:pt x="894" y="2415"/>
                      </a:lnTo>
                      <a:lnTo>
                        <a:pt x="960" y="2503"/>
                      </a:lnTo>
                      <a:lnTo>
                        <a:pt x="978" y="2554"/>
                      </a:lnTo>
                      <a:lnTo>
                        <a:pt x="969" y="2664"/>
                      </a:lnTo>
                      <a:lnTo>
                        <a:pt x="1007" y="2736"/>
                      </a:lnTo>
                      <a:lnTo>
                        <a:pt x="978" y="2731"/>
                      </a:lnTo>
                      <a:lnTo>
                        <a:pt x="964" y="2760"/>
                      </a:lnTo>
                      <a:lnTo>
                        <a:pt x="976" y="2797"/>
                      </a:lnTo>
                      <a:lnTo>
                        <a:pt x="936" y="2774"/>
                      </a:lnTo>
                      <a:lnTo>
                        <a:pt x="899" y="2779"/>
                      </a:lnTo>
                      <a:lnTo>
                        <a:pt x="833" y="2807"/>
                      </a:lnTo>
                      <a:lnTo>
                        <a:pt x="797" y="2938"/>
                      </a:lnTo>
                      <a:lnTo>
                        <a:pt x="749" y="2988"/>
                      </a:lnTo>
                      <a:lnTo>
                        <a:pt x="676" y="3090"/>
                      </a:lnTo>
                      <a:lnTo>
                        <a:pt x="585" y="3191"/>
                      </a:lnTo>
                      <a:lnTo>
                        <a:pt x="525" y="3280"/>
                      </a:lnTo>
                      <a:lnTo>
                        <a:pt x="441" y="3425"/>
                      </a:lnTo>
                      <a:lnTo>
                        <a:pt x="405" y="3449"/>
                      </a:lnTo>
                      <a:lnTo>
                        <a:pt x="380" y="3490"/>
                      </a:lnTo>
                      <a:lnTo>
                        <a:pt x="361" y="3505"/>
                      </a:lnTo>
                      <a:lnTo>
                        <a:pt x="336" y="3541"/>
                      </a:lnTo>
                      <a:lnTo>
                        <a:pt x="262" y="3551"/>
                      </a:lnTo>
                      <a:lnTo>
                        <a:pt x="231" y="3536"/>
                      </a:lnTo>
                      <a:lnTo>
                        <a:pt x="206" y="3591"/>
                      </a:lnTo>
                      <a:lnTo>
                        <a:pt x="237" y="3624"/>
                      </a:lnTo>
                      <a:lnTo>
                        <a:pt x="221" y="3635"/>
                      </a:lnTo>
                      <a:lnTo>
                        <a:pt x="157" y="3642"/>
                      </a:lnTo>
                      <a:lnTo>
                        <a:pt x="160" y="3661"/>
                      </a:lnTo>
                      <a:lnTo>
                        <a:pt x="148" y="3693"/>
                      </a:lnTo>
                      <a:lnTo>
                        <a:pt x="124" y="3695"/>
                      </a:lnTo>
                      <a:lnTo>
                        <a:pt x="112" y="3704"/>
                      </a:lnTo>
                      <a:lnTo>
                        <a:pt x="99" y="3731"/>
                      </a:lnTo>
                      <a:lnTo>
                        <a:pt x="79" y="3802"/>
                      </a:lnTo>
                      <a:lnTo>
                        <a:pt x="88" y="3877"/>
                      </a:lnTo>
                      <a:lnTo>
                        <a:pt x="97" y="3905"/>
                      </a:lnTo>
                      <a:lnTo>
                        <a:pt x="112" y="3927"/>
                      </a:lnTo>
                      <a:lnTo>
                        <a:pt x="126" y="3973"/>
                      </a:lnTo>
                      <a:lnTo>
                        <a:pt x="112" y="4069"/>
                      </a:lnTo>
                      <a:lnTo>
                        <a:pt x="128" y="4107"/>
                      </a:lnTo>
                      <a:lnTo>
                        <a:pt x="157" y="4141"/>
                      </a:lnTo>
                      <a:lnTo>
                        <a:pt x="160" y="4182"/>
                      </a:lnTo>
                      <a:lnTo>
                        <a:pt x="174" y="4238"/>
                      </a:lnTo>
                      <a:lnTo>
                        <a:pt x="189" y="4269"/>
                      </a:lnTo>
                      <a:lnTo>
                        <a:pt x="210" y="4289"/>
                      </a:lnTo>
                      <a:lnTo>
                        <a:pt x="212" y="4302"/>
                      </a:lnTo>
                      <a:lnTo>
                        <a:pt x="194" y="4282"/>
                      </a:lnTo>
                      <a:lnTo>
                        <a:pt x="174" y="4283"/>
                      </a:lnTo>
                      <a:lnTo>
                        <a:pt x="161" y="4299"/>
                      </a:lnTo>
                      <a:lnTo>
                        <a:pt x="165" y="4323"/>
                      </a:lnTo>
                      <a:lnTo>
                        <a:pt x="160" y="4347"/>
                      </a:lnTo>
                      <a:lnTo>
                        <a:pt x="167" y="4378"/>
                      </a:lnTo>
                      <a:lnTo>
                        <a:pt x="165" y="4431"/>
                      </a:lnTo>
                      <a:lnTo>
                        <a:pt x="147" y="4484"/>
                      </a:lnTo>
                      <a:lnTo>
                        <a:pt x="135" y="4484"/>
                      </a:lnTo>
                      <a:lnTo>
                        <a:pt x="124" y="4521"/>
                      </a:lnTo>
                      <a:lnTo>
                        <a:pt x="137" y="4542"/>
                      </a:lnTo>
                      <a:lnTo>
                        <a:pt x="139" y="4564"/>
                      </a:lnTo>
                      <a:lnTo>
                        <a:pt x="133" y="4583"/>
                      </a:lnTo>
                      <a:lnTo>
                        <a:pt x="139" y="4602"/>
                      </a:lnTo>
                      <a:lnTo>
                        <a:pt x="167" y="4615"/>
                      </a:lnTo>
                      <a:lnTo>
                        <a:pt x="161" y="4631"/>
                      </a:lnTo>
                      <a:lnTo>
                        <a:pt x="142" y="4635"/>
                      </a:lnTo>
                      <a:lnTo>
                        <a:pt x="147" y="4661"/>
                      </a:lnTo>
                      <a:lnTo>
                        <a:pt x="198" y="4664"/>
                      </a:lnTo>
                      <a:lnTo>
                        <a:pt x="239" y="4691"/>
                      </a:lnTo>
                      <a:lnTo>
                        <a:pt x="259" y="4715"/>
                      </a:lnTo>
                      <a:lnTo>
                        <a:pt x="300" y="4736"/>
                      </a:lnTo>
                      <a:lnTo>
                        <a:pt x="365" y="4752"/>
                      </a:lnTo>
                      <a:lnTo>
                        <a:pt x="375" y="4770"/>
                      </a:lnTo>
                      <a:lnTo>
                        <a:pt x="365" y="4797"/>
                      </a:lnTo>
                      <a:lnTo>
                        <a:pt x="395" y="4818"/>
                      </a:lnTo>
                      <a:lnTo>
                        <a:pt x="451" y="4783"/>
                      </a:lnTo>
                      <a:lnTo>
                        <a:pt x="456" y="4803"/>
                      </a:lnTo>
                      <a:lnTo>
                        <a:pt x="454" y="4849"/>
                      </a:lnTo>
                      <a:lnTo>
                        <a:pt x="487" y="4903"/>
                      </a:lnTo>
                      <a:lnTo>
                        <a:pt x="485" y="4927"/>
                      </a:lnTo>
                      <a:lnTo>
                        <a:pt x="512" y="4941"/>
                      </a:lnTo>
                      <a:lnTo>
                        <a:pt x="501" y="4963"/>
                      </a:lnTo>
                      <a:lnTo>
                        <a:pt x="465" y="4991"/>
                      </a:lnTo>
                      <a:lnTo>
                        <a:pt x="483" y="4996"/>
                      </a:lnTo>
                      <a:lnTo>
                        <a:pt x="522" y="4975"/>
                      </a:lnTo>
                      <a:lnTo>
                        <a:pt x="561" y="4901"/>
                      </a:lnTo>
                      <a:lnTo>
                        <a:pt x="571" y="4909"/>
                      </a:lnTo>
                      <a:lnTo>
                        <a:pt x="569" y="4944"/>
                      </a:lnTo>
                      <a:lnTo>
                        <a:pt x="589" y="4952"/>
                      </a:lnTo>
                      <a:lnTo>
                        <a:pt x="677" y="4905"/>
                      </a:lnTo>
                      <a:lnTo>
                        <a:pt x="706" y="4905"/>
                      </a:lnTo>
                      <a:lnTo>
                        <a:pt x="732" y="4893"/>
                      </a:lnTo>
                      <a:lnTo>
                        <a:pt x="749" y="4909"/>
                      </a:lnTo>
                      <a:lnTo>
                        <a:pt x="759" y="4911"/>
                      </a:lnTo>
                      <a:lnTo>
                        <a:pt x="796" y="4871"/>
                      </a:lnTo>
                      <a:lnTo>
                        <a:pt x="825" y="4850"/>
                      </a:lnTo>
                      <a:lnTo>
                        <a:pt x="855" y="4844"/>
                      </a:lnTo>
                      <a:lnTo>
                        <a:pt x="879" y="4855"/>
                      </a:lnTo>
                      <a:lnTo>
                        <a:pt x="938" y="4819"/>
                      </a:lnTo>
                      <a:lnTo>
                        <a:pt x="973" y="4816"/>
                      </a:lnTo>
                      <a:lnTo>
                        <a:pt x="1001" y="4762"/>
                      </a:lnTo>
                      <a:lnTo>
                        <a:pt x="1017" y="4799"/>
                      </a:lnTo>
                      <a:lnTo>
                        <a:pt x="1087" y="4772"/>
                      </a:lnTo>
                      <a:lnTo>
                        <a:pt x="1077" y="4736"/>
                      </a:lnTo>
                      <a:lnTo>
                        <a:pt x="1085" y="4747"/>
                      </a:lnTo>
                      <a:lnTo>
                        <a:pt x="1116" y="4759"/>
                      </a:lnTo>
                      <a:lnTo>
                        <a:pt x="1137" y="4756"/>
                      </a:lnTo>
                      <a:lnTo>
                        <a:pt x="1161" y="4736"/>
                      </a:lnTo>
                      <a:lnTo>
                        <a:pt x="1229" y="4731"/>
                      </a:lnTo>
                      <a:lnTo>
                        <a:pt x="1274" y="4710"/>
                      </a:lnTo>
                      <a:lnTo>
                        <a:pt x="1310" y="4693"/>
                      </a:lnTo>
                      <a:lnTo>
                        <a:pt x="1341" y="4714"/>
                      </a:lnTo>
                      <a:lnTo>
                        <a:pt x="1409" y="4721"/>
                      </a:lnTo>
                      <a:lnTo>
                        <a:pt x="1427" y="4709"/>
                      </a:lnTo>
                      <a:lnTo>
                        <a:pt x="1441" y="4689"/>
                      </a:lnTo>
                      <a:lnTo>
                        <a:pt x="1443" y="4695"/>
                      </a:lnTo>
                      <a:lnTo>
                        <a:pt x="1579" y="4593"/>
                      </a:lnTo>
                      <a:lnTo>
                        <a:pt x="1764" y="4408"/>
                      </a:lnTo>
                      <a:lnTo>
                        <a:pt x="1907" y="4248"/>
                      </a:lnTo>
                      <a:lnTo>
                        <a:pt x="2102" y="3991"/>
                      </a:lnTo>
                      <a:lnTo>
                        <a:pt x="2149" y="3918"/>
                      </a:lnTo>
                      <a:lnTo>
                        <a:pt x="2211" y="3777"/>
                      </a:lnTo>
                      <a:lnTo>
                        <a:pt x="2215" y="3632"/>
                      </a:lnTo>
                      <a:lnTo>
                        <a:pt x="2198" y="3651"/>
                      </a:lnTo>
                      <a:lnTo>
                        <a:pt x="2159" y="3587"/>
                      </a:lnTo>
                      <a:lnTo>
                        <a:pt x="2143" y="3524"/>
                      </a:lnTo>
                      <a:lnTo>
                        <a:pt x="2032" y="3438"/>
                      </a:lnTo>
                      <a:lnTo>
                        <a:pt x="2001" y="3394"/>
                      </a:lnTo>
                      <a:lnTo>
                        <a:pt x="1977" y="3324"/>
                      </a:lnTo>
                      <a:lnTo>
                        <a:pt x="1994" y="3264"/>
                      </a:lnTo>
                      <a:lnTo>
                        <a:pt x="2032" y="3207"/>
                      </a:lnTo>
                      <a:lnTo>
                        <a:pt x="2055" y="3139"/>
                      </a:lnTo>
                      <a:lnTo>
                        <a:pt x="2050" y="3069"/>
                      </a:lnTo>
                      <a:lnTo>
                        <a:pt x="1990" y="3014"/>
                      </a:lnTo>
                      <a:lnTo>
                        <a:pt x="1963" y="2951"/>
                      </a:lnTo>
                      <a:lnTo>
                        <a:pt x="1970" y="2876"/>
                      </a:lnTo>
                      <a:lnTo>
                        <a:pt x="1940" y="2810"/>
                      </a:lnTo>
                      <a:lnTo>
                        <a:pt x="1880" y="2796"/>
                      </a:lnTo>
                      <a:lnTo>
                        <a:pt x="1879" y="2719"/>
                      </a:lnTo>
                      <a:lnTo>
                        <a:pt x="1899" y="2676"/>
                      </a:lnTo>
                      <a:lnTo>
                        <a:pt x="1895" y="2608"/>
                      </a:lnTo>
                      <a:lnTo>
                        <a:pt x="1883" y="2573"/>
                      </a:lnTo>
                      <a:lnTo>
                        <a:pt x="1899" y="2513"/>
                      </a:lnTo>
                      <a:lnTo>
                        <a:pt x="1907" y="2429"/>
                      </a:lnTo>
                      <a:lnTo>
                        <a:pt x="1960" y="2382"/>
                      </a:lnTo>
                      <a:lnTo>
                        <a:pt x="1956" y="2327"/>
                      </a:lnTo>
                      <a:lnTo>
                        <a:pt x="1944" y="2265"/>
                      </a:lnTo>
                      <a:lnTo>
                        <a:pt x="1902" y="2134"/>
                      </a:lnTo>
                      <a:lnTo>
                        <a:pt x="1848" y="2038"/>
                      </a:lnTo>
                      <a:lnTo>
                        <a:pt x="1838" y="1968"/>
                      </a:lnTo>
                      <a:lnTo>
                        <a:pt x="1813" y="1902"/>
                      </a:lnTo>
                      <a:lnTo>
                        <a:pt x="1774" y="1828"/>
                      </a:lnTo>
                      <a:lnTo>
                        <a:pt x="1770" y="1750"/>
                      </a:lnTo>
                      <a:lnTo>
                        <a:pt x="1795" y="1703"/>
                      </a:lnTo>
                      <a:lnTo>
                        <a:pt x="1862" y="1539"/>
                      </a:lnTo>
                      <a:lnTo>
                        <a:pt x="1929" y="1404"/>
                      </a:lnTo>
                      <a:lnTo>
                        <a:pt x="1918" y="1320"/>
                      </a:lnTo>
                      <a:lnTo>
                        <a:pt x="1880" y="1267"/>
                      </a:lnTo>
                      <a:lnTo>
                        <a:pt x="1808" y="1125"/>
                      </a:lnTo>
                      <a:lnTo>
                        <a:pt x="1754" y="1095"/>
                      </a:lnTo>
                      <a:lnTo>
                        <a:pt x="1699" y="1089"/>
                      </a:lnTo>
                      <a:lnTo>
                        <a:pt x="1666" y="1062"/>
                      </a:lnTo>
                      <a:lnTo>
                        <a:pt x="1646" y="1035"/>
                      </a:lnTo>
                      <a:lnTo>
                        <a:pt x="1628" y="962"/>
                      </a:lnTo>
                      <a:lnTo>
                        <a:pt x="1619" y="867"/>
                      </a:lnTo>
                      <a:lnTo>
                        <a:pt x="1623" y="831"/>
                      </a:lnTo>
                      <a:lnTo>
                        <a:pt x="1666" y="723"/>
                      </a:lnTo>
                      <a:lnTo>
                        <a:pt x="1664" y="708"/>
                      </a:lnTo>
                      <a:lnTo>
                        <a:pt x="1629" y="688"/>
                      </a:lnTo>
                      <a:lnTo>
                        <a:pt x="1740" y="585"/>
                      </a:lnTo>
                      <a:lnTo>
                        <a:pt x="1705" y="558"/>
                      </a:lnTo>
                      <a:lnTo>
                        <a:pt x="1702" y="516"/>
                      </a:lnTo>
                      <a:lnTo>
                        <a:pt x="1715" y="470"/>
                      </a:lnTo>
                      <a:lnTo>
                        <a:pt x="1790" y="380"/>
                      </a:lnTo>
                      <a:lnTo>
                        <a:pt x="1785" y="319"/>
                      </a:lnTo>
                      <a:lnTo>
                        <a:pt x="1758" y="217"/>
                      </a:lnTo>
                      <a:lnTo>
                        <a:pt x="1691" y="151"/>
                      </a:lnTo>
                      <a:lnTo>
                        <a:pt x="1625" y="127"/>
                      </a:lnTo>
                      <a:lnTo>
                        <a:pt x="1585" y="95"/>
                      </a:lnTo>
                      <a:lnTo>
                        <a:pt x="1549" y="17"/>
                      </a:lnTo>
                      <a:lnTo>
                        <a:pt x="1529" y="0"/>
                      </a:lnTo>
                      <a:lnTo>
                        <a:pt x="1440" y="17"/>
                      </a:lnTo>
                      <a:lnTo>
                        <a:pt x="1297" y="83"/>
                      </a:lnTo>
                      <a:lnTo>
                        <a:pt x="1205" y="91"/>
                      </a:lnTo>
                      <a:lnTo>
                        <a:pt x="1158" y="119"/>
                      </a:lnTo>
                      <a:lnTo>
                        <a:pt x="1117" y="167"/>
                      </a:lnTo>
                      <a:lnTo>
                        <a:pt x="1070" y="286"/>
                      </a:lnTo>
                      <a:lnTo>
                        <a:pt x="1055" y="441"/>
                      </a:lnTo>
                      <a:lnTo>
                        <a:pt x="1055" y="490"/>
                      </a:lnTo>
                      <a:lnTo>
                        <a:pt x="1064" y="578"/>
                      </a:lnTo>
                      <a:lnTo>
                        <a:pt x="1055" y="625"/>
                      </a:lnTo>
                      <a:lnTo>
                        <a:pt x="960" y="695"/>
                      </a:lnTo>
                      <a:lnTo>
                        <a:pt x="928" y="748"/>
                      </a:lnTo>
                      <a:lnTo>
                        <a:pt x="881" y="785"/>
                      </a:lnTo>
                      <a:lnTo>
                        <a:pt x="824" y="810"/>
                      </a:lnTo>
                      <a:lnTo>
                        <a:pt x="783" y="800"/>
                      </a:lnTo>
                      <a:lnTo>
                        <a:pt x="772" y="768"/>
                      </a:lnTo>
                      <a:lnTo>
                        <a:pt x="738" y="718"/>
                      </a:lnTo>
                      <a:lnTo>
                        <a:pt x="705" y="694"/>
                      </a:lnTo>
                      <a:lnTo>
                        <a:pt x="637" y="768"/>
                      </a:lnTo>
                      <a:lnTo>
                        <a:pt x="582" y="800"/>
                      </a:lnTo>
                      <a:lnTo>
                        <a:pt x="538" y="805"/>
                      </a:lnTo>
                      <a:lnTo>
                        <a:pt x="482" y="774"/>
                      </a:lnTo>
                      <a:lnTo>
                        <a:pt x="387" y="760"/>
                      </a:lnTo>
                      <a:lnTo>
                        <a:pt x="367" y="730"/>
                      </a:lnTo>
                      <a:lnTo>
                        <a:pt x="348" y="660"/>
                      </a:lnTo>
                      <a:lnTo>
                        <a:pt x="237" y="496"/>
                      </a:lnTo>
                      <a:lnTo>
                        <a:pt x="193" y="452"/>
                      </a:lnTo>
                      <a:lnTo>
                        <a:pt x="141" y="430"/>
                      </a:lnTo>
                      <a:lnTo>
                        <a:pt x="93" y="456"/>
                      </a:lnTo>
                      <a:lnTo>
                        <a:pt x="98" y="502"/>
                      </a:lnTo>
                      <a:lnTo>
                        <a:pt x="109" y="546"/>
                      </a:lnTo>
                      <a:lnTo>
                        <a:pt x="74" y="558"/>
                      </a:lnTo>
                      <a:lnTo>
                        <a:pt x="43" y="543"/>
                      </a:lnTo>
                      <a:lnTo>
                        <a:pt x="12" y="555"/>
                      </a:lnTo>
                      <a:lnTo>
                        <a:pt x="0" y="583"/>
                      </a:lnTo>
                      <a:close/>
                    </a:path>
                  </a:pathLst>
                </a:custGeom>
                <a:grpFill/>
                <a:ln w="0" cmpd="sng">
                  <a:solidFill>
                    <a:srgbClr val="D7D7D7"/>
                  </a:solidFill>
                  <a:prstDash val="solid"/>
                  <a:round/>
                  <a:headEnd/>
                  <a:tailEnd/>
                </a:ln>
              </p:spPr>
              <p:txBody>
                <a:bodyPr/>
                <a:lstStyle/>
                <a:p>
                  <a:endParaRPr lang="en-US" dirty="0"/>
                </a:p>
              </p:txBody>
            </p:sp>
          </p:grpSp>
          <p:grpSp>
            <p:nvGrpSpPr>
              <p:cNvPr id="622" name="Group 127">
                <a:extLst>
                  <a:ext uri="{FF2B5EF4-FFF2-40B4-BE49-F238E27FC236}">
                    <a16:creationId xmlns:a16="http://schemas.microsoft.com/office/drawing/2014/main" id="{2E40EFED-5E1F-4E9C-878A-1FB0DBFC8D5E}"/>
                  </a:ext>
                </a:extLst>
              </p:cNvPr>
              <p:cNvGrpSpPr>
                <a:grpSpLocks noChangeAspect="1"/>
              </p:cNvGrpSpPr>
              <p:nvPr/>
            </p:nvGrpSpPr>
            <p:grpSpPr bwMode="gray">
              <a:xfrm>
                <a:off x="6251411" y="1475932"/>
                <a:ext cx="449115" cy="1032534"/>
                <a:chOff x="2697" y="1244"/>
                <a:chExt cx="444" cy="1020"/>
              </a:xfrm>
              <a:grpFill/>
            </p:grpSpPr>
            <p:sp>
              <p:nvSpPr>
                <p:cNvPr id="728" name="Freeform 128">
                  <a:extLst>
                    <a:ext uri="{FF2B5EF4-FFF2-40B4-BE49-F238E27FC236}">
                      <a16:creationId xmlns:a16="http://schemas.microsoft.com/office/drawing/2014/main" id="{CDA3CF4F-A026-4DEB-A4DF-D21AC75022C1}"/>
                    </a:ext>
                  </a:extLst>
                </p:cNvPr>
                <p:cNvSpPr>
                  <a:spLocks noChangeAspect="1"/>
                </p:cNvSpPr>
                <p:nvPr/>
              </p:nvSpPr>
              <p:spPr bwMode="gray">
                <a:xfrm>
                  <a:off x="2874" y="2141"/>
                  <a:ext cx="24" cy="68"/>
                </a:xfrm>
                <a:custGeom>
                  <a:avLst/>
                  <a:gdLst/>
                  <a:ahLst/>
                  <a:cxnLst>
                    <a:cxn ang="0">
                      <a:pos x="0" y="409"/>
                    </a:cxn>
                    <a:cxn ang="0">
                      <a:pos x="30" y="373"/>
                    </a:cxn>
                    <a:cxn ang="0">
                      <a:pos x="46" y="330"/>
                    </a:cxn>
                    <a:cxn ang="0">
                      <a:pos x="59" y="266"/>
                    </a:cxn>
                    <a:cxn ang="0">
                      <a:pos x="100" y="149"/>
                    </a:cxn>
                    <a:cxn ang="0">
                      <a:pos x="126" y="33"/>
                    </a:cxn>
                    <a:cxn ang="0">
                      <a:pos x="138" y="14"/>
                    </a:cxn>
                    <a:cxn ang="0">
                      <a:pos x="140" y="0"/>
                    </a:cxn>
                    <a:cxn ang="0">
                      <a:pos x="122" y="17"/>
                    </a:cxn>
                    <a:cxn ang="0">
                      <a:pos x="108" y="45"/>
                    </a:cxn>
                    <a:cxn ang="0">
                      <a:pos x="73" y="166"/>
                    </a:cxn>
                    <a:cxn ang="0">
                      <a:pos x="53" y="197"/>
                    </a:cxn>
                    <a:cxn ang="0">
                      <a:pos x="20" y="266"/>
                    </a:cxn>
                    <a:cxn ang="0">
                      <a:pos x="10" y="320"/>
                    </a:cxn>
                    <a:cxn ang="0">
                      <a:pos x="0" y="409"/>
                    </a:cxn>
                  </a:cxnLst>
                  <a:rect l="0" t="0" r="r" b="b"/>
                  <a:pathLst>
                    <a:path w="140" h="409">
                      <a:moveTo>
                        <a:pt x="0" y="409"/>
                      </a:moveTo>
                      <a:lnTo>
                        <a:pt x="30" y="373"/>
                      </a:lnTo>
                      <a:lnTo>
                        <a:pt x="46" y="330"/>
                      </a:lnTo>
                      <a:lnTo>
                        <a:pt x="59" y="266"/>
                      </a:lnTo>
                      <a:lnTo>
                        <a:pt x="100" y="149"/>
                      </a:lnTo>
                      <a:lnTo>
                        <a:pt x="126" y="33"/>
                      </a:lnTo>
                      <a:lnTo>
                        <a:pt x="138" y="14"/>
                      </a:lnTo>
                      <a:lnTo>
                        <a:pt x="140" y="0"/>
                      </a:lnTo>
                      <a:lnTo>
                        <a:pt x="122" y="17"/>
                      </a:lnTo>
                      <a:lnTo>
                        <a:pt x="108" y="45"/>
                      </a:lnTo>
                      <a:lnTo>
                        <a:pt x="73" y="166"/>
                      </a:lnTo>
                      <a:lnTo>
                        <a:pt x="53" y="197"/>
                      </a:lnTo>
                      <a:lnTo>
                        <a:pt x="20" y="266"/>
                      </a:lnTo>
                      <a:lnTo>
                        <a:pt x="10" y="320"/>
                      </a:lnTo>
                      <a:lnTo>
                        <a:pt x="0" y="409"/>
                      </a:lnTo>
                      <a:close/>
                    </a:path>
                  </a:pathLst>
                </a:custGeom>
                <a:grpFill/>
                <a:ln w="0" cmpd="sng">
                  <a:solidFill>
                    <a:srgbClr val="D7D7D7"/>
                  </a:solidFill>
                  <a:prstDash val="solid"/>
                  <a:round/>
                  <a:headEnd/>
                  <a:tailEnd/>
                </a:ln>
              </p:spPr>
              <p:txBody>
                <a:bodyPr/>
                <a:lstStyle/>
                <a:p>
                  <a:endParaRPr lang="en-US" dirty="0"/>
                </a:p>
              </p:txBody>
            </p:sp>
            <p:sp>
              <p:nvSpPr>
                <p:cNvPr id="729" name="Freeform 129">
                  <a:extLst>
                    <a:ext uri="{FF2B5EF4-FFF2-40B4-BE49-F238E27FC236}">
                      <a16:creationId xmlns:a16="http://schemas.microsoft.com/office/drawing/2014/main" id="{31B13814-51EC-4E0A-B1E8-9EAE19B10A59}"/>
                    </a:ext>
                  </a:extLst>
                </p:cNvPr>
                <p:cNvSpPr>
                  <a:spLocks noChangeAspect="1"/>
                </p:cNvSpPr>
                <p:nvPr/>
              </p:nvSpPr>
              <p:spPr bwMode="gray">
                <a:xfrm>
                  <a:off x="2934" y="2105"/>
                  <a:ext cx="30" cy="62"/>
                </a:xfrm>
                <a:custGeom>
                  <a:avLst/>
                  <a:gdLst/>
                  <a:ahLst/>
                  <a:cxnLst>
                    <a:cxn ang="0">
                      <a:pos x="5" y="371"/>
                    </a:cxn>
                    <a:cxn ang="0">
                      <a:pos x="29" y="355"/>
                    </a:cxn>
                    <a:cxn ang="0">
                      <a:pos x="61" y="297"/>
                    </a:cxn>
                    <a:cxn ang="0">
                      <a:pos x="118" y="243"/>
                    </a:cxn>
                    <a:cxn ang="0">
                      <a:pos x="118" y="227"/>
                    </a:cxn>
                    <a:cxn ang="0">
                      <a:pos x="159" y="195"/>
                    </a:cxn>
                    <a:cxn ang="0">
                      <a:pos x="149" y="161"/>
                    </a:cxn>
                    <a:cxn ang="0">
                      <a:pos x="146" y="83"/>
                    </a:cxn>
                    <a:cxn ang="0">
                      <a:pos x="156" y="67"/>
                    </a:cxn>
                    <a:cxn ang="0">
                      <a:pos x="179" y="53"/>
                    </a:cxn>
                    <a:cxn ang="0">
                      <a:pos x="181" y="8"/>
                    </a:cxn>
                    <a:cxn ang="0">
                      <a:pos x="160" y="0"/>
                    </a:cxn>
                    <a:cxn ang="0">
                      <a:pos x="138" y="22"/>
                    </a:cxn>
                    <a:cxn ang="0">
                      <a:pos x="108" y="8"/>
                    </a:cxn>
                    <a:cxn ang="0">
                      <a:pos x="34" y="98"/>
                    </a:cxn>
                    <a:cxn ang="0">
                      <a:pos x="14" y="139"/>
                    </a:cxn>
                    <a:cxn ang="0">
                      <a:pos x="7" y="177"/>
                    </a:cxn>
                    <a:cxn ang="0">
                      <a:pos x="9" y="209"/>
                    </a:cxn>
                    <a:cxn ang="0">
                      <a:pos x="0" y="246"/>
                    </a:cxn>
                    <a:cxn ang="0">
                      <a:pos x="0" y="270"/>
                    </a:cxn>
                    <a:cxn ang="0">
                      <a:pos x="12" y="287"/>
                    </a:cxn>
                    <a:cxn ang="0">
                      <a:pos x="9" y="317"/>
                    </a:cxn>
                    <a:cxn ang="0">
                      <a:pos x="29" y="315"/>
                    </a:cxn>
                    <a:cxn ang="0">
                      <a:pos x="26" y="338"/>
                    </a:cxn>
                    <a:cxn ang="0">
                      <a:pos x="5" y="371"/>
                    </a:cxn>
                  </a:cxnLst>
                  <a:rect l="0" t="0" r="r" b="b"/>
                  <a:pathLst>
                    <a:path w="181" h="371">
                      <a:moveTo>
                        <a:pt x="5" y="371"/>
                      </a:moveTo>
                      <a:lnTo>
                        <a:pt x="29" y="355"/>
                      </a:lnTo>
                      <a:lnTo>
                        <a:pt x="61" y="297"/>
                      </a:lnTo>
                      <a:lnTo>
                        <a:pt x="118" y="243"/>
                      </a:lnTo>
                      <a:lnTo>
                        <a:pt x="118" y="227"/>
                      </a:lnTo>
                      <a:lnTo>
                        <a:pt x="159" y="195"/>
                      </a:lnTo>
                      <a:lnTo>
                        <a:pt x="149" y="161"/>
                      </a:lnTo>
                      <a:lnTo>
                        <a:pt x="146" y="83"/>
                      </a:lnTo>
                      <a:lnTo>
                        <a:pt x="156" y="67"/>
                      </a:lnTo>
                      <a:lnTo>
                        <a:pt x="179" y="53"/>
                      </a:lnTo>
                      <a:lnTo>
                        <a:pt x="181" y="8"/>
                      </a:lnTo>
                      <a:lnTo>
                        <a:pt x="160" y="0"/>
                      </a:lnTo>
                      <a:lnTo>
                        <a:pt x="138" y="22"/>
                      </a:lnTo>
                      <a:lnTo>
                        <a:pt x="108" y="8"/>
                      </a:lnTo>
                      <a:lnTo>
                        <a:pt x="34" y="98"/>
                      </a:lnTo>
                      <a:lnTo>
                        <a:pt x="14" y="139"/>
                      </a:lnTo>
                      <a:lnTo>
                        <a:pt x="7" y="177"/>
                      </a:lnTo>
                      <a:lnTo>
                        <a:pt x="9" y="209"/>
                      </a:lnTo>
                      <a:lnTo>
                        <a:pt x="0" y="246"/>
                      </a:lnTo>
                      <a:lnTo>
                        <a:pt x="0" y="270"/>
                      </a:lnTo>
                      <a:lnTo>
                        <a:pt x="12" y="287"/>
                      </a:lnTo>
                      <a:lnTo>
                        <a:pt x="9" y="317"/>
                      </a:lnTo>
                      <a:lnTo>
                        <a:pt x="29" y="315"/>
                      </a:lnTo>
                      <a:lnTo>
                        <a:pt x="26" y="338"/>
                      </a:lnTo>
                      <a:lnTo>
                        <a:pt x="5" y="371"/>
                      </a:lnTo>
                      <a:close/>
                    </a:path>
                  </a:pathLst>
                </a:custGeom>
                <a:grpFill/>
                <a:ln w="0" cmpd="sng">
                  <a:solidFill>
                    <a:srgbClr val="D7D7D7"/>
                  </a:solidFill>
                  <a:prstDash val="solid"/>
                  <a:round/>
                  <a:headEnd/>
                  <a:tailEnd/>
                </a:ln>
              </p:spPr>
              <p:txBody>
                <a:bodyPr/>
                <a:lstStyle/>
                <a:p>
                  <a:endParaRPr lang="en-US" dirty="0"/>
                </a:p>
              </p:txBody>
            </p:sp>
            <p:sp>
              <p:nvSpPr>
                <p:cNvPr id="730" name="Freeform 130">
                  <a:extLst>
                    <a:ext uri="{FF2B5EF4-FFF2-40B4-BE49-F238E27FC236}">
                      <a16:creationId xmlns:a16="http://schemas.microsoft.com/office/drawing/2014/main" id="{50AEFDD6-0B9D-4743-A6EC-E9FCA5504AA5}"/>
                    </a:ext>
                  </a:extLst>
                </p:cNvPr>
                <p:cNvSpPr>
                  <a:spLocks noChangeAspect="1"/>
                </p:cNvSpPr>
                <p:nvPr/>
              </p:nvSpPr>
              <p:spPr bwMode="gray">
                <a:xfrm>
                  <a:off x="2697" y="1244"/>
                  <a:ext cx="444" cy="1020"/>
                </a:xfrm>
                <a:custGeom>
                  <a:avLst/>
                  <a:gdLst/>
                  <a:ahLst/>
                  <a:cxnLst>
                    <a:cxn ang="0">
                      <a:pos x="52" y="4997"/>
                    </a:cxn>
                    <a:cxn ang="0">
                      <a:pos x="99" y="5036"/>
                    </a:cxn>
                    <a:cxn ang="0">
                      <a:pos x="162" y="5205"/>
                    </a:cxn>
                    <a:cxn ang="0">
                      <a:pos x="212" y="5478"/>
                    </a:cxn>
                    <a:cxn ang="0">
                      <a:pos x="342" y="5737"/>
                    </a:cxn>
                    <a:cxn ang="0">
                      <a:pos x="338" y="5945"/>
                    </a:cxn>
                    <a:cxn ang="0">
                      <a:pos x="396" y="6107"/>
                    </a:cxn>
                    <a:cxn ang="0">
                      <a:pos x="632" y="5965"/>
                    </a:cxn>
                    <a:cxn ang="0">
                      <a:pos x="850" y="5834"/>
                    </a:cxn>
                    <a:cxn ang="0">
                      <a:pos x="1069" y="5538"/>
                    </a:cxn>
                    <a:cxn ang="0">
                      <a:pos x="1120" y="5250"/>
                    </a:cxn>
                    <a:cxn ang="0">
                      <a:pos x="1125" y="5141"/>
                    </a:cxn>
                    <a:cxn ang="0">
                      <a:pos x="1076" y="4960"/>
                    </a:cxn>
                    <a:cxn ang="0">
                      <a:pos x="1030" y="4886"/>
                    </a:cxn>
                    <a:cxn ang="0">
                      <a:pos x="1308" y="4774"/>
                    </a:cxn>
                    <a:cxn ang="0">
                      <a:pos x="1453" y="4639"/>
                    </a:cxn>
                    <a:cxn ang="0">
                      <a:pos x="1272" y="4632"/>
                    </a:cxn>
                    <a:cxn ang="0">
                      <a:pos x="1080" y="4546"/>
                    </a:cxn>
                    <a:cxn ang="0">
                      <a:pos x="1261" y="4544"/>
                    </a:cxn>
                    <a:cxn ang="0">
                      <a:pos x="1385" y="4599"/>
                    </a:cxn>
                    <a:cxn ang="0">
                      <a:pos x="1473" y="4243"/>
                    </a:cxn>
                    <a:cxn ang="0">
                      <a:pos x="1318" y="4104"/>
                    </a:cxn>
                    <a:cxn ang="0">
                      <a:pos x="1149" y="4283"/>
                    </a:cxn>
                    <a:cxn ang="0">
                      <a:pos x="1191" y="4205"/>
                    </a:cxn>
                    <a:cxn ang="0">
                      <a:pos x="1236" y="3956"/>
                    </a:cxn>
                    <a:cxn ang="0">
                      <a:pos x="1283" y="3655"/>
                    </a:cxn>
                    <a:cxn ang="0">
                      <a:pos x="1271" y="3277"/>
                    </a:cxn>
                    <a:cxn ang="0">
                      <a:pos x="1377" y="3172"/>
                    </a:cxn>
                    <a:cxn ang="0">
                      <a:pos x="1466" y="3136"/>
                    </a:cxn>
                    <a:cxn ang="0">
                      <a:pos x="1532" y="3015"/>
                    </a:cxn>
                    <a:cxn ang="0">
                      <a:pos x="1679" y="2854"/>
                    </a:cxn>
                    <a:cxn ang="0">
                      <a:pos x="1880" y="2742"/>
                    </a:cxn>
                    <a:cxn ang="0">
                      <a:pos x="2072" y="2476"/>
                    </a:cxn>
                    <a:cxn ang="0">
                      <a:pos x="2134" y="2382"/>
                    </a:cxn>
                    <a:cxn ang="0">
                      <a:pos x="2060" y="2214"/>
                    </a:cxn>
                    <a:cxn ang="0">
                      <a:pos x="2121" y="1966"/>
                    </a:cxn>
                    <a:cxn ang="0">
                      <a:pos x="2215" y="1874"/>
                    </a:cxn>
                    <a:cxn ang="0">
                      <a:pos x="2291" y="1838"/>
                    </a:cxn>
                    <a:cxn ang="0">
                      <a:pos x="2340" y="1714"/>
                    </a:cxn>
                    <a:cxn ang="0">
                      <a:pos x="2464" y="1764"/>
                    </a:cxn>
                    <a:cxn ang="0">
                      <a:pos x="2658" y="1676"/>
                    </a:cxn>
                    <a:cxn ang="0">
                      <a:pos x="2561" y="1104"/>
                    </a:cxn>
                    <a:cxn ang="0">
                      <a:pos x="2550" y="693"/>
                    </a:cxn>
                    <a:cxn ang="0">
                      <a:pos x="1970" y="19"/>
                    </a:cxn>
                    <a:cxn ang="0">
                      <a:pos x="1873" y="106"/>
                    </a:cxn>
                    <a:cxn ang="0">
                      <a:pos x="1831" y="360"/>
                    </a:cxn>
                    <a:cxn ang="0">
                      <a:pos x="1456" y="445"/>
                    </a:cxn>
                    <a:cxn ang="0">
                      <a:pos x="1253" y="553"/>
                    </a:cxn>
                    <a:cxn ang="0">
                      <a:pos x="1042" y="933"/>
                    </a:cxn>
                    <a:cxn ang="0">
                      <a:pos x="902" y="1359"/>
                    </a:cxn>
                    <a:cxn ang="0">
                      <a:pos x="724" y="1662"/>
                    </a:cxn>
                    <a:cxn ang="0">
                      <a:pos x="609" y="2391"/>
                    </a:cxn>
                    <a:cxn ang="0">
                      <a:pos x="388" y="2601"/>
                    </a:cxn>
                    <a:cxn ang="0">
                      <a:pos x="249" y="3026"/>
                    </a:cxn>
                    <a:cxn ang="0">
                      <a:pos x="208" y="3307"/>
                    </a:cxn>
                    <a:cxn ang="0">
                      <a:pos x="322" y="3859"/>
                    </a:cxn>
                    <a:cxn ang="0">
                      <a:pos x="277" y="4262"/>
                    </a:cxn>
                    <a:cxn ang="0">
                      <a:pos x="119" y="4637"/>
                    </a:cxn>
                  </a:cxnLst>
                  <a:rect l="0" t="0" r="r" b="b"/>
                  <a:pathLst>
                    <a:path w="2666" h="6121">
                      <a:moveTo>
                        <a:pt x="24" y="4716"/>
                      </a:moveTo>
                      <a:lnTo>
                        <a:pt x="0" y="4764"/>
                      </a:lnTo>
                      <a:lnTo>
                        <a:pt x="0" y="4802"/>
                      </a:lnTo>
                      <a:lnTo>
                        <a:pt x="19" y="4956"/>
                      </a:lnTo>
                      <a:lnTo>
                        <a:pt x="27" y="4976"/>
                      </a:lnTo>
                      <a:lnTo>
                        <a:pt x="45" y="4981"/>
                      </a:lnTo>
                      <a:lnTo>
                        <a:pt x="52" y="4997"/>
                      </a:lnTo>
                      <a:lnTo>
                        <a:pt x="54" y="5025"/>
                      </a:lnTo>
                      <a:lnTo>
                        <a:pt x="50" y="5039"/>
                      </a:lnTo>
                      <a:lnTo>
                        <a:pt x="72" y="5012"/>
                      </a:lnTo>
                      <a:lnTo>
                        <a:pt x="79" y="4984"/>
                      </a:lnTo>
                      <a:lnTo>
                        <a:pt x="95" y="5001"/>
                      </a:lnTo>
                      <a:lnTo>
                        <a:pt x="83" y="5037"/>
                      </a:lnTo>
                      <a:lnTo>
                        <a:pt x="99" y="5036"/>
                      </a:lnTo>
                      <a:lnTo>
                        <a:pt x="108" y="5044"/>
                      </a:lnTo>
                      <a:lnTo>
                        <a:pt x="91" y="5058"/>
                      </a:lnTo>
                      <a:lnTo>
                        <a:pt x="63" y="5095"/>
                      </a:lnTo>
                      <a:lnTo>
                        <a:pt x="122" y="5117"/>
                      </a:lnTo>
                      <a:lnTo>
                        <a:pt x="133" y="5154"/>
                      </a:lnTo>
                      <a:lnTo>
                        <a:pt x="122" y="5216"/>
                      </a:lnTo>
                      <a:lnTo>
                        <a:pt x="162" y="5205"/>
                      </a:lnTo>
                      <a:lnTo>
                        <a:pt x="171" y="5250"/>
                      </a:lnTo>
                      <a:lnTo>
                        <a:pt x="146" y="5282"/>
                      </a:lnTo>
                      <a:lnTo>
                        <a:pt x="158" y="5338"/>
                      </a:lnTo>
                      <a:lnTo>
                        <a:pt x="154" y="5382"/>
                      </a:lnTo>
                      <a:lnTo>
                        <a:pt x="185" y="5383"/>
                      </a:lnTo>
                      <a:lnTo>
                        <a:pt x="203" y="5434"/>
                      </a:lnTo>
                      <a:lnTo>
                        <a:pt x="212" y="5478"/>
                      </a:lnTo>
                      <a:lnTo>
                        <a:pt x="234" y="5546"/>
                      </a:lnTo>
                      <a:lnTo>
                        <a:pt x="275" y="5583"/>
                      </a:lnTo>
                      <a:lnTo>
                        <a:pt x="295" y="5627"/>
                      </a:lnTo>
                      <a:lnTo>
                        <a:pt x="338" y="5656"/>
                      </a:lnTo>
                      <a:lnTo>
                        <a:pt x="365" y="5694"/>
                      </a:lnTo>
                      <a:lnTo>
                        <a:pt x="365" y="5724"/>
                      </a:lnTo>
                      <a:lnTo>
                        <a:pt x="342" y="5737"/>
                      </a:lnTo>
                      <a:lnTo>
                        <a:pt x="315" y="5733"/>
                      </a:lnTo>
                      <a:lnTo>
                        <a:pt x="308" y="5747"/>
                      </a:lnTo>
                      <a:lnTo>
                        <a:pt x="336" y="5806"/>
                      </a:lnTo>
                      <a:lnTo>
                        <a:pt x="306" y="5805"/>
                      </a:lnTo>
                      <a:lnTo>
                        <a:pt x="281" y="5792"/>
                      </a:lnTo>
                      <a:lnTo>
                        <a:pt x="279" y="5817"/>
                      </a:lnTo>
                      <a:lnTo>
                        <a:pt x="338" y="5945"/>
                      </a:lnTo>
                      <a:lnTo>
                        <a:pt x="367" y="5988"/>
                      </a:lnTo>
                      <a:lnTo>
                        <a:pt x="381" y="6023"/>
                      </a:lnTo>
                      <a:lnTo>
                        <a:pt x="369" y="6044"/>
                      </a:lnTo>
                      <a:lnTo>
                        <a:pt x="365" y="6086"/>
                      </a:lnTo>
                      <a:lnTo>
                        <a:pt x="355" y="6091"/>
                      </a:lnTo>
                      <a:lnTo>
                        <a:pt x="349" y="6109"/>
                      </a:lnTo>
                      <a:lnTo>
                        <a:pt x="396" y="6107"/>
                      </a:lnTo>
                      <a:lnTo>
                        <a:pt x="439" y="6121"/>
                      </a:lnTo>
                      <a:lnTo>
                        <a:pt x="507" y="6095"/>
                      </a:lnTo>
                      <a:lnTo>
                        <a:pt x="570" y="6093"/>
                      </a:lnTo>
                      <a:lnTo>
                        <a:pt x="609" y="6111"/>
                      </a:lnTo>
                      <a:lnTo>
                        <a:pt x="627" y="6095"/>
                      </a:lnTo>
                      <a:lnTo>
                        <a:pt x="642" y="6044"/>
                      </a:lnTo>
                      <a:lnTo>
                        <a:pt x="632" y="5965"/>
                      </a:lnTo>
                      <a:lnTo>
                        <a:pt x="650" y="5912"/>
                      </a:lnTo>
                      <a:lnTo>
                        <a:pt x="673" y="5869"/>
                      </a:lnTo>
                      <a:lnTo>
                        <a:pt x="708" y="5882"/>
                      </a:lnTo>
                      <a:lnTo>
                        <a:pt x="724" y="5843"/>
                      </a:lnTo>
                      <a:lnTo>
                        <a:pt x="763" y="5819"/>
                      </a:lnTo>
                      <a:lnTo>
                        <a:pt x="816" y="5821"/>
                      </a:lnTo>
                      <a:lnTo>
                        <a:pt x="850" y="5834"/>
                      </a:lnTo>
                      <a:lnTo>
                        <a:pt x="891" y="5823"/>
                      </a:lnTo>
                      <a:lnTo>
                        <a:pt x="936" y="5836"/>
                      </a:lnTo>
                      <a:lnTo>
                        <a:pt x="979" y="5836"/>
                      </a:lnTo>
                      <a:lnTo>
                        <a:pt x="996" y="5765"/>
                      </a:lnTo>
                      <a:lnTo>
                        <a:pt x="1030" y="5679"/>
                      </a:lnTo>
                      <a:lnTo>
                        <a:pt x="1064" y="5616"/>
                      </a:lnTo>
                      <a:lnTo>
                        <a:pt x="1069" y="5538"/>
                      </a:lnTo>
                      <a:lnTo>
                        <a:pt x="1084" y="5490"/>
                      </a:lnTo>
                      <a:lnTo>
                        <a:pt x="1080" y="5437"/>
                      </a:lnTo>
                      <a:lnTo>
                        <a:pt x="1096" y="5393"/>
                      </a:lnTo>
                      <a:lnTo>
                        <a:pt x="1116" y="5354"/>
                      </a:lnTo>
                      <a:lnTo>
                        <a:pt x="1114" y="5313"/>
                      </a:lnTo>
                      <a:lnTo>
                        <a:pt x="1098" y="5289"/>
                      </a:lnTo>
                      <a:lnTo>
                        <a:pt x="1120" y="5250"/>
                      </a:lnTo>
                      <a:lnTo>
                        <a:pt x="1114" y="5218"/>
                      </a:lnTo>
                      <a:lnTo>
                        <a:pt x="1096" y="5192"/>
                      </a:lnTo>
                      <a:lnTo>
                        <a:pt x="1092" y="5173"/>
                      </a:lnTo>
                      <a:lnTo>
                        <a:pt x="1096" y="5156"/>
                      </a:lnTo>
                      <a:lnTo>
                        <a:pt x="1119" y="5168"/>
                      </a:lnTo>
                      <a:lnTo>
                        <a:pt x="1136" y="5165"/>
                      </a:lnTo>
                      <a:lnTo>
                        <a:pt x="1125" y="5141"/>
                      </a:lnTo>
                      <a:lnTo>
                        <a:pt x="1127" y="5125"/>
                      </a:lnTo>
                      <a:lnTo>
                        <a:pt x="1139" y="5103"/>
                      </a:lnTo>
                      <a:lnTo>
                        <a:pt x="1136" y="5085"/>
                      </a:lnTo>
                      <a:lnTo>
                        <a:pt x="1145" y="5022"/>
                      </a:lnTo>
                      <a:lnTo>
                        <a:pt x="1141" y="5003"/>
                      </a:lnTo>
                      <a:lnTo>
                        <a:pt x="1112" y="4978"/>
                      </a:lnTo>
                      <a:lnTo>
                        <a:pt x="1076" y="4960"/>
                      </a:lnTo>
                      <a:lnTo>
                        <a:pt x="1084" y="4956"/>
                      </a:lnTo>
                      <a:lnTo>
                        <a:pt x="1119" y="4968"/>
                      </a:lnTo>
                      <a:lnTo>
                        <a:pt x="1154" y="4962"/>
                      </a:lnTo>
                      <a:lnTo>
                        <a:pt x="1163" y="4945"/>
                      </a:lnTo>
                      <a:lnTo>
                        <a:pt x="1127" y="4912"/>
                      </a:lnTo>
                      <a:lnTo>
                        <a:pt x="1024" y="4898"/>
                      </a:lnTo>
                      <a:lnTo>
                        <a:pt x="1030" y="4886"/>
                      </a:lnTo>
                      <a:lnTo>
                        <a:pt x="1114" y="4877"/>
                      </a:lnTo>
                      <a:lnTo>
                        <a:pt x="1161" y="4892"/>
                      </a:lnTo>
                      <a:lnTo>
                        <a:pt x="1188" y="4879"/>
                      </a:lnTo>
                      <a:lnTo>
                        <a:pt x="1195" y="4845"/>
                      </a:lnTo>
                      <a:lnTo>
                        <a:pt x="1244" y="4843"/>
                      </a:lnTo>
                      <a:lnTo>
                        <a:pt x="1287" y="4800"/>
                      </a:lnTo>
                      <a:lnTo>
                        <a:pt x="1308" y="4774"/>
                      </a:lnTo>
                      <a:lnTo>
                        <a:pt x="1308" y="4729"/>
                      </a:lnTo>
                      <a:lnTo>
                        <a:pt x="1338" y="4737"/>
                      </a:lnTo>
                      <a:lnTo>
                        <a:pt x="1338" y="4782"/>
                      </a:lnTo>
                      <a:lnTo>
                        <a:pt x="1383" y="4778"/>
                      </a:lnTo>
                      <a:lnTo>
                        <a:pt x="1410" y="4731"/>
                      </a:lnTo>
                      <a:lnTo>
                        <a:pt x="1463" y="4686"/>
                      </a:lnTo>
                      <a:lnTo>
                        <a:pt x="1453" y="4639"/>
                      </a:lnTo>
                      <a:lnTo>
                        <a:pt x="1471" y="4657"/>
                      </a:lnTo>
                      <a:lnTo>
                        <a:pt x="1495" y="4657"/>
                      </a:lnTo>
                      <a:lnTo>
                        <a:pt x="1495" y="4634"/>
                      </a:lnTo>
                      <a:lnTo>
                        <a:pt x="1518" y="4616"/>
                      </a:lnTo>
                      <a:lnTo>
                        <a:pt x="1514" y="4598"/>
                      </a:lnTo>
                      <a:lnTo>
                        <a:pt x="1318" y="4640"/>
                      </a:lnTo>
                      <a:lnTo>
                        <a:pt x="1272" y="4632"/>
                      </a:lnTo>
                      <a:lnTo>
                        <a:pt x="1254" y="4645"/>
                      </a:lnTo>
                      <a:lnTo>
                        <a:pt x="1244" y="4620"/>
                      </a:lnTo>
                      <a:lnTo>
                        <a:pt x="1222" y="4599"/>
                      </a:lnTo>
                      <a:lnTo>
                        <a:pt x="1132" y="4560"/>
                      </a:lnTo>
                      <a:lnTo>
                        <a:pt x="1080" y="4569"/>
                      </a:lnTo>
                      <a:lnTo>
                        <a:pt x="1059" y="4557"/>
                      </a:lnTo>
                      <a:lnTo>
                        <a:pt x="1080" y="4546"/>
                      </a:lnTo>
                      <a:lnTo>
                        <a:pt x="1096" y="4522"/>
                      </a:lnTo>
                      <a:lnTo>
                        <a:pt x="1120" y="4528"/>
                      </a:lnTo>
                      <a:lnTo>
                        <a:pt x="1149" y="4520"/>
                      </a:lnTo>
                      <a:lnTo>
                        <a:pt x="1195" y="4526"/>
                      </a:lnTo>
                      <a:lnTo>
                        <a:pt x="1201" y="4522"/>
                      </a:lnTo>
                      <a:lnTo>
                        <a:pt x="1236" y="4557"/>
                      </a:lnTo>
                      <a:lnTo>
                        <a:pt x="1261" y="4544"/>
                      </a:lnTo>
                      <a:lnTo>
                        <a:pt x="1263" y="4530"/>
                      </a:lnTo>
                      <a:lnTo>
                        <a:pt x="1287" y="4551"/>
                      </a:lnTo>
                      <a:lnTo>
                        <a:pt x="1318" y="4561"/>
                      </a:lnTo>
                      <a:lnTo>
                        <a:pt x="1328" y="4539"/>
                      </a:lnTo>
                      <a:lnTo>
                        <a:pt x="1340" y="4551"/>
                      </a:lnTo>
                      <a:lnTo>
                        <a:pt x="1355" y="4591"/>
                      </a:lnTo>
                      <a:lnTo>
                        <a:pt x="1385" y="4599"/>
                      </a:lnTo>
                      <a:lnTo>
                        <a:pt x="1504" y="4536"/>
                      </a:lnTo>
                      <a:lnTo>
                        <a:pt x="1544" y="4468"/>
                      </a:lnTo>
                      <a:lnTo>
                        <a:pt x="1563" y="4452"/>
                      </a:lnTo>
                      <a:lnTo>
                        <a:pt x="1576" y="4388"/>
                      </a:lnTo>
                      <a:lnTo>
                        <a:pt x="1553" y="4332"/>
                      </a:lnTo>
                      <a:lnTo>
                        <a:pt x="1506" y="4298"/>
                      </a:lnTo>
                      <a:lnTo>
                        <a:pt x="1473" y="4243"/>
                      </a:lnTo>
                      <a:lnTo>
                        <a:pt x="1502" y="4242"/>
                      </a:lnTo>
                      <a:lnTo>
                        <a:pt x="1500" y="4228"/>
                      </a:lnTo>
                      <a:lnTo>
                        <a:pt x="1418" y="4190"/>
                      </a:lnTo>
                      <a:lnTo>
                        <a:pt x="1414" y="4154"/>
                      </a:lnTo>
                      <a:lnTo>
                        <a:pt x="1398" y="4117"/>
                      </a:lnTo>
                      <a:lnTo>
                        <a:pt x="1335" y="4127"/>
                      </a:lnTo>
                      <a:lnTo>
                        <a:pt x="1318" y="4104"/>
                      </a:lnTo>
                      <a:lnTo>
                        <a:pt x="1310" y="4087"/>
                      </a:lnTo>
                      <a:lnTo>
                        <a:pt x="1297" y="4084"/>
                      </a:lnTo>
                      <a:lnTo>
                        <a:pt x="1297" y="4101"/>
                      </a:lnTo>
                      <a:lnTo>
                        <a:pt x="1272" y="4170"/>
                      </a:lnTo>
                      <a:lnTo>
                        <a:pt x="1242" y="4211"/>
                      </a:lnTo>
                      <a:lnTo>
                        <a:pt x="1174" y="4264"/>
                      </a:lnTo>
                      <a:lnTo>
                        <a:pt x="1149" y="4283"/>
                      </a:lnTo>
                      <a:lnTo>
                        <a:pt x="1116" y="4283"/>
                      </a:lnTo>
                      <a:lnTo>
                        <a:pt x="1071" y="4295"/>
                      </a:lnTo>
                      <a:lnTo>
                        <a:pt x="1043" y="4286"/>
                      </a:lnTo>
                      <a:lnTo>
                        <a:pt x="1076" y="4264"/>
                      </a:lnTo>
                      <a:lnTo>
                        <a:pt x="1120" y="4256"/>
                      </a:lnTo>
                      <a:lnTo>
                        <a:pt x="1154" y="4221"/>
                      </a:lnTo>
                      <a:lnTo>
                        <a:pt x="1191" y="4205"/>
                      </a:lnTo>
                      <a:lnTo>
                        <a:pt x="1254" y="4148"/>
                      </a:lnTo>
                      <a:lnTo>
                        <a:pt x="1265" y="4111"/>
                      </a:lnTo>
                      <a:lnTo>
                        <a:pt x="1265" y="4063"/>
                      </a:lnTo>
                      <a:lnTo>
                        <a:pt x="1234" y="4057"/>
                      </a:lnTo>
                      <a:lnTo>
                        <a:pt x="1248" y="4027"/>
                      </a:lnTo>
                      <a:lnTo>
                        <a:pt x="1250" y="3990"/>
                      </a:lnTo>
                      <a:lnTo>
                        <a:pt x="1236" y="3956"/>
                      </a:lnTo>
                      <a:lnTo>
                        <a:pt x="1225" y="3852"/>
                      </a:lnTo>
                      <a:lnTo>
                        <a:pt x="1229" y="3784"/>
                      </a:lnTo>
                      <a:lnTo>
                        <a:pt x="1215" y="3701"/>
                      </a:lnTo>
                      <a:lnTo>
                        <a:pt x="1220" y="3675"/>
                      </a:lnTo>
                      <a:lnTo>
                        <a:pt x="1231" y="3644"/>
                      </a:lnTo>
                      <a:lnTo>
                        <a:pt x="1227" y="3623"/>
                      </a:lnTo>
                      <a:lnTo>
                        <a:pt x="1283" y="3655"/>
                      </a:lnTo>
                      <a:lnTo>
                        <a:pt x="1285" y="3623"/>
                      </a:lnTo>
                      <a:lnTo>
                        <a:pt x="1271" y="3542"/>
                      </a:lnTo>
                      <a:lnTo>
                        <a:pt x="1285" y="3463"/>
                      </a:lnTo>
                      <a:lnTo>
                        <a:pt x="1306" y="3396"/>
                      </a:lnTo>
                      <a:lnTo>
                        <a:pt x="1279" y="3361"/>
                      </a:lnTo>
                      <a:lnTo>
                        <a:pt x="1268" y="3329"/>
                      </a:lnTo>
                      <a:lnTo>
                        <a:pt x="1271" y="3277"/>
                      </a:lnTo>
                      <a:lnTo>
                        <a:pt x="1330" y="3310"/>
                      </a:lnTo>
                      <a:lnTo>
                        <a:pt x="1333" y="3299"/>
                      </a:lnTo>
                      <a:lnTo>
                        <a:pt x="1348" y="3288"/>
                      </a:lnTo>
                      <a:lnTo>
                        <a:pt x="1371" y="3255"/>
                      </a:lnTo>
                      <a:lnTo>
                        <a:pt x="1373" y="3244"/>
                      </a:lnTo>
                      <a:lnTo>
                        <a:pt x="1369" y="3233"/>
                      </a:lnTo>
                      <a:lnTo>
                        <a:pt x="1377" y="3172"/>
                      </a:lnTo>
                      <a:lnTo>
                        <a:pt x="1362" y="3132"/>
                      </a:lnTo>
                      <a:lnTo>
                        <a:pt x="1364" y="3100"/>
                      </a:lnTo>
                      <a:lnTo>
                        <a:pt x="1373" y="3136"/>
                      </a:lnTo>
                      <a:lnTo>
                        <a:pt x="1408" y="3164"/>
                      </a:lnTo>
                      <a:lnTo>
                        <a:pt x="1420" y="3158"/>
                      </a:lnTo>
                      <a:lnTo>
                        <a:pt x="1441" y="3122"/>
                      </a:lnTo>
                      <a:lnTo>
                        <a:pt x="1466" y="3136"/>
                      </a:lnTo>
                      <a:lnTo>
                        <a:pt x="1471" y="3106"/>
                      </a:lnTo>
                      <a:lnTo>
                        <a:pt x="1486" y="3086"/>
                      </a:lnTo>
                      <a:lnTo>
                        <a:pt x="1443" y="3067"/>
                      </a:lnTo>
                      <a:lnTo>
                        <a:pt x="1473" y="3069"/>
                      </a:lnTo>
                      <a:lnTo>
                        <a:pt x="1505" y="3046"/>
                      </a:lnTo>
                      <a:lnTo>
                        <a:pt x="1503" y="3031"/>
                      </a:lnTo>
                      <a:lnTo>
                        <a:pt x="1532" y="3015"/>
                      </a:lnTo>
                      <a:lnTo>
                        <a:pt x="1535" y="2979"/>
                      </a:lnTo>
                      <a:lnTo>
                        <a:pt x="1556" y="2970"/>
                      </a:lnTo>
                      <a:lnTo>
                        <a:pt x="1560" y="2926"/>
                      </a:lnTo>
                      <a:lnTo>
                        <a:pt x="1584" y="2922"/>
                      </a:lnTo>
                      <a:lnTo>
                        <a:pt x="1622" y="2929"/>
                      </a:lnTo>
                      <a:lnTo>
                        <a:pt x="1665" y="2894"/>
                      </a:lnTo>
                      <a:lnTo>
                        <a:pt x="1679" y="2854"/>
                      </a:lnTo>
                      <a:lnTo>
                        <a:pt x="1730" y="2812"/>
                      </a:lnTo>
                      <a:lnTo>
                        <a:pt x="1758" y="2836"/>
                      </a:lnTo>
                      <a:lnTo>
                        <a:pt x="1796" y="2808"/>
                      </a:lnTo>
                      <a:lnTo>
                        <a:pt x="1808" y="2773"/>
                      </a:lnTo>
                      <a:lnTo>
                        <a:pt x="1837" y="2749"/>
                      </a:lnTo>
                      <a:lnTo>
                        <a:pt x="1864" y="2758"/>
                      </a:lnTo>
                      <a:lnTo>
                        <a:pt x="1880" y="2742"/>
                      </a:lnTo>
                      <a:lnTo>
                        <a:pt x="1925" y="2714"/>
                      </a:lnTo>
                      <a:lnTo>
                        <a:pt x="1945" y="2682"/>
                      </a:lnTo>
                      <a:lnTo>
                        <a:pt x="1970" y="2669"/>
                      </a:lnTo>
                      <a:lnTo>
                        <a:pt x="1999" y="2609"/>
                      </a:lnTo>
                      <a:lnTo>
                        <a:pt x="2008" y="2575"/>
                      </a:lnTo>
                      <a:lnTo>
                        <a:pt x="2051" y="2525"/>
                      </a:lnTo>
                      <a:lnTo>
                        <a:pt x="2072" y="2476"/>
                      </a:lnTo>
                      <a:lnTo>
                        <a:pt x="2098" y="2432"/>
                      </a:lnTo>
                      <a:lnTo>
                        <a:pt x="2115" y="2411"/>
                      </a:lnTo>
                      <a:lnTo>
                        <a:pt x="2119" y="2432"/>
                      </a:lnTo>
                      <a:lnTo>
                        <a:pt x="2115" y="2469"/>
                      </a:lnTo>
                      <a:lnTo>
                        <a:pt x="2148" y="2420"/>
                      </a:lnTo>
                      <a:lnTo>
                        <a:pt x="2154" y="2401"/>
                      </a:lnTo>
                      <a:lnTo>
                        <a:pt x="2134" y="2382"/>
                      </a:lnTo>
                      <a:lnTo>
                        <a:pt x="2132" y="2360"/>
                      </a:lnTo>
                      <a:lnTo>
                        <a:pt x="2078" y="2305"/>
                      </a:lnTo>
                      <a:lnTo>
                        <a:pt x="2072" y="2281"/>
                      </a:lnTo>
                      <a:lnTo>
                        <a:pt x="2081" y="2274"/>
                      </a:lnTo>
                      <a:lnTo>
                        <a:pt x="2076" y="2247"/>
                      </a:lnTo>
                      <a:lnTo>
                        <a:pt x="2058" y="2225"/>
                      </a:lnTo>
                      <a:lnTo>
                        <a:pt x="2060" y="2214"/>
                      </a:lnTo>
                      <a:lnTo>
                        <a:pt x="2076" y="2197"/>
                      </a:lnTo>
                      <a:lnTo>
                        <a:pt x="2081" y="2173"/>
                      </a:lnTo>
                      <a:lnTo>
                        <a:pt x="2115" y="2157"/>
                      </a:lnTo>
                      <a:lnTo>
                        <a:pt x="2150" y="2066"/>
                      </a:lnTo>
                      <a:lnTo>
                        <a:pt x="2154" y="2042"/>
                      </a:lnTo>
                      <a:lnTo>
                        <a:pt x="2117" y="1975"/>
                      </a:lnTo>
                      <a:lnTo>
                        <a:pt x="2121" y="1966"/>
                      </a:lnTo>
                      <a:lnTo>
                        <a:pt x="2162" y="1939"/>
                      </a:lnTo>
                      <a:lnTo>
                        <a:pt x="2164" y="1911"/>
                      </a:lnTo>
                      <a:lnTo>
                        <a:pt x="2179" y="1907"/>
                      </a:lnTo>
                      <a:lnTo>
                        <a:pt x="2211" y="1921"/>
                      </a:lnTo>
                      <a:lnTo>
                        <a:pt x="2222" y="1915"/>
                      </a:lnTo>
                      <a:lnTo>
                        <a:pt x="2227" y="1891"/>
                      </a:lnTo>
                      <a:lnTo>
                        <a:pt x="2215" y="1874"/>
                      </a:lnTo>
                      <a:lnTo>
                        <a:pt x="2252" y="1869"/>
                      </a:lnTo>
                      <a:lnTo>
                        <a:pt x="2256" y="1849"/>
                      </a:lnTo>
                      <a:lnTo>
                        <a:pt x="2215" y="1791"/>
                      </a:lnTo>
                      <a:lnTo>
                        <a:pt x="2215" y="1776"/>
                      </a:lnTo>
                      <a:lnTo>
                        <a:pt x="2258" y="1808"/>
                      </a:lnTo>
                      <a:lnTo>
                        <a:pt x="2277" y="1838"/>
                      </a:lnTo>
                      <a:lnTo>
                        <a:pt x="2291" y="1838"/>
                      </a:lnTo>
                      <a:lnTo>
                        <a:pt x="2287" y="1776"/>
                      </a:lnTo>
                      <a:lnTo>
                        <a:pt x="2290" y="1785"/>
                      </a:lnTo>
                      <a:lnTo>
                        <a:pt x="2304" y="1776"/>
                      </a:lnTo>
                      <a:lnTo>
                        <a:pt x="2310" y="1699"/>
                      </a:lnTo>
                      <a:lnTo>
                        <a:pt x="2324" y="1694"/>
                      </a:lnTo>
                      <a:lnTo>
                        <a:pt x="2340" y="1694"/>
                      </a:lnTo>
                      <a:lnTo>
                        <a:pt x="2340" y="1714"/>
                      </a:lnTo>
                      <a:lnTo>
                        <a:pt x="2353" y="1733"/>
                      </a:lnTo>
                      <a:lnTo>
                        <a:pt x="2370" y="1742"/>
                      </a:lnTo>
                      <a:lnTo>
                        <a:pt x="2387" y="1691"/>
                      </a:lnTo>
                      <a:lnTo>
                        <a:pt x="2408" y="1707"/>
                      </a:lnTo>
                      <a:lnTo>
                        <a:pt x="2430" y="1745"/>
                      </a:lnTo>
                      <a:lnTo>
                        <a:pt x="2443" y="1745"/>
                      </a:lnTo>
                      <a:lnTo>
                        <a:pt x="2464" y="1764"/>
                      </a:lnTo>
                      <a:lnTo>
                        <a:pt x="2482" y="1719"/>
                      </a:lnTo>
                      <a:lnTo>
                        <a:pt x="2579" y="1711"/>
                      </a:lnTo>
                      <a:lnTo>
                        <a:pt x="2613" y="1732"/>
                      </a:lnTo>
                      <a:lnTo>
                        <a:pt x="2636" y="1760"/>
                      </a:lnTo>
                      <a:lnTo>
                        <a:pt x="2651" y="1732"/>
                      </a:lnTo>
                      <a:lnTo>
                        <a:pt x="2666" y="1722"/>
                      </a:lnTo>
                      <a:lnTo>
                        <a:pt x="2658" y="1676"/>
                      </a:lnTo>
                      <a:lnTo>
                        <a:pt x="2601" y="1550"/>
                      </a:lnTo>
                      <a:lnTo>
                        <a:pt x="2588" y="1472"/>
                      </a:lnTo>
                      <a:lnTo>
                        <a:pt x="2603" y="1409"/>
                      </a:lnTo>
                      <a:lnTo>
                        <a:pt x="2636" y="1356"/>
                      </a:lnTo>
                      <a:lnTo>
                        <a:pt x="2640" y="1322"/>
                      </a:lnTo>
                      <a:lnTo>
                        <a:pt x="2640" y="1272"/>
                      </a:lnTo>
                      <a:lnTo>
                        <a:pt x="2561" y="1104"/>
                      </a:lnTo>
                      <a:lnTo>
                        <a:pt x="2552" y="1041"/>
                      </a:lnTo>
                      <a:lnTo>
                        <a:pt x="2574" y="966"/>
                      </a:lnTo>
                      <a:lnTo>
                        <a:pt x="2568" y="910"/>
                      </a:lnTo>
                      <a:lnTo>
                        <a:pt x="2550" y="884"/>
                      </a:lnTo>
                      <a:lnTo>
                        <a:pt x="2543" y="831"/>
                      </a:lnTo>
                      <a:lnTo>
                        <a:pt x="2543" y="752"/>
                      </a:lnTo>
                      <a:lnTo>
                        <a:pt x="2550" y="693"/>
                      </a:lnTo>
                      <a:lnTo>
                        <a:pt x="2568" y="645"/>
                      </a:lnTo>
                      <a:lnTo>
                        <a:pt x="2560" y="620"/>
                      </a:lnTo>
                      <a:lnTo>
                        <a:pt x="2437" y="406"/>
                      </a:lnTo>
                      <a:lnTo>
                        <a:pt x="2370" y="346"/>
                      </a:lnTo>
                      <a:lnTo>
                        <a:pt x="2238" y="305"/>
                      </a:lnTo>
                      <a:lnTo>
                        <a:pt x="2123" y="191"/>
                      </a:lnTo>
                      <a:lnTo>
                        <a:pt x="1970" y="19"/>
                      </a:lnTo>
                      <a:lnTo>
                        <a:pt x="1961" y="1"/>
                      </a:lnTo>
                      <a:lnTo>
                        <a:pt x="1951" y="1"/>
                      </a:lnTo>
                      <a:lnTo>
                        <a:pt x="1866" y="0"/>
                      </a:lnTo>
                      <a:lnTo>
                        <a:pt x="1845" y="11"/>
                      </a:lnTo>
                      <a:lnTo>
                        <a:pt x="1851" y="46"/>
                      </a:lnTo>
                      <a:lnTo>
                        <a:pt x="1868" y="66"/>
                      </a:lnTo>
                      <a:lnTo>
                        <a:pt x="1873" y="106"/>
                      </a:lnTo>
                      <a:lnTo>
                        <a:pt x="1866" y="141"/>
                      </a:lnTo>
                      <a:lnTo>
                        <a:pt x="1851" y="160"/>
                      </a:lnTo>
                      <a:lnTo>
                        <a:pt x="1837" y="218"/>
                      </a:lnTo>
                      <a:lnTo>
                        <a:pt x="1814" y="257"/>
                      </a:lnTo>
                      <a:lnTo>
                        <a:pt x="1818" y="296"/>
                      </a:lnTo>
                      <a:lnTo>
                        <a:pt x="1855" y="331"/>
                      </a:lnTo>
                      <a:lnTo>
                        <a:pt x="1831" y="360"/>
                      </a:lnTo>
                      <a:lnTo>
                        <a:pt x="1798" y="370"/>
                      </a:lnTo>
                      <a:lnTo>
                        <a:pt x="1636" y="313"/>
                      </a:lnTo>
                      <a:lnTo>
                        <a:pt x="1521" y="300"/>
                      </a:lnTo>
                      <a:lnTo>
                        <a:pt x="1486" y="305"/>
                      </a:lnTo>
                      <a:lnTo>
                        <a:pt x="1466" y="321"/>
                      </a:lnTo>
                      <a:lnTo>
                        <a:pt x="1449" y="357"/>
                      </a:lnTo>
                      <a:lnTo>
                        <a:pt x="1456" y="445"/>
                      </a:lnTo>
                      <a:lnTo>
                        <a:pt x="1449" y="480"/>
                      </a:lnTo>
                      <a:lnTo>
                        <a:pt x="1429" y="560"/>
                      </a:lnTo>
                      <a:lnTo>
                        <a:pt x="1394" y="621"/>
                      </a:lnTo>
                      <a:lnTo>
                        <a:pt x="1379" y="615"/>
                      </a:lnTo>
                      <a:lnTo>
                        <a:pt x="1343" y="568"/>
                      </a:lnTo>
                      <a:lnTo>
                        <a:pt x="1298" y="543"/>
                      </a:lnTo>
                      <a:lnTo>
                        <a:pt x="1253" y="553"/>
                      </a:lnTo>
                      <a:lnTo>
                        <a:pt x="1182" y="626"/>
                      </a:lnTo>
                      <a:lnTo>
                        <a:pt x="1150" y="667"/>
                      </a:lnTo>
                      <a:lnTo>
                        <a:pt x="1135" y="731"/>
                      </a:lnTo>
                      <a:lnTo>
                        <a:pt x="1128" y="779"/>
                      </a:lnTo>
                      <a:lnTo>
                        <a:pt x="1105" y="818"/>
                      </a:lnTo>
                      <a:lnTo>
                        <a:pt x="1054" y="883"/>
                      </a:lnTo>
                      <a:lnTo>
                        <a:pt x="1042" y="933"/>
                      </a:lnTo>
                      <a:lnTo>
                        <a:pt x="1090" y="1018"/>
                      </a:lnTo>
                      <a:lnTo>
                        <a:pt x="1097" y="1066"/>
                      </a:lnTo>
                      <a:lnTo>
                        <a:pt x="1087" y="1098"/>
                      </a:lnTo>
                      <a:lnTo>
                        <a:pt x="1064" y="1143"/>
                      </a:lnTo>
                      <a:lnTo>
                        <a:pt x="1015" y="1194"/>
                      </a:lnTo>
                      <a:lnTo>
                        <a:pt x="991" y="1246"/>
                      </a:lnTo>
                      <a:lnTo>
                        <a:pt x="902" y="1359"/>
                      </a:lnTo>
                      <a:lnTo>
                        <a:pt x="880" y="1420"/>
                      </a:lnTo>
                      <a:lnTo>
                        <a:pt x="871" y="1493"/>
                      </a:lnTo>
                      <a:lnTo>
                        <a:pt x="853" y="1541"/>
                      </a:lnTo>
                      <a:lnTo>
                        <a:pt x="788" y="1591"/>
                      </a:lnTo>
                      <a:lnTo>
                        <a:pt x="745" y="1591"/>
                      </a:lnTo>
                      <a:lnTo>
                        <a:pt x="720" y="1608"/>
                      </a:lnTo>
                      <a:lnTo>
                        <a:pt x="724" y="1662"/>
                      </a:lnTo>
                      <a:lnTo>
                        <a:pt x="724" y="1744"/>
                      </a:lnTo>
                      <a:lnTo>
                        <a:pt x="720" y="1850"/>
                      </a:lnTo>
                      <a:lnTo>
                        <a:pt x="686" y="2040"/>
                      </a:lnTo>
                      <a:lnTo>
                        <a:pt x="625" y="2177"/>
                      </a:lnTo>
                      <a:lnTo>
                        <a:pt x="550" y="2295"/>
                      </a:lnTo>
                      <a:lnTo>
                        <a:pt x="556" y="2332"/>
                      </a:lnTo>
                      <a:lnTo>
                        <a:pt x="609" y="2391"/>
                      </a:lnTo>
                      <a:lnTo>
                        <a:pt x="634" y="2434"/>
                      </a:lnTo>
                      <a:lnTo>
                        <a:pt x="632" y="2508"/>
                      </a:lnTo>
                      <a:lnTo>
                        <a:pt x="624" y="2551"/>
                      </a:lnTo>
                      <a:lnTo>
                        <a:pt x="586" y="2597"/>
                      </a:lnTo>
                      <a:lnTo>
                        <a:pt x="533" y="2595"/>
                      </a:lnTo>
                      <a:lnTo>
                        <a:pt x="467" y="2579"/>
                      </a:lnTo>
                      <a:lnTo>
                        <a:pt x="388" y="2601"/>
                      </a:lnTo>
                      <a:lnTo>
                        <a:pt x="325" y="2643"/>
                      </a:lnTo>
                      <a:lnTo>
                        <a:pt x="233" y="2757"/>
                      </a:lnTo>
                      <a:lnTo>
                        <a:pt x="210" y="2816"/>
                      </a:lnTo>
                      <a:lnTo>
                        <a:pt x="194" y="2888"/>
                      </a:lnTo>
                      <a:lnTo>
                        <a:pt x="206" y="2954"/>
                      </a:lnTo>
                      <a:lnTo>
                        <a:pt x="230" y="3006"/>
                      </a:lnTo>
                      <a:lnTo>
                        <a:pt x="249" y="3026"/>
                      </a:lnTo>
                      <a:lnTo>
                        <a:pt x="225" y="3062"/>
                      </a:lnTo>
                      <a:lnTo>
                        <a:pt x="218" y="3109"/>
                      </a:lnTo>
                      <a:lnTo>
                        <a:pt x="208" y="3145"/>
                      </a:lnTo>
                      <a:lnTo>
                        <a:pt x="208" y="3217"/>
                      </a:lnTo>
                      <a:lnTo>
                        <a:pt x="195" y="3250"/>
                      </a:lnTo>
                      <a:lnTo>
                        <a:pt x="195" y="3295"/>
                      </a:lnTo>
                      <a:lnTo>
                        <a:pt x="208" y="3307"/>
                      </a:lnTo>
                      <a:lnTo>
                        <a:pt x="223" y="3364"/>
                      </a:lnTo>
                      <a:lnTo>
                        <a:pt x="218" y="3522"/>
                      </a:lnTo>
                      <a:lnTo>
                        <a:pt x="223" y="3600"/>
                      </a:lnTo>
                      <a:lnTo>
                        <a:pt x="257" y="3656"/>
                      </a:lnTo>
                      <a:lnTo>
                        <a:pt x="334" y="3713"/>
                      </a:lnTo>
                      <a:lnTo>
                        <a:pt x="345" y="3792"/>
                      </a:lnTo>
                      <a:lnTo>
                        <a:pt x="322" y="3859"/>
                      </a:lnTo>
                      <a:lnTo>
                        <a:pt x="284" y="3902"/>
                      </a:lnTo>
                      <a:lnTo>
                        <a:pt x="230" y="3925"/>
                      </a:lnTo>
                      <a:lnTo>
                        <a:pt x="218" y="3949"/>
                      </a:lnTo>
                      <a:lnTo>
                        <a:pt x="257" y="3997"/>
                      </a:lnTo>
                      <a:lnTo>
                        <a:pt x="289" y="4120"/>
                      </a:lnTo>
                      <a:lnTo>
                        <a:pt x="259" y="4231"/>
                      </a:lnTo>
                      <a:lnTo>
                        <a:pt x="277" y="4262"/>
                      </a:lnTo>
                      <a:lnTo>
                        <a:pt x="271" y="4319"/>
                      </a:lnTo>
                      <a:lnTo>
                        <a:pt x="248" y="4359"/>
                      </a:lnTo>
                      <a:lnTo>
                        <a:pt x="146" y="4399"/>
                      </a:lnTo>
                      <a:lnTo>
                        <a:pt x="146" y="4449"/>
                      </a:lnTo>
                      <a:lnTo>
                        <a:pt x="99" y="4530"/>
                      </a:lnTo>
                      <a:lnTo>
                        <a:pt x="104" y="4591"/>
                      </a:lnTo>
                      <a:lnTo>
                        <a:pt x="119" y="4637"/>
                      </a:lnTo>
                      <a:lnTo>
                        <a:pt x="91" y="4778"/>
                      </a:lnTo>
                      <a:lnTo>
                        <a:pt x="61" y="4798"/>
                      </a:lnTo>
                      <a:lnTo>
                        <a:pt x="45" y="4767"/>
                      </a:lnTo>
                      <a:lnTo>
                        <a:pt x="34" y="4817"/>
                      </a:lnTo>
                      <a:lnTo>
                        <a:pt x="34" y="4732"/>
                      </a:lnTo>
                      <a:lnTo>
                        <a:pt x="24" y="4716"/>
                      </a:lnTo>
                      <a:close/>
                    </a:path>
                  </a:pathLst>
                </a:custGeom>
                <a:grpFill/>
                <a:ln w="0" cmpd="sng">
                  <a:solidFill>
                    <a:srgbClr val="D7D7D7"/>
                  </a:solidFill>
                  <a:prstDash val="solid"/>
                  <a:round/>
                  <a:headEnd/>
                  <a:tailEnd/>
                </a:ln>
              </p:spPr>
              <p:txBody>
                <a:bodyPr/>
                <a:lstStyle/>
                <a:p>
                  <a:endParaRPr lang="en-US" dirty="0"/>
                </a:p>
              </p:txBody>
            </p:sp>
          </p:grpSp>
          <p:sp>
            <p:nvSpPr>
              <p:cNvPr id="623" name="Freeform 131">
                <a:extLst>
                  <a:ext uri="{FF2B5EF4-FFF2-40B4-BE49-F238E27FC236}">
                    <a16:creationId xmlns:a16="http://schemas.microsoft.com/office/drawing/2014/main" id="{ACB1704E-C5DC-4A5D-BC3A-30ECF52C4AC3}"/>
                  </a:ext>
                </a:extLst>
              </p:cNvPr>
              <p:cNvSpPr>
                <a:spLocks noChangeAspect="1"/>
              </p:cNvSpPr>
              <p:nvPr/>
            </p:nvSpPr>
            <p:spPr bwMode="gray">
              <a:xfrm>
                <a:off x="5967174" y="2735218"/>
                <a:ext cx="118348" cy="101229"/>
              </a:xfrm>
              <a:custGeom>
                <a:avLst/>
                <a:gdLst/>
                <a:ahLst/>
                <a:cxnLst>
                  <a:cxn ang="0">
                    <a:pos x="594" y="594"/>
                  </a:cxn>
                  <a:cxn ang="0">
                    <a:pos x="562" y="600"/>
                  </a:cxn>
                  <a:cxn ang="0">
                    <a:pos x="521" y="591"/>
                  </a:cxn>
                  <a:cxn ang="0">
                    <a:pos x="492" y="565"/>
                  </a:cxn>
                  <a:cxn ang="0">
                    <a:pos x="449" y="542"/>
                  </a:cxn>
                  <a:cxn ang="0">
                    <a:pos x="459" y="521"/>
                  </a:cxn>
                  <a:cxn ang="0">
                    <a:pos x="440" y="511"/>
                  </a:cxn>
                  <a:cxn ang="0">
                    <a:pos x="440" y="423"/>
                  </a:cxn>
                  <a:cxn ang="0">
                    <a:pos x="418" y="423"/>
                  </a:cxn>
                  <a:cxn ang="0">
                    <a:pos x="393" y="453"/>
                  </a:cxn>
                  <a:cxn ang="0">
                    <a:pos x="377" y="480"/>
                  </a:cxn>
                  <a:cxn ang="0">
                    <a:pos x="339" y="480"/>
                  </a:cxn>
                  <a:cxn ang="0">
                    <a:pos x="303" y="466"/>
                  </a:cxn>
                  <a:cxn ang="0">
                    <a:pos x="293" y="406"/>
                  </a:cxn>
                  <a:cxn ang="0">
                    <a:pos x="285" y="376"/>
                  </a:cxn>
                  <a:cxn ang="0">
                    <a:pos x="265" y="355"/>
                  </a:cxn>
                  <a:cxn ang="0">
                    <a:pos x="217" y="341"/>
                  </a:cxn>
                  <a:cxn ang="0">
                    <a:pos x="166" y="309"/>
                  </a:cxn>
                  <a:cxn ang="0">
                    <a:pos x="127" y="298"/>
                  </a:cxn>
                  <a:cxn ang="0">
                    <a:pos x="93" y="228"/>
                  </a:cxn>
                  <a:cxn ang="0">
                    <a:pos x="52" y="233"/>
                  </a:cxn>
                  <a:cxn ang="0">
                    <a:pos x="9" y="213"/>
                  </a:cxn>
                  <a:cxn ang="0">
                    <a:pos x="0" y="178"/>
                  </a:cxn>
                  <a:cxn ang="0">
                    <a:pos x="0" y="118"/>
                  </a:cxn>
                  <a:cxn ang="0">
                    <a:pos x="0" y="104"/>
                  </a:cxn>
                  <a:cxn ang="0">
                    <a:pos x="87" y="55"/>
                  </a:cxn>
                  <a:cxn ang="0">
                    <a:pos x="123" y="38"/>
                  </a:cxn>
                  <a:cxn ang="0">
                    <a:pos x="150" y="34"/>
                  </a:cxn>
                  <a:cxn ang="0">
                    <a:pos x="150" y="38"/>
                  </a:cxn>
                  <a:cxn ang="0">
                    <a:pos x="213" y="73"/>
                  </a:cxn>
                  <a:cxn ang="0">
                    <a:pos x="285" y="50"/>
                  </a:cxn>
                  <a:cxn ang="0">
                    <a:pos x="341" y="14"/>
                  </a:cxn>
                  <a:cxn ang="0">
                    <a:pos x="384" y="3"/>
                  </a:cxn>
                  <a:cxn ang="0">
                    <a:pos x="443" y="0"/>
                  </a:cxn>
                  <a:cxn ang="0">
                    <a:pos x="463" y="22"/>
                  </a:cxn>
                  <a:cxn ang="0">
                    <a:pos x="474" y="22"/>
                  </a:cxn>
                  <a:cxn ang="0">
                    <a:pos x="483" y="46"/>
                  </a:cxn>
                  <a:cxn ang="0">
                    <a:pos x="512" y="64"/>
                  </a:cxn>
                  <a:cxn ang="0">
                    <a:pos x="549" y="66"/>
                  </a:cxn>
                  <a:cxn ang="0">
                    <a:pos x="578" y="86"/>
                  </a:cxn>
                  <a:cxn ang="0">
                    <a:pos x="580" y="125"/>
                  </a:cxn>
                  <a:cxn ang="0">
                    <a:pos x="576" y="165"/>
                  </a:cxn>
                  <a:cxn ang="0">
                    <a:pos x="582" y="204"/>
                  </a:cxn>
                  <a:cxn ang="0">
                    <a:pos x="613" y="226"/>
                  </a:cxn>
                  <a:cxn ang="0">
                    <a:pos x="654" y="226"/>
                  </a:cxn>
                  <a:cxn ang="0">
                    <a:pos x="673" y="251"/>
                  </a:cxn>
                  <a:cxn ang="0">
                    <a:pos x="680" y="289"/>
                  </a:cxn>
                  <a:cxn ang="0">
                    <a:pos x="701" y="323"/>
                  </a:cxn>
                  <a:cxn ang="0">
                    <a:pos x="701" y="353"/>
                  </a:cxn>
                  <a:cxn ang="0">
                    <a:pos x="662" y="414"/>
                  </a:cxn>
                  <a:cxn ang="0">
                    <a:pos x="637" y="415"/>
                  </a:cxn>
                  <a:cxn ang="0">
                    <a:pos x="601" y="442"/>
                  </a:cxn>
                  <a:cxn ang="0">
                    <a:pos x="578" y="490"/>
                  </a:cxn>
                  <a:cxn ang="0">
                    <a:pos x="594" y="537"/>
                  </a:cxn>
                  <a:cxn ang="0">
                    <a:pos x="594" y="594"/>
                  </a:cxn>
                </a:cxnLst>
                <a:rect l="0" t="0" r="r" b="b"/>
                <a:pathLst>
                  <a:path w="701" h="600">
                    <a:moveTo>
                      <a:pt x="594" y="594"/>
                    </a:moveTo>
                    <a:lnTo>
                      <a:pt x="562" y="600"/>
                    </a:lnTo>
                    <a:lnTo>
                      <a:pt x="521" y="591"/>
                    </a:lnTo>
                    <a:lnTo>
                      <a:pt x="492" y="565"/>
                    </a:lnTo>
                    <a:lnTo>
                      <a:pt x="449" y="542"/>
                    </a:lnTo>
                    <a:lnTo>
                      <a:pt x="459" y="521"/>
                    </a:lnTo>
                    <a:lnTo>
                      <a:pt x="440" y="511"/>
                    </a:lnTo>
                    <a:lnTo>
                      <a:pt x="440" y="423"/>
                    </a:lnTo>
                    <a:lnTo>
                      <a:pt x="418" y="423"/>
                    </a:lnTo>
                    <a:lnTo>
                      <a:pt x="393" y="453"/>
                    </a:lnTo>
                    <a:lnTo>
                      <a:pt x="377" y="480"/>
                    </a:lnTo>
                    <a:lnTo>
                      <a:pt x="339" y="480"/>
                    </a:lnTo>
                    <a:lnTo>
                      <a:pt x="303" y="466"/>
                    </a:lnTo>
                    <a:lnTo>
                      <a:pt x="293" y="406"/>
                    </a:lnTo>
                    <a:lnTo>
                      <a:pt x="285" y="376"/>
                    </a:lnTo>
                    <a:lnTo>
                      <a:pt x="265" y="355"/>
                    </a:lnTo>
                    <a:lnTo>
                      <a:pt x="217" y="341"/>
                    </a:lnTo>
                    <a:lnTo>
                      <a:pt x="166" y="309"/>
                    </a:lnTo>
                    <a:lnTo>
                      <a:pt x="127" y="298"/>
                    </a:lnTo>
                    <a:lnTo>
                      <a:pt x="93" y="228"/>
                    </a:lnTo>
                    <a:lnTo>
                      <a:pt x="52" y="233"/>
                    </a:lnTo>
                    <a:lnTo>
                      <a:pt x="9" y="213"/>
                    </a:lnTo>
                    <a:lnTo>
                      <a:pt x="0" y="178"/>
                    </a:lnTo>
                    <a:lnTo>
                      <a:pt x="0" y="118"/>
                    </a:lnTo>
                    <a:lnTo>
                      <a:pt x="0" y="104"/>
                    </a:lnTo>
                    <a:lnTo>
                      <a:pt x="87" y="55"/>
                    </a:lnTo>
                    <a:lnTo>
                      <a:pt x="123" y="38"/>
                    </a:lnTo>
                    <a:lnTo>
                      <a:pt x="150" y="34"/>
                    </a:lnTo>
                    <a:lnTo>
                      <a:pt x="150" y="38"/>
                    </a:lnTo>
                    <a:lnTo>
                      <a:pt x="213" y="73"/>
                    </a:lnTo>
                    <a:lnTo>
                      <a:pt x="285" y="50"/>
                    </a:lnTo>
                    <a:lnTo>
                      <a:pt x="341" y="14"/>
                    </a:lnTo>
                    <a:lnTo>
                      <a:pt x="384" y="3"/>
                    </a:lnTo>
                    <a:lnTo>
                      <a:pt x="443" y="0"/>
                    </a:lnTo>
                    <a:lnTo>
                      <a:pt x="463" y="22"/>
                    </a:lnTo>
                    <a:lnTo>
                      <a:pt x="474" y="22"/>
                    </a:lnTo>
                    <a:lnTo>
                      <a:pt x="483" y="46"/>
                    </a:lnTo>
                    <a:lnTo>
                      <a:pt x="512" y="64"/>
                    </a:lnTo>
                    <a:lnTo>
                      <a:pt x="549" y="66"/>
                    </a:lnTo>
                    <a:lnTo>
                      <a:pt x="578" y="86"/>
                    </a:lnTo>
                    <a:lnTo>
                      <a:pt x="580" y="125"/>
                    </a:lnTo>
                    <a:lnTo>
                      <a:pt x="576" y="165"/>
                    </a:lnTo>
                    <a:lnTo>
                      <a:pt x="582" y="204"/>
                    </a:lnTo>
                    <a:lnTo>
                      <a:pt x="613" y="226"/>
                    </a:lnTo>
                    <a:lnTo>
                      <a:pt x="654" y="226"/>
                    </a:lnTo>
                    <a:lnTo>
                      <a:pt x="673" y="251"/>
                    </a:lnTo>
                    <a:lnTo>
                      <a:pt x="680" y="289"/>
                    </a:lnTo>
                    <a:lnTo>
                      <a:pt x="701" y="323"/>
                    </a:lnTo>
                    <a:lnTo>
                      <a:pt x="701" y="353"/>
                    </a:lnTo>
                    <a:lnTo>
                      <a:pt x="662" y="414"/>
                    </a:lnTo>
                    <a:lnTo>
                      <a:pt x="637" y="415"/>
                    </a:lnTo>
                    <a:lnTo>
                      <a:pt x="601" y="442"/>
                    </a:lnTo>
                    <a:lnTo>
                      <a:pt x="578" y="490"/>
                    </a:lnTo>
                    <a:lnTo>
                      <a:pt x="594" y="537"/>
                    </a:lnTo>
                    <a:lnTo>
                      <a:pt x="594" y="594"/>
                    </a:lnTo>
                    <a:close/>
                  </a:path>
                </a:pathLst>
              </a:custGeom>
              <a:grpFill/>
              <a:ln w="0" cmpd="sng">
                <a:solidFill>
                  <a:srgbClr val="D7D7D7"/>
                </a:solidFill>
                <a:prstDash val="solid"/>
                <a:round/>
                <a:headEnd/>
                <a:tailEnd/>
              </a:ln>
            </p:spPr>
            <p:txBody>
              <a:bodyPr/>
              <a:lstStyle/>
              <a:p>
                <a:endParaRPr lang="en-US" dirty="0"/>
              </a:p>
            </p:txBody>
          </p:sp>
          <p:grpSp>
            <p:nvGrpSpPr>
              <p:cNvPr id="624" name="Group 623">
                <a:extLst>
                  <a:ext uri="{FF2B5EF4-FFF2-40B4-BE49-F238E27FC236}">
                    <a16:creationId xmlns:a16="http://schemas.microsoft.com/office/drawing/2014/main" id="{876E2B33-71B4-43AA-8BF1-C48E58D52E2E}"/>
                  </a:ext>
                </a:extLst>
              </p:cNvPr>
              <p:cNvGrpSpPr>
                <a:grpSpLocks noChangeAspect="1"/>
              </p:cNvGrpSpPr>
              <p:nvPr/>
            </p:nvGrpSpPr>
            <p:grpSpPr bwMode="gray">
              <a:xfrm>
                <a:off x="6101706" y="2966019"/>
                <a:ext cx="405619" cy="481849"/>
                <a:chOff x="2549" y="2716"/>
                <a:chExt cx="401" cy="476"/>
              </a:xfrm>
              <a:grpFill/>
            </p:grpSpPr>
            <p:sp>
              <p:nvSpPr>
                <p:cNvPr id="725" name="Freeform 133">
                  <a:extLst>
                    <a:ext uri="{FF2B5EF4-FFF2-40B4-BE49-F238E27FC236}">
                      <a16:creationId xmlns:a16="http://schemas.microsoft.com/office/drawing/2014/main" id="{BC7AE1C1-6A7F-4A7A-BE77-4B96B8446FD2}"/>
                    </a:ext>
                  </a:extLst>
                </p:cNvPr>
                <p:cNvSpPr>
                  <a:spLocks noChangeAspect="1"/>
                </p:cNvSpPr>
                <p:nvPr/>
              </p:nvSpPr>
              <p:spPr bwMode="gray">
                <a:xfrm>
                  <a:off x="2549" y="2716"/>
                  <a:ext cx="401" cy="423"/>
                </a:xfrm>
                <a:custGeom>
                  <a:avLst/>
                  <a:gdLst/>
                  <a:ahLst/>
                  <a:cxnLst>
                    <a:cxn ang="0">
                      <a:pos x="729" y="141"/>
                    </a:cxn>
                    <a:cxn ang="0">
                      <a:pos x="697" y="215"/>
                    </a:cxn>
                    <a:cxn ang="0">
                      <a:pos x="549" y="193"/>
                    </a:cxn>
                    <a:cxn ang="0">
                      <a:pos x="465" y="330"/>
                    </a:cxn>
                    <a:cxn ang="0">
                      <a:pos x="366" y="269"/>
                    </a:cxn>
                    <a:cxn ang="0">
                      <a:pos x="279" y="282"/>
                    </a:cxn>
                    <a:cxn ang="0">
                      <a:pos x="86" y="354"/>
                    </a:cxn>
                    <a:cxn ang="0">
                      <a:pos x="18" y="398"/>
                    </a:cxn>
                    <a:cxn ang="0">
                      <a:pos x="7" y="582"/>
                    </a:cxn>
                    <a:cxn ang="0">
                      <a:pos x="41" y="658"/>
                    </a:cxn>
                    <a:cxn ang="0">
                      <a:pos x="50" y="805"/>
                    </a:cxn>
                    <a:cxn ang="0">
                      <a:pos x="176" y="909"/>
                    </a:cxn>
                    <a:cxn ang="0">
                      <a:pos x="237" y="944"/>
                    </a:cxn>
                    <a:cxn ang="0">
                      <a:pos x="355" y="832"/>
                    </a:cxn>
                    <a:cxn ang="0">
                      <a:pos x="494" y="788"/>
                    </a:cxn>
                    <a:cxn ang="0">
                      <a:pos x="727" y="966"/>
                    </a:cxn>
                    <a:cxn ang="0">
                      <a:pos x="862" y="1241"/>
                    </a:cxn>
                    <a:cxn ang="0">
                      <a:pos x="967" y="1332"/>
                    </a:cxn>
                    <a:cxn ang="0">
                      <a:pos x="1157" y="1530"/>
                    </a:cxn>
                    <a:cxn ang="0">
                      <a:pos x="1415" y="1652"/>
                    </a:cxn>
                    <a:cxn ang="0">
                      <a:pos x="1569" y="1785"/>
                    </a:cxn>
                    <a:cxn ang="0">
                      <a:pos x="1659" y="1819"/>
                    </a:cxn>
                    <a:cxn ang="0">
                      <a:pos x="1700" y="1936"/>
                    </a:cxn>
                    <a:cxn ang="0">
                      <a:pos x="1800" y="1965"/>
                    </a:cxn>
                    <a:cxn ang="0">
                      <a:pos x="1860" y="2082"/>
                    </a:cxn>
                    <a:cxn ang="0">
                      <a:pos x="1894" y="2325"/>
                    </a:cxn>
                    <a:cxn ang="0">
                      <a:pos x="1837" y="2463"/>
                    </a:cxn>
                    <a:cxn ang="0">
                      <a:pos x="1851" y="2538"/>
                    </a:cxn>
                    <a:cxn ang="0">
                      <a:pos x="1948" y="2463"/>
                    </a:cxn>
                    <a:cxn ang="0">
                      <a:pos x="2018" y="2396"/>
                    </a:cxn>
                    <a:cxn ang="0">
                      <a:pos x="2099" y="2265"/>
                    </a:cxn>
                    <a:cxn ang="0">
                      <a:pos x="2120" y="2181"/>
                    </a:cxn>
                    <a:cxn ang="0">
                      <a:pos x="2047" y="2078"/>
                    </a:cxn>
                    <a:cxn ang="0">
                      <a:pos x="2058" y="1903"/>
                    </a:cxn>
                    <a:cxn ang="0">
                      <a:pos x="2255" y="1909"/>
                    </a:cxn>
                    <a:cxn ang="0">
                      <a:pos x="2378" y="2031"/>
                    </a:cxn>
                    <a:cxn ang="0">
                      <a:pos x="2372" y="1902"/>
                    </a:cxn>
                    <a:cxn ang="0">
                      <a:pos x="2134" y="1710"/>
                    </a:cxn>
                    <a:cxn ang="0">
                      <a:pos x="1903" y="1603"/>
                    </a:cxn>
                    <a:cxn ang="0">
                      <a:pos x="1899" y="1541"/>
                    </a:cxn>
                    <a:cxn ang="0">
                      <a:pos x="1867" y="1463"/>
                    </a:cxn>
                    <a:cxn ang="0">
                      <a:pos x="1739" y="1471"/>
                    </a:cxn>
                    <a:cxn ang="0">
                      <a:pos x="1633" y="1422"/>
                    </a:cxn>
                    <a:cxn ang="0">
                      <a:pos x="1511" y="1287"/>
                    </a:cxn>
                    <a:cxn ang="0">
                      <a:pos x="1425" y="1061"/>
                    </a:cxn>
                    <a:cxn ang="0">
                      <a:pos x="1351" y="980"/>
                    </a:cxn>
                    <a:cxn ang="0">
                      <a:pos x="1173" y="854"/>
                    </a:cxn>
                    <a:cxn ang="0">
                      <a:pos x="1147" y="656"/>
                    </a:cxn>
                    <a:cxn ang="0">
                      <a:pos x="1136" y="579"/>
                    </a:cxn>
                    <a:cxn ang="0">
                      <a:pos x="1188" y="465"/>
                    </a:cxn>
                    <a:cxn ang="0">
                      <a:pos x="1366" y="410"/>
                    </a:cxn>
                    <a:cxn ang="0">
                      <a:pos x="1415" y="447"/>
                    </a:cxn>
                    <a:cxn ang="0">
                      <a:pos x="1468" y="442"/>
                    </a:cxn>
                    <a:cxn ang="0">
                      <a:pos x="1441" y="385"/>
                    </a:cxn>
                    <a:cxn ang="0">
                      <a:pos x="1384" y="311"/>
                    </a:cxn>
                    <a:cxn ang="0">
                      <a:pos x="1368" y="253"/>
                    </a:cxn>
                    <a:cxn ang="0">
                      <a:pos x="1386" y="169"/>
                    </a:cxn>
                    <a:cxn ang="0">
                      <a:pos x="1170" y="110"/>
                    </a:cxn>
                    <a:cxn ang="0">
                      <a:pos x="1106" y="6"/>
                    </a:cxn>
                    <a:cxn ang="0">
                      <a:pos x="1019" y="24"/>
                    </a:cxn>
                    <a:cxn ang="0">
                      <a:pos x="801" y="79"/>
                    </a:cxn>
                  </a:cxnLst>
                  <a:rect l="0" t="0" r="r" b="b"/>
                  <a:pathLst>
                    <a:path w="2406" h="2539">
                      <a:moveTo>
                        <a:pt x="753" y="65"/>
                      </a:moveTo>
                      <a:lnTo>
                        <a:pt x="741" y="104"/>
                      </a:lnTo>
                      <a:lnTo>
                        <a:pt x="744" y="129"/>
                      </a:lnTo>
                      <a:lnTo>
                        <a:pt x="729" y="141"/>
                      </a:lnTo>
                      <a:lnTo>
                        <a:pt x="688" y="142"/>
                      </a:lnTo>
                      <a:lnTo>
                        <a:pt x="682" y="166"/>
                      </a:lnTo>
                      <a:lnTo>
                        <a:pt x="686" y="193"/>
                      </a:lnTo>
                      <a:lnTo>
                        <a:pt x="697" y="215"/>
                      </a:lnTo>
                      <a:lnTo>
                        <a:pt x="690" y="233"/>
                      </a:lnTo>
                      <a:lnTo>
                        <a:pt x="613" y="215"/>
                      </a:lnTo>
                      <a:lnTo>
                        <a:pt x="571" y="214"/>
                      </a:lnTo>
                      <a:lnTo>
                        <a:pt x="549" y="193"/>
                      </a:lnTo>
                      <a:lnTo>
                        <a:pt x="521" y="181"/>
                      </a:lnTo>
                      <a:lnTo>
                        <a:pt x="513" y="221"/>
                      </a:lnTo>
                      <a:lnTo>
                        <a:pt x="473" y="293"/>
                      </a:lnTo>
                      <a:lnTo>
                        <a:pt x="465" y="330"/>
                      </a:lnTo>
                      <a:lnTo>
                        <a:pt x="456" y="345"/>
                      </a:lnTo>
                      <a:lnTo>
                        <a:pt x="431" y="330"/>
                      </a:lnTo>
                      <a:lnTo>
                        <a:pt x="409" y="299"/>
                      </a:lnTo>
                      <a:lnTo>
                        <a:pt x="366" y="269"/>
                      </a:lnTo>
                      <a:lnTo>
                        <a:pt x="342" y="197"/>
                      </a:lnTo>
                      <a:lnTo>
                        <a:pt x="301" y="220"/>
                      </a:lnTo>
                      <a:lnTo>
                        <a:pt x="279" y="248"/>
                      </a:lnTo>
                      <a:lnTo>
                        <a:pt x="279" y="282"/>
                      </a:lnTo>
                      <a:lnTo>
                        <a:pt x="266" y="299"/>
                      </a:lnTo>
                      <a:lnTo>
                        <a:pt x="225" y="335"/>
                      </a:lnTo>
                      <a:lnTo>
                        <a:pt x="178" y="332"/>
                      </a:lnTo>
                      <a:lnTo>
                        <a:pt x="86" y="354"/>
                      </a:lnTo>
                      <a:lnTo>
                        <a:pt x="54" y="357"/>
                      </a:lnTo>
                      <a:lnTo>
                        <a:pt x="16" y="359"/>
                      </a:lnTo>
                      <a:lnTo>
                        <a:pt x="14" y="377"/>
                      </a:lnTo>
                      <a:lnTo>
                        <a:pt x="18" y="398"/>
                      </a:lnTo>
                      <a:lnTo>
                        <a:pt x="59" y="493"/>
                      </a:lnTo>
                      <a:lnTo>
                        <a:pt x="68" y="527"/>
                      </a:lnTo>
                      <a:lnTo>
                        <a:pt x="27" y="557"/>
                      </a:lnTo>
                      <a:lnTo>
                        <a:pt x="7" y="582"/>
                      </a:lnTo>
                      <a:lnTo>
                        <a:pt x="0" y="612"/>
                      </a:lnTo>
                      <a:lnTo>
                        <a:pt x="2" y="631"/>
                      </a:lnTo>
                      <a:lnTo>
                        <a:pt x="9" y="647"/>
                      </a:lnTo>
                      <a:lnTo>
                        <a:pt x="41" y="658"/>
                      </a:lnTo>
                      <a:lnTo>
                        <a:pt x="43" y="688"/>
                      </a:lnTo>
                      <a:lnTo>
                        <a:pt x="37" y="723"/>
                      </a:lnTo>
                      <a:lnTo>
                        <a:pt x="39" y="764"/>
                      </a:lnTo>
                      <a:lnTo>
                        <a:pt x="50" y="805"/>
                      </a:lnTo>
                      <a:lnTo>
                        <a:pt x="72" y="836"/>
                      </a:lnTo>
                      <a:lnTo>
                        <a:pt x="164" y="848"/>
                      </a:lnTo>
                      <a:lnTo>
                        <a:pt x="176" y="877"/>
                      </a:lnTo>
                      <a:lnTo>
                        <a:pt x="176" y="909"/>
                      </a:lnTo>
                      <a:lnTo>
                        <a:pt x="169" y="933"/>
                      </a:lnTo>
                      <a:lnTo>
                        <a:pt x="172" y="946"/>
                      </a:lnTo>
                      <a:lnTo>
                        <a:pt x="203" y="948"/>
                      </a:lnTo>
                      <a:lnTo>
                        <a:pt x="237" y="944"/>
                      </a:lnTo>
                      <a:lnTo>
                        <a:pt x="295" y="917"/>
                      </a:lnTo>
                      <a:lnTo>
                        <a:pt x="301" y="890"/>
                      </a:lnTo>
                      <a:lnTo>
                        <a:pt x="336" y="841"/>
                      </a:lnTo>
                      <a:lnTo>
                        <a:pt x="355" y="832"/>
                      </a:lnTo>
                      <a:lnTo>
                        <a:pt x="361" y="809"/>
                      </a:lnTo>
                      <a:lnTo>
                        <a:pt x="426" y="780"/>
                      </a:lnTo>
                      <a:lnTo>
                        <a:pt x="459" y="780"/>
                      </a:lnTo>
                      <a:lnTo>
                        <a:pt x="494" y="788"/>
                      </a:lnTo>
                      <a:lnTo>
                        <a:pt x="646" y="877"/>
                      </a:lnTo>
                      <a:lnTo>
                        <a:pt x="709" y="903"/>
                      </a:lnTo>
                      <a:lnTo>
                        <a:pt x="719" y="922"/>
                      </a:lnTo>
                      <a:lnTo>
                        <a:pt x="727" y="966"/>
                      </a:lnTo>
                      <a:lnTo>
                        <a:pt x="775" y="1095"/>
                      </a:lnTo>
                      <a:lnTo>
                        <a:pt x="787" y="1138"/>
                      </a:lnTo>
                      <a:lnTo>
                        <a:pt x="784" y="1165"/>
                      </a:lnTo>
                      <a:lnTo>
                        <a:pt x="862" y="1241"/>
                      </a:lnTo>
                      <a:lnTo>
                        <a:pt x="897" y="1287"/>
                      </a:lnTo>
                      <a:lnTo>
                        <a:pt x="911" y="1343"/>
                      </a:lnTo>
                      <a:lnTo>
                        <a:pt x="940" y="1332"/>
                      </a:lnTo>
                      <a:lnTo>
                        <a:pt x="967" y="1332"/>
                      </a:lnTo>
                      <a:lnTo>
                        <a:pt x="1002" y="1359"/>
                      </a:lnTo>
                      <a:lnTo>
                        <a:pt x="1053" y="1435"/>
                      </a:lnTo>
                      <a:lnTo>
                        <a:pt x="1089" y="1441"/>
                      </a:lnTo>
                      <a:lnTo>
                        <a:pt x="1157" y="1530"/>
                      </a:lnTo>
                      <a:lnTo>
                        <a:pt x="1204" y="1580"/>
                      </a:lnTo>
                      <a:lnTo>
                        <a:pt x="1296" y="1654"/>
                      </a:lnTo>
                      <a:lnTo>
                        <a:pt x="1316" y="1648"/>
                      </a:lnTo>
                      <a:lnTo>
                        <a:pt x="1415" y="1652"/>
                      </a:lnTo>
                      <a:lnTo>
                        <a:pt x="1439" y="1658"/>
                      </a:lnTo>
                      <a:lnTo>
                        <a:pt x="1493" y="1721"/>
                      </a:lnTo>
                      <a:lnTo>
                        <a:pt x="1509" y="1760"/>
                      </a:lnTo>
                      <a:lnTo>
                        <a:pt x="1569" y="1785"/>
                      </a:lnTo>
                      <a:lnTo>
                        <a:pt x="1574" y="1796"/>
                      </a:lnTo>
                      <a:lnTo>
                        <a:pt x="1569" y="1826"/>
                      </a:lnTo>
                      <a:lnTo>
                        <a:pt x="1640" y="1813"/>
                      </a:lnTo>
                      <a:lnTo>
                        <a:pt x="1659" y="1819"/>
                      </a:lnTo>
                      <a:lnTo>
                        <a:pt x="1676" y="1841"/>
                      </a:lnTo>
                      <a:lnTo>
                        <a:pt x="1690" y="1881"/>
                      </a:lnTo>
                      <a:lnTo>
                        <a:pt x="1682" y="1909"/>
                      </a:lnTo>
                      <a:lnTo>
                        <a:pt x="1700" y="1936"/>
                      </a:lnTo>
                      <a:lnTo>
                        <a:pt x="1743" y="1954"/>
                      </a:lnTo>
                      <a:lnTo>
                        <a:pt x="1763" y="1971"/>
                      </a:lnTo>
                      <a:lnTo>
                        <a:pt x="1781" y="1999"/>
                      </a:lnTo>
                      <a:lnTo>
                        <a:pt x="1800" y="1965"/>
                      </a:lnTo>
                      <a:lnTo>
                        <a:pt x="1820" y="1965"/>
                      </a:lnTo>
                      <a:lnTo>
                        <a:pt x="1845" y="2008"/>
                      </a:lnTo>
                      <a:lnTo>
                        <a:pt x="1847" y="2033"/>
                      </a:lnTo>
                      <a:lnTo>
                        <a:pt x="1860" y="2082"/>
                      </a:lnTo>
                      <a:lnTo>
                        <a:pt x="1900" y="2154"/>
                      </a:lnTo>
                      <a:lnTo>
                        <a:pt x="1917" y="2222"/>
                      </a:lnTo>
                      <a:lnTo>
                        <a:pt x="1946" y="2300"/>
                      </a:lnTo>
                      <a:lnTo>
                        <a:pt x="1894" y="2325"/>
                      </a:lnTo>
                      <a:lnTo>
                        <a:pt x="1865" y="2345"/>
                      </a:lnTo>
                      <a:lnTo>
                        <a:pt x="1878" y="2386"/>
                      </a:lnTo>
                      <a:lnTo>
                        <a:pt x="1853" y="2425"/>
                      </a:lnTo>
                      <a:lnTo>
                        <a:pt x="1837" y="2463"/>
                      </a:lnTo>
                      <a:lnTo>
                        <a:pt x="1840" y="2508"/>
                      </a:lnTo>
                      <a:lnTo>
                        <a:pt x="1849" y="2535"/>
                      </a:lnTo>
                      <a:lnTo>
                        <a:pt x="1853" y="2529"/>
                      </a:lnTo>
                      <a:lnTo>
                        <a:pt x="1851" y="2538"/>
                      </a:lnTo>
                      <a:lnTo>
                        <a:pt x="1878" y="2539"/>
                      </a:lnTo>
                      <a:lnTo>
                        <a:pt x="1908" y="2535"/>
                      </a:lnTo>
                      <a:lnTo>
                        <a:pt x="1919" y="2526"/>
                      </a:lnTo>
                      <a:lnTo>
                        <a:pt x="1948" y="2463"/>
                      </a:lnTo>
                      <a:lnTo>
                        <a:pt x="1960" y="2447"/>
                      </a:lnTo>
                      <a:lnTo>
                        <a:pt x="1984" y="2425"/>
                      </a:lnTo>
                      <a:lnTo>
                        <a:pt x="2009" y="2418"/>
                      </a:lnTo>
                      <a:lnTo>
                        <a:pt x="2018" y="2396"/>
                      </a:lnTo>
                      <a:lnTo>
                        <a:pt x="2020" y="2312"/>
                      </a:lnTo>
                      <a:lnTo>
                        <a:pt x="2031" y="2294"/>
                      </a:lnTo>
                      <a:lnTo>
                        <a:pt x="2060" y="2285"/>
                      </a:lnTo>
                      <a:lnTo>
                        <a:pt x="2099" y="2265"/>
                      </a:lnTo>
                      <a:lnTo>
                        <a:pt x="2118" y="2265"/>
                      </a:lnTo>
                      <a:lnTo>
                        <a:pt x="2124" y="2249"/>
                      </a:lnTo>
                      <a:lnTo>
                        <a:pt x="2124" y="2197"/>
                      </a:lnTo>
                      <a:lnTo>
                        <a:pt x="2120" y="2181"/>
                      </a:lnTo>
                      <a:lnTo>
                        <a:pt x="2118" y="2141"/>
                      </a:lnTo>
                      <a:lnTo>
                        <a:pt x="2102" y="2123"/>
                      </a:lnTo>
                      <a:lnTo>
                        <a:pt x="2066" y="2102"/>
                      </a:lnTo>
                      <a:lnTo>
                        <a:pt x="2047" y="2078"/>
                      </a:lnTo>
                      <a:lnTo>
                        <a:pt x="2007" y="2059"/>
                      </a:lnTo>
                      <a:lnTo>
                        <a:pt x="2009" y="2022"/>
                      </a:lnTo>
                      <a:lnTo>
                        <a:pt x="2027" y="1949"/>
                      </a:lnTo>
                      <a:lnTo>
                        <a:pt x="2058" y="1903"/>
                      </a:lnTo>
                      <a:lnTo>
                        <a:pt x="2102" y="1857"/>
                      </a:lnTo>
                      <a:lnTo>
                        <a:pt x="2142" y="1850"/>
                      </a:lnTo>
                      <a:lnTo>
                        <a:pt x="2204" y="1895"/>
                      </a:lnTo>
                      <a:lnTo>
                        <a:pt x="2255" y="1909"/>
                      </a:lnTo>
                      <a:lnTo>
                        <a:pt x="2295" y="1931"/>
                      </a:lnTo>
                      <a:lnTo>
                        <a:pt x="2309" y="1965"/>
                      </a:lnTo>
                      <a:lnTo>
                        <a:pt x="2337" y="2008"/>
                      </a:lnTo>
                      <a:lnTo>
                        <a:pt x="2378" y="2031"/>
                      </a:lnTo>
                      <a:lnTo>
                        <a:pt x="2378" y="2022"/>
                      </a:lnTo>
                      <a:lnTo>
                        <a:pt x="2406" y="1963"/>
                      </a:lnTo>
                      <a:lnTo>
                        <a:pt x="2394" y="1936"/>
                      </a:lnTo>
                      <a:lnTo>
                        <a:pt x="2372" y="1902"/>
                      </a:lnTo>
                      <a:lnTo>
                        <a:pt x="2337" y="1865"/>
                      </a:lnTo>
                      <a:lnTo>
                        <a:pt x="2295" y="1794"/>
                      </a:lnTo>
                      <a:lnTo>
                        <a:pt x="2163" y="1745"/>
                      </a:lnTo>
                      <a:lnTo>
                        <a:pt x="2134" y="1710"/>
                      </a:lnTo>
                      <a:lnTo>
                        <a:pt x="2089" y="1686"/>
                      </a:lnTo>
                      <a:lnTo>
                        <a:pt x="1955" y="1629"/>
                      </a:lnTo>
                      <a:lnTo>
                        <a:pt x="1926" y="1611"/>
                      </a:lnTo>
                      <a:lnTo>
                        <a:pt x="1903" y="1603"/>
                      </a:lnTo>
                      <a:lnTo>
                        <a:pt x="1887" y="1603"/>
                      </a:lnTo>
                      <a:lnTo>
                        <a:pt x="1876" y="1586"/>
                      </a:lnTo>
                      <a:lnTo>
                        <a:pt x="1876" y="1566"/>
                      </a:lnTo>
                      <a:lnTo>
                        <a:pt x="1899" y="1541"/>
                      </a:lnTo>
                      <a:lnTo>
                        <a:pt x="1926" y="1523"/>
                      </a:lnTo>
                      <a:lnTo>
                        <a:pt x="1930" y="1490"/>
                      </a:lnTo>
                      <a:lnTo>
                        <a:pt x="1905" y="1458"/>
                      </a:lnTo>
                      <a:lnTo>
                        <a:pt x="1867" y="1463"/>
                      </a:lnTo>
                      <a:lnTo>
                        <a:pt x="1851" y="1471"/>
                      </a:lnTo>
                      <a:lnTo>
                        <a:pt x="1880" y="1463"/>
                      </a:lnTo>
                      <a:lnTo>
                        <a:pt x="1853" y="1471"/>
                      </a:lnTo>
                      <a:lnTo>
                        <a:pt x="1739" y="1471"/>
                      </a:lnTo>
                      <a:lnTo>
                        <a:pt x="1737" y="1501"/>
                      </a:lnTo>
                      <a:lnTo>
                        <a:pt x="1690" y="1452"/>
                      </a:lnTo>
                      <a:lnTo>
                        <a:pt x="1651" y="1425"/>
                      </a:lnTo>
                      <a:lnTo>
                        <a:pt x="1633" y="1422"/>
                      </a:lnTo>
                      <a:lnTo>
                        <a:pt x="1624" y="1392"/>
                      </a:lnTo>
                      <a:lnTo>
                        <a:pt x="1608" y="1392"/>
                      </a:lnTo>
                      <a:lnTo>
                        <a:pt x="1531" y="1317"/>
                      </a:lnTo>
                      <a:lnTo>
                        <a:pt x="1511" y="1287"/>
                      </a:lnTo>
                      <a:lnTo>
                        <a:pt x="1484" y="1235"/>
                      </a:lnTo>
                      <a:lnTo>
                        <a:pt x="1462" y="1167"/>
                      </a:lnTo>
                      <a:lnTo>
                        <a:pt x="1448" y="1149"/>
                      </a:lnTo>
                      <a:lnTo>
                        <a:pt x="1425" y="1061"/>
                      </a:lnTo>
                      <a:lnTo>
                        <a:pt x="1396" y="1005"/>
                      </a:lnTo>
                      <a:lnTo>
                        <a:pt x="1380" y="994"/>
                      </a:lnTo>
                      <a:lnTo>
                        <a:pt x="1357" y="994"/>
                      </a:lnTo>
                      <a:lnTo>
                        <a:pt x="1351" y="980"/>
                      </a:lnTo>
                      <a:lnTo>
                        <a:pt x="1298" y="944"/>
                      </a:lnTo>
                      <a:lnTo>
                        <a:pt x="1274" y="919"/>
                      </a:lnTo>
                      <a:lnTo>
                        <a:pt x="1196" y="881"/>
                      </a:lnTo>
                      <a:lnTo>
                        <a:pt x="1173" y="854"/>
                      </a:lnTo>
                      <a:lnTo>
                        <a:pt x="1153" y="821"/>
                      </a:lnTo>
                      <a:lnTo>
                        <a:pt x="1141" y="786"/>
                      </a:lnTo>
                      <a:lnTo>
                        <a:pt x="1141" y="718"/>
                      </a:lnTo>
                      <a:lnTo>
                        <a:pt x="1147" y="656"/>
                      </a:lnTo>
                      <a:lnTo>
                        <a:pt x="1170" y="637"/>
                      </a:lnTo>
                      <a:lnTo>
                        <a:pt x="1175" y="612"/>
                      </a:lnTo>
                      <a:lnTo>
                        <a:pt x="1163" y="588"/>
                      </a:lnTo>
                      <a:lnTo>
                        <a:pt x="1136" y="579"/>
                      </a:lnTo>
                      <a:lnTo>
                        <a:pt x="1128" y="523"/>
                      </a:lnTo>
                      <a:lnTo>
                        <a:pt x="1134" y="496"/>
                      </a:lnTo>
                      <a:lnTo>
                        <a:pt x="1175" y="465"/>
                      </a:lnTo>
                      <a:lnTo>
                        <a:pt x="1188" y="465"/>
                      </a:lnTo>
                      <a:lnTo>
                        <a:pt x="1192" y="471"/>
                      </a:lnTo>
                      <a:lnTo>
                        <a:pt x="1211" y="467"/>
                      </a:lnTo>
                      <a:lnTo>
                        <a:pt x="1333" y="402"/>
                      </a:lnTo>
                      <a:lnTo>
                        <a:pt x="1366" y="410"/>
                      </a:lnTo>
                      <a:lnTo>
                        <a:pt x="1400" y="392"/>
                      </a:lnTo>
                      <a:lnTo>
                        <a:pt x="1427" y="398"/>
                      </a:lnTo>
                      <a:lnTo>
                        <a:pt x="1429" y="420"/>
                      </a:lnTo>
                      <a:lnTo>
                        <a:pt x="1415" y="447"/>
                      </a:lnTo>
                      <a:lnTo>
                        <a:pt x="1415" y="453"/>
                      </a:lnTo>
                      <a:lnTo>
                        <a:pt x="1434" y="457"/>
                      </a:lnTo>
                      <a:lnTo>
                        <a:pt x="1454" y="453"/>
                      </a:lnTo>
                      <a:lnTo>
                        <a:pt x="1468" y="442"/>
                      </a:lnTo>
                      <a:lnTo>
                        <a:pt x="1472" y="426"/>
                      </a:lnTo>
                      <a:lnTo>
                        <a:pt x="1463" y="410"/>
                      </a:lnTo>
                      <a:lnTo>
                        <a:pt x="1449" y="404"/>
                      </a:lnTo>
                      <a:lnTo>
                        <a:pt x="1441" y="385"/>
                      </a:lnTo>
                      <a:lnTo>
                        <a:pt x="1411" y="372"/>
                      </a:lnTo>
                      <a:lnTo>
                        <a:pt x="1402" y="363"/>
                      </a:lnTo>
                      <a:lnTo>
                        <a:pt x="1402" y="335"/>
                      </a:lnTo>
                      <a:lnTo>
                        <a:pt x="1384" y="311"/>
                      </a:lnTo>
                      <a:lnTo>
                        <a:pt x="1388" y="280"/>
                      </a:lnTo>
                      <a:lnTo>
                        <a:pt x="1398" y="255"/>
                      </a:lnTo>
                      <a:lnTo>
                        <a:pt x="1378" y="259"/>
                      </a:lnTo>
                      <a:lnTo>
                        <a:pt x="1368" y="253"/>
                      </a:lnTo>
                      <a:lnTo>
                        <a:pt x="1368" y="235"/>
                      </a:lnTo>
                      <a:lnTo>
                        <a:pt x="1380" y="208"/>
                      </a:lnTo>
                      <a:lnTo>
                        <a:pt x="1419" y="171"/>
                      </a:lnTo>
                      <a:lnTo>
                        <a:pt x="1386" y="169"/>
                      </a:lnTo>
                      <a:lnTo>
                        <a:pt x="1337" y="152"/>
                      </a:lnTo>
                      <a:lnTo>
                        <a:pt x="1222" y="138"/>
                      </a:lnTo>
                      <a:lnTo>
                        <a:pt x="1186" y="113"/>
                      </a:lnTo>
                      <a:lnTo>
                        <a:pt x="1170" y="110"/>
                      </a:lnTo>
                      <a:lnTo>
                        <a:pt x="1125" y="81"/>
                      </a:lnTo>
                      <a:lnTo>
                        <a:pt x="1112" y="54"/>
                      </a:lnTo>
                      <a:lnTo>
                        <a:pt x="1106" y="24"/>
                      </a:lnTo>
                      <a:lnTo>
                        <a:pt x="1106" y="6"/>
                      </a:lnTo>
                      <a:lnTo>
                        <a:pt x="1096" y="0"/>
                      </a:lnTo>
                      <a:lnTo>
                        <a:pt x="1073" y="3"/>
                      </a:lnTo>
                      <a:lnTo>
                        <a:pt x="1055" y="16"/>
                      </a:lnTo>
                      <a:lnTo>
                        <a:pt x="1019" y="24"/>
                      </a:lnTo>
                      <a:lnTo>
                        <a:pt x="947" y="28"/>
                      </a:lnTo>
                      <a:lnTo>
                        <a:pt x="877" y="58"/>
                      </a:lnTo>
                      <a:lnTo>
                        <a:pt x="817" y="76"/>
                      </a:lnTo>
                      <a:lnTo>
                        <a:pt x="801" y="79"/>
                      </a:lnTo>
                      <a:lnTo>
                        <a:pt x="753" y="65"/>
                      </a:lnTo>
                      <a:close/>
                    </a:path>
                  </a:pathLst>
                </a:custGeom>
                <a:grpFill/>
                <a:ln w="0" cmpd="sng">
                  <a:solidFill>
                    <a:srgbClr val="D7D7D7"/>
                  </a:solidFill>
                  <a:prstDash val="solid"/>
                  <a:round/>
                  <a:headEnd/>
                  <a:tailEnd/>
                </a:ln>
              </p:spPr>
              <p:txBody>
                <a:bodyPr/>
                <a:lstStyle/>
                <a:p>
                  <a:endParaRPr lang="en-US" dirty="0"/>
                </a:p>
              </p:txBody>
            </p:sp>
            <p:sp>
              <p:nvSpPr>
                <p:cNvPr id="726" name="Freeform 134">
                  <a:extLst>
                    <a:ext uri="{FF2B5EF4-FFF2-40B4-BE49-F238E27FC236}">
                      <a16:creationId xmlns:a16="http://schemas.microsoft.com/office/drawing/2014/main" id="{1EDA7F59-D555-4A2E-91DD-CC6D733A96E4}"/>
                    </a:ext>
                  </a:extLst>
                </p:cNvPr>
                <p:cNvSpPr>
                  <a:spLocks noChangeAspect="1"/>
                </p:cNvSpPr>
                <p:nvPr/>
              </p:nvSpPr>
              <p:spPr bwMode="gray">
                <a:xfrm>
                  <a:off x="2746" y="3123"/>
                  <a:ext cx="107" cy="69"/>
                </a:xfrm>
                <a:custGeom>
                  <a:avLst/>
                  <a:gdLst/>
                  <a:ahLst/>
                  <a:cxnLst>
                    <a:cxn ang="0">
                      <a:pos x="640" y="0"/>
                    </a:cxn>
                    <a:cxn ang="0">
                      <a:pos x="626" y="4"/>
                    </a:cxn>
                    <a:cxn ang="0">
                      <a:pos x="628" y="7"/>
                    </a:cxn>
                    <a:cxn ang="0">
                      <a:pos x="624" y="47"/>
                    </a:cxn>
                    <a:cxn ang="0">
                      <a:pos x="572" y="128"/>
                    </a:cxn>
                    <a:cxn ang="0">
                      <a:pos x="534" y="225"/>
                    </a:cxn>
                    <a:cxn ang="0">
                      <a:pos x="532" y="246"/>
                    </a:cxn>
                    <a:cxn ang="0">
                      <a:pos x="548" y="261"/>
                    </a:cxn>
                    <a:cxn ang="0">
                      <a:pos x="550" y="278"/>
                    </a:cxn>
                    <a:cxn ang="0">
                      <a:pos x="567" y="324"/>
                    </a:cxn>
                    <a:cxn ang="0">
                      <a:pos x="545" y="385"/>
                    </a:cxn>
                    <a:cxn ang="0">
                      <a:pos x="541" y="412"/>
                    </a:cxn>
                    <a:cxn ang="0">
                      <a:pos x="485" y="412"/>
                    </a:cxn>
                    <a:cxn ang="0">
                      <a:pos x="442" y="401"/>
                    </a:cxn>
                    <a:cxn ang="0">
                      <a:pos x="401" y="368"/>
                    </a:cxn>
                    <a:cxn ang="0">
                      <a:pos x="370" y="328"/>
                    </a:cxn>
                    <a:cxn ang="0">
                      <a:pos x="317" y="311"/>
                    </a:cxn>
                    <a:cxn ang="0">
                      <a:pos x="284" y="307"/>
                    </a:cxn>
                    <a:cxn ang="0">
                      <a:pos x="253" y="293"/>
                    </a:cxn>
                    <a:cxn ang="0">
                      <a:pos x="227" y="266"/>
                    </a:cxn>
                    <a:cxn ang="0">
                      <a:pos x="184" y="246"/>
                    </a:cxn>
                    <a:cxn ang="0">
                      <a:pos x="139" y="211"/>
                    </a:cxn>
                    <a:cxn ang="0">
                      <a:pos x="94" y="191"/>
                    </a:cxn>
                    <a:cxn ang="0">
                      <a:pos x="30" y="178"/>
                    </a:cxn>
                    <a:cxn ang="0">
                      <a:pos x="10" y="150"/>
                    </a:cxn>
                    <a:cxn ang="0">
                      <a:pos x="0" y="98"/>
                    </a:cxn>
                    <a:cxn ang="0">
                      <a:pos x="6" y="67"/>
                    </a:cxn>
                    <a:cxn ang="0">
                      <a:pos x="14" y="53"/>
                    </a:cxn>
                    <a:cxn ang="0">
                      <a:pos x="22" y="38"/>
                    </a:cxn>
                    <a:cxn ang="0">
                      <a:pos x="38" y="31"/>
                    </a:cxn>
                    <a:cxn ang="0">
                      <a:pos x="71" y="56"/>
                    </a:cxn>
                    <a:cxn ang="0">
                      <a:pos x="94" y="53"/>
                    </a:cxn>
                    <a:cxn ang="0">
                      <a:pos x="155" y="19"/>
                    </a:cxn>
                    <a:cxn ang="0">
                      <a:pos x="231" y="56"/>
                    </a:cxn>
                    <a:cxn ang="0">
                      <a:pos x="247" y="82"/>
                    </a:cxn>
                    <a:cxn ang="0">
                      <a:pos x="274" y="80"/>
                    </a:cxn>
                    <a:cxn ang="0">
                      <a:pos x="299" y="72"/>
                    </a:cxn>
                    <a:cxn ang="0">
                      <a:pos x="415" y="60"/>
                    </a:cxn>
                    <a:cxn ang="0">
                      <a:pos x="444" y="52"/>
                    </a:cxn>
                    <a:cxn ang="0">
                      <a:pos x="477" y="33"/>
                    </a:cxn>
                    <a:cxn ang="0">
                      <a:pos x="545" y="33"/>
                    </a:cxn>
                    <a:cxn ang="0">
                      <a:pos x="567" y="13"/>
                    </a:cxn>
                    <a:cxn ang="0">
                      <a:pos x="610" y="11"/>
                    </a:cxn>
                    <a:cxn ang="0">
                      <a:pos x="640" y="0"/>
                    </a:cxn>
                  </a:cxnLst>
                  <a:rect l="0" t="0" r="r" b="b"/>
                  <a:pathLst>
                    <a:path w="640" h="412">
                      <a:moveTo>
                        <a:pt x="640" y="0"/>
                      </a:moveTo>
                      <a:lnTo>
                        <a:pt x="626" y="4"/>
                      </a:lnTo>
                      <a:lnTo>
                        <a:pt x="628" y="7"/>
                      </a:lnTo>
                      <a:lnTo>
                        <a:pt x="624" y="47"/>
                      </a:lnTo>
                      <a:lnTo>
                        <a:pt x="572" y="128"/>
                      </a:lnTo>
                      <a:lnTo>
                        <a:pt x="534" y="225"/>
                      </a:lnTo>
                      <a:lnTo>
                        <a:pt x="532" y="246"/>
                      </a:lnTo>
                      <a:lnTo>
                        <a:pt x="548" y="261"/>
                      </a:lnTo>
                      <a:lnTo>
                        <a:pt x="550" y="278"/>
                      </a:lnTo>
                      <a:lnTo>
                        <a:pt x="567" y="324"/>
                      </a:lnTo>
                      <a:lnTo>
                        <a:pt x="545" y="385"/>
                      </a:lnTo>
                      <a:lnTo>
                        <a:pt x="541" y="412"/>
                      </a:lnTo>
                      <a:lnTo>
                        <a:pt x="485" y="412"/>
                      </a:lnTo>
                      <a:lnTo>
                        <a:pt x="442" y="401"/>
                      </a:lnTo>
                      <a:lnTo>
                        <a:pt x="401" y="368"/>
                      </a:lnTo>
                      <a:lnTo>
                        <a:pt x="370" y="328"/>
                      </a:lnTo>
                      <a:lnTo>
                        <a:pt x="317" y="311"/>
                      </a:lnTo>
                      <a:lnTo>
                        <a:pt x="284" y="307"/>
                      </a:lnTo>
                      <a:lnTo>
                        <a:pt x="253" y="293"/>
                      </a:lnTo>
                      <a:lnTo>
                        <a:pt x="227" y="266"/>
                      </a:lnTo>
                      <a:lnTo>
                        <a:pt x="184" y="246"/>
                      </a:lnTo>
                      <a:lnTo>
                        <a:pt x="139" y="211"/>
                      </a:lnTo>
                      <a:lnTo>
                        <a:pt x="94" y="191"/>
                      </a:lnTo>
                      <a:lnTo>
                        <a:pt x="30" y="178"/>
                      </a:lnTo>
                      <a:lnTo>
                        <a:pt x="10" y="150"/>
                      </a:lnTo>
                      <a:lnTo>
                        <a:pt x="0" y="98"/>
                      </a:lnTo>
                      <a:lnTo>
                        <a:pt x="6" y="67"/>
                      </a:lnTo>
                      <a:lnTo>
                        <a:pt x="14" y="53"/>
                      </a:lnTo>
                      <a:lnTo>
                        <a:pt x="22" y="38"/>
                      </a:lnTo>
                      <a:lnTo>
                        <a:pt x="38" y="31"/>
                      </a:lnTo>
                      <a:lnTo>
                        <a:pt x="71" y="56"/>
                      </a:lnTo>
                      <a:lnTo>
                        <a:pt x="94" y="53"/>
                      </a:lnTo>
                      <a:lnTo>
                        <a:pt x="155" y="19"/>
                      </a:lnTo>
                      <a:lnTo>
                        <a:pt x="231" y="56"/>
                      </a:lnTo>
                      <a:lnTo>
                        <a:pt x="247" y="82"/>
                      </a:lnTo>
                      <a:lnTo>
                        <a:pt x="274" y="80"/>
                      </a:lnTo>
                      <a:lnTo>
                        <a:pt x="299" y="72"/>
                      </a:lnTo>
                      <a:lnTo>
                        <a:pt x="415" y="60"/>
                      </a:lnTo>
                      <a:lnTo>
                        <a:pt x="444" y="52"/>
                      </a:lnTo>
                      <a:lnTo>
                        <a:pt x="477" y="33"/>
                      </a:lnTo>
                      <a:lnTo>
                        <a:pt x="545" y="33"/>
                      </a:lnTo>
                      <a:lnTo>
                        <a:pt x="567" y="13"/>
                      </a:lnTo>
                      <a:lnTo>
                        <a:pt x="610" y="11"/>
                      </a:lnTo>
                      <a:lnTo>
                        <a:pt x="640" y="0"/>
                      </a:lnTo>
                      <a:close/>
                    </a:path>
                  </a:pathLst>
                </a:custGeom>
                <a:grpFill/>
                <a:ln w="0" cmpd="sng">
                  <a:solidFill>
                    <a:srgbClr val="D7D7D7"/>
                  </a:solidFill>
                  <a:prstDash val="solid"/>
                  <a:round/>
                  <a:headEnd/>
                  <a:tailEnd/>
                </a:ln>
              </p:spPr>
              <p:txBody>
                <a:bodyPr/>
                <a:lstStyle/>
                <a:p>
                  <a:endParaRPr lang="en-US" dirty="0"/>
                </a:p>
              </p:txBody>
            </p:sp>
            <p:sp>
              <p:nvSpPr>
                <p:cNvPr id="727" name="Freeform 135">
                  <a:extLst>
                    <a:ext uri="{FF2B5EF4-FFF2-40B4-BE49-F238E27FC236}">
                      <a16:creationId xmlns:a16="http://schemas.microsoft.com/office/drawing/2014/main" id="{DBEFDDE3-283C-4ED0-AD25-67C5886F6B12}"/>
                    </a:ext>
                  </a:extLst>
                </p:cNvPr>
                <p:cNvSpPr>
                  <a:spLocks noChangeAspect="1"/>
                </p:cNvSpPr>
                <p:nvPr/>
              </p:nvSpPr>
              <p:spPr bwMode="gray">
                <a:xfrm>
                  <a:off x="2600" y="2990"/>
                  <a:ext cx="52" cy="108"/>
                </a:xfrm>
                <a:custGeom>
                  <a:avLst/>
                  <a:gdLst/>
                  <a:ahLst/>
                  <a:cxnLst>
                    <a:cxn ang="0">
                      <a:pos x="189" y="0"/>
                    </a:cxn>
                    <a:cxn ang="0">
                      <a:pos x="232" y="16"/>
                    </a:cxn>
                    <a:cxn ang="0">
                      <a:pos x="239" y="28"/>
                    </a:cxn>
                    <a:cxn ang="0">
                      <a:pos x="259" y="44"/>
                    </a:cxn>
                    <a:cxn ang="0">
                      <a:pos x="277" y="84"/>
                    </a:cxn>
                    <a:cxn ang="0">
                      <a:pos x="300" y="161"/>
                    </a:cxn>
                    <a:cxn ang="0">
                      <a:pos x="306" y="230"/>
                    </a:cxn>
                    <a:cxn ang="0">
                      <a:pos x="298" y="293"/>
                    </a:cxn>
                    <a:cxn ang="0">
                      <a:pos x="300" y="410"/>
                    </a:cxn>
                    <a:cxn ang="0">
                      <a:pos x="296" y="512"/>
                    </a:cxn>
                    <a:cxn ang="0">
                      <a:pos x="284" y="536"/>
                    </a:cxn>
                    <a:cxn ang="0">
                      <a:pos x="282" y="555"/>
                    </a:cxn>
                    <a:cxn ang="0">
                      <a:pos x="261" y="574"/>
                    </a:cxn>
                    <a:cxn ang="0">
                      <a:pos x="212" y="559"/>
                    </a:cxn>
                    <a:cxn ang="0">
                      <a:pos x="192" y="577"/>
                    </a:cxn>
                    <a:cxn ang="0">
                      <a:pos x="176" y="612"/>
                    </a:cxn>
                    <a:cxn ang="0">
                      <a:pos x="152" y="633"/>
                    </a:cxn>
                    <a:cxn ang="0">
                      <a:pos x="116" y="645"/>
                    </a:cxn>
                    <a:cxn ang="0">
                      <a:pos x="97" y="627"/>
                    </a:cxn>
                    <a:cxn ang="0">
                      <a:pos x="56" y="568"/>
                    </a:cxn>
                    <a:cxn ang="0">
                      <a:pos x="49" y="536"/>
                    </a:cxn>
                    <a:cxn ang="0">
                      <a:pos x="51" y="514"/>
                    </a:cxn>
                    <a:cxn ang="0">
                      <a:pos x="41" y="485"/>
                    </a:cxn>
                    <a:cxn ang="0">
                      <a:pos x="51" y="408"/>
                    </a:cxn>
                    <a:cxn ang="0">
                      <a:pos x="65" y="395"/>
                    </a:cxn>
                    <a:cxn ang="0">
                      <a:pos x="68" y="373"/>
                    </a:cxn>
                    <a:cxn ang="0">
                      <a:pos x="58" y="360"/>
                    </a:cxn>
                    <a:cxn ang="0">
                      <a:pos x="51" y="326"/>
                    </a:cxn>
                    <a:cxn ang="0">
                      <a:pos x="56" y="298"/>
                    </a:cxn>
                    <a:cxn ang="0">
                      <a:pos x="54" y="259"/>
                    </a:cxn>
                    <a:cxn ang="0">
                      <a:pos x="47" y="230"/>
                    </a:cxn>
                    <a:cxn ang="0">
                      <a:pos x="35" y="201"/>
                    </a:cxn>
                    <a:cxn ang="0">
                      <a:pos x="29" y="197"/>
                    </a:cxn>
                    <a:cxn ang="0">
                      <a:pos x="11" y="197"/>
                    </a:cxn>
                    <a:cxn ang="0">
                      <a:pos x="0" y="175"/>
                    </a:cxn>
                    <a:cxn ang="0">
                      <a:pos x="0" y="95"/>
                    </a:cxn>
                    <a:cxn ang="0">
                      <a:pos x="2" y="90"/>
                    </a:cxn>
                    <a:cxn ang="0">
                      <a:pos x="35" y="122"/>
                    </a:cxn>
                    <a:cxn ang="0">
                      <a:pos x="72" y="115"/>
                    </a:cxn>
                    <a:cxn ang="0">
                      <a:pos x="146" y="44"/>
                    </a:cxn>
                    <a:cxn ang="0">
                      <a:pos x="169" y="35"/>
                    </a:cxn>
                    <a:cxn ang="0">
                      <a:pos x="189" y="0"/>
                    </a:cxn>
                  </a:cxnLst>
                  <a:rect l="0" t="0" r="r" b="b"/>
                  <a:pathLst>
                    <a:path w="306" h="645">
                      <a:moveTo>
                        <a:pt x="189" y="0"/>
                      </a:moveTo>
                      <a:lnTo>
                        <a:pt x="232" y="16"/>
                      </a:lnTo>
                      <a:lnTo>
                        <a:pt x="239" y="28"/>
                      </a:lnTo>
                      <a:lnTo>
                        <a:pt x="259" y="44"/>
                      </a:lnTo>
                      <a:lnTo>
                        <a:pt x="277" y="84"/>
                      </a:lnTo>
                      <a:lnTo>
                        <a:pt x="300" y="161"/>
                      </a:lnTo>
                      <a:lnTo>
                        <a:pt x="306" y="230"/>
                      </a:lnTo>
                      <a:lnTo>
                        <a:pt x="298" y="293"/>
                      </a:lnTo>
                      <a:lnTo>
                        <a:pt x="300" y="410"/>
                      </a:lnTo>
                      <a:lnTo>
                        <a:pt x="296" y="512"/>
                      </a:lnTo>
                      <a:lnTo>
                        <a:pt x="284" y="536"/>
                      </a:lnTo>
                      <a:lnTo>
                        <a:pt x="282" y="555"/>
                      </a:lnTo>
                      <a:lnTo>
                        <a:pt x="261" y="574"/>
                      </a:lnTo>
                      <a:lnTo>
                        <a:pt x="212" y="559"/>
                      </a:lnTo>
                      <a:lnTo>
                        <a:pt x="192" y="577"/>
                      </a:lnTo>
                      <a:lnTo>
                        <a:pt x="176" y="612"/>
                      </a:lnTo>
                      <a:lnTo>
                        <a:pt x="152" y="633"/>
                      </a:lnTo>
                      <a:lnTo>
                        <a:pt x="116" y="645"/>
                      </a:lnTo>
                      <a:lnTo>
                        <a:pt x="97" y="627"/>
                      </a:lnTo>
                      <a:lnTo>
                        <a:pt x="56" y="568"/>
                      </a:lnTo>
                      <a:lnTo>
                        <a:pt x="49" y="536"/>
                      </a:lnTo>
                      <a:lnTo>
                        <a:pt x="51" y="514"/>
                      </a:lnTo>
                      <a:lnTo>
                        <a:pt x="41" y="485"/>
                      </a:lnTo>
                      <a:lnTo>
                        <a:pt x="51" y="408"/>
                      </a:lnTo>
                      <a:lnTo>
                        <a:pt x="65" y="395"/>
                      </a:lnTo>
                      <a:lnTo>
                        <a:pt x="68" y="373"/>
                      </a:lnTo>
                      <a:lnTo>
                        <a:pt x="58" y="360"/>
                      </a:lnTo>
                      <a:lnTo>
                        <a:pt x="51" y="326"/>
                      </a:lnTo>
                      <a:lnTo>
                        <a:pt x="56" y="298"/>
                      </a:lnTo>
                      <a:lnTo>
                        <a:pt x="54" y="259"/>
                      </a:lnTo>
                      <a:lnTo>
                        <a:pt x="47" y="230"/>
                      </a:lnTo>
                      <a:lnTo>
                        <a:pt x="35" y="201"/>
                      </a:lnTo>
                      <a:lnTo>
                        <a:pt x="29" y="197"/>
                      </a:lnTo>
                      <a:lnTo>
                        <a:pt x="11" y="197"/>
                      </a:lnTo>
                      <a:lnTo>
                        <a:pt x="0" y="175"/>
                      </a:lnTo>
                      <a:lnTo>
                        <a:pt x="0" y="95"/>
                      </a:lnTo>
                      <a:lnTo>
                        <a:pt x="2" y="90"/>
                      </a:lnTo>
                      <a:lnTo>
                        <a:pt x="35" y="122"/>
                      </a:lnTo>
                      <a:lnTo>
                        <a:pt x="72" y="115"/>
                      </a:lnTo>
                      <a:lnTo>
                        <a:pt x="146" y="44"/>
                      </a:lnTo>
                      <a:lnTo>
                        <a:pt x="169" y="35"/>
                      </a:lnTo>
                      <a:lnTo>
                        <a:pt x="189" y="0"/>
                      </a:lnTo>
                      <a:close/>
                    </a:path>
                  </a:pathLst>
                </a:custGeom>
                <a:grpFill/>
                <a:ln w="0" cmpd="sng">
                  <a:solidFill>
                    <a:srgbClr val="D7D7D7"/>
                  </a:solidFill>
                  <a:prstDash val="solid"/>
                  <a:round/>
                  <a:headEnd/>
                  <a:tailEnd/>
                </a:ln>
              </p:spPr>
              <p:txBody>
                <a:bodyPr/>
                <a:lstStyle/>
                <a:p>
                  <a:endParaRPr lang="en-US" dirty="0"/>
                </a:p>
              </p:txBody>
            </p:sp>
          </p:grpSp>
          <p:grpSp>
            <p:nvGrpSpPr>
              <p:cNvPr id="625" name="Group 624">
                <a:extLst>
                  <a:ext uri="{FF2B5EF4-FFF2-40B4-BE49-F238E27FC236}">
                    <a16:creationId xmlns:a16="http://schemas.microsoft.com/office/drawing/2014/main" id="{D38245F7-B8F8-4F28-99CD-D0B109232BDA}"/>
                  </a:ext>
                </a:extLst>
              </p:cNvPr>
              <p:cNvGrpSpPr>
                <a:grpSpLocks noChangeAspect="1"/>
              </p:cNvGrpSpPr>
              <p:nvPr/>
            </p:nvGrpSpPr>
            <p:grpSpPr bwMode="gray">
              <a:xfrm>
                <a:off x="5711260" y="2755463"/>
                <a:ext cx="488564" cy="484886"/>
                <a:chOff x="2163" y="2508"/>
                <a:chExt cx="483" cy="479"/>
              </a:xfrm>
              <a:grpFill/>
            </p:grpSpPr>
            <p:sp>
              <p:nvSpPr>
                <p:cNvPr id="723" name="Freeform 137">
                  <a:extLst>
                    <a:ext uri="{FF2B5EF4-FFF2-40B4-BE49-F238E27FC236}">
                      <a16:creationId xmlns:a16="http://schemas.microsoft.com/office/drawing/2014/main" id="{949CF564-5957-4BB1-BA85-363B80D8E39F}"/>
                    </a:ext>
                  </a:extLst>
                </p:cNvPr>
                <p:cNvSpPr>
                  <a:spLocks noChangeAspect="1"/>
                </p:cNvSpPr>
                <p:nvPr/>
              </p:nvSpPr>
              <p:spPr bwMode="gray">
                <a:xfrm>
                  <a:off x="2614" y="2911"/>
                  <a:ext cx="32" cy="76"/>
                </a:xfrm>
                <a:custGeom>
                  <a:avLst/>
                  <a:gdLst/>
                  <a:ahLst/>
                  <a:cxnLst>
                    <a:cxn ang="0">
                      <a:pos x="149" y="0"/>
                    </a:cxn>
                    <a:cxn ang="0">
                      <a:pos x="167" y="10"/>
                    </a:cxn>
                    <a:cxn ang="0">
                      <a:pos x="172" y="121"/>
                    </a:cxn>
                    <a:cxn ang="0">
                      <a:pos x="192" y="221"/>
                    </a:cxn>
                    <a:cxn ang="0">
                      <a:pos x="186" y="262"/>
                    </a:cxn>
                    <a:cxn ang="0">
                      <a:pos x="172" y="297"/>
                    </a:cxn>
                    <a:cxn ang="0">
                      <a:pos x="166" y="334"/>
                    </a:cxn>
                    <a:cxn ang="0">
                      <a:pos x="149" y="387"/>
                    </a:cxn>
                    <a:cxn ang="0">
                      <a:pos x="125" y="432"/>
                    </a:cxn>
                    <a:cxn ang="0">
                      <a:pos x="123" y="454"/>
                    </a:cxn>
                    <a:cxn ang="0">
                      <a:pos x="104" y="426"/>
                    </a:cxn>
                    <a:cxn ang="0">
                      <a:pos x="83" y="420"/>
                    </a:cxn>
                    <a:cxn ang="0">
                      <a:pos x="59" y="407"/>
                    </a:cxn>
                    <a:cxn ang="0">
                      <a:pos x="48" y="387"/>
                    </a:cxn>
                    <a:cxn ang="0">
                      <a:pos x="50" y="355"/>
                    </a:cxn>
                    <a:cxn ang="0">
                      <a:pos x="26" y="346"/>
                    </a:cxn>
                    <a:cxn ang="0">
                      <a:pos x="19" y="324"/>
                    </a:cxn>
                    <a:cxn ang="0">
                      <a:pos x="14" y="244"/>
                    </a:cxn>
                    <a:cxn ang="0">
                      <a:pos x="0" y="225"/>
                    </a:cxn>
                    <a:cxn ang="0">
                      <a:pos x="0" y="165"/>
                    </a:cxn>
                    <a:cxn ang="0">
                      <a:pos x="19" y="117"/>
                    </a:cxn>
                    <a:cxn ang="0">
                      <a:pos x="34" y="121"/>
                    </a:cxn>
                    <a:cxn ang="0">
                      <a:pos x="59" y="110"/>
                    </a:cxn>
                    <a:cxn ang="0">
                      <a:pos x="100" y="80"/>
                    </a:cxn>
                    <a:cxn ang="0">
                      <a:pos x="133" y="71"/>
                    </a:cxn>
                    <a:cxn ang="0">
                      <a:pos x="143" y="53"/>
                    </a:cxn>
                    <a:cxn ang="0">
                      <a:pos x="149" y="0"/>
                    </a:cxn>
                  </a:cxnLst>
                  <a:rect l="0" t="0" r="r" b="b"/>
                  <a:pathLst>
                    <a:path w="192" h="454">
                      <a:moveTo>
                        <a:pt x="149" y="0"/>
                      </a:moveTo>
                      <a:lnTo>
                        <a:pt x="167" y="10"/>
                      </a:lnTo>
                      <a:lnTo>
                        <a:pt x="172" y="121"/>
                      </a:lnTo>
                      <a:lnTo>
                        <a:pt x="192" y="221"/>
                      </a:lnTo>
                      <a:lnTo>
                        <a:pt x="186" y="262"/>
                      </a:lnTo>
                      <a:lnTo>
                        <a:pt x="172" y="297"/>
                      </a:lnTo>
                      <a:lnTo>
                        <a:pt x="166" y="334"/>
                      </a:lnTo>
                      <a:lnTo>
                        <a:pt x="149" y="387"/>
                      </a:lnTo>
                      <a:lnTo>
                        <a:pt x="125" y="432"/>
                      </a:lnTo>
                      <a:lnTo>
                        <a:pt x="123" y="454"/>
                      </a:lnTo>
                      <a:lnTo>
                        <a:pt x="104" y="426"/>
                      </a:lnTo>
                      <a:lnTo>
                        <a:pt x="83" y="420"/>
                      </a:lnTo>
                      <a:lnTo>
                        <a:pt x="59" y="407"/>
                      </a:lnTo>
                      <a:lnTo>
                        <a:pt x="48" y="387"/>
                      </a:lnTo>
                      <a:lnTo>
                        <a:pt x="50" y="355"/>
                      </a:lnTo>
                      <a:lnTo>
                        <a:pt x="26" y="346"/>
                      </a:lnTo>
                      <a:lnTo>
                        <a:pt x="19" y="324"/>
                      </a:lnTo>
                      <a:lnTo>
                        <a:pt x="14" y="244"/>
                      </a:lnTo>
                      <a:lnTo>
                        <a:pt x="0" y="225"/>
                      </a:lnTo>
                      <a:lnTo>
                        <a:pt x="0" y="165"/>
                      </a:lnTo>
                      <a:lnTo>
                        <a:pt x="19" y="117"/>
                      </a:lnTo>
                      <a:lnTo>
                        <a:pt x="34" y="121"/>
                      </a:lnTo>
                      <a:lnTo>
                        <a:pt x="59" y="110"/>
                      </a:lnTo>
                      <a:lnTo>
                        <a:pt x="100" y="80"/>
                      </a:lnTo>
                      <a:lnTo>
                        <a:pt x="133" y="71"/>
                      </a:lnTo>
                      <a:lnTo>
                        <a:pt x="143" y="53"/>
                      </a:lnTo>
                      <a:lnTo>
                        <a:pt x="149" y="0"/>
                      </a:lnTo>
                      <a:close/>
                    </a:path>
                  </a:pathLst>
                </a:custGeom>
                <a:grpFill/>
                <a:ln w="0" cmpd="sng">
                  <a:solidFill>
                    <a:srgbClr val="D7D7D7"/>
                  </a:solidFill>
                  <a:prstDash val="solid"/>
                  <a:round/>
                  <a:headEnd/>
                  <a:tailEnd/>
                </a:ln>
              </p:spPr>
              <p:txBody>
                <a:bodyPr/>
                <a:lstStyle/>
                <a:p>
                  <a:endParaRPr lang="en-US" dirty="0"/>
                </a:p>
              </p:txBody>
            </p:sp>
            <p:sp>
              <p:nvSpPr>
                <p:cNvPr id="724" name="Freeform 138">
                  <a:extLst>
                    <a:ext uri="{FF2B5EF4-FFF2-40B4-BE49-F238E27FC236}">
                      <a16:creationId xmlns:a16="http://schemas.microsoft.com/office/drawing/2014/main" id="{8CA88C76-4801-4F5E-8A56-9E45BEC71AD8}"/>
                    </a:ext>
                  </a:extLst>
                </p:cNvPr>
                <p:cNvSpPr>
                  <a:spLocks noChangeAspect="1"/>
                </p:cNvSpPr>
                <p:nvPr/>
              </p:nvSpPr>
              <p:spPr bwMode="gray">
                <a:xfrm>
                  <a:off x="2163" y="2508"/>
                  <a:ext cx="432" cy="435"/>
                </a:xfrm>
                <a:custGeom>
                  <a:avLst/>
                  <a:gdLst/>
                  <a:ahLst/>
                  <a:cxnLst>
                    <a:cxn ang="0">
                      <a:pos x="1300" y="132"/>
                    </a:cxn>
                    <a:cxn ang="0">
                      <a:pos x="1202" y="368"/>
                    </a:cxn>
                    <a:cxn ang="0">
                      <a:pos x="1057" y="512"/>
                    </a:cxn>
                    <a:cxn ang="0">
                      <a:pos x="926" y="573"/>
                    </a:cxn>
                    <a:cxn ang="0">
                      <a:pos x="710" y="494"/>
                    </a:cxn>
                    <a:cxn ang="0">
                      <a:pos x="592" y="524"/>
                    </a:cxn>
                    <a:cxn ang="0">
                      <a:pos x="660" y="751"/>
                    </a:cxn>
                    <a:cxn ang="0">
                      <a:pos x="598" y="765"/>
                    </a:cxn>
                    <a:cxn ang="0">
                      <a:pos x="348" y="721"/>
                    </a:cxn>
                    <a:cxn ang="0">
                      <a:pos x="189" y="767"/>
                    </a:cxn>
                    <a:cxn ang="0">
                      <a:pos x="0" y="873"/>
                    </a:cxn>
                    <a:cxn ang="0">
                      <a:pos x="40" y="925"/>
                    </a:cxn>
                    <a:cxn ang="0">
                      <a:pos x="39" y="981"/>
                    </a:cxn>
                    <a:cxn ang="0">
                      <a:pos x="161" y="1016"/>
                    </a:cxn>
                    <a:cxn ang="0">
                      <a:pos x="387" y="1096"/>
                    </a:cxn>
                    <a:cxn ang="0">
                      <a:pos x="475" y="1125"/>
                    </a:cxn>
                    <a:cxn ang="0">
                      <a:pos x="552" y="1225"/>
                    </a:cxn>
                    <a:cxn ang="0">
                      <a:pos x="536" y="1311"/>
                    </a:cxn>
                    <a:cxn ang="0">
                      <a:pos x="703" y="1477"/>
                    </a:cxn>
                    <a:cxn ang="0">
                      <a:pos x="741" y="1641"/>
                    </a:cxn>
                    <a:cxn ang="0">
                      <a:pos x="822" y="1772"/>
                    </a:cxn>
                    <a:cxn ang="0">
                      <a:pos x="734" y="1964"/>
                    </a:cxn>
                    <a:cxn ang="0">
                      <a:pos x="732" y="2038"/>
                    </a:cxn>
                    <a:cxn ang="0">
                      <a:pos x="606" y="2342"/>
                    </a:cxn>
                    <a:cxn ang="0">
                      <a:pos x="829" y="2482"/>
                    </a:cxn>
                    <a:cxn ang="0">
                      <a:pos x="1151" y="2496"/>
                    </a:cxn>
                    <a:cxn ang="0">
                      <a:pos x="1348" y="2602"/>
                    </a:cxn>
                    <a:cxn ang="0">
                      <a:pos x="1608" y="2596"/>
                    </a:cxn>
                    <a:cxn ang="0">
                      <a:pos x="1689" y="2347"/>
                    </a:cxn>
                    <a:cxn ang="0">
                      <a:pos x="1817" y="2295"/>
                    </a:cxn>
                    <a:cxn ang="0">
                      <a:pos x="1957" y="2334"/>
                    </a:cxn>
                    <a:cxn ang="0">
                      <a:pos x="2058" y="2341"/>
                    </a:cxn>
                    <a:cxn ang="0">
                      <a:pos x="2214" y="2404"/>
                    </a:cxn>
                    <a:cxn ang="0">
                      <a:pos x="2390" y="2267"/>
                    </a:cxn>
                    <a:cxn ang="0">
                      <a:pos x="2489" y="2181"/>
                    </a:cxn>
                    <a:cxn ang="0">
                      <a:pos x="2370" y="2053"/>
                    </a:cxn>
                    <a:cxn ang="0">
                      <a:pos x="2329" y="1895"/>
                    </a:cxn>
                    <a:cxn ang="0">
                      <a:pos x="2388" y="1775"/>
                    </a:cxn>
                    <a:cxn ang="0">
                      <a:pos x="2374" y="1605"/>
                    </a:cxn>
                    <a:cxn ang="0">
                      <a:pos x="2316" y="1447"/>
                    </a:cxn>
                    <a:cxn ang="0">
                      <a:pos x="2175" y="1433"/>
                    </a:cxn>
                    <a:cxn ang="0">
                      <a:pos x="2251" y="1323"/>
                    </a:cxn>
                    <a:cxn ang="0">
                      <a:pos x="2370" y="1115"/>
                    </a:cxn>
                    <a:cxn ang="0">
                      <a:pos x="2474" y="1038"/>
                    </a:cxn>
                    <a:cxn ang="0">
                      <a:pos x="2591" y="669"/>
                    </a:cxn>
                    <a:cxn ang="0">
                      <a:pos x="2271" y="528"/>
                    </a:cxn>
                    <a:cxn ang="0">
                      <a:pos x="2042" y="473"/>
                    </a:cxn>
                    <a:cxn ang="0">
                      <a:pos x="1961" y="305"/>
                    </a:cxn>
                    <a:cxn ang="0">
                      <a:pos x="1824" y="347"/>
                    </a:cxn>
                    <a:cxn ang="0">
                      <a:pos x="1687" y="190"/>
                    </a:cxn>
                    <a:cxn ang="0">
                      <a:pos x="1522" y="60"/>
                    </a:cxn>
                  </a:cxnLst>
                  <a:rect l="0" t="0" r="r" b="b"/>
                  <a:pathLst>
                    <a:path w="2591" h="2610">
                      <a:moveTo>
                        <a:pt x="1522" y="0"/>
                      </a:moveTo>
                      <a:lnTo>
                        <a:pt x="1503" y="11"/>
                      </a:lnTo>
                      <a:lnTo>
                        <a:pt x="1423" y="26"/>
                      </a:lnTo>
                      <a:lnTo>
                        <a:pt x="1325" y="62"/>
                      </a:lnTo>
                      <a:lnTo>
                        <a:pt x="1300" y="132"/>
                      </a:lnTo>
                      <a:lnTo>
                        <a:pt x="1287" y="245"/>
                      </a:lnTo>
                      <a:lnTo>
                        <a:pt x="1302" y="260"/>
                      </a:lnTo>
                      <a:lnTo>
                        <a:pt x="1298" y="285"/>
                      </a:lnTo>
                      <a:lnTo>
                        <a:pt x="1251" y="333"/>
                      </a:lnTo>
                      <a:lnTo>
                        <a:pt x="1202" y="368"/>
                      </a:lnTo>
                      <a:lnTo>
                        <a:pt x="1082" y="407"/>
                      </a:lnTo>
                      <a:lnTo>
                        <a:pt x="1026" y="444"/>
                      </a:lnTo>
                      <a:lnTo>
                        <a:pt x="1001" y="490"/>
                      </a:lnTo>
                      <a:lnTo>
                        <a:pt x="1003" y="511"/>
                      </a:lnTo>
                      <a:lnTo>
                        <a:pt x="1057" y="512"/>
                      </a:lnTo>
                      <a:lnTo>
                        <a:pt x="1079" y="519"/>
                      </a:lnTo>
                      <a:lnTo>
                        <a:pt x="1073" y="530"/>
                      </a:lnTo>
                      <a:lnTo>
                        <a:pt x="997" y="540"/>
                      </a:lnTo>
                      <a:lnTo>
                        <a:pt x="959" y="566"/>
                      </a:lnTo>
                      <a:lnTo>
                        <a:pt x="926" y="573"/>
                      </a:lnTo>
                      <a:lnTo>
                        <a:pt x="886" y="573"/>
                      </a:lnTo>
                      <a:lnTo>
                        <a:pt x="834" y="560"/>
                      </a:lnTo>
                      <a:lnTo>
                        <a:pt x="775" y="551"/>
                      </a:lnTo>
                      <a:lnTo>
                        <a:pt x="755" y="552"/>
                      </a:lnTo>
                      <a:lnTo>
                        <a:pt x="710" y="494"/>
                      </a:lnTo>
                      <a:lnTo>
                        <a:pt x="714" y="460"/>
                      </a:lnTo>
                      <a:lnTo>
                        <a:pt x="700" y="454"/>
                      </a:lnTo>
                      <a:lnTo>
                        <a:pt x="622" y="458"/>
                      </a:lnTo>
                      <a:lnTo>
                        <a:pt x="585" y="447"/>
                      </a:lnTo>
                      <a:lnTo>
                        <a:pt x="592" y="524"/>
                      </a:lnTo>
                      <a:lnTo>
                        <a:pt x="604" y="555"/>
                      </a:lnTo>
                      <a:lnTo>
                        <a:pt x="628" y="573"/>
                      </a:lnTo>
                      <a:lnTo>
                        <a:pt x="649" y="660"/>
                      </a:lnTo>
                      <a:lnTo>
                        <a:pt x="649" y="706"/>
                      </a:lnTo>
                      <a:lnTo>
                        <a:pt x="660" y="751"/>
                      </a:lnTo>
                      <a:lnTo>
                        <a:pt x="685" y="767"/>
                      </a:lnTo>
                      <a:lnTo>
                        <a:pt x="669" y="784"/>
                      </a:lnTo>
                      <a:lnTo>
                        <a:pt x="626" y="788"/>
                      </a:lnTo>
                      <a:lnTo>
                        <a:pt x="612" y="772"/>
                      </a:lnTo>
                      <a:lnTo>
                        <a:pt x="598" y="765"/>
                      </a:lnTo>
                      <a:lnTo>
                        <a:pt x="567" y="772"/>
                      </a:lnTo>
                      <a:lnTo>
                        <a:pt x="541" y="784"/>
                      </a:lnTo>
                      <a:lnTo>
                        <a:pt x="509" y="779"/>
                      </a:lnTo>
                      <a:lnTo>
                        <a:pt x="442" y="802"/>
                      </a:lnTo>
                      <a:lnTo>
                        <a:pt x="348" y="721"/>
                      </a:lnTo>
                      <a:lnTo>
                        <a:pt x="284" y="726"/>
                      </a:lnTo>
                      <a:lnTo>
                        <a:pt x="267" y="720"/>
                      </a:lnTo>
                      <a:lnTo>
                        <a:pt x="247" y="730"/>
                      </a:lnTo>
                      <a:lnTo>
                        <a:pt x="243" y="751"/>
                      </a:lnTo>
                      <a:lnTo>
                        <a:pt x="189" y="767"/>
                      </a:lnTo>
                      <a:lnTo>
                        <a:pt x="157" y="767"/>
                      </a:lnTo>
                      <a:lnTo>
                        <a:pt x="96" y="779"/>
                      </a:lnTo>
                      <a:lnTo>
                        <a:pt x="13" y="816"/>
                      </a:lnTo>
                      <a:lnTo>
                        <a:pt x="0" y="853"/>
                      </a:lnTo>
                      <a:lnTo>
                        <a:pt x="0" y="873"/>
                      </a:lnTo>
                      <a:lnTo>
                        <a:pt x="76" y="863"/>
                      </a:lnTo>
                      <a:lnTo>
                        <a:pt x="69" y="882"/>
                      </a:lnTo>
                      <a:lnTo>
                        <a:pt x="49" y="884"/>
                      </a:lnTo>
                      <a:lnTo>
                        <a:pt x="33" y="906"/>
                      </a:lnTo>
                      <a:lnTo>
                        <a:pt x="40" y="925"/>
                      </a:lnTo>
                      <a:lnTo>
                        <a:pt x="69" y="922"/>
                      </a:lnTo>
                      <a:lnTo>
                        <a:pt x="104" y="919"/>
                      </a:lnTo>
                      <a:lnTo>
                        <a:pt x="97" y="948"/>
                      </a:lnTo>
                      <a:lnTo>
                        <a:pt x="20" y="963"/>
                      </a:lnTo>
                      <a:lnTo>
                        <a:pt x="39" y="981"/>
                      </a:lnTo>
                      <a:lnTo>
                        <a:pt x="87" y="999"/>
                      </a:lnTo>
                      <a:lnTo>
                        <a:pt x="87" y="1037"/>
                      </a:lnTo>
                      <a:lnTo>
                        <a:pt x="130" y="1042"/>
                      </a:lnTo>
                      <a:lnTo>
                        <a:pt x="128" y="1019"/>
                      </a:lnTo>
                      <a:lnTo>
                        <a:pt x="161" y="1016"/>
                      </a:lnTo>
                      <a:lnTo>
                        <a:pt x="276" y="1060"/>
                      </a:lnTo>
                      <a:lnTo>
                        <a:pt x="310" y="1084"/>
                      </a:lnTo>
                      <a:lnTo>
                        <a:pt x="321" y="1105"/>
                      </a:lnTo>
                      <a:lnTo>
                        <a:pt x="342" y="1112"/>
                      </a:lnTo>
                      <a:lnTo>
                        <a:pt x="387" y="1096"/>
                      </a:lnTo>
                      <a:lnTo>
                        <a:pt x="414" y="1105"/>
                      </a:lnTo>
                      <a:lnTo>
                        <a:pt x="397" y="1118"/>
                      </a:lnTo>
                      <a:lnTo>
                        <a:pt x="440" y="1135"/>
                      </a:lnTo>
                      <a:lnTo>
                        <a:pt x="465" y="1118"/>
                      </a:lnTo>
                      <a:lnTo>
                        <a:pt x="475" y="1125"/>
                      </a:lnTo>
                      <a:lnTo>
                        <a:pt x="469" y="1188"/>
                      </a:lnTo>
                      <a:lnTo>
                        <a:pt x="521" y="1201"/>
                      </a:lnTo>
                      <a:lnTo>
                        <a:pt x="577" y="1188"/>
                      </a:lnTo>
                      <a:lnTo>
                        <a:pt x="614" y="1204"/>
                      </a:lnTo>
                      <a:lnTo>
                        <a:pt x="552" y="1225"/>
                      </a:lnTo>
                      <a:lnTo>
                        <a:pt x="552" y="1245"/>
                      </a:lnTo>
                      <a:lnTo>
                        <a:pt x="578" y="1272"/>
                      </a:lnTo>
                      <a:lnTo>
                        <a:pt x="560" y="1302"/>
                      </a:lnTo>
                      <a:lnTo>
                        <a:pt x="538" y="1280"/>
                      </a:lnTo>
                      <a:lnTo>
                        <a:pt x="536" y="1311"/>
                      </a:lnTo>
                      <a:lnTo>
                        <a:pt x="578" y="1356"/>
                      </a:lnTo>
                      <a:lnTo>
                        <a:pt x="602" y="1391"/>
                      </a:lnTo>
                      <a:lnTo>
                        <a:pt x="610" y="1422"/>
                      </a:lnTo>
                      <a:lnTo>
                        <a:pt x="655" y="1452"/>
                      </a:lnTo>
                      <a:lnTo>
                        <a:pt x="703" y="1477"/>
                      </a:lnTo>
                      <a:lnTo>
                        <a:pt x="756" y="1493"/>
                      </a:lnTo>
                      <a:lnTo>
                        <a:pt x="745" y="1520"/>
                      </a:lnTo>
                      <a:lnTo>
                        <a:pt x="761" y="1551"/>
                      </a:lnTo>
                      <a:lnTo>
                        <a:pt x="761" y="1601"/>
                      </a:lnTo>
                      <a:lnTo>
                        <a:pt x="741" y="1641"/>
                      </a:lnTo>
                      <a:lnTo>
                        <a:pt x="755" y="1678"/>
                      </a:lnTo>
                      <a:lnTo>
                        <a:pt x="793" y="1702"/>
                      </a:lnTo>
                      <a:lnTo>
                        <a:pt x="822" y="1741"/>
                      </a:lnTo>
                      <a:lnTo>
                        <a:pt x="834" y="1790"/>
                      </a:lnTo>
                      <a:lnTo>
                        <a:pt x="822" y="1772"/>
                      </a:lnTo>
                      <a:lnTo>
                        <a:pt x="768" y="1713"/>
                      </a:lnTo>
                      <a:lnTo>
                        <a:pt x="757" y="1741"/>
                      </a:lnTo>
                      <a:lnTo>
                        <a:pt x="755" y="1805"/>
                      </a:lnTo>
                      <a:lnTo>
                        <a:pt x="739" y="1927"/>
                      </a:lnTo>
                      <a:lnTo>
                        <a:pt x="734" y="1964"/>
                      </a:lnTo>
                      <a:lnTo>
                        <a:pt x="755" y="1934"/>
                      </a:lnTo>
                      <a:lnTo>
                        <a:pt x="768" y="1961"/>
                      </a:lnTo>
                      <a:lnTo>
                        <a:pt x="759" y="1973"/>
                      </a:lnTo>
                      <a:lnTo>
                        <a:pt x="734" y="1995"/>
                      </a:lnTo>
                      <a:lnTo>
                        <a:pt x="732" y="2038"/>
                      </a:lnTo>
                      <a:lnTo>
                        <a:pt x="692" y="2261"/>
                      </a:lnTo>
                      <a:lnTo>
                        <a:pt x="676" y="2304"/>
                      </a:lnTo>
                      <a:lnTo>
                        <a:pt x="637" y="2328"/>
                      </a:lnTo>
                      <a:lnTo>
                        <a:pt x="599" y="2326"/>
                      </a:lnTo>
                      <a:lnTo>
                        <a:pt x="606" y="2342"/>
                      </a:lnTo>
                      <a:lnTo>
                        <a:pt x="688" y="2408"/>
                      </a:lnTo>
                      <a:lnTo>
                        <a:pt x="721" y="2426"/>
                      </a:lnTo>
                      <a:lnTo>
                        <a:pt x="761" y="2434"/>
                      </a:lnTo>
                      <a:lnTo>
                        <a:pt x="804" y="2459"/>
                      </a:lnTo>
                      <a:lnTo>
                        <a:pt x="829" y="2482"/>
                      </a:lnTo>
                      <a:lnTo>
                        <a:pt x="1001" y="2527"/>
                      </a:lnTo>
                      <a:lnTo>
                        <a:pt x="1057" y="2535"/>
                      </a:lnTo>
                      <a:lnTo>
                        <a:pt x="1082" y="2529"/>
                      </a:lnTo>
                      <a:lnTo>
                        <a:pt x="1120" y="2502"/>
                      </a:lnTo>
                      <a:lnTo>
                        <a:pt x="1151" y="2496"/>
                      </a:lnTo>
                      <a:lnTo>
                        <a:pt x="1183" y="2507"/>
                      </a:lnTo>
                      <a:lnTo>
                        <a:pt x="1237" y="2543"/>
                      </a:lnTo>
                      <a:lnTo>
                        <a:pt x="1287" y="2549"/>
                      </a:lnTo>
                      <a:lnTo>
                        <a:pt x="1307" y="2570"/>
                      </a:lnTo>
                      <a:lnTo>
                        <a:pt x="1348" y="2602"/>
                      </a:lnTo>
                      <a:lnTo>
                        <a:pt x="1378" y="2610"/>
                      </a:lnTo>
                      <a:lnTo>
                        <a:pt x="1482" y="2604"/>
                      </a:lnTo>
                      <a:lnTo>
                        <a:pt x="1534" y="2594"/>
                      </a:lnTo>
                      <a:lnTo>
                        <a:pt x="1583" y="2592"/>
                      </a:lnTo>
                      <a:lnTo>
                        <a:pt x="1608" y="2596"/>
                      </a:lnTo>
                      <a:lnTo>
                        <a:pt x="1599" y="2489"/>
                      </a:lnTo>
                      <a:lnTo>
                        <a:pt x="1585" y="2473"/>
                      </a:lnTo>
                      <a:lnTo>
                        <a:pt x="1594" y="2419"/>
                      </a:lnTo>
                      <a:lnTo>
                        <a:pt x="1616" y="2379"/>
                      </a:lnTo>
                      <a:lnTo>
                        <a:pt x="1689" y="2347"/>
                      </a:lnTo>
                      <a:lnTo>
                        <a:pt x="1729" y="2320"/>
                      </a:lnTo>
                      <a:lnTo>
                        <a:pt x="1749" y="2300"/>
                      </a:lnTo>
                      <a:lnTo>
                        <a:pt x="1784" y="2282"/>
                      </a:lnTo>
                      <a:lnTo>
                        <a:pt x="1804" y="2282"/>
                      </a:lnTo>
                      <a:lnTo>
                        <a:pt x="1817" y="2295"/>
                      </a:lnTo>
                      <a:lnTo>
                        <a:pt x="1874" y="2304"/>
                      </a:lnTo>
                      <a:lnTo>
                        <a:pt x="1884" y="2311"/>
                      </a:lnTo>
                      <a:lnTo>
                        <a:pt x="1894" y="2324"/>
                      </a:lnTo>
                      <a:lnTo>
                        <a:pt x="1913" y="2325"/>
                      </a:lnTo>
                      <a:lnTo>
                        <a:pt x="1957" y="2334"/>
                      </a:lnTo>
                      <a:lnTo>
                        <a:pt x="1964" y="2320"/>
                      </a:lnTo>
                      <a:lnTo>
                        <a:pt x="1997" y="2322"/>
                      </a:lnTo>
                      <a:lnTo>
                        <a:pt x="2009" y="2330"/>
                      </a:lnTo>
                      <a:lnTo>
                        <a:pt x="2036" y="2331"/>
                      </a:lnTo>
                      <a:lnTo>
                        <a:pt x="2058" y="2341"/>
                      </a:lnTo>
                      <a:lnTo>
                        <a:pt x="2064" y="2360"/>
                      </a:lnTo>
                      <a:lnTo>
                        <a:pt x="2078" y="2366"/>
                      </a:lnTo>
                      <a:lnTo>
                        <a:pt x="2122" y="2368"/>
                      </a:lnTo>
                      <a:lnTo>
                        <a:pt x="2156" y="2399"/>
                      </a:lnTo>
                      <a:lnTo>
                        <a:pt x="2214" y="2404"/>
                      </a:lnTo>
                      <a:lnTo>
                        <a:pt x="2302" y="2366"/>
                      </a:lnTo>
                      <a:lnTo>
                        <a:pt x="2312" y="2355"/>
                      </a:lnTo>
                      <a:lnTo>
                        <a:pt x="2314" y="2331"/>
                      </a:lnTo>
                      <a:lnTo>
                        <a:pt x="2347" y="2306"/>
                      </a:lnTo>
                      <a:lnTo>
                        <a:pt x="2390" y="2267"/>
                      </a:lnTo>
                      <a:lnTo>
                        <a:pt x="2412" y="2253"/>
                      </a:lnTo>
                      <a:lnTo>
                        <a:pt x="2417" y="2237"/>
                      </a:lnTo>
                      <a:lnTo>
                        <a:pt x="2487" y="2201"/>
                      </a:lnTo>
                      <a:lnTo>
                        <a:pt x="2492" y="2194"/>
                      </a:lnTo>
                      <a:lnTo>
                        <a:pt x="2489" y="2181"/>
                      </a:lnTo>
                      <a:lnTo>
                        <a:pt x="2496" y="2157"/>
                      </a:lnTo>
                      <a:lnTo>
                        <a:pt x="2496" y="2125"/>
                      </a:lnTo>
                      <a:lnTo>
                        <a:pt x="2484" y="2096"/>
                      </a:lnTo>
                      <a:lnTo>
                        <a:pt x="2392" y="2084"/>
                      </a:lnTo>
                      <a:lnTo>
                        <a:pt x="2370" y="2053"/>
                      </a:lnTo>
                      <a:lnTo>
                        <a:pt x="2359" y="2012"/>
                      </a:lnTo>
                      <a:lnTo>
                        <a:pt x="2357" y="1971"/>
                      </a:lnTo>
                      <a:lnTo>
                        <a:pt x="2363" y="1936"/>
                      </a:lnTo>
                      <a:lnTo>
                        <a:pt x="2361" y="1906"/>
                      </a:lnTo>
                      <a:lnTo>
                        <a:pt x="2329" y="1895"/>
                      </a:lnTo>
                      <a:lnTo>
                        <a:pt x="2322" y="1879"/>
                      </a:lnTo>
                      <a:lnTo>
                        <a:pt x="2320" y="1860"/>
                      </a:lnTo>
                      <a:lnTo>
                        <a:pt x="2327" y="1830"/>
                      </a:lnTo>
                      <a:lnTo>
                        <a:pt x="2347" y="1805"/>
                      </a:lnTo>
                      <a:lnTo>
                        <a:pt x="2388" y="1775"/>
                      </a:lnTo>
                      <a:lnTo>
                        <a:pt x="2379" y="1741"/>
                      </a:lnTo>
                      <a:lnTo>
                        <a:pt x="2338" y="1646"/>
                      </a:lnTo>
                      <a:lnTo>
                        <a:pt x="2334" y="1625"/>
                      </a:lnTo>
                      <a:lnTo>
                        <a:pt x="2336" y="1607"/>
                      </a:lnTo>
                      <a:lnTo>
                        <a:pt x="2374" y="1605"/>
                      </a:lnTo>
                      <a:lnTo>
                        <a:pt x="2363" y="1564"/>
                      </a:lnTo>
                      <a:lnTo>
                        <a:pt x="2336" y="1558"/>
                      </a:lnTo>
                      <a:lnTo>
                        <a:pt x="2327" y="1515"/>
                      </a:lnTo>
                      <a:lnTo>
                        <a:pt x="2327" y="1454"/>
                      </a:lnTo>
                      <a:lnTo>
                        <a:pt x="2316" y="1447"/>
                      </a:lnTo>
                      <a:lnTo>
                        <a:pt x="2251" y="1447"/>
                      </a:lnTo>
                      <a:lnTo>
                        <a:pt x="2210" y="1510"/>
                      </a:lnTo>
                      <a:lnTo>
                        <a:pt x="2185" y="1525"/>
                      </a:lnTo>
                      <a:lnTo>
                        <a:pt x="2171" y="1517"/>
                      </a:lnTo>
                      <a:lnTo>
                        <a:pt x="2175" y="1433"/>
                      </a:lnTo>
                      <a:lnTo>
                        <a:pt x="2189" y="1389"/>
                      </a:lnTo>
                      <a:lnTo>
                        <a:pt x="2205" y="1374"/>
                      </a:lnTo>
                      <a:lnTo>
                        <a:pt x="2218" y="1349"/>
                      </a:lnTo>
                      <a:lnTo>
                        <a:pt x="2244" y="1334"/>
                      </a:lnTo>
                      <a:lnTo>
                        <a:pt x="2251" y="1323"/>
                      </a:lnTo>
                      <a:lnTo>
                        <a:pt x="2259" y="1286"/>
                      </a:lnTo>
                      <a:lnTo>
                        <a:pt x="2282" y="1253"/>
                      </a:lnTo>
                      <a:lnTo>
                        <a:pt x="2368" y="1160"/>
                      </a:lnTo>
                      <a:lnTo>
                        <a:pt x="2354" y="1140"/>
                      </a:lnTo>
                      <a:lnTo>
                        <a:pt x="2370" y="1115"/>
                      </a:lnTo>
                      <a:lnTo>
                        <a:pt x="2435" y="1120"/>
                      </a:lnTo>
                      <a:lnTo>
                        <a:pt x="2460" y="1107"/>
                      </a:lnTo>
                      <a:lnTo>
                        <a:pt x="2487" y="1085"/>
                      </a:lnTo>
                      <a:lnTo>
                        <a:pt x="2480" y="1074"/>
                      </a:lnTo>
                      <a:lnTo>
                        <a:pt x="2474" y="1038"/>
                      </a:lnTo>
                      <a:lnTo>
                        <a:pt x="2478" y="935"/>
                      </a:lnTo>
                      <a:lnTo>
                        <a:pt x="2507" y="844"/>
                      </a:lnTo>
                      <a:lnTo>
                        <a:pt x="2516" y="797"/>
                      </a:lnTo>
                      <a:lnTo>
                        <a:pt x="2582" y="712"/>
                      </a:lnTo>
                      <a:lnTo>
                        <a:pt x="2591" y="669"/>
                      </a:lnTo>
                      <a:lnTo>
                        <a:pt x="2539" y="646"/>
                      </a:lnTo>
                      <a:lnTo>
                        <a:pt x="2390" y="602"/>
                      </a:lnTo>
                      <a:lnTo>
                        <a:pt x="2318" y="594"/>
                      </a:lnTo>
                      <a:lnTo>
                        <a:pt x="2295" y="556"/>
                      </a:lnTo>
                      <a:lnTo>
                        <a:pt x="2271" y="528"/>
                      </a:lnTo>
                      <a:lnTo>
                        <a:pt x="2222" y="489"/>
                      </a:lnTo>
                      <a:lnTo>
                        <a:pt x="2175" y="493"/>
                      </a:lnTo>
                      <a:lnTo>
                        <a:pt x="2115" y="475"/>
                      </a:lnTo>
                      <a:lnTo>
                        <a:pt x="2083" y="482"/>
                      </a:lnTo>
                      <a:lnTo>
                        <a:pt x="2042" y="473"/>
                      </a:lnTo>
                      <a:lnTo>
                        <a:pt x="2013" y="446"/>
                      </a:lnTo>
                      <a:lnTo>
                        <a:pt x="1970" y="424"/>
                      </a:lnTo>
                      <a:lnTo>
                        <a:pt x="1980" y="402"/>
                      </a:lnTo>
                      <a:lnTo>
                        <a:pt x="1961" y="392"/>
                      </a:lnTo>
                      <a:lnTo>
                        <a:pt x="1961" y="305"/>
                      </a:lnTo>
                      <a:lnTo>
                        <a:pt x="1939" y="305"/>
                      </a:lnTo>
                      <a:lnTo>
                        <a:pt x="1914" y="335"/>
                      </a:lnTo>
                      <a:lnTo>
                        <a:pt x="1898" y="362"/>
                      </a:lnTo>
                      <a:lnTo>
                        <a:pt x="1860" y="362"/>
                      </a:lnTo>
                      <a:lnTo>
                        <a:pt x="1824" y="347"/>
                      </a:lnTo>
                      <a:lnTo>
                        <a:pt x="1814" y="288"/>
                      </a:lnTo>
                      <a:lnTo>
                        <a:pt x="1806" y="258"/>
                      </a:lnTo>
                      <a:lnTo>
                        <a:pt x="1786" y="237"/>
                      </a:lnTo>
                      <a:lnTo>
                        <a:pt x="1738" y="223"/>
                      </a:lnTo>
                      <a:lnTo>
                        <a:pt x="1687" y="190"/>
                      </a:lnTo>
                      <a:lnTo>
                        <a:pt x="1648" y="180"/>
                      </a:lnTo>
                      <a:lnTo>
                        <a:pt x="1614" y="110"/>
                      </a:lnTo>
                      <a:lnTo>
                        <a:pt x="1573" y="114"/>
                      </a:lnTo>
                      <a:lnTo>
                        <a:pt x="1530" y="94"/>
                      </a:lnTo>
                      <a:lnTo>
                        <a:pt x="1522" y="60"/>
                      </a:lnTo>
                      <a:lnTo>
                        <a:pt x="1522" y="0"/>
                      </a:lnTo>
                      <a:close/>
                    </a:path>
                  </a:pathLst>
                </a:custGeom>
                <a:grpFill/>
                <a:ln w="0" cmpd="sng">
                  <a:solidFill>
                    <a:srgbClr val="D7D7D7"/>
                  </a:solidFill>
                  <a:prstDash val="solid"/>
                  <a:round/>
                  <a:headEnd/>
                  <a:tailEnd/>
                </a:ln>
              </p:spPr>
              <p:txBody>
                <a:bodyPr/>
                <a:lstStyle/>
                <a:p>
                  <a:endParaRPr lang="en-US" dirty="0"/>
                </a:p>
              </p:txBody>
            </p:sp>
          </p:grpSp>
          <p:sp>
            <p:nvSpPr>
              <p:cNvPr id="626" name="Freeform 139">
                <a:extLst>
                  <a:ext uri="{FF2B5EF4-FFF2-40B4-BE49-F238E27FC236}">
                    <a16:creationId xmlns:a16="http://schemas.microsoft.com/office/drawing/2014/main" id="{DB30F9D3-F295-4E9D-BE8E-3148DB427E90}"/>
                  </a:ext>
                </a:extLst>
              </p:cNvPr>
              <p:cNvSpPr>
                <a:spLocks noChangeAspect="1"/>
              </p:cNvSpPr>
              <p:nvPr/>
            </p:nvSpPr>
            <p:spPr bwMode="gray">
              <a:xfrm>
                <a:off x="5917610" y="3342591"/>
                <a:ext cx="11127" cy="11135"/>
              </a:xfrm>
              <a:custGeom>
                <a:avLst/>
                <a:gdLst/>
                <a:ahLst/>
                <a:cxnLst>
                  <a:cxn ang="0">
                    <a:pos x="47" y="2"/>
                  </a:cxn>
                  <a:cxn ang="0">
                    <a:pos x="54" y="5"/>
                  </a:cxn>
                  <a:cxn ang="0">
                    <a:pos x="56" y="0"/>
                  </a:cxn>
                  <a:cxn ang="0">
                    <a:pos x="66" y="31"/>
                  </a:cxn>
                  <a:cxn ang="0">
                    <a:pos x="43" y="55"/>
                  </a:cxn>
                  <a:cxn ang="0">
                    <a:pos x="27" y="66"/>
                  </a:cxn>
                  <a:cxn ang="0">
                    <a:pos x="0" y="49"/>
                  </a:cxn>
                  <a:cxn ang="0">
                    <a:pos x="13" y="23"/>
                  </a:cxn>
                  <a:cxn ang="0">
                    <a:pos x="47" y="2"/>
                  </a:cxn>
                </a:cxnLst>
                <a:rect l="0" t="0" r="r" b="b"/>
                <a:pathLst>
                  <a:path w="66" h="66">
                    <a:moveTo>
                      <a:pt x="47" y="2"/>
                    </a:moveTo>
                    <a:lnTo>
                      <a:pt x="54" y="5"/>
                    </a:lnTo>
                    <a:lnTo>
                      <a:pt x="56" y="0"/>
                    </a:lnTo>
                    <a:lnTo>
                      <a:pt x="66" y="31"/>
                    </a:lnTo>
                    <a:lnTo>
                      <a:pt x="43" y="55"/>
                    </a:lnTo>
                    <a:lnTo>
                      <a:pt x="27" y="66"/>
                    </a:lnTo>
                    <a:lnTo>
                      <a:pt x="0" y="49"/>
                    </a:lnTo>
                    <a:lnTo>
                      <a:pt x="13" y="23"/>
                    </a:lnTo>
                    <a:lnTo>
                      <a:pt x="47" y="2"/>
                    </a:lnTo>
                    <a:close/>
                  </a:path>
                </a:pathLst>
              </a:custGeom>
              <a:grpFill/>
              <a:ln w="0" cmpd="sng">
                <a:solidFill>
                  <a:srgbClr val="D7D7D7"/>
                </a:solidFill>
                <a:prstDash val="solid"/>
                <a:round/>
                <a:headEnd/>
                <a:tailEnd/>
              </a:ln>
            </p:spPr>
            <p:txBody>
              <a:bodyPr/>
              <a:lstStyle/>
              <a:p>
                <a:endParaRPr lang="en-US" dirty="0"/>
              </a:p>
            </p:txBody>
          </p:sp>
          <p:sp>
            <p:nvSpPr>
              <p:cNvPr id="627" name="Freeform 140">
                <a:extLst>
                  <a:ext uri="{FF2B5EF4-FFF2-40B4-BE49-F238E27FC236}">
                    <a16:creationId xmlns:a16="http://schemas.microsoft.com/office/drawing/2014/main" id="{473CAE24-2F88-48F7-83E0-F5295FD99C76}"/>
                  </a:ext>
                </a:extLst>
              </p:cNvPr>
              <p:cNvSpPr>
                <a:spLocks noChangeAspect="1"/>
              </p:cNvSpPr>
              <p:nvPr/>
            </p:nvSpPr>
            <p:spPr bwMode="gray">
              <a:xfrm>
                <a:off x="5957059" y="3304124"/>
                <a:ext cx="34392" cy="30369"/>
              </a:xfrm>
              <a:custGeom>
                <a:avLst/>
                <a:gdLst/>
                <a:ahLst/>
                <a:cxnLst>
                  <a:cxn ang="0">
                    <a:pos x="161" y="7"/>
                  </a:cxn>
                  <a:cxn ang="0">
                    <a:pos x="152" y="42"/>
                  </a:cxn>
                  <a:cxn ang="0">
                    <a:pos x="154" y="56"/>
                  </a:cxn>
                  <a:cxn ang="0">
                    <a:pos x="186" y="56"/>
                  </a:cxn>
                  <a:cxn ang="0">
                    <a:pos x="203" y="87"/>
                  </a:cxn>
                  <a:cxn ang="0">
                    <a:pos x="186" y="141"/>
                  </a:cxn>
                  <a:cxn ang="0">
                    <a:pos x="145" y="183"/>
                  </a:cxn>
                  <a:cxn ang="0">
                    <a:pos x="87" y="147"/>
                  </a:cxn>
                  <a:cxn ang="0">
                    <a:pos x="74" y="118"/>
                  </a:cxn>
                  <a:cxn ang="0">
                    <a:pos x="43" y="119"/>
                  </a:cxn>
                  <a:cxn ang="0">
                    <a:pos x="22" y="131"/>
                  </a:cxn>
                  <a:cxn ang="0">
                    <a:pos x="0" y="105"/>
                  </a:cxn>
                  <a:cxn ang="0">
                    <a:pos x="36" y="62"/>
                  </a:cxn>
                  <a:cxn ang="0">
                    <a:pos x="158" y="0"/>
                  </a:cxn>
                  <a:cxn ang="0">
                    <a:pos x="164" y="0"/>
                  </a:cxn>
                  <a:cxn ang="0">
                    <a:pos x="161" y="7"/>
                  </a:cxn>
                </a:cxnLst>
                <a:rect l="0" t="0" r="r" b="b"/>
                <a:pathLst>
                  <a:path w="203" h="183">
                    <a:moveTo>
                      <a:pt x="161" y="7"/>
                    </a:moveTo>
                    <a:lnTo>
                      <a:pt x="152" y="42"/>
                    </a:lnTo>
                    <a:lnTo>
                      <a:pt x="154" y="56"/>
                    </a:lnTo>
                    <a:lnTo>
                      <a:pt x="186" y="56"/>
                    </a:lnTo>
                    <a:lnTo>
                      <a:pt x="203" y="87"/>
                    </a:lnTo>
                    <a:lnTo>
                      <a:pt x="186" y="141"/>
                    </a:lnTo>
                    <a:lnTo>
                      <a:pt x="145" y="183"/>
                    </a:lnTo>
                    <a:lnTo>
                      <a:pt x="87" y="147"/>
                    </a:lnTo>
                    <a:lnTo>
                      <a:pt x="74" y="118"/>
                    </a:lnTo>
                    <a:lnTo>
                      <a:pt x="43" y="119"/>
                    </a:lnTo>
                    <a:lnTo>
                      <a:pt x="22" y="131"/>
                    </a:lnTo>
                    <a:lnTo>
                      <a:pt x="0" y="105"/>
                    </a:lnTo>
                    <a:lnTo>
                      <a:pt x="36" y="62"/>
                    </a:lnTo>
                    <a:lnTo>
                      <a:pt x="158" y="0"/>
                    </a:lnTo>
                    <a:lnTo>
                      <a:pt x="164" y="0"/>
                    </a:lnTo>
                    <a:lnTo>
                      <a:pt x="161" y="7"/>
                    </a:lnTo>
                    <a:close/>
                  </a:path>
                </a:pathLst>
              </a:custGeom>
              <a:grpFill/>
              <a:ln w="0" cmpd="sng">
                <a:solidFill>
                  <a:srgbClr val="D7D7D7"/>
                </a:solidFill>
                <a:prstDash val="solid"/>
                <a:round/>
                <a:headEnd/>
                <a:tailEnd/>
              </a:ln>
            </p:spPr>
            <p:txBody>
              <a:bodyPr/>
              <a:lstStyle/>
              <a:p>
                <a:endParaRPr lang="en-US" dirty="0"/>
              </a:p>
            </p:txBody>
          </p:sp>
          <p:sp>
            <p:nvSpPr>
              <p:cNvPr id="628" name="Freeform 141">
                <a:extLst>
                  <a:ext uri="{FF2B5EF4-FFF2-40B4-BE49-F238E27FC236}">
                    <a16:creationId xmlns:a16="http://schemas.microsoft.com/office/drawing/2014/main" id="{70138F1B-5BAD-4252-AF67-23371F5D5BE4}"/>
                  </a:ext>
                </a:extLst>
              </p:cNvPr>
              <p:cNvSpPr>
                <a:spLocks noChangeAspect="1"/>
              </p:cNvSpPr>
              <p:nvPr/>
            </p:nvSpPr>
            <p:spPr bwMode="gray">
              <a:xfrm>
                <a:off x="6006624" y="3300075"/>
                <a:ext cx="14161" cy="9111"/>
              </a:xfrm>
              <a:custGeom>
                <a:avLst/>
                <a:gdLst/>
                <a:ahLst/>
                <a:cxnLst>
                  <a:cxn ang="0">
                    <a:pos x="71" y="13"/>
                  </a:cxn>
                  <a:cxn ang="0">
                    <a:pos x="76" y="13"/>
                  </a:cxn>
                  <a:cxn ang="0">
                    <a:pos x="78" y="24"/>
                  </a:cxn>
                  <a:cxn ang="0">
                    <a:pos x="80" y="58"/>
                  </a:cxn>
                  <a:cxn ang="0">
                    <a:pos x="60" y="58"/>
                  </a:cxn>
                  <a:cxn ang="0">
                    <a:pos x="27" y="46"/>
                  </a:cxn>
                  <a:cxn ang="0">
                    <a:pos x="0" y="18"/>
                  </a:cxn>
                  <a:cxn ang="0">
                    <a:pos x="15" y="2"/>
                  </a:cxn>
                  <a:cxn ang="0">
                    <a:pos x="49" y="0"/>
                  </a:cxn>
                  <a:cxn ang="0">
                    <a:pos x="62" y="4"/>
                  </a:cxn>
                  <a:cxn ang="0">
                    <a:pos x="71" y="13"/>
                  </a:cxn>
                </a:cxnLst>
                <a:rect l="0" t="0" r="r" b="b"/>
                <a:pathLst>
                  <a:path w="80" h="58">
                    <a:moveTo>
                      <a:pt x="71" y="13"/>
                    </a:moveTo>
                    <a:lnTo>
                      <a:pt x="76" y="13"/>
                    </a:lnTo>
                    <a:lnTo>
                      <a:pt x="78" y="24"/>
                    </a:lnTo>
                    <a:lnTo>
                      <a:pt x="80" y="58"/>
                    </a:lnTo>
                    <a:lnTo>
                      <a:pt x="60" y="58"/>
                    </a:lnTo>
                    <a:lnTo>
                      <a:pt x="27" y="46"/>
                    </a:lnTo>
                    <a:lnTo>
                      <a:pt x="0" y="18"/>
                    </a:lnTo>
                    <a:lnTo>
                      <a:pt x="15" y="2"/>
                    </a:lnTo>
                    <a:lnTo>
                      <a:pt x="49" y="0"/>
                    </a:lnTo>
                    <a:lnTo>
                      <a:pt x="62" y="4"/>
                    </a:lnTo>
                    <a:lnTo>
                      <a:pt x="71" y="13"/>
                    </a:lnTo>
                    <a:close/>
                  </a:path>
                </a:pathLst>
              </a:custGeom>
              <a:grpFill/>
              <a:ln w="0" cmpd="sng">
                <a:solidFill>
                  <a:srgbClr val="D7D7D7"/>
                </a:solidFill>
                <a:prstDash val="solid"/>
                <a:round/>
                <a:headEnd/>
                <a:tailEnd/>
              </a:ln>
            </p:spPr>
            <p:txBody>
              <a:bodyPr/>
              <a:lstStyle/>
              <a:p>
                <a:endParaRPr lang="en-US" dirty="0"/>
              </a:p>
            </p:txBody>
          </p:sp>
          <p:sp>
            <p:nvSpPr>
              <p:cNvPr id="629" name="Freeform 142">
                <a:extLst>
                  <a:ext uri="{FF2B5EF4-FFF2-40B4-BE49-F238E27FC236}">
                    <a16:creationId xmlns:a16="http://schemas.microsoft.com/office/drawing/2014/main" id="{D1530719-6ED3-474A-9210-937C3801B9BD}"/>
                  </a:ext>
                </a:extLst>
              </p:cNvPr>
              <p:cNvSpPr>
                <a:spLocks noChangeAspect="1"/>
              </p:cNvSpPr>
              <p:nvPr/>
            </p:nvSpPr>
            <p:spPr bwMode="gray">
              <a:xfrm>
                <a:off x="5550428" y="3207956"/>
                <a:ext cx="111267" cy="224728"/>
              </a:xfrm>
              <a:custGeom>
                <a:avLst/>
                <a:gdLst/>
                <a:ahLst/>
                <a:cxnLst>
                  <a:cxn ang="0">
                    <a:pos x="406" y="1224"/>
                  </a:cxn>
                  <a:cxn ang="0">
                    <a:pos x="433" y="1146"/>
                  </a:cxn>
                  <a:cxn ang="0">
                    <a:pos x="510" y="1072"/>
                  </a:cxn>
                  <a:cxn ang="0">
                    <a:pos x="465" y="992"/>
                  </a:cxn>
                  <a:cxn ang="0">
                    <a:pos x="454" y="890"/>
                  </a:cxn>
                  <a:cxn ang="0">
                    <a:pos x="494" y="811"/>
                  </a:cxn>
                  <a:cxn ang="0">
                    <a:pos x="441" y="724"/>
                  </a:cxn>
                  <a:cxn ang="0">
                    <a:pos x="461" y="641"/>
                  </a:cxn>
                  <a:cxn ang="0">
                    <a:pos x="537" y="587"/>
                  </a:cxn>
                  <a:cxn ang="0">
                    <a:pos x="514" y="513"/>
                  </a:cxn>
                  <a:cxn ang="0">
                    <a:pos x="537" y="432"/>
                  </a:cxn>
                  <a:cxn ang="0">
                    <a:pos x="546" y="327"/>
                  </a:cxn>
                  <a:cxn ang="0">
                    <a:pos x="631" y="209"/>
                  </a:cxn>
                  <a:cxn ang="0">
                    <a:pos x="661" y="125"/>
                  </a:cxn>
                  <a:cxn ang="0">
                    <a:pos x="611" y="55"/>
                  </a:cxn>
                  <a:cxn ang="0">
                    <a:pos x="490" y="41"/>
                  </a:cxn>
                  <a:cxn ang="0">
                    <a:pos x="352" y="58"/>
                  </a:cxn>
                  <a:cxn ang="0">
                    <a:pos x="275" y="46"/>
                  </a:cxn>
                  <a:cxn ang="0">
                    <a:pos x="219" y="9"/>
                  </a:cxn>
                  <a:cxn ang="0">
                    <a:pos x="133" y="71"/>
                  </a:cxn>
                  <a:cxn ang="0">
                    <a:pos x="172" y="278"/>
                  </a:cxn>
                  <a:cxn ang="0">
                    <a:pos x="142" y="389"/>
                  </a:cxn>
                  <a:cxn ang="0">
                    <a:pos x="119" y="483"/>
                  </a:cxn>
                  <a:cxn ang="0">
                    <a:pos x="106" y="578"/>
                  </a:cxn>
                  <a:cxn ang="0">
                    <a:pos x="61" y="690"/>
                  </a:cxn>
                  <a:cxn ang="0">
                    <a:pos x="16" y="823"/>
                  </a:cxn>
                  <a:cxn ang="0">
                    <a:pos x="3" y="889"/>
                  </a:cxn>
                  <a:cxn ang="0">
                    <a:pos x="70" y="968"/>
                  </a:cxn>
                  <a:cxn ang="0">
                    <a:pos x="151" y="947"/>
                  </a:cxn>
                  <a:cxn ang="0">
                    <a:pos x="137" y="979"/>
                  </a:cxn>
                  <a:cxn ang="0">
                    <a:pos x="131" y="1082"/>
                  </a:cxn>
                  <a:cxn ang="0">
                    <a:pos x="137" y="1191"/>
                  </a:cxn>
                  <a:cxn ang="0">
                    <a:pos x="110" y="1272"/>
                  </a:cxn>
                  <a:cxn ang="0">
                    <a:pos x="119" y="1326"/>
                  </a:cxn>
                  <a:cxn ang="0">
                    <a:pos x="205" y="1314"/>
                  </a:cxn>
                  <a:cxn ang="0">
                    <a:pos x="287" y="1328"/>
                  </a:cxn>
                  <a:cxn ang="0">
                    <a:pos x="361" y="1317"/>
                  </a:cxn>
                  <a:cxn ang="0">
                    <a:pos x="420" y="1287"/>
                  </a:cxn>
                </a:cxnLst>
                <a:rect l="0" t="0" r="r" b="b"/>
                <a:pathLst>
                  <a:path w="661" h="1328">
                    <a:moveTo>
                      <a:pt x="420" y="1287"/>
                    </a:moveTo>
                    <a:lnTo>
                      <a:pt x="406" y="1224"/>
                    </a:lnTo>
                    <a:lnTo>
                      <a:pt x="404" y="1184"/>
                    </a:lnTo>
                    <a:lnTo>
                      <a:pt x="433" y="1146"/>
                    </a:lnTo>
                    <a:lnTo>
                      <a:pt x="485" y="1105"/>
                    </a:lnTo>
                    <a:lnTo>
                      <a:pt x="510" y="1072"/>
                    </a:lnTo>
                    <a:lnTo>
                      <a:pt x="498" y="1030"/>
                    </a:lnTo>
                    <a:lnTo>
                      <a:pt x="465" y="992"/>
                    </a:lnTo>
                    <a:lnTo>
                      <a:pt x="451" y="943"/>
                    </a:lnTo>
                    <a:lnTo>
                      <a:pt x="454" y="890"/>
                    </a:lnTo>
                    <a:lnTo>
                      <a:pt x="481" y="845"/>
                    </a:lnTo>
                    <a:lnTo>
                      <a:pt x="494" y="811"/>
                    </a:lnTo>
                    <a:lnTo>
                      <a:pt x="485" y="792"/>
                    </a:lnTo>
                    <a:lnTo>
                      <a:pt x="441" y="724"/>
                    </a:lnTo>
                    <a:lnTo>
                      <a:pt x="428" y="665"/>
                    </a:lnTo>
                    <a:lnTo>
                      <a:pt x="461" y="641"/>
                    </a:lnTo>
                    <a:lnTo>
                      <a:pt x="502" y="629"/>
                    </a:lnTo>
                    <a:lnTo>
                      <a:pt x="537" y="587"/>
                    </a:lnTo>
                    <a:lnTo>
                      <a:pt x="539" y="551"/>
                    </a:lnTo>
                    <a:lnTo>
                      <a:pt x="514" y="513"/>
                    </a:lnTo>
                    <a:lnTo>
                      <a:pt x="514" y="486"/>
                    </a:lnTo>
                    <a:lnTo>
                      <a:pt x="537" y="432"/>
                    </a:lnTo>
                    <a:lnTo>
                      <a:pt x="546" y="377"/>
                    </a:lnTo>
                    <a:lnTo>
                      <a:pt x="546" y="327"/>
                    </a:lnTo>
                    <a:lnTo>
                      <a:pt x="551" y="290"/>
                    </a:lnTo>
                    <a:lnTo>
                      <a:pt x="631" y="209"/>
                    </a:lnTo>
                    <a:lnTo>
                      <a:pt x="661" y="155"/>
                    </a:lnTo>
                    <a:lnTo>
                      <a:pt x="661" y="125"/>
                    </a:lnTo>
                    <a:lnTo>
                      <a:pt x="631" y="93"/>
                    </a:lnTo>
                    <a:lnTo>
                      <a:pt x="611" y="55"/>
                    </a:lnTo>
                    <a:lnTo>
                      <a:pt x="553" y="43"/>
                    </a:lnTo>
                    <a:lnTo>
                      <a:pt x="490" y="41"/>
                    </a:lnTo>
                    <a:lnTo>
                      <a:pt x="441" y="66"/>
                    </a:lnTo>
                    <a:lnTo>
                      <a:pt x="352" y="58"/>
                    </a:lnTo>
                    <a:lnTo>
                      <a:pt x="303" y="63"/>
                    </a:lnTo>
                    <a:lnTo>
                      <a:pt x="275" y="46"/>
                    </a:lnTo>
                    <a:lnTo>
                      <a:pt x="271" y="0"/>
                    </a:lnTo>
                    <a:lnTo>
                      <a:pt x="219" y="9"/>
                    </a:lnTo>
                    <a:lnTo>
                      <a:pt x="164" y="32"/>
                    </a:lnTo>
                    <a:lnTo>
                      <a:pt x="133" y="71"/>
                    </a:lnTo>
                    <a:lnTo>
                      <a:pt x="164" y="237"/>
                    </a:lnTo>
                    <a:lnTo>
                      <a:pt x="172" y="278"/>
                    </a:lnTo>
                    <a:lnTo>
                      <a:pt x="158" y="305"/>
                    </a:lnTo>
                    <a:lnTo>
                      <a:pt x="142" y="389"/>
                    </a:lnTo>
                    <a:lnTo>
                      <a:pt x="131" y="422"/>
                    </a:lnTo>
                    <a:lnTo>
                      <a:pt x="119" y="483"/>
                    </a:lnTo>
                    <a:lnTo>
                      <a:pt x="115" y="539"/>
                    </a:lnTo>
                    <a:lnTo>
                      <a:pt x="106" y="578"/>
                    </a:lnTo>
                    <a:lnTo>
                      <a:pt x="84" y="645"/>
                    </a:lnTo>
                    <a:lnTo>
                      <a:pt x="61" y="690"/>
                    </a:lnTo>
                    <a:lnTo>
                      <a:pt x="16" y="755"/>
                    </a:lnTo>
                    <a:lnTo>
                      <a:pt x="16" y="823"/>
                    </a:lnTo>
                    <a:lnTo>
                      <a:pt x="0" y="878"/>
                    </a:lnTo>
                    <a:lnTo>
                      <a:pt x="3" y="889"/>
                    </a:lnTo>
                    <a:lnTo>
                      <a:pt x="34" y="908"/>
                    </a:lnTo>
                    <a:lnTo>
                      <a:pt x="70" y="968"/>
                    </a:lnTo>
                    <a:lnTo>
                      <a:pt x="97" y="956"/>
                    </a:lnTo>
                    <a:lnTo>
                      <a:pt x="151" y="947"/>
                    </a:lnTo>
                    <a:lnTo>
                      <a:pt x="149" y="963"/>
                    </a:lnTo>
                    <a:lnTo>
                      <a:pt x="137" y="979"/>
                    </a:lnTo>
                    <a:lnTo>
                      <a:pt x="140" y="1038"/>
                    </a:lnTo>
                    <a:lnTo>
                      <a:pt x="131" y="1082"/>
                    </a:lnTo>
                    <a:lnTo>
                      <a:pt x="137" y="1107"/>
                    </a:lnTo>
                    <a:lnTo>
                      <a:pt x="137" y="1191"/>
                    </a:lnTo>
                    <a:lnTo>
                      <a:pt x="131" y="1224"/>
                    </a:lnTo>
                    <a:lnTo>
                      <a:pt x="110" y="1272"/>
                    </a:lnTo>
                    <a:lnTo>
                      <a:pt x="108" y="1312"/>
                    </a:lnTo>
                    <a:lnTo>
                      <a:pt x="119" y="1326"/>
                    </a:lnTo>
                    <a:lnTo>
                      <a:pt x="160" y="1314"/>
                    </a:lnTo>
                    <a:lnTo>
                      <a:pt x="205" y="1314"/>
                    </a:lnTo>
                    <a:lnTo>
                      <a:pt x="253" y="1317"/>
                    </a:lnTo>
                    <a:lnTo>
                      <a:pt x="287" y="1328"/>
                    </a:lnTo>
                    <a:lnTo>
                      <a:pt x="328" y="1328"/>
                    </a:lnTo>
                    <a:lnTo>
                      <a:pt x="361" y="1317"/>
                    </a:lnTo>
                    <a:lnTo>
                      <a:pt x="388" y="1299"/>
                    </a:lnTo>
                    <a:lnTo>
                      <a:pt x="420" y="1287"/>
                    </a:lnTo>
                    <a:close/>
                  </a:path>
                </a:pathLst>
              </a:custGeom>
              <a:grpFill/>
              <a:ln w="0" cmpd="sng">
                <a:solidFill>
                  <a:srgbClr val="D7D7D7"/>
                </a:solidFill>
                <a:prstDash val="solid"/>
                <a:round/>
                <a:headEnd/>
                <a:tailEnd/>
              </a:ln>
            </p:spPr>
            <p:txBody>
              <a:bodyPr/>
              <a:lstStyle/>
              <a:p>
                <a:endParaRPr lang="en-US" dirty="0"/>
              </a:p>
            </p:txBody>
          </p:sp>
          <p:sp>
            <p:nvSpPr>
              <p:cNvPr id="630" name="Freeform 143">
                <a:extLst>
                  <a:ext uri="{FF2B5EF4-FFF2-40B4-BE49-F238E27FC236}">
                    <a16:creationId xmlns:a16="http://schemas.microsoft.com/office/drawing/2014/main" id="{CFDA0F25-B27D-4D08-B4A4-F2BD3701AF73}"/>
                  </a:ext>
                </a:extLst>
              </p:cNvPr>
              <p:cNvSpPr>
                <a:spLocks noChangeAspect="1"/>
              </p:cNvSpPr>
              <p:nvPr/>
            </p:nvSpPr>
            <p:spPr bwMode="gray">
              <a:xfrm>
                <a:off x="6077430" y="2936663"/>
                <a:ext cx="151728" cy="89081"/>
              </a:xfrm>
              <a:custGeom>
                <a:avLst/>
                <a:gdLst/>
                <a:ahLst/>
                <a:cxnLst>
                  <a:cxn ang="0">
                    <a:pos x="192" y="492"/>
                  </a:cxn>
                  <a:cxn ang="0">
                    <a:pos x="156" y="443"/>
                  </a:cxn>
                  <a:cxn ang="0">
                    <a:pos x="145" y="375"/>
                  </a:cxn>
                  <a:cxn ang="0">
                    <a:pos x="39" y="438"/>
                  </a:cxn>
                  <a:cxn ang="0">
                    <a:pos x="0" y="445"/>
                  </a:cxn>
                  <a:cxn ang="0">
                    <a:pos x="18" y="317"/>
                  </a:cxn>
                  <a:cxn ang="0">
                    <a:pos x="47" y="278"/>
                  </a:cxn>
                  <a:cxn ang="0">
                    <a:pos x="80" y="252"/>
                  </a:cxn>
                  <a:cxn ang="0">
                    <a:pos x="111" y="182"/>
                  </a:cxn>
                  <a:cxn ang="0">
                    <a:pos x="183" y="68"/>
                  </a:cxn>
                  <a:cxn ang="0">
                    <a:pos x="264" y="48"/>
                  </a:cxn>
                  <a:cxn ang="0">
                    <a:pos x="316" y="13"/>
                  </a:cxn>
                  <a:cxn ang="0">
                    <a:pos x="474" y="21"/>
                  </a:cxn>
                  <a:cxn ang="0">
                    <a:pos x="643" y="21"/>
                  </a:cxn>
                  <a:cxn ang="0">
                    <a:pos x="736" y="81"/>
                  </a:cxn>
                  <a:cxn ang="0">
                    <a:pos x="720" y="152"/>
                  </a:cxn>
                  <a:cxn ang="0">
                    <a:pos x="771" y="213"/>
                  </a:cxn>
                  <a:cxn ang="0">
                    <a:pos x="845" y="235"/>
                  </a:cxn>
                  <a:cxn ang="0">
                    <a:pos x="902" y="241"/>
                  </a:cxn>
                  <a:cxn ang="0">
                    <a:pos x="893" y="306"/>
                  </a:cxn>
                  <a:cxn ang="0">
                    <a:pos x="837" y="318"/>
                  </a:cxn>
                  <a:cxn ang="0">
                    <a:pos x="835" y="370"/>
                  </a:cxn>
                  <a:cxn ang="0">
                    <a:pos x="839" y="409"/>
                  </a:cxn>
                  <a:cxn ang="0">
                    <a:pos x="720" y="391"/>
                  </a:cxn>
                  <a:cxn ang="0">
                    <a:pos x="670" y="358"/>
                  </a:cxn>
                  <a:cxn ang="0">
                    <a:pos x="622" y="470"/>
                  </a:cxn>
                  <a:cxn ang="0">
                    <a:pos x="605" y="521"/>
                  </a:cxn>
                  <a:cxn ang="0">
                    <a:pos x="558" y="476"/>
                  </a:cxn>
                  <a:cxn ang="0">
                    <a:pos x="491" y="373"/>
                  </a:cxn>
                  <a:cxn ang="0">
                    <a:pos x="428" y="425"/>
                  </a:cxn>
                  <a:cxn ang="0">
                    <a:pos x="415" y="476"/>
                  </a:cxn>
                  <a:cxn ang="0">
                    <a:pos x="327" y="508"/>
                  </a:cxn>
                  <a:cxn ang="0">
                    <a:pos x="203" y="533"/>
                  </a:cxn>
                </a:cxnLst>
                <a:rect l="0" t="0" r="r" b="b"/>
                <a:pathLst>
                  <a:path w="902" h="533">
                    <a:moveTo>
                      <a:pt x="203" y="533"/>
                    </a:moveTo>
                    <a:lnTo>
                      <a:pt x="192" y="492"/>
                    </a:lnTo>
                    <a:lnTo>
                      <a:pt x="165" y="486"/>
                    </a:lnTo>
                    <a:lnTo>
                      <a:pt x="156" y="443"/>
                    </a:lnTo>
                    <a:lnTo>
                      <a:pt x="156" y="382"/>
                    </a:lnTo>
                    <a:lnTo>
                      <a:pt x="145" y="375"/>
                    </a:lnTo>
                    <a:lnTo>
                      <a:pt x="80" y="375"/>
                    </a:lnTo>
                    <a:lnTo>
                      <a:pt x="39" y="438"/>
                    </a:lnTo>
                    <a:lnTo>
                      <a:pt x="14" y="453"/>
                    </a:lnTo>
                    <a:lnTo>
                      <a:pt x="0" y="445"/>
                    </a:lnTo>
                    <a:lnTo>
                      <a:pt x="4" y="362"/>
                    </a:lnTo>
                    <a:lnTo>
                      <a:pt x="18" y="317"/>
                    </a:lnTo>
                    <a:lnTo>
                      <a:pt x="34" y="302"/>
                    </a:lnTo>
                    <a:lnTo>
                      <a:pt x="47" y="278"/>
                    </a:lnTo>
                    <a:lnTo>
                      <a:pt x="73" y="263"/>
                    </a:lnTo>
                    <a:lnTo>
                      <a:pt x="80" y="252"/>
                    </a:lnTo>
                    <a:lnTo>
                      <a:pt x="88" y="214"/>
                    </a:lnTo>
                    <a:lnTo>
                      <a:pt x="111" y="182"/>
                    </a:lnTo>
                    <a:lnTo>
                      <a:pt x="197" y="89"/>
                    </a:lnTo>
                    <a:lnTo>
                      <a:pt x="183" y="68"/>
                    </a:lnTo>
                    <a:lnTo>
                      <a:pt x="199" y="43"/>
                    </a:lnTo>
                    <a:lnTo>
                      <a:pt x="264" y="48"/>
                    </a:lnTo>
                    <a:lnTo>
                      <a:pt x="289" y="36"/>
                    </a:lnTo>
                    <a:lnTo>
                      <a:pt x="316" y="13"/>
                    </a:lnTo>
                    <a:lnTo>
                      <a:pt x="344" y="36"/>
                    </a:lnTo>
                    <a:lnTo>
                      <a:pt x="474" y="21"/>
                    </a:lnTo>
                    <a:lnTo>
                      <a:pt x="569" y="0"/>
                    </a:lnTo>
                    <a:lnTo>
                      <a:pt x="643" y="21"/>
                    </a:lnTo>
                    <a:lnTo>
                      <a:pt x="709" y="51"/>
                    </a:lnTo>
                    <a:lnTo>
                      <a:pt x="736" y="81"/>
                    </a:lnTo>
                    <a:lnTo>
                      <a:pt x="725" y="116"/>
                    </a:lnTo>
                    <a:lnTo>
                      <a:pt x="720" y="152"/>
                    </a:lnTo>
                    <a:lnTo>
                      <a:pt x="749" y="197"/>
                    </a:lnTo>
                    <a:lnTo>
                      <a:pt x="771" y="213"/>
                    </a:lnTo>
                    <a:lnTo>
                      <a:pt x="811" y="231"/>
                    </a:lnTo>
                    <a:lnTo>
                      <a:pt x="845" y="235"/>
                    </a:lnTo>
                    <a:lnTo>
                      <a:pt x="873" y="220"/>
                    </a:lnTo>
                    <a:lnTo>
                      <a:pt x="902" y="241"/>
                    </a:lnTo>
                    <a:lnTo>
                      <a:pt x="890" y="281"/>
                    </a:lnTo>
                    <a:lnTo>
                      <a:pt x="893" y="306"/>
                    </a:lnTo>
                    <a:lnTo>
                      <a:pt x="878" y="317"/>
                    </a:lnTo>
                    <a:lnTo>
                      <a:pt x="837" y="318"/>
                    </a:lnTo>
                    <a:lnTo>
                      <a:pt x="831" y="343"/>
                    </a:lnTo>
                    <a:lnTo>
                      <a:pt x="835" y="370"/>
                    </a:lnTo>
                    <a:lnTo>
                      <a:pt x="846" y="391"/>
                    </a:lnTo>
                    <a:lnTo>
                      <a:pt x="839" y="409"/>
                    </a:lnTo>
                    <a:lnTo>
                      <a:pt x="762" y="391"/>
                    </a:lnTo>
                    <a:lnTo>
                      <a:pt x="720" y="391"/>
                    </a:lnTo>
                    <a:lnTo>
                      <a:pt x="698" y="370"/>
                    </a:lnTo>
                    <a:lnTo>
                      <a:pt x="670" y="358"/>
                    </a:lnTo>
                    <a:lnTo>
                      <a:pt x="662" y="398"/>
                    </a:lnTo>
                    <a:lnTo>
                      <a:pt x="622" y="470"/>
                    </a:lnTo>
                    <a:lnTo>
                      <a:pt x="614" y="506"/>
                    </a:lnTo>
                    <a:lnTo>
                      <a:pt x="605" y="521"/>
                    </a:lnTo>
                    <a:lnTo>
                      <a:pt x="580" y="506"/>
                    </a:lnTo>
                    <a:lnTo>
                      <a:pt x="558" y="476"/>
                    </a:lnTo>
                    <a:lnTo>
                      <a:pt x="514" y="445"/>
                    </a:lnTo>
                    <a:lnTo>
                      <a:pt x="491" y="373"/>
                    </a:lnTo>
                    <a:lnTo>
                      <a:pt x="450" y="396"/>
                    </a:lnTo>
                    <a:lnTo>
                      <a:pt x="428" y="425"/>
                    </a:lnTo>
                    <a:lnTo>
                      <a:pt x="428" y="458"/>
                    </a:lnTo>
                    <a:lnTo>
                      <a:pt x="415" y="476"/>
                    </a:lnTo>
                    <a:lnTo>
                      <a:pt x="374" y="511"/>
                    </a:lnTo>
                    <a:lnTo>
                      <a:pt x="327" y="508"/>
                    </a:lnTo>
                    <a:lnTo>
                      <a:pt x="235" y="530"/>
                    </a:lnTo>
                    <a:lnTo>
                      <a:pt x="203" y="533"/>
                    </a:lnTo>
                    <a:close/>
                  </a:path>
                </a:pathLst>
              </a:custGeom>
              <a:grpFill/>
              <a:ln w="0" cmpd="sng">
                <a:solidFill>
                  <a:srgbClr val="D7D7D7"/>
                </a:solidFill>
                <a:prstDash val="solid"/>
                <a:round/>
                <a:headEnd/>
                <a:tailEnd/>
              </a:ln>
            </p:spPr>
            <p:txBody>
              <a:bodyPr/>
              <a:lstStyle/>
              <a:p>
                <a:endParaRPr lang="en-US" dirty="0"/>
              </a:p>
            </p:txBody>
          </p:sp>
          <p:sp>
            <p:nvSpPr>
              <p:cNvPr id="631" name="Freeform 144">
                <a:extLst>
                  <a:ext uri="{FF2B5EF4-FFF2-40B4-BE49-F238E27FC236}">
                    <a16:creationId xmlns:a16="http://schemas.microsoft.com/office/drawing/2014/main" id="{65BDA934-67A9-41F1-B67A-ABF4E8F37BFA}"/>
                  </a:ext>
                </a:extLst>
              </p:cNvPr>
              <p:cNvSpPr>
                <a:spLocks noChangeAspect="1"/>
              </p:cNvSpPr>
              <p:nvPr/>
            </p:nvSpPr>
            <p:spPr bwMode="gray">
              <a:xfrm>
                <a:off x="6332333" y="2976142"/>
                <a:ext cx="110256" cy="76934"/>
              </a:xfrm>
              <a:custGeom>
                <a:avLst/>
                <a:gdLst/>
                <a:ahLst/>
                <a:cxnLst>
                  <a:cxn ang="0">
                    <a:pos x="510" y="16"/>
                  </a:cxn>
                  <a:cxn ang="0">
                    <a:pos x="438" y="36"/>
                  </a:cxn>
                  <a:cxn ang="0">
                    <a:pos x="405" y="69"/>
                  </a:cxn>
                  <a:cxn ang="0">
                    <a:pos x="283" y="66"/>
                  </a:cxn>
                  <a:cxn ang="0">
                    <a:pos x="219" y="126"/>
                  </a:cxn>
                  <a:cxn ang="0">
                    <a:pos x="51" y="114"/>
                  </a:cxn>
                  <a:cxn ang="0">
                    <a:pos x="0" y="178"/>
                  </a:cxn>
                  <a:cxn ang="0">
                    <a:pos x="10" y="202"/>
                  </a:cxn>
                  <a:cxn ang="0">
                    <a:pos x="20" y="223"/>
                  </a:cxn>
                  <a:cxn ang="0">
                    <a:pos x="34" y="278"/>
                  </a:cxn>
                  <a:cxn ang="0">
                    <a:pos x="43" y="315"/>
                  </a:cxn>
                  <a:cxn ang="0">
                    <a:pos x="81" y="347"/>
                  </a:cxn>
                  <a:cxn ang="0">
                    <a:pos x="104" y="369"/>
                  </a:cxn>
                  <a:cxn ang="0">
                    <a:pos x="86" y="396"/>
                  </a:cxn>
                  <a:cxn ang="0">
                    <a:pos x="47" y="396"/>
                  </a:cxn>
                  <a:cxn ang="0">
                    <a:pos x="51" y="434"/>
                  </a:cxn>
                  <a:cxn ang="0">
                    <a:pos x="113" y="413"/>
                  </a:cxn>
                  <a:cxn ang="0">
                    <a:pos x="197" y="430"/>
                  </a:cxn>
                  <a:cxn ang="0">
                    <a:pos x="236" y="373"/>
                  </a:cxn>
                  <a:cxn ang="0">
                    <a:pos x="295" y="441"/>
                  </a:cxn>
                  <a:cxn ang="0">
                    <a:pos x="306" y="426"/>
                  </a:cxn>
                  <a:cxn ang="0">
                    <a:pos x="328" y="438"/>
                  </a:cxn>
                  <a:cxn ang="0">
                    <a:pos x="358" y="459"/>
                  </a:cxn>
                  <a:cxn ang="0">
                    <a:pos x="374" y="400"/>
                  </a:cxn>
                  <a:cxn ang="0">
                    <a:pos x="375" y="363"/>
                  </a:cxn>
                  <a:cxn ang="0">
                    <a:pos x="447" y="326"/>
                  </a:cxn>
                  <a:cxn ang="0">
                    <a:pos x="464" y="255"/>
                  </a:cxn>
                  <a:cxn ang="0">
                    <a:pos x="439" y="217"/>
                  </a:cxn>
                  <a:cxn ang="0">
                    <a:pos x="525" y="172"/>
                  </a:cxn>
                  <a:cxn ang="0">
                    <a:pos x="539" y="144"/>
                  </a:cxn>
                  <a:cxn ang="0">
                    <a:pos x="578" y="149"/>
                  </a:cxn>
                  <a:cxn ang="0">
                    <a:pos x="573" y="120"/>
                  </a:cxn>
                  <a:cxn ang="0">
                    <a:pos x="587" y="89"/>
                  </a:cxn>
                  <a:cxn ang="0">
                    <a:pos x="634" y="114"/>
                  </a:cxn>
                  <a:cxn ang="0">
                    <a:pos x="650" y="114"/>
                  </a:cxn>
                  <a:cxn ang="0">
                    <a:pos x="596" y="16"/>
                  </a:cxn>
                  <a:cxn ang="0">
                    <a:pos x="542" y="0"/>
                  </a:cxn>
                </a:cxnLst>
                <a:rect l="0" t="0" r="r" b="b"/>
                <a:pathLst>
                  <a:path w="650" h="459">
                    <a:moveTo>
                      <a:pt x="542" y="0"/>
                    </a:moveTo>
                    <a:lnTo>
                      <a:pt x="510" y="16"/>
                    </a:lnTo>
                    <a:lnTo>
                      <a:pt x="504" y="44"/>
                    </a:lnTo>
                    <a:lnTo>
                      <a:pt x="438" y="36"/>
                    </a:lnTo>
                    <a:lnTo>
                      <a:pt x="422" y="38"/>
                    </a:lnTo>
                    <a:lnTo>
                      <a:pt x="405" y="69"/>
                    </a:lnTo>
                    <a:lnTo>
                      <a:pt x="332" y="53"/>
                    </a:lnTo>
                    <a:lnTo>
                      <a:pt x="283" y="66"/>
                    </a:lnTo>
                    <a:lnTo>
                      <a:pt x="252" y="106"/>
                    </a:lnTo>
                    <a:lnTo>
                      <a:pt x="219" y="126"/>
                    </a:lnTo>
                    <a:lnTo>
                      <a:pt x="110" y="114"/>
                    </a:lnTo>
                    <a:lnTo>
                      <a:pt x="51" y="114"/>
                    </a:lnTo>
                    <a:lnTo>
                      <a:pt x="12" y="151"/>
                    </a:lnTo>
                    <a:lnTo>
                      <a:pt x="0" y="178"/>
                    </a:lnTo>
                    <a:lnTo>
                      <a:pt x="0" y="196"/>
                    </a:lnTo>
                    <a:lnTo>
                      <a:pt x="10" y="202"/>
                    </a:lnTo>
                    <a:lnTo>
                      <a:pt x="30" y="198"/>
                    </a:lnTo>
                    <a:lnTo>
                      <a:pt x="20" y="223"/>
                    </a:lnTo>
                    <a:lnTo>
                      <a:pt x="16" y="254"/>
                    </a:lnTo>
                    <a:lnTo>
                      <a:pt x="34" y="278"/>
                    </a:lnTo>
                    <a:lnTo>
                      <a:pt x="34" y="306"/>
                    </a:lnTo>
                    <a:lnTo>
                      <a:pt x="43" y="315"/>
                    </a:lnTo>
                    <a:lnTo>
                      <a:pt x="73" y="328"/>
                    </a:lnTo>
                    <a:lnTo>
                      <a:pt x="81" y="347"/>
                    </a:lnTo>
                    <a:lnTo>
                      <a:pt x="95" y="353"/>
                    </a:lnTo>
                    <a:lnTo>
                      <a:pt x="104" y="369"/>
                    </a:lnTo>
                    <a:lnTo>
                      <a:pt x="100" y="385"/>
                    </a:lnTo>
                    <a:lnTo>
                      <a:pt x="86" y="396"/>
                    </a:lnTo>
                    <a:lnTo>
                      <a:pt x="66" y="400"/>
                    </a:lnTo>
                    <a:lnTo>
                      <a:pt x="47" y="396"/>
                    </a:lnTo>
                    <a:lnTo>
                      <a:pt x="23" y="412"/>
                    </a:lnTo>
                    <a:lnTo>
                      <a:pt x="51" y="434"/>
                    </a:lnTo>
                    <a:lnTo>
                      <a:pt x="105" y="433"/>
                    </a:lnTo>
                    <a:lnTo>
                      <a:pt x="113" y="413"/>
                    </a:lnTo>
                    <a:lnTo>
                      <a:pt x="133" y="432"/>
                    </a:lnTo>
                    <a:lnTo>
                      <a:pt x="197" y="430"/>
                    </a:lnTo>
                    <a:lnTo>
                      <a:pt x="225" y="372"/>
                    </a:lnTo>
                    <a:lnTo>
                      <a:pt x="236" y="373"/>
                    </a:lnTo>
                    <a:lnTo>
                      <a:pt x="279" y="443"/>
                    </a:lnTo>
                    <a:lnTo>
                      <a:pt x="295" y="441"/>
                    </a:lnTo>
                    <a:lnTo>
                      <a:pt x="296" y="425"/>
                    </a:lnTo>
                    <a:lnTo>
                      <a:pt x="306" y="426"/>
                    </a:lnTo>
                    <a:lnTo>
                      <a:pt x="312" y="436"/>
                    </a:lnTo>
                    <a:lnTo>
                      <a:pt x="328" y="438"/>
                    </a:lnTo>
                    <a:lnTo>
                      <a:pt x="346" y="459"/>
                    </a:lnTo>
                    <a:lnTo>
                      <a:pt x="358" y="459"/>
                    </a:lnTo>
                    <a:lnTo>
                      <a:pt x="377" y="445"/>
                    </a:lnTo>
                    <a:lnTo>
                      <a:pt x="374" y="400"/>
                    </a:lnTo>
                    <a:lnTo>
                      <a:pt x="388" y="381"/>
                    </a:lnTo>
                    <a:lnTo>
                      <a:pt x="375" y="363"/>
                    </a:lnTo>
                    <a:lnTo>
                      <a:pt x="415" y="328"/>
                    </a:lnTo>
                    <a:lnTo>
                      <a:pt x="447" y="326"/>
                    </a:lnTo>
                    <a:lnTo>
                      <a:pt x="463" y="298"/>
                    </a:lnTo>
                    <a:lnTo>
                      <a:pt x="464" y="255"/>
                    </a:lnTo>
                    <a:lnTo>
                      <a:pt x="440" y="232"/>
                    </a:lnTo>
                    <a:lnTo>
                      <a:pt x="439" y="217"/>
                    </a:lnTo>
                    <a:lnTo>
                      <a:pt x="451" y="196"/>
                    </a:lnTo>
                    <a:lnTo>
                      <a:pt x="525" y="172"/>
                    </a:lnTo>
                    <a:lnTo>
                      <a:pt x="536" y="161"/>
                    </a:lnTo>
                    <a:lnTo>
                      <a:pt x="539" y="144"/>
                    </a:lnTo>
                    <a:lnTo>
                      <a:pt x="565" y="144"/>
                    </a:lnTo>
                    <a:lnTo>
                      <a:pt x="578" y="149"/>
                    </a:lnTo>
                    <a:lnTo>
                      <a:pt x="580" y="145"/>
                    </a:lnTo>
                    <a:lnTo>
                      <a:pt x="573" y="120"/>
                    </a:lnTo>
                    <a:lnTo>
                      <a:pt x="573" y="103"/>
                    </a:lnTo>
                    <a:lnTo>
                      <a:pt x="587" y="89"/>
                    </a:lnTo>
                    <a:lnTo>
                      <a:pt x="601" y="90"/>
                    </a:lnTo>
                    <a:lnTo>
                      <a:pt x="634" y="114"/>
                    </a:lnTo>
                    <a:lnTo>
                      <a:pt x="646" y="107"/>
                    </a:lnTo>
                    <a:lnTo>
                      <a:pt x="650" y="114"/>
                    </a:lnTo>
                    <a:lnTo>
                      <a:pt x="616" y="65"/>
                    </a:lnTo>
                    <a:lnTo>
                      <a:pt x="596" y="16"/>
                    </a:lnTo>
                    <a:lnTo>
                      <a:pt x="569" y="1"/>
                    </a:lnTo>
                    <a:lnTo>
                      <a:pt x="542" y="0"/>
                    </a:lnTo>
                    <a:close/>
                  </a:path>
                </a:pathLst>
              </a:custGeom>
              <a:grpFill/>
              <a:ln w="0" cmpd="sng">
                <a:solidFill>
                  <a:srgbClr val="D7D7D7"/>
                </a:solidFill>
                <a:prstDash val="solid"/>
                <a:round/>
                <a:headEnd/>
                <a:tailEnd/>
              </a:ln>
            </p:spPr>
            <p:txBody>
              <a:bodyPr/>
              <a:lstStyle/>
              <a:p>
                <a:endParaRPr lang="en-US" dirty="0"/>
              </a:p>
            </p:txBody>
          </p:sp>
          <p:sp>
            <p:nvSpPr>
              <p:cNvPr id="632" name="Freeform 145">
                <a:extLst>
                  <a:ext uri="{FF2B5EF4-FFF2-40B4-BE49-F238E27FC236}">
                    <a16:creationId xmlns:a16="http://schemas.microsoft.com/office/drawing/2014/main" id="{ED795B4A-04A4-443E-88C3-743992DCEFA8}"/>
                  </a:ext>
                </a:extLst>
              </p:cNvPr>
              <p:cNvSpPr>
                <a:spLocks noChangeAspect="1"/>
              </p:cNvSpPr>
              <p:nvPr/>
            </p:nvSpPr>
            <p:spPr bwMode="gray">
              <a:xfrm>
                <a:off x="6412243" y="3051052"/>
                <a:ext cx="135544" cy="136659"/>
              </a:xfrm>
              <a:custGeom>
                <a:avLst/>
                <a:gdLst/>
                <a:ahLst/>
                <a:cxnLst>
                  <a:cxn ang="0">
                    <a:pos x="542" y="781"/>
                  </a:cxn>
                  <a:cxn ang="0">
                    <a:pos x="481" y="723"/>
                  </a:cxn>
                  <a:cxn ang="0">
                    <a:pos x="426" y="677"/>
                  </a:cxn>
                  <a:cxn ang="0">
                    <a:pos x="368" y="673"/>
                  </a:cxn>
                  <a:cxn ang="0">
                    <a:pos x="305" y="526"/>
                  </a:cxn>
                  <a:cxn ang="0">
                    <a:pos x="195" y="427"/>
                  </a:cxn>
                  <a:cxn ang="0">
                    <a:pos x="132" y="352"/>
                  </a:cxn>
                  <a:cxn ang="0">
                    <a:pos x="87" y="276"/>
                  </a:cxn>
                  <a:cxn ang="0">
                    <a:pos x="80" y="226"/>
                  </a:cxn>
                  <a:cxn ang="0">
                    <a:pos x="28" y="154"/>
                  </a:cxn>
                  <a:cxn ang="0">
                    <a:pos x="13" y="112"/>
                  </a:cxn>
                  <a:cxn ang="0">
                    <a:pos x="31" y="5"/>
                  </a:cxn>
                  <a:cxn ang="0">
                    <a:pos x="116" y="75"/>
                  </a:cxn>
                  <a:cxn ang="0">
                    <a:pos x="230" y="20"/>
                  </a:cxn>
                  <a:cxn ang="0">
                    <a:pos x="296" y="35"/>
                  </a:cxn>
                  <a:cxn ang="0">
                    <a:pos x="335" y="39"/>
                  </a:cxn>
                  <a:cxn ang="0">
                    <a:pos x="403" y="41"/>
                  </a:cxn>
                  <a:cxn ang="0">
                    <a:pos x="467" y="38"/>
                  </a:cxn>
                  <a:cxn ang="0">
                    <a:pos x="504" y="60"/>
                  </a:cxn>
                  <a:cxn ang="0">
                    <a:pos x="570" y="71"/>
                  </a:cxn>
                  <a:cxn ang="0">
                    <a:pos x="604" y="57"/>
                  </a:cxn>
                  <a:cxn ang="0">
                    <a:pos x="625" y="110"/>
                  </a:cxn>
                  <a:cxn ang="0">
                    <a:pos x="698" y="106"/>
                  </a:cxn>
                  <a:cxn ang="0">
                    <a:pos x="745" y="133"/>
                  </a:cxn>
                  <a:cxn ang="0">
                    <a:pos x="709" y="217"/>
                  </a:cxn>
                  <a:cxn ang="0">
                    <a:pos x="706" y="240"/>
                  </a:cxn>
                  <a:cxn ang="0">
                    <a:pos x="715" y="287"/>
                  </a:cxn>
                  <a:cxn ang="0">
                    <a:pos x="744" y="302"/>
                  </a:cxn>
                  <a:cxn ang="0">
                    <a:pos x="772" y="328"/>
                  </a:cxn>
                  <a:cxn ang="0">
                    <a:pos x="791" y="351"/>
                  </a:cxn>
                  <a:cxn ang="0">
                    <a:pos x="786" y="381"/>
                  </a:cxn>
                  <a:cxn ang="0">
                    <a:pos x="728" y="371"/>
                  </a:cxn>
                  <a:cxn ang="0">
                    <a:pos x="751" y="409"/>
                  </a:cxn>
                  <a:cxn ang="0">
                    <a:pos x="781" y="475"/>
                  </a:cxn>
                  <a:cxn ang="0">
                    <a:pos x="757" y="482"/>
                  </a:cxn>
                  <a:cxn ang="0">
                    <a:pos x="721" y="505"/>
                  </a:cxn>
                  <a:cxn ang="0">
                    <a:pos x="689" y="510"/>
                  </a:cxn>
                  <a:cxn ang="0">
                    <a:pos x="660" y="514"/>
                  </a:cxn>
                  <a:cxn ang="0">
                    <a:pos x="681" y="549"/>
                  </a:cxn>
                  <a:cxn ang="0">
                    <a:pos x="684" y="589"/>
                  </a:cxn>
                  <a:cxn ang="0">
                    <a:pos x="663" y="562"/>
                  </a:cxn>
                  <a:cxn ang="0">
                    <a:pos x="609" y="584"/>
                  </a:cxn>
                  <a:cxn ang="0">
                    <a:pos x="598" y="639"/>
                  </a:cxn>
                  <a:cxn ang="0">
                    <a:pos x="564" y="659"/>
                  </a:cxn>
                  <a:cxn ang="0">
                    <a:pos x="559" y="707"/>
                  </a:cxn>
                  <a:cxn ang="0">
                    <a:pos x="578" y="753"/>
                  </a:cxn>
                </a:cxnLst>
                <a:rect l="0" t="0" r="r" b="b"/>
                <a:pathLst>
                  <a:path w="803" h="810">
                    <a:moveTo>
                      <a:pt x="558" y="810"/>
                    </a:moveTo>
                    <a:lnTo>
                      <a:pt x="559" y="783"/>
                    </a:lnTo>
                    <a:lnTo>
                      <a:pt x="542" y="781"/>
                    </a:lnTo>
                    <a:lnTo>
                      <a:pt x="543" y="762"/>
                    </a:lnTo>
                    <a:lnTo>
                      <a:pt x="513" y="757"/>
                    </a:lnTo>
                    <a:lnTo>
                      <a:pt x="481" y="723"/>
                    </a:lnTo>
                    <a:lnTo>
                      <a:pt x="456" y="719"/>
                    </a:lnTo>
                    <a:lnTo>
                      <a:pt x="428" y="696"/>
                    </a:lnTo>
                    <a:lnTo>
                      <a:pt x="426" y="677"/>
                    </a:lnTo>
                    <a:lnTo>
                      <a:pt x="399" y="674"/>
                    </a:lnTo>
                    <a:lnTo>
                      <a:pt x="372" y="690"/>
                    </a:lnTo>
                    <a:lnTo>
                      <a:pt x="368" y="673"/>
                    </a:lnTo>
                    <a:lnTo>
                      <a:pt x="395" y="657"/>
                    </a:lnTo>
                    <a:lnTo>
                      <a:pt x="311" y="568"/>
                    </a:lnTo>
                    <a:lnTo>
                      <a:pt x="305" y="526"/>
                    </a:lnTo>
                    <a:lnTo>
                      <a:pt x="290" y="511"/>
                    </a:lnTo>
                    <a:lnTo>
                      <a:pt x="270" y="503"/>
                    </a:lnTo>
                    <a:lnTo>
                      <a:pt x="195" y="427"/>
                    </a:lnTo>
                    <a:lnTo>
                      <a:pt x="193" y="409"/>
                    </a:lnTo>
                    <a:lnTo>
                      <a:pt x="158" y="360"/>
                    </a:lnTo>
                    <a:lnTo>
                      <a:pt x="132" y="352"/>
                    </a:lnTo>
                    <a:lnTo>
                      <a:pt x="101" y="303"/>
                    </a:lnTo>
                    <a:lnTo>
                      <a:pt x="84" y="303"/>
                    </a:lnTo>
                    <a:lnTo>
                      <a:pt x="87" y="276"/>
                    </a:lnTo>
                    <a:lnTo>
                      <a:pt x="95" y="267"/>
                    </a:lnTo>
                    <a:lnTo>
                      <a:pt x="80" y="247"/>
                    </a:lnTo>
                    <a:lnTo>
                      <a:pt x="80" y="226"/>
                    </a:lnTo>
                    <a:lnTo>
                      <a:pt x="60" y="203"/>
                    </a:lnTo>
                    <a:lnTo>
                      <a:pt x="45" y="158"/>
                    </a:lnTo>
                    <a:lnTo>
                      <a:pt x="28" y="154"/>
                    </a:lnTo>
                    <a:lnTo>
                      <a:pt x="0" y="130"/>
                    </a:lnTo>
                    <a:lnTo>
                      <a:pt x="1" y="121"/>
                    </a:lnTo>
                    <a:lnTo>
                      <a:pt x="13" y="112"/>
                    </a:lnTo>
                    <a:lnTo>
                      <a:pt x="9" y="98"/>
                    </a:lnTo>
                    <a:lnTo>
                      <a:pt x="10" y="27"/>
                    </a:lnTo>
                    <a:lnTo>
                      <a:pt x="31" y="5"/>
                    </a:lnTo>
                    <a:lnTo>
                      <a:pt x="63" y="11"/>
                    </a:lnTo>
                    <a:lnTo>
                      <a:pt x="66" y="22"/>
                    </a:lnTo>
                    <a:lnTo>
                      <a:pt x="116" y="75"/>
                    </a:lnTo>
                    <a:lnTo>
                      <a:pt x="126" y="77"/>
                    </a:lnTo>
                    <a:lnTo>
                      <a:pt x="161" y="12"/>
                    </a:lnTo>
                    <a:lnTo>
                      <a:pt x="230" y="20"/>
                    </a:lnTo>
                    <a:lnTo>
                      <a:pt x="245" y="0"/>
                    </a:lnTo>
                    <a:lnTo>
                      <a:pt x="251" y="0"/>
                    </a:lnTo>
                    <a:lnTo>
                      <a:pt x="296" y="35"/>
                    </a:lnTo>
                    <a:lnTo>
                      <a:pt x="311" y="35"/>
                    </a:lnTo>
                    <a:lnTo>
                      <a:pt x="319" y="25"/>
                    </a:lnTo>
                    <a:lnTo>
                      <a:pt x="335" y="39"/>
                    </a:lnTo>
                    <a:lnTo>
                      <a:pt x="390" y="47"/>
                    </a:lnTo>
                    <a:lnTo>
                      <a:pt x="395" y="40"/>
                    </a:lnTo>
                    <a:lnTo>
                      <a:pt x="403" y="41"/>
                    </a:lnTo>
                    <a:lnTo>
                      <a:pt x="434" y="66"/>
                    </a:lnTo>
                    <a:lnTo>
                      <a:pt x="445" y="64"/>
                    </a:lnTo>
                    <a:lnTo>
                      <a:pt x="467" y="38"/>
                    </a:lnTo>
                    <a:lnTo>
                      <a:pt x="479" y="41"/>
                    </a:lnTo>
                    <a:lnTo>
                      <a:pt x="494" y="59"/>
                    </a:lnTo>
                    <a:lnTo>
                      <a:pt x="504" y="60"/>
                    </a:lnTo>
                    <a:lnTo>
                      <a:pt x="515" y="44"/>
                    </a:lnTo>
                    <a:lnTo>
                      <a:pt x="556" y="51"/>
                    </a:lnTo>
                    <a:lnTo>
                      <a:pt x="570" y="71"/>
                    </a:lnTo>
                    <a:lnTo>
                      <a:pt x="579" y="64"/>
                    </a:lnTo>
                    <a:lnTo>
                      <a:pt x="578" y="57"/>
                    </a:lnTo>
                    <a:lnTo>
                      <a:pt x="604" y="57"/>
                    </a:lnTo>
                    <a:lnTo>
                      <a:pt x="629" y="86"/>
                    </a:lnTo>
                    <a:lnTo>
                      <a:pt x="624" y="102"/>
                    </a:lnTo>
                    <a:lnTo>
                      <a:pt x="625" y="110"/>
                    </a:lnTo>
                    <a:lnTo>
                      <a:pt x="645" y="126"/>
                    </a:lnTo>
                    <a:lnTo>
                      <a:pt x="675" y="124"/>
                    </a:lnTo>
                    <a:lnTo>
                      <a:pt x="698" y="106"/>
                    </a:lnTo>
                    <a:lnTo>
                      <a:pt x="743" y="110"/>
                    </a:lnTo>
                    <a:lnTo>
                      <a:pt x="751" y="121"/>
                    </a:lnTo>
                    <a:lnTo>
                      <a:pt x="745" y="133"/>
                    </a:lnTo>
                    <a:lnTo>
                      <a:pt x="745" y="150"/>
                    </a:lnTo>
                    <a:lnTo>
                      <a:pt x="726" y="177"/>
                    </a:lnTo>
                    <a:lnTo>
                      <a:pt x="709" y="217"/>
                    </a:lnTo>
                    <a:lnTo>
                      <a:pt x="701" y="222"/>
                    </a:lnTo>
                    <a:lnTo>
                      <a:pt x="701" y="233"/>
                    </a:lnTo>
                    <a:lnTo>
                      <a:pt x="706" y="240"/>
                    </a:lnTo>
                    <a:lnTo>
                      <a:pt x="694" y="260"/>
                    </a:lnTo>
                    <a:lnTo>
                      <a:pt x="702" y="284"/>
                    </a:lnTo>
                    <a:lnTo>
                      <a:pt x="715" y="287"/>
                    </a:lnTo>
                    <a:lnTo>
                      <a:pt x="724" y="295"/>
                    </a:lnTo>
                    <a:lnTo>
                      <a:pt x="738" y="290"/>
                    </a:lnTo>
                    <a:lnTo>
                      <a:pt x="744" y="302"/>
                    </a:lnTo>
                    <a:lnTo>
                      <a:pt x="747" y="315"/>
                    </a:lnTo>
                    <a:lnTo>
                      <a:pt x="763" y="330"/>
                    </a:lnTo>
                    <a:lnTo>
                      <a:pt x="772" y="328"/>
                    </a:lnTo>
                    <a:lnTo>
                      <a:pt x="776" y="332"/>
                    </a:lnTo>
                    <a:lnTo>
                      <a:pt x="775" y="342"/>
                    </a:lnTo>
                    <a:lnTo>
                      <a:pt x="791" y="351"/>
                    </a:lnTo>
                    <a:lnTo>
                      <a:pt x="801" y="353"/>
                    </a:lnTo>
                    <a:lnTo>
                      <a:pt x="803" y="366"/>
                    </a:lnTo>
                    <a:lnTo>
                      <a:pt x="786" y="381"/>
                    </a:lnTo>
                    <a:lnTo>
                      <a:pt x="757" y="383"/>
                    </a:lnTo>
                    <a:lnTo>
                      <a:pt x="738" y="371"/>
                    </a:lnTo>
                    <a:lnTo>
                      <a:pt x="728" y="371"/>
                    </a:lnTo>
                    <a:lnTo>
                      <a:pt x="724" y="376"/>
                    </a:lnTo>
                    <a:lnTo>
                      <a:pt x="728" y="385"/>
                    </a:lnTo>
                    <a:lnTo>
                      <a:pt x="751" y="409"/>
                    </a:lnTo>
                    <a:lnTo>
                      <a:pt x="775" y="442"/>
                    </a:lnTo>
                    <a:lnTo>
                      <a:pt x="782" y="447"/>
                    </a:lnTo>
                    <a:lnTo>
                      <a:pt x="781" y="475"/>
                    </a:lnTo>
                    <a:lnTo>
                      <a:pt x="775" y="485"/>
                    </a:lnTo>
                    <a:lnTo>
                      <a:pt x="764" y="490"/>
                    </a:lnTo>
                    <a:lnTo>
                      <a:pt x="757" y="482"/>
                    </a:lnTo>
                    <a:lnTo>
                      <a:pt x="746" y="481"/>
                    </a:lnTo>
                    <a:lnTo>
                      <a:pt x="737" y="497"/>
                    </a:lnTo>
                    <a:lnTo>
                      <a:pt x="721" y="505"/>
                    </a:lnTo>
                    <a:lnTo>
                      <a:pt x="705" y="505"/>
                    </a:lnTo>
                    <a:lnTo>
                      <a:pt x="698" y="511"/>
                    </a:lnTo>
                    <a:lnTo>
                      <a:pt x="689" y="510"/>
                    </a:lnTo>
                    <a:lnTo>
                      <a:pt x="684" y="500"/>
                    </a:lnTo>
                    <a:lnTo>
                      <a:pt x="672" y="501"/>
                    </a:lnTo>
                    <a:lnTo>
                      <a:pt x="660" y="514"/>
                    </a:lnTo>
                    <a:lnTo>
                      <a:pt x="666" y="524"/>
                    </a:lnTo>
                    <a:lnTo>
                      <a:pt x="678" y="531"/>
                    </a:lnTo>
                    <a:lnTo>
                      <a:pt x="681" y="549"/>
                    </a:lnTo>
                    <a:lnTo>
                      <a:pt x="689" y="560"/>
                    </a:lnTo>
                    <a:lnTo>
                      <a:pt x="689" y="582"/>
                    </a:lnTo>
                    <a:lnTo>
                      <a:pt x="684" y="589"/>
                    </a:lnTo>
                    <a:lnTo>
                      <a:pt x="675" y="588"/>
                    </a:lnTo>
                    <a:lnTo>
                      <a:pt x="669" y="582"/>
                    </a:lnTo>
                    <a:lnTo>
                      <a:pt x="663" y="562"/>
                    </a:lnTo>
                    <a:lnTo>
                      <a:pt x="657" y="555"/>
                    </a:lnTo>
                    <a:lnTo>
                      <a:pt x="640" y="555"/>
                    </a:lnTo>
                    <a:lnTo>
                      <a:pt x="609" y="584"/>
                    </a:lnTo>
                    <a:lnTo>
                      <a:pt x="604" y="603"/>
                    </a:lnTo>
                    <a:lnTo>
                      <a:pt x="598" y="611"/>
                    </a:lnTo>
                    <a:lnTo>
                      <a:pt x="598" y="639"/>
                    </a:lnTo>
                    <a:lnTo>
                      <a:pt x="590" y="647"/>
                    </a:lnTo>
                    <a:lnTo>
                      <a:pt x="574" y="647"/>
                    </a:lnTo>
                    <a:lnTo>
                      <a:pt x="564" y="659"/>
                    </a:lnTo>
                    <a:lnTo>
                      <a:pt x="562" y="693"/>
                    </a:lnTo>
                    <a:lnTo>
                      <a:pt x="558" y="696"/>
                    </a:lnTo>
                    <a:lnTo>
                      <a:pt x="559" y="707"/>
                    </a:lnTo>
                    <a:lnTo>
                      <a:pt x="569" y="726"/>
                    </a:lnTo>
                    <a:lnTo>
                      <a:pt x="579" y="737"/>
                    </a:lnTo>
                    <a:lnTo>
                      <a:pt x="578" y="753"/>
                    </a:lnTo>
                    <a:lnTo>
                      <a:pt x="559" y="783"/>
                    </a:lnTo>
                    <a:lnTo>
                      <a:pt x="558" y="810"/>
                    </a:lnTo>
                    <a:close/>
                  </a:path>
                </a:pathLst>
              </a:custGeom>
              <a:grpFill/>
              <a:ln w="0" cmpd="sng">
                <a:solidFill>
                  <a:srgbClr val="D7D7D7"/>
                </a:solidFill>
                <a:prstDash val="solid"/>
                <a:round/>
                <a:headEnd/>
                <a:tailEnd/>
              </a:ln>
            </p:spPr>
            <p:txBody>
              <a:bodyPr/>
              <a:lstStyle/>
              <a:p>
                <a:endParaRPr lang="en-US" dirty="0"/>
              </a:p>
            </p:txBody>
          </p:sp>
          <p:sp>
            <p:nvSpPr>
              <p:cNvPr id="633" name="Freeform 146">
                <a:extLst>
                  <a:ext uri="{FF2B5EF4-FFF2-40B4-BE49-F238E27FC236}">
                    <a16:creationId xmlns:a16="http://schemas.microsoft.com/office/drawing/2014/main" id="{8F06D7FD-8C13-4749-A641-202A1C7AD383}"/>
                  </a:ext>
                </a:extLst>
              </p:cNvPr>
              <p:cNvSpPr>
                <a:spLocks noChangeAspect="1"/>
              </p:cNvSpPr>
              <p:nvPr/>
            </p:nvSpPr>
            <p:spPr bwMode="gray">
              <a:xfrm>
                <a:off x="6424381" y="2890098"/>
                <a:ext cx="231638" cy="140708"/>
              </a:xfrm>
              <a:custGeom>
                <a:avLst/>
                <a:gdLst/>
                <a:ahLst/>
                <a:cxnLst>
                  <a:cxn ang="0">
                    <a:pos x="265" y="173"/>
                  </a:cxn>
                  <a:cxn ang="0">
                    <a:pos x="478" y="239"/>
                  </a:cxn>
                  <a:cxn ang="0">
                    <a:pos x="550" y="165"/>
                  </a:cxn>
                  <a:cxn ang="0">
                    <a:pos x="724" y="97"/>
                  </a:cxn>
                  <a:cxn ang="0">
                    <a:pos x="837" y="93"/>
                  </a:cxn>
                  <a:cxn ang="0">
                    <a:pos x="893" y="38"/>
                  </a:cxn>
                  <a:cxn ang="0">
                    <a:pos x="1017" y="11"/>
                  </a:cxn>
                  <a:cxn ang="0">
                    <a:pos x="1121" y="16"/>
                  </a:cxn>
                  <a:cxn ang="0">
                    <a:pos x="1229" y="45"/>
                  </a:cxn>
                  <a:cxn ang="0">
                    <a:pos x="1328" y="108"/>
                  </a:cxn>
                  <a:cxn ang="0">
                    <a:pos x="1376" y="180"/>
                  </a:cxn>
                  <a:cxn ang="0">
                    <a:pos x="1334" y="233"/>
                  </a:cxn>
                  <a:cxn ang="0">
                    <a:pos x="1252" y="255"/>
                  </a:cxn>
                  <a:cxn ang="0">
                    <a:pos x="1211" y="323"/>
                  </a:cxn>
                  <a:cxn ang="0">
                    <a:pos x="1180" y="403"/>
                  </a:cxn>
                  <a:cxn ang="0">
                    <a:pos x="1116" y="503"/>
                  </a:cxn>
                  <a:cxn ang="0">
                    <a:pos x="1058" y="598"/>
                  </a:cxn>
                  <a:cxn ang="0">
                    <a:pos x="972" y="691"/>
                  </a:cxn>
                  <a:cxn ang="0">
                    <a:pos x="841" y="728"/>
                  </a:cxn>
                  <a:cxn ang="0">
                    <a:pos x="779" y="718"/>
                  </a:cxn>
                  <a:cxn ang="0">
                    <a:pos x="674" y="759"/>
                  </a:cxn>
                  <a:cxn ang="0">
                    <a:pos x="595" y="781"/>
                  </a:cxn>
                  <a:cxn ang="0">
                    <a:pos x="496" y="814"/>
                  </a:cxn>
                  <a:cxn ang="0">
                    <a:pos x="382" y="833"/>
                  </a:cxn>
                  <a:cxn ang="0">
                    <a:pos x="284" y="783"/>
                  </a:cxn>
                  <a:cxn ang="0">
                    <a:pos x="189" y="699"/>
                  </a:cxn>
                  <a:cxn ang="0">
                    <a:pos x="108" y="622"/>
                  </a:cxn>
                  <a:cxn ang="0">
                    <a:pos x="54" y="524"/>
                  </a:cxn>
                  <a:cxn ang="0">
                    <a:pos x="0" y="508"/>
                  </a:cxn>
                  <a:cxn ang="0">
                    <a:pos x="79" y="457"/>
                  </a:cxn>
                  <a:cxn ang="0">
                    <a:pos x="76" y="381"/>
                  </a:cxn>
                  <a:cxn ang="0">
                    <a:pos x="83" y="281"/>
                  </a:cxn>
                  <a:cxn ang="0">
                    <a:pos x="196" y="251"/>
                  </a:cxn>
                  <a:cxn ang="0">
                    <a:pos x="214" y="146"/>
                  </a:cxn>
                </a:cxnLst>
                <a:rect l="0" t="0" r="r" b="b"/>
                <a:pathLst>
                  <a:path w="1376" h="833">
                    <a:moveTo>
                      <a:pt x="214" y="146"/>
                    </a:moveTo>
                    <a:lnTo>
                      <a:pt x="265" y="173"/>
                    </a:lnTo>
                    <a:lnTo>
                      <a:pt x="355" y="243"/>
                    </a:lnTo>
                    <a:lnTo>
                      <a:pt x="478" y="239"/>
                    </a:lnTo>
                    <a:lnTo>
                      <a:pt x="501" y="237"/>
                    </a:lnTo>
                    <a:lnTo>
                      <a:pt x="550" y="165"/>
                    </a:lnTo>
                    <a:lnTo>
                      <a:pt x="665" y="130"/>
                    </a:lnTo>
                    <a:lnTo>
                      <a:pt x="724" y="97"/>
                    </a:lnTo>
                    <a:lnTo>
                      <a:pt x="787" y="117"/>
                    </a:lnTo>
                    <a:lnTo>
                      <a:pt x="837" y="93"/>
                    </a:lnTo>
                    <a:lnTo>
                      <a:pt x="876" y="81"/>
                    </a:lnTo>
                    <a:lnTo>
                      <a:pt x="893" y="38"/>
                    </a:lnTo>
                    <a:lnTo>
                      <a:pt x="955" y="5"/>
                    </a:lnTo>
                    <a:lnTo>
                      <a:pt x="1017" y="11"/>
                    </a:lnTo>
                    <a:lnTo>
                      <a:pt x="1062" y="0"/>
                    </a:lnTo>
                    <a:lnTo>
                      <a:pt x="1121" y="16"/>
                    </a:lnTo>
                    <a:lnTo>
                      <a:pt x="1182" y="57"/>
                    </a:lnTo>
                    <a:lnTo>
                      <a:pt x="1229" y="45"/>
                    </a:lnTo>
                    <a:lnTo>
                      <a:pt x="1285" y="74"/>
                    </a:lnTo>
                    <a:lnTo>
                      <a:pt x="1328" y="108"/>
                    </a:lnTo>
                    <a:lnTo>
                      <a:pt x="1361" y="140"/>
                    </a:lnTo>
                    <a:lnTo>
                      <a:pt x="1376" y="180"/>
                    </a:lnTo>
                    <a:lnTo>
                      <a:pt x="1361" y="206"/>
                    </a:lnTo>
                    <a:lnTo>
                      <a:pt x="1334" y="233"/>
                    </a:lnTo>
                    <a:lnTo>
                      <a:pt x="1306" y="233"/>
                    </a:lnTo>
                    <a:lnTo>
                      <a:pt x="1252" y="255"/>
                    </a:lnTo>
                    <a:lnTo>
                      <a:pt x="1213" y="295"/>
                    </a:lnTo>
                    <a:lnTo>
                      <a:pt x="1211" y="323"/>
                    </a:lnTo>
                    <a:lnTo>
                      <a:pt x="1189" y="361"/>
                    </a:lnTo>
                    <a:lnTo>
                      <a:pt x="1180" y="403"/>
                    </a:lnTo>
                    <a:lnTo>
                      <a:pt x="1135" y="454"/>
                    </a:lnTo>
                    <a:lnTo>
                      <a:pt x="1116" y="503"/>
                    </a:lnTo>
                    <a:lnTo>
                      <a:pt x="1086" y="561"/>
                    </a:lnTo>
                    <a:lnTo>
                      <a:pt x="1058" y="598"/>
                    </a:lnTo>
                    <a:lnTo>
                      <a:pt x="1031" y="665"/>
                    </a:lnTo>
                    <a:lnTo>
                      <a:pt x="972" y="691"/>
                    </a:lnTo>
                    <a:lnTo>
                      <a:pt x="853" y="728"/>
                    </a:lnTo>
                    <a:lnTo>
                      <a:pt x="841" y="728"/>
                    </a:lnTo>
                    <a:lnTo>
                      <a:pt x="824" y="701"/>
                    </a:lnTo>
                    <a:lnTo>
                      <a:pt x="779" y="718"/>
                    </a:lnTo>
                    <a:lnTo>
                      <a:pt x="734" y="720"/>
                    </a:lnTo>
                    <a:lnTo>
                      <a:pt x="674" y="759"/>
                    </a:lnTo>
                    <a:lnTo>
                      <a:pt x="621" y="761"/>
                    </a:lnTo>
                    <a:lnTo>
                      <a:pt x="595" y="781"/>
                    </a:lnTo>
                    <a:lnTo>
                      <a:pt x="544" y="786"/>
                    </a:lnTo>
                    <a:lnTo>
                      <a:pt x="496" y="814"/>
                    </a:lnTo>
                    <a:lnTo>
                      <a:pt x="447" y="828"/>
                    </a:lnTo>
                    <a:lnTo>
                      <a:pt x="382" y="833"/>
                    </a:lnTo>
                    <a:lnTo>
                      <a:pt x="327" y="796"/>
                    </a:lnTo>
                    <a:lnTo>
                      <a:pt x="284" y="783"/>
                    </a:lnTo>
                    <a:lnTo>
                      <a:pt x="242" y="726"/>
                    </a:lnTo>
                    <a:lnTo>
                      <a:pt x="189" y="699"/>
                    </a:lnTo>
                    <a:lnTo>
                      <a:pt x="150" y="643"/>
                    </a:lnTo>
                    <a:lnTo>
                      <a:pt x="108" y="622"/>
                    </a:lnTo>
                    <a:lnTo>
                      <a:pt x="74" y="573"/>
                    </a:lnTo>
                    <a:lnTo>
                      <a:pt x="54" y="524"/>
                    </a:lnTo>
                    <a:lnTo>
                      <a:pt x="27" y="509"/>
                    </a:lnTo>
                    <a:lnTo>
                      <a:pt x="0" y="508"/>
                    </a:lnTo>
                    <a:lnTo>
                      <a:pt x="38" y="467"/>
                    </a:lnTo>
                    <a:lnTo>
                      <a:pt x="79" y="457"/>
                    </a:lnTo>
                    <a:lnTo>
                      <a:pt x="74" y="415"/>
                    </a:lnTo>
                    <a:lnTo>
                      <a:pt x="76" y="381"/>
                    </a:lnTo>
                    <a:lnTo>
                      <a:pt x="108" y="313"/>
                    </a:lnTo>
                    <a:lnTo>
                      <a:pt x="83" y="281"/>
                    </a:lnTo>
                    <a:lnTo>
                      <a:pt x="99" y="253"/>
                    </a:lnTo>
                    <a:lnTo>
                      <a:pt x="196" y="251"/>
                    </a:lnTo>
                    <a:lnTo>
                      <a:pt x="214" y="220"/>
                    </a:lnTo>
                    <a:lnTo>
                      <a:pt x="214" y="146"/>
                    </a:lnTo>
                    <a:close/>
                  </a:path>
                </a:pathLst>
              </a:custGeom>
              <a:grpFill/>
              <a:ln w="0" cmpd="sng">
                <a:solidFill>
                  <a:srgbClr val="D7D7D7"/>
                </a:solidFill>
                <a:prstDash val="solid"/>
                <a:round/>
                <a:headEnd/>
                <a:tailEnd/>
              </a:ln>
            </p:spPr>
            <p:txBody>
              <a:bodyPr/>
              <a:lstStyle/>
              <a:p>
                <a:endParaRPr lang="en-US" dirty="0"/>
              </a:p>
            </p:txBody>
          </p:sp>
          <p:sp>
            <p:nvSpPr>
              <p:cNvPr id="634" name="Freeform 147">
                <a:extLst>
                  <a:ext uri="{FF2B5EF4-FFF2-40B4-BE49-F238E27FC236}">
                    <a16:creationId xmlns:a16="http://schemas.microsoft.com/office/drawing/2014/main" id="{A8DBB0EA-BF5D-4C74-9048-D97254AF668C}"/>
                  </a:ext>
                </a:extLst>
              </p:cNvPr>
              <p:cNvSpPr>
                <a:spLocks noChangeAspect="1"/>
              </p:cNvSpPr>
              <p:nvPr/>
            </p:nvSpPr>
            <p:spPr bwMode="gray">
              <a:xfrm>
                <a:off x="5024438" y="1706734"/>
                <a:ext cx="379320" cy="258134"/>
              </a:xfrm>
              <a:custGeom>
                <a:avLst/>
                <a:gdLst/>
                <a:ahLst/>
                <a:cxnLst>
                  <a:cxn ang="0">
                    <a:pos x="825" y="1384"/>
                  </a:cxn>
                  <a:cxn ang="0">
                    <a:pos x="539" y="1316"/>
                  </a:cxn>
                  <a:cxn ang="0">
                    <a:pos x="381" y="1262"/>
                  </a:cxn>
                  <a:cxn ang="0">
                    <a:pos x="558" y="1154"/>
                  </a:cxn>
                  <a:cxn ang="0">
                    <a:pos x="526" y="1010"/>
                  </a:cxn>
                  <a:cxn ang="0">
                    <a:pos x="469" y="970"/>
                  </a:cxn>
                  <a:cxn ang="0">
                    <a:pos x="401" y="849"/>
                  </a:cxn>
                  <a:cxn ang="0">
                    <a:pos x="217" y="856"/>
                  </a:cxn>
                  <a:cxn ang="0">
                    <a:pos x="176" y="819"/>
                  </a:cxn>
                  <a:cxn ang="0">
                    <a:pos x="377" y="765"/>
                  </a:cxn>
                  <a:cxn ang="0">
                    <a:pos x="541" y="676"/>
                  </a:cxn>
                  <a:cxn ang="0">
                    <a:pos x="439" y="627"/>
                  </a:cxn>
                  <a:cxn ang="0">
                    <a:pos x="510" y="514"/>
                  </a:cxn>
                  <a:cxn ang="0">
                    <a:pos x="442" y="509"/>
                  </a:cxn>
                  <a:cxn ang="0">
                    <a:pos x="266" y="522"/>
                  </a:cxn>
                  <a:cxn ang="0">
                    <a:pos x="0" y="541"/>
                  </a:cxn>
                  <a:cxn ang="0">
                    <a:pos x="157" y="486"/>
                  </a:cxn>
                  <a:cxn ang="0">
                    <a:pos x="74" y="363"/>
                  </a:cxn>
                  <a:cxn ang="0">
                    <a:pos x="252" y="405"/>
                  </a:cxn>
                  <a:cxn ang="0">
                    <a:pos x="194" y="325"/>
                  </a:cxn>
                  <a:cxn ang="0">
                    <a:pos x="201" y="266"/>
                  </a:cxn>
                  <a:cxn ang="0">
                    <a:pos x="287" y="218"/>
                  </a:cxn>
                  <a:cxn ang="0">
                    <a:pos x="377" y="299"/>
                  </a:cxn>
                  <a:cxn ang="0">
                    <a:pos x="417" y="249"/>
                  </a:cxn>
                  <a:cxn ang="0">
                    <a:pos x="381" y="154"/>
                  </a:cxn>
                  <a:cxn ang="0">
                    <a:pos x="350" y="93"/>
                  </a:cxn>
                  <a:cxn ang="0">
                    <a:pos x="289" y="37"/>
                  </a:cxn>
                  <a:cxn ang="0">
                    <a:pos x="407" y="68"/>
                  </a:cxn>
                  <a:cxn ang="0">
                    <a:pos x="578" y="228"/>
                  </a:cxn>
                  <a:cxn ang="0">
                    <a:pos x="654" y="376"/>
                  </a:cxn>
                  <a:cxn ang="0">
                    <a:pos x="582" y="444"/>
                  </a:cxn>
                  <a:cxn ang="0">
                    <a:pos x="639" y="545"/>
                  </a:cxn>
                  <a:cxn ang="0">
                    <a:pos x="706" y="570"/>
                  </a:cxn>
                  <a:cxn ang="0">
                    <a:pos x="808" y="478"/>
                  </a:cxn>
                  <a:cxn ang="0">
                    <a:pos x="850" y="272"/>
                  </a:cxn>
                  <a:cxn ang="0">
                    <a:pos x="990" y="358"/>
                  </a:cxn>
                  <a:cxn ang="0">
                    <a:pos x="1054" y="287"/>
                  </a:cxn>
                  <a:cxn ang="0">
                    <a:pos x="1187" y="174"/>
                  </a:cxn>
                  <a:cxn ang="0">
                    <a:pos x="1239" y="289"/>
                  </a:cxn>
                  <a:cxn ang="0">
                    <a:pos x="1321" y="388"/>
                  </a:cxn>
                  <a:cxn ang="0">
                    <a:pos x="1298" y="181"/>
                  </a:cxn>
                  <a:cxn ang="0">
                    <a:pos x="1462" y="245"/>
                  </a:cxn>
                  <a:cxn ang="0">
                    <a:pos x="1579" y="217"/>
                  </a:cxn>
                  <a:cxn ang="0">
                    <a:pos x="1630" y="29"/>
                  </a:cxn>
                  <a:cxn ang="0">
                    <a:pos x="1790" y="75"/>
                  </a:cxn>
                  <a:cxn ang="0">
                    <a:pos x="1876" y="167"/>
                  </a:cxn>
                  <a:cxn ang="0">
                    <a:pos x="2023" y="73"/>
                  </a:cxn>
                  <a:cxn ang="0">
                    <a:pos x="1951" y="272"/>
                  </a:cxn>
                  <a:cxn ang="0">
                    <a:pos x="2089" y="400"/>
                  </a:cxn>
                  <a:cxn ang="0">
                    <a:pos x="2173" y="453"/>
                  </a:cxn>
                  <a:cxn ang="0">
                    <a:pos x="2235" y="673"/>
                  </a:cxn>
                  <a:cxn ang="0">
                    <a:pos x="2204" y="812"/>
                  </a:cxn>
                  <a:cxn ang="0">
                    <a:pos x="2052" y="909"/>
                  </a:cxn>
                  <a:cxn ang="0">
                    <a:pos x="2068" y="1008"/>
                  </a:cxn>
                  <a:cxn ang="0">
                    <a:pos x="1923" y="1067"/>
                  </a:cxn>
                  <a:cxn ang="0">
                    <a:pos x="1800" y="1156"/>
                  </a:cxn>
                  <a:cxn ang="0">
                    <a:pos x="1540" y="1300"/>
                  </a:cxn>
                  <a:cxn ang="0">
                    <a:pos x="1434" y="1363"/>
                  </a:cxn>
                  <a:cxn ang="0">
                    <a:pos x="1127" y="1525"/>
                  </a:cxn>
                </a:cxnLst>
                <a:rect l="0" t="0" r="r" b="b"/>
                <a:pathLst>
                  <a:path w="2249" h="1530">
                    <a:moveTo>
                      <a:pt x="932" y="1454"/>
                    </a:moveTo>
                    <a:lnTo>
                      <a:pt x="922" y="1459"/>
                    </a:lnTo>
                    <a:lnTo>
                      <a:pt x="893" y="1437"/>
                    </a:lnTo>
                    <a:lnTo>
                      <a:pt x="860" y="1426"/>
                    </a:lnTo>
                    <a:lnTo>
                      <a:pt x="825" y="1384"/>
                    </a:lnTo>
                    <a:lnTo>
                      <a:pt x="752" y="1333"/>
                    </a:lnTo>
                    <a:lnTo>
                      <a:pt x="678" y="1305"/>
                    </a:lnTo>
                    <a:lnTo>
                      <a:pt x="631" y="1322"/>
                    </a:lnTo>
                    <a:lnTo>
                      <a:pt x="562" y="1305"/>
                    </a:lnTo>
                    <a:lnTo>
                      <a:pt x="539" y="1316"/>
                    </a:lnTo>
                    <a:lnTo>
                      <a:pt x="504" y="1318"/>
                    </a:lnTo>
                    <a:lnTo>
                      <a:pt x="440" y="1312"/>
                    </a:lnTo>
                    <a:lnTo>
                      <a:pt x="410" y="1334"/>
                    </a:lnTo>
                    <a:lnTo>
                      <a:pt x="379" y="1329"/>
                    </a:lnTo>
                    <a:lnTo>
                      <a:pt x="381" y="1262"/>
                    </a:lnTo>
                    <a:lnTo>
                      <a:pt x="367" y="1210"/>
                    </a:lnTo>
                    <a:lnTo>
                      <a:pt x="421" y="1247"/>
                    </a:lnTo>
                    <a:lnTo>
                      <a:pt x="442" y="1218"/>
                    </a:lnTo>
                    <a:lnTo>
                      <a:pt x="504" y="1192"/>
                    </a:lnTo>
                    <a:lnTo>
                      <a:pt x="558" y="1154"/>
                    </a:lnTo>
                    <a:lnTo>
                      <a:pt x="558" y="1080"/>
                    </a:lnTo>
                    <a:lnTo>
                      <a:pt x="488" y="1098"/>
                    </a:lnTo>
                    <a:lnTo>
                      <a:pt x="524" y="1063"/>
                    </a:lnTo>
                    <a:lnTo>
                      <a:pt x="531" y="1041"/>
                    </a:lnTo>
                    <a:lnTo>
                      <a:pt x="526" y="1010"/>
                    </a:lnTo>
                    <a:lnTo>
                      <a:pt x="559" y="970"/>
                    </a:lnTo>
                    <a:lnTo>
                      <a:pt x="521" y="974"/>
                    </a:lnTo>
                    <a:lnTo>
                      <a:pt x="496" y="1014"/>
                    </a:lnTo>
                    <a:lnTo>
                      <a:pt x="476" y="995"/>
                    </a:lnTo>
                    <a:lnTo>
                      <a:pt x="469" y="970"/>
                    </a:lnTo>
                    <a:lnTo>
                      <a:pt x="451" y="973"/>
                    </a:lnTo>
                    <a:lnTo>
                      <a:pt x="447" y="957"/>
                    </a:lnTo>
                    <a:lnTo>
                      <a:pt x="445" y="921"/>
                    </a:lnTo>
                    <a:lnTo>
                      <a:pt x="429" y="855"/>
                    </a:lnTo>
                    <a:lnTo>
                      <a:pt x="401" y="849"/>
                    </a:lnTo>
                    <a:lnTo>
                      <a:pt x="352" y="870"/>
                    </a:lnTo>
                    <a:lnTo>
                      <a:pt x="334" y="852"/>
                    </a:lnTo>
                    <a:lnTo>
                      <a:pt x="299" y="845"/>
                    </a:lnTo>
                    <a:lnTo>
                      <a:pt x="254" y="846"/>
                    </a:lnTo>
                    <a:lnTo>
                      <a:pt x="217" y="856"/>
                    </a:lnTo>
                    <a:lnTo>
                      <a:pt x="180" y="883"/>
                    </a:lnTo>
                    <a:lnTo>
                      <a:pt x="137" y="892"/>
                    </a:lnTo>
                    <a:lnTo>
                      <a:pt x="119" y="870"/>
                    </a:lnTo>
                    <a:lnTo>
                      <a:pt x="124" y="823"/>
                    </a:lnTo>
                    <a:lnTo>
                      <a:pt x="176" y="819"/>
                    </a:lnTo>
                    <a:lnTo>
                      <a:pt x="244" y="799"/>
                    </a:lnTo>
                    <a:lnTo>
                      <a:pt x="270" y="776"/>
                    </a:lnTo>
                    <a:lnTo>
                      <a:pt x="316" y="776"/>
                    </a:lnTo>
                    <a:lnTo>
                      <a:pt x="354" y="741"/>
                    </a:lnTo>
                    <a:lnTo>
                      <a:pt x="377" y="765"/>
                    </a:lnTo>
                    <a:lnTo>
                      <a:pt x="413" y="736"/>
                    </a:lnTo>
                    <a:lnTo>
                      <a:pt x="451" y="751"/>
                    </a:lnTo>
                    <a:lnTo>
                      <a:pt x="535" y="755"/>
                    </a:lnTo>
                    <a:lnTo>
                      <a:pt x="569" y="667"/>
                    </a:lnTo>
                    <a:lnTo>
                      <a:pt x="541" y="676"/>
                    </a:lnTo>
                    <a:lnTo>
                      <a:pt x="521" y="716"/>
                    </a:lnTo>
                    <a:lnTo>
                      <a:pt x="492" y="701"/>
                    </a:lnTo>
                    <a:lnTo>
                      <a:pt x="410" y="688"/>
                    </a:lnTo>
                    <a:lnTo>
                      <a:pt x="413" y="661"/>
                    </a:lnTo>
                    <a:lnTo>
                      <a:pt x="439" y="627"/>
                    </a:lnTo>
                    <a:lnTo>
                      <a:pt x="465" y="619"/>
                    </a:lnTo>
                    <a:lnTo>
                      <a:pt x="486" y="597"/>
                    </a:lnTo>
                    <a:lnTo>
                      <a:pt x="551" y="550"/>
                    </a:lnTo>
                    <a:lnTo>
                      <a:pt x="549" y="541"/>
                    </a:lnTo>
                    <a:lnTo>
                      <a:pt x="510" y="514"/>
                    </a:lnTo>
                    <a:lnTo>
                      <a:pt x="490" y="538"/>
                    </a:lnTo>
                    <a:lnTo>
                      <a:pt x="463" y="538"/>
                    </a:lnTo>
                    <a:lnTo>
                      <a:pt x="461" y="516"/>
                    </a:lnTo>
                    <a:lnTo>
                      <a:pt x="445" y="500"/>
                    </a:lnTo>
                    <a:lnTo>
                      <a:pt x="442" y="509"/>
                    </a:lnTo>
                    <a:lnTo>
                      <a:pt x="429" y="478"/>
                    </a:lnTo>
                    <a:lnTo>
                      <a:pt x="415" y="473"/>
                    </a:lnTo>
                    <a:lnTo>
                      <a:pt x="331" y="464"/>
                    </a:lnTo>
                    <a:lnTo>
                      <a:pt x="304" y="478"/>
                    </a:lnTo>
                    <a:lnTo>
                      <a:pt x="266" y="522"/>
                    </a:lnTo>
                    <a:lnTo>
                      <a:pt x="235" y="522"/>
                    </a:lnTo>
                    <a:lnTo>
                      <a:pt x="176" y="552"/>
                    </a:lnTo>
                    <a:lnTo>
                      <a:pt x="154" y="554"/>
                    </a:lnTo>
                    <a:lnTo>
                      <a:pt x="88" y="516"/>
                    </a:lnTo>
                    <a:lnTo>
                      <a:pt x="0" y="541"/>
                    </a:lnTo>
                    <a:lnTo>
                      <a:pt x="12" y="499"/>
                    </a:lnTo>
                    <a:lnTo>
                      <a:pt x="29" y="459"/>
                    </a:lnTo>
                    <a:lnTo>
                      <a:pt x="52" y="478"/>
                    </a:lnTo>
                    <a:lnTo>
                      <a:pt x="127" y="511"/>
                    </a:lnTo>
                    <a:lnTo>
                      <a:pt x="157" y="486"/>
                    </a:lnTo>
                    <a:lnTo>
                      <a:pt x="115" y="469"/>
                    </a:lnTo>
                    <a:lnTo>
                      <a:pt x="129" y="466"/>
                    </a:lnTo>
                    <a:lnTo>
                      <a:pt x="133" y="437"/>
                    </a:lnTo>
                    <a:lnTo>
                      <a:pt x="94" y="417"/>
                    </a:lnTo>
                    <a:lnTo>
                      <a:pt x="74" y="363"/>
                    </a:lnTo>
                    <a:lnTo>
                      <a:pt x="162" y="407"/>
                    </a:lnTo>
                    <a:lnTo>
                      <a:pt x="197" y="453"/>
                    </a:lnTo>
                    <a:lnTo>
                      <a:pt x="262" y="439"/>
                    </a:lnTo>
                    <a:lnTo>
                      <a:pt x="230" y="419"/>
                    </a:lnTo>
                    <a:lnTo>
                      <a:pt x="252" y="405"/>
                    </a:lnTo>
                    <a:lnTo>
                      <a:pt x="257" y="376"/>
                    </a:lnTo>
                    <a:lnTo>
                      <a:pt x="187" y="388"/>
                    </a:lnTo>
                    <a:lnTo>
                      <a:pt x="151" y="345"/>
                    </a:lnTo>
                    <a:lnTo>
                      <a:pt x="154" y="333"/>
                    </a:lnTo>
                    <a:lnTo>
                      <a:pt x="194" y="325"/>
                    </a:lnTo>
                    <a:lnTo>
                      <a:pt x="164" y="293"/>
                    </a:lnTo>
                    <a:lnTo>
                      <a:pt x="137" y="245"/>
                    </a:lnTo>
                    <a:lnTo>
                      <a:pt x="140" y="255"/>
                    </a:lnTo>
                    <a:lnTo>
                      <a:pt x="192" y="277"/>
                    </a:lnTo>
                    <a:lnTo>
                      <a:pt x="201" y="266"/>
                    </a:lnTo>
                    <a:lnTo>
                      <a:pt x="174" y="222"/>
                    </a:lnTo>
                    <a:lnTo>
                      <a:pt x="214" y="239"/>
                    </a:lnTo>
                    <a:lnTo>
                      <a:pt x="184" y="192"/>
                    </a:lnTo>
                    <a:lnTo>
                      <a:pt x="214" y="181"/>
                    </a:lnTo>
                    <a:lnTo>
                      <a:pt x="287" y="218"/>
                    </a:lnTo>
                    <a:lnTo>
                      <a:pt x="289" y="276"/>
                    </a:lnTo>
                    <a:lnTo>
                      <a:pt x="297" y="284"/>
                    </a:lnTo>
                    <a:lnTo>
                      <a:pt x="325" y="291"/>
                    </a:lnTo>
                    <a:lnTo>
                      <a:pt x="347" y="262"/>
                    </a:lnTo>
                    <a:lnTo>
                      <a:pt x="377" y="299"/>
                    </a:lnTo>
                    <a:lnTo>
                      <a:pt x="387" y="350"/>
                    </a:lnTo>
                    <a:lnTo>
                      <a:pt x="401" y="307"/>
                    </a:lnTo>
                    <a:lnTo>
                      <a:pt x="421" y="353"/>
                    </a:lnTo>
                    <a:lnTo>
                      <a:pt x="445" y="299"/>
                    </a:lnTo>
                    <a:lnTo>
                      <a:pt x="417" y="249"/>
                    </a:lnTo>
                    <a:lnTo>
                      <a:pt x="421" y="227"/>
                    </a:lnTo>
                    <a:lnTo>
                      <a:pt x="358" y="195"/>
                    </a:lnTo>
                    <a:lnTo>
                      <a:pt x="327" y="167"/>
                    </a:lnTo>
                    <a:lnTo>
                      <a:pt x="350" y="124"/>
                    </a:lnTo>
                    <a:lnTo>
                      <a:pt x="381" y="154"/>
                    </a:lnTo>
                    <a:lnTo>
                      <a:pt x="403" y="154"/>
                    </a:lnTo>
                    <a:lnTo>
                      <a:pt x="417" y="143"/>
                    </a:lnTo>
                    <a:lnTo>
                      <a:pt x="383" y="111"/>
                    </a:lnTo>
                    <a:lnTo>
                      <a:pt x="374" y="93"/>
                    </a:lnTo>
                    <a:lnTo>
                      <a:pt x="350" y="93"/>
                    </a:lnTo>
                    <a:lnTo>
                      <a:pt x="313" y="116"/>
                    </a:lnTo>
                    <a:lnTo>
                      <a:pt x="282" y="103"/>
                    </a:lnTo>
                    <a:lnTo>
                      <a:pt x="282" y="96"/>
                    </a:lnTo>
                    <a:lnTo>
                      <a:pt x="295" y="70"/>
                    </a:lnTo>
                    <a:lnTo>
                      <a:pt x="289" y="37"/>
                    </a:lnTo>
                    <a:lnTo>
                      <a:pt x="325" y="45"/>
                    </a:lnTo>
                    <a:lnTo>
                      <a:pt x="322" y="26"/>
                    </a:lnTo>
                    <a:lnTo>
                      <a:pt x="358" y="64"/>
                    </a:lnTo>
                    <a:lnTo>
                      <a:pt x="381" y="51"/>
                    </a:lnTo>
                    <a:lnTo>
                      <a:pt x="407" y="68"/>
                    </a:lnTo>
                    <a:lnTo>
                      <a:pt x="424" y="58"/>
                    </a:lnTo>
                    <a:lnTo>
                      <a:pt x="461" y="126"/>
                    </a:lnTo>
                    <a:lnTo>
                      <a:pt x="517" y="140"/>
                    </a:lnTo>
                    <a:lnTo>
                      <a:pt x="537" y="181"/>
                    </a:lnTo>
                    <a:lnTo>
                      <a:pt x="578" y="228"/>
                    </a:lnTo>
                    <a:lnTo>
                      <a:pt x="616" y="239"/>
                    </a:lnTo>
                    <a:lnTo>
                      <a:pt x="643" y="266"/>
                    </a:lnTo>
                    <a:lnTo>
                      <a:pt x="607" y="295"/>
                    </a:lnTo>
                    <a:lnTo>
                      <a:pt x="649" y="322"/>
                    </a:lnTo>
                    <a:lnTo>
                      <a:pt x="654" y="376"/>
                    </a:lnTo>
                    <a:lnTo>
                      <a:pt x="636" y="390"/>
                    </a:lnTo>
                    <a:lnTo>
                      <a:pt x="631" y="410"/>
                    </a:lnTo>
                    <a:lnTo>
                      <a:pt x="616" y="426"/>
                    </a:lnTo>
                    <a:lnTo>
                      <a:pt x="569" y="400"/>
                    </a:lnTo>
                    <a:lnTo>
                      <a:pt x="582" y="444"/>
                    </a:lnTo>
                    <a:lnTo>
                      <a:pt x="629" y="464"/>
                    </a:lnTo>
                    <a:lnTo>
                      <a:pt x="627" y="501"/>
                    </a:lnTo>
                    <a:lnTo>
                      <a:pt x="649" y="475"/>
                    </a:lnTo>
                    <a:lnTo>
                      <a:pt x="659" y="526"/>
                    </a:lnTo>
                    <a:lnTo>
                      <a:pt x="639" y="545"/>
                    </a:lnTo>
                    <a:lnTo>
                      <a:pt x="672" y="561"/>
                    </a:lnTo>
                    <a:lnTo>
                      <a:pt x="676" y="591"/>
                    </a:lnTo>
                    <a:lnTo>
                      <a:pt x="676" y="655"/>
                    </a:lnTo>
                    <a:lnTo>
                      <a:pt x="704" y="608"/>
                    </a:lnTo>
                    <a:lnTo>
                      <a:pt x="706" y="570"/>
                    </a:lnTo>
                    <a:lnTo>
                      <a:pt x="752" y="565"/>
                    </a:lnTo>
                    <a:lnTo>
                      <a:pt x="749" y="480"/>
                    </a:lnTo>
                    <a:lnTo>
                      <a:pt x="767" y="439"/>
                    </a:lnTo>
                    <a:lnTo>
                      <a:pt x="799" y="442"/>
                    </a:lnTo>
                    <a:lnTo>
                      <a:pt x="808" y="478"/>
                    </a:lnTo>
                    <a:lnTo>
                      <a:pt x="828" y="516"/>
                    </a:lnTo>
                    <a:lnTo>
                      <a:pt x="850" y="480"/>
                    </a:lnTo>
                    <a:lnTo>
                      <a:pt x="866" y="422"/>
                    </a:lnTo>
                    <a:lnTo>
                      <a:pt x="871" y="363"/>
                    </a:lnTo>
                    <a:lnTo>
                      <a:pt x="850" y="272"/>
                    </a:lnTo>
                    <a:lnTo>
                      <a:pt x="848" y="223"/>
                    </a:lnTo>
                    <a:lnTo>
                      <a:pt x="871" y="211"/>
                    </a:lnTo>
                    <a:lnTo>
                      <a:pt x="893" y="222"/>
                    </a:lnTo>
                    <a:lnTo>
                      <a:pt x="952" y="287"/>
                    </a:lnTo>
                    <a:lnTo>
                      <a:pt x="990" y="358"/>
                    </a:lnTo>
                    <a:lnTo>
                      <a:pt x="1002" y="403"/>
                    </a:lnTo>
                    <a:lnTo>
                      <a:pt x="1027" y="403"/>
                    </a:lnTo>
                    <a:lnTo>
                      <a:pt x="1047" y="390"/>
                    </a:lnTo>
                    <a:lnTo>
                      <a:pt x="1056" y="332"/>
                    </a:lnTo>
                    <a:lnTo>
                      <a:pt x="1054" y="287"/>
                    </a:lnTo>
                    <a:lnTo>
                      <a:pt x="1045" y="250"/>
                    </a:lnTo>
                    <a:lnTo>
                      <a:pt x="1088" y="232"/>
                    </a:lnTo>
                    <a:lnTo>
                      <a:pt x="1110" y="245"/>
                    </a:lnTo>
                    <a:lnTo>
                      <a:pt x="1133" y="204"/>
                    </a:lnTo>
                    <a:lnTo>
                      <a:pt x="1187" y="174"/>
                    </a:lnTo>
                    <a:lnTo>
                      <a:pt x="1187" y="210"/>
                    </a:lnTo>
                    <a:lnTo>
                      <a:pt x="1194" y="207"/>
                    </a:lnTo>
                    <a:lnTo>
                      <a:pt x="1205" y="232"/>
                    </a:lnTo>
                    <a:lnTo>
                      <a:pt x="1229" y="239"/>
                    </a:lnTo>
                    <a:lnTo>
                      <a:pt x="1239" y="289"/>
                    </a:lnTo>
                    <a:lnTo>
                      <a:pt x="1269" y="320"/>
                    </a:lnTo>
                    <a:lnTo>
                      <a:pt x="1290" y="360"/>
                    </a:lnTo>
                    <a:lnTo>
                      <a:pt x="1301" y="419"/>
                    </a:lnTo>
                    <a:lnTo>
                      <a:pt x="1312" y="444"/>
                    </a:lnTo>
                    <a:lnTo>
                      <a:pt x="1321" y="388"/>
                    </a:lnTo>
                    <a:lnTo>
                      <a:pt x="1321" y="336"/>
                    </a:lnTo>
                    <a:lnTo>
                      <a:pt x="1315" y="307"/>
                    </a:lnTo>
                    <a:lnTo>
                      <a:pt x="1283" y="227"/>
                    </a:lnTo>
                    <a:lnTo>
                      <a:pt x="1282" y="189"/>
                    </a:lnTo>
                    <a:lnTo>
                      <a:pt x="1298" y="181"/>
                    </a:lnTo>
                    <a:lnTo>
                      <a:pt x="1339" y="189"/>
                    </a:lnTo>
                    <a:lnTo>
                      <a:pt x="1378" y="223"/>
                    </a:lnTo>
                    <a:lnTo>
                      <a:pt x="1407" y="271"/>
                    </a:lnTo>
                    <a:lnTo>
                      <a:pt x="1441" y="265"/>
                    </a:lnTo>
                    <a:lnTo>
                      <a:pt x="1462" y="245"/>
                    </a:lnTo>
                    <a:lnTo>
                      <a:pt x="1479" y="210"/>
                    </a:lnTo>
                    <a:lnTo>
                      <a:pt x="1479" y="184"/>
                    </a:lnTo>
                    <a:lnTo>
                      <a:pt x="1529" y="178"/>
                    </a:lnTo>
                    <a:lnTo>
                      <a:pt x="1535" y="211"/>
                    </a:lnTo>
                    <a:lnTo>
                      <a:pt x="1579" y="217"/>
                    </a:lnTo>
                    <a:lnTo>
                      <a:pt x="1613" y="196"/>
                    </a:lnTo>
                    <a:lnTo>
                      <a:pt x="1651" y="189"/>
                    </a:lnTo>
                    <a:lnTo>
                      <a:pt x="1651" y="109"/>
                    </a:lnTo>
                    <a:lnTo>
                      <a:pt x="1642" y="62"/>
                    </a:lnTo>
                    <a:lnTo>
                      <a:pt x="1630" y="29"/>
                    </a:lnTo>
                    <a:lnTo>
                      <a:pt x="1671" y="32"/>
                    </a:lnTo>
                    <a:lnTo>
                      <a:pt x="1698" y="0"/>
                    </a:lnTo>
                    <a:lnTo>
                      <a:pt x="1730" y="5"/>
                    </a:lnTo>
                    <a:lnTo>
                      <a:pt x="1743" y="52"/>
                    </a:lnTo>
                    <a:lnTo>
                      <a:pt x="1790" y="75"/>
                    </a:lnTo>
                    <a:lnTo>
                      <a:pt x="1796" y="119"/>
                    </a:lnTo>
                    <a:lnTo>
                      <a:pt x="1786" y="140"/>
                    </a:lnTo>
                    <a:lnTo>
                      <a:pt x="1847" y="184"/>
                    </a:lnTo>
                    <a:lnTo>
                      <a:pt x="1867" y="187"/>
                    </a:lnTo>
                    <a:lnTo>
                      <a:pt x="1876" y="167"/>
                    </a:lnTo>
                    <a:lnTo>
                      <a:pt x="1872" y="140"/>
                    </a:lnTo>
                    <a:lnTo>
                      <a:pt x="1931" y="138"/>
                    </a:lnTo>
                    <a:lnTo>
                      <a:pt x="1951" y="91"/>
                    </a:lnTo>
                    <a:lnTo>
                      <a:pt x="1976" y="78"/>
                    </a:lnTo>
                    <a:lnTo>
                      <a:pt x="2023" y="73"/>
                    </a:lnTo>
                    <a:lnTo>
                      <a:pt x="2039" y="91"/>
                    </a:lnTo>
                    <a:lnTo>
                      <a:pt x="1984" y="116"/>
                    </a:lnTo>
                    <a:lnTo>
                      <a:pt x="1919" y="223"/>
                    </a:lnTo>
                    <a:lnTo>
                      <a:pt x="1931" y="255"/>
                    </a:lnTo>
                    <a:lnTo>
                      <a:pt x="1951" y="272"/>
                    </a:lnTo>
                    <a:lnTo>
                      <a:pt x="2005" y="239"/>
                    </a:lnTo>
                    <a:lnTo>
                      <a:pt x="2019" y="311"/>
                    </a:lnTo>
                    <a:lnTo>
                      <a:pt x="1998" y="373"/>
                    </a:lnTo>
                    <a:lnTo>
                      <a:pt x="1998" y="412"/>
                    </a:lnTo>
                    <a:lnTo>
                      <a:pt x="2089" y="400"/>
                    </a:lnTo>
                    <a:lnTo>
                      <a:pt x="2081" y="432"/>
                    </a:lnTo>
                    <a:lnTo>
                      <a:pt x="2089" y="464"/>
                    </a:lnTo>
                    <a:lnTo>
                      <a:pt x="2146" y="485"/>
                    </a:lnTo>
                    <a:lnTo>
                      <a:pt x="2155" y="431"/>
                    </a:lnTo>
                    <a:lnTo>
                      <a:pt x="2173" y="453"/>
                    </a:lnTo>
                    <a:lnTo>
                      <a:pt x="2212" y="552"/>
                    </a:lnTo>
                    <a:lnTo>
                      <a:pt x="2206" y="597"/>
                    </a:lnTo>
                    <a:lnTo>
                      <a:pt x="2184" y="622"/>
                    </a:lnTo>
                    <a:lnTo>
                      <a:pt x="2208" y="676"/>
                    </a:lnTo>
                    <a:lnTo>
                      <a:pt x="2235" y="673"/>
                    </a:lnTo>
                    <a:lnTo>
                      <a:pt x="2247" y="651"/>
                    </a:lnTo>
                    <a:lnTo>
                      <a:pt x="2249" y="710"/>
                    </a:lnTo>
                    <a:lnTo>
                      <a:pt x="2235" y="756"/>
                    </a:lnTo>
                    <a:lnTo>
                      <a:pt x="2204" y="769"/>
                    </a:lnTo>
                    <a:lnTo>
                      <a:pt x="2204" y="812"/>
                    </a:lnTo>
                    <a:lnTo>
                      <a:pt x="2188" y="822"/>
                    </a:lnTo>
                    <a:lnTo>
                      <a:pt x="2163" y="859"/>
                    </a:lnTo>
                    <a:lnTo>
                      <a:pt x="2087" y="879"/>
                    </a:lnTo>
                    <a:lnTo>
                      <a:pt x="2087" y="912"/>
                    </a:lnTo>
                    <a:lnTo>
                      <a:pt x="2052" y="909"/>
                    </a:lnTo>
                    <a:lnTo>
                      <a:pt x="2060" y="922"/>
                    </a:lnTo>
                    <a:lnTo>
                      <a:pt x="2041" y="945"/>
                    </a:lnTo>
                    <a:lnTo>
                      <a:pt x="2068" y="950"/>
                    </a:lnTo>
                    <a:lnTo>
                      <a:pt x="2109" y="922"/>
                    </a:lnTo>
                    <a:lnTo>
                      <a:pt x="2068" y="1008"/>
                    </a:lnTo>
                    <a:lnTo>
                      <a:pt x="2034" y="1057"/>
                    </a:lnTo>
                    <a:lnTo>
                      <a:pt x="1984" y="1076"/>
                    </a:lnTo>
                    <a:lnTo>
                      <a:pt x="1969" y="1120"/>
                    </a:lnTo>
                    <a:lnTo>
                      <a:pt x="1923" y="1091"/>
                    </a:lnTo>
                    <a:lnTo>
                      <a:pt x="1923" y="1067"/>
                    </a:lnTo>
                    <a:lnTo>
                      <a:pt x="1901" y="1041"/>
                    </a:lnTo>
                    <a:lnTo>
                      <a:pt x="1876" y="1037"/>
                    </a:lnTo>
                    <a:lnTo>
                      <a:pt x="1870" y="1090"/>
                    </a:lnTo>
                    <a:lnTo>
                      <a:pt x="1820" y="1126"/>
                    </a:lnTo>
                    <a:lnTo>
                      <a:pt x="1800" y="1156"/>
                    </a:lnTo>
                    <a:lnTo>
                      <a:pt x="1739" y="1214"/>
                    </a:lnTo>
                    <a:lnTo>
                      <a:pt x="1676" y="1265"/>
                    </a:lnTo>
                    <a:lnTo>
                      <a:pt x="1628" y="1291"/>
                    </a:lnTo>
                    <a:lnTo>
                      <a:pt x="1577" y="1284"/>
                    </a:lnTo>
                    <a:lnTo>
                      <a:pt x="1540" y="1300"/>
                    </a:lnTo>
                    <a:lnTo>
                      <a:pt x="1529" y="1278"/>
                    </a:lnTo>
                    <a:lnTo>
                      <a:pt x="1506" y="1294"/>
                    </a:lnTo>
                    <a:lnTo>
                      <a:pt x="1492" y="1313"/>
                    </a:lnTo>
                    <a:lnTo>
                      <a:pt x="1491" y="1345"/>
                    </a:lnTo>
                    <a:lnTo>
                      <a:pt x="1434" y="1363"/>
                    </a:lnTo>
                    <a:lnTo>
                      <a:pt x="1326" y="1475"/>
                    </a:lnTo>
                    <a:lnTo>
                      <a:pt x="1237" y="1505"/>
                    </a:lnTo>
                    <a:lnTo>
                      <a:pt x="1206" y="1530"/>
                    </a:lnTo>
                    <a:lnTo>
                      <a:pt x="1153" y="1508"/>
                    </a:lnTo>
                    <a:lnTo>
                      <a:pt x="1127" y="1525"/>
                    </a:lnTo>
                    <a:lnTo>
                      <a:pt x="1084" y="1493"/>
                    </a:lnTo>
                    <a:lnTo>
                      <a:pt x="1041" y="1485"/>
                    </a:lnTo>
                    <a:lnTo>
                      <a:pt x="972" y="1451"/>
                    </a:lnTo>
                    <a:lnTo>
                      <a:pt x="932" y="1454"/>
                    </a:lnTo>
                    <a:close/>
                  </a:path>
                </a:pathLst>
              </a:custGeom>
              <a:grpFill/>
              <a:ln w="0" cmpd="sng">
                <a:solidFill>
                  <a:srgbClr val="D7D7D7"/>
                </a:solidFill>
                <a:prstDash val="solid"/>
                <a:round/>
                <a:headEnd/>
                <a:tailEnd/>
              </a:ln>
            </p:spPr>
            <p:txBody>
              <a:bodyPr/>
              <a:lstStyle/>
              <a:p>
                <a:endParaRPr lang="en-US" dirty="0"/>
              </a:p>
            </p:txBody>
          </p:sp>
          <p:sp>
            <p:nvSpPr>
              <p:cNvPr id="635" name="Freeform 148">
                <a:extLst>
                  <a:ext uri="{FF2B5EF4-FFF2-40B4-BE49-F238E27FC236}">
                    <a16:creationId xmlns:a16="http://schemas.microsoft.com/office/drawing/2014/main" id="{EFC4F7C8-199E-40CE-A59F-69AF4E1D9F1E}"/>
                  </a:ext>
                </a:extLst>
              </p:cNvPr>
              <p:cNvSpPr>
                <a:spLocks noChangeAspect="1"/>
              </p:cNvSpPr>
              <p:nvPr/>
            </p:nvSpPr>
            <p:spPr bwMode="gray">
              <a:xfrm>
                <a:off x="6356609" y="2538834"/>
                <a:ext cx="341894" cy="321908"/>
              </a:xfrm>
              <a:custGeom>
                <a:avLst/>
                <a:gdLst/>
                <a:ahLst/>
                <a:cxnLst>
                  <a:cxn ang="0">
                    <a:pos x="1942" y="1207"/>
                  </a:cxn>
                  <a:cxn ang="0">
                    <a:pos x="2014" y="1331"/>
                  </a:cxn>
                  <a:cxn ang="0">
                    <a:pos x="2014" y="1482"/>
                  </a:cxn>
                  <a:cxn ang="0">
                    <a:pos x="1818" y="1656"/>
                  </a:cxn>
                  <a:cxn ang="0">
                    <a:pos x="1754" y="1900"/>
                  </a:cxn>
                  <a:cxn ang="0">
                    <a:pos x="1661" y="1891"/>
                  </a:cxn>
                  <a:cxn ang="0">
                    <a:pos x="1551" y="1803"/>
                  </a:cxn>
                  <a:cxn ang="0">
                    <a:pos x="1416" y="1822"/>
                  </a:cxn>
                  <a:cxn ang="0">
                    <a:pos x="1278" y="1815"/>
                  </a:cxn>
                  <a:cxn ang="0">
                    <a:pos x="1180" y="1860"/>
                  </a:cxn>
                  <a:cxn ang="0">
                    <a:pos x="1086" y="1765"/>
                  </a:cxn>
                  <a:cxn ang="0">
                    <a:pos x="966" y="1773"/>
                  </a:cxn>
                  <a:cxn ang="0">
                    <a:pos x="789" y="1617"/>
                  </a:cxn>
                  <a:cxn ang="0">
                    <a:pos x="736" y="1537"/>
                  </a:cxn>
                  <a:cxn ang="0">
                    <a:pos x="566" y="1517"/>
                  </a:cxn>
                  <a:cxn ang="0">
                    <a:pos x="507" y="1558"/>
                  </a:cxn>
                  <a:cxn ang="0">
                    <a:pos x="453" y="1439"/>
                  </a:cxn>
                  <a:cxn ang="0">
                    <a:pos x="371" y="1380"/>
                  </a:cxn>
                  <a:cxn ang="0">
                    <a:pos x="244" y="1331"/>
                  </a:cxn>
                  <a:cxn ang="0">
                    <a:pos x="126" y="1354"/>
                  </a:cxn>
                  <a:cxn ang="0">
                    <a:pos x="158" y="1180"/>
                  </a:cxn>
                  <a:cxn ang="0">
                    <a:pos x="86" y="1003"/>
                  </a:cxn>
                  <a:cxn ang="0">
                    <a:pos x="70" y="868"/>
                  </a:cxn>
                  <a:cxn ang="0">
                    <a:pos x="2" y="707"/>
                  </a:cxn>
                  <a:cxn ang="0">
                    <a:pos x="38" y="587"/>
                  </a:cxn>
                  <a:cxn ang="0">
                    <a:pos x="13" y="416"/>
                  </a:cxn>
                  <a:cxn ang="0">
                    <a:pos x="76" y="389"/>
                  </a:cxn>
                  <a:cxn ang="0">
                    <a:pos x="58" y="321"/>
                  </a:cxn>
                  <a:cxn ang="0">
                    <a:pos x="142" y="275"/>
                  </a:cxn>
                  <a:cxn ang="0">
                    <a:pos x="378" y="199"/>
                  </a:cxn>
                  <a:cxn ang="0">
                    <a:pos x="638" y="33"/>
                  </a:cxn>
                  <a:cxn ang="0">
                    <a:pos x="893" y="10"/>
                  </a:cxn>
                  <a:cxn ang="0">
                    <a:pos x="946" y="80"/>
                  </a:cxn>
                  <a:cxn ang="0">
                    <a:pos x="931" y="183"/>
                  </a:cxn>
                  <a:cxn ang="0">
                    <a:pos x="975" y="169"/>
                  </a:cxn>
                  <a:cxn ang="0">
                    <a:pos x="1082" y="155"/>
                  </a:cxn>
                  <a:cxn ang="0">
                    <a:pos x="1410" y="193"/>
                  </a:cxn>
                  <a:cxn ang="0">
                    <a:pos x="1777" y="157"/>
                  </a:cxn>
                  <a:cxn ang="0">
                    <a:pos x="1917" y="277"/>
                  </a:cxn>
                  <a:cxn ang="0">
                    <a:pos x="1991" y="607"/>
                  </a:cxn>
                  <a:cxn ang="0">
                    <a:pos x="1946" y="792"/>
                  </a:cxn>
                  <a:cxn ang="0">
                    <a:pos x="1872" y="912"/>
                  </a:cxn>
                </a:cxnLst>
                <a:rect l="0" t="0" r="r" b="b"/>
                <a:pathLst>
                  <a:path w="2032" h="1907">
                    <a:moveTo>
                      <a:pt x="1915" y="1112"/>
                    </a:moveTo>
                    <a:lnTo>
                      <a:pt x="1935" y="1159"/>
                    </a:lnTo>
                    <a:lnTo>
                      <a:pt x="1942" y="1207"/>
                    </a:lnTo>
                    <a:lnTo>
                      <a:pt x="1968" y="1274"/>
                    </a:lnTo>
                    <a:lnTo>
                      <a:pt x="1975" y="1287"/>
                    </a:lnTo>
                    <a:lnTo>
                      <a:pt x="2014" y="1331"/>
                    </a:lnTo>
                    <a:lnTo>
                      <a:pt x="2009" y="1373"/>
                    </a:lnTo>
                    <a:lnTo>
                      <a:pt x="2032" y="1428"/>
                    </a:lnTo>
                    <a:lnTo>
                      <a:pt x="2014" y="1482"/>
                    </a:lnTo>
                    <a:lnTo>
                      <a:pt x="1946" y="1537"/>
                    </a:lnTo>
                    <a:lnTo>
                      <a:pt x="1875" y="1585"/>
                    </a:lnTo>
                    <a:lnTo>
                      <a:pt x="1818" y="1656"/>
                    </a:lnTo>
                    <a:lnTo>
                      <a:pt x="1752" y="1799"/>
                    </a:lnTo>
                    <a:lnTo>
                      <a:pt x="1745" y="1852"/>
                    </a:lnTo>
                    <a:lnTo>
                      <a:pt x="1754" y="1900"/>
                    </a:lnTo>
                    <a:lnTo>
                      <a:pt x="1716" y="1907"/>
                    </a:lnTo>
                    <a:lnTo>
                      <a:pt x="1697" y="1902"/>
                    </a:lnTo>
                    <a:lnTo>
                      <a:pt x="1661" y="1891"/>
                    </a:lnTo>
                    <a:lnTo>
                      <a:pt x="1619" y="1860"/>
                    </a:lnTo>
                    <a:lnTo>
                      <a:pt x="1590" y="1828"/>
                    </a:lnTo>
                    <a:lnTo>
                      <a:pt x="1551" y="1803"/>
                    </a:lnTo>
                    <a:lnTo>
                      <a:pt x="1500" y="1799"/>
                    </a:lnTo>
                    <a:lnTo>
                      <a:pt x="1454" y="1803"/>
                    </a:lnTo>
                    <a:lnTo>
                      <a:pt x="1416" y="1822"/>
                    </a:lnTo>
                    <a:lnTo>
                      <a:pt x="1389" y="1842"/>
                    </a:lnTo>
                    <a:lnTo>
                      <a:pt x="1350" y="1815"/>
                    </a:lnTo>
                    <a:lnTo>
                      <a:pt x="1278" y="1815"/>
                    </a:lnTo>
                    <a:lnTo>
                      <a:pt x="1245" y="1850"/>
                    </a:lnTo>
                    <a:lnTo>
                      <a:pt x="1209" y="1868"/>
                    </a:lnTo>
                    <a:lnTo>
                      <a:pt x="1180" y="1860"/>
                    </a:lnTo>
                    <a:lnTo>
                      <a:pt x="1155" y="1823"/>
                    </a:lnTo>
                    <a:lnTo>
                      <a:pt x="1118" y="1787"/>
                    </a:lnTo>
                    <a:lnTo>
                      <a:pt x="1086" y="1765"/>
                    </a:lnTo>
                    <a:lnTo>
                      <a:pt x="1049" y="1782"/>
                    </a:lnTo>
                    <a:lnTo>
                      <a:pt x="1008" y="1792"/>
                    </a:lnTo>
                    <a:lnTo>
                      <a:pt x="966" y="1773"/>
                    </a:lnTo>
                    <a:lnTo>
                      <a:pt x="895" y="1740"/>
                    </a:lnTo>
                    <a:lnTo>
                      <a:pt x="823" y="1634"/>
                    </a:lnTo>
                    <a:lnTo>
                      <a:pt x="789" y="1617"/>
                    </a:lnTo>
                    <a:lnTo>
                      <a:pt x="771" y="1623"/>
                    </a:lnTo>
                    <a:lnTo>
                      <a:pt x="737" y="1597"/>
                    </a:lnTo>
                    <a:lnTo>
                      <a:pt x="736" y="1537"/>
                    </a:lnTo>
                    <a:lnTo>
                      <a:pt x="660" y="1529"/>
                    </a:lnTo>
                    <a:lnTo>
                      <a:pt x="570" y="1495"/>
                    </a:lnTo>
                    <a:lnTo>
                      <a:pt x="566" y="1517"/>
                    </a:lnTo>
                    <a:lnTo>
                      <a:pt x="577" y="1539"/>
                    </a:lnTo>
                    <a:lnTo>
                      <a:pt x="534" y="1570"/>
                    </a:lnTo>
                    <a:lnTo>
                      <a:pt x="507" y="1558"/>
                    </a:lnTo>
                    <a:lnTo>
                      <a:pt x="434" y="1490"/>
                    </a:lnTo>
                    <a:lnTo>
                      <a:pt x="453" y="1449"/>
                    </a:lnTo>
                    <a:lnTo>
                      <a:pt x="453" y="1439"/>
                    </a:lnTo>
                    <a:lnTo>
                      <a:pt x="448" y="1431"/>
                    </a:lnTo>
                    <a:lnTo>
                      <a:pt x="405" y="1425"/>
                    </a:lnTo>
                    <a:lnTo>
                      <a:pt x="371" y="1380"/>
                    </a:lnTo>
                    <a:lnTo>
                      <a:pt x="291" y="1364"/>
                    </a:lnTo>
                    <a:lnTo>
                      <a:pt x="264" y="1366"/>
                    </a:lnTo>
                    <a:lnTo>
                      <a:pt x="244" y="1331"/>
                    </a:lnTo>
                    <a:lnTo>
                      <a:pt x="205" y="1310"/>
                    </a:lnTo>
                    <a:lnTo>
                      <a:pt x="150" y="1369"/>
                    </a:lnTo>
                    <a:lnTo>
                      <a:pt x="126" y="1354"/>
                    </a:lnTo>
                    <a:lnTo>
                      <a:pt x="140" y="1323"/>
                    </a:lnTo>
                    <a:lnTo>
                      <a:pt x="154" y="1255"/>
                    </a:lnTo>
                    <a:lnTo>
                      <a:pt x="158" y="1180"/>
                    </a:lnTo>
                    <a:lnTo>
                      <a:pt x="154" y="1163"/>
                    </a:lnTo>
                    <a:lnTo>
                      <a:pt x="95" y="1093"/>
                    </a:lnTo>
                    <a:lnTo>
                      <a:pt x="86" y="1003"/>
                    </a:lnTo>
                    <a:lnTo>
                      <a:pt x="88" y="965"/>
                    </a:lnTo>
                    <a:lnTo>
                      <a:pt x="81" y="905"/>
                    </a:lnTo>
                    <a:lnTo>
                      <a:pt x="70" y="868"/>
                    </a:lnTo>
                    <a:lnTo>
                      <a:pt x="62" y="778"/>
                    </a:lnTo>
                    <a:lnTo>
                      <a:pt x="56" y="748"/>
                    </a:lnTo>
                    <a:lnTo>
                      <a:pt x="2" y="707"/>
                    </a:lnTo>
                    <a:lnTo>
                      <a:pt x="0" y="680"/>
                    </a:lnTo>
                    <a:lnTo>
                      <a:pt x="15" y="632"/>
                    </a:lnTo>
                    <a:lnTo>
                      <a:pt x="38" y="587"/>
                    </a:lnTo>
                    <a:lnTo>
                      <a:pt x="43" y="541"/>
                    </a:lnTo>
                    <a:lnTo>
                      <a:pt x="43" y="478"/>
                    </a:lnTo>
                    <a:lnTo>
                      <a:pt x="13" y="416"/>
                    </a:lnTo>
                    <a:lnTo>
                      <a:pt x="5" y="383"/>
                    </a:lnTo>
                    <a:lnTo>
                      <a:pt x="65" y="410"/>
                    </a:lnTo>
                    <a:lnTo>
                      <a:pt x="76" y="389"/>
                    </a:lnTo>
                    <a:lnTo>
                      <a:pt x="76" y="359"/>
                    </a:lnTo>
                    <a:lnTo>
                      <a:pt x="27" y="343"/>
                    </a:lnTo>
                    <a:lnTo>
                      <a:pt x="58" y="321"/>
                    </a:lnTo>
                    <a:lnTo>
                      <a:pt x="95" y="308"/>
                    </a:lnTo>
                    <a:lnTo>
                      <a:pt x="99" y="321"/>
                    </a:lnTo>
                    <a:lnTo>
                      <a:pt x="142" y="275"/>
                    </a:lnTo>
                    <a:lnTo>
                      <a:pt x="191" y="249"/>
                    </a:lnTo>
                    <a:lnTo>
                      <a:pt x="258" y="237"/>
                    </a:lnTo>
                    <a:lnTo>
                      <a:pt x="378" y="199"/>
                    </a:lnTo>
                    <a:lnTo>
                      <a:pt x="500" y="95"/>
                    </a:lnTo>
                    <a:lnTo>
                      <a:pt x="551" y="78"/>
                    </a:lnTo>
                    <a:lnTo>
                      <a:pt x="638" y="33"/>
                    </a:lnTo>
                    <a:lnTo>
                      <a:pt x="799" y="0"/>
                    </a:lnTo>
                    <a:lnTo>
                      <a:pt x="850" y="0"/>
                    </a:lnTo>
                    <a:lnTo>
                      <a:pt x="893" y="10"/>
                    </a:lnTo>
                    <a:lnTo>
                      <a:pt x="924" y="26"/>
                    </a:lnTo>
                    <a:lnTo>
                      <a:pt x="951" y="55"/>
                    </a:lnTo>
                    <a:lnTo>
                      <a:pt x="946" y="80"/>
                    </a:lnTo>
                    <a:lnTo>
                      <a:pt x="879" y="38"/>
                    </a:lnTo>
                    <a:lnTo>
                      <a:pt x="883" y="63"/>
                    </a:lnTo>
                    <a:lnTo>
                      <a:pt x="931" y="183"/>
                    </a:lnTo>
                    <a:lnTo>
                      <a:pt x="956" y="195"/>
                    </a:lnTo>
                    <a:lnTo>
                      <a:pt x="960" y="182"/>
                    </a:lnTo>
                    <a:lnTo>
                      <a:pt x="975" y="169"/>
                    </a:lnTo>
                    <a:lnTo>
                      <a:pt x="992" y="180"/>
                    </a:lnTo>
                    <a:lnTo>
                      <a:pt x="1030" y="166"/>
                    </a:lnTo>
                    <a:lnTo>
                      <a:pt x="1082" y="155"/>
                    </a:lnTo>
                    <a:lnTo>
                      <a:pt x="1118" y="134"/>
                    </a:lnTo>
                    <a:lnTo>
                      <a:pt x="1170" y="153"/>
                    </a:lnTo>
                    <a:lnTo>
                      <a:pt x="1410" y="193"/>
                    </a:lnTo>
                    <a:lnTo>
                      <a:pt x="1590" y="191"/>
                    </a:lnTo>
                    <a:lnTo>
                      <a:pt x="1691" y="169"/>
                    </a:lnTo>
                    <a:lnTo>
                      <a:pt x="1777" y="157"/>
                    </a:lnTo>
                    <a:lnTo>
                      <a:pt x="1834" y="186"/>
                    </a:lnTo>
                    <a:lnTo>
                      <a:pt x="1901" y="233"/>
                    </a:lnTo>
                    <a:lnTo>
                      <a:pt x="1917" y="277"/>
                    </a:lnTo>
                    <a:lnTo>
                      <a:pt x="1919" y="303"/>
                    </a:lnTo>
                    <a:lnTo>
                      <a:pt x="1924" y="342"/>
                    </a:lnTo>
                    <a:lnTo>
                      <a:pt x="1991" y="607"/>
                    </a:lnTo>
                    <a:lnTo>
                      <a:pt x="1993" y="666"/>
                    </a:lnTo>
                    <a:lnTo>
                      <a:pt x="1989" y="731"/>
                    </a:lnTo>
                    <a:lnTo>
                      <a:pt x="1946" y="792"/>
                    </a:lnTo>
                    <a:lnTo>
                      <a:pt x="1889" y="824"/>
                    </a:lnTo>
                    <a:lnTo>
                      <a:pt x="1852" y="870"/>
                    </a:lnTo>
                    <a:lnTo>
                      <a:pt x="1872" y="912"/>
                    </a:lnTo>
                    <a:lnTo>
                      <a:pt x="1928" y="961"/>
                    </a:lnTo>
                    <a:lnTo>
                      <a:pt x="1915" y="1112"/>
                    </a:lnTo>
                    <a:close/>
                  </a:path>
                </a:pathLst>
              </a:custGeom>
              <a:grpFill/>
              <a:ln w="0" cmpd="sng">
                <a:solidFill>
                  <a:srgbClr val="D7D7D7"/>
                </a:solidFill>
                <a:prstDash val="solid"/>
                <a:round/>
                <a:headEnd/>
                <a:tailEnd/>
              </a:ln>
            </p:spPr>
            <p:txBody>
              <a:bodyPr/>
              <a:lstStyle/>
              <a:p>
                <a:endParaRPr lang="en-US" dirty="0"/>
              </a:p>
            </p:txBody>
          </p:sp>
          <p:sp>
            <p:nvSpPr>
              <p:cNvPr id="636" name="Freeform 149">
                <a:extLst>
                  <a:ext uri="{FF2B5EF4-FFF2-40B4-BE49-F238E27FC236}">
                    <a16:creationId xmlns:a16="http://schemas.microsoft.com/office/drawing/2014/main" id="{4F43824E-34C8-4373-8EFB-323279FBF4D1}"/>
                  </a:ext>
                </a:extLst>
              </p:cNvPr>
              <p:cNvSpPr>
                <a:spLocks noChangeAspect="1"/>
              </p:cNvSpPr>
              <p:nvPr/>
            </p:nvSpPr>
            <p:spPr bwMode="gray">
              <a:xfrm>
                <a:off x="6592294" y="2338402"/>
                <a:ext cx="254903" cy="150831"/>
              </a:xfrm>
              <a:custGeom>
                <a:avLst/>
                <a:gdLst/>
                <a:ahLst/>
                <a:cxnLst>
                  <a:cxn ang="0">
                    <a:pos x="0" y="688"/>
                  </a:cxn>
                  <a:cxn ang="0">
                    <a:pos x="46" y="438"/>
                  </a:cxn>
                  <a:cxn ang="0">
                    <a:pos x="90" y="347"/>
                  </a:cxn>
                  <a:cxn ang="0">
                    <a:pos x="123" y="235"/>
                  </a:cxn>
                  <a:cxn ang="0">
                    <a:pos x="193" y="165"/>
                  </a:cxn>
                  <a:cxn ang="0">
                    <a:pos x="322" y="123"/>
                  </a:cxn>
                  <a:cxn ang="0">
                    <a:pos x="423" y="253"/>
                  </a:cxn>
                  <a:cxn ang="0">
                    <a:pos x="443" y="319"/>
                  </a:cxn>
                  <a:cxn ang="0">
                    <a:pos x="468" y="341"/>
                  </a:cxn>
                  <a:cxn ang="0">
                    <a:pos x="551" y="404"/>
                  </a:cxn>
                  <a:cxn ang="0">
                    <a:pos x="631" y="377"/>
                  </a:cxn>
                  <a:cxn ang="0">
                    <a:pos x="649" y="421"/>
                  </a:cxn>
                  <a:cxn ang="0">
                    <a:pos x="678" y="341"/>
                  </a:cxn>
                  <a:cxn ang="0">
                    <a:pos x="694" y="78"/>
                  </a:cxn>
                  <a:cxn ang="0">
                    <a:pos x="746" y="51"/>
                  </a:cxn>
                  <a:cxn ang="0">
                    <a:pos x="891" y="0"/>
                  </a:cxn>
                  <a:cxn ang="0">
                    <a:pos x="1000" y="52"/>
                  </a:cxn>
                  <a:cxn ang="0">
                    <a:pos x="1077" y="108"/>
                  </a:cxn>
                  <a:cxn ang="0">
                    <a:pos x="1188" y="183"/>
                  </a:cxn>
                  <a:cxn ang="0">
                    <a:pos x="1276" y="162"/>
                  </a:cxn>
                  <a:cxn ang="0">
                    <a:pos x="1341" y="183"/>
                  </a:cxn>
                  <a:cxn ang="0">
                    <a:pos x="1375" y="232"/>
                  </a:cxn>
                  <a:cxn ang="0">
                    <a:pos x="1416" y="275"/>
                  </a:cxn>
                  <a:cxn ang="0">
                    <a:pos x="1400" y="392"/>
                  </a:cxn>
                  <a:cxn ang="0">
                    <a:pos x="1419" y="430"/>
                  </a:cxn>
                  <a:cxn ang="0">
                    <a:pos x="1443" y="477"/>
                  </a:cxn>
                  <a:cxn ang="0">
                    <a:pos x="1501" y="588"/>
                  </a:cxn>
                  <a:cxn ang="0">
                    <a:pos x="1515" y="676"/>
                  </a:cxn>
                  <a:cxn ang="0">
                    <a:pos x="1474" y="707"/>
                  </a:cxn>
                  <a:cxn ang="0">
                    <a:pos x="1403" y="768"/>
                  </a:cxn>
                  <a:cxn ang="0">
                    <a:pos x="1357" y="847"/>
                  </a:cxn>
                  <a:cxn ang="0">
                    <a:pos x="1269" y="830"/>
                  </a:cxn>
                  <a:cxn ang="0">
                    <a:pos x="1238" y="877"/>
                  </a:cxn>
                  <a:cxn ang="0">
                    <a:pos x="1184" y="887"/>
                  </a:cxn>
                  <a:cxn ang="0">
                    <a:pos x="1130" y="859"/>
                  </a:cxn>
                  <a:cxn ang="0">
                    <a:pos x="964" y="706"/>
                  </a:cxn>
                  <a:cxn ang="0">
                    <a:pos x="874" y="698"/>
                  </a:cxn>
                  <a:cxn ang="0">
                    <a:pos x="816" y="593"/>
                  </a:cxn>
                  <a:cxn ang="0">
                    <a:pos x="745" y="648"/>
                  </a:cxn>
                  <a:cxn ang="0">
                    <a:pos x="572" y="616"/>
                  </a:cxn>
                  <a:cxn ang="0">
                    <a:pos x="483" y="610"/>
                  </a:cxn>
                  <a:cxn ang="0">
                    <a:pos x="427" y="610"/>
                  </a:cxn>
                  <a:cxn ang="0">
                    <a:pos x="368" y="622"/>
                  </a:cxn>
                  <a:cxn ang="0">
                    <a:pos x="311" y="604"/>
                  </a:cxn>
                  <a:cxn ang="0">
                    <a:pos x="164" y="636"/>
                  </a:cxn>
                  <a:cxn ang="0">
                    <a:pos x="76" y="719"/>
                  </a:cxn>
                  <a:cxn ang="0">
                    <a:pos x="13" y="729"/>
                  </a:cxn>
                </a:cxnLst>
                <a:rect l="0" t="0" r="r" b="b"/>
                <a:pathLst>
                  <a:path w="1515" h="894">
                    <a:moveTo>
                      <a:pt x="13" y="729"/>
                    </a:moveTo>
                    <a:lnTo>
                      <a:pt x="0" y="688"/>
                    </a:lnTo>
                    <a:lnTo>
                      <a:pt x="19" y="499"/>
                    </a:lnTo>
                    <a:lnTo>
                      <a:pt x="46" y="438"/>
                    </a:lnTo>
                    <a:lnTo>
                      <a:pt x="76" y="395"/>
                    </a:lnTo>
                    <a:lnTo>
                      <a:pt x="90" y="347"/>
                    </a:lnTo>
                    <a:lnTo>
                      <a:pt x="98" y="289"/>
                    </a:lnTo>
                    <a:lnTo>
                      <a:pt x="123" y="235"/>
                    </a:lnTo>
                    <a:lnTo>
                      <a:pt x="159" y="191"/>
                    </a:lnTo>
                    <a:lnTo>
                      <a:pt x="193" y="165"/>
                    </a:lnTo>
                    <a:lnTo>
                      <a:pt x="237" y="156"/>
                    </a:lnTo>
                    <a:lnTo>
                      <a:pt x="322" y="123"/>
                    </a:lnTo>
                    <a:lnTo>
                      <a:pt x="351" y="174"/>
                    </a:lnTo>
                    <a:lnTo>
                      <a:pt x="423" y="253"/>
                    </a:lnTo>
                    <a:lnTo>
                      <a:pt x="432" y="294"/>
                    </a:lnTo>
                    <a:lnTo>
                      <a:pt x="443" y="319"/>
                    </a:lnTo>
                    <a:lnTo>
                      <a:pt x="451" y="278"/>
                    </a:lnTo>
                    <a:lnTo>
                      <a:pt x="468" y="341"/>
                    </a:lnTo>
                    <a:lnTo>
                      <a:pt x="490" y="370"/>
                    </a:lnTo>
                    <a:lnTo>
                      <a:pt x="551" y="404"/>
                    </a:lnTo>
                    <a:lnTo>
                      <a:pt x="571" y="404"/>
                    </a:lnTo>
                    <a:lnTo>
                      <a:pt x="631" y="377"/>
                    </a:lnTo>
                    <a:lnTo>
                      <a:pt x="633" y="399"/>
                    </a:lnTo>
                    <a:lnTo>
                      <a:pt x="649" y="421"/>
                    </a:lnTo>
                    <a:lnTo>
                      <a:pt x="655" y="366"/>
                    </a:lnTo>
                    <a:lnTo>
                      <a:pt x="678" y="341"/>
                    </a:lnTo>
                    <a:lnTo>
                      <a:pt x="691" y="315"/>
                    </a:lnTo>
                    <a:lnTo>
                      <a:pt x="694" y="78"/>
                    </a:lnTo>
                    <a:lnTo>
                      <a:pt x="716" y="56"/>
                    </a:lnTo>
                    <a:lnTo>
                      <a:pt x="746" y="51"/>
                    </a:lnTo>
                    <a:lnTo>
                      <a:pt x="795" y="14"/>
                    </a:lnTo>
                    <a:lnTo>
                      <a:pt x="891" y="0"/>
                    </a:lnTo>
                    <a:lnTo>
                      <a:pt x="954" y="14"/>
                    </a:lnTo>
                    <a:lnTo>
                      <a:pt x="1000" y="52"/>
                    </a:lnTo>
                    <a:lnTo>
                      <a:pt x="1058" y="74"/>
                    </a:lnTo>
                    <a:lnTo>
                      <a:pt x="1077" y="108"/>
                    </a:lnTo>
                    <a:lnTo>
                      <a:pt x="1158" y="181"/>
                    </a:lnTo>
                    <a:lnTo>
                      <a:pt x="1188" y="183"/>
                    </a:lnTo>
                    <a:lnTo>
                      <a:pt x="1216" y="169"/>
                    </a:lnTo>
                    <a:lnTo>
                      <a:pt x="1276" y="162"/>
                    </a:lnTo>
                    <a:lnTo>
                      <a:pt x="1338" y="180"/>
                    </a:lnTo>
                    <a:lnTo>
                      <a:pt x="1341" y="183"/>
                    </a:lnTo>
                    <a:lnTo>
                      <a:pt x="1362" y="205"/>
                    </a:lnTo>
                    <a:lnTo>
                      <a:pt x="1375" y="232"/>
                    </a:lnTo>
                    <a:lnTo>
                      <a:pt x="1400" y="249"/>
                    </a:lnTo>
                    <a:lnTo>
                      <a:pt x="1416" y="275"/>
                    </a:lnTo>
                    <a:lnTo>
                      <a:pt x="1421" y="303"/>
                    </a:lnTo>
                    <a:lnTo>
                      <a:pt x="1400" y="392"/>
                    </a:lnTo>
                    <a:lnTo>
                      <a:pt x="1389" y="420"/>
                    </a:lnTo>
                    <a:lnTo>
                      <a:pt x="1419" y="430"/>
                    </a:lnTo>
                    <a:lnTo>
                      <a:pt x="1444" y="448"/>
                    </a:lnTo>
                    <a:lnTo>
                      <a:pt x="1443" y="477"/>
                    </a:lnTo>
                    <a:lnTo>
                      <a:pt x="1493" y="556"/>
                    </a:lnTo>
                    <a:lnTo>
                      <a:pt x="1501" y="588"/>
                    </a:lnTo>
                    <a:lnTo>
                      <a:pt x="1514" y="615"/>
                    </a:lnTo>
                    <a:lnTo>
                      <a:pt x="1515" y="676"/>
                    </a:lnTo>
                    <a:lnTo>
                      <a:pt x="1511" y="706"/>
                    </a:lnTo>
                    <a:lnTo>
                      <a:pt x="1474" y="707"/>
                    </a:lnTo>
                    <a:lnTo>
                      <a:pt x="1445" y="725"/>
                    </a:lnTo>
                    <a:lnTo>
                      <a:pt x="1403" y="768"/>
                    </a:lnTo>
                    <a:lnTo>
                      <a:pt x="1395" y="798"/>
                    </a:lnTo>
                    <a:lnTo>
                      <a:pt x="1357" y="847"/>
                    </a:lnTo>
                    <a:lnTo>
                      <a:pt x="1328" y="853"/>
                    </a:lnTo>
                    <a:lnTo>
                      <a:pt x="1269" y="830"/>
                    </a:lnTo>
                    <a:lnTo>
                      <a:pt x="1245" y="847"/>
                    </a:lnTo>
                    <a:lnTo>
                      <a:pt x="1238" y="877"/>
                    </a:lnTo>
                    <a:lnTo>
                      <a:pt x="1213" y="894"/>
                    </a:lnTo>
                    <a:lnTo>
                      <a:pt x="1184" y="887"/>
                    </a:lnTo>
                    <a:lnTo>
                      <a:pt x="1158" y="870"/>
                    </a:lnTo>
                    <a:lnTo>
                      <a:pt x="1130" y="859"/>
                    </a:lnTo>
                    <a:lnTo>
                      <a:pt x="1061" y="775"/>
                    </a:lnTo>
                    <a:lnTo>
                      <a:pt x="964" y="706"/>
                    </a:lnTo>
                    <a:lnTo>
                      <a:pt x="903" y="708"/>
                    </a:lnTo>
                    <a:lnTo>
                      <a:pt x="874" y="698"/>
                    </a:lnTo>
                    <a:lnTo>
                      <a:pt x="837" y="614"/>
                    </a:lnTo>
                    <a:lnTo>
                      <a:pt x="816" y="593"/>
                    </a:lnTo>
                    <a:lnTo>
                      <a:pt x="788" y="603"/>
                    </a:lnTo>
                    <a:lnTo>
                      <a:pt x="745" y="648"/>
                    </a:lnTo>
                    <a:lnTo>
                      <a:pt x="687" y="661"/>
                    </a:lnTo>
                    <a:lnTo>
                      <a:pt x="572" y="616"/>
                    </a:lnTo>
                    <a:lnTo>
                      <a:pt x="542" y="618"/>
                    </a:lnTo>
                    <a:lnTo>
                      <a:pt x="483" y="610"/>
                    </a:lnTo>
                    <a:lnTo>
                      <a:pt x="455" y="618"/>
                    </a:lnTo>
                    <a:lnTo>
                      <a:pt x="427" y="610"/>
                    </a:lnTo>
                    <a:lnTo>
                      <a:pt x="399" y="622"/>
                    </a:lnTo>
                    <a:lnTo>
                      <a:pt x="368" y="622"/>
                    </a:lnTo>
                    <a:lnTo>
                      <a:pt x="341" y="607"/>
                    </a:lnTo>
                    <a:lnTo>
                      <a:pt x="311" y="604"/>
                    </a:lnTo>
                    <a:lnTo>
                      <a:pt x="250" y="607"/>
                    </a:lnTo>
                    <a:lnTo>
                      <a:pt x="164" y="636"/>
                    </a:lnTo>
                    <a:lnTo>
                      <a:pt x="109" y="666"/>
                    </a:lnTo>
                    <a:lnTo>
                      <a:pt x="76" y="719"/>
                    </a:lnTo>
                    <a:lnTo>
                      <a:pt x="51" y="736"/>
                    </a:lnTo>
                    <a:lnTo>
                      <a:pt x="13" y="729"/>
                    </a:lnTo>
                    <a:close/>
                  </a:path>
                </a:pathLst>
              </a:custGeom>
              <a:grpFill/>
              <a:ln w="0" cmpd="sng">
                <a:solidFill>
                  <a:srgbClr val="D7D7D7"/>
                </a:solidFill>
                <a:prstDash val="solid"/>
                <a:round/>
                <a:headEnd/>
                <a:tailEnd/>
              </a:ln>
            </p:spPr>
            <p:txBody>
              <a:bodyPr/>
              <a:lstStyle/>
              <a:p>
                <a:endParaRPr lang="en-US" dirty="0"/>
              </a:p>
            </p:txBody>
          </p:sp>
          <p:grpSp>
            <p:nvGrpSpPr>
              <p:cNvPr id="637" name="Group 150">
                <a:extLst>
                  <a:ext uri="{FF2B5EF4-FFF2-40B4-BE49-F238E27FC236}">
                    <a16:creationId xmlns:a16="http://schemas.microsoft.com/office/drawing/2014/main" id="{47D95253-1AD8-417C-B550-F98F875807B4}"/>
                  </a:ext>
                </a:extLst>
              </p:cNvPr>
              <p:cNvGrpSpPr>
                <a:grpSpLocks noChangeAspect="1"/>
              </p:cNvGrpSpPr>
              <p:nvPr/>
            </p:nvGrpSpPr>
            <p:grpSpPr bwMode="gray">
              <a:xfrm>
                <a:off x="6034946" y="1268413"/>
                <a:ext cx="905310" cy="1075050"/>
                <a:chOff x="2483" y="1039"/>
                <a:chExt cx="895" cy="1062"/>
              </a:xfrm>
              <a:grpFill/>
            </p:grpSpPr>
            <p:sp>
              <p:nvSpPr>
                <p:cNvPr id="702" name="Freeform 151">
                  <a:extLst>
                    <a:ext uri="{FF2B5EF4-FFF2-40B4-BE49-F238E27FC236}">
                      <a16:creationId xmlns:a16="http://schemas.microsoft.com/office/drawing/2014/main" id="{E07FC6F1-2700-4D01-BFC7-D42DDFC4D071}"/>
                    </a:ext>
                  </a:extLst>
                </p:cNvPr>
                <p:cNvSpPr>
                  <a:spLocks noChangeAspect="1"/>
                </p:cNvSpPr>
                <p:nvPr/>
              </p:nvSpPr>
              <p:spPr bwMode="gray">
                <a:xfrm>
                  <a:off x="2807" y="1255"/>
                  <a:ext cx="78" cy="72"/>
                </a:xfrm>
                <a:custGeom>
                  <a:avLst/>
                  <a:gdLst/>
                  <a:ahLst/>
                  <a:cxnLst>
                    <a:cxn ang="0">
                      <a:pos x="281" y="11"/>
                    </a:cxn>
                    <a:cxn ang="0">
                      <a:pos x="310" y="0"/>
                    </a:cxn>
                    <a:cxn ang="0">
                      <a:pos x="322" y="32"/>
                    </a:cxn>
                    <a:cxn ang="0">
                      <a:pos x="326" y="64"/>
                    </a:cxn>
                    <a:cxn ang="0">
                      <a:pos x="318" y="98"/>
                    </a:cxn>
                    <a:cxn ang="0">
                      <a:pos x="326" y="88"/>
                    </a:cxn>
                    <a:cxn ang="0">
                      <a:pos x="337" y="119"/>
                    </a:cxn>
                    <a:cxn ang="0">
                      <a:pos x="326" y="162"/>
                    </a:cxn>
                    <a:cxn ang="0">
                      <a:pos x="305" y="207"/>
                    </a:cxn>
                    <a:cxn ang="0">
                      <a:pos x="314" y="190"/>
                    </a:cxn>
                    <a:cxn ang="0">
                      <a:pos x="342" y="174"/>
                    </a:cxn>
                    <a:cxn ang="0">
                      <a:pos x="357" y="119"/>
                    </a:cxn>
                    <a:cxn ang="0">
                      <a:pos x="391" y="110"/>
                    </a:cxn>
                    <a:cxn ang="0">
                      <a:pos x="385" y="85"/>
                    </a:cxn>
                    <a:cxn ang="0">
                      <a:pos x="398" y="45"/>
                    </a:cxn>
                    <a:cxn ang="0">
                      <a:pos x="434" y="64"/>
                    </a:cxn>
                    <a:cxn ang="0">
                      <a:pos x="464" y="100"/>
                    </a:cxn>
                    <a:cxn ang="0">
                      <a:pos x="468" y="149"/>
                    </a:cxn>
                    <a:cxn ang="0">
                      <a:pos x="459" y="185"/>
                    </a:cxn>
                    <a:cxn ang="0">
                      <a:pos x="438" y="214"/>
                    </a:cxn>
                    <a:cxn ang="0">
                      <a:pos x="400" y="225"/>
                    </a:cxn>
                    <a:cxn ang="0">
                      <a:pos x="371" y="255"/>
                    </a:cxn>
                    <a:cxn ang="0">
                      <a:pos x="355" y="295"/>
                    </a:cxn>
                    <a:cxn ang="0">
                      <a:pos x="337" y="260"/>
                    </a:cxn>
                    <a:cxn ang="0">
                      <a:pos x="291" y="312"/>
                    </a:cxn>
                    <a:cxn ang="0">
                      <a:pos x="291" y="337"/>
                    </a:cxn>
                    <a:cxn ang="0">
                      <a:pos x="275" y="361"/>
                    </a:cxn>
                    <a:cxn ang="0">
                      <a:pos x="258" y="330"/>
                    </a:cxn>
                    <a:cxn ang="0">
                      <a:pos x="252" y="294"/>
                    </a:cxn>
                    <a:cxn ang="0">
                      <a:pos x="258" y="272"/>
                    </a:cxn>
                    <a:cxn ang="0">
                      <a:pos x="224" y="325"/>
                    </a:cxn>
                    <a:cxn ang="0">
                      <a:pos x="189" y="362"/>
                    </a:cxn>
                    <a:cxn ang="0">
                      <a:pos x="116" y="415"/>
                    </a:cxn>
                    <a:cxn ang="0">
                      <a:pos x="121" y="377"/>
                    </a:cxn>
                    <a:cxn ang="0">
                      <a:pos x="94" y="375"/>
                    </a:cxn>
                    <a:cxn ang="0">
                      <a:pos x="71" y="409"/>
                    </a:cxn>
                    <a:cxn ang="0">
                      <a:pos x="8" y="433"/>
                    </a:cxn>
                    <a:cxn ang="0">
                      <a:pos x="0" y="416"/>
                    </a:cxn>
                    <a:cxn ang="0">
                      <a:pos x="2" y="365"/>
                    </a:cxn>
                    <a:cxn ang="0">
                      <a:pos x="24" y="355"/>
                    </a:cxn>
                    <a:cxn ang="0">
                      <a:pos x="38" y="328"/>
                    </a:cxn>
                    <a:cxn ang="0">
                      <a:pos x="62" y="330"/>
                    </a:cxn>
                    <a:cxn ang="0">
                      <a:pos x="94" y="309"/>
                    </a:cxn>
                    <a:cxn ang="0">
                      <a:pos x="111" y="312"/>
                    </a:cxn>
                    <a:cxn ang="0">
                      <a:pos x="130" y="288"/>
                    </a:cxn>
                    <a:cxn ang="0">
                      <a:pos x="201" y="260"/>
                    </a:cxn>
                    <a:cxn ang="0">
                      <a:pos x="195" y="233"/>
                    </a:cxn>
                    <a:cxn ang="0">
                      <a:pos x="242" y="181"/>
                    </a:cxn>
                    <a:cxn ang="0">
                      <a:pos x="242" y="141"/>
                    </a:cxn>
                    <a:cxn ang="0">
                      <a:pos x="258" y="130"/>
                    </a:cxn>
                    <a:cxn ang="0">
                      <a:pos x="258" y="98"/>
                    </a:cxn>
                    <a:cxn ang="0">
                      <a:pos x="265" y="51"/>
                    </a:cxn>
                    <a:cxn ang="0">
                      <a:pos x="281" y="11"/>
                    </a:cxn>
                  </a:cxnLst>
                  <a:rect l="0" t="0" r="r" b="b"/>
                  <a:pathLst>
                    <a:path w="468" h="433">
                      <a:moveTo>
                        <a:pt x="281" y="11"/>
                      </a:moveTo>
                      <a:lnTo>
                        <a:pt x="310" y="0"/>
                      </a:lnTo>
                      <a:lnTo>
                        <a:pt x="322" y="32"/>
                      </a:lnTo>
                      <a:lnTo>
                        <a:pt x="326" y="64"/>
                      </a:lnTo>
                      <a:lnTo>
                        <a:pt x="318" y="98"/>
                      </a:lnTo>
                      <a:lnTo>
                        <a:pt x="326" y="88"/>
                      </a:lnTo>
                      <a:lnTo>
                        <a:pt x="337" y="119"/>
                      </a:lnTo>
                      <a:lnTo>
                        <a:pt x="326" y="162"/>
                      </a:lnTo>
                      <a:lnTo>
                        <a:pt x="305" y="207"/>
                      </a:lnTo>
                      <a:lnTo>
                        <a:pt x="314" y="190"/>
                      </a:lnTo>
                      <a:lnTo>
                        <a:pt x="342" y="174"/>
                      </a:lnTo>
                      <a:lnTo>
                        <a:pt x="357" y="119"/>
                      </a:lnTo>
                      <a:lnTo>
                        <a:pt x="391" y="110"/>
                      </a:lnTo>
                      <a:lnTo>
                        <a:pt x="385" y="85"/>
                      </a:lnTo>
                      <a:lnTo>
                        <a:pt x="398" y="45"/>
                      </a:lnTo>
                      <a:lnTo>
                        <a:pt x="434" y="64"/>
                      </a:lnTo>
                      <a:lnTo>
                        <a:pt x="464" y="100"/>
                      </a:lnTo>
                      <a:lnTo>
                        <a:pt x="468" y="149"/>
                      </a:lnTo>
                      <a:lnTo>
                        <a:pt x="459" y="185"/>
                      </a:lnTo>
                      <a:lnTo>
                        <a:pt x="438" y="214"/>
                      </a:lnTo>
                      <a:lnTo>
                        <a:pt x="400" y="225"/>
                      </a:lnTo>
                      <a:lnTo>
                        <a:pt x="371" y="255"/>
                      </a:lnTo>
                      <a:lnTo>
                        <a:pt x="355" y="295"/>
                      </a:lnTo>
                      <a:lnTo>
                        <a:pt x="337" y="260"/>
                      </a:lnTo>
                      <a:lnTo>
                        <a:pt x="291" y="312"/>
                      </a:lnTo>
                      <a:lnTo>
                        <a:pt x="291" y="337"/>
                      </a:lnTo>
                      <a:lnTo>
                        <a:pt x="275" y="361"/>
                      </a:lnTo>
                      <a:lnTo>
                        <a:pt x="258" y="330"/>
                      </a:lnTo>
                      <a:lnTo>
                        <a:pt x="252" y="294"/>
                      </a:lnTo>
                      <a:lnTo>
                        <a:pt x="258" y="272"/>
                      </a:lnTo>
                      <a:lnTo>
                        <a:pt x="224" y="325"/>
                      </a:lnTo>
                      <a:lnTo>
                        <a:pt x="189" y="362"/>
                      </a:lnTo>
                      <a:lnTo>
                        <a:pt x="116" y="415"/>
                      </a:lnTo>
                      <a:lnTo>
                        <a:pt x="121" y="377"/>
                      </a:lnTo>
                      <a:lnTo>
                        <a:pt x="94" y="375"/>
                      </a:lnTo>
                      <a:lnTo>
                        <a:pt x="71" y="409"/>
                      </a:lnTo>
                      <a:lnTo>
                        <a:pt x="8" y="433"/>
                      </a:lnTo>
                      <a:lnTo>
                        <a:pt x="0" y="416"/>
                      </a:lnTo>
                      <a:lnTo>
                        <a:pt x="2" y="365"/>
                      </a:lnTo>
                      <a:lnTo>
                        <a:pt x="24" y="355"/>
                      </a:lnTo>
                      <a:lnTo>
                        <a:pt x="38" y="328"/>
                      </a:lnTo>
                      <a:lnTo>
                        <a:pt x="62" y="330"/>
                      </a:lnTo>
                      <a:lnTo>
                        <a:pt x="94" y="309"/>
                      </a:lnTo>
                      <a:lnTo>
                        <a:pt x="111" y="312"/>
                      </a:lnTo>
                      <a:lnTo>
                        <a:pt x="130" y="288"/>
                      </a:lnTo>
                      <a:lnTo>
                        <a:pt x="201" y="260"/>
                      </a:lnTo>
                      <a:lnTo>
                        <a:pt x="195" y="233"/>
                      </a:lnTo>
                      <a:lnTo>
                        <a:pt x="242" y="181"/>
                      </a:lnTo>
                      <a:lnTo>
                        <a:pt x="242" y="141"/>
                      </a:lnTo>
                      <a:lnTo>
                        <a:pt x="258" y="130"/>
                      </a:lnTo>
                      <a:lnTo>
                        <a:pt x="258" y="98"/>
                      </a:lnTo>
                      <a:lnTo>
                        <a:pt x="265" y="51"/>
                      </a:lnTo>
                      <a:lnTo>
                        <a:pt x="281" y="11"/>
                      </a:lnTo>
                      <a:close/>
                    </a:path>
                  </a:pathLst>
                </a:custGeom>
                <a:grpFill/>
                <a:ln w="0" cmpd="sng">
                  <a:solidFill>
                    <a:srgbClr val="D7D7D7"/>
                  </a:solidFill>
                  <a:prstDash val="solid"/>
                  <a:round/>
                  <a:headEnd/>
                  <a:tailEnd/>
                </a:ln>
              </p:spPr>
              <p:txBody>
                <a:bodyPr/>
                <a:lstStyle/>
                <a:p>
                  <a:endParaRPr lang="en-US" dirty="0"/>
                </a:p>
              </p:txBody>
            </p:sp>
            <p:sp>
              <p:nvSpPr>
                <p:cNvPr id="703" name="Freeform 152">
                  <a:extLst>
                    <a:ext uri="{FF2B5EF4-FFF2-40B4-BE49-F238E27FC236}">
                      <a16:creationId xmlns:a16="http://schemas.microsoft.com/office/drawing/2014/main" id="{ED6B90EF-2103-48D3-9F74-EB554E3CCC8F}"/>
                    </a:ext>
                  </a:extLst>
                </p:cNvPr>
                <p:cNvSpPr>
                  <a:spLocks noChangeAspect="1"/>
                </p:cNvSpPr>
                <p:nvPr/>
              </p:nvSpPr>
              <p:spPr bwMode="gray">
                <a:xfrm>
                  <a:off x="2812" y="1254"/>
                  <a:ext cx="30" cy="36"/>
                </a:xfrm>
                <a:custGeom>
                  <a:avLst/>
                  <a:gdLst/>
                  <a:ahLst/>
                  <a:cxnLst>
                    <a:cxn ang="0">
                      <a:pos x="7" y="158"/>
                    </a:cxn>
                    <a:cxn ang="0">
                      <a:pos x="19" y="149"/>
                    </a:cxn>
                    <a:cxn ang="0">
                      <a:pos x="13" y="132"/>
                    </a:cxn>
                    <a:cxn ang="0">
                      <a:pos x="15" y="112"/>
                    </a:cxn>
                    <a:cxn ang="0">
                      <a:pos x="31" y="126"/>
                    </a:cxn>
                    <a:cxn ang="0">
                      <a:pos x="41" y="105"/>
                    </a:cxn>
                    <a:cxn ang="0">
                      <a:pos x="63" y="113"/>
                    </a:cxn>
                    <a:cxn ang="0">
                      <a:pos x="74" y="92"/>
                    </a:cxn>
                    <a:cxn ang="0">
                      <a:pos x="83" y="45"/>
                    </a:cxn>
                    <a:cxn ang="0">
                      <a:pos x="101" y="81"/>
                    </a:cxn>
                    <a:cxn ang="0">
                      <a:pos x="131" y="80"/>
                    </a:cxn>
                    <a:cxn ang="0">
                      <a:pos x="131" y="0"/>
                    </a:cxn>
                    <a:cxn ang="0">
                      <a:pos x="176" y="80"/>
                    </a:cxn>
                    <a:cxn ang="0">
                      <a:pos x="176" y="117"/>
                    </a:cxn>
                    <a:cxn ang="0">
                      <a:pos x="182" y="181"/>
                    </a:cxn>
                    <a:cxn ang="0">
                      <a:pos x="154" y="186"/>
                    </a:cxn>
                    <a:cxn ang="0">
                      <a:pos x="131" y="208"/>
                    </a:cxn>
                    <a:cxn ang="0">
                      <a:pos x="101" y="219"/>
                    </a:cxn>
                    <a:cxn ang="0">
                      <a:pos x="90" y="186"/>
                    </a:cxn>
                    <a:cxn ang="0">
                      <a:pos x="115" y="161"/>
                    </a:cxn>
                    <a:cxn ang="0">
                      <a:pos x="128" y="132"/>
                    </a:cxn>
                    <a:cxn ang="0">
                      <a:pos x="103" y="163"/>
                    </a:cxn>
                    <a:cxn ang="0">
                      <a:pos x="83" y="161"/>
                    </a:cxn>
                    <a:cxn ang="0">
                      <a:pos x="13" y="210"/>
                    </a:cxn>
                    <a:cxn ang="0">
                      <a:pos x="0" y="188"/>
                    </a:cxn>
                    <a:cxn ang="0">
                      <a:pos x="7" y="158"/>
                    </a:cxn>
                  </a:cxnLst>
                  <a:rect l="0" t="0" r="r" b="b"/>
                  <a:pathLst>
                    <a:path w="182" h="219">
                      <a:moveTo>
                        <a:pt x="7" y="158"/>
                      </a:moveTo>
                      <a:lnTo>
                        <a:pt x="19" y="149"/>
                      </a:lnTo>
                      <a:lnTo>
                        <a:pt x="13" y="132"/>
                      </a:lnTo>
                      <a:lnTo>
                        <a:pt x="15" y="112"/>
                      </a:lnTo>
                      <a:lnTo>
                        <a:pt x="31" y="126"/>
                      </a:lnTo>
                      <a:lnTo>
                        <a:pt x="41" y="105"/>
                      </a:lnTo>
                      <a:lnTo>
                        <a:pt x="63" y="113"/>
                      </a:lnTo>
                      <a:lnTo>
                        <a:pt x="74" y="92"/>
                      </a:lnTo>
                      <a:lnTo>
                        <a:pt x="83" y="45"/>
                      </a:lnTo>
                      <a:lnTo>
                        <a:pt x="101" y="81"/>
                      </a:lnTo>
                      <a:lnTo>
                        <a:pt x="131" y="80"/>
                      </a:lnTo>
                      <a:lnTo>
                        <a:pt x="131" y="0"/>
                      </a:lnTo>
                      <a:lnTo>
                        <a:pt x="176" y="80"/>
                      </a:lnTo>
                      <a:lnTo>
                        <a:pt x="176" y="117"/>
                      </a:lnTo>
                      <a:lnTo>
                        <a:pt x="182" y="181"/>
                      </a:lnTo>
                      <a:lnTo>
                        <a:pt x="154" y="186"/>
                      </a:lnTo>
                      <a:lnTo>
                        <a:pt x="131" y="208"/>
                      </a:lnTo>
                      <a:lnTo>
                        <a:pt x="101" y="219"/>
                      </a:lnTo>
                      <a:lnTo>
                        <a:pt x="90" y="186"/>
                      </a:lnTo>
                      <a:lnTo>
                        <a:pt x="115" y="161"/>
                      </a:lnTo>
                      <a:lnTo>
                        <a:pt x="128" y="132"/>
                      </a:lnTo>
                      <a:lnTo>
                        <a:pt x="103" y="163"/>
                      </a:lnTo>
                      <a:lnTo>
                        <a:pt x="83" y="161"/>
                      </a:lnTo>
                      <a:lnTo>
                        <a:pt x="13" y="210"/>
                      </a:lnTo>
                      <a:lnTo>
                        <a:pt x="0" y="188"/>
                      </a:lnTo>
                      <a:lnTo>
                        <a:pt x="7" y="158"/>
                      </a:lnTo>
                      <a:close/>
                    </a:path>
                  </a:pathLst>
                </a:custGeom>
                <a:grpFill/>
                <a:ln w="0" cmpd="sng">
                  <a:solidFill>
                    <a:srgbClr val="D7D7D7"/>
                  </a:solidFill>
                  <a:prstDash val="solid"/>
                  <a:round/>
                  <a:headEnd/>
                  <a:tailEnd/>
                </a:ln>
              </p:spPr>
              <p:txBody>
                <a:bodyPr/>
                <a:lstStyle/>
                <a:p>
                  <a:endParaRPr lang="en-US" dirty="0"/>
                </a:p>
              </p:txBody>
            </p:sp>
            <p:sp>
              <p:nvSpPr>
                <p:cNvPr id="704" name="Freeform 153">
                  <a:extLst>
                    <a:ext uri="{FF2B5EF4-FFF2-40B4-BE49-F238E27FC236}">
                      <a16:creationId xmlns:a16="http://schemas.microsoft.com/office/drawing/2014/main" id="{8FA1E75A-5376-48C2-9880-6AC7D26D827E}"/>
                    </a:ext>
                  </a:extLst>
                </p:cNvPr>
                <p:cNvSpPr>
                  <a:spLocks noChangeAspect="1"/>
                </p:cNvSpPr>
                <p:nvPr/>
              </p:nvSpPr>
              <p:spPr bwMode="gray">
                <a:xfrm>
                  <a:off x="2850" y="1221"/>
                  <a:ext cx="22" cy="31"/>
                </a:xfrm>
                <a:custGeom>
                  <a:avLst/>
                  <a:gdLst/>
                  <a:ahLst/>
                  <a:cxnLst>
                    <a:cxn ang="0">
                      <a:pos x="52" y="64"/>
                    </a:cxn>
                    <a:cxn ang="0">
                      <a:pos x="68" y="62"/>
                    </a:cxn>
                    <a:cxn ang="0">
                      <a:pos x="81" y="1"/>
                    </a:cxn>
                    <a:cxn ang="0">
                      <a:pos x="101" y="0"/>
                    </a:cxn>
                    <a:cxn ang="0">
                      <a:pos x="136" y="20"/>
                    </a:cxn>
                    <a:cxn ang="0">
                      <a:pos x="124" y="45"/>
                    </a:cxn>
                    <a:cxn ang="0">
                      <a:pos x="117" y="91"/>
                    </a:cxn>
                    <a:cxn ang="0">
                      <a:pos x="95" y="146"/>
                    </a:cxn>
                    <a:cxn ang="0">
                      <a:pos x="56" y="175"/>
                    </a:cxn>
                    <a:cxn ang="0">
                      <a:pos x="32" y="185"/>
                    </a:cxn>
                    <a:cxn ang="0">
                      <a:pos x="9" y="183"/>
                    </a:cxn>
                    <a:cxn ang="0">
                      <a:pos x="0" y="160"/>
                    </a:cxn>
                    <a:cxn ang="0">
                      <a:pos x="7" y="113"/>
                    </a:cxn>
                    <a:cxn ang="0">
                      <a:pos x="50" y="86"/>
                    </a:cxn>
                    <a:cxn ang="0">
                      <a:pos x="52" y="64"/>
                    </a:cxn>
                  </a:cxnLst>
                  <a:rect l="0" t="0" r="r" b="b"/>
                  <a:pathLst>
                    <a:path w="136" h="185">
                      <a:moveTo>
                        <a:pt x="52" y="64"/>
                      </a:moveTo>
                      <a:lnTo>
                        <a:pt x="68" y="62"/>
                      </a:lnTo>
                      <a:lnTo>
                        <a:pt x="81" y="1"/>
                      </a:lnTo>
                      <a:lnTo>
                        <a:pt x="101" y="0"/>
                      </a:lnTo>
                      <a:lnTo>
                        <a:pt x="136" y="20"/>
                      </a:lnTo>
                      <a:lnTo>
                        <a:pt x="124" y="45"/>
                      </a:lnTo>
                      <a:lnTo>
                        <a:pt x="117" y="91"/>
                      </a:lnTo>
                      <a:lnTo>
                        <a:pt x="95" y="146"/>
                      </a:lnTo>
                      <a:lnTo>
                        <a:pt x="56" y="175"/>
                      </a:lnTo>
                      <a:lnTo>
                        <a:pt x="32" y="185"/>
                      </a:lnTo>
                      <a:lnTo>
                        <a:pt x="9" y="183"/>
                      </a:lnTo>
                      <a:lnTo>
                        <a:pt x="0" y="160"/>
                      </a:lnTo>
                      <a:lnTo>
                        <a:pt x="7" y="113"/>
                      </a:lnTo>
                      <a:lnTo>
                        <a:pt x="50" y="86"/>
                      </a:lnTo>
                      <a:lnTo>
                        <a:pt x="52" y="64"/>
                      </a:lnTo>
                      <a:close/>
                    </a:path>
                  </a:pathLst>
                </a:custGeom>
                <a:grpFill/>
                <a:ln w="0" cmpd="sng">
                  <a:solidFill>
                    <a:srgbClr val="D7D7D7"/>
                  </a:solidFill>
                  <a:prstDash val="solid"/>
                  <a:round/>
                  <a:headEnd/>
                  <a:tailEnd/>
                </a:ln>
              </p:spPr>
              <p:txBody>
                <a:bodyPr/>
                <a:lstStyle/>
                <a:p>
                  <a:endParaRPr lang="en-US" dirty="0"/>
                </a:p>
              </p:txBody>
            </p:sp>
            <p:sp>
              <p:nvSpPr>
                <p:cNvPr id="705" name="Freeform 154">
                  <a:extLst>
                    <a:ext uri="{FF2B5EF4-FFF2-40B4-BE49-F238E27FC236}">
                      <a16:creationId xmlns:a16="http://schemas.microsoft.com/office/drawing/2014/main" id="{2CEC066E-1AAD-4B61-A368-97C56B03CB1D}"/>
                    </a:ext>
                  </a:extLst>
                </p:cNvPr>
                <p:cNvSpPr>
                  <a:spLocks noChangeAspect="1"/>
                </p:cNvSpPr>
                <p:nvPr/>
              </p:nvSpPr>
              <p:spPr bwMode="gray">
                <a:xfrm>
                  <a:off x="2822" y="1351"/>
                  <a:ext cx="21" cy="22"/>
                </a:xfrm>
                <a:custGeom>
                  <a:avLst/>
                  <a:gdLst/>
                  <a:ahLst/>
                  <a:cxnLst>
                    <a:cxn ang="0">
                      <a:pos x="42" y="64"/>
                    </a:cxn>
                    <a:cxn ang="0">
                      <a:pos x="36" y="62"/>
                    </a:cxn>
                    <a:cxn ang="0">
                      <a:pos x="22" y="23"/>
                    </a:cxn>
                    <a:cxn ang="0">
                      <a:pos x="54" y="37"/>
                    </a:cxn>
                    <a:cxn ang="0">
                      <a:pos x="79" y="35"/>
                    </a:cxn>
                    <a:cxn ang="0">
                      <a:pos x="115" y="0"/>
                    </a:cxn>
                    <a:cxn ang="0">
                      <a:pos x="124" y="29"/>
                    </a:cxn>
                    <a:cxn ang="0">
                      <a:pos x="117" y="57"/>
                    </a:cxn>
                    <a:cxn ang="0">
                      <a:pos x="91" y="69"/>
                    </a:cxn>
                    <a:cxn ang="0">
                      <a:pos x="72" y="100"/>
                    </a:cxn>
                    <a:cxn ang="0">
                      <a:pos x="38" y="124"/>
                    </a:cxn>
                    <a:cxn ang="0">
                      <a:pos x="17" y="129"/>
                    </a:cxn>
                    <a:cxn ang="0">
                      <a:pos x="0" y="115"/>
                    </a:cxn>
                    <a:cxn ang="0">
                      <a:pos x="22" y="79"/>
                    </a:cxn>
                    <a:cxn ang="0">
                      <a:pos x="44" y="76"/>
                    </a:cxn>
                    <a:cxn ang="0">
                      <a:pos x="42" y="64"/>
                    </a:cxn>
                  </a:cxnLst>
                  <a:rect l="0" t="0" r="r" b="b"/>
                  <a:pathLst>
                    <a:path w="124" h="129">
                      <a:moveTo>
                        <a:pt x="42" y="64"/>
                      </a:moveTo>
                      <a:lnTo>
                        <a:pt x="36" y="62"/>
                      </a:lnTo>
                      <a:lnTo>
                        <a:pt x="22" y="23"/>
                      </a:lnTo>
                      <a:lnTo>
                        <a:pt x="54" y="37"/>
                      </a:lnTo>
                      <a:lnTo>
                        <a:pt x="79" y="35"/>
                      </a:lnTo>
                      <a:lnTo>
                        <a:pt x="115" y="0"/>
                      </a:lnTo>
                      <a:lnTo>
                        <a:pt x="124" y="29"/>
                      </a:lnTo>
                      <a:lnTo>
                        <a:pt x="117" y="57"/>
                      </a:lnTo>
                      <a:lnTo>
                        <a:pt x="91" y="69"/>
                      </a:lnTo>
                      <a:lnTo>
                        <a:pt x="72" y="100"/>
                      </a:lnTo>
                      <a:lnTo>
                        <a:pt x="38" y="124"/>
                      </a:lnTo>
                      <a:lnTo>
                        <a:pt x="17" y="129"/>
                      </a:lnTo>
                      <a:lnTo>
                        <a:pt x="0" y="115"/>
                      </a:lnTo>
                      <a:lnTo>
                        <a:pt x="22" y="79"/>
                      </a:lnTo>
                      <a:lnTo>
                        <a:pt x="44" y="76"/>
                      </a:lnTo>
                      <a:lnTo>
                        <a:pt x="42" y="64"/>
                      </a:lnTo>
                      <a:close/>
                    </a:path>
                  </a:pathLst>
                </a:custGeom>
                <a:grpFill/>
                <a:ln w="0" cmpd="sng">
                  <a:solidFill>
                    <a:srgbClr val="D7D7D7"/>
                  </a:solidFill>
                  <a:prstDash val="solid"/>
                  <a:round/>
                  <a:headEnd/>
                  <a:tailEnd/>
                </a:ln>
              </p:spPr>
              <p:txBody>
                <a:bodyPr/>
                <a:lstStyle/>
                <a:p>
                  <a:endParaRPr lang="en-US" dirty="0"/>
                </a:p>
              </p:txBody>
            </p:sp>
            <p:sp>
              <p:nvSpPr>
                <p:cNvPr id="706" name="Freeform 155">
                  <a:extLst>
                    <a:ext uri="{FF2B5EF4-FFF2-40B4-BE49-F238E27FC236}">
                      <a16:creationId xmlns:a16="http://schemas.microsoft.com/office/drawing/2014/main" id="{A32C21B9-2F1C-46E5-A93A-3551C4FCBC2C}"/>
                    </a:ext>
                  </a:extLst>
                </p:cNvPr>
                <p:cNvSpPr>
                  <a:spLocks noChangeAspect="1"/>
                </p:cNvSpPr>
                <p:nvPr/>
              </p:nvSpPr>
              <p:spPr bwMode="gray">
                <a:xfrm>
                  <a:off x="2893" y="1195"/>
                  <a:ext cx="40" cy="52"/>
                </a:xfrm>
                <a:custGeom>
                  <a:avLst/>
                  <a:gdLst/>
                  <a:ahLst/>
                  <a:cxnLst>
                    <a:cxn ang="0">
                      <a:pos x="32" y="218"/>
                    </a:cxn>
                    <a:cxn ang="0">
                      <a:pos x="7" y="199"/>
                    </a:cxn>
                    <a:cxn ang="0">
                      <a:pos x="32" y="201"/>
                    </a:cxn>
                    <a:cxn ang="0">
                      <a:pos x="41" y="187"/>
                    </a:cxn>
                    <a:cxn ang="0">
                      <a:pos x="45" y="165"/>
                    </a:cxn>
                    <a:cxn ang="0">
                      <a:pos x="20" y="155"/>
                    </a:cxn>
                    <a:cxn ang="0">
                      <a:pos x="43" y="147"/>
                    </a:cxn>
                    <a:cxn ang="0">
                      <a:pos x="30" y="128"/>
                    </a:cxn>
                    <a:cxn ang="0">
                      <a:pos x="59" y="101"/>
                    </a:cxn>
                    <a:cxn ang="0">
                      <a:pos x="86" y="118"/>
                    </a:cxn>
                    <a:cxn ang="0">
                      <a:pos x="109" y="89"/>
                    </a:cxn>
                    <a:cxn ang="0">
                      <a:pos x="88" y="63"/>
                    </a:cxn>
                    <a:cxn ang="0">
                      <a:pos x="109" y="53"/>
                    </a:cxn>
                    <a:cxn ang="0">
                      <a:pos x="139" y="67"/>
                    </a:cxn>
                    <a:cxn ang="0">
                      <a:pos x="152" y="48"/>
                    </a:cxn>
                    <a:cxn ang="0">
                      <a:pos x="137" y="0"/>
                    </a:cxn>
                    <a:cxn ang="0">
                      <a:pos x="162" y="38"/>
                    </a:cxn>
                    <a:cxn ang="0">
                      <a:pos x="166" y="4"/>
                    </a:cxn>
                    <a:cxn ang="0">
                      <a:pos x="193" y="2"/>
                    </a:cxn>
                    <a:cxn ang="0">
                      <a:pos x="215" y="53"/>
                    </a:cxn>
                    <a:cxn ang="0">
                      <a:pos x="231" y="72"/>
                    </a:cxn>
                    <a:cxn ang="0">
                      <a:pos x="242" y="121"/>
                    </a:cxn>
                    <a:cxn ang="0">
                      <a:pos x="222" y="161"/>
                    </a:cxn>
                    <a:cxn ang="0">
                      <a:pos x="222" y="236"/>
                    </a:cxn>
                    <a:cxn ang="0">
                      <a:pos x="159" y="245"/>
                    </a:cxn>
                    <a:cxn ang="0">
                      <a:pos x="156" y="220"/>
                    </a:cxn>
                    <a:cxn ang="0">
                      <a:pos x="129" y="228"/>
                    </a:cxn>
                    <a:cxn ang="0">
                      <a:pos x="107" y="282"/>
                    </a:cxn>
                    <a:cxn ang="0">
                      <a:pos x="43" y="290"/>
                    </a:cxn>
                    <a:cxn ang="0">
                      <a:pos x="16" y="309"/>
                    </a:cxn>
                    <a:cxn ang="0">
                      <a:pos x="0" y="282"/>
                    </a:cxn>
                    <a:cxn ang="0">
                      <a:pos x="38" y="253"/>
                    </a:cxn>
                    <a:cxn ang="0">
                      <a:pos x="51" y="231"/>
                    </a:cxn>
                    <a:cxn ang="0">
                      <a:pos x="32" y="218"/>
                    </a:cxn>
                  </a:cxnLst>
                  <a:rect l="0" t="0" r="r" b="b"/>
                  <a:pathLst>
                    <a:path w="242" h="309">
                      <a:moveTo>
                        <a:pt x="32" y="218"/>
                      </a:moveTo>
                      <a:lnTo>
                        <a:pt x="7" y="199"/>
                      </a:lnTo>
                      <a:lnTo>
                        <a:pt x="32" y="201"/>
                      </a:lnTo>
                      <a:lnTo>
                        <a:pt x="41" y="187"/>
                      </a:lnTo>
                      <a:lnTo>
                        <a:pt x="45" y="165"/>
                      </a:lnTo>
                      <a:lnTo>
                        <a:pt x="20" y="155"/>
                      </a:lnTo>
                      <a:lnTo>
                        <a:pt x="43" y="147"/>
                      </a:lnTo>
                      <a:lnTo>
                        <a:pt x="30" y="128"/>
                      </a:lnTo>
                      <a:lnTo>
                        <a:pt x="59" y="101"/>
                      </a:lnTo>
                      <a:lnTo>
                        <a:pt x="86" y="118"/>
                      </a:lnTo>
                      <a:lnTo>
                        <a:pt x="109" y="89"/>
                      </a:lnTo>
                      <a:lnTo>
                        <a:pt x="88" y="63"/>
                      </a:lnTo>
                      <a:lnTo>
                        <a:pt x="109" y="53"/>
                      </a:lnTo>
                      <a:lnTo>
                        <a:pt x="139" y="67"/>
                      </a:lnTo>
                      <a:lnTo>
                        <a:pt x="152" y="48"/>
                      </a:lnTo>
                      <a:lnTo>
                        <a:pt x="137" y="0"/>
                      </a:lnTo>
                      <a:lnTo>
                        <a:pt x="162" y="38"/>
                      </a:lnTo>
                      <a:lnTo>
                        <a:pt x="166" y="4"/>
                      </a:lnTo>
                      <a:lnTo>
                        <a:pt x="193" y="2"/>
                      </a:lnTo>
                      <a:lnTo>
                        <a:pt x="215" y="53"/>
                      </a:lnTo>
                      <a:lnTo>
                        <a:pt x="231" y="72"/>
                      </a:lnTo>
                      <a:lnTo>
                        <a:pt x="242" y="121"/>
                      </a:lnTo>
                      <a:lnTo>
                        <a:pt x="222" y="161"/>
                      </a:lnTo>
                      <a:lnTo>
                        <a:pt x="222" y="236"/>
                      </a:lnTo>
                      <a:lnTo>
                        <a:pt x="159" y="245"/>
                      </a:lnTo>
                      <a:lnTo>
                        <a:pt x="156" y="220"/>
                      </a:lnTo>
                      <a:lnTo>
                        <a:pt x="129" y="228"/>
                      </a:lnTo>
                      <a:lnTo>
                        <a:pt x="107" y="282"/>
                      </a:lnTo>
                      <a:lnTo>
                        <a:pt x="43" y="290"/>
                      </a:lnTo>
                      <a:lnTo>
                        <a:pt x="16" y="309"/>
                      </a:lnTo>
                      <a:lnTo>
                        <a:pt x="0" y="282"/>
                      </a:lnTo>
                      <a:lnTo>
                        <a:pt x="38" y="253"/>
                      </a:lnTo>
                      <a:lnTo>
                        <a:pt x="51" y="231"/>
                      </a:lnTo>
                      <a:lnTo>
                        <a:pt x="32" y="218"/>
                      </a:lnTo>
                      <a:close/>
                    </a:path>
                  </a:pathLst>
                </a:custGeom>
                <a:grpFill/>
                <a:ln w="0" cmpd="sng">
                  <a:solidFill>
                    <a:srgbClr val="D7D7D7"/>
                  </a:solidFill>
                  <a:prstDash val="solid"/>
                  <a:round/>
                  <a:headEnd/>
                  <a:tailEnd/>
                </a:ln>
              </p:spPr>
              <p:txBody>
                <a:bodyPr/>
                <a:lstStyle/>
                <a:p>
                  <a:endParaRPr lang="en-US" dirty="0"/>
                </a:p>
              </p:txBody>
            </p:sp>
            <p:sp>
              <p:nvSpPr>
                <p:cNvPr id="707" name="Freeform 156">
                  <a:extLst>
                    <a:ext uri="{FF2B5EF4-FFF2-40B4-BE49-F238E27FC236}">
                      <a16:creationId xmlns:a16="http://schemas.microsoft.com/office/drawing/2014/main" id="{A0E8D923-6E4B-4A73-A337-2BDB9E6F038C}"/>
                    </a:ext>
                  </a:extLst>
                </p:cNvPr>
                <p:cNvSpPr>
                  <a:spLocks noChangeAspect="1"/>
                </p:cNvSpPr>
                <p:nvPr/>
              </p:nvSpPr>
              <p:spPr bwMode="gray">
                <a:xfrm>
                  <a:off x="2937" y="1167"/>
                  <a:ext cx="31" cy="31"/>
                </a:xfrm>
                <a:custGeom>
                  <a:avLst/>
                  <a:gdLst/>
                  <a:ahLst/>
                  <a:cxnLst>
                    <a:cxn ang="0">
                      <a:pos x="34" y="94"/>
                    </a:cxn>
                    <a:cxn ang="0">
                      <a:pos x="79" y="96"/>
                    </a:cxn>
                    <a:cxn ang="0">
                      <a:pos x="87" y="85"/>
                    </a:cxn>
                    <a:cxn ang="0">
                      <a:pos x="95" y="41"/>
                    </a:cxn>
                    <a:cxn ang="0">
                      <a:pos x="112" y="73"/>
                    </a:cxn>
                    <a:cxn ang="0">
                      <a:pos x="124" y="73"/>
                    </a:cxn>
                    <a:cxn ang="0">
                      <a:pos x="134" y="32"/>
                    </a:cxn>
                    <a:cxn ang="0">
                      <a:pos x="134" y="0"/>
                    </a:cxn>
                    <a:cxn ang="0">
                      <a:pos x="171" y="21"/>
                    </a:cxn>
                    <a:cxn ang="0">
                      <a:pos x="185" y="51"/>
                    </a:cxn>
                    <a:cxn ang="0">
                      <a:pos x="153" y="116"/>
                    </a:cxn>
                    <a:cxn ang="0">
                      <a:pos x="151" y="148"/>
                    </a:cxn>
                    <a:cxn ang="0">
                      <a:pos x="58" y="184"/>
                    </a:cxn>
                    <a:cxn ang="0">
                      <a:pos x="0" y="168"/>
                    </a:cxn>
                    <a:cxn ang="0">
                      <a:pos x="1" y="149"/>
                    </a:cxn>
                    <a:cxn ang="0">
                      <a:pos x="29" y="151"/>
                    </a:cxn>
                    <a:cxn ang="0">
                      <a:pos x="38" y="135"/>
                    </a:cxn>
                    <a:cxn ang="0">
                      <a:pos x="34" y="94"/>
                    </a:cxn>
                  </a:cxnLst>
                  <a:rect l="0" t="0" r="r" b="b"/>
                  <a:pathLst>
                    <a:path w="185" h="184">
                      <a:moveTo>
                        <a:pt x="34" y="94"/>
                      </a:moveTo>
                      <a:lnTo>
                        <a:pt x="79" y="96"/>
                      </a:lnTo>
                      <a:lnTo>
                        <a:pt x="87" y="85"/>
                      </a:lnTo>
                      <a:lnTo>
                        <a:pt x="95" y="41"/>
                      </a:lnTo>
                      <a:lnTo>
                        <a:pt x="112" y="73"/>
                      </a:lnTo>
                      <a:lnTo>
                        <a:pt x="124" y="73"/>
                      </a:lnTo>
                      <a:lnTo>
                        <a:pt x="134" y="32"/>
                      </a:lnTo>
                      <a:lnTo>
                        <a:pt x="134" y="0"/>
                      </a:lnTo>
                      <a:lnTo>
                        <a:pt x="171" y="21"/>
                      </a:lnTo>
                      <a:lnTo>
                        <a:pt x="185" y="51"/>
                      </a:lnTo>
                      <a:lnTo>
                        <a:pt x="153" y="116"/>
                      </a:lnTo>
                      <a:lnTo>
                        <a:pt x="151" y="148"/>
                      </a:lnTo>
                      <a:lnTo>
                        <a:pt x="58" y="184"/>
                      </a:lnTo>
                      <a:lnTo>
                        <a:pt x="0" y="168"/>
                      </a:lnTo>
                      <a:lnTo>
                        <a:pt x="1" y="149"/>
                      </a:lnTo>
                      <a:lnTo>
                        <a:pt x="29" y="151"/>
                      </a:lnTo>
                      <a:lnTo>
                        <a:pt x="38" y="135"/>
                      </a:lnTo>
                      <a:lnTo>
                        <a:pt x="34" y="94"/>
                      </a:lnTo>
                      <a:close/>
                    </a:path>
                  </a:pathLst>
                </a:custGeom>
                <a:grpFill/>
                <a:ln w="0" cmpd="sng">
                  <a:solidFill>
                    <a:srgbClr val="D7D7D7"/>
                  </a:solidFill>
                  <a:prstDash val="solid"/>
                  <a:round/>
                  <a:headEnd/>
                  <a:tailEnd/>
                </a:ln>
              </p:spPr>
              <p:txBody>
                <a:bodyPr/>
                <a:lstStyle/>
                <a:p>
                  <a:endParaRPr lang="en-US" dirty="0"/>
                </a:p>
              </p:txBody>
            </p:sp>
            <p:sp>
              <p:nvSpPr>
                <p:cNvPr id="708" name="Freeform 157">
                  <a:extLst>
                    <a:ext uri="{FF2B5EF4-FFF2-40B4-BE49-F238E27FC236}">
                      <a16:creationId xmlns:a16="http://schemas.microsoft.com/office/drawing/2014/main" id="{85B82716-C102-4D07-B614-846A60384AC5}"/>
                    </a:ext>
                  </a:extLst>
                </p:cNvPr>
                <p:cNvSpPr>
                  <a:spLocks noChangeAspect="1"/>
                </p:cNvSpPr>
                <p:nvPr/>
              </p:nvSpPr>
              <p:spPr bwMode="gray">
                <a:xfrm>
                  <a:off x="2958" y="1144"/>
                  <a:ext cx="30" cy="29"/>
                </a:xfrm>
                <a:custGeom>
                  <a:avLst/>
                  <a:gdLst/>
                  <a:ahLst/>
                  <a:cxnLst>
                    <a:cxn ang="0">
                      <a:pos x="37" y="37"/>
                    </a:cxn>
                    <a:cxn ang="0">
                      <a:pos x="20" y="56"/>
                    </a:cxn>
                    <a:cxn ang="0">
                      <a:pos x="9" y="47"/>
                    </a:cxn>
                    <a:cxn ang="0">
                      <a:pos x="0" y="17"/>
                    </a:cxn>
                    <a:cxn ang="0">
                      <a:pos x="10" y="0"/>
                    </a:cxn>
                    <a:cxn ang="0">
                      <a:pos x="33" y="13"/>
                    </a:cxn>
                    <a:cxn ang="0">
                      <a:pos x="72" y="13"/>
                    </a:cxn>
                    <a:cxn ang="0">
                      <a:pos x="88" y="17"/>
                    </a:cxn>
                    <a:cxn ang="0">
                      <a:pos x="94" y="31"/>
                    </a:cxn>
                    <a:cxn ang="0">
                      <a:pos x="90" y="79"/>
                    </a:cxn>
                    <a:cxn ang="0">
                      <a:pos x="104" y="79"/>
                    </a:cxn>
                    <a:cxn ang="0">
                      <a:pos x="108" y="58"/>
                    </a:cxn>
                    <a:cxn ang="0">
                      <a:pos x="135" y="47"/>
                    </a:cxn>
                    <a:cxn ang="0">
                      <a:pos x="180" y="63"/>
                    </a:cxn>
                    <a:cxn ang="0">
                      <a:pos x="135" y="152"/>
                    </a:cxn>
                    <a:cxn ang="0">
                      <a:pos x="108" y="169"/>
                    </a:cxn>
                    <a:cxn ang="0">
                      <a:pos x="31" y="109"/>
                    </a:cxn>
                    <a:cxn ang="0">
                      <a:pos x="23" y="79"/>
                    </a:cxn>
                    <a:cxn ang="0">
                      <a:pos x="38" y="92"/>
                    </a:cxn>
                    <a:cxn ang="0">
                      <a:pos x="47" y="39"/>
                    </a:cxn>
                    <a:cxn ang="0">
                      <a:pos x="37" y="37"/>
                    </a:cxn>
                  </a:cxnLst>
                  <a:rect l="0" t="0" r="r" b="b"/>
                  <a:pathLst>
                    <a:path w="180" h="169">
                      <a:moveTo>
                        <a:pt x="37" y="37"/>
                      </a:moveTo>
                      <a:lnTo>
                        <a:pt x="20" y="56"/>
                      </a:lnTo>
                      <a:lnTo>
                        <a:pt x="9" y="47"/>
                      </a:lnTo>
                      <a:lnTo>
                        <a:pt x="0" y="17"/>
                      </a:lnTo>
                      <a:lnTo>
                        <a:pt x="10" y="0"/>
                      </a:lnTo>
                      <a:lnTo>
                        <a:pt x="33" y="13"/>
                      </a:lnTo>
                      <a:lnTo>
                        <a:pt x="72" y="13"/>
                      </a:lnTo>
                      <a:lnTo>
                        <a:pt x="88" y="17"/>
                      </a:lnTo>
                      <a:lnTo>
                        <a:pt x="94" y="31"/>
                      </a:lnTo>
                      <a:lnTo>
                        <a:pt x="90" y="79"/>
                      </a:lnTo>
                      <a:lnTo>
                        <a:pt x="104" y="79"/>
                      </a:lnTo>
                      <a:lnTo>
                        <a:pt x="108" y="58"/>
                      </a:lnTo>
                      <a:lnTo>
                        <a:pt x="135" y="47"/>
                      </a:lnTo>
                      <a:lnTo>
                        <a:pt x="180" y="63"/>
                      </a:lnTo>
                      <a:lnTo>
                        <a:pt x="135" y="152"/>
                      </a:lnTo>
                      <a:lnTo>
                        <a:pt x="108" y="169"/>
                      </a:lnTo>
                      <a:lnTo>
                        <a:pt x="31" y="109"/>
                      </a:lnTo>
                      <a:lnTo>
                        <a:pt x="23" y="79"/>
                      </a:lnTo>
                      <a:lnTo>
                        <a:pt x="38" y="92"/>
                      </a:lnTo>
                      <a:lnTo>
                        <a:pt x="47" y="39"/>
                      </a:lnTo>
                      <a:lnTo>
                        <a:pt x="37" y="37"/>
                      </a:lnTo>
                      <a:close/>
                    </a:path>
                  </a:pathLst>
                </a:custGeom>
                <a:grpFill/>
                <a:ln w="0" cmpd="sng">
                  <a:solidFill>
                    <a:srgbClr val="D7D7D7"/>
                  </a:solidFill>
                  <a:prstDash val="solid"/>
                  <a:round/>
                  <a:headEnd/>
                  <a:tailEnd/>
                </a:ln>
              </p:spPr>
              <p:txBody>
                <a:bodyPr/>
                <a:lstStyle/>
                <a:p>
                  <a:endParaRPr lang="en-US" dirty="0"/>
                </a:p>
              </p:txBody>
            </p:sp>
            <p:sp>
              <p:nvSpPr>
                <p:cNvPr id="709" name="Freeform 158">
                  <a:extLst>
                    <a:ext uri="{FF2B5EF4-FFF2-40B4-BE49-F238E27FC236}">
                      <a16:creationId xmlns:a16="http://schemas.microsoft.com/office/drawing/2014/main" id="{CF6F5DB1-70C0-416B-BF83-A1F9D1F0095D}"/>
                    </a:ext>
                  </a:extLst>
                </p:cNvPr>
                <p:cNvSpPr>
                  <a:spLocks noChangeAspect="1"/>
                </p:cNvSpPr>
                <p:nvPr/>
              </p:nvSpPr>
              <p:spPr bwMode="gray">
                <a:xfrm>
                  <a:off x="2987" y="1129"/>
                  <a:ext cx="18" cy="22"/>
                </a:xfrm>
                <a:custGeom>
                  <a:avLst/>
                  <a:gdLst/>
                  <a:ahLst/>
                  <a:cxnLst>
                    <a:cxn ang="0">
                      <a:pos x="56" y="47"/>
                    </a:cxn>
                    <a:cxn ang="0">
                      <a:pos x="63" y="42"/>
                    </a:cxn>
                    <a:cxn ang="0">
                      <a:pos x="67" y="58"/>
                    </a:cxn>
                    <a:cxn ang="0">
                      <a:pos x="80" y="61"/>
                    </a:cxn>
                    <a:cxn ang="0">
                      <a:pos x="106" y="100"/>
                    </a:cxn>
                    <a:cxn ang="0">
                      <a:pos x="90" y="130"/>
                    </a:cxn>
                    <a:cxn ang="0">
                      <a:pos x="35" y="106"/>
                    </a:cxn>
                    <a:cxn ang="0">
                      <a:pos x="16" y="39"/>
                    </a:cxn>
                    <a:cxn ang="0">
                      <a:pos x="0" y="4"/>
                    </a:cxn>
                    <a:cxn ang="0">
                      <a:pos x="11" y="0"/>
                    </a:cxn>
                    <a:cxn ang="0">
                      <a:pos x="29" y="12"/>
                    </a:cxn>
                    <a:cxn ang="0">
                      <a:pos x="41" y="58"/>
                    </a:cxn>
                    <a:cxn ang="0">
                      <a:pos x="56" y="47"/>
                    </a:cxn>
                  </a:cxnLst>
                  <a:rect l="0" t="0" r="r" b="b"/>
                  <a:pathLst>
                    <a:path w="106" h="130">
                      <a:moveTo>
                        <a:pt x="56" y="47"/>
                      </a:moveTo>
                      <a:lnTo>
                        <a:pt x="63" y="42"/>
                      </a:lnTo>
                      <a:lnTo>
                        <a:pt x="67" y="58"/>
                      </a:lnTo>
                      <a:lnTo>
                        <a:pt x="80" y="61"/>
                      </a:lnTo>
                      <a:lnTo>
                        <a:pt x="106" y="100"/>
                      </a:lnTo>
                      <a:lnTo>
                        <a:pt x="90" y="130"/>
                      </a:lnTo>
                      <a:lnTo>
                        <a:pt x="35" y="106"/>
                      </a:lnTo>
                      <a:lnTo>
                        <a:pt x="16" y="39"/>
                      </a:lnTo>
                      <a:lnTo>
                        <a:pt x="0" y="4"/>
                      </a:lnTo>
                      <a:lnTo>
                        <a:pt x="11" y="0"/>
                      </a:lnTo>
                      <a:lnTo>
                        <a:pt x="29" y="12"/>
                      </a:lnTo>
                      <a:lnTo>
                        <a:pt x="41" y="58"/>
                      </a:lnTo>
                      <a:lnTo>
                        <a:pt x="56" y="47"/>
                      </a:lnTo>
                      <a:close/>
                    </a:path>
                  </a:pathLst>
                </a:custGeom>
                <a:grpFill/>
                <a:ln w="0" cmpd="sng">
                  <a:solidFill>
                    <a:srgbClr val="D7D7D7"/>
                  </a:solidFill>
                  <a:prstDash val="solid"/>
                  <a:round/>
                  <a:headEnd/>
                  <a:tailEnd/>
                </a:ln>
              </p:spPr>
              <p:txBody>
                <a:bodyPr/>
                <a:lstStyle/>
                <a:p>
                  <a:endParaRPr lang="en-US" dirty="0"/>
                </a:p>
              </p:txBody>
            </p:sp>
            <p:sp>
              <p:nvSpPr>
                <p:cNvPr id="710" name="Freeform 159">
                  <a:extLst>
                    <a:ext uri="{FF2B5EF4-FFF2-40B4-BE49-F238E27FC236}">
                      <a16:creationId xmlns:a16="http://schemas.microsoft.com/office/drawing/2014/main" id="{DF6E94EE-5B3B-4801-BCAF-AC5BA0357FEB}"/>
                    </a:ext>
                  </a:extLst>
                </p:cNvPr>
                <p:cNvSpPr>
                  <a:spLocks noChangeAspect="1"/>
                </p:cNvSpPr>
                <p:nvPr/>
              </p:nvSpPr>
              <p:spPr bwMode="gray">
                <a:xfrm>
                  <a:off x="3019" y="1131"/>
                  <a:ext cx="11" cy="19"/>
                </a:xfrm>
                <a:custGeom>
                  <a:avLst/>
                  <a:gdLst/>
                  <a:ahLst/>
                  <a:cxnLst>
                    <a:cxn ang="0">
                      <a:pos x="43" y="2"/>
                    </a:cxn>
                    <a:cxn ang="0">
                      <a:pos x="55" y="0"/>
                    </a:cxn>
                    <a:cxn ang="0">
                      <a:pos x="66" y="27"/>
                    </a:cxn>
                    <a:cxn ang="0">
                      <a:pos x="59" y="51"/>
                    </a:cxn>
                    <a:cxn ang="0">
                      <a:pos x="57" y="104"/>
                    </a:cxn>
                    <a:cxn ang="0">
                      <a:pos x="47" y="114"/>
                    </a:cxn>
                    <a:cxn ang="0">
                      <a:pos x="32" y="107"/>
                    </a:cxn>
                    <a:cxn ang="0">
                      <a:pos x="32" y="70"/>
                    </a:cxn>
                    <a:cxn ang="0">
                      <a:pos x="18" y="94"/>
                    </a:cxn>
                    <a:cxn ang="0">
                      <a:pos x="0" y="78"/>
                    </a:cxn>
                    <a:cxn ang="0">
                      <a:pos x="0" y="42"/>
                    </a:cxn>
                    <a:cxn ang="0">
                      <a:pos x="12" y="13"/>
                    </a:cxn>
                    <a:cxn ang="0">
                      <a:pos x="43" y="2"/>
                    </a:cxn>
                  </a:cxnLst>
                  <a:rect l="0" t="0" r="r" b="b"/>
                  <a:pathLst>
                    <a:path w="66" h="114">
                      <a:moveTo>
                        <a:pt x="43" y="2"/>
                      </a:moveTo>
                      <a:lnTo>
                        <a:pt x="55" y="0"/>
                      </a:lnTo>
                      <a:lnTo>
                        <a:pt x="66" y="27"/>
                      </a:lnTo>
                      <a:lnTo>
                        <a:pt x="59" y="51"/>
                      </a:lnTo>
                      <a:lnTo>
                        <a:pt x="57" y="104"/>
                      </a:lnTo>
                      <a:lnTo>
                        <a:pt x="47" y="114"/>
                      </a:lnTo>
                      <a:lnTo>
                        <a:pt x="32" y="107"/>
                      </a:lnTo>
                      <a:lnTo>
                        <a:pt x="32" y="70"/>
                      </a:lnTo>
                      <a:lnTo>
                        <a:pt x="18" y="94"/>
                      </a:lnTo>
                      <a:lnTo>
                        <a:pt x="0" y="78"/>
                      </a:lnTo>
                      <a:lnTo>
                        <a:pt x="0" y="42"/>
                      </a:lnTo>
                      <a:lnTo>
                        <a:pt x="12" y="13"/>
                      </a:lnTo>
                      <a:lnTo>
                        <a:pt x="43" y="2"/>
                      </a:lnTo>
                      <a:close/>
                    </a:path>
                  </a:pathLst>
                </a:custGeom>
                <a:grpFill/>
                <a:ln w="0" cmpd="sng">
                  <a:solidFill>
                    <a:srgbClr val="D7D7D7"/>
                  </a:solidFill>
                  <a:prstDash val="solid"/>
                  <a:round/>
                  <a:headEnd/>
                  <a:tailEnd/>
                </a:ln>
              </p:spPr>
              <p:txBody>
                <a:bodyPr/>
                <a:lstStyle/>
                <a:p>
                  <a:endParaRPr lang="en-US" dirty="0"/>
                </a:p>
              </p:txBody>
            </p:sp>
            <p:sp>
              <p:nvSpPr>
                <p:cNvPr id="711" name="Freeform 160">
                  <a:extLst>
                    <a:ext uri="{FF2B5EF4-FFF2-40B4-BE49-F238E27FC236}">
                      <a16:creationId xmlns:a16="http://schemas.microsoft.com/office/drawing/2014/main" id="{FEB113DE-09A2-4456-AE44-AA438B108F77}"/>
                    </a:ext>
                  </a:extLst>
                </p:cNvPr>
                <p:cNvSpPr>
                  <a:spLocks noChangeAspect="1"/>
                </p:cNvSpPr>
                <p:nvPr/>
              </p:nvSpPr>
              <p:spPr bwMode="gray">
                <a:xfrm>
                  <a:off x="3086" y="1117"/>
                  <a:ext cx="16" cy="13"/>
                </a:xfrm>
                <a:custGeom>
                  <a:avLst/>
                  <a:gdLst/>
                  <a:ahLst/>
                  <a:cxnLst>
                    <a:cxn ang="0">
                      <a:pos x="60" y="80"/>
                    </a:cxn>
                    <a:cxn ang="0">
                      <a:pos x="6" y="44"/>
                    </a:cxn>
                    <a:cxn ang="0">
                      <a:pos x="0" y="22"/>
                    </a:cxn>
                    <a:cxn ang="0">
                      <a:pos x="12" y="0"/>
                    </a:cxn>
                    <a:cxn ang="0">
                      <a:pos x="78" y="20"/>
                    </a:cxn>
                    <a:cxn ang="0">
                      <a:pos x="98" y="42"/>
                    </a:cxn>
                    <a:cxn ang="0">
                      <a:pos x="100" y="73"/>
                    </a:cxn>
                    <a:cxn ang="0">
                      <a:pos x="60" y="80"/>
                    </a:cxn>
                  </a:cxnLst>
                  <a:rect l="0" t="0" r="r" b="b"/>
                  <a:pathLst>
                    <a:path w="100" h="80">
                      <a:moveTo>
                        <a:pt x="60" y="80"/>
                      </a:moveTo>
                      <a:lnTo>
                        <a:pt x="6" y="44"/>
                      </a:lnTo>
                      <a:lnTo>
                        <a:pt x="0" y="22"/>
                      </a:lnTo>
                      <a:lnTo>
                        <a:pt x="12" y="0"/>
                      </a:lnTo>
                      <a:lnTo>
                        <a:pt x="78" y="20"/>
                      </a:lnTo>
                      <a:lnTo>
                        <a:pt x="98" y="42"/>
                      </a:lnTo>
                      <a:lnTo>
                        <a:pt x="100" y="73"/>
                      </a:lnTo>
                      <a:lnTo>
                        <a:pt x="60" y="80"/>
                      </a:lnTo>
                      <a:close/>
                    </a:path>
                  </a:pathLst>
                </a:custGeom>
                <a:grpFill/>
                <a:ln w="0" cmpd="sng">
                  <a:solidFill>
                    <a:srgbClr val="D7D7D7"/>
                  </a:solidFill>
                  <a:prstDash val="solid"/>
                  <a:round/>
                  <a:headEnd/>
                  <a:tailEnd/>
                </a:ln>
              </p:spPr>
              <p:txBody>
                <a:bodyPr/>
                <a:lstStyle/>
                <a:p>
                  <a:endParaRPr lang="en-US" dirty="0"/>
                </a:p>
              </p:txBody>
            </p:sp>
            <p:sp>
              <p:nvSpPr>
                <p:cNvPr id="712" name="Freeform 161">
                  <a:extLst>
                    <a:ext uri="{FF2B5EF4-FFF2-40B4-BE49-F238E27FC236}">
                      <a16:creationId xmlns:a16="http://schemas.microsoft.com/office/drawing/2014/main" id="{D0E9C37D-35BE-4860-9074-795C82A2E6EA}"/>
                    </a:ext>
                  </a:extLst>
                </p:cNvPr>
                <p:cNvSpPr>
                  <a:spLocks noChangeAspect="1"/>
                </p:cNvSpPr>
                <p:nvPr/>
              </p:nvSpPr>
              <p:spPr bwMode="gray">
                <a:xfrm>
                  <a:off x="3072" y="1080"/>
                  <a:ext cx="36" cy="27"/>
                </a:xfrm>
                <a:custGeom>
                  <a:avLst/>
                  <a:gdLst/>
                  <a:ahLst/>
                  <a:cxnLst>
                    <a:cxn ang="0">
                      <a:pos x="64" y="41"/>
                    </a:cxn>
                    <a:cxn ang="0">
                      <a:pos x="74" y="36"/>
                    </a:cxn>
                    <a:cxn ang="0">
                      <a:pos x="74" y="20"/>
                    </a:cxn>
                    <a:cxn ang="0">
                      <a:pos x="90" y="23"/>
                    </a:cxn>
                    <a:cxn ang="0">
                      <a:pos x="97" y="9"/>
                    </a:cxn>
                    <a:cxn ang="0">
                      <a:pos x="103" y="14"/>
                    </a:cxn>
                    <a:cxn ang="0">
                      <a:pos x="106" y="55"/>
                    </a:cxn>
                    <a:cxn ang="0">
                      <a:pos x="146" y="41"/>
                    </a:cxn>
                    <a:cxn ang="0">
                      <a:pos x="146" y="0"/>
                    </a:cxn>
                    <a:cxn ang="0">
                      <a:pos x="168" y="0"/>
                    </a:cxn>
                    <a:cxn ang="0">
                      <a:pos x="178" y="25"/>
                    </a:cxn>
                    <a:cxn ang="0">
                      <a:pos x="203" y="36"/>
                    </a:cxn>
                    <a:cxn ang="0">
                      <a:pos x="214" y="55"/>
                    </a:cxn>
                    <a:cxn ang="0">
                      <a:pos x="212" y="80"/>
                    </a:cxn>
                    <a:cxn ang="0">
                      <a:pos x="192" y="80"/>
                    </a:cxn>
                    <a:cxn ang="0">
                      <a:pos x="187" y="110"/>
                    </a:cxn>
                    <a:cxn ang="0">
                      <a:pos x="170" y="127"/>
                    </a:cxn>
                    <a:cxn ang="0">
                      <a:pos x="144" y="110"/>
                    </a:cxn>
                    <a:cxn ang="0">
                      <a:pos x="126" y="136"/>
                    </a:cxn>
                    <a:cxn ang="0">
                      <a:pos x="106" y="140"/>
                    </a:cxn>
                    <a:cxn ang="0">
                      <a:pos x="92" y="123"/>
                    </a:cxn>
                    <a:cxn ang="0">
                      <a:pos x="64" y="143"/>
                    </a:cxn>
                    <a:cxn ang="0">
                      <a:pos x="51" y="117"/>
                    </a:cxn>
                    <a:cxn ang="0">
                      <a:pos x="41" y="159"/>
                    </a:cxn>
                    <a:cxn ang="0">
                      <a:pos x="27" y="86"/>
                    </a:cxn>
                    <a:cxn ang="0">
                      <a:pos x="0" y="77"/>
                    </a:cxn>
                    <a:cxn ang="0">
                      <a:pos x="24" y="50"/>
                    </a:cxn>
                    <a:cxn ang="0">
                      <a:pos x="51" y="57"/>
                    </a:cxn>
                    <a:cxn ang="0">
                      <a:pos x="64" y="41"/>
                    </a:cxn>
                  </a:cxnLst>
                  <a:rect l="0" t="0" r="r" b="b"/>
                  <a:pathLst>
                    <a:path w="214" h="159">
                      <a:moveTo>
                        <a:pt x="64" y="41"/>
                      </a:moveTo>
                      <a:lnTo>
                        <a:pt x="74" y="36"/>
                      </a:lnTo>
                      <a:lnTo>
                        <a:pt x="74" y="20"/>
                      </a:lnTo>
                      <a:lnTo>
                        <a:pt x="90" y="23"/>
                      </a:lnTo>
                      <a:lnTo>
                        <a:pt x="97" y="9"/>
                      </a:lnTo>
                      <a:lnTo>
                        <a:pt x="103" y="14"/>
                      </a:lnTo>
                      <a:lnTo>
                        <a:pt x="106" y="55"/>
                      </a:lnTo>
                      <a:lnTo>
                        <a:pt x="146" y="41"/>
                      </a:lnTo>
                      <a:lnTo>
                        <a:pt x="146" y="0"/>
                      </a:lnTo>
                      <a:lnTo>
                        <a:pt x="168" y="0"/>
                      </a:lnTo>
                      <a:lnTo>
                        <a:pt x="178" y="25"/>
                      </a:lnTo>
                      <a:lnTo>
                        <a:pt x="203" y="36"/>
                      </a:lnTo>
                      <a:lnTo>
                        <a:pt x="214" y="55"/>
                      </a:lnTo>
                      <a:lnTo>
                        <a:pt x="212" y="80"/>
                      </a:lnTo>
                      <a:lnTo>
                        <a:pt x="192" y="80"/>
                      </a:lnTo>
                      <a:lnTo>
                        <a:pt x="187" y="110"/>
                      </a:lnTo>
                      <a:lnTo>
                        <a:pt x="170" y="127"/>
                      </a:lnTo>
                      <a:lnTo>
                        <a:pt x="144" y="110"/>
                      </a:lnTo>
                      <a:lnTo>
                        <a:pt x="126" y="136"/>
                      </a:lnTo>
                      <a:lnTo>
                        <a:pt x="106" y="140"/>
                      </a:lnTo>
                      <a:lnTo>
                        <a:pt x="92" y="123"/>
                      </a:lnTo>
                      <a:lnTo>
                        <a:pt x="64" y="143"/>
                      </a:lnTo>
                      <a:lnTo>
                        <a:pt x="51" y="117"/>
                      </a:lnTo>
                      <a:lnTo>
                        <a:pt x="41" y="159"/>
                      </a:lnTo>
                      <a:lnTo>
                        <a:pt x="27" y="86"/>
                      </a:lnTo>
                      <a:lnTo>
                        <a:pt x="0" y="77"/>
                      </a:lnTo>
                      <a:lnTo>
                        <a:pt x="24" y="50"/>
                      </a:lnTo>
                      <a:lnTo>
                        <a:pt x="51" y="57"/>
                      </a:lnTo>
                      <a:lnTo>
                        <a:pt x="64" y="41"/>
                      </a:lnTo>
                      <a:close/>
                    </a:path>
                  </a:pathLst>
                </a:custGeom>
                <a:grpFill/>
                <a:ln w="0" cmpd="sng">
                  <a:solidFill>
                    <a:srgbClr val="D7D7D7"/>
                  </a:solidFill>
                  <a:prstDash val="solid"/>
                  <a:round/>
                  <a:headEnd/>
                  <a:tailEnd/>
                </a:ln>
              </p:spPr>
              <p:txBody>
                <a:bodyPr/>
                <a:lstStyle/>
                <a:p>
                  <a:endParaRPr lang="en-US" dirty="0"/>
                </a:p>
              </p:txBody>
            </p:sp>
            <p:sp>
              <p:nvSpPr>
                <p:cNvPr id="713" name="Freeform 162">
                  <a:extLst>
                    <a:ext uri="{FF2B5EF4-FFF2-40B4-BE49-F238E27FC236}">
                      <a16:creationId xmlns:a16="http://schemas.microsoft.com/office/drawing/2014/main" id="{A48DD7EC-16D7-4D90-BB48-8AA4DBB8EC47}"/>
                    </a:ext>
                  </a:extLst>
                </p:cNvPr>
                <p:cNvSpPr>
                  <a:spLocks noChangeAspect="1"/>
                </p:cNvSpPr>
                <p:nvPr/>
              </p:nvSpPr>
              <p:spPr bwMode="gray">
                <a:xfrm>
                  <a:off x="3102" y="1096"/>
                  <a:ext cx="23" cy="28"/>
                </a:xfrm>
                <a:custGeom>
                  <a:avLst/>
                  <a:gdLst/>
                  <a:ahLst/>
                  <a:cxnLst>
                    <a:cxn ang="0">
                      <a:pos x="93" y="143"/>
                    </a:cxn>
                    <a:cxn ang="0">
                      <a:pos x="82" y="134"/>
                    </a:cxn>
                    <a:cxn ang="0">
                      <a:pos x="82" y="153"/>
                    </a:cxn>
                    <a:cxn ang="0">
                      <a:pos x="64" y="169"/>
                    </a:cxn>
                    <a:cxn ang="0">
                      <a:pos x="28" y="162"/>
                    </a:cxn>
                    <a:cxn ang="0">
                      <a:pos x="12" y="139"/>
                    </a:cxn>
                    <a:cxn ang="0">
                      <a:pos x="7" y="118"/>
                    </a:cxn>
                    <a:cxn ang="0">
                      <a:pos x="12" y="98"/>
                    </a:cxn>
                    <a:cxn ang="0">
                      <a:pos x="0" y="66"/>
                    </a:cxn>
                    <a:cxn ang="0">
                      <a:pos x="17" y="43"/>
                    </a:cxn>
                    <a:cxn ang="0">
                      <a:pos x="37" y="57"/>
                    </a:cxn>
                    <a:cxn ang="0">
                      <a:pos x="48" y="18"/>
                    </a:cxn>
                    <a:cxn ang="0">
                      <a:pos x="82" y="31"/>
                    </a:cxn>
                    <a:cxn ang="0">
                      <a:pos x="99" y="0"/>
                    </a:cxn>
                    <a:cxn ang="0">
                      <a:pos x="129" y="37"/>
                    </a:cxn>
                    <a:cxn ang="0">
                      <a:pos x="134" y="66"/>
                    </a:cxn>
                    <a:cxn ang="0">
                      <a:pos x="118" y="105"/>
                    </a:cxn>
                    <a:cxn ang="0">
                      <a:pos x="93" y="143"/>
                    </a:cxn>
                  </a:cxnLst>
                  <a:rect l="0" t="0" r="r" b="b"/>
                  <a:pathLst>
                    <a:path w="134" h="169">
                      <a:moveTo>
                        <a:pt x="93" y="143"/>
                      </a:moveTo>
                      <a:lnTo>
                        <a:pt x="82" y="134"/>
                      </a:lnTo>
                      <a:lnTo>
                        <a:pt x="82" y="153"/>
                      </a:lnTo>
                      <a:lnTo>
                        <a:pt x="64" y="169"/>
                      </a:lnTo>
                      <a:lnTo>
                        <a:pt x="28" y="162"/>
                      </a:lnTo>
                      <a:lnTo>
                        <a:pt x="12" y="139"/>
                      </a:lnTo>
                      <a:lnTo>
                        <a:pt x="7" y="118"/>
                      </a:lnTo>
                      <a:lnTo>
                        <a:pt x="12" y="98"/>
                      </a:lnTo>
                      <a:lnTo>
                        <a:pt x="0" y="66"/>
                      </a:lnTo>
                      <a:lnTo>
                        <a:pt x="17" y="43"/>
                      </a:lnTo>
                      <a:lnTo>
                        <a:pt x="37" y="57"/>
                      </a:lnTo>
                      <a:lnTo>
                        <a:pt x="48" y="18"/>
                      </a:lnTo>
                      <a:lnTo>
                        <a:pt x="82" y="31"/>
                      </a:lnTo>
                      <a:lnTo>
                        <a:pt x="99" y="0"/>
                      </a:lnTo>
                      <a:lnTo>
                        <a:pt x="129" y="37"/>
                      </a:lnTo>
                      <a:lnTo>
                        <a:pt x="134" y="66"/>
                      </a:lnTo>
                      <a:lnTo>
                        <a:pt x="118" y="105"/>
                      </a:lnTo>
                      <a:lnTo>
                        <a:pt x="93" y="143"/>
                      </a:lnTo>
                      <a:close/>
                    </a:path>
                  </a:pathLst>
                </a:custGeom>
                <a:grpFill/>
                <a:ln w="0" cmpd="sng">
                  <a:solidFill>
                    <a:srgbClr val="D7D7D7"/>
                  </a:solidFill>
                  <a:prstDash val="solid"/>
                  <a:round/>
                  <a:headEnd/>
                  <a:tailEnd/>
                </a:ln>
              </p:spPr>
              <p:txBody>
                <a:bodyPr/>
                <a:lstStyle/>
                <a:p>
                  <a:endParaRPr lang="en-US" dirty="0"/>
                </a:p>
              </p:txBody>
            </p:sp>
            <p:sp>
              <p:nvSpPr>
                <p:cNvPr id="714" name="Freeform 163">
                  <a:extLst>
                    <a:ext uri="{FF2B5EF4-FFF2-40B4-BE49-F238E27FC236}">
                      <a16:creationId xmlns:a16="http://schemas.microsoft.com/office/drawing/2014/main" id="{61304242-082E-4200-98E2-B062C6BD1F3F}"/>
                    </a:ext>
                  </a:extLst>
                </p:cNvPr>
                <p:cNvSpPr>
                  <a:spLocks noChangeAspect="1"/>
                </p:cNvSpPr>
                <p:nvPr/>
              </p:nvSpPr>
              <p:spPr bwMode="gray">
                <a:xfrm>
                  <a:off x="3128" y="1079"/>
                  <a:ext cx="13" cy="24"/>
                </a:xfrm>
                <a:custGeom>
                  <a:avLst/>
                  <a:gdLst/>
                  <a:ahLst/>
                  <a:cxnLst>
                    <a:cxn ang="0">
                      <a:pos x="50" y="128"/>
                    </a:cxn>
                    <a:cxn ang="0">
                      <a:pos x="32" y="146"/>
                    </a:cxn>
                    <a:cxn ang="0">
                      <a:pos x="11" y="78"/>
                    </a:cxn>
                    <a:cxn ang="0">
                      <a:pos x="0" y="20"/>
                    </a:cxn>
                    <a:cxn ang="0">
                      <a:pos x="9" y="0"/>
                    </a:cxn>
                    <a:cxn ang="0">
                      <a:pos x="20" y="30"/>
                    </a:cxn>
                    <a:cxn ang="0">
                      <a:pos x="39" y="24"/>
                    </a:cxn>
                    <a:cxn ang="0">
                      <a:pos x="63" y="47"/>
                    </a:cxn>
                    <a:cxn ang="0">
                      <a:pos x="74" y="96"/>
                    </a:cxn>
                    <a:cxn ang="0">
                      <a:pos x="72" y="125"/>
                    </a:cxn>
                    <a:cxn ang="0">
                      <a:pos x="50" y="128"/>
                    </a:cxn>
                  </a:cxnLst>
                  <a:rect l="0" t="0" r="r" b="b"/>
                  <a:pathLst>
                    <a:path w="74" h="146">
                      <a:moveTo>
                        <a:pt x="50" y="128"/>
                      </a:moveTo>
                      <a:lnTo>
                        <a:pt x="32" y="146"/>
                      </a:lnTo>
                      <a:lnTo>
                        <a:pt x="11" y="78"/>
                      </a:lnTo>
                      <a:lnTo>
                        <a:pt x="0" y="20"/>
                      </a:lnTo>
                      <a:lnTo>
                        <a:pt x="9" y="0"/>
                      </a:lnTo>
                      <a:lnTo>
                        <a:pt x="20" y="30"/>
                      </a:lnTo>
                      <a:lnTo>
                        <a:pt x="39" y="24"/>
                      </a:lnTo>
                      <a:lnTo>
                        <a:pt x="63" y="47"/>
                      </a:lnTo>
                      <a:lnTo>
                        <a:pt x="74" y="96"/>
                      </a:lnTo>
                      <a:lnTo>
                        <a:pt x="72" y="125"/>
                      </a:lnTo>
                      <a:lnTo>
                        <a:pt x="50" y="128"/>
                      </a:lnTo>
                      <a:close/>
                    </a:path>
                  </a:pathLst>
                </a:custGeom>
                <a:grpFill/>
                <a:ln w="0" cmpd="sng">
                  <a:solidFill>
                    <a:srgbClr val="D7D7D7"/>
                  </a:solidFill>
                  <a:prstDash val="solid"/>
                  <a:round/>
                  <a:headEnd/>
                  <a:tailEnd/>
                </a:ln>
              </p:spPr>
              <p:txBody>
                <a:bodyPr/>
                <a:lstStyle/>
                <a:p>
                  <a:endParaRPr lang="en-US" dirty="0"/>
                </a:p>
              </p:txBody>
            </p:sp>
            <p:sp>
              <p:nvSpPr>
                <p:cNvPr id="715" name="Freeform 164">
                  <a:extLst>
                    <a:ext uri="{FF2B5EF4-FFF2-40B4-BE49-F238E27FC236}">
                      <a16:creationId xmlns:a16="http://schemas.microsoft.com/office/drawing/2014/main" id="{A1FE20BD-A586-40CE-874B-A7420115EB0A}"/>
                    </a:ext>
                  </a:extLst>
                </p:cNvPr>
                <p:cNvSpPr>
                  <a:spLocks noChangeAspect="1"/>
                </p:cNvSpPr>
                <p:nvPr/>
              </p:nvSpPr>
              <p:spPr bwMode="gray">
                <a:xfrm>
                  <a:off x="3182" y="1039"/>
                  <a:ext cx="25" cy="20"/>
                </a:xfrm>
                <a:custGeom>
                  <a:avLst/>
                  <a:gdLst/>
                  <a:ahLst/>
                  <a:cxnLst>
                    <a:cxn ang="0">
                      <a:pos x="115" y="30"/>
                    </a:cxn>
                    <a:cxn ang="0">
                      <a:pos x="144" y="75"/>
                    </a:cxn>
                    <a:cxn ang="0">
                      <a:pos x="148" y="106"/>
                    </a:cxn>
                    <a:cxn ang="0">
                      <a:pos x="115" y="94"/>
                    </a:cxn>
                    <a:cxn ang="0">
                      <a:pos x="92" y="121"/>
                    </a:cxn>
                    <a:cxn ang="0">
                      <a:pos x="73" y="110"/>
                    </a:cxn>
                    <a:cxn ang="0">
                      <a:pos x="30" y="114"/>
                    </a:cxn>
                    <a:cxn ang="0">
                      <a:pos x="23" y="96"/>
                    </a:cxn>
                    <a:cxn ang="0">
                      <a:pos x="51" y="80"/>
                    </a:cxn>
                    <a:cxn ang="0">
                      <a:pos x="59" y="59"/>
                    </a:cxn>
                    <a:cxn ang="0">
                      <a:pos x="0" y="64"/>
                    </a:cxn>
                    <a:cxn ang="0">
                      <a:pos x="6" y="42"/>
                    </a:cxn>
                    <a:cxn ang="0">
                      <a:pos x="37" y="37"/>
                    </a:cxn>
                    <a:cxn ang="0">
                      <a:pos x="69" y="44"/>
                    </a:cxn>
                    <a:cxn ang="0">
                      <a:pos x="78" y="20"/>
                    </a:cxn>
                    <a:cxn ang="0">
                      <a:pos x="73" y="0"/>
                    </a:cxn>
                    <a:cxn ang="0">
                      <a:pos x="115" y="30"/>
                    </a:cxn>
                  </a:cxnLst>
                  <a:rect l="0" t="0" r="r" b="b"/>
                  <a:pathLst>
                    <a:path w="148" h="121">
                      <a:moveTo>
                        <a:pt x="115" y="30"/>
                      </a:moveTo>
                      <a:lnTo>
                        <a:pt x="144" y="75"/>
                      </a:lnTo>
                      <a:lnTo>
                        <a:pt x="148" y="106"/>
                      </a:lnTo>
                      <a:lnTo>
                        <a:pt x="115" y="94"/>
                      </a:lnTo>
                      <a:lnTo>
                        <a:pt x="92" y="121"/>
                      </a:lnTo>
                      <a:lnTo>
                        <a:pt x="73" y="110"/>
                      </a:lnTo>
                      <a:lnTo>
                        <a:pt x="30" y="114"/>
                      </a:lnTo>
                      <a:lnTo>
                        <a:pt x="23" y="96"/>
                      </a:lnTo>
                      <a:lnTo>
                        <a:pt x="51" y="80"/>
                      </a:lnTo>
                      <a:lnTo>
                        <a:pt x="59" y="59"/>
                      </a:lnTo>
                      <a:lnTo>
                        <a:pt x="0" y="64"/>
                      </a:lnTo>
                      <a:lnTo>
                        <a:pt x="6" y="42"/>
                      </a:lnTo>
                      <a:lnTo>
                        <a:pt x="37" y="37"/>
                      </a:lnTo>
                      <a:lnTo>
                        <a:pt x="69" y="44"/>
                      </a:lnTo>
                      <a:lnTo>
                        <a:pt x="78" y="20"/>
                      </a:lnTo>
                      <a:lnTo>
                        <a:pt x="73" y="0"/>
                      </a:lnTo>
                      <a:lnTo>
                        <a:pt x="115" y="30"/>
                      </a:lnTo>
                      <a:close/>
                    </a:path>
                  </a:pathLst>
                </a:custGeom>
                <a:grpFill/>
                <a:ln w="0" cmpd="sng">
                  <a:solidFill>
                    <a:srgbClr val="D7D7D7"/>
                  </a:solidFill>
                  <a:prstDash val="solid"/>
                  <a:round/>
                  <a:headEnd/>
                  <a:tailEnd/>
                </a:ln>
              </p:spPr>
              <p:txBody>
                <a:bodyPr/>
                <a:lstStyle/>
                <a:p>
                  <a:endParaRPr lang="en-US" dirty="0"/>
                </a:p>
              </p:txBody>
            </p:sp>
            <p:sp>
              <p:nvSpPr>
                <p:cNvPr id="716" name="Freeform 165">
                  <a:extLst>
                    <a:ext uri="{FF2B5EF4-FFF2-40B4-BE49-F238E27FC236}">
                      <a16:creationId xmlns:a16="http://schemas.microsoft.com/office/drawing/2014/main" id="{1C67CC4E-4EC1-4417-9DEF-3404A93E0C3D}"/>
                    </a:ext>
                  </a:extLst>
                </p:cNvPr>
                <p:cNvSpPr>
                  <a:spLocks noChangeAspect="1"/>
                </p:cNvSpPr>
                <p:nvPr/>
              </p:nvSpPr>
              <p:spPr bwMode="gray">
                <a:xfrm>
                  <a:off x="2609" y="1702"/>
                  <a:ext cx="25" cy="17"/>
                </a:xfrm>
                <a:custGeom>
                  <a:avLst/>
                  <a:gdLst/>
                  <a:ahLst/>
                  <a:cxnLst>
                    <a:cxn ang="0">
                      <a:pos x="0" y="61"/>
                    </a:cxn>
                    <a:cxn ang="0">
                      <a:pos x="16" y="59"/>
                    </a:cxn>
                    <a:cxn ang="0">
                      <a:pos x="19" y="48"/>
                    </a:cxn>
                    <a:cxn ang="0">
                      <a:pos x="42" y="49"/>
                    </a:cxn>
                    <a:cxn ang="0">
                      <a:pos x="54" y="37"/>
                    </a:cxn>
                    <a:cxn ang="0">
                      <a:pos x="60" y="20"/>
                    </a:cxn>
                    <a:cxn ang="0">
                      <a:pos x="105" y="0"/>
                    </a:cxn>
                    <a:cxn ang="0">
                      <a:pos x="138" y="0"/>
                    </a:cxn>
                    <a:cxn ang="0">
                      <a:pos x="132" y="16"/>
                    </a:cxn>
                    <a:cxn ang="0">
                      <a:pos x="148" y="29"/>
                    </a:cxn>
                    <a:cxn ang="0">
                      <a:pos x="154" y="53"/>
                    </a:cxn>
                    <a:cxn ang="0">
                      <a:pos x="73" y="77"/>
                    </a:cxn>
                    <a:cxn ang="0">
                      <a:pos x="30" y="103"/>
                    </a:cxn>
                    <a:cxn ang="0">
                      <a:pos x="9" y="82"/>
                    </a:cxn>
                    <a:cxn ang="0">
                      <a:pos x="0" y="61"/>
                    </a:cxn>
                  </a:cxnLst>
                  <a:rect l="0" t="0" r="r" b="b"/>
                  <a:pathLst>
                    <a:path w="154" h="103">
                      <a:moveTo>
                        <a:pt x="0" y="61"/>
                      </a:moveTo>
                      <a:lnTo>
                        <a:pt x="16" y="59"/>
                      </a:lnTo>
                      <a:lnTo>
                        <a:pt x="19" y="48"/>
                      </a:lnTo>
                      <a:lnTo>
                        <a:pt x="42" y="49"/>
                      </a:lnTo>
                      <a:lnTo>
                        <a:pt x="54" y="37"/>
                      </a:lnTo>
                      <a:lnTo>
                        <a:pt x="60" y="20"/>
                      </a:lnTo>
                      <a:lnTo>
                        <a:pt x="105" y="0"/>
                      </a:lnTo>
                      <a:lnTo>
                        <a:pt x="138" y="0"/>
                      </a:lnTo>
                      <a:lnTo>
                        <a:pt x="132" y="16"/>
                      </a:lnTo>
                      <a:lnTo>
                        <a:pt x="148" y="29"/>
                      </a:lnTo>
                      <a:lnTo>
                        <a:pt x="154" y="53"/>
                      </a:lnTo>
                      <a:lnTo>
                        <a:pt x="73" y="77"/>
                      </a:lnTo>
                      <a:lnTo>
                        <a:pt x="30" y="103"/>
                      </a:lnTo>
                      <a:lnTo>
                        <a:pt x="9" y="82"/>
                      </a:lnTo>
                      <a:lnTo>
                        <a:pt x="0" y="61"/>
                      </a:lnTo>
                      <a:close/>
                    </a:path>
                  </a:pathLst>
                </a:custGeom>
                <a:grpFill/>
                <a:ln w="0" cmpd="sng">
                  <a:solidFill>
                    <a:srgbClr val="D7D7D7"/>
                  </a:solidFill>
                  <a:prstDash val="solid"/>
                  <a:round/>
                  <a:headEnd/>
                  <a:tailEnd/>
                </a:ln>
              </p:spPr>
              <p:txBody>
                <a:bodyPr/>
                <a:lstStyle/>
                <a:p>
                  <a:endParaRPr lang="en-US" dirty="0"/>
                </a:p>
              </p:txBody>
            </p:sp>
            <p:sp>
              <p:nvSpPr>
                <p:cNvPr id="717" name="Freeform 166">
                  <a:extLst>
                    <a:ext uri="{FF2B5EF4-FFF2-40B4-BE49-F238E27FC236}">
                      <a16:creationId xmlns:a16="http://schemas.microsoft.com/office/drawing/2014/main" id="{4373A157-6CA0-4563-9A79-20218550AE69}"/>
                    </a:ext>
                  </a:extLst>
                </p:cNvPr>
                <p:cNvSpPr>
                  <a:spLocks noChangeAspect="1"/>
                </p:cNvSpPr>
                <p:nvPr/>
              </p:nvSpPr>
              <p:spPr bwMode="gray">
                <a:xfrm>
                  <a:off x="2483" y="1890"/>
                  <a:ext cx="6" cy="11"/>
                </a:xfrm>
                <a:custGeom>
                  <a:avLst/>
                  <a:gdLst/>
                  <a:ahLst/>
                  <a:cxnLst>
                    <a:cxn ang="0">
                      <a:pos x="36" y="7"/>
                    </a:cxn>
                    <a:cxn ang="0">
                      <a:pos x="39" y="0"/>
                    </a:cxn>
                    <a:cxn ang="0">
                      <a:pos x="4" y="36"/>
                    </a:cxn>
                    <a:cxn ang="0">
                      <a:pos x="0" y="63"/>
                    </a:cxn>
                    <a:cxn ang="0">
                      <a:pos x="2" y="69"/>
                    </a:cxn>
                    <a:cxn ang="0">
                      <a:pos x="26" y="59"/>
                    </a:cxn>
                    <a:cxn ang="0">
                      <a:pos x="36" y="23"/>
                    </a:cxn>
                    <a:cxn ang="0">
                      <a:pos x="36" y="7"/>
                    </a:cxn>
                  </a:cxnLst>
                  <a:rect l="0" t="0" r="r" b="b"/>
                  <a:pathLst>
                    <a:path w="39" h="69">
                      <a:moveTo>
                        <a:pt x="36" y="7"/>
                      </a:moveTo>
                      <a:lnTo>
                        <a:pt x="39" y="0"/>
                      </a:lnTo>
                      <a:lnTo>
                        <a:pt x="4" y="36"/>
                      </a:lnTo>
                      <a:lnTo>
                        <a:pt x="0" y="63"/>
                      </a:lnTo>
                      <a:lnTo>
                        <a:pt x="2" y="69"/>
                      </a:lnTo>
                      <a:lnTo>
                        <a:pt x="26" y="59"/>
                      </a:lnTo>
                      <a:lnTo>
                        <a:pt x="36" y="23"/>
                      </a:lnTo>
                      <a:lnTo>
                        <a:pt x="36" y="7"/>
                      </a:lnTo>
                      <a:close/>
                    </a:path>
                  </a:pathLst>
                </a:custGeom>
                <a:grpFill/>
                <a:ln w="0" cmpd="sng">
                  <a:solidFill>
                    <a:srgbClr val="D7D7D7"/>
                  </a:solidFill>
                  <a:prstDash val="solid"/>
                  <a:round/>
                  <a:headEnd/>
                  <a:tailEnd/>
                </a:ln>
              </p:spPr>
              <p:txBody>
                <a:bodyPr/>
                <a:lstStyle/>
                <a:p>
                  <a:endParaRPr lang="en-US" dirty="0"/>
                </a:p>
              </p:txBody>
            </p:sp>
            <p:sp>
              <p:nvSpPr>
                <p:cNvPr id="718" name="Freeform 167">
                  <a:extLst>
                    <a:ext uri="{FF2B5EF4-FFF2-40B4-BE49-F238E27FC236}">
                      <a16:creationId xmlns:a16="http://schemas.microsoft.com/office/drawing/2014/main" id="{191C9C8A-2396-417B-9EB9-64886839A42C}"/>
                    </a:ext>
                  </a:extLst>
                </p:cNvPr>
                <p:cNvSpPr>
                  <a:spLocks noChangeAspect="1"/>
                </p:cNvSpPr>
                <p:nvPr/>
              </p:nvSpPr>
              <p:spPr bwMode="gray">
                <a:xfrm>
                  <a:off x="2519" y="1800"/>
                  <a:ext cx="7" cy="12"/>
                </a:xfrm>
                <a:custGeom>
                  <a:avLst/>
                  <a:gdLst/>
                  <a:ahLst/>
                  <a:cxnLst>
                    <a:cxn ang="0">
                      <a:pos x="15" y="71"/>
                    </a:cxn>
                    <a:cxn ang="0">
                      <a:pos x="41" y="20"/>
                    </a:cxn>
                    <a:cxn ang="0">
                      <a:pos x="33" y="7"/>
                    </a:cxn>
                    <a:cxn ang="0">
                      <a:pos x="9" y="0"/>
                    </a:cxn>
                    <a:cxn ang="0">
                      <a:pos x="0" y="14"/>
                    </a:cxn>
                    <a:cxn ang="0">
                      <a:pos x="2" y="71"/>
                    </a:cxn>
                    <a:cxn ang="0">
                      <a:pos x="15" y="71"/>
                    </a:cxn>
                  </a:cxnLst>
                  <a:rect l="0" t="0" r="r" b="b"/>
                  <a:pathLst>
                    <a:path w="41" h="71">
                      <a:moveTo>
                        <a:pt x="15" y="71"/>
                      </a:moveTo>
                      <a:lnTo>
                        <a:pt x="41" y="20"/>
                      </a:lnTo>
                      <a:lnTo>
                        <a:pt x="33" y="7"/>
                      </a:lnTo>
                      <a:lnTo>
                        <a:pt x="9" y="0"/>
                      </a:lnTo>
                      <a:lnTo>
                        <a:pt x="0" y="14"/>
                      </a:lnTo>
                      <a:lnTo>
                        <a:pt x="2" y="71"/>
                      </a:lnTo>
                      <a:lnTo>
                        <a:pt x="15" y="71"/>
                      </a:lnTo>
                      <a:close/>
                    </a:path>
                  </a:pathLst>
                </a:custGeom>
                <a:grpFill/>
                <a:ln w="0" cmpd="sng">
                  <a:solidFill>
                    <a:srgbClr val="D7D7D7"/>
                  </a:solidFill>
                  <a:prstDash val="solid"/>
                  <a:round/>
                  <a:headEnd/>
                  <a:tailEnd/>
                </a:ln>
              </p:spPr>
              <p:txBody>
                <a:bodyPr/>
                <a:lstStyle/>
                <a:p>
                  <a:endParaRPr lang="en-US" dirty="0"/>
                </a:p>
              </p:txBody>
            </p:sp>
            <p:sp>
              <p:nvSpPr>
                <p:cNvPr id="719" name="Freeform 168">
                  <a:extLst>
                    <a:ext uri="{FF2B5EF4-FFF2-40B4-BE49-F238E27FC236}">
                      <a16:creationId xmlns:a16="http://schemas.microsoft.com/office/drawing/2014/main" id="{D3AAE1B6-F743-402D-AA13-F07540B15293}"/>
                    </a:ext>
                  </a:extLst>
                </p:cNvPr>
                <p:cNvSpPr>
                  <a:spLocks noChangeAspect="1"/>
                </p:cNvSpPr>
                <p:nvPr/>
              </p:nvSpPr>
              <p:spPr bwMode="gray">
                <a:xfrm>
                  <a:off x="2491" y="1838"/>
                  <a:ext cx="5" cy="8"/>
                </a:xfrm>
                <a:custGeom>
                  <a:avLst/>
                  <a:gdLst/>
                  <a:ahLst/>
                  <a:cxnLst>
                    <a:cxn ang="0">
                      <a:pos x="0" y="52"/>
                    </a:cxn>
                    <a:cxn ang="0">
                      <a:pos x="7" y="35"/>
                    </a:cxn>
                    <a:cxn ang="0">
                      <a:pos x="27" y="25"/>
                    </a:cxn>
                    <a:cxn ang="0">
                      <a:pos x="30" y="13"/>
                    </a:cxn>
                    <a:cxn ang="0">
                      <a:pos x="0" y="0"/>
                    </a:cxn>
                    <a:cxn ang="0">
                      <a:pos x="0" y="52"/>
                    </a:cxn>
                  </a:cxnLst>
                  <a:rect l="0" t="0" r="r" b="b"/>
                  <a:pathLst>
                    <a:path w="30" h="52">
                      <a:moveTo>
                        <a:pt x="0" y="52"/>
                      </a:moveTo>
                      <a:lnTo>
                        <a:pt x="7" y="35"/>
                      </a:lnTo>
                      <a:lnTo>
                        <a:pt x="27" y="25"/>
                      </a:lnTo>
                      <a:lnTo>
                        <a:pt x="30" y="13"/>
                      </a:lnTo>
                      <a:lnTo>
                        <a:pt x="0" y="0"/>
                      </a:lnTo>
                      <a:lnTo>
                        <a:pt x="0" y="52"/>
                      </a:lnTo>
                      <a:close/>
                    </a:path>
                  </a:pathLst>
                </a:custGeom>
                <a:grpFill/>
                <a:ln w="0" cmpd="sng">
                  <a:solidFill>
                    <a:srgbClr val="D7D7D7"/>
                  </a:solidFill>
                  <a:prstDash val="solid"/>
                  <a:round/>
                  <a:headEnd/>
                  <a:tailEnd/>
                </a:ln>
              </p:spPr>
              <p:txBody>
                <a:bodyPr/>
                <a:lstStyle/>
                <a:p>
                  <a:endParaRPr lang="en-US" dirty="0"/>
                </a:p>
              </p:txBody>
            </p:sp>
            <p:sp>
              <p:nvSpPr>
                <p:cNvPr id="720" name="Freeform 169">
                  <a:extLst>
                    <a:ext uri="{FF2B5EF4-FFF2-40B4-BE49-F238E27FC236}">
                      <a16:creationId xmlns:a16="http://schemas.microsoft.com/office/drawing/2014/main" id="{7F532876-FF67-4667-A70E-79BFDDAA0CDC}"/>
                    </a:ext>
                  </a:extLst>
                </p:cNvPr>
                <p:cNvSpPr>
                  <a:spLocks noChangeAspect="1"/>
                </p:cNvSpPr>
                <p:nvPr/>
              </p:nvSpPr>
              <p:spPr bwMode="gray">
                <a:xfrm>
                  <a:off x="2500" y="1973"/>
                  <a:ext cx="6" cy="14"/>
                </a:xfrm>
                <a:custGeom>
                  <a:avLst/>
                  <a:gdLst/>
                  <a:ahLst/>
                  <a:cxnLst>
                    <a:cxn ang="0">
                      <a:pos x="33" y="86"/>
                    </a:cxn>
                    <a:cxn ang="0">
                      <a:pos x="35" y="25"/>
                    </a:cxn>
                    <a:cxn ang="0">
                      <a:pos x="18" y="0"/>
                    </a:cxn>
                    <a:cxn ang="0">
                      <a:pos x="4" y="3"/>
                    </a:cxn>
                    <a:cxn ang="0">
                      <a:pos x="0" y="48"/>
                    </a:cxn>
                    <a:cxn ang="0">
                      <a:pos x="2" y="64"/>
                    </a:cxn>
                    <a:cxn ang="0">
                      <a:pos x="33" y="86"/>
                    </a:cxn>
                  </a:cxnLst>
                  <a:rect l="0" t="0" r="r" b="b"/>
                  <a:pathLst>
                    <a:path w="35" h="86">
                      <a:moveTo>
                        <a:pt x="33" y="86"/>
                      </a:moveTo>
                      <a:lnTo>
                        <a:pt x="35" y="25"/>
                      </a:lnTo>
                      <a:lnTo>
                        <a:pt x="18" y="0"/>
                      </a:lnTo>
                      <a:lnTo>
                        <a:pt x="4" y="3"/>
                      </a:lnTo>
                      <a:lnTo>
                        <a:pt x="0" y="48"/>
                      </a:lnTo>
                      <a:lnTo>
                        <a:pt x="2" y="64"/>
                      </a:lnTo>
                      <a:lnTo>
                        <a:pt x="33" y="86"/>
                      </a:lnTo>
                      <a:close/>
                    </a:path>
                  </a:pathLst>
                </a:custGeom>
                <a:grpFill/>
                <a:ln w="0" cmpd="sng">
                  <a:solidFill>
                    <a:srgbClr val="D7D7D7"/>
                  </a:solidFill>
                  <a:prstDash val="solid"/>
                  <a:round/>
                  <a:headEnd/>
                  <a:tailEnd/>
                </a:ln>
              </p:spPr>
              <p:txBody>
                <a:bodyPr/>
                <a:lstStyle/>
                <a:p>
                  <a:endParaRPr lang="en-US" dirty="0"/>
                </a:p>
              </p:txBody>
            </p:sp>
            <p:sp>
              <p:nvSpPr>
                <p:cNvPr id="721" name="Freeform 170">
                  <a:extLst>
                    <a:ext uri="{FF2B5EF4-FFF2-40B4-BE49-F238E27FC236}">
                      <a16:creationId xmlns:a16="http://schemas.microsoft.com/office/drawing/2014/main" id="{00A46038-8172-438B-A39C-D814B13A98F9}"/>
                    </a:ext>
                  </a:extLst>
                </p:cNvPr>
                <p:cNvSpPr>
                  <a:spLocks noChangeAspect="1"/>
                </p:cNvSpPr>
                <p:nvPr/>
              </p:nvSpPr>
              <p:spPr bwMode="gray">
                <a:xfrm>
                  <a:off x="2497" y="2013"/>
                  <a:ext cx="3" cy="13"/>
                </a:xfrm>
                <a:custGeom>
                  <a:avLst/>
                  <a:gdLst/>
                  <a:ahLst/>
                  <a:cxnLst>
                    <a:cxn ang="0">
                      <a:pos x="20" y="77"/>
                    </a:cxn>
                    <a:cxn ang="0">
                      <a:pos x="19" y="11"/>
                    </a:cxn>
                    <a:cxn ang="0">
                      <a:pos x="11" y="0"/>
                    </a:cxn>
                    <a:cxn ang="0">
                      <a:pos x="3" y="11"/>
                    </a:cxn>
                    <a:cxn ang="0">
                      <a:pos x="0" y="75"/>
                    </a:cxn>
                    <a:cxn ang="0">
                      <a:pos x="20" y="77"/>
                    </a:cxn>
                  </a:cxnLst>
                  <a:rect l="0" t="0" r="r" b="b"/>
                  <a:pathLst>
                    <a:path w="20" h="77">
                      <a:moveTo>
                        <a:pt x="20" y="77"/>
                      </a:moveTo>
                      <a:lnTo>
                        <a:pt x="19" y="11"/>
                      </a:lnTo>
                      <a:lnTo>
                        <a:pt x="11" y="0"/>
                      </a:lnTo>
                      <a:lnTo>
                        <a:pt x="3" y="11"/>
                      </a:lnTo>
                      <a:lnTo>
                        <a:pt x="0" y="75"/>
                      </a:lnTo>
                      <a:lnTo>
                        <a:pt x="20" y="77"/>
                      </a:lnTo>
                      <a:close/>
                    </a:path>
                  </a:pathLst>
                </a:custGeom>
                <a:grpFill/>
                <a:ln w="0" cmpd="sng">
                  <a:solidFill>
                    <a:srgbClr val="D7D7D7"/>
                  </a:solidFill>
                  <a:prstDash val="solid"/>
                  <a:round/>
                  <a:headEnd/>
                  <a:tailEnd/>
                </a:ln>
              </p:spPr>
              <p:txBody>
                <a:bodyPr/>
                <a:lstStyle/>
                <a:p>
                  <a:endParaRPr lang="en-US" dirty="0"/>
                </a:p>
              </p:txBody>
            </p:sp>
            <p:sp>
              <p:nvSpPr>
                <p:cNvPr id="722" name="Freeform 171">
                  <a:extLst>
                    <a:ext uri="{FF2B5EF4-FFF2-40B4-BE49-F238E27FC236}">
                      <a16:creationId xmlns:a16="http://schemas.microsoft.com/office/drawing/2014/main" id="{C2CDFCDE-C3EB-4633-BFFE-FC94BC59610E}"/>
                    </a:ext>
                  </a:extLst>
                </p:cNvPr>
                <p:cNvSpPr>
                  <a:spLocks noChangeAspect="1"/>
                </p:cNvSpPr>
                <p:nvPr/>
              </p:nvSpPr>
              <p:spPr bwMode="gray">
                <a:xfrm>
                  <a:off x="2491" y="1043"/>
                  <a:ext cx="887" cy="1058"/>
                </a:xfrm>
                <a:custGeom>
                  <a:avLst/>
                  <a:gdLst/>
                  <a:ahLst/>
                  <a:cxnLst>
                    <a:cxn ang="0">
                      <a:pos x="5065" y="798"/>
                    </a:cxn>
                    <a:cxn ang="0">
                      <a:pos x="4931" y="586"/>
                    </a:cxn>
                    <a:cxn ang="0">
                      <a:pos x="5056" y="279"/>
                    </a:cxn>
                    <a:cxn ang="0">
                      <a:pos x="4814" y="260"/>
                    </a:cxn>
                    <a:cxn ang="0">
                      <a:pos x="4699" y="173"/>
                    </a:cxn>
                    <a:cxn ang="0">
                      <a:pos x="4542" y="249"/>
                    </a:cxn>
                    <a:cxn ang="0">
                      <a:pos x="4386" y="113"/>
                    </a:cxn>
                    <a:cxn ang="0">
                      <a:pos x="4126" y="415"/>
                    </a:cxn>
                    <a:cxn ang="0">
                      <a:pos x="4009" y="96"/>
                    </a:cxn>
                    <a:cxn ang="0">
                      <a:pos x="3743" y="591"/>
                    </a:cxn>
                    <a:cxn ang="0">
                      <a:pos x="3521" y="558"/>
                    </a:cxn>
                    <a:cxn ang="0">
                      <a:pos x="3472" y="666"/>
                    </a:cxn>
                    <a:cxn ang="0">
                      <a:pos x="3259" y="751"/>
                    </a:cxn>
                    <a:cxn ang="0">
                      <a:pos x="3138" y="786"/>
                    </a:cxn>
                    <a:cxn ang="0">
                      <a:pos x="2964" y="1086"/>
                    </a:cxn>
                    <a:cxn ang="0">
                      <a:pos x="2712" y="1064"/>
                    </a:cxn>
                    <a:cxn ang="0">
                      <a:pos x="2626" y="1327"/>
                    </a:cxn>
                    <a:cxn ang="0">
                      <a:pos x="2355" y="1516"/>
                    </a:cxn>
                    <a:cxn ang="0">
                      <a:pos x="2362" y="1571"/>
                    </a:cxn>
                    <a:cxn ang="0">
                      <a:pos x="2185" y="1756"/>
                    </a:cxn>
                    <a:cxn ang="0">
                      <a:pos x="2091" y="2021"/>
                    </a:cxn>
                    <a:cxn ang="0">
                      <a:pos x="1938" y="2203"/>
                    </a:cxn>
                    <a:cxn ang="0">
                      <a:pos x="1710" y="2511"/>
                    </a:cxn>
                    <a:cxn ang="0">
                      <a:pos x="1626" y="2735"/>
                    </a:cxn>
                    <a:cxn ang="0">
                      <a:pos x="1568" y="2971"/>
                    </a:cxn>
                    <a:cxn ang="0">
                      <a:pos x="1446" y="3194"/>
                    </a:cxn>
                    <a:cxn ang="0">
                      <a:pos x="1342" y="3362"/>
                    </a:cxn>
                    <a:cxn ang="0">
                      <a:pos x="1137" y="3615"/>
                    </a:cxn>
                    <a:cxn ang="0">
                      <a:pos x="1193" y="3925"/>
                    </a:cxn>
                    <a:cxn ang="0">
                      <a:pos x="1061" y="4088"/>
                    </a:cxn>
                    <a:cxn ang="0">
                      <a:pos x="847" y="4091"/>
                    </a:cxn>
                    <a:cxn ang="0">
                      <a:pos x="623" y="4185"/>
                    </a:cxn>
                    <a:cxn ang="0">
                      <a:pos x="508" y="4408"/>
                    </a:cxn>
                    <a:cxn ang="0">
                      <a:pos x="282" y="4527"/>
                    </a:cxn>
                    <a:cxn ang="0">
                      <a:pos x="197" y="4677"/>
                    </a:cxn>
                    <a:cxn ang="0">
                      <a:pos x="199" y="4773"/>
                    </a:cxn>
                    <a:cxn ang="0">
                      <a:pos x="59" y="4885"/>
                    </a:cxn>
                    <a:cxn ang="0">
                      <a:pos x="278" y="5031"/>
                    </a:cxn>
                    <a:cxn ang="0">
                      <a:pos x="475" y="5051"/>
                    </a:cxn>
                    <a:cxn ang="0">
                      <a:pos x="213" y="5109"/>
                    </a:cxn>
                    <a:cxn ang="0">
                      <a:pos x="0" y="5247"/>
                    </a:cxn>
                    <a:cxn ang="0">
                      <a:pos x="113" y="5448"/>
                    </a:cxn>
                    <a:cxn ang="0">
                      <a:pos x="325" y="5326"/>
                    </a:cxn>
                    <a:cxn ang="0">
                      <a:pos x="147" y="5621"/>
                    </a:cxn>
                    <a:cxn ang="0">
                      <a:pos x="61" y="5822"/>
                    </a:cxn>
                    <a:cxn ang="0">
                      <a:pos x="240" y="5863"/>
                    </a:cxn>
                    <a:cxn ang="0">
                      <a:pos x="319" y="6255"/>
                    </a:cxn>
                    <a:cxn ang="0">
                      <a:pos x="708" y="6233"/>
                    </a:cxn>
                    <a:cxn ang="0">
                      <a:pos x="1094" y="5805"/>
                    </a:cxn>
                    <a:cxn ang="0">
                      <a:pos x="1115" y="5619"/>
                    </a:cxn>
                    <a:cxn ang="0">
                      <a:pos x="1267" y="6022"/>
                    </a:cxn>
                    <a:cxn ang="0">
                      <a:pos x="1491" y="5202"/>
                    </a:cxn>
                    <a:cxn ang="0">
                      <a:pos x="1442" y="4423"/>
                    </a:cxn>
                    <a:cxn ang="0">
                      <a:pos x="1820" y="3803"/>
                    </a:cxn>
                    <a:cxn ang="0">
                      <a:pos x="2022" y="2797"/>
                    </a:cxn>
                    <a:cxn ang="0">
                      <a:pos x="2362" y="1985"/>
                    </a:cxn>
                    <a:cxn ang="0">
                      <a:pos x="2720" y="1510"/>
                    </a:cxn>
                    <a:cxn ang="0">
                      <a:pos x="3079" y="1217"/>
                    </a:cxn>
                    <a:cxn ang="0">
                      <a:pos x="3572" y="1384"/>
                    </a:cxn>
                    <a:cxn ang="0">
                      <a:pos x="4248" y="1202"/>
                    </a:cxn>
                    <a:cxn ang="0">
                      <a:pos x="4943" y="841"/>
                    </a:cxn>
                    <a:cxn ang="0">
                      <a:pos x="5154" y="888"/>
                    </a:cxn>
                  </a:cxnLst>
                  <a:rect l="0" t="0" r="r" b="b"/>
                  <a:pathLst>
                    <a:path w="5321" h="6349">
                      <a:moveTo>
                        <a:pt x="5296" y="805"/>
                      </a:moveTo>
                      <a:lnTo>
                        <a:pt x="5211" y="786"/>
                      </a:lnTo>
                      <a:lnTo>
                        <a:pt x="5203" y="865"/>
                      </a:lnTo>
                      <a:lnTo>
                        <a:pt x="5182" y="865"/>
                      </a:lnTo>
                      <a:lnTo>
                        <a:pt x="5184" y="852"/>
                      </a:lnTo>
                      <a:lnTo>
                        <a:pt x="5148" y="841"/>
                      </a:lnTo>
                      <a:lnTo>
                        <a:pt x="5135" y="817"/>
                      </a:lnTo>
                      <a:lnTo>
                        <a:pt x="5135" y="863"/>
                      </a:lnTo>
                      <a:lnTo>
                        <a:pt x="5127" y="873"/>
                      </a:lnTo>
                      <a:lnTo>
                        <a:pt x="5111" y="836"/>
                      </a:lnTo>
                      <a:lnTo>
                        <a:pt x="5064" y="843"/>
                      </a:lnTo>
                      <a:lnTo>
                        <a:pt x="5023" y="867"/>
                      </a:lnTo>
                      <a:lnTo>
                        <a:pt x="5037" y="820"/>
                      </a:lnTo>
                      <a:lnTo>
                        <a:pt x="5065" y="798"/>
                      </a:lnTo>
                      <a:lnTo>
                        <a:pt x="5092" y="791"/>
                      </a:lnTo>
                      <a:lnTo>
                        <a:pt x="5103" y="768"/>
                      </a:lnTo>
                      <a:lnTo>
                        <a:pt x="5096" y="747"/>
                      </a:lnTo>
                      <a:lnTo>
                        <a:pt x="5078" y="721"/>
                      </a:lnTo>
                      <a:lnTo>
                        <a:pt x="5002" y="728"/>
                      </a:lnTo>
                      <a:lnTo>
                        <a:pt x="5015" y="708"/>
                      </a:lnTo>
                      <a:lnTo>
                        <a:pt x="4993" y="685"/>
                      </a:lnTo>
                      <a:lnTo>
                        <a:pt x="4945" y="659"/>
                      </a:lnTo>
                      <a:lnTo>
                        <a:pt x="4904" y="619"/>
                      </a:lnTo>
                      <a:lnTo>
                        <a:pt x="4853" y="605"/>
                      </a:lnTo>
                      <a:lnTo>
                        <a:pt x="4836" y="584"/>
                      </a:lnTo>
                      <a:lnTo>
                        <a:pt x="4844" y="571"/>
                      </a:lnTo>
                      <a:lnTo>
                        <a:pt x="4844" y="556"/>
                      </a:lnTo>
                      <a:lnTo>
                        <a:pt x="4931" y="586"/>
                      </a:lnTo>
                      <a:lnTo>
                        <a:pt x="5114" y="619"/>
                      </a:lnTo>
                      <a:lnTo>
                        <a:pt x="5249" y="510"/>
                      </a:lnTo>
                      <a:lnTo>
                        <a:pt x="5295" y="492"/>
                      </a:lnTo>
                      <a:lnTo>
                        <a:pt x="5321" y="466"/>
                      </a:lnTo>
                      <a:lnTo>
                        <a:pt x="5312" y="415"/>
                      </a:lnTo>
                      <a:lnTo>
                        <a:pt x="5269" y="394"/>
                      </a:lnTo>
                      <a:lnTo>
                        <a:pt x="5238" y="341"/>
                      </a:lnTo>
                      <a:lnTo>
                        <a:pt x="5179" y="339"/>
                      </a:lnTo>
                      <a:lnTo>
                        <a:pt x="5148" y="324"/>
                      </a:lnTo>
                      <a:lnTo>
                        <a:pt x="5182" y="301"/>
                      </a:lnTo>
                      <a:lnTo>
                        <a:pt x="5125" y="269"/>
                      </a:lnTo>
                      <a:lnTo>
                        <a:pt x="5105" y="232"/>
                      </a:lnTo>
                      <a:lnTo>
                        <a:pt x="5080" y="267"/>
                      </a:lnTo>
                      <a:lnTo>
                        <a:pt x="5056" y="279"/>
                      </a:lnTo>
                      <a:lnTo>
                        <a:pt x="5056" y="251"/>
                      </a:lnTo>
                      <a:lnTo>
                        <a:pt x="5047" y="232"/>
                      </a:lnTo>
                      <a:lnTo>
                        <a:pt x="4975" y="262"/>
                      </a:lnTo>
                      <a:lnTo>
                        <a:pt x="4968" y="251"/>
                      </a:lnTo>
                      <a:lnTo>
                        <a:pt x="4966" y="236"/>
                      </a:lnTo>
                      <a:lnTo>
                        <a:pt x="4970" y="219"/>
                      </a:lnTo>
                      <a:lnTo>
                        <a:pt x="4968" y="183"/>
                      </a:lnTo>
                      <a:lnTo>
                        <a:pt x="4953" y="170"/>
                      </a:lnTo>
                      <a:lnTo>
                        <a:pt x="4943" y="143"/>
                      </a:lnTo>
                      <a:lnTo>
                        <a:pt x="4910" y="157"/>
                      </a:lnTo>
                      <a:lnTo>
                        <a:pt x="4884" y="141"/>
                      </a:lnTo>
                      <a:lnTo>
                        <a:pt x="4855" y="151"/>
                      </a:lnTo>
                      <a:lnTo>
                        <a:pt x="4822" y="208"/>
                      </a:lnTo>
                      <a:lnTo>
                        <a:pt x="4814" y="260"/>
                      </a:lnTo>
                      <a:lnTo>
                        <a:pt x="4812" y="330"/>
                      </a:lnTo>
                      <a:lnTo>
                        <a:pt x="4822" y="384"/>
                      </a:lnTo>
                      <a:lnTo>
                        <a:pt x="4776" y="407"/>
                      </a:lnTo>
                      <a:lnTo>
                        <a:pt x="4740" y="382"/>
                      </a:lnTo>
                      <a:lnTo>
                        <a:pt x="4699" y="392"/>
                      </a:lnTo>
                      <a:lnTo>
                        <a:pt x="4689" y="374"/>
                      </a:lnTo>
                      <a:lnTo>
                        <a:pt x="4728" y="339"/>
                      </a:lnTo>
                      <a:lnTo>
                        <a:pt x="4762" y="285"/>
                      </a:lnTo>
                      <a:lnTo>
                        <a:pt x="4746" y="249"/>
                      </a:lnTo>
                      <a:lnTo>
                        <a:pt x="4689" y="290"/>
                      </a:lnTo>
                      <a:lnTo>
                        <a:pt x="4654" y="290"/>
                      </a:lnTo>
                      <a:lnTo>
                        <a:pt x="4709" y="246"/>
                      </a:lnTo>
                      <a:lnTo>
                        <a:pt x="4677" y="204"/>
                      </a:lnTo>
                      <a:lnTo>
                        <a:pt x="4699" y="173"/>
                      </a:lnTo>
                      <a:lnTo>
                        <a:pt x="4765" y="183"/>
                      </a:lnTo>
                      <a:lnTo>
                        <a:pt x="4791" y="130"/>
                      </a:lnTo>
                      <a:lnTo>
                        <a:pt x="4795" y="70"/>
                      </a:lnTo>
                      <a:lnTo>
                        <a:pt x="4752" y="70"/>
                      </a:lnTo>
                      <a:lnTo>
                        <a:pt x="4758" y="35"/>
                      </a:lnTo>
                      <a:lnTo>
                        <a:pt x="4732" y="10"/>
                      </a:lnTo>
                      <a:lnTo>
                        <a:pt x="4709" y="10"/>
                      </a:lnTo>
                      <a:lnTo>
                        <a:pt x="4661" y="48"/>
                      </a:lnTo>
                      <a:lnTo>
                        <a:pt x="4621" y="0"/>
                      </a:lnTo>
                      <a:lnTo>
                        <a:pt x="4613" y="66"/>
                      </a:lnTo>
                      <a:lnTo>
                        <a:pt x="4593" y="135"/>
                      </a:lnTo>
                      <a:lnTo>
                        <a:pt x="4576" y="185"/>
                      </a:lnTo>
                      <a:lnTo>
                        <a:pt x="4550" y="219"/>
                      </a:lnTo>
                      <a:lnTo>
                        <a:pt x="4542" y="249"/>
                      </a:lnTo>
                      <a:lnTo>
                        <a:pt x="4546" y="290"/>
                      </a:lnTo>
                      <a:lnTo>
                        <a:pt x="4519" y="294"/>
                      </a:lnTo>
                      <a:lnTo>
                        <a:pt x="4505" y="330"/>
                      </a:lnTo>
                      <a:lnTo>
                        <a:pt x="4508" y="385"/>
                      </a:lnTo>
                      <a:lnTo>
                        <a:pt x="4465" y="385"/>
                      </a:lnTo>
                      <a:lnTo>
                        <a:pt x="4411" y="442"/>
                      </a:lnTo>
                      <a:lnTo>
                        <a:pt x="4415" y="382"/>
                      </a:lnTo>
                      <a:lnTo>
                        <a:pt x="4433" y="316"/>
                      </a:lnTo>
                      <a:lnTo>
                        <a:pt x="4398" y="263"/>
                      </a:lnTo>
                      <a:lnTo>
                        <a:pt x="4431" y="230"/>
                      </a:lnTo>
                      <a:lnTo>
                        <a:pt x="4433" y="151"/>
                      </a:lnTo>
                      <a:lnTo>
                        <a:pt x="4426" y="106"/>
                      </a:lnTo>
                      <a:lnTo>
                        <a:pt x="4411" y="99"/>
                      </a:lnTo>
                      <a:lnTo>
                        <a:pt x="4386" y="113"/>
                      </a:lnTo>
                      <a:lnTo>
                        <a:pt x="4257" y="336"/>
                      </a:lnTo>
                      <a:lnTo>
                        <a:pt x="4236" y="358"/>
                      </a:lnTo>
                      <a:lnTo>
                        <a:pt x="4214" y="412"/>
                      </a:lnTo>
                      <a:lnTo>
                        <a:pt x="4180" y="454"/>
                      </a:lnTo>
                      <a:lnTo>
                        <a:pt x="4158" y="524"/>
                      </a:lnTo>
                      <a:lnTo>
                        <a:pt x="4189" y="490"/>
                      </a:lnTo>
                      <a:lnTo>
                        <a:pt x="4108" y="624"/>
                      </a:lnTo>
                      <a:lnTo>
                        <a:pt x="4077" y="641"/>
                      </a:lnTo>
                      <a:lnTo>
                        <a:pt x="4072" y="594"/>
                      </a:lnTo>
                      <a:lnTo>
                        <a:pt x="4077" y="550"/>
                      </a:lnTo>
                      <a:lnTo>
                        <a:pt x="4097" y="519"/>
                      </a:lnTo>
                      <a:lnTo>
                        <a:pt x="4117" y="508"/>
                      </a:lnTo>
                      <a:lnTo>
                        <a:pt x="4115" y="483"/>
                      </a:lnTo>
                      <a:lnTo>
                        <a:pt x="4126" y="415"/>
                      </a:lnTo>
                      <a:lnTo>
                        <a:pt x="4121" y="387"/>
                      </a:lnTo>
                      <a:lnTo>
                        <a:pt x="4146" y="324"/>
                      </a:lnTo>
                      <a:lnTo>
                        <a:pt x="4227" y="214"/>
                      </a:lnTo>
                      <a:lnTo>
                        <a:pt x="4254" y="157"/>
                      </a:lnTo>
                      <a:lnTo>
                        <a:pt x="4219" y="135"/>
                      </a:lnTo>
                      <a:lnTo>
                        <a:pt x="4164" y="179"/>
                      </a:lnTo>
                      <a:lnTo>
                        <a:pt x="4131" y="186"/>
                      </a:lnTo>
                      <a:lnTo>
                        <a:pt x="4126" y="139"/>
                      </a:lnTo>
                      <a:lnTo>
                        <a:pt x="4101" y="124"/>
                      </a:lnTo>
                      <a:lnTo>
                        <a:pt x="4088" y="99"/>
                      </a:lnTo>
                      <a:lnTo>
                        <a:pt x="4084" y="72"/>
                      </a:lnTo>
                      <a:lnTo>
                        <a:pt x="4047" y="119"/>
                      </a:lnTo>
                      <a:lnTo>
                        <a:pt x="4036" y="96"/>
                      </a:lnTo>
                      <a:lnTo>
                        <a:pt x="4009" y="96"/>
                      </a:lnTo>
                      <a:lnTo>
                        <a:pt x="4003" y="188"/>
                      </a:lnTo>
                      <a:lnTo>
                        <a:pt x="3951" y="170"/>
                      </a:lnTo>
                      <a:lnTo>
                        <a:pt x="3974" y="221"/>
                      </a:lnTo>
                      <a:lnTo>
                        <a:pt x="4003" y="249"/>
                      </a:lnTo>
                      <a:lnTo>
                        <a:pt x="4009" y="267"/>
                      </a:lnTo>
                      <a:lnTo>
                        <a:pt x="3957" y="294"/>
                      </a:lnTo>
                      <a:lnTo>
                        <a:pt x="3931" y="339"/>
                      </a:lnTo>
                      <a:lnTo>
                        <a:pt x="3943" y="387"/>
                      </a:lnTo>
                      <a:lnTo>
                        <a:pt x="3851" y="387"/>
                      </a:lnTo>
                      <a:lnTo>
                        <a:pt x="3804" y="441"/>
                      </a:lnTo>
                      <a:lnTo>
                        <a:pt x="3786" y="481"/>
                      </a:lnTo>
                      <a:lnTo>
                        <a:pt x="3739" y="536"/>
                      </a:lnTo>
                      <a:lnTo>
                        <a:pt x="3734" y="559"/>
                      </a:lnTo>
                      <a:lnTo>
                        <a:pt x="3743" y="591"/>
                      </a:lnTo>
                      <a:lnTo>
                        <a:pt x="3734" y="629"/>
                      </a:lnTo>
                      <a:lnTo>
                        <a:pt x="3730" y="685"/>
                      </a:lnTo>
                      <a:lnTo>
                        <a:pt x="3700" y="689"/>
                      </a:lnTo>
                      <a:lnTo>
                        <a:pt x="3680" y="666"/>
                      </a:lnTo>
                      <a:lnTo>
                        <a:pt x="3680" y="631"/>
                      </a:lnTo>
                      <a:lnTo>
                        <a:pt x="3700" y="619"/>
                      </a:lnTo>
                      <a:lnTo>
                        <a:pt x="3650" y="603"/>
                      </a:lnTo>
                      <a:lnTo>
                        <a:pt x="3675" y="564"/>
                      </a:lnTo>
                      <a:lnTo>
                        <a:pt x="3670" y="558"/>
                      </a:lnTo>
                      <a:lnTo>
                        <a:pt x="3558" y="542"/>
                      </a:lnTo>
                      <a:lnTo>
                        <a:pt x="3568" y="591"/>
                      </a:lnTo>
                      <a:lnTo>
                        <a:pt x="3552" y="596"/>
                      </a:lnTo>
                      <a:lnTo>
                        <a:pt x="3521" y="584"/>
                      </a:lnTo>
                      <a:lnTo>
                        <a:pt x="3521" y="558"/>
                      </a:lnTo>
                      <a:lnTo>
                        <a:pt x="3511" y="521"/>
                      </a:lnTo>
                      <a:lnTo>
                        <a:pt x="3497" y="532"/>
                      </a:lnTo>
                      <a:lnTo>
                        <a:pt x="3490" y="494"/>
                      </a:lnTo>
                      <a:lnTo>
                        <a:pt x="3465" y="513"/>
                      </a:lnTo>
                      <a:lnTo>
                        <a:pt x="3456" y="494"/>
                      </a:lnTo>
                      <a:lnTo>
                        <a:pt x="3439" y="515"/>
                      </a:lnTo>
                      <a:lnTo>
                        <a:pt x="3435" y="578"/>
                      </a:lnTo>
                      <a:lnTo>
                        <a:pt x="3413" y="544"/>
                      </a:lnTo>
                      <a:lnTo>
                        <a:pt x="3398" y="504"/>
                      </a:lnTo>
                      <a:lnTo>
                        <a:pt x="3384" y="490"/>
                      </a:lnTo>
                      <a:lnTo>
                        <a:pt x="3384" y="586"/>
                      </a:lnTo>
                      <a:lnTo>
                        <a:pt x="3447" y="623"/>
                      </a:lnTo>
                      <a:lnTo>
                        <a:pt x="3472" y="623"/>
                      </a:lnTo>
                      <a:lnTo>
                        <a:pt x="3472" y="666"/>
                      </a:lnTo>
                      <a:lnTo>
                        <a:pt x="3463" y="702"/>
                      </a:lnTo>
                      <a:lnTo>
                        <a:pt x="3463" y="743"/>
                      </a:lnTo>
                      <a:lnTo>
                        <a:pt x="3478" y="784"/>
                      </a:lnTo>
                      <a:lnTo>
                        <a:pt x="3478" y="839"/>
                      </a:lnTo>
                      <a:lnTo>
                        <a:pt x="3454" y="817"/>
                      </a:lnTo>
                      <a:lnTo>
                        <a:pt x="3384" y="709"/>
                      </a:lnTo>
                      <a:lnTo>
                        <a:pt x="3326" y="653"/>
                      </a:lnTo>
                      <a:lnTo>
                        <a:pt x="3339" y="727"/>
                      </a:lnTo>
                      <a:lnTo>
                        <a:pt x="3319" y="725"/>
                      </a:lnTo>
                      <a:lnTo>
                        <a:pt x="3308" y="763"/>
                      </a:lnTo>
                      <a:lnTo>
                        <a:pt x="3289" y="762"/>
                      </a:lnTo>
                      <a:lnTo>
                        <a:pt x="3275" y="788"/>
                      </a:lnTo>
                      <a:lnTo>
                        <a:pt x="3261" y="776"/>
                      </a:lnTo>
                      <a:lnTo>
                        <a:pt x="3259" y="751"/>
                      </a:lnTo>
                      <a:lnTo>
                        <a:pt x="3273" y="709"/>
                      </a:lnTo>
                      <a:lnTo>
                        <a:pt x="3245" y="727"/>
                      </a:lnTo>
                      <a:lnTo>
                        <a:pt x="3218" y="762"/>
                      </a:lnTo>
                      <a:lnTo>
                        <a:pt x="3204" y="809"/>
                      </a:lnTo>
                      <a:lnTo>
                        <a:pt x="3183" y="819"/>
                      </a:lnTo>
                      <a:lnTo>
                        <a:pt x="3190" y="876"/>
                      </a:lnTo>
                      <a:lnTo>
                        <a:pt x="3197" y="898"/>
                      </a:lnTo>
                      <a:lnTo>
                        <a:pt x="3138" y="953"/>
                      </a:lnTo>
                      <a:lnTo>
                        <a:pt x="3114" y="1026"/>
                      </a:lnTo>
                      <a:lnTo>
                        <a:pt x="3084" y="1062"/>
                      </a:lnTo>
                      <a:lnTo>
                        <a:pt x="3122" y="984"/>
                      </a:lnTo>
                      <a:lnTo>
                        <a:pt x="3129" y="941"/>
                      </a:lnTo>
                      <a:lnTo>
                        <a:pt x="3132" y="854"/>
                      </a:lnTo>
                      <a:lnTo>
                        <a:pt x="3138" y="786"/>
                      </a:lnTo>
                      <a:lnTo>
                        <a:pt x="3129" y="709"/>
                      </a:lnTo>
                      <a:lnTo>
                        <a:pt x="3089" y="727"/>
                      </a:lnTo>
                      <a:lnTo>
                        <a:pt x="3066" y="776"/>
                      </a:lnTo>
                      <a:lnTo>
                        <a:pt x="3030" y="830"/>
                      </a:lnTo>
                      <a:lnTo>
                        <a:pt x="3017" y="917"/>
                      </a:lnTo>
                      <a:lnTo>
                        <a:pt x="2998" y="992"/>
                      </a:lnTo>
                      <a:lnTo>
                        <a:pt x="2994" y="796"/>
                      </a:lnTo>
                      <a:lnTo>
                        <a:pt x="2899" y="809"/>
                      </a:lnTo>
                      <a:lnTo>
                        <a:pt x="2865" y="876"/>
                      </a:lnTo>
                      <a:lnTo>
                        <a:pt x="2863" y="895"/>
                      </a:lnTo>
                      <a:lnTo>
                        <a:pt x="2870" y="972"/>
                      </a:lnTo>
                      <a:lnTo>
                        <a:pt x="2906" y="1023"/>
                      </a:lnTo>
                      <a:lnTo>
                        <a:pt x="2937" y="1036"/>
                      </a:lnTo>
                      <a:lnTo>
                        <a:pt x="2964" y="1086"/>
                      </a:lnTo>
                      <a:lnTo>
                        <a:pt x="2960" y="1124"/>
                      </a:lnTo>
                      <a:lnTo>
                        <a:pt x="2931" y="1119"/>
                      </a:lnTo>
                      <a:lnTo>
                        <a:pt x="2906" y="1060"/>
                      </a:lnTo>
                      <a:lnTo>
                        <a:pt x="2865" y="1033"/>
                      </a:lnTo>
                      <a:lnTo>
                        <a:pt x="2831" y="973"/>
                      </a:lnTo>
                      <a:lnTo>
                        <a:pt x="2802" y="939"/>
                      </a:lnTo>
                      <a:lnTo>
                        <a:pt x="2757" y="949"/>
                      </a:lnTo>
                      <a:lnTo>
                        <a:pt x="2782" y="1012"/>
                      </a:lnTo>
                      <a:lnTo>
                        <a:pt x="2831" y="1060"/>
                      </a:lnTo>
                      <a:lnTo>
                        <a:pt x="2796" y="1094"/>
                      </a:lnTo>
                      <a:lnTo>
                        <a:pt x="2766" y="1069"/>
                      </a:lnTo>
                      <a:lnTo>
                        <a:pt x="2750" y="1091"/>
                      </a:lnTo>
                      <a:lnTo>
                        <a:pt x="2741" y="1043"/>
                      </a:lnTo>
                      <a:lnTo>
                        <a:pt x="2712" y="1064"/>
                      </a:lnTo>
                      <a:lnTo>
                        <a:pt x="2710" y="1045"/>
                      </a:lnTo>
                      <a:lnTo>
                        <a:pt x="2720" y="994"/>
                      </a:lnTo>
                      <a:lnTo>
                        <a:pt x="2700" y="972"/>
                      </a:lnTo>
                      <a:lnTo>
                        <a:pt x="2690" y="992"/>
                      </a:lnTo>
                      <a:lnTo>
                        <a:pt x="2664" y="1082"/>
                      </a:lnTo>
                      <a:lnTo>
                        <a:pt x="2669" y="1114"/>
                      </a:lnTo>
                      <a:lnTo>
                        <a:pt x="2687" y="1142"/>
                      </a:lnTo>
                      <a:lnTo>
                        <a:pt x="2600" y="1190"/>
                      </a:lnTo>
                      <a:lnTo>
                        <a:pt x="2577" y="1209"/>
                      </a:lnTo>
                      <a:lnTo>
                        <a:pt x="2567" y="1240"/>
                      </a:lnTo>
                      <a:lnTo>
                        <a:pt x="2561" y="1280"/>
                      </a:lnTo>
                      <a:lnTo>
                        <a:pt x="2573" y="1307"/>
                      </a:lnTo>
                      <a:lnTo>
                        <a:pt x="2604" y="1294"/>
                      </a:lnTo>
                      <a:lnTo>
                        <a:pt x="2626" y="1327"/>
                      </a:lnTo>
                      <a:lnTo>
                        <a:pt x="2583" y="1325"/>
                      </a:lnTo>
                      <a:lnTo>
                        <a:pt x="2595" y="1362"/>
                      </a:lnTo>
                      <a:lnTo>
                        <a:pt x="2597" y="1390"/>
                      </a:lnTo>
                      <a:lnTo>
                        <a:pt x="2550" y="1372"/>
                      </a:lnTo>
                      <a:lnTo>
                        <a:pt x="2532" y="1379"/>
                      </a:lnTo>
                      <a:lnTo>
                        <a:pt x="2559" y="1409"/>
                      </a:lnTo>
                      <a:lnTo>
                        <a:pt x="2538" y="1430"/>
                      </a:lnTo>
                      <a:lnTo>
                        <a:pt x="2497" y="1415"/>
                      </a:lnTo>
                      <a:lnTo>
                        <a:pt x="2488" y="1440"/>
                      </a:lnTo>
                      <a:lnTo>
                        <a:pt x="2459" y="1430"/>
                      </a:lnTo>
                      <a:lnTo>
                        <a:pt x="2400" y="1453"/>
                      </a:lnTo>
                      <a:lnTo>
                        <a:pt x="2382" y="1488"/>
                      </a:lnTo>
                      <a:lnTo>
                        <a:pt x="2359" y="1502"/>
                      </a:lnTo>
                      <a:lnTo>
                        <a:pt x="2355" y="1516"/>
                      </a:lnTo>
                      <a:lnTo>
                        <a:pt x="2394" y="1543"/>
                      </a:lnTo>
                      <a:lnTo>
                        <a:pt x="2429" y="1530"/>
                      </a:lnTo>
                      <a:lnTo>
                        <a:pt x="2449" y="1507"/>
                      </a:lnTo>
                      <a:lnTo>
                        <a:pt x="2509" y="1546"/>
                      </a:lnTo>
                      <a:lnTo>
                        <a:pt x="2552" y="1514"/>
                      </a:lnTo>
                      <a:lnTo>
                        <a:pt x="2565" y="1527"/>
                      </a:lnTo>
                      <a:lnTo>
                        <a:pt x="2577" y="1558"/>
                      </a:lnTo>
                      <a:lnTo>
                        <a:pt x="2538" y="1558"/>
                      </a:lnTo>
                      <a:lnTo>
                        <a:pt x="2520" y="1584"/>
                      </a:lnTo>
                      <a:lnTo>
                        <a:pt x="2514" y="1636"/>
                      </a:lnTo>
                      <a:lnTo>
                        <a:pt x="2456" y="1604"/>
                      </a:lnTo>
                      <a:lnTo>
                        <a:pt x="2416" y="1602"/>
                      </a:lnTo>
                      <a:lnTo>
                        <a:pt x="2407" y="1583"/>
                      </a:lnTo>
                      <a:lnTo>
                        <a:pt x="2362" y="1571"/>
                      </a:lnTo>
                      <a:lnTo>
                        <a:pt x="2312" y="1602"/>
                      </a:lnTo>
                      <a:lnTo>
                        <a:pt x="2296" y="1632"/>
                      </a:lnTo>
                      <a:lnTo>
                        <a:pt x="2332" y="1692"/>
                      </a:lnTo>
                      <a:lnTo>
                        <a:pt x="2335" y="1721"/>
                      </a:lnTo>
                      <a:lnTo>
                        <a:pt x="2310" y="1719"/>
                      </a:lnTo>
                      <a:lnTo>
                        <a:pt x="2331" y="1774"/>
                      </a:lnTo>
                      <a:lnTo>
                        <a:pt x="2332" y="1814"/>
                      </a:lnTo>
                      <a:lnTo>
                        <a:pt x="2304" y="1803"/>
                      </a:lnTo>
                      <a:lnTo>
                        <a:pt x="2304" y="1843"/>
                      </a:lnTo>
                      <a:lnTo>
                        <a:pt x="2276" y="1849"/>
                      </a:lnTo>
                      <a:lnTo>
                        <a:pt x="2253" y="1707"/>
                      </a:lnTo>
                      <a:lnTo>
                        <a:pt x="2226" y="1714"/>
                      </a:lnTo>
                      <a:lnTo>
                        <a:pt x="2213" y="1765"/>
                      </a:lnTo>
                      <a:lnTo>
                        <a:pt x="2185" y="1756"/>
                      </a:lnTo>
                      <a:lnTo>
                        <a:pt x="2175" y="1772"/>
                      </a:lnTo>
                      <a:lnTo>
                        <a:pt x="2213" y="1787"/>
                      </a:lnTo>
                      <a:lnTo>
                        <a:pt x="2204" y="1803"/>
                      </a:lnTo>
                      <a:lnTo>
                        <a:pt x="2173" y="1809"/>
                      </a:lnTo>
                      <a:lnTo>
                        <a:pt x="2148" y="1829"/>
                      </a:lnTo>
                      <a:lnTo>
                        <a:pt x="2136" y="1862"/>
                      </a:lnTo>
                      <a:lnTo>
                        <a:pt x="2141" y="1899"/>
                      </a:lnTo>
                      <a:lnTo>
                        <a:pt x="2173" y="1924"/>
                      </a:lnTo>
                      <a:lnTo>
                        <a:pt x="2146" y="1937"/>
                      </a:lnTo>
                      <a:lnTo>
                        <a:pt x="2163" y="1958"/>
                      </a:lnTo>
                      <a:lnTo>
                        <a:pt x="2143" y="1968"/>
                      </a:lnTo>
                      <a:lnTo>
                        <a:pt x="2126" y="2013"/>
                      </a:lnTo>
                      <a:lnTo>
                        <a:pt x="2112" y="2022"/>
                      </a:lnTo>
                      <a:lnTo>
                        <a:pt x="2091" y="2021"/>
                      </a:lnTo>
                      <a:lnTo>
                        <a:pt x="2095" y="2035"/>
                      </a:lnTo>
                      <a:lnTo>
                        <a:pt x="2132" y="2048"/>
                      </a:lnTo>
                      <a:lnTo>
                        <a:pt x="2204" y="2022"/>
                      </a:lnTo>
                      <a:lnTo>
                        <a:pt x="2155" y="2079"/>
                      </a:lnTo>
                      <a:lnTo>
                        <a:pt x="2130" y="2095"/>
                      </a:lnTo>
                      <a:lnTo>
                        <a:pt x="2062" y="2079"/>
                      </a:lnTo>
                      <a:lnTo>
                        <a:pt x="2046" y="2063"/>
                      </a:lnTo>
                      <a:lnTo>
                        <a:pt x="2042" y="2036"/>
                      </a:lnTo>
                      <a:lnTo>
                        <a:pt x="2013" y="2041"/>
                      </a:lnTo>
                      <a:lnTo>
                        <a:pt x="1972" y="2076"/>
                      </a:lnTo>
                      <a:lnTo>
                        <a:pt x="1952" y="2139"/>
                      </a:lnTo>
                      <a:lnTo>
                        <a:pt x="1915" y="2170"/>
                      </a:lnTo>
                      <a:lnTo>
                        <a:pt x="1913" y="2203"/>
                      </a:lnTo>
                      <a:lnTo>
                        <a:pt x="1938" y="2203"/>
                      </a:lnTo>
                      <a:lnTo>
                        <a:pt x="1934" y="2233"/>
                      </a:lnTo>
                      <a:lnTo>
                        <a:pt x="1929" y="2252"/>
                      </a:lnTo>
                      <a:lnTo>
                        <a:pt x="1896" y="2264"/>
                      </a:lnTo>
                      <a:lnTo>
                        <a:pt x="1881" y="2335"/>
                      </a:lnTo>
                      <a:lnTo>
                        <a:pt x="1853" y="2329"/>
                      </a:lnTo>
                      <a:lnTo>
                        <a:pt x="1831" y="2341"/>
                      </a:lnTo>
                      <a:lnTo>
                        <a:pt x="1806" y="2346"/>
                      </a:lnTo>
                      <a:lnTo>
                        <a:pt x="1775" y="2386"/>
                      </a:lnTo>
                      <a:lnTo>
                        <a:pt x="1798" y="2423"/>
                      </a:lnTo>
                      <a:lnTo>
                        <a:pt x="1784" y="2441"/>
                      </a:lnTo>
                      <a:lnTo>
                        <a:pt x="1743" y="2447"/>
                      </a:lnTo>
                      <a:lnTo>
                        <a:pt x="1743" y="2484"/>
                      </a:lnTo>
                      <a:lnTo>
                        <a:pt x="1701" y="2490"/>
                      </a:lnTo>
                      <a:lnTo>
                        <a:pt x="1710" y="2511"/>
                      </a:lnTo>
                      <a:lnTo>
                        <a:pt x="1692" y="2525"/>
                      </a:lnTo>
                      <a:lnTo>
                        <a:pt x="1687" y="2557"/>
                      </a:lnTo>
                      <a:lnTo>
                        <a:pt x="1734" y="2568"/>
                      </a:lnTo>
                      <a:lnTo>
                        <a:pt x="1724" y="2590"/>
                      </a:lnTo>
                      <a:lnTo>
                        <a:pt x="1692" y="2608"/>
                      </a:lnTo>
                      <a:lnTo>
                        <a:pt x="1669" y="2591"/>
                      </a:lnTo>
                      <a:lnTo>
                        <a:pt x="1667" y="2598"/>
                      </a:lnTo>
                      <a:lnTo>
                        <a:pt x="1671" y="2653"/>
                      </a:lnTo>
                      <a:lnTo>
                        <a:pt x="1694" y="2684"/>
                      </a:lnTo>
                      <a:lnTo>
                        <a:pt x="1712" y="2657"/>
                      </a:lnTo>
                      <a:lnTo>
                        <a:pt x="1728" y="2674"/>
                      </a:lnTo>
                      <a:lnTo>
                        <a:pt x="1719" y="2708"/>
                      </a:lnTo>
                      <a:lnTo>
                        <a:pt x="1643" y="2719"/>
                      </a:lnTo>
                      <a:lnTo>
                        <a:pt x="1626" y="2735"/>
                      </a:lnTo>
                      <a:lnTo>
                        <a:pt x="1622" y="2791"/>
                      </a:lnTo>
                      <a:lnTo>
                        <a:pt x="1591" y="2815"/>
                      </a:lnTo>
                      <a:lnTo>
                        <a:pt x="1559" y="2825"/>
                      </a:lnTo>
                      <a:lnTo>
                        <a:pt x="1538" y="2877"/>
                      </a:lnTo>
                      <a:lnTo>
                        <a:pt x="1570" y="2873"/>
                      </a:lnTo>
                      <a:lnTo>
                        <a:pt x="1600" y="2841"/>
                      </a:lnTo>
                      <a:lnTo>
                        <a:pt x="1640" y="2823"/>
                      </a:lnTo>
                      <a:lnTo>
                        <a:pt x="1640" y="2859"/>
                      </a:lnTo>
                      <a:lnTo>
                        <a:pt x="1665" y="2908"/>
                      </a:lnTo>
                      <a:lnTo>
                        <a:pt x="1591" y="2881"/>
                      </a:lnTo>
                      <a:lnTo>
                        <a:pt x="1586" y="2916"/>
                      </a:lnTo>
                      <a:lnTo>
                        <a:pt x="1600" y="2928"/>
                      </a:lnTo>
                      <a:lnTo>
                        <a:pt x="1577" y="2949"/>
                      </a:lnTo>
                      <a:lnTo>
                        <a:pt x="1568" y="2971"/>
                      </a:lnTo>
                      <a:lnTo>
                        <a:pt x="1577" y="3006"/>
                      </a:lnTo>
                      <a:lnTo>
                        <a:pt x="1563" y="3014"/>
                      </a:lnTo>
                      <a:lnTo>
                        <a:pt x="1540" y="3001"/>
                      </a:lnTo>
                      <a:lnTo>
                        <a:pt x="1525" y="3023"/>
                      </a:lnTo>
                      <a:lnTo>
                        <a:pt x="1536" y="3061"/>
                      </a:lnTo>
                      <a:lnTo>
                        <a:pt x="1559" y="3080"/>
                      </a:lnTo>
                      <a:lnTo>
                        <a:pt x="1568" y="3152"/>
                      </a:lnTo>
                      <a:lnTo>
                        <a:pt x="1540" y="3120"/>
                      </a:lnTo>
                      <a:lnTo>
                        <a:pt x="1514" y="3111"/>
                      </a:lnTo>
                      <a:lnTo>
                        <a:pt x="1491" y="3064"/>
                      </a:lnTo>
                      <a:lnTo>
                        <a:pt x="1496" y="3127"/>
                      </a:lnTo>
                      <a:lnTo>
                        <a:pt x="1483" y="3147"/>
                      </a:lnTo>
                      <a:lnTo>
                        <a:pt x="1458" y="3158"/>
                      </a:lnTo>
                      <a:lnTo>
                        <a:pt x="1446" y="3194"/>
                      </a:lnTo>
                      <a:lnTo>
                        <a:pt x="1464" y="3206"/>
                      </a:lnTo>
                      <a:lnTo>
                        <a:pt x="1487" y="3194"/>
                      </a:lnTo>
                      <a:lnTo>
                        <a:pt x="1503" y="3162"/>
                      </a:lnTo>
                      <a:lnTo>
                        <a:pt x="1510" y="3178"/>
                      </a:lnTo>
                      <a:lnTo>
                        <a:pt x="1505" y="3194"/>
                      </a:lnTo>
                      <a:lnTo>
                        <a:pt x="1505" y="3221"/>
                      </a:lnTo>
                      <a:lnTo>
                        <a:pt x="1511" y="3248"/>
                      </a:lnTo>
                      <a:lnTo>
                        <a:pt x="1487" y="3272"/>
                      </a:lnTo>
                      <a:lnTo>
                        <a:pt x="1446" y="3252"/>
                      </a:lnTo>
                      <a:lnTo>
                        <a:pt x="1426" y="3282"/>
                      </a:lnTo>
                      <a:lnTo>
                        <a:pt x="1401" y="3268"/>
                      </a:lnTo>
                      <a:lnTo>
                        <a:pt x="1374" y="3307"/>
                      </a:lnTo>
                      <a:lnTo>
                        <a:pt x="1370" y="3340"/>
                      </a:lnTo>
                      <a:lnTo>
                        <a:pt x="1342" y="3362"/>
                      </a:lnTo>
                      <a:lnTo>
                        <a:pt x="1311" y="3374"/>
                      </a:lnTo>
                      <a:lnTo>
                        <a:pt x="1294" y="3450"/>
                      </a:lnTo>
                      <a:lnTo>
                        <a:pt x="1331" y="3439"/>
                      </a:lnTo>
                      <a:lnTo>
                        <a:pt x="1366" y="3417"/>
                      </a:lnTo>
                      <a:lnTo>
                        <a:pt x="1379" y="3430"/>
                      </a:lnTo>
                      <a:lnTo>
                        <a:pt x="1317" y="3458"/>
                      </a:lnTo>
                      <a:lnTo>
                        <a:pt x="1315" y="3495"/>
                      </a:lnTo>
                      <a:lnTo>
                        <a:pt x="1326" y="3536"/>
                      </a:lnTo>
                      <a:lnTo>
                        <a:pt x="1311" y="3562"/>
                      </a:lnTo>
                      <a:lnTo>
                        <a:pt x="1270" y="3575"/>
                      </a:lnTo>
                      <a:lnTo>
                        <a:pt x="1220" y="3532"/>
                      </a:lnTo>
                      <a:lnTo>
                        <a:pt x="1208" y="3532"/>
                      </a:lnTo>
                      <a:lnTo>
                        <a:pt x="1176" y="3587"/>
                      </a:lnTo>
                      <a:lnTo>
                        <a:pt x="1137" y="3615"/>
                      </a:lnTo>
                      <a:lnTo>
                        <a:pt x="1132" y="3638"/>
                      </a:lnTo>
                      <a:lnTo>
                        <a:pt x="1108" y="3660"/>
                      </a:lnTo>
                      <a:lnTo>
                        <a:pt x="1044" y="3754"/>
                      </a:lnTo>
                      <a:lnTo>
                        <a:pt x="1034" y="3776"/>
                      </a:lnTo>
                      <a:lnTo>
                        <a:pt x="1047" y="3815"/>
                      </a:lnTo>
                      <a:lnTo>
                        <a:pt x="1047" y="3827"/>
                      </a:lnTo>
                      <a:lnTo>
                        <a:pt x="963" y="3873"/>
                      </a:lnTo>
                      <a:lnTo>
                        <a:pt x="961" y="3912"/>
                      </a:lnTo>
                      <a:lnTo>
                        <a:pt x="982" y="3930"/>
                      </a:lnTo>
                      <a:lnTo>
                        <a:pt x="1024" y="3912"/>
                      </a:lnTo>
                      <a:lnTo>
                        <a:pt x="1006" y="3968"/>
                      </a:lnTo>
                      <a:lnTo>
                        <a:pt x="1032" y="4013"/>
                      </a:lnTo>
                      <a:lnTo>
                        <a:pt x="1056" y="4024"/>
                      </a:lnTo>
                      <a:lnTo>
                        <a:pt x="1193" y="3925"/>
                      </a:lnTo>
                      <a:lnTo>
                        <a:pt x="1274" y="3888"/>
                      </a:lnTo>
                      <a:lnTo>
                        <a:pt x="1294" y="3862"/>
                      </a:lnTo>
                      <a:lnTo>
                        <a:pt x="1311" y="3873"/>
                      </a:lnTo>
                      <a:lnTo>
                        <a:pt x="1297" y="3895"/>
                      </a:lnTo>
                      <a:lnTo>
                        <a:pt x="1247" y="3925"/>
                      </a:lnTo>
                      <a:lnTo>
                        <a:pt x="1220" y="3926"/>
                      </a:lnTo>
                      <a:lnTo>
                        <a:pt x="1179" y="3954"/>
                      </a:lnTo>
                      <a:lnTo>
                        <a:pt x="1148" y="3985"/>
                      </a:lnTo>
                      <a:lnTo>
                        <a:pt x="1169" y="4013"/>
                      </a:lnTo>
                      <a:lnTo>
                        <a:pt x="1167" y="4026"/>
                      </a:lnTo>
                      <a:lnTo>
                        <a:pt x="1101" y="4050"/>
                      </a:lnTo>
                      <a:lnTo>
                        <a:pt x="1063" y="4050"/>
                      </a:lnTo>
                      <a:lnTo>
                        <a:pt x="1051" y="4064"/>
                      </a:lnTo>
                      <a:lnTo>
                        <a:pt x="1061" y="4088"/>
                      </a:lnTo>
                      <a:lnTo>
                        <a:pt x="1044" y="4095"/>
                      </a:lnTo>
                      <a:lnTo>
                        <a:pt x="1011" y="4088"/>
                      </a:lnTo>
                      <a:lnTo>
                        <a:pt x="1011" y="4053"/>
                      </a:lnTo>
                      <a:lnTo>
                        <a:pt x="980" y="3997"/>
                      </a:lnTo>
                      <a:lnTo>
                        <a:pt x="963" y="3979"/>
                      </a:lnTo>
                      <a:lnTo>
                        <a:pt x="944" y="3981"/>
                      </a:lnTo>
                      <a:lnTo>
                        <a:pt x="933" y="3999"/>
                      </a:lnTo>
                      <a:lnTo>
                        <a:pt x="906" y="4004"/>
                      </a:lnTo>
                      <a:lnTo>
                        <a:pt x="881" y="4028"/>
                      </a:lnTo>
                      <a:lnTo>
                        <a:pt x="879" y="4054"/>
                      </a:lnTo>
                      <a:lnTo>
                        <a:pt x="899" y="4073"/>
                      </a:lnTo>
                      <a:lnTo>
                        <a:pt x="906" y="4091"/>
                      </a:lnTo>
                      <a:lnTo>
                        <a:pt x="863" y="4115"/>
                      </a:lnTo>
                      <a:lnTo>
                        <a:pt x="847" y="4091"/>
                      </a:lnTo>
                      <a:lnTo>
                        <a:pt x="847" y="4059"/>
                      </a:lnTo>
                      <a:lnTo>
                        <a:pt x="840" y="4038"/>
                      </a:lnTo>
                      <a:lnTo>
                        <a:pt x="738" y="4080"/>
                      </a:lnTo>
                      <a:lnTo>
                        <a:pt x="725" y="4098"/>
                      </a:lnTo>
                      <a:lnTo>
                        <a:pt x="709" y="4139"/>
                      </a:lnTo>
                      <a:lnTo>
                        <a:pt x="684" y="4136"/>
                      </a:lnTo>
                      <a:lnTo>
                        <a:pt x="691" y="4163"/>
                      </a:lnTo>
                      <a:lnTo>
                        <a:pt x="684" y="4177"/>
                      </a:lnTo>
                      <a:lnTo>
                        <a:pt x="650" y="4179"/>
                      </a:lnTo>
                      <a:lnTo>
                        <a:pt x="653" y="4164"/>
                      </a:lnTo>
                      <a:lnTo>
                        <a:pt x="645" y="4148"/>
                      </a:lnTo>
                      <a:lnTo>
                        <a:pt x="629" y="4152"/>
                      </a:lnTo>
                      <a:lnTo>
                        <a:pt x="621" y="4168"/>
                      </a:lnTo>
                      <a:lnTo>
                        <a:pt x="623" y="4185"/>
                      </a:lnTo>
                      <a:lnTo>
                        <a:pt x="618" y="4195"/>
                      </a:lnTo>
                      <a:lnTo>
                        <a:pt x="584" y="4195"/>
                      </a:lnTo>
                      <a:lnTo>
                        <a:pt x="531" y="4219"/>
                      </a:lnTo>
                      <a:lnTo>
                        <a:pt x="522" y="4271"/>
                      </a:lnTo>
                      <a:lnTo>
                        <a:pt x="505" y="4312"/>
                      </a:lnTo>
                      <a:lnTo>
                        <a:pt x="477" y="4294"/>
                      </a:lnTo>
                      <a:lnTo>
                        <a:pt x="441" y="4289"/>
                      </a:lnTo>
                      <a:lnTo>
                        <a:pt x="406" y="4316"/>
                      </a:lnTo>
                      <a:lnTo>
                        <a:pt x="400" y="4341"/>
                      </a:lnTo>
                      <a:lnTo>
                        <a:pt x="436" y="4366"/>
                      </a:lnTo>
                      <a:lnTo>
                        <a:pt x="415" y="4389"/>
                      </a:lnTo>
                      <a:lnTo>
                        <a:pt x="451" y="4398"/>
                      </a:lnTo>
                      <a:lnTo>
                        <a:pt x="492" y="4384"/>
                      </a:lnTo>
                      <a:lnTo>
                        <a:pt x="508" y="4408"/>
                      </a:lnTo>
                      <a:lnTo>
                        <a:pt x="528" y="4420"/>
                      </a:lnTo>
                      <a:lnTo>
                        <a:pt x="504" y="4449"/>
                      </a:lnTo>
                      <a:lnTo>
                        <a:pt x="514" y="4474"/>
                      </a:lnTo>
                      <a:lnTo>
                        <a:pt x="485" y="4459"/>
                      </a:lnTo>
                      <a:lnTo>
                        <a:pt x="455" y="4461"/>
                      </a:lnTo>
                      <a:lnTo>
                        <a:pt x="366" y="4448"/>
                      </a:lnTo>
                      <a:lnTo>
                        <a:pt x="342" y="4449"/>
                      </a:lnTo>
                      <a:lnTo>
                        <a:pt x="323" y="4465"/>
                      </a:lnTo>
                      <a:lnTo>
                        <a:pt x="299" y="4461"/>
                      </a:lnTo>
                      <a:lnTo>
                        <a:pt x="276" y="4480"/>
                      </a:lnTo>
                      <a:lnTo>
                        <a:pt x="281" y="4488"/>
                      </a:lnTo>
                      <a:lnTo>
                        <a:pt x="303" y="4497"/>
                      </a:lnTo>
                      <a:lnTo>
                        <a:pt x="281" y="4506"/>
                      </a:lnTo>
                      <a:lnTo>
                        <a:pt x="282" y="4527"/>
                      </a:lnTo>
                      <a:lnTo>
                        <a:pt x="309" y="4524"/>
                      </a:lnTo>
                      <a:lnTo>
                        <a:pt x="330" y="4513"/>
                      </a:lnTo>
                      <a:lnTo>
                        <a:pt x="303" y="4551"/>
                      </a:lnTo>
                      <a:lnTo>
                        <a:pt x="305" y="4578"/>
                      </a:lnTo>
                      <a:lnTo>
                        <a:pt x="321" y="4637"/>
                      </a:lnTo>
                      <a:lnTo>
                        <a:pt x="308" y="4642"/>
                      </a:lnTo>
                      <a:lnTo>
                        <a:pt x="291" y="4589"/>
                      </a:lnTo>
                      <a:lnTo>
                        <a:pt x="274" y="4568"/>
                      </a:lnTo>
                      <a:lnTo>
                        <a:pt x="240" y="4589"/>
                      </a:lnTo>
                      <a:lnTo>
                        <a:pt x="219" y="4619"/>
                      </a:lnTo>
                      <a:lnTo>
                        <a:pt x="205" y="4655"/>
                      </a:lnTo>
                      <a:lnTo>
                        <a:pt x="226" y="4674"/>
                      </a:lnTo>
                      <a:lnTo>
                        <a:pt x="231" y="4699"/>
                      </a:lnTo>
                      <a:lnTo>
                        <a:pt x="197" y="4677"/>
                      </a:lnTo>
                      <a:lnTo>
                        <a:pt x="183" y="4648"/>
                      </a:lnTo>
                      <a:lnTo>
                        <a:pt x="154" y="4659"/>
                      </a:lnTo>
                      <a:lnTo>
                        <a:pt x="104" y="4657"/>
                      </a:lnTo>
                      <a:lnTo>
                        <a:pt x="102" y="4681"/>
                      </a:lnTo>
                      <a:lnTo>
                        <a:pt x="106" y="4699"/>
                      </a:lnTo>
                      <a:lnTo>
                        <a:pt x="47" y="4652"/>
                      </a:lnTo>
                      <a:lnTo>
                        <a:pt x="32" y="4666"/>
                      </a:lnTo>
                      <a:lnTo>
                        <a:pt x="57" y="4724"/>
                      </a:lnTo>
                      <a:lnTo>
                        <a:pt x="41" y="4741"/>
                      </a:lnTo>
                      <a:lnTo>
                        <a:pt x="47" y="4753"/>
                      </a:lnTo>
                      <a:lnTo>
                        <a:pt x="152" y="4753"/>
                      </a:lnTo>
                      <a:lnTo>
                        <a:pt x="246" y="4728"/>
                      </a:lnTo>
                      <a:lnTo>
                        <a:pt x="188" y="4760"/>
                      </a:lnTo>
                      <a:lnTo>
                        <a:pt x="199" y="4773"/>
                      </a:lnTo>
                      <a:lnTo>
                        <a:pt x="242" y="4770"/>
                      </a:lnTo>
                      <a:lnTo>
                        <a:pt x="276" y="4759"/>
                      </a:lnTo>
                      <a:lnTo>
                        <a:pt x="285" y="4768"/>
                      </a:lnTo>
                      <a:lnTo>
                        <a:pt x="248" y="4791"/>
                      </a:lnTo>
                      <a:lnTo>
                        <a:pt x="192" y="4797"/>
                      </a:lnTo>
                      <a:lnTo>
                        <a:pt x="133" y="4797"/>
                      </a:lnTo>
                      <a:lnTo>
                        <a:pt x="110" y="4781"/>
                      </a:lnTo>
                      <a:lnTo>
                        <a:pt x="88" y="4781"/>
                      </a:lnTo>
                      <a:lnTo>
                        <a:pt x="45" y="4815"/>
                      </a:lnTo>
                      <a:lnTo>
                        <a:pt x="43" y="4836"/>
                      </a:lnTo>
                      <a:lnTo>
                        <a:pt x="16" y="4832"/>
                      </a:lnTo>
                      <a:lnTo>
                        <a:pt x="7" y="4840"/>
                      </a:lnTo>
                      <a:lnTo>
                        <a:pt x="2" y="4867"/>
                      </a:lnTo>
                      <a:lnTo>
                        <a:pt x="59" y="4885"/>
                      </a:lnTo>
                      <a:lnTo>
                        <a:pt x="54" y="4909"/>
                      </a:lnTo>
                      <a:lnTo>
                        <a:pt x="57" y="4934"/>
                      </a:lnTo>
                      <a:lnTo>
                        <a:pt x="37" y="4950"/>
                      </a:lnTo>
                      <a:lnTo>
                        <a:pt x="12" y="4983"/>
                      </a:lnTo>
                      <a:lnTo>
                        <a:pt x="20" y="5008"/>
                      </a:lnTo>
                      <a:lnTo>
                        <a:pt x="12" y="5024"/>
                      </a:lnTo>
                      <a:lnTo>
                        <a:pt x="10" y="5051"/>
                      </a:lnTo>
                      <a:lnTo>
                        <a:pt x="25" y="5065"/>
                      </a:lnTo>
                      <a:lnTo>
                        <a:pt x="25" y="5091"/>
                      </a:lnTo>
                      <a:lnTo>
                        <a:pt x="84" y="5103"/>
                      </a:lnTo>
                      <a:lnTo>
                        <a:pt x="197" y="5059"/>
                      </a:lnTo>
                      <a:lnTo>
                        <a:pt x="222" y="5075"/>
                      </a:lnTo>
                      <a:lnTo>
                        <a:pt x="265" y="5075"/>
                      </a:lnTo>
                      <a:lnTo>
                        <a:pt x="278" y="5031"/>
                      </a:lnTo>
                      <a:lnTo>
                        <a:pt x="309" y="4974"/>
                      </a:lnTo>
                      <a:lnTo>
                        <a:pt x="316" y="5010"/>
                      </a:lnTo>
                      <a:lnTo>
                        <a:pt x="305" y="5061"/>
                      </a:lnTo>
                      <a:lnTo>
                        <a:pt x="325" y="5071"/>
                      </a:lnTo>
                      <a:lnTo>
                        <a:pt x="368" y="5071"/>
                      </a:lnTo>
                      <a:lnTo>
                        <a:pt x="393" y="5061"/>
                      </a:lnTo>
                      <a:lnTo>
                        <a:pt x="414" y="5074"/>
                      </a:lnTo>
                      <a:lnTo>
                        <a:pt x="455" y="5028"/>
                      </a:lnTo>
                      <a:lnTo>
                        <a:pt x="467" y="4942"/>
                      </a:lnTo>
                      <a:lnTo>
                        <a:pt x="514" y="4915"/>
                      </a:lnTo>
                      <a:lnTo>
                        <a:pt x="519" y="4933"/>
                      </a:lnTo>
                      <a:lnTo>
                        <a:pt x="488" y="4991"/>
                      </a:lnTo>
                      <a:lnTo>
                        <a:pt x="481" y="5032"/>
                      </a:lnTo>
                      <a:lnTo>
                        <a:pt x="475" y="5051"/>
                      </a:lnTo>
                      <a:lnTo>
                        <a:pt x="497" y="5047"/>
                      </a:lnTo>
                      <a:lnTo>
                        <a:pt x="522" y="5031"/>
                      </a:lnTo>
                      <a:lnTo>
                        <a:pt x="542" y="5042"/>
                      </a:lnTo>
                      <a:lnTo>
                        <a:pt x="488" y="5085"/>
                      </a:lnTo>
                      <a:lnTo>
                        <a:pt x="422" y="5105"/>
                      </a:lnTo>
                      <a:lnTo>
                        <a:pt x="415" y="5141"/>
                      </a:lnTo>
                      <a:lnTo>
                        <a:pt x="441" y="5168"/>
                      </a:lnTo>
                      <a:lnTo>
                        <a:pt x="389" y="5200"/>
                      </a:lnTo>
                      <a:lnTo>
                        <a:pt x="389" y="5160"/>
                      </a:lnTo>
                      <a:lnTo>
                        <a:pt x="377" y="5132"/>
                      </a:lnTo>
                      <a:lnTo>
                        <a:pt x="342" y="5105"/>
                      </a:lnTo>
                      <a:lnTo>
                        <a:pt x="303" y="5105"/>
                      </a:lnTo>
                      <a:lnTo>
                        <a:pt x="254" y="5118"/>
                      </a:lnTo>
                      <a:lnTo>
                        <a:pt x="213" y="5109"/>
                      </a:lnTo>
                      <a:lnTo>
                        <a:pt x="177" y="5117"/>
                      </a:lnTo>
                      <a:lnTo>
                        <a:pt x="139" y="5111"/>
                      </a:lnTo>
                      <a:lnTo>
                        <a:pt x="108" y="5141"/>
                      </a:lnTo>
                      <a:lnTo>
                        <a:pt x="39" y="5125"/>
                      </a:lnTo>
                      <a:lnTo>
                        <a:pt x="18" y="5171"/>
                      </a:lnTo>
                      <a:lnTo>
                        <a:pt x="14" y="5209"/>
                      </a:lnTo>
                      <a:lnTo>
                        <a:pt x="49" y="5214"/>
                      </a:lnTo>
                      <a:lnTo>
                        <a:pt x="63" y="5206"/>
                      </a:lnTo>
                      <a:lnTo>
                        <a:pt x="66" y="5261"/>
                      </a:lnTo>
                      <a:lnTo>
                        <a:pt x="34" y="5247"/>
                      </a:lnTo>
                      <a:lnTo>
                        <a:pt x="12" y="5226"/>
                      </a:lnTo>
                      <a:lnTo>
                        <a:pt x="7" y="5236"/>
                      </a:lnTo>
                      <a:lnTo>
                        <a:pt x="0" y="5236"/>
                      </a:lnTo>
                      <a:lnTo>
                        <a:pt x="0" y="5247"/>
                      </a:lnTo>
                      <a:lnTo>
                        <a:pt x="37" y="5316"/>
                      </a:lnTo>
                      <a:lnTo>
                        <a:pt x="61" y="5321"/>
                      </a:lnTo>
                      <a:lnTo>
                        <a:pt x="110" y="5287"/>
                      </a:lnTo>
                      <a:lnTo>
                        <a:pt x="143" y="5281"/>
                      </a:lnTo>
                      <a:lnTo>
                        <a:pt x="92" y="5331"/>
                      </a:lnTo>
                      <a:lnTo>
                        <a:pt x="77" y="5357"/>
                      </a:lnTo>
                      <a:lnTo>
                        <a:pt x="90" y="5374"/>
                      </a:lnTo>
                      <a:lnTo>
                        <a:pt x="49" y="5396"/>
                      </a:lnTo>
                      <a:lnTo>
                        <a:pt x="32" y="5418"/>
                      </a:lnTo>
                      <a:lnTo>
                        <a:pt x="39" y="5448"/>
                      </a:lnTo>
                      <a:lnTo>
                        <a:pt x="57" y="5467"/>
                      </a:lnTo>
                      <a:lnTo>
                        <a:pt x="66" y="5492"/>
                      </a:lnTo>
                      <a:lnTo>
                        <a:pt x="90" y="5474"/>
                      </a:lnTo>
                      <a:lnTo>
                        <a:pt x="113" y="5448"/>
                      </a:lnTo>
                      <a:lnTo>
                        <a:pt x="113" y="5482"/>
                      </a:lnTo>
                      <a:lnTo>
                        <a:pt x="145" y="5531"/>
                      </a:lnTo>
                      <a:lnTo>
                        <a:pt x="115" y="5535"/>
                      </a:lnTo>
                      <a:lnTo>
                        <a:pt x="84" y="5559"/>
                      </a:lnTo>
                      <a:lnTo>
                        <a:pt x="84" y="5578"/>
                      </a:lnTo>
                      <a:lnTo>
                        <a:pt x="102" y="5594"/>
                      </a:lnTo>
                      <a:lnTo>
                        <a:pt x="139" y="5569"/>
                      </a:lnTo>
                      <a:lnTo>
                        <a:pt x="164" y="5526"/>
                      </a:lnTo>
                      <a:lnTo>
                        <a:pt x="166" y="5482"/>
                      </a:lnTo>
                      <a:lnTo>
                        <a:pt x="197" y="5459"/>
                      </a:lnTo>
                      <a:lnTo>
                        <a:pt x="233" y="5411"/>
                      </a:lnTo>
                      <a:lnTo>
                        <a:pt x="271" y="5338"/>
                      </a:lnTo>
                      <a:lnTo>
                        <a:pt x="308" y="5307"/>
                      </a:lnTo>
                      <a:lnTo>
                        <a:pt x="325" y="5326"/>
                      </a:lnTo>
                      <a:lnTo>
                        <a:pt x="328" y="5341"/>
                      </a:lnTo>
                      <a:lnTo>
                        <a:pt x="373" y="5329"/>
                      </a:lnTo>
                      <a:lnTo>
                        <a:pt x="406" y="5335"/>
                      </a:lnTo>
                      <a:lnTo>
                        <a:pt x="348" y="5363"/>
                      </a:lnTo>
                      <a:lnTo>
                        <a:pt x="342" y="5402"/>
                      </a:lnTo>
                      <a:lnTo>
                        <a:pt x="332" y="5426"/>
                      </a:lnTo>
                      <a:lnTo>
                        <a:pt x="325" y="5385"/>
                      </a:lnTo>
                      <a:lnTo>
                        <a:pt x="308" y="5380"/>
                      </a:lnTo>
                      <a:lnTo>
                        <a:pt x="274" y="5433"/>
                      </a:lnTo>
                      <a:lnTo>
                        <a:pt x="238" y="5474"/>
                      </a:lnTo>
                      <a:lnTo>
                        <a:pt x="260" y="5492"/>
                      </a:lnTo>
                      <a:lnTo>
                        <a:pt x="262" y="5504"/>
                      </a:lnTo>
                      <a:lnTo>
                        <a:pt x="222" y="5526"/>
                      </a:lnTo>
                      <a:lnTo>
                        <a:pt x="147" y="5621"/>
                      </a:lnTo>
                      <a:lnTo>
                        <a:pt x="175" y="5639"/>
                      </a:lnTo>
                      <a:lnTo>
                        <a:pt x="246" y="5638"/>
                      </a:lnTo>
                      <a:lnTo>
                        <a:pt x="267" y="5619"/>
                      </a:lnTo>
                      <a:lnTo>
                        <a:pt x="274" y="5632"/>
                      </a:lnTo>
                      <a:lnTo>
                        <a:pt x="199" y="5665"/>
                      </a:lnTo>
                      <a:lnTo>
                        <a:pt x="179" y="5686"/>
                      </a:lnTo>
                      <a:lnTo>
                        <a:pt x="175" y="5702"/>
                      </a:lnTo>
                      <a:lnTo>
                        <a:pt x="137" y="5700"/>
                      </a:lnTo>
                      <a:lnTo>
                        <a:pt x="120" y="5711"/>
                      </a:lnTo>
                      <a:lnTo>
                        <a:pt x="100" y="5700"/>
                      </a:lnTo>
                      <a:lnTo>
                        <a:pt x="63" y="5744"/>
                      </a:lnTo>
                      <a:lnTo>
                        <a:pt x="47" y="5778"/>
                      </a:lnTo>
                      <a:lnTo>
                        <a:pt x="47" y="5809"/>
                      </a:lnTo>
                      <a:lnTo>
                        <a:pt x="61" y="5822"/>
                      </a:lnTo>
                      <a:lnTo>
                        <a:pt x="66" y="5837"/>
                      </a:lnTo>
                      <a:lnTo>
                        <a:pt x="100" y="5830"/>
                      </a:lnTo>
                      <a:lnTo>
                        <a:pt x="113" y="5796"/>
                      </a:lnTo>
                      <a:lnTo>
                        <a:pt x="123" y="5830"/>
                      </a:lnTo>
                      <a:lnTo>
                        <a:pt x="149" y="5828"/>
                      </a:lnTo>
                      <a:lnTo>
                        <a:pt x="156" y="5808"/>
                      </a:lnTo>
                      <a:lnTo>
                        <a:pt x="152" y="5785"/>
                      </a:lnTo>
                      <a:lnTo>
                        <a:pt x="179" y="5801"/>
                      </a:lnTo>
                      <a:lnTo>
                        <a:pt x="233" y="5772"/>
                      </a:lnTo>
                      <a:lnTo>
                        <a:pt x="254" y="5748"/>
                      </a:lnTo>
                      <a:lnTo>
                        <a:pt x="269" y="5760"/>
                      </a:lnTo>
                      <a:lnTo>
                        <a:pt x="218" y="5825"/>
                      </a:lnTo>
                      <a:lnTo>
                        <a:pt x="240" y="5824"/>
                      </a:lnTo>
                      <a:lnTo>
                        <a:pt x="240" y="5863"/>
                      </a:lnTo>
                      <a:lnTo>
                        <a:pt x="218" y="5895"/>
                      </a:lnTo>
                      <a:lnTo>
                        <a:pt x="209" y="5920"/>
                      </a:lnTo>
                      <a:lnTo>
                        <a:pt x="186" y="5942"/>
                      </a:lnTo>
                      <a:lnTo>
                        <a:pt x="191" y="5970"/>
                      </a:lnTo>
                      <a:lnTo>
                        <a:pt x="188" y="5985"/>
                      </a:lnTo>
                      <a:lnTo>
                        <a:pt x="168" y="5983"/>
                      </a:lnTo>
                      <a:lnTo>
                        <a:pt x="149" y="5991"/>
                      </a:lnTo>
                      <a:lnTo>
                        <a:pt x="135" y="5963"/>
                      </a:lnTo>
                      <a:lnTo>
                        <a:pt x="123" y="5963"/>
                      </a:lnTo>
                      <a:lnTo>
                        <a:pt x="94" y="6082"/>
                      </a:lnTo>
                      <a:lnTo>
                        <a:pt x="143" y="6146"/>
                      </a:lnTo>
                      <a:lnTo>
                        <a:pt x="222" y="6215"/>
                      </a:lnTo>
                      <a:lnTo>
                        <a:pt x="274" y="6249"/>
                      </a:lnTo>
                      <a:lnTo>
                        <a:pt x="319" y="6255"/>
                      </a:lnTo>
                      <a:lnTo>
                        <a:pt x="346" y="6208"/>
                      </a:lnTo>
                      <a:lnTo>
                        <a:pt x="346" y="6274"/>
                      </a:lnTo>
                      <a:lnTo>
                        <a:pt x="336" y="6322"/>
                      </a:lnTo>
                      <a:lnTo>
                        <a:pt x="359" y="6304"/>
                      </a:lnTo>
                      <a:lnTo>
                        <a:pt x="395" y="6324"/>
                      </a:lnTo>
                      <a:lnTo>
                        <a:pt x="409" y="6290"/>
                      </a:lnTo>
                      <a:lnTo>
                        <a:pt x="465" y="6293"/>
                      </a:lnTo>
                      <a:lnTo>
                        <a:pt x="438" y="6326"/>
                      </a:lnTo>
                      <a:lnTo>
                        <a:pt x="499" y="6349"/>
                      </a:lnTo>
                      <a:lnTo>
                        <a:pt x="545" y="6331"/>
                      </a:lnTo>
                      <a:lnTo>
                        <a:pt x="589" y="6293"/>
                      </a:lnTo>
                      <a:lnTo>
                        <a:pt x="607" y="6242"/>
                      </a:lnTo>
                      <a:lnTo>
                        <a:pt x="635" y="6283"/>
                      </a:lnTo>
                      <a:lnTo>
                        <a:pt x="708" y="6233"/>
                      </a:lnTo>
                      <a:lnTo>
                        <a:pt x="783" y="6132"/>
                      </a:lnTo>
                      <a:lnTo>
                        <a:pt x="828" y="6109"/>
                      </a:lnTo>
                      <a:lnTo>
                        <a:pt x="840" y="6070"/>
                      </a:lnTo>
                      <a:lnTo>
                        <a:pt x="865" y="6048"/>
                      </a:lnTo>
                      <a:lnTo>
                        <a:pt x="873" y="6026"/>
                      </a:lnTo>
                      <a:lnTo>
                        <a:pt x="934" y="5961"/>
                      </a:lnTo>
                      <a:lnTo>
                        <a:pt x="926" y="5929"/>
                      </a:lnTo>
                      <a:lnTo>
                        <a:pt x="973" y="5957"/>
                      </a:lnTo>
                      <a:lnTo>
                        <a:pt x="1024" y="5957"/>
                      </a:lnTo>
                      <a:lnTo>
                        <a:pt x="1051" y="5942"/>
                      </a:lnTo>
                      <a:lnTo>
                        <a:pt x="1065" y="5899"/>
                      </a:lnTo>
                      <a:lnTo>
                        <a:pt x="1067" y="5871"/>
                      </a:lnTo>
                      <a:lnTo>
                        <a:pt x="1096" y="5845"/>
                      </a:lnTo>
                      <a:lnTo>
                        <a:pt x="1094" y="5805"/>
                      </a:lnTo>
                      <a:lnTo>
                        <a:pt x="1069" y="5778"/>
                      </a:lnTo>
                      <a:lnTo>
                        <a:pt x="1054" y="5748"/>
                      </a:lnTo>
                      <a:lnTo>
                        <a:pt x="1065" y="5739"/>
                      </a:lnTo>
                      <a:lnTo>
                        <a:pt x="1069" y="5722"/>
                      </a:lnTo>
                      <a:lnTo>
                        <a:pt x="1061" y="5676"/>
                      </a:lnTo>
                      <a:lnTo>
                        <a:pt x="1077" y="5691"/>
                      </a:lnTo>
                      <a:lnTo>
                        <a:pt x="1091" y="5719"/>
                      </a:lnTo>
                      <a:lnTo>
                        <a:pt x="1091" y="5749"/>
                      </a:lnTo>
                      <a:lnTo>
                        <a:pt x="1115" y="5742"/>
                      </a:lnTo>
                      <a:lnTo>
                        <a:pt x="1121" y="5718"/>
                      </a:lnTo>
                      <a:lnTo>
                        <a:pt x="1103" y="5686"/>
                      </a:lnTo>
                      <a:lnTo>
                        <a:pt x="1099" y="5628"/>
                      </a:lnTo>
                      <a:lnTo>
                        <a:pt x="1106" y="5617"/>
                      </a:lnTo>
                      <a:lnTo>
                        <a:pt x="1115" y="5619"/>
                      </a:lnTo>
                      <a:lnTo>
                        <a:pt x="1137" y="5605"/>
                      </a:lnTo>
                      <a:lnTo>
                        <a:pt x="1157" y="5617"/>
                      </a:lnTo>
                      <a:lnTo>
                        <a:pt x="1157" y="5644"/>
                      </a:lnTo>
                      <a:lnTo>
                        <a:pt x="1130" y="5657"/>
                      </a:lnTo>
                      <a:lnTo>
                        <a:pt x="1128" y="5680"/>
                      </a:lnTo>
                      <a:lnTo>
                        <a:pt x="1137" y="5722"/>
                      </a:lnTo>
                      <a:lnTo>
                        <a:pt x="1146" y="5830"/>
                      </a:lnTo>
                      <a:lnTo>
                        <a:pt x="1157" y="5873"/>
                      </a:lnTo>
                      <a:lnTo>
                        <a:pt x="1184" y="5866"/>
                      </a:lnTo>
                      <a:lnTo>
                        <a:pt x="1220" y="5897"/>
                      </a:lnTo>
                      <a:lnTo>
                        <a:pt x="1244" y="5895"/>
                      </a:lnTo>
                      <a:lnTo>
                        <a:pt x="1258" y="5922"/>
                      </a:lnTo>
                      <a:lnTo>
                        <a:pt x="1267" y="5938"/>
                      </a:lnTo>
                      <a:lnTo>
                        <a:pt x="1267" y="6022"/>
                      </a:lnTo>
                      <a:lnTo>
                        <a:pt x="1279" y="5972"/>
                      </a:lnTo>
                      <a:lnTo>
                        <a:pt x="1294" y="6004"/>
                      </a:lnTo>
                      <a:lnTo>
                        <a:pt x="1325" y="5983"/>
                      </a:lnTo>
                      <a:lnTo>
                        <a:pt x="1353" y="5842"/>
                      </a:lnTo>
                      <a:lnTo>
                        <a:pt x="1338" y="5796"/>
                      </a:lnTo>
                      <a:lnTo>
                        <a:pt x="1333" y="5736"/>
                      </a:lnTo>
                      <a:lnTo>
                        <a:pt x="1380" y="5655"/>
                      </a:lnTo>
                      <a:lnTo>
                        <a:pt x="1380" y="5605"/>
                      </a:lnTo>
                      <a:lnTo>
                        <a:pt x="1482" y="5564"/>
                      </a:lnTo>
                      <a:lnTo>
                        <a:pt x="1505" y="5525"/>
                      </a:lnTo>
                      <a:lnTo>
                        <a:pt x="1511" y="5467"/>
                      </a:lnTo>
                      <a:lnTo>
                        <a:pt x="1493" y="5437"/>
                      </a:lnTo>
                      <a:lnTo>
                        <a:pt x="1523" y="5326"/>
                      </a:lnTo>
                      <a:lnTo>
                        <a:pt x="1491" y="5202"/>
                      </a:lnTo>
                      <a:lnTo>
                        <a:pt x="1452" y="5154"/>
                      </a:lnTo>
                      <a:lnTo>
                        <a:pt x="1464" y="5130"/>
                      </a:lnTo>
                      <a:lnTo>
                        <a:pt x="1518" y="5108"/>
                      </a:lnTo>
                      <a:lnTo>
                        <a:pt x="1556" y="5065"/>
                      </a:lnTo>
                      <a:lnTo>
                        <a:pt x="1579" y="4997"/>
                      </a:lnTo>
                      <a:lnTo>
                        <a:pt x="1568" y="4919"/>
                      </a:lnTo>
                      <a:lnTo>
                        <a:pt x="1491" y="4861"/>
                      </a:lnTo>
                      <a:lnTo>
                        <a:pt x="1457" y="4805"/>
                      </a:lnTo>
                      <a:lnTo>
                        <a:pt x="1452" y="4727"/>
                      </a:lnTo>
                      <a:lnTo>
                        <a:pt x="1457" y="4569"/>
                      </a:lnTo>
                      <a:lnTo>
                        <a:pt x="1442" y="4513"/>
                      </a:lnTo>
                      <a:lnTo>
                        <a:pt x="1429" y="4502"/>
                      </a:lnTo>
                      <a:lnTo>
                        <a:pt x="1429" y="4457"/>
                      </a:lnTo>
                      <a:lnTo>
                        <a:pt x="1442" y="4423"/>
                      </a:lnTo>
                      <a:lnTo>
                        <a:pt x="1442" y="4350"/>
                      </a:lnTo>
                      <a:lnTo>
                        <a:pt x="1452" y="4315"/>
                      </a:lnTo>
                      <a:lnTo>
                        <a:pt x="1459" y="4268"/>
                      </a:lnTo>
                      <a:lnTo>
                        <a:pt x="1483" y="4232"/>
                      </a:lnTo>
                      <a:lnTo>
                        <a:pt x="1464" y="4213"/>
                      </a:lnTo>
                      <a:lnTo>
                        <a:pt x="1440" y="4160"/>
                      </a:lnTo>
                      <a:lnTo>
                        <a:pt x="1428" y="4094"/>
                      </a:lnTo>
                      <a:lnTo>
                        <a:pt x="1444" y="4022"/>
                      </a:lnTo>
                      <a:lnTo>
                        <a:pt x="1467" y="3963"/>
                      </a:lnTo>
                      <a:lnTo>
                        <a:pt x="1559" y="3848"/>
                      </a:lnTo>
                      <a:lnTo>
                        <a:pt x="1622" y="3807"/>
                      </a:lnTo>
                      <a:lnTo>
                        <a:pt x="1701" y="3784"/>
                      </a:lnTo>
                      <a:lnTo>
                        <a:pt x="1767" y="3801"/>
                      </a:lnTo>
                      <a:lnTo>
                        <a:pt x="1820" y="3803"/>
                      </a:lnTo>
                      <a:lnTo>
                        <a:pt x="1857" y="3757"/>
                      </a:lnTo>
                      <a:lnTo>
                        <a:pt x="1866" y="3713"/>
                      </a:lnTo>
                      <a:lnTo>
                        <a:pt x="1867" y="3639"/>
                      </a:lnTo>
                      <a:lnTo>
                        <a:pt x="1843" y="3597"/>
                      </a:lnTo>
                      <a:lnTo>
                        <a:pt x="1790" y="3538"/>
                      </a:lnTo>
                      <a:lnTo>
                        <a:pt x="1784" y="3502"/>
                      </a:lnTo>
                      <a:lnTo>
                        <a:pt x="1859" y="3383"/>
                      </a:lnTo>
                      <a:lnTo>
                        <a:pt x="1920" y="3246"/>
                      </a:lnTo>
                      <a:lnTo>
                        <a:pt x="1954" y="3055"/>
                      </a:lnTo>
                      <a:lnTo>
                        <a:pt x="1958" y="2949"/>
                      </a:lnTo>
                      <a:lnTo>
                        <a:pt x="1958" y="2868"/>
                      </a:lnTo>
                      <a:lnTo>
                        <a:pt x="1954" y="2815"/>
                      </a:lnTo>
                      <a:lnTo>
                        <a:pt x="1979" y="2797"/>
                      </a:lnTo>
                      <a:lnTo>
                        <a:pt x="2022" y="2797"/>
                      </a:lnTo>
                      <a:lnTo>
                        <a:pt x="2087" y="2747"/>
                      </a:lnTo>
                      <a:lnTo>
                        <a:pt x="2105" y="2700"/>
                      </a:lnTo>
                      <a:lnTo>
                        <a:pt x="2114" y="2625"/>
                      </a:lnTo>
                      <a:lnTo>
                        <a:pt x="2136" y="2565"/>
                      </a:lnTo>
                      <a:lnTo>
                        <a:pt x="2225" y="2452"/>
                      </a:lnTo>
                      <a:lnTo>
                        <a:pt x="2249" y="2400"/>
                      </a:lnTo>
                      <a:lnTo>
                        <a:pt x="2298" y="2349"/>
                      </a:lnTo>
                      <a:lnTo>
                        <a:pt x="2321" y="2304"/>
                      </a:lnTo>
                      <a:lnTo>
                        <a:pt x="2331" y="2272"/>
                      </a:lnTo>
                      <a:lnTo>
                        <a:pt x="2324" y="2223"/>
                      </a:lnTo>
                      <a:lnTo>
                        <a:pt x="2276" y="2139"/>
                      </a:lnTo>
                      <a:lnTo>
                        <a:pt x="2288" y="2089"/>
                      </a:lnTo>
                      <a:lnTo>
                        <a:pt x="2339" y="2024"/>
                      </a:lnTo>
                      <a:lnTo>
                        <a:pt x="2362" y="1985"/>
                      </a:lnTo>
                      <a:lnTo>
                        <a:pt x="2369" y="1937"/>
                      </a:lnTo>
                      <a:lnTo>
                        <a:pt x="2384" y="1874"/>
                      </a:lnTo>
                      <a:lnTo>
                        <a:pt x="2416" y="1832"/>
                      </a:lnTo>
                      <a:lnTo>
                        <a:pt x="2486" y="1760"/>
                      </a:lnTo>
                      <a:lnTo>
                        <a:pt x="2532" y="1750"/>
                      </a:lnTo>
                      <a:lnTo>
                        <a:pt x="2577" y="1774"/>
                      </a:lnTo>
                      <a:lnTo>
                        <a:pt x="2613" y="1820"/>
                      </a:lnTo>
                      <a:lnTo>
                        <a:pt x="2628" y="1827"/>
                      </a:lnTo>
                      <a:lnTo>
                        <a:pt x="2663" y="1766"/>
                      </a:lnTo>
                      <a:lnTo>
                        <a:pt x="2683" y="1687"/>
                      </a:lnTo>
                      <a:lnTo>
                        <a:pt x="2690" y="1651"/>
                      </a:lnTo>
                      <a:lnTo>
                        <a:pt x="2683" y="1563"/>
                      </a:lnTo>
                      <a:lnTo>
                        <a:pt x="2700" y="1527"/>
                      </a:lnTo>
                      <a:lnTo>
                        <a:pt x="2720" y="1510"/>
                      </a:lnTo>
                      <a:lnTo>
                        <a:pt x="2755" y="1505"/>
                      </a:lnTo>
                      <a:lnTo>
                        <a:pt x="2870" y="1519"/>
                      </a:lnTo>
                      <a:lnTo>
                        <a:pt x="3032" y="1576"/>
                      </a:lnTo>
                      <a:lnTo>
                        <a:pt x="3064" y="1568"/>
                      </a:lnTo>
                      <a:lnTo>
                        <a:pt x="3089" y="1537"/>
                      </a:lnTo>
                      <a:lnTo>
                        <a:pt x="3052" y="1502"/>
                      </a:lnTo>
                      <a:lnTo>
                        <a:pt x="3047" y="1463"/>
                      </a:lnTo>
                      <a:lnTo>
                        <a:pt x="3070" y="1423"/>
                      </a:lnTo>
                      <a:lnTo>
                        <a:pt x="3084" y="1366"/>
                      </a:lnTo>
                      <a:lnTo>
                        <a:pt x="3100" y="1347"/>
                      </a:lnTo>
                      <a:lnTo>
                        <a:pt x="3107" y="1312"/>
                      </a:lnTo>
                      <a:lnTo>
                        <a:pt x="3102" y="1273"/>
                      </a:lnTo>
                      <a:lnTo>
                        <a:pt x="3084" y="1252"/>
                      </a:lnTo>
                      <a:lnTo>
                        <a:pt x="3079" y="1217"/>
                      </a:lnTo>
                      <a:lnTo>
                        <a:pt x="3100" y="1205"/>
                      </a:lnTo>
                      <a:lnTo>
                        <a:pt x="3185" y="1207"/>
                      </a:lnTo>
                      <a:lnTo>
                        <a:pt x="3197" y="1178"/>
                      </a:lnTo>
                      <a:lnTo>
                        <a:pt x="3228" y="1168"/>
                      </a:lnTo>
                      <a:lnTo>
                        <a:pt x="3259" y="1182"/>
                      </a:lnTo>
                      <a:lnTo>
                        <a:pt x="3294" y="1170"/>
                      </a:lnTo>
                      <a:lnTo>
                        <a:pt x="3283" y="1126"/>
                      </a:lnTo>
                      <a:lnTo>
                        <a:pt x="3278" y="1080"/>
                      </a:lnTo>
                      <a:lnTo>
                        <a:pt x="3326" y="1054"/>
                      </a:lnTo>
                      <a:lnTo>
                        <a:pt x="3378" y="1076"/>
                      </a:lnTo>
                      <a:lnTo>
                        <a:pt x="3422" y="1119"/>
                      </a:lnTo>
                      <a:lnTo>
                        <a:pt x="3533" y="1284"/>
                      </a:lnTo>
                      <a:lnTo>
                        <a:pt x="3552" y="1354"/>
                      </a:lnTo>
                      <a:lnTo>
                        <a:pt x="3572" y="1384"/>
                      </a:lnTo>
                      <a:lnTo>
                        <a:pt x="3666" y="1399"/>
                      </a:lnTo>
                      <a:lnTo>
                        <a:pt x="3723" y="1428"/>
                      </a:lnTo>
                      <a:lnTo>
                        <a:pt x="3767" y="1423"/>
                      </a:lnTo>
                      <a:lnTo>
                        <a:pt x="3822" y="1392"/>
                      </a:lnTo>
                      <a:lnTo>
                        <a:pt x="3890" y="1317"/>
                      </a:lnTo>
                      <a:lnTo>
                        <a:pt x="3923" y="1342"/>
                      </a:lnTo>
                      <a:lnTo>
                        <a:pt x="3957" y="1392"/>
                      </a:lnTo>
                      <a:lnTo>
                        <a:pt x="3968" y="1423"/>
                      </a:lnTo>
                      <a:lnTo>
                        <a:pt x="4009" y="1435"/>
                      </a:lnTo>
                      <a:lnTo>
                        <a:pt x="4066" y="1409"/>
                      </a:lnTo>
                      <a:lnTo>
                        <a:pt x="4113" y="1372"/>
                      </a:lnTo>
                      <a:lnTo>
                        <a:pt x="4144" y="1319"/>
                      </a:lnTo>
                      <a:lnTo>
                        <a:pt x="4240" y="1249"/>
                      </a:lnTo>
                      <a:lnTo>
                        <a:pt x="4248" y="1202"/>
                      </a:lnTo>
                      <a:lnTo>
                        <a:pt x="4240" y="1114"/>
                      </a:lnTo>
                      <a:lnTo>
                        <a:pt x="4240" y="1065"/>
                      </a:lnTo>
                      <a:lnTo>
                        <a:pt x="4254" y="910"/>
                      </a:lnTo>
                      <a:lnTo>
                        <a:pt x="4302" y="791"/>
                      </a:lnTo>
                      <a:lnTo>
                        <a:pt x="4343" y="743"/>
                      </a:lnTo>
                      <a:lnTo>
                        <a:pt x="4390" y="715"/>
                      </a:lnTo>
                      <a:lnTo>
                        <a:pt x="4482" y="708"/>
                      </a:lnTo>
                      <a:lnTo>
                        <a:pt x="4625" y="641"/>
                      </a:lnTo>
                      <a:lnTo>
                        <a:pt x="4713" y="624"/>
                      </a:lnTo>
                      <a:lnTo>
                        <a:pt x="4733" y="641"/>
                      </a:lnTo>
                      <a:lnTo>
                        <a:pt x="4769" y="719"/>
                      </a:lnTo>
                      <a:lnTo>
                        <a:pt x="4809" y="751"/>
                      </a:lnTo>
                      <a:lnTo>
                        <a:pt x="4876" y="776"/>
                      </a:lnTo>
                      <a:lnTo>
                        <a:pt x="4943" y="841"/>
                      </a:lnTo>
                      <a:lnTo>
                        <a:pt x="4970" y="943"/>
                      </a:lnTo>
                      <a:lnTo>
                        <a:pt x="4975" y="1004"/>
                      </a:lnTo>
                      <a:lnTo>
                        <a:pt x="4900" y="1094"/>
                      </a:lnTo>
                      <a:lnTo>
                        <a:pt x="4887" y="1140"/>
                      </a:lnTo>
                      <a:lnTo>
                        <a:pt x="4890" y="1182"/>
                      </a:lnTo>
                      <a:lnTo>
                        <a:pt x="4925" y="1209"/>
                      </a:lnTo>
                      <a:lnTo>
                        <a:pt x="4937" y="1205"/>
                      </a:lnTo>
                      <a:lnTo>
                        <a:pt x="4968" y="1173"/>
                      </a:lnTo>
                      <a:lnTo>
                        <a:pt x="4973" y="1160"/>
                      </a:lnTo>
                      <a:lnTo>
                        <a:pt x="4978" y="1118"/>
                      </a:lnTo>
                      <a:lnTo>
                        <a:pt x="4985" y="1099"/>
                      </a:lnTo>
                      <a:lnTo>
                        <a:pt x="5105" y="1028"/>
                      </a:lnTo>
                      <a:lnTo>
                        <a:pt x="5129" y="1002"/>
                      </a:lnTo>
                      <a:lnTo>
                        <a:pt x="5154" y="888"/>
                      </a:lnTo>
                      <a:lnTo>
                        <a:pt x="5235" y="941"/>
                      </a:lnTo>
                      <a:lnTo>
                        <a:pt x="5279" y="929"/>
                      </a:lnTo>
                      <a:lnTo>
                        <a:pt x="5289" y="910"/>
                      </a:lnTo>
                      <a:lnTo>
                        <a:pt x="5303" y="862"/>
                      </a:lnTo>
                      <a:lnTo>
                        <a:pt x="5305" y="820"/>
                      </a:lnTo>
                      <a:lnTo>
                        <a:pt x="5296" y="805"/>
                      </a:lnTo>
                      <a:close/>
                    </a:path>
                  </a:pathLst>
                </a:custGeom>
                <a:grpFill/>
                <a:ln w="0" cmpd="sng">
                  <a:solidFill>
                    <a:srgbClr val="D7D7D7"/>
                  </a:solidFill>
                  <a:prstDash val="solid"/>
                  <a:round/>
                  <a:headEnd/>
                  <a:tailEnd/>
                </a:ln>
              </p:spPr>
              <p:txBody>
                <a:bodyPr/>
                <a:lstStyle/>
                <a:p>
                  <a:endParaRPr lang="en-US" dirty="0"/>
                </a:p>
              </p:txBody>
            </p:sp>
          </p:grpSp>
          <p:sp>
            <p:nvSpPr>
              <p:cNvPr id="638" name="Freeform 172">
                <a:extLst>
                  <a:ext uri="{FF2B5EF4-FFF2-40B4-BE49-F238E27FC236}">
                    <a16:creationId xmlns:a16="http://schemas.microsoft.com/office/drawing/2014/main" id="{849387F1-0649-4E70-814C-3E9B9402A80A}"/>
                  </a:ext>
                </a:extLst>
              </p:cNvPr>
              <p:cNvSpPr>
                <a:spLocks noChangeAspect="1"/>
              </p:cNvSpPr>
              <p:nvPr/>
            </p:nvSpPr>
            <p:spPr bwMode="gray">
              <a:xfrm>
                <a:off x="6630731" y="2682579"/>
                <a:ext cx="626131" cy="414026"/>
              </a:xfrm>
              <a:custGeom>
                <a:avLst/>
                <a:gdLst/>
                <a:ahLst/>
                <a:cxnLst>
                  <a:cxn ang="0">
                    <a:pos x="551" y="1435"/>
                  </a:cxn>
                  <a:cxn ang="0">
                    <a:pos x="146" y="1410"/>
                  </a:cxn>
                  <a:cxn ang="0">
                    <a:pos x="67" y="1054"/>
                  </a:cxn>
                  <a:cxn ang="0">
                    <a:pos x="316" y="689"/>
                  </a:cxn>
                  <a:cxn ang="0">
                    <a:pos x="312" y="358"/>
                  </a:cxn>
                  <a:cxn ang="0">
                    <a:pos x="450" y="194"/>
                  </a:cxn>
                  <a:cxn ang="0">
                    <a:pos x="818" y="168"/>
                  </a:cxn>
                  <a:cxn ang="0">
                    <a:pos x="1028" y="253"/>
                  </a:cxn>
                  <a:cxn ang="0">
                    <a:pos x="1223" y="288"/>
                  </a:cxn>
                  <a:cxn ang="0">
                    <a:pos x="1436" y="259"/>
                  </a:cxn>
                  <a:cxn ang="0">
                    <a:pos x="1671" y="320"/>
                  </a:cxn>
                  <a:cxn ang="0">
                    <a:pos x="1763" y="196"/>
                  </a:cxn>
                  <a:cxn ang="0">
                    <a:pos x="2003" y="67"/>
                  </a:cxn>
                  <a:cxn ang="0">
                    <a:pos x="2196" y="23"/>
                  </a:cxn>
                  <a:cxn ang="0">
                    <a:pos x="2469" y="95"/>
                  </a:cxn>
                  <a:cxn ang="0">
                    <a:pos x="2486" y="271"/>
                  </a:cxn>
                  <a:cxn ang="0">
                    <a:pos x="2686" y="392"/>
                  </a:cxn>
                  <a:cxn ang="0">
                    <a:pos x="2831" y="620"/>
                  </a:cxn>
                  <a:cxn ang="0">
                    <a:pos x="3138" y="609"/>
                  </a:cxn>
                  <a:cxn ang="0">
                    <a:pos x="3339" y="744"/>
                  </a:cxn>
                  <a:cxn ang="0">
                    <a:pos x="3575" y="837"/>
                  </a:cxn>
                  <a:cxn ang="0">
                    <a:pos x="3679" y="1055"/>
                  </a:cxn>
                  <a:cxn ang="0">
                    <a:pos x="3611" y="1196"/>
                  </a:cxn>
                  <a:cxn ang="0">
                    <a:pos x="3593" y="1453"/>
                  </a:cxn>
                  <a:cxn ang="0">
                    <a:pos x="3313" y="1563"/>
                  </a:cxn>
                  <a:cxn ang="0">
                    <a:pos x="3047" y="1738"/>
                  </a:cxn>
                  <a:cxn ang="0">
                    <a:pos x="2822" y="1812"/>
                  </a:cxn>
                  <a:cxn ang="0">
                    <a:pos x="2706" y="1929"/>
                  </a:cxn>
                  <a:cxn ang="0">
                    <a:pos x="2644" y="2037"/>
                  </a:cxn>
                  <a:cxn ang="0">
                    <a:pos x="2560" y="1994"/>
                  </a:cxn>
                  <a:cxn ang="0">
                    <a:pos x="2482" y="1892"/>
                  </a:cxn>
                  <a:cxn ang="0">
                    <a:pos x="2462" y="1968"/>
                  </a:cxn>
                  <a:cxn ang="0">
                    <a:pos x="2553" y="2012"/>
                  </a:cxn>
                  <a:cxn ang="0">
                    <a:pos x="2638" y="2086"/>
                  </a:cxn>
                  <a:cxn ang="0">
                    <a:pos x="2796" y="2205"/>
                  </a:cxn>
                  <a:cxn ang="0">
                    <a:pos x="2979" y="2183"/>
                  </a:cxn>
                  <a:cxn ang="0">
                    <a:pos x="2693" y="2310"/>
                  </a:cxn>
                  <a:cxn ang="0">
                    <a:pos x="2535" y="2413"/>
                  </a:cxn>
                  <a:cxn ang="0">
                    <a:pos x="2357" y="2383"/>
                  </a:cxn>
                  <a:cxn ang="0">
                    <a:pos x="2262" y="2205"/>
                  </a:cxn>
                  <a:cxn ang="0">
                    <a:pos x="2286" y="2052"/>
                  </a:cxn>
                  <a:cxn ang="0">
                    <a:pos x="2306" y="1955"/>
                  </a:cxn>
                  <a:cxn ang="0">
                    <a:pos x="2075" y="1933"/>
                  </a:cxn>
                  <a:cxn ang="0">
                    <a:pos x="1969" y="1851"/>
                  </a:cxn>
                  <a:cxn ang="0">
                    <a:pos x="2026" y="1759"/>
                  </a:cxn>
                  <a:cxn ang="0">
                    <a:pos x="1833" y="1825"/>
                  </a:cxn>
                  <a:cxn ang="0">
                    <a:pos x="1675" y="1902"/>
                  </a:cxn>
                  <a:cxn ang="0">
                    <a:pos x="1619" y="2044"/>
                  </a:cxn>
                  <a:cxn ang="0">
                    <a:pos x="1557" y="2111"/>
                  </a:cxn>
                  <a:cxn ang="0">
                    <a:pos x="1371" y="2210"/>
                  </a:cxn>
                  <a:cxn ang="0">
                    <a:pos x="1311" y="2089"/>
                  </a:cxn>
                  <a:cxn ang="0">
                    <a:pos x="1427" y="1860"/>
                  </a:cxn>
                  <a:cxn ang="0">
                    <a:pos x="1610" y="1805"/>
                  </a:cxn>
                  <a:cxn ang="0">
                    <a:pos x="1514" y="1579"/>
                  </a:cxn>
                  <a:cxn ang="0">
                    <a:pos x="1443" y="1380"/>
                  </a:cxn>
                  <a:cxn ang="0">
                    <a:pos x="1154" y="1265"/>
                  </a:cxn>
                </a:cxnLst>
                <a:rect l="0" t="0" r="r" b="b"/>
                <a:pathLst>
                  <a:path w="3710" h="2456">
                    <a:moveTo>
                      <a:pt x="927" y="1321"/>
                    </a:moveTo>
                    <a:lnTo>
                      <a:pt x="900" y="1317"/>
                    </a:lnTo>
                    <a:lnTo>
                      <a:pt x="773" y="1394"/>
                    </a:lnTo>
                    <a:lnTo>
                      <a:pt x="708" y="1396"/>
                    </a:lnTo>
                    <a:lnTo>
                      <a:pt x="648" y="1412"/>
                    </a:lnTo>
                    <a:lnTo>
                      <a:pt x="586" y="1455"/>
                    </a:lnTo>
                    <a:lnTo>
                      <a:pt x="551" y="1435"/>
                    </a:lnTo>
                    <a:lnTo>
                      <a:pt x="508" y="1398"/>
                    </a:lnTo>
                    <a:lnTo>
                      <a:pt x="451" y="1400"/>
                    </a:lnTo>
                    <a:lnTo>
                      <a:pt x="395" y="1416"/>
                    </a:lnTo>
                    <a:lnTo>
                      <a:pt x="305" y="1410"/>
                    </a:lnTo>
                    <a:lnTo>
                      <a:pt x="238" y="1398"/>
                    </a:lnTo>
                    <a:lnTo>
                      <a:pt x="174" y="1398"/>
                    </a:lnTo>
                    <a:lnTo>
                      <a:pt x="146" y="1410"/>
                    </a:lnTo>
                    <a:lnTo>
                      <a:pt x="131" y="1369"/>
                    </a:lnTo>
                    <a:lnTo>
                      <a:pt x="99" y="1337"/>
                    </a:lnTo>
                    <a:lnTo>
                      <a:pt x="56" y="1304"/>
                    </a:lnTo>
                    <a:lnTo>
                      <a:pt x="0" y="1274"/>
                    </a:lnTo>
                    <a:lnTo>
                      <a:pt x="23" y="1189"/>
                    </a:lnTo>
                    <a:lnTo>
                      <a:pt x="66" y="1079"/>
                    </a:lnTo>
                    <a:lnTo>
                      <a:pt x="67" y="1054"/>
                    </a:lnTo>
                    <a:lnTo>
                      <a:pt x="86" y="1059"/>
                    </a:lnTo>
                    <a:lnTo>
                      <a:pt x="123" y="1051"/>
                    </a:lnTo>
                    <a:lnTo>
                      <a:pt x="115" y="1004"/>
                    </a:lnTo>
                    <a:lnTo>
                      <a:pt x="122" y="951"/>
                    </a:lnTo>
                    <a:lnTo>
                      <a:pt x="188" y="809"/>
                    </a:lnTo>
                    <a:lnTo>
                      <a:pt x="245" y="736"/>
                    </a:lnTo>
                    <a:lnTo>
                      <a:pt x="316" y="689"/>
                    </a:lnTo>
                    <a:lnTo>
                      <a:pt x="384" y="633"/>
                    </a:lnTo>
                    <a:lnTo>
                      <a:pt x="402" y="580"/>
                    </a:lnTo>
                    <a:lnTo>
                      <a:pt x="379" y="524"/>
                    </a:lnTo>
                    <a:lnTo>
                      <a:pt x="384" y="483"/>
                    </a:lnTo>
                    <a:lnTo>
                      <a:pt x="345" y="439"/>
                    </a:lnTo>
                    <a:lnTo>
                      <a:pt x="338" y="425"/>
                    </a:lnTo>
                    <a:lnTo>
                      <a:pt x="312" y="358"/>
                    </a:lnTo>
                    <a:lnTo>
                      <a:pt x="305" y="310"/>
                    </a:lnTo>
                    <a:lnTo>
                      <a:pt x="285" y="264"/>
                    </a:lnTo>
                    <a:lnTo>
                      <a:pt x="308" y="242"/>
                    </a:lnTo>
                    <a:lnTo>
                      <a:pt x="338" y="237"/>
                    </a:lnTo>
                    <a:lnTo>
                      <a:pt x="368" y="242"/>
                    </a:lnTo>
                    <a:lnTo>
                      <a:pt x="427" y="215"/>
                    </a:lnTo>
                    <a:lnTo>
                      <a:pt x="450" y="194"/>
                    </a:lnTo>
                    <a:lnTo>
                      <a:pt x="458" y="165"/>
                    </a:lnTo>
                    <a:lnTo>
                      <a:pt x="488" y="152"/>
                    </a:lnTo>
                    <a:lnTo>
                      <a:pt x="640" y="128"/>
                    </a:lnTo>
                    <a:lnTo>
                      <a:pt x="669" y="140"/>
                    </a:lnTo>
                    <a:lnTo>
                      <a:pt x="732" y="142"/>
                    </a:lnTo>
                    <a:lnTo>
                      <a:pt x="764" y="135"/>
                    </a:lnTo>
                    <a:lnTo>
                      <a:pt x="818" y="168"/>
                    </a:lnTo>
                    <a:lnTo>
                      <a:pt x="876" y="185"/>
                    </a:lnTo>
                    <a:lnTo>
                      <a:pt x="907" y="189"/>
                    </a:lnTo>
                    <a:lnTo>
                      <a:pt x="937" y="184"/>
                    </a:lnTo>
                    <a:lnTo>
                      <a:pt x="963" y="199"/>
                    </a:lnTo>
                    <a:lnTo>
                      <a:pt x="993" y="206"/>
                    </a:lnTo>
                    <a:lnTo>
                      <a:pt x="1021" y="221"/>
                    </a:lnTo>
                    <a:lnTo>
                      <a:pt x="1028" y="253"/>
                    </a:lnTo>
                    <a:lnTo>
                      <a:pt x="1051" y="272"/>
                    </a:lnTo>
                    <a:lnTo>
                      <a:pt x="1111" y="268"/>
                    </a:lnTo>
                    <a:lnTo>
                      <a:pt x="1115" y="299"/>
                    </a:lnTo>
                    <a:lnTo>
                      <a:pt x="1139" y="318"/>
                    </a:lnTo>
                    <a:lnTo>
                      <a:pt x="1163" y="299"/>
                    </a:lnTo>
                    <a:lnTo>
                      <a:pt x="1192" y="288"/>
                    </a:lnTo>
                    <a:lnTo>
                      <a:pt x="1223" y="288"/>
                    </a:lnTo>
                    <a:lnTo>
                      <a:pt x="1247" y="264"/>
                    </a:lnTo>
                    <a:lnTo>
                      <a:pt x="1271" y="283"/>
                    </a:lnTo>
                    <a:lnTo>
                      <a:pt x="1300" y="293"/>
                    </a:lnTo>
                    <a:lnTo>
                      <a:pt x="1331" y="286"/>
                    </a:lnTo>
                    <a:lnTo>
                      <a:pt x="1347" y="310"/>
                    </a:lnTo>
                    <a:lnTo>
                      <a:pt x="1375" y="328"/>
                    </a:lnTo>
                    <a:lnTo>
                      <a:pt x="1436" y="259"/>
                    </a:lnTo>
                    <a:lnTo>
                      <a:pt x="1486" y="296"/>
                    </a:lnTo>
                    <a:lnTo>
                      <a:pt x="1497" y="328"/>
                    </a:lnTo>
                    <a:lnTo>
                      <a:pt x="1521" y="347"/>
                    </a:lnTo>
                    <a:lnTo>
                      <a:pt x="1547" y="328"/>
                    </a:lnTo>
                    <a:lnTo>
                      <a:pt x="1580" y="331"/>
                    </a:lnTo>
                    <a:lnTo>
                      <a:pt x="1640" y="318"/>
                    </a:lnTo>
                    <a:lnTo>
                      <a:pt x="1671" y="320"/>
                    </a:lnTo>
                    <a:lnTo>
                      <a:pt x="1700" y="333"/>
                    </a:lnTo>
                    <a:lnTo>
                      <a:pt x="1718" y="358"/>
                    </a:lnTo>
                    <a:lnTo>
                      <a:pt x="1748" y="351"/>
                    </a:lnTo>
                    <a:lnTo>
                      <a:pt x="1763" y="323"/>
                    </a:lnTo>
                    <a:lnTo>
                      <a:pt x="1755" y="259"/>
                    </a:lnTo>
                    <a:lnTo>
                      <a:pt x="1763" y="229"/>
                    </a:lnTo>
                    <a:lnTo>
                      <a:pt x="1763" y="196"/>
                    </a:lnTo>
                    <a:lnTo>
                      <a:pt x="1776" y="168"/>
                    </a:lnTo>
                    <a:lnTo>
                      <a:pt x="1840" y="100"/>
                    </a:lnTo>
                    <a:lnTo>
                      <a:pt x="1869" y="86"/>
                    </a:lnTo>
                    <a:lnTo>
                      <a:pt x="1901" y="86"/>
                    </a:lnTo>
                    <a:lnTo>
                      <a:pt x="1928" y="68"/>
                    </a:lnTo>
                    <a:lnTo>
                      <a:pt x="2005" y="67"/>
                    </a:lnTo>
                    <a:lnTo>
                      <a:pt x="2003" y="67"/>
                    </a:lnTo>
                    <a:lnTo>
                      <a:pt x="2026" y="87"/>
                    </a:lnTo>
                    <a:lnTo>
                      <a:pt x="2054" y="95"/>
                    </a:lnTo>
                    <a:lnTo>
                      <a:pt x="2081" y="82"/>
                    </a:lnTo>
                    <a:lnTo>
                      <a:pt x="2101" y="59"/>
                    </a:lnTo>
                    <a:lnTo>
                      <a:pt x="2108" y="28"/>
                    </a:lnTo>
                    <a:lnTo>
                      <a:pt x="2135" y="11"/>
                    </a:lnTo>
                    <a:lnTo>
                      <a:pt x="2196" y="23"/>
                    </a:lnTo>
                    <a:lnTo>
                      <a:pt x="2228" y="23"/>
                    </a:lnTo>
                    <a:lnTo>
                      <a:pt x="2288" y="5"/>
                    </a:lnTo>
                    <a:lnTo>
                      <a:pt x="2347" y="14"/>
                    </a:lnTo>
                    <a:lnTo>
                      <a:pt x="2406" y="0"/>
                    </a:lnTo>
                    <a:lnTo>
                      <a:pt x="2453" y="38"/>
                    </a:lnTo>
                    <a:lnTo>
                      <a:pt x="2468" y="64"/>
                    </a:lnTo>
                    <a:lnTo>
                      <a:pt x="2469" y="95"/>
                    </a:lnTo>
                    <a:lnTo>
                      <a:pt x="2515" y="136"/>
                    </a:lnTo>
                    <a:lnTo>
                      <a:pt x="2534" y="162"/>
                    </a:lnTo>
                    <a:lnTo>
                      <a:pt x="2534" y="196"/>
                    </a:lnTo>
                    <a:lnTo>
                      <a:pt x="2503" y="213"/>
                    </a:lnTo>
                    <a:lnTo>
                      <a:pt x="2474" y="215"/>
                    </a:lnTo>
                    <a:lnTo>
                      <a:pt x="2486" y="242"/>
                    </a:lnTo>
                    <a:lnTo>
                      <a:pt x="2486" y="271"/>
                    </a:lnTo>
                    <a:lnTo>
                      <a:pt x="2503" y="329"/>
                    </a:lnTo>
                    <a:lnTo>
                      <a:pt x="2528" y="348"/>
                    </a:lnTo>
                    <a:lnTo>
                      <a:pt x="2557" y="360"/>
                    </a:lnTo>
                    <a:lnTo>
                      <a:pt x="2617" y="376"/>
                    </a:lnTo>
                    <a:lnTo>
                      <a:pt x="2645" y="364"/>
                    </a:lnTo>
                    <a:lnTo>
                      <a:pt x="2674" y="365"/>
                    </a:lnTo>
                    <a:lnTo>
                      <a:pt x="2686" y="392"/>
                    </a:lnTo>
                    <a:lnTo>
                      <a:pt x="2725" y="438"/>
                    </a:lnTo>
                    <a:lnTo>
                      <a:pt x="2752" y="539"/>
                    </a:lnTo>
                    <a:lnTo>
                      <a:pt x="2743" y="569"/>
                    </a:lnTo>
                    <a:lnTo>
                      <a:pt x="2752" y="598"/>
                    </a:lnTo>
                    <a:lnTo>
                      <a:pt x="2778" y="617"/>
                    </a:lnTo>
                    <a:lnTo>
                      <a:pt x="2804" y="634"/>
                    </a:lnTo>
                    <a:lnTo>
                      <a:pt x="2831" y="620"/>
                    </a:lnTo>
                    <a:lnTo>
                      <a:pt x="2860" y="614"/>
                    </a:lnTo>
                    <a:lnTo>
                      <a:pt x="2891" y="620"/>
                    </a:lnTo>
                    <a:lnTo>
                      <a:pt x="2932" y="661"/>
                    </a:lnTo>
                    <a:lnTo>
                      <a:pt x="2963" y="651"/>
                    </a:lnTo>
                    <a:lnTo>
                      <a:pt x="2990" y="665"/>
                    </a:lnTo>
                    <a:lnTo>
                      <a:pt x="3082" y="637"/>
                    </a:lnTo>
                    <a:lnTo>
                      <a:pt x="3138" y="609"/>
                    </a:lnTo>
                    <a:lnTo>
                      <a:pt x="3166" y="618"/>
                    </a:lnTo>
                    <a:lnTo>
                      <a:pt x="3185" y="644"/>
                    </a:lnTo>
                    <a:lnTo>
                      <a:pt x="3226" y="727"/>
                    </a:lnTo>
                    <a:lnTo>
                      <a:pt x="3265" y="772"/>
                    </a:lnTo>
                    <a:lnTo>
                      <a:pt x="3297" y="771"/>
                    </a:lnTo>
                    <a:lnTo>
                      <a:pt x="3307" y="740"/>
                    </a:lnTo>
                    <a:lnTo>
                      <a:pt x="3339" y="744"/>
                    </a:lnTo>
                    <a:lnTo>
                      <a:pt x="3357" y="768"/>
                    </a:lnTo>
                    <a:lnTo>
                      <a:pt x="3387" y="772"/>
                    </a:lnTo>
                    <a:lnTo>
                      <a:pt x="3415" y="785"/>
                    </a:lnTo>
                    <a:lnTo>
                      <a:pt x="3436" y="806"/>
                    </a:lnTo>
                    <a:lnTo>
                      <a:pt x="3497" y="803"/>
                    </a:lnTo>
                    <a:lnTo>
                      <a:pt x="3546" y="837"/>
                    </a:lnTo>
                    <a:lnTo>
                      <a:pt x="3575" y="837"/>
                    </a:lnTo>
                    <a:lnTo>
                      <a:pt x="3620" y="877"/>
                    </a:lnTo>
                    <a:lnTo>
                      <a:pt x="3653" y="883"/>
                    </a:lnTo>
                    <a:lnTo>
                      <a:pt x="3683" y="881"/>
                    </a:lnTo>
                    <a:lnTo>
                      <a:pt x="3708" y="898"/>
                    </a:lnTo>
                    <a:lnTo>
                      <a:pt x="3680" y="912"/>
                    </a:lnTo>
                    <a:lnTo>
                      <a:pt x="3710" y="1000"/>
                    </a:lnTo>
                    <a:lnTo>
                      <a:pt x="3679" y="1055"/>
                    </a:lnTo>
                    <a:lnTo>
                      <a:pt x="3620" y="1068"/>
                    </a:lnTo>
                    <a:lnTo>
                      <a:pt x="3638" y="1093"/>
                    </a:lnTo>
                    <a:lnTo>
                      <a:pt x="3669" y="1099"/>
                    </a:lnTo>
                    <a:lnTo>
                      <a:pt x="3686" y="1124"/>
                    </a:lnTo>
                    <a:lnTo>
                      <a:pt x="3627" y="1140"/>
                    </a:lnTo>
                    <a:lnTo>
                      <a:pt x="3614" y="1167"/>
                    </a:lnTo>
                    <a:lnTo>
                      <a:pt x="3611" y="1196"/>
                    </a:lnTo>
                    <a:lnTo>
                      <a:pt x="3629" y="1220"/>
                    </a:lnTo>
                    <a:lnTo>
                      <a:pt x="3640" y="1249"/>
                    </a:lnTo>
                    <a:lnTo>
                      <a:pt x="3633" y="1279"/>
                    </a:lnTo>
                    <a:lnTo>
                      <a:pt x="3659" y="1293"/>
                    </a:lnTo>
                    <a:lnTo>
                      <a:pt x="3647" y="1354"/>
                    </a:lnTo>
                    <a:lnTo>
                      <a:pt x="3621" y="1441"/>
                    </a:lnTo>
                    <a:lnTo>
                      <a:pt x="3593" y="1453"/>
                    </a:lnTo>
                    <a:lnTo>
                      <a:pt x="3536" y="1439"/>
                    </a:lnTo>
                    <a:lnTo>
                      <a:pt x="3505" y="1445"/>
                    </a:lnTo>
                    <a:lnTo>
                      <a:pt x="3452" y="1416"/>
                    </a:lnTo>
                    <a:lnTo>
                      <a:pt x="3430" y="1436"/>
                    </a:lnTo>
                    <a:lnTo>
                      <a:pt x="3396" y="1487"/>
                    </a:lnTo>
                    <a:lnTo>
                      <a:pt x="3339" y="1509"/>
                    </a:lnTo>
                    <a:lnTo>
                      <a:pt x="3313" y="1563"/>
                    </a:lnTo>
                    <a:lnTo>
                      <a:pt x="3316" y="1595"/>
                    </a:lnTo>
                    <a:lnTo>
                      <a:pt x="3318" y="1650"/>
                    </a:lnTo>
                    <a:lnTo>
                      <a:pt x="3230" y="1662"/>
                    </a:lnTo>
                    <a:lnTo>
                      <a:pt x="3180" y="1674"/>
                    </a:lnTo>
                    <a:lnTo>
                      <a:pt x="3144" y="1712"/>
                    </a:lnTo>
                    <a:lnTo>
                      <a:pt x="3117" y="1710"/>
                    </a:lnTo>
                    <a:lnTo>
                      <a:pt x="3047" y="1738"/>
                    </a:lnTo>
                    <a:lnTo>
                      <a:pt x="3035" y="1782"/>
                    </a:lnTo>
                    <a:lnTo>
                      <a:pt x="2990" y="1756"/>
                    </a:lnTo>
                    <a:lnTo>
                      <a:pt x="2907" y="1797"/>
                    </a:lnTo>
                    <a:lnTo>
                      <a:pt x="2896" y="1814"/>
                    </a:lnTo>
                    <a:lnTo>
                      <a:pt x="2891" y="1795"/>
                    </a:lnTo>
                    <a:lnTo>
                      <a:pt x="2851" y="1810"/>
                    </a:lnTo>
                    <a:lnTo>
                      <a:pt x="2822" y="1812"/>
                    </a:lnTo>
                    <a:lnTo>
                      <a:pt x="2763" y="1866"/>
                    </a:lnTo>
                    <a:lnTo>
                      <a:pt x="2749" y="1868"/>
                    </a:lnTo>
                    <a:lnTo>
                      <a:pt x="2728" y="1908"/>
                    </a:lnTo>
                    <a:lnTo>
                      <a:pt x="2700" y="1949"/>
                    </a:lnTo>
                    <a:lnTo>
                      <a:pt x="2673" y="1962"/>
                    </a:lnTo>
                    <a:lnTo>
                      <a:pt x="2681" y="1942"/>
                    </a:lnTo>
                    <a:lnTo>
                      <a:pt x="2706" y="1929"/>
                    </a:lnTo>
                    <a:lnTo>
                      <a:pt x="2722" y="1911"/>
                    </a:lnTo>
                    <a:lnTo>
                      <a:pt x="2706" y="1856"/>
                    </a:lnTo>
                    <a:lnTo>
                      <a:pt x="2689" y="1856"/>
                    </a:lnTo>
                    <a:lnTo>
                      <a:pt x="2671" y="1911"/>
                    </a:lnTo>
                    <a:lnTo>
                      <a:pt x="2634" y="1949"/>
                    </a:lnTo>
                    <a:lnTo>
                      <a:pt x="2644" y="2003"/>
                    </a:lnTo>
                    <a:lnTo>
                      <a:pt x="2644" y="2037"/>
                    </a:lnTo>
                    <a:lnTo>
                      <a:pt x="2625" y="2037"/>
                    </a:lnTo>
                    <a:lnTo>
                      <a:pt x="2625" y="2023"/>
                    </a:lnTo>
                    <a:lnTo>
                      <a:pt x="2605" y="1980"/>
                    </a:lnTo>
                    <a:lnTo>
                      <a:pt x="2609" y="1968"/>
                    </a:lnTo>
                    <a:lnTo>
                      <a:pt x="2601" y="1951"/>
                    </a:lnTo>
                    <a:lnTo>
                      <a:pt x="2575" y="1969"/>
                    </a:lnTo>
                    <a:lnTo>
                      <a:pt x="2560" y="1994"/>
                    </a:lnTo>
                    <a:lnTo>
                      <a:pt x="2553" y="1988"/>
                    </a:lnTo>
                    <a:lnTo>
                      <a:pt x="2562" y="1963"/>
                    </a:lnTo>
                    <a:lnTo>
                      <a:pt x="2553" y="1951"/>
                    </a:lnTo>
                    <a:lnTo>
                      <a:pt x="2503" y="1951"/>
                    </a:lnTo>
                    <a:lnTo>
                      <a:pt x="2499" y="1942"/>
                    </a:lnTo>
                    <a:lnTo>
                      <a:pt x="2496" y="1911"/>
                    </a:lnTo>
                    <a:lnTo>
                      <a:pt x="2482" y="1892"/>
                    </a:lnTo>
                    <a:lnTo>
                      <a:pt x="2476" y="1945"/>
                    </a:lnTo>
                    <a:lnTo>
                      <a:pt x="2467" y="1949"/>
                    </a:lnTo>
                    <a:lnTo>
                      <a:pt x="2400" y="1929"/>
                    </a:lnTo>
                    <a:lnTo>
                      <a:pt x="2417" y="1942"/>
                    </a:lnTo>
                    <a:lnTo>
                      <a:pt x="2435" y="1963"/>
                    </a:lnTo>
                    <a:lnTo>
                      <a:pt x="2451" y="1960"/>
                    </a:lnTo>
                    <a:lnTo>
                      <a:pt x="2462" y="1968"/>
                    </a:lnTo>
                    <a:lnTo>
                      <a:pt x="2472" y="1988"/>
                    </a:lnTo>
                    <a:lnTo>
                      <a:pt x="2474" y="2010"/>
                    </a:lnTo>
                    <a:lnTo>
                      <a:pt x="2486" y="2025"/>
                    </a:lnTo>
                    <a:lnTo>
                      <a:pt x="2496" y="2017"/>
                    </a:lnTo>
                    <a:lnTo>
                      <a:pt x="2499" y="1991"/>
                    </a:lnTo>
                    <a:lnTo>
                      <a:pt x="2535" y="1999"/>
                    </a:lnTo>
                    <a:lnTo>
                      <a:pt x="2553" y="2012"/>
                    </a:lnTo>
                    <a:lnTo>
                      <a:pt x="2573" y="2012"/>
                    </a:lnTo>
                    <a:lnTo>
                      <a:pt x="2556" y="2058"/>
                    </a:lnTo>
                    <a:lnTo>
                      <a:pt x="2565" y="2064"/>
                    </a:lnTo>
                    <a:lnTo>
                      <a:pt x="2589" y="2052"/>
                    </a:lnTo>
                    <a:lnTo>
                      <a:pt x="2598" y="2059"/>
                    </a:lnTo>
                    <a:lnTo>
                      <a:pt x="2591" y="2090"/>
                    </a:lnTo>
                    <a:lnTo>
                      <a:pt x="2638" y="2086"/>
                    </a:lnTo>
                    <a:lnTo>
                      <a:pt x="2661" y="2115"/>
                    </a:lnTo>
                    <a:lnTo>
                      <a:pt x="2663" y="2161"/>
                    </a:lnTo>
                    <a:lnTo>
                      <a:pt x="2673" y="2194"/>
                    </a:lnTo>
                    <a:lnTo>
                      <a:pt x="2684" y="2178"/>
                    </a:lnTo>
                    <a:lnTo>
                      <a:pt x="2751" y="2197"/>
                    </a:lnTo>
                    <a:lnTo>
                      <a:pt x="2756" y="2174"/>
                    </a:lnTo>
                    <a:lnTo>
                      <a:pt x="2796" y="2205"/>
                    </a:lnTo>
                    <a:lnTo>
                      <a:pt x="2839" y="2156"/>
                    </a:lnTo>
                    <a:lnTo>
                      <a:pt x="2855" y="2153"/>
                    </a:lnTo>
                    <a:lnTo>
                      <a:pt x="2864" y="2174"/>
                    </a:lnTo>
                    <a:lnTo>
                      <a:pt x="2894" y="2158"/>
                    </a:lnTo>
                    <a:lnTo>
                      <a:pt x="2943" y="2147"/>
                    </a:lnTo>
                    <a:lnTo>
                      <a:pt x="2986" y="2152"/>
                    </a:lnTo>
                    <a:lnTo>
                      <a:pt x="2979" y="2183"/>
                    </a:lnTo>
                    <a:lnTo>
                      <a:pt x="2964" y="2197"/>
                    </a:lnTo>
                    <a:lnTo>
                      <a:pt x="2959" y="2226"/>
                    </a:lnTo>
                    <a:lnTo>
                      <a:pt x="2959" y="2267"/>
                    </a:lnTo>
                    <a:lnTo>
                      <a:pt x="2891" y="2268"/>
                    </a:lnTo>
                    <a:lnTo>
                      <a:pt x="2878" y="2282"/>
                    </a:lnTo>
                    <a:lnTo>
                      <a:pt x="2761" y="2246"/>
                    </a:lnTo>
                    <a:lnTo>
                      <a:pt x="2693" y="2310"/>
                    </a:lnTo>
                    <a:lnTo>
                      <a:pt x="2661" y="2346"/>
                    </a:lnTo>
                    <a:lnTo>
                      <a:pt x="2616" y="2336"/>
                    </a:lnTo>
                    <a:lnTo>
                      <a:pt x="2562" y="2352"/>
                    </a:lnTo>
                    <a:lnTo>
                      <a:pt x="2582" y="2363"/>
                    </a:lnTo>
                    <a:lnTo>
                      <a:pt x="2558" y="2368"/>
                    </a:lnTo>
                    <a:lnTo>
                      <a:pt x="2540" y="2395"/>
                    </a:lnTo>
                    <a:lnTo>
                      <a:pt x="2535" y="2413"/>
                    </a:lnTo>
                    <a:lnTo>
                      <a:pt x="2523" y="2424"/>
                    </a:lnTo>
                    <a:lnTo>
                      <a:pt x="2499" y="2428"/>
                    </a:lnTo>
                    <a:lnTo>
                      <a:pt x="2456" y="2456"/>
                    </a:lnTo>
                    <a:lnTo>
                      <a:pt x="2394" y="2450"/>
                    </a:lnTo>
                    <a:lnTo>
                      <a:pt x="2384" y="2447"/>
                    </a:lnTo>
                    <a:lnTo>
                      <a:pt x="2340" y="2411"/>
                    </a:lnTo>
                    <a:lnTo>
                      <a:pt x="2357" y="2383"/>
                    </a:lnTo>
                    <a:lnTo>
                      <a:pt x="2357" y="2346"/>
                    </a:lnTo>
                    <a:lnTo>
                      <a:pt x="2363" y="2316"/>
                    </a:lnTo>
                    <a:lnTo>
                      <a:pt x="2359" y="2281"/>
                    </a:lnTo>
                    <a:lnTo>
                      <a:pt x="2340" y="2239"/>
                    </a:lnTo>
                    <a:lnTo>
                      <a:pt x="2316" y="2232"/>
                    </a:lnTo>
                    <a:lnTo>
                      <a:pt x="2290" y="2235"/>
                    </a:lnTo>
                    <a:lnTo>
                      <a:pt x="2262" y="2205"/>
                    </a:lnTo>
                    <a:lnTo>
                      <a:pt x="2219" y="2178"/>
                    </a:lnTo>
                    <a:lnTo>
                      <a:pt x="2158" y="2178"/>
                    </a:lnTo>
                    <a:lnTo>
                      <a:pt x="2157" y="2170"/>
                    </a:lnTo>
                    <a:lnTo>
                      <a:pt x="2169" y="2146"/>
                    </a:lnTo>
                    <a:lnTo>
                      <a:pt x="2206" y="2127"/>
                    </a:lnTo>
                    <a:lnTo>
                      <a:pt x="2253" y="2078"/>
                    </a:lnTo>
                    <a:lnTo>
                      <a:pt x="2286" y="2052"/>
                    </a:lnTo>
                    <a:lnTo>
                      <a:pt x="2390" y="2023"/>
                    </a:lnTo>
                    <a:lnTo>
                      <a:pt x="2406" y="2012"/>
                    </a:lnTo>
                    <a:lnTo>
                      <a:pt x="2390" y="2003"/>
                    </a:lnTo>
                    <a:lnTo>
                      <a:pt x="2388" y="1974"/>
                    </a:lnTo>
                    <a:lnTo>
                      <a:pt x="2363" y="1951"/>
                    </a:lnTo>
                    <a:lnTo>
                      <a:pt x="2343" y="1976"/>
                    </a:lnTo>
                    <a:lnTo>
                      <a:pt x="2306" y="1955"/>
                    </a:lnTo>
                    <a:lnTo>
                      <a:pt x="2304" y="1940"/>
                    </a:lnTo>
                    <a:lnTo>
                      <a:pt x="2271" y="1949"/>
                    </a:lnTo>
                    <a:lnTo>
                      <a:pt x="2267" y="1960"/>
                    </a:lnTo>
                    <a:lnTo>
                      <a:pt x="2241" y="1960"/>
                    </a:lnTo>
                    <a:lnTo>
                      <a:pt x="2158" y="1980"/>
                    </a:lnTo>
                    <a:lnTo>
                      <a:pt x="2097" y="1957"/>
                    </a:lnTo>
                    <a:lnTo>
                      <a:pt x="2075" y="1933"/>
                    </a:lnTo>
                    <a:lnTo>
                      <a:pt x="2053" y="1927"/>
                    </a:lnTo>
                    <a:lnTo>
                      <a:pt x="2010" y="1931"/>
                    </a:lnTo>
                    <a:lnTo>
                      <a:pt x="2005" y="1915"/>
                    </a:lnTo>
                    <a:lnTo>
                      <a:pt x="2054" y="1879"/>
                    </a:lnTo>
                    <a:lnTo>
                      <a:pt x="2048" y="1868"/>
                    </a:lnTo>
                    <a:lnTo>
                      <a:pt x="1989" y="1862"/>
                    </a:lnTo>
                    <a:lnTo>
                      <a:pt x="1969" y="1851"/>
                    </a:lnTo>
                    <a:lnTo>
                      <a:pt x="1999" y="1839"/>
                    </a:lnTo>
                    <a:lnTo>
                      <a:pt x="2091" y="1851"/>
                    </a:lnTo>
                    <a:lnTo>
                      <a:pt x="2099" y="1845"/>
                    </a:lnTo>
                    <a:lnTo>
                      <a:pt x="2091" y="1834"/>
                    </a:lnTo>
                    <a:lnTo>
                      <a:pt x="2068" y="1828"/>
                    </a:lnTo>
                    <a:lnTo>
                      <a:pt x="2044" y="1795"/>
                    </a:lnTo>
                    <a:lnTo>
                      <a:pt x="2026" y="1759"/>
                    </a:lnTo>
                    <a:lnTo>
                      <a:pt x="2016" y="1787"/>
                    </a:lnTo>
                    <a:lnTo>
                      <a:pt x="1987" y="1800"/>
                    </a:lnTo>
                    <a:lnTo>
                      <a:pt x="1954" y="1812"/>
                    </a:lnTo>
                    <a:lnTo>
                      <a:pt x="1960" y="1773"/>
                    </a:lnTo>
                    <a:lnTo>
                      <a:pt x="1937" y="1791"/>
                    </a:lnTo>
                    <a:lnTo>
                      <a:pt x="1894" y="1814"/>
                    </a:lnTo>
                    <a:lnTo>
                      <a:pt x="1833" y="1825"/>
                    </a:lnTo>
                    <a:lnTo>
                      <a:pt x="1808" y="1839"/>
                    </a:lnTo>
                    <a:lnTo>
                      <a:pt x="1782" y="1845"/>
                    </a:lnTo>
                    <a:lnTo>
                      <a:pt x="1777" y="1877"/>
                    </a:lnTo>
                    <a:lnTo>
                      <a:pt x="1735" y="1942"/>
                    </a:lnTo>
                    <a:lnTo>
                      <a:pt x="1720" y="1938"/>
                    </a:lnTo>
                    <a:lnTo>
                      <a:pt x="1706" y="1908"/>
                    </a:lnTo>
                    <a:lnTo>
                      <a:pt x="1675" y="1902"/>
                    </a:lnTo>
                    <a:lnTo>
                      <a:pt x="1661" y="1886"/>
                    </a:lnTo>
                    <a:lnTo>
                      <a:pt x="1671" y="1911"/>
                    </a:lnTo>
                    <a:lnTo>
                      <a:pt x="1704" y="1940"/>
                    </a:lnTo>
                    <a:lnTo>
                      <a:pt x="1712" y="1980"/>
                    </a:lnTo>
                    <a:lnTo>
                      <a:pt x="1690" y="2021"/>
                    </a:lnTo>
                    <a:lnTo>
                      <a:pt x="1671" y="2042"/>
                    </a:lnTo>
                    <a:lnTo>
                      <a:pt x="1619" y="2044"/>
                    </a:lnTo>
                    <a:lnTo>
                      <a:pt x="1610" y="2062"/>
                    </a:lnTo>
                    <a:lnTo>
                      <a:pt x="1588" y="2072"/>
                    </a:lnTo>
                    <a:lnTo>
                      <a:pt x="1586" y="2100"/>
                    </a:lnTo>
                    <a:lnTo>
                      <a:pt x="1567" y="2090"/>
                    </a:lnTo>
                    <a:lnTo>
                      <a:pt x="1564" y="2055"/>
                    </a:lnTo>
                    <a:lnTo>
                      <a:pt x="1557" y="2039"/>
                    </a:lnTo>
                    <a:lnTo>
                      <a:pt x="1557" y="2111"/>
                    </a:lnTo>
                    <a:lnTo>
                      <a:pt x="1564" y="2168"/>
                    </a:lnTo>
                    <a:lnTo>
                      <a:pt x="1553" y="2172"/>
                    </a:lnTo>
                    <a:lnTo>
                      <a:pt x="1532" y="2161"/>
                    </a:lnTo>
                    <a:lnTo>
                      <a:pt x="1500" y="2158"/>
                    </a:lnTo>
                    <a:lnTo>
                      <a:pt x="1467" y="2172"/>
                    </a:lnTo>
                    <a:lnTo>
                      <a:pt x="1410" y="2181"/>
                    </a:lnTo>
                    <a:lnTo>
                      <a:pt x="1371" y="2210"/>
                    </a:lnTo>
                    <a:lnTo>
                      <a:pt x="1331" y="2213"/>
                    </a:lnTo>
                    <a:lnTo>
                      <a:pt x="1283" y="2149"/>
                    </a:lnTo>
                    <a:lnTo>
                      <a:pt x="1252" y="2153"/>
                    </a:lnTo>
                    <a:lnTo>
                      <a:pt x="1252" y="2142"/>
                    </a:lnTo>
                    <a:lnTo>
                      <a:pt x="1288" y="2142"/>
                    </a:lnTo>
                    <a:lnTo>
                      <a:pt x="1309" y="2120"/>
                    </a:lnTo>
                    <a:lnTo>
                      <a:pt x="1311" y="2089"/>
                    </a:lnTo>
                    <a:lnTo>
                      <a:pt x="1322" y="2061"/>
                    </a:lnTo>
                    <a:lnTo>
                      <a:pt x="1350" y="2044"/>
                    </a:lnTo>
                    <a:lnTo>
                      <a:pt x="1355" y="2015"/>
                    </a:lnTo>
                    <a:lnTo>
                      <a:pt x="1375" y="1993"/>
                    </a:lnTo>
                    <a:lnTo>
                      <a:pt x="1403" y="1979"/>
                    </a:lnTo>
                    <a:lnTo>
                      <a:pt x="1413" y="1889"/>
                    </a:lnTo>
                    <a:lnTo>
                      <a:pt x="1427" y="1860"/>
                    </a:lnTo>
                    <a:lnTo>
                      <a:pt x="1455" y="1846"/>
                    </a:lnTo>
                    <a:lnTo>
                      <a:pt x="1471" y="1872"/>
                    </a:lnTo>
                    <a:lnTo>
                      <a:pt x="1497" y="1858"/>
                    </a:lnTo>
                    <a:lnTo>
                      <a:pt x="1584" y="1879"/>
                    </a:lnTo>
                    <a:lnTo>
                      <a:pt x="1610" y="1863"/>
                    </a:lnTo>
                    <a:lnTo>
                      <a:pt x="1622" y="1835"/>
                    </a:lnTo>
                    <a:lnTo>
                      <a:pt x="1610" y="1805"/>
                    </a:lnTo>
                    <a:lnTo>
                      <a:pt x="1615" y="1776"/>
                    </a:lnTo>
                    <a:lnTo>
                      <a:pt x="1611" y="1748"/>
                    </a:lnTo>
                    <a:lnTo>
                      <a:pt x="1597" y="1721"/>
                    </a:lnTo>
                    <a:lnTo>
                      <a:pt x="1542" y="1693"/>
                    </a:lnTo>
                    <a:lnTo>
                      <a:pt x="1516" y="1639"/>
                    </a:lnTo>
                    <a:lnTo>
                      <a:pt x="1523" y="1609"/>
                    </a:lnTo>
                    <a:lnTo>
                      <a:pt x="1514" y="1579"/>
                    </a:lnTo>
                    <a:lnTo>
                      <a:pt x="1483" y="1575"/>
                    </a:lnTo>
                    <a:lnTo>
                      <a:pt x="1469" y="1549"/>
                    </a:lnTo>
                    <a:lnTo>
                      <a:pt x="1446" y="1528"/>
                    </a:lnTo>
                    <a:lnTo>
                      <a:pt x="1457" y="1467"/>
                    </a:lnTo>
                    <a:lnTo>
                      <a:pt x="1458" y="1438"/>
                    </a:lnTo>
                    <a:lnTo>
                      <a:pt x="1457" y="1407"/>
                    </a:lnTo>
                    <a:lnTo>
                      <a:pt x="1443" y="1380"/>
                    </a:lnTo>
                    <a:lnTo>
                      <a:pt x="1412" y="1388"/>
                    </a:lnTo>
                    <a:lnTo>
                      <a:pt x="1370" y="1345"/>
                    </a:lnTo>
                    <a:lnTo>
                      <a:pt x="1339" y="1337"/>
                    </a:lnTo>
                    <a:lnTo>
                      <a:pt x="1279" y="1348"/>
                    </a:lnTo>
                    <a:lnTo>
                      <a:pt x="1252" y="1339"/>
                    </a:lnTo>
                    <a:lnTo>
                      <a:pt x="1181" y="1280"/>
                    </a:lnTo>
                    <a:lnTo>
                      <a:pt x="1154" y="1265"/>
                    </a:lnTo>
                    <a:lnTo>
                      <a:pt x="1094" y="1245"/>
                    </a:lnTo>
                    <a:lnTo>
                      <a:pt x="1034" y="1266"/>
                    </a:lnTo>
                    <a:lnTo>
                      <a:pt x="1004" y="1269"/>
                    </a:lnTo>
                    <a:lnTo>
                      <a:pt x="974" y="1263"/>
                    </a:lnTo>
                    <a:lnTo>
                      <a:pt x="947" y="1280"/>
                    </a:lnTo>
                    <a:lnTo>
                      <a:pt x="927" y="1321"/>
                    </a:lnTo>
                    <a:close/>
                  </a:path>
                </a:pathLst>
              </a:custGeom>
              <a:grpFill/>
              <a:ln w="0" cmpd="sng">
                <a:solidFill>
                  <a:srgbClr val="D7D7D7"/>
                </a:solidFill>
                <a:prstDash val="solid"/>
                <a:round/>
                <a:headEnd/>
                <a:tailEnd/>
              </a:ln>
            </p:spPr>
            <p:txBody>
              <a:bodyPr/>
              <a:lstStyle/>
              <a:p>
                <a:endParaRPr lang="en-US" dirty="0"/>
              </a:p>
            </p:txBody>
          </p:sp>
          <p:sp>
            <p:nvSpPr>
              <p:cNvPr id="639" name="Freeform 173">
                <a:extLst>
                  <a:ext uri="{FF2B5EF4-FFF2-40B4-BE49-F238E27FC236}">
                    <a16:creationId xmlns:a16="http://schemas.microsoft.com/office/drawing/2014/main" id="{70785499-2C97-4DC9-835E-7AD7F8873690}"/>
                  </a:ext>
                </a:extLst>
              </p:cNvPr>
              <p:cNvSpPr>
                <a:spLocks noChangeAspect="1"/>
              </p:cNvSpPr>
              <p:nvPr/>
            </p:nvSpPr>
            <p:spPr bwMode="gray">
              <a:xfrm>
                <a:off x="6281757" y="2752427"/>
                <a:ext cx="237707" cy="139696"/>
              </a:xfrm>
              <a:custGeom>
                <a:avLst/>
                <a:gdLst/>
                <a:ahLst/>
                <a:cxnLst>
                  <a:cxn ang="0">
                    <a:pos x="1384" y="531"/>
                  </a:cxn>
                  <a:cxn ang="0">
                    <a:pos x="1321" y="555"/>
                  </a:cxn>
                  <a:cxn ang="0">
                    <a:pos x="1271" y="595"/>
                  </a:cxn>
                  <a:cxn ang="0">
                    <a:pos x="1259" y="657"/>
                  </a:cxn>
                  <a:cxn ang="0">
                    <a:pos x="1207" y="696"/>
                  </a:cxn>
                  <a:cxn ang="0">
                    <a:pos x="1159" y="759"/>
                  </a:cxn>
                  <a:cxn ang="0">
                    <a:pos x="1082" y="750"/>
                  </a:cxn>
                  <a:cxn ang="0">
                    <a:pos x="1031" y="784"/>
                  </a:cxn>
                  <a:cxn ang="0">
                    <a:pos x="1009" y="776"/>
                  </a:cxn>
                  <a:cxn ang="0">
                    <a:pos x="848" y="747"/>
                  </a:cxn>
                  <a:cxn ang="0">
                    <a:pos x="764" y="685"/>
                  </a:cxn>
                  <a:cxn ang="0">
                    <a:pos x="615" y="715"/>
                  </a:cxn>
                  <a:cxn ang="0">
                    <a:pos x="568" y="780"/>
                  </a:cxn>
                  <a:cxn ang="0">
                    <a:pos x="493" y="798"/>
                  </a:cxn>
                  <a:cxn ang="0">
                    <a:pos x="423" y="773"/>
                  </a:cxn>
                  <a:cxn ang="0">
                    <a:pos x="358" y="731"/>
                  </a:cxn>
                  <a:cxn ang="0">
                    <a:pos x="227" y="609"/>
                  </a:cxn>
                  <a:cxn ang="0">
                    <a:pos x="85" y="475"/>
                  </a:cxn>
                  <a:cxn ang="0">
                    <a:pos x="76" y="363"/>
                  </a:cxn>
                  <a:cxn ang="0">
                    <a:pos x="0" y="305"/>
                  </a:cxn>
                  <a:cxn ang="0">
                    <a:pos x="4" y="255"/>
                  </a:cxn>
                  <a:cxn ang="0">
                    <a:pos x="71" y="307"/>
                  </a:cxn>
                  <a:cxn ang="0">
                    <a:pos x="147" y="230"/>
                  </a:cxn>
                  <a:cxn ang="0">
                    <a:pos x="276" y="179"/>
                  </a:cxn>
                  <a:cxn ang="0">
                    <a:pos x="444" y="84"/>
                  </a:cxn>
                  <a:cxn ang="0">
                    <a:pos x="493" y="9"/>
                  </a:cxn>
                  <a:cxn ang="0">
                    <a:pos x="545" y="89"/>
                  </a:cxn>
                  <a:cxn ang="0">
                    <a:pos x="594" y="104"/>
                  </a:cxn>
                  <a:cxn ang="0">
                    <a:pos x="688" y="67"/>
                  </a:cxn>
                  <a:cxn ang="0">
                    <a:pos x="735" y="100"/>
                  </a:cxn>
                  <a:cxn ang="0">
                    <a:pos x="849" y="160"/>
                  </a:cxn>
                  <a:cxn ang="0">
                    <a:pos x="897" y="174"/>
                  </a:cxn>
                  <a:cxn ang="0">
                    <a:pos x="878" y="225"/>
                  </a:cxn>
                  <a:cxn ang="0">
                    <a:pos x="978" y="305"/>
                  </a:cxn>
                  <a:cxn ang="0">
                    <a:pos x="1009" y="253"/>
                  </a:cxn>
                  <a:cxn ang="0">
                    <a:pos x="1104" y="264"/>
                  </a:cxn>
                  <a:cxn ang="0">
                    <a:pos x="1181" y="332"/>
                  </a:cxn>
                  <a:cxn ang="0">
                    <a:pos x="1233" y="352"/>
                  </a:cxn>
                  <a:cxn ang="0">
                    <a:pos x="1339" y="475"/>
                  </a:cxn>
                </a:cxnLst>
                <a:rect l="0" t="0" r="r" b="b"/>
                <a:pathLst>
                  <a:path w="1410" h="827">
                    <a:moveTo>
                      <a:pt x="1410" y="508"/>
                    </a:moveTo>
                    <a:lnTo>
                      <a:pt x="1384" y="531"/>
                    </a:lnTo>
                    <a:lnTo>
                      <a:pt x="1342" y="528"/>
                    </a:lnTo>
                    <a:lnTo>
                      <a:pt x="1321" y="555"/>
                    </a:lnTo>
                    <a:lnTo>
                      <a:pt x="1302" y="585"/>
                    </a:lnTo>
                    <a:lnTo>
                      <a:pt x="1271" y="595"/>
                    </a:lnTo>
                    <a:lnTo>
                      <a:pt x="1262" y="611"/>
                    </a:lnTo>
                    <a:lnTo>
                      <a:pt x="1259" y="657"/>
                    </a:lnTo>
                    <a:lnTo>
                      <a:pt x="1239" y="690"/>
                    </a:lnTo>
                    <a:lnTo>
                      <a:pt x="1207" y="696"/>
                    </a:lnTo>
                    <a:lnTo>
                      <a:pt x="1207" y="722"/>
                    </a:lnTo>
                    <a:lnTo>
                      <a:pt x="1159" y="759"/>
                    </a:lnTo>
                    <a:lnTo>
                      <a:pt x="1103" y="765"/>
                    </a:lnTo>
                    <a:lnTo>
                      <a:pt x="1082" y="750"/>
                    </a:lnTo>
                    <a:lnTo>
                      <a:pt x="1055" y="747"/>
                    </a:lnTo>
                    <a:lnTo>
                      <a:pt x="1031" y="784"/>
                    </a:lnTo>
                    <a:lnTo>
                      <a:pt x="1009" y="827"/>
                    </a:lnTo>
                    <a:lnTo>
                      <a:pt x="1009" y="776"/>
                    </a:lnTo>
                    <a:lnTo>
                      <a:pt x="980" y="737"/>
                    </a:lnTo>
                    <a:lnTo>
                      <a:pt x="848" y="747"/>
                    </a:lnTo>
                    <a:lnTo>
                      <a:pt x="795" y="700"/>
                    </a:lnTo>
                    <a:lnTo>
                      <a:pt x="764" y="685"/>
                    </a:lnTo>
                    <a:lnTo>
                      <a:pt x="637" y="677"/>
                    </a:lnTo>
                    <a:lnTo>
                      <a:pt x="615" y="715"/>
                    </a:lnTo>
                    <a:lnTo>
                      <a:pt x="604" y="747"/>
                    </a:lnTo>
                    <a:lnTo>
                      <a:pt x="568" y="780"/>
                    </a:lnTo>
                    <a:lnTo>
                      <a:pt x="536" y="794"/>
                    </a:lnTo>
                    <a:lnTo>
                      <a:pt x="493" y="798"/>
                    </a:lnTo>
                    <a:lnTo>
                      <a:pt x="450" y="794"/>
                    </a:lnTo>
                    <a:lnTo>
                      <a:pt x="423" y="773"/>
                    </a:lnTo>
                    <a:lnTo>
                      <a:pt x="376" y="753"/>
                    </a:lnTo>
                    <a:lnTo>
                      <a:pt x="358" y="731"/>
                    </a:lnTo>
                    <a:lnTo>
                      <a:pt x="264" y="655"/>
                    </a:lnTo>
                    <a:lnTo>
                      <a:pt x="227" y="609"/>
                    </a:lnTo>
                    <a:lnTo>
                      <a:pt x="121" y="526"/>
                    </a:lnTo>
                    <a:lnTo>
                      <a:pt x="85" y="475"/>
                    </a:lnTo>
                    <a:lnTo>
                      <a:pt x="85" y="408"/>
                    </a:lnTo>
                    <a:lnTo>
                      <a:pt x="76" y="363"/>
                    </a:lnTo>
                    <a:lnTo>
                      <a:pt x="31" y="342"/>
                    </a:lnTo>
                    <a:lnTo>
                      <a:pt x="0" y="305"/>
                    </a:lnTo>
                    <a:lnTo>
                      <a:pt x="0" y="271"/>
                    </a:lnTo>
                    <a:lnTo>
                      <a:pt x="4" y="255"/>
                    </a:lnTo>
                    <a:lnTo>
                      <a:pt x="63" y="309"/>
                    </a:lnTo>
                    <a:lnTo>
                      <a:pt x="71" y="307"/>
                    </a:lnTo>
                    <a:lnTo>
                      <a:pt x="90" y="257"/>
                    </a:lnTo>
                    <a:lnTo>
                      <a:pt x="147" y="230"/>
                    </a:lnTo>
                    <a:lnTo>
                      <a:pt x="213" y="210"/>
                    </a:lnTo>
                    <a:lnTo>
                      <a:pt x="276" y="179"/>
                    </a:lnTo>
                    <a:lnTo>
                      <a:pt x="301" y="136"/>
                    </a:lnTo>
                    <a:lnTo>
                      <a:pt x="444" y="84"/>
                    </a:lnTo>
                    <a:lnTo>
                      <a:pt x="456" y="0"/>
                    </a:lnTo>
                    <a:lnTo>
                      <a:pt x="493" y="9"/>
                    </a:lnTo>
                    <a:lnTo>
                      <a:pt x="518" y="54"/>
                    </a:lnTo>
                    <a:lnTo>
                      <a:pt x="545" y="89"/>
                    </a:lnTo>
                    <a:lnTo>
                      <a:pt x="570" y="89"/>
                    </a:lnTo>
                    <a:lnTo>
                      <a:pt x="594" y="104"/>
                    </a:lnTo>
                    <a:lnTo>
                      <a:pt x="649" y="46"/>
                    </a:lnTo>
                    <a:lnTo>
                      <a:pt x="688" y="67"/>
                    </a:lnTo>
                    <a:lnTo>
                      <a:pt x="708" y="102"/>
                    </a:lnTo>
                    <a:lnTo>
                      <a:pt x="735" y="100"/>
                    </a:lnTo>
                    <a:lnTo>
                      <a:pt x="815" y="115"/>
                    </a:lnTo>
                    <a:lnTo>
                      <a:pt x="849" y="160"/>
                    </a:lnTo>
                    <a:lnTo>
                      <a:pt x="892" y="167"/>
                    </a:lnTo>
                    <a:lnTo>
                      <a:pt x="897" y="174"/>
                    </a:lnTo>
                    <a:lnTo>
                      <a:pt x="897" y="185"/>
                    </a:lnTo>
                    <a:lnTo>
                      <a:pt x="878" y="225"/>
                    </a:lnTo>
                    <a:lnTo>
                      <a:pt x="951" y="293"/>
                    </a:lnTo>
                    <a:lnTo>
                      <a:pt x="978" y="305"/>
                    </a:lnTo>
                    <a:lnTo>
                      <a:pt x="1021" y="275"/>
                    </a:lnTo>
                    <a:lnTo>
                      <a:pt x="1009" y="253"/>
                    </a:lnTo>
                    <a:lnTo>
                      <a:pt x="1014" y="230"/>
                    </a:lnTo>
                    <a:lnTo>
                      <a:pt x="1104" y="264"/>
                    </a:lnTo>
                    <a:lnTo>
                      <a:pt x="1180" y="273"/>
                    </a:lnTo>
                    <a:lnTo>
                      <a:pt x="1181" y="332"/>
                    </a:lnTo>
                    <a:lnTo>
                      <a:pt x="1215" y="358"/>
                    </a:lnTo>
                    <a:lnTo>
                      <a:pt x="1233" y="352"/>
                    </a:lnTo>
                    <a:lnTo>
                      <a:pt x="1267" y="369"/>
                    </a:lnTo>
                    <a:lnTo>
                      <a:pt x="1339" y="475"/>
                    </a:lnTo>
                    <a:lnTo>
                      <a:pt x="1410" y="508"/>
                    </a:lnTo>
                    <a:close/>
                  </a:path>
                </a:pathLst>
              </a:custGeom>
              <a:grpFill/>
              <a:ln w="0" cmpd="sng">
                <a:solidFill>
                  <a:srgbClr val="D7D7D7"/>
                </a:solidFill>
                <a:prstDash val="solid"/>
                <a:round/>
                <a:headEnd/>
                <a:tailEnd/>
              </a:ln>
            </p:spPr>
            <p:txBody>
              <a:bodyPr/>
              <a:lstStyle/>
              <a:p>
                <a:endParaRPr lang="en-US" dirty="0"/>
              </a:p>
            </p:txBody>
          </p:sp>
          <p:sp>
            <p:nvSpPr>
              <p:cNvPr id="640" name="Freeform 174">
                <a:extLst>
                  <a:ext uri="{FF2B5EF4-FFF2-40B4-BE49-F238E27FC236}">
                    <a16:creationId xmlns:a16="http://schemas.microsoft.com/office/drawing/2014/main" id="{10C27D8B-2F12-445A-A67B-DD7BCF538BD3}"/>
                  </a:ext>
                </a:extLst>
              </p:cNvPr>
              <p:cNvSpPr>
                <a:spLocks noChangeAspect="1"/>
              </p:cNvSpPr>
              <p:nvPr/>
            </p:nvSpPr>
            <p:spPr bwMode="gray">
              <a:xfrm>
                <a:off x="6986786" y="3489372"/>
                <a:ext cx="78899" cy="47578"/>
              </a:xfrm>
              <a:custGeom>
                <a:avLst/>
                <a:gdLst/>
                <a:ahLst/>
                <a:cxnLst>
                  <a:cxn ang="0">
                    <a:pos x="346" y="61"/>
                  </a:cxn>
                  <a:cxn ang="0">
                    <a:pos x="395" y="40"/>
                  </a:cxn>
                  <a:cxn ang="0">
                    <a:pos x="420" y="21"/>
                  </a:cxn>
                  <a:cxn ang="0">
                    <a:pos x="456" y="3"/>
                  </a:cxn>
                  <a:cxn ang="0">
                    <a:pos x="472" y="0"/>
                  </a:cxn>
                  <a:cxn ang="0">
                    <a:pos x="461" y="32"/>
                  </a:cxn>
                  <a:cxn ang="0">
                    <a:pos x="429" y="66"/>
                  </a:cxn>
                  <a:cxn ang="0">
                    <a:pos x="402" y="78"/>
                  </a:cxn>
                  <a:cxn ang="0">
                    <a:pos x="362" y="141"/>
                  </a:cxn>
                  <a:cxn ang="0">
                    <a:pos x="369" y="163"/>
                  </a:cxn>
                  <a:cxn ang="0">
                    <a:pos x="346" y="192"/>
                  </a:cxn>
                  <a:cxn ang="0">
                    <a:pos x="301" y="201"/>
                  </a:cxn>
                  <a:cxn ang="0">
                    <a:pos x="257" y="241"/>
                  </a:cxn>
                  <a:cxn ang="0">
                    <a:pos x="198" y="253"/>
                  </a:cxn>
                  <a:cxn ang="0">
                    <a:pos x="161" y="280"/>
                  </a:cxn>
                  <a:cxn ang="0">
                    <a:pos x="95" y="273"/>
                  </a:cxn>
                  <a:cxn ang="0">
                    <a:pos x="48" y="251"/>
                  </a:cxn>
                  <a:cxn ang="0">
                    <a:pos x="18" y="213"/>
                  </a:cxn>
                  <a:cxn ang="0">
                    <a:pos x="0" y="172"/>
                  </a:cxn>
                  <a:cxn ang="0">
                    <a:pos x="48" y="156"/>
                  </a:cxn>
                  <a:cxn ang="0">
                    <a:pos x="81" y="139"/>
                  </a:cxn>
                  <a:cxn ang="0">
                    <a:pos x="118" y="133"/>
                  </a:cxn>
                  <a:cxn ang="0">
                    <a:pos x="143" y="125"/>
                  </a:cxn>
                  <a:cxn ang="0">
                    <a:pos x="147" y="90"/>
                  </a:cxn>
                  <a:cxn ang="0">
                    <a:pos x="161" y="97"/>
                  </a:cxn>
                  <a:cxn ang="0">
                    <a:pos x="234" y="94"/>
                  </a:cxn>
                  <a:cxn ang="0">
                    <a:pos x="346" y="61"/>
                  </a:cxn>
                </a:cxnLst>
                <a:rect l="0" t="0" r="r" b="b"/>
                <a:pathLst>
                  <a:path w="472" h="280">
                    <a:moveTo>
                      <a:pt x="346" y="61"/>
                    </a:moveTo>
                    <a:lnTo>
                      <a:pt x="395" y="40"/>
                    </a:lnTo>
                    <a:lnTo>
                      <a:pt x="420" y="21"/>
                    </a:lnTo>
                    <a:lnTo>
                      <a:pt x="456" y="3"/>
                    </a:lnTo>
                    <a:lnTo>
                      <a:pt x="472" y="0"/>
                    </a:lnTo>
                    <a:lnTo>
                      <a:pt x="461" y="32"/>
                    </a:lnTo>
                    <a:lnTo>
                      <a:pt x="429" y="66"/>
                    </a:lnTo>
                    <a:lnTo>
                      <a:pt x="402" y="78"/>
                    </a:lnTo>
                    <a:lnTo>
                      <a:pt x="362" y="141"/>
                    </a:lnTo>
                    <a:lnTo>
                      <a:pt x="369" y="163"/>
                    </a:lnTo>
                    <a:lnTo>
                      <a:pt x="346" y="192"/>
                    </a:lnTo>
                    <a:lnTo>
                      <a:pt x="301" y="201"/>
                    </a:lnTo>
                    <a:lnTo>
                      <a:pt x="257" y="241"/>
                    </a:lnTo>
                    <a:lnTo>
                      <a:pt x="198" y="253"/>
                    </a:lnTo>
                    <a:lnTo>
                      <a:pt x="161" y="280"/>
                    </a:lnTo>
                    <a:lnTo>
                      <a:pt x="95" y="273"/>
                    </a:lnTo>
                    <a:lnTo>
                      <a:pt x="48" y="251"/>
                    </a:lnTo>
                    <a:lnTo>
                      <a:pt x="18" y="213"/>
                    </a:lnTo>
                    <a:lnTo>
                      <a:pt x="0" y="172"/>
                    </a:lnTo>
                    <a:lnTo>
                      <a:pt x="48" y="156"/>
                    </a:lnTo>
                    <a:lnTo>
                      <a:pt x="81" y="139"/>
                    </a:lnTo>
                    <a:lnTo>
                      <a:pt x="118" y="133"/>
                    </a:lnTo>
                    <a:lnTo>
                      <a:pt x="143" y="125"/>
                    </a:lnTo>
                    <a:lnTo>
                      <a:pt x="147" y="90"/>
                    </a:lnTo>
                    <a:lnTo>
                      <a:pt x="161" y="97"/>
                    </a:lnTo>
                    <a:lnTo>
                      <a:pt x="234" y="94"/>
                    </a:lnTo>
                    <a:lnTo>
                      <a:pt x="346" y="61"/>
                    </a:lnTo>
                    <a:close/>
                  </a:path>
                </a:pathLst>
              </a:custGeom>
              <a:grpFill/>
              <a:ln w="0" cmpd="sng">
                <a:solidFill>
                  <a:srgbClr val="D7D7D7"/>
                </a:solidFill>
                <a:prstDash val="solid"/>
                <a:round/>
                <a:headEnd/>
                <a:tailEnd/>
              </a:ln>
            </p:spPr>
            <p:txBody>
              <a:bodyPr/>
              <a:lstStyle/>
              <a:p>
                <a:endParaRPr lang="en-US" dirty="0"/>
              </a:p>
            </p:txBody>
          </p:sp>
          <p:sp>
            <p:nvSpPr>
              <p:cNvPr id="641" name="Freeform 175">
                <a:extLst>
                  <a:ext uri="{FF2B5EF4-FFF2-40B4-BE49-F238E27FC236}">
                    <a16:creationId xmlns:a16="http://schemas.microsoft.com/office/drawing/2014/main" id="{DC46C6D3-8CED-4EC4-9566-C8F2DDB14E3C}"/>
                  </a:ext>
                </a:extLst>
              </p:cNvPr>
              <p:cNvSpPr>
                <a:spLocks noChangeAspect="1"/>
              </p:cNvSpPr>
              <p:nvPr/>
            </p:nvSpPr>
            <p:spPr bwMode="gray">
              <a:xfrm>
                <a:off x="6641858" y="3108752"/>
                <a:ext cx="217477" cy="135647"/>
              </a:xfrm>
              <a:custGeom>
                <a:avLst/>
                <a:gdLst/>
                <a:ahLst/>
                <a:cxnLst>
                  <a:cxn ang="0">
                    <a:pos x="119" y="777"/>
                  </a:cxn>
                  <a:cxn ang="0">
                    <a:pos x="117" y="713"/>
                  </a:cxn>
                  <a:cxn ang="0">
                    <a:pos x="94" y="603"/>
                  </a:cxn>
                  <a:cxn ang="0">
                    <a:pos x="8" y="531"/>
                  </a:cxn>
                  <a:cxn ang="0">
                    <a:pos x="8" y="441"/>
                  </a:cxn>
                  <a:cxn ang="0">
                    <a:pos x="54" y="345"/>
                  </a:cxn>
                  <a:cxn ang="0">
                    <a:pos x="97" y="303"/>
                  </a:cxn>
                  <a:cxn ang="0">
                    <a:pos x="43" y="241"/>
                  </a:cxn>
                  <a:cxn ang="0">
                    <a:pos x="8" y="186"/>
                  </a:cxn>
                  <a:cxn ang="0">
                    <a:pos x="0" y="107"/>
                  </a:cxn>
                  <a:cxn ang="0">
                    <a:pos x="11" y="28"/>
                  </a:cxn>
                  <a:cxn ang="0">
                    <a:pos x="74" y="0"/>
                  </a:cxn>
                  <a:cxn ang="0">
                    <a:pos x="121" y="16"/>
                  </a:cxn>
                  <a:cxn ang="0">
                    <a:pos x="97" y="69"/>
                  </a:cxn>
                  <a:cxn ang="0">
                    <a:pos x="137" y="102"/>
                  </a:cxn>
                  <a:cxn ang="0">
                    <a:pos x="187" y="102"/>
                  </a:cxn>
                  <a:cxn ang="0">
                    <a:pos x="315" y="116"/>
                  </a:cxn>
                  <a:cxn ang="0">
                    <a:pos x="468" y="119"/>
                  </a:cxn>
                  <a:cxn ang="0">
                    <a:pos x="633" y="146"/>
                  </a:cxn>
                  <a:cxn ang="0">
                    <a:pos x="695" y="130"/>
                  </a:cxn>
                  <a:cxn ang="0">
                    <a:pos x="764" y="83"/>
                  </a:cxn>
                  <a:cxn ang="0">
                    <a:pos x="846" y="44"/>
                  </a:cxn>
                  <a:cxn ang="0">
                    <a:pos x="940" y="16"/>
                  </a:cxn>
                  <a:cxn ang="0">
                    <a:pos x="1012" y="18"/>
                  </a:cxn>
                  <a:cxn ang="0">
                    <a:pos x="1037" y="37"/>
                  </a:cxn>
                  <a:cxn ang="0">
                    <a:pos x="1145" y="67"/>
                  </a:cxn>
                  <a:cxn ang="0">
                    <a:pos x="1223" y="120"/>
                  </a:cxn>
                  <a:cxn ang="0">
                    <a:pos x="1288" y="114"/>
                  </a:cxn>
                  <a:cxn ang="0">
                    <a:pos x="1278" y="173"/>
                  </a:cxn>
                  <a:cxn ang="0">
                    <a:pos x="1258" y="215"/>
                  </a:cxn>
                  <a:cxn ang="0">
                    <a:pos x="1188" y="233"/>
                  </a:cxn>
                  <a:cxn ang="0">
                    <a:pos x="1142" y="288"/>
                  </a:cxn>
                  <a:cxn ang="0">
                    <a:pos x="1141" y="399"/>
                  </a:cxn>
                  <a:cxn ang="0">
                    <a:pos x="1108" y="409"/>
                  </a:cxn>
                  <a:cxn ang="0">
                    <a:pos x="1098" y="429"/>
                  </a:cxn>
                  <a:cxn ang="0">
                    <a:pos x="1057" y="466"/>
                  </a:cxn>
                  <a:cxn ang="0">
                    <a:pos x="1069" y="481"/>
                  </a:cxn>
                  <a:cxn ang="0">
                    <a:pos x="1086" y="488"/>
                  </a:cxn>
                  <a:cxn ang="0">
                    <a:pos x="1102" y="513"/>
                  </a:cxn>
                  <a:cxn ang="0">
                    <a:pos x="1116" y="552"/>
                  </a:cxn>
                  <a:cxn ang="0">
                    <a:pos x="1157" y="606"/>
                  </a:cxn>
                  <a:cxn ang="0">
                    <a:pos x="1160" y="630"/>
                  </a:cxn>
                  <a:cxn ang="0">
                    <a:pos x="1129" y="625"/>
                  </a:cxn>
                  <a:cxn ang="0">
                    <a:pos x="1044" y="636"/>
                  </a:cxn>
                  <a:cxn ang="0">
                    <a:pos x="979" y="601"/>
                  </a:cxn>
                  <a:cxn ang="0">
                    <a:pos x="902" y="630"/>
                  </a:cxn>
                  <a:cxn ang="0">
                    <a:pos x="850" y="639"/>
                  </a:cxn>
                  <a:cxn ang="0">
                    <a:pos x="816" y="664"/>
                  </a:cxn>
                  <a:cxn ang="0">
                    <a:pos x="772" y="669"/>
                  </a:cxn>
                  <a:cxn ang="0">
                    <a:pos x="766" y="743"/>
                  </a:cxn>
                  <a:cxn ang="0">
                    <a:pos x="715" y="787"/>
                  </a:cxn>
                  <a:cxn ang="0">
                    <a:pos x="640" y="804"/>
                  </a:cxn>
                  <a:cxn ang="0">
                    <a:pos x="506" y="757"/>
                  </a:cxn>
                  <a:cxn ang="0">
                    <a:pos x="471" y="724"/>
                  </a:cxn>
                  <a:cxn ang="0">
                    <a:pos x="428" y="722"/>
                  </a:cxn>
                  <a:cxn ang="0">
                    <a:pos x="313" y="761"/>
                  </a:cxn>
                  <a:cxn ang="0">
                    <a:pos x="228" y="761"/>
                  </a:cxn>
                  <a:cxn ang="0">
                    <a:pos x="167" y="775"/>
                  </a:cxn>
                  <a:cxn ang="0">
                    <a:pos x="119" y="777"/>
                  </a:cxn>
                </a:cxnLst>
                <a:rect l="0" t="0" r="r" b="b"/>
                <a:pathLst>
                  <a:path w="1288" h="804">
                    <a:moveTo>
                      <a:pt x="119" y="777"/>
                    </a:moveTo>
                    <a:lnTo>
                      <a:pt x="117" y="713"/>
                    </a:lnTo>
                    <a:lnTo>
                      <a:pt x="94" y="603"/>
                    </a:lnTo>
                    <a:lnTo>
                      <a:pt x="8" y="531"/>
                    </a:lnTo>
                    <a:lnTo>
                      <a:pt x="8" y="441"/>
                    </a:lnTo>
                    <a:lnTo>
                      <a:pt x="54" y="345"/>
                    </a:lnTo>
                    <a:lnTo>
                      <a:pt x="97" y="303"/>
                    </a:lnTo>
                    <a:lnTo>
                      <a:pt x="43" y="241"/>
                    </a:lnTo>
                    <a:lnTo>
                      <a:pt x="8" y="186"/>
                    </a:lnTo>
                    <a:lnTo>
                      <a:pt x="0" y="107"/>
                    </a:lnTo>
                    <a:lnTo>
                      <a:pt x="11" y="28"/>
                    </a:lnTo>
                    <a:lnTo>
                      <a:pt x="74" y="0"/>
                    </a:lnTo>
                    <a:lnTo>
                      <a:pt x="121" y="16"/>
                    </a:lnTo>
                    <a:lnTo>
                      <a:pt x="97" y="69"/>
                    </a:lnTo>
                    <a:lnTo>
                      <a:pt x="137" y="102"/>
                    </a:lnTo>
                    <a:lnTo>
                      <a:pt x="187" y="102"/>
                    </a:lnTo>
                    <a:lnTo>
                      <a:pt x="315" y="116"/>
                    </a:lnTo>
                    <a:lnTo>
                      <a:pt x="468" y="119"/>
                    </a:lnTo>
                    <a:lnTo>
                      <a:pt x="633" y="146"/>
                    </a:lnTo>
                    <a:lnTo>
                      <a:pt x="695" y="130"/>
                    </a:lnTo>
                    <a:lnTo>
                      <a:pt x="764" y="83"/>
                    </a:lnTo>
                    <a:lnTo>
                      <a:pt x="846" y="44"/>
                    </a:lnTo>
                    <a:lnTo>
                      <a:pt x="940" y="16"/>
                    </a:lnTo>
                    <a:lnTo>
                      <a:pt x="1012" y="18"/>
                    </a:lnTo>
                    <a:lnTo>
                      <a:pt x="1037" y="37"/>
                    </a:lnTo>
                    <a:lnTo>
                      <a:pt x="1145" y="67"/>
                    </a:lnTo>
                    <a:lnTo>
                      <a:pt x="1223" y="120"/>
                    </a:lnTo>
                    <a:lnTo>
                      <a:pt x="1288" y="114"/>
                    </a:lnTo>
                    <a:lnTo>
                      <a:pt x="1278" y="173"/>
                    </a:lnTo>
                    <a:lnTo>
                      <a:pt x="1258" y="215"/>
                    </a:lnTo>
                    <a:lnTo>
                      <a:pt x="1188" y="233"/>
                    </a:lnTo>
                    <a:lnTo>
                      <a:pt x="1142" y="288"/>
                    </a:lnTo>
                    <a:lnTo>
                      <a:pt x="1141" y="399"/>
                    </a:lnTo>
                    <a:lnTo>
                      <a:pt x="1108" y="409"/>
                    </a:lnTo>
                    <a:lnTo>
                      <a:pt x="1098" y="429"/>
                    </a:lnTo>
                    <a:lnTo>
                      <a:pt x="1057" y="466"/>
                    </a:lnTo>
                    <a:lnTo>
                      <a:pt x="1069" y="481"/>
                    </a:lnTo>
                    <a:lnTo>
                      <a:pt x="1086" y="488"/>
                    </a:lnTo>
                    <a:lnTo>
                      <a:pt x="1102" y="513"/>
                    </a:lnTo>
                    <a:lnTo>
                      <a:pt x="1116" y="552"/>
                    </a:lnTo>
                    <a:lnTo>
                      <a:pt x="1157" y="606"/>
                    </a:lnTo>
                    <a:lnTo>
                      <a:pt x="1160" y="630"/>
                    </a:lnTo>
                    <a:lnTo>
                      <a:pt x="1129" y="625"/>
                    </a:lnTo>
                    <a:lnTo>
                      <a:pt x="1044" y="636"/>
                    </a:lnTo>
                    <a:lnTo>
                      <a:pt x="979" y="601"/>
                    </a:lnTo>
                    <a:lnTo>
                      <a:pt x="902" y="630"/>
                    </a:lnTo>
                    <a:lnTo>
                      <a:pt x="850" y="639"/>
                    </a:lnTo>
                    <a:lnTo>
                      <a:pt x="816" y="664"/>
                    </a:lnTo>
                    <a:lnTo>
                      <a:pt x="772" y="669"/>
                    </a:lnTo>
                    <a:lnTo>
                      <a:pt x="766" y="743"/>
                    </a:lnTo>
                    <a:lnTo>
                      <a:pt x="715" y="787"/>
                    </a:lnTo>
                    <a:lnTo>
                      <a:pt x="640" y="804"/>
                    </a:lnTo>
                    <a:lnTo>
                      <a:pt x="506" y="757"/>
                    </a:lnTo>
                    <a:lnTo>
                      <a:pt x="471" y="724"/>
                    </a:lnTo>
                    <a:lnTo>
                      <a:pt x="428" y="722"/>
                    </a:lnTo>
                    <a:lnTo>
                      <a:pt x="313" y="761"/>
                    </a:lnTo>
                    <a:lnTo>
                      <a:pt x="228" y="761"/>
                    </a:lnTo>
                    <a:lnTo>
                      <a:pt x="167" y="775"/>
                    </a:lnTo>
                    <a:lnTo>
                      <a:pt x="119" y="777"/>
                    </a:lnTo>
                    <a:close/>
                  </a:path>
                </a:pathLst>
              </a:custGeom>
              <a:grpFill/>
              <a:ln w="0" cmpd="sng">
                <a:solidFill>
                  <a:srgbClr val="D7D7D7"/>
                </a:solidFill>
                <a:prstDash val="solid"/>
                <a:round/>
                <a:headEnd/>
                <a:tailEnd/>
              </a:ln>
            </p:spPr>
            <p:txBody>
              <a:bodyPr/>
              <a:lstStyle/>
              <a:p>
                <a:endParaRPr lang="en-US" dirty="0"/>
              </a:p>
            </p:txBody>
          </p:sp>
          <p:sp>
            <p:nvSpPr>
              <p:cNvPr id="642" name="Freeform 176">
                <a:extLst>
                  <a:ext uri="{FF2B5EF4-FFF2-40B4-BE49-F238E27FC236}">
                    <a16:creationId xmlns:a16="http://schemas.microsoft.com/office/drawing/2014/main" id="{A8E9E180-C822-4875-94CC-557FAB93EAEE}"/>
                  </a:ext>
                </a:extLst>
              </p:cNvPr>
              <p:cNvSpPr>
                <a:spLocks noChangeAspect="1"/>
              </p:cNvSpPr>
              <p:nvPr/>
            </p:nvSpPr>
            <p:spPr bwMode="gray">
              <a:xfrm>
                <a:off x="6535648" y="3181637"/>
                <a:ext cx="60691" cy="135647"/>
              </a:xfrm>
              <a:custGeom>
                <a:avLst/>
                <a:gdLst/>
                <a:ahLst/>
                <a:cxnLst>
                  <a:cxn ang="0">
                    <a:pos x="181" y="803"/>
                  </a:cxn>
                  <a:cxn ang="0">
                    <a:pos x="148" y="786"/>
                  </a:cxn>
                  <a:cxn ang="0">
                    <a:pos x="141" y="747"/>
                  </a:cxn>
                  <a:cxn ang="0">
                    <a:pos x="117" y="710"/>
                  </a:cxn>
                  <a:cxn ang="0">
                    <a:pos x="51" y="686"/>
                  </a:cxn>
                  <a:cxn ang="0">
                    <a:pos x="17" y="632"/>
                  </a:cxn>
                  <a:cxn ang="0">
                    <a:pos x="0" y="598"/>
                  </a:cxn>
                  <a:cxn ang="0">
                    <a:pos x="28" y="603"/>
                  </a:cxn>
                  <a:cxn ang="0">
                    <a:pos x="28" y="571"/>
                  </a:cxn>
                  <a:cxn ang="0">
                    <a:pos x="14" y="519"/>
                  </a:cxn>
                  <a:cxn ang="0">
                    <a:pos x="28" y="471"/>
                  </a:cxn>
                  <a:cxn ang="0">
                    <a:pos x="35" y="462"/>
                  </a:cxn>
                  <a:cxn ang="0">
                    <a:pos x="32" y="426"/>
                  </a:cxn>
                  <a:cxn ang="0">
                    <a:pos x="39" y="395"/>
                  </a:cxn>
                  <a:cxn ang="0">
                    <a:pos x="23" y="354"/>
                  </a:cxn>
                  <a:cxn ang="0">
                    <a:pos x="57" y="240"/>
                  </a:cxn>
                  <a:cxn ang="0">
                    <a:pos x="39" y="219"/>
                  </a:cxn>
                  <a:cxn ang="0">
                    <a:pos x="8" y="213"/>
                  </a:cxn>
                  <a:cxn ang="0">
                    <a:pos x="28" y="154"/>
                  </a:cxn>
                  <a:cxn ang="0">
                    <a:pos x="21" y="113"/>
                  </a:cxn>
                  <a:cxn ang="0">
                    <a:pos x="37" y="59"/>
                  </a:cxn>
                  <a:cxn ang="0">
                    <a:pos x="64" y="37"/>
                  </a:cxn>
                  <a:cxn ang="0">
                    <a:pos x="89" y="0"/>
                  </a:cxn>
                  <a:cxn ang="0">
                    <a:pos x="117" y="28"/>
                  </a:cxn>
                  <a:cxn ang="0">
                    <a:pos x="170" y="34"/>
                  </a:cxn>
                  <a:cxn ang="0">
                    <a:pos x="193" y="77"/>
                  </a:cxn>
                  <a:cxn ang="0">
                    <a:pos x="231" y="92"/>
                  </a:cxn>
                  <a:cxn ang="0">
                    <a:pos x="274" y="152"/>
                  </a:cxn>
                  <a:cxn ang="0">
                    <a:pos x="256" y="287"/>
                  </a:cxn>
                  <a:cxn ang="0">
                    <a:pos x="259" y="350"/>
                  </a:cxn>
                  <a:cxn ang="0">
                    <a:pos x="289" y="424"/>
                  </a:cxn>
                  <a:cxn ang="0">
                    <a:pos x="355" y="487"/>
                  </a:cxn>
                  <a:cxn ang="0">
                    <a:pos x="362" y="526"/>
                  </a:cxn>
                  <a:cxn ang="0">
                    <a:pos x="362" y="577"/>
                  </a:cxn>
                  <a:cxn ang="0">
                    <a:pos x="314" y="622"/>
                  </a:cxn>
                  <a:cxn ang="0">
                    <a:pos x="281" y="686"/>
                  </a:cxn>
                  <a:cxn ang="0">
                    <a:pos x="244" y="713"/>
                  </a:cxn>
                  <a:cxn ang="0">
                    <a:pos x="233" y="756"/>
                  </a:cxn>
                  <a:cxn ang="0">
                    <a:pos x="217" y="780"/>
                  </a:cxn>
                  <a:cxn ang="0">
                    <a:pos x="186" y="805"/>
                  </a:cxn>
                  <a:cxn ang="0">
                    <a:pos x="181" y="803"/>
                  </a:cxn>
                </a:cxnLst>
                <a:rect l="0" t="0" r="r" b="b"/>
                <a:pathLst>
                  <a:path w="362" h="805">
                    <a:moveTo>
                      <a:pt x="181" y="803"/>
                    </a:moveTo>
                    <a:lnTo>
                      <a:pt x="148" y="786"/>
                    </a:lnTo>
                    <a:lnTo>
                      <a:pt x="141" y="747"/>
                    </a:lnTo>
                    <a:lnTo>
                      <a:pt x="117" y="710"/>
                    </a:lnTo>
                    <a:lnTo>
                      <a:pt x="51" y="686"/>
                    </a:lnTo>
                    <a:lnTo>
                      <a:pt x="17" y="632"/>
                    </a:lnTo>
                    <a:lnTo>
                      <a:pt x="0" y="598"/>
                    </a:lnTo>
                    <a:lnTo>
                      <a:pt x="28" y="603"/>
                    </a:lnTo>
                    <a:lnTo>
                      <a:pt x="28" y="571"/>
                    </a:lnTo>
                    <a:lnTo>
                      <a:pt x="14" y="519"/>
                    </a:lnTo>
                    <a:lnTo>
                      <a:pt x="28" y="471"/>
                    </a:lnTo>
                    <a:lnTo>
                      <a:pt x="35" y="462"/>
                    </a:lnTo>
                    <a:lnTo>
                      <a:pt x="32" y="426"/>
                    </a:lnTo>
                    <a:lnTo>
                      <a:pt x="39" y="395"/>
                    </a:lnTo>
                    <a:lnTo>
                      <a:pt x="23" y="354"/>
                    </a:lnTo>
                    <a:lnTo>
                      <a:pt x="57" y="240"/>
                    </a:lnTo>
                    <a:lnTo>
                      <a:pt x="39" y="219"/>
                    </a:lnTo>
                    <a:lnTo>
                      <a:pt x="8" y="213"/>
                    </a:lnTo>
                    <a:lnTo>
                      <a:pt x="28" y="154"/>
                    </a:lnTo>
                    <a:lnTo>
                      <a:pt x="21" y="113"/>
                    </a:lnTo>
                    <a:lnTo>
                      <a:pt x="37" y="59"/>
                    </a:lnTo>
                    <a:lnTo>
                      <a:pt x="64" y="37"/>
                    </a:lnTo>
                    <a:lnTo>
                      <a:pt x="89" y="0"/>
                    </a:lnTo>
                    <a:lnTo>
                      <a:pt x="117" y="28"/>
                    </a:lnTo>
                    <a:lnTo>
                      <a:pt x="170" y="34"/>
                    </a:lnTo>
                    <a:lnTo>
                      <a:pt x="193" y="77"/>
                    </a:lnTo>
                    <a:lnTo>
                      <a:pt x="231" y="92"/>
                    </a:lnTo>
                    <a:lnTo>
                      <a:pt x="274" y="152"/>
                    </a:lnTo>
                    <a:lnTo>
                      <a:pt x="256" y="287"/>
                    </a:lnTo>
                    <a:lnTo>
                      <a:pt x="259" y="350"/>
                    </a:lnTo>
                    <a:lnTo>
                      <a:pt x="289" y="424"/>
                    </a:lnTo>
                    <a:lnTo>
                      <a:pt x="355" y="487"/>
                    </a:lnTo>
                    <a:lnTo>
                      <a:pt x="362" y="526"/>
                    </a:lnTo>
                    <a:lnTo>
                      <a:pt x="362" y="577"/>
                    </a:lnTo>
                    <a:lnTo>
                      <a:pt x="314" y="622"/>
                    </a:lnTo>
                    <a:lnTo>
                      <a:pt x="281" y="686"/>
                    </a:lnTo>
                    <a:lnTo>
                      <a:pt x="244" y="713"/>
                    </a:lnTo>
                    <a:lnTo>
                      <a:pt x="233" y="756"/>
                    </a:lnTo>
                    <a:lnTo>
                      <a:pt x="217" y="780"/>
                    </a:lnTo>
                    <a:lnTo>
                      <a:pt x="186" y="805"/>
                    </a:lnTo>
                    <a:lnTo>
                      <a:pt x="181" y="803"/>
                    </a:lnTo>
                    <a:close/>
                  </a:path>
                </a:pathLst>
              </a:custGeom>
              <a:grpFill/>
              <a:ln w="0" cmpd="sng">
                <a:solidFill>
                  <a:srgbClr val="D7D7D7"/>
                </a:solidFill>
                <a:prstDash val="solid"/>
                <a:round/>
                <a:headEnd/>
                <a:tailEnd/>
              </a:ln>
            </p:spPr>
            <p:txBody>
              <a:bodyPr/>
              <a:lstStyle/>
              <a:p>
                <a:endParaRPr lang="en-US" dirty="0"/>
              </a:p>
            </p:txBody>
          </p:sp>
          <p:sp>
            <p:nvSpPr>
              <p:cNvPr id="643" name="Freeform 177">
                <a:extLst>
                  <a:ext uri="{FF2B5EF4-FFF2-40B4-BE49-F238E27FC236}">
                    <a16:creationId xmlns:a16="http://schemas.microsoft.com/office/drawing/2014/main" id="{CD149BB3-EA6B-49E2-9842-BD579B213098}"/>
                  </a:ext>
                </a:extLst>
              </p:cNvPr>
              <p:cNvSpPr>
                <a:spLocks noChangeAspect="1"/>
              </p:cNvSpPr>
              <p:nvPr/>
            </p:nvSpPr>
            <p:spPr bwMode="gray">
              <a:xfrm>
                <a:off x="6594317" y="2438617"/>
                <a:ext cx="199269" cy="153868"/>
              </a:xfrm>
              <a:custGeom>
                <a:avLst/>
                <a:gdLst/>
                <a:ahLst/>
                <a:cxnLst>
                  <a:cxn ang="0">
                    <a:pos x="10" y="217"/>
                  </a:cxn>
                  <a:cxn ang="0">
                    <a:pos x="17" y="292"/>
                  </a:cxn>
                  <a:cxn ang="0">
                    <a:pos x="13" y="241"/>
                  </a:cxn>
                  <a:cxn ang="0">
                    <a:pos x="42" y="354"/>
                  </a:cxn>
                  <a:cxn ang="0">
                    <a:pos x="40" y="413"/>
                  </a:cxn>
                  <a:cxn ang="0">
                    <a:pos x="55" y="441"/>
                  </a:cxn>
                  <a:cxn ang="0">
                    <a:pos x="114" y="452"/>
                  </a:cxn>
                  <a:cxn ang="0">
                    <a:pos x="166" y="480"/>
                  </a:cxn>
                  <a:cxn ang="0">
                    <a:pos x="255" y="501"/>
                  </a:cxn>
                  <a:cxn ang="0">
                    <a:pos x="340" y="512"/>
                  </a:cxn>
                  <a:cxn ang="0">
                    <a:pos x="359" y="652"/>
                  </a:cxn>
                  <a:cxn ang="0">
                    <a:pos x="367" y="753"/>
                  </a:cxn>
                  <a:cxn ang="0">
                    <a:pos x="491" y="829"/>
                  </a:cxn>
                  <a:cxn ang="0">
                    <a:pos x="509" y="899"/>
                  </a:cxn>
                  <a:cxn ang="0">
                    <a:pos x="623" y="900"/>
                  </a:cxn>
                  <a:cxn ang="0">
                    <a:pos x="710" y="898"/>
                  </a:cxn>
                  <a:cxn ang="0">
                    <a:pos x="759" y="890"/>
                  </a:cxn>
                  <a:cxn ang="0">
                    <a:pos x="777" y="833"/>
                  </a:cxn>
                  <a:cxn ang="0">
                    <a:pos x="833" y="822"/>
                  </a:cxn>
                  <a:cxn ang="0">
                    <a:pos x="882" y="782"/>
                  </a:cxn>
                  <a:cxn ang="0">
                    <a:pos x="926" y="817"/>
                  </a:cxn>
                  <a:cxn ang="0">
                    <a:pos x="981" y="821"/>
                  </a:cxn>
                  <a:cxn ang="0">
                    <a:pos x="957" y="768"/>
                  </a:cxn>
                  <a:cxn ang="0">
                    <a:pos x="951" y="710"/>
                  </a:cxn>
                  <a:cxn ang="0">
                    <a:pos x="982" y="628"/>
                  </a:cxn>
                  <a:cxn ang="0">
                    <a:pos x="988" y="567"/>
                  </a:cxn>
                  <a:cxn ang="0">
                    <a:pos x="1023" y="523"/>
                  </a:cxn>
                  <a:cxn ang="0">
                    <a:pos x="1074" y="495"/>
                  </a:cxn>
                  <a:cxn ang="0">
                    <a:pos x="1149" y="482"/>
                  </a:cxn>
                  <a:cxn ang="0">
                    <a:pos x="1155" y="400"/>
                  </a:cxn>
                  <a:cxn ang="0">
                    <a:pos x="1121" y="371"/>
                  </a:cxn>
                  <a:cxn ang="0">
                    <a:pos x="1151" y="327"/>
                  </a:cxn>
                  <a:cxn ang="0">
                    <a:pos x="1169" y="298"/>
                  </a:cxn>
                  <a:cxn ang="0">
                    <a:pos x="1145" y="277"/>
                  </a:cxn>
                  <a:cxn ang="0">
                    <a:pos x="1048" y="182"/>
                  </a:cxn>
                  <a:cxn ang="0">
                    <a:pos x="890" y="115"/>
                  </a:cxn>
                  <a:cxn ang="0">
                    <a:pos x="824" y="21"/>
                  </a:cxn>
                  <a:cxn ang="0">
                    <a:pos x="775" y="10"/>
                  </a:cxn>
                  <a:cxn ang="0">
                    <a:pos x="674" y="68"/>
                  </a:cxn>
                  <a:cxn ang="0">
                    <a:pos x="529" y="25"/>
                  </a:cxn>
                  <a:cxn ang="0">
                    <a:pos x="442" y="25"/>
                  </a:cxn>
                  <a:cxn ang="0">
                    <a:pos x="386" y="29"/>
                  </a:cxn>
                  <a:cxn ang="0">
                    <a:pos x="328" y="14"/>
                  </a:cxn>
                  <a:cxn ang="0">
                    <a:pos x="237" y="14"/>
                  </a:cxn>
                  <a:cxn ang="0">
                    <a:pos x="96" y="73"/>
                  </a:cxn>
                  <a:cxn ang="0">
                    <a:pos x="38" y="143"/>
                  </a:cxn>
                </a:cxnLst>
                <a:rect l="0" t="0" r="r" b="b"/>
                <a:pathLst>
                  <a:path w="1183" h="912">
                    <a:moveTo>
                      <a:pt x="0" y="136"/>
                    </a:moveTo>
                    <a:lnTo>
                      <a:pt x="10" y="217"/>
                    </a:lnTo>
                    <a:lnTo>
                      <a:pt x="10" y="268"/>
                    </a:lnTo>
                    <a:lnTo>
                      <a:pt x="17" y="292"/>
                    </a:lnTo>
                    <a:lnTo>
                      <a:pt x="10" y="205"/>
                    </a:lnTo>
                    <a:lnTo>
                      <a:pt x="13" y="241"/>
                    </a:lnTo>
                    <a:lnTo>
                      <a:pt x="24" y="270"/>
                    </a:lnTo>
                    <a:lnTo>
                      <a:pt x="42" y="354"/>
                    </a:lnTo>
                    <a:lnTo>
                      <a:pt x="44" y="383"/>
                    </a:lnTo>
                    <a:lnTo>
                      <a:pt x="40" y="413"/>
                    </a:lnTo>
                    <a:lnTo>
                      <a:pt x="49" y="413"/>
                    </a:lnTo>
                    <a:lnTo>
                      <a:pt x="55" y="441"/>
                    </a:lnTo>
                    <a:lnTo>
                      <a:pt x="93" y="432"/>
                    </a:lnTo>
                    <a:lnTo>
                      <a:pt x="114" y="452"/>
                    </a:lnTo>
                    <a:lnTo>
                      <a:pt x="143" y="461"/>
                    </a:lnTo>
                    <a:lnTo>
                      <a:pt x="166" y="480"/>
                    </a:lnTo>
                    <a:lnTo>
                      <a:pt x="194" y="490"/>
                    </a:lnTo>
                    <a:lnTo>
                      <a:pt x="255" y="501"/>
                    </a:lnTo>
                    <a:lnTo>
                      <a:pt x="316" y="495"/>
                    </a:lnTo>
                    <a:lnTo>
                      <a:pt x="340" y="512"/>
                    </a:lnTo>
                    <a:lnTo>
                      <a:pt x="381" y="596"/>
                    </a:lnTo>
                    <a:lnTo>
                      <a:pt x="359" y="652"/>
                    </a:lnTo>
                    <a:lnTo>
                      <a:pt x="359" y="715"/>
                    </a:lnTo>
                    <a:lnTo>
                      <a:pt x="367" y="753"/>
                    </a:lnTo>
                    <a:lnTo>
                      <a:pt x="424" y="782"/>
                    </a:lnTo>
                    <a:lnTo>
                      <a:pt x="491" y="829"/>
                    </a:lnTo>
                    <a:lnTo>
                      <a:pt x="507" y="873"/>
                    </a:lnTo>
                    <a:lnTo>
                      <a:pt x="509" y="899"/>
                    </a:lnTo>
                    <a:lnTo>
                      <a:pt x="565" y="912"/>
                    </a:lnTo>
                    <a:lnTo>
                      <a:pt x="623" y="900"/>
                    </a:lnTo>
                    <a:lnTo>
                      <a:pt x="683" y="909"/>
                    </a:lnTo>
                    <a:lnTo>
                      <a:pt x="710" y="898"/>
                    </a:lnTo>
                    <a:lnTo>
                      <a:pt x="732" y="878"/>
                    </a:lnTo>
                    <a:lnTo>
                      <a:pt x="759" y="890"/>
                    </a:lnTo>
                    <a:lnTo>
                      <a:pt x="789" y="887"/>
                    </a:lnTo>
                    <a:lnTo>
                      <a:pt x="777" y="833"/>
                    </a:lnTo>
                    <a:lnTo>
                      <a:pt x="804" y="820"/>
                    </a:lnTo>
                    <a:lnTo>
                      <a:pt x="833" y="822"/>
                    </a:lnTo>
                    <a:lnTo>
                      <a:pt x="853" y="798"/>
                    </a:lnTo>
                    <a:lnTo>
                      <a:pt x="882" y="782"/>
                    </a:lnTo>
                    <a:lnTo>
                      <a:pt x="910" y="792"/>
                    </a:lnTo>
                    <a:lnTo>
                      <a:pt x="926" y="817"/>
                    </a:lnTo>
                    <a:lnTo>
                      <a:pt x="953" y="833"/>
                    </a:lnTo>
                    <a:lnTo>
                      <a:pt x="981" y="821"/>
                    </a:lnTo>
                    <a:lnTo>
                      <a:pt x="975" y="791"/>
                    </a:lnTo>
                    <a:lnTo>
                      <a:pt x="957" y="768"/>
                    </a:lnTo>
                    <a:lnTo>
                      <a:pt x="944" y="739"/>
                    </a:lnTo>
                    <a:lnTo>
                      <a:pt x="951" y="710"/>
                    </a:lnTo>
                    <a:lnTo>
                      <a:pt x="982" y="659"/>
                    </a:lnTo>
                    <a:lnTo>
                      <a:pt x="982" y="628"/>
                    </a:lnTo>
                    <a:lnTo>
                      <a:pt x="990" y="597"/>
                    </a:lnTo>
                    <a:lnTo>
                      <a:pt x="988" y="567"/>
                    </a:lnTo>
                    <a:lnTo>
                      <a:pt x="997" y="537"/>
                    </a:lnTo>
                    <a:lnTo>
                      <a:pt x="1023" y="523"/>
                    </a:lnTo>
                    <a:lnTo>
                      <a:pt x="1053" y="516"/>
                    </a:lnTo>
                    <a:lnTo>
                      <a:pt x="1074" y="495"/>
                    </a:lnTo>
                    <a:lnTo>
                      <a:pt x="1100" y="482"/>
                    </a:lnTo>
                    <a:lnTo>
                      <a:pt x="1149" y="482"/>
                    </a:lnTo>
                    <a:lnTo>
                      <a:pt x="1183" y="414"/>
                    </a:lnTo>
                    <a:lnTo>
                      <a:pt x="1155" y="400"/>
                    </a:lnTo>
                    <a:lnTo>
                      <a:pt x="1123" y="400"/>
                    </a:lnTo>
                    <a:lnTo>
                      <a:pt x="1121" y="371"/>
                    </a:lnTo>
                    <a:lnTo>
                      <a:pt x="1123" y="340"/>
                    </a:lnTo>
                    <a:lnTo>
                      <a:pt x="1151" y="327"/>
                    </a:lnTo>
                    <a:lnTo>
                      <a:pt x="1171" y="306"/>
                    </a:lnTo>
                    <a:lnTo>
                      <a:pt x="1169" y="298"/>
                    </a:lnTo>
                    <a:lnTo>
                      <a:pt x="1171" y="294"/>
                    </a:lnTo>
                    <a:lnTo>
                      <a:pt x="1145" y="277"/>
                    </a:lnTo>
                    <a:lnTo>
                      <a:pt x="1117" y="266"/>
                    </a:lnTo>
                    <a:lnTo>
                      <a:pt x="1048" y="182"/>
                    </a:lnTo>
                    <a:lnTo>
                      <a:pt x="951" y="113"/>
                    </a:lnTo>
                    <a:lnTo>
                      <a:pt x="890" y="115"/>
                    </a:lnTo>
                    <a:lnTo>
                      <a:pt x="861" y="105"/>
                    </a:lnTo>
                    <a:lnTo>
                      <a:pt x="824" y="21"/>
                    </a:lnTo>
                    <a:lnTo>
                      <a:pt x="803" y="0"/>
                    </a:lnTo>
                    <a:lnTo>
                      <a:pt x="775" y="10"/>
                    </a:lnTo>
                    <a:lnTo>
                      <a:pt x="732" y="55"/>
                    </a:lnTo>
                    <a:lnTo>
                      <a:pt x="674" y="68"/>
                    </a:lnTo>
                    <a:lnTo>
                      <a:pt x="559" y="23"/>
                    </a:lnTo>
                    <a:lnTo>
                      <a:pt x="529" y="25"/>
                    </a:lnTo>
                    <a:lnTo>
                      <a:pt x="470" y="17"/>
                    </a:lnTo>
                    <a:lnTo>
                      <a:pt x="442" y="25"/>
                    </a:lnTo>
                    <a:lnTo>
                      <a:pt x="414" y="17"/>
                    </a:lnTo>
                    <a:lnTo>
                      <a:pt x="386" y="29"/>
                    </a:lnTo>
                    <a:lnTo>
                      <a:pt x="355" y="29"/>
                    </a:lnTo>
                    <a:lnTo>
                      <a:pt x="328" y="14"/>
                    </a:lnTo>
                    <a:lnTo>
                      <a:pt x="298" y="11"/>
                    </a:lnTo>
                    <a:lnTo>
                      <a:pt x="237" y="14"/>
                    </a:lnTo>
                    <a:lnTo>
                      <a:pt x="151" y="43"/>
                    </a:lnTo>
                    <a:lnTo>
                      <a:pt x="96" y="73"/>
                    </a:lnTo>
                    <a:lnTo>
                      <a:pt x="63" y="126"/>
                    </a:lnTo>
                    <a:lnTo>
                      <a:pt x="38" y="143"/>
                    </a:lnTo>
                    <a:lnTo>
                      <a:pt x="0" y="136"/>
                    </a:lnTo>
                    <a:close/>
                  </a:path>
                </a:pathLst>
              </a:custGeom>
              <a:grpFill/>
              <a:ln w="0" cmpd="sng">
                <a:solidFill>
                  <a:srgbClr val="D7D7D7"/>
                </a:solidFill>
                <a:prstDash val="solid"/>
                <a:round/>
                <a:headEnd/>
                <a:tailEnd/>
              </a:ln>
            </p:spPr>
            <p:txBody>
              <a:bodyPr/>
              <a:lstStyle/>
              <a:p>
                <a:endParaRPr lang="en-US" dirty="0"/>
              </a:p>
            </p:txBody>
          </p:sp>
          <p:sp>
            <p:nvSpPr>
              <p:cNvPr id="644" name="Freeform 178">
                <a:extLst>
                  <a:ext uri="{FF2B5EF4-FFF2-40B4-BE49-F238E27FC236}">
                    <a16:creationId xmlns:a16="http://schemas.microsoft.com/office/drawing/2014/main" id="{762D066C-D521-45BF-AE9B-2F35B5EC6AFA}"/>
                  </a:ext>
                </a:extLst>
              </p:cNvPr>
              <p:cNvSpPr>
                <a:spLocks noChangeAspect="1"/>
              </p:cNvSpPr>
              <p:nvPr/>
            </p:nvSpPr>
            <p:spPr bwMode="gray">
              <a:xfrm>
                <a:off x="6787517" y="2893135"/>
                <a:ext cx="117336" cy="150831"/>
              </a:xfrm>
              <a:custGeom>
                <a:avLst/>
                <a:gdLst/>
                <a:ahLst/>
                <a:cxnLst>
                  <a:cxn ang="0">
                    <a:pos x="326" y="895"/>
                  </a:cxn>
                  <a:cxn ang="0">
                    <a:pos x="325" y="839"/>
                  </a:cxn>
                  <a:cxn ang="0">
                    <a:pos x="321" y="796"/>
                  </a:cxn>
                  <a:cxn ang="0">
                    <a:pos x="310" y="751"/>
                  </a:cxn>
                  <a:cxn ang="0">
                    <a:pos x="321" y="688"/>
                  </a:cxn>
                  <a:cxn ang="0">
                    <a:pos x="321" y="618"/>
                  </a:cxn>
                  <a:cxn ang="0">
                    <a:pos x="301" y="508"/>
                  </a:cxn>
                  <a:cxn ang="0">
                    <a:pos x="262" y="433"/>
                  </a:cxn>
                  <a:cxn ang="0">
                    <a:pos x="208" y="353"/>
                  </a:cxn>
                  <a:cxn ang="0">
                    <a:pos x="165" y="275"/>
                  </a:cxn>
                  <a:cxn ang="0">
                    <a:pos x="153" y="212"/>
                  </a:cxn>
                  <a:cxn ang="0">
                    <a:pos x="122" y="162"/>
                  </a:cxn>
                  <a:cxn ang="0">
                    <a:pos x="73" y="112"/>
                  </a:cxn>
                  <a:cxn ang="0">
                    <a:pos x="26" y="73"/>
                  </a:cxn>
                  <a:cxn ang="0">
                    <a:pos x="0" y="76"/>
                  </a:cxn>
                  <a:cxn ang="0">
                    <a:pos x="20" y="35"/>
                  </a:cxn>
                  <a:cxn ang="0">
                    <a:pos x="47" y="17"/>
                  </a:cxn>
                  <a:cxn ang="0">
                    <a:pos x="77" y="24"/>
                  </a:cxn>
                  <a:cxn ang="0">
                    <a:pos x="107" y="21"/>
                  </a:cxn>
                  <a:cxn ang="0">
                    <a:pos x="167" y="0"/>
                  </a:cxn>
                  <a:cxn ang="0">
                    <a:pos x="227" y="19"/>
                  </a:cxn>
                  <a:cxn ang="0">
                    <a:pos x="254" y="35"/>
                  </a:cxn>
                  <a:cxn ang="0">
                    <a:pos x="325" y="93"/>
                  </a:cxn>
                  <a:cxn ang="0">
                    <a:pos x="353" y="103"/>
                  </a:cxn>
                  <a:cxn ang="0">
                    <a:pos x="413" y="91"/>
                  </a:cxn>
                  <a:cxn ang="0">
                    <a:pos x="443" y="99"/>
                  </a:cxn>
                  <a:cxn ang="0">
                    <a:pos x="485" y="142"/>
                  </a:cxn>
                  <a:cxn ang="0">
                    <a:pos x="516" y="135"/>
                  </a:cxn>
                  <a:cxn ang="0">
                    <a:pos x="530" y="162"/>
                  </a:cxn>
                  <a:cxn ang="0">
                    <a:pos x="531" y="193"/>
                  </a:cxn>
                  <a:cxn ang="0">
                    <a:pos x="530" y="221"/>
                  </a:cxn>
                  <a:cxn ang="0">
                    <a:pos x="519" y="283"/>
                  </a:cxn>
                  <a:cxn ang="0">
                    <a:pos x="542" y="303"/>
                  </a:cxn>
                  <a:cxn ang="0">
                    <a:pos x="556" y="329"/>
                  </a:cxn>
                  <a:cxn ang="0">
                    <a:pos x="587" y="334"/>
                  </a:cxn>
                  <a:cxn ang="0">
                    <a:pos x="596" y="362"/>
                  </a:cxn>
                  <a:cxn ang="0">
                    <a:pos x="589" y="394"/>
                  </a:cxn>
                  <a:cxn ang="0">
                    <a:pos x="615" y="448"/>
                  </a:cxn>
                  <a:cxn ang="0">
                    <a:pos x="670" y="476"/>
                  </a:cxn>
                  <a:cxn ang="0">
                    <a:pos x="684" y="502"/>
                  </a:cxn>
                  <a:cxn ang="0">
                    <a:pos x="688" y="531"/>
                  </a:cxn>
                  <a:cxn ang="0">
                    <a:pos x="683" y="560"/>
                  </a:cxn>
                  <a:cxn ang="0">
                    <a:pos x="695" y="590"/>
                  </a:cxn>
                  <a:cxn ang="0">
                    <a:pos x="683" y="618"/>
                  </a:cxn>
                  <a:cxn ang="0">
                    <a:pos x="657" y="634"/>
                  </a:cxn>
                  <a:cxn ang="0">
                    <a:pos x="570" y="612"/>
                  </a:cxn>
                  <a:cxn ang="0">
                    <a:pos x="544" y="627"/>
                  </a:cxn>
                  <a:cxn ang="0">
                    <a:pos x="528" y="601"/>
                  </a:cxn>
                  <a:cxn ang="0">
                    <a:pos x="500" y="614"/>
                  </a:cxn>
                  <a:cxn ang="0">
                    <a:pos x="486" y="643"/>
                  </a:cxn>
                  <a:cxn ang="0">
                    <a:pos x="476" y="734"/>
                  </a:cxn>
                  <a:cxn ang="0">
                    <a:pos x="448" y="747"/>
                  </a:cxn>
                  <a:cxn ang="0">
                    <a:pos x="428" y="770"/>
                  </a:cxn>
                  <a:cxn ang="0">
                    <a:pos x="425" y="799"/>
                  </a:cxn>
                  <a:cxn ang="0">
                    <a:pos x="395" y="816"/>
                  </a:cxn>
                  <a:cxn ang="0">
                    <a:pos x="385" y="843"/>
                  </a:cxn>
                  <a:cxn ang="0">
                    <a:pos x="382" y="873"/>
                  </a:cxn>
                  <a:cxn ang="0">
                    <a:pos x="361" y="895"/>
                  </a:cxn>
                  <a:cxn ang="0">
                    <a:pos x="326" y="895"/>
                  </a:cxn>
                </a:cxnLst>
                <a:rect l="0" t="0" r="r" b="b"/>
                <a:pathLst>
                  <a:path w="695" h="895">
                    <a:moveTo>
                      <a:pt x="326" y="895"/>
                    </a:moveTo>
                    <a:lnTo>
                      <a:pt x="325" y="839"/>
                    </a:lnTo>
                    <a:lnTo>
                      <a:pt x="321" y="796"/>
                    </a:lnTo>
                    <a:lnTo>
                      <a:pt x="310" y="751"/>
                    </a:lnTo>
                    <a:lnTo>
                      <a:pt x="321" y="688"/>
                    </a:lnTo>
                    <a:lnTo>
                      <a:pt x="321" y="618"/>
                    </a:lnTo>
                    <a:lnTo>
                      <a:pt x="301" y="508"/>
                    </a:lnTo>
                    <a:lnTo>
                      <a:pt x="262" y="433"/>
                    </a:lnTo>
                    <a:lnTo>
                      <a:pt x="208" y="353"/>
                    </a:lnTo>
                    <a:lnTo>
                      <a:pt x="165" y="275"/>
                    </a:lnTo>
                    <a:lnTo>
                      <a:pt x="153" y="212"/>
                    </a:lnTo>
                    <a:lnTo>
                      <a:pt x="122" y="162"/>
                    </a:lnTo>
                    <a:lnTo>
                      <a:pt x="73" y="112"/>
                    </a:lnTo>
                    <a:lnTo>
                      <a:pt x="26" y="73"/>
                    </a:lnTo>
                    <a:lnTo>
                      <a:pt x="0" y="76"/>
                    </a:lnTo>
                    <a:lnTo>
                      <a:pt x="20" y="35"/>
                    </a:lnTo>
                    <a:lnTo>
                      <a:pt x="47" y="17"/>
                    </a:lnTo>
                    <a:lnTo>
                      <a:pt x="77" y="24"/>
                    </a:lnTo>
                    <a:lnTo>
                      <a:pt x="107" y="21"/>
                    </a:lnTo>
                    <a:lnTo>
                      <a:pt x="167" y="0"/>
                    </a:lnTo>
                    <a:lnTo>
                      <a:pt x="227" y="19"/>
                    </a:lnTo>
                    <a:lnTo>
                      <a:pt x="254" y="35"/>
                    </a:lnTo>
                    <a:lnTo>
                      <a:pt x="325" y="93"/>
                    </a:lnTo>
                    <a:lnTo>
                      <a:pt x="353" y="103"/>
                    </a:lnTo>
                    <a:lnTo>
                      <a:pt x="413" y="91"/>
                    </a:lnTo>
                    <a:lnTo>
                      <a:pt x="443" y="99"/>
                    </a:lnTo>
                    <a:lnTo>
                      <a:pt x="485" y="142"/>
                    </a:lnTo>
                    <a:lnTo>
                      <a:pt x="516" y="135"/>
                    </a:lnTo>
                    <a:lnTo>
                      <a:pt x="530" y="162"/>
                    </a:lnTo>
                    <a:lnTo>
                      <a:pt x="531" y="193"/>
                    </a:lnTo>
                    <a:lnTo>
                      <a:pt x="530" y="221"/>
                    </a:lnTo>
                    <a:lnTo>
                      <a:pt x="519" y="283"/>
                    </a:lnTo>
                    <a:lnTo>
                      <a:pt x="542" y="303"/>
                    </a:lnTo>
                    <a:lnTo>
                      <a:pt x="556" y="329"/>
                    </a:lnTo>
                    <a:lnTo>
                      <a:pt x="587" y="334"/>
                    </a:lnTo>
                    <a:lnTo>
                      <a:pt x="596" y="362"/>
                    </a:lnTo>
                    <a:lnTo>
                      <a:pt x="589" y="394"/>
                    </a:lnTo>
                    <a:lnTo>
                      <a:pt x="615" y="448"/>
                    </a:lnTo>
                    <a:lnTo>
                      <a:pt x="670" y="476"/>
                    </a:lnTo>
                    <a:lnTo>
                      <a:pt x="684" y="502"/>
                    </a:lnTo>
                    <a:lnTo>
                      <a:pt x="688" y="531"/>
                    </a:lnTo>
                    <a:lnTo>
                      <a:pt x="683" y="560"/>
                    </a:lnTo>
                    <a:lnTo>
                      <a:pt x="695" y="590"/>
                    </a:lnTo>
                    <a:lnTo>
                      <a:pt x="683" y="618"/>
                    </a:lnTo>
                    <a:lnTo>
                      <a:pt x="657" y="634"/>
                    </a:lnTo>
                    <a:lnTo>
                      <a:pt x="570" y="612"/>
                    </a:lnTo>
                    <a:lnTo>
                      <a:pt x="544" y="627"/>
                    </a:lnTo>
                    <a:lnTo>
                      <a:pt x="528" y="601"/>
                    </a:lnTo>
                    <a:lnTo>
                      <a:pt x="500" y="614"/>
                    </a:lnTo>
                    <a:lnTo>
                      <a:pt x="486" y="643"/>
                    </a:lnTo>
                    <a:lnTo>
                      <a:pt x="476" y="734"/>
                    </a:lnTo>
                    <a:lnTo>
                      <a:pt x="448" y="747"/>
                    </a:lnTo>
                    <a:lnTo>
                      <a:pt x="428" y="770"/>
                    </a:lnTo>
                    <a:lnTo>
                      <a:pt x="425" y="799"/>
                    </a:lnTo>
                    <a:lnTo>
                      <a:pt x="395" y="816"/>
                    </a:lnTo>
                    <a:lnTo>
                      <a:pt x="385" y="843"/>
                    </a:lnTo>
                    <a:lnTo>
                      <a:pt x="382" y="873"/>
                    </a:lnTo>
                    <a:lnTo>
                      <a:pt x="361" y="895"/>
                    </a:lnTo>
                    <a:lnTo>
                      <a:pt x="326" y="895"/>
                    </a:lnTo>
                    <a:close/>
                  </a:path>
                </a:pathLst>
              </a:custGeom>
              <a:grpFill/>
              <a:ln w="0" cmpd="sng">
                <a:solidFill>
                  <a:srgbClr val="D7D7D7"/>
                </a:solidFill>
                <a:prstDash val="solid"/>
                <a:round/>
                <a:headEnd/>
                <a:tailEnd/>
              </a:ln>
            </p:spPr>
            <p:txBody>
              <a:bodyPr/>
              <a:lstStyle/>
              <a:p>
                <a:endParaRPr lang="en-US" dirty="0"/>
              </a:p>
            </p:txBody>
          </p:sp>
          <p:sp>
            <p:nvSpPr>
              <p:cNvPr id="645" name="Freeform 179">
                <a:extLst>
                  <a:ext uri="{FF2B5EF4-FFF2-40B4-BE49-F238E27FC236}">
                    <a16:creationId xmlns:a16="http://schemas.microsoft.com/office/drawing/2014/main" id="{8AE241BB-0534-48B0-819D-169D31A23F00}"/>
                  </a:ext>
                </a:extLst>
              </p:cNvPr>
              <p:cNvSpPr>
                <a:spLocks noChangeAspect="1"/>
              </p:cNvSpPr>
              <p:nvPr/>
            </p:nvSpPr>
            <p:spPr bwMode="gray">
              <a:xfrm>
                <a:off x="6769309" y="3209981"/>
                <a:ext cx="104187" cy="88069"/>
              </a:xfrm>
              <a:custGeom>
                <a:avLst/>
                <a:gdLst/>
                <a:ahLst/>
                <a:cxnLst>
                  <a:cxn ang="0">
                    <a:pos x="404" y="29"/>
                  </a:cxn>
                  <a:cxn ang="0">
                    <a:pos x="373" y="24"/>
                  </a:cxn>
                  <a:cxn ang="0">
                    <a:pos x="288" y="35"/>
                  </a:cxn>
                  <a:cxn ang="0">
                    <a:pos x="223" y="0"/>
                  </a:cxn>
                  <a:cxn ang="0">
                    <a:pos x="146" y="29"/>
                  </a:cxn>
                  <a:cxn ang="0">
                    <a:pos x="94" y="38"/>
                  </a:cxn>
                  <a:cxn ang="0">
                    <a:pos x="60" y="63"/>
                  </a:cxn>
                  <a:cxn ang="0">
                    <a:pos x="70" y="86"/>
                  </a:cxn>
                  <a:cxn ang="0">
                    <a:pos x="103" y="115"/>
                  </a:cxn>
                  <a:cxn ang="0">
                    <a:pos x="99" y="157"/>
                  </a:cxn>
                  <a:cxn ang="0">
                    <a:pos x="59" y="189"/>
                  </a:cxn>
                  <a:cxn ang="0">
                    <a:pos x="52" y="245"/>
                  </a:cxn>
                  <a:cxn ang="0">
                    <a:pos x="39" y="301"/>
                  </a:cxn>
                  <a:cxn ang="0">
                    <a:pos x="0" y="356"/>
                  </a:cxn>
                  <a:cxn ang="0">
                    <a:pos x="8" y="372"/>
                  </a:cxn>
                  <a:cxn ang="0">
                    <a:pos x="35" y="385"/>
                  </a:cxn>
                  <a:cxn ang="0">
                    <a:pos x="159" y="372"/>
                  </a:cxn>
                  <a:cxn ang="0">
                    <a:pos x="133" y="399"/>
                  </a:cxn>
                  <a:cxn ang="0">
                    <a:pos x="78" y="419"/>
                  </a:cxn>
                  <a:cxn ang="0">
                    <a:pos x="37" y="443"/>
                  </a:cxn>
                  <a:cxn ang="0">
                    <a:pos x="33" y="469"/>
                  </a:cxn>
                  <a:cxn ang="0">
                    <a:pos x="33" y="522"/>
                  </a:cxn>
                  <a:cxn ang="0">
                    <a:pos x="62" y="509"/>
                  </a:cxn>
                  <a:cxn ang="0">
                    <a:pos x="87" y="469"/>
                  </a:cxn>
                  <a:cxn ang="0">
                    <a:pos x="123" y="440"/>
                  </a:cxn>
                  <a:cxn ang="0">
                    <a:pos x="217" y="376"/>
                  </a:cxn>
                  <a:cxn ang="0">
                    <a:pos x="285" y="320"/>
                  </a:cxn>
                  <a:cxn ang="0">
                    <a:pos x="317" y="280"/>
                  </a:cxn>
                  <a:cxn ang="0">
                    <a:pos x="362" y="279"/>
                  </a:cxn>
                  <a:cxn ang="0">
                    <a:pos x="404" y="270"/>
                  </a:cxn>
                  <a:cxn ang="0">
                    <a:pos x="461" y="269"/>
                  </a:cxn>
                  <a:cxn ang="0">
                    <a:pos x="514" y="272"/>
                  </a:cxn>
                  <a:cxn ang="0">
                    <a:pos x="543" y="286"/>
                  </a:cxn>
                  <a:cxn ang="0">
                    <a:pos x="597" y="270"/>
                  </a:cxn>
                  <a:cxn ang="0">
                    <a:pos x="619" y="239"/>
                  </a:cxn>
                  <a:cxn ang="0">
                    <a:pos x="617" y="205"/>
                  </a:cxn>
                  <a:cxn ang="0">
                    <a:pos x="581" y="203"/>
                  </a:cxn>
                  <a:cxn ang="0">
                    <a:pos x="518" y="179"/>
                  </a:cxn>
                  <a:cxn ang="0">
                    <a:pos x="467" y="156"/>
                  </a:cxn>
                  <a:cxn ang="0">
                    <a:pos x="437" y="133"/>
                  </a:cxn>
                  <a:cxn ang="0">
                    <a:pos x="410" y="99"/>
                  </a:cxn>
                  <a:cxn ang="0">
                    <a:pos x="399" y="58"/>
                  </a:cxn>
                  <a:cxn ang="0">
                    <a:pos x="404" y="29"/>
                  </a:cxn>
                </a:cxnLst>
                <a:rect l="0" t="0" r="r" b="b"/>
                <a:pathLst>
                  <a:path w="619" h="522">
                    <a:moveTo>
                      <a:pt x="404" y="29"/>
                    </a:moveTo>
                    <a:lnTo>
                      <a:pt x="373" y="24"/>
                    </a:lnTo>
                    <a:lnTo>
                      <a:pt x="288" y="35"/>
                    </a:lnTo>
                    <a:lnTo>
                      <a:pt x="223" y="0"/>
                    </a:lnTo>
                    <a:lnTo>
                      <a:pt x="146" y="29"/>
                    </a:lnTo>
                    <a:lnTo>
                      <a:pt x="94" y="38"/>
                    </a:lnTo>
                    <a:lnTo>
                      <a:pt x="60" y="63"/>
                    </a:lnTo>
                    <a:lnTo>
                      <a:pt x="70" y="86"/>
                    </a:lnTo>
                    <a:lnTo>
                      <a:pt x="103" y="115"/>
                    </a:lnTo>
                    <a:lnTo>
                      <a:pt x="99" y="157"/>
                    </a:lnTo>
                    <a:lnTo>
                      <a:pt x="59" y="189"/>
                    </a:lnTo>
                    <a:lnTo>
                      <a:pt x="52" y="245"/>
                    </a:lnTo>
                    <a:lnTo>
                      <a:pt x="39" y="301"/>
                    </a:lnTo>
                    <a:lnTo>
                      <a:pt x="0" y="356"/>
                    </a:lnTo>
                    <a:lnTo>
                      <a:pt x="8" y="372"/>
                    </a:lnTo>
                    <a:lnTo>
                      <a:pt x="35" y="385"/>
                    </a:lnTo>
                    <a:lnTo>
                      <a:pt x="159" y="372"/>
                    </a:lnTo>
                    <a:lnTo>
                      <a:pt x="133" y="399"/>
                    </a:lnTo>
                    <a:lnTo>
                      <a:pt x="78" y="419"/>
                    </a:lnTo>
                    <a:lnTo>
                      <a:pt x="37" y="443"/>
                    </a:lnTo>
                    <a:lnTo>
                      <a:pt x="33" y="469"/>
                    </a:lnTo>
                    <a:lnTo>
                      <a:pt x="33" y="522"/>
                    </a:lnTo>
                    <a:lnTo>
                      <a:pt x="62" y="509"/>
                    </a:lnTo>
                    <a:lnTo>
                      <a:pt x="87" y="469"/>
                    </a:lnTo>
                    <a:lnTo>
                      <a:pt x="123" y="440"/>
                    </a:lnTo>
                    <a:lnTo>
                      <a:pt x="217" y="376"/>
                    </a:lnTo>
                    <a:lnTo>
                      <a:pt x="285" y="320"/>
                    </a:lnTo>
                    <a:lnTo>
                      <a:pt x="317" y="280"/>
                    </a:lnTo>
                    <a:lnTo>
                      <a:pt x="362" y="279"/>
                    </a:lnTo>
                    <a:lnTo>
                      <a:pt x="404" y="270"/>
                    </a:lnTo>
                    <a:lnTo>
                      <a:pt x="461" y="269"/>
                    </a:lnTo>
                    <a:lnTo>
                      <a:pt x="514" y="272"/>
                    </a:lnTo>
                    <a:lnTo>
                      <a:pt x="543" y="286"/>
                    </a:lnTo>
                    <a:lnTo>
                      <a:pt x="597" y="270"/>
                    </a:lnTo>
                    <a:lnTo>
                      <a:pt x="619" y="239"/>
                    </a:lnTo>
                    <a:lnTo>
                      <a:pt x="617" y="205"/>
                    </a:lnTo>
                    <a:lnTo>
                      <a:pt x="581" y="203"/>
                    </a:lnTo>
                    <a:lnTo>
                      <a:pt x="518" y="179"/>
                    </a:lnTo>
                    <a:lnTo>
                      <a:pt x="467" y="156"/>
                    </a:lnTo>
                    <a:lnTo>
                      <a:pt x="437" y="133"/>
                    </a:lnTo>
                    <a:lnTo>
                      <a:pt x="410" y="99"/>
                    </a:lnTo>
                    <a:lnTo>
                      <a:pt x="399" y="58"/>
                    </a:lnTo>
                    <a:lnTo>
                      <a:pt x="404" y="29"/>
                    </a:lnTo>
                    <a:close/>
                  </a:path>
                </a:pathLst>
              </a:custGeom>
              <a:grpFill/>
              <a:ln w="0" cmpd="sng">
                <a:solidFill>
                  <a:srgbClr val="D7D7D7"/>
                </a:solidFill>
                <a:prstDash val="solid"/>
                <a:round/>
                <a:headEnd/>
                <a:tailEnd/>
              </a:ln>
            </p:spPr>
            <p:txBody>
              <a:bodyPr/>
              <a:lstStyle/>
              <a:p>
                <a:endParaRPr lang="en-US" dirty="0"/>
              </a:p>
            </p:txBody>
          </p:sp>
          <p:sp>
            <p:nvSpPr>
              <p:cNvPr id="646" name="Freeform 181">
                <a:extLst>
                  <a:ext uri="{FF2B5EF4-FFF2-40B4-BE49-F238E27FC236}">
                    <a16:creationId xmlns:a16="http://schemas.microsoft.com/office/drawing/2014/main" id="{8BDB76CE-7C34-4431-A641-621995F21677}"/>
                  </a:ext>
                </a:extLst>
              </p:cNvPr>
              <p:cNvSpPr>
                <a:spLocks noChangeAspect="1"/>
              </p:cNvSpPr>
              <p:nvPr/>
            </p:nvSpPr>
            <p:spPr bwMode="gray">
              <a:xfrm>
                <a:off x="6668158" y="2457851"/>
                <a:ext cx="334813" cy="285465"/>
              </a:xfrm>
              <a:custGeom>
                <a:avLst/>
                <a:gdLst/>
                <a:ahLst/>
                <a:cxnLst>
                  <a:cxn ang="0">
                    <a:pos x="20" y="1394"/>
                  </a:cxn>
                  <a:cxn ang="0">
                    <a:pos x="94" y="1275"/>
                  </a:cxn>
                  <a:cxn ang="0">
                    <a:pos x="139" y="1089"/>
                  </a:cxn>
                  <a:cxn ang="0">
                    <a:pos x="123" y="799"/>
                  </a:cxn>
                  <a:cxn ang="0">
                    <a:pos x="268" y="784"/>
                  </a:cxn>
                  <a:cxn ang="0">
                    <a:pos x="347" y="774"/>
                  </a:cxn>
                  <a:cxn ang="0">
                    <a:pos x="391" y="708"/>
                  </a:cxn>
                  <a:cxn ang="0">
                    <a:pos x="467" y="679"/>
                  </a:cxn>
                  <a:cxn ang="0">
                    <a:pos x="538" y="707"/>
                  </a:cxn>
                  <a:cxn ang="0">
                    <a:pos x="501" y="626"/>
                  </a:cxn>
                  <a:cxn ang="0">
                    <a:pos x="540" y="514"/>
                  </a:cxn>
                  <a:cxn ang="0">
                    <a:pos x="555" y="424"/>
                  </a:cxn>
                  <a:cxn ang="0">
                    <a:pos x="632" y="382"/>
                  </a:cxn>
                  <a:cxn ang="0">
                    <a:pos x="741" y="301"/>
                  </a:cxn>
                  <a:cxn ang="0">
                    <a:pos x="679" y="257"/>
                  </a:cxn>
                  <a:cxn ang="0">
                    <a:pos x="729" y="192"/>
                  </a:cxn>
                  <a:cxn ang="0">
                    <a:pos x="758" y="187"/>
                  </a:cxn>
                  <a:cxn ang="0">
                    <a:pos x="814" y="123"/>
                  </a:cxn>
                  <a:cxn ang="0">
                    <a:pos x="940" y="91"/>
                  </a:cxn>
                  <a:cxn ang="0">
                    <a:pos x="1017" y="1"/>
                  </a:cxn>
                  <a:cxn ang="0">
                    <a:pos x="1124" y="18"/>
                  </a:cxn>
                  <a:cxn ang="0">
                    <a:pos x="1228" y="47"/>
                  </a:cxn>
                  <a:cxn ang="0">
                    <a:pos x="1296" y="160"/>
                  </a:cxn>
                  <a:cxn ang="0">
                    <a:pos x="1400" y="108"/>
                  </a:cxn>
                  <a:cxn ang="0">
                    <a:pos x="1515" y="124"/>
                  </a:cxn>
                  <a:cxn ang="0">
                    <a:pos x="1601" y="199"/>
                  </a:cxn>
                  <a:cxn ang="0">
                    <a:pos x="1595" y="302"/>
                  </a:cxn>
                  <a:cxn ang="0">
                    <a:pos x="1621" y="384"/>
                  </a:cxn>
                  <a:cxn ang="0">
                    <a:pos x="1580" y="461"/>
                  </a:cxn>
                  <a:cxn ang="0">
                    <a:pos x="1648" y="589"/>
                  </a:cxn>
                  <a:cxn ang="0">
                    <a:pos x="1761" y="727"/>
                  </a:cxn>
                  <a:cxn ang="0">
                    <a:pos x="1780" y="811"/>
                  </a:cxn>
                  <a:cxn ang="0">
                    <a:pos x="1904" y="845"/>
                  </a:cxn>
                  <a:cxn ang="0">
                    <a:pos x="1941" y="906"/>
                  </a:cxn>
                  <a:cxn ang="0">
                    <a:pos x="1957" y="980"/>
                  </a:cxn>
                  <a:cxn ang="0">
                    <a:pos x="1867" y="1060"/>
                  </a:cxn>
                  <a:cxn ang="0">
                    <a:pos x="1730" y="1012"/>
                  </a:cxn>
                  <a:cxn ang="0">
                    <a:pos x="1672" y="1065"/>
                  </a:cxn>
                  <a:cxn ang="0">
                    <a:pos x="1726" y="1163"/>
                  </a:cxn>
                  <a:cxn ang="0">
                    <a:pos x="1730" y="1243"/>
                  </a:cxn>
                  <a:cxn ang="0">
                    <a:pos x="1764" y="1316"/>
                  </a:cxn>
                  <a:cxn ang="0">
                    <a:pos x="1679" y="1417"/>
                  </a:cxn>
                  <a:cxn ang="0">
                    <a:pos x="1554" y="1499"/>
                  </a:cxn>
                  <a:cxn ang="0">
                    <a:pos x="1533" y="1590"/>
                  </a:cxn>
                  <a:cxn ang="0">
                    <a:pos x="1496" y="1689"/>
                  </a:cxn>
                  <a:cxn ang="0">
                    <a:pos x="1418" y="1649"/>
                  </a:cxn>
                  <a:cxn ang="0">
                    <a:pos x="1299" y="1678"/>
                  </a:cxn>
                  <a:cxn ang="0">
                    <a:pos x="1214" y="1590"/>
                  </a:cxn>
                  <a:cxn ang="0">
                    <a:pos x="1109" y="1617"/>
                  </a:cxn>
                  <a:cxn ang="0">
                    <a:pos x="1025" y="1595"/>
                  </a:cxn>
                  <a:cxn ang="0">
                    <a:pos x="941" y="1630"/>
                  </a:cxn>
                  <a:cxn ang="0">
                    <a:pos x="889" y="1599"/>
                  </a:cxn>
                  <a:cxn ang="0">
                    <a:pos x="799" y="1552"/>
                  </a:cxn>
                  <a:cxn ang="0">
                    <a:pos x="715" y="1515"/>
                  </a:cxn>
                  <a:cxn ang="0">
                    <a:pos x="596" y="1499"/>
                  </a:cxn>
                  <a:cxn ang="0">
                    <a:pos x="447" y="1471"/>
                  </a:cxn>
                  <a:cxn ang="0">
                    <a:pos x="236" y="1496"/>
                  </a:cxn>
                  <a:cxn ang="0">
                    <a:pos x="146" y="1573"/>
                  </a:cxn>
                  <a:cxn ang="0">
                    <a:pos x="63" y="1595"/>
                  </a:cxn>
                </a:cxnLst>
                <a:rect l="0" t="0" r="r" b="b"/>
                <a:pathLst>
                  <a:path w="1981" h="1689">
                    <a:moveTo>
                      <a:pt x="63" y="1595"/>
                    </a:moveTo>
                    <a:lnTo>
                      <a:pt x="76" y="1444"/>
                    </a:lnTo>
                    <a:lnTo>
                      <a:pt x="20" y="1394"/>
                    </a:lnTo>
                    <a:lnTo>
                      <a:pt x="0" y="1353"/>
                    </a:lnTo>
                    <a:lnTo>
                      <a:pt x="37" y="1306"/>
                    </a:lnTo>
                    <a:lnTo>
                      <a:pt x="94" y="1275"/>
                    </a:lnTo>
                    <a:lnTo>
                      <a:pt x="137" y="1214"/>
                    </a:lnTo>
                    <a:lnTo>
                      <a:pt x="141" y="1148"/>
                    </a:lnTo>
                    <a:lnTo>
                      <a:pt x="139" y="1089"/>
                    </a:lnTo>
                    <a:lnTo>
                      <a:pt x="72" y="824"/>
                    </a:lnTo>
                    <a:lnTo>
                      <a:pt x="67" y="785"/>
                    </a:lnTo>
                    <a:lnTo>
                      <a:pt x="123" y="799"/>
                    </a:lnTo>
                    <a:lnTo>
                      <a:pt x="181" y="786"/>
                    </a:lnTo>
                    <a:lnTo>
                      <a:pt x="241" y="796"/>
                    </a:lnTo>
                    <a:lnTo>
                      <a:pt x="268" y="784"/>
                    </a:lnTo>
                    <a:lnTo>
                      <a:pt x="290" y="764"/>
                    </a:lnTo>
                    <a:lnTo>
                      <a:pt x="317" y="777"/>
                    </a:lnTo>
                    <a:lnTo>
                      <a:pt x="347" y="774"/>
                    </a:lnTo>
                    <a:lnTo>
                      <a:pt x="335" y="720"/>
                    </a:lnTo>
                    <a:lnTo>
                      <a:pt x="362" y="706"/>
                    </a:lnTo>
                    <a:lnTo>
                      <a:pt x="391" y="708"/>
                    </a:lnTo>
                    <a:lnTo>
                      <a:pt x="411" y="685"/>
                    </a:lnTo>
                    <a:lnTo>
                      <a:pt x="438" y="668"/>
                    </a:lnTo>
                    <a:lnTo>
                      <a:pt x="467" y="679"/>
                    </a:lnTo>
                    <a:lnTo>
                      <a:pt x="482" y="704"/>
                    </a:lnTo>
                    <a:lnTo>
                      <a:pt x="510" y="719"/>
                    </a:lnTo>
                    <a:lnTo>
                      <a:pt x="538" y="707"/>
                    </a:lnTo>
                    <a:lnTo>
                      <a:pt x="533" y="678"/>
                    </a:lnTo>
                    <a:lnTo>
                      <a:pt x="514" y="654"/>
                    </a:lnTo>
                    <a:lnTo>
                      <a:pt x="501" y="626"/>
                    </a:lnTo>
                    <a:lnTo>
                      <a:pt x="508" y="596"/>
                    </a:lnTo>
                    <a:lnTo>
                      <a:pt x="540" y="546"/>
                    </a:lnTo>
                    <a:lnTo>
                      <a:pt x="540" y="514"/>
                    </a:lnTo>
                    <a:lnTo>
                      <a:pt x="547" y="484"/>
                    </a:lnTo>
                    <a:lnTo>
                      <a:pt x="546" y="454"/>
                    </a:lnTo>
                    <a:lnTo>
                      <a:pt x="555" y="424"/>
                    </a:lnTo>
                    <a:lnTo>
                      <a:pt x="581" y="409"/>
                    </a:lnTo>
                    <a:lnTo>
                      <a:pt x="611" y="403"/>
                    </a:lnTo>
                    <a:lnTo>
                      <a:pt x="632" y="382"/>
                    </a:lnTo>
                    <a:lnTo>
                      <a:pt x="658" y="368"/>
                    </a:lnTo>
                    <a:lnTo>
                      <a:pt x="707" y="369"/>
                    </a:lnTo>
                    <a:lnTo>
                      <a:pt x="741" y="301"/>
                    </a:lnTo>
                    <a:lnTo>
                      <a:pt x="713" y="287"/>
                    </a:lnTo>
                    <a:lnTo>
                      <a:pt x="681" y="287"/>
                    </a:lnTo>
                    <a:lnTo>
                      <a:pt x="679" y="257"/>
                    </a:lnTo>
                    <a:lnTo>
                      <a:pt x="681" y="227"/>
                    </a:lnTo>
                    <a:lnTo>
                      <a:pt x="709" y="214"/>
                    </a:lnTo>
                    <a:lnTo>
                      <a:pt x="729" y="192"/>
                    </a:lnTo>
                    <a:lnTo>
                      <a:pt x="727" y="184"/>
                    </a:lnTo>
                    <a:lnTo>
                      <a:pt x="729" y="180"/>
                    </a:lnTo>
                    <a:lnTo>
                      <a:pt x="758" y="187"/>
                    </a:lnTo>
                    <a:lnTo>
                      <a:pt x="783" y="170"/>
                    </a:lnTo>
                    <a:lnTo>
                      <a:pt x="790" y="140"/>
                    </a:lnTo>
                    <a:lnTo>
                      <a:pt x="814" y="123"/>
                    </a:lnTo>
                    <a:lnTo>
                      <a:pt x="873" y="146"/>
                    </a:lnTo>
                    <a:lnTo>
                      <a:pt x="902" y="140"/>
                    </a:lnTo>
                    <a:lnTo>
                      <a:pt x="940" y="91"/>
                    </a:lnTo>
                    <a:lnTo>
                      <a:pt x="948" y="61"/>
                    </a:lnTo>
                    <a:lnTo>
                      <a:pt x="990" y="18"/>
                    </a:lnTo>
                    <a:lnTo>
                      <a:pt x="1017" y="1"/>
                    </a:lnTo>
                    <a:lnTo>
                      <a:pt x="1056" y="0"/>
                    </a:lnTo>
                    <a:lnTo>
                      <a:pt x="1065" y="27"/>
                    </a:lnTo>
                    <a:lnTo>
                      <a:pt x="1124" y="18"/>
                    </a:lnTo>
                    <a:lnTo>
                      <a:pt x="1152" y="31"/>
                    </a:lnTo>
                    <a:lnTo>
                      <a:pt x="1168" y="56"/>
                    </a:lnTo>
                    <a:lnTo>
                      <a:pt x="1228" y="47"/>
                    </a:lnTo>
                    <a:lnTo>
                      <a:pt x="1257" y="54"/>
                    </a:lnTo>
                    <a:lnTo>
                      <a:pt x="1303" y="87"/>
                    </a:lnTo>
                    <a:lnTo>
                      <a:pt x="1296" y="160"/>
                    </a:lnTo>
                    <a:lnTo>
                      <a:pt x="1348" y="131"/>
                    </a:lnTo>
                    <a:lnTo>
                      <a:pt x="1378" y="128"/>
                    </a:lnTo>
                    <a:lnTo>
                      <a:pt x="1400" y="108"/>
                    </a:lnTo>
                    <a:lnTo>
                      <a:pt x="1459" y="104"/>
                    </a:lnTo>
                    <a:lnTo>
                      <a:pt x="1489" y="108"/>
                    </a:lnTo>
                    <a:lnTo>
                      <a:pt x="1515" y="124"/>
                    </a:lnTo>
                    <a:lnTo>
                      <a:pt x="1536" y="146"/>
                    </a:lnTo>
                    <a:lnTo>
                      <a:pt x="1571" y="196"/>
                    </a:lnTo>
                    <a:lnTo>
                      <a:pt x="1601" y="199"/>
                    </a:lnTo>
                    <a:lnTo>
                      <a:pt x="1605" y="242"/>
                    </a:lnTo>
                    <a:lnTo>
                      <a:pt x="1595" y="270"/>
                    </a:lnTo>
                    <a:lnTo>
                      <a:pt x="1595" y="302"/>
                    </a:lnTo>
                    <a:lnTo>
                      <a:pt x="1614" y="326"/>
                    </a:lnTo>
                    <a:lnTo>
                      <a:pt x="1625" y="354"/>
                    </a:lnTo>
                    <a:lnTo>
                      <a:pt x="1621" y="384"/>
                    </a:lnTo>
                    <a:lnTo>
                      <a:pt x="1612" y="412"/>
                    </a:lnTo>
                    <a:lnTo>
                      <a:pt x="1587" y="431"/>
                    </a:lnTo>
                    <a:lnTo>
                      <a:pt x="1580" y="461"/>
                    </a:lnTo>
                    <a:lnTo>
                      <a:pt x="1588" y="488"/>
                    </a:lnTo>
                    <a:lnTo>
                      <a:pt x="1631" y="531"/>
                    </a:lnTo>
                    <a:lnTo>
                      <a:pt x="1648" y="589"/>
                    </a:lnTo>
                    <a:lnTo>
                      <a:pt x="1690" y="670"/>
                    </a:lnTo>
                    <a:lnTo>
                      <a:pt x="1706" y="697"/>
                    </a:lnTo>
                    <a:lnTo>
                      <a:pt x="1761" y="727"/>
                    </a:lnTo>
                    <a:lnTo>
                      <a:pt x="1779" y="751"/>
                    </a:lnTo>
                    <a:lnTo>
                      <a:pt x="1784" y="780"/>
                    </a:lnTo>
                    <a:lnTo>
                      <a:pt x="1780" y="811"/>
                    </a:lnTo>
                    <a:lnTo>
                      <a:pt x="1792" y="838"/>
                    </a:lnTo>
                    <a:lnTo>
                      <a:pt x="1881" y="825"/>
                    </a:lnTo>
                    <a:lnTo>
                      <a:pt x="1904" y="845"/>
                    </a:lnTo>
                    <a:lnTo>
                      <a:pt x="1933" y="854"/>
                    </a:lnTo>
                    <a:lnTo>
                      <a:pt x="1923" y="882"/>
                    </a:lnTo>
                    <a:lnTo>
                      <a:pt x="1941" y="906"/>
                    </a:lnTo>
                    <a:lnTo>
                      <a:pt x="1977" y="911"/>
                    </a:lnTo>
                    <a:lnTo>
                      <a:pt x="1981" y="962"/>
                    </a:lnTo>
                    <a:lnTo>
                      <a:pt x="1957" y="980"/>
                    </a:lnTo>
                    <a:lnTo>
                      <a:pt x="1939" y="1004"/>
                    </a:lnTo>
                    <a:lnTo>
                      <a:pt x="1894" y="1044"/>
                    </a:lnTo>
                    <a:lnTo>
                      <a:pt x="1867" y="1060"/>
                    </a:lnTo>
                    <a:lnTo>
                      <a:pt x="1805" y="1053"/>
                    </a:lnTo>
                    <a:lnTo>
                      <a:pt x="1760" y="1013"/>
                    </a:lnTo>
                    <a:lnTo>
                      <a:pt x="1730" y="1012"/>
                    </a:lnTo>
                    <a:lnTo>
                      <a:pt x="1702" y="1023"/>
                    </a:lnTo>
                    <a:lnTo>
                      <a:pt x="1699" y="1054"/>
                    </a:lnTo>
                    <a:lnTo>
                      <a:pt x="1672" y="1065"/>
                    </a:lnTo>
                    <a:lnTo>
                      <a:pt x="1673" y="1096"/>
                    </a:lnTo>
                    <a:lnTo>
                      <a:pt x="1717" y="1134"/>
                    </a:lnTo>
                    <a:lnTo>
                      <a:pt x="1726" y="1163"/>
                    </a:lnTo>
                    <a:lnTo>
                      <a:pt x="1716" y="1192"/>
                    </a:lnTo>
                    <a:lnTo>
                      <a:pt x="1736" y="1214"/>
                    </a:lnTo>
                    <a:lnTo>
                      <a:pt x="1730" y="1243"/>
                    </a:lnTo>
                    <a:lnTo>
                      <a:pt x="1756" y="1258"/>
                    </a:lnTo>
                    <a:lnTo>
                      <a:pt x="1767" y="1287"/>
                    </a:lnTo>
                    <a:lnTo>
                      <a:pt x="1764" y="1316"/>
                    </a:lnTo>
                    <a:lnTo>
                      <a:pt x="1783" y="1398"/>
                    </a:lnTo>
                    <a:lnTo>
                      <a:pt x="1706" y="1399"/>
                    </a:lnTo>
                    <a:lnTo>
                      <a:pt x="1679" y="1417"/>
                    </a:lnTo>
                    <a:lnTo>
                      <a:pt x="1647" y="1417"/>
                    </a:lnTo>
                    <a:lnTo>
                      <a:pt x="1618" y="1431"/>
                    </a:lnTo>
                    <a:lnTo>
                      <a:pt x="1554" y="1499"/>
                    </a:lnTo>
                    <a:lnTo>
                      <a:pt x="1541" y="1527"/>
                    </a:lnTo>
                    <a:lnTo>
                      <a:pt x="1541" y="1560"/>
                    </a:lnTo>
                    <a:lnTo>
                      <a:pt x="1533" y="1590"/>
                    </a:lnTo>
                    <a:lnTo>
                      <a:pt x="1541" y="1654"/>
                    </a:lnTo>
                    <a:lnTo>
                      <a:pt x="1526" y="1682"/>
                    </a:lnTo>
                    <a:lnTo>
                      <a:pt x="1496" y="1689"/>
                    </a:lnTo>
                    <a:lnTo>
                      <a:pt x="1478" y="1664"/>
                    </a:lnTo>
                    <a:lnTo>
                      <a:pt x="1449" y="1651"/>
                    </a:lnTo>
                    <a:lnTo>
                      <a:pt x="1418" y="1649"/>
                    </a:lnTo>
                    <a:lnTo>
                      <a:pt x="1358" y="1662"/>
                    </a:lnTo>
                    <a:lnTo>
                      <a:pt x="1325" y="1659"/>
                    </a:lnTo>
                    <a:lnTo>
                      <a:pt x="1299" y="1678"/>
                    </a:lnTo>
                    <a:lnTo>
                      <a:pt x="1275" y="1659"/>
                    </a:lnTo>
                    <a:lnTo>
                      <a:pt x="1264" y="1627"/>
                    </a:lnTo>
                    <a:lnTo>
                      <a:pt x="1214" y="1590"/>
                    </a:lnTo>
                    <a:lnTo>
                      <a:pt x="1153" y="1659"/>
                    </a:lnTo>
                    <a:lnTo>
                      <a:pt x="1125" y="1641"/>
                    </a:lnTo>
                    <a:lnTo>
                      <a:pt x="1109" y="1617"/>
                    </a:lnTo>
                    <a:lnTo>
                      <a:pt x="1078" y="1624"/>
                    </a:lnTo>
                    <a:lnTo>
                      <a:pt x="1049" y="1614"/>
                    </a:lnTo>
                    <a:lnTo>
                      <a:pt x="1025" y="1595"/>
                    </a:lnTo>
                    <a:lnTo>
                      <a:pt x="1001" y="1619"/>
                    </a:lnTo>
                    <a:lnTo>
                      <a:pt x="970" y="1619"/>
                    </a:lnTo>
                    <a:lnTo>
                      <a:pt x="941" y="1630"/>
                    </a:lnTo>
                    <a:lnTo>
                      <a:pt x="917" y="1649"/>
                    </a:lnTo>
                    <a:lnTo>
                      <a:pt x="893" y="1630"/>
                    </a:lnTo>
                    <a:lnTo>
                      <a:pt x="889" y="1599"/>
                    </a:lnTo>
                    <a:lnTo>
                      <a:pt x="829" y="1603"/>
                    </a:lnTo>
                    <a:lnTo>
                      <a:pt x="806" y="1584"/>
                    </a:lnTo>
                    <a:lnTo>
                      <a:pt x="799" y="1552"/>
                    </a:lnTo>
                    <a:lnTo>
                      <a:pt x="771" y="1537"/>
                    </a:lnTo>
                    <a:lnTo>
                      <a:pt x="741" y="1530"/>
                    </a:lnTo>
                    <a:lnTo>
                      <a:pt x="715" y="1515"/>
                    </a:lnTo>
                    <a:lnTo>
                      <a:pt x="685" y="1520"/>
                    </a:lnTo>
                    <a:lnTo>
                      <a:pt x="654" y="1516"/>
                    </a:lnTo>
                    <a:lnTo>
                      <a:pt x="596" y="1499"/>
                    </a:lnTo>
                    <a:lnTo>
                      <a:pt x="542" y="1466"/>
                    </a:lnTo>
                    <a:lnTo>
                      <a:pt x="510" y="1473"/>
                    </a:lnTo>
                    <a:lnTo>
                      <a:pt x="447" y="1471"/>
                    </a:lnTo>
                    <a:lnTo>
                      <a:pt x="418" y="1459"/>
                    </a:lnTo>
                    <a:lnTo>
                      <a:pt x="266" y="1483"/>
                    </a:lnTo>
                    <a:lnTo>
                      <a:pt x="236" y="1496"/>
                    </a:lnTo>
                    <a:lnTo>
                      <a:pt x="228" y="1525"/>
                    </a:lnTo>
                    <a:lnTo>
                      <a:pt x="205" y="1546"/>
                    </a:lnTo>
                    <a:lnTo>
                      <a:pt x="146" y="1573"/>
                    </a:lnTo>
                    <a:lnTo>
                      <a:pt x="116" y="1568"/>
                    </a:lnTo>
                    <a:lnTo>
                      <a:pt x="86" y="1573"/>
                    </a:lnTo>
                    <a:lnTo>
                      <a:pt x="63" y="1595"/>
                    </a:lnTo>
                    <a:close/>
                  </a:path>
                </a:pathLst>
              </a:custGeom>
              <a:grpFill/>
              <a:ln w="0" cmpd="sng">
                <a:solidFill>
                  <a:srgbClr val="D7D7D7"/>
                </a:solidFill>
                <a:prstDash val="solid"/>
                <a:round/>
                <a:headEnd/>
                <a:tailEnd/>
              </a:ln>
            </p:spPr>
            <p:txBody>
              <a:bodyPr/>
              <a:lstStyle/>
              <a:p>
                <a:endParaRPr lang="en-US" dirty="0"/>
              </a:p>
            </p:txBody>
          </p:sp>
          <p:sp>
            <p:nvSpPr>
              <p:cNvPr id="647" name="Freeform 182">
                <a:extLst>
                  <a:ext uri="{FF2B5EF4-FFF2-40B4-BE49-F238E27FC236}">
                    <a16:creationId xmlns:a16="http://schemas.microsoft.com/office/drawing/2014/main" id="{F2A63332-2153-4774-8C36-222640E7AB06}"/>
                  </a:ext>
                </a:extLst>
              </p:cNvPr>
              <p:cNvSpPr>
                <a:spLocks noChangeAspect="1"/>
              </p:cNvSpPr>
              <p:nvPr/>
            </p:nvSpPr>
            <p:spPr bwMode="gray">
              <a:xfrm>
                <a:off x="6451692" y="2837459"/>
                <a:ext cx="191177" cy="94143"/>
              </a:xfrm>
              <a:custGeom>
                <a:avLst/>
                <a:gdLst/>
                <a:ahLst/>
                <a:cxnLst>
                  <a:cxn ang="0">
                    <a:pos x="1065" y="358"/>
                  </a:cxn>
                  <a:cxn ang="0">
                    <a:pos x="1018" y="370"/>
                  </a:cxn>
                  <a:cxn ang="0">
                    <a:pos x="957" y="329"/>
                  </a:cxn>
                  <a:cxn ang="0">
                    <a:pos x="898" y="313"/>
                  </a:cxn>
                  <a:cxn ang="0">
                    <a:pos x="853" y="324"/>
                  </a:cxn>
                  <a:cxn ang="0">
                    <a:pos x="791" y="318"/>
                  </a:cxn>
                  <a:cxn ang="0">
                    <a:pos x="729" y="351"/>
                  </a:cxn>
                  <a:cxn ang="0">
                    <a:pos x="712" y="394"/>
                  </a:cxn>
                  <a:cxn ang="0">
                    <a:pos x="673" y="406"/>
                  </a:cxn>
                  <a:cxn ang="0">
                    <a:pos x="623" y="431"/>
                  </a:cxn>
                  <a:cxn ang="0">
                    <a:pos x="560" y="410"/>
                  </a:cxn>
                  <a:cxn ang="0">
                    <a:pos x="501" y="444"/>
                  </a:cxn>
                  <a:cxn ang="0">
                    <a:pos x="386" y="478"/>
                  </a:cxn>
                  <a:cxn ang="0">
                    <a:pos x="337" y="551"/>
                  </a:cxn>
                  <a:cxn ang="0">
                    <a:pos x="314" y="552"/>
                  </a:cxn>
                  <a:cxn ang="0">
                    <a:pos x="191" y="557"/>
                  </a:cxn>
                  <a:cxn ang="0">
                    <a:pos x="101" y="486"/>
                  </a:cxn>
                  <a:cxn ang="0">
                    <a:pos x="49" y="460"/>
                  </a:cxn>
                  <a:cxn ang="0">
                    <a:pos x="23" y="408"/>
                  </a:cxn>
                  <a:cxn ang="0">
                    <a:pos x="0" y="327"/>
                  </a:cxn>
                  <a:cxn ang="0">
                    <a:pos x="22" y="284"/>
                  </a:cxn>
                  <a:cxn ang="0">
                    <a:pos x="46" y="247"/>
                  </a:cxn>
                  <a:cxn ang="0">
                    <a:pos x="73" y="250"/>
                  </a:cxn>
                  <a:cxn ang="0">
                    <a:pos x="94" y="265"/>
                  </a:cxn>
                  <a:cxn ang="0">
                    <a:pos x="150" y="259"/>
                  </a:cxn>
                  <a:cxn ang="0">
                    <a:pos x="198" y="222"/>
                  </a:cxn>
                  <a:cxn ang="0">
                    <a:pos x="198" y="196"/>
                  </a:cxn>
                  <a:cxn ang="0">
                    <a:pos x="230" y="190"/>
                  </a:cxn>
                  <a:cxn ang="0">
                    <a:pos x="250" y="157"/>
                  </a:cxn>
                  <a:cxn ang="0">
                    <a:pos x="253" y="111"/>
                  </a:cxn>
                  <a:cxn ang="0">
                    <a:pos x="262" y="95"/>
                  </a:cxn>
                  <a:cxn ang="0">
                    <a:pos x="293" y="85"/>
                  </a:cxn>
                  <a:cxn ang="0">
                    <a:pos x="312" y="55"/>
                  </a:cxn>
                  <a:cxn ang="0">
                    <a:pos x="333" y="28"/>
                  </a:cxn>
                  <a:cxn ang="0">
                    <a:pos x="375" y="31"/>
                  </a:cxn>
                  <a:cxn ang="0">
                    <a:pos x="401" y="8"/>
                  </a:cxn>
                  <a:cxn ang="0">
                    <a:pos x="443" y="28"/>
                  </a:cxn>
                  <a:cxn ang="0">
                    <a:pos x="484" y="18"/>
                  </a:cxn>
                  <a:cxn ang="0">
                    <a:pos x="521" y="0"/>
                  </a:cxn>
                  <a:cxn ang="0">
                    <a:pos x="553" y="23"/>
                  </a:cxn>
                  <a:cxn ang="0">
                    <a:pos x="590" y="59"/>
                  </a:cxn>
                  <a:cxn ang="0">
                    <a:pos x="614" y="95"/>
                  </a:cxn>
                  <a:cxn ang="0">
                    <a:pos x="643" y="104"/>
                  </a:cxn>
                  <a:cxn ang="0">
                    <a:pos x="680" y="85"/>
                  </a:cxn>
                  <a:cxn ang="0">
                    <a:pos x="713" y="50"/>
                  </a:cxn>
                  <a:cxn ang="0">
                    <a:pos x="785" y="50"/>
                  </a:cxn>
                  <a:cxn ang="0">
                    <a:pos x="824" y="77"/>
                  </a:cxn>
                  <a:cxn ang="0">
                    <a:pos x="851" y="57"/>
                  </a:cxn>
                  <a:cxn ang="0">
                    <a:pos x="889" y="38"/>
                  </a:cxn>
                  <a:cxn ang="0">
                    <a:pos x="935" y="35"/>
                  </a:cxn>
                  <a:cxn ang="0">
                    <a:pos x="986" y="38"/>
                  </a:cxn>
                  <a:cxn ang="0">
                    <a:pos x="1025" y="63"/>
                  </a:cxn>
                  <a:cxn ang="0">
                    <a:pos x="1054" y="95"/>
                  </a:cxn>
                  <a:cxn ang="0">
                    <a:pos x="1096" y="127"/>
                  </a:cxn>
                  <a:cxn ang="0">
                    <a:pos x="1132" y="138"/>
                  </a:cxn>
                  <a:cxn ang="0">
                    <a:pos x="1131" y="163"/>
                  </a:cxn>
                  <a:cxn ang="0">
                    <a:pos x="1088" y="273"/>
                  </a:cxn>
                  <a:cxn ang="0">
                    <a:pos x="1065" y="358"/>
                  </a:cxn>
                </a:cxnLst>
                <a:rect l="0" t="0" r="r" b="b"/>
                <a:pathLst>
                  <a:path w="1132" h="557">
                    <a:moveTo>
                      <a:pt x="1065" y="358"/>
                    </a:moveTo>
                    <a:lnTo>
                      <a:pt x="1018" y="370"/>
                    </a:lnTo>
                    <a:lnTo>
                      <a:pt x="957" y="329"/>
                    </a:lnTo>
                    <a:lnTo>
                      <a:pt x="898" y="313"/>
                    </a:lnTo>
                    <a:lnTo>
                      <a:pt x="853" y="324"/>
                    </a:lnTo>
                    <a:lnTo>
                      <a:pt x="791" y="318"/>
                    </a:lnTo>
                    <a:lnTo>
                      <a:pt x="729" y="351"/>
                    </a:lnTo>
                    <a:lnTo>
                      <a:pt x="712" y="394"/>
                    </a:lnTo>
                    <a:lnTo>
                      <a:pt x="673" y="406"/>
                    </a:lnTo>
                    <a:lnTo>
                      <a:pt x="623" y="431"/>
                    </a:lnTo>
                    <a:lnTo>
                      <a:pt x="560" y="410"/>
                    </a:lnTo>
                    <a:lnTo>
                      <a:pt x="501" y="444"/>
                    </a:lnTo>
                    <a:lnTo>
                      <a:pt x="386" y="478"/>
                    </a:lnTo>
                    <a:lnTo>
                      <a:pt x="337" y="551"/>
                    </a:lnTo>
                    <a:lnTo>
                      <a:pt x="314" y="552"/>
                    </a:lnTo>
                    <a:lnTo>
                      <a:pt x="191" y="557"/>
                    </a:lnTo>
                    <a:lnTo>
                      <a:pt x="101" y="486"/>
                    </a:lnTo>
                    <a:lnTo>
                      <a:pt x="49" y="460"/>
                    </a:lnTo>
                    <a:lnTo>
                      <a:pt x="23" y="408"/>
                    </a:lnTo>
                    <a:lnTo>
                      <a:pt x="0" y="327"/>
                    </a:lnTo>
                    <a:lnTo>
                      <a:pt x="22" y="284"/>
                    </a:lnTo>
                    <a:lnTo>
                      <a:pt x="46" y="247"/>
                    </a:lnTo>
                    <a:lnTo>
                      <a:pt x="73" y="250"/>
                    </a:lnTo>
                    <a:lnTo>
                      <a:pt x="94" y="265"/>
                    </a:lnTo>
                    <a:lnTo>
                      <a:pt x="150" y="259"/>
                    </a:lnTo>
                    <a:lnTo>
                      <a:pt x="198" y="222"/>
                    </a:lnTo>
                    <a:lnTo>
                      <a:pt x="198" y="196"/>
                    </a:lnTo>
                    <a:lnTo>
                      <a:pt x="230" y="190"/>
                    </a:lnTo>
                    <a:lnTo>
                      <a:pt x="250" y="157"/>
                    </a:lnTo>
                    <a:lnTo>
                      <a:pt x="253" y="111"/>
                    </a:lnTo>
                    <a:lnTo>
                      <a:pt x="262" y="95"/>
                    </a:lnTo>
                    <a:lnTo>
                      <a:pt x="293" y="85"/>
                    </a:lnTo>
                    <a:lnTo>
                      <a:pt x="312" y="55"/>
                    </a:lnTo>
                    <a:lnTo>
                      <a:pt x="333" y="28"/>
                    </a:lnTo>
                    <a:lnTo>
                      <a:pt x="375" y="31"/>
                    </a:lnTo>
                    <a:lnTo>
                      <a:pt x="401" y="8"/>
                    </a:lnTo>
                    <a:lnTo>
                      <a:pt x="443" y="28"/>
                    </a:lnTo>
                    <a:lnTo>
                      <a:pt x="484" y="18"/>
                    </a:lnTo>
                    <a:lnTo>
                      <a:pt x="521" y="0"/>
                    </a:lnTo>
                    <a:lnTo>
                      <a:pt x="553" y="23"/>
                    </a:lnTo>
                    <a:lnTo>
                      <a:pt x="590" y="59"/>
                    </a:lnTo>
                    <a:lnTo>
                      <a:pt x="614" y="95"/>
                    </a:lnTo>
                    <a:lnTo>
                      <a:pt x="643" y="104"/>
                    </a:lnTo>
                    <a:lnTo>
                      <a:pt x="680" y="85"/>
                    </a:lnTo>
                    <a:lnTo>
                      <a:pt x="713" y="50"/>
                    </a:lnTo>
                    <a:lnTo>
                      <a:pt x="785" y="50"/>
                    </a:lnTo>
                    <a:lnTo>
                      <a:pt x="824" y="77"/>
                    </a:lnTo>
                    <a:lnTo>
                      <a:pt x="851" y="57"/>
                    </a:lnTo>
                    <a:lnTo>
                      <a:pt x="889" y="38"/>
                    </a:lnTo>
                    <a:lnTo>
                      <a:pt x="935" y="35"/>
                    </a:lnTo>
                    <a:lnTo>
                      <a:pt x="986" y="38"/>
                    </a:lnTo>
                    <a:lnTo>
                      <a:pt x="1025" y="63"/>
                    </a:lnTo>
                    <a:lnTo>
                      <a:pt x="1054" y="95"/>
                    </a:lnTo>
                    <a:lnTo>
                      <a:pt x="1096" y="127"/>
                    </a:lnTo>
                    <a:lnTo>
                      <a:pt x="1132" y="138"/>
                    </a:lnTo>
                    <a:lnTo>
                      <a:pt x="1131" y="163"/>
                    </a:lnTo>
                    <a:lnTo>
                      <a:pt x="1088" y="273"/>
                    </a:lnTo>
                    <a:lnTo>
                      <a:pt x="1065" y="358"/>
                    </a:lnTo>
                    <a:close/>
                  </a:path>
                </a:pathLst>
              </a:custGeom>
              <a:grpFill/>
              <a:ln w="0" cmpd="sng">
                <a:solidFill>
                  <a:srgbClr val="D7D7D7"/>
                </a:solidFill>
                <a:prstDash val="solid"/>
                <a:round/>
                <a:headEnd/>
                <a:tailEnd/>
              </a:ln>
            </p:spPr>
            <p:txBody>
              <a:bodyPr/>
              <a:lstStyle/>
              <a:p>
                <a:endParaRPr lang="en-US" dirty="0"/>
              </a:p>
            </p:txBody>
          </p:sp>
          <p:sp>
            <p:nvSpPr>
              <p:cNvPr id="648" name="Freeform 183">
                <a:extLst>
                  <a:ext uri="{FF2B5EF4-FFF2-40B4-BE49-F238E27FC236}">
                    <a16:creationId xmlns:a16="http://schemas.microsoft.com/office/drawing/2014/main" id="{A7D67057-4BB3-48FB-9073-4E91F659C014}"/>
                  </a:ext>
                </a:extLst>
              </p:cNvPr>
              <p:cNvSpPr>
                <a:spLocks noChangeAspect="1"/>
              </p:cNvSpPr>
              <p:nvPr/>
            </p:nvSpPr>
            <p:spPr bwMode="gray">
              <a:xfrm>
                <a:off x="6578132" y="3195809"/>
                <a:ext cx="83956" cy="67823"/>
              </a:xfrm>
              <a:custGeom>
                <a:avLst/>
                <a:gdLst/>
                <a:ahLst/>
                <a:cxnLst>
                  <a:cxn ang="0">
                    <a:pos x="99" y="400"/>
                  </a:cxn>
                  <a:cxn ang="0">
                    <a:pos x="33" y="337"/>
                  </a:cxn>
                  <a:cxn ang="0">
                    <a:pos x="3" y="263"/>
                  </a:cxn>
                  <a:cxn ang="0">
                    <a:pos x="0" y="200"/>
                  </a:cxn>
                  <a:cxn ang="0">
                    <a:pos x="18" y="65"/>
                  </a:cxn>
                  <a:cxn ang="0">
                    <a:pos x="26" y="71"/>
                  </a:cxn>
                  <a:cxn ang="0">
                    <a:pos x="41" y="72"/>
                  </a:cxn>
                  <a:cxn ang="0">
                    <a:pos x="54" y="62"/>
                  </a:cxn>
                  <a:cxn ang="0">
                    <a:pos x="57" y="28"/>
                  </a:cxn>
                  <a:cxn ang="0">
                    <a:pos x="120" y="8"/>
                  </a:cxn>
                  <a:cxn ang="0">
                    <a:pos x="133" y="12"/>
                  </a:cxn>
                  <a:cxn ang="0">
                    <a:pos x="156" y="38"/>
                  </a:cxn>
                  <a:cxn ang="0">
                    <a:pos x="165" y="37"/>
                  </a:cxn>
                  <a:cxn ang="0">
                    <a:pos x="166" y="20"/>
                  </a:cxn>
                  <a:cxn ang="0">
                    <a:pos x="195" y="3"/>
                  </a:cxn>
                  <a:cxn ang="0">
                    <a:pos x="254" y="15"/>
                  </a:cxn>
                  <a:cxn ang="0">
                    <a:pos x="268" y="0"/>
                  </a:cxn>
                  <a:cxn ang="0">
                    <a:pos x="322" y="10"/>
                  </a:cxn>
                  <a:cxn ang="0">
                    <a:pos x="362" y="4"/>
                  </a:cxn>
                  <a:cxn ang="0">
                    <a:pos x="385" y="15"/>
                  </a:cxn>
                  <a:cxn ang="0">
                    <a:pos x="471" y="87"/>
                  </a:cxn>
                  <a:cxn ang="0">
                    <a:pos x="494" y="197"/>
                  </a:cxn>
                  <a:cxn ang="0">
                    <a:pos x="496" y="261"/>
                  </a:cxn>
                  <a:cxn ang="0">
                    <a:pos x="471" y="267"/>
                  </a:cxn>
                  <a:cxn ang="0">
                    <a:pos x="418" y="317"/>
                  </a:cxn>
                  <a:cxn ang="0">
                    <a:pos x="340" y="317"/>
                  </a:cxn>
                  <a:cxn ang="0">
                    <a:pos x="273" y="343"/>
                  </a:cxn>
                  <a:cxn ang="0">
                    <a:pos x="232" y="383"/>
                  </a:cxn>
                  <a:cxn ang="0">
                    <a:pos x="99" y="400"/>
                  </a:cxn>
                </a:cxnLst>
                <a:rect l="0" t="0" r="r" b="b"/>
                <a:pathLst>
                  <a:path w="496" h="400">
                    <a:moveTo>
                      <a:pt x="99" y="400"/>
                    </a:moveTo>
                    <a:lnTo>
                      <a:pt x="33" y="337"/>
                    </a:lnTo>
                    <a:lnTo>
                      <a:pt x="3" y="263"/>
                    </a:lnTo>
                    <a:lnTo>
                      <a:pt x="0" y="200"/>
                    </a:lnTo>
                    <a:lnTo>
                      <a:pt x="18" y="65"/>
                    </a:lnTo>
                    <a:lnTo>
                      <a:pt x="26" y="71"/>
                    </a:lnTo>
                    <a:lnTo>
                      <a:pt x="41" y="72"/>
                    </a:lnTo>
                    <a:lnTo>
                      <a:pt x="54" y="62"/>
                    </a:lnTo>
                    <a:lnTo>
                      <a:pt x="57" y="28"/>
                    </a:lnTo>
                    <a:lnTo>
                      <a:pt x="120" y="8"/>
                    </a:lnTo>
                    <a:lnTo>
                      <a:pt x="133" y="12"/>
                    </a:lnTo>
                    <a:lnTo>
                      <a:pt x="156" y="38"/>
                    </a:lnTo>
                    <a:lnTo>
                      <a:pt x="165" y="37"/>
                    </a:lnTo>
                    <a:lnTo>
                      <a:pt x="166" y="20"/>
                    </a:lnTo>
                    <a:lnTo>
                      <a:pt x="195" y="3"/>
                    </a:lnTo>
                    <a:lnTo>
                      <a:pt x="254" y="15"/>
                    </a:lnTo>
                    <a:lnTo>
                      <a:pt x="268" y="0"/>
                    </a:lnTo>
                    <a:lnTo>
                      <a:pt x="322" y="10"/>
                    </a:lnTo>
                    <a:lnTo>
                      <a:pt x="362" y="4"/>
                    </a:lnTo>
                    <a:lnTo>
                      <a:pt x="385" y="15"/>
                    </a:lnTo>
                    <a:lnTo>
                      <a:pt x="471" y="87"/>
                    </a:lnTo>
                    <a:lnTo>
                      <a:pt x="494" y="197"/>
                    </a:lnTo>
                    <a:lnTo>
                      <a:pt x="496" y="261"/>
                    </a:lnTo>
                    <a:lnTo>
                      <a:pt x="471" y="267"/>
                    </a:lnTo>
                    <a:lnTo>
                      <a:pt x="418" y="317"/>
                    </a:lnTo>
                    <a:lnTo>
                      <a:pt x="340" y="317"/>
                    </a:lnTo>
                    <a:lnTo>
                      <a:pt x="273" y="343"/>
                    </a:lnTo>
                    <a:lnTo>
                      <a:pt x="232" y="383"/>
                    </a:lnTo>
                    <a:lnTo>
                      <a:pt x="99" y="400"/>
                    </a:lnTo>
                    <a:close/>
                  </a:path>
                </a:pathLst>
              </a:custGeom>
              <a:grpFill/>
              <a:ln w="0" cmpd="sng">
                <a:solidFill>
                  <a:srgbClr val="D7D7D7"/>
                </a:solidFill>
                <a:prstDash val="solid"/>
                <a:round/>
                <a:headEnd/>
                <a:tailEnd/>
              </a:ln>
            </p:spPr>
            <p:txBody>
              <a:bodyPr/>
              <a:lstStyle/>
              <a:p>
                <a:endParaRPr lang="en-US" dirty="0"/>
              </a:p>
            </p:txBody>
          </p:sp>
          <p:sp>
            <p:nvSpPr>
              <p:cNvPr id="649" name="Freeform 184">
                <a:extLst>
                  <a:ext uri="{FF2B5EF4-FFF2-40B4-BE49-F238E27FC236}">
                    <a16:creationId xmlns:a16="http://schemas.microsoft.com/office/drawing/2014/main" id="{F2311F5C-F627-4846-B4AE-A9063227F90B}"/>
                  </a:ext>
                </a:extLst>
              </p:cNvPr>
              <p:cNvSpPr>
                <a:spLocks noChangeAspect="1"/>
              </p:cNvSpPr>
              <p:nvPr/>
            </p:nvSpPr>
            <p:spPr bwMode="gray">
              <a:xfrm>
                <a:off x="6565994" y="2904270"/>
                <a:ext cx="328744" cy="228777"/>
              </a:xfrm>
              <a:custGeom>
                <a:avLst/>
                <a:gdLst/>
                <a:ahLst/>
                <a:cxnLst>
                  <a:cxn ang="0">
                    <a:pos x="1675" y="1330"/>
                  </a:cxn>
                  <a:cxn ang="0">
                    <a:pos x="1489" y="1247"/>
                  </a:cxn>
                  <a:cxn ang="0">
                    <a:pos x="1392" y="1226"/>
                  </a:cxn>
                  <a:cxn ang="0">
                    <a:pos x="1216" y="1293"/>
                  </a:cxn>
                  <a:cxn ang="0">
                    <a:pos x="1085" y="1356"/>
                  </a:cxn>
                  <a:cxn ang="0">
                    <a:pos x="767" y="1326"/>
                  </a:cxn>
                  <a:cxn ang="0">
                    <a:pos x="589" y="1312"/>
                  </a:cxn>
                  <a:cxn ang="0">
                    <a:pos x="573" y="1226"/>
                  </a:cxn>
                  <a:cxn ang="0">
                    <a:pos x="490" y="1200"/>
                  </a:cxn>
                  <a:cxn ang="0">
                    <a:pos x="499" y="1099"/>
                  </a:cxn>
                  <a:cxn ang="0">
                    <a:pos x="429" y="1091"/>
                  </a:cxn>
                  <a:cxn ang="0">
                    <a:pos x="266" y="1009"/>
                  </a:cxn>
                  <a:cxn ang="0">
                    <a:pos x="253" y="917"/>
                  </a:cxn>
                  <a:cxn ang="0">
                    <a:pos x="183" y="887"/>
                  </a:cxn>
                  <a:cxn ang="0">
                    <a:pos x="133" y="768"/>
                  </a:cxn>
                  <a:cxn ang="0">
                    <a:pos x="73" y="680"/>
                  </a:cxn>
                  <a:cxn ang="0">
                    <a:pos x="0" y="641"/>
                  </a:cxn>
                  <a:cxn ang="0">
                    <a:pos x="131" y="604"/>
                  </a:cxn>
                  <a:cxn ang="0">
                    <a:pos x="217" y="511"/>
                  </a:cxn>
                  <a:cxn ang="0">
                    <a:pos x="275" y="416"/>
                  </a:cxn>
                  <a:cxn ang="0">
                    <a:pos x="339" y="316"/>
                  </a:cxn>
                  <a:cxn ang="0">
                    <a:pos x="370" y="236"/>
                  </a:cxn>
                  <a:cxn ang="0">
                    <a:pos x="411" y="168"/>
                  </a:cxn>
                  <a:cxn ang="0">
                    <a:pos x="493" y="146"/>
                  </a:cxn>
                  <a:cxn ang="0">
                    <a:pos x="535" y="93"/>
                  </a:cxn>
                  <a:cxn ang="0">
                    <a:pos x="626" y="82"/>
                  </a:cxn>
                  <a:cxn ang="0">
                    <a:pos x="783" y="100"/>
                  </a:cxn>
                  <a:cxn ang="0">
                    <a:pos x="896" y="82"/>
                  </a:cxn>
                  <a:cxn ang="0">
                    <a:pos x="974" y="139"/>
                  </a:cxn>
                  <a:cxn ang="0">
                    <a:pos x="1097" y="79"/>
                  </a:cxn>
                  <a:cxn ang="0">
                    <a:pos x="1288" y="0"/>
                  </a:cxn>
                  <a:cxn ang="0">
                    <a:pos x="1341" y="2"/>
                  </a:cxn>
                  <a:cxn ang="0">
                    <a:pos x="1437" y="91"/>
                  </a:cxn>
                  <a:cxn ang="0">
                    <a:pos x="1480" y="204"/>
                  </a:cxn>
                  <a:cxn ang="0">
                    <a:pos x="1577" y="362"/>
                  </a:cxn>
                  <a:cxn ang="0">
                    <a:pos x="1636" y="547"/>
                  </a:cxn>
                  <a:cxn ang="0">
                    <a:pos x="1625" y="680"/>
                  </a:cxn>
                  <a:cxn ang="0">
                    <a:pos x="1640" y="768"/>
                  </a:cxn>
                  <a:cxn ang="0">
                    <a:pos x="1640" y="837"/>
                  </a:cxn>
                  <a:cxn ang="0">
                    <a:pos x="1720" y="897"/>
                  </a:cxn>
                  <a:cxn ang="0">
                    <a:pos x="1798" y="865"/>
                  </a:cxn>
                  <a:cxn ang="0">
                    <a:pos x="1888" y="842"/>
                  </a:cxn>
                  <a:cxn ang="0">
                    <a:pos x="1941" y="856"/>
                  </a:cxn>
                  <a:cxn ang="0">
                    <a:pos x="1949" y="948"/>
                  </a:cxn>
                  <a:cxn ang="0">
                    <a:pos x="1930" y="1009"/>
                  </a:cxn>
                  <a:cxn ang="0">
                    <a:pos x="1875" y="1038"/>
                  </a:cxn>
                  <a:cxn ang="0">
                    <a:pos x="1808" y="1104"/>
                  </a:cxn>
                  <a:cxn ang="0">
                    <a:pos x="1771" y="1105"/>
                  </a:cxn>
                  <a:cxn ang="0">
                    <a:pos x="1818" y="1032"/>
                  </a:cxn>
                  <a:cxn ang="0">
                    <a:pos x="1789" y="979"/>
                  </a:cxn>
                  <a:cxn ang="0">
                    <a:pos x="1758" y="1112"/>
                  </a:cxn>
                  <a:cxn ang="0">
                    <a:pos x="1740" y="1185"/>
                  </a:cxn>
                  <a:cxn ang="0">
                    <a:pos x="1735" y="1281"/>
                  </a:cxn>
                </a:cxnLst>
                <a:rect l="0" t="0" r="r" b="b"/>
                <a:pathLst>
                  <a:path w="1952" h="1356">
                    <a:moveTo>
                      <a:pt x="1740" y="1324"/>
                    </a:moveTo>
                    <a:lnTo>
                      <a:pt x="1675" y="1330"/>
                    </a:lnTo>
                    <a:lnTo>
                      <a:pt x="1597" y="1277"/>
                    </a:lnTo>
                    <a:lnTo>
                      <a:pt x="1489" y="1247"/>
                    </a:lnTo>
                    <a:lnTo>
                      <a:pt x="1464" y="1228"/>
                    </a:lnTo>
                    <a:lnTo>
                      <a:pt x="1392" y="1226"/>
                    </a:lnTo>
                    <a:lnTo>
                      <a:pt x="1298" y="1254"/>
                    </a:lnTo>
                    <a:lnTo>
                      <a:pt x="1216" y="1293"/>
                    </a:lnTo>
                    <a:lnTo>
                      <a:pt x="1147" y="1340"/>
                    </a:lnTo>
                    <a:lnTo>
                      <a:pt x="1085" y="1356"/>
                    </a:lnTo>
                    <a:lnTo>
                      <a:pt x="920" y="1329"/>
                    </a:lnTo>
                    <a:lnTo>
                      <a:pt x="767" y="1326"/>
                    </a:lnTo>
                    <a:lnTo>
                      <a:pt x="639" y="1312"/>
                    </a:lnTo>
                    <a:lnTo>
                      <a:pt x="589" y="1312"/>
                    </a:lnTo>
                    <a:lnTo>
                      <a:pt x="549" y="1279"/>
                    </a:lnTo>
                    <a:lnTo>
                      <a:pt x="573" y="1226"/>
                    </a:lnTo>
                    <a:lnTo>
                      <a:pt x="526" y="1210"/>
                    </a:lnTo>
                    <a:lnTo>
                      <a:pt x="490" y="1200"/>
                    </a:lnTo>
                    <a:lnTo>
                      <a:pt x="460" y="1139"/>
                    </a:lnTo>
                    <a:lnTo>
                      <a:pt x="499" y="1099"/>
                    </a:lnTo>
                    <a:lnTo>
                      <a:pt x="473" y="1058"/>
                    </a:lnTo>
                    <a:lnTo>
                      <a:pt x="429" y="1091"/>
                    </a:lnTo>
                    <a:lnTo>
                      <a:pt x="323" y="1054"/>
                    </a:lnTo>
                    <a:lnTo>
                      <a:pt x="266" y="1009"/>
                    </a:lnTo>
                    <a:lnTo>
                      <a:pt x="262" y="952"/>
                    </a:lnTo>
                    <a:lnTo>
                      <a:pt x="253" y="917"/>
                    </a:lnTo>
                    <a:lnTo>
                      <a:pt x="223" y="897"/>
                    </a:lnTo>
                    <a:lnTo>
                      <a:pt x="183" y="887"/>
                    </a:lnTo>
                    <a:lnTo>
                      <a:pt x="149" y="837"/>
                    </a:lnTo>
                    <a:lnTo>
                      <a:pt x="133" y="768"/>
                    </a:lnTo>
                    <a:lnTo>
                      <a:pt x="111" y="725"/>
                    </a:lnTo>
                    <a:lnTo>
                      <a:pt x="73" y="680"/>
                    </a:lnTo>
                    <a:lnTo>
                      <a:pt x="18" y="655"/>
                    </a:lnTo>
                    <a:lnTo>
                      <a:pt x="0" y="641"/>
                    </a:lnTo>
                    <a:lnTo>
                      <a:pt x="12" y="641"/>
                    </a:lnTo>
                    <a:lnTo>
                      <a:pt x="131" y="604"/>
                    </a:lnTo>
                    <a:lnTo>
                      <a:pt x="190" y="578"/>
                    </a:lnTo>
                    <a:lnTo>
                      <a:pt x="217" y="511"/>
                    </a:lnTo>
                    <a:lnTo>
                      <a:pt x="245" y="474"/>
                    </a:lnTo>
                    <a:lnTo>
                      <a:pt x="275" y="416"/>
                    </a:lnTo>
                    <a:lnTo>
                      <a:pt x="294" y="367"/>
                    </a:lnTo>
                    <a:lnTo>
                      <a:pt x="339" y="316"/>
                    </a:lnTo>
                    <a:lnTo>
                      <a:pt x="348" y="274"/>
                    </a:lnTo>
                    <a:lnTo>
                      <a:pt x="370" y="236"/>
                    </a:lnTo>
                    <a:lnTo>
                      <a:pt x="372" y="208"/>
                    </a:lnTo>
                    <a:lnTo>
                      <a:pt x="411" y="168"/>
                    </a:lnTo>
                    <a:lnTo>
                      <a:pt x="465" y="146"/>
                    </a:lnTo>
                    <a:lnTo>
                      <a:pt x="493" y="146"/>
                    </a:lnTo>
                    <a:lnTo>
                      <a:pt x="520" y="119"/>
                    </a:lnTo>
                    <a:lnTo>
                      <a:pt x="535" y="93"/>
                    </a:lnTo>
                    <a:lnTo>
                      <a:pt x="563" y="82"/>
                    </a:lnTo>
                    <a:lnTo>
                      <a:pt x="626" y="82"/>
                    </a:lnTo>
                    <a:lnTo>
                      <a:pt x="693" y="93"/>
                    </a:lnTo>
                    <a:lnTo>
                      <a:pt x="783" y="100"/>
                    </a:lnTo>
                    <a:lnTo>
                      <a:pt x="839" y="84"/>
                    </a:lnTo>
                    <a:lnTo>
                      <a:pt x="896" y="82"/>
                    </a:lnTo>
                    <a:lnTo>
                      <a:pt x="939" y="119"/>
                    </a:lnTo>
                    <a:lnTo>
                      <a:pt x="974" y="139"/>
                    </a:lnTo>
                    <a:lnTo>
                      <a:pt x="1036" y="96"/>
                    </a:lnTo>
                    <a:lnTo>
                      <a:pt x="1097" y="79"/>
                    </a:lnTo>
                    <a:lnTo>
                      <a:pt x="1161" y="78"/>
                    </a:lnTo>
                    <a:lnTo>
                      <a:pt x="1288" y="0"/>
                    </a:lnTo>
                    <a:lnTo>
                      <a:pt x="1315" y="5"/>
                    </a:lnTo>
                    <a:lnTo>
                      <a:pt x="1341" y="2"/>
                    </a:lnTo>
                    <a:lnTo>
                      <a:pt x="1388" y="41"/>
                    </a:lnTo>
                    <a:lnTo>
                      <a:pt x="1437" y="91"/>
                    </a:lnTo>
                    <a:lnTo>
                      <a:pt x="1468" y="141"/>
                    </a:lnTo>
                    <a:lnTo>
                      <a:pt x="1480" y="204"/>
                    </a:lnTo>
                    <a:lnTo>
                      <a:pt x="1523" y="282"/>
                    </a:lnTo>
                    <a:lnTo>
                      <a:pt x="1577" y="362"/>
                    </a:lnTo>
                    <a:lnTo>
                      <a:pt x="1616" y="437"/>
                    </a:lnTo>
                    <a:lnTo>
                      <a:pt x="1636" y="547"/>
                    </a:lnTo>
                    <a:lnTo>
                      <a:pt x="1636" y="617"/>
                    </a:lnTo>
                    <a:lnTo>
                      <a:pt x="1625" y="680"/>
                    </a:lnTo>
                    <a:lnTo>
                      <a:pt x="1636" y="725"/>
                    </a:lnTo>
                    <a:lnTo>
                      <a:pt x="1640" y="768"/>
                    </a:lnTo>
                    <a:lnTo>
                      <a:pt x="1641" y="824"/>
                    </a:lnTo>
                    <a:lnTo>
                      <a:pt x="1640" y="837"/>
                    </a:lnTo>
                    <a:lnTo>
                      <a:pt x="1673" y="833"/>
                    </a:lnTo>
                    <a:lnTo>
                      <a:pt x="1720" y="897"/>
                    </a:lnTo>
                    <a:lnTo>
                      <a:pt x="1759" y="894"/>
                    </a:lnTo>
                    <a:lnTo>
                      <a:pt x="1798" y="865"/>
                    </a:lnTo>
                    <a:lnTo>
                      <a:pt x="1855" y="856"/>
                    </a:lnTo>
                    <a:lnTo>
                      <a:pt x="1888" y="842"/>
                    </a:lnTo>
                    <a:lnTo>
                      <a:pt x="1920" y="844"/>
                    </a:lnTo>
                    <a:lnTo>
                      <a:pt x="1941" y="856"/>
                    </a:lnTo>
                    <a:lnTo>
                      <a:pt x="1952" y="883"/>
                    </a:lnTo>
                    <a:lnTo>
                      <a:pt x="1949" y="948"/>
                    </a:lnTo>
                    <a:lnTo>
                      <a:pt x="1943" y="989"/>
                    </a:lnTo>
                    <a:lnTo>
                      <a:pt x="1930" y="1009"/>
                    </a:lnTo>
                    <a:lnTo>
                      <a:pt x="1912" y="1030"/>
                    </a:lnTo>
                    <a:lnTo>
                      <a:pt x="1875" y="1038"/>
                    </a:lnTo>
                    <a:lnTo>
                      <a:pt x="1836" y="1065"/>
                    </a:lnTo>
                    <a:lnTo>
                      <a:pt x="1808" y="1104"/>
                    </a:lnTo>
                    <a:lnTo>
                      <a:pt x="1780" y="1128"/>
                    </a:lnTo>
                    <a:lnTo>
                      <a:pt x="1771" y="1105"/>
                    </a:lnTo>
                    <a:lnTo>
                      <a:pt x="1796" y="1078"/>
                    </a:lnTo>
                    <a:lnTo>
                      <a:pt x="1818" y="1032"/>
                    </a:lnTo>
                    <a:lnTo>
                      <a:pt x="1818" y="979"/>
                    </a:lnTo>
                    <a:lnTo>
                      <a:pt x="1789" y="979"/>
                    </a:lnTo>
                    <a:lnTo>
                      <a:pt x="1775" y="1065"/>
                    </a:lnTo>
                    <a:lnTo>
                      <a:pt x="1758" y="1112"/>
                    </a:lnTo>
                    <a:lnTo>
                      <a:pt x="1751" y="1152"/>
                    </a:lnTo>
                    <a:lnTo>
                      <a:pt x="1740" y="1185"/>
                    </a:lnTo>
                    <a:lnTo>
                      <a:pt x="1740" y="1252"/>
                    </a:lnTo>
                    <a:lnTo>
                      <a:pt x="1735" y="1281"/>
                    </a:lnTo>
                    <a:lnTo>
                      <a:pt x="1740" y="1324"/>
                    </a:lnTo>
                    <a:close/>
                  </a:path>
                </a:pathLst>
              </a:custGeom>
              <a:grpFill/>
              <a:ln w="0" cmpd="sng">
                <a:solidFill>
                  <a:srgbClr val="D7D7D7"/>
                </a:solidFill>
                <a:prstDash val="solid"/>
                <a:round/>
                <a:headEnd/>
                <a:tailEnd/>
              </a:ln>
            </p:spPr>
            <p:txBody>
              <a:bodyPr/>
              <a:lstStyle/>
              <a:p>
                <a:endParaRPr lang="en-US" dirty="0"/>
              </a:p>
            </p:txBody>
          </p:sp>
          <p:grpSp>
            <p:nvGrpSpPr>
              <p:cNvPr id="650" name="Group 185">
                <a:extLst>
                  <a:ext uri="{FF2B5EF4-FFF2-40B4-BE49-F238E27FC236}">
                    <a16:creationId xmlns:a16="http://schemas.microsoft.com/office/drawing/2014/main" id="{EBA56193-E080-4A4B-AA0C-6D718B3223AC}"/>
                  </a:ext>
                </a:extLst>
              </p:cNvPr>
              <p:cNvGrpSpPr>
                <a:grpSpLocks noChangeAspect="1"/>
              </p:cNvGrpSpPr>
              <p:nvPr/>
            </p:nvGrpSpPr>
            <p:grpSpPr bwMode="gray">
              <a:xfrm>
                <a:off x="6623651" y="2231099"/>
                <a:ext cx="221523" cy="138683"/>
                <a:chOff x="3065" y="1990"/>
                <a:chExt cx="219" cy="137"/>
              </a:xfrm>
              <a:grpFill/>
            </p:grpSpPr>
            <p:sp>
              <p:nvSpPr>
                <p:cNvPr id="699" name="Freeform 186">
                  <a:extLst>
                    <a:ext uri="{FF2B5EF4-FFF2-40B4-BE49-F238E27FC236}">
                      <a16:creationId xmlns:a16="http://schemas.microsoft.com/office/drawing/2014/main" id="{4118F7BE-A2A4-44CB-9D07-3F3DF7E1C843}"/>
                    </a:ext>
                  </a:extLst>
                </p:cNvPr>
                <p:cNvSpPr>
                  <a:spLocks noChangeAspect="1"/>
                </p:cNvSpPr>
                <p:nvPr/>
              </p:nvSpPr>
              <p:spPr bwMode="gray">
                <a:xfrm>
                  <a:off x="3065" y="2059"/>
                  <a:ext cx="46" cy="44"/>
                </a:xfrm>
                <a:custGeom>
                  <a:avLst/>
                  <a:gdLst/>
                  <a:ahLst/>
                  <a:cxnLst>
                    <a:cxn ang="0">
                      <a:pos x="228" y="4"/>
                    </a:cxn>
                    <a:cxn ang="0">
                      <a:pos x="208" y="0"/>
                    </a:cxn>
                    <a:cxn ang="0">
                      <a:pos x="146" y="9"/>
                    </a:cxn>
                    <a:cxn ang="0">
                      <a:pos x="97" y="7"/>
                    </a:cxn>
                    <a:cxn ang="0">
                      <a:pos x="74" y="48"/>
                    </a:cxn>
                    <a:cxn ang="0">
                      <a:pos x="54" y="42"/>
                    </a:cxn>
                    <a:cxn ang="0">
                      <a:pos x="33" y="56"/>
                    </a:cxn>
                    <a:cxn ang="0">
                      <a:pos x="0" y="42"/>
                    </a:cxn>
                    <a:cxn ang="0">
                      <a:pos x="0" y="130"/>
                    </a:cxn>
                    <a:cxn ang="0">
                      <a:pos x="24" y="160"/>
                    </a:cxn>
                    <a:cxn ang="0">
                      <a:pos x="45" y="171"/>
                    </a:cxn>
                    <a:cxn ang="0">
                      <a:pos x="47" y="198"/>
                    </a:cxn>
                    <a:cxn ang="0">
                      <a:pos x="27" y="232"/>
                    </a:cxn>
                    <a:cxn ang="0">
                      <a:pos x="24" y="259"/>
                    </a:cxn>
                    <a:cxn ang="0">
                      <a:pos x="56" y="218"/>
                    </a:cxn>
                    <a:cxn ang="0">
                      <a:pos x="80" y="171"/>
                    </a:cxn>
                    <a:cxn ang="0">
                      <a:pos x="94" y="128"/>
                    </a:cxn>
                    <a:cxn ang="0">
                      <a:pos x="138" y="144"/>
                    </a:cxn>
                    <a:cxn ang="0">
                      <a:pos x="156" y="144"/>
                    </a:cxn>
                    <a:cxn ang="0">
                      <a:pos x="174" y="138"/>
                    </a:cxn>
                    <a:cxn ang="0">
                      <a:pos x="189" y="110"/>
                    </a:cxn>
                    <a:cxn ang="0">
                      <a:pos x="228" y="93"/>
                    </a:cxn>
                    <a:cxn ang="0">
                      <a:pos x="246" y="70"/>
                    </a:cxn>
                    <a:cxn ang="0">
                      <a:pos x="278" y="65"/>
                    </a:cxn>
                    <a:cxn ang="0">
                      <a:pos x="273" y="50"/>
                    </a:cxn>
                    <a:cxn ang="0">
                      <a:pos x="239" y="16"/>
                    </a:cxn>
                    <a:cxn ang="0">
                      <a:pos x="228" y="11"/>
                    </a:cxn>
                    <a:cxn ang="0">
                      <a:pos x="228" y="4"/>
                    </a:cxn>
                  </a:cxnLst>
                  <a:rect l="0" t="0" r="r" b="b"/>
                  <a:pathLst>
                    <a:path w="278" h="259">
                      <a:moveTo>
                        <a:pt x="228" y="4"/>
                      </a:moveTo>
                      <a:lnTo>
                        <a:pt x="208" y="0"/>
                      </a:lnTo>
                      <a:lnTo>
                        <a:pt x="146" y="9"/>
                      </a:lnTo>
                      <a:lnTo>
                        <a:pt x="97" y="7"/>
                      </a:lnTo>
                      <a:lnTo>
                        <a:pt x="74" y="48"/>
                      </a:lnTo>
                      <a:lnTo>
                        <a:pt x="54" y="42"/>
                      </a:lnTo>
                      <a:lnTo>
                        <a:pt x="33" y="56"/>
                      </a:lnTo>
                      <a:lnTo>
                        <a:pt x="0" y="42"/>
                      </a:lnTo>
                      <a:lnTo>
                        <a:pt x="0" y="130"/>
                      </a:lnTo>
                      <a:lnTo>
                        <a:pt x="24" y="160"/>
                      </a:lnTo>
                      <a:lnTo>
                        <a:pt x="45" y="171"/>
                      </a:lnTo>
                      <a:lnTo>
                        <a:pt x="47" y="198"/>
                      </a:lnTo>
                      <a:lnTo>
                        <a:pt x="27" y="232"/>
                      </a:lnTo>
                      <a:lnTo>
                        <a:pt x="24" y="259"/>
                      </a:lnTo>
                      <a:lnTo>
                        <a:pt x="56" y="218"/>
                      </a:lnTo>
                      <a:lnTo>
                        <a:pt x="80" y="171"/>
                      </a:lnTo>
                      <a:lnTo>
                        <a:pt x="94" y="128"/>
                      </a:lnTo>
                      <a:lnTo>
                        <a:pt x="138" y="144"/>
                      </a:lnTo>
                      <a:lnTo>
                        <a:pt x="156" y="144"/>
                      </a:lnTo>
                      <a:lnTo>
                        <a:pt x="174" y="138"/>
                      </a:lnTo>
                      <a:lnTo>
                        <a:pt x="189" y="110"/>
                      </a:lnTo>
                      <a:lnTo>
                        <a:pt x="228" y="93"/>
                      </a:lnTo>
                      <a:lnTo>
                        <a:pt x="246" y="70"/>
                      </a:lnTo>
                      <a:lnTo>
                        <a:pt x="278" y="65"/>
                      </a:lnTo>
                      <a:lnTo>
                        <a:pt x="273" y="50"/>
                      </a:lnTo>
                      <a:lnTo>
                        <a:pt x="239" y="16"/>
                      </a:lnTo>
                      <a:lnTo>
                        <a:pt x="228" y="11"/>
                      </a:lnTo>
                      <a:lnTo>
                        <a:pt x="228" y="4"/>
                      </a:lnTo>
                      <a:close/>
                    </a:path>
                  </a:pathLst>
                </a:custGeom>
                <a:grpFill/>
                <a:ln w="0" cmpd="sng">
                  <a:solidFill>
                    <a:srgbClr val="D7D7D7"/>
                  </a:solidFill>
                  <a:prstDash val="solid"/>
                  <a:round/>
                  <a:headEnd/>
                  <a:tailEnd/>
                </a:ln>
              </p:spPr>
              <p:txBody>
                <a:bodyPr/>
                <a:lstStyle/>
                <a:p>
                  <a:endParaRPr lang="en-US" dirty="0"/>
                </a:p>
              </p:txBody>
            </p:sp>
            <p:sp>
              <p:nvSpPr>
                <p:cNvPr id="700" name="Freeform 187">
                  <a:extLst>
                    <a:ext uri="{FF2B5EF4-FFF2-40B4-BE49-F238E27FC236}">
                      <a16:creationId xmlns:a16="http://schemas.microsoft.com/office/drawing/2014/main" id="{5FEF56E0-BA63-4301-AD45-6DA4694692E0}"/>
                    </a:ext>
                  </a:extLst>
                </p:cNvPr>
                <p:cNvSpPr>
                  <a:spLocks noChangeAspect="1"/>
                </p:cNvSpPr>
                <p:nvPr/>
              </p:nvSpPr>
              <p:spPr bwMode="gray">
                <a:xfrm>
                  <a:off x="3070" y="2029"/>
                  <a:ext cx="32" cy="24"/>
                </a:xfrm>
                <a:custGeom>
                  <a:avLst/>
                  <a:gdLst/>
                  <a:ahLst/>
                  <a:cxnLst>
                    <a:cxn ang="0">
                      <a:pos x="64" y="55"/>
                    </a:cxn>
                    <a:cxn ang="0">
                      <a:pos x="14" y="59"/>
                    </a:cxn>
                    <a:cxn ang="0">
                      <a:pos x="0" y="74"/>
                    </a:cxn>
                    <a:cxn ang="0">
                      <a:pos x="14" y="82"/>
                    </a:cxn>
                    <a:cxn ang="0">
                      <a:pos x="47" y="82"/>
                    </a:cxn>
                    <a:cxn ang="0">
                      <a:pos x="66" y="110"/>
                    </a:cxn>
                    <a:cxn ang="0">
                      <a:pos x="78" y="147"/>
                    </a:cxn>
                    <a:cxn ang="0">
                      <a:pos x="105" y="145"/>
                    </a:cxn>
                    <a:cxn ang="0">
                      <a:pos x="121" y="110"/>
                    </a:cxn>
                    <a:cxn ang="0">
                      <a:pos x="189" y="88"/>
                    </a:cxn>
                    <a:cxn ang="0">
                      <a:pos x="189" y="52"/>
                    </a:cxn>
                    <a:cxn ang="0">
                      <a:pos x="168" y="32"/>
                    </a:cxn>
                    <a:cxn ang="0">
                      <a:pos x="146" y="23"/>
                    </a:cxn>
                    <a:cxn ang="0">
                      <a:pos x="125" y="4"/>
                    </a:cxn>
                    <a:cxn ang="0">
                      <a:pos x="105" y="0"/>
                    </a:cxn>
                    <a:cxn ang="0">
                      <a:pos x="85" y="39"/>
                    </a:cxn>
                    <a:cxn ang="0">
                      <a:pos x="64" y="55"/>
                    </a:cxn>
                  </a:cxnLst>
                  <a:rect l="0" t="0" r="r" b="b"/>
                  <a:pathLst>
                    <a:path w="189" h="147">
                      <a:moveTo>
                        <a:pt x="64" y="55"/>
                      </a:moveTo>
                      <a:lnTo>
                        <a:pt x="14" y="59"/>
                      </a:lnTo>
                      <a:lnTo>
                        <a:pt x="0" y="74"/>
                      </a:lnTo>
                      <a:lnTo>
                        <a:pt x="14" y="82"/>
                      </a:lnTo>
                      <a:lnTo>
                        <a:pt x="47" y="82"/>
                      </a:lnTo>
                      <a:lnTo>
                        <a:pt x="66" y="110"/>
                      </a:lnTo>
                      <a:lnTo>
                        <a:pt x="78" y="147"/>
                      </a:lnTo>
                      <a:lnTo>
                        <a:pt x="105" y="145"/>
                      </a:lnTo>
                      <a:lnTo>
                        <a:pt x="121" y="110"/>
                      </a:lnTo>
                      <a:lnTo>
                        <a:pt x="189" y="88"/>
                      </a:lnTo>
                      <a:lnTo>
                        <a:pt x="189" y="52"/>
                      </a:lnTo>
                      <a:lnTo>
                        <a:pt x="168" y="32"/>
                      </a:lnTo>
                      <a:lnTo>
                        <a:pt x="146" y="23"/>
                      </a:lnTo>
                      <a:lnTo>
                        <a:pt x="125" y="4"/>
                      </a:lnTo>
                      <a:lnTo>
                        <a:pt x="105" y="0"/>
                      </a:lnTo>
                      <a:lnTo>
                        <a:pt x="85" y="39"/>
                      </a:lnTo>
                      <a:lnTo>
                        <a:pt x="64" y="55"/>
                      </a:lnTo>
                      <a:close/>
                    </a:path>
                  </a:pathLst>
                </a:custGeom>
                <a:grpFill/>
                <a:ln w="0" cmpd="sng">
                  <a:solidFill>
                    <a:srgbClr val="D7D7D7"/>
                  </a:solidFill>
                  <a:prstDash val="solid"/>
                  <a:round/>
                  <a:headEnd/>
                  <a:tailEnd/>
                </a:ln>
              </p:spPr>
              <p:txBody>
                <a:bodyPr/>
                <a:lstStyle/>
                <a:p>
                  <a:endParaRPr lang="en-US" dirty="0"/>
                </a:p>
              </p:txBody>
            </p:sp>
            <p:sp>
              <p:nvSpPr>
                <p:cNvPr id="701" name="Freeform 188">
                  <a:extLst>
                    <a:ext uri="{FF2B5EF4-FFF2-40B4-BE49-F238E27FC236}">
                      <a16:creationId xmlns:a16="http://schemas.microsoft.com/office/drawing/2014/main" id="{D94330EA-55F5-4443-97C7-180492189D90}"/>
                    </a:ext>
                  </a:extLst>
                </p:cNvPr>
                <p:cNvSpPr>
                  <a:spLocks noChangeAspect="1"/>
                </p:cNvSpPr>
                <p:nvPr/>
              </p:nvSpPr>
              <p:spPr bwMode="gray">
                <a:xfrm>
                  <a:off x="3118" y="1990"/>
                  <a:ext cx="166" cy="137"/>
                </a:xfrm>
                <a:custGeom>
                  <a:avLst/>
                  <a:gdLst/>
                  <a:ahLst/>
                  <a:cxnLst>
                    <a:cxn ang="0">
                      <a:pos x="461" y="0"/>
                    </a:cxn>
                    <a:cxn ang="0">
                      <a:pos x="521" y="21"/>
                    </a:cxn>
                    <a:cxn ang="0">
                      <a:pos x="596" y="45"/>
                    </a:cxn>
                    <a:cxn ang="0">
                      <a:pos x="686" y="79"/>
                    </a:cxn>
                    <a:cxn ang="0">
                      <a:pos x="893" y="97"/>
                    </a:cxn>
                    <a:cxn ang="0">
                      <a:pos x="944" y="53"/>
                    </a:cxn>
                    <a:cxn ang="0">
                      <a:pos x="990" y="83"/>
                    </a:cxn>
                    <a:cxn ang="0">
                      <a:pos x="986" y="142"/>
                    </a:cxn>
                    <a:cxn ang="0">
                      <a:pos x="913" y="238"/>
                    </a:cxn>
                    <a:cxn ang="0">
                      <a:pos x="903" y="341"/>
                    </a:cxn>
                    <a:cxn ang="0">
                      <a:pos x="898" y="431"/>
                    </a:cxn>
                    <a:cxn ang="0">
                      <a:pos x="908" y="473"/>
                    </a:cxn>
                    <a:cxn ang="0">
                      <a:pos x="866" y="532"/>
                    </a:cxn>
                    <a:cxn ang="0">
                      <a:pos x="838" y="573"/>
                    </a:cxn>
                    <a:cxn ang="0">
                      <a:pos x="883" y="604"/>
                    </a:cxn>
                    <a:cxn ang="0">
                      <a:pos x="974" y="666"/>
                    </a:cxn>
                    <a:cxn ang="0">
                      <a:pos x="933" y="722"/>
                    </a:cxn>
                    <a:cxn ang="0">
                      <a:pos x="870" y="654"/>
                    </a:cxn>
                    <a:cxn ang="0">
                      <a:pos x="854" y="736"/>
                    </a:cxn>
                    <a:cxn ang="0">
                      <a:pos x="837" y="822"/>
                    </a:cxn>
                    <a:cxn ang="0">
                      <a:pos x="772" y="801"/>
                    </a:cxn>
                    <a:cxn ang="0">
                      <a:pos x="684" y="822"/>
                    </a:cxn>
                    <a:cxn ang="0">
                      <a:pos x="573" y="747"/>
                    </a:cxn>
                    <a:cxn ang="0">
                      <a:pos x="496" y="691"/>
                    </a:cxn>
                    <a:cxn ang="0">
                      <a:pos x="387" y="639"/>
                    </a:cxn>
                    <a:cxn ang="0">
                      <a:pos x="242" y="690"/>
                    </a:cxn>
                    <a:cxn ang="0">
                      <a:pos x="190" y="717"/>
                    </a:cxn>
                    <a:cxn ang="0">
                      <a:pos x="212" y="577"/>
                    </a:cxn>
                    <a:cxn ang="0">
                      <a:pos x="223" y="517"/>
                    </a:cxn>
                    <a:cxn ang="0">
                      <a:pos x="157" y="539"/>
                    </a:cxn>
                    <a:cxn ang="0">
                      <a:pos x="106" y="525"/>
                    </a:cxn>
                    <a:cxn ang="0">
                      <a:pos x="57" y="519"/>
                    </a:cxn>
                    <a:cxn ang="0">
                      <a:pos x="18" y="445"/>
                    </a:cxn>
                    <a:cxn ang="0">
                      <a:pos x="27" y="370"/>
                    </a:cxn>
                    <a:cxn ang="0">
                      <a:pos x="61" y="349"/>
                    </a:cxn>
                    <a:cxn ang="0">
                      <a:pos x="14" y="293"/>
                    </a:cxn>
                    <a:cxn ang="0">
                      <a:pos x="16" y="265"/>
                    </a:cxn>
                    <a:cxn ang="0">
                      <a:pos x="14" y="185"/>
                    </a:cxn>
                    <a:cxn ang="0">
                      <a:pos x="131" y="140"/>
                    </a:cxn>
                    <a:cxn ang="0">
                      <a:pos x="147" y="111"/>
                    </a:cxn>
                    <a:cxn ang="0">
                      <a:pos x="203" y="79"/>
                    </a:cxn>
                    <a:cxn ang="0">
                      <a:pos x="287" y="45"/>
                    </a:cxn>
                    <a:cxn ang="0">
                      <a:pos x="402" y="61"/>
                    </a:cxn>
                    <a:cxn ang="0">
                      <a:pos x="418" y="21"/>
                    </a:cxn>
                  </a:cxnLst>
                  <a:rect l="0" t="0" r="r" b="b"/>
                  <a:pathLst>
                    <a:path w="999" h="822">
                      <a:moveTo>
                        <a:pt x="451" y="21"/>
                      </a:moveTo>
                      <a:lnTo>
                        <a:pt x="461" y="0"/>
                      </a:lnTo>
                      <a:lnTo>
                        <a:pt x="489" y="32"/>
                      </a:lnTo>
                      <a:lnTo>
                        <a:pt x="521" y="21"/>
                      </a:lnTo>
                      <a:lnTo>
                        <a:pt x="549" y="26"/>
                      </a:lnTo>
                      <a:lnTo>
                        <a:pt x="596" y="45"/>
                      </a:lnTo>
                      <a:lnTo>
                        <a:pt x="668" y="56"/>
                      </a:lnTo>
                      <a:lnTo>
                        <a:pt x="686" y="79"/>
                      </a:lnTo>
                      <a:lnTo>
                        <a:pt x="731" y="94"/>
                      </a:lnTo>
                      <a:lnTo>
                        <a:pt x="893" y="97"/>
                      </a:lnTo>
                      <a:lnTo>
                        <a:pt x="935" y="82"/>
                      </a:lnTo>
                      <a:lnTo>
                        <a:pt x="944" y="53"/>
                      </a:lnTo>
                      <a:lnTo>
                        <a:pt x="970" y="58"/>
                      </a:lnTo>
                      <a:lnTo>
                        <a:pt x="990" y="83"/>
                      </a:lnTo>
                      <a:lnTo>
                        <a:pt x="999" y="113"/>
                      </a:lnTo>
                      <a:lnTo>
                        <a:pt x="986" y="142"/>
                      </a:lnTo>
                      <a:lnTo>
                        <a:pt x="944" y="184"/>
                      </a:lnTo>
                      <a:lnTo>
                        <a:pt x="913" y="238"/>
                      </a:lnTo>
                      <a:lnTo>
                        <a:pt x="888" y="290"/>
                      </a:lnTo>
                      <a:lnTo>
                        <a:pt x="903" y="341"/>
                      </a:lnTo>
                      <a:lnTo>
                        <a:pt x="892" y="407"/>
                      </a:lnTo>
                      <a:lnTo>
                        <a:pt x="898" y="431"/>
                      </a:lnTo>
                      <a:lnTo>
                        <a:pt x="908" y="450"/>
                      </a:lnTo>
                      <a:lnTo>
                        <a:pt x="908" y="473"/>
                      </a:lnTo>
                      <a:lnTo>
                        <a:pt x="898" y="500"/>
                      </a:lnTo>
                      <a:lnTo>
                        <a:pt x="866" y="532"/>
                      </a:lnTo>
                      <a:lnTo>
                        <a:pt x="847" y="546"/>
                      </a:lnTo>
                      <a:lnTo>
                        <a:pt x="838" y="573"/>
                      </a:lnTo>
                      <a:lnTo>
                        <a:pt x="850" y="602"/>
                      </a:lnTo>
                      <a:lnTo>
                        <a:pt x="883" y="604"/>
                      </a:lnTo>
                      <a:lnTo>
                        <a:pt x="935" y="600"/>
                      </a:lnTo>
                      <a:lnTo>
                        <a:pt x="974" y="666"/>
                      </a:lnTo>
                      <a:lnTo>
                        <a:pt x="970" y="722"/>
                      </a:lnTo>
                      <a:lnTo>
                        <a:pt x="933" y="722"/>
                      </a:lnTo>
                      <a:lnTo>
                        <a:pt x="900" y="681"/>
                      </a:lnTo>
                      <a:lnTo>
                        <a:pt x="870" y="654"/>
                      </a:lnTo>
                      <a:lnTo>
                        <a:pt x="872" y="709"/>
                      </a:lnTo>
                      <a:lnTo>
                        <a:pt x="854" y="736"/>
                      </a:lnTo>
                      <a:lnTo>
                        <a:pt x="831" y="792"/>
                      </a:lnTo>
                      <a:lnTo>
                        <a:pt x="837" y="822"/>
                      </a:lnTo>
                      <a:lnTo>
                        <a:pt x="834" y="819"/>
                      </a:lnTo>
                      <a:lnTo>
                        <a:pt x="772" y="801"/>
                      </a:lnTo>
                      <a:lnTo>
                        <a:pt x="712" y="808"/>
                      </a:lnTo>
                      <a:lnTo>
                        <a:pt x="684" y="822"/>
                      </a:lnTo>
                      <a:lnTo>
                        <a:pt x="654" y="820"/>
                      </a:lnTo>
                      <a:lnTo>
                        <a:pt x="573" y="747"/>
                      </a:lnTo>
                      <a:lnTo>
                        <a:pt x="554" y="713"/>
                      </a:lnTo>
                      <a:lnTo>
                        <a:pt x="496" y="691"/>
                      </a:lnTo>
                      <a:lnTo>
                        <a:pt x="450" y="653"/>
                      </a:lnTo>
                      <a:lnTo>
                        <a:pt x="387" y="639"/>
                      </a:lnTo>
                      <a:lnTo>
                        <a:pt x="291" y="653"/>
                      </a:lnTo>
                      <a:lnTo>
                        <a:pt x="242" y="690"/>
                      </a:lnTo>
                      <a:lnTo>
                        <a:pt x="212" y="695"/>
                      </a:lnTo>
                      <a:lnTo>
                        <a:pt x="190" y="717"/>
                      </a:lnTo>
                      <a:lnTo>
                        <a:pt x="201" y="672"/>
                      </a:lnTo>
                      <a:lnTo>
                        <a:pt x="212" y="577"/>
                      </a:lnTo>
                      <a:lnTo>
                        <a:pt x="225" y="537"/>
                      </a:lnTo>
                      <a:lnTo>
                        <a:pt x="223" y="517"/>
                      </a:lnTo>
                      <a:lnTo>
                        <a:pt x="170" y="510"/>
                      </a:lnTo>
                      <a:lnTo>
                        <a:pt x="157" y="539"/>
                      </a:lnTo>
                      <a:lnTo>
                        <a:pt x="129" y="558"/>
                      </a:lnTo>
                      <a:lnTo>
                        <a:pt x="106" y="525"/>
                      </a:lnTo>
                      <a:lnTo>
                        <a:pt x="84" y="527"/>
                      </a:lnTo>
                      <a:lnTo>
                        <a:pt x="57" y="519"/>
                      </a:lnTo>
                      <a:lnTo>
                        <a:pt x="41" y="475"/>
                      </a:lnTo>
                      <a:lnTo>
                        <a:pt x="18" y="445"/>
                      </a:lnTo>
                      <a:lnTo>
                        <a:pt x="14" y="406"/>
                      </a:lnTo>
                      <a:lnTo>
                        <a:pt x="27" y="370"/>
                      </a:lnTo>
                      <a:lnTo>
                        <a:pt x="67" y="363"/>
                      </a:lnTo>
                      <a:lnTo>
                        <a:pt x="61" y="349"/>
                      </a:lnTo>
                      <a:lnTo>
                        <a:pt x="9" y="342"/>
                      </a:lnTo>
                      <a:lnTo>
                        <a:pt x="14" y="293"/>
                      </a:lnTo>
                      <a:lnTo>
                        <a:pt x="23" y="281"/>
                      </a:lnTo>
                      <a:lnTo>
                        <a:pt x="16" y="265"/>
                      </a:lnTo>
                      <a:lnTo>
                        <a:pt x="0" y="261"/>
                      </a:lnTo>
                      <a:lnTo>
                        <a:pt x="14" y="185"/>
                      </a:lnTo>
                      <a:lnTo>
                        <a:pt x="29" y="169"/>
                      </a:lnTo>
                      <a:lnTo>
                        <a:pt x="131" y="140"/>
                      </a:lnTo>
                      <a:lnTo>
                        <a:pt x="133" y="124"/>
                      </a:lnTo>
                      <a:lnTo>
                        <a:pt x="147" y="111"/>
                      </a:lnTo>
                      <a:lnTo>
                        <a:pt x="178" y="102"/>
                      </a:lnTo>
                      <a:lnTo>
                        <a:pt x="203" y="79"/>
                      </a:lnTo>
                      <a:lnTo>
                        <a:pt x="277" y="82"/>
                      </a:lnTo>
                      <a:lnTo>
                        <a:pt x="287" y="45"/>
                      </a:lnTo>
                      <a:lnTo>
                        <a:pt x="325" y="68"/>
                      </a:lnTo>
                      <a:lnTo>
                        <a:pt x="402" y="61"/>
                      </a:lnTo>
                      <a:lnTo>
                        <a:pt x="422" y="45"/>
                      </a:lnTo>
                      <a:lnTo>
                        <a:pt x="418" y="21"/>
                      </a:lnTo>
                      <a:lnTo>
                        <a:pt x="451" y="21"/>
                      </a:lnTo>
                      <a:close/>
                    </a:path>
                  </a:pathLst>
                </a:custGeom>
                <a:grpFill/>
                <a:ln w="0" cmpd="sng">
                  <a:solidFill>
                    <a:srgbClr val="D7D7D7"/>
                  </a:solidFill>
                  <a:prstDash val="solid"/>
                  <a:round/>
                  <a:headEnd/>
                  <a:tailEnd/>
                </a:ln>
              </p:spPr>
              <p:txBody>
                <a:bodyPr/>
                <a:lstStyle/>
                <a:p>
                  <a:endParaRPr lang="en-US" dirty="0"/>
                </a:p>
              </p:txBody>
            </p:sp>
          </p:grpSp>
          <p:grpSp>
            <p:nvGrpSpPr>
              <p:cNvPr id="651" name="Group 189">
                <a:extLst>
                  <a:ext uri="{FF2B5EF4-FFF2-40B4-BE49-F238E27FC236}">
                    <a16:creationId xmlns:a16="http://schemas.microsoft.com/office/drawing/2014/main" id="{F4A82938-DF42-469C-B116-5B3330F8D0A5}"/>
                  </a:ext>
                </a:extLst>
              </p:cNvPr>
              <p:cNvGrpSpPr>
                <a:grpSpLocks noChangeAspect="1"/>
              </p:cNvGrpSpPr>
              <p:nvPr/>
            </p:nvGrpSpPr>
            <p:grpSpPr bwMode="gray">
              <a:xfrm>
                <a:off x="6544752" y="1390900"/>
                <a:ext cx="1303849" cy="1854511"/>
                <a:chOff x="2987" y="1160"/>
                <a:chExt cx="1289" cy="1832"/>
              </a:xfrm>
              <a:grpFill/>
            </p:grpSpPr>
            <p:sp>
              <p:nvSpPr>
                <p:cNvPr id="696" name="Freeform 190">
                  <a:extLst>
                    <a:ext uri="{FF2B5EF4-FFF2-40B4-BE49-F238E27FC236}">
                      <a16:creationId xmlns:a16="http://schemas.microsoft.com/office/drawing/2014/main" id="{857DCF2A-C521-4E70-B62F-4BFDFD11C3BF}"/>
                    </a:ext>
                  </a:extLst>
                </p:cNvPr>
                <p:cNvSpPr>
                  <a:spLocks noChangeAspect="1"/>
                </p:cNvSpPr>
                <p:nvPr/>
              </p:nvSpPr>
              <p:spPr bwMode="gray">
                <a:xfrm>
                  <a:off x="3963" y="1202"/>
                  <a:ext cx="73" cy="78"/>
                </a:xfrm>
                <a:custGeom>
                  <a:avLst/>
                  <a:gdLst/>
                  <a:ahLst/>
                  <a:cxnLst>
                    <a:cxn ang="0">
                      <a:pos x="100" y="32"/>
                    </a:cxn>
                    <a:cxn ang="0">
                      <a:pos x="113" y="15"/>
                    </a:cxn>
                    <a:cxn ang="0">
                      <a:pos x="127" y="14"/>
                    </a:cxn>
                    <a:cxn ang="0">
                      <a:pos x="146" y="28"/>
                    </a:cxn>
                    <a:cxn ang="0">
                      <a:pos x="187" y="0"/>
                    </a:cxn>
                    <a:cxn ang="0">
                      <a:pos x="205" y="0"/>
                    </a:cxn>
                    <a:cxn ang="0">
                      <a:pos x="354" y="138"/>
                    </a:cxn>
                    <a:cxn ang="0">
                      <a:pos x="378" y="192"/>
                    </a:cxn>
                    <a:cxn ang="0">
                      <a:pos x="393" y="196"/>
                    </a:cxn>
                    <a:cxn ang="0">
                      <a:pos x="393" y="128"/>
                    </a:cxn>
                    <a:cxn ang="0">
                      <a:pos x="412" y="182"/>
                    </a:cxn>
                    <a:cxn ang="0">
                      <a:pos x="439" y="241"/>
                    </a:cxn>
                    <a:cxn ang="0">
                      <a:pos x="432" y="291"/>
                    </a:cxn>
                    <a:cxn ang="0">
                      <a:pos x="407" y="237"/>
                    </a:cxn>
                    <a:cxn ang="0">
                      <a:pos x="364" y="284"/>
                    </a:cxn>
                    <a:cxn ang="0">
                      <a:pos x="290" y="391"/>
                    </a:cxn>
                    <a:cxn ang="0">
                      <a:pos x="238" y="421"/>
                    </a:cxn>
                    <a:cxn ang="0">
                      <a:pos x="208" y="421"/>
                    </a:cxn>
                    <a:cxn ang="0">
                      <a:pos x="173" y="461"/>
                    </a:cxn>
                    <a:cxn ang="0">
                      <a:pos x="135" y="468"/>
                    </a:cxn>
                    <a:cxn ang="0">
                      <a:pos x="117" y="439"/>
                    </a:cxn>
                    <a:cxn ang="0">
                      <a:pos x="105" y="469"/>
                    </a:cxn>
                    <a:cxn ang="0">
                      <a:pos x="76" y="441"/>
                    </a:cxn>
                    <a:cxn ang="0">
                      <a:pos x="49" y="393"/>
                    </a:cxn>
                    <a:cxn ang="0">
                      <a:pos x="27" y="391"/>
                    </a:cxn>
                    <a:cxn ang="0">
                      <a:pos x="22" y="441"/>
                    </a:cxn>
                    <a:cxn ang="0">
                      <a:pos x="33" y="468"/>
                    </a:cxn>
                    <a:cxn ang="0">
                      <a:pos x="10" y="428"/>
                    </a:cxn>
                    <a:cxn ang="0">
                      <a:pos x="0" y="386"/>
                    </a:cxn>
                    <a:cxn ang="0">
                      <a:pos x="10" y="338"/>
                    </a:cxn>
                    <a:cxn ang="0">
                      <a:pos x="15" y="207"/>
                    </a:cxn>
                    <a:cxn ang="0">
                      <a:pos x="29" y="153"/>
                    </a:cxn>
                    <a:cxn ang="0">
                      <a:pos x="76" y="63"/>
                    </a:cxn>
                    <a:cxn ang="0">
                      <a:pos x="100" y="32"/>
                    </a:cxn>
                  </a:cxnLst>
                  <a:rect l="0" t="0" r="r" b="b"/>
                  <a:pathLst>
                    <a:path w="439" h="469">
                      <a:moveTo>
                        <a:pt x="100" y="32"/>
                      </a:moveTo>
                      <a:lnTo>
                        <a:pt x="113" y="15"/>
                      </a:lnTo>
                      <a:lnTo>
                        <a:pt x="127" y="14"/>
                      </a:lnTo>
                      <a:lnTo>
                        <a:pt x="146" y="28"/>
                      </a:lnTo>
                      <a:lnTo>
                        <a:pt x="187" y="0"/>
                      </a:lnTo>
                      <a:lnTo>
                        <a:pt x="205" y="0"/>
                      </a:lnTo>
                      <a:lnTo>
                        <a:pt x="354" y="138"/>
                      </a:lnTo>
                      <a:lnTo>
                        <a:pt x="378" y="192"/>
                      </a:lnTo>
                      <a:lnTo>
                        <a:pt x="393" y="196"/>
                      </a:lnTo>
                      <a:lnTo>
                        <a:pt x="393" y="128"/>
                      </a:lnTo>
                      <a:lnTo>
                        <a:pt x="412" y="182"/>
                      </a:lnTo>
                      <a:lnTo>
                        <a:pt x="439" y="241"/>
                      </a:lnTo>
                      <a:lnTo>
                        <a:pt x="432" y="291"/>
                      </a:lnTo>
                      <a:lnTo>
                        <a:pt x="407" y="237"/>
                      </a:lnTo>
                      <a:lnTo>
                        <a:pt x="364" y="284"/>
                      </a:lnTo>
                      <a:lnTo>
                        <a:pt x="290" y="391"/>
                      </a:lnTo>
                      <a:lnTo>
                        <a:pt x="238" y="421"/>
                      </a:lnTo>
                      <a:lnTo>
                        <a:pt x="208" y="421"/>
                      </a:lnTo>
                      <a:lnTo>
                        <a:pt x="173" y="461"/>
                      </a:lnTo>
                      <a:lnTo>
                        <a:pt x="135" y="468"/>
                      </a:lnTo>
                      <a:lnTo>
                        <a:pt x="117" y="439"/>
                      </a:lnTo>
                      <a:lnTo>
                        <a:pt x="105" y="469"/>
                      </a:lnTo>
                      <a:lnTo>
                        <a:pt x="76" y="441"/>
                      </a:lnTo>
                      <a:lnTo>
                        <a:pt x="49" y="393"/>
                      </a:lnTo>
                      <a:lnTo>
                        <a:pt x="27" y="391"/>
                      </a:lnTo>
                      <a:lnTo>
                        <a:pt x="22" y="441"/>
                      </a:lnTo>
                      <a:lnTo>
                        <a:pt x="33" y="468"/>
                      </a:lnTo>
                      <a:lnTo>
                        <a:pt x="10" y="428"/>
                      </a:lnTo>
                      <a:lnTo>
                        <a:pt x="0" y="386"/>
                      </a:lnTo>
                      <a:lnTo>
                        <a:pt x="10" y="338"/>
                      </a:lnTo>
                      <a:lnTo>
                        <a:pt x="15" y="207"/>
                      </a:lnTo>
                      <a:lnTo>
                        <a:pt x="29" y="153"/>
                      </a:lnTo>
                      <a:lnTo>
                        <a:pt x="76" y="63"/>
                      </a:lnTo>
                      <a:lnTo>
                        <a:pt x="100" y="32"/>
                      </a:lnTo>
                      <a:close/>
                    </a:path>
                  </a:pathLst>
                </a:custGeom>
                <a:grpFill/>
                <a:ln w="0" cmpd="sng">
                  <a:solidFill>
                    <a:srgbClr val="D7D7D7"/>
                  </a:solidFill>
                  <a:prstDash val="solid"/>
                  <a:round/>
                  <a:headEnd/>
                  <a:tailEnd/>
                </a:ln>
              </p:spPr>
              <p:txBody>
                <a:bodyPr/>
                <a:lstStyle/>
                <a:p>
                  <a:endParaRPr lang="en-US" dirty="0"/>
                </a:p>
              </p:txBody>
            </p:sp>
            <p:sp>
              <p:nvSpPr>
                <p:cNvPr id="697" name="Freeform 191">
                  <a:extLst>
                    <a:ext uri="{FF2B5EF4-FFF2-40B4-BE49-F238E27FC236}">
                      <a16:creationId xmlns:a16="http://schemas.microsoft.com/office/drawing/2014/main" id="{DCBB6FB2-693E-4096-8A8C-DD09BDB3F3D9}"/>
                    </a:ext>
                  </a:extLst>
                </p:cNvPr>
                <p:cNvSpPr>
                  <a:spLocks noChangeAspect="1"/>
                </p:cNvSpPr>
                <p:nvPr/>
              </p:nvSpPr>
              <p:spPr bwMode="gray">
                <a:xfrm>
                  <a:off x="2987" y="2243"/>
                  <a:ext cx="112" cy="84"/>
                </a:xfrm>
                <a:custGeom>
                  <a:avLst/>
                  <a:gdLst/>
                  <a:ahLst/>
                  <a:cxnLst>
                    <a:cxn ang="0">
                      <a:pos x="0" y="442"/>
                    </a:cxn>
                    <a:cxn ang="0">
                      <a:pos x="7" y="430"/>
                    </a:cxn>
                    <a:cxn ang="0">
                      <a:pos x="43" y="401"/>
                    </a:cxn>
                    <a:cxn ang="0">
                      <a:pos x="55" y="383"/>
                    </a:cxn>
                    <a:cxn ang="0">
                      <a:pos x="73" y="330"/>
                    </a:cxn>
                    <a:cxn ang="0">
                      <a:pos x="75" y="285"/>
                    </a:cxn>
                    <a:cxn ang="0">
                      <a:pos x="93" y="265"/>
                    </a:cxn>
                    <a:cxn ang="0">
                      <a:pos x="172" y="260"/>
                    </a:cxn>
                    <a:cxn ang="0">
                      <a:pos x="203" y="238"/>
                    </a:cxn>
                    <a:cxn ang="0">
                      <a:pos x="251" y="183"/>
                    </a:cxn>
                    <a:cxn ang="0">
                      <a:pos x="287" y="123"/>
                    </a:cxn>
                    <a:cxn ang="0">
                      <a:pos x="305" y="56"/>
                    </a:cxn>
                    <a:cxn ang="0">
                      <a:pos x="312" y="0"/>
                    </a:cxn>
                    <a:cxn ang="0">
                      <a:pos x="296" y="105"/>
                    </a:cxn>
                    <a:cxn ang="0">
                      <a:pos x="265" y="172"/>
                    </a:cxn>
                    <a:cxn ang="0">
                      <a:pos x="242" y="207"/>
                    </a:cxn>
                    <a:cxn ang="0">
                      <a:pos x="212" y="240"/>
                    </a:cxn>
                    <a:cxn ang="0">
                      <a:pos x="226" y="269"/>
                    </a:cxn>
                    <a:cxn ang="0">
                      <a:pos x="251" y="265"/>
                    </a:cxn>
                    <a:cxn ang="0">
                      <a:pos x="283" y="281"/>
                    </a:cxn>
                    <a:cxn ang="0">
                      <a:pos x="325" y="281"/>
                    </a:cxn>
                    <a:cxn ang="0">
                      <a:pos x="332" y="248"/>
                    </a:cxn>
                    <a:cxn ang="0">
                      <a:pos x="332" y="188"/>
                    </a:cxn>
                    <a:cxn ang="0">
                      <a:pos x="345" y="170"/>
                    </a:cxn>
                    <a:cxn ang="0">
                      <a:pos x="347" y="153"/>
                    </a:cxn>
                    <a:cxn ang="0">
                      <a:pos x="385" y="144"/>
                    </a:cxn>
                    <a:cxn ang="0">
                      <a:pos x="406" y="164"/>
                    </a:cxn>
                    <a:cxn ang="0">
                      <a:pos x="435" y="173"/>
                    </a:cxn>
                    <a:cxn ang="0">
                      <a:pos x="458" y="192"/>
                    </a:cxn>
                    <a:cxn ang="0">
                      <a:pos x="486" y="202"/>
                    </a:cxn>
                    <a:cxn ang="0">
                      <a:pos x="547" y="213"/>
                    </a:cxn>
                    <a:cxn ang="0">
                      <a:pos x="608" y="207"/>
                    </a:cxn>
                    <a:cxn ang="0">
                      <a:pos x="632" y="224"/>
                    </a:cxn>
                    <a:cxn ang="0">
                      <a:pos x="673" y="308"/>
                    </a:cxn>
                    <a:cxn ang="0">
                      <a:pos x="651" y="364"/>
                    </a:cxn>
                    <a:cxn ang="0">
                      <a:pos x="651" y="427"/>
                    </a:cxn>
                    <a:cxn ang="0">
                      <a:pos x="659" y="465"/>
                    </a:cxn>
                    <a:cxn ang="0">
                      <a:pos x="573" y="477"/>
                    </a:cxn>
                    <a:cxn ang="0">
                      <a:pos x="472" y="499"/>
                    </a:cxn>
                    <a:cxn ang="0">
                      <a:pos x="292" y="501"/>
                    </a:cxn>
                    <a:cxn ang="0">
                      <a:pos x="52" y="461"/>
                    </a:cxn>
                    <a:cxn ang="0">
                      <a:pos x="0" y="442"/>
                    </a:cxn>
                  </a:cxnLst>
                  <a:rect l="0" t="0" r="r" b="b"/>
                  <a:pathLst>
                    <a:path w="673" h="501">
                      <a:moveTo>
                        <a:pt x="0" y="442"/>
                      </a:moveTo>
                      <a:lnTo>
                        <a:pt x="7" y="430"/>
                      </a:lnTo>
                      <a:lnTo>
                        <a:pt x="43" y="401"/>
                      </a:lnTo>
                      <a:lnTo>
                        <a:pt x="55" y="383"/>
                      </a:lnTo>
                      <a:lnTo>
                        <a:pt x="73" y="330"/>
                      </a:lnTo>
                      <a:lnTo>
                        <a:pt x="75" y="285"/>
                      </a:lnTo>
                      <a:lnTo>
                        <a:pt x="93" y="265"/>
                      </a:lnTo>
                      <a:lnTo>
                        <a:pt x="172" y="260"/>
                      </a:lnTo>
                      <a:lnTo>
                        <a:pt x="203" y="238"/>
                      </a:lnTo>
                      <a:lnTo>
                        <a:pt x="251" y="183"/>
                      </a:lnTo>
                      <a:lnTo>
                        <a:pt x="287" y="123"/>
                      </a:lnTo>
                      <a:lnTo>
                        <a:pt x="305" y="56"/>
                      </a:lnTo>
                      <a:lnTo>
                        <a:pt x="312" y="0"/>
                      </a:lnTo>
                      <a:lnTo>
                        <a:pt x="296" y="105"/>
                      </a:lnTo>
                      <a:lnTo>
                        <a:pt x="265" y="172"/>
                      </a:lnTo>
                      <a:lnTo>
                        <a:pt x="242" y="207"/>
                      </a:lnTo>
                      <a:lnTo>
                        <a:pt x="212" y="240"/>
                      </a:lnTo>
                      <a:lnTo>
                        <a:pt x="226" y="269"/>
                      </a:lnTo>
                      <a:lnTo>
                        <a:pt x="251" y="265"/>
                      </a:lnTo>
                      <a:lnTo>
                        <a:pt x="283" y="281"/>
                      </a:lnTo>
                      <a:lnTo>
                        <a:pt x="325" y="281"/>
                      </a:lnTo>
                      <a:lnTo>
                        <a:pt x="332" y="248"/>
                      </a:lnTo>
                      <a:lnTo>
                        <a:pt x="332" y="188"/>
                      </a:lnTo>
                      <a:lnTo>
                        <a:pt x="345" y="170"/>
                      </a:lnTo>
                      <a:lnTo>
                        <a:pt x="347" y="153"/>
                      </a:lnTo>
                      <a:lnTo>
                        <a:pt x="385" y="144"/>
                      </a:lnTo>
                      <a:lnTo>
                        <a:pt x="406" y="164"/>
                      </a:lnTo>
                      <a:lnTo>
                        <a:pt x="435" y="173"/>
                      </a:lnTo>
                      <a:lnTo>
                        <a:pt x="458" y="192"/>
                      </a:lnTo>
                      <a:lnTo>
                        <a:pt x="486" y="202"/>
                      </a:lnTo>
                      <a:lnTo>
                        <a:pt x="547" y="213"/>
                      </a:lnTo>
                      <a:lnTo>
                        <a:pt x="608" y="207"/>
                      </a:lnTo>
                      <a:lnTo>
                        <a:pt x="632" y="224"/>
                      </a:lnTo>
                      <a:lnTo>
                        <a:pt x="673" y="308"/>
                      </a:lnTo>
                      <a:lnTo>
                        <a:pt x="651" y="364"/>
                      </a:lnTo>
                      <a:lnTo>
                        <a:pt x="651" y="427"/>
                      </a:lnTo>
                      <a:lnTo>
                        <a:pt x="659" y="465"/>
                      </a:lnTo>
                      <a:lnTo>
                        <a:pt x="573" y="477"/>
                      </a:lnTo>
                      <a:lnTo>
                        <a:pt x="472" y="499"/>
                      </a:lnTo>
                      <a:lnTo>
                        <a:pt x="292" y="501"/>
                      </a:lnTo>
                      <a:lnTo>
                        <a:pt x="52" y="461"/>
                      </a:lnTo>
                      <a:lnTo>
                        <a:pt x="0" y="442"/>
                      </a:lnTo>
                      <a:close/>
                    </a:path>
                  </a:pathLst>
                </a:custGeom>
                <a:grpFill/>
                <a:ln w="0" cmpd="sng">
                  <a:solidFill>
                    <a:srgbClr val="D7D7D7"/>
                  </a:solidFill>
                  <a:prstDash val="solid"/>
                  <a:round/>
                  <a:headEnd/>
                  <a:tailEnd/>
                </a:ln>
              </p:spPr>
              <p:txBody>
                <a:bodyPr/>
                <a:lstStyle/>
                <a:p>
                  <a:endParaRPr lang="en-US" dirty="0"/>
                </a:p>
              </p:txBody>
            </p:sp>
            <p:sp>
              <p:nvSpPr>
                <p:cNvPr id="698" name="Freeform 192">
                  <a:extLst>
                    <a:ext uri="{FF2B5EF4-FFF2-40B4-BE49-F238E27FC236}">
                      <a16:creationId xmlns:a16="http://schemas.microsoft.com/office/drawing/2014/main" id="{5878269A-1D82-48F6-8C0D-ED00C1ED8284}"/>
                    </a:ext>
                  </a:extLst>
                </p:cNvPr>
                <p:cNvSpPr>
                  <a:spLocks noChangeAspect="1"/>
                </p:cNvSpPr>
                <p:nvPr/>
              </p:nvSpPr>
              <p:spPr bwMode="gray">
                <a:xfrm>
                  <a:off x="3256" y="1160"/>
                  <a:ext cx="1020" cy="1832"/>
                </a:xfrm>
                <a:custGeom>
                  <a:avLst/>
                  <a:gdLst/>
                  <a:ahLst/>
                  <a:cxnLst>
                    <a:cxn ang="0">
                      <a:pos x="5518" y="949"/>
                    </a:cxn>
                    <a:cxn ang="0">
                      <a:pos x="5509" y="579"/>
                    </a:cxn>
                    <a:cxn ang="0">
                      <a:pos x="5198" y="718"/>
                    </a:cxn>
                    <a:cxn ang="0">
                      <a:pos x="4807" y="916"/>
                    </a:cxn>
                    <a:cxn ang="0">
                      <a:pos x="4127" y="1676"/>
                    </a:cxn>
                    <a:cxn ang="0">
                      <a:pos x="3592" y="1352"/>
                    </a:cxn>
                    <a:cxn ang="0">
                      <a:pos x="3564" y="812"/>
                    </a:cxn>
                    <a:cxn ang="0">
                      <a:pos x="3431" y="1552"/>
                    </a:cxn>
                    <a:cxn ang="0">
                      <a:pos x="3274" y="2118"/>
                    </a:cxn>
                    <a:cxn ang="0">
                      <a:pos x="2673" y="2243"/>
                    </a:cxn>
                    <a:cxn ang="0">
                      <a:pos x="2558" y="2825"/>
                    </a:cxn>
                    <a:cxn ang="0">
                      <a:pos x="2052" y="2600"/>
                    </a:cxn>
                    <a:cxn ang="0">
                      <a:pos x="2146" y="3138"/>
                    </a:cxn>
                    <a:cxn ang="0">
                      <a:pos x="1552" y="2923"/>
                    </a:cxn>
                    <a:cxn ang="0">
                      <a:pos x="1476" y="2179"/>
                    </a:cxn>
                    <a:cxn ang="0">
                      <a:pos x="988" y="1620"/>
                    </a:cxn>
                    <a:cxn ang="0">
                      <a:pos x="1421" y="1775"/>
                    </a:cxn>
                    <a:cxn ang="0">
                      <a:pos x="2377" y="2085"/>
                    </a:cxn>
                    <a:cxn ang="0">
                      <a:pos x="2701" y="1222"/>
                    </a:cxn>
                    <a:cxn ang="0">
                      <a:pos x="2359" y="959"/>
                    </a:cxn>
                    <a:cxn ang="0">
                      <a:pos x="1604" y="433"/>
                    </a:cxn>
                    <a:cxn ang="0">
                      <a:pos x="1092" y="319"/>
                    </a:cxn>
                    <a:cxn ang="0">
                      <a:pos x="1114" y="214"/>
                    </a:cxn>
                    <a:cxn ang="0">
                      <a:pos x="862" y="169"/>
                    </a:cxn>
                    <a:cxn ang="0">
                      <a:pos x="382" y="453"/>
                    </a:cxn>
                    <a:cxn ang="0">
                      <a:pos x="474" y="1184"/>
                    </a:cxn>
                    <a:cxn ang="0">
                      <a:pos x="493" y="2430"/>
                    </a:cxn>
                    <a:cxn ang="0">
                      <a:pos x="595" y="3311"/>
                    </a:cxn>
                    <a:cxn ang="0">
                      <a:pos x="238" y="4542"/>
                    </a:cxn>
                    <a:cxn ang="0">
                      <a:pos x="510" y="4834"/>
                    </a:cxn>
                    <a:cxn ang="0">
                      <a:pos x="144" y="4953"/>
                    </a:cxn>
                    <a:cxn ang="0">
                      <a:pos x="77" y="5450"/>
                    </a:cxn>
                    <a:cxn ang="0">
                      <a:pos x="0" y="5769"/>
                    </a:cxn>
                    <a:cxn ang="0">
                      <a:pos x="180" y="6292"/>
                    </a:cxn>
                    <a:cxn ang="0">
                      <a:pos x="635" y="6447"/>
                    </a:cxn>
                    <a:cxn ang="0">
                      <a:pos x="769" y="6912"/>
                    </a:cxn>
                    <a:cxn ang="0">
                      <a:pos x="1077" y="7303"/>
                    </a:cxn>
                    <a:cxn ang="0">
                      <a:pos x="850" y="7566"/>
                    </a:cxn>
                    <a:cxn ang="0">
                      <a:pos x="1245" y="7667"/>
                    </a:cxn>
                    <a:cxn ang="0">
                      <a:pos x="1515" y="8029"/>
                    </a:cxn>
                    <a:cxn ang="0">
                      <a:pos x="1889" y="8318"/>
                    </a:cxn>
                    <a:cxn ang="0">
                      <a:pos x="2444" y="8491"/>
                    </a:cxn>
                    <a:cxn ang="0">
                      <a:pos x="2510" y="8850"/>
                    </a:cxn>
                    <a:cxn ang="0">
                      <a:pos x="2214" y="9248"/>
                    </a:cxn>
                    <a:cxn ang="0">
                      <a:pos x="2258" y="9413"/>
                    </a:cxn>
                    <a:cxn ang="0">
                      <a:pos x="2081" y="9756"/>
                    </a:cxn>
                    <a:cxn ang="0">
                      <a:pos x="2327" y="10159"/>
                    </a:cxn>
                    <a:cxn ang="0">
                      <a:pos x="3042" y="10427"/>
                    </a:cxn>
                    <a:cxn ang="0">
                      <a:pos x="3649" y="10608"/>
                    </a:cxn>
                    <a:cxn ang="0">
                      <a:pos x="4043" y="10952"/>
                    </a:cxn>
                    <a:cxn ang="0">
                      <a:pos x="4109" y="10476"/>
                    </a:cxn>
                    <a:cxn ang="0">
                      <a:pos x="4019" y="9916"/>
                    </a:cxn>
                    <a:cxn ang="0">
                      <a:pos x="4283" y="9676"/>
                    </a:cxn>
                    <a:cxn ang="0">
                      <a:pos x="4291" y="9204"/>
                    </a:cxn>
                    <a:cxn ang="0">
                      <a:pos x="3908" y="8914"/>
                    </a:cxn>
                    <a:cxn ang="0">
                      <a:pos x="4143" y="8307"/>
                    </a:cxn>
                    <a:cxn ang="0">
                      <a:pos x="4497" y="8064"/>
                    </a:cxn>
                    <a:cxn ang="0">
                      <a:pos x="4889" y="7932"/>
                    </a:cxn>
                    <a:cxn ang="0">
                      <a:pos x="5312" y="7918"/>
                    </a:cxn>
                    <a:cxn ang="0">
                      <a:pos x="5557" y="8117"/>
                    </a:cxn>
                    <a:cxn ang="0">
                      <a:pos x="5992" y="8117"/>
                    </a:cxn>
                  </a:cxnLst>
                  <a:rect l="0" t="0" r="r" b="b"/>
                  <a:pathLst>
                    <a:path w="6119" h="10988">
                      <a:moveTo>
                        <a:pt x="6119" y="804"/>
                      </a:moveTo>
                      <a:lnTo>
                        <a:pt x="6073" y="807"/>
                      </a:lnTo>
                      <a:lnTo>
                        <a:pt x="6050" y="775"/>
                      </a:lnTo>
                      <a:lnTo>
                        <a:pt x="5993" y="761"/>
                      </a:lnTo>
                      <a:lnTo>
                        <a:pt x="5924" y="780"/>
                      </a:lnTo>
                      <a:lnTo>
                        <a:pt x="5860" y="743"/>
                      </a:lnTo>
                      <a:lnTo>
                        <a:pt x="5773" y="799"/>
                      </a:lnTo>
                      <a:lnTo>
                        <a:pt x="5731" y="795"/>
                      </a:lnTo>
                      <a:lnTo>
                        <a:pt x="5643" y="871"/>
                      </a:lnTo>
                      <a:lnTo>
                        <a:pt x="5627" y="905"/>
                      </a:lnTo>
                      <a:lnTo>
                        <a:pt x="5623" y="983"/>
                      </a:lnTo>
                      <a:lnTo>
                        <a:pt x="5613" y="1016"/>
                      </a:lnTo>
                      <a:lnTo>
                        <a:pt x="5580" y="1016"/>
                      </a:lnTo>
                      <a:lnTo>
                        <a:pt x="5547" y="991"/>
                      </a:lnTo>
                      <a:lnTo>
                        <a:pt x="5518" y="949"/>
                      </a:lnTo>
                      <a:lnTo>
                        <a:pt x="5502" y="960"/>
                      </a:lnTo>
                      <a:lnTo>
                        <a:pt x="5476" y="981"/>
                      </a:lnTo>
                      <a:lnTo>
                        <a:pt x="5432" y="925"/>
                      </a:lnTo>
                      <a:lnTo>
                        <a:pt x="5432" y="826"/>
                      </a:lnTo>
                      <a:lnTo>
                        <a:pt x="5411" y="804"/>
                      </a:lnTo>
                      <a:lnTo>
                        <a:pt x="5411" y="775"/>
                      </a:lnTo>
                      <a:lnTo>
                        <a:pt x="5437" y="718"/>
                      </a:lnTo>
                      <a:lnTo>
                        <a:pt x="5444" y="665"/>
                      </a:lnTo>
                      <a:lnTo>
                        <a:pt x="5419" y="620"/>
                      </a:lnTo>
                      <a:lnTo>
                        <a:pt x="5401" y="611"/>
                      </a:lnTo>
                      <a:lnTo>
                        <a:pt x="5399" y="640"/>
                      </a:lnTo>
                      <a:lnTo>
                        <a:pt x="5385" y="642"/>
                      </a:lnTo>
                      <a:lnTo>
                        <a:pt x="5387" y="605"/>
                      </a:lnTo>
                      <a:lnTo>
                        <a:pt x="5416" y="586"/>
                      </a:lnTo>
                      <a:lnTo>
                        <a:pt x="5509" y="579"/>
                      </a:lnTo>
                      <a:lnTo>
                        <a:pt x="5554" y="555"/>
                      </a:lnTo>
                      <a:lnTo>
                        <a:pt x="5561" y="545"/>
                      </a:lnTo>
                      <a:lnTo>
                        <a:pt x="5538" y="554"/>
                      </a:lnTo>
                      <a:lnTo>
                        <a:pt x="5473" y="575"/>
                      </a:lnTo>
                      <a:lnTo>
                        <a:pt x="5446" y="567"/>
                      </a:lnTo>
                      <a:lnTo>
                        <a:pt x="5391" y="575"/>
                      </a:lnTo>
                      <a:lnTo>
                        <a:pt x="5311" y="612"/>
                      </a:lnTo>
                      <a:lnTo>
                        <a:pt x="5315" y="642"/>
                      </a:lnTo>
                      <a:lnTo>
                        <a:pt x="5283" y="655"/>
                      </a:lnTo>
                      <a:lnTo>
                        <a:pt x="5272" y="670"/>
                      </a:lnTo>
                      <a:lnTo>
                        <a:pt x="5286" y="718"/>
                      </a:lnTo>
                      <a:lnTo>
                        <a:pt x="5288" y="748"/>
                      </a:lnTo>
                      <a:lnTo>
                        <a:pt x="5243" y="768"/>
                      </a:lnTo>
                      <a:lnTo>
                        <a:pt x="5214" y="754"/>
                      </a:lnTo>
                      <a:lnTo>
                        <a:pt x="5198" y="718"/>
                      </a:lnTo>
                      <a:lnTo>
                        <a:pt x="5219" y="688"/>
                      </a:lnTo>
                      <a:lnTo>
                        <a:pt x="5191" y="688"/>
                      </a:lnTo>
                      <a:lnTo>
                        <a:pt x="5108" y="780"/>
                      </a:lnTo>
                      <a:lnTo>
                        <a:pt x="5141" y="774"/>
                      </a:lnTo>
                      <a:lnTo>
                        <a:pt x="5153" y="807"/>
                      </a:lnTo>
                      <a:lnTo>
                        <a:pt x="5155" y="840"/>
                      </a:lnTo>
                      <a:lnTo>
                        <a:pt x="5148" y="876"/>
                      </a:lnTo>
                      <a:lnTo>
                        <a:pt x="5117" y="904"/>
                      </a:lnTo>
                      <a:lnTo>
                        <a:pt x="5096" y="911"/>
                      </a:lnTo>
                      <a:lnTo>
                        <a:pt x="5078" y="859"/>
                      </a:lnTo>
                      <a:lnTo>
                        <a:pt x="5051" y="818"/>
                      </a:lnTo>
                      <a:lnTo>
                        <a:pt x="4950" y="846"/>
                      </a:lnTo>
                      <a:lnTo>
                        <a:pt x="4959" y="862"/>
                      </a:lnTo>
                      <a:lnTo>
                        <a:pt x="4819" y="925"/>
                      </a:lnTo>
                      <a:lnTo>
                        <a:pt x="4807" y="916"/>
                      </a:lnTo>
                      <a:lnTo>
                        <a:pt x="4783" y="926"/>
                      </a:lnTo>
                      <a:lnTo>
                        <a:pt x="4681" y="1022"/>
                      </a:lnTo>
                      <a:lnTo>
                        <a:pt x="4406" y="1203"/>
                      </a:lnTo>
                      <a:lnTo>
                        <a:pt x="4375" y="1200"/>
                      </a:lnTo>
                      <a:lnTo>
                        <a:pt x="4369" y="1257"/>
                      </a:lnTo>
                      <a:lnTo>
                        <a:pt x="4386" y="1267"/>
                      </a:lnTo>
                      <a:lnTo>
                        <a:pt x="4350" y="1294"/>
                      </a:lnTo>
                      <a:lnTo>
                        <a:pt x="4271" y="1308"/>
                      </a:lnTo>
                      <a:lnTo>
                        <a:pt x="4234" y="1335"/>
                      </a:lnTo>
                      <a:lnTo>
                        <a:pt x="4212" y="1324"/>
                      </a:lnTo>
                      <a:lnTo>
                        <a:pt x="4189" y="1375"/>
                      </a:lnTo>
                      <a:lnTo>
                        <a:pt x="4160" y="1492"/>
                      </a:lnTo>
                      <a:lnTo>
                        <a:pt x="4144" y="1536"/>
                      </a:lnTo>
                      <a:lnTo>
                        <a:pt x="4154" y="1630"/>
                      </a:lnTo>
                      <a:lnTo>
                        <a:pt x="4127" y="1676"/>
                      </a:lnTo>
                      <a:lnTo>
                        <a:pt x="4066" y="1710"/>
                      </a:lnTo>
                      <a:lnTo>
                        <a:pt x="4025" y="1702"/>
                      </a:lnTo>
                      <a:lnTo>
                        <a:pt x="3949" y="1735"/>
                      </a:lnTo>
                      <a:lnTo>
                        <a:pt x="3931" y="1812"/>
                      </a:lnTo>
                      <a:lnTo>
                        <a:pt x="3913" y="1759"/>
                      </a:lnTo>
                      <a:lnTo>
                        <a:pt x="3906" y="1704"/>
                      </a:lnTo>
                      <a:lnTo>
                        <a:pt x="3859" y="1734"/>
                      </a:lnTo>
                      <a:lnTo>
                        <a:pt x="3822" y="1734"/>
                      </a:lnTo>
                      <a:lnTo>
                        <a:pt x="3790" y="1711"/>
                      </a:lnTo>
                      <a:lnTo>
                        <a:pt x="3748" y="1638"/>
                      </a:lnTo>
                      <a:lnTo>
                        <a:pt x="3732" y="1590"/>
                      </a:lnTo>
                      <a:lnTo>
                        <a:pt x="3652" y="1498"/>
                      </a:lnTo>
                      <a:lnTo>
                        <a:pt x="3611" y="1465"/>
                      </a:lnTo>
                      <a:lnTo>
                        <a:pt x="3595" y="1409"/>
                      </a:lnTo>
                      <a:lnTo>
                        <a:pt x="3592" y="1352"/>
                      </a:lnTo>
                      <a:lnTo>
                        <a:pt x="3632" y="1348"/>
                      </a:lnTo>
                      <a:lnTo>
                        <a:pt x="3660" y="1313"/>
                      </a:lnTo>
                      <a:lnTo>
                        <a:pt x="3675" y="1262"/>
                      </a:lnTo>
                      <a:lnTo>
                        <a:pt x="3729" y="1243"/>
                      </a:lnTo>
                      <a:lnTo>
                        <a:pt x="3935" y="1200"/>
                      </a:lnTo>
                      <a:lnTo>
                        <a:pt x="3904" y="1138"/>
                      </a:lnTo>
                      <a:lnTo>
                        <a:pt x="3896" y="1068"/>
                      </a:lnTo>
                      <a:lnTo>
                        <a:pt x="3884" y="1001"/>
                      </a:lnTo>
                      <a:lnTo>
                        <a:pt x="3845" y="1022"/>
                      </a:lnTo>
                      <a:lnTo>
                        <a:pt x="3812" y="952"/>
                      </a:lnTo>
                      <a:lnTo>
                        <a:pt x="3788" y="934"/>
                      </a:lnTo>
                      <a:lnTo>
                        <a:pt x="3785" y="872"/>
                      </a:lnTo>
                      <a:lnTo>
                        <a:pt x="3745" y="841"/>
                      </a:lnTo>
                      <a:lnTo>
                        <a:pt x="3651" y="810"/>
                      </a:lnTo>
                      <a:lnTo>
                        <a:pt x="3564" y="812"/>
                      </a:lnTo>
                      <a:lnTo>
                        <a:pt x="3470" y="804"/>
                      </a:lnTo>
                      <a:lnTo>
                        <a:pt x="3429" y="818"/>
                      </a:lnTo>
                      <a:lnTo>
                        <a:pt x="3394" y="807"/>
                      </a:lnTo>
                      <a:lnTo>
                        <a:pt x="3240" y="729"/>
                      </a:lnTo>
                      <a:lnTo>
                        <a:pt x="3246" y="764"/>
                      </a:lnTo>
                      <a:lnTo>
                        <a:pt x="3423" y="919"/>
                      </a:lnTo>
                      <a:lnTo>
                        <a:pt x="3423" y="1046"/>
                      </a:lnTo>
                      <a:lnTo>
                        <a:pt x="3429" y="1099"/>
                      </a:lnTo>
                      <a:lnTo>
                        <a:pt x="3411" y="1174"/>
                      </a:lnTo>
                      <a:lnTo>
                        <a:pt x="3416" y="1237"/>
                      </a:lnTo>
                      <a:lnTo>
                        <a:pt x="3362" y="1422"/>
                      </a:lnTo>
                      <a:lnTo>
                        <a:pt x="3360" y="1473"/>
                      </a:lnTo>
                      <a:lnTo>
                        <a:pt x="3366" y="1536"/>
                      </a:lnTo>
                      <a:lnTo>
                        <a:pt x="3384" y="1552"/>
                      </a:lnTo>
                      <a:lnTo>
                        <a:pt x="3431" y="1552"/>
                      </a:lnTo>
                      <a:lnTo>
                        <a:pt x="3466" y="1582"/>
                      </a:lnTo>
                      <a:lnTo>
                        <a:pt x="3499" y="1653"/>
                      </a:lnTo>
                      <a:lnTo>
                        <a:pt x="3497" y="1698"/>
                      </a:lnTo>
                      <a:lnTo>
                        <a:pt x="3482" y="1745"/>
                      </a:lnTo>
                      <a:lnTo>
                        <a:pt x="3493" y="1788"/>
                      </a:lnTo>
                      <a:lnTo>
                        <a:pt x="3478" y="1855"/>
                      </a:lnTo>
                      <a:lnTo>
                        <a:pt x="3441" y="1916"/>
                      </a:lnTo>
                      <a:lnTo>
                        <a:pt x="3416" y="2006"/>
                      </a:lnTo>
                      <a:lnTo>
                        <a:pt x="3439" y="2072"/>
                      </a:lnTo>
                      <a:lnTo>
                        <a:pt x="3427" y="2206"/>
                      </a:lnTo>
                      <a:lnTo>
                        <a:pt x="3388" y="2151"/>
                      </a:lnTo>
                      <a:lnTo>
                        <a:pt x="3380" y="2107"/>
                      </a:lnTo>
                      <a:lnTo>
                        <a:pt x="3353" y="2072"/>
                      </a:lnTo>
                      <a:lnTo>
                        <a:pt x="3321" y="2075"/>
                      </a:lnTo>
                      <a:lnTo>
                        <a:pt x="3274" y="2118"/>
                      </a:lnTo>
                      <a:lnTo>
                        <a:pt x="3302" y="2060"/>
                      </a:lnTo>
                      <a:lnTo>
                        <a:pt x="3306" y="2018"/>
                      </a:lnTo>
                      <a:lnTo>
                        <a:pt x="3242" y="1964"/>
                      </a:lnTo>
                      <a:lnTo>
                        <a:pt x="3213" y="1949"/>
                      </a:lnTo>
                      <a:lnTo>
                        <a:pt x="3122" y="1949"/>
                      </a:lnTo>
                      <a:lnTo>
                        <a:pt x="3046" y="1878"/>
                      </a:lnTo>
                      <a:lnTo>
                        <a:pt x="3014" y="1916"/>
                      </a:lnTo>
                      <a:lnTo>
                        <a:pt x="3001" y="1956"/>
                      </a:lnTo>
                      <a:lnTo>
                        <a:pt x="2942" y="2019"/>
                      </a:lnTo>
                      <a:lnTo>
                        <a:pt x="2906" y="2073"/>
                      </a:lnTo>
                      <a:lnTo>
                        <a:pt x="2868" y="2117"/>
                      </a:lnTo>
                      <a:lnTo>
                        <a:pt x="2777" y="2155"/>
                      </a:lnTo>
                      <a:lnTo>
                        <a:pt x="2743" y="2155"/>
                      </a:lnTo>
                      <a:lnTo>
                        <a:pt x="2698" y="2186"/>
                      </a:lnTo>
                      <a:lnTo>
                        <a:pt x="2673" y="2243"/>
                      </a:lnTo>
                      <a:lnTo>
                        <a:pt x="2630" y="2284"/>
                      </a:lnTo>
                      <a:lnTo>
                        <a:pt x="2585" y="2318"/>
                      </a:lnTo>
                      <a:lnTo>
                        <a:pt x="2540" y="2334"/>
                      </a:lnTo>
                      <a:lnTo>
                        <a:pt x="2540" y="2382"/>
                      </a:lnTo>
                      <a:lnTo>
                        <a:pt x="2552" y="2480"/>
                      </a:lnTo>
                      <a:lnTo>
                        <a:pt x="2597" y="2568"/>
                      </a:lnTo>
                      <a:lnTo>
                        <a:pt x="2638" y="2623"/>
                      </a:lnTo>
                      <a:lnTo>
                        <a:pt x="2664" y="2676"/>
                      </a:lnTo>
                      <a:lnTo>
                        <a:pt x="2716" y="2794"/>
                      </a:lnTo>
                      <a:lnTo>
                        <a:pt x="2723" y="2827"/>
                      </a:lnTo>
                      <a:lnTo>
                        <a:pt x="2755" y="2876"/>
                      </a:lnTo>
                      <a:lnTo>
                        <a:pt x="2755" y="2899"/>
                      </a:lnTo>
                      <a:lnTo>
                        <a:pt x="2687" y="2855"/>
                      </a:lnTo>
                      <a:lnTo>
                        <a:pt x="2667" y="2863"/>
                      </a:lnTo>
                      <a:lnTo>
                        <a:pt x="2558" y="2825"/>
                      </a:lnTo>
                      <a:lnTo>
                        <a:pt x="2563" y="2845"/>
                      </a:lnTo>
                      <a:lnTo>
                        <a:pt x="2554" y="2858"/>
                      </a:lnTo>
                      <a:lnTo>
                        <a:pt x="2507" y="2849"/>
                      </a:lnTo>
                      <a:lnTo>
                        <a:pt x="2435" y="2818"/>
                      </a:lnTo>
                      <a:lnTo>
                        <a:pt x="2367" y="2766"/>
                      </a:lnTo>
                      <a:lnTo>
                        <a:pt x="2310" y="2757"/>
                      </a:lnTo>
                      <a:lnTo>
                        <a:pt x="2277" y="2734"/>
                      </a:lnTo>
                      <a:lnTo>
                        <a:pt x="2220" y="2784"/>
                      </a:lnTo>
                      <a:lnTo>
                        <a:pt x="2193" y="2831"/>
                      </a:lnTo>
                      <a:lnTo>
                        <a:pt x="2177" y="2756"/>
                      </a:lnTo>
                      <a:lnTo>
                        <a:pt x="2236" y="2723"/>
                      </a:lnTo>
                      <a:lnTo>
                        <a:pt x="2189" y="2703"/>
                      </a:lnTo>
                      <a:lnTo>
                        <a:pt x="2130" y="2691"/>
                      </a:lnTo>
                      <a:lnTo>
                        <a:pt x="2113" y="2641"/>
                      </a:lnTo>
                      <a:lnTo>
                        <a:pt x="2052" y="2600"/>
                      </a:lnTo>
                      <a:lnTo>
                        <a:pt x="1983" y="2565"/>
                      </a:lnTo>
                      <a:lnTo>
                        <a:pt x="1943" y="2556"/>
                      </a:lnTo>
                      <a:lnTo>
                        <a:pt x="1933" y="2633"/>
                      </a:lnTo>
                      <a:lnTo>
                        <a:pt x="1900" y="2676"/>
                      </a:lnTo>
                      <a:lnTo>
                        <a:pt x="1863" y="2690"/>
                      </a:lnTo>
                      <a:lnTo>
                        <a:pt x="1872" y="2730"/>
                      </a:lnTo>
                      <a:lnTo>
                        <a:pt x="1895" y="2784"/>
                      </a:lnTo>
                      <a:lnTo>
                        <a:pt x="1927" y="2800"/>
                      </a:lnTo>
                      <a:lnTo>
                        <a:pt x="1967" y="2887"/>
                      </a:lnTo>
                      <a:lnTo>
                        <a:pt x="2028" y="2949"/>
                      </a:lnTo>
                      <a:lnTo>
                        <a:pt x="2140" y="2900"/>
                      </a:lnTo>
                      <a:lnTo>
                        <a:pt x="2163" y="2962"/>
                      </a:lnTo>
                      <a:lnTo>
                        <a:pt x="2193" y="3137"/>
                      </a:lnTo>
                      <a:lnTo>
                        <a:pt x="2213" y="3167"/>
                      </a:lnTo>
                      <a:lnTo>
                        <a:pt x="2146" y="3138"/>
                      </a:lnTo>
                      <a:lnTo>
                        <a:pt x="2091" y="3177"/>
                      </a:lnTo>
                      <a:lnTo>
                        <a:pt x="2078" y="3205"/>
                      </a:lnTo>
                      <a:lnTo>
                        <a:pt x="2078" y="3219"/>
                      </a:lnTo>
                      <a:lnTo>
                        <a:pt x="2026" y="3189"/>
                      </a:lnTo>
                      <a:lnTo>
                        <a:pt x="1990" y="3181"/>
                      </a:lnTo>
                      <a:lnTo>
                        <a:pt x="1872" y="3120"/>
                      </a:lnTo>
                      <a:lnTo>
                        <a:pt x="1809" y="3103"/>
                      </a:lnTo>
                      <a:lnTo>
                        <a:pt x="1798" y="3074"/>
                      </a:lnTo>
                      <a:lnTo>
                        <a:pt x="1773" y="3033"/>
                      </a:lnTo>
                      <a:lnTo>
                        <a:pt x="1741" y="3008"/>
                      </a:lnTo>
                      <a:lnTo>
                        <a:pt x="1714" y="2968"/>
                      </a:lnTo>
                      <a:lnTo>
                        <a:pt x="1678" y="2948"/>
                      </a:lnTo>
                      <a:lnTo>
                        <a:pt x="1656" y="2971"/>
                      </a:lnTo>
                      <a:lnTo>
                        <a:pt x="1618" y="2975"/>
                      </a:lnTo>
                      <a:lnTo>
                        <a:pt x="1552" y="2923"/>
                      </a:lnTo>
                      <a:lnTo>
                        <a:pt x="1529" y="2876"/>
                      </a:lnTo>
                      <a:lnTo>
                        <a:pt x="1480" y="2903"/>
                      </a:lnTo>
                      <a:lnTo>
                        <a:pt x="1489" y="2872"/>
                      </a:lnTo>
                      <a:lnTo>
                        <a:pt x="1525" y="2835"/>
                      </a:lnTo>
                      <a:lnTo>
                        <a:pt x="1515" y="2762"/>
                      </a:lnTo>
                      <a:lnTo>
                        <a:pt x="1523" y="2699"/>
                      </a:lnTo>
                      <a:lnTo>
                        <a:pt x="1484" y="2665"/>
                      </a:lnTo>
                      <a:lnTo>
                        <a:pt x="1487" y="2610"/>
                      </a:lnTo>
                      <a:lnTo>
                        <a:pt x="1419" y="2474"/>
                      </a:lnTo>
                      <a:lnTo>
                        <a:pt x="1435" y="2445"/>
                      </a:lnTo>
                      <a:lnTo>
                        <a:pt x="1487" y="2429"/>
                      </a:lnTo>
                      <a:lnTo>
                        <a:pt x="1501" y="2346"/>
                      </a:lnTo>
                      <a:lnTo>
                        <a:pt x="1509" y="2249"/>
                      </a:lnTo>
                      <a:lnTo>
                        <a:pt x="1502" y="2208"/>
                      </a:lnTo>
                      <a:lnTo>
                        <a:pt x="1476" y="2179"/>
                      </a:lnTo>
                      <a:lnTo>
                        <a:pt x="1448" y="2102"/>
                      </a:lnTo>
                      <a:lnTo>
                        <a:pt x="1431" y="2082"/>
                      </a:lnTo>
                      <a:lnTo>
                        <a:pt x="1374" y="2073"/>
                      </a:lnTo>
                      <a:lnTo>
                        <a:pt x="1356" y="2024"/>
                      </a:lnTo>
                      <a:lnTo>
                        <a:pt x="1315" y="2022"/>
                      </a:lnTo>
                      <a:lnTo>
                        <a:pt x="1254" y="1998"/>
                      </a:lnTo>
                      <a:lnTo>
                        <a:pt x="1254" y="1971"/>
                      </a:lnTo>
                      <a:lnTo>
                        <a:pt x="1261" y="1938"/>
                      </a:lnTo>
                      <a:lnTo>
                        <a:pt x="1251" y="1920"/>
                      </a:lnTo>
                      <a:lnTo>
                        <a:pt x="1189" y="1912"/>
                      </a:lnTo>
                      <a:lnTo>
                        <a:pt x="1065" y="1800"/>
                      </a:lnTo>
                      <a:lnTo>
                        <a:pt x="1087" y="1778"/>
                      </a:lnTo>
                      <a:lnTo>
                        <a:pt x="1031" y="1722"/>
                      </a:lnTo>
                      <a:lnTo>
                        <a:pt x="1015" y="1665"/>
                      </a:lnTo>
                      <a:lnTo>
                        <a:pt x="988" y="1620"/>
                      </a:lnTo>
                      <a:lnTo>
                        <a:pt x="929" y="1602"/>
                      </a:lnTo>
                      <a:lnTo>
                        <a:pt x="954" y="1570"/>
                      </a:lnTo>
                      <a:lnTo>
                        <a:pt x="1031" y="1557"/>
                      </a:lnTo>
                      <a:lnTo>
                        <a:pt x="1103" y="1602"/>
                      </a:lnTo>
                      <a:lnTo>
                        <a:pt x="1107" y="1645"/>
                      </a:lnTo>
                      <a:lnTo>
                        <a:pt x="1146" y="1698"/>
                      </a:lnTo>
                      <a:lnTo>
                        <a:pt x="1249" y="1768"/>
                      </a:lnTo>
                      <a:lnTo>
                        <a:pt x="1263" y="1759"/>
                      </a:lnTo>
                      <a:lnTo>
                        <a:pt x="1278" y="1725"/>
                      </a:lnTo>
                      <a:lnTo>
                        <a:pt x="1307" y="1778"/>
                      </a:lnTo>
                      <a:lnTo>
                        <a:pt x="1340" y="1806"/>
                      </a:lnTo>
                      <a:lnTo>
                        <a:pt x="1362" y="1781"/>
                      </a:lnTo>
                      <a:lnTo>
                        <a:pt x="1381" y="1793"/>
                      </a:lnTo>
                      <a:lnTo>
                        <a:pt x="1398" y="1768"/>
                      </a:lnTo>
                      <a:lnTo>
                        <a:pt x="1421" y="1775"/>
                      </a:lnTo>
                      <a:lnTo>
                        <a:pt x="1431" y="1824"/>
                      </a:lnTo>
                      <a:lnTo>
                        <a:pt x="1446" y="1868"/>
                      </a:lnTo>
                      <a:lnTo>
                        <a:pt x="1502" y="1847"/>
                      </a:lnTo>
                      <a:lnTo>
                        <a:pt x="1571" y="1867"/>
                      </a:lnTo>
                      <a:lnTo>
                        <a:pt x="1593" y="1902"/>
                      </a:lnTo>
                      <a:lnTo>
                        <a:pt x="1640" y="1902"/>
                      </a:lnTo>
                      <a:lnTo>
                        <a:pt x="1669" y="1938"/>
                      </a:lnTo>
                      <a:lnTo>
                        <a:pt x="1791" y="1970"/>
                      </a:lnTo>
                      <a:lnTo>
                        <a:pt x="1846" y="1999"/>
                      </a:lnTo>
                      <a:lnTo>
                        <a:pt x="1952" y="2006"/>
                      </a:lnTo>
                      <a:lnTo>
                        <a:pt x="2046" y="2045"/>
                      </a:lnTo>
                      <a:lnTo>
                        <a:pt x="2078" y="2079"/>
                      </a:lnTo>
                      <a:lnTo>
                        <a:pt x="2152" y="2096"/>
                      </a:lnTo>
                      <a:lnTo>
                        <a:pt x="2330" y="2107"/>
                      </a:lnTo>
                      <a:lnTo>
                        <a:pt x="2377" y="2085"/>
                      </a:lnTo>
                      <a:lnTo>
                        <a:pt x="2423" y="2078"/>
                      </a:lnTo>
                      <a:lnTo>
                        <a:pt x="2587" y="2004"/>
                      </a:lnTo>
                      <a:lnTo>
                        <a:pt x="2624" y="1964"/>
                      </a:lnTo>
                      <a:lnTo>
                        <a:pt x="2658" y="1941"/>
                      </a:lnTo>
                      <a:lnTo>
                        <a:pt x="2728" y="1862"/>
                      </a:lnTo>
                      <a:lnTo>
                        <a:pt x="2808" y="1734"/>
                      </a:lnTo>
                      <a:lnTo>
                        <a:pt x="2841" y="1642"/>
                      </a:lnTo>
                      <a:lnTo>
                        <a:pt x="2852" y="1555"/>
                      </a:lnTo>
                      <a:lnTo>
                        <a:pt x="2818" y="1536"/>
                      </a:lnTo>
                      <a:lnTo>
                        <a:pt x="2806" y="1520"/>
                      </a:lnTo>
                      <a:lnTo>
                        <a:pt x="2803" y="1437"/>
                      </a:lnTo>
                      <a:lnTo>
                        <a:pt x="2786" y="1382"/>
                      </a:lnTo>
                      <a:lnTo>
                        <a:pt x="2782" y="1300"/>
                      </a:lnTo>
                      <a:lnTo>
                        <a:pt x="2743" y="1249"/>
                      </a:lnTo>
                      <a:lnTo>
                        <a:pt x="2701" y="1222"/>
                      </a:lnTo>
                      <a:lnTo>
                        <a:pt x="2678" y="1238"/>
                      </a:lnTo>
                      <a:lnTo>
                        <a:pt x="2648" y="1208"/>
                      </a:lnTo>
                      <a:lnTo>
                        <a:pt x="2651" y="1174"/>
                      </a:lnTo>
                      <a:lnTo>
                        <a:pt x="2630" y="1158"/>
                      </a:lnTo>
                      <a:lnTo>
                        <a:pt x="2585" y="1103"/>
                      </a:lnTo>
                      <a:lnTo>
                        <a:pt x="2572" y="1070"/>
                      </a:lnTo>
                      <a:lnTo>
                        <a:pt x="2552" y="1052"/>
                      </a:lnTo>
                      <a:lnTo>
                        <a:pt x="2525" y="1032"/>
                      </a:lnTo>
                      <a:lnTo>
                        <a:pt x="2540" y="1082"/>
                      </a:lnTo>
                      <a:lnTo>
                        <a:pt x="2511" y="1093"/>
                      </a:lnTo>
                      <a:lnTo>
                        <a:pt x="2427" y="1032"/>
                      </a:lnTo>
                      <a:lnTo>
                        <a:pt x="2393" y="996"/>
                      </a:lnTo>
                      <a:lnTo>
                        <a:pt x="2386" y="1027"/>
                      </a:lnTo>
                      <a:lnTo>
                        <a:pt x="2373" y="1006"/>
                      </a:lnTo>
                      <a:lnTo>
                        <a:pt x="2359" y="959"/>
                      </a:lnTo>
                      <a:lnTo>
                        <a:pt x="2312" y="902"/>
                      </a:lnTo>
                      <a:lnTo>
                        <a:pt x="2341" y="967"/>
                      </a:lnTo>
                      <a:lnTo>
                        <a:pt x="2260" y="944"/>
                      </a:lnTo>
                      <a:lnTo>
                        <a:pt x="2234" y="904"/>
                      </a:lnTo>
                      <a:lnTo>
                        <a:pt x="2226" y="876"/>
                      </a:lnTo>
                      <a:lnTo>
                        <a:pt x="2199" y="837"/>
                      </a:lnTo>
                      <a:lnTo>
                        <a:pt x="2085" y="722"/>
                      </a:lnTo>
                      <a:lnTo>
                        <a:pt x="2021" y="672"/>
                      </a:lnTo>
                      <a:lnTo>
                        <a:pt x="1994" y="640"/>
                      </a:lnTo>
                      <a:lnTo>
                        <a:pt x="1900" y="573"/>
                      </a:lnTo>
                      <a:lnTo>
                        <a:pt x="1868" y="533"/>
                      </a:lnTo>
                      <a:lnTo>
                        <a:pt x="1741" y="463"/>
                      </a:lnTo>
                      <a:lnTo>
                        <a:pt x="1721" y="443"/>
                      </a:lnTo>
                      <a:lnTo>
                        <a:pt x="1593" y="413"/>
                      </a:lnTo>
                      <a:lnTo>
                        <a:pt x="1604" y="433"/>
                      </a:lnTo>
                      <a:lnTo>
                        <a:pt x="1591" y="451"/>
                      </a:lnTo>
                      <a:lnTo>
                        <a:pt x="1571" y="451"/>
                      </a:lnTo>
                      <a:lnTo>
                        <a:pt x="1505" y="416"/>
                      </a:lnTo>
                      <a:lnTo>
                        <a:pt x="1376" y="387"/>
                      </a:lnTo>
                      <a:lnTo>
                        <a:pt x="1322" y="362"/>
                      </a:lnTo>
                      <a:lnTo>
                        <a:pt x="1307" y="387"/>
                      </a:lnTo>
                      <a:lnTo>
                        <a:pt x="1242" y="395"/>
                      </a:lnTo>
                      <a:lnTo>
                        <a:pt x="1216" y="416"/>
                      </a:lnTo>
                      <a:lnTo>
                        <a:pt x="1202" y="382"/>
                      </a:lnTo>
                      <a:lnTo>
                        <a:pt x="1187" y="367"/>
                      </a:lnTo>
                      <a:lnTo>
                        <a:pt x="1195" y="319"/>
                      </a:lnTo>
                      <a:lnTo>
                        <a:pt x="1187" y="309"/>
                      </a:lnTo>
                      <a:lnTo>
                        <a:pt x="1114" y="367"/>
                      </a:lnTo>
                      <a:lnTo>
                        <a:pt x="1130" y="294"/>
                      </a:lnTo>
                      <a:lnTo>
                        <a:pt x="1092" y="319"/>
                      </a:lnTo>
                      <a:lnTo>
                        <a:pt x="1099" y="281"/>
                      </a:lnTo>
                      <a:lnTo>
                        <a:pt x="1087" y="273"/>
                      </a:lnTo>
                      <a:lnTo>
                        <a:pt x="1058" y="273"/>
                      </a:lnTo>
                      <a:lnTo>
                        <a:pt x="1001" y="297"/>
                      </a:lnTo>
                      <a:lnTo>
                        <a:pt x="1013" y="271"/>
                      </a:lnTo>
                      <a:lnTo>
                        <a:pt x="1009" y="245"/>
                      </a:lnTo>
                      <a:lnTo>
                        <a:pt x="997" y="222"/>
                      </a:lnTo>
                      <a:lnTo>
                        <a:pt x="936" y="225"/>
                      </a:lnTo>
                      <a:lnTo>
                        <a:pt x="960" y="117"/>
                      </a:lnTo>
                      <a:lnTo>
                        <a:pt x="974" y="165"/>
                      </a:lnTo>
                      <a:lnTo>
                        <a:pt x="999" y="181"/>
                      </a:lnTo>
                      <a:lnTo>
                        <a:pt x="1019" y="179"/>
                      </a:lnTo>
                      <a:lnTo>
                        <a:pt x="1042" y="205"/>
                      </a:lnTo>
                      <a:lnTo>
                        <a:pt x="1085" y="203"/>
                      </a:lnTo>
                      <a:lnTo>
                        <a:pt x="1114" y="214"/>
                      </a:lnTo>
                      <a:lnTo>
                        <a:pt x="1148" y="157"/>
                      </a:lnTo>
                      <a:lnTo>
                        <a:pt x="1152" y="117"/>
                      </a:lnTo>
                      <a:lnTo>
                        <a:pt x="1085" y="91"/>
                      </a:lnTo>
                      <a:lnTo>
                        <a:pt x="1058" y="100"/>
                      </a:lnTo>
                      <a:lnTo>
                        <a:pt x="1028" y="76"/>
                      </a:lnTo>
                      <a:lnTo>
                        <a:pt x="1024" y="57"/>
                      </a:lnTo>
                      <a:lnTo>
                        <a:pt x="970" y="23"/>
                      </a:lnTo>
                      <a:lnTo>
                        <a:pt x="907" y="0"/>
                      </a:lnTo>
                      <a:lnTo>
                        <a:pt x="927" y="30"/>
                      </a:lnTo>
                      <a:lnTo>
                        <a:pt x="925" y="89"/>
                      </a:lnTo>
                      <a:lnTo>
                        <a:pt x="893" y="93"/>
                      </a:lnTo>
                      <a:lnTo>
                        <a:pt x="878" y="76"/>
                      </a:lnTo>
                      <a:lnTo>
                        <a:pt x="870" y="103"/>
                      </a:lnTo>
                      <a:lnTo>
                        <a:pt x="878" y="145"/>
                      </a:lnTo>
                      <a:lnTo>
                        <a:pt x="862" y="169"/>
                      </a:lnTo>
                      <a:lnTo>
                        <a:pt x="825" y="171"/>
                      </a:lnTo>
                      <a:lnTo>
                        <a:pt x="787" y="126"/>
                      </a:lnTo>
                      <a:lnTo>
                        <a:pt x="713" y="93"/>
                      </a:lnTo>
                      <a:lnTo>
                        <a:pt x="706" y="98"/>
                      </a:lnTo>
                      <a:lnTo>
                        <a:pt x="715" y="113"/>
                      </a:lnTo>
                      <a:lnTo>
                        <a:pt x="713" y="155"/>
                      </a:lnTo>
                      <a:lnTo>
                        <a:pt x="699" y="203"/>
                      </a:lnTo>
                      <a:lnTo>
                        <a:pt x="688" y="222"/>
                      </a:lnTo>
                      <a:lnTo>
                        <a:pt x="644" y="234"/>
                      </a:lnTo>
                      <a:lnTo>
                        <a:pt x="563" y="181"/>
                      </a:lnTo>
                      <a:lnTo>
                        <a:pt x="538" y="295"/>
                      </a:lnTo>
                      <a:lnTo>
                        <a:pt x="514" y="321"/>
                      </a:lnTo>
                      <a:lnTo>
                        <a:pt x="394" y="393"/>
                      </a:lnTo>
                      <a:lnTo>
                        <a:pt x="387" y="411"/>
                      </a:lnTo>
                      <a:lnTo>
                        <a:pt x="382" y="453"/>
                      </a:lnTo>
                      <a:lnTo>
                        <a:pt x="377" y="466"/>
                      </a:lnTo>
                      <a:lnTo>
                        <a:pt x="346" y="499"/>
                      </a:lnTo>
                      <a:lnTo>
                        <a:pt x="334" y="502"/>
                      </a:lnTo>
                      <a:lnTo>
                        <a:pt x="223" y="605"/>
                      </a:lnTo>
                      <a:lnTo>
                        <a:pt x="258" y="625"/>
                      </a:lnTo>
                      <a:lnTo>
                        <a:pt x="260" y="640"/>
                      </a:lnTo>
                      <a:lnTo>
                        <a:pt x="217" y="748"/>
                      </a:lnTo>
                      <a:lnTo>
                        <a:pt x="213" y="784"/>
                      </a:lnTo>
                      <a:lnTo>
                        <a:pt x="222" y="879"/>
                      </a:lnTo>
                      <a:lnTo>
                        <a:pt x="240" y="952"/>
                      </a:lnTo>
                      <a:lnTo>
                        <a:pt x="260" y="979"/>
                      </a:lnTo>
                      <a:lnTo>
                        <a:pt x="293" y="1006"/>
                      </a:lnTo>
                      <a:lnTo>
                        <a:pt x="348" y="1012"/>
                      </a:lnTo>
                      <a:lnTo>
                        <a:pt x="402" y="1042"/>
                      </a:lnTo>
                      <a:lnTo>
                        <a:pt x="474" y="1184"/>
                      </a:lnTo>
                      <a:lnTo>
                        <a:pt x="512" y="1237"/>
                      </a:lnTo>
                      <a:lnTo>
                        <a:pt x="523" y="1321"/>
                      </a:lnTo>
                      <a:lnTo>
                        <a:pt x="456" y="1456"/>
                      </a:lnTo>
                      <a:lnTo>
                        <a:pt x="389" y="1620"/>
                      </a:lnTo>
                      <a:lnTo>
                        <a:pt x="364" y="1667"/>
                      </a:lnTo>
                      <a:lnTo>
                        <a:pt x="368" y="1745"/>
                      </a:lnTo>
                      <a:lnTo>
                        <a:pt x="407" y="1819"/>
                      </a:lnTo>
                      <a:lnTo>
                        <a:pt x="432" y="1885"/>
                      </a:lnTo>
                      <a:lnTo>
                        <a:pt x="442" y="1955"/>
                      </a:lnTo>
                      <a:lnTo>
                        <a:pt x="496" y="2051"/>
                      </a:lnTo>
                      <a:lnTo>
                        <a:pt x="538" y="2182"/>
                      </a:lnTo>
                      <a:lnTo>
                        <a:pt x="550" y="2244"/>
                      </a:lnTo>
                      <a:lnTo>
                        <a:pt x="554" y="2299"/>
                      </a:lnTo>
                      <a:lnTo>
                        <a:pt x="501" y="2346"/>
                      </a:lnTo>
                      <a:lnTo>
                        <a:pt x="493" y="2430"/>
                      </a:lnTo>
                      <a:lnTo>
                        <a:pt x="477" y="2490"/>
                      </a:lnTo>
                      <a:lnTo>
                        <a:pt x="489" y="2525"/>
                      </a:lnTo>
                      <a:lnTo>
                        <a:pt x="493" y="2593"/>
                      </a:lnTo>
                      <a:lnTo>
                        <a:pt x="473" y="2636"/>
                      </a:lnTo>
                      <a:lnTo>
                        <a:pt x="474" y="2713"/>
                      </a:lnTo>
                      <a:lnTo>
                        <a:pt x="534" y="2727"/>
                      </a:lnTo>
                      <a:lnTo>
                        <a:pt x="565" y="2793"/>
                      </a:lnTo>
                      <a:lnTo>
                        <a:pt x="557" y="2868"/>
                      </a:lnTo>
                      <a:lnTo>
                        <a:pt x="584" y="2931"/>
                      </a:lnTo>
                      <a:lnTo>
                        <a:pt x="644" y="2986"/>
                      </a:lnTo>
                      <a:lnTo>
                        <a:pt x="649" y="3056"/>
                      </a:lnTo>
                      <a:lnTo>
                        <a:pt x="626" y="3124"/>
                      </a:lnTo>
                      <a:lnTo>
                        <a:pt x="588" y="3181"/>
                      </a:lnTo>
                      <a:lnTo>
                        <a:pt x="571" y="3241"/>
                      </a:lnTo>
                      <a:lnTo>
                        <a:pt x="595" y="3311"/>
                      </a:lnTo>
                      <a:lnTo>
                        <a:pt x="626" y="3355"/>
                      </a:lnTo>
                      <a:lnTo>
                        <a:pt x="737" y="3441"/>
                      </a:lnTo>
                      <a:lnTo>
                        <a:pt x="753" y="3504"/>
                      </a:lnTo>
                      <a:lnTo>
                        <a:pt x="792" y="3568"/>
                      </a:lnTo>
                      <a:lnTo>
                        <a:pt x="809" y="3549"/>
                      </a:lnTo>
                      <a:lnTo>
                        <a:pt x="805" y="3694"/>
                      </a:lnTo>
                      <a:lnTo>
                        <a:pt x="743" y="3835"/>
                      </a:lnTo>
                      <a:lnTo>
                        <a:pt x="696" y="3908"/>
                      </a:lnTo>
                      <a:lnTo>
                        <a:pt x="501" y="4165"/>
                      </a:lnTo>
                      <a:lnTo>
                        <a:pt x="358" y="4325"/>
                      </a:lnTo>
                      <a:lnTo>
                        <a:pt x="173" y="4510"/>
                      </a:lnTo>
                      <a:lnTo>
                        <a:pt x="37" y="4612"/>
                      </a:lnTo>
                      <a:lnTo>
                        <a:pt x="128" y="4626"/>
                      </a:lnTo>
                      <a:lnTo>
                        <a:pt x="169" y="4581"/>
                      </a:lnTo>
                      <a:lnTo>
                        <a:pt x="238" y="4542"/>
                      </a:lnTo>
                      <a:lnTo>
                        <a:pt x="242" y="4567"/>
                      </a:lnTo>
                      <a:lnTo>
                        <a:pt x="236" y="4587"/>
                      </a:lnTo>
                      <a:lnTo>
                        <a:pt x="234" y="4653"/>
                      </a:lnTo>
                      <a:lnTo>
                        <a:pt x="218" y="4626"/>
                      </a:lnTo>
                      <a:lnTo>
                        <a:pt x="202" y="4619"/>
                      </a:lnTo>
                      <a:lnTo>
                        <a:pt x="202" y="4676"/>
                      </a:lnTo>
                      <a:lnTo>
                        <a:pt x="220" y="4707"/>
                      </a:lnTo>
                      <a:lnTo>
                        <a:pt x="240" y="4710"/>
                      </a:lnTo>
                      <a:lnTo>
                        <a:pt x="263" y="4722"/>
                      </a:lnTo>
                      <a:lnTo>
                        <a:pt x="328" y="4777"/>
                      </a:lnTo>
                      <a:lnTo>
                        <a:pt x="369" y="4777"/>
                      </a:lnTo>
                      <a:lnTo>
                        <a:pt x="439" y="4760"/>
                      </a:lnTo>
                      <a:lnTo>
                        <a:pt x="478" y="4772"/>
                      </a:lnTo>
                      <a:lnTo>
                        <a:pt x="512" y="4800"/>
                      </a:lnTo>
                      <a:lnTo>
                        <a:pt x="510" y="4834"/>
                      </a:lnTo>
                      <a:lnTo>
                        <a:pt x="533" y="4849"/>
                      </a:lnTo>
                      <a:lnTo>
                        <a:pt x="559" y="4853"/>
                      </a:lnTo>
                      <a:lnTo>
                        <a:pt x="567" y="4869"/>
                      </a:lnTo>
                      <a:lnTo>
                        <a:pt x="542" y="4886"/>
                      </a:lnTo>
                      <a:lnTo>
                        <a:pt x="510" y="4886"/>
                      </a:lnTo>
                      <a:lnTo>
                        <a:pt x="410" y="4858"/>
                      </a:lnTo>
                      <a:lnTo>
                        <a:pt x="340" y="4853"/>
                      </a:lnTo>
                      <a:lnTo>
                        <a:pt x="320" y="4876"/>
                      </a:lnTo>
                      <a:lnTo>
                        <a:pt x="308" y="4903"/>
                      </a:lnTo>
                      <a:lnTo>
                        <a:pt x="256" y="4935"/>
                      </a:lnTo>
                      <a:lnTo>
                        <a:pt x="228" y="4916"/>
                      </a:lnTo>
                      <a:lnTo>
                        <a:pt x="204" y="4925"/>
                      </a:lnTo>
                      <a:lnTo>
                        <a:pt x="189" y="4964"/>
                      </a:lnTo>
                      <a:lnTo>
                        <a:pt x="166" y="4977"/>
                      </a:lnTo>
                      <a:lnTo>
                        <a:pt x="144" y="4953"/>
                      </a:lnTo>
                      <a:lnTo>
                        <a:pt x="117" y="4940"/>
                      </a:lnTo>
                      <a:lnTo>
                        <a:pt x="104" y="4972"/>
                      </a:lnTo>
                      <a:lnTo>
                        <a:pt x="113" y="5030"/>
                      </a:lnTo>
                      <a:lnTo>
                        <a:pt x="139" y="5035"/>
                      </a:lnTo>
                      <a:lnTo>
                        <a:pt x="159" y="5060"/>
                      </a:lnTo>
                      <a:lnTo>
                        <a:pt x="168" y="5090"/>
                      </a:lnTo>
                      <a:lnTo>
                        <a:pt x="155" y="5119"/>
                      </a:lnTo>
                      <a:lnTo>
                        <a:pt x="113" y="5161"/>
                      </a:lnTo>
                      <a:lnTo>
                        <a:pt x="82" y="5215"/>
                      </a:lnTo>
                      <a:lnTo>
                        <a:pt x="57" y="5267"/>
                      </a:lnTo>
                      <a:lnTo>
                        <a:pt x="72" y="5318"/>
                      </a:lnTo>
                      <a:lnTo>
                        <a:pt x="61" y="5384"/>
                      </a:lnTo>
                      <a:lnTo>
                        <a:pt x="67" y="5408"/>
                      </a:lnTo>
                      <a:lnTo>
                        <a:pt x="77" y="5427"/>
                      </a:lnTo>
                      <a:lnTo>
                        <a:pt x="77" y="5450"/>
                      </a:lnTo>
                      <a:lnTo>
                        <a:pt x="67" y="5477"/>
                      </a:lnTo>
                      <a:lnTo>
                        <a:pt x="35" y="5509"/>
                      </a:lnTo>
                      <a:lnTo>
                        <a:pt x="16" y="5523"/>
                      </a:lnTo>
                      <a:lnTo>
                        <a:pt x="7" y="5550"/>
                      </a:lnTo>
                      <a:lnTo>
                        <a:pt x="19" y="5579"/>
                      </a:lnTo>
                      <a:lnTo>
                        <a:pt x="52" y="5581"/>
                      </a:lnTo>
                      <a:lnTo>
                        <a:pt x="104" y="5577"/>
                      </a:lnTo>
                      <a:lnTo>
                        <a:pt x="143" y="5643"/>
                      </a:lnTo>
                      <a:lnTo>
                        <a:pt x="139" y="5699"/>
                      </a:lnTo>
                      <a:lnTo>
                        <a:pt x="102" y="5699"/>
                      </a:lnTo>
                      <a:lnTo>
                        <a:pt x="69" y="5658"/>
                      </a:lnTo>
                      <a:lnTo>
                        <a:pt x="39" y="5631"/>
                      </a:lnTo>
                      <a:lnTo>
                        <a:pt x="41" y="5686"/>
                      </a:lnTo>
                      <a:lnTo>
                        <a:pt x="23" y="5713"/>
                      </a:lnTo>
                      <a:lnTo>
                        <a:pt x="0" y="5769"/>
                      </a:lnTo>
                      <a:lnTo>
                        <a:pt x="6" y="5799"/>
                      </a:lnTo>
                      <a:lnTo>
                        <a:pt x="27" y="5821"/>
                      </a:lnTo>
                      <a:lnTo>
                        <a:pt x="40" y="5848"/>
                      </a:lnTo>
                      <a:lnTo>
                        <a:pt x="65" y="5865"/>
                      </a:lnTo>
                      <a:lnTo>
                        <a:pt x="81" y="5891"/>
                      </a:lnTo>
                      <a:lnTo>
                        <a:pt x="86" y="5919"/>
                      </a:lnTo>
                      <a:lnTo>
                        <a:pt x="65" y="6008"/>
                      </a:lnTo>
                      <a:lnTo>
                        <a:pt x="54" y="6036"/>
                      </a:lnTo>
                      <a:lnTo>
                        <a:pt x="84" y="6046"/>
                      </a:lnTo>
                      <a:lnTo>
                        <a:pt x="109" y="6064"/>
                      </a:lnTo>
                      <a:lnTo>
                        <a:pt x="108" y="6093"/>
                      </a:lnTo>
                      <a:lnTo>
                        <a:pt x="158" y="6172"/>
                      </a:lnTo>
                      <a:lnTo>
                        <a:pt x="166" y="6204"/>
                      </a:lnTo>
                      <a:lnTo>
                        <a:pt x="179" y="6231"/>
                      </a:lnTo>
                      <a:lnTo>
                        <a:pt x="180" y="6292"/>
                      </a:lnTo>
                      <a:lnTo>
                        <a:pt x="176" y="6322"/>
                      </a:lnTo>
                      <a:lnTo>
                        <a:pt x="185" y="6350"/>
                      </a:lnTo>
                      <a:lnTo>
                        <a:pt x="244" y="6341"/>
                      </a:lnTo>
                      <a:lnTo>
                        <a:pt x="272" y="6353"/>
                      </a:lnTo>
                      <a:lnTo>
                        <a:pt x="288" y="6378"/>
                      </a:lnTo>
                      <a:lnTo>
                        <a:pt x="348" y="6370"/>
                      </a:lnTo>
                      <a:lnTo>
                        <a:pt x="377" y="6376"/>
                      </a:lnTo>
                      <a:lnTo>
                        <a:pt x="423" y="6409"/>
                      </a:lnTo>
                      <a:lnTo>
                        <a:pt x="416" y="6483"/>
                      </a:lnTo>
                      <a:lnTo>
                        <a:pt x="468" y="6453"/>
                      </a:lnTo>
                      <a:lnTo>
                        <a:pt x="498" y="6450"/>
                      </a:lnTo>
                      <a:lnTo>
                        <a:pt x="520" y="6430"/>
                      </a:lnTo>
                      <a:lnTo>
                        <a:pt x="579" y="6427"/>
                      </a:lnTo>
                      <a:lnTo>
                        <a:pt x="609" y="6430"/>
                      </a:lnTo>
                      <a:lnTo>
                        <a:pt x="635" y="6447"/>
                      </a:lnTo>
                      <a:lnTo>
                        <a:pt x="656" y="6469"/>
                      </a:lnTo>
                      <a:lnTo>
                        <a:pt x="691" y="6518"/>
                      </a:lnTo>
                      <a:lnTo>
                        <a:pt x="722" y="6521"/>
                      </a:lnTo>
                      <a:lnTo>
                        <a:pt x="726" y="6564"/>
                      </a:lnTo>
                      <a:lnTo>
                        <a:pt x="715" y="6593"/>
                      </a:lnTo>
                      <a:lnTo>
                        <a:pt x="716" y="6624"/>
                      </a:lnTo>
                      <a:lnTo>
                        <a:pt x="735" y="6648"/>
                      </a:lnTo>
                      <a:lnTo>
                        <a:pt x="745" y="6677"/>
                      </a:lnTo>
                      <a:lnTo>
                        <a:pt x="742" y="6705"/>
                      </a:lnTo>
                      <a:lnTo>
                        <a:pt x="732" y="6735"/>
                      </a:lnTo>
                      <a:lnTo>
                        <a:pt x="708" y="6754"/>
                      </a:lnTo>
                      <a:lnTo>
                        <a:pt x="701" y="6783"/>
                      </a:lnTo>
                      <a:lnTo>
                        <a:pt x="709" y="6811"/>
                      </a:lnTo>
                      <a:lnTo>
                        <a:pt x="752" y="6854"/>
                      </a:lnTo>
                      <a:lnTo>
                        <a:pt x="769" y="6912"/>
                      </a:lnTo>
                      <a:lnTo>
                        <a:pt x="810" y="6993"/>
                      </a:lnTo>
                      <a:lnTo>
                        <a:pt x="827" y="7019"/>
                      </a:lnTo>
                      <a:lnTo>
                        <a:pt x="881" y="7050"/>
                      </a:lnTo>
                      <a:lnTo>
                        <a:pt x="899" y="7073"/>
                      </a:lnTo>
                      <a:lnTo>
                        <a:pt x="904" y="7102"/>
                      </a:lnTo>
                      <a:lnTo>
                        <a:pt x="900" y="7133"/>
                      </a:lnTo>
                      <a:lnTo>
                        <a:pt x="912" y="7160"/>
                      </a:lnTo>
                      <a:lnTo>
                        <a:pt x="1001" y="7148"/>
                      </a:lnTo>
                      <a:lnTo>
                        <a:pt x="1024" y="7167"/>
                      </a:lnTo>
                      <a:lnTo>
                        <a:pt x="1053" y="7177"/>
                      </a:lnTo>
                      <a:lnTo>
                        <a:pt x="1043" y="7205"/>
                      </a:lnTo>
                      <a:lnTo>
                        <a:pt x="1061" y="7228"/>
                      </a:lnTo>
                      <a:lnTo>
                        <a:pt x="1097" y="7233"/>
                      </a:lnTo>
                      <a:lnTo>
                        <a:pt x="1101" y="7285"/>
                      </a:lnTo>
                      <a:lnTo>
                        <a:pt x="1077" y="7303"/>
                      </a:lnTo>
                      <a:lnTo>
                        <a:pt x="1059" y="7327"/>
                      </a:lnTo>
                      <a:lnTo>
                        <a:pt x="1014" y="7367"/>
                      </a:lnTo>
                      <a:lnTo>
                        <a:pt x="987" y="7382"/>
                      </a:lnTo>
                      <a:lnTo>
                        <a:pt x="925" y="7375"/>
                      </a:lnTo>
                      <a:lnTo>
                        <a:pt x="880" y="7336"/>
                      </a:lnTo>
                      <a:lnTo>
                        <a:pt x="850" y="7334"/>
                      </a:lnTo>
                      <a:lnTo>
                        <a:pt x="823" y="7345"/>
                      </a:lnTo>
                      <a:lnTo>
                        <a:pt x="819" y="7376"/>
                      </a:lnTo>
                      <a:lnTo>
                        <a:pt x="792" y="7387"/>
                      </a:lnTo>
                      <a:lnTo>
                        <a:pt x="794" y="7418"/>
                      </a:lnTo>
                      <a:lnTo>
                        <a:pt x="838" y="7457"/>
                      </a:lnTo>
                      <a:lnTo>
                        <a:pt x="846" y="7486"/>
                      </a:lnTo>
                      <a:lnTo>
                        <a:pt x="837" y="7515"/>
                      </a:lnTo>
                      <a:lnTo>
                        <a:pt x="856" y="7536"/>
                      </a:lnTo>
                      <a:lnTo>
                        <a:pt x="850" y="7566"/>
                      </a:lnTo>
                      <a:lnTo>
                        <a:pt x="876" y="7581"/>
                      </a:lnTo>
                      <a:lnTo>
                        <a:pt x="887" y="7610"/>
                      </a:lnTo>
                      <a:lnTo>
                        <a:pt x="884" y="7639"/>
                      </a:lnTo>
                      <a:lnTo>
                        <a:pt x="903" y="7721"/>
                      </a:lnTo>
                      <a:lnTo>
                        <a:pt x="901" y="7721"/>
                      </a:lnTo>
                      <a:lnTo>
                        <a:pt x="924" y="7741"/>
                      </a:lnTo>
                      <a:lnTo>
                        <a:pt x="952" y="7749"/>
                      </a:lnTo>
                      <a:lnTo>
                        <a:pt x="979" y="7736"/>
                      </a:lnTo>
                      <a:lnTo>
                        <a:pt x="999" y="7713"/>
                      </a:lnTo>
                      <a:lnTo>
                        <a:pt x="1006" y="7681"/>
                      </a:lnTo>
                      <a:lnTo>
                        <a:pt x="1033" y="7664"/>
                      </a:lnTo>
                      <a:lnTo>
                        <a:pt x="1094" y="7676"/>
                      </a:lnTo>
                      <a:lnTo>
                        <a:pt x="1126" y="7676"/>
                      </a:lnTo>
                      <a:lnTo>
                        <a:pt x="1186" y="7658"/>
                      </a:lnTo>
                      <a:lnTo>
                        <a:pt x="1245" y="7667"/>
                      </a:lnTo>
                      <a:lnTo>
                        <a:pt x="1305" y="7653"/>
                      </a:lnTo>
                      <a:lnTo>
                        <a:pt x="1352" y="7692"/>
                      </a:lnTo>
                      <a:lnTo>
                        <a:pt x="1367" y="7718"/>
                      </a:lnTo>
                      <a:lnTo>
                        <a:pt x="1368" y="7749"/>
                      </a:lnTo>
                      <a:lnTo>
                        <a:pt x="1414" y="7790"/>
                      </a:lnTo>
                      <a:lnTo>
                        <a:pt x="1432" y="7816"/>
                      </a:lnTo>
                      <a:lnTo>
                        <a:pt x="1432" y="7849"/>
                      </a:lnTo>
                      <a:lnTo>
                        <a:pt x="1401" y="7866"/>
                      </a:lnTo>
                      <a:lnTo>
                        <a:pt x="1373" y="7868"/>
                      </a:lnTo>
                      <a:lnTo>
                        <a:pt x="1384" y="7895"/>
                      </a:lnTo>
                      <a:lnTo>
                        <a:pt x="1386" y="7924"/>
                      </a:lnTo>
                      <a:lnTo>
                        <a:pt x="1401" y="7983"/>
                      </a:lnTo>
                      <a:lnTo>
                        <a:pt x="1426" y="8002"/>
                      </a:lnTo>
                      <a:lnTo>
                        <a:pt x="1455" y="8013"/>
                      </a:lnTo>
                      <a:lnTo>
                        <a:pt x="1515" y="8029"/>
                      </a:lnTo>
                      <a:lnTo>
                        <a:pt x="1543" y="8018"/>
                      </a:lnTo>
                      <a:lnTo>
                        <a:pt x="1572" y="8019"/>
                      </a:lnTo>
                      <a:lnTo>
                        <a:pt x="1584" y="8046"/>
                      </a:lnTo>
                      <a:lnTo>
                        <a:pt x="1623" y="8092"/>
                      </a:lnTo>
                      <a:lnTo>
                        <a:pt x="1650" y="8192"/>
                      </a:lnTo>
                      <a:lnTo>
                        <a:pt x="1641" y="8223"/>
                      </a:lnTo>
                      <a:lnTo>
                        <a:pt x="1650" y="8251"/>
                      </a:lnTo>
                      <a:lnTo>
                        <a:pt x="1676" y="8271"/>
                      </a:lnTo>
                      <a:lnTo>
                        <a:pt x="1702" y="8288"/>
                      </a:lnTo>
                      <a:lnTo>
                        <a:pt x="1729" y="8274"/>
                      </a:lnTo>
                      <a:lnTo>
                        <a:pt x="1758" y="8268"/>
                      </a:lnTo>
                      <a:lnTo>
                        <a:pt x="1789" y="8274"/>
                      </a:lnTo>
                      <a:lnTo>
                        <a:pt x="1830" y="8314"/>
                      </a:lnTo>
                      <a:lnTo>
                        <a:pt x="1862" y="8305"/>
                      </a:lnTo>
                      <a:lnTo>
                        <a:pt x="1889" y="8318"/>
                      </a:lnTo>
                      <a:lnTo>
                        <a:pt x="1981" y="8291"/>
                      </a:lnTo>
                      <a:lnTo>
                        <a:pt x="2036" y="8263"/>
                      </a:lnTo>
                      <a:lnTo>
                        <a:pt x="2064" y="8272"/>
                      </a:lnTo>
                      <a:lnTo>
                        <a:pt x="2083" y="8298"/>
                      </a:lnTo>
                      <a:lnTo>
                        <a:pt x="2124" y="8380"/>
                      </a:lnTo>
                      <a:lnTo>
                        <a:pt x="2163" y="8426"/>
                      </a:lnTo>
                      <a:lnTo>
                        <a:pt x="2195" y="8425"/>
                      </a:lnTo>
                      <a:lnTo>
                        <a:pt x="2205" y="8394"/>
                      </a:lnTo>
                      <a:lnTo>
                        <a:pt x="2237" y="8398"/>
                      </a:lnTo>
                      <a:lnTo>
                        <a:pt x="2255" y="8422"/>
                      </a:lnTo>
                      <a:lnTo>
                        <a:pt x="2285" y="8426"/>
                      </a:lnTo>
                      <a:lnTo>
                        <a:pt x="2313" y="8438"/>
                      </a:lnTo>
                      <a:lnTo>
                        <a:pt x="2334" y="8460"/>
                      </a:lnTo>
                      <a:lnTo>
                        <a:pt x="2395" y="8456"/>
                      </a:lnTo>
                      <a:lnTo>
                        <a:pt x="2444" y="8491"/>
                      </a:lnTo>
                      <a:lnTo>
                        <a:pt x="2474" y="8490"/>
                      </a:lnTo>
                      <a:lnTo>
                        <a:pt x="2519" y="8530"/>
                      </a:lnTo>
                      <a:lnTo>
                        <a:pt x="2552" y="8536"/>
                      </a:lnTo>
                      <a:lnTo>
                        <a:pt x="2581" y="8534"/>
                      </a:lnTo>
                      <a:lnTo>
                        <a:pt x="2606" y="8552"/>
                      </a:lnTo>
                      <a:lnTo>
                        <a:pt x="2579" y="8566"/>
                      </a:lnTo>
                      <a:lnTo>
                        <a:pt x="2608" y="8654"/>
                      </a:lnTo>
                      <a:lnTo>
                        <a:pt x="2578" y="8709"/>
                      </a:lnTo>
                      <a:lnTo>
                        <a:pt x="2519" y="8722"/>
                      </a:lnTo>
                      <a:lnTo>
                        <a:pt x="2537" y="8746"/>
                      </a:lnTo>
                      <a:lnTo>
                        <a:pt x="2568" y="8753"/>
                      </a:lnTo>
                      <a:lnTo>
                        <a:pt x="2585" y="8777"/>
                      </a:lnTo>
                      <a:lnTo>
                        <a:pt x="2526" y="8793"/>
                      </a:lnTo>
                      <a:lnTo>
                        <a:pt x="2513" y="8821"/>
                      </a:lnTo>
                      <a:lnTo>
                        <a:pt x="2510" y="8850"/>
                      </a:lnTo>
                      <a:lnTo>
                        <a:pt x="2528" y="8874"/>
                      </a:lnTo>
                      <a:lnTo>
                        <a:pt x="2539" y="8902"/>
                      </a:lnTo>
                      <a:lnTo>
                        <a:pt x="2532" y="8932"/>
                      </a:lnTo>
                      <a:lnTo>
                        <a:pt x="2558" y="8947"/>
                      </a:lnTo>
                      <a:lnTo>
                        <a:pt x="2545" y="9008"/>
                      </a:lnTo>
                      <a:lnTo>
                        <a:pt x="2520" y="9095"/>
                      </a:lnTo>
                      <a:lnTo>
                        <a:pt x="2491" y="9107"/>
                      </a:lnTo>
                      <a:lnTo>
                        <a:pt x="2434" y="9093"/>
                      </a:lnTo>
                      <a:lnTo>
                        <a:pt x="2403" y="9098"/>
                      </a:lnTo>
                      <a:lnTo>
                        <a:pt x="2350" y="9069"/>
                      </a:lnTo>
                      <a:lnTo>
                        <a:pt x="2328" y="9090"/>
                      </a:lnTo>
                      <a:lnTo>
                        <a:pt x="2294" y="9141"/>
                      </a:lnTo>
                      <a:lnTo>
                        <a:pt x="2237" y="9163"/>
                      </a:lnTo>
                      <a:lnTo>
                        <a:pt x="2211" y="9217"/>
                      </a:lnTo>
                      <a:lnTo>
                        <a:pt x="2214" y="9248"/>
                      </a:lnTo>
                      <a:lnTo>
                        <a:pt x="2216" y="9304"/>
                      </a:lnTo>
                      <a:lnTo>
                        <a:pt x="2267" y="9286"/>
                      </a:lnTo>
                      <a:lnTo>
                        <a:pt x="2301" y="9291"/>
                      </a:lnTo>
                      <a:lnTo>
                        <a:pt x="2328" y="9272"/>
                      </a:lnTo>
                      <a:lnTo>
                        <a:pt x="2380" y="9261"/>
                      </a:lnTo>
                      <a:lnTo>
                        <a:pt x="2403" y="9271"/>
                      </a:lnTo>
                      <a:lnTo>
                        <a:pt x="2407" y="9294"/>
                      </a:lnTo>
                      <a:lnTo>
                        <a:pt x="2435" y="9298"/>
                      </a:lnTo>
                      <a:lnTo>
                        <a:pt x="2446" y="9310"/>
                      </a:lnTo>
                      <a:lnTo>
                        <a:pt x="2439" y="9325"/>
                      </a:lnTo>
                      <a:lnTo>
                        <a:pt x="2403" y="9327"/>
                      </a:lnTo>
                      <a:lnTo>
                        <a:pt x="2360" y="9343"/>
                      </a:lnTo>
                      <a:lnTo>
                        <a:pt x="2300" y="9380"/>
                      </a:lnTo>
                      <a:lnTo>
                        <a:pt x="2257" y="9394"/>
                      </a:lnTo>
                      <a:lnTo>
                        <a:pt x="2258" y="9413"/>
                      </a:lnTo>
                      <a:lnTo>
                        <a:pt x="2274" y="9434"/>
                      </a:lnTo>
                      <a:lnTo>
                        <a:pt x="2257" y="9443"/>
                      </a:lnTo>
                      <a:lnTo>
                        <a:pt x="2218" y="9431"/>
                      </a:lnTo>
                      <a:lnTo>
                        <a:pt x="2124" y="9446"/>
                      </a:lnTo>
                      <a:lnTo>
                        <a:pt x="2114" y="9481"/>
                      </a:lnTo>
                      <a:lnTo>
                        <a:pt x="2148" y="9512"/>
                      </a:lnTo>
                      <a:lnTo>
                        <a:pt x="2195" y="9531"/>
                      </a:lnTo>
                      <a:lnTo>
                        <a:pt x="2229" y="9578"/>
                      </a:lnTo>
                      <a:lnTo>
                        <a:pt x="2267" y="9614"/>
                      </a:lnTo>
                      <a:lnTo>
                        <a:pt x="2257" y="9621"/>
                      </a:lnTo>
                      <a:lnTo>
                        <a:pt x="2206" y="9605"/>
                      </a:lnTo>
                      <a:lnTo>
                        <a:pt x="2181" y="9645"/>
                      </a:lnTo>
                      <a:lnTo>
                        <a:pt x="2159" y="9642"/>
                      </a:lnTo>
                      <a:lnTo>
                        <a:pt x="2116" y="9708"/>
                      </a:lnTo>
                      <a:lnTo>
                        <a:pt x="2081" y="9756"/>
                      </a:lnTo>
                      <a:lnTo>
                        <a:pt x="2044" y="9823"/>
                      </a:lnTo>
                      <a:lnTo>
                        <a:pt x="1995" y="9826"/>
                      </a:lnTo>
                      <a:lnTo>
                        <a:pt x="1938" y="9819"/>
                      </a:lnTo>
                      <a:lnTo>
                        <a:pt x="1925" y="9836"/>
                      </a:lnTo>
                      <a:lnTo>
                        <a:pt x="1925" y="9859"/>
                      </a:lnTo>
                      <a:lnTo>
                        <a:pt x="1889" y="9875"/>
                      </a:lnTo>
                      <a:lnTo>
                        <a:pt x="1936" y="9897"/>
                      </a:lnTo>
                      <a:lnTo>
                        <a:pt x="1981" y="9935"/>
                      </a:lnTo>
                      <a:lnTo>
                        <a:pt x="2001" y="9985"/>
                      </a:lnTo>
                      <a:lnTo>
                        <a:pt x="2038" y="10027"/>
                      </a:lnTo>
                      <a:lnTo>
                        <a:pt x="2077" y="10031"/>
                      </a:lnTo>
                      <a:lnTo>
                        <a:pt x="2091" y="10014"/>
                      </a:lnTo>
                      <a:lnTo>
                        <a:pt x="2112" y="10041"/>
                      </a:lnTo>
                      <a:lnTo>
                        <a:pt x="2167" y="10088"/>
                      </a:lnTo>
                      <a:lnTo>
                        <a:pt x="2327" y="10159"/>
                      </a:lnTo>
                      <a:lnTo>
                        <a:pt x="2421" y="10235"/>
                      </a:lnTo>
                      <a:lnTo>
                        <a:pt x="2448" y="10280"/>
                      </a:lnTo>
                      <a:lnTo>
                        <a:pt x="2472" y="10310"/>
                      </a:lnTo>
                      <a:lnTo>
                        <a:pt x="2503" y="10319"/>
                      </a:lnTo>
                      <a:lnTo>
                        <a:pt x="2550" y="10362"/>
                      </a:lnTo>
                      <a:lnTo>
                        <a:pt x="2607" y="10343"/>
                      </a:lnTo>
                      <a:lnTo>
                        <a:pt x="2638" y="10339"/>
                      </a:lnTo>
                      <a:lnTo>
                        <a:pt x="2667" y="10349"/>
                      </a:lnTo>
                      <a:lnTo>
                        <a:pt x="2695" y="10345"/>
                      </a:lnTo>
                      <a:lnTo>
                        <a:pt x="2754" y="10364"/>
                      </a:lnTo>
                      <a:lnTo>
                        <a:pt x="2777" y="10384"/>
                      </a:lnTo>
                      <a:lnTo>
                        <a:pt x="2835" y="10397"/>
                      </a:lnTo>
                      <a:lnTo>
                        <a:pt x="2918" y="10433"/>
                      </a:lnTo>
                      <a:lnTo>
                        <a:pt x="2952" y="10436"/>
                      </a:lnTo>
                      <a:lnTo>
                        <a:pt x="3042" y="10427"/>
                      </a:lnTo>
                      <a:lnTo>
                        <a:pt x="3102" y="10446"/>
                      </a:lnTo>
                      <a:lnTo>
                        <a:pt x="3162" y="10446"/>
                      </a:lnTo>
                      <a:lnTo>
                        <a:pt x="3186" y="10465"/>
                      </a:lnTo>
                      <a:lnTo>
                        <a:pt x="3200" y="10481"/>
                      </a:lnTo>
                      <a:lnTo>
                        <a:pt x="3344" y="10566"/>
                      </a:lnTo>
                      <a:lnTo>
                        <a:pt x="3354" y="10594"/>
                      </a:lnTo>
                      <a:lnTo>
                        <a:pt x="3381" y="10609"/>
                      </a:lnTo>
                      <a:lnTo>
                        <a:pt x="3410" y="10601"/>
                      </a:lnTo>
                      <a:lnTo>
                        <a:pt x="3436" y="10584"/>
                      </a:lnTo>
                      <a:lnTo>
                        <a:pt x="3491" y="10562"/>
                      </a:lnTo>
                      <a:lnTo>
                        <a:pt x="3520" y="10559"/>
                      </a:lnTo>
                      <a:lnTo>
                        <a:pt x="3543" y="10579"/>
                      </a:lnTo>
                      <a:lnTo>
                        <a:pt x="3574" y="10571"/>
                      </a:lnTo>
                      <a:lnTo>
                        <a:pt x="3633" y="10581"/>
                      </a:lnTo>
                      <a:lnTo>
                        <a:pt x="3649" y="10608"/>
                      </a:lnTo>
                      <a:lnTo>
                        <a:pt x="3677" y="10617"/>
                      </a:lnTo>
                      <a:lnTo>
                        <a:pt x="3707" y="10620"/>
                      </a:lnTo>
                      <a:lnTo>
                        <a:pt x="3735" y="10631"/>
                      </a:lnTo>
                      <a:lnTo>
                        <a:pt x="3745" y="10660"/>
                      </a:lnTo>
                      <a:lnTo>
                        <a:pt x="3732" y="10718"/>
                      </a:lnTo>
                      <a:lnTo>
                        <a:pt x="3780" y="10754"/>
                      </a:lnTo>
                      <a:lnTo>
                        <a:pt x="3837" y="10771"/>
                      </a:lnTo>
                      <a:lnTo>
                        <a:pt x="3860" y="10791"/>
                      </a:lnTo>
                      <a:lnTo>
                        <a:pt x="3879" y="10803"/>
                      </a:lnTo>
                      <a:lnTo>
                        <a:pt x="3910" y="10823"/>
                      </a:lnTo>
                      <a:lnTo>
                        <a:pt x="3939" y="10823"/>
                      </a:lnTo>
                      <a:lnTo>
                        <a:pt x="3981" y="10864"/>
                      </a:lnTo>
                      <a:lnTo>
                        <a:pt x="3998" y="10890"/>
                      </a:lnTo>
                      <a:lnTo>
                        <a:pt x="4027" y="10892"/>
                      </a:lnTo>
                      <a:lnTo>
                        <a:pt x="4043" y="10952"/>
                      </a:lnTo>
                      <a:lnTo>
                        <a:pt x="4056" y="10979"/>
                      </a:lnTo>
                      <a:lnTo>
                        <a:pt x="4087" y="10977"/>
                      </a:lnTo>
                      <a:lnTo>
                        <a:pt x="4145" y="10988"/>
                      </a:lnTo>
                      <a:lnTo>
                        <a:pt x="4176" y="10984"/>
                      </a:lnTo>
                      <a:lnTo>
                        <a:pt x="4196" y="10963"/>
                      </a:lnTo>
                      <a:lnTo>
                        <a:pt x="4220" y="10905"/>
                      </a:lnTo>
                      <a:lnTo>
                        <a:pt x="4245" y="10889"/>
                      </a:lnTo>
                      <a:lnTo>
                        <a:pt x="4272" y="10876"/>
                      </a:lnTo>
                      <a:lnTo>
                        <a:pt x="4285" y="10847"/>
                      </a:lnTo>
                      <a:lnTo>
                        <a:pt x="4304" y="10811"/>
                      </a:lnTo>
                      <a:lnTo>
                        <a:pt x="4271" y="10792"/>
                      </a:lnTo>
                      <a:lnTo>
                        <a:pt x="4223" y="10689"/>
                      </a:lnTo>
                      <a:lnTo>
                        <a:pt x="4156" y="10571"/>
                      </a:lnTo>
                      <a:lnTo>
                        <a:pt x="4122" y="10525"/>
                      </a:lnTo>
                      <a:lnTo>
                        <a:pt x="4109" y="10476"/>
                      </a:lnTo>
                      <a:lnTo>
                        <a:pt x="4109" y="10395"/>
                      </a:lnTo>
                      <a:lnTo>
                        <a:pt x="4136" y="10296"/>
                      </a:lnTo>
                      <a:lnTo>
                        <a:pt x="4127" y="10247"/>
                      </a:lnTo>
                      <a:lnTo>
                        <a:pt x="4093" y="10326"/>
                      </a:lnTo>
                      <a:lnTo>
                        <a:pt x="4082" y="10303"/>
                      </a:lnTo>
                      <a:lnTo>
                        <a:pt x="4072" y="10237"/>
                      </a:lnTo>
                      <a:lnTo>
                        <a:pt x="4037" y="10175"/>
                      </a:lnTo>
                      <a:lnTo>
                        <a:pt x="3991" y="10109"/>
                      </a:lnTo>
                      <a:lnTo>
                        <a:pt x="3951" y="10112"/>
                      </a:lnTo>
                      <a:lnTo>
                        <a:pt x="3935" y="10057"/>
                      </a:lnTo>
                      <a:lnTo>
                        <a:pt x="3966" y="10005"/>
                      </a:lnTo>
                      <a:lnTo>
                        <a:pt x="3971" y="9963"/>
                      </a:lnTo>
                      <a:lnTo>
                        <a:pt x="4000" y="9924"/>
                      </a:lnTo>
                      <a:lnTo>
                        <a:pt x="4011" y="9924"/>
                      </a:lnTo>
                      <a:lnTo>
                        <a:pt x="4019" y="9916"/>
                      </a:lnTo>
                      <a:lnTo>
                        <a:pt x="4025" y="9880"/>
                      </a:lnTo>
                      <a:lnTo>
                        <a:pt x="4062" y="9848"/>
                      </a:lnTo>
                      <a:lnTo>
                        <a:pt x="4084" y="9716"/>
                      </a:lnTo>
                      <a:lnTo>
                        <a:pt x="4113" y="9724"/>
                      </a:lnTo>
                      <a:lnTo>
                        <a:pt x="4129" y="9650"/>
                      </a:lnTo>
                      <a:lnTo>
                        <a:pt x="4133" y="9605"/>
                      </a:lnTo>
                      <a:lnTo>
                        <a:pt x="4097" y="9546"/>
                      </a:lnTo>
                      <a:lnTo>
                        <a:pt x="4142" y="9560"/>
                      </a:lnTo>
                      <a:lnTo>
                        <a:pt x="4181" y="9562"/>
                      </a:lnTo>
                      <a:lnTo>
                        <a:pt x="4179" y="9589"/>
                      </a:lnTo>
                      <a:lnTo>
                        <a:pt x="4199" y="9631"/>
                      </a:lnTo>
                      <a:lnTo>
                        <a:pt x="4217" y="9685"/>
                      </a:lnTo>
                      <a:lnTo>
                        <a:pt x="4246" y="9686"/>
                      </a:lnTo>
                      <a:lnTo>
                        <a:pt x="4266" y="9676"/>
                      </a:lnTo>
                      <a:lnTo>
                        <a:pt x="4283" y="9676"/>
                      </a:lnTo>
                      <a:lnTo>
                        <a:pt x="4330" y="9569"/>
                      </a:lnTo>
                      <a:lnTo>
                        <a:pt x="4352" y="9555"/>
                      </a:lnTo>
                      <a:lnTo>
                        <a:pt x="4325" y="9546"/>
                      </a:lnTo>
                      <a:lnTo>
                        <a:pt x="4312" y="9522"/>
                      </a:lnTo>
                      <a:lnTo>
                        <a:pt x="4286" y="9512"/>
                      </a:lnTo>
                      <a:lnTo>
                        <a:pt x="4255" y="9512"/>
                      </a:lnTo>
                      <a:lnTo>
                        <a:pt x="4229" y="9500"/>
                      </a:lnTo>
                      <a:lnTo>
                        <a:pt x="4218" y="9476"/>
                      </a:lnTo>
                      <a:lnTo>
                        <a:pt x="4242" y="9453"/>
                      </a:lnTo>
                      <a:lnTo>
                        <a:pt x="4244" y="9424"/>
                      </a:lnTo>
                      <a:lnTo>
                        <a:pt x="4274" y="9415"/>
                      </a:lnTo>
                      <a:lnTo>
                        <a:pt x="4305" y="9435"/>
                      </a:lnTo>
                      <a:lnTo>
                        <a:pt x="4352" y="9424"/>
                      </a:lnTo>
                      <a:lnTo>
                        <a:pt x="4321" y="9212"/>
                      </a:lnTo>
                      <a:lnTo>
                        <a:pt x="4291" y="9204"/>
                      </a:lnTo>
                      <a:lnTo>
                        <a:pt x="4274" y="9179"/>
                      </a:lnTo>
                      <a:lnTo>
                        <a:pt x="4266" y="9149"/>
                      </a:lnTo>
                      <a:lnTo>
                        <a:pt x="4250" y="9124"/>
                      </a:lnTo>
                      <a:lnTo>
                        <a:pt x="4228" y="9102"/>
                      </a:lnTo>
                      <a:lnTo>
                        <a:pt x="4199" y="9102"/>
                      </a:lnTo>
                      <a:lnTo>
                        <a:pt x="4137" y="9111"/>
                      </a:lnTo>
                      <a:lnTo>
                        <a:pt x="4087" y="9097"/>
                      </a:lnTo>
                      <a:lnTo>
                        <a:pt x="4083" y="9132"/>
                      </a:lnTo>
                      <a:lnTo>
                        <a:pt x="4038" y="9086"/>
                      </a:lnTo>
                      <a:lnTo>
                        <a:pt x="4033" y="9055"/>
                      </a:lnTo>
                      <a:lnTo>
                        <a:pt x="4019" y="9029"/>
                      </a:lnTo>
                      <a:lnTo>
                        <a:pt x="4034" y="9004"/>
                      </a:lnTo>
                      <a:lnTo>
                        <a:pt x="4019" y="8978"/>
                      </a:lnTo>
                      <a:lnTo>
                        <a:pt x="4016" y="8949"/>
                      </a:lnTo>
                      <a:lnTo>
                        <a:pt x="3908" y="8914"/>
                      </a:lnTo>
                      <a:lnTo>
                        <a:pt x="3949" y="8750"/>
                      </a:lnTo>
                      <a:lnTo>
                        <a:pt x="4001" y="8720"/>
                      </a:lnTo>
                      <a:lnTo>
                        <a:pt x="4017" y="8694"/>
                      </a:lnTo>
                      <a:lnTo>
                        <a:pt x="4007" y="8666"/>
                      </a:lnTo>
                      <a:lnTo>
                        <a:pt x="3965" y="8626"/>
                      </a:lnTo>
                      <a:lnTo>
                        <a:pt x="4002" y="8456"/>
                      </a:lnTo>
                      <a:lnTo>
                        <a:pt x="4054" y="8426"/>
                      </a:lnTo>
                      <a:lnTo>
                        <a:pt x="4071" y="8400"/>
                      </a:lnTo>
                      <a:lnTo>
                        <a:pt x="4066" y="8369"/>
                      </a:lnTo>
                      <a:lnTo>
                        <a:pt x="4075" y="8342"/>
                      </a:lnTo>
                      <a:lnTo>
                        <a:pt x="4076" y="8312"/>
                      </a:lnTo>
                      <a:lnTo>
                        <a:pt x="4089" y="8283"/>
                      </a:lnTo>
                      <a:lnTo>
                        <a:pt x="4108" y="8259"/>
                      </a:lnTo>
                      <a:lnTo>
                        <a:pt x="4134" y="8277"/>
                      </a:lnTo>
                      <a:lnTo>
                        <a:pt x="4143" y="8307"/>
                      </a:lnTo>
                      <a:lnTo>
                        <a:pt x="4190" y="8342"/>
                      </a:lnTo>
                      <a:lnTo>
                        <a:pt x="4257" y="8480"/>
                      </a:lnTo>
                      <a:lnTo>
                        <a:pt x="4286" y="8490"/>
                      </a:lnTo>
                      <a:lnTo>
                        <a:pt x="4384" y="8423"/>
                      </a:lnTo>
                      <a:lnTo>
                        <a:pt x="4376" y="8392"/>
                      </a:lnTo>
                      <a:lnTo>
                        <a:pt x="4362" y="8365"/>
                      </a:lnTo>
                      <a:lnTo>
                        <a:pt x="4347" y="8274"/>
                      </a:lnTo>
                      <a:lnTo>
                        <a:pt x="4320" y="8221"/>
                      </a:lnTo>
                      <a:lnTo>
                        <a:pt x="4350" y="8227"/>
                      </a:lnTo>
                      <a:lnTo>
                        <a:pt x="4378" y="8215"/>
                      </a:lnTo>
                      <a:lnTo>
                        <a:pt x="4452" y="8161"/>
                      </a:lnTo>
                      <a:lnTo>
                        <a:pt x="4480" y="8148"/>
                      </a:lnTo>
                      <a:lnTo>
                        <a:pt x="4497" y="8124"/>
                      </a:lnTo>
                      <a:lnTo>
                        <a:pt x="4499" y="8094"/>
                      </a:lnTo>
                      <a:lnTo>
                        <a:pt x="4497" y="8064"/>
                      </a:lnTo>
                      <a:lnTo>
                        <a:pt x="4527" y="8057"/>
                      </a:lnTo>
                      <a:lnTo>
                        <a:pt x="4557" y="8060"/>
                      </a:lnTo>
                      <a:lnTo>
                        <a:pt x="4584" y="8050"/>
                      </a:lnTo>
                      <a:lnTo>
                        <a:pt x="4603" y="8026"/>
                      </a:lnTo>
                      <a:lnTo>
                        <a:pt x="4629" y="8012"/>
                      </a:lnTo>
                      <a:lnTo>
                        <a:pt x="4658" y="8004"/>
                      </a:lnTo>
                      <a:lnTo>
                        <a:pt x="4677" y="7980"/>
                      </a:lnTo>
                      <a:lnTo>
                        <a:pt x="4703" y="7962"/>
                      </a:lnTo>
                      <a:lnTo>
                        <a:pt x="4722" y="7939"/>
                      </a:lnTo>
                      <a:lnTo>
                        <a:pt x="4729" y="7909"/>
                      </a:lnTo>
                      <a:lnTo>
                        <a:pt x="4753" y="7890"/>
                      </a:lnTo>
                      <a:lnTo>
                        <a:pt x="4809" y="7873"/>
                      </a:lnTo>
                      <a:lnTo>
                        <a:pt x="4869" y="7874"/>
                      </a:lnTo>
                      <a:lnTo>
                        <a:pt x="4876" y="7904"/>
                      </a:lnTo>
                      <a:lnTo>
                        <a:pt x="4889" y="7932"/>
                      </a:lnTo>
                      <a:lnTo>
                        <a:pt x="4948" y="7918"/>
                      </a:lnTo>
                      <a:lnTo>
                        <a:pt x="4966" y="7941"/>
                      </a:lnTo>
                      <a:lnTo>
                        <a:pt x="4982" y="7917"/>
                      </a:lnTo>
                      <a:lnTo>
                        <a:pt x="4992" y="7885"/>
                      </a:lnTo>
                      <a:lnTo>
                        <a:pt x="5010" y="7860"/>
                      </a:lnTo>
                      <a:lnTo>
                        <a:pt x="5041" y="7863"/>
                      </a:lnTo>
                      <a:lnTo>
                        <a:pt x="5068" y="7850"/>
                      </a:lnTo>
                      <a:lnTo>
                        <a:pt x="5096" y="7852"/>
                      </a:lnTo>
                      <a:lnTo>
                        <a:pt x="5118" y="7909"/>
                      </a:lnTo>
                      <a:lnTo>
                        <a:pt x="5137" y="7932"/>
                      </a:lnTo>
                      <a:lnTo>
                        <a:pt x="5166" y="7922"/>
                      </a:lnTo>
                      <a:lnTo>
                        <a:pt x="5196" y="7919"/>
                      </a:lnTo>
                      <a:lnTo>
                        <a:pt x="5224" y="7931"/>
                      </a:lnTo>
                      <a:lnTo>
                        <a:pt x="5282" y="7917"/>
                      </a:lnTo>
                      <a:lnTo>
                        <a:pt x="5312" y="7918"/>
                      </a:lnTo>
                      <a:lnTo>
                        <a:pt x="5339" y="7936"/>
                      </a:lnTo>
                      <a:lnTo>
                        <a:pt x="5360" y="7957"/>
                      </a:lnTo>
                      <a:lnTo>
                        <a:pt x="5382" y="8013"/>
                      </a:lnTo>
                      <a:lnTo>
                        <a:pt x="5459" y="8059"/>
                      </a:lnTo>
                      <a:lnTo>
                        <a:pt x="5478" y="8081"/>
                      </a:lnTo>
                      <a:lnTo>
                        <a:pt x="5489" y="8111"/>
                      </a:lnTo>
                      <a:lnTo>
                        <a:pt x="5528" y="8157"/>
                      </a:lnTo>
                      <a:lnTo>
                        <a:pt x="5525" y="8187"/>
                      </a:lnTo>
                      <a:lnTo>
                        <a:pt x="5528" y="8216"/>
                      </a:lnTo>
                      <a:lnTo>
                        <a:pt x="5546" y="8241"/>
                      </a:lnTo>
                      <a:lnTo>
                        <a:pt x="5575" y="8232"/>
                      </a:lnTo>
                      <a:lnTo>
                        <a:pt x="5577" y="8203"/>
                      </a:lnTo>
                      <a:lnTo>
                        <a:pt x="5571" y="8172"/>
                      </a:lnTo>
                      <a:lnTo>
                        <a:pt x="5574" y="8143"/>
                      </a:lnTo>
                      <a:lnTo>
                        <a:pt x="5557" y="8117"/>
                      </a:lnTo>
                      <a:lnTo>
                        <a:pt x="5577" y="8094"/>
                      </a:lnTo>
                      <a:lnTo>
                        <a:pt x="5606" y="8091"/>
                      </a:lnTo>
                      <a:lnTo>
                        <a:pt x="5617" y="8118"/>
                      </a:lnTo>
                      <a:lnTo>
                        <a:pt x="5641" y="8138"/>
                      </a:lnTo>
                      <a:lnTo>
                        <a:pt x="5649" y="8165"/>
                      </a:lnTo>
                      <a:lnTo>
                        <a:pt x="5672" y="8186"/>
                      </a:lnTo>
                      <a:lnTo>
                        <a:pt x="5730" y="8206"/>
                      </a:lnTo>
                      <a:lnTo>
                        <a:pt x="5783" y="8236"/>
                      </a:lnTo>
                      <a:lnTo>
                        <a:pt x="5814" y="8229"/>
                      </a:lnTo>
                      <a:lnTo>
                        <a:pt x="5887" y="8175"/>
                      </a:lnTo>
                      <a:lnTo>
                        <a:pt x="5884" y="8145"/>
                      </a:lnTo>
                      <a:lnTo>
                        <a:pt x="5912" y="8133"/>
                      </a:lnTo>
                      <a:lnTo>
                        <a:pt x="5934" y="8113"/>
                      </a:lnTo>
                      <a:lnTo>
                        <a:pt x="5964" y="8107"/>
                      </a:lnTo>
                      <a:lnTo>
                        <a:pt x="5992" y="8117"/>
                      </a:lnTo>
                      <a:lnTo>
                        <a:pt x="5994" y="8087"/>
                      </a:lnTo>
                      <a:lnTo>
                        <a:pt x="6025" y="8087"/>
                      </a:lnTo>
                      <a:lnTo>
                        <a:pt x="6054" y="8092"/>
                      </a:lnTo>
                      <a:lnTo>
                        <a:pt x="6080" y="8076"/>
                      </a:lnTo>
                      <a:lnTo>
                        <a:pt x="6104" y="8094"/>
                      </a:lnTo>
                      <a:lnTo>
                        <a:pt x="6119" y="8108"/>
                      </a:lnTo>
                      <a:lnTo>
                        <a:pt x="6119" y="804"/>
                      </a:lnTo>
                      <a:close/>
                    </a:path>
                  </a:pathLst>
                </a:custGeom>
                <a:grpFill/>
                <a:ln w="0" cmpd="sng">
                  <a:solidFill>
                    <a:srgbClr val="D7D7D7"/>
                  </a:solidFill>
                  <a:prstDash val="solid"/>
                  <a:round/>
                  <a:headEnd/>
                  <a:tailEnd/>
                </a:ln>
              </p:spPr>
              <p:txBody>
                <a:bodyPr/>
                <a:lstStyle/>
                <a:p>
                  <a:endParaRPr lang="en-US" dirty="0"/>
                </a:p>
              </p:txBody>
            </p:sp>
          </p:grpSp>
          <p:grpSp>
            <p:nvGrpSpPr>
              <p:cNvPr id="652" name="Group 651">
                <a:extLst>
                  <a:ext uri="{FF2B5EF4-FFF2-40B4-BE49-F238E27FC236}">
                    <a16:creationId xmlns:a16="http://schemas.microsoft.com/office/drawing/2014/main" id="{5D5B5D31-124F-4DA7-981E-D5D0F5C857E8}"/>
                  </a:ext>
                </a:extLst>
              </p:cNvPr>
              <p:cNvGrpSpPr>
                <a:grpSpLocks noChangeAspect="1"/>
              </p:cNvGrpSpPr>
              <p:nvPr/>
            </p:nvGrpSpPr>
            <p:grpSpPr bwMode="gray">
              <a:xfrm>
                <a:off x="5992462" y="2623866"/>
                <a:ext cx="122394" cy="149819"/>
                <a:chOff x="2441" y="2378"/>
                <a:chExt cx="121" cy="148"/>
              </a:xfrm>
              <a:grpFill/>
            </p:grpSpPr>
            <p:sp>
              <p:nvSpPr>
                <p:cNvPr id="691" name="Freeform 194">
                  <a:extLst>
                    <a:ext uri="{FF2B5EF4-FFF2-40B4-BE49-F238E27FC236}">
                      <a16:creationId xmlns:a16="http://schemas.microsoft.com/office/drawing/2014/main" id="{8C25B56D-CC03-40ED-83F5-904FCDA7C837}"/>
                    </a:ext>
                  </a:extLst>
                </p:cNvPr>
                <p:cNvSpPr>
                  <a:spLocks noChangeAspect="1"/>
                </p:cNvSpPr>
                <p:nvPr/>
              </p:nvSpPr>
              <p:spPr bwMode="gray">
                <a:xfrm>
                  <a:off x="2458" y="2470"/>
                  <a:ext cx="11" cy="7"/>
                </a:xfrm>
                <a:custGeom>
                  <a:avLst/>
                  <a:gdLst/>
                  <a:ahLst/>
                  <a:cxnLst>
                    <a:cxn ang="0">
                      <a:pos x="9" y="12"/>
                    </a:cxn>
                    <a:cxn ang="0">
                      <a:pos x="0" y="3"/>
                    </a:cxn>
                    <a:cxn ang="0">
                      <a:pos x="26" y="0"/>
                    </a:cxn>
                    <a:cxn ang="0">
                      <a:pos x="61" y="33"/>
                    </a:cxn>
                    <a:cxn ang="0">
                      <a:pos x="65" y="43"/>
                    </a:cxn>
                    <a:cxn ang="0">
                      <a:pos x="9" y="12"/>
                    </a:cxn>
                  </a:cxnLst>
                  <a:rect l="0" t="0" r="r" b="b"/>
                  <a:pathLst>
                    <a:path w="65" h="43">
                      <a:moveTo>
                        <a:pt x="9" y="12"/>
                      </a:moveTo>
                      <a:lnTo>
                        <a:pt x="0" y="3"/>
                      </a:lnTo>
                      <a:lnTo>
                        <a:pt x="26" y="0"/>
                      </a:lnTo>
                      <a:lnTo>
                        <a:pt x="61" y="33"/>
                      </a:lnTo>
                      <a:lnTo>
                        <a:pt x="65" y="43"/>
                      </a:lnTo>
                      <a:lnTo>
                        <a:pt x="9" y="12"/>
                      </a:lnTo>
                      <a:close/>
                    </a:path>
                  </a:pathLst>
                </a:custGeom>
                <a:grpFill/>
                <a:ln w="0" cmpd="sng">
                  <a:solidFill>
                    <a:srgbClr val="D7D7D7"/>
                  </a:solidFill>
                  <a:prstDash val="solid"/>
                  <a:round/>
                  <a:headEnd/>
                  <a:tailEnd/>
                </a:ln>
              </p:spPr>
              <p:txBody>
                <a:bodyPr/>
                <a:lstStyle/>
                <a:p>
                  <a:endParaRPr lang="en-US" dirty="0"/>
                </a:p>
              </p:txBody>
            </p:sp>
            <p:sp>
              <p:nvSpPr>
                <p:cNvPr id="692" name="Freeform 195">
                  <a:extLst>
                    <a:ext uri="{FF2B5EF4-FFF2-40B4-BE49-F238E27FC236}">
                      <a16:creationId xmlns:a16="http://schemas.microsoft.com/office/drawing/2014/main" id="{EB4CA479-65E7-4D60-880E-2A275CA2CC87}"/>
                    </a:ext>
                  </a:extLst>
                </p:cNvPr>
                <p:cNvSpPr>
                  <a:spLocks noChangeAspect="1"/>
                </p:cNvSpPr>
                <p:nvPr/>
              </p:nvSpPr>
              <p:spPr bwMode="gray">
                <a:xfrm>
                  <a:off x="2451" y="2474"/>
                  <a:ext cx="10" cy="4"/>
                </a:xfrm>
                <a:custGeom>
                  <a:avLst/>
                  <a:gdLst/>
                  <a:ahLst/>
                  <a:cxnLst>
                    <a:cxn ang="0">
                      <a:pos x="0" y="10"/>
                    </a:cxn>
                    <a:cxn ang="0">
                      <a:pos x="19" y="0"/>
                    </a:cxn>
                    <a:cxn ang="0">
                      <a:pos x="54" y="16"/>
                    </a:cxn>
                    <a:cxn ang="0">
                      <a:pos x="56" y="28"/>
                    </a:cxn>
                    <a:cxn ang="0">
                      <a:pos x="0" y="10"/>
                    </a:cxn>
                  </a:cxnLst>
                  <a:rect l="0" t="0" r="r" b="b"/>
                  <a:pathLst>
                    <a:path w="56" h="28">
                      <a:moveTo>
                        <a:pt x="0" y="10"/>
                      </a:moveTo>
                      <a:lnTo>
                        <a:pt x="19" y="0"/>
                      </a:lnTo>
                      <a:lnTo>
                        <a:pt x="54" y="16"/>
                      </a:lnTo>
                      <a:lnTo>
                        <a:pt x="56" y="28"/>
                      </a:lnTo>
                      <a:lnTo>
                        <a:pt x="0" y="10"/>
                      </a:lnTo>
                      <a:close/>
                    </a:path>
                  </a:pathLst>
                </a:custGeom>
                <a:grpFill/>
                <a:ln w="0" cmpd="sng">
                  <a:solidFill>
                    <a:srgbClr val="D7D7D7"/>
                  </a:solidFill>
                  <a:prstDash val="solid"/>
                  <a:round/>
                  <a:headEnd/>
                  <a:tailEnd/>
                </a:ln>
              </p:spPr>
              <p:txBody>
                <a:bodyPr/>
                <a:lstStyle/>
                <a:p>
                  <a:endParaRPr lang="en-US" dirty="0"/>
                </a:p>
              </p:txBody>
            </p:sp>
            <p:sp>
              <p:nvSpPr>
                <p:cNvPr id="693" name="Freeform 196">
                  <a:extLst>
                    <a:ext uri="{FF2B5EF4-FFF2-40B4-BE49-F238E27FC236}">
                      <a16:creationId xmlns:a16="http://schemas.microsoft.com/office/drawing/2014/main" id="{DAF078DE-9561-4E0F-BED0-5E52590111B6}"/>
                    </a:ext>
                  </a:extLst>
                </p:cNvPr>
                <p:cNvSpPr>
                  <a:spLocks noChangeAspect="1"/>
                </p:cNvSpPr>
                <p:nvPr/>
              </p:nvSpPr>
              <p:spPr bwMode="gray">
                <a:xfrm>
                  <a:off x="2445" y="2484"/>
                  <a:ext cx="4" cy="5"/>
                </a:xfrm>
                <a:custGeom>
                  <a:avLst/>
                  <a:gdLst/>
                  <a:ahLst/>
                  <a:cxnLst>
                    <a:cxn ang="0">
                      <a:pos x="4" y="0"/>
                    </a:cxn>
                    <a:cxn ang="0">
                      <a:pos x="0" y="35"/>
                    </a:cxn>
                    <a:cxn ang="0">
                      <a:pos x="10" y="35"/>
                    </a:cxn>
                    <a:cxn ang="0">
                      <a:pos x="22" y="23"/>
                    </a:cxn>
                    <a:cxn ang="0">
                      <a:pos x="22" y="10"/>
                    </a:cxn>
                    <a:cxn ang="0">
                      <a:pos x="4" y="0"/>
                    </a:cxn>
                  </a:cxnLst>
                  <a:rect l="0" t="0" r="r" b="b"/>
                  <a:pathLst>
                    <a:path w="22" h="35">
                      <a:moveTo>
                        <a:pt x="4" y="0"/>
                      </a:moveTo>
                      <a:lnTo>
                        <a:pt x="0" y="35"/>
                      </a:lnTo>
                      <a:lnTo>
                        <a:pt x="10" y="35"/>
                      </a:lnTo>
                      <a:lnTo>
                        <a:pt x="22" y="23"/>
                      </a:lnTo>
                      <a:lnTo>
                        <a:pt x="22" y="10"/>
                      </a:lnTo>
                      <a:lnTo>
                        <a:pt x="4" y="0"/>
                      </a:lnTo>
                      <a:close/>
                    </a:path>
                  </a:pathLst>
                </a:custGeom>
                <a:grpFill/>
                <a:ln w="0" cmpd="sng">
                  <a:solidFill>
                    <a:srgbClr val="D7D7D7"/>
                  </a:solidFill>
                  <a:prstDash val="solid"/>
                  <a:round/>
                  <a:headEnd/>
                  <a:tailEnd/>
                </a:ln>
              </p:spPr>
              <p:txBody>
                <a:bodyPr/>
                <a:lstStyle/>
                <a:p>
                  <a:endParaRPr lang="en-US" dirty="0"/>
                </a:p>
              </p:txBody>
            </p:sp>
            <p:sp>
              <p:nvSpPr>
                <p:cNvPr id="694" name="Freeform 197">
                  <a:extLst>
                    <a:ext uri="{FF2B5EF4-FFF2-40B4-BE49-F238E27FC236}">
                      <a16:creationId xmlns:a16="http://schemas.microsoft.com/office/drawing/2014/main" id="{7483EE8C-21AE-4929-9DB9-F140D4917630}"/>
                    </a:ext>
                  </a:extLst>
                </p:cNvPr>
                <p:cNvSpPr>
                  <a:spLocks noChangeAspect="1"/>
                </p:cNvSpPr>
                <p:nvPr/>
              </p:nvSpPr>
              <p:spPr bwMode="gray">
                <a:xfrm>
                  <a:off x="2441" y="2378"/>
                  <a:ext cx="121" cy="148"/>
                </a:xfrm>
                <a:custGeom>
                  <a:avLst/>
                  <a:gdLst/>
                  <a:ahLst/>
                  <a:cxnLst>
                    <a:cxn ang="0">
                      <a:pos x="463" y="889"/>
                    </a:cxn>
                    <a:cxn ang="0">
                      <a:pos x="426" y="828"/>
                    </a:cxn>
                    <a:cxn ang="0">
                      <a:pos x="428" y="749"/>
                    </a:cxn>
                    <a:cxn ang="0">
                      <a:pos x="362" y="726"/>
                    </a:cxn>
                    <a:cxn ang="0">
                      <a:pos x="324" y="685"/>
                    </a:cxn>
                    <a:cxn ang="0">
                      <a:pos x="293" y="662"/>
                    </a:cxn>
                    <a:cxn ang="0">
                      <a:pos x="191" y="676"/>
                    </a:cxn>
                    <a:cxn ang="0">
                      <a:pos x="63" y="734"/>
                    </a:cxn>
                    <a:cxn ang="0">
                      <a:pos x="0" y="697"/>
                    </a:cxn>
                    <a:cxn ang="0">
                      <a:pos x="35" y="687"/>
                    </a:cxn>
                    <a:cxn ang="0">
                      <a:pos x="108" y="695"/>
                    </a:cxn>
                    <a:cxn ang="0">
                      <a:pos x="153" y="681"/>
                    </a:cxn>
                    <a:cxn ang="0">
                      <a:pos x="90" y="681"/>
                    </a:cxn>
                    <a:cxn ang="0">
                      <a:pos x="83" y="644"/>
                    </a:cxn>
                    <a:cxn ang="0">
                      <a:pos x="198" y="606"/>
                    </a:cxn>
                    <a:cxn ang="0">
                      <a:pos x="286" y="576"/>
                    </a:cxn>
                    <a:cxn ang="0">
                      <a:pos x="225" y="582"/>
                    </a:cxn>
                    <a:cxn ang="0">
                      <a:pos x="162" y="568"/>
                    </a:cxn>
                    <a:cxn ang="0">
                      <a:pos x="139" y="514"/>
                    </a:cxn>
                    <a:cxn ang="0">
                      <a:pos x="225" y="397"/>
                    </a:cxn>
                    <a:cxn ang="0">
                      <a:pos x="275" y="194"/>
                    </a:cxn>
                    <a:cxn ang="0">
                      <a:pos x="322" y="210"/>
                    </a:cxn>
                    <a:cxn ang="0">
                      <a:pos x="346" y="242"/>
                    </a:cxn>
                    <a:cxn ang="0">
                      <a:pos x="313" y="259"/>
                    </a:cxn>
                    <a:cxn ang="0">
                      <a:pos x="304" y="294"/>
                    </a:cxn>
                    <a:cxn ang="0">
                      <a:pos x="309" y="350"/>
                    </a:cxn>
                    <a:cxn ang="0">
                      <a:pos x="366" y="387"/>
                    </a:cxn>
                    <a:cxn ang="0">
                      <a:pos x="393" y="378"/>
                    </a:cxn>
                    <a:cxn ang="0">
                      <a:pos x="371" y="326"/>
                    </a:cxn>
                    <a:cxn ang="0">
                      <a:pos x="384" y="305"/>
                    </a:cxn>
                    <a:cxn ang="0">
                      <a:pos x="410" y="242"/>
                    </a:cxn>
                    <a:cxn ang="0">
                      <a:pos x="415" y="189"/>
                    </a:cxn>
                    <a:cxn ang="0">
                      <a:pos x="386" y="178"/>
                    </a:cxn>
                    <a:cxn ang="0">
                      <a:pos x="384" y="99"/>
                    </a:cxn>
                    <a:cxn ang="0">
                      <a:pos x="433" y="43"/>
                    </a:cxn>
                    <a:cxn ang="0">
                      <a:pos x="512" y="14"/>
                    </a:cxn>
                    <a:cxn ang="0">
                      <a:pos x="600" y="5"/>
                    </a:cxn>
                    <a:cxn ang="0">
                      <a:pos x="678" y="11"/>
                    </a:cxn>
                    <a:cxn ang="0">
                      <a:pos x="726" y="60"/>
                    </a:cxn>
                    <a:cxn ang="0">
                      <a:pos x="631" y="270"/>
                    </a:cxn>
                    <a:cxn ang="0">
                      <a:pos x="708" y="334"/>
                    </a:cxn>
                    <a:cxn ang="0">
                      <a:pos x="676" y="414"/>
                    </a:cxn>
                    <a:cxn ang="0">
                      <a:pos x="633" y="483"/>
                    </a:cxn>
                    <a:cxn ang="0">
                      <a:pos x="586" y="528"/>
                    </a:cxn>
                    <a:cxn ang="0">
                      <a:pos x="500" y="507"/>
                    </a:cxn>
                    <a:cxn ang="0">
                      <a:pos x="512" y="595"/>
                    </a:cxn>
                    <a:cxn ang="0">
                      <a:pos x="512" y="680"/>
                    </a:cxn>
                    <a:cxn ang="0">
                      <a:pos x="490" y="776"/>
                    </a:cxn>
                    <a:cxn ang="0">
                      <a:pos x="504" y="869"/>
                    </a:cxn>
                  </a:cxnLst>
                  <a:rect l="0" t="0" r="r" b="b"/>
                  <a:pathLst>
                    <a:path w="726" h="889">
                      <a:moveTo>
                        <a:pt x="504" y="889"/>
                      </a:moveTo>
                      <a:lnTo>
                        <a:pt x="463" y="889"/>
                      </a:lnTo>
                      <a:lnTo>
                        <a:pt x="433" y="866"/>
                      </a:lnTo>
                      <a:lnTo>
                        <a:pt x="426" y="828"/>
                      </a:lnTo>
                      <a:lnTo>
                        <a:pt x="431" y="787"/>
                      </a:lnTo>
                      <a:lnTo>
                        <a:pt x="428" y="749"/>
                      </a:lnTo>
                      <a:lnTo>
                        <a:pt x="399" y="728"/>
                      </a:lnTo>
                      <a:lnTo>
                        <a:pt x="362" y="726"/>
                      </a:lnTo>
                      <a:lnTo>
                        <a:pt x="333" y="708"/>
                      </a:lnTo>
                      <a:lnTo>
                        <a:pt x="324" y="685"/>
                      </a:lnTo>
                      <a:lnTo>
                        <a:pt x="313" y="685"/>
                      </a:lnTo>
                      <a:lnTo>
                        <a:pt x="293" y="662"/>
                      </a:lnTo>
                      <a:lnTo>
                        <a:pt x="234" y="665"/>
                      </a:lnTo>
                      <a:lnTo>
                        <a:pt x="191" y="676"/>
                      </a:lnTo>
                      <a:lnTo>
                        <a:pt x="135" y="713"/>
                      </a:lnTo>
                      <a:lnTo>
                        <a:pt x="63" y="734"/>
                      </a:lnTo>
                      <a:lnTo>
                        <a:pt x="0" y="700"/>
                      </a:lnTo>
                      <a:lnTo>
                        <a:pt x="0" y="697"/>
                      </a:lnTo>
                      <a:lnTo>
                        <a:pt x="9" y="689"/>
                      </a:lnTo>
                      <a:lnTo>
                        <a:pt x="35" y="687"/>
                      </a:lnTo>
                      <a:lnTo>
                        <a:pt x="74" y="713"/>
                      </a:lnTo>
                      <a:lnTo>
                        <a:pt x="108" y="695"/>
                      </a:lnTo>
                      <a:lnTo>
                        <a:pt x="140" y="693"/>
                      </a:lnTo>
                      <a:lnTo>
                        <a:pt x="153" y="681"/>
                      </a:lnTo>
                      <a:lnTo>
                        <a:pt x="125" y="676"/>
                      </a:lnTo>
                      <a:lnTo>
                        <a:pt x="90" y="681"/>
                      </a:lnTo>
                      <a:lnTo>
                        <a:pt x="70" y="674"/>
                      </a:lnTo>
                      <a:lnTo>
                        <a:pt x="83" y="644"/>
                      </a:lnTo>
                      <a:lnTo>
                        <a:pt x="160" y="627"/>
                      </a:lnTo>
                      <a:lnTo>
                        <a:pt x="198" y="606"/>
                      </a:lnTo>
                      <a:lnTo>
                        <a:pt x="263" y="590"/>
                      </a:lnTo>
                      <a:lnTo>
                        <a:pt x="286" y="576"/>
                      </a:lnTo>
                      <a:lnTo>
                        <a:pt x="270" y="563"/>
                      </a:lnTo>
                      <a:lnTo>
                        <a:pt x="225" y="582"/>
                      </a:lnTo>
                      <a:lnTo>
                        <a:pt x="191" y="580"/>
                      </a:lnTo>
                      <a:lnTo>
                        <a:pt x="162" y="568"/>
                      </a:lnTo>
                      <a:lnTo>
                        <a:pt x="139" y="547"/>
                      </a:lnTo>
                      <a:lnTo>
                        <a:pt x="139" y="514"/>
                      </a:lnTo>
                      <a:lnTo>
                        <a:pt x="143" y="495"/>
                      </a:lnTo>
                      <a:lnTo>
                        <a:pt x="225" y="397"/>
                      </a:lnTo>
                      <a:lnTo>
                        <a:pt x="252" y="257"/>
                      </a:lnTo>
                      <a:lnTo>
                        <a:pt x="275" y="194"/>
                      </a:lnTo>
                      <a:lnTo>
                        <a:pt x="309" y="181"/>
                      </a:lnTo>
                      <a:lnTo>
                        <a:pt x="322" y="210"/>
                      </a:lnTo>
                      <a:lnTo>
                        <a:pt x="344" y="229"/>
                      </a:lnTo>
                      <a:lnTo>
                        <a:pt x="346" y="242"/>
                      </a:lnTo>
                      <a:lnTo>
                        <a:pt x="344" y="249"/>
                      </a:lnTo>
                      <a:lnTo>
                        <a:pt x="313" y="259"/>
                      </a:lnTo>
                      <a:lnTo>
                        <a:pt x="308" y="271"/>
                      </a:lnTo>
                      <a:lnTo>
                        <a:pt x="304" y="294"/>
                      </a:lnTo>
                      <a:lnTo>
                        <a:pt x="311" y="337"/>
                      </a:lnTo>
                      <a:lnTo>
                        <a:pt x="309" y="350"/>
                      </a:lnTo>
                      <a:lnTo>
                        <a:pt x="330" y="371"/>
                      </a:lnTo>
                      <a:lnTo>
                        <a:pt x="366" y="387"/>
                      </a:lnTo>
                      <a:lnTo>
                        <a:pt x="385" y="387"/>
                      </a:lnTo>
                      <a:lnTo>
                        <a:pt x="393" y="378"/>
                      </a:lnTo>
                      <a:lnTo>
                        <a:pt x="387" y="348"/>
                      </a:lnTo>
                      <a:lnTo>
                        <a:pt x="371" y="326"/>
                      </a:lnTo>
                      <a:lnTo>
                        <a:pt x="368" y="310"/>
                      </a:lnTo>
                      <a:lnTo>
                        <a:pt x="384" y="305"/>
                      </a:lnTo>
                      <a:lnTo>
                        <a:pt x="406" y="284"/>
                      </a:lnTo>
                      <a:lnTo>
                        <a:pt x="410" y="242"/>
                      </a:lnTo>
                      <a:lnTo>
                        <a:pt x="426" y="196"/>
                      </a:lnTo>
                      <a:lnTo>
                        <a:pt x="415" y="189"/>
                      </a:lnTo>
                      <a:lnTo>
                        <a:pt x="390" y="190"/>
                      </a:lnTo>
                      <a:lnTo>
                        <a:pt x="386" y="178"/>
                      </a:lnTo>
                      <a:lnTo>
                        <a:pt x="380" y="116"/>
                      </a:lnTo>
                      <a:lnTo>
                        <a:pt x="384" y="99"/>
                      </a:lnTo>
                      <a:lnTo>
                        <a:pt x="400" y="70"/>
                      </a:lnTo>
                      <a:lnTo>
                        <a:pt x="433" y="43"/>
                      </a:lnTo>
                      <a:lnTo>
                        <a:pt x="472" y="22"/>
                      </a:lnTo>
                      <a:lnTo>
                        <a:pt x="512" y="14"/>
                      </a:lnTo>
                      <a:lnTo>
                        <a:pt x="559" y="25"/>
                      </a:lnTo>
                      <a:lnTo>
                        <a:pt x="600" y="5"/>
                      </a:lnTo>
                      <a:lnTo>
                        <a:pt x="645" y="0"/>
                      </a:lnTo>
                      <a:lnTo>
                        <a:pt x="678" y="11"/>
                      </a:lnTo>
                      <a:lnTo>
                        <a:pt x="709" y="37"/>
                      </a:lnTo>
                      <a:lnTo>
                        <a:pt x="726" y="60"/>
                      </a:lnTo>
                      <a:lnTo>
                        <a:pt x="688" y="231"/>
                      </a:lnTo>
                      <a:lnTo>
                        <a:pt x="631" y="270"/>
                      </a:lnTo>
                      <a:lnTo>
                        <a:pt x="641" y="305"/>
                      </a:lnTo>
                      <a:lnTo>
                        <a:pt x="708" y="334"/>
                      </a:lnTo>
                      <a:lnTo>
                        <a:pt x="703" y="378"/>
                      </a:lnTo>
                      <a:lnTo>
                        <a:pt x="676" y="414"/>
                      </a:lnTo>
                      <a:lnTo>
                        <a:pt x="641" y="440"/>
                      </a:lnTo>
                      <a:lnTo>
                        <a:pt x="633" y="483"/>
                      </a:lnTo>
                      <a:lnTo>
                        <a:pt x="615" y="522"/>
                      </a:lnTo>
                      <a:lnTo>
                        <a:pt x="586" y="528"/>
                      </a:lnTo>
                      <a:lnTo>
                        <a:pt x="539" y="507"/>
                      </a:lnTo>
                      <a:lnTo>
                        <a:pt x="500" y="507"/>
                      </a:lnTo>
                      <a:lnTo>
                        <a:pt x="498" y="540"/>
                      </a:lnTo>
                      <a:lnTo>
                        <a:pt x="512" y="595"/>
                      </a:lnTo>
                      <a:lnTo>
                        <a:pt x="517" y="632"/>
                      </a:lnTo>
                      <a:lnTo>
                        <a:pt x="512" y="680"/>
                      </a:lnTo>
                      <a:lnTo>
                        <a:pt x="512" y="747"/>
                      </a:lnTo>
                      <a:lnTo>
                        <a:pt x="490" y="776"/>
                      </a:lnTo>
                      <a:lnTo>
                        <a:pt x="487" y="803"/>
                      </a:lnTo>
                      <a:lnTo>
                        <a:pt x="504" y="869"/>
                      </a:lnTo>
                      <a:lnTo>
                        <a:pt x="504" y="889"/>
                      </a:lnTo>
                      <a:close/>
                    </a:path>
                  </a:pathLst>
                </a:custGeom>
                <a:grpFill/>
                <a:ln w="0" cmpd="sng">
                  <a:solidFill>
                    <a:srgbClr val="D7D7D7"/>
                  </a:solidFill>
                  <a:prstDash val="solid"/>
                  <a:round/>
                  <a:headEnd/>
                  <a:tailEnd/>
                </a:ln>
              </p:spPr>
              <p:txBody>
                <a:bodyPr/>
                <a:lstStyle/>
                <a:p>
                  <a:endParaRPr lang="en-US" dirty="0"/>
                </a:p>
              </p:txBody>
            </p:sp>
            <p:sp>
              <p:nvSpPr>
                <p:cNvPr id="695" name="Freeform 198">
                  <a:extLst>
                    <a:ext uri="{FF2B5EF4-FFF2-40B4-BE49-F238E27FC236}">
                      <a16:creationId xmlns:a16="http://schemas.microsoft.com/office/drawing/2014/main" id="{42821BC5-A6FD-40E7-943F-A181F9B2BF84}"/>
                    </a:ext>
                  </a:extLst>
                </p:cNvPr>
                <p:cNvSpPr>
                  <a:spLocks noChangeAspect="1"/>
                </p:cNvSpPr>
                <p:nvPr/>
              </p:nvSpPr>
              <p:spPr bwMode="gray">
                <a:xfrm>
                  <a:off x="2484" y="2388"/>
                  <a:ext cx="10" cy="18"/>
                </a:xfrm>
                <a:custGeom>
                  <a:avLst/>
                  <a:gdLst/>
                  <a:ahLst/>
                  <a:cxnLst>
                    <a:cxn ang="0">
                      <a:pos x="57" y="37"/>
                    </a:cxn>
                    <a:cxn ang="0">
                      <a:pos x="61" y="0"/>
                    </a:cxn>
                    <a:cxn ang="0">
                      <a:pos x="61" y="4"/>
                    </a:cxn>
                    <a:cxn ang="0">
                      <a:pos x="43" y="40"/>
                    </a:cxn>
                    <a:cxn ang="0">
                      <a:pos x="12" y="78"/>
                    </a:cxn>
                    <a:cxn ang="0">
                      <a:pos x="0" y="108"/>
                    </a:cxn>
                    <a:cxn ang="0">
                      <a:pos x="30" y="89"/>
                    </a:cxn>
                    <a:cxn ang="0">
                      <a:pos x="43" y="53"/>
                    </a:cxn>
                    <a:cxn ang="0">
                      <a:pos x="57" y="37"/>
                    </a:cxn>
                  </a:cxnLst>
                  <a:rect l="0" t="0" r="r" b="b"/>
                  <a:pathLst>
                    <a:path w="61" h="108">
                      <a:moveTo>
                        <a:pt x="57" y="37"/>
                      </a:moveTo>
                      <a:lnTo>
                        <a:pt x="61" y="0"/>
                      </a:lnTo>
                      <a:lnTo>
                        <a:pt x="61" y="4"/>
                      </a:lnTo>
                      <a:lnTo>
                        <a:pt x="43" y="40"/>
                      </a:lnTo>
                      <a:lnTo>
                        <a:pt x="12" y="78"/>
                      </a:lnTo>
                      <a:lnTo>
                        <a:pt x="0" y="108"/>
                      </a:lnTo>
                      <a:lnTo>
                        <a:pt x="30" y="89"/>
                      </a:lnTo>
                      <a:lnTo>
                        <a:pt x="43" y="53"/>
                      </a:lnTo>
                      <a:lnTo>
                        <a:pt x="57" y="37"/>
                      </a:lnTo>
                      <a:close/>
                    </a:path>
                  </a:pathLst>
                </a:custGeom>
                <a:grpFill/>
                <a:ln w="0" cmpd="sng">
                  <a:solidFill>
                    <a:srgbClr val="D7D7D7"/>
                  </a:solidFill>
                  <a:prstDash val="solid"/>
                  <a:round/>
                  <a:headEnd/>
                  <a:tailEnd/>
                </a:ln>
              </p:spPr>
              <p:txBody>
                <a:bodyPr/>
                <a:lstStyle/>
                <a:p>
                  <a:endParaRPr lang="en-US" dirty="0"/>
                </a:p>
              </p:txBody>
            </p:sp>
          </p:grpSp>
          <p:grpSp>
            <p:nvGrpSpPr>
              <p:cNvPr id="653" name="Group 199">
                <a:extLst>
                  <a:ext uri="{FF2B5EF4-FFF2-40B4-BE49-F238E27FC236}">
                    <a16:creationId xmlns:a16="http://schemas.microsoft.com/office/drawing/2014/main" id="{CF18C80E-5760-4B2B-809E-F09D2ADD5910}"/>
                  </a:ext>
                </a:extLst>
              </p:cNvPr>
              <p:cNvGrpSpPr>
                <a:grpSpLocks noChangeAspect="1"/>
              </p:cNvGrpSpPr>
              <p:nvPr/>
            </p:nvGrpSpPr>
            <p:grpSpPr bwMode="gray">
              <a:xfrm>
                <a:off x="6147225" y="2361684"/>
                <a:ext cx="239730" cy="194359"/>
                <a:chOff x="2594" y="2119"/>
                <a:chExt cx="237" cy="192"/>
              </a:xfrm>
              <a:grpFill/>
            </p:grpSpPr>
            <p:sp>
              <p:nvSpPr>
                <p:cNvPr id="684" name="Freeform 200">
                  <a:extLst>
                    <a:ext uri="{FF2B5EF4-FFF2-40B4-BE49-F238E27FC236}">
                      <a16:creationId xmlns:a16="http://schemas.microsoft.com/office/drawing/2014/main" id="{3977A186-4A92-4763-87B6-1F37303ACCE7}"/>
                    </a:ext>
                  </a:extLst>
                </p:cNvPr>
                <p:cNvSpPr>
                  <a:spLocks noChangeAspect="1"/>
                </p:cNvSpPr>
                <p:nvPr/>
              </p:nvSpPr>
              <p:spPr bwMode="gray">
                <a:xfrm>
                  <a:off x="2818" y="2270"/>
                  <a:ext cx="13" cy="15"/>
                </a:xfrm>
                <a:custGeom>
                  <a:avLst/>
                  <a:gdLst/>
                  <a:ahLst/>
                  <a:cxnLst>
                    <a:cxn ang="0">
                      <a:pos x="81" y="95"/>
                    </a:cxn>
                    <a:cxn ang="0">
                      <a:pos x="70" y="39"/>
                    </a:cxn>
                    <a:cxn ang="0">
                      <a:pos x="39" y="12"/>
                    </a:cxn>
                    <a:cxn ang="0">
                      <a:pos x="11" y="0"/>
                    </a:cxn>
                    <a:cxn ang="0">
                      <a:pos x="0" y="63"/>
                    </a:cxn>
                    <a:cxn ang="0">
                      <a:pos x="18" y="84"/>
                    </a:cxn>
                    <a:cxn ang="0">
                      <a:pos x="43" y="93"/>
                    </a:cxn>
                    <a:cxn ang="0">
                      <a:pos x="81" y="95"/>
                    </a:cxn>
                  </a:cxnLst>
                  <a:rect l="0" t="0" r="r" b="b"/>
                  <a:pathLst>
                    <a:path w="81" h="95">
                      <a:moveTo>
                        <a:pt x="81" y="95"/>
                      </a:moveTo>
                      <a:lnTo>
                        <a:pt x="70" y="39"/>
                      </a:lnTo>
                      <a:lnTo>
                        <a:pt x="39" y="12"/>
                      </a:lnTo>
                      <a:lnTo>
                        <a:pt x="11" y="0"/>
                      </a:lnTo>
                      <a:lnTo>
                        <a:pt x="0" y="63"/>
                      </a:lnTo>
                      <a:lnTo>
                        <a:pt x="18" y="84"/>
                      </a:lnTo>
                      <a:lnTo>
                        <a:pt x="43" y="93"/>
                      </a:lnTo>
                      <a:lnTo>
                        <a:pt x="81" y="95"/>
                      </a:lnTo>
                      <a:close/>
                    </a:path>
                  </a:pathLst>
                </a:custGeom>
                <a:grpFill/>
                <a:ln w="0" cmpd="sng">
                  <a:solidFill>
                    <a:srgbClr val="D7D7D7"/>
                  </a:solidFill>
                  <a:prstDash val="solid"/>
                  <a:round/>
                  <a:headEnd/>
                  <a:tailEnd/>
                </a:ln>
              </p:spPr>
              <p:txBody>
                <a:bodyPr/>
                <a:lstStyle/>
                <a:p>
                  <a:endParaRPr lang="en-US" dirty="0"/>
                </a:p>
              </p:txBody>
            </p:sp>
            <p:sp>
              <p:nvSpPr>
                <p:cNvPr id="685" name="Freeform 201">
                  <a:extLst>
                    <a:ext uri="{FF2B5EF4-FFF2-40B4-BE49-F238E27FC236}">
                      <a16:creationId xmlns:a16="http://schemas.microsoft.com/office/drawing/2014/main" id="{10B321CA-D094-454D-986A-0DD8C0AA67E5}"/>
                    </a:ext>
                  </a:extLst>
                </p:cNvPr>
                <p:cNvSpPr>
                  <a:spLocks noChangeAspect="1"/>
                </p:cNvSpPr>
                <p:nvPr/>
              </p:nvSpPr>
              <p:spPr bwMode="gray">
                <a:xfrm>
                  <a:off x="2653" y="2249"/>
                  <a:ext cx="39" cy="35"/>
                </a:xfrm>
                <a:custGeom>
                  <a:avLst/>
                  <a:gdLst/>
                  <a:ahLst/>
                  <a:cxnLst>
                    <a:cxn ang="0">
                      <a:pos x="61" y="31"/>
                    </a:cxn>
                    <a:cxn ang="0">
                      <a:pos x="78" y="19"/>
                    </a:cxn>
                    <a:cxn ang="0">
                      <a:pos x="127" y="14"/>
                    </a:cxn>
                    <a:cxn ang="0">
                      <a:pos x="156" y="34"/>
                    </a:cxn>
                    <a:cxn ang="0">
                      <a:pos x="165" y="33"/>
                    </a:cxn>
                    <a:cxn ang="0">
                      <a:pos x="165" y="9"/>
                    </a:cxn>
                    <a:cxn ang="0">
                      <a:pos x="174" y="0"/>
                    </a:cxn>
                    <a:cxn ang="0">
                      <a:pos x="204" y="51"/>
                    </a:cxn>
                    <a:cxn ang="0">
                      <a:pos x="201" y="80"/>
                    </a:cxn>
                    <a:cxn ang="0">
                      <a:pos x="209" y="104"/>
                    </a:cxn>
                    <a:cxn ang="0">
                      <a:pos x="216" y="114"/>
                    </a:cxn>
                    <a:cxn ang="0">
                      <a:pos x="233" y="120"/>
                    </a:cxn>
                    <a:cxn ang="0">
                      <a:pos x="233" y="126"/>
                    </a:cxn>
                    <a:cxn ang="0">
                      <a:pos x="221" y="125"/>
                    </a:cxn>
                    <a:cxn ang="0">
                      <a:pos x="221" y="156"/>
                    </a:cxn>
                    <a:cxn ang="0">
                      <a:pos x="214" y="194"/>
                    </a:cxn>
                    <a:cxn ang="0">
                      <a:pos x="185" y="200"/>
                    </a:cxn>
                    <a:cxn ang="0">
                      <a:pos x="163" y="211"/>
                    </a:cxn>
                    <a:cxn ang="0">
                      <a:pos x="143" y="208"/>
                    </a:cxn>
                    <a:cxn ang="0">
                      <a:pos x="113" y="189"/>
                    </a:cxn>
                    <a:cxn ang="0">
                      <a:pos x="77" y="199"/>
                    </a:cxn>
                    <a:cxn ang="0">
                      <a:pos x="77" y="184"/>
                    </a:cxn>
                    <a:cxn ang="0">
                      <a:pos x="90" y="166"/>
                    </a:cxn>
                    <a:cxn ang="0">
                      <a:pos x="75" y="166"/>
                    </a:cxn>
                    <a:cxn ang="0">
                      <a:pos x="33" y="148"/>
                    </a:cxn>
                    <a:cxn ang="0">
                      <a:pos x="30" y="121"/>
                    </a:cxn>
                    <a:cxn ang="0">
                      <a:pos x="12" y="103"/>
                    </a:cxn>
                    <a:cxn ang="0">
                      <a:pos x="19" y="86"/>
                    </a:cxn>
                    <a:cxn ang="0">
                      <a:pos x="3" y="71"/>
                    </a:cxn>
                    <a:cxn ang="0">
                      <a:pos x="9" y="71"/>
                    </a:cxn>
                    <a:cxn ang="0">
                      <a:pos x="9" y="62"/>
                    </a:cxn>
                    <a:cxn ang="0">
                      <a:pos x="0" y="50"/>
                    </a:cxn>
                    <a:cxn ang="0">
                      <a:pos x="0" y="38"/>
                    </a:cxn>
                    <a:cxn ang="0">
                      <a:pos x="19" y="38"/>
                    </a:cxn>
                    <a:cxn ang="0">
                      <a:pos x="39" y="47"/>
                    </a:cxn>
                    <a:cxn ang="0">
                      <a:pos x="61" y="31"/>
                    </a:cxn>
                  </a:cxnLst>
                  <a:rect l="0" t="0" r="r" b="b"/>
                  <a:pathLst>
                    <a:path w="233" h="211">
                      <a:moveTo>
                        <a:pt x="61" y="31"/>
                      </a:moveTo>
                      <a:lnTo>
                        <a:pt x="78" y="19"/>
                      </a:lnTo>
                      <a:lnTo>
                        <a:pt x="127" y="14"/>
                      </a:lnTo>
                      <a:lnTo>
                        <a:pt x="156" y="34"/>
                      </a:lnTo>
                      <a:lnTo>
                        <a:pt x="165" y="33"/>
                      </a:lnTo>
                      <a:lnTo>
                        <a:pt x="165" y="9"/>
                      </a:lnTo>
                      <a:lnTo>
                        <a:pt x="174" y="0"/>
                      </a:lnTo>
                      <a:lnTo>
                        <a:pt x="204" y="51"/>
                      </a:lnTo>
                      <a:lnTo>
                        <a:pt x="201" y="80"/>
                      </a:lnTo>
                      <a:lnTo>
                        <a:pt x="209" y="104"/>
                      </a:lnTo>
                      <a:lnTo>
                        <a:pt x="216" y="114"/>
                      </a:lnTo>
                      <a:lnTo>
                        <a:pt x="233" y="120"/>
                      </a:lnTo>
                      <a:lnTo>
                        <a:pt x="233" y="126"/>
                      </a:lnTo>
                      <a:lnTo>
                        <a:pt x="221" y="125"/>
                      </a:lnTo>
                      <a:lnTo>
                        <a:pt x="221" y="156"/>
                      </a:lnTo>
                      <a:lnTo>
                        <a:pt x="214" y="194"/>
                      </a:lnTo>
                      <a:lnTo>
                        <a:pt x="185" y="200"/>
                      </a:lnTo>
                      <a:lnTo>
                        <a:pt x="163" y="211"/>
                      </a:lnTo>
                      <a:lnTo>
                        <a:pt x="143" y="208"/>
                      </a:lnTo>
                      <a:lnTo>
                        <a:pt x="113" y="189"/>
                      </a:lnTo>
                      <a:lnTo>
                        <a:pt x="77" y="199"/>
                      </a:lnTo>
                      <a:lnTo>
                        <a:pt x="77" y="184"/>
                      </a:lnTo>
                      <a:lnTo>
                        <a:pt x="90" y="166"/>
                      </a:lnTo>
                      <a:lnTo>
                        <a:pt x="75" y="166"/>
                      </a:lnTo>
                      <a:lnTo>
                        <a:pt x="33" y="148"/>
                      </a:lnTo>
                      <a:lnTo>
                        <a:pt x="30" y="121"/>
                      </a:lnTo>
                      <a:lnTo>
                        <a:pt x="12" y="103"/>
                      </a:lnTo>
                      <a:lnTo>
                        <a:pt x="19" y="86"/>
                      </a:lnTo>
                      <a:lnTo>
                        <a:pt x="3" y="71"/>
                      </a:lnTo>
                      <a:lnTo>
                        <a:pt x="9" y="71"/>
                      </a:lnTo>
                      <a:lnTo>
                        <a:pt x="9" y="62"/>
                      </a:lnTo>
                      <a:lnTo>
                        <a:pt x="0" y="50"/>
                      </a:lnTo>
                      <a:lnTo>
                        <a:pt x="0" y="38"/>
                      </a:lnTo>
                      <a:lnTo>
                        <a:pt x="19" y="38"/>
                      </a:lnTo>
                      <a:lnTo>
                        <a:pt x="39" y="47"/>
                      </a:lnTo>
                      <a:lnTo>
                        <a:pt x="61" y="31"/>
                      </a:lnTo>
                      <a:close/>
                    </a:path>
                  </a:pathLst>
                </a:custGeom>
                <a:grpFill/>
                <a:ln w="0" cmpd="sng">
                  <a:solidFill>
                    <a:srgbClr val="D7D7D7"/>
                  </a:solidFill>
                  <a:prstDash val="solid"/>
                  <a:round/>
                  <a:headEnd/>
                  <a:tailEnd/>
                </a:ln>
              </p:spPr>
              <p:txBody>
                <a:bodyPr/>
                <a:lstStyle/>
                <a:p>
                  <a:endParaRPr lang="en-US" dirty="0"/>
                </a:p>
              </p:txBody>
            </p:sp>
            <p:sp>
              <p:nvSpPr>
                <p:cNvPr id="686" name="Freeform 202">
                  <a:extLst>
                    <a:ext uri="{FF2B5EF4-FFF2-40B4-BE49-F238E27FC236}">
                      <a16:creationId xmlns:a16="http://schemas.microsoft.com/office/drawing/2014/main" id="{01276C17-5BCA-467D-8AFF-907C6F3074B0}"/>
                    </a:ext>
                  </a:extLst>
                </p:cNvPr>
                <p:cNvSpPr>
                  <a:spLocks noChangeAspect="1"/>
                </p:cNvSpPr>
                <p:nvPr/>
              </p:nvSpPr>
              <p:spPr bwMode="gray">
                <a:xfrm>
                  <a:off x="2685" y="2276"/>
                  <a:ext cx="10" cy="27"/>
                </a:xfrm>
                <a:custGeom>
                  <a:avLst/>
                  <a:gdLst/>
                  <a:ahLst/>
                  <a:cxnLst>
                    <a:cxn ang="0">
                      <a:pos x="43" y="38"/>
                    </a:cxn>
                    <a:cxn ang="0">
                      <a:pos x="43" y="10"/>
                    </a:cxn>
                    <a:cxn ang="0">
                      <a:pos x="50" y="0"/>
                    </a:cxn>
                    <a:cxn ang="0">
                      <a:pos x="61" y="0"/>
                    </a:cxn>
                    <a:cxn ang="0">
                      <a:pos x="63" y="53"/>
                    </a:cxn>
                    <a:cxn ang="0">
                      <a:pos x="43" y="88"/>
                    </a:cxn>
                    <a:cxn ang="0">
                      <a:pos x="42" y="111"/>
                    </a:cxn>
                    <a:cxn ang="0">
                      <a:pos x="33" y="124"/>
                    </a:cxn>
                    <a:cxn ang="0">
                      <a:pos x="24" y="153"/>
                    </a:cxn>
                    <a:cxn ang="0">
                      <a:pos x="15" y="159"/>
                    </a:cxn>
                    <a:cxn ang="0">
                      <a:pos x="12" y="130"/>
                    </a:cxn>
                    <a:cxn ang="0">
                      <a:pos x="0" y="106"/>
                    </a:cxn>
                    <a:cxn ang="0">
                      <a:pos x="8" y="103"/>
                    </a:cxn>
                    <a:cxn ang="0">
                      <a:pos x="17" y="67"/>
                    </a:cxn>
                    <a:cxn ang="0">
                      <a:pos x="29" y="44"/>
                    </a:cxn>
                    <a:cxn ang="0">
                      <a:pos x="43" y="38"/>
                    </a:cxn>
                  </a:cxnLst>
                  <a:rect l="0" t="0" r="r" b="b"/>
                  <a:pathLst>
                    <a:path w="63" h="159">
                      <a:moveTo>
                        <a:pt x="43" y="38"/>
                      </a:moveTo>
                      <a:lnTo>
                        <a:pt x="43" y="10"/>
                      </a:lnTo>
                      <a:lnTo>
                        <a:pt x="50" y="0"/>
                      </a:lnTo>
                      <a:lnTo>
                        <a:pt x="61" y="0"/>
                      </a:lnTo>
                      <a:lnTo>
                        <a:pt x="63" y="53"/>
                      </a:lnTo>
                      <a:lnTo>
                        <a:pt x="43" y="88"/>
                      </a:lnTo>
                      <a:lnTo>
                        <a:pt x="42" y="111"/>
                      </a:lnTo>
                      <a:lnTo>
                        <a:pt x="33" y="124"/>
                      </a:lnTo>
                      <a:lnTo>
                        <a:pt x="24" y="153"/>
                      </a:lnTo>
                      <a:lnTo>
                        <a:pt x="15" y="159"/>
                      </a:lnTo>
                      <a:lnTo>
                        <a:pt x="12" y="130"/>
                      </a:lnTo>
                      <a:lnTo>
                        <a:pt x="0" y="106"/>
                      </a:lnTo>
                      <a:lnTo>
                        <a:pt x="8" y="103"/>
                      </a:lnTo>
                      <a:lnTo>
                        <a:pt x="17" y="67"/>
                      </a:lnTo>
                      <a:lnTo>
                        <a:pt x="29" y="44"/>
                      </a:lnTo>
                      <a:lnTo>
                        <a:pt x="43" y="38"/>
                      </a:lnTo>
                      <a:close/>
                    </a:path>
                  </a:pathLst>
                </a:custGeom>
                <a:grpFill/>
                <a:ln w="0" cmpd="sng">
                  <a:solidFill>
                    <a:srgbClr val="D7D7D7"/>
                  </a:solidFill>
                  <a:prstDash val="solid"/>
                  <a:round/>
                  <a:headEnd/>
                  <a:tailEnd/>
                </a:ln>
              </p:spPr>
              <p:txBody>
                <a:bodyPr/>
                <a:lstStyle/>
                <a:p>
                  <a:endParaRPr lang="en-US" dirty="0"/>
                </a:p>
              </p:txBody>
            </p:sp>
            <p:sp>
              <p:nvSpPr>
                <p:cNvPr id="687" name="Freeform 203">
                  <a:extLst>
                    <a:ext uri="{FF2B5EF4-FFF2-40B4-BE49-F238E27FC236}">
                      <a16:creationId xmlns:a16="http://schemas.microsoft.com/office/drawing/2014/main" id="{5EDAA313-081A-46C1-9ECF-0763E983577F}"/>
                    </a:ext>
                  </a:extLst>
                </p:cNvPr>
                <p:cNvSpPr>
                  <a:spLocks noChangeAspect="1"/>
                </p:cNvSpPr>
                <p:nvPr/>
              </p:nvSpPr>
              <p:spPr bwMode="gray">
                <a:xfrm>
                  <a:off x="2694" y="2217"/>
                  <a:ext cx="60" cy="70"/>
                </a:xfrm>
                <a:custGeom>
                  <a:avLst/>
                  <a:gdLst/>
                  <a:ahLst/>
                  <a:cxnLst>
                    <a:cxn ang="0">
                      <a:pos x="127" y="63"/>
                    </a:cxn>
                    <a:cxn ang="0">
                      <a:pos x="178" y="80"/>
                    </a:cxn>
                    <a:cxn ang="0">
                      <a:pos x="164" y="116"/>
                    </a:cxn>
                    <a:cxn ang="0">
                      <a:pos x="158" y="127"/>
                    </a:cxn>
                    <a:cxn ang="0">
                      <a:pos x="170" y="152"/>
                    </a:cxn>
                    <a:cxn ang="0">
                      <a:pos x="188" y="153"/>
                    </a:cxn>
                    <a:cxn ang="0">
                      <a:pos x="201" y="116"/>
                    </a:cxn>
                    <a:cxn ang="0">
                      <a:pos x="199" y="91"/>
                    </a:cxn>
                    <a:cxn ang="0">
                      <a:pos x="208" y="84"/>
                    </a:cxn>
                    <a:cxn ang="0">
                      <a:pos x="224" y="148"/>
                    </a:cxn>
                    <a:cxn ang="0">
                      <a:pos x="212" y="158"/>
                    </a:cxn>
                    <a:cxn ang="0">
                      <a:pos x="218" y="168"/>
                    </a:cxn>
                    <a:cxn ang="0">
                      <a:pos x="232" y="81"/>
                    </a:cxn>
                    <a:cxn ang="0">
                      <a:pos x="206" y="65"/>
                    </a:cxn>
                    <a:cxn ang="0">
                      <a:pos x="228" y="20"/>
                    </a:cxn>
                    <a:cxn ang="0">
                      <a:pos x="268" y="3"/>
                    </a:cxn>
                    <a:cxn ang="0">
                      <a:pos x="312" y="25"/>
                    </a:cxn>
                    <a:cxn ang="0">
                      <a:pos x="338" y="76"/>
                    </a:cxn>
                    <a:cxn ang="0">
                      <a:pos x="340" y="111"/>
                    </a:cxn>
                    <a:cxn ang="0">
                      <a:pos x="345" y="135"/>
                    </a:cxn>
                    <a:cxn ang="0">
                      <a:pos x="332" y="173"/>
                    </a:cxn>
                    <a:cxn ang="0">
                      <a:pos x="301" y="187"/>
                    </a:cxn>
                    <a:cxn ang="0">
                      <a:pos x="273" y="229"/>
                    </a:cxn>
                    <a:cxn ang="0">
                      <a:pos x="293" y="259"/>
                    </a:cxn>
                    <a:cxn ang="0">
                      <a:pos x="310" y="322"/>
                    </a:cxn>
                    <a:cxn ang="0">
                      <a:pos x="248" y="346"/>
                    </a:cxn>
                    <a:cxn ang="0">
                      <a:pos x="254" y="360"/>
                    </a:cxn>
                    <a:cxn ang="0">
                      <a:pos x="253" y="379"/>
                    </a:cxn>
                    <a:cxn ang="0">
                      <a:pos x="250" y="412"/>
                    </a:cxn>
                    <a:cxn ang="0">
                      <a:pos x="218" y="404"/>
                    </a:cxn>
                    <a:cxn ang="0">
                      <a:pos x="150" y="385"/>
                    </a:cxn>
                    <a:cxn ang="0">
                      <a:pos x="167" y="385"/>
                    </a:cxn>
                    <a:cxn ang="0">
                      <a:pos x="171" y="362"/>
                    </a:cxn>
                    <a:cxn ang="0">
                      <a:pos x="120" y="336"/>
                    </a:cxn>
                    <a:cxn ang="0">
                      <a:pos x="70" y="308"/>
                    </a:cxn>
                    <a:cxn ang="0">
                      <a:pos x="41" y="288"/>
                    </a:cxn>
                    <a:cxn ang="0">
                      <a:pos x="47" y="279"/>
                    </a:cxn>
                    <a:cxn ang="0">
                      <a:pos x="51" y="197"/>
                    </a:cxn>
                    <a:cxn ang="0">
                      <a:pos x="15" y="181"/>
                    </a:cxn>
                    <a:cxn ang="0">
                      <a:pos x="21" y="165"/>
                    </a:cxn>
                    <a:cxn ang="0">
                      <a:pos x="0" y="152"/>
                    </a:cxn>
                    <a:cxn ang="0">
                      <a:pos x="65" y="144"/>
                    </a:cxn>
                    <a:cxn ang="0">
                      <a:pos x="92" y="108"/>
                    </a:cxn>
                    <a:cxn ang="0">
                      <a:pos x="122" y="100"/>
                    </a:cxn>
                    <a:cxn ang="0">
                      <a:pos x="93" y="56"/>
                    </a:cxn>
                  </a:cxnLst>
                  <a:rect l="0" t="0" r="r" b="b"/>
                  <a:pathLst>
                    <a:path w="359" h="417">
                      <a:moveTo>
                        <a:pt x="93" y="56"/>
                      </a:moveTo>
                      <a:lnTo>
                        <a:pt x="127" y="63"/>
                      </a:lnTo>
                      <a:lnTo>
                        <a:pt x="178" y="62"/>
                      </a:lnTo>
                      <a:lnTo>
                        <a:pt x="178" y="80"/>
                      </a:lnTo>
                      <a:lnTo>
                        <a:pt x="165" y="85"/>
                      </a:lnTo>
                      <a:lnTo>
                        <a:pt x="164" y="116"/>
                      </a:lnTo>
                      <a:lnTo>
                        <a:pt x="156" y="122"/>
                      </a:lnTo>
                      <a:lnTo>
                        <a:pt x="158" y="127"/>
                      </a:lnTo>
                      <a:lnTo>
                        <a:pt x="167" y="122"/>
                      </a:lnTo>
                      <a:lnTo>
                        <a:pt x="170" y="152"/>
                      </a:lnTo>
                      <a:lnTo>
                        <a:pt x="173" y="170"/>
                      </a:lnTo>
                      <a:lnTo>
                        <a:pt x="188" y="153"/>
                      </a:lnTo>
                      <a:lnTo>
                        <a:pt x="195" y="119"/>
                      </a:lnTo>
                      <a:lnTo>
                        <a:pt x="201" y="116"/>
                      </a:lnTo>
                      <a:lnTo>
                        <a:pt x="202" y="91"/>
                      </a:lnTo>
                      <a:lnTo>
                        <a:pt x="199" y="91"/>
                      </a:lnTo>
                      <a:lnTo>
                        <a:pt x="202" y="84"/>
                      </a:lnTo>
                      <a:lnTo>
                        <a:pt x="208" y="84"/>
                      </a:lnTo>
                      <a:lnTo>
                        <a:pt x="225" y="127"/>
                      </a:lnTo>
                      <a:lnTo>
                        <a:pt x="224" y="148"/>
                      </a:lnTo>
                      <a:lnTo>
                        <a:pt x="218" y="148"/>
                      </a:lnTo>
                      <a:lnTo>
                        <a:pt x="212" y="158"/>
                      </a:lnTo>
                      <a:lnTo>
                        <a:pt x="218" y="159"/>
                      </a:lnTo>
                      <a:lnTo>
                        <a:pt x="218" y="168"/>
                      </a:lnTo>
                      <a:lnTo>
                        <a:pt x="229" y="169"/>
                      </a:lnTo>
                      <a:lnTo>
                        <a:pt x="232" y="81"/>
                      </a:lnTo>
                      <a:lnTo>
                        <a:pt x="224" y="69"/>
                      </a:lnTo>
                      <a:lnTo>
                        <a:pt x="206" y="65"/>
                      </a:lnTo>
                      <a:lnTo>
                        <a:pt x="203" y="50"/>
                      </a:lnTo>
                      <a:lnTo>
                        <a:pt x="228" y="20"/>
                      </a:lnTo>
                      <a:lnTo>
                        <a:pt x="265" y="10"/>
                      </a:lnTo>
                      <a:lnTo>
                        <a:pt x="268" y="3"/>
                      </a:lnTo>
                      <a:lnTo>
                        <a:pt x="292" y="0"/>
                      </a:lnTo>
                      <a:lnTo>
                        <a:pt x="312" y="25"/>
                      </a:lnTo>
                      <a:lnTo>
                        <a:pt x="330" y="73"/>
                      </a:lnTo>
                      <a:lnTo>
                        <a:pt x="338" y="76"/>
                      </a:lnTo>
                      <a:lnTo>
                        <a:pt x="335" y="93"/>
                      </a:lnTo>
                      <a:lnTo>
                        <a:pt x="340" y="111"/>
                      </a:lnTo>
                      <a:lnTo>
                        <a:pt x="347" y="115"/>
                      </a:lnTo>
                      <a:lnTo>
                        <a:pt x="345" y="135"/>
                      </a:lnTo>
                      <a:lnTo>
                        <a:pt x="359" y="173"/>
                      </a:lnTo>
                      <a:lnTo>
                        <a:pt x="332" y="173"/>
                      </a:lnTo>
                      <a:lnTo>
                        <a:pt x="319" y="187"/>
                      </a:lnTo>
                      <a:lnTo>
                        <a:pt x="301" y="187"/>
                      </a:lnTo>
                      <a:lnTo>
                        <a:pt x="283" y="208"/>
                      </a:lnTo>
                      <a:lnTo>
                        <a:pt x="273" y="229"/>
                      </a:lnTo>
                      <a:lnTo>
                        <a:pt x="269" y="257"/>
                      </a:lnTo>
                      <a:lnTo>
                        <a:pt x="293" y="259"/>
                      </a:lnTo>
                      <a:lnTo>
                        <a:pt x="310" y="286"/>
                      </a:lnTo>
                      <a:lnTo>
                        <a:pt x="310" y="322"/>
                      </a:lnTo>
                      <a:lnTo>
                        <a:pt x="255" y="335"/>
                      </a:lnTo>
                      <a:lnTo>
                        <a:pt x="248" y="346"/>
                      </a:lnTo>
                      <a:lnTo>
                        <a:pt x="248" y="360"/>
                      </a:lnTo>
                      <a:lnTo>
                        <a:pt x="254" y="360"/>
                      </a:lnTo>
                      <a:lnTo>
                        <a:pt x="260" y="379"/>
                      </a:lnTo>
                      <a:lnTo>
                        <a:pt x="253" y="379"/>
                      </a:lnTo>
                      <a:lnTo>
                        <a:pt x="250" y="388"/>
                      </a:lnTo>
                      <a:lnTo>
                        <a:pt x="250" y="412"/>
                      </a:lnTo>
                      <a:lnTo>
                        <a:pt x="229" y="417"/>
                      </a:lnTo>
                      <a:lnTo>
                        <a:pt x="218" y="404"/>
                      </a:lnTo>
                      <a:lnTo>
                        <a:pt x="164" y="395"/>
                      </a:lnTo>
                      <a:lnTo>
                        <a:pt x="150" y="385"/>
                      </a:lnTo>
                      <a:lnTo>
                        <a:pt x="150" y="379"/>
                      </a:lnTo>
                      <a:lnTo>
                        <a:pt x="167" y="385"/>
                      </a:lnTo>
                      <a:lnTo>
                        <a:pt x="164" y="362"/>
                      </a:lnTo>
                      <a:lnTo>
                        <a:pt x="171" y="362"/>
                      </a:lnTo>
                      <a:lnTo>
                        <a:pt x="171" y="349"/>
                      </a:lnTo>
                      <a:lnTo>
                        <a:pt x="120" y="336"/>
                      </a:lnTo>
                      <a:lnTo>
                        <a:pt x="73" y="339"/>
                      </a:lnTo>
                      <a:lnTo>
                        <a:pt x="70" y="308"/>
                      </a:lnTo>
                      <a:lnTo>
                        <a:pt x="47" y="300"/>
                      </a:lnTo>
                      <a:lnTo>
                        <a:pt x="41" y="288"/>
                      </a:lnTo>
                      <a:lnTo>
                        <a:pt x="41" y="281"/>
                      </a:lnTo>
                      <a:lnTo>
                        <a:pt x="47" y="279"/>
                      </a:lnTo>
                      <a:lnTo>
                        <a:pt x="50" y="261"/>
                      </a:lnTo>
                      <a:lnTo>
                        <a:pt x="51" y="197"/>
                      </a:lnTo>
                      <a:lnTo>
                        <a:pt x="42" y="185"/>
                      </a:lnTo>
                      <a:lnTo>
                        <a:pt x="15" y="181"/>
                      </a:lnTo>
                      <a:lnTo>
                        <a:pt x="8" y="173"/>
                      </a:lnTo>
                      <a:lnTo>
                        <a:pt x="21" y="165"/>
                      </a:lnTo>
                      <a:lnTo>
                        <a:pt x="0" y="157"/>
                      </a:lnTo>
                      <a:lnTo>
                        <a:pt x="0" y="152"/>
                      </a:lnTo>
                      <a:lnTo>
                        <a:pt x="13" y="143"/>
                      </a:lnTo>
                      <a:lnTo>
                        <a:pt x="65" y="144"/>
                      </a:lnTo>
                      <a:lnTo>
                        <a:pt x="86" y="137"/>
                      </a:lnTo>
                      <a:lnTo>
                        <a:pt x="92" y="108"/>
                      </a:lnTo>
                      <a:lnTo>
                        <a:pt x="114" y="108"/>
                      </a:lnTo>
                      <a:lnTo>
                        <a:pt x="122" y="100"/>
                      </a:lnTo>
                      <a:lnTo>
                        <a:pt x="126" y="81"/>
                      </a:lnTo>
                      <a:lnTo>
                        <a:pt x="93" y="56"/>
                      </a:lnTo>
                      <a:close/>
                    </a:path>
                  </a:pathLst>
                </a:custGeom>
                <a:grpFill/>
                <a:ln w="0" cmpd="sng">
                  <a:solidFill>
                    <a:srgbClr val="D7D7D7"/>
                  </a:solidFill>
                  <a:prstDash val="solid"/>
                  <a:round/>
                  <a:headEnd/>
                  <a:tailEnd/>
                </a:ln>
              </p:spPr>
              <p:txBody>
                <a:bodyPr/>
                <a:lstStyle/>
                <a:p>
                  <a:endParaRPr lang="en-US" dirty="0"/>
                </a:p>
              </p:txBody>
            </p:sp>
            <p:sp>
              <p:nvSpPr>
                <p:cNvPr id="688" name="Freeform 204">
                  <a:extLst>
                    <a:ext uri="{FF2B5EF4-FFF2-40B4-BE49-F238E27FC236}">
                      <a16:creationId xmlns:a16="http://schemas.microsoft.com/office/drawing/2014/main" id="{17CC1A41-FFAB-4D6B-8AAE-4F417C09960D}"/>
                    </a:ext>
                  </a:extLst>
                </p:cNvPr>
                <p:cNvSpPr>
                  <a:spLocks noChangeAspect="1"/>
                </p:cNvSpPr>
                <p:nvPr/>
              </p:nvSpPr>
              <p:spPr bwMode="gray">
                <a:xfrm>
                  <a:off x="2722" y="2288"/>
                  <a:ext cx="13" cy="23"/>
                </a:xfrm>
                <a:custGeom>
                  <a:avLst/>
                  <a:gdLst/>
                  <a:ahLst/>
                  <a:cxnLst>
                    <a:cxn ang="0">
                      <a:pos x="15" y="2"/>
                    </a:cxn>
                    <a:cxn ang="0">
                      <a:pos x="24" y="0"/>
                    </a:cxn>
                    <a:cxn ang="0">
                      <a:pos x="38" y="5"/>
                    </a:cxn>
                    <a:cxn ang="0">
                      <a:pos x="44" y="21"/>
                    </a:cxn>
                    <a:cxn ang="0">
                      <a:pos x="76" y="36"/>
                    </a:cxn>
                    <a:cxn ang="0">
                      <a:pos x="79" y="58"/>
                    </a:cxn>
                    <a:cxn ang="0">
                      <a:pos x="57" y="75"/>
                    </a:cxn>
                    <a:cxn ang="0">
                      <a:pos x="54" y="85"/>
                    </a:cxn>
                    <a:cxn ang="0">
                      <a:pos x="50" y="136"/>
                    </a:cxn>
                    <a:cxn ang="0">
                      <a:pos x="35" y="124"/>
                    </a:cxn>
                    <a:cxn ang="0">
                      <a:pos x="36" y="75"/>
                    </a:cxn>
                    <a:cxn ang="0">
                      <a:pos x="26" y="64"/>
                    </a:cxn>
                    <a:cxn ang="0">
                      <a:pos x="19" y="41"/>
                    </a:cxn>
                    <a:cxn ang="0">
                      <a:pos x="11" y="35"/>
                    </a:cxn>
                    <a:cxn ang="0">
                      <a:pos x="0" y="9"/>
                    </a:cxn>
                    <a:cxn ang="0">
                      <a:pos x="0" y="2"/>
                    </a:cxn>
                    <a:cxn ang="0">
                      <a:pos x="15" y="2"/>
                    </a:cxn>
                  </a:cxnLst>
                  <a:rect l="0" t="0" r="r" b="b"/>
                  <a:pathLst>
                    <a:path w="79" h="136">
                      <a:moveTo>
                        <a:pt x="15" y="2"/>
                      </a:moveTo>
                      <a:lnTo>
                        <a:pt x="24" y="0"/>
                      </a:lnTo>
                      <a:lnTo>
                        <a:pt x="38" y="5"/>
                      </a:lnTo>
                      <a:lnTo>
                        <a:pt x="44" y="21"/>
                      </a:lnTo>
                      <a:lnTo>
                        <a:pt x="76" y="36"/>
                      </a:lnTo>
                      <a:lnTo>
                        <a:pt x="79" y="58"/>
                      </a:lnTo>
                      <a:lnTo>
                        <a:pt x="57" y="75"/>
                      </a:lnTo>
                      <a:lnTo>
                        <a:pt x="54" y="85"/>
                      </a:lnTo>
                      <a:lnTo>
                        <a:pt x="50" y="136"/>
                      </a:lnTo>
                      <a:lnTo>
                        <a:pt x="35" y="124"/>
                      </a:lnTo>
                      <a:lnTo>
                        <a:pt x="36" y="75"/>
                      </a:lnTo>
                      <a:lnTo>
                        <a:pt x="26" y="64"/>
                      </a:lnTo>
                      <a:lnTo>
                        <a:pt x="19" y="41"/>
                      </a:lnTo>
                      <a:lnTo>
                        <a:pt x="11" y="35"/>
                      </a:lnTo>
                      <a:lnTo>
                        <a:pt x="0" y="9"/>
                      </a:lnTo>
                      <a:lnTo>
                        <a:pt x="0" y="2"/>
                      </a:lnTo>
                      <a:lnTo>
                        <a:pt x="15" y="2"/>
                      </a:lnTo>
                      <a:close/>
                    </a:path>
                  </a:pathLst>
                </a:custGeom>
                <a:grpFill/>
                <a:ln w="0" cmpd="sng">
                  <a:solidFill>
                    <a:srgbClr val="D7D7D7"/>
                  </a:solidFill>
                  <a:prstDash val="solid"/>
                  <a:round/>
                  <a:headEnd/>
                  <a:tailEnd/>
                </a:ln>
              </p:spPr>
              <p:txBody>
                <a:bodyPr/>
                <a:lstStyle/>
                <a:p>
                  <a:endParaRPr lang="en-US" dirty="0"/>
                </a:p>
              </p:txBody>
            </p:sp>
            <p:sp>
              <p:nvSpPr>
                <p:cNvPr id="689" name="Freeform 205">
                  <a:extLst>
                    <a:ext uri="{FF2B5EF4-FFF2-40B4-BE49-F238E27FC236}">
                      <a16:creationId xmlns:a16="http://schemas.microsoft.com/office/drawing/2014/main" id="{952D25C9-A627-4E3A-97F9-6E9757B1EA5A}"/>
                    </a:ext>
                  </a:extLst>
                </p:cNvPr>
                <p:cNvSpPr>
                  <a:spLocks noChangeAspect="1"/>
                </p:cNvSpPr>
                <p:nvPr/>
              </p:nvSpPr>
              <p:spPr bwMode="gray">
                <a:xfrm>
                  <a:off x="2697" y="2288"/>
                  <a:ext cx="27" cy="20"/>
                </a:xfrm>
                <a:custGeom>
                  <a:avLst/>
                  <a:gdLst/>
                  <a:ahLst/>
                  <a:cxnLst>
                    <a:cxn ang="0">
                      <a:pos x="51" y="0"/>
                    </a:cxn>
                    <a:cxn ang="0">
                      <a:pos x="57" y="3"/>
                    </a:cxn>
                    <a:cxn ang="0">
                      <a:pos x="63" y="21"/>
                    </a:cxn>
                    <a:cxn ang="0">
                      <a:pos x="77" y="24"/>
                    </a:cxn>
                    <a:cxn ang="0">
                      <a:pos x="92" y="39"/>
                    </a:cxn>
                    <a:cxn ang="0">
                      <a:pos x="103" y="43"/>
                    </a:cxn>
                    <a:cxn ang="0">
                      <a:pos x="103" y="34"/>
                    </a:cxn>
                    <a:cxn ang="0">
                      <a:pos x="116" y="34"/>
                    </a:cxn>
                    <a:cxn ang="0">
                      <a:pos x="116" y="25"/>
                    </a:cxn>
                    <a:cxn ang="0">
                      <a:pos x="131" y="25"/>
                    </a:cxn>
                    <a:cxn ang="0">
                      <a:pos x="134" y="38"/>
                    </a:cxn>
                    <a:cxn ang="0">
                      <a:pos x="147" y="55"/>
                    </a:cxn>
                    <a:cxn ang="0">
                      <a:pos x="161" y="103"/>
                    </a:cxn>
                    <a:cxn ang="0">
                      <a:pos x="146" y="108"/>
                    </a:cxn>
                    <a:cxn ang="0">
                      <a:pos x="112" y="101"/>
                    </a:cxn>
                    <a:cxn ang="0">
                      <a:pos x="102" y="113"/>
                    </a:cxn>
                    <a:cxn ang="0">
                      <a:pos x="85" y="118"/>
                    </a:cxn>
                    <a:cxn ang="0">
                      <a:pos x="47" y="85"/>
                    </a:cxn>
                    <a:cxn ang="0">
                      <a:pos x="8" y="70"/>
                    </a:cxn>
                    <a:cxn ang="0">
                      <a:pos x="0" y="52"/>
                    </a:cxn>
                    <a:cxn ang="0">
                      <a:pos x="11" y="53"/>
                    </a:cxn>
                    <a:cxn ang="0">
                      <a:pos x="24" y="35"/>
                    </a:cxn>
                    <a:cxn ang="0">
                      <a:pos x="11" y="35"/>
                    </a:cxn>
                    <a:cxn ang="0">
                      <a:pos x="3" y="17"/>
                    </a:cxn>
                    <a:cxn ang="0">
                      <a:pos x="19" y="5"/>
                    </a:cxn>
                    <a:cxn ang="0">
                      <a:pos x="46" y="5"/>
                    </a:cxn>
                    <a:cxn ang="0">
                      <a:pos x="51" y="0"/>
                    </a:cxn>
                  </a:cxnLst>
                  <a:rect l="0" t="0" r="r" b="b"/>
                  <a:pathLst>
                    <a:path w="161" h="118">
                      <a:moveTo>
                        <a:pt x="51" y="0"/>
                      </a:moveTo>
                      <a:lnTo>
                        <a:pt x="57" y="3"/>
                      </a:lnTo>
                      <a:lnTo>
                        <a:pt x="63" y="21"/>
                      </a:lnTo>
                      <a:lnTo>
                        <a:pt x="77" y="24"/>
                      </a:lnTo>
                      <a:lnTo>
                        <a:pt x="92" y="39"/>
                      </a:lnTo>
                      <a:lnTo>
                        <a:pt x="103" y="43"/>
                      </a:lnTo>
                      <a:lnTo>
                        <a:pt x="103" y="34"/>
                      </a:lnTo>
                      <a:lnTo>
                        <a:pt x="116" y="34"/>
                      </a:lnTo>
                      <a:lnTo>
                        <a:pt x="116" y="25"/>
                      </a:lnTo>
                      <a:lnTo>
                        <a:pt x="131" y="25"/>
                      </a:lnTo>
                      <a:lnTo>
                        <a:pt x="134" y="38"/>
                      </a:lnTo>
                      <a:lnTo>
                        <a:pt x="147" y="55"/>
                      </a:lnTo>
                      <a:lnTo>
                        <a:pt x="161" y="103"/>
                      </a:lnTo>
                      <a:lnTo>
                        <a:pt x="146" y="108"/>
                      </a:lnTo>
                      <a:lnTo>
                        <a:pt x="112" y="101"/>
                      </a:lnTo>
                      <a:lnTo>
                        <a:pt x="102" y="113"/>
                      </a:lnTo>
                      <a:lnTo>
                        <a:pt x="85" y="118"/>
                      </a:lnTo>
                      <a:lnTo>
                        <a:pt x="47" y="85"/>
                      </a:lnTo>
                      <a:lnTo>
                        <a:pt x="8" y="70"/>
                      </a:lnTo>
                      <a:lnTo>
                        <a:pt x="0" y="52"/>
                      </a:lnTo>
                      <a:lnTo>
                        <a:pt x="11" y="53"/>
                      </a:lnTo>
                      <a:lnTo>
                        <a:pt x="24" y="35"/>
                      </a:lnTo>
                      <a:lnTo>
                        <a:pt x="11" y="35"/>
                      </a:lnTo>
                      <a:lnTo>
                        <a:pt x="3" y="17"/>
                      </a:lnTo>
                      <a:lnTo>
                        <a:pt x="19" y="5"/>
                      </a:lnTo>
                      <a:lnTo>
                        <a:pt x="46" y="5"/>
                      </a:lnTo>
                      <a:lnTo>
                        <a:pt x="51" y="0"/>
                      </a:lnTo>
                      <a:close/>
                    </a:path>
                  </a:pathLst>
                </a:custGeom>
                <a:grpFill/>
                <a:ln w="0" cmpd="sng">
                  <a:solidFill>
                    <a:srgbClr val="D7D7D7"/>
                  </a:solidFill>
                  <a:prstDash val="solid"/>
                  <a:round/>
                  <a:headEnd/>
                  <a:tailEnd/>
                </a:ln>
              </p:spPr>
              <p:txBody>
                <a:bodyPr/>
                <a:lstStyle/>
                <a:p>
                  <a:endParaRPr lang="en-US" dirty="0"/>
                </a:p>
              </p:txBody>
            </p:sp>
            <p:sp>
              <p:nvSpPr>
                <p:cNvPr id="690" name="Freeform 206">
                  <a:extLst>
                    <a:ext uri="{FF2B5EF4-FFF2-40B4-BE49-F238E27FC236}">
                      <a16:creationId xmlns:a16="http://schemas.microsoft.com/office/drawing/2014/main" id="{6A39B2A7-0754-433F-A215-670FBD271027}"/>
                    </a:ext>
                  </a:extLst>
                </p:cNvPr>
                <p:cNvSpPr>
                  <a:spLocks noChangeAspect="1"/>
                </p:cNvSpPr>
                <p:nvPr/>
              </p:nvSpPr>
              <p:spPr bwMode="gray">
                <a:xfrm>
                  <a:off x="2594" y="2119"/>
                  <a:ext cx="95" cy="177"/>
                </a:xfrm>
                <a:custGeom>
                  <a:avLst/>
                  <a:gdLst/>
                  <a:ahLst/>
                  <a:cxnLst>
                    <a:cxn ang="0">
                      <a:pos x="163" y="1034"/>
                    </a:cxn>
                    <a:cxn ang="0">
                      <a:pos x="281" y="1042"/>
                    </a:cxn>
                    <a:cxn ang="0">
                      <a:pos x="298" y="1030"/>
                    </a:cxn>
                    <a:cxn ang="0">
                      <a:pos x="314" y="1037"/>
                    </a:cxn>
                    <a:cxn ang="0">
                      <a:pos x="332" y="1024"/>
                    </a:cxn>
                    <a:cxn ang="0">
                      <a:pos x="308" y="994"/>
                    </a:cxn>
                    <a:cxn ang="0">
                      <a:pos x="281" y="973"/>
                    </a:cxn>
                    <a:cxn ang="0">
                      <a:pos x="316" y="919"/>
                    </a:cxn>
                    <a:cxn ang="0">
                      <a:pos x="308" y="905"/>
                    </a:cxn>
                    <a:cxn ang="0">
                      <a:pos x="314" y="834"/>
                    </a:cxn>
                    <a:cxn ang="0">
                      <a:pos x="339" y="782"/>
                    </a:cxn>
                    <a:cxn ang="0">
                      <a:pos x="312" y="743"/>
                    </a:cxn>
                    <a:cxn ang="0">
                      <a:pos x="382" y="742"/>
                    </a:cxn>
                    <a:cxn ang="0">
                      <a:pos x="369" y="688"/>
                    </a:cxn>
                    <a:cxn ang="0">
                      <a:pos x="431" y="678"/>
                    </a:cxn>
                    <a:cxn ang="0">
                      <a:pos x="441" y="607"/>
                    </a:cxn>
                    <a:cxn ang="0">
                      <a:pos x="476" y="555"/>
                    </a:cxn>
                    <a:cxn ang="0">
                      <a:pos x="490" y="598"/>
                    </a:cxn>
                    <a:cxn ang="0">
                      <a:pos x="516" y="581"/>
                    </a:cxn>
                    <a:cxn ang="0">
                      <a:pos x="573" y="492"/>
                    </a:cxn>
                    <a:cxn ang="0">
                      <a:pos x="549" y="455"/>
                    </a:cxn>
                    <a:cxn ang="0">
                      <a:pos x="485" y="472"/>
                    </a:cxn>
                    <a:cxn ang="0">
                      <a:pos x="445" y="449"/>
                    </a:cxn>
                    <a:cxn ang="0">
                      <a:pos x="420" y="455"/>
                    </a:cxn>
                    <a:cxn ang="0">
                      <a:pos x="447" y="405"/>
                    </a:cxn>
                    <a:cxn ang="0">
                      <a:pos x="406" y="408"/>
                    </a:cxn>
                    <a:cxn ang="0">
                      <a:pos x="436" y="379"/>
                    </a:cxn>
                    <a:cxn ang="0">
                      <a:pos x="443" y="343"/>
                    </a:cxn>
                    <a:cxn ang="0">
                      <a:pos x="454" y="246"/>
                    </a:cxn>
                    <a:cxn ang="0">
                      <a:pos x="492" y="145"/>
                    </a:cxn>
                    <a:cxn ang="0">
                      <a:pos x="478" y="34"/>
                    </a:cxn>
                    <a:cxn ang="0">
                      <a:pos x="483" y="0"/>
                    </a:cxn>
                    <a:cxn ang="0">
                      <a:pos x="378" y="61"/>
                    </a:cxn>
                    <a:cxn ang="0">
                      <a:pos x="308" y="167"/>
                    </a:cxn>
                    <a:cxn ang="0">
                      <a:pos x="109" y="230"/>
                    </a:cxn>
                    <a:cxn ang="0">
                      <a:pos x="57" y="303"/>
                    </a:cxn>
                    <a:cxn ang="0">
                      <a:pos x="23" y="445"/>
                    </a:cxn>
                    <a:cxn ang="0">
                      <a:pos x="0" y="545"/>
                    </a:cxn>
                    <a:cxn ang="0">
                      <a:pos x="23" y="688"/>
                    </a:cxn>
                    <a:cxn ang="0">
                      <a:pos x="14" y="803"/>
                    </a:cxn>
                    <a:cxn ang="0">
                      <a:pos x="46" y="793"/>
                    </a:cxn>
                    <a:cxn ang="0">
                      <a:pos x="107" y="843"/>
                    </a:cxn>
                    <a:cxn ang="0">
                      <a:pos x="125" y="1001"/>
                    </a:cxn>
                  </a:cxnLst>
                  <a:rect l="0" t="0" r="r" b="b"/>
                  <a:pathLst>
                    <a:path w="573" h="1057">
                      <a:moveTo>
                        <a:pt x="132" y="1037"/>
                      </a:moveTo>
                      <a:lnTo>
                        <a:pt x="163" y="1034"/>
                      </a:lnTo>
                      <a:lnTo>
                        <a:pt x="249" y="1057"/>
                      </a:lnTo>
                      <a:lnTo>
                        <a:pt x="281" y="1042"/>
                      </a:lnTo>
                      <a:lnTo>
                        <a:pt x="294" y="1037"/>
                      </a:lnTo>
                      <a:lnTo>
                        <a:pt x="298" y="1030"/>
                      </a:lnTo>
                      <a:lnTo>
                        <a:pt x="308" y="1028"/>
                      </a:lnTo>
                      <a:lnTo>
                        <a:pt x="314" y="1037"/>
                      </a:lnTo>
                      <a:lnTo>
                        <a:pt x="332" y="1038"/>
                      </a:lnTo>
                      <a:lnTo>
                        <a:pt x="332" y="1024"/>
                      </a:lnTo>
                      <a:lnTo>
                        <a:pt x="323" y="1008"/>
                      </a:lnTo>
                      <a:lnTo>
                        <a:pt x="308" y="994"/>
                      </a:lnTo>
                      <a:lnTo>
                        <a:pt x="283" y="994"/>
                      </a:lnTo>
                      <a:lnTo>
                        <a:pt x="281" y="973"/>
                      </a:lnTo>
                      <a:lnTo>
                        <a:pt x="281" y="944"/>
                      </a:lnTo>
                      <a:lnTo>
                        <a:pt x="316" y="919"/>
                      </a:lnTo>
                      <a:lnTo>
                        <a:pt x="316" y="905"/>
                      </a:lnTo>
                      <a:lnTo>
                        <a:pt x="308" y="905"/>
                      </a:lnTo>
                      <a:lnTo>
                        <a:pt x="305" y="875"/>
                      </a:lnTo>
                      <a:lnTo>
                        <a:pt x="314" y="834"/>
                      </a:lnTo>
                      <a:lnTo>
                        <a:pt x="305" y="820"/>
                      </a:lnTo>
                      <a:lnTo>
                        <a:pt x="339" y="782"/>
                      </a:lnTo>
                      <a:lnTo>
                        <a:pt x="337" y="768"/>
                      </a:lnTo>
                      <a:lnTo>
                        <a:pt x="312" y="743"/>
                      </a:lnTo>
                      <a:lnTo>
                        <a:pt x="335" y="736"/>
                      </a:lnTo>
                      <a:lnTo>
                        <a:pt x="382" y="742"/>
                      </a:lnTo>
                      <a:lnTo>
                        <a:pt x="386" y="717"/>
                      </a:lnTo>
                      <a:lnTo>
                        <a:pt x="369" y="688"/>
                      </a:lnTo>
                      <a:lnTo>
                        <a:pt x="384" y="674"/>
                      </a:lnTo>
                      <a:lnTo>
                        <a:pt x="431" y="678"/>
                      </a:lnTo>
                      <a:lnTo>
                        <a:pt x="449" y="653"/>
                      </a:lnTo>
                      <a:lnTo>
                        <a:pt x="441" y="607"/>
                      </a:lnTo>
                      <a:lnTo>
                        <a:pt x="455" y="562"/>
                      </a:lnTo>
                      <a:lnTo>
                        <a:pt x="476" y="555"/>
                      </a:lnTo>
                      <a:lnTo>
                        <a:pt x="476" y="573"/>
                      </a:lnTo>
                      <a:lnTo>
                        <a:pt x="490" y="598"/>
                      </a:lnTo>
                      <a:lnTo>
                        <a:pt x="512" y="568"/>
                      </a:lnTo>
                      <a:lnTo>
                        <a:pt x="516" y="581"/>
                      </a:lnTo>
                      <a:lnTo>
                        <a:pt x="570" y="533"/>
                      </a:lnTo>
                      <a:lnTo>
                        <a:pt x="573" y="492"/>
                      </a:lnTo>
                      <a:lnTo>
                        <a:pt x="566" y="465"/>
                      </a:lnTo>
                      <a:lnTo>
                        <a:pt x="549" y="455"/>
                      </a:lnTo>
                      <a:lnTo>
                        <a:pt x="512" y="459"/>
                      </a:lnTo>
                      <a:lnTo>
                        <a:pt x="485" y="472"/>
                      </a:lnTo>
                      <a:lnTo>
                        <a:pt x="469" y="449"/>
                      </a:lnTo>
                      <a:lnTo>
                        <a:pt x="445" y="449"/>
                      </a:lnTo>
                      <a:lnTo>
                        <a:pt x="429" y="473"/>
                      </a:lnTo>
                      <a:lnTo>
                        <a:pt x="420" y="455"/>
                      </a:lnTo>
                      <a:lnTo>
                        <a:pt x="422" y="432"/>
                      </a:lnTo>
                      <a:lnTo>
                        <a:pt x="447" y="405"/>
                      </a:lnTo>
                      <a:lnTo>
                        <a:pt x="441" y="398"/>
                      </a:lnTo>
                      <a:lnTo>
                        <a:pt x="406" y="408"/>
                      </a:lnTo>
                      <a:lnTo>
                        <a:pt x="406" y="390"/>
                      </a:lnTo>
                      <a:lnTo>
                        <a:pt x="436" y="379"/>
                      </a:lnTo>
                      <a:lnTo>
                        <a:pt x="438" y="347"/>
                      </a:lnTo>
                      <a:lnTo>
                        <a:pt x="443" y="343"/>
                      </a:lnTo>
                      <a:lnTo>
                        <a:pt x="441" y="298"/>
                      </a:lnTo>
                      <a:lnTo>
                        <a:pt x="454" y="246"/>
                      </a:lnTo>
                      <a:lnTo>
                        <a:pt x="492" y="177"/>
                      </a:lnTo>
                      <a:lnTo>
                        <a:pt x="492" y="145"/>
                      </a:lnTo>
                      <a:lnTo>
                        <a:pt x="471" y="71"/>
                      </a:lnTo>
                      <a:lnTo>
                        <a:pt x="478" y="34"/>
                      </a:lnTo>
                      <a:lnTo>
                        <a:pt x="490" y="8"/>
                      </a:lnTo>
                      <a:lnTo>
                        <a:pt x="483" y="0"/>
                      </a:lnTo>
                      <a:lnTo>
                        <a:pt x="459" y="21"/>
                      </a:lnTo>
                      <a:lnTo>
                        <a:pt x="378" y="61"/>
                      </a:lnTo>
                      <a:lnTo>
                        <a:pt x="318" y="128"/>
                      </a:lnTo>
                      <a:lnTo>
                        <a:pt x="308" y="167"/>
                      </a:lnTo>
                      <a:lnTo>
                        <a:pt x="267" y="200"/>
                      </a:lnTo>
                      <a:lnTo>
                        <a:pt x="109" y="230"/>
                      </a:lnTo>
                      <a:lnTo>
                        <a:pt x="74" y="266"/>
                      </a:lnTo>
                      <a:lnTo>
                        <a:pt x="57" y="303"/>
                      </a:lnTo>
                      <a:lnTo>
                        <a:pt x="27" y="399"/>
                      </a:lnTo>
                      <a:lnTo>
                        <a:pt x="23" y="445"/>
                      </a:lnTo>
                      <a:lnTo>
                        <a:pt x="3" y="498"/>
                      </a:lnTo>
                      <a:lnTo>
                        <a:pt x="0" y="545"/>
                      </a:lnTo>
                      <a:lnTo>
                        <a:pt x="9" y="651"/>
                      </a:lnTo>
                      <a:lnTo>
                        <a:pt x="23" y="688"/>
                      </a:lnTo>
                      <a:lnTo>
                        <a:pt x="23" y="740"/>
                      </a:lnTo>
                      <a:lnTo>
                        <a:pt x="14" y="803"/>
                      </a:lnTo>
                      <a:lnTo>
                        <a:pt x="32" y="803"/>
                      </a:lnTo>
                      <a:lnTo>
                        <a:pt x="46" y="793"/>
                      </a:lnTo>
                      <a:lnTo>
                        <a:pt x="82" y="815"/>
                      </a:lnTo>
                      <a:lnTo>
                        <a:pt x="107" y="843"/>
                      </a:lnTo>
                      <a:lnTo>
                        <a:pt x="125" y="879"/>
                      </a:lnTo>
                      <a:lnTo>
                        <a:pt x="125" y="1001"/>
                      </a:lnTo>
                      <a:lnTo>
                        <a:pt x="132" y="1037"/>
                      </a:lnTo>
                      <a:close/>
                    </a:path>
                  </a:pathLst>
                </a:custGeom>
                <a:grpFill/>
                <a:ln w="0" cmpd="sng">
                  <a:solidFill>
                    <a:srgbClr val="D7D7D7"/>
                  </a:solidFill>
                  <a:prstDash val="solid"/>
                  <a:round/>
                  <a:headEnd/>
                  <a:tailEnd/>
                </a:ln>
              </p:spPr>
              <p:txBody>
                <a:bodyPr/>
                <a:lstStyle/>
                <a:p>
                  <a:endParaRPr lang="en-US" dirty="0"/>
                </a:p>
              </p:txBody>
            </p:sp>
          </p:grpSp>
          <p:grpSp>
            <p:nvGrpSpPr>
              <p:cNvPr id="654" name="Group 207">
                <a:extLst>
                  <a:ext uri="{FF2B5EF4-FFF2-40B4-BE49-F238E27FC236}">
                    <a16:creationId xmlns:a16="http://schemas.microsoft.com/office/drawing/2014/main" id="{41D9E76F-C2CF-47FF-A900-F362D6F2BD6D}"/>
                  </a:ext>
                </a:extLst>
              </p:cNvPr>
              <p:cNvGrpSpPr>
                <a:grpSpLocks noChangeAspect="1"/>
              </p:cNvGrpSpPr>
              <p:nvPr/>
            </p:nvGrpSpPr>
            <p:grpSpPr bwMode="gray">
              <a:xfrm>
                <a:off x="6336379" y="2990314"/>
                <a:ext cx="203315" cy="197396"/>
                <a:chOff x="2781" y="2740"/>
                <a:chExt cx="201" cy="195"/>
              </a:xfrm>
              <a:grpFill/>
            </p:grpSpPr>
            <p:sp>
              <p:nvSpPr>
                <p:cNvPr id="678" name="Freeform 208">
                  <a:extLst>
                    <a:ext uri="{FF2B5EF4-FFF2-40B4-BE49-F238E27FC236}">
                      <a16:creationId xmlns:a16="http://schemas.microsoft.com/office/drawing/2014/main" id="{3A757F03-5032-477E-88C0-B684A1C12673}"/>
                    </a:ext>
                  </a:extLst>
                </p:cNvPr>
                <p:cNvSpPr>
                  <a:spLocks noChangeAspect="1"/>
                </p:cNvSpPr>
                <p:nvPr/>
              </p:nvSpPr>
              <p:spPr bwMode="gray">
                <a:xfrm>
                  <a:off x="2781" y="2740"/>
                  <a:ext cx="201" cy="172"/>
                </a:xfrm>
                <a:custGeom>
                  <a:avLst/>
                  <a:gdLst/>
                  <a:ahLst/>
                  <a:cxnLst>
                    <a:cxn ang="0">
                      <a:pos x="966" y="231"/>
                    </a:cxn>
                    <a:cxn ang="0">
                      <a:pos x="803" y="186"/>
                    </a:cxn>
                    <a:cxn ang="0">
                      <a:pos x="669" y="46"/>
                    </a:cxn>
                    <a:cxn ang="0">
                      <a:pos x="611" y="25"/>
                    </a:cxn>
                    <a:cxn ang="0">
                      <a:pos x="550" y="14"/>
                    </a:cxn>
                    <a:cxn ang="0">
                      <a:pos x="555" y="60"/>
                    </a:cxn>
                    <a:cxn ang="0">
                      <a:pos x="513" y="72"/>
                    </a:cxn>
                    <a:cxn ang="0">
                      <a:pos x="416" y="128"/>
                    </a:cxn>
                    <a:cxn ang="0">
                      <a:pos x="440" y="209"/>
                    </a:cxn>
                    <a:cxn ang="0">
                      <a:pos x="352" y="274"/>
                    </a:cxn>
                    <a:cxn ang="0">
                      <a:pos x="354" y="356"/>
                    </a:cxn>
                    <a:cxn ang="0">
                      <a:pos x="305" y="349"/>
                    </a:cxn>
                    <a:cxn ang="0">
                      <a:pos x="273" y="336"/>
                    </a:cxn>
                    <a:cxn ang="0">
                      <a:pos x="213" y="284"/>
                    </a:cxn>
                    <a:cxn ang="0">
                      <a:pos x="110" y="343"/>
                    </a:cxn>
                    <a:cxn ang="0">
                      <a:pos x="28" y="345"/>
                    </a:cxn>
                    <a:cxn ang="0">
                      <a:pos x="63" y="501"/>
                    </a:cxn>
                    <a:cxn ang="0">
                      <a:pos x="143" y="436"/>
                    </a:cxn>
                    <a:cxn ang="0">
                      <a:pos x="244" y="420"/>
                    </a:cxn>
                    <a:cxn ang="0">
                      <a:pos x="282" y="480"/>
                    </a:cxn>
                    <a:cxn ang="0">
                      <a:pos x="389" y="656"/>
                    </a:cxn>
                    <a:cxn ang="0">
                      <a:pos x="341" y="702"/>
                    </a:cxn>
                    <a:cxn ang="0">
                      <a:pos x="444" y="805"/>
                    </a:cxn>
                    <a:cxn ang="0">
                      <a:pos x="508" y="886"/>
                    </a:cxn>
                    <a:cxn ang="0">
                      <a:pos x="686" y="915"/>
                    </a:cxn>
                    <a:cxn ang="0">
                      <a:pos x="819" y="1031"/>
                    </a:cxn>
                    <a:cxn ang="0">
                      <a:pos x="756" y="884"/>
                    </a:cxn>
                    <a:cxn ang="0">
                      <a:pos x="646" y="785"/>
                    </a:cxn>
                    <a:cxn ang="0">
                      <a:pos x="583" y="710"/>
                    </a:cxn>
                    <a:cxn ang="0">
                      <a:pos x="538" y="634"/>
                    </a:cxn>
                    <a:cxn ang="0">
                      <a:pos x="531" y="584"/>
                    </a:cxn>
                    <a:cxn ang="0">
                      <a:pos x="479" y="512"/>
                    </a:cxn>
                    <a:cxn ang="0">
                      <a:pos x="464" y="470"/>
                    </a:cxn>
                    <a:cxn ang="0">
                      <a:pos x="482" y="363"/>
                    </a:cxn>
                    <a:cxn ang="0">
                      <a:pos x="567" y="433"/>
                    </a:cxn>
                    <a:cxn ang="0">
                      <a:pos x="681" y="378"/>
                    </a:cxn>
                    <a:cxn ang="0">
                      <a:pos x="747" y="393"/>
                    </a:cxn>
                    <a:cxn ang="0">
                      <a:pos x="786" y="397"/>
                    </a:cxn>
                    <a:cxn ang="0">
                      <a:pos x="854" y="399"/>
                    </a:cxn>
                    <a:cxn ang="0">
                      <a:pos x="918" y="396"/>
                    </a:cxn>
                    <a:cxn ang="0">
                      <a:pos x="955" y="418"/>
                    </a:cxn>
                    <a:cxn ang="0">
                      <a:pos x="1021" y="429"/>
                    </a:cxn>
                    <a:cxn ang="0">
                      <a:pos x="1055" y="415"/>
                    </a:cxn>
                    <a:cxn ang="0">
                      <a:pos x="1076" y="468"/>
                    </a:cxn>
                    <a:cxn ang="0">
                      <a:pos x="1149" y="464"/>
                    </a:cxn>
                    <a:cxn ang="0">
                      <a:pos x="1140" y="407"/>
                    </a:cxn>
                    <a:cxn ang="0">
                      <a:pos x="1162" y="376"/>
                    </a:cxn>
                    <a:cxn ang="0">
                      <a:pos x="1204" y="374"/>
                    </a:cxn>
                    <a:cxn ang="0">
                      <a:pos x="1178" y="365"/>
                    </a:cxn>
                    <a:cxn ang="0">
                      <a:pos x="1136" y="349"/>
                    </a:cxn>
                    <a:cxn ang="0">
                      <a:pos x="1110" y="334"/>
                    </a:cxn>
                    <a:cxn ang="0">
                      <a:pos x="1110" y="310"/>
                    </a:cxn>
                    <a:cxn ang="0">
                      <a:pos x="1128" y="295"/>
                    </a:cxn>
                    <a:cxn ang="0">
                      <a:pos x="1109" y="280"/>
                    </a:cxn>
                    <a:cxn ang="0">
                      <a:pos x="1087" y="273"/>
                    </a:cxn>
                    <a:cxn ang="0">
                      <a:pos x="1088" y="237"/>
                    </a:cxn>
                    <a:cxn ang="0">
                      <a:pos x="1063" y="189"/>
                    </a:cxn>
                  </a:cxnLst>
                  <a:rect l="0" t="0" r="r" b="b"/>
                  <a:pathLst>
                    <a:path w="1204" h="1031">
                      <a:moveTo>
                        <a:pt x="1063" y="189"/>
                      </a:moveTo>
                      <a:lnTo>
                        <a:pt x="1015" y="217"/>
                      </a:lnTo>
                      <a:lnTo>
                        <a:pt x="966" y="231"/>
                      </a:lnTo>
                      <a:lnTo>
                        <a:pt x="901" y="236"/>
                      </a:lnTo>
                      <a:lnTo>
                        <a:pt x="846" y="199"/>
                      </a:lnTo>
                      <a:lnTo>
                        <a:pt x="803" y="186"/>
                      </a:lnTo>
                      <a:lnTo>
                        <a:pt x="761" y="129"/>
                      </a:lnTo>
                      <a:lnTo>
                        <a:pt x="708" y="102"/>
                      </a:lnTo>
                      <a:lnTo>
                        <a:pt x="669" y="46"/>
                      </a:lnTo>
                      <a:lnTo>
                        <a:pt x="627" y="25"/>
                      </a:lnTo>
                      <a:lnTo>
                        <a:pt x="623" y="18"/>
                      </a:lnTo>
                      <a:lnTo>
                        <a:pt x="611" y="25"/>
                      </a:lnTo>
                      <a:lnTo>
                        <a:pt x="578" y="1"/>
                      </a:lnTo>
                      <a:lnTo>
                        <a:pt x="564" y="0"/>
                      </a:lnTo>
                      <a:lnTo>
                        <a:pt x="550" y="14"/>
                      </a:lnTo>
                      <a:lnTo>
                        <a:pt x="550" y="31"/>
                      </a:lnTo>
                      <a:lnTo>
                        <a:pt x="557" y="56"/>
                      </a:lnTo>
                      <a:lnTo>
                        <a:pt x="555" y="60"/>
                      </a:lnTo>
                      <a:lnTo>
                        <a:pt x="542" y="55"/>
                      </a:lnTo>
                      <a:lnTo>
                        <a:pt x="516" y="55"/>
                      </a:lnTo>
                      <a:lnTo>
                        <a:pt x="513" y="72"/>
                      </a:lnTo>
                      <a:lnTo>
                        <a:pt x="502" y="83"/>
                      </a:lnTo>
                      <a:lnTo>
                        <a:pt x="428" y="107"/>
                      </a:lnTo>
                      <a:lnTo>
                        <a:pt x="416" y="128"/>
                      </a:lnTo>
                      <a:lnTo>
                        <a:pt x="417" y="143"/>
                      </a:lnTo>
                      <a:lnTo>
                        <a:pt x="441" y="166"/>
                      </a:lnTo>
                      <a:lnTo>
                        <a:pt x="440" y="209"/>
                      </a:lnTo>
                      <a:lnTo>
                        <a:pt x="424" y="237"/>
                      </a:lnTo>
                      <a:lnTo>
                        <a:pt x="392" y="239"/>
                      </a:lnTo>
                      <a:lnTo>
                        <a:pt x="352" y="274"/>
                      </a:lnTo>
                      <a:lnTo>
                        <a:pt x="365" y="292"/>
                      </a:lnTo>
                      <a:lnTo>
                        <a:pt x="351" y="311"/>
                      </a:lnTo>
                      <a:lnTo>
                        <a:pt x="354" y="356"/>
                      </a:lnTo>
                      <a:lnTo>
                        <a:pt x="335" y="370"/>
                      </a:lnTo>
                      <a:lnTo>
                        <a:pt x="323" y="370"/>
                      </a:lnTo>
                      <a:lnTo>
                        <a:pt x="305" y="349"/>
                      </a:lnTo>
                      <a:lnTo>
                        <a:pt x="289" y="347"/>
                      </a:lnTo>
                      <a:lnTo>
                        <a:pt x="283" y="337"/>
                      </a:lnTo>
                      <a:lnTo>
                        <a:pt x="273" y="336"/>
                      </a:lnTo>
                      <a:lnTo>
                        <a:pt x="272" y="352"/>
                      </a:lnTo>
                      <a:lnTo>
                        <a:pt x="256" y="354"/>
                      </a:lnTo>
                      <a:lnTo>
                        <a:pt x="213" y="284"/>
                      </a:lnTo>
                      <a:lnTo>
                        <a:pt x="202" y="283"/>
                      </a:lnTo>
                      <a:lnTo>
                        <a:pt x="174" y="341"/>
                      </a:lnTo>
                      <a:lnTo>
                        <a:pt x="110" y="343"/>
                      </a:lnTo>
                      <a:lnTo>
                        <a:pt x="90" y="324"/>
                      </a:lnTo>
                      <a:lnTo>
                        <a:pt x="82" y="344"/>
                      </a:lnTo>
                      <a:lnTo>
                        <a:pt x="28" y="345"/>
                      </a:lnTo>
                      <a:lnTo>
                        <a:pt x="0" y="323"/>
                      </a:lnTo>
                      <a:lnTo>
                        <a:pt x="14" y="401"/>
                      </a:lnTo>
                      <a:lnTo>
                        <a:pt x="63" y="501"/>
                      </a:lnTo>
                      <a:lnTo>
                        <a:pt x="81" y="514"/>
                      </a:lnTo>
                      <a:lnTo>
                        <a:pt x="102" y="510"/>
                      </a:lnTo>
                      <a:lnTo>
                        <a:pt x="143" y="436"/>
                      </a:lnTo>
                      <a:lnTo>
                        <a:pt x="167" y="368"/>
                      </a:lnTo>
                      <a:lnTo>
                        <a:pt x="213" y="384"/>
                      </a:lnTo>
                      <a:lnTo>
                        <a:pt x="244" y="420"/>
                      </a:lnTo>
                      <a:lnTo>
                        <a:pt x="256" y="420"/>
                      </a:lnTo>
                      <a:lnTo>
                        <a:pt x="272" y="442"/>
                      </a:lnTo>
                      <a:lnTo>
                        <a:pt x="282" y="480"/>
                      </a:lnTo>
                      <a:lnTo>
                        <a:pt x="282" y="534"/>
                      </a:lnTo>
                      <a:lnTo>
                        <a:pt x="311" y="595"/>
                      </a:lnTo>
                      <a:lnTo>
                        <a:pt x="389" y="656"/>
                      </a:lnTo>
                      <a:lnTo>
                        <a:pt x="350" y="665"/>
                      </a:lnTo>
                      <a:lnTo>
                        <a:pt x="339" y="681"/>
                      </a:lnTo>
                      <a:lnTo>
                        <a:pt x="341" y="702"/>
                      </a:lnTo>
                      <a:lnTo>
                        <a:pt x="382" y="755"/>
                      </a:lnTo>
                      <a:lnTo>
                        <a:pt x="419" y="780"/>
                      </a:lnTo>
                      <a:lnTo>
                        <a:pt x="444" y="805"/>
                      </a:lnTo>
                      <a:lnTo>
                        <a:pt x="485" y="825"/>
                      </a:lnTo>
                      <a:lnTo>
                        <a:pt x="501" y="859"/>
                      </a:lnTo>
                      <a:lnTo>
                        <a:pt x="508" y="886"/>
                      </a:lnTo>
                      <a:lnTo>
                        <a:pt x="575" y="884"/>
                      </a:lnTo>
                      <a:lnTo>
                        <a:pt x="620" y="889"/>
                      </a:lnTo>
                      <a:lnTo>
                        <a:pt x="686" y="915"/>
                      </a:lnTo>
                      <a:lnTo>
                        <a:pt x="741" y="956"/>
                      </a:lnTo>
                      <a:lnTo>
                        <a:pt x="788" y="1008"/>
                      </a:lnTo>
                      <a:lnTo>
                        <a:pt x="819" y="1031"/>
                      </a:lnTo>
                      <a:lnTo>
                        <a:pt x="846" y="1015"/>
                      </a:lnTo>
                      <a:lnTo>
                        <a:pt x="762" y="926"/>
                      </a:lnTo>
                      <a:lnTo>
                        <a:pt x="756" y="884"/>
                      </a:lnTo>
                      <a:lnTo>
                        <a:pt x="741" y="869"/>
                      </a:lnTo>
                      <a:lnTo>
                        <a:pt x="721" y="861"/>
                      </a:lnTo>
                      <a:lnTo>
                        <a:pt x="646" y="785"/>
                      </a:lnTo>
                      <a:lnTo>
                        <a:pt x="644" y="767"/>
                      </a:lnTo>
                      <a:lnTo>
                        <a:pt x="609" y="718"/>
                      </a:lnTo>
                      <a:lnTo>
                        <a:pt x="583" y="710"/>
                      </a:lnTo>
                      <a:lnTo>
                        <a:pt x="552" y="661"/>
                      </a:lnTo>
                      <a:lnTo>
                        <a:pt x="535" y="661"/>
                      </a:lnTo>
                      <a:lnTo>
                        <a:pt x="538" y="634"/>
                      </a:lnTo>
                      <a:lnTo>
                        <a:pt x="546" y="625"/>
                      </a:lnTo>
                      <a:lnTo>
                        <a:pt x="531" y="605"/>
                      </a:lnTo>
                      <a:lnTo>
                        <a:pt x="531" y="584"/>
                      </a:lnTo>
                      <a:lnTo>
                        <a:pt x="511" y="561"/>
                      </a:lnTo>
                      <a:lnTo>
                        <a:pt x="496" y="516"/>
                      </a:lnTo>
                      <a:lnTo>
                        <a:pt x="479" y="512"/>
                      </a:lnTo>
                      <a:lnTo>
                        <a:pt x="451" y="488"/>
                      </a:lnTo>
                      <a:lnTo>
                        <a:pt x="452" y="479"/>
                      </a:lnTo>
                      <a:lnTo>
                        <a:pt x="464" y="470"/>
                      </a:lnTo>
                      <a:lnTo>
                        <a:pt x="460" y="456"/>
                      </a:lnTo>
                      <a:lnTo>
                        <a:pt x="461" y="385"/>
                      </a:lnTo>
                      <a:lnTo>
                        <a:pt x="482" y="363"/>
                      </a:lnTo>
                      <a:lnTo>
                        <a:pt x="514" y="369"/>
                      </a:lnTo>
                      <a:lnTo>
                        <a:pt x="517" y="380"/>
                      </a:lnTo>
                      <a:lnTo>
                        <a:pt x="567" y="433"/>
                      </a:lnTo>
                      <a:lnTo>
                        <a:pt x="577" y="435"/>
                      </a:lnTo>
                      <a:lnTo>
                        <a:pt x="612" y="370"/>
                      </a:lnTo>
                      <a:lnTo>
                        <a:pt x="681" y="378"/>
                      </a:lnTo>
                      <a:lnTo>
                        <a:pt x="696" y="358"/>
                      </a:lnTo>
                      <a:lnTo>
                        <a:pt x="702" y="358"/>
                      </a:lnTo>
                      <a:lnTo>
                        <a:pt x="747" y="393"/>
                      </a:lnTo>
                      <a:lnTo>
                        <a:pt x="762" y="393"/>
                      </a:lnTo>
                      <a:lnTo>
                        <a:pt x="770" y="383"/>
                      </a:lnTo>
                      <a:lnTo>
                        <a:pt x="786" y="397"/>
                      </a:lnTo>
                      <a:lnTo>
                        <a:pt x="841" y="405"/>
                      </a:lnTo>
                      <a:lnTo>
                        <a:pt x="846" y="398"/>
                      </a:lnTo>
                      <a:lnTo>
                        <a:pt x="854" y="399"/>
                      </a:lnTo>
                      <a:lnTo>
                        <a:pt x="885" y="424"/>
                      </a:lnTo>
                      <a:lnTo>
                        <a:pt x="896" y="422"/>
                      </a:lnTo>
                      <a:lnTo>
                        <a:pt x="918" y="396"/>
                      </a:lnTo>
                      <a:lnTo>
                        <a:pt x="930" y="399"/>
                      </a:lnTo>
                      <a:lnTo>
                        <a:pt x="945" y="417"/>
                      </a:lnTo>
                      <a:lnTo>
                        <a:pt x="955" y="418"/>
                      </a:lnTo>
                      <a:lnTo>
                        <a:pt x="966" y="402"/>
                      </a:lnTo>
                      <a:lnTo>
                        <a:pt x="1007" y="409"/>
                      </a:lnTo>
                      <a:lnTo>
                        <a:pt x="1021" y="429"/>
                      </a:lnTo>
                      <a:lnTo>
                        <a:pt x="1030" y="422"/>
                      </a:lnTo>
                      <a:lnTo>
                        <a:pt x="1029" y="415"/>
                      </a:lnTo>
                      <a:lnTo>
                        <a:pt x="1055" y="415"/>
                      </a:lnTo>
                      <a:lnTo>
                        <a:pt x="1080" y="444"/>
                      </a:lnTo>
                      <a:lnTo>
                        <a:pt x="1075" y="460"/>
                      </a:lnTo>
                      <a:lnTo>
                        <a:pt x="1076" y="468"/>
                      </a:lnTo>
                      <a:lnTo>
                        <a:pt x="1096" y="484"/>
                      </a:lnTo>
                      <a:lnTo>
                        <a:pt x="1126" y="482"/>
                      </a:lnTo>
                      <a:lnTo>
                        <a:pt x="1149" y="464"/>
                      </a:lnTo>
                      <a:lnTo>
                        <a:pt x="1153" y="447"/>
                      </a:lnTo>
                      <a:lnTo>
                        <a:pt x="1146" y="441"/>
                      </a:lnTo>
                      <a:lnTo>
                        <a:pt x="1140" y="407"/>
                      </a:lnTo>
                      <a:lnTo>
                        <a:pt x="1150" y="395"/>
                      </a:lnTo>
                      <a:lnTo>
                        <a:pt x="1153" y="378"/>
                      </a:lnTo>
                      <a:lnTo>
                        <a:pt x="1162" y="376"/>
                      </a:lnTo>
                      <a:lnTo>
                        <a:pt x="1175" y="379"/>
                      </a:lnTo>
                      <a:lnTo>
                        <a:pt x="1190" y="383"/>
                      </a:lnTo>
                      <a:lnTo>
                        <a:pt x="1204" y="374"/>
                      </a:lnTo>
                      <a:lnTo>
                        <a:pt x="1202" y="367"/>
                      </a:lnTo>
                      <a:lnTo>
                        <a:pt x="1194" y="363"/>
                      </a:lnTo>
                      <a:lnTo>
                        <a:pt x="1178" y="365"/>
                      </a:lnTo>
                      <a:lnTo>
                        <a:pt x="1165" y="356"/>
                      </a:lnTo>
                      <a:lnTo>
                        <a:pt x="1147" y="357"/>
                      </a:lnTo>
                      <a:lnTo>
                        <a:pt x="1136" y="349"/>
                      </a:lnTo>
                      <a:lnTo>
                        <a:pt x="1130" y="341"/>
                      </a:lnTo>
                      <a:lnTo>
                        <a:pt x="1115" y="341"/>
                      </a:lnTo>
                      <a:lnTo>
                        <a:pt x="1110" y="334"/>
                      </a:lnTo>
                      <a:lnTo>
                        <a:pt x="1112" y="327"/>
                      </a:lnTo>
                      <a:lnTo>
                        <a:pt x="1115" y="317"/>
                      </a:lnTo>
                      <a:lnTo>
                        <a:pt x="1110" y="310"/>
                      </a:lnTo>
                      <a:lnTo>
                        <a:pt x="1113" y="301"/>
                      </a:lnTo>
                      <a:lnTo>
                        <a:pt x="1121" y="301"/>
                      </a:lnTo>
                      <a:lnTo>
                        <a:pt x="1128" y="295"/>
                      </a:lnTo>
                      <a:lnTo>
                        <a:pt x="1128" y="289"/>
                      </a:lnTo>
                      <a:lnTo>
                        <a:pt x="1117" y="280"/>
                      </a:lnTo>
                      <a:lnTo>
                        <a:pt x="1109" y="280"/>
                      </a:lnTo>
                      <a:lnTo>
                        <a:pt x="1101" y="288"/>
                      </a:lnTo>
                      <a:lnTo>
                        <a:pt x="1089" y="282"/>
                      </a:lnTo>
                      <a:lnTo>
                        <a:pt x="1087" y="273"/>
                      </a:lnTo>
                      <a:lnTo>
                        <a:pt x="1099" y="258"/>
                      </a:lnTo>
                      <a:lnTo>
                        <a:pt x="1097" y="245"/>
                      </a:lnTo>
                      <a:lnTo>
                        <a:pt x="1088" y="237"/>
                      </a:lnTo>
                      <a:lnTo>
                        <a:pt x="1093" y="229"/>
                      </a:lnTo>
                      <a:lnTo>
                        <a:pt x="1091" y="215"/>
                      </a:lnTo>
                      <a:lnTo>
                        <a:pt x="1063" y="189"/>
                      </a:lnTo>
                      <a:close/>
                    </a:path>
                  </a:pathLst>
                </a:custGeom>
                <a:grpFill/>
                <a:ln w="0" cmpd="sng">
                  <a:solidFill>
                    <a:srgbClr val="D7D7D7"/>
                  </a:solidFill>
                  <a:prstDash val="solid"/>
                  <a:round/>
                  <a:headEnd/>
                  <a:tailEnd/>
                </a:ln>
              </p:spPr>
              <p:txBody>
                <a:bodyPr/>
                <a:lstStyle/>
                <a:p>
                  <a:endParaRPr lang="en-US" dirty="0"/>
                </a:p>
              </p:txBody>
            </p:sp>
            <p:sp>
              <p:nvSpPr>
                <p:cNvPr id="679" name="Freeform 209">
                  <a:extLst>
                    <a:ext uri="{FF2B5EF4-FFF2-40B4-BE49-F238E27FC236}">
                      <a16:creationId xmlns:a16="http://schemas.microsoft.com/office/drawing/2014/main" id="{06793FE6-217C-46E0-92C4-D36D8415AB22}"/>
                    </a:ext>
                  </a:extLst>
                </p:cNvPr>
                <p:cNvSpPr>
                  <a:spLocks noChangeAspect="1"/>
                </p:cNvSpPr>
                <p:nvPr/>
              </p:nvSpPr>
              <p:spPr bwMode="gray">
                <a:xfrm>
                  <a:off x="2812" y="2807"/>
                  <a:ext cx="10" cy="12"/>
                </a:xfrm>
                <a:custGeom>
                  <a:avLst/>
                  <a:gdLst/>
                  <a:ahLst/>
                  <a:cxnLst>
                    <a:cxn ang="0">
                      <a:pos x="18" y="0"/>
                    </a:cxn>
                    <a:cxn ang="0">
                      <a:pos x="29" y="36"/>
                    </a:cxn>
                    <a:cxn ang="0">
                      <a:pos x="56" y="56"/>
                    </a:cxn>
                    <a:cxn ang="0">
                      <a:pos x="60" y="72"/>
                    </a:cxn>
                    <a:cxn ang="0">
                      <a:pos x="33" y="58"/>
                    </a:cxn>
                    <a:cxn ang="0">
                      <a:pos x="10" y="56"/>
                    </a:cxn>
                    <a:cxn ang="0">
                      <a:pos x="0" y="46"/>
                    </a:cxn>
                    <a:cxn ang="0">
                      <a:pos x="8" y="11"/>
                    </a:cxn>
                    <a:cxn ang="0">
                      <a:pos x="18" y="0"/>
                    </a:cxn>
                  </a:cxnLst>
                  <a:rect l="0" t="0" r="r" b="b"/>
                  <a:pathLst>
                    <a:path w="60" h="72">
                      <a:moveTo>
                        <a:pt x="18" y="0"/>
                      </a:moveTo>
                      <a:lnTo>
                        <a:pt x="29" y="36"/>
                      </a:lnTo>
                      <a:lnTo>
                        <a:pt x="56" y="56"/>
                      </a:lnTo>
                      <a:lnTo>
                        <a:pt x="60" y="72"/>
                      </a:lnTo>
                      <a:lnTo>
                        <a:pt x="33" y="58"/>
                      </a:lnTo>
                      <a:lnTo>
                        <a:pt x="10" y="56"/>
                      </a:lnTo>
                      <a:lnTo>
                        <a:pt x="0" y="46"/>
                      </a:lnTo>
                      <a:lnTo>
                        <a:pt x="8" y="11"/>
                      </a:lnTo>
                      <a:lnTo>
                        <a:pt x="18" y="0"/>
                      </a:lnTo>
                      <a:close/>
                    </a:path>
                  </a:pathLst>
                </a:custGeom>
                <a:grpFill/>
                <a:ln w="0" cmpd="sng">
                  <a:solidFill>
                    <a:srgbClr val="D7D7D7"/>
                  </a:solidFill>
                  <a:prstDash val="solid"/>
                  <a:round/>
                  <a:headEnd/>
                  <a:tailEnd/>
                </a:ln>
              </p:spPr>
              <p:txBody>
                <a:bodyPr/>
                <a:lstStyle/>
                <a:p>
                  <a:endParaRPr lang="en-US" dirty="0"/>
                </a:p>
              </p:txBody>
            </p:sp>
            <p:sp>
              <p:nvSpPr>
                <p:cNvPr id="680" name="Freeform 210">
                  <a:extLst>
                    <a:ext uri="{FF2B5EF4-FFF2-40B4-BE49-F238E27FC236}">
                      <a16:creationId xmlns:a16="http://schemas.microsoft.com/office/drawing/2014/main" id="{2DA4DCA4-F5EE-4965-8B25-D55E15D27377}"/>
                    </a:ext>
                  </a:extLst>
                </p:cNvPr>
                <p:cNvSpPr>
                  <a:spLocks noChangeAspect="1"/>
                </p:cNvSpPr>
                <p:nvPr/>
              </p:nvSpPr>
              <p:spPr bwMode="gray">
                <a:xfrm>
                  <a:off x="2807" y="2809"/>
                  <a:ext cx="6" cy="25"/>
                </a:xfrm>
                <a:custGeom>
                  <a:avLst/>
                  <a:gdLst/>
                  <a:ahLst/>
                  <a:cxnLst>
                    <a:cxn ang="0">
                      <a:pos x="5" y="9"/>
                    </a:cxn>
                    <a:cxn ang="0">
                      <a:pos x="3" y="2"/>
                    </a:cxn>
                    <a:cxn ang="0">
                      <a:pos x="10" y="0"/>
                    </a:cxn>
                    <a:cxn ang="0">
                      <a:pos x="17" y="13"/>
                    </a:cxn>
                    <a:cxn ang="0">
                      <a:pos x="17" y="39"/>
                    </a:cxn>
                    <a:cxn ang="0">
                      <a:pos x="23" y="63"/>
                    </a:cxn>
                    <a:cxn ang="0">
                      <a:pos x="23" y="99"/>
                    </a:cxn>
                    <a:cxn ang="0">
                      <a:pos x="37" y="148"/>
                    </a:cxn>
                    <a:cxn ang="0">
                      <a:pos x="0" y="88"/>
                    </a:cxn>
                    <a:cxn ang="0">
                      <a:pos x="0" y="82"/>
                    </a:cxn>
                    <a:cxn ang="0">
                      <a:pos x="17" y="63"/>
                    </a:cxn>
                    <a:cxn ang="0">
                      <a:pos x="17" y="45"/>
                    </a:cxn>
                    <a:cxn ang="0">
                      <a:pos x="5" y="9"/>
                    </a:cxn>
                  </a:cxnLst>
                  <a:rect l="0" t="0" r="r" b="b"/>
                  <a:pathLst>
                    <a:path w="37" h="148">
                      <a:moveTo>
                        <a:pt x="5" y="9"/>
                      </a:moveTo>
                      <a:lnTo>
                        <a:pt x="3" y="2"/>
                      </a:lnTo>
                      <a:lnTo>
                        <a:pt x="10" y="0"/>
                      </a:lnTo>
                      <a:lnTo>
                        <a:pt x="17" y="13"/>
                      </a:lnTo>
                      <a:lnTo>
                        <a:pt x="17" y="39"/>
                      </a:lnTo>
                      <a:lnTo>
                        <a:pt x="23" y="63"/>
                      </a:lnTo>
                      <a:lnTo>
                        <a:pt x="23" y="99"/>
                      </a:lnTo>
                      <a:lnTo>
                        <a:pt x="37" y="148"/>
                      </a:lnTo>
                      <a:lnTo>
                        <a:pt x="0" y="88"/>
                      </a:lnTo>
                      <a:lnTo>
                        <a:pt x="0" y="82"/>
                      </a:lnTo>
                      <a:lnTo>
                        <a:pt x="17" y="63"/>
                      </a:lnTo>
                      <a:lnTo>
                        <a:pt x="17" y="45"/>
                      </a:lnTo>
                      <a:lnTo>
                        <a:pt x="5" y="9"/>
                      </a:lnTo>
                      <a:close/>
                    </a:path>
                  </a:pathLst>
                </a:custGeom>
                <a:grpFill/>
                <a:ln w="0" cmpd="sng">
                  <a:solidFill>
                    <a:srgbClr val="D7D7D7"/>
                  </a:solidFill>
                  <a:prstDash val="solid"/>
                  <a:round/>
                  <a:headEnd/>
                  <a:tailEnd/>
                </a:ln>
              </p:spPr>
              <p:txBody>
                <a:bodyPr/>
                <a:lstStyle/>
                <a:p>
                  <a:endParaRPr lang="en-US" dirty="0"/>
                </a:p>
              </p:txBody>
            </p:sp>
            <p:sp>
              <p:nvSpPr>
                <p:cNvPr id="681" name="Freeform 211">
                  <a:extLst>
                    <a:ext uri="{FF2B5EF4-FFF2-40B4-BE49-F238E27FC236}">
                      <a16:creationId xmlns:a16="http://schemas.microsoft.com/office/drawing/2014/main" id="{6F5B8B0C-E088-44FE-B294-297E1CE86CD6}"/>
                    </a:ext>
                  </a:extLst>
                </p:cNvPr>
                <p:cNvSpPr>
                  <a:spLocks noChangeAspect="1"/>
                </p:cNvSpPr>
                <p:nvPr/>
              </p:nvSpPr>
              <p:spPr bwMode="gray">
                <a:xfrm>
                  <a:off x="2879" y="2893"/>
                  <a:ext cx="15" cy="6"/>
                </a:xfrm>
                <a:custGeom>
                  <a:avLst/>
                  <a:gdLst/>
                  <a:ahLst/>
                  <a:cxnLst>
                    <a:cxn ang="0">
                      <a:pos x="0" y="5"/>
                    </a:cxn>
                    <a:cxn ang="0">
                      <a:pos x="9" y="0"/>
                    </a:cxn>
                    <a:cxn ang="0">
                      <a:pos x="56" y="10"/>
                    </a:cxn>
                    <a:cxn ang="0">
                      <a:pos x="86" y="21"/>
                    </a:cxn>
                    <a:cxn ang="0">
                      <a:pos x="91" y="27"/>
                    </a:cxn>
                    <a:cxn ang="0">
                      <a:pos x="86" y="32"/>
                    </a:cxn>
                    <a:cxn ang="0">
                      <a:pos x="47" y="36"/>
                    </a:cxn>
                    <a:cxn ang="0">
                      <a:pos x="9" y="32"/>
                    </a:cxn>
                    <a:cxn ang="0">
                      <a:pos x="0" y="5"/>
                    </a:cxn>
                  </a:cxnLst>
                  <a:rect l="0" t="0" r="r" b="b"/>
                  <a:pathLst>
                    <a:path w="91" h="36">
                      <a:moveTo>
                        <a:pt x="0" y="5"/>
                      </a:moveTo>
                      <a:lnTo>
                        <a:pt x="9" y="0"/>
                      </a:lnTo>
                      <a:lnTo>
                        <a:pt x="56" y="10"/>
                      </a:lnTo>
                      <a:lnTo>
                        <a:pt x="86" y="21"/>
                      </a:lnTo>
                      <a:lnTo>
                        <a:pt x="91" y="27"/>
                      </a:lnTo>
                      <a:lnTo>
                        <a:pt x="86" y="32"/>
                      </a:lnTo>
                      <a:lnTo>
                        <a:pt x="47" y="36"/>
                      </a:lnTo>
                      <a:lnTo>
                        <a:pt x="9" y="32"/>
                      </a:lnTo>
                      <a:lnTo>
                        <a:pt x="0" y="5"/>
                      </a:lnTo>
                      <a:close/>
                    </a:path>
                  </a:pathLst>
                </a:custGeom>
                <a:grpFill/>
                <a:ln w="0" cmpd="sng">
                  <a:solidFill>
                    <a:srgbClr val="D7D7D7"/>
                  </a:solidFill>
                  <a:prstDash val="solid"/>
                  <a:round/>
                  <a:headEnd/>
                  <a:tailEnd/>
                </a:ln>
              </p:spPr>
              <p:txBody>
                <a:bodyPr/>
                <a:lstStyle/>
                <a:p>
                  <a:endParaRPr lang="en-US" dirty="0"/>
                </a:p>
              </p:txBody>
            </p:sp>
            <p:sp>
              <p:nvSpPr>
                <p:cNvPr id="682" name="Freeform 212">
                  <a:extLst>
                    <a:ext uri="{FF2B5EF4-FFF2-40B4-BE49-F238E27FC236}">
                      <a16:creationId xmlns:a16="http://schemas.microsoft.com/office/drawing/2014/main" id="{95E243DA-88D3-4136-83A0-5819BCCEE601}"/>
                    </a:ext>
                  </a:extLst>
                </p:cNvPr>
                <p:cNvSpPr>
                  <a:spLocks noChangeAspect="1"/>
                </p:cNvSpPr>
                <p:nvPr/>
              </p:nvSpPr>
              <p:spPr bwMode="gray">
                <a:xfrm>
                  <a:off x="2888" y="2912"/>
                  <a:ext cx="15" cy="4"/>
                </a:xfrm>
                <a:custGeom>
                  <a:avLst/>
                  <a:gdLst/>
                  <a:ahLst/>
                  <a:cxnLst>
                    <a:cxn ang="0">
                      <a:pos x="0" y="8"/>
                    </a:cxn>
                    <a:cxn ang="0">
                      <a:pos x="7" y="0"/>
                    </a:cxn>
                    <a:cxn ang="0">
                      <a:pos x="75" y="0"/>
                    </a:cxn>
                    <a:cxn ang="0">
                      <a:pos x="89" y="4"/>
                    </a:cxn>
                    <a:cxn ang="0">
                      <a:pos x="93" y="18"/>
                    </a:cxn>
                    <a:cxn ang="0">
                      <a:pos x="2" y="20"/>
                    </a:cxn>
                    <a:cxn ang="0">
                      <a:pos x="0" y="8"/>
                    </a:cxn>
                  </a:cxnLst>
                  <a:rect l="0" t="0" r="r" b="b"/>
                  <a:pathLst>
                    <a:path w="93" h="20">
                      <a:moveTo>
                        <a:pt x="0" y="8"/>
                      </a:moveTo>
                      <a:lnTo>
                        <a:pt x="7" y="0"/>
                      </a:lnTo>
                      <a:lnTo>
                        <a:pt x="75" y="0"/>
                      </a:lnTo>
                      <a:lnTo>
                        <a:pt x="89" y="4"/>
                      </a:lnTo>
                      <a:lnTo>
                        <a:pt x="93" y="18"/>
                      </a:lnTo>
                      <a:lnTo>
                        <a:pt x="2" y="20"/>
                      </a:lnTo>
                      <a:lnTo>
                        <a:pt x="0" y="8"/>
                      </a:lnTo>
                      <a:close/>
                    </a:path>
                  </a:pathLst>
                </a:custGeom>
                <a:grpFill/>
                <a:ln w="0" cmpd="sng">
                  <a:solidFill>
                    <a:srgbClr val="D7D7D7"/>
                  </a:solidFill>
                  <a:prstDash val="solid"/>
                  <a:round/>
                  <a:headEnd/>
                  <a:tailEnd/>
                </a:ln>
              </p:spPr>
              <p:txBody>
                <a:bodyPr/>
                <a:lstStyle/>
                <a:p>
                  <a:endParaRPr lang="en-US" dirty="0"/>
                </a:p>
              </p:txBody>
            </p:sp>
            <p:sp>
              <p:nvSpPr>
                <p:cNvPr id="683" name="Freeform 213">
                  <a:extLst>
                    <a:ext uri="{FF2B5EF4-FFF2-40B4-BE49-F238E27FC236}">
                      <a16:creationId xmlns:a16="http://schemas.microsoft.com/office/drawing/2014/main" id="{110BB278-AA4E-4F2F-B018-A21A2FD5FD78}"/>
                    </a:ext>
                  </a:extLst>
                </p:cNvPr>
                <p:cNvSpPr>
                  <a:spLocks noChangeAspect="1"/>
                </p:cNvSpPr>
                <p:nvPr/>
              </p:nvSpPr>
              <p:spPr bwMode="gray">
                <a:xfrm>
                  <a:off x="2903" y="2909"/>
                  <a:ext cx="46" cy="26"/>
                </a:xfrm>
                <a:custGeom>
                  <a:avLst/>
                  <a:gdLst/>
                  <a:ahLst/>
                  <a:cxnLst>
                    <a:cxn ang="0">
                      <a:pos x="280" y="156"/>
                    </a:cxn>
                    <a:cxn ang="0">
                      <a:pos x="167" y="73"/>
                    </a:cxn>
                    <a:cxn ang="0">
                      <a:pos x="106" y="63"/>
                    </a:cxn>
                    <a:cxn ang="0">
                      <a:pos x="47" y="28"/>
                    </a:cxn>
                    <a:cxn ang="0">
                      <a:pos x="0" y="17"/>
                    </a:cxn>
                    <a:cxn ang="0">
                      <a:pos x="14" y="0"/>
                    </a:cxn>
                    <a:cxn ang="0">
                      <a:pos x="55" y="9"/>
                    </a:cxn>
                    <a:cxn ang="0">
                      <a:pos x="74" y="33"/>
                    </a:cxn>
                    <a:cxn ang="0">
                      <a:pos x="94" y="36"/>
                    </a:cxn>
                    <a:cxn ang="0">
                      <a:pos x="121" y="20"/>
                    </a:cxn>
                    <a:cxn ang="0">
                      <a:pos x="148" y="23"/>
                    </a:cxn>
                    <a:cxn ang="0">
                      <a:pos x="150" y="42"/>
                    </a:cxn>
                    <a:cxn ang="0">
                      <a:pos x="178" y="65"/>
                    </a:cxn>
                    <a:cxn ang="0">
                      <a:pos x="203" y="69"/>
                    </a:cxn>
                    <a:cxn ang="0">
                      <a:pos x="235" y="103"/>
                    </a:cxn>
                    <a:cxn ang="0">
                      <a:pos x="265" y="108"/>
                    </a:cxn>
                    <a:cxn ang="0">
                      <a:pos x="264" y="127"/>
                    </a:cxn>
                    <a:cxn ang="0">
                      <a:pos x="281" y="129"/>
                    </a:cxn>
                    <a:cxn ang="0">
                      <a:pos x="280" y="156"/>
                    </a:cxn>
                  </a:cxnLst>
                  <a:rect l="0" t="0" r="r" b="b"/>
                  <a:pathLst>
                    <a:path w="281" h="156">
                      <a:moveTo>
                        <a:pt x="280" y="156"/>
                      </a:moveTo>
                      <a:lnTo>
                        <a:pt x="167" y="73"/>
                      </a:lnTo>
                      <a:lnTo>
                        <a:pt x="106" y="63"/>
                      </a:lnTo>
                      <a:lnTo>
                        <a:pt x="47" y="28"/>
                      </a:lnTo>
                      <a:lnTo>
                        <a:pt x="0" y="17"/>
                      </a:lnTo>
                      <a:lnTo>
                        <a:pt x="14" y="0"/>
                      </a:lnTo>
                      <a:lnTo>
                        <a:pt x="55" y="9"/>
                      </a:lnTo>
                      <a:lnTo>
                        <a:pt x="74" y="33"/>
                      </a:lnTo>
                      <a:lnTo>
                        <a:pt x="94" y="36"/>
                      </a:lnTo>
                      <a:lnTo>
                        <a:pt x="121" y="20"/>
                      </a:lnTo>
                      <a:lnTo>
                        <a:pt x="148" y="23"/>
                      </a:lnTo>
                      <a:lnTo>
                        <a:pt x="150" y="42"/>
                      </a:lnTo>
                      <a:lnTo>
                        <a:pt x="178" y="65"/>
                      </a:lnTo>
                      <a:lnTo>
                        <a:pt x="203" y="69"/>
                      </a:lnTo>
                      <a:lnTo>
                        <a:pt x="235" y="103"/>
                      </a:lnTo>
                      <a:lnTo>
                        <a:pt x="265" y="108"/>
                      </a:lnTo>
                      <a:lnTo>
                        <a:pt x="264" y="127"/>
                      </a:lnTo>
                      <a:lnTo>
                        <a:pt x="281" y="129"/>
                      </a:lnTo>
                      <a:lnTo>
                        <a:pt x="280" y="156"/>
                      </a:lnTo>
                      <a:close/>
                    </a:path>
                  </a:pathLst>
                </a:custGeom>
                <a:grpFill/>
                <a:ln w="0" cmpd="sng">
                  <a:solidFill>
                    <a:srgbClr val="D7D7D7"/>
                  </a:solidFill>
                  <a:prstDash val="solid"/>
                  <a:round/>
                  <a:headEnd/>
                  <a:tailEnd/>
                </a:ln>
              </p:spPr>
              <p:txBody>
                <a:bodyPr/>
                <a:lstStyle/>
                <a:p>
                  <a:endParaRPr lang="en-US" dirty="0"/>
                </a:p>
              </p:txBody>
            </p:sp>
          </p:grpSp>
          <p:grpSp>
            <p:nvGrpSpPr>
              <p:cNvPr id="655" name="Group 214">
                <a:extLst>
                  <a:ext uri="{FF2B5EF4-FFF2-40B4-BE49-F238E27FC236}">
                    <a16:creationId xmlns:a16="http://schemas.microsoft.com/office/drawing/2014/main" id="{45CC726F-5678-4F3F-A960-04D374858176}"/>
                  </a:ext>
                </a:extLst>
              </p:cNvPr>
              <p:cNvGrpSpPr>
                <a:grpSpLocks noChangeAspect="1"/>
              </p:cNvGrpSpPr>
              <p:nvPr/>
            </p:nvGrpSpPr>
            <p:grpSpPr bwMode="gray">
              <a:xfrm>
                <a:off x="6548798" y="3221116"/>
                <a:ext cx="298398" cy="303686"/>
                <a:chOff x="2991" y="2968"/>
                <a:chExt cx="295" cy="300"/>
              </a:xfrm>
              <a:grpFill/>
            </p:grpSpPr>
            <p:sp>
              <p:nvSpPr>
                <p:cNvPr id="665" name="Freeform 215">
                  <a:extLst>
                    <a:ext uri="{FF2B5EF4-FFF2-40B4-BE49-F238E27FC236}">
                      <a16:creationId xmlns:a16="http://schemas.microsoft.com/office/drawing/2014/main" id="{6C9DBE74-5507-4848-8C51-1D284C5D97E4}"/>
                    </a:ext>
                  </a:extLst>
                </p:cNvPr>
                <p:cNvSpPr>
                  <a:spLocks noChangeAspect="1"/>
                </p:cNvSpPr>
                <p:nvPr/>
              </p:nvSpPr>
              <p:spPr bwMode="gray">
                <a:xfrm>
                  <a:off x="3156" y="3013"/>
                  <a:ext cx="11" cy="10"/>
                </a:xfrm>
                <a:custGeom>
                  <a:avLst/>
                  <a:gdLst/>
                  <a:ahLst/>
                  <a:cxnLst>
                    <a:cxn ang="0">
                      <a:pos x="41" y="51"/>
                    </a:cxn>
                    <a:cxn ang="0">
                      <a:pos x="61" y="43"/>
                    </a:cxn>
                    <a:cxn ang="0">
                      <a:pos x="52" y="33"/>
                    </a:cxn>
                    <a:cxn ang="0">
                      <a:pos x="50" y="6"/>
                    </a:cxn>
                    <a:cxn ang="0">
                      <a:pos x="32" y="0"/>
                    </a:cxn>
                    <a:cxn ang="0">
                      <a:pos x="0" y="30"/>
                    </a:cxn>
                    <a:cxn ang="0">
                      <a:pos x="3" y="47"/>
                    </a:cxn>
                    <a:cxn ang="0">
                      <a:pos x="25" y="59"/>
                    </a:cxn>
                    <a:cxn ang="0">
                      <a:pos x="41" y="51"/>
                    </a:cxn>
                  </a:cxnLst>
                  <a:rect l="0" t="0" r="r" b="b"/>
                  <a:pathLst>
                    <a:path w="61" h="59">
                      <a:moveTo>
                        <a:pt x="41" y="51"/>
                      </a:moveTo>
                      <a:lnTo>
                        <a:pt x="61" y="43"/>
                      </a:lnTo>
                      <a:lnTo>
                        <a:pt x="52" y="33"/>
                      </a:lnTo>
                      <a:lnTo>
                        <a:pt x="50" y="6"/>
                      </a:lnTo>
                      <a:lnTo>
                        <a:pt x="32" y="0"/>
                      </a:lnTo>
                      <a:lnTo>
                        <a:pt x="0" y="30"/>
                      </a:lnTo>
                      <a:lnTo>
                        <a:pt x="3" y="47"/>
                      </a:lnTo>
                      <a:lnTo>
                        <a:pt x="25" y="59"/>
                      </a:lnTo>
                      <a:lnTo>
                        <a:pt x="41" y="51"/>
                      </a:lnTo>
                      <a:close/>
                    </a:path>
                  </a:pathLst>
                </a:custGeom>
                <a:grpFill/>
                <a:ln w="0" cmpd="sng">
                  <a:solidFill>
                    <a:srgbClr val="D7D7D7"/>
                  </a:solidFill>
                  <a:prstDash val="solid"/>
                  <a:round/>
                  <a:headEnd/>
                  <a:tailEnd/>
                </a:ln>
              </p:spPr>
              <p:txBody>
                <a:bodyPr/>
                <a:lstStyle/>
                <a:p>
                  <a:endParaRPr lang="en-US" dirty="0"/>
                </a:p>
              </p:txBody>
            </p:sp>
            <p:sp>
              <p:nvSpPr>
                <p:cNvPr id="666" name="Freeform 216">
                  <a:extLst>
                    <a:ext uri="{FF2B5EF4-FFF2-40B4-BE49-F238E27FC236}">
                      <a16:creationId xmlns:a16="http://schemas.microsoft.com/office/drawing/2014/main" id="{D67817EE-546F-4088-A8B9-4E4A4A0E73B8}"/>
                    </a:ext>
                  </a:extLst>
                </p:cNvPr>
                <p:cNvSpPr>
                  <a:spLocks noChangeAspect="1"/>
                </p:cNvSpPr>
                <p:nvPr/>
              </p:nvSpPr>
              <p:spPr bwMode="gray">
                <a:xfrm>
                  <a:off x="3174" y="3050"/>
                  <a:ext cx="11" cy="8"/>
                </a:xfrm>
                <a:custGeom>
                  <a:avLst/>
                  <a:gdLst/>
                  <a:ahLst/>
                  <a:cxnLst>
                    <a:cxn ang="0">
                      <a:pos x="70" y="18"/>
                    </a:cxn>
                    <a:cxn ang="0">
                      <a:pos x="63" y="18"/>
                    </a:cxn>
                    <a:cxn ang="0">
                      <a:pos x="61" y="2"/>
                    </a:cxn>
                    <a:cxn ang="0">
                      <a:pos x="38" y="0"/>
                    </a:cxn>
                    <a:cxn ang="0">
                      <a:pos x="8" y="6"/>
                    </a:cxn>
                    <a:cxn ang="0">
                      <a:pos x="0" y="43"/>
                    </a:cxn>
                    <a:cxn ang="0">
                      <a:pos x="14" y="51"/>
                    </a:cxn>
                    <a:cxn ang="0">
                      <a:pos x="24" y="38"/>
                    </a:cxn>
                    <a:cxn ang="0">
                      <a:pos x="51" y="49"/>
                    </a:cxn>
                    <a:cxn ang="0">
                      <a:pos x="70" y="18"/>
                    </a:cxn>
                  </a:cxnLst>
                  <a:rect l="0" t="0" r="r" b="b"/>
                  <a:pathLst>
                    <a:path w="70" h="51">
                      <a:moveTo>
                        <a:pt x="70" y="18"/>
                      </a:moveTo>
                      <a:lnTo>
                        <a:pt x="63" y="18"/>
                      </a:lnTo>
                      <a:lnTo>
                        <a:pt x="61" y="2"/>
                      </a:lnTo>
                      <a:lnTo>
                        <a:pt x="38" y="0"/>
                      </a:lnTo>
                      <a:lnTo>
                        <a:pt x="8" y="6"/>
                      </a:lnTo>
                      <a:lnTo>
                        <a:pt x="0" y="43"/>
                      </a:lnTo>
                      <a:lnTo>
                        <a:pt x="14" y="51"/>
                      </a:lnTo>
                      <a:lnTo>
                        <a:pt x="24" y="38"/>
                      </a:lnTo>
                      <a:lnTo>
                        <a:pt x="51" y="49"/>
                      </a:lnTo>
                      <a:lnTo>
                        <a:pt x="70" y="18"/>
                      </a:lnTo>
                      <a:close/>
                    </a:path>
                  </a:pathLst>
                </a:custGeom>
                <a:grpFill/>
                <a:ln w="0" cmpd="sng">
                  <a:solidFill>
                    <a:srgbClr val="D7D7D7"/>
                  </a:solidFill>
                  <a:prstDash val="solid"/>
                  <a:round/>
                  <a:headEnd/>
                  <a:tailEnd/>
                </a:ln>
              </p:spPr>
              <p:txBody>
                <a:bodyPr/>
                <a:lstStyle/>
                <a:p>
                  <a:endParaRPr lang="en-US" dirty="0"/>
                </a:p>
              </p:txBody>
            </p:sp>
            <p:sp>
              <p:nvSpPr>
                <p:cNvPr id="667" name="Freeform 217">
                  <a:extLst>
                    <a:ext uri="{FF2B5EF4-FFF2-40B4-BE49-F238E27FC236}">
                      <a16:creationId xmlns:a16="http://schemas.microsoft.com/office/drawing/2014/main" id="{FB94F020-B76D-4E82-96DA-7D4A2477023E}"/>
                    </a:ext>
                  </a:extLst>
                </p:cNvPr>
                <p:cNvSpPr>
                  <a:spLocks noChangeAspect="1"/>
                </p:cNvSpPr>
                <p:nvPr/>
              </p:nvSpPr>
              <p:spPr bwMode="gray">
                <a:xfrm>
                  <a:off x="3203" y="3073"/>
                  <a:ext cx="26" cy="20"/>
                </a:xfrm>
                <a:custGeom>
                  <a:avLst/>
                  <a:gdLst/>
                  <a:ahLst/>
                  <a:cxnLst>
                    <a:cxn ang="0">
                      <a:pos x="135" y="100"/>
                    </a:cxn>
                    <a:cxn ang="0">
                      <a:pos x="158" y="104"/>
                    </a:cxn>
                    <a:cxn ang="0">
                      <a:pos x="139" y="61"/>
                    </a:cxn>
                    <a:cxn ang="0">
                      <a:pos x="101" y="0"/>
                    </a:cxn>
                    <a:cxn ang="0">
                      <a:pos x="9" y="43"/>
                    </a:cxn>
                    <a:cxn ang="0">
                      <a:pos x="0" y="77"/>
                    </a:cxn>
                    <a:cxn ang="0">
                      <a:pos x="25" y="82"/>
                    </a:cxn>
                    <a:cxn ang="0">
                      <a:pos x="54" y="65"/>
                    </a:cxn>
                    <a:cxn ang="0">
                      <a:pos x="76" y="63"/>
                    </a:cxn>
                    <a:cxn ang="0">
                      <a:pos x="59" y="102"/>
                    </a:cxn>
                    <a:cxn ang="0">
                      <a:pos x="90" y="117"/>
                    </a:cxn>
                    <a:cxn ang="0">
                      <a:pos x="121" y="100"/>
                    </a:cxn>
                    <a:cxn ang="0">
                      <a:pos x="121" y="86"/>
                    </a:cxn>
                    <a:cxn ang="0">
                      <a:pos x="135" y="100"/>
                    </a:cxn>
                  </a:cxnLst>
                  <a:rect l="0" t="0" r="r" b="b"/>
                  <a:pathLst>
                    <a:path w="158" h="117">
                      <a:moveTo>
                        <a:pt x="135" y="100"/>
                      </a:moveTo>
                      <a:lnTo>
                        <a:pt x="158" y="104"/>
                      </a:lnTo>
                      <a:lnTo>
                        <a:pt x="139" y="61"/>
                      </a:lnTo>
                      <a:lnTo>
                        <a:pt x="101" y="0"/>
                      </a:lnTo>
                      <a:lnTo>
                        <a:pt x="9" y="43"/>
                      </a:lnTo>
                      <a:lnTo>
                        <a:pt x="0" y="77"/>
                      </a:lnTo>
                      <a:lnTo>
                        <a:pt x="25" y="82"/>
                      </a:lnTo>
                      <a:lnTo>
                        <a:pt x="54" y="65"/>
                      </a:lnTo>
                      <a:lnTo>
                        <a:pt x="76" y="63"/>
                      </a:lnTo>
                      <a:lnTo>
                        <a:pt x="59" y="102"/>
                      </a:lnTo>
                      <a:lnTo>
                        <a:pt x="90" y="117"/>
                      </a:lnTo>
                      <a:lnTo>
                        <a:pt x="121" y="100"/>
                      </a:lnTo>
                      <a:lnTo>
                        <a:pt x="121" y="86"/>
                      </a:lnTo>
                      <a:lnTo>
                        <a:pt x="135" y="100"/>
                      </a:lnTo>
                      <a:close/>
                    </a:path>
                  </a:pathLst>
                </a:custGeom>
                <a:grpFill/>
                <a:ln w="0" cmpd="sng">
                  <a:solidFill>
                    <a:srgbClr val="D7D7D7"/>
                  </a:solidFill>
                  <a:prstDash val="solid"/>
                  <a:round/>
                  <a:headEnd/>
                  <a:tailEnd/>
                </a:ln>
              </p:spPr>
              <p:txBody>
                <a:bodyPr/>
                <a:lstStyle/>
                <a:p>
                  <a:endParaRPr lang="en-US" dirty="0"/>
                </a:p>
              </p:txBody>
            </p:sp>
            <p:sp>
              <p:nvSpPr>
                <p:cNvPr id="668" name="Freeform 218">
                  <a:extLst>
                    <a:ext uri="{FF2B5EF4-FFF2-40B4-BE49-F238E27FC236}">
                      <a16:creationId xmlns:a16="http://schemas.microsoft.com/office/drawing/2014/main" id="{8897A0CF-0925-4E0B-9A9A-36A5E1851F8C}"/>
                    </a:ext>
                  </a:extLst>
                </p:cNvPr>
                <p:cNvSpPr>
                  <a:spLocks noChangeAspect="1"/>
                </p:cNvSpPr>
                <p:nvPr/>
              </p:nvSpPr>
              <p:spPr bwMode="gray">
                <a:xfrm>
                  <a:off x="3203" y="3109"/>
                  <a:ext cx="9" cy="17"/>
                </a:xfrm>
                <a:custGeom>
                  <a:avLst/>
                  <a:gdLst/>
                  <a:ahLst/>
                  <a:cxnLst>
                    <a:cxn ang="0">
                      <a:pos x="18" y="102"/>
                    </a:cxn>
                    <a:cxn ang="0">
                      <a:pos x="43" y="87"/>
                    </a:cxn>
                    <a:cxn ang="0">
                      <a:pos x="52" y="19"/>
                    </a:cxn>
                    <a:cxn ang="0">
                      <a:pos x="43" y="3"/>
                    </a:cxn>
                    <a:cxn ang="0">
                      <a:pos x="0" y="0"/>
                    </a:cxn>
                    <a:cxn ang="0">
                      <a:pos x="0" y="28"/>
                    </a:cxn>
                    <a:cxn ang="0">
                      <a:pos x="23" y="57"/>
                    </a:cxn>
                    <a:cxn ang="0">
                      <a:pos x="4" y="83"/>
                    </a:cxn>
                    <a:cxn ang="0">
                      <a:pos x="4" y="100"/>
                    </a:cxn>
                    <a:cxn ang="0">
                      <a:pos x="18" y="102"/>
                    </a:cxn>
                  </a:cxnLst>
                  <a:rect l="0" t="0" r="r" b="b"/>
                  <a:pathLst>
                    <a:path w="52" h="102">
                      <a:moveTo>
                        <a:pt x="18" y="102"/>
                      </a:moveTo>
                      <a:lnTo>
                        <a:pt x="43" y="87"/>
                      </a:lnTo>
                      <a:lnTo>
                        <a:pt x="52" y="19"/>
                      </a:lnTo>
                      <a:lnTo>
                        <a:pt x="43" y="3"/>
                      </a:lnTo>
                      <a:lnTo>
                        <a:pt x="0" y="0"/>
                      </a:lnTo>
                      <a:lnTo>
                        <a:pt x="0" y="28"/>
                      </a:lnTo>
                      <a:lnTo>
                        <a:pt x="23" y="57"/>
                      </a:lnTo>
                      <a:lnTo>
                        <a:pt x="4" y="83"/>
                      </a:lnTo>
                      <a:lnTo>
                        <a:pt x="4" y="100"/>
                      </a:lnTo>
                      <a:lnTo>
                        <a:pt x="18" y="102"/>
                      </a:lnTo>
                      <a:close/>
                    </a:path>
                  </a:pathLst>
                </a:custGeom>
                <a:grpFill/>
                <a:ln w="0" cmpd="sng">
                  <a:solidFill>
                    <a:srgbClr val="D7D7D7"/>
                  </a:solidFill>
                  <a:prstDash val="solid"/>
                  <a:round/>
                  <a:headEnd/>
                  <a:tailEnd/>
                </a:ln>
              </p:spPr>
              <p:txBody>
                <a:bodyPr/>
                <a:lstStyle/>
                <a:p>
                  <a:endParaRPr lang="en-US" dirty="0"/>
                </a:p>
              </p:txBody>
            </p:sp>
            <p:sp>
              <p:nvSpPr>
                <p:cNvPr id="669" name="Freeform 219">
                  <a:extLst>
                    <a:ext uri="{FF2B5EF4-FFF2-40B4-BE49-F238E27FC236}">
                      <a16:creationId xmlns:a16="http://schemas.microsoft.com/office/drawing/2014/main" id="{E766E57F-1BE9-470E-8100-80441DE4E2BA}"/>
                    </a:ext>
                  </a:extLst>
                </p:cNvPr>
                <p:cNvSpPr>
                  <a:spLocks noChangeAspect="1"/>
                </p:cNvSpPr>
                <p:nvPr/>
              </p:nvSpPr>
              <p:spPr bwMode="gray">
                <a:xfrm>
                  <a:off x="3267" y="3202"/>
                  <a:ext cx="19" cy="23"/>
                </a:xfrm>
                <a:custGeom>
                  <a:avLst/>
                  <a:gdLst/>
                  <a:ahLst/>
                  <a:cxnLst>
                    <a:cxn ang="0">
                      <a:pos x="68" y="97"/>
                    </a:cxn>
                    <a:cxn ang="0">
                      <a:pos x="84" y="90"/>
                    </a:cxn>
                    <a:cxn ang="0">
                      <a:pos x="88" y="70"/>
                    </a:cxn>
                    <a:cxn ang="0">
                      <a:pos x="104" y="43"/>
                    </a:cxn>
                    <a:cxn ang="0">
                      <a:pos x="113" y="0"/>
                    </a:cxn>
                    <a:cxn ang="0">
                      <a:pos x="59" y="22"/>
                    </a:cxn>
                    <a:cxn ang="0">
                      <a:pos x="4" y="70"/>
                    </a:cxn>
                    <a:cxn ang="0">
                      <a:pos x="0" y="90"/>
                    </a:cxn>
                    <a:cxn ang="0">
                      <a:pos x="2" y="133"/>
                    </a:cxn>
                    <a:cxn ang="0">
                      <a:pos x="68" y="97"/>
                    </a:cxn>
                  </a:cxnLst>
                  <a:rect l="0" t="0" r="r" b="b"/>
                  <a:pathLst>
                    <a:path w="113" h="133">
                      <a:moveTo>
                        <a:pt x="68" y="97"/>
                      </a:moveTo>
                      <a:lnTo>
                        <a:pt x="84" y="90"/>
                      </a:lnTo>
                      <a:lnTo>
                        <a:pt x="88" y="70"/>
                      </a:lnTo>
                      <a:lnTo>
                        <a:pt x="104" y="43"/>
                      </a:lnTo>
                      <a:lnTo>
                        <a:pt x="113" y="0"/>
                      </a:lnTo>
                      <a:lnTo>
                        <a:pt x="59" y="22"/>
                      </a:lnTo>
                      <a:lnTo>
                        <a:pt x="4" y="70"/>
                      </a:lnTo>
                      <a:lnTo>
                        <a:pt x="0" y="90"/>
                      </a:lnTo>
                      <a:lnTo>
                        <a:pt x="2" y="133"/>
                      </a:lnTo>
                      <a:lnTo>
                        <a:pt x="68" y="97"/>
                      </a:lnTo>
                      <a:close/>
                    </a:path>
                  </a:pathLst>
                </a:custGeom>
                <a:grpFill/>
                <a:ln w="0" cmpd="sng">
                  <a:solidFill>
                    <a:srgbClr val="D7D7D7"/>
                  </a:solidFill>
                  <a:prstDash val="solid"/>
                  <a:round/>
                  <a:headEnd/>
                  <a:tailEnd/>
                </a:ln>
              </p:spPr>
              <p:txBody>
                <a:bodyPr/>
                <a:lstStyle/>
                <a:p>
                  <a:endParaRPr lang="en-US" dirty="0"/>
                </a:p>
              </p:txBody>
            </p:sp>
            <p:sp>
              <p:nvSpPr>
                <p:cNvPr id="670" name="Freeform 220">
                  <a:extLst>
                    <a:ext uri="{FF2B5EF4-FFF2-40B4-BE49-F238E27FC236}">
                      <a16:creationId xmlns:a16="http://schemas.microsoft.com/office/drawing/2014/main" id="{D0961AA7-26B9-4D98-B95F-FB2C88CB904B}"/>
                    </a:ext>
                  </a:extLst>
                </p:cNvPr>
                <p:cNvSpPr>
                  <a:spLocks noChangeAspect="1"/>
                </p:cNvSpPr>
                <p:nvPr/>
              </p:nvSpPr>
              <p:spPr bwMode="gray">
                <a:xfrm>
                  <a:off x="3123" y="3238"/>
                  <a:ext cx="95" cy="30"/>
                </a:xfrm>
                <a:custGeom>
                  <a:avLst/>
                  <a:gdLst/>
                  <a:ahLst/>
                  <a:cxnLst>
                    <a:cxn ang="0">
                      <a:pos x="310" y="60"/>
                    </a:cxn>
                    <a:cxn ang="0">
                      <a:pos x="281" y="49"/>
                    </a:cxn>
                    <a:cxn ang="0">
                      <a:pos x="169" y="68"/>
                    </a:cxn>
                    <a:cxn ang="0">
                      <a:pos x="144" y="47"/>
                    </a:cxn>
                    <a:cxn ang="0">
                      <a:pos x="123" y="45"/>
                    </a:cxn>
                    <a:cxn ang="0">
                      <a:pos x="132" y="23"/>
                    </a:cxn>
                    <a:cxn ang="0">
                      <a:pos x="117" y="5"/>
                    </a:cxn>
                    <a:cxn ang="0">
                      <a:pos x="95" y="25"/>
                    </a:cxn>
                    <a:cxn ang="0">
                      <a:pos x="54" y="2"/>
                    </a:cxn>
                    <a:cxn ang="0">
                      <a:pos x="40" y="0"/>
                    </a:cxn>
                    <a:cxn ang="0">
                      <a:pos x="31" y="30"/>
                    </a:cxn>
                    <a:cxn ang="0">
                      <a:pos x="11" y="23"/>
                    </a:cxn>
                    <a:cxn ang="0">
                      <a:pos x="0" y="105"/>
                    </a:cxn>
                    <a:cxn ang="0">
                      <a:pos x="20" y="101"/>
                    </a:cxn>
                    <a:cxn ang="0">
                      <a:pos x="52" y="103"/>
                    </a:cxn>
                    <a:cxn ang="0">
                      <a:pos x="87" y="99"/>
                    </a:cxn>
                    <a:cxn ang="0">
                      <a:pos x="132" y="101"/>
                    </a:cxn>
                    <a:cxn ang="0">
                      <a:pos x="189" y="115"/>
                    </a:cxn>
                    <a:cxn ang="0">
                      <a:pos x="210" y="130"/>
                    </a:cxn>
                    <a:cxn ang="0">
                      <a:pos x="240" y="142"/>
                    </a:cxn>
                    <a:cxn ang="0">
                      <a:pos x="259" y="180"/>
                    </a:cxn>
                    <a:cxn ang="0">
                      <a:pos x="320" y="175"/>
                    </a:cxn>
                    <a:cxn ang="0">
                      <a:pos x="359" y="161"/>
                    </a:cxn>
                    <a:cxn ang="0">
                      <a:pos x="392" y="164"/>
                    </a:cxn>
                    <a:cxn ang="0">
                      <a:pos x="421" y="158"/>
                    </a:cxn>
                    <a:cxn ang="0">
                      <a:pos x="462" y="156"/>
                    </a:cxn>
                    <a:cxn ang="0">
                      <a:pos x="496" y="146"/>
                    </a:cxn>
                    <a:cxn ang="0">
                      <a:pos x="535" y="164"/>
                    </a:cxn>
                    <a:cxn ang="0">
                      <a:pos x="568" y="108"/>
                    </a:cxn>
                    <a:cxn ang="0">
                      <a:pos x="562" y="90"/>
                    </a:cxn>
                    <a:cxn ang="0">
                      <a:pos x="537" y="103"/>
                    </a:cxn>
                    <a:cxn ang="0">
                      <a:pos x="517" y="105"/>
                    </a:cxn>
                    <a:cxn ang="0">
                      <a:pos x="490" y="117"/>
                    </a:cxn>
                    <a:cxn ang="0">
                      <a:pos x="457" y="105"/>
                    </a:cxn>
                    <a:cxn ang="0">
                      <a:pos x="439" y="76"/>
                    </a:cxn>
                    <a:cxn ang="0">
                      <a:pos x="398" y="81"/>
                    </a:cxn>
                    <a:cxn ang="0">
                      <a:pos x="336" y="79"/>
                    </a:cxn>
                    <a:cxn ang="0">
                      <a:pos x="310" y="72"/>
                    </a:cxn>
                    <a:cxn ang="0">
                      <a:pos x="310" y="60"/>
                    </a:cxn>
                  </a:cxnLst>
                  <a:rect l="0" t="0" r="r" b="b"/>
                  <a:pathLst>
                    <a:path w="568" h="180">
                      <a:moveTo>
                        <a:pt x="310" y="60"/>
                      </a:moveTo>
                      <a:lnTo>
                        <a:pt x="281" y="49"/>
                      </a:lnTo>
                      <a:lnTo>
                        <a:pt x="169" y="68"/>
                      </a:lnTo>
                      <a:lnTo>
                        <a:pt x="144" y="47"/>
                      </a:lnTo>
                      <a:lnTo>
                        <a:pt x="123" y="45"/>
                      </a:lnTo>
                      <a:lnTo>
                        <a:pt x="132" y="23"/>
                      </a:lnTo>
                      <a:lnTo>
                        <a:pt x="117" y="5"/>
                      </a:lnTo>
                      <a:lnTo>
                        <a:pt x="95" y="25"/>
                      </a:lnTo>
                      <a:lnTo>
                        <a:pt x="54" y="2"/>
                      </a:lnTo>
                      <a:lnTo>
                        <a:pt x="40" y="0"/>
                      </a:lnTo>
                      <a:lnTo>
                        <a:pt x="31" y="30"/>
                      </a:lnTo>
                      <a:lnTo>
                        <a:pt x="11" y="23"/>
                      </a:lnTo>
                      <a:lnTo>
                        <a:pt x="0" y="105"/>
                      </a:lnTo>
                      <a:lnTo>
                        <a:pt x="20" y="101"/>
                      </a:lnTo>
                      <a:lnTo>
                        <a:pt x="52" y="103"/>
                      </a:lnTo>
                      <a:lnTo>
                        <a:pt x="87" y="99"/>
                      </a:lnTo>
                      <a:lnTo>
                        <a:pt x="132" y="101"/>
                      </a:lnTo>
                      <a:lnTo>
                        <a:pt x="189" y="115"/>
                      </a:lnTo>
                      <a:lnTo>
                        <a:pt x="210" y="130"/>
                      </a:lnTo>
                      <a:lnTo>
                        <a:pt x="240" y="142"/>
                      </a:lnTo>
                      <a:lnTo>
                        <a:pt x="259" y="180"/>
                      </a:lnTo>
                      <a:lnTo>
                        <a:pt x="320" y="175"/>
                      </a:lnTo>
                      <a:lnTo>
                        <a:pt x="359" y="161"/>
                      </a:lnTo>
                      <a:lnTo>
                        <a:pt x="392" y="164"/>
                      </a:lnTo>
                      <a:lnTo>
                        <a:pt x="421" y="158"/>
                      </a:lnTo>
                      <a:lnTo>
                        <a:pt x="462" y="156"/>
                      </a:lnTo>
                      <a:lnTo>
                        <a:pt x="496" y="146"/>
                      </a:lnTo>
                      <a:lnTo>
                        <a:pt x="535" y="164"/>
                      </a:lnTo>
                      <a:lnTo>
                        <a:pt x="568" y="108"/>
                      </a:lnTo>
                      <a:lnTo>
                        <a:pt x="562" y="90"/>
                      </a:lnTo>
                      <a:lnTo>
                        <a:pt x="537" y="103"/>
                      </a:lnTo>
                      <a:lnTo>
                        <a:pt x="517" y="105"/>
                      </a:lnTo>
                      <a:lnTo>
                        <a:pt x="490" y="117"/>
                      </a:lnTo>
                      <a:lnTo>
                        <a:pt x="457" y="105"/>
                      </a:lnTo>
                      <a:lnTo>
                        <a:pt x="439" y="76"/>
                      </a:lnTo>
                      <a:lnTo>
                        <a:pt x="398" y="81"/>
                      </a:lnTo>
                      <a:lnTo>
                        <a:pt x="336" y="79"/>
                      </a:lnTo>
                      <a:lnTo>
                        <a:pt x="310" y="72"/>
                      </a:lnTo>
                      <a:lnTo>
                        <a:pt x="310" y="60"/>
                      </a:lnTo>
                      <a:close/>
                    </a:path>
                  </a:pathLst>
                </a:custGeom>
                <a:grpFill/>
                <a:ln w="0" cmpd="sng">
                  <a:solidFill>
                    <a:srgbClr val="D7D7D7"/>
                  </a:solidFill>
                  <a:prstDash val="solid"/>
                  <a:round/>
                  <a:headEnd/>
                  <a:tailEnd/>
                </a:ln>
              </p:spPr>
              <p:txBody>
                <a:bodyPr/>
                <a:lstStyle/>
                <a:p>
                  <a:endParaRPr lang="en-US" dirty="0"/>
                </a:p>
              </p:txBody>
            </p:sp>
            <p:sp>
              <p:nvSpPr>
                <p:cNvPr id="671" name="Freeform 221">
                  <a:extLst>
                    <a:ext uri="{FF2B5EF4-FFF2-40B4-BE49-F238E27FC236}">
                      <a16:creationId xmlns:a16="http://schemas.microsoft.com/office/drawing/2014/main" id="{04013CBE-4D2F-4B74-A94A-1D25E32481A3}"/>
                    </a:ext>
                  </a:extLst>
                </p:cNvPr>
                <p:cNvSpPr>
                  <a:spLocks noChangeAspect="1"/>
                </p:cNvSpPr>
                <p:nvPr/>
              </p:nvSpPr>
              <p:spPr bwMode="gray">
                <a:xfrm>
                  <a:off x="3163" y="3138"/>
                  <a:ext cx="10" cy="13"/>
                </a:xfrm>
                <a:custGeom>
                  <a:avLst/>
                  <a:gdLst/>
                  <a:ahLst/>
                  <a:cxnLst>
                    <a:cxn ang="0">
                      <a:pos x="50" y="80"/>
                    </a:cxn>
                    <a:cxn ang="0">
                      <a:pos x="61" y="67"/>
                    </a:cxn>
                    <a:cxn ang="0">
                      <a:pos x="61" y="40"/>
                    </a:cxn>
                    <a:cxn ang="0">
                      <a:pos x="55" y="25"/>
                    </a:cxn>
                    <a:cxn ang="0">
                      <a:pos x="29" y="7"/>
                    </a:cxn>
                    <a:cxn ang="0">
                      <a:pos x="3" y="0"/>
                    </a:cxn>
                    <a:cxn ang="0">
                      <a:pos x="0" y="17"/>
                    </a:cxn>
                    <a:cxn ang="0">
                      <a:pos x="18" y="38"/>
                    </a:cxn>
                    <a:cxn ang="0">
                      <a:pos x="39" y="79"/>
                    </a:cxn>
                    <a:cxn ang="0">
                      <a:pos x="50" y="80"/>
                    </a:cxn>
                  </a:cxnLst>
                  <a:rect l="0" t="0" r="r" b="b"/>
                  <a:pathLst>
                    <a:path w="61" h="80">
                      <a:moveTo>
                        <a:pt x="50" y="80"/>
                      </a:moveTo>
                      <a:lnTo>
                        <a:pt x="61" y="67"/>
                      </a:lnTo>
                      <a:lnTo>
                        <a:pt x="61" y="40"/>
                      </a:lnTo>
                      <a:lnTo>
                        <a:pt x="55" y="25"/>
                      </a:lnTo>
                      <a:lnTo>
                        <a:pt x="29" y="7"/>
                      </a:lnTo>
                      <a:lnTo>
                        <a:pt x="3" y="0"/>
                      </a:lnTo>
                      <a:lnTo>
                        <a:pt x="0" y="17"/>
                      </a:lnTo>
                      <a:lnTo>
                        <a:pt x="18" y="38"/>
                      </a:lnTo>
                      <a:lnTo>
                        <a:pt x="39" y="79"/>
                      </a:lnTo>
                      <a:lnTo>
                        <a:pt x="50" y="80"/>
                      </a:lnTo>
                      <a:close/>
                    </a:path>
                  </a:pathLst>
                </a:custGeom>
                <a:grpFill/>
                <a:ln w="0" cmpd="sng">
                  <a:solidFill>
                    <a:srgbClr val="D7D7D7"/>
                  </a:solidFill>
                  <a:prstDash val="solid"/>
                  <a:round/>
                  <a:headEnd/>
                  <a:tailEnd/>
                </a:ln>
              </p:spPr>
              <p:txBody>
                <a:bodyPr/>
                <a:lstStyle/>
                <a:p>
                  <a:endParaRPr lang="en-US" dirty="0"/>
                </a:p>
              </p:txBody>
            </p:sp>
            <p:sp>
              <p:nvSpPr>
                <p:cNvPr id="672" name="Freeform 222">
                  <a:extLst>
                    <a:ext uri="{FF2B5EF4-FFF2-40B4-BE49-F238E27FC236}">
                      <a16:creationId xmlns:a16="http://schemas.microsoft.com/office/drawing/2014/main" id="{CEAF1BEC-5820-4C4B-BA57-3D83B17E946E}"/>
                    </a:ext>
                  </a:extLst>
                </p:cNvPr>
                <p:cNvSpPr>
                  <a:spLocks noChangeAspect="1"/>
                </p:cNvSpPr>
                <p:nvPr/>
              </p:nvSpPr>
              <p:spPr bwMode="gray">
                <a:xfrm>
                  <a:off x="3186" y="3173"/>
                  <a:ext cx="7" cy="10"/>
                </a:xfrm>
                <a:custGeom>
                  <a:avLst/>
                  <a:gdLst/>
                  <a:ahLst/>
                  <a:cxnLst>
                    <a:cxn ang="0">
                      <a:pos x="10" y="61"/>
                    </a:cxn>
                    <a:cxn ang="0">
                      <a:pos x="34" y="59"/>
                    </a:cxn>
                    <a:cxn ang="0">
                      <a:pos x="40" y="0"/>
                    </a:cxn>
                    <a:cxn ang="0">
                      <a:pos x="18" y="4"/>
                    </a:cxn>
                    <a:cxn ang="0">
                      <a:pos x="0" y="25"/>
                    </a:cxn>
                    <a:cxn ang="0">
                      <a:pos x="0" y="57"/>
                    </a:cxn>
                    <a:cxn ang="0">
                      <a:pos x="10" y="61"/>
                    </a:cxn>
                  </a:cxnLst>
                  <a:rect l="0" t="0" r="r" b="b"/>
                  <a:pathLst>
                    <a:path w="40" h="61">
                      <a:moveTo>
                        <a:pt x="10" y="61"/>
                      </a:moveTo>
                      <a:lnTo>
                        <a:pt x="34" y="59"/>
                      </a:lnTo>
                      <a:lnTo>
                        <a:pt x="40" y="0"/>
                      </a:lnTo>
                      <a:lnTo>
                        <a:pt x="18" y="4"/>
                      </a:lnTo>
                      <a:lnTo>
                        <a:pt x="0" y="25"/>
                      </a:lnTo>
                      <a:lnTo>
                        <a:pt x="0" y="57"/>
                      </a:lnTo>
                      <a:lnTo>
                        <a:pt x="10" y="61"/>
                      </a:lnTo>
                      <a:close/>
                    </a:path>
                  </a:pathLst>
                </a:custGeom>
                <a:grpFill/>
                <a:ln w="0" cmpd="sng">
                  <a:solidFill>
                    <a:srgbClr val="D7D7D7"/>
                  </a:solidFill>
                  <a:prstDash val="solid"/>
                  <a:round/>
                  <a:headEnd/>
                  <a:tailEnd/>
                </a:ln>
              </p:spPr>
              <p:txBody>
                <a:bodyPr/>
                <a:lstStyle/>
                <a:p>
                  <a:endParaRPr lang="en-US" dirty="0"/>
                </a:p>
              </p:txBody>
            </p:sp>
            <p:sp>
              <p:nvSpPr>
                <p:cNvPr id="673" name="Freeform 223">
                  <a:extLst>
                    <a:ext uri="{FF2B5EF4-FFF2-40B4-BE49-F238E27FC236}">
                      <a16:creationId xmlns:a16="http://schemas.microsoft.com/office/drawing/2014/main" id="{A605D759-59E7-4CAD-8C5F-6FBB589BAA55}"/>
                    </a:ext>
                  </a:extLst>
                </p:cNvPr>
                <p:cNvSpPr>
                  <a:spLocks noChangeAspect="1"/>
                </p:cNvSpPr>
                <p:nvPr/>
              </p:nvSpPr>
              <p:spPr bwMode="gray">
                <a:xfrm>
                  <a:off x="3015" y="3119"/>
                  <a:ext cx="14" cy="15"/>
                </a:xfrm>
                <a:custGeom>
                  <a:avLst/>
                  <a:gdLst/>
                  <a:ahLst/>
                  <a:cxnLst>
                    <a:cxn ang="0">
                      <a:pos x="77" y="89"/>
                    </a:cxn>
                    <a:cxn ang="0">
                      <a:pos x="86" y="56"/>
                    </a:cxn>
                    <a:cxn ang="0">
                      <a:pos x="59" y="36"/>
                    </a:cxn>
                    <a:cxn ang="0">
                      <a:pos x="49" y="0"/>
                    </a:cxn>
                    <a:cxn ang="0">
                      <a:pos x="30" y="11"/>
                    </a:cxn>
                    <a:cxn ang="0">
                      <a:pos x="0" y="40"/>
                    </a:cxn>
                    <a:cxn ang="0">
                      <a:pos x="30" y="73"/>
                    </a:cxn>
                    <a:cxn ang="0">
                      <a:pos x="57" y="76"/>
                    </a:cxn>
                    <a:cxn ang="0">
                      <a:pos x="77" y="89"/>
                    </a:cxn>
                  </a:cxnLst>
                  <a:rect l="0" t="0" r="r" b="b"/>
                  <a:pathLst>
                    <a:path w="86" h="89">
                      <a:moveTo>
                        <a:pt x="77" y="89"/>
                      </a:moveTo>
                      <a:lnTo>
                        <a:pt x="86" y="56"/>
                      </a:lnTo>
                      <a:lnTo>
                        <a:pt x="59" y="36"/>
                      </a:lnTo>
                      <a:lnTo>
                        <a:pt x="49" y="0"/>
                      </a:lnTo>
                      <a:lnTo>
                        <a:pt x="30" y="11"/>
                      </a:lnTo>
                      <a:lnTo>
                        <a:pt x="0" y="40"/>
                      </a:lnTo>
                      <a:lnTo>
                        <a:pt x="30" y="73"/>
                      </a:lnTo>
                      <a:lnTo>
                        <a:pt x="57" y="76"/>
                      </a:lnTo>
                      <a:lnTo>
                        <a:pt x="77" y="89"/>
                      </a:lnTo>
                      <a:close/>
                    </a:path>
                  </a:pathLst>
                </a:custGeom>
                <a:grpFill/>
                <a:ln w="0" cmpd="sng">
                  <a:solidFill>
                    <a:srgbClr val="D7D7D7"/>
                  </a:solidFill>
                  <a:prstDash val="solid"/>
                  <a:round/>
                  <a:headEnd/>
                  <a:tailEnd/>
                </a:ln>
              </p:spPr>
              <p:txBody>
                <a:bodyPr/>
                <a:lstStyle/>
                <a:p>
                  <a:endParaRPr lang="en-US" dirty="0"/>
                </a:p>
              </p:txBody>
            </p:sp>
            <p:sp>
              <p:nvSpPr>
                <p:cNvPr id="674" name="Freeform 224">
                  <a:extLst>
                    <a:ext uri="{FF2B5EF4-FFF2-40B4-BE49-F238E27FC236}">
                      <a16:creationId xmlns:a16="http://schemas.microsoft.com/office/drawing/2014/main" id="{DD0B07A0-F3E7-4D39-9F85-CBB0874E8866}"/>
                    </a:ext>
                  </a:extLst>
                </p:cNvPr>
                <p:cNvSpPr>
                  <a:spLocks noChangeAspect="1"/>
                </p:cNvSpPr>
                <p:nvPr/>
              </p:nvSpPr>
              <p:spPr bwMode="gray">
                <a:xfrm>
                  <a:off x="3103" y="3092"/>
                  <a:ext cx="57" cy="47"/>
                </a:xfrm>
                <a:custGeom>
                  <a:avLst/>
                  <a:gdLst/>
                  <a:ahLst/>
                  <a:cxnLst>
                    <a:cxn ang="0">
                      <a:pos x="330" y="247"/>
                    </a:cxn>
                    <a:cxn ang="0">
                      <a:pos x="338" y="259"/>
                    </a:cxn>
                    <a:cxn ang="0">
                      <a:pos x="336" y="227"/>
                    </a:cxn>
                    <a:cxn ang="0">
                      <a:pos x="278" y="210"/>
                    </a:cxn>
                    <a:cxn ang="0">
                      <a:pos x="256" y="155"/>
                    </a:cxn>
                    <a:cxn ang="0">
                      <a:pos x="256" y="124"/>
                    </a:cxn>
                    <a:cxn ang="0">
                      <a:pos x="235" y="102"/>
                    </a:cxn>
                    <a:cxn ang="0">
                      <a:pos x="178" y="90"/>
                    </a:cxn>
                    <a:cxn ang="0">
                      <a:pos x="140" y="71"/>
                    </a:cxn>
                    <a:cxn ang="0">
                      <a:pos x="82" y="16"/>
                    </a:cxn>
                    <a:cxn ang="0">
                      <a:pos x="74" y="0"/>
                    </a:cxn>
                    <a:cxn ang="0">
                      <a:pos x="53" y="0"/>
                    </a:cxn>
                    <a:cxn ang="0">
                      <a:pos x="16" y="30"/>
                    </a:cxn>
                    <a:cxn ang="0">
                      <a:pos x="0" y="49"/>
                    </a:cxn>
                    <a:cxn ang="0">
                      <a:pos x="39" y="49"/>
                    </a:cxn>
                    <a:cxn ang="0">
                      <a:pos x="82" y="90"/>
                    </a:cxn>
                    <a:cxn ang="0">
                      <a:pos x="117" y="118"/>
                    </a:cxn>
                    <a:cxn ang="0">
                      <a:pos x="124" y="146"/>
                    </a:cxn>
                    <a:cxn ang="0">
                      <a:pos x="156" y="165"/>
                    </a:cxn>
                    <a:cxn ang="0">
                      <a:pos x="199" y="169"/>
                    </a:cxn>
                    <a:cxn ang="0">
                      <a:pos x="240" y="200"/>
                    </a:cxn>
                    <a:cxn ang="0">
                      <a:pos x="252" y="223"/>
                    </a:cxn>
                    <a:cxn ang="0">
                      <a:pos x="262" y="257"/>
                    </a:cxn>
                    <a:cxn ang="0">
                      <a:pos x="283" y="275"/>
                    </a:cxn>
                    <a:cxn ang="0">
                      <a:pos x="330" y="282"/>
                    </a:cxn>
                    <a:cxn ang="0">
                      <a:pos x="330" y="247"/>
                    </a:cxn>
                  </a:cxnLst>
                  <a:rect l="0" t="0" r="r" b="b"/>
                  <a:pathLst>
                    <a:path w="338" h="282">
                      <a:moveTo>
                        <a:pt x="330" y="247"/>
                      </a:moveTo>
                      <a:lnTo>
                        <a:pt x="338" y="259"/>
                      </a:lnTo>
                      <a:lnTo>
                        <a:pt x="336" y="227"/>
                      </a:lnTo>
                      <a:lnTo>
                        <a:pt x="278" y="210"/>
                      </a:lnTo>
                      <a:lnTo>
                        <a:pt x="256" y="155"/>
                      </a:lnTo>
                      <a:lnTo>
                        <a:pt x="256" y="124"/>
                      </a:lnTo>
                      <a:lnTo>
                        <a:pt x="235" y="102"/>
                      </a:lnTo>
                      <a:lnTo>
                        <a:pt x="178" y="90"/>
                      </a:lnTo>
                      <a:lnTo>
                        <a:pt x="140" y="71"/>
                      </a:lnTo>
                      <a:lnTo>
                        <a:pt x="82" y="16"/>
                      </a:lnTo>
                      <a:lnTo>
                        <a:pt x="74" y="0"/>
                      </a:lnTo>
                      <a:lnTo>
                        <a:pt x="53" y="0"/>
                      </a:lnTo>
                      <a:lnTo>
                        <a:pt x="16" y="30"/>
                      </a:lnTo>
                      <a:lnTo>
                        <a:pt x="0" y="49"/>
                      </a:lnTo>
                      <a:lnTo>
                        <a:pt x="39" y="49"/>
                      </a:lnTo>
                      <a:lnTo>
                        <a:pt x="82" y="90"/>
                      </a:lnTo>
                      <a:lnTo>
                        <a:pt x="117" y="118"/>
                      </a:lnTo>
                      <a:lnTo>
                        <a:pt x="124" y="146"/>
                      </a:lnTo>
                      <a:lnTo>
                        <a:pt x="156" y="165"/>
                      </a:lnTo>
                      <a:lnTo>
                        <a:pt x="199" y="169"/>
                      </a:lnTo>
                      <a:lnTo>
                        <a:pt x="240" y="200"/>
                      </a:lnTo>
                      <a:lnTo>
                        <a:pt x="252" y="223"/>
                      </a:lnTo>
                      <a:lnTo>
                        <a:pt x="262" y="257"/>
                      </a:lnTo>
                      <a:lnTo>
                        <a:pt x="283" y="275"/>
                      </a:lnTo>
                      <a:lnTo>
                        <a:pt x="330" y="282"/>
                      </a:lnTo>
                      <a:lnTo>
                        <a:pt x="330" y="247"/>
                      </a:lnTo>
                      <a:close/>
                    </a:path>
                  </a:pathLst>
                </a:custGeom>
                <a:grpFill/>
                <a:ln w="0" cmpd="sng">
                  <a:solidFill>
                    <a:srgbClr val="D7D7D7"/>
                  </a:solidFill>
                  <a:prstDash val="solid"/>
                  <a:round/>
                  <a:headEnd/>
                  <a:tailEnd/>
                </a:ln>
              </p:spPr>
              <p:txBody>
                <a:bodyPr/>
                <a:lstStyle/>
                <a:p>
                  <a:endParaRPr lang="en-US" dirty="0"/>
                </a:p>
              </p:txBody>
            </p:sp>
            <p:sp>
              <p:nvSpPr>
                <p:cNvPr id="675" name="Freeform 225">
                  <a:extLst>
                    <a:ext uri="{FF2B5EF4-FFF2-40B4-BE49-F238E27FC236}">
                      <a16:creationId xmlns:a16="http://schemas.microsoft.com/office/drawing/2014/main" id="{A6110A6E-F951-44EB-8FE6-3252CD78A35D}"/>
                    </a:ext>
                  </a:extLst>
                </p:cNvPr>
                <p:cNvSpPr>
                  <a:spLocks noChangeAspect="1"/>
                </p:cNvSpPr>
                <p:nvPr/>
              </p:nvSpPr>
              <p:spPr bwMode="gray">
                <a:xfrm>
                  <a:off x="2991" y="3059"/>
                  <a:ext cx="14" cy="17"/>
                </a:xfrm>
                <a:custGeom>
                  <a:avLst/>
                  <a:gdLst/>
                  <a:ahLst/>
                  <a:cxnLst>
                    <a:cxn ang="0">
                      <a:pos x="80" y="101"/>
                    </a:cxn>
                    <a:cxn ang="0">
                      <a:pos x="84" y="85"/>
                    </a:cxn>
                    <a:cxn ang="0">
                      <a:pos x="49" y="17"/>
                    </a:cxn>
                    <a:cxn ang="0">
                      <a:pos x="26" y="0"/>
                    </a:cxn>
                    <a:cxn ang="0">
                      <a:pos x="0" y="9"/>
                    </a:cxn>
                    <a:cxn ang="0">
                      <a:pos x="33" y="77"/>
                    </a:cxn>
                    <a:cxn ang="0">
                      <a:pos x="57" y="103"/>
                    </a:cxn>
                    <a:cxn ang="0">
                      <a:pos x="80" y="101"/>
                    </a:cxn>
                  </a:cxnLst>
                  <a:rect l="0" t="0" r="r" b="b"/>
                  <a:pathLst>
                    <a:path w="84" h="103">
                      <a:moveTo>
                        <a:pt x="80" y="101"/>
                      </a:moveTo>
                      <a:lnTo>
                        <a:pt x="84" y="85"/>
                      </a:lnTo>
                      <a:lnTo>
                        <a:pt x="49" y="17"/>
                      </a:lnTo>
                      <a:lnTo>
                        <a:pt x="26" y="0"/>
                      </a:lnTo>
                      <a:lnTo>
                        <a:pt x="0" y="9"/>
                      </a:lnTo>
                      <a:lnTo>
                        <a:pt x="33" y="77"/>
                      </a:lnTo>
                      <a:lnTo>
                        <a:pt x="57" y="103"/>
                      </a:lnTo>
                      <a:lnTo>
                        <a:pt x="80" y="101"/>
                      </a:lnTo>
                      <a:close/>
                    </a:path>
                  </a:pathLst>
                </a:custGeom>
                <a:grpFill/>
                <a:ln w="0" cmpd="sng">
                  <a:solidFill>
                    <a:srgbClr val="D7D7D7"/>
                  </a:solidFill>
                  <a:prstDash val="solid"/>
                  <a:round/>
                  <a:headEnd/>
                  <a:tailEnd/>
                </a:ln>
              </p:spPr>
              <p:txBody>
                <a:bodyPr/>
                <a:lstStyle/>
                <a:p>
                  <a:endParaRPr lang="en-US" dirty="0"/>
                </a:p>
              </p:txBody>
            </p:sp>
            <p:sp>
              <p:nvSpPr>
                <p:cNvPr id="676" name="Freeform 226">
                  <a:extLst>
                    <a:ext uri="{FF2B5EF4-FFF2-40B4-BE49-F238E27FC236}">
                      <a16:creationId xmlns:a16="http://schemas.microsoft.com/office/drawing/2014/main" id="{1F466669-F04D-45BE-A6DE-32A6C36A8016}"/>
                    </a:ext>
                  </a:extLst>
                </p:cNvPr>
                <p:cNvSpPr>
                  <a:spLocks noChangeAspect="1"/>
                </p:cNvSpPr>
                <p:nvPr/>
              </p:nvSpPr>
              <p:spPr bwMode="gray">
                <a:xfrm>
                  <a:off x="3041" y="3123"/>
                  <a:ext cx="80" cy="81"/>
                </a:xfrm>
                <a:custGeom>
                  <a:avLst/>
                  <a:gdLst/>
                  <a:ahLst/>
                  <a:cxnLst>
                    <a:cxn ang="0">
                      <a:pos x="186" y="0"/>
                    </a:cxn>
                    <a:cxn ang="0">
                      <a:pos x="136" y="7"/>
                    </a:cxn>
                    <a:cxn ang="0">
                      <a:pos x="82" y="43"/>
                    </a:cxn>
                    <a:cxn ang="0">
                      <a:pos x="53" y="31"/>
                    </a:cxn>
                    <a:cxn ang="0">
                      <a:pos x="10" y="101"/>
                    </a:cxn>
                    <a:cxn ang="0">
                      <a:pos x="0" y="135"/>
                    </a:cxn>
                    <a:cxn ang="0">
                      <a:pos x="25" y="185"/>
                    </a:cxn>
                    <a:cxn ang="0">
                      <a:pos x="82" y="211"/>
                    </a:cxn>
                    <a:cxn ang="0">
                      <a:pos x="109" y="259"/>
                    </a:cxn>
                    <a:cxn ang="0">
                      <a:pos x="90" y="320"/>
                    </a:cxn>
                    <a:cxn ang="0">
                      <a:pos x="100" y="369"/>
                    </a:cxn>
                    <a:cxn ang="0">
                      <a:pos x="120" y="391"/>
                    </a:cxn>
                    <a:cxn ang="0">
                      <a:pos x="150" y="403"/>
                    </a:cxn>
                    <a:cxn ang="0">
                      <a:pos x="158" y="363"/>
                    </a:cxn>
                    <a:cxn ang="0">
                      <a:pos x="184" y="331"/>
                    </a:cxn>
                    <a:cxn ang="0">
                      <a:pos x="199" y="358"/>
                    </a:cxn>
                    <a:cxn ang="0">
                      <a:pos x="229" y="383"/>
                    </a:cxn>
                    <a:cxn ang="0">
                      <a:pos x="246" y="443"/>
                    </a:cxn>
                    <a:cxn ang="0">
                      <a:pos x="251" y="483"/>
                    </a:cxn>
                    <a:cxn ang="0">
                      <a:pos x="269" y="487"/>
                    </a:cxn>
                    <a:cxn ang="0">
                      <a:pos x="284" y="412"/>
                    </a:cxn>
                    <a:cxn ang="0">
                      <a:pos x="319" y="397"/>
                    </a:cxn>
                    <a:cxn ang="0">
                      <a:pos x="341" y="434"/>
                    </a:cxn>
                    <a:cxn ang="0">
                      <a:pos x="370" y="461"/>
                    </a:cxn>
                    <a:cxn ang="0">
                      <a:pos x="402" y="479"/>
                    </a:cxn>
                    <a:cxn ang="0">
                      <a:pos x="395" y="397"/>
                    </a:cxn>
                    <a:cxn ang="0">
                      <a:pos x="368" y="286"/>
                    </a:cxn>
                    <a:cxn ang="0">
                      <a:pos x="341" y="246"/>
                    </a:cxn>
                    <a:cxn ang="0">
                      <a:pos x="330" y="201"/>
                    </a:cxn>
                    <a:cxn ang="0">
                      <a:pos x="398" y="244"/>
                    </a:cxn>
                    <a:cxn ang="0">
                      <a:pos x="404" y="266"/>
                    </a:cxn>
                    <a:cxn ang="0">
                      <a:pos x="422" y="261"/>
                    </a:cxn>
                    <a:cxn ang="0">
                      <a:pos x="447" y="238"/>
                    </a:cxn>
                    <a:cxn ang="0">
                      <a:pos x="479" y="234"/>
                    </a:cxn>
                    <a:cxn ang="0">
                      <a:pos x="473" y="207"/>
                    </a:cxn>
                    <a:cxn ang="0">
                      <a:pos x="428" y="178"/>
                    </a:cxn>
                    <a:cxn ang="0">
                      <a:pos x="400" y="122"/>
                    </a:cxn>
                    <a:cxn ang="0">
                      <a:pos x="402" y="92"/>
                    </a:cxn>
                    <a:cxn ang="0">
                      <a:pos x="368" y="74"/>
                    </a:cxn>
                    <a:cxn ang="0">
                      <a:pos x="276" y="43"/>
                    </a:cxn>
                    <a:cxn ang="0">
                      <a:pos x="231" y="29"/>
                    </a:cxn>
                    <a:cxn ang="0">
                      <a:pos x="210" y="29"/>
                    </a:cxn>
                    <a:cxn ang="0">
                      <a:pos x="186" y="0"/>
                    </a:cxn>
                  </a:cxnLst>
                  <a:rect l="0" t="0" r="r" b="b"/>
                  <a:pathLst>
                    <a:path w="479" h="487">
                      <a:moveTo>
                        <a:pt x="186" y="0"/>
                      </a:moveTo>
                      <a:lnTo>
                        <a:pt x="136" y="7"/>
                      </a:lnTo>
                      <a:lnTo>
                        <a:pt x="82" y="43"/>
                      </a:lnTo>
                      <a:lnTo>
                        <a:pt x="53" y="31"/>
                      </a:lnTo>
                      <a:lnTo>
                        <a:pt x="10" y="101"/>
                      </a:lnTo>
                      <a:lnTo>
                        <a:pt x="0" y="135"/>
                      </a:lnTo>
                      <a:lnTo>
                        <a:pt x="25" y="185"/>
                      </a:lnTo>
                      <a:lnTo>
                        <a:pt x="82" y="211"/>
                      </a:lnTo>
                      <a:lnTo>
                        <a:pt x="109" y="259"/>
                      </a:lnTo>
                      <a:lnTo>
                        <a:pt x="90" y="320"/>
                      </a:lnTo>
                      <a:lnTo>
                        <a:pt x="100" y="369"/>
                      </a:lnTo>
                      <a:lnTo>
                        <a:pt x="120" y="391"/>
                      </a:lnTo>
                      <a:lnTo>
                        <a:pt x="150" y="403"/>
                      </a:lnTo>
                      <a:lnTo>
                        <a:pt x="158" y="363"/>
                      </a:lnTo>
                      <a:lnTo>
                        <a:pt x="184" y="331"/>
                      </a:lnTo>
                      <a:lnTo>
                        <a:pt x="199" y="358"/>
                      </a:lnTo>
                      <a:lnTo>
                        <a:pt x="229" y="383"/>
                      </a:lnTo>
                      <a:lnTo>
                        <a:pt x="246" y="443"/>
                      </a:lnTo>
                      <a:lnTo>
                        <a:pt x="251" y="483"/>
                      </a:lnTo>
                      <a:lnTo>
                        <a:pt x="269" y="487"/>
                      </a:lnTo>
                      <a:lnTo>
                        <a:pt x="284" y="412"/>
                      </a:lnTo>
                      <a:lnTo>
                        <a:pt x="319" y="397"/>
                      </a:lnTo>
                      <a:lnTo>
                        <a:pt x="341" y="434"/>
                      </a:lnTo>
                      <a:lnTo>
                        <a:pt x="370" y="461"/>
                      </a:lnTo>
                      <a:lnTo>
                        <a:pt x="402" y="479"/>
                      </a:lnTo>
                      <a:lnTo>
                        <a:pt x="395" y="397"/>
                      </a:lnTo>
                      <a:lnTo>
                        <a:pt x="368" y="286"/>
                      </a:lnTo>
                      <a:lnTo>
                        <a:pt x="341" y="246"/>
                      </a:lnTo>
                      <a:lnTo>
                        <a:pt x="330" y="201"/>
                      </a:lnTo>
                      <a:lnTo>
                        <a:pt x="398" y="244"/>
                      </a:lnTo>
                      <a:lnTo>
                        <a:pt x="404" y="266"/>
                      </a:lnTo>
                      <a:lnTo>
                        <a:pt x="422" y="261"/>
                      </a:lnTo>
                      <a:lnTo>
                        <a:pt x="447" y="238"/>
                      </a:lnTo>
                      <a:lnTo>
                        <a:pt x="479" y="234"/>
                      </a:lnTo>
                      <a:lnTo>
                        <a:pt x="473" y="207"/>
                      </a:lnTo>
                      <a:lnTo>
                        <a:pt x="428" y="178"/>
                      </a:lnTo>
                      <a:lnTo>
                        <a:pt x="400" y="122"/>
                      </a:lnTo>
                      <a:lnTo>
                        <a:pt x="402" y="92"/>
                      </a:lnTo>
                      <a:lnTo>
                        <a:pt x="368" y="74"/>
                      </a:lnTo>
                      <a:lnTo>
                        <a:pt x="276" y="43"/>
                      </a:lnTo>
                      <a:lnTo>
                        <a:pt x="231" y="29"/>
                      </a:lnTo>
                      <a:lnTo>
                        <a:pt x="210" y="29"/>
                      </a:lnTo>
                      <a:lnTo>
                        <a:pt x="186" y="0"/>
                      </a:lnTo>
                      <a:close/>
                    </a:path>
                  </a:pathLst>
                </a:custGeom>
                <a:grpFill/>
                <a:ln w="0" cmpd="sng">
                  <a:solidFill>
                    <a:srgbClr val="D7D7D7"/>
                  </a:solidFill>
                  <a:prstDash val="solid"/>
                  <a:round/>
                  <a:headEnd/>
                  <a:tailEnd/>
                </a:ln>
              </p:spPr>
              <p:txBody>
                <a:bodyPr/>
                <a:lstStyle/>
                <a:p>
                  <a:endParaRPr lang="en-US" dirty="0"/>
                </a:p>
              </p:txBody>
            </p:sp>
            <p:sp>
              <p:nvSpPr>
                <p:cNvPr id="677" name="Freeform 227">
                  <a:extLst>
                    <a:ext uri="{FF2B5EF4-FFF2-40B4-BE49-F238E27FC236}">
                      <a16:creationId xmlns:a16="http://schemas.microsoft.com/office/drawing/2014/main" id="{373C7066-E686-4976-98D0-97E41038B58C}"/>
                    </a:ext>
                  </a:extLst>
                </p:cNvPr>
                <p:cNvSpPr>
                  <a:spLocks noChangeAspect="1"/>
                </p:cNvSpPr>
                <p:nvPr/>
              </p:nvSpPr>
              <p:spPr bwMode="gray">
                <a:xfrm>
                  <a:off x="3008" y="2968"/>
                  <a:ext cx="218" cy="182"/>
                </a:xfrm>
                <a:custGeom>
                  <a:avLst/>
                  <a:gdLst/>
                  <a:ahLst/>
                  <a:cxnLst>
                    <a:cxn ang="0">
                      <a:pos x="1174" y="264"/>
                    </a:cxn>
                    <a:cxn ang="0">
                      <a:pos x="961" y="242"/>
                    </a:cxn>
                    <a:cxn ang="0">
                      <a:pos x="913" y="249"/>
                    </a:cxn>
                    <a:cxn ang="0">
                      <a:pos x="835" y="273"/>
                    </a:cxn>
                    <a:cxn ang="0">
                      <a:pos x="718" y="322"/>
                    </a:cxn>
                    <a:cxn ang="0">
                      <a:pos x="804" y="375"/>
                    </a:cxn>
                    <a:cxn ang="0">
                      <a:pos x="849" y="434"/>
                    </a:cxn>
                    <a:cxn ang="0">
                      <a:pos x="749" y="387"/>
                    </a:cxn>
                    <a:cxn ang="0">
                      <a:pos x="774" y="451"/>
                    </a:cxn>
                    <a:cxn ang="0">
                      <a:pos x="749" y="467"/>
                    </a:cxn>
                    <a:cxn ang="0">
                      <a:pos x="690" y="417"/>
                    </a:cxn>
                    <a:cxn ang="0">
                      <a:pos x="683" y="461"/>
                    </a:cxn>
                    <a:cxn ang="0">
                      <a:pos x="697" y="504"/>
                    </a:cxn>
                    <a:cxn ang="0">
                      <a:pos x="639" y="420"/>
                    </a:cxn>
                    <a:cxn ang="0">
                      <a:pos x="551" y="349"/>
                    </a:cxn>
                    <a:cxn ang="0">
                      <a:pos x="510" y="340"/>
                    </a:cxn>
                    <a:cxn ang="0">
                      <a:pos x="501" y="448"/>
                    </a:cxn>
                    <a:cxn ang="0">
                      <a:pos x="533" y="523"/>
                    </a:cxn>
                    <a:cxn ang="0">
                      <a:pos x="614" y="642"/>
                    </a:cxn>
                    <a:cxn ang="0">
                      <a:pos x="641" y="710"/>
                    </a:cxn>
                    <a:cxn ang="0">
                      <a:pos x="607" y="716"/>
                    </a:cxn>
                    <a:cxn ang="0">
                      <a:pos x="598" y="669"/>
                    </a:cxn>
                    <a:cxn ang="0">
                      <a:pos x="555" y="696"/>
                    </a:cxn>
                    <a:cxn ang="0">
                      <a:pos x="565" y="760"/>
                    </a:cxn>
                    <a:cxn ang="0">
                      <a:pos x="524" y="762"/>
                    </a:cxn>
                    <a:cxn ang="0">
                      <a:pos x="503" y="793"/>
                    </a:cxn>
                    <a:cxn ang="0">
                      <a:pos x="580" y="823"/>
                    </a:cxn>
                    <a:cxn ang="0">
                      <a:pos x="641" y="840"/>
                    </a:cxn>
                    <a:cxn ang="0">
                      <a:pos x="683" y="882"/>
                    </a:cxn>
                    <a:cxn ang="0">
                      <a:pos x="740" y="935"/>
                    </a:cxn>
                    <a:cxn ang="0">
                      <a:pos x="788" y="956"/>
                    </a:cxn>
                    <a:cxn ang="0">
                      <a:pos x="743" y="1064"/>
                    </a:cxn>
                    <a:cxn ang="0">
                      <a:pos x="655" y="1025"/>
                    </a:cxn>
                    <a:cxn ang="0">
                      <a:pos x="567" y="1007"/>
                    </a:cxn>
                    <a:cxn ang="0">
                      <a:pos x="612" y="966"/>
                    </a:cxn>
                    <a:cxn ang="0">
                      <a:pos x="517" y="910"/>
                    </a:cxn>
                    <a:cxn ang="0">
                      <a:pos x="459" y="916"/>
                    </a:cxn>
                    <a:cxn ang="0">
                      <a:pos x="365" y="915"/>
                    </a:cxn>
                    <a:cxn ang="0">
                      <a:pos x="249" y="903"/>
                    </a:cxn>
                    <a:cxn ang="0">
                      <a:pos x="228" y="916"/>
                    </a:cxn>
                    <a:cxn ang="0">
                      <a:pos x="190" y="898"/>
                    </a:cxn>
                    <a:cxn ang="0">
                      <a:pos x="122" y="782"/>
                    </a:cxn>
                    <a:cxn ang="0">
                      <a:pos x="196" y="780"/>
                    </a:cxn>
                    <a:cxn ang="0">
                      <a:pos x="129" y="725"/>
                    </a:cxn>
                    <a:cxn ang="0">
                      <a:pos x="63" y="665"/>
                    </a:cxn>
                    <a:cxn ang="0">
                      <a:pos x="12" y="578"/>
                    </a:cxn>
                    <a:cxn ang="0">
                      <a:pos x="0" y="568"/>
                    </a:cxn>
                    <a:cxn ang="0">
                      <a:pos x="36" y="545"/>
                    </a:cxn>
                    <a:cxn ang="0">
                      <a:pos x="63" y="478"/>
                    </a:cxn>
                    <a:cxn ang="0">
                      <a:pos x="133" y="387"/>
                    </a:cxn>
                    <a:cxn ang="0">
                      <a:pos x="181" y="291"/>
                    </a:cxn>
                    <a:cxn ang="0">
                      <a:pos x="307" y="235"/>
                    </a:cxn>
                    <a:cxn ang="0">
                      <a:pos x="415" y="169"/>
                    </a:cxn>
                    <a:cxn ang="0">
                      <a:pos x="546" y="119"/>
                    </a:cxn>
                    <a:cxn ang="0">
                      <a:pos x="619" y="111"/>
                    </a:cxn>
                    <a:cxn ang="0">
                      <a:pos x="765" y="97"/>
                    </a:cxn>
                    <a:cxn ang="0">
                      <a:pos x="923" y="60"/>
                    </a:cxn>
                    <a:cxn ang="0">
                      <a:pos x="1092" y="140"/>
                    </a:cxn>
                    <a:cxn ang="0">
                      <a:pos x="1218" y="79"/>
                    </a:cxn>
                    <a:cxn ang="0">
                      <a:pos x="1268" y="0"/>
                    </a:cxn>
                    <a:cxn ang="0">
                      <a:pos x="1311" y="52"/>
                    </a:cxn>
                    <a:cxn ang="0">
                      <a:pos x="1267" y="126"/>
                    </a:cxn>
                    <a:cxn ang="0">
                      <a:pos x="1247" y="238"/>
                    </a:cxn>
                  </a:cxnLst>
                  <a:rect l="0" t="0" r="r" b="b"/>
                  <a:pathLst>
                    <a:path w="1311" h="1095">
                      <a:moveTo>
                        <a:pt x="1208" y="293"/>
                      </a:moveTo>
                      <a:lnTo>
                        <a:pt x="1174" y="264"/>
                      </a:lnTo>
                      <a:lnTo>
                        <a:pt x="997" y="217"/>
                      </a:lnTo>
                      <a:lnTo>
                        <a:pt x="961" y="242"/>
                      </a:lnTo>
                      <a:lnTo>
                        <a:pt x="941" y="249"/>
                      </a:lnTo>
                      <a:lnTo>
                        <a:pt x="913" y="249"/>
                      </a:lnTo>
                      <a:lnTo>
                        <a:pt x="873" y="232"/>
                      </a:lnTo>
                      <a:lnTo>
                        <a:pt x="835" y="273"/>
                      </a:lnTo>
                      <a:lnTo>
                        <a:pt x="774" y="286"/>
                      </a:lnTo>
                      <a:lnTo>
                        <a:pt x="718" y="322"/>
                      </a:lnTo>
                      <a:lnTo>
                        <a:pt x="749" y="355"/>
                      </a:lnTo>
                      <a:lnTo>
                        <a:pt x="804" y="375"/>
                      </a:lnTo>
                      <a:lnTo>
                        <a:pt x="839" y="414"/>
                      </a:lnTo>
                      <a:lnTo>
                        <a:pt x="849" y="434"/>
                      </a:lnTo>
                      <a:lnTo>
                        <a:pt x="808" y="401"/>
                      </a:lnTo>
                      <a:lnTo>
                        <a:pt x="749" y="387"/>
                      </a:lnTo>
                      <a:lnTo>
                        <a:pt x="733" y="421"/>
                      </a:lnTo>
                      <a:lnTo>
                        <a:pt x="774" y="451"/>
                      </a:lnTo>
                      <a:lnTo>
                        <a:pt x="778" y="498"/>
                      </a:lnTo>
                      <a:lnTo>
                        <a:pt x="749" y="467"/>
                      </a:lnTo>
                      <a:lnTo>
                        <a:pt x="726" y="431"/>
                      </a:lnTo>
                      <a:lnTo>
                        <a:pt x="690" y="417"/>
                      </a:lnTo>
                      <a:lnTo>
                        <a:pt x="675" y="421"/>
                      </a:lnTo>
                      <a:lnTo>
                        <a:pt x="683" y="461"/>
                      </a:lnTo>
                      <a:lnTo>
                        <a:pt x="718" y="489"/>
                      </a:lnTo>
                      <a:lnTo>
                        <a:pt x="697" y="504"/>
                      </a:lnTo>
                      <a:lnTo>
                        <a:pt x="659" y="467"/>
                      </a:lnTo>
                      <a:lnTo>
                        <a:pt x="639" y="420"/>
                      </a:lnTo>
                      <a:lnTo>
                        <a:pt x="553" y="363"/>
                      </a:lnTo>
                      <a:lnTo>
                        <a:pt x="551" y="349"/>
                      </a:lnTo>
                      <a:lnTo>
                        <a:pt x="563" y="322"/>
                      </a:lnTo>
                      <a:lnTo>
                        <a:pt x="510" y="340"/>
                      </a:lnTo>
                      <a:lnTo>
                        <a:pt x="501" y="393"/>
                      </a:lnTo>
                      <a:lnTo>
                        <a:pt x="501" y="448"/>
                      </a:lnTo>
                      <a:lnTo>
                        <a:pt x="508" y="495"/>
                      </a:lnTo>
                      <a:lnTo>
                        <a:pt x="533" y="523"/>
                      </a:lnTo>
                      <a:lnTo>
                        <a:pt x="549" y="579"/>
                      </a:lnTo>
                      <a:lnTo>
                        <a:pt x="614" y="642"/>
                      </a:lnTo>
                      <a:lnTo>
                        <a:pt x="633" y="680"/>
                      </a:lnTo>
                      <a:lnTo>
                        <a:pt x="641" y="710"/>
                      </a:lnTo>
                      <a:lnTo>
                        <a:pt x="623" y="721"/>
                      </a:lnTo>
                      <a:lnTo>
                        <a:pt x="607" y="716"/>
                      </a:lnTo>
                      <a:lnTo>
                        <a:pt x="614" y="692"/>
                      </a:lnTo>
                      <a:lnTo>
                        <a:pt x="598" y="669"/>
                      </a:lnTo>
                      <a:lnTo>
                        <a:pt x="565" y="665"/>
                      </a:lnTo>
                      <a:lnTo>
                        <a:pt x="555" y="696"/>
                      </a:lnTo>
                      <a:lnTo>
                        <a:pt x="576" y="747"/>
                      </a:lnTo>
                      <a:lnTo>
                        <a:pt x="565" y="760"/>
                      </a:lnTo>
                      <a:lnTo>
                        <a:pt x="546" y="763"/>
                      </a:lnTo>
                      <a:lnTo>
                        <a:pt x="524" y="762"/>
                      </a:lnTo>
                      <a:lnTo>
                        <a:pt x="487" y="768"/>
                      </a:lnTo>
                      <a:lnTo>
                        <a:pt x="503" y="793"/>
                      </a:lnTo>
                      <a:lnTo>
                        <a:pt x="546" y="813"/>
                      </a:lnTo>
                      <a:lnTo>
                        <a:pt x="580" y="823"/>
                      </a:lnTo>
                      <a:lnTo>
                        <a:pt x="607" y="837"/>
                      </a:lnTo>
                      <a:lnTo>
                        <a:pt x="641" y="840"/>
                      </a:lnTo>
                      <a:lnTo>
                        <a:pt x="659" y="882"/>
                      </a:lnTo>
                      <a:lnTo>
                        <a:pt x="683" y="882"/>
                      </a:lnTo>
                      <a:lnTo>
                        <a:pt x="710" y="913"/>
                      </a:lnTo>
                      <a:lnTo>
                        <a:pt x="740" y="935"/>
                      </a:lnTo>
                      <a:lnTo>
                        <a:pt x="761" y="937"/>
                      </a:lnTo>
                      <a:lnTo>
                        <a:pt x="788" y="956"/>
                      </a:lnTo>
                      <a:lnTo>
                        <a:pt x="792" y="1095"/>
                      </a:lnTo>
                      <a:lnTo>
                        <a:pt x="743" y="1064"/>
                      </a:lnTo>
                      <a:lnTo>
                        <a:pt x="704" y="1016"/>
                      </a:lnTo>
                      <a:lnTo>
                        <a:pt x="655" y="1025"/>
                      </a:lnTo>
                      <a:lnTo>
                        <a:pt x="600" y="1025"/>
                      </a:lnTo>
                      <a:lnTo>
                        <a:pt x="567" y="1007"/>
                      </a:lnTo>
                      <a:lnTo>
                        <a:pt x="606" y="995"/>
                      </a:lnTo>
                      <a:lnTo>
                        <a:pt x="612" y="966"/>
                      </a:lnTo>
                      <a:lnTo>
                        <a:pt x="569" y="959"/>
                      </a:lnTo>
                      <a:lnTo>
                        <a:pt x="517" y="910"/>
                      </a:lnTo>
                      <a:lnTo>
                        <a:pt x="495" y="931"/>
                      </a:lnTo>
                      <a:lnTo>
                        <a:pt x="459" y="916"/>
                      </a:lnTo>
                      <a:lnTo>
                        <a:pt x="411" y="924"/>
                      </a:lnTo>
                      <a:lnTo>
                        <a:pt x="365" y="915"/>
                      </a:lnTo>
                      <a:lnTo>
                        <a:pt x="300" y="924"/>
                      </a:lnTo>
                      <a:lnTo>
                        <a:pt x="249" y="903"/>
                      </a:lnTo>
                      <a:lnTo>
                        <a:pt x="235" y="903"/>
                      </a:lnTo>
                      <a:lnTo>
                        <a:pt x="228" y="916"/>
                      </a:lnTo>
                      <a:lnTo>
                        <a:pt x="206" y="924"/>
                      </a:lnTo>
                      <a:lnTo>
                        <a:pt x="190" y="898"/>
                      </a:lnTo>
                      <a:lnTo>
                        <a:pt x="169" y="851"/>
                      </a:lnTo>
                      <a:lnTo>
                        <a:pt x="122" y="782"/>
                      </a:lnTo>
                      <a:lnTo>
                        <a:pt x="161" y="786"/>
                      </a:lnTo>
                      <a:lnTo>
                        <a:pt x="196" y="780"/>
                      </a:lnTo>
                      <a:lnTo>
                        <a:pt x="183" y="747"/>
                      </a:lnTo>
                      <a:lnTo>
                        <a:pt x="129" y="725"/>
                      </a:lnTo>
                      <a:lnTo>
                        <a:pt x="120" y="760"/>
                      </a:lnTo>
                      <a:lnTo>
                        <a:pt x="63" y="665"/>
                      </a:lnTo>
                      <a:lnTo>
                        <a:pt x="28" y="637"/>
                      </a:lnTo>
                      <a:lnTo>
                        <a:pt x="12" y="578"/>
                      </a:lnTo>
                      <a:lnTo>
                        <a:pt x="5" y="568"/>
                      </a:lnTo>
                      <a:lnTo>
                        <a:pt x="0" y="568"/>
                      </a:lnTo>
                      <a:lnTo>
                        <a:pt x="5" y="570"/>
                      </a:lnTo>
                      <a:lnTo>
                        <a:pt x="36" y="545"/>
                      </a:lnTo>
                      <a:lnTo>
                        <a:pt x="52" y="521"/>
                      </a:lnTo>
                      <a:lnTo>
                        <a:pt x="63" y="478"/>
                      </a:lnTo>
                      <a:lnTo>
                        <a:pt x="100" y="451"/>
                      </a:lnTo>
                      <a:lnTo>
                        <a:pt x="133" y="387"/>
                      </a:lnTo>
                      <a:lnTo>
                        <a:pt x="181" y="342"/>
                      </a:lnTo>
                      <a:lnTo>
                        <a:pt x="181" y="291"/>
                      </a:lnTo>
                      <a:lnTo>
                        <a:pt x="174" y="252"/>
                      </a:lnTo>
                      <a:lnTo>
                        <a:pt x="307" y="235"/>
                      </a:lnTo>
                      <a:lnTo>
                        <a:pt x="348" y="195"/>
                      </a:lnTo>
                      <a:lnTo>
                        <a:pt x="415" y="169"/>
                      </a:lnTo>
                      <a:lnTo>
                        <a:pt x="493" y="169"/>
                      </a:lnTo>
                      <a:lnTo>
                        <a:pt x="546" y="119"/>
                      </a:lnTo>
                      <a:lnTo>
                        <a:pt x="571" y="113"/>
                      </a:lnTo>
                      <a:lnTo>
                        <a:pt x="619" y="111"/>
                      </a:lnTo>
                      <a:lnTo>
                        <a:pt x="680" y="97"/>
                      </a:lnTo>
                      <a:lnTo>
                        <a:pt x="765" y="97"/>
                      </a:lnTo>
                      <a:lnTo>
                        <a:pt x="880" y="58"/>
                      </a:lnTo>
                      <a:lnTo>
                        <a:pt x="923" y="60"/>
                      </a:lnTo>
                      <a:lnTo>
                        <a:pt x="958" y="93"/>
                      </a:lnTo>
                      <a:lnTo>
                        <a:pt x="1092" y="140"/>
                      </a:lnTo>
                      <a:lnTo>
                        <a:pt x="1167" y="123"/>
                      </a:lnTo>
                      <a:lnTo>
                        <a:pt x="1218" y="79"/>
                      </a:lnTo>
                      <a:lnTo>
                        <a:pt x="1224" y="5"/>
                      </a:lnTo>
                      <a:lnTo>
                        <a:pt x="1268" y="0"/>
                      </a:lnTo>
                      <a:lnTo>
                        <a:pt x="1278" y="23"/>
                      </a:lnTo>
                      <a:lnTo>
                        <a:pt x="1311" y="52"/>
                      </a:lnTo>
                      <a:lnTo>
                        <a:pt x="1307" y="94"/>
                      </a:lnTo>
                      <a:lnTo>
                        <a:pt x="1267" y="126"/>
                      </a:lnTo>
                      <a:lnTo>
                        <a:pt x="1260" y="182"/>
                      </a:lnTo>
                      <a:lnTo>
                        <a:pt x="1247" y="238"/>
                      </a:lnTo>
                      <a:lnTo>
                        <a:pt x="1208" y="293"/>
                      </a:lnTo>
                      <a:close/>
                    </a:path>
                  </a:pathLst>
                </a:custGeom>
                <a:grpFill/>
                <a:ln w="0" cmpd="sng">
                  <a:solidFill>
                    <a:srgbClr val="D7D7D7"/>
                  </a:solidFill>
                  <a:prstDash val="solid"/>
                  <a:round/>
                  <a:headEnd/>
                  <a:tailEnd/>
                </a:ln>
              </p:spPr>
              <p:txBody>
                <a:bodyPr/>
                <a:lstStyle/>
                <a:p>
                  <a:endParaRPr lang="en-US" dirty="0"/>
                </a:p>
              </p:txBody>
            </p:sp>
          </p:grpSp>
          <p:sp>
            <p:nvSpPr>
              <p:cNvPr id="656" name="Freeform 228">
                <a:extLst>
                  <a:ext uri="{FF2B5EF4-FFF2-40B4-BE49-F238E27FC236}">
                    <a16:creationId xmlns:a16="http://schemas.microsoft.com/office/drawing/2014/main" id="{9148F717-AA39-4102-A214-08BD0E4BA04D}"/>
                  </a:ext>
                </a:extLst>
              </p:cNvPr>
              <p:cNvSpPr>
                <a:spLocks noChangeAspect="1"/>
              </p:cNvSpPr>
              <p:nvPr/>
            </p:nvSpPr>
            <p:spPr bwMode="gray">
              <a:xfrm>
                <a:off x="5919633" y="3184674"/>
                <a:ext cx="13150" cy="8098"/>
              </a:xfrm>
              <a:custGeom>
                <a:avLst/>
                <a:gdLst/>
                <a:ahLst/>
                <a:cxnLst>
                  <a:cxn ang="0">
                    <a:pos x="70" y="27"/>
                  </a:cxn>
                  <a:cxn ang="0">
                    <a:pos x="77" y="43"/>
                  </a:cxn>
                  <a:cxn ang="0">
                    <a:pos x="61" y="49"/>
                  </a:cxn>
                  <a:cxn ang="0">
                    <a:pos x="36" y="48"/>
                  </a:cxn>
                  <a:cxn ang="0">
                    <a:pos x="25" y="25"/>
                  </a:cxn>
                  <a:cxn ang="0">
                    <a:pos x="0" y="0"/>
                  </a:cxn>
                  <a:cxn ang="0">
                    <a:pos x="50" y="6"/>
                  </a:cxn>
                  <a:cxn ang="0">
                    <a:pos x="70" y="27"/>
                  </a:cxn>
                </a:cxnLst>
                <a:rect l="0" t="0" r="r" b="b"/>
                <a:pathLst>
                  <a:path w="77" h="49">
                    <a:moveTo>
                      <a:pt x="70" y="27"/>
                    </a:moveTo>
                    <a:lnTo>
                      <a:pt x="77" y="43"/>
                    </a:lnTo>
                    <a:lnTo>
                      <a:pt x="61" y="49"/>
                    </a:lnTo>
                    <a:lnTo>
                      <a:pt x="36" y="48"/>
                    </a:lnTo>
                    <a:lnTo>
                      <a:pt x="25" y="25"/>
                    </a:lnTo>
                    <a:lnTo>
                      <a:pt x="0" y="0"/>
                    </a:lnTo>
                    <a:lnTo>
                      <a:pt x="50" y="6"/>
                    </a:lnTo>
                    <a:lnTo>
                      <a:pt x="70" y="27"/>
                    </a:lnTo>
                    <a:close/>
                  </a:path>
                </a:pathLst>
              </a:custGeom>
              <a:grpFill/>
              <a:ln w="0" cmpd="sng">
                <a:solidFill>
                  <a:srgbClr val="D7D7D7"/>
                </a:solidFill>
                <a:prstDash val="solid"/>
                <a:round/>
                <a:headEnd/>
                <a:tailEnd/>
              </a:ln>
            </p:spPr>
            <p:txBody>
              <a:bodyPr/>
              <a:lstStyle/>
              <a:p>
                <a:endParaRPr lang="en-US" dirty="0"/>
              </a:p>
            </p:txBody>
          </p:sp>
          <p:sp>
            <p:nvSpPr>
              <p:cNvPr id="657" name="Freeform 229">
                <a:extLst>
                  <a:ext uri="{FF2B5EF4-FFF2-40B4-BE49-F238E27FC236}">
                    <a16:creationId xmlns:a16="http://schemas.microsoft.com/office/drawing/2014/main" id="{E9E149F1-0D66-49AC-9F7C-4647072D309E}"/>
                  </a:ext>
                </a:extLst>
              </p:cNvPr>
              <p:cNvSpPr>
                <a:spLocks noChangeAspect="1"/>
              </p:cNvSpPr>
              <p:nvPr/>
            </p:nvSpPr>
            <p:spPr bwMode="gray">
              <a:xfrm>
                <a:off x="7245735" y="3133047"/>
                <a:ext cx="231638" cy="112364"/>
              </a:xfrm>
              <a:custGeom>
                <a:avLst/>
                <a:gdLst/>
                <a:ahLst/>
                <a:cxnLst>
                  <a:cxn ang="0">
                    <a:pos x="94" y="154"/>
                  </a:cxn>
                  <a:cxn ang="0">
                    <a:pos x="115" y="150"/>
                  </a:cxn>
                  <a:cxn ang="0">
                    <a:pos x="140" y="156"/>
                  </a:cxn>
                  <a:cxn ang="0">
                    <a:pos x="150" y="145"/>
                  </a:cxn>
                  <a:cxn ang="0">
                    <a:pos x="166" y="155"/>
                  </a:cxn>
                  <a:cxn ang="0">
                    <a:pos x="182" y="172"/>
                  </a:cxn>
                  <a:cxn ang="0">
                    <a:pos x="212" y="181"/>
                  </a:cxn>
                  <a:cxn ang="0">
                    <a:pos x="235" y="175"/>
                  </a:cxn>
                  <a:cxn ang="0">
                    <a:pos x="258" y="174"/>
                  </a:cxn>
                  <a:cxn ang="0">
                    <a:pos x="277" y="167"/>
                  </a:cxn>
                  <a:cxn ang="0">
                    <a:pos x="296" y="156"/>
                  </a:cxn>
                  <a:cxn ang="0">
                    <a:pos x="311" y="160"/>
                  </a:cxn>
                  <a:cxn ang="0">
                    <a:pos x="332" y="174"/>
                  </a:cxn>
                  <a:cxn ang="0">
                    <a:pos x="355" y="179"/>
                  </a:cxn>
                  <a:cxn ang="0">
                    <a:pos x="368" y="174"/>
                  </a:cxn>
                  <a:cxn ang="0">
                    <a:pos x="352" y="156"/>
                  </a:cxn>
                  <a:cxn ang="0">
                    <a:pos x="343" y="143"/>
                  </a:cxn>
                  <a:cxn ang="0">
                    <a:pos x="355" y="124"/>
                  </a:cxn>
                  <a:cxn ang="0">
                    <a:pos x="352" y="121"/>
                  </a:cxn>
                  <a:cxn ang="0">
                    <a:pos x="329" y="111"/>
                  </a:cxn>
                  <a:cxn ang="0">
                    <a:pos x="321" y="86"/>
                  </a:cxn>
                  <a:cxn ang="0">
                    <a:pos x="310" y="75"/>
                  </a:cxn>
                  <a:cxn ang="0">
                    <a:pos x="295" y="72"/>
                  </a:cxn>
                  <a:cxn ang="0">
                    <a:pos x="274" y="63"/>
                  </a:cxn>
                  <a:cxn ang="0">
                    <a:pos x="261" y="59"/>
                  </a:cxn>
                  <a:cxn ang="0">
                    <a:pos x="237" y="66"/>
                  </a:cxn>
                  <a:cxn ang="0">
                    <a:pos x="223" y="73"/>
                  </a:cxn>
                  <a:cxn ang="0">
                    <a:pos x="213" y="61"/>
                  </a:cxn>
                  <a:cxn ang="0">
                    <a:pos x="171" y="34"/>
                  </a:cxn>
                  <a:cxn ang="0">
                    <a:pos x="148" y="29"/>
                  </a:cxn>
                  <a:cxn ang="0">
                    <a:pos x="108" y="26"/>
                  </a:cxn>
                  <a:cxn ang="0">
                    <a:pos x="76" y="15"/>
                  </a:cxn>
                  <a:cxn ang="0">
                    <a:pos x="54" y="7"/>
                  </a:cxn>
                  <a:cxn ang="0">
                    <a:pos x="31" y="3"/>
                  </a:cxn>
                  <a:cxn ang="0">
                    <a:pos x="15" y="2"/>
                  </a:cxn>
                  <a:cxn ang="0">
                    <a:pos x="5" y="11"/>
                  </a:cxn>
                  <a:cxn ang="0">
                    <a:pos x="21" y="27"/>
                  </a:cxn>
                  <a:cxn ang="0">
                    <a:pos x="56" y="39"/>
                  </a:cxn>
                  <a:cxn ang="0">
                    <a:pos x="78" y="57"/>
                  </a:cxn>
                  <a:cxn ang="0">
                    <a:pos x="87" y="82"/>
                  </a:cxn>
                  <a:cxn ang="0">
                    <a:pos x="100" y="113"/>
                  </a:cxn>
                  <a:cxn ang="0">
                    <a:pos x="99" y="138"/>
                  </a:cxn>
                  <a:cxn ang="0">
                    <a:pos x="87" y="148"/>
                  </a:cxn>
                </a:cxnLst>
                <a:rect l="0" t="0" r="r" b="b"/>
                <a:pathLst>
                  <a:path w="368" h="182">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grpFill/>
              <a:ln w="0" cmpd="sng">
                <a:solidFill>
                  <a:srgbClr val="D7D7D7"/>
                </a:solidFill>
                <a:prstDash val="solid"/>
                <a:round/>
                <a:headEnd/>
                <a:tailEnd/>
              </a:ln>
            </p:spPr>
            <p:txBody>
              <a:bodyPr/>
              <a:lstStyle/>
              <a:p>
                <a:endParaRPr lang="en-US" dirty="0"/>
              </a:p>
            </p:txBody>
          </p:sp>
          <p:sp>
            <p:nvSpPr>
              <p:cNvPr id="658" name="Freeform 230">
                <a:extLst>
                  <a:ext uri="{FF2B5EF4-FFF2-40B4-BE49-F238E27FC236}">
                    <a16:creationId xmlns:a16="http://schemas.microsoft.com/office/drawing/2014/main" id="{631AF734-F2CE-4D31-A677-464CE46A3772}"/>
                  </a:ext>
                </a:extLst>
              </p:cNvPr>
              <p:cNvSpPr>
                <a:spLocks noChangeAspect="1"/>
              </p:cNvSpPr>
              <p:nvPr/>
            </p:nvSpPr>
            <p:spPr bwMode="gray">
              <a:xfrm>
                <a:off x="7368129" y="3236300"/>
                <a:ext cx="106210" cy="109327"/>
              </a:xfrm>
              <a:custGeom>
                <a:avLst/>
                <a:gdLst/>
                <a:ahLst/>
                <a:cxnLst>
                  <a:cxn ang="0">
                    <a:pos x="77" y="118"/>
                  </a:cxn>
                  <a:cxn ang="0">
                    <a:pos x="68" y="107"/>
                  </a:cxn>
                  <a:cxn ang="0">
                    <a:pos x="64" y="102"/>
                  </a:cxn>
                  <a:cxn ang="0">
                    <a:pos x="56" y="99"/>
                  </a:cxn>
                  <a:cxn ang="0">
                    <a:pos x="46" y="89"/>
                  </a:cxn>
                  <a:cxn ang="0">
                    <a:pos x="38" y="83"/>
                  </a:cxn>
                  <a:cxn ang="0">
                    <a:pos x="27" y="79"/>
                  </a:cxn>
                  <a:cxn ang="0">
                    <a:pos x="19" y="69"/>
                  </a:cxn>
                  <a:cxn ang="0">
                    <a:pos x="16" y="55"/>
                  </a:cxn>
                  <a:cxn ang="0">
                    <a:pos x="14" y="35"/>
                  </a:cxn>
                  <a:cxn ang="0">
                    <a:pos x="7" y="21"/>
                  </a:cxn>
                  <a:cxn ang="0">
                    <a:pos x="0" y="15"/>
                  </a:cxn>
                  <a:cxn ang="0">
                    <a:pos x="21" y="14"/>
                  </a:cxn>
                  <a:cxn ang="0">
                    <a:pos x="28" y="9"/>
                  </a:cxn>
                  <a:cxn ang="0">
                    <a:pos x="44" y="8"/>
                  </a:cxn>
                  <a:cxn ang="0">
                    <a:pos x="51" y="4"/>
                  </a:cxn>
                  <a:cxn ang="0">
                    <a:pos x="67" y="7"/>
                  </a:cxn>
                  <a:cxn ang="0">
                    <a:pos x="76" y="5"/>
                  </a:cxn>
                  <a:cxn ang="0">
                    <a:pos x="86" y="0"/>
                  </a:cxn>
                  <a:cxn ang="0">
                    <a:pos x="87" y="0"/>
                  </a:cxn>
                  <a:cxn ang="0">
                    <a:pos x="89" y="8"/>
                  </a:cxn>
                  <a:cxn ang="0">
                    <a:pos x="99" y="20"/>
                  </a:cxn>
                  <a:cxn ang="0">
                    <a:pos x="107" y="21"/>
                  </a:cxn>
                  <a:cxn ang="0">
                    <a:pos x="114" y="26"/>
                  </a:cxn>
                  <a:cxn ang="0">
                    <a:pos x="115" y="34"/>
                  </a:cxn>
                  <a:cxn ang="0">
                    <a:pos x="110" y="40"/>
                  </a:cxn>
                  <a:cxn ang="0">
                    <a:pos x="110" y="48"/>
                  </a:cxn>
                  <a:cxn ang="0">
                    <a:pos x="113" y="56"/>
                  </a:cxn>
                  <a:cxn ang="0">
                    <a:pos x="118" y="63"/>
                  </a:cxn>
                  <a:cxn ang="0">
                    <a:pos x="123" y="68"/>
                  </a:cxn>
                  <a:cxn ang="0">
                    <a:pos x="137" y="77"/>
                  </a:cxn>
                  <a:cxn ang="0">
                    <a:pos x="138" y="84"/>
                  </a:cxn>
                  <a:cxn ang="0">
                    <a:pos x="135" y="93"/>
                  </a:cxn>
                  <a:cxn ang="0">
                    <a:pos x="126" y="94"/>
                  </a:cxn>
                  <a:cxn ang="0">
                    <a:pos x="129" y="101"/>
                  </a:cxn>
                  <a:cxn ang="0">
                    <a:pos x="138" y="113"/>
                  </a:cxn>
                  <a:cxn ang="0">
                    <a:pos x="153" y="122"/>
                  </a:cxn>
                  <a:cxn ang="0">
                    <a:pos x="161" y="122"/>
                  </a:cxn>
                  <a:cxn ang="0">
                    <a:pos x="168" y="123"/>
                  </a:cxn>
                  <a:cxn ang="0">
                    <a:pos x="164" y="131"/>
                  </a:cxn>
                  <a:cxn ang="0">
                    <a:pos x="163" y="139"/>
                  </a:cxn>
                  <a:cxn ang="0">
                    <a:pos x="169" y="144"/>
                  </a:cxn>
                  <a:cxn ang="0">
                    <a:pos x="168" y="152"/>
                  </a:cxn>
                  <a:cxn ang="0">
                    <a:pos x="161" y="154"/>
                  </a:cxn>
                  <a:cxn ang="0">
                    <a:pos x="166" y="160"/>
                  </a:cxn>
                  <a:cxn ang="0">
                    <a:pos x="169" y="168"/>
                  </a:cxn>
                  <a:cxn ang="0">
                    <a:pos x="170" y="175"/>
                  </a:cxn>
                  <a:cxn ang="0">
                    <a:pos x="164" y="175"/>
                  </a:cxn>
                  <a:cxn ang="0">
                    <a:pos x="147" y="175"/>
                  </a:cxn>
                  <a:cxn ang="0">
                    <a:pos x="142" y="175"/>
                  </a:cxn>
                  <a:cxn ang="0">
                    <a:pos x="141" y="150"/>
                  </a:cxn>
                  <a:cxn ang="0">
                    <a:pos x="137" y="143"/>
                  </a:cxn>
                  <a:cxn ang="0">
                    <a:pos x="132" y="136"/>
                  </a:cxn>
                  <a:cxn ang="0">
                    <a:pos x="129" y="128"/>
                  </a:cxn>
                  <a:cxn ang="0">
                    <a:pos x="121" y="126"/>
                  </a:cxn>
                  <a:cxn ang="0">
                    <a:pos x="114" y="128"/>
                  </a:cxn>
                  <a:cxn ang="0">
                    <a:pos x="107" y="128"/>
                  </a:cxn>
                  <a:cxn ang="0">
                    <a:pos x="99" y="125"/>
                  </a:cxn>
                  <a:cxn ang="0">
                    <a:pos x="94" y="117"/>
                  </a:cxn>
                  <a:cxn ang="0">
                    <a:pos x="87" y="116"/>
                  </a:cxn>
                  <a:cxn ang="0">
                    <a:pos x="77" y="118"/>
                  </a:cxn>
                </a:cxnLst>
                <a:rect l="0" t="0" r="r" b="b"/>
                <a:pathLst>
                  <a:path w="170" h="175">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grpFill/>
              <a:ln w="0" cmpd="sng">
                <a:solidFill>
                  <a:srgbClr val="D7D7D7"/>
                </a:solidFill>
                <a:prstDash val="solid"/>
                <a:round/>
                <a:headEnd/>
                <a:tailEnd/>
              </a:ln>
            </p:spPr>
            <p:txBody>
              <a:bodyPr/>
              <a:lstStyle/>
              <a:p>
                <a:endParaRPr lang="en-US" dirty="0"/>
              </a:p>
            </p:txBody>
          </p:sp>
          <p:grpSp>
            <p:nvGrpSpPr>
              <p:cNvPr id="659" name="Group 231">
                <a:extLst>
                  <a:ext uri="{FF2B5EF4-FFF2-40B4-BE49-F238E27FC236}">
                    <a16:creationId xmlns:a16="http://schemas.microsoft.com/office/drawing/2014/main" id="{0BA0622F-7F2F-4EED-819A-D9DCFBD212AE}"/>
                  </a:ext>
                </a:extLst>
              </p:cNvPr>
              <p:cNvGrpSpPr>
                <a:grpSpLocks noChangeAspect="1"/>
              </p:cNvGrpSpPr>
              <p:nvPr/>
            </p:nvGrpSpPr>
            <p:grpSpPr bwMode="gray">
              <a:xfrm>
                <a:off x="7414659" y="3210993"/>
                <a:ext cx="191177" cy="153868"/>
                <a:chOff x="3847" y="2958"/>
                <a:chExt cx="189" cy="152"/>
              </a:xfrm>
              <a:grpFill/>
            </p:grpSpPr>
            <p:sp>
              <p:nvSpPr>
                <p:cNvPr id="663" name="Freeform 232">
                  <a:extLst>
                    <a:ext uri="{FF2B5EF4-FFF2-40B4-BE49-F238E27FC236}">
                      <a16:creationId xmlns:a16="http://schemas.microsoft.com/office/drawing/2014/main" id="{89669458-D680-4197-A807-B1C884482FE9}"/>
                    </a:ext>
                  </a:extLst>
                </p:cNvPr>
                <p:cNvSpPr>
                  <a:spLocks noChangeAspect="1"/>
                </p:cNvSpPr>
                <p:nvPr/>
              </p:nvSpPr>
              <p:spPr bwMode="gray">
                <a:xfrm>
                  <a:off x="3847" y="3054"/>
                  <a:ext cx="40" cy="37"/>
                </a:xfrm>
                <a:custGeom>
                  <a:avLst/>
                  <a:gdLst/>
                  <a:ahLst/>
                  <a:cxnLst>
                    <a:cxn ang="0">
                      <a:pos x="65" y="59"/>
                    </a:cxn>
                    <a:cxn ang="0">
                      <a:pos x="52" y="56"/>
                    </a:cxn>
                    <a:cxn ang="0">
                      <a:pos x="36" y="53"/>
                    </a:cxn>
                    <a:cxn ang="0">
                      <a:pos x="4" y="7"/>
                    </a:cxn>
                    <a:cxn ang="0">
                      <a:pos x="0" y="2"/>
                    </a:cxn>
                    <a:cxn ang="0">
                      <a:pos x="10" y="0"/>
                    </a:cxn>
                    <a:cxn ang="0">
                      <a:pos x="17" y="1"/>
                    </a:cxn>
                    <a:cxn ang="0">
                      <a:pos x="22" y="9"/>
                    </a:cxn>
                    <a:cxn ang="0">
                      <a:pos x="30" y="12"/>
                    </a:cxn>
                    <a:cxn ang="0">
                      <a:pos x="37" y="13"/>
                    </a:cxn>
                    <a:cxn ang="0">
                      <a:pos x="44" y="10"/>
                    </a:cxn>
                    <a:cxn ang="0">
                      <a:pos x="52" y="12"/>
                    </a:cxn>
                    <a:cxn ang="0">
                      <a:pos x="55" y="20"/>
                    </a:cxn>
                    <a:cxn ang="0">
                      <a:pos x="60" y="27"/>
                    </a:cxn>
                    <a:cxn ang="0">
                      <a:pos x="64" y="34"/>
                    </a:cxn>
                    <a:cxn ang="0">
                      <a:pos x="65" y="59"/>
                    </a:cxn>
                  </a:cxnLst>
                  <a:rect l="0" t="0" r="r" b="b"/>
                  <a:pathLst>
                    <a:path w="65" h="59">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grpFill/>
                <a:ln w="0" cmpd="sng">
                  <a:solidFill>
                    <a:srgbClr val="D7D7D7"/>
                  </a:solidFill>
                  <a:prstDash val="solid"/>
                  <a:round/>
                  <a:headEnd/>
                  <a:tailEnd/>
                </a:ln>
              </p:spPr>
              <p:txBody>
                <a:bodyPr/>
                <a:lstStyle/>
                <a:p>
                  <a:endParaRPr lang="en-US" dirty="0"/>
                </a:p>
              </p:txBody>
            </p:sp>
            <p:sp>
              <p:nvSpPr>
                <p:cNvPr id="664" name="Freeform 233">
                  <a:extLst>
                    <a:ext uri="{FF2B5EF4-FFF2-40B4-BE49-F238E27FC236}">
                      <a16:creationId xmlns:a16="http://schemas.microsoft.com/office/drawing/2014/main" id="{23467795-908E-4ECC-8345-3E1BAF33D924}"/>
                    </a:ext>
                  </a:extLst>
                </p:cNvPr>
                <p:cNvSpPr>
                  <a:spLocks noChangeAspect="1"/>
                </p:cNvSpPr>
                <p:nvPr/>
              </p:nvSpPr>
              <p:spPr bwMode="gray">
                <a:xfrm>
                  <a:off x="3853" y="2958"/>
                  <a:ext cx="183" cy="152"/>
                </a:xfrm>
                <a:custGeom>
                  <a:avLst/>
                  <a:gdLst/>
                  <a:ahLst/>
                  <a:cxnLst>
                    <a:cxn ang="0">
                      <a:pos x="88" y="5"/>
                    </a:cxn>
                    <a:cxn ang="0">
                      <a:pos x="107" y="16"/>
                    </a:cxn>
                    <a:cxn ang="0">
                      <a:pos x="119" y="24"/>
                    </a:cxn>
                    <a:cxn ang="0">
                      <a:pos x="126" y="47"/>
                    </a:cxn>
                    <a:cxn ang="0">
                      <a:pos x="151" y="51"/>
                    </a:cxn>
                    <a:cxn ang="0">
                      <a:pos x="164" y="43"/>
                    </a:cxn>
                    <a:cxn ang="0">
                      <a:pos x="178" y="24"/>
                    </a:cxn>
                    <a:cxn ang="0">
                      <a:pos x="188" y="13"/>
                    </a:cxn>
                    <a:cxn ang="0">
                      <a:pos x="220" y="34"/>
                    </a:cxn>
                    <a:cxn ang="0">
                      <a:pos x="245" y="83"/>
                    </a:cxn>
                    <a:cxn ang="0">
                      <a:pos x="261" y="98"/>
                    </a:cxn>
                    <a:cxn ang="0">
                      <a:pos x="281" y="98"/>
                    </a:cxn>
                    <a:cxn ang="0">
                      <a:pos x="292" y="109"/>
                    </a:cxn>
                    <a:cxn ang="0">
                      <a:pos x="283" y="109"/>
                    </a:cxn>
                    <a:cxn ang="0">
                      <a:pos x="259" y="117"/>
                    </a:cxn>
                    <a:cxn ang="0">
                      <a:pos x="248" y="147"/>
                    </a:cxn>
                    <a:cxn ang="0">
                      <a:pos x="240" y="180"/>
                    </a:cxn>
                    <a:cxn ang="0">
                      <a:pos x="223" y="192"/>
                    </a:cxn>
                    <a:cxn ang="0">
                      <a:pos x="213" y="206"/>
                    </a:cxn>
                    <a:cxn ang="0">
                      <a:pos x="215" y="244"/>
                    </a:cxn>
                    <a:cxn ang="0">
                      <a:pos x="204" y="245"/>
                    </a:cxn>
                    <a:cxn ang="0">
                      <a:pos x="189" y="235"/>
                    </a:cxn>
                    <a:cxn ang="0">
                      <a:pos x="177" y="227"/>
                    </a:cxn>
                    <a:cxn ang="0">
                      <a:pos x="169" y="215"/>
                    </a:cxn>
                    <a:cxn ang="0">
                      <a:pos x="177" y="186"/>
                    </a:cxn>
                    <a:cxn ang="0">
                      <a:pos x="161" y="163"/>
                    </a:cxn>
                    <a:cxn ang="0">
                      <a:pos x="123" y="177"/>
                    </a:cxn>
                    <a:cxn ang="0">
                      <a:pos x="107" y="203"/>
                    </a:cxn>
                    <a:cxn ang="0">
                      <a:pos x="84" y="218"/>
                    </a:cxn>
                    <a:cxn ang="0">
                      <a:pos x="80" y="203"/>
                    </a:cxn>
                    <a:cxn ang="0">
                      <a:pos x="82" y="196"/>
                    </a:cxn>
                    <a:cxn ang="0">
                      <a:pos x="77" y="182"/>
                    </a:cxn>
                    <a:cxn ang="0">
                      <a:pos x="82" y="166"/>
                    </a:cxn>
                    <a:cxn ang="0">
                      <a:pos x="67" y="165"/>
                    </a:cxn>
                    <a:cxn ang="0">
                      <a:pos x="43" y="144"/>
                    </a:cxn>
                    <a:cxn ang="0">
                      <a:pos x="49" y="136"/>
                    </a:cxn>
                    <a:cxn ang="0">
                      <a:pos x="51" y="120"/>
                    </a:cxn>
                    <a:cxn ang="0">
                      <a:pos x="32" y="106"/>
                    </a:cxn>
                    <a:cxn ang="0">
                      <a:pos x="24" y="91"/>
                    </a:cxn>
                    <a:cxn ang="0">
                      <a:pos x="29" y="77"/>
                    </a:cxn>
                    <a:cxn ang="0">
                      <a:pos x="21" y="64"/>
                    </a:cxn>
                    <a:cxn ang="0">
                      <a:pos x="3" y="51"/>
                    </a:cxn>
                    <a:cxn ang="0">
                      <a:pos x="0" y="43"/>
                    </a:cxn>
                    <a:cxn ang="0">
                      <a:pos x="19" y="32"/>
                    </a:cxn>
                    <a:cxn ang="0">
                      <a:pos x="34" y="36"/>
                    </a:cxn>
                    <a:cxn ang="0">
                      <a:pos x="55" y="50"/>
                    </a:cxn>
                    <a:cxn ang="0">
                      <a:pos x="78" y="55"/>
                    </a:cxn>
                    <a:cxn ang="0">
                      <a:pos x="91" y="50"/>
                    </a:cxn>
                    <a:cxn ang="0">
                      <a:pos x="75" y="32"/>
                    </a:cxn>
                    <a:cxn ang="0">
                      <a:pos x="66" y="19"/>
                    </a:cxn>
                    <a:cxn ang="0">
                      <a:pos x="78" y="0"/>
                    </a:cxn>
                  </a:cxnLst>
                  <a:rect l="0" t="0" r="r" b="b"/>
                  <a:pathLst>
                    <a:path w="294" h="245">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grpFill/>
                <a:ln w="0" cmpd="sng">
                  <a:solidFill>
                    <a:srgbClr val="D7D7D7"/>
                  </a:solidFill>
                  <a:prstDash val="solid"/>
                  <a:round/>
                  <a:headEnd/>
                  <a:tailEnd/>
                </a:ln>
              </p:spPr>
              <p:txBody>
                <a:bodyPr/>
                <a:lstStyle/>
                <a:p>
                  <a:endParaRPr lang="en-US" dirty="0"/>
                </a:p>
              </p:txBody>
            </p:sp>
          </p:grpSp>
          <p:grpSp>
            <p:nvGrpSpPr>
              <p:cNvPr id="660" name="Group 340">
                <a:extLst>
                  <a:ext uri="{FF2B5EF4-FFF2-40B4-BE49-F238E27FC236}">
                    <a16:creationId xmlns:a16="http://schemas.microsoft.com/office/drawing/2014/main" id="{47EC3E0E-3763-4385-A85D-3CB7A525F09A}"/>
                  </a:ext>
                </a:extLst>
              </p:cNvPr>
              <p:cNvGrpSpPr/>
              <p:nvPr/>
            </p:nvGrpSpPr>
            <p:grpSpPr bwMode="gray">
              <a:xfrm>
                <a:off x="6507837" y="3011363"/>
                <a:ext cx="161925" cy="208800"/>
                <a:chOff x="3541713" y="3660775"/>
                <a:chExt cx="161925" cy="192088"/>
              </a:xfrm>
              <a:grpFill/>
            </p:grpSpPr>
            <p:sp>
              <p:nvSpPr>
                <p:cNvPr id="661" name="Freeform 10634">
                  <a:extLst>
                    <a:ext uri="{FF2B5EF4-FFF2-40B4-BE49-F238E27FC236}">
                      <a16:creationId xmlns:a16="http://schemas.microsoft.com/office/drawing/2014/main" id="{B150F6FA-96CD-4047-8CEB-A90BE2D70748}"/>
                    </a:ext>
                  </a:extLst>
                </p:cNvPr>
                <p:cNvSpPr>
                  <a:spLocks/>
                </p:cNvSpPr>
                <p:nvPr/>
              </p:nvSpPr>
              <p:spPr bwMode="gray">
                <a:xfrm>
                  <a:off x="3554413" y="3660775"/>
                  <a:ext cx="149225" cy="192088"/>
                </a:xfrm>
                <a:custGeom>
                  <a:avLst/>
                  <a:gdLst/>
                  <a:ahLst/>
                  <a:cxnLst>
                    <a:cxn ang="0">
                      <a:pos x="18" y="0"/>
                    </a:cxn>
                    <a:cxn ang="0">
                      <a:pos x="27" y="6"/>
                    </a:cxn>
                    <a:cxn ang="0">
                      <a:pos x="32" y="12"/>
                    </a:cxn>
                    <a:cxn ang="0">
                      <a:pos x="32" y="14"/>
                    </a:cxn>
                    <a:cxn ang="0">
                      <a:pos x="33" y="16"/>
                    </a:cxn>
                    <a:cxn ang="0">
                      <a:pos x="43" y="21"/>
                    </a:cxn>
                    <a:cxn ang="0">
                      <a:pos x="44" y="26"/>
                    </a:cxn>
                    <a:cxn ang="0">
                      <a:pos x="41" y="28"/>
                    </a:cxn>
                    <a:cxn ang="0">
                      <a:pos x="53" y="35"/>
                    </a:cxn>
                    <a:cxn ang="0">
                      <a:pos x="55" y="33"/>
                    </a:cxn>
                    <a:cxn ang="0">
                      <a:pos x="61" y="31"/>
                    </a:cxn>
                    <a:cxn ang="0">
                      <a:pos x="64" y="33"/>
                    </a:cxn>
                    <a:cxn ang="0">
                      <a:pos x="63" y="33"/>
                    </a:cxn>
                    <a:cxn ang="0">
                      <a:pos x="61" y="35"/>
                    </a:cxn>
                    <a:cxn ang="0">
                      <a:pos x="61" y="38"/>
                    </a:cxn>
                    <a:cxn ang="0">
                      <a:pos x="62" y="41"/>
                    </a:cxn>
                    <a:cxn ang="0">
                      <a:pos x="59" y="47"/>
                    </a:cxn>
                    <a:cxn ang="0">
                      <a:pos x="58" y="50"/>
                    </a:cxn>
                    <a:cxn ang="0">
                      <a:pos x="64" y="58"/>
                    </a:cxn>
                    <a:cxn ang="0">
                      <a:pos x="60" y="68"/>
                    </a:cxn>
                    <a:cxn ang="0">
                      <a:pos x="59" y="69"/>
                    </a:cxn>
                    <a:cxn ang="0">
                      <a:pos x="60" y="74"/>
                    </a:cxn>
                    <a:cxn ang="0">
                      <a:pos x="58" y="78"/>
                    </a:cxn>
                    <a:cxn ang="0">
                      <a:pos x="55" y="79"/>
                    </a:cxn>
                    <a:cxn ang="0">
                      <a:pos x="49" y="79"/>
                    </a:cxn>
                    <a:cxn ang="0">
                      <a:pos x="42" y="80"/>
                    </a:cxn>
                    <a:cxn ang="0">
                      <a:pos x="41" y="82"/>
                    </a:cxn>
                    <a:cxn ang="0">
                      <a:pos x="38" y="82"/>
                    </a:cxn>
                    <a:cxn ang="0">
                      <a:pos x="36" y="82"/>
                    </a:cxn>
                    <a:cxn ang="0">
                      <a:pos x="31" y="85"/>
                    </a:cxn>
                    <a:cxn ang="0">
                      <a:pos x="28" y="84"/>
                    </a:cxn>
                    <a:cxn ang="0">
                      <a:pos x="26" y="79"/>
                    </a:cxn>
                    <a:cxn ang="0">
                      <a:pos x="20" y="73"/>
                    </a:cxn>
                    <a:cxn ang="0">
                      <a:pos x="20" y="69"/>
                    </a:cxn>
                    <a:cxn ang="0">
                      <a:pos x="21" y="69"/>
                    </a:cxn>
                    <a:cxn ang="0">
                      <a:pos x="6" y="54"/>
                    </a:cxn>
                    <a:cxn ang="0">
                      <a:pos x="10" y="51"/>
                    </a:cxn>
                    <a:cxn ang="0">
                      <a:pos x="10" y="49"/>
                    </a:cxn>
                    <a:cxn ang="0">
                      <a:pos x="7" y="45"/>
                    </a:cxn>
                    <a:cxn ang="0">
                      <a:pos x="11" y="45"/>
                    </a:cxn>
                    <a:cxn ang="0">
                      <a:pos x="12" y="43"/>
                    </a:cxn>
                    <a:cxn ang="0">
                      <a:pos x="8" y="39"/>
                    </a:cxn>
                    <a:cxn ang="0">
                      <a:pos x="6" y="39"/>
                    </a:cxn>
                    <a:cxn ang="0">
                      <a:pos x="5" y="35"/>
                    </a:cxn>
                    <a:cxn ang="0">
                      <a:pos x="8" y="27"/>
                    </a:cxn>
                    <a:cxn ang="0">
                      <a:pos x="3" y="27"/>
                    </a:cxn>
                    <a:cxn ang="0">
                      <a:pos x="3" y="24"/>
                    </a:cxn>
                    <a:cxn ang="0">
                      <a:pos x="5" y="20"/>
                    </a:cxn>
                    <a:cxn ang="0">
                      <a:pos x="9" y="20"/>
                    </a:cxn>
                    <a:cxn ang="0">
                      <a:pos x="3" y="15"/>
                    </a:cxn>
                    <a:cxn ang="0">
                      <a:pos x="1" y="11"/>
                    </a:cxn>
                    <a:cxn ang="0">
                      <a:pos x="1" y="9"/>
                    </a:cxn>
                    <a:cxn ang="0">
                      <a:pos x="0" y="7"/>
                    </a:cxn>
                    <a:cxn ang="0">
                      <a:pos x="2" y="5"/>
                    </a:cxn>
                  </a:cxnLst>
                  <a:rect l="0" t="0" r="r" b="b"/>
                  <a:pathLst>
                    <a:path w="68" h="88">
                      <a:moveTo>
                        <a:pt x="13" y="0"/>
                      </a:moveTo>
                      <a:lnTo>
                        <a:pt x="13" y="0"/>
                      </a:lnTo>
                      <a:lnTo>
                        <a:pt x="18" y="0"/>
                      </a:lnTo>
                      <a:lnTo>
                        <a:pt x="22" y="1"/>
                      </a:lnTo>
                      <a:lnTo>
                        <a:pt x="22" y="1"/>
                      </a:lnTo>
                      <a:lnTo>
                        <a:pt x="27" y="6"/>
                      </a:lnTo>
                      <a:lnTo>
                        <a:pt x="29" y="9"/>
                      </a:lnTo>
                      <a:lnTo>
                        <a:pt x="29" y="9"/>
                      </a:lnTo>
                      <a:lnTo>
                        <a:pt x="32" y="12"/>
                      </a:lnTo>
                      <a:lnTo>
                        <a:pt x="32" y="12"/>
                      </a:lnTo>
                      <a:lnTo>
                        <a:pt x="32" y="14"/>
                      </a:lnTo>
                      <a:lnTo>
                        <a:pt x="32" y="14"/>
                      </a:lnTo>
                      <a:lnTo>
                        <a:pt x="31" y="15"/>
                      </a:lnTo>
                      <a:lnTo>
                        <a:pt x="31" y="15"/>
                      </a:lnTo>
                      <a:lnTo>
                        <a:pt x="33" y="16"/>
                      </a:lnTo>
                      <a:lnTo>
                        <a:pt x="33" y="16"/>
                      </a:lnTo>
                      <a:lnTo>
                        <a:pt x="43" y="21"/>
                      </a:lnTo>
                      <a:lnTo>
                        <a:pt x="43" y="21"/>
                      </a:lnTo>
                      <a:lnTo>
                        <a:pt x="44" y="24"/>
                      </a:lnTo>
                      <a:lnTo>
                        <a:pt x="44" y="26"/>
                      </a:lnTo>
                      <a:lnTo>
                        <a:pt x="44" y="26"/>
                      </a:lnTo>
                      <a:lnTo>
                        <a:pt x="43" y="27"/>
                      </a:lnTo>
                      <a:lnTo>
                        <a:pt x="41" y="28"/>
                      </a:lnTo>
                      <a:lnTo>
                        <a:pt x="41" y="28"/>
                      </a:lnTo>
                      <a:lnTo>
                        <a:pt x="48" y="31"/>
                      </a:lnTo>
                      <a:lnTo>
                        <a:pt x="51" y="32"/>
                      </a:lnTo>
                      <a:lnTo>
                        <a:pt x="53" y="35"/>
                      </a:lnTo>
                      <a:lnTo>
                        <a:pt x="53" y="35"/>
                      </a:lnTo>
                      <a:lnTo>
                        <a:pt x="54" y="35"/>
                      </a:lnTo>
                      <a:lnTo>
                        <a:pt x="55" y="33"/>
                      </a:lnTo>
                      <a:lnTo>
                        <a:pt x="55" y="33"/>
                      </a:lnTo>
                      <a:lnTo>
                        <a:pt x="59" y="31"/>
                      </a:lnTo>
                      <a:lnTo>
                        <a:pt x="61" y="31"/>
                      </a:lnTo>
                      <a:lnTo>
                        <a:pt x="63" y="32"/>
                      </a:lnTo>
                      <a:lnTo>
                        <a:pt x="63" y="32"/>
                      </a:lnTo>
                      <a:lnTo>
                        <a:pt x="64" y="33"/>
                      </a:lnTo>
                      <a:lnTo>
                        <a:pt x="64" y="33"/>
                      </a:lnTo>
                      <a:lnTo>
                        <a:pt x="63" y="35"/>
                      </a:lnTo>
                      <a:lnTo>
                        <a:pt x="63" y="33"/>
                      </a:lnTo>
                      <a:lnTo>
                        <a:pt x="62" y="33"/>
                      </a:lnTo>
                      <a:lnTo>
                        <a:pt x="62" y="33"/>
                      </a:lnTo>
                      <a:lnTo>
                        <a:pt x="61" y="35"/>
                      </a:lnTo>
                      <a:lnTo>
                        <a:pt x="61" y="35"/>
                      </a:lnTo>
                      <a:lnTo>
                        <a:pt x="60" y="37"/>
                      </a:lnTo>
                      <a:lnTo>
                        <a:pt x="61" y="38"/>
                      </a:lnTo>
                      <a:lnTo>
                        <a:pt x="61" y="38"/>
                      </a:lnTo>
                      <a:lnTo>
                        <a:pt x="62" y="40"/>
                      </a:lnTo>
                      <a:lnTo>
                        <a:pt x="62" y="41"/>
                      </a:lnTo>
                      <a:lnTo>
                        <a:pt x="61" y="43"/>
                      </a:lnTo>
                      <a:lnTo>
                        <a:pt x="61" y="43"/>
                      </a:lnTo>
                      <a:lnTo>
                        <a:pt x="59" y="47"/>
                      </a:lnTo>
                      <a:lnTo>
                        <a:pt x="58" y="48"/>
                      </a:lnTo>
                      <a:lnTo>
                        <a:pt x="58" y="50"/>
                      </a:lnTo>
                      <a:lnTo>
                        <a:pt x="58" y="50"/>
                      </a:lnTo>
                      <a:lnTo>
                        <a:pt x="60" y="54"/>
                      </a:lnTo>
                      <a:lnTo>
                        <a:pt x="60" y="54"/>
                      </a:lnTo>
                      <a:lnTo>
                        <a:pt x="64" y="58"/>
                      </a:lnTo>
                      <a:lnTo>
                        <a:pt x="68" y="61"/>
                      </a:lnTo>
                      <a:lnTo>
                        <a:pt x="68" y="61"/>
                      </a:lnTo>
                      <a:lnTo>
                        <a:pt x="60" y="68"/>
                      </a:lnTo>
                      <a:lnTo>
                        <a:pt x="60" y="68"/>
                      </a:lnTo>
                      <a:lnTo>
                        <a:pt x="59" y="69"/>
                      </a:lnTo>
                      <a:lnTo>
                        <a:pt x="59" y="69"/>
                      </a:lnTo>
                      <a:lnTo>
                        <a:pt x="59" y="70"/>
                      </a:lnTo>
                      <a:lnTo>
                        <a:pt x="59" y="71"/>
                      </a:lnTo>
                      <a:lnTo>
                        <a:pt x="60" y="74"/>
                      </a:lnTo>
                      <a:lnTo>
                        <a:pt x="60" y="74"/>
                      </a:lnTo>
                      <a:lnTo>
                        <a:pt x="60" y="75"/>
                      </a:lnTo>
                      <a:lnTo>
                        <a:pt x="58" y="78"/>
                      </a:lnTo>
                      <a:lnTo>
                        <a:pt x="58" y="78"/>
                      </a:lnTo>
                      <a:lnTo>
                        <a:pt x="57" y="79"/>
                      </a:lnTo>
                      <a:lnTo>
                        <a:pt x="55" y="79"/>
                      </a:lnTo>
                      <a:lnTo>
                        <a:pt x="52" y="79"/>
                      </a:lnTo>
                      <a:lnTo>
                        <a:pt x="52" y="79"/>
                      </a:lnTo>
                      <a:lnTo>
                        <a:pt x="49" y="79"/>
                      </a:lnTo>
                      <a:lnTo>
                        <a:pt x="45" y="80"/>
                      </a:lnTo>
                      <a:lnTo>
                        <a:pt x="45" y="80"/>
                      </a:lnTo>
                      <a:lnTo>
                        <a:pt x="42" y="80"/>
                      </a:lnTo>
                      <a:lnTo>
                        <a:pt x="42" y="80"/>
                      </a:lnTo>
                      <a:lnTo>
                        <a:pt x="41" y="81"/>
                      </a:lnTo>
                      <a:lnTo>
                        <a:pt x="41" y="82"/>
                      </a:lnTo>
                      <a:lnTo>
                        <a:pt x="41" y="82"/>
                      </a:lnTo>
                      <a:lnTo>
                        <a:pt x="39" y="83"/>
                      </a:lnTo>
                      <a:lnTo>
                        <a:pt x="38" y="82"/>
                      </a:lnTo>
                      <a:lnTo>
                        <a:pt x="37" y="82"/>
                      </a:lnTo>
                      <a:lnTo>
                        <a:pt x="36" y="82"/>
                      </a:lnTo>
                      <a:lnTo>
                        <a:pt x="36" y="82"/>
                      </a:lnTo>
                      <a:lnTo>
                        <a:pt x="33" y="83"/>
                      </a:lnTo>
                      <a:lnTo>
                        <a:pt x="31" y="85"/>
                      </a:lnTo>
                      <a:lnTo>
                        <a:pt x="31" y="85"/>
                      </a:lnTo>
                      <a:lnTo>
                        <a:pt x="30" y="88"/>
                      </a:lnTo>
                      <a:lnTo>
                        <a:pt x="29" y="86"/>
                      </a:lnTo>
                      <a:lnTo>
                        <a:pt x="28" y="84"/>
                      </a:lnTo>
                      <a:lnTo>
                        <a:pt x="28" y="84"/>
                      </a:lnTo>
                      <a:lnTo>
                        <a:pt x="28" y="81"/>
                      </a:lnTo>
                      <a:lnTo>
                        <a:pt x="26" y="79"/>
                      </a:lnTo>
                      <a:lnTo>
                        <a:pt x="26" y="79"/>
                      </a:lnTo>
                      <a:lnTo>
                        <a:pt x="22" y="77"/>
                      </a:lnTo>
                      <a:lnTo>
                        <a:pt x="20" y="73"/>
                      </a:lnTo>
                      <a:lnTo>
                        <a:pt x="20" y="73"/>
                      </a:lnTo>
                      <a:lnTo>
                        <a:pt x="20" y="71"/>
                      </a:lnTo>
                      <a:lnTo>
                        <a:pt x="20" y="69"/>
                      </a:lnTo>
                      <a:lnTo>
                        <a:pt x="20" y="69"/>
                      </a:lnTo>
                      <a:lnTo>
                        <a:pt x="21" y="69"/>
                      </a:lnTo>
                      <a:lnTo>
                        <a:pt x="21" y="69"/>
                      </a:lnTo>
                      <a:lnTo>
                        <a:pt x="24" y="68"/>
                      </a:lnTo>
                      <a:lnTo>
                        <a:pt x="24" y="68"/>
                      </a:lnTo>
                      <a:lnTo>
                        <a:pt x="6" y="54"/>
                      </a:lnTo>
                      <a:lnTo>
                        <a:pt x="6" y="54"/>
                      </a:lnTo>
                      <a:lnTo>
                        <a:pt x="9" y="52"/>
                      </a:lnTo>
                      <a:lnTo>
                        <a:pt x="10" y="51"/>
                      </a:lnTo>
                      <a:lnTo>
                        <a:pt x="10" y="50"/>
                      </a:lnTo>
                      <a:lnTo>
                        <a:pt x="10" y="50"/>
                      </a:lnTo>
                      <a:lnTo>
                        <a:pt x="10" y="49"/>
                      </a:lnTo>
                      <a:lnTo>
                        <a:pt x="10" y="49"/>
                      </a:lnTo>
                      <a:lnTo>
                        <a:pt x="7" y="45"/>
                      </a:lnTo>
                      <a:lnTo>
                        <a:pt x="7" y="45"/>
                      </a:lnTo>
                      <a:lnTo>
                        <a:pt x="9" y="46"/>
                      </a:lnTo>
                      <a:lnTo>
                        <a:pt x="9" y="46"/>
                      </a:lnTo>
                      <a:lnTo>
                        <a:pt x="11" y="45"/>
                      </a:lnTo>
                      <a:lnTo>
                        <a:pt x="12" y="45"/>
                      </a:lnTo>
                      <a:lnTo>
                        <a:pt x="12" y="43"/>
                      </a:lnTo>
                      <a:lnTo>
                        <a:pt x="12" y="43"/>
                      </a:lnTo>
                      <a:lnTo>
                        <a:pt x="11" y="43"/>
                      </a:lnTo>
                      <a:lnTo>
                        <a:pt x="10" y="42"/>
                      </a:lnTo>
                      <a:lnTo>
                        <a:pt x="8" y="39"/>
                      </a:lnTo>
                      <a:lnTo>
                        <a:pt x="8" y="39"/>
                      </a:lnTo>
                      <a:lnTo>
                        <a:pt x="6" y="39"/>
                      </a:lnTo>
                      <a:lnTo>
                        <a:pt x="6" y="39"/>
                      </a:lnTo>
                      <a:lnTo>
                        <a:pt x="5" y="38"/>
                      </a:lnTo>
                      <a:lnTo>
                        <a:pt x="5" y="35"/>
                      </a:lnTo>
                      <a:lnTo>
                        <a:pt x="5" y="35"/>
                      </a:lnTo>
                      <a:lnTo>
                        <a:pt x="6" y="33"/>
                      </a:lnTo>
                      <a:lnTo>
                        <a:pt x="6" y="33"/>
                      </a:lnTo>
                      <a:lnTo>
                        <a:pt x="8" y="27"/>
                      </a:lnTo>
                      <a:lnTo>
                        <a:pt x="8" y="27"/>
                      </a:lnTo>
                      <a:lnTo>
                        <a:pt x="3" y="27"/>
                      </a:lnTo>
                      <a:lnTo>
                        <a:pt x="3" y="27"/>
                      </a:lnTo>
                      <a:lnTo>
                        <a:pt x="3" y="26"/>
                      </a:lnTo>
                      <a:lnTo>
                        <a:pt x="3" y="24"/>
                      </a:lnTo>
                      <a:lnTo>
                        <a:pt x="3" y="24"/>
                      </a:lnTo>
                      <a:lnTo>
                        <a:pt x="3" y="22"/>
                      </a:lnTo>
                      <a:lnTo>
                        <a:pt x="5" y="20"/>
                      </a:lnTo>
                      <a:lnTo>
                        <a:pt x="5" y="20"/>
                      </a:lnTo>
                      <a:lnTo>
                        <a:pt x="7" y="20"/>
                      </a:lnTo>
                      <a:lnTo>
                        <a:pt x="9" y="20"/>
                      </a:lnTo>
                      <a:lnTo>
                        <a:pt x="9" y="20"/>
                      </a:lnTo>
                      <a:lnTo>
                        <a:pt x="2" y="16"/>
                      </a:lnTo>
                      <a:lnTo>
                        <a:pt x="2" y="16"/>
                      </a:lnTo>
                      <a:lnTo>
                        <a:pt x="3" y="15"/>
                      </a:lnTo>
                      <a:lnTo>
                        <a:pt x="2" y="14"/>
                      </a:lnTo>
                      <a:lnTo>
                        <a:pt x="1" y="14"/>
                      </a:lnTo>
                      <a:lnTo>
                        <a:pt x="1" y="11"/>
                      </a:lnTo>
                      <a:lnTo>
                        <a:pt x="1" y="11"/>
                      </a:lnTo>
                      <a:lnTo>
                        <a:pt x="1" y="9"/>
                      </a:lnTo>
                      <a:lnTo>
                        <a:pt x="1" y="9"/>
                      </a:lnTo>
                      <a:lnTo>
                        <a:pt x="0" y="8"/>
                      </a:lnTo>
                      <a:lnTo>
                        <a:pt x="0" y="7"/>
                      </a:lnTo>
                      <a:lnTo>
                        <a:pt x="0" y="7"/>
                      </a:lnTo>
                      <a:lnTo>
                        <a:pt x="1" y="6"/>
                      </a:lnTo>
                      <a:lnTo>
                        <a:pt x="2" y="5"/>
                      </a:lnTo>
                      <a:lnTo>
                        <a:pt x="2" y="5"/>
                      </a:lnTo>
                      <a:lnTo>
                        <a:pt x="13" y="0"/>
                      </a:lnTo>
                      <a:close/>
                    </a:path>
                  </a:pathLst>
                </a:custGeom>
                <a:grpFill/>
                <a:ln w="0" cmpd="sng">
                  <a:solidFill>
                    <a:srgbClr val="D7D7D7"/>
                  </a:solidFill>
                  <a:prstDash val="solid"/>
                  <a:round/>
                  <a:headEnd/>
                  <a:tailEnd/>
                </a:ln>
              </p:spPr>
              <p:txBody>
                <a:bodyPr/>
                <a:lstStyle/>
                <a:p>
                  <a:endParaRPr lang="en-GB" dirty="0"/>
                </a:p>
              </p:txBody>
            </p:sp>
            <p:sp>
              <p:nvSpPr>
                <p:cNvPr id="662" name="Freeform 10993">
                  <a:extLst>
                    <a:ext uri="{FF2B5EF4-FFF2-40B4-BE49-F238E27FC236}">
                      <a16:creationId xmlns:a16="http://schemas.microsoft.com/office/drawing/2014/main" id="{CF3F1790-EA0D-4421-ABD4-EEFD8A91F54C}"/>
                    </a:ext>
                  </a:extLst>
                </p:cNvPr>
                <p:cNvSpPr>
                  <a:spLocks/>
                </p:cNvSpPr>
                <p:nvPr/>
              </p:nvSpPr>
              <p:spPr bwMode="gray">
                <a:xfrm>
                  <a:off x="3541713" y="3776663"/>
                  <a:ext cx="65087" cy="76200"/>
                </a:xfrm>
                <a:custGeom>
                  <a:avLst/>
                  <a:gdLst/>
                  <a:ahLst/>
                  <a:cxnLst>
                    <a:cxn ang="0">
                      <a:pos x="0" y="20"/>
                    </a:cxn>
                    <a:cxn ang="0">
                      <a:pos x="0" y="20"/>
                    </a:cxn>
                    <a:cxn ang="0">
                      <a:pos x="1" y="19"/>
                    </a:cxn>
                    <a:cxn ang="0">
                      <a:pos x="1" y="18"/>
                    </a:cxn>
                    <a:cxn ang="0">
                      <a:pos x="1" y="18"/>
                    </a:cxn>
                    <a:cxn ang="0">
                      <a:pos x="1" y="15"/>
                    </a:cxn>
                    <a:cxn ang="0">
                      <a:pos x="0" y="12"/>
                    </a:cxn>
                    <a:cxn ang="0">
                      <a:pos x="1" y="11"/>
                    </a:cxn>
                    <a:cxn ang="0">
                      <a:pos x="1" y="11"/>
                    </a:cxn>
                    <a:cxn ang="0">
                      <a:pos x="2" y="8"/>
                    </a:cxn>
                    <a:cxn ang="0">
                      <a:pos x="5" y="6"/>
                    </a:cxn>
                    <a:cxn ang="0">
                      <a:pos x="5" y="6"/>
                    </a:cxn>
                    <a:cxn ang="0">
                      <a:pos x="6" y="5"/>
                    </a:cxn>
                    <a:cxn ang="0">
                      <a:pos x="6" y="5"/>
                    </a:cxn>
                    <a:cxn ang="0">
                      <a:pos x="8" y="5"/>
                    </a:cxn>
                    <a:cxn ang="0">
                      <a:pos x="8" y="6"/>
                    </a:cxn>
                    <a:cxn ang="0">
                      <a:pos x="9" y="5"/>
                    </a:cxn>
                    <a:cxn ang="0">
                      <a:pos x="9" y="5"/>
                    </a:cxn>
                    <a:cxn ang="0">
                      <a:pos x="7" y="1"/>
                    </a:cxn>
                    <a:cxn ang="0">
                      <a:pos x="7" y="1"/>
                    </a:cxn>
                    <a:cxn ang="0">
                      <a:pos x="8" y="0"/>
                    </a:cxn>
                    <a:cxn ang="0">
                      <a:pos x="8" y="0"/>
                    </a:cxn>
                    <a:cxn ang="0">
                      <a:pos x="12" y="1"/>
                    </a:cxn>
                    <a:cxn ang="0">
                      <a:pos x="12" y="1"/>
                    </a:cxn>
                    <a:cxn ang="0">
                      <a:pos x="30" y="15"/>
                    </a:cxn>
                    <a:cxn ang="0">
                      <a:pos x="30" y="15"/>
                    </a:cxn>
                    <a:cxn ang="0">
                      <a:pos x="26" y="16"/>
                    </a:cxn>
                    <a:cxn ang="0">
                      <a:pos x="26" y="16"/>
                    </a:cxn>
                    <a:cxn ang="0">
                      <a:pos x="26" y="17"/>
                    </a:cxn>
                    <a:cxn ang="0">
                      <a:pos x="26" y="17"/>
                    </a:cxn>
                    <a:cxn ang="0">
                      <a:pos x="26" y="17"/>
                    </a:cxn>
                    <a:cxn ang="0">
                      <a:pos x="26" y="18"/>
                    </a:cxn>
                    <a:cxn ang="0">
                      <a:pos x="26" y="20"/>
                    </a:cxn>
                    <a:cxn ang="0">
                      <a:pos x="26" y="20"/>
                    </a:cxn>
                    <a:cxn ang="0">
                      <a:pos x="24" y="21"/>
                    </a:cxn>
                    <a:cxn ang="0">
                      <a:pos x="22" y="22"/>
                    </a:cxn>
                    <a:cxn ang="0">
                      <a:pos x="22" y="22"/>
                    </a:cxn>
                    <a:cxn ang="0">
                      <a:pos x="21" y="20"/>
                    </a:cxn>
                    <a:cxn ang="0">
                      <a:pos x="19" y="18"/>
                    </a:cxn>
                    <a:cxn ang="0">
                      <a:pos x="19" y="18"/>
                    </a:cxn>
                    <a:cxn ang="0">
                      <a:pos x="18" y="20"/>
                    </a:cxn>
                    <a:cxn ang="0">
                      <a:pos x="18" y="21"/>
                    </a:cxn>
                    <a:cxn ang="0">
                      <a:pos x="18" y="21"/>
                    </a:cxn>
                    <a:cxn ang="0">
                      <a:pos x="14" y="27"/>
                    </a:cxn>
                    <a:cxn ang="0">
                      <a:pos x="14" y="27"/>
                    </a:cxn>
                    <a:cxn ang="0">
                      <a:pos x="13" y="28"/>
                    </a:cxn>
                    <a:cxn ang="0">
                      <a:pos x="14" y="29"/>
                    </a:cxn>
                    <a:cxn ang="0">
                      <a:pos x="14" y="29"/>
                    </a:cxn>
                    <a:cxn ang="0">
                      <a:pos x="15" y="30"/>
                    </a:cxn>
                    <a:cxn ang="0">
                      <a:pos x="15" y="31"/>
                    </a:cxn>
                    <a:cxn ang="0">
                      <a:pos x="14" y="35"/>
                    </a:cxn>
                    <a:cxn ang="0">
                      <a:pos x="14" y="35"/>
                    </a:cxn>
                    <a:cxn ang="0">
                      <a:pos x="1" y="24"/>
                    </a:cxn>
                    <a:cxn ang="0">
                      <a:pos x="1" y="24"/>
                    </a:cxn>
                    <a:cxn ang="0">
                      <a:pos x="3" y="24"/>
                    </a:cxn>
                    <a:cxn ang="0">
                      <a:pos x="4" y="24"/>
                    </a:cxn>
                    <a:cxn ang="0">
                      <a:pos x="4" y="21"/>
                    </a:cxn>
                    <a:cxn ang="0">
                      <a:pos x="4" y="21"/>
                    </a:cxn>
                    <a:cxn ang="0">
                      <a:pos x="3" y="21"/>
                    </a:cxn>
                    <a:cxn ang="0">
                      <a:pos x="3" y="22"/>
                    </a:cxn>
                    <a:cxn ang="0">
                      <a:pos x="3" y="22"/>
                    </a:cxn>
                    <a:cxn ang="0">
                      <a:pos x="1" y="22"/>
                    </a:cxn>
                    <a:cxn ang="0">
                      <a:pos x="0" y="20"/>
                    </a:cxn>
                  </a:cxnLst>
                  <a:rect l="0" t="0" r="r" b="b"/>
                  <a:pathLst>
                    <a:path w="30" h="35">
                      <a:moveTo>
                        <a:pt x="0" y="20"/>
                      </a:moveTo>
                      <a:lnTo>
                        <a:pt x="0" y="20"/>
                      </a:lnTo>
                      <a:lnTo>
                        <a:pt x="1" y="19"/>
                      </a:lnTo>
                      <a:lnTo>
                        <a:pt x="1" y="18"/>
                      </a:lnTo>
                      <a:lnTo>
                        <a:pt x="1" y="18"/>
                      </a:lnTo>
                      <a:lnTo>
                        <a:pt x="1" y="15"/>
                      </a:lnTo>
                      <a:lnTo>
                        <a:pt x="0" y="12"/>
                      </a:lnTo>
                      <a:lnTo>
                        <a:pt x="1" y="11"/>
                      </a:lnTo>
                      <a:lnTo>
                        <a:pt x="1" y="11"/>
                      </a:lnTo>
                      <a:lnTo>
                        <a:pt x="2" y="8"/>
                      </a:lnTo>
                      <a:lnTo>
                        <a:pt x="5" y="6"/>
                      </a:lnTo>
                      <a:lnTo>
                        <a:pt x="5" y="6"/>
                      </a:lnTo>
                      <a:lnTo>
                        <a:pt x="6" y="5"/>
                      </a:lnTo>
                      <a:lnTo>
                        <a:pt x="6" y="5"/>
                      </a:lnTo>
                      <a:lnTo>
                        <a:pt x="8" y="5"/>
                      </a:lnTo>
                      <a:lnTo>
                        <a:pt x="8" y="6"/>
                      </a:lnTo>
                      <a:lnTo>
                        <a:pt x="9" y="5"/>
                      </a:lnTo>
                      <a:lnTo>
                        <a:pt x="9" y="5"/>
                      </a:lnTo>
                      <a:lnTo>
                        <a:pt x="7" y="1"/>
                      </a:lnTo>
                      <a:lnTo>
                        <a:pt x="7" y="1"/>
                      </a:lnTo>
                      <a:lnTo>
                        <a:pt x="8" y="0"/>
                      </a:lnTo>
                      <a:lnTo>
                        <a:pt x="8" y="0"/>
                      </a:lnTo>
                      <a:lnTo>
                        <a:pt x="12" y="1"/>
                      </a:lnTo>
                      <a:lnTo>
                        <a:pt x="12" y="1"/>
                      </a:lnTo>
                      <a:lnTo>
                        <a:pt x="30" y="15"/>
                      </a:lnTo>
                      <a:lnTo>
                        <a:pt x="30" y="15"/>
                      </a:lnTo>
                      <a:lnTo>
                        <a:pt x="26" y="16"/>
                      </a:lnTo>
                      <a:lnTo>
                        <a:pt x="26" y="16"/>
                      </a:lnTo>
                      <a:lnTo>
                        <a:pt x="26" y="17"/>
                      </a:lnTo>
                      <a:lnTo>
                        <a:pt x="26" y="17"/>
                      </a:lnTo>
                      <a:lnTo>
                        <a:pt x="26" y="17"/>
                      </a:lnTo>
                      <a:lnTo>
                        <a:pt x="26" y="18"/>
                      </a:lnTo>
                      <a:lnTo>
                        <a:pt x="26" y="20"/>
                      </a:lnTo>
                      <a:lnTo>
                        <a:pt x="26" y="20"/>
                      </a:lnTo>
                      <a:lnTo>
                        <a:pt x="24" y="21"/>
                      </a:lnTo>
                      <a:lnTo>
                        <a:pt x="22" y="22"/>
                      </a:lnTo>
                      <a:lnTo>
                        <a:pt x="22" y="22"/>
                      </a:lnTo>
                      <a:lnTo>
                        <a:pt x="21" y="20"/>
                      </a:lnTo>
                      <a:lnTo>
                        <a:pt x="19" y="18"/>
                      </a:lnTo>
                      <a:lnTo>
                        <a:pt x="19" y="18"/>
                      </a:lnTo>
                      <a:lnTo>
                        <a:pt x="18" y="20"/>
                      </a:lnTo>
                      <a:lnTo>
                        <a:pt x="18" y="21"/>
                      </a:lnTo>
                      <a:lnTo>
                        <a:pt x="18" y="21"/>
                      </a:lnTo>
                      <a:lnTo>
                        <a:pt x="14" y="27"/>
                      </a:lnTo>
                      <a:lnTo>
                        <a:pt x="14" y="27"/>
                      </a:lnTo>
                      <a:lnTo>
                        <a:pt x="13" y="28"/>
                      </a:lnTo>
                      <a:lnTo>
                        <a:pt x="14" y="29"/>
                      </a:lnTo>
                      <a:lnTo>
                        <a:pt x="14" y="29"/>
                      </a:lnTo>
                      <a:lnTo>
                        <a:pt x="15" y="30"/>
                      </a:lnTo>
                      <a:lnTo>
                        <a:pt x="15" y="31"/>
                      </a:lnTo>
                      <a:lnTo>
                        <a:pt x="14" y="35"/>
                      </a:lnTo>
                      <a:lnTo>
                        <a:pt x="14" y="35"/>
                      </a:lnTo>
                      <a:lnTo>
                        <a:pt x="1" y="24"/>
                      </a:lnTo>
                      <a:lnTo>
                        <a:pt x="1" y="24"/>
                      </a:lnTo>
                      <a:lnTo>
                        <a:pt x="3" y="24"/>
                      </a:lnTo>
                      <a:lnTo>
                        <a:pt x="4" y="24"/>
                      </a:lnTo>
                      <a:lnTo>
                        <a:pt x="4" y="21"/>
                      </a:lnTo>
                      <a:lnTo>
                        <a:pt x="4" y="21"/>
                      </a:lnTo>
                      <a:lnTo>
                        <a:pt x="3" y="21"/>
                      </a:lnTo>
                      <a:lnTo>
                        <a:pt x="3" y="22"/>
                      </a:lnTo>
                      <a:lnTo>
                        <a:pt x="3" y="22"/>
                      </a:lnTo>
                      <a:lnTo>
                        <a:pt x="1" y="22"/>
                      </a:lnTo>
                      <a:lnTo>
                        <a:pt x="0" y="20"/>
                      </a:lnTo>
                      <a:close/>
                    </a:path>
                  </a:pathLst>
                </a:custGeom>
                <a:grpFill/>
                <a:ln w="0" cmpd="sng">
                  <a:solidFill>
                    <a:srgbClr val="D7D7D7"/>
                  </a:solidFill>
                  <a:prstDash val="solid"/>
                  <a:round/>
                  <a:headEnd/>
                  <a:tailEnd/>
                </a:ln>
              </p:spPr>
              <p:txBody>
                <a:bodyPr/>
                <a:lstStyle/>
                <a:p>
                  <a:endParaRPr lang="en-GB" dirty="0"/>
                </a:p>
              </p:txBody>
            </p:sp>
          </p:grpSp>
        </p:grpSp>
        <p:sp>
          <p:nvSpPr>
            <p:cNvPr id="102" name="Rectangle 101">
              <a:extLst>
                <a:ext uri="{FF2B5EF4-FFF2-40B4-BE49-F238E27FC236}">
                  <a16:creationId xmlns:a16="http://schemas.microsoft.com/office/drawing/2014/main" id="{880E7377-0B23-4AE2-9554-750385F3B67B}"/>
                </a:ext>
              </a:extLst>
            </p:cNvPr>
            <p:cNvSpPr/>
            <p:nvPr/>
          </p:nvSpPr>
          <p:spPr>
            <a:xfrm>
              <a:off x="5716531" y="4921445"/>
              <a:ext cx="2491411" cy="886703"/>
            </a:xfrm>
            <a:prstGeom prst="rect">
              <a:avLst/>
            </a:prstGeom>
            <a:solidFill>
              <a:schemeClr val="bg1">
                <a:alpha val="30000"/>
              </a:schemeClr>
            </a:solidFill>
            <a:ln>
              <a:solidFill>
                <a:srgbClr val="6D20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04" name="Oval 103">
              <a:extLst>
                <a:ext uri="{FF2B5EF4-FFF2-40B4-BE49-F238E27FC236}">
                  <a16:creationId xmlns:a16="http://schemas.microsoft.com/office/drawing/2014/main" id="{9A6E937C-4377-4DA7-9B64-AA247E813167}"/>
                </a:ext>
              </a:extLst>
            </p:cNvPr>
            <p:cNvSpPr>
              <a:spLocks noChangeAspect="1"/>
            </p:cNvSpPr>
            <p:nvPr/>
          </p:nvSpPr>
          <p:spPr>
            <a:xfrm>
              <a:off x="5887033" y="5160565"/>
              <a:ext cx="457200" cy="457200"/>
            </a:xfrm>
            <a:prstGeom prst="ellipse">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600" dirty="0">
                  <a:solidFill>
                    <a:schemeClr val="bg1"/>
                  </a:solidFill>
                </a:rPr>
                <a:t>8.0</a:t>
              </a:r>
              <a:r>
                <a:rPr lang="en-GB" sz="900" dirty="0">
                  <a:solidFill>
                    <a:schemeClr val="bg1"/>
                  </a:solidFill>
                </a:rPr>
                <a:t>%</a:t>
              </a:r>
              <a:endParaRPr lang="en-GB" sz="1100" dirty="0">
                <a:solidFill>
                  <a:schemeClr val="bg1"/>
                </a:solidFill>
              </a:endParaRPr>
            </a:p>
          </p:txBody>
        </p:sp>
        <p:sp>
          <p:nvSpPr>
            <p:cNvPr id="105" name="Oval 104">
              <a:extLst>
                <a:ext uri="{FF2B5EF4-FFF2-40B4-BE49-F238E27FC236}">
                  <a16:creationId xmlns:a16="http://schemas.microsoft.com/office/drawing/2014/main" id="{8E1E3740-458A-4B84-A29C-537CAB9311BC}"/>
                </a:ext>
              </a:extLst>
            </p:cNvPr>
            <p:cNvSpPr>
              <a:spLocks noChangeAspect="1"/>
            </p:cNvSpPr>
            <p:nvPr/>
          </p:nvSpPr>
          <p:spPr>
            <a:xfrm>
              <a:off x="6556247" y="5206285"/>
              <a:ext cx="411480" cy="411480"/>
            </a:xfrm>
            <a:prstGeom prst="ellipse">
              <a:avLst/>
            </a:prstGeom>
            <a:solidFill>
              <a:srgbClr val="470A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400" dirty="0">
                  <a:solidFill>
                    <a:schemeClr val="bg1"/>
                  </a:solidFill>
                </a:rPr>
                <a:t>6.8</a:t>
              </a:r>
              <a:r>
                <a:rPr lang="en-GB" sz="900" dirty="0">
                  <a:solidFill>
                    <a:schemeClr val="bg1"/>
                  </a:solidFill>
                </a:rPr>
                <a:t>%</a:t>
              </a:r>
              <a:endParaRPr lang="en-GB" sz="700" dirty="0">
                <a:solidFill>
                  <a:schemeClr val="bg1"/>
                </a:solidFill>
              </a:endParaRPr>
            </a:p>
          </p:txBody>
        </p:sp>
        <p:sp>
          <p:nvSpPr>
            <p:cNvPr id="106" name="Oval 105">
              <a:extLst>
                <a:ext uri="{FF2B5EF4-FFF2-40B4-BE49-F238E27FC236}">
                  <a16:creationId xmlns:a16="http://schemas.microsoft.com/office/drawing/2014/main" id="{431C8232-9808-454F-8AFC-F9107570BCF1}"/>
                </a:ext>
              </a:extLst>
            </p:cNvPr>
            <p:cNvSpPr>
              <a:spLocks noChangeAspect="1"/>
            </p:cNvSpPr>
            <p:nvPr/>
          </p:nvSpPr>
          <p:spPr>
            <a:xfrm>
              <a:off x="7179741" y="5297725"/>
              <a:ext cx="320040" cy="320040"/>
            </a:xfrm>
            <a:prstGeom prst="ellipse">
              <a:avLst/>
            </a:prstGeom>
            <a:solidFill>
              <a:srgbClr val="470A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000" dirty="0">
                  <a:solidFill>
                    <a:schemeClr val="bg1"/>
                  </a:solidFill>
                </a:rPr>
                <a:t>6</a:t>
              </a:r>
              <a:r>
                <a:rPr lang="en-GB" sz="500" dirty="0">
                  <a:solidFill>
                    <a:schemeClr val="bg1"/>
                  </a:solidFill>
                </a:rPr>
                <a:t>%</a:t>
              </a:r>
              <a:endParaRPr lang="en-GB" sz="400" dirty="0">
                <a:solidFill>
                  <a:schemeClr val="bg1"/>
                </a:solidFill>
              </a:endParaRPr>
            </a:p>
          </p:txBody>
        </p:sp>
        <p:sp>
          <p:nvSpPr>
            <p:cNvPr id="107" name="Oval 106">
              <a:extLst>
                <a:ext uri="{FF2B5EF4-FFF2-40B4-BE49-F238E27FC236}">
                  <a16:creationId xmlns:a16="http://schemas.microsoft.com/office/drawing/2014/main" id="{A7872A96-08A9-4E4F-97E3-71EA9B1D6973}"/>
                </a:ext>
              </a:extLst>
            </p:cNvPr>
            <p:cNvSpPr>
              <a:spLocks noChangeAspect="1"/>
            </p:cNvSpPr>
            <p:nvPr/>
          </p:nvSpPr>
          <p:spPr>
            <a:xfrm>
              <a:off x="7711794" y="5343445"/>
              <a:ext cx="274320" cy="274320"/>
            </a:xfrm>
            <a:prstGeom prst="ellipse">
              <a:avLst/>
            </a:prstGeom>
            <a:solidFill>
              <a:srgbClr val="470A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800" dirty="0">
                  <a:solidFill>
                    <a:schemeClr val="bg1"/>
                  </a:solidFill>
                </a:rPr>
                <a:t>5.5</a:t>
              </a:r>
              <a:r>
                <a:rPr lang="en-GB" sz="700" dirty="0">
                  <a:solidFill>
                    <a:schemeClr val="bg1"/>
                  </a:solidFill>
                </a:rPr>
                <a:t>%</a:t>
              </a:r>
              <a:endParaRPr lang="en-GB" sz="400" dirty="0">
                <a:solidFill>
                  <a:schemeClr val="bg1"/>
                </a:solidFill>
              </a:endParaRPr>
            </a:p>
          </p:txBody>
        </p:sp>
        <p:sp>
          <p:nvSpPr>
            <p:cNvPr id="108" name="TextBox 107">
              <a:extLst>
                <a:ext uri="{FF2B5EF4-FFF2-40B4-BE49-F238E27FC236}">
                  <a16:creationId xmlns:a16="http://schemas.microsoft.com/office/drawing/2014/main" id="{2257DFE4-8FB3-411A-B024-0FF8E3F890E6}"/>
                </a:ext>
              </a:extLst>
            </p:cNvPr>
            <p:cNvSpPr txBox="1"/>
            <p:nvPr/>
          </p:nvSpPr>
          <p:spPr>
            <a:xfrm>
              <a:off x="5808911" y="5653577"/>
              <a:ext cx="640080" cy="156410"/>
            </a:xfrm>
            <a:prstGeom prst="rect">
              <a:avLst/>
            </a:prstGeom>
            <a:noFill/>
          </p:spPr>
          <p:txBody>
            <a:bodyPr wrap="square" lIns="0" tIns="0" rIns="0" bIns="0" rtlCol="0" anchor="ctr">
              <a:noAutofit/>
            </a:bodyPr>
            <a:lstStyle/>
            <a:p>
              <a:pPr algn="ctr">
                <a:spcAft>
                  <a:spcPts val="600"/>
                </a:spcAft>
              </a:pPr>
              <a:r>
                <a:rPr lang="en-GB" sz="900" b="1" dirty="0">
                  <a:solidFill>
                    <a:srgbClr val="6D2077"/>
                  </a:solidFill>
                </a:rPr>
                <a:t>2009</a:t>
              </a:r>
            </a:p>
          </p:txBody>
        </p:sp>
        <p:sp>
          <p:nvSpPr>
            <p:cNvPr id="109" name="TextBox 108">
              <a:extLst>
                <a:ext uri="{FF2B5EF4-FFF2-40B4-BE49-F238E27FC236}">
                  <a16:creationId xmlns:a16="http://schemas.microsoft.com/office/drawing/2014/main" id="{FCBC6B08-9D9E-46F0-B128-947DF5D50B51}"/>
                </a:ext>
              </a:extLst>
            </p:cNvPr>
            <p:cNvSpPr txBox="1"/>
            <p:nvPr/>
          </p:nvSpPr>
          <p:spPr>
            <a:xfrm>
              <a:off x="6415839" y="5653577"/>
              <a:ext cx="640080" cy="156410"/>
            </a:xfrm>
            <a:prstGeom prst="rect">
              <a:avLst/>
            </a:prstGeom>
            <a:noFill/>
          </p:spPr>
          <p:txBody>
            <a:bodyPr wrap="square" lIns="0" tIns="0" rIns="0" bIns="0" rtlCol="0" anchor="ctr">
              <a:noAutofit/>
            </a:bodyPr>
            <a:lstStyle/>
            <a:p>
              <a:pPr algn="ctr">
                <a:spcAft>
                  <a:spcPts val="600"/>
                </a:spcAft>
              </a:pPr>
              <a:r>
                <a:rPr lang="en-GB" sz="900" b="1" dirty="0">
                  <a:solidFill>
                    <a:srgbClr val="6D2077"/>
                  </a:solidFill>
                </a:rPr>
                <a:t>2013</a:t>
              </a:r>
            </a:p>
          </p:txBody>
        </p:sp>
        <p:sp>
          <p:nvSpPr>
            <p:cNvPr id="110" name="TextBox 109">
              <a:extLst>
                <a:ext uri="{FF2B5EF4-FFF2-40B4-BE49-F238E27FC236}">
                  <a16:creationId xmlns:a16="http://schemas.microsoft.com/office/drawing/2014/main" id="{F303B422-08AF-43FF-AA3F-B72832FEBE00}"/>
                </a:ext>
              </a:extLst>
            </p:cNvPr>
            <p:cNvSpPr txBox="1"/>
            <p:nvPr/>
          </p:nvSpPr>
          <p:spPr>
            <a:xfrm>
              <a:off x="7022767" y="5653577"/>
              <a:ext cx="548640" cy="156410"/>
            </a:xfrm>
            <a:prstGeom prst="rect">
              <a:avLst/>
            </a:prstGeom>
            <a:noFill/>
          </p:spPr>
          <p:txBody>
            <a:bodyPr wrap="square" lIns="0" tIns="0" rIns="0" bIns="0" rtlCol="0" anchor="ctr">
              <a:noAutofit/>
            </a:bodyPr>
            <a:lstStyle/>
            <a:p>
              <a:pPr algn="ctr">
                <a:spcAft>
                  <a:spcPts val="600"/>
                </a:spcAft>
              </a:pPr>
              <a:r>
                <a:rPr lang="en-GB" sz="900" b="1" dirty="0">
                  <a:solidFill>
                    <a:srgbClr val="6D2077"/>
                  </a:solidFill>
                </a:rPr>
                <a:t>2017</a:t>
              </a:r>
            </a:p>
          </p:txBody>
        </p:sp>
        <p:sp>
          <p:nvSpPr>
            <p:cNvPr id="111" name="TextBox 110">
              <a:extLst>
                <a:ext uri="{FF2B5EF4-FFF2-40B4-BE49-F238E27FC236}">
                  <a16:creationId xmlns:a16="http://schemas.microsoft.com/office/drawing/2014/main" id="{986ACAB4-F3F1-4048-A75F-611D337D95D4}"/>
                </a:ext>
              </a:extLst>
            </p:cNvPr>
            <p:cNvSpPr txBox="1"/>
            <p:nvPr/>
          </p:nvSpPr>
          <p:spPr>
            <a:xfrm>
              <a:off x="7574634" y="5653577"/>
              <a:ext cx="548640" cy="156410"/>
            </a:xfrm>
            <a:prstGeom prst="rect">
              <a:avLst/>
            </a:prstGeom>
            <a:noFill/>
          </p:spPr>
          <p:txBody>
            <a:bodyPr wrap="square" lIns="0" tIns="0" rIns="0" bIns="0" rtlCol="0" anchor="ctr">
              <a:noAutofit/>
            </a:bodyPr>
            <a:lstStyle/>
            <a:p>
              <a:pPr algn="ctr">
                <a:spcAft>
                  <a:spcPts val="600"/>
                </a:spcAft>
              </a:pPr>
              <a:r>
                <a:rPr lang="en-GB" sz="900" b="1" dirty="0">
                  <a:solidFill>
                    <a:srgbClr val="6D2077"/>
                  </a:solidFill>
                </a:rPr>
                <a:t>2020E</a:t>
              </a:r>
            </a:p>
          </p:txBody>
        </p:sp>
        <p:sp>
          <p:nvSpPr>
            <p:cNvPr id="112" name="TextBox 111">
              <a:extLst>
                <a:ext uri="{FF2B5EF4-FFF2-40B4-BE49-F238E27FC236}">
                  <a16:creationId xmlns:a16="http://schemas.microsoft.com/office/drawing/2014/main" id="{52CA1F1C-3910-442E-B3A8-6DE847761782}"/>
                </a:ext>
              </a:extLst>
            </p:cNvPr>
            <p:cNvSpPr txBox="1"/>
            <p:nvPr/>
          </p:nvSpPr>
          <p:spPr>
            <a:xfrm>
              <a:off x="5750273" y="4931366"/>
              <a:ext cx="2468880" cy="207270"/>
            </a:xfrm>
            <a:prstGeom prst="rect">
              <a:avLst/>
            </a:prstGeom>
            <a:noFill/>
          </p:spPr>
          <p:txBody>
            <a:bodyPr wrap="square" lIns="0" tIns="0" rIns="0" bIns="0" rtlCol="0" anchor="ctr">
              <a:noAutofit/>
            </a:bodyPr>
            <a:lstStyle/>
            <a:p>
              <a:pPr>
                <a:spcAft>
                  <a:spcPts val="600"/>
                </a:spcAft>
              </a:pPr>
              <a:r>
                <a:rPr lang="en-GB" sz="1000" b="1" dirty="0">
                  <a:solidFill>
                    <a:srgbClr val="6D2077"/>
                  </a:solidFill>
                </a:rPr>
                <a:t>EBITDA Margin </a:t>
              </a:r>
              <a:r>
                <a:rPr lang="en-GB" sz="800" b="1" dirty="0">
                  <a:solidFill>
                    <a:srgbClr val="6D2077"/>
                  </a:solidFill>
                </a:rPr>
                <a:t>(%)</a:t>
              </a:r>
              <a:endParaRPr lang="en-GB" sz="1000" b="1" dirty="0">
                <a:solidFill>
                  <a:srgbClr val="6D2077"/>
                </a:solidFill>
              </a:endParaRPr>
            </a:p>
          </p:txBody>
        </p:sp>
        <p:sp>
          <p:nvSpPr>
            <p:cNvPr id="113" name="TextBox 112">
              <a:extLst>
                <a:ext uri="{FF2B5EF4-FFF2-40B4-BE49-F238E27FC236}">
                  <a16:creationId xmlns:a16="http://schemas.microsoft.com/office/drawing/2014/main" id="{A068FEC4-4413-4138-9F87-102B35781E97}"/>
                </a:ext>
              </a:extLst>
            </p:cNvPr>
            <p:cNvSpPr txBox="1"/>
            <p:nvPr/>
          </p:nvSpPr>
          <p:spPr>
            <a:xfrm>
              <a:off x="5708189" y="5804070"/>
              <a:ext cx="964988" cy="204655"/>
            </a:xfrm>
            <a:prstGeom prst="rect">
              <a:avLst/>
            </a:prstGeom>
            <a:noFill/>
          </p:spPr>
          <p:txBody>
            <a:bodyPr wrap="square" lIns="0" tIns="0" rIns="0" bIns="0" rtlCol="0" anchor="ctr">
              <a:noAutofit/>
            </a:bodyPr>
            <a:lstStyle/>
            <a:p>
              <a:pPr>
                <a:spcAft>
                  <a:spcPts val="600"/>
                </a:spcAft>
              </a:pPr>
              <a:r>
                <a:rPr lang="en-GB" sz="700" dirty="0">
                  <a:solidFill>
                    <a:schemeClr val="tx2"/>
                  </a:solidFill>
                  <a:cs typeface="Calibri" panose="020F0502020204030204" pitchFamily="34" charset="0"/>
                </a:rPr>
                <a:t>— IMF, Scope ratings</a:t>
              </a:r>
              <a:endParaRPr lang="en-GB" sz="700" dirty="0">
                <a:solidFill>
                  <a:schemeClr val="tx2"/>
                </a:solidFill>
              </a:endParaRPr>
            </a:p>
          </p:txBody>
        </p:sp>
      </p:grpSp>
      <p:sp>
        <p:nvSpPr>
          <p:cNvPr id="259" name="Rectangle 258">
            <a:extLst>
              <a:ext uri="{FF2B5EF4-FFF2-40B4-BE49-F238E27FC236}">
                <a16:creationId xmlns:a16="http://schemas.microsoft.com/office/drawing/2014/main" id="{C182E92D-170A-4374-A59F-E68190A05E53}"/>
              </a:ext>
            </a:extLst>
          </p:cNvPr>
          <p:cNvSpPr/>
          <p:nvPr/>
        </p:nvSpPr>
        <p:spPr>
          <a:xfrm>
            <a:off x="8484596" y="4914789"/>
            <a:ext cx="2491200" cy="886703"/>
          </a:xfrm>
          <a:prstGeom prst="rect">
            <a:avLst/>
          </a:prstGeom>
          <a:solidFill>
            <a:schemeClr val="bg1">
              <a:alpha val="30000"/>
            </a:schemeClr>
          </a:solidFill>
          <a:ln>
            <a:solidFill>
              <a:srgbClr val="6D20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261" name="Rectangle 260">
            <a:extLst>
              <a:ext uri="{FF2B5EF4-FFF2-40B4-BE49-F238E27FC236}">
                <a16:creationId xmlns:a16="http://schemas.microsoft.com/office/drawing/2014/main" id="{8F38A60E-2E95-4D34-8198-9D27C7278286}"/>
              </a:ext>
            </a:extLst>
          </p:cNvPr>
          <p:cNvSpPr/>
          <p:nvPr/>
        </p:nvSpPr>
        <p:spPr>
          <a:xfrm>
            <a:off x="8474702" y="4379005"/>
            <a:ext cx="1920240" cy="4684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GB" sz="3600" dirty="0" err="1">
                <a:solidFill>
                  <a:srgbClr val="6D2077"/>
                </a:solidFill>
                <a:latin typeface="+mj-lt"/>
              </a:rPr>
              <a:t>Uk</a:t>
            </a:r>
            <a:endParaRPr lang="en-GB" sz="3600" dirty="0">
              <a:solidFill>
                <a:srgbClr val="6D2077"/>
              </a:solidFill>
              <a:latin typeface="+mj-lt"/>
            </a:endParaRPr>
          </a:p>
        </p:txBody>
      </p:sp>
      <p:grpSp>
        <p:nvGrpSpPr>
          <p:cNvPr id="8" name="Group 7">
            <a:extLst>
              <a:ext uri="{FF2B5EF4-FFF2-40B4-BE49-F238E27FC236}">
                <a16:creationId xmlns:a16="http://schemas.microsoft.com/office/drawing/2014/main" id="{03132F45-7E85-4D01-A01F-D42F55666298}"/>
              </a:ext>
            </a:extLst>
          </p:cNvPr>
          <p:cNvGrpSpPr/>
          <p:nvPr/>
        </p:nvGrpSpPr>
        <p:grpSpPr>
          <a:xfrm>
            <a:off x="8639268" y="5161881"/>
            <a:ext cx="562335" cy="631194"/>
            <a:chOff x="8517348" y="5161881"/>
            <a:chExt cx="562335" cy="631194"/>
          </a:xfrm>
        </p:grpSpPr>
        <p:sp>
          <p:nvSpPr>
            <p:cNvPr id="274" name="Oval 273">
              <a:extLst>
                <a:ext uri="{FF2B5EF4-FFF2-40B4-BE49-F238E27FC236}">
                  <a16:creationId xmlns:a16="http://schemas.microsoft.com/office/drawing/2014/main" id="{9B6A7048-52A0-45E0-8A15-B3DE53301755}"/>
                </a:ext>
              </a:extLst>
            </p:cNvPr>
            <p:cNvSpPr>
              <a:spLocks noChangeAspect="1"/>
            </p:cNvSpPr>
            <p:nvPr/>
          </p:nvSpPr>
          <p:spPr>
            <a:xfrm>
              <a:off x="8517348" y="5161881"/>
              <a:ext cx="457200" cy="457200"/>
            </a:xfrm>
            <a:prstGeom prst="ellipse">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600" dirty="0">
                  <a:solidFill>
                    <a:schemeClr val="bg1"/>
                  </a:solidFill>
                </a:rPr>
                <a:t>6</a:t>
              </a:r>
              <a:r>
                <a:rPr lang="en-GB" sz="900" dirty="0">
                  <a:solidFill>
                    <a:schemeClr val="bg1"/>
                  </a:solidFill>
                </a:rPr>
                <a:t>%</a:t>
              </a:r>
              <a:endParaRPr lang="en-GB" sz="1100" dirty="0">
                <a:solidFill>
                  <a:schemeClr val="bg1"/>
                </a:solidFill>
              </a:endParaRPr>
            </a:p>
          </p:txBody>
        </p:sp>
        <p:sp>
          <p:nvSpPr>
            <p:cNvPr id="277" name="TextBox 276">
              <a:extLst>
                <a:ext uri="{FF2B5EF4-FFF2-40B4-BE49-F238E27FC236}">
                  <a16:creationId xmlns:a16="http://schemas.microsoft.com/office/drawing/2014/main" id="{E970CF03-6DBA-4012-89C1-0686BC9C28E2}"/>
                </a:ext>
              </a:extLst>
            </p:cNvPr>
            <p:cNvSpPr txBox="1"/>
            <p:nvPr/>
          </p:nvSpPr>
          <p:spPr>
            <a:xfrm>
              <a:off x="8603699" y="5636665"/>
              <a:ext cx="475984"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2010</a:t>
              </a:r>
            </a:p>
          </p:txBody>
        </p:sp>
      </p:grpSp>
      <p:grpSp>
        <p:nvGrpSpPr>
          <p:cNvPr id="3" name="Group 2">
            <a:extLst>
              <a:ext uri="{FF2B5EF4-FFF2-40B4-BE49-F238E27FC236}">
                <a16:creationId xmlns:a16="http://schemas.microsoft.com/office/drawing/2014/main" id="{B9FC21B9-316D-4658-9C90-C76D427CB486}"/>
              </a:ext>
            </a:extLst>
          </p:cNvPr>
          <p:cNvGrpSpPr/>
          <p:nvPr/>
        </p:nvGrpSpPr>
        <p:grpSpPr>
          <a:xfrm>
            <a:off x="9278478" y="5253321"/>
            <a:ext cx="504728" cy="539754"/>
            <a:chOff x="8999960" y="5253321"/>
            <a:chExt cx="504728" cy="539754"/>
          </a:xfrm>
        </p:grpSpPr>
        <p:sp>
          <p:nvSpPr>
            <p:cNvPr id="275" name="Oval 274">
              <a:extLst>
                <a:ext uri="{FF2B5EF4-FFF2-40B4-BE49-F238E27FC236}">
                  <a16:creationId xmlns:a16="http://schemas.microsoft.com/office/drawing/2014/main" id="{91C8E11A-27AF-4C02-91B3-E3024639A33B}"/>
                </a:ext>
              </a:extLst>
            </p:cNvPr>
            <p:cNvSpPr>
              <a:spLocks noChangeAspect="1"/>
            </p:cNvSpPr>
            <p:nvPr/>
          </p:nvSpPr>
          <p:spPr>
            <a:xfrm>
              <a:off x="8999960" y="5253321"/>
              <a:ext cx="365760" cy="365760"/>
            </a:xfrm>
            <a:prstGeom prst="ellipse">
              <a:avLst/>
            </a:prstGeom>
            <a:solidFill>
              <a:srgbClr val="470A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900" dirty="0">
                  <a:solidFill>
                    <a:schemeClr val="bg1"/>
                  </a:solidFill>
                </a:rPr>
                <a:t>4.5%</a:t>
              </a:r>
              <a:endParaRPr lang="en-GB" sz="700" dirty="0">
                <a:solidFill>
                  <a:schemeClr val="bg1"/>
                </a:solidFill>
              </a:endParaRPr>
            </a:p>
          </p:txBody>
        </p:sp>
        <p:sp>
          <p:nvSpPr>
            <p:cNvPr id="278" name="TextBox 277">
              <a:extLst>
                <a:ext uri="{FF2B5EF4-FFF2-40B4-BE49-F238E27FC236}">
                  <a16:creationId xmlns:a16="http://schemas.microsoft.com/office/drawing/2014/main" id="{A4E2E9F6-561D-4244-98F3-CA216C7DE285}"/>
                </a:ext>
              </a:extLst>
            </p:cNvPr>
            <p:cNvSpPr txBox="1"/>
            <p:nvPr/>
          </p:nvSpPr>
          <p:spPr>
            <a:xfrm>
              <a:off x="9028704" y="5636665"/>
              <a:ext cx="475984"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2013</a:t>
              </a:r>
            </a:p>
          </p:txBody>
        </p:sp>
      </p:grpSp>
      <p:grpSp>
        <p:nvGrpSpPr>
          <p:cNvPr id="6" name="Group 5">
            <a:extLst>
              <a:ext uri="{FF2B5EF4-FFF2-40B4-BE49-F238E27FC236}">
                <a16:creationId xmlns:a16="http://schemas.microsoft.com/office/drawing/2014/main" id="{BBC935A1-1D17-4EBB-8D1E-1234AD8A57B0}"/>
              </a:ext>
            </a:extLst>
          </p:cNvPr>
          <p:cNvGrpSpPr/>
          <p:nvPr/>
        </p:nvGrpSpPr>
        <p:grpSpPr>
          <a:xfrm>
            <a:off x="9860081" y="5336845"/>
            <a:ext cx="476917" cy="456230"/>
            <a:chOff x="9391132" y="5336845"/>
            <a:chExt cx="476917" cy="456230"/>
          </a:xfrm>
        </p:grpSpPr>
        <p:sp>
          <p:nvSpPr>
            <p:cNvPr id="276" name="Oval 275">
              <a:extLst>
                <a:ext uri="{FF2B5EF4-FFF2-40B4-BE49-F238E27FC236}">
                  <a16:creationId xmlns:a16="http://schemas.microsoft.com/office/drawing/2014/main" id="{9C0DA17D-B200-4017-9F70-2B9F67633869}"/>
                </a:ext>
              </a:extLst>
            </p:cNvPr>
            <p:cNvSpPr>
              <a:spLocks noChangeAspect="1"/>
            </p:cNvSpPr>
            <p:nvPr/>
          </p:nvSpPr>
          <p:spPr>
            <a:xfrm>
              <a:off x="9391132" y="5336845"/>
              <a:ext cx="274320" cy="274320"/>
            </a:xfrm>
            <a:prstGeom prst="ellipse">
              <a:avLst/>
            </a:prstGeom>
            <a:solidFill>
              <a:srgbClr val="470A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000" dirty="0">
                  <a:solidFill>
                    <a:schemeClr val="bg1"/>
                  </a:solidFill>
                </a:rPr>
                <a:t>2.5</a:t>
              </a:r>
              <a:r>
                <a:rPr lang="en-GB" sz="500" dirty="0">
                  <a:solidFill>
                    <a:schemeClr val="bg1"/>
                  </a:solidFill>
                </a:rPr>
                <a:t>%</a:t>
              </a:r>
              <a:endParaRPr lang="en-GB" sz="400" dirty="0">
                <a:solidFill>
                  <a:schemeClr val="bg1"/>
                </a:solidFill>
              </a:endParaRPr>
            </a:p>
          </p:txBody>
        </p:sp>
        <p:sp>
          <p:nvSpPr>
            <p:cNvPr id="279" name="TextBox 278">
              <a:extLst>
                <a:ext uri="{FF2B5EF4-FFF2-40B4-BE49-F238E27FC236}">
                  <a16:creationId xmlns:a16="http://schemas.microsoft.com/office/drawing/2014/main" id="{F5B3F3E3-1D2B-4139-AC86-8B6F3F9F1B1C}"/>
                </a:ext>
              </a:extLst>
            </p:cNvPr>
            <p:cNvSpPr txBox="1"/>
            <p:nvPr/>
          </p:nvSpPr>
          <p:spPr>
            <a:xfrm>
              <a:off x="9392065" y="5636665"/>
              <a:ext cx="475984"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2019</a:t>
              </a:r>
            </a:p>
          </p:txBody>
        </p:sp>
      </p:grpSp>
      <p:sp>
        <p:nvSpPr>
          <p:cNvPr id="263" name="TextBox 262">
            <a:extLst>
              <a:ext uri="{FF2B5EF4-FFF2-40B4-BE49-F238E27FC236}">
                <a16:creationId xmlns:a16="http://schemas.microsoft.com/office/drawing/2014/main" id="{110BE8DB-44B4-4A15-9642-6A221BB34D4D}"/>
              </a:ext>
            </a:extLst>
          </p:cNvPr>
          <p:cNvSpPr txBox="1"/>
          <p:nvPr/>
        </p:nvSpPr>
        <p:spPr>
          <a:xfrm>
            <a:off x="8523624" y="4905201"/>
            <a:ext cx="1554480" cy="207270"/>
          </a:xfrm>
          <a:prstGeom prst="rect">
            <a:avLst/>
          </a:prstGeom>
          <a:noFill/>
        </p:spPr>
        <p:txBody>
          <a:bodyPr wrap="square" lIns="0" tIns="0" rIns="0" bIns="0" rtlCol="0" anchor="ctr">
            <a:noAutofit/>
          </a:bodyPr>
          <a:lstStyle/>
          <a:p>
            <a:pPr marL="60325">
              <a:lnSpc>
                <a:spcPct val="100000"/>
              </a:lnSpc>
              <a:spcBef>
                <a:spcPts val="400"/>
              </a:spcBef>
            </a:pPr>
            <a:r>
              <a:rPr lang="it-IT" sz="1000" b="1" spc="-25" dirty="0">
                <a:solidFill>
                  <a:srgbClr val="6C1F77"/>
                </a:solidFill>
                <a:cs typeface="Arial"/>
              </a:rPr>
              <a:t>EBITDA </a:t>
            </a:r>
            <a:r>
              <a:rPr lang="it-IT" sz="1000" b="1" spc="10" dirty="0">
                <a:solidFill>
                  <a:srgbClr val="6C1F77"/>
                </a:solidFill>
                <a:cs typeface="Arial"/>
              </a:rPr>
              <a:t>Margin</a:t>
            </a:r>
            <a:r>
              <a:rPr lang="it-IT" sz="1000" b="1" spc="-114" dirty="0">
                <a:solidFill>
                  <a:srgbClr val="6C1F77"/>
                </a:solidFill>
                <a:cs typeface="Arial"/>
              </a:rPr>
              <a:t> </a:t>
            </a:r>
            <a:r>
              <a:rPr lang="it-IT" sz="1000" b="1" spc="-60" dirty="0">
                <a:solidFill>
                  <a:srgbClr val="6C1F77"/>
                </a:solidFill>
                <a:cs typeface="Arial"/>
              </a:rPr>
              <a:t>(%)</a:t>
            </a:r>
            <a:endParaRPr lang="it-IT" sz="1000" dirty="0">
              <a:cs typeface="Arial"/>
            </a:endParaRPr>
          </a:p>
        </p:txBody>
      </p:sp>
      <p:sp>
        <p:nvSpPr>
          <p:cNvPr id="257" name="TextBox 256">
            <a:extLst>
              <a:ext uri="{FF2B5EF4-FFF2-40B4-BE49-F238E27FC236}">
                <a16:creationId xmlns:a16="http://schemas.microsoft.com/office/drawing/2014/main" id="{C8D548AF-6080-420E-A3FB-99BFAD0877BE}"/>
              </a:ext>
            </a:extLst>
          </p:cNvPr>
          <p:cNvSpPr txBox="1"/>
          <p:nvPr/>
        </p:nvSpPr>
        <p:spPr>
          <a:xfrm>
            <a:off x="8482097" y="5797961"/>
            <a:ext cx="1651410" cy="204655"/>
          </a:xfrm>
          <a:prstGeom prst="rect">
            <a:avLst/>
          </a:prstGeom>
          <a:noFill/>
        </p:spPr>
        <p:txBody>
          <a:bodyPr wrap="square" lIns="0" tIns="0" rIns="0" bIns="0" rtlCol="0" anchor="ctr">
            <a:noAutofit/>
          </a:bodyPr>
          <a:lstStyle/>
          <a:p>
            <a:pPr>
              <a:spcAft>
                <a:spcPts val="600"/>
              </a:spcAft>
            </a:pPr>
            <a:r>
              <a:rPr lang="en-GB" sz="700" dirty="0">
                <a:solidFill>
                  <a:schemeClr val="tx2"/>
                </a:solidFill>
                <a:cs typeface="Calibri" panose="020F0502020204030204" pitchFamily="34" charset="0"/>
              </a:rPr>
              <a:t>— British Retail Consortium (BRC)</a:t>
            </a:r>
          </a:p>
        </p:txBody>
      </p:sp>
      <p:sp>
        <p:nvSpPr>
          <p:cNvPr id="280" name="Rectangle 279">
            <a:extLst>
              <a:ext uri="{FF2B5EF4-FFF2-40B4-BE49-F238E27FC236}">
                <a16:creationId xmlns:a16="http://schemas.microsoft.com/office/drawing/2014/main" id="{E995AABA-16BA-47A2-9C2A-179072AB7463}"/>
              </a:ext>
            </a:extLst>
          </p:cNvPr>
          <p:cNvSpPr/>
          <p:nvPr/>
        </p:nvSpPr>
        <p:spPr>
          <a:xfrm>
            <a:off x="2877463" y="3747205"/>
            <a:ext cx="7895312" cy="577081"/>
          </a:xfrm>
          <a:prstGeom prst="rect">
            <a:avLst/>
          </a:prstGeom>
        </p:spPr>
        <p:txBody>
          <a:bodyPr wrap="square">
            <a:spAutoFit/>
          </a:bodyPr>
          <a:lstStyle/>
          <a:p>
            <a:pPr>
              <a:spcAft>
                <a:spcPts val="600"/>
              </a:spcAft>
            </a:pPr>
            <a:r>
              <a:rPr lang="en-GB" sz="1050" dirty="0">
                <a:solidFill>
                  <a:schemeClr val="tx2"/>
                </a:solidFill>
              </a:rPr>
              <a:t>Retail margins are under pressure. Higher costs to manage e-commerce supply chains, mounting supplier demands to pass on raw-material cost inflation, higher investments to combat new competition, COVID-driven rental pressure and steadily escalating labour costs </a:t>
            </a:r>
            <a:r>
              <a:rPr lang="en-GB" sz="1050" dirty="0">
                <a:solidFill>
                  <a:schemeClr val="tx2"/>
                </a:solidFill>
                <a:cs typeface="Calibri" panose="020F0502020204030204" pitchFamily="34" charset="0"/>
              </a:rPr>
              <a:t>— </a:t>
            </a:r>
            <a:r>
              <a:rPr lang="en-GB" sz="1050" dirty="0">
                <a:solidFill>
                  <a:schemeClr val="tx2"/>
                </a:solidFill>
              </a:rPr>
              <a:t>are all eroding the margins.</a:t>
            </a:r>
          </a:p>
        </p:txBody>
      </p:sp>
      <p:sp>
        <p:nvSpPr>
          <p:cNvPr id="281" name="Rectangle 280">
            <a:extLst>
              <a:ext uri="{FF2B5EF4-FFF2-40B4-BE49-F238E27FC236}">
                <a16:creationId xmlns:a16="http://schemas.microsoft.com/office/drawing/2014/main" id="{64526678-6A66-46A9-81F5-54E282B47005}"/>
              </a:ext>
            </a:extLst>
          </p:cNvPr>
          <p:cNvSpPr/>
          <p:nvPr/>
        </p:nvSpPr>
        <p:spPr>
          <a:xfrm>
            <a:off x="2877462" y="5958647"/>
            <a:ext cx="475488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defRPr/>
            </a:pPr>
            <a:r>
              <a:rPr kumimoji="0" lang="en-GB" sz="700" b="0" i="0" u="none" strike="noStrike" kern="1200" cap="none" spc="0" normalizeH="0" baseline="0" noProof="0" dirty="0">
                <a:ln>
                  <a:noFill/>
                </a:ln>
                <a:solidFill>
                  <a:schemeClr val="tx2"/>
                </a:solidFill>
                <a:effectLst/>
                <a:uLnTx/>
                <a:uFillTx/>
                <a:latin typeface="Arial"/>
                <a:ea typeface="+mn-ea"/>
                <a:cs typeface="Arial" panose="020B0604020202020204" pitchFamily="34" charset="0"/>
              </a:rPr>
              <a:t>Note: </a:t>
            </a:r>
            <a:r>
              <a:rPr lang="en-GB" sz="700" dirty="0">
                <a:solidFill>
                  <a:schemeClr val="tx2"/>
                </a:solidFill>
                <a:latin typeface="Arial"/>
                <a:cs typeface="Arial" panose="020B0604020202020204" pitchFamily="34" charset="0"/>
              </a:rPr>
              <a:t>Most statistics are closest approximations from graphs and might not be exact in terms of decimal places</a:t>
            </a:r>
            <a:endParaRPr kumimoji="0" lang="en-GB" sz="700" b="0" i="0" u="none" strike="noStrike" kern="1200" cap="none" spc="0" normalizeH="0" baseline="0" noProof="0" dirty="0">
              <a:ln>
                <a:noFill/>
              </a:ln>
              <a:solidFill>
                <a:schemeClr val="tx2"/>
              </a:solidFill>
              <a:effectLst/>
              <a:uLnTx/>
              <a:uFillTx/>
              <a:latin typeface="Arial"/>
              <a:cs typeface="Arial" panose="020B0604020202020204" pitchFamily="34" charset="0"/>
            </a:endParaRPr>
          </a:p>
        </p:txBody>
      </p:sp>
      <p:grpSp>
        <p:nvGrpSpPr>
          <p:cNvPr id="7" name="Group 6">
            <a:extLst>
              <a:ext uri="{FF2B5EF4-FFF2-40B4-BE49-F238E27FC236}">
                <a16:creationId xmlns:a16="http://schemas.microsoft.com/office/drawing/2014/main" id="{C006D8CB-105C-4CC4-98BA-C0D953F973B4}"/>
              </a:ext>
            </a:extLst>
          </p:cNvPr>
          <p:cNvGrpSpPr/>
          <p:nvPr/>
        </p:nvGrpSpPr>
        <p:grpSpPr>
          <a:xfrm>
            <a:off x="10413873" y="5404087"/>
            <a:ext cx="475984" cy="388988"/>
            <a:chOff x="9742043" y="5404087"/>
            <a:chExt cx="475984" cy="388988"/>
          </a:xfrm>
        </p:grpSpPr>
        <p:sp>
          <p:nvSpPr>
            <p:cNvPr id="252" name="Oval 251">
              <a:extLst>
                <a:ext uri="{FF2B5EF4-FFF2-40B4-BE49-F238E27FC236}">
                  <a16:creationId xmlns:a16="http://schemas.microsoft.com/office/drawing/2014/main" id="{31A657C4-83E7-44DF-A714-67B3BD1231A4}"/>
                </a:ext>
              </a:extLst>
            </p:cNvPr>
            <p:cNvSpPr>
              <a:spLocks noChangeAspect="1"/>
            </p:cNvSpPr>
            <p:nvPr/>
          </p:nvSpPr>
          <p:spPr>
            <a:xfrm>
              <a:off x="9777727" y="5404087"/>
              <a:ext cx="206101" cy="206101"/>
            </a:xfrm>
            <a:prstGeom prst="ellipse">
              <a:avLst/>
            </a:prstGeom>
            <a:solidFill>
              <a:srgbClr val="470A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700" dirty="0">
                  <a:solidFill>
                    <a:schemeClr val="bg1"/>
                  </a:solidFill>
                </a:rPr>
                <a:t>0.5</a:t>
              </a:r>
              <a:r>
                <a:rPr lang="en-GB" sz="200" dirty="0">
                  <a:solidFill>
                    <a:schemeClr val="bg1"/>
                  </a:solidFill>
                </a:rPr>
                <a:t>%</a:t>
              </a:r>
              <a:endParaRPr lang="en-GB" sz="100" dirty="0">
                <a:solidFill>
                  <a:schemeClr val="bg1"/>
                </a:solidFill>
              </a:endParaRPr>
            </a:p>
          </p:txBody>
        </p:sp>
        <p:sp>
          <p:nvSpPr>
            <p:cNvPr id="254" name="TextBox 253">
              <a:extLst>
                <a:ext uri="{FF2B5EF4-FFF2-40B4-BE49-F238E27FC236}">
                  <a16:creationId xmlns:a16="http://schemas.microsoft.com/office/drawing/2014/main" id="{58A9455A-0332-4196-A4E3-C1057A3E5B13}"/>
                </a:ext>
              </a:extLst>
            </p:cNvPr>
            <p:cNvSpPr txBox="1"/>
            <p:nvPr/>
          </p:nvSpPr>
          <p:spPr>
            <a:xfrm>
              <a:off x="9742043" y="5636665"/>
              <a:ext cx="475984" cy="156410"/>
            </a:xfrm>
            <a:prstGeom prst="rect">
              <a:avLst/>
            </a:prstGeom>
            <a:noFill/>
          </p:spPr>
          <p:txBody>
            <a:bodyPr wrap="square" lIns="0" tIns="0" rIns="0" bIns="0" rtlCol="0" anchor="ctr">
              <a:noAutofit/>
            </a:bodyPr>
            <a:lstStyle/>
            <a:p>
              <a:pPr>
                <a:spcAft>
                  <a:spcPts val="600"/>
                </a:spcAft>
              </a:pPr>
              <a:r>
                <a:rPr lang="en-GB" sz="900" b="1" dirty="0">
                  <a:solidFill>
                    <a:srgbClr val="6D2077"/>
                  </a:solidFill>
                </a:rPr>
                <a:t>2020E</a:t>
              </a:r>
            </a:p>
          </p:txBody>
        </p:sp>
      </p:grpSp>
    </p:spTree>
    <p:extLst>
      <p:ext uri="{BB962C8B-B14F-4D97-AF65-F5344CB8AC3E}">
        <p14:creationId xmlns:p14="http://schemas.microsoft.com/office/powerpoint/2010/main" val="3813815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0" y="219438"/>
            <a:ext cx="4190317"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4" name="Rectangle 3">
            <a:extLst>
              <a:ext uri="{FF2B5EF4-FFF2-40B4-BE49-F238E27FC236}">
                <a16:creationId xmlns:a16="http://schemas.microsoft.com/office/drawing/2014/main" id="{FEFC2675-55F2-470A-9438-CDDB8BAFF919}"/>
              </a:ext>
            </a:extLst>
          </p:cNvPr>
          <p:cNvSpPr/>
          <p:nvPr/>
        </p:nvSpPr>
        <p:spPr>
          <a:xfrm>
            <a:off x="1014947" y="1691483"/>
            <a:ext cx="10190520" cy="2604291"/>
          </a:xfrm>
          <a:prstGeom prst="rect">
            <a:avLst/>
          </a:prstGeom>
          <a:solidFill>
            <a:schemeClr val="bg1"/>
          </a:solidFill>
          <a:ln>
            <a:solidFill>
              <a:srgbClr val="0091D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5" name="TextBox 4">
            <a:extLst>
              <a:ext uri="{FF2B5EF4-FFF2-40B4-BE49-F238E27FC236}">
                <a16:creationId xmlns:a16="http://schemas.microsoft.com/office/drawing/2014/main" id="{1A11DE01-D957-4E8D-9875-EC80F8728536}"/>
              </a:ext>
            </a:extLst>
          </p:cNvPr>
          <p:cNvSpPr txBox="1"/>
          <p:nvPr/>
        </p:nvSpPr>
        <p:spPr bwMode="gray">
          <a:xfrm>
            <a:off x="1014949" y="1125096"/>
            <a:ext cx="10204450" cy="430887"/>
          </a:xfrm>
          <a:prstGeom prst="rect">
            <a:avLst/>
          </a:prstGeom>
          <a:noFill/>
        </p:spPr>
        <p:txBody>
          <a:bodyPr wrap="square" lIns="0" tIns="0" rIns="0" bIns="0" rtlCol="0" anchor="t">
            <a:spAutoFit/>
          </a:bodyPr>
          <a:lstStyle/>
          <a:p>
            <a:pPr>
              <a:spcAft>
                <a:spcPts val="600"/>
              </a:spcAft>
            </a:pPr>
            <a:r>
              <a:rPr lang="en-GB" sz="1400" b="1" dirty="0">
                <a:solidFill>
                  <a:schemeClr val="tx2"/>
                </a:solidFill>
              </a:rPr>
              <a:t>After years of product proliferation which have added to cost, complexity and confusion, retailers are now turning to rationalization of assortment to boost efficiencies and lift profits.</a:t>
            </a:r>
            <a:endParaRPr lang="en-GB" sz="1400" b="1" dirty="0">
              <a:solidFill>
                <a:schemeClr val="tx2"/>
              </a:solidFill>
              <a:highlight>
                <a:srgbClr val="FFFF00"/>
              </a:highlight>
            </a:endParaRPr>
          </a:p>
        </p:txBody>
      </p:sp>
      <p:sp>
        <p:nvSpPr>
          <p:cNvPr id="8" name="Right Brace 7">
            <a:extLst>
              <a:ext uri="{FF2B5EF4-FFF2-40B4-BE49-F238E27FC236}">
                <a16:creationId xmlns:a16="http://schemas.microsoft.com/office/drawing/2014/main" id="{EE9792A4-906F-40FE-9552-7929832E1487}"/>
              </a:ext>
            </a:extLst>
          </p:cNvPr>
          <p:cNvSpPr/>
          <p:nvPr/>
        </p:nvSpPr>
        <p:spPr>
          <a:xfrm rot="16200000">
            <a:off x="9231884" y="686225"/>
            <a:ext cx="163432" cy="3309250"/>
          </a:xfrm>
          <a:prstGeom prst="rightBrace">
            <a:avLst>
              <a:gd name="adj1" fmla="val 124462"/>
              <a:gd name="adj2" fmla="val 50000"/>
            </a:avLst>
          </a:prstGeom>
          <a:ln w="12700">
            <a:solidFill>
              <a:srgbClr val="EAAA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09F5F3F5-116F-44D0-98DB-A1CA30B3B410}"/>
              </a:ext>
            </a:extLst>
          </p:cNvPr>
          <p:cNvSpPr/>
          <p:nvPr/>
        </p:nvSpPr>
        <p:spPr>
          <a:xfrm>
            <a:off x="7483650" y="1942873"/>
            <a:ext cx="3021709" cy="230832"/>
          </a:xfrm>
          <a:prstGeom prst="rect">
            <a:avLst/>
          </a:prstGeom>
          <a:noFill/>
          <a:ln w="0">
            <a:noFill/>
          </a:ln>
        </p:spPr>
        <p:txBody>
          <a:bodyPr wrap="square">
            <a:spAutoFit/>
          </a:bodyPr>
          <a:lstStyle/>
          <a:p>
            <a:r>
              <a:rPr lang="en-GB" sz="900" b="1" dirty="0">
                <a:solidFill>
                  <a:srgbClr val="00338D"/>
                </a:solidFill>
              </a:rPr>
              <a:t>What range rationalization can be applied to?</a:t>
            </a:r>
          </a:p>
        </p:txBody>
      </p:sp>
      <p:sp>
        <p:nvSpPr>
          <p:cNvPr id="10" name="Trapezoid 9">
            <a:extLst>
              <a:ext uri="{FF2B5EF4-FFF2-40B4-BE49-F238E27FC236}">
                <a16:creationId xmlns:a16="http://schemas.microsoft.com/office/drawing/2014/main" id="{9698F0DF-716C-4D8E-AEDF-00218F16A259}"/>
              </a:ext>
            </a:extLst>
          </p:cNvPr>
          <p:cNvSpPr/>
          <p:nvPr/>
        </p:nvSpPr>
        <p:spPr>
          <a:xfrm rot="5400000">
            <a:off x="9652594" y="2784586"/>
            <a:ext cx="1737360" cy="1152144"/>
          </a:xfrm>
          <a:prstGeom prst="trapezoid">
            <a:avLst>
              <a:gd name="adj" fmla="val 16652"/>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 name="Rectangle 12">
            <a:extLst>
              <a:ext uri="{FF2B5EF4-FFF2-40B4-BE49-F238E27FC236}">
                <a16:creationId xmlns:a16="http://schemas.microsoft.com/office/drawing/2014/main" id="{F104968D-2CC5-4EA6-9F25-FA4A5C8034E1}"/>
              </a:ext>
            </a:extLst>
          </p:cNvPr>
          <p:cNvSpPr/>
          <p:nvPr/>
        </p:nvSpPr>
        <p:spPr>
          <a:xfrm>
            <a:off x="9913003" y="2889846"/>
            <a:ext cx="1184713" cy="841256"/>
          </a:xfrm>
          <a:prstGeom prst="rect">
            <a:avLst/>
          </a:prstGeom>
          <a:noFill/>
        </p:spPr>
        <p:txBody>
          <a:bodyPr wrap="square">
            <a:spAutoFit/>
          </a:bodyPr>
          <a:lstStyle/>
          <a:p>
            <a:pPr>
              <a:spcAft>
                <a:spcPts val="1200"/>
              </a:spcAft>
            </a:pPr>
            <a:r>
              <a:rPr lang="en-GB" sz="1050" b="1" dirty="0">
                <a:solidFill>
                  <a:schemeClr val="bg1"/>
                </a:solidFill>
              </a:rPr>
              <a:t>Product level</a:t>
            </a:r>
          </a:p>
          <a:p>
            <a:pPr marL="171450" indent="-171450">
              <a:spcBef>
                <a:spcPts val="100"/>
              </a:spcBef>
              <a:spcAft>
                <a:spcPts val="100"/>
              </a:spcAft>
              <a:buFont typeface="Calibri" panose="020F0502020204030204" pitchFamily="34" charset="0"/>
              <a:buChar char="—"/>
            </a:pPr>
            <a:r>
              <a:rPr lang="en-GB" sz="800" dirty="0">
                <a:solidFill>
                  <a:schemeClr val="bg1"/>
                </a:solidFill>
              </a:rPr>
              <a:t>Branded products</a:t>
            </a:r>
          </a:p>
          <a:p>
            <a:pPr marL="171450" indent="-171450">
              <a:spcBef>
                <a:spcPts val="100"/>
              </a:spcBef>
              <a:spcAft>
                <a:spcPts val="100"/>
              </a:spcAft>
              <a:buFont typeface="Calibri" panose="020F0502020204030204" pitchFamily="34" charset="0"/>
              <a:buChar char="—"/>
            </a:pPr>
            <a:r>
              <a:rPr lang="en-GB" sz="800" dirty="0">
                <a:solidFill>
                  <a:schemeClr val="bg1"/>
                </a:solidFill>
              </a:rPr>
              <a:t>Private labels</a:t>
            </a:r>
          </a:p>
          <a:p>
            <a:pPr marL="171450" indent="-171450">
              <a:spcBef>
                <a:spcPts val="100"/>
              </a:spcBef>
              <a:spcAft>
                <a:spcPts val="100"/>
              </a:spcAft>
              <a:buFont typeface="Calibri" panose="020F0502020204030204" pitchFamily="34" charset="0"/>
              <a:buChar char="—"/>
            </a:pPr>
            <a:r>
              <a:rPr lang="en-GB" sz="800" dirty="0">
                <a:solidFill>
                  <a:schemeClr val="bg1"/>
                </a:solidFill>
              </a:rPr>
              <a:t>Unique SKUs</a:t>
            </a:r>
          </a:p>
        </p:txBody>
      </p:sp>
      <p:sp>
        <p:nvSpPr>
          <p:cNvPr id="15" name="Shape 4241">
            <a:extLst>
              <a:ext uri="{FF2B5EF4-FFF2-40B4-BE49-F238E27FC236}">
                <a16:creationId xmlns:a16="http://schemas.microsoft.com/office/drawing/2014/main" id="{D68AB8B8-D03B-4BD0-AFAA-9E35A52EDA9A}"/>
              </a:ext>
            </a:extLst>
          </p:cNvPr>
          <p:cNvSpPr>
            <a:spLocks/>
          </p:cNvSpPr>
          <p:nvPr/>
        </p:nvSpPr>
        <p:spPr bwMode="auto">
          <a:xfrm>
            <a:off x="9982345" y="2632592"/>
            <a:ext cx="274320" cy="274320"/>
          </a:xfrm>
          <a:custGeom>
            <a:avLst/>
            <a:gdLst>
              <a:gd name="T0" fmla="*/ 290826 w 21600"/>
              <a:gd name="T1" fmla="*/ 290826 h 21600"/>
              <a:gd name="T2" fmla="*/ 290826 w 21600"/>
              <a:gd name="T3" fmla="*/ 290826 h 21600"/>
              <a:gd name="T4" fmla="*/ 290826 w 21600"/>
              <a:gd name="T5" fmla="*/ 290826 h 21600"/>
              <a:gd name="T6" fmla="*/ 290826 w 21600"/>
              <a:gd name="T7" fmla="*/ 29082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7714"/>
                </a:moveTo>
                <a:cubicBezTo>
                  <a:pt x="6965" y="7714"/>
                  <a:pt x="3857" y="10822"/>
                  <a:pt x="3857" y="14657"/>
                </a:cubicBezTo>
                <a:cubicBezTo>
                  <a:pt x="3857" y="18492"/>
                  <a:pt x="6965" y="21600"/>
                  <a:pt x="10800" y="21600"/>
                </a:cubicBezTo>
                <a:cubicBezTo>
                  <a:pt x="14635" y="21600"/>
                  <a:pt x="17743" y="18492"/>
                  <a:pt x="17743" y="14657"/>
                </a:cubicBezTo>
                <a:cubicBezTo>
                  <a:pt x="17743" y="10822"/>
                  <a:pt x="14635" y="7714"/>
                  <a:pt x="10800" y="7714"/>
                </a:cubicBezTo>
                <a:moveTo>
                  <a:pt x="13307" y="15658"/>
                </a:moveTo>
                <a:lnTo>
                  <a:pt x="13886" y="19286"/>
                </a:lnTo>
                <a:lnTo>
                  <a:pt x="10802" y="17573"/>
                </a:lnTo>
                <a:lnTo>
                  <a:pt x="7714" y="19286"/>
                </a:lnTo>
                <a:lnTo>
                  <a:pt x="8291" y="15658"/>
                </a:lnTo>
                <a:lnTo>
                  <a:pt x="5786" y="13089"/>
                </a:lnTo>
                <a:lnTo>
                  <a:pt x="9251" y="12559"/>
                </a:lnTo>
                <a:lnTo>
                  <a:pt x="10802" y="9257"/>
                </a:lnTo>
                <a:lnTo>
                  <a:pt x="12351" y="12559"/>
                </a:lnTo>
                <a:lnTo>
                  <a:pt x="15814" y="13089"/>
                </a:lnTo>
                <a:lnTo>
                  <a:pt x="13307" y="15658"/>
                </a:lnTo>
                <a:close/>
                <a:moveTo>
                  <a:pt x="0" y="3086"/>
                </a:moveTo>
                <a:lnTo>
                  <a:pt x="21600" y="3086"/>
                </a:lnTo>
                <a:lnTo>
                  <a:pt x="21600" y="0"/>
                </a:lnTo>
                <a:lnTo>
                  <a:pt x="0" y="0"/>
                </a:lnTo>
                <a:lnTo>
                  <a:pt x="0" y="3086"/>
                </a:lnTo>
                <a:close/>
                <a:moveTo>
                  <a:pt x="4629" y="9257"/>
                </a:moveTo>
                <a:lnTo>
                  <a:pt x="4781" y="9257"/>
                </a:lnTo>
                <a:cubicBezTo>
                  <a:pt x="6265" y="7604"/>
                  <a:pt x="8409" y="6557"/>
                  <a:pt x="10800" y="6557"/>
                </a:cubicBezTo>
                <a:cubicBezTo>
                  <a:pt x="13191" y="6557"/>
                  <a:pt x="15337" y="7604"/>
                  <a:pt x="16821" y="9257"/>
                </a:cubicBezTo>
                <a:lnTo>
                  <a:pt x="16971" y="9257"/>
                </a:lnTo>
                <a:lnTo>
                  <a:pt x="21600" y="3857"/>
                </a:lnTo>
                <a:lnTo>
                  <a:pt x="0" y="3857"/>
                </a:lnTo>
                <a:lnTo>
                  <a:pt x="4629" y="9257"/>
                </a:lnTo>
                <a:close/>
              </a:path>
            </a:pathLst>
          </a:custGeom>
          <a:solidFill>
            <a:schemeClr val="bg1"/>
          </a:solidFill>
          <a:ln>
            <a:noFill/>
          </a:ln>
        </p:spPr>
        <p:txBody>
          <a:bodyPr lIns="15478" tIns="15478" rIns="15478" bIns="15478" anchor="ctr"/>
          <a:lstStyle/>
          <a:p>
            <a:endParaRPr lang="en-GB" sz="731" dirty="0"/>
          </a:p>
        </p:txBody>
      </p:sp>
      <p:sp>
        <p:nvSpPr>
          <p:cNvPr id="7" name="Trapezoid 6">
            <a:extLst>
              <a:ext uri="{FF2B5EF4-FFF2-40B4-BE49-F238E27FC236}">
                <a16:creationId xmlns:a16="http://schemas.microsoft.com/office/drawing/2014/main" id="{C0612A4F-AD77-4219-B6F3-0924EC73D26B}"/>
              </a:ext>
            </a:extLst>
          </p:cNvPr>
          <p:cNvSpPr/>
          <p:nvPr/>
        </p:nvSpPr>
        <p:spPr>
          <a:xfrm rot="5400000">
            <a:off x="7293112" y="2784586"/>
            <a:ext cx="1737360" cy="1152144"/>
          </a:xfrm>
          <a:prstGeom prst="trapezoid">
            <a:avLst>
              <a:gd name="adj" fmla="val 16652"/>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1" name="Rectangle 10">
            <a:extLst>
              <a:ext uri="{FF2B5EF4-FFF2-40B4-BE49-F238E27FC236}">
                <a16:creationId xmlns:a16="http://schemas.microsoft.com/office/drawing/2014/main" id="{BF1D22E9-8E92-4230-A1A9-223FB6CCFADC}"/>
              </a:ext>
            </a:extLst>
          </p:cNvPr>
          <p:cNvSpPr/>
          <p:nvPr/>
        </p:nvSpPr>
        <p:spPr>
          <a:xfrm>
            <a:off x="7553151" y="2889846"/>
            <a:ext cx="1310464" cy="1236236"/>
          </a:xfrm>
          <a:prstGeom prst="rect">
            <a:avLst/>
          </a:prstGeom>
          <a:noFill/>
        </p:spPr>
        <p:txBody>
          <a:bodyPr wrap="square">
            <a:spAutoFit/>
          </a:bodyPr>
          <a:lstStyle/>
          <a:p>
            <a:pPr>
              <a:spcAft>
                <a:spcPts val="1200"/>
              </a:spcAft>
            </a:pPr>
            <a:r>
              <a:rPr lang="en-GB" sz="1050" b="1" dirty="0">
                <a:solidFill>
                  <a:schemeClr val="bg1"/>
                </a:solidFill>
              </a:rPr>
              <a:t>Store level</a:t>
            </a:r>
          </a:p>
          <a:p>
            <a:pPr marL="171450" indent="-171450">
              <a:spcBef>
                <a:spcPts val="100"/>
              </a:spcBef>
              <a:spcAft>
                <a:spcPts val="100"/>
              </a:spcAft>
              <a:buFont typeface="Calibri" panose="020F0502020204030204" pitchFamily="34" charset="0"/>
              <a:buChar char="—"/>
            </a:pPr>
            <a:r>
              <a:rPr lang="en-GB" sz="800" dirty="0">
                <a:solidFill>
                  <a:schemeClr val="bg1"/>
                </a:solidFill>
              </a:rPr>
              <a:t>How many categories?</a:t>
            </a:r>
          </a:p>
          <a:p>
            <a:pPr marL="171450" indent="-171450">
              <a:spcBef>
                <a:spcPts val="100"/>
              </a:spcBef>
              <a:spcAft>
                <a:spcPts val="100"/>
              </a:spcAft>
              <a:buFont typeface="Calibri" panose="020F0502020204030204" pitchFamily="34" charset="0"/>
              <a:buChar char="—"/>
            </a:pPr>
            <a:r>
              <a:rPr lang="en-GB" sz="800" dirty="0">
                <a:solidFill>
                  <a:schemeClr val="bg1"/>
                </a:solidFill>
              </a:rPr>
              <a:t>Which categories?</a:t>
            </a:r>
          </a:p>
          <a:p>
            <a:pPr marL="171450" indent="-171450">
              <a:spcBef>
                <a:spcPts val="100"/>
              </a:spcBef>
              <a:spcAft>
                <a:spcPts val="100"/>
              </a:spcAft>
              <a:buFont typeface="Calibri" panose="020F0502020204030204" pitchFamily="34" charset="0"/>
              <a:buChar char="—"/>
            </a:pPr>
            <a:r>
              <a:rPr lang="en-GB" sz="800" dirty="0">
                <a:solidFill>
                  <a:schemeClr val="bg1"/>
                </a:solidFill>
              </a:rPr>
              <a:t>Category roles</a:t>
            </a:r>
          </a:p>
          <a:p>
            <a:pPr marL="171450" indent="-171450">
              <a:spcBef>
                <a:spcPts val="100"/>
              </a:spcBef>
              <a:spcAft>
                <a:spcPts val="100"/>
              </a:spcAft>
              <a:buFont typeface="Calibri" panose="020F0502020204030204" pitchFamily="34" charset="0"/>
              <a:buChar char="—"/>
            </a:pPr>
            <a:r>
              <a:rPr lang="en-GB" sz="800" dirty="0">
                <a:solidFill>
                  <a:schemeClr val="bg1"/>
                </a:solidFill>
              </a:rPr>
              <a:t>Category weightages</a:t>
            </a:r>
          </a:p>
        </p:txBody>
      </p:sp>
      <p:grpSp>
        <p:nvGrpSpPr>
          <p:cNvPr id="16" name="Group 15">
            <a:extLst>
              <a:ext uri="{FF2B5EF4-FFF2-40B4-BE49-F238E27FC236}">
                <a16:creationId xmlns:a16="http://schemas.microsoft.com/office/drawing/2014/main" id="{CD0E6448-7C0D-4054-8862-83586C467B37}"/>
              </a:ext>
            </a:extLst>
          </p:cNvPr>
          <p:cNvGrpSpPr>
            <a:grpSpLocks noChangeAspect="1"/>
          </p:cNvGrpSpPr>
          <p:nvPr/>
        </p:nvGrpSpPr>
        <p:grpSpPr>
          <a:xfrm>
            <a:off x="7634414" y="2626740"/>
            <a:ext cx="266648" cy="216236"/>
            <a:chOff x="3175" y="1588"/>
            <a:chExt cx="4962526" cy="4024312"/>
          </a:xfrm>
          <a:solidFill>
            <a:schemeClr val="bg1"/>
          </a:solidFill>
        </p:grpSpPr>
        <p:sp>
          <p:nvSpPr>
            <p:cNvPr id="21" name="Freeform 22">
              <a:extLst>
                <a:ext uri="{FF2B5EF4-FFF2-40B4-BE49-F238E27FC236}">
                  <a16:creationId xmlns:a16="http://schemas.microsoft.com/office/drawing/2014/main" id="{5DBEBF91-E0B0-4F53-B558-61722061845B}"/>
                </a:ext>
              </a:extLst>
            </p:cNvPr>
            <p:cNvSpPr>
              <a:spLocks noEditPoints="1"/>
            </p:cNvSpPr>
            <p:nvPr/>
          </p:nvSpPr>
          <p:spPr bwMode="auto">
            <a:xfrm>
              <a:off x="1454150" y="2998788"/>
              <a:ext cx="1025525" cy="1027112"/>
            </a:xfrm>
            <a:custGeom>
              <a:avLst/>
              <a:gdLst>
                <a:gd name="T0" fmla="*/ 137 w 273"/>
                <a:gd name="T1" fmla="*/ 273 h 273"/>
                <a:gd name="T2" fmla="*/ 0 w 273"/>
                <a:gd name="T3" fmla="*/ 136 h 273"/>
                <a:gd name="T4" fmla="*/ 137 w 273"/>
                <a:gd name="T5" fmla="*/ 0 h 273"/>
                <a:gd name="T6" fmla="*/ 273 w 273"/>
                <a:gd name="T7" fmla="*/ 136 h 273"/>
                <a:gd name="T8" fmla="*/ 137 w 273"/>
                <a:gd name="T9" fmla="*/ 273 h 273"/>
                <a:gd name="T10" fmla="*/ 137 w 273"/>
                <a:gd name="T11" fmla="*/ 91 h 273"/>
                <a:gd name="T12" fmla="*/ 91 w 273"/>
                <a:gd name="T13" fmla="*/ 136 h 273"/>
                <a:gd name="T14" fmla="*/ 137 w 273"/>
                <a:gd name="T15" fmla="*/ 182 h 273"/>
                <a:gd name="T16" fmla="*/ 182 w 273"/>
                <a:gd name="T17" fmla="*/ 136 h 273"/>
                <a:gd name="T18" fmla="*/ 137 w 273"/>
                <a:gd name="T19" fmla="*/ 9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273"/>
                  </a:moveTo>
                  <a:cubicBezTo>
                    <a:pt x="61" y="273"/>
                    <a:pt x="0" y="212"/>
                    <a:pt x="0" y="136"/>
                  </a:cubicBezTo>
                  <a:cubicBezTo>
                    <a:pt x="0" y="61"/>
                    <a:pt x="61" y="0"/>
                    <a:pt x="137" y="0"/>
                  </a:cubicBezTo>
                  <a:cubicBezTo>
                    <a:pt x="212" y="0"/>
                    <a:pt x="273" y="61"/>
                    <a:pt x="273" y="136"/>
                  </a:cubicBezTo>
                  <a:cubicBezTo>
                    <a:pt x="273" y="212"/>
                    <a:pt x="212" y="273"/>
                    <a:pt x="137" y="273"/>
                  </a:cubicBezTo>
                  <a:close/>
                  <a:moveTo>
                    <a:pt x="137" y="91"/>
                  </a:moveTo>
                  <a:cubicBezTo>
                    <a:pt x="112" y="91"/>
                    <a:pt x="91" y="111"/>
                    <a:pt x="91" y="136"/>
                  </a:cubicBezTo>
                  <a:cubicBezTo>
                    <a:pt x="91" y="161"/>
                    <a:pt x="112" y="182"/>
                    <a:pt x="137" y="182"/>
                  </a:cubicBezTo>
                  <a:cubicBezTo>
                    <a:pt x="162" y="182"/>
                    <a:pt x="182" y="161"/>
                    <a:pt x="182" y="136"/>
                  </a:cubicBezTo>
                  <a:cubicBezTo>
                    <a:pt x="182" y="111"/>
                    <a:pt x="162" y="91"/>
                    <a:pt x="137" y="91"/>
                  </a:cubicBezTo>
                  <a:close/>
                </a:path>
              </a:pathLst>
            </a:custGeom>
            <a:grpFill/>
            <a:ln w="3175">
              <a:solidFill>
                <a:schemeClr val="bg1"/>
              </a:solidFill>
            </a:ln>
            <a:extLst>
              <a:ext uri="{91240B29-F687-4f45-9708-019B960494DF}"/>
            </a:extLst>
          </p:spPr>
          <p:txBody>
            <a:bodyPr/>
            <a:lstStyle/>
            <a:p>
              <a:pPr>
                <a:defRPr/>
              </a:pPr>
              <a:endParaRPr lang="id-ID" sz="1000">
                <a:solidFill>
                  <a:schemeClr val="bg1">
                    <a:lumMod val="65000"/>
                  </a:schemeClr>
                </a:solidFill>
              </a:endParaRPr>
            </a:p>
          </p:txBody>
        </p:sp>
        <p:sp>
          <p:nvSpPr>
            <p:cNvPr id="22" name="Freeform 23">
              <a:extLst>
                <a:ext uri="{FF2B5EF4-FFF2-40B4-BE49-F238E27FC236}">
                  <a16:creationId xmlns:a16="http://schemas.microsoft.com/office/drawing/2014/main" id="{CE9F13BA-EB6A-4C7B-82FD-C53215628217}"/>
                </a:ext>
              </a:extLst>
            </p:cNvPr>
            <p:cNvSpPr>
              <a:spLocks noEditPoints="1"/>
            </p:cNvSpPr>
            <p:nvPr/>
          </p:nvSpPr>
          <p:spPr bwMode="auto">
            <a:xfrm>
              <a:off x="3163888" y="2998788"/>
              <a:ext cx="1027113" cy="1027112"/>
            </a:xfrm>
            <a:custGeom>
              <a:avLst/>
              <a:gdLst>
                <a:gd name="T0" fmla="*/ 137 w 273"/>
                <a:gd name="T1" fmla="*/ 91 h 273"/>
                <a:gd name="T2" fmla="*/ 182 w 273"/>
                <a:gd name="T3" fmla="*/ 136 h 273"/>
                <a:gd name="T4" fmla="*/ 137 w 273"/>
                <a:gd name="T5" fmla="*/ 182 h 273"/>
                <a:gd name="T6" fmla="*/ 91 w 273"/>
                <a:gd name="T7" fmla="*/ 136 h 273"/>
                <a:gd name="T8" fmla="*/ 137 w 273"/>
                <a:gd name="T9" fmla="*/ 91 h 273"/>
                <a:gd name="T10" fmla="*/ 137 w 273"/>
                <a:gd name="T11" fmla="*/ 0 h 273"/>
                <a:gd name="T12" fmla="*/ 0 w 273"/>
                <a:gd name="T13" fmla="*/ 136 h 273"/>
                <a:gd name="T14" fmla="*/ 137 w 273"/>
                <a:gd name="T15" fmla="*/ 273 h 273"/>
                <a:gd name="T16" fmla="*/ 273 w 273"/>
                <a:gd name="T17" fmla="*/ 136 h 273"/>
                <a:gd name="T18" fmla="*/ 137 w 273"/>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91"/>
                  </a:moveTo>
                  <a:cubicBezTo>
                    <a:pt x="162" y="91"/>
                    <a:pt x="182" y="111"/>
                    <a:pt x="182" y="136"/>
                  </a:cubicBezTo>
                  <a:cubicBezTo>
                    <a:pt x="182" y="161"/>
                    <a:pt x="162" y="182"/>
                    <a:pt x="137" y="182"/>
                  </a:cubicBezTo>
                  <a:cubicBezTo>
                    <a:pt x="112" y="182"/>
                    <a:pt x="91" y="161"/>
                    <a:pt x="91" y="136"/>
                  </a:cubicBezTo>
                  <a:cubicBezTo>
                    <a:pt x="91" y="111"/>
                    <a:pt x="112" y="91"/>
                    <a:pt x="137" y="91"/>
                  </a:cubicBezTo>
                  <a:moveTo>
                    <a:pt x="137" y="0"/>
                  </a:moveTo>
                  <a:cubicBezTo>
                    <a:pt x="62" y="0"/>
                    <a:pt x="0" y="61"/>
                    <a:pt x="0" y="136"/>
                  </a:cubicBezTo>
                  <a:cubicBezTo>
                    <a:pt x="0" y="212"/>
                    <a:pt x="62" y="273"/>
                    <a:pt x="137" y="273"/>
                  </a:cubicBezTo>
                  <a:cubicBezTo>
                    <a:pt x="212" y="273"/>
                    <a:pt x="273" y="212"/>
                    <a:pt x="273" y="136"/>
                  </a:cubicBezTo>
                  <a:cubicBezTo>
                    <a:pt x="273" y="61"/>
                    <a:pt x="212" y="0"/>
                    <a:pt x="137" y="0"/>
                  </a:cubicBezTo>
                  <a:close/>
                </a:path>
              </a:pathLst>
            </a:custGeom>
            <a:grpFill/>
            <a:ln w="3175">
              <a:solidFill>
                <a:schemeClr val="bg1"/>
              </a:solidFill>
            </a:ln>
            <a:extLst>
              <a:ext uri="{91240B29-F687-4f45-9708-019B960494DF}"/>
            </a:extLst>
          </p:spPr>
          <p:txBody>
            <a:bodyPr/>
            <a:lstStyle/>
            <a:p>
              <a:pPr>
                <a:defRPr/>
              </a:pPr>
              <a:endParaRPr lang="id-ID" sz="1000">
                <a:solidFill>
                  <a:schemeClr val="bg1">
                    <a:lumMod val="65000"/>
                  </a:schemeClr>
                </a:solidFill>
              </a:endParaRPr>
            </a:p>
          </p:txBody>
        </p:sp>
        <p:sp>
          <p:nvSpPr>
            <p:cNvPr id="23" name="Freeform 24">
              <a:extLst>
                <a:ext uri="{FF2B5EF4-FFF2-40B4-BE49-F238E27FC236}">
                  <a16:creationId xmlns:a16="http://schemas.microsoft.com/office/drawing/2014/main" id="{0A042FAC-1297-4D7A-A2A7-C902A859348B}"/>
                </a:ext>
              </a:extLst>
            </p:cNvPr>
            <p:cNvSpPr>
              <a:spLocks/>
            </p:cNvSpPr>
            <p:nvPr/>
          </p:nvSpPr>
          <p:spPr bwMode="auto">
            <a:xfrm>
              <a:off x="3175" y="1588"/>
              <a:ext cx="4619622" cy="2738440"/>
            </a:xfrm>
            <a:custGeom>
              <a:avLst/>
              <a:gdLst>
                <a:gd name="T0" fmla="*/ 425 w 1229"/>
                <a:gd name="T1" fmla="*/ 638 h 728"/>
                <a:gd name="T2" fmla="*/ 295 w 1229"/>
                <a:gd name="T3" fmla="*/ 0 h 728"/>
                <a:gd name="T4" fmla="*/ 183 w 1229"/>
                <a:gd name="T5" fmla="*/ 0 h 728"/>
                <a:gd name="T6" fmla="*/ 45 w 1229"/>
                <a:gd name="T7" fmla="*/ 0 h 728"/>
                <a:gd name="T8" fmla="*/ 45 w 1229"/>
                <a:gd name="T9" fmla="*/ 0 h 728"/>
                <a:gd name="T10" fmla="*/ 0 w 1229"/>
                <a:gd name="T11" fmla="*/ 46 h 728"/>
                <a:gd name="T12" fmla="*/ 46 w 1229"/>
                <a:gd name="T13" fmla="*/ 91 h 728"/>
                <a:gd name="T14" fmla="*/ 48 w 1229"/>
                <a:gd name="T15" fmla="*/ 91 h 728"/>
                <a:gd name="T16" fmla="*/ 215 w 1229"/>
                <a:gd name="T17" fmla="*/ 91 h 728"/>
                <a:gd name="T18" fmla="*/ 345 w 1229"/>
                <a:gd name="T19" fmla="*/ 728 h 728"/>
                <a:gd name="T20" fmla="*/ 484 w 1229"/>
                <a:gd name="T21" fmla="*/ 728 h 728"/>
                <a:gd name="T22" fmla="*/ 1183 w 1229"/>
                <a:gd name="T23" fmla="*/ 728 h 728"/>
                <a:gd name="T24" fmla="*/ 1183 w 1229"/>
                <a:gd name="T25" fmla="*/ 728 h 728"/>
                <a:gd name="T26" fmla="*/ 1184 w 1229"/>
                <a:gd name="T27" fmla="*/ 728 h 728"/>
                <a:gd name="T28" fmla="*/ 1185 w 1229"/>
                <a:gd name="T29" fmla="*/ 728 h 728"/>
                <a:gd name="T30" fmla="*/ 1185 w 1229"/>
                <a:gd name="T31" fmla="*/ 728 h 728"/>
                <a:gd name="T32" fmla="*/ 1229 w 1229"/>
                <a:gd name="T33" fmla="*/ 683 h 728"/>
                <a:gd name="T34" fmla="*/ 1183 w 1229"/>
                <a:gd name="T35" fmla="*/ 637 h 728"/>
                <a:gd name="T36" fmla="*/ 425 w 1229"/>
                <a:gd name="T37" fmla="*/ 638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9" h="728">
                  <a:moveTo>
                    <a:pt x="425" y="638"/>
                  </a:moveTo>
                  <a:cubicBezTo>
                    <a:pt x="295" y="0"/>
                    <a:pt x="295" y="0"/>
                    <a:pt x="295" y="0"/>
                  </a:cubicBezTo>
                  <a:cubicBezTo>
                    <a:pt x="183" y="0"/>
                    <a:pt x="183" y="0"/>
                    <a:pt x="183" y="0"/>
                  </a:cubicBezTo>
                  <a:cubicBezTo>
                    <a:pt x="45" y="0"/>
                    <a:pt x="45" y="0"/>
                    <a:pt x="45" y="0"/>
                  </a:cubicBezTo>
                  <a:cubicBezTo>
                    <a:pt x="45" y="0"/>
                    <a:pt x="45" y="0"/>
                    <a:pt x="45" y="0"/>
                  </a:cubicBezTo>
                  <a:cubicBezTo>
                    <a:pt x="20" y="0"/>
                    <a:pt x="0" y="21"/>
                    <a:pt x="0" y="46"/>
                  </a:cubicBezTo>
                  <a:cubicBezTo>
                    <a:pt x="0" y="71"/>
                    <a:pt x="20" y="91"/>
                    <a:pt x="46" y="91"/>
                  </a:cubicBezTo>
                  <a:cubicBezTo>
                    <a:pt x="46" y="91"/>
                    <a:pt x="47" y="91"/>
                    <a:pt x="48" y="91"/>
                  </a:cubicBezTo>
                  <a:cubicBezTo>
                    <a:pt x="215" y="91"/>
                    <a:pt x="215" y="91"/>
                    <a:pt x="215" y="91"/>
                  </a:cubicBezTo>
                  <a:cubicBezTo>
                    <a:pt x="345" y="728"/>
                    <a:pt x="345" y="728"/>
                    <a:pt x="345" y="728"/>
                  </a:cubicBezTo>
                  <a:cubicBezTo>
                    <a:pt x="484" y="728"/>
                    <a:pt x="484" y="728"/>
                    <a:pt x="484" y="728"/>
                  </a:cubicBezTo>
                  <a:cubicBezTo>
                    <a:pt x="1183" y="728"/>
                    <a:pt x="1183" y="728"/>
                    <a:pt x="1183" y="728"/>
                  </a:cubicBezTo>
                  <a:cubicBezTo>
                    <a:pt x="1183" y="728"/>
                    <a:pt x="1183" y="728"/>
                    <a:pt x="1183" y="728"/>
                  </a:cubicBezTo>
                  <a:cubicBezTo>
                    <a:pt x="1184" y="728"/>
                    <a:pt x="1184" y="728"/>
                    <a:pt x="1184" y="728"/>
                  </a:cubicBezTo>
                  <a:cubicBezTo>
                    <a:pt x="1185" y="728"/>
                    <a:pt x="1185" y="728"/>
                    <a:pt x="1185" y="728"/>
                  </a:cubicBezTo>
                  <a:cubicBezTo>
                    <a:pt x="1185" y="728"/>
                    <a:pt x="1185" y="728"/>
                    <a:pt x="1185" y="728"/>
                  </a:cubicBezTo>
                  <a:cubicBezTo>
                    <a:pt x="1209" y="727"/>
                    <a:pt x="1229" y="708"/>
                    <a:pt x="1229" y="683"/>
                  </a:cubicBezTo>
                  <a:cubicBezTo>
                    <a:pt x="1229" y="658"/>
                    <a:pt x="1209" y="637"/>
                    <a:pt x="1183" y="637"/>
                  </a:cubicBezTo>
                  <a:lnTo>
                    <a:pt x="425" y="638"/>
                  </a:lnTo>
                  <a:close/>
                </a:path>
              </a:pathLst>
            </a:custGeom>
            <a:grpFill/>
            <a:ln w="3175">
              <a:solidFill>
                <a:schemeClr val="bg1"/>
              </a:solidFill>
            </a:ln>
            <a:extLst>
              <a:ext uri="{91240B29-F687-4f45-9708-019B960494DF}"/>
            </a:extLst>
          </p:spPr>
          <p:txBody>
            <a:bodyPr/>
            <a:lstStyle/>
            <a:p>
              <a:pPr>
                <a:defRPr/>
              </a:pPr>
              <a:endParaRPr lang="id-ID" sz="1000">
                <a:solidFill>
                  <a:schemeClr val="bg1">
                    <a:lumMod val="65000"/>
                  </a:schemeClr>
                </a:solidFill>
              </a:endParaRPr>
            </a:p>
          </p:txBody>
        </p:sp>
        <p:sp>
          <p:nvSpPr>
            <p:cNvPr id="24" name="Freeform 25">
              <a:extLst>
                <a:ext uri="{FF2B5EF4-FFF2-40B4-BE49-F238E27FC236}">
                  <a16:creationId xmlns:a16="http://schemas.microsoft.com/office/drawing/2014/main" id="{7BD9D891-BFBD-4155-A168-C5B8FB496990}"/>
                </a:ext>
              </a:extLst>
            </p:cNvPr>
            <p:cNvSpPr>
              <a:spLocks noEditPoints="1"/>
            </p:cNvSpPr>
            <p:nvPr/>
          </p:nvSpPr>
          <p:spPr bwMode="auto">
            <a:xfrm>
              <a:off x="1544638" y="344488"/>
              <a:ext cx="3421063" cy="1709737"/>
            </a:xfrm>
            <a:custGeom>
              <a:avLst/>
              <a:gdLst>
                <a:gd name="T0" fmla="*/ 773 w 910"/>
                <a:gd name="T1" fmla="*/ 364 h 455"/>
                <a:gd name="T2" fmla="*/ 136 w 910"/>
                <a:gd name="T3" fmla="*/ 364 h 455"/>
                <a:gd name="T4" fmla="*/ 91 w 910"/>
                <a:gd name="T5" fmla="*/ 410 h 455"/>
                <a:gd name="T6" fmla="*/ 136 w 910"/>
                <a:gd name="T7" fmla="*/ 455 h 455"/>
                <a:gd name="T8" fmla="*/ 773 w 910"/>
                <a:gd name="T9" fmla="*/ 455 h 455"/>
                <a:gd name="T10" fmla="*/ 819 w 910"/>
                <a:gd name="T11" fmla="*/ 410 h 455"/>
                <a:gd name="T12" fmla="*/ 773 w 910"/>
                <a:gd name="T13" fmla="*/ 364 h 455"/>
                <a:gd name="T14" fmla="*/ 819 w 910"/>
                <a:gd name="T15" fmla="*/ 182 h 455"/>
                <a:gd name="T16" fmla="*/ 91 w 910"/>
                <a:gd name="T17" fmla="*/ 182 h 455"/>
                <a:gd name="T18" fmla="*/ 45 w 910"/>
                <a:gd name="T19" fmla="*/ 228 h 455"/>
                <a:gd name="T20" fmla="*/ 91 w 910"/>
                <a:gd name="T21" fmla="*/ 273 h 455"/>
                <a:gd name="T22" fmla="*/ 819 w 910"/>
                <a:gd name="T23" fmla="*/ 273 h 455"/>
                <a:gd name="T24" fmla="*/ 864 w 910"/>
                <a:gd name="T25" fmla="*/ 228 h 455"/>
                <a:gd name="T26" fmla="*/ 819 w 910"/>
                <a:gd name="T27" fmla="*/ 182 h 455"/>
                <a:gd name="T28" fmla="*/ 864 w 910"/>
                <a:gd name="T29" fmla="*/ 0 h 455"/>
                <a:gd name="T30" fmla="*/ 45 w 910"/>
                <a:gd name="T31" fmla="*/ 0 h 455"/>
                <a:gd name="T32" fmla="*/ 0 w 910"/>
                <a:gd name="T33" fmla="*/ 46 h 455"/>
                <a:gd name="T34" fmla="*/ 45 w 910"/>
                <a:gd name="T35" fmla="*/ 91 h 455"/>
                <a:gd name="T36" fmla="*/ 864 w 910"/>
                <a:gd name="T37" fmla="*/ 91 h 455"/>
                <a:gd name="T38" fmla="*/ 910 w 910"/>
                <a:gd name="T39" fmla="*/ 46 h 455"/>
                <a:gd name="T40" fmla="*/ 864 w 910"/>
                <a:gd name="T4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0" h="455">
                  <a:moveTo>
                    <a:pt x="773" y="364"/>
                  </a:moveTo>
                  <a:cubicBezTo>
                    <a:pt x="136" y="364"/>
                    <a:pt x="136" y="364"/>
                    <a:pt x="136" y="364"/>
                  </a:cubicBezTo>
                  <a:cubicBezTo>
                    <a:pt x="111" y="364"/>
                    <a:pt x="91" y="385"/>
                    <a:pt x="91" y="410"/>
                  </a:cubicBezTo>
                  <a:cubicBezTo>
                    <a:pt x="91" y="435"/>
                    <a:pt x="111" y="455"/>
                    <a:pt x="136" y="455"/>
                  </a:cubicBezTo>
                  <a:cubicBezTo>
                    <a:pt x="773" y="455"/>
                    <a:pt x="773" y="455"/>
                    <a:pt x="773" y="455"/>
                  </a:cubicBezTo>
                  <a:cubicBezTo>
                    <a:pt x="799" y="455"/>
                    <a:pt x="819" y="435"/>
                    <a:pt x="819" y="410"/>
                  </a:cubicBezTo>
                  <a:cubicBezTo>
                    <a:pt x="819" y="385"/>
                    <a:pt x="799" y="364"/>
                    <a:pt x="773" y="364"/>
                  </a:cubicBezTo>
                  <a:close/>
                  <a:moveTo>
                    <a:pt x="819" y="182"/>
                  </a:moveTo>
                  <a:cubicBezTo>
                    <a:pt x="91" y="182"/>
                    <a:pt x="91" y="182"/>
                    <a:pt x="91" y="182"/>
                  </a:cubicBezTo>
                  <a:cubicBezTo>
                    <a:pt x="66" y="182"/>
                    <a:pt x="45" y="203"/>
                    <a:pt x="45" y="228"/>
                  </a:cubicBezTo>
                  <a:cubicBezTo>
                    <a:pt x="45" y="253"/>
                    <a:pt x="66" y="273"/>
                    <a:pt x="91" y="273"/>
                  </a:cubicBezTo>
                  <a:cubicBezTo>
                    <a:pt x="819" y="273"/>
                    <a:pt x="819" y="273"/>
                    <a:pt x="819" y="273"/>
                  </a:cubicBezTo>
                  <a:cubicBezTo>
                    <a:pt x="844" y="273"/>
                    <a:pt x="864" y="253"/>
                    <a:pt x="864" y="228"/>
                  </a:cubicBezTo>
                  <a:cubicBezTo>
                    <a:pt x="864" y="203"/>
                    <a:pt x="844" y="182"/>
                    <a:pt x="819" y="182"/>
                  </a:cubicBezTo>
                  <a:close/>
                  <a:moveTo>
                    <a:pt x="864" y="0"/>
                  </a:moveTo>
                  <a:cubicBezTo>
                    <a:pt x="45" y="0"/>
                    <a:pt x="45" y="0"/>
                    <a:pt x="45" y="0"/>
                  </a:cubicBezTo>
                  <a:cubicBezTo>
                    <a:pt x="20" y="0"/>
                    <a:pt x="0" y="21"/>
                    <a:pt x="0" y="46"/>
                  </a:cubicBezTo>
                  <a:cubicBezTo>
                    <a:pt x="0" y="71"/>
                    <a:pt x="20" y="91"/>
                    <a:pt x="45" y="91"/>
                  </a:cubicBezTo>
                  <a:cubicBezTo>
                    <a:pt x="864" y="91"/>
                    <a:pt x="864" y="91"/>
                    <a:pt x="864" y="91"/>
                  </a:cubicBezTo>
                  <a:cubicBezTo>
                    <a:pt x="890" y="91"/>
                    <a:pt x="910" y="71"/>
                    <a:pt x="910" y="46"/>
                  </a:cubicBezTo>
                  <a:cubicBezTo>
                    <a:pt x="910" y="21"/>
                    <a:pt x="890" y="0"/>
                    <a:pt x="864" y="0"/>
                  </a:cubicBezTo>
                  <a:close/>
                </a:path>
              </a:pathLst>
            </a:custGeom>
            <a:grpFill/>
            <a:ln w="3175">
              <a:solidFill>
                <a:schemeClr val="bg1"/>
              </a:solidFill>
            </a:ln>
            <a:extLst>
              <a:ext uri="{91240B29-F687-4f45-9708-019B960494DF}"/>
            </a:extLst>
          </p:spPr>
          <p:txBody>
            <a:bodyPr/>
            <a:lstStyle/>
            <a:p>
              <a:pPr>
                <a:defRPr/>
              </a:pPr>
              <a:endParaRPr lang="id-ID" sz="1000">
                <a:solidFill>
                  <a:schemeClr val="bg1">
                    <a:lumMod val="65000"/>
                  </a:schemeClr>
                </a:solidFill>
              </a:endParaRPr>
            </a:p>
          </p:txBody>
        </p:sp>
      </p:grpSp>
      <p:cxnSp>
        <p:nvCxnSpPr>
          <p:cNvPr id="18" name="Straight Connector 17">
            <a:extLst>
              <a:ext uri="{FF2B5EF4-FFF2-40B4-BE49-F238E27FC236}">
                <a16:creationId xmlns:a16="http://schemas.microsoft.com/office/drawing/2014/main" id="{A4FCDEA8-5C88-41D1-AE04-904880AAA699}"/>
              </a:ext>
            </a:extLst>
          </p:cNvPr>
          <p:cNvCxnSpPr/>
          <p:nvPr/>
        </p:nvCxnSpPr>
        <p:spPr>
          <a:xfrm>
            <a:off x="7640662" y="3135512"/>
            <a:ext cx="3379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rapezoid 8">
            <a:extLst>
              <a:ext uri="{FF2B5EF4-FFF2-40B4-BE49-F238E27FC236}">
                <a16:creationId xmlns:a16="http://schemas.microsoft.com/office/drawing/2014/main" id="{CA5319CB-E711-40B8-A57C-18190C8BF671}"/>
              </a:ext>
            </a:extLst>
          </p:cNvPr>
          <p:cNvSpPr/>
          <p:nvPr/>
        </p:nvSpPr>
        <p:spPr>
          <a:xfrm rot="5400000">
            <a:off x="8471733" y="2784587"/>
            <a:ext cx="1737360" cy="1152144"/>
          </a:xfrm>
          <a:prstGeom prst="trapezoid">
            <a:avLst>
              <a:gd name="adj" fmla="val 16652"/>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2" name="Rectangle 11">
            <a:extLst>
              <a:ext uri="{FF2B5EF4-FFF2-40B4-BE49-F238E27FC236}">
                <a16:creationId xmlns:a16="http://schemas.microsoft.com/office/drawing/2014/main" id="{99A4C262-875F-4A5D-A88C-C851EB23EF17}"/>
              </a:ext>
            </a:extLst>
          </p:cNvPr>
          <p:cNvSpPr/>
          <p:nvPr/>
        </p:nvSpPr>
        <p:spPr>
          <a:xfrm>
            <a:off x="8774016" y="2889846"/>
            <a:ext cx="1184713" cy="1087477"/>
          </a:xfrm>
          <a:prstGeom prst="rect">
            <a:avLst/>
          </a:prstGeom>
          <a:noFill/>
        </p:spPr>
        <p:txBody>
          <a:bodyPr wrap="square">
            <a:spAutoFit/>
          </a:bodyPr>
          <a:lstStyle/>
          <a:p>
            <a:pPr>
              <a:spcAft>
                <a:spcPts val="1200"/>
              </a:spcAft>
            </a:pPr>
            <a:r>
              <a:rPr lang="en-GB" sz="1050" b="1" dirty="0">
                <a:solidFill>
                  <a:schemeClr val="bg1"/>
                </a:solidFill>
              </a:rPr>
              <a:t>Category level</a:t>
            </a:r>
          </a:p>
          <a:p>
            <a:pPr marL="171450" indent="-171450">
              <a:spcBef>
                <a:spcPts val="100"/>
              </a:spcBef>
              <a:spcAft>
                <a:spcPts val="100"/>
              </a:spcAft>
              <a:buFont typeface="Calibri" panose="020F0502020204030204" pitchFamily="34" charset="0"/>
              <a:buChar char="—"/>
            </a:pPr>
            <a:r>
              <a:rPr lang="en-GB" sz="800" dirty="0">
                <a:solidFill>
                  <a:schemeClr val="bg1"/>
                </a:solidFill>
              </a:rPr>
              <a:t>Sub-categories &amp; segments</a:t>
            </a:r>
          </a:p>
          <a:p>
            <a:pPr marL="171450" indent="-171450">
              <a:spcBef>
                <a:spcPts val="100"/>
              </a:spcBef>
              <a:spcAft>
                <a:spcPts val="100"/>
              </a:spcAft>
              <a:buFont typeface="Calibri" panose="020F0502020204030204" pitchFamily="34" charset="0"/>
              <a:buChar char="—"/>
            </a:pPr>
            <a:r>
              <a:rPr lang="en-GB" sz="800" dirty="0">
                <a:solidFill>
                  <a:schemeClr val="bg1"/>
                </a:solidFill>
              </a:rPr>
              <a:t>Segment roles</a:t>
            </a:r>
          </a:p>
          <a:p>
            <a:pPr marL="171450" indent="-171450">
              <a:spcBef>
                <a:spcPts val="100"/>
              </a:spcBef>
              <a:spcAft>
                <a:spcPts val="100"/>
              </a:spcAft>
              <a:buFont typeface="Calibri" panose="020F0502020204030204" pitchFamily="34" charset="0"/>
              <a:buChar char="—"/>
            </a:pPr>
            <a:r>
              <a:rPr lang="en-GB" sz="800" dirty="0">
                <a:solidFill>
                  <a:schemeClr val="bg1"/>
                </a:solidFill>
              </a:rPr>
              <a:t>Segment weightages</a:t>
            </a:r>
          </a:p>
        </p:txBody>
      </p:sp>
      <p:cxnSp>
        <p:nvCxnSpPr>
          <p:cNvPr id="19" name="Straight Connector 18">
            <a:extLst>
              <a:ext uri="{FF2B5EF4-FFF2-40B4-BE49-F238E27FC236}">
                <a16:creationId xmlns:a16="http://schemas.microsoft.com/office/drawing/2014/main" id="{FA12BE82-D53F-4096-88F1-8A190CB60A6C}"/>
              </a:ext>
            </a:extLst>
          </p:cNvPr>
          <p:cNvCxnSpPr/>
          <p:nvPr/>
        </p:nvCxnSpPr>
        <p:spPr>
          <a:xfrm>
            <a:off x="8892332" y="3135512"/>
            <a:ext cx="3379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0DF0DB-72CC-407A-91EA-43C47554A2FE}"/>
              </a:ext>
            </a:extLst>
          </p:cNvPr>
          <p:cNvCxnSpPr/>
          <p:nvPr/>
        </p:nvCxnSpPr>
        <p:spPr>
          <a:xfrm>
            <a:off x="10014336" y="3135512"/>
            <a:ext cx="3379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731C29F-3108-4131-A4E7-FA2889201C6D}"/>
              </a:ext>
            </a:extLst>
          </p:cNvPr>
          <p:cNvSpPr/>
          <p:nvPr/>
        </p:nvSpPr>
        <p:spPr>
          <a:xfrm>
            <a:off x="974121" y="1709561"/>
            <a:ext cx="2973891" cy="253916"/>
          </a:xfrm>
          <a:prstGeom prst="rect">
            <a:avLst/>
          </a:prstGeom>
        </p:spPr>
        <p:txBody>
          <a:bodyPr wrap="none">
            <a:spAutoFit/>
          </a:bodyPr>
          <a:lstStyle/>
          <a:p>
            <a:r>
              <a:rPr lang="en-GB" sz="1050" b="1" dirty="0">
                <a:solidFill>
                  <a:srgbClr val="00338D"/>
                </a:solidFill>
              </a:rPr>
              <a:t>Range rationalization: choice vs efficiency</a:t>
            </a:r>
          </a:p>
        </p:txBody>
      </p:sp>
      <p:sp>
        <p:nvSpPr>
          <p:cNvPr id="31" name="Rectangle 30">
            <a:extLst>
              <a:ext uri="{FF2B5EF4-FFF2-40B4-BE49-F238E27FC236}">
                <a16:creationId xmlns:a16="http://schemas.microsoft.com/office/drawing/2014/main" id="{5FFC377E-5D16-4309-9290-48698A101A80}"/>
              </a:ext>
            </a:extLst>
          </p:cNvPr>
          <p:cNvSpPr/>
          <p:nvPr/>
        </p:nvSpPr>
        <p:spPr>
          <a:xfrm>
            <a:off x="1546309" y="2022463"/>
            <a:ext cx="5552383" cy="553998"/>
          </a:xfrm>
          <a:prstGeom prst="rect">
            <a:avLst/>
          </a:prstGeom>
        </p:spPr>
        <p:txBody>
          <a:bodyPr wrap="square">
            <a:spAutoFit/>
          </a:bodyPr>
          <a:lstStyle/>
          <a:p>
            <a:r>
              <a:rPr lang="en-GB" sz="1000" b="1" dirty="0">
                <a:solidFill>
                  <a:srgbClr val="0091DA"/>
                </a:solidFill>
              </a:rPr>
              <a:t>Driven by the need to cater to customer preferences, high degree of product diversity has become the norm — but the avalanche of new products has often generated higher costs without a clear payoff…</a:t>
            </a:r>
          </a:p>
        </p:txBody>
      </p:sp>
      <p:grpSp>
        <p:nvGrpSpPr>
          <p:cNvPr id="32" name="Group 31">
            <a:extLst>
              <a:ext uri="{FF2B5EF4-FFF2-40B4-BE49-F238E27FC236}">
                <a16:creationId xmlns:a16="http://schemas.microsoft.com/office/drawing/2014/main" id="{BFE9C142-C883-4943-8139-676D39A7DBB1}"/>
              </a:ext>
            </a:extLst>
          </p:cNvPr>
          <p:cNvGrpSpPr>
            <a:grpSpLocks noChangeAspect="1"/>
          </p:cNvGrpSpPr>
          <p:nvPr/>
        </p:nvGrpSpPr>
        <p:grpSpPr>
          <a:xfrm>
            <a:off x="1079454" y="2079179"/>
            <a:ext cx="459435" cy="365760"/>
            <a:chOff x="5678078" y="3112325"/>
            <a:chExt cx="835843" cy="633351"/>
          </a:xfrm>
        </p:grpSpPr>
        <p:sp>
          <p:nvSpPr>
            <p:cNvPr id="33" name="Rectangle 32">
              <a:extLst>
                <a:ext uri="{FF2B5EF4-FFF2-40B4-BE49-F238E27FC236}">
                  <a16:creationId xmlns:a16="http://schemas.microsoft.com/office/drawing/2014/main" id="{360D5F02-28E8-44C7-A63B-09846B669EBA}"/>
                </a:ext>
              </a:extLst>
            </p:cNvPr>
            <p:cNvSpPr>
              <a:spLocks noChangeArrowheads="1"/>
            </p:cNvSpPr>
            <p:nvPr/>
          </p:nvSpPr>
          <p:spPr bwMode="auto">
            <a:xfrm>
              <a:off x="6176434" y="3490310"/>
              <a:ext cx="138370" cy="25536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06F24B0-A9BE-4273-A3FB-59DEAE5EE566}"/>
                </a:ext>
              </a:extLst>
            </p:cNvPr>
            <p:cNvSpPr>
              <a:spLocks noChangeArrowheads="1"/>
            </p:cNvSpPr>
            <p:nvPr/>
          </p:nvSpPr>
          <p:spPr bwMode="auto">
            <a:xfrm>
              <a:off x="6351927" y="3328317"/>
              <a:ext cx="140620" cy="4173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3B211134-AF20-422C-A268-B40172166507}"/>
                </a:ext>
              </a:extLst>
            </p:cNvPr>
            <p:cNvSpPr>
              <a:spLocks noChangeArrowheads="1"/>
            </p:cNvSpPr>
            <p:nvPr/>
          </p:nvSpPr>
          <p:spPr bwMode="auto">
            <a:xfrm>
              <a:off x="5822072" y="3567933"/>
              <a:ext cx="138370" cy="17774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473FF2-BA79-4142-B41D-A15DD426D483}"/>
                </a:ext>
              </a:extLst>
            </p:cNvPr>
            <p:cNvSpPr>
              <a:spLocks noChangeArrowheads="1"/>
            </p:cNvSpPr>
            <p:nvPr/>
          </p:nvSpPr>
          <p:spPr bwMode="auto">
            <a:xfrm>
              <a:off x="5997566" y="3423938"/>
              <a:ext cx="141745" cy="3217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8CE5B51D-B468-48CB-8A8D-CDE4B63560F0}"/>
                </a:ext>
              </a:extLst>
            </p:cNvPr>
            <p:cNvGrpSpPr/>
            <p:nvPr/>
          </p:nvGrpSpPr>
          <p:grpSpPr>
            <a:xfrm>
              <a:off x="5678078" y="3112325"/>
              <a:ext cx="835843" cy="475857"/>
              <a:chOff x="1161113" y="4388285"/>
              <a:chExt cx="835843" cy="475857"/>
            </a:xfrm>
          </p:grpSpPr>
          <p:sp>
            <p:nvSpPr>
              <p:cNvPr id="38" name="Freeform 267">
                <a:extLst>
                  <a:ext uri="{FF2B5EF4-FFF2-40B4-BE49-F238E27FC236}">
                    <a16:creationId xmlns:a16="http://schemas.microsoft.com/office/drawing/2014/main" id="{AF673D19-D8EB-461B-A3A9-A4114B866C74}"/>
                  </a:ext>
                </a:extLst>
              </p:cNvPr>
              <p:cNvSpPr>
                <a:spLocks/>
              </p:cNvSpPr>
              <p:nvPr/>
            </p:nvSpPr>
            <p:spPr bwMode="auto">
              <a:xfrm>
                <a:off x="1230860" y="4462532"/>
                <a:ext cx="694098" cy="401610"/>
              </a:xfrm>
              <a:custGeom>
                <a:avLst/>
                <a:gdLst>
                  <a:gd name="T0" fmla="*/ 28 w 617"/>
                  <a:gd name="T1" fmla="*/ 357 h 357"/>
                  <a:gd name="T2" fmla="*/ 0 w 617"/>
                  <a:gd name="T3" fmla="*/ 329 h 357"/>
                  <a:gd name="T4" fmla="*/ 255 w 617"/>
                  <a:gd name="T5" fmla="*/ 76 h 357"/>
                  <a:gd name="T6" fmla="*/ 440 w 617"/>
                  <a:gd name="T7" fmla="*/ 152 h 357"/>
                  <a:gd name="T8" fmla="*/ 589 w 617"/>
                  <a:gd name="T9" fmla="*/ 0 h 357"/>
                  <a:gd name="T10" fmla="*/ 617 w 617"/>
                  <a:gd name="T11" fmla="*/ 26 h 357"/>
                  <a:gd name="T12" fmla="*/ 449 w 617"/>
                  <a:gd name="T13" fmla="*/ 197 h 357"/>
                  <a:gd name="T14" fmla="*/ 265 w 617"/>
                  <a:gd name="T15" fmla="*/ 121 h 357"/>
                  <a:gd name="T16" fmla="*/ 28 w 617"/>
                  <a:gd name="T1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357">
                    <a:moveTo>
                      <a:pt x="28" y="357"/>
                    </a:moveTo>
                    <a:lnTo>
                      <a:pt x="0" y="329"/>
                    </a:lnTo>
                    <a:lnTo>
                      <a:pt x="255" y="76"/>
                    </a:lnTo>
                    <a:lnTo>
                      <a:pt x="440" y="152"/>
                    </a:lnTo>
                    <a:lnTo>
                      <a:pt x="589" y="0"/>
                    </a:lnTo>
                    <a:lnTo>
                      <a:pt x="617" y="26"/>
                    </a:lnTo>
                    <a:lnTo>
                      <a:pt x="449" y="197"/>
                    </a:lnTo>
                    <a:lnTo>
                      <a:pt x="265" y="121"/>
                    </a:lnTo>
                    <a:lnTo>
                      <a:pt x="28" y="35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Freeform 268">
                <a:extLst>
                  <a:ext uri="{FF2B5EF4-FFF2-40B4-BE49-F238E27FC236}">
                    <a16:creationId xmlns:a16="http://schemas.microsoft.com/office/drawing/2014/main" id="{0EC6E253-2B39-47BE-B949-AFA01692A9BC}"/>
                  </a:ext>
                </a:extLst>
              </p:cNvPr>
              <p:cNvSpPr>
                <a:spLocks/>
              </p:cNvSpPr>
              <p:nvPr/>
            </p:nvSpPr>
            <p:spPr bwMode="auto">
              <a:xfrm>
                <a:off x="1829337" y="4388285"/>
                <a:ext cx="167619" cy="167619"/>
              </a:xfrm>
              <a:custGeom>
                <a:avLst/>
                <a:gdLst>
                  <a:gd name="T0" fmla="*/ 109 w 149"/>
                  <a:gd name="T1" fmla="*/ 149 h 149"/>
                  <a:gd name="T2" fmla="*/ 149 w 149"/>
                  <a:gd name="T3" fmla="*/ 0 h 149"/>
                  <a:gd name="T4" fmla="*/ 0 w 149"/>
                  <a:gd name="T5" fmla="*/ 40 h 149"/>
                  <a:gd name="T6" fmla="*/ 109 w 149"/>
                  <a:gd name="T7" fmla="*/ 149 h 149"/>
                </a:gdLst>
                <a:ahLst/>
                <a:cxnLst>
                  <a:cxn ang="0">
                    <a:pos x="T0" y="T1"/>
                  </a:cxn>
                  <a:cxn ang="0">
                    <a:pos x="T2" y="T3"/>
                  </a:cxn>
                  <a:cxn ang="0">
                    <a:pos x="T4" y="T5"/>
                  </a:cxn>
                  <a:cxn ang="0">
                    <a:pos x="T6" y="T7"/>
                  </a:cxn>
                </a:cxnLst>
                <a:rect l="0" t="0" r="r" b="b"/>
                <a:pathLst>
                  <a:path w="149" h="149">
                    <a:moveTo>
                      <a:pt x="109" y="149"/>
                    </a:moveTo>
                    <a:lnTo>
                      <a:pt x="149" y="0"/>
                    </a:lnTo>
                    <a:lnTo>
                      <a:pt x="0" y="40"/>
                    </a:lnTo>
                    <a:lnTo>
                      <a:pt x="109" y="14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Freeform 269">
                <a:extLst>
                  <a:ext uri="{FF2B5EF4-FFF2-40B4-BE49-F238E27FC236}">
                    <a16:creationId xmlns:a16="http://schemas.microsoft.com/office/drawing/2014/main" id="{9534E244-6267-46ED-9024-13D57296335F}"/>
                  </a:ext>
                </a:extLst>
              </p:cNvPr>
              <p:cNvSpPr>
                <a:spLocks/>
              </p:cNvSpPr>
              <p:nvPr/>
            </p:nvSpPr>
            <p:spPr bwMode="auto">
              <a:xfrm>
                <a:off x="1302858" y="4528905"/>
                <a:ext cx="84372" cy="40498"/>
              </a:xfrm>
              <a:custGeom>
                <a:avLst/>
                <a:gdLst>
                  <a:gd name="T0" fmla="*/ 6 w 32"/>
                  <a:gd name="T1" fmla="*/ 13 h 15"/>
                  <a:gd name="T2" fmla="*/ 0 w 32"/>
                  <a:gd name="T3" fmla="*/ 6 h 15"/>
                  <a:gd name="T4" fmla="*/ 7 w 32"/>
                  <a:gd name="T5" fmla="*/ 0 h 15"/>
                  <a:gd name="T6" fmla="*/ 26 w 32"/>
                  <a:gd name="T7" fmla="*/ 1 h 15"/>
                  <a:gd name="T8" fmla="*/ 32 w 32"/>
                  <a:gd name="T9" fmla="*/ 9 h 15"/>
                  <a:gd name="T10" fmla="*/ 24 w 32"/>
                  <a:gd name="T11" fmla="*/ 15 h 15"/>
                  <a:gd name="T12" fmla="*/ 6 w 32"/>
                  <a:gd name="T13" fmla="*/ 13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6" y="13"/>
                    </a:moveTo>
                    <a:cubicBezTo>
                      <a:pt x="2" y="13"/>
                      <a:pt x="0" y="10"/>
                      <a:pt x="0" y="6"/>
                    </a:cubicBezTo>
                    <a:cubicBezTo>
                      <a:pt x="0" y="2"/>
                      <a:pt x="3" y="0"/>
                      <a:pt x="7" y="0"/>
                    </a:cubicBezTo>
                    <a:cubicBezTo>
                      <a:pt x="26" y="1"/>
                      <a:pt x="26" y="1"/>
                      <a:pt x="26" y="1"/>
                    </a:cubicBezTo>
                    <a:cubicBezTo>
                      <a:pt x="29" y="2"/>
                      <a:pt x="32" y="5"/>
                      <a:pt x="32" y="9"/>
                    </a:cubicBezTo>
                    <a:cubicBezTo>
                      <a:pt x="31" y="12"/>
                      <a:pt x="28" y="15"/>
                      <a:pt x="24" y="15"/>
                    </a:cubicBezTo>
                    <a:lnTo>
                      <a:pt x="6" y="1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Freeform 270">
                <a:extLst>
                  <a:ext uri="{FF2B5EF4-FFF2-40B4-BE49-F238E27FC236}">
                    <a16:creationId xmlns:a16="http://schemas.microsoft.com/office/drawing/2014/main" id="{CEE28D5B-F18A-4F32-848E-1182FDC1B08D}"/>
                  </a:ext>
                </a:extLst>
              </p:cNvPr>
              <p:cNvSpPr>
                <a:spLocks/>
              </p:cNvSpPr>
              <p:nvPr/>
            </p:nvSpPr>
            <p:spPr bwMode="auto">
              <a:xfrm>
                <a:off x="1161113" y="4495155"/>
                <a:ext cx="167619" cy="89996"/>
              </a:xfrm>
              <a:custGeom>
                <a:avLst/>
                <a:gdLst>
                  <a:gd name="T0" fmla="*/ 14 w 63"/>
                  <a:gd name="T1" fmla="*/ 31 h 34"/>
                  <a:gd name="T2" fmla="*/ 1 w 63"/>
                  <a:gd name="T3" fmla="*/ 14 h 34"/>
                  <a:gd name="T4" fmla="*/ 16 w 63"/>
                  <a:gd name="T5" fmla="*/ 0 h 34"/>
                  <a:gd name="T6" fmla="*/ 49 w 63"/>
                  <a:gd name="T7" fmla="*/ 3 h 34"/>
                  <a:gd name="T8" fmla="*/ 62 w 63"/>
                  <a:gd name="T9" fmla="*/ 19 h 34"/>
                  <a:gd name="T10" fmla="*/ 47 w 63"/>
                  <a:gd name="T11" fmla="*/ 33 h 34"/>
                  <a:gd name="T12" fmla="*/ 14 w 63"/>
                  <a:gd name="T13" fmla="*/ 31 h 34"/>
                </a:gdLst>
                <a:ahLst/>
                <a:cxnLst>
                  <a:cxn ang="0">
                    <a:pos x="T0" y="T1"/>
                  </a:cxn>
                  <a:cxn ang="0">
                    <a:pos x="T2" y="T3"/>
                  </a:cxn>
                  <a:cxn ang="0">
                    <a:pos x="T4" y="T5"/>
                  </a:cxn>
                  <a:cxn ang="0">
                    <a:pos x="T6" y="T7"/>
                  </a:cxn>
                  <a:cxn ang="0">
                    <a:pos x="T8" y="T9"/>
                  </a:cxn>
                  <a:cxn ang="0">
                    <a:pos x="T10" y="T11"/>
                  </a:cxn>
                  <a:cxn ang="0">
                    <a:pos x="T12" y="T13"/>
                  </a:cxn>
                </a:cxnLst>
                <a:rect l="0" t="0" r="r" b="b"/>
                <a:pathLst>
                  <a:path w="63" h="34">
                    <a:moveTo>
                      <a:pt x="14" y="31"/>
                    </a:moveTo>
                    <a:cubicBezTo>
                      <a:pt x="6" y="30"/>
                      <a:pt x="0" y="23"/>
                      <a:pt x="1" y="14"/>
                    </a:cubicBezTo>
                    <a:cubicBezTo>
                      <a:pt x="2" y="6"/>
                      <a:pt x="9" y="0"/>
                      <a:pt x="16" y="0"/>
                    </a:cubicBezTo>
                    <a:cubicBezTo>
                      <a:pt x="49" y="3"/>
                      <a:pt x="49" y="3"/>
                      <a:pt x="49" y="3"/>
                    </a:cubicBezTo>
                    <a:cubicBezTo>
                      <a:pt x="57" y="4"/>
                      <a:pt x="63" y="11"/>
                      <a:pt x="62" y="19"/>
                    </a:cubicBezTo>
                    <a:cubicBezTo>
                      <a:pt x="61" y="28"/>
                      <a:pt x="55" y="34"/>
                      <a:pt x="47" y="33"/>
                    </a:cubicBezTo>
                    <a:lnTo>
                      <a:pt x="14"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Freeform 271">
                <a:extLst>
                  <a:ext uri="{FF2B5EF4-FFF2-40B4-BE49-F238E27FC236}">
                    <a16:creationId xmlns:a16="http://schemas.microsoft.com/office/drawing/2014/main" id="{A36DF439-05A1-450A-B3B0-793392258F76}"/>
                  </a:ext>
                </a:extLst>
              </p:cNvPr>
              <p:cNvSpPr>
                <a:spLocks/>
              </p:cNvSpPr>
              <p:nvPr/>
            </p:nvSpPr>
            <p:spPr bwMode="auto">
              <a:xfrm>
                <a:off x="1377105" y="4441158"/>
                <a:ext cx="231741" cy="231741"/>
              </a:xfrm>
              <a:custGeom>
                <a:avLst/>
                <a:gdLst>
                  <a:gd name="T0" fmla="*/ 68 w 87"/>
                  <a:gd name="T1" fmla="*/ 73 h 87"/>
                  <a:gd name="T2" fmla="*/ 14 w 87"/>
                  <a:gd name="T3" fmla="*/ 68 h 87"/>
                  <a:gd name="T4" fmla="*/ 19 w 87"/>
                  <a:gd name="T5" fmla="*/ 13 h 87"/>
                  <a:gd name="T6" fmla="*/ 73 w 87"/>
                  <a:gd name="T7" fmla="*/ 19 h 87"/>
                  <a:gd name="T8" fmla="*/ 68 w 87"/>
                  <a:gd name="T9" fmla="*/ 73 h 87"/>
                </a:gdLst>
                <a:ahLst/>
                <a:cxnLst>
                  <a:cxn ang="0">
                    <a:pos x="T0" y="T1"/>
                  </a:cxn>
                  <a:cxn ang="0">
                    <a:pos x="T2" y="T3"/>
                  </a:cxn>
                  <a:cxn ang="0">
                    <a:pos x="T4" y="T5"/>
                  </a:cxn>
                  <a:cxn ang="0">
                    <a:pos x="T6" y="T7"/>
                  </a:cxn>
                  <a:cxn ang="0">
                    <a:pos x="T8" y="T9"/>
                  </a:cxn>
                </a:cxnLst>
                <a:rect l="0" t="0" r="r" b="b"/>
                <a:pathLst>
                  <a:path w="87" h="87">
                    <a:moveTo>
                      <a:pt x="68" y="73"/>
                    </a:moveTo>
                    <a:cubicBezTo>
                      <a:pt x="51" y="87"/>
                      <a:pt x="27" y="84"/>
                      <a:pt x="14" y="68"/>
                    </a:cubicBezTo>
                    <a:cubicBezTo>
                      <a:pt x="0" y="51"/>
                      <a:pt x="3" y="27"/>
                      <a:pt x="19" y="13"/>
                    </a:cubicBezTo>
                    <a:cubicBezTo>
                      <a:pt x="36" y="0"/>
                      <a:pt x="60" y="3"/>
                      <a:pt x="73" y="19"/>
                    </a:cubicBezTo>
                    <a:cubicBezTo>
                      <a:pt x="87" y="36"/>
                      <a:pt x="84" y="60"/>
                      <a:pt x="68" y="7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Freeform 272">
                <a:extLst>
                  <a:ext uri="{FF2B5EF4-FFF2-40B4-BE49-F238E27FC236}">
                    <a16:creationId xmlns:a16="http://schemas.microsoft.com/office/drawing/2014/main" id="{1D9505CF-843F-45F9-A4EB-0F978BA3F11D}"/>
                  </a:ext>
                </a:extLst>
              </p:cNvPr>
              <p:cNvSpPr>
                <a:spLocks/>
              </p:cNvSpPr>
              <p:nvPr/>
            </p:nvSpPr>
            <p:spPr bwMode="auto">
              <a:xfrm>
                <a:off x="1390604" y="4513155"/>
                <a:ext cx="214866" cy="130495"/>
              </a:xfrm>
              <a:custGeom>
                <a:avLst/>
                <a:gdLst>
                  <a:gd name="T0" fmla="*/ 81 w 81"/>
                  <a:gd name="T1" fmla="*/ 27 h 49"/>
                  <a:gd name="T2" fmla="*/ 81 w 81"/>
                  <a:gd name="T3" fmla="*/ 20 h 49"/>
                  <a:gd name="T4" fmla="*/ 32 w 81"/>
                  <a:gd name="T5" fmla="*/ 0 h 49"/>
                  <a:gd name="T6" fmla="*/ 0 w 81"/>
                  <a:gd name="T7" fmla="*/ 33 h 49"/>
                  <a:gd name="T8" fmla="*/ 12 w 81"/>
                  <a:gd name="T9" fmla="*/ 49 h 49"/>
                  <a:gd name="T10" fmla="*/ 37 w 81"/>
                  <a:gd name="T11" fmla="*/ 24 h 49"/>
                  <a:gd name="T12" fmla="*/ 74 w 81"/>
                  <a:gd name="T13" fmla="*/ 39 h 49"/>
                  <a:gd name="T14" fmla="*/ 81 w 81"/>
                  <a:gd name="T15" fmla="*/ 27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9">
                    <a:moveTo>
                      <a:pt x="81" y="27"/>
                    </a:moveTo>
                    <a:cubicBezTo>
                      <a:pt x="81" y="20"/>
                      <a:pt x="81" y="20"/>
                      <a:pt x="81" y="20"/>
                    </a:cubicBezTo>
                    <a:cubicBezTo>
                      <a:pt x="32" y="0"/>
                      <a:pt x="32" y="0"/>
                      <a:pt x="32" y="0"/>
                    </a:cubicBezTo>
                    <a:cubicBezTo>
                      <a:pt x="0" y="33"/>
                      <a:pt x="0" y="33"/>
                      <a:pt x="0" y="33"/>
                    </a:cubicBezTo>
                    <a:cubicBezTo>
                      <a:pt x="4" y="39"/>
                      <a:pt x="8" y="44"/>
                      <a:pt x="12" y="49"/>
                    </a:cubicBezTo>
                    <a:cubicBezTo>
                      <a:pt x="37" y="24"/>
                      <a:pt x="37" y="24"/>
                      <a:pt x="37" y="24"/>
                    </a:cubicBezTo>
                    <a:cubicBezTo>
                      <a:pt x="74" y="39"/>
                      <a:pt x="74" y="39"/>
                      <a:pt x="74" y="39"/>
                    </a:cubicBezTo>
                    <a:cubicBezTo>
                      <a:pt x="76" y="35"/>
                      <a:pt x="79" y="31"/>
                      <a:pt x="81" y="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Oval 43">
                <a:extLst>
                  <a:ext uri="{FF2B5EF4-FFF2-40B4-BE49-F238E27FC236}">
                    <a16:creationId xmlns:a16="http://schemas.microsoft.com/office/drawing/2014/main" id="{B1B93C61-61DA-4FE9-A0FA-57561FC21488}"/>
                  </a:ext>
                </a:extLst>
              </p:cNvPr>
              <p:cNvSpPr>
                <a:spLocks noChangeArrowheads="1"/>
              </p:cNvSpPr>
              <p:nvPr/>
            </p:nvSpPr>
            <p:spPr bwMode="auto">
              <a:xfrm>
                <a:off x="1419852" y="4481656"/>
                <a:ext cx="140620" cy="14062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Freeform 274">
                <a:extLst>
                  <a:ext uri="{FF2B5EF4-FFF2-40B4-BE49-F238E27FC236}">
                    <a16:creationId xmlns:a16="http://schemas.microsoft.com/office/drawing/2014/main" id="{BEA6D8BF-F5B6-4B94-8249-49CD37816A9C}"/>
                  </a:ext>
                </a:extLst>
              </p:cNvPr>
              <p:cNvSpPr>
                <a:spLocks noEditPoints="1"/>
              </p:cNvSpPr>
              <p:nvPr/>
            </p:nvSpPr>
            <p:spPr bwMode="auto">
              <a:xfrm>
                <a:off x="1342231" y="4406284"/>
                <a:ext cx="300364" cy="301489"/>
              </a:xfrm>
              <a:custGeom>
                <a:avLst/>
                <a:gdLst>
                  <a:gd name="T0" fmla="*/ 96 w 113"/>
                  <a:gd name="T1" fmla="*/ 24 h 113"/>
                  <a:gd name="T2" fmla="*/ 25 w 113"/>
                  <a:gd name="T3" fmla="*/ 17 h 113"/>
                  <a:gd name="T4" fmla="*/ 17 w 113"/>
                  <a:gd name="T5" fmla="*/ 88 h 113"/>
                  <a:gd name="T6" fmla="*/ 88 w 113"/>
                  <a:gd name="T7" fmla="*/ 96 h 113"/>
                  <a:gd name="T8" fmla="*/ 96 w 113"/>
                  <a:gd name="T9" fmla="*/ 24 h 113"/>
                  <a:gd name="T10" fmla="*/ 81 w 113"/>
                  <a:gd name="T11" fmla="*/ 86 h 113"/>
                  <a:gd name="T12" fmla="*/ 27 w 113"/>
                  <a:gd name="T13" fmla="*/ 81 h 113"/>
                  <a:gd name="T14" fmla="*/ 32 w 113"/>
                  <a:gd name="T15" fmla="*/ 26 h 113"/>
                  <a:gd name="T16" fmla="*/ 86 w 113"/>
                  <a:gd name="T17" fmla="*/ 32 h 113"/>
                  <a:gd name="T18" fmla="*/ 81 w 113"/>
                  <a:gd name="T19" fmla="*/ 8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3">
                    <a:moveTo>
                      <a:pt x="96" y="24"/>
                    </a:moveTo>
                    <a:cubicBezTo>
                      <a:pt x="78" y="3"/>
                      <a:pt x="46" y="0"/>
                      <a:pt x="25" y="17"/>
                    </a:cubicBezTo>
                    <a:cubicBezTo>
                      <a:pt x="3" y="35"/>
                      <a:pt x="0" y="67"/>
                      <a:pt x="17" y="88"/>
                    </a:cubicBezTo>
                    <a:cubicBezTo>
                      <a:pt x="35" y="110"/>
                      <a:pt x="67" y="113"/>
                      <a:pt x="88" y="96"/>
                    </a:cubicBezTo>
                    <a:cubicBezTo>
                      <a:pt x="110" y="78"/>
                      <a:pt x="113" y="46"/>
                      <a:pt x="96" y="24"/>
                    </a:cubicBezTo>
                    <a:close/>
                    <a:moveTo>
                      <a:pt x="81" y="86"/>
                    </a:moveTo>
                    <a:cubicBezTo>
                      <a:pt x="64" y="100"/>
                      <a:pt x="40" y="97"/>
                      <a:pt x="27" y="81"/>
                    </a:cubicBezTo>
                    <a:cubicBezTo>
                      <a:pt x="13" y="64"/>
                      <a:pt x="16" y="40"/>
                      <a:pt x="32" y="26"/>
                    </a:cubicBezTo>
                    <a:cubicBezTo>
                      <a:pt x="49" y="13"/>
                      <a:pt x="73" y="16"/>
                      <a:pt x="86" y="32"/>
                    </a:cubicBezTo>
                    <a:cubicBezTo>
                      <a:pt x="100" y="49"/>
                      <a:pt x="97" y="73"/>
                      <a:pt x="81" y="8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62"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GB" sz="5000" dirty="0">
                <a:solidFill>
                  <a:srgbClr val="00338D"/>
                </a:solidFill>
                <a:latin typeface="+mj-lt"/>
              </a:rPr>
              <a:t>I. Range rationalization </a:t>
            </a:r>
          </a:p>
        </p:txBody>
      </p:sp>
      <p:cxnSp>
        <p:nvCxnSpPr>
          <p:cNvPr id="82" name="Straight Connector 81">
            <a:extLst>
              <a:ext uri="{FF2B5EF4-FFF2-40B4-BE49-F238E27FC236}">
                <a16:creationId xmlns:a16="http://schemas.microsoft.com/office/drawing/2014/main" id="{761BBA43-B227-4BFE-A6DF-14F7E9BC6ADD}"/>
              </a:ext>
            </a:extLst>
          </p:cNvPr>
          <p:cNvCxnSpPr>
            <a:cxnSpLocks/>
          </p:cNvCxnSpPr>
          <p:nvPr/>
        </p:nvCxnSpPr>
        <p:spPr>
          <a:xfrm>
            <a:off x="7427137" y="1836519"/>
            <a:ext cx="0" cy="229564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B57668A-791A-4541-92BA-4168D7EA1218}"/>
              </a:ext>
            </a:extLst>
          </p:cNvPr>
          <p:cNvCxnSpPr>
            <a:cxnSpLocks/>
          </p:cNvCxnSpPr>
          <p:nvPr/>
        </p:nvCxnSpPr>
        <p:spPr>
          <a:xfrm>
            <a:off x="1146209" y="2561502"/>
            <a:ext cx="5928987" cy="24083"/>
          </a:xfrm>
          <a:prstGeom prst="straightConnector1">
            <a:avLst/>
          </a:prstGeom>
          <a:ln w="28575">
            <a:solidFill>
              <a:srgbClr val="00338D"/>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51CEEC9E-B7F4-4A07-94E1-540E99EF2AA1}"/>
              </a:ext>
            </a:extLst>
          </p:cNvPr>
          <p:cNvGrpSpPr/>
          <p:nvPr/>
        </p:nvGrpSpPr>
        <p:grpSpPr>
          <a:xfrm>
            <a:off x="1359848" y="2528940"/>
            <a:ext cx="2292047" cy="1323439"/>
            <a:chOff x="1443132" y="2548728"/>
            <a:chExt cx="2292047" cy="1323439"/>
          </a:xfrm>
        </p:grpSpPr>
        <p:sp>
          <p:nvSpPr>
            <p:cNvPr id="94" name="Rectangle 93">
              <a:extLst>
                <a:ext uri="{FF2B5EF4-FFF2-40B4-BE49-F238E27FC236}">
                  <a16:creationId xmlns:a16="http://schemas.microsoft.com/office/drawing/2014/main" id="{CA95A24F-BF79-4EBB-BB71-31DC1EE28418}"/>
                </a:ext>
              </a:extLst>
            </p:cNvPr>
            <p:cNvSpPr/>
            <p:nvPr/>
          </p:nvSpPr>
          <p:spPr>
            <a:xfrm>
              <a:off x="2332329" y="2620587"/>
              <a:ext cx="1402850" cy="646331"/>
            </a:xfrm>
            <a:prstGeom prst="rect">
              <a:avLst/>
            </a:prstGeom>
          </p:spPr>
          <p:txBody>
            <a:bodyPr wrap="square">
              <a:spAutoFit/>
            </a:bodyPr>
            <a:lstStyle/>
            <a:p>
              <a:r>
                <a:rPr lang="en-GB" sz="900" dirty="0">
                  <a:solidFill>
                    <a:srgbClr val="00338D"/>
                  </a:solidFill>
                </a:rPr>
                <a:t>A typical </a:t>
              </a:r>
              <a:r>
                <a:rPr lang="en-GB" sz="900" b="1" dirty="0">
                  <a:solidFill>
                    <a:srgbClr val="00338D"/>
                  </a:solidFill>
                </a:rPr>
                <a:t>discounter</a:t>
              </a:r>
              <a:r>
                <a:rPr lang="en-GB" sz="900" dirty="0">
                  <a:solidFill>
                    <a:srgbClr val="00338D"/>
                  </a:solidFill>
                </a:rPr>
                <a:t> has </a:t>
              </a:r>
              <a:r>
                <a:rPr lang="en-GB" sz="900" b="1" dirty="0">
                  <a:solidFill>
                    <a:srgbClr val="00338D"/>
                  </a:solidFill>
                  <a:ea typeface="+mj-ea"/>
                  <a:cs typeface="+mj-cs"/>
                </a:rPr>
                <a:t>7.5k </a:t>
              </a:r>
              <a:r>
                <a:rPr lang="en-GB" sz="900" b="1" dirty="0">
                  <a:solidFill>
                    <a:srgbClr val="00338D"/>
                  </a:solidFill>
                </a:rPr>
                <a:t>SKUs </a:t>
              </a:r>
              <a:r>
                <a:rPr lang="en-GB" sz="900" dirty="0">
                  <a:solidFill>
                    <a:srgbClr val="00338D"/>
                  </a:solidFill>
                </a:rPr>
                <a:t>versus </a:t>
              </a:r>
              <a:r>
                <a:rPr lang="en-GB" sz="900" b="1" dirty="0">
                  <a:solidFill>
                    <a:srgbClr val="00338D"/>
                  </a:solidFill>
                  <a:ea typeface="+mj-ea"/>
                  <a:cs typeface="+mj-cs"/>
                </a:rPr>
                <a:t>30k</a:t>
              </a:r>
              <a:r>
                <a:rPr lang="en-GB" sz="900" b="1" dirty="0">
                  <a:solidFill>
                    <a:srgbClr val="00338D"/>
                  </a:solidFill>
                </a:rPr>
                <a:t> </a:t>
              </a:r>
              <a:r>
                <a:rPr lang="en-GB" sz="900" dirty="0">
                  <a:solidFill>
                    <a:srgbClr val="00338D"/>
                  </a:solidFill>
                </a:rPr>
                <a:t>for a </a:t>
              </a:r>
              <a:r>
                <a:rPr lang="en-GB" sz="900" b="1" dirty="0">
                  <a:solidFill>
                    <a:srgbClr val="00338D"/>
                  </a:solidFill>
                </a:rPr>
                <a:t>traditional supermarket</a:t>
              </a:r>
              <a:r>
                <a:rPr lang="en-GB" sz="900" b="1" baseline="30000" dirty="0">
                  <a:solidFill>
                    <a:srgbClr val="00338D"/>
                  </a:solidFill>
                </a:rPr>
                <a:t>1</a:t>
              </a:r>
            </a:p>
          </p:txBody>
        </p:sp>
        <p:sp>
          <p:nvSpPr>
            <p:cNvPr id="95" name="Rectangle 94">
              <a:extLst>
                <a:ext uri="{FF2B5EF4-FFF2-40B4-BE49-F238E27FC236}">
                  <a16:creationId xmlns:a16="http://schemas.microsoft.com/office/drawing/2014/main" id="{79B6B287-D600-440C-BFAE-5718E7B85307}"/>
                </a:ext>
              </a:extLst>
            </p:cNvPr>
            <p:cNvSpPr/>
            <p:nvPr/>
          </p:nvSpPr>
          <p:spPr>
            <a:xfrm>
              <a:off x="1443132" y="2548728"/>
              <a:ext cx="820242" cy="1323439"/>
            </a:xfrm>
            <a:prstGeom prst="rect">
              <a:avLst/>
            </a:prstGeom>
          </p:spPr>
          <p:txBody>
            <a:bodyPr wrap="square">
              <a:spAutoFit/>
            </a:bodyPr>
            <a:lstStyle/>
            <a:p>
              <a:r>
                <a:rPr lang="en-GB" sz="2000" dirty="0">
                  <a:solidFill>
                    <a:srgbClr val="00338D"/>
                  </a:solidFill>
                  <a:latin typeface="+mj-lt"/>
                  <a:ea typeface="+mj-ea"/>
                  <a:cs typeface="+mj-cs"/>
                </a:rPr>
                <a:t>7.5k vs. 30k SKUs</a:t>
              </a:r>
            </a:p>
          </p:txBody>
        </p:sp>
        <p:sp>
          <p:nvSpPr>
            <p:cNvPr id="97" name="Rectangle 96">
              <a:extLst>
                <a:ext uri="{FF2B5EF4-FFF2-40B4-BE49-F238E27FC236}">
                  <a16:creationId xmlns:a16="http://schemas.microsoft.com/office/drawing/2014/main" id="{C2D36379-3FFE-4474-837C-5304EB20A890}"/>
                </a:ext>
              </a:extLst>
            </p:cNvPr>
            <p:cNvSpPr/>
            <p:nvPr/>
          </p:nvSpPr>
          <p:spPr>
            <a:xfrm>
              <a:off x="1466956" y="2589774"/>
              <a:ext cx="18288" cy="64008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98" name="Isosceles Triangle 97">
              <a:extLst>
                <a:ext uri="{FF2B5EF4-FFF2-40B4-BE49-F238E27FC236}">
                  <a16:creationId xmlns:a16="http://schemas.microsoft.com/office/drawing/2014/main" id="{CF236ABE-C655-4C24-945C-EC4B256DB4A1}"/>
                </a:ext>
              </a:extLst>
            </p:cNvPr>
            <p:cNvSpPr/>
            <p:nvPr/>
          </p:nvSpPr>
          <p:spPr>
            <a:xfrm rot="5400000">
              <a:off x="2097958" y="2864889"/>
              <a:ext cx="330550" cy="113140"/>
            </a:xfrm>
            <a:prstGeom prst="triangl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107" name="Group 106">
            <a:extLst>
              <a:ext uri="{FF2B5EF4-FFF2-40B4-BE49-F238E27FC236}">
                <a16:creationId xmlns:a16="http://schemas.microsoft.com/office/drawing/2014/main" id="{A9B49A5E-21DF-40CF-91BE-8CC52088C98B}"/>
              </a:ext>
            </a:extLst>
          </p:cNvPr>
          <p:cNvGrpSpPr/>
          <p:nvPr/>
        </p:nvGrpSpPr>
        <p:grpSpPr>
          <a:xfrm>
            <a:off x="3601810" y="2536083"/>
            <a:ext cx="1910077" cy="715186"/>
            <a:chOff x="3885582" y="2555871"/>
            <a:chExt cx="2051311" cy="715186"/>
          </a:xfrm>
        </p:grpSpPr>
        <p:sp>
          <p:nvSpPr>
            <p:cNvPr id="99" name="Rectangle 98">
              <a:extLst>
                <a:ext uri="{FF2B5EF4-FFF2-40B4-BE49-F238E27FC236}">
                  <a16:creationId xmlns:a16="http://schemas.microsoft.com/office/drawing/2014/main" id="{6AC4D4E4-07DE-442C-AC17-6626F06D26EA}"/>
                </a:ext>
              </a:extLst>
            </p:cNvPr>
            <p:cNvSpPr/>
            <p:nvPr/>
          </p:nvSpPr>
          <p:spPr>
            <a:xfrm>
              <a:off x="3885582" y="2589774"/>
              <a:ext cx="18288" cy="64008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99352ECD-D8D8-45F2-9983-D8B51DD47A5D}"/>
                </a:ext>
              </a:extLst>
            </p:cNvPr>
            <p:cNvSpPr/>
            <p:nvPr/>
          </p:nvSpPr>
          <p:spPr>
            <a:xfrm>
              <a:off x="3901431" y="2555871"/>
              <a:ext cx="616173" cy="707886"/>
            </a:xfrm>
            <a:prstGeom prst="rect">
              <a:avLst/>
            </a:prstGeom>
          </p:spPr>
          <p:txBody>
            <a:bodyPr wrap="square">
              <a:spAutoFit/>
            </a:bodyPr>
            <a:lstStyle/>
            <a:p>
              <a:r>
                <a:rPr lang="en-GB" sz="2000" dirty="0">
                  <a:solidFill>
                    <a:srgbClr val="00338D"/>
                  </a:solidFill>
                  <a:latin typeface="+mj-lt"/>
                  <a:ea typeface="+mj-ea"/>
                  <a:cs typeface="+mj-cs"/>
                </a:rPr>
                <a:t>30</a:t>
              </a:r>
              <a:r>
                <a:rPr lang="en-GB" sz="1600" dirty="0">
                  <a:solidFill>
                    <a:srgbClr val="00338D"/>
                  </a:solidFill>
                  <a:latin typeface="+mj-lt"/>
                  <a:ea typeface="+mj-ea"/>
                  <a:cs typeface="+mj-cs"/>
                </a:rPr>
                <a:t>%</a:t>
              </a:r>
              <a:r>
                <a:rPr lang="en-GB" sz="2000" dirty="0">
                  <a:solidFill>
                    <a:srgbClr val="00338D"/>
                  </a:solidFill>
                  <a:latin typeface="+mj-lt"/>
                  <a:ea typeface="+mj-ea"/>
                  <a:cs typeface="+mj-cs"/>
                </a:rPr>
                <a:t> cut </a:t>
              </a:r>
            </a:p>
          </p:txBody>
        </p:sp>
        <p:sp>
          <p:nvSpPr>
            <p:cNvPr id="101" name="Rectangle 100">
              <a:extLst>
                <a:ext uri="{FF2B5EF4-FFF2-40B4-BE49-F238E27FC236}">
                  <a16:creationId xmlns:a16="http://schemas.microsoft.com/office/drawing/2014/main" id="{2589DC3B-A75F-4946-85CF-A40D9E9E9682}"/>
                </a:ext>
              </a:extLst>
            </p:cNvPr>
            <p:cNvSpPr/>
            <p:nvPr/>
          </p:nvSpPr>
          <p:spPr>
            <a:xfrm>
              <a:off x="4496319" y="2624726"/>
              <a:ext cx="1440574" cy="646331"/>
            </a:xfrm>
            <a:prstGeom prst="rect">
              <a:avLst/>
            </a:prstGeom>
          </p:spPr>
          <p:txBody>
            <a:bodyPr wrap="square">
              <a:spAutoFit/>
            </a:bodyPr>
            <a:lstStyle/>
            <a:p>
              <a:r>
                <a:rPr lang="en-GB" sz="900" dirty="0">
                  <a:solidFill>
                    <a:srgbClr val="00338D"/>
                  </a:solidFill>
                </a:rPr>
                <a:t>Tesco </a:t>
              </a:r>
              <a:r>
                <a:rPr lang="en-GB" sz="900" b="1" dirty="0">
                  <a:solidFill>
                    <a:srgbClr val="00338D"/>
                  </a:solidFill>
                </a:rPr>
                <a:t>removed ~30 percent</a:t>
              </a:r>
              <a:r>
                <a:rPr lang="en-GB" sz="900" dirty="0">
                  <a:solidFill>
                    <a:srgbClr val="00338D"/>
                  </a:solidFill>
                </a:rPr>
                <a:t> of its </a:t>
              </a:r>
              <a:r>
                <a:rPr lang="en-GB" sz="900" b="1" dirty="0">
                  <a:solidFill>
                    <a:srgbClr val="00338D"/>
                  </a:solidFill>
                </a:rPr>
                <a:t>product lines </a:t>
              </a:r>
              <a:r>
                <a:rPr lang="en-GB" sz="900" dirty="0">
                  <a:solidFill>
                    <a:srgbClr val="00338D"/>
                  </a:solidFill>
                </a:rPr>
                <a:t>as a part of its ‘Project Reset’</a:t>
              </a:r>
              <a:endParaRPr lang="en-GB" sz="900" b="1" dirty="0">
                <a:solidFill>
                  <a:srgbClr val="00338D"/>
                </a:solidFill>
              </a:endParaRPr>
            </a:p>
          </p:txBody>
        </p:sp>
        <p:sp>
          <p:nvSpPr>
            <p:cNvPr id="102" name="Isosceles Triangle 101">
              <a:extLst>
                <a:ext uri="{FF2B5EF4-FFF2-40B4-BE49-F238E27FC236}">
                  <a16:creationId xmlns:a16="http://schemas.microsoft.com/office/drawing/2014/main" id="{CB818F87-C5D6-497C-BBCE-E19EE8DB43AB}"/>
                </a:ext>
              </a:extLst>
            </p:cNvPr>
            <p:cNvSpPr/>
            <p:nvPr/>
          </p:nvSpPr>
          <p:spPr>
            <a:xfrm rot="5400000">
              <a:off x="4270030" y="2864889"/>
              <a:ext cx="330550" cy="113140"/>
            </a:xfrm>
            <a:prstGeom prst="triangl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grpSp>
        <p:nvGrpSpPr>
          <p:cNvPr id="26" name="Group 25">
            <a:extLst>
              <a:ext uri="{FF2B5EF4-FFF2-40B4-BE49-F238E27FC236}">
                <a16:creationId xmlns:a16="http://schemas.microsoft.com/office/drawing/2014/main" id="{88519BF5-7653-448E-9BDB-C7D5652A2E04}"/>
              </a:ext>
            </a:extLst>
          </p:cNvPr>
          <p:cNvGrpSpPr/>
          <p:nvPr/>
        </p:nvGrpSpPr>
        <p:grpSpPr>
          <a:xfrm>
            <a:off x="2530412" y="3464772"/>
            <a:ext cx="4818617" cy="768838"/>
            <a:chOff x="979392" y="3970623"/>
            <a:chExt cx="4818617" cy="768838"/>
          </a:xfrm>
        </p:grpSpPr>
        <p:sp>
          <p:nvSpPr>
            <p:cNvPr id="27" name="Rectangle 26">
              <a:extLst>
                <a:ext uri="{FF2B5EF4-FFF2-40B4-BE49-F238E27FC236}">
                  <a16:creationId xmlns:a16="http://schemas.microsoft.com/office/drawing/2014/main" id="{42D5CD2C-FB31-4BCC-8766-01EED9FDCBFB}"/>
                </a:ext>
              </a:extLst>
            </p:cNvPr>
            <p:cNvSpPr/>
            <p:nvPr/>
          </p:nvSpPr>
          <p:spPr>
            <a:xfrm>
              <a:off x="979392" y="3970623"/>
              <a:ext cx="1746445" cy="369332"/>
            </a:xfrm>
            <a:prstGeom prst="rect">
              <a:avLst/>
            </a:prstGeom>
            <a:solidFill>
              <a:srgbClr val="00338D"/>
            </a:solidFill>
          </p:spPr>
          <p:txBody>
            <a:bodyPr wrap="square" lIns="45720" rIns="45720">
              <a:spAutoFit/>
            </a:bodyPr>
            <a:lstStyle/>
            <a:p>
              <a:pPr algn="r"/>
              <a:r>
                <a:rPr lang="en-GB" sz="900" dirty="0">
                  <a:solidFill>
                    <a:schemeClr val="bg1"/>
                  </a:solidFill>
                </a:rPr>
                <a:t>Increased cost of inventory (specially holding costs) </a:t>
              </a:r>
            </a:p>
          </p:txBody>
        </p:sp>
        <p:sp>
          <p:nvSpPr>
            <p:cNvPr id="28" name="Rectangle 27">
              <a:extLst>
                <a:ext uri="{FF2B5EF4-FFF2-40B4-BE49-F238E27FC236}">
                  <a16:creationId xmlns:a16="http://schemas.microsoft.com/office/drawing/2014/main" id="{30150AD0-C8B1-4D26-ABE9-6A19984C04F7}"/>
                </a:ext>
              </a:extLst>
            </p:cNvPr>
            <p:cNvSpPr/>
            <p:nvPr/>
          </p:nvSpPr>
          <p:spPr>
            <a:xfrm>
              <a:off x="2740788" y="3970623"/>
              <a:ext cx="3057221" cy="369332"/>
            </a:xfrm>
            <a:prstGeom prst="rect">
              <a:avLst/>
            </a:prstGeom>
            <a:solidFill>
              <a:srgbClr val="00A3A1"/>
            </a:solidFill>
          </p:spPr>
          <p:txBody>
            <a:bodyPr wrap="square" lIns="45720" rIns="45720">
              <a:spAutoFit/>
            </a:bodyPr>
            <a:lstStyle/>
            <a:p>
              <a:r>
                <a:rPr lang="en-GB" sz="900" dirty="0">
                  <a:solidFill>
                    <a:schemeClr val="bg1"/>
                  </a:solidFill>
                </a:rPr>
                <a:t>Low forecast accuracy, and difficultly to achieve </a:t>
              </a:r>
              <a:br>
                <a:rPr lang="en-GB" sz="900" dirty="0">
                  <a:solidFill>
                    <a:schemeClr val="bg1"/>
                  </a:solidFill>
                </a:rPr>
              </a:br>
              <a:r>
                <a:rPr lang="en-GB" sz="900" dirty="0">
                  <a:solidFill>
                    <a:schemeClr val="bg1"/>
                  </a:solidFill>
                </a:rPr>
                <a:t>fill-rate targets — resulting in dissatisfied customers</a:t>
              </a:r>
            </a:p>
          </p:txBody>
        </p:sp>
        <p:sp>
          <p:nvSpPr>
            <p:cNvPr id="29" name="Rectangle 28">
              <a:extLst>
                <a:ext uri="{FF2B5EF4-FFF2-40B4-BE49-F238E27FC236}">
                  <a16:creationId xmlns:a16="http://schemas.microsoft.com/office/drawing/2014/main" id="{B42A109E-B505-4B6C-A1F1-27F62C39C2A5}"/>
                </a:ext>
              </a:extLst>
            </p:cNvPr>
            <p:cNvSpPr/>
            <p:nvPr/>
          </p:nvSpPr>
          <p:spPr>
            <a:xfrm>
              <a:off x="979392" y="4370129"/>
              <a:ext cx="2289325" cy="369332"/>
            </a:xfrm>
            <a:prstGeom prst="rect">
              <a:avLst/>
            </a:prstGeom>
            <a:solidFill>
              <a:srgbClr val="483698"/>
            </a:solidFill>
          </p:spPr>
          <p:txBody>
            <a:bodyPr wrap="square" lIns="45720" rIns="45720">
              <a:spAutoFit/>
            </a:bodyPr>
            <a:lstStyle/>
            <a:p>
              <a:r>
                <a:rPr lang="en-GB" sz="900" dirty="0">
                  <a:solidFill>
                    <a:schemeClr val="bg1"/>
                  </a:solidFill>
                </a:rPr>
                <a:t>Demand for particular SKUs might </a:t>
              </a:r>
              <a:br>
                <a:rPr lang="en-GB" sz="900" dirty="0">
                  <a:solidFill>
                    <a:schemeClr val="bg1"/>
                  </a:solidFill>
                </a:rPr>
              </a:br>
              <a:r>
                <a:rPr lang="en-GB" sz="900" dirty="0">
                  <a:solidFill>
                    <a:schemeClr val="bg1"/>
                  </a:solidFill>
                </a:rPr>
                <a:t>not be high enough to clear inventory</a:t>
              </a:r>
            </a:p>
          </p:txBody>
        </p:sp>
        <p:sp>
          <p:nvSpPr>
            <p:cNvPr id="30" name="Rectangle 29">
              <a:extLst>
                <a:ext uri="{FF2B5EF4-FFF2-40B4-BE49-F238E27FC236}">
                  <a16:creationId xmlns:a16="http://schemas.microsoft.com/office/drawing/2014/main" id="{0DBCA80B-AC4E-49C6-BFF6-5634D0FDA41D}"/>
                </a:ext>
              </a:extLst>
            </p:cNvPr>
            <p:cNvSpPr/>
            <p:nvPr/>
          </p:nvSpPr>
          <p:spPr>
            <a:xfrm>
              <a:off x="3293751" y="4370129"/>
              <a:ext cx="2496312" cy="369332"/>
            </a:xfrm>
            <a:prstGeom prst="rect">
              <a:avLst/>
            </a:prstGeom>
            <a:solidFill>
              <a:srgbClr val="005EB8"/>
            </a:solidFill>
          </p:spPr>
          <p:txBody>
            <a:bodyPr wrap="square" lIns="45720" rIns="45720">
              <a:spAutoFit/>
            </a:bodyPr>
            <a:lstStyle/>
            <a:p>
              <a:r>
                <a:rPr lang="en-GB" sz="900" dirty="0">
                  <a:solidFill>
                    <a:schemeClr val="bg1"/>
                  </a:solidFill>
                </a:rPr>
                <a:t>Maintaining data on massive number </a:t>
              </a:r>
              <a:br>
                <a:rPr lang="en-GB" sz="900" dirty="0">
                  <a:solidFill>
                    <a:schemeClr val="bg1"/>
                  </a:solidFill>
                </a:rPr>
              </a:br>
              <a:r>
                <a:rPr lang="en-GB" sz="900" dirty="0">
                  <a:solidFill>
                    <a:schemeClr val="bg1"/>
                  </a:solidFill>
                </a:rPr>
                <a:t>of SKUs is time-consuming and laborious</a:t>
              </a:r>
            </a:p>
          </p:txBody>
        </p:sp>
      </p:grpSp>
      <p:sp>
        <p:nvSpPr>
          <p:cNvPr id="48" name="Rectangle 47">
            <a:extLst>
              <a:ext uri="{FF2B5EF4-FFF2-40B4-BE49-F238E27FC236}">
                <a16:creationId xmlns:a16="http://schemas.microsoft.com/office/drawing/2014/main" id="{08F531A9-16AD-48A8-8751-E8098AA18020}"/>
              </a:ext>
            </a:extLst>
          </p:cNvPr>
          <p:cNvSpPr/>
          <p:nvPr/>
        </p:nvSpPr>
        <p:spPr>
          <a:xfrm>
            <a:off x="1041111" y="3454653"/>
            <a:ext cx="1467983" cy="400110"/>
          </a:xfrm>
          <a:prstGeom prst="rect">
            <a:avLst/>
          </a:prstGeom>
          <a:noFill/>
        </p:spPr>
        <p:txBody>
          <a:bodyPr wrap="square">
            <a:spAutoFit/>
          </a:bodyPr>
          <a:lstStyle/>
          <a:p>
            <a:r>
              <a:rPr lang="en-GB" sz="1000" b="1" dirty="0">
                <a:solidFill>
                  <a:srgbClr val="0091DA"/>
                </a:solidFill>
              </a:rPr>
              <a:t>…  more SKUs mean:</a:t>
            </a:r>
          </a:p>
        </p:txBody>
      </p:sp>
      <p:sp>
        <p:nvSpPr>
          <p:cNvPr id="108" name="Freeform 86">
            <a:extLst>
              <a:ext uri="{FF2B5EF4-FFF2-40B4-BE49-F238E27FC236}">
                <a16:creationId xmlns:a16="http://schemas.microsoft.com/office/drawing/2014/main" id="{E45B0FA0-B3A7-4E0D-8196-A5F84AB6541E}"/>
              </a:ext>
            </a:extLst>
          </p:cNvPr>
          <p:cNvSpPr>
            <a:spLocks noChangeAspect="1" noEditPoints="1"/>
          </p:cNvSpPr>
          <p:nvPr/>
        </p:nvSpPr>
        <p:spPr bwMode="auto">
          <a:xfrm>
            <a:off x="7126068" y="3527881"/>
            <a:ext cx="145208" cy="182880"/>
          </a:xfrm>
          <a:custGeom>
            <a:avLst/>
            <a:gdLst/>
            <a:ahLst/>
            <a:cxnLst>
              <a:cxn ang="0">
                <a:pos x="134" y="140"/>
              </a:cxn>
              <a:cxn ang="0">
                <a:pos x="158" y="99"/>
              </a:cxn>
              <a:cxn ang="0">
                <a:pos x="148" y="39"/>
              </a:cxn>
              <a:cxn ang="0">
                <a:pos x="99" y="5"/>
              </a:cxn>
              <a:cxn ang="0">
                <a:pos x="40" y="15"/>
              </a:cxn>
              <a:cxn ang="0">
                <a:pos x="5" y="64"/>
              </a:cxn>
              <a:cxn ang="0">
                <a:pos x="15" y="123"/>
              </a:cxn>
              <a:cxn ang="0">
                <a:pos x="64" y="158"/>
              </a:cxn>
              <a:cxn ang="0">
                <a:pos x="112" y="154"/>
              </a:cxn>
              <a:cxn ang="0">
                <a:pos x="148" y="211"/>
              </a:cxn>
              <a:cxn ang="0">
                <a:pos x="166" y="215"/>
              </a:cxn>
              <a:cxn ang="0">
                <a:pos x="170" y="197"/>
              </a:cxn>
              <a:cxn ang="0">
                <a:pos x="134" y="140"/>
              </a:cxn>
              <a:cxn ang="0">
                <a:pos x="112" y="129"/>
              </a:cxn>
              <a:cxn ang="0">
                <a:pos x="69" y="136"/>
              </a:cxn>
              <a:cxn ang="0">
                <a:pos x="34" y="111"/>
              </a:cxn>
              <a:cxn ang="0">
                <a:pos x="27" y="69"/>
              </a:cxn>
              <a:cxn ang="0">
                <a:pos x="52" y="34"/>
              </a:cxn>
              <a:cxn ang="0">
                <a:pos x="94" y="26"/>
              </a:cxn>
              <a:cxn ang="0">
                <a:pos x="129" y="51"/>
              </a:cxn>
              <a:cxn ang="0">
                <a:pos x="136" y="94"/>
              </a:cxn>
              <a:cxn ang="0">
                <a:pos x="112" y="129"/>
              </a:cxn>
            </a:cxnLst>
            <a:rect l="0" t="0" r="r" b="b"/>
            <a:pathLst>
              <a:path w="174" h="219">
                <a:moveTo>
                  <a:pt x="134" y="140"/>
                </a:moveTo>
                <a:cubicBezTo>
                  <a:pt x="147" y="129"/>
                  <a:pt x="155" y="114"/>
                  <a:pt x="158" y="99"/>
                </a:cubicBezTo>
                <a:cubicBezTo>
                  <a:pt x="163" y="79"/>
                  <a:pt x="160" y="58"/>
                  <a:pt x="148" y="39"/>
                </a:cubicBezTo>
                <a:cubicBezTo>
                  <a:pt x="137" y="21"/>
                  <a:pt x="119" y="9"/>
                  <a:pt x="99" y="5"/>
                </a:cubicBezTo>
                <a:cubicBezTo>
                  <a:pt x="79" y="0"/>
                  <a:pt x="58" y="3"/>
                  <a:pt x="40" y="15"/>
                </a:cubicBezTo>
                <a:cubicBezTo>
                  <a:pt x="21" y="26"/>
                  <a:pt x="9" y="44"/>
                  <a:pt x="5" y="64"/>
                </a:cubicBezTo>
                <a:cubicBezTo>
                  <a:pt x="0" y="84"/>
                  <a:pt x="4" y="105"/>
                  <a:pt x="15" y="123"/>
                </a:cubicBezTo>
                <a:cubicBezTo>
                  <a:pt x="27" y="142"/>
                  <a:pt x="45" y="154"/>
                  <a:pt x="64" y="158"/>
                </a:cubicBezTo>
                <a:cubicBezTo>
                  <a:pt x="80" y="162"/>
                  <a:pt x="97" y="160"/>
                  <a:pt x="112" y="154"/>
                </a:cubicBezTo>
                <a:cubicBezTo>
                  <a:pt x="148" y="211"/>
                  <a:pt x="148" y="211"/>
                  <a:pt x="148" y="211"/>
                </a:cubicBezTo>
                <a:cubicBezTo>
                  <a:pt x="152" y="217"/>
                  <a:pt x="160" y="219"/>
                  <a:pt x="166" y="215"/>
                </a:cubicBezTo>
                <a:cubicBezTo>
                  <a:pt x="172" y="211"/>
                  <a:pt x="174" y="203"/>
                  <a:pt x="170" y="197"/>
                </a:cubicBezTo>
                <a:lnTo>
                  <a:pt x="134" y="140"/>
                </a:lnTo>
                <a:close/>
                <a:moveTo>
                  <a:pt x="112" y="129"/>
                </a:moveTo>
                <a:cubicBezTo>
                  <a:pt x="98" y="137"/>
                  <a:pt x="83" y="139"/>
                  <a:pt x="69" y="136"/>
                </a:cubicBezTo>
                <a:cubicBezTo>
                  <a:pt x="55" y="133"/>
                  <a:pt x="42" y="124"/>
                  <a:pt x="34" y="111"/>
                </a:cubicBezTo>
                <a:cubicBezTo>
                  <a:pt x="26" y="98"/>
                  <a:pt x="24" y="83"/>
                  <a:pt x="27" y="69"/>
                </a:cubicBezTo>
                <a:cubicBezTo>
                  <a:pt x="30" y="55"/>
                  <a:pt x="38" y="42"/>
                  <a:pt x="52" y="34"/>
                </a:cubicBezTo>
                <a:cubicBezTo>
                  <a:pt x="65" y="25"/>
                  <a:pt x="80" y="23"/>
                  <a:pt x="94" y="26"/>
                </a:cubicBezTo>
                <a:cubicBezTo>
                  <a:pt x="108" y="30"/>
                  <a:pt x="121" y="38"/>
                  <a:pt x="129" y="51"/>
                </a:cubicBezTo>
                <a:cubicBezTo>
                  <a:pt x="137" y="64"/>
                  <a:pt x="140" y="80"/>
                  <a:pt x="136" y="94"/>
                </a:cubicBezTo>
                <a:cubicBezTo>
                  <a:pt x="133" y="108"/>
                  <a:pt x="125" y="120"/>
                  <a:pt x="112" y="12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10" name="Group 109">
            <a:extLst>
              <a:ext uri="{FF2B5EF4-FFF2-40B4-BE49-F238E27FC236}">
                <a16:creationId xmlns:a16="http://schemas.microsoft.com/office/drawing/2014/main" id="{B94A17E7-07C1-4DF6-9911-A7196245CA8A}"/>
              </a:ext>
            </a:extLst>
          </p:cNvPr>
          <p:cNvGrpSpPr>
            <a:grpSpLocks noChangeAspect="1"/>
          </p:cNvGrpSpPr>
          <p:nvPr/>
        </p:nvGrpSpPr>
        <p:grpSpPr>
          <a:xfrm>
            <a:off x="7088726" y="3927665"/>
            <a:ext cx="184938" cy="182880"/>
            <a:chOff x="6691313" y="2935288"/>
            <a:chExt cx="998537" cy="987426"/>
          </a:xfrm>
          <a:solidFill>
            <a:schemeClr val="bg1"/>
          </a:solidFill>
        </p:grpSpPr>
        <p:sp>
          <p:nvSpPr>
            <p:cNvPr id="111" name="Freeform 39">
              <a:extLst>
                <a:ext uri="{FF2B5EF4-FFF2-40B4-BE49-F238E27FC236}">
                  <a16:creationId xmlns:a16="http://schemas.microsoft.com/office/drawing/2014/main" id="{12A7AFA6-1F26-449E-9FD9-9397270B8E4B}"/>
                </a:ext>
              </a:extLst>
            </p:cNvPr>
            <p:cNvSpPr>
              <a:spLocks/>
            </p:cNvSpPr>
            <p:nvPr/>
          </p:nvSpPr>
          <p:spPr bwMode="auto">
            <a:xfrm>
              <a:off x="6691313" y="3460751"/>
              <a:ext cx="471487" cy="461963"/>
            </a:xfrm>
            <a:custGeom>
              <a:avLst/>
              <a:gdLst>
                <a:gd name="T0" fmla="*/ 71 w 928"/>
                <a:gd name="T1" fmla="*/ 599 h 910"/>
                <a:gd name="T2" fmla="*/ 71 w 928"/>
                <a:gd name="T3" fmla="*/ 856 h 910"/>
                <a:gd name="T4" fmla="*/ 200 w 928"/>
                <a:gd name="T5" fmla="*/ 910 h 910"/>
                <a:gd name="T6" fmla="*/ 329 w 928"/>
                <a:gd name="T7" fmla="*/ 856 h 910"/>
                <a:gd name="T8" fmla="*/ 928 w 928"/>
                <a:gd name="T9" fmla="*/ 257 h 910"/>
                <a:gd name="T10" fmla="*/ 670 w 928"/>
                <a:gd name="T11" fmla="*/ 0 h 910"/>
                <a:gd name="T12" fmla="*/ 71 w 928"/>
                <a:gd name="T13" fmla="*/ 599 h 910"/>
              </a:gdLst>
              <a:ahLst/>
              <a:cxnLst>
                <a:cxn ang="0">
                  <a:pos x="T0" y="T1"/>
                </a:cxn>
                <a:cxn ang="0">
                  <a:pos x="T2" y="T3"/>
                </a:cxn>
                <a:cxn ang="0">
                  <a:pos x="T4" y="T5"/>
                </a:cxn>
                <a:cxn ang="0">
                  <a:pos x="T6" y="T7"/>
                </a:cxn>
                <a:cxn ang="0">
                  <a:pos x="T8" y="T9"/>
                </a:cxn>
                <a:cxn ang="0">
                  <a:pos x="T10" y="T11"/>
                </a:cxn>
                <a:cxn ang="0">
                  <a:pos x="T12" y="T13"/>
                </a:cxn>
              </a:cxnLst>
              <a:rect l="0" t="0" r="r" b="b"/>
              <a:pathLst>
                <a:path w="928" h="910">
                  <a:moveTo>
                    <a:pt x="71" y="599"/>
                  </a:moveTo>
                  <a:cubicBezTo>
                    <a:pt x="0" y="670"/>
                    <a:pt x="0" y="785"/>
                    <a:pt x="71" y="856"/>
                  </a:cubicBezTo>
                  <a:cubicBezTo>
                    <a:pt x="107" y="892"/>
                    <a:pt x="154" y="910"/>
                    <a:pt x="200" y="910"/>
                  </a:cubicBezTo>
                  <a:cubicBezTo>
                    <a:pt x="247" y="910"/>
                    <a:pt x="294" y="892"/>
                    <a:pt x="329" y="856"/>
                  </a:cubicBezTo>
                  <a:cubicBezTo>
                    <a:pt x="928" y="257"/>
                    <a:pt x="928" y="257"/>
                    <a:pt x="928" y="257"/>
                  </a:cubicBezTo>
                  <a:cubicBezTo>
                    <a:pt x="670" y="0"/>
                    <a:pt x="670" y="0"/>
                    <a:pt x="670" y="0"/>
                  </a:cubicBezTo>
                  <a:lnTo>
                    <a:pt x="71" y="5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40">
              <a:extLst>
                <a:ext uri="{FF2B5EF4-FFF2-40B4-BE49-F238E27FC236}">
                  <a16:creationId xmlns:a16="http://schemas.microsoft.com/office/drawing/2014/main" id="{E65A4DFE-C154-4AD9-B388-0DB54369DA28}"/>
                </a:ext>
              </a:extLst>
            </p:cNvPr>
            <p:cNvSpPr>
              <a:spLocks/>
            </p:cNvSpPr>
            <p:nvPr/>
          </p:nvSpPr>
          <p:spPr bwMode="auto">
            <a:xfrm>
              <a:off x="7261225" y="2935288"/>
              <a:ext cx="428625" cy="427038"/>
            </a:xfrm>
            <a:custGeom>
              <a:avLst/>
              <a:gdLst>
                <a:gd name="T0" fmla="*/ 143 w 270"/>
                <a:gd name="T1" fmla="*/ 168 h 269"/>
                <a:gd name="T2" fmla="*/ 226 w 270"/>
                <a:gd name="T3" fmla="*/ 125 h 269"/>
                <a:gd name="T4" fmla="*/ 270 w 270"/>
                <a:gd name="T5" fmla="*/ 41 h 269"/>
                <a:gd name="T6" fmla="*/ 229 w 270"/>
                <a:gd name="T7" fmla="*/ 0 h 269"/>
                <a:gd name="T8" fmla="*/ 145 w 270"/>
                <a:gd name="T9" fmla="*/ 44 h 269"/>
                <a:gd name="T10" fmla="*/ 102 w 270"/>
                <a:gd name="T11" fmla="*/ 127 h 269"/>
                <a:gd name="T12" fmla="*/ 0 w 270"/>
                <a:gd name="T13" fmla="*/ 228 h 269"/>
                <a:gd name="T14" fmla="*/ 42 w 270"/>
                <a:gd name="T15" fmla="*/ 269 h 269"/>
                <a:gd name="T16" fmla="*/ 143 w 270"/>
                <a:gd name="T17" fmla="*/ 16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69">
                  <a:moveTo>
                    <a:pt x="143" y="168"/>
                  </a:moveTo>
                  <a:lnTo>
                    <a:pt x="226" y="125"/>
                  </a:lnTo>
                  <a:lnTo>
                    <a:pt x="270" y="41"/>
                  </a:lnTo>
                  <a:lnTo>
                    <a:pt x="229" y="0"/>
                  </a:lnTo>
                  <a:lnTo>
                    <a:pt x="145" y="44"/>
                  </a:lnTo>
                  <a:lnTo>
                    <a:pt x="102" y="127"/>
                  </a:lnTo>
                  <a:lnTo>
                    <a:pt x="0" y="228"/>
                  </a:lnTo>
                  <a:lnTo>
                    <a:pt x="42" y="269"/>
                  </a:lnTo>
                  <a:lnTo>
                    <a:pt x="143"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41">
              <a:extLst>
                <a:ext uri="{FF2B5EF4-FFF2-40B4-BE49-F238E27FC236}">
                  <a16:creationId xmlns:a16="http://schemas.microsoft.com/office/drawing/2014/main" id="{11C92F97-B790-4067-B82C-958649C5FB9C}"/>
                </a:ext>
              </a:extLst>
            </p:cNvPr>
            <p:cNvSpPr>
              <a:spLocks/>
            </p:cNvSpPr>
            <p:nvPr/>
          </p:nvSpPr>
          <p:spPr bwMode="auto">
            <a:xfrm>
              <a:off x="6702425" y="2935288"/>
              <a:ext cx="987425" cy="985838"/>
            </a:xfrm>
            <a:custGeom>
              <a:avLst/>
              <a:gdLst>
                <a:gd name="T0" fmla="*/ 1605 w 1946"/>
                <a:gd name="T1" fmla="*/ 1219 h 1946"/>
                <a:gd name="T2" fmla="*/ 1581 w 1946"/>
                <a:gd name="T3" fmla="*/ 1216 h 1946"/>
                <a:gd name="T4" fmla="*/ 1455 w 1946"/>
                <a:gd name="T5" fmla="*/ 1240 h 1946"/>
                <a:gd name="T6" fmla="*/ 706 w 1946"/>
                <a:gd name="T7" fmla="*/ 491 h 1946"/>
                <a:gd name="T8" fmla="*/ 730 w 1946"/>
                <a:gd name="T9" fmla="*/ 365 h 1946"/>
                <a:gd name="T10" fmla="*/ 727 w 1946"/>
                <a:gd name="T11" fmla="*/ 341 h 1946"/>
                <a:gd name="T12" fmla="*/ 365 w 1946"/>
                <a:gd name="T13" fmla="*/ 0 h 1946"/>
                <a:gd name="T14" fmla="*/ 209 w 1946"/>
                <a:gd name="T15" fmla="*/ 37 h 1946"/>
                <a:gd name="T16" fmla="*/ 451 w 1946"/>
                <a:gd name="T17" fmla="*/ 279 h 1946"/>
                <a:gd name="T18" fmla="*/ 478 w 1946"/>
                <a:gd name="T19" fmla="*/ 323 h 1946"/>
                <a:gd name="T20" fmla="*/ 451 w 1946"/>
                <a:gd name="T21" fmla="*/ 451 h 1946"/>
                <a:gd name="T22" fmla="*/ 365 w 1946"/>
                <a:gd name="T23" fmla="*/ 487 h 1946"/>
                <a:gd name="T24" fmla="*/ 323 w 1946"/>
                <a:gd name="T25" fmla="*/ 479 h 1946"/>
                <a:gd name="T26" fmla="*/ 279 w 1946"/>
                <a:gd name="T27" fmla="*/ 451 h 1946"/>
                <a:gd name="T28" fmla="*/ 37 w 1946"/>
                <a:gd name="T29" fmla="*/ 209 h 1946"/>
                <a:gd name="T30" fmla="*/ 0 w 1946"/>
                <a:gd name="T31" fmla="*/ 365 h 1946"/>
                <a:gd name="T32" fmla="*/ 340 w 1946"/>
                <a:gd name="T33" fmla="*/ 728 h 1946"/>
                <a:gd name="T34" fmla="*/ 365 w 1946"/>
                <a:gd name="T35" fmla="*/ 730 h 1946"/>
                <a:gd name="T36" fmla="*/ 491 w 1946"/>
                <a:gd name="T37" fmla="*/ 706 h 1946"/>
                <a:gd name="T38" fmla="*/ 1240 w 1946"/>
                <a:gd name="T39" fmla="*/ 1455 h 1946"/>
                <a:gd name="T40" fmla="*/ 1216 w 1946"/>
                <a:gd name="T41" fmla="*/ 1581 h 1946"/>
                <a:gd name="T42" fmla="*/ 1219 w 1946"/>
                <a:gd name="T43" fmla="*/ 1606 h 1946"/>
                <a:gd name="T44" fmla="*/ 1581 w 1946"/>
                <a:gd name="T45" fmla="*/ 1946 h 1946"/>
                <a:gd name="T46" fmla="*/ 1737 w 1946"/>
                <a:gd name="T47" fmla="*/ 1910 h 1946"/>
                <a:gd name="T48" fmla="*/ 1495 w 1946"/>
                <a:gd name="T49" fmla="*/ 1667 h 1946"/>
                <a:gd name="T50" fmla="*/ 1467 w 1946"/>
                <a:gd name="T51" fmla="*/ 1624 h 1946"/>
                <a:gd name="T52" fmla="*/ 1495 w 1946"/>
                <a:gd name="T53" fmla="*/ 1495 h 1946"/>
                <a:gd name="T54" fmla="*/ 1581 w 1946"/>
                <a:gd name="T55" fmla="*/ 1460 h 1946"/>
                <a:gd name="T56" fmla="*/ 1623 w 1946"/>
                <a:gd name="T57" fmla="*/ 1468 h 1946"/>
                <a:gd name="T58" fmla="*/ 1667 w 1946"/>
                <a:gd name="T59" fmla="*/ 1495 h 1946"/>
                <a:gd name="T60" fmla="*/ 1909 w 1946"/>
                <a:gd name="T61" fmla="*/ 1738 h 1946"/>
                <a:gd name="T62" fmla="*/ 1946 w 1946"/>
                <a:gd name="T63" fmla="*/ 1581 h 1946"/>
                <a:gd name="T64" fmla="*/ 1605 w 1946"/>
                <a:gd name="T65" fmla="*/ 1219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46" h="1946">
                  <a:moveTo>
                    <a:pt x="1605" y="1219"/>
                  </a:moveTo>
                  <a:cubicBezTo>
                    <a:pt x="1581" y="1216"/>
                    <a:pt x="1581" y="1216"/>
                    <a:pt x="1581" y="1216"/>
                  </a:cubicBezTo>
                  <a:cubicBezTo>
                    <a:pt x="1536" y="1216"/>
                    <a:pt x="1494" y="1226"/>
                    <a:pt x="1455" y="1240"/>
                  </a:cubicBezTo>
                  <a:cubicBezTo>
                    <a:pt x="706" y="491"/>
                    <a:pt x="706" y="491"/>
                    <a:pt x="706" y="491"/>
                  </a:cubicBezTo>
                  <a:cubicBezTo>
                    <a:pt x="721" y="452"/>
                    <a:pt x="730" y="410"/>
                    <a:pt x="730" y="365"/>
                  </a:cubicBezTo>
                  <a:cubicBezTo>
                    <a:pt x="727" y="341"/>
                    <a:pt x="727" y="341"/>
                    <a:pt x="727" y="341"/>
                  </a:cubicBezTo>
                  <a:cubicBezTo>
                    <a:pt x="714" y="151"/>
                    <a:pt x="558" y="0"/>
                    <a:pt x="365" y="0"/>
                  </a:cubicBezTo>
                  <a:cubicBezTo>
                    <a:pt x="309" y="0"/>
                    <a:pt x="256" y="14"/>
                    <a:pt x="209" y="37"/>
                  </a:cubicBezTo>
                  <a:cubicBezTo>
                    <a:pt x="451" y="279"/>
                    <a:pt x="451" y="279"/>
                    <a:pt x="451" y="279"/>
                  </a:cubicBezTo>
                  <a:cubicBezTo>
                    <a:pt x="464" y="292"/>
                    <a:pt x="472" y="307"/>
                    <a:pt x="478" y="323"/>
                  </a:cubicBezTo>
                  <a:cubicBezTo>
                    <a:pt x="494" y="366"/>
                    <a:pt x="486" y="416"/>
                    <a:pt x="451" y="451"/>
                  </a:cubicBezTo>
                  <a:cubicBezTo>
                    <a:pt x="427" y="475"/>
                    <a:pt x="396" y="487"/>
                    <a:pt x="365" y="487"/>
                  </a:cubicBezTo>
                  <a:cubicBezTo>
                    <a:pt x="351" y="487"/>
                    <a:pt x="336" y="484"/>
                    <a:pt x="323" y="479"/>
                  </a:cubicBezTo>
                  <a:cubicBezTo>
                    <a:pt x="307" y="472"/>
                    <a:pt x="292" y="464"/>
                    <a:pt x="279" y="451"/>
                  </a:cubicBezTo>
                  <a:cubicBezTo>
                    <a:pt x="37" y="209"/>
                    <a:pt x="37" y="209"/>
                    <a:pt x="37" y="209"/>
                  </a:cubicBezTo>
                  <a:cubicBezTo>
                    <a:pt x="14" y="256"/>
                    <a:pt x="0" y="309"/>
                    <a:pt x="0" y="365"/>
                  </a:cubicBezTo>
                  <a:cubicBezTo>
                    <a:pt x="0" y="558"/>
                    <a:pt x="151" y="715"/>
                    <a:pt x="340" y="728"/>
                  </a:cubicBezTo>
                  <a:cubicBezTo>
                    <a:pt x="365" y="730"/>
                    <a:pt x="365" y="730"/>
                    <a:pt x="365" y="730"/>
                  </a:cubicBezTo>
                  <a:cubicBezTo>
                    <a:pt x="409" y="730"/>
                    <a:pt x="452" y="721"/>
                    <a:pt x="491" y="706"/>
                  </a:cubicBezTo>
                  <a:cubicBezTo>
                    <a:pt x="1240" y="1455"/>
                    <a:pt x="1240" y="1455"/>
                    <a:pt x="1240" y="1455"/>
                  </a:cubicBezTo>
                  <a:cubicBezTo>
                    <a:pt x="1225" y="1495"/>
                    <a:pt x="1216" y="1537"/>
                    <a:pt x="1216" y="1581"/>
                  </a:cubicBezTo>
                  <a:cubicBezTo>
                    <a:pt x="1219" y="1606"/>
                    <a:pt x="1219" y="1606"/>
                    <a:pt x="1219" y="1606"/>
                  </a:cubicBezTo>
                  <a:cubicBezTo>
                    <a:pt x="1231" y="1796"/>
                    <a:pt x="1388" y="1946"/>
                    <a:pt x="1581" y="1946"/>
                  </a:cubicBezTo>
                  <a:cubicBezTo>
                    <a:pt x="1637" y="1946"/>
                    <a:pt x="1690" y="1933"/>
                    <a:pt x="1737" y="1910"/>
                  </a:cubicBezTo>
                  <a:cubicBezTo>
                    <a:pt x="1495" y="1667"/>
                    <a:pt x="1495" y="1667"/>
                    <a:pt x="1495" y="1667"/>
                  </a:cubicBezTo>
                  <a:cubicBezTo>
                    <a:pt x="1482" y="1655"/>
                    <a:pt x="1473" y="1639"/>
                    <a:pt x="1467" y="1624"/>
                  </a:cubicBezTo>
                  <a:cubicBezTo>
                    <a:pt x="1451" y="1581"/>
                    <a:pt x="1460" y="1530"/>
                    <a:pt x="1495" y="1495"/>
                  </a:cubicBezTo>
                  <a:cubicBezTo>
                    <a:pt x="1518" y="1472"/>
                    <a:pt x="1550" y="1460"/>
                    <a:pt x="1581" y="1460"/>
                  </a:cubicBezTo>
                  <a:cubicBezTo>
                    <a:pt x="1595" y="1460"/>
                    <a:pt x="1609" y="1463"/>
                    <a:pt x="1623" y="1468"/>
                  </a:cubicBezTo>
                  <a:cubicBezTo>
                    <a:pt x="1639" y="1474"/>
                    <a:pt x="1654" y="1482"/>
                    <a:pt x="1667" y="1495"/>
                  </a:cubicBezTo>
                  <a:cubicBezTo>
                    <a:pt x="1909" y="1738"/>
                    <a:pt x="1909" y="1738"/>
                    <a:pt x="1909" y="1738"/>
                  </a:cubicBezTo>
                  <a:cubicBezTo>
                    <a:pt x="1932" y="1690"/>
                    <a:pt x="1946" y="1637"/>
                    <a:pt x="1946" y="1581"/>
                  </a:cubicBezTo>
                  <a:cubicBezTo>
                    <a:pt x="1946" y="1388"/>
                    <a:pt x="1795" y="1232"/>
                    <a:pt x="1605" y="1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14" name="Freeform 22">
            <a:extLst>
              <a:ext uri="{FF2B5EF4-FFF2-40B4-BE49-F238E27FC236}">
                <a16:creationId xmlns:a16="http://schemas.microsoft.com/office/drawing/2014/main" id="{F7FAB790-3047-4655-BEFB-40A4A7C1B648}"/>
              </a:ext>
            </a:extLst>
          </p:cNvPr>
          <p:cNvSpPr>
            <a:spLocks noChangeAspect="1" noEditPoints="1"/>
          </p:cNvSpPr>
          <p:nvPr/>
        </p:nvSpPr>
        <p:spPr bwMode="auto">
          <a:xfrm>
            <a:off x="4554685" y="3917778"/>
            <a:ext cx="183175" cy="182880"/>
          </a:xfrm>
          <a:custGeom>
            <a:avLst/>
            <a:gdLst>
              <a:gd name="T0" fmla="*/ 188 w 188"/>
              <a:gd name="T1" fmla="*/ 9 h 188"/>
              <a:gd name="T2" fmla="*/ 128 w 188"/>
              <a:gd name="T3" fmla="*/ 0 h 188"/>
              <a:gd name="T4" fmla="*/ 120 w 188"/>
              <a:gd name="T5" fmla="*/ 30 h 188"/>
              <a:gd name="T6" fmla="*/ 24 w 188"/>
              <a:gd name="T7" fmla="*/ 96 h 188"/>
              <a:gd name="T8" fmla="*/ 19 w 188"/>
              <a:gd name="T9" fmla="*/ 102 h 188"/>
              <a:gd name="T10" fmla="*/ 0 w 188"/>
              <a:gd name="T11" fmla="*/ 154 h 188"/>
              <a:gd name="T12" fmla="*/ 68 w 188"/>
              <a:gd name="T13" fmla="*/ 158 h 188"/>
              <a:gd name="T14" fmla="*/ 98 w 188"/>
              <a:gd name="T15" fmla="*/ 167 h 188"/>
              <a:gd name="T16" fmla="*/ 105 w 188"/>
              <a:gd name="T17" fmla="*/ 170 h 188"/>
              <a:gd name="T18" fmla="*/ 154 w 188"/>
              <a:gd name="T19" fmla="*/ 188 h 188"/>
              <a:gd name="T20" fmla="*/ 158 w 188"/>
              <a:gd name="T21" fmla="*/ 120 h 188"/>
              <a:gd name="T22" fmla="*/ 167 w 188"/>
              <a:gd name="T23" fmla="*/ 90 h 188"/>
              <a:gd name="T24" fmla="*/ 170 w 188"/>
              <a:gd name="T25" fmla="*/ 83 h 188"/>
              <a:gd name="T26" fmla="*/ 179 w 188"/>
              <a:gd name="T27" fmla="*/ 68 h 188"/>
              <a:gd name="T28" fmla="*/ 34 w 188"/>
              <a:gd name="T29" fmla="*/ 171 h 188"/>
              <a:gd name="T30" fmla="*/ 34 w 188"/>
              <a:gd name="T31" fmla="*/ 137 h 188"/>
              <a:gd name="T32" fmla="*/ 34 w 188"/>
              <a:gd name="T33" fmla="*/ 171 h 188"/>
              <a:gd name="T34" fmla="*/ 154 w 188"/>
              <a:gd name="T35" fmla="*/ 171 h 188"/>
              <a:gd name="T36" fmla="*/ 154 w 188"/>
              <a:gd name="T37" fmla="*/ 137 h 188"/>
              <a:gd name="T38" fmla="*/ 137 w 188"/>
              <a:gd name="T39" fmla="*/ 87 h 188"/>
              <a:gd name="T40" fmla="*/ 150 w 188"/>
              <a:gd name="T41" fmla="*/ 90 h 188"/>
              <a:gd name="T42" fmla="*/ 120 w 188"/>
              <a:gd name="T43" fmla="*/ 149 h 188"/>
              <a:gd name="T44" fmla="*/ 101 w 188"/>
              <a:gd name="T45" fmla="*/ 137 h 188"/>
              <a:gd name="T46" fmla="*/ 98 w 188"/>
              <a:gd name="T47" fmla="*/ 150 h 188"/>
              <a:gd name="T48" fmla="*/ 38 w 188"/>
              <a:gd name="T49" fmla="*/ 120 h 188"/>
              <a:gd name="T50" fmla="*/ 38 w 188"/>
              <a:gd name="T51" fmla="*/ 120 h 188"/>
              <a:gd name="T52" fmla="*/ 53 w 188"/>
              <a:gd name="T53" fmla="*/ 103 h 188"/>
              <a:gd name="T54" fmla="*/ 41 w 188"/>
              <a:gd name="T55" fmla="*/ 99 h 188"/>
              <a:gd name="T56" fmla="*/ 120 w 188"/>
              <a:gd name="T57" fmla="*/ 60 h 188"/>
              <a:gd name="T58" fmla="*/ 148 w 188"/>
              <a:gd name="T59" fmla="*/ 68 h 188"/>
              <a:gd name="T60" fmla="*/ 137 w 188"/>
              <a:gd name="T61" fmla="*/ 87 h 188"/>
              <a:gd name="T62" fmla="*/ 137 w 188"/>
              <a:gd name="T63" fmla="*/ 51 h 188"/>
              <a:gd name="T64" fmla="*/ 171 w 188"/>
              <a:gd name="T65" fmla="*/ 1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188">
                <a:moveTo>
                  <a:pt x="188" y="60"/>
                </a:moveTo>
                <a:cubicBezTo>
                  <a:pt x="188" y="9"/>
                  <a:pt x="188" y="9"/>
                  <a:pt x="188" y="9"/>
                </a:cubicBezTo>
                <a:cubicBezTo>
                  <a:pt x="188" y="4"/>
                  <a:pt x="184" y="0"/>
                  <a:pt x="179" y="0"/>
                </a:cubicBezTo>
                <a:cubicBezTo>
                  <a:pt x="128" y="0"/>
                  <a:pt x="128" y="0"/>
                  <a:pt x="128" y="0"/>
                </a:cubicBezTo>
                <a:cubicBezTo>
                  <a:pt x="123" y="0"/>
                  <a:pt x="120" y="4"/>
                  <a:pt x="120" y="9"/>
                </a:cubicBezTo>
                <a:cubicBezTo>
                  <a:pt x="120" y="30"/>
                  <a:pt x="120" y="30"/>
                  <a:pt x="120" y="30"/>
                </a:cubicBezTo>
                <a:cubicBezTo>
                  <a:pt x="78" y="30"/>
                  <a:pt x="43" y="59"/>
                  <a:pt x="33" y="97"/>
                </a:cubicBezTo>
                <a:cubicBezTo>
                  <a:pt x="24" y="96"/>
                  <a:pt x="24" y="96"/>
                  <a:pt x="24" y="96"/>
                </a:cubicBezTo>
                <a:cubicBezTo>
                  <a:pt x="22" y="95"/>
                  <a:pt x="21" y="96"/>
                  <a:pt x="20" y="97"/>
                </a:cubicBezTo>
                <a:cubicBezTo>
                  <a:pt x="19" y="99"/>
                  <a:pt x="19" y="100"/>
                  <a:pt x="19" y="102"/>
                </a:cubicBezTo>
                <a:cubicBezTo>
                  <a:pt x="29" y="120"/>
                  <a:pt x="29" y="120"/>
                  <a:pt x="29" y="120"/>
                </a:cubicBezTo>
                <a:cubicBezTo>
                  <a:pt x="12" y="123"/>
                  <a:pt x="0" y="137"/>
                  <a:pt x="0" y="154"/>
                </a:cubicBezTo>
                <a:cubicBezTo>
                  <a:pt x="0" y="173"/>
                  <a:pt x="15" y="188"/>
                  <a:pt x="34" y="188"/>
                </a:cubicBezTo>
                <a:cubicBezTo>
                  <a:pt x="52" y="188"/>
                  <a:pt x="66" y="175"/>
                  <a:pt x="68" y="158"/>
                </a:cubicBezTo>
                <a:cubicBezTo>
                  <a:pt x="98" y="158"/>
                  <a:pt x="98" y="158"/>
                  <a:pt x="98" y="158"/>
                </a:cubicBezTo>
                <a:cubicBezTo>
                  <a:pt x="98" y="167"/>
                  <a:pt x="98" y="167"/>
                  <a:pt x="98" y="167"/>
                </a:cubicBezTo>
                <a:cubicBezTo>
                  <a:pt x="98" y="168"/>
                  <a:pt x="99" y="170"/>
                  <a:pt x="101" y="170"/>
                </a:cubicBezTo>
                <a:cubicBezTo>
                  <a:pt x="102" y="171"/>
                  <a:pt x="104" y="171"/>
                  <a:pt x="105" y="170"/>
                </a:cubicBezTo>
                <a:cubicBezTo>
                  <a:pt x="120" y="159"/>
                  <a:pt x="120" y="159"/>
                  <a:pt x="120" y="159"/>
                </a:cubicBezTo>
                <a:cubicBezTo>
                  <a:pt x="122" y="175"/>
                  <a:pt x="137" y="188"/>
                  <a:pt x="154" y="188"/>
                </a:cubicBezTo>
                <a:cubicBezTo>
                  <a:pt x="173" y="188"/>
                  <a:pt x="188" y="173"/>
                  <a:pt x="188" y="154"/>
                </a:cubicBezTo>
                <a:cubicBezTo>
                  <a:pt x="188" y="136"/>
                  <a:pt x="175" y="122"/>
                  <a:pt x="158" y="120"/>
                </a:cubicBezTo>
                <a:cubicBezTo>
                  <a:pt x="158" y="90"/>
                  <a:pt x="158" y="90"/>
                  <a:pt x="158" y="90"/>
                </a:cubicBezTo>
                <a:cubicBezTo>
                  <a:pt x="167" y="90"/>
                  <a:pt x="167" y="90"/>
                  <a:pt x="167" y="90"/>
                </a:cubicBezTo>
                <a:cubicBezTo>
                  <a:pt x="168" y="90"/>
                  <a:pt x="170" y="89"/>
                  <a:pt x="170" y="87"/>
                </a:cubicBezTo>
                <a:cubicBezTo>
                  <a:pt x="171" y="86"/>
                  <a:pt x="171" y="84"/>
                  <a:pt x="170" y="83"/>
                </a:cubicBezTo>
                <a:cubicBezTo>
                  <a:pt x="159" y="68"/>
                  <a:pt x="159" y="68"/>
                  <a:pt x="159" y="68"/>
                </a:cubicBezTo>
                <a:cubicBezTo>
                  <a:pt x="179" y="68"/>
                  <a:pt x="179" y="68"/>
                  <a:pt x="179" y="68"/>
                </a:cubicBezTo>
                <a:cubicBezTo>
                  <a:pt x="184" y="68"/>
                  <a:pt x="188" y="65"/>
                  <a:pt x="188" y="60"/>
                </a:cubicBezTo>
                <a:close/>
                <a:moveTo>
                  <a:pt x="34" y="171"/>
                </a:moveTo>
                <a:cubicBezTo>
                  <a:pt x="25" y="171"/>
                  <a:pt x="17" y="163"/>
                  <a:pt x="17" y="154"/>
                </a:cubicBezTo>
                <a:cubicBezTo>
                  <a:pt x="17" y="144"/>
                  <a:pt x="25" y="137"/>
                  <a:pt x="34" y="137"/>
                </a:cubicBezTo>
                <a:cubicBezTo>
                  <a:pt x="44" y="137"/>
                  <a:pt x="51" y="144"/>
                  <a:pt x="51" y="154"/>
                </a:cubicBezTo>
                <a:cubicBezTo>
                  <a:pt x="51" y="163"/>
                  <a:pt x="44" y="171"/>
                  <a:pt x="34" y="171"/>
                </a:cubicBezTo>
                <a:close/>
                <a:moveTo>
                  <a:pt x="171" y="154"/>
                </a:moveTo>
                <a:cubicBezTo>
                  <a:pt x="171" y="163"/>
                  <a:pt x="163" y="171"/>
                  <a:pt x="154" y="171"/>
                </a:cubicBezTo>
                <a:cubicBezTo>
                  <a:pt x="144" y="171"/>
                  <a:pt x="137" y="163"/>
                  <a:pt x="137" y="154"/>
                </a:cubicBezTo>
                <a:cubicBezTo>
                  <a:pt x="137" y="144"/>
                  <a:pt x="144" y="137"/>
                  <a:pt x="154" y="137"/>
                </a:cubicBezTo>
                <a:cubicBezTo>
                  <a:pt x="163" y="137"/>
                  <a:pt x="171" y="144"/>
                  <a:pt x="171" y="154"/>
                </a:cubicBezTo>
                <a:close/>
                <a:moveTo>
                  <a:pt x="137" y="87"/>
                </a:moveTo>
                <a:cubicBezTo>
                  <a:pt x="138" y="89"/>
                  <a:pt x="139" y="90"/>
                  <a:pt x="141" y="90"/>
                </a:cubicBezTo>
                <a:cubicBezTo>
                  <a:pt x="150" y="90"/>
                  <a:pt x="150" y="90"/>
                  <a:pt x="150" y="90"/>
                </a:cubicBezTo>
                <a:cubicBezTo>
                  <a:pt x="150" y="120"/>
                  <a:pt x="150" y="120"/>
                  <a:pt x="150" y="120"/>
                </a:cubicBezTo>
                <a:cubicBezTo>
                  <a:pt x="134" y="122"/>
                  <a:pt x="122" y="134"/>
                  <a:pt x="120" y="149"/>
                </a:cubicBezTo>
                <a:cubicBezTo>
                  <a:pt x="105" y="138"/>
                  <a:pt x="105" y="138"/>
                  <a:pt x="105" y="138"/>
                </a:cubicBezTo>
                <a:cubicBezTo>
                  <a:pt x="104" y="137"/>
                  <a:pt x="102" y="136"/>
                  <a:pt x="101" y="137"/>
                </a:cubicBezTo>
                <a:cubicBezTo>
                  <a:pt x="99" y="138"/>
                  <a:pt x="98" y="139"/>
                  <a:pt x="98" y="141"/>
                </a:cubicBezTo>
                <a:cubicBezTo>
                  <a:pt x="98" y="150"/>
                  <a:pt x="98" y="150"/>
                  <a:pt x="98" y="150"/>
                </a:cubicBezTo>
                <a:cubicBezTo>
                  <a:pt x="68" y="150"/>
                  <a:pt x="68" y="150"/>
                  <a:pt x="68" y="150"/>
                </a:cubicBezTo>
                <a:cubicBezTo>
                  <a:pt x="66" y="134"/>
                  <a:pt x="54" y="122"/>
                  <a:pt x="38" y="120"/>
                </a:cubicBezTo>
                <a:cubicBezTo>
                  <a:pt x="38" y="120"/>
                  <a:pt x="38" y="120"/>
                  <a:pt x="38" y="120"/>
                </a:cubicBezTo>
                <a:cubicBezTo>
                  <a:pt x="38" y="120"/>
                  <a:pt x="38" y="120"/>
                  <a:pt x="38" y="120"/>
                </a:cubicBezTo>
                <a:cubicBezTo>
                  <a:pt x="51" y="107"/>
                  <a:pt x="51" y="107"/>
                  <a:pt x="51" y="107"/>
                </a:cubicBezTo>
                <a:cubicBezTo>
                  <a:pt x="53" y="106"/>
                  <a:pt x="53" y="105"/>
                  <a:pt x="53" y="103"/>
                </a:cubicBezTo>
                <a:cubicBezTo>
                  <a:pt x="52" y="102"/>
                  <a:pt x="51" y="100"/>
                  <a:pt x="49" y="100"/>
                </a:cubicBezTo>
                <a:cubicBezTo>
                  <a:pt x="41" y="99"/>
                  <a:pt x="41" y="99"/>
                  <a:pt x="41" y="99"/>
                </a:cubicBezTo>
                <a:cubicBezTo>
                  <a:pt x="51" y="64"/>
                  <a:pt x="82" y="38"/>
                  <a:pt x="120" y="38"/>
                </a:cubicBezTo>
                <a:cubicBezTo>
                  <a:pt x="120" y="60"/>
                  <a:pt x="120" y="60"/>
                  <a:pt x="120" y="60"/>
                </a:cubicBezTo>
                <a:cubicBezTo>
                  <a:pt x="120" y="65"/>
                  <a:pt x="123" y="68"/>
                  <a:pt x="128" y="68"/>
                </a:cubicBezTo>
                <a:cubicBezTo>
                  <a:pt x="148" y="68"/>
                  <a:pt x="148" y="68"/>
                  <a:pt x="148" y="68"/>
                </a:cubicBezTo>
                <a:cubicBezTo>
                  <a:pt x="138" y="83"/>
                  <a:pt x="138" y="83"/>
                  <a:pt x="138" y="83"/>
                </a:cubicBezTo>
                <a:cubicBezTo>
                  <a:pt x="137" y="84"/>
                  <a:pt x="136" y="86"/>
                  <a:pt x="137" y="87"/>
                </a:cubicBezTo>
                <a:close/>
                <a:moveTo>
                  <a:pt x="171" y="51"/>
                </a:moveTo>
                <a:cubicBezTo>
                  <a:pt x="137" y="51"/>
                  <a:pt x="137" y="51"/>
                  <a:pt x="137" y="51"/>
                </a:cubicBezTo>
                <a:cubicBezTo>
                  <a:pt x="137" y="17"/>
                  <a:pt x="137" y="17"/>
                  <a:pt x="137" y="17"/>
                </a:cubicBezTo>
                <a:cubicBezTo>
                  <a:pt x="171" y="17"/>
                  <a:pt x="171" y="17"/>
                  <a:pt x="171" y="17"/>
                </a:cubicBezTo>
                <a:lnTo>
                  <a:pt x="171"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115" name="Group 114">
            <a:extLst>
              <a:ext uri="{FF2B5EF4-FFF2-40B4-BE49-F238E27FC236}">
                <a16:creationId xmlns:a16="http://schemas.microsoft.com/office/drawing/2014/main" id="{A4528CF1-B71B-447B-B20A-8E62CB3C997F}"/>
              </a:ext>
            </a:extLst>
          </p:cNvPr>
          <p:cNvGrpSpPr>
            <a:grpSpLocks noChangeAspect="1"/>
          </p:cNvGrpSpPr>
          <p:nvPr/>
        </p:nvGrpSpPr>
        <p:grpSpPr>
          <a:xfrm>
            <a:off x="2576903" y="3522575"/>
            <a:ext cx="178393" cy="182880"/>
            <a:chOff x="3195638" y="2887663"/>
            <a:chExt cx="252413" cy="258762"/>
          </a:xfrm>
          <a:solidFill>
            <a:schemeClr val="bg1"/>
          </a:solidFill>
        </p:grpSpPr>
        <p:sp>
          <p:nvSpPr>
            <p:cNvPr id="116" name="Freeform 17">
              <a:extLst>
                <a:ext uri="{FF2B5EF4-FFF2-40B4-BE49-F238E27FC236}">
                  <a16:creationId xmlns:a16="http://schemas.microsoft.com/office/drawing/2014/main" id="{86B43FC9-697B-45B9-A617-46EF88350F53}"/>
                </a:ext>
              </a:extLst>
            </p:cNvPr>
            <p:cNvSpPr>
              <a:spLocks/>
            </p:cNvSpPr>
            <p:nvPr/>
          </p:nvSpPr>
          <p:spPr bwMode="auto">
            <a:xfrm>
              <a:off x="3195638" y="2887663"/>
              <a:ext cx="149225" cy="168275"/>
            </a:xfrm>
            <a:custGeom>
              <a:avLst/>
              <a:gdLst>
                <a:gd name="T0" fmla="*/ 66 w 373"/>
                <a:gd name="T1" fmla="*/ 422 h 422"/>
                <a:gd name="T2" fmla="*/ 55 w 373"/>
                <a:gd name="T3" fmla="*/ 347 h 422"/>
                <a:gd name="T4" fmla="*/ 235 w 373"/>
                <a:gd name="T5" fmla="*/ 108 h 422"/>
                <a:gd name="T6" fmla="*/ 235 w 373"/>
                <a:gd name="T7" fmla="*/ 140 h 422"/>
                <a:gd name="T8" fmla="*/ 373 w 373"/>
                <a:gd name="T9" fmla="*/ 70 h 422"/>
                <a:gd name="T10" fmla="*/ 235 w 373"/>
                <a:gd name="T11" fmla="*/ 0 h 422"/>
                <a:gd name="T12" fmla="*/ 235 w 373"/>
                <a:gd name="T13" fmla="*/ 50 h 422"/>
                <a:gd name="T14" fmla="*/ 0 w 373"/>
                <a:gd name="T15" fmla="*/ 347 h 422"/>
                <a:gd name="T16" fmla="*/ 6 w 373"/>
                <a:gd name="T17" fmla="*/ 406 h 422"/>
                <a:gd name="T18" fmla="*/ 11 w 373"/>
                <a:gd name="T19" fmla="*/ 376 h 422"/>
                <a:gd name="T20" fmla="*/ 66 w 373"/>
                <a:gd name="T2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3" h="422">
                  <a:moveTo>
                    <a:pt x="66" y="422"/>
                  </a:moveTo>
                  <a:cubicBezTo>
                    <a:pt x="59" y="398"/>
                    <a:pt x="55" y="373"/>
                    <a:pt x="55" y="347"/>
                  </a:cubicBezTo>
                  <a:cubicBezTo>
                    <a:pt x="55" y="235"/>
                    <a:pt x="130" y="140"/>
                    <a:pt x="235" y="108"/>
                  </a:cubicBezTo>
                  <a:lnTo>
                    <a:pt x="235" y="140"/>
                  </a:lnTo>
                  <a:lnTo>
                    <a:pt x="373" y="70"/>
                  </a:lnTo>
                  <a:lnTo>
                    <a:pt x="235" y="0"/>
                  </a:lnTo>
                  <a:lnTo>
                    <a:pt x="235" y="50"/>
                  </a:lnTo>
                  <a:cubicBezTo>
                    <a:pt x="101" y="84"/>
                    <a:pt x="0" y="204"/>
                    <a:pt x="0" y="347"/>
                  </a:cubicBezTo>
                  <a:cubicBezTo>
                    <a:pt x="0" y="367"/>
                    <a:pt x="2" y="387"/>
                    <a:pt x="6" y="406"/>
                  </a:cubicBezTo>
                  <a:lnTo>
                    <a:pt x="11" y="376"/>
                  </a:lnTo>
                  <a:lnTo>
                    <a:pt x="66" y="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8">
              <a:extLst>
                <a:ext uri="{FF2B5EF4-FFF2-40B4-BE49-F238E27FC236}">
                  <a16:creationId xmlns:a16="http://schemas.microsoft.com/office/drawing/2014/main" id="{A04510BF-65F0-4836-8A56-08F1CC92861C}"/>
                </a:ext>
              </a:extLst>
            </p:cNvPr>
            <p:cNvSpPr>
              <a:spLocks/>
            </p:cNvSpPr>
            <p:nvPr/>
          </p:nvSpPr>
          <p:spPr bwMode="auto">
            <a:xfrm>
              <a:off x="3338513" y="2911475"/>
              <a:ext cx="109538" cy="192088"/>
            </a:xfrm>
            <a:custGeom>
              <a:avLst/>
              <a:gdLst>
                <a:gd name="T0" fmla="*/ 158 w 277"/>
                <a:gd name="T1" fmla="*/ 330 h 484"/>
                <a:gd name="T2" fmla="*/ 149 w 277"/>
                <a:gd name="T3" fmla="*/ 484 h 484"/>
                <a:gd name="T4" fmla="*/ 277 w 277"/>
                <a:gd name="T5" fmla="*/ 400 h 484"/>
                <a:gd name="T6" fmla="*/ 235 w 277"/>
                <a:gd name="T7" fmla="*/ 374 h 484"/>
                <a:gd name="T8" fmla="*/ 248 w 277"/>
                <a:gd name="T9" fmla="*/ 286 h 484"/>
                <a:gd name="T10" fmla="*/ 44 w 277"/>
                <a:gd name="T11" fmla="*/ 0 h 484"/>
                <a:gd name="T12" fmla="*/ 66 w 277"/>
                <a:gd name="T13" fmla="*/ 16 h 484"/>
                <a:gd name="T14" fmla="*/ 0 w 277"/>
                <a:gd name="T15" fmla="*/ 44 h 484"/>
                <a:gd name="T16" fmla="*/ 193 w 277"/>
                <a:gd name="T17" fmla="*/ 286 h 484"/>
                <a:gd name="T18" fmla="*/ 185 w 277"/>
                <a:gd name="T19" fmla="*/ 345 h 484"/>
                <a:gd name="T20" fmla="*/ 158 w 277"/>
                <a:gd name="T21" fmla="*/ 33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484">
                  <a:moveTo>
                    <a:pt x="158" y="330"/>
                  </a:moveTo>
                  <a:lnTo>
                    <a:pt x="149" y="484"/>
                  </a:lnTo>
                  <a:lnTo>
                    <a:pt x="277" y="400"/>
                  </a:lnTo>
                  <a:lnTo>
                    <a:pt x="235" y="374"/>
                  </a:lnTo>
                  <a:cubicBezTo>
                    <a:pt x="244" y="347"/>
                    <a:pt x="248" y="317"/>
                    <a:pt x="248" y="286"/>
                  </a:cubicBezTo>
                  <a:cubicBezTo>
                    <a:pt x="248" y="154"/>
                    <a:pt x="162" y="42"/>
                    <a:pt x="44" y="0"/>
                  </a:cubicBezTo>
                  <a:lnTo>
                    <a:pt x="66" y="16"/>
                  </a:lnTo>
                  <a:lnTo>
                    <a:pt x="0" y="44"/>
                  </a:lnTo>
                  <a:cubicBezTo>
                    <a:pt x="110" y="69"/>
                    <a:pt x="193" y="168"/>
                    <a:pt x="193" y="286"/>
                  </a:cubicBezTo>
                  <a:cubicBezTo>
                    <a:pt x="193" y="306"/>
                    <a:pt x="189" y="326"/>
                    <a:pt x="185" y="345"/>
                  </a:cubicBezTo>
                  <a:lnTo>
                    <a:pt x="158" y="33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9">
              <a:extLst>
                <a:ext uri="{FF2B5EF4-FFF2-40B4-BE49-F238E27FC236}">
                  <a16:creationId xmlns:a16="http://schemas.microsoft.com/office/drawing/2014/main" id="{5B4E9453-E6D0-41F8-B821-C3772A22F274}"/>
                </a:ext>
              </a:extLst>
            </p:cNvPr>
            <p:cNvSpPr>
              <a:spLocks/>
            </p:cNvSpPr>
            <p:nvPr/>
          </p:nvSpPr>
          <p:spPr bwMode="auto">
            <a:xfrm>
              <a:off x="3208338" y="3057525"/>
              <a:ext cx="185738" cy="88900"/>
            </a:xfrm>
            <a:custGeom>
              <a:avLst/>
              <a:gdLst>
                <a:gd name="T0" fmla="*/ 456 w 468"/>
                <a:gd name="T1" fmla="*/ 88 h 224"/>
                <a:gd name="T2" fmla="*/ 272 w 468"/>
                <a:gd name="T3" fmla="*/ 169 h 224"/>
                <a:gd name="T4" fmla="*/ 101 w 468"/>
                <a:gd name="T5" fmla="*/ 99 h 224"/>
                <a:gd name="T6" fmla="*/ 129 w 468"/>
                <a:gd name="T7" fmla="*/ 84 h 224"/>
                <a:gd name="T8" fmla="*/ 0 w 468"/>
                <a:gd name="T9" fmla="*/ 0 h 224"/>
                <a:gd name="T10" fmla="*/ 9 w 468"/>
                <a:gd name="T11" fmla="*/ 154 h 224"/>
                <a:gd name="T12" fmla="*/ 52 w 468"/>
                <a:gd name="T13" fmla="*/ 128 h 224"/>
                <a:gd name="T14" fmla="*/ 272 w 468"/>
                <a:gd name="T15" fmla="*/ 224 h 224"/>
                <a:gd name="T16" fmla="*/ 468 w 468"/>
                <a:gd name="T17" fmla="*/ 150 h 224"/>
                <a:gd name="T18" fmla="*/ 446 w 468"/>
                <a:gd name="T19" fmla="*/ 158 h 224"/>
                <a:gd name="T20" fmla="*/ 456 w 468"/>
                <a:gd name="T21" fmla="*/ 8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224">
                  <a:moveTo>
                    <a:pt x="456" y="88"/>
                  </a:moveTo>
                  <a:cubicBezTo>
                    <a:pt x="410" y="138"/>
                    <a:pt x="345" y="169"/>
                    <a:pt x="272" y="169"/>
                  </a:cubicBezTo>
                  <a:cubicBezTo>
                    <a:pt x="206" y="169"/>
                    <a:pt x="145" y="141"/>
                    <a:pt x="101" y="99"/>
                  </a:cubicBezTo>
                  <a:lnTo>
                    <a:pt x="129" y="84"/>
                  </a:lnTo>
                  <a:lnTo>
                    <a:pt x="0" y="0"/>
                  </a:lnTo>
                  <a:lnTo>
                    <a:pt x="9" y="154"/>
                  </a:lnTo>
                  <a:lnTo>
                    <a:pt x="52" y="128"/>
                  </a:lnTo>
                  <a:cubicBezTo>
                    <a:pt x="107" y="187"/>
                    <a:pt x="186" y="224"/>
                    <a:pt x="272" y="224"/>
                  </a:cubicBezTo>
                  <a:cubicBezTo>
                    <a:pt x="347" y="224"/>
                    <a:pt x="415" y="196"/>
                    <a:pt x="468" y="150"/>
                  </a:cubicBezTo>
                  <a:lnTo>
                    <a:pt x="446" y="158"/>
                  </a:lnTo>
                  <a:lnTo>
                    <a:pt x="456" y="8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20">
              <a:extLst>
                <a:ext uri="{FF2B5EF4-FFF2-40B4-BE49-F238E27FC236}">
                  <a16:creationId xmlns:a16="http://schemas.microsoft.com/office/drawing/2014/main" id="{F56C9ACD-2BD2-43F0-953D-397A4ADE1C4B}"/>
                </a:ext>
              </a:extLst>
            </p:cNvPr>
            <p:cNvSpPr>
              <a:spLocks/>
            </p:cNvSpPr>
            <p:nvPr/>
          </p:nvSpPr>
          <p:spPr bwMode="auto">
            <a:xfrm>
              <a:off x="3278188" y="2957513"/>
              <a:ext cx="76200" cy="136525"/>
            </a:xfrm>
            <a:custGeom>
              <a:avLst/>
              <a:gdLst>
                <a:gd name="T0" fmla="*/ 75 w 189"/>
                <a:gd name="T1" fmla="*/ 0 h 345"/>
                <a:gd name="T2" fmla="*/ 75 w 189"/>
                <a:gd name="T3" fmla="*/ 41 h 345"/>
                <a:gd name="T4" fmla="*/ 3 w 189"/>
                <a:gd name="T5" fmla="*/ 116 h 345"/>
                <a:gd name="T6" fmla="*/ 78 w 189"/>
                <a:gd name="T7" fmla="*/ 193 h 345"/>
                <a:gd name="T8" fmla="*/ 123 w 189"/>
                <a:gd name="T9" fmla="*/ 230 h 345"/>
                <a:gd name="T10" fmla="*/ 82 w 189"/>
                <a:gd name="T11" fmla="*/ 256 h 345"/>
                <a:gd name="T12" fmla="*/ 12 w 189"/>
                <a:gd name="T13" fmla="*/ 237 h 345"/>
                <a:gd name="T14" fmla="*/ 0 w 189"/>
                <a:gd name="T15" fmla="*/ 287 h 345"/>
                <a:gd name="T16" fmla="*/ 71 w 189"/>
                <a:gd name="T17" fmla="*/ 305 h 345"/>
                <a:gd name="T18" fmla="*/ 71 w 189"/>
                <a:gd name="T19" fmla="*/ 345 h 345"/>
                <a:gd name="T20" fmla="*/ 113 w 189"/>
                <a:gd name="T21" fmla="*/ 345 h 345"/>
                <a:gd name="T22" fmla="*/ 113 w 189"/>
                <a:gd name="T23" fmla="*/ 301 h 345"/>
                <a:gd name="T24" fmla="*/ 189 w 189"/>
                <a:gd name="T25" fmla="*/ 224 h 345"/>
                <a:gd name="T26" fmla="*/ 119 w 189"/>
                <a:gd name="T27" fmla="*/ 145 h 345"/>
                <a:gd name="T28" fmla="*/ 67 w 189"/>
                <a:gd name="T29" fmla="*/ 109 h 345"/>
                <a:gd name="T30" fmla="*/ 104 w 189"/>
                <a:gd name="T31" fmla="*/ 85 h 345"/>
                <a:gd name="T32" fmla="*/ 165 w 189"/>
                <a:gd name="T33" fmla="*/ 100 h 345"/>
                <a:gd name="T34" fmla="*/ 178 w 189"/>
                <a:gd name="T35" fmla="*/ 52 h 345"/>
                <a:gd name="T36" fmla="*/ 117 w 189"/>
                <a:gd name="T37" fmla="*/ 37 h 345"/>
                <a:gd name="T38" fmla="*/ 117 w 189"/>
                <a:gd name="T39" fmla="*/ 0 h 345"/>
                <a:gd name="T40" fmla="*/ 75 w 189"/>
                <a:gd name="T41"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345">
                  <a:moveTo>
                    <a:pt x="75" y="0"/>
                  </a:moveTo>
                  <a:lnTo>
                    <a:pt x="75" y="41"/>
                  </a:lnTo>
                  <a:cubicBezTo>
                    <a:pt x="29" y="50"/>
                    <a:pt x="3" y="79"/>
                    <a:pt x="3" y="116"/>
                  </a:cubicBezTo>
                  <a:cubicBezTo>
                    <a:pt x="3" y="156"/>
                    <a:pt x="34" y="178"/>
                    <a:pt x="78" y="193"/>
                  </a:cubicBezTo>
                  <a:cubicBezTo>
                    <a:pt x="110" y="204"/>
                    <a:pt x="123" y="213"/>
                    <a:pt x="123" y="230"/>
                  </a:cubicBezTo>
                  <a:cubicBezTo>
                    <a:pt x="123" y="246"/>
                    <a:pt x="106" y="256"/>
                    <a:pt x="82" y="256"/>
                  </a:cubicBezTo>
                  <a:cubicBezTo>
                    <a:pt x="55" y="256"/>
                    <a:pt x="31" y="246"/>
                    <a:pt x="12" y="237"/>
                  </a:cubicBezTo>
                  <a:lnTo>
                    <a:pt x="0" y="287"/>
                  </a:lnTo>
                  <a:cubicBezTo>
                    <a:pt x="16" y="296"/>
                    <a:pt x="44" y="303"/>
                    <a:pt x="71" y="305"/>
                  </a:cubicBezTo>
                  <a:lnTo>
                    <a:pt x="71" y="345"/>
                  </a:lnTo>
                  <a:lnTo>
                    <a:pt x="113" y="345"/>
                  </a:lnTo>
                  <a:lnTo>
                    <a:pt x="113" y="301"/>
                  </a:lnTo>
                  <a:cubicBezTo>
                    <a:pt x="161" y="292"/>
                    <a:pt x="189" y="261"/>
                    <a:pt x="189" y="224"/>
                  </a:cubicBezTo>
                  <a:cubicBezTo>
                    <a:pt x="189" y="186"/>
                    <a:pt x="168" y="164"/>
                    <a:pt x="119" y="145"/>
                  </a:cubicBezTo>
                  <a:cubicBezTo>
                    <a:pt x="82" y="133"/>
                    <a:pt x="67" y="123"/>
                    <a:pt x="67" y="109"/>
                  </a:cubicBezTo>
                  <a:cubicBezTo>
                    <a:pt x="67" y="98"/>
                    <a:pt x="77" y="85"/>
                    <a:pt x="104" y="85"/>
                  </a:cubicBezTo>
                  <a:cubicBezTo>
                    <a:pt x="135" y="85"/>
                    <a:pt x="154" y="94"/>
                    <a:pt x="165" y="100"/>
                  </a:cubicBezTo>
                  <a:lnTo>
                    <a:pt x="178" y="52"/>
                  </a:lnTo>
                  <a:cubicBezTo>
                    <a:pt x="163" y="44"/>
                    <a:pt x="145" y="39"/>
                    <a:pt x="117" y="37"/>
                  </a:cubicBezTo>
                  <a:lnTo>
                    <a:pt x="117" y="0"/>
                  </a:lnTo>
                  <a:lnTo>
                    <a:pt x="7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7" name="Group 46"/>
          <p:cNvGrpSpPr/>
          <p:nvPr/>
        </p:nvGrpSpPr>
        <p:grpSpPr>
          <a:xfrm>
            <a:off x="935056" y="4316443"/>
            <a:ext cx="10278130" cy="1553762"/>
            <a:chOff x="935056" y="4278343"/>
            <a:chExt cx="10278130" cy="1553762"/>
          </a:xfrm>
        </p:grpSpPr>
        <p:sp>
          <p:nvSpPr>
            <p:cNvPr id="2" name="Rectangle 1">
              <a:extLst>
                <a:ext uri="{FF2B5EF4-FFF2-40B4-BE49-F238E27FC236}">
                  <a16:creationId xmlns:a16="http://schemas.microsoft.com/office/drawing/2014/main" id="{E668799B-E416-4B87-99E9-941F85911761}"/>
                </a:ext>
              </a:extLst>
            </p:cNvPr>
            <p:cNvSpPr/>
            <p:nvPr/>
          </p:nvSpPr>
          <p:spPr>
            <a:xfrm>
              <a:off x="1012737" y="4597665"/>
              <a:ext cx="10200449" cy="1234440"/>
            </a:xfrm>
            <a:prstGeom prst="rect">
              <a:avLst/>
            </a:prstGeom>
            <a:solidFill>
              <a:srgbClr val="0091DA"/>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84" name="Rectangle 83">
              <a:extLst>
                <a:ext uri="{FF2B5EF4-FFF2-40B4-BE49-F238E27FC236}">
                  <a16:creationId xmlns:a16="http://schemas.microsoft.com/office/drawing/2014/main" id="{347EB2FC-A708-4A04-97B8-C9A1CE08D42F}"/>
                </a:ext>
              </a:extLst>
            </p:cNvPr>
            <p:cNvSpPr/>
            <p:nvPr/>
          </p:nvSpPr>
          <p:spPr>
            <a:xfrm>
              <a:off x="935056" y="4278343"/>
              <a:ext cx="986167" cy="253916"/>
            </a:xfrm>
            <a:prstGeom prst="rect">
              <a:avLst/>
            </a:prstGeom>
          </p:spPr>
          <p:txBody>
            <a:bodyPr wrap="none">
              <a:spAutoFit/>
            </a:bodyPr>
            <a:lstStyle/>
            <a:p>
              <a:r>
                <a:rPr lang="en-GB" sz="1050" b="1" dirty="0">
                  <a:solidFill>
                    <a:srgbClr val="00338D"/>
                  </a:solidFill>
                </a:rPr>
                <a:t>Key benefits</a:t>
              </a:r>
            </a:p>
          </p:txBody>
        </p:sp>
        <p:sp>
          <p:nvSpPr>
            <p:cNvPr id="121" name="Rectangle 120">
              <a:extLst>
                <a:ext uri="{FF2B5EF4-FFF2-40B4-BE49-F238E27FC236}">
                  <a16:creationId xmlns:a16="http://schemas.microsoft.com/office/drawing/2014/main" id="{10496FEF-F5A4-4C1B-B464-39E63F52F5AE}"/>
                </a:ext>
              </a:extLst>
            </p:cNvPr>
            <p:cNvSpPr/>
            <p:nvPr/>
          </p:nvSpPr>
          <p:spPr>
            <a:xfrm>
              <a:off x="1012738" y="4597665"/>
              <a:ext cx="421325" cy="1234440"/>
            </a:xfrm>
            <a:prstGeom prst="rect">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3600" dirty="0">
                  <a:solidFill>
                    <a:schemeClr val="bg1"/>
                  </a:solidFill>
                  <a:latin typeface="+mj-lt"/>
                </a:rPr>
                <a:t>01</a:t>
              </a:r>
            </a:p>
          </p:txBody>
        </p:sp>
        <p:sp>
          <p:nvSpPr>
            <p:cNvPr id="122" name="Rectangle 121">
              <a:extLst>
                <a:ext uri="{FF2B5EF4-FFF2-40B4-BE49-F238E27FC236}">
                  <a16:creationId xmlns:a16="http://schemas.microsoft.com/office/drawing/2014/main" id="{172975C2-F5EC-414F-8515-FE11DA4EC141}"/>
                </a:ext>
              </a:extLst>
            </p:cNvPr>
            <p:cNvSpPr/>
            <p:nvPr/>
          </p:nvSpPr>
          <p:spPr>
            <a:xfrm>
              <a:off x="1012736" y="4609095"/>
              <a:ext cx="3314741" cy="1188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54610" rIns="54610" bIns="54610" rtlCol="0" anchor="t"/>
            <a:lstStyle/>
            <a:p>
              <a:pPr>
                <a:spcAft>
                  <a:spcPts val="600"/>
                </a:spcAft>
              </a:pPr>
              <a:r>
                <a:rPr lang="en-GB" sz="1000" b="1" dirty="0">
                  <a:solidFill>
                    <a:schemeClr val="bg1"/>
                  </a:solidFill>
                </a:rPr>
                <a:t>Simplified working capital exposure</a:t>
              </a:r>
            </a:p>
            <a:p>
              <a:pPr marL="171450" indent="-171450">
                <a:spcBef>
                  <a:spcPts val="400"/>
                </a:spcBef>
                <a:spcAft>
                  <a:spcPts val="400"/>
                </a:spcAft>
                <a:buFont typeface="Calibri" panose="020F0502020204030204" pitchFamily="34" charset="0"/>
                <a:buChar char="—"/>
              </a:pPr>
              <a:r>
                <a:rPr lang="en-GB" sz="900" b="1" dirty="0">
                  <a:solidFill>
                    <a:schemeClr val="bg1"/>
                  </a:solidFill>
                </a:rPr>
                <a:t>Higher inventory turnover</a:t>
              </a:r>
              <a:r>
                <a:rPr lang="en-GB" sz="900" dirty="0">
                  <a:solidFill>
                    <a:schemeClr val="bg1"/>
                  </a:solidFill>
                </a:rPr>
                <a:t>, </a:t>
              </a:r>
              <a:r>
                <a:rPr lang="en-GB" sz="900" b="1" dirty="0">
                  <a:solidFill>
                    <a:schemeClr val="bg1"/>
                  </a:solidFill>
                </a:rPr>
                <a:t>enhanced cash flow </a:t>
              </a:r>
              <a:r>
                <a:rPr lang="en-GB" sz="900" dirty="0">
                  <a:solidFill>
                    <a:schemeClr val="bg1"/>
                  </a:solidFill>
                </a:rPr>
                <a:t>and </a:t>
              </a:r>
              <a:r>
                <a:rPr lang="en-GB" sz="900" b="1" dirty="0">
                  <a:solidFill>
                    <a:schemeClr val="bg1"/>
                  </a:solidFill>
                </a:rPr>
                <a:t>higher return, </a:t>
              </a:r>
              <a:r>
                <a:rPr lang="en-GB" sz="900" dirty="0">
                  <a:solidFill>
                    <a:schemeClr val="bg1"/>
                  </a:solidFill>
                </a:rPr>
                <a:t>due to optimised SKUs </a:t>
              </a:r>
              <a:endParaRPr lang="en-GB" sz="900" b="1" dirty="0">
                <a:solidFill>
                  <a:schemeClr val="bg1"/>
                </a:solidFill>
              </a:endParaRPr>
            </a:p>
            <a:p>
              <a:pPr marL="171450" indent="-171450">
                <a:spcBef>
                  <a:spcPts val="400"/>
                </a:spcBef>
                <a:spcAft>
                  <a:spcPts val="400"/>
                </a:spcAft>
                <a:buFont typeface="Calibri" panose="020F0502020204030204" pitchFamily="34" charset="0"/>
                <a:buChar char="—"/>
              </a:pPr>
              <a:r>
                <a:rPr lang="en-GB" sz="900" b="1" dirty="0">
                  <a:solidFill>
                    <a:schemeClr val="bg1"/>
                  </a:solidFill>
                </a:rPr>
                <a:t>Reduction </a:t>
              </a:r>
              <a:r>
                <a:rPr lang="en-GB" sz="900" dirty="0">
                  <a:solidFill>
                    <a:schemeClr val="bg1"/>
                  </a:solidFill>
                </a:rPr>
                <a:t>in 1) </a:t>
              </a:r>
              <a:r>
                <a:rPr lang="en-GB" sz="900" b="1" dirty="0">
                  <a:solidFill>
                    <a:schemeClr val="bg1"/>
                  </a:solidFill>
                </a:rPr>
                <a:t>warehousing, 2) cost of capital, </a:t>
              </a:r>
              <a:r>
                <a:rPr lang="en-GB" sz="900" dirty="0">
                  <a:solidFill>
                    <a:schemeClr val="bg1"/>
                  </a:solidFill>
                </a:rPr>
                <a:t>and 3) </a:t>
              </a:r>
              <a:r>
                <a:rPr lang="en-GB" sz="900" b="1" dirty="0">
                  <a:solidFill>
                    <a:schemeClr val="bg1"/>
                  </a:solidFill>
                </a:rPr>
                <a:t>obsolescence </a:t>
              </a:r>
              <a:r>
                <a:rPr lang="en-GB" sz="900" dirty="0">
                  <a:solidFill>
                    <a:schemeClr val="bg1"/>
                  </a:solidFill>
                </a:rPr>
                <a:t>tied directly with </a:t>
              </a:r>
              <a:r>
                <a:rPr lang="en-GB" sz="900" b="1" dirty="0">
                  <a:solidFill>
                    <a:schemeClr val="bg1"/>
                  </a:solidFill>
                </a:rPr>
                <a:t>inventory reduction</a:t>
              </a:r>
            </a:p>
          </p:txBody>
        </p:sp>
        <p:sp>
          <p:nvSpPr>
            <p:cNvPr id="124" name="Rectangle 123">
              <a:extLst>
                <a:ext uri="{FF2B5EF4-FFF2-40B4-BE49-F238E27FC236}">
                  <a16:creationId xmlns:a16="http://schemas.microsoft.com/office/drawing/2014/main" id="{8B5548A5-EF9C-4BE9-9A8B-04D128A15A4D}"/>
                </a:ext>
              </a:extLst>
            </p:cNvPr>
            <p:cNvSpPr/>
            <p:nvPr/>
          </p:nvSpPr>
          <p:spPr>
            <a:xfrm>
              <a:off x="4463183" y="4597665"/>
              <a:ext cx="421325" cy="1234440"/>
            </a:xfrm>
            <a:prstGeom prst="rect">
              <a:avLst/>
            </a:prstGeom>
            <a:solidFill>
              <a:srgbClr val="00338D"/>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3600" dirty="0">
                  <a:solidFill>
                    <a:schemeClr val="bg1"/>
                  </a:solidFill>
                  <a:latin typeface="+mj-lt"/>
                </a:rPr>
                <a:t>02</a:t>
              </a:r>
            </a:p>
          </p:txBody>
        </p:sp>
        <p:sp>
          <p:nvSpPr>
            <p:cNvPr id="125" name="Rectangle 124">
              <a:extLst>
                <a:ext uri="{FF2B5EF4-FFF2-40B4-BE49-F238E27FC236}">
                  <a16:creationId xmlns:a16="http://schemas.microsoft.com/office/drawing/2014/main" id="{E1B75C41-829A-4B22-B64A-17FF1A06003A}"/>
                </a:ext>
              </a:extLst>
            </p:cNvPr>
            <p:cNvSpPr/>
            <p:nvPr/>
          </p:nvSpPr>
          <p:spPr>
            <a:xfrm>
              <a:off x="4463181" y="4609095"/>
              <a:ext cx="3599117" cy="1188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54610" rIns="36576" bIns="54610" rtlCol="0" anchor="t"/>
            <a:lstStyle/>
            <a:p>
              <a:pPr>
                <a:spcAft>
                  <a:spcPts val="600"/>
                </a:spcAft>
              </a:pPr>
              <a:r>
                <a:rPr lang="en-GB" sz="1000" b="1" dirty="0">
                  <a:solidFill>
                    <a:schemeClr val="bg1"/>
                  </a:solidFill>
                </a:rPr>
                <a:t>Efficiencies in supply chain and store operations</a:t>
              </a:r>
            </a:p>
            <a:p>
              <a:pPr marL="171450" indent="-171450">
                <a:spcBef>
                  <a:spcPts val="200"/>
                </a:spcBef>
                <a:spcAft>
                  <a:spcPts val="200"/>
                </a:spcAft>
                <a:buFont typeface="Calibri" panose="020F0502020204030204" pitchFamily="34" charset="0"/>
                <a:buChar char="—"/>
              </a:pPr>
              <a:r>
                <a:rPr lang="en-GB" sz="900" dirty="0">
                  <a:solidFill>
                    <a:schemeClr val="bg1"/>
                  </a:solidFill>
                </a:rPr>
                <a:t>Smaller range means — 1) streamlined </a:t>
              </a:r>
              <a:r>
                <a:rPr lang="en-GB" sz="900" b="1" dirty="0">
                  <a:solidFill>
                    <a:schemeClr val="bg1"/>
                  </a:solidFill>
                </a:rPr>
                <a:t>in-store logistics, </a:t>
              </a:r>
              <a:r>
                <a:rPr lang="en-GB" sz="900" dirty="0">
                  <a:solidFill>
                    <a:schemeClr val="bg1"/>
                  </a:solidFill>
                </a:rPr>
                <a:t>2) </a:t>
              </a:r>
              <a:r>
                <a:rPr lang="en-GB" sz="900" b="1" dirty="0">
                  <a:solidFill>
                    <a:schemeClr val="bg1"/>
                  </a:solidFill>
                </a:rPr>
                <a:t>fewer in-store staff </a:t>
              </a:r>
              <a:r>
                <a:rPr lang="en-GB" sz="900" dirty="0">
                  <a:solidFill>
                    <a:schemeClr val="bg1"/>
                  </a:solidFill>
                </a:rPr>
                <a:t>to fill shelves, 3) stable </a:t>
              </a:r>
              <a:r>
                <a:rPr lang="en-GB" sz="900" b="1" dirty="0">
                  <a:solidFill>
                    <a:schemeClr val="bg1"/>
                  </a:solidFill>
                </a:rPr>
                <a:t>supplier relations, </a:t>
              </a:r>
              <a:r>
                <a:rPr lang="en-GB" sz="900" dirty="0">
                  <a:solidFill>
                    <a:schemeClr val="bg1"/>
                  </a:solidFill>
                </a:rPr>
                <a:t>and 4) </a:t>
              </a:r>
              <a:r>
                <a:rPr lang="en-GB" sz="900" b="1" dirty="0">
                  <a:solidFill>
                    <a:schemeClr val="bg1"/>
                  </a:solidFill>
                </a:rPr>
                <a:t>lesser wastage</a:t>
              </a:r>
            </a:p>
            <a:p>
              <a:pPr marL="171450" indent="-171450">
                <a:spcBef>
                  <a:spcPts val="200"/>
                </a:spcBef>
                <a:spcAft>
                  <a:spcPts val="200"/>
                </a:spcAft>
                <a:buFont typeface="Calibri" panose="020F0502020204030204" pitchFamily="34" charset="0"/>
                <a:buChar char="—"/>
              </a:pPr>
              <a:r>
                <a:rPr lang="en-GB" sz="900" dirty="0">
                  <a:solidFill>
                    <a:schemeClr val="bg1"/>
                  </a:solidFill>
                </a:rPr>
                <a:t>Also, sourcing large volumes across small number of SKUs imply more </a:t>
              </a:r>
              <a:r>
                <a:rPr lang="en-GB" sz="900" b="1" dirty="0">
                  <a:solidFill>
                    <a:schemeClr val="bg1"/>
                  </a:solidFill>
                </a:rPr>
                <a:t>buying power</a:t>
              </a:r>
            </a:p>
          </p:txBody>
        </p:sp>
        <p:sp>
          <p:nvSpPr>
            <p:cNvPr id="127" name="Rectangle 126">
              <a:extLst>
                <a:ext uri="{FF2B5EF4-FFF2-40B4-BE49-F238E27FC236}">
                  <a16:creationId xmlns:a16="http://schemas.microsoft.com/office/drawing/2014/main" id="{45F1501F-B4BD-46E9-8C83-5E8EC84B872F}"/>
                </a:ext>
              </a:extLst>
            </p:cNvPr>
            <p:cNvSpPr/>
            <p:nvPr/>
          </p:nvSpPr>
          <p:spPr>
            <a:xfrm>
              <a:off x="8046147" y="4597665"/>
              <a:ext cx="440627" cy="1234440"/>
            </a:xfrm>
            <a:prstGeom prst="rect">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3600" dirty="0">
                  <a:solidFill>
                    <a:schemeClr val="bg1"/>
                  </a:solidFill>
                  <a:latin typeface="+mj-lt"/>
                </a:rPr>
                <a:t>03</a:t>
              </a:r>
            </a:p>
          </p:txBody>
        </p:sp>
        <p:sp>
          <p:nvSpPr>
            <p:cNvPr id="128" name="Rectangle 127">
              <a:extLst>
                <a:ext uri="{FF2B5EF4-FFF2-40B4-BE49-F238E27FC236}">
                  <a16:creationId xmlns:a16="http://schemas.microsoft.com/office/drawing/2014/main" id="{0F44F32E-1FB6-4BB2-8501-3ED58FD82654}"/>
                </a:ext>
              </a:extLst>
            </p:cNvPr>
            <p:cNvSpPr/>
            <p:nvPr/>
          </p:nvSpPr>
          <p:spPr>
            <a:xfrm>
              <a:off x="8062299" y="4609095"/>
              <a:ext cx="3143167" cy="1188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8640" tIns="54610" rIns="54610" bIns="54610" rtlCol="0" anchor="t"/>
            <a:lstStyle/>
            <a:p>
              <a:pPr>
                <a:spcAft>
                  <a:spcPts val="600"/>
                </a:spcAft>
              </a:pPr>
              <a:r>
                <a:rPr lang="en-GB" sz="1000" b="1" dirty="0">
                  <a:solidFill>
                    <a:schemeClr val="bg1"/>
                  </a:solidFill>
                </a:rPr>
                <a:t>Opportunity to optimize workforce</a:t>
              </a:r>
            </a:p>
            <a:p>
              <a:pPr marL="171450" indent="-171450">
                <a:spcBef>
                  <a:spcPts val="200"/>
                </a:spcBef>
                <a:spcAft>
                  <a:spcPts val="200"/>
                </a:spcAft>
                <a:buFont typeface="Calibri" panose="020F0502020204030204" pitchFamily="34" charset="0"/>
                <a:buChar char="—"/>
              </a:pPr>
              <a:r>
                <a:rPr lang="en-GB" sz="900" dirty="0">
                  <a:solidFill>
                    <a:schemeClr val="bg1"/>
                  </a:solidFill>
                </a:rPr>
                <a:t>Right-sizing the assortment </a:t>
              </a:r>
              <a:r>
                <a:rPr lang="en-GB" sz="900" b="1" dirty="0">
                  <a:solidFill>
                    <a:schemeClr val="bg1"/>
                  </a:solidFill>
                </a:rPr>
                <a:t>implies lesser workforce requirement </a:t>
              </a:r>
              <a:r>
                <a:rPr lang="en-GB" sz="900" dirty="0">
                  <a:solidFill>
                    <a:schemeClr val="bg1"/>
                  </a:solidFill>
                </a:rPr>
                <a:t>in </a:t>
              </a:r>
              <a:r>
                <a:rPr lang="en-GB" sz="900" b="1" dirty="0">
                  <a:solidFill>
                    <a:schemeClr val="bg1"/>
                  </a:solidFill>
                </a:rPr>
                <a:t>head offices </a:t>
              </a:r>
              <a:r>
                <a:rPr lang="en-GB" sz="900" dirty="0">
                  <a:solidFill>
                    <a:schemeClr val="bg1"/>
                  </a:solidFill>
                </a:rPr>
                <a:t>and </a:t>
              </a:r>
              <a:r>
                <a:rPr lang="en-GB" sz="900" b="1" dirty="0">
                  <a:solidFill>
                    <a:schemeClr val="bg1"/>
                  </a:solidFill>
                </a:rPr>
                <a:t>lesser staff </a:t>
              </a:r>
              <a:r>
                <a:rPr lang="en-GB" sz="900" dirty="0">
                  <a:solidFill>
                    <a:schemeClr val="bg1"/>
                  </a:solidFill>
                </a:rPr>
                <a:t>to </a:t>
              </a:r>
              <a:r>
                <a:rPr lang="en-GB" sz="900" b="1" dirty="0">
                  <a:solidFill>
                    <a:schemeClr val="bg1"/>
                  </a:solidFill>
                </a:rPr>
                <a:t>manage supplier relationships</a:t>
              </a:r>
              <a:endParaRPr lang="en-GB" sz="900" dirty="0">
                <a:solidFill>
                  <a:schemeClr val="bg1"/>
                </a:solidFill>
              </a:endParaRPr>
            </a:p>
          </p:txBody>
        </p:sp>
        <p:cxnSp>
          <p:nvCxnSpPr>
            <p:cNvPr id="6" name="Straight Connector 5">
              <a:extLst>
                <a:ext uri="{FF2B5EF4-FFF2-40B4-BE49-F238E27FC236}">
                  <a16:creationId xmlns:a16="http://schemas.microsoft.com/office/drawing/2014/main" id="{90501F86-7763-44B6-B912-DA5F8EDCF2E9}"/>
                </a:ext>
              </a:extLst>
            </p:cNvPr>
            <p:cNvCxnSpPr/>
            <p:nvPr/>
          </p:nvCxnSpPr>
          <p:spPr>
            <a:xfrm>
              <a:off x="1039148" y="4522930"/>
              <a:ext cx="390293" cy="0"/>
            </a:xfrm>
            <a:prstGeom prst="line">
              <a:avLst/>
            </a:prstGeom>
            <a:ln w="1905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E8BE2E0-1649-4316-A197-A2B825DDF18D}"/>
              </a:ext>
            </a:extLst>
          </p:cNvPr>
          <p:cNvGrpSpPr/>
          <p:nvPr/>
        </p:nvGrpSpPr>
        <p:grpSpPr>
          <a:xfrm>
            <a:off x="5469434" y="2587450"/>
            <a:ext cx="1957703" cy="876989"/>
            <a:chOff x="3885582" y="2589774"/>
            <a:chExt cx="2102459" cy="876989"/>
          </a:xfrm>
        </p:grpSpPr>
        <p:sp>
          <p:nvSpPr>
            <p:cNvPr id="131" name="Rectangle 130">
              <a:extLst>
                <a:ext uri="{FF2B5EF4-FFF2-40B4-BE49-F238E27FC236}">
                  <a16:creationId xmlns:a16="http://schemas.microsoft.com/office/drawing/2014/main" id="{7AC5F771-E0F3-4817-8606-1035564255EC}"/>
                </a:ext>
              </a:extLst>
            </p:cNvPr>
            <p:cNvSpPr/>
            <p:nvPr/>
          </p:nvSpPr>
          <p:spPr>
            <a:xfrm>
              <a:off x="3885582" y="2589774"/>
              <a:ext cx="18288" cy="64008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A762EA57-02DE-4FB8-9236-7BE05DE12ADA}"/>
                </a:ext>
              </a:extLst>
            </p:cNvPr>
            <p:cNvSpPr/>
            <p:nvPr/>
          </p:nvSpPr>
          <p:spPr>
            <a:xfrm>
              <a:off x="3894747" y="2604989"/>
              <a:ext cx="2093294" cy="861774"/>
            </a:xfrm>
            <a:prstGeom prst="rect">
              <a:avLst/>
            </a:prstGeom>
          </p:spPr>
          <p:txBody>
            <a:bodyPr wrap="square">
              <a:spAutoFit/>
            </a:bodyPr>
            <a:lstStyle/>
            <a:p>
              <a:pPr>
                <a:spcAft>
                  <a:spcPts val="400"/>
                </a:spcAft>
              </a:pPr>
              <a:r>
                <a:rPr lang="en-GB" sz="900" b="1" dirty="0">
                  <a:solidFill>
                    <a:srgbClr val="00338D"/>
                  </a:solidFill>
                </a:rPr>
                <a:t>Drivers of rationalization: </a:t>
              </a:r>
              <a:r>
                <a:rPr lang="en-GB" sz="900" dirty="0">
                  <a:solidFill>
                    <a:srgbClr val="00338D"/>
                  </a:solidFill>
                </a:rPr>
                <a:t>discounter models</a:t>
              </a:r>
            </a:p>
            <a:p>
              <a:pPr>
                <a:spcAft>
                  <a:spcPts val="400"/>
                </a:spcAft>
              </a:pPr>
              <a:r>
                <a:rPr lang="en-GB" sz="900" b="1" dirty="0">
                  <a:solidFill>
                    <a:srgbClr val="00338D"/>
                  </a:solidFill>
                </a:rPr>
                <a:t>Accelerator: </a:t>
              </a:r>
              <a:r>
                <a:rPr lang="en-GB" sz="900" dirty="0">
                  <a:solidFill>
                    <a:srgbClr val="00338D"/>
                  </a:solidFill>
                </a:rPr>
                <a:t>COVID-19 — will instate a new balance between choice and efficiency</a:t>
              </a:r>
            </a:p>
          </p:txBody>
        </p:sp>
      </p:grpSp>
      <p:sp>
        <p:nvSpPr>
          <p:cNvPr id="120" name="Rectangle 119">
            <a:extLst>
              <a:ext uri="{FF2B5EF4-FFF2-40B4-BE49-F238E27FC236}">
                <a16:creationId xmlns:a16="http://schemas.microsoft.com/office/drawing/2014/main" id="{4DBEDD8B-3A68-491C-B44E-30597824EC1F}"/>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(1/4)</a:t>
            </a:r>
            <a:endParaRPr kumimoji="0" lang="en-GB" sz="1050" b="1" i="0" u="none" strike="noStrike" kern="1200" cap="none" spc="0" normalizeH="0" baseline="0" noProof="0" dirty="0">
              <a:ln>
                <a:noFill/>
              </a:ln>
              <a:solidFill>
                <a:schemeClr val="bg1"/>
              </a:solidFill>
              <a:effectLst/>
              <a:uLnTx/>
              <a:uFillTx/>
              <a:latin typeface="Arial"/>
            </a:endParaRPr>
          </a:p>
        </p:txBody>
      </p:sp>
      <p:cxnSp>
        <p:nvCxnSpPr>
          <p:cNvPr id="123" name="Straight Connector 122">
            <a:extLst>
              <a:ext uri="{FF2B5EF4-FFF2-40B4-BE49-F238E27FC236}">
                <a16:creationId xmlns:a16="http://schemas.microsoft.com/office/drawing/2014/main" id="{211FEC1B-2A0C-426F-8DC9-5D914B4B2B62}"/>
              </a:ext>
            </a:extLst>
          </p:cNvPr>
          <p:cNvCxnSpPr/>
          <p:nvPr/>
        </p:nvCxnSpPr>
        <p:spPr>
          <a:xfrm>
            <a:off x="1039148" y="1963477"/>
            <a:ext cx="390293" cy="0"/>
          </a:xfrm>
          <a:prstGeom prst="line">
            <a:avLst/>
          </a:prstGeom>
          <a:ln w="19050">
            <a:solidFill>
              <a:srgbClr val="00338D"/>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9932CC0-EA03-4A0B-8098-836A22310162}"/>
              </a:ext>
            </a:extLst>
          </p:cNvPr>
          <p:cNvGrpSpPr/>
          <p:nvPr/>
        </p:nvGrpSpPr>
        <p:grpSpPr>
          <a:xfrm>
            <a:off x="9633882" y="1429421"/>
            <a:ext cx="1771702" cy="215444"/>
            <a:chOff x="9626320" y="747776"/>
            <a:chExt cx="1771702" cy="215444"/>
          </a:xfrm>
        </p:grpSpPr>
        <p:sp>
          <p:nvSpPr>
            <p:cNvPr id="126" name="Rectangle 125">
              <a:extLst>
                <a:ext uri="{FF2B5EF4-FFF2-40B4-BE49-F238E27FC236}">
                  <a16:creationId xmlns:a16="http://schemas.microsoft.com/office/drawing/2014/main" id="{FF3A4D2A-5FE1-450A-A17C-97B3369412CB}"/>
                </a:ext>
              </a:extLst>
            </p:cNvPr>
            <p:cNvSpPr/>
            <p:nvPr/>
          </p:nvSpPr>
          <p:spPr>
            <a:xfrm>
              <a:off x="9717760" y="747776"/>
              <a:ext cx="1680262" cy="215444"/>
            </a:xfrm>
            <a:prstGeom prst="rect">
              <a:avLst/>
            </a:prstGeom>
          </p:spPr>
          <p:txBody>
            <a:bodyPr wrap="square">
              <a:spAutoFit/>
            </a:bodyPr>
            <a:lstStyle/>
            <a:p>
              <a:r>
                <a:rPr lang="en-GB" sz="800" dirty="0">
                  <a:solidFill>
                    <a:srgbClr val="483698"/>
                  </a:solidFill>
                  <a:latin typeface="Arial" panose="020B0604020202020204" pitchFamily="34" charset="0"/>
                </a:rPr>
                <a:t>Trend accelerated by COVID</a:t>
              </a:r>
            </a:p>
          </p:txBody>
        </p:sp>
        <p:sp>
          <p:nvSpPr>
            <p:cNvPr id="129" name="Star: 4 Points 128">
              <a:extLst>
                <a:ext uri="{FF2B5EF4-FFF2-40B4-BE49-F238E27FC236}">
                  <a16:creationId xmlns:a16="http://schemas.microsoft.com/office/drawing/2014/main" id="{6D476098-3DE8-4990-987D-54571BC9B10B}"/>
                </a:ext>
              </a:extLst>
            </p:cNvPr>
            <p:cNvSpPr>
              <a:spLocks noChangeAspect="1"/>
            </p:cNvSpPr>
            <p:nvPr/>
          </p:nvSpPr>
          <p:spPr>
            <a:xfrm>
              <a:off x="9626320" y="764058"/>
              <a:ext cx="182880" cy="182880"/>
            </a:xfrm>
            <a:prstGeom prst="star4">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sp>
        <p:nvSpPr>
          <p:cNvPr id="132" name="Star: 4 Points 131">
            <a:extLst>
              <a:ext uri="{FF2B5EF4-FFF2-40B4-BE49-F238E27FC236}">
                <a16:creationId xmlns:a16="http://schemas.microsoft.com/office/drawing/2014/main" id="{571491D6-B48F-463D-B3A8-993CC9394BA9}"/>
              </a:ext>
            </a:extLst>
          </p:cNvPr>
          <p:cNvSpPr>
            <a:spLocks noChangeAspect="1"/>
          </p:cNvSpPr>
          <p:nvPr/>
        </p:nvSpPr>
        <p:spPr>
          <a:xfrm>
            <a:off x="6262739" y="3236826"/>
            <a:ext cx="182880" cy="182880"/>
          </a:xfrm>
          <a:prstGeom prst="star4">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35" name="Rectangle 134">
            <a:extLst>
              <a:ext uri="{FF2B5EF4-FFF2-40B4-BE49-F238E27FC236}">
                <a16:creationId xmlns:a16="http://schemas.microsoft.com/office/drawing/2014/main" id="{5FD8CBE6-5308-4557-8DE5-14BF84526526}"/>
              </a:ext>
            </a:extLst>
          </p:cNvPr>
          <p:cNvSpPr/>
          <p:nvPr/>
        </p:nvSpPr>
        <p:spPr>
          <a:xfrm>
            <a:off x="939175" y="5861050"/>
            <a:ext cx="950976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defRPr/>
            </a:pPr>
            <a:r>
              <a:rPr kumimoji="0" lang="en-GB" sz="700" b="0" i="0" u="none" strike="noStrike" kern="1200" cap="none" spc="0" normalizeH="0" baseline="0" noProof="0" dirty="0">
                <a:ln>
                  <a:noFill/>
                </a:ln>
                <a:solidFill>
                  <a:schemeClr val="tx2"/>
                </a:solidFill>
                <a:effectLst/>
                <a:uLnTx/>
                <a:uFillTx/>
                <a:latin typeface="Arial"/>
                <a:ea typeface="+mn-ea"/>
                <a:cs typeface="Arial" panose="020B0604020202020204" pitchFamily="34" charset="0"/>
              </a:rPr>
              <a:t>Note:1</a:t>
            </a:r>
            <a:r>
              <a:rPr lang="en-GB" sz="700" dirty="0">
                <a:solidFill>
                  <a:schemeClr val="tx2"/>
                </a:solidFill>
                <a:cs typeface="Arial" panose="020B0604020202020204" pitchFamily="34" charset="0"/>
              </a:rPr>
              <a:t>) Kantar World Panel</a:t>
            </a:r>
            <a:endParaRPr kumimoji="0" lang="en-GB" sz="700" b="0" i="0" u="none" strike="noStrike" kern="1200" cap="none" spc="0" normalizeH="0" baseline="0" noProof="0" dirty="0">
              <a:ln>
                <a:noFill/>
              </a:ln>
              <a:solidFill>
                <a:schemeClr val="tx2"/>
              </a:solidFill>
              <a:effectLst/>
              <a:uLnTx/>
              <a:uFillTx/>
              <a:latin typeface="Arial"/>
              <a:cs typeface="Arial" panose="020B0604020202020204" pitchFamily="34" charset="0"/>
            </a:endParaRPr>
          </a:p>
        </p:txBody>
      </p:sp>
      <p:grpSp>
        <p:nvGrpSpPr>
          <p:cNvPr id="88" name="Graphic 86">
            <a:extLst>
              <a:ext uri="{FF2B5EF4-FFF2-40B4-BE49-F238E27FC236}">
                <a16:creationId xmlns:a16="http://schemas.microsoft.com/office/drawing/2014/main" id="{50305BEB-B33C-49CC-A384-244F99A2BF16}"/>
              </a:ext>
            </a:extLst>
          </p:cNvPr>
          <p:cNvGrpSpPr/>
          <p:nvPr/>
        </p:nvGrpSpPr>
        <p:grpSpPr>
          <a:xfrm>
            <a:off x="1509250" y="3729440"/>
            <a:ext cx="492017" cy="615019"/>
            <a:chOff x="5791199" y="3048000"/>
            <a:chExt cx="609599" cy="761997"/>
          </a:xfrm>
          <a:solidFill>
            <a:schemeClr val="tx2"/>
          </a:solidFill>
        </p:grpSpPr>
        <p:sp>
          <p:nvSpPr>
            <p:cNvPr id="89" name="Freeform: Shape 88">
              <a:extLst>
                <a:ext uri="{FF2B5EF4-FFF2-40B4-BE49-F238E27FC236}">
                  <a16:creationId xmlns:a16="http://schemas.microsoft.com/office/drawing/2014/main" id="{B7FC7B5A-5D1F-4419-A227-0CCA4936D886}"/>
                </a:ext>
              </a:extLst>
            </p:cNvPr>
            <p:cNvSpPr/>
            <p:nvPr/>
          </p:nvSpPr>
          <p:spPr>
            <a:xfrm>
              <a:off x="6048374" y="3562348"/>
              <a:ext cx="19050" cy="19050"/>
            </a:xfrm>
            <a:custGeom>
              <a:avLst/>
              <a:gdLst>
                <a:gd name="connsiteX0" fmla="*/ 19050 w 19049"/>
                <a:gd name="connsiteY0" fmla="*/ 9525 h 19049"/>
                <a:gd name="connsiteX1" fmla="*/ 9525 w 19049"/>
                <a:gd name="connsiteY1" fmla="*/ 19050 h 19049"/>
                <a:gd name="connsiteX2" fmla="*/ 0 w 19049"/>
                <a:gd name="connsiteY2" fmla="*/ 9525 h 19049"/>
                <a:gd name="connsiteX3" fmla="*/ 9525 w 19049"/>
                <a:gd name="connsiteY3" fmla="*/ 0 h 19049"/>
                <a:gd name="connsiteX4" fmla="*/ 19050 w 19049"/>
                <a:gd name="connsiteY4" fmla="*/ 9525 h 19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 h="19049">
                  <a:moveTo>
                    <a:pt x="19050" y="9525"/>
                  </a:moveTo>
                  <a:cubicBezTo>
                    <a:pt x="19050" y="14785"/>
                    <a:pt x="14785" y="19050"/>
                    <a:pt x="9525" y="19050"/>
                  </a:cubicBezTo>
                  <a:cubicBezTo>
                    <a:pt x="4264" y="19050"/>
                    <a:pt x="0" y="14785"/>
                    <a:pt x="0" y="9525"/>
                  </a:cubicBezTo>
                  <a:cubicBezTo>
                    <a:pt x="0" y="4264"/>
                    <a:pt x="4264" y="0"/>
                    <a:pt x="9525" y="0"/>
                  </a:cubicBezTo>
                  <a:cubicBezTo>
                    <a:pt x="14785" y="0"/>
                    <a:pt x="19050" y="4264"/>
                    <a:pt x="19050" y="9525"/>
                  </a:cubicBezTo>
                  <a:close/>
                </a:path>
              </a:pathLst>
            </a:custGeom>
            <a:grpFill/>
            <a:ln w="10567"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3302DFF5-33DB-4F11-950B-448E555A1E42}"/>
                </a:ext>
              </a:extLst>
            </p:cNvPr>
            <p:cNvSpPr/>
            <p:nvPr/>
          </p:nvSpPr>
          <p:spPr>
            <a:xfrm>
              <a:off x="6124574" y="3562348"/>
              <a:ext cx="19050" cy="19050"/>
            </a:xfrm>
            <a:custGeom>
              <a:avLst/>
              <a:gdLst>
                <a:gd name="connsiteX0" fmla="*/ 19050 w 19049"/>
                <a:gd name="connsiteY0" fmla="*/ 9525 h 19049"/>
                <a:gd name="connsiteX1" fmla="*/ 9525 w 19049"/>
                <a:gd name="connsiteY1" fmla="*/ 19050 h 19049"/>
                <a:gd name="connsiteX2" fmla="*/ 0 w 19049"/>
                <a:gd name="connsiteY2" fmla="*/ 9525 h 19049"/>
                <a:gd name="connsiteX3" fmla="*/ 9525 w 19049"/>
                <a:gd name="connsiteY3" fmla="*/ 0 h 19049"/>
                <a:gd name="connsiteX4" fmla="*/ 19050 w 19049"/>
                <a:gd name="connsiteY4" fmla="*/ 9525 h 19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 h="19049">
                  <a:moveTo>
                    <a:pt x="19050" y="9525"/>
                  </a:moveTo>
                  <a:cubicBezTo>
                    <a:pt x="19050" y="14785"/>
                    <a:pt x="14785" y="19050"/>
                    <a:pt x="9525" y="19050"/>
                  </a:cubicBezTo>
                  <a:cubicBezTo>
                    <a:pt x="4264" y="19050"/>
                    <a:pt x="0" y="14785"/>
                    <a:pt x="0" y="9525"/>
                  </a:cubicBezTo>
                  <a:cubicBezTo>
                    <a:pt x="0" y="4264"/>
                    <a:pt x="4264" y="0"/>
                    <a:pt x="9525" y="0"/>
                  </a:cubicBezTo>
                  <a:cubicBezTo>
                    <a:pt x="14785" y="0"/>
                    <a:pt x="19050" y="4264"/>
                    <a:pt x="19050" y="9525"/>
                  </a:cubicBezTo>
                  <a:close/>
                </a:path>
              </a:pathLst>
            </a:custGeom>
            <a:grpFill/>
            <a:ln w="10567"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244ACD3B-FD31-4A24-8E97-183F483EF23B}"/>
                </a:ext>
              </a:extLst>
            </p:cNvPr>
            <p:cNvSpPr/>
            <p:nvPr/>
          </p:nvSpPr>
          <p:spPr>
            <a:xfrm>
              <a:off x="6061137" y="3457574"/>
              <a:ext cx="9525" cy="47625"/>
            </a:xfrm>
            <a:custGeom>
              <a:avLst/>
              <a:gdLst>
                <a:gd name="connsiteX0" fmla="*/ 5601 w 9524"/>
                <a:gd name="connsiteY0" fmla="*/ 50463 h 47624"/>
                <a:gd name="connsiteX1" fmla="*/ 15811 w 9524"/>
                <a:gd name="connsiteY1" fmla="*/ 48111 h 47624"/>
                <a:gd name="connsiteX2" fmla="*/ 15811 w 9524"/>
                <a:gd name="connsiteY2" fmla="*/ 0 h 47624"/>
                <a:gd name="connsiteX3" fmla="*/ 0 w 9524"/>
                <a:gd name="connsiteY3" fmla="*/ 0 h 47624"/>
              </a:gdLst>
              <a:ahLst/>
              <a:cxnLst>
                <a:cxn ang="0">
                  <a:pos x="connsiteX0" y="connsiteY0"/>
                </a:cxn>
                <a:cxn ang="0">
                  <a:pos x="connsiteX1" y="connsiteY1"/>
                </a:cxn>
                <a:cxn ang="0">
                  <a:pos x="connsiteX2" y="connsiteY2"/>
                </a:cxn>
                <a:cxn ang="0">
                  <a:pos x="connsiteX3" y="connsiteY3"/>
                </a:cxn>
              </a:cxnLst>
              <a:rect l="l" t="t" r="r" b="b"/>
              <a:pathLst>
                <a:path w="9524" h="47624">
                  <a:moveTo>
                    <a:pt x="5601" y="50463"/>
                  </a:moveTo>
                  <a:lnTo>
                    <a:pt x="15811" y="48111"/>
                  </a:lnTo>
                  <a:lnTo>
                    <a:pt x="15811" y="0"/>
                  </a:lnTo>
                  <a:lnTo>
                    <a:pt x="0" y="0"/>
                  </a:lnTo>
                  <a:close/>
                </a:path>
              </a:pathLst>
            </a:custGeom>
            <a:grpFill/>
            <a:ln w="10567"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21132814-9869-443B-B6B0-12949C34ABED}"/>
                </a:ext>
              </a:extLst>
            </p:cNvPr>
            <p:cNvSpPr/>
            <p:nvPr/>
          </p:nvSpPr>
          <p:spPr>
            <a:xfrm>
              <a:off x="6134099" y="3457574"/>
              <a:ext cx="19050" cy="28575"/>
            </a:xfrm>
            <a:custGeom>
              <a:avLst/>
              <a:gdLst>
                <a:gd name="connsiteX0" fmla="*/ 0 w 19049"/>
                <a:gd name="connsiteY0" fmla="*/ 34919 h 28574"/>
                <a:gd name="connsiteX1" fmla="*/ 19050 w 19049"/>
                <a:gd name="connsiteY1" fmla="*/ 30518 h 28574"/>
                <a:gd name="connsiteX2" fmla="*/ 19050 w 19049"/>
                <a:gd name="connsiteY2" fmla="*/ 0 h 28574"/>
                <a:gd name="connsiteX3" fmla="*/ 0 w 19049"/>
                <a:gd name="connsiteY3" fmla="*/ 0 h 28574"/>
              </a:gdLst>
              <a:ahLst/>
              <a:cxnLst>
                <a:cxn ang="0">
                  <a:pos x="connsiteX0" y="connsiteY0"/>
                </a:cxn>
                <a:cxn ang="0">
                  <a:pos x="connsiteX1" y="connsiteY1"/>
                </a:cxn>
                <a:cxn ang="0">
                  <a:pos x="connsiteX2" y="connsiteY2"/>
                </a:cxn>
                <a:cxn ang="0">
                  <a:pos x="connsiteX3" y="connsiteY3"/>
                </a:cxn>
              </a:cxnLst>
              <a:rect l="l" t="t" r="r" b="b"/>
              <a:pathLst>
                <a:path w="19049" h="28574">
                  <a:moveTo>
                    <a:pt x="0" y="34919"/>
                  </a:moveTo>
                  <a:lnTo>
                    <a:pt x="19050" y="30518"/>
                  </a:lnTo>
                  <a:lnTo>
                    <a:pt x="19050" y="0"/>
                  </a:lnTo>
                  <a:lnTo>
                    <a:pt x="0" y="0"/>
                  </a:lnTo>
                  <a:close/>
                </a:path>
              </a:pathLst>
            </a:custGeom>
            <a:grpFill/>
            <a:ln w="10567"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64BB51BC-CCEC-4F17-97D0-31D6D843A912}"/>
                </a:ext>
              </a:extLst>
            </p:cNvPr>
            <p:cNvSpPr/>
            <p:nvPr/>
          </p:nvSpPr>
          <p:spPr>
            <a:xfrm>
              <a:off x="5972174" y="3381374"/>
              <a:ext cx="247650" cy="247649"/>
            </a:xfrm>
            <a:custGeom>
              <a:avLst/>
              <a:gdLst>
                <a:gd name="connsiteX0" fmla="*/ 123825 w 247649"/>
                <a:gd name="connsiteY0" fmla="*/ 0 h 247649"/>
                <a:gd name="connsiteX1" fmla="*/ 0 w 247649"/>
                <a:gd name="connsiteY1" fmla="*/ 123825 h 247649"/>
                <a:gd name="connsiteX2" fmla="*/ 123825 w 247649"/>
                <a:gd name="connsiteY2" fmla="*/ 247649 h 247649"/>
                <a:gd name="connsiteX3" fmla="*/ 247650 w 247649"/>
                <a:gd name="connsiteY3" fmla="*/ 123825 h 247649"/>
                <a:gd name="connsiteX4" fmla="*/ 123825 w 247649"/>
                <a:gd name="connsiteY4" fmla="*/ 0 h 247649"/>
                <a:gd name="connsiteX5" fmla="*/ 200025 w 247649"/>
                <a:gd name="connsiteY5" fmla="*/ 114300 h 247649"/>
                <a:gd name="connsiteX6" fmla="*/ 192643 w 247649"/>
                <a:gd name="connsiteY6" fmla="*/ 123586 h 247649"/>
                <a:gd name="connsiteX7" fmla="*/ 83582 w 247649"/>
                <a:gd name="connsiteY7" fmla="*/ 148761 h 247649"/>
                <a:gd name="connsiteX8" fmla="*/ 76200 w 247649"/>
                <a:gd name="connsiteY8" fmla="*/ 158029 h 247649"/>
                <a:gd name="connsiteX9" fmla="*/ 76200 w 247649"/>
                <a:gd name="connsiteY9" fmla="*/ 161924 h 247649"/>
                <a:gd name="connsiteX10" fmla="*/ 200025 w 247649"/>
                <a:gd name="connsiteY10" fmla="*/ 161924 h 247649"/>
                <a:gd name="connsiteX11" fmla="*/ 200025 w 247649"/>
                <a:gd name="connsiteY11" fmla="*/ 180974 h 247649"/>
                <a:gd name="connsiteX12" fmla="*/ 188747 w 247649"/>
                <a:gd name="connsiteY12" fmla="*/ 180974 h 247649"/>
                <a:gd name="connsiteX13" fmla="*/ 190500 w 247649"/>
                <a:gd name="connsiteY13" fmla="*/ 190499 h 247649"/>
                <a:gd name="connsiteX14" fmla="*/ 161925 w 247649"/>
                <a:gd name="connsiteY14" fmla="*/ 219074 h 247649"/>
                <a:gd name="connsiteX15" fmla="*/ 133350 w 247649"/>
                <a:gd name="connsiteY15" fmla="*/ 190499 h 247649"/>
                <a:gd name="connsiteX16" fmla="*/ 135102 w 247649"/>
                <a:gd name="connsiteY16" fmla="*/ 180974 h 247649"/>
                <a:gd name="connsiteX17" fmla="*/ 112538 w 247649"/>
                <a:gd name="connsiteY17" fmla="*/ 180974 h 247649"/>
                <a:gd name="connsiteX18" fmla="*/ 114300 w 247649"/>
                <a:gd name="connsiteY18" fmla="*/ 190499 h 247649"/>
                <a:gd name="connsiteX19" fmla="*/ 85725 w 247649"/>
                <a:gd name="connsiteY19" fmla="*/ 219074 h 247649"/>
                <a:gd name="connsiteX20" fmla="*/ 57150 w 247649"/>
                <a:gd name="connsiteY20" fmla="*/ 190499 h 247649"/>
                <a:gd name="connsiteX21" fmla="*/ 60017 w 247649"/>
                <a:gd name="connsiteY21" fmla="*/ 178241 h 247649"/>
                <a:gd name="connsiteX22" fmla="*/ 57150 w 247649"/>
                <a:gd name="connsiteY22" fmla="*/ 171449 h 247649"/>
                <a:gd name="connsiteX23" fmla="*/ 57150 w 247649"/>
                <a:gd name="connsiteY23" fmla="*/ 158029 h 247649"/>
                <a:gd name="connsiteX24" fmla="*/ 75905 w 247649"/>
                <a:gd name="connsiteY24" fmla="*/ 131283 h 247649"/>
                <a:gd name="connsiteX25" fmla="*/ 67666 w 247649"/>
                <a:gd name="connsiteY25" fmla="*/ 57150 h 247649"/>
                <a:gd name="connsiteX26" fmla="*/ 47625 w 247649"/>
                <a:gd name="connsiteY26" fmla="*/ 57150 h 247649"/>
                <a:gd name="connsiteX27" fmla="*/ 47625 w 247649"/>
                <a:gd name="connsiteY27" fmla="*/ 38100 h 247649"/>
                <a:gd name="connsiteX28" fmla="*/ 76200 w 247649"/>
                <a:gd name="connsiteY28" fmla="*/ 38100 h 247649"/>
                <a:gd name="connsiteX29" fmla="*/ 85668 w 247649"/>
                <a:gd name="connsiteY29" fmla="*/ 46577 h 247649"/>
                <a:gd name="connsiteX30" fmla="*/ 86839 w 247649"/>
                <a:gd name="connsiteY30" fmla="*/ 57150 h 247649"/>
                <a:gd name="connsiteX31" fmla="*/ 190500 w 247649"/>
                <a:gd name="connsiteY31" fmla="*/ 57150 h 247649"/>
                <a:gd name="connsiteX32" fmla="*/ 200025 w 247649"/>
                <a:gd name="connsiteY32" fmla="*/ 66675 h 247649"/>
                <a:gd name="connsiteX33" fmla="*/ 200025 w 247649"/>
                <a:gd name="connsiteY33" fmla="*/ 11430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649" h="247649">
                  <a:moveTo>
                    <a:pt x="123825" y="0"/>
                  </a:moveTo>
                  <a:cubicBezTo>
                    <a:pt x="55550" y="0"/>
                    <a:pt x="0" y="55550"/>
                    <a:pt x="0" y="123825"/>
                  </a:cubicBezTo>
                  <a:cubicBezTo>
                    <a:pt x="0" y="192100"/>
                    <a:pt x="55550" y="247649"/>
                    <a:pt x="123825" y="247649"/>
                  </a:cubicBezTo>
                  <a:cubicBezTo>
                    <a:pt x="192100" y="247649"/>
                    <a:pt x="247650" y="192100"/>
                    <a:pt x="247650" y="123825"/>
                  </a:cubicBezTo>
                  <a:cubicBezTo>
                    <a:pt x="247650" y="55550"/>
                    <a:pt x="192100" y="0"/>
                    <a:pt x="123825" y="0"/>
                  </a:cubicBezTo>
                  <a:close/>
                  <a:moveTo>
                    <a:pt x="200025" y="114300"/>
                  </a:moveTo>
                  <a:cubicBezTo>
                    <a:pt x="200025" y="118738"/>
                    <a:pt x="196967" y="122586"/>
                    <a:pt x="192643" y="123586"/>
                  </a:cubicBezTo>
                  <a:lnTo>
                    <a:pt x="83582" y="148761"/>
                  </a:lnTo>
                  <a:cubicBezTo>
                    <a:pt x="79229" y="149752"/>
                    <a:pt x="76200" y="153562"/>
                    <a:pt x="76200" y="158029"/>
                  </a:cubicBezTo>
                  <a:lnTo>
                    <a:pt x="76200" y="161924"/>
                  </a:lnTo>
                  <a:lnTo>
                    <a:pt x="200025" y="161924"/>
                  </a:lnTo>
                  <a:lnTo>
                    <a:pt x="200025" y="180974"/>
                  </a:lnTo>
                  <a:lnTo>
                    <a:pt x="188747" y="180974"/>
                  </a:lnTo>
                  <a:cubicBezTo>
                    <a:pt x="189814" y="183965"/>
                    <a:pt x="190500" y="187147"/>
                    <a:pt x="190500" y="190499"/>
                  </a:cubicBezTo>
                  <a:cubicBezTo>
                    <a:pt x="190500" y="206254"/>
                    <a:pt x="177679" y="219074"/>
                    <a:pt x="161925" y="219074"/>
                  </a:cubicBezTo>
                  <a:cubicBezTo>
                    <a:pt x="146170" y="219074"/>
                    <a:pt x="133350" y="206254"/>
                    <a:pt x="133350" y="190499"/>
                  </a:cubicBezTo>
                  <a:cubicBezTo>
                    <a:pt x="133350" y="187147"/>
                    <a:pt x="134036" y="183965"/>
                    <a:pt x="135102" y="180974"/>
                  </a:cubicBezTo>
                  <a:lnTo>
                    <a:pt x="112538" y="180974"/>
                  </a:lnTo>
                  <a:cubicBezTo>
                    <a:pt x="113614" y="183965"/>
                    <a:pt x="114300" y="187147"/>
                    <a:pt x="114300" y="190499"/>
                  </a:cubicBezTo>
                  <a:cubicBezTo>
                    <a:pt x="114300" y="206254"/>
                    <a:pt x="101479" y="219074"/>
                    <a:pt x="85725" y="219074"/>
                  </a:cubicBezTo>
                  <a:cubicBezTo>
                    <a:pt x="69971" y="219074"/>
                    <a:pt x="57150" y="206254"/>
                    <a:pt x="57150" y="190499"/>
                  </a:cubicBezTo>
                  <a:cubicBezTo>
                    <a:pt x="57150" y="186099"/>
                    <a:pt x="58236" y="181975"/>
                    <a:pt x="60017" y="178241"/>
                  </a:cubicBezTo>
                  <a:cubicBezTo>
                    <a:pt x="58255" y="176517"/>
                    <a:pt x="57150" y="174116"/>
                    <a:pt x="57150" y="171449"/>
                  </a:cubicBezTo>
                  <a:lnTo>
                    <a:pt x="57150" y="158029"/>
                  </a:lnTo>
                  <a:cubicBezTo>
                    <a:pt x="57150" y="145846"/>
                    <a:pt x="64732" y="135350"/>
                    <a:pt x="75905" y="131283"/>
                  </a:cubicBezTo>
                  <a:lnTo>
                    <a:pt x="67666" y="57150"/>
                  </a:lnTo>
                  <a:lnTo>
                    <a:pt x="47625" y="57150"/>
                  </a:lnTo>
                  <a:lnTo>
                    <a:pt x="47625" y="38100"/>
                  </a:lnTo>
                  <a:lnTo>
                    <a:pt x="76200" y="38100"/>
                  </a:lnTo>
                  <a:cubicBezTo>
                    <a:pt x="81058" y="38100"/>
                    <a:pt x="85125" y="41748"/>
                    <a:pt x="85668" y="46577"/>
                  </a:cubicBezTo>
                  <a:lnTo>
                    <a:pt x="86839" y="57150"/>
                  </a:lnTo>
                  <a:lnTo>
                    <a:pt x="190500" y="57150"/>
                  </a:lnTo>
                  <a:cubicBezTo>
                    <a:pt x="195767" y="57150"/>
                    <a:pt x="200025" y="61407"/>
                    <a:pt x="200025" y="66675"/>
                  </a:cubicBezTo>
                  <a:lnTo>
                    <a:pt x="200025" y="114300"/>
                  </a:lnTo>
                  <a:close/>
                </a:path>
              </a:pathLst>
            </a:custGeom>
            <a:grpFill/>
            <a:ln w="10567"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55F1D7C-10B9-4CD2-9737-61E7EBE632C5}"/>
                </a:ext>
              </a:extLst>
            </p:cNvPr>
            <p:cNvSpPr/>
            <p:nvPr/>
          </p:nvSpPr>
          <p:spPr>
            <a:xfrm>
              <a:off x="6095999" y="3457574"/>
              <a:ext cx="19050" cy="38100"/>
            </a:xfrm>
            <a:custGeom>
              <a:avLst/>
              <a:gdLst>
                <a:gd name="connsiteX0" fmla="*/ 0 w 19049"/>
                <a:gd name="connsiteY0" fmla="*/ 43710 h 38099"/>
                <a:gd name="connsiteX1" fmla="*/ 19050 w 19049"/>
                <a:gd name="connsiteY1" fmla="*/ 39310 h 38099"/>
                <a:gd name="connsiteX2" fmla="*/ 19050 w 19049"/>
                <a:gd name="connsiteY2" fmla="*/ 0 h 38099"/>
                <a:gd name="connsiteX3" fmla="*/ 0 w 19049"/>
                <a:gd name="connsiteY3" fmla="*/ 0 h 38099"/>
              </a:gdLst>
              <a:ahLst/>
              <a:cxnLst>
                <a:cxn ang="0">
                  <a:pos x="connsiteX0" y="connsiteY0"/>
                </a:cxn>
                <a:cxn ang="0">
                  <a:pos x="connsiteX1" y="connsiteY1"/>
                </a:cxn>
                <a:cxn ang="0">
                  <a:pos x="connsiteX2" y="connsiteY2"/>
                </a:cxn>
                <a:cxn ang="0">
                  <a:pos x="connsiteX3" y="connsiteY3"/>
                </a:cxn>
              </a:cxnLst>
              <a:rect l="l" t="t" r="r" b="b"/>
              <a:pathLst>
                <a:path w="19049" h="38099">
                  <a:moveTo>
                    <a:pt x="0" y="43710"/>
                  </a:moveTo>
                  <a:lnTo>
                    <a:pt x="19050" y="39310"/>
                  </a:lnTo>
                  <a:lnTo>
                    <a:pt x="19050" y="0"/>
                  </a:lnTo>
                  <a:lnTo>
                    <a:pt x="0" y="0"/>
                  </a:lnTo>
                  <a:close/>
                </a:path>
              </a:pathLst>
            </a:custGeom>
            <a:grpFill/>
            <a:ln w="10567"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8CB35706-411B-444F-ADAB-DBD5AB7D1A0A}"/>
                </a:ext>
              </a:extLst>
            </p:cNvPr>
            <p:cNvSpPr/>
            <p:nvPr/>
          </p:nvSpPr>
          <p:spPr>
            <a:xfrm>
              <a:off x="5803515" y="3057525"/>
              <a:ext cx="581024" cy="390524"/>
            </a:xfrm>
            <a:custGeom>
              <a:avLst/>
              <a:gdLst>
                <a:gd name="connsiteX0" fmla="*/ 578233 w 581024"/>
                <a:gd name="connsiteY0" fmla="*/ 114300 h 390523"/>
                <a:gd name="connsiteX1" fmla="*/ 502034 w 581024"/>
                <a:gd name="connsiteY1" fmla="*/ 114300 h 390523"/>
                <a:gd name="connsiteX2" fmla="*/ 502034 w 581024"/>
                <a:gd name="connsiteY2" fmla="*/ 133350 h 390523"/>
                <a:gd name="connsiteX3" fmla="*/ 555240 w 581024"/>
                <a:gd name="connsiteY3" fmla="*/ 133350 h 390523"/>
                <a:gd name="connsiteX4" fmla="*/ 416309 w 581024"/>
                <a:gd name="connsiteY4" fmla="*/ 272281 h 390523"/>
                <a:gd name="connsiteX5" fmla="*/ 416309 w 581024"/>
                <a:gd name="connsiteY5" fmla="*/ 142875 h 390523"/>
                <a:gd name="connsiteX6" fmla="*/ 425834 w 581024"/>
                <a:gd name="connsiteY6" fmla="*/ 142875 h 390523"/>
                <a:gd name="connsiteX7" fmla="*/ 425834 w 581024"/>
                <a:gd name="connsiteY7" fmla="*/ 28575 h 390523"/>
                <a:gd name="connsiteX8" fmla="*/ 416309 w 581024"/>
                <a:gd name="connsiteY8" fmla="*/ 28575 h 390523"/>
                <a:gd name="connsiteX9" fmla="*/ 416309 w 581024"/>
                <a:gd name="connsiteY9" fmla="*/ 0 h 390523"/>
                <a:gd name="connsiteX10" fmla="*/ 397259 w 581024"/>
                <a:gd name="connsiteY10" fmla="*/ 0 h 390523"/>
                <a:gd name="connsiteX11" fmla="*/ 397259 w 581024"/>
                <a:gd name="connsiteY11" fmla="*/ 28575 h 390523"/>
                <a:gd name="connsiteX12" fmla="*/ 387734 w 581024"/>
                <a:gd name="connsiteY12" fmla="*/ 28575 h 390523"/>
                <a:gd name="connsiteX13" fmla="*/ 387734 w 581024"/>
                <a:gd name="connsiteY13" fmla="*/ 142875 h 390523"/>
                <a:gd name="connsiteX14" fmla="*/ 397259 w 581024"/>
                <a:gd name="connsiteY14" fmla="*/ 142875 h 390523"/>
                <a:gd name="connsiteX15" fmla="*/ 397259 w 581024"/>
                <a:gd name="connsiteY15" fmla="*/ 272281 h 390523"/>
                <a:gd name="connsiteX16" fmla="*/ 340109 w 581024"/>
                <a:gd name="connsiteY16" fmla="*/ 215131 h 390523"/>
                <a:gd name="connsiteX17" fmla="*/ 340109 w 581024"/>
                <a:gd name="connsiteY17" fmla="*/ 180974 h 390523"/>
                <a:gd name="connsiteX18" fmla="*/ 349634 w 581024"/>
                <a:gd name="connsiteY18" fmla="*/ 180974 h 390523"/>
                <a:gd name="connsiteX19" fmla="*/ 349634 w 581024"/>
                <a:gd name="connsiteY19" fmla="*/ 66675 h 390523"/>
                <a:gd name="connsiteX20" fmla="*/ 340109 w 581024"/>
                <a:gd name="connsiteY20" fmla="*/ 66675 h 390523"/>
                <a:gd name="connsiteX21" fmla="*/ 340109 w 581024"/>
                <a:gd name="connsiteY21" fmla="*/ 0 h 390523"/>
                <a:gd name="connsiteX22" fmla="*/ 321059 w 581024"/>
                <a:gd name="connsiteY22" fmla="*/ 0 h 390523"/>
                <a:gd name="connsiteX23" fmla="*/ 321059 w 581024"/>
                <a:gd name="connsiteY23" fmla="*/ 66675 h 390523"/>
                <a:gd name="connsiteX24" fmla="*/ 311534 w 581024"/>
                <a:gd name="connsiteY24" fmla="*/ 66675 h 390523"/>
                <a:gd name="connsiteX25" fmla="*/ 311534 w 581024"/>
                <a:gd name="connsiteY25" fmla="*/ 180974 h 390523"/>
                <a:gd name="connsiteX26" fmla="*/ 321059 w 581024"/>
                <a:gd name="connsiteY26" fmla="*/ 180974 h 390523"/>
                <a:gd name="connsiteX27" fmla="*/ 321059 w 581024"/>
                <a:gd name="connsiteY27" fmla="*/ 215131 h 390523"/>
                <a:gd name="connsiteX28" fmla="*/ 263909 w 581024"/>
                <a:gd name="connsiteY28" fmla="*/ 272281 h 390523"/>
                <a:gd name="connsiteX29" fmla="*/ 263909 w 581024"/>
                <a:gd name="connsiteY29" fmla="*/ 142875 h 390523"/>
                <a:gd name="connsiteX30" fmla="*/ 273434 w 581024"/>
                <a:gd name="connsiteY30" fmla="*/ 142875 h 390523"/>
                <a:gd name="connsiteX31" fmla="*/ 273434 w 581024"/>
                <a:gd name="connsiteY31" fmla="*/ 28575 h 390523"/>
                <a:gd name="connsiteX32" fmla="*/ 263909 w 581024"/>
                <a:gd name="connsiteY32" fmla="*/ 28575 h 390523"/>
                <a:gd name="connsiteX33" fmla="*/ 263909 w 581024"/>
                <a:gd name="connsiteY33" fmla="*/ 0 h 390523"/>
                <a:gd name="connsiteX34" fmla="*/ 244859 w 581024"/>
                <a:gd name="connsiteY34" fmla="*/ 0 h 390523"/>
                <a:gd name="connsiteX35" fmla="*/ 244859 w 581024"/>
                <a:gd name="connsiteY35" fmla="*/ 28575 h 390523"/>
                <a:gd name="connsiteX36" fmla="*/ 235334 w 581024"/>
                <a:gd name="connsiteY36" fmla="*/ 28575 h 390523"/>
                <a:gd name="connsiteX37" fmla="*/ 235334 w 581024"/>
                <a:gd name="connsiteY37" fmla="*/ 142875 h 390523"/>
                <a:gd name="connsiteX38" fmla="*/ 244859 w 581024"/>
                <a:gd name="connsiteY38" fmla="*/ 142875 h 390523"/>
                <a:gd name="connsiteX39" fmla="*/ 244859 w 581024"/>
                <a:gd name="connsiteY39" fmla="*/ 272281 h 390523"/>
                <a:gd name="connsiteX40" fmla="*/ 187709 w 581024"/>
                <a:gd name="connsiteY40" fmla="*/ 215131 h 390523"/>
                <a:gd name="connsiteX41" fmla="*/ 187709 w 581024"/>
                <a:gd name="connsiteY41" fmla="*/ 180974 h 390523"/>
                <a:gd name="connsiteX42" fmla="*/ 197234 w 581024"/>
                <a:gd name="connsiteY42" fmla="*/ 180974 h 390523"/>
                <a:gd name="connsiteX43" fmla="*/ 197234 w 581024"/>
                <a:gd name="connsiteY43" fmla="*/ 66675 h 390523"/>
                <a:gd name="connsiteX44" fmla="*/ 187709 w 581024"/>
                <a:gd name="connsiteY44" fmla="*/ 66675 h 390523"/>
                <a:gd name="connsiteX45" fmla="*/ 187709 w 581024"/>
                <a:gd name="connsiteY45" fmla="*/ 0 h 390523"/>
                <a:gd name="connsiteX46" fmla="*/ 168659 w 581024"/>
                <a:gd name="connsiteY46" fmla="*/ 0 h 390523"/>
                <a:gd name="connsiteX47" fmla="*/ 168659 w 581024"/>
                <a:gd name="connsiteY47" fmla="*/ 66675 h 390523"/>
                <a:gd name="connsiteX48" fmla="*/ 159134 w 581024"/>
                <a:gd name="connsiteY48" fmla="*/ 66675 h 390523"/>
                <a:gd name="connsiteX49" fmla="*/ 159134 w 581024"/>
                <a:gd name="connsiteY49" fmla="*/ 180974 h 390523"/>
                <a:gd name="connsiteX50" fmla="*/ 168659 w 581024"/>
                <a:gd name="connsiteY50" fmla="*/ 180974 h 390523"/>
                <a:gd name="connsiteX51" fmla="*/ 168659 w 581024"/>
                <a:gd name="connsiteY51" fmla="*/ 215131 h 390523"/>
                <a:gd name="connsiteX52" fmla="*/ 0 w 581024"/>
                <a:gd name="connsiteY52" fmla="*/ 383790 h 390523"/>
                <a:gd name="connsiteX53" fmla="*/ 13468 w 581024"/>
                <a:gd name="connsiteY53" fmla="*/ 397258 h 390523"/>
                <a:gd name="connsiteX54" fmla="*/ 168659 w 581024"/>
                <a:gd name="connsiteY54" fmla="*/ 242068 h 390523"/>
                <a:gd name="connsiteX55" fmla="*/ 168659 w 581024"/>
                <a:gd name="connsiteY55" fmla="*/ 376693 h 390523"/>
                <a:gd name="connsiteX56" fmla="*/ 187709 w 581024"/>
                <a:gd name="connsiteY56" fmla="*/ 350862 h 390523"/>
                <a:gd name="connsiteX57" fmla="*/ 187709 w 581024"/>
                <a:gd name="connsiteY57" fmla="*/ 242068 h 390523"/>
                <a:gd name="connsiteX58" fmla="*/ 244859 w 581024"/>
                <a:gd name="connsiteY58" fmla="*/ 299217 h 390523"/>
                <a:gd name="connsiteX59" fmla="*/ 244859 w 581024"/>
                <a:gd name="connsiteY59" fmla="*/ 313133 h 390523"/>
                <a:gd name="connsiteX60" fmla="*/ 263909 w 581024"/>
                <a:gd name="connsiteY60" fmla="*/ 307676 h 390523"/>
                <a:gd name="connsiteX61" fmla="*/ 263909 w 581024"/>
                <a:gd name="connsiteY61" fmla="*/ 299217 h 390523"/>
                <a:gd name="connsiteX62" fmla="*/ 321059 w 581024"/>
                <a:gd name="connsiteY62" fmla="*/ 242068 h 390523"/>
                <a:gd name="connsiteX63" fmla="*/ 321059 w 581024"/>
                <a:gd name="connsiteY63" fmla="*/ 323849 h 390523"/>
                <a:gd name="connsiteX64" fmla="*/ 340109 w 581024"/>
                <a:gd name="connsiteY64" fmla="*/ 323849 h 390523"/>
                <a:gd name="connsiteX65" fmla="*/ 340109 w 581024"/>
                <a:gd name="connsiteY65" fmla="*/ 242068 h 390523"/>
                <a:gd name="connsiteX66" fmla="*/ 397259 w 581024"/>
                <a:gd name="connsiteY66" fmla="*/ 299217 h 390523"/>
                <a:gd name="connsiteX67" fmla="*/ 397259 w 581024"/>
                <a:gd name="connsiteY67" fmla="*/ 350862 h 390523"/>
                <a:gd name="connsiteX68" fmla="*/ 416309 w 581024"/>
                <a:gd name="connsiteY68" fmla="*/ 376693 h 390523"/>
                <a:gd name="connsiteX69" fmla="*/ 416309 w 581024"/>
                <a:gd name="connsiteY69" fmla="*/ 299217 h 390523"/>
                <a:gd name="connsiteX70" fmla="*/ 568708 w 581024"/>
                <a:gd name="connsiteY70" fmla="*/ 146818 h 390523"/>
                <a:gd name="connsiteX71" fmla="*/ 568708 w 581024"/>
                <a:gd name="connsiteY71" fmla="*/ 200024 h 390523"/>
                <a:gd name="connsiteX72" fmla="*/ 587758 w 581024"/>
                <a:gd name="connsiteY72" fmla="*/ 200024 h 390523"/>
                <a:gd name="connsiteX73" fmla="*/ 587758 w 581024"/>
                <a:gd name="connsiteY73" fmla="*/ 123825 h 390523"/>
                <a:gd name="connsiteX74" fmla="*/ 578233 w 581024"/>
                <a:gd name="connsiteY74" fmla="*/ 114300 h 3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81024" h="390523">
                  <a:moveTo>
                    <a:pt x="578233" y="114300"/>
                  </a:moveTo>
                  <a:lnTo>
                    <a:pt x="502034" y="114300"/>
                  </a:lnTo>
                  <a:lnTo>
                    <a:pt x="502034" y="133350"/>
                  </a:lnTo>
                  <a:lnTo>
                    <a:pt x="555240" y="133350"/>
                  </a:lnTo>
                  <a:lnTo>
                    <a:pt x="416309" y="272281"/>
                  </a:lnTo>
                  <a:lnTo>
                    <a:pt x="416309" y="142875"/>
                  </a:lnTo>
                  <a:lnTo>
                    <a:pt x="425834" y="142875"/>
                  </a:lnTo>
                  <a:lnTo>
                    <a:pt x="425834" y="28575"/>
                  </a:lnTo>
                  <a:lnTo>
                    <a:pt x="416309" y="28575"/>
                  </a:lnTo>
                  <a:lnTo>
                    <a:pt x="416309" y="0"/>
                  </a:lnTo>
                  <a:lnTo>
                    <a:pt x="397259" y="0"/>
                  </a:lnTo>
                  <a:lnTo>
                    <a:pt x="397259" y="28575"/>
                  </a:lnTo>
                  <a:lnTo>
                    <a:pt x="387734" y="28575"/>
                  </a:lnTo>
                  <a:lnTo>
                    <a:pt x="387734" y="142875"/>
                  </a:lnTo>
                  <a:lnTo>
                    <a:pt x="397259" y="142875"/>
                  </a:lnTo>
                  <a:lnTo>
                    <a:pt x="397259" y="272281"/>
                  </a:lnTo>
                  <a:lnTo>
                    <a:pt x="340109" y="215131"/>
                  </a:lnTo>
                  <a:lnTo>
                    <a:pt x="340109" y="180974"/>
                  </a:lnTo>
                  <a:lnTo>
                    <a:pt x="349634" y="180974"/>
                  </a:lnTo>
                  <a:lnTo>
                    <a:pt x="349634" y="66675"/>
                  </a:lnTo>
                  <a:lnTo>
                    <a:pt x="340109" y="66675"/>
                  </a:lnTo>
                  <a:lnTo>
                    <a:pt x="340109" y="0"/>
                  </a:lnTo>
                  <a:lnTo>
                    <a:pt x="321059" y="0"/>
                  </a:lnTo>
                  <a:lnTo>
                    <a:pt x="321059" y="66675"/>
                  </a:lnTo>
                  <a:lnTo>
                    <a:pt x="311534" y="66675"/>
                  </a:lnTo>
                  <a:lnTo>
                    <a:pt x="311534" y="180974"/>
                  </a:lnTo>
                  <a:lnTo>
                    <a:pt x="321059" y="180974"/>
                  </a:lnTo>
                  <a:lnTo>
                    <a:pt x="321059" y="215131"/>
                  </a:lnTo>
                  <a:lnTo>
                    <a:pt x="263909" y="272281"/>
                  </a:lnTo>
                  <a:lnTo>
                    <a:pt x="263909" y="142875"/>
                  </a:lnTo>
                  <a:lnTo>
                    <a:pt x="273434" y="142875"/>
                  </a:lnTo>
                  <a:lnTo>
                    <a:pt x="273434" y="28575"/>
                  </a:lnTo>
                  <a:lnTo>
                    <a:pt x="263909" y="28575"/>
                  </a:lnTo>
                  <a:lnTo>
                    <a:pt x="263909" y="0"/>
                  </a:lnTo>
                  <a:lnTo>
                    <a:pt x="244859" y="0"/>
                  </a:lnTo>
                  <a:lnTo>
                    <a:pt x="244859" y="28575"/>
                  </a:lnTo>
                  <a:lnTo>
                    <a:pt x="235334" y="28575"/>
                  </a:lnTo>
                  <a:lnTo>
                    <a:pt x="235334" y="142875"/>
                  </a:lnTo>
                  <a:lnTo>
                    <a:pt x="244859" y="142875"/>
                  </a:lnTo>
                  <a:lnTo>
                    <a:pt x="244859" y="272281"/>
                  </a:lnTo>
                  <a:lnTo>
                    <a:pt x="187709" y="215131"/>
                  </a:lnTo>
                  <a:lnTo>
                    <a:pt x="187709" y="180974"/>
                  </a:lnTo>
                  <a:lnTo>
                    <a:pt x="197234" y="180974"/>
                  </a:lnTo>
                  <a:lnTo>
                    <a:pt x="197234" y="66675"/>
                  </a:lnTo>
                  <a:lnTo>
                    <a:pt x="187709" y="66675"/>
                  </a:lnTo>
                  <a:lnTo>
                    <a:pt x="187709" y="0"/>
                  </a:lnTo>
                  <a:lnTo>
                    <a:pt x="168659" y="0"/>
                  </a:lnTo>
                  <a:lnTo>
                    <a:pt x="168659" y="66675"/>
                  </a:lnTo>
                  <a:lnTo>
                    <a:pt x="159134" y="66675"/>
                  </a:lnTo>
                  <a:lnTo>
                    <a:pt x="159134" y="180974"/>
                  </a:lnTo>
                  <a:lnTo>
                    <a:pt x="168659" y="180974"/>
                  </a:lnTo>
                  <a:lnTo>
                    <a:pt x="168659" y="215131"/>
                  </a:lnTo>
                  <a:lnTo>
                    <a:pt x="0" y="383790"/>
                  </a:lnTo>
                  <a:lnTo>
                    <a:pt x="13468" y="397258"/>
                  </a:lnTo>
                  <a:lnTo>
                    <a:pt x="168659" y="242068"/>
                  </a:lnTo>
                  <a:lnTo>
                    <a:pt x="168659" y="376693"/>
                  </a:lnTo>
                  <a:cubicBezTo>
                    <a:pt x="174031" y="367359"/>
                    <a:pt x="180441" y="358720"/>
                    <a:pt x="187709" y="350862"/>
                  </a:cubicBezTo>
                  <a:lnTo>
                    <a:pt x="187709" y="242068"/>
                  </a:lnTo>
                  <a:lnTo>
                    <a:pt x="244859" y="299217"/>
                  </a:lnTo>
                  <a:lnTo>
                    <a:pt x="244859" y="313133"/>
                  </a:lnTo>
                  <a:cubicBezTo>
                    <a:pt x="251050" y="310933"/>
                    <a:pt x="257365" y="309009"/>
                    <a:pt x="263909" y="307676"/>
                  </a:cubicBezTo>
                  <a:lnTo>
                    <a:pt x="263909" y="299217"/>
                  </a:lnTo>
                  <a:lnTo>
                    <a:pt x="321059" y="242068"/>
                  </a:lnTo>
                  <a:lnTo>
                    <a:pt x="321059" y="323849"/>
                  </a:lnTo>
                  <a:lnTo>
                    <a:pt x="340109" y="323849"/>
                  </a:lnTo>
                  <a:lnTo>
                    <a:pt x="340109" y="242068"/>
                  </a:lnTo>
                  <a:lnTo>
                    <a:pt x="397259" y="299217"/>
                  </a:lnTo>
                  <a:lnTo>
                    <a:pt x="397259" y="350862"/>
                  </a:lnTo>
                  <a:cubicBezTo>
                    <a:pt x="404526" y="358720"/>
                    <a:pt x="410937" y="367359"/>
                    <a:pt x="416309" y="376693"/>
                  </a:cubicBezTo>
                  <a:lnTo>
                    <a:pt x="416309" y="299217"/>
                  </a:lnTo>
                  <a:lnTo>
                    <a:pt x="568708" y="146818"/>
                  </a:lnTo>
                  <a:lnTo>
                    <a:pt x="568708" y="200024"/>
                  </a:lnTo>
                  <a:lnTo>
                    <a:pt x="587758" y="200024"/>
                  </a:lnTo>
                  <a:lnTo>
                    <a:pt x="587758" y="123825"/>
                  </a:lnTo>
                  <a:cubicBezTo>
                    <a:pt x="587758" y="118557"/>
                    <a:pt x="583501" y="114300"/>
                    <a:pt x="578233" y="114300"/>
                  </a:cubicBezTo>
                  <a:close/>
                </a:path>
              </a:pathLst>
            </a:custGeom>
            <a:grpFill/>
            <a:ln w="10567" cap="flat">
              <a:noFill/>
              <a:prstDash val="solid"/>
              <a:miter/>
            </a:ln>
          </p:spPr>
          <p:txBody>
            <a:bodyPr rtlCol="0" anchor="ctr"/>
            <a:lstStyle/>
            <a:p>
              <a:endParaRPr lang="en-US" dirty="0"/>
            </a:p>
          </p:txBody>
        </p:sp>
      </p:grpSp>
      <p:sp>
        <p:nvSpPr>
          <p:cNvPr id="109" name="Graphic 105">
            <a:extLst>
              <a:ext uri="{FF2B5EF4-FFF2-40B4-BE49-F238E27FC236}">
                <a16:creationId xmlns:a16="http://schemas.microsoft.com/office/drawing/2014/main" id="{3613D01A-E6BD-4F85-99F4-EAAB97580D65}"/>
              </a:ext>
            </a:extLst>
          </p:cNvPr>
          <p:cNvSpPr/>
          <p:nvPr/>
        </p:nvSpPr>
        <p:spPr>
          <a:xfrm>
            <a:off x="8905425" y="2659476"/>
            <a:ext cx="317953" cy="195663"/>
          </a:xfrm>
          <a:custGeom>
            <a:avLst/>
            <a:gdLst>
              <a:gd name="connsiteX0" fmla="*/ 1208382 w 4971725"/>
              <a:gd name="connsiteY0" fmla="*/ 2017945 h 3059520"/>
              <a:gd name="connsiteX1" fmla="*/ 626814 w 4971725"/>
              <a:gd name="connsiteY1" fmla="*/ 2213119 h 3059520"/>
              <a:gd name="connsiteX2" fmla="*/ 2054613 w 4971725"/>
              <a:gd name="connsiteY2" fmla="*/ 2692919 h 3059520"/>
              <a:gd name="connsiteX3" fmla="*/ 2900843 w 4971725"/>
              <a:gd name="connsiteY3" fmla="*/ 2408682 h 3059520"/>
              <a:gd name="connsiteX4" fmla="*/ 2816642 w 4971725"/>
              <a:gd name="connsiteY4" fmla="*/ 2046271 h 3059520"/>
              <a:gd name="connsiteX5" fmla="*/ 2102904 w 4971725"/>
              <a:gd name="connsiteY5" fmla="*/ 2285394 h 3059520"/>
              <a:gd name="connsiteX6" fmla="*/ 2006322 w 4971725"/>
              <a:gd name="connsiteY6" fmla="*/ 2285783 h 3059520"/>
              <a:gd name="connsiteX7" fmla="*/ 1208382 w 4971725"/>
              <a:gd name="connsiteY7" fmla="*/ 2017945 h 3059520"/>
              <a:gd name="connsiteX8" fmla="*/ 3509572 w 4971725"/>
              <a:gd name="connsiteY8" fmla="*/ 1807149 h 3059520"/>
              <a:gd name="connsiteX9" fmla="*/ 3796986 w 4971725"/>
              <a:gd name="connsiteY9" fmla="*/ 2081793 h 3059520"/>
              <a:gd name="connsiteX10" fmla="*/ 4254035 w 4971725"/>
              <a:gd name="connsiteY10" fmla="*/ 1527384 h 3059520"/>
              <a:gd name="connsiteX11" fmla="*/ 4506704 w 4971725"/>
              <a:gd name="connsiteY11" fmla="*/ 1734939 h 3059520"/>
              <a:gd name="connsiteX12" fmla="*/ 3824923 w 4971725"/>
              <a:gd name="connsiteY12" fmla="*/ 2561982 h 3059520"/>
              <a:gd name="connsiteX13" fmla="*/ 3282830 w 4971725"/>
              <a:gd name="connsiteY13" fmla="*/ 2043095 h 3059520"/>
              <a:gd name="connsiteX14" fmla="*/ 3509572 w 4971725"/>
              <a:gd name="connsiteY14" fmla="*/ 1807149 h 3059520"/>
              <a:gd name="connsiteX15" fmla="*/ 3062894 w 4971725"/>
              <a:gd name="connsiteY15" fmla="*/ 2673732 h 3059520"/>
              <a:gd name="connsiteX16" fmla="*/ 2102904 w 4971725"/>
              <a:gd name="connsiteY16" fmla="*/ 2996278 h 3059520"/>
              <a:gd name="connsiteX17" fmla="*/ 2006322 w 4971725"/>
              <a:gd name="connsiteY17" fmla="*/ 2996667 h 3059520"/>
              <a:gd name="connsiteX18" fmla="*/ 102676 w 4971725"/>
              <a:gd name="connsiteY18" fmla="*/ 2356437 h 3059520"/>
              <a:gd name="connsiteX19" fmla="*/ 102676 w 4971725"/>
              <a:gd name="connsiteY19" fmla="*/ 2069412 h 3059520"/>
              <a:gd name="connsiteX20" fmla="*/ 732601 w 4971725"/>
              <a:gd name="connsiteY20" fmla="*/ 1857838 h 3059520"/>
              <a:gd name="connsiteX21" fmla="*/ 102676 w 4971725"/>
              <a:gd name="connsiteY21" fmla="*/ 1645876 h 3059520"/>
              <a:gd name="connsiteX22" fmla="*/ 102676 w 4971725"/>
              <a:gd name="connsiteY22" fmla="*/ 1358916 h 3059520"/>
              <a:gd name="connsiteX23" fmla="*/ 733378 w 4971725"/>
              <a:gd name="connsiteY23" fmla="*/ 1146954 h 3059520"/>
              <a:gd name="connsiteX24" fmla="*/ 102676 w 4971725"/>
              <a:gd name="connsiteY24" fmla="*/ 934602 h 3059520"/>
              <a:gd name="connsiteX25" fmla="*/ 102676 w 4971725"/>
              <a:gd name="connsiteY25" fmla="*/ 647578 h 3059520"/>
              <a:gd name="connsiteX26" fmla="*/ 2006322 w 4971725"/>
              <a:gd name="connsiteY26" fmla="*/ 8125 h 3059520"/>
              <a:gd name="connsiteX27" fmla="*/ 2102904 w 4971725"/>
              <a:gd name="connsiteY27" fmla="*/ 7736 h 3059520"/>
              <a:gd name="connsiteX28" fmla="*/ 4006550 w 4971725"/>
              <a:gd name="connsiteY28" fmla="*/ 647967 h 3059520"/>
              <a:gd name="connsiteX29" fmla="*/ 4045637 w 4971725"/>
              <a:gd name="connsiteY29" fmla="*/ 915415 h 3059520"/>
              <a:gd name="connsiteX30" fmla="*/ 4974902 w 4971725"/>
              <a:gd name="connsiteY30" fmla="*/ 1985210 h 3059520"/>
              <a:gd name="connsiteX31" fmla="*/ 3894735 w 4971725"/>
              <a:gd name="connsiteY31" fmla="*/ 3065312 h 3059520"/>
              <a:gd name="connsiteX32" fmla="*/ 3062894 w 4971725"/>
              <a:gd name="connsiteY32" fmla="*/ 2673732 h 3059520"/>
              <a:gd name="connsiteX33" fmla="*/ 3022965 w 4971725"/>
              <a:gd name="connsiteY33" fmla="*/ 1348156 h 3059520"/>
              <a:gd name="connsiteX34" fmla="*/ 2900066 w 4971725"/>
              <a:gd name="connsiteY34" fmla="*/ 1306995 h 3059520"/>
              <a:gd name="connsiteX35" fmla="*/ 2102904 w 4971725"/>
              <a:gd name="connsiteY35" fmla="*/ 1574444 h 3059520"/>
              <a:gd name="connsiteX36" fmla="*/ 2006322 w 4971725"/>
              <a:gd name="connsiteY36" fmla="*/ 1574833 h 3059520"/>
              <a:gd name="connsiteX37" fmla="*/ 1209160 w 4971725"/>
              <a:gd name="connsiteY37" fmla="*/ 1306995 h 3059520"/>
              <a:gd name="connsiteX38" fmla="*/ 626814 w 4971725"/>
              <a:gd name="connsiteY38" fmla="*/ 1502623 h 3059520"/>
              <a:gd name="connsiteX39" fmla="*/ 2054613 w 4971725"/>
              <a:gd name="connsiteY39" fmla="*/ 1981969 h 3059520"/>
              <a:gd name="connsiteX40" fmla="*/ 2848533 w 4971725"/>
              <a:gd name="connsiteY40" fmla="*/ 1715363 h 3059520"/>
              <a:gd name="connsiteX41" fmla="*/ 3022965 w 4971725"/>
              <a:gd name="connsiteY41" fmla="*/ 1348156 h 3059520"/>
              <a:gd name="connsiteX42" fmla="*/ 3894735 w 4971725"/>
              <a:gd name="connsiteY42" fmla="*/ 1209246 h 3059520"/>
              <a:gd name="connsiteX43" fmla="*/ 3118770 w 4971725"/>
              <a:gd name="connsiteY43" fmla="*/ 1985210 h 3059520"/>
              <a:gd name="connsiteX44" fmla="*/ 3894735 w 4971725"/>
              <a:gd name="connsiteY44" fmla="*/ 2761175 h 3059520"/>
              <a:gd name="connsiteX45" fmla="*/ 4670765 w 4971725"/>
              <a:gd name="connsiteY45" fmla="*/ 1985210 h 3059520"/>
              <a:gd name="connsiteX46" fmla="*/ 3894735 w 4971725"/>
              <a:gd name="connsiteY46" fmla="*/ 1209246 h 3059520"/>
              <a:gd name="connsiteX47" fmla="*/ 2054613 w 4971725"/>
              <a:gd name="connsiteY47" fmla="*/ 1271085 h 3059520"/>
              <a:gd name="connsiteX48" fmla="*/ 3482412 w 4971725"/>
              <a:gd name="connsiteY48" fmla="*/ 791284 h 3059520"/>
              <a:gd name="connsiteX49" fmla="*/ 2054613 w 4971725"/>
              <a:gd name="connsiteY49" fmla="*/ 311484 h 3059520"/>
              <a:gd name="connsiteX50" fmla="*/ 626814 w 4971725"/>
              <a:gd name="connsiteY50" fmla="*/ 791284 h 3059520"/>
              <a:gd name="connsiteX51" fmla="*/ 2054613 w 4971725"/>
              <a:gd name="connsiteY51" fmla="*/ 1271085 h 30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71725" h="3059520">
                <a:moveTo>
                  <a:pt x="1208382" y="2017945"/>
                </a:moveTo>
                <a:lnTo>
                  <a:pt x="626814" y="2213119"/>
                </a:lnTo>
                <a:lnTo>
                  <a:pt x="2054613" y="2692919"/>
                </a:lnTo>
                <a:lnTo>
                  <a:pt x="2900843" y="2408682"/>
                </a:lnTo>
                <a:cubicBezTo>
                  <a:pt x="2852941" y="2296543"/>
                  <a:pt x="2823837" y="2174421"/>
                  <a:pt x="2816642" y="2046271"/>
                </a:cubicBezTo>
                <a:lnTo>
                  <a:pt x="2102904" y="2285394"/>
                </a:lnTo>
                <a:cubicBezTo>
                  <a:pt x="2072568" y="2295765"/>
                  <a:pt x="2038667" y="2296543"/>
                  <a:pt x="2006322" y="2285783"/>
                </a:cubicBezTo>
                <a:lnTo>
                  <a:pt x="1208382" y="2017945"/>
                </a:lnTo>
                <a:close/>
                <a:moveTo>
                  <a:pt x="3509572" y="1807149"/>
                </a:moveTo>
                <a:lnTo>
                  <a:pt x="3796986" y="2081793"/>
                </a:lnTo>
                <a:lnTo>
                  <a:pt x="4254035" y="1527384"/>
                </a:lnTo>
                <a:lnTo>
                  <a:pt x="4506704" y="1734939"/>
                </a:lnTo>
                <a:lnTo>
                  <a:pt x="3824923" y="2561982"/>
                </a:lnTo>
                <a:lnTo>
                  <a:pt x="3282830" y="2043095"/>
                </a:lnTo>
                <a:lnTo>
                  <a:pt x="3509572" y="1807149"/>
                </a:lnTo>
                <a:close/>
                <a:moveTo>
                  <a:pt x="3062894" y="2673732"/>
                </a:moveTo>
                <a:lnTo>
                  <a:pt x="2102904" y="2996278"/>
                </a:lnTo>
                <a:cubicBezTo>
                  <a:pt x="2072568" y="3006649"/>
                  <a:pt x="2038667" y="3007427"/>
                  <a:pt x="2006322" y="2996667"/>
                </a:cubicBezTo>
                <a:lnTo>
                  <a:pt x="102676" y="2356437"/>
                </a:lnTo>
                <a:cubicBezTo>
                  <a:pt x="-33836" y="2311322"/>
                  <a:pt x="-34614" y="2115305"/>
                  <a:pt x="102676" y="2069412"/>
                </a:cubicBezTo>
                <a:lnTo>
                  <a:pt x="732601" y="1857838"/>
                </a:lnTo>
                <a:lnTo>
                  <a:pt x="102676" y="1645876"/>
                </a:lnTo>
                <a:cubicBezTo>
                  <a:pt x="-33836" y="1600826"/>
                  <a:pt x="-34614" y="1404809"/>
                  <a:pt x="102676" y="1358916"/>
                </a:cubicBezTo>
                <a:lnTo>
                  <a:pt x="733378" y="1146954"/>
                </a:lnTo>
                <a:lnTo>
                  <a:pt x="102676" y="934602"/>
                </a:lnTo>
                <a:cubicBezTo>
                  <a:pt x="-33836" y="889487"/>
                  <a:pt x="-34614" y="693470"/>
                  <a:pt x="102676" y="647578"/>
                </a:cubicBezTo>
                <a:lnTo>
                  <a:pt x="2006322" y="8125"/>
                </a:lnTo>
                <a:cubicBezTo>
                  <a:pt x="2036658" y="-2246"/>
                  <a:pt x="2070559" y="-3024"/>
                  <a:pt x="2102904" y="7736"/>
                </a:cubicBezTo>
                <a:lnTo>
                  <a:pt x="4006550" y="647967"/>
                </a:lnTo>
                <a:cubicBezTo>
                  <a:pt x="4128672" y="688285"/>
                  <a:pt x="4142219" y="849169"/>
                  <a:pt x="4045637" y="915415"/>
                </a:cubicBezTo>
                <a:cubicBezTo>
                  <a:pt x="4570164" y="988857"/>
                  <a:pt x="4974902" y="1440331"/>
                  <a:pt x="4974902" y="1985210"/>
                </a:cubicBezTo>
                <a:cubicBezTo>
                  <a:pt x="4974902" y="2581169"/>
                  <a:pt x="4490694" y="3065312"/>
                  <a:pt x="3894735" y="3065312"/>
                </a:cubicBezTo>
                <a:cubicBezTo>
                  <a:pt x="3560262" y="3065312"/>
                  <a:pt x="3261310" y="2912855"/>
                  <a:pt x="3062894" y="2673732"/>
                </a:cubicBezTo>
                <a:close/>
                <a:moveTo>
                  <a:pt x="3022965" y="1348156"/>
                </a:moveTo>
                <a:lnTo>
                  <a:pt x="2900066" y="1306995"/>
                </a:lnTo>
                <a:lnTo>
                  <a:pt x="2102904" y="1574444"/>
                </a:lnTo>
                <a:cubicBezTo>
                  <a:pt x="2072568" y="1584815"/>
                  <a:pt x="2038667" y="1585658"/>
                  <a:pt x="2006322" y="1574833"/>
                </a:cubicBezTo>
                <a:lnTo>
                  <a:pt x="1209160" y="1306995"/>
                </a:lnTo>
                <a:lnTo>
                  <a:pt x="626814" y="1502623"/>
                </a:lnTo>
                <a:lnTo>
                  <a:pt x="2054613" y="1981969"/>
                </a:lnTo>
                <a:lnTo>
                  <a:pt x="2848533" y="1715363"/>
                </a:lnTo>
                <a:cubicBezTo>
                  <a:pt x="2883277" y="1581250"/>
                  <a:pt x="2943560" y="1457119"/>
                  <a:pt x="3022965" y="1348156"/>
                </a:cubicBezTo>
                <a:close/>
                <a:moveTo>
                  <a:pt x="3894735" y="1209246"/>
                </a:moveTo>
                <a:cubicBezTo>
                  <a:pt x="3466077" y="1209246"/>
                  <a:pt x="3118770" y="1556489"/>
                  <a:pt x="3118770" y="1985210"/>
                </a:cubicBezTo>
                <a:cubicBezTo>
                  <a:pt x="3118770" y="2413868"/>
                  <a:pt x="3466077" y="2761175"/>
                  <a:pt x="3894735" y="2761175"/>
                </a:cubicBezTo>
                <a:cubicBezTo>
                  <a:pt x="4323457" y="2761175"/>
                  <a:pt x="4670765" y="2413868"/>
                  <a:pt x="4670765" y="1985210"/>
                </a:cubicBezTo>
                <a:cubicBezTo>
                  <a:pt x="4670765" y="1556489"/>
                  <a:pt x="4323457" y="1209246"/>
                  <a:pt x="3894735" y="1209246"/>
                </a:cubicBezTo>
                <a:close/>
                <a:moveTo>
                  <a:pt x="2054613" y="1271085"/>
                </a:moveTo>
                <a:lnTo>
                  <a:pt x="3482412" y="791284"/>
                </a:lnTo>
                <a:lnTo>
                  <a:pt x="2054613" y="311484"/>
                </a:lnTo>
                <a:lnTo>
                  <a:pt x="626814" y="791284"/>
                </a:lnTo>
                <a:lnTo>
                  <a:pt x="2054613" y="1271085"/>
                </a:lnTo>
                <a:close/>
              </a:path>
            </a:pathLst>
          </a:custGeom>
          <a:solidFill>
            <a:schemeClr val="bg1"/>
          </a:solidFill>
          <a:ln w="6477" cap="flat">
            <a:noFill/>
            <a:prstDash val="solid"/>
            <a:miter/>
          </a:ln>
        </p:spPr>
        <p:txBody>
          <a:bodyPr rtlCol="0" anchor="ctr"/>
          <a:lstStyle/>
          <a:p>
            <a:endParaRPr lang="en-US" dirty="0"/>
          </a:p>
        </p:txBody>
      </p:sp>
    </p:spTree>
    <p:extLst>
      <p:ext uri="{BB962C8B-B14F-4D97-AF65-F5344CB8AC3E}">
        <p14:creationId xmlns:p14="http://schemas.microsoft.com/office/powerpoint/2010/main" val="648474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00338D"/>
          </a:solidFill>
        </p:spPr>
        <p:txBody>
          <a:bodyPr wrap="square" lIns="0" tIns="0" rIns="0" bIns="0" rtlCol="0"/>
          <a:lstStyle/>
          <a:p>
            <a:endParaRPr/>
          </a:p>
        </p:txBody>
      </p:sp>
      <p:sp>
        <p:nvSpPr>
          <p:cNvPr id="4" name="object 4"/>
          <p:cNvSpPr txBox="1"/>
          <p:nvPr/>
        </p:nvSpPr>
        <p:spPr>
          <a:xfrm>
            <a:off x="2224151" y="6253797"/>
            <a:ext cx="7792084" cy="123189"/>
          </a:xfrm>
          <a:prstGeom prst="rect">
            <a:avLst/>
          </a:prstGeom>
        </p:spPr>
        <p:txBody>
          <a:bodyPr vert="horz" wrap="square" lIns="0" tIns="11430" rIns="0" bIns="0" rtlCol="0">
            <a:spAutoFit/>
          </a:bodyPr>
          <a:lstStyle/>
          <a:p>
            <a:pPr marL="12700">
              <a:lnSpc>
                <a:spcPct val="100000"/>
              </a:lnSpc>
              <a:spcBef>
                <a:spcPts val="90"/>
              </a:spcBef>
            </a:pPr>
            <a:r>
              <a:rPr sz="650" spc="-10" dirty="0">
                <a:solidFill>
                  <a:srgbClr val="A6A6A6"/>
                </a:solidFill>
                <a:latin typeface="Arial"/>
                <a:cs typeface="Arial"/>
              </a:rPr>
              <a:t>©</a:t>
            </a:r>
            <a:r>
              <a:rPr sz="650" spc="-5" dirty="0">
                <a:solidFill>
                  <a:srgbClr val="A6A6A6"/>
                </a:solidFill>
                <a:latin typeface="Arial"/>
                <a:cs typeface="Arial"/>
              </a:rPr>
              <a:t> </a:t>
            </a:r>
            <a:r>
              <a:rPr sz="650" spc="-40" dirty="0">
                <a:solidFill>
                  <a:srgbClr val="A6A6A6"/>
                </a:solidFill>
                <a:latin typeface="Arial"/>
                <a:cs typeface="Arial"/>
              </a:rPr>
              <a:t>2019</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35" dirty="0">
                <a:solidFill>
                  <a:srgbClr val="A6A6A6"/>
                </a:solidFill>
                <a:latin typeface="Arial"/>
                <a:cs typeface="Arial"/>
              </a:rPr>
              <a:t>LLP,</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dirty="0">
                <a:solidFill>
                  <a:srgbClr val="A6A6A6"/>
                </a:solidFill>
                <a:latin typeface="Arial"/>
                <a:cs typeface="Arial"/>
              </a:rPr>
              <a:t>UK</a:t>
            </a:r>
            <a:r>
              <a:rPr sz="650" spc="-40" dirty="0">
                <a:solidFill>
                  <a:srgbClr val="A6A6A6"/>
                </a:solidFill>
                <a:latin typeface="Arial"/>
                <a:cs typeface="Arial"/>
              </a:rPr>
              <a:t> </a:t>
            </a:r>
            <a:r>
              <a:rPr sz="650" spc="-5" dirty="0">
                <a:solidFill>
                  <a:srgbClr val="A6A6A6"/>
                </a:solidFill>
                <a:latin typeface="Arial"/>
                <a:cs typeface="Arial"/>
              </a:rPr>
              <a:t>limited</a:t>
            </a:r>
            <a:r>
              <a:rPr sz="650" spc="-55" dirty="0">
                <a:solidFill>
                  <a:srgbClr val="A6A6A6"/>
                </a:solidFill>
                <a:latin typeface="Arial"/>
                <a:cs typeface="Arial"/>
              </a:rPr>
              <a:t> </a:t>
            </a:r>
            <a:r>
              <a:rPr sz="650" spc="-10" dirty="0">
                <a:solidFill>
                  <a:srgbClr val="A6A6A6"/>
                </a:solidFill>
                <a:latin typeface="Arial"/>
                <a:cs typeface="Arial"/>
              </a:rPr>
              <a:t>liability </a:t>
            </a:r>
            <a:r>
              <a:rPr sz="650" spc="-20" dirty="0">
                <a:solidFill>
                  <a:srgbClr val="A6A6A6"/>
                </a:solidFill>
                <a:latin typeface="Arial"/>
                <a:cs typeface="Arial"/>
              </a:rPr>
              <a:t>partnership</a:t>
            </a:r>
            <a:r>
              <a:rPr sz="650" spc="-55" dirty="0">
                <a:solidFill>
                  <a:srgbClr val="A6A6A6"/>
                </a:solidFill>
                <a:latin typeface="Arial"/>
                <a:cs typeface="Arial"/>
              </a:rPr>
              <a:t> </a:t>
            </a:r>
            <a:r>
              <a:rPr sz="650" spc="-35" dirty="0">
                <a:solidFill>
                  <a:srgbClr val="A6A6A6"/>
                </a:solidFill>
                <a:latin typeface="Arial"/>
                <a:cs typeface="Arial"/>
              </a:rPr>
              <a:t>and</a:t>
            </a:r>
            <a:r>
              <a:rPr sz="650" spc="-5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20" dirty="0">
                <a:solidFill>
                  <a:srgbClr val="A6A6A6"/>
                </a:solidFill>
                <a:latin typeface="Arial"/>
                <a:cs typeface="Arial"/>
              </a:rPr>
              <a:t>firm</a:t>
            </a:r>
            <a:r>
              <a:rPr sz="650" spc="-70"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25" dirty="0">
                <a:solidFill>
                  <a:srgbClr val="A6A6A6"/>
                </a:solidFill>
                <a:latin typeface="Arial"/>
                <a:cs typeface="Arial"/>
              </a:rPr>
              <a:t>the</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0" dirty="0">
                <a:solidFill>
                  <a:srgbClr val="A6A6A6"/>
                </a:solidFill>
                <a:latin typeface="Arial"/>
                <a:cs typeface="Arial"/>
              </a:rPr>
              <a:t>network</a:t>
            </a:r>
            <a:r>
              <a:rPr sz="650" spc="-15"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40" dirty="0">
                <a:solidFill>
                  <a:srgbClr val="A6A6A6"/>
                </a:solidFill>
                <a:latin typeface="Arial"/>
                <a:cs typeface="Arial"/>
              </a:rPr>
              <a:t>independent</a:t>
            </a:r>
            <a:r>
              <a:rPr sz="650" spc="-3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15" dirty="0">
                <a:solidFill>
                  <a:srgbClr val="A6A6A6"/>
                </a:solidFill>
                <a:latin typeface="Arial"/>
                <a:cs typeface="Arial"/>
              </a:rPr>
              <a:t>firms </a:t>
            </a:r>
            <a:r>
              <a:rPr sz="650" spc="-20" dirty="0">
                <a:solidFill>
                  <a:srgbClr val="A6A6A6"/>
                </a:solidFill>
                <a:latin typeface="Arial"/>
                <a:cs typeface="Arial"/>
              </a:rPr>
              <a:t>affiliated</a:t>
            </a:r>
            <a:r>
              <a:rPr sz="650" spc="-50" dirty="0">
                <a:solidFill>
                  <a:srgbClr val="A6A6A6"/>
                </a:solidFill>
                <a:latin typeface="Arial"/>
                <a:cs typeface="Arial"/>
              </a:rPr>
              <a:t> </a:t>
            </a:r>
            <a:r>
              <a:rPr sz="650" spc="-5" dirty="0">
                <a:solidFill>
                  <a:srgbClr val="A6A6A6"/>
                </a:solidFill>
                <a:latin typeface="Arial"/>
                <a:cs typeface="Arial"/>
              </a:rPr>
              <a:t>with</a:t>
            </a:r>
            <a:r>
              <a:rPr sz="650" spc="-50" dirty="0">
                <a:solidFill>
                  <a:srgbClr val="A6A6A6"/>
                </a:solidFill>
                <a:latin typeface="Arial"/>
                <a:cs typeface="Arial"/>
              </a:rPr>
              <a:t> </a:t>
            </a:r>
            <a:r>
              <a:rPr sz="650" spc="-25" dirty="0">
                <a:solidFill>
                  <a:srgbClr val="A6A6A6"/>
                </a:solidFill>
                <a:latin typeface="Arial"/>
                <a:cs typeface="Arial"/>
              </a:rPr>
              <a:t>KPMGInternational</a:t>
            </a:r>
            <a:r>
              <a:rPr sz="650" spc="10" dirty="0">
                <a:solidFill>
                  <a:srgbClr val="A6A6A6"/>
                </a:solidFill>
                <a:latin typeface="Arial"/>
                <a:cs typeface="Arial"/>
              </a:rPr>
              <a:t> </a:t>
            </a:r>
            <a:r>
              <a:rPr sz="650" spc="-20" dirty="0">
                <a:solidFill>
                  <a:srgbClr val="A6A6A6"/>
                </a:solidFill>
                <a:latin typeface="Arial"/>
                <a:cs typeface="Arial"/>
              </a:rPr>
              <a:t>Cooperative</a:t>
            </a:r>
            <a:r>
              <a:rPr sz="650" spc="-55"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5" dirty="0">
                <a:solidFill>
                  <a:srgbClr val="A6A6A6"/>
                </a:solidFill>
                <a:latin typeface="Arial"/>
                <a:cs typeface="Arial"/>
              </a:rPr>
              <a:t>International”),</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10" dirty="0">
                <a:solidFill>
                  <a:srgbClr val="A6A6A6"/>
                </a:solidFill>
                <a:latin typeface="Arial"/>
                <a:cs typeface="Arial"/>
              </a:rPr>
              <a:t>Swissentity.</a:t>
            </a:r>
            <a:r>
              <a:rPr sz="650" spc="-30" dirty="0">
                <a:solidFill>
                  <a:srgbClr val="A6A6A6"/>
                </a:solidFill>
                <a:latin typeface="Arial"/>
                <a:cs typeface="Arial"/>
              </a:rPr>
              <a:t> </a:t>
            </a:r>
            <a:r>
              <a:rPr sz="650" spc="-10" dirty="0">
                <a:solidFill>
                  <a:srgbClr val="A6A6A6"/>
                </a:solidFill>
                <a:latin typeface="Arial"/>
                <a:cs typeface="Arial"/>
              </a:rPr>
              <a:t>All</a:t>
            </a:r>
            <a:r>
              <a:rPr sz="650" spc="10" dirty="0">
                <a:solidFill>
                  <a:srgbClr val="A6A6A6"/>
                </a:solidFill>
                <a:latin typeface="Arial"/>
                <a:cs typeface="Arial"/>
              </a:rPr>
              <a:t> </a:t>
            </a:r>
            <a:r>
              <a:rPr sz="650" spc="-30" dirty="0">
                <a:solidFill>
                  <a:srgbClr val="A6A6A6"/>
                </a:solidFill>
                <a:latin typeface="Arial"/>
                <a:cs typeface="Arial"/>
              </a:rPr>
              <a:t>rights</a:t>
            </a:r>
            <a:r>
              <a:rPr sz="650" spc="-15" dirty="0">
                <a:solidFill>
                  <a:srgbClr val="A6A6A6"/>
                </a:solidFill>
                <a:latin typeface="Arial"/>
                <a:cs typeface="Arial"/>
              </a:rPr>
              <a:t> </a:t>
            </a:r>
            <a:r>
              <a:rPr sz="650" spc="-30" dirty="0">
                <a:solidFill>
                  <a:srgbClr val="A6A6A6"/>
                </a:solidFill>
                <a:latin typeface="Arial"/>
                <a:cs typeface="Arial"/>
              </a:rPr>
              <a:t>reserved.</a:t>
            </a:r>
            <a:endParaRPr sz="650">
              <a:latin typeface="Arial"/>
              <a:cs typeface="Arial"/>
            </a:endParaRPr>
          </a:p>
        </p:txBody>
      </p:sp>
      <p:sp>
        <p:nvSpPr>
          <p:cNvPr id="5" name="object 5"/>
          <p:cNvSpPr/>
          <p:nvPr/>
        </p:nvSpPr>
        <p:spPr>
          <a:xfrm>
            <a:off x="3007360" y="2052320"/>
            <a:ext cx="8290559" cy="1412240"/>
          </a:xfrm>
          <a:custGeom>
            <a:avLst/>
            <a:gdLst/>
            <a:ahLst/>
            <a:cxnLst/>
            <a:rect l="l" t="t" r="r" b="b"/>
            <a:pathLst>
              <a:path w="8290559" h="1412239">
                <a:moveTo>
                  <a:pt x="0" y="0"/>
                </a:moveTo>
                <a:lnTo>
                  <a:pt x="8290559" y="0"/>
                </a:lnTo>
                <a:lnTo>
                  <a:pt x="8290559" y="1412239"/>
                </a:lnTo>
                <a:lnTo>
                  <a:pt x="0" y="1412239"/>
                </a:lnTo>
                <a:lnTo>
                  <a:pt x="0" y="0"/>
                </a:lnTo>
                <a:close/>
              </a:path>
            </a:pathLst>
          </a:custGeom>
          <a:solidFill>
            <a:srgbClr val="00A2A0"/>
          </a:solidFill>
        </p:spPr>
        <p:txBody>
          <a:bodyPr wrap="square" lIns="0" tIns="0" rIns="0" bIns="0" rtlCol="0"/>
          <a:lstStyle/>
          <a:p>
            <a:endParaRPr/>
          </a:p>
        </p:txBody>
      </p:sp>
      <p:sp>
        <p:nvSpPr>
          <p:cNvPr id="6" name="object 6"/>
          <p:cNvSpPr txBox="1"/>
          <p:nvPr/>
        </p:nvSpPr>
        <p:spPr>
          <a:xfrm>
            <a:off x="3027679" y="2280255"/>
            <a:ext cx="1686560" cy="713740"/>
          </a:xfrm>
          <a:prstGeom prst="rect">
            <a:avLst/>
          </a:prstGeom>
        </p:spPr>
        <p:txBody>
          <a:bodyPr vert="horz" wrap="square" lIns="0" tIns="76835" rIns="0" bIns="0" rtlCol="0">
            <a:spAutoFit/>
          </a:bodyPr>
          <a:lstStyle/>
          <a:p>
            <a:pPr marL="45720">
              <a:lnSpc>
                <a:spcPct val="100000"/>
              </a:lnSpc>
              <a:spcBef>
                <a:spcPts val="605"/>
              </a:spcBef>
            </a:pPr>
            <a:r>
              <a:rPr sz="1050" b="1" spc="-5" dirty="0">
                <a:solidFill>
                  <a:srgbClr val="FFFFFF"/>
                </a:solidFill>
                <a:latin typeface="Arial"/>
                <a:cs typeface="Arial"/>
              </a:rPr>
              <a:t>The </a:t>
            </a:r>
            <a:r>
              <a:rPr sz="1050" b="1" spc="-25" dirty="0">
                <a:solidFill>
                  <a:srgbClr val="FFFFFF"/>
                </a:solidFill>
                <a:latin typeface="Arial"/>
                <a:cs typeface="Arial"/>
              </a:rPr>
              <a:t>"showrooming”</a:t>
            </a:r>
            <a:r>
              <a:rPr sz="1050" b="1" spc="-30" dirty="0">
                <a:solidFill>
                  <a:srgbClr val="FFFFFF"/>
                </a:solidFill>
                <a:latin typeface="Arial"/>
                <a:cs typeface="Arial"/>
              </a:rPr>
              <a:t> </a:t>
            </a:r>
            <a:r>
              <a:rPr sz="1050" b="1" spc="-35" dirty="0">
                <a:solidFill>
                  <a:srgbClr val="FFFFFF"/>
                </a:solidFill>
                <a:latin typeface="Arial"/>
                <a:cs typeface="Arial"/>
              </a:rPr>
              <a:t>trend</a:t>
            </a:r>
            <a:endParaRPr sz="1050">
              <a:latin typeface="Arial"/>
              <a:cs typeface="Arial"/>
            </a:endParaRPr>
          </a:p>
          <a:p>
            <a:pPr marL="218440" marR="78740" indent="-173355">
              <a:lnSpc>
                <a:spcPct val="106000"/>
              </a:lnSpc>
              <a:spcBef>
                <a:spcPts val="405"/>
              </a:spcBef>
            </a:pPr>
            <a:r>
              <a:rPr sz="850" spc="25" dirty="0">
                <a:solidFill>
                  <a:srgbClr val="FFFFFF"/>
                </a:solidFill>
                <a:latin typeface="Calibri"/>
                <a:cs typeface="Calibri"/>
              </a:rPr>
              <a:t>— </a:t>
            </a:r>
            <a:r>
              <a:rPr sz="850" spc="-5" dirty="0">
                <a:solidFill>
                  <a:srgbClr val="FFFFFF"/>
                </a:solidFill>
                <a:latin typeface="Arial"/>
                <a:cs typeface="Arial"/>
              </a:rPr>
              <a:t>Consumes </a:t>
            </a:r>
            <a:r>
              <a:rPr sz="850" spc="15" dirty="0">
                <a:solidFill>
                  <a:srgbClr val="FFFFFF"/>
                </a:solidFill>
                <a:latin typeface="Arial"/>
                <a:cs typeface="Arial"/>
              </a:rPr>
              <a:t>test </a:t>
            </a:r>
            <a:r>
              <a:rPr sz="850" spc="5" dirty="0">
                <a:solidFill>
                  <a:srgbClr val="FFFFFF"/>
                </a:solidFill>
                <a:latin typeface="Arial"/>
                <a:cs typeface="Arial"/>
              </a:rPr>
              <a:t>and </a:t>
            </a:r>
            <a:r>
              <a:rPr sz="850" spc="15" dirty="0">
                <a:solidFill>
                  <a:srgbClr val="FFFFFF"/>
                </a:solidFill>
                <a:latin typeface="Arial"/>
                <a:cs typeface="Arial"/>
              </a:rPr>
              <a:t>receive  advice </a:t>
            </a:r>
            <a:r>
              <a:rPr sz="850" spc="10" dirty="0">
                <a:solidFill>
                  <a:srgbClr val="FFFFFF"/>
                </a:solidFill>
                <a:latin typeface="Arial"/>
                <a:cs typeface="Arial"/>
              </a:rPr>
              <a:t>on products </a:t>
            </a:r>
            <a:r>
              <a:rPr sz="850" spc="20" dirty="0">
                <a:solidFill>
                  <a:srgbClr val="FFFFFF"/>
                </a:solidFill>
                <a:latin typeface="Arial"/>
                <a:cs typeface="Arial"/>
              </a:rPr>
              <a:t>before  </a:t>
            </a:r>
            <a:r>
              <a:rPr sz="850" spc="5" dirty="0">
                <a:solidFill>
                  <a:srgbClr val="FFFFFF"/>
                </a:solidFill>
                <a:latin typeface="Arial"/>
                <a:cs typeface="Arial"/>
              </a:rPr>
              <a:t>buying them</a:t>
            </a:r>
            <a:r>
              <a:rPr sz="850" spc="120" dirty="0">
                <a:solidFill>
                  <a:srgbClr val="FFFFFF"/>
                </a:solidFill>
                <a:latin typeface="Arial"/>
                <a:cs typeface="Arial"/>
              </a:rPr>
              <a:t> </a:t>
            </a:r>
            <a:r>
              <a:rPr sz="850" spc="-10" dirty="0">
                <a:solidFill>
                  <a:srgbClr val="FFFFFF"/>
                </a:solidFill>
                <a:latin typeface="Arial"/>
                <a:cs typeface="Arial"/>
              </a:rPr>
              <a:t>online</a:t>
            </a:r>
            <a:endParaRPr sz="850">
              <a:latin typeface="Arial"/>
              <a:cs typeface="Arial"/>
            </a:endParaRPr>
          </a:p>
        </p:txBody>
      </p:sp>
      <p:sp>
        <p:nvSpPr>
          <p:cNvPr id="7" name="object 7"/>
          <p:cNvSpPr txBox="1"/>
          <p:nvPr/>
        </p:nvSpPr>
        <p:spPr>
          <a:xfrm>
            <a:off x="4724405" y="2249065"/>
            <a:ext cx="2001520" cy="1151255"/>
          </a:xfrm>
          <a:prstGeom prst="rect">
            <a:avLst/>
          </a:prstGeom>
        </p:spPr>
        <p:txBody>
          <a:bodyPr vert="horz" wrap="square" lIns="0" tIns="76200" rIns="0" bIns="0" rtlCol="0">
            <a:spAutoFit/>
          </a:bodyPr>
          <a:lstStyle/>
          <a:p>
            <a:pPr marL="94615">
              <a:lnSpc>
                <a:spcPct val="100000"/>
              </a:lnSpc>
              <a:spcBef>
                <a:spcPts val="600"/>
              </a:spcBef>
            </a:pPr>
            <a:r>
              <a:rPr sz="1050" b="1" spc="-15" dirty="0">
                <a:solidFill>
                  <a:srgbClr val="FFFFFF"/>
                </a:solidFill>
                <a:latin typeface="Arial"/>
                <a:cs typeface="Arial"/>
              </a:rPr>
              <a:t>Boom </a:t>
            </a:r>
            <a:r>
              <a:rPr sz="1050" b="1" spc="5" dirty="0">
                <a:solidFill>
                  <a:srgbClr val="FFFFFF"/>
                </a:solidFill>
                <a:latin typeface="Arial"/>
                <a:cs typeface="Arial"/>
              </a:rPr>
              <a:t>in </a:t>
            </a:r>
            <a:r>
              <a:rPr sz="1050" b="1" spc="-10" dirty="0">
                <a:solidFill>
                  <a:srgbClr val="FFFFFF"/>
                </a:solidFill>
                <a:latin typeface="Arial"/>
                <a:cs typeface="Arial"/>
              </a:rPr>
              <a:t>online</a:t>
            </a:r>
            <a:r>
              <a:rPr sz="1050" b="1" spc="-150" dirty="0">
                <a:solidFill>
                  <a:srgbClr val="FFFFFF"/>
                </a:solidFill>
                <a:latin typeface="Arial"/>
                <a:cs typeface="Arial"/>
              </a:rPr>
              <a:t> </a:t>
            </a:r>
            <a:r>
              <a:rPr sz="1050" b="1" spc="-25" dirty="0">
                <a:solidFill>
                  <a:srgbClr val="FFFFFF"/>
                </a:solidFill>
                <a:latin typeface="Arial"/>
                <a:cs typeface="Arial"/>
              </a:rPr>
              <a:t>shopping</a:t>
            </a:r>
            <a:endParaRPr sz="1050">
              <a:latin typeface="Arial"/>
              <a:cs typeface="Arial"/>
            </a:endParaRPr>
          </a:p>
          <a:p>
            <a:pPr marL="267335" marR="452120" indent="-172720">
              <a:lnSpc>
                <a:spcPct val="106100"/>
              </a:lnSpc>
              <a:spcBef>
                <a:spcPts val="400"/>
              </a:spcBef>
              <a:buFont typeface="Calibri"/>
              <a:buChar char="—"/>
              <a:tabLst>
                <a:tab pos="267970" algn="l"/>
              </a:tabLst>
            </a:pPr>
            <a:r>
              <a:rPr sz="850" dirty="0">
                <a:solidFill>
                  <a:srgbClr val="FFFFFF"/>
                </a:solidFill>
                <a:latin typeface="Arial"/>
                <a:cs typeface="Arial"/>
              </a:rPr>
              <a:t>Ruptured </a:t>
            </a:r>
            <a:r>
              <a:rPr sz="850" spc="5" dirty="0">
                <a:solidFill>
                  <a:srgbClr val="FFFFFF"/>
                </a:solidFill>
                <a:latin typeface="Arial"/>
                <a:cs typeface="Arial"/>
              </a:rPr>
              <a:t>the </a:t>
            </a:r>
            <a:r>
              <a:rPr sz="850" dirty="0">
                <a:solidFill>
                  <a:srgbClr val="FFFFFF"/>
                </a:solidFill>
                <a:latin typeface="Arial"/>
                <a:cs typeface="Arial"/>
              </a:rPr>
              <a:t>traditional  </a:t>
            </a:r>
            <a:r>
              <a:rPr sz="850" spc="5" dirty="0">
                <a:solidFill>
                  <a:srgbClr val="FFFFFF"/>
                </a:solidFill>
                <a:latin typeface="Arial"/>
                <a:cs typeface="Arial"/>
              </a:rPr>
              <a:t>correlation of </a:t>
            </a:r>
            <a:r>
              <a:rPr sz="850" spc="15" dirty="0">
                <a:solidFill>
                  <a:srgbClr val="FFFFFF"/>
                </a:solidFill>
                <a:latin typeface="Arial"/>
                <a:cs typeface="Arial"/>
              </a:rPr>
              <a:t>footfall </a:t>
            </a:r>
            <a:r>
              <a:rPr sz="850" spc="20" dirty="0">
                <a:solidFill>
                  <a:srgbClr val="FFFFFF"/>
                </a:solidFill>
                <a:latin typeface="Arial"/>
                <a:cs typeface="Arial"/>
              </a:rPr>
              <a:t>w </a:t>
            </a:r>
            <a:r>
              <a:rPr sz="850" spc="-5" dirty="0">
                <a:solidFill>
                  <a:srgbClr val="FFFFFF"/>
                </a:solidFill>
                <a:latin typeface="Arial"/>
                <a:cs typeface="Arial"/>
              </a:rPr>
              <a:t>ith  </a:t>
            </a:r>
            <a:r>
              <a:rPr sz="850" spc="15" dirty="0">
                <a:solidFill>
                  <a:srgbClr val="FFFFFF"/>
                </a:solidFill>
                <a:latin typeface="Arial"/>
                <a:cs typeface="Arial"/>
              </a:rPr>
              <a:t>turnover</a:t>
            </a:r>
            <a:endParaRPr sz="850">
              <a:latin typeface="Arial"/>
              <a:cs typeface="Arial"/>
            </a:endParaRPr>
          </a:p>
          <a:p>
            <a:pPr marL="267335" marR="109220" indent="-172720">
              <a:lnSpc>
                <a:spcPct val="106100"/>
              </a:lnSpc>
              <a:spcBef>
                <a:spcPts val="200"/>
              </a:spcBef>
              <a:buFont typeface="Calibri"/>
              <a:buChar char="—"/>
              <a:tabLst>
                <a:tab pos="267970" algn="l"/>
              </a:tabLst>
            </a:pPr>
            <a:r>
              <a:rPr sz="850" spc="-25" dirty="0">
                <a:solidFill>
                  <a:srgbClr val="FFFFFF"/>
                </a:solidFill>
                <a:latin typeface="Arial"/>
                <a:cs typeface="Arial"/>
              </a:rPr>
              <a:t>Per UBS</a:t>
            </a:r>
            <a:r>
              <a:rPr sz="975" spc="-37" baseline="21367" dirty="0">
                <a:solidFill>
                  <a:srgbClr val="FFFFFF"/>
                </a:solidFill>
                <a:latin typeface="Arial"/>
                <a:cs typeface="Arial"/>
              </a:rPr>
              <a:t>1</a:t>
            </a:r>
            <a:r>
              <a:rPr sz="850" spc="-25" dirty="0">
                <a:solidFill>
                  <a:srgbClr val="FFFFFF"/>
                </a:solidFill>
                <a:latin typeface="Arial"/>
                <a:cs typeface="Arial"/>
              </a:rPr>
              <a:t>, </a:t>
            </a:r>
            <a:r>
              <a:rPr sz="850" spc="15" dirty="0">
                <a:solidFill>
                  <a:srgbClr val="FFFFFF"/>
                </a:solidFill>
                <a:latin typeface="Arial"/>
                <a:cs typeface="Arial"/>
              </a:rPr>
              <a:t>1% increase </a:t>
            </a:r>
            <a:r>
              <a:rPr sz="850" spc="-10" dirty="0">
                <a:solidFill>
                  <a:srgbClr val="FFFFFF"/>
                </a:solidFill>
                <a:latin typeface="Arial"/>
                <a:cs typeface="Arial"/>
              </a:rPr>
              <a:t>in online  </a:t>
            </a:r>
            <a:r>
              <a:rPr sz="850" spc="5" dirty="0">
                <a:solidFill>
                  <a:srgbClr val="FFFFFF"/>
                </a:solidFill>
                <a:latin typeface="Arial"/>
                <a:cs typeface="Arial"/>
              </a:rPr>
              <a:t>penetration </a:t>
            </a:r>
            <a:r>
              <a:rPr sz="850" spc="30" dirty="0">
                <a:solidFill>
                  <a:srgbClr val="FFFFFF"/>
                </a:solidFill>
                <a:latin typeface="Arial"/>
                <a:cs typeface="Arial"/>
              </a:rPr>
              <a:t>— </a:t>
            </a:r>
            <a:r>
              <a:rPr sz="850" spc="25" dirty="0">
                <a:solidFill>
                  <a:srgbClr val="FFFFFF"/>
                </a:solidFill>
                <a:latin typeface="Arial"/>
                <a:cs typeface="Arial"/>
              </a:rPr>
              <a:t>can </a:t>
            </a:r>
            <a:r>
              <a:rPr sz="850" spc="10" dirty="0">
                <a:solidFill>
                  <a:srgbClr val="FFFFFF"/>
                </a:solidFill>
                <a:latin typeface="Arial"/>
                <a:cs typeface="Arial"/>
              </a:rPr>
              <a:t>result </a:t>
            </a:r>
            <a:r>
              <a:rPr sz="850" spc="-10" dirty="0">
                <a:solidFill>
                  <a:srgbClr val="FFFFFF"/>
                </a:solidFill>
                <a:latin typeface="Arial"/>
                <a:cs typeface="Arial"/>
              </a:rPr>
              <a:t>in  </a:t>
            </a:r>
            <a:r>
              <a:rPr sz="850" spc="20" dirty="0">
                <a:solidFill>
                  <a:srgbClr val="FFFFFF"/>
                </a:solidFill>
                <a:latin typeface="Arial"/>
                <a:cs typeface="Arial"/>
              </a:rPr>
              <a:t>closure </a:t>
            </a:r>
            <a:r>
              <a:rPr sz="850" spc="5" dirty="0">
                <a:solidFill>
                  <a:srgbClr val="FFFFFF"/>
                </a:solidFill>
                <a:latin typeface="Arial"/>
                <a:cs typeface="Arial"/>
              </a:rPr>
              <a:t>of </a:t>
            </a:r>
            <a:r>
              <a:rPr sz="850" dirty="0">
                <a:solidFill>
                  <a:srgbClr val="FFFFFF"/>
                </a:solidFill>
                <a:latin typeface="Arial"/>
                <a:cs typeface="Arial"/>
              </a:rPr>
              <a:t>~8k </a:t>
            </a:r>
            <a:r>
              <a:rPr sz="850" spc="10" dirty="0">
                <a:solidFill>
                  <a:srgbClr val="FFFFFF"/>
                </a:solidFill>
                <a:latin typeface="Arial"/>
                <a:cs typeface="Arial"/>
              </a:rPr>
              <a:t>to </a:t>
            </a:r>
            <a:r>
              <a:rPr sz="850" spc="5" dirty="0">
                <a:solidFill>
                  <a:srgbClr val="FFFFFF"/>
                </a:solidFill>
                <a:latin typeface="Arial"/>
                <a:cs typeface="Arial"/>
              </a:rPr>
              <a:t>8.5k</a:t>
            </a:r>
            <a:r>
              <a:rPr sz="850" spc="150" dirty="0">
                <a:solidFill>
                  <a:srgbClr val="FFFFFF"/>
                </a:solidFill>
                <a:latin typeface="Arial"/>
                <a:cs typeface="Arial"/>
              </a:rPr>
              <a:t> </a:t>
            </a:r>
            <a:r>
              <a:rPr sz="850" spc="20" dirty="0">
                <a:solidFill>
                  <a:srgbClr val="FFFFFF"/>
                </a:solidFill>
                <a:latin typeface="Arial"/>
                <a:cs typeface="Arial"/>
              </a:rPr>
              <a:t>stores</a:t>
            </a:r>
            <a:endParaRPr sz="850">
              <a:latin typeface="Arial"/>
              <a:cs typeface="Arial"/>
            </a:endParaRPr>
          </a:p>
        </p:txBody>
      </p:sp>
      <p:sp>
        <p:nvSpPr>
          <p:cNvPr id="8" name="object 8"/>
          <p:cNvSpPr txBox="1"/>
          <p:nvPr/>
        </p:nvSpPr>
        <p:spPr>
          <a:xfrm>
            <a:off x="6736084" y="2255785"/>
            <a:ext cx="2052320" cy="1150620"/>
          </a:xfrm>
          <a:prstGeom prst="rect">
            <a:avLst/>
          </a:prstGeom>
        </p:spPr>
        <p:txBody>
          <a:bodyPr vert="horz" wrap="square" lIns="0" tIns="76200" rIns="0" bIns="0" rtlCol="0">
            <a:spAutoFit/>
          </a:bodyPr>
          <a:lstStyle/>
          <a:p>
            <a:pPr marL="73025">
              <a:lnSpc>
                <a:spcPct val="100000"/>
              </a:lnSpc>
              <a:spcBef>
                <a:spcPts val="600"/>
              </a:spcBef>
            </a:pPr>
            <a:r>
              <a:rPr sz="1050" b="1" spc="-5" dirty="0">
                <a:solidFill>
                  <a:srgbClr val="FFFFFF"/>
                </a:solidFill>
                <a:latin typeface="Arial"/>
                <a:cs typeface="Arial"/>
              </a:rPr>
              <a:t>Store</a:t>
            </a:r>
            <a:r>
              <a:rPr sz="1050" b="1" spc="5" dirty="0">
                <a:solidFill>
                  <a:srgbClr val="FFFFFF"/>
                </a:solidFill>
                <a:latin typeface="Arial"/>
                <a:cs typeface="Arial"/>
              </a:rPr>
              <a:t> </a:t>
            </a:r>
            <a:r>
              <a:rPr sz="1050" b="1" spc="-10" dirty="0">
                <a:solidFill>
                  <a:srgbClr val="FFFFFF"/>
                </a:solidFill>
                <a:latin typeface="Arial"/>
                <a:cs typeface="Arial"/>
              </a:rPr>
              <a:t>closures</a:t>
            </a:r>
            <a:endParaRPr sz="1050">
              <a:latin typeface="Arial"/>
              <a:cs typeface="Arial"/>
            </a:endParaRPr>
          </a:p>
          <a:p>
            <a:pPr marL="246379" marR="151130" indent="-172720">
              <a:lnSpc>
                <a:spcPct val="104700"/>
              </a:lnSpc>
              <a:spcBef>
                <a:spcPts val="415"/>
              </a:spcBef>
              <a:buFont typeface="Calibri"/>
              <a:buChar char="—"/>
              <a:tabLst>
                <a:tab pos="247015" algn="l"/>
              </a:tabLst>
            </a:pPr>
            <a:r>
              <a:rPr sz="850" spc="-20" dirty="0">
                <a:solidFill>
                  <a:srgbClr val="FFFFFF"/>
                </a:solidFill>
                <a:latin typeface="Arial"/>
                <a:cs typeface="Arial"/>
              </a:rPr>
              <a:t>Initially </a:t>
            </a:r>
            <a:r>
              <a:rPr sz="850" spc="5" dirty="0">
                <a:solidFill>
                  <a:srgbClr val="FFFFFF"/>
                </a:solidFill>
                <a:latin typeface="Arial"/>
                <a:cs typeface="Arial"/>
              </a:rPr>
              <a:t>15k </a:t>
            </a:r>
            <a:r>
              <a:rPr sz="850" spc="15" dirty="0">
                <a:solidFill>
                  <a:srgbClr val="FFFFFF"/>
                </a:solidFill>
                <a:latin typeface="Arial"/>
                <a:cs typeface="Arial"/>
              </a:rPr>
              <a:t>stores </a:t>
            </a:r>
            <a:r>
              <a:rPr sz="850" spc="10" dirty="0">
                <a:solidFill>
                  <a:srgbClr val="FFFFFF"/>
                </a:solidFill>
                <a:latin typeface="Arial"/>
                <a:cs typeface="Arial"/>
              </a:rPr>
              <a:t>predicted to  </a:t>
            </a:r>
            <a:r>
              <a:rPr sz="850" spc="15" dirty="0">
                <a:solidFill>
                  <a:srgbClr val="FFFFFF"/>
                </a:solidFill>
                <a:latin typeface="Arial"/>
                <a:cs typeface="Arial"/>
              </a:rPr>
              <a:t>close </a:t>
            </a:r>
            <a:r>
              <a:rPr sz="850" spc="-10" dirty="0">
                <a:solidFill>
                  <a:srgbClr val="FFFFFF"/>
                </a:solidFill>
                <a:latin typeface="Arial"/>
                <a:cs typeface="Arial"/>
              </a:rPr>
              <a:t>in </a:t>
            </a:r>
            <a:r>
              <a:rPr sz="850" spc="5" dirty="0">
                <a:solidFill>
                  <a:srgbClr val="FFFFFF"/>
                </a:solidFill>
                <a:latin typeface="Arial"/>
                <a:cs typeface="Arial"/>
              </a:rPr>
              <a:t>the </a:t>
            </a:r>
            <a:r>
              <a:rPr sz="850" spc="-20" dirty="0">
                <a:solidFill>
                  <a:srgbClr val="FFFFFF"/>
                </a:solidFill>
                <a:latin typeface="Arial"/>
                <a:cs typeface="Arial"/>
              </a:rPr>
              <a:t>US </a:t>
            </a:r>
            <a:r>
              <a:rPr sz="850" spc="-10" dirty="0">
                <a:solidFill>
                  <a:srgbClr val="FFFFFF"/>
                </a:solidFill>
                <a:latin typeface="Arial"/>
                <a:cs typeface="Arial"/>
              </a:rPr>
              <a:t>in </a:t>
            </a:r>
            <a:r>
              <a:rPr sz="850" dirty="0">
                <a:solidFill>
                  <a:srgbClr val="FFFFFF"/>
                </a:solidFill>
                <a:latin typeface="Arial"/>
                <a:cs typeface="Arial"/>
              </a:rPr>
              <a:t>2020; </a:t>
            </a:r>
            <a:r>
              <a:rPr sz="850" spc="-5" dirty="0">
                <a:solidFill>
                  <a:srgbClr val="FFFFFF"/>
                </a:solidFill>
                <a:latin typeface="Arial"/>
                <a:cs typeface="Arial"/>
              </a:rPr>
              <a:t>estimate  </a:t>
            </a:r>
            <a:r>
              <a:rPr sz="850" spc="15" dirty="0">
                <a:solidFill>
                  <a:srgbClr val="FFFFFF"/>
                </a:solidFill>
                <a:latin typeface="Arial"/>
                <a:cs typeface="Arial"/>
              </a:rPr>
              <a:t>revised </a:t>
            </a:r>
            <a:r>
              <a:rPr sz="850" spc="5" dirty="0">
                <a:solidFill>
                  <a:srgbClr val="FFFFFF"/>
                </a:solidFill>
                <a:latin typeface="Arial"/>
                <a:cs typeface="Arial"/>
              </a:rPr>
              <a:t>to </a:t>
            </a:r>
            <a:r>
              <a:rPr sz="850" spc="10" dirty="0">
                <a:solidFill>
                  <a:srgbClr val="FFFFFF"/>
                </a:solidFill>
                <a:latin typeface="Arial"/>
                <a:cs typeface="Arial"/>
              </a:rPr>
              <a:t>20-25k ow </a:t>
            </a:r>
            <a:r>
              <a:rPr sz="850" spc="-5" dirty="0">
                <a:solidFill>
                  <a:srgbClr val="FFFFFF"/>
                </a:solidFill>
                <a:latin typeface="Arial"/>
                <a:cs typeface="Arial"/>
              </a:rPr>
              <a:t>ing </a:t>
            </a:r>
            <a:r>
              <a:rPr sz="850" spc="5" dirty="0">
                <a:solidFill>
                  <a:srgbClr val="FFFFFF"/>
                </a:solidFill>
                <a:latin typeface="Arial"/>
                <a:cs typeface="Arial"/>
              </a:rPr>
              <a:t>to the  </a:t>
            </a:r>
            <a:r>
              <a:rPr sz="850" spc="-5" dirty="0">
                <a:solidFill>
                  <a:srgbClr val="FFFFFF"/>
                </a:solidFill>
                <a:latin typeface="Arial"/>
                <a:cs typeface="Arial"/>
              </a:rPr>
              <a:t>pandemic</a:t>
            </a:r>
            <a:r>
              <a:rPr sz="975" spc="-7" baseline="21367" dirty="0">
                <a:solidFill>
                  <a:srgbClr val="FFFFFF"/>
                </a:solidFill>
                <a:latin typeface="Arial"/>
                <a:cs typeface="Arial"/>
              </a:rPr>
              <a:t>2</a:t>
            </a:r>
            <a:endParaRPr sz="975" baseline="21367">
              <a:latin typeface="Arial"/>
              <a:cs typeface="Arial"/>
            </a:endParaRPr>
          </a:p>
          <a:p>
            <a:pPr marL="246379" marR="110489" indent="-172720">
              <a:lnSpc>
                <a:spcPct val="110000"/>
              </a:lnSpc>
              <a:spcBef>
                <a:spcPts val="160"/>
              </a:spcBef>
              <a:buFont typeface="Calibri"/>
              <a:buChar char="—"/>
              <a:tabLst>
                <a:tab pos="247015" algn="l"/>
              </a:tabLst>
            </a:pPr>
            <a:r>
              <a:rPr sz="850" spc="-35" dirty="0">
                <a:solidFill>
                  <a:srgbClr val="FFFFFF"/>
                </a:solidFill>
                <a:latin typeface="Arial"/>
                <a:cs typeface="Arial"/>
              </a:rPr>
              <a:t>In </a:t>
            </a:r>
            <a:r>
              <a:rPr sz="850" spc="5" dirty="0">
                <a:solidFill>
                  <a:srgbClr val="FFFFFF"/>
                </a:solidFill>
                <a:latin typeface="Arial"/>
                <a:cs typeface="Arial"/>
              </a:rPr>
              <a:t>the </a:t>
            </a:r>
            <a:r>
              <a:rPr sz="850" spc="-20" dirty="0">
                <a:solidFill>
                  <a:srgbClr val="FFFFFF"/>
                </a:solidFill>
                <a:latin typeface="Arial"/>
                <a:cs typeface="Arial"/>
              </a:rPr>
              <a:t>UK </a:t>
            </a:r>
            <a:r>
              <a:rPr sz="850" dirty="0">
                <a:solidFill>
                  <a:srgbClr val="FFFFFF"/>
                </a:solidFill>
                <a:latin typeface="Arial"/>
                <a:cs typeface="Arial"/>
              </a:rPr>
              <a:t>17,565 </a:t>
            </a:r>
            <a:r>
              <a:rPr sz="850" spc="15" dirty="0">
                <a:solidFill>
                  <a:srgbClr val="FFFFFF"/>
                </a:solidFill>
                <a:latin typeface="Arial"/>
                <a:cs typeface="Arial"/>
              </a:rPr>
              <a:t>shops expected  </a:t>
            </a:r>
            <a:r>
              <a:rPr sz="850" spc="5" dirty="0">
                <a:solidFill>
                  <a:srgbClr val="FFFFFF"/>
                </a:solidFill>
                <a:latin typeface="Arial"/>
                <a:cs typeface="Arial"/>
              </a:rPr>
              <a:t>to </a:t>
            </a:r>
            <a:r>
              <a:rPr sz="850" spc="15" dirty="0">
                <a:solidFill>
                  <a:srgbClr val="FFFFFF"/>
                </a:solidFill>
                <a:latin typeface="Arial"/>
                <a:cs typeface="Arial"/>
              </a:rPr>
              <a:t>shut </a:t>
            </a:r>
            <a:r>
              <a:rPr sz="850" spc="5" dirty="0">
                <a:solidFill>
                  <a:srgbClr val="FFFFFF"/>
                </a:solidFill>
                <a:latin typeface="Arial"/>
                <a:cs typeface="Arial"/>
              </a:rPr>
              <a:t>dow </a:t>
            </a:r>
            <a:r>
              <a:rPr sz="850" spc="15" dirty="0">
                <a:solidFill>
                  <a:srgbClr val="FFFFFF"/>
                </a:solidFill>
                <a:latin typeface="Arial"/>
                <a:cs typeface="Arial"/>
              </a:rPr>
              <a:t>n </a:t>
            </a:r>
            <a:r>
              <a:rPr sz="850" spc="-10" dirty="0">
                <a:solidFill>
                  <a:srgbClr val="FFFFFF"/>
                </a:solidFill>
                <a:latin typeface="Arial"/>
                <a:cs typeface="Arial"/>
              </a:rPr>
              <a:t>in </a:t>
            </a:r>
            <a:r>
              <a:rPr sz="850" spc="5" dirty="0">
                <a:solidFill>
                  <a:srgbClr val="FFFFFF"/>
                </a:solidFill>
                <a:latin typeface="Arial"/>
                <a:cs typeface="Arial"/>
              </a:rPr>
              <a:t>the </a:t>
            </a:r>
            <a:r>
              <a:rPr sz="850" spc="-20" dirty="0">
                <a:solidFill>
                  <a:srgbClr val="FFFFFF"/>
                </a:solidFill>
                <a:latin typeface="Arial"/>
                <a:cs typeface="Arial"/>
              </a:rPr>
              <a:t>UK </a:t>
            </a:r>
            <a:r>
              <a:rPr sz="850" spc="-10" dirty="0">
                <a:solidFill>
                  <a:srgbClr val="FFFFFF"/>
                </a:solidFill>
                <a:latin typeface="Arial"/>
                <a:cs typeface="Arial"/>
              </a:rPr>
              <a:t>in</a:t>
            </a:r>
            <a:r>
              <a:rPr sz="850" spc="-90" dirty="0">
                <a:solidFill>
                  <a:srgbClr val="FFFFFF"/>
                </a:solidFill>
                <a:latin typeface="Arial"/>
                <a:cs typeface="Arial"/>
              </a:rPr>
              <a:t> </a:t>
            </a:r>
            <a:r>
              <a:rPr sz="850" dirty="0">
                <a:solidFill>
                  <a:srgbClr val="FFFFFF"/>
                </a:solidFill>
                <a:latin typeface="Arial"/>
                <a:cs typeface="Arial"/>
              </a:rPr>
              <a:t>2020</a:t>
            </a:r>
            <a:r>
              <a:rPr sz="975" baseline="21367" dirty="0">
                <a:solidFill>
                  <a:srgbClr val="FFFFFF"/>
                </a:solidFill>
                <a:latin typeface="Arial"/>
                <a:cs typeface="Arial"/>
              </a:rPr>
              <a:t>3</a:t>
            </a:r>
            <a:endParaRPr sz="975" baseline="21367">
              <a:latin typeface="Arial"/>
              <a:cs typeface="Arial"/>
            </a:endParaRPr>
          </a:p>
        </p:txBody>
      </p:sp>
      <p:sp>
        <p:nvSpPr>
          <p:cNvPr id="9" name="object 9"/>
          <p:cNvSpPr txBox="1"/>
          <p:nvPr/>
        </p:nvSpPr>
        <p:spPr>
          <a:xfrm>
            <a:off x="8798565" y="2265534"/>
            <a:ext cx="2499360" cy="1038225"/>
          </a:xfrm>
          <a:prstGeom prst="rect">
            <a:avLst/>
          </a:prstGeom>
        </p:spPr>
        <p:txBody>
          <a:bodyPr vert="horz" wrap="square" lIns="0" tIns="75565" rIns="0" bIns="0" rtlCol="0">
            <a:spAutoFit/>
          </a:bodyPr>
          <a:lstStyle/>
          <a:p>
            <a:pPr marL="90805">
              <a:lnSpc>
                <a:spcPct val="100000"/>
              </a:lnSpc>
              <a:spcBef>
                <a:spcPts val="595"/>
              </a:spcBef>
            </a:pPr>
            <a:r>
              <a:rPr sz="1050" b="1" dirty="0">
                <a:solidFill>
                  <a:srgbClr val="FFFFFF"/>
                </a:solidFill>
                <a:latin typeface="Arial"/>
                <a:cs typeface="Arial"/>
              </a:rPr>
              <a:t>Direct</a:t>
            </a:r>
            <a:r>
              <a:rPr sz="1050" b="1" spc="-85" dirty="0">
                <a:solidFill>
                  <a:srgbClr val="FFFFFF"/>
                </a:solidFill>
                <a:latin typeface="Arial"/>
                <a:cs typeface="Arial"/>
              </a:rPr>
              <a:t> </a:t>
            </a:r>
            <a:r>
              <a:rPr sz="1050" b="1" spc="-5" dirty="0">
                <a:solidFill>
                  <a:srgbClr val="FFFFFF"/>
                </a:solidFill>
                <a:latin typeface="Arial"/>
                <a:cs typeface="Arial"/>
              </a:rPr>
              <a:t>impact</a:t>
            </a:r>
            <a:r>
              <a:rPr sz="1050" b="1" spc="-80" dirty="0">
                <a:solidFill>
                  <a:srgbClr val="FFFFFF"/>
                </a:solidFill>
                <a:latin typeface="Arial"/>
                <a:cs typeface="Arial"/>
              </a:rPr>
              <a:t> </a:t>
            </a:r>
            <a:r>
              <a:rPr sz="1050" b="1" spc="-5" dirty="0">
                <a:solidFill>
                  <a:srgbClr val="FFFFFF"/>
                </a:solidFill>
                <a:latin typeface="Arial"/>
                <a:cs typeface="Arial"/>
              </a:rPr>
              <a:t>of</a:t>
            </a:r>
            <a:r>
              <a:rPr sz="1050" b="1" spc="-80" dirty="0">
                <a:solidFill>
                  <a:srgbClr val="FFFFFF"/>
                </a:solidFill>
                <a:latin typeface="Arial"/>
                <a:cs typeface="Arial"/>
              </a:rPr>
              <a:t> </a:t>
            </a:r>
            <a:r>
              <a:rPr sz="1050" b="1" spc="-15" dirty="0">
                <a:solidFill>
                  <a:srgbClr val="FFFFFF"/>
                </a:solidFill>
                <a:latin typeface="Arial"/>
                <a:cs typeface="Arial"/>
              </a:rPr>
              <a:t>the</a:t>
            </a:r>
            <a:r>
              <a:rPr sz="1050" b="1" spc="-70" dirty="0">
                <a:solidFill>
                  <a:srgbClr val="FFFFFF"/>
                </a:solidFill>
                <a:latin typeface="Arial"/>
                <a:cs typeface="Arial"/>
              </a:rPr>
              <a:t> </a:t>
            </a:r>
            <a:r>
              <a:rPr sz="1050" b="1" spc="-25" dirty="0">
                <a:solidFill>
                  <a:srgbClr val="FFFFFF"/>
                </a:solidFill>
                <a:latin typeface="Arial"/>
                <a:cs typeface="Arial"/>
              </a:rPr>
              <a:t>pandemic</a:t>
            </a:r>
            <a:endParaRPr sz="1050">
              <a:latin typeface="Arial"/>
              <a:cs typeface="Arial"/>
            </a:endParaRPr>
          </a:p>
          <a:p>
            <a:pPr marL="90805">
              <a:lnSpc>
                <a:spcPct val="100000"/>
              </a:lnSpc>
              <a:spcBef>
                <a:spcPts val="459"/>
              </a:spcBef>
            </a:pPr>
            <a:r>
              <a:rPr sz="850" dirty="0">
                <a:solidFill>
                  <a:srgbClr val="FFFFFF"/>
                </a:solidFill>
                <a:latin typeface="Arial"/>
                <a:cs typeface="Arial"/>
              </a:rPr>
              <a:t>Property </a:t>
            </a:r>
            <a:r>
              <a:rPr sz="850" spc="10" dirty="0">
                <a:solidFill>
                  <a:srgbClr val="FFFFFF"/>
                </a:solidFill>
                <a:latin typeface="Arial"/>
                <a:cs typeface="Arial"/>
              </a:rPr>
              <a:t>groups </a:t>
            </a:r>
            <a:r>
              <a:rPr sz="850" spc="5" dirty="0">
                <a:solidFill>
                  <a:srgbClr val="FFFFFF"/>
                </a:solidFill>
                <a:latin typeface="Arial"/>
                <a:cs typeface="Arial"/>
              </a:rPr>
              <a:t>collected </a:t>
            </a:r>
            <a:r>
              <a:rPr sz="850" dirty="0">
                <a:solidFill>
                  <a:srgbClr val="FFFFFF"/>
                </a:solidFill>
                <a:latin typeface="Arial"/>
                <a:cs typeface="Arial"/>
              </a:rPr>
              <a:t>meagre</a:t>
            </a:r>
            <a:r>
              <a:rPr sz="850" spc="65" dirty="0">
                <a:solidFill>
                  <a:srgbClr val="FFFFFF"/>
                </a:solidFill>
                <a:latin typeface="Arial"/>
                <a:cs typeface="Arial"/>
              </a:rPr>
              <a:t> </a:t>
            </a:r>
            <a:r>
              <a:rPr sz="850" spc="10" dirty="0">
                <a:solidFill>
                  <a:srgbClr val="FFFFFF"/>
                </a:solidFill>
                <a:latin typeface="Arial"/>
                <a:cs typeface="Arial"/>
              </a:rPr>
              <a:t>rents</a:t>
            </a:r>
            <a:endParaRPr sz="850">
              <a:latin typeface="Arial"/>
              <a:cs typeface="Arial"/>
            </a:endParaRPr>
          </a:p>
          <a:p>
            <a:pPr marL="264160" indent="-172720">
              <a:lnSpc>
                <a:spcPct val="100000"/>
              </a:lnSpc>
              <a:spcBef>
                <a:spcPts val="260"/>
              </a:spcBef>
              <a:buFont typeface="Calibri"/>
              <a:buChar char="—"/>
              <a:tabLst>
                <a:tab pos="264795" algn="l"/>
              </a:tabLst>
            </a:pPr>
            <a:r>
              <a:rPr sz="850" spc="-20" dirty="0">
                <a:solidFill>
                  <a:srgbClr val="FFFFFF"/>
                </a:solidFill>
                <a:latin typeface="Arial"/>
                <a:cs typeface="Arial"/>
              </a:rPr>
              <a:t>Intu </a:t>
            </a:r>
            <a:r>
              <a:rPr sz="850" spc="5" dirty="0">
                <a:solidFill>
                  <a:srgbClr val="FFFFFF"/>
                </a:solidFill>
                <a:latin typeface="Arial"/>
                <a:cs typeface="Arial"/>
              </a:rPr>
              <a:t>collected just </a:t>
            </a:r>
            <a:r>
              <a:rPr sz="850" spc="10" dirty="0">
                <a:solidFill>
                  <a:srgbClr val="FFFFFF"/>
                </a:solidFill>
                <a:latin typeface="Arial"/>
                <a:cs typeface="Arial"/>
              </a:rPr>
              <a:t>29% </a:t>
            </a:r>
            <a:r>
              <a:rPr sz="850" spc="5" dirty="0">
                <a:solidFill>
                  <a:srgbClr val="FFFFFF"/>
                </a:solidFill>
                <a:latin typeface="Arial"/>
                <a:cs typeface="Arial"/>
              </a:rPr>
              <a:t>of due </a:t>
            </a:r>
            <a:r>
              <a:rPr sz="850" spc="10" dirty="0">
                <a:solidFill>
                  <a:srgbClr val="FFFFFF"/>
                </a:solidFill>
                <a:latin typeface="Arial"/>
                <a:cs typeface="Arial"/>
              </a:rPr>
              <a:t>rent</a:t>
            </a:r>
            <a:r>
              <a:rPr sz="850" spc="-35" dirty="0">
                <a:solidFill>
                  <a:srgbClr val="FFFFFF"/>
                </a:solidFill>
                <a:latin typeface="Arial"/>
                <a:cs typeface="Arial"/>
              </a:rPr>
              <a:t> </a:t>
            </a:r>
            <a:r>
              <a:rPr sz="850" spc="10" dirty="0">
                <a:solidFill>
                  <a:srgbClr val="FFFFFF"/>
                </a:solidFill>
                <a:latin typeface="Arial"/>
                <a:cs typeface="Arial"/>
              </a:rPr>
              <a:t>on</a:t>
            </a:r>
            <a:endParaRPr sz="850">
              <a:latin typeface="Arial"/>
              <a:cs typeface="Arial"/>
            </a:endParaRPr>
          </a:p>
          <a:p>
            <a:pPr marL="264160">
              <a:lnSpc>
                <a:spcPct val="100000"/>
              </a:lnSpc>
              <a:spcBef>
                <a:spcPts val="25"/>
              </a:spcBef>
            </a:pPr>
            <a:r>
              <a:rPr sz="850" dirty="0">
                <a:solidFill>
                  <a:srgbClr val="FFFFFF"/>
                </a:solidFill>
                <a:latin typeface="Arial"/>
                <a:cs typeface="Arial"/>
              </a:rPr>
              <a:t>March’s </a:t>
            </a:r>
            <a:r>
              <a:rPr sz="850" spc="10" dirty="0">
                <a:solidFill>
                  <a:srgbClr val="FFFFFF"/>
                </a:solidFill>
                <a:latin typeface="Arial"/>
                <a:cs typeface="Arial"/>
              </a:rPr>
              <a:t>rent</a:t>
            </a:r>
            <a:r>
              <a:rPr sz="850" spc="-45" dirty="0">
                <a:solidFill>
                  <a:srgbClr val="FFFFFF"/>
                </a:solidFill>
                <a:latin typeface="Arial"/>
                <a:cs typeface="Arial"/>
              </a:rPr>
              <a:t> </a:t>
            </a:r>
            <a:r>
              <a:rPr sz="850" spc="5" dirty="0">
                <a:solidFill>
                  <a:srgbClr val="FFFFFF"/>
                </a:solidFill>
                <a:latin typeface="Arial"/>
                <a:cs typeface="Arial"/>
              </a:rPr>
              <a:t>day</a:t>
            </a:r>
            <a:endParaRPr sz="850">
              <a:latin typeface="Arial"/>
              <a:cs typeface="Arial"/>
            </a:endParaRPr>
          </a:p>
          <a:p>
            <a:pPr marL="264160" indent="-172720">
              <a:lnSpc>
                <a:spcPct val="100000"/>
              </a:lnSpc>
              <a:spcBef>
                <a:spcPts val="260"/>
              </a:spcBef>
              <a:buFont typeface="Calibri"/>
              <a:buChar char="—"/>
              <a:tabLst>
                <a:tab pos="264795" algn="l"/>
              </a:tabLst>
            </a:pPr>
            <a:r>
              <a:rPr sz="850" spc="-10" dirty="0">
                <a:solidFill>
                  <a:srgbClr val="FFFFFF"/>
                </a:solidFill>
                <a:latin typeface="Arial"/>
                <a:cs typeface="Arial"/>
              </a:rPr>
              <a:t>Hammerson </a:t>
            </a:r>
            <a:r>
              <a:rPr sz="850" spc="15" dirty="0">
                <a:solidFill>
                  <a:srgbClr val="FFFFFF"/>
                </a:solidFill>
                <a:latin typeface="Arial"/>
                <a:cs typeface="Arial"/>
              </a:rPr>
              <a:t>received </a:t>
            </a:r>
            <a:r>
              <a:rPr sz="850" spc="10" dirty="0">
                <a:solidFill>
                  <a:srgbClr val="FFFFFF"/>
                </a:solidFill>
                <a:latin typeface="Arial"/>
                <a:cs typeface="Arial"/>
              </a:rPr>
              <a:t>37% </a:t>
            </a:r>
            <a:r>
              <a:rPr sz="850" spc="5" dirty="0">
                <a:solidFill>
                  <a:srgbClr val="FFFFFF"/>
                </a:solidFill>
                <a:latin typeface="Arial"/>
                <a:cs typeface="Arial"/>
              </a:rPr>
              <a:t>and </a:t>
            </a:r>
            <a:r>
              <a:rPr sz="850" dirty="0">
                <a:solidFill>
                  <a:srgbClr val="FFFFFF"/>
                </a:solidFill>
                <a:latin typeface="Arial"/>
                <a:cs typeface="Arial"/>
              </a:rPr>
              <a:t>British</a:t>
            </a:r>
            <a:r>
              <a:rPr sz="850" spc="-100" dirty="0">
                <a:solidFill>
                  <a:srgbClr val="FFFFFF"/>
                </a:solidFill>
                <a:latin typeface="Arial"/>
                <a:cs typeface="Arial"/>
              </a:rPr>
              <a:t> </a:t>
            </a:r>
            <a:r>
              <a:rPr sz="850" spc="5" dirty="0">
                <a:solidFill>
                  <a:srgbClr val="FFFFFF"/>
                </a:solidFill>
                <a:latin typeface="Arial"/>
                <a:cs typeface="Arial"/>
              </a:rPr>
              <a:t>Land</a:t>
            </a:r>
            <a:endParaRPr sz="850">
              <a:latin typeface="Arial"/>
              <a:cs typeface="Arial"/>
            </a:endParaRPr>
          </a:p>
          <a:p>
            <a:pPr marL="264160">
              <a:lnSpc>
                <a:spcPct val="100000"/>
              </a:lnSpc>
              <a:spcBef>
                <a:spcPts val="105"/>
              </a:spcBef>
            </a:pPr>
            <a:r>
              <a:rPr sz="850" spc="5" dirty="0">
                <a:solidFill>
                  <a:srgbClr val="FFFFFF"/>
                </a:solidFill>
                <a:latin typeface="Arial"/>
                <a:cs typeface="Arial"/>
              </a:rPr>
              <a:t>collected </a:t>
            </a:r>
            <a:r>
              <a:rPr sz="850" spc="10" dirty="0">
                <a:solidFill>
                  <a:srgbClr val="FFFFFF"/>
                </a:solidFill>
                <a:latin typeface="Arial"/>
                <a:cs typeface="Arial"/>
              </a:rPr>
              <a:t>43% </a:t>
            </a:r>
            <a:r>
              <a:rPr sz="850" spc="5" dirty="0">
                <a:solidFill>
                  <a:srgbClr val="FFFFFF"/>
                </a:solidFill>
                <a:latin typeface="Arial"/>
                <a:cs typeface="Arial"/>
              </a:rPr>
              <a:t>of </a:t>
            </a:r>
            <a:r>
              <a:rPr sz="850" spc="10" dirty="0">
                <a:solidFill>
                  <a:srgbClr val="FFFFFF"/>
                </a:solidFill>
                <a:latin typeface="Arial"/>
                <a:cs typeface="Arial"/>
              </a:rPr>
              <a:t>rent </a:t>
            </a:r>
            <a:r>
              <a:rPr sz="850" spc="5" dirty="0">
                <a:solidFill>
                  <a:srgbClr val="FFFFFF"/>
                </a:solidFill>
                <a:latin typeface="Arial"/>
                <a:cs typeface="Arial"/>
              </a:rPr>
              <a:t>due </a:t>
            </a:r>
            <a:r>
              <a:rPr sz="850" spc="-10" dirty="0">
                <a:solidFill>
                  <a:srgbClr val="FFFFFF"/>
                </a:solidFill>
                <a:latin typeface="Arial"/>
                <a:cs typeface="Arial"/>
              </a:rPr>
              <a:t>in</a:t>
            </a:r>
            <a:r>
              <a:rPr sz="850" spc="90" dirty="0">
                <a:solidFill>
                  <a:srgbClr val="FFFFFF"/>
                </a:solidFill>
                <a:latin typeface="Arial"/>
                <a:cs typeface="Arial"/>
              </a:rPr>
              <a:t> </a:t>
            </a:r>
            <a:r>
              <a:rPr sz="850" spc="10" dirty="0">
                <a:solidFill>
                  <a:srgbClr val="FFFFFF"/>
                </a:solidFill>
                <a:latin typeface="Arial"/>
                <a:cs typeface="Arial"/>
              </a:rPr>
              <a:t>March-April</a:t>
            </a:r>
            <a:endParaRPr sz="850">
              <a:latin typeface="Arial"/>
              <a:cs typeface="Arial"/>
            </a:endParaRPr>
          </a:p>
        </p:txBody>
      </p:sp>
      <p:sp>
        <p:nvSpPr>
          <p:cNvPr id="10" name="object 10"/>
          <p:cNvSpPr/>
          <p:nvPr/>
        </p:nvSpPr>
        <p:spPr>
          <a:xfrm>
            <a:off x="4846320" y="184912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FFFFFF"/>
          </a:solidFill>
        </p:spPr>
        <p:txBody>
          <a:bodyPr wrap="square" lIns="0" tIns="0" rIns="0" bIns="0" rtlCol="0"/>
          <a:lstStyle/>
          <a:p>
            <a:endParaRPr/>
          </a:p>
        </p:txBody>
      </p:sp>
      <p:sp>
        <p:nvSpPr>
          <p:cNvPr id="11" name="object 11"/>
          <p:cNvSpPr/>
          <p:nvPr/>
        </p:nvSpPr>
        <p:spPr>
          <a:xfrm>
            <a:off x="4846320" y="184912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40640">
            <a:solidFill>
              <a:srgbClr val="00A2A0"/>
            </a:solidFill>
          </a:ln>
        </p:spPr>
        <p:txBody>
          <a:bodyPr wrap="square" lIns="0" tIns="0" rIns="0" bIns="0" rtlCol="0"/>
          <a:lstStyle/>
          <a:p>
            <a:endParaRPr/>
          </a:p>
        </p:txBody>
      </p:sp>
      <p:sp>
        <p:nvSpPr>
          <p:cNvPr id="12" name="object 12"/>
          <p:cNvSpPr/>
          <p:nvPr/>
        </p:nvSpPr>
        <p:spPr>
          <a:xfrm>
            <a:off x="4866640" y="1859279"/>
            <a:ext cx="416559" cy="426720"/>
          </a:xfrm>
          <a:custGeom>
            <a:avLst/>
            <a:gdLst/>
            <a:ahLst/>
            <a:cxnLst/>
            <a:rect l="l" t="t" r="r" b="b"/>
            <a:pathLst>
              <a:path w="416560" h="426719">
                <a:moveTo>
                  <a:pt x="208280" y="0"/>
                </a:moveTo>
                <a:lnTo>
                  <a:pt x="160513" y="5633"/>
                </a:lnTo>
                <a:lnTo>
                  <a:pt x="116669" y="21682"/>
                </a:lnTo>
                <a:lnTo>
                  <a:pt x="77997" y="46866"/>
                </a:lnTo>
                <a:lnTo>
                  <a:pt x="45746" y="79905"/>
                </a:lnTo>
                <a:lnTo>
                  <a:pt x="21164" y="119520"/>
                </a:lnTo>
                <a:lnTo>
                  <a:pt x="5499" y="164432"/>
                </a:lnTo>
                <a:lnTo>
                  <a:pt x="0" y="213360"/>
                </a:lnTo>
                <a:lnTo>
                  <a:pt x="5499" y="262287"/>
                </a:lnTo>
                <a:lnTo>
                  <a:pt x="21164" y="307199"/>
                </a:lnTo>
                <a:lnTo>
                  <a:pt x="45746" y="346814"/>
                </a:lnTo>
                <a:lnTo>
                  <a:pt x="77997" y="379853"/>
                </a:lnTo>
                <a:lnTo>
                  <a:pt x="116669" y="405037"/>
                </a:lnTo>
                <a:lnTo>
                  <a:pt x="160513" y="421086"/>
                </a:lnTo>
                <a:lnTo>
                  <a:pt x="208280" y="426720"/>
                </a:lnTo>
                <a:lnTo>
                  <a:pt x="256046" y="421086"/>
                </a:lnTo>
                <a:lnTo>
                  <a:pt x="299890" y="405037"/>
                </a:lnTo>
                <a:lnTo>
                  <a:pt x="338562" y="379853"/>
                </a:lnTo>
                <a:lnTo>
                  <a:pt x="370813" y="346814"/>
                </a:lnTo>
                <a:lnTo>
                  <a:pt x="395395" y="307199"/>
                </a:lnTo>
                <a:lnTo>
                  <a:pt x="411060" y="262287"/>
                </a:lnTo>
                <a:lnTo>
                  <a:pt x="416560" y="213360"/>
                </a:lnTo>
                <a:lnTo>
                  <a:pt x="411060" y="164432"/>
                </a:lnTo>
                <a:lnTo>
                  <a:pt x="395395" y="119520"/>
                </a:lnTo>
                <a:lnTo>
                  <a:pt x="370813" y="79905"/>
                </a:lnTo>
                <a:lnTo>
                  <a:pt x="338562" y="46866"/>
                </a:lnTo>
                <a:lnTo>
                  <a:pt x="299890" y="21682"/>
                </a:lnTo>
                <a:lnTo>
                  <a:pt x="256046" y="5633"/>
                </a:lnTo>
                <a:lnTo>
                  <a:pt x="208280" y="0"/>
                </a:lnTo>
                <a:close/>
              </a:path>
            </a:pathLst>
          </a:custGeom>
          <a:solidFill>
            <a:srgbClr val="473697"/>
          </a:solidFill>
        </p:spPr>
        <p:txBody>
          <a:bodyPr wrap="square" lIns="0" tIns="0" rIns="0" bIns="0" rtlCol="0"/>
          <a:lstStyle/>
          <a:p>
            <a:endParaRPr/>
          </a:p>
        </p:txBody>
      </p:sp>
      <p:sp>
        <p:nvSpPr>
          <p:cNvPr id="13" name="object 13"/>
          <p:cNvSpPr/>
          <p:nvPr/>
        </p:nvSpPr>
        <p:spPr>
          <a:xfrm>
            <a:off x="4866640" y="1859279"/>
            <a:ext cx="416559" cy="426720"/>
          </a:xfrm>
          <a:custGeom>
            <a:avLst/>
            <a:gdLst/>
            <a:ahLst/>
            <a:cxnLst/>
            <a:rect l="l" t="t" r="r" b="b"/>
            <a:pathLst>
              <a:path w="416560" h="426719">
                <a:moveTo>
                  <a:pt x="0" y="213360"/>
                </a:moveTo>
                <a:lnTo>
                  <a:pt x="5499" y="164432"/>
                </a:lnTo>
                <a:lnTo>
                  <a:pt x="21164" y="119520"/>
                </a:lnTo>
                <a:lnTo>
                  <a:pt x="45746" y="79905"/>
                </a:lnTo>
                <a:lnTo>
                  <a:pt x="77997" y="46866"/>
                </a:lnTo>
                <a:lnTo>
                  <a:pt x="116669" y="21682"/>
                </a:lnTo>
                <a:lnTo>
                  <a:pt x="160513" y="5633"/>
                </a:lnTo>
                <a:lnTo>
                  <a:pt x="208280" y="0"/>
                </a:lnTo>
                <a:lnTo>
                  <a:pt x="256046" y="5633"/>
                </a:lnTo>
                <a:lnTo>
                  <a:pt x="299890" y="21682"/>
                </a:lnTo>
                <a:lnTo>
                  <a:pt x="338562" y="46866"/>
                </a:lnTo>
                <a:lnTo>
                  <a:pt x="370813" y="79905"/>
                </a:lnTo>
                <a:lnTo>
                  <a:pt x="395395" y="119520"/>
                </a:lnTo>
                <a:lnTo>
                  <a:pt x="411060" y="164432"/>
                </a:lnTo>
                <a:lnTo>
                  <a:pt x="416560" y="213360"/>
                </a:lnTo>
                <a:lnTo>
                  <a:pt x="411060" y="262287"/>
                </a:lnTo>
                <a:lnTo>
                  <a:pt x="395395" y="307199"/>
                </a:lnTo>
                <a:lnTo>
                  <a:pt x="370813" y="346814"/>
                </a:lnTo>
                <a:lnTo>
                  <a:pt x="338562" y="379853"/>
                </a:lnTo>
                <a:lnTo>
                  <a:pt x="299890" y="405037"/>
                </a:lnTo>
                <a:lnTo>
                  <a:pt x="256046" y="421086"/>
                </a:lnTo>
                <a:lnTo>
                  <a:pt x="208280" y="426720"/>
                </a:lnTo>
                <a:lnTo>
                  <a:pt x="160513" y="421086"/>
                </a:lnTo>
                <a:lnTo>
                  <a:pt x="116669" y="405037"/>
                </a:lnTo>
                <a:lnTo>
                  <a:pt x="77997" y="379853"/>
                </a:lnTo>
                <a:lnTo>
                  <a:pt x="45746" y="346814"/>
                </a:lnTo>
                <a:lnTo>
                  <a:pt x="21164" y="307199"/>
                </a:lnTo>
                <a:lnTo>
                  <a:pt x="5499" y="262287"/>
                </a:lnTo>
                <a:lnTo>
                  <a:pt x="0" y="213360"/>
                </a:lnTo>
                <a:close/>
              </a:path>
            </a:pathLst>
          </a:custGeom>
          <a:ln w="20320">
            <a:solidFill>
              <a:srgbClr val="F1F1F1"/>
            </a:solidFill>
          </a:ln>
        </p:spPr>
        <p:txBody>
          <a:bodyPr wrap="square" lIns="0" tIns="0" rIns="0" bIns="0" rtlCol="0"/>
          <a:lstStyle/>
          <a:p>
            <a:endParaRPr/>
          </a:p>
        </p:txBody>
      </p:sp>
      <p:sp>
        <p:nvSpPr>
          <p:cNvPr id="14" name="object 14"/>
          <p:cNvSpPr txBox="1">
            <a:spLocks noGrp="1"/>
          </p:cNvSpPr>
          <p:nvPr>
            <p:ph type="title"/>
          </p:nvPr>
        </p:nvSpPr>
        <p:spPr>
          <a:xfrm>
            <a:off x="986472" y="215900"/>
            <a:ext cx="3890963" cy="782265"/>
          </a:xfrm>
          <a:prstGeom prst="rect">
            <a:avLst/>
          </a:prstGeom>
        </p:spPr>
        <p:txBody>
          <a:bodyPr vert="horz" wrap="square" lIns="0" tIns="12700" rIns="0" bIns="0" rtlCol="0">
            <a:spAutoFit/>
          </a:bodyPr>
          <a:lstStyle/>
          <a:p>
            <a:pPr marL="12700">
              <a:lnSpc>
                <a:spcPct val="100000"/>
              </a:lnSpc>
              <a:spcBef>
                <a:spcPts val="100"/>
              </a:spcBef>
            </a:pPr>
            <a:r>
              <a:rPr lang="it-IT" sz="5000" dirty="0"/>
              <a:t>II. </a:t>
            </a:r>
            <a:r>
              <a:rPr sz="5000" dirty="0"/>
              <a:t>Real</a:t>
            </a:r>
            <a:r>
              <a:rPr sz="5000" spc="-155" dirty="0"/>
              <a:t> </a:t>
            </a:r>
            <a:r>
              <a:rPr sz="5000" spc="-10" dirty="0"/>
              <a:t>estate</a:t>
            </a:r>
          </a:p>
        </p:txBody>
      </p:sp>
      <p:sp>
        <p:nvSpPr>
          <p:cNvPr id="15" name="object 15"/>
          <p:cNvSpPr txBox="1"/>
          <p:nvPr/>
        </p:nvSpPr>
        <p:spPr>
          <a:xfrm>
            <a:off x="983614" y="1090612"/>
            <a:ext cx="9871710" cy="443711"/>
          </a:xfrm>
          <a:prstGeom prst="rect">
            <a:avLst/>
          </a:prstGeom>
        </p:spPr>
        <p:txBody>
          <a:bodyPr vert="horz" wrap="square" lIns="0" tIns="12700" rIns="0" bIns="0" rtlCol="0">
            <a:spAutoFit/>
          </a:bodyPr>
          <a:lstStyle/>
          <a:p>
            <a:pPr marR="5080">
              <a:lnSpc>
                <a:spcPct val="100000"/>
              </a:lnSpc>
              <a:spcBef>
                <a:spcPts val="100"/>
              </a:spcBef>
              <a:spcAft>
                <a:spcPts val="600"/>
              </a:spcAft>
            </a:pPr>
            <a:r>
              <a:rPr sz="1400" b="1" dirty="0">
                <a:solidFill>
                  <a:schemeClr val="tx2"/>
                </a:solidFill>
              </a:rPr>
              <a:t>Upheaval in the retail sector wrought by the pandemic is altering the approach to lease agreements, both for the time being and into the  foreseeable future</a:t>
            </a:r>
          </a:p>
        </p:txBody>
      </p:sp>
      <p:sp>
        <p:nvSpPr>
          <p:cNvPr id="17" name="object 17"/>
          <p:cNvSpPr txBox="1"/>
          <p:nvPr/>
        </p:nvSpPr>
        <p:spPr>
          <a:xfrm>
            <a:off x="1055687" y="5930900"/>
            <a:ext cx="8258809" cy="135890"/>
          </a:xfrm>
          <a:prstGeom prst="rect">
            <a:avLst/>
          </a:prstGeom>
        </p:spPr>
        <p:txBody>
          <a:bodyPr vert="horz" wrap="square" lIns="0" tIns="15240" rIns="0" bIns="0" rtlCol="0">
            <a:spAutoFit/>
          </a:bodyPr>
          <a:lstStyle/>
          <a:p>
            <a:pPr marL="12700">
              <a:lnSpc>
                <a:spcPct val="100000"/>
              </a:lnSpc>
              <a:spcBef>
                <a:spcPts val="120"/>
              </a:spcBef>
            </a:pPr>
            <a:r>
              <a:rPr sz="700" spc="20" dirty="0">
                <a:latin typeface="Arial"/>
                <a:cs typeface="Arial"/>
              </a:rPr>
              <a:t>Note:1)</a:t>
            </a:r>
            <a:r>
              <a:rPr sz="700" spc="-30" dirty="0">
                <a:latin typeface="Arial"/>
                <a:cs typeface="Arial"/>
              </a:rPr>
              <a:t> </a:t>
            </a:r>
            <a:r>
              <a:rPr sz="700" u="sng" spc="15" dirty="0">
                <a:solidFill>
                  <a:srgbClr val="0091DA"/>
                </a:solidFill>
                <a:uFill>
                  <a:solidFill>
                    <a:srgbClr val="0091DA"/>
                  </a:solidFill>
                </a:uFill>
                <a:latin typeface="Arial"/>
                <a:cs typeface="Arial"/>
                <a:hlinkClick r:id="rId2"/>
              </a:rPr>
              <a:t>Forbes</a:t>
            </a:r>
            <a:r>
              <a:rPr sz="700" spc="-80" dirty="0">
                <a:solidFill>
                  <a:srgbClr val="0091DA"/>
                </a:solidFill>
                <a:latin typeface="Arial"/>
                <a:cs typeface="Arial"/>
                <a:hlinkClick r:id="rId2"/>
              </a:rPr>
              <a:t> </a:t>
            </a:r>
            <a:r>
              <a:rPr sz="700" spc="5" dirty="0">
                <a:latin typeface="Arial"/>
                <a:cs typeface="Arial"/>
              </a:rPr>
              <a:t>2)</a:t>
            </a:r>
            <a:r>
              <a:rPr sz="700" spc="-30" dirty="0">
                <a:latin typeface="Arial"/>
                <a:cs typeface="Arial"/>
              </a:rPr>
              <a:t> </a:t>
            </a:r>
            <a:r>
              <a:rPr sz="700" spc="10" dirty="0">
                <a:latin typeface="Arial"/>
                <a:cs typeface="Arial"/>
              </a:rPr>
              <a:t>Per</a:t>
            </a:r>
            <a:r>
              <a:rPr sz="700" spc="-25" dirty="0">
                <a:latin typeface="Arial"/>
                <a:cs typeface="Arial"/>
              </a:rPr>
              <a:t> </a:t>
            </a:r>
            <a:r>
              <a:rPr sz="700" spc="5" dirty="0">
                <a:latin typeface="Arial"/>
                <a:cs typeface="Arial"/>
              </a:rPr>
              <a:t>Coresight</a:t>
            </a:r>
            <a:r>
              <a:rPr sz="700" spc="15" dirty="0">
                <a:latin typeface="Arial"/>
                <a:cs typeface="Arial"/>
              </a:rPr>
              <a:t> </a:t>
            </a:r>
            <a:r>
              <a:rPr sz="700" dirty="0">
                <a:latin typeface="Arial"/>
                <a:cs typeface="Arial"/>
              </a:rPr>
              <a:t>Research</a:t>
            </a:r>
            <a:r>
              <a:rPr sz="700" spc="-30" dirty="0">
                <a:latin typeface="Arial"/>
                <a:cs typeface="Arial"/>
              </a:rPr>
              <a:t> </a:t>
            </a:r>
            <a:r>
              <a:rPr sz="700" spc="5" dirty="0">
                <a:latin typeface="Arial"/>
                <a:cs typeface="Arial"/>
              </a:rPr>
              <a:t>3)</a:t>
            </a:r>
            <a:r>
              <a:rPr sz="700" spc="-30" dirty="0">
                <a:latin typeface="Arial"/>
                <a:cs typeface="Arial"/>
              </a:rPr>
              <a:t> </a:t>
            </a:r>
            <a:r>
              <a:rPr sz="700" spc="10" dirty="0">
                <a:latin typeface="Arial"/>
                <a:cs typeface="Arial"/>
              </a:rPr>
              <a:t>Per</a:t>
            </a:r>
            <a:r>
              <a:rPr sz="700" spc="-20" dirty="0">
                <a:latin typeface="Arial"/>
                <a:cs typeface="Arial"/>
              </a:rPr>
              <a:t> </a:t>
            </a:r>
            <a:r>
              <a:rPr sz="700" spc="5" dirty="0">
                <a:latin typeface="Arial"/>
                <a:cs typeface="Arial"/>
              </a:rPr>
              <a:t>Centre</a:t>
            </a:r>
            <a:r>
              <a:rPr sz="700" spc="-30" dirty="0">
                <a:latin typeface="Arial"/>
                <a:cs typeface="Arial"/>
              </a:rPr>
              <a:t> </a:t>
            </a:r>
            <a:r>
              <a:rPr sz="700" spc="20" dirty="0">
                <a:latin typeface="Arial"/>
                <a:cs typeface="Arial"/>
              </a:rPr>
              <a:t>for</a:t>
            </a:r>
            <a:r>
              <a:rPr sz="700" spc="-114" dirty="0">
                <a:latin typeface="Arial"/>
                <a:cs typeface="Arial"/>
              </a:rPr>
              <a:t> </a:t>
            </a:r>
            <a:r>
              <a:rPr sz="700" spc="5" dirty="0">
                <a:latin typeface="Arial"/>
                <a:cs typeface="Arial"/>
              </a:rPr>
              <a:t>Retail</a:t>
            </a:r>
            <a:r>
              <a:rPr sz="700" spc="-30" dirty="0">
                <a:latin typeface="Arial"/>
                <a:cs typeface="Arial"/>
              </a:rPr>
              <a:t> </a:t>
            </a:r>
            <a:r>
              <a:rPr sz="700" dirty="0">
                <a:latin typeface="Arial"/>
                <a:cs typeface="Arial"/>
              </a:rPr>
              <a:t>Research</a:t>
            </a:r>
            <a:r>
              <a:rPr sz="700" spc="-30" dirty="0">
                <a:latin typeface="Arial"/>
                <a:cs typeface="Arial"/>
              </a:rPr>
              <a:t> </a:t>
            </a:r>
            <a:r>
              <a:rPr sz="700" spc="5" dirty="0">
                <a:latin typeface="Arial"/>
                <a:cs typeface="Arial"/>
              </a:rPr>
              <a:t>4)</a:t>
            </a:r>
            <a:r>
              <a:rPr sz="700" spc="-30" dirty="0">
                <a:latin typeface="Arial"/>
                <a:cs typeface="Arial"/>
              </a:rPr>
              <a:t> </a:t>
            </a:r>
            <a:r>
              <a:rPr sz="700" spc="10" dirty="0">
                <a:latin typeface="Arial"/>
                <a:cs typeface="Arial"/>
              </a:rPr>
              <a:t>Say</a:t>
            </a:r>
            <a:r>
              <a:rPr sz="700" spc="15" dirty="0">
                <a:latin typeface="Arial"/>
                <a:cs typeface="Arial"/>
              </a:rPr>
              <a:t> </a:t>
            </a:r>
            <a:r>
              <a:rPr sz="700" spc="5" dirty="0">
                <a:latin typeface="Arial"/>
                <a:cs typeface="Arial"/>
              </a:rPr>
              <a:t>accept</a:t>
            </a:r>
            <a:r>
              <a:rPr sz="700" spc="-75" dirty="0">
                <a:latin typeface="Arial"/>
                <a:cs typeface="Arial"/>
              </a:rPr>
              <a:t> </a:t>
            </a:r>
            <a:r>
              <a:rPr sz="700" spc="5" dirty="0">
                <a:latin typeface="Arial"/>
                <a:cs typeface="Arial"/>
              </a:rPr>
              <a:t>modest</a:t>
            </a:r>
            <a:r>
              <a:rPr sz="700" spc="-70" dirty="0">
                <a:latin typeface="Arial"/>
                <a:cs typeface="Arial"/>
              </a:rPr>
              <a:t> </a:t>
            </a:r>
            <a:r>
              <a:rPr sz="700" spc="5" dirty="0">
                <a:latin typeface="Arial"/>
                <a:cs typeface="Arial"/>
              </a:rPr>
              <a:t>rent</a:t>
            </a:r>
            <a:r>
              <a:rPr sz="700" spc="15" dirty="0">
                <a:latin typeface="Arial"/>
                <a:cs typeface="Arial"/>
              </a:rPr>
              <a:t> rise</a:t>
            </a:r>
            <a:r>
              <a:rPr sz="700" spc="-30" dirty="0">
                <a:latin typeface="Arial"/>
                <a:cs typeface="Arial"/>
              </a:rPr>
              <a:t> </a:t>
            </a:r>
            <a:r>
              <a:rPr sz="700" spc="5" dirty="0">
                <a:latin typeface="Arial"/>
                <a:cs typeface="Arial"/>
              </a:rPr>
              <a:t>in</a:t>
            </a:r>
            <a:r>
              <a:rPr sz="700" spc="-30" dirty="0">
                <a:latin typeface="Arial"/>
                <a:cs typeface="Arial"/>
              </a:rPr>
              <a:t> </a:t>
            </a:r>
            <a:r>
              <a:rPr sz="700" spc="-5" dirty="0">
                <a:latin typeface="Arial"/>
                <a:cs typeface="Arial"/>
              </a:rPr>
              <a:t>profitable</a:t>
            </a:r>
            <a:r>
              <a:rPr sz="700" spc="-30" dirty="0">
                <a:latin typeface="Arial"/>
                <a:cs typeface="Arial"/>
              </a:rPr>
              <a:t> </a:t>
            </a:r>
            <a:r>
              <a:rPr sz="700" spc="5" dirty="0">
                <a:latin typeface="Arial"/>
                <a:cs typeface="Arial"/>
              </a:rPr>
              <a:t>stores</a:t>
            </a:r>
            <a:r>
              <a:rPr sz="700" spc="15" dirty="0">
                <a:latin typeface="Arial"/>
                <a:cs typeface="Arial"/>
              </a:rPr>
              <a:t> </a:t>
            </a:r>
            <a:r>
              <a:rPr sz="700" spc="25" dirty="0">
                <a:latin typeface="Arial"/>
                <a:cs typeface="Arial"/>
              </a:rPr>
              <a:t>to</a:t>
            </a:r>
            <a:r>
              <a:rPr sz="700" spc="-114" dirty="0">
                <a:latin typeface="Arial"/>
                <a:cs typeface="Arial"/>
              </a:rPr>
              <a:t> </a:t>
            </a:r>
            <a:r>
              <a:rPr sz="700" spc="5" dirty="0">
                <a:latin typeface="Arial"/>
                <a:cs typeface="Arial"/>
              </a:rPr>
              <a:t>get</a:t>
            </a:r>
            <a:r>
              <a:rPr sz="700" spc="10" dirty="0">
                <a:latin typeface="Arial"/>
                <a:cs typeface="Arial"/>
              </a:rPr>
              <a:t> </a:t>
            </a:r>
            <a:r>
              <a:rPr sz="700" spc="15" dirty="0">
                <a:latin typeface="Arial"/>
                <a:cs typeface="Arial"/>
              </a:rPr>
              <a:t>major</a:t>
            </a:r>
            <a:r>
              <a:rPr sz="700" spc="30" dirty="0">
                <a:latin typeface="Arial"/>
                <a:cs typeface="Arial"/>
              </a:rPr>
              <a:t> </a:t>
            </a:r>
            <a:r>
              <a:rPr sz="700" dirty="0">
                <a:latin typeface="Arial"/>
                <a:cs typeface="Arial"/>
              </a:rPr>
              <a:t>concessions</a:t>
            </a:r>
            <a:r>
              <a:rPr sz="700" spc="-70" dirty="0">
                <a:latin typeface="Arial"/>
                <a:cs typeface="Arial"/>
              </a:rPr>
              <a:t> </a:t>
            </a:r>
            <a:r>
              <a:rPr sz="700" spc="5" dirty="0">
                <a:latin typeface="Arial"/>
                <a:cs typeface="Arial"/>
              </a:rPr>
              <a:t>in</a:t>
            </a:r>
            <a:r>
              <a:rPr sz="700" spc="-30" dirty="0">
                <a:latin typeface="Arial"/>
                <a:cs typeface="Arial"/>
              </a:rPr>
              <a:t> </a:t>
            </a:r>
            <a:r>
              <a:rPr sz="700" spc="5" dirty="0">
                <a:latin typeface="Arial"/>
                <a:cs typeface="Arial"/>
              </a:rPr>
              <a:t>struggling</a:t>
            </a:r>
            <a:r>
              <a:rPr sz="700" spc="-30" dirty="0">
                <a:latin typeface="Arial"/>
                <a:cs typeface="Arial"/>
              </a:rPr>
              <a:t> </a:t>
            </a:r>
            <a:r>
              <a:rPr sz="700" spc="10" dirty="0">
                <a:latin typeface="Arial"/>
                <a:cs typeface="Arial"/>
              </a:rPr>
              <a:t>ones</a:t>
            </a:r>
            <a:r>
              <a:rPr sz="700" spc="-70" dirty="0">
                <a:latin typeface="Arial"/>
                <a:cs typeface="Arial"/>
              </a:rPr>
              <a:t> </a:t>
            </a:r>
            <a:r>
              <a:rPr sz="700" spc="5" dirty="0">
                <a:latin typeface="Arial"/>
                <a:cs typeface="Arial"/>
              </a:rPr>
              <a:t>5)</a:t>
            </a:r>
            <a:r>
              <a:rPr sz="700" spc="-30" dirty="0">
                <a:latin typeface="Arial"/>
                <a:cs typeface="Arial"/>
              </a:rPr>
              <a:t> </a:t>
            </a:r>
            <a:r>
              <a:rPr sz="700" dirty="0">
                <a:latin typeface="Arial"/>
                <a:cs typeface="Arial"/>
              </a:rPr>
              <a:t>Owner</a:t>
            </a:r>
            <a:r>
              <a:rPr sz="700" spc="-25" dirty="0">
                <a:latin typeface="Arial"/>
                <a:cs typeface="Arial"/>
              </a:rPr>
              <a:t> </a:t>
            </a:r>
            <a:r>
              <a:rPr sz="700" spc="5" dirty="0">
                <a:latin typeface="Arial"/>
                <a:cs typeface="Arial"/>
              </a:rPr>
              <a:t>of</a:t>
            </a:r>
            <a:r>
              <a:rPr sz="700" spc="15" dirty="0">
                <a:latin typeface="Arial"/>
                <a:cs typeface="Arial"/>
              </a:rPr>
              <a:t> Zara</a:t>
            </a:r>
            <a:r>
              <a:rPr sz="700" spc="-30" dirty="0">
                <a:latin typeface="Arial"/>
                <a:cs typeface="Arial"/>
              </a:rPr>
              <a:t> </a:t>
            </a:r>
            <a:r>
              <a:rPr sz="700" spc="10" dirty="0">
                <a:latin typeface="Arial"/>
                <a:cs typeface="Arial"/>
              </a:rPr>
              <a:t>and</a:t>
            </a:r>
            <a:r>
              <a:rPr sz="700" spc="-30" dirty="0">
                <a:latin typeface="Arial"/>
                <a:cs typeface="Arial"/>
              </a:rPr>
              <a:t> </a:t>
            </a:r>
            <a:r>
              <a:rPr sz="700" spc="10" dirty="0">
                <a:latin typeface="Arial"/>
                <a:cs typeface="Arial"/>
              </a:rPr>
              <a:t>Massimo</a:t>
            </a:r>
            <a:r>
              <a:rPr sz="700" spc="-114" dirty="0">
                <a:latin typeface="Arial"/>
                <a:cs typeface="Arial"/>
              </a:rPr>
              <a:t> </a:t>
            </a:r>
            <a:r>
              <a:rPr sz="700" spc="10" dirty="0">
                <a:latin typeface="Arial"/>
                <a:cs typeface="Arial"/>
              </a:rPr>
              <a:t>Dutti</a:t>
            </a:r>
            <a:endParaRPr sz="700">
              <a:latin typeface="Arial"/>
              <a:cs typeface="Arial"/>
            </a:endParaRPr>
          </a:p>
        </p:txBody>
      </p:sp>
      <p:sp>
        <p:nvSpPr>
          <p:cNvPr id="18" name="object 18"/>
          <p:cNvSpPr txBox="1"/>
          <p:nvPr/>
        </p:nvSpPr>
        <p:spPr>
          <a:xfrm>
            <a:off x="3096895" y="1596326"/>
            <a:ext cx="4513580" cy="184785"/>
          </a:xfrm>
          <a:prstGeom prst="rect">
            <a:avLst/>
          </a:prstGeom>
        </p:spPr>
        <p:txBody>
          <a:bodyPr vert="horz" wrap="square" lIns="0" tIns="11430" rIns="0" bIns="0" rtlCol="0">
            <a:spAutoFit/>
          </a:bodyPr>
          <a:lstStyle/>
          <a:p>
            <a:pPr marL="12700">
              <a:lnSpc>
                <a:spcPct val="100000"/>
              </a:lnSpc>
              <a:spcBef>
                <a:spcPts val="90"/>
              </a:spcBef>
            </a:pPr>
            <a:r>
              <a:rPr sz="1050" b="1" spc="10" dirty="0">
                <a:solidFill>
                  <a:srgbClr val="473697"/>
                </a:solidFill>
                <a:latin typeface="Arial"/>
                <a:cs typeface="Arial"/>
              </a:rPr>
              <a:t>Following</a:t>
            </a:r>
            <a:r>
              <a:rPr sz="1050" b="1" spc="-40" dirty="0">
                <a:solidFill>
                  <a:srgbClr val="473697"/>
                </a:solidFill>
                <a:latin typeface="Arial"/>
                <a:cs typeface="Arial"/>
              </a:rPr>
              <a:t> </a:t>
            </a:r>
            <a:r>
              <a:rPr sz="1050" b="1" spc="-10" dirty="0">
                <a:solidFill>
                  <a:srgbClr val="473697"/>
                </a:solidFill>
                <a:latin typeface="Arial"/>
                <a:cs typeface="Arial"/>
              </a:rPr>
              <a:t>factors</a:t>
            </a:r>
            <a:r>
              <a:rPr sz="1050" b="1" spc="-65" dirty="0">
                <a:solidFill>
                  <a:srgbClr val="473697"/>
                </a:solidFill>
                <a:latin typeface="Arial"/>
                <a:cs typeface="Arial"/>
              </a:rPr>
              <a:t> </a:t>
            </a:r>
            <a:r>
              <a:rPr sz="1050" b="1" spc="5" dirty="0">
                <a:solidFill>
                  <a:srgbClr val="473697"/>
                </a:solidFill>
                <a:latin typeface="Arial"/>
                <a:cs typeface="Arial"/>
              </a:rPr>
              <a:t>have</a:t>
            </a:r>
            <a:r>
              <a:rPr sz="1050" b="1" spc="15" dirty="0">
                <a:solidFill>
                  <a:srgbClr val="473697"/>
                </a:solidFill>
                <a:latin typeface="Arial"/>
                <a:cs typeface="Arial"/>
              </a:rPr>
              <a:t> </a:t>
            </a:r>
            <a:r>
              <a:rPr sz="1050" b="1" spc="-5" dirty="0">
                <a:solidFill>
                  <a:srgbClr val="473697"/>
                </a:solidFill>
                <a:latin typeface="Arial"/>
                <a:cs typeface="Arial"/>
              </a:rPr>
              <a:t>put</a:t>
            </a:r>
            <a:r>
              <a:rPr sz="1050" b="1" spc="-70" dirty="0">
                <a:solidFill>
                  <a:srgbClr val="473697"/>
                </a:solidFill>
                <a:latin typeface="Arial"/>
                <a:cs typeface="Arial"/>
              </a:rPr>
              <a:t> </a:t>
            </a:r>
            <a:r>
              <a:rPr sz="1050" b="1" spc="-15" dirty="0">
                <a:solidFill>
                  <a:srgbClr val="473697"/>
                </a:solidFill>
                <a:latin typeface="Arial"/>
                <a:cs typeface="Arial"/>
              </a:rPr>
              <a:t>the</a:t>
            </a:r>
            <a:r>
              <a:rPr sz="1050" b="1" spc="110" dirty="0">
                <a:solidFill>
                  <a:srgbClr val="473697"/>
                </a:solidFill>
                <a:latin typeface="Arial"/>
                <a:cs typeface="Arial"/>
              </a:rPr>
              <a:t> </a:t>
            </a:r>
            <a:r>
              <a:rPr sz="1050" b="1" spc="-5" dirty="0">
                <a:solidFill>
                  <a:srgbClr val="473697"/>
                </a:solidFill>
                <a:latin typeface="Arial"/>
                <a:cs typeface="Arial"/>
              </a:rPr>
              <a:t>existing</a:t>
            </a:r>
            <a:r>
              <a:rPr sz="1050" b="1" spc="-40" dirty="0">
                <a:solidFill>
                  <a:srgbClr val="473697"/>
                </a:solidFill>
                <a:latin typeface="Arial"/>
                <a:cs typeface="Arial"/>
              </a:rPr>
              <a:t> </a:t>
            </a:r>
            <a:r>
              <a:rPr sz="1050" b="1" spc="5" dirty="0">
                <a:solidFill>
                  <a:srgbClr val="473697"/>
                </a:solidFill>
                <a:latin typeface="Arial"/>
                <a:cs typeface="Arial"/>
              </a:rPr>
              <a:t>rental</a:t>
            </a:r>
            <a:r>
              <a:rPr sz="1050" b="1" spc="-15" dirty="0">
                <a:solidFill>
                  <a:srgbClr val="473697"/>
                </a:solidFill>
                <a:latin typeface="Arial"/>
                <a:cs typeface="Arial"/>
              </a:rPr>
              <a:t> </a:t>
            </a:r>
            <a:r>
              <a:rPr sz="1050" b="1" spc="10" dirty="0">
                <a:solidFill>
                  <a:srgbClr val="473697"/>
                </a:solidFill>
                <a:latin typeface="Arial"/>
                <a:cs typeface="Arial"/>
              </a:rPr>
              <a:t>models</a:t>
            </a:r>
            <a:r>
              <a:rPr sz="1050" b="1" spc="-150" dirty="0">
                <a:solidFill>
                  <a:srgbClr val="473697"/>
                </a:solidFill>
                <a:latin typeface="Arial"/>
                <a:cs typeface="Arial"/>
              </a:rPr>
              <a:t> </a:t>
            </a:r>
            <a:r>
              <a:rPr sz="1050" b="1" spc="5" dirty="0">
                <a:solidFill>
                  <a:srgbClr val="473697"/>
                </a:solidFill>
                <a:latin typeface="Arial"/>
                <a:cs typeface="Arial"/>
              </a:rPr>
              <a:t>under</a:t>
            </a:r>
            <a:r>
              <a:rPr sz="1050" b="1" spc="-45" dirty="0">
                <a:solidFill>
                  <a:srgbClr val="473697"/>
                </a:solidFill>
                <a:latin typeface="Arial"/>
                <a:cs typeface="Arial"/>
              </a:rPr>
              <a:t> </a:t>
            </a:r>
            <a:r>
              <a:rPr sz="1050" b="1" spc="-20" dirty="0">
                <a:solidFill>
                  <a:srgbClr val="473697"/>
                </a:solidFill>
                <a:latin typeface="Arial"/>
                <a:cs typeface="Arial"/>
              </a:rPr>
              <a:t>pressure…</a:t>
            </a:r>
            <a:endParaRPr sz="1050">
              <a:latin typeface="Arial"/>
              <a:cs typeface="Arial"/>
            </a:endParaRPr>
          </a:p>
        </p:txBody>
      </p:sp>
      <p:sp>
        <p:nvSpPr>
          <p:cNvPr id="19" name="object 19"/>
          <p:cNvSpPr txBox="1"/>
          <p:nvPr/>
        </p:nvSpPr>
        <p:spPr>
          <a:xfrm>
            <a:off x="5500263" y="3687445"/>
            <a:ext cx="2129790" cy="347345"/>
          </a:xfrm>
          <a:prstGeom prst="rect">
            <a:avLst/>
          </a:prstGeom>
        </p:spPr>
        <p:txBody>
          <a:bodyPr vert="horz" wrap="square" lIns="0" tIns="8255" rIns="0" bIns="0" rtlCol="0">
            <a:spAutoFit/>
          </a:bodyPr>
          <a:lstStyle/>
          <a:p>
            <a:pPr marL="54610" marR="5080" indent="-42545">
              <a:lnSpc>
                <a:spcPct val="101800"/>
              </a:lnSpc>
              <a:spcBef>
                <a:spcPts val="65"/>
              </a:spcBef>
            </a:pPr>
            <a:r>
              <a:rPr sz="1050" b="1" spc="-10" dirty="0">
                <a:solidFill>
                  <a:srgbClr val="473697"/>
                </a:solidFill>
                <a:latin typeface="Arial"/>
                <a:cs typeface="Arial"/>
              </a:rPr>
              <a:t>mount, </a:t>
            </a:r>
            <a:r>
              <a:rPr sz="1050" b="1" dirty="0">
                <a:solidFill>
                  <a:srgbClr val="473697"/>
                </a:solidFill>
                <a:latin typeface="Arial"/>
                <a:cs typeface="Arial"/>
              </a:rPr>
              <a:t>location </a:t>
            </a:r>
            <a:r>
              <a:rPr sz="1050" b="1" spc="10" dirty="0">
                <a:solidFill>
                  <a:srgbClr val="473697"/>
                </a:solidFill>
                <a:latin typeface="Arial"/>
                <a:cs typeface="Arial"/>
              </a:rPr>
              <a:t>and </a:t>
            </a:r>
            <a:r>
              <a:rPr sz="1050" b="1" spc="-40" dirty="0">
                <a:solidFill>
                  <a:srgbClr val="473697"/>
                </a:solidFill>
                <a:latin typeface="Arial"/>
                <a:cs typeface="Arial"/>
              </a:rPr>
              <a:t>cost </a:t>
            </a:r>
            <a:r>
              <a:rPr sz="1050" b="1" spc="-5" dirty="0">
                <a:solidFill>
                  <a:srgbClr val="473697"/>
                </a:solidFill>
                <a:latin typeface="Arial"/>
                <a:cs typeface="Arial"/>
              </a:rPr>
              <a:t>of </a:t>
            </a:r>
            <a:r>
              <a:rPr sz="1050" b="1" spc="5" dirty="0">
                <a:solidFill>
                  <a:srgbClr val="473697"/>
                </a:solidFill>
                <a:latin typeface="Arial"/>
                <a:cs typeface="Arial"/>
              </a:rPr>
              <a:t>their  </a:t>
            </a:r>
            <a:r>
              <a:rPr sz="1050" b="1" spc="10" dirty="0">
                <a:solidFill>
                  <a:srgbClr val="473697"/>
                </a:solidFill>
                <a:latin typeface="Arial"/>
                <a:cs typeface="Arial"/>
              </a:rPr>
              <a:t>ir </a:t>
            </a:r>
            <a:r>
              <a:rPr sz="1050" b="1" dirty="0">
                <a:solidFill>
                  <a:srgbClr val="473697"/>
                </a:solidFill>
                <a:latin typeface="Arial"/>
                <a:cs typeface="Arial"/>
              </a:rPr>
              <a:t>relationship </a:t>
            </a:r>
            <a:r>
              <a:rPr sz="1050" b="1" spc="10" dirty="0">
                <a:solidFill>
                  <a:srgbClr val="473697"/>
                </a:solidFill>
                <a:latin typeface="Arial"/>
                <a:cs typeface="Arial"/>
              </a:rPr>
              <a:t>with</a:t>
            </a:r>
            <a:r>
              <a:rPr sz="1050" b="1" spc="-195" dirty="0">
                <a:solidFill>
                  <a:srgbClr val="473697"/>
                </a:solidFill>
                <a:latin typeface="Arial"/>
                <a:cs typeface="Arial"/>
              </a:rPr>
              <a:t> </a:t>
            </a:r>
            <a:r>
              <a:rPr sz="1050" b="1" spc="-15" dirty="0">
                <a:solidFill>
                  <a:srgbClr val="473697"/>
                </a:solidFill>
                <a:latin typeface="Arial"/>
                <a:cs typeface="Arial"/>
              </a:rPr>
              <a:t>the </a:t>
            </a:r>
            <a:r>
              <a:rPr sz="1050" b="1" spc="5" dirty="0">
                <a:solidFill>
                  <a:srgbClr val="473697"/>
                </a:solidFill>
                <a:latin typeface="Arial"/>
                <a:cs typeface="Arial"/>
              </a:rPr>
              <a:t>landlords</a:t>
            </a:r>
            <a:endParaRPr sz="1050">
              <a:latin typeface="Arial"/>
              <a:cs typeface="Arial"/>
            </a:endParaRPr>
          </a:p>
        </p:txBody>
      </p:sp>
      <p:sp>
        <p:nvSpPr>
          <p:cNvPr id="20" name="object 20"/>
          <p:cNvSpPr txBox="1"/>
          <p:nvPr/>
        </p:nvSpPr>
        <p:spPr>
          <a:xfrm>
            <a:off x="7879080" y="3601720"/>
            <a:ext cx="3423920" cy="1696720"/>
          </a:xfrm>
          <a:prstGeom prst="rect">
            <a:avLst/>
          </a:prstGeom>
          <a:solidFill>
            <a:srgbClr val="005EB8">
              <a:alpha val="9019"/>
            </a:srgbClr>
          </a:solidFill>
          <a:ln w="10170">
            <a:solidFill>
              <a:srgbClr val="000000"/>
            </a:solidFill>
          </a:ln>
        </p:spPr>
        <p:txBody>
          <a:bodyPr vert="horz" wrap="square" lIns="0" tIns="69215" rIns="0" bIns="0" rtlCol="0">
            <a:spAutoFit/>
          </a:bodyPr>
          <a:lstStyle/>
          <a:p>
            <a:pPr marL="46990">
              <a:lnSpc>
                <a:spcPct val="100000"/>
              </a:lnSpc>
              <a:spcBef>
                <a:spcPts val="545"/>
              </a:spcBef>
            </a:pPr>
            <a:r>
              <a:rPr sz="1050" b="1" spc="-5" dirty="0">
                <a:solidFill>
                  <a:srgbClr val="00338D"/>
                </a:solidFill>
                <a:latin typeface="Arial"/>
                <a:cs typeface="Arial"/>
              </a:rPr>
              <a:t>Implications:</a:t>
            </a:r>
            <a:endParaRPr sz="1050">
              <a:latin typeface="Arial"/>
              <a:cs typeface="Arial"/>
            </a:endParaRPr>
          </a:p>
          <a:p>
            <a:pPr marL="219710" indent="-172720">
              <a:lnSpc>
                <a:spcPct val="100000"/>
              </a:lnSpc>
              <a:spcBef>
                <a:spcPts val="625"/>
              </a:spcBef>
              <a:buFont typeface="Calibri"/>
              <a:buChar char="—"/>
              <a:tabLst>
                <a:tab pos="220345" algn="l"/>
              </a:tabLst>
            </a:pPr>
            <a:r>
              <a:rPr sz="850" spc="5" dirty="0">
                <a:solidFill>
                  <a:srgbClr val="00338D"/>
                </a:solidFill>
                <a:latin typeface="Arial"/>
                <a:cs typeface="Arial"/>
              </a:rPr>
              <a:t>Shorter leases </a:t>
            </a:r>
            <a:r>
              <a:rPr sz="850" spc="10" dirty="0">
                <a:solidFill>
                  <a:srgbClr val="00338D"/>
                </a:solidFill>
                <a:latin typeface="Arial"/>
                <a:cs typeface="Arial"/>
              </a:rPr>
              <a:t>to </a:t>
            </a:r>
            <a:r>
              <a:rPr sz="850" dirty="0">
                <a:solidFill>
                  <a:srgbClr val="00338D"/>
                </a:solidFill>
                <a:latin typeface="Arial"/>
                <a:cs typeface="Arial"/>
              </a:rPr>
              <a:t>become </a:t>
            </a:r>
            <a:r>
              <a:rPr sz="850" spc="5" dirty="0">
                <a:solidFill>
                  <a:srgbClr val="00338D"/>
                </a:solidFill>
                <a:latin typeface="Arial"/>
                <a:cs typeface="Arial"/>
              </a:rPr>
              <a:t>popular; </a:t>
            </a:r>
            <a:r>
              <a:rPr sz="850" dirty="0">
                <a:solidFill>
                  <a:srgbClr val="00338D"/>
                </a:solidFill>
                <a:latin typeface="Arial"/>
                <a:cs typeface="Arial"/>
              </a:rPr>
              <a:t>renegotiations </a:t>
            </a:r>
            <a:r>
              <a:rPr sz="850" spc="10" dirty="0">
                <a:solidFill>
                  <a:srgbClr val="00338D"/>
                </a:solidFill>
                <a:latin typeface="Arial"/>
                <a:cs typeface="Arial"/>
              </a:rPr>
              <a:t>to</a:t>
            </a:r>
            <a:r>
              <a:rPr sz="850" spc="-170" dirty="0">
                <a:solidFill>
                  <a:srgbClr val="00338D"/>
                </a:solidFill>
                <a:latin typeface="Arial"/>
                <a:cs typeface="Arial"/>
              </a:rPr>
              <a:t> </a:t>
            </a:r>
            <a:r>
              <a:rPr sz="850" spc="5" dirty="0">
                <a:solidFill>
                  <a:srgbClr val="00338D"/>
                </a:solidFill>
                <a:latin typeface="Arial"/>
                <a:cs typeface="Arial"/>
              </a:rPr>
              <a:t>kick-out</a:t>
            </a:r>
            <a:endParaRPr sz="850">
              <a:latin typeface="Arial"/>
              <a:cs typeface="Arial"/>
            </a:endParaRPr>
          </a:p>
          <a:p>
            <a:pPr marL="219710">
              <a:lnSpc>
                <a:spcPct val="100000"/>
              </a:lnSpc>
              <a:spcBef>
                <a:spcPts val="100"/>
              </a:spcBef>
            </a:pPr>
            <a:r>
              <a:rPr sz="850" spc="10" dirty="0">
                <a:solidFill>
                  <a:srgbClr val="00338D"/>
                </a:solidFill>
                <a:latin typeface="Arial"/>
                <a:cs typeface="Arial"/>
              </a:rPr>
              <a:t>clauses </a:t>
            </a:r>
            <a:r>
              <a:rPr sz="850" spc="5" dirty="0">
                <a:solidFill>
                  <a:srgbClr val="00338D"/>
                </a:solidFill>
                <a:latin typeface="Arial"/>
                <a:cs typeface="Arial"/>
              </a:rPr>
              <a:t>and </a:t>
            </a:r>
            <a:r>
              <a:rPr sz="850" spc="20" dirty="0">
                <a:solidFill>
                  <a:srgbClr val="00338D"/>
                </a:solidFill>
                <a:latin typeface="Arial"/>
                <a:cs typeface="Arial"/>
              </a:rPr>
              <a:t>revise </a:t>
            </a:r>
            <a:r>
              <a:rPr sz="850" spc="15" dirty="0">
                <a:solidFill>
                  <a:srgbClr val="00338D"/>
                </a:solidFill>
                <a:latin typeface="Arial"/>
                <a:cs typeface="Arial"/>
              </a:rPr>
              <a:t>term </a:t>
            </a:r>
            <a:r>
              <a:rPr sz="850" spc="-5" dirty="0">
                <a:solidFill>
                  <a:srgbClr val="00338D"/>
                </a:solidFill>
                <a:latin typeface="Arial"/>
                <a:cs typeface="Arial"/>
              </a:rPr>
              <a:t>length </a:t>
            </a:r>
            <a:r>
              <a:rPr sz="850" spc="5" dirty="0">
                <a:solidFill>
                  <a:srgbClr val="00338D"/>
                </a:solidFill>
                <a:latin typeface="Arial"/>
                <a:cs typeface="Arial"/>
              </a:rPr>
              <a:t>to </a:t>
            </a:r>
            <a:r>
              <a:rPr sz="850" spc="-15" dirty="0">
                <a:solidFill>
                  <a:srgbClr val="00338D"/>
                </a:solidFill>
                <a:latin typeface="Arial"/>
                <a:cs typeface="Arial"/>
              </a:rPr>
              <a:t>maximize</a:t>
            </a:r>
            <a:r>
              <a:rPr sz="850" spc="130" dirty="0">
                <a:solidFill>
                  <a:srgbClr val="00338D"/>
                </a:solidFill>
                <a:latin typeface="Arial"/>
                <a:cs typeface="Arial"/>
              </a:rPr>
              <a:t> </a:t>
            </a:r>
            <a:r>
              <a:rPr sz="850" spc="-5" dirty="0">
                <a:solidFill>
                  <a:srgbClr val="00338D"/>
                </a:solidFill>
                <a:latin typeface="Arial"/>
                <a:cs typeface="Arial"/>
              </a:rPr>
              <a:t>flexibility</a:t>
            </a:r>
            <a:endParaRPr sz="850">
              <a:latin typeface="Arial"/>
              <a:cs typeface="Arial"/>
            </a:endParaRPr>
          </a:p>
          <a:p>
            <a:pPr marL="219710" marR="88265" indent="-172720">
              <a:lnSpc>
                <a:spcPct val="102200"/>
              </a:lnSpc>
              <a:spcBef>
                <a:spcPts val="240"/>
              </a:spcBef>
              <a:buFont typeface="Calibri"/>
              <a:buChar char="—"/>
              <a:tabLst>
                <a:tab pos="220345" algn="l"/>
              </a:tabLst>
            </a:pPr>
            <a:r>
              <a:rPr sz="850" spc="-10" dirty="0">
                <a:solidFill>
                  <a:srgbClr val="00338D"/>
                </a:solidFill>
                <a:latin typeface="Arial"/>
                <a:cs typeface="Arial"/>
              </a:rPr>
              <a:t>Need </a:t>
            </a:r>
            <a:r>
              <a:rPr sz="850" spc="10" dirty="0">
                <a:solidFill>
                  <a:srgbClr val="00338D"/>
                </a:solidFill>
                <a:latin typeface="Arial"/>
                <a:cs typeface="Arial"/>
              </a:rPr>
              <a:t>to </a:t>
            </a:r>
            <a:r>
              <a:rPr sz="850" spc="5" dirty="0">
                <a:solidFill>
                  <a:srgbClr val="00338D"/>
                </a:solidFill>
                <a:latin typeface="Arial"/>
                <a:cs typeface="Arial"/>
              </a:rPr>
              <a:t>rethink </a:t>
            </a:r>
            <a:r>
              <a:rPr sz="850" spc="10" dirty="0">
                <a:solidFill>
                  <a:srgbClr val="00338D"/>
                </a:solidFill>
                <a:latin typeface="Arial"/>
                <a:cs typeface="Arial"/>
              </a:rPr>
              <a:t>real estate </a:t>
            </a:r>
            <a:r>
              <a:rPr sz="850" spc="15" dirty="0">
                <a:solidFill>
                  <a:srgbClr val="00338D"/>
                </a:solidFill>
                <a:latin typeface="Arial"/>
                <a:cs typeface="Arial"/>
              </a:rPr>
              <a:t>grow </a:t>
            </a:r>
            <a:r>
              <a:rPr sz="850" spc="5" dirty="0">
                <a:solidFill>
                  <a:srgbClr val="00338D"/>
                </a:solidFill>
                <a:latin typeface="Arial"/>
                <a:cs typeface="Arial"/>
              </a:rPr>
              <a:t>th; instead, </a:t>
            </a:r>
            <a:r>
              <a:rPr sz="850" spc="25" dirty="0">
                <a:solidFill>
                  <a:srgbClr val="00338D"/>
                </a:solidFill>
                <a:latin typeface="Arial"/>
                <a:cs typeface="Arial"/>
              </a:rPr>
              <a:t>excess </a:t>
            </a:r>
            <a:r>
              <a:rPr sz="850" spc="-30" dirty="0">
                <a:solidFill>
                  <a:srgbClr val="00338D"/>
                </a:solidFill>
                <a:latin typeface="Arial"/>
                <a:cs typeface="Arial"/>
              </a:rPr>
              <a:t>CAPEX </a:t>
            </a:r>
            <a:r>
              <a:rPr sz="850" spc="10" dirty="0">
                <a:solidFill>
                  <a:srgbClr val="00338D"/>
                </a:solidFill>
                <a:latin typeface="Arial"/>
                <a:cs typeface="Arial"/>
              </a:rPr>
              <a:t>to  be diverted to </a:t>
            </a:r>
            <a:r>
              <a:rPr sz="850" spc="5" dirty="0">
                <a:solidFill>
                  <a:srgbClr val="00338D"/>
                </a:solidFill>
                <a:latin typeface="Arial"/>
                <a:cs typeface="Arial"/>
              </a:rPr>
              <a:t>other </a:t>
            </a:r>
            <a:r>
              <a:rPr sz="850" spc="10" dirty="0">
                <a:solidFill>
                  <a:srgbClr val="00338D"/>
                </a:solidFill>
                <a:latin typeface="Arial"/>
                <a:cs typeface="Arial"/>
              </a:rPr>
              <a:t>business</a:t>
            </a:r>
            <a:r>
              <a:rPr sz="850" spc="-5" dirty="0">
                <a:solidFill>
                  <a:srgbClr val="00338D"/>
                </a:solidFill>
                <a:latin typeface="Arial"/>
                <a:cs typeface="Arial"/>
              </a:rPr>
              <a:t> </a:t>
            </a:r>
            <a:r>
              <a:rPr sz="850" spc="10" dirty="0">
                <a:solidFill>
                  <a:srgbClr val="00338D"/>
                </a:solidFill>
                <a:latin typeface="Arial"/>
                <a:cs typeface="Arial"/>
              </a:rPr>
              <a:t>areas</a:t>
            </a:r>
            <a:endParaRPr sz="850">
              <a:latin typeface="Arial"/>
              <a:cs typeface="Arial"/>
            </a:endParaRPr>
          </a:p>
          <a:p>
            <a:pPr marL="413384" lvl="1" indent="-173355">
              <a:lnSpc>
                <a:spcPct val="100000"/>
              </a:lnSpc>
              <a:spcBef>
                <a:spcPts val="260"/>
              </a:spcBef>
              <a:buChar char="-"/>
              <a:tabLst>
                <a:tab pos="412750" algn="l"/>
                <a:tab pos="413384" algn="l"/>
              </a:tabLst>
            </a:pPr>
            <a:r>
              <a:rPr sz="850" spc="5" dirty="0">
                <a:solidFill>
                  <a:srgbClr val="00338D"/>
                </a:solidFill>
                <a:latin typeface="Arial"/>
                <a:cs typeface="Arial"/>
              </a:rPr>
              <a:t>Necessity of </a:t>
            </a:r>
            <a:r>
              <a:rPr sz="850" spc="10" dirty="0">
                <a:solidFill>
                  <a:srgbClr val="00338D"/>
                </a:solidFill>
                <a:latin typeface="Arial"/>
                <a:cs typeface="Arial"/>
              </a:rPr>
              <a:t>25% real estate </a:t>
            </a:r>
            <a:r>
              <a:rPr sz="850" spc="5" dirty="0">
                <a:solidFill>
                  <a:srgbClr val="00338D"/>
                </a:solidFill>
                <a:latin typeface="Arial"/>
                <a:cs typeface="Arial"/>
              </a:rPr>
              <a:t>reduction </a:t>
            </a:r>
            <a:r>
              <a:rPr sz="850" spc="-10" dirty="0">
                <a:solidFill>
                  <a:srgbClr val="00338D"/>
                </a:solidFill>
                <a:latin typeface="Arial"/>
                <a:cs typeface="Arial"/>
              </a:rPr>
              <a:t>in </a:t>
            </a:r>
            <a:r>
              <a:rPr sz="850" spc="-5" dirty="0">
                <a:solidFill>
                  <a:srgbClr val="00338D"/>
                </a:solidFill>
                <a:latin typeface="Arial"/>
                <a:cs typeface="Arial"/>
              </a:rPr>
              <a:t>mature</a:t>
            </a:r>
            <a:r>
              <a:rPr sz="850" spc="-100" dirty="0">
                <a:solidFill>
                  <a:srgbClr val="00338D"/>
                </a:solidFill>
                <a:latin typeface="Arial"/>
                <a:cs typeface="Arial"/>
              </a:rPr>
              <a:t> </a:t>
            </a:r>
            <a:r>
              <a:rPr sz="850" spc="-10" dirty="0">
                <a:solidFill>
                  <a:srgbClr val="00338D"/>
                </a:solidFill>
                <a:latin typeface="Arial"/>
                <a:cs typeface="Arial"/>
              </a:rPr>
              <a:t>markets</a:t>
            </a:r>
            <a:endParaRPr sz="850">
              <a:latin typeface="Arial"/>
              <a:cs typeface="Arial"/>
            </a:endParaRPr>
          </a:p>
          <a:p>
            <a:pPr marL="413384" lvl="1" indent="-173355">
              <a:lnSpc>
                <a:spcPct val="100000"/>
              </a:lnSpc>
              <a:spcBef>
                <a:spcPts val="260"/>
              </a:spcBef>
              <a:buChar char="-"/>
              <a:tabLst>
                <a:tab pos="412750" algn="l"/>
                <a:tab pos="413384" algn="l"/>
              </a:tabLst>
            </a:pPr>
            <a:r>
              <a:rPr sz="850" spc="20" dirty="0">
                <a:solidFill>
                  <a:srgbClr val="00338D"/>
                </a:solidFill>
                <a:latin typeface="Arial"/>
                <a:cs typeface="Arial"/>
              </a:rPr>
              <a:t>A </a:t>
            </a:r>
            <a:r>
              <a:rPr sz="850" spc="10" dirty="0">
                <a:solidFill>
                  <a:srgbClr val="00338D"/>
                </a:solidFill>
                <a:latin typeface="Arial"/>
                <a:cs typeface="Arial"/>
              </a:rPr>
              <a:t>selective </a:t>
            </a:r>
            <a:r>
              <a:rPr sz="850" spc="5" dirty="0">
                <a:solidFill>
                  <a:srgbClr val="00338D"/>
                </a:solidFill>
                <a:latin typeface="Arial"/>
                <a:cs typeface="Arial"/>
              </a:rPr>
              <a:t>and </a:t>
            </a:r>
            <a:r>
              <a:rPr sz="850" dirty="0">
                <a:solidFill>
                  <a:srgbClr val="00338D"/>
                </a:solidFill>
                <a:latin typeface="Arial"/>
                <a:cs typeface="Arial"/>
              </a:rPr>
              <a:t>smarter </a:t>
            </a:r>
            <a:r>
              <a:rPr sz="850" spc="15" dirty="0">
                <a:solidFill>
                  <a:srgbClr val="00338D"/>
                </a:solidFill>
                <a:latin typeface="Arial"/>
                <a:cs typeface="Arial"/>
              </a:rPr>
              <a:t>approach </a:t>
            </a:r>
            <a:r>
              <a:rPr sz="850" spc="5" dirty="0">
                <a:solidFill>
                  <a:srgbClr val="00338D"/>
                </a:solidFill>
                <a:latin typeface="Arial"/>
                <a:cs typeface="Arial"/>
              </a:rPr>
              <a:t>to </a:t>
            </a:r>
            <a:r>
              <a:rPr sz="850" spc="20" dirty="0">
                <a:solidFill>
                  <a:srgbClr val="00338D"/>
                </a:solidFill>
                <a:latin typeface="Arial"/>
                <a:cs typeface="Arial"/>
              </a:rPr>
              <a:t>store </a:t>
            </a:r>
            <a:r>
              <a:rPr sz="850" dirty="0">
                <a:solidFill>
                  <a:srgbClr val="00338D"/>
                </a:solidFill>
                <a:latin typeface="Arial"/>
                <a:cs typeface="Arial"/>
              </a:rPr>
              <a:t>opening</a:t>
            </a:r>
            <a:r>
              <a:rPr sz="850" spc="175" dirty="0">
                <a:solidFill>
                  <a:srgbClr val="00338D"/>
                </a:solidFill>
                <a:latin typeface="Arial"/>
                <a:cs typeface="Arial"/>
              </a:rPr>
              <a:t> </a:t>
            </a:r>
            <a:r>
              <a:rPr sz="850" spc="-10" dirty="0">
                <a:solidFill>
                  <a:srgbClr val="00338D"/>
                </a:solidFill>
                <a:latin typeface="Arial"/>
                <a:cs typeface="Arial"/>
              </a:rPr>
              <a:t>in</a:t>
            </a:r>
            <a:endParaRPr sz="850">
              <a:latin typeface="Arial"/>
              <a:cs typeface="Arial"/>
            </a:endParaRPr>
          </a:p>
          <a:p>
            <a:pPr marL="413384">
              <a:lnSpc>
                <a:spcPct val="100000"/>
              </a:lnSpc>
              <a:spcBef>
                <a:spcPts val="105"/>
              </a:spcBef>
            </a:pPr>
            <a:r>
              <a:rPr sz="850" spc="-5" dirty="0">
                <a:solidFill>
                  <a:srgbClr val="00338D"/>
                </a:solidFill>
                <a:latin typeface="Arial"/>
                <a:cs typeface="Arial"/>
              </a:rPr>
              <a:t>emerging markets</a:t>
            </a:r>
            <a:endParaRPr sz="850">
              <a:latin typeface="Arial"/>
              <a:cs typeface="Arial"/>
            </a:endParaRPr>
          </a:p>
          <a:p>
            <a:pPr marL="219710" indent="-172720">
              <a:lnSpc>
                <a:spcPct val="100000"/>
              </a:lnSpc>
              <a:spcBef>
                <a:spcPts val="260"/>
              </a:spcBef>
              <a:buFont typeface="Calibri"/>
              <a:buChar char="—"/>
              <a:tabLst>
                <a:tab pos="220345" algn="l"/>
              </a:tabLst>
            </a:pPr>
            <a:r>
              <a:rPr sz="850" spc="-10" dirty="0">
                <a:solidFill>
                  <a:srgbClr val="00338D"/>
                </a:solidFill>
                <a:latin typeface="Arial"/>
                <a:cs typeface="Arial"/>
              </a:rPr>
              <a:t>Retailers </a:t>
            </a:r>
            <a:r>
              <a:rPr sz="850" spc="20" dirty="0">
                <a:solidFill>
                  <a:srgbClr val="00338D"/>
                </a:solidFill>
                <a:latin typeface="Arial"/>
                <a:cs typeface="Arial"/>
              </a:rPr>
              <a:t>w </a:t>
            </a:r>
            <a:r>
              <a:rPr sz="850" spc="-5" dirty="0">
                <a:solidFill>
                  <a:srgbClr val="00338D"/>
                </a:solidFill>
                <a:latin typeface="Arial"/>
                <a:cs typeface="Arial"/>
              </a:rPr>
              <a:t>ith </a:t>
            </a:r>
            <a:r>
              <a:rPr sz="850" spc="-20" dirty="0">
                <a:solidFill>
                  <a:srgbClr val="00338D"/>
                </a:solidFill>
                <a:latin typeface="Arial"/>
                <a:cs typeface="Arial"/>
              </a:rPr>
              <a:t>multiple </a:t>
            </a:r>
            <a:r>
              <a:rPr sz="850" spc="15" dirty="0">
                <a:solidFill>
                  <a:srgbClr val="00338D"/>
                </a:solidFill>
                <a:latin typeface="Arial"/>
                <a:cs typeface="Arial"/>
              </a:rPr>
              <a:t>stores </a:t>
            </a:r>
            <a:r>
              <a:rPr sz="850" spc="5" dirty="0">
                <a:solidFill>
                  <a:srgbClr val="00338D"/>
                </a:solidFill>
                <a:latin typeface="Arial"/>
                <a:cs typeface="Arial"/>
              </a:rPr>
              <a:t>under the </a:t>
            </a:r>
            <a:r>
              <a:rPr sz="850" dirty="0">
                <a:solidFill>
                  <a:srgbClr val="00338D"/>
                </a:solidFill>
                <a:latin typeface="Arial"/>
                <a:cs typeface="Arial"/>
              </a:rPr>
              <a:t>same landlord</a:t>
            </a:r>
            <a:r>
              <a:rPr sz="850" spc="-40" dirty="0">
                <a:solidFill>
                  <a:srgbClr val="00338D"/>
                </a:solidFill>
                <a:latin typeface="Arial"/>
                <a:cs typeface="Arial"/>
              </a:rPr>
              <a:t> </a:t>
            </a:r>
            <a:r>
              <a:rPr sz="850" spc="15" dirty="0">
                <a:solidFill>
                  <a:srgbClr val="00338D"/>
                </a:solidFill>
                <a:latin typeface="Arial"/>
                <a:cs typeface="Arial"/>
              </a:rPr>
              <a:t>are</a:t>
            </a:r>
            <a:endParaRPr sz="850">
              <a:latin typeface="Arial"/>
              <a:cs typeface="Arial"/>
            </a:endParaRPr>
          </a:p>
          <a:p>
            <a:pPr marL="219710">
              <a:lnSpc>
                <a:spcPct val="100000"/>
              </a:lnSpc>
              <a:spcBef>
                <a:spcPts val="20"/>
              </a:spcBef>
            </a:pPr>
            <a:r>
              <a:rPr sz="850" spc="-20" dirty="0">
                <a:solidFill>
                  <a:srgbClr val="00338D"/>
                </a:solidFill>
                <a:latin typeface="Arial"/>
                <a:cs typeface="Arial"/>
              </a:rPr>
              <a:t>likely </a:t>
            </a:r>
            <a:r>
              <a:rPr sz="850" spc="5" dirty="0">
                <a:solidFill>
                  <a:srgbClr val="00338D"/>
                </a:solidFill>
                <a:latin typeface="Arial"/>
                <a:cs typeface="Arial"/>
              </a:rPr>
              <a:t>to </a:t>
            </a:r>
            <a:r>
              <a:rPr sz="850" spc="-5" dirty="0">
                <a:solidFill>
                  <a:srgbClr val="00338D"/>
                </a:solidFill>
                <a:latin typeface="Arial"/>
                <a:cs typeface="Arial"/>
              </a:rPr>
              <a:t>negotiate </a:t>
            </a:r>
            <a:r>
              <a:rPr sz="850" dirty="0">
                <a:solidFill>
                  <a:srgbClr val="00338D"/>
                </a:solidFill>
                <a:latin typeface="Arial"/>
                <a:cs typeface="Arial"/>
              </a:rPr>
              <a:t>better</a:t>
            </a:r>
            <a:r>
              <a:rPr sz="850" spc="90" dirty="0">
                <a:solidFill>
                  <a:srgbClr val="00338D"/>
                </a:solidFill>
                <a:latin typeface="Arial"/>
                <a:cs typeface="Arial"/>
              </a:rPr>
              <a:t> </a:t>
            </a:r>
            <a:r>
              <a:rPr sz="850" spc="5" dirty="0">
                <a:solidFill>
                  <a:srgbClr val="00338D"/>
                </a:solidFill>
                <a:latin typeface="Arial"/>
                <a:cs typeface="Arial"/>
              </a:rPr>
              <a:t>terms</a:t>
            </a:r>
            <a:r>
              <a:rPr sz="975" spc="7" baseline="21367" dirty="0">
                <a:solidFill>
                  <a:srgbClr val="00338D"/>
                </a:solidFill>
                <a:latin typeface="Arial"/>
                <a:cs typeface="Arial"/>
              </a:rPr>
              <a:t>4</a:t>
            </a:r>
            <a:endParaRPr sz="975" baseline="21367">
              <a:latin typeface="Arial"/>
              <a:cs typeface="Arial"/>
            </a:endParaRPr>
          </a:p>
        </p:txBody>
      </p:sp>
      <p:graphicFrame>
        <p:nvGraphicFramePr>
          <p:cNvPr id="21" name="object 21"/>
          <p:cNvGraphicFramePr>
            <a:graphicFrameLocks noGrp="1"/>
          </p:cNvGraphicFramePr>
          <p:nvPr/>
        </p:nvGraphicFramePr>
        <p:xfrm>
          <a:off x="2997200" y="3683000"/>
          <a:ext cx="2539365" cy="2194560"/>
        </p:xfrm>
        <a:graphic>
          <a:graphicData uri="http://schemas.openxmlformats.org/drawingml/2006/table">
            <a:tbl>
              <a:tblPr firstRow="1" bandRow="1">
                <a:tableStyleId>{2D5ABB26-0587-4C30-8999-92F81FD0307C}</a:tableStyleId>
              </a:tblPr>
              <a:tblGrid>
                <a:gridCol w="2539365">
                  <a:extLst>
                    <a:ext uri="{9D8B030D-6E8A-4147-A177-3AD203B41FA5}">
                      <a16:colId xmlns:a16="http://schemas.microsoft.com/office/drawing/2014/main" val="20000"/>
                    </a:ext>
                  </a:extLst>
                </a:gridCol>
              </a:tblGrid>
              <a:tr h="431800">
                <a:tc>
                  <a:txBody>
                    <a:bodyPr/>
                    <a:lstStyle/>
                    <a:p>
                      <a:pPr marL="62865">
                        <a:lnSpc>
                          <a:spcPct val="101800"/>
                        </a:lnSpc>
                        <a:spcBef>
                          <a:spcPts val="100"/>
                        </a:spcBef>
                      </a:pPr>
                      <a:r>
                        <a:rPr sz="1050" b="1" spc="-10" dirty="0">
                          <a:solidFill>
                            <a:srgbClr val="473697"/>
                          </a:solidFill>
                          <a:latin typeface="Arial"/>
                          <a:cs typeface="Arial"/>
                        </a:rPr>
                        <a:t>…resulting </a:t>
                      </a:r>
                      <a:r>
                        <a:rPr sz="1050" b="1" spc="10" dirty="0">
                          <a:solidFill>
                            <a:srgbClr val="473697"/>
                          </a:solidFill>
                          <a:latin typeface="Arial"/>
                          <a:cs typeface="Arial"/>
                        </a:rPr>
                        <a:t>in </a:t>
                      </a:r>
                      <a:r>
                        <a:rPr sz="1050" b="1" spc="15" dirty="0">
                          <a:solidFill>
                            <a:srgbClr val="473697"/>
                          </a:solidFill>
                          <a:latin typeface="Arial"/>
                          <a:cs typeface="Arial"/>
                        </a:rPr>
                        <a:t>retailers </a:t>
                      </a:r>
                      <a:r>
                        <a:rPr sz="1050" b="1" dirty="0">
                          <a:solidFill>
                            <a:srgbClr val="473697"/>
                          </a:solidFill>
                          <a:latin typeface="Arial"/>
                          <a:cs typeface="Arial"/>
                        </a:rPr>
                        <a:t>rethinking </a:t>
                      </a:r>
                      <a:r>
                        <a:rPr sz="1050" b="1" spc="-15" dirty="0">
                          <a:solidFill>
                            <a:srgbClr val="473697"/>
                          </a:solidFill>
                          <a:latin typeface="Arial"/>
                          <a:cs typeface="Arial"/>
                        </a:rPr>
                        <a:t>the </a:t>
                      </a:r>
                      <a:r>
                        <a:rPr sz="1050" b="1" spc="-10" dirty="0">
                          <a:solidFill>
                            <a:srgbClr val="473697"/>
                          </a:solidFill>
                          <a:latin typeface="Arial"/>
                          <a:cs typeface="Arial"/>
                        </a:rPr>
                        <a:t>a  physical </a:t>
                      </a:r>
                      <a:r>
                        <a:rPr sz="1050" b="1" dirty="0">
                          <a:solidFill>
                            <a:srgbClr val="473697"/>
                          </a:solidFill>
                          <a:latin typeface="Arial"/>
                          <a:cs typeface="Arial"/>
                        </a:rPr>
                        <a:t>selling </a:t>
                      </a:r>
                      <a:r>
                        <a:rPr sz="1050" b="1" spc="-20" dirty="0">
                          <a:solidFill>
                            <a:srgbClr val="473697"/>
                          </a:solidFill>
                          <a:latin typeface="Arial"/>
                          <a:cs typeface="Arial"/>
                        </a:rPr>
                        <a:t>space </a:t>
                      </a:r>
                      <a:r>
                        <a:rPr sz="1050" b="1" spc="-10" dirty="0">
                          <a:solidFill>
                            <a:srgbClr val="473697"/>
                          </a:solidFill>
                          <a:latin typeface="Arial"/>
                          <a:cs typeface="Arial"/>
                        </a:rPr>
                        <a:t>— </a:t>
                      </a:r>
                      <a:r>
                        <a:rPr sz="1050" b="1" spc="20" dirty="0">
                          <a:solidFill>
                            <a:srgbClr val="473697"/>
                          </a:solidFill>
                          <a:latin typeface="Arial"/>
                          <a:cs typeface="Arial"/>
                        </a:rPr>
                        <a:t>as </a:t>
                      </a:r>
                      <a:r>
                        <a:rPr sz="1050" b="1" spc="30" dirty="0">
                          <a:solidFill>
                            <a:srgbClr val="473697"/>
                          </a:solidFill>
                          <a:latin typeface="Arial"/>
                          <a:cs typeface="Arial"/>
                        </a:rPr>
                        <a:t>well </a:t>
                      </a:r>
                      <a:r>
                        <a:rPr sz="1050" b="1" spc="20" dirty="0">
                          <a:solidFill>
                            <a:srgbClr val="473697"/>
                          </a:solidFill>
                          <a:latin typeface="Arial"/>
                          <a:cs typeface="Arial"/>
                        </a:rPr>
                        <a:t>as</a:t>
                      </a:r>
                      <a:r>
                        <a:rPr sz="1050" b="1" spc="-175" dirty="0">
                          <a:solidFill>
                            <a:srgbClr val="473697"/>
                          </a:solidFill>
                          <a:latin typeface="Arial"/>
                          <a:cs typeface="Arial"/>
                        </a:rPr>
                        <a:t> </a:t>
                      </a:r>
                      <a:r>
                        <a:rPr sz="1050" b="1" spc="-15" dirty="0">
                          <a:solidFill>
                            <a:srgbClr val="473697"/>
                          </a:solidFill>
                          <a:latin typeface="Arial"/>
                          <a:cs typeface="Arial"/>
                        </a:rPr>
                        <a:t>the</a:t>
                      </a:r>
                      <a:endParaRPr sz="1050">
                        <a:latin typeface="Arial"/>
                        <a:cs typeface="Arial"/>
                      </a:endParaRPr>
                    </a:p>
                  </a:txBody>
                  <a:tcPr marL="0" marR="0" marT="12700" marB="0">
                    <a:lnL w="38100">
                      <a:solidFill>
                        <a:srgbClr val="473697"/>
                      </a:solidFill>
                      <a:prstDash val="solid"/>
                    </a:lnL>
                  </a:tcPr>
                </a:tc>
                <a:extLst>
                  <a:ext uri="{0D108BD9-81ED-4DB2-BD59-A6C34878D82A}">
                    <a16:rowId xmlns:a16="http://schemas.microsoft.com/office/drawing/2014/main" val="10000"/>
                  </a:ext>
                </a:extLst>
              </a:tr>
              <a:tr h="355600">
                <a:tc>
                  <a:txBody>
                    <a:bodyPr/>
                    <a:lstStyle/>
                    <a:p>
                      <a:pPr marL="88900" marR="3175">
                        <a:lnSpc>
                          <a:spcPct val="100000"/>
                        </a:lnSpc>
                        <a:spcBef>
                          <a:spcPts val="360"/>
                        </a:spcBef>
                      </a:pPr>
                      <a:r>
                        <a:rPr sz="850" b="1" spc="35" dirty="0">
                          <a:solidFill>
                            <a:srgbClr val="FFFFFF"/>
                          </a:solidFill>
                          <a:latin typeface="Arial"/>
                          <a:cs typeface="Arial"/>
                        </a:rPr>
                        <a:t>Move</a:t>
                      </a:r>
                      <a:r>
                        <a:rPr sz="850" b="1" spc="-15" dirty="0">
                          <a:solidFill>
                            <a:srgbClr val="FFFFFF"/>
                          </a:solidFill>
                          <a:latin typeface="Arial"/>
                          <a:cs typeface="Arial"/>
                        </a:rPr>
                        <a:t> </a:t>
                      </a:r>
                      <a:r>
                        <a:rPr sz="850" b="1" spc="40" dirty="0">
                          <a:solidFill>
                            <a:srgbClr val="FFFFFF"/>
                          </a:solidFill>
                          <a:latin typeface="Arial"/>
                          <a:cs typeface="Arial"/>
                        </a:rPr>
                        <a:t>from</a:t>
                      </a:r>
                      <a:r>
                        <a:rPr sz="850" b="1" spc="15" dirty="0">
                          <a:solidFill>
                            <a:srgbClr val="FFFFFF"/>
                          </a:solidFill>
                          <a:latin typeface="Arial"/>
                          <a:cs typeface="Arial"/>
                        </a:rPr>
                        <a:t> </a:t>
                      </a:r>
                      <a:r>
                        <a:rPr sz="850" b="1" spc="35" dirty="0">
                          <a:solidFill>
                            <a:srgbClr val="FFFFFF"/>
                          </a:solidFill>
                          <a:latin typeface="Arial"/>
                          <a:cs typeface="Arial"/>
                        </a:rPr>
                        <a:t>quarterly</a:t>
                      </a:r>
                      <a:r>
                        <a:rPr sz="850" b="1" spc="-90" dirty="0">
                          <a:solidFill>
                            <a:srgbClr val="FFFFFF"/>
                          </a:solidFill>
                          <a:latin typeface="Arial"/>
                          <a:cs typeface="Arial"/>
                        </a:rPr>
                        <a:t> </a:t>
                      </a:r>
                      <a:r>
                        <a:rPr sz="850" b="1" spc="25" dirty="0">
                          <a:solidFill>
                            <a:srgbClr val="FFFFFF"/>
                          </a:solidFill>
                          <a:latin typeface="Arial"/>
                          <a:cs typeface="Arial"/>
                        </a:rPr>
                        <a:t>fixed</a:t>
                      </a:r>
                      <a:r>
                        <a:rPr sz="850" b="1" spc="-60" dirty="0">
                          <a:solidFill>
                            <a:srgbClr val="FFFFFF"/>
                          </a:solidFill>
                          <a:latin typeface="Arial"/>
                          <a:cs typeface="Arial"/>
                        </a:rPr>
                        <a:t> </a:t>
                      </a:r>
                      <a:r>
                        <a:rPr sz="850" b="1" spc="50" dirty="0">
                          <a:solidFill>
                            <a:srgbClr val="FFFFFF"/>
                          </a:solidFill>
                          <a:latin typeface="Arial"/>
                          <a:cs typeface="Arial"/>
                        </a:rPr>
                        <a:t>rent</a:t>
                      </a:r>
                      <a:r>
                        <a:rPr sz="850" b="1" spc="-55" dirty="0">
                          <a:solidFill>
                            <a:srgbClr val="FFFFFF"/>
                          </a:solidFill>
                          <a:latin typeface="Arial"/>
                          <a:cs typeface="Arial"/>
                        </a:rPr>
                        <a:t> </a:t>
                      </a:r>
                      <a:r>
                        <a:rPr sz="850" b="1" spc="25" dirty="0">
                          <a:solidFill>
                            <a:srgbClr val="FFFFFF"/>
                          </a:solidFill>
                          <a:latin typeface="Arial"/>
                          <a:cs typeface="Arial"/>
                        </a:rPr>
                        <a:t>to</a:t>
                      </a:r>
                      <a:endParaRPr sz="850">
                        <a:latin typeface="Arial"/>
                        <a:cs typeface="Arial"/>
                      </a:endParaRPr>
                    </a:p>
                    <a:p>
                      <a:pPr marL="88900" marR="3175">
                        <a:lnSpc>
                          <a:spcPct val="100000"/>
                        </a:lnSpc>
                        <a:spcBef>
                          <a:spcPts val="20"/>
                        </a:spcBef>
                      </a:pPr>
                      <a:r>
                        <a:rPr sz="850" b="1" spc="40" dirty="0">
                          <a:solidFill>
                            <a:srgbClr val="FFFFFF"/>
                          </a:solidFill>
                          <a:latin typeface="Arial"/>
                          <a:cs typeface="Arial"/>
                        </a:rPr>
                        <a:t>turnover-based </a:t>
                      </a:r>
                      <a:r>
                        <a:rPr sz="850" b="1" spc="30" dirty="0">
                          <a:solidFill>
                            <a:srgbClr val="FFFFFF"/>
                          </a:solidFill>
                          <a:latin typeface="Arial"/>
                          <a:cs typeface="Arial"/>
                        </a:rPr>
                        <a:t>monthly</a:t>
                      </a:r>
                      <a:r>
                        <a:rPr sz="850" b="1" spc="-185" dirty="0">
                          <a:solidFill>
                            <a:srgbClr val="FFFFFF"/>
                          </a:solidFill>
                          <a:latin typeface="Arial"/>
                          <a:cs typeface="Arial"/>
                        </a:rPr>
                        <a:t> </a:t>
                      </a:r>
                      <a:r>
                        <a:rPr sz="850" b="1" spc="50" dirty="0">
                          <a:solidFill>
                            <a:srgbClr val="FFFFFF"/>
                          </a:solidFill>
                          <a:latin typeface="Arial"/>
                          <a:cs typeface="Arial"/>
                        </a:rPr>
                        <a:t>rent</a:t>
                      </a:r>
                      <a:endParaRPr sz="850">
                        <a:latin typeface="Arial"/>
                        <a:cs typeface="Arial"/>
                      </a:endParaRPr>
                    </a:p>
                  </a:txBody>
                  <a:tcPr marL="0" marR="0" marB="0">
                    <a:lnL w="38100">
                      <a:solidFill>
                        <a:srgbClr val="473697"/>
                      </a:solidFill>
                      <a:prstDash val="solid"/>
                    </a:lnL>
                    <a:solidFill>
                      <a:srgbClr val="00A2A0"/>
                    </a:solidFill>
                  </a:tcPr>
                </a:tc>
                <a:extLst>
                  <a:ext uri="{0D108BD9-81ED-4DB2-BD59-A6C34878D82A}">
                    <a16:rowId xmlns:a16="http://schemas.microsoft.com/office/drawing/2014/main" val="10001"/>
                  </a:ext>
                </a:extLst>
              </a:tr>
              <a:tr h="1407160">
                <a:tc>
                  <a:txBody>
                    <a:bodyPr/>
                    <a:lstStyle/>
                    <a:p>
                      <a:pPr marR="3175">
                        <a:lnSpc>
                          <a:spcPct val="100000"/>
                        </a:lnSpc>
                        <a:spcBef>
                          <a:spcPts val="35"/>
                        </a:spcBef>
                      </a:pPr>
                      <a:endParaRPr sz="850">
                        <a:latin typeface="Times New Roman"/>
                        <a:cs typeface="Times New Roman"/>
                      </a:endParaRPr>
                    </a:p>
                    <a:p>
                      <a:pPr marL="75565" marR="3175">
                        <a:lnSpc>
                          <a:spcPct val="100000"/>
                        </a:lnSpc>
                        <a:spcBef>
                          <a:spcPts val="5"/>
                        </a:spcBef>
                      </a:pPr>
                      <a:r>
                        <a:rPr sz="850" b="1" spc="10" dirty="0">
                          <a:solidFill>
                            <a:srgbClr val="00338D"/>
                          </a:solidFill>
                          <a:latin typeface="Arial"/>
                          <a:cs typeface="Arial"/>
                        </a:rPr>
                        <a:t>Usually</a:t>
                      </a:r>
                      <a:r>
                        <a:rPr sz="850" b="1" spc="65" dirty="0">
                          <a:solidFill>
                            <a:srgbClr val="00338D"/>
                          </a:solidFill>
                          <a:latin typeface="Arial"/>
                          <a:cs typeface="Arial"/>
                        </a:rPr>
                        <a:t> </a:t>
                      </a:r>
                      <a:r>
                        <a:rPr sz="850" b="1" spc="50" dirty="0">
                          <a:solidFill>
                            <a:srgbClr val="00338D"/>
                          </a:solidFill>
                          <a:latin typeface="Arial"/>
                          <a:cs typeface="Arial"/>
                        </a:rPr>
                        <a:t>comprises</a:t>
                      </a:r>
                      <a:r>
                        <a:rPr sz="850" b="1" spc="-95" dirty="0">
                          <a:solidFill>
                            <a:srgbClr val="00338D"/>
                          </a:solidFill>
                          <a:latin typeface="Arial"/>
                          <a:cs typeface="Arial"/>
                        </a:rPr>
                        <a:t> </a:t>
                      </a:r>
                      <a:r>
                        <a:rPr sz="850" b="1" spc="15" dirty="0">
                          <a:solidFill>
                            <a:srgbClr val="00338D"/>
                          </a:solidFill>
                          <a:latin typeface="Arial"/>
                          <a:cs typeface="Arial"/>
                        </a:rPr>
                        <a:t>a</a:t>
                      </a:r>
                      <a:r>
                        <a:rPr sz="850" b="1" spc="-90" dirty="0">
                          <a:solidFill>
                            <a:srgbClr val="00338D"/>
                          </a:solidFill>
                          <a:latin typeface="Arial"/>
                          <a:cs typeface="Arial"/>
                        </a:rPr>
                        <a:t> </a:t>
                      </a:r>
                      <a:r>
                        <a:rPr sz="850" b="1" spc="35" dirty="0">
                          <a:solidFill>
                            <a:srgbClr val="00338D"/>
                          </a:solidFill>
                          <a:latin typeface="Arial"/>
                          <a:cs typeface="Arial"/>
                        </a:rPr>
                        <a:t>base</a:t>
                      </a:r>
                      <a:r>
                        <a:rPr sz="850" b="1" spc="-15" dirty="0">
                          <a:solidFill>
                            <a:srgbClr val="00338D"/>
                          </a:solidFill>
                          <a:latin typeface="Arial"/>
                          <a:cs typeface="Arial"/>
                        </a:rPr>
                        <a:t> </a:t>
                      </a:r>
                      <a:r>
                        <a:rPr sz="850" b="1" spc="20" dirty="0">
                          <a:solidFill>
                            <a:srgbClr val="00338D"/>
                          </a:solidFill>
                          <a:latin typeface="Arial"/>
                          <a:cs typeface="Arial"/>
                        </a:rPr>
                        <a:t>and </a:t>
                      </a:r>
                      <a:r>
                        <a:rPr sz="850" b="1" spc="15" dirty="0">
                          <a:solidFill>
                            <a:srgbClr val="00338D"/>
                          </a:solidFill>
                          <a:latin typeface="Arial"/>
                          <a:cs typeface="Arial"/>
                        </a:rPr>
                        <a:t>variable</a:t>
                      </a:r>
                      <a:r>
                        <a:rPr sz="850" b="1" spc="-15" dirty="0">
                          <a:solidFill>
                            <a:srgbClr val="00338D"/>
                          </a:solidFill>
                          <a:latin typeface="Arial"/>
                          <a:cs typeface="Arial"/>
                        </a:rPr>
                        <a:t> </a:t>
                      </a:r>
                      <a:r>
                        <a:rPr sz="850" b="1" spc="45" dirty="0">
                          <a:solidFill>
                            <a:srgbClr val="00338D"/>
                          </a:solidFill>
                          <a:latin typeface="Arial"/>
                          <a:cs typeface="Arial"/>
                        </a:rPr>
                        <a:t>rent</a:t>
                      </a:r>
                      <a:endParaRPr sz="850">
                        <a:latin typeface="Arial"/>
                        <a:cs typeface="Arial"/>
                      </a:endParaRPr>
                    </a:p>
                    <a:p>
                      <a:pPr marL="75565" marR="3175">
                        <a:lnSpc>
                          <a:spcPct val="100000"/>
                        </a:lnSpc>
                        <a:spcBef>
                          <a:spcPts val="229"/>
                        </a:spcBef>
                      </a:pPr>
                      <a:r>
                        <a:rPr sz="800" spc="15" dirty="0">
                          <a:solidFill>
                            <a:srgbClr val="00338D"/>
                          </a:solidFill>
                          <a:latin typeface="Arial"/>
                          <a:cs typeface="Arial"/>
                        </a:rPr>
                        <a:t>(either</a:t>
                      </a:r>
                      <a:r>
                        <a:rPr sz="800" spc="-90" dirty="0">
                          <a:solidFill>
                            <a:srgbClr val="00338D"/>
                          </a:solidFill>
                          <a:latin typeface="Arial"/>
                          <a:cs typeface="Arial"/>
                        </a:rPr>
                        <a:t> </a:t>
                      </a:r>
                      <a:r>
                        <a:rPr sz="800" spc="25" dirty="0">
                          <a:solidFill>
                            <a:srgbClr val="00338D"/>
                          </a:solidFill>
                          <a:latin typeface="Arial"/>
                          <a:cs typeface="Arial"/>
                        </a:rPr>
                        <a:t>all</a:t>
                      </a:r>
                      <a:r>
                        <a:rPr sz="800" spc="5" dirty="0">
                          <a:solidFill>
                            <a:srgbClr val="00338D"/>
                          </a:solidFill>
                          <a:latin typeface="Arial"/>
                          <a:cs typeface="Arial"/>
                        </a:rPr>
                        <a:t> </a:t>
                      </a:r>
                      <a:r>
                        <a:rPr sz="800" spc="10" dirty="0">
                          <a:solidFill>
                            <a:srgbClr val="00338D"/>
                          </a:solidFill>
                          <a:latin typeface="Arial"/>
                          <a:cs typeface="Arial"/>
                        </a:rPr>
                        <a:t>or</a:t>
                      </a:r>
                      <a:r>
                        <a:rPr sz="800" spc="-90" dirty="0">
                          <a:solidFill>
                            <a:srgbClr val="00338D"/>
                          </a:solidFill>
                          <a:latin typeface="Arial"/>
                          <a:cs typeface="Arial"/>
                        </a:rPr>
                        <a:t> </a:t>
                      </a:r>
                      <a:r>
                        <a:rPr sz="800" spc="-5" dirty="0">
                          <a:solidFill>
                            <a:srgbClr val="00338D"/>
                          </a:solidFill>
                          <a:latin typeface="Arial"/>
                          <a:cs typeface="Arial"/>
                        </a:rPr>
                        <a:t>some</a:t>
                      </a:r>
                      <a:r>
                        <a:rPr sz="800" spc="-20" dirty="0">
                          <a:solidFill>
                            <a:srgbClr val="00338D"/>
                          </a:solidFill>
                          <a:latin typeface="Arial"/>
                          <a:cs typeface="Arial"/>
                        </a:rPr>
                        <a:t> </a:t>
                      </a:r>
                      <a:r>
                        <a:rPr sz="800" spc="15" dirty="0">
                          <a:solidFill>
                            <a:srgbClr val="00338D"/>
                          </a:solidFill>
                          <a:latin typeface="Arial"/>
                          <a:cs typeface="Arial"/>
                        </a:rPr>
                        <a:t>portion</a:t>
                      </a:r>
                      <a:r>
                        <a:rPr sz="800" spc="-25" dirty="0">
                          <a:solidFill>
                            <a:srgbClr val="00338D"/>
                          </a:solidFill>
                          <a:latin typeface="Arial"/>
                          <a:cs typeface="Arial"/>
                        </a:rPr>
                        <a:t> </a:t>
                      </a:r>
                      <a:r>
                        <a:rPr sz="800" spc="40" dirty="0">
                          <a:solidFill>
                            <a:srgbClr val="00338D"/>
                          </a:solidFill>
                          <a:latin typeface="Arial"/>
                          <a:cs typeface="Arial"/>
                        </a:rPr>
                        <a:t>isnot</a:t>
                      </a:r>
                      <a:r>
                        <a:rPr sz="800" spc="-45" dirty="0">
                          <a:solidFill>
                            <a:srgbClr val="00338D"/>
                          </a:solidFill>
                          <a:latin typeface="Arial"/>
                          <a:cs typeface="Arial"/>
                        </a:rPr>
                        <a:t> </a:t>
                      </a:r>
                      <a:r>
                        <a:rPr sz="800" spc="20" dirty="0">
                          <a:solidFill>
                            <a:srgbClr val="00338D"/>
                          </a:solidFill>
                          <a:latin typeface="Arial"/>
                          <a:cs typeface="Arial"/>
                        </a:rPr>
                        <a:t>fixed,</a:t>
                      </a:r>
                      <a:r>
                        <a:rPr sz="800" spc="-45" dirty="0">
                          <a:solidFill>
                            <a:srgbClr val="00338D"/>
                          </a:solidFill>
                          <a:latin typeface="Arial"/>
                          <a:cs typeface="Arial"/>
                        </a:rPr>
                        <a:t> </a:t>
                      </a:r>
                      <a:r>
                        <a:rPr sz="800" spc="15" dirty="0">
                          <a:solidFill>
                            <a:srgbClr val="00338D"/>
                          </a:solidFill>
                          <a:latin typeface="Arial"/>
                          <a:cs typeface="Arial"/>
                        </a:rPr>
                        <a:t>and</a:t>
                      </a:r>
                      <a:r>
                        <a:rPr sz="800" spc="-105" dirty="0">
                          <a:solidFill>
                            <a:srgbClr val="00338D"/>
                          </a:solidFill>
                          <a:latin typeface="Arial"/>
                          <a:cs typeface="Arial"/>
                        </a:rPr>
                        <a:t> </a:t>
                      </a:r>
                      <a:r>
                        <a:rPr sz="800" spc="-15" dirty="0">
                          <a:solidFill>
                            <a:srgbClr val="00338D"/>
                          </a:solidFill>
                          <a:latin typeface="Arial"/>
                          <a:cs typeface="Arial"/>
                        </a:rPr>
                        <a:t>based</a:t>
                      </a:r>
                      <a:r>
                        <a:rPr sz="800" spc="-25" dirty="0">
                          <a:solidFill>
                            <a:srgbClr val="00338D"/>
                          </a:solidFill>
                          <a:latin typeface="Arial"/>
                          <a:cs typeface="Arial"/>
                        </a:rPr>
                        <a:t> on</a:t>
                      </a:r>
                      <a:endParaRPr sz="800">
                        <a:latin typeface="Arial"/>
                        <a:cs typeface="Arial"/>
                      </a:endParaRPr>
                    </a:p>
                    <a:p>
                      <a:pPr marL="75565" marR="3175">
                        <a:lnSpc>
                          <a:spcPct val="100000"/>
                        </a:lnSpc>
                      </a:pPr>
                      <a:r>
                        <a:rPr sz="800" spc="-10" dirty="0">
                          <a:solidFill>
                            <a:srgbClr val="00338D"/>
                          </a:solidFill>
                          <a:latin typeface="Arial"/>
                          <a:cs typeface="Arial"/>
                        </a:rPr>
                        <a:t>sales)</a:t>
                      </a:r>
                      <a:endParaRPr sz="800">
                        <a:latin typeface="Arial"/>
                        <a:cs typeface="Arial"/>
                      </a:endParaRPr>
                    </a:p>
                    <a:p>
                      <a:pPr marR="3175">
                        <a:lnSpc>
                          <a:spcPct val="100000"/>
                        </a:lnSpc>
                      </a:pPr>
                      <a:endParaRPr sz="900">
                        <a:latin typeface="Times New Roman"/>
                        <a:cs typeface="Times New Roman"/>
                      </a:endParaRPr>
                    </a:p>
                    <a:p>
                      <a:pPr marR="3175">
                        <a:lnSpc>
                          <a:spcPct val="100000"/>
                        </a:lnSpc>
                        <a:spcBef>
                          <a:spcPts val="20"/>
                        </a:spcBef>
                      </a:pPr>
                      <a:endParaRPr sz="1250">
                        <a:latin typeface="Times New Roman"/>
                        <a:cs typeface="Times New Roman"/>
                      </a:endParaRPr>
                    </a:p>
                    <a:p>
                      <a:pPr marL="168910" marR="3175">
                        <a:lnSpc>
                          <a:spcPct val="100000"/>
                        </a:lnSpc>
                        <a:tabLst>
                          <a:tab pos="1182370" algn="l"/>
                        </a:tabLst>
                      </a:pPr>
                      <a:r>
                        <a:rPr sz="850" spc="15" dirty="0">
                          <a:solidFill>
                            <a:srgbClr val="FFFFFF"/>
                          </a:solidFill>
                          <a:latin typeface="Arial"/>
                          <a:cs typeface="Arial"/>
                        </a:rPr>
                        <a:t>Base</a:t>
                      </a:r>
                      <a:r>
                        <a:rPr sz="850" spc="85" dirty="0">
                          <a:solidFill>
                            <a:srgbClr val="FFFFFF"/>
                          </a:solidFill>
                          <a:latin typeface="Arial"/>
                          <a:cs typeface="Arial"/>
                        </a:rPr>
                        <a:t> </a:t>
                      </a:r>
                      <a:r>
                        <a:rPr sz="850" spc="10" dirty="0">
                          <a:solidFill>
                            <a:srgbClr val="FFFFFF"/>
                          </a:solidFill>
                          <a:latin typeface="Arial"/>
                          <a:cs typeface="Arial"/>
                        </a:rPr>
                        <a:t>rent	</a:t>
                      </a:r>
                      <a:r>
                        <a:rPr sz="850" spc="5" dirty="0">
                          <a:solidFill>
                            <a:srgbClr val="FFFFFF"/>
                          </a:solidFill>
                          <a:latin typeface="Arial"/>
                          <a:cs typeface="Arial"/>
                        </a:rPr>
                        <a:t>Performance</a:t>
                      </a:r>
                      <a:r>
                        <a:rPr sz="850" spc="145" dirty="0">
                          <a:solidFill>
                            <a:srgbClr val="FFFFFF"/>
                          </a:solidFill>
                          <a:latin typeface="Arial"/>
                          <a:cs typeface="Arial"/>
                        </a:rPr>
                        <a:t> </a:t>
                      </a:r>
                      <a:r>
                        <a:rPr sz="850" spc="10" dirty="0">
                          <a:solidFill>
                            <a:srgbClr val="FFFFFF"/>
                          </a:solidFill>
                          <a:latin typeface="Arial"/>
                          <a:cs typeface="Arial"/>
                        </a:rPr>
                        <a:t>rent</a:t>
                      </a:r>
                      <a:endParaRPr sz="850">
                        <a:latin typeface="Arial"/>
                        <a:cs typeface="Arial"/>
                      </a:endParaRPr>
                    </a:p>
                    <a:p>
                      <a:pPr marL="1182370" marR="3175">
                        <a:lnSpc>
                          <a:spcPct val="100000"/>
                        </a:lnSpc>
                        <a:spcBef>
                          <a:spcPts val="10"/>
                        </a:spcBef>
                      </a:pPr>
                      <a:r>
                        <a:rPr sz="700" b="1" spc="10" dirty="0">
                          <a:solidFill>
                            <a:srgbClr val="FFFFFF"/>
                          </a:solidFill>
                          <a:latin typeface="Arial"/>
                          <a:cs typeface="Arial"/>
                        </a:rPr>
                        <a:t>(% </a:t>
                      </a:r>
                      <a:r>
                        <a:rPr sz="700" b="1" spc="25" dirty="0">
                          <a:solidFill>
                            <a:srgbClr val="FFFFFF"/>
                          </a:solidFill>
                          <a:latin typeface="Arial"/>
                          <a:cs typeface="Arial"/>
                        </a:rPr>
                        <a:t>of</a:t>
                      </a:r>
                      <a:r>
                        <a:rPr sz="700" b="1" spc="-90" dirty="0">
                          <a:solidFill>
                            <a:srgbClr val="FFFFFF"/>
                          </a:solidFill>
                          <a:latin typeface="Arial"/>
                          <a:cs typeface="Arial"/>
                        </a:rPr>
                        <a:t> </a:t>
                      </a:r>
                      <a:r>
                        <a:rPr sz="700" b="1" spc="25" dirty="0">
                          <a:solidFill>
                            <a:srgbClr val="FFFFFF"/>
                          </a:solidFill>
                          <a:latin typeface="Arial"/>
                          <a:cs typeface="Arial"/>
                        </a:rPr>
                        <a:t>turnover)</a:t>
                      </a:r>
                      <a:endParaRPr sz="700">
                        <a:latin typeface="Arial"/>
                        <a:cs typeface="Arial"/>
                      </a:endParaRPr>
                    </a:p>
                  </a:txBody>
                  <a:tcPr marL="0" marR="0" marT="4445" marB="0">
                    <a:lnL w="38100">
                      <a:solidFill>
                        <a:srgbClr val="473697"/>
                      </a:solidFill>
                      <a:prstDash val="solid"/>
                    </a:lnL>
                    <a:lnR w="12700">
                      <a:solidFill>
                        <a:srgbClr val="00A2A0"/>
                      </a:solidFill>
                      <a:prstDash val="solid"/>
                    </a:lnR>
                    <a:lnB w="12700">
                      <a:solidFill>
                        <a:srgbClr val="00A2A0"/>
                      </a:solidFill>
                      <a:prstDash val="solid"/>
                    </a:lnB>
                  </a:tcPr>
                </a:tc>
                <a:extLst>
                  <a:ext uri="{0D108BD9-81ED-4DB2-BD59-A6C34878D82A}">
                    <a16:rowId xmlns:a16="http://schemas.microsoft.com/office/drawing/2014/main" val="10002"/>
                  </a:ext>
                </a:extLst>
              </a:tr>
            </a:tbl>
          </a:graphicData>
        </a:graphic>
      </p:graphicFrame>
      <p:sp>
        <p:nvSpPr>
          <p:cNvPr id="22" name="object 22"/>
          <p:cNvSpPr/>
          <p:nvPr/>
        </p:nvSpPr>
        <p:spPr>
          <a:xfrm>
            <a:off x="4988559" y="1981200"/>
            <a:ext cx="172719" cy="182879"/>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159760" y="184912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FFFFFF"/>
          </a:solidFill>
        </p:spPr>
        <p:txBody>
          <a:bodyPr wrap="square" lIns="0" tIns="0" rIns="0" bIns="0" rtlCol="0"/>
          <a:lstStyle/>
          <a:p>
            <a:endParaRPr/>
          </a:p>
        </p:txBody>
      </p:sp>
      <p:sp>
        <p:nvSpPr>
          <p:cNvPr id="24" name="object 24"/>
          <p:cNvSpPr/>
          <p:nvPr/>
        </p:nvSpPr>
        <p:spPr>
          <a:xfrm>
            <a:off x="3159760" y="184912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40640">
            <a:solidFill>
              <a:srgbClr val="00A2A0"/>
            </a:solidFill>
          </a:ln>
        </p:spPr>
        <p:txBody>
          <a:bodyPr wrap="square" lIns="0" tIns="0" rIns="0" bIns="0" rtlCol="0"/>
          <a:lstStyle/>
          <a:p>
            <a:endParaRPr/>
          </a:p>
        </p:txBody>
      </p:sp>
      <p:sp>
        <p:nvSpPr>
          <p:cNvPr id="25" name="object 25"/>
          <p:cNvSpPr/>
          <p:nvPr/>
        </p:nvSpPr>
        <p:spPr>
          <a:xfrm>
            <a:off x="3180079" y="1859279"/>
            <a:ext cx="416559" cy="426720"/>
          </a:xfrm>
          <a:custGeom>
            <a:avLst/>
            <a:gdLst/>
            <a:ahLst/>
            <a:cxnLst/>
            <a:rect l="l" t="t" r="r" b="b"/>
            <a:pathLst>
              <a:path w="416560" h="426719">
                <a:moveTo>
                  <a:pt x="208280" y="0"/>
                </a:moveTo>
                <a:lnTo>
                  <a:pt x="160513" y="5633"/>
                </a:lnTo>
                <a:lnTo>
                  <a:pt x="116669" y="21682"/>
                </a:lnTo>
                <a:lnTo>
                  <a:pt x="77997" y="46866"/>
                </a:lnTo>
                <a:lnTo>
                  <a:pt x="45746" y="79905"/>
                </a:lnTo>
                <a:lnTo>
                  <a:pt x="21164" y="119520"/>
                </a:lnTo>
                <a:lnTo>
                  <a:pt x="5499" y="164432"/>
                </a:lnTo>
                <a:lnTo>
                  <a:pt x="0" y="213360"/>
                </a:lnTo>
                <a:lnTo>
                  <a:pt x="5499" y="262287"/>
                </a:lnTo>
                <a:lnTo>
                  <a:pt x="21164" y="307199"/>
                </a:lnTo>
                <a:lnTo>
                  <a:pt x="45746" y="346814"/>
                </a:lnTo>
                <a:lnTo>
                  <a:pt x="77997" y="379853"/>
                </a:lnTo>
                <a:lnTo>
                  <a:pt x="116669" y="405037"/>
                </a:lnTo>
                <a:lnTo>
                  <a:pt x="160513" y="421086"/>
                </a:lnTo>
                <a:lnTo>
                  <a:pt x="208280" y="426720"/>
                </a:lnTo>
                <a:lnTo>
                  <a:pt x="256046" y="421086"/>
                </a:lnTo>
                <a:lnTo>
                  <a:pt x="299890" y="405037"/>
                </a:lnTo>
                <a:lnTo>
                  <a:pt x="338562" y="379853"/>
                </a:lnTo>
                <a:lnTo>
                  <a:pt x="370813" y="346814"/>
                </a:lnTo>
                <a:lnTo>
                  <a:pt x="395395" y="307199"/>
                </a:lnTo>
                <a:lnTo>
                  <a:pt x="411060" y="262287"/>
                </a:lnTo>
                <a:lnTo>
                  <a:pt x="416559" y="213360"/>
                </a:lnTo>
                <a:lnTo>
                  <a:pt x="411060" y="164432"/>
                </a:lnTo>
                <a:lnTo>
                  <a:pt x="395395" y="119520"/>
                </a:lnTo>
                <a:lnTo>
                  <a:pt x="370813" y="79905"/>
                </a:lnTo>
                <a:lnTo>
                  <a:pt x="338562" y="46866"/>
                </a:lnTo>
                <a:lnTo>
                  <a:pt x="299890" y="21682"/>
                </a:lnTo>
                <a:lnTo>
                  <a:pt x="256046" y="5633"/>
                </a:lnTo>
                <a:lnTo>
                  <a:pt x="208280" y="0"/>
                </a:lnTo>
                <a:close/>
              </a:path>
            </a:pathLst>
          </a:custGeom>
          <a:solidFill>
            <a:srgbClr val="473697"/>
          </a:solidFill>
        </p:spPr>
        <p:txBody>
          <a:bodyPr wrap="square" lIns="0" tIns="0" rIns="0" bIns="0" rtlCol="0"/>
          <a:lstStyle/>
          <a:p>
            <a:endParaRPr/>
          </a:p>
        </p:txBody>
      </p:sp>
      <p:sp>
        <p:nvSpPr>
          <p:cNvPr id="26" name="object 26"/>
          <p:cNvSpPr/>
          <p:nvPr/>
        </p:nvSpPr>
        <p:spPr>
          <a:xfrm>
            <a:off x="3180079" y="1859279"/>
            <a:ext cx="416559" cy="426720"/>
          </a:xfrm>
          <a:custGeom>
            <a:avLst/>
            <a:gdLst/>
            <a:ahLst/>
            <a:cxnLst/>
            <a:rect l="l" t="t" r="r" b="b"/>
            <a:pathLst>
              <a:path w="416560" h="426719">
                <a:moveTo>
                  <a:pt x="0" y="213360"/>
                </a:moveTo>
                <a:lnTo>
                  <a:pt x="5499" y="164432"/>
                </a:lnTo>
                <a:lnTo>
                  <a:pt x="21164" y="119520"/>
                </a:lnTo>
                <a:lnTo>
                  <a:pt x="45746" y="79905"/>
                </a:lnTo>
                <a:lnTo>
                  <a:pt x="77997" y="46866"/>
                </a:lnTo>
                <a:lnTo>
                  <a:pt x="116669" y="21682"/>
                </a:lnTo>
                <a:lnTo>
                  <a:pt x="160513" y="5633"/>
                </a:lnTo>
                <a:lnTo>
                  <a:pt x="208280" y="0"/>
                </a:lnTo>
                <a:lnTo>
                  <a:pt x="256046" y="5633"/>
                </a:lnTo>
                <a:lnTo>
                  <a:pt x="299890" y="21682"/>
                </a:lnTo>
                <a:lnTo>
                  <a:pt x="338562" y="46866"/>
                </a:lnTo>
                <a:lnTo>
                  <a:pt x="370813" y="79905"/>
                </a:lnTo>
                <a:lnTo>
                  <a:pt x="395395" y="119520"/>
                </a:lnTo>
                <a:lnTo>
                  <a:pt x="411060" y="164432"/>
                </a:lnTo>
                <a:lnTo>
                  <a:pt x="416559" y="213360"/>
                </a:lnTo>
                <a:lnTo>
                  <a:pt x="411060" y="262287"/>
                </a:lnTo>
                <a:lnTo>
                  <a:pt x="395395" y="307199"/>
                </a:lnTo>
                <a:lnTo>
                  <a:pt x="370813" y="346814"/>
                </a:lnTo>
                <a:lnTo>
                  <a:pt x="338562" y="379853"/>
                </a:lnTo>
                <a:lnTo>
                  <a:pt x="299890" y="405037"/>
                </a:lnTo>
                <a:lnTo>
                  <a:pt x="256046" y="421086"/>
                </a:lnTo>
                <a:lnTo>
                  <a:pt x="208280" y="426720"/>
                </a:lnTo>
                <a:lnTo>
                  <a:pt x="160513" y="421086"/>
                </a:lnTo>
                <a:lnTo>
                  <a:pt x="116669" y="405037"/>
                </a:lnTo>
                <a:lnTo>
                  <a:pt x="77997" y="379853"/>
                </a:lnTo>
                <a:lnTo>
                  <a:pt x="45746" y="346814"/>
                </a:lnTo>
                <a:lnTo>
                  <a:pt x="21164" y="307199"/>
                </a:lnTo>
                <a:lnTo>
                  <a:pt x="5499" y="262287"/>
                </a:lnTo>
                <a:lnTo>
                  <a:pt x="0" y="213360"/>
                </a:lnTo>
                <a:close/>
              </a:path>
            </a:pathLst>
          </a:custGeom>
          <a:ln w="20320">
            <a:solidFill>
              <a:srgbClr val="F1F1F1"/>
            </a:solidFill>
          </a:ln>
        </p:spPr>
        <p:txBody>
          <a:bodyPr wrap="square" lIns="0" tIns="0" rIns="0" bIns="0" rtlCol="0"/>
          <a:lstStyle/>
          <a:p>
            <a:endParaRPr/>
          </a:p>
        </p:txBody>
      </p:sp>
      <p:sp>
        <p:nvSpPr>
          <p:cNvPr id="27" name="object 27"/>
          <p:cNvSpPr/>
          <p:nvPr/>
        </p:nvSpPr>
        <p:spPr>
          <a:xfrm>
            <a:off x="3251200" y="1960879"/>
            <a:ext cx="243839" cy="233680"/>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6858000" y="184912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FFFFFF"/>
          </a:solidFill>
        </p:spPr>
        <p:txBody>
          <a:bodyPr wrap="square" lIns="0" tIns="0" rIns="0" bIns="0" rtlCol="0"/>
          <a:lstStyle/>
          <a:p>
            <a:endParaRPr/>
          </a:p>
        </p:txBody>
      </p:sp>
      <p:sp>
        <p:nvSpPr>
          <p:cNvPr id="29" name="object 29"/>
          <p:cNvSpPr/>
          <p:nvPr/>
        </p:nvSpPr>
        <p:spPr>
          <a:xfrm>
            <a:off x="6858000" y="184912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40640">
            <a:solidFill>
              <a:srgbClr val="00A2A0"/>
            </a:solidFill>
          </a:ln>
        </p:spPr>
        <p:txBody>
          <a:bodyPr wrap="square" lIns="0" tIns="0" rIns="0" bIns="0" rtlCol="0"/>
          <a:lstStyle/>
          <a:p>
            <a:endParaRPr/>
          </a:p>
        </p:txBody>
      </p:sp>
      <p:sp>
        <p:nvSpPr>
          <p:cNvPr id="30" name="object 30"/>
          <p:cNvSpPr/>
          <p:nvPr/>
        </p:nvSpPr>
        <p:spPr>
          <a:xfrm>
            <a:off x="6878319" y="1859279"/>
            <a:ext cx="416559" cy="426720"/>
          </a:xfrm>
          <a:custGeom>
            <a:avLst/>
            <a:gdLst/>
            <a:ahLst/>
            <a:cxnLst/>
            <a:rect l="l" t="t" r="r" b="b"/>
            <a:pathLst>
              <a:path w="416559" h="426719">
                <a:moveTo>
                  <a:pt x="208279" y="0"/>
                </a:moveTo>
                <a:lnTo>
                  <a:pt x="160513" y="5633"/>
                </a:lnTo>
                <a:lnTo>
                  <a:pt x="116669" y="21682"/>
                </a:lnTo>
                <a:lnTo>
                  <a:pt x="77997" y="46866"/>
                </a:lnTo>
                <a:lnTo>
                  <a:pt x="45746" y="79905"/>
                </a:lnTo>
                <a:lnTo>
                  <a:pt x="21164" y="119520"/>
                </a:lnTo>
                <a:lnTo>
                  <a:pt x="5499" y="164432"/>
                </a:lnTo>
                <a:lnTo>
                  <a:pt x="0" y="213360"/>
                </a:lnTo>
                <a:lnTo>
                  <a:pt x="5499" y="262287"/>
                </a:lnTo>
                <a:lnTo>
                  <a:pt x="21164" y="307199"/>
                </a:lnTo>
                <a:lnTo>
                  <a:pt x="45746" y="346814"/>
                </a:lnTo>
                <a:lnTo>
                  <a:pt x="77997" y="379853"/>
                </a:lnTo>
                <a:lnTo>
                  <a:pt x="116669" y="405037"/>
                </a:lnTo>
                <a:lnTo>
                  <a:pt x="160513" y="421086"/>
                </a:lnTo>
                <a:lnTo>
                  <a:pt x="208279" y="426720"/>
                </a:lnTo>
                <a:lnTo>
                  <a:pt x="256046" y="421086"/>
                </a:lnTo>
                <a:lnTo>
                  <a:pt x="299890" y="405037"/>
                </a:lnTo>
                <a:lnTo>
                  <a:pt x="338562" y="379853"/>
                </a:lnTo>
                <a:lnTo>
                  <a:pt x="370813" y="346814"/>
                </a:lnTo>
                <a:lnTo>
                  <a:pt x="395395" y="307199"/>
                </a:lnTo>
                <a:lnTo>
                  <a:pt x="411060" y="262287"/>
                </a:lnTo>
                <a:lnTo>
                  <a:pt x="416559" y="213360"/>
                </a:lnTo>
                <a:lnTo>
                  <a:pt x="411060" y="164432"/>
                </a:lnTo>
                <a:lnTo>
                  <a:pt x="395395" y="119520"/>
                </a:lnTo>
                <a:lnTo>
                  <a:pt x="370813" y="79905"/>
                </a:lnTo>
                <a:lnTo>
                  <a:pt x="338562" y="46866"/>
                </a:lnTo>
                <a:lnTo>
                  <a:pt x="299890" y="21682"/>
                </a:lnTo>
                <a:lnTo>
                  <a:pt x="256046" y="5633"/>
                </a:lnTo>
                <a:lnTo>
                  <a:pt x="208279" y="0"/>
                </a:lnTo>
                <a:close/>
              </a:path>
            </a:pathLst>
          </a:custGeom>
          <a:solidFill>
            <a:srgbClr val="473697"/>
          </a:solidFill>
        </p:spPr>
        <p:txBody>
          <a:bodyPr wrap="square" lIns="0" tIns="0" rIns="0" bIns="0" rtlCol="0"/>
          <a:lstStyle/>
          <a:p>
            <a:endParaRPr/>
          </a:p>
        </p:txBody>
      </p:sp>
      <p:sp>
        <p:nvSpPr>
          <p:cNvPr id="31" name="object 31"/>
          <p:cNvSpPr/>
          <p:nvPr/>
        </p:nvSpPr>
        <p:spPr>
          <a:xfrm>
            <a:off x="6878319" y="1859279"/>
            <a:ext cx="416559" cy="426720"/>
          </a:xfrm>
          <a:custGeom>
            <a:avLst/>
            <a:gdLst/>
            <a:ahLst/>
            <a:cxnLst/>
            <a:rect l="l" t="t" r="r" b="b"/>
            <a:pathLst>
              <a:path w="416559" h="426719">
                <a:moveTo>
                  <a:pt x="0" y="213360"/>
                </a:moveTo>
                <a:lnTo>
                  <a:pt x="5499" y="164432"/>
                </a:lnTo>
                <a:lnTo>
                  <a:pt x="21164" y="119520"/>
                </a:lnTo>
                <a:lnTo>
                  <a:pt x="45746" y="79905"/>
                </a:lnTo>
                <a:lnTo>
                  <a:pt x="77997" y="46866"/>
                </a:lnTo>
                <a:lnTo>
                  <a:pt x="116669" y="21682"/>
                </a:lnTo>
                <a:lnTo>
                  <a:pt x="160513" y="5633"/>
                </a:lnTo>
                <a:lnTo>
                  <a:pt x="208279" y="0"/>
                </a:lnTo>
                <a:lnTo>
                  <a:pt x="256046" y="5633"/>
                </a:lnTo>
                <a:lnTo>
                  <a:pt x="299890" y="21682"/>
                </a:lnTo>
                <a:lnTo>
                  <a:pt x="338562" y="46866"/>
                </a:lnTo>
                <a:lnTo>
                  <a:pt x="370813" y="79905"/>
                </a:lnTo>
                <a:lnTo>
                  <a:pt x="395395" y="119520"/>
                </a:lnTo>
                <a:lnTo>
                  <a:pt x="411060" y="164432"/>
                </a:lnTo>
                <a:lnTo>
                  <a:pt x="416559" y="213360"/>
                </a:lnTo>
                <a:lnTo>
                  <a:pt x="411060" y="262287"/>
                </a:lnTo>
                <a:lnTo>
                  <a:pt x="395395" y="307199"/>
                </a:lnTo>
                <a:lnTo>
                  <a:pt x="370813" y="346814"/>
                </a:lnTo>
                <a:lnTo>
                  <a:pt x="338562" y="379853"/>
                </a:lnTo>
                <a:lnTo>
                  <a:pt x="299890" y="405037"/>
                </a:lnTo>
                <a:lnTo>
                  <a:pt x="256046" y="421086"/>
                </a:lnTo>
                <a:lnTo>
                  <a:pt x="208279" y="426720"/>
                </a:lnTo>
                <a:lnTo>
                  <a:pt x="160513" y="421086"/>
                </a:lnTo>
                <a:lnTo>
                  <a:pt x="116669" y="405037"/>
                </a:lnTo>
                <a:lnTo>
                  <a:pt x="77997" y="379853"/>
                </a:lnTo>
                <a:lnTo>
                  <a:pt x="45746" y="346814"/>
                </a:lnTo>
                <a:lnTo>
                  <a:pt x="21164" y="307199"/>
                </a:lnTo>
                <a:lnTo>
                  <a:pt x="5499" y="262287"/>
                </a:lnTo>
                <a:lnTo>
                  <a:pt x="0" y="213360"/>
                </a:lnTo>
                <a:close/>
              </a:path>
            </a:pathLst>
          </a:custGeom>
          <a:ln w="20320">
            <a:solidFill>
              <a:srgbClr val="F1F1F1"/>
            </a:solidFill>
          </a:ln>
        </p:spPr>
        <p:txBody>
          <a:bodyPr wrap="square" lIns="0" tIns="0" rIns="0" bIns="0" rtlCol="0"/>
          <a:lstStyle/>
          <a:p>
            <a:endParaRPr/>
          </a:p>
        </p:txBody>
      </p:sp>
      <p:sp>
        <p:nvSpPr>
          <p:cNvPr id="32" name="object 32"/>
          <p:cNvSpPr/>
          <p:nvPr/>
        </p:nvSpPr>
        <p:spPr>
          <a:xfrm>
            <a:off x="7020559" y="1960879"/>
            <a:ext cx="182880" cy="182880"/>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8890000" y="184912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FFFFFF"/>
          </a:solidFill>
        </p:spPr>
        <p:txBody>
          <a:bodyPr wrap="square" lIns="0" tIns="0" rIns="0" bIns="0" rtlCol="0"/>
          <a:lstStyle/>
          <a:p>
            <a:endParaRPr/>
          </a:p>
        </p:txBody>
      </p:sp>
      <p:sp>
        <p:nvSpPr>
          <p:cNvPr id="34" name="object 34"/>
          <p:cNvSpPr/>
          <p:nvPr/>
        </p:nvSpPr>
        <p:spPr>
          <a:xfrm>
            <a:off x="8890000" y="184912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40640">
            <a:solidFill>
              <a:srgbClr val="00A2A0"/>
            </a:solidFill>
          </a:ln>
        </p:spPr>
        <p:txBody>
          <a:bodyPr wrap="square" lIns="0" tIns="0" rIns="0" bIns="0" rtlCol="0"/>
          <a:lstStyle/>
          <a:p>
            <a:endParaRPr/>
          </a:p>
        </p:txBody>
      </p:sp>
      <p:sp>
        <p:nvSpPr>
          <p:cNvPr id="35" name="object 35"/>
          <p:cNvSpPr/>
          <p:nvPr/>
        </p:nvSpPr>
        <p:spPr>
          <a:xfrm>
            <a:off x="8910319" y="1859279"/>
            <a:ext cx="416559" cy="426720"/>
          </a:xfrm>
          <a:custGeom>
            <a:avLst/>
            <a:gdLst/>
            <a:ahLst/>
            <a:cxnLst/>
            <a:rect l="l" t="t" r="r" b="b"/>
            <a:pathLst>
              <a:path w="416559" h="426719">
                <a:moveTo>
                  <a:pt x="208279" y="0"/>
                </a:moveTo>
                <a:lnTo>
                  <a:pt x="160513" y="5633"/>
                </a:lnTo>
                <a:lnTo>
                  <a:pt x="116669" y="21682"/>
                </a:lnTo>
                <a:lnTo>
                  <a:pt x="77997" y="46866"/>
                </a:lnTo>
                <a:lnTo>
                  <a:pt x="45746" y="79905"/>
                </a:lnTo>
                <a:lnTo>
                  <a:pt x="21164" y="119520"/>
                </a:lnTo>
                <a:lnTo>
                  <a:pt x="5499" y="164432"/>
                </a:lnTo>
                <a:lnTo>
                  <a:pt x="0" y="213360"/>
                </a:lnTo>
                <a:lnTo>
                  <a:pt x="5499" y="262287"/>
                </a:lnTo>
                <a:lnTo>
                  <a:pt x="21164" y="307199"/>
                </a:lnTo>
                <a:lnTo>
                  <a:pt x="45746" y="346814"/>
                </a:lnTo>
                <a:lnTo>
                  <a:pt x="77997" y="379853"/>
                </a:lnTo>
                <a:lnTo>
                  <a:pt x="116669" y="405037"/>
                </a:lnTo>
                <a:lnTo>
                  <a:pt x="160513" y="421086"/>
                </a:lnTo>
                <a:lnTo>
                  <a:pt x="208279" y="426720"/>
                </a:lnTo>
                <a:lnTo>
                  <a:pt x="256046" y="421086"/>
                </a:lnTo>
                <a:lnTo>
                  <a:pt x="299890" y="405037"/>
                </a:lnTo>
                <a:lnTo>
                  <a:pt x="338562" y="379853"/>
                </a:lnTo>
                <a:lnTo>
                  <a:pt x="370813" y="346814"/>
                </a:lnTo>
                <a:lnTo>
                  <a:pt x="395395" y="307199"/>
                </a:lnTo>
                <a:lnTo>
                  <a:pt x="411060" y="262287"/>
                </a:lnTo>
                <a:lnTo>
                  <a:pt x="416559" y="213360"/>
                </a:lnTo>
                <a:lnTo>
                  <a:pt x="411060" y="164432"/>
                </a:lnTo>
                <a:lnTo>
                  <a:pt x="395395" y="119520"/>
                </a:lnTo>
                <a:lnTo>
                  <a:pt x="370813" y="79905"/>
                </a:lnTo>
                <a:lnTo>
                  <a:pt x="338562" y="46866"/>
                </a:lnTo>
                <a:lnTo>
                  <a:pt x="299890" y="21682"/>
                </a:lnTo>
                <a:lnTo>
                  <a:pt x="256046" y="5633"/>
                </a:lnTo>
                <a:lnTo>
                  <a:pt x="208279" y="0"/>
                </a:lnTo>
                <a:close/>
              </a:path>
            </a:pathLst>
          </a:custGeom>
          <a:solidFill>
            <a:srgbClr val="473697"/>
          </a:solidFill>
        </p:spPr>
        <p:txBody>
          <a:bodyPr wrap="square" lIns="0" tIns="0" rIns="0" bIns="0" rtlCol="0"/>
          <a:lstStyle/>
          <a:p>
            <a:endParaRPr/>
          </a:p>
        </p:txBody>
      </p:sp>
      <p:sp>
        <p:nvSpPr>
          <p:cNvPr id="36" name="object 36"/>
          <p:cNvSpPr/>
          <p:nvPr/>
        </p:nvSpPr>
        <p:spPr>
          <a:xfrm>
            <a:off x="8910319" y="1859279"/>
            <a:ext cx="416559" cy="426720"/>
          </a:xfrm>
          <a:custGeom>
            <a:avLst/>
            <a:gdLst/>
            <a:ahLst/>
            <a:cxnLst/>
            <a:rect l="l" t="t" r="r" b="b"/>
            <a:pathLst>
              <a:path w="416559" h="426719">
                <a:moveTo>
                  <a:pt x="0" y="213360"/>
                </a:moveTo>
                <a:lnTo>
                  <a:pt x="5499" y="164432"/>
                </a:lnTo>
                <a:lnTo>
                  <a:pt x="21164" y="119520"/>
                </a:lnTo>
                <a:lnTo>
                  <a:pt x="45746" y="79905"/>
                </a:lnTo>
                <a:lnTo>
                  <a:pt x="77997" y="46866"/>
                </a:lnTo>
                <a:lnTo>
                  <a:pt x="116669" y="21682"/>
                </a:lnTo>
                <a:lnTo>
                  <a:pt x="160513" y="5633"/>
                </a:lnTo>
                <a:lnTo>
                  <a:pt x="208279" y="0"/>
                </a:lnTo>
                <a:lnTo>
                  <a:pt x="256046" y="5633"/>
                </a:lnTo>
                <a:lnTo>
                  <a:pt x="299890" y="21682"/>
                </a:lnTo>
                <a:lnTo>
                  <a:pt x="338562" y="46866"/>
                </a:lnTo>
                <a:lnTo>
                  <a:pt x="370813" y="79905"/>
                </a:lnTo>
                <a:lnTo>
                  <a:pt x="395395" y="119520"/>
                </a:lnTo>
                <a:lnTo>
                  <a:pt x="411060" y="164432"/>
                </a:lnTo>
                <a:lnTo>
                  <a:pt x="416559" y="213360"/>
                </a:lnTo>
                <a:lnTo>
                  <a:pt x="411060" y="262287"/>
                </a:lnTo>
                <a:lnTo>
                  <a:pt x="395395" y="307199"/>
                </a:lnTo>
                <a:lnTo>
                  <a:pt x="370813" y="346814"/>
                </a:lnTo>
                <a:lnTo>
                  <a:pt x="338562" y="379853"/>
                </a:lnTo>
                <a:lnTo>
                  <a:pt x="299890" y="405037"/>
                </a:lnTo>
                <a:lnTo>
                  <a:pt x="256046" y="421086"/>
                </a:lnTo>
                <a:lnTo>
                  <a:pt x="208279" y="426720"/>
                </a:lnTo>
                <a:lnTo>
                  <a:pt x="160513" y="421086"/>
                </a:lnTo>
                <a:lnTo>
                  <a:pt x="116669" y="405037"/>
                </a:lnTo>
                <a:lnTo>
                  <a:pt x="77997" y="379853"/>
                </a:lnTo>
                <a:lnTo>
                  <a:pt x="45746" y="346814"/>
                </a:lnTo>
                <a:lnTo>
                  <a:pt x="21164" y="307199"/>
                </a:lnTo>
                <a:lnTo>
                  <a:pt x="5499" y="262287"/>
                </a:lnTo>
                <a:lnTo>
                  <a:pt x="0" y="213360"/>
                </a:lnTo>
                <a:close/>
              </a:path>
            </a:pathLst>
          </a:custGeom>
          <a:ln w="20320">
            <a:solidFill>
              <a:srgbClr val="F1F1F1"/>
            </a:solidFill>
          </a:ln>
        </p:spPr>
        <p:txBody>
          <a:bodyPr wrap="square" lIns="0" tIns="0" rIns="0" bIns="0" rtlCol="0"/>
          <a:lstStyle/>
          <a:p>
            <a:endParaRPr/>
          </a:p>
        </p:txBody>
      </p:sp>
      <p:sp>
        <p:nvSpPr>
          <p:cNvPr id="37" name="object 37"/>
          <p:cNvSpPr/>
          <p:nvPr/>
        </p:nvSpPr>
        <p:spPr>
          <a:xfrm>
            <a:off x="9001759" y="1960879"/>
            <a:ext cx="233565" cy="233680"/>
          </a:xfrm>
          <a:prstGeom prst="rect">
            <a:avLst/>
          </a:prstGeom>
          <a:blipFill>
            <a:blip r:embed="rId6" cstate="print"/>
            <a:stretch>
              <a:fillRect/>
            </a:stretch>
          </a:blipFill>
        </p:spPr>
        <p:txBody>
          <a:bodyPr wrap="square" lIns="0" tIns="0" rIns="0" bIns="0" rtlCol="0"/>
          <a:lstStyle/>
          <a:p>
            <a:endParaRPr/>
          </a:p>
        </p:txBody>
      </p:sp>
      <p:sp>
        <p:nvSpPr>
          <p:cNvPr id="38" name="object 38"/>
          <p:cNvSpPr/>
          <p:nvPr/>
        </p:nvSpPr>
        <p:spPr>
          <a:xfrm>
            <a:off x="4719320" y="2057400"/>
            <a:ext cx="0" cy="1371600"/>
          </a:xfrm>
          <a:custGeom>
            <a:avLst/>
            <a:gdLst/>
            <a:ahLst/>
            <a:cxnLst/>
            <a:rect l="l" t="t" r="r" b="b"/>
            <a:pathLst>
              <a:path h="1371600">
                <a:moveTo>
                  <a:pt x="0" y="0"/>
                </a:moveTo>
                <a:lnTo>
                  <a:pt x="0" y="1371600"/>
                </a:lnTo>
              </a:path>
            </a:pathLst>
          </a:custGeom>
          <a:ln w="10170">
            <a:solidFill>
              <a:srgbClr val="FFFFFF"/>
            </a:solidFill>
          </a:ln>
        </p:spPr>
        <p:txBody>
          <a:bodyPr wrap="square" lIns="0" tIns="0" rIns="0" bIns="0" rtlCol="0"/>
          <a:lstStyle/>
          <a:p>
            <a:endParaRPr/>
          </a:p>
        </p:txBody>
      </p:sp>
      <p:sp>
        <p:nvSpPr>
          <p:cNvPr id="39" name="object 39"/>
          <p:cNvSpPr/>
          <p:nvPr/>
        </p:nvSpPr>
        <p:spPr>
          <a:xfrm>
            <a:off x="6731000" y="2057400"/>
            <a:ext cx="0" cy="1371600"/>
          </a:xfrm>
          <a:custGeom>
            <a:avLst/>
            <a:gdLst/>
            <a:ahLst/>
            <a:cxnLst/>
            <a:rect l="l" t="t" r="r" b="b"/>
            <a:pathLst>
              <a:path h="1371600">
                <a:moveTo>
                  <a:pt x="0" y="0"/>
                </a:moveTo>
                <a:lnTo>
                  <a:pt x="0" y="1371600"/>
                </a:lnTo>
              </a:path>
            </a:pathLst>
          </a:custGeom>
          <a:ln w="10170">
            <a:solidFill>
              <a:srgbClr val="FFFFFF"/>
            </a:solidFill>
          </a:ln>
        </p:spPr>
        <p:txBody>
          <a:bodyPr wrap="square" lIns="0" tIns="0" rIns="0" bIns="0" rtlCol="0"/>
          <a:lstStyle/>
          <a:p>
            <a:endParaRPr/>
          </a:p>
        </p:txBody>
      </p:sp>
      <p:sp>
        <p:nvSpPr>
          <p:cNvPr id="40" name="object 40"/>
          <p:cNvSpPr/>
          <p:nvPr/>
        </p:nvSpPr>
        <p:spPr>
          <a:xfrm>
            <a:off x="8793480" y="2057400"/>
            <a:ext cx="0" cy="1371600"/>
          </a:xfrm>
          <a:custGeom>
            <a:avLst/>
            <a:gdLst/>
            <a:ahLst/>
            <a:cxnLst/>
            <a:rect l="l" t="t" r="r" b="b"/>
            <a:pathLst>
              <a:path h="1371600">
                <a:moveTo>
                  <a:pt x="0" y="0"/>
                </a:moveTo>
                <a:lnTo>
                  <a:pt x="0" y="1371600"/>
                </a:lnTo>
              </a:path>
            </a:pathLst>
          </a:custGeom>
          <a:ln w="10170">
            <a:solidFill>
              <a:srgbClr val="FFFFFF"/>
            </a:solidFill>
          </a:ln>
        </p:spPr>
        <p:txBody>
          <a:bodyPr wrap="square" lIns="0" tIns="0" rIns="0" bIns="0" rtlCol="0"/>
          <a:lstStyle/>
          <a:p>
            <a:endParaRPr/>
          </a:p>
        </p:txBody>
      </p:sp>
      <p:sp>
        <p:nvSpPr>
          <p:cNvPr id="56" name="object 56"/>
          <p:cNvSpPr/>
          <p:nvPr/>
        </p:nvSpPr>
        <p:spPr>
          <a:xfrm>
            <a:off x="3012439" y="1620519"/>
            <a:ext cx="0" cy="1847214"/>
          </a:xfrm>
          <a:custGeom>
            <a:avLst/>
            <a:gdLst/>
            <a:ahLst/>
            <a:cxnLst/>
            <a:rect l="l" t="t" r="r" b="b"/>
            <a:pathLst>
              <a:path h="1847214">
                <a:moveTo>
                  <a:pt x="0" y="0"/>
                </a:moveTo>
                <a:lnTo>
                  <a:pt x="0" y="1847088"/>
                </a:lnTo>
              </a:path>
            </a:pathLst>
          </a:custGeom>
          <a:ln w="30480">
            <a:solidFill>
              <a:srgbClr val="473697"/>
            </a:solidFill>
          </a:ln>
        </p:spPr>
        <p:txBody>
          <a:bodyPr wrap="square" lIns="0" tIns="0" rIns="0" bIns="0" rtlCol="0"/>
          <a:lstStyle/>
          <a:p>
            <a:endParaRPr/>
          </a:p>
        </p:txBody>
      </p:sp>
      <p:sp>
        <p:nvSpPr>
          <p:cNvPr id="57" name="object 57"/>
          <p:cNvSpPr/>
          <p:nvPr/>
        </p:nvSpPr>
        <p:spPr>
          <a:xfrm>
            <a:off x="6278879" y="2214879"/>
            <a:ext cx="182880" cy="182880"/>
          </a:xfrm>
          <a:prstGeom prst="rect">
            <a:avLst/>
          </a:prstGeom>
          <a:blipFill>
            <a:blip r:embed="rId7" cstate="print"/>
            <a:stretch>
              <a:fillRect/>
            </a:stretch>
          </a:blipFill>
        </p:spPr>
        <p:txBody>
          <a:bodyPr wrap="square" lIns="0" tIns="0" rIns="0" bIns="0" rtlCol="0"/>
          <a:lstStyle/>
          <a:p>
            <a:endParaRPr/>
          </a:p>
        </p:txBody>
      </p:sp>
      <p:sp>
        <p:nvSpPr>
          <p:cNvPr id="58" name="object 58"/>
          <p:cNvSpPr/>
          <p:nvPr/>
        </p:nvSpPr>
        <p:spPr>
          <a:xfrm>
            <a:off x="7630159" y="2245360"/>
            <a:ext cx="182880" cy="182879"/>
          </a:xfrm>
          <a:prstGeom prst="rect">
            <a:avLst/>
          </a:prstGeom>
          <a:blipFill>
            <a:blip r:embed="rId8" cstate="print"/>
            <a:stretch>
              <a:fillRect/>
            </a:stretch>
          </a:blipFill>
        </p:spPr>
        <p:txBody>
          <a:bodyPr wrap="square" lIns="0" tIns="0" rIns="0" bIns="0" rtlCol="0"/>
          <a:lstStyle/>
          <a:p>
            <a:endParaRPr/>
          </a:p>
        </p:txBody>
      </p:sp>
      <p:sp>
        <p:nvSpPr>
          <p:cNvPr id="59" name="object 59"/>
          <p:cNvSpPr/>
          <p:nvPr/>
        </p:nvSpPr>
        <p:spPr>
          <a:xfrm>
            <a:off x="3088639" y="5262879"/>
            <a:ext cx="822960" cy="365760"/>
          </a:xfrm>
          <a:custGeom>
            <a:avLst/>
            <a:gdLst/>
            <a:ahLst/>
            <a:cxnLst/>
            <a:rect l="l" t="t" r="r" b="b"/>
            <a:pathLst>
              <a:path w="822960" h="365760">
                <a:moveTo>
                  <a:pt x="0" y="365760"/>
                </a:moveTo>
                <a:lnTo>
                  <a:pt x="822960" y="365760"/>
                </a:lnTo>
                <a:lnTo>
                  <a:pt x="822960" y="0"/>
                </a:lnTo>
                <a:lnTo>
                  <a:pt x="0" y="0"/>
                </a:lnTo>
                <a:lnTo>
                  <a:pt x="0" y="365760"/>
                </a:lnTo>
                <a:close/>
              </a:path>
            </a:pathLst>
          </a:custGeom>
          <a:solidFill>
            <a:srgbClr val="00338D"/>
          </a:solidFill>
        </p:spPr>
        <p:txBody>
          <a:bodyPr wrap="square" lIns="0" tIns="0" rIns="0" bIns="0" rtlCol="0"/>
          <a:lstStyle/>
          <a:p>
            <a:endParaRPr/>
          </a:p>
        </p:txBody>
      </p:sp>
      <p:sp>
        <p:nvSpPr>
          <p:cNvPr id="60" name="object 60"/>
          <p:cNvSpPr/>
          <p:nvPr/>
        </p:nvSpPr>
        <p:spPr>
          <a:xfrm>
            <a:off x="3088639" y="5262879"/>
            <a:ext cx="822960" cy="365760"/>
          </a:xfrm>
          <a:custGeom>
            <a:avLst/>
            <a:gdLst/>
            <a:ahLst/>
            <a:cxnLst/>
            <a:rect l="l" t="t" r="r" b="b"/>
            <a:pathLst>
              <a:path w="822960" h="365760">
                <a:moveTo>
                  <a:pt x="0" y="365760"/>
                </a:moveTo>
                <a:lnTo>
                  <a:pt x="822960" y="365760"/>
                </a:lnTo>
                <a:lnTo>
                  <a:pt x="822960" y="0"/>
                </a:lnTo>
                <a:lnTo>
                  <a:pt x="0" y="0"/>
                </a:lnTo>
                <a:lnTo>
                  <a:pt x="0" y="365760"/>
                </a:lnTo>
                <a:close/>
              </a:path>
            </a:pathLst>
          </a:custGeom>
          <a:ln w="20320">
            <a:solidFill>
              <a:srgbClr val="00338D"/>
            </a:solidFill>
          </a:ln>
        </p:spPr>
        <p:txBody>
          <a:bodyPr wrap="square" lIns="0" tIns="0" rIns="0" bIns="0" rtlCol="0"/>
          <a:lstStyle/>
          <a:p>
            <a:endParaRPr/>
          </a:p>
        </p:txBody>
      </p:sp>
      <p:sp>
        <p:nvSpPr>
          <p:cNvPr id="61" name="object 61"/>
          <p:cNvSpPr/>
          <p:nvPr/>
        </p:nvSpPr>
        <p:spPr>
          <a:xfrm>
            <a:off x="4104640" y="5262879"/>
            <a:ext cx="1137920" cy="365760"/>
          </a:xfrm>
          <a:custGeom>
            <a:avLst/>
            <a:gdLst/>
            <a:ahLst/>
            <a:cxnLst/>
            <a:rect l="l" t="t" r="r" b="b"/>
            <a:pathLst>
              <a:path w="1137920" h="365760">
                <a:moveTo>
                  <a:pt x="0" y="365760"/>
                </a:moveTo>
                <a:lnTo>
                  <a:pt x="1137919" y="365760"/>
                </a:lnTo>
                <a:lnTo>
                  <a:pt x="1137919" y="0"/>
                </a:lnTo>
                <a:lnTo>
                  <a:pt x="0" y="0"/>
                </a:lnTo>
                <a:lnTo>
                  <a:pt x="0" y="365760"/>
                </a:lnTo>
                <a:close/>
              </a:path>
            </a:pathLst>
          </a:custGeom>
          <a:solidFill>
            <a:srgbClr val="00338D"/>
          </a:solidFill>
        </p:spPr>
        <p:txBody>
          <a:bodyPr wrap="square" lIns="0" tIns="0" rIns="0" bIns="0" rtlCol="0"/>
          <a:lstStyle/>
          <a:p>
            <a:endParaRPr/>
          </a:p>
        </p:txBody>
      </p:sp>
      <p:sp>
        <p:nvSpPr>
          <p:cNvPr id="62" name="object 62"/>
          <p:cNvSpPr/>
          <p:nvPr/>
        </p:nvSpPr>
        <p:spPr>
          <a:xfrm>
            <a:off x="4104640" y="5262879"/>
            <a:ext cx="1137920" cy="365760"/>
          </a:xfrm>
          <a:custGeom>
            <a:avLst/>
            <a:gdLst/>
            <a:ahLst/>
            <a:cxnLst/>
            <a:rect l="l" t="t" r="r" b="b"/>
            <a:pathLst>
              <a:path w="1137920" h="365760">
                <a:moveTo>
                  <a:pt x="0" y="365760"/>
                </a:moveTo>
                <a:lnTo>
                  <a:pt x="1137919" y="365760"/>
                </a:lnTo>
                <a:lnTo>
                  <a:pt x="1137919" y="0"/>
                </a:lnTo>
                <a:lnTo>
                  <a:pt x="0" y="0"/>
                </a:lnTo>
                <a:lnTo>
                  <a:pt x="0" y="365760"/>
                </a:lnTo>
                <a:close/>
              </a:path>
            </a:pathLst>
          </a:custGeom>
          <a:ln w="20320">
            <a:solidFill>
              <a:srgbClr val="00338D"/>
            </a:solidFill>
          </a:ln>
        </p:spPr>
        <p:txBody>
          <a:bodyPr wrap="square" lIns="0" tIns="0" rIns="0" bIns="0" rtlCol="0"/>
          <a:lstStyle/>
          <a:p>
            <a:endParaRPr/>
          </a:p>
        </p:txBody>
      </p:sp>
      <p:sp>
        <p:nvSpPr>
          <p:cNvPr id="63" name="object 63"/>
          <p:cNvSpPr txBox="1"/>
          <p:nvPr/>
        </p:nvSpPr>
        <p:spPr>
          <a:xfrm>
            <a:off x="5908294" y="4097972"/>
            <a:ext cx="1149350" cy="160020"/>
          </a:xfrm>
          <a:prstGeom prst="rect">
            <a:avLst/>
          </a:prstGeom>
        </p:spPr>
        <p:txBody>
          <a:bodyPr vert="horz" wrap="square" lIns="0" tIns="16510" rIns="0" bIns="0" rtlCol="0">
            <a:spAutoFit/>
          </a:bodyPr>
          <a:lstStyle/>
          <a:p>
            <a:pPr marL="12700">
              <a:lnSpc>
                <a:spcPct val="100000"/>
              </a:lnSpc>
              <a:spcBef>
                <a:spcPts val="130"/>
              </a:spcBef>
            </a:pPr>
            <a:r>
              <a:rPr sz="850" b="1" spc="10" dirty="0">
                <a:solidFill>
                  <a:srgbClr val="00338D"/>
                </a:solidFill>
                <a:latin typeface="Arial"/>
                <a:cs typeface="Arial"/>
              </a:rPr>
              <a:t>Key</a:t>
            </a:r>
            <a:r>
              <a:rPr sz="850" b="1" spc="40" dirty="0">
                <a:solidFill>
                  <a:srgbClr val="00338D"/>
                </a:solidFill>
                <a:latin typeface="Arial"/>
                <a:cs typeface="Arial"/>
              </a:rPr>
              <a:t> </a:t>
            </a:r>
            <a:r>
              <a:rPr sz="850" b="1" spc="35" dirty="0">
                <a:solidFill>
                  <a:srgbClr val="00338D"/>
                </a:solidFill>
                <a:latin typeface="Arial"/>
                <a:cs typeface="Arial"/>
              </a:rPr>
              <a:t>considerations:</a:t>
            </a:r>
            <a:endParaRPr sz="850">
              <a:latin typeface="Arial"/>
              <a:cs typeface="Arial"/>
            </a:endParaRPr>
          </a:p>
        </p:txBody>
      </p:sp>
      <p:sp>
        <p:nvSpPr>
          <p:cNvPr id="64" name="object 64"/>
          <p:cNvSpPr txBox="1"/>
          <p:nvPr/>
        </p:nvSpPr>
        <p:spPr>
          <a:xfrm>
            <a:off x="6233795" y="4413885"/>
            <a:ext cx="1586865" cy="292100"/>
          </a:xfrm>
          <a:prstGeom prst="rect">
            <a:avLst/>
          </a:prstGeom>
        </p:spPr>
        <p:txBody>
          <a:bodyPr vert="horz" wrap="square" lIns="0" tIns="16510" rIns="0" bIns="0" rtlCol="0">
            <a:spAutoFit/>
          </a:bodyPr>
          <a:lstStyle/>
          <a:p>
            <a:pPr marL="12700">
              <a:lnSpc>
                <a:spcPct val="100000"/>
              </a:lnSpc>
              <a:spcBef>
                <a:spcPts val="130"/>
              </a:spcBef>
            </a:pPr>
            <a:r>
              <a:rPr sz="850" spc="-5" dirty="0">
                <a:solidFill>
                  <a:srgbClr val="00A2A0"/>
                </a:solidFill>
                <a:latin typeface="Arial"/>
                <a:cs typeface="Arial"/>
              </a:rPr>
              <a:t>Treatment </a:t>
            </a:r>
            <a:r>
              <a:rPr sz="850" spc="5" dirty="0">
                <a:solidFill>
                  <a:srgbClr val="00A2A0"/>
                </a:solidFill>
                <a:latin typeface="Arial"/>
                <a:cs typeface="Arial"/>
              </a:rPr>
              <a:t>of </a:t>
            </a:r>
            <a:r>
              <a:rPr sz="850" b="1" spc="5" dirty="0">
                <a:solidFill>
                  <a:srgbClr val="00A2A0"/>
                </a:solidFill>
                <a:latin typeface="Arial"/>
                <a:cs typeface="Arial"/>
              </a:rPr>
              <a:t>click </a:t>
            </a:r>
            <a:r>
              <a:rPr sz="850" b="1" spc="20" dirty="0">
                <a:solidFill>
                  <a:srgbClr val="00A2A0"/>
                </a:solidFill>
                <a:latin typeface="Arial"/>
                <a:cs typeface="Arial"/>
              </a:rPr>
              <a:t>and</a:t>
            </a:r>
            <a:r>
              <a:rPr sz="850" b="1" spc="120" dirty="0">
                <a:solidFill>
                  <a:srgbClr val="00A2A0"/>
                </a:solidFill>
                <a:latin typeface="Arial"/>
                <a:cs typeface="Arial"/>
              </a:rPr>
              <a:t> </a:t>
            </a:r>
            <a:r>
              <a:rPr sz="850" b="1" spc="20" dirty="0">
                <a:solidFill>
                  <a:srgbClr val="00A2A0"/>
                </a:solidFill>
                <a:latin typeface="Arial"/>
                <a:cs typeface="Arial"/>
              </a:rPr>
              <a:t>collect</a:t>
            </a:r>
            <a:endParaRPr sz="850">
              <a:latin typeface="Arial"/>
              <a:cs typeface="Arial"/>
            </a:endParaRPr>
          </a:p>
          <a:p>
            <a:pPr marL="12700">
              <a:lnSpc>
                <a:spcPct val="100000"/>
              </a:lnSpc>
              <a:spcBef>
                <a:spcPts val="20"/>
              </a:spcBef>
            </a:pPr>
            <a:r>
              <a:rPr sz="850" b="1" spc="50" dirty="0">
                <a:solidFill>
                  <a:srgbClr val="00A2A0"/>
                </a:solidFill>
                <a:latin typeface="Arial"/>
                <a:cs typeface="Arial"/>
              </a:rPr>
              <a:t>orders </a:t>
            </a:r>
            <a:r>
              <a:rPr sz="850" spc="5" dirty="0">
                <a:solidFill>
                  <a:srgbClr val="00A2A0"/>
                </a:solidFill>
                <a:latin typeface="Arial"/>
                <a:cs typeface="Arial"/>
              </a:rPr>
              <a:t>and </a:t>
            </a:r>
            <a:r>
              <a:rPr sz="850" b="1" spc="20" dirty="0">
                <a:solidFill>
                  <a:srgbClr val="00A2A0"/>
                </a:solidFill>
                <a:latin typeface="Arial"/>
                <a:cs typeface="Arial"/>
              </a:rPr>
              <a:t>online</a:t>
            </a:r>
            <a:r>
              <a:rPr sz="850" b="1" spc="-165" dirty="0">
                <a:solidFill>
                  <a:srgbClr val="00A2A0"/>
                </a:solidFill>
                <a:latin typeface="Arial"/>
                <a:cs typeface="Arial"/>
              </a:rPr>
              <a:t> </a:t>
            </a:r>
            <a:r>
              <a:rPr sz="850" b="1" spc="35" dirty="0">
                <a:solidFill>
                  <a:srgbClr val="00A2A0"/>
                </a:solidFill>
                <a:latin typeface="Arial"/>
                <a:cs typeface="Arial"/>
              </a:rPr>
              <a:t>sales</a:t>
            </a:r>
            <a:endParaRPr sz="850">
              <a:latin typeface="Arial"/>
              <a:cs typeface="Arial"/>
            </a:endParaRPr>
          </a:p>
        </p:txBody>
      </p:sp>
      <p:sp>
        <p:nvSpPr>
          <p:cNvPr id="65" name="object 65"/>
          <p:cNvSpPr txBox="1"/>
          <p:nvPr/>
        </p:nvSpPr>
        <p:spPr>
          <a:xfrm>
            <a:off x="6233795" y="4841240"/>
            <a:ext cx="1236345" cy="434340"/>
          </a:xfrm>
          <a:prstGeom prst="rect">
            <a:avLst/>
          </a:prstGeom>
        </p:spPr>
        <p:txBody>
          <a:bodyPr vert="horz" wrap="square" lIns="0" tIns="8255" rIns="0" bIns="0" rtlCol="0">
            <a:spAutoFit/>
          </a:bodyPr>
          <a:lstStyle/>
          <a:p>
            <a:pPr marL="12700" marR="5080" algn="just">
              <a:lnSpc>
                <a:spcPct val="106000"/>
              </a:lnSpc>
              <a:spcBef>
                <a:spcPts val="65"/>
              </a:spcBef>
            </a:pPr>
            <a:r>
              <a:rPr sz="850" b="1" spc="15" dirty="0">
                <a:solidFill>
                  <a:srgbClr val="00A2A0"/>
                </a:solidFill>
                <a:latin typeface="Arial"/>
                <a:cs typeface="Arial"/>
              </a:rPr>
              <a:t>New </a:t>
            </a:r>
            <a:r>
              <a:rPr sz="850" b="1" spc="45" dirty="0">
                <a:solidFill>
                  <a:srgbClr val="00A2A0"/>
                </a:solidFill>
                <a:latin typeface="Arial"/>
                <a:cs typeface="Arial"/>
              </a:rPr>
              <a:t>metrics </a:t>
            </a:r>
            <a:r>
              <a:rPr sz="850" spc="5" dirty="0">
                <a:solidFill>
                  <a:srgbClr val="00A2A0"/>
                </a:solidFill>
                <a:latin typeface="Arial"/>
                <a:cs typeface="Arial"/>
              </a:rPr>
              <a:t>needed</a:t>
            </a:r>
            <a:r>
              <a:rPr sz="850" spc="-90" dirty="0">
                <a:solidFill>
                  <a:srgbClr val="00A2A0"/>
                </a:solidFill>
                <a:latin typeface="Arial"/>
                <a:cs typeface="Arial"/>
              </a:rPr>
              <a:t> </a:t>
            </a:r>
            <a:r>
              <a:rPr sz="850" spc="10" dirty="0">
                <a:solidFill>
                  <a:srgbClr val="00A2A0"/>
                </a:solidFill>
                <a:latin typeface="Arial"/>
                <a:cs typeface="Arial"/>
              </a:rPr>
              <a:t>to  </a:t>
            </a:r>
            <a:r>
              <a:rPr sz="850" spc="5" dirty="0">
                <a:solidFill>
                  <a:srgbClr val="00A2A0"/>
                </a:solidFill>
                <a:latin typeface="Arial"/>
                <a:cs typeface="Arial"/>
              </a:rPr>
              <a:t>calculate </a:t>
            </a:r>
            <a:r>
              <a:rPr sz="850" spc="10" dirty="0">
                <a:solidFill>
                  <a:srgbClr val="00A2A0"/>
                </a:solidFill>
                <a:latin typeface="Arial"/>
                <a:cs typeface="Arial"/>
              </a:rPr>
              <a:t>rents </a:t>
            </a:r>
            <a:r>
              <a:rPr sz="850" spc="5" dirty="0">
                <a:solidFill>
                  <a:srgbClr val="00A2A0"/>
                </a:solidFill>
                <a:latin typeface="Arial"/>
                <a:cs typeface="Arial"/>
              </a:rPr>
              <a:t>as </a:t>
            </a:r>
            <a:r>
              <a:rPr sz="850" spc="20" dirty="0">
                <a:solidFill>
                  <a:srgbClr val="00A2A0"/>
                </a:solidFill>
                <a:latin typeface="Arial"/>
                <a:cs typeface="Arial"/>
              </a:rPr>
              <a:t>store  </a:t>
            </a:r>
            <a:r>
              <a:rPr sz="850" dirty="0">
                <a:solidFill>
                  <a:srgbClr val="00A2A0"/>
                </a:solidFill>
                <a:latin typeface="Arial"/>
                <a:cs typeface="Arial"/>
              </a:rPr>
              <a:t>functionality</a:t>
            </a:r>
            <a:r>
              <a:rPr sz="850" spc="114" dirty="0">
                <a:solidFill>
                  <a:srgbClr val="00A2A0"/>
                </a:solidFill>
                <a:latin typeface="Arial"/>
                <a:cs typeface="Arial"/>
              </a:rPr>
              <a:t> </a:t>
            </a:r>
            <a:r>
              <a:rPr sz="850" spc="10" dirty="0">
                <a:solidFill>
                  <a:srgbClr val="00A2A0"/>
                </a:solidFill>
                <a:latin typeface="Arial"/>
                <a:cs typeface="Arial"/>
              </a:rPr>
              <a:t>evolves</a:t>
            </a:r>
            <a:endParaRPr sz="850">
              <a:latin typeface="Arial"/>
              <a:cs typeface="Arial"/>
            </a:endParaRPr>
          </a:p>
        </p:txBody>
      </p:sp>
      <p:sp>
        <p:nvSpPr>
          <p:cNvPr id="66" name="object 66"/>
          <p:cNvSpPr txBox="1"/>
          <p:nvPr/>
        </p:nvSpPr>
        <p:spPr>
          <a:xfrm>
            <a:off x="6233795" y="5392292"/>
            <a:ext cx="1447165" cy="443230"/>
          </a:xfrm>
          <a:prstGeom prst="rect">
            <a:avLst/>
          </a:prstGeom>
        </p:spPr>
        <p:txBody>
          <a:bodyPr vert="horz" wrap="square" lIns="0" tIns="16510" rIns="0" bIns="0" rtlCol="0">
            <a:spAutoFit/>
          </a:bodyPr>
          <a:lstStyle/>
          <a:p>
            <a:pPr marL="12700" marR="5080" algn="just">
              <a:lnSpc>
                <a:spcPct val="106100"/>
              </a:lnSpc>
              <a:spcBef>
                <a:spcPts val="130"/>
              </a:spcBef>
            </a:pPr>
            <a:r>
              <a:rPr sz="850" spc="10" dirty="0">
                <a:solidFill>
                  <a:srgbClr val="00A2A0"/>
                </a:solidFill>
                <a:latin typeface="Arial"/>
                <a:cs typeface="Arial"/>
              </a:rPr>
              <a:t>Shift </a:t>
            </a:r>
            <a:r>
              <a:rPr sz="850" spc="-5" dirty="0">
                <a:solidFill>
                  <a:srgbClr val="00A2A0"/>
                </a:solidFill>
                <a:latin typeface="Arial"/>
                <a:cs typeface="Arial"/>
              </a:rPr>
              <a:t>relies </a:t>
            </a:r>
            <a:r>
              <a:rPr sz="850" spc="10" dirty="0">
                <a:solidFill>
                  <a:srgbClr val="00A2A0"/>
                </a:solidFill>
                <a:latin typeface="Arial"/>
                <a:cs typeface="Arial"/>
              </a:rPr>
              <a:t>on </a:t>
            </a:r>
            <a:r>
              <a:rPr sz="850" b="1" spc="20" dirty="0">
                <a:solidFill>
                  <a:srgbClr val="00A2A0"/>
                </a:solidFill>
                <a:latin typeface="Arial"/>
                <a:cs typeface="Arial"/>
              </a:rPr>
              <a:t>data </a:t>
            </a:r>
            <a:r>
              <a:rPr sz="850" b="1" spc="35" dirty="0">
                <a:solidFill>
                  <a:srgbClr val="00A2A0"/>
                </a:solidFill>
                <a:latin typeface="Arial"/>
                <a:cs typeface="Arial"/>
              </a:rPr>
              <a:t>sharing  </a:t>
            </a:r>
            <a:r>
              <a:rPr sz="850" spc="5" dirty="0">
                <a:solidFill>
                  <a:srgbClr val="00A2A0"/>
                </a:solidFill>
                <a:latin typeface="Arial"/>
                <a:cs typeface="Arial"/>
              </a:rPr>
              <a:t>and</a:t>
            </a:r>
            <a:r>
              <a:rPr sz="850" spc="60" dirty="0">
                <a:solidFill>
                  <a:srgbClr val="00A2A0"/>
                </a:solidFill>
                <a:latin typeface="Arial"/>
                <a:cs typeface="Arial"/>
              </a:rPr>
              <a:t> </a:t>
            </a:r>
            <a:r>
              <a:rPr sz="850" b="1" spc="45" dirty="0">
                <a:solidFill>
                  <a:srgbClr val="00A2A0"/>
                </a:solidFill>
                <a:latin typeface="Arial"/>
                <a:cs typeface="Arial"/>
              </a:rPr>
              <a:t>trust</a:t>
            </a:r>
            <a:r>
              <a:rPr sz="850" b="1" spc="-55" dirty="0">
                <a:solidFill>
                  <a:srgbClr val="00A2A0"/>
                </a:solidFill>
                <a:latin typeface="Arial"/>
                <a:cs typeface="Arial"/>
              </a:rPr>
              <a:t> </a:t>
            </a:r>
            <a:r>
              <a:rPr sz="850" spc="5" dirty="0">
                <a:solidFill>
                  <a:srgbClr val="00A2A0"/>
                </a:solidFill>
                <a:latin typeface="Arial"/>
                <a:cs typeface="Arial"/>
              </a:rPr>
              <a:t>betw</a:t>
            </a:r>
            <a:r>
              <a:rPr sz="850" spc="-80" dirty="0">
                <a:solidFill>
                  <a:srgbClr val="00A2A0"/>
                </a:solidFill>
                <a:latin typeface="Arial"/>
                <a:cs typeface="Arial"/>
              </a:rPr>
              <a:t> </a:t>
            </a:r>
            <a:r>
              <a:rPr sz="850" spc="10" dirty="0">
                <a:solidFill>
                  <a:srgbClr val="00A2A0"/>
                </a:solidFill>
                <a:latin typeface="Arial"/>
                <a:cs typeface="Arial"/>
              </a:rPr>
              <a:t>een</a:t>
            </a:r>
            <a:r>
              <a:rPr sz="850" spc="-90" dirty="0">
                <a:solidFill>
                  <a:srgbClr val="00A2A0"/>
                </a:solidFill>
                <a:latin typeface="Arial"/>
                <a:cs typeface="Arial"/>
              </a:rPr>
              <a:t> </a:t>
            </a:r>
            <a:r>
              <a:rPr sz="850" dirty="0">
                <a:solidFill>
                  <a:srgbClr val="00A2A0"/>
                </a:solidFill>
                <a:latin typeface="Arial"/>
                <a:cs typeface="Arial"/>
              </a:rPr>
              <a:t>landlords  </a:t>
            </a:r>
            <a:r>
              <a:rPr sz="850" spc="5" dirty="0">
                <a:solidFill>
                  <a:srgbClr val="00A2A0"/>
                </a:solidFill>
                <a:latin typeface="Arial"/>
                <a:cs typeface="Arial"/>
              </a:rPr>
              <a:t>and</a:t>
            </a:r>
            <a:r>
              <a:rPr sz="850" spc="65" dirty="0">
                <a:solidFill>
                  <a:srgbClr val="00A2A0"/>
                </a:solidFill>
                <a:latin typeface="Arial"/>
                <a:cs typeface="Arial"/>
              </a:rPr>
              <a:t> </a:t>
            </a:r>
            <a:r>
              <a:rPr sz="850" spc="5" dirty="0">
                <a:solidFill>
                  <a:srgbClr val="00A2A0"/>
                </a:solidFill>
                <a:latin typeface="Arial"/>
                <a:cs typeface="Arial"/>
              </a:rPr>
              <a:t>tenant</a:t>
            </a:r>
            <a:endParaRPr sz="850">
              <a:latin typeface="Arial"/>
              <a:cs typeface="Arial"/>
            </a:endParaRPr>
          </a:p>
        </p:txBody>
      </p:sp>
      <p:sp>
        <p:nvSpPr>
          <p:cNvPr id="67" name="object 67"/>
          <p:cNvSpPr/>
          <p:nvPr/>
        </p:nvSpPr>
        <p:spPr>
          <a:xfrm>
            <a:off x="6042533" y="4458589"/>
            <a:ext cx="113030" cy="266700"/>
          </a:xfrm>
          <a:custGeom>
            <a:avLst/>
            <a:gdLst/>
            <a:ahLst/>
            <a:cxnLst/>
            <a:rect l="l" t="t" r="r" b="b"/>
            <a:pathLst>
              <a:path w="113029" h="266700">
                <a:moveTo>
                  <a:pt x="12445" y="0"/>
                </a:moveTo>
                <a:lnTo>
                  <a:pt x="9270" y="11049"/>
                </a:lnTo>
                <a:lnTo>
                  <a:pt x="41171" y="25005"/>
                </a:lnTo>
                <a:lnTo>
                  <a:pt x="67595" y="46688"/>
                </a:lnTo>
                <a:lnTo>
                  <a:pt x="87209" y="74681"/>
                </a:lnTo>
                <a:lnTo>
                  <a:pt x="98678" y="107568"/>
                </a:lnTo>
                <a:lnTo>
                  <a:pt x="98565" y="157474"/>
                </a:lnTo>
                <a:lnTo>
                  <a:pt x="79962" y="201914"/>
                </a:lnTo>
                <a:lnTo>
                  <a:pt x="46047" y="236138"/>
                </a:lnTo>
                <a:lnTo>
                  <a:pt x="0" y="255397"/>
                </a:lnTo>
                <a:lnTo>
                  <a:pt x="2286" y="266573"/>
                </a:lnTo>
                <a:lnTo>
                  <a:pt x="68643" y="232711"/>
                </a:lnTo>
                <a:lnTo>
                  <a:pt x="107568" y="169037"/>
                </a:lnTo>
                <a:lnTo>
                  <a:pt x="112477" y="125427"/>
                </a:lnTo>
                <a:lnTo>
                  <a:pt x="103858" y="83932"/>
                </a:lnTo>
                <a:lnTo>
                  <a:pt x="83273" y="47339"/>
                </a:lnTo>
                <a:lnTo>
                  <a:pt x="52282" y="18433"/>
                </a:lnTo>
                <a:lnTo>
                  <a:pt x="12445" y="0"/>
                </a:lnTo>
                <a:close/>
              </a:path>
            </a:pathLst>
          </a:custGeom>
          <a:solidFill>
            <a:srgbClr val="005EB8"/>
          </a:solidFill>
        </p:spPr>
        <p:txBody>
          <a:bodyPr wrap="square" lIns="0" tIns="0" rIns="0" bIns="0" rtlCol="0"/>
          <a:lstStyle/>
          <a:p>
            <a:endParaRPr/>
          </a:p>
        </p:txBody>
      </p:sp>
      <p:sp>
        <p:nvSpPr>
          <p:cNvPr id="68" name="object 68"/>
          <p:cNvSpPr/>
          <p:nvPr/>
        </p:nvSpPr>
        <p:spPr>
          <a:xfrm>
            <a:off x="6042533" y="4458589"/>
            <a:ext cx="113030" cy="266700"/>
          </a:xfrm>
          <a:custGeom>
            <a:avLst/>
            <a:gdLst/>
            <a:ahLst/>
            <a:cxnLst/>
            <a:rect l="l" t="t" r="r" b="b"/>
            <a:pathLst>
              <a:path w="113029" h="266700">
                <a:moveTo>
                  <a:pt x="12445" y="0"/>
                </a:moveTo>
                <a:lnTo>
                  <a:pt x="52282" y="18433"/>
                </a:lnTo>
                <a:lnTo>
                  <a:pt x="83273" y="47339"/>
                </a:lnTo>
                <a:lnTo>
                  <a:pt x="103858" y="83932"/>
                </a:lnTo>
                <a:lnTo>
                  <a:pt x="112477" y="125427"/>
                </a:lnTo>
                <a:lnTo>
                  <a:pt x="107568" y="169037"/>
                </a:lnTo>
                <a:lnTo>
                  <a:pt x="92332" y="203868"/>
                </a:lnTo>
                <a:lnTo>
                  <a:pt x="68643" y="232711"/>
                </a:lnTo>
                <a:lnTo>
                  <a:pt x="38096" y="254101"/>
                </a:lnTo>
                <a:lnTo>
                  <a:pt x="2286" y="266573"/>
                </a:lnTo>
                <a:lnTo>
                  <a:pt x="0" y="255397"/>
                </a:lnTo>
                <a:lnTo>
                  <a:pt x="46047" y="236138"/>
                </a:lnTo>
                <a:lnTo>
                  <a:pt x="79962" y="201914"/>
                </a:lnTo>
                <a:lnTo>
                  <a:pt x="98565" y="157474"/>
                </a:lnTo>
                <a:lnTo>
                  <a:pt x="98678" y="107568"/>
                </a:lnTo>
                <a:lnTo>
                  <a:pt x="87209" y="74681"/>
                </a:lnTo>
                <a:lnTo>
                  <a:pt x="67595" y="46688"/>
                </a:lnTo>
                <a:lnTo>
                  <a:pt x="41171" y="25005"/>
                </a:lnTo>
                <a:lnTo>
                  <a:pt x="9270" y="11049"/>
                </a:lnTo>
                <a:lnTo>
                  <a:pt x="12445" y="0"/>
                </a:lnTo>
                <a:close/>
              </a:path>
            </a:pathLst>
          </a:custGeom>
          <a:ln w="12700">
            <a:solidFill>
              <a:srgbClr val="00A2A0"/>
            </a:solidFill>
          </a:ln>
        </p:spPr>
        <p:txBody>
          <a:bodyPr wrap="square" lIns="0" tIns="0" rIns="0" bIns="0" rtlCol="0"/>
          <a:lstStyle/>
          <a:p>
            <a:endParaRPr/>
          </a:p>
        </p:txBody>
      </p:sp>
      <p:sp>
        <p:nvSpPr>
          <p:cNvPr id="69" name="object 69"/>
          <p:cNvSpPr/>
          <p:nvPr/>
        </p:nvSpPr>
        <p:spPr>
          <a:xfrm>
            <a:off x="5872479" y="4490720"/>
            <a:ext cx="182880" cy="182880"/>
          </a:xfrm>
          <a:prstGeom prst="rect">
            <a:avLst/>
          </a:prstGeom>
          <a:blipFill>
            <a:blip r:embed="rId9" cstate="print"/>
            <a:stretch>
              <a:fillRect/>
            </a:stretch>
          </a:blipFill>
        </p:spPr>
        <p:txBody>
          <a:bodyPr wrap="square" lIns="0" tIns="0" rIns="0" bIns="0" rtlCol="0"/>
          <a:lstStyle/>
          <a:p>
            <a:endParaRPr/>
          </a:p>
        </p:txBody>
      </p:sp>
      <p:sp>
        <p:nvSpPr>
          <p:cNvPr id="70" name="object 70"/>
          <p:cNvSpPr/>
          <p:nvPr/>
        </p:nvSpPr>
        <p:spPr>
          <a:xfrm>
            <a:off x="5908040" y="4282440"/>
            <a:ext cx="341630" cy="0"/>
          </a:xfrm>
          <a:custGeom>
            <a:avLst/>
            <a:gdLst/>
            <a:ahLst/>
            <a:cxnLst/>
            <a:rect l="l" t="t" r="r" b="b"/>
            <a:pathLst>
              <a:path w="341629">
                <a:moveTo>
                  <a:pt x="0" y="0"/>
                </a:moveTo>
                <a:lnTo>
                  <a:pt x="341502" y="0"/>
                </a:lnTo>
              </a:path>
            </a:pathLst>
          </a:custGeom>
          <a:ln w="30480">
            <a:solidFill>
              <a:srgbClr val="00338D"/>
            </a:solidFill>
          </a:ln>
        </p:spPr>
        <p:txBody>
          <a:bodyPr wrap="square" lIns="0" tIns="0" rIns="0" bIns="0" rtlCol="0"/>
          <a:lstStyle/>
          <a:p>
            <a:endParaRPr/>
          </a:p>
        </p:txBody>
      </p:sp>
      <p:sp>
        <p:nvSpPr>
          <p:cNvPr id="71" name="object 71"/>
          <p:cNvSpPr/>
          <p:nvPr/>
        </p:nvSpPr>
        <p:spPr>
          <a:xfrm>
            <a:off x="5892800" y="4982590"/>
            <a:ext cx="261890" cy="279272"/>
          </a:xfrm>
          <a:prstGeom prst="rect">
            <a:avLst/>
          </a:prstGeom>
          <a:blipFill>
            <a:blip r:embed="rId10" cstate="print"/>
            <a:stretch>
              <a:fillRect/>
            </a:stretch>
          </a:blipFill>
        </p:spPr>
        <p:txBody>
          <a:bodyPr wrap="square" lIns="0" tIns="0" rIns="0" bIns="0" rtlCol="0"/>
          <a:lstStyle/>
          <a:p>
            <a:endParaRPr/>
          </a:p>
        </p:txBody>
      </p:sp>
      <p:sp>
        <p:nvSpPr>
          <p:cNvPr id="72" name="object 72"/>
          <p:cNvSpPr/>
          <p:nvPr/>
        </p:nvSpPr>
        <p:spPr>
          <a:xfrm>
            <a:off x="5892800" y="5450204"/>
            <a:ext cx="262767" cy="279247"/>
          </a:xfrm>
          <a:prstGeom prst="rect">
            <a:avLst/>
          </a:prstGeom>
          <a:blipFill>
            <a:blip r:embed="rId11" cstate="print"/>
            <a:stretch>
              <a:fillRect/>
            </a:stretch>
          </a:blipFill>
        </p:spPr>
        <p:txBody>
          <a:bodyPr wrap="square" lIns="0" tIns="0" rIns="0" bIns="0" rtlCol="0"/>
          <a:lstStyle/>
          <a:p>
            <a:endParaRPr/>
          </a:p>
        </p:txBody>
      </p:sp>
      <p:sp>
        <p:nvSpPr>
          <p:cNvPr id="73" name="object 73"/>
          <p:cNvSpPr/>
          <p:nvPr/>
        </p:nvSpPr>
        <p:spPr>
          <a:xfrm>
            <a:off x="3962019" y="5455284"/>
            <a:ext cx="82550" cy="11430"/>
          </a:xfrm>
          <a:custGeom>
            <a:avLst/>
            <a:gdLst/>
            <a:ahLst/>
            <a:cxnLst/>
            <a:rect l="l" t="t" r="r" b="b"/>
            <a:pathLst>
              <a:path w="82550" h="11429">
                <a:moveTo>
                  <a:pt x="82041" y="0"/>
                </a:moveTo>
                <a:lnTo>
                  <a:pt x="0" y="0"/>
                </a:lnTo>
                <a:lnTo>
                  <a:pt x="0" y="11429"/>
                </a:lnTo>
                <a:lnTo>
                  <a:pt x="82041" y="11429"/>
                </a:lnTo>
                <a:lnTo>
                  <a:pt x="82041" y="0"/>
                </a:lnTo>
                <a:close/>
              </a:path>
            </a:pathLst>
          </a:custGeom>
          <a:solidFill>
            <a:srgbClr val="00338D"/>
          </a:solidFill>
        </p:spPr>
        <p:txBody>
          <a:bodyPr wrap="square" lIns="0" tIns="0" rIns="0" bIns="0" rtlCol="0"/>
          <a:lstStyle/>
          <a:p>
            <a:endParaRPr/>
          </a:p>
        </p:txBody>
      </p:sp>
      <p:sp>
        <p:nvSpPr>
          <p:cNvPr id="74" name="object 74"/>
          <p:cNvSpPr/>
          <p:nvPr/>
        </p:nvSpPr>
        <p:spPr>
          <a:xfrm>
            <a:off x="4003040" y="5416169"/>
            <a:ext cx="0" cy="90170"/>
          </a:xfrm>
          <a:custGeom>
            <a:avLst/>
            <a:gdLst/>
            <a:ahLst/>
            <a:cxnLst/>
            <a:rect l="l" t="t" r="r" b="b"/>
            <a:pathLst>
              <a:path h="90170">
                <a:moveTo>
                  <a:pt x="0" y="89661"/>
                </a:moveTo>
                <a:lnTo>
                  <a:pt x="0" y="0"/>
                </a:lnTo>
                <a:lnTo>
                  <a:pt x="0" y="89661"/>
                </a:lnTo>
                <a:close/>
              </a:path>
            </a:pathLst>
          </a:custGeom>
          <a:solidFill>
            <a:srgbClr val="00338D"/>
          </a:solidFill>
        </p:spPr>
        <p:txBody>
          <a:bodyPr wrap="square" lIns="0" tIns="0" rIns="0" bIns="0" rtlCol="0"/>
          <a:lstStyle/>
          <a:p>
            <a:endParaRPr/>
          </a:p>
        </p:txBody>
      </p:sp>
      <p:sp>
        <p:nvSpPr>
          <p:cNvPr id="75" name="object 75"/>
          <p:cNvSpPr/>
          <p:nvPr/>
        </p:nvSpPr>
        <p:spPr>
          <a:xfrm>
            <a:off x="3962019" y="5416169"/>
            <a:ext cx="82550" cy="90170"/>
          </a:xfrm>
          <a:custGeom>
            <a:avLst/>
            <a:gdLst/>
            <a:ahLst/>
            <a:cxnLst/>
            <a:rect l="l" t="t" r="r" b="b"/>
            <a:pathLst>
              <a:path w="82550" h="90170">
                <a:moveTo>
                  <a:pt x="0" y="39115"/>
                </a:moveTo>
                <a:lnTo>
                  <a:pt x="35305" y="39115"/>
                </a:lnTo>
                <a:lnTo>
                  <a:pt x="35305" y="0"/>
                </a:lnTo>
                <a:lnTo>
                  <a:pt x="46735" y="0"/>
                </a:lnTo>
                <a:lnTo>
                  <a:pt x="46735" y="39115"/>
                </a:lnTo>
                <a:lnTo>
                  <a:pt x="82041" y="39115"/>
                </a:lnTo>
                <a:lnTo>
                  <a:pt x="82041" y="50545"/>
                </a:lnTo>
                <a:lnTo>
                  <a:pt x="46735" y="50545"/>
                </a:lnTo>
                <a:lnTo>
                  <a:pt x="46735" y="89661"/>
                </a:lnTo>
                <a:lnTo>
                  <a:pt x="35305" y="89661"/>
                </a:lnTo>
                <a:lnTo>
                  <a:pt x="35305" y="50545"/>
                </a:lnTo>
                <a:lnTo>
                  <a:pt x="0" y="50545"/>
                </a:lnTo>
                <a:lnTo>
                  <a:pt x="0" y="39115"/>
                </a:lnTo>
                <a:close/>
              </a:path>
            </a:pathLst>
          </a:custGeom>
          <a:ln w="10170">
            <a:solidFill>
              <a:srgbClr val="00338D"/>
            </a:solidFill>
          </a:ln>
        </p:spPr>
        <p:txBody>
          <a:bodyPr wrap="square" lIns="0" tIns="0" rIns="0" bIns="0" rtlCol="0"/>
          <a:lstStyle/>
          <a:p>
            <a:endParaRPr/>
          </a:p>
        </p:txBody>
      </p:sp>
      <p:sp>
        <p:nvSpPr>
          <p:cNvPr id="76" name="object 76"/>
          <p:cNvSpPr/>
          <p:nvPr/>
        </p:nvSpPr>
        <p:spPr>
          <a:xfrm>
            <a:off x="5537200" y="4114800"/>
            <a:ext cx="274320" cy="1757680"/>
          </a:xfrm>
          <a:custGeom>
            <a:avLst/>
            <a:gdLst/>
            <a:ahLst/>
            <a:cxnLst/>
            <a:rect l="l" t="t" r="r" b="b"/>
            <a:pathLst>
              <a:path w="274320" h="1757679">
                <a:moveTo>
                  <a:pt x="115824" y="0"/>
                </a:moveTo>
                <a:lnTo>
                  <a:pt x="0" y="0"/>
                </a:lnTo>
                <a:lnTo>
                  <a:pt x="0" y="1757680"/>
                </a:lnTo>
                <a:lnTo>
                  <a:pt x="115824" y="1757680"/>
                </a:lnTo>
                <a:lnTo>
                  <a:pt x="274320" y="878839"/>
                </a:lnTo>
                <a:lnTo>
                  <a:pt x="115824" y="0"/>
                </a:lnTo>
                <a:close/>
              </a:path>
            </a:pathLst>
          </a:custGeom>
          <a:solidFill>
            <a:srgbClr val="00A2A0"/>
          </a:solidFill>
        </p:spPr>
        <p:txBody>
          <a:bodyPr wrap="square" lIns="0" tIns="0" rIns="0" bIns="0" rtlCol="0"/>
          <a:lstStyle/>
          <a:p>
            <a:endParaRPr/>
          </a:p>
        </p:txBody>
      </p:sp>
      <p:sp>
        <p:nvSpPr>
          <p:cNvPr id="77" name="object 77"/>
          <p:cNvSpPr txBox="1"/>
          <p:nvPr/>
        </p:nvSpPr>
        <p:spPr>
          <a:xfrm>
            <a:off x="7879080" y="5298440"/>
            <a:ext cx="3423920" cy="579120"/>
          </a:xfrm>
          <a:prstGeom prst="rect">
            <a:avLst/>
          </a:prstGeom>
          <a:solidFill>
            <a:srgbClr val="473697"/>
          </a:solidFill>
          <a:ln w="10170">
            <a:solidFill>
              <a:srgbClr val="000000"/>
            </a:solidFill>
          </a:ln>
        </p:spPr>
        <p:txBody>
          <a:bodyPr vert="horz" wrap="square" lIns="0" tIns="64135" rIns="0" bIns="0" rtlCol="0">
            <a:spAutoFit/>
          </a:bodyPr>
          <a:lstStyle/>
          <a:p>
            <a:pPr marL="57150" marR="114935">
              <a:lnSpc>
                <a:spcPct val="100099"/>
              </a:lnSpc>
              <a:spcBef>
                <a:spcPts val="505"/>
              </a:spcBef>
            </a:pPr>
            <a:r>
              <a:rPr sz="1050" b="1" dirty="0">
                <a:solidFill>
                  <a:srgbClr val="FFFFFF"/>
                </a:solidFill>
                <a:latin typeface="Arial"/>
                <a:cs typeface="Arial"/>
              </a:rPr>
              <a:t>New </a:t>
            </a:r>
            <a:r>
              <a:rPr sz="1050" b="1" spc="-10" dirty="0">
                <a:solidFill>
                  <a:srgbClr val="FFFFFF"/>
                </a:solidFill>
                <a:latin typeface="Arial"/>
                <a:cs typeface="Arial"/>
              </a:rPr>
              <a:t>Look </a:t>
            </a:r>
            <a:r>
              <a:rPr sz="850" spc="5" dirty="0">
                <a:solidFill>
                  <a:srgbClr val="FFFFFF"/>
                </a:solidFill>
                <a:latin typeface="Arial"/>
                <a:cs typeface="Arial"/>
              </a:rPr>
              <a:t>and </a:t>
            </a:r>
            <a:r>
              <a:rPr sz="1050" b="1" spc="15" dirty="0">
                <a:solidFill>
                  <a:srgbClr val="FFFFFF"/>
                </a:solidFill>
                <a:latin typeface="Arial"/>
                <a:cs typeface="Arial"/>
              </a:rPr>
              <a:t>Pret </a:t>
            </a:r>
            <a:r>
              <a:rPr sz="1050" b="1" spc="-10" dirty="0">
                <a:solidFill>
                  <a:srgbClr val="FFFFFF"/>
                </a:solidFill>
                <a:latin typeface="Arial"/>
                <a:cs typeface="Arial"/>
              </a:rPr>
              <a:t>a </a:t>
            </a:r>
            <a:r>
              <a:rPr sz="1050" b="1" spc="-25" dirty="0">
                <a:solidFill>
                  <a:srgbClr val="FFFFFF"/>
                </a:solidFill>
                <a:latin typeface="Arial"/>
                <a:cs typeface="Arial"/>
              </a:rPr>
              <a:t>Manager </a:t>
            </a:r>
            <a:r>
              <a:rPr sz="850" spc="5" dirty="0">
                <a:solidFill>
                  <a:srgbClr val="FFFFFF"/>
                </a:solidFill>
                <a:latin typeface="Arial"/>
                <a:cs typeface="Arial"/>
              </a:rPr>
              <a:t>began </a:t>
            </a:r>
            <a:r>
              <a:rPr sz="850" spc="-10" dirty="0">
                <a:solidFill>
                  <a:srgbClr val="FFFFFF"/>
                </a:solidFill>
                <a:latin typeface="Arial"/>
                <a:cs typeface="Arial"/>
              </a:rPr>
              <a:t>talks </a:t>
            </a:r>
            <a:r>
              <a:rPr sz="850" spc="20" dirty="0">
                <a:solidFill>
                  <a:srgbClr val="FFFFFF"/>
                </a:solidFill>
                <a:latin typeface="Arial"/>
                <a:cs typeface="Arial"/>
              </a:rPr>
              <a:t>w </a:t>
            </a:r>
            <a:r>
              <a:rPr sz="850" spc="-5" dirty="0">
                <a:solidFill>
                  <a:srgbClr val="FFFFFF"/>
                </a:solidFill>
                <a:latin typeface="Arial"/>
                <a:cs typeface="Arial"/>
              </a:rPr>
              <a:t>ith </a:t>
            </a:r>
            <a:r>
              <a:rPr sz="850" dirty="0">
                <a:solidFill>
                  <a:srgbClr val="FFFFFF"/>
                </a:solidFill>
                <a:latin typeface="Arial"/>
                <a:cs typeface="Arial"/>
              </a:rPr>
              <a:t>landlords  </a:t>
            </a:r>
            <a:r>
              <a:rPr sz="850" spc="15" dirty="0">
                <a:solidFill>
                  <a:srgbClr val="FFFFFF"/>
                </a:solidFill>
                <a:latin typeface="Arial"/>
                <a:cs typeface="Arial"/>
              </a:rPr>
              <a:t>over turnover-based </a:t>
            </a:r>
            <a:r>
              <a:rPr sz="850" spc="10" dirty="0">
                <a:solidFill>
                  <a:srgbClr val="FFFFFF"/>
                </a:solidFill>
                <a:latin typeface="Arial"/>
                <a:cs typeface="Arial"/>
              </a:rPr>
              <a:t>rents </a:t>
            </a:r>
            <a:r>
              <a:rPr sz="850" spc="30" dirty="0">
                <a:solidFill>
                  <a:srgbClr val="FFFFFF"/>
                </a:solidFill>
                <a:latin typeface="Arial"/>
                <a:cs typeface="Arial"/>
              </a:rPr>
              <a:t>for </a:t>
            </a:r>
            <a:r>
              <a:rPr sz="850" spc="-20" dirty="0">
                <a:solidFill>
                  <a:srgbClr val="FFFFFF"/>
                </a:solidFill>
                <a:latin typeface="Arial"/>
                <a:cs typeface="Arial"/>
              </a:rPr>
              <a:t>UK </a:t>
            </a:r>
            <a:r>
              <a:rPr sz="850" spc="5" dirty="0">
                <a:solidFill>
                  <a:srgbClr val="FFFFFF"/>
                </a:solidFill>
                <a:latin typeface="Arial"/>
                <a:cs typeface="Arial"/>
              </a:rPr>
              <a:t>operations; </a:t>
            </a:r>
            <a:r>
              <a:rPr sz="1050" b="1" dirty="0">
                <a:solidFill>
                  <a:srgbClr val="FFFFFF"/>
                </a:solidFill>
                <a:latin typeface="Arial"/>
                <a:cs typeface="Arial"/>
              </a:rPr>
              <a:t>Inditex</a:t>
            </a:r>
            <a:r>
              <a:rPr sz="975" b="1" baseline="25641" dirty="0">
                <a:solidFill>
                  <a:srgbClr val="FFFFFF"/>
                </a:solidFill>
                <a:latin typeface="Arial"/>
                <a:cs typeface="Arial"/>
              </a:rPr>
              <a:t>5 </a:t>
            </a:r>
            <a:r>
              <a:rPr sz="850" spc="-5" dirty="0">
                <a:solidFill>
                  <a:srgbClr val="FFFFFF"/>
                </a:solidFill>
                <a:latin typeface="Arial"/>
                <a:cs typeface="Arial"/>
              </a:rPr>
              <a:t>plans </a:t>
            </a:r>
            <a:r>
              <a:rPr sz="850" spc="5" dirty="0">
                <a:solidFill>
                  <a:srgbClr val="FFFFFF"/>
                </a:solidFill>
                <a:latin typeface="Arial"/>
                <a:cs typeface="Arial"/>
              </a:rPr>
              <a:t>to  </a:t>
            </a:r>
            <a:r>
              <a:rPr sz="850" spc="15" dirty="0">
                <a:solidFill>
                  <a:srgbClr val="FFFFFF"/>
                </a:solidFill>
                <a:latin typeface="Arial"/>
                <a:cs typeface="Arial"/>
              </a:rPr>
              <a:t>have </a:t>
            </a:r>
            <a:r>
              <a:rPr sz="850" spc="35" dirty="0">
                <a:solidFill>
                  <a:srgbClr val="FFFFFF"/>
                </a:solidFill>
                <a:latin typeface="Arial"/>
                <a:cs typeface="Arial"/>
              </a:rPr>
              <a:t>few </a:t>
            </a:r>
            <a:r>
              <a:rPr sz="850" spc="5" dirty="0">
                <a:solidFill>
                  <a:srgbClr val="FFFFFF"/>
                </a:solidFill>
                <a:latin typeface="Arial"/>
                <a:cs typeface="Arial"/>
              </a:rPr>
              <a:t>er </a:t>
            </a:r>
            <a:r>
              <a:rPr sz="850" spc="15" dirty="0">
                <a:solidFill>
                  <a:srgbClr val="FFFFFF"/>
                </a:solidFill>
                <a:latin typeface="Arial"/>
                <a:cs typeface="Arial"/>
              </a:rPr>
              <a:t>stores </a:t>
            </a:r>
            <a:r>
              <a:rPr sz="850" spc="-10" dirty="0">
                <a:solidFill>
                  <a:srgbClr val="FFFFFF"/>
                </a:solidFill>
                <a:latin typeface="Arial"/>
                <a:cs typeface="Arial"/>
              </a:rPr>
              <a:t>in </a:t>
            </a:r>
            <a:r>
              <a:rPr sz="850" spc="5" dirty="0">
                <a:solidFill>
                  <a:srgbClr val="FFFFFF"/>
                </a:solidFill>
                <a:latin typeface="Arial"/>
                <a:cs typeface="Arial"/>
              </a:rPr>
              <a:t>the </a:t>
            </a:r>
            <a:r>
              <a:rPr sz="850" spc="20" dirty="0">
                <a:solidFill>
                  <a:srgbClr val="FFFFFF"/>
                </a:solidFill>
                <a:latin typeface="Arial"/>
                <a:cs typeface="Arial"/>
              </a:rPr>
              <a:t>future, </a:t>
            </a:r>
            <a:r>
              <a:rPr sz="850" spc="5" dirty="0">
                <a:solidFill>
                  <a:srgbClr val="FFFFFF"/>
                </a:solidFill>
                <a:latin typeface="Arial"/>
                <a:cs typeface="Arial"/>
              </a:rPr>
              <a:t>closing </a:t>
            </a:r>
            <a:r>
              <a:rPr sz="850" dirty="0">
                <a:solidFill>
                  <a:srgbClr val="FFFFFF"/>
                </a:solidFill>
                <a:latin typeface="Arial"/>
                <a:cs typeface="Arial"/>
              </a:rPr>
              <a:t>~1,200 </a:t>
            </a:r>
            <a:r>
              <a:rPr sz="850" spc="15" dirty="0">
                <a:solidFill>
                  <a:srgbClr val="FFFFFF"/>
                </a:solidFill>
                <a:latin typeface="Arial"/>
                <a:cs typeface="Arial"/>
              </a:rPr>
              <a:t>stores </a:t>
            </a:r>
            <a:r>
              <a:rPr sz="850" spc="-10" dirty="0">
                <a:solidFill>
                  <a:srgbClr val="FFFFFF"/>
                </a:solidFill>
                <a:latin typeface="Arial"/>
                <a:cs typeface="Arial"/>
              </a:rPr>
              <a:t>in</a:t>
            </a:r>
            <a:r>
              <a:rPr sz="850" spc="-75" dirty="0">
                <a:solidFill>
                  <a:srgbClr val="FFFFFF"/>
                </a:solidFill>
                <a:latin typeface="Arial"/>
                <a:cs typeface="Arial"/>
              </a:rPr>
              <a:t> </a:t>
            </a:r>
            <a:r>
              <a:rPr sz="850" spc="15" dirty="0">
                <a:solidFill>
                  <a:srgbClr val="FFFFFF"/>
                </a:solidFill>
                <a:latin typeface="Arial"/>
                <a:cs typeface="Arial"/>
              </a:rPr>
              <a:t>2020-21</a:t>
            </a:r>
            <a:endParaRPr sz="850">
              <a:latin typeface="Arial"/>
              <a:cs typeface="Arial"/>
            </a:endParaRPr>
          </a:p>
        </p:txBody>
      </p:sp>
      <p:sp>
        <p:nvSpPr>
          <p:cNvPr id="78" name="object 78"/>
          <p:cNvSpPr/>
          <p:nvPr/>
        </p:nvSpPr>
        <p:spPr>
          <a:xfrm>
            <a:off x="10657840" y="2255520"/>
            <a:ext cx="182879" cy="182879"/>
          </a:xfrm>
          <a:prstGeom prst="rect">
            <a:avLst/>
          </a:prstGeom>
          <a:blipFill>
            <a:blip r:embed="rId12" cstate="print"/>
            <a:stretch>
              <a:fillRect/>
            </a:stretch>
          </a:blipFill>
        </p:spPr>
        <p:txBody>
          <a:bodyPr wrap="square" lIns="0" tIns="0" rIns="0" bIns="0" rtlCol="0"/>
          <a:lstStyle/>
          <a:p>
            <a:endParaRPr/>
          </a:p>
        </p:txBody>
      </p:sp>
      <p:sp>
        <p:nvSpPr>
          <p:cNvPr id="79" name="object 79"/>
          <p:cNvSpPr txBox="1"/>
          <p:nvPr/>
        </p:nvSpPr>
        <p:spPr>
          <a:xfrm>
            <a:off x="9792716" y="1522412"/>
            <a:ext cx="1357630" cy="147955"/>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473697"/>
                </a:solidFill>
                <a:latin typeface="Arial"/>
                <a:cs typeface="Arial"/>
              </a:rPr>
              <a:t>Trend</a:t>
            </a:r>
            <a:r>
              <a:rPr sz="800" spc="-50" dirty="0">
                <a:solidFill>
                  <a:srgbClr val="473697"/>
                </a:solidFill>
                <a:latin typeface="Arial"/>
                <a:cs typeface="Arial"/>
              </a:rPr>
              <a:t> </a:t>
            </a:r>
            <a:r>
              <a:rPr sz="800" spc="10" dirty="0">
                <a:solidFill>
                  <a:srgbClr val="473697"/>
                </a:solidFill>
                <a:latin typeface="Arial"/>
                <a:cs typeface="Arial"/>
              </a:rPr>
              <a:t>accelerated</a:t>
            </a:r>
            <a:r>
              <a:rPr sz="800" spc="-50" dirty="0">
                <a:solidFill>
                  <a:srgbClr val="473697"/>
                </a:solidFill>
                <a:latin typeface="Arial"/>
                <a:cs typeface="Arial"/>
              </a:rPr>
              <a:t> </a:t>
            </a:r>
            <a:r>
              <a:rPr sz="800" spc="15" dirty="0">
                <a:solidFill>
                  <a:srgbClr val="473697"/>
                </a:solidFill>
                <a:latin typeface="Arial"/>
                <a:cs typeface="Arial"/>
              </a:rPr>
              <a:t>by</a:t>
            </a:r>
            <a:r>
              <a:rPr sz="800" spc="-85" dirty="0">
                <a:solidFill>
                  <a:srgbClr val="473697"/>
                </a:solidFill>
                <a:latin typeface="Arial"/>
                <a:cs typeface="Arial"/>
              </a:rPr>
              <a:t> </a:t>
            </a:r>
            <a:r>
              <a:rPr sz="800" spc="5" dirty="0">
                <a:solidFill>
                  <a:srgbClr val="473697"/>
                </a:solidFill>
                <a:latin typeface="Arial"/>
                <a:cs typeface="Arial"/>
              </a:rPr>
              <a:t>COVID</a:t>
            </a:r>
            <a:endParaRPr sz="800">
              <a:latin typeface="Arial"/>
              <a:cs typeface="Arial"/>
            </a:endParaRPr>
          </a:p>
        </p:txBody>
      </p:sp>
      <p:sp>
        <p:nvSpPr>
          <p:cNvPr id="80" name="object 80"/>
          <p:cNvSpPr/>
          <p:nvPr/>
        </p:nvSpPr>
        <p:spPr>
          <a:xfrm>
            <a:off x="9611359" y="1503680"/>
            <a:ext cx="182880" cy="182880"/>
          </a:xfrm>
          <a:prstGeom prst="rect">
            <a:avLst/>
          </a:prstGeom>
          <a:blipFill>
            <a:blip r:embed="rId7" cstate="print"/>
            <a:stretch>
              <a:fillRect/>
            </a:stretch>
          </a:blipFill>
        </p:spPr>
        <p:txBody>
          <a:bodyPr wrap="square" lIns="0" tIns="0" rIns="0" bIns="0" rtlCol="0"/>
          <a:lstStyle/>
          <a:p>
            <a:endParaRPr/>
          </a:p>
        </p:txBody>
      </p:sp>
      <p:sp>
        <p:nvSpPr>
          <p:cNvPr id="83" name="Rectangle 82">
            <a:extLst>
              <a:ext uri="{FF2B5EF4-FFF2-40B4-BE49-F238E27FC236}">
                <a16:creationId xmlns:a16="http://schemas.microsoft.com/office/drawing/2014/main" id="{55943722-77C1-4D4D-B8FA-5AEAC3265B26}"/>
              </a:ext>
            </a:extLst>
          </p:cNvPr>
          <p:cNvSpPr/>
          <p:nvPr/>
        </p:nvSpPr>
        <p:spPr>
          <a:xfrm>
            <a:off x="0" y="219438"/>
            <a:ext cx="4190317"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84" name="Rectangle 83">
            <a:extLst>
              <a:ext uri="{FF2B5EF4-FFF2-40B4-BE49-F238E27FC236}">
                <a16:creationId xmlns:a16="http://schemas.microsoft.com/office/drawing/2014/main" id="{7A3F46FA-FECA-4F37-A084-B7C843D79C3C}"/>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(2/4)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86" name="Rectangle 85">
            <a:extLst>
              <a:ext uri="{FF2B5EF4-FFF2-40B4-BE49-F238E27FC236}">
                <a16:creationId xmlns:a16="http://schemas.microsoft.com/office/drawing/2014/main" id="{3DC836C9-7E69-498C-B59D-76325FBC055D}"/>
              </a:ext>
            </a:extLst>
          </p:cNvPr>
          <p:cNvSpPr/>
          <p:nvPr/>
        </p:nvSpPr>
        <p:spPr>
          <a:xfrm>
            <a:off x="1018315" y="1614628"/>
            <a:ext cx="1879771" cy="4264838"/>
          </a:xfrm>
          <a:prstGeom prst="rect">
            <a:avLst/>
          </a:prstGeom>
          <a:solidFill>
            <a:srgbClr val="483698"/>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grpSp>
        <p:nvGrpSpPr>
          <p:cNvPr id="87" name="Group 86">
            <a:extLst>
              <a:ext uri="{FF2B5EF4-FFF2-40B4-BE49-F238E27FC236}">
                <a16:creationId xmlns:a16="http://schemas.microsoft.com/office/drawing/2014/main" id="{92B3A9BC-62A8-4976-982A-47BBC2944471}"/>
              </a:ext>
            </a:extLst>
          </p:cNvPr>
          <p:cNvGrpSpPr/>
          <p:nvPr/>
        </p:nvGrpSpPr>
        <p:grpSpPr>
          <a:xfrm>
            <a:off x="1063640" y="1851713"/>
            <a:ext cx="1808976" cy="1741161"/>
            <a:chOff x="1021728" y="3777858"/>
            <a:chExt cx="1808976" cy="1741161"/>
          </a:xfrm>
        </p:grpSpPr>
        <p:sp>
          <p:nvSpPr>
            <p:cNvPr id="88" name="Rectangle 87">
              <a:extLst>
                <a:ext uri="{FF2B5EF4-FFF2-40B4-BE49-F238E27FC236}">
                  <a16:creationId xmlns:a16="http://schemas.microsoft.com/office/drawing/2014/main" id="{61CDE186-6F06-4DAD-A4BD-965DA4B9AD79}"/>
                </a:ext>
              </a:extLst>
            </p:cNvPr>
            <p:cNvSpPr/>
            <p:nvPr/>
          </p:nvSpPr>
          <p:spPr>
            <a:xfrm>
              <a:off x="1021728" y="4872688"/>
              <a:ext cx="1808976" cy="646331"/>
            </a:xfrm>
            <a:prstGeom prst="rect">
              <a:avLst/>
            </a:prstGeom>
          </p:spPr>
          <p:txBody>
            <a:bodyPr wrap="square">
              <a:spAutoFit/>
            </a:bodyPr>
            <a:lstStyle/>
            <a:p>
              <a:r>
                <a:rPr lang="en-GB" sz="900" dirty="0">
                  <a:solidFill>
                    <a:schemeClr val="bg1"/>
                  </a:solidFill>
                </a:rPr>
                <a:t>… of retail property landlords in the UK expect the </a:t>
              </a:r>
              <a:r>
                <a:rPr lang="en-GB" sz="900" b="1" dirty="0">
                  <a:solidFill>
                    <a:schemeClr val="bg1"/>
                  </a:solidFill>
                </a:rPr>
                <a:t>pandemic to permanently change the terms of shop occupancy</a:t>
              </a:r>
            </a:p>
          </p:txBody>
        </p:sp>
        <p:grpSp>
          <p:nvGrpSpPr>
            <p:cNvPr id="89" name="Group 88">
              <a:extLst>
                <a:ext uri="{FF2B5EF4-FFF2-40B4-BE49-F238E27FC236}">
                  <a16:creationId xmlns:a16="http://schemas.microsoft.com/office/drawing/2014/main" id="{AA839A7E-0BAE-40CC-AD74-CA754A813008}"/>
                </a:ext>
              </a:extLst>
            </p:cNvPr>
            <p:cNvGrpSpPr>
              <a:grpSpLocks noChangeAspect="1"/>
            </p:cNvGrpSpPr>
            <p:nvPr/>
          </p:nvGrpSpPr>
          <p:grpSpPr>
            <a:xfrm>
              <a:off x="1032557" y="3777858"/>
              <a:ext cx="1561138" cy="1097280"/>
              <a:chOff x="2016171" y="2248725"/>
              <a:chExt cx="2538001" cy="1852930"/>
            </a:xfrm>
          </p:grpSpPr>
          <p:grpSp>
            <p:nvGrpSpPr>
              <p:cNvPr id="90" name="Group 89">
                <a:extLst>
                  <a:ext uri="{FF2B5EF4-FFF2-40B4-BE49-F238E27FC236}">
                    <a16:creationId xmlns:a16="http://schemas.microsoft.com/office/drawing/2014/main" id="{A75415FF-B541-4381-9CE3-9A1B7C940029}"/>
                  </a:ext>
                </a:extLst>
              </p:cNvPr>
              <p:cNvGrpSpPr/>
              <p:nvPr/>
            </p:nvGrpSpPr>
            <p:grpSpPr>
              <a:xfrm>
                <a:off x="2358707" y="2248725"/>
                <a:ext cx="1852930" cy="1852930"/>
                <a:chOff x="2358707" y="2248725"/>
                <a:chExt cx="1852930" cy="1852930"/>
              </a:xfrm>
            </p:grpSpPr>
            <p:sp>
              <p:nvSpPr>
                <p:cNvPr id="96" name="Oval 95">
                  <a:extLst>
                    <a:ext uri="{FF2B5EF4-FFF2-40B4-BE49-F238E27FC236}">
                      <a16:creationId xmlns:a16="http://schemas.microsoft.com/office/drawing/2014/main" id="{DFB1799D-DE16-4D8B-8530-0EDFB570D4E6}"/>
                    </a:ext>
                  </a:extLst>
                </p:cNvPr>
                <p:cNvSpPr/>
                <p:nvPr/>
              </p:nvSpPr>
              <p:spPr>
                <a:xfrm>
                  <a:off x="2358707" y="2248725"/>
                  <a:ext cx="1852930" cy="1852930"/>
                </a:xfrm>
                <a:prstGeom prst="ellipse">
                  <a:avLst/>
                </a:prstGeom>
                <a:solidFill>
                  <a:srgbClr val="003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CH"/>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7" name="Oval 96">
                  <a:extLst>
                    <a:ext uri="{FF2B5EF4-FFF2-40B4-BE49-F238E27FC236}">
                      <a16:creationId xmlns:a16="http://schemas.microsoft.com/office/drawing/2014/main" id="{7526AA06-04EB-4A9F-9B07-533FC5250746}"/>
                    </a:ext>
                  </a:extLst>
                </p:cNvPr>
                <p:cNvSpPr/>
                <p:nvPr/>
              </p:nvSpPr>
              <p:spPr>
                <a:xfrm>
                  <a:off x="2420937" y="2310955"/>
                  <a:ext cx="1728470" cy="1728470"/>
                </a:xfrm>
                <a:prstGeom prst="ellipse">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CH"/>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91" name="Group 90">
                <a:extLst>
                  <a:ext uri="{FF2B5EF4-FFF2-40B4-BE49-F238E27FC236}">
                    <a16:creationId xmlns:a16="http://schemas.microsoft.com/office/drawing/2014/main" id="{957DA97C-1B6A-414D-9727-0C53076249F4}"/>
                  </a:ext>
                </a:extLst>
              </p:cNvPr>
              <p:cNvGrpSpPr>
                <a:grpSpLocks noChangeAspect="1"/>
              </p:cNvGrpSpPr>
              <p:nvPr/>
            </p:nvGrpSpPr>
            <p:grpSpPr>
              <a:xfrm>
                <a:off x="2016171" y="2315838"/>
                <a:ext cx="2538001" cy="1692000"/>
                <a:chOff x="6303015" y="2803697"/>
                <a:chExt cx="2876551" cy="1917700"/>
              </a:xfrm>
            </p:grpSpPr>
            <p:graphicFrame>
              <p:nvGraphicFramePr>
                <p:cNvPr id="92" name="Chart 91">
                  <a:extLst>
                    <a:ext uri="{FF2B5EF4-FFF2-40B4-BE49-F238E27FC236}">
                      <a16:creationId xmlns:a16="http://schemas.microsoft.com/office/drawing/2014/main" id="{351F886B-57A1-4C7D-99F6-DE0CD614B00F}"/>
                    </a:ext>
                  </a:extLst>
                </p:cNvPr>
                <p:cNvGraphicFramePr/>
                <p:nvPr/>
              </p:nvGraphicFramePr>
              <p:xfrm>
                <a:off x="6303015" y="2803697"/>
                <a:ext cx="2876551" cy="1917700"/>
              </p:xfrm>
              <a:graphic>
                <a:graphicData uri="http://schemas.openxmlformats.org/drawingml/2006/chart">
                  <c:chart xmlns:c="http://schemas.openxmlformats.org/drawingml/2006/chart" xmlns:r="http://schemas.openxmlformats.org/officeDocument/2006/relationships" r:id="rId13"/>
                </a:graphicData>
              </a:graphic>
            </p:graphicFrame>
            <p:sp>
              <p:nvSpPr>
                <p:cNvPr id="93" name="Oval 92">
                  <a:extLst>
                    <a:ext uri="{FF2B5EF4-FFF2-40B4-BE49-F238E27FC236}">
                      <a16:creationId xmlns:a16="http://schemas.microsoft.com/office/drawing/2014/main" id="{D9166FC8-1B1C-4306-B7D7-E63351170D73}"/>
                    </a:ext>
                  </a:extLst>
                </p:cNvPr>
                <p:cNvSpPr/>
                <p:nvPr/>
              </p:nvSpPr>
              <p:spPr>
                <a:xfrm>
                  <a:off x="6884041" y="2910059"/>
                  <a:ext cx="1703388" cy="1703388"/>
                </a:xfrm>
                <a:prstGeom prst="ellipse">
                  <a:avLst/>
                </a:prstGeom>
                <a:no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v</a:t>
                  </a:r>
                </a:p>
              </p:txBody>
            </p:sp>
            <p:sp>
              <p:nvSpPr>
                <p:cNvPr id="94" name="Oval 93">
                  <a:extLst>
                    <a:ext uri="{FF2B5EF4-FFF2-40B4-BE49-F238E27FC236}">
                      <a16:creationId xmlns:a16="http://schemas.microsoft.com/office/drawing/2014/main" id="{4DC988B6-8F39-46A6-A62E-8420B636185B}"/>
                    </a:ext>
                  </a:extLst>
                </p:cNvPr>
                <p:cNvSpPr/>
                <p:nvPr/>
              </p:nvSpPr>
              <p:spPr>
                <a:xfrm>
                  <a:off x="7261866" y="3285503"/>
                  <a:ext cx="952500" cy="952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95" name="TextBox 94">
                  <a:extLst>
                    <a:ext uri="{FF2B5EF4-FFF2-40B4-BE49-F238E27FC236}">
                      <a16:creationId xmlns:a16="http://schemas.microsoft.com/office/drawing/2014/main" id="{ED6920B5-E315-4485-8F2A-C8A8A045D730}"/>
                    </a:ext>
                  </a:extLst>
                </p:cNvPr>
                <p:cNvSpPr txBox="1"/>
                <p:nvPr/>
              </p:nvSpPr>
              <p:spPr>
                <a:xfrm>
                  <a:off x="7165196" y="3332635"/>
                  <a:ext cx="1149048" cy="539120"/>
                </a:xfrm>
                <a:prstGeom prst="rect">
                  <a:avLst/>
                </a:prstGeom>
                <a:noFill/>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3200" dirty="0">
                      <a:solidFill>
                        <a:srgbClr val="00338D"/>
                      </a:solidFill>
                      <a:latin typeface="KPMG Extralight"/>
                    </a:rPr>
                    <a:t>80</a:t>
                  </a:r>
                  <a:r>
                    <a:rPr kumimoji="0" lang="en-GB" sz="2000" i="0" u="none" strike="noStrike" kern="1200" cap="none" spc="0" normalizeH="0" baseline="0" noProof="0" dirty="0">
                      <a:ln>
                        <a:noFill/>
                      </a:ln>
                      <a:solidFill>
                        <a:srgbClr val="00338D"/>
                      </a:solidFill>
                      <a:effectLst/>
                      <a:uLnTx/>
                      <a:uFillTx/>
                      <a:latin typeface="KPMG Extralight"/>
                    </a:rPr>
                    <a:t>%</a:t>
                  </a:r>
                  <a:endParaRPr kumimoji="0" lang="en-GB" sz="2800" i="0" u="none" strike="noStrike" kern="1200" cap="none" spc="0" normalizeH="0" baseline="0" noProof="0" dirty="0">
                    <a:ln>
                      <a:noFill/>
                    </a:ln>
                    <a:solidFill>
                      <a:srgbClr val="00338D"/>
                    </a:solidFill>
                    <a:effectLst/>
                    <a:uLnTx/>
                    <a:uFillTx/>
                    <a:latin typeface="KPMG Extralight"/>
                  </a:endParaRPr>
                </a:p>
              </p:txBody>
            </p:sp>
          </p:grpSp>
        </p:grpSp>
      </p:grpSp>
      <p:grpSp>
        <p:nvGrpSpPr>
          <p:cNvPr id="98" name="Group 97">
            <a:extLst>
              <a:ext uri="{FF2B5EF4-FFF2-40B4-BE49-F238E27FC236}">
                <a16:creationId xmlns:a16="http://schemas.microsoft.com/office/drawing/2014/main" id="{FD905258-E3D7-4FDE-B66C-1F7BDE84AE4C}"/>
              </a:ext>
            </a:extLst>
          </p:cNvPr>
          <p:cNvGrpSpPr/>
          <p:nvPr/>
        </p:nvGrpSpPr>
        <p:grpSpPr>
          <a:xfrm>
            <a:off x="1063640" y="3780398"/>
            <a:ext cx="1834446" cy="1730723"/>
            <a:chOff x="1021728" y="1849173"/>
            <a:chExt cx="1834446" cy="1730723"/>
          </a:xfrm>
        </p:grpSpPr>
        <p:sp>
          <p:nvSpPr>
            <p:cNvPr id="99" name="Rectangle 98">
              <a:extLst>
                <a:ext uri="{FF2B5EF4-FFF2-40B4-BE49-F238E27FC236}">
                  <a16:creationId xmlns:a16="http://schemas.microsoft.com/office/drawing/2014/main" id="{D25D4C26-2FC2-4B76-B4E8-972C85041B63}"/>
                </a:ext>
              </a:extLst>
            </p:cNvPr>
            <p:cNvSpPr/>
            <p:nvPr/>
          </p:nvSpPr>
          <p:spPr>
            <a:xfrm>
              <a:off x="1021728" y="2933565"/>
              <a:ext cx="1834446" cy="646331"/>
            </a:xfrm>
            <a:prstGeom prst="rect">
              <a:avLst/>
            </a:prstGeom>
          </p:spPr>
          <p:txBody>
            <a:bodyPr wrap="square">
              <a:spAutoFit/>
            </a:bodyPr>
            <a:lstStyle/>
            <a:p>
              <a:r>
                <a:rPr lang="en-GB" sz="900" dirty="0">
                  <a:solidFill>
                    <a:schemeClr val="bg1"/>
                  </a:solidFill>
                </a:rPr>
                <a:t>… of landlords in the UK are more likely to consider factors such as </a:t>
              </a:r>
              <a:r>
                <a:rPr lang="en-GB" sz="900" b="1" dirty="0">
                  <a:solidFill>
                    <a:schemeClr val="bg1"/>
                  </a:solidFill>
                </a:rPr>
                <a:t>footfall </a:t>
              </a:r>
              <a:r>
                <a:rPr lang="en-GB" sz="900" dirty="0">
                  <a:solidFill>
                    <a:schemeClr val="bg1"/>
                  </a:solidFill>
                </a:rPr>
                <a:t>and </a:t>
              </a:r>
              <a:r>
                <a:rPr lang="en-GB" sz="900" b="1" dirty="0">
                  <a:solidFill>
                    <a:schemeClr val="bg1"/>
                  </a:solidFill>
                </a:rPr>
                <a:t>turnover </a:t>
              </a:r>
              <a:r>
                <a:rPr lang="en-GB" sz="900" dirty="0">
                  <a:solidFill>
                    <a:schemeClr val="bg1"/>
                  </a:solidFill>
                </a:rPr>
                <a:t>when </a:t>
              </a:r>
              <a:r>
                <a:rPr lang="en-GB" sz="900" b="1" dirty="0">
                  <a:solidFill>
                    <a:schemeClr val="bg1"/>
                  </a:solidFill>
                </a:rPr>
                <a:t>asking for rent</a:t>
              </a:r>
            </a:p>
          </p:txBody>
        </p:sp>
        <p:grpSp>
          <p:nvGrpSpPr>
            <p:cNvPr id="100" name="Group 99">
              <a:extLst>
                <a:ext uri="{FF2B5EF4-FFF2-40B4-BE49-F238E27FC236}">
                  <a16:creationId xmlns:a16="http://schemas.microsoft.com/office/drawing/2014/main" id="{5E2948F2-F342-4E62-BDC0-2A9CA77EDA57}"/>
                </a:ext>
              </a:extLst>
            </p:cNvPr>
            <p:cNvGrpSpPr>
              <a:grpSpLocks noChangeAspect="1"/>
            </p:cNvGrpSpPr>
            <p:nvPr/>
          </p:nvGrpSpPr>
          <p:grpSpPr>
            <a:xfrm>
              <a:off x="1055288" y="1849173"/>
              <a:ext cx="1561138" cy="1097280"/>
              <a:chOff x="2016171" y="2248725"/>
              <a:chExt cx="2538001" cy="1852930"/>
            </a:xfrm>
          </p:grpSpPr>
          <p:grpSp>
            <p:nvGrpSpPr>
              <p:cNvPr id="101" name="Group 100">
                <a:extLst>
                  <a:ext uri="{FF2B5EF4-FFF2-40B4-BE49-F238E27FC236}">
                    <a16:creationId xmlns:a16="http://schemas.microsoft.com/office/drawing/2014/main" id="{3F897345-309D-4E13-B6D7-9DB24DCE00B9}"/>
                  </a:ext>
                </a:extLst>
              </p:cNvPr>
              <p:cNvGrpSpPr/>
              <p:nvPr/>
            </p:nvGrpSpPr>
            <p:grpSpPr>
              <a:xfrm>
                <a:off x="2358707" y="2248725"/>
                <a:ext cx="1852930" cy="1852930"/>
                <a:chOff x="2358707" y="2248725"/>
                <a:chExt cx="1852930" cy="1852930"/>
              </a:xfrm>
            </p:grpSpPr>
            <p:sp>
              <p:nvSpPr>
                <p:cNvPr id="107" name="Oval 106">
                  <a:extLst>
                    <a:ext uri="{FF2B5EF4-FFF2-40B4-BE49-F238E27FC236}">
                      <a16:creationId xmlns:a16="http://schemas.microsoft.com/office/drawing/2014/main" id="{37FD2CC6-0BA0-4B15-B7A6-8AEDDB6D21BB}"/>
                    </a:ext>
                  </a:extLst>
                </p:cNvPr>
                <p:cNvSpPr/>
                <p:nvPr/>
              </p:nvSpPr>
              <p:spPr>
                <a:xfrm>
                  <a:off x="2358707" y="2248725"/>
                  <a:ext cx="1852930" cy="1852930"/>
                </a:xfrm>
                <a:prstGeom prst="ellipse">
                  <a:avLst/>
                </a:prstGeom>
                <a:solidFill>
                  <a:srgbClr val="003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CH"/>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Oval 107">
                  <a:extLst>
                    <a:ext uri="{FF2B5EF4-FFF2-40B4-BE49-F238E27FC236}">
                      <a16:creationId xmlns:a16="http://schemas.microsoft.com/office/drawing/2014/main" id="{76011B25-59DA-435C-BAE8-3DB20657A120}"/>
                    </a:ext>
                  </a:extLst>
                </p:cNvPr>
                <p:cNvSpPr/>
                <p:nvPr/>
              </p:nvSpPr>
              <p:spPr>
                <a:xfrm>
                  <a:off x="2420937" y="2310955"/>
                  <a:ext cx="1728470" cy="1728470"/>
                </a:xfrm>
                <a:prstGeom prst="ellipse">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CH"/>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2" name="Group 101">
                <a:extLst>
                  <a:ext uri="{FF2B5EF4-FFF2-40B4-BE49-F238E27FC236}">
                    <a16:creationId xmlns:a16="http://schemas.microsoft.com/office/drawing/2014/main" id="{EAB11D84-79A8-465B-A619-C6DBAF73812F}"/>
                  </a:ext>
                </a:extLst>
              </p:cNvPr>
              <p:cNvGrpSpPr>
                <a:grpSpLocks noChangeAspect="1"/>
              </p:cNvGrpSpPr>
              <p:nvPr/>
            </p:nvGrpSpPr>
            <p:grpSpPr>
              <a:xfrm>
                <a:off x="2016171" y="2315838"/>
                <a:ext cx="2538001" cy="1692000"/>
                <a:chOff x="6303015" y="2803697"/>
                <a:chExt cx="2876551" cy="1917700"/>
              </a:xfrm>
            </p:grpSpPr>
            <p:graphicFrame>
              <p:nvGraphicFramePr>
                <p:cNvPr id="103" name="Chart 102">
                  <a:extLst>
                    <a:ext uri="{FF2B5EF4-FFF2-40B4-BE49-F238E27FC236}">
                      <a16:creationId xmlns:a16="http://schemas.microsoft.com/office/drawing/2014/main" id="{C28FC87D-439A-4C7C-BF4D-8919DFEB4A82}"/>
                    </a:ext>
                  </a:extLst>
                </p:cNvPr>
                <p:cNvGraphicFramePr/>
                <p:nvPr/>
              </p:nvGraphicFramePr>
              <p:xfrm>
                <a:off x="6303015" y="2803697"/>
                <a:ext cx="2876551" cy="1917700"/>
              </p:xfrm>
              <a:graphic>
                <a:graphicData uri="http://schemas.openxmlformats.org/drawingml/2006/chart">
                  <c:chart xmlns:c="http://schemas.openxmlformats.org/drawingml/2006/chart" xmlns:r="http://schemas.openxmlformats.org/officeDocument/2006/relationships" r:id="rId14"/>
                </a:graphicData>
              </a:graphic>
            </p:graphicFrame>
            <p:sp>
              <p:nvSpPr>
                <p:cNvPr id="104" name="Oval 103">
                  <a:extLst>
                    <a:ext uri="{FF2B5EF4-FFF2-40B4-BE49-F238E27FC236}">
                      <a16:creationId xmlns:a16="http://schemas.microsoft.com/office/drawing/2014/main" id="{D12EAC76-A53F-4E32-BA5B-06AE772467FE}"/>
                    </a:ext>
                  </a:extLst>
                </p:cNvPr>
                <p:cNvSpPr/>
                <p:nvPr/>
              </p:nvSpPr>
              <p:spPr>
                <a:xfrm>
                  <a:off x="6884041" y="2910059"/>
                  <a:ext cx="1703388" cy="1703388"/>
                </a:xfrm>
                <a:prstGeom prst="ellipse">
                  <a:avLst/>
                </a:prstGeom>
                <a:no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v</a:t>
                  </a:r>
                </a:p>
              </p:txBody>
            </p:sp>
            <p:sp>
              <p:nvSpPr>
                <p:cNvPr id="105" name="Oval 104">
                  <a:extLst>
                    <a:ext uri="{FF2B5EF4-FFF2-40B4-BE49-F238E27FC236}">
                      <a16:creationId xmlns:a16="http://schemas.microsoft.com/office/drawing/2014/main" id="{F16F13B9-53DD-496F-9A87-43789C1A8D49}"/>
                    </a:ext>
                  </a:extLst>
                </p:cNvPr>
                <p:cNvSpPr/>
                <p:nvPr/>
              </p:nvSpPr>
              <p:spPr>
                <a:xfrm>
                  <a:off x="7261866" y="3285503"/>
                  <a:ext cx="952500" cy="952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69309E66-4C79-47BF-BA24-A88589BAC030}"/>
                    </a:ext>
                  </a:extLst>
                </p:cNvPr>
                <p:cNvSpPr txBox="1"/>
                <p:nvPr/>
              </p:nvSpPr>
              <p:spPr>
                <a:xfrm>
                  <a:off x="7200296" y="3387325"/>
                  <a:ext cx="1142266" cy="539120"/>
                </a:xfrm>
                <a:prstGeom prst="rect">
                  <a:avLst/>
                </a:prstGeom>
                <a:noFill/>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3200" dirty="0">
                      <a:solidFill>
                        <a:srgbClr val="00338D"/>
                      </a:solidFill>
                      <a:latin typeface="KPMG Extralight"/>
                    </a:rPr>
                    <a:t>40</a:t>
                  </a:r>
                  <a:r>
                    <a:rPr kumimoji="0" lang="en-GB" sz="2000" i="0" u="none" strike="noStrike" kern="1200" cap="none" spc="0" normalizeH="0" baseline="0" noProof="0" dirty="0">
                      <a:ln>
                        <a:noFill/>
                      </a:ln>
                      <a:solidFill>
                        <a:srgbClr val="00338D"/>
                      </a:solidFill>
                      <a:effectLst/>
                      <a:uLnTx/>
                      <a:uFillTx/>
                      <a:latin typeface="KPMG Extralight"/>
                    </a:rPr>
                    <a:t>%</a:t>
                  </a:r>
                  <a:endParaRPr kumimoji="0" lang="en-GB" sz="2800" i="0" u="none" strike="noStrike" kern="1200" cap="none" spc="0" normalizeH="0" baseline="0" noProof="0" dirty="0">
                    <a:ln>
                      <a:noFill/>
                    </a:ln>
                    <a:solidFill>
                      <a:srgbClr val="00338D"/>
                    </a:solidFill>
                    <a:effectLst/>
                    <a:uLnTx/>
                    <a:uFillTx/>
                    <a:latin typeface="KPMG Extralight"/>
                  </a:endParaRPr>
                </a:p>
              </p:txBody>
            </p:sp>
          </p:grpSp>
        </p:grpSp>
      </p:grpSp>
      <p:sp>
        <p:nvSpPr>
          <p:cNvPr id="109" name="Rectangle 108">
            <a:extLst>
              <a:ext uri="{FF2B5EF4-FFF2-40B4-BE49-F238E27FC236}">
                <a16:creationId xmlns:a16="http://schemas.microsoft.com/office/drawing/2014/main" id="{F27FB018-B3FC-4ECB-9ABB-9DCDB978C6A9}"/>
              </a:ext>
            </a:extLst>
          </p:cNvPr>
          <p:cNvSpPr/>
          <p:nvPr/>
        </p:nvSpPr>
        <p:spPr>
          <a:xfrm>
            <a:off x="1092212" y="5529441"/>
            <a:ext cx="1740481" cy="276999"/>
          </a:xfrm>
          <a:prstGeom prst="rect">
            <a:avLst/>
          </a:prstGeom>
        </p:spPr>
        <p:txBody>
          <a:bodyPr wrap="square">
            <a:spAutoFit/>
          </a:bodyPr>
          <a:lstStyle/>
          <a:p>
            <a:pPr lvl="0" algn="ctr">
              <a:defRPr/>
            </a:pPr>
            <a:r>
              <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Per </a:t>
            </a:r>
            <a:r>
              <a:rPr lang="en-GB" sz="600" dirty="0">
                <a:solidFill>
                  <a:prstClr val="white"/>
                </a:solidFill>
                <a:latin typeface="Arial" panose="020B0604020202020204" pitchFamily="34" charset="0"/>
              </a:rPr>
              <a:t>Colliers International</a:t>
            </a:r>
            <a:br>
              <a:rPr lang="en-GB" sz="600" dirty="0">
                <a:solidFill>
                  <a:prstClr val="white"/>
                </a:solidFill>
                <a:latin typeface="Arial" panose="020B0604020202020204" pitchFamily="34" charset="0"/>
              </a:rPr>
            </a:br>
            <a:r>
              <a:rPr lang="en-GB" sz="600" dirty="0">
                <a:solidFill>
                  <a:prstClr val="white"/>
                </a:solidFill>
                <a:latin typeface="Arial" panose="020B0604020202020204" pitchFamily="34" charset="0"/>
              </a:rPr>
              <a:t>(property consultancy, 2020)</a:t>
            </a:r>
            <a:endParaRPr kumimoji="0" lang="en-GB" sz="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0" name="Rectangle 109">
            <a:extLst>
              <a:ext uri="{FF2B5EF4-FFF2-40B4-BE49-F238E27FC236}">
                <a16:creationId xmlns:a16="http://schemas.microsoft.com/office/drawing/2014/main" id="{2650E1F1-7EC2-42F4-BAD5-DC0D997582EA}"/>
              </a:ext>
            </a:extLst>
          </p:cNvPr>
          <p:cNvSpPr/>
          <p:nvPr/>
        </p:nvSpPr>
        <p:spPr>
          <a:xfrm>
            <a:off x="3087430" y="5263905"/>
            <a:ext cx="822960" cy="365760"/>
          </a:xfrm>
          <a:prstGeom prst="rect">
            <a:avLst/>
          </a:prstGeom>
          <a:solidFill>
            <a:srgbClr val="00338D"/>
          </a:solidFill>
          <a:ln w="19050">
            <a:solidFill>
              <a:srgbClr val="00338D"/>
            </a:solidFill>
            <a:prstDash val="solid"/>
          </a:ln>
        </p:spPr>
        <p:txBody>
          <a:bodyPr wrap="square">
            <a:noAutofit/>
          </a:bodyPr>
          <a:lstStyle/>
          <a:p>
            <a:r>
              <a:rPr lang="en-GB" sz="900" dirty="0">
                <a:solidFill>
                  <a:schemeClr val="bg1"/>
                </a:solidFill>
              </a:rPr>
              <a:t>Base rent</a:t>
            </a:r>
          </a:p>
        </p:txBody>
      </p:sp>
      <p:sp>
        <p:nvSpPr>
          <p:cNvPr id="111" name="Rectangle 110">
            <a:extLst>
              <a:ext uri="{FF2B5EF4-FFF2-40B4-BE49-F238E27FC236}">
                <a16:creationId xmlns:a16="http://schemas.microsoft.com/office/drawing/2014/main" id="{3F29FF6B-1A53-4AE4-ADAE-EE2EB70246EC}"/>
              </a:ext>
            </a:extLst>
          </p:cNvPr>
          <p:cNvSpPr/>
          <p:nvPr/>
        </p:nvSpPr>
        <p:spPr>
          <a:xfrm>
            <a:off x="4100087" y="5263905"/>
            <a:ext cx="1137997" cy="365760"/>
          </a:xfrm>
          <a:prstGeom prst="rect">
            <a:avLst/>
          </a:prstGeom>
          <a:solidFill>
            <a:srgbClr val="00338D"/>
          </a:solidFill>
          <a:ln w="19050">
            <a:solidFill>
              <a:srgbClr val="00338D"/>
            </a:solidFill>
            <a:prstDash val="solid"/>
          </a:ln>
        </p:spPr>
        <p:txBody>
          <a:bodyPr wrap="square">
            <a:noAutofit/>
          </a:bodyPr>
          <a:lstStyle/>
          <a:p>
            <a:r>
              <a:rPr lang="en-GB" sz="900" dirty="0">
                <a:solidFill>
                  <a:schemeClr val="bg1"/>
                </a:solidFill>
              </a:rPr>
              <a:t>Performance rent </a:t>
            </a:r>
            <a:r>
              <a:rPr lang="en-GB" sz="700" b="1" dirty="0">
                <a:solidFill>
                  <a:schemeClr val="bg1"/>
                </a:solidFill>
              </a:rPr>
              <a:t>(% of turnover)</a:t>
            </a:r>
            <a:endParaRPr lang="en-GB" sz="900" b="1"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Rectangle 522"/>
          <p:cNvSpPr/>
          <p:nvPr/>
        </p:nvSpPr>
        <p:spPr>
          <a:xfrm>
            <a:off x="0" y="219438"/>
            <a:ext cx="4190317"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524" name="TextBox 523">
            <a:extLst>
              <a:ext uri="{FF2B5EF4-FFF2-40B4-BE49-F238E27FC236}">
                <a16:creationId xmlns:a16="http://schemas.microsoft.com/office/drawing/2014/main" id="{35992E16-066A-418B-9A3B-5F494F6F711F}"/>
              </a:ext>
            </a:extLst>
          </p:cNvPr>
          <p:cNvSpPr txBox="1"/>
          <p:nvPr/>
        </p:nvSpPr>
        <p:spPr bwMode="gray">
          <a:xfrm>
            <a:off x="1014949" y="1125096"/>
            <a:ext cx="10204450" cy="215444"/>
          </a:xfrm>
          <a:prstGeom prst="rect">
            <a:avLst/>
          </a:prstGeom>
          <a:noFill/>
        </p:spPr>
        <p:txBody>
          <a:bodyPr wrap="square" lIns="0" tIns="0" rIns="0" bIns="0" rtlCol="0" anchor="t">
            <a:spAutoFit/>
          </a:bodyPr>
          <a:lstStyle/>
          <a:p>
            <a:pPr>
              <a:spcAft>
                <a:spcPts val="600"/>
              </a:spcAft>
            </a:pPr>
            <a:r>
              <a:rPr lang="en-GB" sz="1400" b="1" spc="-40" dirty="0">
                <a:solidFill>
                  <a:schemeClr val="tx2"/>
                </a:solidFill>
              </a:rPr>
              <a:t>Workforce optimization can be a key differentiator for retailers looking to cut cost and maintain high-quality customer service.</a:t>
            </a:r>
            <a:endParaRPr lang="en-GB" sz="1400" b="1" spc="-40" dirty="0">
              <a:solidFill>
                <a:schemeClr val="tx2"/>
              </a:solidFill>
              <a:highlight>
                <a:srgbClr val="FFFF00"/>
              </a:highlight>
            </a:endParaRPr>
          </a:p>
        </p:txBody>
      </p:sp>
      <p:sp>
        <p:nvSpPr>
          <p:cNvPr id="821" name="Rectangle 820">
            <a:extLst>
              <a:ext uri="{FF2B5EF4-FFF2-40B4-BE49-F238E27FC236}">
                <a16:creationId xmlns:a16="http://schemas.microsoft.com/office/drawing/2014/main" id="{3C7F6D44-C125-4F34-B51B-0E5D10C13F65}"/>
              </a:ext>
            </a:extLst>
          </p:cNvPr>
          <p:cNvSpPr/>
          <p:nvPr/>
        </p:nvSpPr>
        <p:spPr>
          <a:xfrm>
            <a:off x="1083460" y="2931500"/>
            <a:ext cx="1617606" cy="831612"/>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73152" bIns="54610" rtlCol="0" anchor="ctr"/>
          <a:lstStyle/>
          <a:p>
            <a:pPr algn="r"/>
            <a:r>
              <a:rPr lang="en-GB" sz="900" b="1" dirty="0">
                <a:solidFill>
                  <a:schemeClr val="bg1"/>
                </a:solidFill>
              </a:rPr>
              <a:t>Carrefour</a:t>
            </a:r>
            <a:r>
              <a:rPr lang="en-GB" sz="900" dirty="0">
                <a:solidFill>
                  <a:schemeClr val="bg1"/>
                </a:solidFill>
              </a:rPr>
              <a:t> targets cutting 3,000 jobs in France </a:t>
            </a:r>
            <a:br>
              <a:rPr lang="en-GB" sz="900" dirty="0">
                <a:solidFill>
                  <a:schemeClr val="bg1"/>
                </a:solidFill>
              </a:rPr>
            </a:br>
            <a:r>
              <a:rPr lang="en-GB" sz="900" dirty="0">
                <a:solidFill>
                  <a:schemeClr val="bg1"/>
                </a:solidFill>
              </a:rPr>
              <a:t>as apart of cost saving plan</a:t>
            </a:r>
          </a:p>
        </p:txBody>
      </p:sp>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GB" sz="5000" dirty="0">
                <a:solidFill>
                  <a:srgbClr val="00338D"/>
                </a:solidFill>
                <a:latin typeface="+mj-lt"/>
              </a:rPr>
              <a:t>III. Workforce optimization</a:t>
            </a: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(3/4)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87" name="Rectangle 86">
            <a:extLst>
              <a:ext uri="{FF2B5EF4-FFF2-40B4-BE49-F238E27FC236}">
                <a16:creationId xmlns:a16="http://schemas.microsoft.com/office/drawing/2014/main" id="{C5FD2557-FF44-421D-A2BF-EA8F6147D6C4}"/>
              </a:ext>
            </a:extLst>
          </p:cNvPr>
          <p:cNvSpPr/>
          <p:nvPr/>
        </p:nvSpPr>
        <p:spPr>
          <a:xfrm>
            <a:off x="946062" y="5882842"/>
            <a:ext cx="950976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defRPr/>
            </a:pPr>
            <a:r>
              <a:rPr kumimoji="0" lang="en-GB" sz="700" b="0" i="0" u="none" strike="noStrike" kern="1200" cap="none" spc="0" normalizeH="0" baseline="0" noProof="0" dirty="0">
                <a:ln>
                  <a:noFill/>
                </a:ln>
                <a:solidFill>
                  <a:schemeClr val="tx2"/>
                </a:solidFill>
                <a:effectLst/>
                <a:uLnTx/>
                <a:uFillTx/>
                <a:ea typeface="+mn-ea"/>
                <a:cs typeface="Arial" panose="020B0604020202020204" pitchFamily="34" charset="0"/>
              </a:rPr>
              <a:t>Note: 1</a:t>
            </a:r>
            <a:r>
              <a:rPr lang="en-GB" sz="700" dirty="0">
                <a:solidFill>
                  <a:schemeClr val="tx2"/>
                </a:solidFill>
              </a:rPr>
              <a:t>. </a:t>
            </a:r>
            <a:r>
              <a:rPr lang="en-GB" sz="700" dirty="0">
                <a:solidFill>
                  <a:schemeClr val="tx2"/>
                </a:solidFill>
                <a:hlinkClick r:id="rId3"/>
              </a:rPr>
              <a:t>Link</a:t>
            </a:r>
            <a:r>
              <a:rPr lang="en-GB" sz="700" dirty="0">
                <a:solidFill>
                  <a:schemeClr val="tx2"/>
                </a:solidFill>
              </a:rPr>
              <a:t> 2. </a:t>
            </a:r>
            <a:r>
              <a:rPr lang="en-GB" sz="700" dirty="0">
                <a:solidFill>
                  <a:schemeClr val="tx2"/>
                </a:solidFill>
                <a:hlinkClick r:id="rId4"/>
              </a:rPr>
              <a:t>Link</a:t>
            </a:r>
            <a:r>
              <a:rPr lang="en-GB" sz="700" dirty="0">
                <a:solidFill>
                  <a:schemeClr val="tx2"/>
                </a:solidFill>
              </a:rPr>
              <a:t> 3. </a:t>
            </a:r>
            <a:r>
              <a:rPr lang="en-GB" sz="700" dirty="0">
                <a:solidFill>
                  <a:schemeClr val="tx2"/>
                </a:solidFill>
                <a:hlinkClick r:id="rId5"/>
              </a:rPr>
              <a:t>Juniper Research, 2019 </a:t>
            </a:r>
            <a:r>
              <a:rPr lang="en-GB" sz="700" dirty="0">
                <a:solidFill>
                  <a:schemeClr val="tx2"/>
                </a:solidFill>
              </a:rPr>
              <a:t>4.</a:t>
            </a:r>
            <a:r>
              <a:rPr lang="en-GB" sz="700" dirty="0">
                <a:solidFill>
                  <a:schemeClr val="tx2"/>
                </a:solidFill>
                <a:hlinkClick r:id="rId6"/>
              </a:rPr>
              <a:t>Capgemini</a:t>
            </a:r>
            <a:r>
              <a:rPr lang="en-GB" sz="700" dirty="0">
                <a:solidFill>
                  <a:schemeClr val="tx2"/>
                </a:solidFill>
              </a:rPr>
              <a:t> 5. </a:t>
            </a:r>
            <a:r>
              <a:rPr lang="en-GB" sz="700" dirty="0">
                <a:solidFill>
                  <a:schemeClr val="tx2"/>
                </a:solidFill>
                <a:hlinkClick r:id="rId7"/>
              </a:rPr>
              <a:t>Institute of RPA</a:t>
            </a:r>
            <a:endParaRPr kumimoji="0" lang="en-GB" sz="700" b="0"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85" name="Rectangle 84">
            <a:extLst>
              <a:ext uri="{FF2B5EF4-FFF2-40B4-BE49-F238E27FC236}">
                <a16:creationId xmlns:a16="http://schemas.microsoft.com/office/drawing/2014/main" id="{DCDAF112-E505-4652-95F7-3406F79DC8A2}"/>
              </a:ext>
            </a:extLst>
          </p:cNvPr>
          <p:cNvSpPr/>
          <p:nvPr/>
        </p:nvSpPr>
        <p:spPr>
          <a:xfrm>
            <a:off x="1013929" y="1556679"/>
            <a:ext cx="4338320" cy="415498"/>
          </a:xfrm>
          <a:prstGeom prst="rect">
            <a:avLst/>
          </a:prstGeom>
        </p:spPr>
        <p:txBody>
          <a:bodyPr wrap="square">
            <a:spAutoFit/>
          </a:bodyPr>
          <a:lstStyle/>
          <a:p>
            <a:pPr lvl="0">
              <a:defRPr/>
            </a:pPr>
            <a:r>
              <a:rPr lang="en-GB" sz="1050" b="1" dirty="0">
                <a:solidFill>
                  <a:srgbClr val="00338D"/>
                </a:solidFill>
              </a:rPr>
              <a:t>While retailers have usually resorted to cutting staff at head offices, distribution </a:t>
            </a:r>
            <a:r>
              <a:rPr lang="en-GB" sz="1050" b="1" dirty="0" err="1">
                <a:solidFill>
                  <a:srgbClr val="00338D"/>
                </a:solidFill>
              </a:rPr>
              <a:t>centers</a:t>
            </a:r>
            <a:r>
              <a:rPr lang="en-GB" sz="1050" b="1" dirty="0">
                <a:solidFill>
                  <a:srgbClr val="00338D"/>
                </a:solidFill>
              </a:rPr>
              <a:t> and stores for cost reduction…</a:t>
            </a:r>
            <a:endParaRPr kumimoji="0" lang="en-GB" sz="1050" b="1" i="0" u="none" strike="noStrike" kern="1200" cap="none" spc="0" normalizeH="0" baseline="0" noProof="0" dirty="0">
              <a:ln>
                <a:noFill/>
              </a:ln>
              <a:solidFill>
                <a:srgbClr val="00338D"/>
              </a:solidFill>
              <a:effectLst/>
              <a:uLnTx/>
              <a:uFillTx/>
              <a:latin typeface="Arial"/>
            </a:endParaRPr>
          </a:p>
        </p:txBody>
      </p:sp>
      <p:sp>
        <p:nvSpPr>
          <p:cNvPr id="88" name="Rectangle 87">
            <a:extLst>
              <a:ext uri="{FF2B5EF4-FFF2-40B4-BE49-F238E27FC236}">
                <a16:creationId xmlns:a16="http://schemas.microsoft.com/office/drawing/2014/main" id="{5BC21415-379D-4A42-8C75-8EE7C104F166}"/>
              </a:ext>
            </a:extLst>
          </p:cNvPr>
          <p:cNvSpPr/>
          <p:nvPr/>
        </p:nvSpPr>
        <p:spPr>
          <a:xfrm>
            <a:off x="5246977" y="1556679"/>
            <a:ext cx="4884996" cy="430887"/>
          </a:xfrm>
          <a:prstGeom prst="rect">
            <a:avLst/>
          </a:prstGeom>
        </p:spPr>
        <p:txBody>
          <a:bodyPr wrap="square">
            <a:spAutoFit/>
          </a:bodyPr>
          <a:lstStyle/>
          <a:p>
            <a:pPr lvl="0">
              <a:defRPr/>
            </a:pPr>
            <a:r>
              <a:rPr lang="en-GB" sz="1050" b="1" dirty="0">
                <a:solidFill>
                  <a:srgbClr val="00338D"/>
                </a:solidFill>
              </a:rPr>
              <a:t>… more and more will now come to rely on technology to make workforce leaner and productive.</a:t>
            </a:r>
          </a:p>
        </p:txBody>
      </p:sp>
      <p:sp>
        <p:nvSpPr>
          <p:cNvPr id="95" name="Rectangle 94">
            <a:extLst>
              <a:ext uri="{FF2B5EF4-FFF2-40B4-BE49-F238E27FC236}">
                <a16:creationId xmlns:a16="http://schemas.microsoft.com/office/drawing/2014/main" id="{7F3F97BE-0871-4755-A2A3-BE22BD35E8C1}"/>
              </a:ext>
            </a:extLst>
          </p:cNvPr>
          <p:cNvSpPr/>
          <p:nvPr/>
        </p:nvSpPr>
        <p:spPr>
          <a:xfrm>
            <a:off x="5319143" y="2101513"/>
            <a:ext cx="2967609" cy="138499"/>
          </a:xfrm>
          <a:prstGeom prst="rect">
            <a:avLst/>
          </a:prstGeom>
        </p:spPr>
        <p:txBody>
          <a:bodyPr wrap="square" lIns="0" tIns="0" rIns="0" bIns="0">
            <a:spAutoFit/>
          </a:bodyPr>
          <a:lstStyle/>
          <a:p>
            <a:r>
              <a:rPr lang="en-GB" sz="900" b="1" dirty="0">
                <a:solidFill>
                  <a:srgbClr val="0091DA"/>
                </a:solidFill>
              </a:rPr>
              <a:t>RPA and AI are automating tasks</a:t>
            </a:r>
          </a:p>
        </p:txBody>
      </p:sp>
      <p:sp>
        <p:nvSpPr>
          <p:cNvPr id="104" name="Rectangle 103">
            <a:extLst>
              <a:ext uri="{FF2B5EF4-FFF2-40B4-BE49-F238E27FC236}">
                <a16:creationId xmlns:a16="http://schemas.microsoft.com/office/drawing/2014/main" id="{D11706EF-8ABF-45F2-8167-41C99DF18A22}"/>
              </a:ext>
            </a:extLst>
          </p:cNvPr>
          <p:cNvSpPr/>
          <p:nvPr/>
        </p:nvSpPr>
        <p:spPr>
          <a:xfrm>
            <a:off x="8465844" y="3045669"/>
            <a:ext cx="2482939" cy="138499"/>
          </a:xfrm>
          <a:prstGeom prst="rect">
            <a:avLst/>
          </a:prstGeom>
        </p:spPr>
        <p:txBody>
          <a:bodyPr wrap="square" lIns="0" tIns="0" rIns="0" bIns="0">
            <a:spAutoFit/>
          </a:bodyPr>
          <a:lstStyle/>
          <a:p>
            <a:r>
              <a:rPr lang="en-GB" sz="900" b="1" dirty="0">
                <a:solidFill>
                  <a:srgbClr val="0091DA"/>
                </a:solidFill>
              </a:rPr>
              <a:t>… entails cost-saving potential for retailers</a:t>
            </a:r>
          </a:p>
        </p:txBody>
      </p:sp>
      <p:sp>
        <p:nvSpPr>
          <p:cNvPr id="123" name="Rectangle 122">
            <a:extLst>
              <a:ext uri="{FF2B5EF4-FFF2-40B4-BE49-F238E27FC236}">
                <a16:creationId xmlns:a16="http://schemas.microsoft.com/office/drawing/2014/main" id="{076A9B7F-8CEF-44F5-AE49-A1CC358BD8F8}"/>
              </a:ext>
            </a:extLst>
          </p:cNvPr>
          <p:cNvSpPr/>
          <p:nvPr/>
        </p:nvSpPr>
        <p:spPr>
          <a:xfrm>
            <a:off x="9296230" y="3225993"/>
            <a:ext cx="1891781" cy="646331"/>
          </a:xfrm>
          <a:prstGeom prst="rect">
            <a:avLst/>
          </a:prstGeom>
        </p:spPr>
        <p:txBody>
          <a:bodyPr wrap="square">
            <a:spAutoFit/>
          </a:bodyPr>
          <a:lstStyle/>
          <a:p>
            <a:r>
              <a:rPr lang="en-GB" sz="900" dirty="0">
                <a:solidFill>
                  <a:srgbClr val="00338D"/>
                </a:solidFill>
              </a:rPr>
              <a:t>… possible savings, if a retailer with US$5 billion turnover and 60,000 workforce, adopts an efficient time and </a:t>
            </a:r>
            <a:r>
              <a:rPr lang="en-GB" sz="900" dirty="0" err="1">
                <a:solidFill>
                  <a:srgbClr val="00338D"/>
                </a:solidFill>
              </a:rPr>
              <a:t>labor</a:t>
            </a:r>
            <a:r>
              <a:rPr lang="en-GB" sz="900" dirty="0">
                <a:solidFill>
                  <a:srgbClr val="00338D"/>
                </a:solidFill>
              </a:rPr>
              <a:t> solution</a:t>
            </a:r>
            <a:endParaRPr lang="en-GB" sz="900" baseline="30000" dirty="0">
              <a:solidFill>
                <a:srgbClr val="00338D"/>
              </a:solidFill>
            </a:endParaRPr>
          </a:p>
        </p:txBody>
      </p:sp>
      <p:sp>
        <p:nvSpPr>
          <p:cNvPr id="125" name="Rectangle 124">
            <a:extLst>
              <a:ext uri="{FF2B5EF4-FFF2-40B4-BE49-F238E27FC236}">
                <a16:creationId xmlns:a16="http://schemas.microsoft.com/office/drawing/2014/main" id="{C8E4A692-3131-444B-BAB0-9417382571AD}"/>
              </a:ext>
            </a:extLst>
          </p:cNvPr>
          <p:cNvSpPr/>
          <p:nvPr/>
        </p:nvSpPr>
        <p:spPr>
          <a:xfrm>
            <a:off x="8397098" y="3260179"/>
            <a:ext cx="878626" cy="612145"/>
          </a:xfrm>
          <a:prstGeom prst="rect">
            <a:avLst/>
          </a:prstGeom>
          <a:solidFill>
            <a:srgbClr val="005EB8"/>
          </a:solidFill>
          <a:ln>
            <a:noFill/>
          </a:ln>
        </p:spPr>
        <p:txBody>
          <a:bodyPr wrap="square" lIns="0" rIns="0" anchor="ctr">
            <a:noAutofit/>
          </a:bodyPr>
          <a:lstStyle/>
          <a:p>
            <a:pPr algn="ctr"/>
            <a:r>
              <a:rPr lang="en-GB" sz="2400" dirty="0">
                <a:solidFill>
                  <a:schemeClr val="bg1"/>
                </a:solidFill>
                <a:latin typeface="+mj-lt"/>
              </a:rPr>
              <a:t>US$2.5 m</a:t>
            </a:r>
            <a:br>
              <a:rPr lang="en-GB" sz="2400" dirty="0">
                <a:solidFill>
                  <a:schemeClr val="bg1"/>
                </a:solidFill>
                <a:latin typeface="+mj-lt"/>
              </a:rPr>
            </a:br>
            <a:r>
              <a:rPr lang="en-GB" sz="900" b="1" dirty="0">
                <a:solidFill>
                  <a:schemeClr val="bg1"/>
                </a:solidFill>
              </a:rPr>
              <a:t>per annum</a:t>
            </a:r>
          </a:p>
        </p:txBody>
      </p:sp>
      <p:sp>
        <p:nvSpPr>
          <p:cNvPr id="793" name="Rectangle 792">
            <a:extLst>
              <a:ext uri="{FF2B5EF4-FFF2-40B4-BE49-F238E27FC236}">
                <a16:creationId xmlns:a16="http://schemas.microsoft.com/office/drawing/2014/main" id="{80594FD1-8C4B-41F3-A8ED-289083DFA380}"/>
              </a:ext>
            </a:extLst>
          </p:cNvPr>
          <p:cNvSpPr/>
          <p:nvPr/>
        </p:nvSpPr>
        <p:spPr>
          <a:xfrm>
            <a:off x="995363" y="1500899"/>
            <a:ext cx="10192648" cy="2532602"/>
          </a:xfrm>
          <a:prstGeom prst="rect">
            <a:avLst/>
          </a:prstGeom>
          <a:noFill/>
          <a:ln w="9525">
            <a:solidFill>
              <a:srgbClr val="483698"/>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GB" sz="1000" b="1" dirty="0">
              <a:solidFill>
                <a:srgbClr val="00A3A1"/>
              </a:solidFill>
            </a:endParaRPr>
          </a:p>
        </p:txBody>
      </p:sp>
      <p:sp>
        <p:nvSpPr>
          <p:cNvPr id="794" name="Rectangle 793">
            <a:extLst>
              <a:ext uri="{FF2B5EF4-FFF2-40B4-BE49-F238E27FC236}">
                <a16:creationId xmlns:a16="http://schemas.microsoft.com/office/drawing/2014/main" id="{FB2C6338-E34F-4670-A189-CA6C913398F5}"/>
              </a:ext>
            </a:extLst>
          </p:cNvPr>
          <p:cNvSpPr/>
          <p:nvPr/>
        </p:nvSpPr>
        <p:spPr>
          <a:xfrm>
            <a:off x="1096287" y="2094783"/>
            <a:ext cx="2310917" cy="775582"/>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73152" bIns="54610" rtlCol="0" anchor="ctr"/>
          <a:lstStyle/>
          <a:p>
            <a:pPr algn="r"/>
            <a:r>
              <a:rPr lang="en-GB" sz="900" b="1" dirty="0">
                <a:solidFill>
                  <a:schemeClr val="bg1"/>
                </a:solidFill>
              </a:rPr>
              <a:t>Bed Bath &amp; Beyond </a:t>
            </a:r>
            <a:r>
              <a:rPr lang="en-GB" sz="900" dirty="0">
                <a:solidFill>
                  <a:schemeClr val="bg1"/>
                </a:solidFill>
              </a:rPr>
              <a:t>plans to </a:t>
            </a:r>
            <a:br>
              <a:rPr lang="en-GB" sz="900" dirty="0">
                <a:solidFill>
                  <a:schemeClr val="bg1"/>
                </a:solidFill>
              </a:rPr>
            </a:br>
            <a:r>
              <a:rPr lang="en-GB" sz="900" dirty="0">
                <a:solidFill>
                  <a:schemeClr val="bg1"/>
                </a:solidFill>
              </a:rPr>
              <a:t>lay off 10 percent of its corporate workforce (~500 workers); part of a plan to save US$85 million yearly</a:t>
            </a:r>
          </a:p>
        </p:txBody>
      </p:sp>
      <p:sp>
        <p:nvSpPr>
          <p:cNvPr id="795" name="Rectangle 794">
            <a:extLst>
              <a:ext uri="{FF2B5EF4-FFF2-40B4-BE49-F238E27FC236}">
                <a16:creationId xmlns:a16="http://schemas.microsoft.com/office/drawing/2014/main" id="{B393351D-38A1-457A-A17E-19EDA8BCB3F5}"/>
              </a:ext>
            </a:extLst>
          </p:cNvPr>
          <p:cNvSpPr/>
          <p:nvPr/>
        </p:nvSpPr>
        <p:spPr>
          <a:xfrm>
            <a:off x="3427838" y="2103455"/>
            <a:ext cx="1397116" cy="76691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73152" bIns="54610" rtlCol="0" anchor="ctr"/>
          <a:lstStyle/>
          <a:p>
            <a:r>
              <a:rPr lang="en-GB" sz="900" b="1" dirty="0">
                <a:solidFill>
                  <a:schemeClr val="bg1"/>
                </a:solidFill>
              </a:rPr>
              <a:t>Birchbox</a:t>
            </a:r>
            <a:r>
              <a:rPr lang="en-GB" sz="900" dirty="0">
                <a:solidFill>
                  <a:schemeClr val="bg1"/>
                </a:solidFill>
              </a:rPr>
              <a:t> laid off </a:t>
            </a:r>
            <a:br>
              <a:rPr lang="en-GB" sz="900" dirty="0">
                <a:solidFill>
                  <a:schemeClr val="bg1"/>
                </a:solidFill>
              </a:rPr>
            </a:br>
            <a:r>
              <a:rPr lang="en-GB" sz="900" dirty="0">
                <a:solidFill>
                  <a:schemeClr val="bg1"/>
                </a:solidFill>
              </a:rPr>
              <a:t>25 percent of its staff globally to cut costs</a:t>
            </a:r>
          </a:p>
        </p:txBody>
      </p:sp>
      <p:grpSp>
        <p:nvGrpSpPr>
          <p:cNvPr id="796" name="Government18">
            <a:extLst>
              <a:ext uri="{FF2B5EF4-FFF2-40B4-BE49-F238E27FC236}">
                <a16:creationId xmlns:a16="http://schemas.microsoft.com/office/drawing/2014/main" id="{15006A65-C001-4159-8D55-52389F21F49F}"/>
              </a:ext>
            </a:extLst>
          </p:cNvPr>
          <p:cNvGrpSpPr>
            <a:grpSpLocks noChangeAspect="1"/>
          </p:cNvGrpSpPr>
          <p:nvPr/>
        </p:nvGrpSpPr>
        <p:grpSpPr>
          <a:xfrm>
            <a:off x="4519036" y="2622035"/>
            <a:ext cx="244522" cy="182880"/>
            <a:chOff x="4148138" y="3097213"/>
            <a:chExt cx="850901" cy="668338"/>
          </a:xfrm>
          <a:solidFill>
            <a:schemeClr val="bg1"/>
          </a:solidFill>
        </p:grpSpPr>
        <p:sp>
          <p:nvSpPr>
            <p:cNvPr id="797" name="Oval 122">
              <a:extLst>
                <a:ext uri="{FF2B5EF4-FFF2-40B4-BE49-F238E27FC236}">
                  <a16:creationId xmlns:a16="http://schemas.microsoft.com/office/drawing/2014/main" id="{0AA39048-F32A-4295-B9D8-084312D71552}"/>
                </a:ext>
              </a:extLst>
            </p:cNvPr>
            <p:cNvSpPr>
              <a:spLocks noChangeArrowheads="1"/>
            </p:cNvSpPr>
            <p:nvPr/>
          </p:nvSpPr>
          <p:spPr bwMode="auto">
            <a:xfrm>
              <a:off x="4240213"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798" name="Freeform 123">
              <a:extLst>
                <a:ext uri="{FF2B5EF4-FFF2-40B4-BE49-F238E27FC236}">
                  <a16:creationId xmlns:a16="http://schemas.microsoft.com/office/drawing/2014/main" id="{71FFFF11-0D2B-4AEB-B7AD-147C0EBF8F95}"/>
                </a:ext>
              </a:extLst>
            </p:cNvPr>
            <p:cNvSpPr>
              <a:spLocks/>
            </p:cNvSpPr>
            <p:nvPr/>
          </p:nvSpPr>
          <p:spPr bwMode="auto">
            <a:xfrm>
              <a:off x="4148138" y="3340101"/>
              <a:ext cx="338138" cy="257175"/>
            </a:xfrm>
            <a:custGeom>
              <a:avLst/>
              <a:gdLst>
                <a:gd name="T0" fmla="*/ 88 w 89"/>
                <a:gd name="T1" fmla="*/ 36 h 68"/>
                <a:gd name="T2" fmla="*/ 89 w 89"/>
                <a:gd name="T3" fmla="*/ 36 h 68"/>
                <a:gd name="T4" fmla="*/ 76 w 89"/>
                <a:gd name="T5" fmla="*/ 8 h 68"/>
                <a:gd name="T6" fmla="*/ 77 w 89"/>
                <a:gd name="T7" fmla="*/ 0 h 68"/>
                <a:gd name="T8" fmla="*/ 76 w 89"/>
                <a:gd name="T9" fmla="*/ 0 h 68"/>
                <a:gd name="T10" fmla="*/ 28 w 89"/>
                <a:gd name="T11" fmla="*/ 0 h 68"/>
                <a:gd name="T12" fmla="*/ 0 w 89"/>
                <a:gd name="T13" fmla="*/ 28 h 68"/>
                <a:gd name="T14" fmla="*/ 0 w 89"/>
                <a:gd name="T15" fmla="*/ 68 h 68"/>
                <a:gd name="T16" fmla="*/ 52 w 89"/>
                <a:gd name="T17" fmla="*/ 68 h 68"/>
                <a:gd name="T18" fmla="*/ 88 w 89"/>
                <a:gd name="T19"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88" y="36"/>
                  </a:moveTo>
                  <a:cubicBezTo>
                    <a:pt x="89" y="36"/>
                    <a:pt x="89" y="36"/>
                    <a:pt x="89" y="36"/>
                  </a:cubicBezTo>
                  <a:cubicBezTo>
                    <a:pt x="81" y="29"/>
                    <a:pt x="76" y="19"/>
                    <a:pt x="76" y="8"/>
                  </a:cubicBezTo>
                  <a:cubicBezTo>
                    <a:pt x="76" y="5"/>
                    <a:pt x="76" y="3"/>
                    <a:pt x="77" y="0"/>
                  </a:cubicBezTo>
                  <a:cubicBezTo>
                    <a:pt x="77" y="0"/>
                    <a:pt x="76" y="0"/>
                    <a:pt x="76" y="0"/>
                  </a:cubicBezTo>
                  <a:cubicBezTo>
                    <a:pt x="28" y="0"/>
                    <a:pt x="28" y="0"/>
                    <a:pt x="28" y="0"/>
                  </a:cubicBezTo>
                  <a:cubicBezTo>
                    <a:pt x="13" y="0"/>
                    <a:pt x="0" y="13"/>
                    <a:pt x="0" y="28"/>
                  </a:cubicBezTo>
                  <a:cubicBezTo>
                    <a:pt x="0" y="68"/>
                    <a:pt x="0" y="68"/>
                    <a:pt x="0" y="68"/>
                  </a:cubicBezTo>
                  <a:cubicBezTo>
                    <a:pt x="52" y="68"/>
                    <a:pt x="52" y="68"/>
                    <a:pt x="52" y="68"/>
                  </a:cubicBezTo>
                  <a:cubicBezTo>
                    <a:pt x="54" y="50"/>
                    <a:pt x="69" y="36"/>
                    <a:pt x="8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799" name="Oval 124">
              <a:extLst>
                <a:ext uri="{FF2B5EF4-FFF2-40B4-BE49-F238E27FC236}">
                  <a16:creationId xmlns:a16="http://schemas.microsoft.com/office/drawing/2014/main" id="{A29B3029-A47D-4ED0-884A-E5BD8474B341}"/>
                </a:ext>
              </a:extLst>
            </p:cNvPr>
            <p:cNvSpPr>
              <a:spLocks noChangeArrowheads="1"/>
            </p:cNvSpPr>
            <p:nvPr/>
          </p:nvSpPr>
          <p:spPr bwMode="auto">
            <a:xfrm>
              <a:off x="4695826"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800" name="Freeform 125">
              <a:extLst>
                <a:ext uri="{FF2B5EF4-FFF2-40B4-BE49-F238E27FC236}">
                  <a16:creationId xmlns:a16="http://schemas.microsoft.com/office/drawing/2014/main" id="{9BBCC3CC-3E88-40E9-8CC6-B4DA7D73DFE8}"/>
                </a:ext>
              </a:extLst>
            </p:cNvPr>
            <p:cNvSpPr>
              <a:spLocks/>
            </p:cNvSpPr>
            <p:nvPr/>
          </p:nvSpPr>
          <p:spPr bwMode="auto">
            <a:xfrm>
              <a:off x="4660901" y="3340101"/>
              <a:ext cx="338138" cy="257175"/>
            </a:xfrm>
            <a:custGeom>
              <a:avLst/>
              <a:gdLst>
                <a:gd name="T0" fmla="*/ 61 w 89"/>
                <a:gd name="T1" fmla="*/ 0 h 68"/>
                <a:gd name="T2" fmla="*/ 13 w 89"/>
                <a:gd name="T3" fmla="*/ 0 h 68"/>
                <a:gd name="T4" fmla="*/ 12 w 89"/>
                <a:gd name="T5" fmla="*/ 0 h 68"/>
                <a:gd name="T6" fmla="*/ 13 w 89"/>
                <a:gd name="T7" fmla="*/ 8 h 68"/>
                <a:gd name="T8" fmla="*/ 0 w 89"/>
                <a:gd name="T9" fmla="*/ 36 h 68"/>
                <a:gd name="T10" fmla="*/ 1 w 89"/>
                <a:gd name="T11" fmla="*/ 36 h 68"/>
                <a:gd name="T12" fmla="*/ 37 w 89"/>
                <a:gd name="T13" fmla="*/ 68 h 68"/>
                <a:gd name="T14" fmla="*/ 89 w 89"/>
                <a:gd name="T15" fmla="*/ 68 h 68"/>
                <a:gd name="T16" fmla="*/ 89 w 89"/>
                <a:gd name="T17" fmla="*/ 28 h 68"/>
                <a:gd name="T18" fmla="*/ 61 w 8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61" y="0"/>
                  </a:moveTo>
                  <a:cubicBezTo>
                    <a:pt x="13" y="0"/>
                    <a:pt x="13" y="0"/>
                    <a:pt x="13" y="0"/>
                  </a:cubicBezTo>
                  <a:cubicBezTo>
                    <a:pt x="13" y="0"/>
                    <a:pt x="12" y="0"/>
                    <a:pt x="12" y="0"/>
                  </a:cubicBezTo>
                  <a:cubicBezTo>
                    <a:pt x="13" y="3"/>
                    <a:pt x="13" y="5"/>
                    <a:pt x="13" y="8"/>
                  </a:cubicBezTo>
                  <a:cubicBezTo>
                    <a:pt x="13" y="19"/>
                    <a:pt x="8" y="29"/>
                    <a:pt x="0" y="36"/>
                  </a:cubicBezTo>
                  <a:cubicBezTo>
                    <a:pt x="0" y="36"/>
                    <a:pt x="0" y="36"/>
                    <a:pt x="1" y="36"/>
                  </a:cubicBezTo>
                  <a:cubicBezTo>
                    <a:pt x="20" y="36"/>
                    <a:pt x="35" y="50"/>
                    <a:pt x="37" y="68"/>
                  </a:cubicBezTo>
                  <a:cubicBezTo>
                    <a:pt x="89" y="68"/>
                    <a:pt x="89" y="68"/>
                    <a:pt x="89" y="68"/>
                  </a:cubicBezTo>
                  <a:cubicBezTo>
                    <a:pt x="89" y="28"/>
                    <a:pt x="89" y="28"/>
                    <a:pt x="89" y="28"/>
                  </a:cubicBezTo>
                  <a:cubicBezTo>
                    <a:pt x="89" y="13"/>
                    <a:pt x="76"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801" name="Oval 126">
              <a:extLst>
                <a:ext uri="{FF2B5EF4-FFF2-40B4-BE49-F238E27FC236}">
                  <a16:creationId xmlns:a16="http://schemas.microsoft.com/office/drawing/2014/main" id="{0FF9AD8E-8508-48B0-9065-750A401F7659}"/>
                </a:ext>
              </a:extLst>
            </p:cNvPr>
            <p:cNvSpPr>
              <a:spLocks noChangeArrowheads="1"/>
            </p:cNvSpPr>
            <p:nvPr/>
          </p:nvSpPr>
          <p:spPr bwMode="auto">
            <a:xfrm>
              <a:off x="4467226" y="3263901"/>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802" name="Freeform 127">
              <a:extLst>
                <a:ext uri="{FF2B5EF4-FFF2-40B4-BE49-F238E27FC236}">
                  <a16:creationId xmlns:a16="http://schemas.microsoft.com/office/drawing/2014/main" id="{1ED09BD7-2172-4132-A25B-9A0E322E0B56}"/>
                </a:ext>
              </a:extLst>
            </p:cNvPr>
            <p:cNvSpPr>
              <a:spLocks/>
            </p:cNvSpPr>
            <p:nvPr/>
          </p:nvSpPr>
          <p:spPr bwMode="auto">
            <a:xfrm>
              <a:off x="4376738" y="3506788"/>
              <a:ext cx="395288" cy="258763"/>
            </a:xfrm>
            <a:custGeom>
              <a:avLst/>
              <a:gdLst>
                <a:gd name="T0" fmla="*/ 76 w 104"/>
                <a:gd name="T1" fmla="*/ 0 h 68"/>
                <a:gd name="T2" fmla="*/ 28 w 104"/>
                <a:gd name="T3" fmla="*/ 0 h 68"/>
                <a:gd name="T4" fmla="*/ 0 w 104"/>
                <a:gd name="T5" fmla="*/ 28 h 68"/>
                <a:gd name="T6" fmla="*/ 0 w 104"/>
                <a:gd name="T7" fmla="*/ 68 h 68"/>
                <a:gd name="T8" fmla="*/ 104 w 104"/>
                <a:gd name="T9" fmla="*/ 68 h 68"/>
                <a:gd name="T10" fmla="*/ 104 w 104"/>
                <a:gd name="T11" fmla="*/ 28 h 68"/>
                <a:gd name="T12" fmla="*/ 76 w 104"/>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4" h="68">
                  <a:moveTo>
                    <a:pt x="76" y="0"/>
                  </a:moveTo>
                  <a:cubicBezTo>
                    <a:pt x="28" y="0"/>
                    <a:pt x="28" y="0"/>
                    <a:pt x="28" y="0"/>
                  </a:cubicBezTo>
                  <a:cubicBezTo>
                    <a:pt x="13" y="0"/>
                    <a:pt x="0" y="13"/>
                    <a:pt x="0" y="28"/>
                  </a:cubicBezTo>
                  <a:cubicBezTo>
                    <a:pt x="0" y="68"/>
                    <a:pt x="0" y="68"/>
                    <a:pt x="0" y="68"/>
                  </a:cubicBezTo>
                  <a:cubicBezTo>
                    <a:pt x="104" y="68"/>
                    <a:pt x="104" y="68"/>
                    <a:pt x="104" y="68"/>
                  </a:cubicBezTo>
                  <a:cubicBezTo>
                    <a:pt x="104" y="28"/>
                    <a:pt x="104" y="28"/>
                    <a:pt x="104" y="28"/>
                  </a:cubicBezTo>
                  <a:cubicBezTo>
                    <a:pt x="104" y="13"/>
                    <a:pt x="91" y="0"/>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03" name="Government02">
            <a:extLst>
              <a:ext uri="{FF2B5EF4-FFF2-40B4-BE49-F238E27FC236}">
                <a16:creationId xmlns:a16="http://schemas.microsoft.com/office/drawing/2014/main" id="{B7916A1B-F8AE-419F-A6E1-F7FF88E1573B}"/>
              </a:ext>
            </a:extLst>
          </p:cNvPr>
          <p:cNvGrpSpPr>
            <a:grpSpLocks/>
          </p:cNvGrpSpPr>
          <p:nvPr/>
        </p:nvGrpSpPr>
        <p:grpSpPr>
          <a:xfrm>
            <a:off x="1218425" y="2199515"/>
            <a:ext cx="259695" cy="240202"/>
            <a:chOff x="4148138" y="3005138"/>
            <a:chExt cx="850900" cy="850900"/>
          </a:xfrm>
          <a:solidFill>
            <a:schemeClr val="bg1"/>
          </a:solidFill>
        </p:grpSpPr>
        <p:sp>
          <p:nvSpPr>
            <p:cNvPr id="804" name="Freeform 86">
              <a:extLst>
                <a:ext uri="{FF2B5EF4-FFF2-40B4-BE49-F238E27FC236}">
                  <a16:creationId xmlns:a16="http://schemas.microsoft.com/office/drawing/2014/main" id="{52C9A85F-9540-49DB-A827-23332974A9FC}"/>
                </a:ext>
              </a:extLst>
            </p:cNvPr>
            <p:cNvSpPr>
              <a:spLocks noEditPoints="1"/>
            </p:cNvSpPr>
            <p:nvPr/>
          </p:nvSpPr>
          <p:spPr bwMode="auto">
            <a:xfrm>
              <a:off x="4148138" y="3005138"/>
              <a:ext cx="850900" cy="8509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24 w 224"/>
                <a:gd name="T11" fmla="*/ 207 h 224"/>
                <a:gd name="T12" fmla="*/ 124 w 224"/>
                <a:gd name="T13" fmla="*/ 192 h 224"/>
                <a:gd name="T14" fmla="*/ 100 w 224"/>
                <a:gd name="T15" fmla="*/ 192 h 224"/>
                <a:gd name="T16" fmla="*/ 100 w 224"/>
                <a:gd name="T17" fmla="*/ 207 h 224"/>
                <a:gd name="T18" fmla="*/ 17 w 224"/>
                <a:gd name="T19" fmla="*/ 124 h 224"/>
                <a:gd name="T20" fmla="*/ 32 w 224"/>
                <a:gd name="T21" fmla="*/ 124 h 224"/>
                <a:gd name="T22" fmla="*/ 32 w 224"/>
                <a:gd name="T23" fmla="*/ 100 h 224"/>
                <a:gd name="T24" fmla="*/ 17 w 224"/>
                <a:gd name="T25" fmla="*/ 100 h 224"/>
                <a:gd name="T26" fmla="*/ 100 w 224"/>
                <a:gd name="T27" fmla="*/ 17 h 224"/>
                <a:gd name="T28" fmla="*/ 100 w 224"/>
                <a:gd name="T29" fmla="*/ 32 h 224"/>
                <a:gd name="T30" fmla="*/ 124 w 224"/>
                <a:gd name="T31" fmla="*/ 32 h 224"/>
                <a:gd name="T32" fmla="*/ 124 w 224"/>
                <a:gd name="T33" fmla="*/ 17 h 224"/>
                <a:gd name="T34" fmla="*/ 207 w 224"/>
                <a:gd name="T35" fmla="*/ 100 h 224"/>
                <a:gd name="T36" fmla="*/ 192 w 224"/>
                <a:gd name="T37" fmla="*/ 100 h 224"/>
                <a:gd name="T38" fmla="*/ 192 w 224"/>
                <a:gd name="T39" fmla="*/ 124 h 224"/>
                <a:gd name="T40" fmla="*/ 207 w 224"/>
                <a:gd name="T41" fmla="*/ 124 h 224"/>
                <a:gd name="T42" fmla="*/ 124 w 224"/>
                <a:gd name="T43" fmla="*/ 20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24" y="207"/>
                  </a:moveTo>
                  <a:cubicBezTo>
                    <a:pt x="124" y="192"/>
                    <a:pt x="124" y="192"/>
                    <a:pt x="124" y="192"/>
                  </a:cubicBezTo>
                  <a:cubicBezTo>
                    <a:pt x="100" y="192"/>
                    <a:pt x="100" y="192"/>
                    <a:pt x="100" y="192"/>
                  </a:cubicBezTo>
                  <a:cubicBezTo>
                    <a:pt x="100" y="207"/>
                    <a:pt x="100" y="207"/>
                    <a:pt x="100" y="207"/>
                  </a:cubicBezTo>
                  <a:cubicBezTo>
                    <a:pt x="57" y="202"/>
                    <a:pt x="22" y="167"/>
                    <a:pt x="17" y="124"/>
                  </a:cubicBezTo>
                  <a:cubicBezTo>
                    <a:pt x="32" y="124"/>
                    <a:pt x="32" y="124"/>
                    <a:pt x="32" y="124"/>
                  </a:cubicBezTo>
                  <a:cubicBezTo>
                    <a:pt x="32" y="100"/>
                    <a:pt x="32" y="100"/>
                    <a:pt x="32" y="100"/>
                  </a:cubicBezTo>
                  <a:cubicBezTo>
                    <a:pt x="17" y="100"/>
                    <a:pt x="17" y="100"/>
                    <a:pt x="17" y="100"/>
                  </a:cubicBezTo>
                  <a:cubicBezTo>
                    <a:pt x="22" y="57"/>
                    <a:pt x="57" y="22"/>
                    <a:pt x="100" y="17"/>
                  </a:cubicBezTo>
                  <a:cubicBezTo>
                    <a:pt x="100" y="32"/>
                    <a:pt x="100" y="32"/>
                    <a:pt x="100" y="32"/>
                  </a:cubicBezTo>
                  <a:cubicBezTo>
                    <a:pt x="124" y="32"/>
                    <a:pt x="124" y="32"/>
                    <a:pt x="124" y="32"/>
                  </a:cubicBezTo>
                  <a:cubicBezTo>
                    <a:pt x="124" y="17"/>
                    <a:pt x="124" y="17"/>
                    <a:pt x="124" y="17"/>
                  </a:cubicBezTo>
                  <a:cubicBezTo>
                    <a:pt x="167" y="22"/>
                    <a:pt x="202" y="57"/>
                    <a:pt x="207" y="100"/>
                  </a:cubicBezTo>
                  <a:cubicBezTo>
                    <a:pt x="192" y="100"/>
                    <a:pt x="192" y="100"/>
                    <a:pt x="192" y="100"/>
                  </a:cubicBezTo>
                  <a:cubicBezTo>
                    <a:pt x="192" y="124"/>
                    <a:pt x="192" y="124"/>
                    <a:pt x="192" y="124"/>
                  </a:cubicBezTo>
                  <a:cubicBezTo>
                    <a:pt x="207" y="124"/>
                    <a:pt x="207" y="124"/>
                    <a:pt x="207" y="124"/>
                  </a:cubicBezTo>
                  <a:cubicBezTo>
                    <a:pt x="202" y="167"/>
                    <a:pt x="167" y="202"/>
                    <a:pt x="124"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5" name="Freeform 87">
              <a:extLst>
                <a:ext uri="{FF2B5EF4-FFF2-40B4-BE49-F238E27FC236}">
                  <a16:creationId xmlns:a16="http://schemas.microsoft.com/office/drawing/2014/main" id="{ED744BC1-DB90-4481-87FF-E9CE4CE954BE}"/>
                </a:ext>
              </a:extLst>
            </p:cNvPr>
            <p:cNvSpPr>
              <a:spLocks/>
            </p:cNvSpPr>
            <p:nvPr/>
          </p:nvSpPr>
          <p:spPr bwMode="auto">
            <a:xfrm>
              <a:off x="4262438" y="3571876"/>
              <a:ext cx="57150" cy="44450"/>
            </a:xfrm>
            <a:custGeom>
              <a:avLst/>
              <a:gdLst>
                <a:gd name="T0" fmla="*/ 0 w 36"/>
                <a:gd name="T1" fmla="*/ 14 h 28"/>
                <a:gd name="T2" fmla="*/ 10 w 36"/>
                <a:gd name="T3" fmla="*/ 28 h 28"/>
                <a:gd name="T4" fmla="*/ 36 w 36"/>
                <a:gd name="T5" fmla="*/ 14 h 28"/>
                <a:gd name="T6" fmla="*/ 26 w 36"/>
                <a:gd name="T7" fmla="*/ 0 h 28"/>
                <a:gd name="T8" fmla="*/ 0 w 36"/>
                <a:gd name="T9" fmla="*/ 14 h 28"/>
              </a:gdLst>
              <a:ahLst/>
              <a:cxnLst>
                <a:cxn ang="0">
                  <a:pos x="T0" y="T1"/>
                </a:cxn>
                <a:cxn ang="0">
                  <a:pos x="T2" y="T3"/>
                </a:cxn>
                <a:cxn ang="0">
                  <a:pos x="T4" y="T5"/>
                </a:cxn>
                <a:cxn ang="0">
                  <a:pos x="T6" y="T7"/>
                </a:cxn>
                <a:cxn ang="0">
                  <a:pos x="T8" y="T9"/>
                </a:cxn>
              </a:cxnLst>
              <a:rect l="0" t="0" r="r" b="b"/>
              <a:pathLst>
                <a:path w="36" h="28">
                  <a:moveTo>
                    <a:pt x="0" y="14"/>
                  </a:moveTo>
                  <a:lnTo>
                    <a:pt x="10" y="28"/>
                  </a:lnTo>
                  <a:lnTo>
                    <a:pt x="36" y="14"/>
                  </a:lnTo>
                  <a:lnTo>
                    <a:pt x="26"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6" name="Freeform 88">
              <a:extLst>
                <a:ext uri="{FF2B5EF4-FFF2-40B4-BE49-F238E27FC236}">
                  <a16:creationId xmlns:a16="http://schemas.microsoft.com/office/drawing/2014/main" id="{9F274C4C-0832-4CC2-90C6-FA7E2895349C}"/>
                </a:ext>
              </a:extLst>
            </p:cNvPr>
            <p:cNvSpPr>
              <a:spLocks/>
            </p:cNvSpPr>
            <p:nvPr/>
          </p:nvSpPr>
          <p:spPr bwMode="auto">
            <a:xfrm>
              <a:off x="4829176" y="3244851"/>
              <a:ext cx="55563" cy="46038"/>
            </a:xfrm>
            <a:custGeom>
              <a:avLst/>
              <a:gdLst>
                <a:gd name="T0" fmla="*/ 35 w 35"/>
                <a:gd name="T1" fmla="*/ 14 h 29"/>
                <a:gd name="T2" fmla="*/ 26 w 35"/>
                <a:gd name="T3" fmla="*/ 0 h 29"/>
                <a:gd name="T4" fmla="*/ 0 w 35"/>
                <a:gd name="T5" fmla="*/ 14 h 29"/>
                <a:gd name="T6" fmla="*/ 9 w 35"/>
                <a:gd name="T7" fmla="*/ 29 h 29"/>
                <a:gd name="T8" fmla="*/ 35 w 35"/>
                <a:gd name="T9" fmla="*/ 14 h 29"/>
              </a:gdLst>
              <a:ahLst/>
              <a:cxnLst>
                <a:cxn ang="0">
                  <a:pos x="T0" y="T1"/>
                </a:cxn>
                <a:cxn ang="0">
                  <a:pos x="T2" y="T3"/>
                </a:cxn>
                <a:cxn ang="0">
                  <a:pos x="T4" y="T5"/>
                </a:cxn>
                <a:cxn ang="0">
                  <a:pos x="T6" y="T7"/>
                </a:cxn>
                <a:cxn ang="0">
                  <a:pos x="T8" y="T9"/>
                </a:cxn>
              </a:cxnLst>
              <a:rect l="0" t="0" r="r" b="b"/>
              <a:pathLst>
                <a:path w="35" h="29">
                  <a:moveTo>
                    <a:pt x="35" y="14"/>
                  </a:moveTo>
                  <a:lnTo>
                    <a:pt x="26" y="0"/>
                  </a:lnTo>
                  <a:lnTo>
                    <a:pt x="0" y="14"/>
                  </a:lnTo>
                  <a:lnTo>
                    <a:pt x="9" y="29"/>
                  </a:lnTo>
                  <a:lnTo>
                    <a:pt x="3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7" name="Freeform 89">
              <a:extLst>
                <a:ext uri="{FF2B5EF4-FFF2-40B4-BE49-F238E27FC236}">
                  <a16:creationId xmlns:a16="http://schemas.microsoft.com/office/drawing/2014/main" id="{22A98B8E-CE8B-48D8-AB3F-168B537CAC79}"/>
                </a:ext>
              </a:extLst>
            </p:cNvPr>
            <p:cNvSpPr>
              <a:spLocks/>
            </p:cNvSpPr>
            <p:nvPr/>
          </p:nvSpPr>
          <p:spPr bwMode="auto">
            <a:xfrm>
              <a:off x="4387851" y="3686176"/>
              <a:ext cx="46038" cy="55563"/>
            </a:xfrm>
            <a:custGeom>
              <a:avLst/>
              <a:gdLst>
                <a:gd name="T0" fmla="*/ 0 w 29"/>
                <a:gd name="T1" fmla="*/ 26 h 35"/>
                <a:gd name="T2" fmla="*/ 14 w 29"/>
                <a:gd name="T3" fmla="*/ 35 h 35"/>
                <a:gd name="T4" fmla="*/ 29 w 29"/>
                <a:gd name="T5" fmla="*/ 9 h 35"/>
                <a:gd name="T6" fmla="*/ 14 w 29"/>
                <a:gd name="T7" fmla="*/ 0 h 35"/>
                <a:gd name="T8" fmla="*/ 0 w 29"/>
                <a:gd name="T9" fmla="*/ 26 h 35"/>
              </a:gdLst>
              <a:ahLst/>
              <a:cxnLst>
                <a:cxn ang="0">
                  <a:pos x="T0" y="T1"/>
                </a:cxn>
                <a:cxn ang="0">
                  <a:pos x="T2" y="T3"/>
                </a:cxn>
                <a:cxn ang="0">
                  <a:pos x="T4" y="T5"/>
                </a:cxn>
                <a:cxn ang="0">
                  <a:pos x="T6" y="T7"/>
                </a:cxn>
                <a:cxn ang="0">
                  <a:pos x="T8" y="T9"/>
                </a:cxn>
              </a:cxnLst>
              <a:rect l="0" t="0" r="r" b="b"/>
              <a:pathLst>
                <a:path w="29" h="35">
                  <a:moveTo>
                    <a:pt x="0" y="26"/>
                  </a:moveTo>
                  <a:lnTo>
                    <a:pt x="14" y="35"/>
                  </a:lnTo>
                  <a:lnTo>
                    <a:pt x="29" y="9"/>
                  </a:lnTo>
                  <a:lnTo>
                    <a:pt x="14"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8" name="Freeform 90">
              <a:extLst>
                <a:ext uri="{FF2B5EF4-FFF2-40B4-BE49-F238E27FC236}">
                  <a16:creationId xmlns:a16="http://schemas.microsoft.com/office/drawing/2014/main" id="{E40A2D33-1EB3-4656-8926-7142DD71D60C}"/>
                </a:ext>
              </a:extLst>
            </p:cNvPr>
            <p:cNvSpPr>
              <a:spLocks/>
            </p:cNvSpPr>
            <p:nvPr/>
          </p:nvSpPr>
          <p:spPr bwMode="auto">
            <a:xfrm>
              <a:off x="4714876" y="3119438"/>
              <a:ext cx="44450" cy="57150"/>
            </a:xfrm>
            <a:custGeom>
              <a:avLst/>
              <a:gdLst>
                <a:gd name="T0" fmla="*/ 0 w 28"/>
                <a:gd name="T1" fmla="*/ 26 h 36"/>
                <a:gd name="T2" fmla="*/ 14 w 28"/>
                <a:gd name="T3" fmla="*/ 36 h 36"/>
                <a:gd name="T4" fmla="*/ 28 w 28"/>
                <a:gd name="T5" fmla="*/ 10 h 36"/>
                <a:gd name="T6" fmla="*/ 14 w 28"/>
                <a:gd name="T7" fmla="*/ 0 h 36"/>
                <a:gd name="T8" fmla="*/ 0 w 28"/>
                <a:gd name="T9" fmla="*/ 26 h 36"/>
              </a:gdLst>
              <a:ahLst/>
              <a:cxnLst>
                <a:cxn ang="0">
                  <a:pos x="T0" y="T1"/>
                </a:cxn>
                <a:cxn ang="0">
                  <a:pos x="T2" y="T3"/>
                </a:cxn>
                <a:cxn ang="0">
                  <a:pos x="T4" y="T5"/>
                </a:cxn>
                <a:cxn ang="0">
                  <a:pos x="T6" y="T7"/>
                </a:cxn>
                <a:cxn ang="0">
                  <a:pos x="T8" y="T9"/>
                </a:cxn>
              </a:cxnLst>
              <a:rect l="0" t="0" r="r" b="b"/>
              <a:pathLst>
                <a:path w="28" h="36">
                  <a:moveTo>
                    <a:pt x="0" y="26"/>
                  </a:moveTo>
                  <a:lnTo>
                    <a:pt x="14" y="36"/>
                  </a:lnTo>
                  <a:lnTo>
                    <a:pt x="28" y="10"/>
                  </a:lnTo>
                  <a:lnTo>
                    <a:pt x="14"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9" name="Freeform 91">
              <a:extLst>
                <a:ext uri="{FF2B5EF4-FFF2-40B4-BE49-F238E27FC236}">
                  <a16:creationId xmlns:a16="http://schemas.microsoft.com/office/drawing/2014/main" id="{1E87A80C-2909-43DE-A192-F5825C72A669}"/>
                </a:ext>
              </a:extLst>
            </p:cNvPr>
            <p:cNvSpPr>
              <a:spLocks/>
            </p:cNvSpPr>
            <p:nvPr/>
          </p:nvSpPr>
          <p:spPr bwMode="auto">
            <a:xfrm>
              <a:off x="4714876" y="3686176"/>
              <a:ext cx="44450" cy="55563"/>
            </a:xfrm>
            <a:custGeom>
              <a:avLst/>
              <a:gdLst>
                <a:gd name="T0" fmla="*/ 0 w 28"/>
                <a:gd name="T1" fmla="*/ 9 h 35"/>
                <a:gd name="T2" fmla="*/ 14 w 28"/>
                <a:gd name="T3" fmla="*/ 35 h 35"/>
                <a:gd name="T4" fmla="*/ 28 w 28"/>
                <a:gd name="T5" fmla="*/ 26 h 35"/>
                <a:gd name="T6" fmla="*/ 14 w 28"/>
                <a:gd name="T7" fmla="*/ 0 h 35"/>
                <a:gd name="T8" fmla="*/ 0 w 28"/>
                <a:gd name="T9" fmla="*/ 9 h 35"/>
              </a:gdLst>
              <a:ahLst/>
              <a:cxnLst>
                <a:cxn ang="0">
                  <a:pos x="T0" y="T1"/>
                </a:cxn>
                <a:cxn ang="0">
                  <a:pos x="T2" y="T3"/>
                </a:cxn>
                <a:cxn ang="0">
                  <a:pos x="T4" y="T5"/>
                </a:cxn>
                <a:cxn ang="0">
                  <a:pos x="T6" y="T7"/>
                </a:cxn>
                <a:cxn ang="0">
                  <a:pos x="T8" y="T9"/>
                </a:cxn>
              </a:cxnLst>
              <a:rect l="0" t="0" r="r" b="b"/>
              <a:pathLst>
                <a:path w="28" h="35">
                  <a:moveTo>
                    <a:pt x="0" y="9"/>
                  </a:moveTo>
                  <a:lnTo>
                    <a:pt x="14" y="35"/>
                  </a:lnTo>
                  <a:lnTo>
                    <a:pt x="28" y="26"/>
                  </a:lnTo>
                  <a:lnTo>
                    <a:pt x="14"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10" name="Freeform 92">
              <a:extLst>
                <a:ext uri="{FF2B5EF4-FFF2-40B4-BE49-F238E27FC236}">
                  <a16:creationId xmlns:a16="http://schemas.microsoft.com/office/drawing/2014/main" id="{43F267EA-EA2A-466C-A7B0-2B7B96ED55C7}"/>
                </a:ext>
              </a:extLst>
            </p:cNvPr>
            <p:cNvSpPr>
              <a:spLocks/>
            </p:cNvSpPr>
            <p:nvPr/>
          </p:nvSpPr>
          <p:spPr bwMode="auto">
            <a:xfrm>
              <a:off x="4387851" y="3119438"/>
              <a:ext cx="46038" cy="57150"/>
            </a:xfrm>
            <a:custGeom>
              <a:avLst/>
              <a:gdLst>
                <a:gd name="T0" fmla="*/ 29 w 29"/>
                <a:gd name="T1" fmla="*/ 26 h 36"/>
                <a:gd name="T2" fmla="*/ 14 w 29"/>
                <a:gd name="T3" fmla="*/ 0 h 36"/>
                <a:gd name="T4" fmla="*/ 0 w 29"/>
                <a:gd name="T5" fmla="*/ 10 h 36"/>
                <a:gd name="T6" fmla="*/ 14 w 29"/>
                <a:gd name="T7" fmla="*/ 36 h 36"/>
                <a:gd name="T8" fmla="*/ 29 w 29"/>
                <a:gd name="T9" fmla="*/ 26 h 36"/>
              </a:gdLst>
              <a:ahLst/>
              <a:cxnLst>
                <a:cxn ang="0">
                  <a:pos x="T0" y="T1"/>
                </a:cxn>
                <a:cxn ang="0">
                  <a:pos x="T2" y="T3"/>
                </a:cxn>
                <a:cxn ang="0">
                  <a:pos x="T4" y="T5"/>
                </a:cxn>
                <a:cxn ang="0">
                  <a:pos x="T6" y="T7"/>
                </a:cxn>
                <a:cxn ang="0">
                  <a:pos x="T8" y="T9"/>
                </a:cxn>
              </a:cxnLst>
              <a:rect l="0" t="0" r="r" b="b"/>
              <a:pathLst>
                <a:path w="29" h="36">
                  <a:moveTo>
                    <a:pt x="29" y="26"/>
                  </a:moveTo>
                  <a:lnTo>
                    <a:pt x="14" y="0"/>
                  </a:lnTo>
                  <a:lnTo>
                    <a:pt x="0" y="10"/>
                  </a:lnTo>
                  <a:lnTo>
                    <a:pt x="14" y="36"/>
                  </a:lnTo>
                  <a:lnTo>
                    <a:pt x="2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11" name="Freeform 93">
              <a:extLst>
                <a:ext uri="{FF2B5EF4-FFF2-40B4-BE49-F238E27FC236}">
                  <a16:creationId xmlns:a16="http://schemas.microsoft.com/office/drawing/2014/main" id="{83B4016F-BB39-4C8B-804E-6BB2997AACA9}"/>
                </a:ext>
              </a:extLst>
            </p:cNvPr>
            <p:cNvSpPr>
              <a:spLocks/>
            </p:cNvSpPr>
            <p:nvPr/>
          </p:nvSpPr>
          <p:spPr bwMode="auto">
            <a:xfrm>
              <a:off x="4829176" y="3571876"/>
              <a:ext cx="55563" cy="44450"/>
            </a:xfrm>
            <a:custGeom>
              <a:avLst/>
              <a:gdLst>
                <a:gd name="T0" fmla="*/ 9 w 35"/>
                <a:gd name="T1" fmla="*/ 0 h 28"/>
                <a:gd name="T2" fmla="*/ 0 w 35"/>
                <a:gd name="T3" fmla="*/ 14 h 28"/>
                <a:gd name="T4" fmla="*/ 26 w 35"/>
                <a:gd name="T5" fmla="*/ 28 h 28"/>
                <a:gd name="T6" fmla="*/ 35 w 35"/>
                <a:gd name="T7" fmla="*/ 14 h 28"/>
                <a:gd name="T8" fmla="*/ 9 w 35"/>
                <a:gd name="T9" fmla="*/ 0 h 28"/>
              </a:gdLst>
              <a:ahLst/>
              <a:cxnLst>
                <a:cxn ang="0">
                  <a:pos x="T0" y="T1"/>
                </a:cxn>
                <a:cxn ang="0">
                  <a:pos x="T2" y="T3"/>
                </a:cxn>
                <a:cxn ang="0">
                  <a:pos x="T4" y="T5"/>
                </a:cxn>
                <a:cxn ang="0">
                  <a:pos x="T6" y="T7"/>
                </a:cxn>
                <a:cxn ang="0">
                  <a:pos x="T8" y="T9"/>
                </a:cxn>
              </a:cxnLst>
              <a:rect l="0" t="0" r="r" b="b"/>
              <a:pathLst>
                <a:path w="35" h="28">
                  <a:moveTo>
                    <a:pt x="9" y="0"/>
                  </a:moveTo>
                  <a:lnTo>
                    <a:pt x="0" y="14"/>
                  </a:lnTo>
                  <a:lnTo>
                    <a:pt x="26" y="28"/>
                  </a:lnTo>
                  <a:lnTo>
                    <a:pt x="35" y="14"/>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12" name="Freeform 94">
              <a:extLst>
                <a:ext uri="{FF2B5EF4-FFF2-40B4-BE49-F238E27FC236}">
                  <a16:creationId xmlns:a16="http://schemas.microsoft.com/office/drawing/2014/main" id="{1EBE0D86-394E-464D-9EB9-99145E58D598}"/>
                </a:ext>
              </a:extLst>
            </p:cNvPr>
            <p:cNvSpPr>
              <a:spLocks/>
            </p:cNvSpPr>
            <p:nvPr/>
          </p:nvSpPr>
          <p:spPr bwMode="auto">
            <a:xfrm>
              <a:off x="4262438" y="3244851"/>
              <a:ext cx="57150" cy="46038"/>
            </a:xfrm>
            <a:custGeom>
              <a:avLst/>
              <a:gdLst>
                <a:gd name="T0" fmla="*/ 0 w 36"/>
                <a:gd name="T1" fmla="*/ 14 h 29"/>
                <a:gd name="T2" fmla="*/ 26 w 36"/>
                <a:gd name="T3" fmla="*/ 29 h 29"/>
                <a:gd name="T4" fmla="*/ 36 w 36"/>
                <a:gd name="T5" fmla="*/ 14 h 29"/>
                <a:gd name="T6" fmla="*/ 10 w 36"/>
                <a:gd name="T7" fmla="*/ 0 h 29"/>
                <a:gd name="T8" fmla="*/ 0 w 36"/>
                <a:gd name="T9" fmla="*/ 14 h 29"/>
              </a:gdLst>
              <a:ahLst/>
              <a:cxnLst>
                <a:cxn ang="0">
                  <a:pos x="T0" y="T1"/>
                </a:cxn>
                <a:cxn ang="0">
                  <a:pos x="T2" y="T3"/>
                </a:cxn>
                <a:cxn ang="0">
                  <a:pos x="T4" y="T5"/>
                </a:cxn>
                <a:cxn ang="0">
                  <a:pos x="T6" y="T7"/>
                </a:cxn>
                <a:cxn ang="0">
                  <a:pos x="T8" y="T9"/>
                </a:cxn>
              </a:cxnLst>
              <a:rect l="0" t="0" r="r" b="b"/>
              <a:pathLst>
                <a:path w="36" h="29">
                  <a:moveTo>
                    <a:pt x="0" y="14"/>
                  </a:moveTo>
                  <a:lnTo>
                    <a:pt x="26" y="29"/>
                  </a:lnTo>
                  <a:lnTo>
                    <a:pt x="36" y="14"/>
                  </a:lnTo>
                  <a:lnTo>
                    <a:pt x="10"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13" name="Freeform 95">
              <a:extLst>
                <a:ext uri="{FF2B5EF4-FFF2-40B4-BE49-F238E27FC236}">
                  <a16:creationId xmlns:a16="http://schemas.microsoft.com/office/drawing/2014/main" id="{6101063A-D192-4142-8590-B1C7AA7EF795}"/>
                </a:ext>
              </a:extLst>
            </p:cNvPr>
            <p:cNvSpPr>
              <a:spLocks/>
            </p:cNvSpPr>
            <p:nvPr/>
          </p:nvSpPr>
          <p:spPr bwMode="auto">
            <a:xfrm>
              <a:off x="4425951" y="3187701"/>
              <a:ext cx="193675" cy="288925"/>
            </a:xfrm>
            <a:custGeom>
              <a:avLst/>
              <a:gdLst>
                <a:gd name="T0" fmla="*/ 47 w 51"/>
                <a:gd name="T1" fmla="*/ 55 h 76"/>
                <a:gd name="T2" fmla="*/ 47 w 51"/>
                <a:gd name="T3" fmla="*/ 4 h 76"/>
                <a:gd name="T4" fmla="*/ 31 w 51"/>
                <a:gd name="T5" fmla="*/ 4 h 76"/>
                <a:gd name="T6" fmla="*/ 31 w 51"/>
                <a:gd name="T7" fmla="*/ 42 h 76"/>
                <a:gd name="T8" fmla="*/ 6 w 51"/>
                <a:gd name="T9" fmla="*/ 0 h 76"/>
                <a:gd name="T10" fmla="*/ 0 w 51"/>
                <a:gd name="T11" fmla="*/ 4 h 76"/>
                <a:gd name="T12" fmla="*/ 30 w 51"/>
                <a:gd name="T13" fmla="*/ 56 h 76"/>
                <a:gd name="T14" fmla="*/ 27 w 51"/>
                <a:gd name="T15" fmla="*/ 64 h 76"/>
                <a:gd name="T16" fmla="*/ 39 w 51"/>
                <a:gd name="T17" fmla="*/ 76 h 76"/>
                <a:gd name="T18" fmla="*/ 51 w 51"/>
                <a:gd name="T19" fmla="*/ 64 h 76"/>
                <a:gd name="T20" fmla="*/ 47 w 51"/>
                <a:gd name="T21" fmla="*/ 5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76">
                  <a:moveTo>
                    <a:pt x="47" y="55"/>
                  </a:moveTo>
                  <a:cubicBezTo>
                    <a:pt x="47" y="4"/>
                    <a:pt x="47" y="4"/>
                    <a:pt x="47" y="4"/>
                  </a:cubicBezTo>
                  <a:cubicBezTo>
                    <a:pt x="31" y="4"/>
                    <a:pt x="31" y="4"/>
                    <a:pt x="31" y="4"/>
                  </a:cubicBezTo>
                  <a:cubicBezTo>
                    <a:pt x="31" y="42"/>
                    <a:pt x="31" y="42"/>
                    <a:pt x="31" y="42"/>
                  </a:cubicBezTo>
                  <a:cubicBezTo>
                    <a:pt x="6" y="0"/>
                    <a:pt x="6" y="0"/>
                    <a:pt x="6" y="0"/>
                  </a:cubicBezTo>
                  <a:cubicBezTo>
                    <a:pt x="0" y="4"/>
                    <a:pt x="0" y="4"/>
                    <a:pt x="0" y="4"/>
                  </a:cubicBezTo>
                  <a:cubicBezTo>
                    <a:pt x="30" y="56"/>
                    <a:pt x="30" y="56"/>
                    <a:pt x="30" y="56"/>
                  </a:cubicBezTo>
                  <a:cubicBezTo>
                    <a:pt x="28" y="58"/>
                    <a:pt x="27" y="61"/>
                    <a:pt x="27" y="64"/>
                  </a:cubicBezTo>
                  <a:cubicBezTo>
                    <a:pt x="27" y="71"/>
                    <a:pt x="32" y="76"/>
                    <a:pt x="39" y="76"/>
                  </a:cubicBezTo>
                  <a:cubicBezTo>
                    <a:pt x="46" y="76"/>
                    <a:pt x="51" y="71"/>
                    <a:pt x="51" y="64"/>
                  </a:cubicBezTo>
                  <a:cubicBezTo>
                    <a:pt x="51" y="60"/>
                    <a:pt x="49" y="57"/>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814" name="Rectangle 813">
            <a:extLst>
              <a:ext uri="{FF2B5EF4-FFF2-40B4-BE49-F238E27FC236}">
                <a16:creationId xmlns:a16="http://schemas.microsoft.com/office/drawing/2014/main" id="{6104F42A-8E99-41B0-9ADA-B626277D6451}"/>
              </a:ext>
            </a:extLst>
          </p:cNvPr>
          <p:cNvSpPr/>
          <p:nvPr/>
        </p:nvSpPr>
        <p:spPr>
          <a:xfrm>
            <a:off x="2757444" y="2922345"/>
            <a:ext cx="2075889" cy="840767"/>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73152" bIns="54610" rtlCol="0" anchor="ctr"/>
          <a:lstStyle/>
          <a:p>
            <a:pPr algn="r"/>
            <a:r>
              <a:rPr lang="en-GB" sz="900" b="1" dirty="0">
                <a:solidFill>
                  <a:schemeClr val="bg1"/>
                </a:solidFill>
              </a:rPr>
              <a:t>Auchan </a:t>
            </a:r>
            <a:r>
              <a:rPr lang="en-GB" sz="900" dirty="0">
                <a:solidFill>
                  <a:schemeClr val="bg1"/>
                </a:solidFill>
              </a:rPr>
              <a:t>cut 517 jobs in </a:t>
            </a:r>
            <a:br>
              <a:rPr lang="en-GB" sz="900" dirty="0">
                <a:solidFill>
                  <a:schemeClr val="bg1"/>
                </a:solidFill>
              </a:rPr>
            </a:br>
            <a:r>
              <a:rPr lang="en-GB" sz="900" dirty="0">
                <a:solidFill>
                  <a:schemeClr val="bg1"/>
                </a:solidFill>
              </a:rPr>
              <a:t>France to reduce costs; aims for an EBITDA margin of 6 percent by 2022</a:t>
            </a:r>
          </a:p>
        </p:txBody>
      </p:sp>
      <p:grpSp>
        <p:nvGrpSpPr>
          <p:cNvPr id="816" name="Group 815">
            <a:extLst>
              <a:ext uri="{FF2B5EF4-FFF2-40B4-BE49-F238E27FC236}">
                <a16:creationId xmlns:a16="http://schemas.microsoft.com/office/drawing/2014/main" id="{673CC84C-F81D-4741-9DEE-1533C205B7BC}"/>
              </a:ext>
            </a:extLst>
          </p:cNvPr>
          <p:cNvGrpSpPr>
            <a:grpSpLocks noChangeAspect="1"/>
          </p:cNvGrpSpPr>
          <p:nvPr/>
        </p:nvGrpSpPr>
        <p:grpSpPr>
          <a:xfrm>
            <a:off x="2789163" y="2959738"/>
            <a:ext cx="263442" cy="274320"/>
            <a:chOff x="3195638" y="2887663"/>
            <a:chExt cx="252413" cy="258762"/>
          </a:xfrm>
          <a:solidFill>
            <a:schemeClr val="bg1"/>
          </a:solidFill>
        </p:grpSpPr>
        <p:sp>
          <p:nvSpPr>
            <p:cNvPr id="817" name="Freeform 525">
              <a:extLst>
                <a:ext uri="{FF2B5EF4-FFF2-40B4-BE49-F238E27FC236}">
                  <a16:creationId xmlns:a16="http://schemas.microsoft.com/office/drawing/2014/main" id="{456A4A06-CF78-4ED9-B53F-B55EEF18C687}"/>
                </a:ext>
              </a:extLst>
            </p:cNvPr>
            <p:cNvSpPr>
              <a:spLocks/>
            </p:cNvSpPr>
            <p:nvPr/>
          </p:nvSpPr>
          <p:spPr bwMode="auto">
            <a:xfrm>
              <a:off x="3195638" y="2887663"/>
              <a:ext cx="149225" cy="168275"/>
            </a:xfrm>
            <a:custGeom>
              <a:avLst/>
              <a:gdLst>
                <a:gd name="T0" fmla="*/ 66 w 373"/>
                <a:gd name="T1" fmla="*/ 422 h 422"/>
                <a:gd name="T2" fmla="*/ 55 w 373"/>
                <a:gd name="T3" fmla="*/ 347 h 422"/>
                <a:gd name="T4" fmla="*/ 235 w 373"/>
                <a:gd name="T5" fmla="*/ 108 h 422"/>
                <a:gd name="T6" fmla="*/ 235 w 373"/>
                <a:gd name="T7" fmla="*/ 140 h 422"/>
                <a:gd name="T8" fmla="*/ 373 w 373"/>
                <a:gd name="T9" fmla="*/ 70 h 422"/>
                <a:gd name="T10" fmla="*/ 235 w 373"/>
                <a:gd name="T11" fmla="*/ 0 h 422"/>
                <a:gd name="T12" fmla="*/ 235 w 373"/>
                <a:gd name="T13" fmla="*/ 50 h 422"/>
                <a:gd name="T14" fmla="*/ 0 w 373"/>
                <a:gd name="T15" fmla="*/ 347 h 422"/>
                <a:gd name="T16" fmla="*/ 6 w 373"/>
                <a:gd name="T17" fmla="*/ 406 h 422"/>
                <a:gd name="T18" fmla="*/ 11 w 373"/>
                <a:gd name="T19" fmla="*/ 376 h 422"/>
                <a:gd name="T20" fmla="*/ 66 w 373"/>
                <a:gd name="T2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3" h="422">
                  <a:moveTo>
                    <a:pt x="66" y="422"/>
                  </a:moveTo>
                  <a:cubicBezTo>
                    <a:pt x="59" y="398"/>
                    <a:pt x="55" y="373"/>
                    <a:pt x="55" y="347"/>
                  </a:cubicBezTo>
                  <a:cubicBezTo>
                    <a:pt x="55" y="235"/>
                    <a:pt x="130" y="140"/>
                    <a:pt x="235" y="108"/>
                  </a:cubicBezTo>
                  <a:lnTo>
                    <a:pt x="235" y="140"/>
                  </a:lnTo>
                  <a:lnTo>
                    <a:pt x="373" y="70"/>
                  </a:lnTo>
                  <a:lnTo>
                    <a:pt x="235" y="0"/>
                  </a:lnTo>
                  <a:lnTo>
                    <a:pt x="235" y="50"/>
                  </a:lnTo>
                  <a:cubicBezTo>
                    <a:pt x="101" y="84"/>
                    <a:pt x="0" y="204"/>
                    <a:pt x="0" y="347"/>
                  </a:cubicBezTo>
                  <a:cubicBezTo>
                    <a:pt x="0" y="367"/>
                    <a:pt x="2" y="387"/>
                    <a:pt x="6" y="406"/>
                  </a:cubicBezTo>
                  <a:lnTo>
                    <a:pt x="11" y="376"/>
                  </a:lnTo>
                  <a:lnTo>
                    <a:pt x="66" y="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18" name="Freeform 526">
              <a:extLst>
                <a:ext uri="{FF2B5EF4-FFF2-40B4-BE49-F238E27FC236}">
                  <a16:creationId xmlns:a16="http://schemas.microsoft.com/office/drawing/2014/main" id="{4DE1B0B5-372C-488A-A4B3-CF33CB282493}"/>
                </a:ext>
              </a:extLst>
            </p:cNvPr>
            <p:cNvSpPr>
              <a:spLocks/>
            </p:cNvSpPr>
            <p:nvPr/>
          </p:nvSpPr>
          <p:spPr bwMode="auto">
            <a:xfrm>
              <a:off x="3338513" y="2911475"/>
              <a:ext cx="109538" cy="192088"/>
            </a:xfrm>
            <a:custGeom>
              <a:avLst/>
              <a:gdLst>
                <a:gd name="T0" fmla="*/ 158 w 277"/>
                <a:gd name="T1" fmla="*/ 330 h 484"/>
                <a:gd name="T2" fmla="*/ 149 w 277"/>
                <a:gd name="T3" fmla="*/ 484 h 484"/>
                <a:gd name="T4" fmla="*/ 277 w 277"/>
                <a:gd name="T5" fmla="*/ 400 h 484"/>
                <a:gd name="T6" fmla="*/ 235 w 277"/>
                <a:gd name="T7" fmla="*/ 374 h 484"/>
                <a:gd name="T8" fmla="*/ 248 w 277"/>
                <a:gd name="T9" fmla="*/ 286 h 484"/>
                <a:gd name="T10" fmla="*/ 44 w 277"/>
                <a:gd name="T11" fmla="*/ 0 h 484"/>
                <a:gd name="T12" fmla="*/ 66 w 277"/>
                <a:gd name="T13" fmla="*/ 16 h 484"/>
                <a:gd name="T14" fmla="*/ 0 w 277"/>
                <a:gd name="T15" fmla="*/ 44 h 484"/>
                <a:gd name="T16" fmla="*/ 193 w 277"/>
                <a:gd name="T17" fmla="*/ 286 h 484"/>
                <a:gd name="T18" fmla="*/ 185 w 277"/>
                <a:gd name="T19" fmla="*/ 345 h 484"/>
                <a:gd name="T20" fmla="*/ 158 w 277"/>
                <a:gd name="T21" fmla="*/ 33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484">
                  <a:moveTo>
                    <a:pt x="158" y="330"/>
                  </a:moveTo>
                  <a:lnTo>
                    <a:pt x="149" y="484"/>
                  </a:lnTo>
                  <a:lnTo>
                    <a:pt x="277" y="400"/>
                  </a:lnTo>
                  <a:lnTo>
                    <a:pt x="235" y="374"/>
                  </a:lnTo>
                  <a:cubicBezTo>
                    <a:pt x="244" y="347"/>
                    <a:pt x="248" y="317"/>
                    <a:pt x="248" y="286"/>
                  </a:cubicBezTo>
                  <a:cubicBezTo>
                    <a:pt x="248" y="154"/>
                    <a:pt x="162" y="42"/>
                    <a:pt x="44" y="0"/>
                  </a:cubicBezTo>
                  <a:lnTo>
                    <a:pt x="66" y="16"/>
                  </a:lnTo>
                  <a:lnTo>
                    <a:pt x="0" y="44"/>
                  </a:lnTo>
                  <a:cubicBezTo>
                    <a:pt x="110" y="69"/>
                    <a:pt x="193" y="168"/>
                    <a:pt x="193" y="286"/>
                  </a:cubicBezTo>
                  <a:cubicBezTo>
                    <a:pt x="193" y="306"/>
                    <a:pt x="189" y="326"/>
                    <a:pt x="185" y="345"/>
                  </a:cubicBezTo>
                  <a:lnTo>
                    <a:pt x="158" y="33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19" name="Freeform 527">
              <a:extLst>
                <a:ext uri="{FF2B5EF4-FFF2-40B4-BE49-F238E27FC236}">
                  <a16:creationId xmlns:a16="http://schemas.microsoft.com/office/drawing/2014/main" id="{7C9EB486-30A1-4B34-AC89-559A2C15E872}"/>
                </a:ext>
              </a:extLst>
            </p:cNvPr>
            <p:cNvSpPr>
              <a:spLocks/>
            </p:cNvSpPr>
            <p:nvPr/>
          </p:nvSpPr>
          <p:spPr bwMode="auto">
            <a:xfrm>
              <a:off x="3208338" y="3057525"/>
              <a:ext cx="185738" cy="88900"/>
            </a:xfrm>
            <a:custGeom>
              <a:avLst/>
              <a:gdLst>
                <a:gd name="T0" fmla="*/ 456 w 468"/>
                <a:gd name="T1" fmla="*/ 88 h 224"/>
                <a:gd name="T2" fmla="*/ 272 w 468"/>
                <a:gd name="T3" fmla="*/ 169 h 224"/>
                <a:gd name="T4" fmla="*/ 101 w 468"/>
                <a:gd name="T5" fmla="*/ 99 h 224"/>
                <a:gd name="T6" fmla="*/ 129 w 468"/>
                <a:gd name="T7" fmla="*/ 84 h 224"/>
                <a:gd name="T8" fmla="*/ 0 w 468"/>
                <a:gd name="T9" fmla="*/ 0 h 224"/>
                <a:gd name="T10" fmla="*/ 9 w 468"/>
                <a:gd name="T11" fmla="*/ 154 h 224"/>
                <a:gd name="T12" fmla="*/ 52 w 468"/>
                <a:gd name="T13" fmla="*/ 128 h 224"/>
                <a:gd name="T14" fmla="*/ 272 w 468"/>
                <a:gd name="T15" fmla="*/ 224 h 224"/>
                <a:gd name="T16" fmla="*/ 468 w 468"/>
                <a:gd name="T17" fmla="*/ 150 h 224"/>
                <a:gd name="T18" fmla="*/ 446 w 468"/>
                <a:gd name="T19" fmla="*/ 158 h 224"/>
                <a:gd name="T20" fmla="*/ 456 w 468"/>
                <a:gd name="T21" fmla="*/ 8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224">
                  <a:moveTo>
                    <a:pt x="456" y="88"/>
                  </a:moveTo>
                  <a:cubicBezTo>
                    <a:pt x="410" y="138"/>
                    <a:pt x="345" y="169"/>
                    <a:pt x="272" y="169"/>
                  </a:cubicBezTo>
                  <a:cubicBezTo>
                    <a:pt x="206" y="169"/>
                    <a:pt x="145" y="141"/>
                    <a:pt x="101" y="99"/>
                  </a:cubicBezTo>
                  <a:lnTo>
                    <a:pt x="129" y="84"/>
                  </a:lnTo>
                  <a:lnTo>
                    <a:pt x="0" y="0"/>
                  </a:lnTo>
                  <a:lnTo>
                    <a:pt x="9" y="154"/>
                  </a:lnTo>
                  <a:lnTo>
                    <a:pt x="52" y="128"/>
                  </a:lnTo>
                  <a:cubicBezTo>
                    <a:pt x="107" y="187"/>
                    <a:pt x="186" y="224"/>
                    <a:pt x="272" y="224"/>
                  </a:cubicBezTo>
                  <a:cubicBezTo>
                    <a:pt x="347" y="224"/>
                    <a:pt x="415" y="196"/>
                    <a:pt x="468" y="150"/>
                  </a:cubicBezTo>
                  <a:lnTo>
                    <a:pt x="446" y="158"/>
                  </a:lnTo>
                  <a:lnTo>
                    <a:pt x="456" y="8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820" name="Freeform 528">
              <a:extLst>
                <a:ext uri="{FF2B5EF4-FFF2-40B4-BE49-F238E27FC236}">
                  <a16:creationId xmlns:a16="http://schemas.microsoft.com/office/drawing/2014/main" id="{E0507A86-883F-4AFC-BBF8-1C125079B6DA}"/>
                </a:ext>
              </a:extLst>
            </p:cNvPr>
            <p:cNvSpPr>
              <a:spLocks/>
            </p:cNvSpPr>
            <p:nvPr/>
          </p:nvSpPr>
          <p:spPr bwMode="auto">
            <a:xfrm>
              <a:off x="3278188" y="2957513"/>
              <a:ext cx="76200" cy="136525"/>
            </a:xfrm>
            <a:custGeom>
              <a:avLst/>
              <a:gdLst>
                <a:gd name="T0" fmla="*/ 75 w 189"/>
                <a:gd name="T1" fmla="*/ 0 h 345"/>
                <a:gd name="T2" fmla="*/ 75 w 189"/>
                <a:gd name="T3" fmla="*/ 41 h 345"/>
                <a:gd name="T4" fmla="*/ 3 w 189"/>
                <a:gd name="T5" fmla="*/ 116 h 345"/>
                <a:gd name="T6" fmla="*/ 78 w 189"/>
                <a:gd name="T7" fmla="*/ 193 h 345"/>
                <a:gd name="T8" fmla="*/ 123 w 189"/>
                <a:gd name="T9" fmla="*/ 230 h 345"/>
                <a:gd name="T10" fmla="*/ 82 w 189"/>
                <a:gd name="T11" fmla="*/ 256 h 345"/>
                <a:gd name="T12" fmla="*/ 12 w 189"/>
                <a:gd name="T13" fmla="*/ 237 h 345"/>
                <a:gd name="T14" fmla="*/ 0 w 189"/>
                <a:gd name="T15" fmla="*/ 287 h 345"/>
                <a:gd name="T16" fmla="*/ 71 w 189"/>
                <a:gd name="T17" fmla="*/ 305 h 345"/>
                <a:gd name="T18" fmla="*/ 71 w 189"/>
                <a:gd name="T19" fmla="*/ 345 h 345"/>
                <a:gd name="T20" fmla="*/ 113 w 189"/>
                <a:gd name="T21" fmla="*/ 345 h 345"/>
                <a:gd name="T22" fmla="*/ 113 w 189"/>
                <a:gd name="T23" fmla="*/ 301 h 345"/>
                <a:gd name="T24" fmla="*/ 189 w 189"/>
                <a:gd name="T25" fmla="*/ 224 h 345"/>
                <a:gd name="T26" fmla="*/ 119 w 189"/>
                <a:gd name="T27" fmla="*/ 145 h 345"/>
                <a:gd name="T28" fmla="*/ 67 w 189"/>
                <a:gd name="T29" fmla="*/ 109 h 345"/>
                <a:gd name="T30" fmla="*/ 104 w 189"/>
                <a:gd name="T31" fmla="*/ 85 h 345"/>
                <a:gd name="T32" fmla="*/ 165 w 189"/>
                <a:gd name="T33" fmla="*/ 100 h 345"/>
                <a:gd name="T34" fmla="*/ 178 w 189"/>
                <a:gd name="T35" fmla="*/ 52 h 345"/>
                <a:gd name="T36" fmla="*/ 117 w 189"/>
                <a:gd name="T37" fmla="*/ 37 h 345"/>
                <a:gd name="T38" fmla="*/ 117 w 189"/>
                <a:gd name="T39" fmla="*/ 0 h 345"/>
                <a:gd name="T40" fmla="*/ 75 w 189"/>
                <a:gd name="T41"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345">
                  <a:moveTo>
                    <a:pt x="75" y="0"/>
                  </a:moveTo>
                  <a:lnTo>
                    <a:pt x="75" y="41"/>
                  </a:lnTo>
                  <a:cubicBezTo>
                    <a:pt x="29" y="50"/>
                    <a:pt x="3" y="79"/>
                    <a:pt x="3" y="116"/>
                  </a:cubicBezTo>
                  <a:cubicBezTo>
                    <a:pt x="3" y="156"/>
                    <a:pt x="34" y="178"/>
                    <a:pt x="78" y="193"/>
                  </a:cubicBezTo>
                  <a:cubicBezTo>
                    <a:pt x="110" y="204"/>
                    <a:pt x="123" y="213"/>
                    <a:pt x="123" y="230"/>
                  </a:cubicBezTo>
                  <a:cubicBezTo>
                    <a:pt x="123" y="246"/>
                    <a:pt x="106" y="256"/>
                    <a:pt x="82" y="256"/>
                  </a:cubicBezTo>
                  <a:cubicBezTo>
                    <a:pt x="55" y="256"/>
                    <a:pt x="31" y="246"/>
                    <a:pt x="12" y="237"/>
                  </a:cubicBezTo>
                  <a:lnTo>
                    <a:pt x="0" y="287"/>
                  </a:lnTo>
                  <a:cubicBezTo>
                    <a:pt x="16" y="296"/>
                    <a:pt x="44" y="303"/>
                    <a:pt x="71" y="305"/>
                  </a:cubicBezTo>
                  <a:lnTo>
                    <a:pt x="71" y="345"/>
                  </a:lnTo>
                  <a:lnTo>
                    <a:pt x="113" y="345"/>
                  </a:lnTo>
                  <a:lnTo>
                    <a:pt x="113" y="301"/>
                  </a:lnTo>
                  <a:cubicBezTo>
                    <a:pt x="161" y="292"/>
                    <a:pt x="189" y="261"/>
                    <a:pt x="189" y="224"/>
                  </a:cubicBezTo>
                  <a:cubicBezTo>
                    <a:pt x="189" y="186"/>
                    <a:pt x="168" y="164"/>
                    <a:pt x="119" y="145"/>
                  </a:cubicBezTo>
                  <a:cubicBezTo>
                    <a:pt x="82" y="133"/>
                    <a:pt x="67" y="123"/>
                    <a:pt x="67" y="109"/>
                  </a:cubicBezTo>
                  <a:cubicBezTo>
                    <a:pt x="67" y="98"/>
                    <a:pt x="77" y="85"/>
                    <a:pt x="104" y="85"/>
                  </a:cubicBezTo>
                  <a:cubicBezTo>
                    <a:pt x="135" y="85"/>
                    <a:pt x="154" y="94"/>
                    <a:pt x="165" y="100"/>
                  </a:cubicBezTo>
                  <a:lnTo>
                    <a:pt x="178" y="52"/>
                  </a:lnTo>
                  <a:cubicBezTo>
                    <a:pt x="163" y="44"/>
                    <a:pt x="145" y="39"/>
                    <a:pt x="117" y="37"/>
                  </a:cubicBezTo>
                  <a:lnTo>
                    <a:pt x="117" y="0"/>
                  </a:lnTo>
                  <a:lnTo>
                    <a:pt x="7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822" name="Government14">
            <a:extLst>
              <a:ext uri="{FF2B5EF4-FFF2-40B4-BE49-F238E27FC236}">
                <a16:creationId xmlns:a16="http://schemas.microsoft.com/office/drawing/2014/main" id="{87C9BC19-C127-4E1E-8FE7-DEE96DDEBC46}"/>
              </a:ext>
            </a:extLst>
          </p:cNvPr>
          <p:cNvSpPr>
            <a:spLocks noChangeAspect="1" noEditPoints="1"/>
          </p:cNvSpPr>
          <p:nvPr/>
        </p:nvSpPr>
        <p:spPr bwMode="auto">
          <a:xfrm flipH="1">
            <a:off x="1154630" y="3130089"/>
            <a:ext cx="175161" cy="274320"/>
          </a:xfrm>
          <a:custGeom>
            <a:avLst/>
            <a:gdLst>
              <a:gd name="T0" fmla="*/ 148 w 168"/>
              <a:gd name="T1" fmla="*/ 72 h 224"/>
              <a:gd name="T2" fmla="*/ 148 w 168"/>
              <a:gd name="T3" fmla="*/ 32 h 224"/>
              <a:gd name="T4" fmla="*/ 116 w 168"/>
              <a:gd name="T5" fmla="*/ 0 h 224"/>
              <a:gd name="T6" fmla="*/ 52 w 168"/>
              <a:gd name="T7" fmla="*/ 0 h 224"/>
              <a:gd name="T8" fmla="*/ 20 w 168"/>
              <a:gd name="T9" fmla="*/ 32 h 224"/>
              <a:gd name="T10" fmla="*/ 20 w 168"/>
              <a:gd name="T11" fmla="*/ 72 h 224"/>
              <a:gd name="T12" fmla="*/ 0 w 168"/>
              <a:gd name="T13" fmla="*/ 72 h 224"/>
              <a:gd name="T14" fmla="*/ 0 w 168"/>
              <a:gd name="T15" fmla="*/ 188 h 224"/>
              <a:gd name="T16" fmla="*/ 36 w 168"/>
              <a:gd name="T17" fmla="*/ 224 h 224"/>
              <a:gd name="T18" fmla="*/ 132 w 168"/>
              <a:gd name="T19" fmla="*/ 224 h 224"/>
              <a:gd name="T20" fmla="*/ 168 w 168"/>
              <a:gd name="T21" fmla="*/ 188 h 224"/>
              <a:gd name="T22" fmla="*/ 168 w 168"/>
              <a:gd name="T23" fmla="*/ 72 h 224"/>
              <a:gd name="T24" fmla="*/ 148 w 168"/>
              <a:gd name="T25" fmla="*/ 72 h 224"/>
              <a:gd name="T26" fmla="*/ 92 w 168"/>
              <a:gd name="T27" fmla="*/ 150 h 224"/>
              <a:gd name="T28" fmla="*/ 92 w 168"/>
              <a:gd name="T29" fmla="*/ 184 h 224"/>
              <a:gd name="T30" fmla="*/ 76 w 168"/>
              <a:gd name="T31" fmla="*/ 184 h 224"/>
              <a:gd name="T32" fmla="*/ 76 w 168"/>
              <a:gd name="T33" fmla="*/ 150 h 224"/>
              <a:gd name="T34" fmla="*/ 64 w 168"/>
              <a:gd name="T35" fmla="*/ 132 h 224"/>
              <a:gd name="T36" fmla="*/ 84 w 168"/>
              <a:gd name="T37" fmla="*/ 112 h 224"/>
              <a:gd name="T38" fmla="*/ 104 w 168"/>
              <a:gd name="T39" fmla="*/ 132 h 224"/>
              <a:gd name="T40" fmla="*/ 92 w 168"/>
              <a:gd name="T41" fmla="*/ 150 h 224"/>
              <a:gd name="T42" fmla="*/ 132 w 168"/>
              <a:gd name="T43" fmla="*/ 72 h 224"/>
              <a:gd name="T44" fmla="*/ 36 w 168"/>
              <a:gd name="T45" fmla="*/ 72 h 224"/>
              <a:gd name="T46" fmla="*/ 36 w 168"/>
              <a:gd name="T47" fmla="*/ 32 h 224"/>
              <a:gd name="T48" fmla="*/ 52 w 168"/>
              <a:gd name="T49" fmla="*/ 16 h 224"/>
              <a:gd name="T50" fmla="*/ 116 w 168"/>
              <a:gd name="T51" fmla="*/ 16 h 224"/>
              <a:gd name="T52" fmla="*/ 132 w 168"/>
              <a:gd name="T53" fmla="*/ 32 h 224"/>
              <a:gd name="T54" fmla="*/ 132 w 168"/>
              <a:gd name="T55" fmla="*/ 7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224">
                <a:moveTo>
                  <a:pt x="148" y="72"/>
                </a:moveTo>
                <a:cubicBezTo>
                  <a:pt x="148" y="32"/>
                  <a:pt x="148" y="32"/>
                  <a:pt x="148" y="32"/>
                </a:cubicBezTo>
                <a:cubicBezTo>
                  <a:pt x="148" y="14"/>
                  <a:pt x="134" y="0"/>
                  <a:pt x="116" y="0"/>
                </a:cubicBezTo>
                <a:cubicBezTo>
                  <a:pt x="52" y="0"/>
                  <a:pt x="52" y="0"/>
                  <a:pt x="52" y="0"/>
                </a:cubicBezTo>
                <a:cubicBezTo>
                  <a:pt x="34" y="0"/>
                  <a:pt x="20" y="14"/>
                  <a:pt x="20" y="32"/>
                </a:cubicBezTo>
                <a:cubicBezTo>
                  <a:pt x="20" y="72"/>
                  <a:pt x="20" y="72"/>
                  <a:pt x="20" y="72"/>
                </a:cubicBezTo>
                <a:cubicBezTo>
                  <a:pt x="0" y="72"/>
                  <a:pt x="0" y="72"/>
                  <a:pt x="0" y="72"/>
                </a:cubicBezTo>
                <a:cubicBezTo>
                  <a:pt x="0" y="188"/>
                  <a:pt x="0" y="188"/>
                  <a:pt x="0" y="188"/>
                </a:cubicBezTo>
                <a:cubicBezTo>
                  <a:pt x="0" y="208"/>
                  <a:pt x="16" y="224"/>
                  <a:pt x="36" y="224"/>
                </a:cubicBezTo>
                <a:cubicBezTo>
                  <a:pt x="132" y="224"/>
                  <a:pt x="132" y="224"/>
                  <a:pt x="132" y="224"/>
                </a:cubicBezTo>
                <a:cubicBezTo>
                  <a:pt x="152" y="224"/>
                  <a:pt x="168" y="208"/>
                  <a:pt x="168" y="188"/>
                </a:cubicBezTo>
                <a:cubicBezTo>
                  <a:pt x="168" y="72"/>
                  <a:pt x="168" y="72"/>
                  <a:pt x="168" y="72"/>
                </a:cubicBezTo>
                <a:lnTo>
                  <a:pt x="148" y="72"/>
                </a:lnTo>
                <a:close/>
                <a:moveTo>
                  <a:pt x="92" y="150"/>
                </a:moveTo>
                <a:cubicBezTo>
                  <a:pt x="92" y="184"/>
                  <a:pt x="92" y="184"/>
                  <a:pt x="92" y="184"/>
                </a:cubicBezTo>
                <a:cubicBezTo>
                  <a:pt x="76" y="184"/>
                  <a:pt x="76" y="184"/>
                  <a:pt x="76" y="184"/>
                </a:cubicBezTo>
                <a:cubicBezTo>
                  <a:pt x="76" y="150"/>
                  <a:pt x="76" y="150"/>
                  <a:pt x="76" y="150"/>
                </a:cubicBezTo>
                <a:cubicBezTo>
                  <a:pt x="69" y="147"/>
                  <a:pt x="64" y="140"/>
                  <a:pt x="64" y="132"/>
                </a:cubicBezTo>
                <a:cubicBezTo>
                  <a:pt x="64" y="121"/>
                  <a:pt x="73" y="112"/>
                  <a:pt x="84" y="112"/>
                </a:cubicBezTo>
                <a:cubicBezTo>
                  <a:pt x="95" y="112"/>
                  <a:pt x="104" y="121"/>
                  <a:pt x="104" y="132"/>
                </a:cubicBezTo>
                <a:cubicBezTo>
                  <a:pt x="104" y="140"/>
                  <a:pt x="99" y="147"/>
                  <a:pt x="92" y="150"/>
                </a:cubicBezTo>
                <a:close/>
                <a:moveTo>
                  <a:pt x="132" y="72"/>
                </a:moveTo>
                <a:cubicBezTo>
                  <a:pt x="36" y="72"/>
                  <a:pt x="36" y="72"/>
                  <a:pt x="36" y="72"/>
                </a:cubicBezTo>
                <a:cubicBezTo>
                  <a:pt x="36" y="32"/>
                  <a:pt x="36" y="32"/>
                  <a:pt x="36" y="32"/>
                </a:cubicBezTo>
                <a:cubicBezTo>
                  <a:pt x="36" y="23"/>
                  <a:pt x="43" y="16"/>
                  <a:pt x="52" y="16"/>
                </a:cubicBezTo>
                <a:cubicBezTo>
                  <a:pt x="116" y="16"/>
                  <a:pt x="116" y="16"/>
                  <a:pt x="116" y="16"/>
                </a:cubicBezTo>
                <a:cubicBezTo>
                  <a:pt x="125" y="16"/>
                  <a:pt x="132" y="23"/>
                  <a:pt x="132" y="32"/>
                </a:cubicBezTo>
                <a:lnTo>
                  <a:pt x="132"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3D3100EB-8C02-4E80-8E89-4CDB5B21F593}"/>
              </a:ext>
            </a:extLst>
          </p:cNvPr>
          <p:cNvGrpSpPr/>
          <p:nvPr/>
        </p:nvGrpSpPr>
        <p:grpSpPr>
          <a:xfrm>
            <a:off x="5388985" y="2316086"/>
            <a:ext cx="4819991" cy="502920"/>
            <a:chOff x="7689485" y="2381304"/>
            <a:chExt cx="4819991" cy="502920"/>
          </a:xfrm>
        </p:grpSpPr>
        <p:sp>
          <p:nvSpPr>
            <p:cNvPr id="118" name="Hexagon 117">
              <a:extLst>
                <a:ext uri="{FF2B5EF4-FFF2-40B4-BE49-F238E27FC236}">
                  <a16:creationId xmlns:a16="http://schemas.microsoft.com/office/drawing/2014/main" id="{A5008C4D-41C5-4EDB-87D6-D5C3A72D7116}"/>
                </a:ext>
              </a:extLst>
            </p:cNvPr>
            <p:cNvSpPr>
              <a:spLocks noChangeAspect="1"/>
            </p:cNvSpPr>
            <p:nvPr/>
          </p:nvSpPr>
          <p:spPr>
            <a:xfrm>
              <a:off x="7735641" y="2381304"/>
              <a:ext cx="583390" cy="502920"/>
            </a:xfrm>
            <a:prstGeom prst="hexagon">
              <a:avLst/>
            </a:prstGeom>
            <a:solidFill>
              <a:srgbClr val="005EB8"/>
            </a:solidFill>
            <a:ln w="28575">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119" name="Rectangle 118">
              <a:extLst>
                <a:ext uri="{FF2B5EF4-FFF2-40B4-BE49-F238E27FC236}">
                  <a16:creationId xmlns:a16="http://schemas.microsoft.com/office/drawing/2014/main" id="{E328BAB6-1B2A-46AD-B68C-62D4A6111F16}"/>
                </a:ext>
              </a:extLst>
            </p:cNvPr>
            <p:cNvSpPr/>
            <p:nvPr/>
          </p:nvSpPr>
          <p:spPr>
            <a:xfrm>
              <a:off x="8495825" y="2502515"/>
              <a:ext cx="4013651" cy="323165"/>
            </a:xfrm>
            <a:prstGeom prst="rect">
              <a:avLst/>
            </a:prstGeom>
          </p:spPr>
          <p:txBody>
            <a:bodyPr wrap="square" lIns="0" tIns="0" rIns="0" bIns="0">
              <a:spAutoFit/>
            </a:bodyPr>
            <a:lstStyle/>
            <a:p>
              <a:r>
                <a:rPr lang="en-GB" sz="900" dirty="0">
                  <a:solidFill>
                    <a:srgbClr val="00338D"/>
                  </a:solidFill>
                </a:rPr>
                <a:t>… of </a:t>
              </a:r>
              <a:r>
                <a:rPr lang="en-GB" sz="900" b="1" dirty="0">
                  <a:solidFill>
                    <a:srgbClr val="00338D"/>
                  </a:solidFill>
                </a:rPr>
                <a:t>CIOs </a:t>
              </a:r>
              <a:r>
                <a:rPr lang="en-GB" sz="900" dirty="0">
                  <a:solidFill>
                    <a:srgbClr val="00338D"/>
                  </a:solidFill>
                </a:rPr>
                <a:t>in retail/consumer goods sector, across the globe, plan to replace </a:t>
              </a:r>
              <a:r>
                <a:rPr lang="en-GB" sz="1200" b="1" dirty="0">
                  <a:solidFill>
                    <a:srgbClr val="00338D"/>
                  </a:solidFill>
                </a:rPr>
                <a:t>more than 10 percent </a:t>
              </a:r>
              <a:r>
                <a:rPr lang="en-GB" sz="900" dirty="0">
                  <a:solidFill>
                    <a:srgbClr val="00338D"/>
                  </a:solidFill>
                </a:rPr>
                <a:t>of roles with AI/automation by 2024</a:t>
              </a:r>
            </a:p>
          </p:txBody>
        </p:sp>
        <p:sp>
          <p:nvSpPr>
            <p:cNvPr id="121" name="Rectangle 120">
              <a:extLst>
                <a:ext uri="{FF2B5EF4-FFF2-40B4-BE49-F238E27FC236}">
                  <a16:creationId xmlns:a16="http://schemas.microsoft.com/office/drawing/2014/main" id="{FF2441F2-7897-4314-9F26-5D6EEA040B5A}"/>
                </a:ext>
              </a:extLst>
            </p:cNvPr>
            <p:cNvSpPr/>
            <p:nvPr/>
          </p:nvSpPr>
          <p:spPr>
            <a:xfrm>
              <a:off x="7689485" y="2447255"/>
              <a:ext cx="688444" cy="369332"/>
            </a:xfrm>
            <a:prstGeom prst="rect">
              <a:avLst/>
            </a:prstGeom>
          </p:spPr>
          <p:txBody>
            <a:bodyPr wrap="square" lIns="0" tIns="0" rIns="0" bIns="0">
              <a:spAutoFit/>
            </a:bodyPr>
            <a:lstStyle/>
            <a:p>
              <a:pPr algn="ctr"/>
              <a:r>
                <a:rPr lang="en-GB" sz="2400" dirty="0">
                  <a:solidFill>
                    <a:schemeClr val="bg1"/>
                  </a:solidFill>
                  <a:latin typeface="+mj-lt"/>
                </a:rPr>
                <a:t>42%</a:t>
              </a:r>
              <a:endParaRPr lang="en-GB" sz="1000" dirty="0">
                <a:solidFill>
                  <a:schemeClr val="bg1"/>
                </a:solidFill>
              </a:endParaRPr>
            </a:p>
          </p:txBody>
        </p:sp>
      </p:grpSp>
      <p:sp>
        <p:nvSpPr>
          <p:cNvPr id="532" name="Rectangle 531">
            <a:extLst>
              <a:ext uri="{FF2B5EF4-FFF2-40B4-BE49-F238E27FC236}">
                <a16:creationId xmlns:a16="http://schemas.microsoft.com/office/drawing/2014/main" id="{0E41405A-80D1-4639-A345-4B5A62A29A68}"/>
              </a:ext>
            </a:extLst>
          </p:cNvPr>
          <p:cNvSpPr/>
          <p:nvPr/>
        </p:nvSpPr>
        <p:spPr>
          <a:xfrm>
            <a:off x="5324930" y="3045669"/>
            <a:ext cx="3382763" cy="138499"/>
          </a:xfrm>
          <a:prstGeom prst="rect">
            <a:avLst/>
          </a:prstGeom>
        </p:spPr>
        <p:txBody>
          <a:bodyPr wrap="square" lIns="0" tIns="0" rIns="0" bIns="0">
            <a:spAutoFit/>
          </a:bodyPr>
          <a:lstStyle/>
          <a:p>
            <a:r>
              <a:rPr lang="en-GB" sz="900" b="1" dirty="0">
                <a:solidFill>
                  <a:srgbClr val="0091DA"/>
                </a:solidFill>
              </a:rPr>
              <a:t>Growing market for workforce management software…</a:t>
            </a:r>
          </a:p>
        </p:txBody>
      </p:sp>
      <p:sp>
        <p:nvSpPr>
          <p:cNvPr id="533" name="Rectangle 532">
            <a:extLst>
              <a:ext uri="{FF2B5EF4-FFF2-40B4-BE49-F238E27FC236}">
                <a16:creationId xmlns:a16="http://schemas.microsoft.com/office/drawing/2014/main" id="{60040630-F2F8-4E92-A892-B08AAA848CB3}"/>
              </a:ext>
            </a:extLst>
          </p:cNvPr>
          <p:cNvSpPr/>
          <p:nvPr/>
        </p:nvSpPr>
        <p:spPr>
          <a:xfrm>
            <a:off x="1004776" y="4163402"/>
            <a:ext cx="5545431" cy="1713523"/>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535" name="Rectangle 534">
            <a:extLst>
              <a:ext uri="{FF2B5EF4-FFF2-40B4-BE49-F238E27FC236}">
                <a16:creationId xmlns:a16="http://schemas.microsoft.com/office/drawing/2014/main" id="{EC8160F4-98B4-4108-87FB-C6760A0709A2}"/>
              </a:ext>
            </a:extLst>
          </p:cNvPr>
          <p:cNvSpPr/>
          <p:nvPr/>
        </p:nvSpPr>
        <p:spPr>
          <a:xfrm>
            <a:off x="1728039" y="4434415"/>
            <a:ext cx="2011680" cy="548640"/>
          </a:xfrm>
          <a:prstGeom prst="rect">
            <a:avLst/>
          </a:prstGeom>
          <a:noFill/>
        </p:spPr>
        <p:txBody>
          <a:bodyPr wrap="square">
            <a:spAutoFit/>
          </a:bodyPr>
          <a:lstStyle/>
          <a:p>
            <a:pPr lvl="0">
              <a:spcBef>
                <a:spcPts val="600"/>
              </a:spcBef>
              <a:spcAft>
                <a:spcPts val="600"/>
              </a:spcAft>
              <a:buClr>
                <a:prstClr val="white"/>
              </a:buClr>
              <a:defRPr/>
            </a:pPr>
            <a:r>
              <a:rPr lang="en-GB" sz="1000" b="1" dirty="0">
                <a:solidFill>
                  <a:prstClr val="white"/>
                </a:solidFill>
                <a:cs typeface="Arial" panose="020B0604020202020204" pitchFamily="34" charset="0"/>
              </a:rPr>
              <a:t>Effective workforce management results in higher revenues and reduced costs</a:t>
            </a:r>
          </a:p>
        </p:txBody>
      </p:sp>
      <p:sp>
        <p:nvSpPr>
          <p:cNvPr id="536" name="TextBox 535">
            <a:extLst>
              <a:ext uri="{FF2B5EF4-FFF2-40B4-BE49-F238E27FC236}">
                <a16:creationId xmlns:a16="http://schemas.microsoft.com/office/drawing/2014/main" id="{5D9A69EE-9AB6-4BDC-B0D9-A1F784E39353}"/>
              </a:ext>
            </a:extLst>
          </p:cNvPr>
          <p:cNvSpPr txBox="1"/>
          <p:nvPr/>
        </p:nvSpPr>
        <p:spPr>
          <a:xfrm>
            <a:off x="931937" y="5085530"/>
            <a:ext cx="2808555" cy="617563"/>
          </a:xfrm>
          <a:prstGeom prst="rect">
            <a:avLst/>
          </a:prstGeom>
          <a:noFill/>
          <a:ln w="19050">
            <a:noFill/>
          </a:ln>
        </p:spPr>
        <p:txBody>
          <a:bodyPr wrap="square" lIns="54610" tIns="54610" rIns="36576" bIns="54610" rtlCol="0">
            <a:noAutofit/>
          </a:bodyPr>
          <a:lstStyle/>
          <a:p>
            <a:pPr marL="274320" indent="-171450">
              <a:buFont typeface="Calibri" panose="020F0502020204030204" pitchFamily="34" charset="0"/>
              <a:buChar char="—"/>
              <a:defRPr/>
            </a:pPr>
            <a:r>
              <a:rPr lang="en-GB" sz="900" dirty="0">
                <a:solidFill>
                  <a:prstClr val="white"/>
                </a:solidFill>
                <a:cs typeface="Arial" panose="020B0604020202020204" pitchFamily="34" charset="0"/>
              </a:rPr>
              <a:t>Costs of store </a:t>
            </a:r>
            <a:r>
              <a:rPr lang="en-GB" sz="900" dirty="0" err="1">
                <a:solidFill>
                  <a:prstClr val="white"/>
                </a:solidFill>
                <a:cs typeface="Arial" panose="020B0604020202020204" pitchFamily="34" charset="0"/>
              </a:rPr>
              <a:t>labor</a:t>
            </a:r>
            <a:r>
              <a:rPr lang="en-GB" sz="900" dirty="0">
                <a:solidFill>
                  <a:prstClr val="white"/>
                </a:solidFill>
                <a:cs typeface="Arial" panose="020B0604020202020204" pitchFamily="34" charset="0"/>
              </a:rPr>
              <a:t> operations account for </a:t>
            </a:r>
            <a:br>
              <a:rPr lang="en-GB" sz="900" dirty="0">
                <a:solidFill>
                  <a:prstClr val="white"/>
                </a:solidFill>
                <a:cs typeface="Arial" panose="020B0604020202020204" pitchFamily="34" charset="0"/>
              </a:rPr>
            </a:br>
            <a:r>
              <a:rPr lang="en-GB" sz="1200" b="1" dirty="0">
                <a:solidFill>
                  <a:prstClr val="white"/>
                </a:solidFill>
              </a:rPr>
              <a:t>7–15% </a:t>
            </a:r>
            <a:r>
              <a:rPr lang="en-GB" sz="900" dirty="0">
                <a:solidFill>
                  <a:prstClr val="white"/>
                </a:solidFill>
                <a:cs typeface="Arial" panose="020B0604020202020204" pitchFamily="34" charset="0"/>
              </a:rPr>
              <a:t>of the sales — second largest cost for a retailer, after COGS</a:t>
            </a:r>
            <a:r>
              <a:rPr lang="en-GB" sz="900" baseline="30000" dirty="0">
                <a:solidFill>
                  <a:prstClr val="white"/>
                </a:solidFill>
                <a:cs typeface="Arial" panose="020B0604020202020204" pitchFamily="34" charset="0"/>
              </a:rPr>
              <a:t>1</a:t>
            </a:r>
          </a:p>
        </p:txBody>
      </p:sp>
      <p:sp>
        <p:nvSpPr>
          <p:cNvPr id="677" name="Rectangle 676">
            <a:extLst>
              <a:ext uri="{FF2B5EF4-FFF2-40B4-BE49-F238E27FC236}">
                <a16:creationId xmlns:a16="http://schemas.microsoft.com/office/drawing/2014/main" id="{93B1569D-9BD8-41F6-8A54-5A82FC21E9E0}"/>
              </a:ext>
            </a:extLst>
          </p:cNvPr>
          <p:cNvSpPr/>
          <p:nvPr/>
        </p:nvSpPr>
        <p:spPr>
          <a:xfrm>
            <a:off x="4536884" y="4434415"/>
            <a:ext cx="2011680" cy="553998"/>
          </a:xfrm>
          <a:prstGeom prst="rect">
            <a:avLst/>
          </a:prstGeom>
          <a:noFill/>
        </p:spPr>
        <p:txBody>
          <a:bodyPr wrap="square">
            <a:spAutoFit/>
          </a:bodyPr>
          <a:lstStyle/>
          <a:p>
            <a:pPr lvl="0">
              <a:spcBef>
                <a:spcPts val="600"/>
              </a:spcBef>
              <a:spcAft>
                <a:spcPts val="600"/>
              </a:spcAft>
              <a:buClr>
                <a:prstClr val="white"/>
              </a:buClr>
              <a:defRPr/>
            </a:pPr>
            <a:r>
              <a:rPr lang="en-GB" sz="1000" b="1" dirty="0">
                <a:solidFill>
                  <a:prstClr val="white"/>
                </a:solidFill>
                <a:cs typeface="Arial" panose="020B0604020202020204" pitchFamily="34" charset="0"/>
              </a:rPr>
              <a:t>Retailers are tapping into workforce optimization solutions</a:t>
            </a:r>
          </a:p>
        </p:txBody>
      </p:sp>
      <p:sp>
        <p:nvSpPr>
          <p:cNvPr id="679" name="TextBox 678">
            <a:extLst>
              <a:ext uri="{FF2B5EF4-FFF2-40B4-BE49-F238E27FC236}">
                <a16:creationId xmlns:a16="http://schemas.microsoft.com/office/drawing/2014/main" id="{528BC1EF-5FD9-42C3-B8AD-E11EDB4FB28E}"/>
              </a:ext>
            </a:extLst>
          </p:cNvPr>
          <p:cNvSpPr txBox="1"/>
          <p:nvPr/>
        </p:nvSpPr>
        <p:spPr>
          <a:xfrm>
            <a:off x="3847401" y="5085530"/>
            <a:ext cx="2670992" cy="589602"/>
          </a:xfrm>
          <a:prstGeom prst="rect">
            <a:avLst/>
          </a:prstGeom>
          <a:noFill/>
          <a:ln w="19050">
            <a:noFill/>
          </a:ln>
        </p:spPr>
        <p:txBody>
          <a:bodyPr wrap="square" lIns="54610" tIns="54610" rIns="36576" bIns="54610" rtlCol="0">
            <a:noAutofit/>
          </a:bodyPr>
          <a:lstStyle/>
          <a:p>
            <a:pPr marL="171450" lvl="0" indent="-171450">
              <a:spcAft>
                <a:spcPts val="400"/>
              </a:spcAft>
              <a:buFont typeface="Calibri" panose="020F0502020204030204" pitchFamily="34" charset="0"/>
              <a:buChar char="—"/>
              <a:defRPr/>
            </a:pPr>
            <a:r>
              <a:rPr lang="en-GB" sz="1200" b="1" dirty="0">
                <a:solidFill>
                  <a:prstClr val="white"/>
                </a:solidFill>
              </a:rPr>
              <a:t>Coop Värmland: </a:t>
            </a:r>
            <a:r>
              <a:rPr lang="en-GB" sz="900" dirty="0">
                <a:solidFill>
                  <a:prstClr val="white"/>
                </a:solidFill>
                <a:latin typeface="Arial"/>
                <a:cs typeface="Arial" panose="020B0604020202020204" pitchFamily="34" charset="0"/>
              </a:rPr>
              <a:t>Leveraged a forecast-based workforce optimization solution — r</a:t>
            </a:r>
            <a:r>
              <a:rPr lang="en-GB" sz="900" dirty="0">
                <a:solidFill>
                  <a:prstClr val="white"/>
                </a:solidFill>
                <a:cs typeface="Arial" panose="020B0604020202020204" pitchFamily="34" charset="0"/>
              </a:rPr>
              <a:t>educed personnel costs by </a:t>
            </a:r>
            <a:r>
              <a:rPr lang="en-GB" sz="1050" b="1" dirty="0">
                <a:solidFill>
                  <a:prstClr val="white"/>
                </a:solidFill>
                <a:cs typeface="Arial" panose="020B0604020202020204" pitchFamily="34" charset="0"/>
              </a:rPr>
              <a:t>6–8%</a:t>
            </a:r>
            <a:r>
              <a:rPr lang="en-GB" sz="1050" b="1" baseline="30000" dirty="0">
                <a:solidFill>
                  <a:prstClr val="white"/>
                </a:solidFill>
                <a:cs typeface="Arial" panose="020B0604020202020204" pitchFamily="34" charset="0"/>
              </a:rPr>
              <a:t>2</a:t>
            </a:r>
            <a:endParaRPr lang="en-GB" sz="900" b="1" baseline="30000" dirty="0">
              <a:solidFill>
                <a:prstClr val="white"/>
              </a:solidFill>
              <a:cs typeface="Arial" panose="020B0604020202020204" pitchFamily="34" charset="0"/>
            </a:endParaRPr>
          </a:p>
        </p:txBody>
      </p:sp>
      <p:cxnSp>
        <p:nvCxnSpPr>
          <p:cNvPr id="7" name="Straight Connector 6">
            <a:extLst>
              <a:ext uri="{FF2B5EF4-FFF2-40B4-BE49-F238E27FC236}">
                <a16:creationId xmlns:a16="http://schemas.microsoft.com/office/drawing/2014/main" id="{1570B039-5446-431A-AF09-FD546CF15FF8}"/>
              </a:ext>
            </a:extLst>
          </p:cNvPr>
          <p:cNvCxnSpPr>
            <a:cxnSpLocks/>
          </p:cNvCxnSpPr>
          <p:nvPr/>
        </p:nvCxnSpPr>
        <p:spPr>
          <a:xfrm flipH="1">
            <a:off x="3763416" y="4163402"/>
            <a:ext cx="16040" cy="1713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9" name="Rectangle 1038">
            <a:extLst>
              <a:ext uri="{FF2B5EF4-FFF2-40B4-BE49-F238E27FC236}">
                <a16:creationId xmlns:a16="http://schemas.microsoft.com/office/drawing/2014/main" id="{4055CEA7-ED3A-44A1-86B6-B319B2E8E9F5}"/>
              </a:ext>
            </a:extLst>
          </p:cNvPr>
          <p:cNvSpPr/>
          <p:nvPr/>
        </p:nvSpPr>
        <p:spPr>
          <a:xfrm>
            <a:off x="6555332" y="4158411"/>
            <a:ext cx="3657600" cy="253916"/>
          </a:xfrm>
          <a:prstGeom prst="rect">
            <a:avLst/>
          </a:prstGeom>
          <a:noFill/>
        </p:spPr>
        <p:txBody>
          <a:bodyPr wrap="none">
            <a:noAutofit/>
          </a:bodyPr>
          <a:lstStyle/>
          <a:p>
            <a:r>
              <a:rPr lang="en-GB" sz="1050" b="1" dirty="0">
                <a:solidFill>
                  <a:srgbClr val="00A3A1"/>
                </a:solidFill>
              </a:rPr>
              <a:t>Tech-driven benefits for retail — Global</a:t>
            </a:r>
          </a:p>
        </p:txBody>
      </p:sp>
      <p:sp>
        <p:nvSpPr>
          <p:cNvPr id="1063" name="Rectangle 1062">
            <a:extLst>
              <a:ext uri="{FF2B5EF4-FFF2-40B4-BE49-F238E27FC236}">
                <a16:creationId xmlns:a16="http://schemas.microsoft.com/office/drawing/2014/main" id="{01CBF495-1B1A-4E8A-83C3-12D7D6B28261}"/>
              </a:ext>
            </a:extLst>
          </p:cNvPr>
          <p:cNvSpPr/>
          <p:nvPr/>
        </p:nvSpPr>
        <p:spPr>
          <a:xfrm>
            <a:off x="6614671" y="4573799"/>
            <a:ext cx="1554480" cy="182880"/>
          </a:xfrm>
          <a:prstGeom prst="rect">
            <a:avLst/>
          </a:prstGeom>
          <a:noFill/>
          <a:ln w="28575">
            <a:noFill/>
          </a:ln>
        </p:spPr>
        <p:txBody>
          <a:bodyPr wrap="square" lIns="0" tIns="0" rIns="0" bIns="0" anchor="ctr">
            <a:noAutofit/>
          </a:bodyPr>
          <a:lstStyle/>
          <a:p>
            <a:pPr>
              <a:spcBef>
                <a:spcPts val="600"/>
              </a:spcBef>
              <a:spcAft>
                <a:spcPts val="600"/>
              </a:spcAft>
            </a:pPr>
            <a:r>
              <a:rPr lang="en-GB" sz="1000" b="1" dirty="0">
                <a:solidFill>
                  <a:srgbClr val="00338D"/>
                </a:solidFill>
                <a:latin typeface="Arial" panose="020B0604020202020204" pitchFamily="34" charset="0"/>
              </a:rPr>
              <a:t>Retailers’ AI investment</a:t>
            </a:r>
            <a:r>
              <a:rPr lang="en-GB" sz="1000" b="1" baseline="30000" dirty="0">
                <a:solidFill>
                  <a:srgbClr val="00338D"/>
                </a:solidFill>
                <a:latin typeface="Arial" panose="020B0604020202020204" pitchFamily="34" charset="0"/>
              </a:rPr>
              <a:t>3</a:t>
            </a:r>
            <a:r>
              <a:rPr lang="en-GB" sz="1000" b="1" dirty="0">
                <a:solidFill>
                  <a:srgbClr val="00338D"/>
                </a:solidFill>
                <a:latin typeface="Arial" panose="020B0604020202020204" pitchFamily="34" charset="0"/>
              </a:rPr>
              <a:t> </a:t>
            </a:r>
            <a:endParaRPr lang="en-GB" sz="1000" baseline="30000" dirty="0">
              <a:solidFill>
                <a:srgbClr val="00338D"/>
              </a:solidFill>
              <a:latin typeface="Arial" panose="020B0604020202020204" pitchFamily="34" charset="0"/>
            </a:endParaRPr>
          </a:p>
        </p:txBody>
      </p:sp>
      <p:sp>
        <p:nvSpPr>
          <p:cNvPr id="1062" name="TextBox 1061">
            <a:extLst>
              <a:ext uri="{FF2B5EF4-FFF2-40B4-BE49-F238E27FC236}">
                <a16:creationId xmlns:a16="http://schemas.microsoft.com/office/drawing/2014/main" id="{FE5F641D-9DB0-4C00-AB2D-0E282E680D73}"/>
              </a:ext>
            </a:extLst>
          </p:cNvPr>
          <p:cNvSpPr txBox="1"/>
          <p:nvPr/>
        </p:nvSpPr>
        <p:spPr>
          <a:xfrm>
            <a:off x="7354196" y="4888481"/>
            <a:ext cx="896093" cy="638016"/>
          </a:xfrm>
          <a:prstGeom prst="rect">
            <a:avLst/>
          </a:prstGeom>
          <a:noFill/>
        </p:spPr>
        <p:txBody>
          <a:bodyPr wrap="square" lIns="54610" tIns="54610" rIns="54610" bIns="54610" rtlCol="0">
            <a:noAutofit/>
          </a:bodyPr>
          <a:lstStyle/>
          <a:p>
            <a:r>
              <a:rPr lang="en-GB" sz="900" dirty="0">
                <a:solidFill>
                  <a:srgbClr val="00338D"/>
                </a:solidFill>
                <a:latin typeface="Arial" panose="020B0604020202020204" pitchFamily="34" charset="0"/>
              </a:rPr>
              <a:t>In 2023</a:t>
            </a:r>
          </a:p>
          <a:p>
            <a:r>
              <a:rPr lang="en-GB" sz="3200" dirty="0">
                <a:solidFill>
                  <a:srgbClr val="00A3A1"/>
                </a:solidFill>
                <a:latin typeface="+mj-lt"/>
              </a:rPr>
              <a:t>US$12</a:t>
            </a:r>
            <a:r>
              <a:rPr lang="en-GB" sz="2800" dirty="0">
                <a:solidFill>
                  <a:srgbClr val="00A3A1"/>
                </a:solidFill>
                <a:latin typeface="+mj-lt"/>
              </a:rPr>
              <a:t> </a:t>
            </a:r>
            <a:r>
              <a:rPr lang="en-GB" sz="1100" dirty="0">
                <a:solidFill>
                  <a:srgbClr val="00338D"/>
                </a:solidFill>
                <a:latin typeface="Arial" panose="020B0604020202020204" pitchFamily="34" charset="0"/>
              </a:rPr>
              <a:t>billion</a:t>
            </a:r>
          </a:p>
        </p:txBody>
      </p:sp>
      <p:sp>
        <p:nvSpPr>
          <p:cNvPr id="1147" name="TextBox 1146">
            <a:extLst>
              <a:ext uri="{FF2B5EF4-FFF2-40B4-BE49-F238E27FC236}">
                <a16:creationId xmlns:a16="http://schemas.microsoft.com/office/drawing/2014/main" id="{AF2D8589-BBB8-4FDA-832B-A2A0449BF065}"/>
              </a:ext>
            </a:extLst>
          </p:cNvPr>
          <p:cNvSpPr txBox="1"/>
          <p:nvPr/>
        </p:nvSpPr>
        <p:spPr>
          <a:xfrm>
            <a:off x="10333643" y="4931827"/>
            <a:ext cx="1010632" cy="630065"/>
          </a:xfrm>
          <a:prstGeom prst="rect">
            <a:avLst/>
          </a:prstGeom>
          <a:noFill/>
        </p:spPr>
        <p:txBody>
          <a:bodyPr wrap="square" lIns="54610" tIns="54610" rIns="54610" bIns="54610" rtlCol="0">
            <a:noAutofit/>
          </a:bodyPr>
          <a:lstStyle/>
          <a:p>
            <a:r>
              <a:rPr lang="en-GB" sz="3200" dirty="0">
                <a:solidFill>
                  <a:srgbClr val="00A3A1"/>
                </a:solidFill>
                <a:latin typeface="+mj-lt"/>
              </a:rPr>
              <a:t>25-50% </a:t>
            </a:r>
            <a:br>
              <a:rPr lang="en-GB" sz="3200" dirty="0">
                <a:solidFill>
                  <a:srgbClr val="00A3A1"/>
                </a:solidFill>
                <a:latin typeface="+mj-lt"/>
              </a:rPr>
            </a:br>
            <a:r>
              <a:rPr lang="en-GB" sz="900" dirty="0">
                <a:solidFill>
                  <a:srgbClr val="00338D"/>
                </a:solidFill>
                <a:latin typeface="Arial" panose="020B0604020202020204" pitchFamily="34" charset="0"/>
              </a:rPr>
              <a:t>cost saving on </a:t>
            </a:r>
            <a:br>
              <a:rPr lang="en-GB" sz="900" dirty="0">
                <a:solidFill>
                  <a:srgbClr val="00338D"/>
                </a:solidFill>
                <a:latin typeface="Arial" panose="020B0604020202020204" pitchFamily="34" charset="0"/>
              </a:rPr>
            </a:br>
            <a:r>
              <a:rPr lang="en-GB" sz="900" dirty="0">
                <a:solidFill>
                  <a:srgbClr val="00338D"/>
                </a:solidFill>
                <a:latin typeface="Arial" panose="020B0604020202020204" pitchFamily="34" charset="0"/>
              </a:rPr>
              <a:t>effective deployment</a:t>
            </a:r>
          </a:p>
        </p:txBody>
      </p:sp>
      <p:sp>
        <p:nvSpPr>
          <p:cNvPr id="1148" name="Rectangle 1147">
            <a:extLst>
              <a:ext uri="{FF2B5EF4-FFF2-40B4-BE49-F238E27FC236}">
                <a16:creationId xmlns:a16="http://schemas.microsoft.com/office/drawing/2014/main" id="{A0B1CE87-D359-4C6F-A1EF-834F0441FF08}"/>
              </a:ext>
            </a:extLst>
          </p:cNvPr>
          <p:cNvSpPr/>
          <p:nvPr/>
        </p:nvSpPr>
        <p:spPr>
          <a:xfrm>
            <a:off x="9852734" y="4572794"/>
            <a:ext cx="1554480" cy="182880"/>
          </a:xfrm>
          <a:prstGeom prst="rect">
            <a:avLst/>
          </a:prstGeom>
          <a:noFill/>
          <a:ln w="28575">
            <a:noFill/>
          </a:ln>
        </p:spPr>
        <p:txBody>
          <a:bodyPr wrap="square" lIns="0" tIns="0" rIns="0" bIns="0" anchor="ctr">
            <a:noAutofit/>
          </a:bodyPr>
          <a:lstStyle/>
          <a:p>
            <a:pPr>
              <a:spcBef>
                <a:spcPts val="600"/>
              </a:spcBef>
              <a:spcAft>
                <a:spcPts val="600"/>
              </a:spcAft>
            </a:pPr>
            <a:r>
              <a:rPr lang="en-GB" sz="1000" b="1" dirty="0">
                <a:solidFill>
                  <a:srgbClr val="00338D"/>
                </a:solidFill>
                <a:latin typeface="Arial" panose="020B0604020202020204" pitchFamily="34" charset="0"/>
              </a:rPr>
              <a:t>RPA cost savings</a:t>
            </a:r>
            <a:r>
              <a:rPr lang="en-GB" sz="1000" b="1" baseline="30000" dirty="0">
                <a:solidFill>
                  <a:srgbClr val="00338D"/>
                </a:solidFill>
                <a:latin typeface="Arial" panose="020B0604020202020204" pitchFamily="34" charset="0"/>
              </a:rPr>
              <a:t>5</a:t>
            </a:r>
            <a:endParaRPr lang="en-GB" sz="1000" baseline="30000" dirty="0">
              <a:solidFill>
                <a:srgbClr val="00338D"/>
              </a:solidFill>
              <a:latin typeface="Arial" panose="020B0604020202020204" pitchFamily="34" charset="0"/>
            </a:endParaRPr>
          </a:p>
        </p:txBody>
      </p:sp>
      <p:sp>
        <p:nvSpPr>
          <p:cNvPr id="1171" name="Rectangle 1170">
            <a:extLst>
              <a:ext uri="{FF2B5EF4-FFF2-40B4-BE49-F238E27FC236}">
                <a16:creationId xmlns:a16="http://schemas.microsoft.com/office/drawing/2014/main" id="{9778B624-9AC7-4D01-985B-35770A3DE49C}"/>
              </a:ext>
            </a:extLst>
          </p:cNvPr>
          <p:cNvSpPr/>
          <p:nvPr/>
        </p:nvSpPr>
        <p:spPr>
          <a:xfrm>
            <a:off x="8296829" y="4573303"/>
            <a:ext cx="1554480" cy="182880"/>
          </a:xfrm>
          <a:prstGeom prst="rect">
            <a:avLst/>
          </a:prstGeom>
          <a:noFill/>
          <a:ln w="28575">
            <a:noFill/>
          </a:ln>
        </p:spPr>
        <p:txBody>
          <a:bodyPr wrap="square" lIns="0" tIns="0" rIns="0" bIns="0" anchor="ctr">
            <a:noAutofit/>
          </a:bodyPr>
          <a:lstStyle/>
          <a:p>
            <a:pPr>
              <a:spcBef>
                <a:spcPts val="600"/>
              </a:spcBef>
              <a:spcAft>
                <a:spcPts val="600"/>
              </a:spcAft>
            </a:pPr>
            <a:r>
              <a:rPr lang="en-GB" sz="1000" b="1" dirty="0">
                <a:solidFill>
                  <a:srgbClr val="00338D"/>
                </a:solidFill>
                <a:latin typeface="Arial" panose="020B0604020202020204" pitchFamily="34" charset="0"/>
              </a:rPr>
              <a:t>Retail AI cost savings</a:t>
            </a:r>
            <a:r>
              <a:rPr lang="en-GB" sz="1000" b="1" baseline="30000" dirty="0">
                <a:solidFill>
                  <a:srgbClr val="00338D"/>
                </a:solidFill>
                <a:latin typeface="Arial" panose="020B0604020202020204" pitchFamily="34" charset="0"/>
              </a:rPr>
              <a:t>4</a:t>
            </a:r>
            <a:endParaRPr lang="en-GB" sz="1000" baseline="30000" dirty="0">
              <a:solidFill>
                <a:srgbClr val="00338D"/>
              </a:solidFill>
              <a:latin typeface="Arial" panose="020B0604020202020204" pitchFamily="34" charset="0"/>
            </a:endParaRPr>
          </a:p>
        </p:txBody>
      </p:sp>
      <p:sp>
        <p:nvSpPr>
          <p:cNvPr id="1172" name="TextBox 1171">
            <a:extLst>
              <a:ext uri="{FF2B5EF4-FFF2-40B4-BE49-F238E27FC236}">
                <a16:creationId xmlns:a16="http://schemas.microsoft.com/office/drawing/2014/main" id="{E67737B2-BC28-48B9-BC94-1E413B964F5F}"/>
              </a:ext>
            </a:extLst>
          </p:cNvPr>
          <p:cNvSpPr txBox="1"/>
          <p:nvPr/>
        </p:nvSpPr>
        <p:spPr>
          <a:xfrm>
            <a:off x="8784600" y="4888481"/>
            <a:ext cx="1188720" cy="616710"/>
          </a:xfrm>
          <a:prstGeom prst="rect">
            <a:avLst/>
          </a:prstGeom>
          <a:noFill/>
        </p:spPr>
        <p:txBody>
          <a:bodyPr wrap="square" lIns="54610" tIns="54610" rIns="54610" bIns="54610" rtlCol="0">
            <a:noAutofit/>
          </a:bodyPr>
          <a:lstStyle/>
          <a:p>
            <a:r>
              <a:rPr lang="en-GB" sz="900" dirty="0">
                <a:solidFill>
                  <a:srgbClr val="00338D"/>
                </a:solidFill>
                <a:latin typeface="Arial" panose="020B0604020202020204" pitchFamily="34" charset="0"/>
              </a:rPr>
              <a:t>In 2022</a:t>
            </a:r>
          </a:p>
          <a:p>
            <a:r>
              <a:rPr lang="en-GB" sz="3200" dirty="0">
                <a:solidFill>
                  <a:srgbClr val="00A3A1"/>
                </a:solidFill>
                <a:latin typeface="+mj-lt"/>
              </a:rPr>
              <a:t>US$340 </a:t>
            </a:r>
            <a:r>
              <a:rPr lang="en-GB" sz="1100" dirty="0">
                <a:solidFill>
                  <a:srgbClr val="00338D"/>
                </a:solidFill>
                <a:latin typeface="Arial" panose="020B0604020202020204" pitchFamily="34" charset="0"/>
              </a:rPr>
              <a:t>billion</a:t>
            </a:r>
          </a:p>
        </p:txBody>
      </p:sp>
      <p:grpSp>
        <p:nvGrpSpPr>
          <p:cNvPr id="2" name="Group 1"/>
          <p:cNvGrpSpPr/>
          <p:nvPr/>
        </p:nvGrpSpPr>
        <p:grpSpPr>
          <a:xfrm>
            <a:off x="8176940" y="4939569"/>
            <a:ext cx="1560786" cy="937355"/>
            <a:chOff x="8176940" y="4939570"/>
            <a:chExt cx="1560786" cy="858020"/>
          </a:xfrm>
        </p:grpSpPr>
        <p:cxnSp>
          <p:nvCxnSpPr>
            <p:cNvPr id="1216" name="Straight Connector 1215">
              <a:extLst>
                <a:ext uri="{FF2B5EF4-FFF2-40B4-BE49-F238E27FC236}">
                  <a16:creationId xmlns:a16="http://schemas.microsoft.com/office/drawing/2014/main" id="{7356C42A-C009-424C-B2D6-490B30A7CDFD}"/>
                </a:ext>
              </a:extLst>
            </p:cNvPr>
            <p:cNvCxnSpPr/>
            <p:nvPr/>
          </p:nvCxnSpPr>
          <p:spPr>
            <a:xfrm>
              <a:off x="8176940" y="4939570"/>
              <a:ext cx="0" cy="8580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3EF33AA9-815E-4F42-A088-06ECBF88D80A}"/>
                </a:ext>
              </a:extLst>
            </p:cNvPr>
            <p:cNvCxnSpPr/>
            <p:nvPr/>
          </p:nvCxnSpPr>
          <p:spPr>
            <a:xfrm>
              <a:off x="9737726" y="4939570"/>
              <a:ext cx="0" cy="8580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218" name="Straight Connector 1217">
            <a:extLst>
              <a:ext uri="{FF2B5EF4-FFF2-40B4-BE49-F238E27FC236}">
                <a16:creationId xmlns:a16="http://schemas.microsoft.com/office/drawing/2014/main" id="{8191E4D6-2AFE-4A21-86AD-0A2FB70DC47D}"/>
              </a:ext>
            </a:extLst>
          </p:cNvPr>
          <p:cNvCxnSpPr/>
          <p:nvPr/>
        </p:nvCxnSpPr>
        <p:spPr>
          <a:xfrm>
            <a:off x="1081481" y="1968568"/>
            <a:ext cx="390293" cy="0"/>
          </a:xfrm>
          <a:prstGeom prst="line">
            <a:avLst/>
          </a:prstGeom>
          <a:ln w="19050">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05BAE71D-0DA8-454F-940C-E6745FBBD269}"/>
              </a:ext>
            </a:extLst>
          </p:cNvPr>
          <p:cNvCxnSpPr/>
          <p:nvPr/>
        </p:nvCxnSpPr>
        <p:spPr>
          <a:xfrm>
            <a:off x="5349643" y="1968568"/>
            <a:ext cx="390293" cy="0"/>
          </a:xfrm>
          <a:prstGeom prst="line">
            <a:avLst/>
          </a:prstGeom>
          <a:ln w="19050">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50646F89-CF8E-4ADF-9F46-1F4D78F63377}"/>
              </a:ext>
            </a:extLst>
          </p:cNvPr>
          <p:cNvCxnSpPr/>
          <p:nvPr/>
        </p:nvCxnSpPr>
        <p:spPr>
          <a:xfrm>
            <a:off x="6669739" y="4403640"/>
            <a:ext cx="390293" cy="0"/>
          </a:xfrm>
          <a:prstGeom prst="line">
            <a:avLst/>
          </a:prstGeom>
          <a:ln w="19050">
            <a:solidFill>
              <a:srgbClr val="00A3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105F73F-C2E7-48B7-B007-9FBA53F80973}"/>
              </a:ext>
            </a:extLst>
          </p:cNvPr>
          <p:cNvGrpSpPr/>
          <p:nvPr/>
        </p:nvGrpSpPr>
        <p:grpSpPr>
          <a:xfrm>
            <a:off x="5441769" y="3169131"/>
            <a:ext cx="1727759" cy="737930"/>
            <a:chOff x="1998883" y="4875693"/>
            <a:chExt cx="1727759" cy="962103"/>
          </a:xfrm>
          <a:solidFill>
            <a:schemeClr val="bg1"/>
          </a:solidFill>
        </p:grpSpPr>
        <p:graphicFrame>
          <p:nvGraphicFramePr>
            <p:cNvPr id="15" name="Chart 14">
              <a:extLst>
                <a:ext uri="{FF2B5EF4-FFF2-40B4-BE49-F238E27FC236}">
                  <a16:creationId xmlns:a16="http://schemas.microsoft.com/office/drawing/2014/main" id="{79E5EAFC-2179-4323-B91B-0F70904BA10E}"/>
                </a:ext>
              </a:extLst>
            </p:cNvPr>
            <p:cNvGraphicFramePr/>
            <p:nvPr/>
          </p:nvGraphicFramePr>
          <p:xfrm>
            <a:off x="1998883" y="4875693"/>
            <a:ext cx="1612680" cy="962103"/>
          </p:xfrm>
          <a:graphic>
            <a:graphicData uri="http://schemas.openxmlformats.org/drawingml/2006/chart">
              <c:chart xmlns:c="http://schemas.openxmlformats.org/drawingml/2006/chart" xmlns:r="http://schemas.openxmlformats.org/officeDocument/2006/relationships" r:id="rId8"/>
            </a:graphicData>
          </a:graphic>
        </p:graphicFrame>
        <p:sp>
          <p:nvSpPr>
            <p:cNvPr id="128" name="Rectangle 127">
              <a:extLst>
                <a:ext uri="{FF2B5EF4-FFF2-40B4-BE49-F238E27FC236}">
                  <a16:creationId xmlns:a16="http://schemas.microsoft.com/office/drawing/2014/main" id="{827D21FA-9637-4A24-8C4A-A89C17BD1896}"/>
                </a:ext>
              </a:extLst>
            </p:cNvPr>
            <p:cNvSpPr/>
            <p:nvPr/>
          </p:nvSpPr>
          <p:spPr>
            <a:xfrm rot="20474126">
              <a:off x="2527197" y="5232294"/>
              <a:ext cx="487313" cy="140446"/>
            </a:xfrm>
            <a:prstGeom prst="rect">
              <a:avLst/>
            </a:prstGeom>
            <a:grpFill/>
          </p:spPr>
          <p:txBody>
            <a:bodyPr wrap="none" lIns="0" tIns="0" rIns="0" bIns="0">
              <a:spAutoFit/>
            </a:bodyPr>
            <a:lstStyle/>
            <a:p>
              <a:pPr algn="ctr"/>
              <a:r>
                <a:rPr lang="en-GB" sz="700" b="1" dirty="0">
                  <a:solidFill>
                    <a:srgbClr val="009A44"/>
                  </a:solidFill>
                </a:rPr>
                <a:t>CAGR:9.2</a:t>
              </a:r>
              <a:r>
                <a:rPr lang="en-GB" sz="600" b="1" dirty="0">
                  <a:solidFill>
                    <a:srgbClr val="009A44"/>
                  </a:solidFill>
                </a:rPr>
                <a:t>%</a:t>
              </a:r>
              <a:endParaRPr lang="en-GB" sz="700" b="1" dirty="0">
                <a:solidFill>
                  <a:srgbClr val="009A44"/>
                </a:solidFill>
              </a:endParaRPr>
            </a:p>
          </p:txBody>
        </p:sp>
        <p:sp>
          <p:nvSpPr>
            <p:cNvPr id="18" name="Rectangle 17">
              <a:extLst>
                <a:ext uri="{FF2B5EF4-FFF2-40B4-BE49-F238E27FC236}">
                  <a16:creationId xmlns:a16="http://schemas.microsoft.com/office/drawing/2014/main" id="{D1348F13-309A-447D-B863-AA9212A7A648}"/>
                </a:ext>
              </a:extLst>
            </p:cNvPr>
            <p:cNvSpPr/>
            <p:nvPr/>
          </p:nvSpPr>
          <p:spPr>
            <a:xfrm>
              <a:off x="2011004" y="5076034"/>
              <a:ext cx="731520" cy="1997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800" b="1" dirty="0">
                  <a:solidFill>
                    <a:srgbClr val="005EB8"/>
                  </a:solidFill>
                </a:rPr>
                <a:t>US$6 billion</a:t>
              </a:r>
            </a:p>
          </p:txBody>
        </p:sp>
        <p:sp>
          <p:nvSpPr>
            <p:cNvPr id="137" name="Rectangle 136">
              <a:extLst>
                <a:ext uri="{FF2B5EF4-FFF2-40B4-BE49-F238E27FC236}">
                  <a16:creationId xmlns:a16="http://schemas.microsoft.com/office/drawing/2014/main" id="{5FB2E84E-1CAD-42C4-BFC6-AE9FE71813E5}"/>
                </a:ext>
              </a:extLst>
            </p:cNvPr>
            <p:cNvSpPr/>
            <p:nvPr/>
          </p:nvSpPr>
          <p:spPr>
            <a:xfrm>
              <a:off x="2812242" y="4950397"/>
              <a:ext cx="914400" cy="1997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900" b="1" dirty="0">
                  <a:solidFill>
                    <a:srgbClr val="005EB8"/>
                  </a:solidFill>
                </a:rPr>
                <a:t>US$9.3 billion</a:t>
              </a:r>
            </a:p>
          </p:txBody>
        </p:sp>
        <p:cxnSp>
          <p:nvCxnSpPr>
            <p:cNvPr id="20" name="Straight Arrow Connector 19">
              <a:extLst>
                <a:ext uri="{FF2B5EF4-FFF2-40B4-BE49-F238E27FC236}">
                  <a16:creationId xmlns:a16="http://schemas.microsoft.com/office/drawing/2014/main" id="{F89E76CB-00CA-44A4-812C-D871E8EC31DD}"/>
                </a:ext>
              </a:extLst>
            </p:cNvPr>
            <p:cNvCxnSpPr>
              <a:cxnSpLocks/>
            </p:cNvCxnSpPr>
            <p:nvPr/>
          </p:nvCxnSpPr>
          <p:spPr>
            <a:xfrm flipV="1">
              <a:off x="2613054" y="5292829"/>
              <a:ext cx="405832" cy="164194"/>
            </a:xfrm>
            <a:prstGeom prst="straightConnector1">
              <a:avLst/>
            </a:prstGeom>
            <a:grpFill/>
            <a:ln w="12700">
              <a:solidFill>
                <a:srgbClr val="009A44"/>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Arrow: Chevron 13">
            <a:extLst>
              <a:ext uri="{FF2B5EF4-FFF2-40B4-BE49-F238E27FC236}">
                <a16:creationId xmlns:a16="http://schemas.microsoft.com/office/drawing/2014/main" id="{B4635D30-D28E-43DB-9294-63BB34665CC7}"/>
              </a:ext>
            </a:extLst>
          </p:cNvPr>
          <p:cNvSpPr/>
          <p:nvPr/>
        </p:nvSpPr>
        <p:spPr>
          <a:xfrm>
            <a:off x="6041235" y="2484543"/>
            <a:ext cx="91440" cy="259456"/>
          </a:xfrm>
          <a:prstGeom prst="chevron">
            <a:avLst>
              <a:gd name="adj" fmla="val 575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cxnSp>
        <p:nvCxnSpPr>
          <p:cNvPr id="546" name="Straight Arrow Connector 545">
            <a:extLst>
              <a:ext uri="{FF2B5EF4-FFF2-40B4-BE49-F238E27FC236}">
                <a16:creationId xmlns:a16="http://schemas.microsoft.com/office/drawing/2014/main" id="{4BFD60A6-BBB0-46FF-8516-127916C3CCFF}"/>
              </a:ext>
            </a:extLst>
          </p:cNvPr>
          <p:cNvCxnSpPr>
            <a:cxnSpLocks/>
          </p:cNvCxnSpPr>
          <p:nvPr/>
        </p:nvCxnSpPr>
        <p:spPr>
          <a:xfrm>
            <a:off x="5347121" y="2945339"/>
            <a:ext cx="5394960" cy="24083"/>
          </a:xfrm>
          <a:prstGeom prst="straightConnector1">
            <a:avLst/>
          </a:prstGeom>
          <a:ln w="28575">
            <a:solidFill>
              <a:srgbClr val="00A3A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143DE03-3387-4040-B207-311C97D7C511}"/>
              </a:ext>
            </a:extLst>
          </p:cNvPr>
          <p:cNvSpPr/>
          <p:nvPr/>
        </p:nvSpPr>
        <p:spPr>
          <a:xfrm>
            <a:off x="8835700" y="2765445"/>
            <a:ext cx="2088973" cy="185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GB" sz="600" dirty="0">
                <a:solidFill>
                  <a:srgbClr val="00338D"/>
                </a:solidFill>
                <a:cs typeface="Calibri" panose="020F0502020204030204" pitchFamily="34" charset="0"/>
              </a:rPr>
              <a:t>— Harvey Nash / KPMG CIO Survey 2019 </a:t>
            </a:r>
            <a:endParaRPr lang="en-GB" sz="600" dirty="0">
              <a:solidFill>
                <a:srgbClr val="00338D"/>
              </a:solidFill>
            </a:endParaRPr>
          </a:p>
        </p:txBody>
      </p:sp>
      <p:sp>
        <p:nvSpPr>
          <p:cNvPr id="547" name="Rectangle 546">
            <a:extLst>
              <a:ext uri="{FF2B5EF4-FFF2-40B4-BE49-F238E27FC236}">
                <a16:creationId xmlns:a16="http://schemas.microsoft.com/office/drawing/2014/main" id="{8E321153-D9C9-4665-B4D9-A2FC52E0B63C}"/>
              </a:ext>
            </a:extLst>
          </p:cNvPr>
          <p:cNvSpPr/>
          <p:nvPr/>
        </p:nvSpPr>
        <p:spPr>
          <a:xfrm>
            <a:off x="6552012" y="3850823"/>
            <a:ext cx="2088973" cy="185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GB" sz="600" dirty="0">
                <a:solidFill>
                  <a:srgbClr val="00338D"/>
                </a:solidFill>
                <a:cs typeface="Calibri" panose="020F0502020204030204" pitchFamily="34" charset="0"/>
              </a:rPr>
              <a:t>— Global, ResearchAndMarkets, 2020</a:t>
            </a:r>
            <a:endParaRPr lang="en-GB" sz="600" dirty="0">
              <a:solidFill>
                <a:srgbClr val="00338D"/>
              </a:solidFill>
            </a:endParaRPr>
          </a:p>
        </p:txBody>
      </p:sp>
      <p:sp>
        <p:nvSpPr>
          <p:cNvPr id="548" name="Rectangle 547">
            <a:extLst>
              <a:ext uri="{FF2B5EF4-FFF2-40B4-BE49-F238E27FC236}">
                <a16:creationId xmlns:a16="http://schemas.microsoft.com/office/drawing/2014/main" id="{22159C6C-3570-4398-8261-7C9FE22D92BB}"/>
              </a:ext>
            </a:extLst>
          </p:cNvPr>
          <p:cNvSpPr/>
          <p:nvPr/>
        </p:nvSpPr>
        <p:spPr>
          <a:xfrm>
            <a:off x="10394748" y="3840480"/>
            <a:ext cx="805066" cy="185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GB" sz="600" dirty="0">
                <a:solidFill>
                  <a:srgbClr val="00338D"/>
                </a:solidFill>
                <a:cs typeface="Calibri" panose="020F0502020204030204" pitchFamily="34" charset="0"/>
              </a:rPr>
              <a:t>— Cedar ROI study</a:t>
            </a:r>
            <a:endParaRPr lang="en-GB" sz="600" dirty="0">
              <a:solidFill>
                <a:srgbClr val="00338D"/>
              </a:solidFill>
            </a:endParaRPr>
          </a:p>
        </p:txBody>
      </p:sp>
      <p:grpSp>
        <p:nvGrpSpPr>
          <p:cNvPr id="5" name="Graphic 3">
            <a:extLst>
              <a:ext uri="{FF2B5EF4-FFF2-40B4-BE49-F238E27FC236}">
                <a16:creationId xmlns:a16="http://schemas.microsoft.com/office/drawing/2014/main" id="{F376C910-BF80-4ED6-9923-92EE443527F4}"/>
              </a:ext>
            </a:extLst>
          </p:cNvPr>
          <p:cNvGrpSpPr/>
          <p:nvPr/>
        </p:nvGrpSpPr>
        <p:grpSpPr>
          <a:xfrm>
            <a:off x="8237959" y="5223748"/>
            <a:ext cx="538848" cy="673569"/>
            <a:chOff x="3657600" y="764330"/>
            <a:chExt cx="4876800" cy="6096082"/>
          </a:xfrm>
          <a:solidFill>
            <a:schemeClr val="accent5"/>
          </a:solidFill>
        </p:grpSpPr>
        <p:sp>
          <p:nvSpPr>
            <p:cNvPr id="6" name="Freeform: Shape 5">
              <a:extLst>
                <a:ext uri="{FF2B5EF4-FFF2-40B4-BE49-F238E27FC236}">
                  <a16:creationId xmlns:a16="http://schemas.microsoft.com/office/drawing/2014/main" id="{5E52EDA2-099A-4769-B3F4-952ABF82A52D}"/>
                </a:ext>
              </a:extLst>
            </p:cNvPr>
            <p:cNvSpPr/>
            <p:nvPr/>
          </p:nvSpPr>
          <p:spPr>
            <a:xfrm>
              <a:off x="5384101" y="2692978"/>
              <a:ext cx="1381125" cy="371480"/>
            </a:xfrm>
            <a:custGeom>
              <a:avLst/>
              <a:gdLst>
                <a:gd name="connsiteX0" fmla="*/ 1285875 w 1381125"/>
                <a:gd name="connsiteY0" fmla="*/ 0 h 371480"/>
                <a:gd name="connsiteX1" fmla="*/ 95250 w 1381125"/>
                <a:gd name="connsiteY1" fmla="*/ 0 h 371480"/>
                <a:gd name="connsiteX2" fmla="*/ 0 w 1381125"/>
                <a:gd name="connsiteY2" fmla="*/ 95251 h 371480"/>
                <a:gd name="connsiteX3" fmla="*/ 0 w 1381125"/>
                <a:gd name="connsiteY3" fmla="*/ 282134 h 371480"/>
                <a:gd name="connsiteX4" fmla="*/ 95250 w 1381125"/>
                <a:gd name="connsiteY4" fmla="*/ 377386 h 371480"/>
                <a:gd name="connsiteX5" fmla="*/ 1285875 w 1381125"/>
                <a:gd name="connsiteY5" fmla="*/ 377386 h 371480"/>
                <a:gd name="connsiteX6" fmla="*/ 1381125 w 1381125"/>
                <a:gd name="connsiteY6" fmla="*/ 282134 h 371480"/>
                <a:gd name="connsiteX7" fmla="*/ 1381125 w 1381125"/>
                <a:gd name="connsiteY7" fmla="*/ 95251 h 371480"/>
                <a:gd name="connsiteX8" fmla="*/ 1285875 w 1381125"/>
                <a:gd name="connsiteY8" fmla="*/ 0 h 371480"/>
                <a:gd name="connsiteX9" fmla="*/ 1228725 w 1381125"/>
                <a:gd name="connsiteY9" fmla="*/ 224984 h 371480"/>
                <a:gd name="connsiteX10" fmla="*/ 152400 w 1381125"/>
                <a:gd name="connsiteY10" fmla="*/ 224984 h 371480"/>
                <a:gd name="connsiteX11" fmla="*/ 152400 w 1381125"/>
                <a:gd name="connsiteY11" fmla="*/ 152402 h 371480"/>
                <a:gd name="connsiteX12" fmla="*/ 1228725 w 1381125"/>
                <a:gd name="connsiteY12" fmla="*/ 152402 h 37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25" h="371480">
                  <a:moveTo>
                    <a:pt x="1285875" y="0"/>
                  </a:moveTo>
                  <a:lnTo>
                    <a:pt x="95250" y="0"/>
                  </a:lnTo>
                  <a:cubicBezTo>
                    <a:pt x="42643" y="0"/>
                    <a:pt x="0" y="42644"/>
                    <a:pt x="0" y="95251"/>
                  </a:cubicBezTo>
                  <a:lnTo>
                    <a:pt x="0" y="282134"/>
                  </a:lnTo>
                  <a:cubicBezTo>
                    <a:pt x="0" y="334742"/>
                    <a:pt x="42643" y="377386"/>
                    <a:pt x="95250" y="377386"/>
                  </a:cubicBezTo>
                  <a:lnTo>
                    <a:pt x="1285875" y="377386"/>
                  </a:lnTo>
                  <a:cubicBezTo>
                    <a:pt x="1338482" y="377386"/>
                    <a:pt x="1381125" y="334742"/>
                    <a:pt x="1381125" y="282134"/>
                  </a:cubicBezTo>
                  <a:lnTo>
                    <a:pt x="1381125" y="95251"/>
                  </a:lnTo>
                  <a:cubicBezTo>
                    <a:pt x="1381125" y="42644"/>
                    <a:pt x="1338482" y="0"/>
                    <a:pt x="1285875" y="0"/>
                  </a:cubicBezTo>
                  <a:close/>
                  <a:moveTo>
                    <a:pt x="1228725" y="224984"/>
                  </a:moveTo>
                  <a:lnTo>
                    <a:pt x="152400" y="224984"/>
                  </a:lnTo>
                  <a:lnTo>
                    <a:pt x="152400" y="152402"/>
                  </a:lnTo>
                  <a:lnTo>
                    <a:pt x="1228725" y="152402"/>
                  </a:lnTo>
                  <a:close/>
                </a:path>
              </a:pathLst>
            </a:custGeom>
            <a:grp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ECB07CB-FC92-474A-9901-E7ACE87B0806}"/>
                </a:ext>
              </a:extLst>
            </p:cNvPr>
            <p:cNvSpPr/>
            <p:nvPr/>
          </p:nvSpPr>
          <p:spPr>
            <a:xfrm>
              <a:off x="4684585" y="2841285"/>
              <a:ext cx="419100" cy="419106"/>
            </a:xfrm>
            <a:custGeom>
              <a:avLst/>
              <a:gdLst>
                <a:gd name="connsiteX0" fmla="*/ 211265 w 419100"/>
                <a:gd name="connsiteY0" fmla="*/ 0 h 419105"/>
                <a:gd name="connsiteX1" fmla="*/ 0 w 419100"/>
                <a:gd name="connsiteY1" fmla="*/ 211267 h 419105"/>
                <a:gd name="connsiteX2" fmla="*/ 211265 w 419100"/>
                <a:gd name="connsiteY2" fmla="*/ 422535 h 419105"/>
                <a:gd name="connsiteX3" fmla="*/ 422529 w 419100"/>
                <a:gd name="connsiteY3" fmla="*/ 211267 h 419105"/>
                <a:gd name="connsiteX4" fmla="*/ 211265 w 419100"/>
                <a:gd name="connsiteY4" fmla="*/ 0 h 419105"/>
                <a:gd name="connsiteX5" fmla="*/ 211265 w 419100"/>
                <a:gd name="connsiteY5" fmla="*/ 270037 h 419105"/>
                <a:gd name="connsiteX6" fmla="*/ 152400 w 419100"/>
                <a:gd name="connsiteY6" fmla="*/ 211172 h 419105"/>
                <a:gd name="connsiteX7" fmla="*/ 211265 w 419100"/>
                <a:gd name="connsiteY7" fmla="*/ 152307 h 419105"/>
                <a:gd name="connsiteX8" fmla="*/ 270129 w 419100"/>
                <a:gd name="connsiteY8" fmla="*/ 211172 h 419105"/>
                <a:gd name="connsiteX9" fmla="*/ 270129 w 419100"/>
                <a:gd name="connsiteY9" fmla="*/ 211267 h 419105"/>
                <a:gd name="connsiteX10" fmla="*/ 211265 w 419100"/>
                <a:gd name="connsiteY10" fmla="*/ 270037 h 4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19105">
                  <a:moveTo>
                    <a:pt x="211265" y="0"/>
                  </a:moveTo>
                  <a:cubicBezTo>
                    <a:pt x="94583" y="0"/>
                    <a:pt x="0" y="94584"/>
                    <a:pt x="0" y="211267"/>
                  </a:cubicBezTo>
                  <a:cubicBezTo>
                    <a:pt x="0" y="327950"/>
                    <a:pt x="94583" y="422535"/>
                    <a:pt x="211265" y="422535"/>
                  </a:cubicBezTo>
                  <a:cubicBezTo>
                    <a:pt x="327946" y="422535"/>
                    <a:pt x="422529" y="327950"/>
                    <a:pt x="422529" y="211267"/>
                  </a:cubicBezTo>
                  <a:cubicBezTo>
                    <a:pt x="422367" y="94651"/>
                    <a:pt x="327879" y="162"/>
                    <a:pt x="211265" y="0"/>
                  </a:cubicBezTo>
                  <a:close/>
                  <a:moveTo>
                    <a:pt x="211265" y="270037"/>
                  </a:moveTo>
                  <a:cubicBezTo>
                    <a:pt x="178756" y="270037"/>
                    <a:pt x="152400" y="243681"/>
                    <a:pt x="152400" y="211172"/>
                  </a:cubicBezTo>
                  <a:cubicBezTo>
                    <a:pt x="152400" y="178663"/>
                    <a:pt x="178756" y="152307"/>
                    <a:pt x="211265" y="152307"/>
                  </a:cubicBezTo>
                  <a:cubicBezTo>
                    <a:pt x="243773" y="152307"/>
                    <a:pt x="270129" y="178663"/>
                    <a:pt x="270129" y="211172"/>
                  </a:cubicBezTo>
                  <a:cubicBezTo>
                    <a:pt x="270129" y="211201"/>
                    <a:pt x="270129" y="211239"/>
                    <a:pt x="270129" y="211267"/>
                  </a:cubicBezTo>
                  <a:cubicBezTo>
                    <a:pt x="270024" y="243719"/>
                    <a:pt x="243716" y="269990"/>
                    <a:pt x="211265" y="270037"/>
                  </a:cubicBez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79B151E6-4D96-4BDC-B081-97B42C3CCA0D}"/>
                </a:ext>
              </a:extLst>
            </p:cNvPr>
            <p:cNvSpPr/>
            <p:nvPr/>
          </p:nvSpPr>
          <p:spPr>
            <a:xfrm>
              <a:off x="3771233" y="1321270"/>
              <a:ext cx="4648200" cy="3762426"/>
            </a:xfrm>
            <a:custGeom>
              <a:avLst/>
              <a:gdLst>
                <a:gd name="connsiteX0" fmla="*/ 4636389 w 4648200"/>
                <a:gd name="connsiteY0" fmla="*/ 1841202 h 3762426"/>
                <a:gd name="connsiteX1" fmla="*/ 4517327 w 4648200"/>
                <a:gd name="connsiteY1" fmla="*/ 1652890 h 3762426"/>
                <a:gd name="connsiteX2" fmla="*/ 4517327 w 4648200"/>
                <a:gd name="connsiteY2" fmla="*/ 1652890 h 3762426"/>
                <a:gd name="connsiteX3" fmla="*/ 4151709 w 4648200"/>
                <a:gd name="connsiteY3" fmla="*/ 1694753 h 3762426"/>
                <a:gd name="connsiteX4" fmla="*/ 4182142 w 4648200"/>
                <a:gd name="connsiteY4" fmla="*/ 2050755 h 3762426"/>
                <a:gd name="connsiteX5" fmla="*/ 4289755 w 4648200"/>
                <a:gd name="connsiteY5" fmla="*/ 2045001 h 3762426"/>
                <a:gd name="connsiteX6" fmla="*/ 4284002 w 4648200"/>
                <a:gd name="connsiteY6" fmla="*/ 1937387 h 3762426"/>
                <a:gd name="connsiteX7" fmla="*/ 4281583 w 4648200"/>
                <a:gd name="connsiteY7" fmla="*/ 1935310 h 3762426"/>
                <a:gd name="connsiteX8" fmla="*/ 4266419 w 4648200"/>
                <a:gd name="connsiteY8" fmla="*/ 1783575 h 3762426"/>
                <a:gd name="connsiteX9" fmla="*/ 4418143 w 4648200"/>
                <a:gd name="connsiteY9" fmla="*/ 1768411 h 3762426"/>
                <a:gd name="connsiteX10" fmla="*/ 4422363 w 4648200"/>
                <a:gd name="connsiteY10" fmla="*/ 1772049 h 3762426"/>
                <a:gd name="connsiteX11" fmla="*/ 4422363 w 4648200"/>
                <a:gd name="connsiteY11" fmla="*/ 1772049 h 3762426"/>
                <a:gd name="connsiteX12" fmla="*/ 4487895 w 4648200"/>
                <a:gd name="connsiteY12" fmla="*/ 1876826 h 3762426"/>
                <a:gd name="connsiteX13" fmla="*/ 4337971 w 4648200"/>
                <a:gd name="connsiteY13" fmla="*/ 2192584 h 3762426"/>
                <a:gd name="connsiteX14" fmla="*/ 4034123 w 4648200"/>
                <a:gd name="connsiteY14" fmla="*/ 2052946 h 3762426"/>
                <a:gd name="connsiteX15" fmla="*/ 3702844 w 4648200"/>
                <a:gd name="connsiteY15" fmla="*/ 1288554 h 3762426"/>
                <a:gd name="connsiteX16" fmla="*/ 2912269 w 4648200"/>
                <a:gd name="connsiteY16" fmla="*/ 866781 h 3762426"/>
                <a:gd name="connsiteX17" fmla="*/ 2500932 w 4648200"/>
                <a:gd name="connsiteY17" fmla="*/ 34792 h 3762426"/>
                <a:gd name="connsiteX18" fmla="*/ 1668951 w 4648200"/>
                <a:gd name="connsiteY18" fmla="*/ 446142 h 3762426"/>
                <a:gd name="connsiteX19" fmla="*/ 1659350 w 4648200"/>
                <a:gd name="connsiteY19" fmla="*/ 835920 h 3762426"/>
                <a:gd name="connsiteX20" fmla="*/ 1408081 w 4648200"/>
                <a:gd name="connsiteY20" fmla="*/ 900976 h 3762426"/>
                <a:gd name="connsiteX21" fmla="*/ 1028319 w 4648200"/>
                <a:gd name="connsiteY21" fmla="*/ 566930 h 3762426"/>
                <a:gd name="connsiteX22" fmla="*/ 927345 w 4648200"/>
                <a:gd name="connsiteY22" fmla="*/ 656095 h 3762426"/>
                <a:gd name="connsiteX23" fmla="*/ 927163 w 4648200"/>
                <a:gd name="connsiteY23" fmla="*/ 662181 h 3762426"/>
                <a:gd name="connsiteX24" fmla="*/ 927163 w 4648200"/>
                <a:gd name="connsiteY24" fmla="*/ 986131 h 3762426"/>
                <a:gd name="connsiteX25" fmla="*/ 823532 w 4648200"/>
                <a:gd name="connsiteY25" fmla="*/ 1192922 h 3762426"/>
                <a:gd name="connsiteX26" fmla="*/ 482727 w 4648200"/>
                <a:gd name="connsiteY26" fmla="*/ 1551543 h 3762426"/>
                <a:gd name="connsiteX27" fmla="*/ 262223 w 4648200"/>
                <a:gd name="connsiteY27" fmla="*/ 1675369 h 3762426"/>
                <a:gd name="connsiteX28" fmla="*/ 114300 w 4648200"/>
                <a:gd name="connsiteY28" fmla="*/ 1675369 h 3762426"/>
                <a:gd name="connsiteX29" fmla="*/ 0 w 4648200"/>
                <a:gd name="connsiteY29" fmla="*/ 1789671 h 3762426"/>
                <a:gd name="connsiteX30" fmla="*/ 0 w 4648200"/>
                <a:gd name="connsiteY30" fmla="*/ 2457764 h 3762426"/>
                <a:gd name="connsiteX31" fmla="*/ 114300 w 4648200"/>
                <a:gd name="connsiteY31" fmla="*/ 2572065 h 3762426"/>
                <a:gd name="connsiteX32" fmla="*/ 358045 w 4648200"/>
                <a:gd name="connsiteY32" fmla="*/ 2572065 h 3762426"/>
                <a:gd name="connsiteX33" fmla="*/ 1031272 w 4648200"/>
                <a:gd name="connsiteY33" fmla="*/ 3232252 h 3762426"/>
                <a:gd name="connsiteX34" fmla="*/ 1031272 w 4648200"/>
                <a:gd name="connsiteY34" fmla="*/ 3649072 h 3762426"/>
                <a:gd name="connsiteX35" fmla="*/ 1145572 w 4648200"/>
                <a:gd name="connsiteY35" fmla="*/ 3763373 h 3762426"/>
                <a:gd name="connsiteX36" fmla="*/ 1727168 w 4648200"/>
                <a:gd name="connsiteY36" fmla="*/ 3763373 h 3762426"/>
                <a:gd name="connsiteX37" fmla="*/ 1841468 w 4648200"/>
                <a:gd name="connsiteY37" fmla="*/ 3649072 h 3762426"/>
                <a:gd name="connsiteX38" fmla="*/ 1841468 w 4648200"/>
                <a:gd name="connsiteY38" fmla="*/ 3432280 h 3762426"/>
                <a:gd name="connsiteX39" fmla="*/ 2555272 w 4648200"/>
                <a:gd name="connsiteY39" fmla="*/ 3431803 h 3762426"/>
                <a:gd name="connsiteX40" fmla="*/ 2555272 w 4648200"/>
                <a:gd name="connsiteY40" fmla="*/ 3649167 h 3762426"/>
                <a:gd name="connsiteX41" fmla="*/ 2669572 w 4648200"/>
                <a:gd name="connsiteY41" fmla="*/ 3763468 h 3762426"/>
                <a:gd name="connsiteX42" fmla="*/ 3155918 w 4648200"/>
                <a:gd name="connsiteY42" fmla="*/ 3763468 h 3762426"/>
                <a:gd name="connsiteX43" fmla="*/ 3270218 w 4648200"/>
                <a:gd name="connsiteY43" fmla="*/ 3649167 h 3762426"/>
                <a:gd name="connsiteX44" fmla="*/ 3270218 w 4648200"/>
                <a:gd name="connsiteY44" fmla="*/ 3231014 h 3762426"/>
                <a:gd name="connsiteX45" fmla="*/ 4027551 w 4648200"/>
                <a:gd name="connsiteY45" fmla="*/ 2281930 h 3762426"/>
                <a:gd name="connsiteX46" fmla="*/ 4259390 w 4648200"/>
                <a:gd name="connsiteY46" fmla="*/ 2357750 h 3762426"/>
                <a:gd name="connsiteX47" fmla="*/ 4387215 w 4648200"/>
                <a:gd name="connsiteY47" fmla="*/ 2336509 h 3762426"/>
                <a:gd name="connsiteX48" fmla="*/ 4636389 w 4648200"/>
                <a:gd name="connsiteY48" fmla="*/ 1841202 h 3762426"/>
                <a:gd name="connsiteX49" fmla="*/ 2290953 w 4648200"/>
                <a:gd name="connsiteY49" fmla="*/ 151920 h 3762426"/>
                <a:gd name="connsiteX50" fmla="*/ 2794921 w 4648200"/>
                <a:gd name="connsiteY50" fmla="*/ 655895 h 3762426"/>
                <a:gd name="connsiteX51" fmla="*/ 2290953 w 4648200"/>
                <a:gd name="connsiteY51" fmla="*/ 1159869 h 3762426"/>
                <a:gd name="connsiteX52" fmla="*/ 1786985 w 4648200"/>
                <a:gd name="connsiteY52" fmla="*/ 655895 h 3762426"/>
                <a:gd name="connsiteX53" fmla="*/ 2290953 w 4648200"/>
                <a:gd name="connsiteY53" fmla="*/ 151920 h 3762426"/>
                <a:gd name="connsiteX54" fmla="*/ 3160109 w 4648200"/>
                <a:gd name="connsiteY54" fmla="*/ 3116141 h 3762426"/>
                <a:gd name="connsiteX55" fmla="*/ 3117818 w 4648200"/>
                <a:gd name="connsiteY55" fmla="*/ 3137191 h 3762426"/>
                <a:gd name="connsiteX56" fmla="*/ 3117818 w 4648200"/>
                <a:gd name="connsiteY56" fmla="*/ 3611066 h 3762426"/>
                <a:gd name="connsiteX57" fmla="*/ 2707672 w 4648200"/>
                <a:gd name="connsiteY57" fmla="*/ 3611066 h 3762426"/>
                <a:gd name="connsiteX58" fmla="*/ 2707672 w 4648200"/>
                <a:gd name="connsiteY58" fmla="*/ 3380272 h 3762426"/>
                <a:gd name="connsiteX59" fmla="*/ 2593353 w 4648200"/>
                <a:gd name="connsiteY59" fmla="*/ 3265990 h 3762426"/>
                <a:gd name="connsiteX60" fmla="*/ 2558034 w 4648200"/>
                <a:gd name="connsiteY60" fmla="*/ 3271591 h 3762426"/>
                <a:gd name="connsiteX61" fmla="*/ 1838992 w 4648200"/>
                <a:gd name="connsiteY61" fmla="*/ 3272162 h 3762426"/>
                <a:gd name="connsiteX62" fmla="*/ 1695079 w 4648200"/>
                <a:gd name="connsiteY62" fmla="*/ 3345782 h 3762426"/>
                <a:gd name="connsiteX63" fmla="*/ 1689545 w 4648200"/>
                <a:gd name="connsiteY63" fmla="*/ 3380844 h 3762426"/>
                <a:gd name="connsiteX64" fmla="*/ 1689545 w 4648200"/>
                <a:gd name="connsiteY64" fmla="*/ 3611066 h 3762426"/>
                <a:gd name="connsiteX65" fmla="*/ 1183672 w 4648200"/>
                <a:gd name="connsiteY65" fmla="*/ 3611066 h 3762426"/>
                <a:gd name="connsiteX66" fmla="*/ 1183672 w 4648200"/>
                <a:gd name="connsiteY66" fmla="*/ 3138810 h 3762426"/>
                <a:gd name="connsiteX67" fmla="*/ 1141286 w 4648200"/>
                <a:gd name="connsiteY67" fmla="*/ 3117760 h 3762426"/>
                <a:gd name="connsiteX68" fmla="*/ 478441 w 4648200"/>
                <a:gd name="connsiteY68" fmla="*/ 2467479 h 3762426"/>
                <a:gd name="connsiteX69" fmla="*/ 459391 w 4648200"/>
                <a:gd name="connsiteY69" fmla="*/ 2419853 h 3762426"/>
                <a:gd name="connsiteX70" fmla="*/ 152400 w 4648200"/>
                <a:gd name="connsiteY70" fmla="*/ 2419853 h 3762426"/>
                <a:gd name="connsiteX71" fmla="*/ 152400 w 4648200"/>
                <a:gd name="connsiteY71" fmla="*/ 1827867 h 3762426"/>
                <a:gd name="connsiteX72" fmla="*/ 262509 w 4648200"/>
                <a:gd name="connsiteY72" fmla="*/ 1827867 h 3762426"/>
                <a:gd name="connsiteX73" fmla="*/ 613124 w 4648200"/>
                <a:gd name="connsiteY73" fmla="*/ 1631078 h 3762426"/>
                <a:gd name="connsiteX74" fmla="*/ 915067 w 4648200"/>
                <a:gd name="connsiteY74" fmla="*/ 1315129 h 3762426"/>
                <a:gd name="connsiteX75" fmla="*/ 1079849 w 4648200"/>
                <a:gd name="connsiteY75" fmla="*/ 986131 h 3762426"/>
                <a:gd name="connsiteX76" fmla="*/ 1079849 w 4648200"/>
                <a:gd name="connsiteY76" fmla="*/ 728952 h 3762426"/>
                <a:gd name="connsiteX77" fmla="*/ 1263206 w 4648200"/>
                <a:gd name="connsiteY77" fmla="*/ 977177 h 3762426"/>
                <a:gd name="connsiteX78" fmla="*/ 1263206 w 4648200"/>
                <a:gd name="connsiteY78" fmla="*/ 1110529 h 3762426"/>
                <a:gd name="connsiteX79" fmla="*/ 1364742 w 4648200"/>
                <a:gd name="connsiteY79" fmla="*/ 1074810 h 3762426"/>
                <a:gd name="connsiteX80" fmla="*/ 1719644 w 4648200"/>
                <a:gd name="connsiteY80" fmla="*/ 978225 h 3762426"/>
                <a:gd name="connsiteX81" fmla="*/ 2612832 w 4648200"/>
                <a:gd name="connsiteY81" fmla="*/ 1227441 h 3762426"/>
                <a:gd name="connsiteX82" fmla="*/ 2843022 w 4648200"/>
                <a:gd name="connsiteY82" fmla="*/ 1009849 h 3762426"/>
                <a:gd name="connsiteX83" fmla="*/ 3590068 w 4648200"/>
                <a:gd name="connsiteY83" fmla="*/ 1389996 h 3762426"/>
                <a:gd name="connsiteX84" fmla="*/ 3881723 w 4648200"/>
                <a:gd name="connsiteY84" fmla="*/ 2055517 h 3762426"/>
                <a:gd name="connsiteX85" fmla="*/ 3883533 w 4648200"/>
                <a:gd name="connsiteY85" fmla="*/ 2083140 h 3762426"/>
                <a:gd name="connsiteX86" fmla="*/ 3885247 w 4648200"/>
                <a:gd name="connsiteY86" fmla="*/ 2142863 h 3762426"/>
                <a:gd name="connsiteX87" fmla="*/ 3160109 w 4648200"/>
                <a:gd name="connsiteY87" fmla="*/ 3116141 h 376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8200" h="3762426">
                  <a:moveTo>
                    <a:pt x="4636389" y="1841202"/>
                  </a:moveTo>
                  <a:cubicBezTo>
                    <a:pt x="4618501" y="1767039"/>
                    <a:pt x="4576648" y="1700849"/>
                    <a:pt x="4517327" y="1652890"/>
                  </a:cubicBezTo>
                  <a:lnTo>
                    <a:pt x="4517327" y="1652890"/>
                  </a:lnTo>
                  <a:cubicBezTo>
                    <a:pt x="4404798" y="1563487"/>
                    <a:pt x="4241111" y="1582233"/>
                    <a:pt x="4151709" y="1694753"/>
                  </a:cubicBezTo>
                  <a:cubicBezTo>
                    <a:pt x="4065908" y="1802739"/>
                    <a:pt x="4079262" y="1958904"/>
                    <a:pt x="4182142" y="2050755"/>
                  </a:cubicBezTo>
                  <a:cubicBezTo>
                    <a:pt x="4213451" y="2078882"/>
                    <a:pt x="4261628" y="2076311"/>
                    <a:pt x="4289755" y="2045001"/>
                  </a:cubicBezTo>
                  <a:cubicBezTo>
                    <a:pt x="4317883" y="2013692"/>
                    <a:pt x="4315302" y="1965514"/>
                    <a:pt x="4284002" y="1937387"/>
                  </a:cubicBezTo>
                  <a:cubicBezTo>
                    <a:pt x="4283212" y="1936682"/>
                    <a:pt x="4282402" y="1935987"/>
                    <a:pt x="4281583" y="1935310"/>
                  </a:cubicBezTo>
                  <a:cubicBezTo>
                    <a:pt x="4235501" y="1897600"/>
                    <a:pt x="4228710" y="1829667"/>
                    <a:pt x="4266419" y="1783575"/>
                  </a:cubicBezTo>
                  <a:cubicBezTo>
                    <a:pt x="4304129" y="1737492"/>
                    <a:pt x="4372061" y="1730701"/>
                    <a:pt x="4418143" y="1768411"/>
                  </a:cubicBezTo>
                  <a:cubicBezTo>
                    <a:pt x="4419581" y="1769592"/>
                    <a:pt x="4420991" y="1770802"/>
                    <a:pt x="4422363" y="1772049"/>
                  </a:cubicBezTo>
                  <a:lnTo>
                    <a:pt x="4422363" y="1772049"/>
                  </a:lnTo>
                  <a:cubicBezTo>
                    <a:pt x="4455024" y="1798920"/>
                    <a:pt x="4478027" y="1835706"/>
                    <a:pt x="4487895" y="1876826"/>
                  </a:cubicBezTo>
                  <a:cubicBezTo>
                    <a:pt x="4521804" y="2021132"/>
                    <a:pt x="4460177" y="2150959"/>
                    <a:pt x="4337971" y="2192584"/>
                  </a:cubicBezTo>
                  <a:cubicBezTo>
                    <a:pt x="4215661" y="2234371"/>
                    <a:pt x="4082063" y="2172972"/>
                    <a:pt x="4034123" y="2052946"/>
                  </a:cubicBezTo>
                  <a:cubicBezTo>
                    <a:pt x="4012159" y="1768297"/>
                    <a:pt x="3895535" y="1499202"/>
                    <a:pt x="3702844" y="1288554"/>
                  </a:cubicBezTo>
                  <a:cubicBezTo>
                    <a:pt x="3499009" y="1063666"/>
                    <a:pt x="3221260" y="916217"/>
                    <a:pt x="2912269" y="866781"/>
                  </a:cubicBezTo>
                  <a:cubicBezTo>
                    <a:pt x="3028426" y="523448"/>
                    <a:pt x="2844260" y="150949"/>
                    <a:pt x="2500932" y="34792"/>
                  </a:cubicBezTo>
                  <a:cubicBezTo>
                    <a:pt x="2157594" y="-81365"/>
                    <a:pt x="1785109" y="102801"/>
                    <a:pt x="1668951" y="446142"/>
                  </a:cubicBezTo>
                  <a:cubicBezTo>
                    <a:pt x="1626337" y="572093"/>
                    <a:pt x="1622993" y="708016"/>
                    <a:pt x="1659350" y="835920"/>
                  </a:cubicBezTo>
                  <a:cubicBezTo>
                    <a:pt x="1577721" y="853160"/>
                    <a:pt x="1490091" y="875830"/>
                    <a:pt x="1408081" y="900976"/>
                  </a:cubicBezTo>
                  <a:cubicBezTo>
                    <a:pt x="1372629" y="715970"/>
                    <a:pt x="1216333" y="578484"/>
                    <a:pt x="1028319" y="566930"/>
                  </a:cubicBezTo>
                  <a:cubicBezTo>
                    <a:pt x="975817" y="563672"/>
                    <a:pt x="930612" y="603592"/>
                    <a:pt x="927345" y="656095"/>
                  </a:cubicBezTo>
                  <a:cubicBezTo>
                    <a:pt x="927221" y="658124"/>
                    <a:pt x="927163" y="660152"/>
                    <a:pt x="927163" y="662181"/>
                  </a:cubicBezTo>
                  <a:lnTo>
                    <a:pt x="927163" y="986131"/>
                  </a:lnTo>
                  <a:cubicBezTo>
                    <a:pt x="927040" y="1067523"/>
                    <a:pt x="888663" y="1144115"/>
                    <a:pt x="823532" y="1192922"/>
                  </a:cubicBezTo>
                  <a:cubicBezTo>
                    <a:pt x="643604" y="1327321"/>
                    <a:pt x="576739" y="1397712"/>
                    <a:pt x="482727" y="1551543"/>
                  </a:cubicBezTo>
                  <a:cubicBezTo>
                    <a:pt x="435625" y="1628210"/>
                    <a:pt x="352207" y="1675055"/>
                    <a:pt x="262223" y="1675369"/>
                  </a:cubicBezTo>
                  <a:lnTo>
                    <a:pt x="114300" y="1675369"/>
                  </a:lnTo>
                  <a:cubicBezTo>
                    <a:pt x="51174" y="1675369"/>
                    <a:pt x="0" y="1726548"/>
                    <a:pt x="0" y="1789671"/>
                  </a:cubicBezTo>
                  <a:lnTo>
                    <a:pt x="0" y="2457764"/>
                  </a:lnTo>
                  <a:cubicBezTo>
                    <a:pt x="0" y="2520887"/>
                    <a:pt x="51174" y="2572065"/>
                    <a:pt x="114300" y="2572065"/>
                  </a:cubicBezTo>
                  <a:lnTo>
                    <a:pt x="358045" y="2572065"/>
                  </a:lnTo>
                  <a:cubicBezTo>
                    <a:pt x="480917" y="2835435"/>
                    <a:pt x="717233" y="3067372"/>
                    <a:pt x="1031272" y="3232252"/>
                  </a:cubicBezTo>
                  <a:lnTo>
                    <a:pt x="1031272" y="3649072"/>
                  </a:lnTo>
                  <a:cubicBezTo>
                    <a:pt x="1031272" y="3712195"/>
                    <a:pt x="1082450" y="3763373"/>
                    <a:pt x="1145572" y="3763373"/>
                  </a:cubicBezTo>
                  <a:lnTo>
                    <a:pt x="1727168" y="3763373"/>
                  </a:lnTo>
                  <a:cubicBezTo>
                    <a:pt x="1790290" y="3763373"/>
                    <a:pt x="1841468" y="3712195"/>
                    <a:pt x="1841468" y="3649072"/>
                  </a:cubicBezTo>
                  <a:lnTo>
                    <a:pt x="1841468" y="3432280"/>
                  </a:lnTo>
                  <a:cubicBezTo>
                    <a:pt x="2074869" y="3498136"/>
                    <a:pt x="2321957" y="3497974"/>
                    <a:pt x="2555272" y="3431803"/>
                  </a:cubicBezTo>
                  <a:lnTo>
                    <a:pt x="2555272" y="3649167"/>
                  </a:lnTo>
                  <a:cubicBezTo>
                    <a:pt x="2555272" y="3712290"/>
                    <a:pt x="2606450" y="3763468"/>
                    <a:pt x="2669572" y="3763468"/>
                  </a:cubicBezTo>
                  <a:lnTo>
                    <a:pt x="3155918" y="3763468"/>
                  </a:lnTo>
                  <a:cubicBezTo>
                    <a:pt x="3219040" y="3763468"/>
                    <a:pt x="3270218" y="3712290"/>
                    <a:pt x="3270218" y="3649167"/>
                  </a:cubicBezTo>
                  <a:lnTo>
                    <a:pt x="3270218" y="3231014"/>
                  </a:lnTo>
                  <a:cubicBezTo>
                    <a:pt x="3699605" y="3004792"/>
                    <a:pt x="3973259" y="2659506"/>
                    <a:pt x="4027551" y="2281930"/>
                  </a:cubicBezTo>
                  <a:cubicBezTo>
                    <a:pt x="4094959" y="2330898"/>
                    <a:pt x="4176065" y="2357426"/>
                    <a:pt x="4259390" y="2357750"/>
                  </a:cubicBezTo>
                  <a:cubicBezTo>
                    <a:pt x="4302871" y="2357712"/>
                    <a:pt x="4346058" y="2350539"/>
                    <a:pt x="4387215" y="2336509"/>
                  </a:cubicBezTo>
                  <a:cubicBezTo>
                    <a:pt x="4583335" y="2269452"/>
                    <a:pt x="4688205" y="2061328"/>
                    <a:pt x="4636389" y="1841202"/>
                  </a:cubicBezTo>
                  <a:close/>
                  <a:moveTo>
                    <a:pt x="2290953" y="151920"/>
                  </a:moveTo>
                  <a:cubicBezTo>
                    <a:pt x="2569283" y="151920"/>
                    <a:pt x="2794921" y="377557"/>
                    <a:pt x="2794921" y="655895"/>
                  </a:cubicBezTo>
                  <a:cubicBezTo>
                    <a:pt x="2794921" y="934228"/>
                    <a:pt x="2569283" y="1159869"/>
                    <a:pt x="2290953" y="1159869"/>
                  </a:cubicBezTo>
                  <a:cubicBezTo>
                    <a:pt x="2012623" y="1159869"/>
                    <a:pt x="1786985" y="934228"/>
                    <a:pt x="1786985" y="655895"/>
                  </a:cubicBezTo>
                  <a:cubicBezTo>
                    <a:pt x="1787462" y="377753"/>
                    <a:pt x="2012813" y="152392"/>
                    <a:pt x="2290953" y="151920"/>
                  </a:cubicBezTo>
                  <a:close/>
                  <a:moveTo>
                    <a:pt x="3160109" y="3116141"/>
                  </a:moveTo>
                  <a:lnTo>
                    <a:pt x="3117818" y="3137191"/>
                  </a:lnTo>
                  <a:lnTo>
                    <a:pt x="3117818" y="3611066"/>
                  </a:lnTo>
                  <a:lnTo>
                    <a:pt x="2707672" y="3611066"/>
                  </a:lnTo>
                  <a:lnTo>
                    <a:pt x="2707672" y="3380272"/>
                  </a:lnTo>
                  <a:cubicBezTo>
                    <a:pt x="2707662" y="3317149"/>
                    <a:pt x="2656475" y="3265980"/>
                    <a:pt x="2593353" y="3265990"/>
                  </a:cubicBezTo>
                  <a:cubicBezTo>
                    <a:pt x="2581361" y="3265990"/>
                    <a:pt x="2569436" y="3267885"/>
                    <a:pt x="2558034" y="3271591"/>
                  </a:cubicBezTo>
                  <a:cubicBezTo>
                    <a:pt x="2324481" y="3348020"/>
                    <a:pt x="2072669" y="3348220"/>
                    <a:pt x="1838992" y="3272162"/>
                  </a:cubicBezTo>
                  <a:cubicBezTo>
                    <a:pt x="1778927" y="3252750"/>
                    <a:pt x="1714491" y="3285707"/>
                    <a:pt x="1695079" y="3345782"/>
                  </a:cubicBezTo>
                  <a:cubicBezTo>
                    <a:pt x="1691421" y="3357107"/>
                    <a:pt x="1689554" y="3368938"/>
                    <a:pt x="1689545" y="3380844"/>
                  </a:cubicBezTo>
                  <a:lnTo>
                    <a:pt x="1689545" y="3611066"/>
                  </a:lnTo>
                  <a:lnTo>
                    <a:pt x="1183672" y="3611066"/>
                  </a:lnTo>
                  <a:lnTo>
                    <a:pt x="1183672" y="3138810"/>
                  </a:lnTo>
                  <a:lnTo>
                    <a:pt x="1141286" y="3117760"/>
                  </a:lnTo>
                  <a:cubicBezTo>
                    <a:pt x="820293" y="2958881"/>
                    <a:pt x="584930" y="2727896"/>
                    <a:pt x="478441" y="2467479"/>
                  </a:cubicBezTo>
                  <a:lnTo>
                    <a:pt x="459391" y="2419853"/>
                  </a:lnTo>
                  <a:lnTo>
                    <a:pt x="152400" y="2419853"/>
                  </a:lnTo>
                  <a:lnTo>
                    <a:pt x="152400" y="1827867"/>
                  </a:lnTo>
                  <a:lnTo>
                    <a:pt x="262509" y="1827867"/>
                  </a:lnTo>
                  <a:cubicBezTo>
                    <a:pt x="405567" y="1827391"/>
                    <a:pt x="538199" y="1752952"/>
                    <a:pt x="613124" y="1631078"/>
                  </a:cubicBezTo>
                  <a:cubicBezTo>
                    <a:pt x="696659" y="1494297"/>
                    <a:pt x="750284" y="1438194"/>
                    <a:pt x="915067" y="1315129"/>
                  </a:cubicBezTo>
                  <a:cubicBezTo>
                    <a:pt x="1018584" y="1237404"/>
                    <a:pt x="1079592" y="1115577"/>
                    <a:pt x="1079849" y="986131"/>
                  </a:cubicBezTo>
                  <a:lnTo>
                    <a:pt x="1079849" y="728952"/>
                  </a:lnTo>
                  <a:cubicBezTo>
                    <a:pt x="1188787" y="762538"/>
                    <a:pt x="1263129" y="863181"/>
                    <a:pt x="1263206" y="977177"/>
                  </a:cubicBezTo>
                  <a:lnTo>
                    <a:pt x="1263206" y="1110529"/>
                  </a:lnTo>
                  <a:lnTo>
                    <a:pt x="1364742" y="1074810"/>
                  </a:lnTo>
                  <a:cubicBezTo>
                    <a:pt x="1480757" y="1034738"/>
                    <a:pt x="1599324" y="1002476"/>
                    <a:pt x="1719644" y="978225"/>
                  </a:cubicBezTo>
                  <a:cubicBezTo>
                    <a:pt x="1897475" y="1293697"/>
                    <a:pt x="2297363" y="1405275"/>
                    <a:pt x="2612832" y="1227441"/>
                  </a:cubicBezTo>
                  <a:cubicBezTo>
                    <a:pt x="2706186" y="1174814"/>
                    <a:pt x="2785225" y="1100099"/>
                    <a:pt x="2843022" y="1009849"/>
                  </a:cubicBezTo>
                  <a:cubicBezTo>
                    <a:pt x="3136011" y="1046139"/>
                    <a:pt x="3399854" y="1179967"/>
                    <a:pt x="3590068" y="1389996"/>
                  </a:cubicBezTo>
                  <a:cubicBezTo>
                    <a:pt x="3758127" y="1573527"/>
                    <a:pt x="3860692" y="1807550"/>
                    <a:pt x="3881723" y="2055517"/>
                  </a:cubicBezTo>
                  <a:cubicBezTo>
                    <a:pt x="3880618" y="2064757"/>
                    <a:pt x="3881238" y="2074120"/>
                    <a:pt x="3883533" y="2083140"/>
                  </a:cubicBezTo>
                  <a:cubicBezTo>
                    <a:pt x="3884676" y="2102953"/>
                    <a:pt x="3885247" y="2122860"/>
                    <a:pt x="3885247" y="2142863"/>
                  </a:cubicBezTo>
                  <a:cubicBezTo>
                    <a:pt x="3885247" y="2526821"/>
                    <a:pt x="3614166" y="2890490"/>
                    <a:pt x="3160109" y="3116141"/>
                  </a:cubicBez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D9DF74C-36FD-44DD-826E-3B66BAC57F46}"/>
                </a:ext>
              </a:extLst>
            </p:cNvPr>
            <p:cNvSpPr/>
            <p:nvPr/>
          </p:nvSpPr>
          <p:spPr>
            <a:xfrm>
              <a:off x="5864782" y="1523102"/>
              <a:ext cx="419100" cy="914412"/>
            </a:xfrm>
            <a:custGeom>
              <a:avLst/>
              <a:gdLst>
                <a:gd name="connsiteX0" fmla="*/ 212168 w 419100"/>
                <a:gd name="connsiteY0" fmla="*/ 533312 h 914412"/>
                <a:gd name="connsiteX1" fmla="*/ 272128 w 419100"/>
                <a:gd name="connsiteY1" fmla="*/ 593177 h 914412"/>
                <a:gd name="connsiteX2" fmla="*/ 212254 w 419100"/>
                <a:gd name="connsiteY2" fmla="*/ 653138 h 914412"/>
                <a:gd name="connsiteX3" fmla="*/ 153494 w 419100"/>
                <a:gd name="connsiteY3" fmla="*/ 605132 h 914412"/>
                <a:gd name="connsiteX4" fmla="*/ 65226 w 419100"/>
                <a:gd name="connsiteY4" fmla="*/ 543313 h 914412"/>
                <a:gd name="connsiteX5" fmla="*/ 3409 w 419100"/>
                <a:gd name="connsiteY5" fmla="*/ 631592 h 914412"/>
                <a:gd name="connsiteX6" fmla="*/ 4142 w 419100"/>
                <a:gd name="connsiteY6" fmla="*/ 635231 h 914412"/>
                <a:gd name="connsiteX7" fmla="*/ 135968 w 419100"/>
                <a:gd name="connsiteY7" fmla="*/ 791062 h 914412"/>
                <a:gd name="connsiteX8" fmla="*/ 135968 w 419100"/>
                <a:gd name="connsiteY8" fmla="*/ 839640 h 914412"/>
                <a:gd name="connsiteX9" fmla="*/ 212168 w 419100"/>
                <a:gd name="connsiteY9" fmla="*/ 915841 h 914412"/>
                <a:gd name="connsiteX10" fmla="*/ 288368 w 419100"/>
                <a:gd name="connsiteY10" fmla="*/ 839640 h 914412"/>
                <a:gd name="connsiteX11" fmla="*/ 288368 w 419100"/>
                <a:gd name="connsiteY11" fmla="*/ 791252 h 914412"/>
                <a:gd name="connsiteX12" fmla="*/ 410431 w 419100"/>
                <a:gd name="connsiteY12" fmla="*/ 517072 h 914412"/>
                <a:gd name="connsiteX13" fmla="*/ 212168 w 419100"/>
                <a:gd name="connsiteY13" fmla="*/ 380910 h 914412"/>
                <a:gd name="connsiteX14" fmla="*/ 152447 w 419100"/>
                <a:gd name="connsiteY14" fmla="*/ 320997 h 914412"/>
                <a:gd name="connsiteX15" fmla="*/ 212368 w 419100"/>
                <a:gd name="connsiteY15" fmla="*/ 261274 h 914412"/>
                <a:gd name="connsiteX16" fmla="*/ 270557 w 419100"/>
                <a:gd name="connsiteY16" fmla="*/ 307662 h 914412"/>
                <a:gd name="connsiteX17" fmla="*/ 361901 w 419100"/>
                <a:gd name="connsiteY17" fmla="*/ 364908 h 914412"/>
                <a:gd name="connsiteX18" fmla="*/ 419147 w 419100"/>
                <a:gd name="connsiteY18" fmla="*/ 273562 h 914412"/>
                <a:gd name="connsiteX19" fmla="*/ 288368 w 419100"/>
                <a:gd name="connsiteY19" fmla="*/ 122969 h 914412"/>
                <a:gd name="connsiteX20" fmla="*/ 288368 w 419100"/>
                <a:gd name="connsiteY20" fmla="*/ 76201 h 914412"/>
                <a:gd name="connsiteX21" fmla="*/ 212168 w 419100"/>
                <a:gd name="connsiteY21" fmla="*/ 0 h 914412"/>
                <a:gd name="connsiteX22" fmla="*/ 135968 w 419100"/>
                <a:gd name="connsiteY22" fmla="*/ 76201 h 914412"/>
                <a:gd name="connsiteX23" fmla="*/ 135968 w 419100"/>
                <a:gd name="connsiteY23" fmla="*/ 123065 h 914412"/>
                <a:gd name="connsiteX24" fmla="*/ 14248 w 419100"/>
                <a:gd name="connsiteY24" fmla="*/ 397398 h 914412"/>
                <a:gd name="connsiteX25" fmla="*/ 212168 w 419100"/>
                <a:gd name="connsiteY25" fmla="*/ 533312 h 9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00" h="914412">
                  <a:moveTo>
                    <a:pt x="212168" y="533312"/>
                  </a:moveTo>
                  <a:cubicBezTo>
                    <a:pt x="245258" y="533283"/>
                    <a:pt x="272100" y="560097"/>
                    <a:pt x="272128" y="593177"/>
                  </a:cubicBezTo>
                  <a:cubicBezTo>
                    <a:pt x="272147" y="626268"/>
                    <a:pt x="245344" y="653110"/>
                    <a:pt x="212254" y="653138"/>
                  </a:cubicBezTo>
                  <a:cubicBezTo>
                    <a:pt x="183736" y="653157"/>
                    <a:pt x="159162" y="633078"/>
                    <a:pt x="153494" y="605132"/>
                  </a:cubicBezTo>
                  <a:cubicBezTo>
                    <a:pt x="146189" y="563688"/>
                    <a:pt x="106670" y="536008"/>
                    <a:pt x="65226" y="543313"/>
                  </a:cubicBezTo>
                  <a:cubicBezTo>
                    <a:pt x="23773" y="550619"/>
                    <a:pt x="-3897" y="590148"/>
                    <a:pt x="3409" y="631592"/>
                  </a:cubicBezTo>
                  <a:cubicBezTo>
                    <a:pt x="3628" y="632811"/>
                    <a:pt x="3866" y="634021"/>
                    <a:pt x="4142" y="635231"/>
                  </a:cubicBezTo>
                  <a:cubicBezTo>
                    <a:pt x="18649" y="706250"/>
                    <a:pt x="68331" y="764992"/>
                    <a:pt x="135968" y="791062"/>
                  </a:cubicBezTo>
                  <a:lnTo>
                    <a:pt x="135968" y="839640"/>
                  </a:lnTo>
                  <a:cubicBezTo>
                    <a:pt x="135968" y="881722"/>
                    <a:pt x="170087" y="915841"/>
                    <a:pt x="212168" y="915841"/>
                  </a:cubicBezTo>
                  <a:cubicBezTo>
                    <a:pt x="254250" y="915841"/>
                    <a:pt x="288368" y="881722"/>
                    <a:pt x="288368" y="839640"/>
                  </a:cubicBezTo>
                  <a:lnTo>
                    <a:pt x="288368" y="791252"/>
                  </a:lnTo>
                  <a:cubicBezTo>
                    <a:pt x="397792" y="749247"/>
                    <a:pt x="452437" y="626496"/>
                    <a:pt x="410431" y="517072"/>
                  </a:cubicBezTo>
                  <a:cubicBezTo>
                    <a:pt x="378923" y="435003"/>
                    <a:pt x="300084" y="380853"/>
                    <a:pt x="212168" y="380910"/>
                  </a:cubicBezTo>
                  <a:cubicBezTo>
                    <a:pt x="179136" y="380853"/>
                    <a:pt x="152399" y="354030"/>
                    <a:pt x="152447" y="320997"/>
                  </a:cubicBezTo>
                  <a:cubicBezTo>
                    <a:pt x="152504" y="287954"/>
                    <a:pt x="179326" y="261217"/>
                    <a:pt x="212368" y="261274"/>
                  </a:cubicBezTo>
                  <a:cubicBezTo>
                    <a:pt x="240191" y="261322"/>
                    <a:pt x="264308" y="280544"/>
                    <a:pt x="270557" y="307662"/>
                  </a:cubicBezTo>
                  <a:cubicBezTo>
                    <a:pt x="279977" y="348696"/>
                    <a:pt x="320868" y="374328"/>
                    <a:pt x="361901" y="364908"/>
                  </a:cubicBezTo>
                  <a:cubicBezTo>
                    <a:pt x="402935" y="355487"/>
                    <a:pt x="428567" y="314596"/>
                    <a:pt x="419147" y="273562"/>
                  </a:cubicBezTo>
                  <a:cubicBezTo>
                    <a:pt x="403535" y="204628"/>
                    <a:pt x="354434" y="148091"/>
                    <a:pt x="288368" y="122969"/>
                  </a:cubicBezTo>
                  <a:lnTo>
                    <a:pt x="288368" y="76201"/>
                  </a:lnTo>
                  <a:cubicBezTo>
                    <a:pt x="288368" y="34116"/>
                    <a:pt x="254250" y="0"/>
                    <a:pt x="212168" y="0"/>
                  </a:cubicBezTo>
                  <a:cubicBezTo>
                    <a:pt x="170087" y="0"/>
                    <a:pt x="135968" y="34116"/>
                    <a:pt x="135968" y="76201"/>
                  </a:cubicBezTo>
                  <a:lnTo>
                    <a:pt x="135968" y="123065"/>
                  </a:lnTo>
                  <a:cubicBezTo>
                    <a:pt x="26602" y="165207"/>
                    <a:pt x="-27890" y="288030"/>
                    <a:pt x="14248" y="397398"/>
                  </a:cubicBezTo>
                  <a:cubicBezTo>
                    <a:pt x="45786" y="479257"/>
                    <a:pt x="124443" y="533274"/>
                    <a:pt x="212168" y="533312"/>
                  </a:cubicBezTo>
                  <a:close/>
                </a:path>
              </a:pathLst>
            </a:custGeom>
            <a:grpFill/>
            <a:ln w="9525" cap="flat">
              <a:noFill/>
              <a:prstDash val="solid"/>
              <a:miter/>
            </a:ln>
          </p:spPr>
          <p:txBody>
            <a:bodyPr rtlCol="0" anchor="ctr"/>
            <a:lstStyle/>
            <a:p>
              <a:endParaRPr lang="en-US" dirty="0"/>
            </a:p>
          </p:txBody>
        </p:sp>
      </p:grpSp>
      <p:grpSp>
        <p:nvGrpSpPr>
          <p:cNvPr id="531" name="Graphic 3">
            <a:extLst>
              <a:ext uri="{FF2B5EF4-FFF2-40B4-BE49-F238E27FC236}">
                <a16:creationId xmlns:a16="http://schemas.microsoft.com/office/drawing/2014/main" id="{B538D1EC-7E7E-4543-AC49-C24BBDBA2ABD}"/>
              </a:ext>
            </a:extLst>
          </p:cNvPr>
          <p:cNvGrpSpPr/>
          <p:nvPr/>
        </p:nvGrpSpPr>
        <p:grpSpPr>
          <a:xfrm>
            <a:off x="9807588" y="5186444"/>
            <a:ext cx="538848" cy="673569"/>
            <a:chOff x="3657600" y="764330"/>
            <a:chExt cx="4876800" cy="6096082"/>
          </a:xfrm>
          <a:solidFill>
            <a:schemeClr val="accent5"/>
          </a:solidFill>
        </p:grpSpPr>
        <p:sp>
          <p:nvSpPr>
            <p:cNvPr id="534" name="Freeform: Shape 533">
              <a:extLst>
                <a:ext uri="{FF2B5EF4-FFF2-40B4-BE49-F238E27FC236}">
                  <a16:creationId xmlns:a16="http://schemas.microsoft.com/office/drawing/2014/main" id="{300C6AE2-4F59-4638-87B0-CE0F1F9FD85D}"/>
                </a:ext>
              </a:extLst>
            </p:cNvPr>
            <p:cNvSpPr/>
            <p:nvPr/>
          </p:nvSpPr>
          <p:spPr>
            <a:xfrm>
              <a:off x="5384101" y="2692978"/>
              <a:ext cx="1381125" cy="371480"/>
            </a:xfrm>
            <a:custGeom>
              <a:avLst/>
              <a:gdLst>
                <a:gd name="connsiteX0" fmla="*/ 1285875 w 1381125"/>
                <a:gd name="connsiteY0" fmla="*/ 0 h 371480"/>
                <a:gd name="connsiteX1" fmla="*/ 95250 w 1381125"/>
                <a:gd name="connsiteY1" fmla="*/ 0 h 371480"/>
                <a:gd name="connsiteX2" fmla="*/ 0 w 1381125"/>
                <a:gd name="connsiteY2" fmla="*/ 95251 h 371480"/>
                <a:gd name="connsiteX3" fmla="*/ 0 w 1381125"/>
                <a:gd name="connsiteY3" fmla="*/ 282134 h 371480"/>
                <a:gd name="connsiteX4" fmla="*/ 95250 w 1381125"/>
                <a:gd name="connsiteY4" fmla="*/ 377386 h 371480"/>
                <a:gd name="connsiteX5" fmla="*/ 1285875 w 1381125"/>
                <a:gd name="connsiteY5" fmla="*/ 377386 h 371480"/>
                <a:gd name="connsiteX6" fmla="*/ 1381125 w 1381125"/>
                <a:gd name="connsiteY6" fmla="*/ 282134 h 371480"/>
                <a:gd name="connsiteX7" fmla="*/ 1381125 w 1381125"/>
                <a:gd name="connsiteY7" fmla="*/ 95251 h 371480"/>
                <a:gd name="connsiteX8" fmla="*/ 1285875 w 1381125"/>
                <a:gd name="connsiteY8" fmla="*/ 0 h 371480"/>
                <a:gd name="connsiteX9" fmla="*/ 1228725 w 1381125"/>
                <a:gd name="connsiteY9" fmla="*/ 224984 h 371480"/>
                <a:gd name="connsiteX10" fmla="*/ 152400 w 1381125"/>
                <a:gd name="connsiteY10" fmla="*/ 224984 h 371480"/>
                <a:gd name="connsiteX11" fmla="*/ 152400 w 1381125"/>
                <a:gd name="connsiteY11" fmla="*/ 152402 h 371480"/>
                <a:gd name="connsiteX12" fmla="*/ 1228725 w 1381125"/>
                <a:gd name="connsiteY12" fmla="*/ 152402 h 37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25" h="371480">
                  <a:moveTo>
                    <a:pt x="1285875" y="0"/>
                  </a:moveTo>
                  <a:lnTo>
                    <a:pt x="95250" y="0"/>
                  </a:lnTo>
                  <a:cubicBezTo>
                    <a:pt x="42643" y="0"/>
                    <a:pt x="0" y="42644"/>
                    <a:pt x="0" y="95251"/>
                  </a:cubicBezTo>
                  <a:lnTo>
                    <a:pt x="0" y="282134"/>
                  </a:lnTo>
                  <a:cubicBezTo>
                    <a:pt x="0" y="334742"/>
                    <a:pt x="42643" y="377386"/>
                    <a:pt x="95250" y="377386"/>
                  </a:cubicBezTo>
                  <a:lnTo>
                    <a:pt x="1285875" y="377386"/>
                  </a:lnTo>
                  <a:cubicBezTo>
                    <a:pt x="1338482" y="377386"/>
                    <a:pt x="1381125" y="334742"/>
                    <a:pt x="1381125" y="282134"/>
                  </a:cubicBezTo>
                  <a:lnTo>
                    <a:pt x="1381125" y="95251"/>
                  </a:lnTo>
                  <a:cubicBezTo>
                    <a:pt x="1381125" y="42644"/>
                    <a:pt x="1338482" y="0"/>
                    <a:pt x="1285875" y="0"/>
                  </a:cubicBezTo>
                  <a:close/>
                  <a:moveTo>
                    <a:pt x="1228725" y="224984"/>
                  </a:moveTo>
                  <a:lnTo>
                    <a:pt x="152400" y="224984"/>
                  </a:lnTo>
                  <a:lnTo>
                    <a:pt x="152400" y="152402"/>
                  </a:lnTo>
                  <a:lnTo>
                    <a:pt x="1228725" y="152402"/>
                  </a:lnTo>
                  <a:close/>
                </a:path>
              </a:pathLst>
            </a:custGeom>
            <a:grpFill/>
            <a:ln w="9525" cap="flat">
              <a:noFill/>
              <a:prstDash val="solid"/>
              <a:miter/>
            </a:ln>
          </p:spPr>
          <p:txBody>
            <a:bodyPr rtlCol="0" anchor="ctr"/>
            <a:lstStyle/>
            <a:p>
              <a:endParaRPr lang="en-US" dirty="0"/>
            </a:p>
          </p:txBody>
        </p:sp>
        <p:sp>
          <p:nvSpPr>
            <p:cNvPr id="545" name="Freeform: Shape 544">
              <a:extLst>
                <a:ext uri="{FF2B5EF4-FFF2-40B4-BE49-F238E27FC236}">
                  <a16:creationId xmlns:a16="http://schemas.microsoft.com/office/drawing/2014/main" id="{91D3772F-C9B3-4633-A646-7756DAB6D234}"/>
                </a:ext>
              </a:extLst>
            </p:cNvPr>
            <p:cNvSpPr/>
            <p:nvPr/>
          </p:nvSpPr>
          <p:spPr>
            <a:xfrm>
              <a:off x="4684585" y="2841285"/>
              <a:ext cx="419100" cy="419106"/>
            </a:xfrm>
            <a:custGeom>
              <a:avLst/>
              <a:gdLst>
                <a:gd name="connsiteX0" fmla="*/ 211265 w 419100"/>
                <a:gd name="connsiteY0" fmla="*/ 0 h 419105"/>
                <a:gd name="connsiteX1" fmla="*/ 0 w 419100"/>
                <a:gd name="connsiteY1" fmla="*/ 211267 h 419105"/>
                <a:gd name="connsiteX2" fmla="*/ 211265 w 419100"/>
                <a:gd name="connsiteY2" fmla="*/ 422535 h 419105"/>
                <a:gd name="connsiteX3" fmla="*/ 422529 w 419100"/>
                <a:gd name="connsiteY3" fmla="*/ 211267 h 419105"/>
                <a:gd name="connsiteX4" fmla="*/ 211265 w 419100"/>
                <a:gd name="connsiteY4" fmla="*/ 0 h 419105"/>
                <a:gd name="connsiteX5" fmla="*/ 211265 w 419100"/>
                <a:gd name="connsiteY5" fmla="*/ 270037 h 419105"/>
                <a:gd name="connsiteX6" fmla="*/ 152400 w 419100"/>
                <a:gd name="connsiteY6" fmla="*/ 211172 h 419105"/>
                <a:gd name="connsiteX7" fmla="*/ 211265 w 419100"/>
                <a:gd name="connsiteY7" fmla="*/ 152307 h 419105"/>
                <a:gd name="connsiteX8" fmla="*/ 270129 w 419100"/>
                <a:gd name="connsiteY8" fmla="*/ 211172 h 419105"/>
                <a:gd name="connsiteX9" fmla="*/ 270129 w 419100"/>
                <a:gd name="connsiteY9" fmla="*/ 211267 h 419105"/>
                <a:gd name="connsiteX10" fmla="*/ 211265 w 419100"/>
                <a:gd name="connsiteY10" fmla="*/ 270037 h 4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19105">
                  <a:moveTo>
                    <a:pt x="211265" y="0"/>
                  </a:moveTo>
                  <a:cubicBezTo>
                    <a:pt x="94583" y="0"/>
                    <a:pt x="0" y="94584"/>
                    <a:pt x="0" y="211267"/>
                  </a:cubicBezTo>
                  <a:cubicBezTo>
                    <a:pt x="0" y="327950"/>
                    <a:pt x="94583" y="422535"/>
                    <a:pt x="211265" y="422535"/>
                  </a:cubicBezTo>
                  <a:cubicBezTo>
                    <a:pt x="327946" y="422535"/>
                    <a:pt x="422529" y="327950"/>
                    <a:pt x="422529" y="211267"/>
                  </a:cubicBezTo>
                  <a:cubicBezTo>
                    <a:pt x="422367" y="94651"/>
                    <a:pt x="327879" y="162"/>
                    <a:pt x="211265" y="0"/>
                  </a:cubicBezTo>
                  <a:close/>
                  <a:moveTo>
                    <a:pt x="211265" y="270037"/>
                  </a:moveTo>
                  <a:cubicBezTo>
                    <a:pt x="178756" y="270037"/>
                    <a:pt x="152400" y="243681"/>
                    <a:pt x="152400" y="211172"/>
                  </a:cubicBezTo>
                  <a:cubicBezTo>
                    <a:pt x="152400" y="178663"/>
                    <a:pt x="178756" y="152307"/>
                    <a:pt x="211265" y="152307"/>
                  </a:cubicBezTo>
                  <a:cubicBezTo>
                    <a:pt x="243773" y="152307"/>
                    <a:pt x="270129" y="178663"/>
                    <a:pt x="270129" y="211172"/>
                  </a:cubicBezTo>
                  <a:cubicBezTo>
                    <a:pt x="270129" y="211201"/>
                    <a:pt x="270129" y="211239"/>
                    <a:pt x="270129" y="211267"/>
                  </a:cubicBezTo>
                  <a:cubicBezTo>
                    <a:pt x="270024" y="243719"/>
                    <a:pt x="243716" y="269990"/>
                    <a:pt x="211265" y="270037"/>
                  </a:cubicBezTo>
                  <a:close/>
                </a:path>
              </a:pathLst>
            </a:custGeom>
            <a:grpFill/>
            <a:ln w="9525" cap="flat">
              <a:noFill/>
              <a:prstDash val="solid"/>
              <a:miter/>
            </a:ln>
          </p:spPr>
          <p:txBody>
            <a:bodyPr rtlCol="0" anchor="ctr"/>
            <a:lstStyle/>
            <a:p>
              <a:endParaRPr lang="en-US" dirty="0"/>
            </a:p>
          </p:txBody>
        </p:sp>
        <p:sp>
          <p:nvSpPr>
            <p:cNvPr id="549" name="Freeform: Shape 548">
              <a:extLst>
                <a:ext uri="{FF2B5EF4-FFF2-40B4-BE49-F238E27FC236}">
                  <a16:creationId xmlns:a16="http://schemas.microsoft.com/office/drawing/2014/main" id="{D1D9F5C8-7B9C-47AE-A6DE-DC16EF93AC2C}"/>
                </a:ext>
              </a:extLst>
            </p:cNvPr>
            <p:cNvSpPr/>
            <p:nvPr/>
          </p:nvSpPr>
          <p:spPr>
            <a:xfrm>
              <a:off x="3771233" y="1321270"/>
              <a:ext cx="4648200" cy="3762426"/>
            </a:xfrm>
            <a:custGeom>
              <a:avLst/>
              <a:gdLst>
                <a:gd name="connsiteX0" fmla="*/ 4636389 w 4648200"/>
                <a:gd name="connsiteY0" fmla="*/ 1841202 h 3762426"/>
                <a:gd name="connsiteX1" fmla="*/ 4517327 w 4648200"/>
                <a:gd name="connsiteY1" fmla="*/ 1652890 h 3762426"/>
                <a:gd name="connsiteX2" fmla="*/ 4517327 w 4648200"/>
                <a:gd name="connsiteY2" fmla="*/ 1652890 h 3762426"/>
                <a:gd name="connsiteX3" fmla="*/ 4151709 w 4648200"/>
                <a:gd name="connsiteY3" fmla="*/ 1694753 h 3762426"/>
                <a:gd name="connsiteX4" fmla="*/ 4182142 w 4648200"/>
                <a:gd name="connsiteY4" fmla="*/ 2050755 h 3762426"/>
                <a:gd name="connsiteX5" fmla="*/ 4289755 w 4648200"/>
                <a:gd name="connsiteY5" fmla="*/ 2045001 h 3762426"/>
                <a:gd name="connsiteX6" fmla="*/ 4284002 w 4648200"/>
                <a:gd name="connsiteY6" fmla="*/ 1937387 h 3762426"/>
                <a:gd name="connsiteX7" fmla="*/ 4281583 w 4648200"/>
                <a:gd name="connsiteY7" fmla="*/ 1935310 h 3762426"/>
                <a:gd name="connsiteX8" fmla="*/ 4266419 w 4648200"/>
                <a:gd name="connsiteY8" fmla="*/ 1783575 h 3762426"/>
                <a:gd name="connsiteX9" fmla="*/ 4418143 w 4648200"/>
                <a:gd name="connsiteY9" fmla="*/ 1768411 h 3762426"/>
                <a:gd name="connsiteX10" fmla="*/ 4422363 w 4648200"/>
                <a:gd name="connsiteY10" fmla="*/ 1772049 h 3762426"/>
                <a:gd name="connsiteX11" fmla="*/ 4422363 w 4648200"/>
                <a:gd name="connsiteY11" fmla="*/ 1772049 h 3762426"/>
                <a:gd name="connsiteX12" fmla="*/ 4487895 w 4648200"/>
                <a:gd name="connsiteY12" fmla="*/ 1876826 h 3762426"/>
                <a:gd name="connsiteX13" fmla="*/ 4337971 w 4648200"/>
                <a:gd name="connsiteY13" fmla="*/ 2192584 h 3762426"/>
                <a:gd name="connsiteX14" fmla="*/ 4034123 w 4648200"/>
                <a:gd name="connsiteY14" fmla="*/ 2052946 h 3762426"/>
                <a:gd name="connsiteX15" fmla="*/ 3702844 w 4648200"/>
                <a:gd name="connsiteY15" fmla="*/ 1288554 h 3762426"/>
                <a:gd name="connsiteX16" fmla="*/ 2912269 w 4648200"/>
                <a:gd name="connsiteY16" fmla="*/ 866781 h 3762426"/>
                <a:gd name="connsiteX17" fmla="*/ 2500932 w 4648200"/>
                <a:gd name="connsiteY17" fmla="*/ 34792 h 3762426"/>
                <a:gd name="connsiteX18" fmla="*/ 1668951 w 4648200"/>
                <a:gd name="connsiteY18" fmla="*/ 446142 h 3762426"/>
                <a:gd name="connsiteX19" fmla="*/ 1659350 w 4648200"/>
                <a:gd name="connsiteY19" fmla="*/ 835920 h 3762426"/>
                <a:gd name="connsiteX20" fmla="*/ 1408081 w 4648200"/>
                <a:gd name="connsiteY20" fmla="*/ 900976 h 3762426"/>
                <a:gd name="connsiteX21" fmla="*/ 1028319 w 4648200"/>
                <a:gd name="connsiteY21" fmla="*/ 566930 h 3762426"/>
                <a:gd name="connsiteX22" fmla="*/ 927345 w 4648200"/>
                <a:gd name="connsiteY22" fmla="*/ 656095 h 3762426"/>
                <a:gd name="connsiteX23" fmla="*/ 927163 w 4648200"/>
                <a:gd name="connsiteY23" fmla="*/ 662181 h 3762426"/>
                <a:gd name="connsiteX24" fmla="*/ 927163 w 4648200"/>
                <a:gd name="connsiteY24" fmla="*/ 986131 h 3762426"/>
                <a:gd name="connsiteX25" fmla="*/ 823532 w 4648200"/>
                <a:gd name="connsiteY25" fmla="*/ 1192922 h 3762426"/>
                <a:gd name="connsiteX26" fmla="*/ 482727 w 4648200"/>
                <a:gd name="connsiteY26" fmla="*/ 1551543 h 3762426"/>
                <a:gd name="connsiteX27" fmla="*/ 262223 w 4648200"/>
                <a:gd name="connsiteY27" fmla="*/ 1675369 h 3762426"/>
                <a:gd name="connsiteX28" fmla="*/ 114300 w 4648200"/>
                <a:gd name="connsiteY28" fmla="*/ 1675369 h 3762426"/>
                <a:gd name="connsiteX29" fmla="*/ 0 w 4648200"/>
                <a:gd name="connsiteY29" fmla="*/ 1789671 h 3762426"/>
                <a:gd name="connsiteX30" fmla="*/ 0 w 4648200"/>
                <a:gd name="connsiteY30" fmla="*/ 2457764 h 3762426"/>
                <a:gd name="connsiteX31" fmla="*/ 114300 w 4648200"/>
                <a:gd name="connsiteY31" fmla="*/ 2572065 h 3762426"/>
                <a:gd name="connsiteX32" fmla="*/ 358045 w 4648200"/>
                <a:gd name="connsiteY32" fmla="*/ 2572065 h 3762426"/>
                <a:gd name="connsiteX33" fmla="*/ 1031272 w 4648200"/>
                <a:gd name="connsiteY33" fmla="*/ 3232252 h 3762426"/>
                <a:gd name="connsiteX34" fmla="*/ 1031272 w 4648200"/>
                <a:gd name="connsiteY34" fmla="*/ 3649072 h 3762426"/>
                <a:gd name="connsiteX35" fmla="*/ 1145572 w 4648200"/>
                <a:gd name="connsiteY35" fmla="*/ 3763373 h 3762426"/>
                <a:gd name="connsiteX36" fmla="*/ 1727168 w 4648200"/>
                <a:gd name="connsiteY36" fmla="*/ 3763373 h 3762426"/>
                <a:gd name="connsiteX37" fmla="*/ 1841468 w 4648200"/>
                <a:gd name="connsiteY37" fmla="*/ 3649072 h 3762426"/>
                <a:gd name="connsiteX38" fmla="*/ 1841468 w 4648200"/>
                <a:gd name="connsiteY38" fmla="*/ 3432280 h 3762426"/>
                <a:gd name="connsiteX39" fmla="*/ 2555272 w 4648200"/>
                <a:gd name="connsiteY39" fmla="*/ 3431803 h 3762426"/>
                <a:gd name="connsiteX40" fmla="*/ 2555272 w 4648200"/>
                <a:gd name="connsiteY40" fmla="*/ 3649167 h 3762426"/>
                <a:gd name="connsiteX41" fmla="*/ 2669572 w 4648200"/>
                <a:gd name="connsiteY41" fmla="*/ 3763468 h 3762426"/>
                <a:gd name="connsiteX42" fmla="*/ 3155918 w 4648200"/>
                <a:gd name="connsiteY42" fmla="*/ 3763468 h 3762426"/>
                <a:gd name="connsiteX43" fmla="*/ 3270218 w 4648200"/>
                <a:gd name="connsiteY43" fmla="*/ 3649167 h 3762426"/>
                <a:gd name="connsiteX44" fmla="*/ 3270218 w 4648200"/>
                <a:gd name="connsiteY44" fmla="*/ 3231014 h 3762426"/>
                <a:gd name="connsiteX45" fmla="*/ 4027551 w 4648200"/>
                <a:gd name="connsiteY45" fmla="*/ 2281930 h 3762426"/>
                <a:gd name="connsiteX46" fmla="*/ 4259390 w 4648200"/>
                <a:gd name="connsiteY46" fmla="*/ 2357750 h 3762426"/>
                <a:gd name="connsiteX47" fmla="*/ 4387215 w 4648200"/>
                <a:gd name="connsiteY47" fmla="*/ 2336509 h 3762426"/>
                <a:gd name="connsiteX48" fmla="*/ 4636389 w 4648200"/>
                <a:gd name="connsiteY48" fmla="*/ 1841202 h 3762426"/>
                <a:gd name="connsiteX49" fmla="*/ 2290953 w 4648200"/>
                <a:gd name="connsiteY49" fmla="*/ 151920 h 3762426"/>
                <a:gd name="connsiteX50" fmla="*/ 2794921 w 4648200"/>
                <a:gd name="connsiteY50" fmla="*/ 655895 h 3762426"/>
                <a:gd name="connsiteX51" fmla="*/ 2290953 w 4648200"/>
                <a:gd name="connsiteY51" fmla="*/ 1159869 h 3762426"/>
                <a:gd name="connsiteX52" fmla="*/ 1786985 w 4648200"/>
                <a:gd name="connsiteY52" fmla="*/ 655895 h 3762426"/>
                <a:gd name="connsiteX53" fmla="*/ 2290953 w 4648200"/>
                <a:gd name="connsiteY53" fmla="*/ 151920 h 3762426"/>
                <a:gd name="connsiteX54" fmla="*/ 3160109 w 4648200"/>
                <a:gd name="connsiteY54" fmla="*/ 3116141 h 3762426"/>
                <a:gd name="connsiteX55" fmla="*/ 3117818 w 4648200"/>
                <a:gd name="connsiteY55" fmla="*/ 3137191 h 3762426"/>
                <a:gd name="connsiteX56" fmla="*/ 3117818 w 4648200"/>
                <a:gd name="connsiteY56" fmla="*/ 3611066 h 3762426"/>
                <a:gd name="connsiteX57" fmla="*/ 2707672 w 4648200"/>
                <a:gd name="connsiteY57" fmla="*/ 3611066 h 3762426"/>
                <a:gd name="connsiteX58" fmla="*/ 2707672 w 4648200"/>
                <a:gd name="connsiteY58" fmla="*/ 3380272 h 3762426"/>
                <a:gd name="connsiteX59" fmla="*/ 2593353 w 4648200"/>
                <a:gd name="connsiteY59" fmla="*/ 3265990 h 3762426"/>
                <a:gd name="connsiteX60" fmla="*/ 2558034 w 4648200"/>
                <a:gd name="connsiteY60" fmla="*/ 3271591 h 3762426"/>
                <a:gd name="connsiteX61" fmla="*/ 1838992 w 4648200"/>
                <a:gd name="connsiteY61" fmla="*/ 3272162 h 3762426"/>
                <a:gd name="connsiteX62" fmla="*/ 1695079 w 4648200"/>
                <a:gd name="connsiteY62" fmla="*/ 3345782 h 3762426"/>
                <a:gd name="connsiteX63" fmla="*/ 1689545 w 4648200"/>
                <a:gd name="connsiteY63" fmla="*/ 3380844 h 3762426"/>
                <a:gd name="connsiteX64" fmla="*/ 1689545 w 4648200"/>
                <a:gd name="connsiteY64" fmla="*/ 3611066 h 3762426"/>
                <a:gd name="connsiteX65" fmla="*/ 1183672 w 4648200"/>
                <a:gd name="connsiteY65" fmla="*/ 3611066 h 3762426"/>
                <a:gd name="connsiteX66" fmla="*/ 1183672 w 4648200"/>
                <a:gd name="connsiteY66" fmla="*/ 3138810 h 3762426"/>
                <a:gd name="connsiteX67" fmla="*/ 1141286 w 4648200"/>
                <a:gd name="connsiteY67" fmla="*/ 3117760 h 3762426"/>
                <a:gd name="connsiteX68" fmla="*/ 478441 w 4648200"/>
                <a:gd name="connsiteY68" fmla="*/ 2467479 h 3762426"/>
                <a:gd name="connsiteX69" fmla="*/ 459391 w 4648200"/>
                <a:gd name="connsiteY69" fmla="*/ 2419853 h 3762426"/>
                <a:gd name="connsiteX70" fmla="*/ 152400 w 4648200"/>
                <a:gd name="connsiteY70" fmla="*/ 2419853 h 3762426"/>
                <a:gd name="connsiteX71" fmla="*/ 152400 w 4648200"/>
                <a:gd name="connsiteY71" fmla="*/ 1827867 h 3762426"/>
                <a:gd name="connsiteX72" fmla="*/ 262509 w 4648200"/>
                <a:gd name="connsiteY72" fmla="*/ 1827867 h 3762426"/>
                <a:gd name="connsiteX73" fmla="*/ 613124 w 4648200"/>
                <a:gd name="connsiteY73" fmla="*/ 1631078 h 3762426"/>
                <a:gd name="connsiteX74" fmla="*/ 915067 w 4648200"/>
                <a:gd name="connsiteY74" fmla="*/ 1315129 h 3762426"/>
                <a:gd name="connsiteX75" fmla="*/ 1079849 w 4648200"/>
                <a:gd name="connsiteY75" fmla="*/ 986131 h 3762426"/>
                <a:gd name="connsiteX76" fmla="*/ 1079849 w 4648200"/>
                <a:gd name="connsiteY76" fmla="*/ 728952 h 3762426"/>
                <a:gd name="connsiteX77" fmla="*/ 1263206 w 4648200"/>
                <a:gd name="connsiteY77" fmla="*/ 977177 h 3762426"/>
                <a:gd name="connsiteX78" fmla="*/ 1263206 w 4648200"/>
                <a:gd name="connsiteY78" fmla="*/ 1110529 h 3762426"/>
                <a:gd name="connsiteX79" fmla="*/ 1364742 w 4648200"/>
                <a:gd name="connsiteY79" fmla="*/ 1074810 h 3762426"/>
                <a:gd name="connsiteX80" fmla="*/ 1719644 w 4648200"/>
                <a:gd name="connsiteY80" fmla="*/ 978225 h 3762426"/>
                <a:gd name="connsiteX81" fmla="*/ 2612832 w 4648200"/>
                <a:gd name="connsiteY81" fmla="*/ 1227441 h 3762426"/>
                <a:gd name="connsiteX82" fmla="*/ 2843022 w 4648200"/>
                <a:gd name="connsiteY82" fmla="*/ 1009849 h 3762426"/>
                <a:gd name="connsiteX83" fmla="*/ 3590068 w 4648200"/>
                <a:gd name="connsiteY83" fmla="*/ 1389996 h 3762426"/>
                <a:gd name="connsiteX84" fmla="*/ 3881723 w 4648200"/>
                <a:gd name="connsiteY84" fmla="*/ 2055517 h 3762426"/>
                <a:gd name="connsiteX85" fmla="*/ 3883533 w 4648200"/>
                <a:gd name="connsiteY85" fmla="*/ 2083140 h 3762426"/>
                <a:gd name="connsiteX86" fmla="*/ 3885247 w 4648200"/>
                <a:gd name="connsiteY86" fmla="*/ 2142863 h 3762426"/>
                <a:gd name="connsiteX87" fmla="*/ 3160109 w 4648200"/>
                <a:gd name="connsiteY87" fmla="*/ 3116141 h 376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8200" h="3762426">
                  <a:moveTo>
                    <a:pt x="4636389" y="1841202"/>
                  </a:moveTo>
                  <a:cubicBezTo>
                    <a:pt x="4618501" y="1767039"/>
                    <a:pt x="4576648" y="1700849"/>
                    <a:pt x="4517327" y="1652890"/>
                  </a:cubicBezTo>
                  <a:lnTo>
                    <a:pt x="4517327" y="1652890"/>
                  </a:lnTo>
                  <a:cubicBezTo>
                    <a:pt x="4404798" y="1563487"/>
                    <a:pt x="4241111" y="1582233"/>
                    <a:pt x="4151709" y="1694753"/>
                  </a:cubicBezTo>
                  <a:cubicBezTo>
                    <a:pt x="4065908" y="1802739"/>
                    <a:pt x="4079262" y="1958904"/>
                    <a:pt x="4182142" y="2050755"/>
                  </a:cubicBezTo>
                  <a:cubicBezTo>
                    <a:pt x="4213451" y="2078882"/>
                    <a:pt x="4261628" y="2076311"/>
                    <a:pt x="4289755" y="2045001"/>
                  </a:cubicBezTo>
                  <a:cubicBezTo>
                    <a:pt x="4317883" y="2013692"/>
                    <a:pt x="4315302" y="1965514"/>
                    <a:pt x="4284002" y="1937387"/>
                  </a:cubicBezTo>
                  <a:cubicBezTo>
                    <a:pt x="4283212" y="1936682"/>
                    <a:pt x="4282402" y="1935987"/>
                    <a:pt x="4281583" y="1935310"/>
                  </a:cubicBezTo>
                  <a:cubicBezTo>
                    <a:pt x="4235501" y="1897600"/>
                    <a:pt x="4228710" y="1829667"/>
                    <a:pt x="4266419" y="1783575"/>
                  </a:cubicBezTo>
                  <a:cubicBezTo>
                    <a:pt x="4304129" y="1737492"/>
                    <a:pt x="4372061" y="1730701"/>
                    <a:pt x="4418143" y="1768411"/>
                  </a:cubicBezTo>
                  <a:cubicBezTo>
                    <a:pt x="4419581" y="1769592"/>
                    <a:pt x="4420991" y="1770802"/>
                    <a:pt x="4422363" y="1772049"/>
                  </a:cubicBezTo>
                  <a:lnTo>
                    <a:pt x="4422363" y="1772049"/>
                  </a:lnTo>
                  <a:cubicBezTo>
                    <a:pt x="4455024" y="1798920"/>
                    <a:pt x="4478027" y="1835706"/>
                    <a:pt x="4487895" y="1876826"/>
                  </a:cubicBezTo>
                  <a:cubicBezTo>
                    <a:pt x="4521804" y="2021132"/>
                    <a:pt x="4460177" y="2150959"/>
                    <a:pt x="4337971" y="2192584"/>
                  </a:cubicBezTo>
                  <a:cubicBezTo>
                    <a:pt x="4215661" y="2234371"/>
                    <a:pt x="4082063" y="2172972"/>
                    <a:pt x="4034123" y="2052946"/>
                  </a:cubicBezTo>
                  <a:cubicBezTo>
                    <a:pt x="4012159" y="1768297"/>
                    <a:pt x="3895535" y="1499202"/>
                    <a:pt x="3702844" y="1288554"/>
                  </a:cubicBezTo>
                  <a:cubicBezTo>
                    <a:pt x="3499009" y="1063666"/>
                    <a:pt x="3221260" y="916217"/>
                    <a:pt x="2912269" y="866781"/>
                  </a:cubicBezTo>
                  <a:cubicBezTo>
                    <a:pt x="3028426" y="523448"/>
                    <a:pt x="2844260" y="150949"/>
                    <a:pt x="2500932" y="34792"/>
                  </a:cubicBezTo>
                  <a:cubicBezTo>
                    <a:pt x="2157594" y="-81365"/>
                    <a:pt x="1785109" y="102801"/>
                    <a:pt x="1668951" y="446142"/>
                  </a:cubicBezTo>
                  <a:cubicBezTo>
                    <a:pt x="1626337" y="572093"/>
                    <a:pt x="1622993" y="708016"/>
                    <a:pt x="1659350" y="835920"/>
                  </a:cubicBezTo>
                  <a:cubicBezTo>
                    <a:pt x="1577721" y="853160"/>
                    <a:pt x="1490091" y="875830"/>
                    <a:pt x="1408081" y="900976"/>
                  </a:cubicBezTo>
                  <a:cubicBezTo>
                    <a:pt x="1372629" y="715970"/>
                    <a:pt x="1216333" y="578484"/>
                    <a:pt x="1028319" y="566930"/>
                  </a:cubicBezTo>
                  <a:cubicBezTo>
                    <a:pt x="975817" y="563672"/>
                    <a:pt x="930612" y="603592"/>
                    <a:pt x="927345" y="656095"/>
                  </a:cubicBezTo>
                  <a:cubicBezTo>
                    <a:pt x="927221" y="658124"/>
                    <a:pt x="927163" y="660152"/>
                    <a:pt x="927163" y="662181"/>
                  </a:cubicBezTo>
                  <a:lnTo>
                    <a:pt x="927163" y="986131"/>
                  </a:lnTo>
                  <a:cubicBezTo>
                    <a:pt x="927040" y="1067523"/>
                    <a:pt x="888663" y="1144115"/>
                    <a:pt x="823532" y="1192922"/>
                  </a:cubicBezTo>
                  <a:cubicBezTo>
                    <a:pt x="643604" y="1327321"/>
                    <a:pt x="576739" y="1397712"/>
                    <a:pt x="482727" y="1551543"/>
                  </a:cubicBezTo>
                  <a:cubicBezTo>
                    <a:pt x="435625" y="1628210"/>
                    <a:pt x="352207" y="1675055"/>
                    <a:pt x="262223" y="1675369"/>
                  </a:cubicBezTo>
                  <a:lnTo>
                    <a:pt x="114300" y="1675369"/>
                  </a:lnTo>
                  <a:cubicBezTo>
                    <a:pt x="51174" y="1675369"/>
                    <a:pt x="0" y="1726548"/>
                    <a:pt x="0" y="1789671"/>
                  </a:cubicBezTo>
                  <a:lnTo>
                    <a:pt x="0" y="2457764"/>
                  </a:lnTo>
                  <a:cubicBezTo>
                    <a:pt x="0" y="2520887"/>
                    <a:pt x="51174" y="2572065"/>
                    <a:pt x="114300" y="2572065"/>
                  </a:cubicBezTo>
                  <a:lnTo>
                    <a:pt x="358045" y="2572065"/>
                  </a:lnTo>
                  <a:cubicBezTo>
                    <a:pt x="480917" y="2835435"/>
                    <a:pt x="717233" y="3067372"/>
                    <a:pt x="1031272" y="3232252"/>
                  </a:cubicBezTo>
                  <a:lnTo>
                    <a:pt x="1031272" y="3649072"/>
                  </a:lnTo>
                  <a:cubicBezTo>
                    <a:pt x="1031272" y="3712195"/>
                    <a:pt x="1082450" y="3763373"/>
                    <a:pt x="1145572" y="3763373"/>
                  </a:cubicBezTo>
                  <a:lnTo>
                    <a:pt x="1727168" y="3763373"/>
                  </a:lnTo>
                  <a:cubicBezTo>
                    <a:pt x="1790290" y="3763373"/>
                    <a:pt x="1841468" y="3712195"/>
                    <a:pt x="1841468" y="3649072"/>
                  </a:cubicBezTo>
                  <a:lnTo>
                    <a:pt x="1841468" y="3432280"/>
                  </a:lnTo>
                  <a:cubicBezTo>
                    <a:pt x="2074869" y="3498136"/>
                    <a:pt x="2321957" y="3497974"/>
                    <a:pt x="2555272" y="3431803"/>
                  </a:cubicBezTo>
                  <a:lnTo>
                    <a:pt x="2555272" y="3649167"/>
                  </a:lnTo>
                  <a:cubicBezTo>
                    <a:pt x="2555272" y="3712290"/>
                    <a:pt x="2606450" y="3763468"/>
                    <a:pt x="2669572" y="3763468"/>
                  </a:cubicBezTo>
                  <a:lnTo>
                    <a:pt x="3155918" y="3763468"/>
                  </a:lnTo>
                  <a:cubicBezTo>
                    <a:pt x="3219040" y="3763468"/>
                    <a:pt x="3270218" y="3712290"/>
                    <a:pt x="3270218" y="3649167"/>
                  </a:cubicBezTo>
                  <a:lnTo>
                    <a:pt x="3270218" y="3231014"/>
                  </a:lnTo>
                  <a:cubicBezTo>
                    <a:pt x="3699605" y="3004792"/>
                    <a:pt x="3973259" y="2659506"/>
                    <a:pt x="4027551" y="2281930"/>
                  </a:cubicBezTo>
                  <a:cubicBezTo>
                    <a:pt x="4094959" y="2330898"/>
                    <a:pt x="4176065" y="2357426"/>
                    <a:pt x="4259390" y="2357750"/>
                  </a:cubicBezTo>
                  <a:cubicBezTo>
                    <a:pt x="4302871" y="2357712"/>
                    <a:pt x="4346058" y="2350539"/>
                    <a:pt x="4387215" y="2336509"/>
                  </a:cubicBezTo>
                  <a:cubicBezTo>
                    <a:pt x="4583335" y="2269452"/>
                    <a:pt x="4688205" y="2061328"/>
                    <a:pt x="4636389" y="1841202"/>
                  </a:cubicBezTo>
                  <a:close/>
                  <a:moveTo>
                    <a:pt x="2290953" y="151920"/>
                  </a:moveTo>
                  <a:cubicBezTo>
                    <a:pt x="2569283" y="151920"/>
                    <a:pt x="2794921" y="377557"/>
                    <a:pt x="2794921" y="655895"/>
                  </a:cubicBezTo>
                  <a:cubicBezTo>
                    <a:pt x="2794921" y="934228"/>
                    <a:pt x="2569283" y="1159869"/>
                    <a:pt x="2290953" y="1159869"/>
                  </a:cubicBezTo>
                  <a:cubicBezTo>
                    <a:pt x="2012623" y="1159869"/>
                    <a:pt x="1786985" y="934228"/>
                    <a:pt x="1786985" y="655895"/>
                  </a:cubicBezTo>
                  <a:cubicBezTo>
                    <a:pt x="1787462" y="377753"/>
                    <a:pt x="2012813" y="152392"/>
                    <a:pt x="2290953" y="151920"/>
                  </a:cubicBezTo>
                  <a:close/>
                  <a:moveTo>
                    <a:pt x="3160109" y="3116141"/>
                  </a:moveTo>
                  <a:lnTo>
                    <a:pt x="3117818" y="3137191"/>
                  </a:lnTo>
                  <a:lnTo>
                    <a:pt x="3117818" y="3611066"/>
                  </a:lnTo>
                  <a:lnTo>
                    <a:pt x="2707672" y="3611066"/>
                  </a:lnTo>
                  <a:lnTo>
                    <a:pt x="2707672" y="3380272"/>
                  </a:lnTo>
                  <a:cubicBezTo>
                    <a:pt x="2707662" y="3317149"/>
                    <a:pt x="2656475" y="3265980"/>
                    <a:pt x="2593353" y="3265990"/>
                  </a:cubicBezTo>
                  <a:cubicBezTo>
                    <a:pt x="2581361" y="3265990"/>
                    <a:pt x="2569436" y="3267885"/>
                    <a:pt x="2558034" y="3271591"/>
                  </a:cubicBezTo>
                  <a:cubicBezTo>
                    <a:pt x="2324481" y="3348020"/>
                    <a:pt x="2072669" y="3348220"/>
                    <a:pt x="1838992" y="3272162"/>
                  </a:cubicBezTo>
                  <a:cubicBezTo>
                    <a:pt x="1778927" y="3252750"/>
                    <a:pt x="1714491" y="3285707"/>
                    <a:pt x="1695079" y="3345782"/>
                  </a:cubicBezTo>
                  <a:cubicBezTo>
                    <a:pt x="1691421" y="3357107"/>
                    <a:pt x="1689554" y="3368938"/>
                    <a:pt x="1689545" y="3380844"/>
                  </a:cubicBezTo>
                  <a:lnTo>
                    <a:pt x="1689545" y="3611066"/>
                  </a:lnTo>
                  <a:lnTo>
                    <a:pt x="1183672" y="3611066"/>
                  </a:lnTo>
                  <a:lnTo>
                    <a:pt x="1183672" y="3138810"/>
                  </a:lnTo>
                  <a:lnTo>
                    <a:pt x="1141286" y="3117760"/>
                  </a:lnTo>
                  <a:cubicBezTo>
                    <a:pt x="820293" y="2958881"/>
                    <a:pt x="584930" y="2727896"/>
                    <a:pt x="478441" y="2467479"/>
                  </a:cubicBezTo>
                  <a:lnTo>
                    <a:pt x="459391" y="2419853"/>
                  </a:lnTo>
                  <a:lnTo>
                    <a:pt x="152400" y="2419853"/>
                  </a:lnTo>
                  <a:lnTo>
                    <a:pt x="152400" y="1827867"/>
                  </a:lnTo>
                  <a:lnTo>
                    <a:pt x="262509" y="1827867"/>
                  </a:lnTo>
                  <a:cubicBezTo>
                    <a:pt x="405567" y="1827391"/>
                    <a:pt x="538199" y="1752952"/>
                    <a:pt x="613124" y="1631078"/>
                  </a:cubicBezTo>
                  <a:cubicBezTo>
                    <a:pt x="696659" y="1494297"/>
                    <a:pt x="750284" y="1438194"/>
                    <a:pt x="915067" y="1315129"/>
                  </a:cubicBezTo>
                  <a:cubicBezTo>
                    <a:pt x="1018584" y="1237404"/>
                    <a:pt x="1079592" y="1115577"/>
                    <a:pt x="1079849" y="986131"/>
                  </a:cubicBezTo>
                  <a:lnTo>
                    <a:pt x="1079849" y="728952"/>
                  </a:lnTo>
                  <a:cubicBezTo>
                    <a:pt x="1188787" y="762538"/>
                    <a:pt x="1263129" y="863181"/>
                    <a:pt x="1263206" y="977177"/>
                  </a:cubicBezTo>
                  <a:lnTo>
                    <a:pt x="1263206" y="1110529"/>
                  </a:lnTo>
                  <a:lnTo>
                    <a:pt x="1364742" y="1074810"/>
                  </a:lnTo>
                  <a:cubicBezTo>
                    <a:pt x="1480757" y="1034738"/>
                    <a:pt x="1599324" y="1002476"/>
                    <a:pt x="1719644" y="978225"/>
                  </a:cubicBezTo>
                  <a:cubicBezTo>
                    <a:pt x="1897475" y="1293697"/>
                    <a:pt x="2297363" y="1405275"/>
                    <a:pt x="2612832" y="1227441"/>
                  </a:cubicBezTo>
                  <a:cubicBezTo>
                    <a:pt x="2706186" y="1174814"/>
                    <a:pt x="2785225" y="1100099"/>
                    <a:pt x="2843022" y="1009849"/>
                  </a:cubicBezTo>
                  <a:cubicBezTo>
                    <a:pt x="3136011" y="1046139"/>
                    <a:pt x="3399854" y="1179967"/>
                    <a:pt x="3590068" y="1389996"/>
                  </a:cubicBezTo>
                  <a:cubicBezTo>
                    <a:pt x="3758127" y="1573527"/>
                    <a:pt x="3860692" y="1807550"/>
                    <a:pt x="3881723" y="2055517"/>
                  </a:cubicBezTo>
                  <a:cubicBezTo>
                    <a:pt x="3880618" y="2064757"/>
                    <a:pt x="3881238" y="2074120"/>
                    <a:pt x="3883533" y="2083140"/>
                  </a:cubicBezTo>
                  <a:cubicBezTo>
                    <a:pt x="3884676" y="2102953"/>
                    <a:pt x="3885247" y="2122860"/>
                    <a:pt x="3885247" y="2142863"/>
                  </a:cubicBezTo>
                  <a:cubicBezTo>
                    <a:pt x="3885247" y="2526821"/>
                    <a:pt x="3614166" y="2890490"/>
                    <a:pt x="3160109" y="3116141"/>
                  </a:cubicBezTo>
                  <a:close/>
                </a:path>
              </a:pathLst>
            </a:custGeom>
            <a:grpFill/>
            <a:ln w="9525" cap="flat">
              <a:noFill/>
              <a:prstDash val="solid"/>
              <a:miter/>
            </a:ln>
          </p:spPr>
          <p:txBody>
            <a:bodyPr rtlCol="0" anchor="ctr"/>
            <a:lstStyle/>
            <a:p>
              <a:endParaRPr lang="en-US" dirty="0"/>
            </a:p>
          </p:txBody>
        </p:sp>
        <p:sp>
          <p:nvSpPr>
            <p:cNvPr id="550" name="Freeform: Shape 549">
              <a:extLst>
                <a:ext uri="{FF2B5EF4-FFF2-40B4-BE49-F238E27FC236}">
                  <a16:creationId xmlns:a16="http://schemas.microsoft.com/office/drawing/2014/main" id="{9FFEB4F6-0354-49B9-8477-72C50F08E51C}"/>
                </a:ext>
              </a:extLst>
            </p:cNvPr>
            <p:cNvSpPr/>
            <p:nvPr/>
          </p:nvSpPr>
          <p:spPr>
            <a:xfrm>
              <a:off x="5864782" y="1523102"/>
              <a:ext cx="419100" cy="914412"/>
            </a:xfrm>
            <a:custGeom>
              <a:avLst/>
              <a:gdLst>
                <a:gd name="connsiteX0" fmla="*/ 212168 w 419100"/>
                <a:gd name="connsiteY0" fmla="*/ 533312 h 914412"/>
                <a:gd name="connsiteX1" fmla="*/ 272128 w 419100"/>
                <a:gd name="connsiteY1" fmla="*/ 593177 h 914412"/>
                <a:gd name="connsiteX2" fmla="*/ 212254 w 419100"/>
                <a:gd name="connsiteY2" fmla="*/ 653138 h 914412"/>
                <a:gd name="connsiteX3" fmla="*/ 153494 w 419100"/>
                <a:gd name="connsiteY3" fmla="*/ 605132 h 914412"/>
                <a:gd name="connsiteX4" fmla="*/ 65226 w 419100"/>
                <a:gd name="connsiteY4" fmla="*/ 543313 h 914412"/>
                <a:gd name="connsiteX5" fmla="*/ 3409 w 419100"/>
                <a:gd name="connsiteY5" fmla="*/ 631592 h 914412"/>
                <a:gd name="connsiteX6" fmla="*/ 4142 w 419100"/>
                <a:gd name="connsiteY6" fmla="*/ 635231 h 914412"/>
                <a:gd name="connsiteX7" fmla="*/ 135968 w 419100"/>
                <a:gd name="connsiteY7" fmla="*/ 791062 h 914412"/>
                <a:gd name="connsiteX8" fmla="*/ 135968 w 419100"/>
                <a:gd name="connsiteY8" fmla="*/ 839640 h 914412"/>
                <a:gd name="connsiteX9" fmla="*/ 212168 w 419100"/>
                <a:gd name="connsiteY9" fmla="*/ 915841 h 914412"/>
                <a:gd name="connsiteX10" fmla="*/ 288368 w 419100"/>
                <a:gd name="connsiteY10" fmla="*/ 839640 h 914412"/>
                <a:gd name="connsiteX11" fmla="*/ 288368 w 419100"/>
                <a:gd name="connsiteY11" fmla="*/ 791252 h 914412"/>
                <a:gd name="connsiteX12" fmla="*/ 410431 w 419100"/>
                <a:gd name="connsiteY12" fmla="*/ 517072 h 914412"/>
                <a:gd name="connsiteX13" fmla="*/ 212168 w 419100"/>
                <a:gd name="connsiteY13" fmla="*/ 380910 h 914412"/>
                <a:gd name="connsiteX14" fmla="*/ 152447 w 419100"/>
                <a:gd name="connsiteY14" fmla="*/ 320997 h 914412"/>
                <a:gd name="connsiteX15" fmla="*/ 212368 w 419100"/>
                <a:gd name="connsiteY15" fmla="*/ 261274 h 914412"/>
                <a:gd name="connsiteX16" fmla="*/ 270557 w 419100"/>
                <a:gd name="connsiteY16" fmla="*/ 307662 h 914412"/>
                <a:gd name="connsiteX17" fmla="*/ 361901 w 419100"/>
                <a:gd name="connsiteY17" fmla="*/ 364908 h 914412"/>
                <a:gd name="connsiteX18" fmla="*/ 419147 w 419100"/>
                <a:gd name="connsiteY18" fmla="*/ 273562 h 914412"/>
                <a:gd name="connsiteX19" fmla="*/ 288368 w 419100"/>
                <a:gd name="connsiteY19" fmla="*/ 122969 h 914412"/>
                <a:gd name="connsiteX20" fmla="*/ 288368 w 419100"/>
                <a:gd name="connsiteY20" fmla="*/ 76201 h 914412"/>
                <a:gd name="connsiteX21" fmla="*/ 212168 w 419100"/>
                <a:gd name="connsiteY21" fmla="*/ 0 h 914412"/>
                <a:gd name="connsiteX22" fmla="*/ 135968 w 419100"/>
                <a:gd name="connsiteY22" fmla="*/ 76201 h 914412"/>
                <a:gd name="connsiteX23" fmla="*/ 135968 w 419100"/>
                <a:gd name="connsiteY23" fmla="*/ 123065 h 914412"/>
                <a:gd name="connsiteX24" fmla="*/ 14248 w 419100"/>
                <a:gd name="connsiteY24" fmla="*/ 397398 h 914412"/>
                <a:gd name="connsiteX25" fmla="*/ 212168 w 419100"/>
                <a:gd name="connsiteY25" fmla="*/ 533312 h 9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00" h="914412">
                  <a:moveTo>
                    <a:pt x="212168" y="533312"/>
                  </a:moveTo>
                  <a:cubicBezTo>
                    <a:pt x="245258" y="533283"/>
                    <a:pt x="272100" y="560097"/>
                    <a:pt x="272128" y="593177"/>
                  </a:cubicBezTo>
                  <a:cubicBezTo>
                    <a:pt x="272147" y="626268"/>
                    <a:pt x="245344" y="653110"/>
                    <a:pt x="212254" y="653138"/>
                  </a:cubicBezTo>
                  <a:cubicBezTo>
                    <a:pt x="183736" y="653157"/>
                    <a:pt x="159162" y="633078"/>
                    <a:pt x="153494" y="605132"/>
                  </a:cubicBezTo>
                  <a:cubicBezTo>
                    <a:pt x="146189" y="563688"/>
                    <a:pt x="106670" y="536008"/>
                    <a:pt x="65226" y="543313"/>
                  </a:cubicBezTo>
                  <a:cubicBezTo>
                    <a:pt x="23773" y="550619"/>
                    <a:pt x="-3897" y="590148"/>
                    <a:pt x="3409" y="631592"/>
                  </a:cubicBezTo>
                  <a:cubicBezTo>
                    <a:pt x="3628" y="632811"/>
                    <a:pt x="3866" y="634021"/>
                    <a:pt x="4142" y="635231"/>
                  </a:cubicBezTo>
                  <a:cubicBezTo>
                    <a:pt x="18649" y="706250"/>
                    <a:pt x="68331" y="764992"/>
                    <a:pt x="135968" y="791062"/>
                  </a:cubicBezTo>
                  <a:lnTo>
                    <a:pt x="135968" y="839640"/>
                  </a:lnTo>
                  <a:cubicBezTo>
                    <a:pt x="135968" y="881722"/>
                    <a:pt x="170087" y="915841"/>
                    <a:pt x="212168" y="915841"/>
                  </a:cubicBezTo>
                  <a:cubicBezTo>
                    <a:pt x="254250" y="915841"/>
                    <a:pt x="288368" y="881722"/>
                    <a:pt x="288368" y="839640"/>
                  </a:cubicBezTo>
                  <a:lnTo>
                    <a:pt x="288368" y="791252"/>
                  </a:lnTo>
                  <a:cubicBezTo>
                    <a:pt x="397792" y="749247"/>
                    <a:pt x="452437" y="626496"/>
                    <a:pt x="410431" y="517072"/>
                  </a:cubicBezTo>
                  <a:cubicBezTo>
                    <a:pt x="378923" y="435003"/>
                    <a:pt x="300084" y="380853"/>
                    <a:pt x="212168" y="380910"/>
                  </a:cubicBezTo>
                  <a:cubicBezTo>
                    <a:pt x="179136" y="380853"/>
                    <a:pt x="152399" y="354030"/>
                    <a:pt x="152447" y="320997"/>
                  </a:cubicBezTo>
                  <a:cubicBezTo>
                    <a:pt x="152504" y="287954"/>
                    <a:pt x="179326" y="261217"/>
                    <a:pt x="212368" y="261274"/>
                  </a:cubicBezTo>
                  <a:cubicBezTo>
                    <a:pt x="240191" y="261322"/>
                    <a:pt x="264308" y="280544"/>
                    <a:pt x="270557" y="307662"/>
                  </a:cubicBezTo>
                  <a:cubicBezTo>
                    <a:pt x="279977" y="348696"/>
                    <a:pt x="320868" y="374328"/>
                    <a:pt x="361901" y="364908"/>
                  </a:cubicBezTo>
                  <a:cubicBezTo>
                    <a:pt x="402935" y="355487"/>
                    <a:pt x="428567" y="314596"/>
                    <a:pt x="419147" y="273562"/>
                  </a:cubicBezTo>
                  <a:cubicBezTo>
                    <a:pt x="403535" y="204628"/>
                    <a:pt x="354434" y="148091"/>
                    <a:pt x="288368" y="122969"/>
                  </a:cubicBezTo>
                  <a:lnTo>
                    <a:pt x="288368" y="76201"/>
                  </a:lnTo>
                  <a:cubicBezTo>
                    <a:pt x="288368" y="34116"/>
                    <a:pt x="254250" y="0"/>
                    <a:pt x="212168" y="0"/>
                  </a:cubicBezTo>
                  <a:cubicBezTo>
                    <a:pt x="170087" y="0"/>
                    <a:pt x="135968" y="34116"/>
                    <a:pt x="135968" y="76201"/>
                  </a:cubicBezTo>
                  <a:lnTo>
                    <a:pt x="135968" y="123065"/>
                  </a:lnTo>
                  <a:cubicBezTo>
                    <a:pt x="26602" y="165207"/>
                    <a:pt x="-27890" y="288030"/>
                    <a:pt x="14248" y="397398"/>
                  </a:cubicBezTo>
                  <a:cubicBezTo>
                    <a:pt x="45786" y="479257"/>
                    <a:pt x="124443" y="533274"/>
                    <a:pt x="212168" y="533312"/>
                  </a:cubicBezTo>
                  <a:close/>
                </a:path>
              </a:pathLst>
            </a:custGeom>
            <a:grpFill/>
            <a:ln w="9525" cap="flat">
              <a:noFill/>
              <a:prstDash val="solid"/>
              <a:miter/>
            </a:ln>
          </p:spPr>
          <p:txBody>
            <a:bodyPr rtlCol="0" anchor="ctr"/>
            <a:lstStyle/>
            <a:p>
              <a:endParaRPr lang="en-US" dirty="0"/>
            </a:p>
          </p:txBody>
        </p:sp>
      </p:grpSp>
      <p:grpSp>
        <p:nvGrpSpPr>
          <p:cNvPr id="16" name="Graphic 11">
            <a:extLst>
              <a:ext uri="{FF2B5EF4-FFF2-40B4-BE49-F238E27FC236}">
                <a16:creationId xmlns:a16="http://schemas.microsoft.com/office/drawing/2014/main" id="{6225A528-9733-499A-BD18-29B19CAC1872}"/>
              </a:ext>
            </a:extLst>
          </p:cNvPr>
          <p:cNvGrpSpPr/>
          <p:nvPr/>
        </p:nvGrpSpPr>
        <p:grpSpPr>
          <a:xfrm>
            <a:off x="6779292" y="5308280"/>
            <a:ext cx="481702" cy="396065"/>
            <a:chOff x="3952875" y="2534913"/>
            <a:chExt cx="4286250" cy="3524236"/>
          </a:xfrm>
          <a:solidFill>
            <a:schemeClr val="accent5"/>
          </a:solidFill>
        </p:grpSpPr>
        <p:sp>
          <p:nvSpPr>
            <p:cNvPr id="17" name="Freeform: Shape 16">
              <a:extLst>
                <a:ext uri="{FF2B5EF4-FFF2-40B4-BE49-F238E27FC236}">
                  <a16:creationId xmlns:a16="http://schemas.microsoft.com/office/drawing/2014/main" id="{2717F0C1-EF9B-4D25-9034-A8EE29565F33}"/>
                </a:ext>
              </a:extLst>
            </p:cNvPr>
            <p:cNvSpPr/>
            <p:nvPr/>
          </p:nvSpPr>
          <p:spPr>
            <a:xfrm>
              <a:off x="6000750" y="5249508"/>
              <a:ext cx="190500" cy="190499"/>
            </a:xfrm>
            <a:custGeom>
              <a:avLst/>
              <a:gdLst>
                <a:gd name="connsiteX0" fmla="*/ 190500 w 190500"/>
                <a:gd name="connsiteY0" fmla="*/ 95250 h 190499"/>
                <a:gd name="connsiteX1" fmla="*/ 95250 w 190500"/>
                <a:gd name="connsiteY1" fmla="*/ 190499 h 190499"/>
                <a:gd name="connsiteX2" fmla="*/ 0 w 190500"/>
                <a:gd name="connsiteY2" fmla="*/ 95250 h 190499"/>
                <a:gd name="connsiteX3" fmla="*/ 95250 w 190500"/>
                <a:gd name="connsiteY3" fmla="*/ 0 h 190499"/>
                <a:gd name="connsiteX4" fmla="*/ 190500 w 190500"/>
                <a:gd name="connsiteY4" fmla="*/ 95250 h 19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499">
                  <a:moveTo>
                    <a:pt x="190500" y="95250"/>
                  </a:moveTo>
                  <a:cubicBezTo>
                    <a:pt x="190500" y="147855"/>
                    <a:pt x="147855" y="190499"/>
                    <a:pt x="95250" y="190499"/>
                  </a:cubicBezTo>
                  <a:cubicBezTo>
                    <a:pt x="42645" y="190499"/>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45F7BA9B-588A-417D-9C26-92E992B90F3C}"/>
                </a:ext>
              </a:extLst>
            </p:cNvPr>
            <p:cNvSpPr/>
            <p:nvPr/>
          </p:nvSpPr>
          <p:spPr>
            <a:xfrm>
              <a:off x="7334250" y="5773401"/>
              <a:ext cx="571500" cy="95250"/>
            </a:xfrm>
            <a:custGeom>
              <a:avLst/>
              <a:gdLst>
                <a:gd name="connsiteX0" fmla="*/ 523875 w 571500"/>
                <a:gd name="connsiteY0" fmla="*/ 0 h 95249"/>
                <a:gd name="connsiteX1" fmla="*/ 47625 w 571500"/>
                <a:gd name="connsiteY1" fmla="*/ 0 h 95249"/>
                <a:gd name="connsiteX2" fmla="*/ 0 w 571500"/>
                <a:gd name="connsiteY2" fmla="*/ 47625 h 95249"/>
                <a:gd name="connsiteX3" fmla="*/ 47625 w 571500"/>
                <a:gd name="connsiteY3" fmla="*/ 95250 h 95249"/>
                <a:gd name="connsiteX4" fmla="*/ 523875 w 571500"/>
                <a:gd name="connsiteY4" fmla="*/ 95250 h 95249"/>
                <a:gd name="connsiteX5" fmla="*/ 571500 w 571500"/>
                <a:gd name="connsiteY5" fmla="*/ 47625 h 95249"/>
                <a:gd name="connsiteX6" fmla="*/ 523875 w 571500"/>
                <a:gd name="connsiteY6" fmla="*/ 0 h 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95249">
                  <a:moveTo>
                    <a:pt x="523875" y="0"/>
                  </a:moveTo>
                  <a:lnTo>
                    <a:pt x="47625" y="0"/>
                  </a:lnTo>
                  <a:cubicBezTo>
                    <a:pt x="21317" y="0"/>
                    <a:pt x="0" y="21317"/>
                    <a:pt x="0" y="47625"/>
                  </a:cubicBezTo>
                  <a:cubicBezTo>
                    <a:pt x="0" y="73923"/>
                    <a:pt x="21317" y="95250"/>
                    <a:pt x="47625" y="95250"/>
                  </a:cubicBezTo>
                  <a:lnTo>
                    <a:pt x="523875" y="95250"/>
                  </a:lnTo>
                  <a:cubicBezTo>
                    <a:pt x="550183" y="95250"/>
                    <a:pt x="571500" y="73923"/>
                    <a:pt x="571500" y="47625"/>
                  </a:cubicBezTo>
                  <a:cubicBezTo>
                    <a:pt x="571500" y="21317"/>
                    <a:pt x="550183" y="0"/>
                    <a:pt x="523875" y="0"/>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54C63785-7945-46FC-9CD8-34EBA5805A23}"/>
                </a:ext>
              </a:extLst>
            </p:cNvPr>
            <p:cNvSpPr/>
            <p:nvPr/>
          </p:nvSpPr>
          <p:spPr>
            <a:xfrm>
              <a:off x="4286250" y="5773401"/>
              <a:ext cx="571500" cy="95250"/>
            </a:xfrm>
            <a:custGeom>
              <a:avLst/>
              <a:gdLst>
                <a:gd name="connsiteX0" fmla="*/ 523875 w 571500"/>
                <a:gd name="connsiteY0" fmla="*/ 0 h 95249"/>
                <a:gd name="connsiteX1" fmla="*/ 47625 w 571500"/>
                <a:gd name="connsiteY1" fmla="*/ 0 h 95249"/>
                <a:gd name="connsiteX2" fmla="*/ 0 w 571500"/>
                <a:gd name="connsiteY2" fmla="*/ 47625 h 95249"/>
                <a:gd name="connsiteX3" fmla="*/ 47625 w 571500"/>
                <a:gd name="connsiteY3" fmla="*/ 95250 h 95249"/>
                <a:gd name="connsiteX4" fmla="*/ 523875 w 571500"/>
                <a:gd name="connsiteY4" fmla="*/ 95250 h 95249"/>
                <a:gd name="connsiteX5" fmla="*/ 571500 w 571500"/>
                <a:gd name="connsiteY5" fmla="*/ 47625 h 95249"/>
                <a:gd name="connsiteX6" fmla="*/ 523875 w 571500"/>
                <a:gd name="connsiteY6" fmla="*/ 0 h 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95249">
                  <a:moveTo>
                    <a:pt x="523875" y="0"/>
                  </a:moveTo>
                  <a:lnTo>
                    <a:pt x="47625" y="0"/>
                  </a:lnTo>
                  <a:cubicBezTo>
                    <a:pt x="21326" y="0"/>
                    <a:pt x="0" y="21317"/>
                    <a:pt x="0" y="47625"/>
                  </a:cubicBezTo>
                  <a:cubicBezTo>
                    <a:pt x="0" y="73923"/>
                    <a:pt x="21326" y="95250"/>
                    <a:pt x="47625" y="95250"/>
                  </a:cubicBezTo>
                  <a:lnTo>
                    <a:pt x="523875" y="95250"/>
                  </a:lnTo>
                  <a:cubicBezTo>
                    <a:pt x="550174" y="95250"/>
                    <a:pt x="571500" y="73923"/>
                    <a:pt x="571500" y="47625"/>
                  </a:cubicBezTo>
                  <a:cubicBezTo>
                    <a:pt x="571500" y="21317"/>
                    <a:pt x="550174" y="0"/>
                    <a:pt x="523875" y="0"/>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7433591-A504-4BBE-BE59-838671C96360}"/>
                </a:ext>
              </a:extLst>
            </p:cNvPr>
            <p:cNvSpPr/>
            <p:nvPr/>
          </p:nvSpPr>
          <p:spPr>
            <a:xfrm>
              <a:off x="4619625" y="3246938"/>
              <a:ext cx="1495425" cy="1504944"/>
            </a:xfrm>
            <a:custGeom>
              <a:avLst/>
              <a:gdLst>
                <a:gd name="connsiteX0" fmla="*/ 1009202 w 1495425"/>
                <a:gd name="connsiteY0" fmla="*/ 3138 h 1504944"/>
                <a:gd name="connsiteX1" fmla="*/ 972645 w 1495425"/>
                <a:gd name="connsiteY1" fmla="*/ 4195 h 1504944"/>
                <a:gd name="connsiteX2" fmla="*/ 947614 w 1495425"/>
                <a:gd name="connsiteY2" fmla="*/ 30856 h 1504944"/>
                <a:gd name="connsiteX3" fmla="*/ 913771 w 1495425"/>
                <a:gd name="connsiteY3" fmla="*/ 120838 h 1504944"/>
                <a:gd name="connsiteX4" fmla="*/ 509673 w 1495425"/>
                <a:gd name="connsiteY4" fmla="*/ 122153 h 1504944"/>
                <a:gd name="connsiteX5" fmla="*/ 0 w 1495425"/>
                <a:gd name="connsiteY5" fmla="*/ 798292 h 1504944"/>
                <a:gd name="connsiteX6" fmla="*/ 710698 w 1495425"/>
                <a:gd name="connsiteY6" fmla="*/ 1508997 h 1504944"/>
                <a:gd name="connsiteX7" fmla="*/ 1415148 w 1495425"/>
                <a:gd name="connsiteY7" fmla="*/ 798292 h 1504944"/>
                <a:gd name="connsiteX8" fmla="*/ 1384754 w 1495425"/>
                <a:gd name="connsiteY8" fmla="*/ 586847 h 1504944"/>
                <a:gd name="connsiteX9" fmla="*/ 1471403 w 1495425"/>
                <a:gd name="connsiteY9" fmla="*/ 555272 h 1504944"/>
                <a:gd name="connsiteX10" fmla="*/ 1499578 w 1495425"/>
                <a:gd name="connsiteY10" fmla="*/ 493521 h 1504944"/>
                <a:gd name="connsiteX11" fmla="*/ 1009202 w 1495425"/>
                <a:gd name="connsiteY11" fmla="*/ 3138 h 1504944"/>
                <a:gd name="connsiteX12" fmla="*/ 880081 w 1495425"/>
                <a:gd name="connsiteY12" fmla="*/ 210401 h 1504944"/>
                <a:gd name="connsiteX13" fmla="*/ 720871 w 1495425"/>
                <a:gd name="connsiteY13" fmla="*/ 633729 h 1504944"/>
                <a:gd name="connsiteX14" fmla="*/ 584597 w 1495425"/>
                <a:gd name="connsiteY14" fmla="*/ 201781 h 1504944"/>
                <a:gd name="connsiteX15" fmla="*/ 880081 w 1495425"/>
                <a:gd name="connsiteY15" fmla="*/ 210401 h 1504944"/>
                <a:gd name="connsiteX16" fmla="*/ 1319898 w 1495425"/>
                <a:gd name="connsiteY16" fmla="*/ 798292 h 1504944"/>
                <a:gd name="connsiteX17" fmla="*/ 710698 w 1495425"/>
                <a:gd name="connsiteY17" fmla="*/ 1413747 h 1504944"/>
                <a:gd name="connsiteX18" fmla="*/ 95250 w 1495425"/>
                <a:gd name="connsiteY18" fmla="*/ 798292 h 1504944"/>
                <a:gd name="connsiteX19" fmla="*/ 492976 w 1495425"/>
                <a:gd name="connsiteY19" fmla="*/ 227956 h 1504944"/>
                <a:gd name="connsiteX20" fmla="*/ 673722 w 1495425"/>
                <a:gd name="connsiteY20" fmla="*/ 799263 h 1504944"/>
                <a:gd name="connsiteX21" fmla="*/ 732130 w 1495425"/>
                <a:gd name="connsiteY21" fmla="*/ 824552 h 1504944"/>
                <a:gd name="connsiteX22" fmla="*/ 733244 w 1495425"/>
                <a:gd name="connsiteY22" fmla="*/ 824257 h 1504944"/>
                <a:gd name="connsiteX23" fmla="*/ 1295267 w 1495425"/>
                <a:gd name="connsiteY23" fmla="*/ 619451 h 1504944"/>
                <a:gd name="connsiteX24" fmla="*/ 1319898 w 1495425"/>
                <a:gd name="connsiteY24" fmla="*/ 798292 h 1504944"/>
                <a:gd name="connsiteX25" fmla="*/ 797985 w 1495425"/>
                <a:gd name="connsiteY25" fmla="*/ 699299 h 1504944"/>
                <a:gd name="connsiteX26" fmla="*/ 1019375 w 1495425"/>
                <a:gd name="connsiteY26" fmla="*/ 110646 h 1504944"/>
                <a:gd name="connsiteX27" fmla="*/ 1391860 w 1495425"/>
                <a:gd name="connsiteY27" fmla="*/ 482892 h 1504944"/>
                <a:gd name="connsiteX28" fmla="*/ 797985 w 1495425"/>
                <a:gd name="connsiteY28" fmla="*/ 699299 h 150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95425" h="1504944">
                  <a:moveTo>
                    <a:pt x="1009202" y="3138"/>
                  </a:moveTo>
                  <a:cubicBezTo>
                    <a:pt x="997372" y="-1386"/>
                    <a:pt x="984209" y="-1005"/>
                    <a:pt x="972645" y="4195"/>
                  </a:cubicBezTo>
                  <a:cubicBezTo>
                    <a:pt x="961092" y="9396"/>
                    <a:pt x="952081" y="18997"/>
                    <a:pt x="947614" y="30856"/>
                  </a:cubicBezTo>
                  <a:lnTo>
                    <a:pt x="913771" y="120838"/>
                  </a:lnTo>
                  <a:cubicBezTo>
                    <a:pt x="781441" y="84872"/>
                    <a:pt x="644652" y="84358"/>
                    <a:pt x="509673" y="122153"/>
                  </a:cubicBezTo>
                  <a:cubicBezTo>
                    <a:pt x="223228" y="202362"/>
                    <a:pt x="0" y="470909"/>
                    <a:pt x="0" y="798292"/>
                  </a:cubicBezTo>
                  <a:cubicBezTo>
                    <a:pt x="0" y="1190177"/>
                    <a:pt x="318821" y="1508997"/>
                    <a:pt x="710698" y="1508997"/>
                  </a:cubicBezTo>
                  <a:cubicBezTo>
                    <a:pt x="1099128" y="1508997"/>
                    <a:pt x="1415148" y="1190168"/>
                    <a:pt x="1415148" y="798292"/>
                  </a:cubicBezTo>
                  <a:cubicBezTo>
                    <a:pt x="1415148" y="718520"/>
                    <a:pt x="1404833" y="647749"/>
                    <a:pt x="1384754" y="586847"/>
                  </a:cubicBezTo>
                  <a:lnTo>
                    <a:pt x="1471403" y="555272"/>
                  </a:lnTo>
                  <a:cubicBezTo>
                    <a:pt x="1496358" y="546185"/>
                    <a:pt x="1509084" y="518391"/>
                    <a:pt x="1499578" y="493521"/>
                  </a:cubicBezTo>
                  <a:cubicBezTo>
                    <a:pt x="1413377" y="268085"/>
                    <a:pt x="1234650" y="89349"/>
                    <a:pt x="1009202" y="3138"/>
                  </a:cubicBezTo>
                  <a:close/>
                  <a:moveTo>
                    <a:pt x="880081" y="210401"/>
                  </a:moveTo>
                  <a:lnTo>
                    <a:pt x="720871" y="633729"/>
                  </a:lnTo>
                  <a:lnTo>
                    <a:pt x="584597" y="201781"/>
                  </a:lnTo>
                  <a:cubicBezTo>
                    <a:pt x="681418" y="182084"/>
                    <a:pt x="783736" y="185589"/>
                    <a:pt x="880081" y="210401"/>
                  </a:cubicBezTo>
                  <a:close/>
                  <a:moveTo>
                    <a:pt x="1319898" y="798292"/>
                  </a:moveTo>
                  <a:cubicBezTo>
                    <a:pt x="1319898" y="1137657"/>
                    <a:pt x="1046617" y="1413747"/>
                    <a:pt x="710698" y="1413747"/>
                  </a:cubicBezTo>
                  <a:cubicBezTo>
                    <a:pt x="371342" y="1413747"/>
                    <a:pt x="95250" y="1137657"/>
                    <a:pt x="95250" y="798292"/>
                  </a:cubicBezTo>
                  <a:cubicBezTo>
                    <a:pt x="95250" y="544213"/>
                    <a:pt x="256651" y="316005"/>
                    <a:pt x="492976" y="227956"/>
                  </a:cubicBezTo>
                  <a:cubicBezTo>
                    <a:pt x="683362" y="830743"/>
                    <a:pt x="670627" y="792481"/>
                    <a:pt x="673722" y="799263"/>
                  </a:cubicBezTo>
                  <a:cubicBezTo>
                    <a:pt x="684114" y="821980"/>
                    <a:pt x="709670" y="832153"/>
                    <a:pt x="732130" y="824552"/>
                  </a:cubicBezTo>
                  <a:cubicBezTo>
                    <a:pt x="732492" y="824428"/>
                    <a:pt x="732873" y="824380"/>
                    <a:pt x="733244" y="824257"/>
                  </a:cubicBezTo>
                  <a:lnTo>
                    <a:pt x="1295267" y="619451"/>
                  </a:lnTo>
                  <a:cubicBezTo>
                    <a:pt x="1311535" y="670019"/>
                    <a:pt x="1319898" y="729855"/>
                    <a:pt x="1319898" y="798292"/>
                  </a:cubicBezTo>
                  <a:close/>
                  <a:moveTo>
                    <a:pt x="797985" y="699299"/>
                  </a:moveTo>
                  <a:lnTo>
                    <a:pt x="1019375" y="110646"/>
                  </a:lnTo>
                  <a:cubicBezTo>
                    <a:pt x="1183996" y="185932"/>
                    <a:pt x="1316479" y="318329"/>
                    <a:pt x="1391860" y="482892"/>
                  </a:cubicBezTo>
                  <a:lnTo>
                    <a:pt x="797985" y="699299"/>
                  </a:ln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E1625443-036C-4F99-83C9-3801BCECB202}"/>
                </a:ext>
              </a:extLst>
            </p:cNvPr>
            <p:cNvSpPr/>
            <p:nvPr/>
          </p:nvSpPr>
          <p:spPr>
            <a:xfrm>
              <a:off x="4905365" y="3998967"/>
              <a:ext cx="466725" cy="466723"/>
            </a:xfrm>
            <a:custGeom>
              <a:avLst/>
              <a:gdLst>
                <a:gd name="connsiteX0" fmla="*/ 95250 w 466725"/>
                <a:gd name="connsiteY0" fmla="*/ 47625 h 466723"/>
                <a:gd name="connsiteX1" fmla="*/ 47625 w 466725"/>
                <a:gd name="connsiteY1" fmla="*/ 0 h 466723"/>
                <a:gd name="connsiteX2" fmla="*/ 0 w 466725"/>
                <a:gd name="connsiteY2" fmla="*/ 47625 h 466723"/>
                <a:gd name="connsiteX3" fmla="*/ 423605 w 466725"/>
                <a:gd name="connsiteY3" fmla="*/ 471228 h 466723"/>
                <a:gd name="connsiteX4" fmla="*/ 471230 w 466725"/>
                <a:gd name="connsiteY4" fmla="*/ 423604 h 466723"/>
                <a:gd name="connsiteX5" fmla="*/ 423605 w 466725"/>
                <a:gd name="connsiteY5" fmla="*/ 375979 h 466723"/>
                <a:gd name="connsiteX6" fmla="*/ 95250 w 466725"/>
                <a:gd name="connsiteY6" fmla="*/ 47625 h 4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5" h="466723">
                  <a:moveTo>
                    <a:pt x="95250" y="47625"/>
                  </a:moveTo>
                  <a:cubicBezTo>
                    <a:pt x="95250" y="21317"/>
                    <a:pt x="73924" y="0"/>
                    <a:pt x="47625" y="0"/>
                  </a:cubicBezTo>
                  <a:cubicBezTo>
                    <a:pt x="21327" y="0"/>
                    <a:pt x="0" y="21317"/>
                    <a:pt x="0" y="47625"/>
                  </a:cubicBezTo>
                  <a:cubicBezTo>
                    <a:pt x="0" y="281196"/>
                    <a:pt x="190024" y="471228"/>
                    <a:pt x="423605" y="471228"/>
                  </a:cubicBezTo>
                  <a:cubicBezTo>
                    <a:pt x="449904" y="471228"/>
                    <a:pt x="471230" y="449902"/>
                    <a:pt x="471230" y="423604"/>
                  </a:cubicBezTo>
                  <a:cubicBezTo>
                    <a:pt x="471230" y="397296"/>
                    <a:pt x="449904" y="375979"/>
                    <a:pt x="423605" y="375979"/>
                  </a:cubicBezTo>
                  <a:cubicBezTo>
                    <a:pt x="242554" y="375979"/>
                    <a:pt x="95250" y="228675"/>
                    <a:pt x="95250" y="47625"/>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968E130B-433E-435F-9CA2-33176AA99A74}"/>
                </a:ext>
              </a:extLst>
            </p:cNvPr>
            <p:cNvSpPr/>
            <p:nvPr/>
          </p:nvSpPr>
          <p:spPr>
            <a:xfrm>
              <a:off x="7532770" y="3941445"/>
              <a:ext cx="381000" cy="628648"/>
            </a:xfrm>
            <a:custGeom>
              <a:avLst/>
              <a:gdLst>
                <a:gd name="connsiteX0" fmla="*/ 299209 w 381000"/>
                <a:gd name="connsiteY0" fmla="*/ 286635 h 628647"/>
                <a:gd name="connsiteX1" fmla="*/ 214884 w 381000"/>
                <a:gd name="connsiteY1" fmla="*/ 260451 h 628647"/>
                <a:gd name="connsiteX2" fmla="*/ 214884 w 381000"/>
                <a:gd name="connsiteY2" fmla="*/ 167963 h 628647"/>
                <a:gd name="connsiteX3" fmla="*/ 323697 w 381000"/>
                <a:gd name="connsiteY3" fmla="*/ 212854 h 628647"/>
                <a:gd name="connsiteX4" fmla="*/ 372666 w 381000"/>
                <a:gd name="connsiteY4" fmla="*/ 120367 h 628647"/>
                <a:gd name="connsiteX5" fmla="*/ 305343 w 381000"/>
                <a:gd name="connsiteY5" fmla="*/ 88401 h 628647"/>
                <a:gd name="connsiteX6" fmla="*/ 222380 w 381000"/>
                <a:gd name="connsiteY6" fmla="*/ 68684 h 628647"/>
                <a:gd name="connsiteX7" fmla="*/ 222380 w 381000"/>
                <a:gd name="connsiteY7" fmla="*/ 0 h 628647"/>
                <a:gd name="connsiteX8" fmla="*/ 175460 w 381000"/>
                <a:gd name="connsiteY8" fmla="*/ 0 h 628647"/>
                <a:gd name="connsiteX9" fmla="*/ 175460 w 381000"/>
                <a:gd name="connsiteY9" fmla="*/ 68684 h 628647"/>
                <a:gd name="connsiteX10" fmla="*/ 20403 w 381000"/>
                <a:gd name="connsiteY10" fmla="*/ 224417 h 628647"/>
                <a:gd name="connsiteX11" fmla="*/ 92488 w 381000"/>
                <a:gd name="connsiteY11" fmla="*/ 335612 h 628647"/>
                <a:gd name="connsiteX12" fmla="*/ 182928 w 381000"/>
                <a:gd name="connsiteY12" fmla="*/ 367225 h 628647"/>
                <a:gd name="connsiteX13" fmla="*/ 182928 w 381000"/>
                <a:gd name="connsiteY13" fmla="*/ 457674 h 628647"/>
                <a:gd name="connsiteX14" fmla="*/ 48968 w 381000"/>
                <a:gd name="connsiteY14" fmla="*/ 402592 h 628647"/>
                <a:gd name="connsiteX15" fmla="*/ 0 w 381000"/>
                <a:gd name="connsiteY15" fmla="*/ 499832 h 628647"/>
                <a:gd name="connsiteX16" fmla="*/ 175450 w 381000"/>
                <a:gd name="connsiteY16" fmla="*/ 558334 h 628647"/>
                <a:gd name="connsiteX17" fmla="*/ 175450 w 381000"/>
                <a:gd name="connsiteY17" fmla="*/ 637896 h 628647"/>
                <a:gd name="connsiteX18" fmla="*/ 222370 w 381000"/>
                <a:gd name="connsiteY18" fmla="*/ 637896 h 628647"/>
                <a:gd name="connsiteX19" fmla="*/ 222370 w 381000"/>
                <a:gd name="connsiteY19" fmla="*/ 559011 h 628647"/>
                <a:gd name="connsiteX20" fmla="*/ 373351 w 381000"/>
                <a:gd name="connsiteY20" fmla="*/ 478096 h 628647"/>
                <a:gd name="connsiteX21" fmla="*/ 376399 w 381000"/>
                <a:gd name="connsiteY21" fmla="*/ 354995 h 628647"/>
                <a:gd name="connsiteX22" fmla="*/ 299209 w 381000"/>
                <a:gd name="connsiteY22" fmla="*/ 286635 h 628647"/>
                <a:gd name="connsiteX23" fmla="*/ 182928 w 381000"/>
                <a:gd name="connsiteY23" fmla="*/ 250926 h 628647"/>
                <a:gd name="connsiteX24" fmla="*/ 147218 w 381000"/>
                <a:gd name="connsiteY24" fmla="*/ 233590 h 628647"/>
                <a:gd name="connsiteX25" fmla="*/ 135322 w 381000"/>
                <a:gd name="connsiteY25" fmla="*/ 206730 h 628647"/>
                <a:gd name="connsiteX26" fmla="*/ 182928 w 381000"/>
                <a:gd name="connsiteY26" fmla="*/ 167287 h 628647"/>
                <a:gd name="connsiteX27" fmla="*/ 182928 w 381000"/>
                <a:gd name="connsiteY27" fmla="*/ 250926 h 628647"/>
                <a:gd name="connsiteX28" fmla="*/ 214884 w 381000"/>
                <a:gd name="connsiteY28" fmla="*/ 459017 h 628647"/>
                <a:gd name="connsiteX29" fmla="*/ 214884 w 381000"/>
                <a:gd name="connsiteY29" fmla="*/ 377417 h 628647"/>
                <a:gd name="connsiteX30" fmla="*/ 252965 w 381000"/>
                <a:gd name="connsiteY30" fmla="*/ 395438 h 628647"/>
                <a:gd name="connsiteX31" fmla="*/ 267252 w 381000"/>
                <a:gd name="connsiteY31" fmla="*/ 422984 h 628647"/>
                <a:gd name="connsiteX32" fmla="*/ 214884 w 381000"/>
                <a:gd name="connsiteY32" fmla="*/ 459017 h 62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1000" h="628647">
                  <a:moveTo>
                    <a:pt x="299209" y="286635"/>
                  </a:moveTo>
                  <a:cubicBezTo>
                    <a:pt x="256842" y="269585"/>
                    <a:pt x="222323" y="262565"/>
                    <a:pt x="214884" y="260451"/>
                  </a:cubicBezTo>
                  <a:lnTo>
                    <a:pt x="214884" y="167963"/>
                  </a:lnTo>
                  <a:cubicBezTo>
                    <a:pt x="262147" y="174754"/>
                    <a:pt x="317392" y="204491"/>
                    <a:pt x="323697" y="212854"/>
                  </a:cubicBezTo>
                  <a:lnTo>
                    <a:pt x="372666" y="120367"/>
                  </a:lnTo>
                  <a:cubicBezTo>
                    <a:pt x="353625" y="109480"/>
                    <a:pt x="331184" y="98831"/>
                    <a:pt x="305343" y="88401"/>
                  </a:cubicBezTo>
                  <a:cubicBezTo>
                    <a:pt x="279502" y="77971"/>
                    <a:pt x="251850" y="71399"/>
                    <a:pt x="222380" y="68684"/>
                  </a:cubicBezTo>
                  <a:lnTo>
                    <a:pt x="222380" y="0"/>
                  </a:lnTo>
                  <a:lnTo>
                    <a:pt x="175460" y="0"/>
                  </a:lnTo>
                  <a:lnTo>
                    <a:pt x="175460" y="68684"/>
                  </a:lnTo>
                  <a:cubicBezTo>
                    <a:pt x="72980" y="79409"/>
                    <a:pt x="20403" y="143817"/>
                    <a:pt x="20403" y="224417"/>
                  </a:cubicBezTo>
                  <a:cubicBezTo>
                    <a:pt x="20403" y="275186"/>
                    <a:pt x="40719" y="310447"/>
                    <a:pt x="92488" y="335612"/>
                  </a:cubicBezTo>
                  <a:cubicBezTo>
                    <a:pt x="128844" y="353309"/>
                    <a:pt x="167535" y="362320"/>
                    <a:pt x="182928" y="367225"/>
                  </a:cubicBezTo>
                  <a:lnTo>
                    <a:pt x="182928" y="457674"/>
                  </a:lnTo>
                  <a:cubicBezTo>
                    <a:pt x="121910" y="449226"/>
                    <a:pt x="58321" y="414402"/>
                    <a:pt x="48968" y="402592"/>
                  </a:cubicBezTo>
                  <a:lnTo>
                    <a:pt x="0" y="499832"/>
                  </a:lnTo>
                  <a:cubicBezTo>
                    <a:pt x="51149" y="533931"/>
                    <a:pt x="115919" y="553152"/>
                    <a:pt x="175450" y="558334"/>
                  </a:cubicBezTo>
                  <a:lnTo>
                    <a:pt x="175450" y="637896"/>
                  </a:lnTo>
                  <a:lnTo>
                    <a:pt x="222370" y="637896"/>
                  </a:lnTo>
                  <a:lnTo>
                    <a:pt x="222370" y="559011"/>
                  </a:lnTo>
                  <a:cubicBezTo>
                    <a:pt x="284902" y="556391"/>
                    <a:pt x="344996" y="534731"/>
                    <a:pt x="373351" y="478096"/>
                  </a:cubicBezTo>
                  <a:cubicBezTo>
                    <a:pt x="390944" y="442882"/>
                    <a:pt x="391144" y="388285"/>
                    <a:pt x="376399" y="354995"/>
                  </a:cubicBezTo>
                  <a:cubicBezTo>
                    <a:pt x="364560" y="328287"/>
                    <a:pt x="342567" y="304094"/>
                    <a:pt x="299209" y="286635"/>
                  </a:cubicBezTo>
                  <a:close/>
                  <a:moveTo>
                    <a:pt x="182928" y="250926"/>
                  </a:moveTo>
                  <a:cubicBezTo>
                    <a:pt x="167059" y="245944"/>
                    <a:pt x="155153" y="240162"/>
                    <a:pt x="147218" y="233590"/>
                  </a:cubicBezTo>
                  <a:cubicBezTo>
                    <a:pt x="139294" y="227027"/>
                    <a:pt x="135322" y="218064"/>
                    <a:pt x="135322" y="206730"/>
                  </a:cubicBezTo>
                  <a:cubicBezTo>
                    <a:pt x="135322" y="183155"/>
                    <a:pt x="151181" y="170011"/>
                    <a:pt x="182928" y="167287"/>
                  </a:cubicBezTo>
                  <a:lnTo>
                    <a:pt x="182928" y="250926"/>
                  </a:lnTo>
                  <a:close/>
                  <a:moveTo>
                    <a:pt x="214884" y="459017"/>
                  </a:moveTo>
                  <a:lnTo>
                    <a:pt x="214884" y="377417"/>
                  </a:lnTo>
                  <a:cubicBezTo>
                    <a:pt x="230743" y="382856"/>
                    <a:pt x="243440" y="388866"/>
                    <a:pt x="252965" y="395438"/>
                  </a:cubicBezTo>
                  <a:cubicBezTo>
                    <a:pt x="262480" y="402020"/>
                    <a:pt x="267252" y="411192"/>
                    <a:pt x="267252" y="422984"/>
                  </a:cubicBezTo>
                  <a:cubicBezTo>
                    <a:pt x="267252" y="445654"/>
                    <a:pt x="249784" y="457665"/>
                    <a:pt x="214884" y="459017"/>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9A29B75-A332-428A-A589-2D012174F282}"/>
                </a:ext>
              </a:extLst>
            </p:cNvPr>
            <p:cNvSpPr/>
            <p:nvPr/>
          </p:nvSpPr>
          <p:spPr>
            <a:xfrm>
              <a:off x="3952875" y="2534913"/>
              <a:ext cx="4286250" cy="3524236"/>
            </a:xfrm>
            <a:custGeom>
              <a:avLst/>
              <a:gdLst>
                <a:gd name="connsiteX0" fmla="*/ 3994147 w 4286250"/>
                <a:gd name="connsiteY0" fmla="*/ 0 h 3524236"/>
                <a:gd name="connsiteX1" fmla="*/ 292103 w 4286250"/>
                <a:gd name="connsiteY1" fmla="*/ 0 h 3524236"/>
                <a:gd name="connsiteX2" fmla="*/ 0 w 4286250"/>
                <a:gd name="connsiteY2" fmla="*/ 292102 h 3524236"/>
                <a:gd name="connsiteX3" fmla="*/ 0 w 4286250"/>
                <a:gd name="connsiteY3" fmla="*/ 2851145 h 3524236"/>
                <a:gd name="connsiteX4" fmla="*/ 292103 w 4286250"/>
                <a:gd name="connsiteY4" fmla="*/ 3143238 h 3524236"/>
                <a:gd name="connsiteX5" fmla="*/ 1286008 w 4286250"/>
                <a:gd name="connsiteY5" fmla="*/ 3143238 h 3524236"/>
                <a:gd name="connsiteX6" fmla="*/ 1238250 w 4286250"/>
                <a:gd name="connsiteY6" fmla="*/ 3286112 h 3524236"/>
                <a:gd name="connsiteX7" fmla="*/ 1476375 w 4286250"/>
                <a:gd name="connsiteY7" fmla="*/ 3524236 h 3524236"/>
                <a:gd name="connsiteX8" fmla="*/ 2809875 w 4286250"/>
                <a:gd name="connsiteY8" fmla="*/ 3524236 h 3524236"/>
                <a:gd name="connsiteX9" fmla="*/ 3048000 w 4286250"/>
                <a:gd name="connsiteY9" fmla="*/ 3286112 h 3524236"/>
                <a:gd name="connsiteX10" fmla="*/ 3000242 w 4286250"/>
                <a:gd name="connsiteY10" fmla="*/ 3143238 h 3524236"/>
                <a:gd name="connsiteX11" fmla="*/ 3994157 w 4286250"/>
                <a:gd name="connsiteY11" fmla="*/ 3143238 h 3524236"/>
                <a:gd name="connsiteX12" fmla="*/ 4286250 w 4286250"/>
                <a:gd name="connsiteY12" fmla="*/ 2851136 h 3524236"/>
                <a:gd name="connsiteX13" fmla="*/ 4286250 w 4286250"/>
                <a:gd name="connsiteY13" fmla="*/ 292102 h 3524236"/>
                <a:gd name="connsiteX14" fmla="*/ 3994147 w 4286250"/>
                <a:gd name="connsiteY14" fmla="*/ 0 h 3524236"/>
                <a:gd name="connsiteX15" fmla="*/ 2952750 w 4286250"/>
                <a:gd name="connsiteY15" fmla="*/ 3286112 h 3524236"/>
                <a:gd name="connsiteX16" fmla="*/ 2809875 w 4286250"/>
                <a:gd name="connsiteY16" fmla="*/ 3428987 h 3524236"/>
                <a:gd name="connsiteX17" fmla="*/ 1476375 w 4286250"/>
                <a:gd name="connsiteY17" fmla="*/ 3428987 h 3524236"/>
                <a:gd name="connsiteX18" fmla="*/ 1333500 w 4286250"/>
                <a:gd name="connsiteY18" fmla="*/ 3286112 h 3524236"/>
                <a:gd name="connsiteX19" fmla="*/ 1476375 w 4286250"/>
                <a:gd name="connsiteY19" fmla="*/ 3143238 h 3524236"/>
                <a:gd name="connsiteX20" fmla="*/ 2809875 w 4286250"/>
                <a:gd name="connsiteY20" fmla="*/ 3143238 h 3524236"/>
                <a:gd name="connsiteX21" fmla="*/ 2952750 w 4286250"/>
                <a:gd name="connsiteY21" fmla="*/ 3286112 h 3524236"/>
                <a:gd name="connsiteX22" fmla="*/ 2000250 w 4286250"/>
                <a:gd name="connsiteY22" fmla="*/ 2476491 h 3524236"/>
                <a:gd name="connsiteX23" fmla="*/ 2000250 w 4286250"/>
                <a:gd name="connsiteY23" fmla="*/ 2428866 h 3524236"/>
                <a:gd name="connsiteX24" fmla="*/ 2428875 w 4286250"/>
                <a:gd name="connsiteY24" fmla="*/ 2428866 h 3524236"/>
                <a:gd name="connsiteX25" fmla="*/ 2428875 w 4286250"/>
                <a:gd name="connsiteY25" fmla="*/ 2476491 h 3524236"/>
                <a:gd name="connsiteX26" fmla="*/ 2000250 w 4286250"/>
                <a:gd name="connsiteY26" fmla="*/ 2476491 h 3524236"/>
                <a:gd name="connsiteX27" fmla="*/ 2952750 w 4286250"/>
                <a:gd name="connsiteY27" fmla="*/ 2047867 h 3524236"/>
                <a:gd name="connsiteX28" fmla="*/ 2524125 w 4286250"/>
                <a:gd name="connsiteY28" fmla="*/ 2047867 h 3524236"/>
                <a:gd name="connsiteX29" fmla="*/ 2524125 w 4286250"/>
                <a:gd name="connsiteY29" fmla="*/ 2000242 h 3524236"/>
                <a:gd name="connsiteX30" fmla="*/ 2952750 w 4286250"/>
                <a:gd name="connsiteY30" fmla="*/ 2000242 h 3524236"/>
                <a:gd name="connsiteX31" fmla="*/ 2952750 w 4286250"/>
                <a:gd name="connsiteY31" fmla="*/ 2047867 h 3524236"/>
                <a:gd name="connsiteX32" fmla="*/ 2524125 w 4286250"/>
                <a:gd name="connsiteY32" fmla="*/ 2143117 h 3524236"/>
                <a:gd name="connsiteX33" fmla="*/ 2952750 w 4286250"/>
                <a:gd name="connsiteY33" fmla="*/ 2143117 h 3524236"/>
                <a:gd name="connsiteX34" fmla="*/ 2952750 w 4286250"/>
                <a:gd name="connsiteY34" fmla="*/ 2190742 h 3524236"/>
                <a:gd name="connsiteX35" fmla="*/ 2524125 w 4286250"/>
                <a:gd name="connsiteY35" fmla="*/ 2190742 h 3524236"/>
                <a:gd name="connsiteX36" fmla="*/ 2524125 w 4286250"/>
                <a:gd name="connsiteY36" fmla="*/ 2143117 h 3524236"/>
                <a:gd name="connsiteX37" fmla="*/ 2524125 w 4286250"/>
                <a:gd name="connsiteY37" fmla="*/ 2285991 h 3524236"/>
                <a:gd name="connsiteX38" fmla="*/ 2952750 w 4286250"/>
                <a:gd name="connsiteY38" fmla="*/ 2285991 h 3524236"/>
                <a:gd name="connsiteX39" fmla="*/ 2952750 w 4286250"/>
                <a:gd name="connsiteY39" fmla="*/ 2333616 h 3524236"/>
                <a:gd name="connsiteX40" fmla="*/ 2524125 w 4286250"/>
                <a:gd name="connsiteY40" fmla="*/ 2333616 h 3524236"/>
                <a:gd name="connsiteX41" fmla="*/ 2524125 w 4286250"/>
                <a:gd name="connsiteY41" fmla="*/ 2285991 h 3524236"/>
                <a:gd name="connsiteX42" fmla="*/ 2952750 w 4286250"/>
                <a:gd name="connsiteY42" fmla="*/ 1904993 h 3524236"/>
                <a:gd name="connsiteX43" fmla="*/ 2524125 w 4286250"/>
                <a:gd name="connsiteY43" fmla="*/ 1904993 h 3524236"/>
                <a:gd name="connsiteX44" fmla="*/ 2524125 w 4286250"/>
                <a:gd name="connsiteY44" fmla="*/ 1857368 h 3524236"/>
                <a:gd name="connsiteX45" fmla="*/ 2952750 w 4286250"/>
                <a:gd name="connsiteY45" fmla="*/ 1857368 h 3524236"/>
                <a:gd name="connsiteX46" fmla="*/ 2952750 w 4286250"/>
                <a:gd name="connsiteY46" fmla="*/ 1904993 h 3524236"/>
                <a:gd name="connsiteX47" fmla="*/ 2428875 w 4286250"/>
                <a:gd name="connsiteY47" fmla="*/ 2333616 h 3524236"/>
                <a:gd name="connsiteX48" fmla="*/ 2000250 w 4286250"/>
                <a:gd name="connsiteY48" fmla="*/ 2333616 h 3524236"/>
                <a:gd name="connsiteX49" fmla="*/ 2000250 w 4286250"/>
                <a:gd name="connsiteY49" fmla="*/ 2285991 h 3524236"/>
                <a:gd name="connsiteX50" fmla="*/ 2428875 w 4286250"/>
                <a:gd name="connsiteY50" fmla="*/ 2285991 h 3524236"/>
                <a:gd name="connsiteX51" fmla="*/ 2428875 w 4286250"/>
                <a:gd name="connsiteY51" fmla="*/ 2333616 h 3524236"/>
                <a:gd name="connsiteX52" fmla="*/ 2524125 w 4286250"/>
                <a:gd name="connsiteY52" fmla="*/ 2428866 h 3524236"/>
                <a:gd name="connsiteX53" fmla="*/ 2952750 w 4286250"/>
                <a:gd name="connsiteY53" fmla="*/ 2428866 h 3524236"/>
                <a:gd name="connsiteX54" fmla="*/ 2952750 w 4286250"/>
                <a:gd name="connsiteY54" fmla="*/ 2476491 h 3524236"/>
                <a:gd name="connsiteX55" fmla="*/ 2524125 w 4286250"/>
                <a:gd name="connsiteY55" fmla="*/ 2476491 h 3524236"/>
                <a:gd name="connsiteX56" fmla="*/ 2524125 w 4286250"/>
                <a:gd name="connsiteY56" fmla="*/ 2428866 h 3524236"/>
                <a:gd name="connsiteX57" fmla="*/ 3048000 w 4286250"/>
                <a:gd name="connsiteY57" fmla="*/ 1809743 h 3524236"/>
                <a:gd name="connsiteX58" fmla="*/ 3000375 w 4286250"/>
                <a:gd name="connsiteY58" fmla="*/ 1762118 h 3524236"/>
                <a:gd name="connsiteX59" fmla="*/ 2476500 w 4286250"/>
                <a:gd name="connsiteY59" fmla="*/ 1762118 h 3524236"/>
                <a:gd name="connsiteX60" fmla="*/ 2428875 w 4286250"/>
                <a:gd name="connsiteY60" fmla="*/ 1809743 h 3524236"/>
                <a:gd name="connsiteX61" fmla="*/ 2428875 w 4286250"/>
                <a:gd name="connsiteY61" fmla="*/ 2190742 h 3524236"/>
                <a:gd name="connsiteX62" fmla="*/ 1952625 w 4286250"/>
                <a:gd name="connsiteY62" fmla="*/ 2190742 h 3524236"/>
                <a:gd name="connsiteX63" fmla="*/ 1905000 w 4286250"/>
                <a:gd name="connsiteY63" fmla="*/ 2238366 h 3524236"/>
                <a:gd name="connsiteX64" fmla="*/ 1905000 w 4286250"/>
                <a:gd name="connsiteY64" fmla="*/ 2476491 h 3524236"/>
                <a:gd name="connsiteX65" fmla="*/ 381000 w 4286250"/>
                <a:gd name="connsiteY65" fmla="*/ 2476491 h 3524236"/>
                <a:gd name="connsiteX66" fmla="*/ 381000 w 4286250"/>
                <a:gd name="connsiteY66" fmla="*/ 2333616 h 3524236"/>
                <a:gd name="connsiteX67" fmla="*/ 857250 w 4286250"/>
                <a:gd name="connsiteY67" fmla="*/ 2333616 h 3524236"/>
                <a:gd name="connsiteX68" fmla="*/ 904875 w 4286250"/>
                <a:gd name="connsiteY68" fmla="*/ 2285991 h 3524236"/>
                <a:gd name="connsiteX69" fmla="*/ 857250 w 4286250"/>
                <a:gd name="connsiteY69" fmla="*/ 2238366 h 3524236"/>
                <a:gd name="connsiteX70" fmla="*/ 381000 w 4286250"/>
                <a:gd name="connsiteY70" fmla="*/ 2238366 h 3524236"/>
                <a:gd name="connsiteX71" fmla="*/ 381000 w 4286250"/>
                <a:gd name="connsiteY71" fmla="*/ 380989 h 3524236"/>
                <a:gd name="connsiteX72" fmla="*/ 3905250 w 4286250"/>
                <a:gd name="connsiteY72" fmla="*/ 380989 h 3524236"/>
                <a:gd name="connsiteX73" fmla="*/ 3905250 w 4286250"/>
                <a:gd name="connsiteY73" fmla="*/ 1229863 h 3524236"/>
                <a:gd name="connsiteX74" fmla="*/ 3260484 w 4286250"/>
                <a:gd name="connsiteY74" fmla="*/ 1725476 h 3524236"/>
                <a:gd name="connsiteX75" fmla="*/ 3905250 w 4286250"/>
                <a:gd name="connsiteY75" fmla="*/ 2221088 h 3524236"/>
                <a:gd name="connsiteX76" fmla="*/ 3905250 w 4286250"/>
                <a:gd name="connsiteY76" fmla="*/ 2476491 h 3524236"/>
                <a:gd name="connsiteX77" fmla="*/ 3048000 w 4286250"/>
                <a:gd name="connsiteY77" fmla="*/ 2476491 h 3524236"/>
                <a:gd name="connsiteX78" fmla="*/ 3048000 w 4286250"/>
                <a:gd name="connsiteY78" fmla="*/ 1809743 h 3524236"/>
                <a:gd name="connsiteX79" fmla="*/ 3773358 w 4286250"/>
                <a:gd name="connsiteY79" fmla="*/ 2143117 h 3524236"/>
                <a:gd name="connsiteX80" fmla="*/ 3355724 w 4286250"/>
                <a:gd name="connsiteY80" fmla="*/ 1725476 h 3524236"/>
                <a:gd name="connsiteX81" fmla="*/ 3773358 w 4286250"/>
                <a:gd name="connsiteY81" fmla="*/ 1307844 h 3524236"/>
                <a:gd name="connsiteX82" fmla="*/ 4191000 w 4286250"/>
                <a:gd name="connsiteY82" fmla="*/ 1725476 h 3524236"/>
                <a:gd name="connsiteX83" fmla="*/ 3773358 w 4286250"/>
                <a:gd name="connsiteY83" fmla="*/ 2143117 h 3524236"/>
                <a:gd name="connsiteX84" fmla="*/ 4000500 w 4286250"/>
                <a:gd name="connsiteY84" fmla="*/ 1265801 h 3524236"/>
                <a:gd name="connsiteX85" fmla="*/ 4000500 w 4286250"/>
                <a:gd name="connsiteY85" fmla="*/ 333364 h 3524236"/>
                <a:gd name="connsiteX86" fmla="*/ 3952875 w 4286250"/>
                <a:gd name="connsiteY86" fmla="*/ 285739 h 3524236"/>
                <a:gd name="connsiteX87" fmla="*/ 333375 w 4286250"/>
                <a:gd name="connsiteY87" fmla="*/ 285739 h 3524236"/>
                <a:gd name="connsiteX88" fmla="*/ 285750 w 4286250"/>
                <a:gd name="connsiteY88" fmla="*/ 333364 h 3524236"/>
                <a:gd name="connsiteX89" fmla="*/ 285750 w 4286250"/>
                <a:gd name="connsiteY89" fmla="*/ 2524115 h 3524236"/>
                <a:gd name="connsiteX90" fmla="*/ 333375 w 4286250"/>
                <a:gd name="connsiteY90" fmla="*/ 2571740 h 3524236"/>
                <a:gd name="connsiteX91" fmla="*/ 3952875 w 4286250"/>
                <a:gd name="connsiteY91" fmla="*/ 2571740 h 3524236"/>
                <a:gd name="connsiteX92" fmla="*/ 4000500 w 4286250"/>
                <a:gd name="connsiteY92" fmla="*/ 2524115 h 3524236"/>
                <a:gd name="connsiteX93" fmla="*/ 4000500 w 4286250"/>
                <a:gd name="connsiteY93" fmla="*/ 2185160 h 3524236"/>
                <a:gd name="connsiteX94" fmla="*/ 4191000 w 4286250"/>
                <a:gd name="connsiteY94" fmla="*/ 2022635 h 3524236"/>
                <a:gd name="connsiteX95" fmla="*/ 4191000 w 4286250"/>
                <a:gd name="connsiteY95" fmla="*/ 2851136 h 3524236"/>
                <a:gd name="connsiteX96" fmla="*/ 3994157 w 4286250"/>
                <a:gd name="connsiteY96" fmla="*/ 3047988 h 3524236"/>
                <a:gd name="connsiteX97" fmla="*/ 292103 w 4286250"/>
                <a:gd name="connsiteY97" fmla="*/ 3047988 h 3524236"/>
                <a:gd name="connsiteX98" fmla="*/ 95250 w 4286250"/>
                <a:gd name="connsiteY98" fmla="*/ 2851145 h 3524236"/>
                <a:gd name="connsiteX99" fmla="*/ 95250 w 4286250"/>
                <a:gd name="connsiteY99" fmla="*/ 292102 h 3524236"/>
                <a:gd name="connsiteX100" fmla="*/ 292103 w 4286250"/>
                <a:gd name="connsiteY100" fmla="*/ 95250 h 3524236"/>
                <a:gd name="connsiteX101" fmla="*/ 3994147 w 4286250"/>
                <a:gd name="connsiteY101" fmla="*/ 95250 h 3524236"/>
                <a:gd name="connsiteX102" fmla="*/ 4191000 w 4286250"/>
                <a:gd name="connsiteY102" fmla="*/ 292102 h 3524236"/>
                <a:gd name="connsiteX103" fmla="*/ 4191000 w 4286250"/>
                <a:gd name="connsiteY103" fmla="*/ 1428335 h 3524236"/>
                <a:gd name="connsiteX104" fmla="*/ 4000500 w 4286250"/>
                <a:gd name="connsiteY104" fmla="*/ 1265801 h 35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286250" h="3524236">
                  <a:moveTo>
                    <a:pt x="3994147" y="0"/>
                  </a:moveTo>
                  <a:lnTo>
                    <a:pt x="292103" y="0"/>
                  </a:lnTo>
                  <a:cubicBezTo>
                    <a:pt x="131035" y="0"/>
                    <a:pt x="0" y="131035"/>
                    <a:pt x="0" y="292102"/>
                  </a:cubicBezTo>
                  <a:lnTo>
                    <a:pt x="0" y="2851145"/>
                  </a:lnTo>
                  <a:cubicBezTo>
                    <a:pt x="0" y="3012203"/>
                    <a:pt x="131035" y="3143238"/>
                    <a:pt x="292103" y="3143238"/>
                  </a:cubicBezTo>
                  <a:lnTo>
                    <a:pt x="1286008" y="3143238"/>
                  </a:lnTo>
                  <a:cubicBezTo>
                    <a:pt x="1256043" y="3183071"/>
                    <a:pt x="1238250" y="3232544"/>
                    <a:pt x="1238250" y="3286112"/>
                  </a:cubicBezTo>
                  <a:cubicBezTo>
                    <a:pt x="1238250" y="3417414"/>
                    <a:pt x="1345073" y="3524236"/>
                    <a:pt x="1476375" y="3524236"/>
                  </a:cubicBezTo>
                  <a:lnTo>
                    <a:pt x="2809875" y="3524236"/>
                  </a:lnTo>
                  <a:cubicBezTo>
                    <a:pt x="2941177" y="3524236"/>
                    <a:pt x="3048000" y="3417414"/>
                    <a:pt x="3048000" y="3286112"/>
                  </a:cubicBezTo>
                  <a:cubicBezTo>
                    <a:pt x="3048000" y="3232544"/>
                    <a:pt x="3030217" y="3183071"/>
                    <a:pt x="3000242" y="3143238"/>
                  </a:cubicBezTo>
                  <a:lnTo>
                    <a:pt x="3994157" y="3143238"/>
                  </a:lnTo>
                  <a:cubicBezTo>
                    <a:pt x="4155215" y="3143238"/>
                    <a:pt x="4286250" y="3012193"/>
                    <a:pt x="4286250" y="2851136"/>
                  </a:cubicBezTo>
                  <a:lnTo>
                    <a:pt x="4286250" y="292102"/>
                  </a:lnTo>
                  <a:cubicBezTo>
                    <a:pt x="4286250" y="131035"/>
                    <a:pt x="4155215" y="0"/>
                    <a:pt x="3994147" y="0"/>
                  </a:cubicBezTo>
                  <a:close/>
                  <a:moveTo>
                    <a:pt x="2952750" y="3286112"/>
                  </a:moveTo>
                  <a:cubicBezTo>
                    <a:pt x="2952750" y="3364884"/>
                    <a:pt x="2888656" y="3428987"/>
                    <a:pt x="2809875" y="3428987"/>
                  </a:cubicBezTo>
                  <a:lnTo>
                    <a:pt x="1476375" y="3428987"/>
                  </a:lnTo>
                  <a:cubicBezTo>
                    <a:pt x="1397594" y="3428987"/>
                    <a:pt x="1333500" y="3364884"/>
                    <a:pt x="1333500" y="3286112"/>
                  </a:cubicBezTo>
                  <a:cubicBezTo>
                    <a:pt x="1333500" y="3207322"/>
                    <a:pt x="1397594" y="3143238"/>
                    <a:pt x="1476375" y="3143238"/>
                  </a:cubicBezTo>
                  <a:lnTo>
                    <a:pt x="2809875" y="3143238"/>
                  </a:lnTo>
                  <a:cubicBezTo>
                    <a:pt x="2888656" y="3143238"/>
                    <a:pt x="2952750" y="3207322"/>
                    <a:pt x="2952750" y="3286112"/>
                  </a:cubicBezTo>
                  <a:close/>
                  <a:moveTo>
                    <a:pt x="2000250" y="2476491"/>
                  </a:moveTo>
                  <a:lnTo>
                    <a:pt x="2000250" y="2428866"/>
                  </a:lnTo>
                  <a:lnTo>
                    <a:pt x="2428875" y="2428866"/>
                  </a:lnTo>
                  <a:lnTo>
                    <a:pt x="2428875" y="2476491"/>
                  </a:lnTo>
                  <a:lnTo>
                    <a:pt x="2000250" y="2476491"/>
                  </a:lnTo>
                  <a:close/>
                  <a:moveTo>
                    <a:pt x="2952750" y="2047867"/>
                  </a:moveTo>
                  <a:lnTo>
                    <a:pt x="2524125" y="2047867"/>
                  </a:lnTo>
                  <a:lnTo>
                    <a:pt x="2524125" y="2000242"/>
                  </a:lnTo>
                  <a:lnTo>
                    <a:pt x="2952750" y="2000242"/>
                  </a:lnTo>
                  <a:lnTo>
                    <a:pt x="2952750" y="2047867"/>
                  </a:lnTo>
                  <a:close/>
                  <a:moveTo>
                    <a:pt x="2524125" y="2143117"/>
                  </a:moveTo>
                  <a:lnTo>
                    <a:pt x="2952750" y="2143117"/>
                  </a:lnTo>
                  <a:lnTo>
                    <a:pt x="2952750" y="2190742"/>
                  </a:lnTo>
                  <a:lnTo>
                    <a:pt x="2524125" y="2190742"/>
                  </a:lnTo>
                  <a:lnTo>
                    <a:pt x="2524125" y="2143117"/>
                  </a:lnTo>
                  <a:close/>
                  <a:moveTo>
                    <a:pt x="2524125" y="2285991"/>
                  </a:moveTo>
                  <a:lnTo>
                    <a:pt x="2952750" y="2285991"/>
                  </a:lnTo>
                  <a:lnTo>
                    <a:pt x="2952750" y="2333616"/>
                  </a:lnTo>
                  <a:lnTo>
                    <a:pt x="2524125" y="2333616"/>
                  </a:lnTo>
                  <a:lnTo>
                    <a:pt x="2524125" y="2285991"/>
                  </a:lnTo>
                  <a:close/>
                  <a:moveTo>
                    <a:pt x="2952750" y="1904993"/>
                  </a:moveTo>
                  <a:lnTo>
                    <a:pt x="2524125" y="1904993"/>
                  </a:lnTo>
                  <a:lnTo>
                    <a:pt x="2524125" y="1857368"/>
                  </a:lnTo>
                  <a:lnTo>
                    <a:pt x="2952750" y="1857368"/>
                  </a:lnTo>
                  <a:lnTo>
                    <a:pt x="2952750" y="1904993"/>
                  </a:lnTo>
                  <a:close/>
                  <a:moveTo>
                    <a:pt x="2428875" y="2333616"/>
                  </a:moveTo>
                  <a:lnTo>
                    <a:pt x="2000250" y="2333616"/>
                  </a:lnTo>
                  <a:lnTo>
                    <a:pt x="2000250" y="2285991"/>
                  </a:lnTo>
                  <a:lnTo>
                    <a:pt x="2428875" y="2285991"/>
                  </a:lnTo>
                  <a:lnTo>
                    <a:pt x="2428875" y="2333616"/>
                  </a:lnTo>
                  <a:close/>
                  <a:moveTo>
                    <a:pt x="2524125" y="2428866"/>
                  </a:moveTo>
                  <a:lnTo>
                    <a:pt x="2952750" y="2428866"/>
                  </a:lnTo>
                  <a:lnTo>
                    <a:pt x="2952750" y="2476491"/>
                  </a:lnTo>
                  <a:lnTo>
                    <a:pt x="2524125" y="2476491"/>
                  </a:lnTo>
                  <a:lnTo>
                    <a:pt x="2524125" y="2428866"/>
                  </a:lnTo>
                  <a:close/>
                  <a:moveTo>
                    <a:pt x="3048000" y="1809743"/>
                  </a:moveTo>
                  <a:cubicBezTo>
                    <a:pt x="3048000" y="1783435"/>
                    <a:pt x="3026683" y="1762118"/>
                    <a:pt x="3000375" y="1762118"/>
                  </a:cubicBezTo>
                  <a:lnTo>
                    <a:pt x="2476500" y="1762118"/>
                  </a:lnTo>
                  <a:cubicBezTo>
                    <a:pt x="2450192" y="1762118"/>
                    <a:pt x="2428875" y="1783435"/>
                    <a:pt x="2428875" y="1809743"/>
                  </a:cubicBezTo>
                  <a:cubicBezTo>
                    <a:pt x="2428875" y="2029551"/>
                    <a:pt x="2428875" y="1976439"/>
                    <a:pt x="2428875" y="2190742"/>
                  </a:cubicBezTo>
                  <a:lnTo>
                    <a:pt x="1952625" y="2190742"/>
                  </a:lnTo>
                  <a:cubicBezTo>
                    <a:pt x="1926327" y="2190742"/>
                    <a:pt x="1905000" y="2212058"/>
                    <a:pt x="1905000" y="2238366"/>
                  </a:cubicBezTo>
                  <a:cubicBezTo>
                    <a:pt x="1905000" y="2321129"/>
                    <a:pt x="1905000" y="2393976"/>
                    <a:pt x="1905000" y="2476491"/>
                  </a:cubicBezTo>
                  <a:lnTo>
                    <a:pt x="381000" y="2476491"/>
                  </a:lnTo>
                  <a:lnTo>
                    <a:pt x="381000" y="2333616"/>
                  </a:lnTo>
                  <a:lnTo>
                    <a:pt x="857250" y="2333616"/>
                  </a:lnTo>
                  <a:cubicBezTo>
                    <a:pt x="883549" y="2333616"/>
                    <a:pt x="904875" y="2312290"/>
                    <a:pt x="904875" y="2285991"/>
                  </a:cubicBezTo>
                  <a:cubicBezTo>
                    <a:pt x="904875" y="2259683"/>
                    <a:pt x="883549" y="2238366"/>
                    <a:pt x="857250" y="2238366"/>
                  </a:cubicBezTo>
                  <a:lnTo>
                    <a:pt x="381000" y="2238366"/>
                  </a:lnTo>
                  <a:lnTo>
                    <a:pt x="381000" y="380989"/>
                  </a:lnTo>
                  <a:lnTo>
                    <a:pt x="3905250" y="380989"/>
                  </a:lnTo>
                  <a:lnTo>
                    <a:pt x="3905250" y="1229863"/>
                  </a:lnTo>
                  <a:cubicBezTo>
                    <a:pt x="3580419" y="1143367"/>
                    <a:pt x="3260484" y="1388930"/>
                    <a:pt x="3260484" y="1725476"/>
                  </a:cubicBezTo>
                  <a:cubicBezTo>
                    <a:pt x="3260484" y="2061592"/>
                    <a:pt x="3580038" y="2307727"/>
                    <a:pt x="3905250" y="2221088"/>
                  </a:cubicBezTo>
                  <a:lnTo>
                    <a:pt x="3905250" y="2476491"/>
                  </a:lnTo>
                  <a:lnTo>
                    <a:pt x="3048000" y="2476491"/>
                  </a:lnTo>
                  <a:cubicBezTo>
                    <a:pt x="3048000" y="2355380"/>
                    <a:pt x="3048000" y="1972629"/>
                    <a:pt x="3048000" y="1809743"/>
                  </a:cubicBezTo>
                  <a:close/>
                  <a:moveTo>
                    <a:pt x="3773358" y="2143117"/>
                  </a:moveTo>
                  <a:cubicBezTo>
                    <a:pt x="3543072" y="2143117"/>
                    <a:pt x="3355724" y="1955761"/>
                    <a:pt x="3355724" y="1725476"/>
                  </a:cubicBezTo>
                  <a:cubicBezTo>
                    <a:pt x="3355724" y="1495191"/>
                    <a:pt x="3543072" y="1307844"/>
                    <a:pt x="3773358" y="1307844"/>
                  </a:cubicBezTo>
                  <a:cubicBezTo>
                    <a:pt x="4003643" y="1307844"/>
                    <a:pt x="4191000" y="1495191"/>
                    <a:pt x="4191000" y="1725476"/>
                  </a:cubicBezTo>
                  <a:cubicBezTo>
                    <a:pt x="4191000" y="1955761"/>
                    <a:pt x="4003643" y="2143117"/>
                    <a:pt x="3773358" y="2143117"/>
                  </a:cubicBezTo>
                  <a:close/>
                  <a:moveTo>
                    <a:pt x="4000500" y="1265801"/>
                  </a:moveTo>
                  <a:lnTo>
                    <a:pt x="4000500" y="333364"/>
                  </a:lnTo>
                  <a:cubicBezTo>
                    <a:pt x="4000500" y="307066"/>
                    <a:pt x="3979183" y="285739"/>
                    <a:pt x="3952875" y="285739"/>
                  </a:cubicBezTo>
                  <a:lnTo>
                    <a:pt x="333375" y="285739"/>
                  </a:lnTo>
                  <a:cubicBezTo>
                    <a:pt x="307076" y="285739"/>
                    <a:pt x="285750" y="307066"/>
                    <a:pt x="285750" y="333364"/>
                  </a:cubicBezTo>
                  <a:lnTo>
                    <a:pt x="285750" y="2524115"/>
                  </a:lnTo>
                  <a:cubicBezTo>
                    <a:pt x="285750" y="2550414"/>
                    <a:pt x="307076" y="2571740"/>
                    <a:pt x="333375" y="2571740"/>
                  </a:cubicBezTo>
                  <a:cubicBezTo>
                    <a:pt x="1130208" y="2571740"/>
                    <a:pt x="3177311" y="2571740"/>
                    <a:pt x="3952875" y="2571740"/>
                  </a:cubicBezTo>
                  <a:cubicBezTo>
                    <a:pt x="3979183" y="2571740"/>
                    <a:pt x="4000500" y="2550414"/>
                    <a:pt x="4000500" y="2524115"/>
                  </a:cubicBezTo>
                  <a:lnTo>
                    <a:pt x="4000500" y="2185160"/>
                  </a:lnTo>
                  <a:cubicBezTo>
                    <a:pt x="4076614" y="2147393"/>
                    <a:pt x="4142013" y="2091282"/>
                    <a:pt x="4191000" y="2022635"/>
                  </a:cubicBezTo>
                  <a:lnTo>
                    <a:pt x="4191000" y="2851136"/>
                  </a:lnTo>
                  <a:cubicBezTo>
                    <a:pt x="4191000" y="2959682"/>
                    <a:pt x="4102694" y="3047988"/>
                    <a:pt x="3994157" y="3047988"/>
                  </a:cubicBezTo>
                  <a:cubicBezTo>
                    <a:pt x="3837308" y="3047988"/>
                    <a:pt x="449990" y="3047988"/>
                    <a:pt x="292103" y="3047988"/>
                  </a:cubicBezTo>
                  <a:cubicBezTo>
                    <a:pt x="183556" y="3047988"/>
                    <a:pt x="95250" y="2959682"/>
                    <a:pt x="95250" y="2851145"/>
                  </a:cubicBezTo>
                  <a:lnTo>
                    <a:pt x="95250" y="292102"/>
                  </a:lnTo>
                  <a:cubicBezTo>
                    <a:pt x="95250" y="183556"/>
                    <a:pt x="183556" y="95250"/>
                    <a:pt x="292103" y="95250"/>
                  </a:cubicBezTo>
                  <a:lnTo>
                    <a:pt x="3994147" y="95250"/>
                  </a:lnTo>
                  <a:cubicBezTo>
                    <a:pt x="4102684" y="95250"/>
                    <a:pt x="4191000" y="183556"/>
                    <a:pt x="4191000" y="292102"/>
                  </a:cubicBezTo>
                  <a:lnTo>
                    <a:pt x="4191000" y="1428335"/>
                  </a:lnTo>
                  <a:cubicBezTo>
                    <a:pt x="4142013" y="1359679"/>
                    <a:pt x="4076614" y="1303567"/>
                    <a:pt x="4000500" y="1265801"/>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113402D9-D7DF-445E-834B-87E23AF3A802}"/>
                </a:ext>
              </a:extLst>
            </p:cNvPr>
            <p:cNvSpPr/>
            <p:nvPr/>
          </p:nvSpPr>
          <p:spPr>
            <a:xfrm>
              <a:off x="6238875" y="3058777"/>
              <a:ext cx="1285875" cy="666747"/>
            </a:xfrm>
            <a:custGeom>
              <a:avLst/>
              <a:gdLst>
                <a:gd name="connsiteX0" fmla="*/ 1238250 w 1285875"/>
                <a:gd name="connsiteY0" fmla="*/ 666747 h 666747"/>
                <a:gd name="connsiteX1" fmla="*/ 1285875 w 1285875"/>
                <a:gd name="connsiteY1" fmla="*/ 619123 h 666747"/>
                <a:gd name="connsiteX2" fmla="*/ 1285875 w 1285875"/>
                <a:gd name="connsiteY2" fmla="*/ 95250 h 666747"/>
                <a:gd name="connsiteX3" fmla="*/ 1238250 w 1285875"/>
                <a:gd name="connsiteY3" fmla="*/ 47625 h 666747"/>
                <a:gd name="connsiteX4" fmla="*/ 1047750 w 1285875"/>
                <a:gd name="connsiteY4" fmla="*/ 47625 h 666747"/>
                <a:gd name="connsiteX5" fmla="*/ 1000125 w 1285875"/>
                <a:gd name="connsiteY5" fmla="*/ 95250 h 666747"/>
                <a:gd name="connsiteX6" fmla="*/ 1000125 w 1285875"/>
                <a:gd name="connsiteY6" fmla="*/ 571498 h 666747"/>
                <a:gd name="connsiteX7" fmla="*/ 952500 w 1285875"/>
                <a:gd name="connsiteY7" fmla="*/ 571498 h 666747"/>
                <a:gd name="connsiteX8" fmla="*/ 952500 w 1285875"/>
                <a:gd name="connsiteY8" fmla="*/ 285749 h 666747"/>
                <a:gd name="connsiteX9" fmla="*/ 904875 w 1285875"/>
                <a:gd name="connsiteY9" fmla="*/ 238124 h 666747"/>
                <a:gd name="connsiteX10" fmla="*/ 714375 w 1285875"/>
                <a:gd name="connsiteY10" fmla="*/ 238124 h 666747"/>
                <a:gd name="connsiteX11" fmla="*/ 666750 w 1285875"/>
                <a:gd name="connsiteY11" fmla="*/ 285749 h 666747"/>
                <a:gd name="connsiteX12" fmla="*/ 666750 w 1285875"/>
                <a:gd name="connsiteY12" fmla="*/ 571498 h 666747"/>
                <a:gd name="connsiteX13" fmla="*/ 619125 w 1285875"/>
                <a:gd name="connsiteY13" fmla="*/ 571498 h 666747"/>
                <a:gd name="connsiteX14" fmla="*/ 619125 w 1285875"/>
                <a:gd name="connsiteY14" fmla="*/ 47625 h 666747"/>
                <a:gd name="connsiteX15" fmla="*/ 571500 w 1285875"/>
                <a:gd name="connsiteY15" fmla="*/ 0 h 666747"/>
                <a:gd name="connsiteX16" fmla="*/ 381000 w 1285875"/>
                <a:gd name="connsiteY16" fmla="*/ 0 h 666747"/>
                <a:gd name="connsiteX17" fmla="*/ 333375 w 1285875"/>
                <a:gd name="connsiteY17" fmla="*/ 47625 h 666747"/>
                <a:gd name="connsiteX18" fmla="*/ 333375 w 1285875"/>
                <a:gd name="connsiteY18" fmla="*/ 571498 h 666747"/>
                <a:gd name="connsiteX19" fmla="*/ 285750 w 1285875"/>
                <a:gd name="connsiteY19" fmla="*/ 571498 h 666747"/>
                <a:gd name="connsiteX20" fmla="*/ 285750 w 1285875"/>
                <a:gd name="connsiteY20" fmla="*/ 190499 h 666747"/>
                <a:gd name="connsiteX21" fmla="*/ 238125 w 1285875"/>
                <a:gd name="connsiteY21" fmla="*/ 142874 h 666747"/>
                <a:gd name="connsiteX22" fmla="*/ 47625 w 1285875"/>
                <a:gd name="connsiteY22" fmla="*/ 142874 h 666747"/>
                <a:gd name="connsiteX23" fmla="*/ 0 w 1285875"/>
                <a:gd name="connsiteY23" fmla="*/ 190499 h 666747"/>
                <a:gd name="connsiteX24" fmla="*/ 0 w 1285875"/>
                <a:gd name="connsiteY24" fmla="*/ 619123 h 666747"/>
                <a:gd name="connsiteX25" fmla="*/ 47625 w 1285875"/>
                <a:gd name="connsiteY25" fmla="*/ 666747 h 666747"/>
                <a:gd name="connsiteX26" fmla="*/ 1047750 w 1285875"/>
                <a:gd name="connsiteY26" fmla="*/ 666747 h 666747"/>
                <a:gd name="connsiteX27" fmla="*/ 1238250 w 1285875"/>
                <a:gd name="connsiteY27" fmla="*/ 666747 h 666747"/>
                <a:gd name="connsiteX28" fmla="*/ 1095375 w 1285875"/>
                <a:gd name="connsiteY28" fmla="*/ 142874 h 666747"/>
                <a:gd name="connsiteX29" fmla="*/ 1190625 w 1285875"/>
                <a:gd name="connsiteY29" fmla="*/ 142874 h 666747"/>
                <a:gd name="connsiteX30" fmla="*/ 1190625 w 1285875"/>
                <a:gd name="connsiteY30" fmla="*/ 571498 h 666747"/>
                <a:gd name="connsiteX31" fmla="*/ 1095375 w 1285875"/>
                <a:gd name="connsiteY31" fmla="*/ 571498 h 666747"/>
                <a:gd name="connsiteX32" fmla="*/ 1095375 w 1285875"/>
                <a:gd name="connsiteY32" fmla="*/ 142874 h 666747"/>
                <a:gd name="connsiteX33" fmla="*/ 95250 w 1285875"/>
                <a:gd name="connsiteY33" fmla="*/ 571498 h 666747"/>
                <a:gd name="connsiteX34" fmla="*/ 95250 w 1285875"/>
                <a:gd name="connsiteY34" fmla="*/ 238124 h 666747"/>
                <a:gd name="connsiteX35" fmla="*/ 190500 w 1285875"/>
                <a:gd name="connsiteY35" fmla="*/ 238124 h 666747"/>
                <a:gd name="connsiteX36" fmla="*/ 190500 w 1285875"/>
                <a:gd name="connsiteY36" fmla="*/ 571498 h 666747"/>
                <a:gd name="connsiteX37" fmla="*/ 95250 w 1285875"/>
                <a:gd name="connsiteY37" fmla="*/ 571498 h 666747"/>
                <a:gd name="connsiteX38" fmla="*/ 428625 w 1285875"/>
                <a:gd name="connsiteY38" fmla="*/ 571498 h 666747"/>
                <a:gd name="connsiteX39" fmla="*/ 428625 w 1285875"/>
                <a:gd name="connsiteY39" fmla="*/ 95250 h 666747"/>
                <a:gd name="connsiteX40" fmla="*/ 523875 w 1285875"/>
                <a:gd name="connsiteY40" fmla="*/ 95250 h 666747"/>
                <a:gd name="connsiteX41" fmla="*/ 523875 w 1285875"/>
                <a:gd name="connsiteY41" fmla="*/ 571498 h 666747"/>
                <a:gd name="connsiteX42" fmla="*/ 428625 w 1285875"/>
                <a:gd name="connsiteY42" fmla="*/ 571498 h 666747"/>
                <a:gd name="connsiteX43" fmla="*/ 762000 w 1285875"/>
                <a:gd name="connsiteY43" fmla="*/ 571498 h 666747"/>
                <a:gd name="connsiteX44" fmla="*/ 762000 w 1285875"/>
                <a:gd name="connsiteY44" fmla="*/ 333374 h 666747"/>
                <a:gd name="connsiteX45" fmla="*/ 857250 w 1285875"/>
                <a:gd name="connsiteY45" fmla="*/ 333374 h 666747"/>
                <a:gd name="connsiteX46" fmla="*/ 857250 w 1285875"/>
                <a:gd name="connsiteY46" fmla="*/ 571498 h 666747"/>
                <a:gd name="connsiteX47" fmla="*/ 762000 w 1285875"/>
                <a:gd name="connsiteY47" fmla="*/ 571498 h 66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85875" h="666747">
                  <a:moveTo>
                    <a:pt x="1238250" y="666747"/>
                  </a:moveTo>
                  <a:cubicBezTo>
                    <a:pt x="1264558" y="666747"/>
                    <a:pt x="1285875" y="645421"/>
                    <a:pt x="1285875" y="619123"/>
                  </a:cubicBezTo>
                  <a:lnTo>
                    <a:pt x="1285875" y="95250"/>
                  </a:lnTo>
                  <a:cubicBezTo>
                    <a:pt x="1285875" y="68951"/>
                    <a:pt x="1264558" y="47625"/>
                    <a:pt x="1238250" y="47625"/>
                  </a:cubicBezTo>
                  <a:lnTo>
                    <a:pt x="1047750" y="47625"/>
                  </a:lnTo>
                  <a:cubicBezTo>
                    <a:pt x="1021442" y="47625"/>
                    <a:pt x="1000125" y="68951"/>
                    <a:pt x="1000125" y="95250"/>
                  </a:cubicBezTo>
                  <a:lnTo>
                    <a:pt x="1000125" y="571498"/>
                  </a:lnTo>
                  <a:lnTo>
                    <a:pt x="952500" y="571498"/>
                  </a:lnTo>
                  <a:lnTo>
                    <a:pt x="952500" y="285749"/>
                  </a:lnTo>
                  <a:cubicBezTo>
                    <a:pt x="952500" y="259450"/>
                    <a:pt x="931183" y="238124"/>
                    <a:pt x="904875" y="238124"/>
                  </a:cubicBezTo>
                  <a:lnTo>
                    <a:pt x="714375" y="238124"/>
                  </a:lnTo>
                  <a:cubicBezTo>
                    <a:pt x="688067" y="238124"/>
                    <a:pt x="666750" y="259450"/>
                    <a:pt x="666750" y="285749"/>
                  </a:cubicBezTo>
                  <a:lnTo>
                    <a:pt x="666750" y="571498"/>
                  </a:lnTo>
                  <a:lnTo>
                    <a:pt x="619125" y="571498"/>
                  </a:lnTo>
                  <a:lnTo>
                    <a:pt x="619125" y="47625"/>
                  </a:lnTo>
                  <a:cubicBezTo>
                    <a:pt x="619125" y="21326"/>
                    <a:pt x="597808" y="0"/>
                    <a:pt x="571500" y="0"/>
                  </a:cubicBezTo>
                  <a:lnTo>
                    <a:pt x="381000" y="0"/>
                  </a:lnTo>
                  <a:cubicBezTo>
                    <a:pt x="354692" y="0"/>
                    <a:pt x="333375" y="21326"/>
                    <a:pt x="333375" y="47625"/>
                  </a:cubicBezTo>
                  <a:lnTo>
                    <a:pt x="333375" y="571498"/>
                  </a:lnTo>
                  <a:lnTo>
                    <a:pt x="285750" y="571498"/>
                  </a:lnTo>
                  <a:lnTo>
                    <a:pt x="285750" y="190499"/>
                  </a:lnTo>
                  <a:cubicBezTo>
                    <a:pt x="285750" y="164201"/>
                    <a:pt x="264433" y="142874"/>
                    <a:pt x="238125" y="142874"/>
                  </a:cubicBezTo>
                  <a:lnTo>
                    <a:pt x="47625" y="142874"/>
                  </a:lnTo>
                  <a:cubicBezTo>
                    <a:pt x="21317" y="142874"/>
                    <a:pt x="0" y="164201"/>
                    <a:pt x="0" y="190499"/>
                  </a:cubicBezTo>
                  <a:lnTo>
                    <a:pt x="0" y="619123"/>
                  </a:lnTo>
                  <a:cubicBezTo>
                    <a:pt x="0" y="645421"/>
                    <a:pt x="21317" y="666747"/>
                    <a:pt x="47625" y="666747"/>
                  </a:cubicBezTo>
                  <a:cubicBezTo>
                    <a:pt x="384019" y="666747"/>
                    <a:pt x="669665" y="666747"/>
                    <a:pt x="1047750" y="666747"/>
                  </a:cubicBezTo>
                  <a:lnTo>
                    <a:pt x="1238250" y="666747"/>
                  </a:lnTo>
                  <a:close/>
                  <a:moveTo>
                    <a:pt x="1095375" y="142874"/>
                  </a:moveTo>
                  <a:lnTo>
                    <a:pt x="1190625" y="142874"/>
                  </a:lnTo>
                  <a:lnTo>
                    <a:pt x="1190625" y="571498"/>
                  </a:lnTo>
                  <a:lnTo>
                    <a:pt x="1095375" y="571498"/>
                  </a:lnTo>
                  <a:lnTo>
                    <a:pt x="1095375" y="142874"/>
                  </a:lnTo>
                  <a:close/>
                  <a:moveTo>
                    <a:pt x="95250" y="571498"/>
                  </a:moveTo>
                  <a:lnTo>
                    <a:pt x="95250" y="238124"/>
                  </a:lnTo>
                  <a:lnTo>
                    <a:pt x="190500" y="238124"/>
                  </a:lnTo>
                  <a:lnTo>
                    <a:pt x="190500" y="571498"/>
                  </a:lnTo>
                  <a:lnTo>
                    <a:pt x="95250" y="571498"/>
                  </a:lnTo>
                  <a:close/>
                  <a:moveTo>
                    <a:pt x="428625" y="571498"/>
                  </a:moveTo>
                  <a:lnTo>
                    <a:pt x="428625" y="95250"/>
                  </a:lnTo>
                  <a:lnTo>
                    <a:pt x="523875" y="95250"/>
                  </a:lnTo>
                  <a:lnTo>
                    <a:pt x="523875" y="571498"/>
                  </a:lnTo>
                  <a:lnTo>
                    <a:pt x="428625" y="571498"/>
                  </a:lnTo>
                  <a:close/>
                  <a:moveTo>
                    <a:pt x="762000" y="571498"/>
                  </a:moveTo>
                  <a:lnTo>
                    <a:pt x="762000" y="333374"/>
                  </a:lnTo>
                  <a:lnTo>
                    <a:pt x="857250" y="333374"/>
                  </a:lnTo>
                  <a:lnTo>
                    <a:pt x="857250" y="571498"/>
                  </a:lnTo>
                  <a:lnTo>
                    <a:pt x="762000" y="571498"/>
                  </a:lnTo>
                  <a:close/>
                </a:path>
              </a:pathLst>
            </a:custGeom>
            <a:grpFill/>
            <a:ln w="9525" cap="flat">
              <a:noFill/>
              <a:prstDash val="solid"/>
              <a:miter/>
            </a:ln>
          </p:spPr>
          <p:txBody>
            <a:bodyPr rtlCol="0" anchor="ctr"/>
            <a:lstStyle/>
            <a:p>
              <a:endParaRPr lang="en-US" dirty="0"/>
            </a:p>
          </p:txBody>
        </p:sp>
      </p:grpSp>
      <p:grpSp>
        <p:nvGrpSpPr>
          <p:cNvPr id="38" name="Graphic 36">
            <a:extLst>
              <a:ext uri="{FF2B5EF4-FFF2-40B4-BE49-F238E27FC236}">
                <a16:creationId xmlns:a16="http://schemas.microsoft.com/office/drawing/2014/main" id="{06B57214-FF0D-4130-A0B9-23293BA9DB8C}"/>
              </a:ext>
            </a:extLst>
          </p:cNvPr>
          <p:cNvGrpSpPr/>
          <p:nvPr/>
        </p:nvGrpSpPr>
        <p:grpSpPr>
          <a:xfrm>
            <a:off x="1247854" y="4467001"/>
            <a:ext cx="489342" cy="489342"/>
            <a:chOff x="5619750" y="2952750"/>
            <a:chExt cx="952500" cy="952500"/>
          </a:xfrm>
          <a:solidFill>
            <a:schemeClr val="bg1"/>
          </a:solidFill>
        </p:grpSpPr>
        <p:sp>
          <p:nvSpPr>
            <p:cNvPr id="39" name="Freeform: Shape 38">
              <a:extLst>
                <a:ext uri="{FF2B5EF4-FFF2-40B4-BE49-F238E27FC236}">
                  <a16:creationId xmlns:a16="http://schemas.microsoft.com/office/drawing/2014/main" id="{B42AF50C-4BE4-4CDF-AC18-2B2A1AAD1448}"/>
                </a:ext>
              </a:extLst>
            </p:cNvPr>
            <p:cNvSpPr/>
            <p:nvPr/>
          </p:nvSpPr>
          <p:spPr>
            <a:xfrm>
              <a:off x="5843727" y="3639159"/>
              <a:ext cx="29766" cy="29766"/>
            </a:xfrm>
            <a:custGeom>
              <a:avLst/>
              <a:gdLst>
                <a:gd name="connsiteX0" fmla="*/ 0 w 29765"/>
                <a:gd name="connsiteY0" fmla="*/ 21047 h 29765"/>
                <a:gd name="connsiteX1" fmla="*/ 21047 w 29765"/>
                <a:gd name="connsiteY1" fmla="*/ 0 h 29765"/>
                <a:gd name="connsiteX2" fmla="*/ 42095 w 29765"/>
                <a:gd name="connsiteY2" fmla="*/ 21047 h 29765"/>
                <a:gd name="connsiteX3" fmla="*/ 21047 w 29765"/>
                <a:gd name="connsiteY3" fmla="*/ 42095 h 29765"/>
              </a:gdLst>
              <a:ahLst/>
              <a:cxnLst>
                <a:cxn ang="0">
                  <a:pos x="connsiteX0" y="connsiteY0"/>
                </a:cxn>
                <a:cxn ang="0">
                  <a:pos x="connsiteX1" y="connsiteY1"/>
                </a:cxn>
                <a:cxn ang="0">
                  <a:pos x="connsiteX2" y="connsiteY2"/>
                </a:cxn>
                <a:cxn ang="0">
                  <a:pos x="connsiteX3" y="connsiteY3"/>
                </a:cxn>
              </a:cxnLst>
              <a:rect l="l" t="t" r="r" b="b"/>
              <a:pathLst>
                <a:path w="29765" h="29765">
                  <a:moveTo>
                    <a:pt x="0" y="21047"/>
                  </a:moveTo>
                  <a:lnTo>
                    <a:pt x="21047" y="0"/>
                  </a:lnTo>
                  <a:lnTo>
                    <a:pt x="42095" y="21047"/>
                  </a:lnTo>
                  <a:lnTo>
                    <a:pt x="21047" y="42095"/>
                  </a:lnTo>
                  <a:close/>
                </a:path>
              </a:pathLst>
            </a:custGeom>
            <a:grpFill/>
            <a:ln w="14883"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97759CBA-9479-4EA7-AEB0-901511BD9EA0}"/>
                </a:ext>
              </a:extLst>
            </p:cNvPr>
            <p:cNvSpPr/>
            <p:nvPr/>
          </p:nvSpPr>
          <p:spPr>
            <a:xfrm>
              <a:off x="5802702" y="3681267"/>
              <a:ext cx="29766" cy="29766"/>
            </a:xfrm>
            <a:custGeom>
              <a:avLst/>
              <a:gdLst>
                <a:gd name="connsiteX0" fmla="*/ 0 w 29765"/>
                <a:gd name="connsiteY0" fmla="*/ 19984 h 29765"/>
                <a:gd name="connsiteX1" fmla="*/ 19984 w 29765"/>
                <a:gd name="connsiteY1" fmla="*/ 0 h 29765"/>
                <a:gd name="connsiteX2" fmla="*/ 41032 w 29765"/>
                <a:gd name="connsiteY2" fmla="*/ 21047 h 29765"/>
                <a:gd name="connsiteX3" fmla="*/ 21047 w 29765"/>
                <a:gd name="connsiteY3" fmla="*/ 41032 h 29765"/>
              </a:gdLst>
              <a:ahLst/>
              <a:cxnLst>
                <a:cxn ang="0">
                  <a:pos x="connsiteX0" y="connsiteY0"/>
                </a:cxn>
                <a:cxn ang="0">
                  <a:pos x="connsiteX1" y="connsiteY1"/>
                </a:cxn>
                <a:cxn ang="0">
                  <a:pos x="connsiteX2" y="connsiteY2"/>
                </a:cxn>
                <a:cxn ang="0">
                  <a:pos x="connsiteX3" y="connsiteY3"/>
                </a:cxn>
              </a:cxnLst>
              <a:rect l="l" t="t" r="r" b="b"/>
              <a:pathLst>
                <a:path w="29765" h="29765">
                  <a:moveTo>
                    <a:pt x="0" y="19984"/>
                  </a:moveTo>
                  <a:lnTo>
                    <a:pt x="19984" y="0"/>
                  </a:lnTo>
                  <a:lnTo>
                    <a:pt x="41032" y="21047"/>
                  </a:lnTo>
                  <a:lnTo>
                    <a:pt x="21047" y="41032"/>
                  </a:lnTo>
                  <a:close/>
                </a:path>
              </a:pathLst>
            </a:custGeom>
            <a:grpFill/>
            <a:ln w="14883"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166ED2A6-59DE-4716-B72C-2177B5A4AD47}"/>
                </a:ext>
              </a:extLst>
            </p:cNvPr>
            <p:cNvSpPr/>
            <p:nvPr/>
          </p:nvSpPr>
          <p:spPr>
            <a:xfrm>
              <a:off x="5885829" y="3597066"/>
              <a:ext cx="29766" cy="29766"/>
            </a:xfrm>
            <a:custGeom>
              <a:avLst/>
              <a:gdLst>
                <a:gd name="connsiteX0" fmla="*/ 0 w 29765"/>
                <a:gd name="connsiteY0" fmla="*/ 21047 h 29765"/>
                <a:gd name="connsiteX1" fmla="*/ 21047 w 29765"/>
                <a:gd name="connsiteY1" fmla="*/ 0 h 29765"/>
                <a:gd name="connsiteX2" fmla="*/ 42095 w 29765"/>
                <a:gd name="connsiteY2" fmla="*/ 21047 h 29765"/>
                <a:gd name="connsiteX3" fmla="*/ 21047 w 29765"/>
                <a:gd name="connsiteY3" fmla="*/ 42095 h 29765"/>
              </a:gdLst>
              <a:ahLst/>
              <a:cxnLst>
                <a:cxn ang="0">
                  <a:pos x="connsiteX0" y="connsiteY0"/>
                </a:cxn>
                <a:cxn ang="0">
                  <a:pos x="connsiteX1" y="connsiteY1"/>
                </a:cxn>
                <a:cxn ang="0">
                  <a:pos x="connsiteX2" y="connsiteY2"/>
                </a:cxn>
                <a:cxn ang="0">
                  <a:pos x="connsiteX3" y="connsiteY3"/>
                </a:cxn>
              </a:cxnLst>
              <a:rect l="l" t="t" r="r" b="b"/>
              <a:pathLst>
                <a:path w="29765" h="29765">
                  <a:moveTo>
                    <a:pt x="0" y="21047"/>
                  </a:moveTo>
                  <a:lnTo>
                    <a:pt x="21047" y="0"/>
                  </a:lnTo>
                  <a:lnTo>
                    <a:pt x="42095" y="21047"/>
                  </a:lnTo>
                  <a:lnTo>
                    <a:pt x="21047" y="42095"/>
                  </a:lnTo>
                  <a:close/>
                </a:path>
              </a:pathLst>
            </a:custGeom>
            <a:grpFill/>
            <a:ln w="14883"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4DE4100-0AF9-4235-A286-479FA998D35F}"/>
                </a:ext>
              </a:extLst>
            </p:cNvPr>
            <p:cNvSpPr/>
            <p:nvPr/>
          </p:nvSpPr>
          <p:spPr>
            <a:xfrm>
              <a:off x="5634633" y="3071813"/>
              <a:ext cx="818555" cy="818555"/>
            </a:xfrm>
            <a:custGeom>
              <a:avLst/>
              <a:gdLst>
                <a:gd name="connsiteX0" fmla="*/ 435084 w 818554"/>
                <a:gd name="connsiteY0" fmla="*/ 540172 h 818554"/>
                <a:gd name="connsiteX1" fmla="*/ 448642 w 818554"/>
                <a:gd name="connsiteY1" fmla="*/ 595313 h 818554"/>
                <a:gd name="connsiteX2" fmla="*/ 593155 w 818554"/>
                <a:gd name="connsiteY2" fmla="*/ 595313 h 818554"/>
                <a:gd name="connsiteX3" fmla="*/ 606713 w 818554"/>
                <a:gd name="connsiteY3" fmla="*/ 540172 h 818554"/>
                <a:gd name="connsiteX4" fmla="*/ 631597 w 818554"/>
                <a:gd name="connsiteY4" fmla="*/ 529754 h 818554"/>
                <a:gd name="connsiteX5" fmla="*/ 680279 w 818554"/>
                <a:gd name="connsiteY5" fmla="*/ 559222 h 818554"/>
                <a:gd name="connsiteX6" fmla="*/ 782464 w 818554"/>
                <a:gd name="connsiteY6" fmla="*/ 457021 h 818554"/>
                <a:gd name="connsiteX7" fmla="*/ 752996 w 818554"/>
                <a:gd name="connsiteY7" fmla="*/ 408340 h 818554"/>
                <a:gd name="connsiteX8" fmla="*/ 763414 w 818554"/>
                <a:gd name="connsiteY8" fmla="*/ 383471 h 818554"/>
                <a:gd name="connsiteX9" fmla="*/ 818555 w 818554"/>
                <a:gd name="connsiteY9" fmla="*/ 369912 h 818554"/>
                <a:gd name="connsiteX10" fmla="*/ 818555 w 818554"/>
                <a:gd name="connsiteY10" fmla="*/ 225385 h 818554"/>
                <a:gd name="connsiteX11" fmla="*/ 763414 w 818554"/>
                <a:gd name="connsiteY11" fmla="*/ 211827 h 818554"/>
                <a:gd name="connsiteX12" fmla="*/ 752996 w 818554"/>
                <a:gd name="connsiteY12" fmla="*/ 186958 h 818554"/>
                <a:gd name="connsiteX13" fmla="*/ 782464 w 818554"/>
                <a:gd name="connsiteY13" fmla="*/ 138276 h 818554"/>
                <a:gd name="connsiteX14" fmla="*/ 680279 w 818554"/>
                <a:gd name="connsiteY14" fmla="*/ 36076 h 818554"/>
                <a:gd name="connsiteX15" fmla="*/ 631597 w 818554"/>
                <a:gd name="connsiteY15" fmla="*/ 65544 h 818554"/>
                <a:gd name="connsiteX16" fmla="*/ 606713 w 818554"/>
                <a:gd name="connsiteY16" fmla="*/ 55126 h 818554"/>
                <a:gd name="connsiteX17" fmla="*/ 593155 w 818554"/>
                <a:gd name="connsiteY17" fmla="*/ 0 h 818554"/>
                <a:gd name="connsiteX18" fmla="*/ 448642 w 818554"/>
                <a:gd name="connsiteY18" fmla="*/ 0 h 818554"/>
                <a:gd name="connsiteX19" fmla="*/ 435084 w 818554"/>
                <a:gd name="connsiteY19" fmla="*/ 55141 h 818554"/>
                <a:gd name="connsiteX20" fmla="*/ 410200 w 818554"/>
                <a:gd name="connsiteY20" fmla="*/ 65559 h 818554"/>
                <a:gd name="connsiteX21" fmla="*/ 361518 w 818554"/>
                <a:gd name="connsiteY21" fmla="*/ 36091 h 818554"/>
                <a:gd name="connsiteX22" fmla="*/ 259333 w 818554"/>
                <a:gd name="connsiteY22" fmla="*/ 138291 h 818554"/>
                <a:gd name="connsiteX23" fmla="*/ 288801 w 818554"/>
                <a:gd name="connsiteY23" fmla="*/ 186973 h 818554"/>
                <a:gd name="connsiteX24" fmla="*/ 278383 w 818554"/>
                <a:gd name="connsiteY24" fmla="*/ 211842 h 818554"/>
                <a:gd name="connsiteX25" fmla="*/ 223242 w 818554"/>
                <a:gd name="connsiteY25" fmla="*/ 225400 h 818554"/>
                <a:gd name="connsiteX26" fmla="*/ 223242 w 818554"/>
                <a:gd name="connsiteY26" fmla="*/ 369927 h 818554"/>
                <a:gd name="connsiteX27" fmla="*/ 278383 w 818554"/>
                <a:gd name="connsiteY27" fmla="*/ 383485 h 818554"/>
                <a:gd name="connsiteX28" fmla="*/ 288801 w 818554"/>
                <a:gd name="connsiteY28" fmla="*/ 408355 h 818554"/>
                <a:gd name="connsiteX29" fmla="*/ 271924 w 818554"/>
                <a:gd name="connsiteY29" fmla="*/ 436230 h 818554"/>
                <a:gd name="connsiteX30" fmla="*/ 205785 w 818554"/>
                <a:gd name="connsiteY30" fmla="*/ 495017 h 818554"/>
                <a:gd name="connsiteX31" fmla="*/ 198671 w 818554"/>
                <a:gd name="connsiteY31" fmla="*/ 483706 h 818554"/>
                <a:gd name="connsiteX32" fmla="*/ 185068 w 818554"/>
                <a:gd name="connsiteY32" fmla="*/ 137785 h 818554"/>
                <a:gd name="connsiteX33" fmla="*/ 192554 w 818554"/>
                <a:gd name="connsiteY33" fmla="*/ 140598 h 818554"/>
                <a:gd name="connsiteX34" fmla="*/ 208062 w 818554"/>
                <a:gd name="connsiteY34" fmla="*/ 142652 h 818554"/>
                <a:gd name="connsiteX35" fmla="*/ 237738 w 818554"/>
                <a:gd name="connsiteY35" fmla="*/ 134660 h 818554"/>
                <a:gd name="connsiteX36" fmla="*/ 259512 w 818554"/>
                <a:gd name="connsiteY36" fmla="*/ 53325 h 818554"/>
                <a:gd name="connsiteX37" fmla="*/ 178192 w 818554"/>
                <a:gd name="connsiteY37" fmla="*/ 31537 h 818554"/>
                <a:gd name="connsiteX38" fmla="*/ 150465 w 818554"/>
                <a:gd name="connsiteY38" fmla="*/ 67687 h 818554"/>
                <a:gd name="connsiteX39" fmla="*/ 156403 w 818554"/>
                <a:gd name="connsiteY39" fmla="*/ 112856 h 818554"/>
                <a:gd name="connsiteX40" fmla="*/ 161002 w 818554"/>
                <a:gd name="connsiteY40" fmla="*/ 119286 h 818554"/>
                <a:gd name="connsiteX41" fmla="*/ 172894 w 818554"/>
                <a:gd name="connsiteY41" fmla="*/ 498574 h 818554"/>
                <a:gd name="connsiteX42" fmla="*/ 183252 w 818554"/>
                <a:gd name="connsiteY42" fmla="*/ 515035 h 818554"/>
                <a:gd name="connsiteX43" fmla="*/ 32564 w 818554"/>
                <a:gd name="connsiteY43" fmla="*/ 648965 h 818554"/>
                <a:gd name="connsiteX44" fmla="*/ 0 w 818554"/>
                <a:gd name="connsiteY44" fmla="*/ 721504 h 818554"/>
                <a:gd name="connsiteX45" fmla="*/ 97051 w 818554"/>
                <a:gd name="connsiteY45" fmla="*/ 818555 h 818554"/>
                <a:gd name="connsiteX46" fmla="*/ 169590 w 818554"/>
                <a:gd name="connsiteY46" fmla="*/ 785991 h 818554"/>
                <a:gd name="connsiteX47" fmla="*/ 382369 w 818554"/>
                <a:gd name="connsiteY47" fmla="*/ 546616 h 818554"/>
                <a:gd name="connsiteX48" fmla="*/ 410215 w 818554"/>
                <a:gd name="connsiteY48" fmla="*/ 529754 h 818554"/>
                <a:gd name="connsiteX49" fmla="*/ 435084 w 818554"/>
                <a:gd name="connsiteY49" fmla="*/ 540172 h 818554"/>
                <a:gd name="connsiteX50" fmla="*/ 179219 w 818554"/>
                <a:gd name="connsiteY50" fmla="*/ 75352 h 818554"/>
                <a:gd name="connsiteX51" fmla="*/ 193090 w 818554"/>
                <a:gd name="connsiteY51" fmla="*/ 57284 h 818554"/>
                <a:gd name="connsiteX52" fmla="*/ 233749 w 818554"/>
                <a:gd name="connsiteY52" fmla="*/ 68163 h 818554"/>
                <a:gd name="connsiteX53" fmla="*/ 222855 w 818554"/>
                <a:gd name="connsiteY53" fmla="*/ 108823 h 818554"/>
                <a:gd name="connsiteX54" fmla="*/ 200263 w 818554"/>
                <a:gd name="connsiteY54" fmla="*/ 111800 h 818554"/>
                <a:gd name="connsiteX55" fmla="*/ 182195 w 818554"/>
                <a:gd name="connsiteY55" fmla="*/ 97914 h 818554"/>
                <a:gd name="connsiteX56" fmla="*/ 179219 w 818554"/>
                <a:gd name="connsiteY56" fmla="*/ 75352 h 818554"/>
                <a:gd name="connsiteX57" fmla="*/ 147340 w 818554"/>
                <a:gd name="connsiteY57" fmla="*/ 766212 h 818554"/>
                <a:gd name="connsiteX58" fmla="*/ 97051 w 818554"/>
                <a:gd name="connsiteY58" fmla="*/ 788789 h 818554"/>
                <a:gd name="connsiteX59" fmla="*/ 29766 w 818554"/>
                <a:gd name="connsiteY59" fmla="*/ 721504 h 818554"/>
                <a:gd name="connsiteX60" fmla="*/ 52358 w 818554"/>
                <a:gd name="connsiteY60" fmla="*/ 671200 h 818554"/>
                <a:gd name="connsiteX61" fmla="*/ 275332 w 818554"/>
                <a:gd name="connsiteY61" fmla="*/ 473006 h 818554"/>
                <a:gd name="connsiteX62" fmla="*/ 345549 w 818554"/>
                <a:gd name="connsiteY62" fmla="*/ 543223 h 818554"/>
                <a:gd name="connsiteX63" fmla="*/ 147340 w 818554"/>
                <a:gd name="connsiteY63" fmla="*/ 766212 h 818554"/>
                <a:gd name="connsiteX64" fmla="*/ 366073 w 818554"/>
                <a:gd name="connsiteY64" fmla="*/ 521672 h 818554"/>
                <a:gd name="connsiteX65" fmla="*/ 296882 w 818554"/>
                <a:gd name="connsiteY65" fmla="*/ 452497 h 818554"/>
                <a:gd name="connsiteX66" fmla="*/ 322838 w 818554"/>
                <a:gd name="connsiteY66" fmla="*/ 409620 h 818554"/>
                <a:gd name="connsiteX67" fmla="*/ 318998 w 818554"/>
                <a:gd name="connsiteY67" fmla="*/ 402208 h 818554"/>
                <a:gd name="connsiteX68" fmla="*/ 304071 w 818554"/>
                <a:gd name="connsiteY68" fmla="*/ 366489 h 818554"/>
                <a:gd name="connsiteX69" fmla="*/ 301541 w 818554"/>
                <a:gd name="connsiteY69" fmla="*/ 358542 h 818554"/>
                <a:gd name="connsiteX70" fmla="*/ 253008 w 818554"/>
                <a:gd name="connsiteY70" fmla="*/ 346576 h 818554"/>
                <a:gd name="connsiteX71" fmla="*/ 253008 w 818554"/>
                <a:gd name="connsiteY71" fmla="*/ 248736 h 818554"/>
                <a:gd name="connsiteX72" fmla="*/ 301526 w 818554"/>
                <a:gd name="connsiteY72" fmla="*/ 236786 h 818554"/>
                <a:gd name="connsiteX73" fmla="*/ 304056 w 818554"/>
                <a:gd name="connsiteY73" fmla="*/ 228838 h 818554"/>
                <a:gd name="connsiteX74" fmla="*/ 318983 w 818554"/>
                <a:gd name="connsiteY74" fmla="*/ 193119 h 818554"/>
                <a:gd name="connsiteX75" fmla="*/ 322823 w 818554"/>
                <a:gd name="connsiteY75" fmla="*/ 185708 h 818554"/>
                <a:gd name="connsiteX76" fmla="*/ 296867 w 818554"/>
                <a:gd name="connsiteY76" fmla="*/ 142830 h 818554"/>
                <a:gd name="connsiteX77" fmla="*/ 366058 w 818554"/>
                <a:gd name="connsiteY77" fmla="*/ 73655 h 818554"/>
                <a:gd name="connsiteX78" fmla="*/ 408950 w 818554"/>
                <a:gd name="connsiteY78" fmla="*/ 99611 h 818554"/>
                <a:gd name="connsiteX79" fmla="*/ 416362 w 818554"/>
                <a:gd name="connsiteY79" fmla="*/ 95756 h 818554"/>
                <a:gd name="connsiteX80" fmla="*/ 452065 w 818554"/>
                <a:gd name="connsiteY80" fmla="*/ 80814 h 818554"/>
                <a:gd name="connsiteX81" fmla="*/ 460028 w 818554"/>
                <a:gd name="connsiteY81" fmla="*/ 78284 h 818554"/>
                <a:gd name="connsiteX82" fmla="*/ 471964 w 818554"/>
                <a:gd name="connsiteY82" fmla="*/ 29766 h 818554"/>
                <a:gd name="connsiteX83" fmla="*/ 569818 w 818554"/>
                <a:gd name="connsiteY83" fmla="*/ 29766 h 818554"/>
                <a:gd name="connsiteX84" fmla="*/ 581754 w 818554"/>
                <a:gd name="connsiteY84" fmla="*/ 78284 h 818554"/>
                <a:gd name="connsiteX85" fmla="*/ 589717 w 818554"/>
                <a:gd name="connsiteY85" fmla="*/ 80814 h 818554"/>
                <a:gd name="connsiteX86" fmla="*/ 625420 w 818554"/>
                <a:gd name="connsiteY86" fmla="*/ 95756 h 818554"/>
                <a:gd name="connsiteX87" fmla="*/ 632832 w 818554"/>
                <a:gd name="connsiteY87" fmla="*/ 99611 h 818554"/>
                <a:gd name="connsiteX88" fmla="*/ 675724 w 818554"/>
                <a:gd name="connsiteY88" fmla="*/ 73655 h 818554"/>
                <a:gd name="connsiteX89" fmla="*/ 744915 w 818554"/>
                <a:gd name="connsiteY89" fmla="*/ 142830 h 818554"/>
                <a:gd name="connsiteX90" fmla="*/ 718959 w 818554"/>
                <a:gd name="connsiteY90" fmla="*/ 185708 h 818554"/>
                <a:gd name="connsiteX91" fmla="*/ 722799 w 818554"/>
                <a:gd name="connsiteY91" fmla="*/ 193119 h 818554"/>
                <a:gd name="connsiteX92" fmla="*/ 737726 w 818554"/>
                <a:gd name="connsiteY92" fmla="*/ 228838 h 818554"/>
                <a:gd name="connsiteX93" fmla="*/ 740256 w 818554"/>
                <a:gd name="connsiteY93" fmla="*/ 236786 h 818554"/>
                <a:gd name="connsiteX94" fmla="*/ 788789 w 818554"/>
                <a:gd name="connsiteY94" fmla="*/ 248736 h 818554"/>
                <a:gd name="connsiteX95" fmla="*/ 788789 w 818554"/>
                <a:gd name="connsiteY95" fmla="*/ 346576 h 818554"/>
                <a:gd name="connsiteX96" fmla="*/ 740271 w 818554"/>
                <a:gd name="connsiteY96" fmla="*/ 358527 h 818554"/>
                <a:gd name="connsiteX97" fmla="*/ 737741 w 818554"/>
                <a:gd name="connsiteY97" fmla="*/ 366474 h 818554"/>
                <a:gd name="connsiteX98" fmla="*/ 722814 w 818554"/>
                <a:gd name="connsiteY98" fmla="*/ 402193 h 818554"/>
                <a:gd name="connsiteX99" fmla="*/ 718974 w 818554"/>
                <a:gd name="connsiteY99" fmla="*/ 409605 h 818554"/>
                <a:gd name="connsiteX100" fmla="*/ 744929 w 818554"/>
                <a:gd name="connsiteY100" fmla="*/ 452482 h 818554"/>
                <a:gd name="connsiteX101" fmla="*/ 675739 w 818554"/>
                <a:gd name="connsiteY101" fmla="*/ 521657 h 818554"/>
                <a:gd name="connsiteX102" fmla="*/ 632847 w 818554"/>
                <a:gd name="connsiteY102" fmla="*/ 495702 h 818554"/>
                <a:gd name="connsiteX103" fmla="*/ 625435 w 818554"/>
                <a:gd name="connsiteY103" fmla="*/ 499557 h 818554"/>
                <a:gd name="connsiteX104" fmla="*/ 589731 w 818554"/>
                <a:gd name="connsiteY104" fmla="*/ 514499 h 818554"/>
                <a:gd name="connsiteX105" fmla="*/ 581769 w 818554"/>
                <a:gd name="connsiteY105" fmla="*/ 517029 h 818554"/>
                <a:gd name="connsiteX106" fmla="*/ 569833 w 818554"/>
                <a:gd name="connsiteY106" fmla="*/ 565547 h 818554"/>
                <a:gd name="connsiteX107" fmla="*/ 471979 w 818554"/>
                <a:gd name="connsiteY107" fmla="*/ 565547 h 818554"/>
                <a:gd name="connsiteX108" fmla="*/ 460043 w 818554"/>
                <a:gd name="connsiteY108" fmla="*/ 517029 h 818554"/>
                <a:gd name="connsiteX109" fmla="*/ 452080 w 818554"/>
                <a:gd name="connsiteY109" fmla="*/ 514499 h 818554"/>
                <a:gd name="connsiteX110" fmla="*/ 416376 w 818554"/>
                <a:gd name="connsiteY110" fmla="*/ 499557 h 818554"/>
                <a:gd name="connsiteX111" fmla="*/ 408965 w 818554"/>
                <a:gd name="connsiteY111" fmla="*/ 495702 h 818554"/>
                <a:gd name="connsiteX112" fmla="*/ 366073 w 818554"/>
                <a:gd name="connsiteY112" fmla="*/ 521672 h 81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18554" h="818554">
                  <a:moveTo>
                    <a:pt x="435084" y="540172"/>
                  </a:moveTo>
                  <a:lnTo>
                    <a:pt x="448642" y="595313"/>
                  </a:lnTo>
                  <a:lnTo>
                    <a:pt x="593155" y="595313"/>
                  </a:lnTo>
                  <a:lnTo>
                    <a:pt x="606713" y="540172"/>
                  </a:lnTo>
                  <a:cubicBezTo>
                    <a:pt x="615017" y="537210"/>
                    <a:pt x="623337" y="533727"/>
                    <a:pt x="631597" y="529754"/>
                  </a:cubicBezTo>
                  <a:lnTo>
                    <a:pt x="680279" y="559222"/>
                  </a:lnTo>
                  <a:lnTo>
                    <a:pt x="782464" y="457021"/>
                  </a:lnTo>
                  <a:lnTo>
                    <a:pt x="752996" y="408340"/>
                  </a:lnTo>
                  <a:cubicBezTo>
                    <a:pt x="756955" y="400095"/>
                    <a:pt x="760437" y="391775"/>
                    <a:pt x="763414" y="383471"/>
                  </a:cubicBezTo>
                  <a:lnTo>
                    <a:pt x="818555" y="369912"/>
                  </a:lnTo>
                  <a:lnTo>
                    <a:pt x="818555" y="225385"/>
                  </a:lnTo>
                  <a:lnTo>
                    <a:pt x="763414" y="211827"/>
                  </a:lnTo>
                  <a:cubicBezTo>
                    <a:pt x="760452" y="203522"/>
                    <a:pt x="756955" y="195203"/>
                    <a:pt x="752996" y="186958"/>
                  </a:cubicBezTo>
                  <a:lnTo>
                    <a:pt x="782464" y="138276"/>
                  </a:lnTo>
                  <a:lnTo>
                    <a:pt x="680279" y="36076"/>
                  </a:lnTo>
                  <a:lnTo>
                    <a:pt x="631597" y="65544"/>
                  </a:lnTo>
                  <a:cubicBezTo>
                    <a:pt x="623337" y="61555"/>
                    <a:pt x="615017" y="58088"/>
                    <a:pt x="606713" y="55126"/>
                  </a:cubicBezTo>
                  <a:lnTo>
                    <a:pt x="593155" y="0"/>
                  </a:lnTo>
                  <a:lnTo>
                    <a:pt x="448642" y="0"/>
                  </a:lnTo>
                  <a:lnTo>
                    <a:pt x="435084" y="55141"/>
                  </a:lnTo>
                  <a:cubicBezTo>
                    <a:pt x="426780" y="58103"/>
                    <a:pt x="418460" y="61585"/>
                    <a:pt x="410200" y="65559"/>
                  </a:cubicBezTo>
                  <a:lnTo>
                    <a:pt x="361518" y="36091"/>
                  </a:lnTo>
                  <a:lnTo>
                    <a:pt x="259333" y="138291"/>
                  </a:lnTo>
                  <a:lnTo>
                    <a:pt x="288801" y="186973"/>
                  </a:lnTo>
                  <a:cubicBezTo>
                    <a:pt x="284842" y="195218"/>
                    <a:pt x="281360" y="203537"/>
                    <a:pt x="278383" y="211842"/>
                  </a:cubicBezTo>
                  <a:lnTo>
                    <a:pt x="223242" y="225400"/>
                  </a:lnTo>
                  <a:lnTo>
                    <a:pt x="223242" y="369927"/>
                  </a:lnTo>
                  <a:lnTo>
                    <a:pt x="278383" y="383485"/>
                  </a:lnTo>
                  <a:cubicBezTo>
                    <a:pt x="281345" y="391790"/>
                    <a:pt x="284842" y="400110"/>
                    <a:pt x="288801" y="408355"/>
                  </a:cubicBezTo>
                  <a:lnTo>
                    <a:pt x="271924" y="436230"/>
                  </a:lnTo>
                  <a:lnTo>
                    <a:pt x="205785" y="495017"/>
                  </a:lnTo>
                  <a:cubicBezTo>
                    <a:pt x="203418" y="491237"/>
                    <a:pt x="200888" y="487546"/>
                    <a:pt x="198671" y="483706"/>
                  </a:cubicBezTo>
                  <a:cubicBezTo>
                    <a:pt x="136967" y="376833"/>
                    <a:pt x="132293" y="248662"/>
                    <a:pt x="185068" y="137785"/>
                  </a:cubicBezTo>
                  <a:cubicBezTo>
                    <a:pt x="187523" y="138812"/>
                    <a:pt x="189949" y="139898"/>
                    <a:pt x="192554" y="140598"/>
                  </a:cubicBezTo>
                  <a:cubicBezTo>
                    <a:pt x="197688" y="141967"/>
                    <a:pt x="202883" y="142652"/>
                    <a:pt x="208062" y="142652"/>
                  </a:cubicBezTo>
                  <a:cubicBezTo>
                    <a:pt x="218376" y="142652"/>
                    <a:pt x="228555" y="139943"/>
                    <a:pt x="237738" y="134660"/>
                  </a:cubicBezTo>
                  <a:cubicBezTo>
                    <a:pt x="266149" y="118229"/>
                    <a:pt x="275927" y="81751"/>
                    <a:pt x="259512" y="53325"/>
                  </a:cubicBezTo>
                  <a:cubicBezTo>
                    <a:pt x="243111" y="24914"/>
                    <a:pt x="206648" y="15151"/>
                    <a:pt x="178192" y="31537"/>
                  </a:cubicBezTo>
                  <a:cubicBezTo>
                    <a:pt x="164425" y="39484"/>
                    <a:pt x="154573" y="52313"/>
                    <a:pt x="150465" y="67687"/>
                  </a:cubicBezTo>
                  <a:cubicBezTo>
                    <a:pt x="146343" y="83046"/>
                    <a:pt x="148456" y="99090"/>
                    <a:pt x="156403" y="112856"/>
                  </a:cubicBezTo>
                  <a:cubicBezTo>
                    <a:pt x="157743" y="115163"/>
                    <a:pt x="159395" y="117202"/>
                    <a:pt x="161002" y="119286"/>
                  </a:cubicBezTo>
                  <a:cubicBezTo>
                    <a:pt x="101054" y="240268"/>
                    <a:pt x="105192" y="381298"/>
                    <a:pt x="172894" y="498574"/>
                  </a:cubicBezTo>
                  <a:cubicBezTo>
                    <a:pt x="176123" y="504155"/>
                    <a:pt x="179740" y="509573"/>
                    <a:pt x="183252" y="515035"/>
                  </a:cubicBezTo>
                  <a:lnTo>
                    <a:pt x="32564" y="648965"/>
                  </a:lnTo>
                  <a:cubicBezTo>
                    <a:pt x="11876" y="667375"/>
                    <a:pt x="0" y="693807"/>
                    <a:pt x="0" y="721504"/>
                  </a:cubicBezTo>
                  <a:cubicBezTo>
                    <a:pt x="0" y="775023"/>
                    <a:pt x="43532" y="818555"/>
                    <a:pt x="97051" y="818555"/>
                  </a:cubicBezTo>
                  <a:cubicBezTo>
                    <a:pt x="124733" y="818555"/>
                    <a:pt x="151180" y="806678"/>
                    <a:pt x="169590" y="785991"/>
                  </a:cubicBezTo>
                  <a:lnTo>
                    <a:pt x="382369" y="546616"/>
                  </a:lnTo>
                  <a:lnTo>
                    <a:pt x="410215" y="529754"/>
                  </a:lnTo>
                  <a:cubicBezTo>
                    <a:pt x="418460" y="533727"/>
                    <a:pt x="426780" y="537210"/>
                    <a:pt x="435084" y="540172"/>
                  </a:cubicBezTo>
                  <a:close/>
                  <a:moveTo>
                    <a:pt x="179219" y="75352"/>
                  </a:moveTo>
                  <a:cubicBezTo>
                    <a:pt x="181273" y="67672"/>
                    <a:pt x="186199" y="61258"/>
                    <a:pt x="193090" y="57284"/>
                  </a:cubicBezTo>
                  <a:cubicBezTo>
                    <a:pt x="207288" y="49039"/>
                    <a:pt x="225549" y="53950"/>
                    <a:pt x="233749" y="68163"/>
                  </a:cubicBezTo>
                  <a:cubicBezTo>
                    <a:pt x="241950" y="82376"/>
                    <a:pt x="237068" y="100623"/>
                    <a:pt x="222855" y="108823"/>
                  </a:cubicBezTo>
                  <a:cubicBezTo>
                    <a:pt x="215979" y="112797"/>
                    <a:pt x="207958" y="113854"/>
                    <a:pt x="200263" y="111800"/>
                  </a:cubicBezTo>
                  <a:cubicBezTo>
                    <a:pt x="192584" y="109731"/>
                    <a:pt x="186169" y="104805"/>
                    <a:pt x="182195" y="97914"/>
                  </a:cubicBezTo>
                  <a:cubicBezTo>
                    <a:pt x="178222" y="91023"/>
                    <a:pt x="177165" y="83046"/>
                    <a:pt x="179219" y="75352"/>
                  </a:cubicBezTo>
                  <a:close/>
                  <a:moveTo>
                    <a:pt x="147340" y="766212"/>
                  </a:moveTo>
                  <a:cubicBezTo>
                    <a:pt x="134570" y="780559"/>
                    <a:pt x="116250" y="788789"/>
                    <a:pt x="97051" y="788789"/>
                  </a:cubicBezTo>
                  <a:cubicBezTo>
                    <a:pt x="59948" y="788789"/>
                    <a:pt x="29766" y="758607"/>
                    <a:pt x="29766" y="721504"/>
                  </a:cubicBezTo>
                  <a:cubicBezTo>
                    <a:pt x="29766" y="702305"/>
                    <a:pt x="37996" y="683969"/>
                    <a:pt x="52358" y="671200"/>
                  </a:cubicBezTo>
                  <a:lnTo>
                    <a:pt x="275332" y="473006"/>
                  </a:lnTo>
                  <a:lnTo>
                    <a:pt x="345549" y="543223"/>
                  </a:lnTo>
                  <a:lnTo>
                    <a:pt x="147340" y="766212"/>
                  </a:lnTo>
                  <a:close/>
                  <a:moveTo>
                    <a:pt x="366073" y="521672"/>
                  </a:moveTo>
                  <a:lnTo>
                    <a:pt x="296882" y="452497"/>
                  </a:lnTo>
                  <a:lnTo>
                    <a:pt x="322838" y="409620"/>
                  </a:lnTo>
                  <a:lnTo>
                    <a:pt x="318998" y="402208"/>
                  </a:lnTo>
                  <a:cubicBezTo>
                    <a:pt x="312866" y="390361"/>
                    <a:pt x="307836" y="378336"/>
                    <a:pt x="304071" y="366489"/>
                  </a:cubicBezTo>
                  <a:lnTo>
                    <a:pt x="301541" y="358542"/>
                  </a:lnTo>
                  <a:lnTo>
                    <a:pt x="253008" y="346576"/>
                  </a:lnTo>
                  <a:lnTo>
                    <a:pt x="253008" y="248736"/>
                  </a:lnTo>
                  <a:lnTo>
                    <a:pt x="301526" y="236786"/>
                  </a:lnTo>
                  <a:lnTo>
                    <a:pt x="304056" y="228838"/>
                  </a:lnTo>
                  <a:cubicBezTo>
                    <a:pt x="307821" y="216977"/>
                    <a:pt x="312852" y="204966"/>
                    <a:pt x="318983" y="193119"/>
                  </a:cubicBezTo>
                  <a:lnTo>
                    <a:pt x="322823" y="185708"/>
                  </a:lnTo>
                  <a:lnTo>
                    <a:pt x="296867" y="142830"/>
                  </a:lnTo>
                  <a:lnTo>
                    <a:pt x="366058" y="73655"/>
                  </a:lnTo>
                  <a:lnTo>
                    <a:pt x="408950" y="99611"/>
                  </a:lnTo>
                  <a:lnTo>
                    <a:pt x="416362" y="95756"/>
                  </a:lnTo>
                  <a:cubicBezTo>
                    <a:pt x="428208" y="89595"/>
                    <a:pt x="440219" y="84579"/>
                    <a:pt x="452065" y="80814"/>
                  </a:cubicBezTo>
                  <a:lnTo>
                    <a:pt x="460028" y="78284"/>
                  </a:lnTo>
                  <a:lnTo>
                    <a:pt x="471964" y="29766"/>
                  </a:lnTo>
                  <a:lnTo>
                    <a:pt x="569818" y="29766"/>
                  </a:lnTo>
                  <a:lnTo>
                    <a:pt x="581754" y="78284"/>
                  </a:lnTo>
                  <a:lnTo>
                    <a:pt x="589717" y="80814"/>
                  </a:lnTo>
                  <a:cubicBezTo>
                    <a:pt x="601563" y="84579"/>
                    <a:pt x="613574" y="89595"/>
                    <a:pt x="625420" y="95756"/>
                  </a:cubicBezTo>
                  <a:lnTo>
                    <a:pt x="632832" y="99611"/>
                  </a:lnTo>
                  <a:lnTo>
                    <a:pt x="675724" y="73655"/>
                  </a:lnTo>
                  <a:lnTo>
                    <a:pt x="744915" y="142830"/>
                  </a:lnTo>
                  <a:lnTo>
                    <a:pt x="718959" y="185708"/>
                  </a:lnTo>
                  <a:lnTo>
                    <a:pt x="722799" y="193119"/>
                  </a:lnTo>
                  <a:cubicBezTo>
                    <a:pt x="728930" y="204966"/>
                    <a:pt x="733961" y="216991"/>
                    <a:pt x="737726" y="228838"/>
                  </a:cubicBezTo>
                  <a:lnTo>
                    <a:pt x="740256" y="236786"/>
                  </a:lnTo>
                  <a:lnTo>
                    <a:pt x="788789" y="248736"/>
                  </a:lnTo>
                  <a:lnTo>
                    <a:pt x="788789" y="346576"/>
                  </a:lnTo>
                  <a:lnTo>
                    <a:pt x="740271" y="358527"/>
                  </a:lnTo>
                  <a:lnTo>
                    <a:pt x="737741" y="366474"/>
                  </a:lnTo>
                  <a:cubicBezTo>
                    <a:pt x="733976" y="378336"/>
                    <a:pt x="728945" y="390346"/>
                    <a:pt x="722814" y="402193"/>
                  </a:cubicBezTo>
                  <a:lnTo>
                    <a:pt x="718974" y="409605"/>
                  </a:lnTo>
                  <a:lnTo>
                    <a:pt x="744929" y="452482"/>
                  </a:lnTo>
                  <a:lnTo>
                    <a:pt x="675739" y="521657"/>
                  </a:lnTo>
                  <a:lnTo>
                    <a:pt x="632847" y="495702"/>
                  </a:lnTo>
                  <a:lnTo>
                    <a:pt x="625435" y="499557"/>
                  </a:lnTo>
                  <a:cubicBezTo>
                    <a:pt x="613589" y="505718"/>
                    <a:pt x="601578" y="510734"/>
                    <a:pt x="589731" y="514499"/>
                  </a:cubicBezTo>
                  <a:lnTo>
                    <a:pt x="581769" y="517029"/>
                  </a:lnTo>
                  <a:lnTo>
                    <a:pt x="569833" y="565547"/>
                  </a:lnTo>
                  <a:lnTo>
                    <a:pt x="471979" y="565547"/>
                  </a:lnTo>
                  <a:lnTo>
                    <a:pt x="460043" y="517029"/>
                  </a:lnTo>
                  <a:lnTo>
                    <a:pt x="452080" y="514499"/>
                  </a:lnTo>
                  <a:cubicBezTo>
                    <a:pt x="440234" y="510734"/>
                    <a:pt x="428223" y="505718"/>
                    <a:pt x="416376" y="499557"/>
                  </a:cubicBezTo>
                  <a:lnTo>
                    <a:pt x="408965" y="495702"/>
                  </a:lnTo>
                  <a:lnTo>
                    <a:pt x="366073" y="521672"/>
                  </a:lnTo>
                  <a:close/>
                </a:path>
              </a:pathLst>
            </a:custGeom>
            <a:grpFill/>
            <a:ln w="14883"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85C3D12D-A8E7-423E-AC05-3EB526EC7AEF}"/>
                </a:ext>
              </a:extLst>
            </p:cNvPr>
            <p:cNvSpPr/>
            <p:nvPr/>
          </p:nvSpPr>
          <p:spPr>
            <a:xfrm>
              <a:off x="6096000" y="3235523"/>
              <a:ext cx="119063" cy="267891"/>
            </a:xfrm>
            <a:custGeom>
              <a:avLst/>
              <a:gdLst>
                <a:gd name="connsiteX0" fmla="*/ 74414 w 119062"/>
                <a:gd name="connsiteY0" fmla="*/ 267891 h 267890"/>
                <a:gd name="connsiteX1" fmla="*/ 74414 w 119062"/>
                <a:gd name="connsiteY1" fmla="*/ 238125 h 267890"/>
                <a:gd name="connsiteX2" fmla="*/ 119063 w 119062"/>
                <a:gd name="connsiteY2" fmla="*/ 238125 h 267890"/>
                <a:gd name="connsiteX3" fmla="*/ 119063 w 119062"/>
                <a:gd name="connsiteY3" fmla="*/ 178594 h 267890"/>
                <a:gd name="connsiteX4" fmla="*/ 59531 w 119062"/>
                <a:gd name="connsiteY4" fmla="*/ 119063 h 267890"/>
                <a:gd name="connsiteX5" fmla="*/ 29766 w 119062"/>
                <a:gd name="connsiteY5" fmla="*/ 89297 h 267890"/>
                <a:gd name="connsiteX6" fmla="*/ 29766 w 119062"/>
                <a:gd name="connsiteY6" fmla="*/ 59531 h 267890"/>
                <a:gd name="connsiteX7" fmla="*/ 59531 w 119062"/>
                <a:gd name="connsiteY7" fmla="*/ 59531 h 267890"/>
                <a:gd name="connsiteX8" fmla="*/ 89297 w 119062"/>
                <a:gd name="connsiteY8" fmla="*/ 89297 h 267890"/>
                <a:gd name="connsiteX9" fmla="*/ 119063 w 119062"/>
                <a:gd name="connsiteY9" fmla="*/ 89297 h 267890"/>
                <a:gd name="connsiteX10" fmla="*/ 74414 w 119062"/>
                <a:gd name="connsiteY10" fmla="*/ 31879 h 267890"/>
                <a:gd name="connsiteX11" fmla="*/ 74414 w 119062"/>
                <a:gd name="connsiteY11" fmla="*/ 0 h 267890"/>
                <a:gd name="connsiteX12" fmla="*/ 44648 w 119062"/>
                <a:gd name="connsiteY12" fmla="*/ 0 h 267890"/>
                <a:gd name="connsiteX13" fmla="*/ 44648 w 119062"/>
                <a:gd name="connsiteY13" fmla="*/ 29766 h 267890"/>
                <a:gd name="connsiteX14" fmla="*/ 0 w 119062"/>
                <a:gd name="connsiteY14" fmla="*/ 29766 h 267890"/>
                <a:gd name="connsiteX15" fmla="*/ 0 w 119062"/>
                <a:gd name="connsiteY15" fmla="*/ 89297 h 267890"/>
                <a:gd name="connsiteX16" fmla="*/ 59531 w 119062"/>
                <a:gd name="connsiteY16" fmla="*/ 148828 h 267890"/>
                <a:gd name="connsiteX17" fmla="*/ 89297 w 119062"/>
                <a:gd name="connsiteY17" fmla="*/ 178594 h 267890"/>
                <a:gd name="connsiteX18" fmla="*/ 89297 w 119062"/>
                <a:gd name="connsiteY18" fmla="*/ 208359 h 267890"/>
                <a:gd name="connsiteX19" fmla="*/ 59531 w 119062"/>
                <a:gd name="connsiteY19" fmla="*/ 208359 h 267890"/>
                <a:gd name="connsiteX20" fmla="*/ 29766 w 119062"/>
                <a:gd name="connsiteY20" fmla="*/ 178594 h 267890"/>
                <a:gd name="connsiteX21" fmla="*/ 0 w 119062"/>
                <a:gd name="connsiteY21" fmla="*/ 178594 h 267890"/>
                <a:gd name="connsiteX22" fmla="*/ 44648 w 119062"/>
                <a:gd name="connsiteY22" fmla="*/ 236012 h 267890"/>
                <a:gd name="connsiteX23" fmla="*/ 44648 w 119062"/>
                <a:gd name="connsiteY23" fmla="*/ 267891 h 267890"/>
                <a:gd name="connsiteX24" fmla="*/ 74414 w 119062"/>
                <a:gd name="connsiteY24" fmla="*/ 267891 h 26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267890">
                  <a:moveTo>
                    <a:pt x="74414" y="267891"/>
                  </a:moveTo>
                  <a:lnTo>
                    <a:pt x="74414" y="238125"/>
                  </a:lnTo>
                  <a:lnTo>
                    <a:pt x="119063" y="238125"/>
                  </a:lnTo>
                  <a:lnTo>
                    <a:pt x="119063" y="178594"/>
                  </a:lnTo>
                  <a:cubicBezTo>
                    <a:pt x="119063" y="145762"/>
                    <a:pt x="92363" y="119063"/>
                    <a:pt x="59531" y="119063"/>
                  </a:cubicBezTo>
                  <a:cubicBezTo>
                    <a:pt x="43116" y="119063"/>
                    <a:pt x="29766" y="105713"/>
                    <a:pt x="29766" y="89297"/>
                  </a:cubicBezTo>
                  <a:lnTo>
                    <a:pt x="29766" y="59531"/>
                  </a:lnTo>
                  <a:lnTo>
                    <a:pt x="59531" y="59531"/>
                  </a:lnTo>
                  <a:cubicBezTo>
                    <a:pt x="75947" y="59531"/>
                    <a:pt x="89297" y="72881"/>
                    <a:pt x="89297" y="89297"/>
                  </a:cubicBezTo>
                  <a:lnTo>
                    <a:pt x="119063" y="89297"/>
                  </a:lnTo>
                  <a:cubicBezTo>
                    <a:pt x="119063" y="61630"/>
                    <a:pt x="100013" y="38532"/>
                    <a:pt x="74414" y="31879"/>
                  </a:cubicBezTo>
                  <a:lnTo>
                    <a:pt x="74414" y="0"/>
                  </a:lnTo>
                  <a:lnTo>
                    <a:pt x="44648" y="0"/>
                  </a:lnTo>
                  <a:lnTo>
                    <a:pt x="44648" y="29766"/>
                  </a:lnTo>
                  <a:lnTo>
                    <a:pt x="0" y="29766"/>
                  </a:lnTo>
                  <a:lnTo>
                    <a:pt x="0" y="89297"/>
                  </a:lnTo>
                  <a:cubicBezTo>
                    <a:pt x="0" y="122128"/>
                    <a:pt x="26700" y="148828"/>
                    <a:pt x="59531" y="148828"/>
                  </a:cubicBezTo>
                  <a:cubicBezTo>
                    <a:pt x="75947" y="148828"/>
                    <a:pt x="89297" y="162178"/>
                    <a:pt x="89297" y="178594"/>
                  </a:cubicBezTo>
                  <a:lnTo>
                    <a:pt x="89297" y="208359"/>
                  </a:lnTo>
                  <a:lnTo>
                    <a:pt x="59531" y="208359"/>
                  </a:lnTo>
                  <a:cubicBezTo>
                    <a:pt x="43116" y="208359"/>
                    <a:pt x="29766" y="195010"/>
                    <a:pt x="29766" y="178594"/>
                  </a:cubicBezTo>
                  <a:lnTo>
                    <a:pt x="0" y="178594"/>
                  </a:lnTo>
                  <a:cubicBezTo>
                    <a:pt x="0" y="206261"/>
                    <a:pt x="19050" y="229359"/>
                    <a:pt x="44648" y="236012"/>
                  </a:cubicBezTo>
                  <a:lnTo>
                    <a:pt x="44648" y="267891"/>
                  </a:lnTo>
                  <a:lnTo>
                    <a:pt x="74414" y="267891"/>
                  </a:lnTo>
                  <a:close/>
                </a:path>
              </a:pathLst>
            </a:custGeom>
            <a:grpFill/>
            <a:ln w="14883"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157D645A-1D98-4111-9CCA-F530505E8839}"/>
                </a:ext>
              </a:extLst>
            </p:cNvPr>
            <p:cNvSpPr/>
            <p:nvPr/>
          </p:nvSpPr>
          <p:spPr>
            <a:xfrm>
              <a:off x="5962055" y="3175992"/>
              <a:ext cx="386953" cy="386953"/>
            </a:xfrm>
            <a:custGeom>
              <a:avLst/>
              <a:gdLst>
                <a:gd name="connsiteX0" fmla="*/ 386953 w 386953"/>
                <a:gd name="connsiteY0" fmla="*/ 193477 h 386953"/>
                <a:gd name="connsiteX1" fmla="*/ 193477 w 386953"/>
                <a:gd name="connsiteY1" fmla="*/ 0 h 386953"/>
                <a:gd name="connsiteX2" fmla="*/ 0 w 386953"/>
                <a:gd name="connsiteY2" fmla="*/ 193477 h 386953"/>
                <a:gd name="connsiteX3" fmla="*/ 193477 w 386953"/>
                <a:gd name="connsiteY3" fmla="*/ 386953 h 386953"/>
                <a:gd name="connsiteX4" fmla="*/ 386953 w 386953"/>
                <a:gd name="connsiteY4" fmla="*/ 193477 h 386953"/>
                <a:gd name="connsiteX5" fmla="*/ 29766 w 386953"/>
                <a:gd name="connsiteY5" fmla="*/ 193477 h 386953"/>
                <a:gd name="connsiteX6" fmla="*/ 193477 w 386953"/>
                <a:gd name="connsiteY6" fmla="*/ 29766 h 386953"/>
                <a:gd name="connsiteX7" fmla="*/ 357188 w 386953"/>
                <a:gd name="connsiteY7" fmla="*/ 193477 h 386953"/>
                <a:gd name="connsiteX8" fmla="*/ 193477 w 386953"/>
                <a:gd name="connsiteY8" fmla="*/ 357188 h 386953"/>
                <a:gd name="connsiteX9" fmla="*/ 29766 w 386953"/>
                <a:gd name="connsiteY9" fmla="*/ 193477 h 38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953" h="386953">
                  <a:moveTo>
                    <a:pt x="386953" y="193477"/>
                  </a:moveTo>
                  <a:cubicBezTo>
                    <a:pt x="386953" y="86797"/>
                    <a:pt x="300157" y="0"/>
                    <a:pt x="193477" y="0"/>
                  </a:cubicBezTo>
                  <a:cubicBezTo>
                    <a:pt x="86797" y="0"/>
                    <a:pt x="0" y="86797"/>
                    <a:pt x="0" y="193477"/>
                  </a:cubicBezTo>
                  <a:cubicBezTo>
                    <a:pt x="0" y="300157"/>
                    <a:pt x="86797" y="386953"/>
                    <a:pt x="193477" y="386953"/>
                  </a:cubicBezTo>
                  <a:cubicBezTo>
                    <a:pt x="300157" y="386953"/>
                    <a:pt x="386953" y="300157"/>
                    <a:pt x="386953" y="193477"/>
                  </a:cubicBezTo>
                  <a:close/>
                  <a:moveTo>
                    <a:pt x="29766" y="193477"/>
                  </a:moveTo>
                  <a:cubicBezTo>
                    <a:pt x="29766" y="103212"/>
                    <a:pt x="103212" y="29766"/>
                    <a:pt x="193477" y="29766"/>
                  </a:cubicBezTo>
                  <a:cubicBezTo>
                    <a:pt x="283741" y="29766"/>
                    <a:pt x="357188" y="103212"/>
                    <a:pt x="357188" y="193477"/>
                  </a:cubicBezTo>
                  <a:cubicBezTo>
                    <a:pt x="357188" y="283741"/>
                    <a:pt x="283741" y="357188"/>
                    <a:pt x="193477" y="357188"/>
                  </a:cubicBezTo>
                  <a:cubicBezTo>
                    <a:pt x="103212" y="357188"/>
                    <a:pt x="29766" y="283741"/>
                    <a:pt x="29766" y="193477"/>
                  </a:cubicBezTo>
                  <a:close/>
                </a:path>
              </a:pathLst>
            </a:custGeom>
            <a:grpFill/>
            <a:ln w="14883"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C2C6580-A37F-48D6-9DC9-14899685CA79}"/>
                </a:ext>
              </a:extLst>
            </p:cNvPr>
            <p:cNvSpPr/>
            <p:nvPr/>
          </p:nvSpPr>
          <p:spPr>
            <a:xfrm>
              <a:off x="6124620" y="2967633"/>
              <a:ext cx="431602" cy="297656"/>
            </a:xfrm>
            <a:custGeom>
              <a:avLst/>
              <a:gdLst>
                <a:gd name="connsiteX0" fmla="*/ 373216 w 431601"/>
                <a:gd name="connsiteY0" fmla="*/ 178594 h 297656"/>
                <a:gd name="connsiteX1" fmla="*/ 365388 w 431601"/>
                <a:gd name="connsiteY1" fmla="*/ 179383 h 297656"/>
                <a:gd name="connsiteX2" fmla="*/ 30912 w 431601"/>
                <a:gd name="connsiteY2" fmla="*/ 0 h 297656"/>
                <a:gd name="connsiteX3" fmla="*/ 0 w 431601"/>
                <a:gd name="connsiteY3" fmla="*/ 1176 h 297656"/>
                <a:gd name="connsiteX4" fmla="*/ 2277 w 431601"/>
                <a:gd name="connsiteY4" fmla="*/ 30852 h 297656"/>
                <a:gd name="connsiteX5" fmla="*/ 30912 w 431601"/>
                <a:gd name="connsiteY5" fmla="*/ 29766 h 297656"/>
                <a:gd name="connsiteX6" fmla="*/ 337289 w 431601"/>
                <a:gd name="connsiteY6" fmla="*/ 190961 h 297656"/>
                <a:gd name="connsiteX7" fmla="*/ 313685 w 431601"/>
                <a:gd name="connsiteY7" fmla="*/ 238125 h 297656"/>
                <a:gd name="connsiteX8" fmla="*/ 373216 w 431601"/>
                <a:gd name="connsiteY8" fmla="*/ 297656 h 297656"/>
                <a:gd name="connsiteX9" fmla="*/ 432748 w 431601"/>
                <a:gd name="connsiteY9" fmla="*/ 238125 h 297656"/>
                <a:gd name="connsiteX10" fmla="*/ 373216 w 431601"/>
                <a:gd name="connsiteY10" fmla="*/ 178594 h 297656"/>
                <a:gd name="connsiteX11" fmla="*/ 373216 w 431601"/>
                <a:gd name="connsiteY11" fmla="*/ 267891 h 297656"/>
                <a:gd name="connsiteX12" fmla="*/ 343451 w 431601"/>
                <a:gd name="connsiteY12" fmla="*/ 238125 h 297656"/>
                <a:gd name="connsiteX13" fmla="*/ 373216 w 431601"/>
                <a:gd name="connsiteY13" fmla="*/ 208359 h 297656"/>
                <a:gd name="connsiteX14" fmla="*/ 402982 w 431601"/>
                <a:gd name="connsiteY14" fmla="*/ 238125 h 297656"/>
                <a:gd name="connsiteX15" fmla="*/ 373216 w 431601"/>
                <a:gd name="connsiteY15" fmla="*/ 267891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601" h="297656">
                  <a:moveTo>
                    <a:pt x="373216" y="178594"/>
                  </a:moveTo>
                  <a:cubicBezTo>
                    <a:pt x="370537" y="178594"/>
                    <a:pt x="367978" y="179040"/>
                    <a:pt x="365388" y="179383"/>
                  </a:cubicBezTo>
                  <a:cubicBezTo>
                    <a:pt x="290542" y="66958"/>
                    <a:pt x="166330" y="0"/>
                    <a:pt x="30912" y="0"/>
                  </a:cubicBezTo>
                  <a:cubicBezTo>
                    <a:pt x="20568" y="0"/>
                    <a:pt x="10165" y="387"/>
                    <a:pt x="0" y="1176"/>
                  </a:cubicBezTo>
                  <a:lnTo>
                    <a:pt x="2277" y="30852"/>
                  </a:lnTo>
                  <a:cubicBezTo>
                    <a:pt x="11683" y="30123"/>
                    <a:pt x="21312" y="29766"/>
                    <a:pt x="30912" y="29766"/>
                  </a:cubicBezTo>
                  <a:cubicBezTo>
                    <a:pt x="154320" y="29766"/>
                    <a:pt x="267667" y="89818"/>
                    <a:pt x="337289" y="190961"/>
                  </a:cubicBezTo>
                  <a:cubicBezTo>
                    <a:pt x="323046" y="201856"/>
                    <a:pt x="313685" y="218837"/>
                    <a:pt x="313685" y="238125"/>
                  </a:cubicBezTo>
                  <a:cubicBezTo>
                    <a:pt x="313685" y="270956"/>
                    <a:pt x="340385" y="297656"/>
                    <a:pt x="373216" y="297656"/>
                  </a:cubicBezTo>
                  <a:cubicBezTo>
                    <a:pt x="406048" y="297656"/>
                    <a:pt x="432748" y="270956"/>
                    <a:pt x="432748" y="238125"/>
                  </a:cubicBezTo>
                  <a:cubicBezTo>
                    <a:pt x="432748" y="205294"/>
                    <a:pt x="406048" y="178594"/>
                    <a:pt x="373216" y="178594"/>
                  </a:cubicBezTo>
                  <a:close/>
                  <a:moveTo>
                    <a:pt x="373216" y="267891"/>
                  </a:moveTo>
                  <a:cubicBezTo>
                    <a:pt x="356801" y="267891"/>
                    <a:pt x="343451" y="254541"/>
                    <a:pt x="343451" y="238125"/>
                  </a:cubicBezTo>
                  <a:cubicBezTo>
                    <a:pt x="343451" y="221709"/>
                    <a:pt x="356801" y="208359"/>
                    <a:pt x="373216" y="208359"/>
                  </a:cubicBezTo>
                  <a:cubicBezTo>
                    <a:pt x="389632" y="208359"/>
                    <a:pt x="402982" y="221709"/>
                    <a:pt x="402982" y="238125"/>
                  </a:cubicBezTo>
                  <a:cubicBezTo>
                    <a:pt x="402982" y="254541"/>
                    <a:pt x="389632" y="267891"/>
                    <a:pt x="373216" y="267891"/>
                  </a:cubicBezTo>
                  <a:close/>
                </a:path>
              </a:pathLst>
            </a:custGeom>
            <a:grpFill/>
            <a:ln w="14883"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42AFA81C-1EEF-453F-9235-966C20B02799}"/>
                </a:ext>
              </a:extLst>
            </p:cNvPr>
            <p:cNvSpPr/>
            <p:nvPr/>
          </p:nvSpPr>
          <p:spPr>
            <a:xfrm>
              <a:off x="6066587" y="3530173"/>
              <a:ext cx="446484" cy="267891"/>
            </a:xfrm>
            <a:custGeom>
              <a:avLst/>
              <a:gdLst>
                <a:gd name="connsiteX0" fmla="*/ 411157 w 446484"/>
                <a:gd name="connsiteY0" fmla="*/ 25331 h 267890"/>
                <a:gd name="connsiteX1" fmla="*/ 118353 w 446484"/>
                <a:gd name="connsiteY1" fmla="*/ 210071 h 267890"/>
                <a:gd name="connsiteX2" fmla="*/ 89331 w 446484"/>
                <a:gd name="connsiteY2" fmla="*/ 166033 h 267890"/>
                <a:gd name="connsiteX3" fmla="*/ 8011 w 446484"/>
                <a:gd name="connsiteY3" fmla="*/ 187836 h 267890"/>
                <a:gd name="connsiteX4" fmla="*/ 2058 w 446484"/>
                <a:gd name="connsiteY4" fmla="*/ 233005 h 267890"/>
                <a:gd name="connsiteX5" fmla="*/ 29800 w 446484"/>
                <a:gd name="connsiteY5" fmla="*/ 269156 h 267890"/>
                <a:gd name="connsiteX6" fmla="*/ 59461 w 446484"/>
                <a:gd name="connsiteY6" fmla="*/ 277118 h 267890"/>
                <a:gd name="connsiteX7" fmla="*/ 111120 w 446484"/>
                <a:gd name="connsiteY7" fmla="*/ 247367 h 267890"/>
                <a:gd name="connsiteX8" fmla="*/ 114349 w 446484"/>
                <a:gd name="connsiteY8" fmla="*/ 240179 h 267890"/>
                <a:gd name="connsiteX9" fmla="*/ 436934 w 446484"/>
                <a:gd name="connsiteY9" fmla="*/ 40213 h 267890"/>
                <a:gd name="connsiteX10" fmla="*/ 451370 w 446484"/>
                <a:gd name="connsiteY10" fmla="*/ 12874 h 267890"/>
                <a:gd name="connsiteX11" fmla="*/ 424537 w 446484"/>
                <a:gd name="connsiteY11" fmla="*/ 0 h 267890"/>
                <a:gd name="connsiteX12" fmla="*/ 411157 w 446484"/>
                <a:gd name="connsiteY12" fmla="*/ 25331 h 267890"/>
                <a:gd name="connsiteX13" fmla="*/ 85357 w 446484"/>
                <a:gd name="connsiteY13" fmla="*/ 232484 h 267890"/>
                <a:gd name="connsiteX14" fmla="*/ 44698 w 446484"/>
                <a:gd name="connsiteY14" fmla="*/ 243364 h 267890"/>
                <a:gd name="connsiteX15" fmla="*/ 30827 w 446484"/>
                <a:gd name="connsiteY15" fmla="*/ 225296 h 267890"/>
                <a:gd name="connsiteX16" fmla="*/ 33803 w 446484"/>
                <a:gd name="connsiteY16" fmla="*/ 202704 h 267890"/>
                <a:gd name="connsiteX17" fmla="*/ 59640 w 446484"/>
                <a:gd name="connsiteY17" fmla="*/ 187821 h 267890"/>
                <a:gd name="connsiteX18" fmla="*/ 74463 w 446484"/>
                <a:gd name="connsiteY18" fmla="*/ 191810 h 267890"/>
                <a:gd name="connsiteX19" fmla="*/ 85357 w 446484"/>
                <a:gd name="connsiteY19" fmla="*/ 232484 h 26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484" h="267890">
                  <a:moveTo>
                    <a:pt x="411157" y="25331"/>
                  </a:moveTo>
                  <a:cubicBezTo>
                    <a:pt x="349453" y="132219"/>
                    <a:pt x="240764" y="200352"/>
                    <a:pt x="118353" y="210071"/>
                  </a:cubicBezTo>
                  <a:cubicBezTo>
                    <a:pt x="116046" y="192286"/>
                    <a:pt x="106015" y="175677"/>
                    <a:pt x="89331" y="166033"/>
                  </a:cubicBezTo>
                  <a:cubicBezTo>
                    <a:pt x="60905" y="149647"/>
                    <a:pt x="24427" y="159395"/>
                    <a:pt x="8011" y="187836"/>
                  </a:cubicBezTo>
                  <a:cubicBezTo>
                    <a:pt x="49" y="201603"/>
                    <a:pt x="-2064" y="217646"/>
                    <a:pt x="2058" y="233005"/>
                  </a:cubicBezTo>
                  <a:cubicBezTo>
                    <a:pt x="6166" y="248364"/>
                    <a:pt x="16018" y="261208"/>
                    <a:pt x="29800" y="269156"/>
                  </a:cubicBezTo>
                  <a:cubicBezTo>
                    <a:pt x="39146" y="274543"/>
                    <a:pt x="49371" y="277118"/>
                    <a:pt x="59461" y="277118"/>
                  </a:cubicBezTo>
                  <a:cubicBezTo>
                    <a:pt x="80044" y="277118"/>
                    <a:pt x="100106" y="266432"/>
                    <a:pt x="111120" y="247367"/>
                  </a:cubicBezTo>
                  <a:cubicBezTo>
                    <a:pt x="112459" y="245046"/>
                    <a:pt x="113352" y="242605"/>
                    <a:pt x="114349" y="240179"/>
                  </a:cubicBezTo>
                  <a:cubicBezTo>
                    <a:pt x="249143" y="231577"/>
                    <a:pt x="369217" y="157490"/>
                    <a:pt x="436934" y="40213"/>
                  </a:cubicBezTo>
                  <a:cubicBezTo>
                    <a:pt x="442098" y="31239"/>
                    <a:pt x="446965" y="22056"/>
                    <a:pt x="451370" y="12874"/>
                  </a:cubicBezTo>
                  <a:lnTo>
                    <a:pt x="424537" y="0"/>
                  </a:lnTo>
                  <a:cubicBezTo>
                    <a:pt x="420459" y="8498"/>
                    <a:pt x="415964" y="17011"/>
                    <a:pt x="411157" y="25331"/>
                  </a:cubicBezTo>
                  <a:close/>
                  <a:moveTo>
                    <a:pt x="85357" y="232484"/>
                  </a:moveTo>
                  <a:cubicBezTo>
                    <a:pt x="77157" y="246683"/>
                    <a:pt x="58896" y="251594"/>
                    <a:pt x="44698" y="243364"/>
                  </a:cubicBezTo>
                  <a:cubicBezTo>
                    <a:pt x="37807" y="239390"/>
                    <a:pt x="32881" y="232976"/>
                    <a:pt x="30827" y="225296"/>
                  </a:cubicBezTo>
                  <a:cubicBezTo>
                    <a:pt x="28773" y="217602"/>
                    <a:pt x="29830" y="209595"/>
                    <a:pt x="33803" y="202704"/>
                  </a:cubicBezTo>
                  <a:cubicBezTo>
                    <a:pt x="39310" y="193149"/>
                    <a:pt x="49341" y="187821"/>
                    <a:pt x="59640" y="187821"/>
                  </a:cubicBezTo>
                  <a:cubicBezTo>
                    <a:pt x="64685" y="187821"/>
                    <a:pt x="69790" y="189101"/>
                    <a:pt x="74463" y="191810"/>
                  </a:cubicBezTo>
                  <a:cubicBezTo>
                    <a:pt x="88661" y="200025"/>
                    <a:pt x="93558" y="218271"/>
                    <a:pt x="85357" y="232484"/>
                  </a:cubicBezTo>
                  <a:close/>
                </a:path>
              </a:pathLst>
            </a:custGeom>
            <a:grpFill/>
            <a:ln w="14883" cap="flat">
              <a:noFill/>
              <a:prstDash val="solid"/>
              <a:miter/>
            </a:ln>
          </p:spPr>
          <p:txBody>
            <a:bodyPr rtlCol="0" anchor="ctr"/>
            <a:lstStyle/>
            <a:p>
              <a:endParaRPr lang="en-US" dirty="0"/>
            </a:p>
          </p:txBody>
        </p:sp>
      </p:grpSp>
      <p:grpSp>
        <p:nvGrpSpPr>
          <p:cNvPr id="50" name="Graphic 48">
            <a:extLst>
              <a:ext uri="{FF2B5EF4-FFF2-40B4-BE49-F238E27FC236}">
                <a16:creationId xmlns:a16="http://schemas.microsoft.com/office/drawing/2014/main" id="{01654B09-2A3D-4A5C-8B58-846968363C0E}"/>
              </a:ext>
            </a:extLst>
          </p:cNvPr>
          <p:cNvGrpSpPr/>
          <p:nvPr/>
        </p:nvGrpSpPr>
        <p:grpSpPr>
          <a:xfrm>
            <a:off x="4002573" y="4460584"/>
            <a:ext cx="511841" cy="639802"/>
            <a:chOff x="5619750" y="2833687"/>
            <a:chExt cx="952499" cy="1190627"/>
          </a:xfrm>
          <a:noFill/>
        </p:grpSpPr>
        <p:sp>
          <p:nvSpPr>
            <p:cNvPr id="51" name="Freeform: Shape 50">
              <a:extLst>
                <a:ext uri="{FF2B5EF4-FFF2-40B4-BE49-F238E27FC236}">
                  <a16:creationId xmlns:a16="http://schemas.microsoft.com/office/drawing/2014/main" id="{A6877602-B653-4A3C-A781-D22E57CECE99}"/>
                </a:ext>
              </a:extLst>
            </p:cNvPr>
            <p:cNvSpPr/>
            <p:nvPr/>
          </p:nvSpPr>
          <p:spPr>
            <a:xfrm>
              <a:off x="5966460" y="3676651"/>
              <a:ext cx="257175" cy="85725"/>
            </a:xfrm>
            <a:custGeom>
              <a:avLst/>
              <a:gdLst>
                <a:gd name="connsiteX0" fmla="*/ 250507 w 257174"/>
                <a:gd name="connsiteY0" fmla="*/ 0 h 85725"/>
                <a:gd name="connsiteX1" fmla="*/ 129540 w 257174"/>
                <a:gd name="connsiteY1" fmla="*/ 27623 h 85725"/>
                <a:gd name="connsiteX2" fmla="*/ 9525 w 257174"/>
                <a:gd name="connsiteY2" fmla="*/ 0 h 85725"/>
                <a:gd name="connsiteX3" fmla="*/ 9525 w 257174"/>
                <a:gd name="connsiteY3" fmla="*/ 28575 h 85725"/>
                <a:gd name="connsiteX4" fmla="*/ 0 w 257174"/>
                <a:gd name="connsiteY4" fmla="*/ 60008 h 85725"/>
                <a:gd name="connsiteX5" fmla="*/ 130492 w 257174"/>
                <a:gd name="connsiteY5" fmla="*/ 85725 h 85725"/>
                <a:gd name="connsiteX6" fmla="*/ 260985 w 257174"/>
                <a:gd name="connsiteY6" fmla="*/ 60008 h 85725"/>
                <a:gd name="connsiteX7" fmla="*/ 251460 w 257174"/>
                <a:gd name="connsiteY7" fmla="*/ 28575 h 85725"/>
                <a:gd name="connsiteX8" fmla="*/ 251460 w 257174"/>
                <a:gd name="connsiteY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74" h="85725">
                  <a:moveTo>
                    <a:pt x="250507" y="0"/>
                  </a:moveTo>
                  <a:cubicBezTo>
                    <a:pt x="214312" y="17145"/>
                    <a:pt x="173355" y="27623"/>
                    <a:pt x="129540" y="27623"/>
                  </a:cubicBezTo>
                  <a:cubicBezTo>
                    <a:pt x="85725" y="27623"/>
                    <a:pt x="45720" y="18098"/>
                    <a:pt x="9525" y="0"/>
                  </a:cubicBezTo>
                  <a:lnTo>
                    <a:pt x="9525" y="28575"/>
                  </a:lnTo>
                  <a:cubicBezTo>
                    <a:pt x="9525" y="40005"/>
                    <a:pt x="5715" y="51435"/>
                    <a:pt x="0" y="60008"/>
                  </a:cubicBezTo>
                  <a:cubicBezTo>
                    <a:pt x="40005" y="77153"/>
                    <a:pt x="84772" y="85725"/>
                    <a:pt x="130492" y="85725"/>
                  </a:cubicBezTo>
                  <a:cubicBezTo>
                    <a:pt x="176212" y="85725"/>
                    <a:pt x="220980" y="76200"/>
                    <a:pt x="260985" y="60008"/>
                  </a:cubicBezTo>
                  <a:cubicBezTo>
                    <a:pt x="255270" y="51435"/>
                    <a:pt x="251460" y="40005"/>
                    <a:pt x="251460" y="28575"/>
                  </a:cubicBezTo>
                  <a:lnTo>
                    <a:pt x="251460" y="0"/>
                  </a:lnTo>
                  <a:close/>
                </a:path>
              </a:pathLst>
            </a:custGeom>
            <a:grpFill/>
            <a:ln w="9716" cap="flat">
              <a:solidFill>
                <a:schemeClr val="bg1"/>
              </a:solid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C307109-1D2F-4B27-8D6C-F1D3F9B40F45}"/>
                </a:ext>
              </a:extLst>
            </p:cNvPr>
            <p:cNvSpPr/>
            <p:nvPr/>
          </p:nvSpPr>
          <p:spPr>
            <a:xfrm>
              <a:off x="6275069" y="3137535"/>
              <a:ext cx="142875" cy="200025"/>
            </a:xfrm>
            <a:custGeom>
              <a:avLst/>
              <a:gdLst>
                <a:gd name="connsiteX0" fmla="*/ 0 w 142874"/>
                <a:gd name="connsiteY0" fmla="*/ 68580 h 200025"/>
                <a:gd name="connsiteX1" fmla="*/ 89535 w 142874"/>
                <a:gd name="connsiteY1" fmla="*/ 203835 h 200025"/>
                <a:gd name="connsiteX2" fmla="*/ 126682 w 142874"/>
                <a:gd name="connsiteY2" fmla="*/ 198120 h 200025"/>
                <a:gd name="connsiteX3" fmla="*/ 149542 w 142874"/>
                <a:gd name="connsiteY3" fmla="*/ 200025 h 200025"/>
                <a:gd name="connsiteX4" fmla="*/ 6667 w 142874"/>
                <a:gd name="connsiteY4" fmla="*/ 0 h 200025"/>
                <a:gd name="connsiteX5" fmla="*/ 6667 w 142874"/>
                <a:gd name="connsiteY5" fmla="*/ 2858 h 200025"/>
                <a:gd name="connsiteX6" fmla="*/ 6667 w 142874"/>
                <a:gd name="connsiteY6" fmla="*/ 41910 h 200025"/>
                <a:gd name="connsiteX7" fmla="*/ 0 w 142874"/>
                <a:gd name="connsiteY7" fmla="*/ 6858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4" h="200025">
                  <a:moveTo>
                    <a:pt x="0" y="68580"/>
                  </a:moveTo>
                  <a:cubicBezTo>
                    <a:pt x="41910" y="103823"/>
                    <a:pt x="74295" y="150495"/>
                    <a:pt x="89535" y="203835"/>
                  </a:cubicBezTo>
                  <a:cubicBezTo>
                    <a:pt x="100965" y="200025"/>
                    <a:pt x="114300" y="198120"/>
                    <a:pt x="126682" y="198120"/>
                  </a:cubicBezTo>
                  <a:cubicBezTo>
                    <a:pt x="134302" y="198120"/>
                    <a:pt x="141922" y="199073"/>
                    <a:pt x="149542" y="200025"/>
                  </a:cubicBezTo>
                  <a:cubicBezTo>
                    <a:pt x="128587" y="117158"/>
                    <a:pt x="76200" y="45720"/>
                    <a:pt x="6667" y="0"/>
                  </a:cubicBezTo>
                  <a:cubicBezTo>
                    <a:pt x="6667" y="953"/>
                    <a:pt x="6667" y="1905"/>
                    <a:pt x="6667" y="2858"/>
                  </a:cubicBezTo>
                  <a:lnTo>
                    <a:pt x="6667" y="41910"/>
                  </a:lnTo>
                  <a:cubicBezTo>
                    <a:pt x="6667" y="51435"/>
                    <a:pt x="4762" y="60960"/>
                    <a:pt x="0" y="68580"/>
                  </a:cubicBezTo>
                  <a:close/>
                </a:path>
              </a:pathLst>
            </a:custGeom>
            <a:grpFill/>
            <a:ln w="9716" cap="flat">
              <a:solidFill>
                <a:schemeClr val="bg1"/>
              </a:solid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95DC82DE-1B56-47E1-914D-62BC0A68CCE5}"/>
                </a:ext>
              </a:extLst>
            </p:cNvPr>
            <p:cNvSpPr/>
            <p:nvPr/>
          </p:nvSpPr>
          <p:spPr>
            <a:xfrm>
              <a:off x="5765482" y="3137535"/>
              <a:ext cx="142875" cy="200025"/>
            </a:xfrm>
            <a:custGeom>
              <a:avLst/>
              <a:gdLst>
                <a:gd name="connsiteX0" fmla="*/ 60960 w 142874"/>
                <a:gd name="connsiteY0" fmla="*/ 203835 h 200025"/>
                <a:gd name="connsiteX1" fmla="*/ 150495 w 142874"/>
                <a:gd name="connsiteY1" fmla="*/ 68580 h 200025"/>
                <a:gd name="connsiteX2" fmla="*/ 143827 w 142874"/>
                <a:gd name="connsiteY2" fmla="*/ 41910 h 200025"/>
                <a:gd name="connsiteX3" fmla="*/ 143827 w 142874"/>
                <a:gd name="connsiteY3" fmla="*/ 2858 h 200025"/>
                <a:gd name="connsiteX4" fmla="*/ 143827 w 142874"/>
                <a:gd name="connsiteY4" fmla="*/ 0 h 200025"/>
                <a:gd name="connsiteX5" fmla="*/ 0 w 142874"/>
                <a:gd name="connsiteY5" fmla="*/ 200025 h 200025"/>
                <a:gd name="connsiteX6" fmla="*/ 22860 w 142874"/>
                <a:gd name="connsiteY6" fmla="*/ 198120 h 200025"/>
                <a:gd name="connsiteX7" fmla="*/ 60960 w 142874"/>
                <a:gd name="connsiteY7" fmla="*/ 20383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4" h="200025">
                  <a:moveTo>
                    <a:pt x="60960" y="203835"/>
                  </a:moveTo>
                  <a:cubicBezTo>
                    <a:pt x="77152" y="150495"/>
                    <a:pt x="108585" y="103823"/>
                    <a:pt x="150495" y="68580"/>
                  </a:cubicBezTo>
                  <a:cubicBezTo>
                    <a:pt x="146685" y="60960"/>
                    <a:pt x="143827" y="51435"/>
                    <a:pt x="143827" y="41910"/>
                  </a:cubicBezTo>
                  <a:lnTo>
                    <a:pt x="143827" y="2858"/>
                  </a:lnTo>
                  <a:cubicBezTo>
                    <a:pt x="143827" y="1905"/>
                    <a:pt x="143827" y="953"/>
                    <a:pt x="143827" y="0"/>
                  </a:cubicBezTo>
                  <a:cubicBezTo>
                    <a:pt x="74295" y="45720"/>
                    <a:pt x="21907" y="117158"/>
                    <a:pt x="0" y="200025"/>
                  </a:cubicBezTo>
                  <a:cubicBezTo>
                    <a:pt x="7620" y="199073"/>
                    <a:pt x="15240" y="198120"/>
                    <a:pt x="22860" y="198120"/>
                  </a:cubicBezTo>
                  <a:cubicBezTo>
                    <a:pt x="37147" y="198120"/>
                    <a:pt x="49530" y="200025"/>
                    <a:pt x="60960" y="203835"/>
                  </a:cubicBezTo>
                  <a:close/>
                </a:path>
              </a:pathLst>
            </a:custGeom>
            <a:grpFill/>
            <a:ln w="9716" cap="flat">
              <a:solidFill>
                <a:schemeClr val="bg1"/>
              </a:solid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0B0573C-5031-4033-BC92-A2AE50D262C1}"/>
                </a:ext>
              </a:extLst>
            </p:cNvPr>
            <p:cNvSpPr/>
            <p:nvPr/>
          </p:nvSpPr>
          <p:spPr>
            <a:xfrm>
              <a:off x="6012180" y="2857500"/>
              <a:ext cx="161925" cy="161925"/>
            </a:xfrm>
            <a:custGeom>
              <a:avLst/>
              <a:gdLst>
                <a:gd name="connsiteX0" fmla="*/ 167640 w 161924"/>
                <a:gd name="connsiteY0" fmla="*/ 83820 h 161925"/>
                <a:gd name="connsiteX1" fmla="*/ 83820 w 161924"/>
                <a:gd name="connsiteY1" fmla="*/ 167640 h 161925"/>
                <a:gd name="connsiteX2" fmla="*/ 0 w 161924"/>
                <a:gd name="connsiteY2" fmla="*/ 83820 h 161925"/>
                <a:gd name="connsiteX3" fmla="*/ 83820 w 161924"/>
                <a:gd name="connsiteY3" fmla="*/ 0 h 161925"/>
                <a:gd name="connsiteX4" fmla="*/ 167640 w 161924"/>
                <a:gd name="connsiteY4" fmla="*/ 8382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 h="161925">
                  <a:moveTo>
                    <a:pt x="167640" y="83820"/>
                  </a:moveTo>
                  <a:cubicBezTo>
                    <a:pt x="167640" y="130113"/>
                    <a:pt x="130112" y="167640"/>
                    <a:pt x="83820" y="167640"/>
                  </a:cubicBezTo>
                  <a:cubicBezTo>
                    <a:pt x="37527" y="167640"/>
                    <a:pt x="0" y="130113"/>
                    <a:pt x="0" y="83820"/>
                  </a:cubicBezTo>
                  <a:cubicBezTo>
                    <a:pt x="0" y="37528"/>
                    <a:pt x="37527" y="0"/>
                    <a:pt x="83820" y="0"/>
                  </a:cubicBezTo>
                  <a:cubicBezTo>
                    <a:pt x="130112" y="0"/>
                    <a:pt x="167640" y="37528"/>
                    <a:pt x="167640" y="83820"/>
                  </a:cubicBezTo>
                  <a:close/>
                </a:path>
              </a:pathLst>
            </a:custGeom>
            <a:grpFill/>
            <a:ln w="9716" cap="flat">
              <a:solidFill>
                <a:schemeClr val="bg1"/>
              </a:solid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44E77D8D-F203-471D-B4DA-95494B5DC234}"/>
                </a:ext>
              </a:extLst>
            </p:cNvPr>
            <p:cNvSpPr/>
            <p:nvPr/>
          </p:nvSpPr>
          <p:spPr>
            <a:xfrm>
              <a:off x="5955982" y="3049905"/>
              <a:ext cx="276225" cy="133350"/>
            </a:xfrm>
            <a:custGeom>
              <a:avLst/>
              <a:gdLst>
                <a:gd name="connsiteX0" fmla="*/ 9525 w 276224"/>
                <a:gd name="connsiteY0" fmla="*/ 138113 h 133350"/>
                <a:gd name="connsiteX1" fmla="*/ 269557 w 276224"/>
                <a:gd name="connsiteY1" fmla="*/ 138113 h 133350"/>
                <a:gd name="connsiteX2" fmla="*/ 278130 w 276224"/>
                <a:gd name="connsiteY2" fmla="*/ 129540 h 133350"/>
                <a:gd name="connsiteX3" fmla="*/ 278130 w 276224"/>
                <a:gd name="connsiteY3" fmla="*/ 90488 h 133350"/>
                <a:gd name="connsiteX4" fmla="*/ 213360 w 276224"/>
                <a:gd name="connsiteY4" fmla="*/ 0 h 133350"/>
                <a:gd name="connsiteX5" fmla="*/ 139065 w 276224"/>
                <a:gd name="connsiteY5" fmla="*/ 22860 h 133350"/>
                <a:gd name="connsiteX6" fmla="*/ 64770 w 276224"/>
                <a:gd name="connsiteY6" fmla="*/ 0 h 133350"/>
                <a:gd name="connsiteX7" fmla="*/ 0 w 276224"/>
                <a:gd name="connsiteY7" fmla="*/ 90488 h 133350"/>
                <a:gd name="connsiteX8" fmla="*/ 0 w 276224"/>
                <a:gd name="connsiteY8" fmla="*/ 129540 h 133350"/>
                <a:gd name="connsiteX9" fmla="*/ 9525 w 276224"/>
                <a:gd name="connsiteY9" fmla="*/ 13811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224" h="133350">
                  <a:moveTo>
                    <a:pt x="9525" y="138113"/>
                  </a:moveTo>
                  <a:lnTo>
                    <a:pt x="269557" y="138113"/>
                  </a:lnTo>
                  <a:cubicBezTo>
                    <a:pt x="274320" y="138113"/>
                    <a:pt x="278130" y="134303"/>
                    <a:pt x="278130" y="129540"/>
                  </a:cubicBezTo>
                  <a:lnTo>
                    <a:pt x="278130" y="90488"/>
                  </a:lnTo>
                  <a:cubicBezTo>
                    <a:pt x="278130" y="48578"/>
                    <a:pt x="250507" y="12383"/>
                    <a:pt x="213360" y="0"/>
                  </a:cubicBezTo>
                  <a:cubicBezTo>
                    <a:pt x="192405" y="14288"/>
                    <a:pt x="166687" y="22860"/>
                    <a:pt x="139065" y="22860"/>
                  </a:cubicBezTo>
                  <a:cubicBezTo>
                    <a:pt x="111442" y="22860"/>
                    <a:pt x="85725" y="14288"/>
                    <a:pt x="64770" y="0"/>
                  </a:cubicBezTo>
                  <a:cubicBezTo>
                    <a:pt x="26670" y="13335"/>
                    <a:pt x="0" y="48578"/>
                    <a:pt x="0" y="90488"/>
                  </a:cubicBezTo>
                  <a:lnTo>
                    <a:pt x="0" y="129540"/>
                  </a:lnTo>
                  <a:cubicBezTo>
                    <a:pt x="953" y="134303"/>
                    <a:pt x="4762" y="138113"/>
                    <a:pt x="9525" y="138113"/>
                  </a:cubicBezTo>
                  <a:close/>
                </a:path>
              </a:pathLst>
            </a:custGeom>
            <a:grpFill/>
            <a:ln w="9716" cap="flat">
              <a:solidFill>
                <a:schemeClr val="bg1"/>
              </a:solid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992E7B1B-9AD7-41DE-98F0-07AACFB4A724}"/>
                </a:ext>
              </a:extLst>
            </p:cNvPr>
            <p:cNvSpPr/>
            <p:nvPr/>
          </p:nvSpPr>
          <p:spPr>
            <a:xfrm>
              <a:off x="5650230" y="3574733"/>
              <a:ext cx="276225" cy="133350"/>
            </a:xfrm>
            <a:custGeom>
              <a:avLst/>
              <a:gdLst>
                <a:gd name="connsiteX0" fmla="*/ 213360 w 276224"/>
                <a:gd name="connsiteY0" fmla="*/ 0 h 133350"/>
                <a:gd name="connsiteX1" fmla="*/ 139065 w 276224"/>
                <a:gd name="connsiteY1" fmla="*/ 23813 h 133350"/>
                <a:gd name="connsiteX2" fmla="*/ 63817 w 276224"/>
                <a:gd name="connsiteY2" fmla="*/ 0 h 133350"/>
                <a:gd name="connsiteX3" fmla="*/ 0 w 276224"/>
                <a:gd name="connsiteY3" fmla="*/ 91440 h 133350"/>
                <a:gd name="connsiteX4" fmla="*/ 0 w 276224"/>
                <a:gd name="connsiteY4" fmla="*/ 130493 h 133350"/>
                <a:gd name="connsiteX5" fmla="*/ 8572 w 276224"/>
                <a:gd name="connsiteY5" fmla="*/ 139065 h 133350"/>
                <a:gd name="connsiteX6" fmla="*/ 268605 w 276224"/>
                <a:gd name="connsiteY6" fmla="*/ 139065 h 133350"/>
                <a:gd name="connsiteX7" fmla="*/ 277177 w 276224"/>
                <a:gd name="connsiteY7" fmla="*/ 130493 h 133350"/>
                <a:gd name="connsiteX8" fmla="*/ 277177 w 276224"/>
                <a:gd name="connsiteY8" fmla="*/ 91440 h 133350"/>
                <a:gd name="connsiteX9" fmla="*/ 213360 w 276224"/>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224" h="133350">
                  <a:moveTo>
                    <a:pt x="213360" y="0"/>
                  </a:moveTo>
                  <a:cubicBezTo>
                    <a:pt x="192405" y="14288"/>
                    <a:pt x="166687" y="23813"/>
                    <a:pt x="139065" y="23813"/>
                  </a:cubicBezTo>
                  <a:cubicBezTo>
                    <a:pt x="111442" y="23813"/>
                    <a:pt x="85725" y="15240"/>
                    <a:pt x="63817" y="0"/>
                  </a:cubicBezTo>
                  <a:cubicBezTo>
                    <a:pt x="26670" y="13335"/>
                    <a:pt x="0" y="49530"/>
                    <a:pt x="0" y="91440"/>
                  </a:cubicBezTo>
                  <a:lnTo>
                    <a:pt x="0" y="130493"/>
                  </a:lnTo>
                  <a:cubicBezTo>
                    <a:pt x="0" y="135255"/>
                    <a:pt x="3810" y="139065"/>
                    <a:pt x="8572" y="139065"/>
                  </a:cubicBezTo>
                  <a:lnTo>
                    <a:pt x="268605" y="139065"/>
                  </a:lnTo>
                  <a:cubicBezTo>
                    <a:pt x="273367" y="139065"/>
                    <a:pt x="277177" y="135255"/>
                    <a:pt x="277177" y="130493"/>
                  </a:cubicBezTo>
                  <a:lnTo>
                    <a:pt x="277177" y="91440"/>
                  </a:lnTo>
                  <a:cubicBezTo>
                    <a:pt x="278130" y="48578"/>
                    <a:pt x="251460" y="13335"/>
                    <a:pt x="213360" y="0"/>
                  </a:cubicBezTo>
                  <a:close/>
                </a:path>
              </a:pathLst>
            </a:custGeom>
            <a:grpFill/>
            <a:ln w="9716" cap="flat">
              <a:solidFill>
                <a:schemeClr val="bg1"/>
              </a:solid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A8436279-4EFF-44E4-BC5B-93F24029E9A2}"/>
                </a:ext>
              </a:extLst>
            </p:cNvPr>
            <p:cNvSpPr/>
            <p:nvPr/>
          </p:nvSpPr>
          <p:spPr>
            <a:xfrm>
              <a:off x="5705475" y="3383281"/>
              <a:ext cx="161925" cy="161925"/>
            </a:xfrm>
            <a:custGeom>
              <a:avLst/>
              <a:gdLst>
                <a:gd name="connsiteX0" fmla="*/ 167640 w 161924"/>
                <a:gd name="connsiteY0" fmla="*/ 83820 h 161925"/>
                <a:gd name="connsiteX1" fmla="*/ 83820 w 161924"/>
                <a:gd name="connsiteY1" fmla="*/ 167640 h 161925"/>
                <a:gd name="connsiteX2" fmla="*/ 0 w 161924"/>
                <a:gd name="connsiteY2" fmla="*/ 83820 h 161925"/>
                <a:gd name="connsiteX3" fmla="*/ 83820 w 161924"/>
                <a:gd name="connsiteY3" fmla="*/ 0 h 161925"/>
                <a:gd name="connsiteX4" fmla="*/ 167640 w 161924"/>
                <a:gd name="connsiteY4" fmla="*/ 8382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 h="161925">
                  <a:moveTo>
                    <a:pt x="167640" y="83820"/>
                  </a:moveTo>
                  <a:cubicBezTo>
                    <a:pt x="167640" y="130113"/>
                    <a:pt x="130112" y="167640"/>
                    <a:pt x="83820" y="167640"/>
                  </a:cubicBezTo>
                  <a:cubicBezTo>
                    <a:pt x="37527" y="167640"/>
                    <a:pt x="0" y="130113"/>
                    <a:pt x="0" y="83820"/>
                  </a:cubicBezTo>
                  <a:cubicBezTo>
                    <a:pt x="0" y="37528"/>
                    <a:pt x="37527" y="0"/>
                    <a:pt x="83820" y="0"/>
                  </a:cubicBezTo>
                  <a:cubicBezTo>
                    <a:pt x="130112" y="0"/>
                    <a:pt x="167640" y="37528"/>
                    <a:pt x="167640" y="83820"/>
                  </a:cubicBezTo>
                  <a:close/>
                </a:path>
              </a:pathLst>
            </a:custGeom>
            <a:grpFill/>
            <a:ln w="9716" cap="flat">
              <a:solidFill>
                <a:schemeClr val="bg1"/>
              </a:solid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1439988E-1598-4DB1-832F-DAD49040D901}"/>
                </a:ext>
              </a:extLst>
            </p:cNvPr>
            <p:cNvSpPr/>
            <p:nvPr/>
          </p:nvSpPr>
          <p:spPr>
            <a:xfrm>
              <a:off x="6264592" y="3574733"/>
              <a:ext cx="276225" cy="133350"/>
            </a:xfrm>
            <a:custGeom>
              <a:avLst/>
              <a:gdLst>
                <a:gd name="connsiteX0" fmla="*/ 212407 w 276224"/>
                <a:gd name="connsiteY0" fmla="*/ 0 h 133350"/>
                <a:gd name="connsiteX1" fmla="*/ 138112 w 276224"/>
                <a:gd name="connsiteY1" fmla="*/ 23813 h 133350"/>
                <a:gd name="connsiteX2" fmla="*/ 63817 w 276224"/>
                <a:gd name="connsiteY2" fmla="*/ 0 h 133350"/>
                <a:gd name="connsiteX3" fmla="*/ 0 w 276224"/>
                <a:gd name="connsiteY3" fmla="*/ 91440 h 133350"/>
                <a:gd name="connsiteX4" fmla="*/ 0 w 276224"/>
                <a:gd name="connsiteY4" fmla="*/ 130493 h 133350"/>
                <a:gd name="connsiteX5" fmla="*/ 8573 w 276224"/>
                <a:gd name="connsiteY5" fmla="*/ 139065 h 133350"/>
                <a:gd name="connsiteX6" fmla="*/ 268605 w 276224"/>
                <a:gd name="connsiteY6" fmla="*/ 139065 h 133350"/>
                <a:gd name="connsiteX7" fmla="*/ 277177 w 276224"/>
                <a:gd name="connsiteY7" fmla="*/ 130493 h 133350"/>
                <a:gd name="connsiteX8" fmla="*/ 277177 w 276224"/>
                <a:gd name="connsiteY8" fmla="*/ 91440 h 133350"/>
                <a:gd name="connsiteX9" fmla="*/ 212407 w 276224"/>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224" h="133350">
                  <a:moveTo>
                    <a:pt x="212407" y="0"/>
                  </a:moveTo>
                  <a:cubicBezTo>
                    <a:pt x="191452" y="15240"/>
                    <a:pt x="165735" y="23813"/>
                    <a:pt x="138112" y="23813"/>
                  </a:cubicBezTo>
                  <a:cubicBezTo>
                    <a:pt x="110490" y="23813"/>
                    <a:pt x="84772" y="15240"/>
                    <a:pt x="63817" y="0"/>
                  </a:cubicBezTo>
                  <a:cubicBezTo>
                    <a:pt x="26670" y="13335"/>
                    <a:pt x="0" y="49530"/>
                    <a:pt x="0" y="91440"/>
                  </a:cubicBezTo>
                  <a:lnTo>
                    <a:pt x="0" y="130493"/>
                  </a:lnTo>
                  <a:cubicBezTo>
                    <a:pt x="0" y="135255"/>
                    <a:pt x="3810" y="139065"/>
                    <a:pt x="8573" y="139065"/>
                  </a:cubicBezTo>
                  <a:lnTo>
                    <a:pt x="268605" y="139065"/>
                  </a:lnTo>
                  <a:cubicBezTo>
                    <a:pt x="273367" y="139065"/>
                    <a:pt x="277177" y="135255"/>
                    <a:pt x="277177" y="130493"/>
                  </a:cubicBezTo>
                  <a:lnTo>
                    <a:pt x="277177" y="91440"/>
                  </a:lnTo>
                  <a:cubicBezTo>
                    <a:pt x="277177" y="48578"/>
                    <a:pt x="250507" y="13335"/>
                    <a:pt x="212407" y="0"/>
                  </a:cubicBezTo>
                  <a:close/>
                </a:path>
              </a:pathLst>
            </a:custGeom>
            <a:grpFill/>
            <a:ln w="9716" cap="flat">
              <a:solidFill>
                <a:schemeClr val="bg1"/>
              </a:solid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2E40E425-BBAC-46AF-BDD8-93E57D457A1E}"/>
                </a:ext>
              </a:extLst>
            </p:cNvPr>
            <p:cNvSpPr/>
            <p:nvPr/>
          </p:nvSpPr>
          <p:spPr>
            <a:xfrm>
              <a:off x="6318884" y="3383281"/>
              <a:ext cx="161925" cy="161925"/>
            </a:xfrm>
            <a:custGeom>
              <a:avLst/>
              <a:gdLst>
                <a:gd name="connsiteX0" fmla="*/ 167640 w 161924"/>
                <a:gd name="connsiteY0" fmla="*/ 83820 h 161925"/>
                <a:gd name="connsiteX1" fmla="*/ 83820 w 161924"/>
                <a:gd name="connsiteY1" fmla="*/ 167640 h 161925"/>
                <a:gd name="connsiteX2" fmla="*/ 0 w 161924"/>
                <a:gd name="connsiteY2" fmla="*/ 83820 h 161925"/>
                <a:gd name="connsiteX3" fmla="*/ 83820 w 161924"/>
                <a:gd name="connsiteY3" fmla="*/ 0 h 161925"/>
                <a:gd name="connsiteX4" fmla="*/ 167640 w 161924"/>
                <a:gd name="connsiteY4" fmla="*/ 83820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4" h="161925">
                  <a:moveTo>
                    <a:pt x="167640" y="83820"/>
                  </a:moveTo>
                  <a:cubicBezTo>
                    <a:pt x="167640" y="130113"/>
                    <a:pt x="130112" y="167640"/>
                    <a:pt x="83820" y="167640"/>
                  </a:cubicBezTo>
                  <a:cubicBezTo>
                    <a:pt x="37527" y="167640"/>
                    <a:pt x="0" y="130113"/>
                    <a:pt x="0" y="83820"/>
                  </a:cubicBezTo>
                  <a:cubicBezTo>
                    <a:pt x="0" y="37528"/>
                    <a:pt x="37527" y="0"/>
                    <a:pt x="83820" y="0"/>
                  </a:cubicBezTo>
                  <a:cubicBezTo>
                    <a:pt x="130112" y="0"/>
                    <a:pt x="167640" y="37528"/>
                    <a:pt x="167640" y="83820"/>
                  </a:cubicBezTo>
                  <a:close/>
                </a:path>
              </a:pathLst>
            </a:custGeom>
            <a:grpFill/>
            <a:ln w="9716" cap="flat">
              <a:solidFill>
                <a:schemeClr val="bg1"/>
              </a:solid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255DE185-A152-4B99-A818-2EE1AC888E82}"/>
                </a:ext>
              </a:extLst>
            </p:cNvPr>
            <p:cNvSpPr/>
            <p:nvPr/>
          </p:nvSpPr>
          <p:spPr>
            <a:xfrm>
              <a:off x="5959792" y="3462338"/>
              <a:ext cx="266700" cy="142875"/>
            </a:xfrm>
            <a:custGeom>
              <a:avLst/>
              <a:gdLst>
                <a:gd name="connsiteX0" fmla="*/ 184785 w 266699"/>
                <a:gd name="connsiteY0" fmla="*/ 10478 h 142875"/>
                <a:gd name="connsiteX1" fmla="*/ 136207 w 266699"/>
                <a:gd name="connsiteY1" fmla="*/ 59055 h 142875"/>
                <a:gd name="connsiteX2" fmla="*/ 87630 w 266699"/>
                <a:gd name="connsiteY2" fmla="*/ 10478 h 142875"/>
                <a:gd name="connsiteX3" fmla="*/ 88582 w 266699"/>
                <a:gd name="connsiteY3" fmla="*/ 952 h 142875"/>
                <a:gd name="connsiteX4" fmla="*/ 0 w 266699"/>
                <a:gd name="connsiteY4" fmla="*/ 952 h 142875"/>
                <a:gd name="connsiteX5" fmla="*/ 0 w 266699"/>
                <a:gd name="connsiteY5" fmla="*/ 25718 h 142875"/>
                <a:gd name="connsiteX6" fmla="*/ 9525 w 266699"/>
                <a:gd name="connsiteY6" fmla="*/ 36195 h 142875"/>
                <a:gd name="connsiteX7" fmla="*/ 43815 w 266699"/>
                <a:gd name="connsiteY7" fmla="*/ 40005 h 142875"/>
                <a:gd name="connsiteX8" fmla="*/ 46672 w 266699"/>
                <a:gd name="connsiteY8" fmla="*/ 41910 h 142875"/>
                <a:gd name="connsiteX9" fmla="*/ 51435 w 266699"/>
                <a:gd name="connsiteY9" fmla="*/ 53340 h 142875"/>
                <a:gd name="connsiteX10" fmla="*/ 51435 w 266699"/>
                <a:gd name="connsiteY10" fmla="*/ 57150 h 142875"/>
                <a:gd name="connsiteX11" fmla="*/ 29527 w 266699"/>
                <a:gd name="connsiteY11" fmla="*/ 83820 h 142875"/>
                <a:gd name="connsiteX12" fmla="*/ 30480 w 266699"/>
                <a:gd name="connsiteY12" fmla="*/ 98108 h 142875"/>
                <a:gd name="connsiteX13" fmla="*/ 51435 w 266699"/>
                <a:gd name="connsiteY13" fmla="*/ 119063 h 142875"/>
                <a:gd name="connsiteX14" fmla="*/ 65722 w 266699"/>
                <a:gd name="connsiteY14" fmla="*/ 120015 h 142875"/>
                <a:gd name="connsiteX15" fmla="*/ 92392 w 266699"/>
                <a:gd name="connsiteY15" fmla="*/ 98108 h 142875"/>
                <a:gd name="connsiteX16" fmla="*/ 95250 w 266699"/>
                <a:gd name="connsiteY16" fmla="*/ 98108 h 142875"/>
                <a:gd name="connsiteX17" fmla="*/ 106680 w 266699"/>
                <a:gd name="connsiteY17" fmla="*/ 102870 h 142875"/>
                <a:gd name="connsiteX18" fmla="*/ 108585 w 266699"/>
                <a:gd name="connsiteY18" fmla="*/ 105728 h 142875"/>
                <a:gd name="connsiteX19" fmla="*/ 111442 w 266699"/>
                <a:gd name="connsiteY19" fmla="*/ 140018 h 142875"/>
                <a:gd name="connsiteX20" fmla="*/ 121920 w 266699"/>
                <a:gd name="connsiteY20" fmla="*/ 149543 h 142875"/>
                <a:gd name="connsiteX21" fmla="*/ 151447 w 266699"/>
                <a:gd name="connsiteY21" fmla="*/ 149543 h 142875"/>
                <a:gd name="connsiteX22" fmla="*/ 161925 w 266699"/>
                <a:gd name="connsiteY22" fmla="*/ 140018 h 142875"/>
                <a:gd name="connsiteX23" fmla="*/ 165735 w 266699"/>
                <a:gd name="connsiteY23" fmla="*/ 105728 h 142875"/>
                <a:gd name="connsiteX24" fmla="*/ 167640 w 266699"/>
                <a:gd name="connsiteY24" fmla="*/ 102870 h 142875"/>
                <a:gd name="connsiteX25" fmla="*/ 179070 w 266699"/>
                <a:gd name="connsiteY25" fmla="*/ 98108 h 142875"/>
                <a:gd name="connsiteX26" fmla="*/ 182880 w 266699"/>
                <a:gd name="connsiteY26" fmla="*/ 98108 h 142875"/>
                <a:gd name="connsiteX27" fmla="*/ 209550 w 266699"/>
                <a:gd name="connsiteY27" fmla="*/ 120015 h 142875"/>
                <a:gd name="connsiteX28" fmla="*/ 223837 w 266699"/>
                <a:gd name="connsiteY28" fmla="*/ 119063 h 142875"/>
                <a:gd name="connsiteX29" fmla="*/ 244792 w 266699"/>
                <a:gd name="connsiteY29" fmla="*/ 98108 h 142875"/>
                <a:gd name="connsiteX30" fmla="*/ 245745 w 266699"/>
                <a:gd name="connsiteY30" fmla="*/ 83820 h 142875"/>
                <a:gd name="connsiteX31" fmla="*/ 221932 w 266699"/>
                <a:gd name="connsiteY31" fmla="*/ 56198 h 142875"/>
                <a:gd name="connsiteX32" fmla="*/ 221932 w 266699"/>
                <a:gd name="connsiteY32" fmla="*/ 52388 h 142875"/>
                <a:gd name="connsiteX33" fmla="*/ 226695 w 266699"/>
                <a:gd name="connsiteY33" fmla="*/ 40958 h 142875"/>
                <a:gd name="connsiteX34" fmla="*/ 229552 w 266699"/>
                <a:gd name="connsiteY34" fmla="*/ 39053 h 142875"/>
                <a:gd name="connsiteX35" fmla="*/ 263842 w 266699"/>
                <a:gd name="connsiteY35" fmla="*/ 35243 h 142875"/>
                <a:gd name="connsiteX36" fmla="*/ 273367 w 266699"/>
                <a:gd name="connsiteY36" fmla="*/ 24765 h 142875"/>
                <a:gd name="connsiteX37" fmla="*/ 273367 w 266699"/>
                <a:gd name="connsiteY37" fmla="*/ 0 h 142875"/>
                <a:gd name="connsiteX38" fmla="*/ 183832 w 266699"/>
                <a:gd name="connsiteY38" fmla="*/ 0 h 142875"/>
                <a:gd name="connsiteX39" fmla="*/ 184785 w 266699"/>
                <a:gd name="connsiteY39" fmla="*/ 1047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6699" h="142875">
                  <a:moveTo>
                    <a:pt x="184785" y="10478"/>
                  </a:moveTo>
                  <a:cubicBezTo>
                    <a:pt x="184785" y="37148"/>
                    <a:pt x="162877" y="59055"/>
                    <a:pt x="136207" y="59055"/>
                  </a:cubicBezTo>
                  <a:cubicBezTo>
                    <a:pt x="109537" y="59055"/>
                    <a:pt x="87630" y="37148"/>
                    <a:pt x="87630" y="10478"/>
                  </a:cubicBezTo>
                  <a:cubicBezTo>
                    <a:pt x="87630" y="7620"/>
                    <a:pt x="87630" y="3810"/>
                    <a:pt x="88582" y="952"/>
                  </a:cubicBezTo>
                  <a:lnTo>
                    <a:pt x="0" y="952"/>
                  </a:lnTo>
                  <a:lnTo>
                    <a:pt x="0" y="25718"/>
                  </a:lnTo>
                  <a:cubicBezTo>
                    <a:pt x="0" y="31433"/>
                    <a:pt x="3810" y="36195"/>
                    <a:pt x="9525" y="36195"/>
                  </a:cubicBezTo>
                  <a:lnTo>
                    <a:pt x="43815" y="40005"/>
                  </a:lnTo>
                  <a:cubicBezTo>
                    <a:pt x="44767" y="40005"/>
                    <a:pt x="45720" y="40958"/>
                    <a:pt x="46672" y="41910"/>
                  </a:cubicBezTo>
                  <a:cubicBezTo>
                    <a:pt x="47625" y="45720"/>
                    <a:pt x="49530" y="49530"/>
                    <a:pt x="51435" y="53340"/>
                  </a:cubicBezTo>
                  <a:cubicBezTo>
                    <a:pt x="52387" y="54293"/>
                    <a:pt x="51435" y="56198"/>
                    <a:pt x="51435" y="57150"/>
                  </a:cubicBezTo>
                  <a:lnTo>
                    <a:pt x="29527" y="83820"/>
                  </a:lnTo>
                  <a:cubicBezTo>
                    <a:pt x="25717" y="88583"/>
                    <a:pt x="26670" y="94298"/>
                    <a:pt x="30480" y="98108"/>
                  </a:cubicBezTo>
                  <a:lnTo>
                    <a:pt x="51435" y="119063"/>
                  </a:lnTo>
                  <a:cubicBezTo>
                    <a:pt x="55245" y="122873"/>
                    <a:pt x="60960" y="122873"/>
                    <a:pt x="65722" y="120015"/>
                  </a:cubicBezTo>
                  <a:lnTo>
                    <a:pt x="92392" y="98108"/>
                  </a:lnTo>
                  <a:cubicBezTo>
                    <a:pt x="93345" y="97155"/>
                    <a:pt x="94297" y="97155"/>
                    <a:pt x="95250" y="98108"/>
                  </a:cubicBezTo>
                  <a:cubicBezTo>
                    <a:pt x="99060" y="100013"/>
                    <a:pt x="102870" y="101918"/>
                    <a:pt x="106680" y="102870"/>
                  </a:cubicBezTo>
                  <a:cubicBezTo>
                    <a:pt x="107632" y="102870"/>
                    <a:pt x="108585" y="103823"/>
                    <a:pt x="108585" y="105728"/>
                  </a:cubicBezTo>
                  <a:lnTo>
                    <a:pt x="111442" y="140018"/>
                  </a:lnTo>
                  <a:cubicBezTo>
                    <a:pt x="112395" y="145733"/>
                    <a:pt x="116205" y="149543"/>
                    <a:pt x="121920" y="149543"/>
                  </a:cubicBezTo>
                  <a:lnTo>
                    <a:pt x="151447" y="149543"/>
                  </a:lnTo>
                  <a:cubicBezTo>
                    <a:pt x="157162" y="149543"/>
                    <a:pt x="161925" y="145733"/>
                    <a:pt x="161925" y="140018"/>
                  </a:cubicBezTo>
                  <a:lnTo>
                    <a:pt x="165735" y="105728"/>
                  </a:lnTo>
                  <a:cubicBezTo>
                    <a:pt x="165735" y="104775"/>
                    <a:pt x="166687" y="103823"/>
                    <a:pt x="167640" y="102870"/>
                  </a:cubicBezTo>
                  <a:cubicBezTo>
                    <a:pt x="171450" y="101918"/>
                    <a:pt x="175260" y="100013"/>
                    <a:pt x="179070" y="98108"/>
                  </a:cubicBezTo>
                  <a:cubicBezTo>
                    <a:pt x="180022" y="97155"/>
                    <a:pt x="181927" y="97155"/>
                    <a:pt x="182880" y="98108"/>
                  </a:cubicBezTo>
                  <a:lnTo>
                    <a:pt x="209550" y="120015"/>
                  </a:lnTo>
                  <a:cubicBezTo>
                    <a:pt x="213360" y="123825"/>
                    <a:pt x="220027" y="122873"/>
                    <a:pt x="223837" y="119063"/>
                  </a:cubicBezTo>
                  <a:lnTo>
                    <a:pt x="244792" y="98108"/>
                  </a:lnTo>
                  <a:cubicBezTo>
                    <a:pt x="248602" y="94298"/>
                    <a:pt x="248602" y="87630"/>
                    <a:pt x="245745" y="83820"/>
                  </a:cubicBezTo>
                  <a:lnTo>
                    <a:pt x="221932" y="56198"/>
                  </a:lnTo>
                  <a:cubicBezTo>
                    <a:pt x="220980" y="55245"/>
                    <a:pt x="220980" y="54293"/>
                    <a:pt x="221932" y="52388"/>
                  </a:cubicBezTo>
                  <a:cubicBezTo>
                    <a:pt x="223837" y="48578"/>
                    <a:pt x="224790" y="44768"/>
                    <a:pt x="226695" y="40958"/>
                  </a:cubicBezTo>
                  <a:cubicBezTo>
                    <a:pt x="227647" y="40005"/>
                    <a:pt x="228600" y="39053"/>
                    <a:pt x="229552" y="39053"/>
                  </a:cubicBezTo>
                  <a:lnTo>
                    <a:pt x="263842" y="35243"/>
                  </a:lnTo>
                  <a:cubicBezTo>
                    <a:pt x="269557" y="34290"/>
                    <a:pt x="273367" y="30480"/>
                    <a:pt x="273367" y="24765"/>
                  </a:cubicBezTo>
                  <a:lnTo>
                    <a:pt x="273367" y="0"/>
                  </a:lnTo>
                  <a:lnTo>
                    <a:pt x="183832" y="0"/>
                  </a:lnTo>
                  <a:cubicBezTo>
                    <a:pt x="183832" y="3810"/>
                    <a:pt x="184785" y="7620"/>
                    <a:pt x="184785" y="10478"/>
                  </a:cubicBezTo>
                  <a:close/>
                </a:path>
              </a:pathLst>
            </a:custGeom>
            <a:grpFill/>
            <a:ln w="9716" cap="flat">
              <a:solidFill>
                <a:schemeClr val="bg1"/>
              </a:solid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4A670ED0-934B-4C8C-BF5A-D8B07C50A780}"/>
                </a:ext>
              </a:extLst>
            </p:cNvPr>
            <p:cNvSpPr/>
            <p:nvPr/>
          </p:nvSpPr>
          <p:spPr>
            <a:xfrm>
              <a:off x="5948362" y="3264218"/>
              <a:ext cx="285750" cy="161925"/>
            </a:xfrm>
            <a:custGeom>
              <a:avLst/>
              <a:gdLst>
                <a:gd name="connsiteX0" fmla="*/ 272415 w 285749"/>
                <a:gd name="connsiteY0" fmla="*/ 118110 h 161925"/>
                <a:gd name="connsiteX1" fmla="*/ 208597 w 285749"/>
                <a:gd name="connsiteY1" fmla="*/ 28575 h 161925"/>
                <a:gd name="connsiteX2" fmla="*/ 202882 w 285749"/>
                <a:gd name="connsiteY2" fmla="*/ 72390 h 161925"/>
                <a:gd name="connsiteX3" fmla="*/ 188595 w 285749"/>
                <a:gd name="connsiteY3" fmla="*/ 84773 h 161925"/>
                <a:gd name="connsiteX4" fmla="*/ 185737 w 285749"/>
                <a:gd name="connsiteY4" fmla="*/ 84773 h 161925"/>
                <a:gd name="connsiteX5" fmla="*/ 174307 w 285749"/>
                <a:gd name="connsiteY5" fmla="*/ 68580 h 161925"/>
                <a:gd name="connsiteX6" fmla="*/ 181927 w 285749"/>
                <a:gd name="connsiteY6" fmla="*/ 8572 h 161925"/>
                <a:gd name="connsiteX7" fmla="*/ 174307 w 285749"/>
                <a:gd name="connsiteY7" fmla="*/ 0 h 161925"/>
                <a:gd name="connsiteX8" fmla="*/ 174307 w 285749"/>
                <a:gd name="connsiteY8" fmla="*/ 0 h 161925"/>
                <a:gd name="connsiteX9" fmla="*/ 120015 w 285749"/>
                <a:gd name="connsiteY9" fmla="*/ 0 h 161925"/>
                <a:gd name="connsiteX10" fmla="*/ 120015 w 285749"/>
                <a:gd name="connsiteY10" fmla="*/ 0 h 161925"/>
                <a:gd name="connsiteX11" fmla="*/ 112395 w 285749"/>
                <a:gd name="connsiteY11" fmla="*/ 8572 h 161925"/>
                <a:gd name="connsiteX12" fmla="*/ 120015 w 285749"/>
                <a:gd name="connsiteY12" fmla="*/ 68580 h 161925"/>
                <a:gd name="connsiteX13" fmla="*/ 108585 w 285749"/>
                <a:gd name="connsiteY13" fmla="*/ 84773 h 161925"/>
                <a:gd name="connsiteX14" fmla="*/ 105727 w 285749"/>
                <a:gd name="connsiteY14" fmla="*/ 84773 h 161925"/>
                <a:gd name="connsiteX15" fmla="*/ 91440 w 285749"/>
                <a:gd name="connsiteY15" fmla="*/ 72390 h 161925"/>
                <a:gd name="connsiteX16" fmla="*/ 85725 w 285749"/>
                <a:gd name="connsiteY16" fmla="*/ 28575 h 161925"/>
                <a:gd name="connsiteX17" fmla="*/ 21907 w 285749"/>
                <a:gd name="connsiteY17" fmla="*/ 118110 h 161925"/>
                <a:gd name="connsiteX18" fmla="*/ 0 w 285749"/>
                <a:gd name="connsiteY18" fmla="*/ 143828 h 161925"/>
                <a:gd name="connsiteX19" fmla="*/ 0 w 285749"/>
                <a:gd name="connsiteY19" fmla="*/ 155258 h 161925"/>
                <a:gd name="connsiteX20" fmla="*/ 10477 w 285749"/>
                <a:gd name="connsiteY20" fmla="*/ 165735 h 161925"/>
                <a:gd name="connsiteX21" fmla="*/ 283845 w 285749"/>
                <a:gd name="connsiteY21" fmla="*/ 165735 h 161925"/>
                <a:gd name="connsiteX22" fmla="*/ 294322 w 285749"/>
                <a:gd name="connsiteY22" fmla="*/ 155258 h 161925"/>
                <a:gd name="connsiteX23" fmla="*/ 294322 w 285749"/>
                <a:gd name="connsiteY23" fmla="*/ 143828 h 161925"/>
                <a:gd name="connsiteX24" fmla="*/ 272415 w 285749"/>
                <a:gd name="connsiteY24" fmla="*/ 11811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749" h="161925">
                  <a:moveTo>
                    <a:pt x="272415" y="118110"/>
                  </a:moveTo>
                  <a:cubicBezTo>
                    <a:pt x="265747" y="79058"/>
                    <a:pt x="241935" y="46673"/>
                    <a:pt x="208597" y="28575"/>
                  </a:cubicBezTo>
                  <a:lnTo>
                    <a:pt x="202882" y="72390"/>
                  </a:lnTo>
                  <a:cubicBezTo>
                    <a:pt x="201930" y="80010"/>
                    <a:pt x="195262" y="84773"/>
                    <a:pt x="188595" y="84773"/>
                  </a:cubicBezTo>
                  <a:cubicBezTo>
                    <a:pt x="187642" y="84773"/>
                    <a:pt x="186690" y="84773"/>
                    <a:pt x="185737" y="84773"/>
                  </a:cubicBezTo>
                  <a:cubicBezTo>
                    <a:pt x="178117" y="83820"/>
                    <a:pt x="173355" y="76200"/>
                    <a:pt x="174307" y="68580"/>
                  </a:cubicBezTo>
                  <a:lnTo>
                    <a:pt x="181927" y="8572"/>
                  </a:lnTo>
                  <a:cubicBezTo>
                    <a:pt x="182880" y="3810"/>
                    <a:pt x="179070" y="0"/>
                    <a:pt x="174307" y="0"/>
                  </a:cubicBezTo>
                  <a:cubicBezTo>
                    <a:pt x="174307" y="0"/>
                    <a:pt x="174307" y="0"/>
                    <a:pt x="174307" y="0"/>
                  </a:cubicBezTo>
                  <a:lnTo>
                    <a:pt x="120015" y="0"/>
                  </a:lnTo>
                  <a:cubicBezTo>
                    <a:pt x="120015" y="0"/>
                    <a:pt x="120015" y="0"/>
                    <a:pt x="120015" y="0"/>
                  </a:cubicBezTo>
                  <a:cubicBezTo>
                    <a:pt x="115252" y="0"/>
                    <a:pt x="112395" y="4763"/>
                    <a:pt x="112395" y="8572"/>
                  </a:cubicBezTo>
                  <a:lnTo>
                    <a:pt x="120015" y="68580"/>
                  </a:lnTo>
                  <a:cubicBezTo>
                    <a:pt x="120967" y="76200"/>
                    <a:pt x="116205" y="83820"/>
                    <a:pt x="108585" y="84773"/>
                  </a:cubicBezTo>
                  <a:cubicBezTo>
                    <a:pt x="107632" y="84773"/>
                    <a:pt x="106680" y="84773"/>
                    <a:pt x="105727" y="84773"/>
                  </a:cubicBezTo>
                  <a:cubicBezTo>
                    <a:pt x="98107" y="84773"/>
                    <a:pt x="92392" y="79058"/>
                    <a:pt x="91440" y="72390"/>
                  </a:cubicBezTo>
                  <a:lnTo>
                    <a:pt x="85725" y="28575"/>
                  </a:lnTo>
                  <a:cubicBezTo>
                    <a:pt x="52387" y="46673"/>
                    <a:pt x="28575" y="80010"/>
                    <a:pt x="21907" y="118110"/>
                  </a:cubicBezTo>
                  <a:cubicBezTo>
                    <a:pt x="9525" y="120015"/>
                    <a:pt x="0" y="130493"/>
                    <a:pt x="0" y="143828"/>
                  </a:cubicBezTo>
                  <a:lnTo>
                    <a:pt x="0" y="155258"/>
                  </a:lnTo>
                  <a:cubicBezTo>
                    <a:pt x="0" y="160973"/>
                    <a:pt x="4762" y="165735"/>
                    <a:pt x="10477" y="165735"/>
                  </a:cubicBezTo>
                  <a:lnTo>
                    <a:pt x="283845" y="165735"/>
                  </a:lnTo>
                  <a:cubicBezTo>
                    <a:pt x="289560" y="165735"/>
                    <a:pt x="294322" y="160973"/>
                    <a:pt x="294322" y="155258"/>
                  </a:cubicBezTo>
                  <a:lnTo>
                    <a:pt x="294322" y="143828"/>
                  </a:lnTo>
                  <a:cubicBezTo>
                    <a:pt x="294322" y="130493"/>
                    <a:pt x="284797" y="120015"/>
                    <a:pt x="272415" y="118110"/>
                  </a:cubicBezTo>
                  <a:close/>
                </a:path>
              </a:pathLst>
            </a:custGeom>
            <a:grpFill/>
            <a:ln w="9716" cap="flat">
              <a:solidFill>
                <a:schemeClr val="bg1"/>
              </a:solidFill>
              <a:prstDash val="solid"/>
              <a:miter/>
            </a:ln>
          </p:spPr>
          <p:txBody>
            <a:bodyPr rtlCol="0" anchor="ctr"/>
            <a:lstStyle/>
            <a:p>
              <a:endParaRPr lang="en-US" dirty="0"/>
            </a:p>
          </p:txBody>
        </p:sp>
      </p:grpSp>
      <p:grpSp>
        <p:nvGrpSpPr>
          <p:cNvPr id="64" name="Graphic 62">
            <a:extLst>
              <a:ext uri="{FF2B5EF4-FFF2-40B4-BE49-F238E27FC236}">
                <a16:creationId xmlns:a16="http://schemas.microsoft.com/office/drawing/2014/main" id="{02D06BB3-77E6-42E2-988E-1B78D64228DD}"/>
              </a:ext>
            </a:extLst>
          </p:cNvPr>
          <p:cNvGrpSpPr/>
          <p:nvPr/>
        </p:nvGrpSpPr>
        <p:grpSpPr>
          <a:xfrm>
            <a:off x="10351384" y="1682491"/>
            <a:ext cx="609594" cy="762004"/>
            <a:chOff x="5791200" y="3048000"/>
            <a:chExt cx="609594" cy="762004"/>
          </a:xfrm>
          <a:solidFill>
            <a:schemeClr val="accent1"/>
          </a:solidFill>
        </p:grpSpPr>
        <p:sp>
          <p:nvSpPr>
            <p:cNvPr id="65" name="Freeform: Shape 64">
              <a:extLst>
                <a:ext uri="{FF2B5EF4-FFF2-40B4-BE49-F238E27FC236}">
                  <a16:creationId xmlns:a16="http://schemas.microsoft.com/office/drawing/2014/main" id="{6CBF354B-2094-40E0-ADAD-CD65FE807064}"/>
                </a:ext>
              </a:extLst>
            </p:cNvPr>
            <p:cNvSpPr/>
            <p:nvPr/>
          </p:nvSpPr>
          <p:spPr>
            <a:xfrm>
              <a:off x="5800725" y="3057525"/>
              <a:ext cx="590544" cy="590554"/>
            </a:xfrm>
            <a:custGeom>
              <a:avLst/>
              <a:gdLst>
                <a:gd name="connsiteX0" fmla="*/ 590544 w 590544"/>
                <a:gd name="connsiteY0" fmla="*/ 457203 h 590553"/>
                <a:gd name="connsiteX1" fmla="*/ 552445 w 590544"/>
                <a:gd name="connsiteY1" fmla="*/ 457203 h 590553"/>
                <a:gd name="connsiteX2" fmla="*/ 552445 w 590544"/>
                <a:gd name="connsiteY2" fmla="*/ 393033 h 590553"/>
                <a:gd name="connsiteX3" fmla="*/ 524813 w 590544"/>
                <a:gd name="connsiteY3" fmla="*/ 356390 h 590553"/>
                <a:gd name="connsiteX4" fmla="*/ 485770 w 590544"/>
                <a:gd name="connsiteY4" fmla="*/ 345245 h 590553"/>
                <a:gd name="connsiteX5" fmla="*/ 485770 w 590544"/>
                <a:gd name="connsiteY5" fmla="*/ 333082 h 590553"/>
                <a:gd name="connsiteX6" fmla="*/ 495295 w 590544"/>
                <a:gd name="connsiteY6" fmla="*/ 304802 h 590553"/>
                <a:gd name="connsiteX7" fmla="*/ 495295 w 590544"/>
                <a:gd name="connsiteY7" fmla="*/ 285752 h 590553"/>
                <a:gd name="connsiteX8" fmla="*/ 447671 w 590544"/>
                <a:gd name="connsiteY8" fmla="*/ 238127 h 590553"/>
                <a:gd name="connsiteX9" fmla="*/ 438146 w 590544"/>
                <a:gd name="connsiteY9" fmla="*/ 239089 h 590553"/>
                <a:gd name="connsiteX10" fmla="*/ 438146 w 590544"/>
                <a:gd name="connsiteY10" fmla="*/ 57150 h 590553"/>
                <a:gd name="connsiteX11" fmla="*/ 457196 w 590544"/>
                <a:gd name="connsiteY11" fmla="*/ 38100 h 590553"/>
                <a:gd name="connsiteX12" fmla="*/ 457196 w 590544"/>
                <a:gd name="connsiteY12" fmla="*/ 19050 h 590553"/>
                <a:gd name="connsiteX13" fmla="*/ 438146 w 590544"/>
                <a:gd name="connsiteY13" fmla="*/ 0 h 590553"/>
                <a:gd name="connsiteX14" fmla="*/ 19050 w 590544"/>
                <a:gd name="connsiteY14" fmla="*/ 0 h 590553"/>
                <a:gd name="connsiteX15" fmla="*/ 0 w 590544"/>
                <a:gd name="connsiteY15" fmla="*/ 19050 h 590553"/>
                <a:gd name="connsiteX16" fmla="*/ 0 w 590544"/>
                <a:gd name="connsiteY16" fmla="*/ 38100 h 590553"/>
                <a:gd name="connsiteX17" fmla="*/ 19050 w 590544"/>
                <a:gd name="connsiteY17" fmla="*/ 57150 h 590553"/>
                <a:gd name="connsiteX18" fmla="*/ 19050 w 590544"/>
                <a:gd name="connsiteY18" fmla="*/ 400053 h 590553"/>
                <a:gd name="connsiteX19" fmla="*/ 219073 w 590544"/>
                <a:gd name="connsiteY19" fmla="*/ 400053 h 590553"/>
                <a:gd name="connsiteX20" fmla="*/ 219073 w 590544"/>
                <a:gd name="connsiteY20" fmla="*/ 458555 h 590553"/>
                <a:gd name="connsiteX21" fmla="*/ 190498 w 590544"/>
                <a:gd name="connsiteY21" fmla="*/ 495303 h 590553"/>
                <a:gd name="connsiteX22" fmla="*/ 228598 w 590544"/>
                <a:gd name="connsiteY22" fmla="*/ 533403 h 590553"/>
                <a:gd name="connsiteX23" fmla="*/ 266698 w 590544"/>
                <a:gd name="connsiteY23" fmla="*/ 495303 h 590553"/>
                <a:gd name="connsiteX24" fmla="*/ 238123 w 590544"/>
                <a:gd name="connsiteY24" fmla="*/ 458555 h 590553"/>
                <a:gd name="connsiteX25" fmla="*/ 238123 w 590544"/>
                <a:gd name="connsiteY25" fmla="*/ 400053 h 590553"/>
                <a:gd name="connsiteX26" fmla="*/ 325104 w 590544"/>
                <a:gd name="connsiteY26" fmla="*/ 400053 h 590553"/>
                <a:gd name="connsiteX27" fmla="*/ 329324 w 590544"/>
                <a:gd name="connsiteY27" fmla="*/ 406377 h 590553"/>
                <a:gd name="connsiteX28" fmla="*/ 353088 w 590544"/>
                <a:gd name="connsiteY28" fmla="*/ 419103 h 590553"/>
                <a:gd name="connsiteX29" fmla="*/ 380996 w 590544"/>
                <a:gd name="connsiteY29" fmla="*/ 419103 h 590553"/>
                <a:gd name="connsiteX30" fmla="*/ 380996 w 590544"/>
                <a:gd name="connsiteY30" fmla="*/ 457203 h 590553"/>
                <a:gd name="connsiteX31" fmla="*/ 304797 w 590544"/>
                <a:gd name="connsiteY31" fmla="*/ 457203 h 590553"/>
                <a:gd name="connsiteX32" fmla="*/ 304797 w 590544"/>
                <a:gd name="connsiteY32" fmla="*/ 514353 h 590553"/>
                <a:gd name="connsiteX33" fmla="*/ 323847 w 590544"/>
                <a:gd name="connsiteY33" fmla="*/ 514353 h 590553"/>
                <a:gd name="connsiteX34" fmla="*/ 323847 w 590544"/>
                <a:gd name="connsiteY34" fmla="*/ 590554 h 590553"/>
                <a:gd name="connsiteX35" fmla="*/ 571495 w 590544"/>
                <a:gd name="connsiteY35" fmla="*/ 590554 h 590553"/>
                <a:gd name="connsiteX36" fmla="*/ 571495 w 590544"/>
                <a:gd name="connsiteY36" fmla="*/ 514353 h 590553"/>
                <a:gd name="connsiteX37" fmla="*/ 590544 w 590544"/>
                <a:gd name="connsiteY37" fmla="*/ 514353 h 590553"/>
                <a:gd name="connsiteX38" fmla="*/ 590544 w 590544"/>
                <a:gd name="connsiteY38" fmla="*/ 457203 h 590553"/>
                <a:gd name="connsiteX39" fmla="*/ 247648 w 590544"/>
                <a:gd name="connsiteY39" fmla="*/ 495303 h 590553"/>
                <a:gd name="connsiteX40" fmla="*/ 228598 w 590544"/>
                <a:gd name="connsiteY40" fmla="*/ 514353 h 590553"/>
                <a:gd name="connsiteX41" fmla="*/ 209548 w 590544"/>
                <a:gd name="connsiteY41" fmla="*/ 495303 h 590553"/>
                <a:gd name="connsiteX42" fmla="*/ 228598 w 590544"/>
                <a:gd name="connsiteY42" fmla="*/ 476253 h 590553"/>
                <a:gd name="connsiteX43" fmla="*/ 247648 w 590544"/>
                <a:gd name="connsiteY43" fmla="*/ 495303 h 590553"/>
                <a:gd name="connsiteX44" fmla="*/ 476246 w 590544"/>
                <a:gd name="connsiteY44" fmla="*/ 285752 h 590553"/>
                <a:gd name="connsiteX45" fmla="*/ 476246 w 590544"/>
                <a:gd name="connsiteY45" fmla="*/ 304802 h 590553"/>
                <a:gd name="connsiteX46" fmla="*/ 447671 w 590544"/>
                <a:gd name="connsiteY46" fmla="*/ 333377 h 590553"/>
                <a:gd name="connsiteX47" fmla="*/ 419096 w 590544"/>
                <a:gd name="connsiteY47" fmla="*/ 304802 h 590553"/>
                <a:gd name="connsiteX48" fmla="*/ 419096 w 590544"/>
                <a:gd name="connsiteY48" fmla="*/ 285752 h 590553"/>
                <a:gd name="connsiteX49" fmla="*/ 447671 w 590544"/>
                <a:gd name="connsiteY49" fmla="*/ 257177 h 590553"/>
                <a:gd name="connsiteX50" fmla="*/ 476246 w 590544"/>
                <a:gd name="connsiteY50" fmla="*/ 285752 h 590553"/>
                <a:gd name="connsiteX51" fmla="*/ 38100 w 590544"/>
                <a:gd name="connsiteY51" fmla="*/ 381002 h 590553"/>
                <a:gd name="connsiteX52" fmla="*/ 38100 w 590544"/>
                <a:gd name="connsiteY52" fmla="*/ 57150 h 590553"/>
                <a:gd name="connsiteX53" fmla="*/ 57149 w 590544"/>
                <a:gd name="connsiteY53" fmla="*/ 57150 h 590553"/>
                <a:gd name="connsiteX54" fmla="*/ 57149 w 590544"/>
                <a:gd name="connsiteY54" fmla="*/ 38100 h 590553"/>
                <a:gd name="connsiteX55" fmla="*/ 19050 w 590544"/>
                <a:gd name="connsiteY55" fmla="*/ 38100 h 590553"/>
                <a:gd name="connsiteX56" fmla="*/ 19050 w 590544"/>
                <a:gd name="connsiteY56" fmla="*/ 19050 h 590553"/>
                <a:gd name="connsiteX57" fmla="*/ 438146 w 590544"/>
                <a:gd name="connsiteY57" fmla="*/ 19050 h 590553"/>
                <a:gd name="connsiteX58" fmla="*/ 438146 w 590544"/>
                <a:gd name="connsiteY58" fmla="*/ 38100 h 590553"/>
                <a:gd name="connsiteX59" fmla="*/ 76199 w 590544"/>
                <a:gd name="connsiteY59" fmla="*/ 38100 h 590553"/>
                <a:gd name="connsiteX60" fmla="*/ 76199 w 590544"/>
                <a:gd name="connsiteY60" fmla="*/ 57150 h 590553"/>
                <a:gd name="connsiteX61" fmla="*/ 419096 w 590544"/>
                <a:gd name="connsiteY61" fmla="*/ 57150 h 590553"/>
                <a:gd name="connsiteX62" fmla="*/ 419096 w 590544"/>
                <a:gd name="connsiteY62" fmla="*/ 247899 h 590553"/>
                <a:gd name="connsiteX63" fmla="*/ 400046 w 590544"/>
                <a:gd name="connsiteY63" fmla="*/ 285752 h 590553"/>
                <a:gd name="connsiteX64" fmla="*/ 400046 w 590544"/>
                <a:gd name="connsiteY64" fmla="*/ 304802 h 590553"/>
                <a:gd name="connsiteX65" fmla="*/ 419096 w 590544"/>
                <a:gd name="connsiteY65" fmla="*/ 342655 h 590553"/>
                <a:gd name="connsiteX66" fmla="*/ 419096 w 590544"/>
                <a:gd name="connsiteY66" fmla="*/ 344159 h 590553"/>
                <a:gd name="connsiteX67" fmla="*/ 365671 w 590544"/>
                <a:gd name="connsiteY67" fmla="*/ 351789 h 590553"/>
                <a:gd name="connsiteX68" fmla="*/ 296787 w 590544"/>
                <a:gd name="connsiteY68" fmla="*/ 274293 h 590553"/>
                <a:gd name="connsiteX69" fmla="*/ 279842 w 590544"/>
                <a:gd name="connsiteY69" fmla="*/ 266702 h 590553"/>
                <a:gd name="connsiteX70" fmla="*/ 257173 w 590544"/>
                <a:gd name="connsiteY70" fmla="*/ 289371 h 590553"/>
                <a:gd name="connsiteX71" fmla="*/ 257173 w 590544"/>
                <a:gd name="connsiteY71" fmla="*/ 291295 h 590553"/>
                <a:gd name="connsiteX72" fmla="*/ 260983 w 590544"/>
                <a:gd name="connsiteY72" fmla="*/ 303868 h 590553"/>
                <a:gd name="connsiteX73" fmla="*/ 312398 w 590544"/>
                <a:gd name="connsiteY73" fmla="*/ 381002 h 590553"/>
                <a:gd name="connsiteX74" fmla="*/ 38100 w 590544"/>
                <a:gd name="connsiteY74" fmla="*/ 381002 h 590553"/>
                <a:gd name="connsiteX75" fmla="*/ 353088 w 590544"/>
                <a:gd name="connsiteY75" fmla="*/ 400053 h 590553"/>
                <a:gd name="connsiteX76" fmla="*/ 345164 w 590544"/>
                <a:gd name="connsiteY76" fmla="*/ 395814 h 590553"/>
                <a:gd name="connsiteX77" fmla="*/ 276822 w 590544"/>
                <a:gd name="connsiteY77" fmla="*/ 293296 h 590553"/>
                <a:gd name="connsiteX78" fmla="*/ 276222 w 590544"/>
                <a:gd name="connsiteY78" fmla="*/ 291295 h 590553"/>
                <a:gd name="connsiteX79" fmla="*/ 276222 w 590544"/>
                <a:gd name="connsiteY79" fmla="*/ 289371 h 590553"/>
                <a:gd name="connsiteX80" fmla="*/ 282547 w 590544"/>
                <a:gd name="connsiteY80" fmla="*/ 286962 h 590553"/>
                <a:gd name="connsiteX81" fmla="*/ 358222 w 590544"/>
                <a:gd name="connsiteY81" fmla="*/ 372106 h 590553"/>
                <a:gd name="connsiteX82" fmla="*/ 438146 w 590544"/>
                <a:gd name="connsiteY82" fmla="*/ 360685 h 590553"/>
                <a:gd name="connsiteX83" fmla="*/ 438146 w 590544"/>
                <a:gd name="connsiteY83" fmla="*/ 351465 h 590553"/>
                <a:gd name="connsiteX84" fmla="*/ 447671 w 590544"/>
                <a:gd name="connsiteY84" fmla="*/ 352427 h 590553"/>
                <a:gd name="connsiteX85" fmla="*/ 466721 w 590544"/>
                <a:gd name="connsiteY85" fmla="*/ 348389 h 590553"/>
                <a:gd name="connsiteX86" fmla="*/ 466721 w 590544"/>
                <a:gd name="connsiteY86" fmla="*/ 359609 h 590553"/>
                <a:gd name="connsiteX87" fmla="*/ 519574 w 590544"/>
                <a:gd name="connsiteY87" fmla="*/ 374716 h 590553"/>
                <a:gd name="connsiteX88" fmla="*/ 533395 w 590544"/>
                <a:gd name="connsiteY88" fmla="*/ 393033 h 590553"/>
                <a:gd name="connsiteX89" fmla="*/ 533395 w 590544"/>
                <a:gd name="connsiteY89" fmla="*/ 457203 h 590553"/>
                <a:gd name="connsiteX90" fmla="*/ 439898 w 590544"/>
                <a:gd name="connsiteY90" fmla="*/ 457203 h 590553"/>
                <a:gd name="connsiteX91" fmla="*/ 466721 w 590544"/>
                <a:gd name="connsiteY91" fmla="*/ 438153 h 590553"/>
                <a:gd name="connsiteX92" fmla="*/ 514345 w 590544"/>
                <a:gd name="connsiteY92" fmla="*/ 438153 h 590553"/>
                <a:gd name="connsiteX93" fmla="*/ 514345 w 590544"/>
                <a:gd name="connsiteY93" fmla="*/ 419103 h 590553"/>
                <a:gd name="connsiteX94" fmla="*/ 504820 w 590544"/>
                <a:gd name="connsiteY94" fmla="*/ 419103 h 590553"/>
                <a:gd name="connsiteX95" fmla="*/ 504820 w 590544"/>
                <a:gd name="connsiteY95" fmla="*/ 381002 h 590553"/>
                <a:gd name="connsiteX96" fmla="*/ 485770 w 590544"/>
                <a:gd name="connsiteY96" fmla="*/ 381002 h 590553"/>
                <a:gd name="connsiteX97" fmla="*/ 485770 w 590544"/>
                <a:gd name="connsiteY97" fmla="*/ 419103 h 590553"/>
                <a:gd name="connsiteX98" fmla="*/ 466721 w 590544"/>
                <a:gd name="connsiteY98" fmla="*/ 419103 h 590553"/>
                <a:gd name="connsiteX99" fmla="*/ 420058 w 590544"/>
                <a:gd name="connsiteY99" fmla="*/ 457203 h 590553"/>
                <a:gd name="connsiteX100" fmla="*/ 400046 w 590544"/>
                <a:gd name="connsiteY100" fmla="*/ 457203 h 590553"/>
                <a:gd name="connsiteX101" fmla="*/ 400046 w 590544"/>
                <a:gd name="connsiteY101" fmla="*/ 400053 h 590553"/>
                <a:gd name="connsiteX102" fmla="*/ 353088 w 590544"/>
                <a:gd name="connsiteY102" fmla="*/ 400053 h 590553"/>
                <a:gd name="connsiteX103" fmla="*/ 552445 w 590544"/>
                <a:gd name="connsiteY103" fmla="*/ 571504 h 590553"/>
                <a:gd name="connsiteX104" fmla="*/ 533395 w 590544"/>
                <a:gd name="connsiteY104" fmla="*/ 571504 h 590553"/>
                <a:gd name="connsiteX105" fmla="*/ 533395 w 590544"/>
                <a:gd name="connsiteY105" fmla="*/ 533403 h 590553"/>
                <a:gd name="connsiteX106" fmla="*/ 514345 w 590544"/>
                <a:gd name="connsiteY106" fmla="*/ 533403 h 590553"/>
                <a:gd name="connsiteX107" fmla="*/ 514345 w 590544"/>
                <a:gd name="connsiteY107" fmla="*/ 571504 h 590553"/>
                <a:gd name="connsiteX108" fmla="*/ 495295 w 590544"/>
                <a:gd name="connsiteY108" fmla="*/ 571504 h 590553"/>
                <a:gd name="connsiteX109" fmla="*/ 495295 w 590544"/>
                <a:gd name="connsiteY109" fmla="*/ 533403 h 590553"/>
                <a:gd name="connsiteX110" fmla="*/ 476246 w 590544"/>
                <a:gd name="connsiteY110" fmla="*/ 533403 h 590553"/>
                <a:gd name="connsiteX111" fmla="*/ 476246 w 590544"/>
                <a:gd name="connsiteY111" fmla="*/ 571504 h 590553"/>
                <a:gd name="connsiteX112" fmla="*/ 457196 w 590544"/>
                <a:gd name="connsiteY112" fmla="*/ 571504 h 590553"/>
                <a:gd name="connsiteX113" fmla="*/ 457196 w 590544"/>
                <a:gd name="connsiteY113" fmla="*/ 533403 h 590553"/>
                <a:gd name="connsiteX114" fmla="*/ 438146 w 590544"/>
                <a:gd name="connsiteY114" fmla="*/ 533403 h 590553"/>
                <a:gd name="connsiteX115" fmla="*/ 438146 w 590544"/>
                <a:gd name="connsiteY115" fmla="*/ 571504 h 590553"/>
                <a:gd name="connsiteX116" fmla="*/ 419096 w 590544"/>
                <a:gd name="connsiteY116" fmla="*/ 571504 h 590553"/>
                <a:gd name="connsiteX117" fmla="*/ 419096 w 590544"/>
                <a:gd name="connsiteY117" fmla="*/ 533403 h 590553"/>
                <a:gd name="connsiteX118" fmla="*/ 400046 w 590544"/>
                <a:gd name="connsiteY118" fmla="*/ 533403 h 590553"/>
                <a:gd name="connsiteX119" fmla="*/ 400046 w 590544"/>
                <a:gd name="connsiteY119" fmla="*/ 571504 h 590553"/>
                <a:gd name="connsiteX120" fmla="*/ 380996 w 590544"/>
                <a:gd name="connsiteY120" fmla="*/ 571504 h 590553"/>
                <a:gd name="connsiteX121" fmla="*/ 380996 w 590544"/>
                <a:gd name="connsiteY121" fmla="*/ 533403 h 590553"/>
                <a:gd name="connsiteX122" fmla="*/ 361947 w 590544"/>
                <a:gd name="connsiteY122" fmla="*/ 533403 h 590553"/>
                <a:gd name="connsiteX123" fmla="*/ 361947 w 590544"/>
                <a:gd name="connsiteY123" fmla="*/ 571504 h 590553"/>
                <a:gd name="connsiteX124" fmla="*/ 342897 w 590544"/>
                <a:gd name="connsiteY124" fmla="*/ 571504 h 590553"/>
                <a:gd name="connsiteX125" fmla="*/ 342897 w 590544"/>
                <a:gd name="connsiteY125" fmla="*/ 514353 h 590553"/>
                <a:gd name="connsiteX126" fmla="*/ 552445 w 590544"/>
                <a:gd name="connsiteY126" fmla="*/ 514353 h 590553"/>
                <a:gd name="connsiteX127" fmla="*/ 552445 w 590544"/>
                <a:gd name="connsiteY127" fmla="*/ 571504 h 590553"/>
                <a:gd name="connsiteX128" fmla="*/ 571495 w 590544"/>
                <a:gd name="connsiteY128" fmla="*/ 495303 h 590553"/>
                <a:gd name="connsiteX129" fmla="*/ 323847 w 590544"/>
                <a:gd name="connsiteY129" fmla="*/ 495303 h 590553"/>
                <a:gd name="connsiteX130" fmla="*/ 323847 w 590544"/>
                <a:gd name="connsiteY130" fmla="*/ 476253 h 590553"/>
                <a:gd name="connsiteX131" fmla="*/ 571495 w 590544"/>
                <a:gd name="connsiteY131" fmla="*/ 476253 h 590553"/>
                <a:gd name="connsiteX132" fmla="*/ 571495 w 590544"/>
                <a:gd name="connsiteY132" fmla="*/ 495303 h 59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90544" h="590553">
                  <a:moveTo>
                    <a:pt x="590544" y="457203"/>
                  </a:moveTo>
                  <a:lnTo>
                    <a:pt x="552445" y="457203"/>
                  </a:lnTo>
                  <a:lnTo>
                    <a:pt x="552445" y="393033"/>
                  </a:lnTo>
                  <a:cubicBezTo>
                    <a:pt x="552445" y="376116"/>
                    <a:pt x="541082" y="361047"/>
                    <a:pt x="524813" y="356390"/>
                  </a:cubicBezTo>
                  <a:lnTo>
                    <a:pt x="485770" y="345245"/>
                  </a:lnTo>
                  <a:lnTo>
                    <a:pt x="485770" y="333082"/>
                  </a:lnTo>
                  <a:cubicBezTo>
                    <a:pt x="491676" y="325147"/>
                    <a:pt x="495295" y="315422"/>
                    <a:pt x="495295" y="304802"/>
                  </a:cubicBezTo>
                  <a:lnTo>
                    <a:pt x="495295" y="285752"/>
                  </a:lnTo>
                  <a:cubicBezTo>
                    <a:pt x="495295" y="259491"/>
                    <a:pt x="473931" y="238127"/>
                    <a:pt x="447671" y="238127"/>
                  </a:cubicBezTo>
                  <a:cubicBezTo>
                    <a:pt x="444413" y="238127"/>
                    <a:pt x="441222" y="238460"/>
                    <a:pt x="438146" y="239089"/>
                  </a:cubicBezTo>
                  <a:lnTo>
                    <a:pt x="438146" y="57150"/>
                  </a:lnTo>
                  <a:cubicBezTo>
                    <a:pt x="448652" y="57150"/>
                    <a:pt x="457196" y="48606"/>
                    <a:pt x="457196" y="38100"/>
                  </a:cubicBezTo>
                  <a:lnTo>
                    <a:pt x="457196" y="19050"/>
                  </a:lnTo>
                  <a:cubicBezTo>
                    <a:pt x="457196" y="8544"/>
                    <a:pt x="448652" y="0"/>
                    <a:pt x="438146" y="0"/>
                  </a:cubicBezTo>
                  <a:lnTo>
                    <a:pt x="19050" y="0"/>
                  </a:lnTo>
                  <a:cubicBezTo>
                    <a:pt x="8544" y="0"/>
                    <a:pt x="0" y="8544"/>
                    <a:pt x="0" y="19050"/>
                  </a:cubicBezTo>
                  <a:lnTo>
                    <a:pt x="0" y="38100"/>
                  </a:lnTo>
                  <a:cubicBezTo>
                    <a:pt x="0" y="48606"/>
                    <a:pt x="8544" y="57150"/>
                    <a:pt x="19050" y="57150"/>
                  </a:cubicBezTo>
                  <a:lnTo>
                    <a:pt x="19050" y="400053"/>
                  </a:lnTo>
                  <a:lnTo>
                    <a:pt x="219073" y="400053"/>
                  </a:lnTo>
                  <a:lnTo>
                    <a:pt x="219073" y="458555"/>
                  </a:lnTo>
                  <a:cubicBezTo>
                    <a:pt x="202690" y="462813"/>
                    <a:pt x="190498" y="477596"/>
                    <a:pt x="190498" y="495303"/>
                  </a:cubicBezTo>
                  <a:cubicBezTo>
                    <a:pt x="190498" y="516315"/>
                    <a:pt x="207586" y="533403"/>
                    <a:pt x="228598" y="533403"/>
                  </a:cubicBezTo>
                  <a:cubicBezTo>
                    <a:pt x="249610" y="533403"/>
                    <a:pt x="266698" y="516315"/>
                    <a:pt x="266698" y="495303"/>
                  </a:cubicBezTo>
                  <a:cubicBezTo>
                    <a:pt x="266698" y="477596"/>
                    <a:pt x="254506" y="462813"/>
                    <a:pt x="238123" y="458555"/>
                  </a:cubicBezTo>
                  <a:lnTo>
                    <a:pt x="238123" y="400053"/>
                  </a:lnTo>
                  <a:lnTo>
                    <a:pt x="325104" y="400053"/>
                  </a:lnTo>
                  <a:lnTo>
                    <a:pt x="329324" y="406377"/>
                  </a:lnTo>
                  <a:cubicBezTo>
                    <a:pt x="334629" y="414350"/>
                    <a:pt x="343516" y="419103"/>
                    <a:pt x="353088" y="419103"/>
                  </a:cubicBezTo>
                  <a:lnTo>
                    <a:pt x="380996" y="419103"/>
                  </a:lnTo>
                  <a:lnTo>
                    <a:pt x="380996" y="457203"/>
                  </a:lnTo>
                  <a:lnTo>
                    <a:pt x="304797" y="457203"/>
                  </a:lnTo>
                  <a:lnTo>
                    <a:pt x="304797" y="514353"/>
                  </a:lnTo>
                  <a:lnTo>
                    <a:pt x="323847" y="514353"/>
                  </a:lnTo>
                  <a:lnTo>
                    <a:pt x="323847" y="590554"/>
                  </a:lnTo>
                  <a:lnTo>
                    <a:pt x="571495" y="590554"/>
                  </a:lnTo>
                  <a:lnTo>
                    <a:pt x="571495" y="514353"/>
                  </a:lnTo>
                  <a:lnTo>
                    <a:pt x="590544" y="514353"/>
                  </a:lnTo>
                  <a:lnTo>
                    <a:pt x="590544" y="457203"/>
                  </a:lnTo>
                  <a:close/>
                  <a:moveTo>
                    <a:pt x="247648" y="495303"/>
                  </a:moveTo>
                  <a:cubicBezTo>
                    <a:pt x="247648" y="505809"/>
                    <a:pt x="239104" y="514353"/>
                    <a:pt x="228598" y="514353"/>
                  </a:cubicBezTo>
                  <a:cubicBezTo>
                    <a:pt x="218092" y="514353"/>
                    <a:pt x="209548" y="505809"/>
                    <a:pt x="209548" y="495303"/>
                  </a:cubicBezTo>
                  <a:cubicBezTo>
                    <a:pt x="209548" y="484797"/>
                    <a:pt x="218092" y="476253"/>
                    <a:pt x="228598" y="476253"/>
                  </a:cubicBezTo>
                  <a:cubicBezTo>
                    <a:pt x="239104" y="476253"/>
                    <a:pt x="247648" y="484797"/>
                    <a:pt x="247648" y="495303"/>
                  </a:cubicBezTo>
                  <a:close/>
                  <a:moveTo>
                    <a:pt x="476246" y="285752"/>
                  </a:moveTo>
                  <a:lnTo>
                    <a:pt x="476246" y="304802"/>
                  </a:lnTo>
                  <a:cubicBezTo>
                    <a:pt x="476246" y="320556"/>
                    <a:pt x="463425" y="333377"/>
                    <a:pt x="447671" y="333377"/>
                  </a:cubicBezTo>
                  <a:cubicBezTo>
                    <a:pt x="431917" y="333377"/>
                    <a:pt x="419096" y="320556"/>
                    <a:pt x="419096" y="304802"/>
                  </a:cubicBezTo>
                  <a:lnTo>
                    <a:pt x="419096" y="285752"/>
                  </a:lnTo>
                  <a:cubicBezTo>
                    <a:pt x="419096" y="269997"/>
                    <a:pt x="431917" y="257177"/>
                    <a:pt x="447671" y="257177"/>
                  </a:cubicBezTo>
                  <a:cubicBezTo>
                    <a:pt x="463425" y="257177"/>
                    <a:pt x="476246" y="269997"/>
                    <a:pt x="476246" y="285752"/>
                  </a:cubicBezTo>
                  <a:close/>
                  <a:moveTo>
                    <a:pt x="38100" y="381002"/>
                  </a:moveTo>
                  <a:lnTo>
                    <a:pt x="38100" y="57150"/>
                  </a:lnTo>
                  <a:lnTo>
                    <a:pt x="57149" y="57150"/>
                  </a:lnTo>
                  <a:lnTo>
                    <a:pt x="57149" y="38100"/>
                  </a:lnTo>
                  <a:lnTo>
                    <a:pt x="19050" y="38100"/>
                  </a:lnTo>
                  <a:lnTo>
                    <a:pt x="19050" y="19050"/>
                  </a:lnTo>
                  <a:lnTo>
                    <a:pt x="438146" y="19050"/>
                  </a:lnTo>
                  <a:lnTo>
                    <a:pt x="438146" y="38100"/>
                  </a:lnTo>
                  <a:lnTo>
                    <a:pt x="76199" y="38100"/>
                  </a:lnTo>
                  <a:lnTo>
                    <a:pt x="76199" y="57150"/>
                  </a:lnTo>
                  <a:lnTo>
                    <a:pt x="419096" y="57150"/>
                  </a:lnTo>
                  <a:lnTo>
                    <a:pt x="419096" y="247899"/>
                  </a:lnTo>
                  <a:cubicBezTo>
                    <a:pt x="407600" y="256605"/>
                    <a:pt x="400046" y="270264"/>
                    <a:pt x="400046" y="285752"/>
                  </a:cubicBezTo>
                  <a:lnTo>
                    <a:pt x="400046" y="304802"/>
                  </a:lnTo>
                  <a:cubicBezTo>
                    <a:pt x="400046" y="320299"/>
                    <a:pt x="407600" y="333958"/>
                    <a:pt x="419096" y="342655"/>
                  </a:cubicBezTo>
                  <a:lnTo>
                    <a:pt x="419096" y="344159"/>
                  </a:lnTo>
                  <a:lnTo>
                    <a:pt x="365671" y="351789"/>
                  </a:lnTo>
                  <a:lnTo>
                    <a:pt x="296787" y="274293"/>
                  </a:lnTo>
                  <a:cubicBezTo>
                    <a:pt x="292481" y="269474"/>
                    <a:pt x="286309" y="266702"/>
                    <a:pt x="279842" y="266702"/>
                  </a:cubicBezTo>
                  <a:cubicBezTo>
                    <a:pt x="267345" y="266702"/>
                    <a:pt x="257173" y="276865"/>
                    <a:pt x="257173" y="289371"/>
                  </a:cubicBezTo>
                  <a:lnTo>
                    <a:pt x="257173" y="291295"/>
                  </a:lnTo>
                  <a:cubicBezTo>
                    <a:pt x="257173" y="295801"/>
                    <a:pt x="258497" y="300144"/>
                    <a:pt x="260983" y="303868"/>
                  </a:cubicBezTo>
                  <a:lnTo>
                    <a:pt x="312398" y="381002"/>
                  </a:lnTo>
                  <a:lnTo>
                    <a:pt x="38100" y="381002"/>
                  </a:lnTo>
                  <a:close/>
                  <a:moveTo>
                    <a:pt x="353088" y="400053"/>
                  </a:moveTo>
                  <a:cubicBezTo>
                    <a:pt x="349898" y="400053"/>
                    <a:pt x="346935" y="398471"/>
                    <a:pt x="345164" y="395814"/>
                  </a:cubicBezTo>
                  <a:lnTo>
                    <a:pt x="276822" y="293296"/>
                  </a:lnTo>
                  <a:cubicBezTo>
                    <a:pt x="276432" y="292705"/>
                    <a:pt x="276222" y="292010"/>
                    <a:pt x="276222" y="291295"/>
                  </a:cubicBezTo>
                  <a:lnTo>
                    <a:pt x="276222" y="289371"/>
                  </a:lnTo>
                  <a:cubicBezTo>
                    <a:pt x="276222" y="286342"/>
                    <a:pt x="280537" y="284733"/>
                    <a:pt x="282547" y="286962"/>
                  </a:cubicBezTo>
                  <a:lnTo>
                    <a:pt x="358222" y="372106"/>
                  </a:lnTo>
                  <a:lnTo>
                    <a:pt x="438146" y="360685"/>
                  </a:lnTo>
                  <a:lnTo>
                    <a:pt x="438146" y="351465"/>
                  </a:lnTo>
                  <a:cubicBezTo>
                    <a:pt x="441222" y="352094"/>
                    <a:pt x="444413" y="352427"/>
                    <a:pt x="447671" y="352427"/>
                  </a:cubicBezTo>
                  <a:cubicBezTo>
                    <a:pt x="454453" y="352427"/>
                    <a:pt x="460872" y="350960"/>
                    <a:pt x="466721" y="348389"/>
                  </a:cubicBezTo>
                  <a:lnTo>
                    <a:pt x="466721" y="359609"/>
                  </a:lnTo>
                  <a:lnTo>
                    <a:pt x="519574" y="374716"/>
                  </a:lnTo>
                  <a:cubicBezTo>
                    <a:pt x="527709" y="377040"/>
                    <a:pt x="533395" y="384565"/>
                    <a:pt x="533395" y="393033"/>
                  </a:cubicBezTo>
                  <a:lnTo>
                    <a:pt x="533395" y="457203"/>
                  </a:lnTo>
                  <a:lnTo>
                    <a:pt x="439898" y="457203"/>
                  </a:lnTo>
                  <a:cubicBezTo>
                    <a:pt x="443842" y="446144"/>
                    <a:pt x="454319" y="438153"/>
                    <a:pt x="466721" y="438153"/>
                  </a:cubicBezTo>
                  <a:lnTo>
                    <a:pt x="514345" y="438153"/>
                  </a:lnTo>
                  <a:lnTo>
                    <a:pt x="514345" y="419103"/>
                  </a:lnTo>
                  <a:lnTo>
                    <a:pt x="504820" y="419103"/>
                  </a:lnTo>
                  <a:lnTo>
                    <a:pt x="504820" y="381002"/>
                  </a:lnTo>
                  <a:lnTo>
                    <a:pt x="485770" y="381002"/>
                  </a:lnTo>
                  <a:lnTo>
                    <a:pt x="485770" y="419103"/>
                  </a:lnTo>
                  <a:lnTo>
                    <a:pt x="466721" y="419103"/>
                  </a:lnTo>
                  <a:cubicBezTo>
                    <a:pt x="443727" y="419103"/>
                    <a:pt x="424487" y="435495"/>
                    <a:pt x="420058" y="457203"/>
                  </a:cubicBezTo>
                  <a:lnTo>
                    <a:pt x="400046" y="457203"/>
                  </a:lnTo>
                  <a:lnTo>
                    <a:pt x="400046" y="400053"/>
                  </a:lnTo>
                  <a:lnTo>
                    <a:pt x="353088" y="400053"/>
                  </a:lnTo>
                  <a:close/>
                  <a:moveTo>
                    <a:pt x="552445" y="571504"/>
                  </a:moveTo>
                  <a:lnTo>
                    <a:pt x="533395" y="571504"/>
                  </a:lnTo>
                  <a:lnTo>
                    <a:pt x="533395" y="533403"/>
                  </a:lnTo>
                  <a:lnTo>
                    <a:pt x="514345" y="533403"/>
                  </a:lnTo>
                  <a:lnTo>
                    <a:pt x="514345" y="571504"/>
                  </a:lnTo>
                  <a:lnTo>
                    <a:pt x="495295" y="571504"/>
                  </a:lnTo>
                  <a:lnTo>
                    <a:pt x="495295" y="533403"/>
                  </a:lnTo>
                  <a:lnTo>
                    <a:pt x="476246" y="533403"/>
                  </a:lnTo>
                  <a:lnTo>
                    <a:pt x="476246" y="571504"/>
                  </a:lnTo>
                  <a:lnTo>
                    <a:pt x="457196" y="571504"/>
                  </a:lnTo>
                  <a:lnTo>
                    <a:pt x="457196" y="533403"/>
                  </a:lnTo>
                  <a:lnTo>
                    <a:pt x="438146" y="533403"/>
                  </a:lnTo>
                  <a:lnTo>
                    <a:pt x="438146" y="571504"/>
                  </a:lnTo>
                  <a:lnTo>
                    <a:pt x="419096" y="571504"/>
                  </a:lnTo>
                  <a:lnTo>
                    <a:pt x="419096" y="533403"/>
                  </a:lnTo>
                  <a:lnTo>
                    <a:pt x="400046" y="533403"/>
                  </a:lnTo>
                  <a:lnTo>
                    <a:pt x="400046" y="571504"/>
                  </a:lnTo>
                  <a:lnTo>
                    <a:pt x="380996" y="571504"/>
                  </a:lnTo>
                  <a:lnTo>
                    <a:pt x="380996" y="533403"/>
                  </a:lnTo>
                  <a:lnTo>
                    <a:pt x="361947" y="533403"/>
                  </a:lnTo>
                  <a:lnTo>
                    <a:pt x="361947" y="571504"/>
                  </a:lnTo>
                  <a:lnTo>
                    <a:pt x="342897" y="571504"/>
                  </a:lnTo>
                  <a:lnTo>
                    <a:pt x="342897" y="514353"/>
                  </a:lnTo>
                  <a:lnTo>
                    <a:pt x="552445" y="514353"/>
                  </a:lnTo>
                  <a:lnTo>
                    <a:pt x="552445" y="571504"/>
                  </a:lnTo>
                  <a:close/>
                  <a:moveTo>
                    <a:pt x="571495" y="495303"/>
                  </a:moveTo>
                  <a:lnTo>
                    <a:pt x="323847" y="495303"/>
                  </a:lnTo>
                  <a:lnTo>
                    <a:pt x="323847" y="476253"/>
                  </a:lnTo>
                  <a:lnTo>
                    <a:pt x="571495" y="476253"/>
                  </a:lnTo>
                  <a:lnTo>
                    <a:pt x="571495" y="495303"/>
                  </a:lnTo>
                  <a:close/>
                </a:path>
              </a:pathLst>
            </a:custGeom>
            <a:grpFill/>
            <a:ln w="10418"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33B32449-667C-421A-BDE7-77E02A930E77}"/>
                </a:ext>
              </a:extLst>
            </p:cNvPr>
            <p:cNvSpPr/>
            <p:nvPr/>
          </p:nvSpPr>
          <p:spPr>
            <a:xfrm>
              <a:off x="5915024" y="3171826"/>
              <a:ext cx="76199" cy="114301"/>
            </a:xfrm>
            <a:custGeom>
              <a:avLst/>
              <a:gdLst>
                <a:gd name="connsiteX0" fmla="*/ 28575 w 76199"/>
                <a:gd name="connsiteY0" fmla="*/ 28575 h 114300"/>
                <a:gd name="connsiteX1" fmla="*/ 47625 w 76199"/>
                <a:gd name="connsiteY1" fmla="*/ 28575 h 114300"/>
                <a:gd name="connsiteX2" fmla="*/ 57149 w 76199"/>
                <a:gd name="connsiteY2" fmla="*/ 38100 h 114300"/>
                <a:gd name="connsiteX3" fmla="*/ 76199 w 76199"/>
                <a:gd name="connsiteY3" fmla="*/ 38100 h 114300"/>
                <a:gd name="connsiteX4" fmla="*/ 47625 w 76199"/>
                <a:gd name="connsiteY4" fmla="*/ 9525 h 114300"/>
                <a:gd name="connsiteX5" fmla="*/ 47625 w 76199"/>
                <a:gd name="connsiteY5" fmla="*/ 0 h 114300"/>
                <a:gd name="connsiteX6" fmla="*/ 28575 w 76199"/>
                <a:gd name="connsiteY6" fmla="*/ 0 h 114300"/>
                <a:gd name="connsiteX7" fmla="*/ 28575 w 76199"/>
                <a:gd name="connsiteY7" fmla="*/ 9525 h 114300"/>
                <a:gd name="connsiteX8" fmla="*/ 0 w 76199"/>
                <a:gd name="connsiteY8" fmla="*/ 38100 h 114300"/>
                <a:gd name="connsiteX9" fmla="*/ 28575 w 76199"/>
                <a:gd name="connsiteY9" fmla="*/ 66675 h 114300"/>
                <a:gd name="connsiteX10" fmla="*/ 47625 w 76199"/>
                <a:gd name="connsiteY10" fmla="*/ 66675 h 114300"/>
                <a:gd name="connsiteX11" fmla="*/ 57149 w 76199"/>
                <a:gd name="connsiteY11" fmla="*/ 76200 h 114300"/>
                <a:gd name="connsiteX12" fmla="*/ 47625 w 76199"/>
                <a:gd name="connsiteY12" fmla="*/ 85726 h 114300"/>
                <a:gd name="connsiteX13" fmla="*/ 28575 w 76199"/>
                <a:gd name="connsiteY13" fmla="*/ 85726 h 114300"/>
                <a:gd name="connsiteX14" fmla="*/ 19050 w 76199"/>
                <a:gd name="connsiteY14" fmla="*/ 76200 h 114300"/>
                <a:gd name="connsiteX15" fmla="*/ 0 w 76199"/>
                <a:gd name="connsiteY15" fmla="*/ 76200 h 114300"/>
                <a:gd name="connsiteX16" fmla="*/ 28575 w 76199"/>
                <a:gd name="connsiteY16" fmla="*/ 104776 h 114300"/>
                <a:gd name="connsiteX17" fmla="*/ 28575 w 76199"/>
                <a:gd name="connsiteY17" fmla="*/ 114301 h 114300"/>
                <a:gd name="connsiteX18" fmla="*/ 47625 w 76199"/>
                <a:gd name="connsiteY18" fmla="*/ 114301 h 114300"/>
                <a:gd name="connsiteX19" fmla="*/ 47625 w 76199"/>
                <a:gd name="connsiteY19" fmla="*/ 104776 h 114300"/>
                <a:gd name="connsiteX20" fmla="*/ 76199 w 76199"/>
                <a:gd name="connsiteY20" fmla="*/ 76200 h 114300"/>
                <a:gd name="connsiteX21" fmla="*/ 47625 w 76199"/>
                <a:gd name="connsiteY21" fmla="*/ 47625 h 114300"/>
                <a:gd name="connsiteX22" fmla="*/ 28575 w 76199"/>
                <a:gd name="connsiteY22" fmla="*/ 47625 h 114300"/>
                <a:gd name="connsiteX23" fmla="*/ 19050 w 76199"/>
                <a:gd name="connsiteY23" fmla="*/ 38100 h 114300"/>
                <a:gd name="connsiteX24" fmla="*/ 28575 w 76199"/>
                <a:gd name="connsiteY24" fmla="*/ 285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199" h="114300">
                  <a:moveTo>
                    <a:pt x="28575" y="28575"/>
                  </a:moveTo>
                  <a:lnTo>
                    <a:pt x="47625" y="28575"/>
                  </a:lnTo>
                  <a:cubicBezTo>
                    <a:pt x="52873" y="28575"/>
                    <a:pt x="57149" y="32842"/>
                    <a:pt x="57149" y="38100"/>
                  </a:cubicBezTo>
                  <a:lnTo>
                    <a:pt x="76199" y="38100"/>
                  </a:lnTo>
                  <a:cubicBezTo>
                    <a:pt x="76199" y="22346"/>
                    <a:pt x="63379" y="9525"/>
                    <a:pt x="47625" y="9525"/>
                  </a:cubicBezTo>
                  <a:lnTo>
                    <a:pt x="47625" y="0"/>
                  </a:lnTo>
                  <a:lnTo>
                    <a:pt x="28575" y="0"/>
                  </a:lnTo>
                  <a:lnTo>
                    <a:pt x="28575" y="9525"/>
                  </a:lnTo>
                  <a:cubicBezTo>
                    <a:pt x="12821" y="9525"/>
                    <a:pt x="0" y="22346"/>
                    <a:pt x="0" y="38100"/>
                  </a:cubicBezTo>
                  <a:cubicBezTo>
                    <a:pt x="0" y="53855"/>
                    <a:pt x="12821" y="66675"/>
                    <a:pt x="28575" y="66675"/>
                  </a:cubicBezTo>
                  <a:lnTo>
                    <a:pt x="47625" y="66675"/>
                  </a:lnTo>
                  <a:cubicBezTo>
                    <a:pt x="52873" y="66675"/>
                    <a:pt x="57149" y="70943"/>
                    <a:pt x="57149" y="76200"/>
                  </a:cubicBezTo>
                  <a:cubicBezTo>
                    <a:pt x="57149" y="81458"/>
                    <a:pt x="52873" y="85726"/>
                    <a:pt x="47625" y="85726"/>
                  </a:cubicBezTo>
                  <a:lnTo>
                    <a:pt x="28575" y="85726"/>
                  </a:lnTo>
                  <a:cubicBezTo>
                    <a:pt x="23327" y="85726"/>
                    <a:pt x="19050" y="81458"/>
                    <a:pt x="19050" y="76200"/>
                  </a:cubicBezTo>
                  <a:lnTo>
                    <a:pt x="0" y="76200"/>
                  </a:lnTo>
                  <a:cubicBezTo>
                    <a:pt x="0" y="91955"/>
                    <a:pt x="12821" y="104776"/>
                    <a:pt x="28575" y="104776"/>
                  </a:cubicBezTo>
                  <a:lnTo>
                    <a:pt x="28575" y="114301"/>
                  </a:lnTo>
                  <a:lnTo>
                    <a:pt x="47625" y="114301"/>
                  </a:lnTo>
                  <a:lnTo>
                    <a:pt x="47625" y="104776"/>
                  </a:lnTo>
                  <a:cubicBezTo>
                    <a:pt x="63379" y="104776"/>
                    <a:pt x="76199" y="91955"/>
                    <a:pt x="76199" y="76200"/>
                  </a:cubicBezTo>
                  <a:cubicBezTo>
                    <a:pt x="76199" y="60446"/>
                    <a:pt x="63379" y="47625"/>
                    <a:pt x="47625" y="47625"/>
                  </a:cubicBezTo>
                  <a:lnTo>
                    <a:pt x="28575" y="47625"/>
                  </a:lnTo>
                  <a:cubicBezTo>
                    <a:pt x="23327" y="47625"/>
                    <a:pt x="19050" y="43358"/>
                    <a:pt x="19050" y="38100"/>
                  </a:cubicBezTo>
                  <a:cubicBezTo>
                    <a:pt x="19050" y="32842"/>
                    <a:pt x="23327" y="28575"/>
                    <a:pt x="28575" y="28575"/>
                  </a:cubicBezTo>
                  <a:close/>
                </a:path>
              </a:pathLst>
            </a:custGeom>
            <a:grpFill/>
            <a:ln w="10418"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9001CC0C-06E4-4E2C-9557-979372ED66EF}"/>
                </a:ext>
              </a:extLst>
            </p:cNvPr>
            <p:cNvSpPr/>
            <p:nvPr/>
          </p:nvSpPr>
          <p:spPr>
            <a:xfrm>
              <a:off x="5857874" y="3133726"/>
              <a:ext cx="342897" cy="190501"/>
            </a:xfrm>
            <a:custGeom>
              <a:avLst/>
              <a:gdLst>
                <a:gd name="connsiteX0" fmla="*/ 342897 w 342896"/>
                <a:gd name="connsiteY0" fmla="*/ 114301 h 190501"/>
                <a:gd name="connsiteX1" fmla="*/ 342897 w 342896"/>
                <a:gd name="connsiteY1" fmla="*/ 95251 h 190501"/>
                <a:gd name="connsiteX2" fmla="*/ 323847 w 342896"/>
                <a:gd name="connsiteY2" fmla="*/ 95251 h 190501"/>
                <a:gd name="connsiteX3" fmla="*/ 323847 w 342896"/>
                <a:gd name="connsiteY3" fmla="*/ 0 h 190501"/>
                <a:gd name="connsiteX4" fmla="*/ 304797 w 342896"/>
                <a:gd name="connsiteY4" fmla="*/ 0 h 190501"/>
                <a:gd name="connsiteX5" fmla="*/ 304797 w 342896"/>
                <a:gd name="connsiteY5" fmla="*/ 95251 h 190501"/>
                <a:gd name="connsiteX6" fmla="*/ 285747 w 342896"/>
                <a:gd name="connsiteY6" fmla="*/ 95251 h 190501"/>
                <a:gd name="connsiteX7" fmla="*/ 285747 w 342896"/>
                <a:gd name="connsiteY7" fmla="*/ 19050 h 190501"/>
                <a:gd name="connsiteX8" fmla="*/ 266698 w 342896"/>
                <a:gd name="connsiteY8" fmla="*/ 19050 h 190501"/>
                <a:gd name="connsiteX9" fmla="*/ 266698 w 342896"/>
                <a:gd name="connsiteY9" fmla="*/ 95251 h 190501"/>
                <a:gd name="connsiteX10" fmla="*/ 247648 w 342896"/>
                <a:gd name="connsiteY10" fmla="*/ 95251 h 190501"/>
                <a:gd name="connsiteX11" fmla="*/ 247648 w 342896"/>
                <a:gd name="connsiteY11" fmla="*/ 47625 h 190501"/>
                <a:gd name="connsiteX12" fmla="*/ 228598 w 342896"/>
                <a:gd name="connsiteY12" fmla="*/ 47625 h 190501"/>
                <a:gd name="connsiteX13" fmla="*/ 228598 w 342896"/>
                <a:gd name="connsiteY13" fmla="*/ 95251 h 190501"/>
                <a:gd name="connsiteX14" fmla="*/ 200023 w 342896"/>
                <a:gd name="connsiteY14" fmla="*/ 95251 h 190501"/>
                <a:gd name="connsiteX15" fmla="*/ 171448 w 342896"/>
                <a:gd name="connsiteY15" fmla="*/ 123826 h 190501"/>
                <a:gd name="connsiteX16" fmla="*/ 171448 w 342896"/>
                <a:gd name="connsiteY16" fmla="*/ 171451 h 190501"/>
                <a:gd name="connsiteX17" fmla="*/ 19050 w 342896"/>
                <a:gd name="connsiteY17" fmla="*/ 171451 h 190501"/>
                <a:gd name="connsiteX18" fmla="*/ 19050 w 342896"/>
                <a:gd name="connsiteY18" fmla="*/ 19050 h 190501"/>
                <a:gd name="connsiteX19" fmla="*/ 171448 w 342896"/>
                <a:gd name="connsiteY19" fmla="*/ 19050 h 190501"/>
                <a:gd name="connsiteX20" fmla="*/ 171448 w 342896"/>
                <a:gd name="connsiteY20" fmla="*/ 76200 h 190501"/>
                <a:gd name="connsiteX21" fmla="*/ 190498 w 342896"/>
                <a:gd name="connsiteY21" fmla="*/ 76200 h 190501"/>
                <a:gd name="connsiteX22" fmla="*/ 190498 w 342896"/>
                <a:gd name="connsiteY22" fmla="*/ 0 h 190501"/>
                <a:gd name="connsiteX23" fmla="*/ 0 w 342896"/>
                <a:gd name="connsiteY23" fmla="*/ 0 h 190501"/>
                <a:gd name="connsiteX24" fmla="*/ 0 w 342896"/>
                <a:gd name="connsiteY24" fmla="*/ 190501 h 190501"/>
                <a:gd name="connsiteX25" fmla="*/ 190498 w 342896"/>
                <a:gd name="connsiteY25" fmla="*/ 190501 h 190501"/>
                <a:gd name="connsiteX26" fmla="*/ 190498 w 342896"/>
                <a:gd name="connsiteY26" fmla="*/ 123826 h 190501"/>
                <a:gd name="connsiteX27" fmla="*/ 200023 w 342896"/>
                <a:gd name="connsiteY27" fmla="*/ 114301 h 190501"/>
                <a:gd name="connsiteX28" fmla="*/ 342897 w 342896"/>
                <a:gd name="connsiteY28" fmla="*/ 11430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896" h="190501">
                  <a:moveTo>
                    <a:pt x="342897" y="114301"/>
                  </a:moveTo>
                  <a:lnTo>
                    <a:pt x="342897" y="95251"/>
                  </a:lnTo>
                  <a:lnTo>
                    <a:pt x="323847" y="95251"/>
                  </a:lnTo>
                  <a:lnTo>
                    <a:pt x="323847" y="0"/>
                  </a:lnTo>
                  <a:lnTo>
                    <a:pt x="304797" y="0"/>
                  </a:lnTo>
                  <a:lnTo>
                    <a:pt x="304797" y="95251"/>
                  </a:lnTo>
                  <a:lnTo>
                    <a:pt x="285747" y="95251"/>
                  </a:lnTo>
                  <a:lnTo>
                    <a:pt x="285747" y="19050"/>
                  </a:lnTo>
                  <a:lnTo>
                    <a:pt x="266698" y="19050"/>
                  </a:lnTo>
                  <a:lnTo>
                    <a:pt x="266698" y="95251"/>
                  </a:lnTo>
                  <a:lnTo>
                    <a:pt x="247648" y="95251"/>
                  </a:lnTo>
                  <a:lnTo>
                    <a:pt x="247648" y="47625"/>
                  </a:lnTo>
                  <a:lnTo>
                    <a:pt x="228598" y="47625"/>
                  </a:lnTo>
                  <a:lnTo>
                    <a:pt x="228598" y="95251"/>
                  </a:lnTo>
                  <a:lnTo>
                    <a:pt x="200023" y="95251"/>
                  </a:lnTo>
                  <a:cubicBezTo>
                    <a:pt x="184269" y="95251"/>
                    <a:pt x="171448" y="108071"/>
                    <a:pt x="171448" y="123826"/>
                  </a:cubicBezTo>
                  <a:lnTo>
                    <a:pt x="171448" y="171451"/>
                  </a:lnTo>
                  <a:lnTo>
                    <a:pt x="19050" y="171451"/>
                  </a:lnTo>
                  <a:lnTo>
                    <a:pt x="19050" y="19050"/>
                  </a:lnTo>
                  <a:lnTo>
                    <a:pt x="171448" y="19050"/>
                  </a:lnTo>
                  <a:lnTo>
                    <a:pt x="171448" y="76200"/>
                  </a:lnTo>
                  <a:lnTo>
                    <a:pt x="190498" y="76200"/>
                  </a:lnTo>
                  <a:lnTo>
                    <a:pt x="190498" y="0"/>
                  </a:lnTo>
                  <a:lnTo>
                    <a:pt x="0" y="0"/>
                  </a:lnTo>
                  <a:lnTo>
                    <a:pt x="0" y="190501"/>
                  </a:lnTo>
                  <a:lnTo>
                    <a:pt x="190498" y="190501"/>
                  </a:lnTo>
                  <a:lnTo>
                    <a:pt x="190498" y="123826"/>
                  </a:lnTo>
                  <a:cubicBezTo>
                    <a:pt x="190498" y="118568"/>
                    <a:pt x="194775" y="114301"/>
                    <a:pt x="200023" y="114301"/>
                  </a:cubicBezTo>
                  <a:lnTo>
                    <a:pt x="342897" y="114301"/>
                  </a:lnTo>
                  <a:close/>
                </a:path>
              </a:pathLst>
            </a:custGeom>
            <a:grpFill/>
            <a:ln w="10418"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8669E89-6DC9-4E83-BDF7-6DD9F64106A7}"/>
                </a:ext>
              </a:extLst>
            </p:cNvPr>
            <p:cNvSpPr/>
            <p:nvPr/>
          </p:nvSpPr>
          <p:spPr>
            <a:xfrm>
              <a:off x="5857874" y="3343277"/>
              <a:ext cx="190498" cy="19050"/>
            </a:xfrm>
            <a:custGeom>
              <a:avLst/>
              <a:gdLst>
                <a:gd name="connsiteX0" fmla="*/ 0 w 190498"/>
                <a:gd name="connsiteY0" fmla="*/ 0 h 19050"/>
                <a:gd name="connsiteX1" fmla="*/ 190498 w 190498"/>
                <a:gd name="connsiteY1" fmla="*/ 0 h 19050"/>
                <a:gd name="connsiteX2" fmla="*/ 190498 w 190498"/>
                <a:gd name="connsiteY2" fmla="*/ 19050 h 19050"/>
                <a:gd name="connsiteX3" fmla="*/ 0 w 19049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8" h="19050">
                  <a:moveTo>
                    <a:pt x="0" y="0"/>
                  </a:moveTo>
                  <a:lnTo>
                    <a:pt x="190498" y="0"/>
                  </a:lnTo>
                  <a:lnTo>
                    <a:pt x="190498" y="19050"/>
                  </a:lnTo>
                  <a:lnTo>
                    <a:pt x="0" y="19050"/>
                  </a:lnTo>
                  <a:close/>
                </a:path>
              </a:pathLst>
            </a:custGeom>
            <a:grpFill/>
            <a:ln w="10418"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3156670-C006-47D8-B6F6-54BBAC3095C6}"/>
                </a:ext>
              </a:extLst>
            </p:cNvPr>
            <p:cNvSpPr/>
            <p:nvPr/>
          </p:nvSpPr>
          <p:spPr>
            <a:xfrm>
              <a:off x="5857874" y="3381377"/>
              <a:ext cx="114299" cy="19050"/>
            </a:xfrm>
            <a:custGeom>
              <a:avLst/>
              <a:gdLst>
                <a:gd name="connsiteX0" fmla="*/ 0 w 114298"/>
                <a:gd name="connsiteY0" fmla="*/ 0 h 19050"/>
                <a:gd name="connsiteX1" fmla="*/ 114299 w 114298"/>
                <a:gd name="connsiteY1" fmla="*/ 0 h 19050"/>
                <a:gd name="connsiteX2" fmla="*/ 114299 w 114298"/>
                <a:gd name="connsiteY2" fmla="*/ 19050 h 19050"/>
                <a:gd name="connsiteX3" fmla="*/ 0 w 11429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298" h="19050">
                  <a:moveTo>
                    <a:pt x="0" y="0"/>
                  </a:moveTo>
                  <a:lnTo>
                    <a:pt x="114299" y="0"/>
                  </a:lnTo>
                  <a:lnTo>
                    <a:pt x="114299" y="19050"/>
                  </a:lnTo>
                  <a:lnTo>
                    <a:pt x="0" y="19050"/>
                  </a:lnTo>
                  <a:close/>
                </a:path>
              </a:pathLst>
            </a:custGeom>
            <a:grpFill/>
            <a:ln w="10418"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DA5ACE2-BE27-495C-813A-F7100BDD8853}"/>
                </a:ext>
              </a:extLst>
            </p:cNvPr>
            <p:cNvSpPr/>
            <p:nvPr/>
          </p:nvSpPr>
          <p:spPr>
            <a:xfrm>
              <a:off x="5991223" y="3381377"/>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8F60014-CE37-40ED-999D-CCDA9DB32555}"/>
                </a:ext>
              </a:extLst>
            </p:cNvPr>
            <p:cNvSpPr/>
            <p:nvPr/>
          </p:nvSpPr>
          <p:spPr>
            <a:xfrm>
              <a:off x="6029323" y="3381377"/>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C670FA21-1A23-46FC-BC15-8B03DBE19B7A}"/>
                </a:ext>
              </a:extLst>
            </p:cNvPr>
            <p:cNvSpPr/>
            <p:nvPr/>
          </p:nvSpPr>
          <p:spPr>
            <a:xfrm>
              <a:off x="6181721" y="3267076"/>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6E46F577-BBF4-457E-B610-CC6ADBB30C74}"/>
                </a:ext>
              </a:extLst>
            </p:cNvPr>
            <p:cNvSpPr/>
            <p:nvPr/>
          </p:nvSpPr>
          <p:spPr>
            <a:xfrm>
              <a:off x="6143622" y="3267076"/>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0979A37D-4AE5-47E0-88F7-67555369B68B}"/>
                </a:ext>
              </a:extLst>
            </p:cNvPr>
            <p:cNvSpPr/>
            <p:nvPr/>
          </p:nvSpPr>
          <p:spPr>
            <a:xfrm>
              <a:off x="6105522" y="3267076"/>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682576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236"/>
          <p:cNvSpPr/>
          <p:nvPr/>
        </p:nvSpPr>
        <p:spPr>
          <a:xfrm>
            <a:off x="0" y="219438"/>
            <a:ext cx="4190317"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136" name="TextBox 135">
            <a:extLst>
              <a:ext uri="{FF2B5EF4-FFF2-40B4-BE49-F238E27FC236}">
                <a16:creationId xmlns:a16="http://schemas.microsoft.com/office/drawing/2014/main" id="{B3ECD45A-5433-431D-A1EE-7FD83B27629D}"/>
              </a:ext>
            </a:extLst>
          </p:cNvPr>
          <p:cNvSpPr txBox="1"/>
          <p:nvPr/>
        </p:nvSpPr>
        <p:spPr bwMode="gray">
          <a:xfrm>
            <a:off x="1014949" y="1153672"/>
            <a:ext cx="10204450" cy="430887"/>
          </a:xfrm>
          <a:prstGeom prst="rect">
            <a:avLst/>
          </a:prstGeom>
          <a:noFill/>
        </p:spPr>
        <p:txBody>
          <a:bodyPr wrap="square" lIns="0" tIns="0" rIns="0" bIns="0" rtlCol="0" anchor="t">
            <a:spAutoFit/>
          </a:bodyPr>
          <a:lstStyle/>
          <a:p>
            <a:pPr>
              <a:spcAft>
                <a:spcPts val="600"/>
              </a:spcAft>
            </a:pPr>
            <a:r>
              <a:rPr lang="en-GB" sz="1400" b="1" dirty="0">
                <a:solidFill>
                  <a:schemeClr val="tx2"/>
                </a:solidFill>
              </a:rPr>
              <a:t>Retailers are spending their IT budget on technology to save costs. Gartner estimated retailers to invest US$203.6 billion in technology in 2019, with CIOs targeting platforms for analytics, digital marketing, e-commerce and AI.</a:t>
            </a:r>
            <a:endParaRPr lang="en-GB" sz="1400" b="1" dirty="0">
              <a:solidFill>
                <a:schemeClr val="tx2"/>
              </a:solidFill>
              <a:highlight>
                <a:srgbClr val="FFFF00"/>
              </a:highlight>
            </a:endParaRPr>
          </a:p>
        </p:txBody>
      </p:sp>
      <p:grpSp>
        <p:nvGrpSpPr>
          <p:cNvPr id="452" name="Group 451">
            <a:extLst>
              <a:ext uri="{FF2B5EF4-FFF2-40B4-BE49-F238E27FC236}">
                <a16:creationId xmlns:a16="http://schemas.microsoft.com/office/drawing/2014/main" id="{6A3D3CBB-BFD6-4584-8E37-3D88DA2FD41C}"/>
              </a:ext>
            </a:extLst>
          </p:cNvPr>
          <p:cNvGrpSpPr/>
          <p:nvPr/>
        </p:nvGrpSpPr>
        <p:grpSpPr>
          <a:xfrm>
            <a:off x="3469649" y="4568648"/>
            <a:ext cx="583769" cy="1269227"/>
            <a:chOff x="3054471" y="2481616"/>
            <a:chExt cx="698638" cy="1710236"/>
          </a:xfrm>
        </p:grpSpPr>
        <p:sp>
          <p:nvSpPr>
            <p:cNvPr id="473" name="Rectangle 472">
              <a:extLst>
                <a:ext uri="{FF2B5EF4-FFF2-40B4-BE49-F238E27FC236}">
                  <a16:creationId xmlns:a16="http://schemas.microsoft.com/office/drawing/2014/main" id="{5A8B4606-C311-430D-8A9F-1B58A17468CF}"/>
                </a:ext>
              </a:extLst>
            </p:cNvPr>
            <p:cNvSpPr/>
            <p:nvPr/>
          </p:nvSpPr>
          <p:spPr>
            <a:xfrm>
              <a:off x="3054475" y="2481616"/>
              <a:ext cx="698633" cy="497661"/>
            </a:xfrm>
            <a:prstGeom prst="rect">
              <a:avLst/>
            </a:prstGeom>
            <a:noFill/>
          </p:spPr>
          <p:txBody>
            <a:bodyPr wrap="square" lIns="0" tIns="0" rIns="0" bIns="0">
              <a:spAutoFit/>
            </a:bodyPr>
            <a:lstStyle/>
            <a:p>
              <a:r>
                <a:rPr lang="en-GB" sz="800" b="1" dirty="0">
                  <a:solidFill>
                    <a:srgbClr val="00338D"/>
                  </a:solidFill>
                </a:rPr>
                <a:t>High planned adoption</a:t>
              </a:r>
            </a:p>
          </p:txBody>
        </p:sp>
        <p:sp>
          <p:nvSpPr>
            <p:cNvPr id="474" name="Rectangle 473">
              <a:extLst>
                <a:ext uri="{FF2B5EF4-FFF2-40B4-BE49-F238E27FC236}">
                  <a16:creationId xmlns:a16="http://schemas.microsoft.com/office/drawing/2014/main" id="{0EC0D532-A5DC-4040-8AFD-D426C9A8F92B}"/>
                </a:ext>
              </a:extLst>
            </p:cNvPr>
            <p:cNvSpPr/>
            <p:nvPr/>
          </p:nvSpPr>
          <p:spPr>
            <a:xfrm>
              <a:off x="3054473" y="3153333"/>
              <a:ext cx="698636" cy="165887"/>
            </a:xfrm>
            <a:prstGeom prst="rect">
              <a:avLst/>
            </a:prstGeom>
            <a:noFill/>
          </p:spPr>
          <p:txBody>
            <a:bodyPr wrap="square" lIns="0" tIns="0" rIns="0" bIns="0">
              <a:spAutoFit/>
            </a:bodyPr>
            <a:lstStyle/>
            <a:p>
              <a:r>
                <a:rPr lang="en-GB" sz="800" b="1" dirty="0">
                  <a:solidFill>
                    <a:srgbClr val="00338D"/>
                  </a:solidFill>
                </a:rPr>
                <a:t>Pilot testing</a:t>
              </a:r>
            </a:p>
          </p:txBody>
        </p:sp>
        <p:sp>
          <p:nvSpPr>
            <p:cNvPr id="475" name="Rectangle 474">
              <a:extLst>
                <a:ext uri="{FF2B5EF4-FFF2-40B4-BE49-F238E27FC236}">
                  <a16:creationId xmlns:a16="http://schemas.microsoft.com/office/drawing/2014/main" id="{D2C4BBD4-42C1-4174-964D-62E116E4B608}"/>
                </a:ext>
              </a:extLst>
            </p:cNvPr>
            <p:cNvSpPr/>
            <p:nvPr/>
          </p:nvSpPr>
          <p:spPr>
            <a:xfrm>
              <a:off x="3054471" y="3694191"/>
              <a:ext cx="698638" cy="497661"/>
            </a:xfrm>
            <a:prstGeom prst="rect">
              <a:avLst/>
            </a:prstGeom>
            <a:noFill/>
          </p:spPr>
          <p:txBody>
            <a:bodyPr wrap="square" lIns="0" tIns="0" rIns="0" bIns="0">
              <a:spAutoFit/>
            </a:bodyPr>
            <a:lstStyle/>
            <a:p>
              <a:r>
                <a:rPr lang="en-GB" sz="800" b="1" dirty="0">
                  <a:solidFill>
                    <a:srgbClr val="00338D"/>
                  </a:solidFill>
                </a:rPr>
                <a:t>Low planned adoption</a:t>
              </a:r>
            </a:p>
          </p:txBody>
        </p:sp>
      </p:grpSp>
      <p:sp>
        <p:nvSpPr>
          <p:cNvPr id="453" name="Rectangle 452">
            <a:extLst>
              <a:ext uri="{FF2B5EF4-FFF2-40B4-BE49-F238E27FC236}">
                <a16:creationId xmlns:a16="http://schemas.microsoft.com/office/drawing/2014/main" id="{73BA5E7C-9336-443C-8A9D-6F3F769E9CB5}"/>
              </a:ext>
            </a:extLst>
          </p:cNvPr>
          <p:cNvSpPr/>
          <p:nvPr/>
        </p:nvSpPr>
        <p:spPr>
          <a:xfrm>
            <a:off x="4098436" y="5721159"/>
            <a:ext cx="789568" cy="123111"/>
          </a:xfrm>
          <a:prstGeom prst="rect">
            <a:avLst/>
          </a:prstGeom>
        </p:spPr>
        <p:txBody>
          <a:bodyPr wrap="square" lIns="0" tIns="0" rIns="0" bIns="0">
            <a:spAutoFit/>
          </a:bodyPr>
          <a:lstStyle/>
          <a:p>
            <a:r>
              <a:rPr lang="en-GB" sz="800" b="1" dirty="0">
                <a:solidFill>
                  <a:srgbClr val="00338D"/>
                </a:solidFill>
              </a:rPr>
              <a:t>Low impact</a:t>
            </a:r>
          </a:p>
        </p:txBody>
      </p:sp>
      <p:sp>
        <p:nvSpPr>
          <p:cNvPr id="454" name="Rectangle 453">
            <a:extLst>
              <a:ext uri="{FF2B5EF4-FFF2-40B4-BE49-F238E27FC236}">
                <a16:creationId xmlns:a16="http://schemas.microsoft.com/office/drawing/2014/main" id="{B3199EE2-A189-4679-A7C2-C9FAD38E222C}"/>
              </a:ext>
            </a:extLst>
          </p:cNvPr>
          <p:cNvSpPr/>
          <p:nvPr/>
        </p:nvSpPr>
        <p:spPr>
          <a:xfrm>
            <a:off x="6216177" y="5721159"/>
            <a:ext cx="998094" cy="123111"/>
          </a:xfrm>
          <a:prstGeom prst="rect">
            <a:avLst/>
          </a:prstGeom>
        </p:spPr>
        <p:txBody>
          <a:bodyPr wrap="square" lIns="0" tIns="0" rIns="0" bIns="0">
            <a:spAutoFit/>
          </a:bodyPr>
          <a:lstStyle/>
          <a:p>
            <a:r>
              <a:rPr lang="en-GB" sz="800" b="1" dirty="0">
                <a:solidFill>
                  <a:srgbClr val="00338D"/>
                </a:solidFill>
              </a:rPr>
              <a:t>Disruptive impact</a:t>
            </a:r>
          </a:p>
        </p:txBody>
      </p:sp>
      <p:cxnSp>
        <p:nvCxnSpPr>
          <p:cNvPr id="455" name="Straight Connector 454">
            <a:extLst>
              <a:ext uri="{FF2B5EF4-FFF2-40B4-BE49-F238E27FC236}">
                <a16:creationId xmlns:a16="http://schemas.microsoft.com/office/drawing/2014/main" id="{2A486DB7-7142-40AE-A8C8-72D6BA05AA01}"/>
              </a:ext>
            </a:extLst>
          </p:cNvPr>
          <p:cNvCxnSpPr>
            <a:cxnSpLocks/>
          </p:cNvCxnSpPr>
          <p:nvPr/>
        </p:nvCxnSpPr>
        <p:spPr>
          <a:xfrm>
            <a:off x="5428004" y="4529535"/>
            <a:ext cx="0" cy="1153635"/>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478420EF-E13D-4A8D-B8CB-22C9A6D5A07D}"/>
              </a:ext>
            </a:extLst>
          </p:cNvPr>
          <p:cNvCxnSpPr>
            <a:cxnSpLocks/>
          </p:cNvCxnSpPr>
          <p:nvPr/>
        </p:nvCxnSpPr>
        <p:spPr>
          <a:xfrm flipV="1">
            <a:off x="4143049" y="5119301"/>
            <a:ext cx="2504598" cy="19378"/>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57" name="Rectangle 456">
            <a:extLst>
              <a:ext uri="{FF2B5EF4-FFF2-40B4-BE49-F238E27FC236}">
                <a16:creationId xmlns:a16="http://schemas.microsoft.com/office/drawing/2014/main" id="{66BEE4BE-E6DA-427B-BB80-C3098FF7B462}"/>
              </a:ext>
            </a:extLst>
          </p:cNvPr>
          <p:cNvSpPr/>
          <p:nvPr/>
        </p:nvSpPr>
        <p:spPr>
          <a:xfrm>
            <a:off x="5963352" y="4681975"/>
            <a:ext cx="1045930" cy="246221"/>
          </a:xfrm>
          <a:prstGeom prst="rect">
            <a:avLst/>
          </a:prstGeom>
        </p:spPr>
        <p:txBody>
          <a:bodyPr wrap="square" lIns="0" tIns="0" rIns="0" bIns="0">
            <a:spAutoFit/>
          </a:bodyPr>
          <a:lstStyle/>
          <a:p>
            <a:pPr algn="ctr"/>
            <a:r>
              <a:rPr lang="en-GB" sz="800" b="1" dirty="0">
                <a:solidFill>
                  <a:srgbClr val="6D2077"/>
                </a:solidFill>
              </a:rPr>
              <a:t>Cognitive/</a:t>
            </a:r>
            <a:br>
              <a:rPr lang="en-GB" sz="800" b="1" dirty="0">
                <a:solidFill>
                  <a:srgbClr val="6D2077"/>
                </a:solidFill>
              </a:rPr>
            </a:br>
            <a:r>
              <a:rPr lang="en-GB" sz="800" b="1" dirty="0">
                <a:solidFill>
                  <a:srgbClr val="6D2077"/>
                </a:solidFill>
              </a:rPr>
              <a:t>predictive analytics</a:t>
            </a:r>
          </a:p>
        </p:txBody>
      </p:sp>
      <p:sp>
        <p:nvSpPr>
          <p:cNvPr id="458" name="Rectangle 457">
            <a:extLst>
              <a:ext uri="{FF2B5EF4-FFF2-40B4-BE49-F238E27FC236}">
                <a16:creationId xmlns:a16="http://schemas.microsoft.com/office/drawing/2014/main" id="{4886D3B2-87FA-4D77-9B79-C40681FD598A}"/>
              </a:ext>
            </a:extLst>
          </p:cNvPr>
          <p:cNvSpPr/>
          <p:nvPr/>
        </p:nvSpPr>
        <p:spPr>
          <a:xfrm>
            <a:off x="5040069" y="4816759"/>
            <a:ext cx="278116" cy="123111"/>
          </a:xfrm>
          <a:prstGeom prst="rect">
            <a:avLst/>
          </a:prstGeom>
        </p:spPr>
        <p:txBody>
          <a:bodyPr wrap="square" lIns="0" tIns="0" rIns="0" bIns="0">
            <a:spAutoFit/>
          </a:bodyPr>
          <a:lstStyle/>
          <a:p>
            <a:r>
              <a:rPr lang="en-GB" sz="800" dirty="0">
                <a:solidFill>
                  <a:srgbClr val="6D2077"/>
                </a:solidFill>
              </a:rPr>
              <a:t>IoT</a:t>
            </a:r>
          </a:p>
        </p:txBody>
      </p:sp>
      <p:sp>
        <p:nvSpPr>
          <p:cNvPr id="459" name="Rectangle 458">
            <a:extLst>
              <a:ext uri="{FF2B5EF4-FFF2-40B4-BE49-F238E27FC236}">
                <a16:creationId xmlns:a16="http://schemas.microsoft.com/office/drawing/2014/main" id="{4BCB8DA8-31DE-4698-ADF0-05B698E830CD}"/>
              </a:ext>
            </a:extLst>
          </p:cNvPr>
          <p:cNvSpPr/>
          <p:nvPr/>
        </p:nvSpPr>
        <p:spPr>
          <a:xfrm>
            <a:off x="4868656" y="5302967"/>
            <a:ext cx="502751" cy="123111"/>
          </a:xfrm>
          <a:prstGeom prst="rect">
            <a:avLst/>
          </a:prstGeom>
        </p:spPr>
        <p:txBody>
          <a:bodyPr wrap="square" lIns="0" tIns="0" rIns="0" bIns="0">
            <a:spAutoFit/>
          </a:bodyPr>
          <a:lstStyle/>
          <a:p>
            <a:pPr algn="r"/>
            <a:r>
              <a:rPr lang="en-GB" sz="800" dirty="0">
                <a:solidFill>
                  <a:srgbClr val="6D2077"/>
                </a:solidFill>
              </a:rPr>
              <a:t>RPA</a:t>
            </a:r>
          </a:p>
        </p:txBody>
      </p:sp>
      <p:sp>
        <p:nvSpPr>
          <p:cNvPr id="460" name="Rectangle 459">
            <a:extLst>
              <a:ext uri="{FF2B5EF4-FFF2-40B4-BE49-F238E27FC236}">
                <a16:creationId xmlns:a16="http://schemas.microsoft.com/office/drawing/2014/main" id="{419A2283-B844-4821-BB6A-E275C9EFA3E2}"/>
              </a:ext>
            </a:extLst>
          </p:cNvPr>
          <p:cNvSpPr/>
          <p:nvPr/>
        </p:nvSpPr>
        <p:spPr>
          <a:xfrm>
            <a:off x="4526507" y="5542329"/>
            <a:ext cx="685525" cy="123111"/>
          </a:xfrm>
          <a:prstGeom prst="rect">
            <a:avLst/>
          </a:prstGeom>
        </p:spPr>
        <p:txBody>
          <a:bodyPr wrap="square" lIns="0" tIns="0" rIns="0" bIns="0">
            <a:spAutoFit/>
          </a:bodyPr>
          <a:lstStyle/>
          <a:p>
            <a:r>
              <a:rPr lang="en-GB" sz="800" dirty="0">
                <a:solidFill>
                  <a:srgbClr val="6D2077"/>
                </a:solidFill>
              </a:rPr>
              <a:t>Drones</a:t>
            </a:r>
          </a:p>
        </p:txBody>
      </p:sp>
      <p:sp>
        <p:nvSpPr>
          <p:cNvPr id="461" name="Rectangle 460">
            <a:extLst>
              <a:ext uri="{FF2B5EF4-FFF2-40B4-BE49-F238E27FC236}">
                <a16:creationId xmlns:a16="http://schemas.microsoft.com/office/drawing/2014/main" id="{D8AE693D-05B7-479A-A7B2-41B2BF428E7A}"/>
              </a:ext>
            </a:extLst>
          </p:cNvPr>
          <p:cNvSpPr/>
          <p:nvPr/>
        </p:nvSpPr>
        <p:spPr>
          <a:xfrm>
            <a:off x="4215080" y="5213783"/>
            <a:ext cx="665971" cy="246221"/>
          </a:xfrm>
          <a:prstGeom prst="rect">
            <a:avLst/>
          </a:prstGeom>
        </p:spPr>
        <p:txBody>
          <a:bodyPr wrap="square" lIns="0" tIns="0" rIns="0" bIns="0">
            <a:spAutoFit/>
          </a:bodyPr>
          <a:lstStyle/>
          <a:p>
            <a:r>
              <a:rPr lang="en-GB" sz="800" dirty="0">
                <a:solidFill>
                  <a:srgbClr val="6D2077"/>
                </a:solidFill>
                <a:latin typeface="Arial" panose="020B0604020202020204" pitchFamily="34" charset="0"/>
              </a:rPr>
              <a:t>AV/ </a:t>
            </a:r>
            <a:r>
              <a:rPr lang="en-GB" sz="800" dirty="0">
                <a:solidFill>
                  <a:srgbClr val="6D2077"/>
                </a:solidFill>
              </a:rPr>
              <a:t>Driverless trucks</a:t>
            </a:r>
          </a:p>
        </p:txBody>
      </p:sp>
      <p:sp>
        <p:nvSpPr>
          <p:cNvPr id="462" name="Rectangle 461">
            <a:extLst>
              <a:ext uri="{FF2B5EF4-FFF2-40B4-BE49-F238E27FC236}">
                <a16:creationId xmlns:a16="http://schemas.microsoft.com/office/drawing/2014/main" id="{6A2D3706-7BBD-4D74-A06B-451751DD1577}"/>
              </a:ext>
            </a:extLst>
          </p:cNvPr>
          <p:cNvSpPr/>
          <p:nvPr/>
        </p:nvSpPr>
        <p:spPr>
          <a:xfrm>
            <a:off x="5522355" y="4731682"/>
            <a:ext cx="685525" cy="123111"/>
          </a:xfrm>
          <a:prstGeom prst="rect">
            <a:avLst/>
          </a:prstGeom>
        </p:spPr>
        <p:txBody>
          <a:bodyPr wrap="square" lIns="0" tIns="0" rIns="0" bIns="0">
            <a:spAutoFit/>
          </a:bodyPr>
          <a:lstStyle/>
          <a:p>
            <a:r>
              <a:rPr lang="en-GB" sz="800" dirty="0">
                <a:solidFill>
                  <a:srgbClr val="6D2077"/>
                </a:solidFill>
              </a:rPr>
              <a:t>AI/ML</a:t>
            </a:r>
          </a:p>
        </p:txBody>
      </p:sp>
      <p:sp>
        <p:nvSpPr>
          <p:cNvPr id="463" name="Oval 462">
            <a:extLst>
              <a:ext uri="{FF2B5EF4-FFF2-40B4-BE49-F238E27FC236}">
                <a16:creationId xmlns:a16="http://schemas.microsoft.com/office/drawing/2014/main" id="{78758376-1895-4727-AC88-A1CBC87D74E4}"/>
              </a:ext>
            </a:extLst>
          </p:cNvPr>
          <p:cNvSpPr/>
          <p:nvPr/>
        </p:nvSpPr>
        <p:spPr>
          <a:xfrm>
            <a:off x="6435563" y="4599296"/>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sp>
        <p:nvSpPr>
          <p:cNvPr id="464" name="Oval 463">
            <a:extLst>
              <a:ext uri="{FF2B5EF4-FFF2-40B4-BE49-F238E27FC236}">
                <a16:creationId xmlns:a16="http://schemas.microsoft.com/office/drawing/2014/main" id="{CDB4CEB8-0704-4458-AC63-DC3F74E88E29}"/>
              </a:ext>
            </a:extLst>
          </p:cNvPr>
          <p:cNvSpPr/>
          <p:nvPr/>
        </p:nvSpPr>
        <p:spPr>
          <a:xfrm>
            <a:off x="5605774" y="4652854"/>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sp>
        <p:nvSpPr>
          <p:cNvPr id="465" name="Oval 464">
            <a:extLst>
              <a:ext uri="{FF2B5EF4-FFF2-40B4-BE49-F238E27FC236}">
                <a16:creationId xmlns:a16="http://schemas.microsoft.com/office/drawing/2014/main" id="{C684D59B-F928-45B1-BE03-417E54015267}"/>
              </a:ext>
            </a:extLst>
          </p:cNvPr>
          <p:cNvSpPr/>
          <p:nvPr/>
        </p:nvSpPr>
        <p:spPr>
          <a:xfrm>
            <a:off x="5061063" y="4735455"/>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sp>
        <p:nvSpPr>
          <p:cNvPr id="466" name="Oval 465">
            <a:extLst>
              <a:ext uri="{FF2B5EF4-FFF2-40B4-BE49-F238E27FC236}">
                <a16:creationId xmlns:a16="http://schemas.microsoft.com/office/drawing/2014/main" id="{04B88AB0-5DAF-4ED9-B047-C693D9062E6B}"/>
              </a:ext>
            </a:extLst>
          </p:cNvPr>
          <p:cNvSpPr/>
          <p:nvPr/>
        </p:nvSpPr>
        <p:spPr>
          <a:xfrm>
            <a:off x="4415606" y="5012311"/>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sp>
        <p:nvSpPr>
          <p:cNvPr id="467" name="Rectangle 466">
            <a:extLst>
              <a:ext uri="{FF2B5EF4-FFF2-40B4-BE49-F238E27FC236}">
                <a16:creationId xmlns:a16="http://schemas.microsoft.com/office/drawing/2014/main" id="{C75D594D-AC4D-4667-AF07-043A18F511CB}"/>
              </a:ext>
            </a:extLst>
          </p:cNvPr>
          <p:cNvSpPr/>
          <p:nvPr/>
        </p:nvSpPr>
        <p:spPr>
          <a:xfrm>
            <a:off x="4513430" y="4997455"/>
            <a:ext cx="547631" cy="123111"/>
          </a:xfrm>
          <a:prstGeom prst="rect">
            <a:avLst/>
          </a:prstGeom>
        </p:spPr>
        <p:txBody>
          <a:bodyPr wrap="square" lIns="0" tIns="0" rIns="0" bIns="0">
            <a:spAutoFit/>
          </a:bodyPr>
          <a:lstStyle/>
          <a:p>
            <a:r>
              <a:rPr lang="en-GB" sz="800" dirty="0">
                <a:solidFill>
                  <a:srgbClr val="6D2077"/>
                </a:solidFill>
              </a:rPr>
              <a:t>Blockchain</a:t>
            </a:r>
          </a:p>
        </p:txBody>
      </p:sp>
      <p:sp>
        <p:nvSpPr>
          <p:cNvPr id="468" name="Oval 467">
            <a:extLst>
              <a:ext uri="{FF2B5EF4-FFF2-40B4-BE49-F238E27FC236}">
                <a16:creationId xmlns:a16="http://schemas.microsoft.com/office/drawing/2014/main" id="{D405AE27-A853-4C4D-AC7E-0EBE887DCE51}"/>
              </a:ext>
            </a:extLst>
          </p:cNvPr>
          <p:cNvSpPr/>
          <p:nvPr/>
        </p:nvSpPr>
        <p:spPr>
          <a:xfrm>
            <a:off x="4752199" y="5161682"/>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sp>
        <p:nvSpPr>
          <p:cNvPr id="469" name="Oval 468">
            <a:extLst>
              <a:ext uri="{FF2B5EF4-FFF2-40B4-BE49-F238E27FC236}">
                <a16:creationId xmlns:a16="http://schemas.microsoft.com/office/drawing/2014/main" id="{404A943C-1F14-47DB-9DE7-C7A613A1D830}"/>
              </a:ext>
            </a:extLst>
          </p:cNvPr>
          <p:cNvSpPr/>
          <p:nvPr/>
        </p:nvSpPr>
        <p:spPr>
          <a:xfrm>
            <a:off x="5179352" y="5215863"/>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sp>
        <p:nvSpPr>
          <p:cNvPr id="470" name="Oval 469">
            <a:extLst>
              <a:ext uri="{FF2B5EF4-FFF2-40B4-BE49-F238E27FC236}">
                <a16:creationId xmlns:a16="http://schemas.microsoft.com/office/drawing/2014/main" id="{EC623109-E0A5-45D5-926E-5605353C97C8}"/>
              </a:ext>
            </a:extLst>
          </p:cNvPr>
          <p:cNvSpPr/>
          <p:nvPr/>
        </p:nvSpPr>
        <p:spPr>
          <a:xfrm>
            <a:off x="4434312" y="5574629"/>
            <a:ext cx="76406" cy="67861"/>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rgbClr val="6D2077"/>
              </a:solidFill>
            </a:endParaRPr>
          </a:p>
        </p:txBody>
      </p:sp>
      <p:grpSp>
        <p:nvGrpSpPr>
          <p:cNvPr id="7" name="Group 6">
            <a:extLst>
              <a:ext uri="{FF2B5EF4-FFF2-40B4-BE49-F238E27FC236}">
                <a16:creationId xmlns:a16="http://schemas.microsoft.com/office/drawing/2014/main" id="{91ECF4F5-F968-445B-822B-FC2583CD589F}"/>
              </a:ext>
            </a:extLst>
          </p:cNvPr>
          <p:cNvGrpSpPr/>
          <p:nvPr/>
        </p:nvGrpSpPr>
        <p:grpSpPr>
          <a:xfrm>
            <a:off x="673301" y="3602057"/>
            <a:ext cx="6869318" cy="488768"/>
            <a:chOff x="684731" y="3636347"/>
            <a:chExt cx="6869318" cy="488768"/>
          </a:xfrm>
        </p:grpSpPr>
        <p:sp>
          <p:nvSpPr>
            <p:cNvPr id="134" name="U-Turn Arrow 5">
              <a:extLst>
                <a:ext uri="{FF2B5EF4-FFF2-40B4-BE49-F238E27FC236}">
                  <a16:creationId xmlns:a16="http://schemas.microsoft.com/office/drawing/2014/main" id="{22B229D5-D119-4FFE-84B9-F286E46D8B75}"/>
                </a:ext>
              </a:extLst>
            </p:cNvPr>
            <p:cNvSpPr/>
            <p:nvPr/>
          </p:nvSpPr>
          <p:spPr>
            <a:xfrm rot="5400000" flipH="1" flipV="1">
              <a:off x="777710" y="3546446"/>
              <a:ext cx="362681" cy="548640"/>
            </a:xfrm>
            <a:prstGeom prst="uturnArrow">
              <a:avLst>
                <a:gd name="adj1" fmla="val 14474"/>
                <a:gd name="adj2" fmla="val 18135"/>
                <a:gd name="adj3" fmla="val 28662"/>
                <a:gd name="adj4" fmla="val 43750"/>
                <a:gd name="adj5" fmla="val 52138"/>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7" name="Rectangle 16">
              <a:extLst>
                <a:ext uri="{FF2B5EF4-FFF2-40B4-BE49-F238E27FC236}">
                  <a16:creationId xmlns:a16="http://schemas.microsoft.com/office/drawing/2014/main" id="{BD259EFA-AAB4-4203-BECE-9D9F14EB79EA}"/>
                </a:ext>
              </a:extLst>
            </p:cNvPr>
            <p:cNvSpPr/>
            <p:nvPr/>
          </p:nvSpPr>
          <p:spPr>
            <a:xfrm>
              <a:off x="1006793" y="3847559"/>
              <a:ext cx="6261110" cy="273957"/>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l"/>
              <a:r>
                <a:rPr lang="en-GB" sz="1000" b="1" dirty="0">
                  <a:solidFill>
                    <a:schemeClr val="bg1"/>
                  </a:solidFill>
                </a:rPr>
                <a:t>&lt;&lt; Enablers &gt;&gt;</a:t>
              </a:r>
            </a:p>
          </p:txBody>
        </p:sp>
        <p:sp>
          <p:nvSpPr>
            <p:cNvPr id="135" name="U-Turn Arrow 5">
              <a:extLst>
                <a:ext uri="{FF2B5EF4-FFF2-40B4-BE49-F238E27FC236}">
                  <a16:creationId xmlns:a16="http://schemas.microsoft.com/office/drawing/2014/main" id="{32262D71-0AB1-44BE-AC44-6EDB0DAD5CFD}"/>
                </a:ext>
              </a:extLst>
            </p:cNvPr>
            <p:cNvSpPr/>
            <p:nvPr/>
          </p:nvSpPr>
          <p:spPr>
            <a:xfrm rot="5400000" flipH="1">
              <a:off x="7096849" y="3544907"/>
              <a:ext cx="365760" cy="548640"/>
            </a:xfrm>
            <a:prstGeom prst="uturnArrow">
              <a:avLst>
                <a:gd name="adj1" fmla="val 14474"/>
                <a:gd name="adj2" fmla="val 18135"/>
                <a:gd name="adj3" fmla="val 28662"/>
                <a:gd name="adj4" fmla="val 43750"/>
                <a:gd name="adj5" fmla="val 52138"/>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nvGrpSpPr>
            <p:cNvPr id="5" name="Group 4">
              <a:extLst>
                <a:ext uri="{FF2B5EF4-FFF2-40B4-BE49-F238E27FC236}">
                  <a16:creationId xmlns:a16="http://schemas.microsoft.com/office/drawing/2014/main" id="{1E4740AC-C7A9-4B4B-999D-33CC80BCE8F9}"/>
                </a:ext>
              </a:extLst>
            </p:cNvPr>
            <p:cNvGrpSpPr/>
            <p:nvPr/>
          </p:nvGrpSpPr>
          <p:grpSpPr>
            <a:xfrm>
              <a:off x="2700769" y="3876053"/>
              <a:ext cx="1794280" cy="210312"/>
              <a:chOff x="2472169" y="3876053"/>
              <a:chExt cx="1794280" cy="210312"/>
            </a:xfrm>
          </p:grpSpPr>
          <p:grpSp>
            <p:nvGrpSpPr>
              <p:cNvPr id="137" name="Group 136">
                <a:extLst>
                  <a:ext uri="{FF2B5EF4-FFF2-40B4-BE49-F238E27FC236}">
                    <a16:creationId xmlns:a16="http://schemas.microsoft.com/office/drawing/2014/main" id="{480A4466-5107-45E9-8835-3D071459BA34}"/>
                  </a:ext>
                </a:extLst>
              </p:cNvPr>
              <p:cNvGrpSpPr>
                <a:grpSpLocks noChangeAspect="1"/>
              </p:cNvGrpSpPr>
              <p:nvPr/>
            </p:nvGrpSpPr>
            <p:grpSpPr>
              <a:xfrm>
                <a:off x="2472169" y="3876053"/>
                <a:ext cx="209745" cy="210312"/>
                <a:chOff x="825500" y="3035300"/>
                <a:chExt cx="587375" cy="588963"/>
              </a:xfrm>
              <a:solidFill>
                <a:schemeClr val="bg1"/>
              </a:solidFill>
            </p:grpSpPr>
            <p:sp>
              <p:nvSpPr>
                <p:cNvPr id="138" name="Freeform 27">
                  <a:extLst>
                    <a:ext uri="{FF2B5EF4-FFF2-40B4-BE49-F238E27FC236}">
                      <a16:creationId xmlns:a16="http://schemas.microsoft.com/office/drawing/2014/main" id="{B024D93D-68FB-4DD4-A3A2-85C9FC391802}"/>
                    </a:ext>
                  </a:extLst>
                </p:cNvPr>
                <p:cNvSpPr>
                  <a:spLocks noEditPoints="1"/>
                </p:cNvSpPr>
                <p:nvPr/>
              </p:nvSpPr>
              <p:spPr bwMode="auto">
                <a:xfrm>
                  <a:off x="825500" y="3035300"/>
                  <a:ext cx="587375" cy="588963"/>
                </a:xfrm>
                <a:custGeom>
                  <a:avLst/>
                  <a:gdLst>
                    <a:gd name="T0" fmla="*/ 90 w 180"/>
                    <a:gd name="T1" fmla="*/ 180 h 180"/>
                    <a:gd name="T2" fmla="*/ 0 w 180"/>
                    <a:gd name="T3" fmla="*/ 90 h 180"/>
                    <a:gd name="T4" fmla="*/ 90 w 180"/>
                    <a:gd name="T5" fmla="*/ 0 h 180"/>
                    <a:gd name="T6" fmla="*/ 180 w 180"/>
                    <a:gd name="T7" fmla="*/ 90 h 180"/>
                    <a:gd name="T8" fmla="*/ 90 w 180"/>
                    <a:gd name="T9" fmla="*/ 180 h 180"/>
                    <a:gd name="T10" fmla="*/ 90 w 180"/>
                    <a:gd name="T11" fmla="*/ 4 h 180"/>
                    <a:gd name="T12" fmla="*/ 4 w 180"/>
                    <a:gd name="T13" fmla="*/ 90 h 180"/>
                    <a:gd name="T14" fmla="*/ 90 w 180"/>
                    <a:gd name="T15" fmla="*/ 176 h 180"/>
                    <a:gd name="T16" fmla="*/ 176 w 180"/>
                    <a:gd name="T17" fmla="*/ 90 h 180"/>
                    <a:gd name="T18" fmla="*/ 90 w 180"/>
                    <a:gd name="T19"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0"/>
                      </a:moveTo>
                      <a:cubicBezTo>
                        <a:pt x="40" y="180"/>
                        <a:pt x="0" y="140"/>
                        <a:pt x="0" y="90"/>
                      </a:cubicBezTo>
                      <a:cubicBezTo>
                        <a:pt x="0" y="41"/>
                        <a:pt x="40" y="0"/>
                        <a:pt x="90" y="0"/>
                      </a:cubicBezTo>
                      <a:cubicBezTo>
                        <a:pt x="139" y="0"/>
                        <a:pt x="180" y="41"/>
                        <a:pt x="180" y="90"/>
                      </a:cubicBezTo>
                      <a:cubicBezTo>
                        <a:pt x="180" y="140"/>
                        <a:pt x="139" y="180"/>
                        <a:pt x="90" y="180"/>
                      </a:cubicBezTo>
                      <a:close/>
                      <a:moveTo>
                        <a:pt x="90" y="4"/>
                      </a:moveTo>
                      <a:cubicBezTo>
                        <a:pt x="42" y="4"/>
                        <a:pt x="4" y="43"/>
                        <a:pt x="4" y="90"/>
                      </a:cubicBezTo>
                      <a:cubicBezTo>
                        <a:pt x="4" y="138"/>
                        <a:pt x="42" y="176"/>
                        <a:pt x="90" y="176"/>
                      </a:cubicBezTo>
                      <a:cubicBezTo>
                        <a:pt x="137" y="176"/>
                        <a:pt x="176" y="138"/>
                        <a:pt x="176" y="90"/>
                      </a:cubicBezTo>
                      <a:cubicBezTo>
                        <a:pt x="176" y="43"/>
                        <a:pt x="137" y="4"/>
                        <a:pt x="9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39" name="Freeform 28">
                  <a:extLst>
                    <a:ext uri="{FF2B5EF4-FFF2-40B4-BE49-F238E27FC236}">
                      <a16:creationId xmlns:a16="http://schemas.microsoft.com/office/drawing/2014/main" id="{7A18B18F-1B4E-4033-BAAB-BF584ADB6EBE}"/>
                    </a:ext>
                  </a:extLst>
                </p:cNvPr>
                <p:cNvSpPr>
                  <a:spLocks noEditPoints="1"/>
                </p:cNvSpPr>
                <p:nvPr/>
              </p:nvSpPr>
              <p:spPr bwMode="auto">
                <a:xfrm>
                  <a:off x="973138" y="3208338"/>
                  <a:ext cx="300038" cy="196850"/>
                </a:xfrm>
                <a:custGeom>
                  <a:avLst/>
                  <a:gdLst>
                    <a:gd name="T0" fmla="*/ 90 w 92"/>
                    <a:gd name="T1" fmla="*/ 60 h 60"/>
                    <a:gd name="T2" fmla="*/ 2 w 92"/>
                    <a:gd name="T3" fmla="*/ 60 h 60"/>
                    <a:gd name="T4" fmla="*/ 0 w 92"/>
                    <a:gd name="T5" fmla="*/ 58 h 60"/>
                    <a:gd name="T6" fmla="*/ 0 w 92"/>
                    <a:gd name="T7" fmla="*/ 2 h 60"/>
                    <a:gd name="T8" fmla="*/ 2 w 92"/>
                    <a:gd name="T9" fmla="*/ 0 h 60"/>
                    <a:gd name="T10" fmla="*/ 90 w 92"/>
                    <a:gd name="T11" fmla="*/ 0 h 60"/>
                    <a:gd name="T12" fmla="*/ 92 w 92"/>
                    <a:gd name="T13" fmla="*/ 2 h 60"/>
                    <a:gd name="T14" fmla="*/ 92 w 92"/>
                    <a:gd name="T15" fmla="*/ 58 h 60"/>
                    <a:gd name="T16" fmla="*/ 90 w 92"/>
                    <a:gd name="T17" fmla="*/ 60 h 60"/>
                    <a:gd name="T18" fmla="*/ 4 w 92"/>
                    <a:gd name="T19" fmla="*/ 56 h 60"/>
                    <a:gd name="T20" fmla="*/ 88 w 92"/>
                    <a:gd name="T21" fmla="*/ 56 h 60"/>
                    <a:gd name="T22" fmla="*/ 88 w 92"/>
                    <a:gd name="T23" fmla="*/ 4 h 60"/>
                    <a:gd name="T24" fmla="*/ 4 w 92"/>
                    <a:gd name="T25" fmla="*/ 4 h 60"/>
                    <a:gd name="T26" fmla="*/ 4 w 92"/>
                    <a:gd name="T2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60">
                      <a:moveTo>
                        <a:pt x="90" y="60"/>
                      </a:moveTo>
                      <a:cubicBezTo>
                        <a:pt x="2" y="60"/>
                        <a:pt x="2" y="60"/>
                        <a:pt x="2" y="60"/>
                      </a:cubicBezTo>
                      <a:cubicBezTo>
                        <a:pt x="1" y="60"/>
                        <a:pt x="0" y="59"/>
                        <a:pt x="0" y="58"/>
                      </a:cubicBezTo>
                      <a:cubicBezTo>
                        <a:pt x="0" y="2"/>
                        <a:pt x="0" y="2"/>
                        <a:pt x="0" y="2"/>
                      </a:cubicBezTo>
                      <a:cubicBezTo>
                        <a:pt x="0" y="1"/>
                        <a:pt x="1" y="0"/>
                        <a:pt x="2" y="0"/>
                      </a:cubicBezTo>
                      <a:cubicBezTo>
                        <a:pt x="90" y="0"/>
                        <a:pt x="90" y="0"/>
                        <a:pt x="90" y="0"/>
                      </a:cubicBezTo>
                      <a:cubicBezTo>
                        <a:pt x="91" y="0"/>
                        <a:pt x="92" y="1"/>
                        <a:pt x="92" y="2"/>
                      </a:cubicBezTo>
                      <a:cubicBezTo>
                        <a:pt x="92" y="58"/>
                        <a:pt x="92" y="58"/>
                        <a:pt x="92" y="58"/>
                      </a:cubicBezTo>
                      <a:cubicBezTo>
                        <a:pt x="92" y="59"/>
                        <a:pt x="91" y="60"/>
                        <a:pt x="90" y="60"/>
                      </a:cubicBezTo>
                      <a:close/>
                      <a:moveTo>
                        <a:pt x="4" y="56"/>
                      </a:moveTo>
                      <a:cubicBezTo>
                        <a:pt x="88" y="56"/>
                        <a:pt x="88" y="56"/>
                        <a:pt x="88" y="56"/>
                      </a:cubicBezTo>
                      <a:cubicBezTo>
                        <a:pt x="88" y="4"/>
                        <a:pt x="88" y="4"/>
                        <a:pt x="88" y="4"/>
                      </a:cubicBezTo>
                      <a:cubicBezTo>
                        <a:pt x="4" y="4"/>
                        <a:pt x="4" y="4"/>
                        <a:pt x="4" y="4"/>
                      </a:cubicBezTo>
                      <a:cubicBezTo>
                        <a:pt x="4" y="56"/>
                        <a:pt x="4" y="56"/>
                        <a:pt x="4"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40" name="Freeform 29">
                  <a:extLst>
                    <a:ext uri="{FF2B5EF4-FFF2-40B4-BE49-F238E27FC236}">
                      <a16:creationId xmlns:a16="http://schemas.microsoft.com/office/drawing/2014/main" id="{DB643FA8-F3B0-43F7-B750-8F7ACE0A49AE}"/>
                    </a:ext>
                  </a:extLst>
                </p:cNvPr>
                <p:cNvSpPr>
                  <a:spLocks noEditPoints="1"/>
                </p:cNvSpPr>
                <p:nvPr/>
              </p:nvSpPr>
              <p:spPr bwMode="auto">
                <a:xfrm>
                  <a:off x="998538" y="3235325"/>
                  <a:ext cx="247650" cy="142875"/>
                </a:xfrm>
                <a:custGeom>
                  <a:avLst/>
                  <a:gdLst>
                    <a:gd name="T0" fmla="*/ 74 w 76"/>
                    <a:gd name="T1" fmla="*/ 44 h 44"/>
                    <a:gd name="T2" fmla="*/ 2 w 76"/>
                    <a:gd name="T3" fmla="*/ 44 h 44"/>
                    <a:gd name="T4" fmla="*/ 0 w 76"/>
                    <a:gd name="T5" fmla="*/ 42 h 44"/>
                    <a:gd name="T6" fmla="*/ 0 w 76"/>
                    <a:gd name="T7" fmla="*/ 2 h 44"/>
                    <a:gd name="T8" fmla="*/ 2 w 76"/>
                    <a:gd name="T9" fmla="*/ 0 h 44"/>
                    <a:gd name="T10" fmla="*/ 74 w 76"/>
                    <a:gd name="T11" fmla="*/ 0 h 44"/>
                    <a:gd name="T12" fmla="*/ 76 w 76"/>
                    <a:gd name="T13" fmla="*/ 2 h 44"/>
                    <a:gd name="T14" fmla="*/ 76 w 76"/>
                    <a:gd name="T15" fmla="*/ 42 h 44"/>
                    <a:gd name="T16" fmla="*/ 74 w 76"/>
                    <a:gd name="T17" fmla="*/ 44 h 44"/>
                    <a:gd name="T18" fmla="*/ 4 w 76"/>
                    <a:gd name="T19" fmla="*/ 40 h 44"/>
                    <a:gd name="T20" fmla="*/ 72 w 76"/>
                    <a:gd name="T21" fmla="*/ 40 h 44"/>
                    <a:gd name="T22" fmla="*/ 72 w 76"/>
                    <a:gd name="T23" fmla="*/ 4 h 44"/>
                    <a:gd name="T24" fmla="*/ 4 w 76"/>
                    <a:gd name="T25" fmla="*/ 4 h 44"/>
                    <a:gd name="T26" fmla="*/ 4 w 76"/>
                    <a:gd name="T2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44">
                      <a:moveTo>
                        <a:pt x="74" y="44"/>
                      </a:moveTo>
                      <a:cubicBezTo>
                        <a:pt x="2" y="44"/>
                        <a:pt x="2" y="44"/>
                        <a:pt x="2" y="44"/>
                      </a:cubicBezTo>
                      <a:cubicBezTo>
                        <a:pt x="1" y="44"/>
                        <a:pt x="0" y="43"/>
                        <a:pt x="0" y="42"/>
                      </a:cubicBezTo>
                      <a:cubicBezTo>
                        <a:pt x="0" y="2"/>
                        <a:pt x="0" y="2"/>
                        <a:pt x="0" y="2"/>
                      </a:cubicBezTo>
                      <a:cubicBezTo>
                        <a:pt x="0" y="1"/>
                        <a:pt x="1" y="0"/>
                        <a:pt x="2" y="0"/>
                      </a:cubicBezTo>
                      <a:cubicBezTo>
                        <a:pt x="74" y="0"/>
                        <a:pt x="74" y="0"/>
                        <a:pt x="74" y="0"/>
                      </a:cubicBezTo>
                      <a:cubicBezTo>
                        <a:pt x="75" y="0"/>
                        <a:pt x="76" y="1"/>
                        <a:pt x="76" y="2"/>
                      </a:cubicBezTo>
                      <a:cubicBezTo>
                        <a:pt x="76" y="42"/>
                        <a:pt x="76" y="42"/>
                        <a:pt x="76" y="42"/>
                      </a:cubicBezTo>
                      <a:cubicBezTo>
                        <a:pt x="76" y="43"/>
                        <a:pt x="75" y="44"/>
                        <a:pt x="74" y="44"/>
                      </a:cubicBezTo>
                      <a:close/>
                      <a:moveTo>
                        <a:pt x="4" y="40"/>
                      </a:moveTo>
                      <a:cubicBezTo>
                        <a:pt x="72" y="40"/>
                        <a:pt x="72" y="40"/>
                        <a:pt x="72" y="40"/>
                      </a:cubicBezTo>
                      <a:cubicBezTo>
                        <a:pt x="72" y="4"/>
                        <a:pt x="72" y="4"/>
                        <a:pt x="72" y="4"/>
                      </a:cubicBezTo>
                      <a:cubicBezTo>
                        <a:pt x="4" y="4"/>
                        <a:pt x="4" y="4"/>
                        <a:pt x="4" y="4"/>
                      </a:cubicBezTo>
                      <a:cubicBezTo>
                        <a:pt x="4" y="40"/>
                        <a:pt x="4" y="40"/>
                        <a:pt x="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41" name="Freeform 30">
                  <a:extLst>
                    <a:ext uri="{FF2B5EF4-FFF2-40B4-BE49-F238E27FC236}">
                      <a16:creationId xmlns:a16="http://schemas.microsoft.com/office/drawing/2014/main" id="{5622A0B2-7551-44AE-906A-5D8E33B5E4AE}"/>
                    </a:ext>
                  </a:extLst>
                </p:cNvPr>
                <p:cNvSpPr>
                  <a:spLocks/>
                </p:cNvSpPr>
                <p:nvPr/>
              </p:nvSpPr>
              <p:spPr bwMode="auto">
                <a:xfrm>
                  <a:off x="1066800" y="3451225"/>
                  <a:ext cx="111125" cy="12700"/>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42" name="Freeform 31">
                  <a:extLst>
                    <a:ext uri="{FF2B5EF4-FFF2-40B4-BE49-F238E27FC236}">
                      <a16:creationId xmlns:a16="http://schemas.microsoft.com/office/drawing/2014/main" id="{F0F32793-4088-480C-873C-24CBBADB11FD}"/>
                    </a:ext>
                  </a:extLst>
                </p:cNvPr>
                <p:cNvSpPr>
                  <a:spLocks/>
                </p:cNvSpPr>
                <p:nvPr/>
              </p:nvSpPr>
              <p:spPr bwMode="auto">
                <a:xfrm>
                  <a:off x="1084263" y="3395663"/>
                  <a:ext cx="12700" cy="65088"/>
                </a:xfrm>
                <a:custGeom>
                  <a:avLst/>
                  <a:gdLst>
                    <a:gd name="T0" fmla="*/ 2 w 4"/>
                    <a:gd name="T1" fmla="*/ 20 h 20"/>
                    <a:gd name="T2" fmla="*/ 0 w 4"/>
                    <a:gd name="T3" fmla="*/ 18 h 20"/>
                    <a:gd name="T4" fmla="*/ 0 w 4"/>
                    <a:gd name="T5" fmla="*/ 2 h 20"/>
                    <a:gd name="T6" fmla="*/ 2 w 4"/>
                    <a:gd name="T7" fmla="*/ 0 h 20"/>
                    <a:gd name="T8" fmla="*/ 4 w 4"/>
                    <a:gd name="T9" fmla="*/ 2 h 20"/>
                    <a:gd name="T10" fmla="*/ 4 w 4"/>
                    <a:gd name="T11" fmla="*/ 18 h 20"/>
                    <a:gd name="T12" fmla="*/ 2 w 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2" y="20"/>
                      </a:moveTo>
                      <a:cubicBezTo>
                        <a:pt x="1" y="20"/>
                        <a:pt x="0" y="19"/>
                        <a:pt x="0" y="18"/>
                      </a:cubicBezTo>
                      <a:cubicBezTo>
                        <a:pt x="0" y="2"/>
                        <a:pt x="0" y="2"/>
                        <a:pt x="0" y="2"/>
                      </a:cubicBezTo>
                      <a:cubicBezTo>
                        <a:pt x="0" y="1"/>
                        <a:pt x="1" y="0"/>
                        <a:pt x="2" y="0"/>
                      </a:cubicBezTo>
                      <a:cubicBezTo>
                        <a:pt x="3" y="0"/>
                        <a:pt x="4" y="1"/>
                        <a:pt x="4" y="2"/>
                      </a:cubicBezTo>
                      <a:cubicBezTo>
                        <a:pt x="4" y="18"/>
                        <a:pt x="4" y="18"/>
                        <a:pt x="4" y="18"/>
                      </a:cubicBezTo>
                      <a:cubicBezTo>
                        <a:pt x="4" y="19"/>
                        <a:pt x="3" y="20"/>
                        <a:pt x="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43" name="Freeform 32">
                  <a:extLst>
                    <a:ext uri="{FF2B5EF4-FFF2-40B4-BE49-F238E27FC236}">
                      <a16:creationId xmlns:a16="http://schemas.microsoft.com/office/drawing/2014/main" id="{31355419-68CB-4DCC-AFFB-29DF302AAC95}"/>
                    </a:ext>
                  </a:extLst>
                </p:cNvPr>
                <p:cNvSpPr>
                  <a:spLocks/>
                </p:cNvSpPr>
                <p:nvPr/>
              </p:nvSpPr>
              <p:spPr bwMode="auto">
                <a:xfrm>
                  <a:off x="1149350" y="3395663"/>
                  <a:ext cx="12700" cy="65088"/>
                </a:xfrm>
                <a:custGeom>
                  <a:avLst/>
                  <a:gdLst>
                    <a:gd name="T0" fmla="*/ 2 w 4"/>
                    <a:gd name="T1" fmla="*/ 20 h 20"/>
                    <a:gd name="T2" fmla="*/ 0 w 4"/>
                    <a:gd name="T3" fmla="*/ 18 h 20"/>
                    <a:gd name="T4" fmla="*/ 0 w 4"/>
                    <a:gd name="T5" fmla="*/ 2 h 20"/>
                    <a:gd name="T6" fmla="*/ 2 w 4"/>
                    <a:gd name="T7" fmla="*/ 0 h 20"/>
                    <a:gd name="T8" fmla="*/ 4 w 4"/>
                    <a:gd name="T9" fmla="*/ 2 h 20"/>
                    <a:gd name="T10" fmla="*/ 4 w 4"/>
                    <a:gd name="T11" fmla="*/ 18 h 20"/>
                    <a:gd name="T12" fmla="*/ 2 w 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2" y="20"/>
                      </a:moveTo>
                      <a:cubicBezTo>
                        <a:pt x="1" y="20"/>
                        <a:pt x="0" y="19"/>
                        <a:pt x="0" y="18"/>
                      </a:cubicBezTo>
                      <a:cubicBezTo>
                        <a:pt x="0" y="2"/>
                        <a:pt x="0" y="2"/>
                        <a:pt x="0" y="2"/>
                      </a:cubicBezTo>
                      <a:cubicBezTo>
                        <a:pt x="0" y="1"/>
                        <a:pt x="1" y="0"/>
                        <a:pt x="2" y="0"/>
                      </a:cubicBezTo>
                      <a:cubicBezTo>
                        <a:pt x="3" y="0"/>
                        <a:pt x="4" y="1"/>
                        <a:pt x="4" y="2"/>
                      </a:cubicBezTo>
                      <a:cubicBezTo>
                        <a:pt x="4" y="18"/>
                        <a:pt x="4" y="18"/>
                        <a:pt x="4" y="18"/>
                      </a:cubicBezTo>
                      <a:cubicBezTo>
                        <a:pt x="4" y="19"/>
                        <a:pt x="3" y="20"/>
                        <a:pt x="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grpSp>
          <p:sp>
            <p:nvSpPr>
              <p:cNvPr id="144" name="Rectangle 143">
                <a:extLst>
                  <a:ext uri="{FF2B5EF4-FFF2-40B4-BE49-F238E27FC236}">
                    <a16:creationId xmlns:a16="http://schemas.microsoft.com/office/drawing/2014/main" id="{4914B73F-CB9C-4F65-9F29-7E7B56BCF83C}"/>
                  </a:ext>
                </a:extLst>
              </p:cNvPr>
              <p:cNvSpPr/>
              <p:nvPr/>
            </p:nvSpPr>
            <p:spPr>
              <a:xfrm>
                <a:off x="2790695" y="3919060"/>
                <a:ext cx="1475754" cy="123111"/>
              </a:xfrm>
              <a:prstGeom prst="rect">
                <a:avLst/>
              </a:prstGeom>
              <a:noFill/>
            </p:spPr>
            <p:txBody>
              <a:bodyPr wrap="square" lIns="0" tIns="0" rIns="0" bIns="0">
                <a:spAutoFit/>
              </a:bodyPr>
              <a:lstStyle/>
              <a:p>
                <a:r>
                  <a:rPr lang="en-GB" sz="800" b="1" dirty="0">
                    <a:solidFill>
                      <a:schemeClr val="bg1"/>
                    </a:solidFill>
                  </a:rPr>
                  <a:t>IT infrastructure</a:t>
                </a:r>
              </a:p>
            </p:txBody>
          </p:sp>
        </p:grpSp>
        <p:grpSp>
          <p:nvGrpSpPr>
            <p:cNvPr id="4" name="Group 3">
              <a:extLst>
                <a:ext uri="{FF2B5EF4-FFF2-40B4-BE49-F238E27FC236}">
                  <a16:creationId xmlns:a16="http://schemas.microsoft.com/office/drawing/2014/main" id="{FF7FFA79-34AA-4DCB-B3C8-E926EAFE5B9E}"/>
                </a:ext>
              </a:extLst>
            </p:cNvPr>
            <p:cNvGrpSpPr/>
            <p:nvPr/>
          </p:nvGrpSpPr>
          <p:grpSpPr>
            <a:xfrm>
              <a:off x="4093558" y="3873295"/>
              <a:ext cx="1799789" cy="228600"/>
              <a:chOff x="5081173" y="3875460"/>
              <a:chExt cx="1799789" cy="228600"/>
            </a:xfrm>
          </p:grpSpPr>
          <p:sp>
            <p:nvSpPr>
              <p:cNvPr id="145" name="Rectangle 144">
                <a:extLst>
                  <a:ext uri="{FF2B5EF4-FFF2-40B4-BE49-F238E27FC236}">
                    <a16:creationId xmlns:a16="http://schemas.microsoft.com/office/drawing/2014/main" id="{03AFA718-6788-4FCF-9BC6-7465045CF705}"/>
                  </a:ext>
                </a:extLst>
              </p:cNvPr>
              <p:cNvSpPr/>
              <p:nvPr/>
            </p:nvSpPr>
            <p:spPr>
              <a:xfrm>
                <a:off x="5405208" y="3936943"/>
                <a:ext cx="1475754" cy="123111"/>
              </a:xfrm>
              <a:prstGeom prst="rect">
                <a:avLst/>
              </a:prstGeom>
              <a:noFill/>
            </p:spPr>
            <p:txBody>
              <a:bodyPr wrap="square" lIns="0" tIns="0" rIns="0" bIns="0">
                <a:spAutoFit/>
              </a:bodyPr>
              <a:lstStyle/>
              <a:p>
                <a:r>
                  <a:rPr lang="en-GB" sz="800" b="1" dirty="0">
                    <a:solidFill>
                      <a:schemeClr val="bg1"/>
                    </a:solidFill>
                  </a:rPr>
                  <a:t>Data-driven insights</a:t>
                </a:r>
              </a:p>
            </p:txBody>
          </p:sp>
          <p:grpSp>
            <p:nvGrpSpPr>
              <p:cNvPr id="146" name="Group 145">
                <a:extLst>
                  <a:ext uri="{FF2B5EF4-FFF2-40B4-BE49-F238E27FC236}">
                    <a16:creationId xmlns:a16="http://schemas.microsoft.com/office/drawing/2014/main" id="{D98405E2-DC72-4CF4-A5A9-8B01744EF7CA}"/>
                  </a:ext>
                </a:extLst>
              </p:cNvPr>
              <p:cNvGrpSpPr>
                <a:grpSpLocks noChangeAspect="1"/>
              </p:cNvGrpSpPr>
              <p:nvPr/>
            </p:nvGrpSpPr>
            <p:grpSpPr>
              <a:xfrm>
                <a:off x="5081173" y="3875460"/>
                <a:ext cx="228600" cy="228600"/>
                <a:chOff x="825500" y="1422400"/>
                <a:chExt cx="579438" cy="579438"/>
              </a:xfrm>
              <a:solidFill>
                <a:schemeClr val="bg1"/>
              </a:solidFill>
            </p:grpSpPr>
            <p:sp>
              <p:nvSpPr>
                <p:cNvPr id="147" name="Freeform 66">
                  <a:extLst>
                    <a:ext uri="{FF2B5EF4-FFF2-40B4-BE49-F238E27FC236}">
                      <a16:creationId xmlns:a16="http://schemas.microsoft.com/office/drawing/2014/main" id="{37C3317C-8CA2-4DE1-AA10-C24A7D56C29F}"/>
                    </a:ext>
                  </a:extLst>
                </p:cNvPr>
                <p:cNvSpPr>
                  <a:spLocks noEditPoints="1"/>
                </p:cNvSpPr>
                <p:nvPr/>
              </p:nvSpPr>
              <p:spPr bwMode="auto">
                <a:xfrm>
                  <a:off x="825500" y="1422400"/>
                  <a:ext cx="579438" cy="579438"/>
                </a:xfrm>
                <a:custGeom>
                  <a:avLst/>
                  <a:gdLst>
                    <a:gd name="T0" fmla="*/ 90 w 180"/>
                    <a:gd name="T1" fmla="*/ 180 h 180"/>
                    <a:gd name="T2" fmla="*/ 0 w 180"/>
                    <a:gd name="T3" fmla="*/ 90 h 180"/>
                    <a:gd name="T4" fmla="*/ 90 w 180"/>
                    <a:gd name="T5" fmla="*/ 0 h 180"/>
                    <a:gd name="T6" fmla="*/ 180 w 180"/>
                    <a:gd name="T7" fmla="*/ 90 h 180"/>
                    <a:gd name="T8" fmla="*/ 90 w 180"/>
                    <a:gd name="T9" fmla="*/ 180 h 180"/>
                    <a:gd name="T10" fmla="*/ 90 w 180"/>
                    <a:gd name="T11" fmla="*/ 4 h 180"/>
                    <a:gd name="T12" fmla="*/ 4 w 180"/>
                    <a:gd name="T13" fmla="*/ 90 h 180"/>
                    <a:gd name="T14" fmla="*/ 90 w 180"/>
                    <a:gd name="T15" fmla="*/ 176 h 180"/>
                    <a:gd name="T16" fmla="*/ 176 w 180"/>
                    <a:gd name="T17" fmla="*/ 90 h 180"/>
                    <a:gd name="T18" fmla="*/ 90 w 180"/>
                    <a:gd name="T19"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0"/>
                      </a:moveTo>
                      <a:cubicBezTo>
                        <a:pt x="40" y="180"/>
                        <a:pt x="0" y="140"/>
                        <a:pt x="0" y="90"/>
                      </a:cubicBezTo>
                      <a:cubicBezTo>
                        <a:pt x="0" y="40"/>
                        <a:pt x="40" y="0"/>
                        <a:pt x="90" y="0"/>
                      </a:cubicBezTo>
                      <a:cubicBezTo>
                        <a:pt x="139" y="0"/>
                        <a:pt x="180" y="40"/>
                        <a:pt x="180" y="90"/>
                      </a:cubicBezTo>
                      <a:cubicBezTo>
                        <a:pt x="180" y="140"/>
                        <a:pt x="139" y="180"/>
                        <a:pt x="90" y="180"/>
                      </a:cubicBezTo>
                      <a:close/>
                      <a:moveTo>
                        <a:pt x="90" y="4"/>
                      </a:moveTo>
                      <a:cubicBezTo>
                        <a:pt x="42" y="4"/>
                        <a:pt x="4" y="42"/>
                        <a:pt x="4" y="90"/>
                      </a:cubicBezTo>
                      <a:cubicBezTo>
                        <a:pt x="4" y="137"/>
                        <a:pt x="42" y="176"/>
                        <a:pt x="90" y="176"/>
                      </a:cubicBezTo>
                      <a:cubicBezTo>
                        <a:pt x="137" y="176"/>
                        <a:pt x="176" y="137"/>
                        <a:pt x="176" y="90"/>
                      </a:cubicBezTo>
                      <a:cubicBezTo>
                        <a:pt x="176" y="42"/>
                        <a:pt x="137" y="4"/>
                        <a:pt x="9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48" name="Freeform 67">
                  <a:extLst>
                    <a:ext uri="{FF2B5EF4-FFF2-40B4-BE49-F238E27FC236}">
                      <a16:creationId xmlns:a16="http://schemas.microsoft.com/office/drawing/2014/main" id="{50F18AED-C993-4C51-A181-ABAF275A8ED0}"/>
                    </a:ext>
                  </a:extLst>
                </p:cNvPr>
                <p:cNvSpPr>
                  <a:spLocks noEditPoints="1"/>
                </p:cNvSpPr>
                <p:nvPr/>
              </p:nvSpPr>
              <p:spPr bwMode="auto">
                <a:xfrm>
                  <a:off x="960438" y="1570038"/>
                  <a:ext cx="309563" cy="180975"/>
                </a:xfrm>
                <a:custGeom>
                  <a:avLst/>
                  <a:gdLst>
                    <a:gd name="T0" fmla="*/ 38 w 96"/>
                    <a:gd name="T1" fmla="*/ 56 h 56"/>
                    <a:gd name="T2" fmla="*/ 37 w 96"/>
                    <a:gd name="T3" fmla="*/ 56 h 56"/>
                    <a:gd name="T4" fmla="*/ 1 w 96"/>
                    <a:gd name="T5" fmla="*/ 42 h 56"/>
                    <a:gd name="T6" fmla="*/ 0 w 96"/>
                    <a:gd name="T7" fmla="*/ 40 h 56"/>
                    <a:gd name="T8" fmla="*/ 1 w 96"/>
                    <a:gd name="T9" fmla="*/ 38 h 56"/>
                    <a:gd name="T10" fmla="*/ 93 w 96"/>
                    <a:gd name="T11" fmla="*/ 0 h 56"/>
                    <a:gd name="T12" fmla="*/ 95 w 96"/>
                    <a:gd name="T13" fmla="*/ 1 h 56"/>
                    <a:gd name="T14" fmla="*/ 95 w 96"/>
                    <a:gd name="T15" fmla="*/ 3 h 56"/>
                    <a:gd name="T16" fmla="*/ 39 w 96"/>
                    <a:gd name="T17" fmla="*/ 55 h 56"/>
                    <a:gd name="T18" fmla="*/ 38 w 96"/>
                    <a:gd name="T19" fmla="*/ 56 h 56"/>
                    <a:gd name="T20" fmla="*/ 7 w 96"/>
                    <a:gd name="T21" fmla="*/ 40 h 56"/>
                    <a:gd name="T22" fmla="*/ 37 w 96"/>
                    <a:gd name="T23" fmla="*/ 52 h 56"/>
                    <a:gd name="T24" fmla="*/ 84 w 96"/>
                    <a:gd name="T25" fmla="*/ 8 h 56"/>
                    <a:gd name="T26" fmla="*/ 7 w 96"/>
                    <a:gd name="T27"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6">
                      <a:moveTo>
                        <a:pt x="38" y="56"/>
                      </a:moveTo>
                      <a:cubicBezTo>
                        <a:pt x="37" y="56"/>
                        <a:pt x="37" y="56"/>
                        <a:pt x="37" y="56"/>
                      </a:cubicBezTo>
                      <a:cubicBezTo>
                        <a:pt x="1" y="42"/>
                        <a:pt x="1" y="42"/>
                        <a:pt x="1" y="42"/>
                      </a:cubicBezTo>
                      <a:cubicBezTo>
                        <a:pt x="0" y="41"/>
                        <a:pt x="0" y="41"/>
                        <a:pt x="0" y="40"/>
                      </a:cubicBezTo>
                      <a:cubicBezTo>
                        <a:pt x="0" y="39"/>
                        <a:pt x="0" y="38"/>
                        <a:pt x="1" y="38"/>
                      </a:cubicBezTo>
                      <a:cubicBezTo>
                        <a:pt x="93" y="0"/>
                        <a:pt x="93" y="0"/>
                        <a:pt x="93" y="0"/>
                      </a:cubicBezTo>
                      <a:cubicBezTo>
                        <a:pt x="94" y="0"/>
                        <a:pt x="95" y="0"/>
                        <a:pt x="95" y="1"/>
                      </a:cubicBezTo>
                      <a:cubicBezTo>
                        <a:pt x="96" y="2"/>
                        <a:pt x="96" y="3"/>
                        <a:pt x="95" y="3"/>
                      </a:cubicBezTo>
                      <a:cubicBezTo>
                        <a:pt x="39" y="55"/>
                        <a:pt x="39" y="55"/>
                        <a:pt x="39" y="55"/>
                      </a:cubicBezTo>
                      <a:cubicBezTo>
                        <a:pt x="39" y="56"/>
                        <a:pt x="38" y="56"/>
                        <a:pt x="38" y="56"/>
                      </a:cubicBezTo>
                      <a:close/>
                      <a:moveTo>
                        <a:pt x="7" y="40"/>
                      </a:moveTo>
                      <a:cubicBezTo>
                        <a:pt x="37" y="52"/>
                        <a:pt x="37" y="52"/>
                        <a:pt x="37" y="52"/>
                      </a:cubicBezTo>
                      <a:cubicBezTo>
                        <a:pt x="84" y="8"/>
                        <a:pt x="84" y="8"/>
                        <a:pt x="84" y="8"/>
                      </a:cubicBezTo>
                      <a:lnTo>
                        <a:pt x="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49" name="Freeform 68">
                  <a:extLst>
                    <a:ext uri="{FF2B5EF4-FFF2-40B4-BE49-F238E27FC236}">
                      <a16:creationId xmlns:a16="http://schemas.microsoft.com/office/drawing/2014/main" id="{561B3106-55BD-4788-8BC9-A160063BE726}"/>
                    </a:ext>
                  </a:extLst>
                </p:cNvPr>
                <p:cNvSpPr>
                  <a:spLocks noEditPoints="1"/>
                </p:cNvSpPr>
                <p:nvPr/>
              </p:nvSpPr>
              <p:spPr bwMode="auto">
                <a:xfrm>
                  <a:off x="1076325" y="1570038"/>
                  <a:ext cx="193675" cy="252413"/>
                </a:xfrm>
                <a:custGeom>
                  <a:avLst/>
                  <a:gdLst>
                    <a:gd name="T0" fmla="*/ 42 w 60"/>
                    <a:gd name="T1" fmla="*/ 78 h 78"/>
                    <a:gd name="T2" fmla="*/ 41 w 60"/>
                    <a:gd name="T3" fmla="*/ 78 h 78"/>
                    <a:gd name="T4" fmla="*/ 1 w 60"/>
                    <a:gd name="T5" fmla="*/ 56 h 78"/>
                    <a:gd name="T6" fmla="*/ 0 w 60"/>
                    <a:gd name="T7" fmla="*/ 54 h 78"/>
                    <a:gd name="T8" fmla="*/ 0 w 60"/>
                    <a:gd name="T9" fmla="*/ 52 h 78"/>
                    <a:gd name="T10" fmla="*/ 56 w 60"/>
                    <a:gd name="T11" fmla="*/ 0 h 78"/>
                    <a:gd name="T12" fmla="*/ 59 w 60"/>
                    <a:gd name="T13" fmla="*/ 0 h 78"/>
                    <a:gd name="T14" fmla="*/ 60 w 60"/>
                    <a:gd name="T15" fmla="*/ 2 h 78"/>
                    <a:gd name="T16" fmla="*/ 44 w 60"/>
                    <a:gd name="T17" fmla="*/ 76 h 78"/>
                    <a:gd name="T18" fmla="*/ 42 w 60"/>
                    <a:gd name="T19" fmla="*/ 78 h 78"/>
                    <a:gd name="T20" fmla="*/ 42 w 60"/>
                    <a:gd name="T21" fmla="*/ 78 h 78"/>
                    <a:gd name="T22" fmla="*/ 5 w 60"/>
                    <a:gd name="T23" fmla="*/ 53 h 78"/>
                    <a:gd name="T24" fmla="*/ 40 w 60"/>
                    <a:gd name="T25" fmla="*/ 73 h 78"/>
                    <a:gd name="T26" fmla="*/ 54 w 60"/>
                    <a:gd name="T27" fmla="*/ 8 h 78"/>
                    <a:gd name="T28" fmla="*/ 5 w 60"/>
                    <a:gd name="T29" fmla="*/ 5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78">
                      <a:moveTo>
                        <a:pt x="42" y="78"/>
                      </a:moveTo>
                      <a:cubicBezTo>
                        <a:pt x="41" y="78"/>
                        <a:pt x="41" y="78"/>
                        <a:pt x="41" y="78"/>
                      </a:cubicBezTo>
                      <a:cubicBezTo>
                        <a:pt x="1" y="56"/>
                        <a:pt x="1" y="56"/>
                        <a:pt x="1" y="56"/>
                      </a:cubicBezTo>
                      <a:cubicBezTo>
                        <a:pt x="0" y="55"/>
                        <a:pt x="0" y="55"/>
                        <a:pt x="0" y="54"/>
                      </a:cubicBezTo>
                      <a:cubicBezTo>
                        <a:pt x="0" y="53"/>
                        <a:pt x="0" y="53"/>
                        <a:pt x="0" y="52"/>
                      </a:cubicBezTo>
                      <a:cubicBezTo>
                        <a:pt x="56" y="0"/>
                        <a:pt x="56" y="0"/>
                        <a:pt x="56" y="0"/>
                      </a:cubicBezTo>
                      <a:cubicBezTo>
                        <a:pt x="57" y="0"/>
                        <a:pt x="58" y="0"/>
                        <a:pt x="59" y="0"/>
                      </a:cubicBezTo>
                      <a:cubicBezTo>
                        <a:pt x="59" y="1"/>
                        <a:pt x="60" y="1"/>
                        <a:pt x="60" y="2"/>
                      </a:cubicBezTo>
                      <a:cubicBezTo>
                        <a:pt x="44" y="76"/>
                        <a:pt x="44" y="76"/>
                        <a:pt x="44" y="76"/>
                      </a:cubicBezTo>
                      <a:cubicBezTo>
                        <a:pt x="43" y="77"/>
                        <a:pt x="43" y="77"/>
                        <a:pt x="42" y="78"/>
                      </a:cubicBezTo>
                      <a:cubicBezTo>
                        <a:pt x="42" y="78"/>
                        <a:pt x="42" y="78"/>
                        <a:pt x="42" y="78"/>
                      </a:cubicBezTo>
                      <a:close/>
                      <a:moveTo>
                        <a:pt x="5" y="53"/>
                      </a:moveTo>
                      <a:cubicBezTo>
                        <a:pt x="40" y="73"/>
                        <a:pt x="40" y="73"/>
                        <a:pt x="40" y="73"/>
                      </a:cubicBezTo>
                      <a:cubicBezTo>
                        <a:pt x="54" y="8"/>
                        <a:pt x="54" y="8"/>
                        <a:pt x="54" y="8"/>
                      </a:cubicBezTo>
                      <a:lnTo>
                        <a:pt x="5"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sp>
              <p:nvSpPr>
                <p:cNvPr id="150" name="Freeform 69">
                  <a:extLst>
                    <a:ext uri="{FF2B5EF4-FFF2-40B4-BE49-F238E27FC236}">
                      <a16:creationId xmlns:a16="http://schemas.microsoft.com/office/drawing/2014/main" id="{FB5E4E5D-AC86-4CA6-A270-8F8B44714D20}"/>
                    </a:ext>
                  </a:extLst>
                </p:cNvPr>
                <p:cNvSpPr>
                  <a:spLocks/>
                </p:cNvSpPr>
                <p:nvPr/>
              </p:nvSpPr>
              <p:spPr bwMode="auto">
                <a:xfrm>
                  <a:off x="1076325" y="1744663"/>
                  <a:ext cx="55563" cy="109538"/>
                </a:xfrm>
                <a:custGeom>
                  <a:avLst/>
                  <a:gdLst>
                    <a:gd name="T0" fmla="*/ 2 w 17"/>
                    <a:gd name="T1" fmla="*/ 34 h 34"/>
                    <a:gd name="T2" fmla="*/ 1 w 17"/>
                    <a:gd name="T3" fmla="*/ 34 h 34"/>
                    <a:gd name="T4" fmla="*/ 0 w 17"/>
                    <a:gd name="T5" fmla="*/ 32 h 34"/>
                    <a:gd name="T6" fmla="*/ 0 w 17"/>
                    <a:gd name="T7" fmla="*/ 0 h 34"/>
                    <a:gd name="T8" fmla="*/ 4 w 17"/>
                    <a:gd name="T9" fmla="*/ 0 h 34"/>
                    <a:gd name="T10" fmla="*/ 4 w 17"/>
                    <a:gd name="T11" fmla="*/ 24 h 34"/>
                    <a:gd name="T12" fmla="*/ 14 w 17"/>
                    <a:gd name="T13" fmla="*/ 7 h 34"/>
                    <a:gd name="T14" fmla="*/ 17 w 17"/>
                    <a:gd name="T15" fmla="*/ 9 h 34"/>
                    <a:gd name="T16" fmla="*/ 3 w 17"/>
                    <a:gd name="T17" fmla="*/ 33 h 34"/>
                    <a:gd name="T18" fmla="*/ 2 w 17"/>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4">
                      <a:moveTo>
                        <a:pt x="2" y="34"/>
                      </a:moveTo>
                      <a:cubicBezTo>
                        <a:pt x="1" y="34"/>
                        <a:pt x="1" y="34"/>
                        <a:pt x="1" y="34"/>
                      </a:cubicBezTo>
                      <a:cubicBezTo>
                        <a:pt x="0" y="34"/>
                        <a:pt x="0" y="33"/>
                        <a:pt x="0" y="32"/>
                      </a:cubicBezTo>
                      <a:cubicBezTo>
                        <a:pt x="0" y="0"/>
                        <a:pt x="0" y="0"/>
                        <a:pt x="0" y="0"/>
                      </a:cubicBezTo>
                      <a:cubicBezTo>
                        <a:pt x="4" y="0"/>
                        <a:pt x="4" y="0"/>
                        <a:pt x="4" y="0"/>
                      </a:cubicBezTo>
                      <a:cubicBezTo>
                        <a:pt x="4" y="24"/>
                        <a:pt x="4" y="24"/>
                        <a:pt x="4" y="24"/>
                      </a:cubicBezTo>
                      <a:cubicBezTo>
                        <a:pt x="14" y="7"/>
                        <a:pt x="14" y="7"/>
                        <a:pt x="14" y="7"/>
                      </a:cubicBezTo>
                      <a:cubicBezTo>
                        <a:pt x="17" y="9"/>
                        <a:pt x="17" y="9"/>
                        <a:pt x="17" y="9"/>
                      </a:cubicBezTo>
                      <a:cubicBezTo>
                        <a:pt x="3" y="33"/>
                        <a:pt x="3" y="33"/>
                        <a:pt x="3" y="33"/>
                      </a:cubicBezTo>
                      <a:cubicBezTo>
                        <a:pt x="3" y="34"/>
                        <a:pt x="2" y="34"/>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dirty="0">
                    <a:solidFill>
                      <a:srgbClr val="000000"/>
                    </a:solidFill>
                  </a:endParaRPr>
                </a:p>
              </p:txBody>
            </p:sp>
          </p:grpSp>
        </p:grpSp>
        <p:sp>
          <p:nvSpPr>
            <p:cNvPr id="154" name="Rectangle 153">
              <a:extLst>
                <a:ext uri="{FF2B5EF4-FFF2-40B4-BE49-F238E27FC236}">
                  <a16:creationId xmlns:a16="http://schemas.microsoft.com/office/drawing/2014/main" id="{BBFE8C6E-DF60-402D-B16E-D57DE538DB09}"/>
                </a:ext>
              </a:extLst>
            </p:cNvPr>
            <p:cNvSpPr/>
            <p:nvPr/>
          </p:nvSpPr>
          <p:spPr>
            <a:xfrm>
              <a:off x="987818" y="3851158"/>
              <a:ext cx="6080760" cy="273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r"/>
              <a:r>
                <a:rPr lang="en-GB" sz="1000" b="1" dirty="0">
                  <a:solidFill>
                    <a:schemeClr val="bg1"/>
                  </a:solidFill>
                </a:rPr>
                <a:t>&lt;&lt; Enablers &gt;&gt; </a:t>
              </a:r>
            </a:p>
          </p:txBody>
        </p:sp>
      </p:grpSp>
      <p:sp>
        <p:nvSpPr>
          <p:cNvPr id="351" name="Rectangle 350">
            <a:extLst>
              <a:ext uri="{FF2B5EF4-FFF2-40B4-BE49-F238E27FC236}">
                <a16:creationId xmlns:a16="http://schemas.microsoft.com/office/drawing/2014/main" id="{63C0E6EE-DAFC-4CD4-8D4E-93EC6D0D9C6A}"/>
              </a:ext>
            </a:extLst>
          </p:cNvPr>
          <p:cNvSpPr/>
          <p:nvPr/>
        </p:nvSpPr>
        <p:spPr>
          <a:xfrm>
            <a:off x="4138765" y="2079845"/>
            <a:ext cx="3108960" cy="1707641"/>
          </a:xfrm>
          <a:prstGeom prst="rect">
            <a:avLst/>
          </a:prstGeom>
          <a:noFill/>
          <a:ln>
            <a:solidFill>
              <a:srgbClr val="483698"/>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GB" sz="1000" b="1" dirty="0">
              <a:solidFill>
                <a:srgbClr val="00A3A1"/>
              </a:solidFill>
            </a:endParaRPr>
          </a:p>
        </p:txBody>
      </p:sp>
      <p:graphicFrame>
        <p:nvGraphicFramePr>
          <p:cNvPr id="10" name="Table 10">
            <a:extLst>
              <a:ext uri="{FF2B5EF4-FFF2-40B4-BE49-F238E27FC236}">
                <a16:creationId xmlns:a16="http://schemas.microsoft.com/office/drawing/2014/main" id="{49FBCB8C-E9E3-44E2-9A7D-F0EFF803738E}"/>
              </a:ext>
            </a:extLst>
          </p:cNvPr>
          <p:cNvGraphicFramePr>
            <a:graphicFrameLocks noGrp="1"/>
          </p:cNvGraphicFramePr>
          <p:nvPr>
            <p:extLst>
              <p:ext uri="{D42A27DB-BD31-4B8C-83A1-F6EECF244321}">
                <p14:modId xmlns:p14="http://schemas.microsoft.com/office/powerpoint/2010/main" val="3722132472"/>
              </p:ext>
            </p:extLst>
          </p:nvPr>
        </p:nvGraphicFramePr>
        <p:xfrm>
          <a:off x="1056460" y="2143831"/>
          <a:ext cx="3044952" cy="1583059"/>
        </p:xfrm>
        <a:graphic>
          <a:graphicData uri="http://schemas.openxmlformats.org/drawingml/2006/table">
            <a:tbl>
              <a:tblPr firstRow="1" bandRow="1">
                <a:tableStyleId>{5C22544A-7EE6-4342-B048-85BDC9FD1C3A}</a:tableStyleId>
              </a:tblPr>
              <a:tblGrid>
                <a:gridCol w="1105714">
                  <a:extLst>
                    <a:ext uri="{9D8B030D-6E8A-4147-A177-3AD203B41FA5}">
                      <a16:colId xmlns:a16="http://schemas.microsoft.com/office/drawing/2014/main" val="740528796"/>
                    </a:ext>
                  </a:extLst>
                </a:gridCol>
                <a:gridCol w="1939238">
                  <a:extLst>
                    <a:ext uri="{9D8B030D-6E8A-4147-A177-3AD203B41FA5}">
                      <a16:colId xmlns:a16="http://schemas.microsoft.com/office/drawing/2014/main" val="3780327288"/>
                    </a:ext>
                  </a:extLst>
                </a:gridCol>
              </a:tblGrid>
              <a:tr h="278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dirty="0">
                          <a:solidFill>
                            <a:srgbClr val="483698"/>
                          </a:solidFill>
                          <a:latin typeface="+mn-lt"/>
                          <a:ea typeface="+mn-ea"/>
                          <a:cs typeface="+mn-cs"/>
                        </a:rPr>
                        <a:t>Customer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dirty="0">
                          <a:solidFill>
                            <a:srgbClr val="483698"/>
                          </a:solidFill>
                          <a:latin typeface="+mn-lt"/>
                          <a:ea typeface="+mn-ea"/>
                          <a:cs typeface="+mn-cs"/>
                        </a:rPr>
                        <a:t>convenience: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Smart mirrors; Autonomous shopping carts; Automatic/Self-checkout</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alpha val="10000"/>
                      </a:srgbClr>
                    </a:solidFill>
                  </a:tcPr>
                </a:tc>
                <a:extLst>
                  <a:ext uri="{0D108BD9-81ED-4DB2-BD59-A6C34878D82A}">
                    <a16:rowId xmlns:a16="http://schemas.microsoft.com/office/drawing/2014/main" val="2862786510"/>
                  </a:ext>
                </a:extLst>
              </a:tr>
              <a:tr h="313217">
                <a:tc>
                  <a:txBody>
                    <a:bodyPr/>
                    <a:lstStyle/>
                    <a:p>
                      <a:r>
                        <a:rPr lang="en-GB" sz="800" b="1" kern="1200" dirty="0">
                          <a:solidFill>
                            <a:srgbClr val="483698"/>
                          </a:solidFill>
                          <a:latin typeface="+mn-lt"/>
                          <a:ea typeface="+mn-ea"/>
                          <a:cs typeface="+mn-cs"/>
                        </a:rPr>
                        <a:t>Merchandising: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Virtual trial rooms; Digital assistants/ kiosks (product search); AR/VR</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alpha val="10000"/>
                      </a:srgbClr>
                    </a:solidFill>
                  </a:tcPr>
                </a:tc>
                <a:extLst>
                  <a:ext uri="{0D108BD9-81ED-4DB2-BD59-A6C34878D82A}">
                    <a16:rowId xmlns:a16="http://schemas.microsoft.com/office/drawing/2014/main" val="1099092758"/>
                  </a:ext>
                </a:extLst>
              </a:tr>
              <a:tr h="190406">
                <a:tc>
                  <a:txBody>
                    <a:bodyPr/>
                    <a:lstStyle/>
                    <a:p>
                      <a:r>
                        <a:rPr lang="en-GB" sz="800" b="1" kern="1200" dirty="0">
                          <a:solidFill>
                            <a:srgbClr val="483698"/>
                          </a:solidFill>
                          <a:latin typeface="+mn-lt"/>
                          <a:ea typeface="+mn-ea"/>
                          <a:cs typeface="+mn-cs"/>
                        </a:rPr>
                        <a:t>Promotion: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Beacons; Analytics-driven contextual communications </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alpha val="10000"/>
                      </a:srgbClr>
                    </a:solidFill>
                  </a:tcPr>
                </a:tc>
                <a:extLst>
                  <a:ext uri="{0D108BD9-81ED-4DB2-BD59-A6C34878D82A}">
                    <a16:rowId xmlns:a16="http://schemas.microsoft.com/office/drawing/2014/main" val="3050740738"/>
                  </a:ext>
                </a:extLst>
              </a:tr>
              <a:tr h="190406">
                <a:tc>
                  <a:txBody>
                    <a:bodyPr/>
                    <a:lstStyle/>
                    <a:p>
                      <a:r>
                        <a:rPr lang="en-GB" sz="800" b="1" kern="1200" dirty="0">
                          <a:solidFill>
                            <a:srgbClr val="483698"/>
                          </a:solidFill>
                          <a:latin typeface="+mn-lt"/>
                          <a:ea typeface="+mn-ea"/>
                          <a:cs typeface="+mn-cs"/>
                        </a:rPr>
                        <a:t>Loyalty Programs: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Blockchain based loyalty</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alpha val="10000"/>
                      </a:srgbClr>
                    </a:solidFill>
                  </a:tcPr>
                </a:tc>
                <a:extLst>
                  <a:ext uri="{0D108BD9-81ED-4DB2-BD59-A6C34878D82A}">
                    <a16:rowId xmlns:a16="http://schemas.microsoft.com/office/drawing/2014/main" val="1654641590"/>
                  </a:ext>
                </a:extLst>
              </a:tr>
              <a:tr h="278532">
                <a:tc>
                  <a:txBody>
                    <a:bodyPr/>
                    <a:lstStyle/>
                    <a:p>
                      <a:r>
                        <a:rPr lang="en-GB" sz="800" b="1" kern="1200" dirty="0">
                          <a:solidFill>
                            <a:srgbClr val="483698"/>
                          </a:solidFill>
                          <a:latin typeface="+mn-lt"/>
                          <a:ea typeface="+mn-ea"/>
                          <a:cs typeface="+mn-cs"/>
                        </a:rPr>
                        <a:t>Communications: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Chatbots for sales support;</a:t>
                      </a:r>
                    </a:p>
                    <a:p>
                      <a:r>
                        <a:rPr lang="en-GB" sz="800" b="0" kern="1200" dirty="0">
                          <a:solidFill>
                            <a:srgbClr val="00A3A1"/>
                          </a:solidFill>
                          <a:latin typeface="+mn-lt"/>
                          <a:ea typeface="+mn-ea"/>
                          <a:cs typeface="+mn-cs"/>
                        </a:rPr>
                        <a:t>Smart shop assistants/humanoids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alpha val="10000"/>
                      </a:srgbClr>
                    </a:solidFill>
                  </a:tcPr>
                </a:tc>
                <a:extLst>
                  <a:ext uri="{0D108BD9-81ED-4DB2-BD59-A6C34878D82A}">
                    <a16:rowId xmlns:a16="http://schemas.microsoft.com/office/drawing/2014/main" val="1773842726"/>
                  </a:ext>
                </a:extLst>
              </a:tr>
              <a:tr h="278532">
                <a:tc>
                  <a:txBody>
                    <a:bodyPr/>
                    <a:lstStyle/>
                    <a:p>
                      <a:r>
                        <a:rPr lang="en-GB" sz="800" b="1" kern="1200" dirty="0">
                          <a:solidFill>
                            <a:srgbClr val="483698"/>
                          </a:solidFill>
                          <a:latin typeface="+mn-lt"/>
                          <a:ea typeface="+mn-ea"/>
                          <a:cs typeface="+mn-cs"/>
                        </a:rPr>
                        <a:t>PoS engagement: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Multi-nodal purchase options: click &amp; collect; mobile POS, digital wallets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83698">
                        <a:alpha val="10000"/>
                      </a:srgbClr>
                    </a:solidFill>
                  </a:tcPr>
                </a:tc>
                <a:extLst>
                  <a:ext uri="{0D108BD9-81ED-4DB2-BD59-A6C34878D82A}">
                    <a16:rowId xmlns:a16="http://schemas.microsoft.com/office/drawing/2014/main" val="1514718695"/>
                  </a:ext>
                </a:extLst>
              </a:tr>
            </a:tbl>
          </a:graphicData>
        </a:graphic>
      </p:graphicFrame>
      <p:graphicFrame>
        <p:nvGraphicFramePr>
          <p:cNvPr id="266" name="Table 10">
            <a:extLst>
              <a:ext uri="{FF2B5EF4-FFF2-40B4-BE49-F238E27FC236}">
                <a16:creationId xmlns:a16="http://schemas.microsoft.com/office/drawing/2014/main" id="{76C51914-0F83-4A79-B6A8-7590AB91B8D0}"/>
              </a:ext>
            </a:extLst>
          </p:cNvPr>
          <p:cNvGraphicFramePr>
            <a:graphicFrameLocks noGrp="1"/>
          </p:cNvGraphicFramePr>
          <p:nvPr>
            <p:extLst>
              <p:ext uri="{D42A27DB-BD31-4B8C-83A1-F6EECF244321}">
                <p14:modId xmlns:p14="http://schemas.microsoft.com/office/powerpoint/2010/main" val="3314576757"/>
              </p:ext>
            </p:extLst>
          </p:nvPr>
        </p:nvGraphicFramePr>
        <p:xfrm>
          <a:off x="4181085" y="2143831"/>
          <a:ext cx="3044952" cy="1561871"/>
        </p:xfrm>
        <a:graphic>
          <a:graphicData uri="http://schemas.openxmlformats.org/drawingml/2006/table">
            <a:tbl>
              <a:tblPr firstRow="1" bandRow="1">
                <a:tableStyleId>{5C22544A-7EE6-4342-B048-85BDC9FD1C3A}</a:tableStyleId>
              </a:tblPr>
              <a:tblGrid>
                <a:gridCol w="722385">
                  <a:extLst>
                    <a:ext uri="{9D8B030D-6E8A-4147-A177-3AD203B41FA5}">
                      <a16:colId xmlns:a16="http://schemas.microsoft.com/office/drawing/2014/main" val="740528796"/>
                    </a:ext>
                  </a:extLst>
                </a:gridCol>
                <a:gridCol w="2322567">
                  <a:extLst>
                    <a:ext uri="{9D8B030D-6E8A-4147-A177-3AD203B41FA5}">
                      <a16:colId xmlns:a16="http://schemas.microsoft.com/office/drawing/2014/main" val="3780327288"/>
                    </a:ext>
                  </a:extLst>
                </a:gridCol>
              </a:tblGrid>
              <a:tr h="2855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dirty="0">
                          <a:solidFill>
                            <a:srgbClr val="470A68"/>
                          </a:solidFill>
                          <a:latin typeface="+mn-lt"/>
                          <a:ea typeface="+mn-ea"/>
                          <a:cs typeface="+mn-cs"/>
                        </a:rPr>
                        <a:t>Inventory/ Supply Chain: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Inventory scanning (Drones); Automated inventory tracking; predictive analytics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D2077">
                        <a:alpha val="10000"/>
                      </a:srgbClr>
                    </a:solidFill>
                  </a:tcPr>
                </a:tc>
                <a:extLst>
                  <a:ext uri="{0D108BD9-81ED-4DB2-BD59-A6C34878D82A}">
                    <a16:rowId xmlns:a16="http://schemas.microsoft.com/office/drawing/2014/main" val="2862786510"/>
                  </a:ext>
                </a:extLst>
              </a:tr>
              <a:tr h="303578">
                <a:tc>
                  <a:txBody>
                    <a:bodyPr/>
                    <a:lstStyle/>
                    <a:p>
                      <a:r>
                        <a:rPr lang="en-GB" sz="800" b="1" kern="1200" dirty="0">
                          <a:solidFill>
                            <a:srgbClr val="470A68"/>
                          </a:solidFill>
                          <a:latin typeface="+mn-lt"/>
                          <a:ea typeface="+mn-ea"/>
                          <a:cs typeface="+mn-cs"/>
                        </a:rPr>
                        <a:t>Logistics: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Drone delivery; self-driving trucks; delivery robots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D2077">
                        <a:alpha val="10000"/>
                      </a:srgbClr>
                    </a:solidFill>
                  </a:tcPr>
                </a:tc>
                <a:extLst>
                  <a:ext uri="{0D108BD9-81ED-4DB2-BD59-A6C34878D82A}">
                    <a16:rowId xmlns:a16="http://schemas.microsoft.com/office/drawing/2014/main" val="1099092758"/>
                  </a:ext>
                </a:extLst>
              </a:tr>
              <a:tr h="383627">
                <a:tc>
                  <a:txBody>
                    <a:bodyPr/>
                    <a:lstStyle/>
                    <a:p>
                      <a:r>
                        <a:rPr lang="en-GB" sz="800" b="1" kern="1200" dirty="0">
                          <a:solidFill>
                            <a:srgbClr val="470A68"/>
                          </a:solidFill>
                          <a:latin typeface="+mn-lt"/>
                          <a:ea typeface="+mn-ea"/>
                          <a:cs typeface="+mn-cs"/>
                        </a:rPr>
                        <a:t>Finance: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RPA to automate finance function; IoT enabled processes; use of cryptocurrencies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D2077">
                        <a:alpha val="10000"/>
                      </a:srgbClr>
                    </a:solidFill>
                  </a:tcPr>
                </a:tc>
                <a:extLst>
                  <a:ext uri="{0D108BD9-81ED-4DB2-BD59-A6C34878D82A}">
                    <a16:rowId xmlns:a16="http://schemas.microsoft.com/office/drawing/2014/main" val="3050740738"/>
                  </a:ext>
                </a:extLst>
              </a:tr>
              <a:tr h="285544">
                <a:tc>
                  <a:txBody>
                    <a:bodyPr/>
                    <a:lstStyle/>
                    <a:p>
                      <a:r>
                        <a:rPr lang="en-GB" sz="800" b="1" kern="1200" dirty="0">
                          <a:solidFill>
                            <a:srgbClr val="470A68"/>
                          </a:solidFill>
                          <a:latin typeface="+mn-lt"/>
                          <a:ea typeface="+mn-ea"/>
                          <a:cs typeface="+mn-cs"/>
                        </a:rPr>
                        <a:t>Assortment mix:</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RFID chips; In-store customer behavior analysis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D2077">
                        <a:alpha val="10000"/>
                      </a:srgbClr>
                    </a:solidFill>
                  </a:tcPr>
                </a:tc>
                <a:extLst>
                  <a:ext uri="{0D108BD9-81ED-4DB2-BD59-A6C34878D82A}">
                    <a16:rowId xmlns:a16="http://schemas.microsoft.com/office/drawing/2014/main" val="1654641590"/>
                  </a:ext>
                </a:extLst>
              </a:tr>
              <a:tr h="303578">
                <a:tc>
                  <a:txBody>
                    <a:bodyPr/>
                    <a:lstStyle/>
                    <a:p>
                      <a:r>
                        <a:rPr lang="en-GB" sz="800" b="1" kern="1200" dirty="0">
                          <a:solidFill>
                            <a:srgbClr val="470A68"/>
                          </a:solidFill>
                          <a:latin typeface="+mn-lt"/>
                          <a:ea typeface="+mn-ea"/>
                          <a:cs typeface="+mn-cs"/>
                        </a:rPr>
                        <a:t>Supplier management: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GB" sz="800" b="0" kern="1200" dirty="0">
                          <a:solidFill>
                            <a:srgbClr val="00A3A1"/>
                          </a:solidFill>
                          <a:latin typeface="+mn-lt"/>
                          <a:ea typeface="+mn-ea"/>
                          <a:cs typeface="+mn-cs"/>
                        </a:rPr>
                        <a:t>Blockchain (contract management, payments); Spend/spatial analytics; Sensors/wearables</a:t>
                      </a:r>
                    </a:p>
                  </a:txBody>
                  <a:tcPr marL="4572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D2077">
                        <a:alpha val="10000"/>
                      </a:srgbClr>
                    </a:solidFill>
                  </a:tcPr>
                </a:tc>
                <a:extLst>
                  <a:ext uri="{0D108BD9-81ED-4DB2-BD59-A6C34878D82A}">
                    <a16:rowId xmlns:a16="http://schemas.microsoft.com/office/drawing/2014/main" val="1773842726"/>
                  </a:ext>
                </a:extLst>
              </a:tr>
            </a:tbl>
          </a:graphicData>
        </a:graphic>
      </p:graphicFrame>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GB" sz="5000" dirty="0">
                <a:solidFill>
                  <a:srgbClr val="00338D"/>
                </a:solidFill>
                <a:latin typeface="+mj-lt"/>
              </a:rPr>
              <a:t>IV. Technology and value chain</a:t>
            </a: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186" name="TextBox 185">
            <a:extLst>
              <a:ext uri="{FF2B5EF4-FFF2-40B4-BE49-F238E27FC236}">
                <a16:creationId xmlns:a16="http://schemas.microsoft.com/office/drawing/2014/main" id="{8D724DBA-8A88-445E-AD50-9B4DDA95BEDE}"/>
              </a:ext>
            </a:extLst>
          </p:cNvPr>
          <p:cNvSpPr txBox="1"/>
          <p:nvPr/>
        </p:nvSpPr>
        <p:spPr>
          <a:xfrm>
            <a:off x="935177" y="5880209"/>
            <a:ext cx="10241280" cy="196327"/>
          </a:xfrm>
          <a:prstGeom prst="rect">
            <a:avLst/>
          </a:prstGeom>
          <a:noFill/>
        </p:spPr>
        <p:txBody>
          <a:bodyPr wrap="square" lIns="54610" tIns="54610" rIns="54610" bIns="54610" rtlCol="0">
            <a:noAutofit/>
          </a:bodyPr>
          <a:lstStyle/>
          <a:p>
            <a:r>
              <a:rPr lang="en-GB" sz="700" dirty="0">
                <a:solidFill>
                  <a:schemeClr val="tx2"/>
                </a:solidFill>
                <a:latin typeface="Arial" panose="020B0604020202020204" pitchFamily="34" charset="0"/>
              </a:rPr>
              <a:t>Note: 1. Per </a:t>
            </a:r>
            <a:r>
              <a:rPr lang="en-GB" sz="700" dirty="0">
                <a:solidFill>
                  <a:schemeClr val="tx2"/>
                </a:solidFill>
                <a:latin typeface="Arial" panose="020B0604020202020204" pitchFamily="34" charset="0"/>
                <a:hlinkClick r:id="rId3"/>
              </a:rPr>
              <a:t>Computer Weekly</a:t>
            </a:r>
            <a:r>
              <a:rPr lang="en-GB" sz="700" dirty="0">
                <a:solidFill>
                  <a:schemeClr val="tx2"/>
                </a:solidFill>
                <a:latin typeface="Arial" panose="020B0604020202020204" pitchFamily="34" charset="0"/>
              </a:rPr>
              <a:t>, </a:t>
            </a:r>
            <a:r>
              <a:rPr lang="en-GB" sz="700" dirty="0">
                <a:solidFill>
                  <a:schemeClr val="tx2"/>
                </a:solidFill>
                <a:latin typeface="Arial" panose="020B0604020202020204" pitchFamily="34" charset="0"/>
                <a:hlinkClick r:id="rId4"/>
              </a:rPr>
              <a:t>Gartner</a:t>
            </a:r>
            <a:r>
              <a:rPr lang="en-GB" sz="700" dirty="0">
                <a:solidFill>
                  <a:schemeClr val="tx2"/>
                </a:solidFill>
                <a:latin typeface="Arial" panose="020B0604020202020204" pitchFamily="34" charset="0"/>
              </a:rPr>
              <a:t> 2. As at 2019; Matrix based on survey results from retail, manufacturing and logistics industries </a:t>
            </a:r>
            <a:r>
              <a:rPr lang="en-GB" sz="700" dirty="0">
                <a:solidFill>
                  <a:schemeClr val="tx2"/>
                </a:solidFill>
                <a:latin typeface="Arial" panose="020B0604020202020204" pitchFamily="34" charset="0"/>
                <a:hlinkClick r:id="rId5"/>
              </a:rPr>
              <a:t>Link</a:t>
            </a:r>
            <a:r>
              <a:rPr lang="en-GB" sz="700" dirty="0">
                <a:solidFill>
                  <a:schemeClr val="tx2"/>
                </a:solidFill>
                <a:latin typeface="Arial" panose="020B0604020202020204" pitchFamily="34" charset="0"/>
              </a:rPr>
              <a:t>; AI: Artificial Intelligence and Machine Learning; IoT: Internet of things; AV: Autonomous vehicles</a:t>
            </a:r>
          </a:p>
        </p:txBody>
      </p:sp>
      <p:sp>
        <p:nvSpPr>
          <p:cNvPr id="254" name="Rectangle 253">
            <a:extLst>
              <a:ext uri="{FF2B5EF4-FFF2-40B4-BE49-F238E27FC236}">
                <a16:creationId xmlns:a16="http://schemas.microsoft.com/office/drawing/2014/main" id="{2613CE38-8CEA-41A9-B3FA-24215E19B70A}"/>
              </a:ext>
            </a:extLst>
          </p:cNvPr>
          <p:cNvSpPr/>
          <p:nvPr/>
        </p:nvSpPr>
        <p:spPr>
          <a:xfrm>
            <a:off x="995363" y="1924733"/>
            <a:ext cx="3087224" cy="182880"/>
          </a:xfrm>
          <a:prstGeom prst="rect">
            <a:avLst/>
          </a:prstGeom>
          <a:solidFill>
            <a:srgbClr val="483698"/>
          </a:solidFill>
          <a:ln>
            <a:solidFill>
              <a:srgbClr val="48369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chemeClr val="bg1"/>
                </a:solidFill>
              </a:rPr>
              <a:t>Front-end</a:t>
            </a:r>
          </a:p>
        </p:txBody>
      </p:sp>
      <p:sp>
        <p:nvSpPr>
          <p:cNvPr id="255" name="Rectangle 254">
            <a:extLst>
              <a:ext uri="{FF2B5EF4-FFF2-40B4-BE49-F238E27FC236}">
                <a16:creationId xmlns:a16="http://schemas.microsoft.com/office/drawing/2014/main" id="{8287E790-F6CE-4DF3-BE1A-B175D37D6A36}"/>
              </a:ext>
            </a:extLst>
          </p:cNvPr>
          <p:cNvSpPr/>
          <p:nvPr/>
        </p:nvSpPr>
        <p:spPr>
          <a:xfrm>
            <a:off x="4138765" y="1928778"/>
            <a:ext cx="3108960" cy="182880"/>
          </a:xfrm>
          <a:prstGeom prst="rect">
            <a:avLst/>
          </a:prstGeom>
          <a:solidFill>
            <a:srgbClr val="470A68"/>
          </a:solidFill>
          <a:ln>
            <a:solidFill>
              <a:srgbClr val="470A6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chemeClr val="bg1"/>
                </a:solidFill>
              </a:rPr>
              <a:t>Back-end</a:t>
            </a:r>
          </a:p>
        </p:txBody>
      </p:sp>
      <p:sp>
        <p:nvSpPr>
          <p:cNvPr id="256" name="Rectangle 255">
            <a:extLst>
              <a:ext uri="{FF2B5EF4-FFF2-40B4-BE49-F238E27FC236}">
                <a16:creationId xmlns:a16="http://schemas.microsoft.com/office/drawing/2014/main" id="{B9363145-0807-47A2-B45D-577FCDCE4DBC}"/>
              </a:ext>
            </a:extLst>
          </p:cNvPr>
          <p:cNvSpPr/>
          <p:nvPr/>
        </p:nvSpPr>
        <p:spPr>
          <a:xfrm>
            <a:off x="995363" y="2079845"/>
            <a:ext cx="3087224" cy="1707641"/>
          </a:xfrm>
          <a:prstGeom prst="rect">
            <a:avLst/>
          </a:prstGeom>
          <a:noFill/>
          <a:ln>
            <a:solidFill>
              <a:srgbClr val="483698"/>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GB" sz="1000" b="1" dirty="0">
              <a:solidFill>
                <a:srgbClr val="00A3A1"/>
              </a:solidFill>
            </a:endParaRPr>
          </a:p>
        </p:txBody>
      </p:sp>
      <p:sp>
        <p:nvSpPr>
          <p:cNvPr id="383" name="Rectangle 382">
            <a:extLst>
              <a:ext uri="{FF2B5EF4-FFF2-40B4-BE49-F238E27FC236}">
                <a16:creationId xmlns:a16="http://schemas.microsoft.com/office/drawing/2014/main" id="{F5797216-E75B-4583-97DA-55558CEFFCEB}"/>
              </a:ext>
            </a:extLst>
          </p:cNvPr>
          <p:cNvSpPr/>
          <p:nvPr/>
        </p:nvSpPr>
        <p:spPr>
          <a:xfrm>
            <a:off x="7568216" y="3854747"/>
            <a:ext cx="3631597" cy="1973473"/>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384" name="Rectangle 383">
            <a:extLst>
              <a:ext uri="{FF2B5EF4-FFF2-40B4-BE49-F238E27FC236}">
                <a16:creationId xmlns:a16="http://schemas.microsoft.com/office/drawing/2014/main" id="{0739AC0D-61AA-4406-9D72-3C77DEB6FDD4}"/>
              </a:ext>
            </a:extLst>
          </p:cNvPr>
          <p:cNvSpPr/>
          <p:nvPr/>
        </p:nvSpPr>
        <p:spPr>
          <a:xfrm>
            <a:off x="7552816" y="1699868"/>
            <a:ext cx="3646997" cy="2053784"/>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385" name="Group 384">
            <a:extLst>
              <a:ext uri="{FF2B5EF4-FFF2-40B4-BE49-F238E27FC236}">
                <a16:creationId xmlns:a16="http://schemas.microsoft.com/office/drawing/2014/main" id="{04028649-3190-48CD-B854-0A308736862E}"/>
              </a:ext>
            </a:extLst>
          </p:cNvPr>
          <p:cNvGrpSpPr/>
          <p:nvPr/>
        </p:nvGrpSpPr>
        <p:grpSpPr>
          <a:xfrm>
            <a:off x="7625584" y="1840198"/>
            <a:ext cx="2720617" cy="278709"/>
            <a:chOff x="7156466" y="1806859"/>
            <a:chExt cx="2720617" cy="278709"/>
          </a:xfrm>
        </p:grpSpPr>
        <p:sp>
          <p:nvSpPr>
            <p:cNvPr id="386" name="Rectangle 385">
              <a:extLst>
                <a:ext uri="{FF2B5EF4-FFF2-40B4-BE49-F238E27FC236}">
                  <a16:creationId xmlns:a16="http://schemas.microsoft.com/office/drawing/2014/main" id="{A681CD57-1120-4D52-8CE2-69DD6585C223}"/>
                </a:ext>
              </a:extLst>
            </p:cNvPr>
            <p:cNvSpPr/>
            <p:nvPr/>
          </p:nvSpPr>
          <p:spPr>
            <a:xfrm>
              <a:off x="7156466" y="1806859"/>
              <a:ext cx="2720617" cy="276999"/>
            </a:xfrm>
            <a:prstGeom prst="rect">
              <a:avLst/>
            </a:prstGeom>
          </p:spPr>
          <p:txBody>
            <a:bodyPr wrap="none">
              <a:spAutoFit/>
            </a:bodyPr>
            <a:lstStyle/>
            <a:p>
              <a:r>
                <a:rPr lang="en-GB" sz="1200" b="1" dirty="0">
                  <a:solidFill>
                    <a:schemeClr val="bg1"/>
                  </a:solidFill>
                </a:rPr>
                <a:t>Inditex </a:t>
              </a:r>
              <a:r>
                <a:rPr lang="en-GB" sz="1000" b="1" dirty="0">
                  <a:solidFill>
                    <a:schemeClr val="bg1"/>
                  </a:solidFill>
                  <a:cs typeface="Calibri" panose="020F0502020204030204" pitchFamily="34" charset="0"/>
                </a:rPr>
                <a:t>— scaling up its IT infrastructure</a:t>
              </a:r>
              <a:endParaRPr lang="en-GB" sz="1000" b="1" dirty="0">
                <a:solidFill>
                  <a:schemeClr val="bg1"/>
                </a:solidFill>
              </a:endParaRPr>
            </a:p>
          </p:txBody>
        </p:sp>
        <p:cxnSp>
          <p:nvCxnSpPr>
            <p:cNvPr id="387" name="Straight Connector 386">
              <a:extLst>
                <a:ext uri="{FF2B5EF4-FFF2-40B4-BE49-F238E27FC236}">
                  <a16:creationId xmlns:a16="http://schemas.microsoft.com/office/drawing/2014/main" id="{B1811D47-89B8-43CA-A19D-13B08E297D27}"/>
                </a:ext>
              </a:extLst>
            </p:cNvPr>
            <p:cNvCxnSpPr/>
            <p:nvPr/>
          </p:nvCxnSpPr>
          <p:spPr>
            <a:xfrm>
              <a:off x="7239410" y="2085568"/>
              <a:ext cx="20801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8" name="Rectangle 387">
            <a:extLst>
              <a:ext uri="{FF2B5EF4-FFF2-40B4-BE49-F238E27FC236}">
                <a16:creationId xmlns:a16="http://schemas.microsoft.com/office/drawing/2014/main" id="{CBD0E77F-6254-4A91-A670-129138374BEA}"/>
              </a:ext>
            </a:extLst>
          </p:cNvPr>
          <p:cNvSpPr/>
          <p:nvPr/>
        </p:nvSpPr>
        <p:spPr>
          <a:xfrm>
            <a:off x="8381677" y="2230499"/>
            <a:ext cx="2743502" cy="111591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18288" bIns="54610" rtlCol="0" anchor="t"/>
          <a:lstStyle/>
          <a:p>
            <a:pPr>
              <a:spcBef>
                <a:spcPts val="200"/>
              </a:spcBef>
              <a:spcAft>
                <a:spcPts val="200"/>
              </a:spcAft>
            </a:pPr>
            <a:r>
              <a:rPr lang="en-GB" sz="900" dirty="0">
                <a:solidFill>
                  <a:schemeClr val="bg1"/>
                </a:solidFill>
              </a:rPr>
              <a:t>The </a:t>
            </a:r>
            <a:r>
              <a:rPr lang="en-GB" sz="900" b="1" dirty="0">
                <a:solidFill>
                  <a:schemeClr val="bg1"/>
                </a:solidFill>
              </a:rPr>
              <a:t>Spanish clothing retailer </a:t>
            </a:r>
            <a:r>
              <a:rPr lang="en-GB" sz="900" dirty="0">
                <a:solidFill>
                  <a:schemeClr val="bg1"/>
                </a:solidFill>
              </a:rPr>
              <a:t>is developing a proprietary IT architecture as a part of its €2.7 billion digital transformation strategy. It will:</a:t>
            </a:r>
          </a:p>
          <a:p>
            <a:pPr marL="171450" indent="-171450">
              <a:spcBef>
                <a:spcPts val="200"/>
              </a:spcBef>
              <a:spcAft>
                <a:spcPts val="200"/>
              </a:spcAft>
              <a:buFont typeface="Calibri" panose="020F0502020204030204" pitchFamily="34" charset="0"/>
              <a:buChar char="—"/>
            </a:pPr>
            <a:r>
              <a:rPr lang="en-GB" sz="900" dirty="0">
                <a:solidFill>
                  <a:schemeClr val="bg1"/>
                </a:solidFill>
              </a:rPr>
              <a:t>Connect e-commerce platform to inventories, purchasing, distribution and orders</a:t>
            </a:r>
          </a:p>
          <a:p>
            <a:pPr marL="171450" indent="-171450">
              <a:spcBef>
                <a:spcPts val="200"/>
              </a:spcBef>
              <a:spcAft>
                <a:spcPts val="200"/>
              </a:spcAft>
              <a:buFont typeface="Calibri" panose="020F0502020204030204" pitchFamily="34" charset="0"/>
              <a:buChar char="—"/>
            </a:pPr>
            <a:r>
              <a:rPr lang="en-GB" sz="900" dirty="0">
                <a:solidFill>
                  <a:schemeClr val="bg1"/>
                </a:solidFill>
              </a:rPr>
              <a:t>Enable scaling up of online operations in a bid </a:t>
            </a:r>
            <a:br>
              <a:rPr lang="en-GB" sz="900" dirty="0">
                <a:solidFill>
                  <a:schemeClr val="bg1"/>
                </a:solidFill>
              </a:rPr>
            </a:br>
            <a:r>
              <a:rPr lang="en-GB" sz="900" dirty="0">
                <a:solidFill>
                  <a:schemeClr val="bg1"/>
                </a:solidFill>
              </a:rPr>
              <a:t>to enhance contribution of online sales to </a:t>
            </a:r>
            <a:br>
              <a:rPr lang="en-GB" sz="900" dirty="0">
                <a:solidFill>
                  <a:schemeClr val="bg1"/>
                </a:solidFill>
              </a:rPr>
            </a:br>
            <a:r>
              <a:rPr lang="en-GB" sz="900" dirty="0">
                <a:solidFill>
                  <a:schemeClr val="bg1"/>
                </a:solidFill>
              </a:rPr>
              <a:t>25 percent of total revenue by 2022</a:t>
            </a:r>
          </a:p>
          <a:p>
            <a:pPr>
              <a:spcBef>
                <a:spcPts val="200"/>
              </a:spcBef>
              <a:spcAft>
                <a:spcPts val="200"/>
              </a:spcAft>
            </a:pPr>
            <a:endParaRPr lang="en-GB" sz="900" dirty="0">
              <a:solidFill>
                <a:schemeClr val="bg1"/>
              </a:solidFill>
            </a:endParaRPr>
          </a:p>
        </p:txBody>
      </p:sp>
      <p:sp>
        <p:nvSpPr>
          <p:cNvPr id="427" name="Rectangle 426">
            <a:extLst>
              <a:ext uri="{FF2B5EF4-FFF2-40B4-BE49-F238E27FC236}">
                <a16:creationId xmlns:a16="http://schemas.microsoft.com/office/drawing/2014/main" id="{0F63B169-EFF8-43F6-8887-B8AEE02B6B91}"/>
              </a:ext>
            </a:extLst>
          </p:cNvPr>
          <p:cNvSpPr/>
          <p:nvPr/>
        </p:nvSpPr>
        <p:spPr>
          <a:xfrm>
            <a:off x="7576861" y="4002107"/>
            <a:ext cx="3683060" cy="276999"/>
          </a:xfrm>
          <a:prstGeom prst="rect">
            <a:avLst/>
          </a:prstGeom>
        </p:spPr>
        <p:txBody>
          <a:bodyPr wrap="none">
            <a:spAutoFit/>
          </a:bodyPr>
          <a:lstStyle/>
          <a:p>
            <a:r>
              <a:rPr lang="en-GB" sz="1200" b="1" spc="-30" dirty="0">
                <a:solidFill>
                  <a:schemeClr val="bg1"/>
                </a:solidFill>
              </a:rPr>
              <a:t>Otto </a:t>
            </a:r>
            <a:r>
              <a:rPr lang="en-GB" sz="1000" b="1" spc="-30" dirty="0">
                <a:solidFill>
                  <a:schemeClr val="bg1"/>
                </a:solidFill>
                <a:cs typeface="Calibri" panose="020F0502020204030204" pitchFamily="34" charset="0"/>
              </a:rPr>
              <a:t>— optimized replenishment via machine learning (ML)</a:t>
            </a:r>
            <a:endParaRPr lang="en-GB" sz="1000" b="1" spc="-30" dirty="0">
              <a:solidFill>
                <a:schemeClr val="bg1"/>
              </a:solidFill>
            </a:endParaRPr>
          </a:p>
        </p:txBody>
      </p:sp>
      <p:cxnSp>
        <p:nvCxnSpPr>
          <p:cNvPr id="428" name="Straight Connector 427">
            <a:extLst>
              <a:ext uri="{FF2B5EF4-FFF2-40B4-BE49-F238E27FC236}">
                <a16:creationId xmlns:a16="http://schemas.microsoft.com/office/drawing/2014/main" id="{694B398F-394D-47BC-8A11-FFF4BD1836B5}"/>
              </a:ext>
            </a:extLst>
          </p:cNvPr>
          <p:cNvCxnSpPr/>
          <p:nvPr/>
        </p:nvCxnSpPr>
        <p:spPr>
          <a:xfrm>
            <a:off x="7656466" y="4280816"/>
            <a:ext cx="19964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29" name="Rectangle 428">
            <a:extLst>
              <a:ext uri="{FF2B5EF4-FFF2-40B4-BE49-F238E27FC236}">
                <a16:creationId xmlns:a16="http://schemas.microsoft.com/office/drawing/2014/main" id="{7221E435-264E-46E8-AB52-DAE6C6A8341F}"/>
              </a:ext>
            </a:extLst>
          </p:cNvPr>
          <p:cNvSpPr/>
          <p:nvPr/>
        </p:nvSpPr>
        <p:spPr>
          <a:xfrm>
            <a:off x="8474161" y="4437701"/>
            <a:ext cx="2645114" cy="501251"/>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18288" bIns="54610" rtlCol="0" anchor="t"/>
          <a:lstStyle/>
          <a:p>
            <a:pPr>
              <a:spcBef>
                <a:spcPts val="200"/>
              </a:spcBef>
              <a:spcAft>
                <a:spcPts val="200"/>
              </a:spcAft>
            </a:pPr>
            <a:r>
              <a:rPr lang="en-GB" sz="900" dirty="0">
                <a:solidFill>
                  <a:schemeClr val="bg1"/>
                </a:solidFill>
              </a:rPr>
              <a:t>The </a:t>
            </a:r>
            <a:r>
              <a:rPr lang="en-GB" sz="900" b="1" dirty="0">
                <a:solidFill>
                  <a:schemeClr val="bg1"/>
                </a:solidFill>
              </a:rPr>
              <a:t>German e-commerce player </a:t>
            </a:r>
            <a:r>
              <a:rPr lang="en-GB" sz="900" dirty="0">
                <a:solidFill>
                  <a:schemeClr val="bg1"/>
                </a:solidFill>
              </a:rPr>
              <a:t>leveraged ML-based autonomous product replenishment solution to balance product availability and inventory levels </a:t>
            </a:r>
          </a:p>
        </p:txBody>
      </p:sp>
      <p:grpSp>
        <p:nvGrpSpPr>
          <p:cNvPr id="442" name="Group 441">
            <a:extLst>
              <a:ext uri="{FF2B5EF4-FFF2-40B4-BE49-F238E27FC236}">
                <a16:creationId xmlns:a16="http://schemas.microsoft.com/office/drawing/2014/main" id="{A2DC6D80-6CF3-4F2F-B7BC-82DD68DDECD7}"/>
              </a:ext>
            </a:extLst>
          </p:cNvPr>
          <p:cNvGrpSpPr/>
          <p:nvPr/>
        </p:nvGrpSpPr>
        <p:grpSpPr>
          <a:xfrm>
            <a:off x="7673021" y="5048011"/>
            <a:ext cx="3439480" cy="620672"/>
            <a:chOff x="7571546" y="4944268"/>
            <a:chExt cx="3439480" cy="620672"/>
          </a:xfrm>
        </p:grpSpPr>
        <p:sp>
          <p:nvSpPr>
            <p:cNvPr id="443" name="Rectangle 442">
              <a:extLst>
                <a:ext uri="{FF2B5EF4-FFF2-40B4-BE49-F238E27FC236}">
                  <a16:creationId xmlns:a16="http://schemas.microsoft.com/office/drawing/2014/main" id="{E25C09EF-576A-4F72-A865-675324AFE09D}"/>
                </a:ext>
              </a:extLst>
            </p:cNvPr>
            <p:cNvSpPr/>
            <p:nvPr/>
          </p:nvSpPr>
          <p:spPr>
            <a:xfrm>
              <a:off x="7571546" y="5055452"/>
              <a:ext cx="3439480" cy="509488"/>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sp>
          <p:nvSpPr>
            <p:cNvPr id="444" name="Rectangle 443">
              <a:extLst>
                <a:ext uri="{FF2B5EF4-FFF2-40B4-BE49-F238E27FC236}">
                  <a16:creationId xmlns:a16="http://schemas.microsoft.com/office/drawing/2014/main" id="{A663B39A-6286-422C-BC1A-91A37289D145}"/>
                </a:ext>
              </a:extLst>
            </p:cNvPr>
            <p:cNvSpPr/>
            <p:nvPr/>
          </p:nvSpPr>
          <p:spPr>
            <a:xfrm>
              <a:off x="8256326" y="5024966"/>
              <a:ext cx="1396941" cy="42792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18288" bIns="54610" rtlCol="0" anchor="t"/>
            <a:lstStyle/>
            <a:p>
              <a:pPr>
                <a:spcBef>
                  <a:spcPts val="200"/>
                </a:spcBef>
                <a:spcAft>
                  <a:spcPts val="200"/>
                </a:spcAft>
              </a:pPr>
              <a:r>
                <a:rPr lang="en-GB" sz="900" dirty="0">
                  <a:solidFill>
                    <a:schemeClr val="bg1"/>
                  </a:solidFill>
                </a:rPr>
                <a:t>Accuracy in forecasting what SKUs will be sold over the </a:t>
              </a:r>
              <a:r>
                <a:rPr lang="en-GB" sz="900" b="1" dirty="0">
                  <a:solidFill>
                    <a:schemeClr val="bg1"/>
                  </a:solidFill>
                </a:rPr>
                <a:t>next 30 days</a:t>
              </a:r>
            </a:p>
          </p:txBody>
        </p:sp>
        <p:sp>
          <p:nvSpPr>
            <p:cNvPr id="445" name="Rectangle 444">
              <a:extLst>
                <a:ext uri="{FF2B5EF4-FFF2-40B4-BE49-F238E27FC236}">
                  <a16:creationId xmlns:a16="http://schemas.microsoft.com/office/drawing/2014/main" id="{59CFB28C-DAE0-46F2-9E9D-A872128228E3}"/>
                </a:ext>
              </a:extLst>
            </p:cNvPr>
            <p:cNvSpPr/>
            <p:nvPr/>
          </p:nvSpPr>
          <p:spPr>
            <a:xfrm>
              <a:off x="7687158" y="4944268"/>
              <a:ext cx="674646" cy="522732"/>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18288" bIns="54610" rtlCol="0" anchor="t"/>
            <a:lstStyle/>
            <a:p>
              <a:pPr>
                <a:spcBef>
                  <a:spcPts val="200"/>
                </a:spcBef>
                <a:spcAft>
                  <a:spcPts val="200"/>
                </a:spcAft>
              </a:pPr>
              <a:r>
                <a:rPr lang="en-GB" sz="3200" dirty="0">
                  <a:solidFill>
                    <a:schemeClr val="bg1"/>
                  </a:solidFill>
                  <a:latin typeface="+mj-lt"/>
                </a:rPr>
                <a:t>90</a:t>
              </a:r>
              <a:r>
                <a:rPr lang="en-GB" sz="2000" dirty="0">
                  <a:solidFill>
                    <a:schemeClr val="bg1"/>
                  </a:solidFill>
                  <a:latin typeface="+mj-lt"/>
                </a:rPr>
                <a:t>%</a:t>
              </a:r>
              <a:endParaRPr lang="en-GB" sz="1050" b="1" dirty="0">
                <a:solidFill>
                  <a:schemeClr val="bg1"/>
                </a:solidFill>
              </a:endParaRPr>
            </a:p>
          </p:txBody>
        </p:sp>
        <p:sp>
          <p:nvSpPr>
            <p:cNvPr id="446" name="Rectangle 445">
              <a:extLst>
                <a:ext uri="{FF2B5EF4-FFF2-40B4-BE49-F238E27FC236}">
                  <a16:creationId xmlns:a16="http://schemas.microsoft.com/office/drawing/2014/main" id="{9C1ECC5D-9EA4-4B36-B844-D7E4E37F3BA4}"/>
                </a:ext>
              </a:extLst>
            </p:cNvPr>
            <p:cNvSpPr/>
            <p:nvPr/>
          </p:nvSpPr>
          <p:spPr>
            <a:xfrm>
              <a:off x="10267115" y="5034936"/>
              <a:ext cx="658635" cy="42792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18288" bIns="54610" rtlCol="0" anchor="t"/>
            <a:lstStyle/>
            <a:p>
              <a:pPr>
                <a:spcBef>
                  <a:spcPts val="200"/>
                </a:spcBef>
                <a:spcAft>
                  <a:spcPts val="200"/>
                </a:spcAft>
              </a:pPr>
              <a:r>
                <a:rPr lang="en-GB" sz="900" dirty="0">
                  <a:solidFill>
                    <a:schemeClr val="bg1"/>
                  </a:solidFill>
                </a:rPr>
                <a:t>Reduction in inventory levels</a:t>
              </a:r>
              <a:endParaRPr lang="en-GB" sz="900" b="1" dirty="0">
                <a:solidFill>
                  <a:schemeClr val="bg1"/>
                </a:solidFill>
              </a:endParaRPr>
            </a:p>
          </p:txBody>
        </p:sp>
        <p:sp>
          <p:nvSpPr>
            <p:cNvPr id="447" name="Rectangle 446">
              <a:extLst>
                <a:ext uri="{FF2B5EF4-FFF2-40B4-BE49-F238E27FC236}">
                  <a16:creationId xmlns:a16="http://schemas.microsoft.com/office/drawing/2014/main" id="{3357B2C5-DEDE-452F-8C87-DC18187B926F}"/>
                </a:ext>
              </a:extLst>
            </p:cNvPr>
            <p:cNvSpPr/>
            <p:nvPr/>
          </p:nvSpPr>
          <p:spPr>
            <a:xfrm>
              <a:off x="9728875" y="4956101"/>
              <a:ext cx="674646" cy="522732"/>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54610" tIns="54610" rIns="18288" bIns="54610" rtlCol="0" anchor="t"/>
            <a:lstStyle/>
            <a:p>
              <a:pPr>
                <a:spcBef>
                  <a:spcPts val="200"/>
                </a:spcBef>
                <a:spcAft>
                  <a:spcPts val="200"/>
                </a:spcAft>
              </a:pPr>
              <a:r>
                <a:rPr lang="en-GB" sz="3200" dirty="0">
                  <a:solidFill>
                    <a:schemeClr val="bg1"/>
                  </a:solidFill>
                  <a:latin typeface="+mj-lt"/>
                </a:rPr>
                <a:t>20</a:t>
              </a:r>
              <a:r>
                <a:rPr lang="en-GB" sz="2000" dirty="0">
                  <a:solidFill>
                    <a:schemeClr val="bg1"/>
                  </a:solidFill>
                  <a:latin typeface="+mj-lt"/>
                </a:rPr>
                <a:t>%</a:t>
              </a:r>
              <a:endParaRPr lang="en-GB" sz="1050" b="1" dirty="0">
                <a:solidFill>
                  <a:schemeClr val="bg1"/>
                </a:solidFill>
              </a:endParaRPr>
            </a:p>
          </p:txBody>
        </p:sp>
      </p:grpSp>
      <p:sp>
        <p:nvSpPr>
          <p:cNvPr id="476" name="Rectangle 475">
            <a:extLst>
              <a:ext uri="{FF2B5EF4-FFF2-40B4-BE49-F238E27FC236}">
                <a16:creationId xmlns:a16="http://schemas.microsoft.com/office/drawing/2014/main" id="{A6661BCC-7A52-46AA-B2CB-356F63DF88E5}"/>
              </a:ext>
            </a:extLst>
          </p:cNvPr>
          <p:cNvSpPr>
            <a:spLocks/>
          </p:cNvSpPr>
          <p:nvPr/>
        </p:nvSpPr>
        <p:spPr>
          <a:xfrm rot="16200000">
            <a:off x="2377154" y="4891191"/>
            <a:ext cx="1437306" cy="530352"/>
          </a:xfrm>
          <a:prstGeom prst="rect">
            <a:avLst/>
          </a:prstGeom>
          <a:solidFill>
            <a:srgbClr val="00A3A1"/>
          </a:solidFill>
          <a:ln>
            <a:solidFill>
              <a:srgbClr val="00A3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64008" bIns="0" numCol="1" spcCol="0" rtlCol="0" fromWordArt="0" anchor="ctr" anchorCtr="0" forceAA="0" compatLnSpc="1">
            <a:prstTxWarp prst="textNoShape">
              <a:avLst/>
            </a:prstTxWarp>
            <a:noAutofit/>
          </a:bodyPr>
          <a:lstStyle/>
          <a:p>
            <a:pPr marL="91440" algn="ctr"/>
            <a:r>
              <a:rPr lang="en-GB" sz="1000" b="1" dirty="0">
                <a:solidFill>
                  <a:schemeClr val="bg1"/>
                </a:solidFill>
              </a:rPr>
              <a:t>Technology impact-adoption matrix</a:t>
            </a:r>
            <a:r>
              <a:rPr lang="en-GB" sz="1000" b="1" baseline="30000" dirty="0">
                <a:solidFill>
                  <a:schemeClr val="bg1"/>
                </a:solidFill>
              </a:rPr>
              <a:t>2</a:t>
            </a:r>
            <a:r>
              <a:rPr lang="en-GB" sz="1000" b="1" dirty="0">
                <a:solidFill>
                  <a:schemeClr val="bg1"/>
                </a:solidFill>
              </a:rPr>
              <a:t> </a:t>
            </a:r>
            <a:endParaRPr lang="en-GB" sz="1000" b="1" baseline="30000" dirty="0">
              <a:solidFill>
                <a:schemeClr val="bg1"/>
              </a:solidFill>
            </a:endParaRPr>
          </a:p>
        </p:txBody>
      </p:sp>
      <p:sp>
        <p:nvSpPr>
          <p:cNvPr id="20" name="Rectangle 19">
            <a:extLst>
              <a:ext uri="{FF2B5EF4-FFF2-40B4-BE49-F238E27FC236}">
                <a16:creationId xmlns:a16="http://schemas.microsoft.com/office/drawing/2014/main" id="{3645F965-FBEB-4A13-B338-8CEFC7C1FFEC}"/>
              </a:ext>
            </a:extLst>
          </p:cNvPr>
          <p:cNvSpPr/>
          <p:nvPr/>
        </p:nvSpPr>
        <p:spPr>
          <a:xfrm>
            <a:off x="2751129" y="4042059"/>
            <a:ext cx="4496595" cy="415498"/>
          </a:xfrm>
          <a:prstGeom prst="rect">
            <a:avLst/>
          </a:prstGeom>
        </p:spPr>
        <p:txBody>
          <a:bodyPr wrap="square">
            <a:spAutoFit/>
          </a:bodyPr>
          <a:lstStyle/>
          <a:p>
            <a:r>
              <a:rPr lang="en-GB" sz="1050" dirty="0">
                <a:solidFill>
                  <a:srgbClr val="00338D"/>
                </a:solidFill>
              </a:rPr>
              <a:t>Supply chain innovation during the two years (2020–21) will </a:t>
            </a:r>
            <a:r>
              <a:rPr lang="en-GB" sz="1050" b="1" dirty="0">
                <a:solidFill>
                  <a:srgbClr val="00338D"/>
                </a:solidFill>
              </a:rPr>
              <a:t>heavily leverage analytics…</a:t>
            </a:r>
          </a:p>
        </p:txBody>
      </p:sp>
      <p:sp>
        <p:nvSpPr>
          <p:cNvPr id="477" name="Rectangle: Rounded Corners 476">
            <a:extLst>
              <a:ext uri="{FF2B5EF4-FFF2-40B4-BE49-F238E27FC236}">
                <a16:creationId xmlns:a16="http://schemas.microsoft.com/office/drawing/2014/main" id="{20171FB1-D2C1-469F-BC66-3405B87303F1}"/>
              </a:ext>
            </a:extLst>
          </p:cNvPr>
          <p:cNvSpPr/>
          <p:nvPr/>
        </p:nvSpPr>
        <p:spPr>
          <a:xfrm>
            <a:off x="3397345" y="4437701"/>
            <a:ext cx="3850380" cy="1438463"/>
          </a:xfrm>
          <a:prstGeom prst="roundRect">
            <a:avLst>
              <a:gd name="adj" fmla="val 0"/>
            </a:avLst>
          </a:prstGeom>
          <a:noFill/>
          <a:ln>
            <a:solidFill>
              <a:srgbClr val="00A3A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a:solidFill>
                <a:schemeClr val="bg1"/>
              </a:solidFill>
            </a:endParaRPr>
          </a:p>
        </p:txBody>
      </p:sp>
      <p:cxnSp>
        <p:nvCxnSpPr>
          <p:cNvPr id="52" name="Straight Arrow Connector 51">
            <a:extLst>
              <a:ext uri="{FF2B5EF4-FFF2-40B4-BE49-F238E27FC236}">
                <a16:creationId xmlns:a16="http://schemas.microsoft.com/office/drawing/2014/main" id="{ECF2922E-92EC-4AA5-96B6-FBAA074A73D6}"/>
              </a:ext>
            </a:extLst>
          </p:cNvPr>
          <p:cNvCxnSpPr>
            <a:cxnSpLocks/>
          </p:cNvCxnSpPr>
          <p:nvPr/>
        </p:nvCxnSpPr>
        <p:spPr>
          <a:xfrm>
            <a:off x="4143049" y="5672896"/>
            <a:ext cx="2717516" cy="0"/>
          </a:xfrm>
          <a:prstGeom prst="straightConnector1">
            <a:avLst/>
          </a:prstGeom>
          <a:ln w="28575">
            <a:solidFill>
              <a:srgbClr val="00338D"/>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17FCB35E-F907-4DDE-973C-8D504D6FF027}"/>
              </a:ext>
            </a:extLst>
          </p:cNvPr>
          <p:cNvCxnSpPr/>
          <p:nvPr/>
        </p:nvCxnSpPr>
        <p:spPr>
          <a:xfrm flipV="1">
            <a:off x="4146290" y="4498901"/>
            <a:ext cx="0" cy="1164405"/>
          </a:xfrm>
          <a:prstGeom prst="straightConnector1">
            <a:avLst/>
          </a:prstGeom>
          <a:ln w="28575">
            <a:solidFill>
              <a:srgbClr val="00338D"/>
            </a:solidFill>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A0B8B62E-84EE-43B1-967D-3D6C034256FF}"/>
              </a:ext>
            </a:extLst>
          </p:cNvPr>
          <p:cNvSpPr/>
          <p:nvPr/>
        </p:nvSpPr>
        <p:spPr>
          <a:xfrm>
            <a:off x="910763" y="1657004"/>
            <a:ext cx="8355314" cy="223729"/>
          </a:xfrm>
          <a:prstGeom prst="rect">
            <a:avLst/>
          </a:prstGeom>
          <a:noFill/>
        </p:spPr>
        <p:txBody>
          <a:bodyPr wrap="none">
            <a:noAutofit/>
          </a:bodyPr>
          <a:lstStyle/>
          <a:p>
            <a:r>
              <a:rPr lang="en-GB" sz="1050" dirty="0">
                <a:solidFill>
                  <a:srgbClr val="00338D"/>
                </a:solidFill>
              </a:rPr>
              <a:t>Flurry of investments expected in </a:t>
            </a:r>
            <a:r>
              <a:rPr lang="en-GB" sz="1200" b="1" dirty="0">
                <a:solidFill>
                  <a:srgbClr val="00338D"/>
                </a:solidFill>
              </a:rPr>
              <a:t>front </a:t>
            </a:r>
            <a:r>
              <a:rPr lang="en-GB" sz="1050" dirty="0">
                <a:solidFill>
                  <a:srgbClr val="00338D"/>
                </a:solidFill>
              </a:rPr>
              <a:t>and </a:t>
            </a:r>
            <a:r>
              <a:rPr lang="en-GB" sz="1200" b="1" dirty="0">
                <a:solidFill>
                  <a:srgbClr val="00338D"/>
                </a:solidFill>
              </a:rPr>
              <a:t>back office </a:t>
            </a:r>
            <a:r>
              <a:rPr lang="en-GB" sz="1050" dirty="0">
                <a:solidFill>
                  <a:srgbClr val="00338D"/>
                </a:solidFill>
              </a:rPr>
              <a:t>technologies, and in the </a:t>
            </a:r>
            <a:r>
              <a:rPr lang="en-GB" sz="1200" b="1" dirty="0">
                <a:solidFill>
                  <a:srgbClr val="00338D"/>
                </a:solidFill>
              </a:rPr>
              <a:t>IT infrastructure</a:t>
            </a:r>
            <a:r>
              <a:rPr lang="en-GB" sz="1050" dirty="0">
                <a:solidFill>
                  <a:srgbClr val="00338D"/>
                </a:solidFill>
              </a:rPr>
              <a:t>…</a:t>
            </a:r>
          </a:p>
        </p:txBody>
      </p:sp>
      <p:sp>
        <p:nvSpPr>
          <p:cNvPr id="109" name="TextBox 108">
            <a:extLst>
              <a:ext uri="{FF2B5EF4-FFF2-40B4-BE49-F238E27FC236}">
                <a16:creationId xmlns:a16="http://schemas.microsoft.com/office/drawing/2014/main" id="{9C4F5827-3D2F-4A98-9E92-6CE073272B20}"/>
              </a:ext>
            </a:extLst>
          </p:cNvPr>
          <p:cNvSpPr txBox="1">
            <a:spLocks/>
          </p:cNvSpPr>
          <p:nvPr/>
        </p:nvSpPr>
        <p:spPr>
          <a:xfrm>
            <a:off x="992982" y="3767118"/>
            <a:ext cx="3090672" cy="27432"/>
          </a:xfrm>
          <a:prstGeom prst="rect">
            <a:avLst/>
          </a:prstGeom>
          <a:solidFill>
            <a:srgbClr val="483698"/>
          </a:solidFill>
          <a:ln w="12700">
            <a:solidFill>
              <a:srgbClr val="483698"/>
            </a:solidFill>
          </a:ln>
        </p:spPr>
        <p:txBody>
          <a:bodyPr wrap="square" lIns="44371" tIns="44371" rIns="44371" bIns="44371" rtlCol="0">
            <a:spAutoFit/>
          </a:bodyPr>
          <a:lstStyle/>
          <a:p>
            <a:pPr>
              <a:spcAft>
                <a:spcPts val="488"/>
              </a:spcAft>
            </a:pPr>
            <a:endParaRPr lang="en-US" sz="1219" b="1" dirty="0">
              <a:solidFill>
                <a:schemeClr val="bg1"/>
              </a:solidFill>
              <a:latin typeface="Arial" panose="020B0604020202020204" pitchFamily="34" charset="0"/>
            </a:endParaRPr>
          </a:p>
        </p:txBody>
      </p:sp>
      <p:sp>
        <p:nvSpPr>
          <p:cNvPr id="110" name="TextBox 109">
            <a:extLst>
              <a:ext uri="{FF2B5EF4-FFF2-40B4-BE49-F238E27FC236}">
                <a16:creationId xmlns:a16="http://schemas.microsoft.com/office/drawing/2014/main" id="{AB147E34-5C1C-418B-8BD8-F35137BD9756}"/>
              </a:ext>
            </a:extLst>
          </p:cNvPr>
          <p:cNvSpPr txBox="1">
            <a:spLocks/>
          </p:cNvSpPr>
          <p:nvPr/>
        </p:nvSpPr>
        <p:spPr>
          <a:xfrm>
            <a:off x="4138765" y="3767118"/>
            <a:ext cx="3108960" cy="27432"/>
          </a:xfrm>
          <a:prstGeom prst="rect">
            <a:avLst/>
          </a:prstGeom>
          <a:solidFill>
            <a:srgbClr val="470A68"/>
          </a:solidFill>
          <a:ln w="12700">
            <a:solidFill>
              <a:srgbClr val="483698"/>
            </a:solidFill>
          </a:ln>
        </p:spPr>
        <p:txBody>
          <a:bodyPr wrap="square" lIns="44371" tIns="44371" rIns="44371" bIns="44371" rtlCol="0">
            <a:spAutoFit/>
          </a:bodyPr>
          <a:lstStyle/>
          <a:p>
            <a:pPr>
              <a:spcAft>
                <a:spcPts val="488"/>
              </a:spcAft>
            </a:pPr>
            <a:endParaRPr lang="en-US" sz="1219" b="1" dirty="0">
              <a:solidFill>
                <a:schemeClr val="bg1"/>
              </a:solidFill>
              <a:latin typeface="Arial" panose="020B0604020202020204" pitchFamily="34" charset="0"/>
            </a:endParaRPr>
          </a:p>
        </p:txBody>
      </p:sp>
      <p:grpSp>
        <p:nvGrpSpPr>
          <p:cNvPr id="3" name="Group 2">
            <a:extLst>
              <a:ext uri="{FF2B5EF4-FFF2-40B4-BE49-F238E27FC236}">
                <a16:creationId xmlns:a16="http://schemas.microsoft.com/office/drawing/2014/main" id="{35354073-1DCD-4C67-B0BA-51C3F42B5EB9}"/>
              </a:ext>
            </a:extLst>
          </p:cNvPr>
          <p:cNvGrpSpPr/>
          <p:nvPr/>
        </p:nvGrpSpPr>
        <p:grpSpPr>
          <a:xfrm>
            <a:off x="2058181" y="1970453"/>
            <a:ext cx="952167" cy="91440"/>
            <a:chOff x="2058181" y="1956941"/>
            <a:chExt cx="952167" cy="91440"/>
          </a:xfrm>
        </p:grpSpPr>
        <p:sp>
          <p:nvSpPr>
            <p:cNvPr id="128" name="Oval 127">
              <a:extLst>
                <a:ext uri="{FF2B5EF4-FFF2-40B4-BE49-F238E27FC236}">
                  <a16:creationId xmlns:a16="http://schemas.microsoft.com/office/drawing/2014/main" id="{9D0F5B68-1A71-4C20-857D-2118E1028B62}"/>
                </a:ext>
              </a:extLst>
            </p:cNvPr>
            <p:cNvSpPr/>
            <p:nvPr/>
          </p:nvSpPr>
          <p:spPr>
            <a:xfrm>
              <a:off x="2058181" y="1956941"/>
              <a:ext cx="91440" cy="91440"/>
            </a:xfrm>
            <a:prstGeom prst="ellipse">
              <a:avLst/>
            </a:prstGeom>
            <a:solidFill>
              <a:schemeClr val="bg1"/>
            </a:solidFill>
            <a:ln w="38100">
              <a:solidFill>
                <a:srgbClr val="483698"/>
              </a:solid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endParaRPr lang="en-US" sz="1219" dirty="0"/>
            </a:p>
          </p:txBody>
        </p:sp>
        <p:sp>
          <p:nvSpPr>
            <p:cNvPr id="130" name="Oval 129">
              <a:extLst>
                <a:ext uri="{FF2B5EF4-FFF2-40B4-BE49-F238E27FC236}">
                  <a16:creationId xmlns:a16="http://schemas.microsoft.com/office/drawing/2014/main" id="{7F74BC5B-EF59-490C-97D5-9AEAA865E480}"/>
                </a:ext>
              </a:extLst>
            </p:cNvPr>
            <p:cNvSpPr/>
            <p:nvPr/>
          </p:nvSpPr>
          <p:spPr>
            <a:xfrm>
              <a:off x="2918908" y="1956941"/>
              <a:ext cx="91440" cy="91440"/>
            </a:xfrm>
            <a:prstGeom prst="ellipse">
              <a:avLst/>
            </a:prstGeom>
            <a:solidFill>
              <a:schemeClr val="bg1"/>
            </a:solidFill>
            <a:ln w="38100">
              <a:solidFill>
                <a:srgbClr val="483698"/>
              </a:solid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endParaRPr lang="en-US" sz="1219" dirty="0"/>
            </a:p>
          </p:txBody>
        </p:sp>
      </p:grpSp>
      <p:grpSp>
        <p:nvGrpSpPr>
          <p:cNvPr id="131" name="Group 130">
            <a:extLst>
              <a:ext uri="{FF2B5EF4-FFF2-40B4-BE49-F238E27FC236}">
                <a16:creationId xmlns:a16="http://schemas.microsoft.com/office/drawing/2014/main" id="{3F2699E8-A2DF-42A3-94C2-A6959A828A41}"/>
              </a:ext>
            </a:extLst>
          </p:cNvPr>
          <p:cNvGrpSpPr/>
          <p:nvPr/>
        </p:nvGrpSpPr>
        <p:grpSpPr>
          <a:xfrm>
            <a:off x="5217161" y="1970453"/>
            <a:ext cx="952167" cy="91440"/>
            <a:chOff x="2058181" y="1956941"/>
            <a:chExt cx="952167" cy="91440"/>
          </a:xfrm>
        </p:grpSpPr>
        <p:sp>
          <p:nvSpPr>
            <p:cNvPr id="132" name="Oval 131">
              <a:extLst>
                <a:ext uri="{FF2B5EF4-FFF2-40B4-BE49-F238E27FC236}">
                  <a16:creationId xmlns:a16="http://schemas.microsoft.com/office/drawing/2014/main" id="{36F48459-4312-4517-AAC0-CE2008B89803}"/>
                </a:ext>
              </a:extLst>
            </p:cNvPr>
            <p:cNvSpPr/>
            <p:nvPr/>
          </p:nvSpPr>
          <p:spPr>
            <a:xfrm>
              <a:off x="2058181" y="1956941"/>
              <a:ext cx="91440" cy="91440"/>
            </a:xfrm>
            <a:prstGeom prst="ellipse">
              <a:avLst/>
            </a:prstGeom>
            <a:solidFill>
              <a:schemeClr val="bg1"/>
            </a:solidFill>
            <a:ln w="38100">
              <a:solidFill>
                <a:srgbClr val="470A68"/>
              </a:solid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endParaRPr lang="en-US" sz="1219" dirty="0"/>
            </a:p>
          </p:txBody>
        </p:sp>
        <p:sp>
          <p:nvSpPr>
            <p:cNvPr id="133" name="Oval 132">
              <a:extLst>
                <a:ext uri="{FF2B5EF4-FFF2-40B4-BE49-F238E27FC236}">
                  <a16:creationId xmlns:a16="http://schemas.microsoft.com/office/drawing/2014/main" id="{52937237-C92E-48F6-8834-B9DEE83DF6F7}"/>
                </a:ext>
              </a:extLst>
            </p:cNvPr>
            <p:cNvSpPr/>
            <p:nvPr/>
          </p:nvSpPr>
          <p:spPr>
            <a:xfrm>
              <a:off x="2918908" y="1956941"/>
              <a:ext cx="91440" cy="91440"/>
            </a:xfrm>
            <a:prstGeom prst="ellipse">
              <a:avLst/>
            </a:prstGeom>
            <a:solidFill>
              <a:schemeClr val="bg1"/>
            </a:solidFill>
            <a:ln w="38100">
              <a:solidFill>
                <a:srgbClr val="470A68"/>
              </a:solid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endParaRPr lang="en-US" sz="1219" dirty="0"/>
            </a:p>
          </p:txBody>
        </p:sp>
      </p:grpSp>
      <p:sp>
        <p:nvSpPr>
          <p:cNvPr id="151" name="TextBox 150">
            <a:extLst>
              <a:ext uri="{FF2B5EF4-FFF2-40B4-BE49-F238E27FC236}">
                <a16:creationId xmlns:a16="http://schemas.microsoft.com/office/drawing/2014/main" id="{6C5B3EEE-4AD9-4D6E-AE05-C2D45F24E47E}"/>
              </a:ext>
            </a:extLst>
          </p:cNvPr>
          <p:cNvSpPr txBox="1"/>
          <p:nvPr/>
        </p:nvSpPr>
        <p:spPr bwMode="gray">
          <a:xfrm>
            <a:off x="985977" y="4205192"/>
            <a:ext cx="1795763" cy="1692771"/>
          </a:xfrm>
          <a:prstGeom prst="rect">
            <a:avLst/>
          </a:prstGeom>
          <a:noFill/>
        </p:spPr>
        <p:txBody>
          <a:bodyPr wrap="square" lIns="0" tIns="0" rIns="0" bIns="0" rtlCol="0" anchor="t">
            <a:spAutoFit/>
          </a:bodyPr>
          <a:lstStyle/>
          <a:p>
            <a:pPr>
              <a:spcAft>
                <a:spcPts val="600"/>
              </a:spcAft>
            </a:pPr>
            <a:r>
              <a:rPr lang="en-GB" sz="1000" dirty="0">
                <a:solidFill>
                  <a:schemeClr val="tx2"/>
                </a:solidFill>
              </a:rPr>
              <a:t>Cloud platforms have become a popular enabler of IT developments by facilitating rapid growth while offsetting rising IT costs. With increasing data availability through IoT and mobile devices, retailers are also moving from a centralized analytics centre to the ‘last mile’, or highly localized data </a:t>
            </a:r>
            <a:r>
              <a:rPr lang="en-GB" sz="1000" dirty="0" err="1">
                <a:solidFill>
                  <a:schemeClr val="tx2"/>
                </a:solidFill>
              </a:rPr>
              <a:t>centers</a:t>
            </a:r>
            <a:r>
              <a:rPr lang="en-GB" sz="1000" dirty="0">
                <a:solidFill>
                  <a:schemeClr val="tx2"/>
                </a:solidFill>
              </a:rPr>
              <a:t> within a region</a:t>
            </a:r>
            <a:endParaRPr lang="en-GB" sz="1000" dirty="0">
              <a:solidFill>
                <a:schemeClr val="tx2"/>
              </a:solidFill>
              <a:highlight>
                <a:srgbClr val="FFFF00"/>
              </a:highlight>
            </a:endParaRPr>
          </a:p>
        </p:txBody>
      </p:sp>
      <p:sp>
        <p:nvSpPr>
          <p:cNvPr id="11" name="Freeform: Shape 10">
            <a:extLst>
              <a:ext uri="{FF2B5EF4-FFF2-40B4-BE49-F238E27FC236}">
                <a16:creationId xmlns:a16="http://schemas.microsoft.com/office/drawing/2014/main" id="{8273BC0D-976F-4C5C-8D83-10E9F878E0EC}"/>
              </a:ext>
            </a:extLst>
          </p:cNvPr>
          <p:cNvSpPr/>
          <p:nvPr/>
        </p:nvSpPr>
        <p:spPr>
          <a:xfrm>
            <a:off x="7911611" y="2313294"/>
            <a:ext cx="266694" cy="762001"/>
          </a:xfrm>
          <a:custGeom>
            <a:avLst/>
            <a:gdLst>
              <a:gd name="connsiteX0" fmla="*/ 274559 w 266693"/>
              <a:gd name="connsiteY0" fmla="*/ 160163 h 762001"/>
              <a:gd name="connsiteX1" fmla="*/ 171996 w 266693"/>
              <a:gd name="connsiteY1" fmla="*/ 86449 h 762001"/>
              <a:gd name="connsiteX2" fmla="*/ 188636 w 266693"/>
              <a:gd name="connsiteY2" fmla="*/ 51768 h 762001"/>
              <a:gd name="connsiteX3" fmla="*/ 136859 w 266693"/>
              <a:gd name="connsiteY3" fmla="*/ 0 h 762001"/>
              <a:gd name="connsiteX4" fmla="*/ 85092 w 266693"/>
              <a:gd name="connsiteY4" fmla="*/ 51778 h 762001"/>
              <a:gd name="connsiteX5" fmla="*/ 118562 w 266693"/>
              <a:gd name="connsiteY5" fmla="*/ 51778 h 762001"/>
              <a:gd name="connsiteX6" fmla="*/ 136869 w 266693"/>
              <a:gd name="connsiteY6" fmla="*/ 33471 h 762001"/>
              <a:gd name="connsiteX7" fmla="*/ 155176 w 266693"/>
              <a:gd name="connsiteY7" fmla="*/ 51778 h 762001"/>
              <a:gd name="connsiteX8" fmla="*/ 132011 w 266693"/>
              <a:gd name="connsiteY8" fmla="*/ 72666 h 762001"/>
              <a:gd name="connsiteX9" fmla="*/ 129335 w 266693"/>
              <a:gd name="connsiteY9" fmla="*/ 74143 h 762001"/>
              <a:gd name="connsiteX10" fmla="*/ 4789 w 266693"/>
              <a:gd name="connsiteY10" fmla="*/ 160173 h 762001"/>
              <a:gd name="connsiteX11" fmla="*/ 4789 w 266693"/>
              <a:gd name="connsiteY11" fmla="*/ 199263 h 762001"/>
              <a:gd name="connsiteX12" fmla="*/ 59995 w 266693"/>
              <a:gd name="connsiteY12" fmla="*/ 199263 h 762001"/>
              <a:gd name="connsiteX13" fmla="*/ 56423 w 266693"/>
              <a:gd name="connsiteY13" fmla="*/ 226019 h 762001"/>
              <a:gd name="connsiteX14" fmla="*/ 38640 w 266693"/>
              <a:gd name="connsiteY14" fmla="*/ 267148 h 762001"/>
              <a:gd name="connsiteX15" fmla="*/ 51832 w 266693"/>
              <a:gd name="connsiteY15" fmla="*/ 499130 h 762001"/>
              <a:gd name="connsiteX16" fmla="*/ 2141 w 266693"/>
              <a:gd name="connsiteY16" fmla="*/ 768859 h 762001"/>
              <a:gd name="connsiteX17" fmla="*/ 58366 w 266693"/>
              <a:gd name="connsiteY17" fmla="*/ 768859 h 762001"/>
              <a:gd name="connsiteX18" fmla="*/ 133945 w 266693"/>
              <a:gd name="connsiteY18" fmla="*/ 768859 h 762001"/>
              <a:gd name="connsiteX19" fmla="*/ 139784 w 266693"/>
              <a:gd name="connsiteY19" fmla="*/ 768859 h 762001"/>
              <a:gd name="connsiteX20" fmla="*/ 215363 w 266693"/>
              <a:gd name="connsiteY20" fmla="*/ 768859 h 762001"/>
              <a:gd name="connsiteX21" fmla="*/ 271588 w 266693"/>
              <a:gd name="connsiteY21" fmla="*/ 768859 h 762001"/>
              <a:gd name="connsiteX22" fmla="*/ 221906 w 266693"/>
              <a:gd name="connsiteY22" fmla="*/ 499130 h 762001"/>
              <a:gd name="connsiteX23" fmla="*/ 235089 w 266693"/>
              <a:gd name="connsiteY23" fmla="*/ 267148 h 762001"/>
              <a:gd name="connsiteX24" fmla="*/ 217315 w 266693"/>
              <a:gd name="connsiteY24" fmla="*/ 226019 h 762001"/>
              <a:gd name="connsiteX25" fmla="*/ 213744 w 266693"/>
              <a:gd name="connsiteY25" fmla="*/ 199263 h 762001"/>
              <a:gd name="connsiteX26" fmla="*/ 274559 w 266693"/>
              <a:gd name="connsiteY26" fmla="*/ 199263 h 762001"/>
              <a:gd name="connsiteX27" fmla="*/ 274559 w 266693"/>
              <a:gd name="connsiteY27" fmla="*/ 160163 h 762001"/>
              <a:gd name="connsiteX28" fmla="*/ 184893 w 266693"/>
              <a:gd name="connsiteY28" fmla="*/ 238554 h 762001"/>
              <a:gd name="connsiteX29" fmla="*/ 136869 w 266693"/>
              <a:gd name="connsiteY29" fmla="*/ 244860 h 762001"/>
              <a:gd name="connsiteX30" fmla="*/ 88845 w 266693"/>
              <a:gd name="connsiteY30" fmla="*/ 238554 h 762001"/>
              <a:gd name="connsiteX31" fmla="*/ 88845 w 266693"/>
              <a:gd name="connsiteY31" fmla="*/ 199254 h 762001"/>
              <a:gd name="connsiteX32" fmla="*/ 184893 w 266693"/>
              <a:gd name="connsiteY32" fmla="*/ 199254 h 762001"/>
              <a:gd name="connsiteX33" fmla="*/ 184893 w 266693"/>
              <a:gd name="connsiteY33" fmla="*/ 238554 h 762001"/>
              <a:gd name="connsiteX34" fmla="*/ 241089 w 266693"/>
              <a:gd name="connsiteY34" fmla="*/ 165783 h 762001"/>
              <a:gd name="connsiteX35" fmla="*/ 38249 w 266693"/>
              <a:gd name="connsiteY35" fmla="*/ 165783 h 762001"/>
              <a:gd name="connsiteX36" fmla="*/ 38249 w 266693"/>
              <a:gd name="connsiteY36" fmla="*/ 163525 h 762001"/>
              <a:gd name="connsiteX37" fmla="*/ 137031 w 266693"/>
              <a:gd name="connsiteY37" fmla="*/ 107423 h 762001"/>
              <a:gd name="connsiteX38" fmla="*/ 241089 w 266693"/>
              <a:gd name="connsiteY38" fmla="*/ 163754 h 762001"/>
              <a:gd name="connsiteX39" fmla="*/ 241089 w 266693"/>
              <a:gd name="connsiteY39" fmla="*/ 165783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6693" h="762001">
                <a:moveTo>
                  <a:pt x="274559" y="160163"/>
                </a:moveTo>
                <a:cubicBezTo>
                  <a:pt x="274559" y="151305"/>
                  <a:pt x="274474" y="133588"/>
                  <a:pt x="171996" y="86449"/>
                </a:cubicBezTo>
                <a:cubicBezTo>
                  <a:pt x="181378" y="78238"/>
                  <a:pt x="188636" y="67361"/>
                  <a:pt x="188636" y="51768"/>
                </a:cubicBezTo>
                <a:cubicBezTo>
                  <a:pt x="188636" y="23222"/>
                  <a:pt x="165415" y="0"/>
                  <a:pt x="136859" y="0"/>
                </a:cubicBezTo>
                <a:cubicBezTo>
                  <a:pt x="108304" y="0"/>
                  <a:pt x="85092" y="23232"/>
                  <a:pt x="85092" y="51778"/>
                </a:cubicBezTo>
                <a:lnTo>
                  <a:pt x="118562" y="51778"/>
                </a:lnTo>
                <a:cubicBezTo>
                  <a:pt x="118562" y="41681"/>
                  <a:pt x="126773" y="33471"/>
                  <a:pt x="136869" y="33471"/>
                </a:cubicBezTo>
                <a:cubicBezTo>
                  <a:pt x="146965" y="33471"/>
                  <a:pt x="155176" y="41681"/>
                  <a:pt x="155176" y="51778"/>
                </a:cubicBezTo>
                <a:cubicBezTo>
                  <a:pt x="155176" y="59427"/>
                  <a:pt x="146422" y="64770"/>
                  <a:pt x="132011" y="72666"/>
                </a:cubicBezTo>
                <a:lnTo>
                  <a:pt x="129335" y="74143"/>
                </a:lnTo>
                <a:cubicBezTo>
                  <a:pt x="4808" y="130817"/>
                  <a:pt x="4789" y="151381"/>
                  <a:pt x="4789" y="160173"/>
                </a:cubicBezTo>
                <a:lnTo>
                  <a:pt x="4789" y="199263"/>
                </a:lnTo>
                <a:lnTo>
                  <a:pt x="59995" y="199263"/>
                </a:lnTo>
                <a:lnTo>
                  <a:pt x="56423" y="226019"/>
                </a:lnTo>
                <a:cubicBezTo>
                  <a:pt x="51889" y="252508"/>
                  <a:pt x="38640" y="267148"/>
                  <a:pt x="38640" y="267148"/>
                </a:cubicBezTo>
                <a:cubicBezTo>
                  <a:pt x="29458" y="350854"/>
                  <a:pt x="75806" y="441932"/>
                  <a:pt x="51832" y="499130"/>
                </a:cubicBezTo>
                <a:cubicBezTo>
                  <a:pt x="-15737" y="660369"/>
                  <a:pt x="2141" y="768859"/>
                  <a:pt x="2141" y="768859"/>
                </a:cubicBezTo>
                <a:lnTo>
                  <a:pt x="58366" y="768859"/>
                </a:lnTo>
                <a:lnTo>
                  <a:pt x="133945" y="768859"/>
                </a:lnTo>
                <a:lnTo>
                  <a:pt x="139784" y="768859"/>
                </a:lnTo>
                <a:lnTo>
                  <a:pt x="215363" y="768859"/>
                </a:lnTo>
                <a:lnTo>
                  <a:pt x="271588" y="768859"/>
                </a:lnTo>
                <a:cubicBezTo>
                  <a:pt x="271588" y="768859"/>
                  <a:pt x="289466" y="660360"/>
                  <a:pt x="221906" y="499130"/>
                </a:cubicBezTo>
                <a:cubicBezTo>
                  <a:pt x="197932" y="441923"/>
                  <a:pt x="244290" y="350844"/>
                  <a:pt x="235089" y="267148"/>
                </a:cubicBezTo>
                <a:cubicBezTo>
                  <a:pt x="235089" y="267148"/>
                  <a:pt x="221840" y="252508"/>
                  <a:pt x="217315" y="226019"/>
                </a:cubicBezTo>
                <a:lnTo>
                  <a:pt x="213744" y="199263"/>
                </a:lnTo>
                <a:lnTo>
                  <a:pt x="274559" y="199263"/>
                </a:lnTo>
                <a:lnTo>
                  <a:pt x="274559" y="160163"/>
                </a:lnTo>
                <a:close/>
                <a:moveTo>
                  <a:pt x="184893" y="238554"/>
                </a:moveTo>
                <a:lnTo>
                  <a:pt x="136869" y="244860"/>
                </a:lnTo>
                <a:lnTo>
                  <a:pt x="88845" y="238554"/>
                </a:lnTo>
                <a:lnTo>
                  <a:pt x="88845" y="199254"/>
                </a:lnTo>
                <a:lnTo>
                  <a:pt x="184893" y="199254"/>
                </a:lnTo>
                <a:lnTo>
                  <a:pt x="184893" y="238554"/>
                </a:lnTo>
                <a:close/>
                <a:moveTo>
                  <a:pt x="241089" y="165783"/>
                </a:moveTo>
                <a:lnTo>
                  <a:pt x="38249" y="165783"/>
                </a:lnTo>
                <a:lnTo>
                  <a:pt x="38249" y="163525"/>
                </a:lnTo>
                <a:cubicBezTo>
                  <a:pt x="47965" y="152705"/>
                  <a:pt x="94617" y="127130"/>
                  <a:pt x="137031" y="107423"/>
                </a:cubicBezTo>
                <a:cubicBezTo>
                  <a:pt x="181569" y="127140"/>
                  <a:pt x="230688" y="152800"/>
                  <a:pt x="241089" y="163754"/>
                </a:cubicBezTo>
                <a:lnTo>
                  <a:pt x="241089" y="165783"/>
                </a:lnTo>
                <a:close/>
              </a:path>
            </a:pathLst>
          </a:custGeom>
          <a:noFill/>
          <a:ln w="12700" cap="flat">
            <a:solidFill>
              <a:schemeClr val="bg1"/>
            </a:solidFill>
            <a:prstDash val="solid"/>
            <a:miter/>
          </a:ln>
        </p:spPr>
        <p:txBody>
          <a:bodyPr rtlCol="0" anchor="ctr"/>
          <a:lstStyle/>
          <a:p>
            <a:endParaRPr lang="en-US" dirty="0"/>
          </a:p>
        </p:txBody>
      </p:sp>
      <p:grpSp>
        <p:nvGrpSpPr>
          <p:cNvPr id="14" name="Graphic 12">
            <a:extLst>
              <a:ext uri="{FF2B5EF4-FFF2-40B4-BE49-F238E27FC236}">
                <a16:creationId xmlns:a16="http://schemas.microsoft.com/office/drawing/2014/main" id="{92A65F97-B801-4B03-9434-7101F829A257}"/>
              </a:ext>
            </a:extLst>
          </p:cNvPr>
          <p:cNvGrpSpPr/>
          <p:nvPr/>
        </p:nvGrpSpPr>
        <p:grpSpPr>
          <a:xfrm>
            <a:off x="7822098" y="4444753"/>
            <a:ext cx="501185" cy="626486"/>
            <a:chOff x="4150302" y="506010"/>
            <a:chExt cx="4876812" cy="6096056"/>
          </a:xfrm>
          <a:solidFill>
            <a:schemeClr val="bg1"/>
          </a:solidFill>
        </p:grpSpPr>
        <p:sp>
          <p:nvSpPr>
            <p:cNvPr id="15" name="Freeform: Shape 14">
              <a:extLst>
                <a:ext uri="{FF2B5EF4-FFF2-40B4-BE49-F238E27FC236}">
                  <a16:creationId xmlns:a16="http://schemas.microsoft.com/office/drawing/2014/main" id="{FD6AA63E-FB82-454D-AFA5-C9B8FB63114D}"/>
                </a:ext>
              </a:extLst>
            </p:cNvPr>
            <p:cNvSpPr/>
            <p:nvPr/>
          </p:nvSpPr>
          <p:spPr>
            <a:xfrm>
              <a:off x="4759904" y="658411"/>
              <a:ext cx="3657609" cy="4572042"/>
            </a:xfrm>
            <a:custGeom>
              <a:avLst/>
              <a:gdLst>
                <a:gd name="connsiteX0" fmla="*/ 3657609 w 3657609"/>
                <a:gd name="connsiteY0" fmla="*/ 4191039 h 4572042"/>
                <a:gd name="connsiteX1" fmla="*/ 3657609 w 3657609"/>
                <a:gd name="connsiteY1" fmla="*/ 381004 h 4572042"/>
                <a:gd name="connsiteX2" fmla="*/ 3276608 w 3657609"/>
                <a:gd name="connsiteY2" fmla="*/ 0 h 4572042"/>
                <a:gd name="connsiteX3" fmla="*/ 381001 w 3657609"/>
                <a:gd name="connsiteY3" fmla="*/ 0 h 4572042"/>
                <a:gd name="connsiteX4" fmla="*/ 0 w 3657609"/>
                <a:gd name="connsiteY4" fmla="*/ 381004 h 4572042"/>
                <a:gd name="connsiteX5" fmla="*/ 0 w 3657609"/>
                <a:gd name="connsiteY5" fmla="*/ 4191039 h 4572042"/>
                <a:gd name="connsiteX6" fmla="*/ 381001 w 3657609"/>
                <a:gd name="connsiteY6" fmla="*/ 4572042 h 4572042"/>
                <a:gd name="connsiteX7" fmla="*/ 3276608 w 3657609"/>
                <a:gd name="connsiteY7" fmla="*/ 4572042 h 4572042"/>
                <a:gd name="connsiteX8" fmla="*/ 3657609 w 3657609"/>
                <a:gd name="connsiteY8" fmla="*/ 4191039 h 4572042"/>
                <a:gd name="connsiteX9" fmla="*/ 152400 w 3657609"/>
                <a:gd name="connsiteY9" fmla="*/ 4114838 h 4572042"/>
                <a:gd name="connsiteX10" fmla="*/ 152400 w 3657609"/>
                <a:gd name="connsiteY10" fmla="*/ 457204 h 4572042"/>
                <a:gd name="connsiteX11" fmla="*/ 3505209 w 3657609"/>
                <a:gd name="connsiteY11" fmla="*/ 457204 h 4572042"/>
                <a:gd name="connsiteX12" fmla="*/ 3505209 w 3657609"/>
                <a:gd name="connsiteY12" fmla="*/ 4114838 h 4572042"/>
                <a:gd name="connsiteX13" fmla="*/ 381001 w 3657609"/>
                <a:gd name="connsiteY13" fmla="*/ 152401 h 4572042"/>
                <a:gd name="connsiteX14" fmla="*/ 3276608 w 3657609"/>
                <a:gd name="connsiteY14" fmla="*/ 152401 h 4572042"/>
                <a:gd name="connsiteX15" fmla="*/ 3492103 w 3657609"/>
                <a:gd name="connsiteY15" fmla="*/ 304803 h 4572042"/>
                <a:gd name="connsiteX16" fmla="*/ 165507 w 3657609"/>
                <a:gd name="connsiteY16" fmla="*/ 304803 h 4572042"/>
                <a:gd name="connsiteX17" fmla="*/ 381001 w 3657609"/>
                <a:gd name="connsiteY17" fmla="*/ 152401 h 4572042"/>
                <a:gd name="connsiteX18" fmla="*/ 165507 w 3657609"/>
                <a:gd name="connsiteY18" fmla="*/ 4267240 h 4572042"/>
                <a:gd name="connsiteX19" fmla="*/ 3492103 w 3657609"/>
                <a:gd name="connsiteY19" fmla="*/ 4267240 h 4572042"/>
                <a:gd name="connsiteX20" fmla="*/ 3276608 w 3657609"/>
                <a:gd name="connsiteY20" fmla="*/ 4419641 h 4572042"/>
                <a:gd name="connsiteX21" fmla="*/ 381001 w 3657609"/>
                <a:gd name="connsiteY21" fmla="*/ 4419641 h 4572042"/>
                <a:gd name="connsiteX22" fmla="*/ 165507 w 3657609"/>
                <a:gd name="connsiteY22" fmla="*/ 4267240 h 457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57609" h="4572042">
                  <a:moveTo>
                    <a:pt x="3657609" y="4191039"/>
                  </a:moveTo>
                  <a:lnTo>
                    <a:pt x="3657609" y="381004"/>
                  </a:lnTo>
                  <a:cubicBezTo>
                    <a:pt x="3657371" y="170679"/>
                    <a:pt x="3486930" y="236"/>
                    <a:pt x="3276608" y="0"/>
                  </a:cubicBezTo>
                  <a:lnTo>
                    <a:pt x="381001" y="0"/>
                  </a:lnTo>
                  <a:cubicBezTo>
                    <a:pt x="170678" y="236"/>
                    <a:pt x="236" y="170679"/>
                    <a:pt x="0" y="381004"/>
                  </a:cubicBezTo>
                  <a:lnTo>
                    <a:pt x="0" y="4191039"/>
                  </a:lnTo>
                  <a:cubicBezTo>
                    <a:pt x="236" y="4401362"/>
                    <a:pt x="170678" y="4571804"/>
                    <a:pt x="381001" y="4572042"/>
                  </a:cubicBezTo>
                  <a:lnTo>
                    <a:pt x="3276608" y="4572042"/>
                  </a:lnTo>
                  <a:cubicBezTo>
                    <a:pt x="3486930" y="4571804"/>
                    <a:pt x="3657371" y="4401362"/>
                    <a:pt x="3657609" y="4191039"/>
                  </a:cubicBezTo>
                  <a:close/>
                  <a:moveTo>
                    <a:pt x="152400" y="4114838"/>
                  </a:moveTo>
                  <a:lnTo>
                    <a:pt x="152400" y="457204"/>
                  </a:lnTo>
                  <a:lnTo>
                    <a:pt x="3505209" y="457204"/>
                  </a:lnTo>
                  <a:lnTo>
                    <a:pt x="3505209" y="4114838"/>
                  </a:lnTo>
                  <a:close/>
                  <a:moveTo>
                    <a:pt x="381001" y="152401"/>
                  </a:moveTo>
                  <a:lnTo>
                    <a:pt x="3276608" y="152401"/>
                  </a:lnTo>
                  <a:cubicBezTo>
                    <a:pt x="3373440" y="152526"/>
                    <a:pt x="3459718" y="213547"/>
                    <a:pt x="3492103" y="304803"/>
                  </a:cubicBezTo>
                  <a:lnTo>
                    <a:pt x="165507" y="304803"/>
                  </a:lnTo>
                  <a:cubicBezTo>
                    <a:pt x="197888" y="213547"/>
                    <a:pt x="284171" y="152526"/>
                    <a:pt x="381001" y="152401"/>
                  </a:cubicBezTo>
                  <a:close/>
                  <a:moveTo>
                    <a:pt x="165507" y="4267240"/>
                  </a:moveTo>
                  <a:lnTo>
                    <a:pt x="3492103" y="4267240"/>
                  </a:lnTo>
                  <a:cubicBezTo>
                    <a:pt x="3459718" y="4358499"/>
                    <a:pt x="3373440" y="4419517"/>
                    <a:pt x="3276608" y="4419641"/>
                  </a:cubicBezTo>
                  <a:lnTo>
                    <a:pt x="381001" y="4419641"/>
                  </a:lnTo>
                  <a:cubicBezTo>
                    <a:pt x="284171" y="4419517"/>
                    <a:pt x="197888" y="4358499"/>
                    <a:pt x="165507" y="4267240"/>
                  </a:cubicBezTo>
                  <a:close/>
                </a:path>
              </a:pathLst>
            </a:custGeom>
            <a:grpFill/>
            <a:ln w="8037"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C4C4B95-1716-4C48-B684-BEC31EB36ED8}"/>
                </a:ext>
              </a:extLst>
            </p:cNvPr>
            <p:cNvSpPr/>
            <p:nvPr/>
          </p:nvSpPr>
          <p:spPr>
            <a:xfrm>
              <a:off x="5826706" y="3554038"/>
              <a:ext cx="1752604" cy="1066810"/>
            </a:xfrm>
            <a:custGeom>
              <a:avLst/>
              <a:gdLst>
                <a:gd name="connsiteX0" fmla="*/ 1555570 w 1752604"/>
                <a:gd name="connsiteY0" fmla="*/ 533405 h 1066809"/>
                <a:gd name="connsiteX1" fmla="*/ 1654087 w 1752604"/>
                <a:gd name="connsiteY1" fmla="*/ 434887 h 1066809"/>
                <a:gd name="connsiteX2" fmla="*/ 1654087 w 1752604"/>
                <a:gd name="connsiteY2" fmla="*/ 327120 h 1066809"/>
                <a:gd name="connsiteX3" fmla="*/ 1600204 w 1752604"/>
                <a:gd name="connsiteY3" fmla="*/ 304803 h 1066809"/>
                <a:gd name="connsiteX4" fmla="*/ 1524004 w 1752604"/>
                <a:gd name="connsiteY4" fmla="*/ 304803 h 1066809"/>
                <a:gd name="connsiteX5" fmla="*/ 1219203 w 1752604"/>
                <a:gd name="connsiteY5" fmla="*/ 0 h 1066809"/>
                <a:gd name="connsiteX6" fmla="*/ 304801 w 1752604"/>
                <a:gd name="connsiteY6" fmla="*/ 0 h 1066809"/>
                <a:gd name="connsiteX7" fmla="*/ 0 w 1752604"/>
                <a:gd name="connsiteY7" fmla="*/ 304803 h 1066809"/>
                <a:gd name="connsiteX8" fmla="*/ 304801 w 1752604"/>
                <a:gd name="connsiteY8" fmla="*/ 609606 h 1066809"/>
                <a:gd name="connsiteX9" fmla="*/ 990603 w 1752604"/>
                <a:gd name="connsiteY9" fmla="*/ 609606 h 1066809"/>
                <a:gd name="connsiteX10" fmla="*/ 990603 w 1752604"/>
                <a:gd name="connsiteY10" fmla="*/ 914408 h 1066809"/>
                <a:gd name="connsiteX11" fmla="*/ 1066803 w 1752604"/>
                <a:gd name="connsiteY11" fmla="*/ 990609 h 1066809"/>
                <a:gd name="connsiteX12" fmla="*/ 1120686 w 1752604"/>
                <a:gd name="connsiteY12" fmla="*/ 968292 h 1066809"/>
                <a:gd name="connsiteX13" fmla="*/ 1219203 w 1752604"/>
                <a:gd name="connsiteY13" fmla="*/ 869764 h 1066809"/>
                <a:gd name="connsiteX14" fmla="*/ 1393921 w 1752604"/>
                <a:gd name="connsiteY14" fmla="*/ 1044493 h 1066809"/>
                <a:gd name="connsiteX15" fmla="*/ 1501687 w 1752604"/>
                <a:gd name="connsiteY15" fmla="*/ 1044493 h 1066809"/>
                <a:gd name="connsiteX16" fmla="*/ 1501687 w 1752604"/>
                <a:gd name="connsiteY16" fmla="*/ 1044493 h 1066809"/>
                <a:gd name="connsiteX17" fmla="*/ 1730288 w 1752604"/>
                <a:gd name="connsiteY17" fmla="*/ 815891 h 1066809"/>
                <a:gd name="connsiteX18" fmla="*/ 1730288 w 1752604"/>
                <a:gd name="connsiteY18" fmla="*/ 708124 h 1066809"/>
                <a:gd name="connsiteX19" fmla="*/ 1730288 w 1752604"/>
                <a:gd name="connsiteY19" fmla="*/ 708124 h 1066809"/>
                <a:gd name="connsiteX20" fmla="*/ 1066803 w 1752604"/>
                <a:gd name="connsiteY20" fmla="*/ 304803 h 1066809"/>
                <a:gd name="connsiteX21" fmla="*/ 990603 w 1752604"/>
                <a:gd name="connsiteY21" fmla="*/ 381004 h 1066809"/>
                <a:gd name="connsiteX22" fmla="*/ 990603 w 1752604"/>
                <a:gd name="connsiteY22" fmla="*/ 457204 h 1066809"/>
                <a:gd name="connsiteX23" fmla="*/ 304801 w 1752604"/>
                <a:gd name="connsiteY23" fmla="*/ 457204 h 1066809"/>
                <a:gd name="connsiteX24" fmla="*/ 152400 w 1752604"/>
                <a:gd name="connsiteY24" fmla="*/ 304803 h 1066809"/>
                <a:gd name="connsiteX25" fmla="*/ 304801 w 1752604"/>
                <a:gd name="connsiteY25" fmla="*/ 152401 h 1066809"/>
                <a:gd name="connsiteX26" fmla="*/ 1219203 w 1752604"/>
                <a:gd name="connsiteY26" fmla="*/ 152401 h 1066809"/>
                <a:gd name="connsiteX27" fmla="*/ 1371604 w 1752604"/>
                <a:gd name="connsiteY27" fmla="*/ 304803 h 1066809"/>
                <a:gd name="connsiteX28" fmla="*/ 1447804 w 1752604"/>
                <a:gd name="connsiteY28" fmla="*/ 882852 h 1066809"/>
                <a:gd name="connsiteX29" fmla="*/ 1273086 w 1752604"/>
                <a:gd name="connsiteY29" fmla="*/ 708124 h 1066809"/>
                <a:gd name="connsiteX30" fmla="*/ 1165320 w 1752604"/>
                <a:gd name="connsiteY30" fmla="*/ 708124 h 1066809"/>
                <a:gd name="connsiteX31" fmla="*/ 1165320 w 1752604"/>
                <a:gd name="connsiteY31" fmla="*/ 708124 h 1066809"/>
                <a:gd name="connsiteX32" fmla="*/ 1143003 w 1752604"/>
                <a:gd name="connsiteY32" fmla="*/ 730451 h 1066809"/>
                <a:gd name="connsiteX33" fmla="*/ 1143003 w 1752604"/>
                <a:gd name="connsiteY33" fmla="*/ 457204 h 1066809"/>
                <a:gd name="connsiteX34" fmla="*/ 1416238 w 1752604"/>
                <a:gd name="connsiteY34" fmla="*/ 457204 h 1066809"/>
                <a:gd name="connsiteX35" fmla="*/ 1393921 w 1752604"/>
                <a:gd name="connsiteY35" fmla="*/ 479521 h 1066809"/>
                <a:gd name="connsiteX36" fmla="*/ 1393921 w 1752604"/>
                <a:gd name="connsiteY36" fmla="*/ 587288 h 1066809"/>
                <a:gd name="connsiteX37" fmla="*/ 1393921 w 1752604"/>
                <a:gd name="connsiteY37" fmla="*/ 587288 h 1066809"/>
                <a:gd name="connsiteX38" fmla="*/ 1568638 w 1752604"/>
                <a:gd name="connsiteY38" fmla="*/ 762007 h 106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52604" h="1066809">
                  <a:moveTo>
                    <a:pt x="1555570" y="533405"/>
                  </a:moveTo>
                  <a:lnTo>
                    <a:pt x="1654087" y="434887"/>
                  </a:lnTo>
                  <a:cubicBezTo>
                    <a:pt x="1683843" y="405130"/>
                    <a:pt x="1683843" y="356886"/>
                    <a:pt x="1654087" y="327120"/>
                  </a:cubicBezTo>
                  <a:cubicBezTo>
                    <a:pt x="1639800" y="312832"/>
                    <a:pt x="1620416" y="304803"/>
                    <a:pt x="1600204" y="304803"/>
                  </a:cubicBezTo>
                  <a:lnTo>
                    <a:pt x="1524004" y="304803"/>
                  </a:lnTo>
                  <a:cubicBezTo>
                    <a:pt x="1523814" y="136542"/>
                    <a:pt x="1387463" y="190"/>
                    <a:pt x="1219203" y="0"/>
                  </a:cubicBezTo>
                  <a:lnTo>
                    <a:pt x="304801" y="0"/>
                  </a:lnTo>
                  <a:cubicBezTo>
                    <a:pt x="136465" y="0"/>
                    <a:pt x="0" y="136466"/>
                    <a:pt x="0" y="304803"/>
                  </a:cubicBezTo>
                  <a:cubicBezTo>
                    <a:pt x="0" y="473140"/>
                    <a:pt x="136465" y="609606"/>
                    <a:pt x="304801" y="609606"/>
                  </a:cubicBezTo>
                  <a:lnTo>
                    <a:pt x="990603" y="609606"/>
                  </a:lnTo>
                  <a:lnTo>
                    <a:pt x="990603" y="914408"/>
                  </a:lnTo>
                  <a:cubicBezTo>
                    <a:pt x="990603" y="956490"/>
                    <a:pt x="1024712" y="990609"/>
                    <a:pt x="1066803" y="990609"/>
                  </a:cubicBezTo>
                  <a:cubicBezTo>
                    <a:pt x="1087015" y="990609"/>
                    <a:pt x="1106398" y="982580"/>
                    <a:pt x="1120686" y="968292"/>
                  </a:cubicBezTo>
                  <a:lnTo>
                    <a:pt x="1219203" y="869764"/>
                  </a:lnTo>
                  <a:lnTo>
                    <a:pt x="1393921" y="1044493"/>
                  </a:lnTo>
                  <a:cubicBezTo>
                    <a:pt x="1423677" y="1074249"/>
                    <a:pt x="1471921" y="1074249"/>
                    <a:pt x="1501687" y="1044493"/>
                  </a:cubicBezTo>
                  <a:cubicBezTo>
                    <a:pt x="1501687" y="1044493"/>
                    <a:pt x="1501687" y="1044493"/>
                    <a:pt x="1501687" y="1044493"/>
                  </a:cubicBezTo>
                  <a:lnTo>
                    <a:pt x="1730288" y="815891"/>
                  </a:lnTo>
                  <a:cubicBezTo>
                    <a:pt x="1760044" y="786134"/>
                    <a:pt x="1760044" y="737889"/>
                    <a:pt x="1730288" y="708124"/>
                  </a:cubicBezTo>
                  <a:cubicBezTo>
                    <a:pt x="1730288" y="708124"/>
                    <a:pt x="1730288" y="708124"/>
                    <a:pt x="1730288" y="708124"/>
                  </a:cubicBezTo>
                  <a:close/>
                  <a:moveTo>
                    <a:pt x="1066803" y="304803"/>
                  </a:moveTo>
                  <a:cubicBezTo>
                    <a:pt x="1024721" y="304803"/>
                    <a:pt x="990603" y="338922"/>
                    <a:pt x="990603" y="381004"/>
                  </a:cubicBezTo>
                  <a:lnTo>
                    <a:pt x="990603" y="457204"/>
                  </a:lnTo>
                  <a:lnTo>
                    <a:pt x="304801" y="457204"/>
                  </a:lnTo>
                  <a:cubicBezTo>
                    <a:pt x="220628" y="457204"/>
                    <a:pt x="152400" y="388976"/>
                    <a:pt x="152400" y="304803"/>
                  </a:cubicBezTo>
                  <a:cubicBezTo>
                    <a:pt x="152400" y="220630"/>
                    <a:pt x="220628" y="152401"/>
                    <a:pt x="304801" y="152401"/>
                  </a:cubicBezTo>
                  <a:lnTo>
                    <a:pt x="1219203" y="152401"/>
                  </a:lnTo>
                  <a:cubicBezTo>
                    <a:pt x="1303328" y="152497"/>
                    <a:pt x="1371508" y="220677"/>
                    <a:pt x="1371604" y="304803"/>
                  </a:cubicBezTo>
                  <a:close/>
                  <a:moveTo>
                    <a:pt x="1447804" y="882852"/>
                  </a:moveTo>
                  <a:lnTo>
                    <a:pt x="1273086" y="708124"/>
                  </a:lnTo>
                  <a:cubicBezTo>
                    <a:pt x="1243330" y="678367"/>
                    <a:pt x="1195086" y="678367"/>
                    <a:pt x="1165320" y="708124"/>
                  </a:cubicBezTo>
                  <a:cubicBezTo>
                    <a:pt x="1165320" y="708124"/>
                    <a:pt x="1165320" y="708124"/>
                    <a:pt x="1165320" y="708124"/>
                  </a:cubicBezTo>
                  <a:lnTo>
                    <a:pt x="1143003" y="730451"/>
                  </a:lnTo>
                  <a:lnTo>
                    <a:pt x="1143003" y="457204"/>
                  </a:lnTo>
                  <a:lnTo>
                    <a:pt x="1416238" y="457204"/>
                  </a:lnTo>
                  <a:lnTo>
                    <a:pt x="1393921" y="479521"/>
                  </a:lnTo>
                  <a:cubicBezTo>
                    <a:pt x="1364164" y="509278"/>
                    <a:pt x="1364164" y="557523"/>
                    <a:pt x="1393921" y="587288"/>
                  </a:cubicBezTo>
                  <a:cubicBezTo>
                    <a:pt x="1393921" y="587288"/>
                    <a:pt x="1393921" y="587288"/>
                    <a:pt x="1393921" y="587288"/>
                  </a:cubicBezTo>
                  <a:lnTo>
                    <a:pt x="1568638" y="762007"/>
                  </a:lnTo>
                  <a:close/>
                </a:path>
              </a:pathLst>
            </a:custGeom>
            <a:grpFill/>
            <a:ln w="803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811B024-B1C8-472E-976D-2212809F4881}"/>
                </a:ext>
              </a:extLst>
            </p:cNvPr>
            <p:cNvSpPr/>
            <p:nvPr/>
          </p:nvSpPr>
          <p:spPr>
            <a:xfrm>
              <a:off x="5750277" y="1572820"/>
              <a:ext cx="1981205" cy="1828817"/>
            </a:xfrm>
            <a:custGeom>
              <a:avLst/>
              <a:gdLst>
                <a:gd name="connsiteX0" fmla="*/ 1905234 w 1981205"/>
                <a:gd name="connsiteY0" fmla="*/ 0 h 1828816"/>
                <a:gd name="connsiteX1" fmla="*/ 1676633 w 1981205"/>
                <a:gd name="connsiteY1" fmla="*/ 0 h 1828816"/>
                <a:gd name="connsiteX2" fmla="*/ 1602709 w 1981205"/>
                <a:gd name="connsiteY2" fmla="*/ 57722 h 1828816"/>
                <a:gd name="connsiteX3" fmla="*/ 1540939 w 1981205"/>
                <a:gd name="connsiteY3" fmla="*/ 304803 h 1828816"/>
                <a:gd name="connsiteX4" fmla="*/ 76429 w 1981205"/>
                <a:gd name="connsiteY4" fmla="*/ 304803 h 1828816"/>
                <a:gd name="connsiteX5" fmla="*/ 229 w 1981205"/>
                <a:gd name="connsiteY5" fmla="*/ 381004 h 1828816"/>
                <a:gd name="connsiteX6" fmla="*/ 1705 w 1981205"/>
                <a:gd name="connsiteY6" fmla="*/ 395948 h 1828816"/>
                <a:gd name="connsiteX7" fmla="*/ 154105 w 1981205"/>
                <a:gd name="connsiteY7" fmla="*/ 1157955 h 1828816"/>
                <a:gd name="connsiteX8" fmla="*/ 228829 w 1981205"/>
                <a:gd name="connsiteY8" fmla="*/ 1219211 h 1828816"/>
                <a:gd name="connsiteX9" fmla="*/ 1448032 w 1981205"/>
                <a:gd name="connsiteY9" fmla="*/ 1219211 h 1828816"/>
                <a:gd name="connsiteX10" fmla="*/ 1524233 w 1981205"/>
                <a:gd name="connsiteY10" fmla="*/ 1295412 h 1828816"/>
                <a:gd name="connsiteX11" fmla="*/ 1448032 w 1981205"/>
                <a:gd name="connsiteY11" fmla="*/ 1371613 h 1828816"/>
                <a:gd name="connsiteX12" fmla="*/ 228829 w 1981205"/>
                <a:gd name="connsiteY12" fmla="*/ 1371613 h 1828816"/>
                <a:gd name="connsiteX13" fmla="*/ 0 w 1981205"/>
                <a:gd name="connsiteY13" fmla="*/ 1600215 h 1828816"/>
                <a:gd name="connsiteX14" fmla="*/ 228601 w 1981205"/>
                <a:gd name="connsiteY14" fmla="*/ 1829045 h 1828816"/>
                <a:gd name="connsiteX15" fmla="*/ 457430 w 1981205"/>
                <a:gd name="connsiteY15" fmla="*/ 1600443 h 1828816"/>
                <a:gd name="connsiteX16" fmla="*/ 444323 w 1981205"/>
                <a:gd name="connsiteY16" fmla="*/ 1524014 h 1828816"/>
                <a:gd name="connsiteX17" fmla="*/ 1080138 w 1981205"/>
                <a:gd name="connsiteY17" fmla="*/ 1524014 h 1828816"/>
                <a:gd name="connsiteX18" fmla="*/ 1219279 w 1981205"/>
                <a:gd name="connsiteY18" fmla="*/ 1815834 h 1828816"/>
                <a:gd name="connsiteX19" fmla="*/ 1511098 w 1981205"/>
                <a:gd name="connsiteY19" fmla="*/ 1676682 h 1828816"/>
                <a:gd name="connsiteX20" fmla="*/ 1508069 w 1981205"/>
                <a:gd name="connsiteY20" fmla="*/ 1515956 h 1828816"/>
                <a:gd name="connsiteX21" fmla="*/ 1668527 w 1981205"/>
                <a:gd name="connsiteY21" fmla="*/ 1235290 h 1828816"/>
                <a:gd name="connsiteX22" fmla="*/ 1537349 w 1981205"/>
                <a:gd name="connsiteY22" fmla="*/ 1084993 h 1828816"/>
                <a:gd name="connsiteX23" fmla="*/ 1674804 w 1981205"/>
                <a:gd name="connsiteY23" fmla="*/ 397720 h 1828816"/>
                <a:gd name="connsiteX24" fmla="*/ 1736126 w 1981205"/>
                <a:gd name="connsiteY24" fmla="*/ 152401 h 1828816"/>
                <a:gd name="connsiteX25" fmla="*/ 1905234 w 1981205"/>
                <a:gd name="connsiteY25" fmla="*/ 152401 h 1828816"/>
                <a:gd name="connsiteX26" fmla="*/ 1981434 w 1981205"/>
                <a:gd name="connsiteY26" fmla="*/ 76201 h 1828816"/>
                <a:gd name="connsiteX27" fmla="*/ 1905234 w 1981205"/>
                <a:gd name="connsiteY27" fmla="*/ 0 h 1828816"/>
                <a:gd name="connsiteX28" fmla="*/ 305029 w 1981205"/>
                <a:gd name="connsiteY28" fmla="*/ 1600215 h 1828816"/>
                <a:gd name="connsiteX29" fmla="*/ 228829 w 1981205"/>
                <a:gd name="connsiteY29" fmla="*/ 1676416 h 1828816"/>
                <a:gd name="connsiteX30" fmla="*/ 152629 w 1981205"/>
                <a:gd name="connsiteY30" fmla="*/ 1600215 h 1828816"/>
                <a:gd name="connsiteX31" fmla="*/ 228829 w 1981205"/>
                <a:gd name="connsiteY31" fmla="*/ 1524014 h 1828816"/>
                <a:gd name="connsiteX32" fmla="*/ 305029 w 1981205"/>
                <a:gd name="connsiteY32" fmla="*/ 1600215 h 1828816"/>
                <a:gd name="connsiteX33" fmla="*/ 1295632 w 1981205"/>
                <a:gd name="connsiteY33" fmla="*/ 1676416 h 1828816"/>
                <a:gd name="connsiteX34" fmla="*/ 1219432 w 1981205"/>
                <a:gd name="connsiteY34" fmla="*/ 1600215 h 1828816"/>
                <a:gd name="connsiteX35" fmla="*/ 1295632 w 1981205"/>
                <a:gd name="connsiteY35" fmla="*/ 1524014 h 1828816"/>
                <a:gd name="connsiteX36" fmla="*/ 1371832 w 1981205"/>
                <a:gd name="connsiteY36" fmla="*/ 1600215 h 1828816"/>
                <a:gd name="connsiteX37" fmla="*/ 1295632 w 1981205"/>
                <a:gd name="connsiteY37" fmla="*/ 1676416 h 1828816"/>
                <a:gd name="connsiteX38" fmla="*/ 1461767 w 1981205"/>
                <a:gd name="connsiteY38" fmla="*/ 685806 h 1828816"/>
                <a:gd name="connsiteX39" fmla="*/ 1265552 w 1981205"/>
                <a:gd name="connsiteY39" fmla="*/ 685806 h 1828816"/>
                <a:gd name="connsiteX40" fmla="*/ 1288412 w 1981205"/>
                <a:gd name="connsiteY40" fmla="*/ 457204 h 1828816"/>
                <a:gd name="connsiteX41" fmla="*/ 1507488 w 1981205"/>
                <a:gd name="connsiteY41" fmla="*/ 457204 h 1828816"/>
                <a:gd name="connsiteX42" fmla="*/ 762231 w 1981205"/>
                <a:gd name="connsiteY42" fmla="*/ 838208 h 1828816"/>
                <a:gd name="connsiteX43" fmla="*/ 762231 w 1981205"/>
                <a:gd name="connsiteY43" fmla="*/ 1066810 h 1828816"/>
                <a:gd name="connsiteX44" fmla="*/ 602591 w 1981205"/>
                <a:gd name="connsiteY44" fmla="*/ 1066810 h 1828816"/>
                <a:gd name="connsiteX45" fmla="*/ 579731 w 1981205"/>
                <a:gd name="connsiteY45" fmla="*/ 838208 h 1828816"/>
                <a:gd name="connsiteX46" fmla="*/ 564491 w 1981205"/>
                <a:gd name="connsiteY46" fmla="*/ 685806 h 1828816"/>
                <a:gd name="connsiteX47" fmla="*/ 541631 w 1981205"/>
                <a:gd name="connsiteY47" fmla="*/ 457204 h 1828816"/>
                <a:gd name="connsiteX48" fmla="*/ 762231 w 1981205"/>
                <a:gd name="connsiteY48" fmla="*/ 457204 h 1828816"/>
                <a:gd name="connsiteX49" fmla="*/ 762231 w 1981205"/>
                <a:gd name="connsiteY49" fmla="*/ 685806 h 1828816"/>
                <a:gd name="connsiteX50" fmla="*/ 914631 w 1981205"/>
                <a:gd name="connsiteY50" fmla="*/ 838208 h 1828816"/>
                <a:gd name="connsiteX51" fmla="*/ 1097131 w 1981205"/>
                <a:gd name="connsiteY51" fmla="*/ 838208 h 1828816"/>
                <a:gd name="connsiteX52" fmla="*/ 1074271 w 1981205"/>
                <a:gd name="connsiteY52" fmla="*/ 1066810 h 1828816"/>
                <a:gd name="connsiteX53" fmla="*/ 914631 w 1981205"/>
                <a:gd name="connsiteY53" fmla="*/ 1066810 h 1828816"/>
                <a:gd name="connsiteX54" fmla="*/ 914631 w 1981205"/>
                <a:gd name="connsiteY54" fmla="*/ 685806 h 1828816"/>
                <a:gd name="connsiteX55" fmla="*/ 914631 w 1981205"/>
                <a:gd name="connsiteY55" fmla="*/ 457204 h 1828816"/>
                <a:gd name="connsiteX56" fmla="*/ 1135231 w 1981205"/>
                <a:gd name="connsiteY56" fmla="*/ 457204 h 1828816"/>
                <a:gd name="connsiteX57" fmla="*/ 1112371 w 1981205"/>
                <a:gd name="connsiteY57" fmla="*/ 685806 h 1828816"/>
                <a:gd name="connsiteX58" fmla="*/ 388469 w 1981205"/>
                <a:gd name="connsiteY58" fmla="*/ 457204 h 1828816"/>
                <a:gd name="connsiteX59" fmla="*/ 411329 w 1981205"/>
                <a:gd name="connsiteY59" fmla="*/ 685806 h 1828816"/>
                <a:gd name="connsiteX60" fmla="*/ 215113 w 1981205"/>
                <a:gd name="connsiteY60" fmla="*/ 685806 h 1828816"/>
                <a:gd name="connsiteX61" fmla="*/ 169393 w 1981205"/>
                <a:gd name="connsiteY61" fmla="*/ 457204 h 1828816"/>
                <a:gd name="connsiteX62" fmla="*/ 245593 w 1981205"/>
                <a:gd name="connsiteY62" fmla="*/ 838208 h 1828816"/>
                <a:gd name="connsiteX63" fmla="*/ 426569 w 1981205"/>
                <a:gd name="connsiteY63" fmla="*/ 838208 h 1828816"/>
                <a:gd name="connsiteX64" fmla="*/ 449429 w 1981205"/>
                <a:gd name="connsiteY64" fmla="*/ 1066810 h 1828816"/>
                <a:gd name="connsiteX65" fmla="*/ 291313 w 1981205"/>
                <a:gd name="connsiteY65" fmla="*/ 1066810 h 1828816"/>
                <a:gd name="connsiteX66" fmla="*/ 1227433 w 1981205"/>
                <a:gd name="connsiteY66" fmla="*/ 1066810 h 1828816"/>
                <a:gd name="connsiteX67" fmla="*/ 1250293 w 1981205"/>
                <a:gd name="connsiteY67" fmla="*/ 838208 h 1828816"/>
                <a:gd name="connsiteX68" fmla="*/ 1431268 w 1981205"/>
                <a:gd name="connsiteY68" fmla="*/ 838208 h 1828816"/>
                <a:gd name="connsiteX69" fmla="*/ 1385548 w 1981205"/>
                <a:gd name="connsiteY69" fmla="*/ 1066810 h 182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81205" h="1828816">
                  <a:moveTo>
                    <a:pt x="1905234" y="0"/>
                  </a:moveTo>
                  <a:lnTo>
                    <a:pt x="1676633" y="0"/>
                  </a:lnTo>
                  <a:cubicBezTo>
                    <a:pt x="1641667" y="0"/>
                    <a:pt x="1611187" y="23803"/>
                    <a:pt x="1602709" y="57722"/>
                  </a:cubicBezTo>
                  <a:lnTo>
                    <a:pt x="1540939" y="304803"/>
                  </a:lnTo>
                  <a:lnTo>
                    <a:pt x="76429" y="304803"/>
                  </a:lnTo>
                  <a:cubicBezTo>
                    <a:pt x="34347" y="304803"/>
                    <a:pt x="229" y="338912"/>
                    <a:pt x="229" y="381004"/>
                  </a:cubicBezTo>
                  <a:cubicBezTo>
                    <a:pt x="229" y="386023"/>
                    <a:pt x="724" y="391024"/>
                    <a:pt x="1705" y="395948"/>
                  </a:cubicBezTo>
                  <a:lnTo>
                    <a:pt x="154105" y="1157955"/>
                  </a:lnTo>
                  <a:cubicBezTo>
                    <a:pt x="161230" y="1193579"/>
                    <a:pt x="192501" y="1219211"/>
                    <a:pt x="228829" y="1219211"/>
                  </a:cubicBezTo>
                  <a:lnTo>
                    <a:pt x="1448032" y="1219211"/>
                  </a:lnTo>
                  <a:cubicBezTo>
                    <a:pt x="1490114" y="1219211"/>
                    <a:pt x="1524233" y="1253330"/>
                    <a:pt x="1524233" y="1295412"/>
                  </a:cubicBezTo>
                  <a:cubicBezTo>
                    <a:pt x="1524233" y="1337494"/>
                    <a:pt x="1490114" y="1371613"/>
                    <a:pt x="1448032" y="1371613"/>
                  </a:cubicBezTo>
                  <a:lnTo>
                    <a:pt x="228829" y="1371613"/>
                  </a:lnTo>
                  <a:cubicBezTo>
                    <a:pt x="102518" y="1371546"/>
                    <a:pt x="67" y="1473903"/>
                    <a:pt x="0" y="1600215"/>
                  </a:cubicBezTo>
                  <a:cubicBezTo>
                    <a:pt x="-57" y="1726536"/>
                    <a:pt x="102289" y="1828979"/>
                    <a:pt x="228601" y="1829045"/>
                  </a:cubicBezTo>
                  <a:cubicBezTo>
                    <a:pt x="354922" y="1829112"/>
                    <a:pt x="457373" y="1726756"/>
                    <a:pt x="457430" y="1600443"/>
                  </a:cubicBezTo>
                  <a:cubicBezTo>
                    <a:pt x="457439" y="1574402"/>
                    <a:pt x="453010" y="1548560"/>
                    <a:pt x="444323" y="1524014"/>
                  </a:cubicBezTo>
                  <a:lnTo>
                    <a:pt x="1080138" y="1524014"/>
                  </a:lnTo>
                  <a:cubicBezTo>
                    <a:pt x="1037980" y="1643020"/>
                    <a:pt x="1100274" y="1773667"/>
                    <a:pt x="1219279" y="1815834"/>
                  </a:cubicBezTo>
                  <a:cubicBezTo>
                    <a:pt x="1338285" y="1857992"/>
                    <a:pt x="1468940" y="1795689"/>
                    <a:pt x="1511098" y="1676682"/>
                  </a:cubicBezTo>
                  <a:cubicBezTo>
                    <a:pt x="1529576" y="1624513"/>
                    <a:pt x="1528500" y="1567401"/>
                    <a:pt x="1508069" y="1515956"/>
                  </a:cubicBezTo>
                  <a:cubicBezTo>
                    <a:pt x="1629884" y="1482761"/>
                    <a:pt x="1701722" y="1357106"/>
                    <a:pt x="1668527" y="1235290"/>
                  </a:cubicBezTo>
                  <a:cubicBezTo>
                    <a:pt x="1650115" y="1167747"/>
                    <a:pt x="1601776" y="1112368"/>
                    <a:pt x="1537349" y="1084993"/>
                  </a:cubicBezTo>
                  <a:lnTo>
                    <a:pt x="1674804" y="397720"/>
                  </a:lnTo>
                  <a:lnTo>
                    <a:pt x="1736126" y="152401"/>
                  </a:lnTo>
                  <a:lnTo>
                    <a:pt x="1905234" y="152401"/>
                  </a:lnTo>
                  <a:cubicBezTo>
                    <a:pt x="1947315" y="152401"/>
                    <a:pt x="1981434" y="118283"/>
                    <a:pt x="1981434" y="76201"/>
                  </a:cubicBezTo>
                  <a:cubicBezTo>
                    <a:pt x="1981434" y="34119"/>
                    <a:pt x="1947315" y="0"/>
                    <a:pt x="1905234" y="0"/>
                  </a:cubicBezTo>
                  <a:close/>
                  <a:moveTo>
                    <a:pt x="305029" y="1600215"/>
                  </a:moveTo>
                  <a:cubicBezTo>
                    <a:pt x="305029" y="1642297"/>
                    <a:pt x="270911" y="1676416"/>
                    <a:pt x="228829" y="1676416"/>
                  </a:cubicBezTo>
                  <a:cubicBezTo>
                    <a:pt x="186748" y="1676416"/>
                    <a:pt x="152629" y="1642297"/>
                    <a:pt x="152629" y="1600215"/>
                  </a:cubicBezTo>
                  <a:cubicBezTo>
                    <a:pt x="152629" y="1558133"/>
                    <a:pt x="186748" y="1524014"/>
                    <a:pt x="228829" y="1524014"/>
                  </a:cubicBezTo>
                  <a:cubicBezTo>
                    <a:pt x="270892" y="1524062"/>
                    <a:pt x="304982" y="1558152"/>
                    <a:pt x="305029" y="1600215"/>
                  </a:cubicBezTo>
                  <a:close/>
                  <a:moveTo>
                    <a:pt x="1295632" y="1676416"/>
                  </a:moveTo>
                  <a:cubicBezTo>
                    <a:pt x="1253550" y="1676416"/>
                    <a:pt x="1219432" y="1642297"/>
                    <a:pt x="1219432" y="1600215"/>
                  </a:cubicBezTo>
                  <a:cubicBezTo>
                    <a:pt x="1219432" y="1558133"/>
                    <a:pt x="1253550" y="1524014"/>
                    <a:pt x="1295632" y="1524014"/>
                  </a:cubicBezTo>
                  <a:cubicBezTo>
                    <a:pt x="1337714" y="1524014"/>
                    <a:pt x="1371832" y="1558133"/>
                    <a:pt x="1371832" y="1600215"/>
                  </a:cubicBezTo>
                  <a:cubicBezTo>
                    <a:pt x="1371785" y="1642277"/>
                    <a:pt x="1337694" y="1676368"/>
                    <a:pt x="1295632" y="1676416"/>
                  </a:cubicBezTo>
                  <a:close/>
                  <a:moveTo>
                    <a:pt x="1461767" y="685806"/>
                  </a:moveTo>
                  <a:lnTo>
                    <a:pt x="1265552" y="685806"/>
                  </a:lnTo>
                  <a:lnTo>
                    <a:pt x="1288412" y="457204"/>
                  </a:lnTo>
                  <a:lnTo>
                    <a:pt x="1507488" y="457204"/>
                  </a:lnTo>
                  <a:close/>
                  <a:moveTo>
                    <a:pt x="762231" y="838208"/>
                  </a:moveTo>
                  <a:lnTo>
                    <a:pt x="762231" y="1066810"/>
                  </a:lnTo>
                  <a:lnTo>
                    <a:pt x="602591" y="1066810"/>
                  </a:lnTo>
                  <a:lnTo>
                    <a:pt x="579731" y="838208"/>
                  </a:lnTo>
                  <a:close/>
                  <a:moveTo>
                    <a:pt x="564491" y="685806"/>
                  </a:moveTo>
                  <a:lnTo>
                    <a:pt x="541631" y="457204"/>
                  </a:lnTo>
                  <a:lnTo>
                    <a:pt x="762231" y="457204"/>
                  </a:lnTo>
                  <a:lnTo>
                    <a:pt x="762231" y="685806"/>
                  </a:lnTo>
                  <a:close/>
                  <a:moveTo>
                    <a:pt x="914631" y="838208"/>
                  </a:moveTo>
                  <a:lnTo>
                    <a:pt x="1097131" y="838208"/>
                  </a:lnTo>
                  <a:lnTo>
                    <a:pt x="1074271" y="1066810"/>
                  </a:lnTo>
                  <a:lnTo>
                    <a:pt x="914631" y="1066810"/>
                  </a:lnTo>
                  <a:close/>
                  <a:moveTo>
                    <a:pt x="914631" y="685806"/>
                  </a:moveTo>
                  <a:lnTo>
                    <a:pt x="914631" y="457204"/>
                  </a:lnTo>
                  <a:lnTo>
                    <a:pt x="1135231" y="457204"/>
                  </a:lnTo>
                  <a:lnTo>
                    <a:pt x="1112371" y="685806"/>
                  </a:lnTo>
                  <a:close/>
                  <a:moveTo>
                    <a:pt x="388469" y="457204"/>
                  </a:moveTo>
                  <a:lnTo>
                    <a:pt x="411329" y="685806"/>
                  </a:lnTo>
                  <a:lnTo>
                    <a:pt x="215113" y="685806"/>
                  </a:lnTo>
                  <a:lnTo>
                    <a:pt x="169393" y="457204"/>
                  </a:lnTo>
                  <a:close/>
                  <a:moveTo>
                    <a:pt x="245593" y="838208"/>
                  </a:moveTo>
                  <a:lnTo>
                    <a:pt x="426569" y="838208"/>
                  </a:lnTo>
                  <a:lnTo>
                    <a:pt x="449429" y="1066810"/>
                  </a:lnTo>
                  <a:lnTo>
                    <a:pt x="291313" y="1066810"/>
                  </a:lnTo>
                  <a:close/>
                  <a:moveTo>
                    <a:pt x="1227433" y="1066810"/>
                  </a:moveTo>
                  <a:lnTo>
                    <a:pt x="1250293" y="838208"/>
                  </a:lnTo>
                  <a:lnTo>
                    <a:pt x="1431268" y="838208"/>
                  </a:lnTo>
                  <a:lnTo>
                    <a:pt x="1385548" y="1066810"/>
                  </a:lnTo>
                  <a:close/>
                </a:path>
              </a:pathLst>
            </a:custGeom>
            <a:grpFill/>
            <a:ln w="8037"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0D57AAF3-65DD-4809-92F7-DBDBFF01FC5E}"/>
                </a:ext>
              </a:extLst>
            </p:cNvPr>
            <p:cNvSpPr/>
            <p:nvPr/>
          </p:nvSpPr>
          <p:spPr>
            <a:xfrm>
              <a:off x="5064704" y="1268017"/>
              <a:ext cx="304801" cy="152401"/>
            </a:xfrm>
            <a:custGeom>
              <a:avLst/>
              <a:gdLst>
                <a:gd name="connsiteX0" fmla="*/ 228601 w 304800"/>
                <a:gd name="connsiteY0" fmla="*/ 0 h 152401"/>
                <a:gd name="connsiteX1" fmla="*/ 76200 w 304800"/>
                <a:gd name="connsiteY1" fmla="*/ 0 h 152401"/>
                <a:gd name="connsiteX2" fmla="*/ 0 w 304800"/>
                <a:gd name="connsiteY2" fmla="*/ 76201 h 152401"/>
                <a:gd name="connsiteX3" fmla="*/ 76200 w 304800"/>
                <a:gd name="connsiteY3" fmla="*/ 152401 h 152401"/>
                <a:gd name="connsiteX4" fmla="*/ 228601 w 304800"/>
                <a:gd name="connsiteY4" fmla="*/ 152401 h 152401"/>
                <a:gd name="connsiteX5" fmla="*/ 304801 w 304800"/>
                <a:gd name="connsiteY5" fmla="*/ 76201 h 152401"/>
                <a:gd name="connsiteX6" fmla="*/ 228601 w 304800"/>
                <a:gd name="connsiteY6" fmla="*/ 0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152401">
                  <a:moveTo>
                    <a:pt x="228601" y="0"/>
                  </a:moveTo>
                  <a:lnTo>
                    <a:pt x="76200" y="0"/>
                  </a:lnTo>
                  <a:cubicBezTo>
                    <a:pt x="34116" y="0"/>
                    <a:pt x="0" y="34116"/>
                    <a:pt x="0" y="76201"/>
                  </a:cubicBezTo>
                  <a:cubicBezTo>
                    <a:pt x="0" y="118285"/>
                    <a:pt x="34116" y="152401"/>
                    <a:pt x="76200" y="152401"/>
                  </a:cubicBezTo>
                  <a:lnTo>
                    <a:pt x="228601" y="152401"/>
                  </a:lnTo>
                  <a:cubicBezTo>
                    <a:pt x="270682" y="152401"/>
                    <a:pt x="304801" y="118285"/>
                    <a:pt x="304801" y="76201"/>
                  </a:cubicBezTo>
                  <a:cubicBezTo>
                    <a:pt x="304801" y="34116"/>
                    <a:pt x="270682" y="0"/>
                    <a:pt x="228601" y="0"/>
                  </a:cubicBezTo>
                  <a:close/>
                </a:path>
              </a:pathLst>
            </a:custGeom>
            <a:grpFill/>
            <a:ln w="8037"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396377E0-DD06-4E46-8FB6-497F571999C8}"/>
                </a:ext>
              </a:extLst>
            </p:cNvPr>
            <p:cNvSpPr/>
            <p:nvPr/>
          </p:nvSpPr>
          <p:spPr>
            <a:xfrm>
              <a:off x="5521905" y="1268017"/>
              <a:ext cx="762002" cy="152401"/>
            </a:xfrm>
            <a:custGeom>
              <a:avLst/>
              <a:gdLst>
                <a:gd name="connsiteX0" fmla="*/ 762002 w 762001"/>
                <a:gd name="connsiteY0" fmla="*/ 76201 h 152401"/>
                <a:gd name="connsiteX1" fmla="*/ 685802 w 762001"/>
                <a:gd name="connsiteY1" fmla="*/ 0 h 152401"/>
                <a:gd name="connsiteX2" fmla="*/ 76200 w 762001"/>
                <a:gd name="connsiteY2" fmla="*/ 0 h 152401"/>
                <a:gd name="connsiteX3" fmla="*/ 0 w 762001"/>
                <a:gd name="connsiteY3" fmla="*/ 76201 h 152401"/>
                <a:gd name="connsiteX4" fmla="*/ 76200 w 762001"/>
                <a:gd name="connsiteY4" fmla="*/ 152401 h 152401"/>
                <a:gd name="connsiteX5" fmla="*/ 685802 w 762001"/>
                <a:gd name="connsiteY5" fmla="*/ 152401 h 152401"/>
                <a:gd name="connsiteX6" fmla="*/ 762002 w 762001"/>
                <a:gd name="connsiteY6" fmla="*/ 76201 h 1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1" h="152401">
                  <a:moveTo>
                    <a:pt x="762002" y="76201"/>
                  </a:moveTo>
                  <a:cubicBezTo>
                    <a:pt x="762002" y="34116"/>
                    <a:pt x="727883" y="0"/>
                    <a:pt x="685802" y="0"/>
                  </a:cubicBezTo>
                  <a:lnTo>
                    <a:pt x="76200" y="0"/>
                  </a:lnTo>
                  <a:cubicBezTo>
                    <a:pt x="34119" y="0"/>
                    <a:pt x="0" y="34116"/>
                    <a:pt x="0" y="76201"/>
                  </a:cubicBezTo>
                  <a:cubicBezTo>
                    <a:pt x="0" y="118285"/>
                    <a:pt x="34119" y="152401"/>
                    <a:pt x="76200" y="152401"/>
                  </a:cubicBezTo>
                  <a:lnTo>
                    <a:pt x="685802" y="152401"/>
                  </a:lnTo>
                  <a:cubicBezTo>
                    <a:pt x="727883" y="152401"/>
                    <a:pt x="762002" y="118285"/>
                    <a:pt x="762002" y="76201"/>
                  </a:cubicBezTo>
                  <a:close/>
                </a:path>
              </a:pathLst>
            </a:custGeom>
            <a:grpFill/>
            <a:ln w="8037"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CB31D70-8878-48B2-82E8-457B003811BA}"/>
                </a:ext>
              </a:extLst>
            </p:cNvPr>
            <p:cNvSpPr/>
            <p:nvPr/>
          </p:nvSpPr>
          <p:spPr>
            <a:xfrm>
              <a:off x="7960312" y="1268017"/>
              <a:ext cx="152400" cy="152401"/>
            </a:xfrm>
            <a:custGeom>
              <a:avLst/>
              <a:gdLst>
                <a:gd name="connsiteX0" fmla="*/ 152400 w 152400"/>
                <a:gd name="connsiteY0" fmla="*/ 76201 h 152401"/>
                <a:gd name="connsiteX1" fmla="*/ 76200 w 152400"/>
                <a:gd name="connsiteY1" fmla="*/ 152401 h 152401"/>
                <a:gd name="connsiteX2" fmla="*/ 0 w 152400"/>
                <a:gd name="connsiteY2" fmla="*/ 76201 h 152401"/>
                <a:gd name="connsiteX3" fmla="*/ 76200 w 152400"/>
                <a:gd name="connsiteY3" fmla="*/ 0 h 152401"/>
                <a:gd name="connsiteX4" fmla="*/ 152400 w 152400"/>
                <a:gd name="connsiteY4" fmla="*/ 76201 h 15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1">
                  <a:moveTo>
                    <a:pt x="152400" y="76201"/>
                  </a:moveTo>
                  <a:cubicBezTo>
                    <a:pt x="152400" y="118285"/>
                    <a:pt x="118284" y="152401"/>
                    <a:pt x="76200" y="152401"/>
                  </a:cubicBezTo>
                  <a:cubicBezTo>
                    <a:pt x="34116" y="152401"/>
                    <a:pt x="0" y="118285"/>
                    <a:pt x="0" y="76201"/>
                  </a:cubicBezTo>
                  <a:cubicBezTo>
                    <a:pt x="0" y="34116"/>
                    <a:pt x="34116" y="0"/>
                    <a:pt x="76200" y="0"/>
                  </a:cubicBezTo>
                  <a:cubicBezTo>
                    <a:pt x="118284" y="0"/>
                    <a:pt x="152400" y="34116"/>
                    <a:pt x="152400" y="76201"/>
                  </a:cubicBezTo>
                  <a:close/>
                </a:path>
              </a:pathLst>
            </a:custGeom>
            <a:grpFill/>
            <a:ln w="803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A5900943-3849-4BE5-A064-9F61AF3CF36D}"/>
                </a:ext>
              </a:extLst>
            </p:cNvPr>
            <p:cNvSpPr/>
            <p:nvPr/>
          </p:nvSpPr>
          <p:spPr>
            <a:xfrm>
              <a:off x="7655511" y="1268017"/>
              <a:ext cx="152400" cy="152401"/>
            </a:xfrm>
            <a:custGeom>
              <a:avLst/>
              <a:gdLst>
                <a:gd name="connsiteX0" fmla="*/ 152400 w 152400"/>
                <a:gd name="connsiteY0" fmla="*/ 76201 h 152401"/>
                <a:gd name="connsiteX1" fmla="*/ 76200 w 152400"/>
                <a:gd name="connsiteY1" fmla="*/ 152401 h 152401"/>
                <a:gd name="connsiteX2" fmla="*/ 0 w 152400"/>
                <a:gd name="connsiteY2" fmla="*/ 76201 h 152401"/>
                <a:gd name="connsiteX3" fmla="*/ 76200 w 152400"/>
                <a:gd name="connsiteY3" fmla="*/ 0 h 152401"/>
                <a:gd name="connsiteX4" fmla="*/ 152400 w 152400"/>
                <a:gd name="connsiteY4" fmla="*/ 76201 h 15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1">
                  <a:moveTo>
                    <a:pt x="152400" y="76201"/>
                  </a:moveTo>
                  <a:cubicBezTo>
                    <a:pt x="152400" y="118285"/>
                    <a:pt x="118284" y="152401"/>
                    <a:pt x="76200" y="152401"/>
                  </a:cubicBezTo>
                  <a:cubicBezTo>
                    <a:pt x="34116" y="152401"/>
                    <a:pt x="0" y="118285"/>
                    <a:pt x="0" y="76201"/>
                  </a:cubicBezTo>
                  <a:cubicBezTo>
                    <a:pt x="0" y="34116"/>
                    <a:pt x="34116" y="0"/>
                    <a:pt x="76200" y="0"/>
                  </a:cubicBezTo>
                  <a:cubicBezTo>
                    <a:pt x="118284" y="0"/>
                    <a:pt x="152400" y="34116"/>
                    <a:pt x="152400" y="76201"/>
                  </a:cubicBezTo>
                  <a:close/>
                </a:path>
              </a:pathLst>
            </a:custGeom>
            <a:grpFill/>
            <a:ln w="8037"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D51A0D53-B7CF-40A7-BA50-AB295B5CE5F5}"/>
                </a:ext>
              </a:extLst>
            </p:cNvPr>
            <p:cNvSpPr/>
            <p:nvPr/>
          </p:nvSpPr>
          <p:spPr>
            <a:xfrm>
              <a:off x="7350710" y="1268017"/>
              <a:ext cx="152400" cy="152401"/>
            </a:xfrm>
            <a:custGeom>
              <a:avLst/>
              <a:gdLst>
                <a:gd name="connsiteX0" fmla="*/ 152400 w 152400"/>
                <a:gd name="connsiteY0" fmla="*/ 76201 h 152401"/>
                <a:gd name="connsiteX1" fmla="*/ 76200 w 152400"/>
                <a:gd name="connsiteY1" fmla="*/ 152401 h 152401"/>
                <a:gd name="connsiteX2" fmla="*/ 0 w 152400"/>
                <a:gd name="connsiteY2" fmla="*/ 76201 h 152401"/>
                <a:gd name="connsiteX3" fmla="*/ 76200 w 152400"/>
                <a:gd name="connsiteY3" fmla="*/ 0 h 152401"/>
                <a:gd name="connsiteX4" fmla="*/ 152400 w 152400"/>
                <a:gd name="connsiteY4" fmla="*/ 76201 h 15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1">
                  <a:moveTo>
                    <a:pt x="152400" y="76201"/>
                  </a:moveTo>
                  <a:cubicBezTo>
                    <a:pt x="152400" y="118285"/>
                    <a:pt x="118284" y="152401"/>
                    <a:pt x="76200" y="152401"/>
                  </a:cubicBezTo>
                  <a:cubicBezTo>
                    <a:pt x="34116" y="152401"/>
                    <a:pt x="0" y="118285"/>
                    <a:pt x="0" y="76201"/>
                  </a:cubicBezTo>
                  <a:cubicBezTo>
                    <a:pt x="0" y="34116"/>
                    <a:pt x="34116" y="0"/>
                    <a:pt x="76200" y="0"/>
                  </a:cubicBezTo>
                  <a:cubicBezTo>
                    <a:pt x="118284" y="0"/>
                    <a:pt x="152400" y="34116"/>
                    <a:pt x="152400" y="76201"/>
                  </a:cubicBezTo>
                  <a:close/>
                </a:path>
              </a:pathLst>
            </a:custGeom>
            <a:grpFill/>
            <a:ln w="803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23180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00338D"/>
          </a:solidFill>
        </p:spPr>
        <p:txBody>
          <a:bodyPr wrap="square" lIns="0" tIns="0" rIns="0" bIns="0" rtlCol="0"/>
          <a:lstStyle/>
          <a:p>
            <a:endParaRPr/>
          </a:p>
        </p:txBody>
      </p:sp>
      <p:sp>
        <p:nvSpPr>
          <p:cNvPr id="4" name="object 4"/>
          <p:cNvSpPr txBox="1"/>
          <p:nvPr/>
        </p:nvSpPr>
        <p:spPr>
          <a:xfrm>
            <a:off x="2224151" y="6253797"/>
            <a:ext cx="7792084" cy="123189"/>
          </a:xfrm>
          <a:prstGeom prst="rect">
            <a:avLst/>
          </a:prstGeom>
        </p:spPr>
        <p:txBody>
          <a:bodyPr vert="horz" wrap="square" lIns="0" tIns="11430" rIns="0" bIns="0" rtlCol="0">
            <a:spAutoFit/>
          </a:bodyPr>
          <a:lstStyle/>
          <a:p>
            <a:pPr marL="12700">
              <a:lnSpc>
                <a:spcPct val="100000"/>
              </a:lnSpc>
              <a:spcBef>
                <a:spcPts val="90"/>
              </a:spcBef>
            </a:pPr>
            <a:r>
              <a:rPr sz="650" spc="-10" dirty="0">
                <a:solidFill>
                  <a:srgbClr val="A6A6A6"/>
                </a:solidFill>
                <a:latin typeface="Arial"/>
                <a:cs typeface="Arial"/>
              </a:rPr>
              <a:t>©</a:t>
            </a:r>
            <a:r>
              <a:rPr sz="650" spc="-5" dirty="0">
                <a:solidFill>
                  <a:srgbClr val="A6A6A6"/>
                </a:solidFill>
                <a:latin typeface="Arial"/>
                <a:cs typeface="Arial"/>
              </a:rPr>
              <a:t> </a:t>
            </a:r>
            <a:r>
              <a:rPr sz="650" spc="-40" dirty="0">
                <a:solidFill>
                  <a:srgbClr val="A6A6A6"/>
                </a:solidFill>
                <a:latin typeface="Arial"/>
                <a:cs typeface="Arial"/>
              </a:rPr>
              <a:t>2019</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35" dirty="0">
                <a:solidFill>
                  <a:srgbClr val="A6A6A6"/>
                </a:solidFill>
                <a:latin typeface="Arial"/>
                <a:cs typeface="Arial"/>
              </a:rPr>
              <a:t>LLP,</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dirty="0">
                <a:solidFill>
                  <a:srgbClr val="A6A6A6"/>
                </a:solidFill>
                <a:latin typeface="Arial"/>
                <a:cs typeface="Arial"/>
              </a:rPr>
              <a:t>UK</a:t>
            </a:r>
            <a:r>
              <a:rPr sz="650" spc="-40" dirty="0">
                <a:solidFill>
                  <a:srgbClr val="A6A6A6"/>
                </a:solidFill>
                <a:latin typeface="Arial"/>
                <a:cs typeface="Arial"/>
              </a:rPr>
              <a:t> </a:t>
            </a:r>
            <a:r>
              <a:rPr sz="650" spc="-5" dirty="0">
                <a:solidFill>
                  <a:srgbClr val="A6A6A6"/>
                </a:solidFill>
                <a:latin typeface="Arial"/>
                <a:cs typeface="Arial"/>
              </a:rPr>
              <a:t>limited</a:t>
            </a:r>
            <a:r>
              <a:rPr sz="650" spc="-55" dirty="0">
                <a:solidFill>
                  <a:srgbClr val="A6A6A6"/>
                </a:solidFill>
                <a:latin typeface="Arial"/>
                <a:cs typeface="Arial"/>
              </a:rPr>
              <a:t> </a:t>
            </a:r>
            <a:r>
              <a:rPr sz="650" spc="-10" dirty="0">
                <a:solidFill>
                  <a:srgbClr val="A6A6A6"/>
                </a:solidFill>
                <a:latin typeface="Arial"/>
                <a:cs typeface="Arial"/>
              </a:rPr>
              <a:t>liability </a:t>
            </a:r>
            <a:r>
              <a:rPr sz="650" spc="-20" dirty="0">
                <a:solidFill>
                  <a:srgbClr val="A6A6A6"/>
                </a:solidFill>
                <a:latin typeface="Arial"/>
                <a:cs typeface="Arial"/>
              </a:rPr>
              <a:t>partnership</a:t>
            </a:r>
            <a:r>
              <a:rPr sz="650" spc="-55" dirty="0">
                <a:solidFill>
                  <a:srgbClr val="A6A6A6"/>
                </a:solidFill>
                <a:latin typeface="Arial"/>
                <a:cs typeface="Arial"/>
              </a:rPr>
              <a:t> </a:t>
            </a:r>
            <a:r>
              <a:rPr sz="650" spc="-35" dirty="0">
                <a:solidFill>
                  <a:srgbClr val="A6A6A6"/>
                </a:solidFill>
                <a:latin typeface="Arial"/>
                <a:cs typeface="Arial"/>
              </a:rPr>
              <a:t>and</a:t>
            </a:r>
            <a:r>
              <a:rPr sz="650" spc="-5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20" dirty="0">
                <a:solidFill>
                  <a:srgbClr val="A6A6A6"/>
                </a:solidFill>
                <a:latin typeface="Arial"/>
                <a:cs typeface="Arial"/>
              </a:rPr>
              <a:t>firm</a:t>
            </a:r>
            <a:r>
              <a:rPr sz="650" spc="-70"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25" dirty="0">
                <a:solidFill>
                  <a:srgbClr val="A6A6A6"/>
                </a:solidFill>
                <a:latin typeface="Arial"/>
                <a:cs typeface="Arial"/>
              </a:rPr>
              <a:t>the</a:t>
            </a:r>
            <a:r>
              <a:rPr sz="650" spc="-50"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0" dirty="0">
                <a:solidFill>
                  <a:srgbClr val="A6A6A6"/>
                </a:solidFill>
                <a:latin typeface="Arial"/>
                <a:cs typeface="Arial"/>
              </a:rPr>
              <a:t>network</a:t>
            </a:r>
            <a:r>
              <a:rPr sz="650" spc="-15" dirty="0">
                <a:solidFill>
                  <a:srgbClr val="A6A6A6"/>
                </a:solidFill>
                <a:latin typeface="Arial"/>
                <a:cs typeface="Arial"/>
              </a:rPr>
              <a:t> </a:t>
            </a:r>
            <a:r>
              <a:rPr sz="650" spc="-25" dirty="0">
                <a:solidFill>
                  <a:srgbClr val="A6A6A6"/>
                </a:solidFill>
                <a:latin typeface="Arial"/>
                <a:cs typeface="Arial"/>
              </a:rPr>
              <a:t>of</a:t>
            </a:r>
            <a:r>
              <a:rPr sz="650" spc="-30" dirty="0">
                <a:solidFill>
                  <a:srgbClr val="A6A6A6"/>
                </a:solidFill>
                <a:latin typeface="Arial"/>
                <a:cs typeface="Arial"/>
              </a:rPr>
              <a:t> </a:t>
            </a:r>
            <a:r>
              <a:rPr sz="650" spc="-40" dirty="0">
                <a:solidFill>
                  <a:srgbClr val="A6A6A6"/>
                </a:solidFill>
                <a:latin typeface="Arial"/>
                <a:cs typeface="Arial"/>
              </a:rPr>
              <a:t>independent</a:t>
            </a:r>
            <a:r>
              <a:rPr sz="650" spc="-30" dirty="0">
                <a:solidFill>
                  <a:srgbClr val="A6A6A6"/>
                </a:solidFill>
                <a:latin typeface="Arial"/>
                <a:cs typeface="Arial"/>
              </a:rPr>
              <a:t> </a:t>
            </a:r>
            <a:r>
              <a:rPr sz="650" spc="-20" dirty="0">
                <a:solidFill>
                  <a:srgbClr val="A6A6A6"/>
                </a:solidFill>
                <a:latin typeface="Arial"/>
                <a:cs typeface="Arial"/>
              </a:rPr>
              <a:t>member</a:t>
            </a:r>
            <a:r>
              <a:rPr sz="650" spc="20" dirty="0">
                <a:solidFill>
                  <a:srgbClr val="A6A6A6"/>
                </a:solidFill>
                <a:latin typeface="Arial"/>
                <a:cs typeface="Arial"/>
              </a:rPr>
              <a:t> </a:t>
            </a:r>
            <a:r>
              <a:rPr sz="650" spc="-15" dirty="0">
                <a:solidFill>
                  <a:srgbClr val="A6A6A6"/>
                </a:solidFill>
                <a:latin typeface="Arial"/>
                <a:cs typeface="Arial"/>
              </a:rPr>
              <a:t>firms </a:t>
            </a:r>
            <a:r>
              <a:rPr sz="650" spc="-20" dirty="0">
                <a:solidFill>
                  <a:srgbClr val="A6A6A6"/>
                </a:solidFill>
                <a:latin typeface="Arial"/>
                <a:cs typeface="Arial"/>
              </a:rPr>
              <a:t>affiliated</a:t>
            </a:r>
            <a:r>
              <a:rPr sz="650" spc="-50" dirty="0">
                <a:solidFill>
                  <a:srgbClr val="A6A6A6"/>
                </a:solidFill>
                <a:latin typeface="Arial"/>
                <a:cs typeface="Arial"/>
              </a:rPr>
              <a:t> </a:t>
            </a:r>
            <a:r>
              <a:rPr sz="650" spc="-5" dirty="0">
                <a:solidFill>
                  <a:srgbClr val="A6A6A6"/>
                </a:solidFill>
                <a:latin typeface="Arial"/>
                <a:cs typeface="Arial"/>
              </a:rPr>
              <a:t>with</a:t>
            </a:r>
            <a:r>
              <a:rPr sz="650" spc="-50" dirty="0">
                <a:solidFill>
                  <a:srgbClr val="A6A6A6"/>
                </a:solidFill>
                <a:latin typeface="Arial"/>
                <a:cs typeface="Arial"/>
              </a:rPr>
              <a:t> </a:t>
            </a:r>
            <a:r>
              <a:rPr sz="650" spc="-25" dirty="0">
                <a:solidFill>
                  <a:srgbClr val="A6A6A6"/>
                </a:solidFill>
                <a:latin typeface="Arial"/>
                <a:cs typeface="Arial"/>
              </a:rPr>
              <a:t>KPMGInternational</a:t>
            </a:r>
            <a:r>
              <a:rPr sz="650" spc="10" dirty="0">
                <a:solidFill>
                  <a:srgbClr val="A6A6A6"/>
                </a:solidFill>
                <a:latin typeface="Arial"/>
                <a:cs typeface="Arial"/>
              </a:rPr>
              <a:t> </a:t>
            </a:r>
            <a:r>
              <a:rPr sz="650" spc="-20" dirty="0">
                <a:solidFill>
                  <a:srgbClr val="A6A6A6"/>
                </a:solidFill>
                <a:latin typeface="Arial"/>
                <a:cs typeface="Arial"/>
              </a:rPr>
              <a:t>Cooperative</a:t>
            </a:r>
            <a:r>
              <a:rPr sz="650" spc="-55" dirty="0">
                <a:solidFill>
                  <a:srgbClr val="A6A6A6"/>
                </a:solidFill>
                <a:latin typeface="Arial"/>
                <a:cs typeface="Arial"/>
              </a:rPr>
              <a:t> </a:t>
            </a:r>
            <a:r>
              <a:rPr sz="650" spc="-20" dirty="0">
                <a:solidFill>
                  <a:srgbClr val="A6A6A6"/>
                </a:solidFill>
                <a:latin typeface="Arial"/>
                <a:cs typeface="Arial"/>
              </a:rPr>
              <a:t>(“KPMG</a:t>
            </a:r>
            <a:r>
              <a:rPr sz="650" spc="-30" dirty="0">
                <a:solidFill>
                  <a:srgbClr val="A6A6A6"/>
                </a:solidFill>
                <a:latin typeface="Arial"/>
                <a:cs typeface="Arial"/>
              </a:rPr>
              <a:t> </a:t>
            </a:r>
            <a:r>
              <a:rPr sz="650" spc="-25" dirty="0">
                <a:solidFill>
                  <a:srgbClr val="A6A6A6"/>
                </a:solidFill>
                <a:latin typeface="Arial"/>
                <a:cs typeface="Arial"/>
              </a:rPr>
              <a:t>International”),</a:t>
            </a:r>
            <a:r>
              <a:rPr sz="650" spc="-30" dirty="0">
                <a:solidFill>
                  <a:srgbClr val="A6A6A6"/>
                </a:solidFill>
                <a:latin typeface="Arial"/>
                <a:cs typeface="Arial"/>
              </a:rPr>
              <a:t> </a:t>
            </a:r>
            <a:r>
              <a:rPr sz="650" spc="-10" dirty="0">
                <a:solidFill>
                  <a:srgbClr val="A6A6A6"/>
                </a:solidFill>
                <a:latin typeface="Arial"/>
                <a:cs typeface="Arial"/>
              </a:rPr>
              <a:t>a</a:t>
            </a:r>
            <a:r>
              <a:rPr sz="650" spc="-50" dirty="0">
                <a:solidFill>
                  <a:srgbClr val="A6A6A6"/>
                </a:solidFill>
                <a:latin typeface="Arial"/>
                <a:cs typeface="Arial"/>
              </a:rPr>
              <a:t> </a:t>
            </a:r>
            <a:r>
              <a:rPr sz="650" spc="-10" dirty="0">
                <a:solidFill>
                  <a:srgbClr val="A6A6A6"/>
                </a:solidFill>
                <a:latin typeface="Arial"/>
                <a:cs typeface="Arial"/>
              </a:rPr>
              <a:t>Swissentity.</a:t>
            </a:r>
            <a:r>
              <a:rPr sz="650" spc="-30" dirty="0">
                <a:solidFill>
                  <a:srgbClr val="A6A6A6"/>
                </a:solidFill>
                <a:latin typeface="Arial"/>
                <a:cs typeface="Arial"/>
              </a:rPr>
              <a:t> </a:t>
            </a:r>
            <a:r>
              <a:rPr sz="650" spc="-10" dirty="0">
                <a:solidFill>
                  <a:srgbClr val="A6A6A6"/>
                </a:solidFill>
                <a:latin typeface="Arial"/>
                <a:cs typeface="Arial"/>
              </a:rPr>
              <a:t>All</a:t>
            </a:r>
            <a:r>
              <a:rPr sz="650" spc="10" dirty="0">
                <a:solidFill>
                  <a:srgbClr val="A6A6A6"/>
                </a:solidFill>
                <a:latin typeface="Arial"/>
                <a:cs typeface="Arial"/>
              </a:rPr>
              <a:t> </a:t>
            </a:r>
            <a:r>
              <a:rPr sz="650" spc="-30" dirty="0">
                <a:solidFill>
                  <a:srgbClr val="A6A6A6"/>
                </a:solidFill>
                <a:latin typeface="Arial"/>
                <a:cs typeface="Arial"/>
              </a:rPr>
              <a:t>rights</a:t>
            </a:r>
            <a:r>
              <a:rPr sz="650" spc="-15" dirty="0">
                <a:solidFill>
                  <a:srgbClr val="A6A6A6"/>
                </a:solidFill>
                <a:latin typeface="Arial"/>
                <a:cs typeface="Arial"/>
              </a:rPr>
              <a:t> </a:t>
            </a:r>
            <a:r>
              <a:rPr sz="650" spc="-30" dirty="0">
                <a:solidFill>
                  <a:srgbClr val="A6A6A6"/>
                </a:solidFill>
                <a:latin typeface="Arial"/>
                <a:cs typeface="Arial"/>
              </a:rPr>
              <a:t>reserved.</a:t>
            </a:r>
            <a:endParaRPr sz="650">
              <a:latin typeface="Arial"/>
              <a:cs typeface="Arial"/>
            </a:endParaRPr>
          </a:p>
        </p:txBody>
      </p:sp>
      <p:sp>
        <p:nvSpPr>
          <p:cNvPr id="5" name="object 5"/>
          <p:cNvSpPr txBox="1">
            <a:spLocks noGrp="1"/>
          </p:cNvSpPr>
          <p:nvPr>
            <p:ph type="title" idx="4294967295"/>
          </p:nvPr>
        </p:nvSpPr>
        <p:spPr>
          <a:xfrm>
            <a:off x="983932" y="289209"/>
            <a:ext cx="10479405" cy="1320233"/>
          </a:xfrm>
          <a:prstGeom prst="rect">
            <a:avLst/>
          </a:prstGeom>
        </p:spPr>
        <p:txBody>
          <a:bodyPr vert="horz" wrap="square" lIns="0" tIns="12065" rIns="0" bIns="0" rtlCol="0">
            <a:spAutoFit/>
          </a:bodyPr>
          <a:lstStyle/>
          <a:p>
            <a:pPr marL="12700">
              <a:lnSpc>
                <a:spcPts val="5115"/>
              </a:lnSpc>
              <a:spcBef>
                <a:spcPts val="0"/>
              </a:spcBef>
            </a:pPr>
            <a:r>
              <a:rPr sz="5050" spc="-10" dirty="0">
                <a:solidFill>
                  <a:srgbClr val="00338D"/>
                </a:solidFill>
                <a:latin typeface="KPMG Extralight"/>
              </a:rPr>
              <a:t>Automation and AI is being infused with processes across</a:t>
            </a:r>
          </a:p>
          <a:p>
            <a:pPr marL="12700">
              <a:lnSpc>
                <a:spcPts val="5115"/>
              </a:lnSpc>
              <a:spcBef>
                <a:spcPts val="0"/>
              </a:spcBef>
            </a:pPr>
            <a:r>
              <a:rPr sz="5050" spc="-10" dirty="0">
                <a:solidFill>
                  <a:srgbClr val="00338D"/>
                </a:solidFill>
                <a:latin typeface="KPMG Extralight"/>
              </a:rPr>
              <a:t>the value chain…</a:t>
            </a:r>
          </a:p>
        </p:txBody>
      </p:sp>
      <p:sp>
        <p:nvSpPr>
          <p:cNvPr id="6" name="object 6"/>
          <p:cNvSpPr/>
          <p:nvPr/>
        </p:nvSpPr>
        <p:spPr>
          <a:xfrm>
            <a:off x="1236980" y="2595879"/>
            <a:ext cx="76200" cy="2983865"/>
          </a:xfrm>
          <a:custGeom>
            <a:avLst/>
            <a:gdLst/>
            <a:ahLst/>
            <a:cxnLst/>
            <a:rect l="l" t="t" r="r" b="b"/>
            <a:pathLst>
              <a:path w="76200" h="2983865">
                <a:moveTo>
                  <a:pt x="44450" y="63500"/>
                </a:moveTo>
                <a:lnTo>
                  <a:pt x="31750" y="63500"/>
                </a:lnTo>
                <a:lnTo>
                  <a:pt x="31750" y="2983611"/>
                </a:lnTo>
                <a:lnTo>
                  <a:pt x="44450" y="2983611"/>
                </a:lnTo>
                <a:lnTo>
                  <a:pt x="44450" y="63500"/>
                </a:lnTo>
                <a:close/>
              </a:path>
              <a:path w="76200" h="2983865">
                <a:moveTo>
                  <a:pt x="38100" y="0"/>
                </a:moveTo>
                <a:lnTo>
                  <a:pt x="0" y="76200"/>
                </a:lnTo>
                <a:lnTo>
                  <a:pt x="31750" y="76200"/>
                </a:lnTo>
                <a:lnTo>
                  <a:pt x="31750" y="63500"/>
                </a:lnTo>
                <a:lnTo>
                  <a:pt x="69850" y="63500"/>
                </a:lnTo>
                <a:lnTo>
                  <a:pt x="38100" y="0"/>
                </a:lnTo>
                <a:close/>
              </a:path>
              <a:path w="76200" h="2983865">
                <a:moveTo>
                  <a:pt x="69850" y="63500"/>
                </a:moveTo>
                <a:lnTo>
                  <a:pt x="44450" y="63500"/>
                </a:lnTo>
                <a:lnTo>
                  <a:pt x="44450" y="76200"/>
                </a:lnTo>
                <a:lnTo>
                  <a:pt x="76200" y="76200"/>
                </a:lnTo>
                <a:lnTo>
                  <a:pt x="69850" y="63500"/>
                </a:lnTo>
                <a:close/>
              </a:path>
            </a:pathLst>
          </a:custGeom>
          <a:solidFill>
            <a:srgbClr val="005EB8"/>
          </a:solidFill>
        </p:spPr>
        <p:txBody>
          <a:bodyPr wrap="square" lIns="0" tIns="0" rIns="0" bIns="0" rtlCol="0"/>
          <a:lstStyle/>
          <a:p>
            <a:endParaRPr/>
          </a:p>
        </p:txBody>
      </p:sp>
      <p:sp>
        <p:nvSpPr>
          <p:cNvPr id="7" name="object 7"/>
          <p:cNvSpPr txBox="1"/>
          <p:nvPr/>
        </p:nvSpPr>
        <p:spPr>
          <a:xfrm>
            <a:off x="986472" y="1846516"/>
            <a:ext cx="5097780" cy="718820"/>
          </a:xfrm>
          <a:prstGeom prst="rect">
            <a:avLst/>
          </a:prstGeom>
        </p:spPr>
        <p:txBody>
          <a:bodyPr vert="horz" wrap="square" lIns="0" tIns="12700" rIns="0" bIns="0" rtlCol="0">
            <a:spAutoFit/>
          </a:bodyPr>
          <a:lstStyle/>
          <a:p>
            <a:pPr marL="12700" marR="5080">
              <a:lnSpc>
                <a:spcPct val="100000"/>
              </a:lnSpc>
              <a:spcBef>
                <a:spcPts val="100"/>
              </a:spcBef>
            </a:pPr>
            <a:r>
              <a:rPr sz="1200" b="1" spc="-30" dirty="0">
                <a:solidFill>
                  <a:srgbClr val="00A2A0"/>
                </a:solidFill>
                <a:latin typeface="Arial"/>
                <a:cs typeface="Arial"/>
              </a:rPr>
              <a:t>Adoption </a:t>
            </a:r>
            <a:r>
              <a:rPr sz="1200" b="1" spc="-10" dirty="0">
                <a:solidFill>
                  <a:srgbClr val="00A2A0"/>
                </a:solidFill>
                <a:latin typeface="Arial"/>
                <a:cs typeface="Arial"/>
              </a:rPr>
              <a:t>of </a:t>
            </a:r>
            <a:r>
              <a:rPr sz="1200" b="1" dirty="0">
                <a:solidFill>
                  <a:srgbClr val="00A2A0"/>
                </a:solidFill>
                <a:latin typeface="Arial"/>
                <a:cs typeface="Arial"/>
              </a:rPr>
              <a:t>intelligent </a:t>
            </a:r>
            <a:r>
              <a:rPr sz="1200" b="1" spc="-25" dirty="0">
                <a:solidFill>
                  <a:srgbClr val="00A2A0"/>
                </a:solidFill>
                <a:latin typeface="Arial"/>
                <a:cs typeface="Arial"/>
              </a:rPr>
              <a:t>automation </a:t>
            </a:r>
            <a:r>
              <a:rPr sz="1200" b="1" spc="-15" dirty="0">
                <a:solidFill>
                  <a:srgbClr val="00A2A0"/>
                </a:solidFill>
                <a:latin typeface="Arial"/>
                <a:cs typeface="Arial"/>
              </a:rPr>
              <a:t>across </a:t>
            </a:r>
            <a:r>
              <a:rPr sz="1200" b="1" spc="-10" dirty="0">
                <a:solidFill>
                  <a:srgbClr val="00A2A0"/>
                </a:solidFill>
                <a:latin typeface="Arial"/>
                <a:cs typeface="Arial"/>
              </a:rPr>
              <a:t>the </a:t>
            </a:r>
            <a:r>
              <a:rPr sz="1200" b="1" dirty="0">
                <a:solidFill>
                  <a:srgbClr val="00A2A0"/>
                </a:solidFill>
                <a:latin typeface="Arial"/>
                <a:cs typeface="Arial"/>
              </a:rPr>
              <a:t>retail </a:t>
            </a:r>
            <a:r>
              <a:rPr sz="1200" b="1" spc="-5" dirty="0">
                <a:solidFill>
                  <a:srgbClr val="00A2A0"/>
                </a:solidFill>
                <a:latin typeface="Arial"/>
                <a:cs typeface="Arial"/>
              </a:rPr>
              <a:t>value </a:t>
            </a:r>
            <a:r>
              <a:rPr sz="1200" b="1" spc="-20" dirty="0">
                <a:solidFill>
                  <a:srgbClr val="00A2A0"/>
                </a:solidFill>
                <a:latin typeface="Arial"/>
                <a:cs typeface="Arial"/>
              </a:rPr>
              <a:t>chain </a:t>
            </a:r>
            <a:r>
              <a:rPr sz="1200" b="1" spc="-25" dirty="0">
                <a:solidFill>
                  <a:srgbClr val="00A2A0"/>
                </a:solidFill>
                <a:latin typeface="Arial"/>
                <a:cs typeface="Arial"/>
              </a:rPr>
              <a:t>makes  </a:t>
            </a:r>
            <a:r>
              <a:rPr sz="1200" b="1" dirty="0">
                <a:solidFill>
                  <a:srgbClr val="00A2A0"/>
                </a:solidFill>
                <a:latin typeface="Arial"/>
                <a:cs typeface="Arial"/>
              </a:rPr>
              <a:t>retail </a:t>
            </a:r>
            <a:r>
              <a:rPr sz="1200" b="1" spc="-5" dirty="0">
                <a:solidFill>
                  <a:srgbClr val="00A2A0"/>
                </a:solidFill>
                <a:latin typeface="Arial"/>
                <a:cs typeface="Arial"/>
              </a:rPr>
              <a:t>operations </a:t>
            </a:r>
            <a:r>
              <a:rPr sz="1200" b="1" spc="-15" dirty="0">
                <a:solidFill>
                  <a:srgbClr val="00A2A0"/>
                </a:solidFill>
                <a:latin typeface="Arial"/>
                <a:cs typeface="Arial"/>
              </a:rPr>
              <a:t>faster, </a:t>
            </a:r>
            <a:r>
              <a:rPr sz="1200" b="1" spc="20" dirty="0">
                <a:solidFill>
                  <a:srgbClr val="00A2A0"/>
                </a:solidFill>
                <a:latin typeface="Arial"/>
                <a:cs typeface="Arial"/>
              </a:rPr>
              <a:t>cleverer </a:t>
            </a:r>
            <a:r>
              <a:rPr sz="1200" b="1" spc="-15" dirty="0">
                <a:solidFill>
                  <a:srgbClr val="00A2A0"/>
                </a:solidFill>
                <a:latin typeface="Arial"/>
                <a:cs typeface="Arial"/>
              </a:rPr>
              <a:t>and</a:t>
            </a:r>
            <a:r>
              <a:rPr sz="1200" b="1" spc="-140" dirty="0">
                <a:solidFill>
                  <a:srgbClr val="00A2A0"/>
                </a:solidFill>
                <a:latin typeface="Arial"/>
                <a:cs typeface="Arial"/>
              </a:rPr>
              <a:t> </a:t>
            </a:r>
            <a:r>
              <a:rPr sz="1200" b="1" spc="5" dirty="0">
                <a:solidFill>
                  <a:srgbClr val="00A2A0"/>
                </a:solidFill>
                <a:latin typeface="Arial"/>
                <a:cs typeface="Arial"/>
              </a:rPr>
              <a:t>leaner</a:t>
            </a:r>
            <a:endParaRPr sz="1200">
              <a:latin typeface="Arial"/>
              <a:cs typeface="Arial"/>
            </a:endParaRPr>
          </a:p>
          <a:p>
            <a:pPr marL="12700">
              <a:lnSpc>
                <a:spcPct val="100000"/>
              </a:lnSpc>
              <a:spcBef>
                <a:spcPts val="509"/>
              </a:spcBef>
            </a:pPr>
            <a:r>
              <a:rPr sz="850" b="1" spc="20" dirty="0">
                <a:solidFill>
                  <a:srgbClr val="00338D"/>
                </a:solidFill>
                <a:latin typeface="Arial"/>
                <a:cs typeface="Arial"/>
              </a:rPr>
              <a:t>Cognitive</a:t>
            </a:r>
            <a:r>
              <a:rPr sz="850" b="1" spc="-15" dirty="0">
                <a:solidFill>
                  <a:srgbClr val="00338D"/>
                </a:solidFill>
                <a:latin typeface="Arial"/>
                <a:cs typeface="Arial"/>
              </a:rPr>
              <a:t> </a:t>
            </a:r>
            <a:r>
              <a:rPr sz="850" b="1" spc="20" dirty="0">
                <a:solidFill>
                  <a:srgbClr val="00338D"/>
                </a:solidFill>
                <a:latin typeface="Arial"/>
                <a:cs typeface="Arial"/>
              </a:rPr>
              <a:t>and</a:t>
            </a:r>
            <a:endParaRPr sz="850">
              <a:latin typeface="Arial"/>
              <a:cs typeface="Arial"/>
            </a:endParaRPr>
          </a:p>
          <a:p>
            <a:pPr marL="12700">
              <a:lnSpc>
                <a:spcPct val="100000"/>
              </a:lnSpc>
              <a:spcBef>
                <a:spcPts val="20"/>
              </a:spcBef>
            </a:pPr>
            <a:r>
              <a:rPr sz="850" b="1" spc="25" dirty="0">
                <a:solidFill>
                  <a:srgbClr val="00338D"/>
                </a:solidFill>
                <a:latin typeface="Arial"/>
                <a:cs typeface="Arial"/>
              </a:rPr>
              <a:t>intelligent</a:t>
            </a:r>
            <a:r>
              <a:rPr sz="850" b="1" spc="-55" dirty="0">
                <a:solidFill>
                  <a:srgbClr val="00338D"/>
                </a:solidFill>
                <a:latin typeface="Arial"/>
                <a:cs typeface="Arial"/>
              </a:rPr>
              <a:t> </a:t>
            </a:r>
            <a:r>
              <a:rPr sz="850" b="1" spc="30" dirty="0">
                <a:solidFill>
                  <a:srgbClr val="00338D"/>
                </a:solidFill>
                <a:latin typeface="Arial"/>
                <a:cs typeface="Arial"/>
              </a:rPr>
              <a:t>automation</a:t>
            </a:r>
            <a:endParaRPr sz="850">
              <a:latin typeface="Arial"/>
              <a:cs typeface="Arial"/>
            </a:endParaRPr>
          </a:p>
        </p:txBody>
      </p:sp>
      <p:sp>
        <p:nvSpPr>
          <p:cNvPr id="8" name="object 8"/>
          <p:cNvSpPr txBox="1"/>
          <p:nvPr/>
        </p:nvSpPr>
        <p:spPr>
          <a:xfrm>
            <a:off x="986472" y="5588317"/>
            <a:ext cx="1150620" cy="160020"/>
          </a:xfrm>
          <a:prstGeom prst="rect">
            <a:avLst/>
          </a:prstGeom>
        </p:spPr>
        <p:txBody>
          <a:bodyPr vert="horz" wrap="square" lIns="0" tIns="16510" rIns="0" bIns="0" rtlCol="0">
            <a:spAutoFit/>
          </a:bodyPr>
          <a:lstStyle/>
          <a:p>
            <a:pPr marL="12700">
              <a:lnSpc>
                <a:spcPct val="100000"/>
              </a:lnSpc>
              <a:spcBef>
                <a:spcPts val="130"/>
              </a:spcBef>
            </a:pPr>
            <a:r>
              <a:rPr sz="850" b="1" spc="15" dirty="0">
                <a:solidFill>
                  <a:srgbClr val="00338D"/>
                </a:solidFill>
                <a:latin typeface="Arial"/>
                <a:cs typeface="Arial"/>
              </a:rPr>
              <a:t>Physical</a:t>
            </a:r>
            <a:r>
              <a:rPr sz="850" b="1" spc="40" dirty="0">
                <a:solidFill>
                  <a:srgbClr val="00338D"/>
                </a:solidFill>
                <a:latin typeface="Arial"/>
                <a:cs typeface="Arial"/>
              </a:rPr>
              <a:t> </a:t>
            </a:r>
            <a:r>
              <a:rPr sz="850" b="1" spc="30" dirty="0">
                <a:solidFill>
                  <a:srgbClr val="00338D"/>
                </a:solidFill>
                <a:latin typeface="Arial"/>
                <a:cs typeface="Arial"/>
              </a:rPr>
              <a:t>automation</a:t>
            </a:r>
            <a:endParaRPr sz="850">
              <a:latin typeface="Arial"/>
              <a:cs typeface="Arial"/>
            </a:endParaRPr>
          </a:p>
        </p:txBody>
      </p:sp>
      <p:sp>
        <p:nvSpPr>
          <p:cNvPr id="9" name="object 9"/>
          <p:cNvSpPr/>
          <p:nvPr/>
        </p:nvSpPr>
        <p:spPr>
          <a:xfrm>
            <a:off x="1346200" y="4526279"/>
            <a:ext cx="1696720" cy="314960"/>
          </a:xfrm>
          <a:custGeom>
            <a:avLst/>
            <a:gdLst/>
            <a:ahLst/>
            <a:cxnLst/>
            <a:rect l="l" t="t" r="r" b="b"/>
            <a:pathLst>
              <a:path w="1696720" h="314960">
                <a:moveTo>
                  <a:pt x="1589024" y="0"/>
                </a:moveTo>
                <a:lnTo>
                  <a:pt x="0" y="0"/>
                </a:lnTo>
                <a:lnTo>
                  <a:pt x="0" y="314960"/>
                </a:lnTo>
                <a:lnTo>
                  <a:pt x="1589024" y="314960"/>
                </a:lnTo>
                <a:lnTo>
                  <a:pt x="1696720" y="157480"/>
                </a:lnTo>
                <a:lnTo>
                  <a:pt x="1589024" y="0"/>
                </a:lnTo>
                <a:close/>
              </a:path>
            </a:pathLst>
          </a:custGeom>
          <a:solidFill>
            <a:srgbClr val="00338D"/>
          </a:solidFill>
        </p:spPr>
        <p:txBody>
          <a:bodyPr wrap="square" lIns="0" tIns="0" rIns="0" bIns="0" rtlCol="0"/>
          <a:lstStyle/>
          <a:p>
            <a:endParaRPr/>
          </a:p>
        </p:txBody>
      </p:sp>
      <p:sp>
        <p:nvSpPr>
          <p:cNvPr id="10" name="object 10"/>
          <p:cNvSpPr/>
          <p:nvPr/>
        </p:nvSpPr>
        <p:spPr>
          <a:xfrm>
            <a:off x="1346200" y="4526279"/>
            <a:ext cx="1696720" cy="314960"/>
          </a:xfrm>
          <a:custGeom>
            <a:avLst/>
            <a:gdLst/>
            <a:ahLst/>
            <a:cxnLst/>
            <a:rect l="l" t="t" r="r" b="b"/>
            <a:pathLst>
              <a:path w="1696720" h="314960">
                <a:moveTo>
                  <a:pt x="0" y="0"/>
                </a:moveTo>
                <a:lnTo>
                  <a:pt x="1589024" y="0"/>
                </a:lnTo>
                <a:lnTo>
                  <a:pt x="1696720" y="157480"/>
                </a:lnTo>
                <a:lnTo>
                  <a:pt x="1589024" y="314960"/>
                </a:lnTo>
                <a:lnTo>
                  <a:pt x="0" y="314960"/>
                </a:lnTo>
                <a:lnTo>
                  <a:pt x="0" y="0"/>
                </a:lnTo>
                <a:close/>
              </a:path>
            </a:pathLst>
          </a:custGeom>
          <a:ln w="10170">
            <a:solidFill>
              <a:srgbClr val="00338D"/>
            </a:solidFill>
          </a:ln>
        </p:spPr>
        <p:txBody>
          <a:bodyPr wrap="square" lIns="0" tIns="0" rIns="0" bIns="0" rtlCol="0"/>
          <a:lstStyle/>
          <a:p>
            <a:endParaRPr/>
          </a:p>
        </p:txBody>
      </p:sp>
      <p:sp>
        <p:nvSpPr>
          <p:cNvPr id="11" name="object 11"/>
          <p:cNvSpPr txBox="1"/>
          <p:nvPr/>
        </p:nvSpPr>
        <p:spPr>
          <a:xfrm>
            <a:off x="1722501" y="4537392"/>
            <a:ext cx="713740" cy="292735"/>
          </a:xfrm>
          <a:prstGeom prst="rect">
            <a:avLst/>
          </a:prstGeom>
        </p:spPr>
        <p:txBody>
          <a:bodyPr vert="horz" wrap="square" lIns="0" tIns="16510" rIns="0" bIns="0" rtlCol="0">
            <a:spAutoFit/>
          </a:bodyPr>
          <a:lstStyle/>
          <a:p>
            <a:pPr marL="12700">
              <a:lnSpc>
                <a:spcPct val="100000"/>
              </a:lnSpc>
              <a:spcBef>
                <a:spcPts val="130"/>
              </a:spcBef>
            </a:pPr>
            <a:r>
              <a:rPr sz="850" b="1" spc="30" dirty="0">
                <a:solidFill>
                  <a:srgbClr val="FFFFFF"/>
                </a:solidFill>
                <a:latin typeface="Arial"/>
                <a:cs typeface="Arial"/>
              </a:rPr>
              <a:t>Strategy</a:t>
            </a:r>
            <a:r>
              <a:rPr sz="850" b="1" spc="-125" dirty="0">
                <a:solidFill>
                  <a:srgbClr val="FFFFFF"/>
                </a:solidFill>
                <a:latin typeface="Arial"/>
                <a:cs typeface="Arial"/>
              </a:rPr>
              <a:t> </a:t>
            </a:r>
            <a:r>
              <a:rPr sz="850" b="1" spc="20" dirty="0">
                <a:solidFill>
                  <a:srgbClr val="FFFFFF"/>
                </a:solidFill>
                <a:latin typeface="Arial"/>
                <a:cs typeface="Arial"/>
              </a:rPr>
              <a:t>and</a:t>
            </a:r>
            <a:endParaRPr sz="850">
              <a:latin typeface="Arial"/>
              <a:cs typeface="Arial"/>
            </a:endParaRPr>
          </a:p>
          <a:p>
            <a:pPr marL="12700">
              <a:lnSpc>
                <a:spcPct val="100000"/>
              </a:lnSpc>
              <a:spcBef>
                <a:spcPts val="25"/>
              </a:spcBef>
            </a:pPr>
            <a:r>
              <a:rPr sz="850" b="1" spc="30" dirty="0">
                <a:solidFill>
                  <a:srgbClr val="FFFFFF"/>
                </a:solidFill>
                <a:latin typeface="Arial"/>
                <a:cs typeface="Arial"/>
              </a:rPr>
              <a:t>Proposition</a:t>
            </a:r>
            <a:endParaRPr sz="850">
              <a:latin typeface="Arial"/>
              <a:cs typeface="Arial"/>
            </a:endParaRPr>
          </a:p>
        </p:txBody>
      </p:sp>
      <p:sp>
        <p:nvSpPr>
          <p:cNvPr id="12" name="object 12"/>
          <p:cNvSpPr/>
          <p:nvPr/>
        </p:nvSpPr>
        <p:spPr>
          <a:xfrm>
            <a:off x="2971800" y="4526279"/>
            <a:ext cx="1696720" cy="314960"/>
          </a:xfrm>
          <a:custGeom>
            <a:avLst/>
            <a:gdLst/>
            <a:ahLst/>
            <a:cxnLst/>
            <a:rect l="l" t="t" r="r" b="b"/>
            <a:pathLst>
              <a:path w="1696720" h="314960">
                <a:moveTo>
                  <a:pt x="1589024" y="0"/>
                </a:moveTo>
                <a:lnTo>
                  <a:pt x="0" y="0"/>
                </a:lnTo>
                <a:lnTo>
                  <a:pt x="107695" y="157480"/>
                </a:lnTo>
                <a:lnTo>
                  <a:pt x="0" y="314960"/>
                </a:lnTo>
                <a:lnTo>
                  <a:pt x="1589024" y="314960"/>
                </a:lnTo>
                <a:lnTo>
                  <a:pt x="1696720" y="157480"/>
                </a:lnTo>
                <a:lnTo>
                  <a:pt x="1589024" y="0"/>
                </a:lnTo>
                <a:close/>
              </a:path>
            </a:pathLst>
          </a:custGeom>
          <a:solidFill>
            <a:srgbClr val="005EB8"/>
          </a:solidFill>
        </p:spPr>
        <p:txBody>
          <a:bodyPr wrap="square" lIns="0" tIns="0" rIns="0" bIns="0" rtlCol="0"/>
          <a:lstStyle/>
          <a:p>
            <a:endParaRPr/>
          </a:p>
        </p:txBody>
      </p:sp>
      <p:sp>
        <p:nvSpPr>
          <p:cNvPr id="13" name="object 13"/>
          <p:cNvSpPr/>
          <p:nvPr/>
        </p:nvSpPr>
        <p:spPr>
          <a:xfrm>
            <a:off x="2971800" y="4526279"/>
            <a:ext cx="1696720" cy="314960"/>
          </a:xfrm>
          <a:custGeom>
            <a:avLst/>
            <a:gdLst/>
            <a:ahLst/>
            <a:cxnLst/>
            <a:rect l="l" t="t" r="r" b="b"/>
            <a:pathLst>
              <a:path w="1696720" h="314960">
                <a:moveTo>
                  <a:pt x="0" y="0"/>
                </a:moveTo>
                <a:lnTo>
                  <a:pt x="1589024" y="0"/>
                </a:lnTo>
                <a:lnTo>
                  <a:pt x="1696720" y="157480"/>
                </a:lnTo>
                <a:lnTo>
                  <a:pt x="1589024" y="314960"/>
                </a:lnTo>
                <a:lnTo>
                  <a:pt x="0" y="314960"/>
                </a:lnTo>
                <a:lnTo>
                  <a:pt x="107695" y="157480"/>
                </a:lnTo>
                <a:lnTo>
                  <a:pt x="0" y="0"/>
                </a:lnTo>
                <a:close/>
              </a:path>
            </a:pathLst>
          </a:custGeom>
          <a:ln w="10170">
            <a:solidFill>
              <a:srgbClr val="005EB8"/>
            </a:solidFill>
          </a:ln>
        </p:spPr>
        <p:txBody>
          <a:bodyPr wrap="square" lIns="0" tIns="0" rIns="0" bIns="0" rtlCol="0"/>
          <a:lstStyle/>
          <a:p>
            <a:endParaRPr/>
          </a:p>
        </p:txBody>
      </p:sp>
      <p:sp>
        <p:nvSpPr>
          <p:cNvPr id="14" name="object 14"/>
          <p:cNvSpPr txBox="1"/>
          <p:nvPr/>
        </p:nvSpPr>
        <p:spPr>
          <a:xfrm>
            <a:off x="3463290" y="4605972"/>
            <a:ext cx="398145" cy="160020"/>
          </a:xfrm>
          <a:prstGeom prst="rect">
            <a:avLst/>
          </a:prstGeom>
        </p:spPr>
        <p:txBody>
          <a:bodyPr vert="horz" wrap="square" lIns="0" tIns="16510" rIns="0" bIns="0" rtlCol="0">
            <a:spAutoFit/>
          </a:bodyPr>
          <a:lstStyle/>
          <a:p>
            <a:pPr marL="12700">
              <a:lnSpc>
                <a:spcPct val="100000"/>
              </a:lnSpc>
              <a:spcBef>
                <a:spcPts val="130"/>
              </a:spcBef>
            </a:pPr>
            <a:r>
              <a:rPr sz="850" b="1" spc="20" dirty="0">
                <a:solidFill>
                  <a:srgbClr val="FFFFFF"/>
                </a:solidFill>
                <a:latin typeface="Arial"/>
                <a:cs typeface="Arial"/>
              </a:rPr>
              <a:t>A</a:t>
            </a:r>
            <a:r>
              <a:rPr sz="850" b="1" spc="35" dirty="0">
                <a:solidFill>
                  <a:srgbClr val="FFFFFF"/>
                </a:solidFill>
                <a:latin typeface="Arial"/>
                <a:cs typeface="Arial"/>
              </a:rPr>
              <a:t>tt</a:t>
            </a:r>
            <a:r>
              <a:rPr sz="850" b="1" spc="65" dirty="0">
                <a:solidFill>
                  <a:srgbClr val="FFFFFF"/>
                </a:solidFill>
                <a:latin typeface="Arial"/>
                <a:cs typeface="Arial"/>
              </a:rPr>
              <a:t>r</a:t>
            </a:r>
            <a:r>
              <a:rPr sz="850" b="1" dirty="0">
                <a:solidFill>
                  <a:srgbClr val="FFFFFF"/>
                </a:solidFill>
                <a:latin typeface="Arial"/>
                <a:cs typeface="Arial"/>
              </a:rPr>
              <a:t>ac</a:t>
            </a:r>
            <a:r>
              <a:rPr sz="850" b="1" spc="10" dirty="0">
                <a:solidFill>
                  <a:srgbClr val="FFFFFF"/>
                </a:solidFill>
                <a:latin typeface="Arial"/>
                <a:cs typeface="Arial"/>
              </a:rPr>
              <a:t>t</a:t>
            </a:r>
            <a:endParaRPr sz="850">
              <a:latin typeface="Arial"/>
              <a:cs typeface="Arial"/>
            </a:endParaRPr>
          </a:p>
        </p:txBody>
      </p:sp>
      <p:sp>
        <p:nvSpPr>
          <p:cNvPr id="15" name="object 15"/>
          <p:cNvSpPr/>
          <p:nvPr/>
        </p:nvSpPr>
        <p:spPr>
          <a:xfrm>
            <a:off x="4607559" y="4526279"/>
            <a:ext cx="1696720" cy="314960"/>
          </a:xfrm>
          <a:custGeom>
            <a:avLst/>
            <a:gdLst/>
            <a:ahLst/>
            <a:cxnLst/>
            <a:rect l="l" t="t" r="r" b="b"/>
            <a:pathLst>
              <a:path w="1696720" h="314960">
                <a:moveTo>
                  <a:pt x="1589024" y="0"/>
                </a:moveTo>
                <a:lnTo>
                  <a:pt x="0" y="0"/>
                </a:lnTo>
                <a:lnTo>
                  <a:pt x="107695" y="157480"/>
                </a:lnTo>
                <a:lnTo>
                  <a:pt x="0" y="314960"/>
                </a:lnTo>
                <a:lnTo>
                  <a:pt x="1589024" y="314960"/>
                </a:lnTo>
                <a:lnTo>
                  <a:pt x="1696719" y="157480"/>
                </a:lnTo>
                <a:lnTo>
                  <a:pt x="1589024" y="0"/>
                </a:lnTo>
                <a:close/>
              </a:path>
            </a:pathLst>
          </a:custGeom>
          <a:solidFill>
            <a:srgbClr val="0091DA"/>
          </a:solidFill>
        </p:spPr>
        <p:txBody>
          <a:bodyPr wrap="square" lIns="0" tIns="0" rIns="0" bIns="0" rtlCol="0"/>
          <a:lstStyle/>
          <a:p>
            <a:endParaRPr/>
          </a:p>
        </p:txBody>
      </p:sp>
      <p:sp>
        <p:nvSpPr>
          <p:cNvPr id="16" name="object 16"/>
          <p:cNvSpPr/>
          <p:nvPr/>
        </p:nvSpPr>
        <p:spPr>
          <a:xfrm>
            <a:off x="4607559" y="4526279"/>
            <a:ext cx="1696720" cy="314960"/>
          </a:xfrm>
          <a:custGeom>
            <a:avLst/>
            <a:gdLst/>
            <a:ahLst/>
            <a:cxnLst/>
            <a:rect l="l" t="t" r="r" b="b"/>
            <a:pathLst>
              <a:path w="1696720" h="314960">
                <a:moveTo>
                  <a:pt x="0" y="0"/>
                </a:moveTo>
                <a:lnTo>
                  <a:pt x="1589024" y="0"/>
                </a:lnTo>
                <a:lnTo>
                  <a:pt x="1696719" y="157480"/>
                </a:lnTo>
                <a:lnTo>
                  <a:pt x="1589024" y="314960"/>
                </a:lnTo>
                <a:lnTo>
                  <a:pt x="0" y="314960"/>
                </a:lnTo>
                <a:lnTo>
                  <a:pt x="107695" y="157480"/>
                </a:lnTo>
                <a:lnTo>
                  <a:pt x="0" y="0"/>
                </a:lnTo>
                <a:close/>
              </a:path>
            </a:pathLst>
          </a:custGeom>
          <a:ln w="10170">
            <a:solidFill>
              <a:srgbClr val="0091DA"/>
            </a:solidFill>
          </a:ln>
        </p:spPr>
        <p:txBody>
          <a:bodyPr wrap="square" lIns="0" tIns="0" rIns="0" bIns="0" rtlCol="0"/>
          <a:lstStyle/>
          <a:p>
            <a:endParaRPr/>
          </a:p>
        </p:txBody>
      </p:sp>
      <p:sp>
        <p:nvSpPr>
          <p:cNvPr id="17" name="object 17"/>
          <p:cNvSpPr txBox="1"/>
          <p:nvPr/>
        </p:nvSpPr>
        <p:spPr>
          <a:xfrm>
            <a:off x="5097779" y="4605972"/>
            <a:ext cx="230504" cy="160020"/>
          </a:xfrm>
          <a:prstGeom prst="rect">
            <a:avLst/>
          </a:prstGeom>
        </p:spPr>
        <p:txBody>
          <a:bodyPr vert="horz" wrap="square" lIns="0" tIns="16510" rIns="0" bIns="0" rtlCol="0">
            <a:spAutoFit/>
          </a:bodyPr>
          <a:lstStyle/>
          <a:p>
            <a:pPr marL="12700">
              <a:lnSpc>
                <a:spcPct val="100000"/>
              </a:lnSpc>
              <a:spcBef>
                <a:spcPts val="130"/>
              </a:spcBef>
            </a:pPr>
            <a:r>
              <a:rPr sz="850" b="1" spc="-60" dirty="0">
                <a:solidFill>
                  <a:srgbClr val="FFFFFF"/>
                </a:solidFill>
                <a:latin typeface="Arial"/>
                <a:cs typeface="Arial"/>
              </a:rPr>
              <a:t>B</a:t>
            </a:r>
            <a:r>
              <a:rPr sz="850" b="1" spc="40" dirty="0">
                <a:solidFill>
                  <a:srgbClr val="FFFFFF"/>
                </a:solidFill>
                <a:latin typeface="Arial"/>
                <a:cs typeface="Arial"/>
              </a:rPr>
              <a:t>u</a:t>
            </a:r>
            <a:r>
              <a:rPr sz="850" b="1" spc="15" dirty="0">
                <a:solidFill>
                  <a:srgbClr val="FFFFFF"/>
                </a:solidFill>
                <a:latin typeface="Arial"/>
                <a:cs typeface="Arial"/>
              </a:rPr>
              <a:t>y</a:t>
            </a:r>
            <a:endParaRPr sz="850">
              <a:latin typeface="Arial"/>
              <a:cs typeface="Arial"/>
            </a:endParaRPr>
          </a:p>
        </p:txBody>
      </p:sp>
      <p:sp>
        <p:nvSpPr>
          <p:cNvPr id="18" name="object 18"/>
          <p:cNvSpPr/>
          <p:nvPr/>
        </p:nvSpPr>
        <p:spPr>
          <a:xfrm>
            <a:off x="6243320" y="4526279"/>
            <a:ext cx="1696720" cy="314960"/>
          </a:xfrm>
          <a:custGeom>
            <a:avLst/>
            <a:gdLst/>
            <a:ahLst/>
            <a:cxnLst/>
            <a:rect l="l" t="t" r="r" b="b"/>
            <a:pathLst>
              <a:path w="1696720" h="314960">
                <a:moveTo>
                  <a:pt x="1589024" y="0"/>
                </a:moveTo>
                <a:lnTo>
                  <a:pt x="0" y="0"/>
                </a:lnTo>
                <a:lnTo>
                  <a:pt x="107695" y="157480"/>
                </a:lnTo>
                <a:lnTo>
                  <a:pt x="0" y="314960"/>
                </a:lnTo>
                <a:lnTo>
                  <a:pt x="1589024" y="314960"/>
                </a:lnTo>
                <a:lnTo>
                  <a:pt x="1696720" y="157480"/>
                </a:lnTo>
                <a:lnTo>
                  <a:pt x="1589024" y="0"/>
                </a:lnTo>
                <a:close/>
              </a:path>
            </a:pathLst>
          </a:custGeom>
          <a:solidFill>
            <a:srgbClr val="473697"/>
          </a:solidFill>
        </p:spPr>
        <p:txBody>
          <a:bodyPr wrap="square" lIns="0" tIns="0" rIns="0" bIns="0" rtlCol="0"/>
          <a:lstStyle/>
          <a:p>
            <a:endParaRPr/>
          </a:p>
        </p:txBody>
      </p:sp>
      <p:sp>
        <p:nvSpPr>
          <p:cNvPr id="19" name="object 19"/>
          <p:cNvSpPr/>
          <p:nvPr/>
        </p:nvSpPr>
        <p:spPr>
          <a:xfrm>
            <a:off x="6243320" y="4526279"/>
            <a:ext cx="1696720" cy="314960"/>
          </a:xfrm>
          <a:custGeom>
            <a:avLst/>
            <a:gdLst/>
            <a:ahLst/>
            <a:cxnLst/>
            <a:rect l="l" t="t" r="r" b="b"/>
            <a:pathLst>
              <a:path w="1696720" h="314960">
                <a:moveTo>
                  <a:pt x="0" y="0"/>
                </a:moveTo>
                <a:lnTo>
                  <a:pt x="1589024" y="0"/>
                </a:lnTo>
                <a:lnTo>
                  <a:pt x="1696720" y="157480"/>
                </a:lnTo>
                <a:lnTo>
                  <a:pt x="1589024" y="314960"/>
                </a:lnTo>
                <a:lnTo>
                  <a:pt x="0" y="314960"/>
                </a:lnTo>
                <a:lnTo>
                  <a:pt x="107695" y="157480"/>
                </a:lnTo>
                <a:lnTo>
                  <a:pt x="0" y="0"/>
                </a:lnTo>
                <a:close/>
              </a:path>
            </a:pathLst>
          </a:custGeom>
          <a:ln w="10170">
            <a:solidFill>
              <a:srgbClr val="473697"/>
            </a:solidFill>
          </a:ln>
        </p:spPr>
        <p:txBody>
          <a:bodyPr wrap="square" lIns="0" tIns="0" rIns="0" bIns="0" rtlCol="0"/>
          <a:lstStyle/>
          <a:p>
            <a:endParaRPr/>
          </a:p>
        </p:txBody>
      </p:sp>
      <p:sp>
        <p:nvSpPr>
          <p:cNvPr id="20" name="object 20"/>
          <p:cNvSpPr txBox="1"/>
          <p:nvPr/>
        </p:nvSpPr>
        <p:spPr>
          <a:xfrm>
            <a:off x="6732016" y="4605972"/>
            <a:ext cx="402590" cy="160020"/>
          </a:xfrm>
          <a:prstGeom prst="rect">
            <a:avLst/>
          </a:prstGeom>
        </p:spPr>
        <p:txBody>
          <a:bodyPr vert="horz" wrap="square" lIns="0" tIns="16510" rIns="0" bIns="0" rtlCol="0">
            <a:spAutoFit/>
          </a:bodyPr>
          <a:lstStyle/>
          <a:p>
            <a:pPr marL="12700">
              <a:lnSpc>
                <a:spcPct val="100000"/>
              </a:lnSpc>
              <a:spcBef>
                <a:spcPts val="130"/>
              </a:spcBef>
            </a:pPr>
            <a:r>
              <a:rPr sz="850" b="1" spc="-10" dirty="0">
                <a:solidFill>
                  <a:srgbClr val="FFFFFF"/>
                </a:solidFill>
                <a:latin typeface="Arial"/>
                <a:cs typeface="Arial"/>
              </a:rPr>
              <a:t>S</a:t>
            </a:r>
            <a:r>
              <a:rPr sz="850" b="1" spc="40" dirty="0">
                <a:solidFill>
                  <a:srgbClr val="FFFFFF"/>
                </a:solidFill>
                <a:latin typeface="Arial"/>
                <a:cs typeface="Arial"/>
              </a:rPr>
              <a:t>upp</a:t>
            </a:r>
            <a:r>
              <a:rPr sz="850" b="1" spc="-5" dirty="0">
                <a:solidFill>
                  <a:srgbClr val="FFFFFF"/>
                </a:solidFill>
                <a:latin typeface="Arial"/>
                <a:cs typeface="Arial"/>
              </a:rPr>
              <a:t>l</a:t>
            </a:r>
            <a:r>
              <a:rPr sz="850" b="1" spc="15" dirty="0">
                <a:solidFill>
                  <a:srgbClr val="FFFFFF"/>
                </a:solidFill>
                <a:latin typeface="Arial"/>
                <a:cs typeface="Arial"/>
              </a:rPr>
              <a:t>y</a:t>
            </a:r>
            <a:endParaRPr sz="850">
              <a:latin typeface="Arial"/>
              <a:cs typeface="Arial"/>
            </a:endParaRPr>
          </a:p>
        </p:txBody>
      </p:sp>
      <p:sp>
        <p:nvSpPr>
          <p:cNvPr id="21" name="object 21"/>
          <p:cNvSpPr/>
          <p:nvPr/>
        </p:nvSpPr>
        <p:spPr>
          <a:xfrm>
            <a:off x="7879080" y="4526279"/>
            <a:ext cx="1696720" cy="314960"/>
          </a:xfrm>
          <a:custGeom>
            <a:avLst/>
            <a:gdLst/>
            <a:ahLst/>
            <a:cxnLst/>
            <a:rect l="l" t="t" r="r" b="b"/>
            <a:pathLst>
              <a:path w="1696720" h="314960">
                <a:moveTo>
                  <a:pt x="1589024" y="0"/>
                </a:moveTo>
                <a:lnTo>
                  <a:pt x="0" y="0"/>
                </a:lnTo>
                <a:lnTo>
                  <a:pt x="107696" y="157480"/>
                </a:lnTo>
                <a:lnTo>
                  <a:pt x="0" y="314960"/>
                </a:lnTo>
                <a:lnTo>
                  <a:pt x="1589024" y="314960"/>
                </a:lnTo>
                <a:lnTo>
                  <a:pt x="1696720" y="157480"/>
                </a:lnTo>
                <a:lnTo>
                  <a:pt x="1589024" y="0"/>
                </a:lnTo>
                <a:close/>
              </a:path>
            </a:pathLst>
          </a:custGeom>
          <a:solidFill>
            <a:srgbClr val="460968"/>
          </a:solidFill>
        </p:spPr>
        <p:txBody>
          <a:bodyPr wrap="square" lIns="0" tIns="0" rIns="0" bIns="0" rtlCol="0"/>
          <a:lstStyle/>
          <a:p>
            <a:endParaRPr/>
          </a:p>
        </p:txBody>
      </p:sp>
      <p:sp>
        <p:nvSpPr>
          <p:cNvPr id="22" name="object 22"/>
          <p:cNvSpPr/>
          <p:nvPr/>
        </p:nvSpPr>
        <p:spPr>
          <a:xfrm>
            <a:off x="7879080" y="4526279"/>
            <a:ext cx="1696720" cy="314960"/>
          </a:xfrm>
          <a:custGeom>
            <a:avLst/>
            <a:gdLst/>
            <a:ahLst/>
            <a:cxnLst/>
            <a:rect l="l" t="t" r="r" b="b"/>
            <a:pathLst>
              <a:path w="1696720" h="314960">
                <a:moveTo>
                  <a:pt x="0" y="0"/>
                </a:moveTo>
                <a:lnTo>
                  <a:pt x="1589024" y="0"/>
                </a:lnTo>
                <a:lnTo>
                  <a:pt x="1696720" y="157480"/>
                </a:lnTo>
                <a:lnTo>
                  <a:pt x="1589024" y="314960"/>
                </a:lnTo>
                <a:lnTo>
                  <a:pt x="0" y="314960"/>
                </a:lnTo>
                <a:lnTo>
                  <a:pt x="107696" y="157480"/>
                </a:lnTo>
                <a:lnTo>
                  <a:pt x="0" y="0"/>
                </a:lnTo>
                <a:close/>
              </a:path>
            </a:pathLst>
          </a:custGeom>
          <a:ln w="10170">
            <a:solidFill>
              <a:srgbClr val="460968"/>
            </a:solidFill>
          </a:ln>
        </p:spPr>
        <p:txBody>
          <a:bodyPr wrap="square" lIns="0" tIns="0" rIns="0" bIns="0" rtlCol="0"/>
          <a:lstStyle/>
          <a:p>
            <a:endParaRPr/>
          </a:p>
        </p:txBody>
      </p:sp>
      <p:sp>
        <p:nvSpPr>
          <p:cNvPr id="23" name="object 23"/>
          <p:cNvSpPr txBox="1"/>
          <p:nvPr/>
        </p:nvSpPr>
        <p:spPr>
          <a:xfrm>
            <a:off x="8366125" y="4605972"/>
            <a:ext cx="229870" cy="160020"/>
          </a:xfrm>
          <a:prstGeom prst="rect">
            <a:avLst/>
          </a:prstGeom>
        </p:spPr>
        <p:txBody>
          <a:bodyPr vert="horz" wrap="square" lIns="0" tIns="16510" rIns="0" bIns="0" rtlCol="0">
            <a:spAutoFit/>
          </a:bodyPr>
          <a:lstStyle/>
          <a:p>
            <a:pPr marL="12700">
              <a:lnSpc>
                <a:spcPct val="100000"/>
              </a:lnSpc>
              <a:spcBef>
                <a:spcPts val="130"/>
              </a:spcBef>
            </a:pPr>
            <a:r>
              <a:rPr sz="850" b="1" spc="-10" dirty="0">
                <a:solidFill>
                  <a:srgbClr val="FFFFFF"/>
                </a:solidFill>
                <a:latin typeface="Arial"/>
                <a:cs typeface="Arial"/>
              </a:rPr>
              <a:t>S</a:t>
            </a:r>
            <a:r>
              <a:rPr sz="850" b="1" spc="80" dirty="0">
                <a:solidFill>
                  <a:srgbClr val="FFFFFF"/>
                </a:solidFill>
                <a:latin typeface="Arial"/>
                <a:cs typeface="Arial"/>
              </a:rPr>
              <a:t>e</a:t>
            </a:r>
            <a:r>
              <a:rPr sz="850" b="1" spc="-5" dirty="0">
                <a:solidFill>
                  <a:srgbClr val="FFFFFF"/>
                </a:solidFill>
                <a:latin typeface="Arial"/>
                <a:cs typeface="Arial"/>
              </a:rPr>
              <a:t>l</a:t>
            </a:r>
            <a:r>
              <a:rPr sz="850" b="1" spc="5" dirty="0">
                <a:solidFill>
                  <a:srgbClr val="FFFFFF"/>
                </a:solidFill>
                <a:latin typeface="Arial"/>
                <a:cs typeface="Arial"/>
              </a:rPr>
              <a:t>l</a:t>
            </a:r>
            <a:endParaRPr sz="850">
              <a:latin typeface="Arial"/>
              <a:cs typeface="Arial"/>
            </a:endParaRPr>
          </a:p>
        </p:txBody>
      </p:sp>
      <p:sp>
        <p:nvSpPr>
          <p:cNvPr id="24" name="object 24"/>
          <p:cNvSpPr/>
          <p:nvPr/>
        </p:nvSpPr>
        <p:spPr>
          <a:xfrm>
            <a:off x="9504680" y="4526279"/>
            <a:ext cx="1696720" cy="314960"/>
          </a:xfrm>
          <a:custGeom>
            <a:avLst/>
            <a:gdLst/>
            <a:ahLst/>
            <a:cxnLst/>
            <a:rect l="l" t="t" r="r" b="b"/>
            <a:pathLst>
              <a:path w="1696720" h="314960">
                <a:moveTo>
                  <a:pt x="1589024" y="0"/>
                </a:moveTo>
                <a:lnTo>
                  <a:pt x="0" y="0"/>
                </a:lnTo>
                <a:lnTo>
                  <a:pt x="107696" y="157480"/>
                </a:lnTo>
                <a:lnTo>
                  <a:pt x="0" y="314960"/>
                </a:lnTo>
                <a:lnTo>
                  <a:pt x="1589024" y="314960"/>
                </a:lnTo>
                <a:lnTo>
                  <a:pt x="1696720" y="157480"/>
                </a:lnTo>
                <a:lnTo>
                  <a:pt x="1589024" y="0"/>
                </a:lnTo>
                <a:close/>
              </a:path>
            </a:pathLst>
          </a:custGeom>
          <a:solidFill>
            <a:srgbClr val="6C1F77"/>
          </a:solidFill>
        </p:spPr>
        <p:txBody>
          <a:bodyPr wrap="square" lIns="0" tIns="0" rIns="0" bIns="0" rtlCol="0"/>
          <a:lstStyle/>
          <a:p>
            <a:endParaRPr/>
          </a:p>
        </p:txBody>
      </p:sp>
      <p:sp>
        <p:nvSpPr>
          <p:cNvPr id="25" name="object 25"/>
          <p:cNvSpPr/>
          <p:nvPr/>
        </p:nvSpPr>
        <p:spPr>
          <a:xfrm>
            <a:off x="9504680" y="4526279"/>
            <a:ext cx="1696720" cy="314960"/>
          </a:xfrm>
          <a:custGeom>
            <a:avLst/>
            <a:gdLst/>
            <a:ahLst/>
            <a:cxnLst/>
            <a:rect l="l" t="t" r="r" b="b"/>
            <a:pathLst>
              <a:path w="1696720" h="314960">
                <a:moveTo>
                  <a:pt x="0" y="0"/>
                </a:moveTo>
                <a:lnTo>
                  <a:pt x="1589024" y="0"/>
                </a:lnTo>
                <a:lnTo>
                  <a:pt x="1696720" y="157480"/>
                </a:lnTo>
                <a:lnTo>
                  <a:pt x="1589024" y="314960"/>
                </a:lnTo>
                <a:lnTo>
                  <a:pt x="0" y="314960"/>
                </a:lnTo>
                <a:lnTo>
                  <a:pt x="107696" y="157480"/>
                </a:lnTo>
                <a:lnTo>
                  <a:pt x="0" y="0"/>
                </a:lnTo>
                <a:close/>
              </a:path>
            </a:pathLst>
          </a:custGeom>
          <a:ln w="10170">
            <a:solidFill>
              <a:srgbClr val="6C1F77"/>
            </a:solidFill>
          </a:ln>
        </p:spPr>
        <p:txBody>
          <a:bodyPr wrap="square" lIns="0" tIns="0" rIns="0" bIns="0" rtlCol="0"/>
          <a:lstStyle/>
          <a:p>
            <a:endParaRPr/>
          </a:p>
        </p:txBody>
      </p:sp>
      <p:sp>
        <p:nvSpPr>
          <p:cNvPr id="26" name="object 26"/>
          <p:cNvSpPr txBox="1"/>
          <p:nvPr/>
        </p:nvSpPr>
        <p:spPr>
          <a:xfrm>
            <a:off x="10000615" y="4605972"/>
            <a:ext cx="362585" cy="160020"/>
          </a:xfrm>
          <a:prstGeom prst="rect">
            <a:avLst/>
          </a:prstGeom>
        </p:spPr>
        <p:txBody>
          <a:bodyPr vert="horz" wrap="square" lIns="0" tIns="16510" rIns="0" bIns="0" rtlCol="0">
            <a:spAutoFit/>
          </a:bodyPr>
          <a:lstStyle/>
          <a:p>
            <a:pPr marL="12700">
              <a:lnSpc>
                <a:spcPct val="100000"/>
              </a:lnSpc>
              <a:spcBef>
                <a:spcPts val="130"/>
              </a:spcBef>
            </a:pPr>
            <a:r>
              <a:rPr sz="850" b="1" spc="10" dirty="0">
                <a:solidFill>
                  <a:srgbClr val="FFFFFF"/>
                </a:solidFill>
                <a:latin typeface="Arial"/>
                <a:cs typeface="Arial"/>
              </a:rPr>
              <a:t>Relate</a:t>
            </a:r>
            <a:endParaRPr sz="850">
              <a:latin typeface="Arial"/>
              <a:cs typeface="Arial"/>
            </a:endParaRPr>
          </a:p>
        </p:txBody>
      </p:sp>
      <p:sp>
        <p:nvSpPr>
          <p:cNvPr id="27" name="object 27"/>
          <p:cNvSpPr/>
          <p:nvPr/>
        </p:nvSpPr>
        <p:spPr>
          <a:xfrm>
            <a:off x="1402080" y="4582159"/>
            <a:ext cx="172719" cy="203200"/>
          </a:xfrm>
          <a:prstGeom prst="rect">
            <a:avLst/>
          </a:prstGeom>
          <a:blipFill>
            <a:blip r:embed="rId2" cstate="print"/>
            <a:stretch>
              <a:fillRect/>
            </a:stretch>
          </a:blipFill>
        </p:spPr>
        <p:txBody>
          <a:bodyPr wrap="square" lIns="0" tIns="0" rIns="0" bIns="0" rtlCol="0"/>
          <a:lstStyle/>
          <a:p>
            <a:endParaRPr/>
          </a:p>
        </p:txBody>
      </p:sp>
      <p:sp>
        <p:nvSpPr>
          <p:cNvPr id="28" name="object 28"/>
          <p:cNvSpPr/>
          <p:nvPr/>
        </p:nvSpPr>
        <p:spPr>
          <a:xfrm>
            <a:off x="1595119" y="4602479"/>
            <a:ext cx="50800" cy="40640"/>
          </a:xfrm>
          <a:custGeom>
            <a:avLst/>
            <a:gdLst/>
            <a:ahLst/>
            <a:cxnLst/>
            <a:rect l="l" t="t" r="r" b="b"/>
            <a:pathLst>
              <a:path w="50800" h="40639">
                <a:moveTo>
                  <a:pt x="25527" y="0"/>
                </a:moveTo>
                <a:lnTo>
                  <a:pt x="15537" y="1605"/>
                </a:lnTo>
                <a:lnTo>
                  <a:pt x="7429" y="5984"/>
                </a:lnTo>
                <a:lnTo>
                  <a:pt x="1988" y="12483"/>
                </a:lnTo>
                <a:lnTo>
                  <a:pt x="0" y="20447"/>
                </a:lnTo>
                <a:lnTo>
                  <a:pt x="1988" y="28263"/>
                </a:lnTo>
                <a:lnTo>
                  <a:pt x="7429" y="34686"/>
                </a:lnTo>
                <a:lnTo>
                  <a:pt x="15537" y="39038"/>
                </a:lnTo>
                <a:lnTo>
                  <a:pt x="25527" y="40640"/>
                </a:lnTo>
                <a:lnTo>
                  <a:pt x="35369" y="39038"/>
                </a:lnTo>
                <a:lnTo>
                  <a:pt x="43402" y="34686"/>
                </a:lnTo>
                <a:lnTo>
                  <a:pt x="48815" y="28263"/>
                </a:lnTo>
                <a:lnTo>
                  <a:pt x="50800" y="20447"/>
                </a:lnTo>
                <a:lnTo>
                  <a:pt x="48815" y="12483"/>
                </a:lnTo>
                <a:lnTo>
                  <a:pt x="43402" y="5984"/>
                </a:lnTo>
                <a:lnTo>
                  <a:pt x="35369" y="1605"/>
                </a:lnTo>
                <a:lnTo>
                  <a:pt x="25527" y="0"/>
                </a:lnTo>
                <a:close/>
              </a:path>
            </a:pathLst>
          </a:custGeom>
          <a:solidFill>
            <a:srgbClr val="FFFFFF"/>
          </a:solidFill>
        </p:spPr>
        <p:txBody>
          <a:bodyPr wrap="square" lIns="0" tIns="0" rIns="0" bIns="0" rtlCol="0"/>
          <a:lstStyle/>
          <a:p>
            <a:endParaRPr/>
          </a:p>
        </p:txBody>
      </p:sp>
      <p:sp>
        <p:nvSpPr>
          <p:cNvPr id="29" name="object 29"/>
          <p:cNvSpPr/>
          <p:nvPr/>
        </p:nvSpPr>
        <p:spPr>
          <a:xfrm>
            <a:off x="3119120" y="4582159"/>
            <a:ext cx="233680" cy="203200"/>
          </a:xfrm>
          <a:prstGeom prst="rect">
            <a:avLst/>
          </a:prstGeom>
          <a:blipFill>
            <a:blip r:embed="rId3" cstate="print"/>
            <a:stretch>
              <a:fillRect/>
            </a:stretch>
          </a:blipFill>
        </p:spPr>
        <p:txBody>
          <a:bodyPr wrap="square" lIns="0" tIns="0" rIns="0" bIns="0" rtlCol="0"/>
          <a:lstStyle/>
          <a:p>
            <a:endParaRPr/>
          </a:p>
        </p:txBody>
      </p:sp>
      <p:sp>
        <p:nvSpPr>
          <p:cNvPr id="30" name="object 30"/>
          <p:cNvSpPr/>
          <p:nvPr/>
        </p:nvSpPr>
        <p:spPr>
          <a:xfrm>
            <a:off x="4775200" y="4582159"/>
            <a:ext cx="284480" cy="203200"/>
          </a:xfrm>
          <a:custGeom>
            <a:avLst/>
            <a:gdLst/>
            <a:ahLst/>
            <a:cxnLst/>
            <a:rect l="l" t="t" r="r" b="b"/>
            <a:pathLst>
              <a:path w="284479" h="203200">
                <a:moveTo>
                  <a:pt x="266826" y="0"/>
                </a:moveTo>
                <a:lnTo>
                  <a:pt x="17017" y="0"/>
                </a:lnTo>
                <a:lnTo>
                  <a:pt x="11302" y="2031"/>
                </a:lnTo>
                <a:lnTo>
                  <a:pt x="6858" y="6095"/>
                </a:lnTo>
                <a:lnTo>
                  <a:pt x="2286" y="10159"/>
                </a:lnTo>
                <a:lnTo>
                  <a:pt x="0" y="15239"/>
                </a:lnTo>
                <a:lnTo>
                  <a:pt x="0" y="187959"/>
                </a:lnTo>
                <a:lnTo>
                  <a:pt x="2286" y="193039"/>
                </a:lnTo>
                <a:lnTo>
                  <a:pt x="6858" y="197103"/>
                </a:lnTo>
                <a:lnTo>
                  <a:pt x="11302" y="201167"/>
                </a:lnTo>
                <a:lnTo>
                  <a:pt x="17017" y="203200"/>
                </a:lnTo>
                <a:lnTo>
                  <a:pt x="266826" y="203200"/>
                </a:lnTo>
                <a:lnTo>
                  <a:pt x="272541" y="201167"/>
                </a:lnTo>
                <a:lnTo>
                  <a:pt x="281686" y="193039"/>
                </a:lnTo>
                <a:lnTo>
                  <a:pt x="284479" y="187959"/>
                </a:lnTo>
                <a:lnTo>
                  <a:pt x="284479" y="186435"/>
                </a:lnTo>
                <a:lnTo>
                  <a:pt x="22098" y="186435"/>
                </a:lnTo>
                <a:lnTo>
                  <a:pt x="21589" y="185927"/>
                </a:lnTo>
                <a:lnTo>
                  <a:pt x="20447" y="185419"/>
                </a:lnTo>
                <a:lnTo>
                  <a:pt x="19303" y="184403"/>
                </a:lnTo>
                <a:lnTo>
                  <a:pt x="18796" y="183387"/>
                </a:lnTo>
                <a:lnTo>
                  <a:pt x="18796" y="101600"/>
                </a:lnTo>
                <a:lnTo>
                  <a:pt x="284479" y="101600"/>
                </a:lnTo>
                <a:lnTo>
                  <a:pt x="284479" y="50800"/>
                </a:lnTo>
                <a:lnTo>
                  <a:pt x="18796" y="50800"/>
                </a:lnTo>
                <a:lnTo>
                  <a:pt x="18796" y="19812"/>
                </a:lnTo>
                <a:lnTo>
                  <a:pt x="19303" y="18795"/>
                </a:lnTo>
                <a:lnTo>
                  <a:pt x="20447" y="18287"/>
                </a:lnTo>
                <a:lnTo>
                  <a:pt x="21589" y="17271"/>
                </a:lnTo>
                <a:lnTo>
                  <a:pt x="22098" y="16763"/>
                </a:lnTo>
                <a:lnTo>
                  <a:pt x="284479" y="16763"/>
                </a:lnTo>
                <a:lnTo>
                  <a:pt x="284479" y="15239"/>
                </a:lnTo>
                <a:lnTo>
                  <a:pt x="281686" y="10159"/>
                </a:lnTo>
                <a:lnTo>
                  <a:pt x="272541" y="2031"/>
                </a:lnTo>
                <a:lnTo>
                  <a:pt x="266826" y="0"/>
                </a:lnTo>
                <a:close/>
              </a:path>
              <a:path w="284479" h="203200">
                <a:moveTo>
                  <a:pt x="284479" y="101600"/>
                </a:moveTo>
                <a:lnTo>
                  <a:pt x="265175" y="101600"/>
                </a:lnTo>
                <a:lnTo>
                  <a:pt x="265175" y="183387"/>
                </a:lnTo>
                <a:lnTo>
                  <a:pt x="264667" y="184403"/>
                </a:lnTo>
                <a:lnTo>
                  <a:pt x="264033" y="185419"/>
                </a:lnTo>
                <a:lnTo>
                  <a:pt x="261747" y="186435"/>
                </a:lnTo>
                <a:lnTo>
                  <a:pt x="284479" y="186435"/>
                </a:lnTo>
                <a:lnTo>
                  <a:pt x="284479" y="101600"/>
                </a:lnTo>
                <a:close/>
              </a:path>
              <a:path w="284479" h="203200">
                <a:moveTo>
                  <a:pt x="284479" y="16763"/>
                </a:moveTo>
                <a:lnTo>
                  <a:pt x="261747" y="16763"/>
                </a:lnTo>
                <a:lnTo>
                  <a:pt x="262889" y="17271"/>
                </a:lnTo>
                <a:lnTo>
                  <a:pt x="264033" y="18287"/>
                </a:lnTo>
                <a:lnTo>
                  <a:pt x="264667" y="18795"/>
                </a:lnTo>
                <a:lnTo>
                  <a:pt x="265175" y="19812"/>
                </a:lnTo>
                <a:lnTo>
                  <a:pt x="265175" y="50800"/>
                </a:lnTo>
                <a:lnTo>
                  <a:pt x="284479" y="50800"/>
                </a:lnTo>
                <a:lnTo>
                  <a:pt x="284479" y="16763"/>
                </a:lnTo>
                <a:close/>
              </a:path>
            </a:pathLst>
          </a:custGeom>
          <a:solidFill>
            <a:srgbClr val="FFFFFF"/>
          </a:solidFill>
        </p:spPr>
        <p:txBody>
          <a:bodyPr wrap="square" lIns="0" tIns="0" rIns="0" bIns="0" rtlCol="0"/>
          <a:lstStyle/>
          <a:p>
            <a:endParaRPr/>
          </a:p>
        </p:txBody>
      </p:sp>
      <p:sp>
        <p:nvSpPr>
          <p:cNvPr id="31" name="object 31"/>
          <p:cNvSpPr/>
          <p:nvPr/>
        </p:nvSpPr>
        <p:spPr>
          <a:xfrm>
            <a:off x="4805679" y="4734559"/>
            <a:ext cx="40640" cy="20320"/>
          </a:xfrm>
          <a:custGeom>
            <a:avLst/>
            <a:gdLst/>
            <a:ahLst/>
            <a:cxnLst/>
            <a:rect l="l" t="t" r="r" b="b"/>
            <a:pathLst>
              <a:path w="40639" h="20320">
                <a:moveTo>
                  <a:pt x="0" y="20319"/>
                </a:moveTo>
                <a:lnTo>
                  <a:pt x="40639" y="20319"/>
                </a:lnTo>
                <a:lnTo>
                  <a:pt x="40639" y="0"/>
                </a:lnTo>
                <a:lnTo>
                  <a:pt x="0" y="0"/>
                </a:lnTo>
                <a:lnTo>
                  <a:pt x="0" y="20319"/>
                </a:lnTo>
                <a:close/>
              </a:path>
            </a:pathLst>
          </a:custGeom>
          <a:solidFill>
            <a:srgbClr val="FFFFFF"/>
          </a:solidFill>
        </p:spPr>
        <p:txBody>
          <a:bodyPr wrap="square" lIns="0" tIns="0" rIns="0" bIns="0" rtlCol="0"/>
          <a:lstStyle/>
          <a:p>
            <a:endParaRPr/>
          </a:p>
        </p:txBody>
      </p:sp>
      <p:sp>
        <p:nvSpPr>
          <p:cNvPr id="32" name="object 32"/>
          <p:cNvSpPr/>
          <p:nvPr/>
        </p:nvSpPr>
        <p:spPr>
          <a:xfrm>
            <a:off x="4866640" y="4734559"/>
            <a:ext cx="60960" cy="20320"/>
          </a:xfrm>
          <a:custGeom>
            <a:avLst/>
            <a:gdLst/>
            <a:ahLst/>
            <a:cxnLst/>
            <a:rect l="l" t="t" r="r" b="b"/>
            <a:pathLst>
              <a:path w="60960" h="20320">
                <a:moveTo>
                  <a:pt x="0" y="20319"/>
                </a:moveTo>
                <a:lnTo>
                  <a:pt x="60960" y="20319"/>
                </a:lnTo>
                <a:lnTo>
                  <a:pt x="60960" y="0"/>
                </a:lnTo>
                <a:lnTo>
                  <a:pt x="0" y="0"/>
                </a:lnTo>
                <a:lnTo>
                  <a:pt x="0" y="20319"/>
                </a:lnTo>
                <a:close/>
              </a:path>
            </a:pathLst>
          </a:custGeom>
          <a:solidFill>
            <a:srgbClr val="FFFFFF"/>
          </a:solidFill>
        </p:spPr>
        <p:txBody>
          <a:bodyPr wrap="square" lIns="0" tIns="0" rIns="0" bIns="0" rtlCol="0"/>
          <a:lstStyle/>
          <a:p>
            <a:endParaRPr/>
          </a:p>
        </p:txBody>
      </p:sp>
      <p:sp>
        <p:nvSpPr>
          <p:cNvPr id="33" name="object 33"/>
          <p:cNvSpPr/>
          <p:nvPr/>
        </p:nvSpPr>
        <p:spPr>
          <a:xfrm>
            <a:off x="6410959" y="4582159"/>
            <a:ext cx="213360" cy="203200"/>
          </a:xfrm>
          <a:prstGeom prst="rect">
            <a:avLst/>
          </a:prstGeom>
          <a:blipFill>
            <a:blip r:embed="rId4" cstate="print"/>
            <a:stretch>
              <a:fillRect/>
            </a:stretch>
          </a:blipFill>
        </p:spPr>
        <p:txBody>
          <a:bodyPr wrap="square" lIns="0" tIns="0" rIns="0" bIns="0" rtlCol="0"/>
          <a:lstStyle/>
          <a:p>
            <a:endParaRPr/>
          </a:p>
        </p:txBody>
      </p:sp>
      <p:sp>
        <p:nvSpPr>
          <p:cNvPr id="34" name="object 34"/>
          <p:cNvSpPr/>
          <p:nvPr/>
        </p:nvSpPr>
        <p:spPr>
          <a:xfrm>
            <a:off x="8033257" y="4550790"/>
            <a:ext cx="213360" cy="276860"/>
          </a:xfrm>
          <a:custGeom>
            <a:avLst/>
            <a:gdLst/>
            <a:ahLst/>
            <a:cxnLst/>
            <a:rect l="l" t="t" r="r" b="b"/>
            <a:pathLst>
              <a:path w="213359" h="276860">
                <a:moveTo>
                  <a:pt x="96774" y="0"/>
                </a:moveTo>
                <a:lnTo>
                  <a:pt x="60610" y="26352"/>
                </a:lnTo>
                <a:lnTo>
                  <a:pt x="56388" y="77723"/>
                </a:lnTo>
                <a:lnTo>
                  <a:pt x="26035" y="87375"/>
                </a:lnTo>
                <a:lnTo>
                  <a:pt x="23368" y="88264"/>
                </a:lnTo>
                <a:lnTo>
                  <a:pt x="21082" y="90677"/>
                </a:lnTo>
                <a:lnTo>
                  <a:pt x="20447" y="93344"/>
                </a:lnTo>
                <a:lnTo>
                  <a:pt x="762" y="166750"/>
                </a:lnTo>
                <a:lnTo>
                  <a:pt x="0" y="169417"/>
                </a:lnTo>
                <a:lnTo>
                  <a:pt x="635" y="172084"/>
                </a:lnTo>
                <a:lnTo>
                  <a:pt x="2540" y="173989"/>
                </a:lnTo>
                <a:lnTo>
                  <a:pt x="110236" y="276351"/>
                </a:lnTo>
                <a:lnTo>
                  <a:pt x="114935" y="275970"/>
                </a:lnTo>
                <a:lnTo>
                  <a:pt x="118110" y="272668"/>
                </a:lnTo>
                <a:lnTo>
                  <a:pt x="210058" y="175894"/>
                </a:lnTo>
                <a:lnTo>
                  <a:pt x="213233" y="172719"/>
                </a:lnTo>
                <a:lnTo>
                  <a:pt x="213360" y="167893"/>
                </a:lnTo>
                <a:lnTo>
                  <a:pt x="210312" y="165099"/>
                </a:lnTo>
                <a:lnTo>
                  <a:pt x="192715" y="148367"/>
                </a:lnTo>
                <a:lnTo>
                  <a:pt x="62293" y="148367"/>
                </a:lnTo>
                <a:lnTo>
                  <a:pt x="54637" y="147439"/>
                </a:lnTo>
                <a:lnTo>
                  <a:pt x="48006" y="143509"/>
                </a:lnTo>
                <a:lnTo>
                  <a:pt x="43749" y="137092"/>
                </a:lnTo>
                <a:lnTo>
                  <a:pt x="42433" y="129508"/>
                </a:lnTo>
                <a:lnTo>
                  <a:pt x="44094" y="121685"/>
                </a:lnTo>
                <a:lnTo>
                  <a:pt x="48768" y="114553"/>
                </a:lnTo>
                <a:lnTo>
                  <a:pt x="50673" y="112521"/>
                </a:lnTo>
                <a:lnTo>
                  <a:pt x="53213" y="110870"/>
                </a:lnTo>
                <a:lnTo>
                  <a:pt x="55625" y="109727"/>
                </a:lnTo>
                <a:lnTo>
                  <a:pt x="71085" y="109727"/>
                </a:lnTo>
                <a:lnTo>
                  <a:pt x="71120" y="108457"/>
                </a:lnTo>
                <a:lnTo>
                  <a:pt x="150745" y="108457"/>
                </a:lnTo>
                <a:lnTo>
                  <a:pt x="132715" y="91312"/>
                </a:lnTo>
                <a:lnTo>
                  <a:pt x="133103" y="77088"/>
                </a:lnTo>
                <a:lnTo>
                  <a:pt x="117728" y="77088"/>
                </a:lnTo>
                <a:lnTo>
                  <a:pt x="113088" y="72643"/>
                </a:lnTo>
                <a:lnTo>
                  <a:pt x="71755" y="72643"/>
                </a:lnTo>
                <a:lnTo>
                  <a:pt x="72609" y="41401"/>
                </a:lnTo>
                <a:lnTo>
                  <a:pt x="72771" y="34035"/>
                </a:lnTo>
                <a:lnTo>
                  <a:pt x="75438" y="27939"/>
                </a:lnTo>
                <a:lnTo>
                  <a:pt x="79883" y="23240"/>
                </a:lnTo>
                <a:lnTo>
                  <a:pt x="84455" y="18541"/>
                </a:lnTo>
                <a:lnTo>
                  <a:pt x="90170" y="15747"/>
                </a:lnTo>
                <a:lnTo>
                  <a:pt x="96266" y="15239"/>
                </a:lnTo>
                <a:lnTo>
                  <a:pt x="127737" y="15239"/>
                </a:lnTo>
                <a:lnTo>
                  <a:pt x="123602" y="9207"/>
                </a:lnTo>
                <a:lnTo>
                  <a:pt x="111593" y="1877"/>
                </a:lnTo>
                <a:lnTo>
                  <a:pt x="96774" y="0"/>
                </a:lnTo>
                <a:close/>
              </a:path>
              <a:path w="213359" h="276860">
                <a:moveTo>
                  <a:pt x="150745" y="108457"/>
                </a:moveTo>
                <a:lnTo>
                  <a:pt x="71120" y="108457"/>
                </a:lnTo>
                <a:lnTo>
                  <a:pt x="73406" y="109346"/>
                </a:lnTo>
                <a:lnTo>
                  <a:pt x="75565" y="110616"/>
                </a:lnTo>
                <a:lnTo>
                  <a:pt x="77470" y="112521"/>
                </a:lnTo>
                <a:lnTo>
                  <a:pt x="81784" y="118917"/>
                </a:lnTo>
                <a:lnTo>
                  <a:pt x="83121" y="126444"/>
                </a:lnTo>
                <a:lnTo>
                  <a:pt x="81506" y="134185"/>
                </a:lnTo>
                <a:lnTo>
                  <a:pt x="76962" y="141223"/>
                </a:lnTo>
                <a:lnTo>
                  <a:pt x="70044" y="146296"/>
                </a:lnTo>
                <a:lnTo>
                  <a:pt x="62293" y="148367"/>
                </a:lnTo>
                <a:lnTo>
                  <a:pt x="192715" y="148367"/>
                </a:lnTo>
                <a:lnTo>
                  <a:pt x="150745" y="108457"/>
                </a:lnTo>
                <a:close/>
              </a:path>
              <a:path w="213359" h="276860">
                <a:moveTo>
                  <a:pt x="71085" y="109727"/>
                </a:moveTo>
                <a:lnTo>
                  <a:pt x="55625" y="109727"/>
                </a:lnTo>
                <a:lnTo>
                  <a:pt x="54991" y="132841"/>
                </a:lnTo>
                <a:lnTo>
                  <a:pt x="58293" y="136016"/>
                </a:lnTo>
                <a:lnTo>
                  <a:pt x="62611" y="135635"/>
                </a:lnTo>
                <a:lnTo>
                  <a:pt x="66801" y="135508"/>
                </a:lnTo>
                <a:lnTo>
                  <a:pt x="70485" y="131698"/>
                </a:lnTo>
                <a:lnTo>
                  <a:pt x="71085" y="109727"/>
                </a:lnTo>
                <a:close/>
              </a:path>
              <a:path w="213359" h="276860">
                <a:moveTo>
                  <a:pt x="127737" y="15239"/>
                </a:moveTo>
                <a:lnTo>
                  <a:pt x="96266" y="15239"/>
                </a:lnTo>
                <a:lnTo>
                  <a:pt x="105189" y="16432"/>
                </a:lnTo>
                <a:lnTo>
                  <a:pt x="112410" y="20875"/>
                </a:lnTo>
                <a:lnTo>
                  <a:pt x="117179" y="27866"/>
                </a:lnTo>
                <a:lnTo>
                  <a:pt x="118542" y="35559"/>
                </a:lnTo>
                <a:lnTo>
                  <a:pt x="118626" y="41401"/>
                </a:lnTo>
                <a:lnTo>
                  <a:pt x="117728" y="77088"/>
                </a:lnTo>
                <a:lnTo>
                  <a:pt x="133103" y="77088"/>
                </a:lnTo>
                <a:lnTo>
                  <a:pt x="134239" y="35559"/>
                </a:lnTo>
                <a:lnTo>
                  <a:pt x="131564" y="20824"/>
                </a:lnTo>
                <a:lnTo>
                  <a:pt x="127737" y="15239"/>
                </a:lnTo>
                <a:close/>
              </a:path>
              <a:path w="213359" h="276860">
                <a:moveTo>
                  <a:pt x="100965" y="63245"/>
                </a:moveTo>
                <a:lnTo>
                  <a:pt x="98425" y="64007"/>
                </a:lnTo>
                <a:lnTo>
                  <a:pt x="71755" y="72643"/>
                </a:lnTo>
                <a:lnTo>
                  <a:pt x="113088" y="72643"/>
                </a:lnTo>
                <a:lnTo>
                  <a:pt x="105664" y="65531"/>
                </a:lnTo>
                <a:lnTo>
                  <a:pt x="103632" y="63753"/>
                </a:lnTo>
                <a:lnTo>
                  <a:pt x="100965" y="63245"/>
                </a:lnTo>
                <a:close/>
              </a:path>
            </a:pathLst>
          </a:custGeom>
          <a:solidFill>
            <a:srgbClr val="FFFFFF"/>
          </a:solidFill>
        </p:spPr>
        <p:txBody>
          <a:bodyPr wrap="square" lIns="0" tIns="0" rIns="0" bIns="0" rtlCol="0"/>
          <a:lstStyle/>
          <a:p>
            <a:endParaRPr/>
          </a:p>
        </p:txBody>
      </p:sp>
      <p:sp>
        <p:nvSpPr>
          <p:cNvPr id="35" name="object 35"/>
          <p:cNvSpPr/>
          <p:nvPr/>
        </p:nvSpPr>
        <p:spPr>
          <a:xfrm>
            <a:off x="9672319" y="4582159"/>
            <a:ext cx="213359" cy="203200"/>
          </a:xfrm>
          <a:prstGeom prst="rect">
            <a:avLst/>
          </a:prstGeom>
          <a:blipFill>
            <a:blip r:embed="rId5" cstate="print"/>
            <a:stretch>
              <a:fillRect/>
            </a:stretch>
          </a:blipFill>
        </p:spPr>
        <p:txBody>
          <a:bodyPr wrap="square" lIns="0" tIns="0" rIns="0" bIns="0" rtlCol="0"/>
          <a:lstStyle/>
          <a:p>
            <a:endParaRPr/>
          </a:p>
        </p:txBody>
      </p:sp>
      <p:graphicFrame>
        <p:nvGraphicFramePr>
          <p:cNvPr id="36" name="object 36"/>
          <p:cNvGraphicFramePr>
            <a:graphicFrameLocks noGrp="1"/>
          </p:cNvGraphicFramePr>
          <p:nvPr/>
        </p:nvGraphicFramePr>
        <p:xfrm>
          <a:off x="7873994" y="2956555"/>
          <a:ext cx="1574800" cy="1534158"/>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223520">
                <a:tc>
                  <a:txBody>
                    <a:bodyPr/>
                    <a:lstStyle/>
                    <a:p>
                      <a:pPr marL="39370">
                        <a:lnSpc>
                          <a:spcPct val="100000"/>
                        </a:lnSpc>
                        <a:spcBef>
                          <a:spcPts val="265"/>
                        </a:spcBef>
                      </a:pPr>
                      <a:r>
                        <a:rPr sz="850" spc="-10" dirty="0">
                          <a:solidFill>
                            <a:srgbClr val="460968"/>
                          </a:solidFill>
                          <a:latin typeface="Arial"/>
                          <a:cs typeface="Arial"/>
                        </a:rPr>
                        <a:t>Self</a:t>
                      </a:r>
                      <a:r>
                        <a:rPr sz="850" spc="70" dirty="0">
                          <a:solidFill>
                            <a:srgbClr val="460968"/>
                          </a:solidFill>
                          <a:latin typeface="Arial"/>
                          <a:cs typeface="Arial"/>
                        </a:rPr>
                        <a:t> </a:t>
                      </a:r>
                      <a:r>
                        <a:rPr sz="850" spc="10" dirty="0">
                          <a:solidFill>
                            <a:srgbClr val="460968"/>
                          </a:solidFill>
                          <a:latin typeface="Arial"/>
                          <a:cs typeface="Arial"/>
                        </a:rPr>
                        <a:t>checkout</a:t>
                      </a:r>
                      <a:endParaRPr sz="850">
                        <a:latin typeface="Arial"/>
                        <a:cs typeface="Arial"/>
                      </a:endParaRPr>
                    </a:p>
                  </a:txBody>
                  <a:tcPr marL="0" marR="0" marT="3365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0"/>
                  </a:ext>
                </a:extLst>
              </a:tr>
              <a:tr h="335280">
                <a:tc>
                  <a:txBody>
                    <a:bodyPr/>
                    <a:lstStyle/>
                    <a:p>
                      <a:pPr marL="39370" marR="402590">
                        <a:lnSpc>
                          <a:spcPct val="102299"/>
                        </a:lnSpc>
                        <a:spcBef>
                          <a:spcPts val="235"/>
                        </a:spcBef>
                      </a:pPr>
                      <a:r>
                        <a:rPr sz="850" spc="-5" dirty="0">
                          <a:solidFill>
                            <a:srgbClr val="460968"/>
                          </a:solidFill>
                          <a:latin typeface="Arial"/>
                          <a:cs typeface="Arial"/>
                        </a:rPr>
                        <a:t>Delivery </a:t>
                      </a:r>
                      <a:r>
                        <a:rPr sz="850" spc="-10" dirty="0">
                          <a:solidFill>
                            <a:srgbClr val="460968"/>
                          </a:solidFill>
                          <a:latin typeface="Arial"/>
                          <a:cs typeface="Arial"/>
                        </a:rPr>
                        <a:t>Robots </a:t>
                      </a:r>
                      <a:r>
                        <a:rPr sz="850" spc="10" dirty="0">
                          <a:solidFill>
                            <a:srgbClr val="460968"/>
                          </a:solidFill>
                          <a:latin typeface="Arial"/>
                          <a:cs typeface="Arial"/>
                        </a:rPr>
                        <a:t>(e.g.  </a:t>
                      </a:r>
                      <a:r>
                        <a:rPr sz="850" spc="-20" dirty="0">
                          <a:solidFill>
                            <a:srgbClr val="460968"/>
                          </a:solidFill>
                          <a:latin typeface="Arial"/>
                          <a:cs typeface="Arial"/>
                        </a:rPr>
                        <a:t>Dominos </a:t>
                      </a:r>
                      <a:r>
                        <a:rPr sz="850" spc="-10" dirty="0">
                          <a:solidFill>
                            <a:srgbClr val="460968"/>
                          </a:solidFill>
                          <a:latin typeface="Arial"/>
                          <a:cs typeface="Arial"/>
                        </a:rPr>
                        <a:t>Robotic</a:t>
                      </a:r>
                      <a:r>
                        <a:rPr sz="850" spc="65" dirty="0">
                          <a:solidFill>
                            <a:srgbClr val="460968"/>
                          </a:solidFill>
                          <a:latin typeface="Arial"/>
                          <a:cs typeface="Arial"/>
                        </a:rPr>
                        <a:t> </a:t>
                      </a:r>
                      <a:r>
                        <a:rPr sz="850" spc="-20" dirty="0">
                          <a:solidFill>
                            <a:srgbClr val="460968"/>
                          </a:solidFill>
                          <a:latin typeface="Arial"/>
                          <a:cs typeface="Arial"/>
                        </a:rPr>
                        <a:t>Unit)</a:t>
                      </a:r>
                      <a:endParaRPr sz="850">
                        <a:latin typeface="Arial"/>
                        <a:cs typeface="Arial"/>
                      </a:endParaRPr>
                    </a:p>
                  </a:txBody>
                  <a:tcPr marL="0" marR="0" marT="2984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1"/>
                  </a:ext>
                </a:extLst>
              </a:tr>
              <a:tr h="243839">
                <a:tc>
                  <a:txBody>
                    <a:bodyPr/>
                    <a:lstStyle/>
                    <a:p>
                      <a:pPr marL="39370">
                        <a:lnSpc>
                          <a:spcPct val="100000"/>
                        </a:lnSpc>
                        <a:spcBef>
                          <a:spcPts val="459"/>
                        </a:spcBef>
                      </a:pPr>
                      <a:r>
                        <a:rPr sz="850" spc="10" dirty="0">
                          <a:solidFill>
                            <a:srgbClr val="460968"/>
                          </a:solidFill>
                          <a:latin typeface="Arial"/>
                          <a:cs typeface="Arial"/>
                        </a:rPr>
                        <a:t>Virtual</a:t>
                      </a:r>
                      <a:r>
                        <a:rPr sz="850" spc="40" dirty="0">
                          <a:solidFill>
                            <a:srgbClr val="460968"/>
                          </a:solidFill>
                          <a:latin typeface="Arial"/>
                          <a:cs typeface="Arial"/>
                        </a:rPr>
                        <a:t> </a:t>
                      </a:r>
                      <a:r>
                        <a:rPr sz="850" spc="-5" dirty="0">
                          <a:solidFill>
                            <a:srgbClr val="460968"/>
                          </a:solidFill>
                          <a:latin typeface="Arial"/>
                          <a:cs typeface="Arial"/>
                        </a:rPr>
                        <a:t>reality</a:t>
                      </a:r>
                      <a:endParaRPr sz="850">
                        <a:latin typeface="Arial"/>
                        <a:cs typeface="Arial"/>
                      </a:endParaRPr>
                    </a:p>
                  </a:txBody>
                  <a:tcPr marL="0" marR="0" marT="58419"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2"/>
                  </a:ext>
                </a:extLst>
              </a:tr>
              <a:tr h="254000">
                <a:tc>
                  <a:txBody>
                    <a:bodyPr/>
                    <a:lstStyle/>
                    <a:p>
                      <a:pPr marL="39370">
                        <a:lnSpc>
                          <a:spcPct val="100000"/>
                        </a:lnSpc>
                        <a:spcBef>
                          <a:spcPts val="515"/>
                        </a:spcBef>
                      </a:pPr>
                      <a:r>
                        <a:rPr sz="850" spc="10" dirty="0">
                          <a:solidFill>
                            <a:srgbClr val="460968"/>
                          </a:solidFill>
                          <a:latin typeface="Arial"/>
                          <a:cs typeface="Arial"/>
                        </a:rPr>
                        <a:t>Space</a:t>
                      </a:r>
                      <a:r>
                        <a:rPr sz="850" spc="65" dirty="0">
                          <a:solidFill>
                            <a:srgbClr val="460968"/>
                          </a:solidFill>
                          <a:latin typeface="Arial"/>
                          <a:cs typeface="Arial"/>
                        </a:rPr>
                        <a:t> </a:t>
                      </a:r>
                      <a:r>
                        <a:rPr sz="850" spc="-10" dirty="0">
                          <a:solidFill>
                            <a:srgbClr val="460968"/>
                          </a:solidFill>
                          <a:latin typeface="Arial"/>
                          <a:cs typeface="Arial"/>
                        </a:rPr>
                        <a:t>optimisation</a:t>
                      </a:r>
                      <a:endParaRPr sz="850">
                        <a:latin typeface="Arial"/>
                        <a:cs typeface="Arial"/>
                      </a:endParaRPr>
                    </a:p>
                  </a:txBody>
                  <a:tcPr marL="0" marR="0" marT="6540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3"/>
                  </a:ext>
                </a:extLst>
              </a:tr>
              <a:tr h="254000">
                <a:tc>
                  <a:txBody>
                    <a:bodyPr/>
                    <a:lstStyle/>
                    <a:p>
                      <a:pPr marL="39370">
                        <a:lnSpc>
                          <a:spcPct val="100000"/>
                        </a:lnSpc>
                        <a:spcBef>
                          <a:spcPts val="484"/>
                        </a:spcBef>
                      </a:pPr>
                      <a:r>
                        <a:rPr sz="850" spc="-15" dirty="0">
                          <a:solidFill>
                            <a:srgbClr val="460968"/>
                          </a:solidFill>
                          <a:latin typeface="Arial"/>
                          <a:cs typeface="Arial"/>
                        </a:rPr>
                        <a:t>Dynamic </a:t>
                      </a:r>
                      <a:r>
                        <a:rPr sz="850" spc="5" dirty="0">
                          <a:solidFill>
                            <a:srgbClr val="460968"/>
                          </a:solidFill>
                          <a:latin typeface="Arial"/>
                          <a:cs typeface="Arial"/>
                        </a:rPr>
                        <a:t>pricing </a:t>
                      </a:r>
                      <a:r>
                        <a:rPr sz="850" spc="15" dirty="0">
                          <a:solidFill>
                            <a:srgbClr val="460968"/>
                          </a:solidFill>
                          <a:latin typeface="Arial"/>
                          <a:cs typeface="Arial"/>
                        </a:rPr>
                        <a:t>+</a:t>
                      </a:r>
                      <a:r>
                        <a:rPr sz="850" spc="160" dirty="0">
                          <a:solidFill>
                            <a:srgbClr val="460968"/>
                          </a:solidFill>
                          <a:latin typeface="Arial"/>
                          <a:cs typeface="Arial"/>
                        </a:rPr>
                        <a:t> </a:t>
                      </a:r>
                      <a:r>
                        <a:rPr sz="850" spc="-5" dirty="0">
                          <a:solidFill>
                            <a:srgbClr val="460968"/>
                          </a:solidFill>
                          <a:latin typeface="Arial"/>
                          <a:cs typeface="Arial"/>
                        </a:rPr>
                        <a:t>promotion</a:t>
                      </a:r>
                      <a:endParaRPr sz="850">
                        <a:latin typeface="Arial"/>
                        <a:cs typeface="Arial"/>
                      </a:endParaRPr>
                    </a:p>
                  </a:txBody>
                  <a:tcPr marL="0" marR="0" marT="61594"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4"/>
                  </a:ext>
                </a:extLst>
              </a:tr>
              <a:tr h="223519">
                <a:tc>
                  <a:txBody>
                    <a:bodyPr/>
                    <a:lstStyle/>
                    <a:p>
                      <a:pPr marL="39370">
                        <a:lnSpc>
                          <a:spcPct val="100000"/>
                        </a:lnSpc>
                        <a:spcBef>
                          <a:spcPts val="459"/>
                        </a:spcBef>
                      </a:pPr>
                      <a:r>
                        <a:rPr sz="850" spc="-10" dirty="0">
                          <a:solidFill>
                            <a:srgbClr val="460968"/>
                          </a:solidFill>
                          <a:latin typeface="Arial"/>
                          <a:cs typeface="Arial"/>
                        </a:rPr>
                        <a:t>Guided</a:t>
                      </a:r>
                      <a:r>
                        <a:rPr sz="850" spc="145" dirty="0">
                          <a:solidFill>
                            <a:srgbClr val="460968"/>
                          </a:solidFill>
                          <a:latin typeface="Arial"/>
                          <a:cs typeface="Arial"/>
                        </a:rPr>
                        <a:t> </a:t>
                      </a:r>
                      <a:r>
                        <a:rPr sz="850" spc="5" dirty="0">
                          <a:solidFill>
                            <a:srgbClr val="460968"/>
                          </a:solidFill>
                          <a:latin typeface="Arial"/>
                          <a:cs typeface="Arial"/>
                        </a:rPr>
                        <a:t>shopping</a:t>
                      </a:r>
                      <a:endParaRPr sz="850">
                        <a:latin typeface="Arial"/>
                        <a:cs typeface="Arial"/>
                      </a:endParaRPr>
                    </a:p>
                  </a:txBody>
                  <a:tcPr marL="0" marR="0" marT="58419"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5"/>
                  </a:ext>
                </a:extLst>
              </a:tr>
            </a:tbl>
          </a:graphicData>
        </a:graphic>
      </p:graphicFrame>
      <p:graphicFrame>
        <p:nvGraphicFramePr>
          <p:cNvPr id="37" name="object 37"/>
          <p:cNvGraphicFramePr>
            <a:graphicFrameLocks noGrp="1"/>
          </p:cNvGraphicFramePr>
          <p:nvPr/>
        </p:nvGraphicFramePr>
        <p:xfrm>
          <a:off x="7873994" y="1788155"/>
          <a:ext cx="1574800" cy="1117598"/>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223519">
                <a:tc>
                  <a:txBody>
                    <a:bodyPr/>
                    <a:lstStyle/>
                    <a:p>
                      <a:pPr marL="39370">
                        <a:lnSpc>
                          <a:spcPct val="100000"/>
                        </a:lnSpc>
                        <a:spcBef>
                          <a:spcPts val="280"/>
                        </a:spcBef>
                      </a:pPr>
                      <a:r>
                        <a:rPr sz="850" spc="5" dirty="0">
                          <a:solidFill>
                            <a:srgbClr val="460968"/>
                          </a:solidFill>
                          <a:latin typeface="Arial"/>
                          <a:cs typeface="Arial"/>
                        </a:rPr>
                        <a:t>In-store </a:t>
                      </a:r>
                      <a:r>
                        <a:rPr sz="850" spc="25" dirty="0">
                          <a:solidFill>
                            <a:srgbClr val="460968"/>
                          </a:solidFill>
                          <a:latin typeface="Arial"/>
                          <a:cs typeface="Arial"/>
                        </a:rPr>
                        <a:t>stock</a:t>
                      </a:r>
                      <a:r>
                        <a:rPr sz="850" spc="80" dirty="0">
                          <a:solidFill>
                            <a:srgbClr val="460968"/>
                          </a:solidFill>
                          <a:latin typeface="Arial"/>
                          <a:cs typeface="Arial"/>
                        </a:rPr>
                        <a:t> </a:t>
                      </a:r>
                      <a:r>
                        <a:rPr sz="850" dirty="0">
                          <a:solidFill>
                            <a:srgbClr val="460968"/>
                          </a:solidFill>
                          <a:latin typeface="Arial"/>
                          <a:cs typeface="Arial"/>
                        </a:rPr>
                        <a:t>replenishment</a:t>
                      </a:r>
                      <a:endParaRPr sz="850">
                        <a:latin typeface="Arial"/>
                        <a:cs typeface="Arial"/>
                      </a:endParaRPr>
                    </a:p>
                  </a:txBody>
                  <a:tcPr marL="0" marR="0" marT="35560"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0"/>
                  </a:ext>
                </a:extLst>
              </a:tr>
              <a:tr h="254000">
                <a:tc>
                  <a:txBody>
                    <a:bodyPr/>
                    <a:lstStyle/>
                    <a:p>
                      <a:pPr marL="39370">
                        <a:lnSpc>
                          <a:spcPct val="100000"/>
                        </a:lnSpc>
                        <a:spcBef>
                          <a:spcPts val="495"/>
                        </a:spcBef>
                      </a:pPr>
                      <a:r>
                        <a:rPr sz="850" spc="5" dirty="0">
                          <a:solidFill>
                            <a:srgbClr val="460968"/>
                          </a:solidFill>
                          <a:latin typeface="Arial"/>
                          <a:cs typeface="Arial"/>
                        </a:rPr>
                        <a:t>Driverless </a:t>
                      </a:r>
                      <a:r>
                        <a:rPr sz="850" spc="20" dirty="0">
                          <a:solidFill>
                            <a:srgbClr val="460968"/>
                          </a:solidFill>
                          <a:latin typeface="Arial"/>
                          <a:cs typeface="Arial"/>
                        </a:rPr>
                        <a:t>grocery</a:t>
                      </a:r>
                      <a:r>
                        <a:rPr sz="850" spc="-100" dirty="0">
                          <a:solidFill>
                            <a:srgbClr val="460968"/>
                          </a:solidFill>
                          <a:latin typeface="Arial"/>
                          <a:cs typeface="Arial"/>
                        </a:rPr>
                        <a:t> </a:t>
                      </a:r>
                      <a:r>
                        <a:rPr sz="850" spc="15" dirty="0">
                          <a:solidFill>
                            <a:srgbClr val="460968"/>
                          </a:solidFill>
                          <a:latin typeface="Arial"/>
                          <a:cs typeface="Arial"/>
                        </a:rPr>
                        <a:t>stores</a:t>
                      </a:r>
                      <a:endParaRPr sz="850">
                        <a:latin typeface="Arial"/>
                        <a:cs typeface="Arial"/>
                      </a:endParaRPr>
                    </a:p>
                  </a:txBody>
                  <a:tcPr marL="0" marR="0" marT="6286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1"/>
                  </a:ext>
                </a:extLst>
              </a:tr>
              <a:tr h="335280">
                <a:tc>
                  <a:txBody>
                    <a:bodyPr/>
                    <a:lstStyle/>
                    <a:p>
                      <a:pPr marL="39370" marR="118745">
                        <a:lnSpc>
                          <a:spcPct val="102299"/>
                        </a:lnSpc>
                        <a:spcBef>
                          <a:spcPts val="225"/>
                        </a:spcBef>
                      </a:pPr>
                      <a:r>
                        <a:rPr sz="850" spc="5" dirty="0">
                          <a:solidFill>
                            <a:srgbClr val="460968"/>
                          </a:solidFill>
                          <a:latin typeface="Arial"/>
                          <a:cs typeface="Arial"/>
                        </a:rPr>
                        <a:t>In-store customer behaviour  analysis</a:t>
                      </a:r>
                      <a:endParaRPr sz="850">
                        <a:latin typeface="Arial"/>
                        <a:cs typeface="Arial"/>
                      </a:endParaRPr>
                    </a:p>
                  </a:txBody>
                  <a:tcPr marL="0" marR="0" marT="2857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2"/>
                  </a:ext>
                </a:extLst>
              </a:tr>
              <a:tr h="304799">
                <a:tc>
                  <a:txBody>
                    <a:bodyPr/>
                    <a:lstStyle/>
                    <a:p>
                      <a:pPr marL="39370">
                        <a:lnSpc>
                          <a:spcPct val="100000"/>
                        </a:lnSpc>
                        <a:spcBef>
                          <a:spcPts val="229"/>
                        </a:spcBef>
                      </a:pPr>
                      <a:r>
                        <a:rPr sz="850" spc="5" dirty="0">
                          <a:solidFill>
                            <a:srgbClr val="460968"/>
                          </a:solidFill>
                          <a:latin typeface="Arial"/>
                          <a:cs typeface="Arial"/>
                        </a:rPr>
                        <a:t>In-store bots </a:t>
                      </a:r>
                      <a:r>
                        <a:rPr sz="850" spc="30" dirty="0">
                          <a:solidFill>
                            <a:srgbClr val="460968"/>
                          </a:solidFill>
                          <a:latin typeface="Arial"/>
                          <a:cs typeface="Arial"/>
                        </a:rPr>
                        <a:t>for</a:t>
                      </a:r>
                      <a:r>
                        <a:rPr sz="850" spc="-130" dirty="0">
                          <a:solidFill>
                            <a:srgbClr val="460968"/>
                          </a:solidFill>
                          <a:latin typeface="Arial"/>
                          <a:cs typeface="Arial"/>
                        </a:rPr>
                        <a:t> </a:t>
                      </a:r>
                      <a:r>
                        <a:rPr sz="850" spc="5" dirty="0">
                          <a:solidFill>
                            <a:srgbClr val="460968"/>
                          </a:solidFill>
                          <a:latin typeface="Arial"/>
                          <a:cs typeface="Arial"/>
                        </a:rPr>
                        <a:t>shelf</a:t>
                      </a:r>
                      <a:endParaRPr sz="850">
                        <a:latin typeface="Arial"/>
                        <a:cs typeface="Arial"/>
                      </a:endParaRPr>
                    </a:p>
                    <a:p>
                      <a:pPr marL="39370">
                        <a:lnSpc>
                          <a:spcPct val="100000"/>
                        </a:lnSpc>
                        <a:spcBef>
                          <a:spcPts val="20"/>
                        </a:spcBef>
                      </a:pPr>
                      <a:r>
                        <a:rPr sz="850" spc="10" dirty="0">
                          <a:solidFill>
                            <a:srgbClr val="460968"/>
                          </a:solidFill>
                          <a:latin typeface="Arial"/>
                          <a:cs typeface="Arial"/>
                        </a:rPr>
                        <a:t>scanning</a:t>
                      </a:r>
                      <a:endParaRPr sz="850">
                        <a:latin typeface="Arial"/>
                        <a:cs typeface="Arial"/>
                      </a:endParaRPr>
                    </a:p>
                  </a:txBody>
                  <a:tcPr marL="0" marR="0" marT="29209"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3"/>
                  </a:ext>
                </a:extLst>
              </a:tr>
            </a:tbl>
          </a:graphicData>
        </a:graphic>
      </p:graphicFrame>
      <p:graphicFrame>
        <p:nvGraphicFramePr>
          <p:cNvPr id="38" name="object 38"/>
          <p:cNvGraphicFramePr>
            <a:graphicFrameLocks noGrp="1"/>
          </p:cNvGraphicFramePr>
          <p:nvPr/>
        </p:nvGraphicFramePr>
        <p:xfrm>
          <a:off x="7873994" y="4866634"/>
          <a:ext cx="1574800" cy="1036318"/>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233680">
                <a:tc>
                  <a:txBody>
                    <a:bodyPr/>
                    <a:lstStyle/>
                    <a:p>
                      <a:pPr marL="39370">
                        <a:lnSpc>
                          <a:spcPct val="100000"/>
                        </a:lnSpc>
                        <a:spcBef>
                          <a:spcPts val="359"/>
                        </a:spcBef>
                      </a:pPr>
                      <a:r>
                        <a:rPr sz="850" spc="5" dirty="0">
                          <a:solidFill>
                            <a:srgbClr val="460968"/>
                          </a:solidFill>
                          <a:latin typeface="Arial"/>
                          <a:cs typeface="Arial"/>
                        </a:rPr>
                        <a:t>Autonomous </a:t>
                      </a:r>
                      <a:r>
                        <a:rPr sz="850" spc="20" dirty="0">
                          <a:solidFill>
                            <a:srgbClr val="460968"/>
                          </a:solidFill>
                          <a:latin typeface="Arial"/>
                          <a:cs typeface="Arial"/>
                        </a:rPr>
                        <a:t>service</a:t>
                      </a:r>
                      <a:r>
                        <a:rPr sz="850" spc="-75" dirty="0">
                          <a:solidFill>
                            <a:srgbClr val="460968"/>
                          </a:solidFill>
                          <a:latin typeface="Arial"/>
                          <a:cs typeface="Arial"/>
                        </a:rPr>
                        <a:t> </a:t>
                      </a:r>
                      <a:r>
                        <a:rPr sz="850" spc="10" dirty="0">
                          <a:solidFill>
                            <a:srgbClr val="460968"/>
                          </a:solidFill>
                          <a:latin typeface="Arial"/>
                          <a:cs typeface="Arial"/>
                        </a:rPr>
                        <a:t>robots</a:t>
                      </a:r>
                      <a:endParaRPr sz="850">
                        <a:latin typeface="Arial"/>
                        <a:cs typeface="Arial"/>
                      </a:endParaRPr>
                    </a:p>
                  </a:txBody>
                  <a:tcPr marL="0" marR="0" marT="45719"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0"/>
                  </a:ext>
                </a:extLst>
              </a:tr>
              <a:tr h="243839">
                <a:tc>
                  <a:txBody>
                    <a:bodyPr/>
                    <a:lstStyle/>
                    <a:p>
                      <a:pPr marL="39370">
                        <a:lnSpc>
                          <a:spcPct val="100000"/>
                        </a:lnSpc>
                        <a:spcBef>
                          <a:spcPts val="459"/>
                        </a:spcBef>
                      </a:pPr>
                      <a:r>
                        <a:rPr sz="850" dirty="0">
                          <a:solidFill>
                            <a:srgbClr val="460968"/>
                          </a:solidFill>
                          <a:latin typeface="Arial"/>
                          <a:cs typeface="Arial"/>
                        </a:rPr>
                        <a:t>Drone</a:t>
                      </a:r>
                      <a:r>
                        <a:rPr sz="850" spc="145" dirty="0">
                          <a:solidFill>
                            <a:srgbClr val="460968"/>
                          </a:solidFill>
                          <a:latin typeface="Arial"/>
                          <a:cs typeface="Arial"/>
                        </a:rPr>
                        <a:t> </a:t>
                      </a:r>
                      <a:r>
                        <a:rPr sz="850" spc="5" dirty="0">
                          <a:solidFill>
                            <a:srgbClr val="460968"/>
                          </a:solidFill>
                          <a:latin typeface="Arial"/>
                          <a:cs typeface="Arial"/>
                        </a:rPr>
                        <a:t>delivery</a:t>
                      </a:r>
                      <a:endParaRPr sz="850">
                        <a:latin typeface="Arial"/>
                        <a:cs typeface="Arial"/>
                      </a:endParaRPr>
                    </a:p>
                  </a:txBody>
                  <a:tcPr marL="0" marR="0" marT="58419"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1"/>
                  </a:ext>
                </a:extLst>
              </a:tr>
              <a:tr h="243840">
                <a:tc>
                  <a:txBody>
                    <a:bodyPr/>
                    <a:lstStyle/>
                    <a:p>
                      <a:pPr marL="39370">
                        <a:lnSpc>
                          <a:spcPct val="100000"/>
                        </a:lnSpc>
                        <a:spcBef>
                          <a:spcPts val="484"/>
                        </a:spcBef>
                      </a:pPr>
                      <a:r>
                        <a:rPr sz="850" spc="-10" dirty="0">
                          <a:solidFill>
                            <a:srgbClr val="460968"/>
                          </a:solidFill>
                          <a:latin typeface="Arial"/>
                          <a:cs typeface="Arial"/>
                        </a:rPr>
                        <a:t>Smart </a:t>
                      </a:r>
                      <a:r>
                        <a:rPr sz="850" spc="5" dirty="0">
                          <a:solidFill>
                            <a:srgbClr val="460968"/>
                          </a:solidFill>
                          <a:latin typeface="Arial"/>
                          <a:cs typeface="Arial"/>
                        </a:rPr>
                        <a:t>shopping</a:t>
                      </a:r>
                      <a:r>
                        <a:rPr sz="850" spc="85" dirty="0">
                          <a:solidFill>
                            <a:srgbClr val="460968"/>
                          </a:solidFill>
                          <a:latin typeface="Arial"/>
                          <a:cs typeface="Arial"/>
                        </a:rPr>
                        <a:t> </a:t>
                      </a:r>
                      <a:r>
                        <a:rPr sz="850" spc="-5" dirty="0">
                          <a:solidFill>
                            <a:srgbClr val="460968"/>
                          </a:solidFill>
                          <a:latin typeface="Arial"/>
                          <a:cs typeface="Arial"/>
                        </a:rPr>
                        <a:t>trolley</a:t>
                      </a:r>
                      <a:endParaRPr sz="850">
                        <a:latin typeface="Arial"/>
                        <a:cs typeface="Arial"/>
                      </a:endParaRPr>
                    </a:p>
                  </a:txBody>
                  <a:tcPr marL="0" marR="0" marT="61594"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2"/>
                  </a:ext>
                </a:extLst>
              </a:tr>
              <a:tr h="314959">
                <a:tc>
                  <a:txBody>
                    <a:bodyPr/>
                    <a:lstStyle/>
                    <a:p>
                      <a:pPr marL="39370">
                        <a:lnSpc>
                          <a:spcPct val="100000"/>
                        </a:lnSpc>
                        <a:spcBef>
                          <a:spcPts val="285"/>
                        </a:spcBef>
                      </a:pPr>
                      <a:r>
                        <a:rPr sz="850" spc="-15" dirty="0">
                          <a:solidFill>
                            <a:srgbClr val="460968"/>
                          </a:solidFill>
                          <a:latin typeface="Arial"/>
                          <a:cs typeface="Arial"/>
                        </a:rPr>
                        <a:t>Item</a:t>
                      </a:r>
                      <a:r>
                        <a:rPr sz="850" spc="140" dirty="0">
                          <a:solidFill>
                            <a:srgbClr val="460968"/>
                          </a:solidFill>
                          <a:latin typeface="Arial"/>
                          <a:cs typeface="Arial"/>
                        </a:rPr>
                        <a:t> </a:t>
                      </a:r>
                      <a:r>
                        <a:rPr sz="850" spc="10" dirty="0">
                          <a:solidFill>
                            <a:srgbClr val="460968"/>
                          </a:solidFill>
                          <a:latin typeface="Arial"/>
                          <a:cs typeface="Arial"/>
                        </a:rPr>
                        <a:t>retrieval</a:t>
                      </a:r>
                      <a:endParaRPr sz="850">
                        <a:latin typeface="Arial"/>
                        <a:cs typeface="Arial"/>
                      </a:endParaRPr>
                    </a:p>
                    <a:p>
                      <a:pPr marL="39370">
                        <a:lnSpc>
                          <a:spcPct val="100000"/>
                        </a:lnSpc>
                        <a:spcBef>
                          <a:spcPts val="25"/>
                        </a:spcBef>
                      </a:pPr>
                      <a:r>
                        <a:rPr sz="850" dirty="0">
                          <a:solidFill>
                            <a:srgbClr val="460968"/>
                          </a:solidFill>
                          <a:latin typeface="Arial"/>
                          <a:cs typeface="Arial"/>
                        </a:rPr>
                        <a:t>(Chloe/Solebox)</a:t>
                      </a:r>
                      <a:endParaRPr sz="850">
                        <a:latin typeface="Arial"/>
                        <a:cs typeface="Arial"/>
                      </a:endParaRPr>
                    </a:p>
                  </a:txBody>
                  <a:tcPr marL="0" marR="0" marT="36195" marB="0">
                    <a:lnL w="12700">
                      <a:solidFill>
                        <a:srgbClr val="460968"/>
                      </a:solidFill>
                      <a:prstDash val="solid"/>
                    </a:lnL>
                    <a:lnR w="12700">
                      <a:solidFill>
                        <a:srgbClr val="460968"/>
                      </a:solidFill>
                      <a:prstDash val="solid"/>
                    </a:lnR>
                    <a:lnT w="12700">
                      <a:solidFill>
                        <a:srgbClr val="460968"/>
                      </a:solidFill>
                      <a:prstDash val="solid"/>
                    </a:lnT>
                    <a:lnB w="12700">
                      <a:solidFill>
                        <a:srgbClr val="460968"/>
                      </a:solidFill>
                      <a:prstDash val="solid"/>
                    </a:lnB>
                  </a:tcPr>
                </a:tc>
                <a:extLst>
                  <a:ext uri="{0D108BD9-81ED-4DB2-BD59-A6C34878D82A}">
                    <a16:rowId xmlns:a16="http://schemas.microsoft.com/office/drawing/2014/main" val="10003"/>
                  </a:ext>
                </a:extLst>
              </a:tr>
            </a:tbl>
          </a:graphicData>
        </a:graphic>
      </p:graphicFrame>
      <p:graphicFrame>
        <p:nvGraphicFramePr>
          <p:cNvPr id="39" name="object 39"/>
          <p:cNvGraphicFramePr>
            <a:graphicFrameLocks noGrp="1"/>
          </p:cNvGraphicFramePr>
          <p:nvPr/>
        </p:nvGraphicFramePr>
        <p:xfrm>
          <a:off x="9499594" y="3708394"/>
          <a:ext cx="1574800" cy="782320"/>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228600">
                <a:tc>
                  <a:txBody>
                    <a:bodyPr/>
                    <a:lstStyle/>
                    <a:p>
                      <a:pPr marL="40640">
                        <a:lnSpc>
                          <a:spcPct val="100000"/>
                        </a:lnSpc>
                        <a:spcBef>
                          <a:spcPts val="340"/>
                        </a:spcBef>
                      </a:pPr>
                      <a:r>
                        <a:rPr sz="850" spc="20" dirty="0">
                          <a:solidFill>
                            <a:srgbClr val="6C1F77"/>
                          </a:solidFill>
                          <a:latin typeface="Arial"/>
                          <a:cs typeface="Arial"/>
                        </a:rPr>
                        <a:t>Voice </a:t>
                      </a:r>
                      <a:r>
                        <a:rPr sz="850" spc="15" dirty="0">
                          <a:solidFill>
                            <a:srgbClr val="6C1F77"/>
                          </a:solidFill>
                          <a:latin typeface="Arial"/>
                          <a:cs typeface="Arial"/>
                        </a:rPr>
                        <a:t>product</a:t>
                      </a:r>
                      <a:r>
                        <a:rPr sz="850" spc="35" dirty="0">
                          <a:solidFill>
                            <a:srgbClr val="6C1F77"/>
                          </a:solidFill>
                          <a:latin typeface="Arial"/>
                          <a:cs typeface="Arial"/>
                        </a:rPr>
                        <a:t> </a:t>
                      </a:r>
                      <a:r>
                        <a:rPr sz="850" spc="25" dirty="0">
                          <a:solidFill>
                            <a:srgbClr val="6C1F77"/>
                          </a:solidFill>
                          <a:latin typeface="Arial"/>
                          <a:cs typeface="Arial"/>
                        </a:rPr>
                        <a:t>search</a:t>
                      </a:r>
                      <a:endParaRPr sz="850">
                        <a:latin typeface="Arial"/>
                        <a:cs typeface="Arial"/>
                      </a:endParaRPr>
                    </a:p>
                  </a:txBody>
                  <a:tcPr marL="0" marR="0" marT="43180"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tcPr>
                </a:tc>
                <a:extLst>
                  <a:ext uri="{0D108BD9-81ED-4DB2-BD59-A6C34878D82A}">
                    <a16:rowId xmlns:a16="http://schemas.microsoft.com/office/drawing/2014/main" val="10000"/>
                  </a:ext>
                </a:extLst>
              </a:tr>
              <a:tr h="248920">
                <a:tc>
                  <a:txBody>
                    <a:bodyPr/>
                    <a:lstStyle/>
                    <a:p>
                      <a:pPr marL="40640">
                        <a:lnSpc>
                          <a:spcPct val="100000"/>
                        </a:lnSpc>
                        <a:spcBef>
                          <a:spcPts val="475"/>
                        </a:spcBef>
                      </a:pPr>
                      <a:r>
                        <a:rPr sz="850" spc="-5" dirty="0">
                          <a:solidFill>
                            <a:srgbClr val="6C1F77"/>
                          </a:solidFill>
                          <a:latin typeface="Arial"/>
                          <a:cs typeface="Arial"/>
                        </a:rPr>
                        <a:t>Chatbots </a:t>
                      </a:r>
                      <a:r>
                        <a:rPr sz="850" spc="30" dirty="0">
                          <a:solidFill>
                            <a:srgbClr val="6C1F77"/>
                          </a:solidFill>
                          <a:latin typeface="Arial"/>
                          <a:cs typeface="Arial"/>
                        </a:rPr>
                        <a:t>for </a:t>
                      </a:r>
                      <a:r>
                        <a:rPr sz="850" spc="5" dirty="0">
                          <a:solidFill>
                            <a:srgbClr val="6C1F77"/>
                          </a:solidFill>
                          <a:latin typeface="Arial"/>
                          <a:cs typeface="Arial"/>
                        </a:rPr>
                        <a:t>sales</a:t>
                      </a:r>
                      <a:r>
                        <a:rPr sz="850" dirty="0">
                          <a:solidFill>
                            <a:srgbClr val="6C1F77"/>
                          </a:solidFill>
                          <a:latin typeface="Arial"/>
                          <a:cs typeface="Arial"/>
                        </a:rPr>
                        <a:t> </a:t>
                      </a:r>
                      <a:r>
                        <a:rPr sz="850" spc="15" dirty="0">
                          <a:solidFill>
                            <a:srgbClr val="6C1F77"/>
                          </a:solidFill>
                          <a:latin typeface="Arial"/>
                          <a:cs typeface="Arial"/>
                        </a:rPr>
                        <a:t>support</a:t>
                      </a:r>
                      <a:endParaRPr sz="850">
                        <a:latin typeface="Arial"/>
                        <a:cs typeface="Arial"/>
                      </a:endParaRPr>
                    </a:p>
                  </a:txBody>
                  <a:tcPr marL="0" marR="0" marT="60325"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tcPr>
                </a:tc>
                <a:extLst>
                  <a:ext uri="{0D108BD9-81ED-4DB2-BD59-A6C34878D82A}">
                    <a16:rowId xmlns:a16="http://schemas.microsoft.com/office/drawing/2014/main" val="10001"/>
                  </a:ext>
                </a:extLst>
              </a:tr>
              <a:tr h="304800">
                <a:tc>
                  <a:txBody>
                    <a:bodyPr/>
                    <a:lstStyle/>
                    <a:p>
                      <a:pPr marL="40640">
                        <a:lnSpc>
                          <a:spcPct val="100000"/>
                        </a:lnSpc>
                        <a:spcBef>
                          <a:spcPts val="235"/>
                        </a:spcBef>
                      </a:pPr>
                      <a:r>
                        <a:rPr sz="850" spc="-10" dirty="0">
                          <a:solidFill>
                            <a:srgbClr val="6C1F77"/>
                          </a:solidFill>
                          <a:latin typeface="Arial"/>
                          <a:cs typeface="Arial"/>
                        </a:rPr>
                        <a:t>Smart </a:t>
                      </a:r>
                      <a:r>
                        <a:rPr sz="850" spc="15" dirty="0">
                          <a:solidFill>
                            <a:srgbClr val="6C1F77"/>
                          </a:solidFill>
                          <a:latin typeface="Arial"/>
                          <a:cs typeface="Arial"/>
                        </a:rPr>
                        <a:t>shop</a:t>
                      </a:r>
                      <a:r>
                        <a:rPr sz="850" spc="5" dirty="0">
                          <a:solidFill>
                            <a:srgbClr val="6C1F77"/>
                          </a:solidFill>
                          <a:latin typeface="Arial"/>
                          <a:cs typeface="Arial"/>
                        </a:rPr>
                        <a:t> </a:t>
                      </a:r>
                      <a:r>
                        <a:rPr sz="850" spc="15" dirty="0">
                          <a:solidFill>
                            <a:srgbClr val="6C1F77"/>
                          </a:solidFill>
                          <a:latin typeface="Arial"/>
                          <a:cs typeface="Arial"/>
                        </a:rPr>
                        <a:t>assistants,</a:t>
                      </a:r>
                      <a:endParaRPr sz="850">
                        <a:latin typeface="Arial"/>
                        <a:cs typeface="Arial"/>
                      </a:endParaRPr>
                    </a:p>
                    <a:p>
                      <a:pPr marL="40640">
                        <a:lnSpc>
                          <a:spcPct val="100000"/>
                        </a:lnSpc>
                        <a:spcBef>
                          <a:spcPts val="20"/>
                        </a:spcBef>
                      </a:pPr>
                      <a:r>
                        <a:rPr sz="850" spc="-10" dirty="0">
                          <a:solidFill>
                            <a:srgbClr val="6C1F77"/>
                          </a:solidFill>
                          <a:latin typeface="Arial"/>
                          <a:cs typeface="Arial"/>
                        </a:rPr>
                        <a:t>humanoids </a:t>
                      </a:r>
                      <a:r>
                        <a:rPr sz="850" spc="10" dirty="0">
                          <a:solidFill>
                            <a:srgbClr val="6C1F77"/>
                          </a:solidFill>
                          <a:latin typeface="Arial"/>
                          <a:cs typeface="Arial"/>
                        </a:rPr>
                        <a:t>(e.g.</a:t>
                      </a:r>
                      <a:r>
                        <a:rPr sz="850" spc="114" dirty="0">
                          <a:solidFill>
                            <a:srgbClr val="6C1F77"/>
                          </a:solidFill>
                          <a:latin typeface="Arial"/>
                          <a:cs typeface="Arial"/>
                        </a:rPr>
                        <a:t> </a:t>
                      </a:r>
                      <a:r>
                        <a:rPr sz="850" spc="-5" dirty="0">
                          <a:solidFill>
                            <a:srgbClr val="6C1F77"/>
                          </a:solidFill>
                          <a:latin typeface="Arial"/>
                          <a:cs typeface="Arial"/>
                        </a:rPr>
                        <a:t>Pepper)</a:t>
                      </a:r>
                      <a:endParaRPr sz="850">
                        <a:latin typeface="Arial"/>
                        <a:cs typeface="Arial"/>
                      </a:endParaRPr>
                    </a:p>
                  </a:txBody>
                  <a:tcPr marL="0" marR="0" marT="29845" marB="0">
                    <a:lnL w="12700">
                      <a:solidFill>
                        <a:srgbClr val="6C1F77"/>
                      </a:solidFill>
                      <a:prstDash val="solid"/>
                    </a:lnL>
                    <a:lnR w="12700">
                      <a:solidFill>
                        <a:srgbClr val="6C1F77"/>
                      </a:solidFill>
                      <a:prstDash val="solid"/>
                    </a:lnR>
                    <a:lnT w="12700">
                      <a:solidFill>
                        <a:srgbClr val="6C1F77"/>
                      </a:solidFill>
                      <a:prstDash val="solid"/>
                    </a:lnT>
                    <a:lnB w="12700">
                      <a:solidFill>
                        <a:srgbClr val="6C1F77"/>
                      </a:solidFill>
                      <a:prstDash val="solid"/>
                    </a:lnB>
                  </a:tcPr>
                </a:tc>
                <a:extLst>
                  <a:ext uri="{0D108BD9-81ED-4DB2-BD59-A6C34878D82A}">
                    <a16:rowId xmlns:a16="http://schemas.microsoft.com/office/drawing/2014/main" val="10002"/>
                  </a:ext>
                </a:extLst>
              </a:tr>
            </a:tbl>
          </a:graphicData>
        </a:graphic>
      </p:graphicFrame>
      <p:sp>
        <p:nvSpPr>
          <p:cNvPr id="40" name="object 40"/>
          <p:cNvSpPr txBox="1"/>
          <p:nvPr/>
        </p:nvSpPr>
        <p:spPr>
          <a:xfrm>
            <a:off x="9504680" y="4871720"/>
            <a:ext cx="1574800" cy="213360"/>
          </a:xfrm>
          <a:prstGeom prst="rect">
            <a:avLst/>
          </a:prstGeom>
          <a:ln w="10170">
            <a:solidFill>
              <a:srgbClr val="6C1F77"/>
            </a:solidFill>
          </a:ln>
        </p:spPr>
        <p:txBody>
          <a:bodyPr vert="horz" wrap="square" lIns="0" tIns="45719" rIns="0" bIns="0" rtlCol="0">
            <a:spAutoFit/>
          </a:bodyPr>
          <a:lstStyle/>
          <a:p>
            <a:pPr marL="40640">
              <a:lnSpc>
                <a:spcPct val="100000"/>
              </a:lnSpc>
              <a:spcBef>
                <a:spcPts val="359"/>
              </a:spcBef>
            </a:pPr>
            <a:r>
              <a:rPr sz="850" spc="-10" dirty="0">
                <a:solidFill>
                  <a:srgbClr val="6C1F77"/>
                </a:solidFill>
                <a:latin typeface="Arial"/>
                <a:cs typeface="Arial"/>
              </a:rPr>
              <a:t>Amelia </a:t>
            </a:r>
            <a:r>
              <a:rPr sz="850" spc="5" dirty="0">
                <a:solidFill>
                  <a:srgbClr val="6C1F77"/>
                </a:solidFill>
                <a:latin typeface="Arial"/>
                <a:cs typeface="Arial"/>
              </a:rPr>
              <a:t>and other</a:t>
            </a:r>
            <a:r>
              <a:rPr sz="850" spc="90" dirty="0">
                <a:solidFill>
                  <a:srgbClr val="6C1F77"/>
                </a:solidFill>
                <a:latin typeface="Arial"/>
                <a:cs typeface="Arial"/>
              </a:rPr>
              <a:t> </a:t>
            </a:r>
            <a:r>
              <a:rPr sz="850" spc="5" dirty="0">
                <a:solidFill>
                  <a:srgbClr val="6C1F77"/>
                </a:solidFill>
                <a:latin typeface="Arial"/>
                <a:cs typeface="Arial"/>
              </a:rPr>
              <a:t>bots</a:t>
            </a:r>
            <a:endParaRPr sz="850">
              <a:latin typeface="Arial"/>
              <a:cs typeface="Arial"/>
            </a:endParaRPr>
          </a:p>
        </p:txBody>
      </p:sp>
      <p:graphicFrame>
        <p:nvGraphicFramePr>
          <p:cNvPr id="41" name="object 41"/>
          <p:cNvGraphicFramePr>
            <a:graphicFrameLocks noGrp="1"/>
          </p:cNvGraphicFramePr>
          <p:nvPr/>
        </p:nvGraphicFramePr>
        <p:xfrm>
          <a:off x="6238234" y="3545834"/>
          <a:ext cx="1574800" cy="944879"/>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304800">
                <a:tc>
                  <a:txBody>
                    <a:bodyPr/>
                    <a:lstStyle/>
                    <a:p>
                      <a:pPr marL="33655" marR="513080">
                        <a:lnSpc>
                          <a:spcPct val="102200"/>
                        </a:lnSpc>
                        <a:spcBef>
                          <a:spcPts val="50"/>
                        </a:spcBef>
                      </a:pPr>
                      <a:r>
                        <a:rPr sz="850" dirty="0">
                          <a:solidFill>
                            <a:srgbClr val="473697"/>
                          </a:solidFill>
                          <a:latin typeface="Arial"/>
                          <a:cs typeface="Arial"/>
                        </a:rPr>
                        <a:t>Drones </a:t>
                      </a:r>
                      <a:r>
                        <a:rPr sz="850" spc="30" dirty="0">
                          <a:solidFill>
                            <a:srgbClr val="473697"/>
                          </a:solidFill>
                          <a:latin typeface="Arial"/>
                          <a:cs typeface="Arial"/>
                        </a:rPr>
                        <a:t>for </a:t>
                      </a:r>
                      <a:r>
                        <a:rPr sz="850" spc="10" dirty="0">
                          <a:solidFill>
                            <a:srgbClr val="473697"/>
                          </a:solidFill>
                          <a:latin typeface="Arial"/>
                          <a:cs typeface="Arial"/>
                        </a:rPr>
                        <a:t>inventory  scanning</a:t>
                      </a:r>
                      <a:endParaRPr sz="850">
                        <a:latin typeface="Arial"/>
                        <a:cs typeface="Arial"/>
                      </a:endParaRPr>
                    </a:p>
                  </a:txBody>
                  <a:tcPr marL="0" marR="0" marT="6350"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tcPr>
                </a:tc>
                <a:extLst>
                  <a:ext uri="{0D108BD9-81ED-4DB2-BD59-A6C34878D82A}">
                    <a16:rowId xmlns:a16="http://schemas.microsoft.com/office/drawing/2014/main" val="10000"/>
                  </a:ext>
                </a:extLst>
              </a:tr>
              <a:tr h="335279">
                <a:tc>
                  <a:txBody>
                    <a:bodyPr/>
                    <a:lstStyle/>
                    <a:p>
                      <a:pPr marL="33655">
                        <a:lnSpc>
                          <a:spcPct val="100000"/>
                        </a:lnSpc>
                        <a:spcBef>
                          <a:spcPts val="275"/>
                        </a:spcBef>
                      </a:pPr>
                      <a:r>
                        <a:rPr sz="850" spc="40" dirty="0">
                          <a:solidFill>
                            <a:srgbClr val="473697"/>
                          </a:solidFill>
                          <a:latin typeface="Arial"/>
                          <a:cs typeface="Arial"/>
                        </a:rPr>
                        <a:t>AI </a:t>
                      </a:r>
                      <a:r>
                        <a:rPr sz="850" spc="10" dirty="0">
                          <a:solidFill>
                            <a:srgbClr val="473697"/>
                          </a:solidFill>
                          <a:latin typeface="Arial"/>
                          <a:cs typeface="Arial"/>
                        </a:rPr>
                        <a:t>driven visual </a:t>
                      </a:r>
                      <a:r>
                        <a:rPr sz="850" spc="20" dirty="0">
                          <a:solidFill>
                            <a:srgbClr val="473697"/>
                          </a:solidFill>
                          <a:latin typeface="Arial"/>
                          <a:cs typeface="Arial"/>
                        </a:rPr>
                        <a:t>w</a:t>
                      </a:r>
                      <a:r>
                        <a:rPr sz="850" spc="-130" dirty="0">
                          <a:solidFill>
                            <a:srgbClr val="473697"/>
                          </a:solidFill>
                          <a:latin typeface="Arial"/>
                          <a:cs typeface="Arial"/>
                        </a:rPr>
                        <a:t> </a:t>
                      </a:r>
                      <a:r>
                        <a:rPr sz="850" spc="15" dirty="0">
                          <a:solidFill>
                            <a:srgbClr val="473697"/>
                          </a:solidFill>
                          <a:latin typeface="Arial"/>
                          <a:cs typeface="Arial"/>
                        </a:rPr>
                        <a:t>arehouse</a:t>
                      </a:r>
                      <a:endParaRPr sz="850">
                        <a:latin typeface="Arial"/>
                        <a:cs typeface="Arial"/>
                      </a:endParaRPr>
                    </a:p>
                    <a:p>
                      <a:pPr marL="33655">
                        <a:lnSpc>
                          <a:spcPct val="100000"/>
                        </a:lnSpc>
                        <a:spcBef>
                          <a:spcPts val="20"/>
                        </a:spcBef>
                      </a:pPr>
                      <a:r>
                        <a:rPr sz="850" spc="5" dirty="0">
                          <a:solidFill>
                            <a:srgbClr val="473697"/>
                          </a:solidFill>
                          <a:latin typeface="Arial"/>
                          <a:cs typeface="Arial"/>
                        </a:rPr>
                        <a:t>inspection</a:t>
                      </a:r>
                      <a:endParaRPr sz="850">
                        <a:latin typeface="Arial"/>
                        <a:cs typeface="Arial"/>
                      </a:endParaRPr>
                    </a:p>
                  </a:txBody>
                  <a:tcPr marL="0" marR="0" marT="34925"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tcPr>
                </a:tc>
                <a:extLst>
                  <a:ext uri="{0D108BD9-81ED-4DB2-BD59-A6C34878D82A}">
                    <a16:rowId xmlns:a16="http://schemas.microsoft.com/office/drawing/2014/main" val="10001"/>
                  </a:ext>
                </a:extLst>
              </a:tr>
              <a:tr h="304800">
                <a:tc>
                  <a:txBody>
                    <a:bodyPr/>
                    <a:lstStyle/>
                    <a:p>
                      <a:pPr marL="33655">
                        <a:lnSpc>
                          <a:spcPct val="100000"/>
                        </a:lnSpc>
                        <a:spcBef>
                          <a:spcPts val="235"/>
                        </a:spcBef>
                      </a:pPr>
                      <a:r>
                        <a:rPr sz="850" spc="25" dirty="0">
                          <a:solidFill>
                            <a:srgbClr val="473697"/>
                          </a:solidFill>
                          <a:latin typeface="Arial"/>
                          <a:cs typeface="Arial"/>
                        </a:rPr>
                        <a:t>Advanced</a:t>
                      </a:r>
                      <a:r>
                        <a:rPr sz="850" spc="-15" dirty="0">
                          <a:solidFill>
                            <a:srgbClr val="473697"/>
                          </a:solidFill>
                          <a:latin typeface="Arial"/>
                          <a:cs typeface="Arial"/>
                        </a:rPr>
                        <a:t> </a:t>
                      </a:r>
                      <a:r>
                        <a:rPr sz="850" spc="10" dirty="0">
                          <a:solidFill>
                            <a:srgbClr val="473697"/>
                          </a:solidFill>
                          <a:latin typeface="Arial"/>
                          <a:cs typeface="Arial"/>
                        </a:rPr>
                        <a:t>inventory</a:t>
                      </a:r>
                      <a:endParaRPr sz="850">
                        <a:latin typeface="Arial"/>
                        <a:cs typeface="Arial"/>
                      </a:endParaRPr>
                    </a:p>
                    <a:p>
                      <a:pPr marL="33655">
                        <a:lnSpc>
                          <a:spcPct val="100000"/>
                        </a:lnSpc>
                        <a:spcBef>
                          <a:spcPts val="20"/>
                        </a:spcBef>
                      </a:pPr>
                      <a:r>
                        <a:rPr sz="850" spc="-15" dirty="0">
                          <a:solidFill>
                            <a:srgbClr val="473697"/>
                          </a:solidFill>
                          <a:latin typeface="Arial"/>
                          <a:cs typeface="Arial"/>
                        </a:rPr>
                        <a:t>management</a:t>
                      </a:r>
                      <a:endParaRPr sz="850">
                        <a:latin typeface="Arial"/>
                        <a:cs typeface="Arial"/>
                      </a:endParaRPr>
                    </a:p>
                  </a:txBody>
                  <a:tcPr marL="0" marR="0" marT="29845"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tcPr>
                </a:tc>
                <a:extLst>
                  <a:ext uri="{0D108BD9-81ED-4DB2-BD59-A6C34878D82A}">
                    <a16:rowId xmlns:a16="http://schemas.microsoft.com/office/drawing/2014/main" val="10002"/>
                  </a:ext>
                </a:extLst>
              </a:tr>
            </a:tbl>
          </a:graphicData>
        </a:graphic>
      </p:graphicFrame>
      <p:graphicFrame>
        <p:nvGraphicFramePr>
          <p:cNvPr id="42" name="object 42"/>
          <p:cNvGraphicFramePr>
            <a:graphicFrameLocks noGrp="1"/>
          </p:cNvGraphicFramePr>
          <p:nvPr/>
        </p:nvGraphicFramePr>
        <p:xfrm>
          <a:off x="6238234" y="4866634"/>
          <a:ext cx="1574800" cy="701039"/>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233680">
                <a:tc>
                  <a:txBody>
                    <a:bodyPr/>
                    <a:lstStyle/>
                    <a:p>
                      <a:pPr marL="33655">
                        <a:lnSpc>
                          <a:spcPct val="100000"/>
                        </a:lnSpc>
                        <a:spcBef>
                          <a:spcPts val="359"/>
                        </a:spcBef>
                      </a:pPr>
                      <a:r>
                        <a:rPr sz="850" spc="10" dirty="0">
                          <a:solidFill>
                            <a:srgbClr val="473697"/>
                          </a:solidFill>
                          <a:latin typeface="Arial"/>
                          <a:cs typeface="Arial"/>
                        </a:rPr>
                        <a:t>Warehouse</a:t>
                      </a:r>
                      <a:r>
                        <a:rPr sz="850" spc="140" dirty="0">
                          <a:solidFill>
                            <a:srgbClr val="473697"/>
                          </a:solidFill>
                          <a:latin typeface="Arial"/>
                          <a:cs typeface="Arial"/>
                        </a:rPr>
                        <a:t> </a:t>
                      </a:r>
                      <a:r>
                        <a:rPr sz="850" spc="-5" dirty="0">
                          <a:solidFill>
                            <a:srgbClr val="473697"/>
                          </a:solidFill>
                          <a:latin typeface="Arial"/>
                          <a:cs typeface="Arial"/>
                        </a:rPr>
                        <a:t>automation</a:t>
                      </a:r>
                      <a:endParaRPr sz="850">
                        <a:latin typeface="Arial"/>
                        <a:cs typeface="Arial"/>
                      </a:endParaRPr>
                    </a:p>
                  </a:txBody>
                  <a:tcPr marL="0" marR="0" marT="45719"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tcPr>
                </a:tc>
                <a:extLst>
                  <a:ext uri="{0D108BD9-81ED-4DB2-BD59-A6C34878D82A}">
                    <a16:rowId xmlns:a16="http://schemas.microsoft.com/office/drawing/2014/main" val="10000"/>
                  </a:ext>
                </a:extLst>
              </a:tr>
              <a:tr h="243839">
                <a:tc>
                  <a:txBody>
                    <a:bodyPr/>
                    <a:lstStyle/>
                    <a:p>
                      <a:pPr marL="33655">
                        <a:lnSpc>
                          <a:spcPct val="100000"/>
                        </a:lnSpc>
                        <a:spcBef>
                          <a:spcPts val="459"/>
                        </a:spcBef>
                      </a:pPr>
                      <a:r>
                        <a:rPr sz="850" spc="10" dirty="0">
                          <a:solidFill>
                            <a:srgbClr val="473697"/>
                          </a:solidFill>
                          <a:latin typeface="Arial"/>
                          <a:cs typeface="Arial"/>
                        </a:rPr>
                        <a:t>Self-driving </a:t>
                      </a:r>
                      <a:r>
                        <a:rPr sz="850" spc="5" dirty="0">
                          <a:solidFill>
                            <a:srgbClr val="473697"/>
                          </a:solidFill>
                          <a:latin typeface="Arial"/>
                          <a:cs typeface="Arial"/>
                        </a:rPr>
                        <a:t>delivery</a:t>
                      </a:r>
                      <a:r>
                        <a:rPr sz="850" spc="165" dirty="0">
                          <a:solidFill>
                            <a:srgbClr val="473697"/>
                          </a:solidFill>
                          <a:latin typeface="Arial"/>
                          <a:cs typeface="Arial"/>
                        </a:rPr>
                        <a:t> </a:t>
                      </a:r>
                      <a:r>
                        <a:rPr sz="850" spc="10" dirty="0">
                          <a:solidFill>
                            <a:srgbClr val="473697"/>
                          </a:solidFill>
                          <a:latin typeface="Arial"/>
                          <a:cs typeface="Arial"/>
                        </a:rPr>
                        <a:t>trucks</a:t>
                      </a:r>
                      <a:endParaRPr sz="850">
                        <a:latin typeface="Arial"/>
                        <a:cs typeface="Arial"/>
                      </a:endParaRPr>
                    </a:p>
                  </a:txBody>
                  <a:tcPr marL="0" marR="0" marT="58419"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tcPr>
                </a:tc>
                <a:extLst>
                  <a:ext uri="{0D108BD9-81ED-4DB2-BD59-A6C34878D82A}">
                    <a16:rowId xmlns:a16="http://schemas.microsoft.com/office/drawing/2014/main" val="10001"/>
                  </a:ext>
                </a:extLst>
              </a:tr>
              <a:tr h="223520">
                <a:tc>
                  <a:txBody>
                    <a:bodyPr/>
                    <a:lstStyle/>
                    <a:p>
                      <a:pPr marL="33655">
                        <a:lnSpc>
                          <a:spcPct val="100000"/>
                        </a:lnSpc>
                        <a:spcBef>
                          <a:spcPts val="484"/>
                        </a:spcBef>
                      </a:pPr>
                      <a:r>
                        <a:rPr sz="850" spc="5" dirty="0">
                          <a:solidFill>
                            <a:srgbClr val="473697"/>
                          </a:solidFill>
                          <a:latin typeface="Arial"/>
                          <a:cs typeface="Arial"/>
                        </a:rPr>
                        <a:t>Automated </a:t>
                      </a:r>
                      <a:r>
                        <a:rPr sz="850" spc="10" dirty="0">
                          <a:solidFill>
                            <a:srgbClr val="473697"/>
                          </a:solidFill>
                          <a:latin typeface="Arial"/>
                          <a:cs typeface="Arial"/>
                        </a:rPr>
                        <a:t>inventory</a:t>
                      </a:r>
                      <a:r>
                        <a:rPr sz="850" spc="-15" dirty="0">
                          <a:solidFill>
                            <a:srgbClr val="473697"/>
                          </a:solidFill>
                          <a:latin typeface="Arial"/>
                          <a:cs typeface="Arial"/>
                        </a:rPr>
                        <a:t> </a:t>
                      </a:r>
                      <a:r>
                        <a:rPr sz="850" spc="5" dirty="0">
                          <a:solidFill>
                            <a:srgbClr val="473697"/>
                          </a:solidFill>
                          <a:latin typeface="Arial"/>
                          <a:cs typeface="Arial"/>
                        </a:rPr>
                        <a:t>tracking</a:t>
                      </a:r>
                      <a:endParaRPr sz="850">
                        <a:latin typeface="Arial"/>
                        <a:cs typeface="Arial"/>
                      </a:endParaRPr>
                    </a:p>
                  </a:txBody>
                  <a:tcPr marL="0" marR="0" marT="61594" marB="0">
                    <a:lnL w="12700">
                      <a:solidFill>
                        <a:srgbClr val="473697"/>
                      </a:solidFill>
                      <a:prstDash val="solid"/>
                    </a:lnL>
                    <a:lnR w="12700">
                      <a:solidFill>
                        <a:srgbClr val="473697"/>
                      </a:solidFill>
                      <a:prstDash val="solid"/>
                    </a:lnR>
                    <a:lnT w="12700">
                      <a:solidFill>
                        <a:srgbClr val="473697"/>
                      </a:solidFill>
                      <a:prstDash val="solid"/>
                    </a:lnT>
                    <a:lnB w="12700">
                      <a:solidFill>
                        <a:srgbClr val="473697"/>
                      </a:solidFill>
                      <a:prstDash val="solid"/>
                    </a:lnB>
                  </a:tcPr>
                </a:tc>
                <a:extLst>
                  <a:ext uri="{0D108BD9-81ED-4DB2-BD59-A6C34878D82A}">
                    <a16:rowId xmlns:a16="http://schemas.microsoft.com/office/drawing/2014/main" val="10002"/>
                  </a:ext>
                </a:extLst>
              </a:tr>
            </a:tbl>
          </a:graphicData>
        </a:graphic>
      </p:graphicFrame>
      <p:graphicFrame>
        <p:nvGraphicFramePr>
          <p:cNvPr id="43" name="object 43"/>
          <p:cNvGraphicFramePr>
            <a:graphicFrameLocks noGrp="1"/>
          </p:cNvGraphicFramePr>
          <p:nvPr/>
        </p:nvGraphicFramePr>
        <p:xfrm>
          <a:off x="4602474" y="3698234"/>
          <a:ext cx="1574800" cy="792478"/>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314959">
                <a:tc>
                  <a:txBody>
                    <a:bodyPr/>
                    <a:lstStyle/>
                    <a:p>
                      <a:pPr marL="34925" marR="383540">
                        <a:lnSpc>
                          <a:spcPct val="102200"/>
                        </a:lnSpc>
                        <a:spcBef>
                          <a:spcPts val="105"/>
                        </a:spcBef>
                      </a:pPr>
                      <a:r>
                        <a:rPr sz="850" dirty="0">
                          <a:solidFill>
                            <a:srgbClr val="0091DA"/>
                          </a:solidFill>
                          <a:latin typeface="Arial"/>
                          <a:cs typeface="Arial"/>
                        </a:rPr>
                        <a:t>Product </a:t>
                      </a:r>
                      <a:r>
                        <a:rPr sz="850" spc="10" dirty="0">
                          <a:solidFill>
                            <a:srgbClr val="0091DA"/>
                          </a:solidFill>
                          <a:latin typeface="Arial"/>
                          <a:cs typeface="Arial"/>
                        </a:rPr>
                        <a:t>content </a:t>
                      </a:r>
                      <a:r>
                        <a:rPr sz="850" spc="5" dirty="0">
                          <a:solidFill>
                            <a:srgbClr val="0091DA"/>
                          </a:solidFill>
                          <a:latin typeface="Arial"/>
                          <a:cs typeface="Arial"/>
                        </a:rPr>
                        <a:t>and  catalogue</a:t>
                      </a:r>
                      <a:r>
                        <a:rPr sz="850" spc="95" dirty="0">
                          <a:solidFill>
                            <a:srgbClr val="0091DA"/>
                          </a:solidFill>
                          <a:latin typeface="Arial"/>
                          <a:cs typeface="Arial"/>
                        </a:rPr>
                        <a:t> </a:t>
                      </a:r>
                      <a:r>
                        <a:rPr sz="850" spc="-10" dirty="0">
                          <a:solidFill>
                            <a:srgbClr val="0091DA"/>
                          </a:solidFill>
                          <a:latin typeface="Arial"/>
                          <a:cs typeface="Arial"/>
                        </a:rPr>
                        <a:t>management</a:t>
                      </a:r>
                      <a:endParaRPr sz="850">
                        <a:latin typeface="Arial"/>
                        <a:cs typeface="Arial"/>
                      </a:endParaRPr>
                    </a:p>
                  </a:txBody>
                  <a:tcPr marL="0" marR="0" marT="13335"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tcPr>
                </a:tc>
                <a:extLst>
                  <a:ext uri="{0D108BD9-81ED-4DB2-BD59-A6C34878D82A}">
                    <a16:rowId xmlns:a16="http://schemas.microsoft.com/office/drawing/2014/main" val="10000"/>
                  </a:ext>
                </a:extLst>
              </a:tr>
              <a:tr h="254000">
                <a:tc>
                  <a:txBody>
                    <a:bodyPr/>
                    <a:lstStyle/>
                    <a:p>
                      <a:pPr marL="34925">
                        <a:lnSpc>
                          <a:spcPct val="100000"/>
                        </a:lnSpc>
                        <a:spcBef>
                          <a:spcPts val="484"/>
                        </a:spcBef>
                      </a:pPr>
                      <a:r>
                        <a:rPr sz="850" dirty="0">
                          <a:solidFill>
                            <a:srgbClr val="0091DA"/>
                          </a:solidFill>
                          <a:latin typeface="Arial"/>
                          <a:cs typeface="Arial"/>
                        </a:rPr>
                        <a:t>Product</a:t>
                      </a:r>
                      <a:r>
                        <a:rPr sz="850" spc="150" dirty="0">
                          <a:solidFill>
                            <a:srgbClr val="0091DA"/>
                          </a:solidFill>
                          <a:latin typeface="Arial"/>
                          <a:cs typeface="Arial"/>
                        </a:rPr>
                        <a:t> </a:t>
                      </a:r>
                      <a:r>
                        <a:rPr sz="850" spc="5" dirty="0">
                          <a:solidFill>
                            <a:srgbClr val="0091DA"/>
                          </a:solidFill>
                          <a:latin typeface="Arial"/>
                          <a:cs typeface="Arial"/>
                        </a:rPr>
                        <a:t>selection</a:t>
                      </a:r>
                      <a:endParaRPr sz="850">
                        <a:latin typeface="Arial"/>
                        <a:cs typeface="Arial"/>
                      </a:endParaRPr>
                    </a:p>
                  </a:txBody>
                  <a:tcPr marL="0" marR="0" marT="61594"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tcPr>
                </a:tc>
                <a:extLst>
                  <a:ext uri="{0D108BD9-81ED-4DB2-BD59-A6C34878D82A}">
                    <a16:rowId xmlns:a16="http://schemas.microsoft.com/office/drawing/2014/main" val="10001"/>
                  </a:ext>
                </a:extLst>
              </a:tr>
              <a:tr h="223519">
                <a:tc>
                  <a:txBody>
                    <a:bodyPr/>
                    <a:lstStyle/>
                    <a:p>
                      <a:pPr marL="34925">
                        <a:lnSpc>
                          <a:spcPct val="100000"/>
                        </a:lnSpc>
                        <a:spcBef>
                          <a:spcPts val="459"/>
                        </a:spcBef>
                      </a:pPr>
                      <a:r>
                        <a:rPr sz="850" dirty="0">
                          <a:solidFill>
                            <a:srgbClr val="0091DA"/>
                          </a:solidFill>
                          <a:latin typeface="Arial"/>
                          <a:cs typeface="Arial"/>
                        </a:rPr>
                        <a:t>Product</a:t>
                      </a:r>
                      <a:r>
                        <a:rPr sz="850" spc="150" dirty="0">
                          <a:solidFill>
                            <a:srgbClr val="0091DA"/>
                          </a:solidFill>
                          <a:latin typeface="Arial"/>
                          <a:cs typeface="Arial"/>
                        </a:rPr>
                        <a:t> </a:t>
                      </a:r>
                      <a:r>
                        <a:rPr sz="850" spc="5" dirty="0">
                          <a:solidFill>
                            <a:srgbClr val="0091DA"/>
                          </a:solidFill>
                          <a:latin typeface="Arial"/>
                          <a:cs typeface="Arial"/>
                        </a:rPr>
                        <a:t>design</a:t>
                      </a:r>
                      <a:endParaRPr sz="850">
                        <a:latin typeface="Arial"/>
                        <a:cs typeface="Arial"/>
                      </a:endParaRPr>
                    </a:p>
                  </a:txBody>
                  <a:tcPr marL="0" marR="0" marT="58419" marB="0">
                    <a:lnL w="12700">
                      <a:solidFill>
                        <a:srgbClr val="0091DA"/>
                      </a:solidFill>
                      <a:prstDash val="solid"/>
                    </a:lnL>
                    <a:lnR w="12700">
                      <a:solidFill>
                        <a:srgbClr val="0091DA"/>
                      </a:solidFill>
                      <a:prstDash val="solid"/>
                    </a:lnR>
                    <a:lnT w="12700">
                      <a:solidFill>
                        <a:srgbClr val="0091DA"/>
                      </a:solidFill>
                      <a:prstDash val="solid"/>
                    </a:lnT>
                    <a:lnB w="12700">
                      <a:solidFill>
                        <a:srgbClr val="0091DA"/>
                      </a:solidFill>
                      <a:prstDash val="solid"/>
                    </a:lnB>
                  </a:tcPr>
                </a:tc>
                <a:extLst>
                  <a:ext uri="{0D108BD9-81ED-4DB2-BD59-A6C34878D82A}">
                    <a16:rowId xmlns:a16="http://schemas.microsoft.com/office/drawing/2014/main" val="10002"/>
                  </a:ext>
                </a:extLst>
              </a:tr>
            </a:tbl>
          </a:graphicData>
        </a:graphic>
      </p:graphicFrame>
      <p:sp>
        <p:nvSpPr>
          <p:cNvPr id="44" name="object 44"/>
          <p:cNvSpPr txBox="1"/>
          <p:nvPr/>
        </p:nvSpPr>
        <p:spPr>
          <a:xfrm>
            <a:off x="4612645" y="4900929"/>
            <a:ext cx="1564640" cy="160020"/>
          </a:xfrm>
          <a:prstGeom prst="rect">
            <a:avLst/>
          </a:prstGeom>
        </p:spPr>
        <p:txBody>
          <a:bodyPr vert="horz" wrap="square" lIns="0" tIns="16510" rIns="0" bIns="0" rtlCol="0">
            <a:spAutoFit/>
          </a:bodyPr>
          <a:lstStyle/>
          <a:p>
            <a:pPr marL="29845">
              <a:lnSpc>
                <a:spcPct val="100000"/>
              </a:lnSpc>
              <a:spcBef>
                <a:spcPts val="130"/>
              </a:spcBef>
            </a:pPr>
            <a:r>
              <a:rPr sz="850" spc="10" dirty="0">
                <a:solidFill>
                  <a:srgbClr val="0091DA"/>
                </a:solidFill>
                <a:latin typeface="Arial"/>
                <a:cs typeface="Arial"/>
              </a:rPr>
              <a:t>Onshore</a:t>
            </a:r>
            <a:r>
              <a:rPr sz="850" spc="65" dirty="0">
                <a:solidFill>
                  <a:srgbClr val="0091DA"/>
                </a:solidFill>
                <a:latin typeface="Arial"/>
                <a:cs typeface="Arial"/>
              </a:rPr>
              <a:t> </a:t>
            </a:r>
            <a:r>
              <a:rPr sz="850" spc="10" dirty="0">
                <a:solidFill>
                  <a:srgbClr val="0091DA"/>
                </a:solidFill>
                <a:latin typeface="Arial"/>
                <a:cs typeface="Arial"/>
              </a:rPr>
              <a:t>production</a:t>
            </a:r>
            <a:endParaRPr sz="850">
              <a:latin typeface="Arial"/>
              <a:cs typeface="Arial"/>
            </a:endParaRPr>
          </a:p>
        </p:txBody>
      </p:sp>
      <p:sp>
        <p:nvSpPr>
          <p:cNvPr id="45" name="object 45"/>
          <p:cNvSpPr/>
          <p:nvPr/>
        </p:nvSpPr>
        <p:spPr>
          <a:xfrm>
            <a:off x="4607559" y="5125720"/>
            <a:ext cx="1574800" cy="203200"/>
          </a:xfrm>
          <a:custGeom>
            <a:avLst/>
            <a:gdLst/>
            <a:ahLst/>
            <a:cxnLst/>
            <a:rect l="l" t="t" r="r" b="b"/>
            <a:pathLst>
              <a:path w="1574800" h="203200">
                <a:moveTo>
                  <a:pt x="0" y="203199"/>
                </a:moveTo>
                <a:lnTo>
                  <a:pt x="1574800" y="203199"/>
                </a:lnTo>
                <a:lnTo>
                  <a:pt x="1574800" y="0"/>
                </a:lnTo>
                <a:lnTo>
                  <a:pt x="0" y="0"/>
                </a:lnTo>
                <a:lnTo>
                  <a:pt x="0" y="203199"/>
                </a:lnTo>
                <a:close/>
              </a:path>
            </a:pathLst>
          </a:custGeom>
          <a:ln w="10170">
            <a:solidFill>
              <a:srgbClr val="0091DA"/>
            </a:solidFill>
          </a:ln>
        </p:spPr>
        <p:txBody>
          <a:bodyPr wrap="square" lIns="0" tIns="0" rIns="0" bIns="0" rtlCol="0"/>
          <a:lstStyle/>
          <a:p>
            <a:endParaRPr/>
          </a:p>
        </p:txBody>
      </p:sp>
      <p:sp>
        <p:nvSpPr>
          <p:cNvPr id="46" name="object 46"/>
          <p:cNvSpPr txBox="1"/>
          <p:nvPr/>
        </p:nvSpPr>
        <p:spPr>
          <a:xfrm>
            <a:off x="4612645" y="5147690"/>
            <a:ext cx="1564640" cy="160020"/>
          </a:xfrm>
          <a:prstGeom prst="rect">
            <a:avLst/>
          </a:prstGeom>
        </p:spPr>
        <p:txBody>
          <a:bodyPr vert="horz" wrap="square" lIns="0" tIns="16510" rIns="0" bIns="0" rtlCol="0">
            <a:spAutoFit/>
          </a:bodyPr>
          <a:lstStyle/>
          <a:p>
            <a:pPr marL="29845">
              <a:lnSpc>
                <a:spcPct val="100000"/>
              </a:lnSpc>
              <a:spcBef>
                <a:spcPts val="130"/>
              </a:spcBef>
            </a:pPr>
            <a:r>
              <a:rPr sz="850" spc="5" dirty="0">
                <a:solidFill>
                  <a:srgbClr val="0091DA"/>
                </a:solidFill>
                <a:latin typeface="Arial"/>
                <a:cs typeface="Arial"/>
              </a:rPr>
              <a:t>Automated</a:t>
            </a:r>
            <a:r>
              <a:rPr sz="850" spc="145" dirty="0">
                <a:solidFill>
                  <a:srgbClr val="0091DA"/>
                </a:solidFill>
                <a:latin typeface="Arial"/>
                <a:cs typeface="Arial"/>
              </a:rPr>
              <a:t> </a:t>
            </a:r>
            <a:r>
              <a:rPr sz="850" spc="5" dirty="0">
                <a:solidFill>
                  <a:srgbClr val="0091DA"/>
                </a:solidFill>
                <a:latin typeface="Arial"/>
                <a:cs typeface="Arial"/>
              </a:rPr>
              <a:t>ordering</a:t>
            </a:r>
            <a:endParaRPr sz="850">
              <a:latin typeface="Arial"/>
              <a:cs typeface="Arial"/>
            </a:endParaRPr>
          </a:p>
        </p:txBody>
      </p:sp>
      <p:sp>
        <p:nvSpPr>
          <p:cNvPr id="47" name="object 47"/>
          <p:cNvSpPr txBox="1"/>
          <p:nvPr/>
        </p:nvSpPr>
        <p:spPr>
          <a:xfrm>
            <a:off x="2971800" y="4292600"/>
            <a:ext cx="1574800" cy="203200"/>
          </a:xfrm>
          <a:prstGeom prst="rect">
            <a:avLst/>
          </a:prstGeom>
          <a:ln w="10170">
            <a:solidFill>
              <a:srgbClr val="005EB8"/>
            </a:solidFill>
          </a:ln>
        </p:spPr>
        <p:txBody>
          <a:bodyPr vert="horz" wrap="square" lIns="0" tIns="38100" rIns="0" bIns="0" rtlCol="0">
            <a:spAutoFit/>
          </a:bodyPr>
          <a:lstStyle/>
          <a:p>
            <a:pPr marL="36830">
              <a:lnSpc>
                <a:spcPct val="100000"/>
              </a:lnSpc>
              <a:spcBef>
                <a:spcPts val="300"/>
              </a:spcBef>
            </a:pPr>
            <a:r>
              <a:rPr sz="850" spc="-15" dirty="0">
                <a:solidFill>
                  <a:srgbClr val="005EB8"/>
                </a:solidFill>
                <a:latin typeface="Arial"/>
                <a:cs typeface="Arial"/>
              </a:rPr>
              <a:t>Retail</a:t>
            </a:r>
            <a:r>
              <a:rPr sz="850" spc="200" dirty="0">
                <a:solidFill>
                  <a:srgbClr val="005EB8"/>
                </a:solidFill>
                <a:latin typeface="Arial"/>
                <a:cs typeface="Arial"/>
              </a:rPr>
              <a:t> </a:t>
            </a:r>
            <a:r>
              <a:rPr sz="850" spc="5" dirty="0">
                <a:solidFill>
                  <a:srgbClr val="005EB8"/>
                </a:solidFill>
                <a:latin typeface="Arial"/>
                <a:cs typeface="Arial"/>
              </a:rPr>
              <a:t>theatre</a:t>
            </a:r>
            <a:endParaRPr sz="850">
              <a:latin typeface="Arial"/>
              <a:cs typeface="Arial"/>
            </a:endParaRPr>
          </a:p>
        </p:txBody>
      </p:sp>
      <p:sp>
        <p:nvSpPr>
          <p:cNvPr id="48" name="object 48"/>
          <p:cNvSpPr/>
          <p:nvPr/>
        </p:nvSpPr>
        <p:spPr>
          <a:xfrm>
            <a:off x="2971800" y="4038600"/>
            <a:ext cx="1574800" cy="203200"/>
          </a:xfrm>
          <a:custGeom>
            <a:avLst/>
            <a:gdLst/>
            <a:ahLst/>
            <a:cxnLst/>
            <a:rect l="l" t="t" r="r" b="b"/>
            <a:pathLst>
              <a:path w="1574800" h="203200">
                <a:moveTo>
                  <a:pt x="0" y="203200"/>
                </a:moveTo>
                <a:lnTo>
                  <a:pt x="1574800" y="203200"/>
                </a:lnTo>
                <a:lnTo>
                  <a:pt x="1574800" y="0"/>
                </a:lnTo>
                <a:lnTo>
                  <a:pt x="0" y="0"/>
                </a:lnTo>
                <a:lnTo>
                  <a:pt x="0" y="203200"/>
                </a:lnTo>
                <a:close/>
              </a:path>
            </a:pathLst>
          </a:custGeom>
          <a:ln w="10170">
            <a:solidFill>
              <a:srgbClr val="005EB8"/>
            </a:solidFill>
          </a:ln>
        </p:spPr>
        <p:txBody>
          <a:bodyPr wrap="square" lIns="0" tIns="0" rIns="0" bIns="0" rtlCol="0"/>
          <a:lstStyle/>
          <a:p>
            <a:endParaRPr/>
          </a:p>
        </p:txBody>
      </p:sp>
      <p:sp>
        <p:nvSpPr>
          <p:cNvPr id="49" name="object 49"/>
          <p:cNvSpPr/>
          <p:nvPr/>
        </p:nvSpPr>
        <p:spPr>
          <a:xfrm>
            <a:off x="2971800" y="3784600"/>
            <a:ext cx="1574800" cy="203200"/>
          </a:xfrm>
          <a:custGeom>
            <a:avLst/>
            <a:gdLst/>
            <a:ahLst/>
            <a:cxnLst/>
            <a:rect l="l" t="t" r="r" b="b"/>
            <a:pathLst>
              <a:path w="1574800" h="203200">
                <a:moveTo>
                  <a:pt x="0" y="203200"/>
                </a:moveTo>
                <a:lnTo>
                  <a:pt x="1574800" y="203200"/>
                </a:lnTo>
                <a:lnTo>
                  <a:pt x="1574800" y="0"/>
                </a:lnTo>
                <a:lnTo>
                  <a:pt x="0" y="0"/>
                </a:lnTo>
                <a:lnTo>
                  <a:pt x="0" y="203200"/>
                </a:lnTo>
                <a:close/>
              </a:path>
            </a:pathLst>
          </a:custGeom>
          <a:ln w="10170">
            <a:solidFill>
              <a:srgbClr val="005EB8"/>
            </a:solidFill>
          </a:ln>
        </p:spPr>
        <p:txBody>
          <a:bodyPr wrap="square" lIns="0" tIns="0" rIns="0" bIns="0" rtlCol="0"/>
          <a:lstStyle/>
          <a:p>
            <a:endParaRPr/>
          </a:p>
        </p:txBody>
      </p:sp>
      <p:sp>
        <p:nvSpPr>
          <p:cNvPr id="50" name="object 50"/>
          <p:cNvSpPr txBox="1"/>
          <p:nvPr/>
        </p:nvSpPr>
        <p:spPr>
          <a:xfrm>
            <a:off x="2995929" y="3806507"/>
            <a:ext cx="1073150" cy="414020"/>
          </a:xfrm>
          <a:prstGeom prst="rect">
            <a:avLst/>
          </a:prstGeom>
        </p:spPr>
        <p:txBody>
          <a:bodyPr vert="horz" wrap="square" lIns="0" tIns="16510" rIns="0" bIns="0" rtlCol="0">
            <a:spAutoFit/>
          </a:bodyPr>
          <a:lstStyle/>
          <a:p>
            <a:pPr marL="12700">
              <a:lnSpc>
                <a:spcPct val="100000"/>
              </a:lnSpc>
              <a:spcBef>
                <a:spcPts val="130"/>
              </a:spcBef>
            </a:pPr>
            <a:r>
              <a:rPr sz="850" spc="-15" dirty="0">
                <a:solidFill>
                  <a:srgbClr val="005EB8"/>
                </a:solidFill>
                <a:latin typeface="Arial"/>
                <a:cs typeface="Arial"/>
              </a:rPr>
              <a:t>Proximity</a:t>
            </a:r>
            <a:r>
              <a:rPr sz="850" spc="25" dirty="0">
                <a:solidFill>
                  <a:srgbClr val="005EB8"/>
                </a:solidFill>
                <a:latin typeface="Arial"/>
                <a:cs typeface="Arial"/>
              </a:rPr>
              <a:t> </a:t>
            </a:r>
            <a:r>
              <a:rPr sz="850" spc="-10" dirty="0">
                <a:solidFill>
                  <a:srgbClr val="005EB8"/>
                </a:solidFill>
                <a:latin typeface="Arial"/>
                <a:cs typeface="Arial"/>
              </a:rPr>
              <a:t>marketing</a:t>
            </a:r>
            <a:endParaRPr sz="850">
              <a:latin typeface="Arial"/>
              <a:cs typeface="Arial"/>
            </a:endParaRPr>
          </a:p>
          <a:p>
            <a:pPr>
              <a:lnSpc>
                <a:spcPct val="100000"/>
              </a:lnSpc>
            </a:pPr>
            <a:endParaRPr sz="850">
              <a:latin typeface="Times New Roman"/>
              <a:cs typeface="Times New Roman"/>
            </a:endParaRPr>
          </a:p>
          <a:p>
            <a:pPr marL="12700">
              <a:lnSpc>
                <a:spcPct val="100000"/>
              </a:lnSpc>
            </a:pPr>
            <a:r>
              <a:rPr sz="850" spc="-5" dirty="0">
                <a:solidFill>
                  <a:srgbClr val="005EB8"/>
                </a:solidFill>
                <a:latin typeface="Arial"/>
                <a:cs typeface="Arial"/>
              </a:rPr>
              <a:t>Mass</a:t>
            </a:r>
            <a:r>
              <a:rPr sz="850" spc="65" dirty="0">
                <a:solidFill>
                  <a:srgbClr val="005EB8"/>
                </a:solidFill>
                <a:latin typeface="Arial"/>
                <a:cs typeface="Arial"/>
              </a:rPr>
              <a:t> </a:t>
            </a:r>
            <a:r>
              <a:rPr sz="850" spc="5" dirty="0">
                <a:solidFill>
                  <a:srgbClr val="005EB8"/>
                </a:solidFill>
                <a:latin typeface="Arial"/>
                <a:cs typeface="Arial"/>
              </a:rPr>
              <a:t>personalisation</a:t>
            </a:r>
            <a:endParaRPr sz="850">
              <a:latin typeface="Arial"/>
              <a:cs typeface="Arial"/>
            </a:endParaRPr>
          </a:p>
        </p:txBody>
      </p:sp>
      <p:graphicFrame>
        <p:nvGraphicFramePr>
          <p:cNvPr id="51" name="object 51"/>
          <p:cNvGraphicFramePr>
            <a:graphicFrameLocks noGrp="1"/>
          </p:cNvGraphicFramePr>
          <p:nvPr/>
        </p:nvGraphicFramePr>
        <p:xfrm>
          <a:off x="2966714" y="2763514"/>
          <a:ext cx="1574800" cy="965199"/>
        </p:xfrm>
        <a:graphic>
          <a:graphicData uri="http://schemas.openxmlformats.org/drawingml/2006/table">
            <a:tbl>
              <a:tblPr firstRow="1" bandRow="1">
                <a:tableStyleId>{2D5ABB26-0587-4C30-8999-92F81FD0307C}</a:tableStyleId>
              </a:tblPr>
              <a:tblGrid>
                <a:gridCol w="1574800">
                  <a:extLst>
                    <a:ext uri="{9D8B030D-6E8A-4147-A177-3AD203B41FA5}">
                      <a16:colId xmlns:a16="http://schemas.microsoft.com/office/drawing/2014/main" val="20000"/>
                    </a:ext>
                  </a:extLst>
                </a:gridCol>
              </a:tblGrid>
              <a:tr h="233679">
                <a:tc>
                  <a:txBody>
                    <a:bodyPr/>
                    <a:lstStyle/>
                    <a:p>
                      <a:pPr marL="36830">
                        <a:lnSpc>
                          <a:spcPct val="100000"/>
                        </a:lnSpc>
                        <a:spcBef>
                          <a:spcPts val="315"/>
                        </a:spcBef>
                      </a:pPr>
                      <a:r>
                        <a:rPr sz="850" dirty="0">
                          <a:solidFill>
                            <a:srgbClr val="005EB8"/>
                          </a:solidFill>
                          <a:latin typeface="Arial"/>
                          <a:cs typeface="Arial"/>
                        </a:rPr>
                        <a:t>Hyper</a:t>
                      </a:r>
                      <a:r>
                        <a:rPr sz="850" spc="95" dirty="0">
                          <a:solidFill>
                            <a:srgbClr val="005EB8"/>
                          </a:solidFill>
                          <a:latin typeface="Arial"/>
                          <a:cs typeface="Arial"/>
                        </a:rPr>
                        <a:t> </a:t>
                      </a:r>
                      <a:r>
                        <a:rPr sz="850" spc="5" dirty="0">
                          <a:solidFill>
                            <a:srgbClr val="005EB8"/>
                          </a:solidFill>
                          <a:latin typeface="Arial"/>
                          <a:cs typeface="Arial"/>
                        </a:rPr>
                        <a:t>personalisation</a:t>
                      </a:r>
                      <a:endParaRPr sz="850">
                        <a:latin typeface="Arial"/>
                        <a:cs typeface="Arial"/>
                      </a:endParaRPr>
                    </a:p>
                  </a:txBody>
                  <a:tcPr marL="0" marR="0" marT="40005"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0"/>
                  </a:ext>
                </a:extLst>
              </a:tr>
              <a:tr h="254000">
                <a:tc>
                  <a:txBody>
                    <a:bodyPr/>
                    <a:lstStyle/>
                    <a:p>
                      <a:pPr marL="36830">
                        <a:lnSpc>
                          <a:spcPct val="100000"/>
                        </a:lnSpc>
                        <a:spcBef>
                          <a:spcPts val="470"/>
                        </a:spcBef>
                      </a:pPr>
                      <a:r>
                        <a:rPr sz="850" spc="-5" dirty="0">
                          <a:solidFill>
                            <a:srgbClr val="005EB8"/>
                          </a:solidFill>
                          <a:latin typeface="Arial"/>
                          <a:cs typeface="Arial"/>
                        </a:rPr>
                        <a:t>Sales</a:t>
                      </a:r>
                      <a:r>
                        <a:rPr sz="850" spc="114" dirty="0">
                          <a:solidFill>
                            <a:srgbClr val="005EB8"/>
                          </a:solidFill>
                          <a:latin typeface="Arial"/>
                          <a:cs typeface="Arial"/>
                        </a:rPr>
                        <a:t> </a:t>
                      </a:r>
                      <a:r>
                        <a:rPr sz="850" spc="15" dirty="0">
                          <a:solidFill>
                            <a:srgbClr val="005EB8"/>
                          </a:solidFill>
                          <a:latin typeface="Arial"/>
                          <a:cs typeface="Arial"/>
                        </a:rPr>
                        <a:t>forecasting</a:t>
                      </a:r>
                      <a:endParaRPr sz="850">
                        <a:latin typeface="Arial"/>
                        <a:cs typeface="Arial"/>
                      </a:endParaRPr>
                    </a:p>
                  </a:txBody>
                  <a:tcPr marL="0" marR="0" marT="59690"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1"/>
                  </a:ext>
                </a:extLst>
              </a:tr>
              <a:tr h="254000">
                <a:tc>
                  <a:txBody>
                    <a:bodyPr/>
                    <a:lstStyle/>
                    <a:p>
                      <a:pPr marL="36830">
                        <a:lnSpc>
                          <a:spcPct val="100000"/>
                        </a:lnSpc>
                        <a:spcBef>
                          <a:spcPts val="470"/>
                        </a:spcBef>
                      </a:pPr>
                      <a:r>
                        <a:rPr sz="850" spc="-10" dirty="0">
                          <a:solidFill>
                            <a:srgbClr val="005EB8"/>
                          </a:solidFill>
                          <a:latin typeface="Arial"/>
                          <a:cs typeface="Arial"/>
                        </a:rPr>
                        <a:t>Pricing</a:t>
                      </a:r>
                      <a:r>
                        <a:rPr sz="850" spc="145" dirty="0">
                          <a:solidFill>
                            <a:srgbClr val="005EB8"/>
                          </a:solidFill>
                          <a:latin typeface="Arial"/>
                          <a:cs typeface="Arial"/>
                        </a:rPr>
                        <a:t> </a:t>
                      </a:r>
                      <a:r>
                        <a:rPr sz="850" spc="5" dirty="0">
                          <a:solidFill>
                            <a:srgbClr val="005EB8"/>
                          </a:solidFill>
                          <a:latin typeface="Arial"/>
                          <a:cs typeface="Arial"/>
                        </a:rPr>
                        <a:t>decisions</a:t>
                      </a:r>
                      <a:endParaRPr sz="850">
                        <a:latin typeface="Arial"/>
                        <a:cs typeface="Arial"/>
                      </a:endParaRPr>
                    </a:p>
                  </a:txBody>
                  <a:tcPr marL="0" marR="0" marT="59690"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2"/>
                  </a:ext>
                </a:extLst>
              </a:tr>
              <a:tr h="223520">
                <a:tc>
                  <a:txBody>
                    <a:bodyPr/>
                    <a:lstStyle/>
                    <a:p>
                      <a:pPr marL="36830">
                        <a:lnSpc>
                          <a:spcPct val="100000"/>
                        </a:lnSpc>
                        <a:spcBef>
                          <a:spcPts val="465"/>
                        </a:spcBef>
                      </a:pPr>
                      <a:r>
                        <a:rPr sz="850" spc="25" dirty="0">
                          <a:solidFill>
                            <a:srgbClr val="005EB8"/>
                          </a:solidFill>
                          <a:latin typeface="Arial"/>
                          <a:cs typeface="Arial"/>
                        </a:rPr>
                        <a:t>Advanced </a:t>
                      </a:r>
                      <a:r>
                        <a:rPr sz="850" spc="-10" dirty="0">
                          <a:solidFill>
                            <a:srgbClr val="005EB8"/>
                          </a:solidFill>
                          <a:latin typeface="Arial"/>
                          <a:cs typeface="Arial"/>
                        </a:rPr>
                        <a:t>demand</a:t>
                      </a:r>
                      <a:r>
                        <a:rPr sz="850" spc="165" dirty="0">
                          <a:solidFill>
                            <a:srgbClr val="005EB8"/>
                          </a:solidFill>
                          <a:latin typeface="Arial"/>
                          <a:cs typeface="Arial"/>
                        </a:rPr>
                        <a:t> </a:t>
                      </a:r>
                      <a:r>
                        <a:rPr sz="850" spc="-5" dirty="0">
                          <a:solidFill>
                            <a:srgbClr val="005EB8"/>
                          </a:solidFill>
                          <a:latin typeface="Arial"/>
                          <a:cs typeface="Arial"/>
                        </a:rPr>
                        <a:t>planning</a:t>
                      </a:r>
                      <a:endParaRPr sz="850">
                        <a:latin typeface="Arial"/>
                        <a:cs typeface="Arial"/>
                      </a:endParaRPr>
                    </a:p>
                  </a:txBody>
                  <a:tcPr marL="0" marR="0" marT="59055" marB="0">
                    <a:lnL w="12700">
                      <a:solidFill>
                        <a:srgbClr val="005EB8"/>
                      </a:solidFill>
                      <a:prstDash val="solid"/>
                    </a:lnL>
                    <a:lnR w="12700">
                      <a:solidFill>
                        <a:srgbClr val="005EB8"/>
                      </a:solidFill>
                      <a:prstDash val="solid"/>
                    </a:lnR>
                    <a:lnT w="12700">
                      <a:solidFill>
                        <a:srgbClr val="005EB8"/>
                      </a:solidFill>
                      <a:prstDash val="solid"/>
                    </a:lnT>
                    <a:lnB w="12700">
                      <a:solidFill>
                        <a:srgbClr val="005EB8"/>
                      </a:solidFill>
                      <a:prstDash val="solid"/>
                    </a:lnB>
                  </a:tcPr>
                </a:tc>
                <a:extLst>
                  <a:ext uri="{0D108BD9-81ED-4DB2-BD59-A6C34878D82A}">
                    <a16:rowId xmlns:a16="http://schemas.microsoft.com/office/drawing/2014/main" val="10003"/>
                  </a:ext>
                </a:extLst>
              </a:tr>
            </a:tbl>
          </a:graphicData>
        </a:graphic>
      </p:graphicFrame>
      <p:sp>
        <p:nvSpPr>
          <p:cNvPr id="52" name="object 52"/>
          <p:cNvSpPr txBox="1"/>
          <p:nvPr/>
        </p:nvSpPr>
        <p:spPr>
          <a:xfrm>
            <a:off x="1346200" y="4292600"/>
            <a:ext cx="1574800" cy="203200"/>
          </a:xfrm>
          <a:prstGeom prst="rect">
            <a:avLst/>
          </a:prstGeom>
          <a:ln w="10170">
            <a:solidFill>
              <a:srgbClr val="00338D"/>
            </a:solidFill>
          </a:ln>
        </p:spPr>
        <p:txBody>
          <a:bodyPr vert="horz" wrap="square" lIns="0" tIns="38100" rIns="0" bIns="0" rtlCol="0">
            <a:spAutoFit/>
          </a:bodyPr>
          <a:lstStyle/>
          <a:p>
            <a:pPr marL="27940">
              <a:lnSpc>
                <a:spcPct val="100000"/>
              </a:lnSpc>
              <a:spcBef>
                <a:spcPts val="300"/>
              </a:spcBef>
            </a:pPr>
            <a:r>
              <a:rPr sz="850" spc="-5" dirty="0">
                <a:solidFill>
                  <a:srgbClr val="00338D"/>
                </a:solidFill>
                <a:latin typeface="Arial"/>
                <a:cs typeface="Arial"/>
              </a:rPr>
              <a:t>Investment </a:t>
            </a:r>
            <a:r>
              <a:rPr sz="850" spc="5" dirty="0">
                <a:solidFill>
                  <a:srgbClr val="00338D"/>
                </a:solidFill>
                <a:latin typeface="Arial"/>
                <a:cs typeface="Arial"/>
              </a:rPr>
              <a:t>decision</a:t>
            </a:r>
            <a:r>
              <a:rPr sz="850" spc="60" dirty="0">
                <a:solidFill>
                  <a:srgbClr val="00338D"/>
                </a:solidFill>
                <a:latin typeface="Arial"/>
                <a:cs typeface="Arial"/>
              </a:rPr>
              <a:t> </a:t>
            </a:r>
            <a:r>
              <a:rPr sz="850" spc="-20" dirty="0">
                <a:solidFill>
                  <a:srgbClr val="00338D"/>
                </a:solidFill>
                <a:latin typeface="Arial"/>
                <a:cs typeface="Arial"/>
              </a:rPr>
              <a:t>making</a:t>
            </a:r>
            <a:endParaRPr sz="850">
              <a:latin typeface="Arial"/>
              <a:cs typeface="Arial"/>
            </a:endParaRPr>
          </a:p>
        </p:txBody>
      </p:sp>
      <p:sp>
        <p:nvSpPr>
          <p:cNvPr id="53" name="object 53"/>
          <p:cNvSpPr txBox="1"/>
          <p:nvPr/>
        </p:nvSpPr>
        <p:spPr>
          <a:xfrm>
            <a:off x="10819510" y="5769609"/>
            <a:ext cx="410209" cy="123189"/>
          </a:xfrm>
          <a:prstGeom prst="rect">
            <a:avLst/>
          </a:prstGeom>
        </p:spPr>
        <p:txBody>
          <a:bodyPr vert="horz" wrap="square" lIns="0" tIns="11430" rIns="0" bIns="0" rtlCol="0">
            <a:spAutoFit/>
          </a:bodyPr>
          <a:lstStyle/>
          <a:p>
            <a:pPr marL="12700">
              <a:lnSpc>
                <a:spcPct val="100000"/>
              </a:lnSpc>
              <a:spcBef>
                <a:spcPts val="90"/>
              </a:spcBef>
            </a:pPr>
            <a:r>
              <a:rPr sz="650" b="1" spc="-40" dirty="0">
                <a:latin typeface="Arial"/>
                <a:cs typeface="Arial"/>
              </a:rPr>
              <a:t>AI</a:t>
            </a:r>
            <a:r>
              <a:rPr sz="650" b="1" spc="-20" dirty="0">
                <a:latin typeface="Arial"/>
                <a:cs typeface="Arial"/>
              </a:rPr>
              <a:t> </a:t>
            </a:r>
            <a:r>
              <a:rPr sz="650" b="1" spc="-15" dirty="0">
                <a:latin typeface="Arial"/>
                <a:cs typeface="Arial"/>
              </a:rPr>
              <a:t>infused</a:t>
            </a:r>
            <a:endParaRPr sz="650">
              <a:latin typeface="Arial"/>
              <a:cs typeface="Arial"/>
            </a:endParaRPr>
          </a:p>
        </p:txBody>
      </p:sp>
      <p:sp>
        <p:nvSpPr>
          <p:cNvPr id="54" name="object 54"/>
          <p:cNvSpPr/>
          <p:nvPr/>
        </p:nvSpPr>
        <p:spPr>
          <a:xfrm>
            <a:off x="10647680" y="5760720"/>
            <a:ext cx="142240" cy="142240"/>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9377680" y="1747520"/>
            <a:ext cx="142240" cy="132079"/>
          </a:xfrm>
          <a:prstGeom prst="rect">
            <a:avLst/>
          </a:prstGeom>
          <a:blipFill>
            <a:blip r:embed="rId7" cstate="print"/>
            <a:stretch>
              <a:fillRect/>
            </a:stretch>
          </a:blipFill>
        </p:spPr>
        <p:txBody>
          <a:bodyPr wrap="square" lIns="0" tIns="0" rIns="0" bIns="0" rtlCol="0"/>
          <a:lstStyle/>
          <a:p>
            <a:endParaRPr/>
          </a:p>
        </p:txBody>
      </p:sp>
      <p:sp>
        <p:nvSpPr>
          <p:cNvPr id="56" name="object 56"/>
          <p:cNvSpPr/>
          <p:nvPr/>
        </p:nvSpPr>
        <p:spPr>
          <a:xfrm>
            <a:off x="9377680" y="2001520"/>
            <a:ext cx="142240" cy="142239"/>
          </a:xfrm>
          <a:prstGeom prst="rect">
            <a:avLst/>
          </a:prstGeom>
          <a:blipFill>
            <a:blip r:embed="rId8" cstate="print"/>
            <a:stretch>
              <a:fillRect/>
            </a:stretch>
          </a:blipFill>
        </p:spPr>
        <p:txBody>
          <a:bodyPr wrap="square" lIns="0" tIns="0" rIns="0" bIns="0" rtlCol="0"/>
          <a:lstStyle/>
          <a:p>
            <a:endParaRPr/>
          </a:p>
        </p:txBody>
      </p:sp>
      <p:sp>
        <p:nvSpPr>
          <p:cNvPr id="57" name="object 57"/>
          <p:cNvSpPr/>
          <p:nvPr/>
        </p:nvSpPr>
        <p:spPr>
          <a:xfrm>
            <a:off x="9377680" y="2255520"/>
            <a:ext cx="142240" cy="132079"/>
          </a:xfrm>
          <a:prstGeom prst="rect">
            <a:avLst/>
          </a:prstGeom>
          <a:blipFill>
            <a:blip r:embed="rId9" cstate="print"/>
            <a:stretch>
              <a:fillRect/>
            </a:stretch>
          </a:blipFill>
        </p:spPr>
        <p:txBody>
          <a:bodyPr wrap="square" lIns="0" tIns="0" rIns="0" bIns="0" rtlCol="0"/>
          <a:lstStyle/>
          <a:p>
            <a:endParaRPr/>
          </a:p>
        </p:txBody>
      </p:sp>
      <p:sp>
        <p:nvSpPr>
          <p:cNvPr id="58" name="object 58"/>
          <p:cNvSpPr/>
          <p:nvPr/>
        </p:nvSpPr>
        <p:spPr>
          <a:xfrm>
            <a:off x="9377680" y="2580639"/>
            <a:ext cx="142240" cy="142239"/>
          </a:xfrm>
          <a:prstGeom prst="rect">
            <a:avLst/>
          </a:prstGeom>
          <a:blipFill>
            <a:blip r:embed="rId8" cstate="print"/>
            <a:stretch>
              <a:fillRect/>
            </a:stretch>
          </a:blipFill>
        </p:spPr>
        <p:txBody>
          <a:bodyPr wrap="square" lIns="0" tIns="0" rIns="0" bIns="0" rtlCol="0"/>
          <a:lstStyle/>
          <a:p>
            <a:endParaRPr/>
          </a:p>
        </p:txBody>
      </p:sp>
      <p:sp>
        <p:nvSpPr>
          <p:cNvPr id="59" name="object 59"/>
          <p:cNvSpPr/>
          <p:nvPr/>
        </p:nvSpPr>
        <p:spPr>
          <a:xfrm>
            <a:off x="9377680" y="2926079"/>
            <a:ext cx="142240" cy="142240"/>
          </a:xfrm>
          <a:prstGeom prst="rect">
            <a:avLst/>
          </a:prstGeom>
          <a:blipFill>
            <a:blip r:embed="rId8" cstate="print"/>
            <a:stretch>
              <a:fillRect/>
            </a:stretch>
          </a:blipFill>
        </p:spPr>
        <p:txBody>
          <a:bodyPr wrap="square" lIns="0" tIns="0" rIns="0" bIns="0" rtlCol="0"/>
          <a:lstStyle/>
          <a:p>
            <a:endParaRPr/>
          </a:p>
        </p:txBody>
      </p:sp>
      <p:sp>
        <p:nvSpPr>
          <p:cNvPr id="60" name="object 60"/>
          <p:cNvSpPr/>
          <p:nvPr/>
        </p:nvSpPr>
        <p:spPr>
          <a:xfrm>
            <a:off x="9377680" y="3169920"/>
            <a:ext cx="142240" cy="142239"/>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11003280" y="3667759"/>
            <a:ext cx="142240" cy="142239"/>
          </a:xfrm>
          <a:prstGeom prst="rect">
            <a:avLst/>
          </a:prstGeom>
          <a:blipFill>
            <a:blip r:embed="rId8" cstate="print"/>
            <a:stretch>
              <a:fillRect/>
            </a:stretch>
          </a:blipFill>
        </p:spPr>
        <p:txBody>
          <a:bodyPr wrap="square" lIns="0" tIns="0" rIns="0" bIns="0" rtlCol="0"/>
          <a:lstStyle/>
          <a:p>
            <a:endParaRPr/>
          </a:p>
        </p:txBody>
      </p:sp>
      <p:sp>
        <p:nvSpPr>
          <p:cNvPr id="62" name="object 62"/>
          <p:cNvSpPr/>
          <p:nvPr/>
        </p:nvSpPr>
        <p:spPr>
          <a:xfrm>
            <a:off x="11003280" y="3921759"/>
            <a:ext cx="142240" cy="142239"/>
          </a:xfrm>
          <a:prstGeom prst="rect">
            <a:avLst/>
          </a:prstGeom>
          <a:blipFill>
            <a:blip r:embed="rId8" cstate="print"/>
            <a:stretch>
              <a:fillRect/>
            </a:stretch>
          </a:blipFill>
        </p:spPr>
        <p:txBody>
          <a:bodyPr wrap="square" lIns="0" tIns="0" rIns="0" bIns="0" rtlCol="0"/>
          <a:lstStyle/>
          <a:p>
            <a:endParaRPr/>
          </a:p>
        </p:txBody>
      </p:sp>
      <p:sp>
        <p:nvSpPr>
          <p:cNvPr id="63" name="object 63"/>
          <p:cNvSpPr/>
          <p:nvPr/>
        </p:nvSpPr>
        <p:spPr>
          <a:xfrm>
            <a:off x="11003280" y="4165600"/>
            <a:ext cx="142240" cy="142239"/>
          </a:xfrm>
          <a:prstGeom prst="rect">
            <a:avLst/>
          </a:prstGeom>
          <a:blipFill>
            <a:blip r:embed="rId8" cstate="print"/>
            <a:stretch>
              <a:fillRect/>
            </a:stretch>
          </a:blipFill>
        </p:spPr>
        <p:txBody>
          <a:bodyPr wrap="square" lIns="0" tIns="0" rIns="0" bIns="0" rtlCol="0"/>
          <a:lstStyle/>
          <a:p>
            <a:endParaRPr/>
          </a:p>
        </p:txBody>
      </p:sp>
      <p:sp>
        <p:nvSpPr>
          <p:cNvPr id="64" name="object 64"/>
          <p:cNvSpPr/>
          <p:nvPr/>
        </p:nvSpPr>
        <p:spPr>
          <a:xfrm>
            <a:off x="7741919" y="3495040"/>
            <a:ext cx="142239" cy="142240"/>
          </a:xfrm>
          <a:prstGeom prst="rect">
            <a:avLst/>
          </a:prstGeom>
          <a:blipFill>
            <a:blip r:embed="rId10" cstate="print"/>
            <a:stretch>
              <a:fillRect/>
            </a:stretch>
          </a:blipFill>
        </p:spPr>
        <p:txBody>
          <a:bodyPr wrap="square" lIns="0" tIns="0" rIns="0" bIns="0" rtlCol="0"/>
          <a:lstStyle/>
          <a:p>
            <a:endParaRPr/>
          </a:p>
        </p:txBody>
      </p:sp>
      <p:sp>
        <p:nvSpPr>
          <p:cNvPr id="65" name="object 65"/>
          <p:cNvSpPr/>
          <p:nvPr/>
        </p:nvSpPr>
        <p:spPr>
          <a:xfrm>
            <a:off x="7741919" y="3840479"/>
            <a:ext cx="142239" cy="142239"/>
          </a:xfrm>
          <a:prstGeom prst="rect">
            <a:avLst/>
          </a:prstGeom>
          <a:blipFill>
            <a:blip r:embed="rId10" cstate="print"/>
            <a:stretch>
              <a:fillRect/>
            </a:stretch>
          </a:blipFill>
        </p:spPr>
        <p:txBody>
          <a:bodyPr wrap="square" lIns="0" tIns="0" rIns="0" bIns="0" rtlCol="0"/>
          <a:lstStyle/>
          <a:p>
            <a:endParaRPr/>
          </a:p>
        </p:txBody>
      </p:sp>
      <p:sp>
        <p:nvSpPr>
          <p:cNvPr id="66" name="object 66"/>
          <p:cNvSpPr/>
          <p:nvPr/>
        </p:nvSpPr>
        <p:spPr>
          <a:xfrm>
            <a:off x="7741919" y="4165600"/>
            <a:ext cx="142239" cy="142239"/>
          </a:xfrm>
          <a:prstGeom prst="rect">
            <a:avLst/>
          </a:prstGeom>
          <a:blipFill>
            <a:blip r:embed="rId10" cstate="print"/>
            <a:stretch>
              <a:fillRect/>
            </a:stretch>
          </a:blipFill>
        </p:spPr>
        <p:txBody>
          <a:bodyPr wrap="square" lIns="0" tIns="0" rIns="0" bIns="0" rtlCol="0"/>
          <a:lstStyle/>
          <a:p>
            <a:endParaRPr/>
          </a:p>
        </p:txBody>
      </p:sp>
      <p:sp>
        <p:nvSpPr>
          <p:cNvPr id="67" name="object 67"/>
          <p:cNvSpPr/>
          <p:nvPr/>
        </p:nvSpPr>
        <p:spPr>
          <a:xfrm>
            <a:off x="6106159" y="3667759"/>
            <a:ext cx="142239" cy="142239"/>
          </a:xfrm>
          <a:prstGeom prst="rect">
            <a:avLst/>
          </a:prstGeom>
          <a:blipFill>
            <a:blip r:embed="rId8" cstate="print"/>
            <a:stretch>
              <a:fillRect/>
            </a:stretch>
          </a:blipFill>
        </p:spPr>
        <p:txBody>
          <a:bodyPr wrap="square" lIns="0" tIns="0" rIns="0" bIns="0" rtlCol="0"/>
          <a:lstStyle/>
          <a:p>
            <a:endParaRPr/>
          </a:p>
        </p:txBody>
      </p:sp>
      <p:sp>
        <p:nvSpPr>
          <p:cNvPr id="68" name="object 68"/>
          <p:cNvSpPr/>
          <p:nvPr/>
        </p:nvSpPr>
        <p:spPr>
          <a:xfrm>
            <a:off x="4470400" y="2733039"/>
            <a:ext cx="142239" cy="142239"/>
          </a:xfrm>
          <a:prstGeom prst="rect">
            <a:avLst/>
          </a:prstGeom>
          <a:blipFill>
            <a:blip r:embed="rId8" cstate="print"/>
            <a:stretch>
              <a:fillRect/>
            </a:stretch>
          </a:blipFill>
        </p:spPr>
        <p:txBody>
          <a:bodyPr wrap="square" lIns="0" tIns="0" rIns="0" bIns="0" rtlCol="0"/>
          <a:lstStyle/>
          <a:p>
            <a:endParaRPr/>
          </a:p>
        </p:txBody>
      </p:sp>
      <p:sp>
        <p:nvSpPr>
          <p:cNvPr id="69" name="object 69"/>
          <p:cNvSpPr/>
          <p:nvPr/>
        </p:nvSpPr>
        <p:spPr>
          <a:xfrm>
            <a:off x="4470400" y="2976879"/>
            <a:ext cx="142239" cy="142240"/>
          </a:xfrm>
          <a:prstGeom prst="rect">
            <a:avLst/>
          </a:prstGeom>
          <a:blipFill>
            <a:blip r:embed="rId8" cstate="print"/>
            <a:stretch>
              <a:fillRect/>
            </a:stretch>
          </a:blipFill>
        </p:spPr>
        <p:txBody>
          <a:bodyPr wrap="square" lIns="0" tIns="0" rIns="0" bIns="0" rtlCol="0"/>
          <a:lstStyle/>
          <a:p>
            <a:endParaRPr/>
          </a:p>
        </p:txBody>
      </p:sp>
      <p:sp>
        <p:nvSpPr>
          <p:cNvPr id="70" name="object 70"/>
          <p:cNvSpPr/>
          <p:nvPr/>
        </p:nvSpPr>
        <p:spPr>
          <a:xfrm>
            <a:off x="4470400" y="3230879"/>
            <a:ext cx="142239" cy="142240"/>
          </a:xfrm>
          <a:prstGeom prst="rect">
            <a:avLst/>
          </a:prstGeom>
          <a:blipFill>
            <a:blip r:embed="rId8" cstate="print"/>
            <a:stretch>
              <a:fillRect/>
            </a:stretch>
          </a:blipFill>
        </p:spPr>
        <p:txBody>
          <a:bodyPr wrap="square" lIns="0" tIns="0" rIns="0" bIns="0" rtlCol="0"/>
          <a:lstStyle/>
          <a:p>
            <a:endParaRPr/>
          </a:p>
        </p:txBody>
      </p:sp>
      <p:sp>
        <p:nvSpPr>
          <p:cNvPr id="71" name="object 71"/>
          <p:cNvSpPr/>
          <p:nvPr/>
        </p:nvSpPr>
        <p:spPr>
          <a:xfrm>
            <a:off x="4470400" y="3495040"/>
            <a:ext cx="142239" cy="132080"/>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52ECD0-6A2C-4EE0-9E7B-BAC97827E74C}"/>
              </a:ext>
            </a:extLst>
          </p:cNvPr>
          <p:cNvSpPr/>
          <p:nvPr/>
        </p:nvSpPr>
        <p:spPr>
          <a:xfrm>
            <a:off x="2958737" y="2972267"/>
            <a:ext cx="2718000" cy="964122"/>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24000" rtlCol="0" anchor="b" anchorCtr="0"/>
          <a:lstStyle/>
          <a:p>
            <a:pPr algn="ctr"/>
            <a:r>
              <a:rPr lang="en-GB" sz="1200" b="1" dirty="0">
                <a:solidFill>
                  <a:schemeClr val="bg1"/>
                </a:solidFill>
              </a:rPr>
              <a:t>Customer power</a:t>
            </a:r>
          </a:p>
        </p:txBody>
      </p:sp>
      <p:grpSp>
        <p:nvGrpSpPr>
          <p:cNvPr id="33" name="Group 32">
            <a:extLst>
              <a:ext uri="{FF2B5EF4-FFF2-40B4-BE49-F238E27FC236}">
                <a16:creationId xmlns:a16="http://schemas.microsoft.com/office/drawing/2014/main" id="{C322CA70-6D40-4BBC-A975-E63ACA18B108}"/>
              </a:ext>
            </a:extLst>
          </p:cNvPr>
          <p:cNvGrpSpPr>
            <a:grpSpLocks noChangeAspect="1"/>
          </p:cNvGrpSpPr>
          <p:nvPr/>
        </p:nvGrpSpPr>
        <p:grpSpPr bwMode="gray">
          <a:xfrm>
            <a:off x="4158997" y="3135688"/>
            <a:ext cx="347732" cy="404384"/>
            <a:chOff x="7718391" y="3503703"/>
            <a:chExt cx="468547" cy="544884"/>
          </a:xfrm>
          <a:solidFill>
            <a:schemeClr val="bg1"/>
          </a:solidFill>
        </p:grpSpPr>
        <p:sp>
          <p:nvSpPr>
            <p:cNvPr id="34" name="Freeform 181">
              <a:extLst>
                <a:ext uri="{FF2B5EF4-FFF2-40B4-BE49-F238E27FC236}">
                  <a16:creationId xmlns:a16="http://schemas.microsoft.com/office/drawing/2014/main" id="{37379AF6-1119-43D2-8256-4B06917D3299}"/>
                </a:ext>
              </a:extLst>
            </p:cNvPr>
            <p:cNvSpPr>
              <a:spLocks/>
            </p:cNvSpPr>
            <p:nvPr/>
          </p:nvSpPr>
          <p:spPr bwMode="gray">
            <a:xfrm>
              <a:off x="7718391" y="3828791"/>
              <a:ext cx="468547" cy="219796"/>
            </a:xfrm>
            <a:custGeom>
              <a:avLst/>
              <a:gdLst>
                <a:gd name="T0" fmla="*/ 161 w 373"/>
                <a:gd name="T1" fmla="*/ 123 h 175"/>
                <a:gd name="T2" fmla="*/ 173 w 373"/>
                <a:gd name="T3" fmla="*/ 87 h 175"/>
                <a:gd name="T4" fmla="*/ 171 w 373"/>
                <a:gd name="T5" fmla="*/ 78 h 175"/>
                <a:gd name="T6" fmla="*/ 162 w 373"/>
                <a:gd name="T7" fmla="*/ 59 h 175"/>
                <a:gd name="T8" fmla="*/ 167 w 373"/>
                <a:gd name="T9" fmla="*/ 35 h 175"/>
                <a:gd name="T10" fmla="*/ 204 w 373"/>
                <a:gd name="T11" fmla="*/ 35 h 175"/>
                <a:gd name="T12" fmla="*/ 211 w 373"/>
                <a:gd name="T13" fmla="*/ 58 h 175"/>
                <a:gd name="T14" fmla="*/ 207 w 373"/>
                <a:gd name="T15" fmla="*/ 67 h 175"/>
                <a:gd name="T16" fmla="*/ 205 w 373"/>
                <a:gd name="T17" fmla="*/ 106 h 175"/>
                <a:gd name="T18" fmla="*/ 212 w 373"/>
                <a:gd name="T19" fmla="*/ 121 h 175"/>
                <a:gd name="T20" fmla="*/ 230 w 373"/>
                <a:gd name="T21" fmla="*/ 66 h 175"/>
                <a:gd name="T22" fmla="*/ 247 w 373"/>
                <a:gd name="T23" fmla="*/ 11 h 175"/>
                <a:gd name="T24" fmla="*/ 259 w 373"/>
                <a:gd name="T25" fmla="*/ 6 h 175"/>
                <a:gd name="T26" fmla="*/ 321 w 373"/>
                <a:gd name="T27" fmla="*/ 35 h 175"/>
                <a:gd name="T28" fmla="*/ 370 w 373"/>
                <a:gd name="T29" fmla="*/ 101 h 175"/>
                <a:gd name="T30" fmla="*/ 372 w 373"/>
                <a:gd name="T31" fmla="*/ 162 h 175"/>
                <a:gd name="T32" fmla="*/ 359 w 373"/>
                <a:gd name="T33" fmla="*/ 175 h 175"/>
                <a:gd name="T34" fmla="*/ 172 w 373"/>
                <a:gd name="T35" fmla="*/ 175 h 175"/>
                <a:gd name="T36" fmla="*/ 15 w 373"/>
                <a:gd name="T37" fmla="*/ 175 h 175"/>
                <a:gd name="T38" fmla="*/ 0 w 373"/>
                <a:gd name="T39" fmla="*/ 161 h 175"/>
                <a:gd name="T40" fmla="*/ 4 w 373"/>
                <a:gd name="T41" fmla="*/ 87 h 175"/>
                <a:gd name="T42" fmla="*/ 40 w 373"/>
                <a:gd name="T43" fmla="*/ 40 h 175"/>
                <a:gd name="T44" fmla="*/ 115 w 373"/>
                <a:gd name="T45" fmla="*/ 5 h 175"/>
                <a:gd name="T46" fmla="*/ 125 w 373"/>
                <a:gd name="T47" fmla="*/ 11 h 175"/>
                <a:gd name="T48" fmla="*/ 158 w 373"/>
                <a:gd name="T49" fmla="*/ 114 h 175"/>
                <a:gd name="T50" fmla="*/ 161 w 373"/>
                <a:gd name="T51" fmla="*/ 1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5">
                  <a:moveTo>
                    <a:pt x="161" y="123"/>
                  </a:moveTo>
                  <a:cubicBezTo>
                    <a:pt x="166" y="109"/>
                    <a:pt x="169" y="98"/>
                    <a:pt x="173" y="87"/>
                  </a:cubicBezTo>
                  <a:cubicBezTo>
                    <a:pt x="175" y="84"/>
                    <a:pt x="173" y="81"/>
                    <a:pt x="171" y="78"/>
                  </a:cubicBezTo>
                  <a:cubicBezTo>
                    <a:pt x="168" y="72"/>
                    <a:pt x="164" y="66"/>
                    <a:pt x="162" y="59"/>
                  </a:cubicBezTo>
                  <a:cubicBezTo>
                    <a:pt x="159" y="50"/>
                    <a:pt x="159" y="42"/>
                    <a:pt x="167" y="35"/>
                  </a:cubicBezTo>
                  <a:cubicBezTo>
                    <a:pt x="176" y="29"/>
                    <a:pt x="195" y="28"/>
                    <a:pt x="204" y="35"/>
                  </a:cubicBezTo>
                  <a:cubicBezTo>
                    <a:pt x="213" y="41"/>
                    <a:pt x="213" y="49"/>
                    <a:pt x="211" y="58"/>
                  </a:cubicBezTo>
                  <a:cubicBezTo>
                    <a:pt x="210" y="61"/>
                    <a:pt x="209" y="64"/>
                    <a:pt x="207" y="67"/>
                  </a:cubicBezTo>
                  <a:cubicBezTo>
                    <a:pt x="196" y="79"/>
                    <a:pt x="198" y="93"/>
                    <a:pt x="205" y="106"/>
                  </a:cubicBezTo>
                  <a:cubicBezTo>
                    <a:pt x="208" y="111"/>
                    <a:pt x="208" y="116"/>
                    <a:pt x="212" y="121"/>
                  </a:cubicBezTo>
                  <a:cubicBezTo>
                    <a:pt x="218" y="102"/>
                    <a:pt x="224" y="84"/>
                    <a:pt x="230" y="66"/>
                  </a:cubicBezTo>
                  <a:cubicBezTo>
                    <a:pt x="235" y="48"/>
                    <a:pt x="241" y="30"/>
                    <a:pt x="247" y="11"/>
                  </a:cubicBezTo>
                  <a:cubicBezTo>
                    <a:pt x="249" y="4"/>
                    <a:pt x="252" y="1"/>
                    <a:pt x="259" y="6"/>
                  </a:cubicBezTo>
                  <a:cubicBezTo>
                    <a:pt x="279" y="18"/>
                    <a:pt x="299" y="28"/>
                    <a:pt x="321" y="35"/>
                  </a:cubicBezTo>
                  <a:cubicBezTo>
                    <a:pt x="353" y="46"/>
                    <a:pt x="367" y="69"/>
                    <a:pt x="370" y="101"/>
                  </a:cubicBezTo>
                  <a:cubicBezTo>
                    <a:pt x="372" y="122"/>
                    <a:pt x="372" y="142"/>
                    <a:pt x="372" y="162"/>
                  </a:cubicBezTo>
                  <a:cubicBezTo>
                    <a:pt x="373" y="172"/>
                    <a:pt x="368" y="175"/>
                    <a:pt x="359" y="175"/>
                  </a:cubicBezTo>
                  <a:cubicBezTo>
                    <a:pt x="297" y="175"/>
                    <a:pt x="234" y="175"/>
                    <a:pt x="172" y="175"/>
                  </a:cubicBezTo>
                  <a:cubicBezTo>
                    <a:pt x="120" y="175"/>
                    <a:pt x="67" y="175"/>
                    <a:pt x="15" y="175"/>
                  </a:cubicBezTo>
                  <a:cubicBezTo>
                    <a:pt x="4" y="175"/>
                    <a:pt x="0" y="172"/>
                    <a:pt x="0" y="161"/>
                  </a:cubicBezTo>
                  <a:cubicBezTo>
                    <a:pt x="1" y="136"/>
                    <a:pt x="0" y="112"/>
                    <a:pt x="4" y="87"/>
                  </a:cubicBezTo>
                  <a:cubicBezTo>
                    <a:pt x="9" y="66"/>
                    <a:pt x="20" y="49"/>
                    <a:pt x="40" y="40"/>
                  </a:cubicBezTo>
                  <a:cubicBezTo>
                    <a:pt x="65" y="29"/>
                    <a:pt x="91" y="19"/>
                    <a:pt x="115" y="5"/>
                  </a:cubicBezTo>
                  <a:cubicBezTo>
                    <a:pt x="122" y="0"/>
                    <a:pt x="124" y="6"/>
                    <a:pt x="125" y="11"/>
                  </a:cubicBezTo>
                  <a:cubicBezTo>
                    <a:pt x="136" y="46"/>
                    <a:pt x="147" y="80"/>
                    <a:pt x="158" y="114"/>
                  </a:cubicBezTo>
                  <a:cubicBezTo>
                    <a:pt x="158" y="116"/>
                    <a:pt x="159" y="118"/>
                    <a:pt x="161" y="12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35" name="Freeform 182">
              <a:extLst>
                <a:ext uri="{FF2B5EF4-FFF2-40B4-BE49-F238E27FC236}">
                  <a16:creationId xmlns:a16="http://schemas.microsoft.com/office/drawing/2014/main" id="{DB223C3D-672A-4D19-859B-A257C526843B}"/>
                </a:ext>
              </a:extLst>
            </p:cNvPr>
            <p:cNvSpPr>
              <a:spLocks/>
            </p:cNvSpPr>
            <p:nvPr/>
          </p:nvSpPr>
          <p:spPr bwMode="gray">
            <a:xfrm>
              <a:off x="7821051" y="3503703"/>
              <a:ext cx="261913" cy="342197"/>
            </a:xfrm>
            <a:custGeom>
              <a:avLst/>
              <a:gdLst>
                <a:gd name="T0" fmla="*/ 202 w 208"/>
                <a:gd name="T1" fmla="*/ 93 h 273"/>
                <a:gd name="T2" fmla="*/ 200 w 208"/>
                <a:gd name="T3" fmla="*/ 112 h 273"/>
                <a:gd name="T4" fmla="*/ 202 w 208"/>
                <a:gd name="T5" fmla="*/ 139 h 273"/>
                <a:gd name="T6" fmla="*/ 183 w 208"/>
                <a:gd name="T7" fmla="*/ 194 h 273"/>
                <a:gd name="T8" fmla="*/ 176 w 208"/>
                <a:gd name="T9" fmla="*/ 208 h 273"/>
                <a:gd name="T10" fmla="*/ 127 w 208"/>
                <a:gd name="T11" fmla="*/ 262 h 273"/>
                <a:gd name="T12" fmla="*/ 40 w 208"/>
                <a:gd name="T13" fmla="*/ 232 h 273"/>
                <a:gd name="T14" fmla="*/ 7 w 208"/>
                <a:gd name="T15" fmla="*/ 157 h 273"/>
                <a:gd name="T16" fmla="*/ 12 w 208"/>
                <a:gd name="T17" fmla="*/ 125 h 273"/>
                <a:gd name="T18" fmla="*/ 12 w 208"/>
                <a:gd name="T19" fmla="*/ 114 h 273"/>
                <a:gd name="T20" fmla="*/ 59 w 208"/>
                <a:gd name="T21" fmla="*/ 20 h 273"/>
                <a:gd name="T22" fmla="*/ 152 w 208"/>
                <a:gd name="T23" fmla="*/ 18 h 273"/>
                <a:gd name="T24" fmla="*/ 159 w 208"/>
                <a:gd name="T25" fmla="*/ 23 h 273"/>
                <a:gd name="T26" fmla="*/ 183 w 208"/>
                <a:gd name="T27" fmla="*/ 43 h 273"/>
                <a:gd name="T28" fmla="*/ 202 w 208"/>
                <a:gd name="T29" fmla="*/ 9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73">
                  <a:moveTo>
                    <a:pt x="202" y="93"/>
                  </a:moveTo>
                  <a:cubicBezTo>
                    <a:pt x="201" y="99"/>
                    <a:pt x="201" y="105"/>
                    <a:pt x="200" y="112"/>
                  </a:cubicBezTo>
                  <a:cubicBezTo>
                    <a:pt x="199" y="121"/>
                    <a:pt x="198" y="130"/>
                    <a:pt x="202" y="139"/>
                  </a:cubicBezTo>
                  <a:cubicBezTo>
                    <a:pt x="208" y="152"/>
                    <a:pt x="195" y="186"/>
                    <a:pt x="183" y="194"/>
                  </a:cubicBezTo>
                  <a:cubicBezTo>
                    <a:pt x="178" y="198"/>
                    <a:pt x="177" y="203"/>
                    <a:pt x="176" y="208"/>
                  </a:cubicBezTo>
                  <a:cubicBezTo>
                    <a:pt x="168" y="234"/>
                    <a:pt x="154" y="254"/>
                    <a:pt x="127" y="262"/>
                  </a:cubicBezTo>
                  <a:cubicBezTo>
                    <a:pt x="93" y="273"/>
                    <a:pt x="58" y="262"/>
                    <a:pt x="40" y="232"/>
                  </a:cubicBezTo>
                  <a:cubicBezTo>
                    <a:pt x="26" y="208"/>
                    <a:pt x="15" y="183"/>
                    <a:pt x="7" y="157"/>
                  </a:cubicBezTo>
                  <a:cubicBezTo>
                    <a:pt x="3" y="146"/>
                    <a:pt x="0" y="134"/>
                    <a:pt x="12" y="125"/>
                  </a:cubicBezTo>
                  <a:cubicBezTo>
                    <a:pt x="15" y="122"/>
                    <a:pt x="12" y="118"/>
                    <a:pt x="12" y="114"/>
                  </a:cubicBezTo>
                  <a:cubicBezTo>
                    <a:pt x="6" y="72"/>
                    <a:pt x="26" y="43"/>
                    <a:pt x="59" y="20"/>
                  </a:cubicBezTo>
                  <a:cubicBezTo>
                    <a:pt x="89" y="0"/>
                    <a:pt x="121" y="1"/>
                    <a:pt x="152" y="18"/>
                  </a:cubicBezTo>
                  <a:cubicBezTo>
                    <a:pt x="154" y="19"/>
                    <a:pt x="157" y="21"/>
                    <a:pt x="159" y="23"/>
                  </a:cubicBezTo>
                  <a:cubicBezTo>
                    <a:pt x="167" y="30"/>
                    <a:pt x="174" y="38"/>
                    <a:pt x="183" y="43"/>
                  </a:cubicBezTo>
                  <a:cubicBezTo>
                    <a:pt x="196" y="51"/>
                    <a:pt x="202" y="69"/>
                    <a:pt x="202" y="9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sp>
        <p:nvSpPr>
          <p:cNvPr id="2" name="Title 1">
            <a:extLst>
              <a:ext uri="{FF2B5EF4-FFF2-40B4-BE49-F238E27FC236}">
                <a16:creationId xmlns:a16="http://schemas.microsoft.com/office/drawing/2014/main" id="{4E1B72B4-21EA-4EAE-92BE-57A9CAD48982}"/>
              </a:ext>
            </a:extLst>
          </p:cNvPr>
          <p:cNvSpPr>
            <a:spLocks noGrp="1"/>
          </p:cNvSpPr>
          <p:nvPr>
            <p:ph type="ctrTitle"/>
          </p:nvPr>
        </p:nvSpPr>
        <p:spPr>
          <a:xfrm>
            <a:off x="2882900" y="431800"/>
            <a:ext cx="9067800" cy="2191863"/>
          </a:xfrm>
        </p:spPr>
        <p:txBody>
          <a:bodyPr/>
          <a:lstStyle/>
          <a:p>
            <a:r>
              <a:rPr lang="en-US" dirty="0">
                <a:solidFill>
                  <a:schemeClr val="tx2"/>
                </a:solidFill>
                <a:latin typeface="KPMG Extralight" panose="020B0303030202040204" pitchFamily="34" charset="0"/>
                <a:ea typeface="GungsuhChe" panose="02030609000101010101" pitchFamily="49" charset="-127"/>
              </a:rPr>
              <a:t>Priority challenge 4</a:t>
            </a:r>
            <a:br>
              <a:rPr lang="en-US" dirty="0">
                <a:solidFill>
                  <a:schemeClr val="tx2"/>
                </a:solidFill>
                <a:latin typeface="KPMG Extralight" panose="020B0303030202040204" pitchFamily="34" charset="0"/>
                <a:ea typeface="GungsuhChe" panose="02030609000101010101" pitchFamily="49" charset="-127"/>
              </a:rPr>
            </a:br>
            <a:r>
              <a:rPr lang="en-US" sz="6500" dirty="0">
                <a:solidFill>
                  <a:srgbClr val="0091DA"/>
                </a:solidFill>
                <a:latin typeface="KPMG Extralight" panose="020B0303030202040204" pitchFamily="34" charset="0"/>
                <a:ea typeface="GungsuhChe" panose="02030609000101010101" pitchFamily="49" charset="-127"/>
              </a:rPr>
              <a:t>Customer power</a:t>
            </a:r>
          </a:p>
        </p:txBody>
      </p:sp>
      <p:sp>
        <p:nvSpPr>
          <p:cNvPr id="39" name="Rectangle 38">
            <a:extLst>
              <a:ext uri="{FF2B5EF4-FFF2-40B4-BE49-F238E27FC236}">
                <a16:creationId xmlns:a16="http://schemas.microsoft.com/office/drawing/2014/main" id="{58C6406E-CE20-4B4B-BD04-457EECA495B6}"/>
              </a:ext>
            </a:extLst>
          </p:cNvPr>
          <p:cNvSpPr/>
          <p:nvPr/>
        </p:nvSpPr>
        <p:spPr>
          <a:xfrm>
            <a:off x="5854700" y="2880573"/>
            <a:ext cx="5345113" cy="1138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82880" indent="-182880">
              <a:spcAft>
                <a:spcPts val="600"/>
              </a:spcAft>
              <a:buClr>
                <a:srgbClr val="483698"/>
              </a:buClr>
              <a:buFont typeface="Arial" panose="020B0604020202020204" pitchFamily="34" charset="0"/>
              <a:buChar char="—"/>
            </a:pPr>
            <a:r>
              <a:rPr lang="en-US" sz="1050" dirty="0">
                <a:solidFill>
                  <a:schemeClr val="tx1"/>
                </a:solidFill>
              </a:rPr>
              <a:t>In today's environment, customers care less about breadth of assortment and more about availability. And that could change the way many retailers operate. </a:t>
            </a:r>
          </a:p>
          <a:p>
            <a:pPr marL="182880" indent="-182880">
              <a:spcAft>
                <a:spcPts val="600"/>
              </a:spcAft>
              <a:buClr>
                <a:srgbClr val="483698"/>
              </a:buClr>
              <a:buFont typeface="Arial" panose="020B0604020202020204" pitchFamily="34" charset="0"/>
              <a:buChar char="—"/>
            </a:pPr>
            <a:r>
              <a:rPr lang="en-US" sz="1050" dirty="0">
                <a:solidFill>
                  <a:schemeClr val="tx1"/>
                </a:solidFill>
              </a:rPr>
              <a:t>As different countries moved into lockdown status and ‘non-essential’ retail stores closed their doors and grocery store shelves emptied, those retailers who knew their customers had a clear advantage.</a:t>
            </a:r>
          </a:p>
        </p:txBody>
      </p:sp>
      <p:grpSp>
        <p:nvGrpSpPr>
          <p:cNvPr id="45" name="Group 44">
            <a:extLst>
              <a:ext uri="{FF2B5EF4-FFF2-40B4-BE49-F238E27FC236}">
                <a16:creationId xmlns:a16="http://schemas.microsoft.com/office/drawing/2014/main" id="{8FC58436-2E30-4855-AAA7-36A88755256F}"/>
              </a:ext>
            </a:extLst>
          </p:cNvPr>
          <p:cNvGrpSpPr/>
          <p:nvPr/>
        </p:nvGrpSpPr>
        <p:grpSpPr>
          <a:xfrm>
            <a:off x="2962057" y="4602480"/>
            <a:ext cx="1980000" cy="1187503"/>
            <a:chOff x="2962057" y="4602480"/>
            <a:chExt cx="1980000" cy="1187503"/>
          </a:xfrm>
        </p:grpSpPr>
        <p:sp>
          <p:nvSpPr>
            <p:cNvPr id="46" name="Rectangle 45">
              <a:extLst>
                <a:ext uri="{FF2B5EF4-FFF2-40B4-BE49-F238E27FC236}">
                  <a16:creationId xmlns:a16="http://schemas.microsoft.com/office/drawing/2014/main" id="{2C936309-0FBB-4A34-B718-59AA82D7C952}"/>
                </a:ext>
              </a:extLst>
            </p:cNvPr>
            <p:cNvSpPr/>
            <p:nvPr/>
          </p:nvSpPr>
          <p:spPr>
            <a:xfrm>
              <a:off x="2962057"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144000" rtlCol="0" anchor="b" anchorCtr="0"/>
            <a:lstStyle/>
            <a:p>
              <a:pPr algn="ctr"/>
              <a:r>
                <a:rPr lang="en-GB" sz="1200" b="1" dirty="0">
                  <a:solidFill>
                    <a:schemeClr val="bg1"/>
                  </a:solidFill>
                </a:rPr>
                <a:t>Business models and partnerships</a:t>
              </a:r>
            </a:p>
          </p:txBody>
        </p:sp>
        <p:grpSp>
          <p:nvGrpSpPr>
            <p:cNvPr id="47" name="Group 46">
              <a:extLst>
                <a:ext uri="{FF2B5EF4-FFF2-40B4-BE49-F238E27FC236}">
                  <a16:creationId xmlns:a16="http://schemas.microsoft.com/office/drawing/2014/main" id="{7F44C354-3559-4D61-BF5D-9DDF6569C1F2}"/>
                </a:ext>
              </a:extLst>
            </p:cNvPr>
            <p:cNvGrpSpPr>
              <a:grpSpLocks noChangeAspect="1"/>
            </p:cNvGrpSpPr>
            <p:nvPr/>
          </p:nvGrpSpPr>
          <p:grpSpPr bwMode="gray">
            <a:xfrm>
              <a:off x="3751057" y="4743224"/>
              <a:ext cx="402000" cy="404384"/>
              <a:chOff x="8688389" y="3377354"/>
              <a:chExt cx="665969" cy="669918"/>
            </a:xfrm>
            <a:solidFill>
              <a:schemeClr val="bg1"/>
            </a:solidFill>
          </p:grpSpPr>
          <p:sp>
            <p:nvSpPr>
              <p:cNvPr id="48" name="Freeform 331">
                <a:extLst>
                  <a:ext uri="{FF2B5EF4-FFF2-40B4-BE49-F238E27FC236}">
                    <a16:creationId xmlns:a16="http://schemas.microsoft.com/office/drawing/2014/main" id="{15756292-D204-4CAA-B251-72704A7940FF}"/>
                  </a:ext>
                </a:extLst>
              </p:cNvPr>
              <p:cNvSpPr>
                <a:spLocks/>
              </p:cNvSpPr>
              <p:nvPr/>
            </p:nvSpPr>
            <p:spPr bwMode="gray">
              <a:xfrm>
                <a:off x="8881863" y="3587937"/>
                <a:ext cx="277707" cy="123718"/>
              </a:xfrm>
              <a:custGeom>
                <a:avLst/>
                <a:gdLst>
                  <a:gd name="T0" fmla="*/ 43 w 221"/>
                  <a:gd name="T1" fmla="*/ 99 h 99"/>
                  <a:gd name="T2" fmla="*/ 36 w 221"/>
                  <a:gd name="T3" fmla="*/ 63 h 99"/>
                  <a:gd name="T4" fmla="*/ 33 w 221"/>
                  <a:gd name="T5" fmla="*/ 47 h 99"/>
                  <a:gd name="T6" fmla="*/ 30 w 221"/>
                  <a:gd name="T7" fmla="*/ 45 h 99"/>
                  <a:gd name="T8" fmla="*/ 15 w 221"/>
                  <a:gd name="T9" fmla="*/ 45 h 99"/>
                  <a:gd name="T10" fmla="*/ 0 w 221"/>
                  <a:gd name="T11" fmla="*/ 31 h 99"/>
                  <a:gd name="T12" fmla="*/ 0 w 221"/>
                  <a:gd name="T13" fmla="*/ 16 h 99"/>
                  <a:gd name="T14" fmla="*/ 16 w 221"/>
                  <a:gd name="T15" fmla="*/ 0 h 99"/>
                  <a:gd name="T16" fmla="*/ 207 w 221"/>
                  <a:gd name="T17" fmla="*/ 1 h 99"/>
                  <a:gd name="T18" fmla="*/ 221 w 221"/>
                  <a:gd name="T19" fmla="*/ 14 h 99"/>
                  <a:gd name="T20" fmla="*/ 221 w 221"/>
                  <a:gd name="T21" fmla="*/ 32 h 99"/>
                  <a:gd name="T22" fmla="*/ 207 w 221"/>
                  <a:gd name="T23" fmla="*/ 45 h 99"/>
                  <a:gd name="T24" fmla="*/ 186 w 221"/>
                  <a:gd name="T25" fmla="*/ 45 h 99"/>
                  <a:gd name="T26" fmla="*/ 183 w 221"/>
                  <a:gd name="T27" fmla="*/ 48 h 99"/>
                  <a:gd name="T28" fmla="*/ 173 w 221"/>
                  <a:gd name="T29" fmla="*/ 97 h 99"/>
                  <a:gd name="T30" fmla="*/ 173 w 221"/>
                  <a:gd name="T31" fmla="*/ 99 h 99"/>
                  <a:gd name="T32" fmla="*/ 140 w 221"/>
                  <a:gd name="T33" fmla="*/ 99 h 99"/>
                  <a:gd name="T34" fmla="*/ 133 w 221"/>
                  <a:gd name="T35" fmla="*/ 69 h 99"/>
                  <a:gd name="T36" fmla="*/ 110 w 221"/>
                  <a:gd name="T37" fmla="*/ 59 h 99"/>
                  <a:gd name="T38" fmla="*/ 85 w 221"/>
                  <a:gd name="T39" fmla="*/ 72 h 99"/>
                  <a:gd name="T40" fmla="*/ 79 w 221"/>
                  <a:gd name="T41" fmla="*/ 99 h 99"/>
                  <a:gd name="T42" fmla="*/ 43 w 221"/>
                  <a:gd name="T4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 h="99">
                    <a:moveTo>
                      <a:pt x="43" y="99"/>
                    </a:moveTo>
                    <a:cubicBezTo>
                      <a:pt x="41" y="87"/>
                      <a:pt x="38" y="75"/>
                      <a:pt x="36" y="63"/>
                    </a:cubicBezTo>
                    <a:cubicBezTo>
                      <a:pt x="35" y="58"/>
                      <a:pt x="34" y="53"/>
                      <a:pt x="33" y="47"/>
                    </a:cubicBezTo>
                    <a:cubicBezTo>
                      <a:pt x="33" y="46"/>
                      <a:pt x="32" y="45"/>
                      <a:pt x="30" y="45"/>
                    </a:cubicBezTo>
                    <a:cubicBezTo>
                      <a:pt x="25" y="45"/>
                      <a:pt x="20" y="45"/>
                      <a:pt x="15" y="45"/>
                    </a:cubicBezTo>
                    <a:cubicBezTo>
                      <a:pt x="6" y="45"/>
                      <a:pt x="1" y="40"/>
                      <a:pt x="0" y="31"/>
                    </a:cubicBezTo>
                    <a:cubicBezTo>
                      <a:pt x="0" y="26"/>
                      <a:pt x="0" y="21"/>
                      <a:pt x="0" y="16"/>
                    </a:cubicBezTo>
                    <a:cubicBezTo>
                      <a:pt x="0" y="7"/>
                      <a:pt x="6" y="0"/>
                      <a:pt x="16" y="0"/>
                    </a:cubicBezTo>
                    <a:cubicBezTo>
                      <a:pt x="79" y="1"/>
                      <a:pt x="143" y="1"/>
                      <a:pt x="207" y="1"/>
                    </a:cubicBezTo>
                    <a:cubicBezTo>
                      <a:pt x="214" y="1"/>
                      <a:pt x="220" y="6"/>
                      <a:pt x="221" y="14"/>
                    </a:cubicBezTo>
                    <a:cubicBezTo>
                      <a:pt x="221" y="20"/>
                      <a:pt x="221" y="26"/>
                      <a:pt x="221" y="32"/>
                    </a:cubicBezTo>
                    <a:cubicBezTo>
                      <a:pt x="220" y="40"/>
                      <a:pt x="215" y="45"/>
                      <a:pt x="207" y="45"/>
                    </a:cubicBezTo>
                    <a:cubicBezTo>
                      <a:pt x="200" y="45"/>
                      <a:pt x="193" y="45"/>
                      <a:pt x="186" y="45"/>
                    </a:cubicBezTo>
                    <a:cubicBezTo>
                      <a:pt x="184" y="45"/>
                      <a:pt x="183" y="46"/>
                      <a:pt x="183" y="48"/>
                    </a:cubicBezTo>
                    <a:cubicBezTo>
                      <a:pt x="180" y="64"/>
                      <a:pt x="176" y="81"/>
                      <a:pt x="173" y="97"/>
                    </a:cubicBezTo>
                    <a:cubicBezTo>
                      <a:pt x="173" y="98"/>
                      <a:pt x="173" y="99"/>
                      <a:pt x="173" y="99"/>
                    </a:cubicBezTo>
                    <a:cubicBezTo>
                      <a:pt x="162" y="99"/>
                      <a:pt x="151" y="99"/>
                      <a:pt x="140" y="99"/>
                    </a:cubicBezTo>
                    <a:cubicBezTo>
                      <a:pt x="143" y="88"/>
                      <a:pt x="141" y="78"/>
                      <a:pt x="133" y="69"/>
                    </a:cubicBezTo>
                    <a:cubicBezTo>
                      <a:pt x="126" y="63"/>
                      <a:pt x="119" y="59"/>
                      <a:pt x="110" y="59"/>
                    </a:cubicBezTo>
                    <a:cubicBezTo>
                      <a:pt x="100" y="59"/>
                      <a:pt x="91" y="64"/>
                      <a:pt x="85" y="72"/>
                    </a:cubicBezTo>
                    <a:cubicBezTo>
                      <a:pt x="78" y="80"/>
                      <a:pt x="77" y="89"/>
                      <a:pt x="79" y="99"/>
                    </a:cubicBezTo>
                    <a:cubicBezTo>
                      <a:pt x="67" y="99"/>
                      <a:pt x="55" y="99"/>
                      <a:pt x="43" y="99"/>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49" name="Freeform 332">
                <a:extLst>
                  <a:ext uri="{FF2B5EF4-FFF2-40B4-BE49-F238E27FC236}">
                    <a16:creationId xmlns:a16="http://schemas.microsoft.com/office/drawing/2014/main" id="{B588043E-BB36-4F6B-AE27-74F003F71532}"/>
                  </a:ext>
                </a:extLst>
              </p:cNvPr>
              <p:cNvSpPr>
                <a:spLocks noEditPoints="1"/>
              </p:cNvSpPr>
              <p:nvPr/>
            </p:nvSpPr>
            <p:spPr bwMode="gray">
              <a:xfrm>
                <a:off x="8967412" y="3377354"/>
                <a:ext cx="106608" cy="122402"/>
              </a:xfrm>
              <a:custGeom>
                <a:avLst/>
                <a:gdLst>
                  <a:gd name="T0" fmla="*/ 79 w 85"/>
                  <a:gd name="T1" fmla="*/ 32 h 98"/>
                  <a:gd name="T2" fmla="*/ 79 w 85"/>
                  <a:gd name="T3" fmla="*/ 36 h 98"/>
                  <a:gd name="T4" fmla="*/ 82 w 85"/>
                  <a:gd name="T5" fmla="*/ 47 h 98"/>
                  <a:gd name="T6" fmla="*/ 78 w 85"/>
                  <a:gd name="T7" fmla="*/ 61 h 98"/>
                  <a:gd name="T8" fmla="*/ 76 w 85"/>
                  <a:gd name="T9" fmla="*/ 64 h 98"/>
                  <a:gd name="T10" fmla="*/ 55 w 85"/>
                  <a:gd name="T11" fmla="*/ 93 h 98"/>
                  <a:gd name="T12" fmla="*/ 32 w 85"/>
                  <a:gd name="T13" fmla="*/ 94 h 98"/>
                  <a:gd name="T14" fmla="*/ 9 w 85"/>
                  <a:gd name="T15" fmla="*/ 64 h 98"/>
                  <a:gd name="T16" fmla="*/ 8 w 85"/>
                  <a:gd name="T17" fmla="*/ 61 h 98"/>
                  <a:gd name="T18" fmla="*/ 6 w 85"/>
                  <a:gd name="T19" fmla="*/ 43 h 98"/>
                  <a:gd name="T20" fmla="*/ 8 w 85"/>
                  <a:gd name="T21" fmla="*/ 39 h 98"/>
                  <a:gd name="T22" fmla="*/ 38 w 85"/>
                  <a:gd name="T23" fmla="*/ 1 h 98"/>
                  <a:gd name="T24" fmla="*/ 56 w 85"/>
                  <a:gd name="T25" fmla="*/ 2 h 98"/>
                  <a:gd name="T26" fmla="*/ 79 w 85"/>
                  <a:gd name="T27" fmla="*/ 32 h 98"/>
                  <a:gd name="T28" fmla="*/ 72 w 85"/>
                  <a:gd name="T29" fmla="*/ 45 h 98"/>
                  <a:gd name="T30" fmla="*/ 27 w 85"/>
                  <a:gd name="T31" fmla="*/ 26 h 98"/>
                  <a:gd name="T32" fmla="*/ 23 w 85"/>
                  <a:gd name="T33" fmla="*/ 36 h 98"/>
                  <a:gd name="T34" fmla="*/ 14 w 85"/>
                  <a:gd name="T35" fmla="*/ 44 h 98"/>
                  <a:gd name="T36" fmla="*/ 14 w 85"/>
                  <a:gd name="T37" fmla="*/ 45 h 98"/>
                  <a:gd name="T38" fmla="*/ 28 w 85"/>
                  <a:gd name="T39" fmla="*/ 34 h 98"/>
                  <a:gd name="T40" fmla="*/ 44 w 85"/>
                  <a:gd name="T41" fmla="*/ 47 h 98"/>
                  <a:gd name="T42" fmla="*/ 72 w 85"/>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98">
                    <a:moveTo>
                      <a:pt x="79" y="32"/>
                    </a:moveTo>
                    <a:cubicBezTo>
                      <a:pt x="79" y="33"/>
                      <a:pt x="79" y="35"/>
                      <a:pt x="79" y="36"/>
                    </a:cubicBezTo>
                    <a:cubicBezTo>
                      <a:pt x="78" y="40"/>
                      <a:pt x="78" y="44"/>
                      <a:pt x="82" y="47"/>
                    </a:cubicBezTo>
                    <a:cubicBezTo>
                      <a:pt x="85" y="51"/>
                      <a:pt x="83" y="58"/>
                      <a:pt x="78" y="61"/>
                    </a:cubicBezTo>
                    <a:cubicBezTo>
                      <a:pt x="77" y="62"/>
                      <a:pt x="76" y="63"/>
                      <a:pt x="76" y="64"/>
                    </a:cubicBezTo>
                    <a:cubicBezTo>
                      <a:pt x="72" y="76"/>
                      <a:pt x="65" y="86"/>
                      <a:pt x="55" y="93"/>
                    </a:cubicBezTo>
                    <a:cubicBezTo>
                      <a:pt x="48" y="98"/>
                      <a:pt x="40" y="98"/>
                      <a:pt x="32" y="94"/>
                    </a:cubicBezTo>
                    <a:cubicBezTo>
                      <a:pt x="21" y="87"/>
                      <a:pt x="13" y="77"/>
                      <a:pt x="9" y="64"/>
                    </a:cubicBezTo>
                    <a:cubicBezTo>
                      <a:pt x="9" y="63"/>
                      <a:pt x="8" y="62"/>
                      <a:pt x="8" y="61"/>
                    </a:cubicBezTo>
                    <a:cubicBezTo>
                      <a:pt x="1" y="58"/>
                      <a:pt x="0" y="48"/>
                      <a:pt x="6" y="43"/>
                    </a:cubicBezTo>
                    <a:cubicBezTo>
                      <a:pt x="8" y="42"/>
                      <a:pt x="8" y="41"/>
                      <a:pt x="8" y="39"/>
                    </a:cubicBezTo>
                    <a:cubicBezTo>
                      <a:pt x="5" y="19"/>
                      <a:pt x="18" y="3"/>
                      <a:pt x="38" y="1"/>
                    </a:cubicBezTo>
                    <a:cubicBezTo>
                      <a:pt x="44" y="0"/>
                      <a:pt x="50" y="0"/>
                      <a:pt x="56" y="2"/>
                    </a:cubicBezTo>
                    <a:cubicBezTo>
                      <a:pt x="71" y="5"/>
                      <a:pt x="79" y="16"/>
                      <a:pt x="79" y="32"/>
                    </a:cubicBezTo>
                    <a:close/>
                    <a:moveTo>
                      <a:pt x="72" y="45"/>
                    </a:moveTo>
                    <a:cubicBezTo>
                      <a:pt x="54" y="45"/>
                      <a:pt x="38" y="43"/>
                      <a:pt x="27" y="26"/>
                    </a:cubicBezTo>
                    <a:cubicBezTo>
                      <a:pt x="26" y="30"/>
                      <a:pt x="24" y="33"/>
                      <a:pt x="23" y="36"/>
                    </a:cubicBezTo>
                    <a:cubicBezTo>
                      <a:pt x="21" y="40"/>
                      <a:pt x="19" y="44"/>
                      <a:pt x="14" y="44"/>
                    </a:cubicBezTo>
                    <a:cubicBezTo>
                      <a:pt x="14" y="44"/>
                      <a:pt x="14" y="45"/>
                      <a:pt x="14" y="45"/>
                    </a:cubicBezTo>
                    <a:cubicBezTo>
                      <a:pt x="22" y="46"/>
                      <a:pt x="23" y="46"/>
                      <a:pt x="28" y="34"/>
                    </a:cubicBezTo>
                    <a:cubicBezTo>
                      <a:pt x="32" y="41"/>
                      <a:pt x="37" y="45"/>
                      <a:pt x="44" y="47"/>
                    </a:cubicBezTo>
                    <a:cubicBezTo>
                      <a:pt x="53" y="48"/>
                      <a:pt x="63" y="47"/>
                      <a:pt x="72" y="45"/>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0" name="Freeform 333">
                <a:extLst>
                  <a:ext uri="{FF2B5EF4-FFF2-40B4-BE49-F238E27FC236}">
                    <a16:creationId xmlns:a16="http://schemas.microsoft.com/office/drawing/2014/main" id="{00ABD4B5-5507-4A78-93A1-0675BFA79828}"/>
                  </a:ext>
                </a:extLst>
              </p:cNvPr>
              <p:cNvSpPr>
                <a:spLocks/>
              </p:cNvSpPr>
              <p:nvPr/>
            </p:nvSpPr>
            <p:spPr bwMode="gray">
              <a:xfrm>
                <a:off x="8937141" y="3507652"/>
                <a:ext cx="167151" cy="68439"/>
              </a:xfrm>
              <a:custGeom>
                <a:avLst/>
                <a:gdLst>
                  <a:gd name="T0" fmla="*/ 93 w 133"/>
                  <a:gd name="T1" fmla="*/ 0 h 55"/>
                  <a:gd name="T2" fmla="*/ 129 w 133"/>
                  <a:gd name="T3" fmla="*/ 25 h 55"/>
                  <a:gd name="T4" fmla="*/ 133 w 133"/>
                  <a:gd name="T5" fmla="*/ 37 h 55"/>
                  <a:gd name="T6" fmla="*/ 133 w 133"/>
                  <a:gd name="T7" fmla="*/ 55 h 55"/>
                  <a:gd name="T8" fmla="*/ 1 w 133"/>
                  <a:gd name="T9" fmla="*/ 55 h 55"/>
                  <a:gd name="T10" fmla="*/ 1 w 133"/>
                  <a:gd name="T11" fmla="*/ 32 h 55"/>
                  <a:gd name="T12" fmla="*/ 7 w 133"/>
                  <a:gd name="T13" fmla="*/ 21 h 55"/>
                  <a:gd name="T14" fmla="*/ 38 w 133"/>
                  <a:gd name="T15" fmla="*/ 0 h 55"/>
                  <a:gd name="T16" fmla="*/ 55 w 133"/>
                  <a:gd name="T17" fmla="*/ 47 h 55"/>
                  <a:gd name="T18" fmla="*/ 64 w 133"/>
                  <a:gd name="T19" fmla="*/ 19 h 55"/>
                  <a:gd name="T20" fmla="*/ 63 w 133"/>
                  <a:gd name="T21" fmla="*/ 17 h 55"/>
                  <a:gd name="T22" fmla="*/ 60 w 133"/>
                  <a:gd name="T23" fmla="*/ 15 h 55"/>
                  <a:gd name="T24" fmla="*/ 59 w 133"/>
                  <a:gd name="T25" fmla="*/ 8 h 55"/>
                  <a:gd name="T26" fmla="*/ 66 w 133"/>
                  <a:gd name="T27" fmla="*/ 0 h 55"/>
                  <a:gd name="T28" fmla="*/ 73 w 133"/>
                  <a:gd name="T29" fmla="*/ 9 h 55"/>
                  <a:gd name="T30" fmla="*/ 72 w 133"/>
                  <a:gd name="T31" fmla="*/ 15 h 55"/>
                  <a:gd name="T32" fmla="*/ 70 w 133"/>
                  <a:gd name="T33" fmla="*/ 23 h 55"/>
                  <a:gd name="T34" fmla="*/ 76 w 133"/>
                  <a:gd name="T35" fmla="*/ 45 h 55"/>
                  <a:gd name="T36" fmla="*/ 93 w 133"/>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55">
                    <a:moveTo>
                      <a:pt x="93" y="0"/>
                    </a:moveTo>
                    <a:cubicBezTo>
                      <a:pt x="106" y="7"/>
                      <a:pt x="119" y="14"/>
                      <a:pt x="129" y="25"/>
                    </a:cubicBezTo>
                    <a:cubicBezTo>
                      <a:pt x="132" y="29"/>
                      <a:pt x="133" y="32"/>
                      <a:pt x="133" y="37"/>
                    </a:cubicBezTo>
                    <a:cubicBezTo>
                      <a:pt x="133" y="43"/>
                      <a:pt x="133" y="49"/>
                      <a:pt x="133" y="55"/>
                    </a:cubicBezTo>
                    <a:cubicBezTo>
                      <a:pt x="89" y="55"/>
                      <a:pt x="45" y="55"/>
                      <a:pt x="1" y="55"/>
                    </a:cubicBezTo>
                    <a:cubicBezTo>
                      <a:pt x="1" y="47"/>
                      <a:pt x="0" y="39"/>
                      <a:pt x="1" y="32"/>
                    </a:cubicBezTo>
                    <a:cubicBezTo>
                      <a:pt x="1" y="28"/>
                      <a:pt x="4" y="24"/>
                      <a:pt x="7" y="21"/>
                    </a:cubicBezTo>
                    <a:cubicBezTo>
                      <a:pt x="15" y="11"/>
                      <a:pt x="26" y="6"/>
                      <a:pt x="38" y="0"/>
                    </a:cubicBezTo>
                    <a:cubicBezTo>
                      <a:pt x="43" y="16"/>
                      <a:pt x="49" y="32"/>
                      <a:pt x="55" y="47"/>
                    </a:cubicBezTo>
                    <a:cubicBezTo>
                      <a:pt x="58" y="38"/>
                      <a:pt x="61" y="29"/>
                      <a:pt x="64" y="19"/>
                    </a:cubicBezTo>
                    <a:cubicBezTo>
                      <a:pt x="64" y="19"/>
                      <a:pt x="64" y="18"/>
                      <a:pt x="63" y="17"/>
                    </a:cubicBezTo>
                    <a:cubicBezTo>
                      <a:pt x="62" y="16"/>
                      <a:pt x="61" y="15"/>
                      <a:pt x="60" y="15"/>
                    </a:cubicBezTo>
                    <a:cubicBezTo>
                      <a:pt x="57" y="13"/>
                      <a:pt x="57" y="11"/>
                      <a:pt x="59" y="8"/>
                    </a:cubicBezTo>
                    <a:cubicBezTo>
                      <a:pt x="61" y="6"/>
                      <a:pt x="63" y="3"/>
                      <a:pt x="66" y="0"/>
                    </a:cubicBezTo>
                    <a:cubicBezTo>
                      <a:pt x="69" y="3"/>
                      <a:pt x="71" y="6"/>
                      <a:pt x="73" y="9"/>
                    </a:cubicBezTo>
                    <a:cubicBezTo>
                      <a:pt x="75" y="11"/>
                      <a:pt x="74" y="13"/>
                      <a:pt x="72" y="15"/>
                    </a:cubicBezTo>
                    <a:cubicBezTo>
                      <a:pt x="68" y="18"/>
                      <a:pt x="68" y="18"/>
                      <a:pt x="70" y="23"/>
                    </a:cubicBezTo>
                    <a:cubicBezTo>
                      <a:pt x="72" y="31"/>
                      <a:pt x="74" y="38"/>
                      <a:pt x="76" y="45"/>
                    </a:cubicBezTo>
                    <a:cubicBezTo>
                      <a:pt x="82" y="30"/>
                      <a:pt x="87" y="15"/>
                      <a:pt x="93" y="0"/>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1" name="Freeform 334">
                <a:extLst>
                  <a:ext uri="{FF2B5EF4-FFF2-40B4-BE49-F238E27FC236}">
                    <a16:creationId xmlns:a16="http://schemas.microsoft.com/office/drawing/2014/main" id="{477AFA94-E921-4A96-A654-391A55AF94ED}"/>
                  </a:ext>
                </a:extLst>
              </p:cNvPr>
              <p:cNvSpPr>
                <a:spLocks/>
              </p:cNvSpPr>
              <p:nvPr/>
            </p:nvSpPr>
            <p:spPr bwMode="gray">
              <a:xfrm>
                <a:off x="8688389" y="3972251"/>
                <a:ext cx="160570" cy="75021"/>
              </a:xfrm>
              <a:custGeom>
                <a:avLst/>
                <a:gdLst>
                  <a:gd name="T0" fmla="*/ 56 w 128"/>
                  <a:gd name="T1" fmla="*/ 42 h 60"/>
                  <a:gd name="T2" fmla="*/ 60 w 128"/>
                  <a:gd name="T3" fmla="*/ 29 h 60"/>
                  <a:gd name="T4" fmla="*/ 59 w 128"/>
                  <a:gd name="T5" fmla="*/ 26 h 60"/>
                  <a:gd name="T6" fmla="*/ 56 w 128"/>
                  <a:gd name="T7" fmla="*/ 20 h 60"/>
                  <a:gd name="T8" fmla="*/ 58 w 128"/>
                  <a:gd name="T9" fmla="*/ 12 h 60"/>
                  <a:gd name="T10" fmla="*/ 71 w 128"/>
                  <a:gd name="T11" fmla="*/ 11 h 60"/>
                  <a:gd name="T12" fmla="*/ 73 w 128"/>
                  <a:gd name="T13" fmla="*/ 20 h 60"/>
                  <a:gd name="T14" fmla="*/ 72 w 128"/>
                  <a:gd name="T15" fmla="*/ 22 h 60"/>
                  <a:gd name="T16" fmla="*/ 71 w 128"/>
                  <a:gd name="T17" fmla="*/ 36 h 60"/>
                  <a:gd name="T18" fmla="*/ 73 w 128"/>
                  <a:gd name="T19" fmla="*/ 41 h 60"/>
                  <a:gd name="T20" fmla="*/ 79 w 128"/>
                  <a:gd name="T21" fmla="*/ 22 h 60"/>
                  <a:gd name="T22" fmla="*/ 85 w 128"/>
                  <a:gd name="T23" fmla="*/ 3 h 60"/>
                  <a:gd name="T24" fmla="*/ 89 w 128"/>
                  <a:gd name="T25" fmla="*/ 1 h 60"/>
                  <a:gd name="T26" fmla="*/ 111 w 128"/>
                  <a:gd name="T27" fmla="*/ 11 h 60"/>
                  <a:gd name="T28" fmla="*/ 127 w 128"/>
                  <a:gd name="T29" fmla="*/ 34 h 60"/>
                  <a:gd name="T30" fmla="*/ 128 w 128"/>
                  <a:gd name="T31" fmla="*/ 55 h 60"/>
                  <a:gd name="T32" fmla="*/ 124 w 128"/>
                  <a:gd name="T33" fmla="*/ 60 h 60"/>
                  <a:gd name="T34" fmla="*/ 60 w 128"/>
                  <a:gd name="T35" fmla="*/ 59 h 60"/>
                  <a:gd name="T36" fmla="*/ 5 w 128"/>
                  <a:gd name="T37" fmla="*/ 60 h 60"/>
                  <a:gd name="T38" fmla="*/ 0 w 128"/>
                  <a:gd name="T39" fmla="*/ 55 h 60"/>
                  <a:gd name="T40" fmla="*/ 2 w 128"/>
                  <a:gd name="T41" fmla="*/ 29 h 60"/>
                  <a:gd name="T42" fmla="*/ 14 w 128"/>
                  <a:gd name="T43" fmla="*/ 13 h 60"/>
                  <a:gd name="T44" fmla="*/ 40 w 128"/>
                  <a:gd name="T45" fmla="*/ 1 h 60"/>
                  <a:gd name="T46" fmla="*/ 43 w 128"/>
                  <a:gd name="T47" fmla="*/ 3 h 60"/>
                  <a:gd name="T48" fmla="*/ 55 w 128"/>
                  <a:gd name="T49" fmla="*/ 39 h 60"/>
                  <a:gd name="T50" fmla="*/ 56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6" y="42"/>
                    </a:moveTo>
                    <a:cubicBezTo>
                      <a:pt x="57" y="37"/>
                      <a:pt x="59" y="33"/>
                      <a:pt x="60" y="29"/>
                    </a:cubicBezTo>
                    <a:cubicBezTo>
                      <a:pt x="60" y="28"/>
                      <a:pt x="60" y="27"/>
                      <a:pt x="59" y="26"/>
                    </a:cubicBezTo>
                    <a:cubicBezTo>
                      <a:pt x="58" y="24"/>
                      <a:pt x="57" y="22"/>
                      <a:pt x="56" y="20"/>
                    </a:cubicBezTo>
                    <a:cubicBezTo>
                      <a:pt x="55" y="17"/>
                      <a:pt x="55" y="14"/>
                      <a:pt x="58" y="12"/>
                    </a:cubicBezTo>
                    <a:cubicBezTo>
                      <a:pt x="61" y="9"/>
                      <a:pt x="67" y="9"/>
                      <a:pt x="71" y="11"/>
                    </a:cubicBezTo>
                    <a:cubicBezTo>
                      <a:pt x="73" y="13"/>
                      <a:pt x="74" y="16"/>
                      <a:pt x="73" y="20"/>
                    </a:cubicBezTo>
                    <a:cubicBezTo>
                      <a:pt x="72" y="20"/>
                      <a:pt x="72" y="22"/>
                      <a:pt x="72" y="22"/>
                    </a:cubicBezTo>
                    <a:cubicBezTo>
                      <a:pt x="68" y="27"/>
                      <a:pt x="69" y="31"/>
                      <a:pt x="71" y="36"/>
                    </a:cubicBezTo>
                    <a:cubicBezTo>
                      <a:pt x="72" y="37"/>
                      <a:pt x="72" y="39"/>
                      <a:pt x="73" y="41"/>
                    </a:cubicBezTo>
                    <a:cubicBezTo>
                      <a:pt x="75" y="35"/>
                      <a:pt x="77" y="28"/>
                      <a:pt x="79" y="22"/>
                    </a:cubicBezTo>
                    <a:cubicBezTo>
                      <a:pt x="81" y="16"/>
                      <a:pt x="83" y="10"/>
                      <a:pt x="85" y="3"/>
                    </a:cubicBezTo>
                    <a:cubicBezTo>
                      <a:pt x="86" y="1"/>
                      <a:pt x="87" y="0"/>
                      <a:pt x="89" y="1"/>
                    </a:cubicBezTo>
                    <a:cubicBezTo>
                      <a:pt x="96" y="6"/>
                      <a:pt x="103" y="9"/>
                      <a:pt x="111" y="11"/>
                    </a:cubicBezTo>
                    <a:cubicBezTo>
                      <a:pt x="122" y="15"/>
                      <a:pt x="126" y="23"/>
                      <a:pt x="127" y="34"/>
                    </a:cubicBezTo>
                    <a:cubicBezTo>
                      <a:pt x="128" y="41"/>
                      <a:pt x="128" y="48"/>
                      <a:pt x="128" y="55"/>
                    </a:cubicBezTo>
                    <a:cubicBezTo>
                      <a:pt x="128" y="59"/>
                      <a:pt x="127" y="60"/>
                      <a:pt x="124" y="60"/>
                    </a:cubicBezTo>
                    <a:cubicBezTo>
                      <a:pt x="102" y="59"/>
                      <a:pt x="81" y="59"/>
                      <a:pt x="60" y="59"/>
                    </a:cubicBezTo>
                    <a:cubicBezTo>
                      <a:pt x="42" y="59"/>
                      <a:pt x="24" y="59"/>
                      <a:pt x="5" y="60"/>
                    </a:cubicBezTo>
                    <a:cubicBezTo>
                      <a:pt x="2" y="60"/>
                      <a:pt x="0" y="59"/>
                      <a:pt x="0" y="55"/>
                    </a:cubicBezTo>
                    <a:cubicBezTo>
                      <a:pt x="1" y="46"/>
                      <a:pt x="0" y="38"/>
                      <a:pt x="2" y="29"/>
                    </a:cubicBezTo>
                    <a:cubicBezTo>
                      <a:pt x="3" y="22"/>
                      <a:pt x="7" y="16"/>
                      <a:pt x="14" y="13"/>
                    </a:cubicBezTo>
                    <a:cubicBezTo>
                      <a:pt x="23" y="9"/>
                      <a:pt x="32" y="6"/>
                      <a:pt x="40" y="1"/>
                    </a:cubicBezTo>
                    <a:cubicBezTo>
                      <a:pt x="42" y="0"/>
                      <a:pt x="43" y="2"/>
                      <a:pt x="43" y="3"/>
                    </a:cubicBezTo>
                    <a:cubicBezTo>
                      <a:pt x="47" y="15"/>
                      <a:pt x="51" y="27"/>
                      <a:pt x="55" y="39"/>
                    </a:cubicBezTo>
                    <a:cubicBezTo>
                      <a:pt x="55" y="39"/>
                      <a:pt x="55" y="40"/>
                      <a:pt x="56"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2" name="Freeform 335">
                <a:extLst>
                  <a:ext uri="{FF2B5EF4-FFF2-40B4-BE49-F238E27FC236}">
                    <a16:creationId xmlns:a16="http://schemas.microsoft.com/office/drawing/2014/main" id="{A3E745E2-EFA8-4D41-9447-C1F4666EE813}"/>
                  </a:ext>
                </a:extLst>
              </p:cNvPr>
              <p:cNvSpPr>
                <a:spLocks/>
              </p:cNvSpPr>
              <p:nvPr/>
            </p:nvSpPr>
            <p:spPr bwMode="gray">
              <a:xfrm>
                <a:off x="8723926"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7" y="44"/>
                      <a:pt x="69" y="47"/>
                    </a:cubicBezTo>
                    <a:cubicBezTo>
                      <a:pt x="71" y="52"/>
                      <a:pt x="67" y="63"/>
                      <a:pt x="63" y="66"/>
                    </a:cubicBezTo>
                    <a:cubicBezTo>
                      <a:pt x="61" y="67"/>
                      <a:pt x="60" y="69"/>
                      <a:pt x="60" y="71"/>
                    </a:cubicBezTo>
                    <a:cubicBezTo>
                      <a:pt x="57" y="80"/>
                      <a:pt x="53" y="87"/>
                      <a:pt x="43" y="90"/>
                    </a:cubicBezTo>
                    <a:cubicBezTo>
                      <a:pt x="32" y="93"/>
                      <a:pt x="19"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3"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3" name="Freeform 336">
                <a:extLst>
                  <a:ext uri="{FF2B5EF4-FFF2-40B4-BE49-F238E27FC236}">
                    <a16:creationId xmlns:a16="http://schemas.microsoft.com/office/drawing/2014/main" id="{BDB2DCAC-5356-4570-AF2E-A47D090F065B}"/>
                  </a:ext>
                </a:extLst>
              </p:cNvPr>
              <p:cNvSpPr>
                <a:spLocks/>
              </p:cNvSpPr>
              <p:nvPr/>
            </p:nvSpPr>
            <p:spPr bwMode="gray">
              <a:xfrm>
                <a:off x="8941089" y="3972251"/>
                <a:ext cx="159254" cy="75021"/>
              </a:xfrm>
              <a:custGeom>
                <a:avLst/>
                <a:gdLst>
                  <a:gd name="T0" fmla="*/ 55 w 127"/>
                  <a:gd name="T1" fmla="*/ 42 h 60"/>
                  <a:gd name="T2" fmla="*/ 59 w 127"/>
                  <a:gd name="T3" fmla="*/ 29 h 60"/>
                  <a:gd name="T4" fmla="*/ 58 w 127"/>
                  <a:gd name="T5" fmla="*/ 26 h 60"/>
                  <a:gd name="T6" fmla="*/ 55 w 127"/>
                  <a:gd name="T7" fmla="*/ 20 h 60"/>
                  <a:gd name="T8" fmla="*/ 57 w 127"/>
                  <a:gd name="T9" fmla="*/ 12 h 60"/>
                  <a:gd name="T10" fmla="*/ 70 w 127"/>
                  <a:gd name="T11" fmla="*/ 11 h 60"/>
                  <a:gd name="T12" fmla="*/ 72 w 127"/>
                  <a:gd name="T13" fmla="*/ 20 h 60"/>
                  <a:gd name="T14" fmla="*/ 71 w 127"/>
                  <a:gd name="T15" fmla="*/ 22 h 60"/>
                  <a:gd name="T16" fmla="*/ 70 w 127"/>
                  <a:gd name="T17" fmla="*/ 36 h 60"/>
                  <a:gd name="T18" fmla="*/ 72 w 127"/>
                  <a:gd name="T19" fmla="*/ 41 h 60"/>
                  <a:gd name="T20" fmla="*/ 78 w 127"/>
                  <a:gd name="T21" fmla="*/ 22 h 60"/>
                  <a:gd name="T22" fmla="*/ 84 w 127"/>
                  <a:gd name="T23" fmla="*/ 3 h 60"/>
                  <a:gd name="T24" fmla="*/ 89 w 127"/>
                  <a:gd name="T25" fmla="*/ 1 h 60"/>
                  <a:gd name="T26" fmla="*/ 110 w 127"/>
                  <a:gd name="T27" fmla="*/ 11 h 60"/>
                  <a:gd name="T28" fmla="*/ 127 w 127"/>
                  <a:gd name="T29" fmla="*/ 34 h 60"/>
                  <a:gd name="T30" fmla="*/ 127 w 127"/>
                  <a:gd name="T31" fmla="*/ 55 h 60"/>
                  <a:gd name="T32" fmla="*/ 123 w 127"/>
                  <a:gd name="T33" fmla="*/ 60 h 60"/>
                  <a:gd name="T34" fmla="*/ 59 w 127"/>
                  <a:gd name="T35" fmla="*/ 59 h 60"/>
                  <a:gd name="T36" fmla="*/ 5 w 127"/>
                  <a:gd name="T37" fmla="*/ 60 h 60"/>
                  <a:gd name="T38" fmla="*/ 0 w 127"/>
                  <a:gd name="T39" fmla="*/ 55 h 60"/>
                  <a:gd name="T40" fmla="*/ 1 w 127"/>
                  <a:gd name="T41" fmla="*/ 29 h 60"/>
                  <a:gd name="T42" fmla="*/ 13 w 127"/>
                  <a:gd name="T43" fmla="*/ 13 h 60"/>
                  <a:gd name="T44" fmla="*/ 39 w 127"/>
                  <a:gd name="T45" fmla="*/ 1 h 60"/>
                  <a:gd name="T46" fmla="*/ 43 w 127"/>
                  <a:gd name="T47" fmla="*/ 3 h 60"/>
                  <a:gd name="T48" fmla="*/ 54 w 127"/>
                  <a:gd name="T49" fmla="*/ 39 h 60"/>
                  <a:gd name="T50" fmla="*/ 55 w 127"/>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0">
                    <a:moveTo>
                      <a:pt x="55" y="42"/>
                    </a:moveTo>
                    <a:cubicBezTo>
                      <a:pt x="56" y="37"/>
                      <a:pt x="58" y="33"/>
                      <a:pt x="59" y="29"/>
                    </a:cubicBezTo>
                    <a:cubicBezTo>
                      <a:pt x="60" y="28"/>
                      <a:pt x="59" y="27"/>
                      <a:pt x="58" y="26"/>
                    </a:cubicBezTo>
                    <a:cubicBezTo>
                      <a:pt x="57" y="24"/>
                      <a:pt x="56" y="22"/>
                      <a:pt x="55" y="20"/>
                    </a:cubicBezTo>
                    <a:cubicBezTo>
                      <a:pt x="54" y="17"/>
                      <a:pt x="54" y="14"/>
                      <a:pt x="57" y="12"/>
                    </a:cubicBezTo>
                    <a:cubicBezTo>
                      <a:pt x="60" y="9"/>
                      <a:pt x="66" y="9"/>
                      <a:pt x="70" y="11"/>
                    </a:cubicBezTo>
                    <a:cubicBezTo>
                      <a:pt x="73" y="13"/>
                      <a:pt x="73" y="16"/>
                      <a:pt x="72" y="20"/>
                    </a:cubicBezTo>
                    <a:cubicBezTo>
                      <a:pt x="72" y="20"/>
                      <a:pt x="71" y="22"/>
                      <a:pt x="71" y="22"/>
                    </a:cubicBezTo>
                    <a:cubicBezTo>
                      <a:pt x="67" y="27"/>
                      <a:pt x="68" y="31"/>
                      <a:pt x="70" y="36"/>
                    </a:cubicBezTo>
                    <a:cubicBezTo>
                      <a:pt x="71" y="37"/>
                      <a:pt x="71" y="39"/>
                      <a:pt x="72" y="41"/>
                    </a:cubicBezTo>
                    <a:cubicBezTo>
                      <a:pt x="74" y="35"/>
                      <a:pt x="76" y="28"/>
                      <a:pt x="78" y="22"/>
                    </a:cubicBezTo>
                    <a:cubicBezTo>
                      <a:pt x="80" y="16"/>
                      <a:pt x="82" y="10"/>
                      <a:pt x="84" y="3"/>
                    </a:cubicBezTo>
                    <a:cubicBezTo>
                      <a:pt x="85" y="1"/>
                      <a:pt x="86" y="0"/>
                      <a:pt x="89" y="1"/>
                    </a:cubicBezTo>
                    <a:cubicBezTo>
                      <a:pt x="95" y="6"/>
                      <a:pt x="102" y="9"/>
                      <a:pt x="110" y="11"/>
                    </a:cubicBezTo>
                    <a:cubicBezTo>
                      <a:pt x="121" y="15"/>
                      <a:pt x="125" y="23"/>
                      <a:pt x="127" y="34"/>
                    </a:cubicBezTo>
                    <a:cubicBezTo>
                      <a:pt x="127" y="41"/>
                      <a:pt x="127" y="48"/>
                      <a:pt x="127" y="55"/>
                    </a:cubicBezTo>
                    <a:cubicBezTo>
                      <a:pt x="127" y="59"/>
                      <a:pt x="126" y="60"/>
                      <a:pt x="123" y="60"/>
                    </a:cubicBezTo>
                    <a:cubicBezTo>
                      <a:pt x="101" y="59"/>
                      <a:pt x="80" y="59"/>
                      <a:pt x="59" y="59"/>
                    </a:cubicBezTo>
                    <a:cubicBezTo>
                      <a:pt x="41" y="59"/>
                      <a:pt x="23" y="59"/>
                      <a:pt x="5" y="60"/>
                    </a:cubicBezTo>
                    <a:cubicBezTo>
                      <a:pt x="1" y="60"/>
                      <a:pt x="0" y="59"/>
                      <a:pt x="0" y="55"/>
                    </a:cubicBezTo>
                    <a:cubicBezTo>
                      <a:pt x="0" y="46"/>
                      <a:pt x="0" y="38"/>
                      <a:pt x="1" y="29"/>
                    </a:cubicBezTo>
                    <a:cubicBezTo>
                      <a:pt x="3" y="22"/>
                      <a:pt x="6" y="16"/>
                      <a:pt x="13"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4" name="Freeform 337">
                <a:extLst>
                  <a:ext uri="{FF2B5EF4-FFF2-40B4-BE49-F238E27FC236}">
                    <a16:creationId xmlns:a16="http://schemas.microsoft.com/office/drawing/2014/main" id="{8898785C-9706-4BD2-A772-451CE8133B60}"/>
                  </a:ext>
                </a:extLst>
              </p:cNvPr>
              <p:cNvSpPr>
                <a:spLocks/>
              </p:cNvSpPr>
              <p:nvPr/>
            </p:nvSpPr>
            <p:spPr bwMode="gray">
              <a:xfrm>
                <a:off x="8976625"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8" y="44"/>
                      <a:pt x="69" y="47"/>
                    </a:cubicBezTo>
                    <a:cubicBezTo>
                      <a:pt x="71" y="52"/>
                      <a:pt x="67" y="63"/>
                      <a:pt x="63" y="66"/>
                    </a:cubicBezTo>
                    <a:cubicBezTo>
                      <a:pt x="61" y="67"/>
                      <a:pt x="61" y="69"/>
                      <a:pt x="60" y="71"/>
                    </a:cubicBezTo>
                    <a:cubicBezTo>
                      <a:pt x="57" y="80"/>
                      <a:pt x="53" y="87"/>
                      <a:pt x="43" y="90"/>
                    </a:cubicBezTo>
                    <a:cubicBezTo>
                      <a:pt x="32" y="93"/>
                      <a:pt x="20"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4"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5" name="Freeform 338">
                <a:extLst>
                  <a:ext uri="{FF2B5EF4-FFF2-40B4-BE49-F238E27FC236}">
                    <a16:creationId xmlns:a16="http://schemas.microsoft.com/office/drawing/2014/main" id="{EF2D2647-0580-491F-8DEC-47581B4DDEF0}"/>
                  </a:ext>
                </a:extLst>
              </p:cNvPr>
              <p:cNvSpPr>
                <a:spLocks/>
              </p:cNvSpPr>
              <p:nvPr/>
            </p:nvSpPr>
            <p:spPr bwMode="gray">
              <a:xfrm>
                <a:off x="9193788" y="3972251"/>
                <a:ext cx="160570" cy="75021"/>
              </a:xfrm>
              <a:custGeom>
                <a:avLst/>
                <a:gdLst>
                  <a:gd name="T0" fmla="*/ 55 w 128"/>
                  <a:gd name="T1" fmla="*/ 42 h 60"/>
                  <a:gd name="T2" fmla="*/ 59 w 128"/>
                  <a:gd name="T3" fmla="*/ 29 h 60"/>
                  <a:gd name="T4" fmla="*/ 58 w 128"/>
                  <a:gd name="T5" fmla="*/ 26 h 60"/>
                  <a:gd name="T6" fmla="*/ 55 w 128"/>
                  <a:gd name="T7" fmla="*/ 20 h 60"/>
                  <a:gd name="T8" fmla="*/ 57 w 128"/>
                  <a:gd name="T9" fmla="*/ 12 h 60"/>
                  <a:gd name="T10" fmla="*/ 70 w 128"/>
                  <a:gd name="T11" fmla="*/ 11 h 60"/>
                  <a:gd name="T12" fmla="*/ 72 w 128"/>
                  <a:gd name="T13" fmla="*/ 20 h 60"/>
                  <a:gd name="T14" fmla="*/ 71 w 128"/>
                  <a:gd name="T15" fmla="*/ 22 h 60"/>
                  <a:gd name="T16" fmla="*/ 70 w 128"/>
                  <a:gd name="T17" fmla="*/ 36 h 60"/>
                  <a:gd name="T18" fmla="*/ 73 w 128"/>
                  <a:gd name="T19" fmla="*/ 41 h 60"/>
                  <a:gd name="T20" fmla="*/ 79 w 128"/>
                  <a:gd name="T21" fmla="*/ 22 h 60"/>
                  <a:gd name="T22" fmla="*/ 84 w 128"/>
                  <a:gd name="T23" fmla="*/ 3 h 60"/>
                  <a:gd name="T24" fmla="*/ 89 w 128"/>
                  <a:gd name="T25" fmla="*/ 1 h 60"/>
                  <a:gd name="T26" fmla="*/ 110 w 128"/>
                  <a:gd name="T27" fmla="*/ 11 h 60"/>
                  <a:gd name="T28" fmla="*/ 127 w 128"/>
                  <a:gd name="T29" fmla="*/ 34 h 60"/>
                  <a:gd name="T30" fmla="*/ 128 w 128"/>
                  <a:gd name="T31" fmla="*/ 55 h 60"/>
                  <a:gd name="T32" fmla="*/ 123 w 128"/>
                  <a:gd name="T33" fmla="*/ 60 h 60"/>
                  <a:gd name="T34" fmla="*/ 59 w 128"/>
                  <a:gd name="T35" fmla="*/ 59 h 60"/>
                  <a:gd name="T36" fmla="*/ 5 w 128"/>
                  <a:gd name="T37" fmla="*/ 60 h 60"/>
                  <a:gd name="T38" fmla="*/ 0 w 128"/>
                  <a:gd name="T39" fmla="*/ 55 h 60"/>
                  <a:gd name="T40" fmla="*/ 1 w 128"/>
                  <a:gd name="T41" fmla="*/ 29 h 60"/>
                  <a:gd name="T42" fmla="*/ 14 w 128"/>
                  <a:gd name="T43" fmla="*/ 13 h 60"/>
                  <a:gd name="T44" fmla="*/ 39 w 128"/>
                  <a:gd name="T45" fmla="*/ 1 h 60"/>
                  <a:gd name="T46" fmla="*/ 43 w 128"/>
                  <a:gd name="T47" fmla="*/ 3 h 60"/>
                  <a:gd name="T48" fmla="*/ 54 w 128"/>
                  <a:gd name="T49" fmla="*/ 39 h 60"/>
                  <a:gd name="T50" fmla="*/ 55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5" y="42"/>
                    </a:moveTo>
                    <a:cubicBezTo>
                      <a:pt x="57" y="37"/>
                      <a:pt x="58" y="33"/>
                      <a:pt x="59" y="29"/>
                    </a:cubicBezTo>
                    <a:cubicBezTo>
                      <a:pt x="60" y="28"/>
                      <a:pt x="59" y="27"/>
                      <a:pt x="58" y="26"/>
                    </a:cubicBezTo>
                    <a:cubicBezTo>
                      <a:pt x="57" y="24"/>
                      <a:pt x="56" y="22"/>
                      <a:pt x="55" y="20"/>
                    </a:cubicBezTo>
                    <a:cubicBezTo>
                      <a:pt x="54" y="17"/>
                      <a:pt x="54" y="14"/>
                      <a:pt x="57" y="12"/>
                    </a:cubicBezTo>
                    <a:cubicBezTo>
                      <a:pt x="60" y="9"/>
                      <a:pt x="67" y="9"/>
                      <a:pt x="70" y="11"/>
                    </a:cubicBezTo>
                    <a:cubicBezTo>
                      <a:pt x="73" y="13"/>
                      <a:pt x="73" y="16"/>
                      <a:pt x="72" y="20"/>
                    </a:cubicBezTo>
                    <a:cubicBezTo>
                      <a:pt x="72" y="20"/>
                      <a:pt x="72" y="22"/>
                      <a:pt x="71" y="22"/>
                    </a:cubicBezTo>
                    <a:cubicBezTo>
                      <a:pt x="67" y="27"/>
                      <a:pt x="68" y="31"/>
                      <a:pt x="70" y="36"/>
                    </a:cubicBezTo>
                    <a:cubicBezTo>
                      <a:pt x="71" y="37"/>
                      <a:pt x="71" y="39"/>
                      <a:pt x="73" y="41"/>
                    </a:cubicBezTo>
                    <a:cubicBezTo>
                      <a:pt x="75" y="35"/>
                      <a:pt x="77" y="28"/>
                      <a:pt x="79" y="22"/>
                    </a:cubicBezTo>
                    <a:cubicBezTo>
                      <a:pt x="81" y="16"/>
                      <a:pt x="83" y="10"/>
                      <a:pt x="84" y="3"/>
                    </a:cubicBezTo>
                    <a:cubicBezTo>
                      <a:pt x="85" y="1"/>
                      <a:pt x="86" y="0"/>
                      <a:pt x="89" y="1"/>
                    </a:cubicBezTo>
                    <a:cubicBezTo>
                      <a:pt x="95" y="6"/>
                      <a:pt x="102" y="9"/>
                      <a:pt x="110" y="11"/>
                    </a:cubicBezTo>
                    <a:cubicBezTo>
                      <a:pt x="121" y="15"/>
                      <a:pt x="126" y="23"/>
                      <a:pt x="127" y="34"/>
                    </a:cubicBezTo>
                    <a:cubicBezTo>
                      <a:pt x="127" y="41"/>
                      <a:pt x="127" y="48"/>
                      <a:pt x="128" y="55"/>
                    </a:cubicBezTo>
                    <a:cubicBezTo>
                      <a:pt x="128" y="59"/>
                      <a:pt x="126" y="60"/>
                      <a:pt x="123" y="60"/>
                    </a:cubicBezTo>
                    <a:cubicBezTo>
                      <a:pt x="102" y="59"/>
                      <a:pt x="80" y="59"/>
                      <a:pt x="59" y="59"/>
                    </a:cubicBezTo>
                    <a:cubicBezTo>
                      <a:pt x="41" y="59"/>
                      <a:pt x="23" y="59"/>
                      <a:pt x="5" y="60"/>
                    </a:cubicBezTo>
                    <a:cubicBezTo>
                      <a:pt x="1" y="60"/>
                      <a:pt x="0" y="59"/>
                      <a:pt x="0" y="55"/>
                    </a:cubicBezTo>
                    <a:cubicBezTo>
                      <a:pt x="0" y="46"/>
                      <a:pt x="0" y="38"/>
                      <a:pt x="1" y="29"/>
                    </a:cubicBezTo>
                    <a:cubicBezTo>
                      <a:pt x="3" y="22"/>
                      <a:pt x="7" y="16"/>
                      <a:pt x="14"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6" name="Freeform 339">
                <a:extLst>
                  <a:ext uri="{FF2B5EF4-FFF2-40B4-BE49-F238E27FC236}">
                    <a16:creationId xmlns:a16="http://schemas.microsoft.com/office/drawing/2014/main" id="{7759C095-CE75-44BF-8F31-7867899385EC}"/>
                  </a:ext>
                </a:extLst>
              </p:cNvPr>
              <p:cNvSpPr>
                <a:spLocks/>
              </p:cNvSpPr>
              <p:nvPr/>
            </p:nvSpPr>
            <p:spPr bwMode="gray">
              <a:xfrm>
                <a:off x="9229325" y="3860379"/>
                <a:ext cx="88182" cy="117137"/>
              </a:xfrm>
              <a:custGeom>
                <a:avLst/>
                <a:gdLst>
                  <a:gd name="T0" fmla="*/ 69 w 71"/>
                  <a:gd name="T1" fmla="*/ 32 h 93"/>
                  <a:gd name="T2" fmla="*/ 69 w 71"/>
                  <a:gd name="T3" fmla="*/ 38 h 93"/>
                  <a:gd name="T4" fmla="*/ 69 w 71"/>
                  <a:gd name="T5" fmla="*/ 47 h 93"/>
                  <a:gd name="T6" fmla="*/ 63 w 71"/>
                  <a:gd name="T7" fmla="*/ 66 h 93"/>
                  <a:gd name="T8" fmla="*/ 60 w 71"/>
                  <a:gd name="T9" fmla="*/ 71 h 93"/>
                  <a:gd name="T10" fmla="*/ 44 w 71"/>
                  <a:gd name="T11" fmla="*/ 90 h 93"/>
                  <a:gd name="T12" fmla="*/ 14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9" y="38"/>
                    </a:cubicBezTo>
                    <a:cubicBezTo>
                      <a:pt x="68" y="41"/>
                      <a:pt x="68" y="44"/>
                      <a:pt x="69" y="47"/>
                    </a:cubicBezTo>
                    <a:cubicBezTo>
                      <a:pt x="71" y="52"/>
                      <a:pt x="67" y="63"/>
                      <a:pt x="63" y="66"/>
                    </a:cubicBezTo>
                    <a:cubicBezTo>
                      <a:pt x="61" y="67"/>
                      <a:pt x="61" y="69"/>
                      <a:pt x="60" y="71"/>
                    </a:cubicBezTo>
                    <a:cubicBezTo>
                      <a:pt x="58" y="80"/>
                      <a:pt x="53" y="87"/>
                      <a:pt x="44" y="90"/>
                    </a:cubicBezTo>
                    <a:cubicBezTo>
                      <a:pt x="32" y="93"/>
                      <a:pt x="20" y="90"/>
                      <a:pt x="14" y="79"/>
                    </a:cubicBezTo>
                    <a:cubicBezTo>
                      <a:pt x="9" y="71"/>
                      <a:pt x="5" y="62"/>
                      <a:pt x="2" y="53"/>
                    </a:cubicBezTo>
                    <a:cubicBezTo>
                      <a:pt x="1" y="50"/>
                      <a:pt x="0" y="46"/>
                      <a:pt x="4" y="42"/>
                    </a:cubicBezTo>
                    <a:cubicBezTo>
                      <a:pt x="5" y="41"/>
                      <a:pt x="4" y="40"/>
                      <a:pt x="4" y="39"/>
                    </a:cubicBezTo>
                    <a:cubicBezTo>
                      <a:pt x="2" y="24"/>
                      <a:pt x="9" y="14"/>
                      <a:pt x="20" y="7"/>
                    </a:cubicBezTo>
                    <a:cubicBezTo>
                      <a:pt x="31" y="0"/>
                      <a:pt x="41" y="0"/>
                      <a:pt x="52" y="6"/>
                    </a:cubicBezTo>
                    <a:cubicBezTo>
                      <a:pt x="53" y="6"/>
                      <a:pt x="54" y="7"/>
                      <a:pt x="54" y="8"/>
                    </a:cubicBezTo>
                    <a:cubicBezTo>
                      <a:pt x="57" y="10"/>
                      <a:pt x="60"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7" name="Line 340">
                <a:extLst>
                  <a:ext uri="{FF2B5EF4-FFF2-40B4-BE49-F238E27FC236}">
                    <a16:creationId xmlns:a16="http://schemas.microsoft.com/office/drawing/2014/main" id="{9F506EE3-C0EE-4985-9C35-ABF1CBB0B67F}"/>
                  </a:ext>
                </a:extLst>
              </p:cNvPr>
              <p:cNvSpPr>
                <a:spLocks noChangeShapeType="1"/>
              </p:cNvSpPr>
              <p:nvPr/>
            </p:nvSpPr>
            <p:spPr bwMode="gray">
              <a:xfrm>
                <a:off x="8780519" y="3765616"/>
                <a:ext cx="480393" cy="0"/>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8" name="Line 341">
                <a:extLst>
                  <a:ext uri="{FF2B5EF4-FFF2-40B4-BE49-F238E27FC236}">
                    <a16:creationId xmlns:a16="http://schemas.microsoft.com/office/drawing/2014/main" id="{45980555-9202-4674-97F3-B3B70FB69B6C}"/>
                  </a:ext>
                </a:extLst>
              </p:cNvPr>
              <p:cNvSpPr>
                <a:spLocks noChangeShapeType="1"/>
              </p:cNvSpPr>
              <p:nvPr/>
            </p:nvSpPr>
            <p:spPr bwMode="gray">
              <a:xfrm>
                <a:off x="9020057" y="3730080"/>
                <a:ext cx="0" cy="103976"/>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59" name="Line 342">
                <a:extLst>
                  <a:ext uri="{FF2B5EF4-FFF2-40B4-BE49-F238E27FC236}">
                    <a16:creationId xmlns:a16="http://schemas.microsoft.com/office/drawing/2014/main" id="{9484315D-DEE7-490F-B6DB-44DB6A4D65C5}"/>
                  </a:ext>
                </a:extLst>
              </p:cNvPr>
              <p:cNvSpPr>
                <a:spLocks noChangeShapeType="1"/>
              </p:cNvSpPr>
              <p:nvPr/>
            </p:nvSpPr>
            <p:spPr bwMode="gray">
              <a:xfrm>
                <a:off x="9260912"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60" name="Line 343">
                <a:extLst>
                  <a:ext uri="{FF2B5EF4-FFF2-40B4-BE49-F238E27FC236}">
                    <a16:creationId xmlns:a16="http://schemas.microsoft.com/office/drawing/2014/main" id="{840C48A1-4FFF-45A6-BB7B-8A8CC8698A0B}"/>
                  </a:ext>
                </a:extLst>
              </p:cNvPr>
              <p:cNvSpPr>
                <a:spLocks noChangeShapeType="1"/>
              </p:cNvSpPr>
              <p:nvPr/>
            </p:nvSpPr>
            <p:spPr bwMode="gray">
              <a:xfrm>
                <a:off x="8780519"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grpSp>
        <p:nvGrpSpPr>
          <p:cNvPr id="61" name="Group 60">
            <a:extLst>
              <a:ext uri="{FF2B5EF4-FFF2-40B4-BE49-F238E27FC236}">
                <a16:creationId xmlns:a16="http://schemas.microsoft.com/office/drawing/2014/main" id="{F3584B70-1042-442C-B406-696A3282580F}"/>
              </a:ext>
            </a:extLst>
          </p:cNvPr>
          <p:cNvGrpSpPr/>
          <p:nvPr/>
        </p:nvGrpSpPr>
        <p:grpSpPr>
          <a:xfrm>
            <a:off x="7076987" y="4602480"/>
            <a:ext cx="1980000" cy="1187503"/>
            <a:chOff x="5780262" y="4602480"/>
            <a:chExt cx="1980000" cy="1187503"/>
          </a:xfrm>
        </p:grpSpPr>
        <p:sp>
          <p:nvSpPr>
            <p:cNvPr id="62" name="Rectangle 61">
              <a:extLst>
                <a:ext uri="{FF2B5EF4-FFF2-40B4-BE49-F238E27FC236}">
                  <a16:creationId xmlns:a16="http://schemas.microsoft.com/office/drawing/2014/main" id="{444FBDEA-AE8C-4247-8A2A-1B060A11037F}"/>
                </a:ext>
              </a:extLst>
            </p:cNvPr>
            <p:cNvSpPr/>
            <p:nvPr/>
          </p:nvSpPr>
          <p:spPr>
            <a:xfrm>
              <a:off x="5780262"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Reducing cost of doing business</a:t>
              </a:r>
            </a:p>
          </p:txBody>
        </p:sp>
        <p:grpSp>
          <p:nvGrpSpPr>
            <p:cNvPr id="63" name="Group 62">
              <a:extLst>
                <a:ext uri="{FF2B5EF4-FFF2-40B4-BE49-F238E27FC236}">
                  <a16:creationId xmlns:a16="http://schemas.microsoft.com/office/drawing/2014/main" id="{EB1C8CEB-E55A-49A9-918D-49C97209A26F}"/>
                </a:ext>
              </a:extLst>
            </p:cNvPr>
            <p:cNvGrpSpPr>
              <a:grpSpLocks noChangeAspect="1"/>
            </p:cNvGrpSpPr>
            <p:nvPr/>
          </p:nvGrpSpPr>
          <p:grpSpPr bwMode="gray">
            <a:xfrm>
              <a:off x="6609204" y="4763501"/>
              <a:ext cx="322116" cy="404384"/>
              <a:chOff x="7744714" y="4364461"/>
              <a:chExt cx="365888" cy="459335"/>
            </a:xfrm>
            <a:solidFill>
              <a:schemeClr val="bg1"/>
            </a:solidFill>
          </p:grpSpPr>
          <p:sp>
            <p:nvSpPr>
              <p:cNvPr id="64" name="Freeform 296">
                <a:extLst>
                  <a:ext uri="{FF2B5EF4-FFF2-40B4-BE49-F238E27FC236}">
                    <a16:creationId xmlns:a16="http://schemas.microsoft.com/office/drawing/2014/main" id="{B057204C-3BC2-4280-B1EB-2C38E754463B}"/>
                  </a:ext>
                </a:extLst>
              </p:cNvPr>
              <p:cNvSpPr>
                <a:spLocks noEditPoints="1"/>
              </p:cNvSpPr>
              <p:nvPr/>
            </p:nvSpPr>
            <p:spPr bwMode="gray">
              <a:xfrm>
                <a:off x="7744714" y="4364461"/>
                <a:ext cx="365888" cy="459335"/>
              </a:xfrm>
              <a:custGeom>
                <a:avLst/>
                <a:gdLst>
                  <a:gd name="T0" fmla="*/ 88 w 291"/>
                  <a:gd name="T1" fmla="*/ 365 h 365"/>
                  <a:gd name="T2" fmla="*/ 110 w 291"/>
                  <a:gd name="T3" fmla="*/ 314 h 365"/>
                  <a:gd name="T4" fmla="*/ 66 w 291"/>
                  <a:gd name="T5" fmla="*/ 316 h 365"/>
                  <a:gd name="T6" fmla="*/ 33 w 291"/>
                  <a:gd name="T7" fmla="*/ 290 h 365"/>
                  <a:gd name="T8" fmla="*/ 25 w 291"/>
                  <a:gd name="T9" fmla="*/ 241 h 365"/>
                  <a:gd name="T10" fmla="*/ 19 w 291"/>
                  <a:gd name="T11" fmla="*/ 226 h 365"/>
                  <a:gd name="T12" fmla="*/ 2 w 291"/>
                  <a:gd name="T13" fmla="*/ 211 h 365"/>
                  <a:gd name="T14" fmla="*/ 30 w 291"/>
                  <a:gd name="T15" fmla="*/ 159 h 365"/>
                  <a:gd name="T16" fmla="*/ 29 w 291"/>
                  <a:gd name="T17" fmla="*/ 92 h 365"/>
                  <a:gd name="T18" fmla="*/ 107 w 291"/>
                  <a:gd name="T19" fmla="*/ 8 h 365"/>
                  <a:gd name="T20" fmla="*/ 275 w 291"/>
                  <a:gd name="T21" fmla="*/ 74 h 365"/>
                  <a:gd name="T22" fmla="*/ 254 w 291"/>
                  <a:gd name="T23" fmla="*/ 223 h 365"/>
                  <a:gd name="T24" fmla="*/ 235 w 291"/>
                  <a:gd name="T25" fmla="*/ 291 h 365"/>
                  <a:gd name="T26" fmla="*/ 285 w 291"/>
                  <a:gd name="T27" fmla="*/ 365 h 365"/>
                  <a:gd name="T28" fmla="*/ 217 w 291"/>
                  <a:gd name="T29" fmla="*/ 188 h 365"/>
                  <a:gd name="T30" fmla="*/ 242 w 291"/>
                  <a:gd name="T31" fmla="*/ 182 h 365"/>
                  <a:gd name="T32" fmla="*/ 247 w 291"/>
                  <a:gd name="T33" fmla="*/ 169 h 365"/>
                  <a:gd name="T34" fmla="*/ 260 w 291"/>
                  <a:gd name="T35" fmla="*/ 146 h 365"/>
                  <a:gd name="T36" fmla="*/ 255 w 291"/>
                  <a:gd name="T37" fmla="*/ 135 h 365"/>
                  <a:gd name="T38" fmla="*/ 248 w 291"/>
                  <a:gd name="T39" fmla="*/ 111 h 365"/>
                  <a:gd name="T40" fmla="*/ 235 w 291"/>
                  <a:gd name="T41" fmla="*/ 105 h 365"/>
                  <a:gd name="T42" fmla="*/ 211 w 291"/>
                  <a:gd name="T43" fmla="*/ 92 h 365"/>
                  <a:gd name="T44" fmla="*/ 201 w 291"/>
                  <a:gd name="T45" fmla="*/ 97 h 365"/>
                  <a:gd name="T46" fmla="*/ 175 w 291"/>
                  <a:gd name="T47" fmla="*/ 105 h 365"/>
                  <a:gd name="T48" fmla="*/ 170 w 291"/>
                  <a:gd name="T49" fmla="*/ 117 h 365"/>
                  <a:gd name="T50" fmla="*/ 158 w 291"/>
                  <a:gd name="T51" fmla="*/ 140 h 365"/>
                  <a:gd name="T52" fmla="*/ 162 w 291"/>
                  <a:gd name="T53" fmla="*/ 152 h 365"/>
                  <a:gd name="T54" fmla="*/ 170 w 291"/>
                  <a:gd name="T55" fmla="*/ 177 h 365"/>
                  <a:gd name="T56" fmla="*/ 183 w 291"/>
                  <a:gd name="T57" fmla="*/ 181 h 365"/>
                  <a:gd name="T58" fmla="*/ 208 w 291"/>
                  <a:gd name="T59" fmla="*/ 194 h 365"/>
                  <a:gd name="T60" fmla="*/ 107 w 291"/>
                  <a:gd name="T61" fmla="*/ 33 h 365"/>
                  <a:gd name="T62" fmla="*/ 101 w 291"/>
                  <a:gd name="T63" fmla="*/ 51 h 365"/>
                  <a:gd name="T64" fmla="*/ 101 w 291"/>
                  <a:gd name="T65" fmla="*/ 64 h 365"/>
                  <a:gd name="T66" fmla="*/ 109 w 291"/>
                  <a:gd name="T67" fmla="*/ 85 h 365"/>
                  <a:gd name="T68" fmla="*/ 130 w 291"/>
                  <a:gd name="T69" fmla="*/ 93 h 365"/>
                  <a:gd name="T70" fmla="*/ 143 w 291"/>
                  <a:gd name="T71" fmla="*/ 94 h 365"/>
                  <a:gd name="T72" fmla="*/ 164 w 291"/>
                  <a:gd name="T73" fmla="*/ 85 h 365"/>
                  <a:gd name="T74" fmla="*/ 171 w 291"/>
                  <a:gd name="T75" fmla="*/ 65 h 365"/>
                  <a:gd name="T76" fmla="*/ 171 w 291"/>
                  <a:gd name="T77" fmla="*/ 51 h 365"/>
                  <a:gd name="T78" fmla="*/ 164 w 291"/>
                  <a:gd name="T79" fmla="*/ 30 h 365"/>
                  <a:gd name="T80" fmla="*/ 143 w 291"/>
                  <a:gd name="T81" fmla="*/ 23 h 365"/>
                  <a:gd name="T82" fmla="*/ 130 w 291"/>
                  <a:gd name="T83" fmla="*/ 23 h 365"/>
                  <a:gd name="T84" fmla="*/ 113 w 291"/>
                  <a:gd name="T85" fmla="*/ 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365">
                    <a:moveTo>
                      <a:pt x="285" y="365"/>
                    </a:moveTo>
                    <a:cubicBezTo>
                      <a:pt x="221" y="365"/>
                      <a:pt x="155" y="365"/>
                      <a:pt x="88" y="365"/>
                    </a:cubicBezTo>
                    <a:cubicBezTo>
                      <a:pt x="90" y="364"/>
                      <a:pt x="91" y="363"/>
                      <a:pt x="93" y="362"/>
                    </a:cubicBezTo>
                    <a:cubicBezTo>
                      <a:pt x="110" y="349"/>
                      <a:pt x="116" y="332"/>
                      <a:pt x="110" y="314"/>
                    </a:cubicBezTo>
                    <a:cubicBezTo>
                      <a:pt x="109" y="310"/>
                      <a:pt x="107" y="309"/>
                      <a:pt x="103" y="309"/>
                    </a:cubicBezTo>
                    <a:cubicBezTo>
                      <a:pt x="91" y="312"/>
                      <a:pt x="78" y="314"/>
                      <a:pt x="66" y="316"/>
                    </a:cubicBezTo>
                    <a:cubicBezTo>
                      <a:pt x="55" y="317"/>
                      <a:pt x="46" y="314"/>
                      <a:pt x="37" y="307"/>
                    </a:cubicBezTo>
                    <a:cubicBezTo>
                      <a:pt x="32" y="302"/>
                      <a:pt x="31" y="296"/>
                      <a:pt x="33" y="290"/>
                    </a:cubicBezTo>
                    <a:cubicBezTo>
                      <a:pt x="36" y="280"/>
                      <a:pt x="35" y="272"/>
                      <a:pt x="28" y="264"/>
                    </a:cubicBezTo>
                    <a:cubicBezTo>
                      <a:pt x="23" y="258"/>
                      <a:pt x="21" y="249"/>
                      <a:pt x="25" y="241"/>
                    </a:cubicBezTo>
                    <a:cubicBezTo>
                      <a:pt x="25" y="240"/>
                      <a:pt x="26" y="239"/>
                      <a:pt x="26" y="237"/>
                    </a:cubicBezTo>
                    <a:cubicBezTo>
                      <a:pt x="27" y="229"/>
                      <a:pt x="27" y="229"/>
                      <a:pt x="19" y="226"/>
                    </a:cubicBezTo>
                    <a:cubicBezTo>
                      <a:pt x="14" y="225"/>
                      <a:pt x="10" y="223"/>
                      <a:pt x="5" y="221"/>
                    </a:cubicBezTo>
                    <a:cubicBezTo>
                      <a:pt x="1" y="219"/>
                      <a:pt x="0" y="215"/>
                      <a:pt x="2" y="211"/>
                    </a:cubicBezTo>
                    <a:cubicBezTo>
                      <a:pt x="7" y="201"/>
                      <a:pt x="11" y="191"/>
                      <a:pt x="17" y="181"/>
                    </a:cubicBezTo>
                    <a:cubicBezTo>
                      <a:pt x="21" y="174"/>
                      <a:pt x="26" y="166"/>
                      <a:pt x="30" y="159"/>
                    </a:cubicBezTo>
                    <a:cubicBezTo>
                      <a:pt x="31" y="157"/>
                      <a:pt x="31" y="155"/>
                      <a:pt x="31" y="154"/>
                    </a:cubicBezTo>
                    <a:cubicBezTo>
                      <a:pt x="18" y="134"/>
                      <a:pt x="23" y="113"/>
                      <a:pt x="29" y="92"/>
                    </a:cubicBezTo>
                    <a:cubicBezTo>
                      <a:pt x="34" y="79"/>
                      <a:pt x="39" y="66"/>
                      <a:pt x="45" y="54"/>
                    </a:cubicBezTo>
                    <a:cubicBezTo>
                      <a:pt x="58" y="28"/>
                      <a:pt x="80" y="14"/>
                      <a:pt x="107" y="8"/>
                    </a:cubicBezTo>
                    <a:cubicBezTo>
                      <a:pt x="139" y="0"/>
                      <a:pt x="172" y="0"/>
                      <a:pt x="203" y="10"/>
                    </a:cubicBezTo>
                    <a:cubicBezTo>
                      <a:pt x="236" y="21"/>
                      <a:pt x="258" y="44"/>
                      <a:pt x="275" y="74"/>
                    </a:cubicBezTo>
                    <a:cubicBezTo>
                      <a:pt x="291" y="104"/>
                      <a:pt x="290" y="136"/>
                      <a:pt x="281" y="168"/>
                    </a:cubicBezTo>
                    <a:cubicBezTo>
                      <a:pt x="275" y="188"/>
                      <a:pt x="265" y="206"/>
                      <a:pt x="254" y="223"/>
                    </a:cubicBezTo>
                    <a:cubicBezTo>
                      <a:pt x="248" y="231"/>
                      <a:pt x="242" y="240"/>
                      <a:pt x="237" y="249"/>
                    </a:cubicBezTo>
                    <a:cubicBezTo>
                      <a:pt x="228" y="262"/>
                      <a:pt x="230" y="277"/>
                      <a:pt x="235" y="291"/>
                    </a:cubicBezTo>
                    <a:cubicBezTo>
                      <a:pt x="243" y="316"/>
                      <a:pt x="258" y="335"/>
                      <a:pt x="276" y="354"/>
                    </a:cubicBezTo>
                    <a:cubicBezTo>
                      <a:pt x="279" y="357"/>
                      <a:pt x="283" y="362"/>
                      <a:pt x="285" y="365"/>
                    </a:cubicBezTo>
                    <a:close/>
                    <a:moveTo>
                      <a:pt x="208" y="194"/>
                    </a:moveTo>
                    <a:cubicBezTo>
                      <a:pt x="215" y="194"/>
                      <a:pt x="215" y="194"/>
                      <a:pt x="217" y="188"/>
                    </a:cubicBezTo>
                    <a:cubicBezTo>
                      <a:pt x="219" y="180"/>
                      <a:pt x="228" y="177"/>
                      <a:pt x="235" y="182"/>
                    </a:cubicBezTo>
                    <a:cubicBezTo>
                      <a:pt x="238" y="184"/>
                      <a:pt x="240" y="184"/>
                      <a:pt x="242" y="182"/>
                    </a:cubicBezTo>
                    <a:cubicBezTo>
                      <a:pt x="243" y="181"/>
                      <a:pt x="244" y="180"/>
                      <a:pt x="246" y="179"/>
                    </a:cubicBezTo>
                    <a:cubicBezTo>
                      <a:pt x="249" y="176"/>
                      <a:pt x="250" y="174"/>
                      <a:pt x="247" y="169"/>
                    </a:cubicBezTo>
                    <a:cubicBezTo>
                      <a:pt x="241" y="163"/>
                      <a:pt x="246" y="153"/>
                      <a:pt x="254" y="152"/>
                    </a:cubicBezTo>
                    <a:cubicBezTo>
                      <a:pt x="258" y="152"/>
                      <a:pt x="260" y="150"/>
                      <a:pt x="260" y="146"/>
                    </a:cubicBezTo>
                    <a:cubicBezTo>
                      <a:pt x="260" y="144"/>
                      <a:pt x="260" y="142"/>
                      <a:pt x="259" y="140"/>
                    </a:cubicBezTo>
                    <a:cubicBezTo>
                      <a:pt x="259" y="138"/>
                      <a:pt x="257" y="136"/>
                      <a:pt x="255" y="135"/>
                    </a:cubicBezTo>
                    <a:cubicBezTo>
                      <a:pt x="245" y="133"/>
                      <a:pt x="242" y="125"/>
                      <a:pt x="248" y="116"/>
                    </a:cubicBezTo>
                    <a:cubicBezTo>
                      <a:pt x="249" y="115"/>
                      <a:pt x="248" y="112"/>
                      <a:pt x="248" y="111"/>
                    </a:cubicBezTo>
                    <a:cubicBezTo>
                      <a:pt x="247" y="109"/>
                      <a:pt x="245" y="108"/>
                      <a:pt x="244" y="106"/>
                    </a:cubicBezTo>
                    <a:cubicBezTo>
                      <a:pt x="241" y="103"/>
                      <a:pt x="238" y="103"/>
                      <a:pt x="235" y="105"/>
                    </a:cubicBezTo>
                    <a:cubicBezTo>
                      <a:pt x="228" y="111"/>
                      <a:pt x="219" y="107"/>
                      <a:pt x="217" y="98"/>
                    </a:cubicBezTo>
                    <a:cubicBezTo>
                      <a:pt x="217" y="93"/>
                      <a:pt x="215" y="92"/>
                      <a:pt x="211" y="92"/>
                    </a:cubicBezTo>
                    <a:cubicBezTo>
                      <a:pt x="209" y="93"/>
                      <a:pt x="207" y="93"/>
                      <a:pt x="205" y="93"/>
                    </a:cubicBezTo>
                    <a:cubicBezTo>
                      <a:pt x="202" y="93"/>
                      <a:pt x="201" y="94"/>
                      <a:pt x="201" y="97"/>
                    </a:cubicBezTo>
                    <a:cubicBezTo>
                      <a:pt x="199" y="107"/>
                      <a:pt x="190" y="110"/>
                      <a:pt x="182" y="105"/>
                    </a:cubicBezTo>
                    <a:cubicBezTo>
                      <a:pt x="179" y="102"/>
                      <a:pt x="177" y="103"/>
                      <a:pt x="175" y="105"/>
                    </a:cubicBezTo>
                    <a:cubicBezTo>
                      <a:pt x="174" y="107"/>
                      <a:pt x="172" y="108"/>
                      <a:pt x="171" y="110"/>
                    </a:cubicBezTo>
                    <a:cubicBezTo>
                      <a:pt x="168" y="112"/>
                      <a:pt x="168" y="114"/>
                      <a:pt x="170" y="117"/>
                    </a:cubicBezTo>
                    <a:cubicBezTo>
                      <a:pt x="176" y="124"/>
                      <a:pt x="172" y="133"/>
                      <a:pt x="163" y="135"/>
                    </a:cubicBezTo>
                    <a:cubicBezTo>
                      <a:pt x="159" y="135"/>
                      <a:pt x="158" y="137"/>
                      <a:pt x="158" y="140"/>
                    </a:cubicBezTo>
                    <a:cubicBezTo>
                      <a:pt x="158" y="142"/>
                      <a:pt x="157" y="145"/>
                      <a:pt x="158" y="147"/>
                    </a:cubicBezTo>
                    <a:cubicBezTo>
                      <a:pt x="159" y="149"/>
                      <a:pt x="161" y="152"/>
                      <a:pt x="162" y="152"/>
                    </a:cubicBezTo>
                    <a:cubicBezTo>
                      <a:pt x="171" y="152"/>
                      <a:pt x="176" y="163"/>
                      <a:pt x="170" y="170"/>
                    </a:cubicBezTo>
                    <a:cubicBezTo>
                      <a:pt x="168" y="173"/>
                      <a:pt x="168" y="175"/>
                      <a:pt x="170" y="177"/>
                    </a:cubicBezTo>
                    <a:cubicBezTo>
                      <a:pt x="171" y="178"/>
                      <a:pt x="172" y="179"/>
                      <a:pt x="173" y="180"/>
                    </a:cubicBezTo>
                    <a:cubicBezTo>
                      <a:pt x="176" y="183"/>
                      <a:pt x="179" y="185"/>
                      <a:pt x="183" y="181"/>
                    </a:cubicBezTo>
                    <a:cubicBezTo>
                      <a:pt x="189" y="177"/>
                      <a:pt x="199" y="180"/>
                      <a:pt x="200" y="187"/>
                    </a:cubicBezTo>
                    <a:cubicBezTo>
                      <a:pt x="200" y="194"/>
                      <a:pt x="204" y="195"/>
                      <a:pt x="208" y="194"/>
                    </a:cubicBezTo>
                    <a:close/>
                    <a:moveTo>
                      <a:pt x="113" y="26"/>
                    </a:moveTo>
                    <a:cubicBezTo>
                      <a:pt x="111" y="28"/>
                      <a:pt x="109" y="30"/>
                      <a:pt x="107" y="33"/>
                    </a:cubicBezTo>
                    <a:cubicBezTo>
                      <a:pt x="106" y="34"/>
                      <a:pt x="107" y="36"/>
                      <a:pt x="107" y="38"/>
                    </a:cubicBezTo>
                    <a:cubicBezTo>
                      <a:pt x="111" y="44"/>
                      <a:pt x="109" y="50"/>
                      <a:pt x="101" y="51"/>
                    </a:cubicBezTo>
                    <a:cubicBezTo>
                      <a:pt x="97" y="52"/>
                      <a:pt x="97" y="54"/>
                      <a:pt x="97" y="57"/>
                    </a:cubicBezTo>
                    <a:cubicBezTo>
                      <a:pt x="98" y="60"/>
                      <a:pt x="96" y="63"/>
                      <a:pt x="101" y="64"/>
                    </a:cubicBezTo>
                    <a:cubicBezTo>
                      <a:pt x="109" y="66"/>
                      <a:pt x="111" y="72"/>
                      <a:pt x="107" y="78"/>
                    </a:cubicBezTo>
                    <a:cubicBezTo>
                      <a:pt x="104" y="82"/>
                      <a:pt x="107" y="83"/>
                      <a:pt x="109" y="85"/>
                    </a:cubicBezTo>
                    <a:cubicBezTo>
                      <a:pt x="111" y="87"/>
                      <a:pt x="112" y="90"/>
                      <a:pt x="116" y="87"/>
                    </a:cubicBezTo>
                    <a:cubicBezTo>
                      <a:pt x="122" y="83"/>
                      <a:pt x="129" y="86"/>
                      <a:pt x="130" y="93"/>
                    </a:cubicBezTo>
                    <a:cubicBezTo>
                      <a:pt x="130" y="97"/>
                      <a:pt x="133" y="97"/>
                      <a:pt x="135" y="97"/>
                    </a:cubicBezTo>
                    <a:cubicBezTo>
                      <a:pt x="138" y="97"/>
                      <a:pt x="142" y="98"/>
                      <a:pt x="143" y="94"/>
                    </a:cubicBezTo>
                    <a:cubicBezTo>
                      <a:pt x="145" y="86"/>
                      <a:pt x="150" y="83"/>
                      <a:pt x="157" y="88"/>
                    </a:cubicBezTo>
                    <a:cubicBezTo>
                      <a:pt x="161" y="90"/>
                      <a:pt x="162" y="87"/>
                      <a:pt x="164" y="85"/>
                    </a:cubicBezTo>
                    <a:cubicBezTo>
                      <a:pt x="166" y="83"/>
                      <a:pt x="169" y="82"/>
                      <a:pt x="166" y="78"/>
                    </a:cubicBezTo>
                    <a:cubicBezTo>
                      <a:pt x="162" y="72"/>
                      <a:pt x="164" y="66"/>
                      <a:pt x="171" y="65"/>
                    </a:cubicBezTo>
                    <a:cubicBezTo>
                      <a:pt x="176" y="64"/>
                      <a:pt x="175" y="61"/>
                      <a:pt x="176" y="58"/>
                    </a:cubicBezTo>
                    <a:cubicBezTo>
                      <a:pt x="176" y="55"/>
                      <a:pt x="176" y="52"/>
                      <a:pt x="171" y="51"/>
                    </a:cubicBezTo>
                    <a:cubicBezTo>
                      <a:pt x="165" y="50"/>
                      <a:pt x="162" y="43"/>
                      <a:pt x="166" y="38"/>
                    </a:cubicBezTo>
                    <a:cubicBezTo>
                      <a:pt x="169" y="34"/>
                      <a:pt x="166" y="32"/>
                      <a:pt x="164" y="30"/>
                    </a:cubicBezTo>
                    <a:cubicBezTo>
                      <a:pt x="162" y="28"/>
                      <a:pt x="161" y="26"/>
                      <a:pt x="157" y="28"/>
                    </a:cubicBezTo>
                    <a:cubicBezTo>
                      <a:pt x="151" y="33"/>
                      <a:pt x="144" y="30"/>
                      <a:pt x="143" y="23"/>
                    </a:cubicBezTo>
                    <a:cubicBezTo>
                      <a:pt x="143" y="18"/>
                      <a:pt x="140" y="19"/>
                      <a:pt x="137" y="19"/>
                    </a:cubicBezTo>
                    <a:cubicBezTo>
                      <a:pt x="134" y="19"/>
                      <a:pt x="131" y="18"/>
                      <a:pt x="130" y="23"/>
                    </a:cubicBezTo>
                    <a:cubicBezTo>
                      <a:pt x="129" y="30"/>
                      <a:pt x="123" y="32"/>
                      <a:pt x="117" y="28"/>
                    </a:cubicBezTo>
                    <a:cubicBezTo>
                      <a:pt x="116" y="28"/>
                      <a:pt x="115" y="27"/>
                      <a:pt x="113" y="26"/>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65" name="Freeform 297">
                <a:extLst>
                  <a:ext uri="{FF2B5EF4-FFF2-40B4-BE49-F238E27FC236}">
                    <a16:creationId xmlns:a16="http://schemas.microsoft.com/office/drawing/2014/main" id="{E7391108-6447-4155-B565-43E1572D7DAC}"/>
                  </a:ext>
                </a:extLst>
              </p:cNvPr>
              <p:cNvSpPr>
                <a:spLocks/>
              </p:cNvSpPr>
              <p:nvPr/>
            </p:nvSpPr>
            <p:spPr bwMode="gray">
              <a:xfrm>
                <a:off x="7982936" y="4519766"/>
                <a:ext cx="50013" cy="51330"/>
              </a:xfrm>
              <a:custGeom>
                <a:avLst/>
                <a:gdLst>
                  <a:gd name="T0" fmla="*/ 20 w 40"/>
                  <a:gd name="T1" fmla="*/ 41 h 41"/>
                  <a:gd name="T2" fmla="*/ 0 w 40"/>
                  <a:gd name="T3" fmla="*/ 21 h 41"/>
                  <a:gd name="T4" fmla="*/ 20 w 40"/>
                  <a:gd name="T5" fmla="*/ 0 h 41"/>
                  <a:gd name="T6" fmla="*/ 40 w 40"/>
                  <a:gd name="T7" fmla="*/ 21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8" y="40"/>
                      <a:pt x="0" y="31"/>
                      <a:pt x="0" y="21"/>
                    </a:cubicBezTo>
                    <a:cubicBezTo>
                      <a:pt x="0" y="9"/>
                      <a:pt x="9" y="0"/>
                      <a:pt x="20" y="0"/>
                    </a:cubicBezTo>
                    <a:cubicBezTo>
                      <a:pt x="31" y="0"/>
                      <a:pt x="40" y="10"/>
                      <a:pt x="40" y="21"/>
                    </a:cubicBezTo>
                    <a:cubicBezTo>
                      <a:pt x="40" y="32"/>
                      <a:pt x="31" y="41"/>
                      <a:pt x="20" y="41"/>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66" name="Oval 298">
                <a:extLst>
                  <a:ext uri="{FF2B5EF4-FFF2-40B4-BE49-F238E27FC236}">
                    <a16:creationId xmlns:a16="http://schemas.microsoft.com/office/drawing/2014/main" id="{61BB9079-2DD7-41F2-9282-DDE9ED7F5E66}"/>
                  </a:ext>
                </a:extLst>
              </p:cNvPr>
              <p:cNvSpPr>
                <a:spLocks noChangeArrowheads="1"/>
              </p:cNvSpPr>
              <p:nvPr/>
            </p:nvSpPr>
            <p:spPr bwMode="gray">
              <a:xfrm>
                <a:off x="7897387" y="4417107"/>
                <a:ext cx="38169" cy="39484"/>
              </a:xfrm>
              <a:prstGeom prst="ellipse">
                <a:avLst/>
              </a:pr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grpSp>
        <p:nvGrpSpPr>
          <p:cNvPr id="67" name="Group 66">
            <a:extLst>
              <a:ext uri="{FF2B5EF4-FFF2-40B4-BE49-F238E27FC236}">
                <a16:creationId xmlns:a16="http://schemas.microsoft.com/office/drawing/2014/main" id="{9E483F43-06AF-41A2-9D3D-76E83FF3E5AB}"/>
              </a:ext>
            </a:extLst>
          </p:cNvPr>
          <p:cNvGrpSpPr/>
          <p:nvPr/>
        </p:nvGrpSpPr>
        <p:grpSpPr>
          <a:xfrm>
            <a:off x="5019522" y="4596636"/>
            <a:ext cx="1980000" cy="1187503"/>
            <a:chOff x="5019522" y="4596636"/>
            <a:chExt cx="1980000" cy="1187503"/>
          </a:xfrm>
        </p:grpSpPr>
        <p:sp>
          <p:nvSpPr>
            <p:cNvPr id="68" name="Rectangle 67">
              <a:extLst>
                <a:ext uri="{FF2B5EF4-FFF2-40B4-BE49-F238E27FC236}">
                  <a16:creationId xmlns:a16="http://schemas.microsoft.com/office/drawing/2014/main" id="{8288C2C9-B79F-4B3E-9075-E03F4696BB29}"/>
                </a:ext>
              </a:extLst>
            </p:cNvPr>
            <p:cNvSpPr/>
            <p:nvPr/>
          </p:nvSpPr>
          <p:spPr>
            <a:xfrm>
              <a:off x="5019522" y="4596636"/>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Discounters</a:t>
              </a:r>
            </a:p>
            <a:p>
              <a:pPr algn="ctr"/>
              <a:endParaRPr lang="en-GB" sz="1200" b="1" dirty="0">
                <a:solidFill>
                  <a:schemeClr val="bg1"/>
                </a:solidFill>
              </a:endParaRPr>
            </a:p>
          </p:txBody>
        </p:sp>
        <p:pic>
          <p:nvPicPr>
            <p:cNvPr id="69" name="Graphic 68" descr="Shopping cart">
              <a:extLst>
                <a:ext uri="{FF2B5EF4-FFF2-40B4-BE49-F238E27FC236}">
                  <a16:creationId xmlns:a16="http://schemas.microsoft.com/office/drawing/2014/main" id="{8E5E415E-AADB-49F7-AD3F-431EE333BC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4906" y="4763631"/>
              <a:ext cx="469232" cy="469232"/>
            </a:xfrm>
            <a:prstGeom prst="rect">
              <a:avLst/>
            </a:prstGeom>
          </p:spPr>
        </p:pic>
      </p:grpSp>
      <p:grpSp>
        <p:nvGrpSpPr>
          <p:cNvPr id="6" name="Group 5">
            <a:extLst>
              <a:ext uri="{FF2B5EF4-FFF2-40B4-BE49-F238E27FC236}">
                <a16:creationId xmlns:a16="http://schemas.microsoft.com/office/drawing/2014/main" id="{501C16CB-ECDF-4A32-8F32-F7146D91633C}"/>
              </a:ext>
            </a:extLst>
          </p:cNvPr>
          <p:cNvGrpSpPr/>
          <p:nvPr/>
        </p:nvGrpSpPr>
        <p:grpSpPr>
          <a:xfrm>
            <a:off x="9134451" y="4602480"/>
            <a:ext cx="1980000" cy="1187503"/>
            <a:chOff x="9134451" y="4602480"/>
            <a:chExt cx="1980000" cy="1187503"/>
          </a:xfrm>
        </p:grpSpPr>
        <p:sp>
          <p:nvSpPr>
            <p:cNvPr id="37" name="Rectangle 36">
              <a:extLst>
                <a:ext uri="{FF2B5EF4-FFF2-40B4-BE49-F238E27FC236}">
                  <a16:creationId xmlns:a16="http://schemas.microsoft.com/office/drawing/2014/main" id="{1D384C5A-534E-4F4E-B1E1-356204FECD28}"/>
                </a:ext>
              </a:extLst>
            </p:cNvPr>
            <p:cNvSpPr/>
            <p:nvPr/>
          </p:nvSpPr>
          <p:spPr>
            <a:xfrm>
              <a:off x="9134451"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80000" rtlCol="0" anchor="b" anchorCtr="0"/>
            <a:lstStyle/>
            <a:p>
              <a:pPr algn="ctr"/>
              <a:r>
                <a:rPr lang="en-GB" sz="1200" b="1" dirty="0">
                  <a:solidFill>
                    <a:schemeClr val="bg1"/>
                  </a:solidFill>
                </a:rPr>
                <a:t>Innovation</a:t>
              </a:r>
            </a:p>
            <a:p>
              <a:pPr algn="ctr"/>
              <a:endParaRPr lang="en-GB" sz="1200" b="1" dirty="0">
                <a:solidFill>
                  <a:schemeClr val="bg1"/>
                </a:solidFill>
              </a:endParaRPr>
            </a:p>
          </p:txBody>
        </p:sp>
        <p:pic>
          <p:nvPicPr>
            <p:cNvPr id="71" name="Graphic 70" descr="Lightbulb and gear">
              <a:extLst>
                <a:ext uri="{FF2B5EF4-FFF2-40B4-BE49-F238E27FC236}">
                  <a16:creationId xmlns:a16="http://schemas.microsoft.com/office/drawing/2014/main" id="{5DFA3E93-6421-4BBA-A11C-0C2109E2FE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6374" y="4729896"/>
              <a:ext cx="516155" cy="516155"/>
            </a:xfrm>
            <a:prstGeom prst="rect">
              <a:avLst/>
            </a:prstGeom>
          </p:spPr>
        </p:pic>
      </p:grpSp>
    </p:spTree>
    <p:extLst>
      <p:ext uri="{BB962C8B-B14F-4D97-AF65-F5344CB8AC3E}">
        <p14:creationId xmlns:p14="http://schemas.microsoft.com/office/powerpoint/2010/main" val="133695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Object 129" hidden="1"/>
          <p:cNvGraphicFramePr>
            <a:graphicFrameLocks noChangeAspect="1"/>
          </p:cNvGraphicFramePr>
          <p:nvPr>
            <p:custDataLst>
              <p:tags r:id="rId2"/>
            </p:custDataLst>
          </p:nvPr>
        </p:nvGraphicFramePr>
        <p:xfrm>
          <a:off x="1620677" y="265101"/>
          <a:ext cx="1329" cy="1329"/>
        </p:xfrm>
        <a:graphic>
          <a:graphicData uri="http://schemas.openxmlformats.org/presentationml/2006/ole">
            <mc:AlternateContent xmlns:mc="http://schemas.openxmlformats.org/markup-compatibility/2006">
              <mc:Choice xmlns:v="urn:schemas-microsoft-com:vml" Requires="v">
                <p:oleObj spid="_x0000_s4438" name="think-cell Slide" r:id="rId6" imgW="216" imgH="216" progId="TCLayout.ActiveDocument.1">
                  <p:embed/>
                </p:oleObj>
              </mc:Choice>
              <mc:Fallback>
                <p:oleObj name="think-cell Slide" r:id="rId6" imgW="216" imgH="216" progId="TCLayout.ActiveDocument.1">
                  <p:embed/>
                  <p:pic>
                    <p:nvPicPr>
                      <p:cNvPr id="130" name="Object 129" hidden="1"/>
                      <p:cNvPicPr/>
                      <p:nvPr/>
                    </p:nvPicPr>
                    <p:blipFill>
                      <a:blip r:embed="rId7"/>
                      <a:stretch>
                        <a:fillRect/>
                      </a:stretch>
                    </p:blipFill>
                    <p:spPr>
                      <a:xfrm>
                        <a:off x="1620677" y="265101"/>
                        <a:ext cx="1329" cy="1329"/>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KPMG Extralight" panose="020B0303030202040204" pitchFamily="34" charset="0"/>
              <a:ea typeface="+mn-ea"/>
              <a:cs typeface="+mn-cs"/>
              <a:sym typeface="KPMG Extralight" panose="020B0303030202040204" pitchFamily="34" charset="0"/>
            </a:endParaRPr>
          </a:p>
        </p:txBody>
      </p:sp>
      <p:sp>
        <p:nvSpPr>
          <p:cNvPr id="4" name="Title 3"/>
          <p:cNvSpPr>
            <a:spLocks noGrp="1"/>
          </p:cNvSpPr>
          <p:nvPr>
            <p:ph type="title"/>
          </p:nvPr>
        </p:nvSpPr>
        <p:spPr>
          <a:xfrm>
            <a:off x="995363" y="431999"/>
            <a:ext cx="10204450" cy="1096763"/>
          </a:xfrm>
        </p:spPr>
        <p:txBody>
          <a:bodyPr/>
          <a:lstStyle/>
          <a:p>
            <a:r>
              <a:rPr lang="en-GB" sz="5000" dirty="0"/>
              <a:t>The four drivers of consumption will continue to shape consumer purchase decisions during and in a post COVID world </a:t>
            </a:r>
          </a:p>
        </p:txBody>
      </p:sp>
      <p:grpSp>
        <p:nvGrpSpPr>
          <p:cNvPr id="11" name="Group 10">
            <a:extLst>
              <a:ext uri="{FF2B5EF4-FFF2-40B4-BE49-F238E27FC236}">
                <a16:creationId xmlns:a16="http://schemas.microsoft.com/office/drawing/2014/main" id="{0ECD4D6A-AB9F-4C7A-AC06-BD3851A5DA95}"/>
              </a:ext>
            </a:extLst>
          </p:cNvPr>
          <p:cNvGrpSpPr/>
          <p:nvPr/>
        </p:nvGrpSpPr>
        <p:grpSpPr>
          <a:xfrm>
            <a:off x="2710988" y="1673607"/>
            <a:ext cx="6770025" cy="4391328"/>
            <a:chOff x="995364" y="1673607"/>
            <a:chExt cx="6770025" cy="4391328"/>
          </a:xfrm>
        </p:grpSpPr>
        <p:grpSp>
          <p:nvGrpSpPr>
            <p:cNvPr id="9" name="Group 8">
              <a:extLst>
                <a:ext uri="{FF2B5EF4-FFF2-40B4-BE49-F238E27FC236}">
                  <a16:creationId xmlns:a16="http://schemas.microsoft.com/office/drawing/2014/main" id="{97FA5984-92B8-44EB-BF38-F84B63D28922}"/>
                </a:ext>
              </a:extLst>
            </p:cNvPr>
            <p:cNvGrpSpPr/>
            <p:nvPr/>
          </p:nvGrpSpPr>
          <p:grpSpPr>
            <a:xfrm>
              <a:off x="995364" y="3826749"/>
              <a:ext cx="3335599" cy="2238184"/>
              <a:chOff x="7864215" y="1673607"/>
              <a:chExt cx="3335599" cy="2238184"/>
            </a:xfrm>
          </p:grpSpPr>
          <p:sp>
            <p:nvSpPr>
              <p:cNvPr id="15" name="Rectangle 14"/>
              <p:cNvSpPr>
                <a:spLocks/>
              </p:cNvSpPr>
              <p:nvPr/>
            </p:nvSpPr>
            <p:spPr>
              <a:xfrm>
                <a:off x="7864215" y="1673607"/>
                <a:ext cx="3335599" cy="2238184"/>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180000" rIns="180000" bIns="5461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Experience</a:t>
                </a:r>
              </a:p>
            </p:txBody>
          </p:sp>
          <p:sp>
            <p:nvSpPr>
              <p:cNvPr id="75" name="Rectangle 74"/>
              <p:cNvSpPr/>
              <p:nvPr/>
            </p:nvSpPr>
            <p:spPr>
              <a:xfrm>
                <a:off x="7868453" y="2201156"/>
                <a:ext cx="3231347" cy="100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0958" rtlCol="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Experience will continue to be important but the nature of experience will need to evolve.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Some consumer groups will have either experienced their first regular online purchases while others will have deepened their online spend and need to be retained. Reinventing experience in the physical environment will also need to be taken into account resulting in changed store layouts. </a:t>
                </a:r>
              </a:p>
            </p:txBody>
          </p:sp>
          <p:grpSp>
            <p:nvGrpSpPr>
              <p:cNvPr id="50" name="Group 49"/>
              <p:cNvGrpSpPr/>
              <p:nvPr/>
            </p:nvGrpSpPr>
            <p:grpSpPr>
              <a:xfrm>
                <a:off x="8050193" y="1886797"/>
                <a:ext cx="285761" cy="287021"/>
                <a:chOff x="10558463" y="6080125"/>
                <a:chExt cx="360362" cy="361951"/>
              </a:xfrm>
              <a:solidFill>
                <a:schemeClr val="bg1"/>
              </a:solidFill>
            </p:grpSpPr>
            <p:sp>
              <p:nvSpPr>
                <p:cNvPr id="51" name="Freeform 434"/>
                <p:cNvSpPr>
                  <a:spLocks noEditPoints="1"/>
                </p:cNvSpPr>
                <p:nvPr/>
              </p:nvSpPr>
              <p:spPr bwMode="auto">
                <a:xfrm>
                  <a:off x="10558463" y="6186488"/>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Freeform 435"/>
                <p:cNvSpPr>
                  <a:spLocks noEditPoints="1"/>
                </p:cNvSpPr>
                <p:nvPr/>
              </p:nvSpPr>
              <p:spPr bwMode="auto">
                <a:xfrm>
                  <a:off x="10769600" y="60801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5" name="Group 4">
              <a:extLst>
                <a:ext uri="{FF2B5EF4-FFF2-40B4-BE49-F238E27FC236}">
                  <a16:creationId xmlns:a16="http://schemas.microsoft.com/office/drawing/2014/main" id="{58F3F6AE-668F-4D74-9550-6C80496B5CD5}"/>
                </a:ext>
              </a:extLst>
            </p:cNvPr>
            <p:cNvGrpSpPr/>
            <p:nvPr/>
          </p:nvGrpSpPr>
          <p:grpSpPr>
            <a:xfrm>
              <a:off x="995364" y="1673607"/>
              <a:ext cx="3335599" cy="2074855"/>
              <a:chOff x="995364" y="1673607"/>
              <a:chExt cx="3335599" cy="2074855"/>
            </a:xfrm>
          </p:grpSpPr>
          <p:sp>
            <p:nvSpPr>
              <p:cNvPr id="12" name="Rectangle 11"/>
              <p:cNvSpPr>
                <a:spLocks/>
              </p:cNvSpPr>
              <p:nvPr/>
            </p:nvSpPr>
            <p:spPr>
              <a:xfrm>
                <a:off x="995364" y="1673607"/>
                <a:ext cx="3335599" cy="20748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216000" rIns="180000" bIns="54610" rtlCol="0" anchor="t">
                <a:noAutofit/>
              </a:bodyPr>
              <a:lstStyle/>
              <a:p>
                <a:pPr marR="0" lvl="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Value</a:t>
                </a:r>
              </a:p>
            </p:txBody>
          </p:sp>
          <p:sp>
            <p:nvSpPr>
              <p:cNvPr id="73" name="Rectangle 72"/>
              <p:cNvSpPr/>
              <p:nvPr/>
            </p:nvSpPr>
            <p:spPr>
              <a:xfrm>
                <a:off x="995364" y="2198343"/>
                <a:ext cx="3294695" cy="100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0958" rtlCol="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With economic uncertainty likely to be an important factor for the short-to-mid term, value will continue to remain an important driver for the foreseeable future. Value-led propositions in food and non-food are expected to continue to win. In that context though a lack of an online proposition could be a real hindrance in the future both in food and non-food .</a:t>
                </a:r>
              </a:p>
            </p:txBody>
          </p:sp>
          <p:grpSp>
            <p:nvGrpSpPr>
              <p:cNvPr id="20" name="Group 19"/>
              <p:cNvGrpSpPr/>
              <p:nvPr/>
            </p:nvGrpSpPr>
            <p:grpSpPr>
              <a:xfrm>
                <a:off x="1180215" y="1884130"/>
                <a:ext cx="261562" cy="261561"/>
                <a:chOff x="2670175" y="3275013"/>
                <a:chExt cx="346076" cy="346075"/>
              </a:xfrm>
              <a:solidFill>
                <a:schemeClr val="bg1"/>
              </a:solidFill>
            </p:grpSpPr>
            <p:sp>
              <p:nvSpPr>
                <p:cNvPr id="21" name="Freeform 20"/>
                <p:cNvSpPr>
                  <a:spLocks/>
                </p:cNvSpPr>
                <p:nvPr/>
              </p:nvSpPr>
              <p:spPr bwMode="auto">
                <a:xfrm>
                  <a:off x="2744788" y="3275013"/>
                  <a:ext cx="60325" cy="44450"/>
                </a:xfrm>
                <a:custGeom>
                  <a:avLst/>
                  <a:gdLst>
                    <a:gd name="T0" fmla="*/ 0 w 38"/>
                    <a:gd name="T1" fmla="*/ 28 h 28"/>
                    <a:gd name="T2" fmla="*/ 34 w 38"/>
                    <a:gd name="T3" fmla="*/ 28 h 28"/>
                    <a:gd name="T4" fmla="*/ 38 w 38"/>
                    <a:gd name="T5" fmla="*/ 28 h 28"/>
                    <a:gd name="T6" fmla="*/ 38 w 38"/>
                    <a:gd name="T7" fmla="*/ 0 h 28"/>
                    <a:gd name="T8" fmla="*/ 24 w 38"/>
                    <a:gd name="T9" fmla="*/ 0 h 28"/>
                    <a:gd name="T10" fmla="*/ 0 w 38"/>
                    <a:gd name="T11" fmla="*/ 0 h 28"/>
                    <a:gd name="T12" fmla="*/ 0 w 3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38" h="28">
                      <a:moveTo>
                        <a:pt x="0" y="28"/>
                      </a:moveTo>
                      <a:lnTo>
                        <a:pt x="34" y="28"/>
                      </a:lnTo>
                      <a:lnTo>
                        <a:pt x="38" y="28"/>
                      </a:lnTo>
                      <a:lnTo>
                        <a:pt x="38" y="0"/>
                      </a:lnTo>
                      <a:lnTo>
                        <a:pt x="24" y="0"/>
                      </a:lnTo>
                      <a:lnTo>
                        <a:pt x="0"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21"/>
                <p:cNvSpPr>
                  <a:spLocks/>
                </p:cNvSpPr>
                <p:nvPr/>
              </p:nvSpPr>
              <p:spPr bwMode="auto">
                <a:xfrm>
                  <a:off x="2700338" y="3275013"/>
                  <a:ext cx="30163" cy="44450"/>
                </a:xfrm>
                <a:custGeom>
                  <a:avLst/>
                  <a:gdLst>
                    <a:gd name="T0" fmla="*/ 0 w 8"/>
                    <a:gd name="T1" fmla="*/ 10 h 12"/>
                    <a:gd name="T2" fmla="*/ 2 w 8"/>
                    <a:gd name="T3" fmla="*/ 12 h 12"/>
                    <a:gd name="T4" fmla="*/ 6 w 8"/>
                    <a:gd name="T5" fmla="*/ 12 h 12"/>
                    <a:gd name="T6" fmla="*/ 8 w 8"/>
                    <a:gd name="T7" fmla="*/ 12 h 12"/>
                    <a:gd name="T8" fmla="*/ 8 w 8"/>
                    <a:gd name="T9" fmla="*/ 0 h 12"/>
                    <a:gd name="T10" fmla="*/ 2 w 8"/>
                    <a:gd name="T11" fmla="*/ 0 h 12"/>
                    <a:gd name="T12" fmla="*/ 0 w 8"/>
                    <a:gd name="T13" fmla="*/ 2 h 12"/>
                    <a:gd name="T14" fmla="*/ 0 w 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0" y="10"/>
                      </a:moveTo>
                      <a:cubicBezTo>
                        <a:pt x="0" y="11"/>
                        <a:pt x="1" y="12"/>
                        <a:pt x="2" y="12"/>
                      </a:cubicBezTo>
                      <a:cubicBezTo>
                        <a:pt x="6" y="12"/>
                        <a:pt x="6" y="12"/>
                        <a:pt x="6" y="12"/>
                      </a:cubicBezTo>
                      <a:cubicBezTo>
                        <a:pt x="8" y="12"/>
                        <a:pt x="8" y="12"/>
                        <a:pt x="8" y="12"/>
                      </a:cubicBezTo>
                      <a:cubicBezTo>
                        <a:pt x="8" y="0"/>
                        <a:pt x="8" y="0"/>
                        <a:pt x="8" y="0"/>
                      </a:cubicBezTo>
                      <a:cubicBezTo>
                        <a:pt x="2" y="0"/>
                        <a:pt x="2" y="0"/>
                        <a:pt x="2" y="0"/>
                      </a:cubicBezTo>
                      <a:cubicBezTo>
                        <a:pt x="1" y="0"/>
                        <a:pt x="0" y="1"/>
                        <a:pt x="0" y="2"/>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22"/>
                <p:cNvSpPr>
                  <a:spLocks/>
                </p:cNvSpPr>
                <p:nvPr/>
              </p:nvSpPr>
              <p:spPr bwMode="auto">
                <a:xfrm>
                  <a:off x="2820988" y="3275013"/>
                  <a:ext cx="30163" cy="44450"/>
                </a:xfrm>
                <a:custGeom>
                  <a:avLst/>
                  <a:gdLst>
                    <a:gd name="T0" fmla="*/ 8 w 8"/>
                    <a:gd name="T1" fmla="*/ 2 h 12"/>
                    <a:gd name="T2" fmla="*/ 6 w 8"/>
                    <a:gd name="T3" fmla="*/ 0 h 12"/>
                    <a:gd name="T4" fmla="*/ 0 w 8"/>
                    <a:gd name="T5" fmla="*/ 0 h 12"/>
                    <a:gd name="T6" fmla="*/ 0 w 8"/>
                    <a:gd name="T7" fmla="*/ 12 h 12"/>
                    <a:gd name="T8" fmla="*/ 6 w 8"/>
                    <a:gd name="T9" fmla="*/ 12 h 12"/>
                    <a:gd name="T10" fmla="*/ 8 w 8"/>
                    <a:gd name="T11" fmla="*/ 10 h 12"/>
                    <a:gd name="T12" fmla="*/ 8 w 8"/>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8" y="2"/>
                      </a:moveTo>
                      <a:cubicBezTo>
                        <a:pt x="8" y="1"/>
                        <a:pt x="7" y="0"/>
                        <a:pt x="6" y="0"/>
                      </a:cubicBezTo>
                      <a:cubicBezTo>
                        <a:pt x="0" y="0"/>
                        <a:pt x="0" y="0"/>
                        <a:pt x="0" y="0"/>
                      </a:cubicBezTo>
                      <a:cubicBezTo>
                        <a:pt x="0" y="12"/>
                        <a:pt x="0" y="12"/>
                        <a:pt x="0" y="12"/>
                      </a:cubicBezTo>
                      <a:cubicBezTo>
                        <a:pt x="6" y="12"/>
                        <a:pt x="6" y="12"/>
                        <a:pt x="6" y="12"/>
                      </a:cubicBezTo>
                      <a:cubicBezTo>
                        <a:pt x="7" y="12"/>
                        <a:pt x="8" y="11"/>
                        <a:pt x="8" y="10"/>
                      </a:cubicBez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Freeform 23"/>
                <p:cNvSpPr>
                  <a:spLocks/>
                </p:cNvSpPr>
                <p:nvPr/>
              </p:nvSpPr>
              <p:spPr bwMode="auto">
                <a:xfrm>
                  <a:off x="2686050" y="3335338"/>
                  <a:ext cx="28575" cy="44450"/>
                </a:xfrm>
                <a:custGeom>
                  <a:avLst/>
                  <a:gdLst>
                    <a:gd name="T0" fmla="*/ 8 w 8"/>
                    <a:gd name="T1" fmla="*/ 0 h 12"/>
                    <a:gd name="T2" fmla="*/ 2 w 8"/>
                    <a:gd name="T3" fmla="*/ 0 h 12"/>
                    <a:gd name="T4" fmla="*/ 0 w 8"/>
                    <a:gd name="T5" fmla="*/ 2 h 12"/>
                    <a:gd name="T6" fmla="*/ 0 w 8"/>
                    <a:gd name="T7" fmla="*/ 10 h 12"/>
                    <a:gd name="T8" fmla="*/ 2 w 8"/>
                    <a:gd name="T9" fmla="*/ 12 h 12"/>
                    <a:gd name="T10" fmla="*/ 6 w 8"/>
                    <a:gd name="T11" fmla="*/ 12 h 12"/>
                    <a:gd name="T12" fmla="*/ 8 w 8"/>
                    <a:gd name="T13" fmla="*/ 12 h 12"/>
                    <a:gd name="T14" fmla="*/ 8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0"/>
                      </a:moveTo>
                      <a:cubicBezTo>
                        <a:pt x="2" y="0"/>
                        <a:pt x="2" y="0"/>
                        <a:pt x="2" y="0"/>
                      </a:cubicBezTo>
                      <a:cubicBezTo>
                        <a:pt x="1" y="0"/>
                        <a:pt x="0" y="1"/>
                        <a:pt x="0" y="2"/>
                      </a:cubicBezTo>
                      <a:cubicBezTo>
                        <a:pt x="0" y="10"/>
                        <a:pt x="0" y="10"/>
                        <a:pt x="0" y="10"/>
                      </a:cubicBezTo>
                      <a:cubicBezTo>
                        <a:pt x="0" y="11"/>
                        <a:pt x="1" y="12"/>
                        <a:pt x="2" y="12"/>
                      </a:cubicBezTo>
                      <a:cubicBezTo>
                        <a:pt x="6" y="12"/>
                        <a:pt x="6" y="12"/>
                        <a:pt x="6" y="12"/>
                      </a:cubicBezTo>
                      <a:cubicBezTo>
                        <a:pt x="8" y="12"/>
                        <a:pt x="8" y="12"/>
                        <a:pt x="8" y="12"/>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Freeform 24"/>
                <p:cNvSpPr>
                  <a:spLocks/>
                </p:cNvSpPr>
                <p:nvPr/>
              </p:nvSpPr>
              <p:spPr bwMode="auto">
                <a:xfrm>
                  <a:off x="2730500" y="3335338"/>
                  <a:ext cx="60325" cy="44450"/>
                </a:xfrm>
                <a:custGeom>
                  <a:avLst/>
                  <a:gdLst>
                    <a:gd name="T0" fmla="*/ 38 w 38"/>
                    <a:gd name="T1" fmla="*/ 0 h 28"/>
                    <a:gd name="T2" fmla="*/ 5 w 38"/>
                    <a:gd name="T3" fmla="*/ 0 h 28"/>
                    <a:gd name="T4" fmla="*/ 0 w 38"/>
                    <a:gd name="T5" fmla="*/ 0 h 28"/>
                    <a:gd name="T6" fmla="*/ 0 w 38"/>
                    <a:gd name="T7" fmla="*/ 28 h 28"/>
                    <a:gd name="T8" fmla="*/ 33 w 38"/>
                    <a:gd name="T9" fmla="*/ 28 h 28"/>
                    <a:gd name="T10" fmla="*/ 38 w 38"/>
                    <a:gd name="T11" fmla="*/ 28 h 28"/>
                    <a:gd name="T12" fmla="*/ 38 w 3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8" h="28">
                      <a:moveTo>
                        <a:pt x="38" y="0"/>
                      </a:moveTo>
                      <a:lnTo>
                        <a:pt x="5" y="0"/>
                      </a:lnTo>
                      <a:lnTo>
                        <a:pt x="0" y="0"/>
                      </a:lnTo>
                      <a:lnTo>
                        <a:pt x="0" y="28"/>
                      </a:lnTo>
                      <a:lnTo>
                        <a:pt x="33" y="28"/>
                      </a:lnTo>
                      <a:lnTo>
                        <a:pt x="38" y="28"/>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Freeform 25"/>
                <p:cNvSpPr>
                  <a:spLocks/>
                </p:cNvSpPr>
                <p:nvPr/>
              </p:nvSpPr>
              <p:spPr bwMode="auto">
                <a:xfrm>
                  <a:off x="2805113" y="3335338"/>
                  <a:ext cx="30163" cy="44450"/>
                </a:xfrm>
                <a:custGeom>
                  <a:avLst/>
                  <a:gdLst>
                    <a:gd name="T0" fmla="*/ 6 w 8"/>
                    <a:gd name="T1" fmla="*/ 0 h 12"/>
                    <a:gd name="T2" fmla="*/ 2 w 8"/>
                    <a:gd name="T3" fmla="*/ 0 h 12"/>
                    <a:gd name="T4" fmla="*/ 0 w 8"/>
                    <a:gd name="T5" fmla="*/ 0 h 12"/>
                    <a:gd name="T6" fmla="*/ 0 w 8"/>
                    <a:gd name="T7" fmla="*/ 12 h 12"/>
                    <a:gd name="T8" fmla="*/ 6 w 8"/>
                    <a:gd name="T9" fmla="*/ 12 h 12"/>
                    <a:gd name="T10" fmla="*/ 8 w 8"/>
                    <a:gd name="T11" fmla="*/ 10 h 12"/>
                    <a:gd name="T12" fmla="*/ 8 w 8"/>
                    <a:gd name="T13" fmla="*/ 2 h 12"/>
                    <a:gd name="T14" fmla="*/ 6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6" y="0"/>
                      </a:moveTo>
                      <a:cubicBezTo>
                        <a:pt x="2" y="0"/>
                        <a:pt x="2" y="0"/>
                        <a:pt x="2" y="0"/>
                      </a:cubicBezTo>
                      <a:cubicBezTo>
                        <a:pt x="0" y="0"/>
                        <a:pt x="0" y="0"/>
                        <a:pt x="0" y="0"/>
                      </a:cubicBezTo>
                      <a:cubicBezTo>
                        <a:pt x="0" y="12"/>
                        <a:pt x="0" y="12"/>
                        <a:pt x="0" y="12"/>
                      </a:cubicBezTo>
                      <a:cubicBezTo>
                        <a:pt x="6" y="12"/>
                        <a:pt x="6" y="12"/>
                        <a:pt x="6" y="12"/>
                      </a:cubicBezTo>
                      <a:cubicBezTo>
                        <a:pt x="7" y="12"/>
                        <a:pt x="8" y="11"/>
                        <a:pt x="8" y="10"/>
                      </a:cubicBezTo>
                      <a:cubicBezTo>
                        <a:pt x="8" y="2"/>
                        <a:pt x="8" y="2"/>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Freeform 26"/>
                <p:cNvSpPr>
                  <a:spLocks/>
                </p:cNvSpPr>
                <p:nvPr/>
              </p:nvSpPr>
              <p:spPr bwMode="auto">
                <a:xfrm>
                  <a:off x="2790825" y="3395663"/>
                  <a:ext cx="30163" cy="44450"/>
                </a:xfrm>
                <a:custGeom>
                  <a:avLst/>
                  <a:gdLst>
                    <a:gd name="T0" fmla="*/ 6 w 8"/>
                    <a:gd name="T1" fmla="*/ 12 h 12"/>
                    <a:gd name="T2" fmla="*/ 8 w 8"/>
                    <a:gd name="T3" fmla="*/ 10 h 12"/>
                    <a:gd name="T4" fmla="*/ 8 w 8"/>
                    <a:gd name="T5" fmla="*/ 2 h 12"/>
                    <a:gd name="T6" fmla="*/ 6 w 8"/>
                    <a:gd name="T7" fmla="*/ 0 h 12"/>
                    <a:gd name="T8" fmla="*/ 2 w 8"/>
                    <a:gd name="T9" fmla="*/ 0 h 12"/>
                    <a:gd name="T10" fmla="*/ 0 w 8"/>
                    <a:gd name="T11" fmla="*/ 0 h 12"/>
                    <a:gd name="T12" fmla="*/ 0 w 8"/>
                    <a:gd name="T13" fmla="*/ 12 h 12"/>
                    <a:gd name="T14" fmla="*/ 2 w 8"/>
                    <a:gd name="T15" fmla="*/ 12 h 12"/>
                    <a:gd name="T16" fmla="*/ 6 w 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6" y="12"/>
                      </a:moveTo>
                      <a:cubicBezTo>
                        <a:pt x="7" y="12"/>
                        <a:pt x="8" y="11"/>
                        <a:pt x="8" y="10"/>
                      </a:cubicBezTo>
                      <a:cubicBezTo>
                        <a:pt x="8" y="2"/>
                        <a:pt x="8" y="2"/>
                        <a:pt x="8" y="2"/>
                      </a:cubicBezTo>
                      <a:cubicBezTo>
                        <a:pt x="8" y="1"/>
                        <a:pt x="7" y="0"/>
                        <a:pt x="6" y="0"/>
                      </a:cubicBezTo>
                      <a:cubicBezTo>
                        <a:pt x="2" y="0"/>
                        <a:pt x="2" y="0"/>
                        <a:pt x="2" y="0"/>
                      </a:cubicBezTo>
                      <a:cubicBezTo>
                        <a:pt x="0" y="0"/>
                        <a:pt x="0" y="0"/>
                        <a:pt x="0" y="0"/>
                      </a:cubicBezTo>
                      <a:cubicBezTo>
                        <a:pt x="0" y="12"/>
                        <a:pt x="0" y="12"/>
                        <a:pt x="0" y="12"/>
                      </a:cubicBezTo>
                      <a:cubicBezTo>
                        <a:pt x="2" y="12"/>
                        <a:pt x="2" y="12"/>
                        <a:pt x="2" y="12"/>
                      </a:cubicBez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Freeform 27"/>
                <p:cNvSpPr>
                  <a:spLocks/>
                </p:cNvSpPr>
                <p:nvPr/>
              </p:nvSpPr>
              <p:spPr bwMode="auto">
                <a:xfrm>
                  <a:off x="2714625" y="3395663"/>
                  <a:ext cx="60325" cy="44450"/>
                </a:xfrm>
                <a:custGeom>
                  <a:avLst/>
                  <a:gdLst>
                    <a:gd name="T0" fmla="*/ 38 w 38"/>
                    <a:gd name="T1" fmla="*/ 28 h 28"/>
                    <a:gd name="T2" fmla="*/ 38 w 38"/>
                    <a:gd name="T3" fmla="*/ 0 h 28"/>
                    <a:gd name="T4" fmla="*/ 5 w 38"/>
                    <a:gd name="T5" fmla="*/ 0 h 28"/>
                    <a:gd name="T6" fmla="*/ 0 w 38"/>
                    <a:gd name="T7" fmla="*/ 0 h 28"/>
                    <a:gd name="T8" fmla="*/ 0 w 38"/>
                    <a:gd name="T9" fmla="*/ 28 h 28"/>
                    <a:gd name="T10" fmla="*/ 5 w 38"/>
                    <a:gd name="T11" fmla="*/ 28 h 28"/>
                    <a:gd name="T12" fmla="*/ 38 w 3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38" h="28">
                      <a:moveTo>
                        <a:pt x="38" y="28"/>
                      </a:moveTo>
                      <a:lnTo>
                        <a:pt x="38" y="0"/>
                      </a:lnTo>
                      <a:lnTo>
                        <a:pt x="5" y="0"/>
                      </a:lnTo>
                      <a:lnTo>
                        <a:pt x="0" y="0"/>
                      </a:lnTo>
                      <a:lnTo>
                        <a:pt x="0" y="28"/>
                      </a:lnTo>
                      <a:lnTo>
                        <a:pt x="5" y="28"/>
                      </a:lnTo>
                      <a:lnTo>
                        <a:pt x="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Freeform 28"/>
                <p:cNvSpPr>
                  <a:spLocks/>
                </p:cNvSpPr>
                <p:nvPr/>
              </p:nvSpPr>
              <p:spPr bwMode="auto">
                <a:xfrm>
                  <a:off x="2670175" y="3395663"/>
                  <a:ext cx="30163" cy="44450"/>
                </a:xfrm>
                <a:custGeom>
                  <a:avLst/>
                  <a:gdLst>
                    <a:gd name="T0" fmla="*/ 2 w 8"/>
                    <a:gd name="T1" fmla="*/ 12 h 12"/>
                    <a:gd name="T2" fmla="*/ 8 w 8"/>
                    <a:gd name="T3" fmla="*/ 12 h 12"/>
                    <a:gd name="T4" fmla="*/ 8 w 8"/>
                    <a:gd name="T5" fmla="*/ 0 h 12"/>
                    <a:gd name="T6" fmla="*/ 2 w 8"/>
                    <a:gd name="T7" fmla="*/ 0 h 12"/>
                    <a:gd name="T8" fmla="*/ 0 w 8"/>
                    <a:gd name="T9" fmla="*/ 2 h 12"/>
                    <a:gd name="T10" fmla="*/ 0 w 8"/>
                    <a:gd name="T11" fmla="*/ 10 h 12"/>
                    <a:gd name="T12" fmla="*/ 2 w 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2" y="12"/>
                      </a:moveTo>
                      <a:cubicBezTo>
                        <a:pt x="8" y="12"/>
                        <a:pt x="8" y="12"/>
                        <a:pt x="8" y="12"/>
                      </a:cubicBezTo>
                      <a:cubicBezTo>
                        <a:pt x="8" y="0"/>
                        <a:pt x="8" y="0"/>
                        <a:pt x="8" y="0"/>
                      </a:cubicBezTo>
                      <a:cubicBezTo>
                        <a:pt x="2" y="0"/>
                        <a:pt x="2" y="0"/>
                        <a:pt x="2" y="0"/>
                      </a:cubicBezTo>
                      <a:cubicBezTo>
                        <a:pt x="1" y="0"/>
                        <a:pt x="0" y="1"/>
                        <a:pt x="0" y="2"/>
                      </a:cubicBezTo>
                      <a:cubicBezTo>
                        <a:pt x="0" y="10"/>
                        <a:pt x="0" y="10"/>
                        <a:pt x="0" y="10"/>
                      </a:cubicBezTo>
                      <a:cubicBezTo>
                        <a:pt x="0" y="11"/>
                        <a:pt x="1"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Freeform 29"/>
                <p:cNvSpPr>
                  <a:spLocks/>
                </p:cNvSpPr>
                <p:nvPr/>
              </p:nvSpPr>
              <p:spPr bwMode="auto">
                <a:xfrm>
                  <a:off x="2686050" y="3455988"/>
                  <a:ext cx="28575" cy="44450"/>
                </a:xfrm>
                <a:custGeom>
                  <a:avLst/>
                  <a:gdLst>
                    <a:gd name="T0" fmla="*/ 2 w 8"/>
                    <a:gd name="T1" fmla="*/ 0 h 12"/>
                    <a:gd name="T2" fmla="*/ 0 w 8"/>
                    <a:gd name="T3" fmla="*/ 2 h 12"/>
                    <a:gd name="T4" fmla="*/ 0 w 8"/>
                    <a:gd name="T5" fmla="*/ 10 h 12"/>
                    <a:gd name="T6" fmla="*/ 2 w 8"/>
                    <a:gd name="T7" fmla="*/ 12 h 12"/>
                    <a:gd name="T8" fmla="*/ 6 w 8"/>
                    <a:gd name="T9" fmla="*/ 12 h 12"/>
                    <a:gd name="T10" fmla="*/ 8 w 8"/>
                    <a:gd name="T11" fmla="*/ 12 h 12"/>
                    <a:gd name="T12" fmla="*/ 8 w 8"/>
                    <a:gd name="T13" fmla="*/ 0 h 12"/>
                    <a:gd name="T14" fmla="*/ 6 w 8"/>
                    <a:gd name="T15" fmla="*/ 0 h 12"/>
                    <a:gd name="T16" fmla="*/ 2 w 8"/>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2" y="0"/>
                      </a:moveTo>
                      <a:cubicBezTo>
                        <a:pt x="1" y="0"/>
                        <a:pt x="0" y="1"/>
                        <a:pt x="0" y="2"/>
                      </a:cubicBezTo>
                      <a:cubicBezTo>
                        <a:pt x="0" y="10"/>
                        <a:pt x="0" y="10"/>
                        <a:pt x="0" y="10"/>
                      </a:cubicBezTo>
                      <a:cubicBezTo>
                        <a:pt x="0" y="11"/>
                        <a:pt x="1" y="12"/>
                        <a:pt x="2" y="12"/>
                      </a:cubicBezTo>
                      <a:cubicBezTo>
                        <a:pt x="6" y="12"/>
                        <a:pt x="6" y="12"/>
                        <a:pt x="6" y="12"/>
                      </a:cubicBezTo>
                      <a:cubicBezTo>
                        <a:pt x="8" y="12"/>
                        <a:pt x="8" y="12"/>
                        <a:pt x="8" y="12"/>
                      </a:cubicBezTo>
                      <a:cubicBezTo>
                        <a:pt x="8" y="0"/>
                        <a:pt x="8" y="0"/>
                        <a:pt x="8" y="0"/>
                      </a:cubicBezTo>
                      <a:cubicBezTo>
                        <a:pt x="6" y="0"/>
                        <a:pt x="6" y="0"/>
                        <a:pt x="6"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Freeform 30"/>
                <p:cNvSpPr>
                  <a:spLocks/>
                </p:cNvSpPr>
                <p:nvPr/>
              </p:nvSpPr>
              <p:spPr bwMode="auto">
                <a:xfrm>
                  <a:off x="2730500" y="3455988"/>
                  <a:ext cx="60325" cy="44450"/>
                </a:xfrm>
                <a:custGeom>
                  <a:avLst/>
                  <a:gdLst>
                    <a:gd name="T0" fmla="*/ 38 w 38"/>
                    <a:gd name="T1" fmla="*/ 28 h 28"/>
                    <a:gd name="T2" fmla="*/ 38 w 38"/>
                    <a:gd name="T3" fmla="*/ 0 h 28"/>
                    <a:gd name="T4" fmla="*/ 33 w 38"/>
                    <a:gd name="T5" fmla="*/ 0 h 28"/>
                    <a:gd name="T6" fmla="*/ 0 w 38"/>
                    <a:gd name="T7" fmla="*/ 0 h 28"/>
                    <a:gd name="T8" fmla="*/ 0 w 38"/>
                    <a:gd name="T9" fmla="*/ 28 h 28"/>
                    <a:gd name="T10" fmla="*/ 33 w 38"/>
                    <a:gd name="T11" fmla="*/ 28 h 28"/>
                    <a:gd name="T12" fmla="*/ 38 w 3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38" h="28">
                      <a:moveTo>
                        <a:pt x="38" y="28"/>
                      </a:moveTo>
                      <a:lnTo>
                        <a:pt x="38" y="0"/>
                      </a:lnTo>
                      <a:lnTo>
                        <a:pt x="33" y="0"/>
                      </a:lnTo>
                      <a:lnTo>
                        <a:pt x="0" y="0"/>
                      </a:lnTo>
                      <a:lnTo>
                        <a:pt x="0" y="28"/>
                      </a:lnTo>
                      <a:lnTo>
                        <a:pt x="33" y="28"/>
                      </a:lnTo>
                      <a:lnTo>
                        <a:pt x="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Freeform 31"/>
                <p:cNvSpPr>
                  <a:spLocks/>
                </p:cNvSpPr>
                <p:nvPr/>
              </p:nvSpPr>
              <p:spPr bwMode="auto">
                <a:xfrm>
                  <a:off x="2805113" y="3455988"/>
                  <a:ext cx="30163" cy="44450"/>
                </a:xfrm>
                <a:custGeom>
                  <a:avLst/>
                  <a:gdLst>
                    <a:gd name="T0" fmla="*/ 6 w 8"/>
                    <a:gd name="T1" fmla="*/ 0 h 12"/>
                    <a:gd name="T2" fmla="*/ 0 w 8"/>
                    <a:gd name="T3" fmla="*/ 0 h 12"/>
                    <a:gd name="T4" fmla="*/ 0 w 8"/>
                    <a:gd name="T5" fmla="*/ 12 h 12"/>
                    <a:gd name="T6" fmla="*/ 6 w 8"/>
                    <a:gd name="T7" fmla="*/ 12 h 12"/>
                    <a:gd name="T8" fmla="*/ 8 w 8"/>
                    <a:gd name="T9" fmla="*/ 10 h 12"/>
                    <a:gd name="T10" fmla="*/ 8 w 8"/>
                    <a:gd name="T11" fmla="*/ 2 h 12"/>
                    <a:gd name="T12" fmla="*/ 6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0"/>
                      </a:moveTo>
                      <a:cubicBezTo>
                        <a:pt x="0" y="0"/>
                        <a:pt x="0" y="0"/>
                        <a:pt x="0" y="0"/>
                      </a:cubicBezTo>
                      <a:cubicBezTo>
                        <a:pt x="0" y="12"/>
                        <a:pt x="0" y="12"/>
                        <a:pt x="0" y="12"/>
                      </a:cubicBezTo>
                      <a:cubicBezTo>
                        <a:pt x="6" y="12"/>
                        <a:pt x="6" y="12"/>
                        <a:pt x="6" y="12"/>
                      </a:cubicBezTo>
                      <a:cubicBezTo>
                        <a:pt x="7" y="12"/>
                        <a:pt x="8" y="11"/>
                        <a:pt x="8" y="10"/>
                      </a:cubicBezTo>
                      <a:cubicBezTo>
                        <a:pt x="8" y="2"/>
                        <a:pt x="8" y="2"/>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Freeform 32"/>
                <p:cNvSpPr>
                  <a:spLocks/>
                </p:cNvSpPr>
                <p:nvPr/>
              </p:nvSpPr>
              <p:spPr bwMode="auto">
                <a:xfrm>
                  <a:off x="2790825" y="3516313"/>
                  <a:ext cx="30163" cy="44450"/>
                </a:xfrm>
                <a:custGeom>
                  <a:avLst/>
                  <a:gdLst>
                    <a:gd name="T0" fmla="*/ 8 w 8"/>
                    <a:gd name="T1" fmla="*/ 10 h 12"/>
                    <a:gd name="T2" fmla="*/ 8 w 8"/>
                    <a:gd name="T3" fmla="*/ 2 h 12"/>
                    <a:gd name="T4" fmla="*/ 6 w 8"/>
                    <a:gd name="T5" fmla="*/ 0 h 12"/>
                    <a:gd name="T6" fmla="*/ 2 w 8"/>
                    <a:gd name="T7" fmla="*/ 0 h 12"/>
                    <a:gd name="T8" fmla="*/ 0 w 8"/>
                    <a:gd name="T9" fmla="*/ 0 h 12"/>
                    <a:gd name="T10" fmla="*/ 0 w 8"/>
                    <a:gd name="T11" fmla="*/ 12 h 12"/>
                    <a:gd name="T12" fmla="*/ 2 w 8"/>
                    <a:gd name="T13" fmla="*/ 12 h 12"/>
                    <a:gd name="T14" fmla="*/ 6 w 8"/>
                    <a:gd name="T15" fmla="*/ 12 h 12"/>
                    <a:gd name="T16" fmla="*/ 8 w 8"/>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8" y="10"/>
                      </a:moveTo>
                      <a:cubicBezTo>
                        <a:pt x="8" y="2"/>
                        <a:pt x="8" y="2"/>
                        <a:pt x="8" y="2"/>
                      </a:cubicBezTo>
                      <a:cubicBezTo>
                        <a:pt x="8" y="1"/>
                        <a:pt x="7" y="0"/>
                        <a:pt x="6" y="0"/>
                      </a:cubicBezTo>
                      <a:cubicBezTo>
                        <a:pt x="2" y="0"/>
                        <a:pt x="2" y="0"/>
                        <a:pt x="2" y="0"/>
                      </a:cubicBezTo>
                      <a:cubicBezTo>
                        <a:pt x="0" y="0"/>
                        <a:pt x="0" y="0"/>
                        <a:pt x="0" y="0"/>
                      </a:cubicBezTo>
                      <a:cubicBezTo>
                        <a:pt x="0" y="12"/>
                        <a:pt x="0" y="12"/>
                        <a:pt x="0" y="12"/>
                      </a:cubicBezTo>
                      <a:cubicBezTo>
                        <a:pt x="2" y="12"/>
                        <a:pt x="2" y="12"/>
                        <a:pt x="2" y="12"/>
                      </a:cubicBezTo>
                      <a:cubicBezTo>
                        <a:pt x="6" y="12"/>
                        <a:pt x="6" y="12"/>
                        <a:pt x="6" y="12"/>
                      </a:cubicBezTo>
                      <a:cubicBezTo>
                        <a:pt x="7" y="12"/>
                        <a:pt x="8" y="11"/>
                        <a:pt x="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Freeform 33"/>
                <p:cNvSpPr>
                  <a:spLocks/>
                </p:cNvSpPr>
                <p:nvPr/>
              </p:nvSpPr>
              <p:spPr bwMode="auto">
                <a:xfrm>
                  <a:off x="2714625" y="3516313"/>
                  <a:ext cx="60325" cy="44450"/>
                </a:xfrm>
                <a:custGeom>
                  <a:avLst/>
                  <a:gdLst>
                    <a:gd name="T0" fmla="*/ 38 w 38"/>
                    <a:gd name="T1" fmla="*/ 0 h 28"/>
                    <a:gd name="T2" fmla="*/ 5 w 38"/>
                    <a:gd name="T3" fmla="*/ 0 h 28"/>
                    <a:gd name="T4" fmla="*/ 0 w 38"/>
                    <a:gd name="T5" fmla="*/ 0 h 28"/>
                    <a:gd name="T6" fmla="*/ 0 w 38"/>
                    <a:gd name="T7" fmla="*/ 28 h 28"/>
                    <a:gd name="T8" fmla="*/ 5 w 38"/>
                    <a:gd name="T9" fmla="*/ 28 h 28"/>
                    <a:gd name="T10" fmla="*/ 38 w 38"/>
                    <a:gd name="T11" fmla="*/ 28 h 28"/>
                    <a:gd name="T12" fmla="*/ 38 w 3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8" h="28">
                      <a:moveTo>
                        <a:pt x="38" y="0"/>
                      </a:moveTo>
                      <a:lnTo>
                        <a:pt x="5" y="0"/>
                      </a:lnTo>
                      <a:lnTo>
                        <a:pt x="0" y="0"/>
                      </a:lnTo>
                      <a:lnTo>
                        <a:pt x="0" y="28"/>
                      </a:lnTo>
                      <a:lnTo>
                        <a:pt x="5" y="28"/>
                      </a:lnTo>
                      <a:lnTo>
                        <a:pt x="38" y="28"/>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Freeform 34"/>
                <p:cNvSpPr>
                  <a:spLocks/>
                </p:cNvSpPr>
                <p:nvPr/>
              </p:nvSpPr>
              <p:spPr bwMode="auto">
                <a:xfrm>
                  <a:off x="2670175" y="3516313"/>
                  <a:ext cx="30163" cy="44450"/>
                </a:xfrm>
                <a:custGeom>
                  <a:avLst/>
                  <a:gdLst>
                    <a:gd name="T0" fmla="*/ 8 w 8"/>
                    <a:gd name="T1" fmla="*/ 0 h 12"/>
                    <a:gd name="T2" fmla="*/ 2 w 8"/>
                    <a:gd name="T3" fmla="*/ 0 h 12"/>
                    <a:gd name="T4" fmla="*/ 0 w 8"/>
                    <a:gd name="T5" fmla="*/ 2 h 12"/>
                    <a:gd name="T6" fmla="*/ 0 w 8"/>
                    <a:gd name="T7" fmla="*/ 10 h 12"/>
                    <a:gd name="T8" fmla="*/ 2 w 8"/>
                    <a:gd name="T9" fmla="*/ 12 h 12"/>
                    <a:gd name="T10" fmla="*/ 8 w 8"/>
                    <a:gd name="T11" fmla="*/ 12 h 12"/>
                    <a:gd name="T12" fmla="*/ 8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8" y="0"/>
                      </a:moveTo>
                      <a:cubicBezTo>
                        <a:pt x="2" y="0"/>
                        <a:pt x="2" y="0"/>
                        <a:pt x="2" y="0"/>
                      </a:cubicBezTo>
                      <a:cubicBezTo>
                        <a:pt x="1" y="0"/>
                        <a:pt x="0" y="1"/>
                        <a:pt x="0" y="2"/>
                      </a:cubicBezTo>
                      <a:cubicBezTo>
                        <a:pt x="0" y="10"/>
                        <a:pt x="0" y="10"/>
                        <a:pt x="0" y="10"/>
                      </a:cubicBezTo>
                      <a:cubicBezTo>
                        <a:pt x="0" y="11"/>
                        <a:pt x="1" y="12"/>
                        <a:pt x="2" y="12"/>
                      </a:cubicBezTo>
                      <a:cubicBezTo>
                        <a:pt x="8" y="12"/>
                        <a:pt x="8" y="12"/>
                        <a:pt x="8" y="12"/>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Freeform 35"/>
                <p:cNvSpPr>
                  <a:spLocks/>
                </p:cNvSpPr>
                <p:nvPr/>
              </p:nvSpPr>
              <p:spPr bwMode="auto">
                <a:xfrm>
                  <a:off x="2686050" y="3576638"/>
                  <a:ext cx="28575" cy="44450"/>
                </a:xfrm>
                <a:custGeom>
                  <a:avLst/>
                  <a:gdLst>
                    <a:gd name="T0" fmla="*/ 2 w 8"/>
                    <a:gd name="T1" fmla="*/ 0 h 12"/>
                    <a:gd name="T2" fmla="*/ 0 w 8"/>
                    <a:gd name="T3" fmla="*/ 2 h 12"/>
                    <a:gd name="T4" fmla="*/ 0 w 8"/>
                    <a:gd name="T5" fmla="*/ 10 h 12"/>
                    <a:gd name="T6" fmla="*/ 2 w 8"/>
                    <a:gd name="T7" fmla="*/ 12 h 12"/>
                    <a:gd name="T8" fmla="*/ 8 w 8"/>
                    <a:gd name="T9" fmla="*/ 12 h 12"/>
                    <a:gd name="T10" fmla="*/ 8 w 8"/>
                    <a:gd name="T11" fmla="*/ 0 h 12"/>
                    <a:gd name="T12" fmla="*/ 6 w 8"/>
                    <a:gd name="T13" fmla="*/ 0 h 12"/>
                    <a:gd name="T14" fmla="*/ 2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2" y="0"/>
                      </a:moveTo>
                      <a:cubicBezTo>
                        <a:pt x="1" y="0"/>
                        <a:pt x="0" y="1"/>
                        <a:pt x="0" y="2"/>
                      </a:cubicBezTo>
                      <a:cubicBezTo>
                        <a:pt x="0" y="10"/>
                        <a:pt x="0" y="10"/>
                        <a:pt x="0" y="10"/>
                      </a:cubicBezTo>
                      <a:cubicBezTo>
                        <a:pt x="0" y="11"/>
                        <a:pt x="1" y="12"/>
                        <a:pt x="2" y="12"/>
                      </a:cubicBezTo>
                      <a:cubicBezTo>
                        <a:pt x="8" y="12"/>
                        <a:pt x="8" y="12"/>
                        <a:pt x="8" y="12"/>
                      </a:cubicBezTo>
                      <a:cubicBezTo>
                        <a:pt x="8" y="0"/>
                        <a:pt x="8" y="0"/>
                        <a:pt x="8" y="0"/>
                      </a:cubicBezTo>
                      <a:cubicBezTo>
                        <a:pt x="6" y="0"/>
                        <a:pt x="6" y="0"/>
                        <a:pt x="6"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Freeform 36"/>
                <p:cNvSpPr>
                  <a:spLocks/>
                </p:cNvSpPr>
                <p:nvPr/>
              </p:nvSpPr>
              <p:spPr bwMode="auto">
                <a:xfrm>
                  <a:off x="2730500" y="3576638"/>
                  <a:ext cx="60325" cy="44450"/>
                </a:xfrm>
                <a:custGeom>
                  <a:avLst/>
                  <a:gdLst>
                    <a:gd name="T0" fmla="*/ 0 w 38"/>
                    <a:gd name="T1" fmla="*/ 0 h 28"/>
                    <a:gd name="T2" fmla="*/ 0 w 38"/>
                    <a:gd name="T3" fmla="*/ 28 h 28"/>
                    <a:gd name="T4" fmla="*/ 38 w 38"/>
                    <a:gd name="T5" fmla="*/ 28 h 28"/>
                    <a:gd name="T6" fmla="*/ 38 w 38"/>
                    <a:gd name="T7" fmla="*/ 0 h 28"/>
                    <a:gd name="T8" fmla="*/ 33 w 38"/>
                    <a:gd name="T9" fmla="*/ 0 h 28"/>
                    <a:gd name="T10" fmla="*/ 0 w 38"/>
                    <a:gd name="T11" fmla="*/ 0 h 28"/>
                  </a:gdLst>
                  <a:ahLst/>
                  <a:cxnLst>
                    <a:cxn ang="0">
                      <a:pos x="T0" y="T1"/>
                    </a:cxn>
                    <a:cxn ang="0">
                      <a:pos x="T2" y="T3"/>
                    </a:cxn>
                    <a:cxn ang="0">
                      <a:pos x="T4" y="T5"/>
                    </a:cxn>
                    <a:cxn ang="0">
                      <a:pos x="T6" y="T7"/>
                    </a:cxn>
                    <a:cxn ang="0">
                      <a:pos x="T8" y="T9"/>
                    </a:cxn>
                    <a:cxn ang="0">
                      <a:pos x="T10" y="T11"/>
                    </a:cxn>
                  </a:cxnLst>
                  <a:rect l="0" t="0" r="r" b="b"/>
                  <a:pathLst>
                    <a:path w="38" h="28">
                      <a:moveTo>
                        <a:pt x="0" y="0"/>
                      </a:moveTo>
                      <a:lnTo>
                        <a:pt x="0" y="28"/>
                      </a:lnTo>
                      <a:lnTo>
                        <a:pt x="38" y="28"/>
                      </a:lnTo>
                      <a:lnTo>
                        <a:pt x="38" y="0"/>
                      </a:lnTo>
                      <a:lnTo>
                        <a:pt x="3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Freeform 37"/>
                <p:cNvSpPr>
                  <a:spLocks/>
                </p:cNvSpPr>
                <p:nvPr/>
              </p:nvSpPr>
              <p:spPr bwMode="auto">
                <a:xfrm>
                  <a:off x="2805113" y="3576638"/>
                  <a:ext cx="30163" cy="44450"/>
                </a:xfrm>
                <a:custGeom>
                  <a:avLst/>
                  <a:gdLst>
                    <a:gd name="T0" fmla="*/ 6 w 8"/>
                    <a:gd name="T1" fmla="*/ 0 h 12"/>
                    <a:gd name="T2" fmla="*/ 0 w 8"/>
                    <a:gd name="T3" fmla="*/ 0 h 12"/>
                    <a:gd name="T4" fmla="*/ 0 w 8"/>
                    <a:gd name="T5" fmla="*/ 12 h 12"/>
                    <a:gd name="T6" fmla="*/ 6 w 8"/>
                    <a:gd name="T7" fmla="*/ 12 h 12"/>
                    <a:gd name="T8" fmla="*/ 8 w 8"/>
                    <a:gd name="T9" fmla="*/ 10 h 12"/>
                    <a:gd name="T10" fmla="*/ 8 w 8"/>
                    <a:gd name="T11" fmla="*/ 2 h 12"/>
                    <a:gd name="T12" fmla="*/ 6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0"/>
                      </a:moveTo>
                      <a:cubicBezTo>
                        <a:pt x="0" y="0"/>
                        <a:pt x="0" y="0"/>
                        <a:pt x="0" y="0"/>
                      </a:cubicBezTo>
                      <a:cubicBezTo>
                        <a:pt x="0" y="12"/>
                        <a:pt x="0" y="12"/>
                        <a:pt x="0" y="12"/>
                      </a:cubicBezTo>
                      <a:cubicBezTo>
                        <a:pt x="6" y="12"/>
                        <a:pt x="6" y="12"/>
                        <a:pt x="6" y="12"/>
                      </a:cubicBezTo>
                      <a:cubicBezTo>
                        <a:pt x="7" y="12"/>
                        <a:pt x="8" y="11"/>
                        <a:pt x="8" y="10"/>
                      </a:cubicBezTo>
                      <a:cubicBezTo>
                        <a:pt x="8" y="2"/>
                        <a:pt x="8" y="2"/>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Freeform 38"/>
                <p:cNvSpPr>
                  <a:spLocks/>
                </p:cNvSpPr>
                <p:nvPr/>
              </p:nvSpPr>
              <p:spPr bwMode="auto">
                <a:xfrm>
                  <a:off x="2895600" y="3455988"/>
                  <a:ext cx="60325" cy="44450"/>
                </a:xfrm>
                <a:custGeom>
                  <a:avLst/>
                  <a:gdLst>
                    <a:gd name="T0" fmla="*/ 38 w 38"/>
                    <a:gd name="T1" fmla="*/ 28 h 28"/>
                    <a:gd name="T2" fmla="*/ 38 w 38"/>
                    <a:gd name="T3" fmla="*/ 0 h 28"/>
                    <a:gd name="T4" fmla="*/ 0 w 38"/>
                    <a:gd name="T5" fmla="*/ 0 h 28"/>
                    <a:gd name="T6" fmla="*/ 0 w 38"/>
                    <a:gd name="T7" fmla="*/ 28 h 28"/>
                    <a:gd name="T8" fmla="*/ 5 w 38"/>
                    <a:gd name="T9" fmla="*/ 28 h 28"/>
                    <a:gd name="T10" fmla="*/ 38 w 38"/>
                    <a:gd name="T11" fmla="*/ 28 h 28"/>
                  </a:gdLst>
                  <a:ahLst/>
                  <a:cxnLst>
                    <a:cxn ang="0">
                      <a:pos x="T0" y="T1"/>
                    </a:cxn>
                    <a:cxn ang="0">
                      <a:pos x="T2" y="T3"/>
                    </a:cxn>
                    <a:cxn ang="0">
                      <a:pos x="T4" y="T5"/>
                    </a:cxn>
                    <a:cxn ang="0">
                      <a:pos x="T6" y="T7"/>
                    </a:cxn>
                    <a:cxn ang="0">
                      <a:pos x="T8" y="T9"/>
                    </a:cxn>
                    <a:cxn ang="0">
                      <a:pos x="T10" y="T11"/>
                    </a:cxn>
                  </a:cxnLst>
                  <a:rect l="0" t="0" r="r" b="b"/>
                  <a:pathLst>
                    <a:path w="38" h="28">
                      <a:moveTo>
                        <a:pt x="38" y="28"/>
                      </a:moveTo>
                      <a:lnTo>
                        <a:pt x="38" y="0"/>
                      </a:lnTo>
                      <a:lnTo>
                        <a:pt x="0" y="0"/>
                      </a:lnTo>
                      <a:lnTo>
                        <a:pt x="0" y="28"/>
                      </a:lnTo>
                      <a:lnTo>
                        <a:pt x="5" y="28"/>
                      </a:lnTo>
                      <a:lnTo>
                        <a:pt x="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Freeform 39"/>
                <p:cNvSpPr>
                  <a:spLocks/>
                </p:cNvSpPr>
                <p:nvPr/>
              </p:nvSpPr>
              <p:spPr bwMode="auto">
                <a:xfrm>
                  <a:off x="2851150" y="3455988"/>
                  <a:ext cx="30163" cy="44450"/>
                </a:xfrm>
                <a:custGeom>
                  <a:avLst/>
                  <a:gdLst>
                    <a:gd name="T0" fmla="*/ 0 w 8"/>
                    <a:gd name="T1" fmla="*/ 10 h 12"/>
                    <a:gd name="T2" fmla="*/ 2 w 8"/>
                    <a:gd name="T3" fmla="*/ 12 h 12"/>
                    <a:gd name="T4" fmla="*/ 8 w 8"/>
                    <a:gd name="T5" fmla="*/ 12 h 12"/>
                    <a:gd name="T6" fmla="*/ 8 w 8"/>
                    <a:gd name="T7" fmla="*/ 0 h 12"/>
                    <a:gd name="T8" fmla="*/ 2 w 8"/>
                    <a:gd name="T9" fmla="*/ 0 h 12"/>
                    <a:gd name="T10" fmla="*/ 0 w 8"/>
                    <a:gd name="T11" fmla="*/ 2 h 12"/>
                    <a:gd name="T12" fmla="*/ 0 w 8"/>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10"/>
                      </a:moveTo>
                      <a:cubicBezTo>
                        <a:pt x="0" y="11"/>
                        <a:pt x="1" y="12"/>
                        <a:pt x="2" y="12"/>
                      </a:cubicBezTo>
                      <a:cubicBezTo>
                        <a:pt x="8" y="12"/>
                        <a:pt x="8" y="12"/>
                        <a:pt x="8" y="12"/>
                      </a:cubicBezTo>
                      <a:cubicBezTo>
                        <a:pt x="8" y="0"/>
                        <a:pt x="8" y="0"/>
                        <a:pt x="8" y="0"/>
                      </a:cubicBezTo>
                      <a:cubicBezTo>
                        <a:pt x="2" y="0"/>
                        <a:pt x="2" y="0"/>
                        <a:pt x="2" y="0"/>
                      </a:cubicBezTo>
                      <a:cubicBezTo>
                        <a:pt x="1" y="0"/>
                        <a:pt x="0" y="1"/>
                        <a:pt x="0" y="2"/>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Freeform 40"/>
                <p:cNvSpPr>
                  <a:spLocks/>
                </p:cNvSpPr>
                <p:nvPr/>
              </p:nvSpPr>
              <p:spPr bwMode="auto">
                <a:xfrm>
                  <a:off x="2970213" y="3455988"/>
                  <a:ext cx="30163" cy="44450"/>
                </a:xfrm>
                <a:custGeom>
                  <a:avLst/>
                  <a:gdLst>
                    <a:gd name="T0" fmla="*/ 6 w 8"/>
                    <a:gd name="T1" fmla="*/ 12 h 12"/>
                    <a:gd name="T2" fmla="*/ 8 w 8"/>
                    <a:gd name="T3" fmla="*/ 10 h 12"/>
                    <a:gd name="T4" fmla="*/ 8 w 8"/>
                    <a:gd name="T5" fmla="*/ 2 h 12"/>
                    <a:gd name="T6" fmla="*/ 6 w 8"/>
                    <a:gd name="T7" fmla="*/ 0 h 12"/>
                    <a:gd name="T8" fmla="*/ 0 w 8"/>
                    <a:gd name="T9" fmla="*/ 0 h 12"/>
                    <a:gd name="T10" fmla="*/ 0 w 8"/>
                    <a:gd name="T11" fmla="*/ 12 h 12"/>
                    <a:gd name="T12" fmla="*/ 2 w 8"/>
                    <a:gd name="T13" fmla="*/ 12 h 12"/>
                    <a:gd name="T14" fmla="*/ 6 w 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6" y="12"/>
                      </a:moveTo>
                      <a:cubicBezTo>
                        <a:pt x="7" y="12"/>
                        <a:pt x="8" y="11"/>
                        <a:pt x="8" y="10"/>
                      </a:cubicBezTo>
                      <a:cubicBezTo>
                        <a:pt x="8" y="2"/>
                        <a:pt x="8" y="2"/>
                        <a:pt x="8" y="2"/>
                      </a:cubicBezTo>
                      <a:cubicBezTo>
                        <a:pt x="8" y="1"/>
                        <a:pt x="7" y="0"/>
                        <a:pt x="6" y="0"/>
                      </a:cubicBezTo>
                      <a:cubicBezTo>
                        <a:pt x="0" y="0"/>
                        <a:pt x="0" y="0"/>
                        <a:pt x="0" y="0"/>
                      </a:cubicBezTo>
                      <a:cubicBezTo>
                        <a:pt x="0" y="12"/>
                        <a:pt x="0" y="12"/>
                        <a:pt x="0" y="12"/>
                      </a:cubicBezTo>
                      <a:cubicBezTo>
                        <a:pt x="2" y="12"/>
                        <a:pt x="2" y="12"/>
                        <a:pt x="2" y="12"/>
                      </a:cubicBez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Freeform 41"/>
                <p:cNvSpPr>
                  <a:spLocks/>
                </p:cNvSpPr>
                <p:nvPr/>
              </p:nvSpPr>
              <p:spPr bwMode="auto">
                <a:xfrm>
                  <a:off x="2911475" y="3516313"/>
                  <a:ext cx="58738" cy="44450"/>
                </a:xfrm>
                <a:custGeom>
                  <a:avLst/>
                  <a:gdLst>
                    <a:gd name="T0" fmla="*/ 37 w 37"/>
                    <a:gd name="T1" fmla="*/ 0 h 28"/>
                    <a:gd name="T2" fmla="*/ 33 w 37"/>
                    <a:gd name="T3" fmla="*/ 0 h 28"/>
                    <a:gd name="T4" fmla="*/ 0 w 37"/>
                    <a:gd name="T5" fmla="*/ 0 h 28"/>
                    <a:gd name="T6" fmla="*/ 0 w 37"/>
                    <a:gd name="T7" fmla="*/ 28 h 28"/>
                    <a:gd name="T8" fmla="*/ 33 w 37"/>
                    <a:gd name="T9" fmla="*/ 28 h 28"/>
                    <a:gd name="T10" fmla="*/ 37 w 37"/>
                    <a:gd name="T11" fmla="*/ 28 h 28"/>
                    <a:gd name="T12" fmla="*/ 37 w 3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7" h="28">
                      <a:moveTo>
                        <a:pt x="37" y="0"/>
                      </a:moveTo>
                      <a:lnTo>
                        <a:pt x="33" y="0"/>
                      </a:lnTo>
                      <a:lnTo>
                        <a:pt x="0" y="0"/>
                      </a:lnTo>
                      <a:lnTo>
                        <a:pt x="0" y="28"/>
                      </a:lnTo>
                      <a:lnTo>
                        <a:pt x="33" y="28"/>
                      </a:lnTo>
                      <a:lnTo>
                        <a:pt x="37" y="2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Freeform 42"/>
                <p:cNvSpPr>
                  <a:spLocks/>
                </p:cNvSpPr>
                <p:nvPr/>
              </p:nvSpPr>
              <p:spPr bwMode="auto">
                <a:xfrm>
                  <a:off x="2865438" y="3516313"/>
                  <a:ext cx="30163" cy="44450"/>
                </a:xfrm>
                <a:custGeom>
                  <a:avLst/>
                  <a:gdLst>
                    <a:gd name="T0" fmla="*/ 8 w 8"/>
                    <a:gd name="T1" fmla="*/ 0 h 12"/>
                    <a:gd name="T2" fmla="*/ 6 w 8"/>
                    <a:gd name="T3" fmla="*/ 0 h 12"/>
                    <a:gd name="T4" fmla="*/ 2 w 8"/>
                    <a:gd name="T5" fmla="*/ 0 h 12"/>
                    <a:gd name="T6" fmla="*/ 0 w 8"/>
                    <a:gd name="T7" fmla="*/ 2 h 12"/>
                    <a:gd name="T8" fmla="*/ 0 w 8"/>
                    <a:gd name="T9" fmla="*/ 10 h 12"/>
                    <a:gd name="T10" fmla="*/ 2 w 8"/>
                    <a:gd name="T11" fmla="*/ 12 h 12"/>
                    <a:gd name="T12" fmla="*/ 6 w 8"/>
                    <a:gd name="T13" fmla="*/ 12 h 12"/>
                    <a:gd name="T14" fmla="*/ 8 w 8"/>
                    <a:gd name="T15" fmla="*/ 12 h 12"/>
                    <a:gd name="T16" fmla="*/ 8 w 8"/>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2">
                      <a:moveTo>
                        <a:pt x="8" y="0"/>
                      </a:moveTo>
                      <a:cubicBezTo>
                        <a:pt x="6" y="0"/>
                        <a:pt x="6" y="0"/>
                        <a:pt x="6" y="0"/>
                      </a:cubicBezTo>
                      <a:cubicBezTo>
                        <a:pt x="2" y="0"/>
                        <a:pt x="2" y="0"/>
                        <a:pt x="2" y="0"/>
                      </a:cubicBezTo>
                      <a:cubicBezTo>
                        <a:pt x="1" y="0"/>
                        <a:pt x="0" y="1"/>
                        <a:pt x="0" y="2"/>
                      </a:cubicBezTo>
                      <a:cubicBezTo>
                        <a:pt x="0" y="10"/>
                        <a:pt x="0" y="10"/>
                        <a:pt x="0" y="10"/>
                      </a:cubicBezTo>
                      <a:cubicBezTo>
                        <a:pt x="0" y="11"/>
                        <a:pt x="1" y="12"/>
                        <a:pt x="2" y="12"/>
                      </a:cubicBezTo>
                      <a:cubicBezTo>
                        <a:pt x="6" y="12"/>
                        <a:pt x="6" y="12"/>
                        <a:pt x="6" y="12"/>
                      </a:cubicBezTo>
                      <a:cubicBezTo>
                        <a:pt x="8" y="12"/>
                        <a:pt x="8" y="12"/>
                        <a:pt x="8" y="12"/>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Freeform 43"/>
                <p:cNvSpPr>
                  <a:spLocks/>
                </p:cNvSpPr>
                <p:nvPr/>
              </p:nvSpPr>
              <p:spPr bwMode="auto">
                <a:xfrm>
                  <a:off x="2986088" y="3516313"/>
                  <a:ext cx="30163" cy="44450"/>
                </a:xfrm>
                <a:custGeom>
                  <a:avLst/>
                  <a:gdLst>
                    <a:gd name="T0" fmla="*/ 6 w 8"/>
                    <a:gd name="T1" fmla="*/ 0 h 12"/>
                    <a:gd name="T2" fmla="*/ 0 w 8"/>
                    <a:gd name="T3" fmla="*/ 0 h 12"/>
                    <a:gd name="T4" fmla="*/ 0 w 8"/>
                    <a:gd name="T5" fmla="*/ 12 h 12"/>
                    <a:gd name="T6" fmla="*/ 6 w 8"/>
                    <a:gd name="T7" fmla="*/ 12 h 12"/>
                    <a:gd name="T8" fmla="*/ 8 w 8"/>
                    <a:gd name="T9" fmla="*/ 10 h 12"/>
                    <a:gd name="T10" fmla="*/ 8 w 8"/>
                    <a:gd name="T11" fmla="*/ 2 h 12"/>
                    <a:gd name="T12" fmla="*/ 6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6" y="0"/>
                      </a:moveTo>
                      <a:cubicBezTo>
                        <a:pt x="0" y="0"/>
                        <a:pt x="0" y="0"/>
                        <a:pt x="0" y="0"/>
                      </a:cubicBezTo>
                      <a:cubicBezTo>
                        <a:pt x="0" y="12"/>
                        <a:pt x="0" y="12"/>
                        <a:pt x="0" y="12"/>
                      </a:cubicBezTo>
                      <a:cubicBezTo>
                        <a:pt x="6" y="12"/>
                        <a:pt x="6" y="12"/>
                        <a:pt x="6" y="12"/>
                      </a:cubicBezTo>
                      <a:cubicBezTo>
                        <a:pt x="7" y="12"/>
                        <a:pt x="8" y="11"/>
                        <a:pt x="8" y="10"/>
                      </a:cubicBezTo>
                      <a:cubicBezTo>
                        <a:pt x="8" y="2"/>
                        <a:pt x="8" y="2"/>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Freeform 44"/>
                <p:cNvSpPr>
                  <a:spLocks/>
                </p:cNvSpPr>
                <p:nvPr/>
              </p:nvSpPr>
              <p:spPr bwMode="auto">
                <a:xfrm>
                  <a:off x="2970213" y="3576638"/>
                  <a:ext cx="30163" cy="44450"/>
                </a:xfrm>
                <a:custGeom>
                  <a:avLst/>
                  <a:gdLst>
                    <a:gd name="T0" fmla="*/ 6 w 8"/>
                    <a:gd name="T1" fmla="*/ 0 h 12"/>
                    <a:gd name="T2" fmla="*/ 2 w 8"/>
                    <a:gd name="T3" fmla="*/ 0 h 12"/>
                    <a:gd name="T4" fmla="*/ 0 w 8"/>
                    <a:gd name="T5" fmla="*/ 0 h 12"/>
                    <a:gd name="T6" fmla="*/ 0 w 8"/>
                    <a:gd name="T7" fmla="*/ 12 h 12"/>
                    <a:gd name="T8" fmla="*/ 6 w 8"/>
                    <a:gd name="T9" fmla="*/ 12 h 12"/>
                    <a:gd name="T10" fmla="*/ 8 w 8"/>
                    <a:gd name="T11" fmla="*/ 10 h 12"/>
                    <a:gd name="T12" fmla="*/ 8 w 8"/>
                    <a:gd name="T13" fmla="*/ 2 h 12"/>
                    <a:gd name="T14" fmla="*/ 6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6" y="0"/>
                      </a:moveTo>
                      <a:cubicBezTo>
                        <a:pt x="2" y="0"/>
                        <a:pt x="2" y="0"/>
                        <a:pt x="2" y="0"/>
                      </a:cubicBezTo>
                      <a:cubicBezTo>
                        <a:pt x="0" y="0"/>
                        <a:pt x="0" y="0"/>
                        <a:pt x="0" y="0"/>
                      </a:cubicBezTo>
                      <a:cubicBezTo>
                        <a:pt x="0" y="12"/>
                        <a:pt x="0" y="12"/>
                        <a:pt x="0" y="12"/>
                      </a:cubicBezTo>
                      <a:cubicBezTo>
                        <a:pt x="6" y="12"/>
                        <a:pt x="6" y="12"/>
                        <a:pt x="6" y="12"/>
                      </a:cubicBezTo>
                      <a:cubicBezTo>
                        <a:pt x="7" y="12"/>
                        <a:pt x="8" y="11"/>
                        <a:pt x="8" y="10"/>
                      </a:cubicBezTo>
                      <a:cubicBezTo>
                        <a:pt x="8" y="2"/>
                        <a:pt x="8" y="2"/>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Freeform 45"/>
                <p:cNvSpPr>
                  <a:spLocks/>
                </p:cNvSpPr>
                <p:nvPr/>
              </p:nvSpPr>
              <p:spPr bwMode="auto">
                <a:xfrm>
                  <a:off x="2895600" y="3576638"/>
                  <a:ext cx="60325" cy="44450"/>
                </a:xfrm>
                <a:custGeom>
                  <a:avLst/>
                  <a:gdLst>
                    <a:gd name="T0" fmla="*/ 0 w 38"/>
                    <a:gd name="T1" fmla="*/ 0 h 28"/>
                    <a:gd name="T2" fmla="*/ 0 w 38"/>
                    <a:gd name="T3" fmla="*/ 28 h 28"/>
                    <a:gd name="T4" fmla="*/ 38 w 38"/>
                    <a:gd name="T5" fmla="*/ 28 h 28"/>
                    <a:gd name="T6" fmla="*/ 38 w 38"/>
                    <a:gd name="T7" fmla="*/ 0 h 28"/>
                    <a:gd name="T8" fmla="*/ 5 w 38"/>
                    <a:gd name="T9" fmla="*/ 0 h 28"/>
                    <a:gd name="T10" fmla="*/ 0 w 38"/>
                    <a:gd name="T11" fmla="*/ 0 h 28"/>
                  </a:gdLst>
                  <a:ahLst/>
                  <a:cxnLst>
                    <a:cxn ang="0">
                      <a:pos x="T0" y="T1"/>
                    </a:cxn>
                    <a:cxn ang="0">
                      <a:pos x="T2" y="T3"/>
                    </a:cxn>
                    <a:cxn ang="0">
                      <a:pos x="T4" y="T5"/>
                    </a:cxn>
                    <a:cxn ang="0">
                      <a:pos x="T6" y="T7"/>
                    </a:cxn>
                    <a:cxn ang="0">
                      <a:pos x="T8" y="T9"/>
                    </a:cxn>
                    <a:cxn ang="0">
                      <a:pos x="T10" y="T11"/>
                    </a:cxn>
                  </a:cxnLst>
                  <a:rect l="0" t="0" r="r" b="b"/>
                  <a:pathLst>
                    <a:path w="38" h="28">
                      <a:moveTo>
                        <a:pt x="0" y="0"/>
                      </a:moveTo>
                      <a:lnTo>
                        <a:pt x="0" y="28"/>
                      </a:lnTo>
                      <a:lnTo>
                        <a:pt x="38" y="28"/>
                      </a:lnTo>
                      <a:lnTo>
                        <a:pt x="38"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Freeform 46"/>
                <p:cNvSpPr>
                  <a:spLocks/>
                </p:cNvSpPr>
                <p:nvPr/>
              </p:nvSpPr>
              <p:spPr bwMode="auto">
                <a:xfrm>
                  <a:off x="2851150" y="3576638"/>
                  <a:ext cx="30163" cy="44450"/>
                </a:xfrm>
                <a:custGeom>
                  <a:avLst/>
                  <a:gdLst>
                    <a:gd name="T0" fmla="*/ 0 w 8"/>
                    <a:gd name="T1" fmla="*/ 2 h 12"/>
                    <a:gd name="T2" fmla="*/ 0 w 8"/>
                    <a:gd name="T3" fmla="*/ 10 h 12"/>
                    <a:gd name="T4" fmla="*/ 2 w 8"/>
                    <a:gd name="T5" fmla="*/ 12 h 12"/>
                    <a:gd name="T6" fmla="*/ 8 w 8"/>
                    <a:gd name="T7" fmla="*/ 12 h 12"/>
                    <a:gd name="T8" fmla="*/ 8 w 8"/>
                    <a:gd name="T9" fmla="*/ 0 h 12"/>
                    <a:gd name="T10" fmla="*/ 2 w 8"/>
                    <a:gd name="T11" fmla="*/ 0 h 12"/>
                    <a:gd name="T12" fmla="*/ 0 w 8"/>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2"/>
                      </a:moveTo>
                      <a:cubicBezTo>
                        <a:pt x="0" y="10"/>
                        <a:pt x="0" y="10"/>
                        <a:pt x="0" y="10"/>
                      </a:cubicBezTo>
                      <a:cubicBezTo>
                        <a:pt x="0" y="11"/>
                        <a:pt x="1" y="12"/>
                        <a:pt x="2" y="12"/>
                      </a:cubicBezTo>
                      <a:cubicBezTo>
                        <a:pt x="8" y="12"/>
                        <a:pt x="8" y="12"/>
                        <a:pt x="8" y="12"/>
                      </a:cubicBezTo>
                      <a:cubicBezTo>
                        <a:pt x="8" y="0"/>
                        <a:pt x="8" y="0"/>
                        <a:pt x="8" y="0"/>
                      </a:cubicBezTo>
                      <a:cubicBezTo>
                        <a:pt x="2" y="0"/>
                        <a:pt x="2"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2" name="Group 1">
              <a:extLst>
                <a:ext uri="{FF2B5EF4-FFF2-40B4-BE49-F238E27FC236}">
                  <a16:creationId xmlns:a16="http://schemas.microsoft.com/office/drawing/2014/main" id="{CBCF6126-D574-488B-BF25-66DE699EA571}"/>
                </a:ext>
              </a:extLst>
            </p:cNvPr>
            <p:cNvGrpSpPr/>
            <p:nvPr/>
          </p:nvGrpSpPr>
          <p:grpSpPr>
            <a:xfrm>
              <a:off x="4429790" y="3826750"/>
              <a:ext cx="3335599" cy="2238185"/>
              <a:chOff x="995364" y="3826749"/>
              <a:chExt cx="3335599" cy="2238185"/>
            </a:xfrm>
          </p:grpSpPr>
          <p:sp>
            <p:nvSpPr>
              <p:cNvPr id="17" name="Rectangle 16"/>
              <p:cNvSpPr>
                <a:spLocks/>
              </p:cNvSpPr>
              <p:nvPr/>
            </p:nvSpPr>
            <p:spPr>
              <a:xfrm>
                <a:off x="995364" y="3826749"/>
                <a:ext cx="3335599" cy="2238185"/>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180000" rIns="180000" bIns="5461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Choice 	</a:t>
                </a:r>
              </a:p>
            </p:txBody>
          </p:sp>
          <p:sp>
            <p:nvSpPr>
              <p:cNvPr id="76" name="Rectangle 75"/>
              <p:cNvSpPr/>
              <p:nvPr/>
            </p:nvSpPr>
            <p:spPr>
              <a:xfrm>
                <a:off x="995365" y="4376026"/>
                <a:ext cx="3259136" cy="100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0958" rtlCol="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COVID-19 health crisis has resulted in retail supply chains experiencing significant pressures. This has led to the creation of ‘minimum viable ranges’ which is likely to endure once the crisis has passed. A reduction of choice would reduce supply chain complexity and working capital exposure while also addressing certain sustainability criteria. </a:t>
                </a:r>
              </a:p>
            </p:txBody>
          </p:sp>
          <p:sp>
            <p:nvSpPr>
              <p:cNvPr id="48" name="Freeform 328"/>
              <p:cNvSpPr>
                <a:spLocks/>
              </p:cNvSpPr>
              <p:nvPr/>
            </p:nvSpPr>
            <p:spPr bwMode="auto">
              <a:xfrm>
                <a:off x="1210316" y="4000089"/>
                <a:ext cx="293318" cy="249385"/>
              </a:xfrm>
              <a:custGeom>
                <a:avLst/>
                <a:gdLst>
                  <a:gd name="T0" fmla="*/ 96 w 96"/>
                  <a:gd name="T1" fmla="*/ 16 h 81"/>
                  <a:gd name="T2" fmla="*/ 96 w 96"/>
                  <a:gd name="T3" fmla="*/ 16 h 81"/>
                  <a:gd name="T4" fmla="*/ 95 w 96"/>
                  <a:gd name="T5" fmla="*/ 15 h 81"/>
                  <a:gd name="T6" fmla="*/ 95 w 96"/>
                  <a:gd name="T7" fmla="*/ 15 h 81"/>
                  <a:gd name="T8" fmla="*/ 95 w 96"/>
                  <a:gd name="T9" fmla="*/ 15 h 81"/>
                  <a:gd name="T10" fmla="*/ 95 w 96"/>
                  <a:gd name="T11" fmla="*/ 15 h 81"/>
                  <a:gd name="T12" fmla="*/ 87 w 96"/>
                  <a:gd name="T13" fmla="*/ 3 h 81"/>
                  <a:gd name="T14" fmla="*/ 82 w 96"/>
                  <a:gd name="T15" fmla="*/ 2 h 81"/>
                  <a:gd name="T16" fmla="*/ 81 w 96"/>
                  <a:gd name="T17" fmla="*/ 7 h 81"/>
                  <a:gd name="T18" fmla="*/ 85 w 96"/>
                  <a:gd name="T19" fmla="*/ 13 h 81"/>
                  <a:gd name="T20" fmla="*/ 72 w 96"/>
                  <a:gd name="T21" fmla="*/ 13 h 81"/>
                  <a:gd name="T22" fmla="*/ 51 w 96"/>
                  <a:gd name="T23" fmla="*/ 27 h 81"/>
                  <a:gd name="T24" fmla="*/ 37 w 96"/>
                  <a:gd name="T25" fmla="*/ 37 h 81"/>
                  <a:gd name="T26" fmla="*/ 4 w 96"/>
                  <a:gd name="T27" fmla="*/ 37 h 81"/>
                  <a:gd name="T28" fmla="*/ 0 w 96"/>
                  <a:gd name="T29" fmla="*/ 41 h 81"/>
                  <a:gd name="T30" fmla="*/ 4 w 96"/>
                  <a:gd name="T31" fmla="*/ 45 h 81"/>
                  <a:gd name="T32" fmla="*/ 37 w 96"/>
                  <a:gd name="T33" fmla="*/ 45 h 81"/>
                  <a:gd name="T34" fmla="*/ 51 w 96"/>
                  <a:gd name="T35" fmla="*/ 55 h 81"/>
                  <a:gd name="T36" fmla="*/ 72 w 96"/>
                  <a:gd name="T37" fmla="*/ 69 h 81"/>
                  <a:gd name="T38" fmla="*/ 84 w 96"/>
                  <a:gd name="T39" fmla="*/ 69 h 81"/>
                  <a:gd name="T40" fmla="*/ 81 w 96"/>
                  <a:gd name="T41" fmla="*/ 75 h 81"/>
                  <a:gd name="T42" fmla="*/ 82 w 96"/>
                  <a:gd name="T43" fmla="*/ 80 h 81"/>
                  <a:gd name="T44" fmla="*/ 84 w 96"/>
                  <a:gd name="T45" fmla="*/ 81 h 81"/>
                  <a:gd name="T46" fmla="*/ 87 w 96"/>
                  <a:gd name="T47" fmla="*/ 79 h 81"/>
                  <a:gd name="T48" fmla="*/ 95 w 96"/>
                  <a:gd name="T49" fmla="*/ 67 h 81"/>
                  <a:gd name="T50" fmla="*/ 95 w 96"/>
                  <a:gd name="T51" fmla="*/ 67 h 81"/>
                  <a:gd name="T52" fmla="*/ 95 w 96"/>
                  <a:gd name="T53" fmla="*/ 67 h 81"/>
                  <a:gd name="T54" fmla="*/ 95 w 96"/>
                  <a:gd name="T55" fmla="*/ 67 h 81"/>
                  <a:gd name="T56" fmla="*/ 96 w 96"/>
                  <a:gd name="T57" fmla="*/ 66 h 81"/>
                  <a:gd name="T58" fmla="*/ 96 w 96"/>
                  <a:gd name="T59" fmla="*/ 66 h 81"/>
                  <a:gd name="T60" fmla="*/ 96 w 96"/>
                  <a:gd name="T61" fmla="*/ 65 h 81"/>
                  <a:gd name="T62" fmla="*/ 96 w 96"/>
                  <a:gd name="T63" fmla="*/ 65 h 81"/>
                  <a:gd name="T64" fmla="*/ 96 w 96"/>
                  <a:gd name="T65" fmla="*/ 65 h 81"/>
                  <a:gd name="T66" fmla="*/ 96 w 96"/>
                  <a:gd name="T67" fmla="*/ 64 h 81"/>
                  <a:gd name="T68" fmla="*/ 96 w 96"/>
                  <a:gd name="T69" fmla="*/ 64 h 81"/>
                  <a:gd name="T70" fmla="*/ 95 w 96"/>
                  <a:gd name="T71" fmla="*/ 63 h 81"/>
                  <a:gd name="T72" fmla="*/ 95 w 96"/>
                  <a:gd name="T73" fmla="*/ 63 h 81"/>
                  <a:gd name="T74" fmla="*/ 87 w 96"/>
                  <a:gd name="T75" fmla="*/ 51 h 81"/>
                  <a:gd name="T76" fmla="*/ 82 w 96"/>
                  <a:gd name="T77" fmla="*/ 50 h 81"/>
                  <a:gd name="T78" fmla="*/ 81 w 96"/>
                  <a:gd name="T79" fmla="*/ 55 h 81"/>
                  <a:gd name="T80" fmla="*/ 84 w 96"/>
                  <a:gd name="T81" fmla="*/ 61 h 81"/>
                  <a:gd name="T82" fmla="*/ 72 w 96"/>
                  <a:gd name="T83" fmla="*/ 61 h 81"/>
                  <a:gd name="T84" fmla="*/ 57 w 96"/>
                  <a:gd name="T85" fmla="*/ 51 h 81"/>
                  <a:gd name="T86" fmla="*/ 49 w 96"/>
                  <a:gd name="T87" fmla="*/ 41 h 81"/>
                  <a:gd name="T88" fmla="*/ 57 w 96"/>
                  <a:gd name="T89" fmla="*/ 31 h 81"/>
                  <a:gd name="T90" fmla="*/ 72 w 96"/>
                  <a:gd name="T91" fmla="*/ 21 h 81"/>
                  <a:gd name="T92" fmla="*/ 85 w 96"/>
                  <a:gd name="T93" fmla="*/ 21 h 81"/>
                  <a:gd name="T94" fmla="*/ 81 w 96"/>
                  <a:gd name="T95" fmla="*/ 27 h 81"/>
                  <a:gd name="T96" fmla="*/ 82 w 96"/>
                  <a:gd name="T97" fmla="*/ 32 h 81"/>
                  <a:gd name="T98" fmla="*/ 84 w 96"/>
                  <a:gd name="T99" fmla="*/ 33 h 81"/>
                  <a:gd name="T100" fmla="*/ 87 w 96"/>
                  <a:gd name="T101" fmla="*/ 31 h 81"/>
                  <a:gd name="T102" fmla="*/ 95 w 96"/>
                  <a:gd name="T103" fmla="*/ 19 h 81"/>
                  <a:gd name="T104" fmla="*/ 95 w 96"/>
                  <a:gd name="T105" fmla="*/ 19 h 81"/>
                  <a:gd name="T106" fmla="*/ 95 w 96"/>
                  <a:gd name="T107" fmla="*/ 19 h 81"/>
                  <a:gd name="T108" fmla="*/ 95 w 96"/>
                  <a:gd name="T109" fmla="*/ 19 h 81"/>
                  <a:gd name="T110" fmla="*/ 96 w 96"/>
                  <a:gd name="T111" fmla="*/ 18 h 81"/>
                  <a:gd name="T112" fmla="*/ 96 w 96"/>
                  <a:gd name="T113" fmla="*/ 18 h 81"/>
                  <a:gd name="T114" fmla="*/ 96 w 96"/>
                  <a:gd name="T115" fmla="*/ 17 h 81"/>
                  <a:gd name="T116" fmla="*/ 96 w 96"/>
                  <a:gd name="T117" fmla="*/ 17 h 81"/>
                  <a:gd name="T118" fmla="*/ 96 w 96"/>
                  <a:gd name="T119" fmla="*/ 17 h 81"/>
                  <a:gd name="T120" fmla="*/ 96 w 96"/>
                  <a:gd name="T121"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81">
                    <a:moveTo>
                      <a:pt x="96" y="16"/>
                    </a:moveTo>
                    <a:cubicBezTo>
                      <a:pt x="96" y="16"/>
                      <a:pt x="96" y="16"/>
                      <a:pt x="96" y="16"/>
                    </a:cubicBezTo>
                    <a:cubicBezTo>
                      <a:pt x="96" y="15"/>
                      <a:pt x="96" y="15"/>
                      <a:pt x="95" y="15"/>
                    </a:cubicBezTo>
                    <a:cubicBezTo>
                      <a:pt x="95" y="15"/>
                      <a:pt x="95" y="15"/>
                      <a:pt x="95" y="15"/>
                    </a:cubicBezTo>
                    <a:cubicBezTo>
                      <a:pt x="95" y="15"/>
                      <a:pt x="95" y="15"/>
                      <a:pt x="95" y="15"/>
                    </a:cubicBezTo>
                    <a:cubicBezTo>
                      <a:pt x="95" y="15"/>
                      <a:pt x="95" y="15"/>
                      <a:pt x="95" y="15"/>
                    </a:cubicBezTo>
                    <a:cubicBezTo>
                      <a:pt x="87" y="3"/>
                      <a:pt x="87" y="3"/>
                      <a:pt x="87" y="3"/>
                    </a:cubicBezTo>
                    <a:cubicBezTo>
                      <a:pt x="86" y="1"/>
                      <a:pt x="84" y="0"/>
                      <a:pt x="82" y="2"/>
                    </a:cubicBezTo>
                    <a:cubicBezTo>
                      <a:pt x="80" y="3"/>
                      <a:pt x="79" y="5"/>
                      <a:pt x="81" y="7"/>
                    </a:cubicBezTo>
                    <a:cubicBezTo>
                      <a:pt x="85" y="13"/>
                      <a:pt x="85" y="13"/>
                      <a:pt x="85" y="13"/>
                    </a:cubicBezTo>
                    <a:cubicBezTo>
                      <a:pt x="85" y="13"/>
                      <a:pt x="72" y="13"/>
                      <a:pt x="72" y="13"/>
                    </a:cubicBezTo>
                    <a:cubicBezTo>
                      <a:pt x="60" y="13"/>
                      <a:pt x="55" y="21"/>
                      <a:pt x="51" y="27"/>
                    </a:cubicBezTo>
                    <a:cubicBezTo>
                      <a:pt x="47" y="32"/>
                      <a:pt x="44" y="37"/>
                      <a:pt x="37" y="37"/>
                    </a:cubicBezTo>
                    <a:cubicBezTo>
                      <a:pt x="37" y="37"/>
                      <a:pt x="4" y="37"/>
                      <a:pt x="4" y="37"/>
                    </a:cubicBezTo>
                    <a:cubicBezTo>
                      <a:pt x="2" y="37"/>
                      <a:pt x="0" y="39"/>
                      <a:pt x="0" y="41"/>
                    </a:cubicBezTo>
                    <a:cubicBezTo>
                      <a:pt x="0" y="43"/>
                      <a:pt x="2" y="45"/>
                      <a:pt x="4" y="45"/>
                    </a:cubicBezTo>
                    <a:cubicBezTo>
                      <a:pt x="4" y="45"/>
                      <a:pt x="37" y="45"/>
                      <a:pt x="37" y="45"/>
                    </a:cubicBezTo>
                    <a:cubicBezTo>
                      <a:pt x="44" y="45"/>
                      <a:pt x="47" y="50"/>
                      <a:pt x="51" y="55"/>
                    </a:cubicBezTo>
                    <a:cubicBezTo>
                      <a:pt x="55" y="61"/>
                      <a:pt x="60" y="69"/>
                      <a:pt x="72" y="69"/>
                    </a:cubicBezTo>
                    <a:cubicBezTo>
                      <a:pt x="84" y="69"/>
                      <a:pt x="84" y="69"/>
                      <a:pt x="84" y="69"/>
                    </a:cubicBezTo>
                    <a:cubicBezTo>
                      <a:pt x="81" y="75"/>
                      <a:pt x="81" y="75"/>
                      <a:pt x="81" y="75"/>
                    </a:cubicBezTo>
                    <a:cubicBezTo>
                      <a:pt x="79" y="77"/>
                      <a:pt x="80" y="79"/>
                      <a:pt x="82" y="80"/>
                    </a:cubicBezTo>
                    <a:cubicBezTo>
                      <a:pt x="82" y="81"/>
                      <a:pt x="83" y="81"/>
                      <a:pt x="84" y="81"/>
                    </a:cubicBezTo>
                    <a:cubicBezTo>
                      <a:pt x="85" y="81"/>
                      <a:pt x="86" y="80"/>
                      <a:pt x="87" y="79"/>
                    </a:cubicBezTo>
                    <a:cubicBezTo>
                      <a:pt x="95" y="67"/>
                      <a:pt x="95" y="67"/>
                      <a:pt x="95" y="67"/>
                    </a:cubicBezTo>
                    <a:cubicBezTo>
                      <a:pt x="95" y="67"/>
                      <a:pt x="95" y="67"/>
                      <a:pt x="95" y="67"/>
                    </a:cubicBezTo>
                    <a:cubicBezTo>
                      <a:pt x="95" y="67"/>
                      <a:pt x="95" y="67"/>
                      <a:pt x="95" y="67"/>
                    </a:cubicBezTo>
                    <a:cubicBezTo>
                      <a:pt x="95" y="67"/>
                      <a:pt x="95" y="67"/>
                      <a:pt x="95" y="67"/>
                    </a:cubicBezTo>
                    <a:cubicBezTo>
                      <a:pt x="95" y="67"/>
                      <a:pt x="96" y="67"/>
                      <a:pt x="96" y="66"/>
                    </a:cubicBezTo>
                    <a:cubicBezTo>
                      <a:pt x="96" y="66"/>
                      <a:pt x="96" y="66"/>
                      <a:pt x="96" y="66"/>
                    </a:cubicBezTo>
                    <a:cubicBezTo>
                      <a:pt x="96" y="66"/>
                      <a:pt x="96" y="65"/>
                      <a:pt x="96" y="65"/>
                    </a:cubicBezTo>
                    <a:cubicBezTo>
                      <a:pt x="96" y="65"/>
                      <a:pt x="96" y="65"/>
                      <a:pt x="96" y="65"/>
                    </a:cubicBezTo>
                    <a:cubicBezTo>
                      <a:pt x="96" y="65"/>
                      <a:pt x="96" y="65"/>
                      <a:pt x="96" y="65"/>
                    </a:cubicBezTo>
                    <a:cubicBezTo>
                      <a:pt x="96" y="65"/>
                      <a:pt x="96" y="64"/>
                      <a:pt x="96" y="64"/>
                    </a:cubicBezTo>
                    <a:cubicBezTo>
                      <a:pt x="96" y="64"/>
                      <a:pt x="96" y="64"/>
                      <a:pt x="96" y="64"/>
                    </a:cubicBezTo>
                    <a:cubicBezTo>
                      <a:pt x="96" y="63"/>
                      <a:pt x="95" y="63"/>
                      <a:pt x="95" y="63"/>
                    </a:cubicBezTo>
                    <a:cubicBezTo>
                      <a:pt x="95" y="63"/>
                      <a:pt x="95" y="63"/>
                      <a:pt x="95" y="63"/>
                    </a:cubicBezTo>
                    <a:cubicBezTo>
                      <a:pt x="87" y="51"/>
                      <a:pt x="87" y="51"/>
                      <a:pt x="87" y="51"/>
                    </a:cubicBezTo>
                    <a:cubicBezTo>
                      <a:pt x="86" y="49"/>
                      <a:pt x="84" y="48"/>
                      <a:pt x="82" y="50"/>
                    </a:cubicBezTo>
                    <a:cubicBezTo>
                      <a:pt x="80" y="51"/>
                      <a:pt x="79" y="53"/>
                      <a:pt x="81" y="55"/>
                    </a:cubicBezTo>
                    <a:cubicBezTo>
                      <a:pt x="84" y="61"/>
                      <a:pt x="84" y="61"/>
                      <a:pt x="84" y="61"/>
                    </a:cubicBezTo>
                    <a:cubicBezTo>
                      <a:pt x="72" y="61"/>
                      <a:pt x="72" y="61"/>
                      <a:pt x="72" y="61"/>
                    </a:cubicBezTo>
                    <a:cubicBezTo>
                      <a:pt x="64" y="61"/>
                      <a:pt x="61" y="56"/>
                      <a:pt x="57" y="51"/>
                    </a:cubicBezTo>
                    <a:cubicBezTo>
                      <a:pt x="55" y="47"/>
                      <a:pt x="53" y="44"/>
                      <a:pt x="49" y="41"/>
                    </a:cubicBezTo>
                    <a:cubicBezTo>
                      <a:pt x="53" y="38"/>
                      <a:pt x="55" y="35"/>
                      <a:pt x="57" y="31"/>
                    </a:cubicBezTo>
                    <a:cubicBezTo>
                      <a:pt x="61" y="26"/>
                      <a:pt x="64" y="21"/>
                      <a:pt x="72" y="21"/>
                    </a:cubicBezTo>
                    <a:cubicBezTo>
                      <a:pt x="72" y="21"/>
                      <a:pt x="85" y="21"/>
                      <a:pt x="85" y="21"/>
                    </a:cubicBezTo>
                    <a:cubicBezTo>
                      <a:pt x="81" y="27"/>
                      <a:pt x="81" y="27"/>
                      <a:pt x="81" y="27"/>
                    </a:cubicBezTo>
                    <a:cubicBezTo>
                      <a:pt x="79" y="29"/>
                      <a:pt x="80" y="31"/>
                      <a:pt x="82" y="32"/>
                    </a:cubicBezTo>
                    <a:cubicBezTo>
                      <a:pt x="82" y="33"/>
                      <a:pt x="83" y="33"/>
                      <a:pt x="84" y="33"/>
                    </a:cubicBezTo>
                    <a:cubicBezTo>
                      <a:pt x="85" y="33"/>
                      <a:pt x="87" y="32"/>
                      <a:pt x="87" y="31"/>
                    </a:cubicBezTo>
                    <a:cubicBezTo>
                      <a:pt x="95" y="19"/>
                      <a:pt x="95" y="19"/>
                      <a:pt x="95" y="19"/>
                    </a:cubicBezTo>
                    <a:cubicBezTo>
                      <a:pt x="95" y="19"/>
                      <a:pt x="95" y="19"/>
                      <a:pt x="95" y="19"/>
                    </a:cubicBezTo>
                    <a:cubicBezTo>
                      <a:pt x="95" y="19"/>
                      <a:pt x="95" y="19"/>
                      <a:pt x="95" y="19"/>
                    </a:cubicBezTo>
                    <a:cubicBezTo>
                      <a:pt x="95" y="19"/>
                      <a:pt x="95" y="19"/>
                      <a:pt x="95" y="19"/>
                    </a:cubicBezTo>
                    <a:cubicBezTo>
                      <a:pt x="96" y="19"/>
                      <a:pt x="96" y="19"/>
                      <a:pt x="96" y="18"/>
                    </a:cubicBezTo>
                    <a:cubicBezTo>
                      <a:pt x="96" y="18"/>
                      <a:pt x="96" y="18"/>
                      <a:pt x="96" y="18"/>
                    </a:cubicBezTo>
                    <a:cubicBezTo>
                      <a:pt x="96" y="18"/>
                      <a:pt x="96" y="17"/>
                      <a:pt x="96" y="17"/>
                    </a:cubicBezTo>
                    <a:cubicBezTo>
                      <a:pt x="96" y="17"/>
                      <a:pt x="96" y="17"/>
                      <a:pt x="96" y="17"/>
                    </a:cubicBezTo>
                    <a:cubicBezTo>
                      <a:pt x="96" y="17"/>
                      <a:pt x="96" y="17"/>
                      <a:pt x="96" y="17"/>
                    </a:cubicBezTo>
                    <a:cubicBezTo>
                      <a:pt x="96" y="17"/>
                      <a:pt x="96" y="16"/>
                      <a:pt x="96"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8C1A68E9-39CD-48A5-942B-F77CD2F31955}"/>
                </a:ext>
              </a:extLst>
            </p:cNvPr>
            <p:cNvGrpSpPr/>
            <p:nvPr/>
          </p:nvGrpSpPr>
          <p:grpSpPr>
            <a:xfrm>
              <a:off x="4429790" y="1673607"/>
              <a:ext cx="3335599" cy="2074855"/>
              <a:chOff x="4429790" y="1673607"/>
              <a:chExt cx="3335599" cy="2074855"/>
            </a:xfrm>
          </p:grpSpPr>
          <p:sp>
            <p:nvSpPr>
              <p:cNvPr id="14" name="Rectangle 13"/>
              <p:cNvSpPr>
                <a:spLocks/>
              </p:cNvSpPr>
              <p:nvPr/>
            </p:nvSpPr>
            <p:spPr>
              <a:xfrm>
                <a:off x="4429790" y="1673607"/>
                <a:ext cx="3335599" cy="2074855"/>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tIns="180000" rIns="180000" bIns="5461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mn-ea"/>
                    <a:cs typeface="+mn-cs"/>
                  </a:rPr>
                  <a:t>Convenience</a:t>
                </a:r>
              </a:p>
            </p:txBody>
          </p:sp>
          <p:sp>
            <p:nvSpPr>
              <p:cNvPr id="74" name="Rectangle 73"/>
              <p:cNvSpPr/>
              <p:nvPr/>
            </p:nvSpPr>
            <p:spPr>
              <a:xfrm>
                <a:off x="4445873" y="2198343"/>
                <a:ext cx="3247787" cy="100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40958" rtlCol="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Convenience will be a real winner both online and in proximity shopping. Consumers are still willing to pay for convenience.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However, the nature of convenience has changed in the short term at least (e.g. top-up shopping is more problematic) and so changes in convenience requirements need to be monitored.</a:t>
                </a:r>
              </a:p>
            </p:txBody>
          </p:sp>
          <p:grpSp>
            <p:nvGrpSpPr>
              <p:cNvPr id="53" name="Group 52"/>
              <p:cNvGrpSpPr/>
              <p:nvPr/>
            </p:nvGrpSpPr>
            <p:grpSpPr>
              <a:xfrm>
                <a:off x="4616188" y="1814295"/>
                <a:ext cx="291924" cy="293193"/>
                <a:chOff x="11463338" y="3694113"/>
                <a:chExt cx="365124" cy="366712"/>
              </a:xfrm>
              <a:solidFill>
                <a:schemeClr val="bg1"/>
              </a:solidFill>
            </p:grpSpPr>
            <p:sp>
              <p:nvSpPr>
                <p:cNvPr id="54" name="Freeform 356"/>
                <p:cNvSpPr>
                  <a:spLocks/>
                </p:cNvSpPr>
                <p:nvPr/>
              </p:nvSpPr>
              <p:spPr bwMode="auto">
                <a:xfrm>
                  <a:off x="11515725" y="3694113"/>
                  <a:ext cx="312737" cy="290512"/>
                </a:xfrm>
                <a:custGeom>
                  <a:avLst/>
                  <a:gdLst>
                    <a:gd name="T0" fmla="*/ 80 w 83"/>
                    <a:gd name="T1" fmla="*/ 2 h 77"/>
                    <a:gd name="T2" fmla="*/ 75 w 83"/>
                    <a:gd name="T3" fmla="*/ 3 h 77"/>
                    <a:gd name="T4" fmla="*/ 24 w 83"/>
                    <a:gd name="T5" fmla="*/ 67 h 77"/>
                    <a:gd name="T6" fmla="*/ 7 w 83"/>
                    <a:gd name="T7" fmla="*/ 50 h 77"/>
                    <a:gd name="T8" fmla="*/ 1 w 83"/>
                    <a:gd name="T9" fmla="*/ 50 h 77"/>
                    <a:gd name="T10" fmla="*/ 1 w 83"/>
                    <a:gd name="T11" fmla="*/ 56 h 77"/>
                    <a:gd name="T12" fmla="*/ 21 w 83"/>
                    <a:gd name="T13" fmla="*/ 76 h 77"/>
                    <a:gd name="T14" fmla="*/ 24 w 83"/>
                    <a:gd name="T15" fmla="*/ 77 h 77"/>
                    <a:gd name="T16" fmla="*/ 24 w 83"/>
                    <a:gd name="T17" fmla="*/ 77 h 77"/>
                    <a:gd name="T18" fmla="*/ 27 w 83"/>
                    <a:gd name="T19" fmla="*/ 75 h 77"/>
                    <a:gd name="T20" fmla="*/ 81 w 83"/>
                    <a:gd name="T21" fmla="*/ 7 h 77"/>
                    <a:gd name="T22" fmla="*/ 80 w 83"/>
                    <a:gd name="T23"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77">
                      <a:moveTo>
                        <a:pt x="80" y="2"/>
                      </a:moveTo>
                      <a:cubicBezTo>
                        <a:pt x="79" y="0"/>
                        <a:pt x="76" y="1"/>
                        <a:pt x="75" y="3"/>
                      </a:cubicBezTo>
                      <a:cubicBezTo>
                        <a:pt x="24" y="67"/>
                        <a:pt x="24" y="67"/>
                        <a:pt x="24" y="67"/>
                      </a:cubicBezTo>
                      <a:cubicBezTo>
                        <a:pt x="7" y="50"/>
                        <a:pt x="7" y="50"/>
                        <a:pt x="7" y="50"/>
                      </a:cubicBezTo>
                      <a:cubicBezTo>
                        <a:pt x="5" y="49"/>
                        <a:pt x="3" y="49"/>
                        <a:pt x="1" y="50"/>
                      </a:cubicBezTo>
                      <a:cubicBezTo>
                        <a:pt x="0" y="52"/>
                        <a:pt x="0" y="54"/>
                        <a:pt x="1" y="56"/>
                      </a:cubicBezTo>
                      <a:cubicBezTo>
                        <a:pt x="21" y="76"/>
                        <a:pt x="21" y="76"/>
                        <a:pt x="21" y="76"/>
                      </a:cubicBezTo>
                      <a:cubicBezTo>
                        <a:pt x="22" y="77"/>
                        <a:pt x="23" y="77"/>
                        <a:pt x="24" y="77"/>
                      </a:cubicBezTo>
                      <a:cubicBezTo>
                        <a:pt x="24" y="77"/>
                        <a:pt x="24" y="77"/>
                        <a:pt x="24" y="77"/>
                      </a:cubicBezTo>
                      <a:cubicBezTo>
                        <a:pt x="25" y="77"/>
                        <a:pt x="26" y="76"/>
                        <a:pt x="27" y="75"/>
                      </a:cubicBezTo>
                      <a:cubicBezTo>
                        <a:pt x="81" y="7"/>
                        <a:pt x="81" y="7"/>
                        <a:pt x="81" y="7"/>
                      </a:cubicBezTo>
                      <a:cubicBezTo>
                        <a:pt x="83" y="6"/>
                        <a:pt x="82" y="3"/>
                        <a:pt x="8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Freeform 357"/>
                <p:cNvSpPr>
                  <a:spLocks/>
                </p:cNvSpPr>
                <p:nvPr/>
              </p:nvSpPr>
              <p:spPr bwMode="auto">
                <a:xfrm>
                  <a:off x="11463338" y="3757613"/>
                  <a:ext cx="300037" cy="303212"/>
                </a:xfrm>
                <a:custGeom>
                  <a:avLst/>
                  <a:gdLst>
                    <a:gd name="T0" fmla="*/ 74 w 80"/>
                    <a:gd name="T1" fmla="*/ 28 h 80"/>
                    <a:gd name="T2" fmla="*/ 71 w 80"/>
                    <a:gd name="T3" fmla="*/ 33 h 80"/>
                    <a:gd name="T4" fmla="*/ 72 w 80"/>
                    <a:gd name="T5" fmla="*/ 40 h 80"/>
                    <a:gd name="T6" fmla="*/ 40 w 80"/>
                    <a:gd name="T7" fmla="*/ 72 h 80"/>
                    <a:gd name="T8" fmla="*/ 8 w 80"/>
                    <a:gd name="T9" fmla="*/ 40 h 80"/>
                    <a:gd name="T10" fmla="*/ 40 w 80"/>
                    <a:gd name="T11" fmla="*/ 8 h 80"/>
                    <a:gd name="T12" fmla="*/ 54 w 80"/>
                    <a:gd name="T13" fmla="*/ 11 h 80"/>
                    <a:gd name="T14" fmla="*/ 60 w 80"/>
                    <a:gd name="T15" fmla="*/ 10 h 80"/>
                    <a:gd name="T16" fmla="*/ 58 w 80"/>
                    <a:gd name="T17" fmla="*/ 4 h 80"/>
                    <a:gd name="T18" fmla="*/ 40 w 80"/>
                    <a:gd name="T19" fmla="*/ 0 h 80"/>
                    <a:gd name="T20" fmla="*/ 0 w 80"/>
                    <a:gd name="T21" fmla="*/ 40 h 80"/>
                    <a:gd name="T22" fmla="*/ 40 w 80"/>
                    <a:gd name="T23" fmla="*/ 80 h 80"/>
                    <a:gd name="T24" fmla="*/ 80 w 80"/>
                    <a:gd name="T25" fmla="*/ 40 h 80"/>
                    <a:gd name="T26" fmla="*/ 79 w 80"/>
                    <a:gd name="T27" fmla="*/ 31 h 80"/>
                    <a:gd name="T28" fmla="*/ 74 w 80"/>
                    <a:gd name="T29" fmla="*/ 2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74" y="28"/>
                      </a:moveTo>
                      <a:cubicBezTo>
                        <a:pt x="72" y="29"/>
                        <a:pt x="71" y="31"/>
                        <a:pt x="71" y="33"/>
                      </a:cubicBezTo>
                      <a:cubicBezTo>
                        <a:pt x="72" y="35"/>
                        <a:pt x="72" y="38"/>
                        <a:pt x="72" y="40"/>
                      </a:cubicBezTo>
                      <a:cubicBezTo>
                        <a:pt x="72" y="58"/>
                        <a:pt x="58" y="72"/>
                        <a:pt x="40" y="72"/>
                      </a:cubicBezTo>
                      <a:cubicBezTo>
                        <a:pt x="22" y="72"/>
                        <a:pt x="8" y="58"/>
                        <a:pt x="8" y="40"/>
                      </a:cubicBezTo>
                      <a:cubicBezTo>
                        <a:pt x="8" y="22"/>
                        <a:pt x="22" y="8"/>
                        <a:pt x="40" y="8"/>
                      </a:cubicBezTo>
                      <a:cubicBezTo>
                        <a:pt x="45" y="8"/>
                        <a:pt x="50" y="9"/>
                        <a:pt x="54" y="11"/>
                      </a:cubicBezTo>
                      <a:cubicBezTo>
                        <a:pt x="56" y="12"/>
                        <a:pt x="59" y="12"/>
                        <a:pt x="60" y="10"/>
                      </a:cubicBezTo>
                      <a:cubicBezTo>
                        <a:pt x="61" y="8"/>
                        <a:pt x="60" y="5"/>
                        <a:pt x="58" y="4"/>
                      </a:cubicBezTo>
                      <a:cubicBezTo>
                        <a:pt x="52" y="1"/>
                        <a:pt x="46" y="0"/>
                        <a:pt x="40" y="0"/>
                      </a:cubicBezTo>
                      <a:cubicBezTo>
                        <a:pt x="18" y="0"/>
                        <a:pt x="0" y="18"/>
                        <a:pt x="0" y="40"/>
                      </a:cubicBezTo>
                      <a:cubicBezTo>
                        <a:pt x="0" y="62"/>
                        <a:pt x="18" y="80"/>
                        <a:pt x="40" y="80"/>
                      </a:cubicBezTo>
                      <a:cubicBezTo>
                        <a:pt x="62" y="80"/>
                        <a:pt x="80" y="62"/>
                        <a:pt x="80" y="40"/>
                      </a:cubicBezTo>
                      <a:cubicBezTo>
                        <a:pt x="80" y="37"/>
                        <a:pt x="80" y="34"/>
                        <a:pt x="79" y="31"/>
                      </a:cubicBezTo>
                      <a:cubicBezTo>
                        <a:pt x="79" y="29"/>
                        <a:pt x="76" y="28"/>
                        <a:pt x="7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spTree>
    <p:extLst>
      <p:ext uri="{BB962C8B-B14F-4D97-AF65-F5344CB8AC3E}">
        <p14:creationId xmlns:p14="http://schemas.microsoft.com/office/powerpoint/2010/main" val="196761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0733A7-2C33-4A3B-A3EB-247B61238852}"/>
              </a:ext>
            </a:extLst>
          </p:cNvPr>
          <p:cNvSpPr>
            <a:spLocks noGrp="1"/>
          </p:cNvSpPr>
          <p:nvPr>
            <p:ph type="title"/>
          </p:nvPr>
        </p:nvSpPr>
        <p:spPr/>
        <p:txBody>
          <a:bodyPr/>
          <a:lstStyle/>
          <a:p>
            <a:r>
              <a:rPr lang="en-US" dirty="0">
                <a:solidFill>
                  <a:schemeClr val="bg1"/>
                </a:solidFill>
              </a:rPr>
              <a:t>Route to Innovative Business Model</a:t>
            </a:r>
            <a:endParaRPr lang="it-IT" dirty="0">
              <a:solidFill>
                <a:schemeClr val="bg1"/>
              </a:solidFill>
            </a:endParaRPr>
          </a:p>
        </p:txBody>
      </p:sp>
      <p:cxnSp>
        <p:nvCxnSpPr>
          <p:cNvPr id="4" name="Curved Connector 2">
            <a:extLst>
              <a:ext uri="{FF2B5EF4-FFF2-40B4-BE49-F238E27FC236}">
                <a16:creationId xmlns:a16="http://schemas.microsoft.com/office/drawing/2014/main" id="{CC055C26-8AD9-4A7C-8020-86E2387F142B}"/>
              </a:ext>
            </a:extLst>
          </p:cNvPr>
          <p:cNvCxnSpPr>
            <a:stCxn id="7" idx="6"/>
            <a:endCxn id="10" idx="2"/>
          </p:cNvCxnSpPr>
          <p:nvPr/>
        </p:nvCxnSpPr>
        <p:spPr>
          <a:xfrm flipV="1">
            <a:off x="2476408" y="2555765"/>
            <a:ext cx="6647985" cy="2496346"/>
          </a:xfrm>
          <a:prstGeom prst="curvedConnector3">
            <a:avLst>
              <a:gd name="adj1" fmla="val 51602"/>
            </a:avLst>
          </a:prstGeom>
          <a:ln w="762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AF56A92E-1D8C-4954-BDAC-D54B067D2C17}"/>
              </a:ext>
            </a:extLst>
          </p:cNvPr>
          <p:cNvGrpSpPr/>
          <p:nvPr/>
        </p:nvGrpSpPr>
        <p:grpSpPr>
          <a:xfrm>
            <a:off x="5000052" y="1751519"/>
            <a:ext cx="1335389" cy="1611907"/>
            <a:chOff x="4934552" y="1751975"/>
            <a:chExt cx="1335389" cy="1611907"/>
          </a:xfrm>
        </p:grpSpPr>
        <p:sp>
          <p:nvSpPr>
            <p:cNvPr id="11" name="Rectangle 10">
              <a:extLst>
                <a:ext uri="{FF2B5EF4-FFF2-40B4-BE49-F238E27FC236}">
                  <a16:creationId xmlns:a16="http://schemas.microsoft.com/office/drawing/2014/main" id="{8B6839EE-591A-4C18-8BD4-88976D3E2423}"/>
                </a:ext>
              </a:extLst>
            </p:cNvPr>
            <p:cNvSpPr/>
            <p:nvPr/>
          </p:nvSpPr>
          <p:spPr>
            <a:xfrm>
              <a:off x="4934552" y="1751975"/>
              <a:ext cx="1335389" cy="962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600"/>
                </a:spcAft>
              </a:pPr>
              <a:r>
                <a:rPr lang="en-GB" sz="1050" b="1" dirty="0">
                  <a:solidFill>
                    <a:srgbClr val="000000"/>
                  </a:solidFill>
                </a:rPr>
                <a:t>Operative meeting with business managers</a:t>
              </a:r>
              <a:endParaRPr lang="en-GB" sz="1000" b="1" dirty="0">
                <a:solidFill>
                  <a:schemeClr val="tx1"/>
                </a:solidFill>
              </a:endParaRPr>
            </a:p>
            <a:p>
              <a:pPr algn="ctr">
                <a:spcAft>
                  <a:spcPts val="600"/>
                </a:spcAft>
              </a:pPr>
              <a:r>
                <a:rPr lang="en-GB" sz="1000" dirty="0">
                  <a:solidFill>
                    <a:schemeClr val="tx1"/>
                  </a:solidFill>
                </a:rPr>
                <a:t>Customize the approach on your needs</a:t>
              </a:r>
            </a:p>
          </p:txBody>
        </p:sp>
        <p:grpSp>
          <p:nvGrpSpPr>
            <p:cNvPr id="12" name="Group 169">
              <a:extLst>
                <a:ext uri="{FF2B5EF4-FFF2-40B4-BE49-F238E27FC236}">
                  <a16:creationId xmlns:a16="http://schemas.microsoft.com/office/drawing/2014/main" id="{8C23F6E7-12AC-405F-904E-17603B93CCAC}"/>
                </a:ext>
              </a:extLst>
            </p:cNvPr>
            <p:cNvGrpSpPr/>
            <p:nvPr/>
          </p:nvGrpSpPr>
          <p:grpSpPr>
            <a:xfrm>
              <a:off x="5390548" y="2846639"/>
              <a:ext cx="477173" cy="517243"/>
              <a:chOff x="5534025" y="1911353"/>
              <a:chExt cx="360363" cy="390522"/>
            </a:xfrm>
            <a:solidFill>
              <a:srgbClr val="00338D"/>
            </a:solidFill>
          </p:grpSpPr>
          <p:sp>
            <p:nvSpPr>
              <p:cNvPr id="13" name="Freeform 156">
                <a:extLst>
                  <a:ext uri="{FF2B5EF4-FFF2-40B4-BE49-F238E27FC236}">
                    <a16:creationId xmlns:a16="http://schemas.microsoft.com/office/drawing/2014/main" id="{B4FBF5F7-602A-49D8-A694-57ACD7997941}"/>
                  </a:ext>
                </a:extLst>
              </p:cNvPr>
              <p:cNvSpPr>
                <a:spLocks/>
              </p:cNvSpPr>
              <p:nvPr/>
            </p:nvSpPr>
            <p:spPr bwMode="auto">
              <a:xfrm>
                <a:off x="5534025" y="1911353"/>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Raleway Black"/>
                  <a:cs typeface="Raleway Black"/>
                </a:endParaRPr>
              </a:p>
            </p:txBody>
          </p:sp>
          <p:sp>
            <p:nvSpPr>
              <p:cNvPr id="14" name="Freeform 157">
                <a:extLst>
                  <a:ext uri="{FF2B5EF4-FFF2-40B4-BE49-F238E27FC236}">
                    <a16:creationId xmlns:a16="http://schemas.microsoft.com/office/drawing/2014/main" id="{A731DC59-7F9B-48E9-892C-A4E6A762D45D}"/>
                  </a:ext>
                </a:extLst>
              </p:cNvPr>
              <p:cNvSpPr>
                <a:spLocks/>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Raleway Black"/>
                  <a:cs typeface="Raleway Black"/>
                </a:endParaRPr>
              </a:p>
            </p:txBody>
          </p:sp>
        </p:grpSp>
      </p:grpSp>
      <p:grpSp>
        <p:nvGrpSpPr>
          <p:cNvPr id="52" name="Group 51">
            <a:extLst>
              <a:ext uri="{FF2B5EF4-FFF2-40B4-BE49-F238E27FC236}">
                <a16:creationId xmlns:a16="http://schemas.microsoft.com/office/drawing/2014/main" id="{1FEF1522-C0D5-43CB-80FC-683FD088BFA2}"/>
              </a:ext>
            </a:extLst>
          </p:cNvPr>
          <p:cNvGrpSpPr/>
          <p:nvPr/>
        </p:nvGrpSpPr>
        <p:grpSpPr>
          <a:xfrm>
            <a:off x="7775441" y="3364983"/>
            <a:ext cx="1335389" cy="1607545"/>
            <a:chOff x="4945276" y="1750411"/>
            <a:chExt cx="1335389" cy="1607545"/>
          </a:xfrm>
        </p:grpSpPr>
        <p:sp>
          <p:nvSpPr>
            <p:cNvPr id="15" name="Rectangle 14">
              <a:extLst>
                <a:ext uri="{FF2B5EF4-FFF2-40B4-BE49-F238E27FC236}">
                  <a16:creationId xmlns:a16="http://schemas.microsoft.com/office/drawing/2014/main" id="{7DE4AAC6-6E84-4E83-973D-2BED63870F98}"/>
                </a:ext>
              </a:extLst>
            </p:cNvPr>
            <p:cNvSpPr/>
            <p:nvPr/>
          </p:nvSpPr>
          <p:spPr>
            <a:xfrm>
              <a:off x="4945276" y="1750411"/>
              <a:ext cx="1335389" cy="962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600"/>
                </a:spcAft>
              </a:pPr>
              <a:r>
                <a:rPr lang="en-GB" sz="1050" b="1" dirty="0">
                  <a:solidFill>
                    <a:srgbClr val="000000"/>
                  </a:solidFill>
                </a:rPr>
                <a:t>Operative meeting with business managers</a:t>
              </a:r>
              <a:endParaRPr lang="en-GB" sz="1000" b="1" dirty="0">
                <a:solidFill>
                  <a:schemeClr val="tx1"/>
                </a:solidFill>
              </a:endParaRPr>
            </a:p>
            <a:p>
              <a:pPr algn="ctr">
                <a:spcAft>
                  <a:spcPts val="600"/>
                </a:spcAft>
              </a:pPr>
              <a:r>
                <a:rPr lang="en-GB" sz="1000" dirty="0">
                  <a:solidFill>
                    <a:schemeClr val="tx1"/>
                  </a:solidFill>
                </a:rPr>
                <a:t>Business focus and increase managers commitment</a:t>
              </a:r>
            </a:p>
          </p:txBody>
        </p:sp>
        <p:grpSp>
          <p:nvGrpSpPr>
            <p:cNvPr id="17" name="Group 169">
              <a:extLst>
                <a:ext uri="{FF2B5EF4-FFF2-40B4-BE49-F238E27FC236}">
                  <a16:creationId xmlns:a16="http://schemas.microsoft.com/office/drawing/2014/main" id="{8BF1DE73-9265-480F-BCF1-E23E96DA3FB8}"/>
                </a:ext>
              </a:extLst>
            </p:cNvPr>
            <p:cNvGrpSpPr/>
            <p:nvPr/>
          </p:nvGrpSpPr>
          <p:grpSpPr>
            <a:xfrm>
              <a:off x="5364925" y="2840713"/>
              <a:ext cx="477173" cy="517243"/>
              <a:chOff x="5534025" y="1911353"/>
              <a:chExt cx="360363" cy="390522"/>
            </a:xfrm>
            <a:solidFill>
              <a:srgbClr val="00338D"/>
            </a:solidFill>
          </p:grpSpPr>
          <p:sp>
            <p:nvSpPr>
              <p:cNvPr id="18" name="Freeform 156">
                <a:extLst>
                  <a:ext uri="{FF2B5EF4-FFF2-40B4-BE49-F238E27FC236}">
                    <a16:creationId xmlns:a16="http://schemas.microsoft.com/office/drawing/2014/main" id="{2F8AE8DF-4777-42B6-8437-6FB01C0B65B5}"/>
                  </a:ext>
                </a:extLst>
              </p:cNvPr>
              <p:cNvSpPr>
                <a:spLocks/>
              </p:cNvSpPr>
              <p:nvPr/>
            </p:nvSpPr>
            <p:spPr bwMode="auto">
              <a:xfrm>
                <a:off x="5534025" y="1911353"/>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Raleway Black"/>
                  <a:cs typeface="Raleway Black"/>
                </a:endParaRPr>
              </a:p>
            </p:txBody>
          </p:sp>
          <p:sp>
            <p:nvSpPr>
              <p:cNvPr id="19" name="Freeform 157">
                <a:extLst>
                  <a:ext uri="{FF2B5EF4-FFF2-40B4-BE49-F238E27FC236}">
                    <a16:creationId xmlns:a16="http://schemas.microsoft.com/office/drawing/2014/main" id="{B7029935-527F-4BE9-9C6D-2831087CCDFA}"/>
                  </a:ext>
                </a:extLst>
              </p:cNvPr>
              <p:cNvSpPr>
                <a:spLocks/>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Raleway Black"/>
                  <a:cs typeface="Raleway Black"/>
                </a:endParaRPr>
              </a:p>
            </p:txBody>
          </p:sp>
        </p:grpSp>
      </p:grpSp>
      <p:grpSp>
        <p:nvGrpSpPr>
          <p:cNvPr id="49" name="Group 48">
            <a:extLst>
              <a:ext uri="{FF2B5EF4-FFF2-40B4-BE49-F238E27FC236}">
                <a16:creationId xmlns:a16="http://schemas.microsoft.com/office/drawing/2014/main" id="{B60B1E69-FF65-4FB2-BD1B-8F7716B8B276}"/>
              </a:ext>
            </a:extLst>
          </p:cNvPr>
          <p:cNvGrpSpPr/>
          <p:nvPr/>
        </p:nvGrpSpPr>
        <p:grpSpPr>
          <a:xfrm>
            <a:off x="8505883" y="1176252"/>
            <a:ext cx="2720118" cy="5117866"/>
            <a:chOff x="8505883" y="1176252"/>
            <a:chExt cx="2720118" cy="5117866"/>
          </a:xfrm>
        </p:grpSpPr>
        <p:grpSp>
          <p:nvGrpSpPr>
            <p:cNvPr id="8" name="Group 7">
              <a:extLst>
                <a:ext uri="{FF2B5EF4-FFF2-40B4-BE49-F238E27FC236}">
                  <a16:creationId xmlns:a16="http://schemas.microsoft.com/office/drawing/2014/main" id="{23AE56EF-6B19-4EF7-A8F3-A28213232613}"/>
                </a:ext>
              </a:extLst>
            </p:cNvPr>
            <p:cNvGrpSpPr/>
            <p:nvPr/>
          </p:nvGrpSpPr>
          <p:grpSpPr>
            <a:xfrm>
              <a:off x="9124393" y="1835765"/>
              <a:ext cx="1440000" cy="1440000"/>
              <a:chOff x="7532232" y="2620913"/>
              <a:chExt cx="1080000" cy="1080000"/>
            </a:xfrm>
          </p:grpSpPr>
          <p:sp>
            <p:nvSpPr>
              <p:cNvPr id="9" name="Oval 8">
                <a:extLst>
                  <a:ext uri="{FF2B5EF4-FFF2-40B4-BE49-F238E27FC236}">
                    <a16:creationId xmlns:a16="http://schemas.microsoft.com/office/drawing/2014/main" id="{8335C602-4CE1-430D-A506-D7222EDA0D4D}"/>
                  </a:ext>
                </a:extLst>
              </p:cNvPr>
              <p:cNvSpPr/>
              <p:nvPr/>
            </p:nvSpPr>
            <p:spPr>
              <a:xfrm>
                <a:off x="7586232" y="2674755"/>
                <a:ext cx="972000" cy="972000"/>
              </a:xfrm>
              <a:prstGeom prst="ellipse">
                <a:avLst/>
              </a:prstGeom>
              <a:solidFill>
                <a:srgbClr val="6D2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1200" b="1" dirty="0">
                    <a:solidFill>
                      <a:schemeClr val="bg1"/>
                    </a:solidFill>
                  </a:rPr>
                  <a:t>Our proposal to New Business Model</a:t>
                </a:r>
              </a:p>
            </p:txBody>
          </p:sp>
          <p:sp>
            <p:nvSpPr>
              <p:cNvPr id="10" name="Oval 9">
                <a:extLst>
                  <a:ext uri="{FF2B5EF4-FFF2-40B4-BE49-F238E27FC236}">
                    <a16:creationId xmlns:a16="http://schemas.microsoft.com/office/drawing/2014/main" id="{82A699BA-0BCD-4587-87D2-6ACC627F7200}"/>
                  </a:ext>
                </a:extLst>
              </p:cNvPr>
              <p:cNvSpPr/>
              <p:nvPr/>
            </p:nvSpPr>
            <p:spPr>
              <a:xfrm>
                <a:off x="7532232" y="2620913"/>
                <a:ext cx="1080000" cy="10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200" dirty="0">
                  <a:solidFill>
                    <a:schemeClr val="bg1"/>
                  </a:solidFill>
                </a:endParaRPr>
              </a:p>
            </p:txBody>
          </p:sp>
        </p:grpSp>
        <p:sp>
          <p:nvSpPr>
            <p:cNvPr id="22" name="Rectangle 21">
              <a:extLst>
                <a:ext uri="{FF2B5EF4-FFF2-40B4-BE49-F238E27FC236}">
                  <a16:creationId xmlns:a16="http://schemas.microsoft.com/office/drawing/2014/main" id="{A2FD9955-CB6A-4EC6-9858-0E97AC41EA89}"/>
                </a:ext>
              </a:extLst>
            </p:cNvPr>
            <p:cNvSpPr/>
            <p:nvPr/>
          </p:nvSpPr>
          <p:spPr>
            <a:xfrm>
              <a:off x="8548978" y="5986341"/>
              <a:ext cx="2677023" cy="307777"/>
            </a:xfrm>
            <a:prstGeom prst="rect">
              <a:avLst/>
            </a:prstGeom>
          </p:spPr>
          <p:txBody>
            <a:bodyPr wrap="square">
              <a:spAutoFit/>
            </a:bodyPr>
            <a:lstStyle/>
            <a:p>
              <a:pPr algn="ctr"/>
              <a:r>
                <a:rPr lang="en-GB" sz="1400" b="1" dirty="0">
                  <a:solidFill>
                    <a:schemeClr val="bg1"/>
                  </a:solidFill>
                  <a:latin typeface="Univers 47 CondensedLight" panose="00000400000000000000" pitchFamily="2" charset="0"/>
                </a:rPr>
                <a:t>Define Next Best Action (NBA)</a:t>
              </a:r>
            </a:p>
          </p:txBody>
        </p:sp>
        <p:cxnSp>
          <p:nvCxnSpPr>
            <p:cNvPr id="35" name="Straight Connector 34">
              <a:extLst>
                <a:ext uri="{FF2B5EF4-FFF2-40B4-BE49-F238E27FC236}">
                  <a16:creationId xmlns:a16="http://schemas.microsoft.com/office/drawing/2014/main" id="{6F2F2EAA-8722-49DB-86B3-24477F14DEBF}"/>
                </a:ext>
              </a:extLst>
            </p:cNvPr>
            <p:cNvCxnSpPr/>
            <p:nvPr/>
          </p:nvCxnSpPr>
          <p:spPr>
            <a:xfrm>
              <a:off x="9844393" y="1617007"/>
              <a:ext cx="0" cy="144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3B5E443-186E-4675-BB41-D216E68FD692}"/>
                </a:ext>
              </a:extLst>
            </p:cNvPr>
            <p:cNvSpPr/>
            <p:nvPr/>
          </p:nvSpPr>
          <p:spPr>
            <a:xfrm>
              <a:off x="8505883" y="1176252"/>
              <a:ext cx="2677023" cy="369332"/>
            </a:xfrm>
            <a:prstGeom prst="rect">
              <a:avLst/>
            </a:prstGeom>
          </p:spPr>
          <p:txBody>
            <a:bodyPr wrap="square">
              <a:spAutoFit/>
            </a:bodyPr>
            <a:lstStyle/>
            <a:p>
              <a:pPr algn="ctr"/>
              <a:r>
                <a:rPr lang="en-GB" dirty="0">
                  <a:solidFill>
                    <a:schemeClr val="bg1"/>
                  </a:solidFill>
                  <a:latin typeface="Univers 47 CondensedLight" panose="00000400000000000000" pitchFamily="2" charset="0"/>
                </a:rPr>
                <a:t>Presentation</a:t>
              </a:r>
            </a:p>
          </p:txBody>
        </p:sp>
        <p:cxnSp>
          <p:nvCxnSpPr>
            <p:cNvPr id="41" name="Straight Connector 40">
              <a:extLst>
                <a:ext uri="{FF2B5EF4-FFF2-40B4-BE49-F238E27FC236}">
                  <a16:creationId xmlns:a16="http://schemas.microsoft.com/office/drawing/2014/main" id="{31A9D976-4B8D-4F22-8238-2833C715857C}"/>
                </a:ext>
              </a:extLst>
            </p:cNvPr>
            <p:cNvCxnSpPr/>
            <p:nvPr/>
          </p:nvCxnSpPr>
          <p:spPr>
            <a:xfrm>
              <a:off x="9869457" y="3376220"/>
              <a:ext cx="0" cy="2592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005D4702-F70F-4917-A9B1-E528A7B79400}"/>
              </a:ext>
            </a:extLst>
          </p:cNvPr>
          <p:cNvGrpSpPr/>
          <p:nvPr/>
        </p:nvGrpSpPr>
        <p:grpSpPr>
          <a:xfrm>
            <a:off x="6057206" y="1168754"/>
            <a:ext cx="1843787" cy="5125364"/>
            <a:chOff x="6705191" y="1168754"/>
            <a:chExt cx="1843787" cy="5125364"/>
          </a:xfrm>
        </p:grpSpPr>
        <p:grpSp>
          <p:nvGrpSpPr>
            <p:cNvPr id="23" name="Group 22">
              <a:extLst>
                <a:ext uri="{FF2B5EF4-FFF2-40B4-BE49-F238E27FC236}">
                  <a16:creationId xmlns:a16="http://schemas.microsoft.com/office/drawing/2014/main" id="{97FCE27B-8DC3-444C-9AF2-DB0072090C57}"/>
                </a:ext>
              </a:extLst>
            </p:cNvPr>
            <p:cNvGrpSpPr/>
            <p:nvPr/>
          </p:nvGrpSpPr>
          <p:grpSpPr>
            <a:xfrm>
              <a:off x="6898916" y="2181947"/>
              <a:ext cx="1440000" cy="1440000"/>
              <a:chOff x="5336893" y="2936327"/>
              <a:chExt cx="1080000" cy="1080000"/>
            </a:xfrm>
          </p:grpSpPr>
          <p:sp>
            <p:nvSpPr>
              <p:cNvPr id="24" name="Oval 23">
                <a:extLst>
                  <a:ext uri="{FF2B5EF4-FFF2-40B4-BE49-F238E27FC236}">
                    <a16:creationId xmlns:a16="http://schemas.microsoft.com/office/drawing/2014/main" id="{CD479BDA-2E1C-4BC1-80CB-E65F278D8E4C}"/>
                  </a:ext>
                </a:extLst>
              </p:cNvPr>
              <p:cNvSpPr/>
              <p:nvPr/>
            </p:nvSpPr>
            <p:spPr>
              <a:xfrm>
                <a:off x="5336893" y="2936327"/>
                <a:ext cx="1080000" cy="1080000"/>
              </a:xfrm>
              <a:prstGeom prst="ellipse">
                <a:avLst/>
              </a:prstGeom>
              <a:solidFill>
                <a:schemeClr val="bg1"/>
              </a:solidFill>
              <a:ln>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200" dirty="0">
                  <a:solidFill>
                    <a:schemeClr val="bg1"/>
                  </a:solidFill>
                </a:endParaRPr>
              </a:p>
            </p:txBody>
          </p:sp>
          <p:sp>
            <p:nvSpPr>
              <p:cNvPr id="25" name="Oval 24">
                <a:extLst>
                  <a:ext uri="{FF2B5EF4-FFF2-40B4-BE49-F238E27FC236}">
                    <a16:creationId xmlns:a16="http://schemas.microsoft.com/office/drawing/2014/main" id="{E2240C23-5D5D-4204-9641-1DAA3B0E0D9F}"/>
                  </a:ext>
                </a:extLst>
              </p:cNvPr>
              <p:cNvSpPr/>
              <p:nvPr/>
            </p:nvSpPr>
            <p:spPr>
              <a:xfrm>
                <a:off x="5390893" y="2990327"/>
                <a:ext cx="972000" cy="972000"/>
              </a:xfrm>
              <a:prstGeom prst="ellipse">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GB" sz="1200" b="1" dirty="0">
                    <a:solidFill>
                      <a:schemeClr val="bg1"/>
                    </a:solidFill>
                  </a:rPr>
                  <a:t>Visioning</a:t>
                </a:r>
              </a:p>
            </p:txBody>
          </p:sp>
        </p:grpSp>
        <p:sp>
          <p:nvSpPr>
            <p:cNvPr id="31" name="Rectangle 30">
              <a:extLst>
                <a:ext uri="{FF2B5EF4-FFF2-40B4-BE49-F238E27FC236}">
                  <a16:creationId xmlns:a16="http://schemas.microsoft.com/office/drawing/2014/main" id="{FA44A3EA-1461-478C-BB12-72052CFF78AB}"/>
                </a:ext>
              </a:extLst>
            </p:cNvPr>
            <p:cNvSpPr/>
            <p:nvPr/>
          </p:nvSpPr>
          <p:spPr>
            <a:xfrm>
              <a:off x="6705191" y="5986341"/>
              <a:ext cx="1843787" cy="307777"/>
            </a:xfrm>
            <a:prstGeom prst="rect">
              <a:avLst/>
            </a:prstGeom>
          </p:spPr>
          <p:txBody>
            <a:bodyPr wrap="square">
              <a:spAutoFit/>
            </a:bodyPr>
            <a:lstStyle/>
            <a:p>
              <a:pPr algn="ctr"/>
              <a:r>
                <a:rPr lang="en-GB" sz="1400" b="1" dirty="0">
                  <a:solidFill>
                    <a:schemeClr val="bg1"/>
                  </a:solidFill>
                  <a:latin typeface="Univers 47 CondensedLight" panose="00000400000000000000" pitchFamily="2" charset="0"/>
                </a:rPr>
                <a:t>Share</a:t>
              </a:r>
            </a:p>
          </p:txBody>
        </p:sp>
        <p:cxnSp>
          <p:nvCxnSpPr>
            <p:cNvPr id="34" name="Straight Connector 33">
              <a:extLst>
                <a:ext uri="{FF2B5EF4-FFF2-40B4-BE49-F238E27FC236}">
                  <a16:creationId xmlns:a16="http://schemas.microsoft.com/office/drawing/2014/main" id="{E3EEA6C7-6E79-4CDC-B91F-15DD084C2CAF}"/>
                </a:ext>
              </a:extLst>
            </p:cNvPr>
            <p:cNvCxnSpPr/>
            <p:nvPr/>
          </p:nvCxnSpPr>
          <p:spPr>
            <a:xfrm>
              <a:off x="7600929" y="1617007"/>
              <a:ext cx="0" cy="540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4D2F050-40BC-4C3F-8535-1E92A486D69C}"/>
                </a:ext>
              </a:extLst>
            </p:cNvPr>
            <p:cNvSpPr/>
            <p:nvPr/>
          </p:nvSpPr>
          <p:spPr>
            <a:xfrm>
              <a:off x="6705191" y="1168754"/>
              <a:ext cx="1843787" cy="369332"/>
            </a:xfrm>
            <a:prstGeom prst="rect">
              <a:avLst/>
            </a:prstGeom>
          </p:spPr>
          <p:txBody>
            <a:bodyPr wrap="square">
              <a:spAutoFit/>
            </a:bodyPr>
            <a:lstStyle/>
            <a:p>
              <a:pPr algn="ctr"/>
              <a:r>
                <a:rPr lang="en-GB" dirty="0">
                  <a:solidFill>
                    <a:schemeClr val="bg1"/>
                  </a:solidFill>
                  <a:latin typeface="Univers 47 CondensedLight" panose="00000400000000000000" pitchFamily="2" charset="0"/>
                </a:rPr>
                <a:t>Meeting 2</a:t>
              </a:r>
            </a:p>
          </p:txBody>
        </p:sp>
        <p:cxnSp>
          <p:nvCxnSpPr>
            <p:cNvPr id="42" name="Straight Connector 41">
              <a:extLst>
                <a:ext uri="{FF2B5EF4-FFF2-40B4-BE49-F238E27FC236}">
                  <a16:creationId xmlns:a16="http://schemas.microsoft.com/office/drawing/2014/main" id="{ADB610D6-2A49-48B3-AAA7-3577154A76C5}"/>
                </a:ext>
              </a:extLst>
            </p:cNvPr>
            <p:cNvCxnSpPr/>
            <p:nvPr/>
          </p:nvCxnSpPr>
          <p:spPr>
            <a:xfrm>
              <a:off x="7634703" y="3697954"/>
              <a:ext cx="0" cy="22613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CF59DBB-B10F-42B8-9B79-A1F5B8E8F60D}"/>
              </a:ext>
            </a:extLst>
          </p:cNvPr>
          <p:cNvGrpSpPr/>
          <p:nvPr/>
        </p:nvGrpSpPr>
        <p:grpSpPr>
          <a:xfrm>
            <a:off x="3567282" y="1188440"/>
            <a:ext cx="1885033" cy="5105678"/>
            <a:chOff x="4465419" y="1188440"/>
            <a:chExt cx="1885033" cy="5105678"/>
          </a:xfrm>
        </p:grpSpPr>
        <p:grpSp>
          <p:nvGrpSpPr>
            <p:cNvPr id="26" name="Group 25">
              <a:extLst>
                <a:ext uri="{FF2B5EF4-FFF2-40B4-BE49-F238E27FC236}">
                  <a16:creationId xmlns:a16="http://schemas.microsoft.com/office/drawing/2014/main" id="{24B4E816-0CDE-4C8F-BF3D-4208F0690CBF}"/>
                </a:ext>
              </a:extLst>
            </p:cNvPr>
            <p:cNvGrpSpPr/>
            <p:nvPr/>
          </p:nvGrpSpPr>
          <p:grpSpPr>
            <a:xfrm>
              <a:off x="4673440" y="3970215"/>
              <a:ext cx="1440000" cy="1440000"/>
              <a:chOff x="3022588" y="4671255"/>
              <a:chExt cx="1080000" cy="1080000"/>
            </a:xfrm>
          </p:grpSpPr>
          <p:sp>
            <p:nvSpPr>
              <p:cNvPr id="27" name="Oval 26">
                <a:extLst>
                  <a:ext uri="{FF2B5EF4-FFF2-40B4-BE49-F238E27FC236}">
                    <a16:creationId xmlns:a16="http://schemas.microsoft.com/office/drawing/2014/main" id="{1A189B8A-8BFC-48C7-A22F-FCF3FC2A28F3}"/>
                  </a:ext>
                </a:extLst>
              </p:cNvPr>
              <p:cNvSpPr/>
              <p:nvPr/>
            </p:nvSpPr>
            <p:spPr>
              <a:xfrm>
                <a:off x="3022588" y="4671255"/>
                <a:ext cx="1080000" cy="1080000"/>
              </a:xfrm>
              <a:prstGeom prst="ellipse">
                <a:avLst/>
              </a:prstGeom>
              <a:solidFill>
                <a:schemeClr val="bg1"/>
              </a:solidFill>
              <a:ln>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200" dirty="0">
                  <a:solidFill>
                    <a:schemeClr val="bg1"/>
                  </a:solidFill>
                </a:endParaRPr>
              </a:p>
            </p:txBody>
          </p:sp>
          <p:sp>
            <p:nvSpPr>
              <p:cNvPr id="28" name="Oval 27">
                <a:extLst>
                  <a:ext uri="{FF2B5EF4-FFF2-40B4-BE49-F238E27FC236}">
                    <a16:creationId xmlns:a16="http://schemas.microsoft.com/office/drawing/2014/main" id="{8DC86F22-02E0-41F2-BD07-0EB8A1514A35}"/>
                  </a:ext>
                </a:extLst>
              </p:cNvPr>
              <p:cNvSpPr/>
              <p:nvPr/>
            </p:nvSpPr>
            <p:spPr>
              <a:xfrm>
                <a:off x="3076588" y="4725255"/>
                <a:ext cx="972000" cy="972000"/>
              </a:xfrm>
              <a:prstGeom prst="ellipse">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200" b="1" dirty="0">
                    <a:solidFill>
                      <a:schemeClr val="bg1"/>
                    </a:solidFill>
                  </a:rPr>
                  <a:t>Customized approach </a:t>
                </a:r>
              </a:p>
            </p:txBody>
          </p:sp>
        </p:grpSp>
        <p:sp>
          <p:nvSpPr>
            <p:cNvPr id="30" name="Rectangle 29">
              <a:extLst>
                <a:ext uri="{FF2B5EF4-FFF2-40B4-BE49-F238E27FC236}">
                  <a16:creationId xmlns:a16="http://schemas.microsoft.com/office/drawing/2014/main" id="{BE5CDCD4-B395-41D8-B742-D867303DBA26}"/>
                </a:ext>
              </a:extLst>
            </p:cNvPr>
            <p:cNvSpPr/>
            <p:nvPr/>
          </p:nvSpPr>
          <p:spPr>
            <a:xfrm>
              <a:off x="4465419" y="5986341"/>
              <a:ext cx="1843787" cy="307777"/>
            </a:xfrm>
            <a:prstGeom prst="rect">
              <a:avLst/>
            </a:prstGeom>
          </p:spPr>
          <p:txBody>
            <a:bodyPr wrap="square">
              <a:spAutoFit/>
            </a:bodyPr>
            <a:lstStyle/>
            <a:p>
              <a:pPr algn="ctr"/>
              <a:r>
                <a:rPr lang="en-GB" sz="1400" b="1" dirty="0">
                  <a:solidFill>
                    <a:schemeClr val="bg1"/>
                  </a:solidFill>
                  <a:latin typeface="Univers 47 CondensedLight" panose="00000400000000000000" pitchFamily="2" charset="0"/>
                </a:rPr>
                <a:t>Customize</a:t>
              </a:r>
            </a:p>
          </p:txBody>
        </p:sp>
        <p:cxnSp>
          <p:nvCxnSpPr>
            <p:cNvPr id="33" name="Straight Connector 32">
              <a:extLst>
                <a:ext uri="{FF2B5EF4-FFF2-40B4-BE49-F238E27FC236}">
                  <a16:creationId xmlns:a16="http://schemas.microsoft.com/office/drawing/2014/main" id="{1E077F8F-5A65-42BC-B4DA-D7023F59B930}"/>
                </a:ext>
              </a:extLst>
            </p:cNvPr>
            <p:cNvCxnSpPr/>
            <p:nvPr/>
          </p:nvCxnSpPr>
          <p:spPr>
            <a:xfrm>
              <a:off x="5387312" y="1617007"/>
              <a:ext cx="0" cy="2304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96E2A34-DFDB-40E3-BA6E-D16EDDAFA722}"/>
                </a:ext>
              </a:extLst>
            </p:cNvPr>
            <p:cNvSpPr/>
            <p:nvPr/>
          </p:nvSpPr>
          <p:spPr>
            <a:xfrm>
              <a:off x="4506665" y="1188440"/>
              <a:ext cx="1843787" cy="369332"/>
            </a:xfrm>
            <a:prstGeom prst="rect">
              <a:avLst/>
            </a:prstGeom>
          </p:spPr>
          <p:txBody>
            <a:bodyPr wrap="square">
              <a:spAutoFit/>
            </a:bodyPr>
            <a:lstStyle/>
            <a:p>
              <a:pPr algn="ctr"/>
              <a:r>
                <a:rPr lang="en-GB" dirty="0">
                  <a:solidFill>
                    <a:schemeClr val="bg1"/>
                  </a:solidFill>
                  <a:latin typeface="Univers 47 CondensedLight" panose="00000400000000000000" pitchFamily="2" charset="0"/>
                </a:rPr>
                <a:t>Meeting 1</a:t>
              </a:r>
            </a:p>
          </p:txBody>
        </p:sp>
        <p:cxnSp>
          <p:nvCxnSpPr>
            <p:cNvPr id="43" name="Straight Connector 42">
              <a:extLst>
                <a:ext uri="{FF2B5EF4-FFF2-40B4-BE49-F238E27FC236}">
                  <a16:creationId xmlns:a16="http://schemas.microsoft.com/office/drawing/2014/main" id="{CE5FB991-DA46-444E-9165-48A7FF9D9B97}"/>
                </a:ext>
              </a:extLst>
            </p:cNvPr>
            <p:cNvCxnSpPr/>
            <p:nvPr/>
          </p:nvCxnSpPr>
          <p:spPr>
            <a:xfrm>
              <a:off x="5409596" y="5527280"/>
              <a:ext cx="0" cy="432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415EC07-83EF-415A-9B64-58BDC78FA23F}"/>
              </a:ext>
            </a:extLst>
          </p:cNvPr>
          <p:cNvGrpSpPr/>
          <p:nvPr/>
        </p:nvGrpSpPr>
        <p:grpSpPr>
          <a:xfrm>
            <a:off x="743975" y="1170353"/>
            <a:ext cx="2018274" cy="5123765"/>
            <a:chOff x="1028063" y="1170353"/>
            <a:chExt cx="2018274" cy="5123765"/>
          </a:xfrm>
        </p:grpSpPr>
        <p:grpSp>
          <p:nvGrpSpPr>
            <p:cNvPr id="5" name="Group 4">
              <a:extLst>
                <a:ext uri="{FF2B5EF4-FFF2-40B4-BE49-F238E27FC236}">
                  <a16:creationId xmlns:a16="http://schemas.microsoft.com/office/drawing/2014/main" id="{8B5E2D35-054D-4369-ADC9-CD2BF91A0498}"/>
                </a:ext>
              </a:extLst>
            </p:cNvPr>
            <p:cNvGrpSpPr/>
            <p:nvPr/>
          </p:nvGrpSpPr>
          <p:grpSpPr>
            <a:xfrm>
              <a:off x="1320496" y="4332111"/>
              <a:ext cx="1440000" cy="1440000"/>
              <a:chOff x="613559" y="5040669"/>
              <a:chExt cx="1080000" cy="1080000"/>
            </a:xfrm>
          </p:grpSpPr>
          <p:sp>
            <p:nvSpPr>
              <p:cNvPr id="6" name="Oval 5">
                <a:extLst>
                  <a:ext uri="{FF2B5EF4-FFF2-40B4-BE49-F238E27FC236}">
                    <a16:creationId xmlns:a16="http://schemas.microsoft.com/office/drawing/2014/main" id="{05948E66-D1E0-4464-9DA8-948FAACEC0DC}"/>
                  </a:ext>
                </a:extLst>
              </p:cNvPr>
              <p:cNvSpPr/>
              <p:nvPr/>
            </p:nvSpPr>
            <p:spPr>
              <a:xfrm>
                <a:off x="667559" y="5099900"/>
                <a:ext cx="972000" cy="972000"/>
              </a:xfrm>
              <a:prstGeom prst="ellipse">
                <a:avLst/>
              </a:prstGeom>
              <a:solidFill>
                <a:srgbClr val="0033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spcAft>
                    <a:spcPts val="600"/>
                  </a:spcAft>
                </a:pPr>
                <a:r>
                  <a:rPr lang="en-GB" sz="1200" b="1" dirty="0">
                    <a:solidFill>
                      <a:schemeClr val="bg1"/>
                    </a:solidFill>
                  </a:rPr>
                  <a:t>Sharing ideas</a:t>
                </a:r>
              </a:p>
            </p:txBody>
          </p:sp>
          <p:sp>
            <p:nvSpPr>
              <p:cNvPr id="7" name="Oval 6">
                <a:extLst>
                  <a:ext uri="{FF2B5EF4-FFF2-40B4-BE49-F238E27FC236}">
                    <a16:creationId xmlns:a16="http://schemas.microsoft.com/office/drawing/2014/main" id="{5D77A691-B3B9-42CD-B72A-2BF5EA57AB6F}"/>
                  </a:ext>
                </a:extLst>
              </p:cNvPr>
              <p:cNvSpPr/>
              <p:nvPr/>
            </p:nvSpPr>
            <p:spPr>
              <a:xfrm>
                <a:off x="613559" y="5040669"/>
                <a:ext cx="1080000" cy="10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200" dirty="0">
                  <a:solidFill>
                    <a:schemeClr val="bg1"/>
                  </a:solidFill>
                </a:endParaRPr>
              </a:p>
            </p:txBody>
          </p:sp>
        </p:grpSp>
        <p:sp>
          <p:nvSpPr>
            <p:cNvPr id="29" name="Rectangle 28">
              <a:extLst>
                <a:ext uri="{FF2B5EF4-FFF2-40B4-BE49-F238E27FC236}">
                  <a16:creationId xmlns:a16="http://schemas.microsoft.com/office/drawing/2014/main" id="{DD672F66-8459-4D7B-A8D2-F071FD180CD8}"/>
                </a:ext>
              </a:extLst>
            </p:cNvPr>
            <p:cNvSpPr/>
            <p:nvPr/>
          </p:nvSpPr>
          <p:spPr>
            <a:xfrm>
              <a:off x="1118604" y="5986341"/>
              <a:ext cx="1843787" cy="307777"/>
            </a:xfrm>
            <a:prstGeom prst="rect">
              <a:avLst/>
            </a:prstGeom>
          </p:spPr>
          <p:txBody>
            <a:bodyPr wrap="square">
              <a:spAutoFit/>
            </a:bodyPr>
            <a:lstStyle/>
            <a:p>
              <a:pPr algn="ctr"/>
              <a:r>
                <a:rPr lang="en-GB" sz="1400" b="1" dirty="0">
                  <a:solidFill>
                    <a:schemeClr val="bg1"/>
                  </a:solidFill>
                  <a:latin typeface="Univers 47 CondensedLight" panose="00000400000000000000" pitchFamily="2" charset="0"/>
                </a:rPr>
                <a:t>Brainstorming</a:t>
              </a:r>
            </a:p>
          </p:txBody>
        </p:sp>
        <p:cxnSp>
          <p:nvCxnSpPr>
            <p:cNvPr id="32" name="Straight Connector 31">
              <a:extLst>
                <a:ext uri="{FF2B5EF4-FFF2-40B4-BE49-F238E27FC236}">
                  <a16:creationId xmlns:a16="http://schemas.microsoft.com/office/drawing/2014/main" id="{0FE89A3B-F832-427D-8D37-0E13AF074D91}"/>
                </a:ext>
              </a:extLst>
            </p:cNvPr>
            <p:cNvCxnSpPr/>
            <p:nvPr/>
          </p:nvCxnSpPr>
          <p:spPr>
            <a:xfrm>
              <a:off x="2041401" y="1617007"/>
              <a:ext cx="0" cy="2664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6A3A9A8-C2FD-485D-9123-E72F70AD06A8}"/>
                </a:ext>
              </a:extLst>
            </p:cNvPr>
            <p:cNvSpPr/>
            <p:nvPr/>
          </p:nvSpPr>
          <p:spPr>
            <a:xfrm>
              <a:off x="1118604" y="1170353"/>
              <a:ext cx="1843787" cy="369332"/>
            </a:xfrm>
            <a:prstGeom prst="rect">
              <a:avLst/>
            </a:prstGeom>
          </p:spPr>
          <p:txBody>
            <a:bodyPr wrap="square">
              <a:spAutoFit/>
            </a:bodyPr>
            <a:lstStyle/>
            <a:p>
              <a:pPr algn="ctr"/>
              <a:r>
                <a:rPr lang="en-GB" dirty="0">
                  <a:solidFill>
                    <a:schemeClr val="bg1"/>
                  </a:solidFill>
                  <a:latin typeface="Univers 47 CondensedLight" panose="00000400000000000000" pitchFamily="2" charset="0"/>
                </a:rPr>
                <a:t>Today</a:t>
              </a:r>
            </a:p>
          </p:txBody>
        </p:sp>
        <p:cxnSp>
          <p:nvCxnSpPr>
            <p:cNvPr id="44" name="Straight Connector 43">
              <a:extLst>
                <a:ext uri="{FF2B5EF4-FFF2-40B4-BE49-F238E27FC236}">
                  <a16:creationId xmlns:a16="http://schemas.microsoft.com/office/drawing/2014/main" id="{9755A64D-22A0-402F-B708-6A0414DC92F1}"/>
                </a:ext>
              </a:extLst>
            </p:cNvPr>
            <p:cNvCxnSpPr/>
            <p:nvPr/>
          </p:nvCxnSpPr>
          <p:spPr>
            <a:xfrm>
              <a:off x="2041401" y="5815280"/>
              <a:ext cx="0" cy="144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369AFF0-888B-41C3-A891-33B23CFB938F}"/>
                </a:ext>
              </a:extLst>
            </p:cNvPr>
            <p:cNvSpPr/>
            <p:nvPr/>
          </p:nvSpPr>
          <p:spPr>
            <a:xfrm>
              <a:off x="1028063" y="3368272"/>
              <a:ext cx="2018274" cy="637046"/>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i="1" dirty="0">
                  <a:solidFill>
                    <a:schemeClr val="bg1"/>
                  </a:solidFill>
                </a:rPr>
                <a:t>The Future of Retail and Foodservice market presentation </a:t>
              </a:r>
            </a:p>
          </p:txBody>
        </p:sp>
      </p:grpSp>
      <p:grpSp>
        <p:nvGrpSpPr>
          <p:cNvPr id="55" name="Group 54">
            <a:extLst>
              <a:ext uri="{FF2B5EF4-FFF2-40B4-BE49-F238E27FC236}">
                <a16:creationId xmlns:a16="http://schemas.microsoft.com/office/drawing/2014/main" id="{F438438D-1B6F-46B2-A0A8-92229533BEFB}"/>
              </a:ext>
            </a:extLst>
          </p:cNvPr>
          <p:cNvGrpSpPr/>
          <p:nvPr/>
        </p:nvGrpSpPr>
        <p:grpSpPr>
          <a:xfrm>
            <a:off x="2567257" y="2377737"/>
            <a:ext cx="1335389" cy="1611907"/>
            <a:chOff x="4934552" y="1751975"/>
            <a:chExt cx="1335389" cy="1611907"/>
          </a:xfrm>
        </p:grpSpPr>
        <p:sp>
          <p:nvSpPr>
            <p:cNvPr id="56" name="Rectangle 55">
              <a:extLst>
                <a:ext uri="{FF2B5EF4-FFF2-40B4-BE49-F238E27FC236}">
                  <a16:creationId xmlns:a16="http://schemas.microsoft.com/office/drawing/2014/main" id="{36660AF3-07D6-4382-9B84-D1BB3C5295C6}"/>
                </a:ext>
              </a:extLst>
            </p:cNvPr>
            <p:cNvSpPr/>
            <p:nvPr/>
          </p:nvSpPr>
          <p:spPr>
            <a:xfrm>
              <a:off x="4934552" y="1751975"/>
              <a:ext cx="1335389" cy="962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600"/>
                </a:spcAft>
              </a:pPr>
              <a:r>
                <a:rPr lang="en-GB" sz="1050" b="1" dirty="0">
                  <a:solidFill>
                    <a:srgbClr val="000000"/>
                  </a:solidFill>
                </a:rPr>
                <a:t>Feedback from top managers</a:t>
              </a:r>
              <a:endParaRPr lang="en-GB" sz="1000" b="1" dirty="0">
                <a:solidFill>
                  <a:schemeClr val="tx1"/>
                </a:solidFill>
              </a:endParaRPr>
            </a:p>
            <a:p>
              <a:pPr algn="ctr">
                <a:spcAft>
                  <a:spcPts val="600"/>
                </a:spcAft>
              </a:pPr>
              <a:r>
                <a:rPr lang="en-GB" sz="1000" dirty="0">
                  <a:solidFill>
                    <a:schemeClr val="tx1"/>
                  </a:solidFill>
                </a:rPr>
                <a:t>Design the approach on your needs</a:t>
              </a:r>
            </a:p>
          </p:txBody>
        </p:sp>
        <p:grpSp>
          <p:nvGrpSpPr>
            <p:cNvPr id="57" name="Group 169">
              <a:extLst>
                <a:ext uri="{FF2B5EF4-FFF2-40B4-BE49-F238E27FC236}">
                  <a16:creationId xmlns:a16="http://schemas.microsoft.com/office/drawing/2014/main" id="{CAA1987A-BA49-4078-9F57-68A05E4682A9}"/>
                </a:ext>
              </a:extLst>
            </p:cNvPr>
            <p:cNvGrpSpPr/>
            <p:nvPr/>
          </p:nvGrpSpPr>
          <p:grpSpPr>
            <a:xfrm>
              <a:off x="5390548" y="2846639"/>
              <a:ext cx="477173" cy="517243"/>
              <a:chOff x="5534025" y="1911353"/>
              <a:chExt cx="360363" cy="390522"/>
            </a:xfrm>
            <a:solidFill>
              <a:srgbClr val="00338D"/>
            </a:solidFill>
          </p:grpSpPr>
          <p:sp>
            <p:nvSpPr>
              <p:cNvPr id="58" name="Freeform 156">
                <a:extLst>
                  <a:ext uri="{FF2B5EF4-FFF2-40B4-BE49-F238E27FC236}">
                    <a16:creationId xmlns:a16="http://schemas.microsoft.com/office/drawing/2014/main" id="{068419CE-C330-4568-8558-0B5AD70575C1}"/>
                  </a:ext>
                </a:extLst>
              </p:cNvPr>
              <p:cNvSpPr>
                <a:spLocks/>
              </p:cNvSpPr>
              <p:nvPr/>
            </p:nvSpPr>
            <p:spPr bwMode="auto">
              <a:xfrm>
                <a:off x="5534025" y="1911353"/>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Raleway Black"/>
                  <a:cs typeface="Raleway Black"/>
                </a:endParaRPr>
              </a:p>
            </p:txBody>
          </p:sp>
          <p:sp>
            <p:nvSpPr>
              <p:cNvPr id="59" name="Freeform 157">
                <a:extLst>
                  <a:ext uri="{FF2B5EF4-FFF2-40B4-BE49-F238E27FC236}">
                    <a16:creationId xmlns:a16="http://schemas.microsoft.com/office/drawing/2014/main" id="{AA1EF742-DBF5-417F-AA82-28CDB0B74998}"/>
                  </a:ext>
                </a:extLst>
              </p:cNvPr>
              <p:cNvSpPr>
                <a:spLocks/>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Raleway Black"/>
                  <a:cs typeface="Raleway Black"/>
                </a:endParaRPr>
              </a:p>
            </p:txBody>
          </p:sp>
        </p:grpSp>
      </p:grpSp>
      <p:sp>
        <p:nvSpPr>
          <p:cNvPr id="54" name="Rectangle 53">
            <a:extLst>
              <a:ext uri="{FF2B5EF4-FFF2-40B4-BE49-F238E27FC236}">
                <a16:creationId xmlns:a16="http://schemas.microsoft.com/office/drawing/2014/main" id="{4AB8C0A8-DBBA-4EF6-8A71-D44451DEDB5F}"/>
              </a:ext>
            </a:extLst>
          </p:cNvPr>
          <p:cNvSpPr/>
          <p:nvPr/>
        </p:nvSpPr>
        <p:spPr>
          <a:xfrm>
            <a:off x="5090160" y="6573520"/>
            <a:ext cx="2016809" cy="2032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Tree>
    <p:extLst>
      <p:ext uri="{BB962C8B-B14F-4D97-AF65-F5344CB8AC3E}">
        <p14:creationId xmlns:p14="http://schemas.microsoft.com/office/powerpoint/2010/main" val="1009257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 y="219438"/>
            <a:ext cx="5267322"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2" name="Text Placeholder 1">
            <a:extLst>
              <a:ext uri="{FF2B5EF4-FFF2-40B4-BE49-F238E27FC236}">
                <a16:creationId xmlns:a16="http://schemas.microsoft.com/office/drawing/2014/main" id="{9323CF7C-1B76-488B-8726-ED71D4714833}"/>
              </a:ext>
            </a:extLst>
          </p:cNvPr>
          <p:cNvSpPr>
            <a:spLocks noGrp="1"/>
          </p:cNvSpPr>
          <p:nvPr>
            <p:ph type="body" sz="quarter" idx="10"/>
          </p:nvPr>
        </p:nvSpPr>
        <p:spPr>
          <a:xfrm>
            <a:off x="995363" y="1228725"/>
            <a:ext cx="10195200" cy="498674"/>
          </a:xfrm>
        </p:spPr>
        <p:txBody>
          <a:bodyPr/>
          <a:lstStyle/>
          <a:p>
            <a:r>
              <a:rPr lang="en-GB" dirty="0">
                <a:solidFill>
                  <a:schemeClr val="accent5"/>
                </a:solidFill>
              </a:rPr>
              <a:t>Ever-growing pressure on household budgets coupled with evolution of smartphones/internet, encouraged shoppers to accept more value-focused products/services.</a:t>
            </a:r>
          </a:p>
          <a:p>
            <a:endParaRPr lang="en-GB" dirty="0"/>
          </a:p>
        </p:txBody>
      </p:sp>
      <p:sp>
        <p:nvSpPr>
          <p:cNvPr id="3" name="Title 2">
            <a:extLst>
              <a:ext uri="{FF2B5EF4-FFF2-40B4-BE49-F238E27FC236}">
                <a16:creationId xmlns:a16="http://schemas.microsoft.com/office/drawing/2014/main" id="{F4C193EF-A350-44F7-BCFB-A7B98D0F60D7}"/>
              </a:ext>
            </a:extLst>
          </p:cNvPr>
          <p:cNvSpPr>
            <a:spLocks noGrp="1"/>
          </p:cNvSpPr>
          <p:nvPr>
            <p:ph type="title"/>
          </p:nvPr>
        </p:nvSpPr>
        <p:spPr/>
        <p:txBody>
          <a:bodyPr/>
          <a:lstStyle/>
          <a:p>
            <a:r>
              <a:rPr lang="en-GB" sz="5000" b="1" dirty="0"/>
              <a:t>Value</a:t>
            </a:r>
            <a:r>
              <a:rPr lang="en-GB" sz="5000" dirty="0"/>
              <a:t> — hunt for value, driven by price-savvy consumer </a:t>
            </a:r>
          </a:p>
        </p:txBody>
      </p:sp>
      <p:sp>
        <p:nvSpPr>
          <p:cNvPr id="11" name="Rectangle 10">
            <a:extLst>
              <a:ext uri="{FF2B5EF4-FFF2-40B4-BE49-F238E27FC236}">
                <a16:creationId xmlns:a16="http://schemas.microsoft.com/office/drawing/2014/main" id="{007FFADF-A957-4BC7-970D-B527FD78F76A}"/>
              </a:ext>
            </a:extLst>
          </p:cNvPr>
          <p:cNvSpPr/>
          <p:nvPr/>
        </p:nvSpPr>
        <p:spPr>
          <a:xfrm>
            <a:off x="895902" y="1759339"/>
            <a:ext cx="509056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8D"/>
                </a:solidFill>
                <a:effectLst/>
                <a:uLnTx/>
                <a:uFillTx/>
                <a:latin typeface="Arial"/>
                <a:ea typeface="+mn-ea"/>
                <a:cs typeface="+mn-cs"/>
              </a:rPr>
              <a:t>Discounters benefiting from shoppers’ quest for value for money</a:t>
            </a:r>
            <a:endParaRPr kumimoji="0" lang="en-GB" sz="1100" b="1" i="0" u="none" strike="noStrike" kern="1200" cap="none" spc="0" normalizeH="0" baseline="0" noProof="0" dirty="0">
              <a:ln>
                <a:noFill/>
              </a:ln>
              <a:solidFill>
                <a:prstClr val="black"/>
              </a:solidFill>
              <a:effectLst/>
              <a:uLnTx/>
              <a:uFillTx/>
              <a:latin typeface="Arial"/>
              <a:ea typeface="+mn-ea"/>
              <a:cs typeface="+mn-cs"/>
            </a:endParaRPr>
          </a:p>
        </p:txBody>
      </p:sp>
      <p:sp>
        <p:nvSpPr>
          <p:cNvPr id="57" name="Oval 56">
            <a:extLst>
              <a:ext uri="{FF2B5EF4-FFF2-40B4-BE49-F238E27FC236}">
                <a16:creationId xmlns:a16="http://schemas.microsoft.com/office/drawing/2014/main" id="{26D75D91-B5A0-41CA-82F5-5BEDEC44C49C}"/>
              </a:ext>
            </a:extLst>
          </p:cNvPr>
          <p:cNvSpPr>
            <a:spLocks noChangeAspect="1"/>
          </p:cNvSpPr>
          <p:nvPr/>
        </p:nvSpPr>
        <p:spPr>
          <a:xfrm>
            <a:off x="2279297" y="3116932"/>
            <a:ext cx="242809" cy="27693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440907AD-E6A4-4F3B-B26B-CE0F7F81E57A}"/>
              </a:ext>
            </a:extLst>
          </p:cNvPr>
          <p:cNvSpPr/>
          <p:nvPr/>
        </p:nvSpPr>
        <p:spPr>
          <a:xfrm>
            <a:off x="939712" y="5821611"/>
            <a:ext cx="432761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Note:1) </a:t>
            </a: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hlinkClick r:id="rId3"/>
              </a:rPr>
              <a:t>Nielson</a:t>
            </a: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2) KPMG global retail trends 2019</a:t>
            </a:r>
          </a:p>
        </p:txBody>
      </p:sp>
      <p:graphicFrame>
        <p:nvGraphicFramePr>
          <p:cNvPr id="66" name="Chart 65">
            <a:extLst>
              <a:ext uri="{FF2B5EF4-FFF2-40B4-BE49-F238E27FC236}">
                <a16:creationId xmlns:a16="http://schemas.microsoft.com/office/drawing/2014/main" id="{5307F4DB-7DBC-421C-A317-32D04BCEE78C}"/>
              </a:ext>
            </a:extLst>
          </p:cNvPr>
          <p:cNvGraphicFramePr/>
          <p:nvPr>
            <p:extLst>
              <p:ext uri="{D42A27DB-BD31-4B8C-83A1-F6EECF244321}">
                <p14:modId xmlns:p14="http://schemas.microsoft.com/office/powerpoint/2010/main" val="647505042"/>
              </p:ext>
            </p:extLst>
          </p:nvPr>
        </p:nvGraphicFramePr>
        <p:xfrm>
          <a:off x="1113477" y="2205507"/>
          <a:ext cx="3632156" cy="1366202"/>
        </p:xfrm>
        <a:graphic>
          <a:graphicData uri="http://schemas.openxmlformats.org/drawingml/2006/chart">
            <c:chart xmlns:c="http://schemas.openxmlformats.org/drawingml/2006/chart" xmlns:r="http://schemas.openxmlformats.org/officeDocument/2006/relationships" r:id="rId4"/>
          </a:graphicData>
        </a:graphic>
      </p:graphicFrame>
      <p:sp>
        <p:nvSpPr>
          <p:cNvPr id="68" name="Isosceles Triangle 67">
            <a:extLst>
              <a:ext uri="{FF2B5EF4-FFF2-40B4-BE49-F238E27FC236}">
                <a16:creationId xmlns:a16="http://schemas.microsoft.com/office/drawing/2014/main" id="{9B93120D-5C5A-4047-8EB6-17DE0C8663C1}"/>
              </a:ext>
            </a:extLst>
          </p:cNvPr>
          <p:cNvSpPr>
            <a:spLocks noChangeAspect="1"/>
          </p:cNvSpPr>
          <p:nvPr/>
        </p:nvSpPr>
        <p:spPr>
          <a:xfrm>
            <a:off x="4271928" y="2717270"/>
            <a:ext cx="188768" cy="91440"/>
          </a:xfrm>
          <a:prstGeom prst="triangle">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Isosceles Triangle 68">
            <a:extLst>
              <a:ext uri="{FF2B5EF4-FFF2-40B4-BE49-F238E27FC236}">
                <a16:creationId xmlns:a16="http://schemas.microsoft.com/office/drawing/2014/main" id="{2ABED7CE-890C-43AB-9D4A-D5634597DBBB}"/>
              </a:ext>
            </a:extLst>
          </p:cNvPr>
          <p:cNvSpPr>
            <a:spLocks noChangeAspect="1"/>
          </p:cNvSpPr>
          <p:nvPr/>
        </p:nvSpPr>
        <p:spPr>
          <a:xfrm>
            <a:off x="3661761" y="2619619"/>
            <a:ext cx="188768" cy="91440"/>
          </a:xfrm>
          <a:prstGeom prst="triangle">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3C6C0C52-E181-42DB-B902-1930D2D15E9D}"/>
              </a:ext>
            </a:extLst>
          </p:cNvPr>
          <p:cNvSpPr/>
          <p:nvPr/>
        </p:nvSpPr>
        <p:spPr>
          <a:xfrm>
            <a:off x="4668126" y="2599300"/>
            <a:ext cx="1449889" cy="923330"/>
          </a:xfrm>
          <a:prstGeom prst="rect">
            <a:avLst/>
          </a:prstGeom>
        </p:spPr>
        <p:txBody>
          <a:bodyPr wrap="square">
            <a:spAutoFit/>
          </a:bodyPr>
          <a:lstStyle/>
          <a:p>
            <a:pPr marL="0" marR="0" lvl="2" indent="0" algn="l" defTabSz="914400" rtl="0" eaLnBrk="1" fontAlgn="base" latinLnBrk="0" hangingPunct="1">
              <a:lnSpc>
                <a:spcPct val="100000"/>
              </a:lnSpc>
              <a:spcBef>
                <a:spcPts val="200"/>
              </a:spcBef>
              <a:spcAft>
                <a:spcPts val="200"/>
              </a:spcAft>
              <a:buClr>
                <a:srgbClr val="00338D"/>
              </a:buClr>
              <a:buSzPct val="100000"/>
              <a:buFontTx/>
              <a:buNone/>
              <a:tabLst>
                <a:tab pos="515119" algn="l"/>
              </a:tabLst>
              <a:defRPr/>
            </a:pPr>
            <a:r>
              <a:rPr kumimoji="0" lang="en-GB" sz="900" b="1" i="1" u="none" strike="noStrike" kern="1200" cap="none" spc="0" normalizeH="0" baseline="0" noProof="0" dirty="0">
                <a:ln>
                  <a:noFill/>
                </a:ln>
                <a:solidFill>
                  <a:srgbClr val="0091DA"/>
                </a:solidFill>
                <a:effectLst/>
                <a:uLnTx/>
                <a:uFillTx/>
                <a:latin typeface="Arial"/>
                <a:ea typeface="+mn-ea"/>
                <a:cs typeface="Arial" panose="020B0604020202020204" pitchFamily="34" charset="0"/>
              </a:rPr>
              <a:t>Food discounters (Aldi and Lidl) now occupy the second spot with a combined market share of 15.7% (for 12 weeks to 22 Feb 2020)</a:t>
            </a:r>
          </a:p>
        </p:txBody>
      </p:sp>
      <p:sp>
        <p:nvSpPr>
          <p:cNvPr id="48" name="Rectangle 47">
            <a:extLst>
              <a:ext uri="{FF2B5EF4-FFF2-40B4-BE49-F238E27FC236}">
                <a16:creationId xmlns:a16="http://schemas.microsoft.com/office/drawing/2014/main" id="{4F16A3E4-7A76-4042-975D-C90FD9056DE9}"/>
              </a:ext>
            </a:extLst>
          </p:cNvPr>
          <p:cNvSpPr/>
          <p:nvPr/>
        </p:nvSpPr>
        <p:spPr>
          <a:xfrm>
            <a:off x="898660" y="1966619"/>
            <a:ext cx="484632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338D"/>
                </a:solidFill>
                <a:effectLst/>
                <a:uLnTx/>
                <a:uFillTx/>
                <a:latin typeface="Arial"/>
                <a:ea typeface="+mn-ea"/>
                <a:cs typeface="+mn-cs"/>
              </a:rPr>
              <a:t>Retailer market share</a:t>
            </a:r>
            <a:r>
              <a:rPr kumimoji="0" lang="en-GB" sz="900" b="0" i="0" u="none" strike="noStrike" kern="1200" cap="none" spc="0" normalizeH="0" baseline="30000" noProof="0" dirty="0">
                <a:ln>
                  <a:noFill/>
                </a:ln>
                <a:solidFill>
                  <a:srgbClr val="00338D"/>
                </a:solidFill>
                <a:effectLst/>
                <a:uLnTx/>
                <a:uFillTx/>
                <a:latin typeface="Arial"/>
                <a:ea typeface="+mn-ea"/>
                <a:cs typeface="+mn-cs"/>
              </a:rPr>
              <a:t>1</a:t>
            </a:r>
            <a:r>
              <a:rPr kumimoji="0" lang="en-GB" sz="900" b="0" i="0" u="none" strike="noStrike" kern="1200" cap="none" spc="0" normalizeH="0" baseline="0" noProof="0" dirty="0">
                <a:ln>
                  <a:noFill/>
                </a:ln>
                <a:solidFill>
                  <a:srgbClr val="00338D"/>
                </a:solidFill>
                <a:effectLst/>
                <a:uLnTx/>
                <a:uFillTx/>
                <a:latin typeface="Arial"/>
                <a:ea typeface="+mn-ea"/>
                <a:cs typeface="+mn-cs"/>
              </a:rPr>
              <a:t>; %share, 12 weeks to 22 Feb 2020, 23 Feb 2019</a:t>
            </a: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1932B80B-D6A7-466E-92E2-095A8F7E9E1A}"/>
              </a:ext>
            </a:extLst>
          </p:cNvPr>
          <p:cNvSpPr/>
          <p:nvPr/>
        </p:nvSpPr>
        <p:spPr>
          <a:xfrm>
            <a:off x="6586538" y="1876425"/>
            <a:ext cx="4613276" cy="3781425"/>
          </a:xfrm>
          <a:prstGeom prst="rect">
            <a:avLst/>
          </a:prstGeom>
          <a:solidFill>
            <a:srgbClr val="00A3A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DAD8BFAC-E72F-455F-9B6F-976A923B91AA}"/>
              </a:ext>
            </a:extLst>
          </p:cNvPr>
          <p:cNvSpPr/>
          <p:nvPr/>
        </p:nvSpPr>
        <p:spPr>
          <a:xfrm>
            <a:off x="7577719" y="2155340"/>
            <a:ext cx="3566021"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
                <a:prstClr val="white"/>
              </a:buClr>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Value has always been a factor in consumer behavior but with time the consumer perception of value has changed </a:t>
            </a:r>
          </a:p>
          <a:p>
            <a:pPr marL="171450" marR="0" lvl="0" indent="-17145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 economic terms, value is used to describe the balance of cost to quality or service; in recent times, value implies a singular focus on cost to purchase</a:t>
            </a:r>
            <a:endParaRPr kumimoji="0" lang="en-GB" sz="1050" b="0" i="0" u="none" strike="sngStrike" kern="1200" cap="none" spc="0" normalizeH="0" baseline="0" noProof="0" dirty="0">
              <a:ln>
                <a:noFill/>
              </a:ln>
              <a:solidFill>
                <a:srgbClr val="C6007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
                <a:prstClr val="white"/>
              </a:buClr>
              <a:buSzTx/>
              <a:buFontTx/>
              <a:buNone/>
              <a:tabLst/>
              <a:defRPr/>
            </a:pPr>
            <a:endParaRPr kumimoji="0" lang="en-GB"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
                <a:prstClr val="white"/>
              </a:buClr>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Catalysts for shift in people’s shopping behavior and value orientation</a:t>
            </a:r>
          </a:p>
          <a:p>
            <a:pPr marL="171450" marR="0" lvl="0" indent="-17145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Growing pressure on household budgets — discounters (Aldi, Lidl, B&amp;M) took advantage of price-savvy shoppers and grabbed the market share</a:t>
            </a:r>
          </a:p>
          <a:p>
            <a:pPr marL="171450" marR="0" lvl="0" indent="-171450" algn="l" defTabSz="914400" rtl="0" eaLnBrk="1" fontAlgn="auto" latinLnBrk="0" hangingPunct="1">
              <a:lnSpc>
                <a:spcPct val="100000"/>
              </a:lnSpc>
              <a:spcBef>
                <a:spcPts val="600"/>
              </a:spcBef>
              <a:spcAft>
                <a:spcPts val="600"/>
              </a:spcAft>
              <a:buClr>
                <a:prstClr val="white"/>
              </a:buClr>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Tech-enablement — for example, price comparison websites allow consumers to compare similar products across retailers quickly and easily</a:t>
            </a:r>
          </a:p>
        </p:txBody>
      </p:sp>
      <p:sp>
        <p:nvSpPr>
          <p:cNvPr id="5" name="Rectangle 4">
            <a:extLst>
              <a:ext uri="{FF2B5EF4-FFF2-40B4-BE49-F238E27FC236}">
                <a16:creationId xmlns:a16="http://schemas.microsoft.com/office/drawing/2014/main" id="{AD83F0A2-75EE-48CA-8C13-2E214633723F}"/>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chemeClr val="bg1"/>
                </a:solidFill>
                <a:effectLst/>
                <a:uLnTx/>
                <a:uFillTx/>
                <a:latin typeface="Arial"/>
                <a:ea typeface="+mn-ea"/>
                <a:cs typeface="+mn-cs"/>
              </a:rPr>
              <a:t>Established purchase drivers: value, convenience and experience</a:t>
            </a:r>
          </a:p>
        </p:txBody>
      </p:sp>
      <p:sp>
        <p:nvSpPr>
          <p:cNvPr id="19" name="Rectangle 18">
            <a:extLst>
              <a:ext uri="{FF2B5EF4-FFF2-40B4-BE49-F238E27FC236}">
                <a16:creationId xmlns:a16="http://schemas.microsoft.com/office/drawing/2014/main" id="{C10BF488-7C10-478F-87AC-4DFCB5A3C3E3}"/>
              </a:ext>
            </a:extLst>
          </p:cNvPr>
          <p:cNvSpPr/>
          <p:nvPr/>
        </p:nvSpPr>
        <p:spPr>
          <a:xfrm>
            <a:off x="903504" y="3729472"/>
            <a:ext cx="4846320" cy="430887"/>
          </a:xfrm>
          <a:prstGeom prst="rect">
            <a:avLst/>
          </a:prstGeom>
        </p:spPr>
        <p:txBody>
          <a:bodyPr wrap="square">
            <a:spAutoFit/>
          </a:bodyPr>
          <a:lstStyle/>
          <a:p>
            <a:pPr marL="0" marR="0" lvl="2" indent="0" algn="l" defTabSz="914400" rtl="0" eaLnBrk="1" fontAlgn="base" latinLnBrk="0" hangingPunct="1">
              <a:lnSpc>
                <a:spcPct val="100000"/>
              </a:lnSpc>
              <a:spcBef>
                <a:spcPts val="200"/>
              </a:spcBef>
              <a:spcAft>
                <a:spcPts val="200"/>
              </a:spcAft>
              <a:buClr>
                <a:srgbClr val="00338D"/>
              </a:buClr>
              <a:buSzPct val="100000"/>
              <a:buFontTx/>
              <a:buNone/>
              <a:tabLst>
                <a:tab pos="515119" algn="l"/>
              </a:tabLst>
              <a:defRPr/>
            </a:pPr>
            <a:r>
              <a:rPr kumimoji="0" lang="en-GB" sz="11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Shoppers want to pay less for more and will search until they find a suitable solution</a:t>
            </a:r>
          </a:p>
        </p:txBody>
      </p:sp>
      <p:sp>
        <p:nvSpPr>
          <p:cNvPr id="21" name="Rectangle 20">
            <a:extLst>
              <a:ext uri="{FF2B5EF4-FFF2-40B4-BE49-F238E27FC236}">
                <a16:creationId xmlns:a16="http://schemas.microsoft.com/office/drawing/2014/main" id="{B1C52890-F5B6-4D92-934A-7C485177A648}"/>
              </a:ext>
            </a:extLst>
          </p:cNvPr>
          <p:cNvSpPr/>
          <p:nvPr/>
        </p:nvSpPr>
        <p:spPr>
          <a:xfrm>
            <a:off x="2007587" y="4358093"/>
            <a:ext cx="3575652" cy="230832"/>
          </a:xfrm>
          <a:prstGeom prst="rect">
            <a:avLst/>
          </a:prstGeom>
        </p:spPr>
        <p:txBody>
          <a:bodyPr wrap="square" lIns="27432" rIns="0">
            <a:spAutoFit/>
          </a:bodyPr>
          <a:lstStyle/>
          <a:p>
            <a:pPr marL="0" marR="0" lvl="2" indent="0" algn="l" defTabSz="914400" rtl="0" eaLnBrk="1" fontAlgn="auto" latinLnBrk="0" hangingPunct="1">
              <a:lnSpc>
                <a:spcPct val="100000"/>
              </a:lnSpc>
              <a:spcBef>
                <a:spcPts val="0"/>
              </a:spcBef>
              <a:spcAft>
                <a:spcPts val="100"/>
              </a:spcAft>
              <a:buClrTx/>
              <a:buSzTx/>
              <a:buFontTx/>
              <a:buNone/>
              <a:tabLst/>
              <a:defRPr/>
            </a:pPr>
            <a:r>
              <a:rPr kumimoji="0" lang="en-GB" sz="900" b="0" i="1" u="none" strike="noStrike" kern="1200" cap="none" spc="0" normalizeH="0" baseline="0" noProof="0" dirty="0">
                <a:ln>
                  <a:noFill/>
                </a:ln>
                <a:solidFill>
                  <a:srgbClr val="0091DA"/>
                </a:solidFill>
                <a:effectLst/>
                <a:uLnTx/>
                <a:uFillTx/>
                <a:latin typeface="Arial"/>
                <a:ea typeface="+mn-ea"/>
                <a:cs typeface="+mn-cs"/>
              </a:rPr>
              <a:t>of customers do online research before committing to purchase</a:t>
            </a:r>
            <a:r>
              <a:rPr kumimoji="0" lang="en-GB" sz="900" b="0" i="1" u="none" strike="noStrike" kern="1200" cap="none" spc="0" normalizeH="0" baseline="30000" noProof="0" dirty="0">
                <a:ln>
                  <a:noFill/>
                </a:ln>
                <a:solidFill>
                  <a:srgbClr val="0091DA"/>
                </a:solidFill>
                <a:effectLst/>
                <a:uLnTx/>
                <a:uFillTx/>
                <a:latin typeface="Arial"/>
                <a:ea typeface="+mn-ea"/>
                <a:cs typeface="+mn-cs"/>
              </a:rPr>
              <a:t>2</a:t>
            </a:r>
          </a:p>
        </p:txBody>
      </p:sp>
      <p:sp>
        <p:nvSpPr>
          <p:cNvPr id="25" name="Text Placeholder 4">
            <a:extLst>
              <a:ext uri="{FF2B5EF4-FFF2-40B4-BE49-F238E27FC236}">
                <a16:creationId xmlns:a16="http://schemas.microsoft.com/office/drawing/2014/main" id="{6440FD24-A616-4E3E-B227-2C943FF92E5B}"/>
              </a:ext>
            </a:extLst>
          </p:cNvPr>
          <p:cNvSpPr txBox="1">
            <a:spLocks/>
          </p:cNvSpPr>
          <p:nvPr/>
        </p:nvSpPr>
        <p:spPr>
          <a:xfrm>
            <a:off x="2007588" y="4899417"/>
            <a:ext cx="3566318" cy="274320"/>
          </a:xfrm>
          <a:prstGeom prst="rect">
            <a:avLst/>
          </a:prstGeom>
        </p:spPr>
        <p:txBody>
          <a:bodyPr vert="horz" lIns="27432" tIns="54864" rIns="0" bIns="54864"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Arial" panose="020B0604020202020204" pitchFamily="34" charset="0"/>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Arial" panose="020B0604020202020204" pitchFamily="34" charset="0"/>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Arial" panose="020B0604020202020204" pitchFamily="34" charset="0"/>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Arial" panose="020B0604020202020204" pitchFamily="34" charset="0"/>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100"/>
              </a:spcAft>
              <a:buClr>
                <a:srgbClr val="00338D"/>
              </a:buClr>
              <a:buSzTx/>
              <a:buFont typeface="Arial" panose="020B0604020202020204" pitchFamily="34" charset="0"/>
              <a:buNone/>
              <a:tabLst/>
              <a:defRPr/>
            </a:pPr>
            <a:r>
              <a:rPr kumimoji="0" lang="en-GB" sz="900" b="0" i="1" u="none" strike="noStrike" kern="1200" cap="none" spc="0" normalizeH="0" baseline="0" noProof="0" dirty="0">
                <a:ln>
                  <a:noFill/>
                </a:ln>
                <a:solidFill>
                  <a:srgbClr val="0091DA"/>
                </a:solidFill>
                <a:effectLst/>
                <a:uLnTx/>
                <a:uFillTx/>
                <a:latin typeface="Arial"/>
                <a:ea typeface="+mn-ea"/>
                <a:cs typeface="+mn-cs"/>
              </a:rPr>
              <a:t>of these customers begin their buying process with a search engine</a:t>
            </a:r>
            <a:r>
              <a:rPr kumimoji="0" lang="en-GB" sz="900" b="0" i="1" u="none" strike="noStrike" kern="1200" cap="none" spc="0" normalizeH="0" baseline="30000" noProof="0" dirty="0">
                <a:ln>
                  <a:noFill/>
                </a:ln>
                <a:solidFill>
                  <a:srgbClr val="0091DA"/>
                </a:solidFill>
                <a:effectLst/>
                <a:uLnTx/>
                <a:uFillTx/>
                <a:latin typeface="Arial" panose="020B0604020202020204" pitchFamily="34" charset="0"/>
                <a:ea typeface="+mn-ea"/>
                <a:cs typeface="+mn-cs"/>
              </a:rPr>
              <a:t>2</a:t>
            </a:r>
            <a:endParaRPr kumimoji="0" lang="en-GB" sz="900" b="0" i="1" u="none" strike="noStrike" kern="1200" cap="none" spc="0" normalizeH="0" baseline="30000" noProof="0" dirty="0">
              <a:ln>
                <a:noFill/>
              </a:ln>
              <a:solidFill>
                <a:srgbClr val="0091DA"/>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0C3744C8-4AD0-4920-9A2B-B06742708454}"/>
              </a:ext>
            </a:extLst>
          </p:cNvPr>
          <p:cNvSpPr/>
          <p:nvPr/>
        </p:nvSpPr>
        <p:spPr>
          <a:xfrm>
            <a:off x="2007587" y="5410924"/>
            <a:ext cx="3575652" cy="230832"/>
          </a:xfrm>
          <a:prstGeom prst="rect">
            <a:avLst/>
          </a:prstGeom>
        </p:spPr>
        <p:txBody>
          <a:bodyPr wrap="square" lIns="27432" rIns="0">
            <a:spAutoFit/>
          </a:bodyPr>
          <a:lstStyle/>
          <a:p>
            <a:pPr marL="0" marR="0" lvl="2" indent="0" algn="l" defTabSz="914400" rtl="0" eaLnBrk="1" fontAlgn="auto" latinLnBrk="0" hangingPunct="1">
              <a:lnSpc>
                <a:spcPct val="100000"/>
              </a:lnSpc>
              <a:spcBef>
                <a:spcPts val="0"/>
              </a:spcBef>
              <a:spcAft>
                <a:spcPts val="100"/>
              </a:spcAft>
              <a:buClrTx/>
              <a:buSzTx/>
              <a:buFontTx/>
              <a:buNone/>
              <a:tabLst/>
              <a:defRPr/>
            </a:pPr>
            <a:r>
              <a:rPr kumimoji="0" lang="en-GB" sz="900" b="0" i="1" u="none" strike="noStrike" kern="1200" cap="none" spc="0" normalizeH="0" baseline="0" noProof="0" dirty="0">
                <a:ln>
                  <a:noFill/>
                </a:ln>
                <a:solidFill>
                  <a:srgbClr val="0091DA"/>
                </a:solidFill>
                <a:effectLst/>
                <a:uLnTx/>
                <a:uFillTx/>
                <a:latin typeface="Arial"/>
                <a:ea typeface="+mn-ea"/>
                <a:cs typeface="+mn-cs"/>
              </a:rPr>
              <a:t>of people don’t think that quality goes hand in hand with high prices</a:t>
            </a:r>
            <a:r>
              <a:rPr kumimoji="0" lang="en-GB" sz="900" b="0" i="1" u="none" strike="noStrike" kern="1200" cap="none" spc="0" normalizeH="0" baseline="30000" noProof="0" dirty="0">
                <a:ln>
                  <a:noFill/>
                </a:ln>
                <a:solidFill>
                  <a:srgbClr val="0091DA"/>
                </a:solidFill>
                <a:effectLst/>
                <a:uLnTx/>
                <a:uFillTx/>
                <a:latin typeface="Arial"/>
                <a:ea typeface="+mn-ea"/>
                <a:cs typeface="+mn-cs"/>
              </a:rPr>
              <a:t>2</a:t>
            </a:r>
          </a:p>
        </p:txBody>
      </p:sp>
      <p:sp>
        <p:nvSpPr>
          <p:cNvPr id="108" name="Rectangle 107">
            <a:extLst>
              <a:ext uri="{FF2B5EF4-FFF2-40B4-BE49-F238E27FC236}">
                <a16:creationId xmlns:a16="http://schemas.microsoft.com/office/drawing/2014/main" id="{ADD11C97-0783-4888-9FC4-783AA724EFAC}"/>
              </a:ext>
            </a:extLst>
          </p:cNvPr>
          <p:cNvSpPr/>
          <p:nvPr/>
        </p:nvSpPr>
        <p:spPr>
          <a:xfrm>
            <a:off x="1348376" y="4246318"/>
            <a:ext cx="640080" cy="411480"/>
          </a:xfrm>
          <a:prstGeom prst="rect">
            <a:avLst/>
          </a:prstGeom>
          <a:solidFill>
            <a:srgbClr val="0091DA"/>
          </a:solidFill>
        </p:spPr>
        <p:txBody>
          <a:bodyPr wrap="square" lIns="0" tIns="0" rIns="0" bIns="91440" anchor="ctr">
            <a:noAutofit/>
          </a:bodyPr>
          <a:lstStyle/>
          <a:p>
            <a:pPr marL="0" marR="0" lvl="2" indent="0" algn="ctr" defTabSz="914400" rtl="0" eaLnBrk="1" fontAlgn="auto" latinLnBrk="0" hangingPunct="1">
              <a:lnSpc>
                <a:spcPct val="100000"/>
              </a:lnSpc>
              <a:spcBef>
                <a:spcPts val="0"/>
              </a:spcBef>
              <a:spcAft>
                <a:spcPts val="10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KPMG Extralight"/>
                <a:ea typeface="+mn-ea"/>
                <a:cs typeface="+mn-cs"/>
              </a:rPr>
              <a:t>81</a:t>
            </a:r>
            <a:r>
              <a:rPr kumimoji="0" lang="en-GB" sz="2000" b="0" i="0" u="none" strike="noStrike" kern="1200" cap="none" spc="0" normalizeH="0" baseline="0" noProof="0" dirty="0">
                <a:ln>
                  <a:noFill/>
                </a:ln>
                <a:solidFill>
                  <a:prstClr val="white"/>
                </a:solidFill>
                <a:effectLst/>
                <a:uLnTx/>
                <a:uFillTx/>
                <a:latin typeface="KPMG Extralight"/>
                <a:ea typeface="+mn-ea"/>
                <a:cs typeface="+mn-cs"/>
              </a:rPr>
              <a:t>%</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44A722FA-E761-4B8D-8AAA-5874960785DF}"/>
              </a:ext>
            </a:extLst>
          </p:cNvPr>
          <p:cNvSpPr/>
          <p:nvPr/>
        </p:nvSpPr>
        <p:spPr>
          <a:xfrm>
            <a:off x="1348376" y="4777703"/>
            <a:ext cx="640080" cy="411480"/>
          </a:xfrm>
          <a:prstGeom prst="rect">
            <a:avLst/>
          </a:prstGeom>
          <a:solidFill>
            <a:srgbClr val="0091DA"/>
          </a:solidFill>
        </p:spPr>
        <p:txBody>
          <a:bodyPr wrap="square" lIns="0" tIns="0" rIns="0" bIns="91440" anchor="ctr">
            <a:noAutofit/>
          </a:bodyPr>
          <a:lstStyle/>
          <a:p>
            <a:pPr marL="0" marR="0" lvl="2" indent="0" algn="ctr" defTabSz="914400" rtl="0" eaLnBrk="1" fontAlgn="auto" latinLnBrk="0" hangingPunct="1">
              <a:lnSpc>
                <a:spcPct val="100000"/>
              </a:lnSpc>
              <a:spcBef>
                <a:spcPts val="0"/>
              </a:spcBef>
              <a:spcAft>
                <a:spcPts val="10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KPMG Extralight"/>
                <a:ea typeface="+mn-ea"/>
                <a:cs typeface="+mn-cs"/>
              </a:rPr>
              <a:t>89</a:t>
            </a:r>
            <a:r>
              <a:rPr kumimoji="0" lang="en-GB" sz="2000" b="0" i="0" u="none" strike="noStrike" kern="1200" cap="none" spc="0" normalizeH="0" baseline="0" noProof="0" dirty="0">
                <a:ln>
                  <a:noFill/>
                </a:ln>
                <a:solidFill>
                  <a:prstClr val="white"/>
                </a:solidFill>
                <a:effectLst/>
                <a:uLnTx/>
                <a:uFillTx/>
                <a:latin typeface="KPMG Extralight"/>
                <a:ea typeface="+mn-ea"/>
                <a:cs typeface="+mn-cs"/>
              </a:rPr>
              <a:t>%</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10B7AD13-38B9-4063-B41A-B3F0942325A2}"/>
              </a:ext>
            </a:extLst>
          </p:cNvPr>
          <p:cNvSpPr/>
          <p:nvPr/>
        </p:nvSpPr>
        <p:spPr>
          <a:xfrm>
            <a:off x="1348376" y="5309088"/>
            <a:ext cx="640080" cy="411480"/>
          </a:xfrm>
          <a:prstGeom prst="rect">
            <a:avLst/>
          </a:prstGeom>
          <a:solidFill>
            <a:srgbClr val="0091DA"/>
          </a:solidFill>
        </p:spPr>
        <p:txBody>
          <a:bodyPr wrap="square" lIns="0" tIns="0" rIns="0" bIns="91440" anchor="ctr">
            <a:noAutofit/>
          </a:bodyPr>
          <a:lstStyle/>
          <a:p>
            <a:pPr marL="0" marR="0" lvl="2" indent="0" algn="ctr" defTabSz="914400" rtl="0" eaLnBrk="1" fontAlgn="auto" latinLnBrk="0" hangingPunct="1">
              <a:lnSpc>
                <a:spcPct val="100000"/>
              </a:lnSpc>
              <a:spcBef>
                <a:spcPts val="0"/>
              </a:spcBef>
              <a:spcAft>
                <a:spcPts val="10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KPMG Extralight"/>
                <a:ea typeface="+mn-ea"/>
                <a:cs typeface="+mn-cs"/>
              </a:rPr>
              <a:t>75</a:t>
            </a:r>
            <a:r>
              <a:rPr kumimoji="0" lang="en-GB" sz="2000" b="0" i="0" u="none" strike="noStrike" kern="1200" cap="none" spc="0" normalizeH="0" baseline="0" noProof="0" dirty="0">
                <a:ln>
                  <a:noFill/>
                </a:ln>
                <a:solidFill>
                  <a:prstClr val="white"/>
                </a:solidFill>
                <a:effectLst/>
                <a:uLnTx/>
                <a:uFillTx/>
                <a:latin typeface="KPMG Extralight"/>
                <a:ea typeface="+mn-ea"/>
                <a:cs typeface="+mn-cs"/>
              </a:rPr>
              <a:t>%</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 name="Group 9"/>
          <p:cNvGrpSpPr/>
          <p:nvPr/>
        </p:nvGrpSpPr>
        <p:grpSpPr>
          <a:xfrm>
            <a:off x="1195430" y="5244678"/>
            <a:ext cx="264289" cy="260302"/>
            <a:chOff x="1071605" y="5265633"/>
            <a:chExt cx="264289" cy="260302"/>
          </a:xfrm>
        </p:grpSpPr>
        <p:sp>
          <p:nvSpPr>
            <p:cNvPr id="135" name="Oval 134">
              <a:extLst>
                <a:ext uri="{FF2B5EF4-FFF2-40B4-BE49-F238E27FC236}">
                  <a16:creationId xmlns:a16="http://schemas.microsoft.com/office/drawing/2014/main" id="{CB00EC64-BDD7-49EF-9CE4-01CC7534DEDA}"/>
                </a:ext>
              </a:extLst>
            </p:cNvPr>
            <p:cNvSpPr>
              <a:spLocks noChangeAspect="1"/>
            </p:cNvSpPr>
            <p:nvPr/>
          </p:nvSpPr>
          <p:spPr>
            <a:xfrm>
              <a:off x="1071605" y="5265633"/>
              <a:ext cx="264289" cy="260302"/>
            </a:xfrm>
            <a:prstGeom prst="ellipse">
              <a:avLst/>
            </a:prstGeom>
            <a:solidFill>
              <a:srgbClr val="48369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36" name="Financial23">
              <a:extLst>
                <a:ext uri="{FF2B5EF4-FFF2-40B4-BE49-F238E27FC236}">
                  <a16:creationId xmlns:a16="http://schemas.microsoft.com/office/drawing/2014/main" id="{14C060D6-BDFB-47FF-859B-E43C7F34C8B0}"/>
                </a:ext>
              </a:extLst>
            </p:cNvPr>
            <p:cNvGrpSpPr>
              <a:grpSpLocks/>
            </p:cNvGrpSpPr>
            <p:nvPr/>
          </p:nvGrpSpPr>
          <p:grpSpPr>
            <a:xfrm>
              <a:off x="1118914" y="5322311"/>
              <a:ext cx="182880" cy="182880"/>
              <a:chOff x="4148138" y="3141663"/>
              <a:chExt cx="850900" cy="623888"/>
            </a:xfrm>
            <a:solidFill>
              <a:schemeClr val="bg1"/>
            </a:solidFill>
          </p:grpSpPr>
          <p:sp>
            <p:nvSpPr>
              <p:cNvPr id="137" name="Oval 152">
                <a:extLst>
                  <a:ext uri="{FF2B5EF4-FFF2-40B4-BE49-F238E27FC236}">
                    <a16:creationId xmlns:a16="http://schemas.microsoft.com/office/drawing/2014/main" id="{3E9F1F22-90AB-4D01-9872-838676FC763E}"/>
                  </a:ext>
                </a:extLst>
              </p:cNvPr>
              <p:cNvSpPr>
                <a:spLocks noChangeArrowheads="1"/>
              </p:cNvSpPr>
              <p:nvPr/>
            </p:nvSpPr>
            <p:spPr bwMode="auto">
              <a:xfrm>
                <a:off x="4316413" y="3643313"/>
                <a:ext cx="120650"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Oval 153">
                <a:extLst>
                  <a:ext uri="{FF2B5EF4-FFF2-40B4-BE49-F238E27FC236}">
                    <a16:creationId xmlns:a16="http://schemas.microsoft.com/office/drawing/2014/main" id="{841488C9-04FF-41E0-A851-03B2E7970896}"/>
                  </a:ext>
                </a:extLst>
              </p:cNvPr>
              <p:cNvSpPr>
                <a:spLocks noChangeArrowheads="1"/>
              </p:cNvSpPr>
              <p:nvPr/>
            </p:nvSpPr>
            <p:spPr bwMode="auto">
              <a:xfrm>
                <a:off x="4597401" y="3643313"/>
                <a:ext cx="120650"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Freeform 154">
                <a:extLst>
                  <a:ext uri="{FF2B5EF4-FFF2-40B4-BE49-F238E27FC236}">
                    <a16:creationId xmlns:a16="http://schemas.microsoft.com/office/drawing/2014/main" id="{9B2EDD30-A437-493D-9684-290798AE23C4}"/>
                  </a:ext>
                </a:extLst>
              </p:cNvPr>
              <p:cNvSpPr>
                <a:spLocks noEditPoints="1"/>
              </p:cNvSpPr>
              <p:nvPr/>
            </p:nvSpPr>
            <p:spPr bwMode="auto">
              <a:xfrm>
                <a:off x="4148138" y="3141663"/>
                <a:ext cx="850900" cy="471488"/>
              </a:xfrm>
              <a:custGeom>
                <a:avLst/>
                <a:gdLst>
                  <a:gd name="T0" fmla="*/ 450 w 536"/>
                  <a:gd name="T1" fmla="*/ 0 h 297"/>
                  <a:gd name="T2" fmla="*/ 436 w 536"/>
                  <a:gd name="T3" fmla="*/ 58 h 297"/>
                  <a:gd name="T4" fmla="*/ 436 w 536"/>
                  <a:gd name="T5" fmla="*/ 58 h 297"/>
                  <a:gd name="T6" fmla="*/ 0 w 536"/>
                  <a:gd name="T7" fmla="*/ 58 h 297"/>
                  <a:gd name="T8" fmla="*/ 65 w 536"/>
                  <a:gd name="T9" fmla="*/ 297 h 297"/>
                  <a:gd name="T10" fmla="*/ 400 w 536"/>
                  <a:gd name="T11" fmla="*/ 297 h 297"/>
                  <a:gd name="T12" fmla="*/ 472 w 536"/>
                  <a:gd name="T13" fmla="*/ 29 h 297"/>
                  <a:gd name="T14" fmla="*/ 536 w 536"/>
                  <a:gd name="T15" fmla="*/ 29 h 297"/>
                  <a:gd name="T16" fmla="*/ 536 w 536"/>
                  <a:gd name="T17" fmla="*/ 0 h 297"/>
                  <a:gd name="T18" fmla="*/ 450 w 536"/>
                  <a:gd name="T19" fmla="*/ 0 h 297"/>
                  <a:gd name="T20" fmla="*/ 378 w 536"/>
                  <a:gd name="T21" fmla="*/ 268 h 297"/>
                  <a:gd name="T22" fmla="*/ 86 w 536"/>
                  <a:gd name="T23" fmla="*/ 268 h 297"/>
                  <a:gd name="T24" fmla="*/ 65 w 536"/>
                  <a:gd name="T25" fmla="*/ 192 h 297"/>
                  <a:gd name="T26" fmla="*/ 400 w 536"/>
                  <a:gd name="T27" fmla="*/ 192 h 297"/>
                  <a:gd name="T28" fmla="*/ 378 w 536"/>
                  <a:gd name="T29" fmla="*/ 268 h 297"/>
                  <a:gd name="T30" fmla="*/ 407 w 536"/>
                  <a:gd name="T31" fmla="*/ 163 h 297"/>
                  <a:gd name="T32" fmla="*/ 58 w 536"/>
                  <a:gd name="T33" fmla="*/ 163 h 297"/>
                  <a:gd name="T34" fmla="*/ 39 w 536"/>
                  <a:gd name="T35" fmla="*/ 87 h 297"/>
                  <a:gd name="T36" fmla="*/ 426 w 536"/>
                  <a:gd name="T37" fmla="*/ 87 h 297"/>
                  <a:gd name="T38" fmla="*/ 407 w 536"/>
                  <a:gd name="T39" fmla="*/ 16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6" h="297">
                    <a:moveTo>
                      <a:pt x="450" y="0"/>
                    </a:moveTo>
                    <a:lnTo>
                      <a:pt x="436" y="58"/>
                    </a:lnTo>
                    <a:lnTo>
                      <a:pt x="436" y="58"/>
                    </a:lnTo>
                    <a:lnTo>
                      <a:pt x="0" y="58"/>
                    </a:lnTo>
                    <a:lnTo>
                      <a:pt x="65" y="297"/>
                    </a:lnTo>
                    <a:lnTo>
                      <a:pt x="400" y="297"/>
                    </a:lnTo>
                    <a:lnTo>
                      <a:pt x="472" y="29"/>
                    </a:lnTo>
                    <a:lnTo>
                      <a:pt x="536" y="29"/>
                    </a:lnTo>
                    <a:lnTo>
                      <a:pt x="536" y="0"/>
                    </a:lnTo>
                    <a:lnTo>
                      <a:pt x="450" y="0"/>
                    </a:lnTo>
                    <a:close/>
                    <a:moveTo>
                      <a:pt x="378" y="268"/>
                    </a:moveTo>
                    <a:lnTo>
                      <a:pt x="86" y="268"/>
                    </a:lnTo>
                    <a:lnTo>
                      <a:pt x="65" y="192"/>
                    </a:lnTo>
                    <a:lnTo>
                      <a:pt x="400" y="192"/>
                    </a:lnTo>
                    <a:lnTo>
                      <a:pt x="378" y="268"/>
                    </a:lnTo>
                    <a:close/>
                    <a:moveTo>
                      <a:pt x="407" y="163"/>
                    </a:moveTo>
                    <a:lnTo>
                      <a:pt x="58" y="163"/>
                    </a:lnTo>
                    <a:lnTo>
                      <a:pt x="39" y="87"/>
                    </a:lnTo>
                    <a:lnTo>
                      <a:pt x="426" y="87"/>
                    </a:lnTo>
                    <a:lnTo>
                      <a:pt x="407"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8" name="Group 7"/>
          <p:cNvGrpSpPr/>
          <p:nvPr/>
        </p:nvGrpSpPr>
        <p:grpSpPr>
          <a:xfrm>
            <a:off x="1195430" y="4181908"/>
            <a:ext cx="264289" cy="260302"/>
            <a:chOff x="1071605" y="4202863"/>
            <a:chExt cx="264289" cy="260302"/>
          </a:xfrm>
        </p:grpSpPr>
        <p:sp>
          <p:nvSpPr>
            <p:cNvPr id="109" name="Oval 108">
              <a:extLst>
                <a:ext uri="{FF2B5EF4-FFF2-40B4-BE49-F238E27FC236}">
                  <a16:creationId xmlns:a16="http://schemas.microsoft.com/office/drawing/2014/main" id="{7CE3F64B-296B-4A6F-9462-C32C77890EAD}"/>
                </a:ext>
              </a:extLst>
            </p:cNvPr>
            <p:cNvSpPr>
              <a:spLocks noChangeAspect="1"/>
            </p:cNvSpPr>
            <p:nvPr/>
          </p:nvSpPr>
          <p:spPr>
            <a:xfrm>
              <a:off x="1071605" y="4202863"/>
              <a:ext cx="264289" cy="260302"/>
            </a:xfrm>
            <a:prstGeom prst="ellipse">
              <a:avLst/>
            </a:prstGeom>
            <a:solidFill>
              <a:srgbClr val="48369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0" name="Group 139">
              <a:extLst>
                <a:ext uri="{FF2B5EF4-FFF2-40B4-BE49-F238E27FC236}">
                  <a16:creationId xmlns:a16="http://schemas.microsoft.com/office/drawing/2014/main" id="{015C70A2-2C7D-4A64-8F05-154AC66AAE59}"/>
                </a:ext>
              </a:extLst>
            </p:cNvPr>
            <p:cNvGrpSpPr/>
            <p:nvPr/>
          </p:nvGrpSpPr>
          <p:grpSpPr>
            <a:xfrm>
              <a:off x="1134439" y="4238047"/>
              <a:ext cx="151830" cy="184622"/>
              <a:chOff x="2358167" y="3130831"/>
              <a:chExt cx="151830" cy="184622"/>
            </a:xfrm>
            <a:solidFill>
              <a:schemeClr val="bg1"/>
            </a:solidFill>
          </p:grpSpPr>
          <p:sp>
            <p:nvSpPr>
              <p:cNvPr id="141" name="Freeform 1215">
                <a:extLst>
                  <a:ext uri="{FF2B5EF4-FFF2-40B4-BE49-F238E27FC236}">
                    <a16:creationId xmlns:a16="http://schemas.microsoft.com/office/drawing/2014/main" id="{486E998F-0EB1-445F-9393-E9A5C69C74AA}"/>
                  </a:ext>
                </a:extLst>
              </p:cNvPr>
              <p:cNvSpPr>
                <a:spLocks noEditPoints="1"/>
              </p:cNvSpPr>
              <p:nvPr/>
            </p:nvSpPr>
            <p:spPr bwMode="auto">
              <a:xfrm>
                <a:off x="2400703" y="3130831"/>
                <a:ext cx="109294" cy="124654"/>
              </a:xfrm>
              <a:custGeom>
                <a:avLst/>
                <a:gdLst>
                  <a:gd name="T0" fmla="*/ 556 w 741"/>
                  <a:gd name="T1" fmla="*/ 51 h 742"/>
                  <a:gd name="T2" fmla="*/ 473 w 741"/>
                  <a:gd name="T3" fmla="*/ 16 h 742"/>
                  <a:gd name="T4" fmla="*/ 386 w 741"/>
                  <a:gd name="T5" fmla="*/ 2 h 742"/>
                  <a:gd name="T6" fmla="*/ 297 w 741"/>
                  <a:gd name="T7" fmla="*/ 8 h 742"/>
                  <a:gd name="T8" fmla="*/ 212 w 741"/>
                  <a:gd name="T9" fmla="*/ 36 h 742"/>
                  <a:gd name="T10" fmla="*/ 135 w 741"/>
                  <a:gd name="T11" fmla="*/ 85 h 742"/>
                  <a:gd name="T12" fmla="*/ 71 w 741"/>
                  <a:gd name="T13" fmla="*/ 154 h 742"/>
                  <a:gd name="T14" fmla="*/ 26 w 741"/>
                  <a:gd name="T15" fmla="*/ 234 h 742"/>
                  <a:gd name="T16" fmla="*/ 4 w 741"/>
                  <a:gd name="T17" fmla="*/ 321 h 742"/>
                  <a:gd name="T18" fmla="*/ 1 w 741"/>
                  <a:gd name="T19" fmla="*/ 410 h 742"/>
                  <a:gd name="T20" fmla="*/ 22 w 741"/>
                  <a:gd name="T21" fmla="*/ 496 h 742"/>
                  <a:gd name="T22" fmla="*/ 62 w 741"/>
                  <a:gd name="T23" fmla="*/ 577 h 742"/>
                  <a:gd name="T24" fmla="*/ 123 w 741"/>
                  <a:gd name="T25" fmla="*/ 647 h 742"/>
                  <a:gd name="T26" fmla="*/ 200 w 741"/>
                  <a:gd name="T27" fmla="*/ 700 h 742"/>
                  <a:gd name="T28" fmla="*/ 284 w 741"/>
                  <a:gd name="T29" fmla="*/ 732 h 742"/>
                  <a:gd name="T30" fmla="*/ 373 w 741"/>
                  <a:gd name="T31" fmla="*/ 742 h 742"/>
                  <a:gd name="T32" fmla="*/ 461 w 741"/>
                  <a:gd name="T33" fmla="*/ 731 h 742"/>
                  <a:gd name="T34" fmla="*/ 545 w 741"/>
                  <a:gd name="T35" fmla="*/ 698 h 742"/>
                  <a:gd name="T36" fmla="*/ 620 w 741"/>
                  <a:gd name="T37" fmla="*/ 645 h 742"/>
                  <a:gd name="T38" fmla="*/ 681 w 741"/>
                  <a:gd name="T39" fmla="*/ 574 h 742"/>
                  <a:gd name="T40" fmla="*/ 721 w 741"/>
                  <a:gd name="T41" fmla="*/ 492 h 742"/>
                  <a:gd name="T42" fmla="*/ 740 w 741"/>
                  <a:gd name="T43" fmla="*/ 404 h 742"/>
                  <a:gd name="T44" fmla="*/ 737 w 741"/>
                  <a:gd name="T45" fmla="*/ 316 h 742"/>
                  <a:gd name="T46" fmla="*/ 713 w 741"/>
                  <a:gd name="T47" fmla="*/ 229 h 742"/>
                  <a:gd name="T48" fmla="*/ 668 w 741"/>
                  <a:gd name="T49" fmla="*/ 151 h 742"/>
                  <a:gd name="T50" fmla="*/ 169 w 741"/>
                  <a:gd name="T51" fmla="*/ 597 h 742"/>
                  <a:gd name="T52" fmla="*/ 119 w 741"/>
                  <a:gd name="T53" fmla="*/ 538 h 742"/>
                  <a:gd name="T54" fmla="*/ 87 w 741"/>
                  <a:gd name="T55" fmla="*/ 473 h 742"/>
                  <a:gd name="T56" fmla="*/ 71 w 741"/>
                  <a:gd name="T57" fmla="*/ 402 h 742"/>
                  <a:gd name="T58" fmla="*/ 72 w 741"/>
                  <a:gd name="T59" fmla="*/ 330 h 742"/>
                  <a:gd name="T60" fmla="*/ 90 w 741"/>
                  <a:gd name="T61" fmla="*/ 260 h 742"/>
                  <a:gd name="T62" fmla="*/ 127 w 741"/>
                  <a:gd name="T63" fmla="*/ 195 h 742"/>
                  <a:gd name="T64" fmla="*/ 178 w 741"/>
                  <a:gd name="T65" fmla="*/ 139 h 742"/>
                  <a:gd name="T66" fmla="*/ 242 w 741"/>
                  <a:gd name="T67" fmla="*/ 99 h 742"/>
                  <a:gd name="T68" fmla="*/ 310 w 741"/>
                  <a:gd name="T69" fmla="*/ 76 h 742"/>
                  <a:gd name="T70" fmla="*/ 383 w 741"/>
                  <a:gd name="T71" fmla="*/ 71 h 742"/>
                  <a:gd name="T72" fmla="*/ 454 w 741"/>
                  <a:gd name="T73" fmla="*/ 81 h 742"/>
                  <a:gd name="T74" fmla="*/ 522 w 741"/>
                  <a:gd name="T75" fmla="*/ 111 h 742"/>
                  <a:gd name="T76" fmla="*/ 582 w 741"/>
                  <a:gd name="T77" fmla="*/ 157 h 742"/>
                  <a:gd name="T78" fmla="*/ 629 w 741"/>
                  <a:gd name="T79" fmla="*/ 216 h 742"/>
                  <a:gd name="T80" fmla="*/ 659 w 741"/>
                  <a:gd name="T81" fmla="*/ 283 h 742"/>
                  <a:gd name="T82" fmla="*/ 671 w 741"/>
                  <a:gd name="T83" fmla="*/ 355 h 742"/>
                  <a:gd name="T84" fmla="*/ 667 w 741"/>
                  <a:gd name="T85" fmla="*/ 427 h 742"/>
                  <a:gd name="T86" fmla="*/ 645 w 741"/>
                  <a:gd name="T87" fmla="*/ 497 h 742"/>
                  <a:gd name="T88" fmla="*/ 605 w 741"/>
                  <a:gd name="T89" fmla="*/ 561 h 742"/>
                  <a:gd name="T90" fmla="*/ 550 w 741"/>
                  <a:gd name="T91" fmla="*/ 614 h 742"/>
                  <a:gd name="T92" fmla="*/ 485 w 741"/>
                  <a:gd name="T93" fmla="*/ 651 h 742"/>
                  <a:gd name="T94" fmla="*/ 416 w 741"/>
                  <a:gd name="T95" fmla="*/ 669 h 742"/>
                  <a:gd name="T96" fmla="*/ 344 w 741"/>
                  <a:gd name="T97" fmla="*/ 672 h 742"/>
                  <a:gd name="T98" fmla="*/ 272 w 741"/>
                  <a:gd name="T99" fmla="*/ 657 h 742"/>
                  <a:gd name="T100" fmla="*/ 205 w 741"/>
                  <a:gd name="T101" fmla="*/ 62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1" h="742">
                    <a:moveTo>
                      <a:pt x="618" y="95"/>
                    </a:moveTo>
                    <a:lnTo>
                      <a:pt x="603" y="83"/>
                    </a:lnTo>
                    <a:lnTo>
                      <a:pt x="588" y="72"/>
                    </a:lnTo>
                    <a:lnTo>
                      <a:pt x="573" y="61"/>
                    </a:lnTo>
                    <a:lnTo>
                      <a:pt x="556" y="51"/>
                    </a:lnTo>
                    <a:lnTo>
                      <a:pt x="540" y="43"/>
                    </a:lnTo>
                    <a:lnTo>
                      <a:pt x="524" y="34"/>
                    </a:lnTo>
                    <a:lnTo>
                      <a:pt x="508" y="27"/>
                    </a:lnTo>
                    <a:lnTo>
                      <a:pt x="491" y="21"/>
                    </a:lnTo>
                    <a:lnTo>
                      <a:pt x="473" y="16"/>
                    </a:lnTo>
                    <a:lnTo>
                      <a:pt x="456" y="11"/>
                    </a:lnTo>
                    <a:lnTo>
                      <a:pt x="439" y="7"/>
                    </a:lnTo>
                    <a:lnTo>
                      <a:pt x="421" y="5"/>
                    </a:lnTo>
                    <a:lnTo>
                      <a:pt x="403" y="3"/>
                    </a:lnTo>
                    <a:lnTo>
                      <a:pt x="386" y="2"/>
                    </a:lnTo>
                    <a:lnTo>
                      <a:pt x="367" y="0"/>
                    </a:lnTo>
                    <a:lnTo>
                      <a:pt x="350" y="2"/>
                    </a:lnTo>
                    <a:lnTo>
                      <a:pt x="332" y="3"/>
                    </a:lnTo>
                    <a:lnTo>
                      <a:pt x="315" y="5"/>
                    </a:lnTo>
                    <a:lnTo>
                      <a:pt x="297" y="8"/>
                    </a:lnTo>
                    <a:lnTo>
                      <a:pt x="280" y="12"/>
                    </a:lnTo>
                    <a:lnTo>
                      <a:pt x="263" y="17"/>
                    </a:lnTo>
                    <a:lnTo>
                      <a:pt x="245" y="22"/>
                    </a:lnTo>
                    <a:lnTo>
                      <a:pt x="228" y="29"/>
                    </a:lnTo>
                    <a:lnTo>
                      <a:pt x="212" y="36"/>
                    </a:lnTo>
                    <a:lnTo>
                      <a:pt x="196" y="45"/>
                    </a:lnTo>
                    <a:lnTo>
                      <a:pt x="181" y="53"/>
                    </a:lnTo>
                    <a:lnTo>
                      <a:pt x="164" y="63"/>
                    </a:lnTo>
                    <a:lnTo>
                      <a:pt x="149" y="74"/>
                    </a:lnTo>
                    <a:lnTo>
                      <a:pt x="135" y="85"/>
                    </a:lnTo>
                    <a:lnTo>
                      <a:pt x="121" y="98"/>
                    </a:lnTo>
                    <a:lnTo>
                      <a:pt x="107" y="111"/>
                    </a:lnTo>
                    <a:lnTo>
                      <a:pt x="94" y="125"/>
                    </a:lnTo>
                    <a:lnTo>
                      <a:pt x="82" y="139"/>
                    </a:lnTo>
                    <a:lnTo>
                      <a:pt x="71" y="154"/>
                    </a:lnTo>
                    <a:lnTo>
                      <a:pt x="60" y="169"/>
                    </a:lnTo>
                    <a:lnTo>
                      <a:pt x="50" y="185"/>
                    </a:lnTo>
                    <a:lnTo>
                      <a:pt x="41" y="201"/>
                    </a:lnTo>
                    <a:lnTo>
                      <a:pt x="33" y="218"/>
                    </a:lnTo>
                    <a:lnTo>
                      <a:pt x="26" y="234"/>
                    </a:lnTo>
                    <a:lnTo>
                      <a:pt x="20" y="251"/>
                    </a:lnTo>
                    <a:lnTo>
                      <a:pt x="14" y="268"/>
                    </a:lnTo>
                    <a:lnTo>
                      <a:pt x="10" y="286"/>
                    </a:lnTo>
                    <a:lnTo>
                      <a:pt x="6" y="303"/>
                    </a:lnTo>
                    <a:lnTo>
                      <a:pt x="4" y="321"/>
                    </a:lnTo>
                    <a:lnTo>
                      <a:pt x="1" y="338"/>
                    </a:lnTo>
                    <a:lnTo>
                      <a:pt x="0" y="357"/>
                    </a:lnTo>
                    <a:lnTo>
                      <a:pt x="0" y="374"/>
                    </a:lnTo>
                    <a:lnTo>
                      <a:pt x="0" y="391"/>
                    </a:lnTo>
                    <a:lnTo>
                      <a:pt x="1" y="410"/>
                    </a:lnTo>
                    <a:lnTo>
                      <a:pt x="4" y="427"/>
                    </a:lnTo>
                    <a:lnTo>
                      <a:pt x="7" y="444"/>
                    </a:lnTo>
                    <a:lnTo>
                      <a:pt x="11" y="463"/>
                    </a:lnTo>
                    <a:lnTo>
                      <a:pt x="15" y="480"/>
                    </a:lnTo>
                    <a:lnTo>
                      <a:pt x="22" y="496"/>
                    </a:lnTo>
                    <a:lnTo>
                      <a:pt x="28" y="513"/>
                    </a:lnTo>
                    <a:lnTo>
                      <a:pt x="35" y="530"/>
                    </a:lnTo>
                    <a:lnTo>
                      <a:pt x="44" y="546"/>
                    </a:lnTo>
                    <a:lnTo>
                      <a:pt x="52" y="562"/>
                    </a:lnTo>
                    <a:lnTo>
                      <a:pt x="62" y="577"/>
                    </a:lnTo>
                    <a:lnTo>
                      <a:pt x="73" y="592"/>
                    </a:lnTo>
                    <a:lnTo>
                      <a:pt x="83" y="606"/>
                    </a:lnTo>
                    <a:lnTo>
                      <a:pt x="96" y="621"/>
                    </a:lnTo>
                    <a:lnTo>
                      <a:pt x="109" y="634"/>
                    </a:lnTo>
                    <a:lnTo>
                      <a:pt x="123" y="647"/>
                    </a:lnTo>
                    <a:lnTo>
                      <a:pt x="137" y="660"/>
                    </a:lnTo>
                    <a:lnTo>
                      <a:pt x="153" y="671"/>
                    </a:lnTo>
                    <a:lnTo>
                      <a:pt x="168" y="682"/>
                    </a:lnTo>
                    <a:lnTo>
                      <a:pt x="184" y="692"/>
                    </a:lnTo>
                    <a:lnTo>
                      <a:pt x="200" y="700"/>
                    </a:lnTo>
                    <a:lnTo>
                      <a:pt x="216" y="709"/>
                    </a:lnTo>
                    <a:lnTo>
                      <a:pt x="234" y="715"/>
                    </a:lnTo>
                    <a:lnTo>
                      <a:pt x="250" y="722"/>
                    </a:lnTo>
                    <a:lnTo>
                      <a:pt x="267" y="727"/>
                    </a:lnTo>
                    <a:lnTo>
                      <a:pt x="284" y="732"/>
                    </a:lnTo>
                    <a:lnTo>
                      <a:pt x="302" y="736"/>
                    </a:lnTo>
                    <a:lnTo>
                      <a:pt x="320" y="739"/>
                    </a:lnTo>
                    <a:lnTo>
                      <a:pt x="337" y="740"/>
                    </a:lnTo>
                    <a:lnTo>
                      <a:pt x="356" y="741"/>
                    </a:lnTo>
                    <a:lnTo>
                      <a:pt x="373" y="742"/>
                    </a:lnTo>
                    <a:lnTo>
                      <a:pt x="391" y="741"/>
                    </a:lnTo>
                    <a:lnTo>
                      <a:pt x="408" y="740"/>
                    </a:lnTo>
                    <a:lnTo>
                      <a:pt x="426" y="738"/>
                    </a:lnTo>
                    <a:lnTo>
                      <a:pt x="444" y="735"/>
                    </a:lnTo>
                    <a:lnTo>
                      <a:pt x="461" y="731"/>
                    </a:lnTo>
                    <a:lnTo>
                      <a:pt x="479" y="726"/>
                    </a:lnTo>
                    <a:lnTo>
                      <a:pt x="495" y="721"/>
                    </a:lnTo>
                    <a:lnTo>
                      <a:pt x="512" y="714"/>
                    </a:lnTo>
                    <a:lnTo>
                      <a:pt x="528" y="707"/>
                    </a:lnTo>
                    <a:lnTo>
                      <a:pt x="545" y="698"/>
                    </a:lnTo>
                    <a:lnTo>
                      <a:pt x="561" y="689"/>
                    </a:lnTo>
                    <a:lnTo>
                      <a:pt x="576" y="680"/>
                    </a:lnTo>
                    <a:lnTo>
                      <a:pt x="591" y="669"/>
                    </a:lnTo>
                    <a:lnTo>
                      <a:pt x="606" y="658"/>
                    </a:lnTo>
                    <a:lnTo>
                      <a:pt x="620" y="645"/>
                    </a:lnTo>
                    <a:lnTo>
                      <a:pt x="633" y="632"/>
                    </a:lnTo>
                    <a:lnTo>
                      <a:pt x="646" y="618"/>
                    </a:lnTo>
                    <a:lnTo>
                      <a:pt x="659" y="604"/>
                    </a:lnTo>
                    <a:lnTo>
                      <a:pt x="670" y="589"/>
                    </a:lnTo>
                    <a:lnTo>
                      <a:pt x="681" y="574"/>
                    </a:lnTo>
                    <a:lnTo>
                      <a:pt x="690" y="558"/>
                    </a:lnTo>
                    <a:lnTo>
                      <a:pt x="700" y="542"/>
                    </a:lnTo>
                    <a:lnTo>
                      <a:pt x="708" y="525"/>
                    </a:lnTo>
                    <a:lnTo>
                      <a:pt x="715" y="509"/>
                    </a:lnTo>
                    <a:lnTo>
                      <a:pt x="721" y="492"/>
                    </a:lnTo>
                    <a:lnTo>
                      <a:pt x="726" y="475"/>
                    </a:lnTo>
                    <a:lnTo>
                      <a:pt x="731" y="457"/>
                    </a:lnTo>
                    <a:lnTo>
                      <a:pt x="735" y="440"/>
                    </a:lnTo>
                    <a:lnTo>
                      <a:pt x="738" y="422"/>
                    </a:lnTo>
                    <a:lnTo>
                      <a:pt x="740" y="404"/>
                    </a:lnTo>
                    <a:lnTo>
                      <a:pt x="741" y="387"/>
                    </a:lnTo>
                    <a:lnTo>
                      <a:pt x="741" y="369"/>
                    </a:lnTo>
                    <a:lnTo>
                      <a:pt x="740" y="351"/>
                    </a:lnTo>
                    <a:lnTo>
                      <a:pt x="739" y="333"/>
                    </a:lnTo>
                    <a:lnTo>
                      <a:pt x="737" y="316"/>
                    </a:lnTo>
                    <a:lnTo>
                      <a:pt x="734" y="299"/>
                    </a:lnTo>
                    <a:lnTo>
                      <a:pt x="729" y="281"/>
                    </a:lnTo>
                    <a:lnTo>
                      <a:pt x="725" y="264"/>
                    </a:lnTo>
                    <a:lnTo>
                      <a:pt x="719" y="247"/>
                    </a:lnTo>
                    <a:lnTo>
                      <a:pt x="713" y="229"/>
                    </a:lnTo>
                    <a:lnTo>
                      <a:pt x="705" y="213"/>
                    </a:lnTo>
                    <a:lnTo>
                      <a:pt x="698" y="197"/>
                    </a:lnTo>
                    <a:lnTo>
                      <a:pt x="688" y="181"/>
                    </a:lnTo>
                    <a:lnTo>
                      <a:pt x="678" y="166"/>
                    </a:lnTo>
                    <a:lnTo>
                      <a:pt x="668" y="151"/>
                    </a:lnTo>
                    <a:lnTo>
                      <a:pt x="657" y="137"/>
                    </a:lnTo>
                    <a:lnTo>
                      <a:pt x="645" y="122"/>
                    </a:lnTo>
                    <a:lnTo>
                      <a:pt x="631" y="108"/>
                    </a:lnTo>
                    <a:lnTo>
                      <a:pt x="618" y="95"/>
                    </a:lnTo>
                    <a:close/>
                    <a:moveTo>
                      <a:pt x="169" y="597"/>
                    </a:moveTo>
                    <a:lnTo>
                      <a:pt x="158" y="586"/>
                    </a:lnTo>
                    <a:lnTo>
                      <a:pt x="147" y="574"/>
                    </a:lnTo>
                    <a:lnTo>
                      <a:pt x="137" y="563"/>
                    </a:lnTo>
                    <a:lnTo>
                      <a:pt x="128" y="551"/>
                    </a:lnTo>
                    <a:lnTo>
                      <a:pt x="119" y="538"/>
                    </a:lnTo>
                    <a:lnTo>
                      <a:pt x="112" y="526"/>
                    </a:lnTo>
                    <a:lnTo>
                      <a:pt x="104" y="513"/>
                    </a:lnTo>
                    <a:lnTo>
                      <a:pt x="98" y="500"/>
                    </a:lnTo>
                    <a:lnTo>
                      <a:pt x="92" y="486"/>
                    </a:lnTo>
                    <a:lnTo>
                      <a:pt x="87" y="473"/>
                    </a:lnTo>
                    <a:lnTo>
                      <a:pt x="82" y="459"/>
                    </a:lnTo>
                    <a:lnTo>
                      <a:pt x="78" y="445"/>
                    </a:lnTo>
                    <a:lnTo>
                      <a:pt x="75" y="431"/>
                    </a:lnTo>
                    <a:lnTo>
                      <a:pt x="73" y="417"/>
                    </a:lnTo>
                    <a:lnTo>
                      <a:pt x="71" y="402"/>
                    </a:lnTo>
                    <a:lnTo>
                      <a:pt x="69" y="388"/>
                    </a:lnTo>
                    <a:lnTo>
                      <a:pt x="69" y="374"/>
                    </a:lnTo>
                    <a:lnTo>
                      <a:pt x="69" y="359"/>
                    </a:lnTo>
                    <a:lnTo>
                      <a:pt x="71" y="345"/>
                    </a:lnTo>
                    <a:lnTo>
                      <a:pt x="72" y="330"/>
                    </a:lnTo>
                    <a:lnTo>
                      <a:pt x="74" y="316"/>
                    </a:lnTo>
                    <a:lnTo>
                      <a:pt x="77" y="302"/>
                    </a:lnTo>
                    <a:lnTo>
                      <a:pt x="81" y="288"/>
                    </a:lnTo>
                    <a:lnTo>
                      <a:pt x="86" y="274"/>
                    </a:lnTo>
                    <a:lnTo>
                      <a:pt x="90" y="260"/>
                    </a:lnTo>
                    <a:lnTo>
                      <a:pt x="96" y="247"/>
                    </a:lnTo>
                    <a:lnTo>
                      <a:pt x="103" y="233"/>
                    </a:lnTo>
                    <a:lnTo>
                      <a:pt x="109" y="220"/>
                    </a:lnTo>
                    <a:lnTo>
                      <a:pt x="118" y="207"/>
                    </a:lnTo>
                    <a:lnTo>
                      <a:pt x="127" y="195"/>
                    </a:lnTo>
                    <a:lnTo>
                      <a:pt x="135" y="182"/>
                    </a:lnTo>
                    <a:lnTo>
                      <a:pt x="146" y="170"/>
                    </a:lnTo>
                    <a:lnTo>
                      <a:pt x="157" y="159"/>
                    </a:lnTo>
                    <a:lnTo>
                      <a:pt x="168" y="148"/>
                    </a:lnTo>
                    <a:lnTo>
                      <a:pt x="178" y="139"/>
                    </a:lnTo>
                    <a:lnTo>
                      <a:pt x="190" y="129"/>
                    </a:lnTo>
                    <a:lnTo>
                      <a:pt x="203" y="120"/>
                    </a:lnTo>
                    <a:lnTo>
                      <a:pt x="215" y="113"/>
                    </a:lnTo>
                    <a:lnTo>
                      <a:pt x="228" y="105"/>
                    </a:lnTo>
                    <a:lnTo>
                      <a:pt x="242" y="99"/>
                    </a:lnTo>
                    <a:lnTo>
                      <a:pt x="255" y="93"/>
                    </a:lnTo>
                    <a:lnTo>
                      <a:pt x="269" y="88"/>
                    </a:lnTo>
                    <a:lnTo>
                      <a:pt x="282" y="83"/>
                    </a:lnTo>
                    <a:lnTo>
                      <a:pt x="296" y="79"/>
                    </a:lnTo>
                    <a:lnTo>
                      <a:pt x="310" y="76"/>
                    </a:lnTo>
                    <a:lnTo>
                      <a:pt x="325" y="74"/>
                    </a:lnTo>
                    <a:lnTo>
                      <a:pt x="339" y="72"/>
                    </a:lnTo>
                    <a:lnTo>
                      <a:pt x="353" y="71"/>
                    </a:lnTo>
                    <a:lnTo>
                      <a:pt x="369" y="70"/>
                    </a:lnTo>
                    <a:lnTo>
                      <a:pt x="383" y="71"/>
                    </a:lnTo>
                    <a:lnTo>
                      <a:pt x="397" y="71"/>
                    </a:lnTo>
                    <a:lnTo>
                      <a:pt x="412" y="73"/>
                    </a:lnTo>
                    <a:lnTo>
                      <a:pt x="426" y="75"/>
                    </a:lnTo>
                    <a:lnTo>
                      <a:pt x="440" y="78"/>
                    </a:lnTo>
                    <a:lnTo>
                      <a:pt x="454" y="81"/>
                    </a:lnTo>
                    <a:lnTo>
                      <a:pt x="468" y="86"/>
                    </a:lnTo>
                    <a:lnTo>
                      <a:pt x="482" y="91"/>
                    </a:lnTo>
                    <a:lnTo>
                      <a:pt x="496" y="98"/>
                    </a:lnTo>
                    <a:lnTo>
                      <a:pt x="509" y="104"/>
                    </a:lnTo>
                    <a:lnTo>
                      <a:pt x="522" y="111"/>
                    </a:lnTo>
                    <a:lnTo>
                      <a:pt x="535" y="119"/>
                    </a:lnTo>
                    <a:lnTo>
                      <a:pt x="548" y="128"/>
                    </a:lnTo>
                    <a:lnTo>
                      <a:pt x="560" y="137"/>
                    </a:lnTo>
                    <a:lnTo>
                      <a:pt x="572" y="147"/>
                    </a:lnTo>
                    <a:lnTo>
                      <a:pt x="582" y="157"/>
                    </a:lnTo>
                    <a:lnTo>
                      <a:pt x="593" y="169"/>
                    </a:lnTo>
                    <a:lnTo>
                      <a:pt x="603" y="180"/>
                    </a:lnTo>
                    <a:lnTo>
                      <a:pt x="613" y="192"/>
                    </a:lnTo>
                    <a:lnTo>
                      <a:pt x="621" y="205"/>
                    </a:lnTo>
                    <a:lnTo>
                      <a:pt x="629" y="216"/>
                    </a:lnTo>
                    <a:lnTo>
                      <a:pt x="636" y="229"/>
                    </a:lnTo>
                    <a:lnTo>
                      <a:pt x="643" y="242"/>
                    </a:lnTo>
                    <a:lnTo>
                      <a:pt x="649" y="256"/>
                    </a:lnTo>
                    <a:lnTo>
                      <a:pt x="655" y="269"/>
                    </a:lnTo>
                    <a:lnTo>
                      <a:pt x="659" y="283"/>
                    </a:lnTo>
                    <a:lnTo>
                      <a:pt x="662" y="297"/>
                    </a:lnTo>
                    <a:lnTo>
                      <a:pt x="665" y="311"/>
                    </a:lnTo>
                    <a:lnTo>
                      <a:pt x="669" y="326"/>
                    </a:lnTo>
                    <a:lnTo>
                      <a:pt x="670" y="341"/>
                    </a:lnTo>
                    <a:lnTo>
                      <a:pt x="671" y="355"/>
                    </a:lnTo>
                    <a:lnTo>
                      <a:pt x="672" y="370"/>
                    </a:lnTo>
                    <a:lnTo>
                      <a:pt x="672" y="384"/>
                    </a:lnTo>
                    <a:lnTo>
                      <a:pt x="671" y="398"/>
                    </a:lnTo>
                    <a:lnTo>
                      <a:pt x="669" y="413"/>
                    </a:lnTo>
                    <a:lnTo>
                      <a:pt x="667" y="427"/>
                    </a:lnTo>
                    <a:lnTo>
                      <a:pt x="663" y="441"/>
                    </a:lnTo>
                    <a:lnTo>
                      <a:pt x="660" y="455"/>
                    </a:lnTo>
                    <a:lnTo>
                      <a:pt x="656" y="469"/>
                    </a:lnTo>
                    <a:lnTo>
                      <a:pt x="650" y="483"/>
                    </a:lnTo>
                    <a:lnTo>
                      <a:pt x="645" y="497"/>
                    </a:lnTo>
                    <a:lnTo>
                      <a:pt x="639" y="510"/>
                    </a:lnTo>
                    <a:lnTo>
                      <a:pt x="631" y="523"/>
                    </a:lnTo>
                    <a:lnTo>
                      <a:pt x="623" y="536"/>
                    </a:lnTo>
                    <a:lnTo>
                      <a:pt x="615" y="549"/>
                    </a:lnTo>
                    <a:lnTo>
                      <a:pt x="605" y="561"/>
                    </a:lnTo>
                    <a:lnTo>
                      <a:pt x="595" y="573"/>
                    </a:lnTo>
                    <a:lnTo>
                      <a:pt x="585" y="584"/>
                    </a:lnTo>
                    <a:lnTo>
                      <a:pt x="574" y="594"/>
                    </a:lnTo>
                    <a:lnTo>
                      <a:pt x="562" y="604"/>
                    </a:lnTo>
                    <a:lnTo>
                      <a:pt x="550" y="614"/>
                    </a:lnTo>
                    <a:lnTo>
                      <a:pt x="538" y="623"/>
                    </a:lnTo>
                    <a:lnTo>
                      <a:pt x="525" y="630"/>
                    </a:lnTo>
                    <a:lnTo>
                      <a:pt x="512" y="638"/>
                    </a:lnTo>
                    <a:lnTo>
                      <a:pt x="499" y="644"/>
                    </a:lnTo>
                    <a:lnTo>
                      <a:pt x="485" y="651"/>
                    </a:lnTo>
                    <a:lnTo>
                      <a:pt x="472" y="655"/>
                    </a:lnTo>
                    <a:lnTo>
                      <a:pt x="458" y="660"/>
                    </a:lnTo>
                    <a:lnTo>
                      <a:pt x="444" y="664"/>
                    </a:lnTo>
                    <a:lnTo>
                      <a:pt x="430" y="667"/>
                    </a:lnTo>
                    <a:lnTo>
                      <a:pt x="416" y="669"/>
                    </a:lnTo>
                    <a:lnTo>
                      <a:pt x="401" y="671"/>
                    </a:lnTo>
                    <a:lnTo>
                      <a:pt x="387" y="672"/>
                    </a:lnTo>
                    <a:lnTo>
                      <a:pt x="373" y="673"/>
                    </a:lnTo>
                    <a:lnTo>
                      <a:pt x="358" y="672"/>
                    </a:lnTo>
                    <a:lnTo>
                      <a:pt x="344" y="672"/>
                    </a:lnTo>
                    <a:lnTo>
                      <a:pt x="330" y="670"/>
                    </a:lnTo>
                    <a:lnTo>
                      <a:pt x="315" y="668"/>
                    </a:lnTo>
                    <a:lnTo>
                      <a:pt x="301" y="665"/>
                    </a:lnTo>
                    <a:lnTo>
                      <a:pt x="286" y="661"/>
                    </a:lnTo>
                    <a:lnTo>
                      <a:pt x="272" y="657"/>
                    </a:lnTo>
                    <a:lnTo>
                      <a:pt x="258" y="652"/>
                    </a:lnTo>
                    <a:lnTo>
                      <a:pt x="245" y="646"/>
                    </a:lnTo>
                    <a:lnTo>
                      <a:pt x="231" y="639"/>
                    </a:lnTo>
                    <a:lnTo>
                      <a:pt x="218" y="632"/>
                    </a:lnTo>
                    <a:lnTo>
                      <a:pt x="205" y="624"/>
                    </a:lnTo>
                    <a:lnTo>
                      <a:pt x="194" y="615"/>
                    </a:lnTo>
                    <a:lnTo>
                      <a:pt x="181" y="606"/>
                    </a:lnTo>
                    <a:lnTo>
                      <a:pt x="169" y="5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Freeform 1217">
                <a:extLst>
                  <a:ext uri="{FF2B5EF4-FFF2-40B4-BE49-F238E27FC236}">
                    <a16:creationId xmlns:a16="http://schemas.microsoft.com/office/drawing/2014/main" id="{F5A201B5-0984-4493-8523-236CF930C9AE}"/>
                  </a:ext>
                </a:extLst>
              </p:cNvPr>
              <p:cNvSpPr>
                <a:spLocks/>
              </p:cNvSpPr>
              <p:nvPr/>
            </p:nvSpPr>
            <p:spPr bwMode="auto">
              <a:xfrm>
                <a:off x="2358167" y="3245377"/>
                <a:ext cx="57306" cy="70076"/>
              </a:xfrm>
              <a:custGeom>
                <a:avLst/>
                <a:gdLst>
                  <a:gd name="T0" fmla="*/ 134 w 388"/>
                  <a:gd name="T1" fmla="*/ 393 h 414"/>
                  <a:gd name="T2" fmla="*/ 122 w 388"/>
                  <a:gd name="T3" fmla="*/ 403 h 414"/>
                  <a:gd name="T4" fmla="*/ 108 w 388"/>
                  <a:gd name="T5" fmla="*/ 409 h 414"/>
                  <a:gd name="T6" fmla="*/ 93 w 388"/>
                  <a:gd name="T7" fmla="*/ 412 h 414"/>
                  <a:gd name="T8" fmla="*/ 78 w 388"/>
                  <a:gd name="T9" fmla="*/ 414 h 414"/>
                  <a:gd name="T10" fmla="*/ 62 w 388"/>
                  <a:gd name="T11" fmla="*/ 411 h 414"/>
                  <a:gd name="T12" fmla="*/ 48 w 388"/>
                  <a:gd name="T13" fmla="*/ 407 h 414"/>
                  <a:gd name="T14" fmla="*/ 34 w 388"/>
                  <a:gd name="T15" fmla="*/ 398 h 414"/>
                  <a:gd name="T16" fmla="*/ 22 w 388"/>
                  <a:gd name="T17" fmla="*/ 388 h 414"/>
                  <a:gd name="T18" fmla="*/ 12 w 388"/>
                  <a:gd name="T19" fmla="*/ 375 h 414"/>
                  <a:gd name="T20" fmla="*/ 5 w 388"/>
                  <a:gd name="T21" fmla="*/ 361 h 414"/>
                  <a:gd name="T22" fmla="*/ 1 w 388"/>
                  <a:gd name="T23" fmla="*/ 346 h 414"/>
                  <a:gd name="T24" fmla="*/ 0 w 388"/>
                  <a:gd name="T25" fmla="*/ 330 h 414"/>
                  <a:gd name="T26" fmla="*/ 2 w 388"/>
                  <a:gd name="T27" fmla="*/ 315 h 414"/>
                  <a:gd name="T28" fmla="*/ 8 w 388"/>
                  <a:gd name="T29" fmla="*/ 300 h 414"/>
                  <a:gd name="T30" fmla="*/ 16 w 388"/>
                  <a:gd name="T31" fmla="*/ 287 h 414"/>
                  <a:gd name="T32" fmla="*/ 248 w 388"/>
                  <a:gd name="T33" fmla="*/ 27 h 414"/>
                  <a:gd name="T34" fmla="*/ 260 w 388"/>
                  <a:gd name="T35" fmla="*/ 16 h 414"/>
                  <a:gd name="T36" fmla="*/ 273 w 388"/>
                  <a:gd name="T37" fmla="*/ 7 h 414"/>
                  <a:gd name="T38" fmla="*/ 288 w 388"/>
                  <a:gd name="T39" fmla="*/ 2 h 414"/>
                  <a:gd name="T40" fmla="*/ 304 w 388"/>
                  <a:gd name="T41" fmla="*/ 0 h 414"/>
                  <a:gd name="T42" fmla="*/ 319 w 388"/>
                  <a:gd name="T43" fmla="*/ 1 h 414"/>
                  <a:gd name="T44" fmla="*/ 334 w 388"/>
                  <a:gd name="T45" fmla="*/ 4 h 414"/>
                  <a:gd name="T46" fmla="*/ 348 w 388"/>
                  <a:gd name="T47" fmla="*/ 11 h 414"/>
                  <a:gd name="T48" fmla="*/ 361 w 388"/>
                  <a:gd name="T49" fmla="*/ 20 h 414"/>
                  <a:gd name="T50" fmla="*/ 373 w 388"/>
                  <a:gd name="T51" fmla="*/ 32 h 414"/>
                  <a:gd name="T52" fmla="*/ 380 w 388"/>
                  <a:gd name="T53" fmla="*/ 45 h 414"/>
                  <a:gd name="T54" fmla="*/ 386 w 388"/>
                  <a:gd name="T55" fmla="*/ 60 h 414"/>
                  <a:gd name="T56" fmla="*/ 388 w 388"/>
                  <a:gd name="T57" fmla="*/ 76 h 414"/>
                  <a:gd name="T58" fmla="*/ 387 w 388"/>
                  <a:gd name="T59" fmla="*/ 91 h 414"/>
                  <a:gd name="T60" fmla="*/ 383 w 388"/>
                  <a:gd name="T61" fmla="*/ 106 h 414"/>
                  <a:gd name="T62" fmla="*/ 377 w 388"/>
                  <a:gd name="T63" fmla="*/ 121 h 414"/>
                  <a:gd name="T64" fmla="*/ 367 w 388"/>
                  <a:gd name="T65" fmla="*/ 13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414">
                    <a:moveTo>
                      <a:pt x="140" y="388"/>
                    </a:moveTo>
                    <a:lnTo>
                      <a:pt x="134" y="393"/>
                    </a:lnTo>
                    <a:lnTo>
                      <a:pt x="129" y="398"/>
                    </a:lnTo>
                    <a:lnTo>
                      <a:pt x="122" y="403"/>
                    </a:lnTo>
                    <a:lnTo>
                      <a:pt x="115" y="406"/>
                    </a:lnTo>
                    <a:lnTo>
                      <a:pt x="108" y="409"/>
                    </a:lnTo>
                    <a:lnTo>
                      <a:pt x="101" y="411"/>
                    </a:lnTo>
                    <a:lnTo>
                      <a:pt x="93" y="412"/>
                    </a:lnTo>
                    <a:lnTo>
                      <a:pt x="85" y="414"/>
                    </a:lnTo>
                    <a:lnTo>
                      <a:pt x="78" y="414"/>
                    </a:lnTo>
                    <a:lnTo>
                      <a:pt x="69" y="414"/>
                    </a:lnTo>
                    <a:lnTo>
                      <a:pt x="62" y="411"/>
                    </a:lnTo>
                    <a:lnTo>
                      <a:pt x="54" y="409"/>
                    </a:lnTo>
                    <a:lnTo>
                      <a:pt x="48" y="407"/>
                    </a:lnTo>
                    <a:lnTo>
                      <a:pt x="40" y="403"/>
                    </a:lnTo>
                    <a:lnTo>
                      <a:pt x="34" y="398"/>
                    </a:lnTo>
                    <a:lnTo>
                      <a:pt x="27" y="393"/>
                    </a:lnTo>
                    <a:lnTo>
                      <a:pt x="22" y="388"/>
                    </a:lnTo>
                    <a:lnTo>
                      <a:pt x="16" y="381"/>
                    </a:lnTo>
                    <a:lnTo>
                      <a:pt x="12" y="375"/>
                    </a:lnTo>
                    <a:lnTo>
                      <a:pt x="8" y="368"/>
                    </a:lnTo>
                    <a:lnTo>
                      <a:pt x="5" y="361"/>
                    </a:lnTo>
                    <a:lnTo>
                      <a:pt x="3" y="353"/>
                    </a:lnTo>
                    <a:lnTo>
                      <a:pt x="1" y="346"/>
                    </a:lnTo>
                    <a:lnTo>
                      <a:pt x="0" y="338"/>
                    </a:lnTo>
                    <a:lnTo>
                      <a:pt x="0" y="330"/>
                    </a:lnTo>
                    <a:lnTo>
                      <a:pt x="1" y="323"/>
                    </a:lnTo>
                    <a:lnTo>
                      <a:pt x="2" y="315"/>
                    </a:lnTo>
                    <a:lnTo>
                      <a:pt x="4" y="308"/>
                    </a:lnTo>
                    <a:lnTo>
                      <a:pt x="8" y="300"/>
                    </a:lnTo>
                    <a:lnTo>
                      <a:pt x="11" y="294"/>
                    </a:lnTo>
                    <a:lnTo>
                      <a:pt x="16" y="287"/>
                    </a:lnTo>
                    <a:lnTo>
                      <a:pt x="21" y="281"/>
                    </a:lnTo>
                    <a:lnTo>
                      <a:pt x="248" y="27"/>
                    </a:lnTo>
                    <a:lnTo>
                      <a:pt x="254" y="20"/>
                    </a:lnTo>
                    <a:lnTo>
                      <a:pt x="260" y="16"/>
                    </a:lnTo>
                    <a:lnTo>
                      <a:pt x="267" y="11"/>
                    </a:lnTo>
                    <a:lnTo>
                      <a:pt x="273" y="7"/>
                    </a:lnTo>
                    <a:lnTo>
                      <a:pt x="281" y="4"/>
                    </a:lnTo>
                    <a:lnTo>
                      <a:pt x="288" y="2"/>
                    </a:lnTo>
                    <a:lnTo>
                      <a:pt x="296" y="1"/>
                    </a:lnTo>
                    <a:lnTo>
                      <a:pt x="304" y="0"/>
                    </a:lnTo>
                    <a:lnTo>
                      <a:pt x="311" y="0"/>
                    </a:lnTo>
                    <a:lnTo>
                      <a:pt x="319" y="1"/>
                    </a:lnTo>
                    <a:lnTo>
                      <a:pt x="326" y="2"/>
                    </a:lnTo>
                    <a:lnTo>
                      <a:pt x="334" y="4"/>
                    </a:lnTo>
                    <a:lnTo>
                      <a:pt x="341" y="7"/>
                    </a:lnTo>
                    <a:lnTo>
                      <a:pt x="348" y="11"/>
                    </a:lnTo>
                    <a:lnTo>
                      <a:pt x="355" y="15"/>
                    </a:lnTo>
                    <a:lnTo>
                      <a:pt x="361" y="20"/>
                    </a:lnTo>
                    <a:lnTo>
                      <a:pt x="367" y="26"/>
                    </a:lnTo>
                    <a:lnTo>
                      <a:pt x="373" y="32"/>
                    </a:lnTo>
                    <a:lnTo>
                      <a:pt x="377" y="39"/>
                    </a:lnTo>
                    <a:lnTo>
                      <a:pt x="380" y="45"/>
                    </a:lnTo>
                    <a:lnTo>
                      <a:pt x="383" y="53"/>
                    </a:lnTo>
                    <a:lnTo>
                      <a:pt x="386" y="60"/>
                    </a:lnTo>
                    <a:lnTo>
                      <a:pt x="387" y="68"/>
                    </a:lnTo>
                    <a:lnTo>
                      <a:pt x="388" y="76"/>
                    </a:lnTo>
                    <a:lnTo>
                      <a:pt x="388" y="83"/>
                    </a:lnTo>
                    <a:lnTo>
                      <a:pt x="387" y="91"/>
                    </a:lnTo>
                    <a:lnTo>
                      <a:pt x="386" y="98"/>
                    </a:lnTo>
                    <a:lnTo>
                      <a:pt x="383" y="106"/>
                    </a:lnTo>
                    <a:lnTo>
                      <a:pt x="380" y="113"/>
                    </a:lnTo>
                    <a:lnTo>
                      <a:pt x="377" y="121"/>
                    </a:lnTo>
                    <a:lnTo>
                      <a:pt x="373" y="127"/>
                    </a:lnTo>
                    <a:lnTo>
                      <a:pt x="367" y="134"/>
                    </a:lnTo>
                    <a:lnTo>
                      <a:pt x="140"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9" name="Group 8"/>
          <p:cNvGrpSpPr/>
          <p:nvPr/>
        </p:nvGrpSpPr>
        <p:grpSpPr>
          <a:xfrm>
            <a:off x="1195431" y="4713294"/>
            <a:ext cx="277496" cy="276934"/>
            <a:chOff x="1071606" y="4734249"/>
            <a:chExt cx="277496" cy="276934"/>
          </a:xfrm>
        </p:grpSpPr>
        <p:sp>
          <p:nvSpPr>
            <p:cNvPr id="133" name="Oval 132">
              <a:extLst>
                <a:ext uri="{FF2B5EF4-FFF2-40B4-BE49-F238E27FC236}">
                  <a16:creationId xmlns:a16="http://schemas.microsoft.com/office/drawing/2014/main" id="{7A4546F1-3DAD-46B6-AD8A-30104F69049F}"/>
                </a:ext>
              </a:extLst>
            </p:cNvPr>
            <p:cNvSpPr>
              <a:spLocks noChangeAspect="1"/>
            </p:cNvSpPr>
            <p:nvPr/>
          </p:nvSpPr>
          <p:spPr>
            <a:xfrm>
              <a:off x="1071606" y="4734249"/>
              <a:ext cx="277496" cy="276934"/>
            </a:xfrm>
            <a:prstGeom prst="ellipse">
              <a:avLst/>
            </a:prstGeom>
            <a:solidFill>
              <a:srgbClr val="48369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Technology36">
              <a:extLst>
                <a:ext uri="{FF2B5EF4-FFF2-40B4-BE49-F238E27FC236}">
                  <a16:creationId xmlns:a16="http://schemas.microsoft.com/office/drawing/2014/main" id="{5D7D7B54-BE0F-48B8-9637-165C54CD4A94}"/>
                </a:ext>
              </a:extLst>
            </p:cNvPr>
            <p:cNvSpPr>
              <a:spLocks noEditPoints="1"/>
            </p:cNvSpPr>
            <p:nvPr/>
          </p:nvSpPr>
          <p:spPr bwMode="auto">
            <a:xfrm>
              <a:off x="1147327" y="4782775"/>
              <a:ext cx="133074" cy="182880"/>
            </a:xfrm>
            <a:custGeom>
              <a:avLst/>
              <a:gdLst>
                <a:gd name="T0" fmla="*/ 148 w 168"/>
                <a:gd name="T1" fmla="*/ 0 h 224"/>
                <a:gd name="T2" fmla="*/ 20 w 168"/>
                <a:gd name="T3" fmla="*/ 0 h 224"/>
                <a:gd name="T4" fmla="*/ 0 w 168"/>
                <a:gd name="T5" fmla="*/ 20 h 224"/>
                <a:gd name="T6" fmla="*/ 0 w 168"/>
                <a:gd name="T7" fmla="*/ 204 h 224"/>
                <a:gd name="T8" fmla="*/ 20 w 168"/>
                <a:gd name="T9" fmla="*/ 224 h 224"/>
                <a:gd name="T10" fmla="*/ 148 w 168"/>
                <a:gd name="T11" fmla="*/ 224 h 224"/>
                <a:gd name="T12" fmla="*/ 168 w 168"/>
                <a:gd name="T13" fmla="*/ 204 h 224"/>
                <a:gd name="T14" fmla="*/ 168 w 168"/>
                <a:gd name="T15" fmla="*/ 20 h 224"/>
                <a:gd name="T16" fmla="*/ 148 w 168"/>
                <a:gd name="T17" fmla="*/ 0 h 224"/>
                <a:gd name="T18" fmla="*/ 84 w 168"/>
                <a:gd name="T19" fmla="*/ 216 h 224"/>
                <a:gd name="T20" fmla="*/ 76 w 168"/>
                <a:gd name="T21" fmla="*/ 208 h 224"/>
                <a:gd name="T22" fmla="*/ 84 w 168"/>
                <a:gd name="T23" fmla="*/ 200 h 224"/>
                <a:gd name="T24" fmla="*/ 92 w 168"/>
                <a:gd name="T25" fmla="*/ 208 h 224"/>
                <a:gd name="T26" fmla="*/ 84 w 168"/>
                <a:gd name="T27" fmla="*/ 216 h 224"/>
                <a:gd name="T28" fmla="*/ 152 w 168"/>
                <a:gd name="T29" fmla="*/ 192 h 224"/>
                <a:gd name="T30" fmla="*/ 16 w 168"/>
                <a:gd name="T31" fmla="*/ 192 h 224"/>
                <a:gd name="T32" fmla="*/ 16 w 168"/>
                <a:gd name="T33" fmla="*/ 20 h 224"/>
                <a:gd name="T34" fmla="*/ 152 w 168"/>
                <a:gd name="T35" fmla="*/ 20 h 224"/>
                <a:gd name="T36" fmla="*/ 152 w 168"/>
                <a:gd name="T37" fmla="*/ 19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224">
                  <a:moveTo>
                    <a:pt x="148" y="0"/>
                  </a:moveTo>
                  <a:cubicBezTo>
                    <a:pt x="20" y="0"/>
                    <a:pt x="20" y="0"/>
                    <a:pt x="20" y="0"/>
                  </a:cubicBezTo>
                  <a:cubicBezTo>
                    <a:pt x="9" y="0"/>
                    <a:pt x="0" y="9"/>
                    <a:pt x="0" y="20"/>
                  </a:cubicBezTo>
                  <a:cubicBezTo>
                    <a:pt x="0" y="204"/>
                    <a:pt x="0" y="204"/>
                    <a:pt x="0" y="204"/>
                  </a:cubicBezTo>
                  <a:cubicBezTo>
                    <a:pt x="0" y="215"/>
                    <a:pt x="9" y="224"/>
                    <a:pt x="20" y="224"/>
                  </a:cubicBezTo>
                  <a:cubicBezTo>
                    <a:pt x="148" y="224"/>
                    <a:pt x="148" y="224"/>
                    <a:pt x="148" y="224"/>
                  </a:cubicBezTo>
                  <a:cubicBezTo>
                    <a:pt x="159" y="224"/>
                    <a:pt x="168" y="215"/>
                    <a:pt x="168" y="204"/>
                  </a:cubicBezTo>
                  <a:cubicBezTo>
                    <a:pt x="168" y="20"/>
                    <a:pt x="168" y="20"/>
                    <a:pt x="168" y="20"/>
                  </a:cubicBezTo>
                  <a:cubicBezTo>
                    <a:pt x="168" y="9"/>
                    <a:pt x="159" y="0"/>
                    <a:pt x="148" y="0"/>
                  </a:cubicBezTo>
                  <a:close/>
                  <a:moveTo>
                    <a:pt x="84" y="216"/>
                  </a:moveTo>
                  <a:cubicBezTo>
                    <a:pt x="80" y="216"/>
                    <a:pt x="76" y="212"/>
                    <a:pt x="76" y="208"/>
                  </a:cubicBezTo>
                  <a:cubicBezTo>
                    <a:pt x="76" y="204"/>
                    <a:pt x="80" y="200"/>
                    <a:pt x="84" y="200"/>
                  </a:cubicBezTo>
                  <a:cubicBezTo>
                    <a:pt x="88" y="200"/>
                    <a:pt x="92" y="204"/>
                    <a:pt x="92" y="208"/>
                  </a:cubicBezTo>
                  <a:cubicBezTo>
                    <a:pt x="92" y="212"/>
                    <a:pt x="88" y="216"/>
                    <a:pt x="84" y="216"/>
                  </a:cubicBezTo>
                  <a:close/>
                  <a:moveTo>
                    <a:pt x="152" y="192"/>
                  </a:moveTo>
                  <a:cubicBezTo>
                    <a:pt x="16" y="192"/>
                    <a:pt x="16" y="192"/>
                    <a:pt x="16" y="192"/>
                  </a:cubicBezTo>
                  <a:cubicBezTo>
                    <a:pt x="16" y="20"/>
                    <a:pt x="16" y="20"/>
                    <a:pt x="16" y="20"/>
                  </a:cubicBezTo>
                  <a:cubicBezTo>
                    <a:pt x="152" y="20"/>
                    <a:pt x="152" y="20"/>
                    <a:pt x="152" y="20"/>
                  </a:cubicBezTo>
                  <a:lnTo>
                    <a:pt x="152"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44" name="Isosceles Triangle 143">
            <a:extLst>
              <a:ext uri="{FF2B5EF4-FFF2-40B4-BE49-F238E27FC236}">
                <a16:creationId xmlns:a16="http://schemas.microsoft.com/office/drawing/2014/main" id="{8B0ADBE7-A8D3-419D-920F-4C238C985C70}"/>
              </a:ext>
            </a:extLst>
          </p:cNvPr>
          <p:cNvSpPr>
            <a:spLocks noChangeAspect="1"/>
          </p:cNvSpPr>
          <p:nvPr/>
        </p:nvSpPr>
        <p:spPr>
          <a:xfrm rot="10800000">
            <a:off x="1317723" y="3582671"/>
            <a:ext cx="188768" cy="9144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Isosceles Triangle 144">
            <a:extLst>
              <a:ext uri="{FF2B5EF4-FFF2-40B4-BE49-F238E27FC236}">
                <a16:creationId xmlns:a16="http://schemas.microsoft.com/office/drawing/2014/main" id="{FD25B2E1-BD19-4402-8769-151F4CEE58D4}"/>
              </a:ext>
            </a:extLst>
          </p:cNvPr>
          <p:cNvSpPr>
            <a:spLocks noChangeAspect="1"/>
          </p:cNvSpPr>
          <p:nvPr/>
        </p:nvSpPr>
        <p:spPr>
          <a:xfrm rot="10800000">
            <a:off x="1906332" y="3582671"/>
            <a:ext cx="188768" cy="9144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Isosceles Triangle 145">
            <a:extLst>
              <a:ext uri="{FF2B5EF4-FFF2-40B4-BE49-F238E27FC236}">
                <a16:creationId xmlns:a16="http://schemas.microsoft.com/office/drawing/2014/main" id="{72C78FF7-581C-4B04-ACEC-106826721FAF}"/>
              </a:ext>
            </a:extLst>
          </p:cNvPr>
          <p:cNvSpPr>
            <a:spLocks noChangeAspect="1"/>
          </p:cNvSpPr>
          <p:nvPr/>
        </p:nvSpPr>
        <p:spPr>
          <a:xfrm rot="10800000">
            <a:off x="3097820" y="3575819"/>
            <a:ext cx="188768" cy="9144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47" name="Rectangle 146">
            <a:extLst>
              <a:ext uri="{FF2B5EF4-FFF2-40B4-BE49-F238E27FC236}">
                <a16:creationId xmlns:a16="http://schemas.microsoft.com/office/drawing/2014/main" id="{E46352B7-E480-4BF4-94D9-686967C07FE8}"/>
              </a:ext>
            </a:extLst>
          </p:cNvPr>
          <p:cNvSpPr/>
          <p:nvPr/>
        </p:nvSpPr>
        <p:spPr>
          <a:xfrm>
            <a:off x="3501172" y="2567733"/>
            <a:ext cx="2594827" cy="986464"/>
          </a:xfrm>
          <a:prstGeom prst="rect">
            <a:avLst/>
          </a:prstGeom>
          <a:noFill/>
          <a:ln w="12700">
            <a:solidFill>
              <a:srgbClr val="009A4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1" name="Graphic 3">
            <a:extLst>
              <a:ext uri="{FF2B5EF4-FFF2-40B4-BE49-F238E27FC236}">
                <a16:creationId xmlns:a16="http://schemas.microsoft.com/office/drawing/2014/main" id="{0D940D5A-F06B-424A-9A7E-AE13EA0109DD}"/>
              </a:ext>
            </a:extLst>
          </p:cNvPr>
          <p:cNvGrpSpPr/>
          <p:nvPr/>
        </p:nvGrpSpPr>
        <p:grpSpPr>
          <a:xfrm>
            <a:off x="6825961" y="2125681"/>
            <a:ext cx="612823" cy="766039"/>
            <a:chOff x="3657600" y="764330"/>
            <a:chExt cx="4876800" cy="6096082"/>
          </a:xfrm>
          <a:solidFill>
            <a:schemeClr val="bg1"/>
          </a:solidFill>
        </p:grpSpPr>
        <p:sp>
          <p:nvSpPr>
            <p:cNvPr id="103" name="Freeform: Shape 102">
              <a:extLst>
                <a:ext uri="{FF2B5EF4-FFF2-40B4-BE49-F238E27FC236}">
                  <a16:creationId xmlns:a16="http://schemas.microsoft.com/office/drawing/2014/main" id="{FF6DFA5C-9731-4C66-B490-EBEE2346EB7C}"/>
                </a:ext>
              </a:extLst>
            </p:cNvPr>
            <p:cNvSpPr/>
            <p:nvPr/>
          </p:nvSpPr>
          <p:spPr>
            <a:xfrm>
              <a:off x="5384101" y="2692978"/>
              <a:ext cx="1381125" cy="371480"/>
            </a:xfrm>
            <a:custGeom>
              <a:avLst/>
              <a:gdLst>
                <a:gd name="connsiteX0" fmla="*/ 1285875 w 1381125"/>
                <a:gd name="connsiteY0" fmla="*/ 0 h 371480"/>
                <a:gd name="connsiteX1" fmla="*/ 95250 w 1381125"/>
                <a:gd name="connsiteY1" fmla="*/ 0 h 371480"/>
                <a:gd name="connsiteX2" fmla="*/ 0 w 1381125"/>
                <a:gd name="connsiteY2" fmla="*/ 95251 h 371480"/>
                <a:gd name="connsiteX3" fmla="*/ 0 w 1381125"/>
                <a:gd name="connsiteY3" fmla="*/ 282134 h 371480"/>
                <a:gd name="connsiteX4" fmla="*/ 95250 w 1381125"/>
                <a:gd name="connsiteY4" fmla="*/ 377386 h 371480"/>
                <a:gd name="connsiteX5" fmla="*/ 1285875 w 1381125"/>
                <a:gd name="connsiteY5" fmla="*/ 377386 h 371480"/>
                <a:gd name="connsiteX6" fmla="*/ 1381125 w 1381125"/>
                <a:gd name="connsiteY6" fmla="*/ 282134 h 371480"/>
                <a:gd name="connsiteX7" fmla="*/ 1381125 w 1381125"/>
                <a:gd name="connsiteY7" fmla="*/ 95251 h 371480"/>
                <a:gd name="connsiteX8" fmla="*/ 1285875 w 1381125"/>
                <a:gd name="connsiteY8" fmla="*/ 0 h 371480"/>
                <a:gd name="connsiteX9" fmla="*/ 1228725 w 1381125"/>
                <a:gd name="connsiteY9" fmla="*/ 224984 h 371480"/>
                <a:gd name="connsiteX10" fmla="*/ 152400 w 1381125"/>
                <a:gd name="connsiteY10" fmla="*/ 224984 h 371480"/>
                <a:gd name="connsiteX11" fmla="*/ 152400 w 1381125"/>
                <a:gd name="connsiteY11" fmla="*/ 152402 h 371480"/>
                <a:gd name="connsiteX12" fmla="*/ 1228725 w 1381125"/>
                <a:gd name="connsiteY12" fmla="*/ 152402 h 37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1125" h="371480">
                  <a:moveTo>
                    <a:pt x="1285875" y="0"/>
                  </a:moveTo>
                  <a:lnTo>
                    <a:pt x="95250" y="0"/>
                  </a:lnTo>
                  <a:cubicBezTo>
                    <a:pt x="42643" y="0"/>
                    <a:pt x="0" y="42644"/>
                    <a:pt x="0" y="95251"/>
                  </a:cubicBezTo>
                  <a:lnTo>
                    <a:pt x="0" y="282134"/>
                  </a:lnTo>
                  <a:cubicBezTo>
                    <a:pt x="0" y="334742"/>
                    <a:pt x="42643" y="377386"/>
                    <a:pt x="95250" y="377386"/>
                  </a:cubicBezTo>
                  <a:lnTo>
                    <a:pt x="1285875" y="377386"/>
                  </a:lnTo>
                  <a:cubicBezTo>
                    <a:pt x="1338482" y="377386"/>
                    <a:pt x="1381125" y="334742"/>
                    <a:pt x="1381125" y="282134"/>
                  </a:cubicBezTo>
                  <a:lnTo>
                    <a:pt x="1381125" y="95251"/>
                  </a:lnTo>
                  <a:cubicBezTo>
                    <a:pt x="1381125" y="42644"/>
                    <a:pt x="1338482" y="0"/>
                    <a:pt x="1285875" y="0"/>
                  </a:cubicBezTo>
                  <a:close/>
                  <a:moveTo>
                    <a:pt x="1228725" y="224984"/>
                  </a:moveTo>
                  <a:lnTo>
                    <a:pt x="152400" y="224984"/>
                  </a:lnTo>
                  <a:lnTo>
                    <a:pt x="152400" y="152402"/>
                  </a:lnTo>
                  <a:lnTo>
                    <a:pt x="1228725" y="152402"/>
                  </a:ln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EEB7713A-9D6A-42CC-B1B2-5F54E1BB79C6}"/>
                </a:ext>
              </a:extLst>
            </p:cNvPr>
            <p:cNvSpPr/>
            <p:nvPr/>
          </p:nvSpPr>
          <p:spPr>
            <a:xfrm>
              <a:off x="4684585" y="2841285"/>
              <a:ext cx="419100" cy="419106"/>
            </a:xfrm>
            <a:custGeom>
              <a:avLst/>
              <a:gdLst>
                <a:gd name="connsiteX0" fmla="*/ 211265 w 419100"/>
                <a:gd name="connsiteY0" fmla="*/ 0 h 419105"/>
                <a:gd name="connsiteX1" fmla="*/ 0 w 419100"/>
                <a:gd name="connsiteY1" fmla="*/ 211267 h 419105"/>
                <a:gd name="connsiteX2" fmla="*/ 211265 w 419100"/>
                <a:gd name="connsiteY2" fmla="*/ 422535 h 419105"/>
                <a:gd name="connsiteX3" fmla="*/ 422529 w 419100"/>
                <a:gd name="connsiteY3" fmla="*/ 211267 h 419105"/>
                <a:gd name="connsiteX4" fmla="*/ 211265 w 419100"/>
                <a:gd name="connsiteY4" fmla="*/ 0 h 419105"/>
                <a:gd name="connsiteX5" fmla="*/ 211265 w 419100"/>
                <a:gd name="connsiteY5" fmla="*/ 270037 h 419105"/>
                <a:gd name="connsiteX6" fmla="*/ 152400 w 419100"/>
                <a:gd name="connsiteY6" fmla="*/ 211172 h 419105"/>
                <a:gd name="connsiteX7" fmla="*/ 211265 w 419100"/>
                <a:gd name="connsiteY7" fmla="*/ 152307 h 419105"/>
                <a:gd name="connsiteX8" fmla="*/ 270129 w 419100"/>
                <a:gd name="connsiteY8" fmla="*/ 211172 h 419105"/>
                <a:gd name="connsiteX9" fmla="*/ 270129 w 419100"/>
                <a:gd name="connsiteY9" fmla="*/ 211267 h 419105"/>
                <a:gd name="connsiteX10" fmla="*/ 211265 w 419100"/>
                <a:gd name="connsiteY10" fmla="*/ 270037 h 4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19105">
                  <a:moveTo>
                    <a:pt x="211265" y="0"/>
                  </a:moveTo>
                  <a:cubicBezTo>
                    <a:pt x="94583" y="0"/>
                    <a:pt x="0" y="94584"/>
                    <a:pt x="0" y="211267"/>
                  </a:cubicBezTo>
                  <a:cubicBezTo>
                    <a:pt x="0" y="327950"/>
                    <a:pt x="94583" y="422535"/>
                    <a:pt x="211265" y="422535"/>
                  </a:cubicBezTo>
                  <a:cubicBezTo>
                    <a:pt x="327946" y="422535"/>
                    <a:pt x="422529" y="327950"/>
                    <a:pt x="422529" y="211267"/>
                  </a:cubicBezTo>
                  <a:cubicBezTo>
                    <a:pt x="422367" y="94651"/>
                    <a:pt x="327879" y="162"/>
                    <a:pt x="211265" y="0"/>
                  </a:cubicBezTo>
                  <a:close/>
                  <a:moveTo>
                    <a:pt x="211265" y="270037"/>
                  </a:moveTo>
                  <a:cubicBezTo>
                    <a:pt x="178756" y="270037"/>
                    <a:pt x="152400" y="243681"/>
                    <a:pt x="152400" y="211172"/>
                  </a:cubicBezTo>
                  <a:cubicBezTo>
                    <a:pt x="152400" y="178663"/>
                    <a:pt x="178756" y="152307"/>
                    <a:pt x="211265" y="152307"/>
                  </a:cubicBezTo>
                  <a:cubicBezTo>
                    <a:pt x="243773" y="152307"/>
                    <a:pt x="270129" y="178663"/>
                    <a:pt x="270129" y="211172"/>
                  </a:cubicBezTo>
                  <a:cubicBezTo>
                    <a:pt x="270129" y="211201"/>
                    <a:pt x="270129" y="211239"/>
                    <a:pt x="270129" y="211267"/>
                  </a:cubicBezTo>
                  <a:cubicBezTo>
                    <a:pt x="270024" y="243719"/>
                    <a:pt x="243716" y="269990"/>
                    <a:pt x="211265" y="270037"/>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3F9C4D25-7AF4-4C42-BC0C-A47E85AEA098}"/>
                </a:ext>
              </a:extLst>
            </p:cNvPr>
            <p:cNvSpPr/>
            <p:nvPr/>
          </p:nvSpPr>
          <p:spPr>
            <a:xfrm>
              <a:off x="3771233" y="1321270"/>
              <a:ext cx="4648200" cy="3762426"/>
            </a:xfrm>
            <a:custGeom>
              <a:avLst/>
              <a:gdLst>
                <a:gd name="connsiteX0" fmla="*/ 4636389 w 4648200"/>
                <a:gd name="connsiteY0" fmla="*/ 1841202 h 3762426"/>
                <a:gd name="connsiteX1" fmla="*/ 4517327 w 4648200"/>
                <a:gd name="connsiteY1" fmla="*/ 1652890 h 3762426"/>
                <a:gd name="connsiteX2" fmla="*/ 4517327 w 4648200"/>
                <a:gd name="connsiteY2" fmla="*/ 1652890 h 3762426"/>
                <a:gd name="connsiteX3" fmla="*/ 4151709 w 4648200"/>
                <a:gd name="connsiteY3" fmla="*/ 1694753 h 3762426"/>
                <a:gd name="connsiteX4" fmla="*/ 4182142 w 4648200"/>
                <a:gd name="connsiteY4" fmla="*/ 2050755 h 3762426"/>
                <a:gd name="connsiteX5" fmla="*/ 4289755 w 4648200"/>
                <a:gd name="connsiteY5" fmla="*/ 2045001 h 3762426"/>
                <a:gd name="connsiteX6" fmla="*/ 4284002 w 4648200"/>
                <a:gd name="connsiteY6" fmla="*/ 1937387 h 3762426"/>
                <a:gd name="connsiteX7" fmla="*/ 4281583 w 4648200"/>
                <a:gd name="connsiteY7" fmla="*/ 1935310 h 3762426"/>
                <a:gd name="connsiteX8" fmla="*/ 4266419 w 4648200"/>
                <a:gd name="connsiteY8" fmla="*/ 1783575 h 3762426"/>
                <a:gd name="connsiteX9" fmla="*/ 4418143 w 4648200"/>
                <a:gd name="connsiteY9" fmla="*/ 1768411 h 3762426"/>
                <a:gd name="connsiteX10" fmla="*/ 4422363 w 4648200"/>
                <a:gd name="connsiteY10" fmla="*/ 1772049 h 3762426"/>
                <a:gd name="connsiteX11" fmla="*/ 4422363 w 4648200"/>
                <a:gd name="connsiteY11" fmla="*/ 1772049 h 3762426"/>
                <a:gd name="connsiteX12" fmla="*/ 4487895 w 4648200"/>
                <a:gd name="connsiteY12" fmla="*/ 1876826 h 3762426"/>
                <a:gd name="connsiteX13" fmla="*/ 4337971 w 4648200"/>
                <a:gd name="connsiteY13" fmla="*/ 2192584 h 3762426"/>
                <a:gd name="connsiteX14" fmla="*/ 4034123 w 4648200"/>
                <a:gd name="connsiteY14" fmla="*/ 2052946 h 3762426"/>
                <a:gd name="connsiteX15" fmla="*/ 3702844 w 4648200"/>
                <a:gd name="connsiteY15" fmla="*/ 1288554 h 3762426"/>
                <a:gd name="connsiteX16" fmla="*/ 2912269 w 4648200"/>
                <a:gd name="connsiteY16" fmla="*/ 866781 h 3762426"/>
                <a:gd name="connsiteX17" fmla="*/ 2500932 w 4648200"/>
                <a:gd name="connsiteY17" fmla="*/ 34792 h 3762426"/>
                <a:gd name="connsiteX18" fmla="*/ 1668951 w 4648200"/>
                <a:gd name="connsiteY18" fmla="*/ 446142 h 3762426"/>
                <a:gd name="connsiteX19" fmla="*/ 1659350 w 4648200"/>
                <a:gd name="connsiteY19" fmla="*/ 835920 h 3762426"/>
                <a:gd name="connsiteX20" fmla="*/ 1408081 w 4648200"/>
                <a:gd name="connsiteY20" fmla="*/ 900976 h 3762426"/>
                <a:gd name="connsiteX21" fmla="*/ 1028319 w 4648200"/>
                <a:gd name="connsiteY21" fmla="*/ 566930 h 3762426"/>
                <a:gd name="connsiteX22" fmla="*/ 927345 w 4648200"/>
                <a:gd name="connsiteY22" fmla="*/ 656095 h 3762426"/>
                <a:gd name="connsiteX23" fmla="*/ 927163 w 4648200"/>
                <a:gd name="connsiteY23" fmla="*/ 662181 h 3762426"/>
                <a:gd name="connsiteX24" fmla="*/ 927163 w 4648200"/>
                <a:gd name="connsiteY24" fmla="*/ 986131 h 3762426"/>
                <a:gd name="connsiteX25" fmla="*/ 823532 w 4648200"/>
                <a:gd name="connsiteY25" fmla="*/ 1192922 h 3762426"/>
                <a:gd name="connsiteX26" fmla="*/ 482727 w 4648200"/>
                <a:gd name="connsiteY26" fmla="*/ 1551543 h 3762426"/>
                <a:gd name="connsiteX27" fmla="*/ 262223 w 4648200"/>
                <a:gd name="connsiteY27" fmla="*/ 1675369 h 3762426"/>
                <a:gd name="connsiteX28" fmla="*/ 114300 w 4648200"/>
                <a:gd name="connsiteY28" fmla="*/ 1675369 h 3762426"/>
                <a:gd name="connsiteX29" fmla="*/ 0 w 4648200"/>
                <a:gd name="connsiteY29" fmla="*/ 1789671 h 3762426"/>
                <a:gd name="connsiteX30" fmla="*/ 0 w 4648200"/>
                <a:gd name="connsiteY30" fmla="*/ 2457764 h 3762426"/>
                <a:gd name="connsiteX31" fmla="*/ 114300 w 4648200"/>
                <a:gd name="connsiteY31" fmla="*/ 2572065 h 3762426"/>
                <a:gd name="connsiteX32" fmla="*/ 358045 w 4648200"/>
                <a:gd name="connsiteY32" fmla="*/ 2572065 h 3762426"/>
                <a:gd name="connsiteX33" fmla="*/ 1031272 w 4648200"/>
                <a:gd name="connsiteY33" fmla="*/ 3232252 h 3762426"/>
                <a:gd name="connsiteX34" fmla="*/ 1031272 w 4648200"/>
                <a:gd name="connsiteY34" fmla="*/ 3649072 h 3762426"/>
                <a:gd name="connsiteX35" fmla="*/ 1145572 w 4648200"/>
                <a:gd name="connsiteY35" fmla="*/ 3763373 h 3762426"/>
                <a:gd name="connsiteX36" fmla="*/ 1727168 w 4648200"/>
                <a:gd name="connsiteY36" fmla="*/ 3763373 h 3762426"/>
                <a:gd name="connsiteX37" fmla="*/ 1841468 w 4648200"/>
                <a:gd name="connsiteY37" fmla="*/ 3649072 h 3762426"/>
                <a:gd name="connsiteX38" fmla="*/ 1841468 w 4648200"/>
                <a:gd name="connsiteY38" fmla="*/ 3432280 h 3762426"/>
                <a:gd name="connsiteX39" fmla="*/ 2555272 w 4648200"/>
                <a:gd name="connsiteY39" fmla="*/ 3431803 h 3762426"/>
                <a:gd name="connsiteX40" fmla="*/ 2555272 w 4648200"/>
                <a:gd name="connsiteY40" fmla="*/ 3649167 h 3762426"/>
                <a:gd name="connsiteX41" fmla="*/ 2669572 w 4648200"/>
                <a:gd name="connsiteY41" fmla="*/ 3763468 h 3762426"/>
                <a:gd name="connsiteX42" fmla="*/ 3155918 w 4648200"/>
                <a:gd name="connsiteY42" fmla="*/ 3763468 h 3762426"/>
                <a:gd name="connsiteX43" fmla="*/ 3270218 w 4648200"/>
                <a:gd name="connsiteY43" fmla="*/ 3649167 h 3762426"/>
                <a:gd name="connsiteX44" fmla="*/ 3270218 w 4648200"/>
                <a:gd name="connsiteY44" fmla="*/ 3231014 h 3762426"/>
                <a:gd name="connsiteX45" fmla="*/ 4027551 w 4648200"/>
                <a:gd name="connsiteY45" fmla="*/ 2281930 h 3762426"/>
                <a:gd name="connsiteX46" fmla="*/ 4259390 w 4648200"/>
                <a:gd name="connsiteY46" fmla="*/ 2357750 h 3762426"/>
                <a:gd name="connsiteX47" fmla="*/ 4387215 w 4648200"/>
                <a:gd name="connsiteY47" fmla="*/ 2336509 h 3762426"/>
                <a:gd name="connsiteX48" fmla="*/ 4636389 w 4648200"/>
                <a:gd name="connsiteY48" fmla="*/ 1841202 h 3762426"/>
                <a:gd name="connsiteX49" fmla="*/ 2290953 w 4648200"/>
                <a:gd name="connsiteY49" fmla="*/ 151920 h 3762426"/>
                <a:gd name="connsiteX50" fmla="*/ 2794921 w 4648200"/>
                <a:gd name="connsiteY50" fmla="*/ 655895 h 3762426"/>
                <a:gd name="connsiteX51" fmla="*/ 2290953 w 4648200"/>
                <a:gd name="connsiteY51" fmla="*/ 1159869 h 3762426"/>
                <a:gd name="connsiteX52" fmla="*/ 1786985 w 4648200"/>
                <a:gd name="connsiteY52" fmla="*/ 655895 h 3762426"/>
                <a:gd name="connsiteX53" fmla="*/ 2290953 w 4648200"/>
                <a:gd name="connsiteY53" fmla="*/ 151920 h 3762426"/>
                <a:gd name="connsiteX54" fmla="*/ 3160109 w 4648200"/>
                <a:gd name="connsiteY54" fmla="*/ 3116141 h 3762426"/>
                <a:gd name="connsiteX55" fmla="*/ 3117818 w 4648200"/>
                <a:gd name="connsiteY55" fmla="*/ 3137191 h 3762426"/>
                <a:gd name="connsiteX56" fmla="*/ 3117818 w 4648200"/>
                <a:gd name="connsiteY56" fmla="*/ 3611066 h 3762426"/>
                <a:gd name="connsiteX57" fmla="*/ 2707672 w 4648200"/>
                <a:gd name="connsiteY57" fmla="*/ 3611066 h 3762426"/>
                <a:gd name="connsiteX58" fmla="*/ 2707672 w 4648200"/>
                <a:gd name="connsiteY58" fmla="*/ 3380272 h 3762426"/>
                <a:gd name="connsiteX59" fmla="*/ 2593353 w 4648200"/>
                <a:gd name="connsiteY59" fmla="*/ 3265990 h 3762426"/>
                <a:gd name="connsiteX60" fmla="*/ 2558034 w 4648200"/>
                <a:gd name="connsiteY60" fmla="*/ 3271591 h 3762426"/>
                <a:gd name="connsiteX61" fmla="*/ 1838992 w 4648200"/>
                <a:gd name="connsiteY61" fmla="*/ 3272162 h 3762426"/>
                <a:gd name="connsiteX62" fmla="*/ 1695079 w 4648200"/>
                <a:gd name="connsiteY62" fmla="*/ 3345782 h 3762426"/>
                <a:gd name="connsiteX63" fmla="*/ 1689545 w 4648200"/>
                <a:gd name="connsiteY63" fmla="*/ 3380844 h 3762426"/>
                <a:gd name="connsiteX64" fmla="*/ 1689545 w 4648200"/>
                <a:gd name="connsiteY64" fmla="*/ 3611066 h 3762426"/>
                <a:gd name="connsiteX65" fmla="*/ 1183672 w 4648200"/>
                <a:gd name="connsiteY65" fmla="*/ 3611066 h 3762426"/>
                <a:gd name="connsiteX66" fmla="*/ 1183672 w 4648200"/>
                <a:gd name="connsiteY66" fmla="*/ 3138810 h 3762426"/>
                <a:gd name="connsiteX67" fmla="*/ 1141286 w 4648200"/>
                <a:gd name="connsiteY67" fmla="*/ 3117760 h 3762426"/>
                <a:gd name="connsiteX68" fmla="*/ 478441 w 4648200"/>
                <a:gd name="connsiteY68" fmla="*/ 2467479 h 3762426"/>
                <a:gd name="connsiteX69" fmla="*/ 459391 w 4648200"/>
                <a:gd name="connsiteY69" fmla="*/ 2419853 h 3762426"/>
                <a:gd name="connsiteX70" fmla="*/ 152400 w 4648200"/>
                <a:gd name="connsiteY70" fmla="*/ 2419853 h 3762426"/>
                <a:gd name="connsiteX71" fmla="*/ 152400 w 4648200"/>
                <a:gd name="connsiteY71" fmla="*/ 1827867 h 3762426"/>
                <a:gd name="connsiteX72" fmla="*/ 262509 w 4648200"/>
                <a:gd name="connsiteY72" fmla="*/ 1827867 h 3762426"/>
                <a:gd name="connsiteX73" fmla="*/ 613124 w 4648200"/>
                <a:gd name="connsiteY73" fmla="*/ 1631078 h 3762426"/>
                <a:gd name="connsiteX74" fmla="*/ 915067 w 4648200"/>
                <a:gd name="connsiteY74" fmla="*/ 1315129 h 3762426"/>
                <a:gd name="connsiteX75" fmla="*/ 1079849 w 4648200"/>
                <a:gd name="connsiteY75" fmla="*/ 986131 h 3762426"/>
                <a:gd name="connsiteX76" fmla="*/ 1079849 w 4648200"/>
                <a:gd name="connsiteY76" fmla="*/ 728952 h 3762426"/>
                <a:gd name="connsiteX77" fmla="*/ 1263206 w 4648200"/>
                <a:gd name="connsiteY77" fmla="*/ 977177 h 3762426"/>
                <a:gd name="connsiteX78" fmla="*/ 1263206 w 4648200"/>
                <a:gd name="connsiteY78" fmla="*/ 1110529 h 3762426"/>
                <a:gd name="connsiteX79" fmla="*/ 1364742 w 4648200"/>
                <a:gd name="connsiteY79" fmla="*/ 1074810 h 3762426"/>
                <a:gd name="connsiteX80" fmla="*/ 1719644 w 4648200"/>
                <a:gd name="connsiteY80" fmla="*/ 978225 h 3762426"/>
                <a:gd name="connsiteX81" fmla="*/ 2612832 w 4648200"/>
                <a:gd name="connsiteY81" fmla="*/ 1227441 h 3762426"/>
                <a:gd name="connsiteX82" fmla="*/ 2843022 w 4648200"/>
                <a:gd name="connsiteY82" fmla="*/ 1009849 h 3762426"/>
                <a:gd name="connsiteX83" fmla="*/ 3590068 w 4648200"/>
                <a:gd name="connsiteY83" fmla="*/ 1389996 h 3762426"/>
                <a:gd name="connsiteX84" fmla="*/ 3881723 w 4648200"/>
                <a:gd name="connsiteY84" fmla="*/ 2055517 h 3762426"/>
                <a:gd name="connsiteX85" fmla="*/ 3883533 w 4648200"/>
                <a:gd name="connsiteY85" fmla="*/ 2083140 h 3762426"/>
                <a:gd name="connsiteX86" fmla="*/ 3885247 w 4648200"/>
                <a:gd name="connsiteY86" fmla="*/ 2142863 h 3762426"/>
                <a:gd name="connsiteX87" fmla="*/ 3160109 w 4648200"/>
                <a:gd name="connsiteY87" fmla="*/ 3116141 h 376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8200" h="3762426">
                  <a:moveTo>
                    <a:pt x="4636389" y="1841202"/>
                  </a:moveTo>
                  <a:cubicBezTo>
                    <a:pt x="4618501" y="1767039"/>
                    <a:pt x="4576648" y="1700849"/>
                    <a:pt x="4517327" y="1652890"/>
                  </a:cubicBezTo>
                  <a:lnTo>
                    <a:pt x="4517327" y="1652890"/>
                  </a:lnTo>
                  <a:cubicBezTo>
                    <a:pt x="4404798" y="1563487"/>
                    <a:pt x="4241111" y="1582233"/>
                    <a:pt x="4151709" y="1694753"/>
                  </a:cubicBezTo>
                  <a:cubicBezTo>
                    <a:pt x="4065908" y="1802739"/>
                    <a:pt x="4079262" y="1958904"/>
                    <a:pt x="4182142" y="2050755"/>
                  </a:cubicBezTo>
                  <a:cubicBezTo>
                    <a:pt x="4213451" y="2078882"/>
                    <a:pt x="4261628" y="2076311"/>
                    <a:pt x="4289755" y="2045001"/>
                  </a:cubicBezTo>
                  <a:cubicBezTo>
                    <a:pt x="4317883" y="2013692"/>
                    <a:pt x="4315302" y="1965514"/>
                    <a:pt x="4284002" y="1937387"/>
                  </a:cubicBezTo>
                  <a:cubicBezTo>
                    <a:pt x="4283212" y="1936682"/>
                    <a:pt x="4282402" y="1935987"/>
                    <a:pt x="4281583" y="1935310"/>
                  </a:cubicBezTo>
                  <a:cubicBezTo>
                    <a:pt x="4235501" y="1897600"/>
                    <a:pt x="4228710" y="1829667"/>
                    <a:pt x="4266419" y="1783575"/>
                  </a:cubicBezTo>
                  <a:cubicBezTo>
                    <a:pt x="4304129" y="1737492"/>
                    <a:pt x="4372061" y="1730701"/>
                    <a:pt x="4418143" y="1768411"/>
                  </a:cubicBezTo>
                  <a:cubicBezTo>
                    <a:pt x="4419581" y="1769592"/>
                    <a:pt x="4420991" y="1770802"/>
                    <a:pt x="4422363" y="1772049"/>
                  </a:cubicBezTo>
                  <a:lnTo>
                    <a:pt x="4422363" y="1772049"/>
                  </a:lnTo>
                  <a:cubicBezTo>
                    <a:pt x="4455024" y="1798920"/>
                    <a:pt x="4478027" y="1835706"/>
                    <a:pt x="4487895" y="1876826"/>
                  </a:cubicBezTo>
                  <a:cubicBezTo>
                    <a:pt x="4521804" y="2021132"/>
                    <a:pt x="4460177" y="2150959"/>
                    <a:pt x="4337971" y="2192584"/>
                  </a:cubicBezTo>
                  <a:cubicBezTo>
                    <a:pt x="4215661" y="2234371"/>
                    <a:pt x="4082063" y="2172972"/>
                    <a:pt x="4034123" y="2052946"/>
                  </a:cubicBezTo>
                  <a:cubicBezTo>
                    <a:pt x="4012159" y="1768297"/>
                    <a:pt x="3895535" y="1499202"/>
                    <a:pt x="3702844" y="1288554"/>
                  </a:cubicBezTo>
                  <a:cubicBezTo>
                    <a:pt x="3499009" y="1063666"/>
                    <a:pt x="3221260" y="916217"/>
                    <a:pt x="2912269" y="866781"/>
                  </a:cubicBezTo>
                  <a:cubicBezTo>
                    <a:pt x="3028426" y="523448"/>
                    <a:pt x="2844260" y="150949"/>
                    <a:pt x="2500932" y="34792"/>
                  </a:cubicBezTo>
                  <a:cubicBezTo>
                    <a:pt x="2157594" y="-81365"/>
                    <a:pt x="1785109" y="102801"/>
                    <a:pt x="1668951" y="446142"/>
                  </a:cubicBezTo>
                  <a:cubicBezTo>
                    <a:pt x="1626337" y="572093"/>
                    <a:pt x="1622993" y="708016"/>
                    <a:pt x="1659350" y="835920"/>
                  </a:cubicBezTo>
                  <a:cubicBezTo>
                    <a:pt x="1577721" y="853160"/>
                    <a:pt x="1490091" y="875830"/>
                    <a:pt x="1408081" y="900976"/>
                  </a:cubicBezTo>
                  <a:cubicBezTo>
                    <a:pt x="1372629" y="715970"/>
                    <a:pt x="1216333" y="578484"/>
                    <a:pt x="1028319" y="566930"/>
                  </a:cubicBezTo>
                  <a:cubicBezTo>
                    <a:pt x="975817" y="563672"/>
                    <a:pt x="930612" y="603592"/>
                    <a:pt x="927345" y="656095"/>
                  </a:cubicBezTo>
                  <a:cubicBezTo>
                    <a:pt x="927221" y="658124"/>
                    <a:pt x="927163" y="660152"/>
                    <a:pt x="927163" y="662181"/>
                  </a:cubicBezTo>
                  <a:lnTo>
                    <a:pt x="927163" y="986131"/>
                  </a:lnTo>
                  <a:cubicBezTo>
                    <a:pt x="927040" y="1067523"/>
                    <a:pt x="888663" y="1144115"/>
                    <a:pt x="823532" y="1192922"/>
                  </a:cubicBezTo>
                  <a:cubicBezTo>
                    <a:pt x="643604" y="1327321"/>
                    <a:pt x="576739" y="1397712"/>
                    <a:pt x="482727" y="1551543"/>
                  </a:cubicBezTo>
                  <a:cubicBezTo>
                    <a:pt x="435625" y="1628210"/>
                    <a:pt x="352207" y="1675055"/>
                    <a:pt x="262223" y="1675369"/>
                  </a:cubicBezTo>
                  <a:lnTo>
                    <a:pt x="114300" y="1675369"/>
                  </a:lnTo>
                  <a:cubicBezTo>
                    <a:pt x="51174" y="1675369"/>
                    <a:pt x="0" y="1726548"/>
                    <a:pt x="0" y="1789671"/>
                  </a:cubicBezTo>
                  <a:lnTo>
                    <a:pt x="0" y="2457764"/>
                  </a:lnTo>
                  <a:cubicBezTo>
                    <a:pt x="0" y="2520887"/>
                    <a:pt x="51174" y="2572065"/>
                    <a:pt x="114300" y="2572065"/>
                  </a:cubicBezTo>
                  <a:lnTo>
                    <a:pt x="358045" y="2572065"/>
                  </a:lnTo>
                  <a:cubicBezTo>
                    <a:pt x="480917" y="2835435"/>
                    <a:pt x="717233" y="3067372"/>
                    <a:pt x="1031272" y="3232252"/>
                  </a:cubicBezTo>
                  <a:lnTo>
                    <a:pt x="1031272" y="3649072"/>
                  </a:lnTo>
                  <a:cubicBezTo>
                    <a:pt x="1031272" y="3712195"/>
                    <a:pt x="1082450" y="3763373"/>
                    <a:pt x="1145572" y="3763373"/>
                  </a:cubicBezTo>
                  <a:lnTo>
                    <a:pt x="1727168" y="3763373"/>
                  </a:lnTo>
                  <a:cubicBezTo>
                    <a:pt x="1790290" y="3763373"/>
                    <a:pt x="1841468" y="3712195"/>
                    <a:pt x="1841468" y="3649072"/>
                  </a:cubicBezTo>
                  <a:lnTo>
                    <a:pt x="1841468" y="3432280"/>
                  </a:lnTo>
                  <a:cubicBezTo>
                    <a:pt x="2074869" y="3498136"/>
                    <a:pt x="2321957" y="3497974"/>
                    <a:pt x="2555272" y="3431803"/>
                  </a:cubicBezTo>
                  <a:lnTo>
                    <a:pt x="2555272" y="3649167"/>
                  </a:lnTo>
                  <a:cubicBezTo>
                    <a:pt x="2555272" y="3712290"/>
                    <a:pt x="2606450" y="3763468"/>
                    <a:pt x="2669572" y="3763468"/>
                  </a:cubicBezTo>
                  <a:lnTo>
                    <a:pt x="3155918" y="3763468"/>
                  </a:lnTo>
                  <a:cubicBezTo>
                    <a:pt x="3219040" y="3763468"/>
                    <a:pt x="3270218" y="3712290"/>
                    <a:pt x="3270218" y="3649167"/>
                  </a:cubicBezTo>
                  <a:lnTo>
                    <a:pt x="3270218" y="3231014"/>
                  </a:lnTo>
                  <a:cubicBezTo>
                    <a:pt x="3699605" y="3004792"/>
                    <a:pt x="3973259" y="2659506"/>
                    <a:pt x="4027551" y="2281930"/>
                  </a:cubicBezTo>
                  <a:cubicBezTo>
                    <a:pt x="4094959" y="2330898"/>
                    <a:pt x="4176065" y="2357426"/>
                    <a:pt x="4259390" y="2357750"/>
                  </a:cubicBezTo>
                  <a:cubicBezTo>
                    <a:pt x="4302871" y="2357712"/>
                    <a:pt x="4346058" y="2350539"/>
                    <a:pt x="4387215" y="2336509"/>
                  </a:cubicBezTo>
                  <a:cubicBezTo>
                    <a:pt x="4583335" y="2269452"/>
                    <a:pt x="4688205" y="2061328"/>
                    <a:pt x="4636389" y="1841202"/>
                  </a:cubicBezTo>
                  <a:close/>
                  <a:moveTo>
                    <a:pt x="2290953" y="151920"/>
                  </a:moveTo>
                  <a:cubicBezTo>
                    <a:pt x="2569283" y="151920"/>
                    <a:pt x="2794921" y="377557"/>
                    <a:pt x="2794921" y="655895"/>
                  </a:cubicBezTo>
                  <a:cubicBezTo>
                    <a:pt x="2794921" y="934228"/>
                    <a:pt x="2569283" y="1159869"/>
                    <a:pt x="2290953" y="1159869"/>
                  </a:cubicBezTo>
                  <a:cubicBezTo>
                    <a:pt x="2012623" y="1159869"/>
                    <a:pt x="1786985" y="934228"/>
                    <a:pt x="1786985" y="655895"/>
                  </a:cubicBezTo>
                  <a:cubicBezTo>
                    <a:pt x="1787462" y="377753"/>
                    <a:pt x="2012813" y="152392"/>
                    <a:pt x="2290953" y="151920"/>
                  </a:cubicBezTo>
                  <a:close/>
                  <a:moveTo>
                    <a:pt x="3160109" y="3116141"/>
                  </a:moveTo>
                  <a:lnTo>
                    <a:pt x="3117818" y="3137191"/>
                  </a:lnTo>
                  <a:lnTo>
                    <a:pt x="3117818" y="3611066"/>
                  </a:lnTo>
                  <a:lnTo>
                    <a:pt x="2707672" y="3611066"/>
                  </a:lnTo>
                  <a:lnTo>
                    <a:pt x="2707672" y="3380272"/>
                  </a:lnTo>
                  <a:cubicBezTo>
                    <a:pt x="2707662" y="3317149"/>
                    <a:pt x="2656475" y="3265980"/>
                    <a:pt x="2593353" y="3265990"/>
                  </a:cubicBezTo>
                  <a:cubicBezTo>
                    <a:pt x="2581361" y="3265990"/>
                    <a:pt x="2569436" y="3267885"/>
                    <a:pt x="2558034" y="3271591"/>
                  </a:cubicBezTo>
                  <a:cubicBezTo>
                    <a:pt x="2324481" y="3348020"/>
                    <a:pt x="2072669" y="3348220"/>
                    <a:pt x="1838992" y="3272162"/>
                  </a:cubicBezTo>
                  <a:cubicBezTo>
                    <a:pt x="1778927" y="3252750"/>
                    <a:pt x="1714491" y="3285707"/>
                    <a:pt x="1695079" y="3345782"/>
                  </a:cubicBezTo>
                  <a:cubicBezTo>
                    <a:pt x="1691421" y="3357107"/>
                    <a:pt x="1689554" y="3368938"/>
                    <a:pt x="1689545" y="3380844"/>
                  </a:cubicBezTo>
                  <a:lnTo>
                    <a:pt x="1689545" y="3611066"/>
                  </a:lnTo>
                  <a:lnTo>
                    <a:pt x="1183672" y="3611066"/>
                  </a:lnTo>
                  <a:lnTo>
                    <a:pt x="1183672" y="3138810"/>
                  </a:lnTo>
                  <a:lnTo>
                    <a:pt x="1141286" y="3117760"/>
                  </a:lnTo>
                  <a:cubicBezTo>
                    <a:pt x="820293" y="2958881"/>
                    <a:pt x="584930" y="2727896"/>
                    <a:pt x="478441" y="2467479"/>
                  </a:cubicBezTo>
                  <a:lnTo>
                    <a:pt x="459391" y="2419853"/>
                  </a:lnTo>
                  <a:lnTo>
                    <a:pt x="152400" y="2419853"/>
                  </a:lnTo>
                  <a:lnTo>
                    <a:pt x="152400" y="1827867"/>
                  </a:lnTo>
                  <a:lnTo>
                    <a:pt x="262509" y="1827867"/>
                  </a:lnTo>
                  <a:cubicBezTo>
                    <a:pt x="405567" y="1827391"/>
                    <a:pt x="538199" y="1752952"/>
                    <a:pt x="613124" y="1631078"/>
                  </a:cubicBezTo>
                  <a:cubicBezTo>
                    <a:pt x="696659" y="1494297"/>
                    <a:pt x="750284" y="1438194"/>
                    <a:pt x="915067" y="1315129"/>
                  </a:cubicBezTo>
                  <a:cubicBezTo>
                    <a:pt x="1018584" y="1237404"/>
                    <a:pt x="1079592" y="1115577"/>
                    <a:pt x="1079849" y="986131"/>
                  </a:cubicBezTo>
                  <a:lnTo>
                    <a:pt x="1079849" y="728952"/>
                  </a:lnTo>
                  <a:cubicBezTo>
                    <a:pt x="1188787" y="762538"/>
                    <a:pt x="1263129" y="863181"/>
                    <a:pt x="1263206" y="977177"/>
                  </a:cubicBezTo>
                  <a:lnTo>
                    <a:pt x="1263206" y="1110529"/>
                  </a:lnTo>
                  <a:lnTo>
                    <a:pt x="1364742" y="1074810"/>
                  </a:lnTo>
                  <a:cubicBezTo>
                    <a:pt x="1480757" y="1034738"/>
                    <a:pt x="1599324" y="1002476"/>
                    <a:pt x="1719644" y="978225"/>
                  </a:cubicBezTo>
                  <a:cubicBezTo>
                    <a:pt x="1897475" y="1293697"/>
                    <a:pt x="2297363" y="1405275"/>
                    <a:pt x="2612832" y="1227441"/>
                  </a:cubicBezTo>
                  <a:cubicBezTo>
                    <a:pt x="2706186" y="1174814"/>
                    <a:pt x="2785225" y="1100099"/>
                    <a:pt x="2843022" y="1009849"/>
                  </a:cubicBezTo>
                  <a:cubicBezTo>
                    <a:pt x="3136011" y="1046139"/>
                    <a:pt x="3399854" y="1179967"/>
                    <a:pt x="3590068" y="1389996"/>
                  </a:cubicBezTo>
                  <a:cubicBezTo>
                    <a:pt x="3758127" y="1573527"/>
                    <a:pt x="3860692" y="1807550"/>
                    <a:pt x="3881723" y="2055517"/>
                  </a:cubicBezTo>
                  <a:cubicBezTo>
                    <a:pt x="3880618" y="2064757"/>
                    <a:pt x="3881238" y="2074120"/>
                    <a:pt x="3883533" y="2083140"/>
                  </a:cubicBezTo>
                  <a:cubicBezTo>
                    <a:pt x="3884676" y="2102953"/>
                    <a:pt x="3885247" y="2122860"/>
                    <a:pt x="3885247" y="2142863"/>
                  </a:cubicBezTo>
                  <a:cubicBezTo>
                    <a:pt x="3885247" y="2526821"/>
                    <a:pt x="3614166" y="2890490"/>
                    <a:pt x="3160109" y="3116141"/>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515D7A0E-CF09-425E-A0AC-43BE39CDF799}"/>
                </a:ext>
              </a:extLst>
            </p:cNvPr>
            <p:cNvSpPr/>
            <p:nvPr/>
          </p:nvSpPr>
          <p:spPr>
            <a:xfrm>
              <a:off x="5864782" y="1523102"/>
              <a:ext cx="419100" cy="914412"/>
            </a:xfrm>
            <a:custGeom>
              <a:avLst/>
              <a:gdLst>
                <a:gd name="connsiteX0" fmla="*/ 212168 w 419100"/>
                <a:gd name="connsiteY0" fmla="*/ 533312 h 914412"/>
                <a:gd name="connsiteX1" fmla="*/ 272128 w 419100"/>
                <a:gd name="connsiteY1" fmla="*/ 593177 h 914412"/>
                <a:gd name="connsiteX2" fmla="*/ 212254 w 419100"/>
                <a:gd name="connsiteY2" fmla="*/ 653138 h 914412"/>
                <a:gd name="connsiteX3" fmla="*/ 153494 w 419100"/>
                <a:gd name="connsiteY3" fmla="*/ 605132 h 914412"/>
                <a:gd name="connsiteX4" fmla="*/ 65226 w 419100"/>
                <a:gd name="connsiteY4" fmla="*/ 543313 h 914412"/>
                <a:gd name="connsiteX5" fmla="*/ 3409 w 419100"/>
                <a:gd name="connsiteY5" fmla="*/ 631592 h 914412"/>
                <a:gd name="connsiteX6" fmla="*/ 4142 w 419100"/>
                <a:gd name="connsiteY6" fmla="*/ 635231 h 914412"/>
                <a:gd name="connsiteX7" fmla="*/ 135968 w 419100"/>
                <a:gd name="connsiteY7" fmla="*/ 791062 h 914412"/>
                <a:gd name="connsiteX8" fmla="*/ 135968 w 419100"/>
                <a:gd name="connsiteY8" fmla="*/ 839640 h 914412"/>
                <a:gd name="connsiteX9" fmla="*/ 212168 w 419100"/>
                <a:gd name="connsiteY9" fmla="*/ 915841 h 914412"/>
                <a:gd name="connsiteX10" fmla="*/ 288368 w 419100"/>
                <a:gd name="connsiteY10" fmla="*/ 839640 h 914412"/>
                <a:gd name="connsiteX11" fmla="*/ 288368 w 419100"/>
                <a:gd name="connsiteY11" fmla="*/ 791252 h 914412"/>
                <a:gd name="connsiteX12" fmla="*/ 410431 w 419100"/>
                <a:gd name="connsiteY12" fmla="*/ 517072 h 914412"/>
                <a:gd name="connsiteX13" fmla="*/ 212168 w 419100"/>
                <a:gd name="connsiteY13" fmla="*/ 380910 h 914412"/>
                <a:gd name="connsiteX14" fmla="*/ 152447 w 419100"/>
                <a:gd name="connsiteY14" fmla="*/ 320997 h 914412"/>
                <a:gd name="connsiteX15" fmla="*/ 212368 w 419100"/>
                <a:gd name="connsiteY15" fmla="*/ 261274 h 914412"/>
                <a:gd name="connsiteX16" fmla="*/ 270557 w 419100"/>
                <a:gd name="connsiteY16" fmla="*/ 307662 h 914412"/>
                <a:gd name="connsiteX17" fmla="*/ 361901 w 419100"/>
                <a:gd name="connsiteY17" fmla="*/ 364908 h 914412"/>
                <a:gd name="connsiteX18" fmla="*/ 419147 w 419100"/>
                <a:gd name="connsiteY18" fmla="*/ 273562 h 914412"/>
                <a:gd name="connsiteX19" fmla="*/ 288368 w 419100"/>
                <a:gd name="connsiteY19" fmla="*/ 122969 h 914412"/>
                <a:gd name="connsiteX20" fmla="*/ 288368 w 419100"/>
                <a:gd name="connsiteY20" fmla="*/ 76201 h 914412"/>
                <a:gd name="connsiteX21" fmla="*/ 212168 w 419100"/>
                <a:gd name="connsiteY21" fmla="*/ 0 h 914412"/>
                <a:gd name="connsiteX22" fmla="*/ 135968 w 419100"/>
                <a:gd name="connsiteY22" fmla="*/ 76201 h 914412"/>
                <a:gd name="connsiteX23" fmla="*/ 135968 w 419100"/>
                <a:gd name="connsiteY23" fmla="*/ 123065 h 914412"/>
                <a:gd name="connsiteX24" fmla="*/ 14248 w 419100"/>
                <a:gd name="connsiteY24" fmla="*/ 397398 h 914412"/>
                <a:gd name="connsiteX25" fmla="*/ 212168 w 419100"/>
                <a:gd name="connsiteY25" fmla="*/ 533312 h 9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00" h="914412">
                  <a:moveTo>
                    <a:pt x="212168" y="533312"/>
                  </a:moveTo>
                  <a:cubicBezTo>
                    <a:pt x="245258" y="533283"/>
                    <a:pt x="272100" y="560097"/>
                    <a:pt x="272128" y="593177"/>
                  </a:cubicBezTo>
                  <a:cubicBezTo>
                    <a:pt x="272147" y="626268"/>
                    <a:pt x="245344" y="653110"/>
                    <a:pt x="212254" y="653138"/>
                  </a:cubicBezTo>
                  <a:cubicBezTo>
                    <a:pt x="183736" y="653157"/>
                    <a:pt x="159162" y="633078"/>
                    <a:pt x="153494" y="605132"/>
                  </a:cubicBezTo>
                  <a:cubicBezTo>
                    <a:pt x="146189" y="563688"/>
                    <a:pt x="106670" y="536008"/>
                    <a:pt x="65226" y="543313"/>
                  </a:cubicBezTo>
                  <a:cubicBezTo>
                    <a:pt x="23773" y="550619"/>
                    <a:pt x="-3897" y="590148"/>
                    <a:pt x="3409" y="631592"/>
                  </a:cubicBezTo>
                  <a:cubicBezTo>
                    <a:pt x="3628" y="632811"/>
                    <a:pt x="3866" y="634021"/>
                    <a:pt x="4142" y="635231"/>
                  </a:cubicBezTo>
                  <a:cubicBezTo>
                    <a:pt x="18649" y="706250"/>
                    <a:pt x="68331" y="764992"/>
                    <a:pt x="135968" y="791062"/>
                  </a:cubicBezTo>
                  <a:lnTo>
                    <a:pt x="135968" y="839640"/>
                  </a:lnTo>
                  <a:cubicBezTo>
                    <a:pt x="135968" y="881722"/>
                    <a:pt x="170087" y="915841"/>
                    <a:pt x="212168" y="915841"/>
                  </a:cubicBezTo>
                  <a:cubicBezTo>
                    <a:pt x="254250" y="915841"/>
                    <a:pt x="288368" y="881722"/>
                    <a:pt x="288368" y="839640"/>
                  </a:cubicBezTo>
                  <a:lnTo>
                    <a:pt x="288368" y="791252"/>
                  </a:lnTo>
                  <a:cubicBezTo>
                    <a:pt x="397792" y="749247"/>
                    <a:pt x="452437" y="626496"/>
                    <a:pt x="410431" y="517072"/>
                  </a:cubicBezTo>
                  <a:cubicBezTo>
                    <a:pt x="378923" y="435003"/>
                    <a:pt x="300084" y="380853"/>
                    <a:pt x="212168" y="380910"/>
                  </a:cubicBezTo>
                  <a:cubicBezTo>
                    <a:pt x="179136" y="380853"/>
                    <a:pt x="152399" y="354030"/>
                    <a:pt x="152447" y="320997"/>
                  </a:cubicBezTo>
                  <a:cubicBezTo>
                    <a:pt x="152504" y="287954"/>
                    <a:pt x="179326" y="261217"/>
                    <a:pt x="212368" y="261274"/>
                  </a:cubicBezTo>
                  <a:cubicBezTo>
                    <a:pt x="240191" y="261322"/>
                    <a:pt x="264308" y="280544"/>
                    <a:pt x="270557" y="307662"/>
                  </a:cubicBezTo>
                  <a:cubicBezTo>
                    <a:pt x="279977" y="348696"/>
                    <a:pt x="320868" y="374328"/>
                    <a:pt x="361901" y="364908"/>
                  </a:cubicBezTo>
                  <a:cubicBezTo>
                    <a:pt x="402935" y="355487"/>
                    <a:pt x="428567" y="314596"/>
                    <a:pt x="419147" y="273562"/>
                  </a:cubicBezTo>
                  <a:cubicBezTo>
                    <a:pt x="403535" y="204628"/>
                    <a:pt x="354434" y="148091"/>
                    <a:pt x="288368" y="122969"/>
                  </a:cubicBezTo>
                  <a:lnTo>
                    <a:pt x="288368" y="76201"/>
                  </a:lnTo>
                  <a:cubicBezTo>
                    <a:pt x="288368" y="34116"/>
                    <a:pt x="254250" y="0"/>
                    <a:pt x="212168" y="0"/>
                  </a:cubicBezTo>
                  <a:cubicBezTo>
                    <a:pt x="170087" y="0"/>
                    <a:pt x="135968" y="34116"/>
                    <a:pt x="135968" y="76201"/>
                  </a:cubicBezTo>
                  <a:lnTo>
                    <a:pt x="135968" y="123065"/>
                  </a:lnTo>
                  <a:cubicBezTo>
                    <a:pt x="26602" y="165207"/>
                    <a:pt x="-27890" y="288030"/>
                    <a:pt x="14248" y="397398"/>
                  </a:cubicBezTo>
                  <a:cubicBezTo>
                    <a:pt x="45786" y="479257"/>
                    <a:pt x="124443" y="533274"/>
                    <a:pt x="212168" y="533312"/>
                  </a:cubicBezTo>
                  <a:close/>
                </a:path>
              </a:pathLst>
            </a:custGeom>
            <a:grpFill/>
            <a:ln w="9525" cap="flat">
              <a:noFill/>
              <a:prstDash val="solid"/>
              <a:miter/>
            </a:ln>
          </p:spPr>
          <p:txBody>
            <a:bodyPr rtlCol="0" anchor="ctr"/>
            <a:lstStyle/>
            <a:p>
              <a:endParaRPr lang="en-US" dirty="0"/>
            </a:p>
          </p:txBody>
        </p:sp>
      </p:grpSp>
      <p:grpSp>
        <p:nvGrpSpPr>
          <p:cNvPr id="13" name="Graphic 6">
            <a:extLst>
              <a:ext uri="{FF2B5EF4-FFF2-40B4-BE49-F238E27FC236}">
                <a16:creationId xmlns:a16="http://schemas.microsoft.com/office/drawing/2014/main" id="{91535FBB-C889-44FA-B27F-FC65A93661D4}"/>
              </a:ext>
            </a:extLst>
          </p:cNvPr>
          <p:cNvGrpSpPr/>
          <p:nvPr/>
        </p:nvGrpSpPr>
        <p:grpSpPr>
          <a:xfrm>
            <a:off x="6887142" y="3749051"/>
            <a:ext cx="466071" cy="582587"/>
            <a:chOff x="5486400" y="2667000"/>
            <a:chExt cx="1219205" cy="1524002"/>
          </a:xfrm>
          <a:solidFill>
            <a:schemeClr val="bg1"/>
          </a:solidFill>
        </p:grpSpPr>
        <p:sp>
          <p:nvSpPr>
            <p:cNvPr id="14" name="Freeform: Shape 13">
              <a:extLst>
                <a:ext uri="{FF2B5EF4-FFF2-40B4-BE49-F238E27FC236}">
                  <a16:creationId xmlns:a16="http://schemas.microsoft.com/office/drawing/2014/main" id="{0F5E36D5-B9E1-4E7D-AEC6-8E5BCFFAFC58}"/>
                </a:ext>
              </a:extLst>
            </p:cNvPr>
            <p:cNvSpPr/>
            <p:nvPr/>
          </p:nvSpPr>
          <p:spPr>
            <a:xfrm>
              <a:off x="5486400" y="2847975"/>
              <a:ext cx="1219205" cy="962027"/>
            </a:xfrm>
            <a:custGeom>
              <a:avLst/>
              <a:gdLst>
                <a:gd name="connsiteX0" fmla="*/ 1143005 w 1219205"/>
                <a:gd name="connsiteY0" fmla="*/ 0 h 962026"/>
                <a:gd name="connsiteX1" fmla="*/ 1015589 w 1219205"/>
                <a:gd name="connsiteY1" fmla="*/ 0 h 962026"/>
                <a:gd name="connsiteX2" fmla="*/ 1067319 w 1219205"/>
                <a:gd name="connsiteY2" fmla="*/ 38100 h 962026"/>
                <a:gd name="connsiteX3" fmla="*/ 1143005 w 1219205"/>
                <a:gd name="connsiteY3" fmla="*/ 38100 h 962026"/>
                <a:gd name="connsiteX4" fmla="*/ 1181105 w 1219205"/>
                <a:gd name="connsiteY4" fmla="*/ 76200 h 962026"/>
                <a:gd name="connsiteX5" fmla="*/ 1181105 w 1219205"/>
                <a:gd name="connsiteY5" fmla="*/ 771526 h 962026"/>
                <a:gd name="connsiteX6" fmla="*/ 38100 w 1219205"/>
                <a:gd name="connsiteY6" fmla="*/ 771526 h 962026"/>
                <a:gd name="connsiteX7" fmla="*/ 38100 w 1219205"/>
                <a:gd name="connsiteY7" fmla="*/ 76200 h 962026"/>
                <a:gd name="connsiteX8" fmla="*/ 76200 w 1219205"/>
                <a:gd name="connsiteY8" fmla="*/ 38100 h 962026"/>
                <a:gd name="connsiteX9" fmla="*/ 151883 w 1219205"/>
                <a:gd name="connsiteY9" fmla="*/ 38100 h 962026"/>
                <a:gd name="connsiteX10" fmla="*/ 203616 w 1219205"/>
                <a:gd name="connsiteY10" fmla="*/ 0 h 962026"/>
                <a:gd name="connsiteX11" fmla="*/ 76200 w 1219205"/>
                <a:gd name="connsiteY11" fmla="*/ 0 h 962026"/>
                <a:gd name="connsiteX12" fmla="*/ 0 w 1219205"/>
                <a:gd name="connsiteY12" fmla="*/ 76200 h 962026"/>
                <a:gd name="connsiteX13" fmla="*/ 0 w 1219205"/>
                <a:gd name="connsiteY13" fmla="*/ 809626 h 962026"/>
                <a:gd name="connsiteX14" fmla="*/ 76200 w 1219205"/>
                <a:gd name="connsiteY14" fmla="*/ 885827 h 962026"/>
                <a:gd name="connsiteX15" fmla="*/ 447677 w 1219205"/>
                <a:gd name="connsiteY15" fmla="*/ 885827 h 962026"/>
                <a:gd name="connsiteX16" fmla="*/ 447677 w 1219205"/>
                <a:gd name="connsiteY16" fmla="*/ 923927 h 962026"/>
                <a:gd name="connsiteX17" fmla="*/ 352427 w 1219205"/>
                <a:gd name="connsiteY17" fmla="*/ 923927 h 962026"/>
                <a:gd name="connsiteX18" fmla="*/ 333376 w 1219205"/>
                <a:gd name="connsiteY18" fmla="*/ 942977 h 962026"/>
                <a:gd name="connsiteX19" fmla="*/ 352427 w 1219205"/>
                <a:gd name="connsiteY19" fmla="*/ 962027 h 962026"/>
                <a:gd name="connsiteX20" fmla="*/ 866779 w 1219205"/>
                <a:gd name="connsiteY20" fmla="*/ 962027 h 962026"/>
                <a:gd name="connsiteX21" fmla="*/ 885829 w 1219205"/>
                <a:gd name="connsiteY21" fmla="*/ 942977 h 962026"/>
                <a:gd name="connsiteX22" fmla="*/ 866779 w 1219205"/>
                <a:gd name="connsiteY22" fmla="*/ 923927 h 962026"/>
                <a:gd name="connsiteX23" fmla="*/ 771528 w 1219205"/>
                <a:gd name="connsiteY23" fmla="*/ 923927 h 962026"/>
                <a:gd name="connsiteX24" fmla="*/ 771528 w 1219205"/>
                <a:gd name="connsiteY24" fmla="*/ 885827 h 962026"/>
                <a:gd name="connsiteX25" fmla="*/ 1143005 w 1219205"/>
                <a:gd name="connsiteY25" fmla="*/ 885827 h 962026"/>
                <a:gd name="connsiteX26" fmla="*/ 1219205 w 1219205"/>
                <a:gd name="connsiteY26" fmla="*/ 809626 h 962026"/>
                <a:gd name="connsiteX27" fmla="*/ 1219205 w 1219205"/>
                <a:gd name="connsiteY27" fmla="*/ 76200 h 962026"/>
                <a:gd name="connsiteX28" fmla="*/ 1143005 w 1219205"/>
                <a:gd name="connsiteY28" fmla="*/ 0 h 962026"/>
                <a:gd name="connsiteX29" fmla="*/ 733428 w 1219205"/>
                <a:gd name="connsiteY29" fmla="*/ 923927 h 962026"/>
                <a:gd name="connsiteX30" fmla="*/ 485777 w 1219205"/>
                <a:gd name="connsiteY30" fmla="*/ 923927 h 962026"/>
                <a:gd name="connsiteX31" fmla="*/ 485777 w 1219205"/>
                <a:gd name="connsiteY31" fmla="*/ 885827 h 962026"/>
                <a:gd name="connsiteX32" fmla="*/ 733428 w 1219205"/>
                <a:gd name="connsiteY32" fmla="*/ 885827 h 962026"/>
                <a:gd name="connsiteX33" fmla="*/ 1143005 w 1219205"/>
                <a:gd name="connsiteY33" fmla="*/ 847726 h 962026"/>
                <a:gd name="connsiteX34" fmla="*/ 76200 w 1219205"/>
                <a:gd name="connsiteY34" fmla="*/ 847726 h 962026"/>
                <a:gd name="connsiteX35" fmla="*/ 38100 w 1219205"/>
                <a:gd name="connsiteY35" fmla="*/ 809626 h 962026"/>
                <a:gd name="connsiteX36" fmla="*/ 1181105 w 1219205"/>
                <a:gd name="connsiteY36" fmla="*/ 809626 h 962026"/>
                <a:gd name="connsiteX37" fmla="*/ 1143005 w 1219205"/>
                <a:gd name="connsiteY37" fmla="*/ 847726 h 9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9205" h="962026">
                  <a:moveTo>
                    <a:pt x="1143005" y="0"/>
                  </a:moveTo>
                  <a:lnTo>
                    <a:pt x="1015589" y="0"/>
                  </a:lnTo>
                  <a:lnTo>
                    <a:pt x="1067319" y="38100"/>
                  </a:lnTo>
                  <a:lnTo>
                    <a:pt x="1143005" y="38100"/>
                  </a:lnTo>
                  <a:cubicBezTo>
                    <a:pt x="1164046" y="38100"/>
                    <a:pt x="1181105" y="55158"/>
                    <a:pt x="1181105" y="76200"/>
                  </a:cubicBezTo>
                  <a:lnTo>
                    <a:pt x="1181105" y="771526"/>
                  </a:lnTo>
                  <a:lnTo>
                    <a:pt x="38100" y="771526"/>
                  </a:lnTo>
                  <a:lnTo>
                    <a:pt x="38100" y="76200"/>
                  </a:lnTo>
                  <a:cubicBezTo>
                    <a:pt x="38100" y="55158"/>
                    <a:pt x="55158" y="38100"/>
                    <a:pt x="76200" y="38100"/>
                  </a:cubicBezTo>
                  <a:lnTo>
                    <a:pt x="151883" y="38100"/>
                  </a:lnTo>
                  <a:lnTo>
                    <a:pt x="203616" y="0"/>
                  </a:lnTo>
                  <a:lnTo>
                    <a:pt x="76200" y="0"/>
                  </a:lnTo>
                  <a:cubicBezTo>
                    <a:pt x="34136" y="48"/>
                    <a:pt x="47" y="34136"/>
                    <a:pt x="0" y="76200"/>
                  </a:cubicBezTo>
                  <a:lnTo>
                    <a:pt x="0" y="809626"/>
                  </a:lnTo>
                  <a:cubicBezTo>
                    <a:pt x="47" y="851689"/>
                    <a:pt x="34136" y="885779"/>
                    <a:pt x="76200" y="885827"/>
                  </a:cubicBezTo>
                  <a:lnTo>
                    <a:pt x="447677" y="885827"/>
                  </a:lnTo>
                  <a:lnTo>
                    <a:pt x="447677" y="923927"/>
                  </a:lnTo>
                  <a:lnTo>
                    <a:pt x="352427" y="923927"/>
                  </a:lnTo>
                  <a:cubicBezTo>
                    <a:pt x="341905" y="923927"/>
                    <a:pt x="333376" y="932451"/>
                    <a:pt x="333376" y="942977"/>
                  </a:cubicBezTo>
                  <a:cubicBezTo>
                    <a:pt x="333376" y="953502"/>
                    <a:pt x="341905" y="962027"/>
                    <a:pt x="352427" y="962027"/>
                  </a:cubicBezTo>
                  <a:lnTo>
                    <a:pt x="866779" y="962027"/>
                  </a:lnTo>
                  <a:cubicBezTo>
                    <a:pt x="877300" y="962027"/>
                    <a:pt x="885829" y="953502"/>
                    <a:pt x="885829" y="942977"/>
                  </a:cubicBezTo>
                  <a:cubicBezTo>
                    <a:pt x="885829" y="932451"/>
                    <a:pt x="877300" y="923927"/>
                    <a:pt x="866779" y="923927"/>
                  </a:cubicBezTo>
                  <a:lnTo>
                    <a:pt x="771528" y="923927"/>
                  </a:lnTo>
                  <a:lnTo>
                    <a:pt x="771528" y="885827"/>
                  </a:lnTo>
                  <a:lnTo>
                    <a:pt x="1143005" y="885827"/>
                  </a:lnTo>
                  <a:cubicBezTo>
                    <a:pt x="1185068" y="885779"/>
                    <a:pt x="1219158" y="851689"/>
                    <a:pt x="1219205" y="809626"/>
                  </a:cubicBezTo>
                  <a:lnTo>
                    <a:pt x="1219205" y="76200"/>
                  </a:lnTo>
                  <a:cubicBezTo>
                    <a:pt x="1219158" y="34136"/>
                    <a:pt x="1185068" y="48"/>
                    <a:pt x="1143005" y="0"/>
                  </a:cubicBezTo>
                  <a:close/>
                  <a:moveTo>
                    <a:pt x="733428" y="923927"/>
                  </a:moveTo>
                  <a:lnTo>
                    <a:pt x="485777" y="923927"/>
                  </a:lnTo>
                  <a:lnTo>
                    <a:pt x="485777" y="885827"/>
                  </a:lnTo>
                  <a:lnTo>
                    <a:pt x="733428" y="885827"/>
                  </a:lnTo>
                  <a:close/>
                  <a:moveTo>
                    <a:pt x="1143005" y="847726"/>
                  </a:moveTo>
                  <a:lnTo>
                    <a:pt x="76200" y="847726"/>
                  </a:lnTo>
                  <a:cubicBezTo>
                    <a:pt x="55158" y="847726"/>
                    <a:pt x="38100" y="830667"/>
                    <a:pt x="38100" y="809626"/>
                  </a:cubicBezTo>
                  <a:lnTo>
                    <a:pt x="1181105" y="809626"/>
                  </a:lnTo>
                  <a:cubicBezTo>
                    <a:pt x="1181105" y="830667"/>
                    <a:pt x="1164046" y="847726"/>
                    <a:pt x="1143005" y="847726"/>
                  </a:cubicBezTo>
                  <a:close/>
                </a:path>
              </a:pathLst>
            </a:custGeom>
            <a:grpFill/>
            <a:ln w="9599"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34403192-00A6-4CDC-9540-633F7535885C}"/>
                </a:ext>
              </a:extLst>
            </p:cNvPr>
            <p:cNvSpPr/>
            <p:nvPr/>
          </p:nvSpPr>
          <p:spPr>
            <a:xfrm>
              <a:off x="5586411" y="2762250"/>
              <a:ext cx="1019179" cy="361951"/>
            </a:xfrm>
            <a:custGeom>
              <a:avLst/>
              <a:gdLst>
                <a:gd name="connsiteX0" fmla="*/ 1905 w 1019179"/>
                <a:gd name="connsiteY0" fmla="*/ 240490 h 361950"/>
                <a:gd name="connsiteX1" fmla="*/ 15100 w 1019179"/>
                <a:gd name="connsiteY1" fmla="*/ 258902 h 361950"/>
                <a:gd name="connsiteX2" fmla="*/ 14290 w 1019179"/>
                <a:gd name="connsiteY2" fmla="*/ 266700 h 361950"/>
                <a:gd name="connsiteX3" fmla="*/ 14290 w 1019179"/>
                <a:gd name="connsiteY3" fmla="*/ 295276 h 361950"/>
                <a:gd name="connsiteX4" fmla="*/ 80843 w 1019179"/>
                <a:gd name="connsiteY4" fmla="*/ 361951 h 361950"/>
                <a:gd name="connsiteX5" fmla="*/ 128590 w 1019179"/>
                <a:gd name="connsiteY5" fmla="*/ 341849 h 361950"/>
                <a:gd name="connsiteX6" fmla="*/ 222583 w 1019179"/>
                <a:gd name="connsiteY6" fmla="*/ 343106 h 361950"/>
                <a:gd name="connsiteX7" fmla="*/ 223841 w 1019179"/>
                <a:gd name="connsiteY7" fmla="*/ 341849 h 361950"/>
                <a:gd name="connsiteX8" fmla="*/ 317834 w 1019179"/>
                <a:gd name="connsiteY8" fmla="*/ 343106 h 361950"/>
                <a:gd name="connsiteX9" fmla="*/ 319091 w 1019179"/>
                <a:gd name="connsiteY9" fmla="*/ 341849 h 361950"/>
                <a:gd name="connsiteX10" fmla="*/ 413084 w 1019179"/>
                <a:gd name="connsiteY10" fmla="*/ 343106 h 361950"/>
                <a:gd name="connsiteX11" fmla="*/ 414342 w 1019179"/>
                <a:gd name="connsiteY11" fmla="*/ 341849 h 361950"/>
                <a:gd name="connsiteX12" fmla="*/ 508335 w 1019179"/>
                <a:gd name="connsiteY12" fmla="*/ 343106 h 361950"/>
                <a:gd name="connsiteX13" fmla="*/ 509592 w 1019179"/>
                <a:gd name="connsiteY13" fmla="*/ 341849 h 361950"/>
                <a:gd name="connsiteX14" fmla="*/ 603585 w 1019179"/>
                <a:gd name="connsiteY14" fmla="*/ 343106 h 361950"/>
                <a:gd name="connsiteX15" fmla="*/ 604842 w 1019179"/>
                <a:gd name="connsiteY15" fmla="*/ 341849 h 361950"/>
                <a:gd name="connsiteX16" fmla="*/ 698836 w 1019179"/>
                <a:gd name="connsiteY16" fmla="*/ 343106 h 361950"/>
                <a:gd name="connsiteX17" fmla="*/ 700093 w 1019179"/>
                <a:gd name="connsiteY17" fmla="*/ 341849 h 361950"/>
                <a:gd name="connsiteX18" fmla="*/ 794086 w 1019179"/>
                <a:gd name="connsiteY18" fmla="*/ 343106 h 361950"/>
                <a:gd name="connsiteX19" fmla="*/ 795343 w 1019179"/>
                <a:gd name="connsiteY19" fmla="*/ 341849 h 361950"/>
                <a:gd name="connsiteX20" fmla="*/ 889336 w 1019179"/>
                <a:gd name="connsiteY20" fmla="*/ 343106 h 361950"/>
                <a:gd name="connsiteX21" fmla="*/ 890594 w 1019179"/>
                <a:gd name="connsiteY21" fmla="*/ 341849 h 361950"/>
                <a:gd name="connsiteX22" fmla="*/ 984796 w 1019179"/>
                <a:gd name="connsiteY22" fmla="*/ 343022 h 361950"/>
                <a:gd name="connsiteX23" fmla="*/ 1004894 w 1019179"/>
                <a:gd name="connsiteY23" fmla="*/ 295276 h 361950"/>
                <a:gd name="connsiteX24" fmla="*/ 1004894 w 1019179"/>
                <a:gd name="connsiteY24" fmla="*/ 266700 h 361950"/>
                <a:gd name="connsiteX25" fmla="*/ 1004085 w 1019179"/>
                <a:gd name="connsiteY25" fmla="*/ 258902 h 361950"/>
                <a:gd name="connsiteX26" fmla="*/ 1011533 w 1019179"/>
                <a:gd name="connsiteY26" fmla="*/ 205675 h 361950"/>
                <a:gd name="connsiteX27" fmla="*/ 1003675 w 1019179"/>
                <a:gd name="connsiteY27" fmla="*/ 197922 h 361950"/>
                <a:gd name="connsiteX28" fmla="*/ 848477 w 1019179"/>
                <a:gd name="connsiteY28" fmla="*/ 83622 h 361950"/>
                <a:gd name="connsiteX29" fmla="*/ 842574 w 1019179"/>
                <a:gd name="connsiteY29" fmla="*/ 80113 h 361950"/>
                <a:gd name="connsiteX30" fmla="*/ 842969 w 1019179"/>
                <a:gd name="connsiteY30" fmla="*/ 76200 h 361950"/>
                <a:gd name="connsiteX31" fmla="*/ 842969 w 1019179"/>
                <a:gd name="connsiteY31" fmla="*/ 38100 h 361950"/>
                <a:gd name="connsiteX32" fmla="*/ 804868 w 1019179"/>
                <a:gd name="connsiteY32" fmla="*/ 0 h 361950"/>
                <a:gd name="connsiteX33" fmla="*/ 195266 w 1019179"/>
                <a:gd name="connsiteY33" fmla="*/ 0 h 361950"/>
                <a:gd name="connsiteX34" fmla="*/ 157165 w 1019179"/>
                <a:gd name="connsiteY34" fmla="*/ 38100 h 361950"/>
                <a:gd name="connsiteX35" fmla="*/ 157165 w 1019179"/>
                <a:gd name="connsiteY35" fmla="*/ 76200 h 361950"/>
                <a:gd name="connsiteX36" fmla="*/ 160299 w 1019179"/>
                <a:gd name="connsiteY36" fmla="*/ 91287 h 361950"/>
                <a:gd name="connsiteX37" fmla="*/ 15509 w 1019179"/>
                <a:gd name="connsiteY37" fmla="*/ 197922 h 361950"/>
                <a:gd name="connsiteX38" fmla="*/ 1905 w 1019179"/>
                <a:gd name="connsiteY38" fmla="*/ 240490 h 361950"/>
                <a:gd name="connsiteX39" fmla="*/ 109540 w 1019179"/>
                <a:gd name="connsiteY39" fmla="*/ 295276 h 361950"/>
                <a:gd name="connsiteX40" fmla="*/ 80965 w 1019179"/>
                <a:gd name="connsiteY40" fmla="*/ 323851 h 361950"/>
                <a:gd name="connsiteX41" fmla="*/ 52390 w 1019179"/>
                <a:gd name="connsiteY41" fmla="*/ 295276 h 361950"/>
                <a:gd name="connsiteX42" fmla="*/ 52390 w 1019179"/>
                <a:gd name="connsiteY42" fmla="*/ 266700 h 361950"/>
                <a:gd name="connsiteX43" fmla="*/ 109540 w 1019179"/>
                <a:gd name="connsiteY43" fmla="*/ 266700 h 361950"/>
                <a:gd name="connsiteX44" fmla="*/ 204791 w 1019179"/>
                <a:gd name="connsiteY44" fmla="*/ 295276 h 361950"/>
                <a:gd name="connsiteX45" fmla="*/ 176216 w 1019179"/>
                <a:gd name="connsiteY45" fmla="*/ 323851 h 361950"/>
                <a:gd name="connsiteX46" fmla="*/ 147640 w 1019179"/>
                <a:gd name="connsiteY46" fmla="*/ 295276 h 361950"/>
                <a:gd name="connsiteX47" fmla="*/ 147640 w 1019179"/>
                <a:gd name="connsiteY47" fmla="*/ 266700 h 361950"/>
                <a:gd name="connsiteX48" fmla="*/ 204791 w 1019179"/>
                <a:gd name="connsiteY48" fmla="*/ 266700 h 361950"/>
                <a:gd name="connsiteX49" fmla="*/ 300041 w 1019179"/>
                <a:gd name="connsiteY49" fmla="*/ 295276 h 361950"/>
                <a:gd name="connsiteX50" fmla="*/ 271466 w 1019179"/>
                <a:gd name="connsiteY50" fmla="*/ 323851 h 361950"/>
                <a:gd name="connsiteX51" fmla="*/ 242891 w 1019179"/>
                <a:gd name="connsiteY51" fmla="*/ 295276 h 361950"/>
                <a:gd name="connsiteX52" fmla="*/ 242891 w 1019179"/>
                <a:gd name="connsiteY52" fmla="*/ 266700 h 361950"/>
                <a:gd name="connsiteX53" fmla="*/ 300041 w 1019179"/>
                <a:gd name="connsiteY53" fmla="*/ 266700 h 361950"/>
                <a:gd name="connsiteX54" fmla="*/ 395292 w 1019179"/>
                <a:gd name="connsiteY54" fmla="*/ 295276 h 361950"/>
                <a:gd name="connsiteX55" fmla="*/ 366716 w 1019179"/>
                <a:gd name="connsiteY55" fmla="*/ 323851 h 361950"/>
                <a:gd name="connsiteX56" fmla="*/ 338141 w 1019179"/>
                <a:gd name="connsiteY56" fmla="*/ 295276 h 361950"/>
                <a:gd name="connsiteX57" fmla="*/ 338141 w 1019179"/>
                <a:gd name="connsiteY57" fmla="*/ 266700 h 361950"/>
                <a:gd name="connsiteX58" fmla="*/ 395292 w 1019179"/>
                <a:gd name="connsiteY58" fmla="*/ 266700 h 361950"/>
                <a:gd name="connsiteX59" fmla="*/ 490542 w 1019179"/>
                <a:gd name="connsiteY59" fmla="*/ 295276 h 361950"/>
                <a:gd name="connsiteX60" fmla="*/ 461967 w 1019179"/>
                <a:gd name="connsiteY60" fmla="*/ 323851 h 361950"/>
                <a:gd name="connsiteX61" fmla="*/ 433392 w 1019179"/>
                <a:gd name="connsiteY61" fmla="*/ 295276 h 361950"/>
                <a:gd name="connsiteX62" fmla="*/ 433392 w 1019179"/>
                <a:gd name="connsiteY62" fmla="*/ 266700 h 361950"/>
                <a:gd name="connsiteX63" fmla="*/ 490542 w 1019179"/>
                <a:gd name="connsiteY63" fmla="*/ 266700 h 361950"/>
                <a:gd name="connsiteX64" fmla="*/ 585792 w 1019179"/>
                <a:gd name="connsiteY64" fmla="*/ 295276 h 361950"/>
                <a:gd name="connsiteX65" fmla="*/ 557217 w 1019179"/>
                <a:gd name="connsiteY65" fmla="*/ 323851 h 361950"/>
                <a:gd name="connsiteX66" fmla="*/ 528642 w 1019179"/>
                <a:gd name="connsiteY66" fmla="*/ 295276 h 361950"/>
                <a:gd name="connsiteX67" fmla="*/ 528642 w 1019179"/>
                <a:gd name="connsiteY67" fmla="*/ 266700 h 361950"/>
                <a:gd name="connsiteX68" fmla="*/ 585792 w 1019179"/>
                <a:gd name="connsiteY68" fmla="*/ 266700 h 361950"/>
                <a:gd name="connsiteX69" fmla="*/ 681043 w 1019179"/>
                <a:gd name="connsiteY69" fmla="*/ 295276 h 361950"/>
                <a:gd name="connsiteX70" fmla="*/ 652468 w 1019179"/>
                <a:gd name="connsiteY70" fmla="*/ 323851 h 361950"/>
                <a:gd name="connsiteX71" fmla="*/ 623893 w 1019179"/>
                <a:gd name="connsiteY71" fmla="*/ 295276 h 361950"/>
                <a:gd name="connsiteX72" fmla="*/ 623893 w 1019179"/>
                <a:gd name="connsiteY72" fmla="*/ 266700 h 361950"/>
                <a:gd name="connsiteX73" fmla="*/ 681043 w 1019179"/>
                <a:gd name="connsiteY73" fmla="*/ 266700 h 361950"/>
                <a:gd name="connsiteX74" fmla="*/ 776293 w 1019179"/>
                <a:gd name="connsiteY74" fmla="*/ 295276 h 361950"/>
                <a:gd name="connsiteX75" fmla="*/ 747718 w 1019179"/>
                <a:gd name="connsiteY75" fmla="*/ 323851 h 361950"/>
                <a:gd name="connsiteX76" fmla="*/ 719143 w 1019179"/>
                <a:gd name="connsiteY76" fmla="*/ 295276 h 361950"/>
                <a:gd name="connsiteX77" fmla="*/ 719143 w 1019179"/>
                <a:gd name="connsiteY77" fmla="*/ 266700 h 361950"/>
                <a:gd name="connsiteX78" fmla="*/ 776293 w 1019179"/>
                <a:gd name="connsiteY78" fmla="*/ 266700 h 361950"/>
                <a:gd name="connsiteX79" fmla="*/ 871544 w 1019179"/>
                <a:gd name="connsiteY79" fmla="*/ 295276 h 361950"/>
                <a:gd name="connsiteX80" fmla="*/ 842969 w 1019179"/>
                <a:gd name="connsiteY80" fmla="*/ 323851 h 361950"/>
                <a:gd name="connsiteX81" fmla="*/ 814393 w 1019179"/>
                <a:gd name="connsiteY81" fmla="*/ 295276 h 361950"/>
                <a:gd name="connsiteX82" fmla="*/ 814393 w 1019179"/>
                <a:gd name="connsiteY82" fmla="*/ 266700 h 361950"/>
                <a:gd name="connsiteX83" fmla="*/ 871544 w 1019179"/>
                <a:gd name="connsiteY83" fmla="*/ 266700 h 361950"/>
                <a:gd name="connsiteX84" fmla="*/ 966794 w 1019179"/>
                <a:gd name="connsiteY84" fmla="*/ 295276 h 361950"/>
                <a:gd name="connsiteX85" fmla="*/ 938219 w 1019179"/>
                <a:gd name="connsiteY85" fmla="*/ 323851 h 361950"/>
                <a:gd name="connsiteX86" fmla="*/ 909644 w 1019179"/>
                <a:gd name="connsiteY86" fmla="*/ 295276 h 361950"/>
                <a:gd name="connsiteX87" fmla="*/ 909644 w 1019179"/>
                <a:gd name="connsiteY87" fmla="*/ 266700 h 361950"/>
                <a:gd name="connsiteX88" fmla="*/ 966794 w 1019179"/>
                <a:gd name="connsiteY88" fmla="*/ 266700 h 361950"/>
                <a:gd name="connsiteX89" fmla="*/ 195266 w 1019179"/>
                <a:gd name="connsiteY89" fmla="*/ 38100 h 361950"/>
                <a:gd name="connsiteX90" fmla="*/ 804868 w 1019179"/>
                <a:gd name="connsiteY90" fmla="*/ 38100 h 361950"/>
                <a:gd name="connsiteX91" fmla="*/ 804868 w 1019179"/>
                <a:gd name="connsiteY91" fmla="*/ 76200 h 361950"/>
                <a:gd name="connsiteX92" fmla="*/ 195266 w 1019179"/>
                <a:gd name="connsiteY92" fmla="*/ 76200 h 361950"/>
                <a:gd name="connsiteX93" fmla="*/ 193302 w 1019179"/>
                <a:gd name="connsiteY93" fmla="*/ 114300 h 361950"/>
                <a:gd name="connsiteX94" fmla="*/ 825882 w 1019179"/>
                <a:gd name="connsiteY94" fmla="*/ 114300 h 361950"/>
                <a:gd name="connsiteX95" fmla="*/ 981082 w 1019179"/>
                <a:gd name="connsiteY95" fmla="*/ 228600 h 361950"/>
                <a:gd name="connsiteX96" fmla="*/ 38102 w 1019179"/>
                <a:gd name="connsiteY96" fmla="*/ 2286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19179" h="361950">
                  <a:moveTo>
                    <a:pt x="1905" y="240490"/>
                  </a:moveTo>
                  <a:cubicBezTo>
                    <a:pt x="4330" y="247828"/>
                    <a:pt x="8932" y="254250"/>
                    <a:pt x="15100" y="258902"/>
                  </a:cubicBezTo>
                  <a:cubicBezTo>
                    <a:pt x="14564" y="261467"/>
                    <a:pt x="14292" y="264080"/>
                    <a:pt x="14290" y="266700"/>
                  </a:cubicBezTo>
                  <a:lnTo>
                    <a:pt x="14290" y="295276"/>
                  </a:lnTo>
                  <a:cubicBezTo>
                    <a:pt x="14257" y="332065"/>
                    <a:pt x="44053" y="361917"/>
                    <a:pt x="80843" y="361951"/>
                  </a:cubicBezTo>
                  <a:cubicBezTo>
                    <a:pt x="98819" y="361967"/>
                    <a:pt x="116038" y="354718"/>
                    <a:pt x="128590" y="341849"/>
                  </a:cubicBezTo>
                  <a:cubicBezTo>
                    <a:pt x="154198" y="368152"/>
                    <a:pt x="196281" y="368715"/>
                    <a:pt x="222583" y="343106"/>
                  </a:cubicBezTo>
                  <a:cubicBezTo>
                    <a:pt x="223008" y="342693"/>
                    <a:pt x="223427" y="342274"/>
                    <a:pt x="223841" y="341849"/>
                  </a:cubicBezTo>
                  <a:cubicBezTo>
                    <a:pt x="249449" y="368152"/>
                    <a:pt x="291531" y="368715"/>
                    <a:pt x="317834" y="343106"/>
                  </a:cubicBezTo>
                  <a:cubicBezTo>
                    <a:pt x="318259" y="342693"/>
                    <a:pt x="318678" y="342274"/>
                    <a:pt x="319091" y="341849"/>
                  </a:cubicBezTo>
                  <a:cubicBezTo>
                    <a:pt x="344699" y="368152"/>
                    <a:pt x="386782" y="368715"/>
                    <a:pt x="413084" y="343106"/>
                  </a:cubicBezTo>
                  <a:cubicBezTo>
                    <a:pt x="413509" y="342693"/>
                    <a:pt x="413928" y="342274"/>
                    <a:pt x="414342" y="341849"/>
                  </a:cubicBezTo>
                  <a:cubicBezTo>
                    <a:pt x="439950" y="368152"/>
                    <a:pt x="482032" y="368715"/>
                    <a:pt x="508335" y="343106"/>
                  </a:cubicBezTo>
                  <a:cubicBezTo>
                    <a:pt x="508760" y="342693"/>
                    <a:pt x="509179" y="342274"/>
                    <a:pt x="509592" y="341849"/>
                  </a:cubicBezTo>
                  <a:cubicBezTo>
                    <a:pt x="535200" y="368152"/>
                    <a:pt x="577283" y="368715"/>
                    <a:pt x="603585" y="343106"/>
                  </a:cubicBezTo>
                  <a:cubicBezTo>
                    <a:pt x="604010" y="342693"/>
                    <a:pt x="604429" y="342274"/>
                    <a:pt x="604842" y="341849"/>
                  </a:cubicBezTo>
                  <a:cubicBezTo>
                    <a:pt x="630451" y="368152"/>
                    <a:pt x="672533" y="368715"/>
                    <a:pt x="698836" y="343106"/>
                  </a:cubicBezTo>
                  <a:cubicBezTo>
                    <a:pt x="699260" y="342693"/>
                    <a:pt x="699679" y="342274"/>
                    <a:pt x="700093" y="341849"/>
                  </a:cubicBezTo>
                  <a:cubicBezTo>
                    <a:pt x="725701" y="368152"/>
                    <a:pt x="767784" y="368715"/>
                    <a:pt x="794086" y="343106"/>
                  </a:cubicBezTo>
                  <a:cubicBezTo>
                    <a:pt x="794511" y="342693"/>
                    <a:pt x="794930" y="342274"/>
                    <a:pt x="795343" y="341849"/>
                  </a:cubicBezTo>
                  <a:cubicBezTo>
                    <a:pt x="820951" y="368152"/>
                    <a:pt x="863038" y="368715"/>
                    <a:pt x="889336" y="343106"/>
                  </a:cubicBezTo>
                  <a:cubicBezTo>
                    <a:pt x="889765" y="342693"/>
                    <a:pt x="890184" y="342274"/>
                    <a:pt x="890594" y="341849"/>
                  </a:cubicBezTo>
                  <a:cubicBezTo>
                    <a:pt x="916283" y="368186"/>
                    <a:pt x="958460" y="368711"/>
                    <a:pt x="984796" y="343022"/>
                  </a:cubicBezTo>
                  <a:cubicBezTo>
                    <a:pt x="997665" y="330471"/>
                    <a:pt x="1004913" y="313251"/>
                    <a:pt x="1004894" y="295276"/>
                  </a:cubicBezTo>
                  <a:lnTo>
                    <a:pt x="1004894" y="266700"/>
                  </a:lnTo>
                  <a:cubicBezTo>
                    <a:pt x="1004894" y="264080"/>
                    <a:pt x="1004618" y="261467"/>
                    <a:pt x="1004085" y="258902"/>
                  </a:cubicBezTo>
                  <a:cubicBezTo>
                    <a:pt x="1020839" y="246261"/>
                    <a:pt x="1024173" y="222430"/>
                    <a:pt x="1011533" y="205675"/>
                  </a:cubicBezTo>
                  <a:cubicBezTo>
                    <a:pt x="1009304" y="202722"/>
                    <a:pt x="1006656" y="200110"/>
                    <a:pt x="1003675" y="197922"/>
                  </a:cubicBezTo>
                  <a:lnTo>
                    <a:pt x="848477" y="83622"/>
                  </a:lnTo>
                  <a:cubicBezTo>
                    <a:pt x="846619" y="82276"/>
                    <a:pt x="844644" y="81102"/>
                    <a:pt x="842574" y="80113"/>
                  </a:cubicBezTo>
                  <a:cubicBezTo>
                    <a:pt x="842774" y="78817"/>
                    <a:pt x="842906" y="77511"/>
                    <a:pt x="842969" y="76200"/>
                  </a:cubicBezTo>
                  <a:lnTo>
                    <a:pt x="842969" y="38100"/>
                  </a:lnTo>
                  <a:cubicBezTo>
                    <a:pt x="842969" y="17058"/>
                    <a:pt x="825910" y="0"/>
                    <a:pt x="804868" y="0"/>
                  </a:cubicBezTo>
                  <a:lnTo>
                    <a:pt x="195266" y="0"/>
                  </a:lnTo>
                  <a:cubicBezTo>
                    <a:pt x="174224" y="0"/>
                    <a:pt x="157165" y="17058"/>
                    <a:pt x="157165" y="38100"/>
                  </a:cubicBezTo>
                  <a:lnTo>
                    <a:pt x="157165" y="76200"/>
                  </a:lnTo>
                  <a:cubicBezTo>
                    <a:pt x="157166" y="81390"/>
                    <a:pt x="158233" y="86525"/>
                    <a:pt x="160299" y="91287"/>
                  </a:cubicBezTo>
                  <a:lnTo>
                    <a:pt x="15509" y="197922"/>
                  </a:lnTo>
                  <a:cubicBezTo>
                    <a:pt x="2255" y="207683"/>
                    <a:pt x="-3231" y="224852"/>
                    <a:pt x="1905" y="240490"/>
                  </a:cubicBezTo>
                  <a:close/>
                  <a:moveTo>
                    <a:pt x="109540" y="295276"/>
                  </a:moveTo>
                  <a:cubicBezTo>
                    <a:pt x="109540" y="311057"/>
                    <a:pt x="96747" y="323851"/>
                    <a:pt x="80965" y="323851"/>
                  </a:cubicBezTo>
                  <a:cubicBezTo>
                    <a:pt x="65183" y="323851"/>
                    <a:pt x="52390" y="311057"/>
                    <a:pt x="52390" y="295276"/>
                  </a:cubicBezTo>
                  <a:lnTo>
                    <a:pt x="52390" y="266700"/>
                  </a:lnTo>
                  <a:lnTo>
                    <a:pt x="109540" y="266700"/>
                  </a:lnTo>
                  <a:close/>
                  <a:moveTo>
                    <a:pt x="204791" y="295276"/>
                  </a:moveTo>
                  <a:cubicBezTo>
                    <a:pt x="204791" y="311057"/>
                    <a:pt x="191998" y="323851"/>
                    <a:pt x="176216" y="323851"/>
                  </a:cubicBezTo>
                  <a:cubicBezTo>
                    <a:pt x="160434" y="323851"/>
                    <a:pt x="147640" y="311057"/>
                    <a:pt x="147640" y="295276"/>
                  </a:cubicBezTo>
                  <a:lnTo>
                    <a:pt x="147640" y="266700"/>
                  </a:lnTo>
                  <a:lnTo>
                    <a:pt x="204791" y="266700"/>
                  </a:lnTo>
                  <a:close/>
                  <a:moveTo>
                    <a:pt x="300041" y="295276"/>
                  </a:moveTo>
                  <a:cubicBezTo>
                    <a:pt x="300041" y="311057"/>
                    <a:pt x="287248" y="323851"/>
                    <a:pt x="271466" y="323851"/>
                  </a:cubicBezTo>
                  <a:cubicBezTo>
                    <a:pt x="255684" y="323851"/>
                    <a:pt x="242891" y="311057"/>
                    <a:pt x="242891" y="295276"/>
                  </a:cubicBezTo>
                  <a:lnTo>
                    <a:pt x="242891" y="266700"/>
                  </a:lnTo>
                  <a:lnTo>
                    <a:pt x="300041" y="266700"/>
                  </a:lnTo>
                  <a:close/>
                  <a:moveTo>
                    <a:pt x="395292" y="295276"/>
                  </a:moveTo>
                  <a:cubicBezTo>
                    <a:pt x="395292" y="311057"/>
                    <a:pt x="382498" y="323851"/>
                    <a:pt x="366716" y="323851"/>
                  </a:cubicBezTo>
                  <a:cubicBezTo>
                    <a:pt x="350934" y="323851"/>
                    <a:pt x="338141" y="311057"/>
                    <a:pt x="338141" y="295276"/>
                  </a:cubicBezTo>
                  <a:lnTo>
                    <a:pt x="338141" y="266700"/>
                  </a:lnTo>
                  <a:lnTo>
                    <a:pt x="395292" y="266700"/>
                  </a:lnTo>
                  <a:close/>
                  <a:moveTo>
                    <a:pt x="490542" y="295276"/>
                  </a:moveTo>
                  <a:cubicBezTo>
                    <a:pt x="490542" y="311057"/>
                    <a:pt x="477749" y="323851"/>
                    <a:pt x="461967" y="323851"/>
                  </a:cubicBezTo>
                  <a:cubicBezTo>
                    <a:pt x="446185" y="323851"/>
                    <a:pt x="433392" y="311057"/>
                    <a:pt x="433392" y="295276"/>
                  </a:cubicBezTo>
                  <a:lnTo>
                    <a:pt x="433392" y="266700"/>
                  </a:lnTo>
                  <a:lnTo>
                    <a:pt x="490542" y="266700"/>
                  </a:lnTo>
                  <a:close/>
                  <a:moveTo>
                    <a:pt x="585792" y="295276"/>
                  </a:moveTo>
                  <a:cubicBezTo>
                    <a:pt x="585792" y="311057"/>
                    <a:pt x="572999" y="323851"/>
                    <a:pt x="557217" y="323851"/>
                  </a:cubicBezTo>
                  <a:cubicBezTo>
                    <a:pt x="541435" y="323851"/>
                    <a:pt x="528642" y="311057"/>
                    <a:pt x="528642" y="295276"/>
                  </a:cubicBezTo>
                  <a:lnTo>
                    <a:pt x="528642" y="266700"/>
                  </a:lnTo>
                  <a:lnTo>
                    <a:pt x="585792" y="266700"/>
                  </a:lnTo>
                  <a:close/>
                  <a:moveTo>
                    <a:pt x="681043" y="295276"/>
                  </a:moveTo>
                  <a:cubicBezTo>
                    <a:pt x="681043" y="311057"/>
                    <a:pt x="668250" y="323851"/>
                    <a:pt x="652468" y="323851"/>
                  </a:cubicBezTo>
                  <a:cubicBezTo>
                    <a:pt x="636686" y="323851"/>
                    <a:pt x="623893" y="311057"/>
                    <a:pt x="623893" y="295276"/>
                  </a:cubicBezTo>
                  <a:lnTo>
                    <a:pt x="623893" y="266700"/>
                  </a:lnTo>
                  <a:lnTo>
                    <a:pt x="681043" y="266700"/>
                  </a:lnTo>
                  <a:close/>
                  <a:moveTo>
                    <a:pt x="776293" y="295276"/>
                  </a:moveTo>
                  <a:cubicBezTo>
                    <a:pt x="776293" y="311057"/>
                    <a:pt x="763500" y="323851"/>
                    <a:pt x="747718" y="323851"/>
                  </a:cubicBezTo>
                  <a:cubicBezTo>
                    <a:pt x="731936" y="323851"/>
                    <a:pt x="719143" y="311057"/>
                    <a:pt x="719143" y="295276"/>
                  </a:cubicBezTo>
                  <a:lnTo>
                    <a:pt x="719143" y="266700"/>
                  </a:lnTo>
                  <a:lnTo>
                    <a:pt x="776293" y="266700"/>
                  </a:lnTo>
                  <a:close/>
                  <a:moveTo>
                    <a:pt x="871544" y="295276"/>
                  </a:moveTo>
                  <a:cubicBezTo>
                    <a:pt x="871544" y="311057"/>
                    <a:pt x="858751" y="323851"/>
                    <a:pt x="842969" y="323851"/>
                  </a:cubicBezTo>
                  <a:cubicBezTo>
                    <a:pt x="827186" y="323851"/>
                    <a:pt x="814393" y="311057"/>
                    <a:pt x="814393" y="295276"/>
                  </a:cubicBezTo>
                  <a:lnTo>
                    <a:pt x="814393" y="266700"/>
                  </a:lnTo>
                  <a:lnTo>
                    <a:pt x="871544" y="266700"/>
                  </a:lnTo>
                  <a:close/>
                  <a:moveTo>
                    <a:pt x="966794" y="295276"/>
                  </a:moveTo>
                  <a:cubicBezTo>
                    <a:pt x="966794" y="311057"/>
                    <a:pt x="954002" y="323851"/>
                    <a:pt x="938219" y="323851"/>
                  </a:cubicBezTo>
                  <a:cubicBezTo>
                    <a:pt x="922436" y="323851"/>
                    <a:pt x="909644" y="311057"/>
                    <a:pt x="909644" y="295276"/>
                  </a:cubicBezTo>
                  <a:lnTo>
                    <a:pt x="909644" y="266700"/>
                  </a:lnTo>
                  <a:lnTo>
                    <a:pt x="966794" y="266700"/>
                  </a:lnTo>
                  <a:close/>
                  <a:moveTo>
                    <a:pt x="195266" y="38100"/>
                  </a:moveTo>
                  <a:lnTo>
                    <a:pt x="804868" y="38100"/>
                  </a:lnTo>
                  <a:lnTo>
                    <a:pt x="804868" y="76200"/>
                  </a:lnTo>
                  <a:lnTo>
                    <a:pt x="195266" y="76200"/>
                  </a:lnTo>
                  <a:close/>
                  <a:moveTo>
                    <a:pt x="193302" y="114300"/>
                  </a:moveTo>
                  <a:lnTo>
                    <a:pt x="825882" y="114300"/>
                  </a:lnTo>
                  <a:lnTo>
                    <a:pt x="981082" y="228600"/>
                  </a:lnTo>
                  <a:lnTo>
                    <a:pt x="38102" y="228600"/>
                  </a:lnTo>
                  <a:close/>
                </a:path>
              </a:pathLst>
            </a:custGeom>
            <a:grpFill/>
            <a:ln w="9599"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AE4188E-66ED-421B-B968-F7730014B98F}"/>
                </a:ext>
              </a:extLst>
            </p:cNvPr>
            <p:cNvSpPr/>
            <p:nvPr/>
          </p:nvSpPr>
          <p:spPr>
            <a:xfrm>
              <a:off x="5648326" y="3181351"/>
              <a:ext cx="895354" cy="400051"/>
            </a:xfrm>
            <a:custGeom>
              <a:avLst/>
              <a:gdLst>
                <a:gd name="connsiteX0" fmla="*/ 19050 w 895353"/>
                <a:gd name="connsiteY0" fmla="*/ 0 h 400050"/>
                <a:gd name="connsiteX1" fmla="*/ 0 w 895353"/>
                <a:gd name="connsiteY1" fmla="*/ 19050 h 400050"/>
                <a:gd name="connsiteX2" fmla="*/ 0 w 895353"/>
                <a:gd name="connsiteY2" fmla="*/ 342901 h 400050"/>
                <a:gd name="connsiteX3" fmla="*/ 57150 w 895353"/>
                <a:gd name="connsiteY3" fmla="*/ 400051 h 400050"/>
                <a:gd name="connsiteX4" fmla="*/ 838204 w 895353"/>
                <a:gd name="connsiteY4" fmla="*/ 400051 h 400050"/>
                <a:gd name="connsiteX5" fmla="*/ 895354 w 895353"/>
                <a:gd name="connsiteY5" fmla="*/ 342901 h 400050"/>
                <a:gd name="connsiteX6" fmla="*/ 895354 w 895353"/>
                <a:gd name="connsiteY6" fmla="*/ 19050 h 400050"/>
                <a:gd name="connsiteX7" fmla="*/ 876304 w 895353"/>
                <a:gd name="connsiteY7" fmla="*/ 0 h 400050"/>
                <a:gd name="connsiteX8" fmla="*/ 857254 w 895353"/>
                <a:gd name="connsiteY8" fmla="*/ 19050 h 400050"/>
                <a:gd name="connsiteX9" fmla="*/ 857254 w 895353"/>
                <a:gd name="connsiteY9" fmla="*/ 342901 h 400050"/>
                <a:gd name="connsiteX10" fmla="*/ 838204 w 895353"/>
                <a:gd name="connsiteY10" fmla="*/ 361951 h 400050"/>
                <a:gd name="connsiteX11" fmla="*/ 399000 w 895353"/>
                <a:gd name="connsiteY11" fmla="*/ 361951 h 400050"/>
                <a:gd name="connsiteX12" fmla="*/ 385774 w 895353"/>
                <a:gd name="connsiteY12" fmla="*/ 351161 h 400050"/>
                <a:gd name="connsiteX13" fmla="*/ 387941 w 895353"/>
                <a:gd name="connsiteY13" fmla="*/ 328362 h 400050"/>
                <a:gd name="connsiteX14" fmla="*/ 397129 w 895353"/>
                <a:gd name="connsiteY14" fmla="*/ 322007 h 400050"/>
                <a:gd name="connsiteX15" fmla="*/ 583248 w 895353"/>
                <a:gd name="connsiteY15" fmla="*/ 322217 h 400050"/>
                <a:gd name="connsiteX16" fmla="*/ 619956 w 895353"/>
                <a:gd name="connsiteY16" fmla="*/ 292450 h 400050"/>
                <a:gd name="connsiteX17" fmla="*/ 665319 w 895353"/>
                <a:gd name="connsiteY17" fmla="*/ 119236 h 400050"/>
                <a:gd name="connsiteX18" fmla="*/ 638216 w 895353"/>
                <a:gd name="connsiteY18" fmla="*/ 69124 h 400050"/>
                <a:gd name="connsiteX19" fmla="*/ 628611 w 895353"/>
                <a:gd name="connsiteY19" fmla="*/ 67491 h 400050"/>
                <a:gd name="connsiteX20" fmla="*/ 334916 w 895353"/>
                <a:gd name="connsiteY20" fmla="*/ 67491 h 400050"/>
                <a:gd name="connsiteX21" fmla="*/ 319954 w 895353"/>
                <a:gd name="connsiteY21" fmla="*/ 70770 h 400050"/>
                <a:gd name="connsiteX22" fmla="*/ 304727 w 895353"/>
                <a:gd name="connsiteY22" fmla="*/ 31058 h 400050"/>
                <a:gd name="connsiteX23" fmla="*/ 287026 w 895353"/>
                <a:gd name="connsiteY23" fmla="*/ 19050 h 400050"/>
                <a:gd name="connsiteX24" fmla="*/ 228601 w 895353"/>
                <a:gd name="connsiteY24" fmla="*/ 19050 h 400050"/>
                <a:gd name="connsiteX25" fmla="*/ 209551 w 895353"/>
                <a:gd name="connsiteY25" fmla="*/ 38100 h 400050"/>
                <a:gd name="connsiteX26" fmla="*/ 228601 w 895353"/>
                <a:gd name="connsiteY26" fmla="*/ 57150 h 400050"/>
                <a:gd name="connsiteX27" fmla="*/ 274096 w 895353"/>
                <a:gd name="connsiteY27" fmla="*/ 57150 h 400050"/>
                <a:gd name="connsiteX28" fmla="*/ 364326 w 895353"/>
                <a:gd name="connsiteY28" fmla="*/ 296598 h 400050"/>
                <a:gd name="connsiteX29" fmla="*/ 364660 w 895353"/>
                <a:gd name="connsiteY29" fmla="*/ 297324 h 400050"/>
                <a:gd name="connsiteX30" fmla="*/ 356389 w 895353"/>
                <a:gd name="connsiteY30" fmla="*/ 307014 h 400050"/>
                <a:gd name="connsiteX31" fmla="*/ 349296 w 895353"/>
                <a:gd name="connsiteY31" fmla="*/ 361951 h 400050"/>
                <a:gd name="connsiteX32" fmla="*/ 57150 w 895353"/>
                <a:gd name="connsiteY32" fmla="*/ 361951 h 400050"/>
                <a:gd name="connsiteX33" fmla="*/ 38100 w 895353"/>
                <a:gd name="connsiteY33" fmla="*/ 342901 h 400050"/>
                <a:gd name="connsiteX34" fmla="*/ 38100 w 895353"/>
                <a:gd name="connsiteY34" fmla="*/ 19050 h 400050"/>
                <a:gd name="connsiteX35" fmla="*/ 19050 w 895353"/>
                <a:gd name="connsiteY35" fmla="*/ 0 h 400050"/>
                <a:gd name="connsiteX36" fmla="*/ 335206 w 895353"/>
                <a:gd name="connsiteY36" fmla="*/ 110034 h 400050"/>
                <a:gd name="connsiteX37" fmla="*/ 335672 w 895353"/>
                <a:gd name="connsiteY37" fmla="*/ 105591 h 400050"/>
                <a:gd name="connsiteX38" fmla="*/ 627854 w 895353"/>
                <a:gd name="connsiteY38" fmla="*/ 105591 h 400050"/>
                <a:gd name="connsiteX39" fmla="*/ 628461 w 895353"/>
                <a:gd name="connsiteY39" fmla="*/ 109584 h 400050"/>
                <a:gd name="connsiteX40" fmla="*/ 583099 w 895353"/>
                <a:gd name="connsiteY40" fmla="*/ 282798 h 400050"/>
                <a:gd name="connsiteX41" fmla="*/ 582493 w 895353"/>
                <a:gd name="connsiteY41" fmla="*/ 284118 h 400050"/>
                <a:gd name="connsiteX42" fmla="*/ 400473 w 895353"/>
                <a:gd name="connsiteY42" fmla="*/ 284118 h 400050"/>
                <a:gd name="connsiteX43" fmla="*/ 400011 w 895353"/>
                <a:gd name="connsiteY43" fmla="*/ 28324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5353" h="400050">
                  <a:moveTo>
                    <a:pt x="19050" y="0"/>
                  </a:moveTo>
                  <a:cubicBezTo>
                    <a:pt x="8530" y="1"/>
                    <a:pt x="1" y="8530"/>
                    <a:pt x="0" y="19050"/>
                  </a:cubicBezTo>
                  <a:lnTo>
                    <a:pt x="0" y="342901"/>
                  </a:lnTo>
                  <a:cubicBezTo>
                    <a:pt x="34" y="374449"/>
                    <a:pt x="25601" y="400016"/>
                    <a:pt x="57150" y="400051"/>
                  </a:cubicBezTo>
                  <a:lnTo>
                    <a:pt x="838204" y="400051"/>
                  </a:lnTo>
                  <a:cubicBezTo>
                    <a:pt x="869751" y="400016"/>
                    <a:pt x="895316" y="374449"/>
                    <a:pt x="895354" y="342901"/>
                  </a:cubicBezTo>
                  <a:lnTo>
                    <a:pt x="895354" y="19050"/>
                  </a:lnTo>
                  <a:cubicBezTo>
                    <a:pt x="895354" y="8529"/>
                    <a:pt x="886829" y="0"/>
                    <a:pt x="876304" y="0"/>
                  </a:cubicBezTo>
                  <a:cubicBezTo>
                    <a:pt x="865779" y="0"/>
                    <a:pt x="857254" y="8529"/>
                    <a:pt x="857254" y="19050"/>
                  </a:cubicBezTo>
                  <a:lnTo>
                    <a:pt x="857254" y="342901"/>
                  </a:lnTo>
                  <a:cubicBezTo>
                    <a:pt x="857244" y="353416"/>
                    <a:pt x="848719" y="361937"/>
                    <a:pt x="838204" y="361951"/>
                  </a:cubicBezTo>
                  <a:lnTo>
                    <a:pt x="399000" y="361951"/>
                  </a:lnTo>
                  <a:cubicBezTo>
                    <a:pt x="392821" y="361346"/>
                    <a:pt x="387607" y="357093"/>
                    <a:pt x="385774" y="351161"/>
                  </a:cubicBezTo>
                  <a:cubicBezTo>
                    <a:pt x="382720" y="343664"/>
                    <a:pt x="383530" y="335148"/>
                    <a:pt x="387941" y="328362"/>
                  </a:cubicBezTo>
                  <a:cubicBezTo>
                    <a:pt x="390049" y="325118"/>
                    <a:pt x="393350" y="322835"/>
                    <a:pt x="397129" y="322007"/>
                  </a:cubicBezTo>
                  <a:cubicBezTo>
                    <a:pt x="397994" y="322071"/>
                    <a:pt x="583248" y="322217"/>
                    <a:pt x="583248" y="322217"/>
                  </a:cubicBezTo>
                  <a:cubicBezTo>
                    <a:pt x="600838" y="321822"/>
                    <a:pt x="615935" y="309580"/>
                    <a:pt x="619956" y="292450"/>
                  </a:cubicBezTo>
                  <a:lnTo>
                    <a:pt x="665319" y="119236"/>
                  </a:lnTo>
                  <a:cubicBezTo>
                    <a:pt x="671673" y="97914"/>
                    <a:pt x="659539" y="75478"/>
                    <a:pt x="638216" y="69124"/>
                  </a:cubicBezTo>
                  <a:cubicBezTo>
                    <a:pt x="635092" y="68193"/>
                    <a:pt x="631867" y="67645"/>
                    <a:pt x="628611" y="67491"/>
                  </a:cubicBezTo>
                  <a:lnTo>
                    <a:pt x="334916" y="67491"/>
                  </a:lnTo>
                  <a:cubicBezTo>
                    <a:pt x="329750" y="67493"/>
                    <a:pt x="324647" y="68612"/>
                    <a:pt x="319954" y="70770"/>
                  </a:cubicBezTo>
                  <a:lnTo>
                    <a:pt x="304727" y="31058"/>
                  </a:lnTo>
                  <a:cubicBezTo>
                    <a:pt x="301842" y="23809"/>
                    <a:pt x="294829" y="19051"/>
                    <a:pt x="287026" y="19050"/>
                  </a:cubicBezTo>
                  <a:lnTo>
                    <a:pt x="228601" y="19050"/>
                  </a:lnTo>
                  <a:cubicBezTo>
                    <a:pt x="218080" y="19050"/>
                    <a:pt x="209551" y="27579"/>
                    <a:pt x="209551" y="38100"/>
                  </a:cubicBezTo>
                  <a:cubicBezTo>
                    <a:pt x="209551" y="48621"/>
                    <a:pt x="218080" y="57150"/>
                    <a:pt x="228601" y="57150"/>
                  </a:cubicBezTo>
                  <a:lnTo>
                    <a:pt x="274096" y="57150"/>
                  </a:lnTo>
                  <a:lnTo>
                    <a:pt x="364326" y="296598"/>
                  </a:lnTo>
                  <a:cubicBezTo>
                    <a:pt x="364421" y="296852"/>
                    <a:pt x="364561" y="297075"/>
                    <a:pt x="364660" y="297324"/>
                  </a:cubicBezTo>
                  <a:cubicBezTo>
                    <a:pt x="361548" y="300234"/>
                    <a:pt x="358774" y="303484"/>
                    <a:pt x="356389" y="307014"/>
                  </a:cubicBezTo>
                  <a:cubicBezTo>
                    <a:pt x="345690" y="323257"/>
                    <a:pt x="343074" y="343524"/>
                    <a:pt x="349296" y="361951"/>
                  </a:cubicBezTo>
                  <a:lnTo>
                    <a:pt x="57150" y="361951"/>
                  </a:lnTo>
                  <a:cubicBezTo>
                    <a:pt x="46635" y="361937"/>
                    <a:pt x="38114" y="353416"/>
                    <a:pt x="38100" y="342901"/>
                  </a:cubicBezTo>
                  <a:lnTo>
                    <a:pt x="38100" y="19050"/>
                  </a:lnTo>
                  <a:cubicBezTo>
                    <a:pt x="38099" y="8530"/>
                    <a:pt x="29570" y="1"/>
                    <a:pt x="19050" y="0"/>
                  </a:cubicBezTo>
                  <a:close/>
                  <a:moveTo>
                    <a:pt x="335206" y="110034"/>
                  </a:moveTo>
                  <a:cubicBezTo>
                    <a:pt x="334603" y="108569"/>
                    <a:pt x="334779" y="106899"/>
                    <a:pt x="335672" y="105591"/>
                  </a:cubicBezTo>
                  <a:lnTo>
                    <a:pt x="627854" y="105591"/>
                  </a:lnTo>
                  <a:cubicBezTo>
                    <a:pt x="628652" y="106761"/>
                    <a:pt x="628876" y="108230"/>
                    <a:pt x="628461" y="109584"/>
                  </a:cubicBezTo>
                  <a:lnTo>
                    <a:pt x="583099" y="282798"/>
                  </a:lnTo>
                  <a:cubicBezTo>
                    <a:pt x="582989" y="283274"/>
                    <a:pt x="582783" y="283723"/>
                    <a:pt x="582493" y="284118"/>
                  </a:cubicBezTo>
                  <a:lnTo>
                    <a:pt x="400473" y="284118"/>
                  </a:lnTo>
                  <a:cubicBezTo>
                    <a:pt x="400278" y="283851"/>
                    <a:pt x="400121" y="283559"/>
                    <a:pt x="400011" y="283247"/>
                  </a:cubicBezTo>
                  <a:close/>
                </a:path>
              </a:pathLst>
            </a:custGeom>
            <a:grpFill/>
            <a:ln w="9599"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19361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1" y="219438"/>
            <a:ext cx="5267322"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13" name="Rectangle 12">
            <a:extLst>
              <a:ext uri="{FF2B5EF4-FFF2-40B4-BE49-F238E27FC236}">
                <a16:creationId xmlns:a16="http://schemas.microsoft.com/office/drawing/2014/main" id="{B4300E7D-6B10-4384-BF75-1D88EB13C1FB}"/>
              </a:ext>
            </a:extLst>
          </p:cNvPr>
          <p:cNvSpPr/>
          <p:nvPr/>
        </p:nvSpPr>
        <p:spPr>
          <a:xfrm>
            <a:off x="1001443" y="2087960"/>
            <a:ext cx="5207270" cy="1210718"/>
          </a:xfrm>
          <a:prstGeom prst="rect">
            <a:avLst/>
          </a:prstGeom>
          <a:noFill/>
          <a:ln>
            <a:solidFill>
              <a:srgbClr val="00A3A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46F12FFC-492F-4D16-8312-9268BEE37395}"/>
              </a:ext>
            </a:extLst>
          </p:cNvPr>
          <p:cNvSpPr/>
          <p:nvPr/>
        </p:nvSpPr>
        <p:spPr>
          <a:xfrm>
            <a:off x="6429375" y="1973750"/>
            <a:ext cx="4770437" cy="39451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9323CF7C-1B76-488B-8726-ED71D4714833}"/>
              </a:ext>
            </a:extLst>
          </p:cNvPr>
          <p:cNvSpPr>
            <a:spLocks noGrp="1"/>
          </p:cNvSpPr>
          <p:nvPr>
            <p:ph type="body" sz="quarter" idx="10"/>
          </p:nvPr>
        </p:nvSpPr>
        <p:spPr>
          <a:xfrm>
            <a:off x="995363" y="1228725"/>
            <a:ext cx="10195200" cy="519112"/>
          </a:xfrm>
        </p:spPr>
        <p:txBody>
          <a:bodyPr/>
          <a:lstStyle/>
          <a:p>
            <a:r>
              <a:rPr lang="en-GB" dirty="0">
                <a:solidFill>
                  <a:schemeClr val="accent5"/>
                </a:solidFill>
              </a:rPr>
              <a:t>Convenience is not new but is an increasingly important trend — time-pressed consumers expect a seamless ‘anytime, anyhow, anywhere’ shopping experience.</a:t>
            </a:r>
            <a:endParaRPr lang="en-GB" dirty="0"/>
          </a:p>
          <a:p>
            <a:endParaRPr lang="en-GB" dirty="0"/>
          </a:p>
        </p:txBody>
      </p:sp>
      <p:sp>
        <p:nvSpPr>
          <p:cNvPr id="107" name="TextBox 106">
            <a:extLst>
              <a:ext uri="{FF2B5EF4-FFF2-40B4-BE49-F238E27FC236}">
                <a16:creationId xmlns:a16="http://schemas.microsoft.com/office/drawing/2014/main" id="{E3B0EBE1-3B4B-47F0-9C96-1938E6265B89}"/>
              </a:ext>
            </a:extLst>
          </p:cNvPr>
          <p:cNvSpPr txBox="1"/>
          <p:nvPr/>
        </p:nvSpPr>
        <p:spPr>
          <a:xfrm>
            <a:off x="3462197" y="2739716"/>
            <a:ext cx="1403592" cy="462429"/>
          </a:xfrm>
          <a:prstGeom prst="rect">
            <a:avLst/>
          </a:prstGeom>
          <a:solidFill>
            <a:schemeClr val="bg2"/>
          </a:solidFill>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Ease of transaction: checkout free</a:t>
            </a:r>
          </a:p>
        </p:txBody>
      </p:sp>
      <p:sp>
        <p:nvSpPr>
          <p:cNvPr id="112" name="Government14">
            <a:extLst>
              <a:ext uri="{FF2B5EF4-FFF2-40B4-BE49-F238E27FC236}">
                <a16:creationId xmlns:a16="http://schemas.microsoft.com/office/drawing/2014/main" id="{BF8B8798-7C5F-4ECD-BC2E-597A2024A62C}"/>
              </a:ext>
            </a:extLst>
          </p:cNvPr>
          <p:cNvSpPr>
            <a:spLocks noChangeAspect="1" noEditPoints="1"/>
          </p:cNvSpPr>
          <p:nvPr/>
        </p:nvSpPr>
        <p:spPr bwMode="auto">
          <a:xfrm flipH="1">
            <a:off x="4646874" y="2913023"/>
            <a:ext cx="140129" cy="219456"/>
          </a:xfrm>
          <a:custGeom>
            <a:avLst/>
            <a:gdLst>
              <a:gd name="T0" fmla="*/ 148 w 168"/>
              <a:gd name="T1" fmla="*/ 72 h 224"/>
              <a:gd name="T2" fmla="*/ 148 w 168"/>
              <a:gd name="T3" fmla="*/ 32 h 224"/>
              <a:gd name="T4" fmla="*/ 116 w 168"/>
              <a:gd name="T5" fmla="*/ 0 h 224"/>
              <a:gd name="T6" fmla="*/ 52 w 168"/>
              <a:gd name="T7" fmla="*/ 0 h 224"/>
              <a:gd name="T8" fmla="*/ 20 w 168"/>
              <a:gd name="T9" fmla="*/ 32 h 224"/>
              <a:gd name="T10" fmla="*/ 20 w 168"/>
              <a:gd name="T11" fmla="*/ 72 h 224"/>
              <a:gd name="T12" fmla="*/ 0 w 168"/>
              <a:gd name="T13" fmla="*/ 72 h 224"/>
              <a:gd name="T14" fmla="*/ 0 w 168"/>
              <a:gd name="T15" fmla="*/ 188 h 224"/>
              <a:gd name="T16" fmla="*/ 36 w 168"/>
              <a:gd name="T17" fmla="*/ 224 h 224"/>
              <a:gd name="T18" fmla="*/ 132 w 168"/>
              <a:gd name="T19" fmla="*/ 224 h 224"/>
              <a:gd name="T20" fmla="*/ 168 w 168"/>
              <a:gd name="T21" fmla="*/ 188 h 224"/>
              <a:gd name="T22" fmla="*/ 168 w 168"/>
              <a:gd name="T23" fmla="*/ 72 h 224"/>
              <a:gd name="T24" fmla="*/ 148 w 168"/>
              <a:gd name="T25" fmla="*/ 72 h 224"/>
              <a:gd name="T26" fmla="*/ 92 w 168"/>
              <a:gd name="T27" fmla="*/ 150 h 224"/>
              <a:gd name="T28" fmla="*/ 92 w 168"/>
              <a:gd name="T29" fmla="*/ 184 h 224"/>
              <a:gd name="T30" fmla="*/ 76 w 168"/>
              <a:gd name="T31" fmla="*/ 184 h 224"/>
              <a:gd name="T32" fmla="*/ 76 w 168"/>
              <a:gd name="T33" fmla="*/ 150 h 224"/>
              <a:gd name="T34" fmla="*/ 64 w 168"/>
              <a:gd name="T35" fmla="*/ 132 h 224"/>
              <a:gd name="T36" fmla="*/ 84 w 168"/>
              <a:gd name="T37" fmla="*/ 112 h 224"/>
              <a:gd name="T38" fmla="*/ 104 w 168"/>
              <a:gd name="T39" fmla="*/ 132 h 224"/>
              <a:gd name="T40" fmla="*/ 92 w 168"/>
              <a:gd name="T41" fmla="*/ 150 h 224"/>
              <a:gd name="T42" fmla="*/ 132 w 168"/>
              <a:gd name="T43" fmla="*/ 72 h 224"/>
              <a:gd name="T44" fmla="*/ 36 w 168"/>
              <a:gd name="T45" fmla="*/ 72 h 224"/>
              <a:gd name="T46" fmla="*/ 36 w 168"/>
              <a:gd name="T47" fmla="*/ 32 h 224"/>
              <a:gd name="T48" fmla="*/ 52 w 168"/>
              <a:gd name="T49" fmla="*/ 16 h 224"/>
              <a:gd name="T50" fmla="*/ 116 w 168"/>
              <a:gd name="T51" fmla="*/ 16 h 224"/>
              <a:gd name="T52" fmla="*/ 132 w 168"/>
              <a:gd name="T53" fmla="*/ 32 h 224"/>
              <a:gd name="T54" fmla="*/ 132 w 168"/>
              <a:gd name="T55" fmla="*/ 7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224">
                <a:moveTo>
                  <a:pt x="148" y="72"/>
                </a:moveTo>
                <a:cubicBezTo>
                  <a:pt x="148" y="32"/>
                  <a:pt x="148" y="32"/>
                  <a:pt x="148" y="32"/>
                </a:cubicBezTo>
                <a:cubicBezTo>
                  <a:pt x="148" y="14"/>
                  <a:pt x="134" y="0"/>
                  <a:pt x="116" y="0"/>
                </a:cubicBezTo>
                <a:cubicBezTo>
                  <a:pt x="52" y="0"/>
                  <a:pt x="52" y="0"/>
                  <a:pt x="52" y="0"/>
                </a:cubicBezTo>
                <a:cubicBezTo>
                  <a:pt x="34" y="0"/>
                  <a:pt x="20" y="14"/>
                  <a:pt x="20" y="32"/>
                </a:cubicBezTo>
                <a:cubicBezTo>
                  <a:pt x="20" y="72"/>
                  <a:pt x="20" y="72"/>
                  <a:pt x="20" y="72"/>
                </a:cubicBezTo>
                <a:cubicBezTo>
                  <a:pt x="0" y="72"/>
                  <a:pt x="0" y="72"/>
                  <a:pt x="0" y="72"/>
                </a:cubicBezTo>
                <a:cubicBezTo>
                  <a:pt x="0" y="188"/>
                  <a:pt x="0" y="188"/>
                  <a:pt x="0" y="188"/>
                </a:cubicBezTo>
                <a:cubicBezTo>
                  <a:pt x="0" y="208"/>
                  <a:pt x="16" y="224"/>
                  <a:pt x="36" y="224"/>
                </a:cubicBezTo>
                <a:cubicBezTo>
                  <a:pt x="132" y="224"/>
                  <a:pt x="132" y="224"/>
                  <a:pt x="132" y="224"/>
                </a:cubicBezTo>
                <a:cubicBezTo>
                  <a:pt x="152" y="224"/>
                  <a:pt x="168" y="208"/>
                  <a:pt x="168" y="188"/>
                </a:cubicBezTo>
                <a:cubicBezTo>
                  <a:pt x="168" y="72"/>
                  <a:pt x="168" y="72"/>
                  <a:pt x="168" y="72"/>
                </a:cubicBezTo>
                <a:lnTo>
                  <a:pt x="148" y="72"/>
                </a:lnTo>
                <a:close/>
                <a:moveTo>
                  <a:pt x="92" y="150"/>
                </a:moveTo>
                <a:cubicBezTo>
                  <a:pt x="92" y="184"/>
                  <a:pt x="92" y="184"/>
                  <a:pt x="92" y="184"/>
                </a:cubicBezTo>
                <a:cubicBezTo>
                  <a:pt x="76" y="184"/>
                  <a:pt x="76" y="184"/>
                  <a:pt x="76" y="184"/>
                </a:cubicBezTo>
                <a:cubicBezTo>
                  <a:pt x="76" y="150"/>
                  <a:pt x="76" y="150"/>
                  <a:pt x="76" y="150"/>
                </a:cubicBezTo>
                <a:cubicBezTo>
                  <a:pt x="69" y="147"/>
                  <a:pt x="64" y="140"/>
                  <a:pt x="64" y="132"/>
                </a:cubicBezTo>
                <a:cubicBezTo>
                  <a:pt x="64" y="121"/>
                  <a:pt x="73" y="112"/>
                  <a:pt x="84" y="112"/>
                </a:cubicBezTo>
                <a:cubicBezTo>
                  <a:pt x="95" y="112"/>
                  <a:pt x="104" y="121"/>
                  <a:pt x="104" y="132"/>
                </a:cubicBezTo>
                <a:cubicBezTo>
                  <a:pt x="104" y="140"/>
                  <a:pt x="99" y="147"/>
                  <a:pt x="92" y="150"/>
                </a:cubicBezTo>
                <a:close/>
                <a:moveTo>
                  <a:pt x="132" y="72"/>
                </a:moveTo>
                <a:cubicBezTo>
                  <a:pt x="36" y="72"/>
                  <a:pt x="36" y="72"/>
                  <a:pt x="36" y="72"/>
                </a:cubicBezTo>
                <a:cubicBezTo>
                  <a:pt x="36" y="32"/>
                  <a:pt x="36" y="32"/>
                  <a:pt x="36" y="32"/>
                </a:cubicBezTo>
                <a:cubicBezTo>
                  <a:pt x="36" y="23"/>
                  <a:pt x="43" y="16"/>
                  <a:pt x="52" y="16"/>
                </a:cubicBezTo>
                <a:cubicBezTo>
                  <a:pt x="116" y="16"/>
                  <a:pt x="116" y="16"/>
                  <a:pt x="116" y="16"/>
                </a:cubicBezTo>
                <a:cubicBezTo>
                  <a:pt x="125" y="16"/>
                  <a:pt x="132" y="23"/>
                  <a:pt x="132" y="32"/>
                </a:cubicBezTo>
                <a:lnTo>
                  <a:pt x="132"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F4C193EF-A350-44F7-BCFB-A7B98D0F60D7}"/>
              </a:ext>
            </a:extLst>
          </p:cNvPr>
          <p:cNvSpPr>
            <a:spLocks noGrp="1"/>
          </p:cNvSpPr>
          <p:nvPr>
            <p:ph type="title"/>
          </p:nvPr>
        </p:nvSpPr>
        <p:spPr>
          <a:xfrm>
            <a:off x="998400" y="431800"/>
            <a:ext cx="10195200" cy="533400"/>
          </a:xfrm>
        </p:spPr>
        <p:txBody>
          <a:bodyPr/>
          <a:lstStyle/>
          <a:p>
            <a:r>
              <a:rPr lang="en-GB" sz="5000" b="1" dirty="0"/>
              <a:t>Convenience</a:t>
            </a:r>
            <a:r>
              <a:rPr lang="en-GB" sz="5000" dirty="0"/>
              <a:t> — fundamental for time-poor consumers</a:t>
            </a:r>
          </a:p>
        </p:txBody>
      </p:sp>
      <p:sp>
        <p:nvSpPr>
          <p:cNvPr id="6" name="Rectangle 5">
            <a:extLst>
              <a:ext uri="{FF2B5EF4-FFF2-40B4-BE49-F238E27FC236}">
                <a16:creationId xmlns:a16="http://schemas.microsoft.com/office/drawing/2014/main" id="{DAD8BFAC-E72F-455F-9B6F-976A923B91AA}"/>
              </a:ext>
            </a:extLst>
          </p:cNvPr>
          <p:cNvSpPr/>
          <p:nvPr/>
        </p:nvSpPr>
        <p:spPr>
          <a:xfrm>
            <a:off x="7210744" y="2148412"/>
            <a:ext cx="3923833" cy="232371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300"/>
              </a:spcAft>
              <a:buClr>
                <a:prstClr val="white"/>
              </a:buClr>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Consumers are increasingly looking for convenience as they are more time-poor than ever </a:t>
            </a:r>
          </a:p>
          <a:p>
            <a:pPr marL="171450" marR="0" lvl="0" indent="-171450" algn="l" defTabSz="914400" rtl="0" eaLnBrk="1" fontAlgn="auto" latinLnBrk="0" hangingPunct="1">
              <a:lnSpc>
                <a:spcPct val="100000"/>
              </a:lnSpc>
              <a:spcBef>
                <a:spcPts val="600"/>
              </a:spcBef>
              <a:spcAft>
                <a:spcPts val="300"/>
              </a:spcAft>
              <a:buClr>
                <a:prstClr val="white"/>
              </a:buClr>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With speed and ease of shopping becoming increasingly important for time-pressed, digitally connected shoppers — c-store format is witnessing growth</a:t>
            </a:r>
          </a:p>
          <a:p>
            <a:pPr marL="171450" marR="0" lvl="0" indent="-171450" algn="l" defTabSz="914400" rtl="0" eaLnBrk="1" fontAlgn="auto" latinLnBrk="0" hangingPunct="1">
              <a:lnSpc>
                <a:spcPct val="100000"/>
              </a:lnSpc>
              <a:spcBef>
                <a:spcPts val="600"/>
              </a:spcBef>
              <a:spcAft>
                <a:spcPts val="300"/>
              </a:spcAft>
              <a:buClr>
                <a:prstClr val="white"/>
              </a:buClr>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C-stores offer an effortless way to shop (owing to its proximity, long opening hours, shorter queues, wide range) for top-up purchases, meals and food-to-go, in the shortest time possible </a:t>
            </a:r>
            <a:endParaRPr kumimoji="0" lang="en-GB" sz="105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
                <a:prstClr val="white"/>
              </a:buClr>
              <a:buSzTx/>
              <a:buFontTx/>
              <a:buNone/>
              <a:tabLst/>
              <a:defRPr/>
            </a:pPr>
            <a:r>
              <a:rPr kumimoji="0" lang="en-GB" sz="11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Grocery retailers are tapping into the growth of convenience culture </a:t>
            </a:r>
          </a:p>
        </p:txBody>
      </p:sp>
      <p:sp>
        <p:nvSpPr>
          <p:cNvPr id="11" name="Rectangle 10">
            <a:extLst>
              <a:ext uri="{FF2B5EF4-FFF2-40B4-BE49-F238E27FC236}">
                <a16:creationId xmlns:a16="http://schemas.microsoft.com/office/drawing/2014/main" id="{007FFADF-A957-4BC7-970D-B527FD78F76A}"/>
              </a:ext>
            </a:extLst>
          </p:cNvPr>
          <p:cNvSpPr/>
          <p:nvPr/>
        </p:nvSpPr>
        <p:spPr>
          <a:xfrm>
            <a:off x="920325" y="1808091"/>
            <a:ext cx="484632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8D"/>
                </a:solidFill>
                <a:effectLst/>
                <a:uLnTx/>
                <a:uFillTx/>
                <a:latin typeface="Arial"/>
                <a:ea typeface="+mn-ea"/>
                <a:cs typeface="+mn-cs"/>
              </a:rPr>
              <a:t>Convenience has become the market norm…</a:t>
            </a:r>
          </a:p>
        </p:txBody>
      </p:sp>
      <p:grpSp>
        <p:nvGrpSpPr>
          <p:cNvPr id="58" name="Financial23">
            <a:extLst>
              <a:ext uri="{FF2B5EF4-FFF2-40B4-BE49-F238E27FC236}">
                <a16:creationId xmlns:a16="http://schemas.microsoft.com/office/drawing/2014/main" id="{F7352A82-B3FE-4710-B541-C6B3992EBC40}"/>
              </a:ext>
            </a:extLst>
          </p:cNvPr>
          <p:cNvGrpSpPr>
            <a:grpSpLocks/>
          </p:cNvGrpSpPr>
          <p:nvPr/>
        </p:nvGrpSpPr>
        <p:grpSpPr>
          <a:xfrm>
            <a:off x="1494912" y="5649829"/>
            <a:ext cx="182880" cy="182880"/>
            <a:chOff x="4148138" y="3141663"/>
            <a:chExt cx="850900" cy="623888"/>
          </a:xfrm>
          <a:solidFill>
            <a:schemeClr val="bg1"/>
          </a:solidFill>
        </p:grpSpPr>
        <p:sp>
          <p:nvSpPr>
            <p:cNvPr id="59" name="Oval 152">
              <a:extLst>
                <a:ext uri="{FF2B5EF4-FFF2-40B4-BE49-F238E27FC236}">
                  <a16:creationId xmlns:a16="http://schemas.microsoft.com/office/drawing/2014/main" id="{BCF47E10-E5A2-40C4-AFD0-9C04254DBB82}"/>
                </a:ext>
              </a:extLst>
            </p:cNvPr>
            <p:cNvSpPr>
              <a:spLocks noChangeArrowheads="1"/>
            </p:cNvSpPr>
            <p:nvPr/>
          </p:nvSpPr>
          <p:spPr bwMode="auto">
            <a:xfrm>
              <a:off x="4316413" y="3643313"/>
              <a:ext cx="120650"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Oval 153">
              <a:extLst>
                <a:ext uri="{FF2B5EF4-FFF2-40B4-BE49-F238E27FC236}">
                  <a16:creationId xmlns:a16="http://schemas.microsoft.com/office/drawing/2014/main" id="{B0276E86-F570-42C9-A46E-FA04339D4F38}"/>
                </a:ext>
              </a:extLst>
            </p:cNvPr>
            <p:cNvSpPr>
              <a:spLocks noChangeArrowheads="1"/>
            </p:cNvSpPr>
            <p:nvPr/>
          </p:nvSpPr>
          <p:spPr bwMode="auto">
            <a:xfrm>
              <a:off x="4597401" y="3643313"/>
              <a:ext cx="120650"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Freeform 154">
              <a:extLst>
                <a:ext uri="{FF2B5EF4-FFF2-40B4-BE49-F238E27FC236}">
                  <a16:creationId xmlns:a16="http://schemas.microsoft.com/office/drawing/2014/main" id="{5280B9BC-FEAA-4CD4-88F5-E734DEFB6000}"/>
                </a:ext>
              </a:extLst>
            </p:cNvPr>
            <p:cNvSpPr>
              <a:spLocks noEditPoints="1"/>
            </p:cNvSpPr>
            <p:nvPr/>
          </p:nvSpPr>
          <p:spPr bwMode="auto">
            <a:xfrm>
              <a:off x="4148138" y="3141663"/>
              <a:ext cx="850900" cy="471488"/>
            </a:xfrm>
            <a:custGeom>
              <a:avLst/>
              <a:gdLst>
                <a:gd name="T0" fmla="*/ 450 w 536"/>
                <a:gd name="T1" fmla="*/ 0 h 297"/>
                <a:gd name="T2" fmla="*/ 436 w 536"/>
                <a:gd name="T3" fmla="*/ 58 h 297"/>
                <a:gd name="T4" fmla="*/ 436 w 536"/>
                <a:gd name="T5" fmla="*/ 58 h 297"/>
                <a:gd name="T6" fmla="*/ 0 w 536"/>
                <a:gd name="T7" fmla="*/ 58 h 297"/>
                <a:gd name="T8" fmla="*/ 65 w 536"/>
                <a:gd name="T9" fmla="*/ 297 h 297"/>
                <a:gd name="T10" fmla="*/ 400 w 536"/>
                <a:gd name="T11" fmla="*/ 297 h 297"/>
                <a:gd name="T12" fmla="*/ 472 w 536"/>
                <a:gd name="T13" fmla="*/ 29 h 297"/>
                <a:gd name="T14" fmla="*/ 536 w 536"/>
                <a:gd name="T15" fmla="*/ 29 h 297"/>
                <a:gd name="T16" fmla="*/ 536 w 536"/>
                <a:gd name="T17" fmla="*/ 0 h 297"/>
                <a:gd name="T18" fmla="*/ 450 w 536"/>
                <a:gd name="T19" fmla="*/ 0 h 297"/>
                <a:gd name="T20" fmla="*/ 378 w 536"/>
                <a:gd name="T21" fmla="*/ 268 h 297"/>
                <a:gd name="T22" fmla="*/ 86 w 536"/>
                <a:gd name="T23" fmla="*/ 268 h 297"/>
                <a:gd name="T24" fmla="*/ 65 w 536"/>
                <a:gd name="T25" fmla="*/ 192 h 297"/>
                <a:gd name="T26" fmla="*/ 400 w 536"/>
                <a:gd name="T27" fmla="*/ 192 h 297"/>
                <a:gd name="T28" fmla="*/ 378 w 536"/>
                <a:gd name="T29" fmla="*/ 268 h 297"/>
                <a:gd name="T30" fmla="*/ 407 w 536"/>
                <a:gd name="T31" fmla="*/ 163 h 297"/>
                <a:gd name="T32" fmla="*/ 58 w 536"/>
                <a:gd name="T33" fmla="*/ 163 h 297"/>
                <a:gd name="T34" fmla="*/ 39 w 536"/>
                <a:gd name="T35" fmla="*/ 87 h 297"/>
                <a:gd name="T36" fmla="*/ 426 w 536"/>
                <a:gd name="T37" fmla="*/ 87 h 297"/>
                <a:gd name="T38" fmla="*/ 407 w 536"/>
                <a:gd name="T39" fmla="*/ 16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6" h="297">
                  <a:moveTo>
                    <a:pt x="450" y="0"/>
                  </a:moveTo>
                  <a:lnTo>
                    <a:pt x="436" y="58"/>
                  </a:lnTo>
                  <a:lnTo>
                    <a:pt x="436" y="58"/>
                  </a:lnTo>
                  <a:lnTo>
                    <a:pt x="0" y="58"/>
                  </a:lnTo>
                  <a:lnTo>
                    <a:pt x="65" y="297"/>
                  </a:lnTo>
                  <a:lnTo>
                    <a:pt x="400" y="297"/>
                  </a:lnTo>
                  <a:lnTo>
                    <a:pt x="472" y="29"/>
                  </a:lnTo>
                  <a:lnTo>
                    <a:pt x="536" y="29"/>
                  </a:lnTo>
                  <a:lnTo>
                    <a:pt x="536" y="0"/>
                  </a:lnTo>
                  <a:lnTo>
                    <a:pt x="450" y="0"/>
                  </a:lnTo>
                  <a:close/>
                  <a:moveTo>
                    <a:pt x="378" y="268"/>
                  </a:moveTo>
                  <a:lnTo>
                    <a:pt x="86" y="268"/>
                  </a:lnTo>
                  <a:lnTo>
                    <a:pt x="65" y="192"/>
                  </a:lnTo>
                  <a:lnTo>
                    <a:pt x="400" y="192"/>
                  </a:lnTo>
                  <a:lnTo>
                    <a:pt x="378" y="268"/>
                  </a:lnTo>
                  <a:close/>
                  <a:moveTo>
                    <a:pt x="407" y="163"/>
                  </a:moveTo>
                  <a:lnTo>
                    <a:pt x="58" y="163"/>
                  </a:lnTo>
                  <a:lnTo>
                    <a:pt x="39" y="87"/>
                  </a:lnTo>
                  <a:lnTo>
                    <a:pt x="426" y="87"/>
                  </a:lnTo>
                  <a:lnTo>
                    <a:pt x="407"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 name="Group 3">
            <a:extLst>
              <a:ext uri="{FF2B5EF4-FFF2-40B4-BE49-F238E27FC236}">
                <a16:creationId xmlns:a16="http://schemas.microsoft.com/office/drawing/2014/main" id="{D149A1CA-28D3-4131-AED8-3BFA9C08E5C1}"/>
              </a:ext>
            </a:extLst>
          </p:cNvPr>
          <p:cNvGrpSpPr/>
          <p:nvPr/>
        </p:nvGrpSpPr>
        <p:grpSpPr>
          <a:xfrm>
            <a:off x="1563964" y="4304893"/>
            <a:ext cx="151830" cy="184622"/>
            <a:chOff x="2358167" y="3130831"/>
            <a:chExt cx="151830" cy="184622"/>
          </a:xfrm>
          <a:solidFill>
            <a:schemeClr val="bg1"/>
          </a:solidFill>
        </p:grpSpPr>
        <p:sp>
          <p:nvSpPr>
            <p:cNvPr id="62" name="Freeform 1215">
              <a:extLst>
                <a:ext uri="{FF2B5EF4-FFF2-40B4-BE49-F238E27FC236}">
                  <a16:creationId xmlns:a16="http://schemas.microsoft.com/office/drawing/2014/main" id="{53FFF866-1D5A-4DE7-9945-3AA98FB10178}"/>
                </a:ext>
              </a:extLst>
            </p:cNvPr>
            <p:cNvSpPr>
              <a:spLocks noEditPoints="1"/>
            </p:cNvSpPr>
            <p:nvPr/>
          </p:nvSpPr>
          <p:spPr bwMode="auto">
            <a:xfrm>
              <a:off x="2400703" y="3130831"/>
              <a:ext cx="109294" cy="124654"/>
            </a:xfrm>
            <a:custGeom>
              <a:avLst/>
              <a:gdLst>
                <a:gd name="T0" fmla="*/ 556 w 741"/>
                <a:gd name="T1" fmla="*/ 51 h 742"/>
                <a:gd name="T2" fmla="*/ 473 w 741"/>
                <a:gd name="T3" fmla="*/ 16 h 742"/>
                <a:gd name="T4" fmla="*/ 386 w 741"/>
                <a:gd name="T5" fmla="*/ 2 h 742"/>
                <a:gd name="T6" fmla="*/ 297 w 741"/>
                <a:gd name="T7" fmla="*/ 8 h 742"/>
                <a:gd name="T8" fmla="*/ 212 w 741"/>
                <a:gd name="T9" fmla="*/ 36 h 742"/>
                <a:gd name="T10" fmla="*/ 135 w 741"/>
                <a:gd name="T11" fmla="*/ 85 h 742"/>
                <a:gd name="T12" fmla="*/ 71 w 741"/>
                <a:gd name="T13" fmla="*/ 154 h 742"/>
                <a:gd name="T14" fmla="*/ 26 w 741"/>
                <a:gd name="T15" fmla="*/ 234 h 742"/>
                <a:gd name="T16" fmla="*/ 4 w 741"/>
                <a:gd name="T17" fmla="*/ 321 h 742"/>
                <a:gd name="T18" fmla="*/ 1 w 741"/>
                <a:gd name="T19" fmla="*/ 410 h 742"/>
                <a:gd name="T20" fmla="*/ 22 w 741"/>
                <a:gd name="T21" fmla="*/ 496 h 742"/>
                <a:gd name="T22" fmla="*/ 62 w 741"/>
                <a:gd name="T23" fmla="*/ 577 h 742"/>
                <a:gd name="T24" fmla="*/ 123 w 741"/>
                <a:gd name="T25" fmla="*/ 647 h 742"/>
                <a:gd name="T26" fmla="*/ 200 w 741"/>
                <a:gd name="T27" fmla="*/ 700 h 742"/>
                <a:gd name="T28" fmla="*/ 284 w 741"/>
                <a:gd name="T29" fmla="*/ 732 h 742"/>
                <a:gd name="T30" fmla="*/ 373 w 741"/>
                <a:gd name="T31" fmla="*/ 742 h 742"/>
                <a:gd name="T32" fmla="*/ 461 w 741"/>
                <a:gd name="T33" fmla="*/ 731 h 742"/>
                <a:gd name="T34" fmla="*/ 545 w 741"/>
                <a:gd name="T35" fmla="*/ 698 h 742"/>
                <a:gd name="T36" fmla="*/ 620 w 741"/>
                <a:gd name="T37" fmla="*/ 645 h 742"/>
                <a:gd name="T38" fmla="*/ 681 w 741"/>
                <a:gd name="T39" fmla="*/ 574 h 742"/>
                <a:gd name="T40" fmla="*/ 721 w 741"/>
                <a:gd name="T41" fmla="*/ 492 h 742"/>
                <a:gd name="T42" fmla="*/ 740 w 741"/>
                <a:gd name="T43" fmla="*/ 404 h 742"/>
                <a:gd name="T44" fmla="*/ 737 w 741"/>
                <a:gd name="T45" fmla="*/ 316 h 742"/>
                <a:gd name="T46" fmla="*/ 713 w 741"/>
                <a:gd name="T47" fmla="*/ 229 h 742"/>
                <a:gd name="T48" fmla="*/ 668 w 741"/>
                <a:gd name="T49" fmla="*/ 151 h 742"/>
                <a:gd name="T50" fmla="*/ 169 w 741"/>
                <a:gd name="T51" fmla="*/ 597 h 742"/>
                <a:gd name="T52" fmla="*/ 119 w 741"/>
                <a:gd name="T53" fmla="*/ 538 h 742"/>
                <a:gd name="T54" fmla="*/ 87 w 741"/>
                <a:gd name="T55" fmla="*/ 473 h 742"/>
                <a:gd name="T56" fmla="*/ 71 w 741"/>
                <a:gd name="T57" fmla="*/ 402 h 742"/>
                <a:gd name="T58" fmla="*/ 72 w 741"/>
                <a:gd name="T59" fmla="*/ 330 h 742"/>
                <a:gd name="T60" fmla="*/ 90 w 741"/>
                <a:gd name="T61" fmla="*/ 260 h 742"/>
                <a:gd name="T62" fmla="*/ 127 w 741"/>
                <a:gd name="T63" fmla="*/ 195 h 742"/>
                <a:gd name="T64" fmla="*/ 178 w 741"/>
                <a:gd name="T65" fmla="*/ 139 h 742"/>
                <a:gd name="T66" fmla="*/ 242 w 741"/>
                <a:gd name="T67" fmla="*/ 99 h 742"/>
                <a:gd name="T68" fmla="*/ 310 w 741"/>
                <a:gd name="T69" fmla="*/ 76 h 742"/>
                <a:gd name="T70" fmla="*/ 383 w 741"/>
                <a:gd name="T71" fmla="*/ 71 h 742"/>
                <a:gd name="T72" fmla="*/ 454 w 741"/>
                <a:gd name="T73" fmla="*/ 81 h 742"/>
                <a:gd name="T74" fmla="*/ 522 w 741"/>
                <a:gd name="T75" fmla="*/ 111 h 742"/>
                <a:gd name="T76" fmla="*/ 582 w 741"/>
                <a:gd name="T77" fmla="*/ 157 h 742"/>
                <a:gd name="T78" fmla="*/ 629 w 741"/>
                <a:gd name="T79" fmla="*/ 216 h 742"/>
                <a:gd name="T80" fmla="*/ 659 w 741"/>
                <a:gd name="T81" fmla="*/ 283 h 742"/>
                <a:gd name="T82" fmla="*/ 671 w 741"/>
                <a:gd name="T83" fmla="*/ 355 h 742"/>
                <a:gd name="T84" fmla="*/ 667 w 741"/>
                <a:gd name="T85" fmla="*/ 427 h 742"/>
                <a:gd name="T86" fmla="*/ 645 w 741"/>
                <a:gd name="T87" fmla="*/ 497 h 742"/>
                <a:gd name="T88" fmla="*/ 605 w 741"/>
                <a:gd name="T89" fmla="*/ 561 h 742"/>
                <a:gd name="T90" fmla="*/ 550 w 741"/>
                <a:gd name="T91" fmla="*/ 614 h 742"/>
                <a:gd name="T92" fmla="*/ 485 w 741"/>
                <a:gd name="T93" fmla="*/ 651 h 742"/>
                <a:gd name="T94" fmla="*/ 416 w 741"/>
                <a:gd name="T95" fmla="*/ 669 h 742"/>
                <a:gd name="T96" fmla="*/ 344 w 741"/>
                <a:gd name="T97" fmla="*/ 672 h 742"/>
                <a:gd name="T98" fmla="*/ 272 w 741"/>
                <a:gd name="T99" fmla="*/ 657 h 742"/>
                <a:gd name="T100" fmla="*/ 205 w 741"/>
                <a:gd name="T101" fmla="*/ 62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1" h="742">
                  <a:moveTo>
                    <a:pt x="618" y="95"/>
                  </a:moveTo>
                  <a:lnTo>
                    <a:pt x="603" y="83"/>
                  </a:lnTo>
                  <a:lnTo>
                    <a:pt x="588" y="72"/>
                  </a:lnTo>
                  <a:lnTo>
                    <a:pt x="573" y="61"/>
                  </a:lnTo>
                  <a:lnTo>
                    <a:pt x="556" y="51"/>
                  </a:lnTo>
                  <a:lnTo>
                    <a:pt x="540" y="43"/>
                  </a:lnTo>
                  <a:lnTo>
                    <a:pt x="524" y="34"/>
                  </a:lnTo>
                  <a:lnTo>
                    <a:pt x="508" y="27"/>
                  </a:lnTo>
                  <a:lnTo>
                    <a:pt x="491" y="21"/>
                  </a:lnTo>
                  <a:lnTo>
                    <a:pt x="473" y="16"/>
                  </a:lnTo>
                  <a:lnTo>
                    <a:pt x="456" y="11"/>
                  </a:lnTo>
                  <a:lnTo>
                    <a:pt x="439" y="7"/>
                  </a:lnTo>
                  <a:lnTo>
                    <a:pt x="421" y="5"/>
                  </a:lnTo>
                  <a:lnTo>
                    <a:pt x="403" y="3"/>
                  </a:lnTo>
                  <a:lnTo>
                    <a:pt x="386" y="2"/>
                  </a:lnTo>
                  <a:lnTo>
                    <a:pt x="367" y="0"/>
                  </a:lnTo>
                  <a:lnTo>
                    <a:pt x="350" y="2"/>
                  </a:lnTo>
                  <a:lnTo>
                    <a:pt x="332" y="3"/>
                  </a:lnTo>
                  <a:lnTo>
                    <a:pt x="315" y="5"/>
                  </a:lnTo>
                  <a:lnTo>
                    <a:pt x="297" y="8"/>
                  </a:lnTo>
                  <a:lnTo>
                    <a:pt x="280" y="12"/>
                  </a:lnTo>
                  <a:lnTo>
                    <a:pt x="263" y="17"/>
                  </a:lnTo>
                  <a:lnTo>
                    <a:pt x="245" y="22"/>
                  </a:lnTo>
                  <a:lnTo>
                    <a:pt x="228" y="29"/>
                  </a:lnTo>
                  <a:lnTo>
                    <a:pt x="212" y="36"/>
                  </a:lnTo>
                  <a:lnTo>
                    <a:pt x="196" y="45"/>
                  </a:lnTo>
                  <a:lnTo>
                    <a:pt x="181" y="53"/>
                  </a:lnTo>
                  <a:lnTo>
                    <a:pt x="164" y="63"/>
                  </a:lnTo>
                  <a:lnTo>
                    <a:pt x="149" y="74"/>
                  </a:lnTo>
                  <a:lnTo>
                    <a:pt x="135" y="85"/>
                  </a:lnTo>
                  <a:lnTo>
                    <a:pt x="121" y="98"/>
                  </a:lnTo>
                  <a:lnTo>
                    <a:pt x="107" y="111"/>
                  </a:lnTo>
                  <a:lnTo>
                    <a:pt x="94" y="125"/>
                  </a:lnTo>
                  <a:lnTo>
                    <a:pt x="82" y="139"/>
                  </a:lnTo>
                  <a:lnTo>
                    <a:pt x="71" y="154"/>
                  </a:lnTo>
                  <a:lnTo>
                    <a:pt x="60" y="169"/>
                  </a:lnTo>
                  <a:lnTo>
                    <a:pt x="50" y="185"/>
                  </a:lnTo>
                  <a:lnTo>
                    <a:pt x="41" y="201"/>
                  </a:lnTo>
                  <a:lnTo>
                    <a:pt x="33" y="218"/>
                  </a:lnTo>
                  <a:lnTo>
                    <a:pt x="26" y="234"/>
                  </a:lnTo>
                  <a:lnTo>
                    <a:pt x="20" y="251"/>
                  </a:lnTo>
                  <a:lnTo>
                    <a:pt x="14" y="268"/>
                  </a:lnTo>
                  <a:lnTo>
                    <a:pt x="10" y="286"/>
                  </a:lnTo>
                  <a:lnTo>
                    <a:pt x="6" y="303"/>
                  </a:lnTo>
                  <a:lnTo>
                    <a:pt x="4" y="321"/>
                  </a:lnTo>
                  <a:lnTo>
                    <a:pt x="1" y="338"/>
                  </a:lnTo>
                  <a:lnTo>
                    <a:pt x="0" y="357"/>
                  </a:lnTo>
                  <a:lnTo>
                    <a:pt x="0" y="374"/>
                  </a:lnTo>
                  <a:lnTo>
                    <a:pt x="0" y="391"/>
                  </a:lnTo>
                  <a:lnTo>
                    <a:pt x="1" y="410"/>
                  </a:lnTo>
                  <a:lnTo>
                    <a:pt x="4" y="427"/>
                  </a:lnTo>
                  <a:lnTo>
                    <a:pt x="7" y="444"/>
                  </a:lnTo>
                  <a:lnTo>
                    <a:pt x="11" y="463"/>
                  </a:lnTo>
                  <a:lnTo>
                    <a:pt x="15" y="480"/>
                  </a:lnTo>
                  <a:lnTo>
                    <a:pt x="22" y="496"/>
                  </a:lnTo>
                  <a:lnTo>
                    <a:pt x="28" y="513"/>
                  </a:lnTo>
                  <a:lnTo>
                    <a:pt x="35" y="530"/>
                  </a:lnTo>
                  <a:lnTo>
                    <a:pt x="44" y="546"/>
                  </a:lnTo>
                  <a:lnTo>
                    <a:pt x="52" y="562"/>
                  </a:lnTo>
                  <a:lnTo>
                    <a:pt x="62" y="577"/>
                  </a:lnTo>
                  <a:lnTo>
                    <a:pt x="73" y="592"/>
                  </a:lnTo>
                  <a:lnTo>
                    <a:pt x="83" y="606"/>
                  </a:lnTo>
                  <a:lnTo>
                    <a:pt x="96" y="621"/>
                  </a:lnTo>
                  <a:lnTo>
                    <a:pt x="109" y="634"/>
                  </a:lnTo>
                  <a:lnTo>
                    <a:pt x="123" y="647"/>
                  </a:lnTo>
                  <a:lnTo>
                    <a:pt x="137" y="660"/>
                  </a:lnTo>
                  <a:lnTo>
                    <a:pt x="153" y="671"/>
                  </a:lnTo>
                  <a:lnTo>
                    <a:pt x="168" y="682"/>
                  </a:lnTo>
                  <a:lnTo>
                    <a:pt x="184" y="692"/>
                  </a:lnTo>
                  <a:lnTo>
                    <a:pt x="200" y="700"/>
                  </a:lnTo>
                  <a:lnTo>
                    <a:pt x="216" y="709"/>
                  </a:lnTo>
                  <a:lnTo>
                    <a:pt x="234" y="715"/>
                  </a:lnTo>
                  <a:lnTo>
                    <a:pt x="250" y="722"/>
                  </a:lnTo>
                  <a:lnTo>
                    <a:pt x="267" y="727"/>
                  </a:lnTo>
                  <a:lnTo>
                    <a:pt x="284" y="732"/>
                  </a:lnTo>
                  <a:lnTo>
                    <a:pt x="302" y="736"/>
                  </a:lnTo>
                  <a:lnTo>
                    <a:pt x="320" y="739"/>
                  </a:lnTo>
                  <a:lnTo>
                    <a:pt x="337" y="740"/>
                  </a:lnTo>
                  <a:lnTo>
                    <a:pt x="356" y="741"/>
                  </a:lnTo>
                  <a:lnTo>
                    <a:pt x="373" y="742"/>
                  </a:lnTo>
                  <a:lnTo>
                    <a:pt x="391" y="741"/>
                  </a:lnTo>
                  <a:lnTo>
                    <a:pt x="408" y="740"/>
                  </a:lnTo>
                  <a:lnTo>
                    <a:pt x="426" y="738"/>
                  </a:lnTo>
                  <a:lnTo>
                    <a:pt x="444" y="735"/>
                  </a:lnTo>
                  <a:lnTo>
                    <a:pt x="461" y="731"/>
                  </a:lnTo>
                  <a:lnTo>
                    <a:pt x="479" y="726"/>
                  </a:lnTo>
                  <a:lnTo>
                    <a:pt x="495" y="721"/>
                  </a:lnTo>
                  <a:lnTo>
                    <a:pt x="512" y="714"/>
                  </a:lnTo>
                  <a:lnTo>
                    <a:pt x="528" y="707"/>
                  </a:lnTo>
                  <a:lnTo>
                    <a:pt x="545" y="698"/>
                  </a:lnTo>
                  <a:lnTo>
                    <a:pt x="561" y="689"/>
                  </a:lnTo>
                  <a:lnTo>
                    <a:pt x="576" y="680"/>
                  </a:lnTo>
                  <a:lnTo>
                    <a:pt x="591" y="669"/>
                  </a:lnTo>
                  <a:lnTo>
                    <a:pt x="606" y="658"/>
                  </a:lnTo>
                  <a:lnTo>
                    <a:pt x="620" y="645"/>
                  </a:lnTo>
                  <a:lnTo>
                    <a:pt x="633" y="632"/>
                  </a:lnTo>
                  <a:lnTo>
                    <a:pt x="646" y="618"/>
                  </a:lnTo>
                  <a:lnTo>
                    <a:pt x="659" y="604"/>
                  </a:lnTo>
                  <a:lnTo>
                    <a:pt x="670" y="589"/>
                  </a:lnTo>
                  <a:lnTo>
                    <a:pt x="681" y="574"/>
                  </a:lnTo>
                  <a:lnTo>
                    <a:pt x="690" y="558"/>
                  </a:lnTo>
                  <a:lnTo>
                    <a:pt x="700" y="542"/>
                  </a:lnTo>
                  <a:lnTo>
                    <a:pt x="708" y="525"/>
                  </a:lnTo>
                  <a:lnTo>
                    <a:pt x="715" y="509"/>
                  </a:lnTo>
                  <a:lnTo>
                    <a:pt x="721" y="492"/>
                  </a:lnTo>
                  <a:lnTo>
                    <a:pt x="726" y="475"/>
                  </a:lnTo>
                  <a:lnTo>
                    <a:pt x="731" y="457"/>
                  </a:lnTo>
                  <a:lnTo>
                    <a:pt x="735" y="440"/>
                  </a:lnTo>
                  <a:lnTo>
                    <a:pt x="738" y="422"/>
                  </a:lnTo>
                  <a:lnTo>
                    <a:pt x="740" y="404"/>
                  </a:lnTo>
                  <a:lnTo>
                    <a:pt x="741" y="387"/>
                  </a:lnTo>
                  <a:lnTo>
                    <a:pt x="741" y="369"/>
                  </a:lnTo>
                  <a:lnTo>
                    <a:pt x="740" y="351"/>
                  </a:lnTo>
                  <a:lnTo>
                    <a:pt x="739" y="333"/>
                  </a:lnTo>
                  <a:lnTo>
                    <a:pt x="737" y="316"/>
                  </a:lnTo>
                  <a:lnTo>
                    <a:pt x="734" y="299"/>
                  </a:lnTo>
                  <a:lnTo>
                    <a:pt x="729" y="281"/>
                  </a:lnTo>
                  <a:lnTo>
                    <a:pt x="725" y="264"/>
                  </a:lnTo>
                  <a:lnTo>
                    <a:pt x="719" y="247"/>
                  </a:lnTo>
                  <a:lnTo>
                    <a:pt x="713" y="229"/>
                  </a:lnTo>
                  <a:lnTo>
                    <a:pt x="705" y="213"/>
                  </a:lnTo>
                  <a:lnTo>
                    <a:pt x="698" y="197"/>
                  </a:lnTo>
                  <a:lnTo>
                    <a:pt x="688" y="181"/>
                  </a:lnTo>
                  <a:lnTo>
                    <a:pt x="678" y="166"/>
                  </a:lnTo>
                  <a:lnTo>
                    <a:pt x="668" y="151"/>
                  </a:lnTo>
                  <a:lnTo>
                    <a:pt x="657" y="137"/>
                  </a:lnTo>
                  <a:lnTo>
                    <a:pt x="645" y="122"/>
                  </a:lnTo>
                  <a:lnTo>
                    <a:pt x="631" y="108"/>
                  </a:lnTo>
                  <a:lnTo>
                    <a:pt x="618" y="95"/>
                  </a:lnTo>
                  <a:close/>
                  <a:moveTo>
                    <a:pt x="169" y="597"/>
                  </a:moveTo>
                  <a:lnTo>
                    <a:pt x="158" y="586"/>
                  </a:lnTo>
                  <a:lnTo>
                    <a:pt x="147" y="574"/>
                  </a:lnTo>
                  <a:lnTo>
                    <a:pt x="137" y="563"/>
                  </a:lnTo>
                  <a:lnTo>
                    <a:pt x="128" y="551"/>
                  </a:lnTo>
                  <a:lnTo>
                    <a:pt x="119" y="538"/>
                  </a:lnTo>
                  <a:lnTo>
                    <a:pt x="112" y="526"/>
                  </a:lnTo>
                  <a:lnTo>
                    <a:pt x="104" y="513"/>
                  </a:lnTo>
                  <a:lnTo>
                    <a:pt x="98" y="500"/>
                  </a:lnTo>
                  <a:lnTo>
                    <a:pt x="92" y="486"/>
                  </a:lnTo>
                  <a:lnTo>
                    <a:pt x="87" y="473"/>
                  </a:lnTo>
                  <a:lnTo>
                    <a:pt x="82" y="459"/>
                  </a:lnTo>
                  <a:lnTo>
                    <a:pt x="78" y="445"/>
                  </a:lnTo>
                  <a:lnTo>
                    <a:pt x="75" y="431"/>
                  </a:lnTo>
                  <a:lnTo>
                    <a:pt x="73" y="417"/>
                  </a:lnTo>
                  <a:lnTo>
                    <a:pt x="71" y="402"/>
                  </a:lnTo>
                  <a:lnTo>
                    <a:pt x="69" y="388"/>
                  </a:lnTo>
                  <a:lnTo>
                    <a:pt x="69" y="374"/>
                  </a:lnTo>
                  <a:lnTo>
                    <a:pt x="69" y="359"/>
                  </a:lnTo>
                  <a:lnTo>
                    <a:pt x="71" y="345"/>
                  </a:lnTo>
                  <a:lnTo>
                    <a:pt x="72" y="330"/>
                  </a:lnTo>
                  <a:lnTo>
                    <a:pt x="74" y="316"/>
                  </a:lnTo>
                  <a:lnTo>
                    <a:pt x="77" y="302"/>
                  </a:lnTo>
                  <a:lnTo>
                    <a:pt x="81" y="288"/>
                  </a:lnTo>
                  <a:lnTo>
                    <a:pt x="86" y="274"/>
                  </a:lnTo>
                  <a:lnTo>
                    <a:pt x="90" y="260"/>
                  </a:lnTo>
                  <a:lnTo>
                    <a:pt x="96" y="247"/>
                  </a:lnTo>
                  <a:lnTo>
                    <a:pt x="103" y="233"/>
                  </a:lnTo>
                  <a:lnTo>
                    <a:pt x="109" y="220"/>
                  </a:lnTo>
                  <a:lnTo>
                    <a:pt x="118" y="207"/>
                  </a:lnTo>
                  <a:lnTo>
                    <a:pt x="127" y="195"/>
                  </a:lnTo>
                  <a:lnTo>
                    <a:pt x="135" y="182"/>
                  </a:lnTo>
                  <a:lnTo>
                    <a:pt x="146" y="170"/>
                  </a:lnTo>
                  <a:lnTo>
                    <a:pt x="157" y="159"/>
                  </a:lnTo>
                  <a:lnTo>
                    <a:pt x="168" y="148"/>
                  </a:lnTo>
                  <a:lnTo>
                    <a:pt x="178" y="139"/>
                  </a:lnTo>
                  <a:lnTo>
                    <a:pt x="190" y="129"/>
                  </a:lnTo>
                  <a:lnTo>
                    <a:pt x="203" y="120"/>
                  </a:lnTo>
                  <a:lnTo>
                    <a:pt x="215" y="113"/>
                  </a:lnTo>
                  <a:lnTo>
                    <a:pt x="228" y="105"/>
                  </a:lnTo>
                  <a:lnTo>
                    <a:pt x="242" y="99"/>
                  </a:lnTo>
                  <a:lnTo>
                    <a:pt x="255" y="93"/>
                  </a:lnTo>
                  <a:lnTo>
                    <a:pt x="269" y="88"/>
                  </a:lnTo>
                  <a:lnTo>
                    <a:pt x="282" y="83"/>
                  </a:lnTo>
                  <a:lnTo>
                    <a:pt x="296" y="79"/>
                  </a:lnTo>
                  <a:lnTo>
                    <a:pt x="310" y="76"/>
                  </a:lnTo>
                  <a:lnTo>
                    <a:pt x="325" y="74"/>
                  </a:lnTo>
                  <a:lnTo>
                    <a:pt x="339" y="72"/>
                  </a:lnTo>
                  <a:lnTo>
                    <a:pt x="353" y="71"/>
                  </a:lnTo>
                  <a:lnTo>
                    <a:pt x="369" y="70"/>
                  </a:lnTo>
                  <a:lnTo>
                    <a:pt x="383" y="71"/>
                  </a:lnTo>
                  <a:lnTo>
                    <a:pt x="397" y="71"/>
                  </a:lnTo>
                  <a:lnTo>
                    <a:pt x="412" y="73"/>
                  </a:lnTo>
                  <a:lnTo>
                    <a:pt x="426" y="75"/>
                  </a:lnTo>
                  <a:lnTo>
                    <a:pt x="440" y="78"/>
                  </a:lnTo>
                  <a:lnTo>
                    <a:pt x="454" y="81"/>
                  </a:lnTo>
                  <a:lnTo>
                    <a:pt x="468" y="86"/>
                  </a:lnTo>
                  <a:lnTo>
                    <a:pt x="482" y="91"/>
                  </a:lnTo>
                  <a:lnTo>
                    <a:pt x="496" y="98"/>
                  </a:lnTo>
                  <a:lnTo>
                    <a:pt x="509" y="104"/>
                  </a:lnTo>
                  <a:lnTo>
                    <a:pt x="522" y="111"/>
                  </a:lnTo>
                  <a:lnTo>
                    <a:pt x="535" y="119"/>
                  </a:lnTo>
                  <a:lnTo>
                    <a:pt x="548" y="128"/>
                  </a:lnTo>
                  <a:lnTo>
                    <a:pt x="560" y="137"/>
                  </a:lnTo>
                  <a:lnTo>
                    <a:pt x="572" y="147"/>
                  </a:lnTo>
                  <a:lnTo>
                    <a:pt x="582" y="157"/>
                  </a:lnTo>
                  <a:lnTo>
                    <a:pt x="593" y="169"/>
                  </a:lnTo>
                  <a:lnTo>
                    <a:pt x="603" y="180"/>
                  </a:lnTo>
                  <a:lnTo>
                    <a:pt x="613" y="192"/>
                  </a:lnTo>
                  <a:lnTo>
                    <a:pt x="621" y="205"/>
                  </a:lnTo>
                  <a:lnTo>
                    <a:pt x="629" y="216"/>
                  </a:lnTo>
                  <a:lnTo>
                    <a:pt x="636" y="229"/>
                  </a:lnTo>
                  <a:lnTo>
                    <a:pt x="643" y="242"/>
                  </a:lnTo>
                  <a:lnTo>
                    <a:pt x="649" y="256"/>
                  </a:lnTo>
                  <a:lnTo>
                    <a:pt x="655" y="269"/>
                  </a:lnTo>
                  <a:lnTo>
                    <a:pt x="659" y="283"/>
                  </a:lnTo>
                  <a:lnTo>
                    <a:pt x="662" y="297"/>
                  </a:lnTo>
                  <a:lnTo>
                    <a:pt x="665" y="311"/>
                  </a:lnTo>
                  <a:lnTo>
                    <a:pt x="669" y="326"/>
                  </a:lnTo>
                  <a:lnTo>
                    <a:pt x="670" y="341"/>
                  </a:lnTo>
                  <a:lnTo>
                    <a:pt x="671" y="355"/>
                  </a:lnTo>
                  <a:lnTo>
                    <a:pt x="672" y="370"/>
                  </a:lnTo>
                  <a:lnTo>
                    <a:pt x="672" y="384"/>
                  </a:lnTo>
                  <a:lnTo>
                    <a:pt x="671" y="398"/>
                  </a:lnTo>
                  <a:lnTo>
                    <a:pt x="669" y="413"/>
                  </a:lnTo>
                  <a:lnTo>
                    <a:pt x="667" y="427"/>
                  </a:lnTo>
                  <a:lnTo>
                    <a:pt x="663" y="441"/>
                  </a:lnTo>
                  <a:lnTo>
                    <a:pt x="660" y="455"/>
                  </a:lnTo>
                  <a:lnTo>
                    <a:pt x="656" y="469"/>
                  </a:lnTo>
                  <a:lnTo>
                    <a:pt x="650" y="483"/>
                  </a:lnTo>
                  <a:lnTo>
                    <a:pt x="645" y="497"/>
                  </a:lnTo>
                  <a:lnTo>
                    <a:pt x="639" y="510"/>
                  </a:lnTo>
                  <a:lnTo>
                    <a:pt x="631" y="523"/>
                  </a:lnTo>
                  <a:lnTo>
                    <a:pt x="623" y="536"/>
                  </a:lnTo>
                  <a:lnTo>
                    <a:pt x="615" y="549"/>
                  </a:lnTo>
                  <a:lnTo>
                    <a:pt x="605" y="561"/>
                  </a:lnTo>
                  <a:lnTo>
                    <a:pt x="595" y="573"/>
                  </a:lnTo>
                  <a:lnTo>
                    <a:pt x="585" y="584"/>
                  </a:lnTo>
                  <a:lnTo>
                    <a:pt x="574" y="594"/>
                  </a:lnTo>
                  <a:lnTo>
                    <a:pt x="562" y="604"/>
                  </a:lnTo>
                  <a:lnTo>
                    <a:pt x="550" y="614"/>
                  </a:lnTo>
                  <a:lnTo>
                    <a:pt x="538" y="623"/>
                  </a:lnTo>
                  <a:lnTo>
                    <a:pt x="525" y="630"/>
                  </a:lnTo>
                  <a:lnTo>
                    <a:pt x="512" y="638"/>
                  </a:lnTo>
                  <a:lnTo>
                    <a:pt x="499" y="644"/>
                  </a:lnTo>
                  <a:lnTo>
                    <a:pt x="485" y="651"/>
                  </a:lnTo>
                  <a:lnTo>
                    <a:pt x="472" y="655"/>
                  </a:lnTo>
                  <a:lnTo>
                    <a:pt x="458" y="660"/>
                  </a:lnTo>
                  <a:lnTo>
                    <a:pt x="444" y="664"/>
                  </a:lnTo>
                  <a:lnTo>
                    <a:pt x="430" y="667"/>
                  </a:lnTo>
                  <a:lnTo>
                    <a:pt x="416" y="669"/>
                  </a:lnTo>
                  <a:lnTo>
                    <a:pt x="401" y="671"/>
                  </a:lnTo>
                  <a:lnTo>
                    <a:pt x="387" y="672"/>
                  </a:lnTo>
                  <a:lnTo>
                    <a:pt x="373" y="673"/>
                  </a:lnTo>
                  <a:lnTo>
                    <a:pt x="358" y="672"/>
                  </a:lnTo>
                  <a:lnTo>
                    <a:pt x="344" y="672"/>
                  </a:lnTo>
                  <a:lnTo>
                    <a:pt x="330" y="670"/>
                  </a:lnTo>
                  <a:lnTo>
                    <a:pt x="315" y="668"/>
                  </a:lnTo>
                  <a:lnTo>
                    <a:pt x="301" y="665"/>
                  </a:lnTo>
                  <a:lnTo>
                    <a:pt x="286" y="661"/>
                  </a:lnTo>
                  <a:lnTo>
                    <a:pt x="272" y="657"/>
                  </a:lnTo>
                  <a:lnTo>
                    <a:pt x="258" y="652"/>
                  </a:lnTo>
                  <a:lnTo>
                    <a:pt x="245" y="646"/>
                  </a:lnTo>
                  <a:lnTo>
                    <a:pt x="231" y="639"/>
                  </a:lnTo>
                  <a:lnTo>
                    <a:pt x="218" y="632"/>
                  </a:lnTo>
                  <a:lnTo>
                    <a:pt x="205" y="624"/>
                  </a:lnTo>
                  <a:lnTo>
                    <a:pt x="194" y="615"/>
                  </a:lnTo>
                  <a:lnTo>
                    <a:pt x="181" y="606"/>
                  </a:lnTo>
                  <a:lnTo>
                    <a:pt x="169" y="5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Freeform 1217">
              <a:extLst>
                <a:ext uri="{FF2B5EF4-FFF2-40B4-BE49-F238E27FC236}">
                  <a16:creationId xmlns:a16="http://schemas.microsoft.com/office/drawing/2014/main" id="{0A6FABE6-0C5A-46C5-907E-7FA48B3C354F}"/>
                </a:ext>
              </a:extLst>
            </p:cNvPr>
            <p:cNvSpPr>
              <a:spLocks/>
            </p:cNvSpPr>
            <p:nvPr/>
          </p:nvSpPr>
          <p:spPr bwMode="auto">
            <a:xfrm>
              <a:off x="2358167" y="3245377"/>
              <a:ext cx="57306" cy="70076"/>
            </a:xfrm>
            <a:custGeom>
              <a:avLst/>
              <a:gdLst>
                <a:gd name="T0" fmla="*/ 134 w 388"/>
                <a:gd name="T1" fmla="*/ 393 h 414"/>
                <a:gd name="T2" fmla="*/ 122 w 388"/>
                <a:gd name="T3" fmla="*/ 403 h 414"/>
                <a:gd name="T4" fmla="*/ 108 w 388"/>
                <a:gd name="T5" fmla="*/ 409 h 414"/>
                <a:gd name="T6" fmla="*/ 93 w 388"/>
                <a:gd name="T7" fmla="*/ 412 h 414"/>
                <a:gd name="T8" fmla="*/ 78 w 388"/>
                <a:gd name="T9" fmla="*/ 414 h 414"/>
                <a:gd name="T10" fmla="*/ 62 w 388"/>
                <a:gd name="T11" fmla="*/ 411 h 414"/>
                <a:gd name="T12" fmla="*/ 48 w 388"/>
                <a:gd name="T13" fmla="*/ 407 h 414"/>
                <a:gd name="T14" fmla="*/ 34 w 388"/>
                <a:gd name="T15" fmla="*/ 398 h 414"/>
                <a:gd name="T16" fmla="*/ 22 w 388"/>
                <a:gd name="T17" fmla="*/ 388 h 414"/>
                <a:gd name="T18" fmla="*/ 12 w 388"/>
                <a:gd name="T19" fmla="*/ 375 h 414"/>
                <a:gd name="T20" fmla="*/ 5 w 388"/>
                <a:gd name="T21" fmla="*/ 361 h 414"/>
                <a:gd name="T22" fmla="*/ 1 w 388"/>
                <a:gd name="T23" fmla="*/ 346 h 414"/>
                <a:gd name="T24" fmla="*/ 0 w 388"/>
                <a:gd name="T25" fmla="*/ 330 h 414"/>
                <a:gd name="T26" fmla="*/ 2 w 388"/>
                <a:gd name="T27" fmla="*/ 315 h 414"/>
                <a:gd name="T28" fmla="*/ 8 w 388"/>
                <a:gd name="T29" fmla="*/ 300 h 414"/>
                <a:gd name="T30" fmla="*/ 16 w 388"/>
                <a:gd name="T31" fmla="*/ 287 h 414"/>
                <a:gd name="T32" fmla="*/ 248 w 388"/>
                <a:gd name="T33" fmla="*/ 27 h 414"/>
                <a:gd name="T34" fmla="*/ 260 w 388"/>
                <a:gd name="T35" fmla="*/ 16 h 414"/>
                <a:gd name="T36" fmla="*/ 273 w 388"/>
                <a:gd name="T37" fmla="*/ 7 h 414"/>
                <a:gd name="T38" fmla="*/ 288 w 388"/>
                <a:gd name="T39" fmla="*/ 2 h 414"/>
                <a:gd name="T40" fmla="*/ 304 w 388"/>
                <a:gd name="T41" fmla="*/ 0 h 414"/>
                <a:gd name="T42" fmla="*/ 319 w 388"/>
                <a:gd name="T43" fmla="*/ 1 h 414"/>
                <a:gd name="T44" fmla="*/ 334 w 388"/>
                <a:gd name="T45" fmla="*/ 4 h 414"/>
                <a:gd name="T46" fmla="*/ 348 w 388"/>
                <a:gd name="T47" fmla="*/ 11 h 414"/>
                <a:gd name="T48" fmla="*/ 361 w 388"/>
                <a:gd name="T49" fmla="*/ 20 h 414"/>
                <a:gd name="T50" fmla="*/ 373 w 388"/>
                <a:gd name="T51" fmla="*/ 32 h 414"/>
                <a:gd name="T52" fmla="*/ 380 w 388"/>
                <a:gd name="T53" fmla="*/ 45 h 414"/>
                <a:gd name="T54" fmla="*/ 386 w 388"/>
                <a:gd name="T55" fmla="*/ 60 h 414"/>
                <a:gd name="T56" fmla="*/ 388 w 388"/>
                <a:gd name="T57" fmla="*/ 76 h 414"/>
                <a:gd name="T58" fmla="*/ 387 w 388"/>
                <a:gd name="T59" fmla="*/ 91 h 414"/>
                <a:gd name="T60" fmla="*/ 383 w 388"/>
                <a:gd name="T61" fmla="*/ 106 h 414"/>
                <a:gd name="T62" fmla="*/ 377 w 388"/>
                <a:gd name="T63" fmla="*/ 121 h 414"/>
                <a:gd name="T64" fmla="*/ 367 w 388"/>
                <a:gd name="T65" fmla="*/ 13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414">
                  <a:moveTo>
                    <a:pt x="140" y="388"/>
                  </a:moveTo>
                  <a:lnTo>
                    <a:pt x="134" y="393"/>
                  </a:lnTo>
                  <a:lnTo>
                    <a:pt x="129" y="398"/>
                  </a:lnTo>
                  <a:lnTo>
                    <a:pt x="122" y="403"/>
                  </a:lnTo>
                  <a:lnTo>
                    <a:pt x="115" y="406"/>
                  </a:lnTo>
                  <a:lnTo>
                    <a:pt x="108" y="409"/>
                  </a:lnTo>
                  <a:lnTo>
                    <a:pt x="101" y="411"/>
                  </a:lnTo>
                  <a:lnTo>
                    <a:pt x="93" y="412"/>
                  </a:lnTo>
                  <a:lnTo>
                    <a:pt x="85" y="414"/>
                  </a:lnTo>
                  <a:lnTo>
                    <a:pt x="78" y="414"/>
                  </a:lnTo>
                  <a:lnTo>
                    <a:pt x="69" y="414"/>
                  </a:lnTo>
                  <a:lnTo>
                    <a:pt x="62" y="411"/>
                  </a:lnTo>
                  <a:lnTo>
                    <a:pt x="54" y="409"/>
                  </a:lnTo>
                  <a:lnTo>
                    <a:pt x="48" y="407"/>
                  </a:lnTo>
                  <a:lnTo>
                    <a:pt x="40" y="403"/>
                  </a:lnTo>
                  <a:lnTo>
                    <a:pt x="34" y="398"/>
                  </a:lnTo>
                  <a:lnTo>
                    <a:pt x="27" y="393"/>
                  </a:lnTo>
                  <a:lnTo>
                    <a:pt x="22" y="388"/>
                  </a:lnTo>
                  <a:lnTo>
                    <a:pt x="16" y="381"/>
                  </a:lnTo>
                  <a:lnTo>
                    <a:pt x="12" y="375"/>
                  </a:lnTo>
                  <a:lnTo>
                    <a:pt x="8" y="368"/>
                  </a:lnTo>
                  <a:lnTo>
                    <a:pt x="5" y="361"/>
                  </a:lnTo>
                  <a:lnTo>
                    <a:pt x="3" y="353"/>
                  </a:lnTo>
                  <a:lnTo>
                    <a:pt x="1" y="346"/>
                  </a:lnTo>
                  <a:lnTo>
                    <a:pt x="0" y="338"/>
                  </a:lnTo>
                  <a:lnTo>
                    <a:pt x="0" y="330"/>
                  </a:lnTo>
                  <a:lnTo>
                    <a:pt x="1" y="323"/>
                  </a:lnTo>
                  <a:lnTo>
                    <a:pt x="2" y="315"/>
                  </a:lnTo>
                  <a:lnTo>
                    <a:pt x="4" y="308"/>
                  </a:lnTo>
                  <a:lnTo>
                    <a:pt x="8" y="300"/>
                  </a:lnTo>
                  <a:lnTo>
                    <a:pt x="11" y="294"/>
                  </a:lnTo>
                  <a:lnTo>
                    <a:pt x="16" y="287"/>
                  </a:lnTo>
                  <a:lnTo>
                    <a:pt x="21" y="281"/>
                  </a:lnTo>
                  <a:lnTo>
                    <a:pt x="248" y="27"/>
                  </a:lnTo>
                  <a:lnTo>
                    <a:pt x="254" y="20"/>
                  </a:lnTo>
                  <a:lnTo>
                    <a:pt x="260" y="16"/>
                  </a:lnTo>
                  <a:lnTo>
                    <a:pt x="267" y="11"/>
                  </a:lnTo>
                  <a:lnTo>
                    <a:pt x="273" y="7"/>
                  </a:lnTo>
                  <a:lnTo>
                    <a:pt x="281" y="4"/>
                  </a:lnTo>
                  <a:lnTo>
                    <a:pt x="288" y="2"/>
                  </a:lnTo>
                  <a:lnTo>
                    <a:pt x="296" y="1"/>
                  </a:lnTo>
                  <a:lnTo>
                    <a:pt x="304" y="0"/>
                  </a:lnTo>
                  <a:lnTo>
                    <a:pt x="311" y="0"/>
                  </a:lnTo>
                  <a:lnTo>
                    <a:pt x="319" y="1"/>
                  </a:lnTo>
                  <a:lnTo>
                    <a:pt x="326" y="2"/>
                  </a:lnTo>
                  <a:lnTo>
                    <a:pt x="334" y="4"/>
                  </a:lnTo>
                  <a:lnTo>
                    <a:pt x="341" y="7"/>
                  </a:lnTo>
                  <a:lnTo>
                    <a:pt x="348" y="11"/>
                  </a:lnTo>
                  <a:lnTo>
                    <a:pt x="355" y="15"/>
                  </a:lnTo>
                  <a:lnTo>
                    <a:pt x="361" y="20"/>
                  </a:lnTo>
                  <a:lnTo>
                    <a:pt x="367" y="26"/>
                  </a:lnTo>
                  <a:lnTo>
                    <a:pt x="373" y="32"/>
                  </a:lnTo>
                  <a:lnTo>
                    <a:pt x="377" y="39"/>
                  </a:lnTo>
                  <a:lnTo>
                    <a:pt x="380" y="45"/>
                  </a:lnTo>
                  <a:lnTo>
                    <a:pt x="383" y="53"/>
                  </a:lnTo>
                  <a:lnTo>
                    <a:pt x="386" y="60"/>
                  </a:lnTo>
                  <a:lnTo>
                    <a:pt x="387" y="68"/>
                  </a:lnTo>
                  <a:lnTo>
                    <a:pt x="388" y="76"/>
                  </a:lnTo>
                  <a:lnTo>
                    <a:pt x="388" y="83"/>
                  </a:lnTo>
                  <a:lnTo>
                    <a:pt x="387" y="91"/>
                  </a:lnTo>
                  <a:lnTo>
                    <a:pt x="386" y="98"/>
                  </a:lnTo>
                  <a:lnTo>
                    <a:pt x="383" y="106"/>
                  </a:lnTo>
                  <a:lnTo>
                    <a:pt x="380" y="113"/>
                  </a:lnTo>
                  <a:lnTo>
                    <a:pt x="377" y="121"/>
                  </a:lnTo>
                  <a:lnTo>
                    <a:pt x="373" y="127"/>
                  </a:lnTo>
                  <a:lnTo>
                    <a:pt x="367" y="134"/>
                  </a:lnTo>
                  <a:lnTo>
                    <a:pt x="140"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64" name="Technology36">
            <a:extLst>
              <a:ext uri="{FF2B5EF4-FFF2-40B4-BE49-F238E27FC236}">
                <a16:creationId xmlns:a16="http://schemas.microsoft.com/office/drawing/2014/main" id="{0E58A937-E878-448E-80B5-7D3E09C4191A}"/>
              </a:ext>
            </a:extLst>
          </p:cNvPr>
          <p:cNvSpPr>
            <a:spLocks noEditPoints="1"/>
          </p:cNvSpPr>
          <p:nvPr/>
        </p:nvSpPr>
        <p:spPr bwMode="auto">
          <a:xfrm>
            <a:off x="1524272" y="5136599"/>
            <a:ext cx="133074" cy="182880"/>
          </a:xfrm>
          <a:custGeom>
            <a:avLst/>
            <a:gdLst>
              <a:gd name="T0" fmla="*/ 148 w 168"/>
              <a:gd name="T1" fmla="*/ 0 h 224"/>
              <a:gd name="T2" fmla="*/ 20 w 168"/>
              <a:gd name="T3" fmla="*/ 0 h 224"/>
              <a:gd name="T4" fmla="*/ 0 w 168"/>
              <a:gd name="T5" fmla="*/ 20 h 224"/>
              <a:gd name="T6" fmla="*/ 0 w 168"/>
              <a:gd name="T7" fmla="*/ 204 h 224"/>
              <a:gd name="T8" fmla="*/ 20 w 168"/>
              <a:gd name="T9" fmla="*/ 224 h 224"/>
              <a:gd name="T10" fmla="*/ 148 w 168"/>
              <a:gd name="T11" fmla="*/ 224 h 224"/>
              <a:gd name="T12" fmla="*/ 168 w 168"/>
              <a:gd name="T13" fmla="*/ 204 h 224"/>
              <a:gd name="T14" fmla="*/ 168 w 168"/>
              <a:gd name="T15" fmla="*/ 20 h 224"/>
              <a:gd name="T16" fmla="*/ 148 w 168"/>
              <a:gd name="T17" fmla="*/ 0 h 224"/>
              <a:gd name="T18" fmla="*/ 84 w 168"/>
              <a:gd name="T19" fmla="*/ 216 h 224"/>
              <a:gd name="T20" fmla="*/ 76 w 168"/>
              <a:gd name="T21" fmla="*/ 208 h 224"/>
              <a:gd name="T22" fmla="*/ 84 w 168"/>
              <a:gd name="T23" fmla="*/ 200 h 224"/>
              <a:gd name="T24" fmla="*/ 92 w 168"/>
              <a:gd name="T25" fmla="*/ 208 h 224"/>
              <a:gd name="T26" fmla="*/ 84 w 168"/>
              <a:gd name="T27" fmla="*/ 216 h 224"/>
              <a:gd name="T28" fmla="*/ 152 w 168"/>
              <a:gd name="T29" fmla="*/ 192 h 224"/>
              <a:gd name="T30" fmla="*/ 16 w 168"/>
              <a:gd name="T31" fmla="*/ 192 h 224"/>
              <a:gd name="T32" fmla="*/ 16 w 168"/>
              <a:gd name="T33" fmla="*/ 20 h 224"/>
              <a:gd name="T34" fmla="*/ 152 w 168"/>
              <a:gd name="T35" fmla="*/ 20 h 224"/>
              <a:gd name="T36" fmla="*/ 152 w 168"/>
              <a:gd name="T37" fmla="*/ 19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224">
                <a:moveTo>
                  <a:pt x="148" y="0"/>
                </a:moveTo>
                <a:cubicBezTo>
                  <a:pt x="20" y="0"/>
                  <a:pt x="20" y="0"/>
                  <a:pt x="20" y="0"/>
                </a:cubicBezTo>
                <a:cubicBezTo>
                  <a:pt x="9" y="0"/>
                  <a:pt x="0" y="9"/>
                  <a:pt x="0" y="20"/>
                </a:cubicBezTo>
                <a:cubicBezTo>
                  <a:pt x="0" y="204"/>
                  <a:pt x="0" y="204"/>
                  <a:pt x="0" y="204"/>
                </a:cubicBezTo>
                <a:cubicBezTo>
                  <a:pt x="0" y="215"/>
                  <a:pt x="9" y="224"/>
                  <a:pt x="20" y="224"/>
                </a:cubicBezTo>
                <a:cubicBezTo>
                  <a:pt x="148" y="224"/>
                  <a:pt x="148" y="224"/>
                  <a:pt x="148" y="224"/>
                </a:cubicBezTo>
                <a:cubicBezTo>
                  <a:pt x="159" y="224"/>
                  <a:pt x="168" y="215"/>
                  <a:pt x="168" y="204"/>
                </a:cubicBezTo>
                <a:cubicBezTo>
                  <a:pt x="168" y="20"/>
                  <a:pt x="168" y="20"/>
                  <a:pt x="168" y="20"/>
                </a:cubicBezTo>
                <a:cubicBezTo>
                  <a:pt x="168" y="9"/>
                  <a:pt x="159" y="0"/>
                  <a:pt x="148" y="0"/>
                </a:cubicBezTo>
                <a:close/>
                <a:moveTo>
                  <a:pt x="84" y="216"/>
                </a:moveTo>
                <a:cubicBezTo>
                  <a:pt x="80" y="216"/>
                  <a:pt x="76" y="212"/>
                  <a:pt x="76" y="208"/>
                </a:cubicBezTo>
                <a:cubicBezTo>
                  <a:pt x="76" y="204"/>
                  <a:pt x="80" y="200"/>
                  <a:pt x="84" y="200"/>
                </a:cubicBezTo>
                <a:cubicBezTo>
                  <a:pt x="88" y="200"/>
                  <a:pt x="92" y="204"/>
                  <a:pt x="92" y="208"/>
                </a:cubicBezTo>
                <a:cubicBezTo>
                  <a:pt x="92" y="212"/>
                  <a:pt x="88" y="216"/>
                  <a:pt x="84" y="216"/>
                </a:cubicBezTo>
                <a:close/>
                <a:moveTo>
                  <a:pt x="152" y="192"/>
                </a:moveTo>
                <a:cubicBezTo>
                  <a:pt x="16" y="192"/>
                  <a:pt x="16" y="192"/>
                  <a:pt x="16" y="192"/>
                </a:cubicBezTo>
                <a:cubicBezTo>
                  <a:pt x="16" y="20"/>
                  <a:pt x="16" y="20"/>
                  <a:pt x="16" y="20"/>
                </a:cubicBezTo>
                <a:cubicBezTo>
                  <a:pt x="152" y="20"/>
                  <a:pt x="152" y="20"/>
                  <a:pt x="152" y="20"/>
                </a:cubicBezTo>
                <a:lnTo>
                  <a:pt x="152"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1" name="Chart 70">
            <a:extLst>
              <a:ext uri="{FF2B5EF4-FFF2-40B4-BE49-F238E27FC236}">
                <a16:creationId xmlns:a16="http://schemas.microsoft.com/office/drawing/2014/main" id="{A36931A3-8710-4466-9D17-2070941F67E8}"/>
              </a:ext>
            </a:extLst>
          </p:cNvPr>
          <p:cNvGraphicFramePr/>
          <p:nvPr>
            <p:extLst>
              <p:ext uri="{D42A27DB-BD31-4B8C-83A1-F6EECF244321}">
                <p14:modId xmlns:p14="http://schemas.microsoft.com/office/powerpoint/2010/main" val="1639316330"/>
              </p:ext>
            </p:extLst>
          </p:nvPr>
        </p:nvGraphicFramePr>
        <p:xfrm>
          <a:off x="3523367" y="3784101"/>
          <a:ext cx="914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72" name="TextBox 71">
            <a:extLst>
              <a:ext uri="{FF2B5EF4-FFF2-40B4-BE49-F238E27FC236}">
                <a16:creationId xmlns:a16="http://schemas.microsoft.com/office/drawing/2014/main" id="{7D9591C3-1BA1-403C-A5E6-026E9441F5A2}"/>
              </a:ext>
            </a:extLst>
          </p:cNvPr>
          <p:cNvSpPr txBox="1"/>
          <p:nvPr/>
        </p:nvSpPr>
        <p:spPr>
          <a:xfrm>
            <a:off x="3511572" y="3946303"/>
            <a:ext cx="914400" cy="457200"/>
          </a:xfrm>
          <a:prstGeom prst="rect">
            <a:avLst/>
          </a:prstGeom>
          <a:noFill/>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dirty="0">
                <a:ln>
                  <a:noFill/>
                </a:ln>
                <a:solidFill>
                  <a:srgbClr val="0091DA"/>
                </a:solidFill>
                <a:effectLst/>
                <a:uLnTx/>
                <a:uFillTx/>
                <a:latin typeface="KPMG Extralight"/>
                <a:ea typeface="+mn-ea"/>
                <a:cs typeface="+mn-cs"/>
              </a:rPr>
              <a:t>23</a:t>
            </a:r>
            <a:r>
              <a:rPr kumimoji="0" lang="en-GB" sz="2000" b="0" i="0" u="none" strike="noStrike" kern="1200" cap="none" spc="0" normalizeH="0" baseline="0" noProof="0" dirty="0">
                <a:ln>
                  <a:noFill/>
                </a:ln>
                <a:solidFill>
                  <a:srgbClr val="0091DA"/>
                </a:solidFill>
                <a:effectLst/>
                <a:uLnTx/>
                <a:uFillTx/>
                <a:latin typeface="KPMG Extralight"/>
                <a:ea typeface="+mn-ea"/>
                <a:cs typeface="+mn-cs"/>
              </a:rPr>
              <a:t>%</a:t>
            </a:r>
          </a:p>
        </p:txBody>
      </p:sp>
      <p:graphicFrame>
        <p:nvGraphicFramePr>
          <p:cNvPr id="73" name="Chart 72">
            <a:extLst>
              <a:ext uri="{FF2B5EF4-FFF2-40B4-BE49-F238E27FC236}">
                <a16:creationId xmlns:a16="http://schemas.microsoft.com/office/drawing/2014/main" id="{D58CA907-E506-4A45-92B7-73E17CBEB1D9}"/>
              </a:ext>
            </a:extLst>
          </p:cNvPr>
          <p:cNvGraphicFramePr/>
          <p:nvPr>
            <p:extLst>
              <p:ext uri="{D42A27DB-BD31-4B8C-83A1-F6EECF244321}">
                <p14:modId xmlns:p14="http://schemas.microsoft.com/office/powerpoint/2010/main" val="309473541"/>
              </p:ext>
            </p:extLst>
          </p:nvPr>
        </p:nvGraphicFramePr>
        <p:xfrm>
          <a:off x="990263" y="4990707"/>
          <a:ext cx="914400" cy="914400"/>
        </p:xfrm>
        <a:graphic>
          <a:graphicData uri="http://schemas.openxmlformats.org/drawingml/2006/chart">
            <c:chart xmlns:c="http://schemas.openxmlformats.org/drawingml/2006/chart" xmlns:r="http://schemas.openxmlformats.org/officeDocument/2006/relationships" r:id="rId4"/>
          </a:graphicData>
        </a:graphic>
      </p:graphicFrame>
      <p:sp>
        <p:nvSpPr>
          <p:cNvPr id="74" name="TextBox 73">
            <a:extLst>
              <a:ext uri="{FF2B5EF4-FFF2-40B4-BE49-F238E27FC236}">
                <a16:creationId xmlns:a16="http://schemas.microsoft.com/office/drawing/2014/main" id="{6E14EEAD-D8DC-4E21-82B5-BACDB72B7C27}"/>
              </a:ext>
            </a:extLst>
          </p:cNvPr>
          <p:cNvSpPr txBox="1"/>
          <p:nvPr/>
        </p:nvSpPr>
        <p:spPr>
          <a:xfrm>
            <a:off x="966232" y="5168406"/>
            <a:ext cx="914400" cy="457200"/>
          </a:xfrm>
          <a:prstGeom prst="rect">
            <a:avLst/>
          </a:prstGeom>
          <a:noFill/>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dirty="0">
                <a:ln>
                  <a:noFill/>
                </a:ln>
                <a:solidFill>
                  <a:srgbClr val="0091DA"/>
                </a:solidFill>
                <a:effectLst/>
                <a:uLnTx/>
                <a:uFillTx/>
                <a:latin typeface="KPMG Extralight"/>
                <a:ea typeface="+mn-ea"/>
                <a:cs typeface="+mn-cs"/>
              </a:rPr>
              <a:t>63</a:t>
            </a:r>
            <a:r>
              <a:rPr kumimoji="0" lang="en-GB" sz="2000" b="0" i="0" u="none" strike="noStrike" kern="1200" cap="none" spc="0" normalizeH="0" baseline="0" noProof="0" dirty="0">
                <a:ln>
                  <a:noFill/>
                </a:ln>
                <a:solidFill>
                  <a:srgbClr val="0091DA"/>
                </a:solidFill>
                <a:effectLst/>
                <a:uLnTx/>
                <a:uFillTx/>
                <a:latin typeface="KPMG Extralight"/>
                <a:ea typeface="+mn-ea"/>
                <a:cs typeface="+mn-cs"/>
              </a:rPr>
              <a:t>%</a:t>
            </a:r>
          </a:p>
        </p:txBody>
      </p:sp>
      <p:graphicFrame>
        <p:nvGraphicFramePr>
          <p:cNvPr id="75" name="Chart 74">
            <a:extLst>
              <a:ext uri="{FF2B5EF4-FFF2-40B4-BE49-F238E27FC236}">
                <a16:creationId xmlns:a16="http://schemas.microsoft.com/office/drawing/2014/main" id="{983D647A-DF7A-4F71-9D1B-70D151443463}"/>
              </a:ext>
            </a:extLst>
          </p:cNvPr>
          <p:cNvGraphicFramePr/>
          <p:nvPr>
            <p:extLst>
              <p:ext uri="{D42A27DB-BD31-4B8C-83A1-F6EECF244321}">
                <p14:modId xmlns:p14="http://schemas.microsoft.com/office/powerpoint/2010/main" val="3905854495"/>
              </p:ext>
            </p:extLst>
          </p:nvPr>
        </p:nvGraphicFramePr>
        <p:xfrm>
          <a:off x="990263" y="3784101"/>
          <a:ext cx="914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76" name="TextBox 75">
            <a:extLst>
              <a:ext uri="{FF2B5EF4-FFF2-40B4-BE49-F238E27FC236}">
                <a16:creationId xmlns:a16="http://schemas.microsoft.com/office/drawing/2014/main" id="{21AE6D22-46E0-46FB-8A9B-2B27211DEAD0}"/>
              </a:ext>
            </a:extLst>
          </p:cNvPr>
          <p:cNvSpPr txBox="1"/>
          <p:nvPr/>
        </p:nvSpPr>
        <p:spPr>
          <a:xfrm>
            <a:off x="978468" y="3946303"/>
            <a:ext cx="914400" cy="457200"/>
          </a:xfrm>
          <a:prstGeom prst="rect">
            <a:avLst/>
          </a:prstGeom>
          <a:noFill/>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dirty="0">
                <a:ln>
                  <a:noFill/>
                </a:ln>
                <a:solidFill>
                  <a:srgbClr val="0091DA"/>
                </a:solidFill>
                <a:effectLst/>
                <a:uLnTx/>
                <a:uFillTx/>
                <a:latin typeface="KPMG Extralight"/>
                <a:ea typeface="+mn-ea"/>
                <a:cs typeface="+mn-cs"/>
              </a:rPr>
              <a:t>72</a:t>
            </a:r>
            <a:r>
              <a:rPr kumimoji="0" lang="en-GB" sz="2000" b="0" i="0" u="none" strike="noStrike" kern="1200" cap="none" spc="0" normalizeH="0" baseline="0" noProof="0" dirty="0">
                <a:ln>
                  <a:noFill/>
                </a:ln>
                <a:solidFill>
                  <a:srgbClr val="0091DA"/>
                </a:solidFill>
                <a:effectLst/>
                <a:uLnTx/>
                <a:uFillTx/>
                <a:latin typeface="KPMG Extralight"/>
                <a:ea typeface="+mn-ea"/>
                <a:cs typeface="+mn-cs"/>
              </a:rPr>
              <a:t>%</a:t>
            </a:r>
            <a:endParaRPr kumimoji="0" lang="en-GB" sz="2800" b="0" i="0" u="none" strike="noStrike" kern="1200" cap="none" spc="0" normalizeH="0" baseline="0" noProof="0" dirty="0">
              <a:ln>
                <a:noFill/>
              </a:ln>
              <a:solidFill>
                <a:srgbClr val="0091DA"/>
              </a:solidFill>
              <a:effectLst/>
              <a:uLnTx/>
              <a:uFillTx/>
              <a:latin typeface="KPMG Extralight"/>
              <a:ea typeface="+mn-ea"/>
              <a:cs typeface="+mn-cs"/>
            </a:endParaRPr>
          </a:p>
        </p:txBody>
      </p:sp>
      <p:graphicFrame>
        <p:nvGraphicFramePr>
          <p:cNvPr id="77" name="Chart 76">
            <a:extLst>
              <a:ext uri="{FF2B5EF4-FFF2-40B4-BE49-F238E27FC236}">
                <a16:creationId xmlns:a16="http://schemas.microsoft.com/office/drawing/2014/main" id="{2CC1CF86-5DB8-4673-AF98-686FA5892290}"/>
              </a:ext>
            </a:extLst>
          </p:cNvPr>
          <p:cNvGraphicFramePr/>
          <p:nvPr>
            <p:extLst>
              <p:ext uri="{D42A27DB-BD31-4B8C-83A1-F6EECF244321}">
                <p14:modId xmlns:p14="http://schemas.microsoft.com/office/powerpoint/2010/main" val="1124139178"/>
              </p:ext>
            </p:extLst>
          </p:nvPr>
        </p:nvGraphicFramePr>
        <p:xfrm>
          <a:off x="3523367" y="4984357"/>
          <a:ext cx="914400" cy="914400"/>
        </p:xfrm>
        <a:graphic>
          <a:graphicData uri="http://schemas.openxmlformats.org/drawingml/2006/chart">
            <c:chart xmlns:c="http://schemas.openxmlformats.org/drawingml/2006/chart" xmlns:r="http://schemas.openxmlformats.org/officeDocument/2006/relationships" r:id="rId6"/>
          </a:graphicData>
        </a:graphic>
      </p:graphicFrame>
      <p:sp>
        <p:nvSpPr>
          <p:cNvPr id="78" name="TextBox 77">
            <a:extLst>
              <a:ext uri="{FF2B5EF4-FFF2-40B4-BE49-F238E27FC236}">
                <a16:creationId xmlns:a16="http://schemas.microsoft.com/office/drawing/2014/main" id="{F7930A6F-B978-4181-A6AA-18B5A646EE39}"/>
              </a:ext>
            </a:extLst>
          </p:cNvPr>
          <p:cNvSpPr txBox="1"/>
          <p:nvPr/>
        </p:nvSpPr>
        <p:spPr>
          <a:xfrm>
            <a:off x="3506276" y="5162056"/>
            <a:ext cx="914400" cy="457200"/>
          </a:xfrm>
          <a:prstGeom prst="rect">
            <a:avLst/>
          </a:prstGeom>
          <a:noFill/>
        </p:spPr>
        <p:txBody>
          <a:bodyPr wrap="square" lIns="54610" tIns="54610" rIns="54610" bIns="5461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dirty="0">
                <a:ln>
                  <a:noFill/>
                </a:ln>
                <a:solidFill>
                  <a:srgbClr val="0091DA"/>
                </a:solidFill>
                <a:effectLst/>
                <a:uLnTx/>
                <a:uFillTx/>
                <a:latin typeface="KPMG Extralight"/>
                <a:ea typeface="+mn-ea"/>
                <a:cs typeface="+mn-cs"/>
              </a:rPr>
              <a:t>68</a:t>
            </a:r>
            <a:r>
              <a:rPr kumimoji="0" lang="en-GB" sz="2000" b="0" i="0" u="none" strike="noStrike" kern="1200" cap="none" spc="0" normalizeH="0" baseline="0" noProof="0" dirty="0">
                <a:ln>
                  <a:noFill/>
                </a:ln>
                <a:solidFill>
                  <a:srgbClr val="0091DA"/>
                </a:solidFill>
                <a:effectLst/>
                <a:uLnTx/>
                <a:uFillTx/>
                <a:latin typeface="KPMG Extralight"/>
                <a:ea typeface="+mn-ea"/>
                <a:cs typeface="+mn-cs"/>
              </a:rPr>
              <a:t>%</a:t>
            </a:r>
          </a:p>
        </p:txBody>
      </p:sp>
      <p:sp>
        <p:nvSpPr>
          <p:cNvPr id="79" name="Rectangle 78">
            <a:extLst>
              <a:ext uri="{FF2B5EF4-FFF2-40B4-BE49-F238E27FC236}">
                <a16:creationId xmlns:a16="http://schemas.microsoft.com/office/drawing/2014/main" id="{B7244909-6B4B-4CCF-B3D8-3A256F010B7D}"/>
              </a:ext>
            </a:extLst>
          </p:cNvPr>
          <p:cNvSpPr/>
          <p:nvPr/>
        </p:nvSpPr>
        <p:spPr>
          <a:xfrm>
            <a:off x="1836265" y="3822474"/>
            <a:ext cx="1554480"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91DA"/>
                </a:solidFill>
                <a:effectLst/>
                <a:uLnTx/>
                <a:uFillTx/>
                <a:latin typeface="Arial"/>
                <a:ea typeface="+mn-ea"/>
                <a:cs typeface="+mn-cs"/>
              </a:rPr>
              <a:t>of all purchases across the festive period were made online; </a:t>
            </a:r>
            <a:r>
              <a:rPr kumimoji="0" lang="en-GB" sz="900" b="1" i="0" u="none" strike="noStrike" kern="1200" cap="none" spc="0" normalizeH="0" baseline="0" noProof="0" dirty="0">
                <a:ln>
                  <a:noFill/>
                </a:ln>
                <a:solidFill>
                  <a:srgbClr val="0091DA"/>
                </a:solidFill>
                <a:effectLst/>
                <a:uLnTx/>
                <a:uFillTx/>
                <a:latin typeface="Arial"/>
                <a:ea typeface="+mn-ea"/>
                <a:cs typeface="+mn-cs"/>
              </a:rPr>
              <a:t>25% of these were via internet, for convenience</a:t>
            </a:r>
            <a:r>
              <a:rPr kumimoji="0" lang="en-GB" sz="900" b="1" i="0" u="none" strike="noStrike" kern="1200" cap="none" spc="0" normalizeH="0" baseline="30000" noProof="0" dirty="0">
                <a:ln>
                  <a:noFill/>
                </a:ln>
                <a:solidFill>
                  <a:srgbClr val="0091DA"/>
                </a:solidFill>
                <a:effectLst/>
                <a:uLnTx/>
                <a:uFillTx/>
                <a:latin typeface="Arial"/>
                <a:ea typeface="+mn-ea"/>
                <a:cs typeface="+mn-cs"/>
              </a:rPr>
              <a:t>1</a:t>
            </a:r>
          </a:p>
        </p:txBody>
      </p:sp>
      <p:sp>
        <p:nvSpPr>
          <p:cNvPr id="80" name="TextBox 79">
            <a:extLst>
              <a:ext uri="{FF2B5EF4-FFF2-40B4-BE49-F238E27FC236}">
                <a16:creationId xmlns:a16="http://schemas.microsoft.com/office/drawing/2014/main" id="{62139C3A-5AEC-46D3-943E-C339B9A8DE0A}"/>
              </a:ext>
            </a:extLst>
          </p:cNvPr>
          <p:cNvSpPr txBox="1"/>
          <p:nvPr/>
        </p:nvSpPr>
        <p:spPr>
          <a:xfrm>
            <a:off x="1031399" y="3632804"/>
            <a:ext cx="2393833" cy="400110"/>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483698"/>
                </a:solidFill>
                <a:effectLst/>
                <a:uLnTx/>
                <a:uFillTx/>
                <a:latin typeface="Arial" panose="020B0604020202020204" pitchFamily="34" charset="0"/>
                <a:ea typeface="+mn-ea"/>
                <a:cs typeface="+mn-cs"/>
              </a:rPr>
              <a:t>Growing preference for online ordering </a:t>
            </a:r>
          </a:p>
        </p:txBody>
      </p:sp>
      <p:sp>
        <p:nvSpPr>
          <p:cNvPr id="81" name="TextBox 80">
            <a:extLst>
              <a:ext uri="{FF2B5EF4-FFF2-40B4-BE49-F238E27FC236}">
                <a16:creationId xmlns:a16="http://schemas.microsoft.com/office/drawing/2014/main" id="{D68D3579-02E0-4332-91C9-39E20545F01A}"/>
              </a:ext>
            </a:extLst>
          </p:cNvPr>
          <p:cNvSpPr txBox="1"/>
          <p:nvPr/>
        </p:nvSpPr>
        <p:spPr>
          <a:xfrm>
            <a:off x="3544175" y="3632804"/>
            <a:ext cx="2457338" cy="13937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483698"/>
                </a:solidFill>
                <a:effectLst/>
                <a:uLnTx/>
                <a:uFillTx/>
                <a:latin typeface="Arial" panose="020B0604020202020204" pitchFamily="34" charset="0"/>
                <a:ea typeface="+mn-ea"/>
                <a:cs typeface="+mn-cs"/>
              </a:rPr>
              <a:t>‘Click and Collect’ becoming more popular</a:t>
            </a:r>
          </a:p>
        </p:txBody>
      </p:sp>
      <p:sp>
        <p:nvSpPr>
          <p:cNvPr id="82" name="Rectangle 81">
            <a:extLst>
              <a:ext uri="{FF2B5EF4-FFF2-40B4-BE49-F238E27FC236}">
                <a16:creationId xmlns:a16="http://schemas.microsoft.com/office/drawing/2014/main" id="{3FAFADFE-2CD6-49E9-BC0A-9B27331364D5}"/>
              </a:ext>
            </a:extLst>
          </p:cNvPr>
          <p:cNvSpPr/>
          <p:nvPr/>
        </p:nvSpPr>
        <p:spPr>
          <a:xfrm>
            <a:off x="4455471" y="3936860"/>
            <a:ext cx="14630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91DA"/>
                </a:solidFill>
                <a:effectLst/>
                <a:uLnTx/>
                <a:uFillTx/>
                <a:latin typeface="Arial"/>
                <a:ea typeface="+mn-ea"/>
                <a:cs typeface="+mn-cs"/>
              </a:rPr>
              <a:t>of people opted for click and collect</a:t>
            </a:r>
            <a:r>
              <a:rPr kumimoji="0" lang="en-GB" sz="900" b="0" i="0" u="none" strike="noStrike" kern="1200" cap="none" spc="0" normalizeH="0" baseline="30000" noProof="0" dirty="0">
                <a:ln>
                  <a:noFill/>
                </a:ln>
                <a:solidFill>
                  <a:srgbClr val="0091DA"/>
                </a:solidFill>
                <a:effectLst/>
                <a:uLnTx/>
                <a:uFillTx/>
                <a:latin typeface="Arial"/>
                <a:ea typeface="+mn-ea"/>
                <a:cs typeface="+mn-cs"/>
              </a:rPr>
              <a:t>1</a:t>
            </a:r>
          </a:p>
        </p:txBody>
      </p:sp>
      <p:sp>
        <p:nvSpPr>
          <p:cNvPr id="83" name="Rectangle 82">
            <a:extLst>
              <a:ext uri="{FF2B5EF4-FFF2-40B4-BE49-F238E27FC236}">
                <a16:creationId xmlns:a16="http://schemas.microsoft.com/office/drawing/2014/main" id="{7C5F8FE9-C61F-4F9E-88DC-F010CB50FEB7}"/>
              </a:ext>
            </a:extLst>
          </p:cNvPr>
          <p:cNvSpPr/>
          <p:nvPr/>
        </p:nvSpPr>
        <p:spPr>
          <a:xfrm>
            <a:off x="1836265" y="5096438"/>
            <a:ext cx="155448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srgbClr val="0091DA"/>
                </a:solidFill>
                <a:latin typeface="Arial"/>
              </a:rPr>
              <a:t>of </a:t>
            </a:r>
            <a:r>
              <a:rPr kumimoji="0" lang="en-GB" sz="900" b="0" i="0" u="none" strike="noStrike" kern="1200" cap="none" spc="0" normalizeH="0" baseline="0" noProof="0" dirty="0">
                <a:ln>
                  <a:noFill/>
                </a:ln>
                <a:solidFill>
                  <a:srgbClr val="0091DA"/>
                </a:solidFill>
                <a:effectLst/>
                <a:uLnTx/>
                <a:uFillTx/>
                <a:latin typeface="Arial"/>
                <a:ea typeface="+mn-ea"/>
                <a:cs typeface="+mn-cs"/>
              </a:rPr>
              <a:t>consumers stated that free service was critical when returning goods (vs. 54% 2018)</a:t>
            </a:r>
            <a:r>
              <a:rPr kumimoji="0" lang="en-GB" sz="900" b="0" i="0" u="none" strike="noStrike" kern="1200" cap="none" spc="0" normalizeH="0" baseline="30000" noProof="0" dirty="0">
                <a:ln>
                  <a:noFill/>
                </a:ln>
                <a:solidFill>
                  <a:srgbClr val="0091DA"/>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3B44E74A-F984-4707-BEF9-24628DC91F03}"/>
              </a:ext>
            </a:extLst>
          </p:cNvPr>
          <p:cNvSpPr/>
          <p:nvPr/>
        </p:nvSpPr>
        <p:spPr>
          <a:xfrm>
            <a:off x="4455471" y="5139646"/>
            <a:ext cx="146304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91DA"/>
                </a:solidFill>
                <a:effectLst/>
                <a:uLnTx/>
                <a:uFillTx/>
                <a:latin typeface="Arial"/>
                <a:ea typeface="+mn-ea"/>
                <a:cs typeface="+mn-cs"/>
              </a:rPr>
              <a:t>shoppers opted for home delivery</a:t>
            </a:r>
            <a:r>
              <a:rPr kumimoji="0" lang="en-GB" sz="900" b="0" i="0" u="none" strike="noStrike" kern="1200" cap="none" spc="0" normalizeH="0" baseline="30000" noProof="0" dirty="0">
                <a:ln>
                  <a:noFill/>
                </a:ln>
                <a:solidFill>
                  <a:srgbClr val="0091DA"/>
                </a:solidFill>
                <a:effectLst/>
                <a:uLnTx/>
                <a:uFillTx/>
                <a:latin typeface="Arial"/>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91DA"/>
                </a:solidFill>
                <a:effectLst/>
                <a:uLnTx/>
                <a:uFillTx/>
                <a:latin typeface="Arial"/>
                <a:ea typeface="+mn-ea"/>
                <a:cs typeface="+mn-cs"/>
              </a:rPr>
              <a:t>(vs. 63% in 2018) </a:t>
            </a:r>
          </a:p>
        </p:txBody>
      </p:sp>
      <p:sp>
        <p:nvSpPr>
          <p:cNvPr id="85" name="TextBox 84">
            <a:extLst>
              <a:ext uri="{FF2B5EF4-FFF2-40B4-BE49-F238E27FC236}">
                <a16:creationId xmlns:a16="http://schemas.microsoft.com/office/drawing/2014/main" id="{3F07A08D-57CE-41B3-AA0F-C31C53DEF95C}"/>
              </a:ext>
            </a:extLst>
          </p:cNvPr>
          <p:cNvSpPr txBox="1"/>
          <p:nvPr/>
        </p:nvSpPr>
        <p:spPr>
          <a:xfrm>
            <a:off x="1002823" y="4803247"/>
            <a:ext cx="2414643" cy="400110"/>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483698"/>
                </a:solidFill>
                <a:effectLst/>
                <a:uLnTx/>
                <a:uFillTx/>
                <a:latin typeface="Arial" panose="020B0604020202020204" pitchFamily="34" charset="0"/>
                <a:ea typeface="+mn-ea"/>
                <a:cs typeface="+mn-cs"/>
              </a:rPr>
              <a:t>Free returns becoming important</a:t>
            </a:r>
          </a:p>
        </p:txBody>
      </p:sp>
      <p:sp>
        <p:nvSpPr>
          <p:cNvPr id="86" name="TextBox 85">
            <a:extLst>
              <a:ext uri="{FF2B5EF4-FFF2-40B4-BE49-F238E27FC236}">
                <a16:creationId xmlns:a16="http://schemas.microsoft.com/office/drawing/2014/main" id="{7AC62F0F-7D83-4716-8284-54F35B436CD3}"/>
              </a:ext>
            </a:extLst>
          </p:cNvPr>
          <p:cNvSpPr txBox="1"/>
          <p:nvPr/>
        </p:nvSpPr>
        <p:spPr>
          <a:xfrm>
            <a:off x="3544175" y="4803247"/>
            <a:ext cx="2644393" cy="19737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483698"/>
                </a:solidFill>
                <a:effectLst/>
                <a:uLnTx/>
                <a:uFillTx/>
                <a:latin typeface="Arial" panose="020B0604020202020204" pitchFamily="34" charset="0"/>
                <a:ea typeface="+mn-ea"/>
                <a:cs typeface="+mn-cs"/>
              </a:rPr>
              <a:t>Home delivery key for time stretched shoppers</a:t>
            </a:r>
          </a:p>
        </p:txBody>
      </p:sp>
      <p:sp>
        <p:nvSpPr>
          <p:cNvPr id="68" name="TextBox 67">
            <a:extLst>
              <a:ext uri="{FF2B5EF4-FFF2-40B4-BE49-F238E27FC236}">
                <a16:creationId xmlns:a16="http://schemas.microsoft.com/office/drawing/2014/main" id="{C0E2B5D2-CEF9-4889-B28C-22ECB80DF68A}"/>
              </a:ext>
            </a:extLst>
          </p:cNvPr>
          <p:cNvSpPr txBox="1"/>
          <p:nvPr/>
        </p:nvSpPr>
        <p:spPr>
          <a:xfrm>
            <a:off x="1133913" y="2733115"/>
            <a:ext cx="2131908" cy="469030"/>
          </a:xfrm>
          <a:prstGeom prst="rect">
            <a:avLst/>
          </a:prstGeom>
          <a:solidFill>
            <a:schemeClr val="accent4"/>
          </a:solidFill>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Delivery: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free and same day; free returns; </a:t>
            </a:r>
            <a:br>
              <a:rPr kumimoji="0" lang="en-GB" sz="900" b="0" i="0" u="none" strike="noStrike" kern="1200" cap="none" spc="0" normalizeH="0" baseline="0" noProof="0" dirty="0">
                <a:ln>
                  <a:noFill/>
                </a:ln>
                <a:solidFill>
                  <a:prstClr val="white"/>
                </a:solidFill>
                <a:effectLst/>
                <a:uLnTx/>
                <a:uFillTx/>
                <a:latin typeface="Arial"/>
                <a:ea typeface="+mn-ea"/>
                <a:cs typeface="+mn-cs"/>
              </a:rPr>
            </a:br>
            <a:r>
              <a:rPr kumimoji="0" lang="en-GB" sz="900" b="0" i="0" u="none" strike="noStrike" kern="1200" cap="none" spc="0" normalizeH="0" baseline="0" noProof="0" dirty="0">
                <a:ln>
                  <a:noFill/>
                </a:ln>
                <a:solidFill>
                  <a:prstClr val="white"/>
                </a:solidFill>
                <a:effectLst/>
                <a:uLnTx/>
                <a:uFillTx/>
                <a:latin typeface="Arial"/>
                <a:ea typeface="+mn-ea"/>
                <a:cs typeface="+mn-cs"/>
              </a:rPr>
              <a:t>click and collect</a:t>
            </a:r>
          </a:p>
        </p:txBody>
      </p:sp>
      <p:grpSp>
        <p:nvGrpSpPr>
          <p:cNvPr id="8" name="Group 7">
            <a:extLst>
              <a:ext uri="{FF2B5EF4-FFF2-40B4-BE49-F238E27FC236}">
                <a16:creationId xmlns:a16="http://schemas.microsoft.com/office/drawing/2014/main" id="{7E1C1F22-50F9-4A49-AB26-0FB24F63C167}"/>
              </a:ext>
            </a:extLst>
          </p:cNvPr>
          <p:cNvGrpSpPr/>
          <p:nvPr/>
        </p:nvGrpSpPr>
        <p:grpSpPr>
          <a:xfrm>
            <a:off x="3076760" y="2322840"/>
            <a:ext cx="1290708" cy="351144"/>
            <a:chOff x="2824030" y="2096162"/>
            <a:chExt cx="1118521" cy="642903"/>
          </a:xfrm>
        </p:grpSpPr>
        <p:sp>
          <p:nvSpPr>
            <p:cNvPr id="69" name="TextBox 68">
              <a:extLst>
                <a:ext uri="{FF2B5EF4-FFF2-40B4-BE49-F238E27FC236}">
                  <a16:creationId xmlns:a16="http://schemas.microsoft.com/office/drawing/2014/main" id="{1E71CAD3-B588-4129-AAA8-7D2A5C9F22D9}"/>
                </a:ext>
              </a:extLst>
            </p:cNvPr>
            <p:cNvSpPr txBox="1"/>
            <p:nvPr/>
          </p:nvSpPr>
          <p:spPr>
            <a:xfrm>
              <a:off x="2824030" y="2096162"/>
              <a:ext cx="1118521" cy="642903"/>
            </a:xfrm>
            <a:prstGeom prst="rect">
              <a:avLst/>
            </a:prstGeom>
            <a:solidFill>
              <a:schemeClr val="accent2"/>
            </a:solidFill>
          </p:spPr>
          <p:txBody>
            <a:bodyPr wrap="square" lIns="91440" tIns="91440" rIns="91440" bIns="9144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Proximity</a:t>
              </a:r>
            </a:p>
          </p:txBody>
        </p:sp>
        <p:sp>
          <p:nvSpPr>
            <p:cNvPr id="106" name="Government13">
              <a:extLst>
                <a:ext uri="{FF2B5EF4-FFF2-40B4-BE49-F238E27FC236}">
                  <a16:creationId xmlns:a16="http://schemas.microsoft.com/office/drawing/2014/main" id="{1A90B14F-F17F-4285-82A6-91FCA4C568FF}"/>
                </a:ext>
              </a:extLst>
            </p:cNvPr>
            <p:cNvSpPr>
              <a:spLocks noEditPoints="1"/>
            </p:cNvSpPr>
            <p:nvPr/>
          </p:nvSpPr>
          <p:spPr bwMode="auto">
            <a:xfrm>
              <a:off x="2910098" y="2200044"/>
              <a:ext cx="221678" cy="393196"/>
            </a:xfrm>
            <a:custGeom>
              <a:avLst/>
              <a:gdLst>
                <a:gd name="T0" fmla="*/ 166 w 202"/>
                <a:gd name="T1" fmla="*/ 36 h 230"/>
                <a:gd name="T2" fmla="*/ 36 w 202"/>
                <a:gd name="T3" fmla="*/ 36 h 230"/>
                <a:gd name="T4" fmla="*/ 36 w 202"/>
                <a:gd name="T5" fmla="*/ 166 h 230"/>
                <a:gd name="T6" fmla="*/ 101 w 202"/>
                <a:gd name="T7" fmla="*/ 230 h 230"/>
                <a:gd name="T8" fmla="*/ 166 w 202"/>
                <a:gd name="T9" fmla="*/ 166 h 230"/>
                <a:gd name="T10" fmla="*/ 166 w 202"/>
                <a:gd name="T11" fmla="*/ 36 h 230"/>
                <a:gd name="T12" fmla="*/ 101 w 202"/>
                <a:gd name="T13" fmla="*/ 53 h 230"/>
                <a:gd name="T14" fmla="*/ 149 w 202"/>
                <a:gd name="T15" fmla="*/ 101 h 230"/>
                <a:gd name="T16" fmla="*/ 101 w 202"/>
                <a:gd name="T17" fmla="*/ 149 h 230"/>
                <a:gd name="T18" fmla="*/ 53 w 202"/>
                <a:gd name="T19" fmla="*/ 101 h 230"/>
                <a:gd name="T20" fmla="*/ 101 w 202"/>
                <a:gd name="T21" fmla="*/ 5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0">
                  <a:moveTo>
                    <a:pt x="166" y="36"/>
                  </a:moveTo>
                  <a:cubicBezTo>
                    <a:pt x="130" y="0"/>
                    <a:pt x="72" y="0"/>
                    <a:pt x="36" y="36"/>
                  </a:cubicBezTo>
                  <a:cubicBezTo>
                    <a:pt x="0" y="72"/>
                    <a:pt x="0" y="130"/>
                    <a:pt x="36" y="166"/>
                  </a:cubicBezTo>
                  <a:cubicBezTo>
                    <a:pt x="101" y="230"/>
                    <a:pt x="101" y="230"/>
                    <a:pt x="101" y="230"/>
                  </a:cubicBezTo>
                  <a:cubicBezTo>
                    <a:pt x="166" y="166"/>
                    <a:pt x="166" y="166"/>
                    <a:pt x="166" y="166"/>
                  </a:cubicBezTo>
                  <a:cubicBezTo>
                    <a:pt x="202" y="130"/>
                    <a:pt x="202" y="72"/>
                    <a:pt x="166" y="36"/>
                  </a:cubicBezTo>
                  <a:close/>
                  <a:moveTo>
                    <a:pt x="101" y="53"/>
                  </a:moveTo>
                  <a:cubicBezTo>
                    <a:pt x="128" y="53"/>
                    <a:pt x="149" y="74"/>
                    <a:pt x="149" y="101"/>
                  </a:cubicBezTo>
                  <a:cubicBezTo>
                    <a:pt x="149" y="128"/>
                    <a:pt x="128" y="149"/>
                    <a:pt x="101" y="149"/>
                  </a:cubicBezTo>
                  <a:cubicBezTo>
                    <a:pt x="74" y="149"/>
                    <a:pt x="53" y="128"/>
                    <a:pt x="53" y="101"/>
                  </a:cubicBezTo>
                  <a:cubicBezTo>
                    <a:pt x="53" y="74"/>
                    <a:pt x="74" y="53"/>
                    <a:pt x="101" y="5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87" name="TextBox 86">
            <a:extLst>
              <a:ext uri="{FF2B5EF4-FFF2-40B4-BE49-F238E27FC236}">
                <a16:creationId xmlns:a16="http://schemas.microsoft.com/office/drawing/2014/main" id="{A48C55C2-F57F-4ED9-A913-5C318B79CFA9}"/>
              </a:ext>
            </a:extLst>
          </p:cNvPr>
          <p:cNvSpPr txBox="1"/>
          <p:nvPr/>
        </p:nvSpPr>
        <p:spPr>
          <a:xfrm>
            <a:off x="5067356" y="2333625"/>
            <a:ext cx="963557" cy="876319"/>
          </a:xfrm>
          <a:prstGeom prst="rect">
            <a:avLst/>
          </a:prstGeom>
          <a:solidFill>
            <a:schemeClr val="accent5"/>
          </a:solidFill>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Range &amp; choice: one-stop shop </a:t>
            </a:r>
          </a:p>
        </p:txBody>
      </p:sp>
      <p:grpSp>
        <p:nvGrpSpPr>
          <p:cNvPr id="91" name="Financial23">
            <a:extLst>
              <a:ext uri="{FF2B5EF4-FFF2-40B4-BE49-F238E27FC236}">
                <a16:creationId xmlns:a16="http://schemas.microsoft.com/office/drawing/2014/main" id="{272A7235-8705-4C75-91E8-7B43E197BA28}"/>
              </a:ext>
            </a:extLst>
          </p:cNvPr>
          <p:cNvGrpSpPr>
            <a:grpSpLocks noChangeAspect="1"/>
          </p:cNvGrpSpPr>
          <p:nvPr/>
        </p:nvGrpSpPr>
        <p:grpSpPr>
          <a:xfrm>
            <a:off x="5782448" y="2418064"/>
            <a:ext cx="191315" cy="182880"/>
            <a:chOff x="4148148" y="3141663"/>
            <a:chExt cx="850900" cy="623888"/>
          </a:xfrm>
          <a:solidFill>
            <a:schemeClr val="bg1"/>
          </a:solidFill>
        </p:grpSpPr>
        <p:sp>
          <p:nvSpPr>
            <p:cNvPr id="92" name="Oval 152">
              <a:extLst>
                <a:ext uri="{FF2B5EF4-FFF2-40B4-BE49-F238E27FC236}">
                  <a16:creationId xmlns:a16="http://schemas.microsoft.com/office/drawing/2014/main" id="{4BA30522-5C7A-4123-8A89-2C5ABFFB7130}"/>
                </a:ext>
              </a:extLst>
            </p:cNvPr>
            <p:cNvSpPr>
              <a:spLocks noChangeArrowheads="1"/>
            </p:cNvSpPr>
            <p:nvPr/>
          </p:nvSpPr>
          <p:spPr bwMode="auto">
            <a:xfrm>
              <a:off x="4316413" y="3643313"/>
              <a:ext cx="120650"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Oval 153">
              <a:extLst>
                <a:ext uri="{FF2B5EF4-FFF2-40B4-BE49-F238E27FC236}">
                  <a16:creationId xmlns:a16="http://schemas.microsoft.com/office/drawing/2014/main" id="{F2F3F466-A847-4B11-97F3-424BCA8855FC}"/>
                </a:ext>
              </a:extLst>
            </p:cNvPr>
            <p:cNvSpPr>
              <a:spLocks noChangeArrowheads="1"/>
            </p:cNvSpPr>
            <p:nvPr/>
          </p:nvSpPr>
          <p:spPr bwMode="auto">
            <a:xfrm>
              <a:off x="4597401" y="3643313"/>
              <a:ext cx="120650"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Freeform 154">
              <a:extLst>
                <a:ext uri="{FF2B5EF4-FFF2-40B4-BE49-F238E27FC236}">
                  <a16:creationId xmlns:a16="http://schemas.microsoft.com/office/drawing/2014/main" id="{ABB0E163-16FA-4698-9550-021EC455709A}"/>
                </a:ext>
              </a:extLst>
            </p:cNvPr>
            <p:cNvSpPr>
              <a:spLocks noEditPoints="1"/>
            </p:cNvSpPr>
            <p:nvPr/>
          </p:nvSpPr>
          <p:spPr bwMode="auto">
            <a:xfrm>
              <a:off x="4148148" y="3141663"/>
              <a:ext cx="850900" cy="471488"/>
            </a:xfrm>
            <a:custGeom>
              <a:avLst/>
              <a:gdLst>
                <a:gd name="T0" fmla="*/ 450 w 536"/>
                <a:gd name="T1" fmla="*/ 0 h 297"/>
                <a:gd name="T2" fmla="*/ 436 w 536"/>
                <a:gd name="T3" fmla="*/ 58 h 297"/>
                <a:gd name="T4" fmla="*/ 436 w 536"/>
                <a:gd name="T5" fmla="*/ 58 h 297"/>
                <a:gd name="T6" fmla="*/ 0 w 536"/>
                <a:gd name="T7" fmla="*/ 58 h 297"/>
                <a:gd name="T8" fmla="*/ 65 w 536"/>
                <a:gd name="T9" fmla="*/ 297 h 297"/>
                <a:gd name="T10" fmla="*/ 400 w 536"/>
                <a:gd name="T11" fmla="*/ 297 h 297"/>
                <a:gd name="T12" fmla="*/ 472 w 536"/>
                <a:gd name="T13" fmla="*/ 29 h 297"/>
                <a:gd name="T14" fmla="*/ 536 w 536"/>
                <a:gd name="T15" fmla="*/ 29 h 297"/>
                <a:gd name="T16" fmla="*/ 536 w 536"/>
                <a:gd name="T17" fmla="*/ 0 h 297"/>
                <a:gd name="T18" fmla="*/ 450 w 536"/>
                <a:gd name="T19" fmla="*/ 0 h 297"/>
                <a:gd name="T20" fmla="*/ 378 w 536"/>
                <a:gd name="T21" fmla="*/ 268 h 297"/>
                <a:gd name="T22" fmla="*/ 86 w 536"/>
                <a:gd name="T23" fmla="*/ 268 h 297"/>
                <a:gd name="T24" fmla="*/ 65 w 536"/>
                <a:gd name="T25" fmla="*/ 192 h 297"/>
                <a:gd name="T26" fmla="*/ 400 w 536"/>
                <a:gd name="T27" fmla="*/ 192 h 297"/>
                <a:gd name="T28" fmla="*/ 378 w 536"/>
                <a:gd name="T29" fmla="*/ 268 h 297"/>
                <a:gd name="T30" fmla="*/ 407 w 536"/>
                <a:gd name="T31" fmla="*/ 163 h 297"/>
                <a:gd name="T32" fmla="*/ 58 w 536"/>
                <a:gd name="T33" fmla="*/ 163 h 297"/>
                <a:gd name="T34" fmla="*/ 39 w 536"/>
                <a:gd name="T35" fmla="*/ 87 h 297"/>
                <a:gd name="T36" fmla="*/ 426 w 536"/>
                <a:gd name="T37" fmla="*/ 87 h 297"/>
                <a:gd name="T38" fmla="*/ 407 w 536"/>
                <a:gd name="T39" fmla="*/ 16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6" h="297">
                  <a:moveTo>
                    <a:pt x="450" y="0"/>
                  </a:moveTo>
                  <a:lnTo>
                    <a:pt x="436" y="58"/>
                  </a:lnTo>
                  <a:lnTo>
                    <a:pt x="436" y="58"/>
                  </a:lnTo>
                  <a:lnTo>
                    <a:pt x="0" y="58"/>
                  </a:lnTo>
                  <a:lnTo>
                    <a:pt x="65" y="297"/>
                  </a:lnTo>
                  <a:lnTo>
                    <a:pt x="400" y="297"/>
                  </a:lnTo>
                  <a:lnTo>
                    <a:pt x="472" y="29"/>
                  </a:lnTo>
                  <a:lnTo>
                    <a:pt x="536" y="29"/>
                  </a:lnTo>
                  <a:lnTo>
                    <a:pt x="536" y="0"/>
                  </a:lnTo>
                  <a:lnTo>
                    <a:pt x="450" y="0"/>
                  </a:lnTo>
                  <a:close/>
                  <a:moveTo>
                    <a:pt x="378" y="268"/>
                  </a:moveTo>
                  <a:lnTo>
                    <a:pt x="86" y="268"/>
                  </a:lnTo>
                  <a:lnTo>
                    <a:pt x="65" y="192"/>
                  </a:lnTo>
                  <a:lnTo>
                    <a:pt x="400" y="192"/>
                  </a:lnTo>
                  <a:lnTo>
                    <a:pt x="378" y="268"/>
                  </a:lnTo>
                  <a:close/>
                  <a:moveTo>
                    <a:pt x="407" y="163"/>
                  </a:moveTo>
                  <a:lnTo>
                    <a:pt x="58" y="163"/>
                  </a:lnTo>
                  <a:lnTo>
                    <a:pt x="39" y="87"/>
                  </a:lnTo>
                  <a:lnTo>
                    <a:pt x="426" y="87"/>
                  </a:lnTo>
                  <a:lnTo>
                    <a:pt x="407"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95" name="Government02">
            <a:extLst>
              <a:ext uri="{FF2B5EF4-FFF2-40B4-BE49-F238E27FC236}">
                <a16:creationId xmlns:a16="http://schemas.microsoft.com/office/drawing/2014/main" id="{CF2DF60A-FCE3-49FA-8B22-D9031A1DD3D2}"/>
              </a:ext>
            </a:extLst>
          </p:cNvPr>
          <p:cNvGrpSpPr>
            <a:grpSpLocks/>
          </p:cNvGrpSpPr>
          <p:nvPr/>
        </p:nvGrpSpPr>
        <p:grpSpPr>
          <a:xfrm>
            <a:off x="2940837" y="2899416"/>
            <a:ext cx="259695" cy="240202"/>
            <a:chOff x="4148138" y="3005138"/>
            <a:chExt cx="850900" cy="850900"/>
          </a:xfrm>
          <a:solidFill>
            <a:schemeClr val="bg1"/>
          </a:solidFill>
        </p:grpSpPr>
        <p:sp>
          <p:nvSpPr>
            <p:cNvPr id="96" name="Freeform 86">
              <a:extLst>
                <a:ext uri="{FF2B5EF4-FFF2-40B4-BE49-F238E27FC236}">
                  <a16:creationId xmlns:a16="http://schemas.microsoft.com/office/drawing/2014/main" id="{4E8DC0C3-7096-4C8B-8FE8-06CAD4131620}"/>
                </a:ext>
              </a:extLst>
            </p:cNvPr>
            <p:cNvSpPr>
              <a:spLocks noEditPoints="1"/>
            </p:cNvSpPr>
            <p:nvPr/>
          </p:nvSpPr>
          <p:spPr bwMode="auto">
            <a:xfrm>
              <a:off x="4148138" y="3005138"/>
              <a:ext cx="850900" cy="8509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24 w 224"/>
                <a:gd name="T11" fmla="*/ 207 h 224"/>
                <a:gd name="T12" fmla="*/ 124 w 224"/>
                <a:gd name="T13" fmla="*/ 192 h 224"/>
                <a:gd name="T14" fmla="*/ 100 w 224"/>
                <a:gd name="T15" fmla="*/ 192 h 224"/>
                <a:gd name="T16" fmla="*/ 100 w 224"/>
                <a:gd name="T17" fmla="*/ 207 h 224"/>
                <a:gd name="T18" fmla="*/ 17 w 224"/>
                <a:gd name="T19" fmla="*/ 124 h 224"/>
                <a:gd name="T20" fmla="*/ 32 w 224"/>
                <a:gd name="T21" fmla="*/ 124 h 224"/>
                <a:gd name="T22" fmla="*/ 32 w 224"/>
                <a:gd name="T23" fmla="*/ 100 h 224"/>
                <a:gd name="T24" fmla="*/ 17 w 224"/>
                <a:gd name="T25" fmla="*/ 100 h 224"/>
                <a:gd name="T26" fmla="*/ 100 w 224"/>
                <a:gd name="T27" fmla="*/ 17 h 224"/>
                <a:gd name="T28" fmla="*/ 100 w 224"/>
                <a:gd name="T29" fmla="*/ 32 h 224"/>
                <a:gd name="T30" fmla="*/ 124 w 224"/>
                <a:gd name="T31" fmla="*/ 32 h 224"/>
                <a:gd name="T32" fmla="*/ 124 w 224"/>
                <a:gd name="T33" fmla="*/ 17 h 224"/>
                <a:gd name="T34" fmla="*/ 207 w 224"/>
                <a:gd name="T35" fmla="*/ 100 h 224"/>
                <a:gd name="T36" fmla="*/ 192 w 224"/>
                <a:gd name="T37" fmla="*/ 100 h 224"/>
                <a:gd name="T38" fmla="*/ 192 w 224"/>
                <a:gd name="T39" fmla="*/ 124 h 224"/>
                <a:gd name="T40" fmla="*/ 207 w 224"/>
                <a:gd name="T41" fmla="*/ 124 h 224"/>
                <a:gd name="T42" fmla="*/ 124 w 224"/>
                <a:gd name="T43" fmla="*/ 20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24" y="207"/>
                  </a:moveTo>
                  <a:cubicBezTo>
                    <a:pt x="124" y="192"/>
                    <a:pt x="124" y="192"/>
                    <a:pt x="124" y="192"/>
                  </a:cubicBezTo>
                  <a:cubicBezTo>
                    <a:pt x="100" y="192"/>
                    <a:pt x="100" y="192"/>
                    <a:pt x="100" y="192"/>
                  </a:cubicBezTo>
                  <a:cubicBezTo>
                    <a:pt x="100" y="207"/>
                    <a:pt x="100" y="207"/>
                    <a:pt x="100" y="207"/>
                  </a:cubicBezTo>
                  <a:cubicBezTo>
                    <a:pt x="57" y="202"/>
                    <a:pt x="22" y="167"/>
                    <a:pt x="17" y="124"/>
                  </a:cubicBezTo>
                  <a:cubicBezTo>
                    <a:pt x="32" y="124"/>
                    <a:pt x="32" y="124"/>
                    <a:pt x="32" y="124"/>
                  </a:cubicBezTo>
                  <a:cubicBezTo>
                    <a:pt x="32" y="100"/>
                    <a:pt x="32" y="100"/>
                    <a:pt x="32" y="100"/>
                  </a:cubicBezTo>
                  <a:cubicBezTo>
                    <a:pt x="17" y="100"/>
                    <a:pt x="17" y="100"/>
                    <a:pt x="17" y="100"/>
                  </a:cubicBezTo>
                  <a:cubicBezTo>
                    <a:pt x="22" y="57"/>
                    <a:pt x="57" y="22"/>
                    <a:pt x="100" y="17"/>
                  </a:cubicBezTo>
                  <a:cubicBezTo>
                    <a:pt x="100" y="32"/>
                    <a:pt x="100" y="32"/>
                    <a:pt x="100" y="32"/>
                  </a:cubicBezTo>
                  <a:cubicBezTo>
                    <a:pt x="124" y="32"/>
                    <a:pt x="124" y="32"/>
                    <a:pt x="124" y="32"/>
                  </a:cubicBezTo>
                  <a:cubicBezTo>
                    <a:pt x="124" y="17"/>
                    <a:pt x="124" y="17"/>
                    <a:pt x="124" y="17"/>
                  </a:cubicBezTo>
                  <a:cubicBezTo>
                    <a:pt x="167" y="22"/>
                    <a:pt x="202" y="57"/>
                    <a:pt x="207" y="100"/>
                  </a:cubicBezTo>
                  <a:cubicBezTo>
                    <a:pt x="192" y="100"/>
                    <a:pt x="192" y="100"/>
                    <a:pt x="192" y="100"/>
                  </a:cubicBezTo>
                  <a:cubicBezTo>
                    <a:pt x="192" y="124"/>
                    <a:pt x="192" y="124"/>
                    <a:pt x="192" y="124"/>
                  </a:cubicBezTo>
                  <a:cubicBezTo>
                    <a:pt x="207" y="124"/>
                    <a:pt x="207" y="124"/>
                    <a:pt x="207" y="124"/>
                  </a:cubicBezTo>
                  <a:cubicBezTo>
                    <a:pt x="202" y="167"/>
                    <a:pt x="167" y="202"/>
                    <a:pt x="124"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Freeform 87">
              <a:extLst>
                <a:ext uri="{FF2B5EF4-FFF2-40B4-BE49-F238E27FC236}">
                  <a16:creationId xmlns:a16="http://schemas.microsoft.com/office/drawing/2014/main" id="{1E3482B0-BB6A-4D47-9F06-1CD70493D98F}"/>
                </a:ext>
              </a:extLst>
            </p:cNvPr>
            <p:cNvSpPr>
              <a:spLocks/>
            </p:cNvSpPr>
            <p:nvPr/>
          </p:nvSpPr>
          <p:spPr bwMode="auto">
            <a:xfrm>
              <a:off x="4262438" y="3571876"/>
              <a:ext cx="57150" cy="44450"/>
            </a:xfrm>
            <a:custGeom>
              <a:avLst/>
              <a:gdLst>
                <a:gd name="T0" fmla="*/ 0 w 36"/>
                <a:gd name="T1" fmla="*/ 14 h 28"/>
                <a:gd name="T2" fmla="*/ 10 w 36"/>
                <a:gd name="T3" fmla="*/ 28 h 28"/>
                <a:gd name="T4" fmla="*/ 36 w 36"/>
                <a:gd name="T5" fmla="*/ 14 h 28"/>
                <a:gd name="T6" fmla="*/ 26 w 36"/>
                <a:gd name="T7" fmla="*/ 0 h 28"/>
                <a:gd name="T8" fmla="*/ 0 w 36"/>
                <a:gd name="T9" fmla="*/ 14 h 28"/>
              </a:gdLst>
              <a:ahLst/>
              <a:cxnLst>
                <a:cxn ang="0">
                  <a:pos x="T0" y="T1"/>
                </a:cxn>
                <a:cxn ang="0">
                  <a:pos x="T2" y="T3"/>
                </a:cxn>
                <a:cxn ang="0">
                  <a:pos x="T4" y="T5"/>
                </a:cxn>
                <a:cxn ang="0">
                  <a:pos x="T6" y="T7"/>
                </a:cxn>
                <a:cxn ang="0">
                  <a:pos x="T8" y="T9"/>
                </a:cxn>
              </a:cxnLst>
              <a:rect l="0" t="0" r="r" b="b"/>
              <a:pathLst>
                <a:path w="36" h="28">
                  <a:moveTo>
                    <a:pt x="0" y="14"/>
                  </a:moveTo>
                  <a:lnTo>
                    <a:pt x="10" y="28"/>
                  </a:lnTo>
                  <a:lnTo>
                    <a:pt x="36" y="14"/>
                  </a:lnTo>
                  <a:lnTo>
                    <a:pt x="26"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Freeform 88">
              <a:extLst>
                <a:ext uri="{FF2B5EF4-FFF2-40B4-BE49-F238E27FC236}">
                  <a16:creationId xmlns:a16="http://schemas.microsoft.com/office/drawing/2014/main" id="{229B1938-60D1-485E-BE9C-CDF1701E2258}"/>
                </a:ext>
              </a:extLst>
            </p:cNvPr>
            <p:cNvSpPr>
              <a:spLocks/>
            </p:cNvSpPr>
            <p:nvPr/>
          </p:nvSpPr>
          <p:spPr bwMode="auto">
            <a:xfrm>
              <a:off x="4829176" y="3244851"/>
              <a:ext cx="55563" cy="46038"/>
            </a:xfrm>
            <a:custGeom>
              <a:avLst/>
              <a:gdLst>
                <a:gd name="T0" fmla="*/ 35 w 35"/>
                <a:gd name="T1" fmla="*/ 14 h 29"/>
                <a:gd name="T2" fmla="*/ 26 w 35"/>
                <a:gd name="T3" fmla="*/ 0 h 29"/>
                <a:gd name="T4" fmla="*/ 0 w 35"/>
                <a:gd name="T5" fmla="*/ 14 h 29"/>
                <a:gd name="T6" fmla="*/ 9 w 35"/>
                <a:gd name="T7" fmla="*/ 29 h 29"/>
                <a:gd name="T8" fmla="*/ 35 w 35"/>
                <a:gd name="T9" fmla="*/ 14 h 29"/>
              </a:gdLst>
              <a:ahLst/>
              <a:cxnLst>
                <a:cxn ang="0">
                  <a:pos x="T0" y="T1"/>
                </a:cxn>
                <a:cxn ang="0">
                  <a:pos x="T2" y="T3"/>
                </a:cxn>
                <a:cxn ang="0">
                  <a:pos x="T4" y="T5"/>
                </a:cxn>
                <a:cxn ang="0">
                  <a:pos x="T6" y="T7"/>
                </a:cxn>
                <a:cxn ang="0">
                  <a:pos x="T8" y="T9"/>
                </a:cxn>
              </a:cxnLst>
              <a:rect l="0" t="0" r="r" b="b"/>
              <a:pathLst>
                <a:path w="35" h="29">
                  <a:moveTo>
                    <a:pt x="35" y="14"/>
                  </a:moveTo>
                  <a:lnTo>
                    <a:pt x="26" y="0"/>
                  </a:lnTo>
                  <a:lnTo>
                    <a:pt x="0" y="14"/>
                  </a:lnTo>
                  <a:lnTo>
                    <a:pt x="9" y="29"/>
                  </a:lnTo>
                  <a:lnTo>
                    <a:pt x="35"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Freeform 89">
              <a:extLst>
                <a:ext uri="{FF2B5EF4-FFF2-40B4-BE49-F238E27FC236}">
                  <a16:creationId xmlns:a16="http://schemas.microsoft.com/office/drawing/2014/main" id="{058B0CFC-6ACC-4987-97C7-BBC58176B891}"/>
                </a:ext>
              </a:extLst>
            </p:cNvPr>
            <p:cNvSpPr>
              <a:spLocks/>
            </p:cNvSpPr>
            <p:nvPr/>
          </p:nvSpPr>
          <p:spPr bwMode="auto">
            <a:xfrm>
              <a:off x="4387851" y="3686176"/>
              <a:ext cx="46038" cy="55563"/>
            </a:xfrm>
            <a:custGeom>
              <a:avLst/>
              <a:gdLst>
                <a:gd name="T0" fmla="*/ 0 w 29"/>
                <a:gd name="T1" fmla="*/ 26 h 35"/>
                <a:gd name="T2" fmla="*/ 14 w 29"/>
                <a:gd name="T3" fmla="*/ 35 h 35"/>
                <a:gd name="T4" fmla="*/ 29 w 29"/>
                <a:gd name="T5" fmla="*/ 9 h 35"/>
                <a:gd name="T6" fmla="*/ 14 w 29"/>
                <a:gd name="T7" fmla="*/ 0 h 35"/>
                <a:gd name="T8" fmla="*/ 0 w 29"/>
                <a:gd name="T9" fmla="*/ 26 h 35"/>
              </a:gdLst>
              <a:ahLst/>
              <a:cxnLst>
                <a:cxn ang="0">
                  <a:pos x="T0" y="T1"/>
                </a:cxn>
                <a:cxn ang="0">
                  <a:pos x="T2" y="T3"/>
                </a:cxn>
                <a:cxn ang="0">
                  <a:pos x="T4" y="T5"/>
                </a:cxn>
                <a:cxn ang="0">
                  <a:pos x="T6" y="T7"/>
                </a:cxn>
                <a:cxn ang="0">
                  <a:pos x="T8" y="T9"/>
                </a:cxn>
              </a:cxnLst>
              <a:rect l="0" t="0" r="r" b="b"/>
              <a:pathLst>
                <a:path w="29" h="35">
                  <a:moveTo>
                    <a:pt x="0" y="26"/>
                  </a:moveTo>
                  <a:lnTo>
                    <a:pt x="14" y="35"/>
                  </a:lnTo>
                  <a:lnTo>
                    <a:pt x="29" y="9"/>
                  </a:lnTo>
                  <a:lnTo>
                    <a:pt x="14"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Freeform 90">
              <a:extLst>
                <a:ext uri="{FF2B5EF4-FFF2-40B4-BE49-F238E27FC236}">
                  <a16:creationId xmlns:a16="http://schemas.microsoft.com/office/drawing/2014/main" id="{60DDA721-F2A6-426C-936C-1BD512CB4C1D}"/>
                </a:ext>
              </a:extLst>
            </p:cNvPr>
            <p:cNvSpPr>
              <a:spLocks/>
            </p:cNvSpPr>
            <p:nvPr/>
          </p:nvSpPr>
          <p:spPr bwMode="auto">
            <a:xfrm>
              <a:off x="4714876" y="3119438"/>
              <a:ext cx="44450" cy="57150"/>
            </a:xfrm>
            <a:custGeom>
              <a:avLst/>
              <a:gdLst>
                <a:gd name="T0" fmla="*/ 0 w 28"/>
                <a:gd name="T1" fmla="*/ 26 h 36"/>
                <a:gd name="T2" fmla="*/ 14 w 28"/>
                <a:gd name="T3" fmla="*/ 36 h 36"/>
                <a:gd name="T4" fmla="*/ 28 w 28"/>
                <a:gd name="T5" fmla="*/ 10 h 36"/>
                <a:gd name="T6" fmla="*/ 14 w 28"/>
                <a:gd name="T7" fmla="*/ 0 h 36"/>
                <a:gd name="T8" fmla="*/ 0 w 28"/>
                <a:gd name="T9" fmla="*/ 26 h 36"/>
              </a:gdLst>
              <a:ahLst/>
              <a:cxnLst>
                <a:cxn ang="0">
                  <a:pos x="T0" y="T1"/>
                </a:cxn>
                <a:cxn ang="0">
                  <a:pos x="T2" y="T3"/>
                </a:cxn>
                <a:cxn ang="0">
                  <a:pos x="T4" y="T5"/>
                </a:cxn>
                <a:cxn ang="0">
                  <a:pos x="T6" y="T7"/>
                </a:cxn>
                <a:cxn ang="0">
                  <a:pos x="T8" y="T9"/>
                </a:cxn>
              </a:cxnLst>
              <a:rect l="0" t="0" r="r" b="b"/>
              <a:pathLst>
                <a:path w="28" h="36">
                  <a:moveTo>
                    <a:pt x="0" y="26"/>
                  </a:moveTo>
                  <a:lnTo>
                    <a:pt x="14" y="36"/>
                  </a:lnTo>
                  <a:lnTo>
                    <a:pt x="28" y="10"/>
                  </a:lnTo>
                  <a:lnTo>
                    <a:pt x="14"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Freeform 91">
              <a:extLst>
                <a:ext uri="{FF2B5EF4-FFF2-40B4-BE49-F238E27FC236}">
                  <a16:creationId xmlns:a16="http://schemas.microsoft.com/office/drawing/2014/main" id="{38D9A687-D598-4423-9A08-031CFA7D2524}"/>
                </a:ext>
              </a:extLst>
            </p:cNvPr>
            <p:cNvSpPr>
              <a:spLocks/>
            </p:cNvSpPr>
            <p:nvPr/>
          </p:nvSpPr>
          <p:spPr bwMode="auto">
            <a:xfrm>
              <a:off x="4714876" y="3686176"/>
              <a:ext cx="44450" cy="55563"/>
            </a:xfrm>
            <a:custGeom>
              <a:avLst/>
              <a:gdLst>
                <a:gd name="T0" fmla="*/ 0 w 28"/>
                <a:gd name="T1" fmla="*/ 9 h 35"/>
                <a:gd name="T2" fmla="*/ 14 w 28"/>
                <a:gd name="T3" fmla="*/ 35 h 35"/>
                <a:gd name="T4" fmla="*/ 28 w 28"/>
                <a:gd name="T5" fmla="*/ 26 h 35"/>
                <a:gd name="T6" fmla="*/ 14 w 28"/>
                <a:gd name="T7" fmla="*/ 0 h 35"/>
                <a:gd name="T8" fmla="*/ 0 w 28"/>
                <a:gd name="T9" fmla="*/ 9 h 35"/>
              </a:gdLst>
              <a:ahLst/>
              <a:cxnLst>
                <a:cxn ang="0">
                  <a:pos x="T0" y="T1"/>
                </a:cxn>
                <a:cxn ang="0">
                  <a:pos x="T2" y="T3"/>
                </a:cxn>
                <a:cxn ang="0">
                  <a:pos x="T4" y="T5"/>
                </a:cxn>
                <a:cxn ang="0">
                  <a:pos x="T6" y="T7"/>
                </a:cxn>
                <a:cxn ang="0">
                  <a:pos x="T8" y="T9"/>
                </a:cxn>
              </a:cxnLst>
              <a:rect l="0" t="0" r="r" b="b"/>
              <a:pathLst>
                <a:path w="28" h="35">
                  <a:moveTo>
                    <a:pt x="0" y="9"/>
                  </a:moveTo>
                  <a:lnTo>
                    <a:pt x="14" y="35"/>
                  </a:lnTo>
                  <a:lnTo>
                    <a:pt x="28" y="26"/>
                  </a:lnTo>
                  <a:lnTo>
                    <a:pt x="14"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Freeform 92">
              <a:extLst>
                <a:ext uri="{FF2B5EF4-FFF2-40B4-BE49-F238E27FC236}">
                  <a16:creationId xmlns:a16="http://schemas.microsoft.com/office/drawing/2014/main" id="{52082752-3FA7-4C23-9FF5-CA65F2BB1743}"/>
                </a:ext>
              </a:extLst>
            </p:cNvPr>
            <p:cNvSpPr>
              <a:spLocks/>
            </p:cNvSpPr>
            <p:nvPr/>
          </p:nvSpPr>
          <p:spPr bwMode="auto">
            <a:xfrm>
              <a:off x="4387851" y="3119438"/>
              <a:ext cx="46038" cy="57150"/>
            </a:xfrm>
            <a:custGeom>
              <a:avLst/>
              <a:gdLst>
                <a:gd name="T0" fmla="*/ 29 w 29"/>
                <a:gd name="T1" fmla="*/ 26 h 36"/>
                <a:gd name="T2" fmla="*/ 14 w 29"/>
                <a:gd name="T3" fmla="*/ 0 h 36"/>
                <a:gd name="T4" fmla="*/ 0 w 29"/>
                <a:gd name="T5" fmla="*/ 10 h 36"/>
                <a:gd name="T6" fmla="*/ 14 w 29"/>
                <a:gd name="T7" fmla="*/ 36 h 36"/>
                <a:gd name="T8" fmla="*/ 29 w 29"/>
                <a:gd name="T9" fmla="*/ 26 h 36"/>
              </a:gdLst>
              <a:ahLst/>
              <a:cxnLst>
                <a:cxn ang="0">
                  <a:pos x="T0" y="T1"/>
                </a:cxn>
                <a:cxn ang="0">
                  <a:pos x="T2" y="T3"/>
                </a:cxn>
                <a:cxn ang="0">
                  <a:pos x="T4" y="T5"/>
                </a:cxn>
                <a:cxn ang="0">
                  <a:pos x="T6" y="T7"/>
                </a:cxn>
                <a:cxn ang="0">
                  <a:pos x="T8" y="T9"/>
                </a:cxn>
              </a:cxnLst>
              <a:rect l="0" t="0" r="r" b="b"/>
              <a:pathLst>
                <a:path w="29" h="36">
                  <a:moveTo>
                    <a:pt x="29" y="26"/>
                  </a:moveTo>
                  <a:lnTo>
                    <a:pt x="14" y="0"/>
                  </a:lnTo>
                  <a:lnTo>
                    <a:pt x="0" y="10"/>
                  </a:lnTo>
                  <a:lnTo>
                    <a:pt x="14" y="36"/>
                  </a:lnTo>
                  <a:lnTo>
                    <a:pt x="2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Freeform 93">
              <a:extLst>
                <a:ext uri="{FF2B5EF4-FFF2-40B4-BE49-F238E27FC236}">
                  <a16:creationId xmlns:a16="http://schemas.microsoft.com/office/drawing/2014/main" id="{10C68A14-1000-4671-8F47-A13F24E47FF9}"/>
                </a:ext>
              </a:extLst>
            </p:cNvPr>
            <p:cNvSpPr>
              <a:spLocks/>
            </p:cNvSpPr>
            <p:nvPr/>
          </p:nvSpPr>
          <p:spPr bwMode="auto">
            <a:xfrm>
              <a:off x="4829176" y="3571876"/>
              <a:ext cx="55563" cy="44450"/>
            </a:xfrm>
            <a:custGeom>
              <a:avLst/>
              <a:gdLst>
                <a:gd name="T0" fmla="*/ 9 w 35"/>
                <a:gd name="T1" fmla="*/ 0 h 28"/>
                <a:gd name="T2" fmla="*/ 0 w 35"/>
                <a:gd name="T3" fmla="*/ 14 h 28"/>
                <a:gd name="T4" fmla="*/ 26 w 35"/>
                <a:gd name="T5" fmla="*/ 28 h 28"/>
                <a:gd name="T6" fmla="*/ 35 w 35"/>
                <a:gd name="T7" fmla="*/ 14 h 28"/>
                <a:gd name="T8" fmla="*/ 9 w 35"/>
                <a:gd name="T9" fmla="*/ 0 h 28"/>
              </a:gdLst>
              <a:ahLst/>
              <a:cxnLst>
                <a:cxn ang="0">
                  <a:pos x="T0" y="T1"/>
                </a:cxn>
                <a:cxn ang="0">
                  <a:pos x="T2" y="T3"/>
                </a:cxn>
                <a:cxn ang="0">
                  <a:pos x="T4" y="T5"/>
                </a:cxn>
                <a:cxn ang="0">
                  <a:pos x="T6" y="T7"/>
                </a:cxn>
                <a:cxn ang="0">
                  <a:pos x="T8" y="T9"/>
                </a:cxn>
              </a:cxnLst>
              <a:rect l="0" t="0" r="r" b="b"/>
              <a:pathLst>
                <a:path w="35" h="28">
                  <a:moveTo>
                    <a:pt x="9" y="0"/>
                  </a:moveTo>
                  <a:lnTo>
                    <a:pt x="0" y="14"/>
                  </a:lnTo>
                  <a:lnTo>
                    <a:pt x="26" y="28"/>
                  </a:lnTo>
                  <a:lnTo>
                    <a:pt x="35" y="14"/>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Freeform 94">
              <a:extLst>
                <a:ext uri="{FF2B5EF4-FFF2-40B4-BE49-F238E27FC236}">
                  <a16:creationId xmlns:a16="http://schemas.microsoft.com/office/drawing/2014/main" id="{BC698981-335B-4DC0-9865-2AE6871AA000}"/>
                </a:ext>
              </a:extLst>
            </p:cNvPr>
            <p:cNvSpPr>
              <a:spLocks/>
            </p:cNvSpPr>
            <p:nvPr/>
          </p:nvSpPr>
          <p:spPr bwMode="auto">
            <a:xfrm>
              <a:off x="4262438" y="3244851"/>
              <a:ext cx="57150" cy="46038"/>
            </a:xfrm>
            <a:custGeom>
              <a:avLst/>
              <a:gdLst>
                <a:gd name="T0" fmla="*/ 0 w 36"/>
                <a:gd name="T1" fmla="*/ 14 h 29"/>
                <a:gd name="T2" fmla="*/ 26 w 36"/>
                <a:gd name="T3" fmla="*/ 29 h 29"/>
                <a:gd name="T4" fmla="*/ 36 w 36"/>
                <a:gd name="T5" fmla="*/ 14 h 29"/>
                <a:gd name="T6" fmla="*/ 10 w 36"/>
                <a:gd name="T7" fmla="*/ 0 h 29"/>
                <a:gd name="T8" fmla="*/ 0 w 36"/>
                <a:gd name="T9" fmla="*/ 14 h 29"/>
              </a:gdLst>
              <a:ahLst/>
              <a:cxnLst>
                <a:cxn ang="0">
                  <a:pos x="T0" y="T1"/>
                </a:cxn>
                <a:cxn ang="0">
                  <a:pos x="T2" y="T3"/>
                </a:cxn>
                <a:cxn ang="0">
                  <a:pos x="T4" y="T5"/>
                </a:cxn>
                <a:cxn ang="0">
                  <a:pos x="T6" y="T7"/>
                </a:cxn>
                <a:cxn ang="0">
                  <a:pos x="T8" y="T9"/>
                </a:cxn>
              </a:cxnLst>
              <a:rect l="0" t="0" r="r" b="b"/>
              <a:pathLst>
                <a:path w="36" h="29">
                  <a:moveTo>
                    <a:pt x="0" y="14"/>
                  </a:moveTo>
                  <a:lnTo>
                    <a:pt x="26" y="29"/>
                  </a:lnTo>
                  <a:lnTo>
                    <a:pt x="36" y="14"/>
                  </a:lnTo>
                  <a:lnTo>
                    <a:pt x="10"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Freeform 95">
              <a:extLst>
                <a:ext uri="{FF2B5EF4-FFF2-40B4-BE49-F238E27FC236}">
                  <a16:creationId xmlns:a16="http://schemas.microsoft.com/office/drawing/2014/main" id="{FDAF73D9-0163-41C5-AC49-6D4C725D7AF7}"/>
                </a:ext>
              </a:extLst>
            </p:cNvPr>
            <p:cNvSpPr>
              <a:spLocks/>
            </p:cNvSpPr>
            <p:nvPr/>
          </p:nvSpPr>
          <p:spPr bwMode="auto">
            <a:xfrm>
              <a:off x="4425951" y="3187701"/>
              <a:ext cx="193675" cy="288925"/>
            </a:xfrm>
            <a:custGeom>
              <a:avLst/>
              <a:gdLst>
                <a:gd name="T0" fmla="*/ 47 w 51"/>
                <a:gd name="T1" fmla="*/ 55 h 76"/>
                <a:gd name="T2" fmla="*/ 47 w 51"/>
                <a:gd name="T3" fmla="*/ 4 h 76"/>
                <a:gd name="T4" fmla="*/ 31 w 51"/>
                <a:gd name="T5" fmla="*/ 4 h 76"/>
                <a:gd name="T6" fmla="*/ 31 w 51"/>
                <a:gd name="T7" fmla="*/ 42 h 76"/>
                <a:gd name="T8" fmla="*/ 6 w 51"/>
                <a:gd name="T9" fmla="*/ 0 h 76"/>
                <a:gd name="T10" fmla="*/ 0 w 51"/>
                <a:gd name="T11" fmla="*/ 4 h 76"/>
                <a:gd name="T12" fmla="*/ 30 w 51"/>
                <a:gd name="T13" fmla="*/ 56 h 76"/>
                <a:gd name="T14" fmla="*/ 27 w 51"/>
                <a:gd name="T15" fmla="*/ 64 h 76"/>
                <a:gd name="T16" fmla="*/ 39 w 51"/>
                <a:gd name="T17" fmla="*/ 76 h 76"/>
                <a:gd name="T18" fmla="*/ 51 w 51"/>
                <a:gd name="T19" fmla="*/ 64 h 76"/>
                <a:gd name="T20" fmla="*/ 47 w 51"/>
                <a:gd name="T21" fmla="*/ 5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76">
                  <a:moveTo>
                    <a:pt x="47" y="55"/>
                  </a:moveTo>
                  <a:cubicBezTo>
                    <a:pt x="47" y="4"/>
                    <a:pt x="47" y="4"/>
                    <a:pt x="47" y="4"/>
                  </a:cubicBezTo>
                  <a:cubicBezTo>
                    <a:pt x="31" y="4"/>
                    <a:pt x="31" y="4"/>
                    <a:pt x="31" y="4"/>
                  </a:cubicBezTo>
                  <a:cubicBezTo>
                    <a:pt x="31" y="42"/>
                    <a:pt x="31" y="42"/>
                    <a:pt x="31" y="42"/>
                  </a:cubicBezTo>
                  <a:cubicBezTo>
                    <a:pt x="6" y="0"/>
                    <a:pt x="6" y="0"/>
                    <a:pt x="6" y="0"/>
                  </a:cubicBezTo>
                  <a:cubicBezTo>
                    <a:pt x="0" y="4"/>
                    <a:pt x="0" y="4"/>
                    <a:pt x="0" y="4"/>
                  </a:cubicBezTo>
                  <a:cubicBezTo>
                    <a:pt x="30" y="56"/>
                    <a:pt x="30" y="56"/>
                    <a:pt x="30" y="56"/>
                  </a:cubicBezTo>
                  <a:cubicBezTo>
                    <a:pt x="28" y="58"/>
                    <a:pt x="27" y="61"/>
                    <a:pt x="27" y="64"/>
                  </a:cubicBezTo>
                  <a:cubicBezTo>
                    <a:pt x="27" y="71"/>
                    <a:pt x="32" y="76"/>
                    <a:pt x="39" y="76"/>
                  </a:cubicBezTo>
                  <a:cubicBezTo>
                    <a:pt x="46" y="76"/>
                    <a:pt x="51" y="71"/>
                    <a:pt x="51" y="64"/>
                  </a:cubicBezTo>
                  <a:cubicBezTo>
                    <a:pt x="51" y="60"/>
                    <a:pt x="49" y="57"/>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9741D58E-4409-40B8-9D9C-832B9675B9BF}"/>
              </a:ext>
            </a:extLst>
          </p:cNvPr>
          <p:cNvGrpSpPr/>
          <p:nvPr/>
        </p:nvGrpSpPr>
        <p:grpSpPr>
          <a:xfrm>
            <a:off x="1132389" y="2315298"/>
            <a:ext cx="1638884" cy="361283"/>
            <a:chOff x="1105540" y="2264421"/>
            <a:chExt cx="2000331" cy="447079"/>
          </a:xfrm>
        </p:grpSpPr>
        <p:sp>
          <p:nvSpPr>
            <p:cNvPr id="108" name="TextBox 107">
              <a:extLst>
                <a:ext uri="{FF2B5EF4-FFF2-40B4-BE49-F238E27FC236}">
                  <a16:creationId xmlns:a16="http://schemas.microsoft.com/office/drawing/2014/main" id="{26829E7E-4DB6-472C-BDFE-330014D0E445}"/>
                </a:ext>
              </a:extLst>
            </p:cNvPr>
            <p:cNvSpPr txBox="1"/>
            <p:nvPr/>
          </p:nvSpPr>
          <p:spPr>
            <a:xfrm>
              <a:off x="1105540" y="2264421"/>
              <a:ext cx="2000331" cy="447079"/>
            </a:xfrm>
            <a:prstGeom prst="rect">
              <a:avLst/>
            </a:prstGeom>
            <a:solidFill>
              <a:schemeClr val="accent1"/>
            </a:solidFill>
          </p:spPr>
          <p:txBody>
            <a:bodyPr wrap="square" lIns="0" tIns="91440" rIns="91440" bIns="91440" rtlCol="0" anchor="ctr">
              <a:noAutofit/>
            </a:bodyPr>
            <a:lstStyle/>
            <a:p>
              <a:pPr marL="54864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Seamless </a:t>
              </a:r>
            </a:p>
            <a:p>
              <a:pPr marL="54864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channel integration</a:t>
              </a:r>
            </a:p>
          </p:txBody>
        </p:sp>
        <p:grpSp>
          <p:nvGrpSpPr>
            <p:cNvPr id="113" name="Government18">
              <a:extLst>
                <a:ext uri="{FF2B5EF4-FFF2-40B4-BE49-F238E27FC236}">
                  <a16:creationId xmlns:a16="http://schemas.microsoft.com/office/drawing/2014/main" id="{71E546B9-1BF7-4167-ACCF-8F2F88C714C8}"/>
                </a:ext>
              </a:extLst>
            </p:cNvPr>
            <p:cNvGrpSpPr>
              <a:grpSpLocks/>
            </p:cNvGrpSpPr>
            <p:nvPr/>
          </p:nvGrpSpPr>
          <p:grpSpPr>
            <a:xfrm>
              <a:off x="1167747" y="2340245"/>
              <a:ext cx="408112" cy="309464"/>
              <a:chOff x="4148138" y="3097213"/>
              <a:chExt cx="850901" cy="668338"/>
            </a:xfrm>
            <a:solidFill>
              <a:schemeClr val="bg1"/>
            </a:solidFill>
          </p:grpSpPr>
          <p:sp>
            <p:nvSpPr>
              <p:cNvPr id="114" name="Oval 122">
                <a:extLst>
                  <a:ext uri="{FF2B5EF4-FFF2-40B4-BE49-F238E27FC236}">
                    <a16:creationId xmlns:a16="http://schemas.microsoft.com/office/drawing/2014/main" id="{0BFA9B1B-DECF-4C95-8BD0-6184026D1932}"/>
                  </a:ext>
                </a:extLst>
              </p:cNvPr>
              <p:cNvSpPr>
                <a:spLocks noChangeArrowheads="1"/>
              </p:cNvSpPr>
              <p:nvPr/>
            </p:nvSpPr>
            <p:spPr bwMode="auto">
              <a:xfrm>
                <a:off x="4240213"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Freeform 123">
                <a:extLst>
                  <a:ext uri="{FF2B5EF4-FFF2-40B4-BE49-F238E27FC236}">
                    <a16:creationId xmlns:a16="http://schemas.microsoft.com/office/drawing/2014/main" id="{BBD35307-CF9A-4A95-A38E-DC45DB3F8642}"/>
                  </a:ext>
                </a:extLst>
              </p:cNvPr>
              <p:cNvSpPr>
                <a:spLocks/>
              </p:cNvSpPr>
              <p:nvPr/>
            </p:nvSpPr>
            <p:spPr bwMode="auto">
              <a:xfrm>
                <a:off x="4148138" y="3340101"/>
                <a:ext cx="338138" cy="257175"/>
              </a:xfrm>
              <a:custGeom>
                <a:avLst/>
                <a:gdLst>
                  <a:gd name="T0" fmla="*/ 88 w 89"/>
                  <a:gd name="T1" fmla="*/ 36 h 68"/>
                  <a:gd name="T2" fmla="*/ 89 w 89"/>
                  <a:gd name="T3" fmla="*/ 36 h 68"/>
                  <a:gd name="T4" fmla="*/ 76 w 89"/>
                  <a:gd name="T5" fmla="*/ 8 h 68"/>
                  <a:gd name="T6" fmla="*/ 77 w 89"/>
                  <a:gd name="T7" fmla="*/ 0 h 68"/>
                  <a:gd name="T8" fmla="*/ 76 w 89"/>
                  <a:gd name="T9" fmla="*/ 0 h 68"/>
                  <a:gd name="T10" fmla="*/ 28 w 89"/>
                  <a:gd name="T11" fmla="*/ 0 h 68"/>
                  <a:gd name="T12" fmla="*/ 0 w 89"/>
                  <a:gd name="T13" fmla="*/ 28 h 68"/>
                  <a:gd name="T14" fmla="*/ 0 w 89"/>
                  <a:gd name="T15" fmla="*/ 68 h 68"/>
                  <a:gd name="T16" fmla="*/ 52 w 89"/>
                  <a:gd name="T17" fmla="*/ 68 h 68"/>
                  <a:gd name="T18" fmla="*/ 88 w 89"/>
                  <a:gd name="T19"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88" y="36"/>
                    </a:moveTo>
                    <a:cubicBezTo>
                      <a:pt x="89" y="36"/>
                      <a:pt x="89" y="36"/>
                      <a:pt x="89" y="36"/>
                    </a:cubicBezTo>
                    <a:cubicBezTo>
                      <a:pt x="81" y="29"/>
                      <a:pt x="76" y="19"/>
                      <a:pt x="76" y="8"/>
                    </a:cubicBezTo>
                    <a:cubicBezTo>
                      <a:pt x="76" y="5"/>
                      <a:pt x="76" y="3"/>
                      <a:pt x="77" y="0"/>
                    </a:cubicBezTo>
                    <a:cubicBezTo>
                      <a:pt x="77" y="0"/>
                      <a:pt x="76" y="0"/>
                      <a:pt x="76" y="0"/>
                    </a:cubicBezTo>
                    <a:cubicBezTo>
                      <a:pt x="28" y="0"/>
                      <a:pt x="28" y="0"/>
                      <a:pt x="28" y="0"/>
                    </a:cubicBezTo>
                    <a:cubicBezTo>
                      <a:pt x="13" y="0"/>
                      <a:pt x="0" y="13"/>
                      <a:pt x="0" y="28"/>
                    </a:cubicBezTo>
                    <a:cubicBezTo>
                      <a:pt x="0" y="68"/>
                      <a:pt x="0" y="68"/>
                      <a:pt x="0" y="68"/>
                    </a:cubicBezTo>
                    <a:cubicBezTo>
                      <a:pt x="52" y="68"/>
                      <a:pt x="52" y="68"/>
                      <a:pt x="52" y="68"/>
                    </a:cubicBezTo>
                    <a:cubicBezTo>
                      <a:pt x="54" y="50"/>
                      <a:pt x="69" y="36"/>
                      <a:pt x="8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Oval 124">
                <a:extLst>
                  <a:ext uri="{FF2B5EF4-FFF2-40B4-BE49-F238E27FC236}">
                    <a16:creationId xmlns:a16="http://schemas.microsoft.com/office/drawing/2014/main" id="{61FECB4A-A48D-42D9-81C3-7BAF52F71BF4}"/>
                  </a:ext>
                </a:extLst>
              </p:cNvPr>
              <p:cNvSpPr>
                <a:spLocks noChangeArrowheads="1"/>
              </p:cNvSpPr>
              <p:nvPr/>
            </p:nvSpPr>
            <p:spPr bwMode="auto">
              <a:xfrm>
                <a:off x="4695826" y="3097213"/>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Freeform 125">
                <a:extLst>
                  <a:ext uri="{FF2B5EF4-FFF2-40B4-BE49-F238E27FC236}">
                    <a16:creationId xmlns:a16="http://schemas.microsoft.com/office/drawing/2014/main" id="{86DC97F0-4D39-4A98-AB13-E506C56ECD09}"/>
                  </a:ext>
                </a:extLst>
              </p:cNvPr>
              <p:cNvSpPr>
                <a:spLocks/>
              </p:cNvSpPr>
              <p:nvPr/>
            </p:nvSpPr>
            <p:spPr bwMode="auto">
              <a:xfrm>
                <a:off x="4660901" y="3340101"/>
                <a:ext cx="338138" cy="257175"/>
              </a:xfrm>
              <a:custGeom>
                <a:avLst/>
                <a:gdLst>
                  <a:gd name="T0" fmla="*/ 61 w 89"/>
                  <a:gd name="T1" fmla="*/ 0 h 68"/>
                  <a:gd name="T2" fmla="*/ 13 w 89"/>
                  <a:gd name="T3" fmla="*/ 0 h 68"/>
                  <a:gd name="T4" fmla="*/ 12 w 89"/>
                  <a:gd name="T5" fmla="*/ 0 h 68"/>
                  <a:gd name="T6" fmla="*/ 13 w 89"/>
                  <a:gd name="T7" fmla="*/ 8 h 68"/>
                  <a:gd name="T8" fmla="*/ 0 w 89"/>
                  <a:gd name="T9" fmla="*/ 36 h 68"/>
                  <a:gd name="T10" fmla="*/ 1 w 89"/>
                  <a:gd name="T11" fmla="*/ 36 h 68"/>
                  <a:gd name="T12" fmla="*/ 37 w 89"/>
                  <a:gd name="T13" fmla="*/ 68 h 68"/>
                  <a:gd name="T14" fmla="*/ 89 w 89"/>
                  <a:gd name="T15" fmla="*/ 68 h 68"/>
                  <a:gd name="T16" fmla="*/ 89 w 89"/>
                  <a:gd name="T17" fmla="*/ 28 h 68"/>
                  <a:gd name="T18" fmla="*/ 61 w 89"/>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8">
                    <a:moveTo>
                      <a:pt x="61" y="0"/>
                    </a:moveTo>
                    <a:cubicBezTo>
                      <a:pt x="13" y="0"/>
                      <a:pt x="13" y="0"/>
                      <a:pt x="13" y="0"/>
                    </a:cubicBezTo>
                    <a:cubicBezTo>
                      <a:pt x="13" y="0"/>
                      <a:pt x="12" y="0"/>
                      <a:pt x="12" y="0"/>
                    </a:cubicBezTo>
                    <a:cubicBezTo>
                      <a:pt x="13" y="3"/>
                      <a:pt x="13" y="5"/>
                      <a:pt x="13" y="8"/>
                    </a:cubicBezTo>
                    <a:cubicBezTo>
                      <a:pt x="13" y="19"/>
                      <a:pt x="8" y="29"/>
                      <a:pt x="0" y="36"/>
                    </a:cubicBezTo>
                    <a:cubicBezTo>
                      <a:pt x="0" y="36"/>
                      <a:pt x="0" y="36"/>
                      <a:pt x="1" y="36"/>
                    </a:cubicBezTo>
                    <a:cubicBezTo>
                      <a:pt x="20" y="36"/>
                      <a:pt x="35" y="50"/>
                      <a:pt x="37" y="68"/>
                    </a:cubicBezTo>
                    <a:cubicBezTo>
                      <a:pt x="89" y="68"/>
                      <a:pt x="89" y="68"/>
                      <a:pt x="89" y="68"/>
                    </a:cubicBezTo>
                    <a:cubicBezTo>
                      <a:pt x="89" y="28"/>
                      <a:pt x="89" y="28"/>
                      <a:pt x="89" y="28"/>
                    </a:cubicBezTo>
                    <a:cubicBezTo>
                      <a:pt x="89" y="13"/>
                      <a:pt x="76"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Oval 126">
                <a:extLst>
                  <a:ext uri="{FF2B5EF4-FFF2-40B4-BE49-F238E27FC236}">
                    <a16:creationId xmlns:a16="http://schemas.microsoft.com/office/drawing/2014/main" id="{D6703179-EF5E-4E93-9C9B-964254C624F2}"/>
                  </a:ext>
                </a:extLst>
              </p:cNvPr>
              <p:cNvSpPr>
                <a:spLocks noChangeArrowheads="1"/>
              </p:cNvSpPr>
              <p:nvPr/>
            </p:nvSpPr>
            <p:spPr bwMode="auto">
              <a:xfrm>
                <a:off x="4467226" y="3263901"/>
                <a:ext cx="212725"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Freeform 127">
                <a:extLst>
                  <a:ext uri="{FF2B5EF4-FFF2-40B4-BE49-F238E27FC236}">
                    <a16:creationId xmlns:a16="http://schemas.microsoft.com/office/drawing/2014/main" id="{9D244FFD-0E23-41C6-92E4-B0343FDD53C4}"/>
                  </a:ext>
                </a:extLst>
              </p:cNvPr>
              <p:cNvSpPr>
                <a:spLocks/>
              </p:cNvSpPr>
              <p:nvPr/>
            </p:nvSpPr>
            <p:spPr bwMode="auto">
              <a:xfrm>
                <a:off x="4376738" y="3506788"/>
                <a:ext cx="395288" cy="258763"/>
              </a:xfrm>
              <a:custGeom>
                <a:avLst/>
                <a:gdLst>
                  <a:gd name="T0" fmla="*/ 76 w 104"/>
                  <a:gd name="T1" fmla="*/ 0 h 68"/>
                  <a:gd name="T2" fmla="*/ 28 w 104"/>
                  <a:gd name="T3" fmla="*/ 0 h 68"/>
                  <a:gd name="T4" fmla="*/ 0 w 104"/>
                  <a:gd name="T5" fmla="*/ 28 h 68"/>
                  <a:gd name="T6" fmla="*/ 0 w 104"/>
                  <a:gd name="T7" fmla="*/ 68 h 68"/>
                  <a:gd name="T8" fmla="*/ 104 w 104"/>
                  <a:gd name="T9" fmla="*/ 68 h 68"/>
                  <a:gd name="T10" fmla="*/ 104 w 104"/>
                  <a:gd name="T11" fmla="*/ 28 h 68"/>
                  <a:gd name="T12" fmla="*/ 76 w 104"/>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4" h="68">
                    <a:moveTo>
                      <a:pt x="76" y="0"/>
                    </a:moveTo>
                    <a:cubicBezTo>
                      <a:pt x="28" y="0"/>
                      <a:pt x="28" y="0"/>
                      <a:pt x="28" y="0"/>
                    </a:cubicBezTo>
                    <a:cubicBezTo>
                      <a:pt x="13" y="0"/>
                      <a:pt x="0" y="13"/>
                      <a:pt x="0" y="28"/>
                    </a:cubicBezTo>
                    <a:cubicBezTo>
                      <a:pt x="0" y="68"/>
                      <a:pt x="0" y="68"/>
                      <a:pt x="0" y="68"/>
                    </a:cubicBezTo>
                    <a:cubicBezTo>
                      <a:pt x="104" y="68"/>
                      <a:pt x="104" y="68"/>
                      <a:pt x="104" y="68"/>
                    </a:cubicBezTo>
                    <a:cubicBezTo>
                      <a:pt x="104" y="28"/>
                      <a:pt x="104" y="28"/>
                      <a:pt x="104" y="28"/>
                    </a:cubicBezTo>
                    <a:cubicBezTo>
                      <a:pt x="104" y="13"/>
                      <a:pt x="91" y="0"/>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10" name="Rectangle 9">
            <a:extLst>
              <a:ext uri="{FF2B5EF4-FFF2-40B4-BE49-F238E27FC236}">
                <a16:creationId xmlns:a16="http://schemas.microsoft.com/office/drawing/2014/main" id="{2A1DDC0D-C604-48B9-9182-CA052B98DC40}"/>
              </a:ext>
            </a:extLst>
          </p:cNvPr>
          <p:cNvSpPr/>
          <p:nvPr/>
        </p:nvSpPr>
        <p:spPr>
          <a:xfrm>
            <a:off x="949892" y="3315488"/>
            <a:ext cx="425923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338D"/>
                </a:solidFill>
                <a:effectLst/>
                <a:uLnTx/>
                <a:uFillTx/>
                <a:latin typeface="Arial"/>
                <a:ea typeface="+mn-ea"/>
                <a:cs typeface="+mn-cs"/>
              </a:rPr>
              <a:t>… with the standards for convenience continuing to escalate</a:t>
            </a:r>
            <a:endParaRPr kumimoji="0" lang="en-GB"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9D16DB08-F95F-487B-B3AB-0A2FDFEDC09F}"/>
              </a:ext>
            </a:extLst>
          </p:cNvPr>
          <p:cNvSpPr txBox="1"/>
          <p:nvPr/>
        </p:nvSpPr>
        <p:spPr>
          <a:xfrm>
            <a:off x="7309530" y="4459848"/>
            <a:ext cx="1828300" cy="1290077"/>
          </a:xfrm>
          <a:prstGeom prst="rect">
            <a:avLst/>
          </a:prstGeom>
          <a:solidFill>
            <a:schemeClr val="accent1"/>
          </a:solidFill>
          <a:ln w="19050">
            <a:solidFill>
              <a:schemeClr val="bg1"/>
            </a:solidFill>
          </a:ln>
        </p:spPr>
        <p:txBody>
          <a:bodyPr wrap="square" lIns="54610" tIns="54610" rIns="54610" bIns="5461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Tesco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Plans to launch a new chain of high-end convenience stores, Tesco Finest</a:t>
            </a:r>
            <a:endParaRPr kumimoji="0" lang="en-GB" sz="900" b="0" i="0" u="none" strike="noStrike" kern="1200" cap="none" spc="0" normalizeH="0" baseline="0" noProof="0" dirty="0">
              <a:ln>
                <a:noFill/>
              </a:ln>
              <a:solidFill>
                <a:srgbClr val="00338D"/>
              </a:solidFill>
              <a:effectLst/>
              <a:uLnTx/>
              <a:uFillTx/>
              <a:latin typeface="Arial"/>
              <a:ea typeface="+mn-ea"/>
              <a:cs typeface="+mn-cs"/>
            </a:endParaRPr>
          </a:p>
        </p:txBody>
      </p:sp>
      <p:sp>
        <p:nvSpPr>
          <p:cNvPr id="121" name="TextBox 120">
            <a:extLst>
              <a:ext uri="{FF2B5EF4-FFF2-40B4-BE49-F238E27FC236}">
                <a16:creationId xmlns:a16="http://schemas.microsoft.com/office/drawing/2014/main" id="{6D19A8CB-0CE6-491E-BA34-FD46A202E277}"/>
              </a:ext>
            </a:extLst>
          </p:cNvPr>
          <p:cNvSpPr txBox="1"/>
          <p:nvPr/>
        </p:nvSpPr>
        <p:spPr>
          <a:xfrm>
            <a:off x="9211458" y="4459848"/>
            <a:ext cx="1837542" cy="1290077"/>
          </a:xfrm>
          <a:prstGeom prst="rect">
            <a:avLst/>
          </a:prstGeom>
          <a:solidFill>
            <a:schemeClr val="accent1"/>
          </a:solidFill>
          <a:ln w="19050">
            <a:solidFill>
              <a:schemeClr val="bg1"/>
            </a:solidFill>
          </a:ln>
        </p:spPr>
        <p:txBody>
          <a:bodyPr wrap="square" lIns="54610" tIns="54610" rIns="54610" bIns="5461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Sainsbury</a:t>
            </a:r>
          </a:p>
          <a:p>
            <a:pPr lvl="0">
              <a:spcAft>
                <a:spcPts val="600"/>
              </a:spcAf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Opened its first ‘On the Go’ store at Mansion House, London </a:t>
            </a:r>
            <a:r>
              <a:rPr lang="en-GB" sz="900" b="1" dirty="0">
                <a:solidFill>
                  <a:prstClr val="white"/>
                </a:solidFill>
                <a:cs typeface="Arial" panose="020B0604020202020204" pitchFamily="34" charset="0"/>
              </a:rPr>
              <a:t>—</a:t>
            </a:r>
            <a:r>
              <a:rPr lang="en-GB" sz="900" dirty="0">
                <a:solidFill>
                  <a:prstClr val="white"/>
                </a:solidFill>
                <a:cs typeface="Arial" panose="020B0604020202020204" pitchFamily="34" charset="0"/>
              </a:rPr>
              <a:t>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 new convenience format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Plans to convert 130 local stores in ‘busy urban locations’ into ‘On the Go’ stores</a:t>
            </a:r>
          </a:p>
        </p:txBody>
      </p:sp>
      <p:cxnSp>
        <p:nvCxnSpPr>
          <p:cNvPr id="15" name="Straight Arrow Connector 14">
            <a:extLst>
              <a:ext uri="{FF2B5EF4-FFF2-40B4-BE49-F238E27FC236}">
                <a16:creationId xmlns:a16="http://schemas.microsoft.com/office/drawing/2014/main" id="{729273EA-8800-4220-B03A-735F298CA116}"/>
              </a:ext>
            </a:extLst>
          </p:cNvPr>
          <p:cNvCxnSpPr/>
          <p:nvPr/>
        </p:nvCxnSpPr>
        <p:spPr>
          <a:xfrm>
            <a:off x="3422057" y="3692502"/>
            <a:ext cx="0" cy="2140207"/>
          </a:xfrm>
          <a:prstGeom prst="straightConnector1">
            <a:avLst/>
          </a:prstGeom>
          <a:ln w="12700">
            <a:solidFill>
              <a:srgbClr val="00A3A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9FE668EE-9FB0-4A23-A366-79C4F8FE7761}"/>
              </a:ext>
            </a:extLst>
          </p:cNvPr>
          <p:cNvCxnSpPr>
            <a:cxnSpLocks/>
          </p:cNvCxnSpPr>
          <p:nvPr/>
        </p:nvCxnSpPr>
        <p:spPr>
          <a:xfrm flipV="1">
            <a:off x="1050991" y="4702175"/>
            <a:ext cx="5157722" cy="18243"/>
          </a:xfrm>
          <a:prstGeom prst="straightConnector1">
            <a:avLst/>
          </a:prstGeom>
          <a:ln w="12700">
            <a:solidFill>
              <a:srgbClr val="00A3A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1E362FD8-4FFE-4D84-9436-59A842C94055}"/>
              </a:ext>
            </a:extLst>
          </p:cNvPr>
          <p:cNvSpPr/>
          <p:nvPr/>
        </p:nvSpPr>
        <p:spPr>
          <a:xfrm>
            <a:off x="942887" y="5816167"/>
            <a:ext cx="432761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Note:1) KPMG annual retail survey 2020</a:t>
            </a:r>
          </a:p>
        </p:txBody>
      </p:sp>
      <p:sp>
        <p:nvSpPr>
          <p:cNvPr id="135" name="Rectangle 134">
            <a:extLst>
              <a:ext uri="{FF2B5EF4-FFF2-40B4-BE49-F238E27FC236}">
                <a16:creationId xmlns:a16="http://schemas.microsoft.com/office/drawing/2014/main" id="{AA9175E1-B332-4758-ADE1-58119EC3D460}"/>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chemeClr val="bg1"/>
                </a:solidFill>
                <a:effectLst/>
                <a:uLnTx/>
                <a:uFillTx/>
                <a:latin typeface="Arial"/>
                <a:ea typeface="+mn-ea"/>
                <a:cs typeface="+mn-cs"/>
              </a:rPr>
              <a:t>Established purchase drivers: value, convenience and experience</a:t>
            </a:r>
          </a:p>
        </p:txBody>
      </p:sp>
      <p:sp>
        <p:nvSpPr>
          <p:cNvPr id="133" name="Rectangle 132">
            <a:extLst>
              <a:ext uri="{FF2B5EF4-FFF2-40B4-BE49-F238E27FC236}">
                <a16:creationId xmlns:a16="http://schemas.microsoft.com/office/drawing/2014/main" id="{F70501AB-EC64-4D48-B783-6A1650491684}"/>
              </a:ext>
            </a:extLst>
          </p:cNvPr>
          <p:cNvSpPr/>
          <p:nvPr/>
        </p:nvSpPr>
        <p:spPr>
          <a:xfrm>
            <a:off x="1609725" y="2068181"/>
            <a:ext cx="415692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00338D"/>
                </a:solidFill>
                <a:effectLst/>
                <a:uLnTx/>
                <a:uFillTx/>
                <a:latin typeface="Arial"/>
                <a:ea typeface="+mn-ea"/>
                <a:cs typeface="+mn-cs"/>
              </a:rPr>
              <a:t>The frictionless retail approach:</a:t>
            </a:r>
          </a:p>
        </p:txBody>
      </p:sp>
      <p:grpSp>
        <p:nvGrpSpPr>
          <p:cNvPr id="14" name="Graphic 6">
            <a:extLst>
              <a:ext uri="{FF2B5EF4-FFF2-40B4-BE49-F238E27FC236}">
                <a16:creationId xmlns:a16="http://schemas.microsoft.com/office/drawing/2014/main" id="{73CDE264-74E4-45A0-BE9A-ABA906307D8F}"/>
              </a:ext>
            </a:extLst>
          </p:cNvPr>
          <p:cNvGrpSpPr/>
          <p:nvPr/>
        </p:nvGrpSpPr>
        <p:grpSpPr>
          <a:xfrm>
            <a:off x="6659344" y="2240332"/>
            <a:ext cx="425169" cy="531452"/>
            <a:chOff x="6650579" y="2289339"/>
            <a:chExt cx="425169" cy="531452"/>
          </a:xfrm>
          <a:solidFill>
            <a:schemeClr val="bg1"/>
          </a:solidFill>
        </p:grpSpPr>
        <p:sp>
          <p:nvSpPr>
            <p:cNvPr id="16" name="Freeform: Shape 15">
              <a:extLst>
                <a:ext uri="{FF2B5EF4-FFF2-40B4-BE49-F238E27FC236}">
                  <a16:creationId xmlns:a16="http://schemas.microsoft.com/office/drawing/2014/main" id="{47BBC0CD-AD15-46D7-A157-874EA8C2822A}"/>
                </a:ext>
              </a:extLst>
            </p:cNvPr>
            <p:cNvSpPr/>
            <p:nvPr/>
          </p:nvSpPr>
          <p:spPr>
            <a:xfrm>
              <a:off x="6717012" y="2355771"/>
              <a:ext cx="292304" cy="292299"/>
            </a:xfrm>
            <a:custGeom>
              <a:avLst/>
              <a:gdLst>
                <a:gd name="connsiteX0" fmla="*/ 292304 w 292304"/>
                <a:gd name="connsiteY0" fmla="*/ 146149 h 292298"/>
                <a:gd name="connsiteX1" fmla="*/ 146152 w 292304"/>
                <a:gd name="connsiteY1" fmla="*/ 0 h 292298"/>
                <a:gd name="connsiteX2" fmla="*/ 0 w 292304"/>
                <a:gd name="connsiteY2" fmla="*/ 146149 h 292298"/>
                <a:gd name="connsiteX3" fmla="*/ 146152 w 292304"/>
                <a:gd name="connsiteY3" fmla="*/ 292299 h 292298"/>
                <a:gd name="connsiteX4" fmla="*/ 292304 w 292304"/>
                <a:gd name="connsiteY4" fmla="*/ 146149 h 292298"/>
                <a:gd name="connsiteX5" fmla="*/ 106292 w 292304"/>
                <a:gd name="connsiteY5" fmla="*/ 272888 h 292298"/>
                <a:gd name="connsiteX6" fmla="*/ 106292 w 292304"/>
                <a:gd name="connsiteY6" fmla="*/ 192652 h 292298"/>
                <a:gd name="connsiteX7" fmla="*/ 93006 w 292304"/>
                <a:gd name="connsiteY7" fmla="*/ 192652 h 292298"/>
                <a:gd name="connsiteX8" fmla="*/ 93006 w 292304"/>
                <a:gd name="connsiteY8" fmla="*/ 267846 h 292298"/>
                <a:gd name="connsiteX9" fmla="*/ 73076 w 292304"/>
                <a:gd name="connsiteY9" fmla="*/ 256997 h 292298"/>
                <a:gd name="connsiteX10" fmla="*/ 73076 w 292304"/>
                <a:gd name="connsiteY10" fmla="*/ 192652 h 292298"/>
                <a:gd name="connsiteX11" fmla="*/ 106292 w 292304"/>
                <a:gd name="connsiteY11" fmla="*/ 159436 h 292298"/>
                <a:gd name="connsiteX12" fmla="*/ 186012 w 292304"/>
                <a:gd name="connsiteY12" fmla="*/ 159436 h 292298"/>
                <a:gd name="connsiteX13" fmla="*/ 219228 w 292304"/>
                <a:gd name="connsiteY13" fmla="*/ 192652 h 292298"/>
                <a:gd name="connsiteX14" fmla="*/ 176831 w 292304"/>
                <a:gd name="connsiteY14" fmla="*/ 192652 h 292298"/>
                <a:gd name="connsiteX15" fmla="*/ 165378 w 292304"/>
                <a:gd name="connsiteY15" fmla="*/ 169753 h 292298"/>
                <a:gd name="connsiteX16" fmla="*/ 153493 w 292304"/>
                <a:gd name="connsiteY16" fmla="*/ 175698 h 292298"/>
                <a:gd name="connsiteX17" fmla="*/ 161976 w 292304"/>
                <a:gd name="connsiteY17" fmla="*/ 192652 h 292298"/>
                <a:gd name="connsiteX18" fmla="*/ 119579 w 292304"/>
                <a:gd name="connsiteY18" fmla="*/ 192652 h 292298"/>
                <a:gd name="connsiteX19" fmla="*/ 119579 w 292304"/>
                <a:gd name="connsiteY19" fmla="*/ 205938 h 292298"/>
                <a:gd name="connsiteX20" fmla="*/ 132865 w 292304"/>
                <a:gd name="connsiteY20" fmla="*/ 205938 h 292298"/>
                <a:gd name="connsiteX21" fmla="*/ 132865 w 292304"/>
                <a:gd name="connsiteY21" fmla="*/ 212581 h 292298"/>
                <a:gd name="connsiteX22" fmla="*/ 137948 w 292304"/>
                <a:gd name="connsiteY22" fmla="*/ 248620 h 292298"/>
                <a:gd name="connsiteX23" fmla="*/ 157678 w 292304"/>
                <a:gd name="connsiteY23" fmla="*/ 265726 h 292298"/>
                <a:gd name="connsiteX24" fmla="*/ 203689 w 292304"/>
                <a:gd name="connsiteY24" fmla="*/ 265726 h 292298"/>
                <a:gd name="connsiteX25" fmla="*/ 146159 w 292304"/>
                <a:gd name="connsiteY25" fmla="*/ 279013 h 292298"/>
                <a:gd name="connsiteX26" fmla="*/ 106292 w 292304"/>
                <a:gd name="connsiteY26" fmla="*/ 272888 h 292298"/>
                <a:gd name="connsiteX27" fmla="*/ 93006 w 292304"/>
                <a:gd name="connsiteY27" fmla="*/ 93004 h 292298"/>
                <a:gd name="connsiteX28" fmla="*/ 146152 w 292304"/>
                <a:gd name="connsiteY28" fmla="*/ 39859 h 292298"/>
                <a:gd name="connsiteX29" fmla="*/ 199298 w 292304"/>
                <a:gd name="connsiteY29" fmla="*/ 93004 h 292298"/>
                <a:gd name="connsiteX30" fmla="*/ 146152 w 292304"/>
                <a:gd name="connsiteY30" fmla="*/ 146149 h 292298"/>
                <a:gd name="connsiteX31" fmla="*/ 93006 w 292304"/>
                <a:gd name="connsiteY31" fmla="*/ 93004 h 292298"/>
                <a:gd name="connsiteX32" fmla="*/ 220922 w 292304"/>
                <a:gd name="connsiteY32" fmla="*/ 246740 h 292298"/>
                <a:gd name="connsiteX33" fmla="*/ 214352 w 292304"/>
                <a:gd name="connsiteY33" fmla="*/ 252440 h 292298"/>
                <a:gd name="connsiteX34" fmla="*/ 157678 w 292304"/>
                <a:gd name="connsiteY34" fmla="*/ 252440 h 292298"/>
                <a:gd name="connsiteX35" fmla="*/ 151108 w 292304"/>
                <a:gd name="connsiteY35" fmla="*/ 246740 h 292298"/>
                <a:gd name="connsiteX36" fmla="*/ 146152 w 292304"/>
                <a:gd name="connsiteY36" fmla="*/ 212109 h 292298"/>
                <a:gd name="connsiteX37" fmla="*/ 146152 w 292304"/>
                <a:gd name="connsiteY37" fmla="*/ 205938 h 292298"/>
                <a:gd name="connsiteX38" fmla="*/ 168620 w 292304"/>
                <a:gd name="connsiteY38" fmla="*/ 205938 h 292298"/>
                <a:gd name="connsiteX39" fmla="*/ 180073 w 292304"/>
                <a:gd name="connsiteY39" fmla="*/ 228837 h 292298"/>
                <a:gd name="connsiteX40" fmla="*/ 191957 w 292304"/>
                <a:gd name="connsiteY40" fmla="*/ 222891 h 292298"/>
                <a:gd name="connsiteX41" fmla="*/ 183474 w 292304"/>
                <a:gd name="connsiteY41" fmla="*/ 205938 h 292298"/>
                <a:gd name="connsiteX42" fmla="*/ 225871 w 292304"/>
                <a:gd name="connsiteY42" fmla="*/ 205938 h 292298"/>
                <a:gd name="connsiteX43" fmla="*/ 225871 w 292304"/>
                <a:gd name="connsiteY43" fmla="*/ 212109 h 292298"/>
                <a:gd name="connsiteX44" fmla="*/ 220922 w 292304"/>
                <a:gd name="connsiteY44" fmla="*/ 246740 h 292298"/>
                <a:gd name="connsiteX45" fmla="*/ 234594 w 292304"/>
                <a:gd name="connsiteY45" fmla="*/ 245026 h 292298"/>
                <a:gd name="connsiteX46" fmla="*/ 239098 w 292304"/>
                <a:gd name="connsiteY46" fmla="*/ 213524 h 292298"/>
                <a:gd name="connsiteX47" fmla="*/ 239125 w 292304"/>
                <a:gd name="connsiteY47" fmla="*/ 205938 h 292298"/>
                <a:gd name="connsiteX48" fmla="*/ 252444 w 292304"/>
                <a:gd name="connsiteY48" fmla="*/ 205938 h 292298"/>
                <a:gd name="connsiteX49" fmla="*/ 252444 w 292304"/>
                <a:gd name="connsiteY49" fmla="*/ 192652 h 292298"/>
                <a:gd name="connsiteX50" fmla="*/ 232515 w 292304"/>
                <a:gd name="connsiteY50" fmla="*/ 192652 h 292298"/>
                <a:gd name="connsiteX51" fmla="*/ 186012 w 292304"/>
                <a:gd name="connsiteY51" fmla="*/ 146149 h 292298"/>
                <a:gd name="connsiteX52" fmla="*/ 185839 w 292304"/>
                <a:gd name="connsiteY52" fmla="*/ 146149 h 292298"/>
                <a:gd name="connsiteX53" fmla="*/ 212585 w 292304"/>
                <a:gd name="connsiteY53" fmla="*/ 93004 h 292298"/>
                <a:gd name="connsiteX54" fmla="*/ 146152 w 292304"/>
                <a:gd name="connsiteY54" fmla="*/ 26573 h 292298"/>
                <a:gd name="connsiteX55" fmla="*/ 79719 w 292304"/>
                <a:gd name="connsiteY55" fmla="*/ 93004 h 292298"/>
                <a:gd name="connsiteX56" fmla="*/ 106465 w 292304"/>
                <a:gd name="connsiteY56" fmla="*/ 146149 h 292298"/>
                <a:gd name="connsiteX57" fmla="*/ 106292 w 292304"/>
                <a:gd name="connsiteY57" fmla="*/ 146149 h 292298"/>
                <a:gd name="connsiteX58" fmla="*/ 59789 w 292304"/>
                <a:gd name="connsiteY58" fmla="*/ 192652 h 292298"/>
                <a:gd name="connsiteX59" fmla="*/ 59789 w 292304"/>
                <a:gd name="connsiteY59" fmla="*/ 246913 h 292298"/>
                <a:gd name="connsiteX60" fmla="*/ 13287 w 292304"/>
                <a:gd name="connsiteY60" fmla="*/ 146149 h 292298"/>
                <a:gd name="connsiteX61" fmla="*/ 146152 w 292304"/>
                <a:gd name="connsiteY61" fmla="*/ 13286 h 292298"/>
                <a:gd name="connsiteX62" fmla="*/ 279018 w 292304"/>
                <a:gd name="connsiteY62" fmla="*/ 146149 h 292298"/>
                <a:gd name="connsiteX63" fmla="*/ 234594 w 292304"/>
                <a:gd name="connsiteY63" fmla="*/ 245026 h 29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2304" h="292298">
                  <a:moveTo>
                    <a:pt x="292304" y="146149"/>
                  </a:moveTo>
                  <a:cubicBezTo>
                    <a:pt x="292304" y="65561"/>
                    <a:pt x="226742" y="0"/>
                    <a:pt x="146152" y="0"/>
                  </a:cubicBezTo>
                  <a:cubicBezTo>
                    <a:pt x="65562" y="0"/>
                    <a:pt x="0" y="65561"/>
                    <a:pt x="0" y="146149"/>
                  </a:cubicBezTo>
                  <a:cubicBezTo>
                    <a:pt x="0" y="226738"/>
                    <a:pt x="65562" y="292299"/>
                    <a:pt x="146152" y="292299"/>
                  </a:cubicBezTo>
                  <a:cubicBezTo>
                    <a:pt x="226742" y="292299"/>
                    <a:pt x="292304" y="226738"/>
                    <a:pt x="292304" y="146149"/>
                  </a:cubicBezTo>
                  <a:close/>
                  <a:moveTo>
                    <a:pt x="106292" y="272888"/>
                  </a:moveTo>
                  <a:lnTo>
                    <a:pt x="106292" y="192652"/>
                  </a:lnTo>
                  <a:lnTo>
                    <a:pt x="93006" y="192652"/>
                  </a:lnTo>
                  <a:lnTo>
                    <a:pt x="93006" y="267846"/>
                  </a:lnTo>
                  <a:cubicBezTo>
                    <a:pt x="86030" y="264790"/>
                    <a:pt x="79367" y="261163"/>
                    <a:pt x="73076" y="256997"/>
                  </a:cubicBezTo>
                  <a:lnTo>
                    <a:pt x="73076" y="192652"/>
                  </a:lnTo>
                  <a:cubicBezTo>
                    <a:pt x="73076" y="174336"/>
                    <a:pt x="87977" y="159436"/>
                    <a:pt x="106292" y="159436"/>
                  </a:cubicBezTo>
                  <a:lnTo>
                    <a:pt x="186012" y="159436"/>
                  </a:lnTo>
                  <a:cubicBezTo>
                    <a:pt x="204327" y="159436"/>
                    <a:pt x="219228" y="174336"/>
                    <a:pt x="219228" y="192652"/>
                  </a:cubicBezTo>
                  <a:lnTo>
                    <a:pt x="176831" y="192652"/>
                  </a:lnTo>
                  <a:lnTo>
                    <a:pt x="165378" y="169753"/>
                  </a:lnTo>
                  <a:lnTo>
                    <a:pt x="153493" y="175698"/>
                  </a:lnTo>
                  <a:lnTo>
                    <a:pt x="161976" y="192652"/>
                  </a:lnTo>
                  <a:lnTo>
                    <a:pt x="119579" y="192652"/>
                  </a:lnTo>
                  <a:lnTo>
                    <a:pt x="119579" y="205938"/>
                  </a:lnTo>
                  <a:lnTo>
                    <a:pt x="132865" y="205938"/>
                  </a:lnTo>
                  <a:lnTo>
                    <a:pt x="132865" y="212581"/>
                  </a:lnTo>
                  <a:lnTo>
                    <a:pt x="137948" y="248620"/>
                  </a:lnTo>
                  <a:cubicBezTo>
                    <a:pt x="139343" y="258372"/>
                    <a:pt x="147819" y="265726"/>
                    <a:pt x="157678" y="265726"/>
                  </a:cubicBezTo>
                  <a:lnTo>
                    <a:pt x="203689" y="265726"/>
                  </a:lnTo>
                  <a:cubicBezTo>
                    <a:pt x="186251" y="274150"/>
                    <a:pt x="166786" y="279013"/>
                    <a:pt x="146159" y="279013"/>
                  </a:cubicBezTo>
                  <a:cubicBezTo>
                    <a:pt x="132268" y="279013"/>
                    <a:pt x="118881" y="276854"/>
                    <a:pt x="106292" y="272888"/>
                  </a:cubicBezTo>
                  <a:close/>
                  <a:moveTo>
                    <a:pt x="93006" y="93004"/>
                  </a:moveTo>
                  <a:cubicBezTo>
                    <a:pt x="93006" y="63701"/>
                    <a:pt x="116849" y="39859"/>
                    <a:pt x="146152" y="39859"/>
                  </a:cubicBezTo>
                  <a:cubicBezTo>
                    <a:pt x="175456" y="39859"/>
                    <a:pt x="199298" y="63701"/>
                    <a:pt x="199298" y="93004"/>
                  </a:cubicBezTo>
                  <a:cubicBezTo>
                    <a:pt x="199298" y="122307"/>
                    <a:pt x="175456" y="146149"/>
                    <a:pt x="146152" y="146149"/>
                  </a:cubicBezTo>
                  <a:cubicBezTo>
                    <a:pt x="116849" y="146149"/>
                    <a:pt x="93006" y="122307"/>
                    <a:pt x="93006" y="93004"/>
                  </a:cubicBezTo>
                  <a:close/>
                  <a:moveTo>
                    <a:pt x="220922" y="246740"/>
                  </a:moveTo>
                  <a:cubicBezTo>
                    <a:pt x="220464" y="249989"/>
                    <a:pt x="217634" y="252440"/>
                    <a:pt x="214352" y="252440"/>
                  </a:cubicBezTo>
                  <a:lnTo>
                    <a:pt x="157678" y="252440"/>
                  </a:lnTo>
                  <a:cubicBezTo>
                    <a:pt x="154396" y="252440"/>
                    <a:pt x="151566" y="249989"/>
                    <a:pt x="151108" y="246740"/>
                  </a:cubicBezTo>
                  <a:lnTo>
                    <a:pt x="146152" y="212109"/>
                  </a:lnTo>
                  <a:lnTo>
                    <a:pt x="146152" y="205938"/>
                  </a:lnTo>
                  <a:lnTo>
                    <a:pt x="168620" y="205938"/>
                  </a:lnTo>
                  <a:lnTo>
                    <a:pt x="180073" y="228837"/>
                  </a:lnTo>
                  <a:lnTo>
                    <a:pt x="191957" y="222891"/>
                  </a:lnTo>
                  <a:lnTo>
                    <a:pt x="183474" y="205938"/>
                  </a:lnTo>
                  <a:lnTo>
                    <a:pt x="225871" y="205938"/>
                  </a:lnTo>
                  <a:lnTo>
                    <a:pt x="225871" y="212109"/>
                  </a:lnTo>
                  <a:lnTo>
                    <a:pt x="220922" y="246740"/>
                  </a:lnTo>
                  <a:close/>
                  <a:moveTo>
                    <a:pt x="234594" y="245026"/>
                  </a:moveTo>
                  <a:lnTo>
                    <a:pt x="239098" y="213524"/>
                  </a:lnTo>
                  <a:lnTo>
                    <a:pt x="239125" y="205938"/>
                  </a:lnTo>
                  <a:lnTo>
                    <a:pt x="252444" y="205938"/>
                  </a:lnTo>
                  <a:lnTo>
                    <a:pt x="252444" y="192652"/>
                  </a:lnTo>
                  <a:lnTo>
                    <a:pt x="232515" y="192652"/>
                  </a:lnTo>
                  <a:cubicBezTo>
                    <a:pt x="232515" y="167016"/>
                    <a:pt x="211648" y="146149"/>
                    <a:pt x="186012" y="146149"/>
                  </a:cubicBezTo>
                  <a:lnTo>
                    <a:pt x="185839" y="146149"/>
                  </a:lnTo>
                  <a:cubicBezTo>
                    <a:pt x="202035" y="134026"/>
                    <a:pt x="212585" y="114747"/>
                    <a:pt x="212585" y="93004"/>
                  </a:cubicBezTo>
                  <a:cubicBezTo>
                    <a:pt x="212585" y="56374"/>
                    <a:pt x="182783" y="26573"/>
                    <a:pt x="146152" y="26573"/>
                  </a:cubicBezTo>
                  <a:cubicBezTo>
                    <a:pt x="109521" y="26573"/>
                    <a:pt x="79719" y="56374"/>
                    <a:pt x="79719" y="93004"/>
                  </a:cubicBezTo>
                  <a:cubicBezTo>
                    <a:pt x="79719" y="114747"/>
                    <a:pt x="90269" y="134026"/>
                    <a:pt x="106465" y="146149"/>
                  </a:cubicBezTo>
                  <a:lnTo>
                    <a:pt x="106292" y="146149"/>
                  </a:lnTo>
                  <a:cubicBezTo>
                    <a:pt x="80656" y="146149"/>
                    <a:pt x="59789" y="167016"/>
                    <a:pt x="59789" y="192652"/>
                  </a:cubicBezTo>
                  <a:lnTo>
                    <a:pt x="59789" y="246913"/>
                  </a:lnTo>
                  <a:cubicBezTo>
                    <a:pt x="31376" y="222526"/>
                    <a:pt x="13287" y="186440"/>
                    <a:pt x="13287" y="146149"/>
                  </a:cubicBezTo>
                  <a:cubicBezTo>
                    <a:pt x="13287" y="72889"/>
                    <a:pt x="72890" y="13286"/>
                    <a:pt x="146152" y="13286"/>
                  </a:cubicBezTo>
                  <a:cubicBezTo>
                    <a:pt x="219414" y="13286"/>
                    <a:pt x="279018" y="72889"/>
                    <a:pt x="279018" y="146149"/>
                  </a:cubicBezTo>
                  <a:cubicBezTo>
                    <a:pt x="279018" y="185430"/>
                    <a:pt x="261785" y="220679"/>
                    <a:pt x="234594" y="245026"/>
                  </a:cubicBezTo>
                  <a:close/>
                </a:path>
              </a:pathLst>
            </a:custGeom>
            <a:grpFill/>
            <a:ln w="8037"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BD2E5403-4FAA-49A9-8608-A94AC79CFA6C}"/>
                </a:ext>
              </a:extLst>
            </p:cNvPr>
            <p:cNvSpPr/>
            <p:nvPr/>
          </p:nvSpPr>
          <p:spPr>
            <a:xfrm>
              <a:off x="6863164" y="2315912"/>
              <a:ext cx="199298" cy="199295"/>
            </a:xfrm>
            <a:custGeom>
              <a:avLst/>
              <a:gdLst>
                <a:gd name="connsiteX0" fmla="*/ 172579 w 199298"/>
                <a:gd name="connsiteY0" fmla="*/ 180136 h 199294"/>
                <a:gd name="connsiteX1" fmla="*/ 163126 w 199298"/>
                <a:gd name="connsiteY1" fmla="*/ 173838 h 199294"/>
                <a:gd name="connsiteX2" fmla="*/ 155758 w 199298"/>
                <a:gd name="connsiteY2" fmla="*/ 184892 h 199294"/>
                <a:gd name="connsiteX3" fmla="*/ 180219 w 199298"/>
                <a:gd name="connsiteY3" fmla="*/ 201201 h 199294"/>
                <a:gd name="connsiteX4" fmla="*/ 204002 w 199298"/>
                <a:gd name="connsiteY4" fmla="*/ 177419 h 199294"/>
                <a:gd name="connsiteX5" fmla="*/ 194608 w 199298"/>
                <a:gd name="connsiteY5" fmla="*/ 168025 h 199294"/>
                <a:gd name="connsiteX6" fmla="*/ 185786 w 199298"/>
                <a:gd name="connsiteY6" fmla="*/ 176848 h 199294"/>
                <a:gd name="connsiteX7" fmla="*/ 0 w 199298"/>
                <a:gd name="connsiteY7" fmla="*/ 0 h 199294"/>
                <a:gd name="connsiteX8" fmla="*/ 0 w 199298"/>
                <a:gd name="connsiteY8" fmla="*/ 13286 h 199294"/>
                <a:gd name="connsiteX9" fmla="*/ 172579 w 199298"/>
                <a:gd name="connsiteY9" fmla="*/ 180136 h 19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98" h="199294">
                  <a:moveTo>
                    <a:pt x="172579" y="180136"/>
                  </a:moveTo>
                  <a:lnTo>
                    <a:pt x="163126" y="173838"/>
                  </a:lnTo>
                  <a:lnTo>
                    <a:pt x="155758" y="184892"/>
                  </a:lnTo>
                  <a:lnTo>
                    <a:pt x="180219" y="201201"/>
                  </a:lnTo>
                  <a:lnTo>
                    <a:pt x="204002" y="177419"/>
                  </a:lnTo>
                  <a:lnTo>
                    <a:pt x="194608" y="168025"/>
                  </a:lnTo>
                  <a:lnTo>
                    <a:pt x="185786" y="176848"/>
                  </a:lnTo>
                  <a:cubicBezTo>
                    <a:pt x="180989" y="78522"/>
                    <a:pt x="99496" y="0"/>
                    <a:pt x="0" y="0"/>
                  </a:cubicBezTo>
                  <a:lnTo>
                    <a:pt x="0" y="13286"/>
                  </a:lnTo>
                  <a:cubicBezTo>
                    <a:pt x="93278" y="13286"/>
                    <a:pt x="169463" y="87610"/>
                    <a:pt x="172579" y="180136"/>
                  </a:cubicBezTo>
                  <a:close/>
                </a:path>
              </a:pathLst>
            </a:custGeom>
            <a:grpFill/>
            <a:ln w="8037"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48CAED2-B458-45B0-B239-F6F52EB05872}"/>
                </a:ext>
              </a:extLst>
            </p:cNvPr>
            <p:cNvSpPr/>
            <p:nvPr/>
          </p:nvSpPr>
          <p:spPr>
            <a:xfrm>
              <a:off x="6659162" y="2486727"/>
              <a:ext cx="199298" cy="199295"/>
            </a:xfrm>
            <a:custGeom>
              <a:avLst/>
              <a:gdLst>
                <a:gd name="connsiteX0" fmla="*/ 31423 w 199298"/>
                <a:gd name="connsiteY0" fmla="*/ 21065 h 199294"/>
                <a:gd name="connsiteX1" fmla="*/ 40876 w 199298"/>
                <a:gd name="connsiteY1" fmla="*/ 27363 h 199294"/>
                <a:gd name="connsiteX2" fmla="*/ 48243 w 199298"/>
                <a:gd name="connsiteY2" fmla="*/ 16309 h 199294"/>
                <a:gd name="connsiteX3" fmla="*/ 23783 w 199298"/>
                <a:gd name="connsiteY3" fmla="*/ 0 h 199294"/>
                <a:gd name="connsiteX4" fmla="*/ 0 w 199298"/>
                <a:gd name="connsiteY4" fmla="*/ 23783 h 199294"/>
                <a:gd name="connsiteX5" fmla="*/ 9394 w 199298"/>
                <a:gd name="connsiteY5" fmla="*/ 33176 h 199294"/>
                <a:gd name="connsiteX6" fmla="*/ 18216 w 199298"/>
                <a:gd name="connsiteY6" fmla="*/ 24354 h 199294"/>
                <a:gd name="connsiteX7" fmla="*/ 204002 w 199298"/>
                <a:gd name="connsiteY7" fmla="*/ 201201 h 199294"/>
                <a:gd name="connsiteX8" fmla="*/ 204002 w 199298"/>
                <a:gd name="connsiteY8" fmla="*/ 187915 h 199294"/>
                <a:gd name="connsiteX9" fmla="*/ 31423 w 199298"/>
                <a:gd name="connsiteY9" fmla="*/ 21065 h 19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98" h="199294">
                  <a:moveTo>
                    <a:pt x="31423" y="21065"/>
                  </a:moveTo>
                  <a:lnTo>
                    <a:pt x="40876" y="27363"/>
                  </a:lnTo>
                  <a:lnTo>
                    <a:pt x="48243" y="16309"/>
                  </a:lnTo>
                  <a:lnTo>
                    <a:pt x="23783" y="0"/>
                  </a:lnTo>
                  <a:lnTo>
                    <a:pt x="0" y="23783"/>
                  </a:lnTo>
                  <a:lnTo>
                    <a:pt x="9394" y="33176"/>
                  </a:lnTo>
                  <a:lnTo>
                    <a:pt x="18216" y="24354"/>
                  </a:lnTo>
                  <a:cubicBezTo>
                    <a:pt x="23012" y="122679"/>
                    <a:pt x="104505" y="201201"/>
                    <a:pt x="204002" y="201201"/>
                  </a:cubicBezTo>
                  <a:lnTo>
                    <a:pt x="204002" y="187915"/>
                  </a:lnTo>
                  <a:cubicBezTo>
                    <a:pt x="110723" y="187915"/>
                    <a:pt x="34538" y="113591"/>
                    <a:pt x="31423" y="21065"/>
                  </a:cubicBezTo>
                  <a:close/>
                </a:path>
              </a:pathLst>
            </a:custGeom>
            <a:grpFill/>
            <a:ln w="8037"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9401CD4C-7B6D-4115-87E0-FF94B07E942C}"/>
                </a:ext>
              </a:extLst>
            </p:cNvPr>
            <p:cNvSpPr/>
            <p:nvPr/>
          </p:nvSpPr>
          <p:spPr>
            <a:xfrm>
              <a:off x="6657222" y="2295982"/>
              <a:ext cx="106292" cy="106291"/>
            </a:xfrm>
            <a:custGeom>
              <a:avLst/>
              <a:gdLst>
                <a:gd name="connsiteX0" fmla="*/ 53146 w 106292"/>
                <a:gd name="connsiteY0" fmla="*/ 106291 h 106290"/>
                <a:gd name="connsiteX1" fmla="*/ 106292 w 106292"/>
                <a:gd name="connsiteY1" fmla="*/ 53145 h 106290"/>
                <a:gd name="connsiteX2" fmla="*/ 53146 w 106292"/>
                <a:gd name="connsiteY2" fmla="*/ 0 h 106290"/>
                <a:gd name="connsiteX3" fmla="*/ 0 w 106292"/>
                <a:gd name="connsiteY3" fmla="*/ 53145 h 106290"/>
                <a:gd name="connsiteX4" fmla="*/ 53146 w 106292"/>
                <a:gd name="connsiteY4" fmla="*/ 106291 h 106290"/>
                <a:gd name="connsiteX5" fmla="*/ 53146 w 106292"/>
                <a:gd name="connsiteY5" fmla="*/ 13286 h 106290"/>
                <a:gd name="connsiteX6" fmla="*/ 93006 w 106292"/>
                <a:gd name="connsiteY6" fmla="*/ 53145 h 106290"/>
                <a:gd name="connsiteX7" fmla="*/ 53146 w 106292"/>
                <a:gd name="connsiteY7" fmla="*/ 93004 h 106290"/>
                <a:gd name="connsiteX8" fmla="*/ 13287 w 106292"/>
                <a:gd name="connsiteY8" fmla="*/ 53145 h 106290"/>
                <a:gd name="connsiteX9" fmla="*/ 53146 w 106292"/>
                <a:gd name="connsiteY9" fmla="*/ 13286 h 10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92" h="106290">
                  <a:moveTo>
                    <a:pt x="53146" y="106291"/>
                  </a:moveTo>
                  <a:cubicBezTo>
                    <a:pt x="82450" y="106291"/>
                    <a:pt x="106292" y="82448"/>
                    <a:pt x="106292" y="53145"/>
                  </a:cubicBezTo>
                  <a:cubicBezTo>
                    <a:pt x="106292" y="23842"/>
                    <a:pt x="82450" y="0"/>
                    <a:pt x="53146" y="0"/>
                  </a:cubicBezTo>
                  <a:cubicBezTo>
                    <a:pt x="23843" y="0"/>
                    <a:pt x="0" y="23842"/>
                    <a:pt x="0" y="53145"/>
                  </a:cubicBezTo>
                  <a:cubicBezTo>
                    <a:pt x="0" y="82448"/>
                    <a:pt x="23843" y="106291"/>
                    <a:pt x="53146" y="106291"/>
                  </a:cubicBezTo>
                  <a:close/>
                  <a:moveTo>
                    <a:pt x="53146" y="13286"/>
                  </a:moveTo>
                  <a:cubicBezTo>
                    <a:pt x="75129" y="13286"/>
                    <a:pt x="93006" y="31163"/>
                    <a:pt x="93006" y="53145"/>
                  </a:cubicBezTo>
                  <a:cubicBezTo>
                    <a:pt x="93006" y="75127"/>
                    <a:pt x="75129" y="93004"/>
                    <a:pt x="53146" y="93004"/>
                  </a:cubicBezTo>
                  <a:cubicBezTo>
                    <a:pt x="31164" y="93004"/>
                    <a:pt x="13287" y="75127"/>
                    <a:pt x="13287" y="53145"/>
                  </a:cubicBezTo>
                  <a:cubicBezTo>
                    <a:pt x="13287" y="31163"/>
                    <a:pt x="31164" y="13286"/>
                    <a:pt x="53146" y="13286"/>
                  </a:cubicBezTo>
                  <a:close/>
                </a:path>
              </a:pathLst>
            </a:custGeom>
            <a:grpFill/>
            <a:ln w="8037"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A41CD4CF-0C23-4E96-956C-E6B55A839EC9}"/>
                </a:ext>
              </a:extLst>
            </p:cNvPr>
            <p:cNvSpPr/>
            <p:nvPr/>
          </p:nvSpPr>
          <p:spPr>
            <a:xfrm>
              <a:off x="6690439" y="2315912"/>
              <a:ext cx="39860" cy="66432"/>
            </a:xfrm>
            <a:custGeom>
              <a:avLst/>
              <a:gdLst>
                <a:gd name="connsiteX0" fmla="*/ 13287 w 39859"/>
                <a:gd name="connsiteY0" fmla="*/ 59450 h 66431"/>
                <a:gd name="connsiteX1" fmla="*/ 13287 w 39859"/>
                <a:gd name="connsiteY1" fmla="*/ 66432 h 66431"/>
                <a:gd name="connsiteX2" fmla="*/ 26573 w 39859"/>
                <a:gd name="connsiteY2" fmla="*/ 66432 h 66431"/>
                <a:gd name="connsiteX3" fmla="*/ 26573 w 39859"/>
                <a:gd name="connsiteY3" fmla="*/ 59450 h 66431"/>
                <a:gd name="connsiteX4" fmla="*/ 39860 w 39859"/>
                <a:gd name="connsiteY4" fmla="*/ 43181 h 66431"/>
                <a:gd name="connsiteX5" fmla="*/ 23251 w 39859"/>
                <a:gd name="connsiteY5" fmla="*/ 26573 h 66431"/>
                <a:gd name="connsiteX6" fmla="*/ 16608 w 39859"/>
                <a:gd name="connsiteY6" fmla="*/ 26573 h 66431"/>
                <a:gd name="connsiteX7" fmla="*/ 13287 w 39859"/>
                <a:gd name="connsiteY7" fmla="*/ 23251 h 66431"/>
                <a:gd name="connsiteX8" fmla="*/ 16608 w 39859"/>
                <a:gd name="connsiteY8" fmla="*/ 19929 h 66431"/>
                <a:gd name="connsiteX9" fmla="*/ 23251 w 39859"/>
                <a:gd name="connsiteY9" fmla="*/ 19929 h 66431"/>
                <a:gd name="connsiteX10" fmla="*/ 26573 w 39859"/>
                <a:gd name="connsiteY10" fmla="*/ 23251 h 66431"/>
                <a:gd name="connsiteX11" fmla="*/ 26573 w 39859"/>
                <a:gd name="connsiteY11" fmla="*/ 26573 h 66431"/>
                <a:gd name="connsiteX12" fmla="*/ 39860 w 39859"/>
                <a:gd name="connsiteY12" fmla="*/ 26573 h 66431"/>
                <a:gd name="connsiteX13" fmla="*/ 39860 w 39859"/>
                <a:gd name="connsiteY13" fmla="*/ 23251 h 66431"/>
                <a:gd name="connsiteX14" fmla="*/ 26573 w 39859"/>
                <a:gd name="connsiteY14" fmla="*/ 6982 h 66431"/>
                <a:gd name="connsiteX15" fmla="*/ 26573 w 39859"/>
                <a:gd name="connsiteY15" fmla="*/ 0 h 66431"/>
                <a:gd name="connsiteX16" fmla="*/ 13287 w 39859"/>
                <a:gd name="connsiteY16" fmla="*/ 0 h 66431"/>
                <a:gd name="connsiteX17" fmla="*/ 13287 w 39859"/>
                <a:gd name="connsiteY17" fmla="*/ 6982 h 66431"/>
                <a:gd name="connsiteX18" fmla="*/ 0 w 39859"/>
                <a:gd name="connsiteY18" fmla="*/ 23251 h 66431"/>
                <a:gd name="connsiteX19" fmla="*/ 16608 w 39859"/>
                <a:gd name="connsiteY19" fmla="*/ 39859 h 66431"/>
                <a:gd name="connsiteX20" fmla="*/ 23251 w 39859"/>
                <a:gd name="connsiteY20" fmla="*/ 39859 h 66431"/>
                <a:gd name="connsiteX21" fmla="*/ 26573 w 39859"/>
                <a:gd name="connsiteY21" fmla="*/ 43181 h 66431"/>
                <a:gd name="connsiteX22" fmla="*/ 23251 w 39859"/>
                <a:gd name="connsiteY22" fmla="*/ 46502 h 66431"/>
                <a:gd name="connsiteX23" fmla="*/ 16608 w 39859"/>
                <a:gd name="connsiteY23" fmla="*/ 46502 h 66431"/>
                <a:gd name="connsiteX24" fmla="*/ 13287 w 39859"/>
                <a:gd name="connsiteY24" fmla="*/ 43181 h 66431"/>
                <a:gd name="connsiteX25" fmla="*/ 13287 w 39859"/>
                <a:gd name="connsiteY25" fmla="*/ 39859 h 66431"/>
                <a:gd name="connsiteX26" fmla="*/ 0 w 39859"/>
                <a:gd name="connsiteY26" fmla="*/ 39859 h 66431"/>
                <a:gd name="connsiteX27" fmla="*/ 0 w 39859"/>
                <a:gd name="connsiteY27" fmla="*/ 43181 h 66431"/>
                <a:gd name="connsiteX28" fmla="*/ 13287 w 39859"/>
                <a:gd name="connsiteY28" fmla="*/ 59450 h 6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859" h="66431">
                  <a:moveTo>
                    <a:pt x="13287" y="59450"/>
                  </a:moveTo>
                  <a:lnTo>
                    <a:pt x="13287" y="66432"/>
                  </a:lnTo>
                  <a:lnTo>
                    <a:pt x="26573" y="66432"/>
                  </a:lnTo>
                  <a:lnTo>
                    <a:pt x="26573" y="59450"/>
                  </a:lnTo>
                  <a:cubicBezTo>
                    <a:pt x="34146" y="57908"/>
                    <a:pt x="39860" y="51199"/>
                    <a:pt x="39860" y="43181"/>
                  </a:cubicBezTo>
                  <a:cubicBezTo>
                    <a:pt x="39860" y="34026"/>
                    <a:pt x="32413" y="26573"/>
                    <a:pt x="23251" y="26573"/>
                  </a:cubicBezTo>
                  <a:lnTo>
                    <a:pt x="16608" y="26573"/>
                  </a:lnTo>
                  <a:cubicBezTo>
                    <a:pt x="14781" y="26573"/>
                    <a:pt x="13287" y="25085"/>
                    <a:pt x="13287" y="23251"/>
                  </a:cubicBezTo>
                  <a:cubicBezTo>
                    <a:pt x="13287" y="21418"/>
                    <a:pt x="14781" y="19929"/>
                    <a:pt x="16608" y="19929"/>
                  </a:cubicBezTo>
                  <a:lnTo>
                    <a:pt x="23251" y="19929"/>
                  </a:lnTo>
                  <a:cubicBezTo>
                    <a:pt x="25078" y="19929"/>
                    <a:pt x="26573" y="21418"/>
                    <a:pt x="26573" y="23251"/>
                  </a:cubicBezTo>
                  <a:lnTo>
                    <a:pt x="26573" y="26573"/>
                  </a:lnTo>
                  <a:lnTo>
                    <a:pt x="39860" y="26573"/>
                  </a:lnTo>
                  <a:lnTo>
                    <a:pt x="39860" y="23251"/>
                  </a:lnTo>
                  <a:cubicBezTo>
                    <a:pt x="39860" y="15233"/>
                    <a:pt x="34146" y="8523"/>
                    <a:pt x="26573" y="6982"/>
                  </a:cubicBezTo>
                  <a:lnTo>
                    <a:pt x="26573" y="0"/>
                  </a:lnTo>
                  <a:lnTo>
                    <a:pt x="13287" y="0"/>
                  </a:lnTo>
                  <a:lnTo>
                    <a:pt x="13287" y="6982"/>
                  </a:lnTo>
                  <a:cubicBezTo>
                    <a:pt x="5713" y="8523"/>
                    <a:pt x="0" y="15233"/>
                    <a:pt x="0" y="23251"/>
                  </a:cubicBezTo>
                  <a:cubicBezTo>
                    <a:pt x="0" y="32405"/>
                    <a:pt x="7447" y="39859"/>
                    <a:pt x="16608" y="39859"/>
                  </a:cubicBezTo>
                  <a:lnTo>
                    <a:pt x="23251" y="39859"/>
                  </a:lnTo>
                  <a:cubicBezTo>
                    <a:pt x="25078" y="39859"/>
                    <a:pt x="26573" y="41347"/>
                    <a:pt x="26573" y="43181"/>
                  </a:cubicBezTo>
                  <a:cubicBezTo>
                    <a:pt x="26573" y="45014"/>
                    <a:pt x="25078" y="46502"/>
                    <a:pt x="23251" y="46502"/>
                  </a:cubicBezTo>
                  <a:lnTo>
                    <a:pt x="16608" y="46502"/>
                  </a:lnTo>
                  <a:cubicBezTo>
                    <a:pt x="14781" y="46502"/>
                    <a:pt x="13287" y="45014"/>
                    <a:pt x="13287" y="43181"/>
                  </a:cubicBezTo>
                  <a:lnTo>
                    <a:pt x="13287" y="39859"/>
                  </a:lnTo>
                  <a:lnTo>
                    <a:pt x="0" y="39859"/>
                  </a:lnTo>
                  <a:lnTo>
                    <a:pt x="0" y="43181"/>
                  </a:lnTo>
                  <a:cubicBezTo>
                    <a:pt x="0" y="51199"/>
                    <a:pt x="5713" y="57908"/>
                    <a:pt x="13287" y="59450"/>
                  </a:cubicBezTo>
                  <a:close/>
                </a:path>
              </a:pathLst>
            </a:custGeom>
            <a:grpFill/>
            <a:ln w="8037"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A8FEA7BE-7FF6-4DBB-AB87-4EB2FA94FB13}"/>
                </a:ext>
              </a:extLst>
            </p:cNvPr>
            <p:cNvSpPr/>
            <p:nvPr/>
          </p:nvSpPr>
          <p:spPr>
            <a:xfrm>
              <a:off x="6962813" y="2601567"/>
              <a:ext cx="106292" cy="106291"/>
            </a:xfrm>
            <a:custGeom>
              <a:avLst/>
              <a:gdLst>
                <a:gd name="connsiteX0" fmla="*/ 53146 w 106292"/>
                <a:gd name="connsiteY0" fmla="*/ 0 h 106290"/>
                <a:gd name="connsiteX1" fmla="*/ 0 w 106292"/>
                <a:gd name="connsiteY1" fmla="*/ 53145 h 106290"/>
                <a:gd name="connsiteX2" fmla="*/ 53146 w 106292"/>
                <a:gd name="connsiteY2" fmla="*/ 106291 h 106290"/>
                <a:gd name="connsiteX3" fmla="*/ 106292 w 106292"/>
                <a:gd name="connsiteY3" fmla="*/ 53145 h 106290"/>
                <a:gd name="connsiteX4" fmla="*/ 53146 w 106292"/>
                <a:gd name="connsiteY4" fmla="*/ 0 h 106290"/>
                <a:gd name="connsiteX5" fmla="*/ 53146 w 106292"/>
                <a:gd name="connsiteY5" fmla="*/ 93004 h 106290"/>
                <a:gd name="connsiteX6" fmla="*/ 13287 w 106292"/>
                <a:gd name="connsiteY6" fmla="*/ 53145 h 106290"/>
                <a:gd name="connsiteX7" fmla="*/ 53146 w 106292"/>
                <a:gd name="connsiteY7" fmla="*/ 13286 h 106290"/>
                <a:gd name="connsiteX8" fmla="*/ 93006 w 106292"/>
                <a:gd name="connsiteY8" fmla="*/ 53145 h 106290"/>
                <a:gd name="connsiteX9" fmla="*/ 53146 w 106292"/>
                <a:gd name="connsiteY9" fmla="*/ 93004 h 10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92" h="106290">
                  <a:moveTo>
                    <a:pt x="53146" y="0"/>
                  </a:moveTo>
                  <a:cubicBezTo>
                    <a:pt x="23843" y="0"/>
                    <a:pt x="0" y="23842"/>
                    <a:pt x="0" y="53145"/>
                  </a:cubicBezTo>
                  <a:cubicBezTo>
                    <a:pt x="0" y="82448"/>
                    <a:pt x="23843" y="106291"/>
                    <a:pt x="53146" y="106291"/>
                  </a:cubicBezTo>
                  <a:cubicBezTo>
                    <a:pt x="82450" y="106291"/>
                    <a:pt x="106292" y="82448"/>
                    <a:pt x="106292" y="53145"/>
                  </a:cubicBezTo>
                  <a:cubicBezTo>
                    <a:pt x="106292" y="23842"/>
                    <a:pt x="82450" y="0"/>
                    <a:pt x="53146" y="0"/>
                  </a:cubicBezTo>
                  <a:close/>
                  <a:moveTo>
                    <a:pt x="53146" y="93004"/>
                  </a:moveTo>
                  <a:cubicBezTo>
                    <a:pt x="31164" y="93004"/>
                    <a:pt x="13287" y="75127"/>
                    <a:pt x="13287" y="53145"/>
                  </a:cubicBezTo>
                  <a:cubicBezTo>
                    <a:pt x="13287" y="31163"/>
                    <a:pt x="31164" y="13286"/>
                    <a:pt x="53146" y="13286"/>
                  </a:cubicBezTo>
                  <a:cubicBezTo>
                    <a:pt x="75129" y="13286"/>
                    <a:pt x="93006" y="31163"/>
                    <a:pt x="93006" y="53145"/>
                  </a:cubicBezTo>
                  <a:cubicBezTo>
                    <a:pt x="93006" y="75127"/>
                    <a:pt x="75129" y="93004"/>
                    <a:pt x="53146" y="93004"/>
                  </a:cubicBezTo>
                  <a:close/>
                </a:path>
              </a:pathLst>
            </a:custGeom>
            <a:grpFill/>
            <a:ln w="8037"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ABEEC0BE-A107-4FD6-9029-FF7BDC386FB0}"/>
                </a:ext>
              </a:extLst>
            </p:cNvPr>
            <p:cNvSpPr/>
            <p:nvPr/>
          </p:nvSpPr>
          <p:spPr>
            <a:xfrm>
              <a:off x="6996029" y="2621497"/>
              <a:ext cx="39860" cy="66432"/>
            </a:xfrm>
            <a:custGeom>
              <a:avLst/>
              <a:gdLst>
                <a:gd name="connsiteX0" fmla="*/ 26573 w 39859"/>
                <a:gd name="connsiteY0" fmla="*/ 6982 h 66431"/>
                <a:gd name="connsiteX1" fmla="*/ 26573 w 39859"/>
                <a:gd name="connsiteY1" fmla="*/ 0 h 66431"/>
                <a:gd name="connsiteX2" fmla="*/ 13287 w 39859"/>
                <a:gd name="connsiteY2" fmla="*/ 0 h 66431"/>
                <a:gd name="connsiteX3" fmla="*/ 13287 w 39859"/>
                <a:gd name="connsiteY3" fmla="*/ 6982 h 66431"/>
                <a:gd name="connsiteX4" fmla="*/ 0 w 39859"/>
                <a:gd name="connsiteY4" fmla="*/ 23251 h 66431"/>
                <a:gd name="connsiteX5" fmla="*/ 16608 w 39859"/>
                <a:gd name="connsiteY5" fmla="*/ 39859 h 66431"/>
                <a:gd name="connsiteX6" fmla="*/ 23251 w 39859"/>
                <a:gd name="connsiteY6" fmla="*/ 39859 h 66431"/>
                <a:gd name="connsiteX7" fmla="*/ 26573 w 39859"/>
                <a:gd name="connsiteY7" fmla="*/ 43181 h 66431"/>
                <a:gd name="connsiteX8" fmla="*/ 23251 w 39859"/>
                <a:gd name="connsiteY8" fmla="*/ 46502 h 66431"/>
                <a:gd name="connsiteX9" fmla="*/ 16608 w 39859"/>
                <a:gd name="connsiteY9" fmla="*/ 46502 h 66431"/>
                <a:gd name="connsiteX10" fmla="*/ 13287 w 39859"/>
                <a:gd name="connsiteY10" fmla="*/ 43181 h 66431"/>
                <a:gd name="connsiteX11" fmla="*/ 13287 w 39859"/>
                <a:gd name="connsiteY11" fmla="*/ 39859 h 66431"/>
                <a:gd name="connsiteX12" fmla="*/ 0 w 39859"/>
                <a:gd name="connsiteY12" fmla="*/ 39859 h 66431"/>
                <a:gd name="connsiteX13" fmla="*/ 0 w 39859"/>
                <a:gd name="connsiteY13" fmla="*/ 43181 h 66431"/>
                <a:gd name="connsiteX14" fmla="*/ 13287 w 39859"/>
                <a:gd name="connsiteY14" fmla="*/ 59450 h 66431"/>
                <a:gd name="connsiteX15" fmla="*/ 13287 w 39859"/>
                <a:gd name="connsiteY15" fmla="*/ 66432 h 66431"/>
                <a:gd name="connsiteX16" fmla="*/ 26573 w 39859"/>
                <a:gd name="connsiteY16" fmla="*/ 66432 h 66431"/>
                <a:gd name="connsiteX17" fmla="*/ 26573 w 39859"/>
                <a:gd name="connsiteY17" fmla="*/ 59450 h 66431"/>
                <a:gd name="connsiteX18" fmla="*/ 39860 w 39859"/>
                <a:gd name="connsiteY18" fmla="*/ 43181 h 66431"/>
                <a:gd name="connsiteX19" fmla="*/ 23251 w 39859"/>
                <a:gd name="connsiteY19" fmla="*/ 26573 h 66431"/>
                <a:gd name="connsiteX20" fmla="*/ 16608 w 39859"/>
                <a:gd name="connsiteY20" fmla="*/ 26573 h 66431"/>
                <a:gd name="connsiteX21" fmla="*/ 13287 w 39859"/>
                <a:gd name="connsiteY21" fmla="*/ 23251 h 66431"/>
                <a:gd name="connsiteX22" fmla="*/ 16608 w 39859"/>
                <a:gd name="connsiteY22" fmla="*/ 19929 h 66431"/>
                <a:gd name="connsiteX23" fmla="*/ 23251 w 39859"/>
                <a:gd name="connsiteY23" fmla="*/ 19929 h 66431"/>
                <a:gd name="connsiteX24" fmla="*/ 26573 w 39859"/>
                <a:gd name="connsiteY24" fmla="*/ 23251 h 66431"/>
                <a:gd name="connsiteX25" fmla="*/ 26573 w 39859"/>
                <a:gd name="connsiteY25" fmla="*/ 26573 h 66431"/>
                <a:gd name="connsiteX26" fmla="*/ 39860 w 39859"/>
                <a:gd name="connsiteY26" fmla="*/ 26573 h 66431"/>
                <a:gd name="connsiteX27" fmla="*/ 39860 w 39859"/>
                <a:gd name="connsiteY27" fmla="*/ 23251 h 66431"/>
                <a:gd name="connsiteX28" fmla="*/ 26573 w 39859"/>
                <a:gd name="connsiteY28" fmla="*/ 6982 h 6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859" h="66431">
                  <a:moveTo>
                    <a:pt x="26573" y="6982"/>
                  </a:moveTo>
                  <a:lnTo>
                    <a:pt x="26573" y="0"/>
                  </a:lnTo>
                  <a:lnTo>
                    <a:pt x="13287" y="0"/>
                  </a:lnTo>
                  <a:lnTo>
                    <a:pt x="13287" y="6982"/>
                  </a:lnTo>
                  <a:cubicBezTo>
                    <a:pt x="5713" y="8523"/>
                    <a:pt x="0" y="15233"/>
                    <a:pt x="0" y="23251"/>
                  </a:cubicBezTo>
                  <a:cubicBezTo>
                    <a:pt x="0" y="32412"/>
                    <a:pt x="7447" y="39859"/>
                    <a:pt x="16608" y="39859"/>
                  </a:cubicBezTo>
                  <a:lnTo>
                    <a:pt x="23251" y="39859"/>
                  </a:lnTo>
                  <a:cubicBezTo>
                    <a:pt x="25078" y="39859"/>
                    <a:pt x="26573" y="41354"/>
                    <a:pt x="26573" y="43181"/>
                  </a:cubicBezTo>
                  <a:cubicBezTo>
                    <a:pt x="26573" y="45007"/>
                    <a:pt x="25078" y="46502"/>
                    <a:pt x="23251" y="46502"/>
                  </a:cubicBezTo>
                  <a:lnTo>
                    <a:pt x="16608" y="46502"/>
                  </a:lnTo>
                  <a:cubicBezTo>
                    <a:pt x="14781" y="46502"/>
                    <a:pt x="13287" y="45007"/>
                    <a:pt x="13287" y="43181"/>
                  </a:cubicBezTo>
                  <a:lnTo>
                    <a:pt x="13287" y="39859"/>
                  </a:lnTo>
                  <a:lnTo>
                    <a:pt x="0" y="39859"/>
                  </a:lnTo>
                  <a:lnTo>
                    <a:pt x="0" y="43181"/>
                  </a:lnTo>
                  <a:cubicBezTo>
                    <a:pt x="0" y="51205"/>
                    <a:pt x="5713" y="57908"/>
                    <a:pt x="13287" y="59450"/>
                  </a:cubicBezTo>
                  <a:lnTo>
                    <a:pt x="13287" y="66432"/>
                  </a:lnTo>
                  <a:lnTo>
                    <a:pt x="26573" y="66432"/>
                  </a:lnTo>
                  <a:lnTo>
                    <a:pt x="26573" y="59450"/>
                  </a:lnTo>
                  <a:cubicBezTo>
                    <a:pt x="34146" y="57908"/>
                    <a:pt x="39860" y="51199"/>
                    <a:pt x="39860" y="43181"/>
                  </a:cubicBezTo>
                  <a:cubicBezTo>
                    <a:pt x="39860" y="34020"/>
                    <a:pt x="32413" y="26573"/>
                    <a:pt x="23251" y="26573"/>
                  </a:cubicBezTo>
                  <a:lnTo>
                    <a:pt x="16608" y="26573"/>
                  </a:lnTo>
                  <a:cubicBezTo>
                    <a:pt x="14781" y="26573"/>
                    <a:pt x="13287" y="25078"/>
                    <a:pt x="13287" y="23251"/>
                  </a:cubicBezTo>
                  <a:cubicBezTo>
                    <a:pt x="13287" y="21424"/>
                    <a:pt x="14781" y="19929"/>
                    <a:pt x="16608" y="19929"/>
                  </a:cubicBezTo>
                  <a:lnTo>
                    <a:pt x="23251" y="19929"/>
                  </a:lnTo>
                  <a:cubicBezTo>
                    <a:pt x="25078" y="19929"/>
                    <a:pt x="26573" y="21424"/>
                    <a:pt x="26573" y="23251"/>
                  </a:cubicBezTo>
                  <a:lnTo>
                    <a:pt x="26573" y="26573"/>
                  </a:lnTo>
                  <a:lnTo>
                    <a:pt x="39860" y="26573"/>
                  </a:lnTo>
                  <a:lnTo>
                    <a:pt x="39860" y="23251"/>
                  </a:lnTo>
                  <a:cubicBezTo>
                    <a:pt x="39860" y="15226"/>
                    <a:pt x="34146" y="8523"/>
                    <a:pt x="26573" y="6982"/>
                  </a:cubicBezTo>
                  <a:close/>
                </a:path>
              </a:pathLst>
            </a:custGeom>
            <a:grpFill/>
            <a:ln w="8037"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EBE95B6-5C17-4532-A3DA-94CF1D391718}"/>
                </a:ext>
              </a:extLst>
            </p:cNvPr>
            <p:cNvSpPr/>
            <p:nvPr/>
          </p:nvSpPr>
          <p:spPr>
            <a:xfrm>
              <a:off x="6683795" y="2641426"/>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EA66BBB-2941-4EED-9EE7-66284BC2124B}"/>
                </a:ext>
              </a:extLst>
            </p:cNvPr>
            <p:cNvSpPr/>
            <p:nvPr/>
          </p:nvSpPr>
          <p:spPr>
            <a:xfrm>
              <a:off x="6662254" y="2646457"/>
              <a:ext cx="13287" cy="13286"/>
            </a:xfrm>
            <a:custGeom>
              <a:avLst/>
              <a:gdLst>
                <a:gd name="connsiteX0" fmla="*/ 0 w 13286"/>
                <a:gd name="connsiteY0" fmla="*/ 9395 h 13286"/>
                <a:gd name="connsiteX1" fmla="*/ 9395 w 13286"/>
                <a:gd name="connsiteY1" fmla="*/ 0 h 13286"/>
                <a:gd name="connsiteX2" fmla="*/ 18790 w 13286"/>
                <a:gd name="connsiteY2" fmla="*/ 9395 h 13286"/>
                <a:gd name="connsiteX3" fmla="*/ 9395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5"/>
                  </a:moveTo>
                  <a:lnTo>
                    <a:pt x="9395" y="0"/>
                  </a:lnTo>
                  <a:lnTo>
                    <a:pt x="18790" y="9395"/>
                  </a:lnTo>
                  <a:lnTo>
                    <a:pt x="9395" y="18790"/>
                  </a:lnTo>
                  <a:close/>
                </a:path>
              </a:pathLst>
            </a:custGeom>
            <a:grpFill/>
            <a:ln w="8037"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41F98F18-6695-492A-B804-8DE2C9733336}"/>
                </a:ext>
              </a:extLst>
            </p:cNvPr>
            <p:cNvSpPr/>
            <p:nvPr/>
          </p:nvSpPr>
          <p:spPr>
            <a:xfrm>
              <a:off x="6657222" y="2667999"/>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0A3A3A60-5C1A-49FC-9954-CB89EC073DB8}"/>
                </a:ext>
              </a:extLst>
            </p:cNvPr>
            <p:cNvSpPr/>
            <p:nvPr/>
          </p:nvSpPr>
          <p:spPr>
            <a:xfrm>
              <a:off x="6662253" y="2684031"/>
              <a:ext cx="13287" cy="13286"/>
            </a:xfrm>
            <a:custGeom>
              <a:avLst/>
              <a:gdLst>
                <a:gd name="connsiteX0" fmla="*/ 0 w 13286"/>
                <a:gd name="connsiteY0" fmla="*/ 9395 h 13286"/>
                <a:gd name="connsiteX1" fmla="*/ 9395 w 13286"/>
                <a:gd name="connsiteY1" fmla="*/ 0 h 13286"/>
                <a:gd name="connsiteX2" fmla="*/ 18790 w 13286"/>
                <a:gd name="connsiteY2" fmla="*/ 9395 h 13286"/>
                <a:gd name="connsiteX3" fmla="*/ 9395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5"/>
                  </a:moveTo>
                  <a:lnTo>
                    <a:pt x="9395" y="0"/>
                  </a:lnTo>
                  <a:lnTo>
                    <a:pt x="18790" y="9395"/>
                  </a:lnTo>
                  <a:lnTo>
                    <a:pt x="9395" y="18790"/>
                  </a:lnTo>
                  <a:close/>
                </a:path>
              </a:pathLst>
            </a:custGeom>
            <a:grpFill/>
            <a:ln w="8037"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5E225C9-7755-43E1-838A-9998B6376BE7}"/>
                </a:ext>
              </a:extLst>
            </p:cNvPr>
            <p:cNvSpPr/>
            <p:nvPr/>
          </p:nvSpPr>
          <p:spPr>
            <a:xfrm>
              <a:off x="6683795" y="2694572"/>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8F17873B-3D27-4EDB-A894-D84AEFBA0CE0}"/>
                </a:ext>
              </a:extLst>
            </p:cNvPr>
            <p:cNvSpPr/>
            <p:nvPr/>
          </p:nvSpPr>
          <p:spPr>
            <a:xfrm>
              <a:off x="6699827" y="2684033"/>
              <a:ext cx="13287" cy="13286"/>
            </a:xfrm>
            <a:custGeom>
              <a:avLst/>
              <a:gdLst>
                <a:gd name="connsiteX0" fmla="*/ 0 w 13286"/>
                <a:gd name="connsiteY0" fmla="*/ 9395 h 13286"/>
                <a:gd name="connsiteX1" fmla="*/ 9395 w 13286"/>
                <a:gd name="connsiteY1" fmla="*/ 0 h 13286"/>
                <a:gd name="connsiteX2" fmla="*/ 18790 w 13286"/>
                <a:gd name="connsiteY2" fmla="*/ 9395 h 13286"/>
                <a:gd name="connsiteX3" fmla="*/ 9395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5"/>
                  </a:moveTo>
                  <a:lnTo>
                    <a:pt x="9395" y="0"/>
                  </a:lnTo>
                  <a:lnTo>
                    <a:pt x="18790" y="9395"/>
                  </a:lnTo>
                  <a:lnTo>
                    <a:pt x="9395" y="18790"/>
                  </a:lnTo>
                  <a:close/>
                </a:path>
              </a:pathLst>
            </a:custGeom>
            <a:grpFill/>
            <a:ln w="8037"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FD1D229E-D589-4998-87F7-7A68D2D09B06}"/>
                </a:ext>
              </a:extLst>
            </p:cNvPr>
            <p:cNvSpPr/>
            <p:nvPr/>
          </p:nvSpPr>
          <p:spPr>
            <a:xfrm>
              <a:off x="6710368" y="2667999"/>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EBDA3ABD-D83C-4C49-B8B3-1BDCBF6545B0}"/>
                </a:ext>
              </a:extLst>
            </p:cNvPr>
            <p:cNvSpPr/>
            <p:nvPr/>
          </p:nvSpPr>
          <p:spPr>
            <a:xfrm>
              <a:off x="6699829" y="2646459"/>
              <a:ext cx="13287" cy="13286"/>
            </a:xfrm>
            <a:custGeom>
              <a:avLst/>
              <a:gdLst>
                <a:gd name="connsiteX0" fmla="*/ 0 w 13286"/>
                <a:gd name="connsiteY0" fmla="*/ 9395 h 13286"/>
                <a:gd name="connsiteX1" fmla="*/ 9395 w 13286"/>
                <a:gd name="connsiteY1" fmla="*/ 0 h 13286"/>
                <a:gd name="connsiteX2" fmla="*/ 18790 w 13286"/>
                <a:gd name="connsiteY2" fmla="*/ 9395 h 13286"/>
                <a:gd name="connsiteX3" fmla="*/ 9395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5"/>
                  </a:moveTo>
                  <a:lnTo>
                    <a:pt x="9395" y="0"/>
                  </a:lnTo>
                  <a:lnTo>
                    <a:pt x="18790" y="9395"/>
                  </a:lnTo>
                  <a:lnTo>
                    <a:pt x="9395" y="18790"/>
                  </a:lnTo>
                  <a:close/>
                </a:path>
              </a:pathLst>
            </a:custGeom>
            <a:grpFill/>
            <a:ln w="8037"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543F45A-F56B-4D2C-A3D8-412B0D2E0E6A}"/>
                </a:ext>
              </a:extLst>
            </p:cNvPr>
            <p:cNvSpPr/>
            <p:nvPr/>
          </p:nvSpPr>
          <p:spPr>
            <a:xfrm>
              <a:off x="7029246" y="2295982"/>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9304AE5-443B-4B40-8F69-24C82E35353D}"/>
                </a:ext>
              </a:extLst>
            </p:cNvPr>
            <p:cNvSpPr/>
            <p:nvPr/>
          </p:nvSpPr>
          <p:spPr>
            <a:xfrm>
              <a:off x="7007698" y="2301009"/>
              <a:ext cx="13287" cy="13286"/>
            </a:xfrm>
            <a:custGeom>
              <a:avLst/>
              <a:gdLst>
                <a:gd name="connsiteX0" fmla="*/ 0 w 13286"/>
                <a:gd name="connsiteY0" fmla="*/ 9393 h 13286"/>
                <a:gd name="connsiteX1" fmla="*/ 9396 w 13286"/>
                <a:gd name="connsiteY1" fmla="*/ 0 h 13286"/>
                <a:gd name="connsiteX2" fmla="*/ 18790 w 13286"/>
                <a:gd name="connsiteY2" fmla="*/ 9396 h 13286"/>
                <a:gd name="connsiteX3" fmla="*/ 9394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3"/>
                  </a:moveTo>
                  <a:lnTo>
                    <a:pt x="9396" y="0"/>
                  </a:lnTo>
                  <a:lnTo>
                    <a:pt x="18790" y="9396"/>
                  </a:lnTo>
                  <a:lnTo>
                    <a:pt x="9394" y="18790"/>
                  </a:lnTo>
                  <a:close/>
                </a:path>
              </a:pathLst>
            </a:custGeom>
            <a:grpFill/>
            <a:ln w="803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1F99A4E-54EE-4827-982E-C31FFA1DD2B4}"/>
                </a:ext>
              </a:extLst>
            </p:cNvPr>
            <p:cNvSpPr/>
            <p:nvPr/>
          </p:nvSpPr>
          <p:spPr>
            <a:xfrm>
              <a:off x="7002673" y="2322555"/>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C888222F-A917-4DD7-8ECB-71A4492D33A2}"/>
                </a:ext>
              </a:extLst>
            </p:cNvPr>
            <p:cNvSpPr/>
            <p:nvPr/>
          </p:nvSpPr>
          <p:spPr>
            <a:xfrm>
              <a:off x="7007702" y="2338592"/>
              <a:ext cx="13287" cy="13286"/>
            </a:xfrm>
            <a:custGeom>
              <a:avLst/>
              <a:gdLst>
                <a:gd name="connsiteX0" fmla="*/ 0 w 13286"/>
                <a:gd name="connsiteY0" fmla="*/ 9395 h 13286"/>
                <a:gd name="connsiteX1" fmla="*/ 9395 w 13286"/>
                <a:gd name="connsiteY1" fmla="*/ 0 h 13286"/>
                <a:gd name="connsiteX2" fmla="*/ 18790 w 13286"/>
                <a:gd name="connsiteY2" fmla="*/ 9395 h 13286"/>
                <a:gd name="connsiteX3" fmla="*/ 9395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5"/>
                  </a:moveTo>
                  <a:lnTo>
                    <a:pt x="9395" y="0"/>
                  </a:lnTo>
                  <a:lnTo>
                    <a:pt x="18790" y="9395"/>
                  </a:lnTo>
                  <a:lnTo>
                    <a:pt x="9395" y="18790"/>
                  </a:lnTo>
                  <a:close/>
                </a:path>
              </a:pathLst>
            </a:custGeom>
            <a:grpFill/>
            <a:ln w="8037"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73FA9D94-44D4-4D7A-93E4-9FEE8219ACCA}"/>
                </a:ext>
              </a:extLst>
            </p:cNvPr>
            <p:cNvSpPr/>
            <p:nvPr/>
          </p:nvSpPr>
          <p:spPr>
            <a:xfrm>
              <a:off x="7029246" y="2349127"/>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46E30E1-7AC1-4681-AEE0-CC7CE1AAEE9A}"/>
                </a:ext>
              </a:extLst>
            </p:cNvPr>
            <p:cNvSpPr/>
            <p:nvPr/>
          </p:nvSpPr>
          <p:spPr>
            <a:xfrm>
              <a:off x="7045269" y="2338583"/>
              <a:ext cx="13287" cy="13286"/>
            </a:xfrm>
            <a:custGeom>
              <a:avLst/>
              <a:gdLst>
                <a:gd name="connsiteX0" fmla="*/ 0 w 13286"/>
                <a:gd name="connsiteY0" fmla="*/ 9393 h 13286"/>
                <a:gd name="connsiteX1" fmla="*/ 9396 w 13286"/>
                <a:gd name="connsiteY1" fmla="*/ 0 h 13286"/>
                <a:gd name="connsiteX2" fmla="*/ 18790 w 13286"/>
                <a:gd name="connsiteY2" fmla="*/ 9396 h 13286"/>
                <a:gd name="connsiteX3" fmla="*/ 9394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3"/>
                  </a:moveTo>
                  <a:lnTo>
                    <a:pt x="9396" y="0"/>
                  </a:lnTo>
                  <a:lnTo>
                    <a:pt x="18790" y="9396"/>
                  </a:lnTo>
                  <a:lnTo>
                    <a:pt x="9394" y="18790"/>
                  </a:lnTo>
                  <a:close/>
                </a:path>
              </a:pathLst>
            </a:custGeom>
            <a:grpFill/>
            <a:ln w="8037"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9E345160-8810-46AE-A41A-4BAC1413B017}"/>
                </a:ext>
              </a:extLst>
            </p:cNvPr>
            <p:cNvSpPr/>
            <p:nvPr/>
          </p:nvSpPr>
          <p:spPr>
            <a:xfrm>
              <a:off x="7055819" y="2322555"/>
              <a:ext cx="13287" cy="13286"/>
            </a:xfrm>
            <a:custGeom>
              <a:avLst/>
              <a:gdLst>
                <a:gd name="connsiteX0" fmla="*/ 0 w 13286"/>
                <a:gd name="connsiteY0" fmla="*/ 0 h 13286"/>
                <a:gd name="connsiteX1" fmla="*/ 13287 w 13286"/>
                <a:gd name="connsiteY1" fmla="*/ 0 h 13286"/>
                <a:gd name="connsiteX2" fmla="*/ 13287 w 13286"/>
                <a:gd name="connsiteY2" fmla="*/ 13286 h 13286"/>
                <a:gd name="connsiteX3" fmla="*/ 0 w 13286"/>
                <a:gd name="connsiteY3" fmla="*/ 13286 h 13286"/>
              </a:gdLst>
              <a:ahLst/>
              <a:cxnLst>
                <a:cxn ang="0">
                  <a:pos x="connsiteX0" y="connsiteY0"/>
                </a:cxn>
                <a:cxn ang="0">
                  <a:pos x="connsiteX1" y="connsiteY1"/>
                </a:cxn>
                <a:cxn ang="0">
                  <a:pos x="connsiteX2" y="connsiteY2"/>
                </a:cxn>
                <a:cxn ang="0">
                  <a:pos x="connsiteX3" y="connsiteY3"/>
                </a:cxn>
              </a:cxnLst>
              <a:rect l="l" t="t" r="r" b="b"/>
              <a:pathLst>
                <a:path w="13286" h="13286">
                  <a:moveTo>
                    <a:pt x="0" y="0"/>
                  </a:moveTo>
                  <a:lnTo>
                    <a:pt x="13287" y="0"/>
                  </a:lnTo>
                  <a:lnTo>
                    <a:pt x="13287" y="13286"/>
                  </a:lnTo>
                  <a:lnTo>
                    <a:pt x="0" y="13286"/>
                  </a:lnTo>
                  <a:close/>
                </a:path>
              </a:pathLst>
            </a:custGeom>
            <a:grpFill/>
            <a:ln w="8037"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68D0595-6F69-4C75-AB4C-7AD1A68A770E}"/>
                </a:ext>
              </a:extLst>
            </p:cNvPr>
            <p:cNvSpPr/>
            <p:nvPr/>
          </p:nvSpPr>
          <p:spPr>
            <a:xfrm>
              <a:off x="7045280" y="2301019"/>
              <a:ext cx="13287" cy="13286"/>
            </a:xfrm>
            <a:custGeom>
              <a:avLst/>
              <a:gdLst>
                <a:gd name="connsiteX0" fmla="*/ 0 w 13286"/>
                <a:gd name="connsiteY0" fmla="*/ 9395 h 13286"/>
                <a:gd name="connsiteX1" fmla="*/ 9395 w 13286"/>
                <a:gd name="connsiteY1" fmla="*/ 0 h 13286"/>
                <a:gd name="connsiteX2" fmla="*/ 18790 w 13286"/>
                <a:gd name="connsiteY2" fmla="*/ 9395 h 13286"/>
                <a:gd name="connsiteX3" fmla="*/ 9395 w 13286"/>
                <a:gd name="connsiteY3" fmla="*/ 18790 h 13286"/>
              </a:gdLst>
              <a:ahLst/>
              <a:cxnLst>
                <a:cxn ang="0">
                  <a:pos x="connsiteX0" y="connsiteY0"/>
                </a:cxn>
                <a:cxn ang="0">
                  <a:pos x="connsiteX1" y="connsiteY1"/>
                </a:cxn>
                <a:cxn ang="0">
                  <a:pos x="connsiteX2" y="connsiteY2"/>
                </a:cxn>
                <a:cxn ang="0">
                  <a:pos x="connsiteX3" y="connsiteY3"/>
                </a:cxn>
              </a:cxnLst>
              <a:rect l="l" t="t" r="r" b="b"/>
              <a:pathLst>
                <a:path w="13286" h="13286">
                  <a:moveTo>
                    <a:pt x="0" y="9395"/>
                  </a:moveTo>
                  <a:lnTo>
                    <a:pt x="9395" y="0"/>
                  </a:lnTo>
                  <a:lnTo>
                    <a:pt x="18790" y="9395"/>
                  </a:lnTo>
                  <a:lnTo>
                    <a:pt x="9395" y="18790"/>
                  </a:lnTo>
                  <a:close/>
                </a:path>
              </a:pathLst>
            </a:custGeom>
            <a:grpFill/>
            <a:ln w="8037" cap="flat">
              <a:noFill/>
              <a:prstDash val="solid"/>
              <a:miter/>
            </a:ln>
          </p:spPr>
          <p:txBody>
            <a:bodyPr rtlCol="0" anchor="ctr"/>
            <a:lstStyle/>
            <a:p>
              <a:endParaRPr lang="en-US" dirty="0"/>
            </a:p>
          </p:txBody>
        </p:sp>
      </p:grpSp>
      <p:sp>
        <p:nvSpPr>
          <p:cNvPr id="42" name="Graphic 40">
            <a:extLst>
              <a:ext uri="{FF2B5EF4-FFF2-40B4-BE49-F238E27FC236}">
                <a16:creationId xmlns:a16="http://schemas.microsoft.com/office/drawing/2014/main" id="{97D31BCC-82C3-42C9-AB1E-6F42674C8E6C}"/>
              </a:ext>
            </a:extLst>
          </p:cNvPr>
          <p:cNvSpPr/>
          <p:nvPr/>
        </p:nvSpPr>
        <p:spPr>
          <a:xfrm>
            <a:off x="6627446" y="4000002"/>
            <a:ext cx="385227" cy="349801"/>
          </a:xfrm>
          <a:custGeom>
            <a:avLst/>
            <a:gdLst>
              <a:gd name="connsiteX0" fmla="*/ 19050 w 828681"/>
              <a:gd name="connsiteY0" fmla="*/ 1 h 752475"/>
              <a:gd name="connsiteX1" fmla="*/ 0 w 828681"/>
              <a:gd name="connsiteY1" fmla="*/ 19051 h 752475"/>
              <a:gd name="connsiteX2" fmla="*/ 19050 w 828681"/>
              <a:gd name="connsiteY2" fmla="*/ 38101 h 752475"/>
              <a:gd name="connsiteX3" fmla="*/ 117873 w 828681"/>
              <a:gd name="connsiteY3" fmla="*/ 38101 h 752475"/>
              <a:gd name="connsiteX4" fmla="*/ 218183 w 828681"/>
              <a:gd name="connsiteY4" fmla="*/ 511951 h 752475"/>
              <a:gd name="connsiteX5" fmla="*/ 238127 w 828681"/>
              <a:gd name="connsiteY5" fmla="*/ 533382 h 752475"/>
              <a:gd name="connsiteX6" fmla="*/ 714380 w 828681"/>
              <a:gd name="connsiteY6" fmla="*/ 533382 h 752475"/>
              <a:gd name="connsiteX7" fmla="*/ 733702 w 828681"/>
              <a:gd name="connsiteY7" fmla="*/ 514332 h 752475"/>
              <a:gd name="connsiteX8" fmla="*/ 714380 w 828681"/>
              <a:gd name="connsiteY8" fmla="*/ 495282 h 752475"/>
              <a:gd name="connsiteX9" fmla="*/ 253605 w 828681"/>
              <a:gd name="connsiteY9" fmla="*/ 495282 h 752475"/>
              <a:gd name="connsiteX10" fmla="*/ 237531 w 828681"/>
              <a:gd name="connsiteY10" fmla="*/ 419082 h 752475"/>
              <a:gd name="connsiteX11" fmla="*/ 752480 w 828681"/>
              <a:gd name="connsiteY11" fmla="*/ 419082 h 752475"/>
              <a:gd name="connsiteX12" fmla="*/ 770935 w 828681"/>
              <a:gd name="connsiteY12" fmla="*/ 404223 h 752475"/>
              <a:gd name="connsiteX13" fmla="*/ 837611 w 828681"/>
              <a:gd name="connsiteY13" fmla="*/ 118473 h 752475"/>
              <a:gd name="connsiteX14" fmla="*/ 819156 w 828681"/>
              <a:gd name="connsiteY14" fmla="*/ 95251 h 752475"/>
              <a:gd name="connsiteX15" fmla="*/ 169070 w 828681"/>
              <a:gd name="connsiteY15" fmla="*/ 95251 h 752475"/>
              <a:gd name="connsiteX16" fmla="*/ 152104 w 828681"/>
              <a:gd name="connsiteY16" fmla="*/ 14888 h 752475"/>
              <a:gd name="connsiteX17" fmla="*/ 133351 w 828681"/>
              <a:gd name="connsiteY17" fmla="*/ 1 h 752475"/>
              <a:gd name="connsiteX18" fmla="*/ 177107 w 828681"/>
              <a:gd name="connsiteY18" fmla="*/ 133351 h 752475"/>
              <a:gd name="connsiteX19" fmla="*/ 345879 w 828681"/>
              <a:gd name="connsiteY19" fmla="*/ 133351 h 752475"/>
              <a:gd name="connsiteX20" fmla="*/ 363440 w 828681"/>
              <a:gd name="connsiteY20" fmla="*/ 238126 h 752475"/>
              <a:gd name="connsiteX21" fmla="*/ 199431 w 828681"/>
              <a:gd name="connsiteY21" fmla="*/ 238126 h 752475"/>
              <a:gd name="connsiteX22" fmla="*/ 384277 w 828681"/>
              <a:gd name="connsiteY22" fmla="*/ 133351 h 752475"/>
              <a:gd name="connsiteX23" fmla="*/ 587279 w 828681"/>
              <a:gd name="connsiteY23" fmla="*/ 133351 h 752475"/>
              <a:gd name="connsiteX24" fmla="*/ 569718 w 828681"/>
              <a:gd name="connsiteY24" fmla="*/ 238126 h 752475"/>
              <a:gd name="connsiteX25" fmla="*/ 401839 w 828681"/>
              <a:gd name="connsiteY25" fmla="*/ 238126 h 752475"/>
              <a:gd name="connsiteX26" fmla="*/ 625678 w 828681"/>
              <a:gd name="connsiteY26" fmla="*/ 133351 h 752475"/>
              <a:gd name="connsiteX27" fmla="*/ 795343 w 828681"/>
              <a:gd name="connsiteY27" fmla="*/ 133351 h 752475"/>
              <a:gd name="connsiteX28" fmla="*/ 770935 w 828681"/>
              <a:gd name="connsiteY28" fmla="*/ 238126 h 752475"/>
              <a:gd name="connsiteX29" fmla="*/ 608116 w 828681"/>
              <a:gd name="connsiteY29" fmla="*/ 238126 h 752475"/>
              <a:gd name="connsiteX30" fmla="*/ 207467 w 828681"/>
              <a:gd name="connsiteY30" fmla="*/ 276226 h 752475"/>
              <a:gd name="connsiteX31" fmla="*/ 369692 w 828681"/>
              <a:gd name="connsiteY31" fmla="*/ 276226 h 752475"/>
              <a:gd name="connsiteX32" fmla="*/ 387253 w 828681"/>
              <a:gd name="connsiteY32" fmla="*/ 380982 h 752475"/>
              <a:gd name="connsiteX33" fmla="*/ 229495 w 828681"/>
              <a:gd name="connsiteY33" fmla="*/ 380982 h 752475"/>
              <a:gd name="connsiteX34" fmla="*/ 408387 w 828681"/>
              <a:gd name="connsiteY34" fmla="*/ 276226 h 752475"/>
              <a:gd name="connsiteX35" fmla="*/ 563170 w 828681"/>
              <a:gd name="connsiteY35" fmla="*/ 276226 h 752475"/>
              <a:gd name="connsiteX36" fmla="*/ 545905 w 828681"/>
              <a:gd name="connsiteY36" fmla="*/ 380982 h 752475"/>
              <a:gd name="connsiteX37" fmla="*/ 425651 w 828681"/>
              <a:gd name="connsiteY37" fmla="*/ 380982 h 752475"/>
              <a:gd name="connsiteX38" fmla="*/ 601865 w 828681"/>
              <a:gd name="connsiteY38" fmla="*/ 276226 h 752475"/>
              <a:gd name="connsiteX39" fmla="*/ 762005 w 828681"/>
              <a:gd name="connsiteY39" fmla="*/ 276226 h 752475"/>
              <a:gd name="connsiteX40" fmla="*/ 737299 w 828681"/>
              <a:gd name="connsiteY40" fmla="*/ 380982 h 752475"/>
              <a:gd name="connsiteX41" fmla="*/ 584304 w 828681"/>
              <a:gd name="connsiteY41" fmla="*/ 380982 h 752475"/>
              <a:gd name="connsiteX42" fmla="*/ 333377 w 828681"/>
              <a:gd name="connsiteY42" fmla="*/ 590532 h 752475"/>
              <a:gd name="connsiteX43" fmla="*/ 247652 w 828681"/>
              <a:gd name="connsiteY43" fmla="*/ 676257 h 752475"/>
              <a:gd name="connsiteX44" fmla="*/ 333377 w 828681"/>
              <a:gd name="connsiteY44" fmla="*/ 761982 h 752475"/>
              <a:gd name="connsiteX45" fmla="*/ 419103 w 828681"/>
              <a:gd name="connsiteY45" fmla="*/ 676257 h 752475"/>
              <a:gd name="connsiteX46" fmla="*/ 333377 w 828681"/>
              <a:gd name="connsiteY46" fmla="*/ 590532 h 752475"/>
              <a:gd name="connsiteX47" fmla="*/ 619129 w 828681"/>
              <a:gd name="connsiteY47" fmla="*/ 590532 h 752475"/>
              <a:gd name="connsiteX48" fmla="*/ 533404 w 828681"/>
              <a:gd name="connsiteY48" fmla="*/ 676257 h 752475"/>
              <a:gd name="connsiteX49" fmla="*/ 619129 w 828681"/>
              <a:gd name="connsiteY49" fmla="*/ 761982 h 752475"/>
              <a:gd name="connsiteX50" fmla="*/ 704855 w 828681"/>
              <a:gd name="connsiteY50" fmla="*/ 676257 h 752475"/>
              <a:gd name="connsiteX51" fmla="*/ 619129 w 828681"/>
              <a:gd name="connsiteY51" fmla="*/ 590532 h 752475"/>
              <a:gd name="connsiteX52" fmla="*/ 333377 w 828681"/>
              <a:gd name="connsiteY52" fmla="*/ 628632 h 752475"/>
              <a:gd name="connsiteX53" fmla="*/ 381003 w 828681"/>
              <a:gd name="connsiteY53" fmla="*/ 676257 h 752475"/>
              <a:gd name="connsiteX54" fmla="*/ 333377 w 828681"/>
              <a:gd name="connsiteY54" fmla="*/ 723882 h 752475"/>
              <a:gd name="connsiteX55" fmla="*/ 285752 w 828681"/>
              <a:gd name="connsiteY55" fmla="*/ 676257 h 752475"/>
              <a:gd name="connsiteX56" fmla="*/ 333377 w 828681"/>
              <a:gd name="connsiteY56" fmla="*/ 628632 h 752475"/>
              <a:gd name="connsiteX57" fmla="*/ 619129 w 828681"/>
              <a:gd name="connsiteY57" fmla="*/ 628632 h 752475"/>
              <a:gd name="connsiteX58" fmla="*/ 666755 w 828681"/>
              <a:gd name="connsiteY58" fmla="*/ 676257 h 752475"/>
              <a:gd name="connsiteX59" fmla="*/ 619129 w 828681"/>
              <a:gd name="connsiteY59" fmla="*/ 723882 h 752475"/>
              <a:gd name="connsiteX60" fmla="*/ 571504 w 828681"/>
              <a:gd name="connsiteY60" fmla="*/ 676257 h 752475"/>
              <a:gd name="connsiteX61" fmla="*/ 619129 w 828681"/>
              <a:gd name="connsiteY61" fmla="*/ 628632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28681" h="752475">
                <a:moveTo>
                  <a:pt x="19050" y="1"/>
                </a:moveTo>
                <a:cubicBezTo>
                  <a:pt x="8529" y="1"/>
                  <a:pt x="0" y="8535"/>
                  <a:pt x="0" y="19051"/>
                </a:cubicBezTo>
                <a:cubicBezTo>
                  <a:pt x="0" y="29576"/>
                  <a:pt x="8529" y="38101"/>
                  <a:pt x="19050" y="38101"/>
                </a:cubicBezTo>
                <a:lnTo>
                  <a:pt x="117873" y="38101"/>
                </a:lnTo>
                <a:lnTo>
                  <a:pt x="218183" y="511951"/>
                </a:lnTo>
                <a:cubicBezTo>
                  <a:pt x="220617" y="523667"/>
                  <a:pt x="228437" y="533572"/>
                  <a:pt x="238127" y="533382"/>
                </a:cubicBezTo>
                <a:lnTo>
                  <a:pt x="714380" y="533382"/>
                </a:lnTo>
                <a:cubicBezTo>
                  <a:pt x="724444" y="533572"/>
                  <a:pt x="733702" y="524428"/>
                  <a:pt x="733702" y="514332"/>
                </a:cubicBezTo>
                <a:cubicBezTo>
                  <a:pt x="733702" y="504331"/>
                  <a:pt x="724444" y="495186"/>
                  <a:pt x="714380" y="495282"/>
                </a:cubicBezTo>
                <a:lnTo>
                  <a:pt x="253605" y="495282"/>
                </a:lnTo>
                <a:lnTo>
                  <a:pt x="237531" y="419082"/>
                </a:lnTo>
                <a:lnTo>
                  <a:pt x="752480" y="419082"/>
                </a:lnTo>
                <a:cubicBezTo>
                  <a:pt x="761010" y="418986"/>
                  <a:pt x="769069" y="412509"/>
                  <a:pt x="770935" y="404223"/>
                </a:cubicBezTo>
                <a:lnTo>
                  <a:pt x="837611" y="118473"/>
                </a:lnTo>
                <a:cubicBezTo>
                  <a:pt x="840088" y="107414"/>
                  <a:pt x="830486" y="95336"/>
                  <a:pt x="819156" y="95251"/>
                </a:cubicBezTo>
                <a:lnTo>
                  <a:pt x="169070" y="95251"/>
                </a:lnTo>
                <a:lnTo>
                  <a:pt x="152104" y="14888"/>
                </a:lnTo>
                <a:cubicBezTo>
                  <a:pt x="150216" y="6468"/>
                  <a:pt x="141980" y="-76"/>
                  <a:pt x="133351" y="1"/>
                </a:cubicBezTo>
                <a:close/>
                <a:moveTo>
                  <a:pt x="177107" y="133351"/>
                </a:moveTo>
                <a:lnTo>
                  <a:pt x="345879" y="133351"/>
                </a:lnTo>
                <a:lnTo>
                  <a:pt x="363440" y="238126"/>
                </a:lnTo>
                <a:lnTo>
                  <a:pt x="199431" y="238126"/>
                </a:lnTo>
                <a:close/>
                <a:moveTo>
                  <a:pt x="384277" y="133351"/>
                </a:moveTo>
                <a:lnTo>
                  <a:pt x="587279" y="133351"/>
                </a:lnTo>
                <a:lnTo>
                  <a:pt x="569718" y="238126"/>
                </a:lnTo>
                <a:lnTo>
                  <a:pt x="401839" y="238126"/>
                </a:lnTo>
                <a:close/>
                <a:moveTo>
                  <a:pt x="625678" y="133351"/>
                </a:moveTo>
                <a:lnTo>
                  <a:pt x="795343" y="133351"/>
                </a:lnTo>
                <a:lnTo>
                  <a:pt x="770935" y="238126"/>
                </a:lnTo>
                <a:lnTo>
                  <a:pt x="608116" y="238126"/>
                </a:lnTo>
                <a:close/>
                <a:moveTo>
                  <a:pt x="207467" y="276226"/>
                </a:moveTo>
                <a:lnTo>
                  <a:pt x="369692" y="276226"/>
                </a:lnTo>
                <a:lnTo>
                  <a:pt x="387253" y="380982"/>
                </a:lnTo>
                <a:lnTo>
                  <a:pt x="229495" y="380982"/>
                </a:lnTo>
                <a:close/>
                <a:moveTo>
                  <a:pt x="408387" y="276226"/>
                </a:moveTo>
                <a:lnTo>
                  <a:pt x="563170" y="276226"/>
                </a:lnTo>
                <a:lnTo>
                  <a:pt x="545905" y="380982"/>
                </a:lnTo>
                <a:lnTo>
                  <a:pt x="425651" y="380982"/>
                </a:lnTo>
                <a:close/>
                <a:moveTo>
                  <a:pt x="601865" y="276226"/>
                </a:moveTo>
                <a:lnTo>
                  <a:pt x="762005" y="276226"/>
                </a:lnTo>
                <a:lnTo>
                  <a:pt x="737299" y="380982"/>
                </a:lnTo>
                <a:lnTo>
                  <a:pt x="584304" y="380982"/>
                </a:lnTo>
                <a:close/>
                <a:moveTo>
                  <a:pt x="333377" y="590532"/>
                </a:moveTo>
                <a:cubicBezTo>
                  <a:pt x="286259" y="590532"/>
                  <a:pt x="247652" y="629204"/>
                  <a:pt x="247652" y="676257"/>
                </a:cubicBezTo>
                <a:cubicBezTo>
                  <a:pt x="247652" y="723406"/>
                  <a:pt x="286259" y="761982"/>
                  <a:pt x="333377" y="761982"/>
                </a:cubicBezTo>
                <a:cubicBezTo>
                  <a:pt x="380497" y="761982"/>
                  <a:pt x="419103" y="723406"/>
                  <a:pt x="419103" y="676257"/>
                </a:cubicBezTo>
                <a:cubicBezTo>
                  <a:pt x="419103" y="629204"/>
                  <a:pt x="380497" y="590532"/>
                  <a:pt x="333377" y="590532"/>
                </a:cubicBezTo>
                <a:close/>
                <a:moveTo>
                  <a:pt x="619129" y="590532"/>
                </a:moveTo>
                <a:cubicBezTo>
                  <a:pt x="572011" y="590532"/>
                  <a:pt x="533404" y="629204"/>
                  <a:pt x="533404" y="676257"/>
                </a:cubicBezTo>
                <a:cubicBezTo>
                  <a:pt x="533404" y="723406"/>
                  <a:pt x="572011" y="761982"/>
                  <a:pt x="619129" y="761982"/>
                </a:cubicBezTo>
                <a:cubicBezTo>
                  <a:pt x="666249" y="761982"/>
                  <a:pt x="704855" y="723406"/>
                  <a:pt x="704855" y="676257"/>
                </a:cubicBezTo>
                <a:cubicBezTo>
                  <a:pt x="704855" y="629204"/>
                  <a:pt x="666249" y="590532"/>
                  <a:pt x="619129" y="590532"/>
                </a:cubicBezTo>
                <a:close/>
                <a:moveTo>
                  <a:pt x="333377" y="628632"/>
                </a:moveTo>
                <a:cubicBezTo>
                  <a:pt x="359906" y="628632"/>
                  <a:pt x="381003" y="649777"/>
                  <a:pt x="381003" y="676257"/>
                </a:cubicBezTo>
                <a:cubicBezTo>
                  <a:pt x="381003" y="702832"/>
                  <a:pt x="359906" y="723882"/>
                  <a:pt x="333377" y="723882"/>
                </a:cubicBezTo>
                <a:cubicBezTo>
                  <a:pt x="306850" y="723882"/>
                  <a:pt x="285752" y="702832"/>
                  <a:pt x="285752" y="676257"/>
                </a:cubicBezTo>
                <a:cubicBezTo>
                  <a:pt x="285752" y="649777"/>
                  <a:pt x="306850" y="628632"/>
                  <a:pt x="333377" y="628632"/>
                </a:cubicBezTo>
                <a:close/>
                <a:moveTo>
                  <a:pt x="619129" y="628632"/>
                </a:moveTo>
                <a:cubicBezTo>
                  <a:pt x="645658" y="628632"/>
                  <a:pt x="666755" y="649777"/>
                  <a:pt x="666755" y="676257"/>
                </a:cubicBezTo>
                <a:cubicBezTo>
                  <a:pt x="666755" y="702832"/>
                  <a:pt x="645658" y="723882"/>
                  <a:pt x="619129" y="723882"/>
                </a:cubicBezTo>
                <a:cubicBezTo>
                  <a:pt x="592602" y="723882"/>
                  <a:pt x="571504" y="702832"/>
                  <a:pt x="571504" y="676257"/>
                </a:cubicBezTo>
                <a:cubicBezTo>
                  <a:pt x="571504" y="649777"/>
                  <a:pt x="592602" y="628632"/>
                  <a:pt x="619129" y="628632"/>
                </a:cubicBezTo>
                <a:close/>
              </a:path>
            </a:pathLst>
          </a:custGeom>
          <a:solidFill>
            <a:schemeClr val="bg1"/>
          </a:solidFill>
          <a:ln w="9620" cap="flat">
            <a:noFill/>
            <a:prstDash val="solid"/>
            <a:miter/>
          </a:ln>
        </p:spPr>
        <p:txBody>
          <a:bodyPr rtlCol="0" anchor="ctr"/>
          <a:lstStyle/>
          <a:p>
            <a:endParaRPr lang="en-US" dirty="0"/>
          </a:p>
        </p:txBody>
      </p:sp>
    </p:spTree>
    <p:extLst>
      <p:ext uri="{BB962C8B-B14F-4D97-AF65-F5344CB8AC3E}">
        <p14:creationId xmlns:p14="http://schemas.microsoft.com/office/powerpoint/2010/main" val="747839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Rectangle 462"/>
          <p:cNvSpPr/>
          <p:nvPr/>
        </p:nvSpPr>
        <p:spPr>
          <a:xfrm>
            <a:off x="1" y="219438"/>
            <a:ext cx="5267322"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24" name="Rectangle 23">
            <a:extLst>
              <a:ext uri="{FF2B5EF4-FFF2-40B4-BE49-F238E27FC236}">
                <a16:creationId xmlns:a16="http://schemas.microsoft.com/office/drawing/2014/main" id="{46F12FFC-492F-4D16-8312-9268BEE37395}"/>
              </a:ext>
            </a:extLst>
          </p:cNvPr>
          <p:cNvSpPr/>
          <p:nvPr/>
        </p:nvSpPr>
        <p:spPr>
          <a:xfrm>
            <a:off x="995363" y="1852147"/>
            <a:ext cx="10167192" cy="1059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9323CF7C-1B76-488B-8726-ED71D4714833}"/>
              </a:ext>
            </a:extLst>
          </p:cNvPr>
          <p:cNvSpPr>
            <a:spLocks noGrp="1"/>
          </p:cNvSpPr>
          <p:nvPr>
            <p:ph type="body" sz="quarter" idx="10"/>
          </p:nvPr>
        </p:nvSpPr>
        <p:spPr>
          <a:xfrm>
            <a:off x="995362" y="1292026"/>
            <a:ext cx="10391775" cy="498674"/>
          </a:xfrm>
        </p:spPr>
        <p:txBody>
          <a:bodyPr/>
          <a:lstStyle/>
          <a:p>
            <a:r>
              <a:rPr lang="en-GB" dirty="0">
                <a:solidFill>
                  <a:schemeClr val="accent5"/>
                </a:solidFill>
              </a:rPr>
              <a:t>Consumers demand seamless, responsive, relevant and consistent experiences with products, services and interactions; above all, tailored and personalized for them.</a:t>
            </a:r>
          </a:p>
          <a:p>
            <a:endParaRPr lang="en-GB" dirty="0"/>
          </a:p>
        </p:txBody>
      </p:sp>
      <p:sp>
        <p:nvSpPr>
          <p:cNvPr id="3" name="Title 2">
            <a:extLst>
              <a:ext uri="{FF2B5EF4-FFF2-40B4-BE49-F238E27FC236}">
                <a16:creationId xmlns:a16="http://schemas.microsoft.com/office/drawing/2014/main" id="{F4C193EF-A350-44F7-BCFB-A7B98D0F60D7}"/>
              </a:ext>
            </a:extLst>
          </p:cNvPr>
          <p:cNvSpPr>
            <a:spLocks noGrp="1"/>
          </p:cNvSpPr>
          <p:nvPr>
            <p:ph type="title"/>
          </p:nvPr>
        </p:nvSpPr>
        <p:spPr>
          <a:xfrm>
            <a:off x="998400" y="431800"/>
            <a:ext cx="10195200" cy="533400"/>
          </a:xfrm>
        </p:spPr>
        <p:txBody>
          <a:bodyPr/>
          <a:lstStyle/>
          <a:p>
            <a:r>
              <a:rPr lang="en-GB" sz="5000" b="1" dirty="0"/>
              <a:t>Experience</a:t>
            </a:r>
            <a:r>
              <a:rPr lang="en-GB" sz="5000" dirty="0"/>
              <a:t> — immersive and personalized</a:t>
            </a:r>
          </a:p>
        </p:txBody>
      </p:sp>
      <p:sp>
        <p:nvSpPr>
          <p:cNvPr id="6" name="Rectangle 5">
            <a:extLst>
              <a:ext uri="{FF2B5EF4-FFF2-40B4-BE49-F238E27FC236}">
                <a16:creationId xmlns:a16="http://schemas.microsoft.com/office/drawing/2014/main" id="{DAD8BFAC-E72F-455F-9B6F-976A923B91AA}"/>
              </a:ext>
            </a:extLst>
          </p:cNvPr>
          <p:cNvSpPr/>
          <p:nvPr/>
        </p:nvSpPr>
        <p:spPr>
          <a:xfrm>
            <a:off x="1998280" y="2124890"/>
            <a:ext cx="57607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
                <a:prstClr val="white"/>
              </a:buClr>
              <a:buSzTx/>
              <a:buFontTx/>
              <a:buNone/>
              <a:tabLst/>
              <a:defRPr/>
            </a:pPr>
            <a:r>
              <a:rPr kumimoji="0" lang="en-GB" sz="1100" b="1" i="0" u="none" strike="noStrike" kern="1200" cap="none" spc="0" normalizeH="0" baseline="0" noProof="0" dirty="0">
                <a:ln>
                  <a:noFill/>
                </a:ln>
                <a:solidFill>
                  <a:srgbClr val="470A68"/>
                </a:solidFill>
                <a:effectLst/>
                <a:uLnTx/>
                <a:uFillTx/>
                <a:latin typeface="Arial"/>
                <a:ea typeface="+mn-ea"/>
                <a:cs typeface="Arial" panose="020B0604020202020204" pitchFamily="34" charset="0"/>
              </a:rPr>
              <a:t>Customer experience is more important than ever — as consumers now engage with retailers beyond the transactional experience</a:t>
            </a:r>
          </a:p>
        </p:txBody>
      </p:sp>
      <p:sp>
        <p:nvSpPr>
          <p:cNvPr id="19" name="Rectangle 18">
            <a:extLst>
              <a:ext uri="{FF2B5EF4-FFF2-40B4-BE49-F238E27FC236}">
                <a16:creationId xmlns:a16="http://schemas.microsoft.com/office/drawing/2014/main" id="{C10BF488-7C10-478F-87AC-4DFCB5A3C3E3}"/>
              </a:ext>
            </a:extLst>
          </p:cNvPr>
          <p:cNvSpPr/>
          <p:nvPr/>
        </p:nvSpPr>
        <p:spPr>
          <a:xfrm>
            <a:off x="1998279" y="3420573"/>
            <a:ext cx="6498149" cy="43088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
                <a:prstClr val="white"/>
              </a:buClr>
              <a:buSzTx/>
              <a:buFontTx/>
              <a:buNone/>
              <a:tabLst/>
              <a:defRPr/>
            </a:pPr>
            <a:r>
              <a:rPr kumimoji="0" lang="en-GB" sz="1100" b="1" i="0" u="none" strike="noStrike" kern="1200" cap="none" spc="0" normalizeH="0" baseline="0" noProof="0" dirty="0">
                <a:ln>
                  <a:noFill/>
                </a:ln>
                <a:solidFill>
                  <a:srgbClr val="470A68"/>
                </a:solidFill>
                <a:effectLst/>
                <a:uLnTx/>
                <a:uFillTx/>
                <a:latin typeface="Arial"/>
                <a:ea typeface="+mn-ea"/>
                <a:cs typeface="Arial" panose="020B0604020202020204" pitchFamily="34" charset="0"/>
              </a:rPr>
              <a:t>Retailers are focusing on immersive shopping and creating a unique customer experience that meets/exceeds customer expectations</a:t>
            </a:r>
          </a:p>
        </p:txBody>
      </p:sp>
      <p:sp>
        <p:nvSpPr>
          <p:cNvPr id="50" name="Rectangle 49">
            <a:extLst>
              <a:ext uri="{FF2B5EF4-FFF2-40B4-BE49-F238E27FC236}">
                <a16:creationId xmlns:a16="http://schemas.microsoft.com/office/drawing/2014/main" id="{0FB108E2-4BB8-4333-B2F6-331D0C40B00B}"/>
              </a:ext>
            </a:extLst>
          </p:cNvPr>
          <p:cNvSpPr/>
          <p:nvPr/>
        </p:nvSpPr>
        <p:spPr>
          <a:xfrm>
            <a:off x="995362" y="4093845"/>
            <a:ext cx="3474720" cy="1783080"/>
          </a:xfrm>
          <a:prstGeom prst="rect">
            <a:avLst/>
          </a:prstGeom>
          <a:solidFill>
            <a:schemeClr val="accent1"/>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Selfridges</a:t>
            </a:r>
            <a:r>
              <a:rPr kumimoji="0" lang="en-GB" sz="105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 </a:t>
            </a:r>
            <a:r>
              <a:rPr kumimoji="0" lang="en-GB" sz="9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(UK-based high-end department store)</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Opened </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in-store cinema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first department store across the globe to permanently accommodate such facility</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Indoor skating bowl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with professional skateboarders offering lessons</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Giant </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crystal-encrusted Pegasus</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by artist Damien Hirst within an in-store restaurant </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60,000 </a:t>
            </a:r>
            <a:r>
              <a:rPr kumimoji="0" lang="en-US" sz="900" b="1" i="0" u="none" strike="noStrike" kern="1200" cap="none" spc="0" normalizeH="0" baseline="0" dirty="0">
                <a:ln>
                  <a:noFill/>
                </a:ln>
                <a:solidFill>
                  <a:prstClr val="white"/>
                </a:solidFill>
                <a:effectLst/>
                <a:uLnTx/>
                <a:uFillTx/>
                <a:latin typeface="Arial"/>
                <a:ea typeface="+mn-ea"/>
                <a:cs typeface="Arial" panose="020B0604020202020204" pitchFamily="34" charset="0"/>
              </a:rPr>
              <a:t>sq.ft</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accessories hall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 the London flagship — promoted as the largest destination for luxury accessories</a:t>
            </a:r>
          </a:p>
        </p:txBody>
      </p:sp>
      <p:sp>
        <p:nvSpPr>
          <p:cNvPr id="52" name="Rectangle 51">
            <a:extLst>
              <a:ext uri="{FF2B5EF4-FFF2-40B4-BE49-F238E27FC236}">
                <a16:creationId xmlns:a16="http://schemas.microsoft.com/office/drawing/2014/main" id="{9D730424-17A9-4694-93C6-8C67AF5FB366}"/>
              </a:ext>
            </a:extLst>
          </p:cNvPr>
          <p:cNvSpPr/>
          <p:nvPr/>
        </p:nvSpPr>
        <p:spPr>
          <a:xfrm>
            <a:off x="4552315" y="4093845"/>
            <a:ext cx="3291840" cy="1783080"/>
          </a:xfrm>
          <a:prstGeom prst="rect">
            <a:avLst/>
          </a:prstGeom>
          <a:solidFill>
            <a:schemeClr val="bg2"/>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Bass Pro Shops </a:t>
            </a:r>
            <a:r>
              <a:rPr kumimoji="0" lang="en-GB" sz="9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(US-based sporting goods retailer)</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Stores are </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more like a theme park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giant aquarium with live fish, wildlife dioramas, specialty restaurants, ocean-themed </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bowling alleys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and</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shooting arcade</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 addition to hunting, fishing and boating items, the customers could engage in live events, group tours, </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live fishing tackle demos</a:t>
            </a:r>
          </a:p>
          <a:p>
            <a:pPr marL="171450" marR="0" lvl="0" indent="-171450" algn="l" defTabSz="914400" rtl="0" eaLnBrk="1" fontAlgn="auto" latinLnBrk="0" hangingPunct="1">
              <a:lnSpc>
                <a:spcPct val="100000"/>
              </a:lnSpc>
              <a:spcBef>
                <a:spcPts val="400"/>
              </a:spcBef>
              <a:spcAft>
                <a:spcPts val="200"/>
              </a:spcAft>
              <a:buClr>
                <a:prstClr val="white"/>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Offers access to a meeting room for hunting, fishing, camping organizations</a:t>
            </a:r>
          </a:p>
        </p:txBody>
      </p:sp>
      <p:sp>
        <p:nvSpPr>
          <p:cNvPr id="72" name="Freeform 62">
            <a:extLst>
              <a:ext uri="{FF2B5EF4-FFF2-40B4-BE49-F238E27FC236}">
                <a16:creationId xmlns:a16="http://schemas.microsoft.com/office/drawing/2014/main" id="{588ECFC6-636C-4E04-982C-F6CE013E6992}"/>
              </a:ext>
            </a:extLst>
          </p:cNvPr>
          <p:cNvSpPr>
            <a:spLocks/>
          </p:cNvSpPr>
          <p:nvPr/>
        </p:nvSpPr>
        <p:spPr bwMode="auto">
          <a:xfrm rot="2385510">
            <a:off x="4120725" y="4059316"/>
            <a:ext cx="319140" cy="388797"/>
          </a:xfrm>
          <a:custGeom>
            <a:avLst/>
            <a:gdLst>
              <a:gd name="T0" fmla="*/ 350 w 818"/>
              <a:gd name="T1" fmla="*/ 109 h 906"/>
              <a:gd name="T2" fmla="*/ 286 w 818"/>
              <a:gd name="T3" fmla="*/ 68 h 906"/>
              <a:gd name="T4" fmla="*/ 211 w 818"/>
              <a:gd name="T5" fmla="*/ 54 h 906"/>
              <a:gd name="T6" fmla="*/ 143 w 818"/>
              <a:gd name="T7" fmla="*/ 67 h 906"/>
              <a:gd name="T8" fmla="*/ 87 w 818"/>
              <a:gd name="T9" fmla="*/ 108 h 906"/>
              <a:gd name="T10" fmla="*/ 56 w 818"/>
              <a:gd name="T11" fmla="*/ 168 h 906"/>
              <a:gd name="T12" fmla="*/ 52 w 818"/>
              <a:gd name="T13" fmla="*/ 243 h 906"/>
              <a:gd name="T14" fmla="*/ 75 w 818"/>
              <a:gd name="T15" fmla="*/ 315 h 906"/>
              <a:gd name="T16" fmla="*/ 533 w 818"/>
              <a:gd name="T17" fmla="*/ 815 h 906"/>
              <a:gd name="T18" fmla="*/ 573 w 818"/>
              <a:gd name="T19" fmla="*/ 845 h 906"/>
              <a:gd name="T20" fmla="*/ 619 w 818"/>
              <a:gd name="T21" fmla="*/ 858 h 906"/>
              <a:gd name="T22" fmla="*/ 664 w 818"/>
              <a:gd name="T23" fmla="*/ 855 h 906"/>
              <a:gd name="T24" fmla="*/ 700 w 818"/>
              <a:gd name="T25" fmla="*/ 832 h 906"/>
              <a:gd name="T26" fmla="*/ 745 w 818"/>
              <a:gd name="T27" fmla="*/ 778 h 906"/>
              <a:gd name="T28" fmla="*/ 770 w 818"/>
              <a:gd name="T29" fmla="*/ 729 h 906"/>
              <a:gd name="T30" fmla="*/ 769 w 818"/>
              <a:gd name="T31" fmla="*/ 691 h 906"/>
              <a:gd name="T32" fmla="*/ 749 w 818"/>
              <a:gd name="T33" fmla="*/ 647 h 906"/>
              <a:gd name="T34" fmla="*/ 337 w 818"/>
              <a:gd name="T35" fmla="*/ 206 h 906"/>
              <a:gd name="T36" fmla="*/ 304 w 818"/>
              <a:gd name="T37" fmla="*/ 196 h 906"/>
              <a:gd name="T38" fmla="*/ 257 w 818"/>
              <a:gd name="T39" fmla="*/ 214 h 906"/>
              <a:gd name="T40" fmla="*/ 228 w 818"/>
              <a:gd name="T41" fmla="*/ 233 h 906"/>
              <a:gd name="T42" fmla="*/ 205 w 818"/>
              <a:gd name="T43" fmla="*/ 276 h 906"/>
              <a:gd name="T44" fmla="*/ 197 w 818"/>
              <a:gd name="T45" fmla="*/ 312 h 906"/>
              <a:gd name="T46" fmla="*/ 600 w 818"/>
              <a:gd name="T47" fmla="*/ 753 h 906"/>
              <a:gd name="T48" fmla="*/ 167 w 818"/>
              <a:gd name="T49" fmla="*/ 352 h 906"/>
              <a:gd name="T50" fmla="*/ 152 w 818"/>
              <a:gd name="T51" fmla="*/ 317 h 906"/>
              <a:gd name="T52" fmla="*/ 154 w 818"/>
              <a:gd name="T53" fmla="*/ 272 h 906"/>
              <a:gd name="T54" fmla="*/ 183 w 818"/>
              <a:gd name="T55" fmla="*/ 210 h 906"/>
              <a:gd name="T56" fmla="*/ 219 w 818"/>
              <a:gd name="T57" fmla="*/ 176 h 906"/>
              <a:gd name="T58" fmla="*/ 283 w 818"/>
              <a:gd name="T59" fmla="*/ 152 h 906"/>
              <a:gd name="T60" fmla="*/ 328 w 818"/>
              <a:gd name="T61" fmla="*/ 153 h 906"/>
              <a:gd name="T62" fmla="*/ 362 w 818"/>
              <a:gd name="T63" fmla="*/ 170 h 906"/>
              <a:gd name="T64" fmla="*/ 777 w 818"/>
              <a:gd name="T65" fmla="*/ 611 h 906"/>
              <a:gd name="T66" fmla="*/ 809 w 818"/>
              <a:gd name="T67" fmla="*/ 670 h 906"/>
              <a:gd name="T68" fmla="*/ 817 w 818"/>
              <a:gd name="T69" fmla="*/ 729 h 906"/>
              <a:gd name="T70" fmla="*/ 800 w 818"/>
              <a:gd name="T71" fmla="*/ 780 h 906"/>
              <a:gd name="T72" fmla="*/ 747 w 818"/>
              <a:gd name="T73" fmla="*/ 856 h 906"/>
              <a:gd name="T74" fmla="*/ 697 w 818"/>
              <a:gd name="T75" fmla="*/ 895 h 906"/>
              <a:gd name="T76" fmla="*/ 637 w 818"/>
              <a:gd name="T77" fmla="*/ 906 h 906"/>
              <a:gd name="T78" fmla="*/ 572 w 818"/>
              <a:gd name="T79" fmla="*/ 893 h 906"/>
              <a:gd name="T80" fmla="*/ 515 w 818"/>
              <a:gd name="T81" fmla="*/ 857 h 906"/>
              <a:gd name="T82" fmla="*/ 45 w 818"/>
              <a:gd name="T83" fmla="*/ 351 h 906"/>
              <a:gd name="T84" fmla="*/ 21 w 818"/>
              <a:gd name="T85" fmla="*/ 307 h 906"/>
              <a:gd name="T86" fmla="*/ 6 w 818"/>
              <a:gd name="T87" fmla="*/ 261 h 906"/>
              <a:gd name="T88" fmla="*/ 0 w 818"/>
              <a:gd name="T89" fmla="*/ 215 h 906"/>
              <a:gd name="T90" fmla="*/ 4 w 818"/>
              <a:gd name="T91" fmla="*/ 170 h 906"/>
              <a:gd name="T92" fmla="*/ 16 w 818"/>
              <a:gd name="T93" fmla="*/ 129 h 906"/>
              <a:gd name="T94" fmla="*/ 36 w 818"/>
              <a:gd name="T95" fmla="*/ 92 h 906"/>
              <a:gd name="T96" fmla="*/ 66 w 818"/>
              <a:gd name="T97" fmla="*/ 58 h 906"/>
              <a:gd name="T98" fmla="*/ 119 w 818"/>
              <a:gd name="T99" fmla="*/ 21 h 906"/>
              <a:gd name="T100" fmla="*/ 158 w 818"/>
              <a:gd name="T101" fmla="*/ 7 h 906"/>
              <a:gd name="T102" fmla="*/ 221 w 818"/>
              <a:gd name="T103" fmla="*/ 2 h 906"/>
              <a:gd name="T104" fmla="*/ 268 w 818"/>
              <a:gd name="T105" fmla="*/ 9 h 906"/>
              <a:gd name="T106" fmla="*/ 312 w 818"/>
              <a:gd name="T107" fmla="*/ 28 h 906"/>
              <a:gd name="T108" fmla="*/ 356 w 818"/>
              <a:gd name="T109" fmla="*/ 56 h 906"/>
              <a:gd name="connsiteX0" fmla="*/ 5277 w 10000"/>
              <a:gd name="connsiteY0" fmla="*/ 1301 h 10000"/>
              <a:gd name="connsiteX1" fmla="*/ 7372 w 10000"/>
              <a:gd name="connsiteY1" fmla="*/ 4161 h 10000"/>
              <a:gd name="connsiteX2" fmla="*/ 4474 w 10000"/>
              <a:gd name="connsiteY2" fmla="*/ 1358 h 10000"/>
              <a:gd name="connsiteX3" fmla="*/ 4279 w 10000"/>
              <a:gd name="connsiteY3" fmla="*/ 1203 h 10000"/>
              <a:gd name="connsiteX4" fmla="*/ 4095 w 10000"/>
              <a:gd name="connsiteY4" fmla="*/ 1060 h 10000"/>
              <a:gd name="connsiteX5" fmla="*/ 3912 w 10000"/>
              <a:gd name="connsiteY5" fmla="*/ 938 h 10000"/>
              <a:gd name="connsiteX6" fmla="*/ 3704 w 10000"/>
              <a:gd name="connsiteY6" fmla="*/ 850 h 10000"/>
              <a:gd name="connsiteX7" fmla="*/ 3496 w 10000"/>
              <a:gd name="connsiteY7" fmla="*/ 751 h 10000"/>
              <a:gd name="connsiteX8" fmla="*/ 3276 w 10000"/>
              <a:gd name="connsiteY8" fmla="*/ 684 h 10000"/>
              <a:gd name="connsiteX9" fmla="*/ 3044 w 10000"/>
              <a:gd name="connsiteY9" fmla="*/ 629 h 10000"/>
              <a:gd name="connsiteX10" fmla="*/ 2824 w 10000"/>
              <a:gd name="connsiteY10" fmla="*/ 607 h 10000"/>
              <a:gd name="connsiteX11" fmla="*/ 2579 w 10000"/>
              <a:gd name="connsiteY11" fmla="*/ 596 h 10000"/>
              <a:gd name="connsiteX12" fmla="*/ 2359 w 10000"/>
              <a:gd name="connsiteY12" fmla="*/ 596 h 10000"/>
              <a:gd name="connsiteX13" fmla="*/ 2139 w 10000"/>
              <a:gd name="connsiteY13" fmla="*/ 618 h 10000"/>
              <a:gd name="connsiteX14" fmla="*/ 1944 w 10000"/>
              <a:gd name="connsiteY14" fmla="*/ 662 h 10000"/>
              <a:gd name="connsiteX15" fmla="*/ 1748 w 10000"/>
              <a:gd name="connsiteY15" fmla="*/ 740 h 10000"/>
              <a:gd name="connsiteX16" fmla="*/ 1565 w 10000"/>
              <a:gd name="connsiteY16" fmla="*/ 817 h 10000"/>
              <a:gd name="connsiteX17" fmla="*/ 1394 w 10000"/>
              <a:gd name="connsiteY17" fmla="*/ 927 h 10000"/>
              <a:gd name="connsiteX18" fmla="*/ 1222 w 10000"/>
              <a:gd name="connsiteY18" fmla="*/ 1049 h 10000"/>
              <a:gd name="connsiteX19" fmla="*/ 1064 w 10000"/>
              <a:gd name="connsiteY19" fmla="*/ 1192 h 10000"/>
              <a:gd name="connsiteX20" fmla="*/ 954 w 10000"/>
              <a:gd name="connsiteY20" fmla="*/ 1347 h 10000"/>
              <a:gd name="connsiteX21" fmla="*/ 831 w 10000"/>
              <a:gd name="connsiteY21" fmla="*/ 1501 h 10000"/>
              <a:gd name="connsiteX22" fmla="*/ 746 w 10000"/>
              <a:gd name="connsiteY22" fmla="*/ 1678 h 10000"/>
              <a:gd name="connsiteX23" fmla="*/ 685 w 10000"/>
              <a:gd name="connsiteY23" fmla="*/ 1854 h 10000"/>
              <a:gd name="connsiteX24" fmla="*/ 648 w 10000"/>
              <a:gd name="connsiteY24" fmla="*/ 2042 h 10000"/>
              <a:gd name="connsiteX25" fmla="*/ 611 w 10000"/>
              <a:gd name="connsiteY25" fmla="*/ 2252 h 10000"/>
              <a:gd name="connsiteX26" fmla="*/ 611 w 10000"/>
              <a:gd name="connsiteY26" fmla="*/ 2461 h 10000"/>
              <a:gd name="connsiteX27" fmla="*/ 636 w 10000"/>
              <a:gd name="connsiteY27" fmla="*/ 2682 h 10000"/>
              <a:gd name="connsiteX28" fmla="*/ 672 w 10000"/>
              <a:gd name="connsiteY28" fmla="*/ 2881 h 10000"/>
              <a:gd name="connsiteX29" fmla="*/ 733 w 10000"/>
              <a:gd name="connsiteY29" fmla="*/ 3091 h 10000"/>
              <a:gd name="connsiteX30" fmla="*/ 819 w 10000"/>
              <a:gd name="connsiteY30" fmla="*/ 3278 h 10000"/>
              <a:gd name="connsiteX31" fmla="*/ 917 w 10000"/>
              <a:gd name="connsiteY31" fmla="*/ 3477 h 10000"/>
              <a:gd name="connsiteX32" fmla="*/ 1039 w 10000"/>
              <a:gd name="connsiteY32" fmla="*/ 3653 h 10000"/>
              <a:gd name="connsiteX33" fmla="*/ 1186 w 10000"/>
              <a:gd name="connsiteY33" fmla="*/ 3830 h 10000"/>
              <a:gd name="connsiteX34" fmla="*/ 1345 w 10000"/>
              <a:gd name="connsiteY34" fmla="*/ 3996 h 10000"/>
              <a:gd name="connsiteX35" fmla="*/ 6516 w 10000"/>
              <a:gd name="connsiteY35" fmla="*/ 8996 h 10000"/>
              <a:gd name="connsiteX36" fmla="*/ 6638 w 10000"/>
              <a:gd name="connsiteY36" fmla="*/ 9084 h 10000"/>
              <a:gd name="connsiteX37" fmla="*/ 6760 w 10000"/>
              <a:gd name="connsiteY37" fmla="*/ 9183 h 10000"/>
              <a:gd name="connsiteX38" fmla="*/ 6870 w 10000"/>
              <a:gd name="connsiteY38" fmla="*/ 9260 h 10000"/>
              <a:gd name="connsiteX39" fmla="*/ 7005 w 10000"/>
              <a:gd name="connsiteY39" fmla="*/ 9327 h 10000"/>
              <a:gd name="connsiteX40" fmla="*/ 7139 w 10000"/>
              <a:gd name="connsiteY40" fmla="*/ 9393 h 10000"/>
              <a:gd name="connsiteX41" fmla="*/ 7274 w 10000"/>
              <a:gd name="connsiteY41" fmla="*/ 9426 h 10000"/>
              <a:gd name="connsiteX42" fmla="*/ 7421 w 10000"/>
              <a:gd name="connsiteY42" fmla="*/ 9459 h 10000"/>
              <a:gd name="connsiteX43" fmla="*/ 7567 w 10000"/>
              <a:gd name="connsiteY43" fmla="*/ 9470 h 10000"/>
              <a:gd name="connsiteX44" fmla="*/ 7714 w 10000"/>
              <a:gd name="connsiteY44" fmla="*/ 9481 h 10000"/>
              <a:gd name="connsiteX45" fmla="*/ 7848 w 10000"/>
              <a:gd name="connsiteY45" fmla="*/ 9481 h 10000"/>
              <a:gd name="connsiteX46" fmla="*/ 7983 w 10000"/>
              <a:gd name="connsiteY46" fmla="*/ 9459 h 10000"/>
              <a:gd name="connsiteX47" fmla="*/ 8117 w 10000"/>
              <a:gd name="connsiteY47" fmla="*/ 9437 h 10000"/>
              <a:gd name="connsiteX48" fmla="*/ 8227 w 10000"/>
              <a:gd name="connsiteY48" fmla="*/ 9393 h 10000"/>
              <a:gd name="connsiteX49" fmla="*/ 8350 w 10000"/>
              <a:gd name="connsiteY49" fmla="*/ 9338 h 10000"/>
              <a:gd name="connsiteX50" fmla="*/ 8460 w 10000"/>
              <a:gd name="connsiteY50" fmla="*/ 9272 h 10000"/>
              <a:gd name="connsiteX51" fmla="*/ 8557 w 10000"/>
              <a:gd name="connsiteY51" fmla="*/ 9183 h 10000"/>
              <a:gd name="connsiteX52" fmla="*/ 8680 w 10000"/>
              <a:gd name="connsiteY52" fmla="*/ 9073 h 10000"/>
              <a:gd name="connsiteX53" fmla="*/ 8814 w 10000"/>
              <a:gd name="connsiteY53" fmla="*/ 8940 h 10000"/>
              <a:gd name="connsiteX54" fmla="*/ 8961 w 10000"/>
              <a:gd name="connsiteY54" fmla="*/ 8775 h 10000"/>
              <a:gd name="connsiteX55" fmla="*/ 9108 w 10000"/>
              <a:gd name="connsiteY55" fmla="*/ 8587 h 10000"/>
              <a:gd name="connsiteX56" fmla="*/ 9242 w 10000"/>
              <a:gd name="connsiteY56" fmla="*/ 8400 h 10000"/>
              <a:gd name="connsiteX57" fmla="*/ 9352 w 10000"/>
              <a:gd name="connsiteY57" fmla="*/ 8212 h 10000"/>
              <a:gd name="connsiteX58" fmla="*/ 9389 w 10000"/>
              <a:gd name="connsiteY58" fmla="*/ 8124 h 10000"/>
              <a:gd name="connsiteX59" fmla="*/ 9413 w 10000"/>
              <a:gd name="connsiteY59" fmla="*/ 8046 h 10000"/>
              <a:gd name="connsiteX60" fmla="*/ 9425 w 10000"/>
              <a:gd name="connsiteY60" fmla="*/ 7958 h 10000"/>
              <a:gd name="connsiteX61" fmla="*/ 9438 w 10000"/>
              <a:gd name="connsiteY61" fmla="*/ 7892 h 10000"/>
              <a:gd name="connsiteX62" fmla="*/ 9425 w 10000"/>
              <a:gd name="connsiteY62" fmla="*/ 7759 h 10000"/>
              <a:gd name="connsiteX63" fmla="*/ 9401 w 10000"/>
              <a:gd name="connsiteY63" fmla="*/ 7627 h 10000"/>
              <a:gd name="connsiteX64" fmla="*/ 9364 w 10000"/>
              <a:gd name="connsiteY64" fmla="*/ 7506 h 10000"/>
              <a:gd name="connsiteX65" fmla="*/ 9303 w 10000"/>
              <a:gd name="connsiteY65" fmla="*/ 7384 h 10000"/>
              <a:gd name="connsiteX66" fmla="*/ 9242 w 10000"/>
              <a:gd name="connsiteY66" fmla="*/ 7263 h 10000"/>
              <a:gd name="connsiteX67" fmla="*/ 9156 w 10000"/>
              <a:gd name="connsiteY67" fmla="*/ 7141 h 10000"/>
              <a:gd name="connsiteX68" fmla="*/ 9071 w 10000"/>
              <a:gd name="connsiteY68" fmla="*/ 7042 h 10000"/>
              <a:gd name="connsiteX69" fmla="*/ 8961 w 10000"/>
              <a:gd name="connsiteY69" fmla="*/ 6932 h 10000"/>
              <a:gd name="connsiteX70" fmla="*/ 4218 w 10000"/>
              <a:gd name="connsiteY70" fmla="*/ 2340 h 10000"/>
              <a:gd name="connsiteX71" fmla="*/ 4120 w 10000"/>
              <a:gd name="connsiteY71" fmla="*/ 2274 h 10000"/>
              <a:gd name="connsiteX72" fmla="*/ 4022 w 10000"/>
              <a:gd name="connsiteY72" fmla="*/ 2219 h 10000"/>
              <a:gd name="connsiteX73" fmla="*/ 3912 w 10000"/>
              <a:gd name="connsiteY73" fmla="*/ 2174 h 10000"/>
              <a:gd name="connsiteX74" fmla="*/ 3790 w 10000"/>
              <a:gd name="connsiteY74" fmla="*/ 2152 h 10000"/>
              <a:gd name="connsiteX75" fmla="*/ 3716 w 10000"/>
              <a:gd name="connsiteY75" fmla="*/ 2163 h 10000"/>
              <a:gd name="connsiteX76" fmla="*/ 3594 w 10000"/>
              <a:gd name="connsiteY76" fmla="*/ 2196 h 10000"/>
              <a:gd name="connsiteX77" fmla="*/ 3447 w 10000"/>
              <a:gd name="connsiteY77" fmla="*/ 2241 h 10000"/>
              <a:gd name="connsiteX78" fmla="*/ 3289 w 10000"/>
              <a:gd name="connsiteY78" fmla="*/ 2296 h 10000"/>
              <a:gd name="connsiteX79" fmla="*/ 3142 w 10000"/>
              <a:gd name="connsiteY79" fmla="*/ 2362 h 10000"/>
              <a:gd name="connsiteX80" fmla="*/ 2995 w 10000"/>
              <a:gd name="connsiteY80" fmla="*/ 2417 h 10000"/>
              <a:gd name="connsiteX81" fmla="*/ 2885 w 10000"/>
              <a:gd name="connsiteY81" fmla="*/ 2472 h 10000"/>
              <a:gd name="connsiteX82" fmla="*/ 2824 w 10000"/>
              <a:gd name="connsiteY82" fmla="*/ 2517 h 10000"/>
              <a:gd name="connsiteX83" fmla="*/ 2787 w 10000"/>
              <a:gd name="connsiteY83" fmla="*/ 2572 h 10000"/>
              <a:gd name="connsiteX84" fmla="*/ 2714 w 10000"/>
              <a:gd name="connsiteY84" fmla="*/ 2660 h 10000"/>
              <a:gd name="connsiteX85" fmla="*/ 2641 w 10000"/>
              <a:gd name="connsiteY85" fmla="*/ 2781 h 10000"/>
              <a:gd name="connsiteX86" fmla="*/ 2567 w 10000"/>
              <a:gd name="connsiteY86" fmla="*/ 2914 h 10000"/>
              <a:gd name="connsiteX87" fmla="*/ 2506 w 10000"/>
              <a:gd name="connsiteY87" fmla="*/ 3046 h 10000"/>
              <a:gd name="connsiteX88" fmla="*/ 2445 w 10000"/>
              <a:gd name="connsiteY88" fmla="*/ 3168 h 10000"/>
              <a:gd name="connsiteX89" fmla="*/ 2408 w 10000"/>
              <a:gd name="connsiteY89" fmla="*/ 3267 h 10000"/>
              <a:gd name="connsiteX90" fmla="*/ 2396 w 10000"/>
              <a:gd name="connsiteY90" fmla="*/ 3355 h 10000"/>
              <a:gd name="connsiteX91" fmla="*/ 2408 w 10000"/>
              <a:gd name="connsiteY91" fmla="*/ 3444 h 10000"/>
              <a:gd name="connsiteX92" fmla="*/ 2445 w 10000"/>
              <a:gd name="connsiteY92" fmla="*/ 3554 h 10000"/>
              <a:gd name="connsiteX93" fmla="*/ 2518 w 10000"/>
              <a:gd name="connsiteY93" fmla="*/ 3642 h 10000"/>
              <a:gd name="connsiteX94" fmla="*/ 2579 w 10000"/>
              <a:gd name="connsiteY94" fmla="*/ 3720 h 10000"/>
              <a:gd name="connsiteX95" fmla="*/ 7335 w 10000"/>
              <a:gd name="connsiteY95" fmla="*/ 8311 h 10000"/>
              <a:gd name="connsiteX96" fmla="*/ 6956 w 10000"/>
              <a:gd name="connsiteY96" fmla="*/ 8642 h 10000"/>
              <a:gd name="connsiteX97" fmla="*/ 2200 w 10000"/>
              <a:gd name="connsiteY97" fmla="*/ 4051 h 10000"/>
              <a:gd name="connsiteX98" fmla="*/ 2115 w 10000"/>
              <a:gd name="connsiteY98" fmla="*/ 3962 h 10000"/>
              <a:gd name="connsiteX99" fmla="*/ 2042 w 10000"/>
              <a:gd name="connsiteY99" fmla="*/ 3885 h 10000"/>
              <a:gd name="connsiteX100" fmla="*/ 1980 w 10000"/>
              <a:gd name="connsiteY100" fmla="*/ 3786 h 10000"/>
              <a:gd name="connsiteX101" fmla="*/ 1932 w 10000"/>
              <a:gd name="connsiteY101" fmla="*/ 3687 h 10000"/>
              <a:gd name="connsiteX102" fmla="*/ 1895 w 10000"/>
              <a:gd name="connsiteY102" fmla="*/ 3598 h 10000"/>
              <a:gd name="connsiteX103" fmla="*/ 1858 w 10000"/>
              <a:gd name="connsiteY103" fmla="*/ 3499 h 10000"/>
              <a:gd name="connsiteX104" fmla="*/ 1834 w 10000"/>
              <a:gd name="connsiteY104" fmla="*/ 3389 h 10000"/>
              <a:gd name="connsiteX105" fmla="*/ 1822 w 10000"/>
              <a:gd name="connsiteY105" fmla="*/ 3278 h 10000"/>
              <a:gd name="connsiteX106" fmla="*/ 1834 w 10000"/>
              <a:gd name="connsiteY106" fmla="*/ 3157 h 10000"/>
              <a:gd name="connsiteX107" fmla="*/ 1883 w 10000"/>
              <a:gd name="connsiteY107" fmla="*/ 3002 h 10000"/>
              <a:gd name="connsiteX108" fmla="*/ 1956 w 10000"/>
              <a:gd name="connsiteY108" fmla="*/ 2826 h 10000"/>
              <a:gd name="connsiteX109" fmla="*/ 2042 w 10000"/>
              <a:gd name="connsiteY109" fmla="*/ 2649 h 10000"/>
              <a:gd name="connsiteX110" fmla="*/ 2127 w 10000"/>
              <a:gd name="connsiteY110" fmla="*/ 2472 h 10000"/>
              <a:gd name="connsiteX111" fmla="*/ 2237 w 10000"/>
              <a:gd name="connsiteY111" fmla="*/ 2318 h 10000"/>
              <a:gd name="connsiteX112" fmla="*/ 2335 w 10000"/>
              <a:gd name="connsiteY112" fmla="*/ 2185 h 10000"/>
              <a:gd name="connsiteX113" fmla="*/ 2421 w 10000"/>
              <a:gd name="connsiteY113" fmla="*/ 2097 h 10000"/>
              <a:gd name="connsiteX114" fmla="*/ 2531 w 10000"/>
              <a:gd name="connsiteY114" fmla="*/ 2020 h 10000"/>
              <a:gd name="connsiteX115" fmla="*/ 2677 w 10000"/>
              <a:gd name="connsiteY115" fmla="*/ 1943 h 10000"/>
              <a:gd name="connsiteX116" fmla="*/ 2861 w 10000"/>
              <a:gd name="connsiteY116" fmla="*/ 1865 h 10000"/>
              <a:gd name="connsiteX117" fmla="*/ 3056 w 10000"/>
              <a:gd name="connsiteY117" fmla="*/ 1788 h 10000"/>
              <a:gd name="connsiteX118" fmla="*/ 3264 w 10000"/>
              <a:gd name="connsiteY118" fmla="*/ 1722 h 10000"/>
              <a:gd name="connsiteX119" fmla="*/ 3460 w 10000"/>
              <a:gd name="connsiteY119" fmla="*/ 1678 h 10000"/>
              <a:gd name="connsiteX120" fmla="*/ 3631 w 10000"/>
              <a:gd name="connsiteY120" fmla="*/ 1645 h 10000"/>
              <a:gd name="connsiteX121" fmla="*/ 3778 w 10000"/>
              <a:gd name="connsiteY121" fmla="*/ 1634 h 10000"/>
              <a:gd name="connsiteX122" fmla="*/ 3900 w 10000"/>
              <a:gd name="connsiteY122" fmla="*/ 1667 h 10000"/>
              <a:gd name="connsiteX123" fmla="*/ 4010 w 10000"/>
              <a:gd name="connsiteY123" fmla="*/ 1689 h 10000"/>
              <a:gd name="connsiteX124" fmla="*/ 4120 w 10000"/>
              <a:gd name="connsiteY124" fmla="*/ 1722 h 10000"/>
              <a:gd name="connsiteX125" fmla="*/ 4230 w 10000"/>
              <a:gd name="connsiteY125" fmla="*/ 1755 h 10000"/>
              <a:gd name="connsiteX126" fmla="*/ 4328 w 10000"/>
              <a:gd name="connsiteY126" fmla="*/ 1810 h 10000"/>
              <a:gd name="connsiteX127" fmla="*/ 4425 w 10000"/>
              <a:gd name="connsiteY127" fmla="*/ 1876 h 10000"/>
              <a:gd name="connsiteX128" fmla="*/ 4523 w 10000"/>
              <a:gd name="connsiteY128" fmla="*/ 1943 h 10000"/>
              <a:gd name="connsiteX129" fmla="*/ 4609 w 10000"/>
              <a:gd name="connsiteY129" fmla="*/ 2020 h 10000"/>
              <a:gd name="connsiteX130" fmla="*/ 9364 w 10000"/>
              <a:gd name="connsiteY130" fmla="*/ 6600 h 10000"/>
              <a:gd name="connsiteX131" fmla="*/ 9499 w 10000"/>
              <a:gd name="connsiteY131" fmla="*/ 6744 h 10000"/>
              <a:gd name="connsiteX132" fmla="*/ 9621 w 10000"/>
              <a:gd name="connsiteY132" fmla="*/ 6909 h 10000"/>
              <a:gd name="connsiteX133" fmla="*/ 9731 w 10000"/>
              <a:gd name="connsiteY133" fmla="*/ 7064 h 10000"/>
              <a:gd name="connsiteX134" fmla="*/ 9817 w 10000"/>
              <a:gd name="connsiteY134" fmla="*/ 7230 h 10000"/>
              <a:gd name="connsiteX135" fmla="*/ 9890 w 10000"/>
              <a:gd name="connsiteY135" fmla="*/ 7395 h 10000"/>
              <a:gd name="connsiteX136" fmla="*/ 9951 w 10000"/>
              <a:gd name="connsiteY136" fmla="*/ 7572 h 10000"/>
              <a:gd name="connsiteX137" fmla="*/ 9976 w 10000"/>
              <a:gd name="connsiteY137" fmla="*/ 7759 h 10000"/>
              <a:gd name="connsiteX138" fmla="*/ 10000 w 10000"/>
              <a:gd name="connsiteY138" fmla="*/ 7947 h 10000"/>
              <a:gd name="connsiteX139" fmla="*/ 9988 w 10000"/>
              <a:gd name="connsiteY139" fmla="*/ 8046 h 10000"/>
              <a:gd name="connsiteX140" fmla="*/ 9976 w 10000"/>
              <a:gd name="connsiteY140" fmla="*/ 8157 h 10000"/>
              <a:gd name="connsiteX141" fmla="*/ 9951 w 10000"/>
              <a:gd name="connsiteY141" fmla="*/ 8256 h 10000"/>
              <a:gd name="connsiteX142" fmla="*/ 9890 w 10000"/>
              <a:gd name="connsiteY142" fmla="*/ 8366 h 10000"/>
              <a:gd name="connsiteX143" fmla="*/ 9780 w 10000"/>
              <a:gd name="connsiteY143" fmla="*/ 8609 h 10000"/>
              <a:gd name="connsiteX144" fmla="*/ 9645 w 10000"/>
              <a:gd name="connsiteY144" fmla="*/ 8841 h 10000"/>
              <a:gd name="connsiteX145" fmla="*/ 9462 w 10000"/>
              <a:gd name="connsiteY145" fmla="*/ 9062 h 10000"/>
              <a:gd name="connsiteX146" fmla="*/ 9291 w 10000"/>
              <a:gd name="connsiteY146" fmla="*/ 9283 h 10000"/>
              <a:gd name="connsiteX147" fmla="*/ 9132 w 10000"/>
              <a:gd name="connsiteY147" fmla="*/ 9448 h 10000"/>
              <a:gd name="connsiteX148" fmla="*/ 8985 w 10000"/>
              <a:gd name="connsiteY148" fmla="*/ 9592 h 10000"/>
              <a:gd name="connsiteX149" fmla="*/ 8839 w 10000"/>
              <a:gd name="connsiteY149" fmla="*/ 9702 h 10000"/>
              <a:gd name="connsiteX150" fmla="*/ 8680 w 10000"/>
              <a:gd name="connsiteY150" fmla="*/ 9801 h 10000"/>
              <a:gd name="connsiteX151" fmla="*/ 8521 w 10000"/>
              <a:gd name="connsiteY151" fmla="*/ 9879 h 10000"/>
              <a:gd name="connsiteX152" fmla="*/ 8350 w 10000"/>
              <a:gd name="connsiteY152" fmla="*/ 9934 h 10000"/>
              <a:gd name="connsiteX153" fmla="*/ 8166 w 10000"/>
              <a:gd name="connsiteY153" fmla="*/ 9978 h 10000"/>
              <a:gd name="connsiteX154" fmla="*/ 7983 w 10000"/>
              <a:gd name="connsiteY154" fmla="*/ 10000 h 10000"/>
              <a:gd name="connsiteX155" fmla="*/ 7787 w 10000"/>
              <a:gd name="connsiteY155" fmla="*/ 10000 h 10000"/>
              <a:gd name="connsiteX156" fmla="*/ 7579 w 10000"/>
              <a:gd name="connsiteY156" fmla="*/ 9989 h 10000"/>
              <a:gd name="connsiteX157" fmla="*/ 7384 w 10000"/>
              <a:gd name="connsiteY157" fmla="*/ 9967 h 10000"/>
              <a:gd name="connsiteX158" fmla="*/ 7176 w 10000"/>
              <a:gd name="connsiteY158" fmla="*/ 9912 h 10000"/>
              <a:gd name="connsiteX159" fmla="*/ 6993 w 10000"/>
              <a:gd name="connsiteY159" fmla="*/ 9857 h 10000"/>
              <a:gd name="connsiteX160" fmla="*/ 6809 w 10000"/>
              <a:gd name="connsiteY160" fmla="*/ 9779 h 10000"/>
              <a:gd name="connsiteX161" fmla="*/ 6626 w 10000"/>
              <a:gd name="connsiteY161" fmla="*/ 9691 h 10000"/>
              <a:gd name="connsiteX162" fmla="*/ 6467 w 10000"/>
              <a:gd name="connsiteY162" fmla="*/ 9581 h 10000"/>
              <a:gd name="connsiteX163" fmla="*/ 6296 w 10000"/>
              <a:gd name="connsiteY163" fmla="*/ 9459 h 10000"/>
              <a:gd name="connsiteX164" fmla="*/ 6137 w 10000"/>
              <a:gd name="connsiteY164" fmla="*/ 9316 h 10000"/>
              <a:gd name="connsiteX165" fmla="*/ 966 w 10000"/>
              <a:gd name="connsiteY165" fmla="*/ 4327 h 10000"/>
              <a:gd name="connsiteX166" fmla="*/ 733 w 10000"/>
              <a:gd name="connsiteY166" fmla="*/ 4095 h 10000"/>
              <a:gd name="connsiteX167" fmla="*/ 550 w 10000"/>
              <a:gd name="connsiteY167" fmla="*/ 3874 h 10000"/>
              <a:gd name="connsiteX168" fmla="*/ 477 w 10000"/>
              <a:gd name="connsiteY168" fmla="*/ 3753 h 10000"/>
              <a:gd name="connsiteX169" fmla="*/ 391 w 10000"/>
              <a:gd name="connsiteY169" fmla="*/ 3631 h 10000"/>
              <a:gd name="connsiteX170" fmla="*/ 330 w 10000"/>
              <a:gd name="connsiteY170" fmla="*/ 3510 h 10000"/>
              <a:gd name="connsiteX171" fmla="*/ 257 w 10000"/>
              <a:gd name="connsiteY171" fmla="*/ 3389 h 10000"/>
              <a:gd name="connsiteX172" fmla="*/ 196 w 10000"/>
              <a:gd name="connsiteY172" fmla="*/ 3267 h 10000"/>
              <a:gd name="connsiteX173" fmla="*/ 147 w 10000"/>
              <a:gd name="connsiteY173" fmla="*/ 3135 h 10000"/>
              <a:gd name="connsiteX174" fmla="*/ 110 w 10000"/>
              <a:gd name="connsiteY174" fmla="*/ 3013 h 10000"/>
              <a:gd name="connsiteX175" fmla="*/ 73 w 10000"/>
              <a:gd name="connsiteY175" fmla="*/ 2881 h 10000"/>
              <a:gd name="connsiteX176" fmla="*/ 49 w 10000"/>
              <a:gd name="connsiteY176" fmla="*/ 2748 h 10000"/>
              <a:gd name="connsiteX177" fmla="*/ 24 w 10000"/>
              <a:gd name="connsiteY177" fmla="*/ 2638 h 10000"/>
              <a:gd name="connsiteX178" fmla="*/ 0 w 10000"/>
              <a:gd name="connsiteY178" fmla="*/ 2506 h 10000"/>
              <a:gd name="connsiteX179" fmla="*/ 0 w 10000"/>
              <a:gd name="connsiteY179" fmla="*/ 2373 h 10000"/>
              <a:gd name="connsiteX180" fmla="*/ 0 w 10000"/>
              <a:gd name="connsiteY180" fmla="*/ 2241 h 10000"/>
              <a:gd name="connsiteX181" fmla="*/ 0 w 10000"/>
              <a:gd name="connsiteY181" fmla="*/ 2119 h 10000"/>
              <a:gd name="connsiteX182" fmla="*/ 37 w 10000"/>
              <a:gd name="connsiteY182" fmla="*/ 1998 h 10000"/>
              <a:gd name="connsiteX183" fmla="*/ 49 w 10000"/>
              <a:gd name="connsiteY183" fmla="*/ 1876 h 10000"/>
              <a:gd name="connsiteX184" fmla="*/ 73 w 10000"/>
              <a:gd name="connsiteY184" fmla="*/ 1755 h 10000"/>
              <a:gd name="connsiteX185" fmla="*/ 110 w 10000"/>
              <a:gd name="connsiteY185" fmla="*/ 1645 h 10000"/>
              <a:gd name="connsiteX186" fmla="*/ 147 w 10000"/>
              <a:gd name="connsiteY186" fmla="*/ 1534 h 10000"/>
              <a:gd name="connsiteX187" fmla="*/ 196 w 10000"/>
              <a:gd name="connsiteY187" fmla="*/ 1424 h 10000"/>
              <a:gd name="connsiteX188" fmla="*/ 244 w 10000"/>
              <a:gd name="connsiteY188" fmla="*/ 1313 h 10000"/>
              <a:gd name="connsiteX189" fmla="*/ 306 w 10000"/>
              <a:gd name="connsiteY189" fmla="*/ 1214 h 10000"/>
              <a:gd name="connsiteX190" fmla="*/ 379 w 10000"/>
              <a:gd name="connsiteY190" fmla="*/ 1115 h 10000"/>
              <a:gd name="connsiteX191" fmla="*/ 440 w 10000"/>
              <a:gd name="connsiteY191" fmla="*/ 1015 h 10000"/>
              <a:gd name="connsiteX192" fmla="*/ 526 w 10000"/>
              <a:gd name="connsiteY192" fmla="*/ 916 h 10000"/>
              <a:gd name="connsiteX193" fmla="*/ 611 w 10000"/>
              <a:gd name="connsiteY193" fmla="*/ 817 h 10000"/>
              <a:gd name="connsiteX194" fmla="*/ 697 w 10000"/>
              <a:gd name="connsiteY194" fmla="*/ 740 h 10000"/>
              <a:gd name="connsiteX195" fmla="*/ 807 w 10000"/>
              <a:gd name="connsiteY195" fmla="*/ 640 h 10000"/>
              <a:gd name="connsiteX196" fmla="*/ 1015 w 10000"/>
              <a:gd name="connsiteY196" fmla="*/ 486 h 10000"/>
              <a:gd name="connsiteX197" fmla="*/ 1222 w 10000"/>
              <a:gd name="connsiteY197" fmla="*/ 342 h 10000"/>
              <a:gd name="connsiteX198" fmla="*/ 1345 w 10000"/>
              <a:gd name="connsiteY198" fmla="*/ 276 h 10000"/>
              <a:gd name="connsiteX199" fmla="*/ 1455 w 10000"/>
              <a:gd name="connsiteY199" fmla="*/ 232 h 10000"/>
              <a:gd name="connsiteX200" fmla="*/ 1577 w 10000"/>
              <a:gd name="connsiteY200" fmla="*/ 188 h 10000"/>
              <a:gd name="connsiteX201" fmla="*/ 1699 w 10000"/>
              <a:gd name="connsiteY201" fmla="*/ 132 h 10000"/>
              <a:gd name="connsiteX202" fmla="*/ 1809 w 10000"/>
              <a:gd name="connsiteY202" fmla="*/ 99 h 10000"/>
              <a:gd name="connsiteX203" fmla="*/ 1932 w 10000"/>
              <a:gd name="connsiteY203" fmla="*/ 77 h 10000"/>
              <a:gd name="connsiteX204" fmla="*/ 2054 w 10000"/>
              <a:gd name="connsiteY204" fmla="*/ 44 h 10000"/>
              <a:gd name="connsiteX205" fmla="*/ 2188 w 10000"/>
              <a:gd name="connsiteY205" fmla="*/ 33 h 10000"/>
              <a:gd name="connsiteX206" fmla="*/ 2433 w 10000"/>
              <a:gd name="connsiteY206" fmla="*/ 0 h 10000"/>
              <a:gd name="connsiteX207" fmla="*/ 2702 w 10000"/>
              <a:gd name="connsiteY207" fmla="*/ 22 h 10000"/>
              <a:gd name="connsiteX208" fmla="*/ 2848 w 10000"/>
              <a:gd name="connsiteY208" fmla="*/ 33 h 10000"/>
              <a:gd name="connsiteX209" fmla="*/ 2983 w 10000"/>
              <a:gd name="connsiteY209" fmla="*/ 44 h 10000"/>
              <a:gd name="connsiteX210" fmla="*/ 3130 w 10000"/>
              <a:gd name="connsiteY210" fmla="*/ 66 h 10000"/>
              <a:gd name="connsiteX211" fmla="*/ 3276 w 10000"/>
              <a:gd name="connsiteY211" fmla="*/ 99 h 10000"/>
              <a:gd name="connsiteX212" fmla="*/ 3411 w 10000"/>
              <a:gd name="connsiteY212" fmla="*/ 132 h 10000"/>
              <a:gd name="connsiteX213" fmla="*/ 3545 w 10000"/>
              <a:gd name="connsiteY213" fmla="*/ 188 h 10000"/>
              <a:gd name="connsiteX214" fmla="*/ 3692 w 10000"/>
              <a:gd name="connsiteY214" fmla="*/ 243 h 10000"/>
              <a:gd name="connsiteX215" fmla="*/ 3814 w 10000"/>
              <a:gd name="connsiteY215" fmla="*/ 309 h 10000"/>
              <a:gd name="connsiteX216" fmla="*/ 3949 w 10000"/>
              <a:gd name="connsiteY216" fmla="*/ 375 h 10000"/>
              <a:gd name="connsiteX217" fmla="*/ 4083 w 10000"/>
              <a:gd name="connsiteY217" fmla="*/ 453 h 10000"/>
              <a:gd name="connsiteX218" fmla="*/ 4218 w 10000"/>
              <a:gd name="connsiteY218" fmla="*/ 530 h 10000"/>
              <a:gd name="connsiteX219" fmla="*/ 4352 w 10000"/>
              <a:gd name="connsiteY219" fmla="*/ 618 h 10000"/>
              <a:gd name="connsiteX220" fmla="*/ 4609 w 10000"/>
              <a:gd name="connsiteY220" fmla="*/ 806 h 10000"/>
              <a:gd name="connsiteX221" fmla="*/ 4853 w 10000"/>
              <a:gd name="connsiteY221" fmla="*/ 1038 h 10000"/>
              <a:gd name="connsiteX222" fmla="*/ 5277 w 10000"/>
              <a:gd name="connsiteY222" fmla="*/ 1301 h 10000"/>
              <a:gd name="connsiteX0" fmla="*/ 5277 w 10000"/>
              <a:gd name="connsiteY0" fmla="*/ 1301 h 10000"/>
              <a:gd name="connsiteX1" fmla="*/ 4767 w 10000"/>
              <a:gd name="connsiteY1" fmla="*/ 1574 h 10000"/>
              <a:gd name="connsiteX2" fmla="*/ 4474 w 10000"/>
              <a:gd name="connsiteY2" fmla="*/ 1358 h 10000"/>
              <a:gd name="connsiteX3" fmla="*/ 4279 w 10000"/>
              <a:gd name="connsiteY3" fmla="*/ 1203 h 10000"/>
              <a:gd name="connsiteX4" fmla="*/ 4095 w 10000"/>
              <a:gd name="connsiteY4" fmla="*/ 1060 h 10000"/>
              <a:gd name="connsiteX5" fmla="*/ 3912 w 10000"/>
              <a:gd name="connsiteY5" fmla="*/ 938 h 10000"/>
              <a:gd name="connsiteX6" fmla="*/ 3704 w 10000"/>
              <a:gd name="connsiteY6" fmla="*/ 850 h 10000"/>
              <a:gd name="connsiteX7" fmla="*/ 3496 w 10000"/>
              <a:gd name="connsiteY7" fmla="*/ 751 h 10000"/>
              <a:gd name="connsiteX8" fmla="*/ 3276 w 10000"/>
              <a:gd name="connsiteY8" fmla="*/ 684 h 10000"/>
              <a:gd name="connsiteX9" fmla="*/ 3044 w 10000"/>
              <a:gd name="connsiteY9" fmla="*/ 629 h 10000"/>
              <a:gd name="connsiteX10" fmla="*/ 2824 w 10000"/>
              <a:gd name="connsiteY10" fmla="*/ 607 h 10000"/>
              <a:gd name="connsiteX11" fmla="*/ 2579 w 10000"/>
              <a:gd name="connsiteY11" fmla="*/ 596 h 10000"/>
              <a:gd name="connsiteX12" fmla="*/ 2359 w 10000"/>
              <a:gd name="connsiteY12" fmla="*/ 596 h 10000"/>
              <a:gd name="connsiteX13" fmla="*/ 2139 w 10000"/>
              <a:gd name="connsiteY13" fmla="*/ 618 h 10000"/>
              <a:gd name="connsiteX14" fmla="*/ 1944 w 10000"/>
              <a:gd name="connsiteY14" fmla="*/ 662 h 10000"/>
              <a:gd name="connsiteX15" fmla="*/ 1748 w 10000"/>
              <a:gd name="connsiteY15" fmla="*/ 740 h 10000"/>
              <a:gd name="connsiteX16" fmla="*/ 1565 w 10000"/>
              <a:gd name="connsiteY16" fmla="*/ 817 h 10000"/>
              <a:gd name="connsiteX17" fmla="*/ 1394 w 10000"/>
              <a:gd name="connsiteY17" fmla="*/ 927 h 10000"/>
              <a:gd name="connsiteX18" fmla="*/ 1222 w 10000"/>
              <a:gd name="connsiteY18" fmla="*/ 1049 h 10000"/>
              <a:gd name="connsiteX19" fmla="*/ 1064 w 10000"/>
              <a:gd name="connsiteY19" fmla="*/ 1192 h 10000"/>
              <a:gd name="connsiteX20" fmla="*/ 954 w 10000"/>
              <a:gd name="connsiteY20" fmla="*/ 1347 h 10000"/>
              <a:gd name="connsiteX21" fmla="*/ 831 w 10000"/>
              <a:gd name="connsiteY21" fmla="*/ 1501 h 10000"/>
              <a:gd name="connsiteX22" fmla="*/ 746 w 10000"/>
              <a:gd name="connsiteY22" fmla="*/ 1678 h 10000"/>
              <a:gd name="connsiteX23" fmla="*/ 685 w 10000"/>
              <a:gd name="connsiteY23" fmla="*/ 1854 h 10000"/>
              <a:gd name="connsiteX24" fmla="*/ 648 w 10000"/>
              <a:gd name="connsiteY24" fmla="*/ 2042 h 10000"/>
              <a:gd name="connsiteX25" fmla="*/ 611 w 10000"/>
              <a:gd name="connsiteY25" fmla="*/ 2252 h 10000"/>
              <a:gd name="connsiteX26" fmla="*/ 611 w 10000"/>
              <a:gd name="connsiteY26" fmla="*/ 2461 h 10000"/>
              <a:gd name="connsiteX27" fmla="*/ 636 w 10000"/>
              <a:gd name="connsiteY27" fmla="*/ 2682 h 10000"/>
              <a:gd name="connsiteX28" fmla="*/ 672 w 10000"/>
              <a:gd name="connsiteY28" fmla="*/ 2881 h 10000"/>
              <a:gd name="connsiteX29" fmla="*/ 733 w 10000"/>
              <a:gd name="connsiteY29" fmla="*/ 3091 h 10000"/>
              <a:gd name="connsiteX30" fmla="*/ 819 w 10000"/>
              <a:gd name="connsiteY30" fmla="*/ 3278 h 10000"/>
              <a:gd name="connsiteX31" fmla="*/ 917 w 10000"/>
              <a:gd name="connsiteY31" fmla="*/ 3477 h 10000"/>
              <a:gd name="connsiteX32" fmla="*/ 1039 w 10000"/>
              <a:gd name="connsiteY32" fmla="*/ 3653 h 10000"/>
              <a:gd name="connsiteX33" fmla="*/ 1186 w 10000"/>
              <a:gd name="connsiteY33" fmla="*/ 3830 h 10000"/>
              <a:gd name="connsiteX34" fmla="*/ 1345 w 10000"/>
              <a:gd name="connsiteY34" fmla="*/ 3996 h 10000"/>
              <a:gd name="connsiteX35" fmla="*/ 6516 w 10000"/>
              <a:gd name="connsiteY35" fmla="*/ 8996 h 10000"/>
              <a:gd name="connsiteX36" fmla="*/ 6638 w 10000"/>
              <a:gd name="connsiteY36" fmla="*/ 9084 h 10000"/>
              <a:gd name="connsiteX37" fmla="*/ 6760 w 10000"/>
              <a:gd name="connsiteY37" fmla="*/ 9183 h 10000"/>
              <a:gd name="connsiteX38" fmla="*/ 6870 w 10000"/>
              <a:gd name="connsiteY38" fmla="*/ 9260 h 10000"/>
              <a:gd name="connsiteX39" fmla="*/ 7005 w 10000"/>
              <a:gd name="connsiteY39" fmla="*/ 9327 h 10000"/>
              <a:gd name="connsiteX40" fmla="*/ 7139 w 10000"/>
              <a:gd name="connsiteY40" fmla="*/ 9393 h 10000"/>
              <a:gd name="connsiteX41" fmla="*/ 7274 w 10000"/>
              <a:gd name="connsiteY41" fmla="*/ 9426 h 10000"/>
              <a:gd name="connsiteX42" fmla="*/ 7421 w 10000"/>
              <a:gd name="connsiteY42" fmla="*/ 9459 h 10000"/>
              <a:gd name="connsiteX43" fmla="*/ 7567 w 10000"/>
              <a:gd name="connsiteY43" fmla="*/ 9470 h 10000"/>
              <a:gd name="connsiteX44" fmla="*/ 7714 w 10000"/>
              <a:gd name="connsiteY44" fmla="*/ 9481 h 10000"/>
              <a:gd name="connsiteX45" fmla="*/ 7848 w 10000"/>
              <a:gd name="connsiteY45" fmla="*/ 9481 h 10000"/>
              <a:gd name="connsiteX46" fmla="*/ 7983 w 10000"/>
              <a:gd name="connsiteY46" fmla="*/ 9459 h 10000"/>
              <a:gd name="connsiteX47" fmla="*/ 8117 w 10000"/>
              <a:gd name="connsiteY47" fmla="*/ 9437 h 10000"/>
              <a:gd name="connsiteX48" fmla="*/ 8227 w 10000"/>
              <a:gd name="connsiteY48" fmla="*/ 9393 h 10000"/>
              <a:gd name="connsiteX49" fmla="*/ 8350 w 10000"/>
              <a:gd name="connsiteY49" fmla="*/ 9338 h 10000"/>
              <a:gd name="connsiteX50" fmla="*/ 8460 w 10000"/>
              <a:gd name="connsiteY50" fmla="*/ 9272 h 10000"/>
              <a:gd name="connsiteX51" fmla="*/ 8557 w 10000"/>
              <a:gd name="connsiteY51" fmla="*/ 9183 h 10000"/>
              <a:gd name="connsiteX52" fmla="*/ 8680 w 10000"/>
              <a:gd name="connsiteY52" fmla="*/ 9073 h 10000"/>
              <a:gd name="connsiteX53" fmla="*/ 8814 w 10000"/>
              <a:gd name="connsiteY53" fmla="*/ 8940 h 10000"/>
              <a:gd name="connsiteX54" fmla="*/ 8961 w 10000"/>
              <a:gd name="connsiteY54" fmla="*/ 8775 h 10000"/>
              <a:gd name="connsiteX55" fmla="*/ 9108 w 10000"/>
              <a:gd name="connsiteY55" fmla="*/ 8587 h 10000"/>
              <a:gd name="connsiteX56" fmla="*/ 9242 w 10000"/>
              <a:gd name="connsiteY56" fmla="*/ 8400 h 10000"/>
              <a:gd name="connsiteX57" fmla="*/ 9352 w 10000"/>
              <a:gd name="connsiteY57" fmla="*/ 8212 h 10000"/>
              <a:gd name="connsiteX58" fmla="*/ 9389 w 10000"/>
              <a:gd name="connsiteY58" fmla="*/ 8124 h 10000"/>
              <a:gd name="connsiteX59" fmla="*/ 9413 w 10000"/>
              <a:gd name="connsiteY59" fmla="*/ 8046 h 10000"/>
              <a:gd name="connsiteX60" fmla="*/ 9425 w 10000"/>
              <a:gd name="connsiteY60" fmla="*/ 7958 h 10000"/>
              <a:gd name="connsiteX61" fmla="*/ 9438 w 10000"/>
              <a:gd name="connsiteY61" fmla="*/ 7892 h 10000"/>
              <a:gd name="connsiteX62" fmla="*/ 9425 w 10000"/>
              <a:gd name="connsiteY62" fmla="*/ 7759 h 10000"/>
              <a:gd name="connsiteX63" fmla="*/ 9401 w 10000"/>
              <a:gd name="connsiteY63" fmla="*/ 7627 h 10000"/>
              <a:gd name="connsiteX64" fmla="*/ 9364 w 10000"/>
              <a:gd name="connsiteY64" fmla="*/ 7506 h 10000"/>
              <a:gd name="connsiteX65" fmla="*/ 9303 w 10000"/>
              <a:gd name="connsiteY65" fmla="*/ 7384 h 10000"/>
              <a:gd name="connsiteX66" fmla="*/ 9242 w 10000"/>
              <a:gd name="connsiteY66" fmla="*/ 7263 h 10000"/>
              <a:gd name="connsiteX67" fmla="*/ 9156 w 10000"/>
              <a:gd name="connsiteY67" fmla="*/ 7141 h 10000"/>
              <a:gd name="connsiteX68" fmla="*/ 9071 w 10000"/>
              <a:gd name="connsiteY68" fmla="*/ 7042 h 10000"/>
              <a:gd name="connsiteX69" fmla="*/ 8961 w 10000"/>
              <a:gd name="connsiteY69" fmla="*/ 6932 h 10000"/>
              <a:gd name="connsiteX70" fmla="*/ 4218 w 10000"/>
              <a:gd name="connsiteY70" fmla="*/ 2340 h 10000"/>
              <a:gd name="connsiteX71" fmla="*/ 4120 w 10000"/>
              <a:gd name="connsiteY71" fmla="*/ 2274 h 10000"/>
              <a:gd name="connsiteX72" fmla="*/ 4022 w 10000"/>
              <a:gd name="connsiteY72" fmla="*/ 2219 h 10000"/>
              <a:gd name="connsiteX73" fmla="*/ 3912 w 10000"/>
              <a:gd name="connsiteY73" fmla="*/ 2174 h 10000"/>
              <a:gd name="connsiteX74" fmla="*/ 3790 w 10000"/>
              <a:gd name="connsiteY74" fmla="*/ 2152 h 10000"/>
              <a:gd name="connsiteX75" fmla="*/ 3716 w 10000"/>
              <a:gd name="connsiteY75" fmla="*/ 2163 h 10000"/>
              <a:gd name="connsiteX76" fmla="*/ 3594 w 10000"/>
              <a:gd name="connsiteY76" fmla="*/ 2196 h 10000"/>
              <a:gd name="connsiteX77" fmla="*/ 3447 w 10000"/>
              <a:gd name="connsiteY77" fmla="*/ 2241 h 10000"/>
              <a:gd name="connsiteX78" fmla="*/ 3289 w 10000"/>
              <a:gd name="connsiteY78" fmla="*/ 2296 h 10000"/>
              <a:gd name="connsiteX79" fmla="*/ 3142 w 10000"/>
              <a:gd name="connsiteY79" fmla="*/ 2362 h 10000"/>
              <a:gd name="connsiteX80" fmla="*/ 2995 w 10000"/>
              <a:gd name="connsiteY80" fmla="*/ 2417 h 10000"/>
              <a:gd name="connsiteX81" fmla="*/ 2885 w 10000"/>
              <a:gd name="connsiteY81" fmla="*/ 2472 h 10000"/>
              <a:gd name="connsiteX82" fmla="*/ 2824 w 10000"/>
              <a:gd name="connsiteY82" fmla="*/ 2517 h 10000"/>
              <a:gd name="connsiteX83" fmla="*/ 2787 w 10000"/>
              <a:gd name="connsiteY83" fmla="*/ 2572 h 10000"/>
              <a:gd name="connsiteX84" fmla="*/ 2714 w 10000"/>
              <a:gd name="connsiteY84" fmla="*/ 2660 h 10000"/>
              <a:gd name="connsiteX85" fmla="*/ 2641 w 10000"/>
              <a:gd name="connsiteY85" fmla="*/ 2781 h 10000"/>
              <a:gd name="connsiteX86" fmla="*/ 2567 w 10000"/>
              <a:gd name="connsiteY86" fmla="*/ 2914 h 10000"/>
              <a:gd name="connsiteX87" fmla="*/ 2506 w 10000"/>
              <a:gd name="connsiteY87" fmla="*/ 3046 h 10000"/>
              <a:gd name="connsiteX88" fmla="*/ 2445 w 10000"/>
              <a:gd name="connsiteY88" fmla="*/ 3168 h 10000"/>
              <a:gd name="connsiteX89" fmla="*/ 2408 w 10000"/>
              <a:gd name="connsiteY89" fmla="*/ 3267 h 10000"/>
              <a:gd name="connsiteX90" fmla="*/ 2396 w 10000"/>
              <a:gd name="connsiteY90" fmla="*/ 3355 h 10000"/>
              <a:gd name="connsiteX91" fmla="*/ 2408 w 10000"/>
              <a:gd name="connsiteY91" fmla="*/ 3444 h 10000"/>
              <a:gd name="connsiteX92" fmla="*/ 2445 w 10000"/>
              <a:gd name="connsiteY92" fmla="*/ 3554 h 10000"/>
              <a:gd name="connsiteX93" fmla="*/ 2518 w 10000"/>
              <a:gd name="connsiteY93" fmla="*/ 3642 h 10000"/>
              <a:gd name="connsiteX94" fmla="*/ 2579 w 10000"/>
              <a:gd name="connsiteY94" fmla="*/ 3720 h 10000"/>
              <a:gd name="connsiteX95" fmla="*/ 7335 w 10000"/>
              <a:gd name="connsiteY95" fmla="*/ 8311 h 10000"/>
              <a:gd name="connsiteX96" fmla="*/ 6956 w 10000"/>
              <a:gd name="connsiteY96" fmla="*/ 8642 h 10000"/>
              <a:gd name="connsiteX97" fmla="*/ 2200 w 10000"/>
              <a:gd name="connsiteY97" fmla="*/ 4051 h 10000"/>
              <a:gd name="connsiteX98" fmla="*/ 2115 w 10000"/>
              <a:gd name="connsiteY98" fmla="*/ 3962 h 10000"/>
              <a:gd name="connsiteX99" fmla="*/ 2042 w 10000"/>
              <a:gd name="connsiteY99" fmla="*/ 3885 h 10000"/>
              <a:gd name="connsiteX100" fmla="*/ 1980 w 10000"/>
              <a:gd name="connsiteY100" fmla="*/ 3786 h 10000"/>
              <a:gd name="connsiteX101" fmla="*/ 1932 w 10000"/>
              <a:gd name="connsiteY101" fmla="*/ 3687 h 10000"/>
              <a:gd name="connsiteX102" fmla="*/ 1895 w 10000"/>
              <a:gd name="connsiteY102" fmla="*/ 3598 h 10000"/>
              <a:gd name="connsiteX103" fmla="*/ 1858 w 10000"/>
              <a:gd name="connsiteY103" fmla="*/ 3499 h 10000"/>
              <a:gd name="connsiteX104" fmla="*/ 1834 w 10000"/>
              <a:gd name="connsiteY104" fmla="*/ 3389 h 10000"/>
              <a:gd name="connsiteX105" fmla="*/ 1822 w 10000"/>
              <a:gd name="connsiteY105" fmla="*/ 3278 h 10000"/>
              <a:gd name="connsiteX106" fmla="*/ 1834 w 10000"/>
              <a:gd name="connsiteY106" fmla="*/ 3157 h 10000"/>
              <a:gd name="connsiteX107" fmla="*/ 1883 w 10000"/>
              <a:gd name="connsiteY107" fmla="*/ 3002 h 10000"/>
              <a:gd name="connsiteX108" fmla="*/ 1956 w 10000"/>
              <a:gd name="connsiteY108" fmla="*/ 2826 h 10000"/>
              <a:gd name="connsiteX109" fmla="*/ 2042 w 10000"/>
              <a:gd name="connsiteY109" fmla="*/ 2649 h 10000"/>
              <a:gd name="connsiteX110" fmla="*/ 2127 w 10000"/>
              <a:gd name="connsiteY110" fmla="*/ 2472 h 10000"/>
              <a:gd name="connsiteX111" fmla="*/ 2237 w 10000"/>
              <a:gd name="connsiteY111" fmla="*/ 2318 h 10000"/>
              <a:gd name="connsiteX112" fmla="*/ 2335 w 10000"/>
              <a:gd name="connsiteY112" fmla="*/ 2185 h 10000"/>
              <a:gd name="connsiteX113" fmla="*/ 2421 w 10000"/>
              <a:gd name="connsiteY113" fmla="*/ 2097 h 10000"/>
              <a:gd name="connsiteX114" fmla="*/ 2531 w 10000"/>
              <a:gd name="connsiteY114" fmla="*/ 2020 h 10000"/>
              <a:gd name="connsiteX115" fmla="*/ 2677 w 10000"/>
              <a:gd name="connsiteY115" fmla="*/ 1943 h 10000"/>
              <a:gd name="connsiteX116" fmla="*/ 2861 w 10000"/>
              <a:gd name="connsiteY116" fmla="*/ 1865 h 10000"/>
              <a:gd name="connsiteX117" fmla="*/ 3056 w 10000"/>
              <a:gd name="connsiteY117" fmla="*/ 1788 h 10000"/>
              <a:gd name="connsiteX118" fmla="*/ 3264 w 10000"/>
              <a:gd name="connsiteY118" fmla="*/ 1722 h 10000"/>
              <a:gd name="connsiteX119" fmla="*/ 3460 w 10000"/>
              <a:gd name="connsiteY119" fmla="*/ 1678 h 10000"/>
              <a:gd name="connsiteX120" fmla="*/ 3631 w 10000"/>
              <a:gd name="connsiteY120" fmla="*/ 1645 h 10000"/>
              <a:gd name="connsiteX121" fmla="*/ 3778 w 10000"/>
              <a:gd name="connsiteY121" fmla="*/ 1634 h 10000"/>
              <a:gd name="connsiteX122" fmla="*/ 3900 w 10000"/>
              <a:gd name="connsiteY122" fmla="*/ 1667 h 10000"/>
              <a:gd name="connsiteX123" fmla="*/ 4010 w 10000"/>
              <a:gd name="connsiteY123" fmla="*/ 1689 h 10000"/>
              <a:gd name="connsiteX124" fmla="*/ 4120 w 10000"/>
              <a:gd name="connsiteY124" fmla="*/ 1722 h 10000"/>
              <a:gd name="connsiteX125" fmla="*/ 4230 w 10000"/>
              <a:gd name="connsiteY125" fmla="*/ 1755 h 10000"/>
              <a:gd name="connsiteX126" fmla="*/ 4328 w 10000"/>
              <a:gd name="connsiteY126" fmla="*/ 1810 h 10000"/>
              <a:gd name="connsiteX127" fmla="*/ 4425 w 10000"/>
              <a:gd name="connsiteY127" fmla="*/ 1876 h 10000"/>
              <a:gd name="connsiteX128" fmla="*/ 4523 w 10000"/>
              <a:gd name="connsiteY128" fmla="*/ 1943 h 10000"/>
              <a:gd name="connsiteX129" fmla="*/ 4609 w 10000"/>
              <a:gd name="connsiteY129" fmla="*/ 2020 h 10000"/>
              <a:gd name="connsiteX130" fmla="*/ 9364 w 10000"/>
              <a:gd name="connsiteY130" fmla="*/ 6600 h 10000"/>
              <a:gd name="connsiteX131" fmla="*/ 9499 w 10000"/>
              <a:gd name="connsiteY131" fmla="*/ 6744 h 10000"/>
              <a:gd name="connsiteX132" fmla="*/ 9621 w 10000"/>
              <a:gd name="connsiteY132" fmla="*/ 6909 h 10000"/>
              <a:gd name="connsiteX133" fmla="*/ 9731 w 10000"/>
              <a:gd name="connsiteY133" fmla="*/ 7064 h 10000"/>
              <a:gd name="connsiteX134" fmla="*/ 9817 w 10000"/>
              <a:gd name="connsiteY134" fmla="*/ 7230 h 10000"/>
              <a:gd name="connsiteX135" fmla="*/ 9890 w 10000"/>
              <a:gd name="connsiteY135" fmla="*/ 7395 h 10000"/>
              <a:gd name="connsiteX136" fmla="*/ 9951 w 10000"/>
              <a:gd name="connsiteY136" fmla="*/ 7572 h 10000"/>
              <a:gd name="connsiteX137" fmla="*/ 9976 w 10000"/>
              <a:gd name="connsiteY137" fmla="*/ 7759 h 10000"/>
              <a:gd name="connsiteX138" fmla="*/ 10000 w 10000"/>
              <a:gd name="connsiteY138" fmla="*/ 7947 h 10000"/>
              <a:gd name="connsiteX139" fmla="*/ 9988 w 10000"/>
              <a:gd name="connsiteY139" fmla="*/ 8046 h 10000"/>
              <a:gd name="connsiteX140" fmla="*/ 9976 w 10000"/>
              <a:gd name="connsiteY140" fmla="*/ 8157 h 10000"/>
              <a:gd name="connsiteX141" fmla="*/ 9951 w 10000"/>
              <a:gd name="connsiteY141" fmla="*/ 8256 h 10000"/>
              <a:gd name="connsiteX142" fmla="*/ 9890 w 10000"/>
              <a:gd name="connsiteY142" fmla="*/ 8366 h 10000"/>
              <a:gd name="connsiteX143" fmla="*/ 9780 w 10000"/>
              <a:gd name="connsiteY143" fmla="*/ 8609 h 10000"/>
              <a:gd name="connsiteX144" fmla="*/ 9645 w 10000"/>
              <a:gd name="connsiteY144" fmla="*/ 8841 h 10000"/>
              <a:gd name="connsiteX145" fmla="*/ 9462 w 10000"/>
              <a:gd name="connsiteY145" fmla="*/ 9062 h 10000"/>
              <a:gd name="connsiteX146" fmla="*/ 9291 w 10000"/>
              <a:gd name="connsiteY146" fmla="*/ 9283 h 10000"/>
              <a:gd name="connsiteX147" fmla="*/ 9132 w 10000"/>
              <a:gd name="connsiteY147" fmla="*/ 9448 h 10000"/>
              <a:gd name="connsiteX148" fmla="*/ 8985 w 10000"/>
              <a:gd name="connsiteY148" fmla="*/ 9592 h 10000"/>
              <a:gd name="connsiteX149" fmla="*/ 8839 w 10000"/>
              <a:gd name="connsiteY149" fmla="*/ 9702 h 10000"/>
              <a:gd name="connsiteX150" fmla="*/ 8680 w 10000"/>
              <a:gd name="connsiteY150" fmla="*/ 9801 h 10000"/>
              <a:gd name="connsiteX151" fmla="*/ 8521 w 10000"/>
              <a:gd name="connsiteY151" fmla="*/ 9879 h 10000"/>
              <a:gd name="connsiteX152" fmla="*/ 8350 w 10000"/>
              <a:gd name="connsiteY152" fmla="*/ 9934 h 10000"/>
              <a:gd name="connsiteX153" fmla="*/ 8166 w 10000"/>
              <a:gd name="connsiteY153" fmla="*/ 9978 h 10000"/>
              <a:gd name="connsiteX154" fmla="*/ 7983 w 10000"/>
              <a:gd name="connsiteY154" fmla="*/ 10000 h 10000"/>
              <a:gd name="connsiteX155" fmla="*/ 7787 w 10000"/>
              <a:gd name="connsiteY155" fmla="*/ 10000 h 10000"/>
              <a:gd name="connsiteX156" fmla="*/ 7579 w 10000"/>
              <a:gd name="connsiteY156" fmla="*/ 9989 h 10000"/>
              <a:gd name="connsiteX157" fmla="*/ 7384 w 10000"/>
              <a:gd name="connsiteY157" fmla="*/ 9967 h 10000"/>
              <a:gd name="connsiteX158" fmla="*/ 7176 w 10000"/>
              <a:gd name="connsiteY158" fmla="*/ 9912 h 10000"/>
              <a:gd name="connsiteX159" fmla="*/ 6993 w 10000"/>
              <a:gd name="connsiteY159" fmla="*/ 9857 h 10000"/>
              <a:gd name="connsiteX160" fmla="*/ 6809 w 10000"/>
              <a:gd name="connsiteY160" fmla="*/ 9779 h 10000"/>
              <a:gd name="connsiteX161" fmla="*/ 6626 w 10000"/>
              <a:gd name="connsiteY161" fmla="*/ 9691 h 10000"/>
              <a:gd name="connsiteX162" fmla="*/ 6467 w 10000"/>
              <a:gd name="connsiteY162" fmla="*/ 9581 h 10000"/>
              <a:gd name="connsiteX163" fmla="*/ 6296 w 10000"/>
              <a:gd name="connsiteY163" fmla="*/ 9459 h 10000"/>
              <a:gd name="connsiteX164" fmla="*/ 6137 w 10000"/>
              <a:gd name="connsiteY164" fmla="*/ 9316 h 10000"/>
              <a:gd name="connsiteX165" fmla="*/ 966 w 10000"/>
              <a:gd name="connsiteY165" fmla="*/ 4327 h 10000"/>
              <a:gd name="connsiteX166" fmla="*/ 733 w 10000"/>
              <a:gd name="connsiteY166" fmla="*/ 4095 h 10000"/>
              <a:gd name="connsiteX167" fmla="*/ 550 w 10000"/>
              <a:gd name="connsiteY167" fmla="*/ 3874 h 10000"/>
              <a:gd name="connsiteX168" fmla="*/ 477 w 10000"/>
              <a:gd name="connsiteY168" fmla="*/ 3753 h 10000"/>
              <a:gd name="connsiteX169" fmla="*/ 391 w 10000"/>
              <a:gd name="connsiteY169" fmla="*/ 3631 h 10000"/>
              <a:gd name="connsiteX170" fmla="*/ 330 w 10000"/>
              <a:gd name="connsiteY170" fmla="*/ 3510 h 10000"/>
              <a:gd name="connsiteX171" fmla="*/ 257 w 10000"/>
              <a:gd name="connsiteY171" fmla="*/ 3389 h 10000"/>
              <a:gd name="connsiteX172" fmla="*/ 196 w 10000"/>
              <a:gd name="connsiteY172" fmla="*/ 3267 h 10000"/>
              <a:gd name="connsiteX173" fmla="*/ 147 w 10000"/>
              <a:gd name="connsiteY173" fmla="*/ 3135 h 10000"/>
              <a:gd name="connsiteX174" fmla="*/ 110 w 10000"/>
              <a:gd name="connsiteY174" fmla="*/ 3013 h 10000"/>
              <a:gd name="connsiteX175" fmla="*/ 73 w 10000"/>
              <a:gd name="connsiteY175" fmla="*/ 2881 h 10000"/>
              <a:gd name="connsiteX176" fmla="*/ 49 w 10000"/>
              <a:gd name="connsiteY176" fmla="*/ 2748 h 10000"/>
              <a:gd name="connsiteX177" fmla="*/ 24 w 10000"/>
              <a:gd name="connsiteY177" fmla="*/ 2638 h 10000"/>
              <a:gd name="connsiteX178" fmla="*/ 0 w 10000"/>
              <a:gd name="connsiteY178" fmla="*/ 2506 h 10000"/>
              <a:gd name="connsiteX179" fmla="*/ 0 w 10000"/>
              <a:gd name="connsiteY179" fmla="*/ 2373 h 10000"/>
              <a:gd name="connsiteX180" fmla="*/ 0 w 10000"/>
              <a:gd name="connsiteY180" fmla="*/ 2241 h 10000"/>
              <a:gd name="connsiteX181" fmla="*/ 0 w 10000"/>
              <a:gd name="connsiteY181" fmla="*/ 2119 h 10000"/>
              <a:gd name="connsiteX182" fmla="*/ 37 w 10000"/>
              <a:gd name="connsiteY182" fmla="*/ 1998 h 10000"/>
              <a:gd name="connsiteX183" fmla="*/ 49 w 10000"/>
              <a:gd name="connsiteY183" fmla="*/ 1876 h 10000"/>
              <a:gd name="connsiteX184" fmla="*/ 73 w 10000"/>
              <a:gd name="connsiteY184" fmla="*/ 1755 h 10000"/>
              <a:gd name="connsiteX185" fmla="*/ 110 w 10000"/>
              <a:gd name="connsiteY185" fmla="*/ 1645 h 10000"/>
              <a:gd name="connsiteX186" fmla="*/ 147 w 10000"/>
              <a:gd name="connsiteY186" fmla="*/ 1534 h 10000"/>
              <a:gd name="connsiteX187" fmla="*/ 196 w 10000"/>
              <a:gd name="connsiteY187" fmla="*/ 1424 h 10000"/>
              <a:gd name="connsiteX188" fmla="*/ 244 w 10000"/>
              <a:gd name="connsiteY188" fmla="*/ 1313 h 10000"/>
              <a:gd name="connsiteX189" fmla="*/ 306 w 10000"/>
              <a:gd name="connsiteY189" fmla="*/ 1214 h 10000"/>
              <a:gd name="connsiteX190" fmla="*/ 379 w 10000"/>
              <a:gd name="connsiteY190" fmla="*/ 1115 h 10000"/>
              <a:gd name="connsiteX191" fmla="*/ 440 w 10000"/>
              <a:gd name="connsiteY191" fmla="*/ 1015 h 10000"/>
              <a:gd name="connsiteX192" fmla="*/ 526 w 10000"/>
              <a:gd name="connsiteY192" fmla="*/ 916 h 10000"/>
              <a:gd name="connsiteX193" fmla="*/ 611 w 10000"/>
              <a:gd name="connsiteY193" fmla="*/ 817 h 10000"/>
              <a:gd name="connsiteX194" fmla="*/ 697 w 10000"/>
              <a:gd name="connsiteY194" fmla="*/ 740 h 10000"/>
              <a:gd name="connsiteX195" fmla="*/ 807 w 10000"/>
              <a:gd name="connsiteY195" fmla="*/ 640 h 10000"/>
              <a:gd name="connsiteX196" fmla="*/ 1015 w 10000"/>
              <a:gd name="connsiteY196" fmla="*/ 486 h 10000"/>
              <a:gd name="connsiteX197" fmla="*/ 1222 w 10000"/>
              <a:gd name="connsiteY197" fmla="*/ 342 h 10000"/>
              <a:gd name="connsiteX198" fmla="*/ 1345 w 10000"/>
              <a:gd name="connsiteY198" fmla="*/ 276 h 10000"/>
              <a:gd name="connsiteX199" fmla="*/ 1455 w 10000"/>
              <a:gd name="connsiteY199" fmla="*/ 232 h 10000"/>
              <a:gd name="connsiteX200" fmla="*/ 1577 w 10000"/>
              <a:gd name="connsiteY200" fmla="*/ 188 h 10000"/>
              <a:gd name="connsiteX201" fmla="*/ 1699 w 10000"/>
              <a:gd name="connsiteY201" fmla="*/ 132 h 10000"/>
              <a:gd name="connsiteX202" fmla="*/ 1809 w 10000"/>
              <a:gd name="connsiteY202" fmla="*/ 99 h 10000"/>
              <a:gd name="connsiteX203" fmla="*/ 1932 w 10000"/>
              <a:gd name="connsiteY203" fmla="*/ 77 h 10000"/>
              <a:gd name="connsiteX204" fmla="*/ 2054 w 10000"/>
              <a:gd name="connsiteY204" fmla="*/ 44 h 10000"/>
              <a:gd name="connsiteX205" fmla="*/ 2188 w 10000"/>
              <a:gd name="connsiteY205" fmla="*/ 33 h 10000"/>
              <a:gd name="connsiteX206" fmla="*/ 2433 w 10000"/>
              <a:gd name="connsiteY206" fmla="*/ 0 h 10000"/>
              <a:gd name="connsiteX207" fmla="*/ 2702 w 10000"/>
              <a:gd name="connsiteY207" fmla="*/ 22 h 10000"/>
              <a:gd name="connsiteX208" fmla="*/ 2848 w 10000"/>
              <a:gd name="connsiteY208" fmla="*/ 33 h 10000"/>
              <a:gd name="connsiteX209" fmla="*/ 2983 w 10000"/>
              <a:gd name="connsiteY209" fmla="*/ 44 h 10000"/>
              <a:gd name="connsiteX210" fmla="*/ 3130 w 10000"/>
              <a:gd name="connsiteY210" fmla="*/ 66 h 10000"/>
              <a:gd name="connsiteX211" fmla="*/ 3276 w 10000"/>
              <a:gd name="connsiteY211" fmla="*/ 99 h 10000"/>
              <a:gd name="connsiteX212" fmla="*/ 3411 w 10000"/>
              <a:gd name="connsiteY212" fmla="*/ 132 h 10000"/>
              <a:gd name="connsiteX213" fmla="*/ 3545 w 10000"/>
              <a:gd name="connsiteY213" fmla="*/ 188 h 10000"/>
              <a:gd name="connsiteX214" fmla="*/ 3692 w 10000"/>
              <a:gd name="connsiteY214" fmla="*/ 243 h 10000"/>
              <a:gd name="connsiteX215" fmla="*/ 3814 w 10000"/>
              <a:gd name="connsiteY215" fmla="*/ 309 h 10000"/>
              <a:gd name="connsiteX216" fmla="*/ 3949 w 10000"/>
              <a:gd name="connsiteY216" fmla="*/ 375 h 10000"/>
              <a:gd name="connsiteX217" fmla="*/ 4083 w 10000"/>
              <a:gd name="connsiteY217" fmla="*/ 453 h 10000"/>
              <a:gd name="connsiteX218" fmla="*/ 4218 w 10000"/>
              <a:gd name="connsiteY218" fmla="*/ 530 h 10000"/>
              <a:gd name="connsiteX219" fmla="*/ 4352 w 10000"/>
              <a:gd name="connsiteY219" fmla="*/ 618 h 10000"/>
              <a:gd name="connsiteX220" fmla="*/ 4609 w 10000"/>
              <a:gd name="connsiteY220" fmla="*/ 806 h 10000"/>
              <a:gd name="connsiteX221" fmla="*/ 4853 w 10000"/>
              <a:gd name="connsiteY221" fmla="*/ 1038 h 10000"/>
              <a:gd name="connsiteX222" fmla="*/ 5277 w 10000"/>
              <a:gd name="connsiteY222" fmla="*/ 13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0000" h="10000">
                <a:moveTo>
                  <a:pt x="5277" y="1301"/>
                </a:moveTo>
                <a:lnTo>
                  <a:pt x="4767" y="1574"/>
                </a:lnTo>
                <a:lnTo>
                  <a:pt x="4474" y="1358"/>
                </a:lnTo>
                <a:lnTo>
                  <a:pt x="4279" y="1203"/>
                </a:lnTo>
                <a:lnTo>
                  <a:pt x="4095" y="1060"/>
                </a:lnTo>
                <a:lnTo>
                  <a:pt x="3912" y="938"/>
                </a:lnTo>
                <a:lnTo>
                  <a:pt x="3704" y="850"/>
                </a:lnTo>
                <a:lnTo>
                  <a:pt x="3496" y="751"/>
                </a:lnTo>
                <a:lnTo>
                  <a:pt x="3276" y="684"/>
                </a:lnTo>
                <a:lnTo>
                  <a:pt x="3044" y="629"/>
                </a:lnTo>
                <a:lnTo>
                  <a:pt x="2824" y="607"/>
                </a:lnTo>
                <a:lnTo>
                  <a:pt x="2579" y="596"/>
                </a:lnTo>
                <a:lnTo>
                  <a:pt x="2359" y="596"/>
                </a:lnTo>
                <a:lnTo>
                  <a:pt x="2139" y="618"/>
                </a:lnTo>
                <a:lnTo>
                  <a:pt x="1944" y="662"/>
                </a:lnTo>
                <a:lnTo>
                  <a:pt x="1748" y="740"/>
                </a:lnTo>
                <a:lnTo>
                  <a:pt x="1565" y="817"/>
                </a:lnTo>
                <a:lnTo>
                  <a:pt x="1394" y="927"/>
                </a:lnTo>
                <a:lnTo>
                  <a:pt x="1222" y="1049"/>
                </a:lnTo>
                <a:lnTo>
                  <a:pt x="1064" y="1192"/>
                </a:lnTo>
                <a:lnTo>
                  <a:pt x="954" y="1347"/>
                </a:lnTo>
                <a:lnTo>
                  <a:pt x="831" y="1501"/>
                </a:lnTo>
                <a:cubicBezTo>
                  <a:pt x="803" y="1560"/>
                  <a:pt x="774" y="1619"/>
                  <a:pt x="746" y="1678"/>
                </a:cubicBezTo>
                <a:cubicBezTo>
                  <a:pt x="726" y="1737"/>
                  <a:pt x="705" y="1795"/>
                  <a:pt x="685" y="1854"/>
                </a:cubicBezTo>
                <a:cubicBezTo>
                  <a:pt x="673" y="1917"/>
                  <a:pt x="660" y="1979"/>
                  <a:pt x="648" y="2042"/>
                </a:cubicBezTo>
                <a:cubicBezTo>
                  <a:pt x="636" y="2112"/>
                  <a:pt x="623" y="2182"/>
                  <a:pt x="611" y="2252"/>
                </a:cubicBezTo>
                <a:lnTo>
                  <a:pt x="611" y="2461"/>
                </a:lnTo>
                <a:cubicBezTo>
                  <a:pt x="619" y="2535"/>
                  <a:pt x="628" y="2608"/>
                  <a:pt x="636" y="2682"/>
                </a:cubicBezTo>
                <a:cubicBezTo>
                  <a:pt x="648" y="2748"/>
                  <a:pt x="660" y="2815"/>
                  <a:pt x="672" y="2881"/>
                </a:cubicBezTo>
                <a:cubicBezTo>
                  <a:pt x="692" y="2951"/>
                  <a:pt x="713" y="3021"/>
                  <a:pt x="733" y="3091"/>
                </a:cubicBezTo>
                <a:cubicBezTo>
                  <a:pt x="762" y="3153"/>
                  <a:pt x="790" y="3216"/>
                  <a:pt x="819" y="3278"/>
                </a:cubicBezTo>
                <a:cubicBezTo>
                  <a:pt x="852" y="3344"/>
                  <a:pt x="884" y="3411"/>
                  <a:pt x="917" y="3477"/>
                </a:cubicBezTo>
                <a:lnTo>
                  <a:pt x="1039" y="3653"/>
                </a:lnTo>
                <a:lnTo>
                  <a:pt x="1186" y="3830"/>
                </a:lnTo>
                <a:lnTo>
                  <a:pt x="1345" y="3996"/>
                </a:lnTo>
                <a:lnTo>
                  <a:pt x="6516" y="8996"/>
                </a:lnTo>
                <a:cubicBezTo>
                  <a:pt x="6557" y="9025"/>
                  <a:pt x="6597" y="9055"/>
                  <a:pt x="6638" y="9084"/>
                </a:cubicBezTo>
                <a:lnTo>
                  <a:pt x="6760" y="9183"/>
                </a:lnTo>
                <a:lnTo>
                  <a:pt x="6870" y="9260"/>
                </a:lnTo>
                <a:lnTo>
                  <a:pt x="7005" y="9327"/>
                </a:lnTo>
                <a:lnTo>
                  <a:pt x="7139" y="9393"/>
                </a:lnTo>
                <a:lnTo>
                  <a:pt x="7274" y="9426"/>
                </a:lnTo>
                <a:lnTo>
                  <a:pt x="7421" y="9459"/>
                </a:lnTo>
                <a:lnTo>
                  <a:pt x="7567" y="9470"/>
                </a:lnTo>
                <a:lnTo>
                  <a:pt x="7714" y="9481"/>
                </a:lnTo>
                <a:lnTo>
                  <a:pt x="7848" y="9481"/>
                </a:lnTo>
                <a:lnTo>
                  <a:pt x="7983" y="9459"/>
                </a:lnTo>
                <a:lnTo>
                  <a:pt x="8117" y="9437"/>
                </a:lnTo>
                <a:lnTo>
                  <a:pt x="8227" y="9393"/>
                </a:lnTo>
                <a:lnTo>
                  <a:pt x="8350" y="9338"/>
                </a:lnTo>
                <a:lnTo>
                  <a:pt x="8460" y="9272"/>
                </a:lnTo>
                <a:cubicBezTo>
                  <a:pt x="8492" y="9242"/>
                  <a:pt x="8525" y="9213"/>
                  <a:pt x="8557" y="9183"/>
                </a:cubicBezTo>
                <a:lnTo>
                  <a:pt x="8680" y="9073"/>
                </a:lnTo>
                <a:cubicBezTo>
                  <a:pt x="8725" y="9029"/>
                  <a:pt x="8769" y="8984"/>
                  <a:pt x="8814" y="8940"/>
                </a:cubicBezTo>
                <a:lnTo>
                  <a:pt x="8961" y="8775"/>
                </a:lnTo>
                <a:lnTo>
                  <a:pt x="9108" y="8587"/>
                </a:lnTo>
                <a:cubicBezTo>
                  <a:pt x="9153" y="8525"/>
                  <a:pt x="9197" y="8462"/>
                  <a:pt x="9242" y="8400"/>
                </a:cubicBezTo>
                <a:lnTo>
                  <a:pt x="9352" y="8212"/>
                </a:lnTo>
                <a:cubicBezTo>
                  <a:pt x="9364" y="8183"/>
                  <a:pt x="9377" y="8153"/>
                  <a:pt x="9389" y="8124"/>
                </a:cubicBezTo>
                <a:lnTo>
                  <a:pt x="9413" y="8046"/>
                </a:lnTo>
                <a:cubicBezTo>
                  <a:pt x="9417" y="8017"/>
                  <a:pt x="9421" y="7987"/>
                  <a:pt x="9425" y="7958"/>
                </a:cubicBezTo>
                <a:cubicBezTo>
                  <a:pt x="9429" y="7936"/>
                  <a:pt x="9434" y="7914"/>
                  <a:pt x="9438" y="7892"/>
                </a:cubicBezTo>
                <a:cubicBezTo>
                  <a:pt x="9434" y="7848"/>
                  <a:pt x="9429" y="7803"/>
                  <a:pt x="9425" y="7759"/>
                </a:cubicBezTo>
                <a:lnTo>
                  <a:pt x="9401" y="7627"/>
                </a:lnTo>
                <a:cubicBezTo>
                  <a:pt x="9389" y="7587"/>
                  <a:pt x="9376" y="7546"/>
                  <a:pt x="9364" y="7506"/>
                </a:cubicBezTo>
                <a:cubicBezTo>
                  <a:pt x="9344" y="7465"/>
                  <a:pt x="9323" y="7425"/>
                  <a:pt x="9303" y="7384"/>
                </a:cubicBezTo>
                <a:cubicBezTo>
                  <a:pt x="9283" y="7344"/>
                  <a:pt x="9262" y="7303"/>
                  <a:pt x="9242" y="7263"/>
                </a:cubicBezTo>
                <a:lnTo>
                  <a:pt x="9156" y="7141"/>
                </a:lnTo>
                <a:cubicBezTo>
                  <a:pt x="9128" y="7108"/>
                  <a:pt x="9099" y="7075"/>
                  <a:pt x="9071" y="7042"/>
                </a:cubicBezTo>
                <a:lnTo>
                  <a:pt x="8961" y="6932"/>
                </a:lnTo>
                <a:lnTo>
                  <a:pt x="4218" y="2340"/>
                </a:lnTo>
                <a:lnTo>
                  <a:pt x="4120" y="2274"/>
                </a:lnTo>
                <a:cubicBezTo>
                  <a:pt x="4087" y="2256"/>
                  <a:pt x="4055" y="2237"/>
                  <a:pt x="4022" y="2219"/>
                </a:cubicBezTo>
                <a:lnTo>
                  <a:pt x="3912" y="2174"/>
                </a:lnTo>
                <a:lnTo>
                  <a:pt x="3790" y="2152"/>
                </a:lnTo>
                <a:cubicBezTo>
                  <a:pt x="3765" y="2156"/>
                  <a:pt x="3741" y="2159"/>
                  <a:pt x="3716" y="2163"/>
                </a:cubicBezTo>
                <a:lnTo>
                  <a:pt x="3594" y="2196"/>
                </a:lnTo>
                <a:lnTo>
                  <a:pt x="3447" y="2241"/>
                </a:lnTo>
                <a:lnTo>
                  <a:pt x="3289" y="2296"/>
                </a:lnTo>
                <a:lnTo>
                  <a:pt x="3142" y="2362"/>
                </a:lnTo>
                <a:lnTo>
                  <a:pt x="2995" y="2417"/>
                </a:lnTo>
                <a:cubicBezTo>
                  <a:pt x="2958" y="2435"/>
                  <a:pt x="2922" y="2454"/>
                  <a:pt x="2885" y="2472"/>
                </a:cubicBezTo>
                <a:cubicBezTo>
                  <a:pt x="2865" y="2487"/>
                  <a:pt x="2844" y="2502"/>
                  <a:pt x="2824" y="2517"/>
                </a:cubicBezTo>
                <a:cubicBezTo>
                  <a:pt x="2812" y="2535"/>
                  <a:pt x="2799" y="2554"/>
                  <a:pt x="2787" y="2572"/>
                </a:cubicBezTo>
                <a:lnTo>
                  <a:pt x="2714" y="2660"/>
                </a:lnTo>
                <a:lnTo>
                  <a:pt x="2641" y="2781"/>
                </a:lnTo>
                <a:cubicBezTo>
                  <a:pt x="2616" y="2825"/>
                  <a:pt x="2592" y="2870"/>
                  <a:pt x="2567" y="2914"/>
                </a:cubicBezTo>
                <a:cubicBezTo>
                  <a:pt x="2547" y="2958"/>
                  <a:pt x="2526" y="3002"/>
                  <a:pt x="2506" y="3046"/>
                </a:cubicBezTo>
                <a:cubicBezTo>
                  <a:pt x="2486" y="3087"/>
                  <a:pt x="2465" y="3127"/>
                  <a:pt x="2445" y="3168"/>
                </a:cubicBezTo>
                <a:cubicBezTo>
                  <a:pt x="2433" y="3201"/>
                  <a:pt x="2420" y="3234"/>
                  <a:pt x="2408" y="3267"/>
                </a:cubicBezTo>
                <a:cubicBezTo>
                  <a:pt x="2404" y="3296"/>
                  <a:pt x="2400" y="3326"/>
                  <a:pt x="2396" y="3355"/>
                </a:cubicBezTo>
                <a:cubicBezTo>
                  <a:pt x="2400" y="3385"/>
                  <a:pt x="2404" y="3414"/>
                  <a:pt x="2408" y="3444"/>
                </a:cubicBezTo>
                <a:cubicBezTo>
                  <a:pt x="2420" y="3481"/>
                  <a:pt x="2433" y="3517"/>
                  <a:pt x="2445" y="3554"/>
                </a:cubicBezTo>
                <a:lnTo>
                  <a:pt x="2518" y="3642"/>
                </a:lnTo>
                <a:cubicBezTo>
                  <a:pt x="2538" y="3668"/>
                  <a:pt x="2559" y="3694"/>
                  <a:pt x="2579" y="3720"/>
                </a:cubicBezTo>
                <a:lnTo>
                  <a:pt x="7335" y="8311"/>
                </a:lnTo>
                <a:lnTo>
                  <a:pt x="6956" y="8642"/>
                </a:lnTo>
                <a:lnTo>
                  <a:pt x="2200" y="4051"/>
                </a:lnTo>
                <a:cubicBezTo>
                  <a:pt x="2172" y="4021"/>
                  <a:pt x="2143" y="3992"/>
                  <a:pt x="2115" y="3962"/>
                </a:cubicBezTo>
                <a:cubicBezTo>
                  <a:pt x="2091" y="3936"/>
                  <a:pt x="2066" y="3911"/>
                  <a:pt x="2042" y="3885"/>
                </a:cubicBezTo>
                <a:cubicBezTo>
                  <a:pt x="2021" y="3852"/>
                  <a:pt x="2001" y="3819"/>
                  <a:pt x="1980" y="3786"/>
                </a:cubicBezTo>
                <a:lnTo>
                  <a:pt x="1932" y="3687"/>
                </a:lnTo>
                <a:cubicBezTo>
                  <a:pt x="1920" y="3657"/>
                  <a:pt x="1907" y="3628"/>
                  <a:pt x="1895" y="3598"/>
                </a:cubicBezTo>
                <a:cubicBezTo>
                  <a:pt x="1883" y="3565"/>
                  <a:pt x="1870" y="3532"/>
                  <a:pt x="1858" y="3499"/>
                </a:cubicBezTo>
                <a:cubicBezTo>
                  <a:pt x="1850" y="3462"/>
                  <a:pt x="1842" y="3426"/>
                  <a:pt x="1834" y="3389"/>
                </a:cubicBezTo>
                <a:lnTo>
                  <a:pt x="1822" y="3278"/>
                </a:lnTo>
                <a:cubicBezTo>
                  <a:pt x="1826" y="3238"/>
                  <a:pt x="1830" y="3197"/>
                  <a:pt x="1834" y="3157"/>
                </a:cubicBezTo>
                <a:cubicBezTo>
                  <a:pt x="1850" y="3105"/>
                  <a:pt x="1867" y="3054"/>
                  <a:pt x="1883" y="3002"/>
                </a:cubicBezTo>
                <a:cubicBezTo>
                  <a:pt x="1907" y="2943"/>
                  <a:pt x="1932" y="2885"/>
                  <a:pt x="1956" y="2826"/>
                </a:cubicBezTo>
                <a:cubicBezTo>
                  <a:pt x="1985" y="2767"/>
                  <a:pt x="2013" y="2708"/>
                  <a:pt x="2042" y="2649"/>
                </a:cubicBezTo>
                <a:cubicBezTo>
                  <a:pt x="2070" y="2590"/>
                  <a:pt x="2099" y="2531"/>
                  <a:pt x="2127" y="2472"/>
                </a:cubicBezTo>
                <a:cubicBezTo>
                  <a:pt x="2164" y="2421"/>
                  <a:pt x="2200" y="2369"/>
                  <a:pt x="2237" y="2318"/>
                </a:cubicBezTo>
                <a:cubicBezTo>
                  <a:pt x="2270" y="2274"/>
                  <a:pt x="2302" y="2229"/>
                  <a:pt x="2335" y="2185"/>
                </a:cubicBezTo>
                <a:cubicBezTo>
                  <a:pt x="2364" y="2156"/>
                  <a:pt x="2392" y="2126"/>
                  <a:pt x="2421" y="2097"/>
                </a:cubicBezTo>
                <a:lnTo>
                  <a:pt x="2531" y="2020"/>
                </a:lnTo>
                <a:lnTo>
                  <a:pt x="2677" y="1943"/>
                </a:lnTo>
                <a:lnTo>
                  <a:pt x="2861" y="1865"/>
                </a:lnTo>
                <a:lnTo>
                  <a:pt x="3056" y="1788"/>
                </a:lnTo>
                <a:lnTo>
                  <a:pt x="3264" y="1722"/>
                </a:lnTo>
                <a:lnTo>
                  <a:pt x="3460" y="1678"/>
                </a:lnTo>
                <a:lnTo>
                  <a:pt x="3631" y="1645"/>
                </a:lnTo>
                <a:lnTo>
                  <a:pt x="3778" y="1634"/>
                </a:lnTo>
                <a:lnTo>
                  <a:pt x="3900" y="1667"/>
                </a:lnTo>
                <a:cubicBezTo>
                  <a:pt x="3937" y="1674"/>
                  <a:pt x="3973" y="1682"/>
                  <a:pt x="4010" y="1689"/>
                </a:cubicBezTo>
                <a:lnTo>
                  <a:pt x="4120" y="1722"/>
                </a:lnTo>
                <a:lnTo>
                  <a:pt x="4230" y="1755"/>
                </a:lnTo>
                <a:cubicBezTo>
                  <a:pt x="4263" y="1773"/>
                  <a:pt x="4295" y="1792"/>
                  <a:pt x="4328" y="1810"/>
                </a:cubicBezTo>
                <a:lnTo>
                  <a:pt x="4425" y="1876"/>
                </a:lnTo>
                <a:cubicBezTo>
                  <a:pt x="4458" y="1898"/>
                  <a:pt x="4490" y="1921"/>
                  <a:pt x="4523" y="1943"/>
                </a:cubicBezTo>
                <a:lnTo>
                  <a:pt x="4609" y="2020"/>
                </a:lnTo>
                <a:lnTo>
                  <a:pt x="9364" y="6600"/>
                </a:lnTo>
                <a:lnTo>
                  <a:pt x="9499" y="6744"/>
                </a:lnTo>
                <a:cubicBezTo>
                  <a:pt x="9540" y="6799"/>
                  <a:pt x="9580" y="6854"/>
                  <a:pt x="9621" y="6909"/>
                </a:cubicBezTo>
                <a:lnTo>
                  <a:pt x="9731" y="7064"/>
                </a:lnTo>
                <a:cubicBezTo>
                  <a:pt x="9760" y="7119"/>
                  <a:pt x="9788" y="7175"/>
                  <a:pt x="9817" y="7230"/>
                </a:cubicBezTo>
                <a:cubicBezTo>
                  <a:pt x="9841" y="7285"/>
                  <a:pt x="9866" y="7340"/>
                  <a:pt x="9890" y="7395"/>
                </a:cubicBezTo>
                <a:cubicBezTo>
                  <a:pt x="9910" y="7454"/>
                  <a:pt x="9931" y="7513"/>
                  <a:pt x="9951" y="7572"/>
                </a:cubicBezTo>
                <a:cubicBezTo>
                  <a:pt x="9959" y="7634"/>
                  <a:pt x="9968" y="7697"/>
                  <a:pt x="9976" y="7759"/>
                </a:cubicBezTo>
                <a:cubicBezTo>
                  <a:pt x="9984" y="7822"/>
                  <a:pt x="9992" y="7884"/>
                  <a:pt x="10000" y="7947"/>
                </a:cubicBezTo>
                <a:lnTo>
                  <a:pt x="9988" y="8046"/>
                </a:lnTo>
                <a:lnTo>
                  <a:pt x="9976" y="8157"/>
                </a:lnTo>
                <a:cubicBezTo>
                  <a:pt x="9968" y="8190"/>
                  <a:pt x="9959" y="8223"/>
                  <a:pt x="9951" y="8256"/>
                </a:cubicBezTo>
                <a:cubicBezTo>
                  <a:pt x="9931" y="8293"/>
                  <a:pt x="9910" y="8329"/>
                  <a:pt x="9890" y="8366"/>
                </a:cubicBezTo>
                <a:cubicBezTo>
                  <a:pt x="9853" y="8447"/>
                  <a:pt x="9817" y="8528"/>
                  <a:pt x="9780" y="8609"/>
                </a:cubicBezTo>
                <a:lnTo>
                  <a:pt x="9645" y="8841"/>
                </a:lnTo>
                <a:lnTo>
                  <a:pt x="9462" y="9062"/>
                </a:lnTo>
                <a:lnTo>
                  <a:pt x="9291" y="9283"/>
                </a:lnTo>
                <a:lnTo>
                  <a:pt x="9132" y="9448"/>
                </a:lnTo>
                <a:lnTo>
                  <a:pt x="8985" y="9592"/>
                </a:lnTo>
                <a:lnTo>
                  <a:pt x="8839" y="9702"/>
                </a:lnTo>
                <a:lnTo>
                  <a:pt x="8680" y="9801"/>
                </a:lnTo>
                <a:lnTo>
                  <a:pt x="8521" y="9879"/>
                </a:lnTo>
                <a:lnTo>
                  <a:pt x="8350" y="9934"/>
                </a:lnTo>
                <a:lnTo>
                  <a:pt x="8166" y="9978"/>
                </a:lnTo>
                <a:lnTo>
                  <a:pt x="7983" y="10000"/>
                </a:lnTo>
                <a:lnTo>
                  <a:pt x="7787" y="10000"/>
                </a:lnTo>
                <a:lnTo>
                  <a:pt x="7579" y="9989"/>
                </a:lnTo>
                <a:lnTo>
                  <a:pt x="7384" y="9967"/>
                </a:lnTo>
                <a:lnTo>
                  <a:pt x="7176" y="9912"/>
                </a:lnTo>
                <a:lnTo>
                  <a:pt x="6993" y="9857"/>
                </a:lnTo>
                <a:lnTo>
                  <a:pt x="6809" y="9779"/>
                </a:lnTo>
                <a:lnTo>
                  <a:pt x="6626" y="9691"/>
                </a:lnTo>
                <a:lnTo>
                  <a:pt x="6467" y="9581"/>
                </a:lnTo>
                <a:lnTo>
                  <a:pt x="6296" y="9459"/>
                </a:lnTo>
                <a:lnTo>
                  <a:pt x="6137" y="9316"/>
                </a:lnTo>
                <a:lnTo>
                  <a:pt x="966" y="4327"/>
                </a:lnTo>
                <a:lnTo>
                  <a:pt x="733" y="4095"/>
                </a:lnTo>
                <a:lnTo>
                  <a:pt x="550" y="3874"/>
                </a:lnTo>
                <a:lnTo>
                  <a:pt x="477" y="3753"/>
                </a:lnTo>
                <a:lnTo>
                  <a:pt x="391" y="3631"/>
                </a:lnTo>
                <a:cubicBezTo>
                  <a:pt x="371" y="3591"/>
                  <a:pt x="350" y="3550"/>
                  <a:pt x="330" y="3510"/>
                </a:cubicBezTo>
                <a:lnTo>
                  <a:pt x="257" y="3389"/>
                </a:lnTo>
                <a:cubicBezTo>
                  <a:pt x="237" y="3348"/>
                  <a:pt x="216" y="3308"/>
                  <a:pt x="196" y="3267"/>
                </a:cubicBezTo>
                <a:cubicBezTo>
                  <a:pt x="180" y="3223"/>
                  <a:pt x="163" y="3179"/>
                  <a:pt x="147" y="3135"/>
                </a:cubicBezTo>
                <a:cubicBezTo>
                  <a:pt x="135" y="3094"/>
                  <a:pt x="122" y="3054"/>
                  <a:pt x="110" y="3013"/>
                </a:cubicBezTo>
                <a:cubicBezTo>
                  <a:pt x="98" y="2969"/>
                  <a:pt x="85" y="2925"/>
                  <a:pt x="73" y="2881"/>
                </a:cubicBezTo>
                <a:cubicBezTo>
                  <a:pt x="65" y="2837"/>
                  <a:pt x="57" y="2792"/>
                  <a:pt x="49" y="2748"/>
                </a:cubicBezTo>
                <a:cubicBezTo>
                  <a:pt x="41" y="2711"/>
                  <a:pt x="32" y="2675"/>
                  <a:pt x="24" y="2638"/>
                </a:cubicBezTo>
                <a:lnTo>
                  <a:pt x="0" y="2506"/>
                </a:lnTo>
                <a:lnTo>
                  <a:pt x="0" y="2373"/>
                </a:lnTo>
                <a:lnTo>
                  <a:pt x="0" y="2241"/>
                </a:lnTo>
                <a:lnTo>
                  <a:pt x="0" y="2119"/>
                </a:lnTo>
                <a:cubicBezTo>
                  <a:pt x="12" y="2079"/>
                  <a:pt x="25" y="2038"/>
                  <a:pt x="37" y="1998"/>
                </a:cubicBezTo>
                <a:cubicBezTo>
                  <a:pt x="41" y="1957"/>
                  <a:pt x="45" y="1917"/>
                  <a:pt x="49" y="1876"/>
                </a:cubicBezTo>
                <a:cubicBezTo>
                  <a:pt x="57" y="1836"/>
                  <a:pt x="65" y="1795"/>
                  <a:pt x="73" y="1755"/>
                </a:cubicBezTo>
                <a:cubicBezTo>
                  <a:pt x="85" y="1718"/>
                  <a:pt x="98" y="1682"/>
                  <a:pt x="110" y="1645"/>
                </a:cubicBezTo>
                <a:cubicBezTo>
                  <a:pt x="122" y="1608"/>
                  <a:pt x="135" y="1571"/>
                  <a:pt x="147" y="1534"/>
                </a:cubicBezTo>
                <a:cubicBezTo>
                  <a:pt x="163" y="1497"/>
                  <a:pt x="180" y="1461"/>
                  <a:pt x="196" y="1424"/>
                </a:cubicBezTo>
                <a:lnTo>
                  <a:pt x="244" y="1313"/>
                </a:lnTo>
                <a:cubicBezTo>
                  <a:pt x="265" y="1280"/>
                  <a:pt x="285" y="1247"/>
                  <a:pt x="306" y="1214"/>
                </a:cubicBezTo>
                <a:cubicBezTo>
                  <a:pt x="330" y="1181"/>
                  <a:pt x="355" y="1148"/>
                  <a:pt x="379" y="1115"/>
                </a:cubicBezTo>
                <a:cubicBezTo>
                  <a:pt x="399" y="1082"/>
                  <a:pt x="420" y="1048"/>
                  <a:pt x="440" y="1015"/>
                </a:cubicBezTo>
                <a:cubicBezTo>
                  <a:pt x="469" y="982"/>
                  <a:pt x="497" y="949"/>
                  <a:pt x="526" y="916"/>
                </a:cubicBezTo>
                <a:cubicBezTo>
                  <a:pt x="554" y="883"/>
                  <a:pt x="583" y="850"/>
                  <a:pt x="611" y="817"/>
                </a:cubicBezTo>
                <a:lnTo>
                  <a:pt x="697" y="740"/>
                </a:lnTo>
                <a:cubicBezTo>
                  <a:pt x="734" y="707"/>
                  <a:pt x="770" y="673"/>
                  <a:pt x="807" y="640"/>
                </a:cubicBezTo>
                <a:lnTo>
                  <a:pt x="1015" y="486"/>
                </a:lnTo>
                <a:lnTo>
                  <a:pt x="1222" y="342"/>
                </a:lnTo>
                <a:lnTo>
                  <a:pt x="1345" y="276"/>
                </a:lnTo>
                <a:lnTo>
                  <a:pt x="1455" y="232"/>
                </a:lnTo>
                <a:lnTo>
                  <a:pt x="1577" y="188"/>
                </a:lnTo>
                <a:lnTo>
                  <a:pt x="1699" y="132"/>
                </a:lnTo>
                <a:lnTo>
                  <a:pt x="1809" y="99"/>
                </a:lnTo>
                <a:lnTo>
                  <a:pt x="1932" y="77"/>
                </a:lnTo>
                <a:lnTo>
                  <a:pt x="2054" y="44"/>
                </a:lnTo>
                <a:lnTo>
                  <a:pt x="2188" y="33"/>
                </a:lnTo>
                <a:lnTo>
                  <a:pt x="2433" y="0"/>
                </a:lnTo>
                <a:lnTo>
                  <a:pt x="2702" y="22"/>
                </a:lnTo>
                <a:lnTo>
                  <a:pt x="2848" y="33"/>
                </a:lnTo>
                <a:lnTo>
                  <a:pt x="2983" y="44"/>
                </a:lnTo>
                <a:lnTo>
                  <a:pt x="3130" y="66"/>
                </a:lnTo>
                <a:lnTo>
                  <a:pt x="3276" y="99"/>
                </a:lnTo>
                <a:lnTo>
                  <a:pt x="3411" y="132"/>
                </a:lnTo>
                <a:lnTo>
                  <a:pt x="3545" y="188"/>
                </a:lnTo>
                <a:lnTo>
                  <a:pt x="3692" y="243"/>
                </a:lnTo>
                <a:lnTo>
                  <a:pt x="3814" y="309"/>
                </a:lnTo>
                <a:lnTo>
                  <a:pt x="3949" y="375"/>
                </a:lnTo>
                <a:lnTo>
                  <a:pt x="4083" y="453"/>
                </a:lnTo>
                <a:lnTo>
                  <a:pt x="4218" y="530"/>
                </a:lnTo>
                <a:cubicBezTo>
                  <a:pt x="4263" y="559"/>
                  <a:pt x="4307" y="589"/>
                  <a:pt x="4352" y="618"/>
                </a:cubicBezTo>
                <a:lnTo>
                  <a:pt x="4609" y="806"/>
                </a:lnTo>
                <a:lnTo>
                  <a:pt x="4853" y="1038"/>
                </a:lnTo>
                <a:lnTo>
                  <a:pt x="5277" y="1301"/>
                </a:lnTo>
                <a:close/>
              </a:path>
            </a:pathLst>
          </a:custGeom>
          <a:solidFill>
            <a:schemeClr val="accent5"/>
          </a:solidFill>
          <a:ln>
            <a:solidFill>
              <a:srgbClr val="EAAA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Freeform 62">
            <a:extLst>
              <a:ext uri="{FF2B5EF4-FFF2-40B4-BE49-F238E27FC236}">
                <a16:creationId xmlns:a16="http://schemas.microsoft.com/office/drawing/2014/main" id="{53CB5C68-31C9-448D-B239-828BF5EBC1E3}"/>
              </a:ext>
            </a:extLst>
          </p:cNvPr>
          <p:cNvSpPr>
            <a:spLocks/>
          </p:cNvSpPr>
          <p:nvPr/>
        </p:nvSpPr>
        <p:spPr bwMode="auto">
          <a:xfrm rot="2385510">
            <a:off x="7511515" y="4059316"/>
            <a:ext cx="319140" cy="388797"/>
          </a:xfrm>
          <a:custGeom>
            <a:avLst/>
            <a:gdLst>
              <a:gd name="T0" fmla="*/ 350 w 818"/>
              <a:gd name="T1" fmla="*/ 109 h 906"/>
              <a:gd name="T2" fmla="*/ 286 w 818"/>
              <a:gd name="T3" fmla="*/ 68 h 906"/>
              <a:gd name="T4" fmla="*/ 211 w 818"/>
              <a:gd name="T5" fmla="*/ 54 h 906"/>
              <a:gd name="T6" fmla="*/ 143 w 818"/>
              <a:gd name="T7" fmla="*/ 67 h 906"/>
              <a:gd name="T8" fmla="*/ 87 w 818"/>
              <a:gd name="T9" fmla="*/ 108 h 906"/>
              <a:gd name="T10" fmla="*/ 56 w 818"/>
              <a:gd name="T11" fmla="*/ 168 h 906"/>
              <a:gd name="T12" fmla="*/ 52 w 818"/>
              <a:gd name="T13" fmla="*/ 243 h 906"/>
              <a:gd name="T14" fmla="*/ 75 w 818"/>
              <a:gd name="T15" fmla="*/ 315 h 906"/>
              <a:gd name="T16" fmla="*/ 533 w 818"/>
              <a:gd name="T17" fmla="*/ 815 h 906"/>
              <a:gd name="T18" fmla="*/ 573 w 818"/>
              <a:gd name="T19" fmla="*/ 845 h 906"/>
              <a:gd name="T20" fmla="*/ 619 w 818"/>
              <a:gd name="T21" fmla="*/ 858 h 906"/>
              <a:gd name="T22" fmla="*/ 664 w 818"/>
              <a:gd name="T23" fmla="*/ 855 h 906"/>
              <a:gd name="T24" fmla="*/ 700 w 818"/>
              <a:gd name="T25" fmla="*/ 832 h 906"/>
              <a:gd name="T26" fmla="*/ 745 w 818"/>
              <a:gd name="T27" fmla="*/ 778 h 906"/>
              <a:gd name="T28" fmla="*/ 770 w 818"/>
              <a:gd name="T29" fmla="*/ 729 h 906"/>
              <a:gd name="T30" fmla="*/ 769 w 818"/>
              <a:gd name="T31" fmla="*/ 691 h 906"/>
              <a:gd name="T32" fmla="*/ 749 w 818"/>
              <a:gd name="T33" fmla="*/ 647 h 906"/>
              <a:gd name="T34" fmla="*/ 337 w 818"/>
              <a:gd name="T35" fmla="*/ 206 h 906"/>
              <a:gd name="T36" fmla="*/ 304 w 818"/>
              <a:gd name="T37" fmla="*/ 196 h 906"/>
              <a:gd name="T38" fmla="*/ 257 w 818"/>
              <a:gd name="T39" fmla="*/ 214 h 906"/>
              <a:gd name="T40" fmla="*/ 228 w 818"/>
              <a:gd name="T41" fmla="*/ 233 h 906"/>
              <a:gd name="T42" fmla="*/ 205 w 818"/>
              <a:gd name="T43" fmla="*/ 276 h 906"/>
              <a:gd name="T44" fmla="*/ 197 w 818"/>
              <a:gd name="T45" fmla="*/ 312 h 906"/>
              <a:gd name="T46" fmla="*/ 600 w 818"/>
              <a:gd name="T47" fmla="*/ 753 h 906"/>
              <a:gd name="T48" fmla="*/ 167 w 818"/>
              <a:gd name="T49" fmla="*/ 352 h 906"/>
              <a:gd name="T50" fmla="*/ 152 w 818"/>
              <a:gd name="T51" fmla="*/ 317 h 906"/>
              <a:gd name="T52" fmla="*/ 154 w 818"/>
              <a:gd name="T53" fmla="*/ 272 h 906"/>
              <a:gd name="T54" fmla="*/ 183 w 818"/>
              <a:gd name="T55" fmla="*/ 210 h 906"/>
              <a:gd name="T56" fmla="*/ 219 w 818"/>
              <a:gd name="T57" fmla="*/ 176 h 906"/>
              <a:gd name="T58" fmla="*/ 283 w 818"/>
              <a:gd name="T59" fmla="*/ 152 h 906"/>
              <a:gd name="T60" fmla="*/ 328 w 818"/>
              <a:gd name="T61" fmla="*/ 153 h 906"/>
              <a:gd name="T62" fmla="*/ 362 w 818"/>
              <a:gd name="T63" fmla="*/ 170 h 906"/>
              <a:gd name="T64" fmla="*/ 777 w 818"/>
              <a:gd name="T65" fmla="*/ 611 h 906"/>
              <a:gd name="T66" fmla="*/ 809 w 818"/>
              <a:gd name="T67" fmla="*/ 670 h 906"/>
              <a:gd name="T68" fmla="*/ 817 w 818"/>
              <a:gd name="T69" fmla="*/ 729 h 906"/>
              <a:gd name="T70" fmla="*/ 800 w 818"/>
              <a:gd name="T71" fmla="*/ 780 h 906"/>
              <a:gd name="T72" fmla="*/ 747 w 818"/>
              <a:gd name="T73" fmla="*/ 856 h 906"/>
              <a:gd name="T74" fmla="*/ 697 w 818"/>
              <a:gd name="T75" fmla="*/ 895 h 906"/>
              <a:gd name="T76" fmla="*/ 637 w 818"/>
              <a:gd name="T77" fmla="*/ 906 h 906"/>
              <a:gd name="T78" fmla="*/ 572 w 818"/>
              <a:gd name="T79" fmla="*/ 893 h 906"/>
              <a:gd name="T80" fmla="*/ 515 w 818"/>
              <a:gd name="T81" fmla="*/ 857 h 906"/>
              <a:gd name="T82" fmla="*/ 45 w 818"/>
              <a:gd name="T83" fmla="*/ 351 h 906"/>
              <a:gd name="T84" fmla="*/ 21 w 818"/>
              <a:gd name="T85" fmla="*/ 307 h 906"/>
              <a:gd name="T86" fmla="*/ 6 w 818"/>
              <a:gd name="T87" fmla="*/ 261 h 906"/>
              <a:gd name="T88" fmla="*/ 0 w 818"/>
              <a:gd name="T89" fmla="*/ 215 h 906"/>
              <a:gd name="T90" fmla="*/ 4 w 818"/>
              <a:gd name="T91" fmla="*/ 170 h 906"/>
              <a:gd name="T92" fmla="*/ 16 w 818"/>
              <a:gd name="T93" fmla="*/ 129 h 906"/>
              <a:gd name="T94" fmla="*/ 36 w 818"/>
              <a:gd name="T95" fmla="*/ 92 h 906"/>
              <a:gd name="T96" fmla="*/ 66 w 818"/>
              <a:gd name="T97" fmla="*/ 58 h 906"/>
              <a:gd name="T98" fmla="*/ 119 w 818"/>
              <a:gd name="T99" fmla="*/ 21 h 906"/>
              <a:gd name="T100" fmla="*/ 158 w 818"/>
              <a:gd name="T101" fmla="*/ 7 h 906"/>
              <a:gd name="T102" fmla="*/ 221 w 818"/>
              <a:gd name="T103" fmla="*/ 2 h 906"/>
              <a:gd name="T104" fmla="*/ 268 w 818"/>
              <a:gd name="T105" fmla="*/ 9 h 906"/>
              <a:gd name="T106" fmla="*/ 312 w 818"/>
              <a:gd name="T107" fmla="*/ 28 h 906"/>
              <a:gd name="T108" fmla="*/ 356 w 818"/>
              <a:gd name="T109" fmla="*/ 56 h 906"/>
              <a:gd name="connsiteX0" fmla="*/ 5277 w 10000"/>
              <a:gd name="connsiteY0" fmla="*/ 1301 h 10000"/>
              <a:gd name="connsiteX1" fmla="*/ 7372 w 10000"/>
              <a:gd name="connsiteY1" fmla="*/ 4161 h 10000"/>
              <a:gd name="connsiteX2" fmla="*/ 4474 w 10000"/>
              <a:gd name="connsiteY2" fmla="*/ 1358 h 10000"/>
              <a:gd name="connsiteX3" fmla="*/ 4279 w 10000"/>
              <a:gd name="connsiteY3" fmla="*/ 1203 h 10000"/>
              <a:gd name="connsiteX4" fmla="*/ 4095 w 10000"/>
              <a:gd name="connsiteY4" fmla="*/ 1060 h 10000"/>
              <a:gd name="connsiteX5" fmla="*/ 3912 w 10000"/>
              <a:gd name="connsiteY5" fmla="*/ 938 h 10000"/>
              <a:gd name="connsiteX6" fmla="*/ 3704 w 10000"/>
              <a:gd name="connsiteY6" fmla="*/ 850 h 10000"/>
              <a:gd name="connsiteX7" fmla="*/ 3496 w 10000"/>
              <a:gd name="connsiteY7" fmla="*/ 751 h 10000"/>
              <a:gd name="connsiteX8" fmla="*/ 3276 w 10000"/>
              <a:gd name="connsiteY8" fmla="*/ 684 h 10000"/>
              <a:gd name="connsiteX9" fmla="*/ 3044 w 10000"/>
              <a:gd name="connsiteY9" fmla="*/ 629 h 10000"/>
              <a:gd name="connsiteX10" fmla="*/ 2824 w 10000"/>
              <a:gd name="connsiteY10" fmla="*/ 607 h 10000"/>
              <a:gd name="connsiteX11" fmla="*/ 2579 w 10000"/>
              <a:gd name="connsiteY11" fmla="*/ 596 h 10000"/>
              <a:gd name="connsiteX12" fmla="*/ 2359 w 10000"/>
              <a:gd name="connsiteY12" fmla="*/ 596 h 10000"/>
              <a:gd name="connsiteX13" fmla="*/ 2139 w 10000"/>
              <a:gd name="connsiteY13" fmla="*/ 618 h 10000"/>
              <a:gd name="connsiteX14" fmla="*/ 1944 w 10000"/>
              <a:gd name="connsiteY14" fmla="*/ 662 h 10000"/>
              <a:gd name="connsiteX15" fmla="*/ 1748 w 10000"/>
              <a:gd name="connsiteY15" fmla="*/ 740 h 10000"/>
              <a:gd name="connsiteX16" fmla="*/ 1565 w 10000"/>
              <a:gd name="connsiteY16" fmla="*/ 817 h 10000"/>
              <a:gd name="connsiteX17" fmla="*/ 1394 w 10000"/>
              <a:gd name="connsiteY17" fmla="*/ 927 h 10000"/>
              <a:gd name="connsiteX18" fmla="*/ 1222 w 10000"/>
              <a:gd name="connsiteY18" fmla="*/ 1049 h 10000"/>
              <a:gd name="connsiteX19" fmla="*/ 1064 w 10000"/>
              <a:gd name="connsiteY19" fmla="*/ 1192 h 10000"/>
              <a:gd name="connsiteX20" fmla="*/ 954 w 10000"/>
              <a:gd name="connsiteY20" fmla="*/ 1347 h 10000"/>
              <a:gd name="connsiteX21" fmla="*/ 831 w 10000"/>
              <a:gd name="connsiteY21" fmla="*/ 1501 h 10000"/>
              <a:gd name="connsiteX22" fmla="*/ 746 w 10000"/>
              <a:gd name="connsiteY22" fmla="*/ 1678 h 10000"/>
              <a:gd name="connsiteX23" fmla="*/ 685 w 10000"/>
              <a:gd name="connsiteY23" fmla="*/ 1854 h 10000"/>
              <a:gd name="connsiteX24" fmla="*/ 648 w 10000"/>
              <a:gd name="connsiteY24" fmla="*/ 2042 h 10000"/>
              <a:gd name="connsiteX25" fmla="*/ 611 w 10000"/>
              <a:gd name="connsiteY25" fmla="*/ 2252 h 10000"/>
              <a:gd name="connsiteX26" fmla="*/ 611 w 10000"/>
              <a:gd name="connsiteY26" fmla="*/ 2461 h 10000"/>
              <a:gd name="connsiteX27" fmla="*/ 636 w 10000"/>
              <a:gd name="connsiteY27" fmla="*/ 2682 h 10000"/>
              <a:gd name="connsiteX28" fmla="*/ 672 w 10000"/>
              <a:gd name="connsiteY28" fmla="*/ 2881 h 10000"/>
              <a:gd name="connsiteX29" fmla="*/ 733 w 10000"/>
              <a:gd name="connsiteY29" fmla="*/ 3091 h 10000"/>
              <a:gd name="connsiteX30" fmla="*/ 819 w 10000"/>
              <a:gd name="connsiteY30" fmla="*/ 3278 h 10000"/>
              <a:gd name="connsiteX31" fmla="*/ 917 w 10000"/>
              <a:gd name="connsiteY31" fmla="*/ 3477 h 10000"/>
              <a:gd name="connsiteX32" fmla="*/ 1039 w 10000"/>
              <a:gd name="connsiteY32" fmla="*/ 3653 h 10000"/>
              <a:gd name="connsiteX33" fmla="*/ 1186 w 10000"/>
              <a:gd name="connsiteY33" fmla="*/ 3830 h 10000"/>
              <a:gd name="connsiteX34" fmla="*/ 1345 w 10000"/>
              <a:gd name="connsiteY34" fmla="*/ 3996 h 10000"/>
              <a:gd name="connsiteX35" fmla="*/ 6516 w 10000"/>
              <a:gd name="connsiteY35" fmla="*/ 8996 h 10000"/>
              <a:gd name="connsiteX36" fmla="*/ 6638 w 10000"/>
              <a:gd name="connsiteY36" fmla="*/ 9084 h 10000"/>
              <a:gd name="connsiteX37" fmla="*/ 6760 w 10000"/>
              <a:gd name="connsiteY37" fmla="*/ 9183 h 10000"/>
              <a:gd name="connsiteX38" fmla="*/ 6870 w 10000"/>
              <a:gd name="connsiteY38" fmla="*/ 9260 h 10000"/>
              <a:gd name="connsiteX39" fmla="*/ 7005 w 10000"/>
              <a:gd name="connsiteY39" fmla="*/ 9327 h 10000"/>
              <a:gd name="connsiteX40" fmla="*/ 7139 w 10000"/>
              <a:gd name="connsiteY40" fmla="*/ 9393 h 10000"/>
              <a:gd name="connsiteX41" fmla="*/ 7274 w 10000"/>
              <a:gd name="connsiteY41" fmla="*/ 9426 h 10000"/>
              <a:gd name="connsiteX42" fmla="*/ 7421 w 10000"/>
              <a:gd name="connsiteY42" fmla="*/ 9459 h 10000"/>
              <a:gd name="connsiteX43" fmla="*/ 7567 w 10000"/>
              <a:gd name="connsiteY43" fmla="*/ 9470 h 10000"/>
              <a:gd name="connsiteX44" fmla="*/ 7714 w 10000"/>
              <a:gd name="connsiteY44" fmla="*/ 9481 h 10000"/>
              <a:gd name="connsiteX45" fmla="*/ 7848 w 10000"/>
              <a:gd name="connsiteY45" fmla="*/ 9481 h 10000"/>
              <a:gd name="connsiteX46" fmla="*/ 7983 w 10000"/>
              <a:gd name="connsiteY46" fmla="*/ 9459 h 10000"/>
              <a:gd name="connsiteX47" fmla="*/ 8117 w 10000"/>
              <a:gd name="connsiteY47" fmla="*/ 9437 h 10000"/>
              <a:gd name="connsiteX48" fmla="*/ 8227 w 10000"/>
              <a:gd name="connsiteY48" fmla="*/ 9393 h 10000"/>
              <a:gd name="connsiteX49" fmla="*/ 8350 w 10000"/>
              <a:gd name="connsiteY49" fmla="*/ 9338 h 10000"/>
              <a:gd name="connsiteX50" fmla="*/ 8460 w 10000"/>
              <a:gd name="connsiteY50" fmla="*/ 9272 h 10000"/>
              <a:gd name="connsiteX51" fmla="*/ 8557 w 10000"/>
              <a:gd name="connsiteY51" fmla="*/ 9183 h 10000"/>
              <a:gd name="connsiteX52" fmla="*/ 8680 w 10000"/>
              <a:gd name="connsiteY52" fmla="*/ 9073 h 10000"/>
              <a:gd name="connsiteX53" fmla="*/ 8814 w 10000"/>
              <a:gd name="connsiteY53" fmla="*/ 8940 h 10000"/>
              <a:gd name="connsiteX54" fmla="*/ 8961 w 10000"/>
              <a:gd name="connsiteY54" fmla="*/ 8775 h 10000"/>
              <a:gd name="connsiteX55" fmla="*/ 9108 w 10000"/>
              <a:gd name="connsiteY55" fmla="*/ 8587 h 10000"/>
              <a:gd name="connsiteX56" fmla="*/ 9242 w 10000"/>
              <a:gd name="connsiteY56" fmla="*/ 8400 h 10000"/>
              <a:gd name="connsiteX57" fmla="*/ 9352 w 10000"/>
              <a:gd name="connsiteY57" fmla="*/ 8212 h 10000"/>
              <a:gd name="connsiteX58" fmla="*/ 9389 w 10000"/>
              <a:gd name="connsiteY58" fmla="*/ 8124 h 10000"/>
              <a:gd name="connsiteX59" fmla="*/ 9413 w 10000"/>
              <a:gd name="connsiteY59" fmla="*/ 8046 h 10000"/>
              <a:gd name="connsiteX60" fmla="*/ 9425 w 10000"/>
              <a:gd name="connsiteY60" fmla="*/ 7958 h 10000"/>
              <a:gd name="connsiteX61" fmla="*/ 9438 w 10000"/>
              <a:gd name="connsiteY61" fmla="*/ 7892 h 10000"/>
              <a:gd name="connsiteX62" fmla="*/ 9425 w 10000"/>
              <a:gd name="connsiteY62" fmla="*/ 7759 h 10000"/>
              <a:gd name="connsiteX63" fmla="*/ 9401 w 10000"/>
              <a:gd name="connsiteY63" fmla="*/ 7627 h 10000"/>
              <a:gd name="connsiteX64" fmla="*/ 9364 w 10000"/>
              <a:gd name="connsiteY64" fmla="*/ 7506 h 10000"/>
              <a:gd name="connsiteX65" fmla="*/ 9303 w 10000"/>
              <a:gd name="connsiteY65" fmla="*/ 7384 h 10000"/>
              <a:gd name="connsiteX66" fmla="*/ 9242 w 10000"/>
              <a:gd name="connsiteY66" fmla="*/ 7263 h 10000"/>
              <a:gd name="connsiteX67" fmla="*/ 9156 w 10000"/>
              <a:gd name="connsiteY67" fmla="*/ 7141 h 10000"/>
              <a:gd name="connsiteX68" fmla="*/ 9071 w 10000"/>
              <a:gd name="connsiteY68" fmla="*/ 7042 h 10000"/>
              <a:gd name="connsiteX69" fmla="*/ 8961 w 10000"/>
              <a:gd name="connsiteY69" fmla="*/ 6932 h 10000"/>
              <a:gd name="connsiteX70" fmla="*/ 4218 w 10000"/>
              <a:gd name="connsiteY70" fmla="*/ 2340 h 10000"/>
              <a:gd name="connsiteX71" fmla="*/ 4120 w 10000"/>
              <a:gd name="connsiteY71" fmla="*/ 2274 h 10000"/>
              <a:gd name="connsiteX72" fmla="*/ 4022 w 10000"/>
              <a:gd name="connsiteY72" fmla="*/ 2219 h 10000"/>
              <a:gd name="connsiteX73" fmla="*/ 3912 w 10000"/>
              <a:gd name="connsiteY73" fmla="*/ 2174 h 10000"/>
              <a:gd name="connsiteX74" fmla="*/ 3790 w 10000"/>
              <a:gd name="connsiteY74" fmla="*/ 2152 h 10000"/>
              <a:gd name="connsiteX75" fmla="*/ 3716 w 10000"/>
              <a:gd name="connsiteY75" fmla="*/ 2163 h 10000"/>
              <a:gd name="connsiteX76" fmla="*/ 3594 w 10000"/>
              <a:gd name="connsiteY76" fmla="*/ 2196 h 10000"/>
              <a:gd name="connsiteX77" fmla="*/ 3447 w 10000"/>
              <a:gd name="connsiteY77" fmla="*/ 2241 h 10000"/>
              <a:gd name="connsiteX78" fmla="*/ 3289 w 10000"/>
              <a:gd name="connsiteY78" fmla="*/ 2296 h 10000"/>
              <a:gd name="connsiteX79" fmla="*/ 3142 w 10000"/>
              <a:gd name="connsiteY79" fmla="*/ 2362 h 10000"/>
              <a:gd name="connsiteX80" fmla="*/ 2995 w 10000"/>
              <a:gd name="connsiteY80" fmla="*/ 2417 h 10000"/>
              <a:gd name="connsiteX81" fmla="*/ 2885 w 10000"/>
              <a:gd name="connsiteY81" fmla="*/ 2472 h 10000"/>
              <a:gd name="connsiteX82" fmla="*/ 2824 w 10000"/>
              <a:gd name="connsiteY82" fmla="*/ 2517 h 10000"/>
              <a:gd name="connsiteX83" fmla="*/ 2787 w 10000"/>
              <a:gd name="connsiteY83" fmla="*/ 2572 h 10000"/>
              <a:gd name="connsiteX84" fmla="*/ 2714 w 10000"/>
              <a:gd name="connsiteY84" fmla="*/ 2660 h 10000"/>
              <a:gd name="connsiteX85" fmla="*/ 2641 w 10000"/>
              <a:gd name="connsiteY85" fmla="*/ 2781 h 10000"/>
              <a:gd name="connsiteX86" fmla="*/ 2567 w 10000"/>
              <a:gd name="connsiteY86" fmla="*/ 2914 h 10000"/>
              <a:gd name="connsiteX87" fmla="*/ 2506 w 10000"/>
              <a:gd name="connsiteY87" fmla="*/ 3046 h 10000"/>
              <a:gd name="connsiteX88" fmla="*/ 2445 w 10000"/>
              <a:gd name="connsiteY88" fmla="*/ 3168 h 10000"/>
              <a:gd name="connsiteX89" fmla="*/ 2408 w 10000"/>
              <a:gd name="connsiteY89" fmla="*/ 3267 h 10000"/>
              <a:gd name="connsiteX90" fmla="*/ 2396 w 10000"/>
              <a:gd name="connsiteY90" fmla="*/ 3355 h 10000"/>
              <a:gd name="connsiteX91" fmla="*/ 2408 w 10000"/>
              <a:gd name="connsiteY91" fmla="*/ 3444 h 10000"/>
              <a:gd name="connsiteX92" fmla="*/ 2445 w 10000"/>
              <a:gd name="connsiteY92" fmla="*/ 3554 h 10000"/>
              <a:gd name="connsiteX93" fmla="*/ 2518 w 10000"/>
              <a:gd name="connsiteY93" fmla="*/ 3642 h 10000"/>
              <a:gd name="connsiteX94" fmla="*/ 2579 w 10000"/>
              <a:gd name="connsiteY94" fmla="*/ 3720 h 10000"/>
              <a:gd name="connsiteX95" fmla="*/ 7335 w 10000"/>
              <a:gd name="connsiteY95" fmla="*/ 8311 h 10000"/>
              <a:gd name="connsiteX96" fmla="*/ 6956 w 10000"/>
              <a:gd name="connsiteY96" fmla="*/ 8642 h 10000"/>
              <a:gd name="connsiteX97" fmla="*/ 2200 w 10000"/>
              <a:gd name="connsiteY97" fmla="*/ 4051 h 10000"/>
              <a:gd name="connsiteX98" fmla="*/ 2115 w 10000"/>
              <a:gd name="connsiteY98" fmla="*/ 3962 h 10000"/>
              <a:gd name="connsiteX99" fmla="*/ 2042 w 10000"/>
              <a:gd name="connsiteY99" fmla="*/ 3885 h 10000"/>
              <a:gd name="connsiteX100" fmla="*/ 1980 w 10000"/>
              <a:gd name="connsiteY100" fmla="*/ 3786 h 10000"/>
              <a:gd name="connsiteX101" fmla="*/ 1932 w 10000"/>
              <a:gd name="connsiteY101" fmla="*/ 3687 h 10000"/>
              <a:gd name="connsiteX102" fmla="*/ 1895 w 10000"/>
              <a:gd name="connsiteY102" fmla="*/ 3598 h 10000"/>
              <a:gd name="connsiteX103" fmla="*/ 1858 w 10000"/>
              <a:gd name="connsiteY103" fmla="*/ 3499 h 10000"/>
              <a:gd name="connsiteX104" fmla="*/ 1834 w 10000"/>
              <a:gd name="connsiteY104" fmla="*/ 3389 h 10000"/>
              <a:gd name="connsiteX105" fmla="*/ 1822 w 10000"/>
              <a:gd name="connsiteY105" fmla="*/ 3278 h 10000"/>
              <a:gd name="connsiteX106" fmla="*/ 1834 w 10000"/>
              <a:gd name="connsiteY106" fmla="*/ 3157 h 10000"/>
              <a:gd name="connsiteX107" fmla="*/ 1883 w 10000"/>
              <a:gd name="connsiteY107" fmla="*/ 3002 h 10000"/>
              <a:gd name="connsiteX108" fmla="*/ 1956 w 10000"/>
              <a:gd name="connsiteY108" fmla="*/ 2826 h 10000"/>
              <a:gd name="connsiteX109" fmla="*/ 2042 w 10000"/>
              <a:gd name="connsiteY109" fmla="*/ 2649 h 10000"/>
              <a:gd name="connsiteX110" fmla="*/ 2127 w 10000"/>
              <a:gd name="connsiteY110" fmla="*/ 2472 h 10000"/>
              <a:gd name="connsiteX111" fmla="*/ 2237 w 10000"/>
              <a:gd name="connsiteY111" fmla="*/ 2318 h 10000"/>
              <a:gd name="connsiteX112" fmla="*/ 2335 w 10000"/>
              <a:gd name="connsiteY112" fmla="*/ 2185 h 10000"/>
              <a:gd name="connsiteX113" fmla="*/ 2421 w 10000"/>
              <a:gd name="connsiteY113" fmla="*/ 2097 h 10000"/>
              <a:gd name="connsiteX114" fmla="*/ 2531 w 10000"/>
              <a:gd name="connsiteY114" fmla="*/ 2020 h 10000"/>
              <a:gd name="connsiteX115" fmla="*/ 2677 w 10000"/>
              <a:gd name="connsiteY115" fmla="*/ 1943 h 10000"/>
              <a:gd name="connsiteX116" fmla="*/ 2861 w 10000"/>
              <a:gd name="connsiteY116" fmla="*/ 1865 h 10000"/>
              <a:gd name="connsiteX117" fmla="*/ 3056 w 10000"/>
              <a:gd name="connsiteY117" fmla="*/ 1788 h 10000"/>
              <a:gd name="connsiteX118" fmla="*/ 3264 w 10000"/>
              <a:gd name="connsiteY118" fmla="*/ 1722 h 10000"/>
              <a:gd name="connsiteX119" fmla="*/ 3460 w 10000"/>
              <a:gd name="connsiteY119" fmla="*/ 1678 h 10000"/>
              <a:gd name="connsiteX120" fmla="*/ 3631 w 10000"/>
              <a:gd name="connsiteY120" fmla="*/ 1645 h 10000"/>
              <a:gd name="connsiteX121" fmla="*/ 3778 w 10000"/>
              <a:gd name="connsiteY121" fmla="*/ 1634 h 10000"/>
              <a:gd name="connsiteX122" fmla="*/ 3900 w 10000"/>
              <a:gd name="connsiteY122" fmla="*/ 1667 h 10000"/>
              <a:gd name="connsiteX123" fmla="*/ 4010 w 10000"/>
              <a:gd name="connsiteY123" fmla="*/ 1689 h 10000"/>
              <a:gd name="connsiteX124" fmla="*/ 4120 w 10000"/>
              <a:gd name="connsiteY124" fmla="*/ 1722 h 10000"/>
              <a:gd name="connsiteX125" fmla="*/ 4230 w 10000"/>
              <a:gd name="connsiteY125" fmla="*/ 1755 h 10000"/>
              <a:gd name="connsiteX126" fmla="*/ 4328 w 10000"/>
              <a:gd name="connsiteY126" fmla="*/ 1810 h 10000"/>
              <a:gd name="connsiteX127" fmla="*/ 4425 w 10000"/>
              <a:gd name="connsiteY127" fmla="*/ 1876 h 10000"/>
              <a:gd name="connsiteX128" fmla="*/ 4523 w 10000"/>
              <a:gd name="connsiteY128" fmla="*/ 1943 h 10000"/>
              <a:gd name="connsiteX129" fmla="*/ 4609 w 10000"/>
              <a:gd name="connsiteY129" fmla="*/ 2020 h 10000"/>
              <a:gd name="connsiteX130" fmla="*/ 9364 w 10000"/>
              <a:gd name="connsiteY130" fmla="*/ 6600 h 10000"/>
              <a:gd name="connsiteX131" fmla="*/ 9499 w 10000"/>
              <a:gd name="connsiteY131" fmla="*/ 6744 h 10000"/>
              <a:gd name="connsiteX132" fmla="*/ 9621 w 10000"/>
              <a:gd name="connsiteY132" fmla="*/ 6909 h 10000"/>
              <a:gd name="connsiteX133" fmla="*/ 9731 w 10000"/>
              <a:gd name="connsiteY133" fmla="*/ 7064 h 10000"/>
              <a:gd name="connsiteX134" fmla="*/ 9817 w 10000"/>
              <a:gd name="connsiteY134" fmla="*/ 7230 h 10000"/>
              <a:gd name="connsiteX135" fmla="*/ 9890 w 10000"/>
              <a:gd name="connsiteY135" fmla="*/ 7395 h 10000"/>
              <a:gd name="connsiteX136" fmla="*/ 9951 w 10000"/>
              <a:gd name="connsiteY136" fmla="*/ 7572 h 10000"/>
              <a:gd name="connsiteX137" fmla="*/ 9976 w 10000"/>
              <a:gd name="connsiteY137" fmla="*/ 7759 h 10000"/>
              <a:gd name="connsiteX138" fmla="*/ 10000 w 10000"/>
              <a:gd name="connsiteY138" fmla="*/ 7947 h 10000"/>
              <a:gd name="connsiteX139" fmla="*/ 9988 w 10000"/>
              <a:gd name="connsiteY139" fmla="*/ 8046 h 10000"/>
              <a:gd name="connsiteX140" fmla="*/ 9976 w 10000"/>
              <a:gd name="connsiteY140" fmla="*/ 8157 h 10000"/>
              <a:gd name="connsiteX141" fmla="*/ 9951 w 10000"/>
              <a:gd name="connsiteY141" fmla="*/ 8256 h 10000"/>
              <a:gd name="connsiteX142" fmla="*/ 9890 w 10000"/>
              <a:gd name="connsiteY142" fmla="*/ 8366 h 10000"/>
              <a:gd name="connsiteX143" fmla="*/ 9780 w 10000"/>
              <a:gd name="connsiteY143" fmla="*/ 8609 h 10000"/>
              <a:gd name="connsiteX144" fmla="*/ 9645 w 10000"/>
              <a:gd name="connsiteY144" fmla="*/ 8841 h 10000"/>
              <a:gd name="connsiteX145" fmla="*/ 9462 w 10000"/>
              <a:gd name="connsiteY145" fmla="*/ 9062 h 10000"/>
              <a:gd name="connsiteX146" fmla="*/ 9291 w 10000"/>
              <a:gd name="connsiteY146" fmla="*/ 9283 h 10000"/>
              <a:gd name="connsiteX147" fmla="*/ 9132 w 10000"/>
              <a:gd name="connsiteY147" fmla="*/ 9448 h 10000"/>
              <a:gd name="connsiteX148" fmla="*/ 8985 w 10000"/>
              <a:gd name="connsiteY148" fmla="*/ 9592 h 10000"/>
              <a:gd name="connsiteX149" fmla="*/ 8839 w 10000"/>
              <a:gd name="connsiteY149" fmla="*/ 9702 h 10000"/>
              <a:gd name="connsiteX150" fmla="*/ 8680 w 10000"/>
              <a:gd name="connsiteY150" fmla="*/ 9801 h 10000"/>
              <a:gd name="connsiteX151" fmla="*/ 8521 w 10000"/>
              <a:gd name="connsiteY151" fmla="*/ 9879 h 10000"/>
              <a:gd name="connsiteX152" fmla="*/ 8350 w 10000"/>
              <a:gd name="connsiteY152" fmla="*/ 9934 h 10000"/>
              <a:gd name="connsiteX153" fmla="*/ 8166 w 10000"/>
              <a:gd name="connsiteY153" fmla="*/ 9978 h 10000"/>
              <a:gd name="connsiteX154" fmla="*/ 7983 w 10000"/>
              <a:gd name="connsiteY154" fmla="*/ 10000 h 10000"/>
              <a:gd name="connsiteX155" fmla="*/ 7787 w 10000"/>
              <a:gd name="connsiteY155" fmla="*/ 10000 h 10000"/>
              <a:gd name="connsiteX156" fmla="*/ 7579 w 10000"/>
              <a:gd name="connsiteY156" fmla="*/ 9989 h 10000"/>
              <a:gd name="connsiteX157" fmla="*/ 7384 w 10000"/>
              <a:gd name="connsiteY157" fmla="*/ 9967 h 10000"/>
              <a:gd name="connsiteX158" fmla="*/ 7176 w 10000"/>
              <a:gd name="connsiteY158" fmla="*/ 9912 h 10000"/>
              <a:gd name="connsiteX159" fmla="*/ 6993 w 10000"/>
              <a:gd name="connsiteY159" fmla="*/ 9857 h 10000"/>
              <a:gd name="connsiteX160" fmla="*/ 6809 w 10000"/>
              <a:gd name="connsiteY160" fmla="*/ 9779 h 10000"/>
              <a:gd name="connsiteX161" fmla="*/ 6626 w 10000"/>
              <a:gd name="connsiteY161" fmla="*/ 9691 h 10000"/>
              <a:gd name="connsiteX162" fmla="*/ 6467 w 10000"/>
              <a:gd name="connsiteY162" fmla="*/ 9581 h 10000"/>
              <a:gd name="connsiteX163" fmla="*/ 6296 w 10000"/>
              <a:gd name="connsiteY163" fmla="*/ 9459 h 10000"/>
              <a:gd name="connsiteX164" fmla="*/ 6137 w 10000"/>
              <a:gd name="connsiteY164" fmla="*/ 9316 h 10000"/>
              <a:gd name="connsiteX165" fmla="*/ 966 w 10000"/>
              <a:gd name="connsiteY165" fmla="*/ 4327 h 10000"/>
              <a:gd name="connsiteX166" fmla="*/ 733 w 10000"/>
              <a:gd name="connsiteY166" fmla="*/ 4095 h 10000"/>
              <a:gd name="connsiteX167" fmla="*/ 550 w 10000"/>
              <a:gd name="connsiteY167" fmla="*/ 3874 h 10000"/>
              <a:gd name="connsiteX168" fmla="*/ 477 w 10000"/>
              <a:gd name="connsiteY168" fmla="*/ 3753 h 10000"/>
              <a:gd name="connsiteX169" fmla="*/ 391 w 10000"/>
              <a:gd name="connsiteY169" fmla="*/ 3631 h 10000"/>
              <a:gd name="connsiteX170" fmla="*/ 330 w 10000"/>
              <a:gd name="connsiteY170" fmla="*/ 3510 h 10000"/>
              <a:gd name="connsiteX171" fmla="*/ 257 w 10000"/>
              <a:gd name="connsiteY171" fmla="*/ 3389 h 10000"/>
              <a:gd name="connsiteX172" fmla="*/ 196 w 10000"/>
              <a:gd name="connsiteY172" fmla="*/ 3267 h 10000"/>
              <a:gd name="connsiteX173" fmla="*/ 147 w 10000"/>
              <a:gd name="connsiteY173" fmla="*/ 3135 h 10000"/>
              <a:gd name="connsiteX174" fmla="*/ 110 w 10000"/>
              <a:gd name="connsiteY174" fmla="*/ 3013 h 10000"/>
              <a:gd name="connsiteX175" fmla="*/ 73 w 10000"/>
              <a:gd name="connsiteY175" fmla="*/ 2881 h 10000"/>
              <a:gd name="connsiteX176" fmla="*/ 49 w 10000"/>
              <a:gd name="connsiteY176" fmla="*/ 2748 h 10000"/>
              <a:gd name="connsiteX177" fmla="*/ 24 w 10000"/>
              <a:gd name="connsiteY177" fmla="*/ 2638 h 10000"/>
              <a:gd name="connsiteX178" fmla="*/ 0 w 10000"/>
              <a:gd name="connsiteY178" fmla="*/ 2506 h 10000"/>
              <a:gd name="connsiteX179" fmla="*/ 0 w 10000"/>
              <a:gd name="connsiteY179" fmla="*/ 2373 h 10000"/>
              <a:gd name="connsiteX180" fmla="*/ 0 w 10000"/>
              <a:gd name="connsiteY180" fmla="*/ 2241 h 10000"/>
              <a:gd name="connsiteX181" fmla="*/ 0 w 10000"/>
              <a:gd name="connsiteY181" fmla="*/ 2119 h 10000"/>
              <a:gd name="connsiteX182" fmla="*/ 37 w 10000"/>
              <a:gd name="connsiteY182" fmla="*/ 1998 h 10000"/>
              <a:gd name="connsiteX183" fmla="*/ 49 w 10000"/>
              <a:gd name="connsiteY183" fmla="*/ 1876 h 10000"/>
              <a:gd name="connsiteX184" fmla="*/ 73 w 10000"/>
              <a:gd name="connsiteY184" fmla="*/ 1755 h 10000"/>
              <a:gd name="connsiteX185" fmla="*/ 110 w 10000"/>
              <a:gd name="connsiteY185" fmla="*/ 1645 h 10000"/>
              <a:gd name="connsiteX186" fmla="*/ 147 w 10000"/>
              <a:gd name="connsiteY186" fmla="*/ 1534 h 10000"/>
              <a:gd name="connsiteX187" fmla="*/ 196 w 10000"/>
              <a:gd name="connsiteY187" fmla="*/ 1424 h 10000"/>
              <a:gd name="connsiteX188" fmla="*/ 244 w 10000"/>
              <a:gd name="connsiteY188" fmla="*/ 1313 h 10000"/>
              <a:gd name="connsiteX189" fmla="*/ 306 w 10000"/>
              <a:gd name="connsiteY189" fmla="*/ 1214 h 10000"/>
              <a:gd name="connsiteX190" fmla="*/ 379 w 10000"/>
              <a:gd name="connsiteY190" fmla="*/ 1115 h 10000"/>
              <a:gd name="connsiteX191" fmla="*/ 440 w 10000"/>
              <a:gd name="connsiteY191" fmla="*/ 1015 h 10000"/>
              <a:gd name="connsiteX192" fmla="*/ 526 w 10000"/>
              <a:gd name="connsiteY192" fmla="*/ 916 h 10000"/>
              <a:gd name="connsiteX193" fmla="*/ 611 w 10000"/>
              <a:gd name="connsiteY193" fmla="*/ 817 h 10000"/>
              <a:gd name="connsiteX194" fmla="*/ 697 w 10000"/>
              <a:gd name="connsiteY194" fmla="*/ 740 h 10000"/>
              <a:gd name="connsiteX195" fmla="*/ 807 w 10000"/>
              <a:gd name="connsiteY195" fmla="*/ 640 h 10000"/>
              <a:gd name="connsiteX196" fmla="*/ 1015 w 10000"/>
              <a:gd name="connsiteY196" fmla="*/ 486 h 10000"/>
              <a:gd name="connsiteX197" fmla="*/ 1222 w 10000"/>
              <a:gd name="connsiteY197" fmla="*/ 342 h 10000"/>
              <a:gd name="connsiteX198" fmla="*/ 1345 w 10000"/>
              <a:gd name="connsiteY198" fmla="*/ 276 h 10000"/>
              <a:gd name="connsiteX199" fmla="*/ 1455 w 10000"/>
              <a:gd name="connsiteY199" fmla="*/ 232 h 10000"/>
              <a:gd name="connsiteX200" fmla="*/ 1577 w 10000"/>
              <a:gd name="connsiteY200" fmla="*/ 188 h 10000"/>
              <a:gd name="connsiteX201" fmla="*/ 1699 w 10000"/>
              <a:gd name="connsiteY201" fmla="*/ 132 h 10000"/>
              <a:gd name="connsiteX202" fmla="*/ 1809 w 10000"/>
              <a:gd name="connsiteY202" fmla="*/ 99 h 10000"/>
              <a:gd name="connsiteX203" fmla="*/ 1932 w 10000"/>
              <a:gd name="connsiteY203" fmla="*/ 77 h 10000"/>
              <a:gd name="connsiteX204" fmla="*/ 2054 w 10000"/>
              <a:gd name="connsiteY204" fmla="*/ 44 h 10000"/>
              <a:gd name="connsiteX205" fmla="*/ 2188 w 10000"/>
              <a:gd name="connsiteY205" fmla="*/ 33 h 10000"/>
              <a:gd name="connsiteX206" fmla="*/ 2433 w 10000"/>
              <a:gd name="connsiteY206" fmla="*/ 0 h 10000"/>
              <a:gd name="connsiteX207" fmla="*/ 2702 w 10000"/>
              <a:gd name="connsiteY207" fmla="*/ 22 h 10000"/>
              <a:gd name="connsiteX208" fmla="*/ 2848 w 10000"/>
              <a:gd name="connsiteY208" fmla="*/ 33 h 10000"/>
              <a:gd name="connsiteX209" fmla="*/ 2983 w 10000"/>
              <a:gd name="connsiteY209" fmla="*/ 44 h 10000"/>
              <a:gd name="connsiteX210" fmla="*/ 3130 w 10000"/>
              <a:gd name="connsiteY210" fmla="*/ 66 h 10000"/>
              <a:gd name="connsiteX211" fmla="*/ 3276 w 10000"/>
              <a:gd name="connsiteY211" fmla="*/ 99 h 10000"/>
              <a:gd name="connsiteX212" fmla="*/ 3411 w 10000"/>
              <a:gd name="connsiteY212" fmla="*/ 132 h 10000"/>
              <a:gd name="connsiteX213" fmla="*/ 3545 w 10000"/>
              <a:gd name="connsiteY213" fmla="*/ 188 h 10000"/>
              <a:gd name="connsiteX214" fmla="*/ 3692 w 10000"/>
              <a:gd name="connsiteY214" fmla="*/ 243 h 10000"/>
              <a:gd name="connsiteX215" fmla="*/ 3814 w 10000"/>
              <a:gd name="connsiteY215" fmla="*/ 309 h 10000"/>
              <a:gd name="connsiteX216" fmla="*/ 3949 w 10000"/>
              <a:gd name="connsiteY216" fmla="*/ 375 h 10000"/>
              <a:gd name="connsiteX217" fmla="*/ 4083 w 10000"/>
              <a:gd name="connsiteY217" fmla="*/ 453 h 10000"/>
              <a:gd name="connsiteX218" fmla="*/ 4218 w 10000"/>
              <a:gd name="connsiteY218" fmla="*/ 530 h 10000"/>
              <a:gd name="connsiteX219" fmla="*/ 4352 w 10000"/>
              <a:gd name="connsiteY219" fmla="*/ 618 h 10000"/>
              <a:gd name="connsiteX220" fmla="*/ 4609 w 10000"/>
              <a:gd name="connsiteY220" fmla="*/ 806 h 10000"/>
              <a:gd name="connsiteX221" fmla="*/ 4853 w 10000"/>
              <a:gd name="connsiteY221" fmla="*/ 1038 h 10000"/>
              <a:gd name="connsiteX222" fmla="*/ 5277 w 10000"/>
              <a:gd name="connsiteY222" fmla="*/ 1301 h 10000"/>
              <a:gd name="connsiteX0" fmla="*/ 5277 w 10000"/>
              <a:gd name="connsiteY0" fmla="*/ 1301 h 10000"/>
              <a:gd name="connsiteX1" fmla="*/ 4767 w 10000"/>
              <a:gd name="connsiteY1" fmla="*/ 1574 h 10000"/>
              <a:gd name="connsiteX2" fmla="*/ 4474 w 10000"/>
              <a:gd name="connsiteY2" fmla="*/ 1358 h 10000"/>
              <a:gd name="connsiteX3" fmla="*/ 4279 w 10000"/>
              <a:gd name="connsiteY3" fmla="*/ 1203 h 10000"/>
              <a:gd name="connsiteX4" fmla="*/ 4095 w 10000"/>
              <a:gd name="connsiteY4" fmla="*/ 1060 h 10000"/>
              <a:gd name="connsiteX5" fmla="*/ 3912 w 10000"/>
              <a:gd name="connsiteY5" fmla="*/ 938 h 10000"/>
              <a:gd name="connsiteX6" fmla="*/ 3704 w 10000"/>
              <a:gd name="connsiteY6" fmla="*/ 850 h 10000"/>
              <a:gd name="connsiteX7" fmla="*/ 3496 w 10000"/>
              <a:gd name="connsiteY7" fmla="*/ 751 h 10000"/>
              <a:gd name="connsiteX8" fmla="*/ 3276 w 10000"/>
              <a:gd name="connsiteY8" fmla="*/ 684 h 10000"/>
              <a:gd name="connsiteX9" fmla="*/ 3044 w 10000"/>
              <a:gd name="connsiteY9" fmla="*/ 629 h 10000"/>
              <a:gd name="connsiteX10" fmla="*/ 2824 w 10000"/>
              <a:gd name="connsiteY10" fmla="*/ 607 h 10000"/>
              <a:gd name="connsiteX11" fmla="*/ 2579 w 10000"/>
              <a:gd name="connsiteY11" fmla="*/ 596 h 10000"/>
              <a:gd name="connsiteX12" fmla="*/ 2359 w 10000"/>
              <a:gd name="connsiteY12" fmla="*/ 596 h 10000"/>
              <a:gd name="connsiteX13" fmla="*/ 2139 w 10000"/>
              <a:gd name="connsiteY13" fmla="*/ 618 h 10000"/>
              <a:gd name="connsiteX14" fmla="*/ 1944 w 10000"/>
              <a:gd name="connsiteY14" fmla="*/ 662 h 10000"/>
              <a:gd name="connsiteX15" fmla="*/ 1748 w 10000"/>
              <a:gd name="connsiteY15" fmla="*/ 740 h 10000"/>
              <a:gd name="connsiteX16" fmla="*/ 1565 w 10000"/>
              <a:gd name="connsiteY16" fmla="*/ 817 h 10000"/>
              <a:gd name="connsiteX17" fmla="*/ 1394 w 10000"/>
              <a:gd name="connsiteY17" fmla="*/ 927 h 10000"/>
              <a:gd name="connsiteX18" fmla="*/ 1222 w 10000"/>
              <a:gd name="connsiteY18" fmla="*/ 1049 h 10000"/>
              <a:gd name="connsiteX19" fmla="*/ 1064 w 10000"/>
              <a:gd name="connsiteY19" fmla="*/ 1192 h 10000"/>
              <a:gd name="connsiteX20" fmla="*/ 954 w 10000"/>
              <a:gd name="connsiteY20" fmla="*/ 1347 h 10000"/>
              <a:gd name="connsiteX21" fmla="*/ 831 w 10000"/>
              <a:gd name="connsiteY21" fmla="*/ 1501 h 10000"/>
              <a:gd name="connsiteX22" fmla="*/ 746 w 10000"/>
              <a:gd name="connsiteY22" fmla="*/ 1678 h 10000"/>
              <a:gd name="connsiteX23" fmla="*/ 685 w 10000"/>
              <a:gd name="connsiteY23" fmla="*/ 1854 h 10000"/>
              <a:gd name="connsiteX24" fmla="*/ 648 w 10000"/>
              <a:gd name="connsiteY24" fmla="*/ 2042 h 10000"/>
              <a:gd name="connsiteX25" fmla="*/ 611 w 10000"/>
              <a:gd name="connsiteY25" fmla="*/ 2252 h 10000"/>
              <a:gd name="connsiteX26" fmla="*/ 611 w 10000"/>
              <a:gd name="connsiteY26" fmla="*/ 2461 h 10000"/>
              <a:gd name="connsiteX27" fmla="*/ 636 w 10000"/>
              <a:gd name="connsiteY27" fmla="*/ 2682 h 10000"/>
              <a:gd name="connsiteX28" fmla="*/ 672 w 10000"/>
              <a:gd name="connsiteY28" fmla="*/ 2881 h 10000"/>
              <a:gd name="connsiteX29" fmla="*/ 733 w 10000"/>
              <a:gd name="connsiteY29" fmla="*/ 3091 h 10000"/>
              <a:gd name="connsiteX30" fmla="*/ 819 w 10000"/>
              <a:gd name="connsiteY30" fmla="*/ 3278 h 10000"/>
              <a:gd name="connsiteX31" fmla="*/ 917 w 10000"/>
              <a:gd name="connsiteY31" fmla="*/ 3477 h 10000"/>
              <a:gd name="connsiteX32" fmla="*/ 1039 w 10000"/>
              <a:gd name="connsiteY32" fmla="*/ 3653 h 10000"/>
              <a:gd name="connsiteX33" fmla="*/ 1186 w 10000"/>
              <a:gd name="connsiteY33" fmla="*/ 3830 h 10000"/>
              <a:gd name="connsiteX34" fmla="*/ 1345 w 10000"/>
              <a:gd name="connsiteY34" fmla="*/ 3996 h 10000"/>
              <a:gd name="connsiteX35" fmla="*/ 6516 w 10000"/>
              <a:gd name="connsiteY35" fmla="*/ 8996 h 10000"/>
              <a:gd name="connsiteX36" fmla="*/ 6638 w 10000"/>
              <a:gd name="connsiteY36" fmla="*/ 9084 h 10000"/>
              <a:gd name="connsiteX37" fmla="*/ 6760 w 10000"/>
              <a:gd name="connsiteY37" fmla="*/ 9183 h 10000"/>
              <a:gd name="connsiteX38" fmla="*/ 6870 w 10000"/>
              <a:gd name="connsiteY38" fmla="*/ 9260 h 10000"/>
              <a:gd name="connsiteX39" fmla="*/ 7005 w 10000"/>
              <a:gd name="connsiteY39" fmla="*/ 9327 h 10000"/>
              <a:gd name="connsiteX40" fmla="*/ 7139 w 10000"/>
              <a:gd name="connsiteY40" fmla="*/ 9393 h 10000"/>
              <a:gd name="connsiteX41" fmla="*/ 7274 w 10000"/>
              <a:gd name="connsiteY41" fmla="*/ 9426 h 10000"/>
              <a:gd name="connsiteX42" fmla="*/ 7421 w 10000"/>
              <a:gd name="connsiteY42" fmla="*/ 9459 h 10000"/>
              <a:gd name="connsiteX43" fmla="*/ 7567 w 10000"/>
              <a:gd name="connsiteY43" fmla="*/ 9470 h 10000"/>
              <a:gd name="connsiteX44" fmla="*/ 7714 w 10000"/>
              <a:gd name="connsiteY44" fmla="*/ 9481 h 10000"/>
              <a:gd name="connsiteX45" fmla="*/ 7848 w 10000"/>
              <a:gd name="connsiteY45" fmla="*/ 9481 h 10000"/>
              <a:gd name="connsiteX46" fmla="*/ 7983 w 10000"/>
              <a:gd name="connsiteY46" fmla="*/ 9459 h 10000"/>
              <a:gd name="connsiteX47" fmla="*/ 8117 w 10000"/>
              <a:gd name="connsiteY47" fmla="*/ 9437 h 10000"/>
              <a:gd name="connsiteX48" fmla="*/ 8227 w 10000"/>
              <a:gd name="connsiteY48" fmla="*/ 9393 h 10000"/>
              <a:gd name="connsiteX49" fmla="*/ 8350 w 10000"/>
              <a:gd name="connsiteY49" fmla="*/ 9338 h 10000"/>
              <a:gd name="connsiteX50" fmla="*/ 8460 w 10000"/>
              <a:gd name="connsiteY50" fmla="*/ 9272 h 10000"/>
              <a:gd name="connsiteX51" fmla="*/ 8557 w 10000"/>
              <a:gd name="connsiteY51" fmla="*/ 9183 h 10000"/>
              <a:gd name="connsiteX52" fmla="*/ 8680 w 10000"/>
              <a:gd name="connsiteY52" fmla="*/ 9073 h 10000"/>
              <a:gd name="connsiteX53" fmla="*/ 8814 w 10000"/>
              <a:gd name="connsiteY53" fmla="*/ 8940 h 10000"/>
              <a:gd name="connsiteX54" fmla="*/ 8961 w 10000"/>
              <a:gd name="connsiteY54" fmla="*/ 8775 h 10000"/>
              <a:gd name="connsiteX55" fmla="*/ 9108 w 10000"/>
              <a:gd name="connsiteY55" fmla="*/ 8587 h 10000"/>
              <a:gd name="connsiteX56" fmla="*/ 9242 w 10000"/>
              <a:gd name="connsiteY56" fmla="*/ 8400 h 10000"/>
              <a:gd name="connsiteX57" fmla="*/ 9352 w 10000"/>
              <a:gd name="connsiteY57" fmla="*/ 8212 h 10000"/>
              <a:gd name="connsiteX58" fmla="*/ 9389 w 10000"/>
              <a:gd name="connsiteY58" fmla="*/ 8124 h 10000"/>
              <a:gd name="connsiteX59" fmla="*/ 9413 w 10000"/>
              <a:gd name="connsiteY59" fmla="*/ 8046 h 10000"/>
              <a:gd name="connsiteX60" fmla="*/ 9425 w 10000"/>
              <a:gd name="connsiteY60" fmla="*/ 7958 h 10000"/>
              <a:gd name="connsiteX61" fmla="*/ 9438 w 10000"/>
              <a:gd name="connsiteY61" fmla="*/ 7892 h 10000"/>
              <a:gd name="connsiteX62" fmla="*/ 9425 w 10000"/>
              <a:gd name="connsiteY62" fmla="*/ 7759 h 10000"/>
              <a:gd name="connsiteX63" fmla="*/ 9401 w 10000"/>
              <a:gd name="connsiteY63" fmla="*/ 7627 h 10000"/>
              <a:gd name="connsiteX64" fmla="*/ 9364 w 10000"/>
              <a:gd name="connsiteY64" fmla="*/ 7506 h 10000"/>
              <a:gd name="connsiteX65" fmla="*/ 9303 w 10000"/>
              <a:gd name="connsiteY65" fmla="*/ 7384 h 10000"/>
              <a:gd name="connsiteX66" fmla="*/ 9242 w 10000"/>
              <a:gd name="connsiteY66" fmla="*/ 7263 h 10000"/>
              <a:gd name="connsiteX67" fmla="*/ 9156 w 10000"/>
              <a:gd name="connsiteY67" fmla="*/ 7141 h 10000"/>
              <a:gd name="connsiteX68" fmla="*/ 9071 w 10000"/>
              <a:gd name="connsiteY68" fmla="*/ 7042 h 10000"/>
              <a:gd name="connsiteX69" fmla="*/ 8961 w 10000"/>
              <a:gd name="connsiteY69" fmla="*/ 6932 h 10000"/>
              <a:gd name="connsiteX70" fmla="*/ 4218 w 10000"/>
              <a:gd name="connsiteY70" fmla="*/ 2340 h 10000"/>
              <a:gd name="connsiteX71" fmla="*/ 4120 w 10000"/>
              <a:gd name="connsiteY71" fmla="*/ 2274 h 10000"/>
              <a:gd name="connsiteX72" fmla="*/ 4022 w 10000"/>
              <a:gd name="connsiteY72" fmla="*/ 2219 h 10000"/>
              <a:gd name="connsiteX73" fmla="*/ 3912 w 10000"/>
              <a:gd name="connsiteY73" fmla="*/ 2174 h 10000"/>
              <a:gd name="connsiteX74" fmla="*/ 3790 w 10000"/>
              <a:gd name="connsiteY74" fmla="*/ 2152 h 10000"/>
              <a:gd name="connsiteX75" fmla="*/ 3716 w 10000"/>
              <a:gd name="connsiteY75" fmla="*/ 2163 h 10000"/>
              <a:gd name="connsiteX76" fmla="*/ 3594 w 10000"/>
              <a:gd name="connsiteY76" fmla="*/ 2196 h 10000"/>
              <a:gd name="connsiteX77" fmla="*/ 3447 w 10000"/>
              <a:gd name="connsiteY77" fmla="*/ 2241 h 10000"/>
              <a:gd name="connsiteX78" fmla="*/ 3289 w 10000"/>
              <a:gd name="connsiteY78" fmla="*/ 2296 h 10000"/>
              <a:gd name="connsiteX79" fmla="*/ 3142 w 10000"/>
              <a:gd name="connsiteY79" fmla="*/ 2362 h 10000"/>
              <a:gd name="connsiteX80" fmla="*/ 2995 w 10000"/>
              <a:gd name="connsiteY80" fmla="*/ 2417 h 10000"/>
              <a:gd name="connsiteX81" fmla="*/ 2885 w 10000"/>
              <a:gd name="connsiteY81" fmla="*/ 2472 h 10000"/>
              <a:gd name="connsiteX82" fmla="*/ 2824 w 10000"/>
              <a:gd name="connsiteY82" fmla="*/ 2517 h 10000"/>
              <a:gd name="connsiteX83" fmla="*/ 2787 w 10000"/>
              <a:gd name="connsiteY83" fmla="*/ 2572 h 10000"/>
              <a:gd name="connsiteX84" fmla="*/ 2714 w 10000"/>
              <a:gd name="connsiteY84" fmla="*/ 2660 h 10000"/>
              <a:gd name="connsiteX85" fmla="*/ 2641 w 10000"/>
              <a:gd name="connsiteY85" fmla="*/ 2781 h 10000"/>
              <a:gd name="connsiteX86" fmla="*/ 2567 w 10000"/>
              <a:gd name="connsiteY86" fmla="*/ 2914 h 10000"/>
              <a:gd name="connsiteX87" fmla="*/ 2506 w 10000"/>
              <a:gd name="connsiteY87" fmla="*/ 3046 h 10000"/>
              <a:gd name="connsiteX88" fmla="*/ 2445 w 10000"/>
              <a:gd name="connsiteY88" fmla="*/ 3168 h 10000"/>
              <a:gd name="connsiteX89" fmla="*/ 2408 w 10000"/>
              <a:gd name="connsiteY89" fmla="*/ 3267 h 10000"/>
              <a:gd name="connsiteX90" fmla="*/ 2396 w 10000"/>
              <a:gd name="connsiteY90" fmla="*/ 3355 h 10000"/>
              <a:gd name="connsiteX91" fmla="*/ 2408 w 10000"/>
              <a:gd name="connsiteY91" fmla="*/ 3444 h 10000"/>
              <a:gd name="connsiteX92" fmla="*/ 2445 w 10000"/>
              <a:gd name="connsiteY92" fmla="*/ 3554 h 10000"/>
              <a:gd name="connsiteX93" fmla="*/ 2518 w 10000"/>
              <a:gd name="connsiteY93" fmla="*/ 3642 h 10000"/>
              <a:gd name="connsiteX94" fmla="*/ 2579 w 10000"/>
              <a:gd name="connsiteY94" fmla="*/ 3720 h 10000"/>
              <a:gd name="connsiteX95" fmla="*/ 7335 w 10000"/>
              <a:gd name="connsiteY95" fmla="*/ 8311 h 10000"/>
              <a:gd name="connsiteX96" fmla="*/ 6956 w 10000"/>
              <a:gd name="connsiteY96" fmla="*/ 8642 h 10000"/>
              <a:gd name="connsiteX97" fmla="*/ 2200 w 10000"/>
              <a:gd name="connsiteY97" fmla="*/ 4051 h 10000"/>
              <a:gd name="connsiteX98" fmla="*/ 2115 w 10000"/>
              <a:gd name="connsiteY98" fmla="*/ 3962 h 10000"/>
              <a:gd name="connsiteX99" fmla="*/ 2042 w 10000"/>
              <a:gd name="connsiteY99" fmla="*/ 3885 h 10000"/>
              <a:gd name="connsiteX100" fmla="*/ 1980 w 10000"/>
              <a:gd name="connsiteY100" fmla="*/ 3786 h 10000"/>
              <a:gd name="connsiteX101" fmla="*/ 1932 w 10000"/>
              <a:gd name="connsiteY101" fmla="*/ 3687 h 10000"/>
              <a:gd name="connsiteX102" fmla="*/ 1895 w 10000"/>
              <a:gd name="connsiteY102" fmla="*/ 3598 h 10000"/>
              <a:gd name="connsiteX103" fmla="*/ 1858 w 10000"/>
              <a:gd name="connsiteY103" fmla="*/ 3499 h 10000"/>
              <a:gd name="connsiteX104" fmla="*/ 1834 w 10000"/>
              <a:gd name="connsiteY104" fmla="*/ 3389 h 10000"/>
              <a:gd name="connsiteX105" fmla="*/ 1822 w 10000"/>
              <a:gd name="connsiteY105" fmla="*/ 3278 h 10000"/>
              <a:gd name="connsiteX106" fmla="*/ 1834 w 10000"/>
              <a:gd name="connsiteY106" fmla="*/ 3157 h 10000"/>
              <a:gd name="connsiteX107" fmla="*/ 1883 w 10000"/>
              <a:gd name="connsiteY107" fmla="*/ 3002 h 10000"/>
              <a:gd name="connsiteX108" fmla="*/ 1956 w 10000"/>
              <a:gd name="connsiteY108" fmla="*/ 2826 h 10000"/>
              <a:gd name="connsiteX109" fmla="*/ 2042 w 10000"/>
              <a:gd name="connsiteY109" fmla="*/ 2649 h 10000"/>
              <a:gd name="connsiteX110" fmla="*/ 2127 w 10000"/>
              <a:gd name="connsiteY110" fmla="*/ 2472 h 10000"/>
              <a:gd name="connsiteX111" fmla="*/ 2237 w 10000"/>
              <a:gd name="connsiteY111" fmla="*/ 2318 h 10000"/>
              <a:gd name="connsiteX112" fmla="*/ 2335 w 10000"/>
              <a:gd name="connsiteY112" fmla="*/ 2185 h 10000"/>
              <a:gd name="connsiteX113" fmla="*/ 2421 w 10000"/>
              <a:gd name="connsiteY113" fmla="*/ 2097 h 10000"/>
              <a:gd name="connsiteX114" fmla="*/ 2531 w 10000"/>
              <a:gd name="connsiteY114" fmla="*/ 2020 h 10000"/>
              <a:gd name="connsiteX115" fmla="*/ 2677 w 10000"/>
              <a:gd name="connsiteY115" fmla="*/ 1943 h 10000"/>
              <a:gd name="connsiteX116" fmla="*/ 2861 w 10000"/>
              <a:gd name="connsiteY116" fmla="*/ 1865 h 10000"/>
              <a:gd name="connsiteX117" fmla="*/ 3056 w 10000"/>
              <a:gd name="connsiteY117" fmla="*/ 1788 h 10000"/>
              <a:gd name="connsiteX118" fmla="*/ 3264 w 10000"/>
              <a:gd name="connsiteY118" fmla="*/ 1722 h 10000"/>
              <a:gd name="connsiteX119" fmla="*/ 3460 w 10000"/>
              <a:gd name="connsiteY119" fmla="*/ 1678 h 10000"/>
              <a:gd name="connsiteX120" fmla="*/ 3631 w 10000"/>
              <a:gd name="connsiteY120" fmla="*/ 1645 h 10000"/>
              <a:gd name="connsiteX121" fmla="*/ 3778 w 10000"/>
              <a:gd name="connsiteY121" fmla="*/ 1634 h 10000"/>
              <a:gd name="connsiteX122" fmla="*/ 3900 w 10000"/>
              <a:gd name="connsiteY122" fmla="*/ 1667 h 10000"/>
              <a:gd name="connsiteX123" fmla="*/ 4010 w 10000"/>
              <a:gd name="connsiteY123" fmla="*/ 1689 h 10000"/>
              <a:gd name="connsiteX124" fmla="*/ 4120 w 10000"/>
              <a:gd name="connsiteY124" fmla="*/ 1722 h 10000"/>
              <a:gd name="connsiteX125" fmla="*/ 4230 w 10000"/>
              <a:gd name="connsiteY125" fmla="*/ 1755 h 10000"/>
              <a:gd name="connsiteX126" fmla="*/ 4328 w 10000"/>
              <a:gd name="connsiteY126" fmla="*/ 1810 h 10000"/>
              <a:gd name="connsiteX127" fmla="*/ 4425 w 10000"/>
              <a:gd name="connsiteY127" fmla="*/ 1876 h 10000"/>
              <a:gd name="connsiteX128" fmla="*/ 4523 w 10000"/>
              <a:gd name="connsiteY128" fmla="*/ 1943 h 10000"/>
              <a:gd name="connsiteX129" fmla="*/ 4609 w 10000"/>
              <a:gd name="connsiteY129" fmla="*/ 2020 h 10000"/>
              <a:gd name="connsiteX130" fmla="*/ 9364 w 10000"/>
              <a:gd name="connsiteY130" fmla="*/ 6600 h 10000"/>
              <a:gd name="connsiteX131" fmla="*/ 9499 w 10000"/>
              <a:gd name="connsiteY131" fmla="*/ 6744 h 10000"/>
              <a:gd name="connsiteX132" fmla="*/ 9621 w 10000"/>
              <a:gd name="connsiteY132" fmla="*/ 6909 h 10000"/>
              <a:gd name="connsiteX133" fmla="*/ 9731 w 10000"/>
              <a:gd name="connsiteY133" fmla="*/ 7064 h 10000"/>
              <a:gd name="connsiteX134" fmla="*/ 9817 w 10000"/>
              <a:gd name="connsiteY134" fmla="*/ 7230 h 10000"/>
              <a:gd name="connsiteX135" fmla="*/ 9890 w 10000"/>
              <a:gd name="connsiteY135" fmla="*/ 7395 h 10000"/>
              <a:gd name="connsiteX136" fmla="*/ 9951 w 10000"/>
              <a:gd name="connsiteY136" fmla="*/ 7572 h 10000"/>
              <a:gd name="connsiteX137" fmla="*/ 9976 w 10000"/>
              <a:gd name="connsiteY137" fmla="*/ 7759 h 10000"/>
              <a:gd name="connsiteX138" fmla="*/ 10000 w 10000"/>
              <a:gd name="connsiteY138" fmla="*/ 7947 h 10000"/>
              <a:gd name="connsiteX139" fmla="*/ 9988 w 10000"/>
              <a:gd name="connsiteY139" fmla="*/ 8046 h 10000"/>
              <a:gd name="connsiteX140" fmla="*/ 9976 w 10000"/>
              <a:gd name="connsiteY140" fmla="*/ 8157 h 10000"/>
              <a:gd name="connsiteX141" fmla="*/ 9951 w 10000"/>
              <a:gd name="connsiteY141" fmla="*/ 8256 h 10000"/>
              <a:gd name="connsiteX142" fmla="*/ 9890 w 10000"/>
              <a:gd name="connsiteY142" fmla="*/ 8366 h 10000"/>
              <a:gd name="connsiteX143" fmla="*/ 9780 w 10000"/>
              <a:gd name="connsiteY143" fmla="*/ 8609 h 10000"/>
              <a:gd name="connsiteX144" fmla="*/ 9645 w 10000"/>
              <a:gd name="connsiteY144" fmla="*/ 8841 h 10000"/>
              <a:gd name="connsiteX145" fmla="*/ 9462 w 10000"/>
              <a:gd name="connsiteY145" fmla="*/ 9062 h 10000"/>
              <a:gd name="connsiteX146" fmla="*/ 9291 w 10000"/>
              <a:gd name="connsiteY146" fmla="*/ 9283 h 10000"/>
              <a:gd name="connsiteX147" fmla="*/ 9132 w 10000"/>
              <a:gd name="connsiteY147" fmla="*/ 9448 h 10000"/>
              <a:gd name="connsiteX148" fmla="*/ 8985 w 10000"/>
              <a:gd name="connsiteY148" fmla="*/ 9592 h 10000"/>
              <a:gd name="connsiteX149" fmla="*/ 8839 w 10000"/>
              <a:gd name="connsiteY149" fmla="*/ 9702 h 10000"/>
              <a:gd name="connsiteX150" fmla="*/ 8680 w 10000"/>
              <a:gd name="connsiteY150" fmla="*/ 9801 h 10000"/>
              <a:gd name="connsiteX151" fmla="*/ 8521 w 10000"/>
              <a:gd name="connsiteY151" fmla="*/ 9879 h 10000"/>
              <a:gd name="connsiteX152" fmla="*/ 8350 w 10000"/>
              <a:gd name="connsiteY152" fmla="*/ 9934 h 10000"/>
              <a:gd name="connsiteX153" fmla="*/ 8166 w 10000"/>
              <a:gd name="connsiteY153" fmla="*/ 9978 h 10000"/>
              <a:gd name="connsiteX154" fmla="*/ 7983 w 10000"/>
              <a:gd name="connsiteY154" fmla="*/ 10000 h 10000"/>
              <a:gd name="connsiteX155" fmla="*/ 7787 w 10000"/>
              <a:gd name="connsiteY155" fmla="*/ 10000 h 10000"/>
              <a:gd name="connsiteX156" fmla="*/ 7579 w 10000"/>
              <a:gd name="connsiteY156" fmla="*/ 9989 h 10000"/>
              <a:gd name="connsiteX157" fmla="*/ 7384 w 10000"/>
              <a:gd name="connsiteY157" fmla="*/ 9967 h 10000"/>
              <a:gd name="connsiteX158" fmla="*/ 7176 w 10000"/>
              <a:gd name="connsiteY158" fmla="*/ 9912 h 10000"/>
              <a:gd name="connsiteX159" fmla="*/ 6993 w 10000"/>
              <a:gd name="connsiteY159" fmla="*/ 9857 h 10000"/>
              <a:gd name="connsiteX160" fmla="*/ 6809 w 10000"/>
              <a:gd name="connsiteY160" fmla="*/ 9779 h 10000"/>
              <a:gd name="connsiteX161" fmla="*/ 6626 w 10000"/>
              <a:gd name="connsiteY161" fmla="*/ 9691 h 10000"/>
              <a:gd name="connsiteX162" fmla="*/ 6467 w 10000"/>
              <a:gd name="connsiteY162" fmla="*/ 9581 h 10000"/>
              <a:gd name="connsiteX163" fmla="*/ 6296 w 10000"/>
              <a:gd name="connsiteY163" fmla="*/ 9459 h 10000"/>
              <a:gd name="connsiteX164" fmla="*/ 6137 w 10000"/>
              <a:gd name="connsiteY164" fmla="*/ 9316 h 10000"/>
              <a:gd name="connsiteX165" fmla="*/ 966 w 10000"/>
              <a:gd name="connsiteY165" fmla="*/ 4327 h 10000"/>
              <a:gd name="connsiteX166" fmla="*/ 733 w 10000"/>
              <a:gd name="connsiteY166" fmla="*/ 4095 h 10000"/>
              <a:gd name="connsiteX167" fmla="*/ 550 w 10000"/>
              <a:gd name="connsiteY167" fmla="*/ 3874 h 10000"/>
              <a:gd name="connsiteX168" fmla="*/ 477 w 10000"/>
              <a:gd name="connsiteY168" fmla="*/ 3753 h 10000"/>
              <a:gd name="connsiteX169" fmla="*/ 391 w 10000"/>
              <a:gd name="connsiteY169" fmla="*/ 3631 h 10000"/>
              <a:gd name="connsiteX170" fmla="*/ 330 w 10000"/>
              <a:gd name="connsiteY170" fmla="*/ 3510 h 10000"/>
              <a:gd name="connsiteX171" fmla="*/ 257 w 10000"/>
              <a:gd name="connsiteY171" fmla="*/ 3389 h 10000"/>
              <a:gd name="connsiteX172" fmla="*/ 196 w 10000"/>
              <a:gd name="connsiteY172" fmla="*/ 3267 h 10000"/>
              <a:gd name="connsiteX173" fmla="*/ 147 w 10000"/>
              <a:gd name="connsiteY173" fmla="*/ 3135 h 10000"/>
              <a:gd name="connsiteX174" fmla="*/ 110 w 10000"/>
              <a:gd name="connsiteY174" fmla="*/ 3013 h 10000"/>
              <a:gd name="connsiteX175" fmla="*/ 73 w 10000"/>
              <a:gd name="connsiteY175" fmla="*/ 2881 h 10000"/>
              <a:gd name="connsiteX176" fmla="*/ 49 w 10000"/>
              <a:gd name="connsiteY176" fmla="*/ 2748 h 10000"/>
              <a:gd name="connsiteX177" fmla="*/ 24 w 10000"/>
              <a:gd name="connsiteY177" fmla="*/ 2638 h 10000"/>
              <a:gd name="connsiteX178" fmla="*/ 0 w 10000"/>
              <a:gd name="connsiteY178" fmla="*/ 2506 h 10000"/>
              <a:gd name="connsiteX179" fmla="*/ 0 w 10000"/>
              <a:gd name="connsiteY179" fmla="*/ 2373 h 10000"/>
              <a:gd name="connsiteX180" fmla="*/ 0 w 10000"/>
              <a:gd name="connsiteY180" fmla="*/ 2241 h 10000"/>
              <a:gd name="connsiteX181" fmla="*/ 0 w 10000"/>
              <a:gd name="connsiteY181" fmla="*/ 2119 h 10000"/>
              <a:gd name="connsiteX182" fmla="*/ 37 w 10000"/>
              <a:gd name="connsiteY182" fmla="*/ 1998 h 10000"/>
              <a:gd name="connsiteX183" fmla="*/ 49 w 10000"/>
              <a:gd name="connsiteY183" fmla="*/ 1876 h 10000"/>
              <a:gd name="connsiteX184" fmla="*/ 73 w 10000"/>
              <a:gd name="connsiteY184" fmla="*/ 1755 h 10000"/>
              <a:gd name="connsiteX185" fmla="*/ 110 w 10000"/>
              <a:gd name="connsiteY185" fmla="*/ 1645 h 10000"/>
              <a:gd name="connsiteX186" fmla="*/ 147 w 10000"/>
              <a:gd name="connsiteY186" fmla="*/ 1534 h 10000"/>
              <a:gd name="connsiteX187" fmla="*/ 196 w 10000"/>
              <a:gd name="connsiteY187" fmla="*/ 1424 h 10000"/>
              <a:gd name="connsiteX188" fmla="*/ 244 w 10000"/>
              <a:gd name="connsiteY188" fmla="*/ 1313 h 10000"/>
              <a:gd name="connsiteX189" fmla="*/ 306 w 10000"/>
              <a:gd name="connsiteY189" fmla="*/ 1214 h 10000"/>
              <a:gd name="connsiteX190" fmla="*/ 379 w 10000"/>
              <a:gd name="connsiteY190" fmla="*/ 1115 h 10000"/>
              <a:gd name="connsiteX191" fmla="*/ 440 w 10000"/>
              <a:gd name="connsiteY191" fmla="*/ 1015 h 10000"/>
              <a:gd name="connsiteX192" fmla="*/ 526 w 10000"/>
              <a:gd name="connsiteY192" fmla="*/ 916 h 10000"/>
              <a:gd name="connsiteX193" fmla="*/ 611 w 10000"/>
              <a:gd name="connsiteY193" fmla="*/ 817 h 10000"/>
              <a:gd name="connsiteX194" fmla="*/ 697 w 10000"/>
              <a:gd name="connsiteY194" fmla="*/ 740 h 10000"/>
              <a:gd name="connsiteX195" fmla="*/ 807 w 10000"/>
              <a:gd name="connsiteY195" fmla="*/ 640 h 10000"/>
              <a:gd name="connsiteX196" fmla="*/ 1015 w 10000"/>
              <a:gd name="connsiteY196" fmla="*/ 486 h 10000"/>
              <a:gd name="connsiteX197" fmla="*/ 1222 w 10000"/>
              <a:gd name="connsiteY197" fmla="*/ 342 h 10000"/>
              <a:gd name="connsiteX198" fmla="*/ 1345 w 10000"/>
              <a:gd name="connsiteY198" fmla="*/ 276 h 10000"/>
              <a:gd name="connsiteX199" fmla="*/ 1455 w 10000"/>
              <a:gd name="connsiteY199" fmla="*/ 232 h 10000"/>
              <a:gd name="connsiteX200" fmla="*/ 1577 w 10000"/>
              <a:gd name="connsiteY200" fmla="*/ 188 h 10000"/>
              <a:gd name="connsiteX201" fmla="*/ 1699 w 10000"/>
              <a:gd name="connsiteY201" fmla="*/ 132 h 10000"/>
              <a:gd name="connsiteX202" fmla="*/ 1809 w 10000"/>
              <a:gd name="connsiteY202" fmla="*/ 99 h 10000"/>
              <a:gd name="connsiteX203" fmla="*/ 1932 w 10000"/>
              <a:gd name="connsiteY203" fmla="*/ 77 h 10000"/>
              <a:gd name="connsiteX204" fmla="*/ 2054 w 10000"/>
              <a:gd name="connsiteY204" fmla="*/ 44 h 10000"/>
              <a:gd name="connsiteX205" fmla="*/ 2188 w 10000"/>
              <a:gd name="connsiteY205" fmla="*/ 33 h 10000"/>
              <a:gd name="connsiteX206" fmla="*/ 2433 w 10000"/>
              <a:gd name="connsiteY206" fmla="*/ 0 h 10000"/>
              <a:gd name="connsiteX207" fmla="*/ 2702 w 10000"/>
              <a:gd name="connsiteY207" fmla="*/ 22 h 10000"/>
              <a:gd name="connsiteX208" fmla="*/ 2848 w 10000"/>
              <a:gd name="connsiteY208" fmla="*/ 33 h 10000"/>
              <a:gd name="connsiteX209" fmla="*/ 2983 w 10000"/>
              <a:gd name="connsiteY209" fmla="*/ 44 h 10000"/>
              <a:gd name="connsiteX210" fmla="*/ 3130 w 10000"/>
              <a:gd name="connsiteY210" fmla="*/ 66 h 10000"/>
              <a:gd name="connsiteX211" fmla="*/ 3276 w 10000"/>
              <a:gd name="connsiteY211" fmla="*/ 99 h 10000"/>
              <a:gd name="connsiteX212" fmla="*/ 3411 w 10000"/>
              <a:gd name="connsiteY212" fmla="*/ 132 h 10000"/>
              <a:gd name="connsiteX213" fmla="*/ 3545 w 10000"/>
              <a:gd name="connsiteY213" fmla="*/ 188 h 10000"/>
              <a:gd name="connsiteX214" fmla="*/ 3692 w 10000"/>
              <a:gd name="connsiteY214" fmla="*/ 243 h 10000"/>
              <a:gd name="connsiteX215" fmla="*/ 3814 w 10000"/>
              <a:gd name="connsiteY215" fmla="*/ 309 h 10000"/>
              <a:gd name="connsiteX216" fmla="*/ 3949 w 10000"/>
              <a:gd name="connsiteY216" fmla="*/ 375 h 10000"/>
              <a:gd name="connsiteX217" fmla="*/ 4083 w 10000"/>
              <a:gd name="connsiteY217" fmla="*/ 453 h 10000"/>
              <a:gd name="connsiteX218" fmla="*/ 4218 w 10000"/>
              <a:gd name="connsiteY218" fmla="*/ 530 h 10000"/>
              <a:gd name="connsiteX219" fmla="*/ 4352 w 10000"/>
              <a:gd name="connsiteY219" fmla="*/ 618 h 10000"/>
              <a:gd name="connsiteX220" fmla="*/ 4609 w 10000"/>
              <a:gd name="connsiteY220" fmla="*/ 806 h 10000"/>
              <a:gd name="connsiteX221" fmla="*/ 4853 w 10000"/>
              <a:gd name="connsiteY221" fmla="*/ 1038 h 10000"/>
              <a:gd name="connsiteX222" fmla="*/ 5277 w 10000"/>
              <a:gd name="connsiteY222" fmla="*/ 13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0000" h="10000">
                <a:moveTo>
                  <a:pt x="5277" y="1301"/>
                </a:moveTo>
                <a:lnTo>
                  <a:pt x="4767" y="1574"/>
                </a:lnTo>
                <a:lnTo>
                  <a:pt x="4474" y="1358"/>
                </a:lnTo>
                <a:lnTo>
                  <a:pt x="4279" y="1203"/>
                </a:lnTo>
                <a:lnTo>
                  <a:pt x="4095" y="1060"/>
                </a:lnTo>
                <a:lnTo>
                  <a:pt x="3912" y="938"/>
                </a:lnTo>
                <a:lnTo>
                  <a:pt x="3704" y="850"/>
                </a:lnTo>
                <a:lnTo>
                  <a:pt x="3496" y="751"/>
                </a:lnTo>
                <a:lnTo>
                  <a:pt x="3276" y="684"/>
                </a:lnTo>
                <a:lnTo>
                  <a:pt x="3044" y="629"/>
                </a:lnTo>
                <a:lnTo>
                  <a:pt x="2824" y="607"/>
                </a:lnTo>
                <a:lnTo>
                  <a:pt x="2579" y="596"/>
                </a:lnTo>
                <a:lnTo>
                  <a:pt x="2359" y="596"/>
                </a:lnTo>
                <a:lnTo>
                  <a:pt x="2139" y="618"/>
                </a:lnTo>
                <a:lnTo>
                  <a:pt x="1944" y="662"/>
                </a:lnTo>
                <a:lnTo>
                  <a:pt x="1748" y="740"/>
                </a:lnTo>
                <a:lnTo>
                  <a:pt x="1565" y="817"/>
                </a:lnTo>
                <a:lnTo>
                  <a:pt x="1394" y="927"/>
                </a:lnTo>
                <a:lnTo>
                  <a:pt x="1222" y="1049"/>
                </a:lnTo>
                <a:lnTo>
                  <a:pt x="1064" y="1192"/>
                </a:lnTo>
                <a:lnTo>
                  <a:pt x="954" y="1347"/>
                </a:lnTo>
                <a:lnTo>
                  <a:pt x="831" y="1501"/>
                </a:lnTo>
                <a:cubicBezTo>
                  <a:pt x="803" y="1560"/>
                  <a:pt x="774" y="1619"/>
                  <a:pt x="746" y="1678"/>
                </a:cubicBezTo>
                <a:cubicBezTo>
                  <a:pt x="726" y="1737"/>
                  <a:pt x="705" y="1795"/>
                  <a:pt x="685" y="1854"/>
                </a:cubicBezTo>
                <a:cubicBezTo>
                  <a:pt x="673" y="1917"/>
                  <a:pt x="660" y="1979"/>
                  <a:pt x="648" y="2042"/>
                </a:cubicBezTo>
                <a:cubicBezTo>
                  <a:pt x="636" y="2112"/>
                  <a:pt x="623" y="2182"/>
                  <a:pt x="611" y="2252"/>
                </a:cubicBezTo>
                <a:lnTo>
                  <a:pt x="611" y="2461"/>
                </a:lnTo>
                <a:cubicBezTo>
                  <a:pt x="619" y="2535"/>
                  <a:pt x="628" y="2608"/>
                  <a:pt x="636" y="2682"/>
                </a:cubicBezTo>
                <a:cubicBezTo>
                  <a:pt x="648" y="2748"/>
                  <a:pt x="660" y="2815"/>
                  <a:pt x="672" y="2881"/>
                </a:cubicBezTo>
                <a:cubicBezTo>
                  <a:pt x="692" y="2951"/>
                  <a:pt x="713" y="3021"/>
                  <a:pt x="733" y="3091"/>
                </a:cubicBezTo>
                <a:cubicBezTo>
                  <a:pt x="762" y="3153"/>
                  <a:pt x="790" y="3216"/>
                  <a:pt x="819" y="3278"/>
                </a:cubicBezTo>
                <a:cubicBezTo>
                  <a:pt x="852" y="3344"/>
                  <a:pt x="884" y="3411"/>
                  <a:pt x="917" y="3477"/>
                </a:cubicBezTo>
                <a:lnTo>
                  <a:pt x="1039" y="3653"/>
                </a:lnTo>
                <a:lnTo>
                  <a:pt x="1186" y="3830"/>
                </a:lnTo>
                <a:lnTo>
                  <a:pt x="1345" y="3996"/>
                </a:lnTo>
                <a:lnTo>
                  <a:pt x="6516" y="8996"/>
                </a:lnTo>
                <a:cubicBezTo>
                  <a:pt x="6557" y="9025"/>
                  <a:pt x="6597" y="9055"/>
                  <a:pt x="6638" y="9084"/>
                </a:cubicBezTo>
                <a:lnTo>
                  <a:pt x="6760" y="9183"/>
                </a:lnTo>
                <a:lnTo>
                  <a:pt x="6870" y="9260"/>
                </a:lnTo>
                <a:lnTo>
                  <a:pt x="7005" y="9327"/>
                </a:lnTo>
                <a:lnTo>
                  <a:pt x="7139" y="9393"/>
                </a:lnTo>
                <a:lnTo>
                  <a:pt x="7274" y="9426"/>
                </a:lnTo>
                <a:lnTo>
                  <a:pt x="7421" y="9459"/>
                </a:lnTo>
                <a:lnTo>
                  <a:pt x="7567" y="9470"/>
                </a:lnTo>
                <a:lnTo>
                  <a:pt x="7714" y="9481"/>
                </a:lnTo>
                <a:lnTo>
                  <a:pt x="7848" y="9481"/>
                </a:lnTo>
                <a:lnTo>
                  <a:pt x="7983" y="9459"/>
                </a:lnTo>
                <a:lnTo>
                  <a:pt x="8117" y="9437"/>
                </a:lnTo>
                <a:lnTo>
                  <a:pt x="8227" y="9393"/>
                </a:lnTo>
                <a:lnTo>
                  <a:pt x="8350" y="9338"/>
                </a:lnTo>
                <a:lnTo>
                  <a:pt x="8460" y="9272"/>
                </a:lnTo>
                <a:cubicBezTo>
                  <a:pt x="8492" y="9242"/>
                  <a:pt x="8525" y="9213"/>
                  <a:pt x="8557" y="9183"/>
                </a:cubicBezTo>
                <a:lnTo>
                  <a:pt x="8680" y="9073"/>
                </a:lnTo>
                <a:cubicBezTo>
                  <a:pt x="8725" y="9029"/>
                  <a:pt x="8769" y="8984"/>
                  <a:pt x="8814" y="8940"/>
                </a:cubicBezTo>
                <a:lnTo>
                  <a:pt x="8961" y="8775"/>
                </a:lnTo>
                <a:lnTo>
                  <a:pt x="9108" y="8587"/>
                </a:lnTo>
                <a:cubicBezTo>
                  <a:pt x="9153" y="8525"/>
                  <a:pt x="9197" y="8462"/>
                  <a:pt x="9242" y="8400"/>
                </a:cubicBezTo>
                <a:lnTo>
                  <a:pt x="9352" y="8212"/>
                </a:lnTo>
                <a:cubicBezTo>
                  <a:pt x="9364" y="8183"/>
                  <a:pt x="9377" y="8153"/>
                  <a:pt x="9389" y="8124"/>
                </a:cubicBezTo>
                <a:lnTo>
                  <a:pt x="9413" y="8046"/>
                </a:lnTo>
                <a:cubicBezTo>
                  <a:pt x="9417" y="8017"/>
                  <a:pt x="9421" y="7987"/>
                  <a:pt x="9425" y="7958"/>
                </a:cubicBezTo>
                <a:cubicBezTo>
                  <a:pt x="9429" y="7936"/>
                  <a:pt x="9434" y="7914"/>
                  <a:pt x="9438" y="7892"/>
                </a:cubicBezTo>
                <a:cubicBezTo>
                  <a:pt x="9434" y="7848"/>
                  <a:pt x="9429" y="7803"/>
                  <a:pt x="9425" y="7759"/>
                </a:cubicBezTo>
                <a:lnTo>
                  <a:pt x="9401" y="7627"/>
                </a:lnTo>
                <a:cubicBezTo>
                  <a:pt x="9389" y="7587"/>
                  <a:pt x="9376" y="7546"/>
                  <a:pt x="9364" y="7506"/>
                </a:cubicBezTo>
                <a:cubicBezTo>
                  <a:pt x="9344" y="7465"/>
                  <a:pt x="9323" y="7425"/>
                  <a:pt x="9303" y="7384"/>
                </a:cubicBezTo>
                <a:cubicBezTo>
                  <a:pt x="9283" y="7344"/>
                  <a:pt x="9262" y="7303"/>
                  <a:pt x="9242" y="7263"/>
                </a:cubicBezTo>
                <a:lnTo>
                  <a:pt x="9156" y="7141"/>
                </a:lnTo>
                <a:cubicBezTo>
                  <a:pt x="9128" y="7108"/>
                  <a:pt x="9099" y="7075"/>
                  <a:pt x="9071" y="7042"/>
                </a:cubicBezTo>
                <a:lnTo>
                  <a:pt x="8961" y="6932"/>
                </a:lnTo>
                <a:lnTo>
                  <a:pt x="4218" y="2340"/>
                </a:lnTo>
                <a:lnTo>
                  <a:pt x="4120" y="2274"/>
                </a:lnTo>
                <a:cubicBezTo>
                  <a:pt x="4087" y="2256"/>
                  <a:pt x="4055" y="2237"/>
                  <a:pt x="4022" y="2219"/>
                </a:cubicBezTo>
                <a:lnTo>
                  <a:pt x="3912" y="2174"/>
                </a:lnTo>
                <a:lnTo>
                  <a:pt x="3790" y="2152"/>
                </a:lnTo>
                <a:cubicBezTo>
                  <a:pt x="3765" y="2156"/>
                  <a:pt x="3741" y="2159"/>
                  <a:pt x="3716" y="2163"/>
                </a:cubicBezTo>
                <a:lnTo>
                  <a:pt x="3594" y="2196"/>
                </a:lnTo>
                <a:lnTo>
                  <a:pt x="3447" y="2241"/>
                </a:lnTo>
                <a:lnTo>
                  <a:pt x="3289" y="2296"/>
                </a:lnTo>
                <a:lnTo>
                  <a:pt x="3142" y="2362"/>
                </a:lnTo>
                <a:lnTo>
                  <a:pt x="2995" y="2417"/>
                </a:lnTo>
                <a:cubicBezTo>
                  <a:pt x="2958" y="2435"/>
                  <a:pt x="2922" y="2454"/>
                  <a:pt x="2885" y="2472"/>
                </a:cubicBezTo>
                <a:cubicBezTo>
                  <a:pt x="2865" y="2487"/>
                  <a:pt x="2844" y="2502"/>
                  <a:pt x="2824" y="2517"/>
                </a:cubicBezTo>
                <a:cubicBezTo>
                  <a:pt x="2812" y="2535"/>
                  <a:pt x="2799" y="2554"/>
                  <a:pt x="2787" y="2572"/>
                </a:cubicBezTo>
                <a:lnTo>
                  <a:pt x="2714" y="2660"/>
                </a:lnTo>
                <a:lnTo>
                  <a:pt x="2641" y="2781"/>
                </a:lnTo>
                <a:cubicBezTo>
                  <a:pt x="2616" y="2825"/>
                  <a:pt x="2592" y="2870"/>
                  <a:pt x="2567" y="2914"/>
                </a:cubicBezTo>
                <a:cubicBezTo>
                  <a:pt x="2547" y="2958"/>
                  <a:pt x="2526" y="3002"/>
                  <a:pt x="2506" y="3046"/>
                </a:cubicBezTo>
                <a:cubicBezTo>
                  <a:pt x="2486" y="3087"/>
                  <a:pt x="2465" y="3127"/>
                  <a:pt x="2445" y="3168"/>
                </a:cubicBezTo>
                <a:cubicBezTo>
                  <a:pt x="2433" y="3201"/>
                  <a:pt x="2420" y="3234"/>
                  <a:pt x="2408" y="3267"/>
                </a:cubicBezTo>
                <a:cubicBezTo>
                  <a:pt x="2404" y="3296"/>
                  <a:pt x="2400" y="3326"/>
                  <a:pt x="2396" y="3355"/>
                </a:cubicBezTo>
                <a:cubicBezTo>
                  <a:pt x="2400" y="3385"/>
                  <a:pt x="2404" y="3414"/>
                  <a:pt x="2408" y="3444"/>
                </a:cubicBezTo>
                <a:cubicBezTo>
                  <a:pt x="2420" y="3481"/>
                  <a:pt x="2433" y="3517"/>
                  <a:pt x="2445" y="3554"/>
                </a:cubicBezTo>
                <a:lnTo>
                  <a:pt x="2518" y="3642"/>
                </a:lnTo>
                <a:cubicBezTo>
                  <a:pt x="2538" y="3668"/>
                  <a:pt x="2559" y="3694"/>
                  <a:pt x="2579" y="3720"/>
                </a:cubicBezTo>
                <a:lnTo>
                  <a:pt x="7335" y="8311"/>
                </a:lnTo>
                <a:lnTo>
                  <a:pt x="6956" y="8642"/>
                </a:lnTo>
                <a:lnTo>
                  <a:pt x="2200" y="4051"/>
                </a:lnTo>
                <a:cubicBezTo>
                  <a:pt x="2172" y="4021"/>
                  <a:pt x="2143" y="3992"/>
                  <a:pt x="2115" y="3962"/>
                </a:cubicBezTo>
                <a:cubicBezTo>
                  <a:pt x="2091" y="3936"/>
                  <a:pt x="2066" y="3911"/>
                  <a:pt x="2042" y="3885"/>
                </a:cubicBezTo>
                <a:cubicBezTo>
                  <a:pt x="2021" y="3852"/>
                  <a:pt x="2001" y="3819"/>
                  <a:pt x="1980" y="3786"/>
                </a:cubicBezTo>
                <a:lnTo>
                  <a:pt x="1932" y="3687"/>
                </a:lnTo>
                <a:cubicBezTo>
                  <a:pt x="1920" y="3657"/>
                  <a:pt x="1907" y="3628"/>
                  <a:pt x="1895" y="3598"/>
                </a:cubicBezTo>
                <a:cubicBezTo>
                  <a:pt x="1883" y="3565"/>
                  <a:pt x="1870" y="3532"/>
                  <a:pt x="1858" y="3499"/>
                </a:cubicBezTo>
                <a:cubicBezTo>
                  <a:pt x="1850" y="3462"/>
                  <a:pt x="1842" y="3426"/>
                  <a:pt x="1834" y="3389"/>
                </a:cubicBezTo>
                <a:lnTo>
                  <a:pt x="1822" y="3278"/>
                </a:lnTo>
                <a:cubicBezTo>
                  <a:pt x="1826" y="3238"/>
                  <a:pt x="1830" y="3197"/>
                  <a:pt x="1834" y="3157"/>
                </a:cubicBezTo>
                <a:cubicBezTo>
                  <a:pt x="1850" y="3105"/>
                  <a:pt x="1867" y="3054"/>
                  <a:pt x="1883" y="3002"/>
                </a:cubicBezTo>
                <a:cubicBezTo>
                  <a:pt x="1907" y="2943"/>
                  <a:pt x="1932" y="2885"/>
                  <a:pt x="1956" y="2826"/>
                </a:cubicBezTo>
                <a:cubicBezTo>
                  <a:pt x="1985" y="2767"/>
                  <a:pt x="2013" y="2708"/>
                  <a:pt x="2042" y="2649"/>
                </a:cubicBezTo>
                <a:cubicBezTo>
                  <a:pt x="2070" y="2590"/>
                  <a:pt x="2099" y="2531"/>
                  <a:pt x="2127" y="2472"/>
                </a:cubicBezTo>
                <a:cubicBezTo>
                  <a:pt x="2164" y="2421"/>
                  <a:pt x="2200" y="2369"/>
                  <a:pt x="2237" y="2318"/>
                </a:cubicBezTo>
                <a:cubicBezTo>
                  <a:pt x="2270" y="2274"/>
                  <a:pt x="2302" y="2229"/>
                  <a:pt x="2335" y="2185"/>
                </a:cubicBezTo>
                <a:cubicBezTo>
                  <a:pt x="2364" y="2156"/>
                  <a:pt x="2392" y="2126"/>
                  <a:pt x="2421" y="2097"/>
                </a:cubicBezTo>
                <a:lnTo>
                  <a:pt x="2531" y="2020"/>
                </a:lnTo>
                <a:lnTo>
                  <a:pt x="2677" y="1943"/>
                </a:lnTo>
                <a:lnTo>
                  <a:pt x="2861" y="1865"/>
                </a:lnTo>
                <a:lnTo>
                  <a:pt x="3056" y="1788"/>
                </a:lnTo>
                <a:lnTo>
                  <a:pt x="3264" y="1722"/>
                </a:lnTo>
                <a:lnTo>
                  <a:pt x="3460" y="1678"/>
                </a:lnTo>
                <a:lnTo>
                  <a:pt x="3631" y="1645"/>
                </a:lnTo>
                <a:lnTo>
                  <a:pt x="3778" y="1634"/>
                </a:lnTo>
                <a:lnTo>
                  <a:pt x="3900" y="1667"/>
                </a:lnTo>
                <a:cubicBezTo>
                  <a:pt x="3937" y="1674"/>
                  <a:pt x="3973" y="1682"/>
                  <a:pt x="4010" y="1689"/>
                </a:cubicBezTo>
                <a:lnTo>
                  <a:pt x="4120" y="1722"/>
                </a:lnTo>
                <a:lnTo>
                  <a:pt x="4230" y="1755"/>
                </a:lnTo>
                <a:cubicBezTo>
                  <a:pt x="4263" y="1773"/>
                  <a:pt x="4295" y="1792"/>
                  <a:pt x="4328" y="1810"/>
                </a:cubicBezTo>
                <a:lnTo>
                  <a:pt x="4425" y="1876"/>
                </a:lnTo>
                <a:cubicBezTo>
                  <a:pt x="4458" y="1898"/>
                  <a:pt x="4490" y="1921"/>
                  <a:pt x="4523" y="1943"/>
                </a:cubicBezTo>
                <a:lnTo>
                  <a:pt x="4609" y="2020"/>
                </a:lnTo>
                <a:lnTo>
                  <a:pt x="9364" y="6600"/>
                </a:lnTo>
                <a:lnTo>
                  <a:pt x="9499" y="6744"/>
                </a:lnTo>
                <a:cubicBezTo>
                  <a:pt x="9540" y="6799"/>
                  <a:pt x="9580" y="6854"/>
                  <a:pt x="9621" y="6909"/>
                </a:cubicBezTo>
                <a:lnTo>
                  <a:pt x="9731" y="7064"/>
                </a:lnTo>
                <a:cubicBezTo>
                  <a:pt x="9760" y="7119"/>
                  <a:pt x="9788" y="7175"/>
                  <a:pt x="9817" y="7230"/>
                </a:cubicBezTo>
                <a:cubicBezTo>
                  <a:pt x="9841" y="7285"/>
                  <a:pt x="9866" y="7340"/>
                  <a:pt x="9890" y="7395"/>
                </a:cubicBezTo>
                <a:cubicBezTo>
                  <a:pt x="9910" y="7454"/>
                  <a:pt x="9931" y="7513"/>
                  <a:pt x="9951" y="7572"/>
                </a:cubicBezTo>
                <a:cubicBezTo>
                  <a:pt x="9959" y="7634"/>
                  <a:pt x="9968" y="7697"/>
                  <a:pt x="9976" y="7759"/>
                </a:cubicBezTo>
                <a:cubicBezTo>
                  <a:pt x="9984" y="7822"/>
                  <a:pt x="9992" y="7884"/>
                  <a:pt x="10000" y="7947"/>
                </a:cubicBezTo>
                <a:lnTo>
                  <a:pt x="9988" y="8046"/>
                </a:lnTo>
                <a:lnTo>
                  <a:pt x="9976" y="8157"/>
                </a:lnTo>
                <a:cubicBezTo>
                  <a:pt x="9968" y="8190"/>
                  <a:pt x="9959" y="8223"/>
                  <a:pt x="9951" y="8256"/>
                </a:cubicBezTo>
                <a:cubicBezTo>
                  <a:pt x="9931" y="8293"/>
                  <a:pt x="9910" y="8329"/>
                  <a:pt x="9890" y="8366"/>
                </a:cubicBezTo>
                <a:cubicBezTo>
                  <a:pt x="9853" y="8447"/>
                  <a:pt x="9817" y="8528"/>
                  <a:pt x="9780" y="8609"/>
                </a:cubicBezTo>
                <a:lnTo>
                  <a:pt x="9645" y="8841"/>
                </a:lnTo>
                <a:lnTo>
                  <a:pt x="9462" y="9062"/>
                </a:lnTo>
                <a:lnTo>
                  <a:pt x="9291" y="9283"/>
                </a:lnTo>
                <a:lnTo>
                  <a:pt x="9132" y="9448"/>
                </a:lnTo>
                <a:lnTo>
                  <a:pt x="8985" y="9592"/>
                </a:lnTo>
                <a:lnTo>
                  <a:pt x="8839" y="9702"/>
                </a:lnTo>
                <a:lnTo>
                  <a:pt x="8680" y="9801"/>
                </a:lnTo>
                <a:lnTo>
                  <a:pt x="8521" y="9879"/>
                </a:lnTo>
                <a:lnTo>
                  <a:pt x="8350" y="9934"/>
                </a:lnTo>
                <a:lnTo>
                  <a:pt x="8166" y="9978"/>
                </a:lnTo>
                <a:lnTo>
                  <a:pt x="7983" y="10000"/>
                </a:lnTo>
                <a:lnTo>
                  <a:pt x="7787" y="10000"/>
                </a:lnTo>
                <a:lnTo>
                  <a:pt x="7579" y="9989"/>
                </a:lnTo>
                <a:lnTo>
                  <a:pt x="7384" y="9967"/>
                </a:lnTo>
                <a:lnTo>
                  <a:pt x="7176" y="9912"/>
                </a:lnTo>
                <a:lnTo>
                  <a:pt x="6993" y="9857"/>
                </a:lnTo>
                <a:lnTo>
                  <a:pt x="6809" y="9779"/>
                </a:lnTo>
                <a:lnTo>
                  <a:pt x="6626" y="9691"/>
                </a:lnTo>
                <a:lnTo>
                  <a:pt x="6467" y="9581"/>
                </a:lnTo>
                <a:lnTo>
                  <a:pt x="6296" y="9459"/>
                </a:lnTo>
                <a:lnTo>
                  <a:pt x="6137" y="9316"/>
                </a:lnTo>
                <a:lnTo>
                  <a:pt x="966" y="4327"/>
                </a:lnTo>
                <a:lnTo>
                  <a:pt x="733" y="4095"/>
                </a:lnTo>
                <a:lnTo>
                  <a:pt x="550" y="3874"/>
                </a:lnTo>
                <a:lnTo>
                  <a:pt x="477" y="3753"/>
                </a:lnTo>
                <a:lnTo>
                  <a:pt x="391" y="3631"/>
                </a:lnTo>
                <a:cubicBezTo>
                  <a:pt x="371" y="3591"/>
                  <a:pt x="350" y="3550"/>
                  <a:pt x="330" y="3510"/>
                </a:cubicBezTo>
                <a:lnTo>
                  <a:pt x="257" y="3389"/>
                </a:lnTo>
                <a:cubicBezTo>
                  <a:pt x="237" y="3348"/>
                  <a:pt x="216" y="3308"/>
                  <a:pt x="196" y="3267"/>
                </a:cubicBezTo>
                <a:cubicBezTo>
                  <a:pt x="180" y="3223"/>
                  <a:pt x="163" y="3179"/>
                  <a:pt x="147" y="3135"/>
                </a:cubicBezTo>
                <a:cubicBezTo>
                  <a:pt x="135" y="3094"/>
                  <a:pt x="122" y="3054"/>
                  <a:pt x="110" y="3013"/>
                </a:cubicBezTo>
                <a:cubicBezTo>
                  <a:pt x="98" y="2969"/>
                  <a:pt x="85" y="2925"/>
                  <a:pt x="73" y="2881"/>
                </a:cubicBezTo>
                <a:cubicBezTo>
                  <a:pt x="65" y="2837"/>
                  <a:pt x="57" y="2792"/>
                  <a:pt x="49" y="2748"/>
                </a:cubicBezTo>
                <a:cubicBezTo>
                  <a:pt x="41" y="2711"/>
                  <a:pt x="32" y="2675"/>
                  <a:pt x="24" y="2638"/>
                </a:cubicBezTo>
                <a:lnTo>
                  <a:pt x="0" y="2506"/>
                </a:lnTo>
                <a:lnTo>
                  <a:pt x="0" y="2373"/>
                </a:lnTo>
                <a:lnTo>
                  <a:pt x="0" y="2241"/>
                </a:lnTo>
                <a:lnTo>
                  <a:pt x="0" y="2119"/>
                </a:lnTo>
                <a:cubicBezTo>
                  <a:pt x="12" y="2079"/>
                  <a:pt x="25" y="2038"/>
                  <a:pt x="37" y="1998"/>
                </a:cubicBezTo>
                <a:cubicBezTo>
                  <a:pt x="41" y="1957"/>
                  <a:pt x="45" y="1917"/>
                  <a:pt x="49" y="1876"/>
                </a:cubicBezTo>
                <a:cubicBezTo>
                  <a:pt x="57" y="1836"/>
                  <a:pt x="65" y="1795"/>
                  <a:pt x="73" y="1755"/>
                </a:cubicBezTo>
                <a:cubicBezTo>
                  <a:pt x="85" y="1718"/>
                  <a:pt x="98" y="1682"/>
                  <a:pt x="110" y="1645"/>
                </a:cubicBezTo>
                <a:cubicBezTo>
                  <a:pt x="122" y="1608"/>
                  <a:pt x="135" y="1571"/>
                  <a:pt x="147" y="1534"/>
                </a:cubicBezTo>
                <a:cubicBezTo>
                  <a:pt x="163" y="1497"/>
                  <a:pt x="180" y="1461"/>
                  <a:pt x="196" y="1424"/>
                </a:cubicBezTo>
                <a:lnTo>
                  <a:pt x="244" y="1313"/>
                </a:lnTo>
                <a:cubicBezTo>
                  <a:pt x="265" y="1280"/>
                  <a:pt x="285" y="1247"/>
                  <a:pt x="306" y="1214"/>
                </a:cubicBezTo>
                <a:cubicBezTo>
                  <a:pt x="330" y="1181"/>
                  <a:pt x="355" y="1148"/>
                  <a:pt x="379" y="1115"/>
                </a:cubicBezTo>
                <a:cubicBezTo>
                  <a:pt x="399" y="1082"/>
                  <a:pt x="420" y="1048"/>
                  <a:pt x="440" y="1015"/>
                </a:cubicBezTo>
                <a:cubicBezTo>
                  <a:pt x="469" y="982"/>
                  <a:pt x="497" y="949"/>
                  <a:pt x="526" y="916"/>
                </a:cubicBezTo>
                <a:cubicBezTo>
                  <a:pt x="554" y="883"/>
                  <a:pt x="583" y="850"/>
                  <a:pt x="611" y="817"/>
                </a:cubicBezTo>
                <a:lnTo>
                  <a:pt x="697" y="740"/>
                </a:lnTo>
                <a:cubicBezTo>
                  <a:pt x="734" y="707"/>
                  <a:pt x="770" y="673"/>
                  <a:pt x="807" y="640"/>
                </a:cubicBezTo>
                <a:lnTo>
                  <a:pt x="1015" y="486"/>
                </a:lnTo>
                <a:lnTo>
                  <a:pt x="1222" y="342"/>
                </a:lnTo>
                <a:lnTo>
                  <a:pt x="1345" y="276"/>
                </a:lnTo>
                <a:lnTo>
                  <a:pt x="1455" y="232"/>
                </a:lnTo>
                <a:lnTo>
                  <a:pt x="1577" y="188"/>
                </a:lnTo>
                <a:lnTo>
                  <a:pt x="1699" y="132"/>
                </a:lnTo>
                <a:lnTo>
                  <a:pt x="1809" y="99"/>
                </a:lnTo>
                <a:lnTo>
                  <a:pt x="1932" y="77"/>
                </a:lnTo>
                <a:lnTo>
                  <a:pt x="2054" y="44"/>
                </a:lnTo>
                <a:lnTo>
                  <a:pt x="2188" y="33"/>
                </a:lnTo>
                <a:lnTo>
                  <a:pt x="2433" y="0"/>
                </a:lnTo>
                <a:lnTo>
                  <a:pt x="2702" y="22"/>
                </a:lnTo>
                <a:lnTo>
                  <a:pt x="2848" y="33"/>
                </a:lnTo>
                <a:lnTo>
                  <a:pt x="2983" y="44"/>
                </a:lnTo>
                <a:lnTo>
                  <a:pt x="3130" y="66"/>
                </a:lnTo>
                <a:lnTo>
                  <a:pt x="3276" y="99"/>
                </a:lnTo>
                <a:lnTo>
                  <a:pt x="3411" y="132"/>
                </a:lnTo>
                <a:lnTo>
                  <a:pt x="3545" y="188"/>
                </a:lnTo>
                <a:lnTo>
                  <a:pt x="3692" y="243"/>
                </a:lnTo>
                <a:lnTo>
                  <a:pt x="3814" y="309"/>
                </a:lnTo>
                <a:lnTo>
                  <a:pt x="3949" y="375"/>
                </a:lnTo>
                <a:lnTo>
                  <a:pt x="4083" y="453"/>
                </a:lnTo>
                <a:lnTo>
                  <a:pt x="4218" y="530"/>
                </a:lnTo>
                <a:cubicBezTo>
                  <a:pt x="4263" y="559"/>
                  <a:pt x="4307" y="589"/>
                  <a:pt x="4352" y="618"/>
                </a:cubicBezTo>
                <a:lnTo>
                  <a:pt x="4609" y="806"/>
                </a:lnTo>
                <a:lnTo>
                  <a:pt x="4853" y="1038"/>
                </a:lnTo>
                <a:lnTo>
                  <a:pt x="5277" y="1301"/>
                </a:lnTo>
                <a:close/>
              </a:path>
            </a:pathLst>
          </a:custGeom>
          <a:solidFill>
            <a:schemeClr val="accent5"/>
          </a:solidFill>
          <a:ln>
            <a:solidFill>
              <a:srgbClr val="EAAA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6124E137-7CFE-4FCC-A87C-B97ED42B6909}"/>
              </a:ext>
            </a:extLst>
          </p:cNvPr>
          <p:cNvSpPr/>
          <p:nvPr/>
        </p:nvSpPr>
        <p:spPr>
          <a:xfrm>
            <a:off x="7926388" y="4093845"/>
            <a:ext cx="3291840" cy="1783080"/>
          </a:xfrm>
          <a:prstGeom prst="rect">
            <a:avLst/>
          </a:prstGeom>
          <a:solidFill>
            <a:schemeClr val="accent2"/>
          </a:solidFill>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Lush </a:t>
            </a:r>
            <a:r>
              <a:rPr kumimoji="0" lang="en-GB" sz="900" b="0" i="0" u="none" strike="noStrike" kern="1200" cap="none" spc="0" normalizeH="0" baseline="0" noProof="0" dirty="0">
                <a:ln>
                  <a:noFill/>
                </a:ln>
                <a:solidFill>
                  <a:prstClr val="white"/>
                </a:solidFill>
                <a:effectLst/>
                <a:uLnTx/>
                <a:uFillTx/>
                <a:latin typeface="Arial"/>
                <a:ea typeface="Calibri" panose="020F0502020204030204" pitchFamily="34" charset="0"/>
                <a:cs typeface="Arial" panose="020B0604020202020204" pitchFamily="34" charset="0"/>
              </a:rPr>
              <a:t>(UK-based cosmetics retailer)</a:t>
            </a:r>
          </a:p>
          <a:p>
            <a:pPr marL="171450" marR="0" lvl="0" indent="-171450" algn="l" defTabSz="914400" rtl="0" eaLnBrk="1" fontAlgn="auto" latinLnBrk="0" hangingPunct="1">
              <a:lnSpc>
                <a:spcPct val="100000"/>
              </a:lnSpc>
              <a:spcBef>
                <a:spcPts val="0"/>
              </a:spcBef>
              <a:spcAft>
                <a:spcPts val="200"/>
              </a:spcAft>
              <a:buClr>
                <a:prstClr val="white"/>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Launched its </a:t>
            </a: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own tablet till system</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enabling staff to roam around and customers to checkout anywhere in the store</a:t>
            </a:r>
          </a:p>
          <a:p>
            <a:pPr marL="171450" marR="0" lvl="0" indent="-171450" algn="l" defTabSz="914400" rtl="0" eaLnBrk="1" fontAlgn="auto" latinLnBrk="0" hangingPunct="1">
              <a:lnSpc>
                <a:spcPct val="100000"/>
              </a:lnSpc>
              <a:spcBef>
                <a:spcPts val="0"/>
              </a:spcBef>
              <a:spcAft>
                <a:spcPts val="200"/>
              </a:spcAft>
              <a:buClr>
                <a:prstClr val="white"/>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Interactive layout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for product demonstrations — e.g. large sinks to show its colourful bath bombs</a:t>
            </a:r>
          </a:p>
          <a:p>
            <a:pPr marL="171450" marR="0" lvl="0" indent="-171450" algn="l" defTabSz="914400" rtl="0" eaLnBrk="1" fontAlgn="auto" latinLnBrk="0" hangingPunct="1">
              <a:lnSpc>
                <a:spcPct val="100000"/>
              </a:lnSpc>
              <a:spcBef>
                <a:spcPts val="0"/>
              </a:spcBef>
              <a:spcAft>
                <a:spcPts val="200"/>
              </a:spcAft>
              <a:buClr>
                <a:prstClr val="white"/>
              </a:buClr>
              <a:buSzTx/>
              <a:buFont typeface="Arial" panose="020B0604020202020204" pitchFamily="34" charset="0"/>
              <a:buChar char="—"/>
              <a:tabLst/>
              <a:defRPr/>
            </a:pPr>
            <a:r>
              <a:rPr kumimoji="0" lang="en-GB" sz="900" b="0" i="0" u="none" strike="noStrike" kern="1200" cap="none" spc="-40" normalizeH="0" noProof="0" dirty="0">
                <a:ln>
                  <a:noFill/>
                </a:ln>
                <a:solidFill>
                  <a:prstClr val="white"/>
                </a:solidFill>
                <a:effectLst/>
                <a:uLnTx/>
                <a:uFillTx/>
                <a:latin typeface="Arial"/>
                <a:ea typeface="+mn-ea"/>
                <a:cs typeface="Arial" panose="020B0604020202020204" pitchFamily="34" charset="0"/>
              </a:rPr>
              <a:t>In-store technology: Lush Lens (visual search tool to get product info) and Lush Concierge (voice-activated assistant)</a:t>
            </a:r>
          </a:p>
          <a:p>
            <a:pPr marL="171450" marR="0" lvl="0" indent="-171450" algn="l" defTabSz="914400" rtl="0" eaLnBrk="1" fontAlgn="auto" latinLnBrk="0" hangingPunct="1">
              <a:lnSpc>
                <a:spcPct val="100000"/>
              </a:lnSpc>
              <a:spcBef>
                <a:spcPts val="0"/>
              </a:spcBef>
              <a:spcAft>
                <a:spcPts val="200"/>
              </a:spcAft>
              <a:buClr>
                <a:prstClr val="white"/>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Extensively trained employees </a:t>
            </a:r>
            <a:r>
              <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to create friendly and personal interactions with shoppers </a:t>
            </a:r>
          </a:p>
          <a:p>
            <a:pPr marL="171450" marR="0" lvl="0" indent="-171450"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7" name="Freeform 62">
            <a:extLst>
              <a:ext uri="{FF2B5EF4-FFF2-40B4-BE49-F238E27FC236}">
                <a16:creationId xmlns:a16="http://schemas.microsoft.com/office/drawing/2014/main" id="{121DEC5F-3CBB-4540-BF8F-68A475F1D2E3}"/>
              </a:ext>
            </a:extLst>
          </p:cNvPr>
          <p:cNvSpPr>
            <a:spLocks/>
          </p:cNvSpPr>
          <p:nvPr/>
        </p:nvSpPr>
        <p:spPr bwMode="auto">
          <a:xfrm rot="2385510">
            <a:off x="10886714" y="4059316"/>
            <a:ext cx="319140" cy="388797"/>
          </a:xfrm>
          <a:custGeom>
            <a:avLst/>
            <a:gdLst>
              <a:gd name="T0" fmla="*/ 350 w 818"/>
              <a:gd name="T1" fmla="*/ 109 h 906"/>
              <a:gd name="T2" fmla="*/ 286 w 818"/>
              <a:gd name="T3" fmla="*/ 68 h 906"/>
              <a:gd name="T4" fmla="*/ 211 w 818"/>
              <a:gd name="T5" fmla="*/ 54 h 906"/>
              <a:gd name="T6" fmla="*/ 143 w 818"/>
              <a:gd name="T7" fmla="*/ 67 h 906"/>
              <a:gd name="T8" fmla="*/ 87 w 818"/>
              <a:gd name="T9" fmla="*/ 108 h 906"/>
              <a:gd name="T10" fmla="*/ 56 w 818"/>
              <a:gd name="T11" fmla="*/ 168 h 906"/>
              <a:gd name="T12" fmla="*/ 52 w 818"/>
              <a:gd name="T13" fmla="*/ 243 h 906"/>
              <a:gd name="T14" fmla="*/ 75 w 818"/>
              <a:gd name="T15" fmla="*/ 315 h 906"/>
              <a:gd name="T16" fmla="*/ 533 w 818"/>
              <a:gd name="T17" fmla="*/ 815 h 906"/>
              <a:gd name="T18" fmla="*/ 573 w 818"/>
              <a:gd name="T19" fmla="*/ 845 h 906"/>
              <a:gd name="T20" fmla="*/ 619 w 818"/>
              <a:gd name="T21" fmla="*/ 858 h 906"/>
              <a:gd name="T22" fmla="*/ 664 w 818"/>
              <a:gd name="T23" fmla="*/ 855 h 906"/>
              <a:gd name="T24" fmla="*/ 700 w 818"/>
              <a:gd name="T25" fmla="*/ 832 h 906"/>
              <a:gd name="T26" fmla="*/ 745 w 818"/>
              <a:gd name="T27" fmla="*/ 778 h 906"/>
              <a:gd name="T28" fmla="*/ 770 w 818"/>
              <a:gd name="T29" fmla="*/ 729 h 906"/>
              <a:gd name="T30" fmla="*/ 769 w 818"/>
              <a:gd name="T31" fmla="*/ 691 h 906"/>
              <a:gd name="T32" fmla="*/ 749 w 818"/>
              <a:gd name="T33" fmla="*/ 647 h 906"/>
              <a:gd name="T34" fmla="*/ 337 w 818"/>
              <a:gd name="T35" fmla="*/ 206 h 906"/>
              <a:gd name="T36" fmla="*/ 304 w 818"/>
              <a:gd name="T37" fmla="*/ 196 h 906"/>
              <a:gd name="T38" fmla="*/ 257 w 818"/>
              <a:gd name="T39" fmla="*/ 214 h 906"/>
              <a:gd name="T40" fmla="*/ 228 w 818"/>
              <a:gd name="T41" fmla="*/ 233 h 906"/>
              <a:gd name="T42" fmla="*/ 205 w 818"/>
              <a:gd name="T43" fmla="*/ 276 h 906"/>
              <a:gd name="T44" fmla="*/ 197 w 818"/>
              <a:gd name="T45" fmla="*/ 312 h 906"/>
              <a:gd name="T46" fmla="*/ 600 w 818"/>
              <a:gd name="T47" fmla="*/ 753 h 906"/>
              <a:gd name="T48" fmla="*/ 167 w 818"/>
              <a:gd name="T49" fmla="*/ 352 h 906"/>
              <a:gd name="T50" fmla="*/ 152 w 818"/>
              <a:gd name="T51" fmla="*/ 317 h 906"/>
              <a:gd name="T52" fmla="*/ 154 w 818"/>
              <a:gd name="T53" fmla="*/ 272 h 906"/>
              <a:gd name="T54" fmla="*/ 183 w 818"/>
              <a:gd name="T55" fmla="*/ 210 h 906"/>
              <a:gd name="T56" fmla="*/ 219 w 818"/>
              <a:gd name="T57" fmla="*/ 176 h 906"/>
              <a:gd name="T58" fmla="*/ 283 w 818"/>
              <a:gd name="T59" fmla="*/ 152 h 906"/>
              <a:gd name="T60" fmla="*/ 328 w 818"/>
              <a:gd name="T61" fmla="*/ 153 h 906"/>
              <a:gd name="T62" fmla="*/ 362 w 818"/>
              <a:gd name="T63" fmla="*/ 170 h 906"/>
              <a:gd name="T64" fmla="*/ 777 w 818"/>
              <a:gd name="T65" fmla="*/ 611 h 906"/>
              <a:gd name="T66" fmla="*/ 809 w 818"/>
              <a:gd name="T67" fmla="*/ 670 h 906"/>
              <a:gd name="T68" fmla="*/ 817 w 818"/>
              <a:gd name="T69" fmla="*/ 729 h 906"/>
              <a:gd name="T70" fmla="*/ 800 w 818"/>
              <a:gd name="T71" fmla="*/ 780 h 906"/>
              <a:gd name="T72" fmla="*/ 747 w 818"/>
              <a:gd name="T73" fmla="*/ 856 h 906"/>
              <a:gd name="T74" fmla="*/ 697 w 818"/>
              <a:gd name="T75" fmla="*/ 895 h 906"/>
              <a:gd name="T76" fmla="*/ 637 w 818"/>
              <a:gd name="T77" fmla="*/ 906 h 906"/>
              <a:gd name="T78" fmla="*/ 572 w 818"/>
              <a:gd name="T79" fmla="*/ 893 h 906"/>
              <a:gd name="T80" fmla="*/ 515 w 818"/>
              <a:gd name="T81" fmla="*/ 857 h 906"/>
              <a:gd name="T82" fmla="*/ 45 w 818"/>
              <a:gd name="T83" fmla="*/ 351 h 906"/>
              <a:gd name="T84" fmla="*/ 21 w 818"/>
              <a:gd name="T85" fmla="*/ 307 h 906"/>
              <a:gd name="T86" fmla="*/ 6 w 818"/>
              <a:gd name="T87" fmla="*/ 261 h 906"/>
              <a:gd name="T88" fmla="*/ 0 w 818"/>
              <a:gd name="T89" fmla="*/ 215 h 906"/>
              <a:gd name="T90" fmla="*/ 4 w 818"/>
              <a:gd name="T91" fmla="*/ 170 h 906"/>
              <a:gd name="T92" fmla="*/ 16 w 818"/>
              <a:gd name="T93" fmla="*/ 129 h 906"/>
              <a:gd name="T94" fmla="*/ 36 w 818"/>
              <a:gd name="T95" fmla="*/ 92 h 906"/>
              <a:gd name="T96" fmla="*/ 66 w 818"/>
              <a:gd name="T97" fmla="*/ 58 h 906"/>
              <a:gd name="T98" fmla="*/ 119 w 818"/>
              <a:gd name="T99" fmla="*/ 21 h 906"/>
              <a:gd name="T100" fmla="*/ 158 w 818"/>
              <a:gd name="T101" fmla="*/ 7 h 906"/>
              <a:gd name="T102" fmla="*/ 221 w 818"/>
              <a:gd name="T103" fmla="*/ 2 h 906"/>
              <a:gd name="T104" fmla="*/ 268 w 818"/>
              <a:gd name="T105" fmla="*/ 9 h 906"/>
              <a:gd name="T106" fmla="*/ 312 w 818"/>
              <a:gd name="T107" fmla="*/ 28 h 906"/>
              <a:gd name="T108" fmla="*/ 356 w 818"/>
              <a:gd name="T109" fmla="*/ 56 h 906"/>
              <a:gd name="connsiteX0" fmla="*/ 5277 w 10000"/>
              <a:gd name="connsiteY0" fmla="*/ 1301 h 10000"/>
              <a:gd name="connsiteX1" fmla="*/ 7372 w 10000"/>
              <a:gd name="connsiteY1" fmla="*/ 4161 h 10000"/>
              <a:gd name="connsiteX2" fmla="*/ 4474 w 10000"/>
              <a:gd name="connsiteY2" fmla="*/ 1358 h 10000"/>
              <a:gd name="connsiteX3" fmla="*/ 4279 w 10000"/>
              <a:gd name="connsiteY3" fmla="*/ 1203 h 10000"/>
              <a:gd name="connsiteX4" fmla="*/ 4095 w 10000"/>
              <a:gd name="connsiteY4" fmla="*/ 1060 h 10000"/>
              <a:gd name="connsiteX5" fmla="*/ 3912 w 10000"/>
              <a:gd name="connsiteY5" fmla="*/ 938 h 10000"/>
              <a:gd name="connsiteX6" fmla="*/ 3704 w 10000"/>
              <a:gd name="connsiteY6" fmla="*/ 850 h 10000"/>
              <a:gd name="connsiteX7" fmla="*/ 3496 w 10000"/>
              <a:gd name="connsiteY7" fmla="*/ 751 h 10000"/>
              <a:gd name="connsiteX8" fmla="*/ 3276 w 10000"/>
              <a:gd name="connsiteY8" fmla="*/ 684 h 10000"/>
              <a:gd name="connsiteX9" fmla="*/ 3044 w 10000"/>
              <a:gd name="connsiteY9" fmla="*/ 629 h 10000"/>
              <a:gd name="connsiteX10" fmla="*/ 2824 w 10000"/>
              <a:gd name="connsiteY10" fmla="*/ 607 h 10000"/>
              <a:gd name="connsiteX11" fmla="*/ 2579 w 10000"/>
              <a:gd name="connsiteY11" fmla="*/ 596 h 10000"/>
              <a:gd name="connsiteX12" fmla="*/ 2359 w 10000"/>
              <a:gd name="connsiteY12" fmla="*/ 596 h 10000"/>
              <a:gd name="connsiteX13" fmla="*/ 2139 w 10000"/>
              <a:gd name="connsiteY13" fmla="*/ 618 h 10000"/>
              <a:gd name="connsiteX14" fmla="*/ 1944 w 10000"/>
              <a:gd name="connsiteY14" fmla="*/ 662 h 10000"/>
              <a:gd name="connsiteX15" fmla="*/ 1748 w 10000"/>
              <a:gd name="connsiteY15" fmla="*/ 740 h 10000"/>
              <a:gd name="connsiteX16" fmla="*/ 1565 w 10000"/>
              <a:gd name="connsiteY16" fmla="*/ 817 h 10000"/>
              <a:gd name="connsiteX17" fmla="*/ 1394 w 10000"/>
              <a:gd name="connsiteY17" fmla="*/ 927 h 10000"/>
              <a:gd name="connsiteX18" fmla="*/ 1222 w 10000"/>
              <a:gd name="connsiteY18" fmla="*/ 1049 h 10000"/>
              <a:gd name="connsiteX19" fmla="*/ 1064 w 10000"/>
              <a:gd name="connsiteY19" fmla="*/ 1192 h 10000"/>
              <a:gd name="connsiteX20" fmla="*/ 954 w 10000"/>
              <a:gd name="connsiteY20" fmla="*/ 1347 h 10000"/>
              <a:gd name="connsiteX21" fmla="*/ 831 w 10000"/>
              <a:gd name="connsiteY21" fmla="*/ 1501 h 10000"/>
              <a:gd name="connsiteX22" fmla="*/ 746 w 10000"/>
              <a:gd name="connsiteY22" fmla="*/ 1678 h 10000"/>
              <a:gd name="connsiteX23" fmla="*/ 685 w 10000"/>
              <a:gd name="connsiteY23" fmla="*/ 1854 h 10000"/>
              <a:gd name="connsiteX24" fmla="*/ 648 w 10000"/>
              <a:gd name="connsiteY24" fmla="*/ 2042 h 10000"/>
              <a:gd name="connsiteX25" fmla="*/ 611 w 10000"/>
              <a:gd name="connsiteY25" fmla="*/ 2252 h 10000"/>
              <a:gd name="connsiteX26" fmla="*/ 611 w 10000"/>
              <a:gd name="connsiteY26" fmla="*/ 2461 h 10000"/>
              <a:gd name="connsiteX27" fmla="*/ 636 w 10000"/>
              <a:gd name="connsiteY27" fmla="*/ 2682 h 10000"/>
              <a:gd name="connsiteX28" fmla="*/ 672 w 10000"/>
              <a:gd name="connsiteY28" fmla="*/ 2881 h 10000"/>
              <a:gd name="connsiteX29" fmla="*/ 733 w 10000"/>
              <a:gd name="connsiteY29" fmla="*/ 3091 h 10000"/>
              <a:gd name="connsiteX30" fmla="*/ 819 w 10000"/>
              <a:gd name="connsiteY30" fmla="*/ 3278 h 10000"/>
              <a:gd name="connsiteX31" fmla="*/ 917 w 10000"/>
              <a:gd name="connsiteY31" fmla="*/ 3477 h 10000"/>
              <a:gd name="connsiteX32" fmla="*/ 1039 w 10000"/>
              <a:gd name="connsiteY32" fmla="*/ 3653 h 10000"/>
              <a:gd name="connsiteX33" fmla="*/ 1186 w 10000"/>
              <a:gd name="connsiteY33" fmla="*/ 3830 h 10000"/>
              <a:gd name="connsiteX34" fmla="*/ 1345 w 10000"/>
              <a:gd name="connsiteY34" fmla="*/ 3996 h 10000"/>
              <a:gd name="connsiteX35" fmla="*/ 6516 w 10000"/>
              <a:gd name="connsiteY35" fmla="*/ 8996 h 10000"/>
              <a:gd name="connsiteX36" fmla="*/ 6638 w 10000"/>
              <a:gd name="connsiteY36" fmla="*/ 9084 h 10000"/>
              <a:gd name="connsiteX37" fmla="*/ 6760 w 10000"/>
              <a:gd name="connsiteY37" fmla="*/ 9183 h 10000"/>
              <a:gd name="connsiteX38" fmla="*/ 6870 w 10000"/>
              <a:gd name="connsiteY38" fmla="*/ 9260 h 10000"/>
              <a:gd name="connsiteX39" fmla="*/ 7005 w 10000"/>
              <a:gd name="connsiteY39" fmla="*/ 9327 h 10000"/>
              <a:gd name="connsiteX40" fmla="*/ 7139 w 10000"/>
              <a:gd name="connsiteY40" fmla="*/ 9393 h 10000"/>
              <a:gd name="connsiteX41" fmla="*/ 7274 w 10000"/>
              <a:gd name="connsiteY41" fmla="*/ 9426 h 10000"/>
              <a:gd name="connsiteX42" fmla="*/ 7421 w 10000"/>
              <a:gd name="connsiteY42" fmla="*/ 9459 h 10000"/>
              <a:gd name="connsiteX43" fmla="*/ 7567 w 10000"/>
              <a:gd name="connsiteY43" fmla="*/ 9470 h 10000"/>
              <a:gd name="connsiteX44" fmla="*/ 7714 w 10000"/>
              <a:gd name="connsiteY44" fmla="*/ 9481 h 10000"/>
              <a:gd name="connsiteX45" fmla="*/ 7848 w 10000"/>
              <a:gd name="connsiteY45" fmla="*/ 9481 h 10000"/>
              <a:gd name="connsiteX46" fmla="*/ 7983 w 10000"/>
              <a:gd name="connsiteY46" fmla="*/ 9459 h 10000"/>
              <a:gd name="connsiteX47" fmla="*/ 8117 w 10000"/>
              <a:gd name="connsiteY47" fmla="*/ 9437 h 10000"/>
              <a:gd name="connsiteX48" fmla="*/ 8227 w 10000"/>
              <a:gd name="connsiteY48" fmla="*/ 9393 h 10000"/>
              <a:gd name="connsiteX49" fmla="*/ 8350 w 10000"/>
              <a:gd name="connsiteY49" fmla="*/ 9338 h 10000"/>
              <a:gd name="connsiteX50" fmla="*/ 8460 w 10000"/>
              <a:gd name="connsiteY50" fmla="*/ 9272 h 10000"/>
              <a:gd name="connsiteX51" fmla="*/ 8557 w 10000"/>
              <a:gd name="connsiteY51" fmla="*/ 9183 h 10000"/>
              <a:gd name="connsiteX52" fmla="*/ 8680 w 10000"/>
              <a:gd name="connsiteY52" fmla="*/ 9073 h 10000"/>
              <a:gd name="connsiteX53" fmla="*/ 8814 w 10000"/>
              <a:gd name="connsiteY53" fmla="*/ 8940 h 10000"/>
              <a:gd name="connsiteX54" fmla="*/ 8961 w 10000"/>
              <a:gd name="connsiteY54" fmla="*/ 8775 h 10000"/>
              <a:gd name="connsiteX55" fmla="*/ 9108 w 10000"/>
              <a:gd name="connsiteY55" fmla="*/ 8587 h 10000"/>
              <a:gd name="connsiteX56" fmla="*/ 9242 w 10000"/>
              <a:gd name="connsiteY56" fmla="*/ 8400 h 10000"/>
              <a:gd name="connsiteX57" fmla="*/ 9352 w 10000"/>
              <a:gd name="connsiteY57" fmla="*/ 8212 h 10000"/>
              <a:gd name="connsiteX58" fmla="*/ 9389 w 10000"/>
              <a:gd name="connsiteY58" fmla="*/ 8124 h 10000"/>
              <a:gd name="connsiteX59" fmla="*/ 9413 w 10000"/>
              <a:gd name="connsiteY59" fmla="*/ 8046 h 10000"/>
              <a:gd name="connsiteX60" fmla="*/ 9425 w 10000"/>
              <a:gd name="connsiteY60" fmla="*/ 7958 h 10000"/>
              <a:gd name="connsiteX61" fmla="*/ 9438 w 10000"/>
              <a:gd name="connsiteY61" fmla="*/ 7892 h 10000"/>
              <a:gd name="connsiteX62" fmla="*/ 9425 w 10000"/>
              <a:gd name="connsiteY62" fmla="*/ 7759 h 10000"/>
              <a:gd name="connsiteX63" fmla="*/ 9401 w 10000"/>
              <a:gd name="connsiteY63" fmla="*/ 7627 h 10000"/>
              <a:gd name="connsiteX64" fmla="*/ 9364 w 10000"/>
              <a:gd name="connsiteY64" fmla="*/ 7506 h 10000"/>
              <a:gd name="connsiteX65" fmla="*/ 9303 w 10000"/>
              <a:gd name="connsiteY65" fmla="*/ 7384 h 10000"/>
              <a:gd name="connsiteX66" fmla="*/ 9242 w 10000"/>
              <a:gd name="connsiteY66" fmla="*/ 7263 h 10000"/>
              <a:gd name="connsiteX67" fmla="*/ 9156 w 10000"/>
              <a:gd name="connsiteY67" fmla="*/ 7141 h 10000"/>
              <a:gd name="connsiteX68" fmla="*/ 9071 w 10000"/>
              <a:gd name="connsiteY68" fmla="*/ 7042 h 10000"/>
              <a:gd name="connsiteX69" fmla="*/ 8961 w 10000"/>
              <a:gd name="connsiteY69" fmla="*/ 6932 h 10000"/>
              <a:gd name="connsiteX70" fmla="*/ 4218 w 10000"/>
              <a:gd name="connsiteY70" fmla="*/ 2340 h 10000"/>
              <a:gd name="connsiteX71" fmla="*/ 4120 w 10000"/>
              <a:gd name="connsiteY71" fmla="*/ 2274 h 10000"/>
              <a:gd name="connsiteX72" fmla="*/ 4022 w 10000"/>
              <a:gd name="connsiteY72" fmla="*/ 2219 h 10000"/>
              <a:gd name="connsiteX73" fmla="*/ 3912 w 10000"/>
              <a:gd name="connsiteY73" fmla="*/ 2174 h 10000"/>
              <a:gd name="connsiteX74" fmla="*/ 3790 w 10000"/>
              <a:gd name="connsiteY74" fmla="*/ 2152 h 10000"/>
              <a:gd name="connsiteX75" fmla="*/ 3716 w 10000"/>
              <a:gd name="connsiteY75" fmla="*/ 2163 h 10000"/>
              <a:gd name="connsiteX76" fmla="*/ 3594 w 10000"/>
              <a:gd name="connsiteY76" fmla="*/ 2196 h 10000"/>
              <a:gd name="connsiteX77" fmla="*/ 3447 w 10000"/>
              <a:gd name="connsiteY77" fmla="*/ 2241 h 10000"/>
              <a:gd name="connsiteX78" fmla="*/ 3289 w 10000"/>
              <a:gd name="connsiteY78" fmla="*/ 2296 h 10000"/>
              <a:gd name="connsiteX79" fmla="*/ 3142 w 10000"/>
              <a:gd name="connsiteY79" fmla="*/ 2362 h 10000"/>
              <a:gd name="connsiteX80" fmla="*/ 2995 w 10000"/>
              <a:gd name="connsiteY80" fmla="*/ 2417 h 10000"/>
              <a:gd name="connsiteX81" fmla="*/ 2885 w 10000"/>
              <a:gd name="connsiteY81" fmla="*/ 2472 h 10000"/>
              <a:gd name="connsiteX82" fmla="*/ 2824 w 10000"/>
              <a:gd name="connsiteY82" fmla="*/ 2517 h 10000"/>
              <a:gd name="connsiteX83" fmla="*/ 2787 w 10000"/>
              <a:gd name="connsiteY83" fmla="*/ 2572 h 10000"/>
              <a:gd name="connsiteX84" fmla="*/ 2714 w 10000"/>
              <a:gd name="connsiteY84" fmla="*/ 2660 h 10000"/>
              <a:gd name="connsiteX85" fmla="*/ 2641 w 10000"/>
              <a:gd name="connsiteY85" fmla="*/ 2781 h 10000"/>
              <a:gd name="connsiteX86" fmla="*/ 2567 w 10000"/>
              <a:gd name="connsiteY86" fmla="*/ 2914 h 10000"/>
              <a:gd name="connsiteX87" fmla="*/ 2506 w 10000"/>
              <a:gd name="connsiteY87" fmla="*/ 3046 h 10000"/>
              <a:gd name="connsiteX88" fmla="*/ 2445 w 10000"/>
              <a:gd name="connsiteY88" fmla="*/ 3168 h 10000"/>
              <a:gd name="connsiteX89" fmla="*/ 2408 w 10000"/>
              <a:gd name="connsiteY89" fmla="*/ 3267 h 10000"/>
              <a:gd name="connsiteX90" fmla="*/ 2396 w 10000"/>
              <a:gd name="connsiteY90" fmla="*/ 3355 h 10000"/>
              <a:gd name="connsiteX91" fmla="*/ 2408 w 10000"/>
              <a:gd name="connsiteY91" fmla="*/ 3444 h 10000"/>
              <a:gd name="connsiteX92" fmla="*/ 2445 w 10000"/>
              <a:gd name="connsiteY92" fmla="*/ 3554 h 10000"/>
              <a:gd name="connsiteX93" fmla="*/ 2518 w 10000"/>
              <a:gd name="connsiteY93" fmla="*/ 3642 h 10000"/>
              <a:gd name="connsiteX94" fmla="*/ 2579 w 10000"/>
              <a:gd name="connsiteY94" fmla="*/ 3720 h 10000"/>
              <a:gd name="connsiteX95" fmla="*/ 7335 w 10000"/>
              <a:gd name="connsiteY95" fmla="*/ 8311 h 10000"/>
              <a:gd name="connsiteX96" fmla="*/ 6956 w 10000"/>
              <a:gd name="connsiteY96" fmla="*/ 8642 h 10000"/>
              <a:gd name="connsiteX97" fmla="*/ 2200 w 10000"/>
              <a:gd name="connsiteY97" fmla="*/ 4051 h 10000"/>
              <a:gd name="connsiteX98" fmla="*/ 2115 w 10000"/>
              <a:gd name="connsiteY98" fmla="*/ 3962 h 10000"/>
              <a:gd name="connsiteX99" fmla="*/ 2042 w 10000"/>
              <a:gd name="connsiteY99" fmla="*/ 3885 h 10000"/>
              <a:gd name="connsiteX100" fmla="*/ 1980 w 10000"/>
              <a:gd name="connsiteY100" fmla="*/ 3786 h 10000"/>
              <a:gd name="connsiteX101" fmla="*/ 1932 w 10000"/>
              <a:gd name="connsiteY101" fmla="*/ 3687 h 10000"/>
              <a:gd name="connsiteX102" fmla="*/ 1895 w 10000"/>
              <a:gd name="connsiteY102" fmla="*/ 3598 h 10000"/>
              <a:gd name="connsiteX103" fmla="*/ 1858 w 10000"/>
              <a:gd name="connsiteY103" fmla="*/ 3499 h 10000"/>
              <a:gd name="connsiteX104" fmla="*/ 1834 w 10000"/>
              <a:gd name="connsiteY104" fmla="*/ 3389 h 10000"/>
              <a:gd name="connsiteX105" fmla="*/ 1822 w 10000"/>
              <a:gd name="connsiteY105" fmla="*/ 3278 h 10000"/>
              <a:gd name="connsiteX106" fmla="*/ 1834 w 10000"/>
              <a:gd name="connsiteY106" fmla="*/ 3157 h 10000"/>
              <a:gd name="connsiteX107" fmla="*/ 1883 w 10000"/>
              <a:gd name="connsiteY107" fmla="*/ 3002 h 10000"/>
              <a:gd name="connsiteX108" fmla="*/ 1956 w 10000"/>
              <a:gd name="connsiteY108" fmla="*/ 2826 h 10000"/>
              <a:gd name="connsiteX109" fmla="*/ 2042 w 10000"/>
              <a:gd name="connsiteY109" fmla="*/ 2649 h 10000"/>
              <a:gd name="connsiteX110" fmla="*/ 2127 w 10000"/>
              <a:gd name="connsiteY110" fmla="*/ 2472 h 10000"/>
              <a:gd name="connsiteX111" fmla="*/ 2237 w 10000"/>
              <a:gd name="connsiteY111" fmla="*/ 2318 h 10000"/>
              <a:gd name="connsiteX112" fmla="*/ 2335 w 10000"/>
              <a:gd name="connsiteY112" fmla="*/ 2185 h 10000"/>
              <a:gd name="connsiteX113" fmla="*/ 2421 w 10000"/>
              <a:gd name="connsiteY113" fmla="*/ 2097 h 10000"/>
              <a:gd name="connsiteX114" fmla="*/ 2531 w 10000"/>
              <a:gd name="connsiteY114" fmla="*/ 2020 h 10000"/>
              <a:gd name="connsiteX115" fmla="*/ 2677 w 10000"/>
              <a:gd name="connsiteY115" fmla="*/ 1943 h 10000"/>
              <a:gd name="connsiteX116" fmla="*/ 2861 w 10000"/>
              <a:gd name="connsiteY116" fmla="*/ 1865 h 10000"/>
              <a:gd name="connsiteX117" fmla="*/ 3056 w 10000"/>
              <a:gd name="connsiteY117" fmla="*/ 1788 h 10000"/>
              <a:gd name="connsiteX118" fmla="*/ 3264 w 10000"/>
              <a:gd name="connsiteY118" fmla="*/ 1722 h 10000"/>
              <a:gd name="connsiteX119" fmla="*/ 3460 w 10000"/>
              <a:gd name="connsiteY119" fmla="*/ 1678 h 10000"/>
              <a:gd name="connsiteX120" fmla="*/ 3631 w 10000"/>
              <a:gd name="connsiteY120" fmla="*/ 1645 h 10000"/>
              <a:gd name="connsiteX121" fmla="*/ 3778 w 10000"/>
              <a:gd name="connsiteY121" fmla="*/ 1634 h 10000"/>
              <a:gd name="connsiteX122" fmla="*/ 3900 w 10000"/>
              <a:gd name="connsiteY122" fmla="*/ 1667 h 10000"/>
              <a:gd name="connsiteX123" fmla="*/ 4010 w 10000"/>
              <a:gd name="connsiteY123" fmla="*/ 1689 h 10000"/>
              <a:gd name="connsiteX124" fmla="*/ 4120 w 10000"/>
              <a:gd name="connsiteY124" fmla="*/ 1722 h 10000"/>
              <a:gd name="connsiteX125" fmla="*/ 4230 w 10000"/>
              <a:gd name="connsiteY125" fmla="*/ 1755 h 10000"/>
              <a:gd name="connsiteX126" fmla="*/ 4328 w 10000"/>
              <a:gd name="connsiteY126" fmla="*/ 1810 h 10000"/>
              <a:gd name="connsiteX127" fmla="*/ 4425 w 10000"/>
              <a:gd name="connsiteY127" fmla="*/ 1876 h 10000"/>
              <a:gd name="connsiteX128" fmla="*/ 4523 w 10000"/>
              <a:gd name="connsiteY128" fmla="*/ 1943 h 10000"/>
              <a:gd name="connsiteX129" fmla="*/ 4609 w 10000"/>
              <a:gd name="connsiteY129" fmla="*/ 2020 h 10000"/>
              <a:gd name="connsiteX130" fmla="*/ 9364 w 10000"/>
              <a:gd name="connsiteY130" fmla="*/ 6600 h 10000"/>
              <a:gd name="connsiteX131" fmla="*/ 9499 w 10000"/>
              <a:gd name="connsiteY131" fmla="*/ 6744 h 10000"/>
              <a:gd name="connsiteX132" fmla="*/ 9621 w 10000"/>
              <a:gd name="connsiteY132" fmla="*/ 6909 h 10000"/>
              <a:gd name="connsiteX133" fmla="*/ 9731 w 10000"/>
              <a:gd name="connsiteY133" fmla="*/ 7064 h 10000"/>
              <a:gd name="connsiteX134" fmla="*/ 9817 w 10000"/>
              <a:gd name="connsiteY134" fmla="*/ 7230 h 10000"/>
              <a:gd name="connsiteX135" fmla="*/ 9890 w 10000"/>
              <a:gd name="connsiteY135" fmla="*/ 7395 h 10000"/>
              <a:gd name="connsiteX136" fmla="*/ 9951 w 10000"/>
              <a:gd name="connsiteY136" fmla="*/ 7572 h 10000"/>
              <a:gd name="connsiteX137" fmla="*/ 9976 w 10000"/>
              <a:gd name="connsiteY137" fmla="*/ 7759 h 10000"/>
              <a:gd name="connsiteX138" fmla="*/ 10000 w 10000"/>
              <a:gd name="connsiteY138" fmla="*/ 7947 h 10000"/>
              <a:gd name="connsiteX139" fmla="*/ 9988 w 10000"/>
              <a:gd name="connsiteY139" fmla="*/ 8046 h 10000"/>
              <a:gd name="connsiteX140" fmla="*/ 9976 w 10000"/>
              <a:gd name="connsiteY140" fmla="*/ 8157 h 10000"/>
              <a:gd name="connsiteX141" fmla="*/ 9951 w 10000"/>
              <a:gd name="connsiteY141" fmla="*/ 8256 h 10000"/>
              <a:gd name="connsiteX142" fmla="*/ 9890 w 10000"/>
              <a:gd name="connsiteY142" fmla="*/ 8366 h 10000"/>
              <a:gd name="connsiteX143" fmla="*/ 9780 w 10000"/>
              <a:gd name="connsiteY143" fmla="*/ 8609 h 10000"/>
              <a:gd name="connsiteX144" fmla="*/ 9645 w 10000"/>
              <a:gd name="connsiteY144" fmla="*/ 8841 h 10000"/>
              <a:gd name="connsiteX145" fmla="*/ 9462 w 10000"/>
              <a:gd name="connsiteY145" fmla="*/ 9062 h 10000"/>
              <a:gd name="connsiteX146" fmla="*/ 9291 w 10000"/>
              <a:gd name="connsiteY146" fmla="*/ 9283 h 10000"/>
              <a:gd name="connsiteX147" fmla="*/ 9132 w 10000"/>
              <a:gd name="connsiteY147" fmla="*/ 9448 h 10000"/>
              <a:gd name="connsiteX148" fmla="*/ 8985 w 10000"/>
              <a:gd name="connsiteY148" fmla="*/ 9592 h 10000"/>
              <a:gd name="connsiteX149" fmla="*/ 8839 w 10000"/>
              <a:gd name="connsiteY149" fmla="*/ 9702 h 10000"/>
              <a:gd name="connsiteX150" fmla="*/ 8680 w 10000"/>
              <a:gd name="connsiteY150" fmla="*/ 9801 h 10000"/>
              <a:gd name="connsiteX151" fmla="*/ 8521 w 10000"/>
              <a:gd name="connsiteY151" fmla="*/ 9879 h 10000"/>
              <a:gd name="connsiteX152" fmla="*/ 8350 w 10000"/>
              <a:gd name="connsiteY152" fmla="*/ 9934 h 10000"/>
              <a:gd name="connsiteX153" fmla="*/ 8166 w 10000"/>
              <a:gd name="connsiteY153" fmla="*/ 9978 h 10000"/>
              <a:gd name="connsiteX154" fmla="*/ 7983 w 10000"/>
              <a:gd name="connsiteY154" fmla="*/ 10000 h 10000"/>
              <a:gd name="connsiteX155" fmla="*/ 7787 w 10000"/>
              <a:gd name="connsiteY155" fmla="*/ 10000 h 10000"/>
              <a:gd name="connsiteX156" fmla="*/ 7579 w 10000"/>
              <a:gd name="connsiteY156" fmla="*/ 9989 h 10000"/>
              <a:gd name="connsiteX157" fmla="*/ 7384 w 10000"/>
              <a:gd name="connsiteY157" fmla="*/ 9967 h 10000"/>
              <a:gd name="connsiteX158" fmla="*/ 7176 w 10000"/>
              <a:gd name="connsiteY158" fmla="*/ 9912 h 10000"/>
              <a:gd name="connsiteX159" fmla="*/ 6993 w 10000"/>
              <a:gd name="connsiteY159" fmla="*/ 9857 h 10000"/>
              <a:gd name="connsiteX160" fmla="*/ 6809 w 10000"/>
              <a:gd name="connsiteY160" fmla="*/ 9779 h 10000"/>
              <a:gd name="connsiteX161" fmla="*/ 6626 w 10000"/>
              <a:gd name="connsiteY161" fmla="*/ 9691 h 10000"/>
              <a:gd name="connsiteX162" fmla="*/ 6467 w 10000"/>
              <a:gd name="connsiteY162" fmla="*/ 9581 h 10000"/>
              <a:gd name="connsiteX163" fmla="*/ 6296 w 10000"/>
              <a:gd name="connsiteY163" fmla="*/ 9459 h 10000"/>
              <a:gd name="connsiteX164" fmla="*/ 6137 w 10000"/>
              <a:gd name="connsiteY164" fmla="*/ 9316 h 10000"/>
              <a:gd name="connsiteX165" fmla="*/ 966 w 10000"/>
              <a:gd name="connsiteY165" fmla="*/ 4327 h 10000"/>
              <a:gd name="connsiteX166" fmla="*/ 733 w 10000"/>
              <a:gd name="connsiteY166" fmla="*/ 4095 h 10000"/>
              <a:gd name="connsiteX167" fmla="*/ 550 w 10000"/>
              <a:gd name="connsiteY167" fmla="*/ 3874 h 10000"/>
              <a:gd name="connsiteX168" fmla="*/ 477 w 10000"/>
              <a:gd name="connsiteY168" fmla="*/ 3753 h 10000"/>
              <a:gd name="connsiteX169" fmla="*/ 391 w 10000"/>
              <a:gd name="connsiteY169" fmla="*/ 3631 h 10000"/>
              <a:gd name="connsiteX170" fmla="*/ 330 w 10000"/>
              <a:gd name="connsiteY170" fmla="*/ 3510 h 10000"/>
              <a:gd name="connsiteX171" fmla="*/ 257 w 10000"/>
              <a:gd name="connsiteY171" fmla="*/ 3389 h 10000"/>
              <a:gd name="connsiteX172" fmla="*/ 196 w 10000"/>
              <a:gd name="connsiteY172" fmla="*/ 3267 h 10000"/>
              <a:gd name="connsiteX173" fmla="*/ 147 w 10000"/>
              <a:gd name="connsiteY173" fmla="*/ 3135 h 10000"/>
              <a:gd name="connsiteX174" fmla="*/ 110 w 10000"/>
              <a:gd name="connsiteY174" fmla="*/ 3013 h 10000"/>
              <a:gd name="connsiteX175" fmla="*/ 73 w 10000"/>
              <a:gd name="connsiteY175" fmla="*/ 2881 h 10000"/>
              <a:gd name="connsiteX176" fmla="*/ 49 w 10000"/>
              <a:gd name="connsiteY176" fmla="*/ 2748 h 10000"/>
              <a:gd name="connsiteX177" fmla="*/ 24 w 10000"/>
              <a:gd name="connsiteY177" fmla="*/ 2638 h 10000"/>
              <a:gd name="connsiteX178" fmla="*/ 0 w 10000"/>
              <a:gd name="connsiteY178" fmla="*/ 2506 h 10000"/>
              <a:gd name="connsiteX179" fmla="*/ 0 w 10000"/>
              <a:gd name="connsiteY179" fmla="*/ 2373 h 10000"/>
              <a:gd name="connsiteX180" fmla="*/ 0 w 10000"/>
              <a:gd name="connsiteY180" fmla="*/ 2241 h 10000"/>
              <a:gd name="connsiteX181" fmla="*/ 0 w 10000"/>
              <a:gd name="connsiteY181" fmla="*/ 2119 h 10000"/>
              <a:gd name="connsiteX182" fmla="*/ 37 w 10000"/>
              <a:gd name="connsiteY182" fmla="*/ 1998 h 10000"/>
              <a:gd name="connsiteX183" fmla="*/ 49 w 10000"/>
              <a:gd name="connsiteY183" fmla="*/ 1876 h 10000"/>
              <a:gd name="connsiteX184" fmla="*/ 73 w 10000"/>
              <a:gd name="connsiteY184" fmla="*/ 1755 h 10000"/>
              <a:gd name="connsiteX185" fmla="*/ 110 w 10000"/>
              <a:gd name="connsiteY185" fmla="*/ 1645 h 10000"/>
              <a:gd name="connsiteX186" fmla="*/ 147 w 10000"/>
              <a:gd name="connsiteY186" fmla="*/ 1534 h 10000"/>
              <a:gd name="connsiteX187" fmla="*/ 196 w 10000"/>
              <a:gd name="connsiteY187" fmla="*/ 1424 h 10000"/>
              <a:gd name="connsiteX188" fmla="*/ 244 w 10000"/>
              <a:gd name="connsiteY188" fmla="*/ 1313 h 10000"/>
              <a:gd name="connsiteX189" fmla="*/ 306 w 10000"/>
              <a:gd name="connsiteY189" fmla="*/ 1214 h 10000"/>
              <a:gd name="connsiteX190" fmla="*/ 379 w 10000"/>
              <a:gd name="connsiteY190" fmla="*/ 1115 h 10000"/>
              <a:gd name="connsiteX191" fmla="*/ 440 w 10000"/>
              <a:gd name="connsiteY191" fmla="*/ 1015 h 10000"/>
              <a:gd name="connsiteX192" fmla="*/ 526 w 10000"/>
              <a:gd name="connsiteY192" fmla="*/ 916 h 10000"/>
              <a:gd name="connsiteX193" fmla="*/ 611 w 10000"/>
              <a:gd name="connsiteY193" fmla="*/ 817 h 10000"/>
              <a:gd name="connsiteX194" fmla="*/ 697 w 10000"/>
              <a:gd name="connsiteY194" fmla="*/ 740 h 10000"/>
              <a:gd name="connsiteX195" fmla="*/ 807 w 10000"/>
              <a:gd name="connsiteY195" fmla="*/ 640 h 10000"/>
              <a:gd name="connsiteX196" fmla="*/ 1015 w 10000"/>
              <a:gd name="connsiteY196" fmla="*/ 486 h 10000"/>
              <a:gd name="connsiteX197" fmla="*/ 1222 w 10000"/>
              <a:gd name="connsiteY197" fmla="*/ 342 h 10000"/>
              <a:gd name="connsiteX198" fmla="*/ 1345 w 10000"/>
              <a:gd name="connsiteY198" fmla="*/ 276 h 10000"/>
              <a:gd name="connsiteX199" fmla="*/ 1455 w 10000"/>
              <a:gd name="connsiteY199" fmla="*/ 232 h 10000"/>
              <a:gd name="connsiteX200" fmla="*/ 1577 w 10000"/>
              <a:gd name="connsiteY200" fmla="*/ 188 h 10000"/>
              <a:gd name="connsiteX201" fmla="*/ 1699 w 10000"/>
              <a:gd name="connsiteY201" fmla="*/ 132 h 10000"/>
              <a:gd name="connsiteX202" fmla="*/ 1809 w 10000"/>
              <a:gd name="connsiteY202" fmla="*/ 99 h 10000"/>
              <a:gd name="connsiteX203" fmla="*/ 1932 w 10000"/>
              <a:gd name="connsiteY203" fmla="*/ 77 h 10000"/>
              <a:gd name="connsiteX204" fmla="*/ 2054 w 10000"/>
              <a:gd name="connsiteY204" fmla="*/ 44 h 10000"/>
              <a:gd name="connsiteX205" fmla="*/ 2188 w 10000"/>
              <a:gd name="connsiteY205" fmla="*/ 33 h 10000"/>
              <a:gd name="connsiteX206" fmla="*/ 2433 w 10000"/>
              <a:gd name="connsiteY206" fmla="*/ 0 h 10000"/>
              <a:gd name="connsiteX207" fmla="*/ 2702 w 10000"/>
              <a:gd name="connsiteY207" fmla="*/ 22 h 10000"/>
              <a:gd name="connsiteX208" fmla="*/ 2848 w 10000"/>
              <a:gd name="connsiteY208" fmla="*/ 33 h 10000"/>
              <a:gd name="connsiteX209" fmla="*/ 2983 w 10000"/>
              <a:gd name="connsiteY209" fmla="*/ 44 h 10000"/>
              <a:gd name="connsiteX210" fmla="*/ 3130 w 10000"/>
              <a:gd name="connsiteY210" fmla="*/ 66 h 10000"/>
              <a:gd name="connsiteX211" fmla="*/ 3276 w 10000"/>
              <a:gd name="connsiteY211" fmla="*/ 99 h 10000"/>
              <a:gd name="connsiteX212" fmla="*/ 3411 w 10000"/>
              <a:gd name="connsiteY212" fmla="*/ 132 h 10000"/>
              <a:gd name="connsiteX213" fmla="*/ 3545 w 10000"/>
              <a:gd name="connsiteY213" fmla="*/ 188 h 10000"/>
              <a:gd name="connsiteX214" fmla="*/ 3692 w 10000"/>
              <a:gd name="connsiteY214" fmla="*/ 243 h 10000"/>
              <a:gd name="connsiteX215" fmla="*/ 3814 w 10000"/>
              <a:gd name="connsiteY215" fmla="*/ 309 h 10000"/>
              <a:gd name="connsiteX216" fmla="*/ 3949 w 10000"/>
              <a:gd name="connsiteY216" fmla="*/ 375 h 10000"/>
              <a:gd name="connsiteX217" fmla="*/ 4083 w 10000"/>
              <a:gd name="connsiteY217" fmla="*/ 453 h 10000"/>
              <a:gd name="connsiteX218" fmla="*/ 4218 w 10000"/>
              <a:gd name="connsiteY218" fmla="*/ 530 h 10000"/>
              <a:gd name="connsiteX219" fmla="*/ 4352 w 10000"/>
              <a:gd name="connsiteY219" fmla="*/ 618 h 10000"/>
              <a:gd name="connsiteX220" fmla="*/ 4609 w 10000"/>
              <a:gd name="connsiteY220" fmla="*/ 806 h 10000"/>
              <a:gd name="connsiteX221" fmla="*/ 4853 w 10000"/>
              <a:gd name="connsiteY221" fmla="*/ 1038 h 10000"/>
              <a:gd name="connsiteX222" fmla="*/ 5277 w 10000"/>
              <a:gd name="connsiteY222" fmla="*/ 1301 h 10000"/>
              <a:gd name="connsiteX0" fmla="*/ 5277 w 10000"/>
              <a:gd name="connsiteY0" fmla="*/ 1301 h 10000"/>
              <a:gd name="connsiteX1" fmla="*/ 4767 w 10000"/>
              <a:gd name="connsiteY1" fmla="*/ 1574 h 10000"/>
              <a:gd name="connsiteX2" fmla="*/ 4474 w 10000"/>
              <a:gd name="connsiteY2" fmla="*/ 1358 h 10000"/>
              <a:gd name="connsiteX3" fmla="*/ 4279 w 10000"/>
              <a:gd name="connsiteY3" fmla="*/ 1203 h 10000"/>
              <a:gd name="connsiteX4" fmla="*/ 4095 w 10000"/>
              <a:gd name="connsiteY4" fmla="*/ 1060 h 10000"/>
              <a:gd name="connsiteX5" fmla="*/ 3912 w 10000"/>
              <a:gd name="connsiteY5" fmla="*/ 938 h 10000"/>
              <a:gd name="connsiteX6" fmla="*/ 3704 w 10000"/>
              <a:gd name="connsiteY6" fmla="*/ 850 h 10000"/>
              <a:gd name="connsiteX7" fmla="*/ 3496 w 10000"/>
              <a:gd name="connsiteY7" fmla="*/ 751 h 10000"/>
              <a:gd name="connsiteX8" fmla="*/ 3276 w 10000"/>
              <a:gd name="connsiteY8" fmla="*/ 684 h 10000"/>
              <a:gd name="connsiteX9" fmla="*/ 3044 w 10000"/>
              <a:gd name="connsiteY9" fmla="*/ 629 h 10000"/>
              <a:gd name="connsiteX10" fmla="*/ 2824 w 10000"/>
              <a:gd name="connsiteY10" fmla="*/ 607 h 10000"/>
              <a:gd name="connsiteX11" fmla="*/ 2579 w 10000"/>
              <a:gd name="connsiteY11" fmla="*/ 596 h 10000"/>
              <a:gd name="connsiteX12" fmla="*/ 2359 w 10000"/>
              <a:gd name="connsiteY12" fmla="*/ 596 h 10000"/>
              <a:gd name="connsiteX13" fmla="*/ 2139 w 10000"/>
              <a:gd name="connsiteY13" fmla="*/ 618 h 10000"/>
              <a:gd name="connsiteX14" fmla="*/ 1944 w 10000"/>
              <a:gd name="connsiteY14" fmla="*/ 662 h 10000"/>
              <a:gd name="connsiteX15" fmla="*/ 1748 w 10000"/>
              <a:gd name="connsiteY15" fmla="*/ 740 h 10000"/>
              <a:gd name="connsiteX16" fmla="*/ 1565 w 10000"/>
              <a:gd name="connsiteY16" fmla="*/ 817 h 10000"/>
              <a:gd name="connsiteX17" fmla="*/ 1394 w 10000"/>
              <a:gd name="connsiteY17" fmla="*/ 927 h 10000"/>
              <a:gd name="connsiteX18" fmla="*/ 1222 w 10000"/>
              <a:gd name="connsiteY18" fmla="*/ 1049 h 10000"/>
              <a:gd name="connsiteX19" fmla="*/ 1064 w 10000"/>
              <a:gd name="connsiteY19" fmla="*/ 1192 h 10000"/>
              <a:gd name="connsiteX20" fmla="*/ 954 w 10000"/>
              <a:gd name="connsiteY20" fmla="*/ 1347 h 10000"/>
              <a:gd name="connsiteX21" fmla="*/ 831 w 10000"/>
              <a:gd name="connsiteY21" fmla="*/ 1501 h 10000"/>
              <a:gd name="connsiteX22" fmla="*/ 746 w 10000"/>
              <a:gd name="connsiteY22" fmla="*/ 1678 h 10000"/>
              <a:gd name="connsiteX23" fmla="*/ 685 w 10000"/>
              <a:gd name="connsiteY23" fmla="*/ 1854 h 10000"/>
              <a:gd name="connsiteX24" fmla="*/ 648 w 10000"/>
              <a:gd name="connsiteY24" fmla="*/ 2042 h 10000"/>
              <a:gd name="connsiteX25" fmla="*/ 611 w 10000"/>
              <a:gd name="connsiteY25" fmla="*/ 2252 h 10000"/>
              <a:gd name="connsiteX26" fmla="*/ 611 w 10000"/>
              <a:gd name="connsiteY26" fmla="*/ 2461 h 10000"/>
              <a:gd name="connsiteX27" fmla="*/ 636 w 10000"/>
              <a:gd name="connsiteY27" fmla="*/ 2682 h 10000"/>
              <a:gd name="connsiteX28" fmla="*/ 672 w 10000"/>
              <a:gd name="connsiteY28" fmla="*/ 2881 h 10000"/>
              <a:gd name="connsiteX29" fmla="*/ 733 w 10000"/>
              <a:gd name="connsiteY29" fmla="*/ 3091 h 10000"/>
              <a:gd name="connsiteX30" fmla="*/ 819 w 10000"/>
              <a:gd name="connsiteY30" fmla="*/ 3278 h 10000"/>
              <a:gd name="connsiteX31" fmla="*/ 917 w 10000"/>
              <a:gd name="connsiteY31" fmla="*/ 3477 h 10000"/>
              <a:gd name="connsiteX32" fmla="*/ 1039 w 10000"/>
              <a:gd name="connsiteY32" fmla="*/ 3653 h 10000"/>
              <a:gd name="connsiteX33" fmla="*/ 1186 w 10000"/>
              <a:gd name="connsiteY33" fmla="*/ 3830 h 10000"/>
              <a:gd name="connsiteX34" fmla="*/ 1345 w 10000"/>
              <a:gd name="connsiteY34" fmla="*/ 3996 h 10000"/>
              <a:gd name="connsiteX35" fmla="*/ 6516 w 10000"/>
              <a:gd name="connsiteY35" fmla="*/ 8996 h 10000"/>
              <a:gd name="connsiteX36" fmla="*/ 6638 w 10000"/>
              <a:gd name="connsiteY36" fmla="*/ 9084 h 10000"/>
              <a:gd name="connsiteX37" fmla="*/ 6760 w 10000"/>
              <a:gd name="connsiteY37" fmla="*/ 9183 h 10000"/>
              <a:gd name="connsiteX38" fmla="*/ 6870 w 10000"/>
              <a:gd name="connsiteY38" fmla="*/ 9260 h 10000"/>
              <a:gd name="connsiteX39" fmla="*/ 7005 w 10000"/>
              <a:gd name="connsiteY39" fmla="*/ 9327 h 10000"/>
              <a:gd name="connsiteX40" fmla="*/ 7139 w 10000"/>
              <a:gd name="connsiteY40" fmla="*/ 9393 h 10000"/>
              <a:gd name="connsiteX41" fmla="*/ 7274 w 10000"/>
              <a:gd name="connsiteY41" fmla="*/ 9426 h 10000"/>
              <a:gd name="connsiteX42" fmla="*/ 7421 w 10000"/>
              <a:gd name="connsiteY42" fmla="*/ 9459 h 10000"/>
              <a:gd name="connsiteX43" fmla="*/ 7567 w 10000"/>
              <a:gd name="connsiteY43" fmla="*/ 9470 h 10000"/>
              <a:gd name="connsiteX44" fmla="*/ 7714 w 10000"/>
              <a:gd name="connsiteY44" fmla="*/ 9481 h 10000"/>
              <a:gd name="connsiteX45" fmla="*/ 7848 w 10000"/>
              <a:gd name="connsiteY45" fmla="*/ 9481 h 10000"/>
              <a:gd name="connsiteX46" fmla="*/ 7983 w 10000"/>
              <a:gd name="connsiteY46" fmla="*/ 9459 h 10000"/>
              <a:gd name="connsiteX47" fmla="*/ 8117 w 10000"/>
              <a:gd name="connsiteY47" fmla="*/ 9437 h 10000"/>
              <a:gd name="connsiteX48" fmla="*/ 8227 w 10000"/>
              <a:gd name="connsiteY48" fmla="*/ 9393 h 10000"/>
              <a:gd name="connsiteX49" fmla="*/ 8350 w 10000"/>
              <a:gd name="connsiteY49" fmla="*/ 9338 h 10000"/>
              <a:gd name="connsiteX50" fmla="*/ 8460 w 10000"/>
              <a:gd name="connsiteY50" fmla="*/ 9272 h 10000"/>
              <a:gd name="connsiteX51" fmla="*/ 8557 w 10000"/>
              <a:gd name="connsiteY51" fmla="*/ 9183 h 10000"/>
              <a:gd name="connsiteX52" fmla="*/ 8680 w 10000"/>
              <a:gd name="connsiteY52" fmla="*/ 9073 h 10000"/>
              <a:gd name="connsiteX53" fmla="*/ 8814 w 10000"/>
              <a:gd name="connsiteY53" fmla="*/ 8940 h 10000"/>
              <a:gd name="connsiteX54" fmla="*/ 8961 w 10000"/>
              <a:gd name="connsiteY54" fmla="*/ 8775 h 10000"/>
              <a:gd name="connsiteX55" fmla="*/ 9108 w 10000"/>
              <a:gd name="connsiteY55" fmla="*/ 8587 h 10000"/>
              <a:gd name="connsiteX56" fmla="*/ 9242 w 10000"/>
              <a:gd name="connsiteY56" fmla="*/ 8400 h 10000"/>
              <a:gd name="connsiteX57" fmla="*/ 9352 w 10000"/>
              <a:gd name="connsiteY57" fmla="*/ 8212 h 10000"/>
              <a:gd name="connsiteX58" fmla="*/ 9389 w 10000"/>
              <a:gd name="connsiteY58" fmla="*/ 8124 h 10000"/>
              <a:gd name="connsiteX59" fmla="*/ 9413 w 10000"/>
              <a:gd name="connsiteY59" fmla="*/ 8046 h 10000"/>
              <a:gd name="connsiteX60" fmla="*/ 9425 w 10000"/>
              <a:gd name="connsiteY60" fmla="*/ 7958 h 10000"/>
              <a:gd name="connsiteX61" fmla="*/ 9438 w 10000"/>
              <a:gd name="connsiteY61" fmla="*/ 7892 h 10000"/>
              <a:gd name="connsiteX62" fmla="*/ 9425 w 10000"/>
              <a:gd name="connsiteY62" fmla="*/ 7759 h 10000"/>
              <a:gd name="connsiteX63" fmla="*/ 9401 w 10000"/>
              <a:gd name="connsiteY63" fmla="*/ 7627 h 10000"/>
              <a:gd name="connsiteX64" fmla="*/ 9364 w 10000"/>
              <a:gd name="connsiteY64" fmla="*/ 7506 h 10000"/>
              <a:gd name="connsiteX65" fmla="*/ 9303 w 10000"/>
              <a:gd name="connsiteY65" fmla="*/ 7384 h 10000"/>
              <a:gd name="connsiteX66" fmla="*/ 9242 w 10000"/>
              <a:gd name="connsiteY66" fmla="*/ 7263 h 10000"/>
              <a:gd name="connsiteX67" fmla="*/ 9156 w 10000"/>
              <a:gd name="connsiteY67" fmla="*/ 7141 h 10000"/>
              <a:gd name="connsiteX68" fmla="*/ 9071 w 10000"/>
              <a:gd name="connsiteY68" fmla="*/ 7042 h 10000"/>
              <a:gd name="connsiteX69" fmla="*/ 8961 w 10000"/>
              <a:gd name="connsiteY69" fmla="*/ 6932 h 10000"/>
              <a:gd name="connsiteX70" fmla="*/ 4218 w 10000"/>
              <a:gd name="connsiteY70" fmla="*/ 2340 h 10000"/>
              <a:gd name="connsiteX71" fmla="*/ 4120 w 10000"/>
              <a:gd name="connsiteY71" fmla="*/ 2274 h 10000"/>
              <a:gd name="connsiteX72" fmla="*/ 4022 w 10000"/>
              <a:gd name="connsiteY72" fmla="*/ 2219 h 10000"/>
              <a:gd name="connsiteX73" fmla="*/ 3912 w 10000"/>
              <a:gd name="connsiteY73" fmla="*/ 2174 h 10000"/>
              <a:gd name="connsiteX74" fmla="*/ 3790 w 10000"/>
              <a:gd name="connsiteY74" fmla="*/ 2152 h 10000"/>
              <a:gd name="connsiteX75" fmla="*/ 3716 w 10000"/>
              <a:gd name="connsiteY75" fmla="*/ 2163 h 10000"/>
              <a:gd name="connsiteX76" fmla="*/ 3594 w 10000"/>
              <a:gd name="connsiteY76" fmla="*/ 2196 h 10000"/>
              <a:gd name="connsiteX77" fmla="*/ 3447 w 10000"/>
              <a:gd name="connsiteY77" fmla="*/ 2241 h 10000"/>
              <a:gd name="connsiteX78" fmla="*/ 3289 w 10000"/>
              <a:gd name="connsiteY78" fmla="*/ 2296 h 10000"/>
              <a:gd name="connsiteX79" fmla="*/ 3142 w 10000"/>
              <a:gd name="connsiteY79" fmla="*/ 2362 h 10000"/>
              <a:gd name="connsiteX80" fmla="*/ 2995 w 10000"/>
              <a:gd name="connsiteY80" fmla="*/ 2417 h 10000"/>
              <a:gd name="connsiteX81" fmla="*/ 2885 w 10000"/>
              <a:gd name="connsiteY81" fmla="*/ 2472 h 10000"/>
              <a:gd name="connsiteX82" fmla="*/ 2824 w 10000"/>
              <a:gd name="connsiteY82" fmla="*/ 2517 h 10000"/>
              <a:gd name="connsiteX83" fmla="*/ 2787 w 10000"/>
              <a:gd name="connsiteY83" fmla="*/ 2572 h 10000"/>
              <a:gd name="connsiteX84" fmla="*/ 2714 w 10000"/>
              <a:gd name="connsiteY84" fmla="*/ 2660 h 10000"/>
              <a:gd name="connsiteX85" fmla="*/ 2641 w 10000"/>
              <a:gd name="connsiteY85" fmla="*/ 2781 h 10000"/>
              <a:gd name="connsiteX86" fmla="*/ 2567 w 10000"/>
              <a:gd name="connsiteY86" fmla="*/ 2914 h 10000"/>
              <a:gd name="connsiteX87" fmla="*/ 2506 w 10000"/>
              <a:gd name="connsiteY87" fmla="*/ 3046 h 10000"/>
              <a:gd name="connsiteX88" fmla="*/ 2445 w 10000"/>
              <a:gd name="connsiteY88" fmla="*/ 3168 h 10000"/>
              <a:gd name="connsiteX89" fmla="*/ 2408 w 10000"/>
              <a:gd name="connsiteY89" fmla="*/ 3267 h 10000"/>
              <a:gd name="connsiteX90" fmla="*/ 2396 w 10000"/>
              <a:gd name="connsiteY90" fmla="*/ 3355 h 10000"/>
              <a:gd name="connsiteX91" fmla="*/ 2408 w 10000"/>
              <a:gd name="connsiteY91" fmla="*/ 3444 h 10000"/>
              <a:gd name="connsiteX92" fmla="*/ 2445 w 10000"/>
              <a:gd name="connsiteY92" fmla="*/ 3554 h 10000"/>
              <a:gd name="connsiteX93" fmla="*/ 2518 w 10000"/>
              <a:gd name="connsiteY93" fmla="*/ 3642 h 10000"/>
              <a:gd name="connsiteX94" fmla="*/ 2579 w 10000"/>
              <a:gd name="connsiteY94" fmla="*/ 3720 h 10000"/>
              <a:gd name="connsiteX95" fmla="*/ 7335 w 10000"/>
              <a:gd name="connsiteY95" fmla="*/ 8311 h 10000"/>
              <a:gd name="connsiteX96" fmla="*/ 6956 w 10000"/>
              <a:gd name="connsiteY96" fmla="*/ 8642 h 10000"/>
              <a:gd name="connsiteX97" fmla="*/ 2200 w 10000"/>
              <a:gd name="connsiteY97" fmla="*/ 4051 h 10000"/>
              <a:gd name="connsiteX98" fmla="*/ 2115 w 10000"/>
              <a:gd name="connsiteY98" fmla="*/ 3962 h 10000"/>
              <a:gd name="connsiteX99" fmla="*/ 2042 w 10000"/>
              <a:gd name="connsiteY99" fmla="*/ 3885 h 10000"/>
              <a:gd name="connsiteX100" fmla="*/ 1980 w 10000"/>
              <a:gd name="connsiteY100" fmla="*/ 3786 h 10000"/>
              <a:gd name="connsiteX101" fmla="*/ 1932 w 10000"/>
              <a:gd name="connsiteY101" fmla="*/ 3687 h 10000"/>
              <a:gd name="connsiteX102" fmla="*/ 1895 w 10000"/>
              <a:gd name="connsiteY102" fmla="*/ 3598 h 10000"/>
              <a:gd name="connsiteX103" fmla="*/ 1858 w 10000"/>
              <a:gd name="connsiteY103" fmla="*/ 3499 h 10000"/>
              <a:gd name="connsiteX104" fmla="*/ 1834 w 10000"/>
              <a:gd name="connsiteY104" fmla="*/ 3389 h 10000"/>
              <a:gd name="connsiteX105" fmla="*/ 1822 w 10000"/>
              <a:gd name="connsiteY105" fmla="*/ 3278 h 10000"/>
              <a:gd name="connsiteX106" fmla="*/ 1834 w 10000"/>
              <a:gd name="connsiteY106" fmla="*/ 3157 h 10000"/>
              <a:gd name="connsiteX107" fmla="*/ 1883 w 10000"/>
              <a:gd name="connsiteY107" fmla="*/ 3002 h 10000"/>
              <a:gd name="connsiteX108" fmla="*/ 1956 w 10000"/>
              <a:gd name="connsiteY108" fmla="*/ 2826 h 10000"/>
              <a:gd name="connsiteX109" fmla="*/ 2042 w 10000"/>
              <a:gd name="connsiteY109" fmla="*/ 2649 h 10000"/>
              <a:gd name="connsiteX110" fmla="*/ 2127 w 10000"/>
              <a:gd name="connsiteY110" fmla="*/ 2472 h 10000"/>
              <a:gd name="connsiteX111" fmla="*/ 2237 w 10000"/>
              <a:gd name="connsiteY111" fmla="*/ 2318 h 10000"/>
              <a:gd name="connsiteX112" fmla="*/ 2335 w 10000"/>
              <a:gd name="connsiteY112" fmla="*/ 2185 h 10000"/>
              <a:gd name="connsiteX113" fmla="*/ 2421 w 10000"/>
              <a:gd name="connsiteY113" fmla="*/ 2097 h 10000"/>
              <a:gd name="connsiteX114" fmla="*/ 2531 w 10000"/>
              <a:gd name="connsiteY114" fmla="*/ 2020 h 10000"/>
              <a:gd name="connsiteX115" fmla="*/ 2677 w 10000"/>
              <a:gd name="connsiteY115" fmla="*/ 1943 h 10000"/>
              <a:gd name="connsiteX116" fmla="*/ 2861 w 10000"/>
              <a:gd name="connsiteY116" fmla="*/ 1865 h 10000"/>
              <a:gd name="connsiteX117" fmla="*/ 3056 w 10000"/>
              <a:gd name="connsiteY117" fmla="*/ 1788 h 10000"/>
              <a:gd name="connsiteX118" fmla="*/ 3264 w 10000"/>
              <a:gd name="connsiteY118" fmla="*/ 1722 h 10000"/>
              <a:gd name="connsiteX119" fmla="*/ 3460 w 10000"/>
              <a:gd name="connsiteY119" fmla="*/ 1678 h 10000"/>
              <a:gd name="connsiteX120" fmla="*/ 3631 w 10000"/>
              <a:gd name="connsiteY120" fmla="*/ 1645 h 10000"/>
              <a:gd name="connsiteX121" fmla="*/ 3778 w 10000"/>
              <a:gd name="connsiteY121" fmla="*/ 1634 h 10000"/>
              <a:gd name="connsiteX122" fmla="*/ 3900 w 10000"/>
              <a:gd name="connsiteY122" fmla="*/ 1667 h 10000"/>
              <a:gd name="connsiteX123" fmla="*/ 4010 w 10000"/>
              <a:gd name="connsiteY123" fmla="*/ 1689 h 10000"/>
              <a:gd name="connsiteX124" fmla="*/ 4120 w 10000"/>
              <a:gd name="connsiteY124" fmla="*/ 1722 h 10000"/>
              <a:gd name="connsiteX125" fmla="*/ 4230 w 10000"/>
              <a:gd name="connsiteY125" fmla="*/ 1755 h 10000"/>
              <a:gd name="connsiteX126" fmla="*/ 4328 w 10000"/>
              <a:gd name="connsiteY126" fmla="*/ 1810 h 10000"/>
              <a:gd name="connsiteX127" fmla="*/ 4425 w 10000"/>
              <a:gd name="connsiteY127" fmla="*/ 1876 h 10000"/>
              <a:gd name="connsiteX128" fmla="*/ 4523 w 10000"/>
              <a:gd name="connsiteY128" fmla="*/ 1943 h 10000"/>
              <a:gd name="connsiteX129" fmla="*/ 4609 w 10000"/>
              <a:gd name="connsiteY129" fmla="*/ 2020 h 10000"/>
              <a:gd name="connsiteX130" fmla="*/ 9364 w 10000"/>
              <a:gd name="connsiteY130" fmla="*/ 6600 h 10000"/>
              <a:gd name="connsiteX131" fmla="*/ 9499 w 10000"/>
              <a:gd name="connsiteY131" fmla="*/ 6744 h 10000"/>
              <a:gd name="connsiteX132" fmla="*/ 9621 w 10000"/>
              <a:gd name="connsiteY132" fmla="*/ 6909 h 10000"/>
              <a:gd name="connsiteX133" fmla="*/ 9731 w 10000"/>
              <a:gd name="connsiteY133" fmla="*/ 7064 h 10000"/>
              <a:gd name="connsiteX134" fmla="*/ 9817 w 10000"/>
              <a:gd name="connsiteY134" fmla="*/ 7230 h 10000"/>
              <a:gd name="connsiteX135" fmla="*/ 9890 w 10000"/>
              <a:gd name="connsiteY135" fmla="*/ 7395 h 10000"/>
              <a:gd name="connsiteX136" fmla="*/ 9951 w 10000"/>
              <a:gd name="connsiteY136" fmla="*/ 7572 h 10000"/>
              <a:gd name="connsiteX137" fmla="*/ 9976 w 10000"/>
              <a:gd name="connsiteY137" fmla="*/ 7759 h 10000"/>
              <a:gd name="connsiteX138" fmla="*/ 10000 w 10000"/>
              <a:gd name="connsiteY138" fmla="*/ 7947 h 10000"/>
              <a:gd name="connsiteX139" fmla="*/ 9988 w 10000"/>
              <a:gd name="connsiteY139" fmla="*/ 8046 h 10000"/>
              <a:gd name="connsiteX140" fmla="*/ 9976 w 10000"/>
              <a:gd name="connsiteY140" fmla="*/ 8157 h 10000"/>
              <a:gd name="connsiteX141" fmla="*/ 9951 w 10000"/>
              <a:gd name="connsiteY141" fmla="*/ 8256 h 10000"/>
              <a:gd name="connsiteX142" fmla="*/ 9890 w 10000"/>
              <a:gd name="connsiteY142" fmla="*/ 8366 h 10000"/>
              <a:gd name="connsiteX143" fmla="*/ 9780 w 10000"/>
              <a:gd name="connsiteY143" fmla="*/ 8609 h 10000"/>
              <a:gd name="connsiteX144" fmla="*/ 9645 w 10000"/>
              <a:gd name="connsiteY144" fmla="*/ 8841 h 10000"/>
              <a:gd name="connsiteX145" fmla="*/ 9462 w 10000"/>
              <a:gd name="connsiteY145" fmla="*/ 9062 h 10000"/>
              <a:gd name="connsiteX146" fmla="*/ 9291 w 10000"/>
              <a:gd name="connsiteY146" fmla="*/ 9283 h 10000"/>
              <a:gd name="connsiteX147" fmla="*/ 9132 w 10000"/>
              <a:gd name="connsiteY147" fmla="*/ 9448 h 10000"/>
              <a:gd name="connsiteX148" fmla="*/ 8985 w 10000"/>
              <a:gd name="connsiteY148" fmla="*/ 9592 h 10000"/>
              <a:gd name="connsiteX149" fmla="*/ 8839 w 10000"/>
              <a:gd name="connsiteY149" fmla="*/ 9702 h 10000"/>
              <a:gd name="connsiteX150" fmla="*/ 8680 w 10000"/>
              <a:gd name="connsiteY150" fmla="*/ 9801 h 10000"/>
              <a:gd name="connsiteX151" fmla="*/ 8521 w 10000"/>
              <a:gd name="connsiteY151" fmla="*/ 9879 h 10000"/>
              <a:gd name="connsiteX152" fmla="*/ 8350 w 10000"/>
              <a:gd name="connsiteY152" fmla="*/ 9934 h 10000"/>
              <a:gd name="connsiteX153" fmla="*/ 8166 w 10000"/>
              <a:gd name="connsiteY153" fmla="*/ 9978 h 10000"/>
              <a:gd name="connsiteX154" fmla="*/ 7983 w 10000"/>
              <a:gd name="connsiteY154" fmla="*/ 10000 h 10000"/>
              <a:gd name="connsiteX155" fmla="*/ 7787 w 10000"/>
              <a:gd name="connsiteY155" fmla="*/ 10000 h 10000"/>
              <a:gd name="connsiteX156" fmla="*/ 7579 w 10000"/>
              <a:gd name="connsiteY156" fmla="*/ 9989 h 10000"/>
              <a:gd name="connsiteX157" fmla="*/ 7384 w 10000"/>
              <a:gd name="connsiteY157" fmla="*/ 9967 h 10000"/>
              <a:gd name="connsiteX158" fmla="*/ 7176 w 10000"/>
              <a:gd name="connsiteY158" fmla="*/ 9912 h 10000"/>
              <a:gd name="connsiteX159" fmla="*/ 6993 w 10000"/>
              <a:gd name="connsiteY159" fmla="*/ 9857 h 10000"/>
              <a:gd name="connsiteX160" fmla="*/ 6809 w 10000"/>
              <a:gd name="connsiteY160" fmla="*/ 9779 h 10000"/>
              <a:gd name="connsiteX161" fmla="*/ 6626 w 10000"/>
              <a:gd name="connsiteY161" fmla="*/ 9691 h 10000"/>
              <a:gd name="connsiteX162" fmla="*/ 6467 w 10000"/>
              <a:gd name="connsiteY162" fmla="*/ 9581 h 10000"/>
              <a:gd name="connsiteX163" fmla="*/ 6296 w 10000"/>
              <a:gd name="connsiteY163" fmla="*/ 9459 h 10000"/>
              <a:gd name="connsiteX164" fmla="*/ 6137 w 10000"/>
              <a:gd name="connsiteY164" fmla="*/ 9316 h 10000"/>
              <a:gd name="connsiteX165" fmla="*/ 966 w 10000"/>
              <a:gd name="connsiteY165" fmla="*/ 4327 h 10000"/>
              <a:gd name="connsiteX166" fmla="*/ 733 w 10000"/>
              <a:gd name="connsiteY166" fmla="*/ 4095 h 10000"/>
              <a:gd name="connsiteX167" fmla="*/ 550 w 10000"/>
              <a:gd name="connsiteY167" fmla="*/ 3874 h 10000"/>
              <a:gd name="connsiteX168" fmla="*/ 477 w 10000"/>
              <a:gd name="connsiteY168" fmla="*/ 3753 h 10000"/>
              <a:gd name="connsiteX169" fmla="*/ 391 w 10000"/>
              <a:gd name="connsiteY169" fmla="*/ 3631 h 10000"/>
              <a:gd name="connsiteX170" fmla="*/ 330 w 10000"/>
              <a:gd name="connsiteY170" fmla="*/ 3510 h 10000"/>
              <a:gd name="connsiteX171" fmla="*/ 257 w 10000"/>
              <a:gd name="connsiteY171" fmla="*/ 3389 h 10000"/>
              <a:gd name="connsiteX172" fmla="*/ 196 w 10000"/>
              <a:gd name="connsiteY172" fmla="*/ 3267 h 10000"/>
              <a:gd name="connsiteX173" fmla="*/ 147 w 10000"/>
              <a:gd name="connsiteY173" fmla="*/ 3135 h 10000"/>
              <a:gd name="connsiteX174" fmla="*/ 110 w 10000"/>
              <a:gd name="connsiteY174" fmla="*/ 3013 h 10000"/>
              <a:gd name="connsiteX175" fmla="*/ 73 w 10000"/>
              <a:gd name="connsiteY175" fmla="*/ 2881 h 10000"/>
              <a:gd name="connsiteX176" fmla="*/ 49 w 10000"/>
              <a:gd name="connsiteY176" fmla="*/ 2748 h 10000"/>
              <a:gd name="connsiteX177" fmla="*/ 24 w 10000"/>
              <a:gd name="connsiteY177" fmla="*/ 2638 h 10000"/>
              <a:gd name="connsiteX178" fmla="*/ 0 w 10000"/>
              <a:gd name="connsiteY178" fmla="*/ 2506 h 10000"/>
              <a:gd name="connsiteX179" fmla="*/ 0 w 10000"/>
              <a:gd name="connsiteY179" fmla="*/ 2373 h 10000"/>
              <a:gd name="connsiteX180" fmla="*/ 0 w 10000"/>
              <a:gd name="connsiteY180" fmla="*/ 2241 h 10000"/>
              <a:gd name="connsiteX181" fmla="*/ 0 w 10000"/>
              <a:gd name="connsiteY181" fmla="*/ 2119 h 10000"/>
              <a:gd name="connsiteX182" fmla="*/ 37 w 10000"/>
              <a:gd name="connsiteY182" fmla="*/ 1998 h 10000"/>
              <a:gd name="connsiteX183" fmla="*/ 49 w 10000"/>
              <a:gd name="connsiteY183" fmla="*/ 1876 h 10000"/>
              <a:gd name="connsiteX184" fmla="*/ 73 w 10000"/>
              <a:gd name="connsiteY184" fmla="*/ 1755 h 10000"/>
              <a:gd name="connsiteX185" fmla="*/ 110 w 10000"/>
              <a:gd name="connsiteY185" fmla="*/ 1645 h 10000"/>
              <a:gd name="connsiteX186" fmla="*/ 147 w 10000"/>
              <a:gd name="connsiteY186" fmla="*/ 1534 h 10000"/>
              <a:gd name="connsiteX187" fmla="*/ 196 w 10000"/>
              <a:gd name="connsiteY187" fmla="*/ 1424 h 10000"/>
              <a:gd name="connsiteX188" fmla="*/ 244 w 10000"/>
              <a:gd name="connsiteY188" fmla="*/ 1313 h 10000"/>
              <a:gd name="connsiteX189" fmla="*/ 306 w 10000"/>
              <a:gd name="connsiteY189" fmla="*/ 1214 h 10000"/>
              <a:gd name="connsiteX190" fmla="*/ 379 w 10000"/>
              <a:gd name="connsiteY190" fmla="*/ 1115 h 10000"/>
              <a:gd name="connsiteX191" fmla="*/ 440 w 10000"/>
              <a:gd name="connsiteY191" fmla="*/ 1015 h 10000"/>
              <a:gd name="connsiteX192" fmla="*/ 526 w 10000"/>
              <a:gd name="connsiteY192" fmla="*/ 916 h 10000"/>
              <a:gd name="connsiteX193" fmla="*/ 611 w 10000"/>
              <a:gd name="connsiteY193" fmla="*/ 817 h 10000"/>
              <a:gd name="connsiteX194" fmla="*/ 697 w 10000"/>
              <a:gd name="connsiteY194" fmla="*/ 740 h 10000"/>
              <a:gd name="connsiteX195" fmla="*/ 807 w 10000"/>
              <a:gd name="connsiteY195" fmla="*/ 640 h 10000"/>
              <a:gd name="connsiteX196" fmla="*/ 1015 w 10000"/>
              <a:gd name="connsiteY196" fmla="*/ 486 h 10000"/>
              <a:gd name="connsiteX197" fmla="*/ 1222 w 10000"/>
              <a:gd name="connsiteY197" fmla="*/ 342 h 10000"/>
              <a:gd name="connsiteX198" fmla="*/ 1345 w 10000"/>
              <a:gd name="connsiteY198" fmla="*/ 276 h 10000"/>
              <a:gd name="connsiteX199" fmla="*/ 1455 w 10000"/>
              <a:gd name="connsiteY199" fmla="*/ 232 h 10000"/>
              <a:gd name="connsiteX200" fmla="*/ 1577 w 10000"/>
              <a:gd name="connsiteY200" fmla="*/ 188 h 10000"/>
              <a:gd name="connsiteX201" fmla="*/ 1699 w 10000"/>
              <a:gd name="connsiteY201" fmla="*/ 132 h 10000"/>
              <a:gd name="connsiteX202" fmla="*/ 1809 w 10000"/>
              <a:gd name="connsiteY202" fmla="*/ 99 h 10000"/>
              <a:gd name="connsiteX203" fmla="*/ 1932 w 10000"/>
              <a:gd name="connsiteY203" fmla="*/ 77 h 10000"/>
              <a:gd name="connsiteX204" fmla="*/ 2054 w 10000"/>
              <a:gd name="connsiteY204" fmla="*/ 44 h 10000"/>
              <a:gd name="connsiteX205" fmla="*/ 2188 w 10000"/>
              <a:gd name="connsiteY205" fmla="*/ 33 h 10000"/>
              <a:gd name="connsiteX206" fmla="*/ 2433 w 10000"/>
              <a:gd name="connsiteY206" fmla="*/ 0 h 10000"/>
              <a:gd name="connsiteX207" fmla="*/ 2702 w 10000"/>
              <a:gd name="connsiteY207" fmla="*/ 22 h 10000"/>
              <a:gd name="connsiteX208" fmla="*/ 2848 w 10000"/>
              <a:gd name="connsiteY208" fmla="*/ 33 h 10000"/>
              <a:gd name="connsiteX209" fmla="*/ 2983 w 10000"/>
              <a:gd name="connsiteY209" fmla="*/ 44 h 10000"/>
              <a:gd name="connsiteX210" fmla="*/ 3130 w 10000"/>
              <a:gd name="connsiteY210" fmla="*/ 66 h 10000"/>
              <a:gd name="connsiteX211" fmla="*/ 3276 w 10000"/>
              <a:gd name="connsiteY211" fmla="*/ 99 h 10000"/>
              <a:gd name="connsiteX212" fmla="*/ 3411 w 10000"/>
              <a:gd name="connsiteY212" fmla="*/ 132 h 10000"/>
              <a:gd name="connsiteX213" fmla="*/ 3545 w 10000"/>
              <a:gd name="connsiteY213" fmla="*/ 188 h 10000"/>
              <a:gd name="connsiteX214" fmla="*/ 3692 w 10000"/>
              <a:gd name="connsiteY214" fmla="*/ 243 h 10000"/>
              <a:gd name="connsiteX215" fmla="*/ 3814 w 10000"/>
              <a:gd name="connsiteY215" fmla="*/ 309 h 10000"/>
              <a:gd name="connsiteX216" fmla="*/ 3949 w 10000"/>
              <a:gd name="connsiteY216" fmla="*/ 375 h 10000"/>
              <a:gd name="connsiteX217" fmla="*/ 4083 w 10000"/>
              <a:gd name="connsiteY217" fmla="*/ 453 h 10000"/>
              <a:gd name="connsiteX218" fmla="*/ 4218 w 10000"/>
              <a:gd name="connsiteY218" fmla="*/ 530 h 10000"/>
              <a:gd name="connsiteX219" fmla="*/ 4352 w 10000"/>
              <a:gd name="connsiteY219" fmla="*/ 618 h 10000"/>
              <a:gd name="connsiteX220" fmla="*/ 4609 w 10000"/>
              <a:gd name="connsiteY220" fmla="*/ 806 h 10000"/>
              <a:gd name="connsiteX221" fmla="*/ 4853 w 10000"/>
              <a:gd name="connsiteY221" fmla="*/ 1038 h 10000"/>
              <a:gd name="connsiteX222" fmla="*/ 5277 w 10000"/>
              <a:gd name="connsiteY222" fmla="*/ 13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0000" h="10000">
                <a:moveTo>
                  <a:pt x="5277" y="1301"/>
                </a:moveTo>
                <a:lnTo>
                  <a:pt x="4767" y="1574"/>
                </a:lnTo>
                <a:lnTo>
                  <a:pt x="4474" y="1358"/>
                </a:lnTo>
                <a:lnTo>
                  <a:pt x="4279" y="1203"/>
                </a:lnTo>
                <a:lnTo>
                  <a:pt x="4095" y="1060"/>
                </a:lnTo>
                <a:lnTo>
                  <a:pt x="3912" y="938"/>
                </a:lnTo>
                <a:lnTo>
                  <a:pt x="3704" y="850"/>
                </a:lnTo>
                <a:lnTo>
                  <a:pt x="3496" y="751"/>
                </a:lnTo>
                <a:lnTo>
                  <a:pt x="3276" y="684"/>
                </a:lnTo>
                <a:lnTo>
                  <a:pt x="3044" y="629"/>
                </a:lnTo>
                <a:lnTo>
                  <a:pt x="2824" y="607"/>
                </a:lnTo>
                <a:lnTo>
                  <a:pt x="2579" y="596"/>
                </a:lnTo>
                <a:lnTo>
                  <a:pt x="2359" y="596"/>
                </a:lnTo>
                <a:lnTo>
                  <a:pt x="2139" y="618"/>
                </a:lnTo>
                <a:lnTo>
                  <a:pt x="1944" y="662"/>
                </a:lnTo>
                <a:lnTo>
                  <a:pt x="1748" y="740"/>
                </a:lnTo>
                <a:lnTo>
                  <a:pt x="1565" y="817"/>
                </a:lnTo>
                <a:lnTo>
                  <a:pt x="1394" y="927"/>
                </a:lnTo>
                <a:lnTo>
                  <a:pt x="1222" y="1049"/>
                </a:lnTo>
                <a:lnTo>
                  <a:pt x="1064" y="1192"/>
                </a:lnTo>
                <a:lnTo>
                  <a:pt x="954" y="1347"/>
                </a:lnTo>
                <a:lnTo>
                  <a:pt x="831" y="1501"/>
                </a:lnTo>
                <a:cubicBezTo>
                  <a:pt x="803" y="1560"/>
                  <a:pt x="774" y="1619"/>
                  <a:pt x="746" y="1678"/>
                </a:cubicBezTo>
                <a:cubicBezTo>
                  <a:pt x="726" y="1737"/>
                  <a:pt x="705" y="1795"/>
                  <a:pt x="685" y="1854"/>
                </a:cubicBezTo>
                <a:cubicBezTo>
                  <a:pt x="673" y="1917"/>
                  <a:pt x="660" y="1979"/>
                  <a:pt x="648" y="2042"/>
                </a:cubicBezTo>
                <a:cubicBezTo>
                  <a:pt x="636" y="2112"/>
                  <a:pt x="623" y="2182"/>
                  <a:pt x="611" y="2252"/>
                </a:cubicBezTo>
                <a:lnTo>
                  <a:pt x="611" y="2461"/>
                </a:lnTo>
                <a:cubicBezTo>
                  <a:pt x="619" y="2535"/>
                  <a:pt x="628" y="2608"/>
                  <a:pt x="636" y="2682"/>
                </a:cubicBezTo>
                <a:cubicBezTo>
                  <a:pt x="648" y="2748"/>
                  <a:pt x="660" y="2815"/>
                  <a:pt x="672" y="2881"/>
                </a:cubicBezTo>
                <a:cubicBezTo>
                  <a:pt x="692" y="2951"/>
                  <a:pt x="713" y="3021"/>
                  <a:pt x="733" y="3091"/>
                </a:cubicBezTo>
                <a:cubicBezTo>
                  <a:pt x="762" y="3153"/>
                  <a:pt x="790" y="3216"/>
                  <a:pt x="819" y="3278"/>
                </a:cubicBezTo>
                <a:cubicBezTo>
                  <a:pt x="852" y="3344"/>
                  <a:pt x="884" y="3411"/>
                  <a:pt x="917" y="3477"/>
                </a:cubicBezTo>
                <a:lnTo>
                  <a:pt x="1039" y="3653"/>
                </a:lnTo>
                <a:lnTo>
                  <a:pt x="1186" y="3830"/>
                </a:lnTo>
                <a:lnTo>
                  <a:pt x="1345" y="3996"/>
                </a:lnTo>
                <a:lnTo>
                  <a:pt x="6516" y="8996"/>
                </a:lnTo>
                <a:cubicBezTo>
                  <a:pt x="6557" y="9025"/>
                  <a:pt x="6597" y="9055"/>
                  <a:pt x="6638" y="9084"/>
                </a:cubicBezTo>
                <a:lnTo>
                  <a:pt x="6760" y="9183"/>
                </a:lnTo>
                <a:lnTo>
                  <a:pt x="6870" y="9260"/>
                </a:lnTo>
                <a:lnTo>
                  <a:pt x="7005" y="9327"/>
                </a:lnTo>
                <a:lnTo>
                  <a:pt x="7139" y="9393"/>
                </a:lnTo>
                <a:lnTo>
                  <a:pt x="7274" y="9426"/>
                </a:lnTo>
                <a:lnTo>
                  <a:pt x="7421" y="9459"/>
                </a:lnTo>
                <a:lnTo>
                  <a:pt x="7567" y="9470"/>
                </a:lnTo>
                <a:lnTo>
                  <a:pt x="7714" y="9481"/>
                </a:lnTo>
                <a:lnTo>
                  <a:pt x="7848" y="9481"/>
                </a:lnTo>
                <a:lnTo>
                  <a:pt x="7983" y="9459"/>
                </a:lnTo>
                <a:lnTo>
                  <a:pt x="8117" y="9437"/>
                </a:lnTo>
                <a:lnTo>
                  <a:pt x="8227" y="9393"/>
                </a:lnTo>
                <a:lnTo>
                  <a:pt x="8350" y="9338"/>
                </a:lnTo>
                <a:lnTo>
                  <a:pt x="8460" y="9272"/>
                </a:lnTo>
                <a:cubicBezTo>
                  <a:pt x="8492" y="9242"/>
                  <a:pt x="8525" y="9213"/>
                  <a:pt x="8557" y="9183"/>
                </a:cubicBezTo>
                <a:lnTo>
                  <a:pt x="8680" y="9073"/>
                </a:lnTo>
                <a:cubicBezTo>
                  <a:pt x="8725" y="9029"/>
                  <a:pt x="8769" y="8984"/>
                  <a:pt x="8814" y="8940"/>
                </a:cubicBezTo>
                <a:lnTo>
                  <a:pt x="8961" y="8775"/>
                </a:lnTo>
                <a:lnTo>
                  <a:pt x="9108" y="8587"/>
                </a:lnTo>
                <a:cubicBezTo>
                  <a:pt x="9153" y="8525"/>
                  <a:pt x="9197" y="8462"/>
                  <a:pt x="9242" y="8400"/>
                </a:cubicBezTo>
                <a:lnTo>
                  <a:pt x="9352" y="8212"/>
                </a:lnTo>
                <a:cubicBezTo>
                  <a:pt x="9364" y="8183"/>
                  <a:pt x="9377" y="8153"/>
                  <a:pt x="9389" y="8124"/>
                </a:cubicBezTo>
                <a:lnTo>
                  <a:pt x="9413" y="8046"/>
                </a:lnTo>
                <a:cubicBezTo>
                  <a:pt x="9417" y="8017"/>
                  <a:pt x="9421" y="7987"/>
                  <a:pt x="9425" y="7958"/>
                </a:cubicBezTo>
                <a:cubicBezTo>
                  <a:pt x="9429" y="7936"/>
                  <a:pt x="9434" y="7914"/>
                  <a:pt x="9438" y="7892"/>
                </a:cubicBezTo>
                <a:cubicBezTo>
                  <a:pt x="9434" y="7848"/>
                  <a:pt x="9429" y="7803"/>
                  <a:pt x="9425" y="7759"/>
                </a:cubicBezTo>
                <a:lnTo>
                  <a:pt x="9401" y="7627"/>
                </a:lnTo>
                <a:cubicBezTo>
                  <a:pt x="9389" y="7587"/>
                  <a:pt x="9376" y="7546"/>
                  <a:pt x="9364" y="7506"/>
                </a:cubicBezTo>
                <a:cubicBezTo>
                  <a:pt x="9344" y="7465"/>
                  <a:pt x="9323" y="7425"/>
                  <a:pt x="9303" y="7384"/>
                </a:cubicBezTo>
                <a:cubicBezTo>
                  <a:pt x="9283" y="7344"/>
                  <a:pt x="9262" y="7303"/>
                  <a:pt x="9242" y="7263"/>
                </a:cubicBezTo>
                <a:lnTo>
                  <a:pt x="9156" y="7141"/>
                </a:lnTo>
                <a:cubicBezTo>
                  <a:pt x="9128" y="7108"/>
                  <a:pt x="9099" y="7075"/>
                  <a:pt x="9071" y="7042"/>
                </a:cubicBezTo>
                <a:lnTo>
                  <a:pt x="8961" y="6932"/>
                </a:lnTo>
                <a:lnTo>
                  <a:pt x="4218" y="2340"/>
                </a:lnTo>
                <a:lnTo>
                  <a:pt x="4120" y="2274"/>
                </a:lnTo>
                <a:cubicBezTo>
                  <a:pt x="4087" y="2256"/>
                  <a:pt x="4055" y="2237"/>
                  <a:pt x="4022" y="2219"/>
                </a:cubicBezTo>
                <a:lnTo>
                  <a:pt x="3912" y="2174"/>
                </a:lnTo>
                <a:lnTo>
                  <a:pt x="3790" y="2152"/>
                </a:lnTo>
                <a:cubicBezTo>
                  <a:pt x="3765" y="2156"/>
                  <a:pt x="3741" y="2159"/>
                  <a:pt x="3716" y="2163"/>
                </a:cubicBezTo>
                <a:lnTo>
                  <a:pt x="3594" y="2196"/>
                </a:lnTo>
                <a:lnTo>
                  <a:pt x="3447" y="2241"/>
                </a:lnTo>
                <a:lnTo>
                  <a:pt x="3289" y="2296"/>
                </a:lnTo>
                <a:lnTo>
                  <a:pt x="3142" y="2362"/>
                </a:lnTo>
                <a:lnTo>
                  <a:pt x="2995" y="2417"/>
                </a:lnTo>
                <a:cubicBezTo>
                  <a:pt x="2958" y="2435"/>
                  <a:pt x="2922" y="2454"/>
                  <a:pt x="2885" y="2472"/>
                </a:cubicBezTo>
                <a:cubicBezTo>
                  <a:pt x="2865" y="2487"/>
                  <a:pt x="2844" y="2502"/>
                  <a:pt x="2824" y="2517"/>
                </a:cubicBezTo>
                <a:cubicBezTo>
                  <a:pt x="2812" y="2535"/>
                  <a:pt x="2799" y="2554"/>
                  <a:pt x="2787" y="2572"/>
                </a:cubicBezTo>
                <a:lnTo>
                  <a:pt x="2714" y="2660"/>
                </a:lnTo>
                <a:lnTo>
                  <a:pt x="2641" y="2781"/>
                </a:lnTo>
                <a:cubicBezTo>
                  <a:pt x="2616" y="2825"/>
                  <a:pt x="2592" y="2870"/>
                  <a:pt x="2567" y="2914"/>
                </a:cubicBezTo>
                <a:cubicBezTo>
                  <a:pt x="2547" y="2958"/>
                  <a:pt x="2526" y="3002"/>
                  <a:pt x="2506" y="3046"/>
                </a:cubicBezTo>
                <a:cubicBezTo>
                  <a:pt x="2486" y="3087"/>
                  <a:pt x="2465" y="3127"/>
                  <a:pt x="2445" y="3168"/>
                </a:cubicBezTo>
                <a:cubicBezTo>
                  <a:pt x="2433" y="3201"/>
                  <a:pt x="2420" y="3234"/>
                  <a:pt x="2408" y="3267"/>
                </a:cubicBezTo>
                <a:cubicBezTo>
                  <a:pt x="2404" y="3296"/>
                  <a:pt x="2400" y="3326"/>
                  <a:pt x="2396" y="3355"/>
                </a:cubicBezTo>
                <a:cubicBezTo>
                  <a:pt x="2400" y="3385"/>
                  <a:pt x="2404" y="3414"/>
                  <a:pt x="2408" y="3444"/>
                </a:cubicBezTo>
                <a:cubicBezTo>
                  <a:pt x="2420" y="3481"/>
                  <a:pt x="2433" y="3517"/>
                  <a:pt x="2445" y="3554"/>
                </a:cubicBezTo>
                <a:lnTo>
                  <a:pt x="2518" y="3642"/>
                </a:lnTo>
                <a:cubicBezTo>
                  <a:pt x="2538" y="3668"/>
                  <a:pt x="2559" y="3694"/>
                  <a:pt x="2579" y="3720"/>
                </a:cubicBezTo>
                <a:lnTo>
                  <a:pt x="7335" y="8311"/>
                </a:lnTo>
                <a:lnTo>
                  <a:pt x="6956" y="8642"/>
                </a:lnTo>
                <a:lnTo>
                  <a:pt x="2200" y="4051"/>
                </a:lnTo>
                <a:cubicBezTo>
                  <a:pt x="2172" y="4021"/>
                  <a:pt x="2143" y="3992"/>
                  <a:pt x="2115" y="3962"/>
                </a:cubicBezTo>
                <a:cubicBezTo>
                  <a:pt x="2091" y="3936"/>
                  <a:pt x="2066" y="3911"/>
                  <a:pt x="2042" y="3885"/>
                </a:cubicBezTo>
                <a:cubicBezTo>
                  <a:pt x="2021" y="3852"/>
                  <a:pt x="2001" y="3819"/>
                  <a:pt x="1980" y="3786"/>
                </a:cubicBezTo>
                <a:lnTo>
                  <a:pt x="1932" y="3687"/>
                </a:lnTo>
                <a:cubicBezTo>
                  <a:pt x="1920" y="3657"/>
                  <a:pt x="1907" y="3628"/>
                  <a:pt x="1895" y="3598"/>
                </a:cubicBezTo>
                <a:cubicBezTo>
                  <a:pt x="1883" y="3565"/>
                  <a:pt x="1870" y="3532"/>
                  <a:pt x="1858" y="3499"/>
                </a:cubicBezTo>
                <a:cubicBezTo>
                  <a:pt x="1850" y="3462"/>
                  <a:pt x="1842" y="3426"/>
                  <a:pt x="1834" y="3389"/>
                </a:cubicBezTo>
                <a:lnTo>
                  <a:pt x="1822" y="3278"/>
                </a:lnTo>
                <a:cubicBezTo>
                  <a:pt x="1826" y="3238"/>
                  <a:pt x="1830" y="3197"/>
                  <a:pt x="1834" y="3157"/>
                </a:cubicBezTo>
                <a:cubicBezTo>
                  <a:pt x="1850" y="3105"/>
                  <a:pt x="1867" y="3054"/>
                  <a:pt x="1883" y="3002"/>
                </a:cubicBezTo>
                <a:cubicBezTo>
                  <a:pt x="1907" y="2943"/>
                  <a:pt x="1932" y="2885"/>
                  <a:pt x="1956" y="2826"/>
                </a:cubicBezTo>
                <a:cubicBezTo>
                  <a:pt x="1985" y="2767"/>
                  <a:pt x="2013" y="2708"/>
                  <a:pt x="2042" y="2649"/>
                </a:cubicBezTo>
                <a:cubicBezTo>
                  <a:pt x="2070" y="2590"/>
                  <a:pt x="2099" y="2531"/>
                  <a:pt x="2127" y="2472"/>
                </a:cubicBezTo>
                <a:cubicBezTo>
                  <a:pt x="2164" y="2421"/>
                  <a:pt x="2200" y="2369"/>
                  <a:pt x="2237" y="2318"/>
                </a:cubicBezTo>
                <a:cubicBezTo>
                  <a:pt x="2270" y="2274"/>
                  <a:pt x="2302" y="2229"/>
                  <a:pt x="2335" y="2185"/>
                </a:cubicBezTo>
                <a:cubicBezTo>
                  <a:pt x="2364" y="2156"/>
                  <a:pt x="2392" y="2126"/>
                  <a:pt x="2421" y="2097"/>
                </a:cubicBezTo>
                <a:lnTo>
                  <a:pt x="2531" y="2020"/>
                </a:lnTo>
                <a:lnTo>
                  <a:pt x="2677" y="1943"/>
                </a:lnTo>
                <a:lnTo>
                  <a:pt x="2861" y="1865"/>
                </a:lnTo>
                <a:lnTo>
                  <a:pt x="3056" y="1788"/>
                </a:lnTo>
                <a:lnTo>
                  <a:pt x="3264" y="1722"/>
                </a:lnTo>
                <a:lnTo>
                  <a:pt x="3460" y="1678"/>
                </a:lnTo>
                <a:lnTo>
                  <a:pt x="3631" y="1645"/>
                </a:lnTo>
                <a:lnTo>
                  <a:pt x="3778" y="1634"/>
                </a:lnTo>
                <a:lnTo>
                  <a:pt x="3900" y="1667"/>
                </a:lnTo>
                <a:cubicBezTo>
                  <a:pt x="3937" y="1674"/>
                  <a:pt x="3973" y="1682"/>
                  <a:pt x="4010" y="1689"/>
                </a:cubicBezTo>
                <a:lnTo>
                  <a:pt x="4120" y="1722"/>
                </a:lnTo>
                <a:lnTo>
                  <a:pt x="4230" y="1755"/>
                </a:lnTo>
                <a:cubicBezTo>
                  <a:pt x="4263" y="1773"/>
                  <a:pt x="4295" y="1792"/>
                  <a:pt x="4328" y="1810"/>
                </a:cubicBezTo>
                <a:lnTo>
                  <a:pt x="4425" y="1876"/>
                </a:lnTo>
                <a:cubicBezTo>
                  <a:pt x="4458" y="1898"/>
                  <a:pt x="4490" y="1921"/>
                  <a:pt x="4523" y="1943"/>
                </a:cubicBezTo>
                <a:lnTo>
                  <a:pt x="4609" y="2020"/>
                </a:lnTo>
                <a:lnTo>
                  <a:pt x="9364" y="6600"/>
                </a:lnTo>
                <a:lnTo>
                  <a:pt x="9499" y="6744"/>
                </a:lnTo>
                <a:cubicBezTo>
                  <a:pt x="9540" y="6799"/>
                  <a:pt x="9580" y="6854"/>
                  <a:pt x="9621" y="6909"/>
                </a:cubicBezTo>
                <a:lnTo>
                  <a:pt x="9731" y="7064"/>
                </a:lnTo>
                <a:cubicBezTo>
                  <a:pt x="9760" y="7119"/>
                  <a:pt x="9788" y="7175"/>
                  <a:pt x="9817" y="7230"/>
                </a:cubicBezTo>
                <a:cubicBezTo>
                  <a:pt x="9841" y="7285"/>
                  <a:pt x="9866" y="7340"/>
                  <a:pt x="9890" y="7395"/>
                </a:cubicBezTo>
                <a:cubicBezTo>
                  <a:pt x="9910" y="7454"/>
                  <a:pt x="9931" y="7513"/>
                  <a:pt x="9951" y="7572"/>
                </a:cubicBezTo>
                <a:cubicBezTo>
                  <a:pt x="9959" y="7634"/>
                  <a:pt x="9968" y="7697"/>
                  <a:pt x="9976" y="7759"/>
                </a:cubicBezTo>
                <a:cubicBezTo>
                  <a:pt x="9984" y="7822"/>
                  <a:pt x="9992" y="7884"/>
                  <a:pt x="10000" y="7947"/>
                </a:cubicBezTo>
                <a:lnTo>
                  <a:pt x="9988" y="8046"/>
                </a:lnTo>
                <a:lnTo>
                  <a:pt x="9976" y="8157"/>
                </a:lnTo>
                <a:cubicBezTo>
                  <a:pt x="9968" y="8190"/>
                  <a:pt x="9959" y="8223"/>
                  <a:pt x="9951" y="8256"/>
                </a:cubicBezTo>
                <a:cubicBezTo>
                  <a:pt x="9931" y="8293"/>
                  <a:pt x="9910" y="8329"/>
                  <a:pt x="9890" y="8366"/>
                </a:cubicBezTo>
                <a:cubicBezTo>
                  <a:pt x="9853" y="8447"/>
                  <a:pt x="9817" y="8528"/>
                  <a:pt x="9780" y="8609"/>
                </a:cubicBezTo>
                <a:lnTo>
                  <a:pt x="9645" y="8841"/>
                </a:lnTo>
                <a:lnTo>
                  <a:pt x="9462" y="9062"/>
                </a:lnTo>
                <a:lnTo>
                  <a:pt x="9291" y="9283"/>
                </a:lnTo>
                <a:lnTo>
                  <a:pt x="9132" y="9448"/>
                </a:lnTo>
                <a:lnTo>
                  <a:pt x="8985" y="9592"/>
                </a:lnTo>
                <a:lnTo>
                  <a:pt x="8839" y="9702"/>
                </a:lnTo>
                <a:lnTo>
                  <a:pt x="8680" y="9801"/>
                </a:lnTo>
                <a:lnTo>
                  <a:pt x="8521" y="9879"/>
                </a:lnTo>
                <a:lnTo>
                  <a:pt x="8350" y="9934"/>
                </a:lnTo>
                <a:lnTo>
                  <a:pt x="8166" y="9978"/>
                </a:lnTo>
                <a:lnTo>
                  <a:pt x="7983" y="10000"/>
                </a:lnTo>
                <a:lnTo>
                  <a:pt x="7787" y="10000"/>
                </a:lnTo>
                <a:lnTo>
                  <a:pt x="7579" y="9989"/>
                </a:lnTo>
                <a:lnTo>
                  <a:pt x="7384" y="9967"/>
                </a:lnTo>
                <a:lnTo>
                  <a:pt x="7176" y="9912"/>
                </a:lnTo>
                <a:lnTo>
                  <a:pt x="6993" y="9857"/>
                </a:lnTo>
                <a:lnTo>
                  <a:pt x="6809" y="9779"/>
                </a:lnTo>
                <a:lnTo>
                  <a:pt x="6626" y="9691"/>
                </a:lnTo>
                <a:lnTo>
                  <a:pt x="6467" y="9581"/>
                </a:lnTo>
                <a:lnTo>
                  <a:pt x="6296" y="9459"/>
                </a:lnTo>
                <a:lnTo>
                  <a:pt x="6137" y="9316"/>
                </a:lnTo>
                <a:lnTo>
                  <a:pt x="966" y="4327"/>
                </a:lnTo>
                <a:lnTo>
                  <a:pt x="733" y="4095"/>
                </a:lnTo>
                <a:lnTo>
                  <a:pt x="550" y="3874"/>
                </a:lnTo>
                <a:lnTo>
                  <a:pt x="477" y="3753"/>
                </a:lnTo>
                <a:lnTo>
                  <a:pt x="391" y="3631"/>
                </a:lnTo>
                <a:cubicBezTo>
                  <a:pt x="371" y="3591"/>
                  <a:pt x="350" y="3550"/>
                  <a:pt x="330" y="3510"/>
                </a:cubicBezTo>
                <a:lnTo>
                  <a:pt x="257" y="3389"/>
                </a:lnTo>
                <a:cubicBezTo>
                  <a:pt x="237" y="3348"/>
                  <a:pt x="216" y="3308"/>
                  <a:pt x="196" y="3267"/>
                </a:cubicBezTo>
                <a:cubicBezTo>
                  <a:pt x="180" y="3223"/>
                  <a:pt x="163" y="3179"/>
                  <a:pt x="147" y="3135"/>
                </a:cubicBezTo>
                <a:cubicBezTo>
                  <a:pt x="135" y="3094"/>
                  <a:pt x="122" y="3054"/>
                  <a:pt x="110" y="3013"/>
                </a:cubicBezTo>
                <a:cubicBezTo>
                  <a:pt x="98" y="2969"/>
                  <a:pt x="85" y="2925"/>
                  <a:pt x="73" y="2881"/>
                </a:cubicBezTo>
                <a:cubicBezTo>
                  <a:pt x="65" y="2837"/>
                  <a:pt x="57" y="2792"/>
                  <a:pt x="49" y="2748"/>
                </a:cubicBezTo>
                <a:cubicBezTo>
                  <a:pt x="41" y="2711"/>
                  <a:pt x="32" y="2675"/>
                  <a:pt x="24" y="2638"/>
                </a:cubicBezTo>
                <a:lnTo>
                  <a:pt x="0" y="2506"/>
                </a:lnTo>
                <a:lnTo>
                  <a:pt x="0" y="2373"/>
                </a:lnTo>
                <a:lnTo>
                  <a:pt x="0" y="2241"/>
                </a:lnTo>
                <a:lnTo>
                  <a:pt x="0" y="2119"/>
                </a:lnTo>
                <a:cubicBezTo>
                  <a:pt x="12" y="2079"/>
                  <a:pt x="25" y="2038"/>
                  <a:pt x="37" y="1998"/>
                </a:cubicBezTo>
                <a:cubicBezTo>
                  <a:pt x="41" y="1957"/>
                  <a:pt x="45" y="1917"/>
                  <a:pt x="49" y="1876"/>
                </a:cubicBezTo>
                <a:cubicBezTo>
                  <a:pt x="57" y="1836"/>
                  <a:pt x="65" y="1795"/>
                  <a:pt x="73" y="1755"/>
                </a:cubicBezTo>
                <a:cubicBezTo>
                  <a:pt x="85" y="1718"/>
                  <a:pt x="98" y="1682"/>
                  <a:pt x="110" y="1645"/>
                </a:cubicBezTo>
                <a:cubicBezTo>
                  <a:pt x="122" y="1608"/>
                  <a:pt x="135" y="1571"/>
                  <a:pt x="147" y="1534"/>
                </a:cubicBezTo>
                <a:cubicBezTo>
                  <a:pt x="163" y="1497"/>
                  <a:pt x="180" y="1461"/>
                  <a:pt x="196" y="1424"/>
                </a:cubicBezTo>
                <a:lnTo>
                  <a:pt x="244" y="1313"/>
                </a:lnTo>
                <a:cubicBezTo>
                  <a:pt x="265" y="1280"/>
                  <a:pt x="285" y="1247"/>
                  <a:pt x="306" y="1214"/>
                </a:cubicBezTo>
                <a:cubicBezTo>
                  <a:pt x="330" y="1181"/>
                  <a:pt x="355" y="1148"/>
                  <a:pt x="379" y="1115"/>
                </a:cubicBezTo>
                <a:cubicBezTo>
                  <a:pt x="399" y="1082"/>
                  <a:pt x="420" y="1048"/>
                  <a:pt x="440" y="1015"/>
                </a:cubicBezTo>
                <a:cubicBezTo>
                  <a:pt x="469" y="982"/>
                  <a:pt x="497" y="949"/>
                  <a:pt x="526" y="916"/>
                </a:cubicBezTo>
                <a:cubicBezTo>
                  <a:pt x="554" y="883"/>
                  <a:pt x="583" y="850"/>
                  <a:pt x="611" y="817"/>
                </a:cubicBezTo>
                <a:lnTo>
                  <a:pt x="697" y="740"/>
                </a:lnTo>
                <a:cubicBezTo>
                  <a:pt x="734" y="707"/>
                  <a:pt x="770" y="673"/>
                  <a:pt x="807" y="640"/>
                </a:cubicBezTo>
                <a:lnTo>
                  <a:pt x="1015" y="486"/>
                </a:lnTo>
                <a:lnTo>
                  <a:pt x="1222" y="342"/>
                </a:lnTo>
                <a:lnTo>
                  <a:pt x="1345" y="276"/>
                </a:lnTo>
                <a:lnTo>
                  <a:pt x="1455" y="232"/>
                </a:lnTo>
                <a:lnTo>
                  <a:pt x="1577" y="188"/>
                </a:lnTo>
                <a:lnTo>
                  <a:pt x="1699" y="132"/>
                </a:lnTo>
                <a:lnTo>
                  <a:pt x="1809" y="99"/>
                </a:lnTo>
                <a:lnTo>
                  <a:pt x="1932" y="77"/>
                </a:lnTo>
                <a:lnTo>
                  <a:pt x="2054" y="44"/>
                </a:lnTo>
                <a:lnTo>
                  <a:pt x="2188" y="33"/>
                </a:lnTo>
                <a:lnTo>
                  <a:pt x="2433" y="0"/>
                </a:lnTo>
                <a:lnTo>
                  <a:pt x="2702" y="22"/>
                </a:lnTo>
                <a:lnTo>
                  <a:pt x="2848" y="33"/>
                </a:lnTo>
                <a:lnTo>
                  <a:pt x="2983" y="44"/>
                </a:lnTo>
                <a:lnTo>
                  <a:pt x="3130" y="66"/>
                </a:lnTo>
                <a:lnTo>
                  <a:pt x="3276" y="99"/>
                </a:lnTo>
                <a:lnTo>
                  <a:pt x="3411" y="132"/>
                </a:lnTo>
                <a:lnTo>
                  <a:pt x="3545" y="188"/>
                </a:lnTo>
                <a:lnTo>
                  <a:pt x="3692" y="243"/>
                </a:lnTo>
                <a:lnTo>
                  <a:pt x="3814" y="309"/>
                </a:lnTo>
                <a:lnTo>
                  <a:pt x="3949" y="375"/>
                </a:lnTo>
                <a:lnTo>
                  <a:pt x="4083" y="453"/>
                </a:lnTo>
                <a:lnTo>
                  <a:pt x="4218" y="530"/>
                </a:lnTo>
                <a:cubicBezTo>
                  <a:pt x="4263" y="559"/>
                  <a:pt x="4307" y="589"/>
                  <a:pt x="4352" y="618"/>
                </a:cubicBezTo>
                <a:lnTo>
                  <a:pt x="4609" y="806"/>
                </a:lnTo>
                <a:lnTo>
                  <a:pt x="4853" y="1038"/>
                </a:lnTo>
                <a:lnTo>
                  <a:pt x="5277" y="1301"/>
                </a:lnTo>
                <a:close/>
              </a:path>
            </a:pathLst>
          </a:custGeom>
          <a:solidFill>
            <a:schemeClr val="accent5"/>
          </a:solidFill>
          <a:ln>
            <a:solidFill>
              <a:srgbClr val="EAAA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998349" y="2580829"/>
            <a:ext cx="10219879" cy="1298024"/>
            <a:chOff x="998349" y="2568129"/>
            <a:chExt cx="7393176" cy="1298024"/>
          </a:xfrm>
        </p:grpSpPr>
        <p:cxnSp>
          <p:nvCxnSpPr>
            <p:cNvPr id="7" name="Straight Arrow Connector 6">
              <a:extLst>
                <a:ext uri="{FF2B5EF4-FFF2-40B4-BE49-F238E27FC236}">
                  <a16:creationId xmlns:a16="http://schemas.microsoft.com/office/drawing/2014/main" id="{60D43A2A-36D6-43BA-BF9C-9DB8B4740C67}"/>
                </a:ext>
              </a:extLst>
            </p:cNvPr>
            <p:cNvCxnSpPr/>
            <p:nvPr/>
          </p:nvCxnSpPr>
          <p:spPr>
            <a:xfrm>
              <a:off x="998349" y="3866153"/>
              <a:ext cx="7393176" cy="0"/>
            </a:xfrm>
            <a:prstGeom prst="straightConnector1">
              <a:avLst/>
            </a:prstGeom>
            <a:ln w="19050">
              <a:solidFill>
                <a:schemeClr val="accent3"/>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0F3465BF-4047-4F1D-A708-00A8FE41BFB1}"/>
                </a:ext>
              </a:extLst>
            </p:cNvPr>
            <p:cNvCxnSpPr/>
            <p:nvPr/>
          </p:nvCxnSpPr>
          <p:spPr>
            <a:xfrm>
              <a:off x="998349" y="2568129"/>
              <a:ext cx="7393176" cy="0"/>
            </a:xfrm>
            <a:prstGeom prst="straightConnector1">
              <a:avLst/>
            </a:prstGeom>
            <a:ln w="19050">
              <a:solidFill>
                <a:schemeClr val="accent3"/>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6C81ED12-C70A-4A9E-B0A8-AC0F4BA7FEE9}"/>
              </a:ext>
            </a:extLst>
          </p:cNvPr>
          <p:cNvSpPr/>
          <p:nvPr/>
        </p:nvSpPr>
        <p:spPr>
          <a:xfrm>
            <a:off x="2110927" y="2619049"/>
            <a:ext cx="46751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338D"/>
              </a:buClr>
              <a:buSzTx/>
              <a:buFontTx/>
              <a:buNone/>
              <a:tabLst/>
              <a:defRPr/>
            </a:pPr>
            <a:r>
              <a:rPr kumimoji="0" lang="en-GB" sz="18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25</a:t>
            </a:r>
            <a:r>
              <a:rPr kumimoji="0" lang="en-GB" sz="12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600"/>
              </a:spcAft>
              <a:buClr>
                <a:srgbClr val="00338D"/>
              </a:buClr>
              <a:buSzTx/>
              <a:buFontTx/>
              <a:buNone/>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of </a:t>
            </a:r>
            <a:r>
              <a:rPr kumimoji="0" lang="en-GB" sz="900" b="0" i="0" u="none" strike="noStrike" kern="1200" cap="none" spc="0" normalizeH="0" baseline="0" noProof="0" dirty="0">
                <a:ln>
                  <a:noFill/>
                </a:ln>
                <a:solidFill>
                  <a:srgbClr val="00338D"/>
                </a:solidFill>
                <a:effectLst/>
                <a:uLnTx/>
                <a:uFillTx/>
                <a:latin typeface="Arial"/>
                <a:ea typeface="+mn-ea"/>
                <a:cs typeface="+mn-cs"/>
              </a:rPr>
              <a:t>respondents said they </a:t>
            </a:r>
            <a:r>
              <a:rPr kumimoji="0" lang="en-GB" sz="900" b="1" i="0" u="none" strike="noStrike" kern="1200" cap="none" spc="0" normalizeH="0" baseline="0" noProof="0" dirty="0">
                <a:ln>
                  <a:noFill/>
                </a:ln>
                <a:solidFill>
                  <a:srgbClr val="00338D"/>
                </a:solidFill>
                <a:effectLst/>
                <a:uLnTx/>
                <a:uFillTx/>
                <a:latin typeface="Arial"/>
                <a:ea typeface="+mn-ea"/>
                <a:cs typeface="+mn-cs"/>
              </a:rPr>
              <a:t>go in-store to soak up the shopping experience </a:t>
            </a:r>
            <a:r>
              <a:rPr kumimoji="0" lang="en-GB" sz="900" b="0" i="0" u="none" strike="noStrike" kern="1200" cap="none" spc="0" normalizeH="0" baseline="0" noProof="0" dirty="0">
                <a:ln>
                  <a:noFill/>
                </a:ln>
                <a:solidFill>
                  <a:srgbClr val="00338D"/>
                </a:solidFill>
                <a:effectLst/>
                <a:uLnTx/>
                <a:uFillTx/>
                <a:latin typeface="Arial"/>
                <a:ea typeface="+mn-ea"/>
                <a:cs typeface="+mn-cs"/>
              </a:rPr>
              <a:t>rather than simply purchasing goods</a:t>
            </a:r>
            <a:r>
              <a:rPr kumimoji="0" lang="en-GB" sz="900" b="0" i="0" u="none" strike="noStrike" kern="1200" cap="none" spc="0" normalizeH="0" baseline="30000" noProof="0" dirty="0">
                <a:ln>
                  <a:noFill/>
                </a:ln>
                <a:solidFill>
                  <a:srgbClr val="00338D"/>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9EA0B3CF-3BBB-47EB-B402-22AAB2DEBCCD}"/>
              </a:ext>
            </a:extLst>
          </p:cNvPr>
          <p:cNvSpPr/>
          <p:nvPr/>
        </p:nvSpPr>
        <p:spPr>
          <a:xfrm>
            <a:off x="7001791" y="2619049"/>
            <a:ext cx="4385345"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38D"/>
                </a:solidFill>
                <a:effectLst/>
                <a:uLnTx/>
                <a:uFillTx/>
                <a:latin typeface="Arial"/>
                <a:ea typeface="+mn-ea"/>
                <a:cs typeface="+mn-cs"/>
              </a:rPr>
              <a:t>22</a:t>
            </a:r>
            <a:r>
              <a:rPr kumimoji="0" lang="en-GB" sz="1200" b="1" i="0" u="none" strike="noStrike" kern="1200" cap="none" spc="0" normalizeH="0" baseline="0" noProof="0" dirty="0">
                <a:ln>
                  <a:noFill/>
                </a:ln>
                <a:solidFill>
                  <a:srgbClr val="00338D"/>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338D"/>
                </a:solidFill>
                <a:effectLst/>
                <a:uLnTx/>
                <a:uFillTx/>
                <a:latin typeface="Arial"/>
                <a:ea typeface="+mn-ea"/>
                <a:cs typeface="+mn-cs"/>
              </a:rPr>
              <a:t>of loyalty scheme </a:t>
            </a:r>
            <a:r>
              <a:rPr kumimoji="0" lang="en-GB" sz="900" b="1" i="0" u="none" strike="noStrike" kern="1200" cap="none" spc="0" normalizeH="0" baseline="0" noProof="0" dirty="0">
                <a:ln>
                  <a:noFill/>
                </a:ln>
                <a:solidFill>
                  <a:srgbClr val="00338D"/>
                </a:solidFill>
                <a:effectLst/>
                <a:uLnTx/>
                <a:uFillTx/>
                <a:latin typeface="Arial"/>
                <a:ea typeface="+mn-ea"/>
                <a:cs typeface="+mn-cs"/>
              </a:rPr>
              <a:t>members value personalization </a:t>
            </a:r>
            <a:r>
              <a:rPr kumimoji="0" lang="en-GB" sz="900" b="0" i="0" u="none" strike="noStrike" kern="1200" cap="none" spc="0" normalizeH="0" baseline="0" noProof="0" dirty="0">
                <a:ln>
                  <a:noFill/>
                </a:ln>
                <a:solidFill>
                  <a:srgbClr val="00338D"/>
                </a:solidFill>
                <a:effectLst/>
                <a:uLnTx/>
                <a:uFillTx/>
                <a:latin typeface="Arial"/>
                <a:ea typeface="+mn-ea"/>
                <a:cs typeface="+mn-cs"/>
              </a:rPr>
              <a:t>such as birthday rewards</a:t>
            </a:r>
            <a:r>
              <a:rPr kumimoji="0" lang="en-GB" sz="900" b="0" i="0" u="none" strike="noStrike" kern="1200" cap="none" spc="0" normalizeH="0" baseline="30000" noProof="0" dirty="0">
                <a:ln>
                  <a:noFill/>
                </a:ln>
                <a:solidFill>
                  <a:srgbClr val="00338D"/>
                </a:solidFill>
                <a:effectLst/>
                <a:uLnTx/>
                <a:uFillTx/>
                <a:latin typeface="Arial"/>
                <a:ea typeface="+mn-ea"/>
                <a:cs typeface="+mn-cs"/>
              </a:rPr>
              <a:t>1+</a:t>
            </a:r>
          </a:p>
        </p:txBody>
      </p:sp>
      <p:grpSp>
        <p:nvGrpSpPr>
          <p:cNvPr id="4" name="Group 3"/>
          <p:cNvGrpSpPr/>
          <p:nvPr/>
        </p:nvGrpSpPr>
        <p:grpSpPr>
          <a:xfrm>
            <a:off x="1954013" y="2569694"/>
            <a:ext cx="4962877" cy="667218"/>
            <a:chOff x="1954013" y="2571282"/>
            <a:chExt cx="4962877" cy="836252"/>
          </a:xfrm>
        </p:grpSpPr>
        <p:sp>
          <p:nvSpPr>
            <p:cNvPr id="11" name="Rectangle 10">
              <a:extLst>
                <a:ext uri="{FF2B5EF4-FFF2-40B4-BE49-F238E27FC236}">
                  <a16:creationId xmlns:a16="http://schemas.microsoft.com/office/drawing/2014/main" id="{458057A1-0D68-4162-AC7C-256C53269F15}"/>
                </a:ext>
              </a:extLst>
            </p:cNvPr>
            <p:cNvSpPr/>
            <p:nvPr/>
          </p:nvSpPr>
          <p:spPr>
            <a:xfrm>
              <a:off x="1954013" y="2571282"/>
              <a:ext cx="75157" cy="822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87" name="Rectangle 286">
              <a:extLst>
                <a:ext uri="{FF2B5EF4-FFF2-40B4-BE49-F238E27FC236}">
                  <a16:creationId xmlns:a16="http://schemas.microsoft.com/office/drawing/2014/main" id="{1BF39641-97E0-44EA-B903-97BCDAF9A9D4}"/>
                </a:ext>
              </a:extLst>
            </p:cNvPr>
            <p:cNvSpPr/>
            <p:nvPr/>
          </p:nvSpPr>
          <p:spPr>
            <a:xfrm>
              <a:off x="6841733" y="2584574"/>
              <a:ext cx="75157" cy="822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61" name="Rectangle 460">
            <a:extLst>
              <a:ext uri="{FF2B5EF4-FFF2-40B4-BE49-F238E27FC236}">
                <a16:creationId xmlns:a16="http://schemas.microsoft.com/office/drawing/2014/main" id="{35989611-9956-4F09-8602-4FA0B8181B84}"/>
              </a:ext>
            </a:extLst>
          </p:cNvPr>
          <p:cNvSpPr/>
          <p:nvPr/>
        </p:nvSpPr>
        <p:spPr>
          <a:xfrm>
            <a:off x="946062" y="5882842"/>
            <a:ext cx="432761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Note:1) KPMG annual retail survey 2020</a:t>
            </a:r>
          </a:p>
        </p:txBody>
      </p:sp>
      <p:sp>
        <p:nvSpPr>
          <p:cNvPr id="462" name="Rectangle 461">
            <a:extLst>
              <a:ext uri="{FF2B5EF4-FFF2-40B4-BE49-F238E27FC236}">
                <a16:creationId xmlns:a16="http://schemas.microsoft.com/office/drawing/2014/main" id="{EBD3C6A0-8956-492E-B5AC-4FDECE0E1566}"/>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chemeClr val="bg1"/>
                </a:solidFill>
                <a:effectLst/>
                <a:uLnTx/>
                <a:uFillTx/>
                <a:latin typeface="Arial"/>
                <a:ea typeface="+mn-ea"/>
                <a:cs typeface="+mn-cs"/>
              </a:rPr>
              <a:t>Established purchase drivers: value, convenience and experience</a:t>
            </a:r>
          </a:p>
        </p:txBody>
      </p:sp>
      <p:grpSp>
        <p:nvGrpSpPr>
          <p:cNvPr id="464" name="Graphic 62">
            <a:extLst>
              <a:ext uri="{FF2B5EF4-FFF2-40B4-BE49-F238E27FC236}">
                <a16:creationId xmlns:a16="http://schemas.microsoft.com/office/drawing/2014/main" id="{413F59C2-5DDB-467B-B293-D5AE2363C28A}"/>
              </a:ext>
            </a:extLst>
          </p:cNvPr>
          <p:cNvGrpSpPr/>
          <p:nvPr/>
        </p:nvGrpSpPr>
        <p:grpSpPr>
          <a:xfrm>
            <a:off x="1146939" y="2679647"/>
            <a:ext cx="609594" cy="762004"/>
            <a:chOff x="5791200" y="3048000"/>
            <a:chExt cx="609594" cy="762004"/>
          </a:xfrm>
          <a:solidFill>
            <a:schemeClr val="accent3"/>
          </a:solidFill>
        </p:grpSpPr>
        <p:sp>
          <p:nvSpPr>
            <p:cNvPr id="465" name="Freeform: Shape 464">
              <a:extLst>
                <a:ext uri="{FF2B5EF4-FFF2-40B4-BE49-F238E27FC236}">
                  <a16:creationId xmlns:a16="http://schemas.microsoft.com/office/drawing/2014/main" id="{97FDBB09-DF3E-4203-9535-551C6BD389A6}"/>
                </a:ext>
              </a:extLst>
            </p:cNvPr>
            <p:cNvSpPr/>
            <p:nvPr/>
          </p:nvSpPr>
          <p:spPr>
            <a:xfrm>
              <a:off x="5800725" y="3057525"/>
              <a:ext cx="590544" cy="590554"/>
            </a:xfrm>
            <a:custGeom>
              <a:avLst/>
              <a:gdLst>
                <a:gd name="connsiteX0" fmla="*/ 590544 w 590544"/>
                <a:gd name="connsiteY0" fmla="*/ 457203 h 590553"/>
                <a:gd name="connsiteX1" fmla="*/ 552445 w 590544"/>
                <a:gd name="connsiteY1" fmla="*/ 457203 h 590553"/>
                <a:gd name="connsiteX2" fmla="*/ 552445 w 590544"/>
                <a:gd name="connsiteY2" fmla="*/ 393033 h 590553"/>
                <a:gd name="connsiteX3" fmla="*/ 524813 w 590544"/>
                <a:gd name="connsiteY3" fmla="*/ 356390 h 590553"/>
                <a:gd name="connsiteX4" fmla="*/ 485770 w 590544"/>
                <a:gd name="connsiteY4" fmla="*/ 345245 h 590553"/>
                <a:gd name="connsiteX5" fmla="*/ 485770 w 590544"/>
                <a:gd name="connsiteY5" fmla="*/ 333082 h 590553"/>
                <a:gd name="connsiteX6" fmla="*/ 495295 w 590544"/>
                <a:gd name="connsiteY6" fmla="*/ 304802 h 590553"/>
                <a:gd name="connsiteX7" fmla="*/ 495295 w 590544"/>
                <a:gd name="connsiteY7" fmla="*/ 285752 h 590553"/>
                <a:gd name="connsiteX8" fmla="*/ 447671 w 590544"/>
                <a:gd name="connsiteY8" fmla="*/ 238127 h 590553"/>
                <a:gd name="connsiteX9" fmla="*/ 438146 w 590544"/>
                <a:gd name="connsiteY9" fmla="*/ 239089 h 590553"/>
                <a:gd name="connsiteX10" fmla="*/ 438146 w 590544"/>
                <a:gd name="connsiteY10" fmla="*/ 57150 h 590553"/>
                <a:gd name="connsiteX11" fmla="*/ 457196 w 590544"/>
                <a:gd name="connsiteY11" fmla="*/ 38100 h 590553"/>
                <a:gd name="connsiteX12" fmla="*/ 457196 w 590544"/>
                <a:gd name="connsiteY12" fmla="*/ 19050 h 590553"/>
                <a:gd name="connsiteX13" fmla="*/ 438146 w 590544"/>
                <a:gd name="connsiteY13" fmla="*/ 0 h 590553"/>
                <a:gd name="connsiteX14" fmla="*/ 19050 w 590544"/>
                <a:gd name="connsiteY14" fmla="*/ 0 h 590553"/>
                <a:gd name="connsiteX15" fmla="*/ 0 w 590544"/>
                <a:gd name="connsiteY15" fmla="*/ 19050 h 590553"/>
                <a:gd name="connsiteX16" fmla="*/ 0 w 590544"/>
                <a:gd name="connsiteY16" fmla="*/ 38100 h 590553"/>
                <a:gd name="connsiteX17" fmla="*/ 19050 w 590544"/>
                <a:gd name="connsiteY17" fmla="*/ 57150 h 590553"/>
                <a:gd name="connsiteX18" fmla="*/ 19050 w 590544"/>
                <a:gd name="connsiteY18" fmla="*/ 400053 h 590553"/>
                <a:gd name="connsiteX19" fmla="*/ 219073 w 590544"/>
                <a:gd name="connsiteY19" fmla="*/ 400053 h 590553"/>
                <a:gd name="connsiteX20" fmla="*/ 219073 w 590544"/>
                <a:gd name="connsiteY20" fmla="*/ 458555 h 590553"/>
                <a:gd name="connsiteX21" fmla="*/ 190498 w 590544"/>
                <a:gd name="connsiteY21" fmla="*/ 495303 h 590553"/>
                <a:gd name="connsiteX22" fmla="*/ 228598 w 590544"/>
                <a:gd name="connsiteY22" fmla="*/ 533403 h 590553"/>
                <a:gd name="connsiteX23" fmla="*/ 266698 w 590544"/>
                <a:gd name="connsiteY23" fmla="*/ 495303 h 590553"/>
                <a:gd name="connsiteX24" fmla="*/ 238123 w 590544"/>
                <a:gd name="connsiteY24" fmla="*/ 458555 h 590553"/>
                <a:gd name="connsiteX25" fmla="*/ 238123 w 590544"/>
                <a:gd name="connsiteY25" fmla="*/ 400053 h 590553"/>
                <a:gd name="connsiteX26" fmla="*/ 325104 w 590544"/>
                <a:gd name="connsiteY26" fmla="*/ 400053 h 590553"/>
                <a:gd name="connsiteX27" fmla="*/ 329324 w 590544"/>
                <a:gd name="connsiteY27" fmla="*/ 406377 h 590553"/>
                <a:gd name="connsiteX28" fmla="*/ 353088 w 590544"/>
                <a:gd name="connsiteY28" fmla="*/ 419103 h 590553"/>
                <a:gd name="connsiteX29" fmla="*/ 380996 w 590544"/>
                <a:gd name="connsiteY29" fmla="*/ 419103 h 590553"/>
                <a:gd name="connsiteX30" fmla="*/ 380996 w 590544"/>
                <a:gd name="connsiteY30" fmla="*/ 457203 h 590553"/>
                <a:gd name="connsiteX31" fmla="*/ 304797 w 590544"/>
                <a:gd name="connsiteY31" fmla="*/ 457203 h 590553"/>
                <a:gd name="connsiteX32" fmla="*/ 304797 w 590544"/>
                <a:gd name="connsiteY32" fmla="*/ 514353 h 590553"/>
                <a:gd name="connsiteX33" fmla="*/ 323847 w 590544"/>
                <a:gd name="connsiteY33" fmla="*/ 514353 h 590553"/>
                <a:gd name="connsiteX34" fmla="*/ 323847 w 590544"/>
                <a:gd name="connsiteY34" fmla="*/ 590554 h 590553"/>
                <a:gd name="connsiteX35" fmla="*/ 571495 w 590544"/>
                <a:gd name="connsiteY35" fmla="*/ 590554 h 590553"/>
                <a:gd name="connsiteX36" fmla="*/ 571495 w 590544"/>
                <a:gd name="connsiteY36" fmla="*/ 514353 h 590553"/>
                <a:gd name="connsiteX37" fmla="*/ 590544 w 590544"/>
                <a:gd name="connsiteY37" fmla="*/ 514353 h 590553"/>
                <a:gd name="connsiteX38" fmla="*/ 590544 w 590544"/>
                <a:gd name="connsiteY38" fmla="*/ 457203 h 590553"/>
                <a:gd name="connsiteX39" fmla="*/ 247648 w 590544"/>
                <a:gd name="connsiteY39" fmla="*/ 495303 h 590553"/>
                <a:gd name="connsiteX40" fmla="*/ 228598 w 590544"/>
                <a:gd name="connsiteY40" fmla="*/ 514353 h 590553"/>
                <a:gd name="connsiteX41" fmla="*/ 209548 w 590544"/>
                <a:gd name="connsiteY41" fmla="*/ 495303 h 590553"/>
                <a:gd name="connsiteX42" fmla="*/ 228598 w 590544"/>
                <a:gd name="connsiteY42" fmla="*/ 476253 h 590553"/>
                <a:gd name="connsiteX43" fmla="*/ 247648 w 590544"/>
                <a:gd name="connsiteY43" fmla="*/ 495303 h 590553"/>
                <a:gd name="connsiteX44" fmla="*/ 476246 w 590544"/>
                <a:gd name="connsiteY44" fmla="*/ 285752 h 590553"/>
                <a:gd name="connsiteX45" fmla="*/ 476246 w 590544"/>
                <a:gd name="connsiteY45" fmla="*/ 304802 h 590553"/>
                <a:gd name="connsiteX46" fmla="*/ 447671 w 590544"/>
                <a:gd name="connsiteY46" fmla="*/ 333377 h 590553"/>
                <a:gd name="connsiteX47" fmla="*/ 419096 w 590544"/>
                <a:gd name="connsiteY47" fmla="*/ 304802 h 590553"/>
                <a:gd name="connsiteX48" fmla="*/ 419096 w 590544"/>
                <a:gd name="connsiteY48" fmla="*/ 285752 h 590553"/>
                <a:gd name="connsiteX49" fmla="*/ 447671 w 590544"/>
                <a:gd name="connsiteY49" fmla="*/ 257177 h 590553"/>
                <a:gd name="connsiteX50" fmla="*/ 476246 w 590544"/>
                <a:gd name="connsiteY50" fmla="*/ 285752 h 590553"/>
                <a:gd name="connsiteX51" fmla="*/ 38100 w 590544"/>
                <a:gd name="connsiteY51" fmla="*/ 381002 h 590553"/>
                <a:gd name="connsiteX52" fmla="*/ 38100 w 590544"/>
                <a:gd name="connsiteY52" fmla="*/ 57150 h 590553"/>
                <a:gd name="connsiteX53" fmla="*/ 57149 w 590544"/>
                <a:gd name="connsiteY53" fmla="*/ 57150 h 590553"/>
                <a:gd name="connsiteX54" fmla="*/ 57149 w 590544"/>
                <a:gd name="connsiteY54" fmla="*/ 38100 h 590553"/>
                <a:gd name="connsiteX55" fmla="*/ 19050 w 590544"/>
                <a:gd name="connsiteY55" fmla="*/ 38100 h 590553"/>
                <a:gd name="connsiteX56" fmla="*/ 19050 w 590544"/>
                <a:gd name="connsiteY56" fmla="*/ 19050 h 590553"/>
                <a:gd name="connsiteX57" fmla="*/ 438146 w 590544"/>
                <a:gd name="connsiteY57" fmla="*/ 19050 h 590553"/>
                <a:gd name="connsiteX58" fmla="*/ 438146 w 590544"/>
                <a:gd name="connsiteY58" fmla="*/ 38100 h 590553"/>
                <a:gd name="connsiteX59" fmla="*/ 76199 w 590544"/>
                <a:gd name="connsiteY59" fmla="*/ 38100 h 590553"/>
                <a:gd name="connsiteX60" fmla="*/ 76199 w 590544"/>
                <a:gd name="connsiteY60" fmla="*/ 57150 h 590553"/>
                <a:gd name="connsiteX61" fmla="*/ 419096 w 590544"/>
                <a:gd name="connsiteY61" fmla="*/ 57150 h 590553"/>
                <a:gd name="connsiteX62" fmla="*/ 419096 w 590544"/>
                <a:gd name="connsiteY62" fmla="*/ 247899 h 590553"/>
                <a:gd name="connsiteX63" fmla="*/ 400046 w 590544"/>
                <a:gd name="connsiteY63" fmla="*/ 285752 h 590553"/>
                <a:gd name="connsiteX64" fmla="*/ 400046 w 590544"/>
                <a:gd name="connsiteY64" fmla="*/ 304802 h 590553"/>
                <a:gd name="connsiteX65" fmla="*/ 419096 w 590544"/>
                <a:gd name="connsiteY65" fmla="*/ 342655 h 590553"/>
                <a:gd name="connsiteX66" fmla="*/ 419096 w 590544"/>
                <a:gd name="connsiteY66" fmla="*/ 344159 h 590553"/>
                <a:gd name="connsiteX67" fmla="*/ 365671 w 590544"/>
                <a:gd name="connsiteY67" fmla="*/ 351789 h 590553"/>
                <a:gd name="connsiteX68" fmla="*/ 296787 w 590544"/>
                <a:gd name="connsiteY68" fmla="*/ 274293 h 590553"/>
                <a:gd name="connsiteX69" fmla="*/ 279842 w 590544"/>
                <a:gd name="connsiteY69" fmla="*/ 266702 h 590553"/>
                <a:gd name="connsiteX70" fmla="*/ 257173 w 590544"/>
                <a:gd name="connsiteY70" fmla="*/ 289371 h 590553"/>
                <a:gd name="connsiteX71" fmla="*/ 257173 w 590544"/>
                <a:gd name="connsiteY71" fmla="*/ 291295 h 590553"/>
                <a:gd name="connsiteX72" fmla="*/ 260983 w 590544"/>
                <a:gd name="connsiteY72" fmla="*/ 303868 h 590553"/>
                <a:gd name="connsiteX73" fmla="*/ 312398 w 590544"/>
                <a:gd name="connsiteY73" fmla="*/ 381002 h 590553"/>
                <a:gd name="connsiteX74" fmla="*/ 38100 w 590544"/>
                <a:gd name="connsiteY74" fmla="*/ 381002 h 590553"/>
                <a:gd name="connsiteX75" fmla="*/ 353088 w 590544"/>
                <a:gd name="connsiteY75" fmla="*/ 400053 h 590553"/>
                <a:gd name="connsiteX76" fmla="*/ 345164 w 590544"/>
                <a:gd name="connsiteY76" fmla="*/ 395814 h 590553"/>
                <a:gd name="connsiteX77" fmla="*/ 276822 w 590544"/>
                <a:gd name="connsiteY77" fmla="*/ 293296 h 590553"/>
                <a:gd name="connsiteX78" fmla="*/ 276222 w 590544"/>
                <a:gd name="connsiteY78" fmla="*/ 291295 h 590553"/>
                <a:gd name="connsiteX79" fmla="*/ 276222 w 590544"/>
                <a:gd name="connsiteY79" fmla="*/ 289371 h 590553"/>
                <a:gd name="connsiteX80" fmla="*/ 282547 w 590544"/>
                <a:gd name="connsiteY80" fmla="*/ 286962 h 590553"/>
                <a:gd name="connsiteX81" fmla="*/ 358222 w 590544"/>
                <a:gd name="connsiteY81" fmla="*/ 372106 h 590553"/>
                <a:gd name="connsiteX82" fmla="*/ 438146 w 590544"/>
                <a:gd name="connsiteY82" fmla="*/ 360685 h 590553"/>
                <a:gd name="connsiteX83" fmla="*/ 438146 w 590544"/>
                <a:gd name="connsiteY83" fmla="*/ 351465 h 590553"/>
                <a:gd name="connsiteX84" fmla="*/ 447671 w 590544"/>
                <a:gd name="connsiteY84" fmla="*/ 352427 h 590553"/>
                <a:gd name="connsiteX85" fmla="*/ 466721 w 590544"/>
                <a:gd name="connsiteY85" fmla="*/ 348389 h 590553"/>
                <a:gd name="connsiteX86" fmla="*/ 466721 w 590544"/>
                <a:gd name="connsiteY86" fmla="*/ 359609 h 590553"/>
                <a:gd name="connsiteX87" fmla="*/ 519574 w 590544"/>
                <a:gd name="connsiteY87" fmla="*/ 374716 h 590553"/>
                <a:gd name="connsiteX88" fmla="*/ 533395 w 590544"/>
                <a:gd name="connsiteY88" fmla="*/ 393033 h 590553"/>
                <a:gd name="connsiteX89" fmla="*/ 533395 w 590544"/>
                <a:gd name="connsiteY89" fmla="*/ 457203 h 590553"/>
                <a:gd name="connsiteX90" fmla="*/ 439898 w 590544"/>
                <a:gd name="connsiteY90" fmla="*/ 457203 h 590553"/>
                <a:gd name="connsiteX91" fmla="*/ 466721 w 590544"/>
                <a:gd name="connsiteY91" fmla="*/ 438153 h 590553"/>
                <a:gd name="connsiteX92" fmla="*/ 514345 w 590544"/>
                <a:gd name="connsiteY92" fmla="*/ 438153 h 590553"/>
                <a:gd name="connsiteX93" fmla="*/ 514345 w 590544"/>
                <a:gd name="connsiteY93" fmla="*/ 419103 h 590553"/>
                <a:gd name="connsiteX94" fmla="*/ 504820 w 590544"/>
                <a:gd name="connsiteY94" fmla="*/ 419103 h 590553"/>
                <a:gd name="connsiteX95" fmla="*/ 504820 w 590544"/>
                <a:gd name="connsiteY95" fmla="*/ 381002 h 590553"/>
                <a:gd name="connsiteX96" fmla="*/ 485770 w 590544"/>
                <a:gd name="connsiteY96" fmla="*/ 381002 h 590553"/>
                <a:gd name="connsiteX97" fmla="*/ 485770 w 590544"/>
                <a:gd name="connsiteY97" fmla="*/ 419103 h 590553"/>
                <a:gd name="connsiteX98" fmla="*/ 466721 w 590544"/>
                <a:gd name="connsiteY98" fmla="*/ 419103 h 590553"/>
                <a:gd name="connsiteX99" fmla="*/ 420058 w 590544"/>
                <a:gd name="connsiteY99" fmla="*/ 457203 h 590553"/>
                <a:gd name="connsiteX100" fmla="*/ 400046 w 590544"/>
                <a:gd name="connsiteY100" fmla="*/ 457203 h 590553"/>
                <a:gd name="connsiteX101" fmla="*/ 400046 w 590544"/>
                <a:gd name="connsiteY101" fmla="*/ 400053 h 590553"/>
                <a:gd name="connsiteX102" fmla="*/ 353088 w 590544"/>
                <a:gd name="connsiteY102" fmla="*/ 400053 h 590553"/>
                <a:gd name="connsiteX103" fmla="*/ 552445 w 590544"/>
                <a:gd name="connsiteY103" fmla="*/ 571504 h 590553"/>
                <a:gd name="connsiteX104" fmla="*/ 533395 w 590544"/>
                <a:gd name="connsiteY104" fmla="*/ 571504 h 590553"/>
                <a:gd name="connsiteX105" fmla="*/ 533395 w 590544"/>
                <a:gd name="connsiteY105" fmla="*/ 533403 h 590553"/>
                <a:gd name="connsiteX106" fmla="*/ 514345 w 590544"/>
                <a:gd name="connsiteY106" fmla="*/ 533403 h 590553"/>
                <a:gd name="connsiteX107" fmla="*/ 514345 w 590544"/>
                <a:gd name="connsiteY107" fmla="*/ 571504 h 590553"/>
                <a:gd name="connsiteX108" fmla="*/ 495295 w 590544"/>
                <a:gd name="connsiteY108" fmla="*/ 571504 h 590553"/>
                <a:gd name="connsiteX109" fmla="*/ 495295 w 590544"/>
                <a:gd name="connsiteY109" fmla="*/ 533403 h 590553"/>
                <a:gd name="connsiteX110" fmla="*/ 476246 w 590544"/>
                <a:gd name="connsiteY110" fmla="*/ 533403 h 590553"/>
                <a:gd name="connsiteX111" fmla="*/ 476246 w 590544"/>
                <a:gd name="connsiteY111" fmla="*/ 571504 h 590553"/>
                <a:gd name="connsiteX112" fmla="*/ 457196 w 590544"/>
                <a:gd name="connsiteY112" fmla="*/ 571504 h 590553"/>
                <a:gd name="connsiteX113" fmla="*/ 457196 w 590544"/>
                <a:gd name="connsiteY113" fmla="*/ 533403 h 590553"/>
                <a:gd name="connsiteX114" fmla="*/ 438146 w 590544"/>
                <a:gd name="connsiteY114" fmla="*/ 533403 h 590553"/>
                <a:gd name="connsiteX115" fmla="*/ 438146 w 590544"/>
                <a:gd name="connsiteY115" fmla="*/ 571504 h 590553"/>
                <a:gd name="connsiteX116" fmla="*/ 419096 w 590544"/>
                <a:gd name="connsiteY116" fmla="*/ 571504 h 590553"/>
                <a:gd name="connsiteX117" fmla="*/ 419096 w 590544"/>
                <a:gd name="connsiteY117" fmla="*/ 533403 h 590553"/>
                <a:gd name="connsiteX118" fmla="*/ 400046 w 590544"/>
                <a:gd name="connsiteY118" fmla="*/ 533403 h 590553"/>
                <a:gd name="connsiteX119" fmla="*/ 400046 w 590544"/>
                <a:gd name="connsiteY119" fmla="*/ 571504 h 590553"/>
                <a:gd name="connsiteX120" fmla="*/ 380996 w 590544"/>
                <a:gd name="connsiteY120" fmla="*/ 571504 h 590553"/>
                <a:gd name="connsiteX121" fmla="*/ 380996 w 590544"/>
                <a:gd name="connsiteY121" fmla="*/ 533403 h 590553"/>
                <a:gd name="connsiteX122" fmla="*/ 361947 w 590544"/>
                <a:gd name="connsiteY122" fmla="*/ 533403 h 590553"/>
                <a:gd name="connsiteX123" fmla="*/ 361947 w 590544"/>
                <a:gd name="connsiteY123" fmla="*/ 571504 h 590553"/>
                <a:gd name="connsiteX124" fmla="*/ 342897 w 590544"/>
                <a:gd name="connsiteY124" fmla="*/ 571504 h 590553"/>
                <a:gd name="connsiteX125" fmla="*/ 342897 w 590544"/>
                <a:gd name="connsiteY125" fmla="*/ 514353 h 590553"/>
                <a:gd name="connsiteX126" fmla="*/ 552445 w 590544"/>
                <a:gd name="connsiteY126" fmla="*/ 514353 h 590553"/>
                <a:gd name="connsiteX127" fmla="*/ 552445 w 590544"/>
                <a:gd name="connsiteY127" fmla="*/ 571504 h 590553"/>
                <a:gd name="connsiteX128" fmla="*/ 571495 w 590544"/>
                <a:gd name="connsiteY128" fmla="*/ 495303 h 590553"/>
                <a:gd name="connsiteX129" fmla="*/ 323847 w 590544"/>
                <a:gd name="connsiteY129" fmla="*/ 495303 h 590553"/>
                <a:gd name="connsiteX130" fmla="*/ 323847 w 590544"/>
                <a:gd name="connsiteY130" fmla="*/ 476253 h 590553"/>
                <a:gd name="connsiteX131" fmla="*/ 571495 w 590544"/>
                <a:gd name="connsiteY131" fmla="*/ 476253 h 590553"/>
                <a:gd name="connsiteX132" fmla="*/ 571495 w 590544"/>
                <a:gd name="connsiteY132" fmla="*/ 495303 h 59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90544" h="590553">
                  <a:moveTo>
                    <a:pt x="590544" y="457203"/>
                  </a:moveTo>
                  <a:lnTo>
                    <a:pt x="552445" y="457203"/>
                  </a:lnTo>
                  <a:lnTo>
                    <a:pt x="552445" y="393033"/>
                  </a:lnTo>
                  <a:cubicBezTo>
                    <a:pt x="552445" y="376116"/>
                    <a:pt x="541082" y="361047"/>
                    <a:pt x="524813" y="356390"/>
                  </a:cubicBezTo>
                  <a:lnTo>
                    <a:pt x="485770" y="345245"/>
                  </a:lnTo>
                  <a:lnTo>
                    <a:pt x="485770" y="333082"/>
                  </a:lnTo>
                  <a:cubicBezTo>
                    <a:pt x="491676" y="325147"/>
                    <a:pt x="495295" y="315422"/>
                    <a:pt x="495295" y="304802"/>
                  </a:cubicBezTo>
                  <a:lnTo>
                    <a:pt x="495295" y="285752"/>
                  </a:lnTo>
                  <a:cubicBezTo>
                    <a:pt x="495295" y="259491"/>
                    <a:pt x="473931" y="238127"/>
                    <a:pt x="447671" y="238127"/>
                  </a:cubicBezTo>
                  <a:cubicBezTo>
                    <a:pt x="444413" y="238127"/>
                    <a:pt x="441222" y="238460"/>
                    <a:pt x="438146" y="239089"/>
                  </a:cubicBezTo>
                  <a:lnTo>
                    <a:pt x="438146" y="57150"/>
                  </a:lnTo>
                  <a:cubicBezTo>
                    <a:pt x="448652" y="57150"/>
                    <a:pt x="457196" y="48606"/>
                    <a:pt x="457196" y="38100"/>
                  </a:cubicBezTo>
                  <a:lnTo>
                    <a:pt x="457196" y="19050"/>
                  </a:lnTo>
                  <a:cubicBezTo>
                    <a:pt x="457196" y="8544"/>
                    <a:pt x="448652" y="0"/>
                    <a:pt x="438146" y="0"/>
                  </a:cubicBezTo>
                  <a:lnTo>
                    <a:pt x="19050" y="0"/>
                  </a:lnTo>
                  <a:cubicBezTo>
                    <a:pt x="8544" y="0"/>
                    <a:pt x="0" y="8544"/>
                    <a:pt x="0" y="19050"/>
                  </a:cubicBezTo>
                  <a:lnTo>
                    <a:pt x="0" y="38100"/>
                  </a:lnTo>
                  <a:cubicBezTo>
                    <a:pt x="0" y="48606"/>
                    <a:pt x="8544" y="57150"/>
                    <a:pt x="19050" y="57150"/>
                  </a:cubicBezTo>
                  <a:lnTo>
                    <a:pt x="19050" y="400053"/>
                  </a:lnTo>
                  <a:lnTo>
                    <a:pt x="219073" y="400053"/>
                  </a:lnTo>
                  <a:lnTo>
                    <a:pt x="219073" y="458555"/>
                  </a:lnTo>
                  <a:cubicBezTo>
                    <a:pt x="202690" y="462813"/>
                    <a:pt x="190498" y="477596"/>
                    <a:pt x="190498" y="495303"/>
                  </a:cubicBezTo>
                  <a:cubicBezTo>
                    <a:pt x="190498" y="516315"/>
                    <a:pt x="207586" y="533403"/>
                    <a:pt x="228598" y="533403"/>
                  </a:cubicBezTo>
                  <a:cubicBezTo>
                    <a:pt x="249610" y="533403"/>
                    <a:pt x="266698" y="516315"/>
                    <a:pt x="266698" y="495303"/>
                  </a:cubicBezTo>
                  <a:cubicBezTo>
                    <a:pt x="266698" y="477596"/>
                    <a:pt x="254506" y="462813"/>
                    <a:pt x="238123" y="458555"/>
                  </a:cubicBezTo>
                  <a:lnTo>
                    <a:pt x="238123" y="400053"/>
                  </a:lnTo>
                  <a:lnTo>
                    <a:pt x="325104" y="400053"/>
                  </a:lnTo>
                  <a:lnTo>
                    <a:pt x="329324" y="406377"/>
                  </a:lnTo>
                  <a:cubicBezTo>
                    <a:pt x="334629" y="414350"/>
                    <a:pt x="343516" y="419103"/>
                    <a:pt x="353088" y="419103"/>
                  </a:cubicBezTo>
                  <a:lnTo>
                    <a:pt x="380996" y="419103"/>
                  </a:lnTo>
                  <a:lnTo>
                    <a:pt x="380996" y="457203"/>
                  </a:lnTo>
                  <a:lnTo>
                    <a:pt x="304797" y="457203"/>
                  </a:lnTo>
                  <a:lnTo>
                    <a:pt x="304797" y="514353"/>
                  </a:lnTo>
                  <a:lnTo>
                    <a:pt x="323847" y="514353"/>
                  </a:lnTo>
                  <a:lnTo>
                    <a:pt x="323847" y="590554"/>
                  </a:lnTo>
                  <a:lnTo>
                    <a:pt x="571495" y="590554"/>
                  </a:lnTo>
                  <a:lnTo>
                    <a:pt x="571495" y="514353"/>
                  </a:lnTo>
                  <a:lnTo>
                    <a:pt x="590544" y="514353"/>
                  </a:lnTo>
                  <a:lnTo>
                    <a:pt x="590544" y="457203"/>
                  </a:lnTo>
                  <a:close/>
                  <a:moveTo>
                    <a:pt x="247648" y="495303"/>
                  </a:moveTo>
                  <a:cubicBezTo>
                    <a:pt x="247648" y="505809"/>
                    <a:pt x="239104" y="514353"/>
                    <a:pt x="228598" y="514353"/>
                  </a:cubicBezTo>
                  <a:cubicBezTo>
                    <a:pt x="218092" y="514353"/>
                    <a:pt x="209548" y="505809"/>
                    <a:pt x="209548" y="495303"/>
                  </a:cubicBezTo>
                  <a:cubicBezTo>
                    <a:pt x="209548" y="484797"/>
                    <a:pt x="218092" y="476253"/>
                    <a:pt x="228598" y="476253"/>
                  </a:cubicBezTo>
                  <a:cubicBezTo>
                    <a:pt x="239104" y="476253"/>
                    <a:pt x="247648" y="484797"/>
                    <a:pt x="247648" y="495303"/>
                  </a:cubicBezTo>
                  <a:close/>
                  <a:moveTo>
                    <a:pt x="476246" y="285752"/>
                  </a:moveTo>
                  <a:lnTo>
                    <a:pt x="476246" y="304802"/>
                  </a:lnTo>
                  <a:cubicBezTo>
                    <a:pt x="476246" y="320556"/>
                    <a:pt x="463425" y="333377"/>
                    <a:pt x="447671" y="333377"/>
                  </a:cubicBezTo>
                  <a:cubicBezTo>
                    <a:pt x="431917" y="333377"/>
                    <a:pt x="419096" y="320556"/>
                    <a:pt x="419096" y="304802"/>
                  </a:cubicBezTo>
                  <a:lnTo>
                    <a:pt x="419096" y="285752"/>
                  </a:lnTo>
                  <a:cubicBezTo>
                    <a:pt x="419096" y="269997"/>
                    <a:pt x="431917" y="257177"/>
                    <a:pt x="447671" y="257177"/>
                  </a:cubicBezTo>
                  <a:cubicBezTo>
                    <a:pt x="463425" y="257177"/>
                    <a:pt x="476246" y="269997"/>
                    <a:pt x="476246" y="285752"/>
                  </a:cubicBezTo>
                  <a:close/>
                  <a:moveTo>
                    <a:pt x="38100" y="381002"/>
                  </a:moveTo>
                  <a:lnTo>
                    <a:pt x="38100" y="57150"/>
                  </a:lnTo>
                  <a:lnTo>
                    <a:pt x="57149" y="57150"/>
                  </a:lnTo>
                  <a:lnTo>
                    <a:pt x="57149" y="38100"/>
                  </a:lnTo>
                  <a:lnTo>
                    <a:pt x="19050" y="38100"/>
                  </a:lnTo>
                  <a:lnTo>
                    <a:pt x="19050" y="19050"/>
                  </a:lnTo>
                  <a:lnTo>
                    <a:pt x="438146" y="19050"/>
                  </a:lnTo>
                  <a:lnTo>
                    <a:pt x="438146" y="38100"/>
                  </a:lnTo>
                  <a:lnTo>
                    <a:pt x="76199" y="38100"/>
                  </a:lnTo>
                  <a:lnTo>
                    <a:pt x="76199" y="57150"/>
                  </a:lnTo>
                  <a:lnTo>
                    <a:pt x="419096" y="57150"/>
                  </a:lnTo>
                  <a:lnTo>
                    <a:pt x="419096" y="247899"/>
                  </a:lnTo>
                  <a:cubicBezTo>
                    <a:pt x="407600" y="256605"/>
                    <a:pt x="400046" y="270264"/>
                    <a:pt x="400046" y="285752"/>
                  </a:cubicBezTo>
                  <a:lnTo>
                    <a:pt x="400046" y="304802"/>
                  </a:lnTo>
                  <a:cubicBezTo>
                    <a:pt x="400046" y="320299"/>
                    <a:pt x="407600" y="333958"/>
                    <a:pt x="419096" y="342655"/>
                  </a:cubicBezTo>
                  <a:lnTo>
                    <a:pt x="419096" y="344159"/>
                  </a:lnTo>
                  <a:lnTo>
                    <a:pt x="365671" y="351789"/>
                  </a:lnTo>
                  <a:lnTo>
                    <a:pt x="296787" y="274293"/>
                  </a:lnTo>
                  <a:cubicBezTo>
                    <a:pt x="292481" y="269474"/>
                    <a:pt x="286309" y="266702"/>
                    <a:pt x="279842" y="266702"/>
                  </a:cubicBezTo>
                  <a:cubicBezTo>
                    <a:pt x="267345" y="266702"/>
                    <a:pt x="257173" y="276865"/>
                    <a:pt x="257173" y="289371"/>
                  </a:cubicBezTo>
                  <a:lnTo>
                    <a:pt x="257173" y="291295"/>
                  </a:lnTo>
                  <a:cubicBezTo>
                    <a:pt x="257173" y="295801"/>
                    <a:pt x="258497" y="300144"/>
                    <a:pt x="260983" y="303868"/>
                  </a:cubicBezTo>
                  <a:lnTo>
                    <a:pt x="312398" y="381002"/>
                  </a:lnTo>
                  <a:lnTo>
                    <a:pt x="38100" y="381002"/>
                  </a:lnTo>
                  <a:close/>
                  <a:moveTo>
                    <a:pt x="353088" y="400053"/>
                  </a:moveTo>
                  <a:cubicBezTo>
                    <a:pt x="349898" y="400053"/>
                    <a:pt x="346935" y="398471"/>
                    <a:pt x="345164" y="395814"/>
                  </a:cubicBezTo>
                  <a:lnTo>
                    <a:pt x="276822" y="293296"/>
                  </a:lnTo>
                  <a:cubicBezTo>
                    <a:pt x="276432" y="292705"/>
                    <a:pt x="276222" y="292010"/>
                    <a:pt x="276222" y="291295"/>
                  </a:cubicBezTo>
                  <a:lnTo>
                    <a:pt x="276222" y="289371"/>
                  </a:lnTo>
                  <a:cubicBezTo>
                    <a:pt x="276222" y="286342"/>
                    <a:pt x="280537" y="284733"/>
                    <a:pt x="282547" y="286962"/>
                  </a:cubicBezTo>
                  <a:lnTo>
                    <a:pt x="358222" y="372106"/>
                  </a:lnTo>
                  <a:lnTo>
                    <a:pt x="438146" y="360685"/>
                  </a:lnTo>
                  <a:lnTo>
                    <a:pt x="438146" y="351465"/>
                  </a:lnTo>
                  <a:cubicBezTo>
                    <a:pt x="441222" y="352094"/>
                    <a:pt x="444413" y="352427"/>
                    <a:pt x="447671" y="352427"/>
                  </a:cubicBezTo>
                  <a:cubicBezTo>
                    <a:pt x="454453" y="352427"/>
                    <a:pt x="460872" y="350960"/>
                    <a:pt x="466721" y="348389"/>
                  </a:cubicBezTo>
                  <a:lnTo>
                    <a:pt x="466721" y="359609"/>
                  </a:lnTo>
                  <a:lnTo>
                    <a:pt x="519574" y="374716"/>
                  </a:lnTo>
                  <a:cubicBezTo>
                    <a:pt x="527709" y="377040"/>
                    <a:pt x="533395" y="384565"/>
                    <a:pt x="533395" y="393033"/>
                  </a:cubicBezTo>
                  <a:lnTo>
                    <a:pt x="533395" y="457203"/>
                  </a:lnTo>
                  <a:lnTo>
                    <a:pt x="439898" y="457203"/>
                  </a:lnTo>
                  <a:cubicBezTo>
                    <a:pt x="443842" y="446144"/>
                    <a:pt x="454319" y="438153"/>
                    <a:pt x="466721" y="438153"/>
                  </a:cubicBezTo>
                  <a:lnTo>
                    <a:pt x="514345" y="438153"/>
                  </a:lnTo>
                  <a:lnTo>
                    <a:pt x="514345" y="419103"/>
                  </a:lnTo>
                  <a:lnTo>
                    <a:pt x="504820" y="419103"/>
                  </a:lnTo>
                  <a:lnTo>
                    <a:pt x="504820" y="381002"/>
                  </a:lnTo>
                  <a:lnTo>
                    <a:pt x="485770" y="381002"/>
                  </a:lnTo>
                  <a:lnTo>
                    <a:pt x="485770" y="419103"/>
                  </a:lnTo>
                  <a:lnTo>
                    <a:pt x="466721" y="419103"/>
                  </a:lnTo>
                  <a:cubicBezTo>
                    <a:pt x="443727" y="419103"/>
                    <a:pt x="424487" y="435495"/>
                    <a:pt x="420058" y="457203"/>
                  </a:cubicBezTo>
                  <a:lnTo>
                    <a:pt x="400046" y="457203"/>
                  </a:lnTo>
                  <a:lnTo>
                    <a:pt x="400046" y="400053"/>
                  </a:lnTo>
                  <a:lnTo>
                    <a:pt x="353088" y="400053"/>
                  </a:lnTo>
                  <a:close/>
                  <a:moveTo>
                    <a:pt x="552445" y="571504"/>
                  </a:moveTo>
                  <a:lnTo>
                    <a:pt x="533395" y="571504"/>
                  </a:lnTo>
                  <a:lnTo>
                    <a:pt x="533395" y="533403"/>
                  </a:lnTo>
                  <a:lnTo>
                    <a:pt x="514345" y="533403"/>
                  </a:lnTo>
                  <a:lnTo>
                    <a:pt x="514345" y="571504"/>
                  </a:lnTo>
                  <a:lnTo>
                    <a:pt x="495295" y="571504"/>
                  </a:lnTo>
                  <a:lnTo>
                    <a:pt x="495295" y="533403"/>
                  </a:lnTo>
                  <a:lnTo>
                    <a:pt x="476246" y="533403"/>
                  </a:lnTo>
                  <a:lnTo>
                    <a:pt x="476246" y="571504"/>
                  </a:lnTo>
                  <a:lnTo>
                    <a:pt x="457196" y="571504"/>
                  </a:lnTo>
                  <a:lnTo>
                    <a:pt x="457196" y="533403"/>
                  </a:lnTo>
                  <a:lnTo>
                    <a:pt x="438146" y="533403"/>
                  </a:lnTo>
                  <a:lnTo>
                    <a:pt x="438146" y="571504"/>
                  </a:lnTo>
                  <a:lnTo>
                    <a:pt x="419096" y="571504"/>
                  </a:lnTo>
                  <a:lnTo>
                    <a:pt x="419096" y="533403"/>
                  </a:lnTo>
                  <a:lnTo>
                    <a:pt x="400046" y="533403"/>
                  </a:lnTo>
                  <a:lnTo>
                    <a:pt x="400046" y="571504"/>
                  </a:lnTo>
                  <a:lnTo>
                    <a:pt x="380996" y="571504"/>
                  </a:lnTo>
                  <a:lnTo>
                    <a:pt x="380996" y="533403"/>
                  </a:lnTo>
                  <a:lnTo>
                    <a:pt x="361947" y="533403"/>
                  </a:lnTo>
                  <a:lnTo>
                    <a:pt x="361947" y="571504"/>
                  </a:lnTo>
                  <a:lnTo>
                    <a:pt x="342897" y="571504"/>
                  </a:lnTo>
                  <a:lnTo>
                    <a:pt x="342897" y="514353"/>
                  </a:lnTo>
                  <a:lnTo>
                    <a:pt x="552445" y="514353"/>
                  </a:lnTo>
                  <a:lnTo>
                    <a:pt x="552445" y="571504"/>
                  </a:lnTo>
                  <a:close/>
                  <a:moveTo>
                    <a:pt x="571495" y="495303"/>
                  </a:moveTo>
                  <a:lnTo>
                    <a:pt x="323847" y="495303"/>
                  </a:lnTo>
                  <a:lnTo>
                    <a:pt x="323847" y="476253"/>
                  </a:lnTo>
                  <a:lnTo>
                    <a:pt x="571495" y="476253"/>
                  </a:lnTo>
                  <a:lnTo>
                    <a:pt x="571495" y="495303"/>
                  </a:lnTo>
                  <a:close/>
                </a:path>
              </a:pathLst>
            </a:custGeom>
            <a:grpFill/>
            <a:ln w="10418"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2EA7BDC7-29FA-4DBC-9225-E25058597577}"/>
                </a:ext>
              </a:extLst>
            </p:cNvPr>
            <p:cNvSpPr/>
            <p:nvPr/>
          </p:nvSpPr>
          <p:spPr>
            <a:xfrm>
              <a:off x="5915024" y="3171826"/>
              <a:ext cx="76199" cy="114301"/>
            </a:xfrm>
            <a:custGeom>
              <a:avLst/>
              <a:gdLst>
                <a:gd name="connsiteX0" fmla="*/ 28575 w 76199"/>
                <a:gd name="connsiteY0" fmla="*/ 28575 h 114300"/>
                <a:gd name="connsiteX1" fmla="*/ 47625 w 76199"/>
                <a:gd name="connsiteY1" fmla="*/ 28575 h 114300"/>
                <a:gd name="connsiteX2" fmla="*/ 57149 w 76199"/>
                <a:gd name="connsiteY2" fmla="*/ 38100 h 114300"/>
                <a:gd name="connsiteX3" fmla="*/ 76199 w 76199"/>
                <a:gd name="connsiteY3" fmla="*/ 38100 h 114300"/>
                <a:gd name="connsiteX4" fmla="*/ 47625 w 76199"/>
                <a:gd name="connsiteY4" fmla="*/ 9525 h 114300"/>
                <a:gd name="connsiteX5" fmla="*/ 47625 w 76199"/>
                <a:gd name="connsiteY5" fmla="*/ 0 h 114300"/>
                <a:gd name="connsiteX6" fmla="*/ 28575 w 76199"/>
                <a:gd name="connsiteY6" fmla="*/ 0 h 114300"/>
                <a:gd name="connsiteX7" fmla="*/ 28575 w 76199"/>
                <a:gd name="connsiteY7" fmla="*/ 9525 h 114300"/>
                <a:gd name="connsiteX8" fmla="*/ 0 w 76199"/>
                <a:gd name="connsiteY8" fmla="*/ 38100 h 114300"/>
                <a:gd name="connsiteX9" fmla="*/ 28575 w 76199"/>
                <a:gd name="connsiteY9" fmla="*/ 66675 h 114300"/>
                <a:gd name="connsiteX10" fmla="*/ 47625 w 76199"/>
                <a:gd name="connsiteY10" fmla="*/ 66675 h 114300"/>
                <a:gd name="connsiteX11" fmla="*/ 57149 w 76199"/>
                <a:gd name="connsiteY11" fmla="*/ 76200 h 114300"/>
                <a:gd name="connsiteX12" fmla="*/ 47625 w 76199"/>
                <a:gd name="connsiteY12" fmla="*/ 85726 h 114300"/>
                <a:gd name="connsiteX13" fmla="*/ 28575 w 76199"/>
                <a:gd name="connsiteY13" fmla="*/ 85726 h 114300"/>
                <a:gd name="connsiteX14" fmla="*/ 19050 w 76199"/>
                <a:gd name="connsiteY14" fmla="*/ 76200 h 114300"/>
                <a:gd name="connsiteX15" fmla="*/ 0 w 76199"/>
                <a:gd name="connsiteY15" fmla="*/ 76200 h 114300"/>
                <a:gd name="connsiteX16" fmla="*/ 28575 w 76199"/>
                <a:gd name="connsiteY16" fmla="*/ 104776 h 114300"/>
                <a:gd name="connsiteX17" fmla="*/ 28575 w 76199"/>
                <a:gd name="connsiteY17" fmla="*/ 114301 h 114300"/>
                <a:gd name="connsiteX18" fmla="*/ 47625 w 76199"/>
                <a:gd name="connsiteY18" fmla="*/ 114301 h 114300"/>
                <a:gd name="connsiteX19" fmla="*/ 47625 w 76199"/>
                <a:gd name="connsiteY19" fmla="*/ 104776 h 114300"/>
                <a:gd name="connsiteX20" fmla="*/ 76199 w 76199"/>
                <a:gd name="connsiteY20" fmla="*/ 76200 h 114300"/>
                <a:gd name="connsiteX21" fmla="*/ 47625 w 76199"/>
                <a:gd name="connsiteY21" fmla="*/ 47625 h 114300"/>
                <a:gd name="connsiteX22" fmla="*/ 28575 w 76199"/>
                <a:gd name="connsiteY22" fmla="*/ 47625 h 114300"/>
                <a:gd name="connsiteX23" fmla="*/ 19050 w 76199"/>
                <a:gd name="connsiteY23" fmla="*/ 38100 h 114300"/>
                <a:gd name="connsiteX24" fmla="*/ 28575 w 76199"/>
                <a:gd name="connsiteY24" fmla="*/ 285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199" h="114300">
                  <a:moveTo>
                    <a:pt x="28575" y="28575"/>
                  </a:moveTo>
                  <a:lnTo>
                    <a:pt x="47625" y="28575"/>
                  </a:lnTo>
                  <a:cubicBezTo>
                    <a:pt x="52873" y="28575"/>
                    <a:pt x="57149" y="32842"/>
                    <a:pt x="57149" y="38100"/>
                  </a:cubicBezTo>
                  <a:lnTo>
                    <a:pt x="76199" y="38100"/>
                  </a:lnTo>
                  <a:cubicBezTo>
                    <a:pt x="76199" y="22346"/>
                    <a:pt x="63379" y="9525"/>
                    <a:pt x="47625" y="9525"/>
                  </a:cubicBezTo>
                  <a:lnTo>
                    <a:pt x="47625" y="0"/>
                  </a:lnTo>
                  <a:lnTo>
                    <a:pt x="28575" y="0"/>
                  </a:lnTo>
                  <a:lnTo>
                    <a:pt x="28575" y="9525"/>
                  </a:lnTo>
                  <a:cubicBezTo>
                    <a:pt x="12821" y="9525"/>
                    <a:pt x="0" y="22346"/>
                    <a:pt x="0" y="38100"/>
                  </a:cubicBezTo>
                  <a:cubicBezTo>
                    <a:pt x="0" y="53855"/>
                    <a:pt x="12821" y="66675"/>
                    <a:pt x="28575" y="66675"/>
                  </a:cubicBezTo>
                  <a:lnTo>
                    <a:pt x="47625" y="66675"/>
                  </a:lnTo>
                  <a:cubicBezTo>
                    <a:pt x="52873" y="66675"/>
                    <a:pt x="57149" y="70943"/>
                    <a:pt x="57149" y="76200"/>
                  </a:cubicBezTo>
                  <a:cubicBezTo>
                    <a:pt x="57149" y="81458"/>
                    <a:pt x="52873" y="85726"/>
                    <a:pt x="47625" y="85726"/>
                  </a:cubicBezTo>
                  <a:lnTo>
                    <a:pt x="28575" y="85726"/>
                  </a:lnTo>
                  <a:cubicBezTo>
                    <a:pt x="23327" y="85726"/>
                    <a:pt x="19050" y="81458"/>
                    <a:pt x="19050" y="76200"/>
                  </a:cubicBezTo>
                  <a:lnTo>
                    <a:pt x="0" y="76200"/>
                  </a:lnTo>
                  <a:cubicBezTo>
                    <a:pt x="0" y="91955"/>
                    <a:pt x="12821" y="104776"/>
                    <a:pt x="28575" y="104776"/>
                  </a:cubicBezTo>
                  <a:lnTo>
                    <a:pt x="28575" y="114301"/>
                  </a:lnTo>
                  <a:lnTo>
                    <a:pt x="47625" y="114301"/>
                  </a:lnTo>
                  <a:lnTo>
                    <a:pt x="47625" y="104776"/>
                  </a:lnTo>
                  <a:cubicBezTo>
                    <a:pt x="63379" y="104776"/>
                    <a:pt x="76199" y="91955"/>
                    <a:pt x="76199" y="76200"/>
                  </a:cubicBezTo>
                  <a:cubicBezTo>
                    <a:pt x="76199" y="60446"/>
                    <a:pt x="63379" y="47625"/>
                    <a:pt x="47625" y="47625"/>
                  </a:cubicBezTo>
                  <a:lnTo>
                    <a:pt x="28575" y="47625"/>
                  </a:lnTo>
                  <a:cubicBezTo>
                    <a:pt x="23327" y="47625"/>
                    <a:pt x="19050" y="43358"/>
                    <a:pt x="19050" y="38100"/>
                  </a:cubicBezTo>
                  <a:cubicBezTo>
                    <a:pt x="19050" y="32842"/>
                    <a:pt x="23327" y="28575"/>
                    <a:pt x="28575" y="28575"/>
                  </a:cubicBezTo>
                  <a:close/>
                </a:path>
              </a:pathLst>
            </a:custGeom>
            <a:grpFill/>
            <a:ln w="10418"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C7DC47D6-F010-4CE3-91C7-86B5F89E67A4}"/>
                </a:ext>
              </a:extLst>
            </p:cNvPr>
            <p:cNvSpPr/>
            <p:nvPr/>
          </p:nvSpPr>
          <p:spPr>
            <a:xfrm>
              <a:off x="5857874" y="3133726"/>
              <a:ext cx="342897" cy="190501"/>
            </a:xfrm>
            <a:custGeom>
              <a:avLst/>
              <a:gdLst>
                <a:gd name="connsiteX0" fmla="*/ 342897 w 342896"/>
                <a:gd name="connsiteY0" fmla="*/ 114301 h 190501"/>
                <a:gd name="connsiteX1" fmla="*/ 342897 w 342896"/>
                <a:gd name="connsiteY1" fmla="*/ 95251 h 190501"/>
                <a:gd name="connsiteX2" fmla="*/ 323847 w 342896"/>
                <a:gd name="connsiteY2" fmla="*/ 95251 h 190501"/>
                <a:gd name="connsiteX3" fmla="*/ 323847 w 342896"/>
                <a:gd name="connsiteY3" fmla="*/ 0 h 190501"/>
                <a:gd name="connsiteX4" fmla="*/ 304797 w 342896"/>
                <a:gd name="connsiteY4" fmla="*/ 0 h 190501"/>
                <a:gd name="connsiteX5" fmla="*/ 304797 w 342896"/>
                <a:gd name="connsiteY5" fmla="*/ 95251 h 190501"/>
                <a:gd name="connsiteX6" fmla="*/ 285747 w 342896"/>
                <a:gd name="connsiteY6" fmla="*/ 95251 h 190501"/>
                <a:gd name="connsiteX7" fmla="*/ 285747 w 342896"/>
                <a:gd name="connsiteY7" fmla="*/ 19050 h 190501"/>
                <a:gd name="connsiteX8" fmla="*/ 266698 w 342896"/>
                <a:gd name="connsiteY8" fmla="*/ 19050 h 190501"/>
                <a:gd name="connsiteX9" fmla="*/ 266698 w 342896"/>
                <a:gd name="connsiteY9" fmla="*/ 95251 h 190501"/>
                <a:gd name="connsiteX10" fmla="*/ 247648 w 342896"/>
                <a:gd name="connsiteY10" fmla="*/ 95251 h 190501"/>
                <a:gd name="connsiteX11" fmla="*/ 247648 w 342896"/>
                <a:gd name="connsiteY11" fmla="*/ 47625 h 190501"/>
                <a:gd name="connsiteX12" fmla="*/ 228598 w 342896"/>
                <a:gd name="connsiteY12" fmla="*/ 47625 h 190501"/>
                <a:gd name="connsiteX13" fmla="*/ 228598 w 342896"/>
                <a:gd name="connsiteY13" fmla="*/ 95251 h 190501"/>
                <a:gd name="connsiteX14" fmla="*/ 200023 w 342896"/>
                <a:gd name="connsiteY14" fmla="*/ 95251 h 190501"/>
                <a:gd name="connsiteX15" fmla="*/ 171448 w 342896"/>
                <a:gd name="connsiteY15" fmla="*/ 123826 h 190501"/>
                <a:gd name="connsiteX16" fmla="*/ 171448 w 342896"/>
                <a:gd name="connsiteY16" fmla="*/ 171451 h 190501"/>
                <a:gd name="connsiteX17" fmla="*/ 19050 w 342896"/>
                <a:gd name="connsiteY17" fmla="*/ 171451 h 190501"/>
                <a:gd name="connsiteX18" fmla="*/ 19050 w 342896"/>
                <a:gd name="connsiteY18" fmla="*/ 19050 h 190501"/>
                <a:gd name="connsiteX19" fmla="*/ 171448 w 342896"/>
                <a:gd name="connsiteY19" fmla="*/ 19050 h 190501"/>
                <a:gd name="connsiteX20" fmla="*/ 171448 w 342896"/>
                <a:gd name="connsiteY20" fmla="*/ 76200 h 190501"/>
                <a:gd name="connsiteX21" fmla="*/ 190498 w 342896"/>
                <a:gd name="connsiteY21" fmla="*/ 76200 h 190501"/>
                <a:gd name="connsiteX22" fmla="*/ 190498 w 342896"/>
                <a:gd name="connsiteY22" fmla="*/ 0 h 190501"/>
                <a:gd name="connsiteX23" fmla="*/ 0 w 342896"/>
                <a:gd name="connsiteY23" fmla="*/ 0 h 190501"/>
                <a:gd name="connsiteX24" fmla="*/ 0 w 342896"/>
                <a:gd name="connsiteY24" fmla="*/ 190501 h 190501"/>
                <a:gd name="connsiteX25" fmla="*/ 190498 w 342896"/>
                <a:gd name="connsiteY25" fmla="*/ 190501 h 190501"/>
                <a:gd name="connsiteX26" fmla="*/ 190498 w 342896"/>
                <a:gd name="connsiteY26" fmla="*/ 123826 h 190501"/>
                <a:gd name="connsiteX27" fmla="*/ 200023 w 342896"/>
                <a:gd name="connsiteY27" fmla="*/ 114301 h 190501"/>
                <a:gd name="connsiteX28" fmla="*/ 342897 w 342896"/>
                <a:gd name="connsiteY28" fmla="*/ 11430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896" h="190501">
                  <a:moveTo>
                    <a:pt x="342897" y="114301"/>
                  </a:moveTo>
                  <a:lnTo>
                    <a:pt x="342897" y="95251"/>
                  </a:lnTo>
                  <a:lnTo>
                    <a:pt x="323847" y="95251"/>
                  </a:lnTo>
                  <a:lnTo>
                    <a:pt x="323847" y="0"/>
                  </a:lnTo>
                  <a:lnTo>
                    <a:pt x="304797" y="0"/>
                  </a:lnTo>
                  <a:lnTo>
                    <a:pt x="304797" y="95251"/>
                  </a:lnTo>
                  <a:lnTo>
                    <a:pt x="285747" y="95251"/>
                  </a:lnTo>
                  <a:lnTo>
                    <a:pt x="285747" y="19050"/>
                  </a:lnTo>
                  <a:lnTo>
                    <a:pt x="266698" y="19050"/>
                  </a:lnTo>
                  <a:lnTo>
                    <a:pt x="266698" y="95251"/>
                  </a:lnTo>
                  <a:lnTo>
                    <a:pt x="247648" y="95251"/>
                  </a:lnTo>
                  <a:lnTo>
                    <a:pt x="247648" y="47625"/>
                  </a:lnTo>
                  <a:lnTo>
                    <a:pt x="228598" y="47625"/>
                  </a:lnTo>
                  <a:lnTo>
                    <a:pt x="228598" y="95251"/>
                  </a:lnTo>
                  <a:lnTo>
                    <a:pt x="200023" y="95251"/>
                  </a:lnTo>
                  <a:cubicBezTo>
                    <a:pt x="184269" y="95251"/>
                    <a:pt x="171448" y="108071"/>
                    <a:pt x="171448" y="123826"/>
                  </a:cubicBezTo>
                  <a:lnTo>
                    <a:pt x="171448" y="171451"/>
                  </a:lnTo>
                  <a:lnTo>
                    <a:pt x="19050" y="171451"/>
                  </a:lnTo>
                  <a:lnTo>
                    <a:pt x="19050" y="19050"/>
                  </a:lnTo>
                  <a:lnTo>
                    <a:pt x="171448" y="19050"/>
                  </a:lnTo>
                  <a:lnTo>
                    <a:pt x="171448" y="76200"/>
                  </a:lnTo>
                  <a:lnTo>
                    <a:pt x="190498" y="76200"/>
                  </a:lnTo>
                  <a:lnTo>
                    <a:pt x="190498" y="0"/>
                  </a:lnTo>
                  <a:lnTo>
                    <a:pt x="0" y="0"/>
                  </a:lnTo>
                  <a:lnTo>
                    <a:pt x="0" y="190501"/>
                  </a:lnTo>
                  <a:lnTo>
                    <a:pt x="190498" y="190501"/>
                  </a:lnTo>
                  <a:lnTo>
                    <a:pt x="190498" y="123826"/>
                  </a:lnTo>
                  <a:cubicBezTo>
                    <a:pt x="190498" y="118568"/>
                    <a:pt x="194775" y="114301"/>
                    <a:pt x="200023" y="114301"/>
                  </a:cubicBezTo>
                  <a:lnTo>
                    <a:pt x="342897" y="114301"/>
                  </a:lnTo>
                  <a:close/>
                </a:path>
              </a:pathLst>
            </a:custGeom>
            <a:grpFill/>
            <a:ln w="10418"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D19197E-40C0-4203-99BA-8A41B98B8A7C}"/>
                </a:ext>
              </a:extLst>
            </p:cNvPr>
            <p:cNvSpPr/>
            <p:nvPr/>
          </p:nvSpPr>
          <p:spPr>
            <a:xfrm>
              <a:off x="5857874" y="3343277"/>
              <a:ext cx="190498" cy="19050"/>
            </a:xfrm>
            <a:custGeom>
              <a:avLst/>
              <a:gdLst>
                <a:gd name="connsiteX0" fmla="*/ 0 w 190498"/>
                <a:gd name="connsiteY0" fmla="*/ 0 h 19050"/>
                <a:gd name="connsiteX1" fmla="*/ 190498 w 190498"/>
                <a:gd name="connsiteY1" fmla="*/ 0 h 19050"/>
                <a:gd name="connsiteX2" fmla="*/ 190498 w 190498"/>
                <a:gd name="connsiteY2" fmla="*/ 19050 h 19050"/>
                <a:gd name="connsiteX3" fmla="*/ 0 w 19049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8" h="19050">
                  <a:moveTo>
                    <a:pt x="0" y="0"/>
                  </a:moveTo>
                  <a:lnTo>
                    <a:pt x="190498" y="0"/>
                  </a:lnTo>
                  <a:lnTo>
                    <a:pt x="190498" y="19050"/>
                  </a:lnTo>
                  <a:lnTo>
                    <a:pt x="0" y="19050"/>
                  </a:lnTo>
                  <a:close/>
                </a:path>
              </a:pathLst>
            </a:custGeom>
            <a:grpFill/>
            <a:ln w="10418"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4974EDC9-AD15-4B8A-96DF-74313A32893E}"/>
                </a:ext>
              </a:extLst>
            </p:cNvPr>
            <p:cNvSpPr/>
            <p:nvPr/>
          </p:nvSpPr>
          <p:spPr>
            <a:xfrm>
              <a:off x="5857874" y="3381377"/>
              <a:ext cx="114299" cy="19050"/>
            </a:xfrm>
            <a:custGeom>
              <a:avLst/>
              <a:gdLst>
                <a:gd name="connsiteX0" fmla="*/ 0 w 114298"/>
                <a:gd name="connsiteY0" fmla="*/ 0 h 19050"/>
                <a:gd name="connsiteX1" fmla="*/ 114299 w 114298"/>
                <a:gd name="connsiteY1" fmla="*/ 0 h 19050"/>
                <a:gd name="connsiteX2" fmla="*/ 114299 w 114298"/>
                <a:gd name="connsiteY2" fmla="*/ 19050 h 19050"/>
                <a:gd name="connsiteX3" fmla="*/ 0 w 11429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298" h="19050">
                  <a:moveTo>
                    <a:pt x="0" y="0"/>
                  </a:moveTo>
                  <a:lnTo>
                    <a:pt x="114299" y="0"/>
                  </a:lnTo>
                  <a:lnTo>
                    <a:pt x="114299" y="19050"/>
                  </a:lnTo>
                  <a:lnTo>
                    <a:pt x="0" y="19050"/>
                  </a:lnTo>
                  <a:close/>
                </a:path>
              </a:pathLst>
            </a:custGeom>
            <a:grpFill/>
            <a:ln w="10418"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201AB457-BAF0-4810-95E0-F502E59F4FCA}"/>
                </a:ext>
              </a:extLst>
            </p:cNvPr>
            <p:cNvSpPr/>
            <p:nvPr/>
          </p:nvSpPr>
          <p:spPr>
            <a:xfrm>
              <a:off x="5991223" y="3381377"/>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37BDD3C-EBA3-45D4-A59E-E54C5CD5B93B}"/>
                </a:ext>
              </a:extLst>
            </p:cNvPr>
            <p:cNvSpPr/>
            <p:nvPr/>
          </p:nvSpPr>
          <p:spPr>
            <a:xfrm>
              <a:off x="6029323" y="3381377"/>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02593A12-42AE-402B-A160-117B117C75C6}"/>
                </a:ext>
              </a:extLst>
            </p:cNvPr>
            <p:cNvSpPr/>
            <p:nvPr/>
          </p:nvSpPr>
          <p:spPr>
            <a:xfrm>
              <a:off x="6181721" y="3267076"/>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103AEFC1-85C4-4192-A0E0-D4ACCBBAFD9F}"/>
                </a:ext>
              </a:extLst>
            </p:cNvPr>
            <p:cNvSpPr/>
            <p:nvPr/>
          </p:nvSpPr>
          <p:spPr>
            <a:xfrm>
              <a:off x="6143622" y="3267076"/>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A34F90AD-DBD2-429C-9127-64695A507D48}"/>
                </a:ext>
              </a:extLst>
            </p:cNvPr>
            <p:cNvSpPr/>
            <p:nvPr/>
          </p:nvSpPr>
          <p:spPr>
            <a:xfrm>
              <a:off x="6105522" y="3267076"/>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grpSp>
      <p:grpSp>
        <p:nvGrpSpPr>
          <p:cNvPr id="13" name="Graphic 11">
            <a:extLst>
              <a:ext uri="{FF2B5EF4-FFF2-40B4-BE49-F238E27FC236}">
                <a16:creationId xmlns:a16="http://schemas.microsoft.com/office/drawing/2014/main" id="{91415477-D67A-4C36-BEE7-FC2107EB301E}"/>
              </a:ext>
            </a:extLst>
          </p:cNvPr>
          <p:cNvGrpSpPr/>
          <p:nvPr/>
        </p:nvGrpSpPr>
        <p:grpSpPr>
          <a:xfrm>
            <a:off x="1079532" y="1884416"/>
            <a:ext cx="628644" cy="790576"/>
            <a:chOff x="5781675" y="3033712"/>
            <a:chExt cx="628644" cy="790576"/>
          </a:xfrm>
          <a:solidFill>
            <a:schemeClr val="accent3"/>
          </a:solidFill>
        </p:grpSpPr>
        <p:sp>
          <p:nvSpPr>
            <p:cNvPr id="14" name="Freeform: Shape 13">
              <a:extLst>
                <a:ext uri="{FF2B5EF4-FFF2-40B4-BE49-F238E27FC236}">
                  <a16:creationId xmlns:a16="http://schemas.microsoft.com/office/drawing/2014/main" id="{3F1AE578-E312-415A-B3C7-50A4DD8B4AE9}"/>
                </a:ext>
              </a:extLst>
            </p:cNvPr>
            <p:cNvSpPr/>
            <p:nvPr/>
          </p:nvSpPr>
          <p:spPr>
            <a:xfrm>
              <a:off x="5991223" y="3325177"/>
              <a:ext cx="200023" cy="200025"/>
            </a:xfrm>
            <a:custGeom>
              <a:avLst/>
              <a:gdLst>
                <a:gd name="connsiteX0" fmla="*/ 104774 w 200023"/>
                <a:gd name="connsiteY0" fmla="*/ 0 h 200025"/>
                <a:gd name="connsiteX1" fmla="*/ 0 w 200023"/>
                <a:gd name="connsiteY1" fmla="*/ 103823 h 200025"/>
                <a:gd name="connsiteX2" fmla="*/ 104774 w 200023"/>
                <a:gd name="connsiteY2" fmla="*/ 208598 h 200025"/>
                <a:gd name="connsiteX3" fmla="*/ 208596 w 200023"/>
                <a:gd name="connsiteY3" fmla="*/ 103823 h 200025"/>
                <a:gd name="connsiteX4" fmla="*/ 104774 w 200023"/>
                <a:gd name="connsiteY4" fmla="*/ 0 h 200025"/>
                <a:gd name="connsiteX5" fmla="*/ 49530 w 200023"/>
                <a:gd name="connsiteY5" fmla="*/ 169545 h 200025"/>
                <a:gd name="connsiteX6" fmla="*/ 104774 w 200023"/>
                <a:gd name="connsiteY6" fmla="*/ 133350 h 200025"/>
                <a:gd name="connsiteX7" fmla="*/ 160018 w 200023"/>
                <a:gd name="connsiteY7" fmla="*/ 169545 h 200025"/>
                <a:gd name="connsiteX8" fmla="*/ 104774 w 200023"/>
                <a:gd name="connsiteY8" fmla="*/ 190500 h 200025"/>
                <a:gd name="connsiteX9" fmla="*/ 49530 w 200023"/>
                <a:gd name="connsiteY9" fmla="*/ 169545 h 200025"/>
                <a:gd name="connsiteX10" fmla="*/ 174306 w 200023"/>
                <a:gd name="connsiteY10" fmla="*/ 154305 h 200025"/>
                <a:gd name="connsiteX11" fmla="*/ 104774 w 200023"/>
                <a:gd name="connsiteY11" fmla="*/ 114300 h 200025"/>
                <a:gd name="connsiteX12" fmla="*/ 35242 w 200023"/>
                <a:gd name="connsiteY12" fmla="*/ 154305 h 200025"/>
                <a:gd name="connsiteX13" fmla="*/ 19050 w 200023"/>
                <a:gd name="connsiteY13" fmla="*/ 104775 h 200025"/>
                <a:gd name="connsiteX14" fmla="*/ 104774 w 200023"/>
                <a:gd name="connsiteY14" fmla="*/ 20003 h 200025"/>
                <a:gd name="connsiteX15" fmla="*/ 189546 w 200023"/>
                <a:gd name="connsiteY15" fmla="*/ 104775 h 200025"/>
                <a:gd name="connsiteX16" fmla="*/ 174306 w 200023"/>
                <a:gd name="connsiteY16" fmla="*/ 15430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3" h="200025">
                  <a:moveTo>
                    <a:pt x="104774" y="0"/>
                  </a:moveTo>
                  <a:cubicBezTo>
                    <a:pt x="47625" y="0"/>
                    <a:pt x="0" y="46673"/>
                    <a:pt x="0" y="103823"/>
                  </a:cubicBezTo>
                  <a:cubicBezTo>
                    <a:pt x="0" y="160973"/>
                    <a:pt x="45720" y="208598"/>
                    <a:pt x="104774" y="208598"/>
                  </a:cubicBezTo>
                  <a:cubicBezTo>
                    <a:pt x="161923" y="208598"/>
                    <a:pt x="208596" y="161925"/>
                    <a:pt x="208596" y="103823"/>
                  </a:cubicBezTo>
                  <a:cubicBezTo>
                    <a:pt x="208596" y="47625"/>
                    <a:pt x="161923" y="0"/>
                    <a:pt x="104774" y="0"/>
                  </a:cubicBezTo>
                  <a:close/>
                  <a:moveTo>
                    <a:pt x="49530" y="169545"/>
                  </a:moveTo>
                  <a:cubicBezTo>
                    <a:pt x="59054" y="147638"/>
                    <a:pt x="80962" y="133350"/>
                    <a:pt x="104774" y="133350"/>
                  </a:cubicBezTo>
                  <a:cubicBezTo>
                    <a:pt x="128586" y="133350"/>
                    <a:pt x="150494" y="147638"/>
                    <a:pt x="160018" y="169545"/>
                  </a:cubicBezTo>
                  <a:cubicBezTo>
                    <a:pt x="144779" y="181928"/>
                    <a:pt x="125729" y="190500"/>
                    <a:pt x="104774" y="190500"/>
                  </a:cubicBezTo>
                  <a:cubicBezTo>
                    <a:pt x="83819" y="189548"/>
                    <a:pt x="64769" y="182880"/>
                    <a:pt x="49530" y="169545"/>
                  </a:cubicBezTo>
                  <a:close/>
                  <a:moveTo>
                    <a:pt x="174306" y="154305"/>
                  </a:moveTo>
                  <a:cubicBezTo>
                    <a:pt x="160018" y="129540"/>
                    <a:pt x="134301" y="114300"/>
                    <a:pt x="104774" y="114300"/>
                  </a:cubicBezTo>
                  <a:cubicBezTo>
                    <a:pt x="76199" y="114300"/>
                    <a:pt x="49530" y="129540"/>
                    <a:pt x="35242" y="154305"/>
                  </a:cubicBezTo>
                  <a:cubicBezTo>
                    <a:pt x="24765" y="140018"/>
                    <a:pt x="19050" y="122873"/>
                    <a:pt x="19050" y="104775"/>
                  </a:cubicBezTo>
                  <a:cubicBezTo>
                    <a:pt x="19050" y="58103"/>
                    <a:pt x="57149" y="20003"/>
                    <a:pt x="104774" y="20003"/>
                  </a:cubicBezTo>
                  <a:cubicBezTo>
                    <a:pt x="151446" y="20003"/>
                    <a:pt x="189546" y="58103"/>
                    <a:pt x="189546" y="104775"/>
                  </a:cubicBezTo>
                  <a:cubicBezTo>
                    <a:pt x="189546" y="122873"/>
                    <a:pt x="183831" y="140018"/>
                    <a:pt x="174306" y="154305"/>
                  </a:cubicBezTo>
                  <a:close/>
                </a:path>
              </a:pathLst>
            </a:custGeom>
            <a:grpFill/>
            <a:ln w="10102"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A5F42260-42B1-4012-A409-02586EE56E6A}"/>
                </a:ext>
              </a:extLst>
            </p:cNvPr>
            <p:cNvSpPr/>
            <p:nvPr/>
          </p:nvSpPr>
          <p:spPr>
            <a:xfrm>
              <a:off x="6054087" y="3353753"/>
              <a:ext cx="76199" cy="76200"/>
            </a:xfrm>
            <a:custGeom>
              <a:avLst/>
              <a:gdLst>
                <a:gd name="connsiteX0" fmla="*/ 41910 w 76199"/>
                <a:gd name="connsiteY0" fmla="*/ 0 h 76200"/>
                <a:gd name="connsiteX1" fmla="*/ 0 w 76199"/>
                <a:gd name="connsiteY1" fmla="*/ 41910 h 76200"/>
                <a:gd name="connsiteX2" fmla="*/ 41910 w 76199"/>
                <a:gd name="connsiteY2" fmla="*/ 83820 h 76200"/>
                <a:gd name="connsiteX3" fmla="*/ 83819 w 76199"/>
                <a:gd name="connsiteY3" fmla="*/ 41910 h 76200"/>
                <a:gd name="connsiteX4" fmla="*/ 41910 w 76199"/>
                <a:gd name="connsiteY4" fmla="*/ 0 h 76200"/>
                <a:gd name="connsiteX5" fmla="*/ 41910 w 76199"/>
                <a:gd name="connsiteY5" fmla="*/ 64770 h 76200"/>
                <a:gd name="connsiteX6" fmla="*/ 19050 w 76199"/>
                <a:gd name="connsiteY6" fmla="*/ 41910 h 76200"/>
                <a:gd name="connsiteX7" fmla="*/ 41910 w 76199"/>
                <a:gd name="connsiteY7" fmla="*/ 19050 h 76200"/>
                <a:gd name="connsiteX8" fmla="*/ 64769 w 76199"/>
                <a:gd name="connsiteY8" fmla="*/ 41910 h 76200"/>
                <a:gd name="connsiteX9" fmla="*/ 41910 w 76199"/>
                <a:gd name="connsiteY9" fmla="*/ 6477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41910" y="0"/>
                  </a:moveTo>
                  <a:cubicBezTo>
                    <a:pt x="19050" y="0"/>
                    <a:pt x="0" y="19050"/>
                    <a:pt x="0" y="41910"/>
                  </a:cubicBezTo>
                  <a:cubicBezTo>
                    <a:pt x="0" y="64770"/>
                    <a:pt x="19050" y="83820"/>
                    <a:pt x="41910" y="83820"/>
                  </a:cubicBezTo>
                  <a:cubicBezTo>
                    <a:pt x="64769" y="83820"/>
                    <a:pt x="83819" y="64770"/>
                    <a:pt x="83819" y="41910"/>
                  </a:cubicBezTo>
                  <a:cubicBezTo>
                    <a:pt x="83819" y="18098"/>
                    <a:pt x="64769" y="0"/>
                    <a:pt x="41910" y="0"/>
                  </a:cubicBezTo>
                  <a:close/>
                  <a:moveTo>
                    <a:pt x="41910" y="64770"/>
                  </a:moveTo>
                  <a:cubicBezTo>
                    <a:pt x="29527" y="64770"/>
                    <a:pt x="19050" y="54293"/>
                    <a:pt x="19050" y="41910"/>
                  </a:cubicBezTo>
                  <a:cubicBezTo>
                    <a:pt x="19050" y="29528"/>
                    <a:pt x="29527" y="19050"/>
                    <a:pt x="41910" y="19050"/>
                  </a:cubicBezTo>
                  <a:cubicBezTo>
                    <a:pt x="54292" y="19050"/>
                    <a:pt x="64769" y="29528"/>
                    <a:pt x="64769" y="41910"/>
                  </a:cubicBezTo>
                  <a:cubicBezTo>
                    <a:pt x="64769" y="54293"/>
                    <a:pt x="54292" y="64770"/>
                    <a:pt x="41910" y="64770"/>
                  </a:cubicBezTo>
                  <a:close/>
                </a:path>
              </a:pathLst>
            </a:custGeom>
            <a:grpFill/>
            <a:ln w="10102"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83EFCE89-DF32-404F-8693-93C8218C753F}"/>
                </a:ext>
              </a:extLst>
            </p:cNvPr>
            <p:cNvSpPr/>
            <p:nvPr/>
          </p:nvSpPr>
          <p:spPr>
            <a:xfrm>
              <a:off x="5787390" y="3069907"/>
              <a:ext cx="609594" cy="552451"/>
            </a:xfrm>
            <a:custGeom>
              <a:avLst/>
              <a:gdLst>
                <a:gd name="connsiteX0" fmla="*/ 608642 w 609594"/>
                <a:gd name="connsiteY0" fmla="*/ 322898 h 552450"/>
                <a:gd name="connsiteX1" fmla="*/ 553397 w 609594"/>
                <a:gd name="connsiteY1" fmla="*/ 322898 h 552450"/>
                <a:gd name="connsiteX2" fmla="*/ 543872 w 609594"/>
                <a:gd name="connsiteY2" fmla="*/ 332423 h 552450"/>
                <a:gd name="connsiteX3" fmla="*/ 543872 w 609594"/>
                <a:gd name="connsiteY3" fmla="*/ 350521 h 552450"/>
                <a:gd name="connsiteX4" fmla="*/ 515298 w 609594"/>
                <a:gd name="connsiteY4" fmla="*/ 350521 h 552450"/>
                <a:gd name="connsiteX5" fmla="*/ 515298 w 609594"/>
                <a:gd name="connsiteY5" fmla="*/ 242888 h 552450"/>
                <a:gd name="connsiteX6" fmla="*/ 486723 w 609594"/>
                <a:gd name="connsiteY6" fmla="*/ 214313 h 552450"/>
                <a:gd name="connsiteX7" fmla="*/ 422906 w 609594"/>
                <a:gd name="connsiteY7" fmla="*/ 214313 h 552450"/>
                <a:gd name="connsiteX8" fmla="*/ 422906 w 609594"/>
                <a:gd name="connsiteY8" fmla="*/ 128588 h 552450"/>
                <a:gd name="connsiteX9" fmla="*/ 514345 w 609594"/>
                <a:gd name="connsiteY9" fmla="*/ 128588 h 552450"/>
                <a:gd name="connsiteX10" fmla="*/ 514345 w 609594"/>
                <a:gd name="connsiteY10" fmla="*/ 146685 h 552450"/>
                <a:gd name="connsiteX11" fmla="*/ 523870 w 609594"/>
                <a:gd name="connsiteY11" fmla="*/ 156210 h 552450"/>
                <a:gd name="connsiteX12" fmla="*/ 579115 w 609594"/>
                <a:gd name="connsiteY12" fmla="*/ 156210 h 552450"/>
                <a:gd name="connsiteX13" fmla="*/ 588639 w 609594"/>
                <a:gd name="connsiteY13" fmla="*/ 146685 h 552450"/>
                <a:gd name="connsiteX14" fmla="*/ 588639 w 609594"/>
                <a:gd name="connsiteY14" fmla="*/ 91440 h 552450"/>
                <a:gd name="connsiteX15" fmla="*/ 579115 w 609594"/>
                <a:gd name="connsiteY15" fmla="*/ 81915 h 552450"/>
                <a:gd name="connsiteX16" fmla="*/ 523870 w 609594"/>
                <a:gd name="connsiteY16" fmla="*/ 81915 h 552450"/>
                <a:gd name="connsiteX17" fmla="*/ 514345 w 609594"/>
                <a:gd name="connsiteY17" fmla="*/ 91440 h 552450"/>
                <a:gd name="connsiteX18" fmla="*/ 514345 w 609594"/>
                <a:gd name="connsiteY18" fmla="*/ 109538 h 552450"/>
                <a:gd name="connsiteX19" fmla="*/ 413381 w 609594"/>
                <a:gd name="connsiteY19" fmla="*/ 109538 h 552450"/>
                <a:gd name="connsiteX20" fmla="*/ 403856 w 609594"/>
                <a:gd name="connsiteY20" fmla="*/ 119063 h 552450"/>
                <a:gd name="connsiteX21" fmla="*/ 403856 w 609594"/>
                <a:gd name="connsiteY21" fmla="*/ 214313 h 552450"/>
                <a:gd name="connsiteX22" fmla="*/ 315275 w 609594"/>
                <a:gd name="connsiteY22" fmla="*/ 214313 h 552450"/>
                <a:gd name="connsiteX23" fmla="*/ 315275 w 609594"/>
                <a:gd name="connsiteY23" fmla="*/ 72390 h 552450"/>
                <a:gd name="connsiteX24" fmla="*/ 342897 w 609594"/>
                <a:gd name="connsiteY24" fmla="*/ 37148 h 552450"/>
                <a:gd name="connsiteX25" fmla="*/ 305750 w 609594"/>
                <a:gd name="connsiteY25" fmla="*/ 0 h 552450"/>
                <a:gd name="connsiteX26" fmla="*/ 268602 w 609594"/>
                <a:gd name="connsiteY26" fmla="*/ 37148 h 552450"/>
                <a:gd name="connsiteX27" fmla="*/ 296225 w 609594"/>
                <a:gd name="connsiteY27" fmla="*/ 72390 h 552450"/>
                <a:gd name="connsiteX28" fmla="*/ 296225 w 609594"/>
                <a:gd name="connsiteY28" fmla="*/ 213360 h 552450"/>
                <a:gd name="connsiteX29" fmla="*/ 211453 w 609594"/>
                <a:gd name="connsiteY29" fmla="*/ 213360 h 552450"/>
                <a:gd name="connsiteX30" fmla="*/ 211453 w 609594"/>
                <a:gd name="connsiteY30" fmla="*/ 118110 h 552450"/>
                <a:gd name="connsiteX31" fmla="*/ 201928 w 609594"/>
                <a:gd name="connsiteY31" fmla="*/ 108585 h 552450"/>
                <a:gd name="connsiteX32" fmla="*/ 100964 w 609594"/>
                <a:gd name="connsiteY32" fmla="*/ 108585 h 552450"/>
                <a:gd name="connsiteX33" fmla="*/ 100964 w 609594"/>
                <a:gd name="connsiteY33" fmla="*/ 90488 h 552450"/>
                <a:gd name="connsiteX34" fmla="*/ 91439 w 609594"/>
                <a:gd name="connsiteY34" fmla="*/ 80963 h 552450"/>
                <a:gd name="connsiteX35" fmla="*/ 36195 w 609594"/>
                <a:gd name="connsiteY35" fmla="*/ 80963 h 552450"/>
                <a:gd name="connsiteX36" fmla="*/ 26670 w 609594"/>
                <a:gd name="connsiteY36" fmla="*/ 90488 h 552450"/>
                <a:gd name="connsiteX37" fmla="*/ 26670 w 609594"/>
                <a:gd name="connsiteY37" fmla="*/ 145733 h 552450"/>
                <a:gd name="connsiteX38" fmla="*/ 36195 w 609594"/>
                <a:gd name="connsiteY38" fmla="*/ 155258 h 552450"/>
                <a:gd name="connsiteX39" fmla="*/ 91439 w 609594"/>
                <a:gd name="connsiteY39" fmla="*/ 155258 h 552450"/>
                <a:gd name="connsiteX40" fmla="*/ 100964 w 609594"/>
                <a:gd name="connsiteY40" fmla="*/ 145733 h 552450"/>
                <a:gd name="connsiteX41" fmla="*/ 100964 w 609594"/>
                <a:gd name="connsiteY41" fmla="*/ 127635 h 552450"/>
                <a:gd name="connsiteX42" fmla="*/ 192403 w 609594"/>
                <a:gd name="connsiteY42" fmla="*/ 127635 h 552450"/>
                <a:gd name="connsiteX43" fmla="*/ 192403 w 609594"/>
                <a:gd name="connsiteY43" fmla="*/ 213360 h 552450"/>
                <a:gd name="connsiteX44" fmla="*/ 131444 w 609594"/>
                <a:gd name="connsiteY44" fmla="*/ 213360 h 552450"/>
                <a:gd name="connsiteX45" fmla="*/ 102869 w 609594"/>
                <a:gd name="connsiteY45" fmla="*/ 241935 h 552450"/>
                <a:gd name="connsiteX46" fmla="*/ 102869 w 609594"/>
                <a:gd name="connsiteY46" fmla="*/ 349568 h 552450"/>
                <a:gd name="connsiteX47" fmla="*/ 72389 w 609594"/>
                <a:gd name="connsiteY47" fmla="*/ 349568 h 552450"/>
                <a:gd name="connsiteX48" fmla="*/ 37147 w 609594"/>
                <a:gd name="connsiteY48" fmla="*/ 321946 h 552450"/>
                <a:gd name="connsiteX49" fmla="*/ 0 w 609594"/>
                <a:gd name="connsiteY49" fmla="*/ 359093 h 552450"/>
                <a:gd name="connsiteX50" fmla="*/ 10477 w 609594"/>
                <a:gd name="connsiteY50" fmla="*/ 384811 h 552450"/>
                <a:gd name="connsiteX51" fmla="*/ 50482 w 609594"/>
                <a:gd name="connsiteY51" fmla="*/ 392431 h 552450"/>
                <a:gd name="connsiteX52" fmla="*/ 72389 w 609594"/>
                <a:gd name="connsiteY52" fmla="*/ 367666 h 552450"/>
                <a:gd name="connsiteX53" fmla="*/ 102869 w 609594"/>
                <a:gd name="connsiteY53" fmla="*/ 367666 h 552450"/>
                <a:gd name="connsiteX54" fmla="*/ 102869 w 609594"/>
                <a:gd name="connsiteY54" fmla="*/ 484823 h 552450"/>
                <a:gd name="connsiteX55" fmla="*/ 64769 w 609594"/>
                <a:gd name="connsiteY55" fmla="*/ 484823 h 552450"/>
                <a:gd name="connsiteX56" fmla="*/ 57149 w 609594"/>
                <a:gd name="connsiteY56" fmla="*/ 488633 h 552450"/>
                <a:gd name="connsiteX57" fmla="*/ 55244 w 609594"/>
                <a:gd name="connsiteY57" fmla="*/ 497206 h 552450"/>
                <a:gd name="connsiteX58" fmla="*/ 68579 w 609594"/>
                <a:gd name="connsiteY58" fmla="*/ 547688 h 552450"/>
                <a:gd name="connsiteX59" fmla="*/ 78104 w 609594"/>
                <a:gd name="connsiteY59" fmla="*/ 554356 h 552450"/>
                <a:gd name="connsiteX60" fmla="*/ 538157 w 609594"/>
                <a:gd name="connsiteY60" fmla="*/ 554356 h 552450"/>
                <a:gd name="connsiteX61" fmla="*/ 547682 w 609594"/>
                <a:gd name="connsiteY61" fmla="*/ 547688 h 552450"/>
                <a:gd name="connsiteX62" fmla="*/ 561017 w 609594"/>
                <a:gd name="connsiteY62" fmla="*/ 497206 h 552450"/>
                <a:gd name="connsiteX63" fmla="*/ 559112 w 609594"/>
                <a:gd name="connsiteY63" fmla="*/ 488633 h 552450"/>
                <a:gd name="connsiteX64" fmla="*/ 551492 w 609594"/>
                <a:gd name="connsiteY64" fmla="*/ 484823 h 552450"/>
                <a:gd name="connsiteX65" fmla="*/ 514345 w 609594"/>
                <a:gd name="connsiteY65" fmla="*/ 484823 h 552450"/>
                <a:gd name="connsiteX66" fmla="*/ 514345 w 609594"/>
                <a:gd name="connsiteY66" fmla="*/ 369571 h 552450"/>
                <a:gd name="connsiteX67" fmla="*/ 542920 w 609594"/>
                <a:gd name="connsiteY67" fmla="*/ 369571 h 552450"/>
                <a:gd name="connsiteX68" fmla="*/ 542920 w 609594"/>
                <a:gd name="connsiteY68" fmla="*/ 387668 h 552450"/>
                <a:gd name="connsiteX69" fmla="*/ 552445 w 609594"/>
                <a:gd name="connsiteY69" fmla="*/ 397193 h 552450"/>
                <a:gd name="connsiteX70" fmla="*/ 607689 w 609594"/>
                <a:gd name="connsiteY70" fmla="*/ 397193 h 552450"/>
                <a:gd name="connsiteX71" fmla="*/ 617214 w 609594"/>
                <a:gd name="connsiteY71" fmla="*/ 387668 h 552450"/>
                <a:gd name="connsiteX72" fmla="*/ 617214 w 609594"/>
                <a:gd name="connsiteY72" fmla="*/ 332423 h 552450"/>
                <a:gd name="connsiteX73" fmla="*/ 608642 w 609594"/>
                <a:gd name="connsiteY73" fmla="*/ 322898 h 552450"/>
                <a:gd name="connsiteX74" fmla="*/ 534347 w 609594"/>
                <a:gd name="connsiteY74" fmla="*/ 100965 h 552450"/>
                <a:gd name="connsiteX75" fmla="*/ 570542 w 609594"/>
                <a:gd name="connsiteY75" fmla="*/ 100965 h 552450"/>
                <a:gd name="connsiteX76" fmla="*/ 570542 w 609594"/>
                <a:gd name="connsiteY76" fmla="*/ 137160 h 552450"/>
                <a:gd name="connsiteX77" fmla="*/ 534347 w 609594"/>
                <a:gd name="connsiteY77" fmla="*/ 137160 h 552450"/>
                <a:gd name="connsiteX78" fmla="*/ 534347 w 609594"/>
                <a:gd name="connsiteY78" fmla="*/ 100965 h 552450"/>
                <a:gd name="connsiteX79" fmla="*/ 287652 w 609594"/>
                <a:gd name="connsiteY79" fmla="*/ 37148 h 552450"/>
                <a:gd name="connsiteX80" fmla="*/ 305750 w 609594"/>
                <a:gd name="connsiteY80" fmla="*/ 19050 h 552450"/>
                <a:gd name="connsiteX81" fmla="*/ 323847 w 609594"/>
                <a:gd name="connsiteY81" fmla="*/ 37148 h 552450"/>
                <a:gd name="connsiteX82" fmla="*/ 305750 w 609594"/>
                <a:gd name="connsiteY82" fmla="*/ 55245 h 552450"/>
                <a:gd name="connsiteX83" fmla="*/ 287652 w 609594"/>
                <a:gd name="connsiteY83" fmla="*/ 37148 h 552450"/>
                <a:gd name="connsiteX84" fmla="*/ 81914 w 609594"/>
                <a:gd name="connsiteY84" fmla="*/ 137160 h 552450"/>
                <a:gd name="connsiteX85" fmla="*/ 45720 w 609594"/>
                <a:gd name="connsiteY85" fmla="*/ 137160 h 552450"/>
                <a:gd name="connsiteX86" fmla="*/ 45720 w 609594"/>
                <a:gd name="connsiteY86" fmla="*/ 100965 h 552450"/>
                <a:gd name="connsiteX87" fmla="*/ 81914 w 609594"/>
                <a:gd name="connsiteY87" fmla="*/ 100965 h 552450"/>
                <a:gd name="connsiteX88" fmla="*/ 81914 w 609594"/>
                <a:gd name="connsiteY88" fmla="*/ 137160 h 552450"/>
                <a:gd name="connsiteX89" fmla="*/ 42862 w 609594"/>
                <a:gd name="connsiteY89" fmla="*/ 376238 h 552450"/>
                <a:gd name="connsiteX90" fmla="*/ 18097 w 609594"/>
                <a:gd name="connsiteY90" fmla="*/ 360046 h 552450"/>
                <a:gd name="connsiteX91" fmla="*/ 36195 w 609594"/>
                <a:gd name="connsiteY91" fmla="*/ 341948 h 552450"/>
                <a:gd name="connsiteX92" fmla="*/ 54292 w 609594"/>
                <a:gd name="connsiteY92" fmla="*/ 360046 h 552450"/>
                <a:gd name="connsiteX93" fmla="*/ 42862 w 609594"/>
                <a:gd name="connsiteY93" fmla="*/ 376238 h 552450"/>
                <a:gd name="connsiteX94" fmla="*/ 531490 w 609594"/>
                <a:gd name="connsiteY94" fmla="*/ 537211 h 552450"/>
                <a:gd name="connsiteX95" fmla="*/ 85724 w 609594"/>
                <a:gd name="connsiteY95" fmla="*/ 537211 h 552450"/>
                <a:gd name="connsiteX96" fmla="*/ 77152 w 609594"/>
                <a:gd name="connsiteY96" fmla="*/ 505778 h 552450"/>
                <a:gd name="connsiteX97" fmla="*/ 539110 w 609594"/>
                <a:gd name="connsiteY97" fmla="*/ 505778 h 552450"/>
                <a:gd name="connsiteX98" fmla="*/ 531490 w 609594"/>
                <a:gd name="connsiteY98" fmla="*/ 537211 h 552450"/>
                <a:gd name="connsiteX99" fmla="*/ 120966 w 609594"/>
                <a:gd name="connsiteY99" fmla="*/ 486728 h 552450"/>
                <a:gd name="connsiteX100" fmla="*/ 120966 w 609594"/>
                <a:gd name="connsiteY100" fmla="*/ 242888 h 552450"/>
                <a:gd name="connsiteX101" fmla="*/ 130491 w 609594"/>
                <a:gd name="connsiteY101" fmla="*/ 233363 h 552450"/>
                <a:gd name="connsiteX102" fmla="*/ 485770 w 609594"/>
                <a:gd name="connsiteY102" fmla="*/ 233363 h 552450"/>
                <a:gd name="connsiteX103" fmla="*/ 495295 w 609594"/>
                <a:gd name="connsiteY103" fmla="*/ 242888 h 552450"/>
                <a:gd name="connsiteX104" fmla="*/ 495295 w 609594"/>
                <a:gd name="connsiteY104" fmla="*/ 486728 h 552450"/>
                <a:gd name="connsiteX105" fmla="*/ 120966 w 609594"/>
                <a:gd name="connsiteY105" fmla="*/ 486728 h 552450"/>
                <a:gd name="connsiteX106" fmla="*/ 599117 w 609594"/>
                <a:gd name="connsiteY106" fmla="*/ 378143 h 552450"/>
                <a:gd name="connsiteX107" fmla="*/ 562922 w 609594"/>
                <a:gd name="connsiteY107" fmla="*/ 378143 h 552450"/>
                <a:gd name="connsiteX108" fmla="*/ 562922 w 609594"/>
                <a:gd name="connsiteY108" fmla="*/ 341948 h 552450"/>
                <a:gd name="connsiteX109" fmla="*/ 599117 w 609594"/>
                <a:gd name="connsiteY109" fmla="*/ 341948 h 552450"/>
                <a:gd name="connsiteX110" fmla="*/ 599117 w 609594"/>
                <a:gd name="connsiteY110" fmla="*/ 378143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9594" h="552450">
                  <a:moveTo>
                    <a:pt x="608642" y="322898"/>
                  </a:moveTo>
                  <a:lnTo>
                    <a:pt x="553397" y="322898"/>
                  </a:lnTo>
                  <a:cubicBezTo>
                    <a:pt x="547682" y="322898"/>
                    <a:pt x="543872" y="326708"/>
                    <a:pt x="543872" y="332423"/>
                  </a:cubicBezTo>
                  <a:lnTo>
                    <a:pt x="543872" y="350521"/>
                  </a:lnTo>
                  <a:lnTo>
                    <a:pt x="515298" y="350521"/>
                  </a:lnTo>
                  <a:lnTo>
                    <a:pt x="515298" y="242888"/>
                  </a:lnTo>
                  <a:cubicBezTo>
                    <a:pt x="515298" y="226695"/>
                    <a:pt x="501963" y="214313"/>
                    <a:pt x="486723" y="214313"/>
                  </a:cubicBezTo>
                  <a:lnTo>
                    <a:pt x="422906" y="214313"/>
                  </a:lnTo>
                  <a:lnTo>
                    <a:pt x="422906" y="128588"/>
                  </a:lnTo>
                  <a:lnTo>
                    <a:pt x="514345" y="128588"/>
                  </a:lnTo>
                  <a:lnTo>
                    <a:pt x="514345" y="146685"/>
                  </a:lnTo>
                  <a:cubicBezTo>
                    <a:pt x="514345" y="152400"/>
                    <a:pt x="518155" y="156210"/>
                    <a:pt x="523870" y="156210"/>
                  </a:cubicBezTo>
                  <a:lnTo>
                    <a:pt x="579115" y="156210"/>
                  </a:lnTo>
                  <a:cubicBezTo>
                    <a:pt x="584829" y="156210"/>
                    <a:pt x="588639" y="152400"/>
                    <a:pt x="588639" y="146685"/>
                  </a:cubicBezTo>
                  <a:lnTo>
                    <a:pt x="588639" y="91440"/>
                  </a:lnTo>
                  <a:cubicBezTo>
                    <a:pt x="588639" y="85725"/>
                    <a:pt x="584829" y="81915"/>
                    <a:pt x="579115" y="81915"/>
                  </a:cubicBezTo>
                  <a:lnTo>
                    <a:pt x="523870" y="81915"/>
                  </a:lnTo>
                  <a:cubicBezTo>
                    <a:pt x="518155" y="81915"/>
                    <a:pt x="514345" y="85725"/>
                    <a:pt x="514345" y="91440"/>
                  </a:cubicBezTo>
                  <a:lnTo>
                    <a:pt x="514345" y="109538"/>
                  </a:lnTo>
                  <a:lnTo>
                    <a:pt x="413381" y="109538"/>
                  </a:lnTo>
                  <a:cubicBezTo>
                    <a:pt x="407666" y="109538"/>
                    <a:pt x="403856" y="113348"/>
                    <a:pt x="403856" y="119063"/>
                  </a:cubicBezTo>
                  <a:lnTo>
                    <a:pt x="403856" y="214313"/>
                  </a:lnTo>
                  <a:lnTo>
                    <a:pt x="315275" y="214313"/>
                  </a:lnTo>
                  <a:lnTo>
                    <a:pt x="315275" y="72390"/>
                  </a:lnTo>
                  <a:cubicBezTo>
                    <a:pt x="331467" y="68580"/>
                    <a:pt x="342897" y="54293"/>
                    <a:pt x="342897" y="37148"/>
                  </a:cubicBezTo>
                  <a:cubicBezTo>
                    <a:pt x="342897" y="17145"/>
                    <a:pt x="326704" y="0"/>
                    <a:pt x="305750" y="0"/>
                  </a:cubicBezTo>
                  <a:cubicBezTo>
                    <a:pt x="284795" y="0"/>
                    <a:pt x="268602" y="16193"/>
                    <a:pt x="268602" y="37148"/>
                  </a:cubicBezTo>
                  <a:cubicBezTo>
                    <a:pt x="268602" y="54293"/>
                    <a:pt x="280032" y="68580"/>
                    <a:pt x="296225" y="72390"/>
                  </a:cubicBezTo>
                  <a:lnTo>
                    <a:pt x="296225" y="213360"/>
                  </a:lnTo>
                  <a:lnTo>
                    <a:pt x="211453" y="213360"/>
                  </a:lnTo>
                  <a:lnTo>
                    <a:pt x="211453" y="118110"/>
                  </a:lnTo>
                  <a:cubicBezTo>
                    <a:pt x="211453" y="112395"/>
                    <a:pt x="207643" y="108585"/>
                    <a:pt x="201928" y="108585"/>
                  </a:cubicBezTo>
                  <a:lnTo>
                    <a:pt x="100964" y="108585"/>
                  </a:lnTo>
                  <a:lnTo>
                    <a:pt x="100964" y="90488"/>
                  </a:lnTo>
                  <a:cubicBezTo>
                    <a:pt x="100964" y="84773"/>
                    <a:pt x="97154" y="80963"/>
                    <a:pt x="91439" y="80963"/>
                  </a:cubicBezTo>
                  <a:lnTo>
                    <a:pt x="36195" y="80963"/>
                  </a:lnTo>
                  <a:cubicBezTo>
                    <a:pt x="30480" y="80963"/>
                    <a:pt x="26670" y="84773"/>
                    <a:pt x="26670" y="90488"/>
                  </a:cubicBezTo>
                  <a:lnTo>
                    <a:pt x="26670" y="145733"/>
                  </a:lnTo>
                  <a:cubicBezTo>
                    <a:pt x="26670" y="151448"/>
                    <a:pt x="30480" y="155258"/>
                    <a:pt x="36195" y="155258"/>
                  </a:cubicBezTo>
                  <a:lnTo>
                    <a:pt x="91439" y="155258"/>
                  </a:lnTo>
                  <a:cubicBezTo>
                    <a:pt x="97154" y="155258"/>
                    <a:pt x="100964" y="151448"/>
                    <a:pt x="100964" y="145733"/>
                  </a:cubicBezTo>
                  <a:lnTo>
                    <a:pt x="100964" y="127635"/>
                  </a:lnTo>
                  <a:lnTo>
                    <a:pt x="192403" y="127635"/>
                  </a:lnTo>
                  <a:lnTo>
                    <a:pt x="192403" y="213360"/>
                  </a:lnTo>
                  <a:lnTo>
                    <a:pt x="131444" y="213360"/>
                  </a:lnTo>
                  <a:cubicBezTo>
                    <a:pt x="115251" y="213360"/>
                    <a:pt x="102869" y="226695"/>
                    <a:pt x="102869" y="241935"/>
                  </a:cubicBezTo>
                  <a:lnTo>
                    <a:pt x="102869" y="349568"/>
                  </a:lnTo>
                  <a:lnTo>
                    <a:pt x="72389" y="349568"/>
                  </a:lnTo>
                  <a:cubicBezTo>
                    <a:pt x="68579" y="333376"/>
                    <a:pt x="54292" y="321946"/>
                    <a:pt x="37147" y="321946"/>
                  </a:cubicBezTo>
                  <a:cubicBezTo>
                    <a:pt x="16192" y="321946"/>
                    <a:pt x="0" y="339091"/>
                    <a:pt x="0" y="359093"/>
                  </a:cubicBezTo>
                  <a:cubicBezTo>
                    <a:pt x="0" y="368618"/>
                    <a:pt x="3810" y="378143"/>
                    <a:pt x="10477" y="384811"/>
                  </a:cubicBezTo>
                  <a:cubicBezTo>
                    <a:pt x="20955" y="395288"/>
                    <a:pt x="36195" y="399098"/>
                    <a:pt x="50482" y="392431"/>
                  </a:cubicBezTo>
                  <a:cubicBezTo>
                    <a:pt x="60959" y="387668"/>
                    <a:pt x="69532" y="379096"/>
                    <a:pt x="72389" y="367666"/>
                  </a:cubicBezTo>
                  <a:lnTo>
                    <a:pt x="102869" y="367666"/>
                  </a:lnTo>
                  <a:lnTo>
                    <a:pt x="102869" y="484823"/>
                  </a:lnTo>
                  <a:lnTo>
                    <a:pt x="64769" y="484823"/>
                  </a:lnTo>
                  <a:cubicBezTo>
                    <a:pt x="61912" y="484823"/>
                    <a:pt x="59054" y="485776"/>
                    <a:pt x="57149" y="488633"/>
                  </a:cubicBezTo>
                  <a:cubicBezTo>
                    <a:pt x="55244" y="490538"/>
                    <a:pt x="54292" y="494348"/>
                    <a:pt x="55244" y="497206"/>
                  </a:cubicBezTo>
                  <a:lnTo>
                    <a:pt x="68579" y="547688"/>
                  </a:lnTo>
                  <a:cubicBezTo>
                    <a:pt x="69532" y="551498"/>
                    <a:pt x="73342" y="554356"/>
                    <a:pt x="78104" y="554356"/>
                  </a:cubicBezTo>
                  <a:lnTo>
                    <a:pt x="538157" y="554356"/>
                  </a:lnTo>
                  <a:cubicBezTo>
                    <a:pt x="542920" y="554356"/>
                    <a:pt x="545777" y="551498"/>
                    <a:pt x="547682" y="547688"/>
                  </a:cubicBezTo>
                  <a:lnTo>
                    <a:pt x="561017" y="497206"/>
                  </a:lnTo>
                  <a:cubicBezTo>
                    <a:pt x="561970" y="494348"/>
                    <a:pt x="561017" y="491491"/>
                    <a:pt x="559112" y="488633"/>
                  </a:cubicBezTo>
                  <a:cubicBezTo>
                    <a:pt x="557207" y="486728"/>
                    <a:pt x="554350" y="484823"/>
                    <a:pt x="551492" y="484823"/>
                  </a:cubicBezTo>
                  <a:lnTo>
                    <a:pt x="514345" y="484823"/>
                  </a:lnTo>
                  <a:lnTo>
                    <a:pt x="514345" y="369571"/>
                  </a:lnTo>
                  <a:lnTo>
                    <a:pt x="542920" y="369571"/>
                  </a:lnTo>
                  <a:lnTo>
                    <a:pt x="542920" y="387668"/>
                  </a:lnTo>
                  <a:cubicBezTo>
                    <a:pt x="542920" y="393383"/>
                    <a:pt x="546730" y="397193"/>
                    <a:pt x="552445" y="397193"/>
                  </a:cubicBezTo>
                  <a:lnTo>
                    <a:pt x="607689" y="397193"/>
                  </a:lnTo>
                  <a:cubicBezTo>
                    <a:pt x="613404" y="397193"/>
                    <a:pt x="617214" y="393383"/>
                    <a:pt x="617214" y="387668"/>
                  </a:cubicBezTo>
                  <a:lnTo>
                    <a:pt x="617214" y="332423"/>
                  </a:lnTo>
                  <a:cubicBezTo>
                    <a:pt x="618167" y="326708"/>
                    <a:pt x="614357" y="322898"/>
                    <a:pt x="608642" y="322898"/>
                  </a:cubicBezTo>
                  <a:close/>
                  <a:moveTo>
                    <a:pt x="534347" y="100965"/>
                  </a:moveTo>
                  <a:lnTo>
                    <a:pt x="570542" y="100965"/>
                  </a:lnTo>
                  <a:lnTo>
                    <a:pt x="570542" y="137160"/>
                  </a:lnTo>
                  <a:lnTo>
                    <a:pt x="534347" y="137160"/>
                  </a:lnTo>
                  <a:lnTo>
                    <a:pt x="534347" y="100965"/>
                  </a:lnTo>
                  <a:close/>
                  <a:moveTo>
                    <a:pt x="287652" y="37148"/>
                  </a:moveTo>
                  <a:cubicBezTo>
                    <a:pt x="287652" y="27623"/>
                    <a:pt x="295272" y="19050"/>
                    <a:pt x="305750" y="19050"/>
                  </a:cubicBezTo>
                  <a:cubicBezTo>
                    <a:pt x="315275" y="19050"/>
                    <a:pt x="323847" y="26670"/>
                    <a:pt x="323847" y="37148"/>
                  </a:cubicBezTo>
                  <a:cubicBezTo>
                    <a:pt x="323847" y="46673"/>
                    <a:pt x="316227" y="55245"/>
                    <a:pt x="305750" y="55245"/>
                  </a:cubicBezTo>
                  <a:cubicBezTo>
                    <a:pt x="296225" y="55245"/>
                    <a:pt x="287652" y="46673"/>
                    <a:pt x="287652" y="37148"/>
                  </a:cubicBezTo>
                  <a:close/>
                  <a:moveTo>
                    <a:pt x="81914" y="137160"/>
                  </a:moveTo>
                  <a:lnTo>
                    <a:pt x="45720" y="137160"/>
                  </a:lnTo>
                  <a:lnTo>
                    <a:pt x="45720" y="100965"/>
                  </a:lnTo>
                  <a:lnTo>
                    <a:pt x="81914" y="100965"/>
                  </a:lnTo>
                  <a:lnTo>
                    <a:pt x="81914" y="137160"/>
                  </a:lnTo>
                  <a:close/>
                  <a:moveTo>
                    <a:pt x="42862" y="376238"/>
                  </a:moveTo>
                  <a:cubicBezTo>
                    <a:pt x="30480" y="381953"/>
                    <a:pt x="18097" y="371476"/>
                    <a:pt x="18097" y="360046"/>
                  </a:cubicBezTo>
                  <a:cubicBezTo>
                    <a:pt x="18097" y="350521"/>
                    <a:pt x="25717" y="341948"/>
                    <a:pt x="36195" y="341948"/>
                  </a:cubicBezTo>
                  <a:cubicBezTo>
                    <a:pt x="45720" y="341948"/>
                    <a:pt x="54292" y="350521"/>
                    <a:pt x="54292" y="360046"/>
                  </a:cubicBezTo>
                  <a:cubicBezTo>
                    <a:pt x="54292" y="368618"/>
                    <a:pt x="48577" y="374333"/>
                    <a:pt x="42862" y="376238"/>
                  </a:cubicBezTo>
                  <a:close/>
                  <a:moveTo>
                    <a:pt x="531490" y="537211"/>
                  </a:moveTo>
                  <a:lnTo>
                    <a:pt x="85724" y="537211"/>
                  </a:lnTo>
                  <a:lnTo>
                    <a:pt x="77152" y="505778"/>
                  </a:lnTo>
                  <a:lnTo>
                    <a:pt x="539110" y="505778"/>
                  </a:lnTo>
                  <a:lnTo>
                    <a:pt x="531490" y="537211"/>
                  </a:lnTo>
                  <a:close/>
                  <a:moveTo>
                    <a:pt x="120966" y="486728"/>
                  </a:moveTo>
                  <a:lnTo>
                    <a:pt x="120966" y="242888"/>
                  </a:lnTo>
                  <a:cubicBezTo>
                    <a:pt x="120966" y="237173"/>
                    <a:pt x="125729" y="233363"/>
                    <a:pt x="130491" y="233363"/>
                  </a:cubicBezTo>
                  <a:lnTo>
                    <a:pt x="485770" y="233363"/>
                  </a:lnTo>
                  <a:cubicBezTo>
                    <a:pt x="491485" y="233363"/>
                    <a:pt x="495295" y="238125"/>
                    <a:pt x="495295" y="242888"/>
                  </a:cubicBezTo>
                  <a:lnTo>
                    <a:pt x="495295" y="486728"/>
                  </a:lnTo>
                  <a:lnTo>
                    <a:pt x="120966" y="486728"/>
                  </a:lnTo>
                  <a:close/>
                  <a:moveTo>
                    <a:pt x="599117" y="378143"/>
                  </a:moveTo>
                  <a:lnTo>
                    <a:pt x="562922" y="378143"/>
                  </a:lnTo>
                  <a:lnTo>
                    <a:pt x="562922" y="341948"/>
                  </a:lnTo>
                  <a:lnTo>
                    <a:pt x="599117" y="341948"/>
                  </a:lnTo>
                  <a:lnTo>
                    <a:pt x="599117" y="378143"/>
                  </a:lnTo>
                  <a:close/>
                </a:path>
              </a:pathLst>
            </a:custGeom>
            <a:grpFill/>
            <a:ln w="1010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07937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280"/>
          <p:cNvSpPr/>
          <p:nvPr/>
        </p:nvSpPr>
        <p:spPr>
          <a:xfrm>
            <a:off x="5075" y="219438"/>
            <a:ext cx="4754880" cy="1719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447" name="Rectangle 446"/>
          <p:cNvSpPr/>
          <p:nvPr/>
        </p:nvSpPr>
        <p:spPr>
          <a:xfrm>
            <a:off x="3251855" y="2808863"/>
            <a:ext cx="640080" cy="640080"/>
          </a:xfrm>
          <a:prstGeom prst="rect">
            <a:avLst/>
          </a:prstGeom>
          <a:solidFill>
            <a:schemeClr val="accent2"/>
          </a:solidFill>
        </p:spPr>
        <p:txBody>
          <a:bodyPr wrap="square" lIns="27432" rIns="0" anchor="ctr">
            <a:noAutofit/>
          </a:bodyPr>
          <a:lstStyle/>
          <a:p>
            <a:pPr marL="0" marR="0" lvl="2" indent="0" algn="ctr" defTabSz="914400" rtl="0" eaLnBrk="1" fontAlgn="auto" latinLnBrk="0" hangingPunct="1">
              <a:lnSpc>
                <a:spcPct val="100000"/>
              </a:lnSpc>
              <a:spcBef>
                <a:spcPts val="0"/>
              </a:spcBef>
              <a:spcAft>
                <a:spcPts val="1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KPMG Extralight"/>
                <a:ea typeface="+mn-ea"/>
                <a:cs typeface="+mn-cs"/>
              </a:rPr>
              <a:t>94</a:t>
            </a:r>
            <a:r>
              <a:rPr kumimoji="0" lang="en-GB" sz="2000" b="1" i="0" u="none" strike="noStrike" kern="1200" cap="none" spc="0" normalizeH="0" baseline="0" noProof="0" dirty="0">
                <a:ln>
                  <a:noFill/>
                </a:ln>
                <a:solidFill>
                  <a:prstClr val="white"/>
                </a:solidFill>
                <a:effectLst/>
                <a:uLnTx/>
                <a:uFillTx/>
                <a:latin typeface="KPMG Extralight"/>
                <a:ea typeface="+mn-ea"/>
                <a:cs typeface="+mn-cs"/>
              </a:rPr>
              <a:t>%</a:t>
            </a:r>
          </a:p>
        </p:txBody>
      </p:sp>
      <p:sp>
        <p:nvSpPr>
          <p:cNvPr id="450" name="Oval 449"/>
          <p:cNvSpPr>
            <a:spLocks noChangeAspect="1"/>
          </p:cNvSpPr>
          <p:nvPr/>
        </p:nvSpPr>
        <p:spPr>
          <a:xfrm>
            <a:off x="3123422" y="2775436"/>
            <a:ext cx="274320" cy="27432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71" name="Pentagon 24">
            <a:extLst>
              <a:ext uri="{FF2B5EF4-FFF2-40B4-BE49-F238E27FC236}">
                <a16:creationId xmlns:a16="http://schemas.microsoft.com/office/drawing/2014/main" id="{8F3D91B9-8139-405E-B8CD-C4AEF174C618}"/>
              </a:ext>
            </a:extLst>
          </p:cNvPr>
          <p:cNvSpPr/>
          <p:nvPr/>
        </p:nvSpPr>
        <p:spPr>
          <a:xfrm>
            <a:off x="1031451" y="2103719"/>
            <a:ext cx="1640610" cy="151578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182880" bIns="91440" rtlCol="0" anchor="b"/>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 normalizeH="0" baseline="0" noProof="0" dirty="0">
                <a:ln>
                  <a:noFill/>
                </a:ln>
                <a:solidFill>
                  <a:prstClr val="white"/>
                </a:solidFill>
                <a:effectLst/>
                <a:uLnTx/>
                <a:uFillTx/>
                <a:latin typeface="Arial"/>
                <a:ea typeface="+mn-ea"/>
                <a:cs typeface="Arial"/>
              </a:rPr>
              <a:t>Online shopping has opened up an ‘infinite shelf’…</a:t>
            </a:r>
          </a:p>
        </p:txBody>
      </p:sp>
      <p:sp>
        <p:nvSpPr>
          <p:cNvPr id="2" name="Title 1"/>
          <p:cNvSpPr>
            <a:spLocks noGrp="1"/>
          </p:cNvSpPr>
          <p:nvPr>
            <p:ph type="title"/>
          </p:nvPr>
        </p:nvSpPr>
        <p:spPr>
          <a:xfrm>
            <a:off x="998400" y="431800"/>
            <a:ext cx="10195200" cy="533400"/>
          </a:xfrm>
        </p:spPr>
        <p:txBody>
          <a:bodyPr/>
          <a:lstStyle/>
          <a:p>
            <a:r>
              <a:rPr lang="en-GB" sz="5000" b="1" dirty="0"/>
              <a:t>Choice</a:t>
            </a:r>
            <a:r>
              <a:rPr lang="en-GB" sz="5000" dirty="0"/>
              <a:t> — the new crucial consumption driver</a:t>
            </a:r>
          </a:p>
        </p:txBody>
      </p:sp>
      <p:sp>
        <p:nvSpPr>
          <p:cNvPr id="25" name="Pentagon 24"/>
          <p:cNvSpPr/>
          <p:nvPr/>
        </p:nvSpPr>
        <p:spPr>
          <a:xfrm>
            <a:off x="1031451" y="3767172"/>
            <a:ext cx="1640610" cy="2107431"/>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182880" bIns="91440" rtlCol="0" anchor="b"/>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5" normalizeH="0" baseline="0" noProof="0" dirty="0">
                <a:ln>
                  <a:noFill/>
                </a:ln>
                <a:solidFill>
                  <a:prstClr val="white"/>
                </a:solidFill>
                <a:effectLst/>
                <a:uLnTx/>
                <a:uFillTx/>
                <a:latin typeface="Arial"/>
                <a:ea typeface="+mn-ea"/>
                <a:cs typeface="Arial"/>
              </a:rPr>
              <a:t>… putting platform businesses and value players in the front seat and incumbents under pressure</a:t>
            </a:r>
          </a:p>
        </p:txBody>
      </p:sp>
      <p:sp>
        <p:nvSpPr>
          <p:cNvPr id="327" name="Rectangle 326"/>
          <p:cNvSpPr/>
          <p:nvPr/>
        </p:nvSpPr>
        <p:spPr>
          <a:xfrm>
            <a:off x="2857843" y="2103718"/>
            <a:ext cx="6400800" cy="457200"/>
          </a:xfrm>
          <a:prstGeom prst="rect">
            <a:avLst/>
          </a:prstGeom>
          <a:solidFill>
            <a:schemeClr val="accent2"/>
          </a:solidFill>
          <a:ln w="19050">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900" b="0" i="0" u="none" strike="noStrike" kern="1200" spc="0" baseline="0">
                <a:solidFill>
                  <a:srgbClr val="00338D"/>
                </a:solidFill>
                <a:latin typeface="+mn-lt"/>
                <a:ea typeface="+mn-ea"/>
                <a:cs typeface="+mn-cs"/>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Consumers have unlimited choice — endless online shelves offer greater stock availability and wider/exclusive ranges</a:t>
            </a:r>
          </a:p>
          <a:p>
            <a:pPr marL="0" marR="0" lvl="0" indent="0" algn="l" defTabSz="914400" rtl="0" eaLnBrk="1" fontAlgn="auto" latinLnBrk="0" hangingPunct="1">
              <a:lnSpc>
                <a:spcPct val="100000"/>
              </a:lnSpc>
              <a:spcBef>
                <a:spcPts val="0"/>
              </a:spcBef>
              <a:spcAft>
                <a:spcPts val="0"/>
              </a:spcAft>
              <a:buClrTx/>
              <a:buSzTx/>
              <a:buFontTx/>
              <a:buNone/>
              <a:tabLst/>
              <a:defRPr sz="900" b="0" i="0" u="none" strike="noStrike" kern="1200" spc="0" baseline="0">
                <a:solidFill>
                  <a:srgbClr val="00338D"/>
                </a:solidFill>
                <a:latin typeface="+mn-lt"/>
                <a:ea typeface="+mn-ea"/>
                <a:cs typeface="+mn-cs"/>
              </a:defRPr>
            </a:pPr>
            <a:endParaRPr kumimoji="0" lang="en-GB" sz="1000" b="1" i="0" u="none" strike="noStrike" kern="1200" cap="none" spc="0" normalizeH="0" baseline="0" noProof="0" dirty="0">
              <a:ln>
                <a:noFill/>
              </a:ln>
              <a:solidFill>
                <a:srgbClr val="FF0000"/>
              </a:solidFill>
              <a:effectLst/>
              <a:uLnTx/>
              <a:uFillTx/>
              <a:latin typeface="Arial"/>
              <a:ea typeface="+mn-ea"/>
              <a:cs typeface="+mn-cs"/>
            </a:endParaRPr>
          </a:p>
        </p:txBody>
      </p:sp>
      <p:sp>
        <p:nvSpPr>
          <p:cNvPr id="343" name="Rectangle 342"/>
          <p:cNvSpPr/>
          <p:nvPr/>
        </p:nvSpPr>
        <p:spPr>
          <a:xfrm>
            <a:off x="6463789" y="2808863"/>
            <a:ext cx="640080" cy="640080"/>
          </a:xfrm>
          <a:prstGeom prst="rect">
            <a:avLst/>
          </a:prstGeom>
          <a:solidFill>
            <a:schemeClr val="accent2"/>
          </a:solidFill>
        </p:spPr>
        <p:txBody>
          <a:bodyPr wrap="square" lIns="27432" rIns="0" anchor="ctr">
            <a:noAutofit/>
          </a:bodyPr>
          <a:lstStyle/>
          <a:p>
            <a:pPr marL="0" marR="0" lvl="2" indent="0" algn="ctr" defTabSz="914400" rtl="0" eaLnBrk="1" fontAlgn="auto" latinLnBrk="0" hangingPunct="1">
              <a:lnSpc>
                <a:spcPct val="100000"/>
              </a:lnSpc>
              <a:spcBef>
                <a:spcPts val="0"/>
              </a:spcBef>
              <a:spcAft>
                <a:spcPts val="1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KPMG Extralight"/>
                <a:ea typeface="+mn-ea"/>
                <a:cs typeface="+mn-cs"/>
              </a:rPr>
              <a:t>119</a:t>
            </a:r>
            <a:r>
              <a:rPr kumimoji="0" lang="en-GB" sz="2800" b="1" i="0" u="none" strike="noStrike" kern="1200" cap="none" spc="0" normalizeH="0" baseline="0" noProof="0" dirty="0">
                <a:ln>
                  <a:noFill/>
                </a:ln>
                <a:solidFill>
                  <a:srgbClr val="FF0000"/>
                </a:solidFill>
                <a:effectLst/>
                <a:uLnTx/>
                <a:uFillTx/>
                <a:latin typeface="KPMG Extralight"/>
                <a:ea typeface="+mn-ea"/>
                <a:cs typeface="+mn-cs"/>
              </a:rPr>
              <a:t> </a:t>
            </a:r>
            <a:br>
              <a:rPr kumimoji="0" lang="en-GB" sz="2800" b="1" i="0" u="none" strike="noStrike" kern="1200" cap="none" spc="0" normalizeH="0" baseline="0" noProof="0" dirty="0">
                <a:ln>
                  <a:noFill/>
                </a:ln>
                <a:solidFill>
                  <a:srgbClr val="FF0000"/>
                </a:solidFill>
                <a:effectLst/>
                <a:uLnTx/>
                <a:uFillTx/>
                <a:latin typeface="KPMG Extralight"/>
                <a:ea typeface="+mn-ea"/>
                <a:cs typeface="+mn-cs"/>
              </a:rPr>
            </a:br>
            <a:r>
              <a:rPr kumimoji="0" lang="en-GB" sz="900" b="1" i="0" u="none" strike="noStrike" kern="1200" cap="none" spc="0" normalizeH="0" baseline="0" noProof="0" dirty="0">
                <a:ln>
                  <a:noFill/>
                </a:ln>
                <a:solidFill>
                  <a:prstClr val="white"/>
                </a:solidFill>
                <a:effectLst/>
                <a:uLnTx/>
                <a:uFillTx/>
                <a:latin typeface="Arial"/>
                <a:ea typeface="+mn-ea"/>
                <a:cs typeface="+mn-cs"/>
              </a:rPr>
              <a:t>million</a:t>
            </a:r>
          </a:p>
        </p:txBody>
      </p:sp>
      <p:sp>
        <p:nvSpPr>
          <p:cNvPr id="344" name="Rectangle 343"/>
          <p:cNvSpPr/>
          <p:nvPr/>
        </p:nvSpPr>
        <p:spPr>
          <a:xfrm>
            <a:off x="7178567" y="2900303"/>
            <a:ext cx="1908376" cy="369332"/>
          </a:xfrm>
          <a:prstGeom prst="rect">
            <a:avLst/>
          </a:prstGeom>
        </p:spPr>
        <p:txBody>
          <a:bodyPr wrap="square" lIns="27432" rIns="0">
            <a:spAutoFit/>
          </a:bodyPr>
          <a:lstStyle/>
          <a:p>
            <a:pPr marL="0" marR="0" lvl="2" indent="0" algn="l" defTabSz="914400" rtl="0" eaLnBrk="1" fontAlgn="auto" latinLnBrk="0" hangingPunct="1">
              <a:lnSpc>
                <a:spcPct val="100000"/>
              </a:lnSpc>
              <a:spcBef>
                <a:spcPts val="0"/>
              </a:spcBef>
              <a:spcAft>
                <a:spcPts val="100"/>
              </a:spcAft>
              <a:buClrTx/>
              <a:buSzTx/>
              <a:buFontTx/>
              <a:buNone/>
              <a:tabLst/>
              <a:defRPr/>
            </a:pPr>
            <a:r>
              <a:rPr kumimoji="0" lang="en-GB" sz="900" b="0" i="1" u="none" strike="noStrike" kern="1200" cap="none" spc="0" normalizeH="0" baseline="0" noProof="0" dirty="0">
                <a:ln>
                  <a:noFill/>
                </a:ln>
                <a:solidFill>
                  <a:srgbClr val="483698"/>
                </a:solidFill>
                <a:effectLst/>
                <a:uLnTx/>
                <a:uFillTx/>
                <a:latin typeface="Arial"/>
                <a:ea typeface="+mn-ea"/>
                <a:cs typeface="+mn-cs"/>
              </a:rPr>
              <a:t>… products on Amazon.com as of April 2019</a:t>
            </a:r>
            <a:r>
              <a:rPr kumimoji="0" lang="en-GB" sz="900" b="0" i="1" u="none" strike="noStrike" kern="1200" cap="none" spc="0" normalizeH="0" baseline="30000" noProof="0" dirty="0">
                <a:ln>
                  <a:noFill/>
                </a:ln>
                <a:solidFill>
                  <a:srgbClr val="483698"/>
                </a:solidFill>
                <a:effectLst/>
                <a:uLnTx/>
                <a:uFillTx/>
                <a:latin typeface="Arial"/>
                <a:ea typeface="+mn-ea"/>
                <a:cs typeface="+mn-cs"/>
              </a:rPr>
              <a:t>2</a:t>
            </a:r>
          </a:p>
        </p:txBody>
      </p:sp>
      <p:sp>
        <p:nvSpPr>
          <p:cNvPr id="446" name="Rectangle 445"/>
          <p:cNvSpPr/>
          <p:nvPr/>
        </p:nvSpPr>
        <p:spPr>
          <a:xfrm>
            <a:off x="3980080" y="2900303"/>
            <a:ext cx="1990665" cy="369332"/>
          </a:xfrm>
          <a:prstGeom prst="rect">
            <a:avLst/>
          </a:prstGeom>
        </p:spPr>
        <p:txBody>
          <a:bodyPr wrap="square" lIns="27432" rIns="0">
            <a:spAutoFit/>
          </a:bodyPr>
          <a:lstStyle/>
          <a:p>
            <a:pPr marL="0" marR="0" lvl="2" indent="0" algn="l" defTabSz="914400" rtl="0" eaLnBrk="1" fontAlgn="auto" latinLnBrk="0" hangingPunct="1">
              <a:lnSpc>
                <a:spcPct val="100000"/>
              </a:lnSpc>
              <a:spcBef>
                <a:spcPts val="0"/>
              </a:spcBef>
              <a:spcAft>
                <a:spcPts val="600"/>
              </a:spcAft>
              <a:buClrTx/>
              <a:buSzTx/>
              <a:buFontTx/>
              <a:buNone/>
              <a:tabLst/>
              <a:defRPr/>
            </a:pPr>
            <a:r>
              <a:rPr kumimoji="0" lang="en-GB" sz="900" b="0" i="1" u="none" strike="noStrike" kern="1200" cap="none" spc="0" normalizeH="0" baseline="0" noProof="0" dirty="0">
                <a:ln>
                  <a:noFill/>
                </a:ln>
                <a:solidFill>
                  <a:srgbClr val="483698"/>
                </a:solidFill>
                <a:effectLst/>
                <a:uLnTx/>
                <a:uFillTx/>
                <a:latin typeface="Arial"/>
                <a:ea typeface="+mn-ea"/>
                <a:cs typeface="+mn-cs"/>
              </a:rPr>
              <a:t>… of consumers found a better product selection online than in-store</a:t>
            </a:r>
            <a:r>
              <a:rPr kumimoji="0" lang="en-GB" sz="900" b="0" i="1" u="none" strike="noStrike" kern="1200" cap="none" spc="0" normalizeH="0" baseline="30000" noProof="0" dirty="0">
                <a:ln>
                  <a:noFill/>
                </a:ln>
                <a:solidFill>
                  <a:srgbClr val="483698"/>
                </a:solidFill>
                <a:effectLst/>
                <a:uLnTx/>
                <a:uFillTx/>
                <a:latin typeface="Arial"/>
                <a:ea typeface="+mn-ea"/>
                <a:cs typeface="+mn-cs"/>
              </a:rPr>
              <a:t>1</a:t>
            </a:r>
          </a:p>
        </p:txBody>
      </p:sp>
      <p:grpSp>
        <p:nvGrpSpPr>
          <p:cNvPr id="13" name="Group 12"/>
          <p:cNvGrpSpPr/>
          <p:nvPr/>
        </p:nvGrpSpPr>
        <p:grpSpPr>
          <a:xfrm>
            <a:off x="6349272" y="2780809"/>
            <a:ext cx="274320" cy="274320"/>
            <a:chOff x="3702217" y="3966010"/>
            <a:chExt cx="274320" cy="274320"/>
          </a:xfrm>
        </p:grpSpPr>
        <p:sp>
          <p:nvSpPr>
            <p:cNvPr id="12" name="Oval 11"/>
            <p:cNvSpPr>
              <a:spLocks noChangeAspect="1"/>
            </p:cNvSpPr>
            <p:nvPr/>
          </p:nvSpPr>
          <p:spPr>
            <a:xfrm>
              <a:off x="3702217" y="3966010"/>
              <a:ext cx="274320" cy="274320"/>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449" name="Government09"/>
            <p:cNvSpPr>
              <a:spLocks noChangeAspect="1" noEditPoints="1"/>
            </p:cNvSpPr>
            <p:nvPr/>
          </p:nvSpPr>
          <p:spPr bwMode="auto">
            <a:xfrm>
              <a:off x="3747937" y="4019685"/>
              <a:ext cx="182880" cy="182880"/>
            </a:xfrm>
            <a:custGeom>
              <a:avLst/>
              <a:gdLst>
                <a:gd name="T0" fmla="*/ 0 w 224"/>
                <a:gd name="T1" fmla="*/ 112 h 224"/>
                <a:gd name="T2" fmla="*/ 224 w 224"/>
                <a:gd name="T3" fmla="*/ 112 h 224"/>
                <a:gd name="T4" fmla="*/ 16 w 224"/>
                <a:gd name="T5" fmla="*/ 104 h 224"/>
                <a:gd name="T6" fmla="*/ 53 w 224"/>
                <a:gd name="T7" fmla="*/ 55 h 224"/>
                <a:gd name="T8" fmla="*/ 16 w 224"/>
                <a:gd name="T9" fmla="*/ 104 h 224"/>
                <a:gd name="T10" fmla="*/ 151 w 224"/>
                <a:gd name="T11" fmla="*/ 176 h 224"/>
                <a:gd name="T12" fmla="*/ 120 w 224"/>
                <a:gd name="T13" fmla="*/ 168 h 224"/>
                <a:gd name="T14" fmla="*/ 120 w 224"/>
                <a:gd name="T15" fmla="*/ 120 h 224"/>
                <a:gd name="T16" fmla="*/ 157 w 224"/>
                <a:gd name="T17" fmla="*/ 161 h 224"/>
                <a:gd name="T18" fmla="*/ 120 w 224"/>
                <a:gd name="T19" fmla="*/ 104 h 224"/>
                <a:gd name="T20" fmla="*/ 157 w 224"/>
                <a:gd name="T21" fmla="*/ 63 h 224"/>
                <a:gd name="T22" fmla="*/ 120 w 224"/>
                <a:gd name="T23" fmla="*/ 104 h 224"/>
                <a:gd name="T24" fmla="*/ 73 w 224"/>
                <a:gd name="T25" fmla="*/ 48 h 224"/>
                <a:gd name="T26" fmla="*/ 104 w 224"/>
                <a:gd name="T27" fmla="*/ 56 h 224"/>
                <a:gd name="T28" fmla="*/ 120 w 224"/>
                <a:gd name="T29" fmla="*/ 17 h 224"/>
                <a:gd name="T30" fmla="*/ 120 w 224"/>
                <a:gd name="T31" fmla="*/ 56 h 224"/>
                <a:gd name="T32" fmla="*/ 171 w 224"/>
                <a:gd name="T33" fmla="*/ 36 h 224"/>
                <a:gd name="T34" fmla="*/ 156 w 224"/>
                <a:gd name="T35" fmla="*/ 27 h 224"/>
                <a:gd name="T36" fmla="*/ 53 w 224"/>
                <a:gd name="T37" fmla="*/ 36 h 224"/>
                <a:gd name="T38" fmla="*/ 60 w 224"/>
                <a:gd name="T39" fmla="*/ 40 h 224"/>
                <a:gd name="T40" fmla="*/ 104 w 224"/>
                <a:gd name="T41" fmla="*/ 72 h 224"/>
                <a:gd name="T42" fmla="*/ 60 w 224"/>
                <a:gd name="T43" fmla="*/ 104 h 224"/>
                <a:gd name="T44" fmla="*/ 104 w 224"/>
                <a:gd name="T45" fmla="*/ 120 h 224"/>
                <a:gd name="T46" fmla="*/ 67 w 224"/>
                <a:gd name="T47" fmla="*/ 161 h 224"/>
                <a:gd name="T48" fmla="*/ 104 w 224"/>
                <a:gd name="T49" fmla="*/ 120 h 224"/>
                <a:gd name="T50" fmla="*/ 104 w 224"/>
                <a:gd name="T51" fmla="*/ 207 h 224"/>
                <a:gd name="T52" fmla="*/ 104 w 224"/>
                <a:gd name="T53" fmla="*/ 168 h 224"/>
                <a:gd name="T54" fmla="*/ 53 w 224"/>
                <a:gd name="T55" fmla="*/ 188 h 224"/>
                <a:gd name="T56" fmla="*/ 68 w 224"/>
                <a:gd name="T57" fmla="*/ 197 h 224"/>
                <a:gd name="T58" fmla="*/ 171 w 224"/>
                <a:gd name="T59" fmla="*/ 188 h 224"/>
                <a:gd name="T60" fmla="*/ 164 w 224"/>
                <a:gd name="T61" fmla="*/ 184 h 224"/>
                <a:gd name="T62" fmla="*/ 180 w 224"/>
                <a:gd name="T63" fmla="*/ 120 h 224"/>
                <a:gd name="T64" fmla="*/ 183 w 224"/>
                <a:gd name="T65" fmla="*/ 177 h 224"/>
                <a:gd name="T66" fmla="*/ 208 w 224"/>
                <a:gd name="T67" fmla="*/ 104 h 224"/>
                <a:gd name="T68" fmla="*/ 171 w 224"/>
                <a:gd name="T69" fmla="*/ 55 h 224"/>
                <a:gd name="T70" fmla="*/ 208 w 224"/>
                <a:gd name="T71" fmla="*/ 104 h 224"/>
                <a:gd name="T72" fmla="*/ 44 w 224"/>
                <a:gd name="T73" fmla="*/ 120 h 224"/>
                <a:gd name="T74" fmla="*/ 41 w 224"/>
                <a:gd name="T75" fmla="*/ 17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6" y="104"/>
                  </a:moveTo>
                  <a:cubicBezTo>
                    <a:pt x="18" y="82"/>
                    <a:pt x="27" y="62"/>
                    <a:pt x="41" y="47"/>
                  </a:cubicBezTo>
                  <a:cubicBezTo>
                    <a:pt x="45" y="50"/>
                    <a:pt x="49" y="53"/>
                    <a:pt x="53" y="55"/>
                  </a:cubicBezTo>
                  <a:cubicBezTo>
                    <a:pt x="48" y="70"/>
                    <a:pt x="45" y="86"/>
                    <a:pt x="44" y="104"/>
                  </a:cubicBezTo>
                  <a:lnTo>
                    <a:pt x="16" y="104"/>
                  </a:lnTo>
                  <a:close/>
                  <a:moveTo>
                    <a:pt x="120" y="168"/>
                  </a:moveTo>
                  <a:cubicBezTo>
                    <a:pt x="130" y="169"/>
                    <a:pt x="141" y="172"/>
                    <a:pt x="151" y="176"/>
                  </a:cubicBezTo>
                  <a:cubicBezTo>
                    <a:pt x="143" y="192"/>
                    <a:pt x="132" y="203"/>
                    <a:pt x="120" y="207"/>
                  </a:cubicBezTo>
                  <a:lnTo>
                    <a:pt x="120" y="168"/>
                  </a:lnTo>
                  <a:close/>
                  <a:moveTo>
                    <a:pt x="120" y="152"/>
                  </a:moveTo>
                  <a:cubicBezTo>
                    <a:pt x="120" y="120"/>
                    <a:pt x="120" y="120"/>
                    <a:pt x="120" y="120"/>
                  </a:cubicBezTo>
                  <a:cubicBezTo>
                    <a:pt x="164" y="120"/>
                    <a:pt x="164" y="120"/>
                    <a:pt x="164" y="120"/>
                  </a:cubicBezTo>
                  <a:cubicBezTo>
                    <a:pt x="163" y="135"/>
                    <a:pt x="161" y="149"/>
                    <a:pt x="157" y="161"/>
                  </a:cubicBezTo>
                  <a:cubicBezTo>
                    <a:pt x="145" y="156"/>
                    <a:pt x="133" y="153"/>
                    <a:pt x="120" y="152"/>
                  </a:cubicBezTo>
                  <a:close/>
                  <a:moveTo>
                    <a:pt x="120" y="104"/>
                  </a:moveTo>
                  <a:cubicBezTo>
                    <a:pt x="120" y="72"/>
                    <a:pt x="120" y="72"/>
                    <a:pt x="120" y="72"/>
                  </a:cubicBezTo>
                  <a:cubicBezTo>
                    <a:pt x="133" y="71"/>
                    <a:pt x="145" y="68"/>
                    <a:pt x="157" y="63"/>
                  </a:cubicBezTo>
                  <a:cubicBezTo>
                    <a:pt x="161" y="75"/>
                    <a:pt x="163" y="89"/>
                    <a:pt x="164" y="104"/>
                  </a:cubicBezTo>
                  <a:lnTo>
                    <a:pt x="120" y="104"/>
                  </a:lnTo>
                  <a:close/>
                  <a:moveTo>
                    <a:pt x="104" y="56"/>
                  </a:moveTo>
                  <a:cubicBezTo>
                    <a:pt x="94" y="55"/>
                    <a:pt x="83" y="52"/>
                    <a:pt x="73" y="48"/>
                  </a:cubicBezTo>
                  <a:cubicBezTo>
                    <a:pt x="81" y="32"/>
                    <a:pt x="92" y="21"/>
                    <a:pt x="104" y="17"/>
                  </a:cubicBezTo>
                  <a:lnTo>
                    <a:pt x="104" y="56"/>
                  </a:lnTo>
                  <a:close/>
                  <a:moveTo>
                    <a:pt x="120" y="56"/>
                  </a:moveTo>
                  <a:cubicBezTo>
                    <a:pt x="120" y="17"/>
                    <a:pt x="120" y="17"/>
                    <a:pt x="120" y="17"/>
                  </a:cubicBezTo>
                  <a:cubicBezTo>
                    <a:pt x="132" y="21"/>
                    <a:pt x="143" y="32"/>
                    <a:pt x="151" y="48"/>
                  </a:cubicBezTo>
                  <a:cubicBezTo>
                    <a:pt x="141" y="52"/>
                    <a:pt x="130" y="55"/>
                    <a:pt x="120" y="56"/>
                  </a:cubicBezTo>
                  <a:close/>
                  <a:moveTo>
                    <a:pt x="156" y="27"/>
                  </a:moveTo>
                  <a:cubicBezTo>
                    <a:pt x="161" y="29"/>
                    <a:pt x="166" y="32"/>
                    <a:pt x="171" y="36"/>
                  </a:cubicBezTo>
                  <a:cubicBezTo>
                    <a:pt x="169" y="38"/>
                    <a:pt x="166" y="39"/>
                    <a:pt x="164" y="40"/>
                  </a:cubicBezTo>
                  <a:cubicBezTo>
                    <a:pt x="162" y="36"/>
                    <a:pt x="159" y="31"/>
                    <a:pt x="156" y="27"/>
                  </a:cubicBezTo>
                  <a:close/>
                  <a:moveTo>
                    <a:pt x="60" y="40"/>
                  </a:moveTo>
                  <a:cubicBezTo>
                    <a:pt x="58" y="39"/>
                    <a:pt x="55" y="38"/>
                    <a:pt x="53" y="36"/>
                  </a:cubicBezTo>
                  <a:cubicBezTo>
                    <a:pt x="58" y="32"/>
                    <a:pt x="63" y="29"/>
                    <a:pt x="68" y="27"/>
                  </a:cubicBezTo>
                  <a:cubicBezTo>
                    <a:pt x="65" y="31"/>
                    <a:pt x="62" y="36"/>
                    <a:pt x="60" y="40"/>
                  </a:cubicBezTo>
                  <a:close/>
                  <a:moveTo>
                    <a:pt x="67" y="63"/>
                  </a:moveTo>
                  <a:cubicBezTo>
                    <a:pt x="79" y="68"/>
                    <a:pt x="91" y="71"/>
                    <a:pt x="104" y="72"/>
                  </a:cubicBezTo>
                  <a:cubicBezTo>
                    <a:pt x="104" y="104"/>
                    <a:pt x="104" y="104"/>
                    <a:pt x="104" y="104"/>
                  </a:cubicBezTo>
                  <a:cubicBezTo>
                    <a:pt x="60" y="104"/>
                    <a:pt x="60" y="104"/>
                    <a:pt x="60" y="104"/>
                  </a:cubicBezTo>
                  <a:cubicBezTo>
                    <a:pt x="61" y="89"/>
                    <a:pt x="63" y="75"/>
                    <a:pt x="67" y="63"/>
                  </a:cubicBezTo>
                  <a:close/>
                  <a:moveTo>
                    <a:pt x="104" y="120"/>
                  </a:moveTo>
                  <a:cubicBezTo>
                    <a:pt x="104" y="152"/>
                    <a:pt x="104" y="152"/>
                    <a:pt x="104" y="152"/>
                  </a:cubicBezTo>
                  <a:cubicBezTo>
                    <a:pt x="91" y="153"/>
                    <a:pt x="79" y="156"/>
                    <a:pt x="67" y="161"/>
                  </a:cubicBezTo>
                  <a:cubicBezTo>
                    <a:pt x="63" y="149"/>
                    <a:pt x="61" y="135"/>
                    <a:pt x="60" y="120"/>
                  </a:cubicBezTo>
                  <a:lnTo>
                    <a:pt x="104" y="120"/>
                  </a:lnTo>
                  <a:close/>
                  <a:moveTo>
                    <a:pt x="104" y="168"/>
                  </a:moveTo>
                  <a:cubicBezTo>
                    <a:pt x="104" y="207"/>
                    <a:pt x="104" y="207"/>
                    <a:pt x="104" y="207"/>
                  </a:cubicBezTo>
                  <a:cubicBezTo>
                    <a:pt x="92" y="203"/>
                    <a:pt x="81" y="192"/>
                    <a:pt x="73" y="176"/>
                  </a:cubicBezTo>
                  <a:cubicBezTo>
                    <a:pt x="83" y="172"/>
                    <a:pt x="94" y="169"/>
                    <a:pt x="104" y="168"/>
                  </a:cubicBezTo>
                  <a:close/>
                  <a:moveTo>
                    <a:pt x="68" y="197"/>
                  </a:moveTo>
                  <a:cubicBezTo>
                    <a:pt x="63" y="195"/>
                    <a:pt x="58" y="192"/>
                    <a:pt x="53" y="188"/>
                  </a:cubicBezTo>
                  <a:cubicBezTo>
                    <a:pt x="55" y="186"/>
                    <a:pt x="58" y="185"/>
                    <a:pt x="60" y="184"/>
                  </a:cubicBezTo>
                  <a:cubicBezTo>
                    <a:pt x="62" y="188"/>
                    <a:pt x="65" y="193"/>
                    <a:pt x="68" y="197"/>
                  </a:cubicBezTo>
                  <a:close/>
                  <a:moveTo>
                    <a:pt x="164" y="184"/>
                  </a:moveTo>
                  <a:cubicBezTo>
                    <a:pt x="166" y="185"/>
                    <a:pt x="169" y="186"/>
                    <a:pt x="171" y="188"/>
                  </a:cubicBezTo>
                  <a:cubicBezTo>
                    <a:pt x="166" y="192"/>
                    <a:pt x="161" y="195"/>
                    <a:pt x="156" y="197"/>
                  </a:cubicBezTo>
                  <a:cubicBezTo>
                    <a:pt x="159" y="193"/>
                    <a:pt x="162" y="188"/>
                    <a:pt x="164" y="184"/>
                  </a:cubicBezTo>
                  <a:close/>
                  <a:moveTo>
                    <a:pt x="171" y="169"/>
                  </a:moveTo>
                  <a:cubicBezTo>
                    <a:pt x="176" y="154"/>
                    <a:pt x="179" y="138"/>
                    <a:pt x="180" y="120"/>
                  </a:cubicBezTo>
                  <a:cubicBezTo>
                    <a:pt x="208" y="120"/>
                    <a:pt x="208" y="120"/>
                    <a:pt x="208" y="120"/>
                  </a:cubicBezTo>
                  <a:cubicBezTo>
                    <a:pt x="206" y="142"/>
                    <a:pt x="197" y="162"/>
                    <a:pt x="183" y="177"/>
                  </a:cubicBezTo>
                  <a:cubicBezTo>
                    <a:pt x="179" y="174"/>
                    <a:pt x="175" y="171"/>
                    <a:pt x="171" y="169"/>
                  </a:cubicBezTo>
                  <a:close/>
                  <a:moveTo>
                    <a:pt x="208" y="104"/>
                  </a:moveTo>
                  <a:cubicBezTo>
                    <a:pt x="180" y="104"/>
                    <a:pt x="180" y="104"/>
                    <a:pt x="180" y="104"/>
                  </a:cubicBezTo>
                  <a:cubicBezTo>
                    <a:pt x="179" y="86"/>
                    <a:pt x="176" y="70"/>
                    <a:pt x="171" y="55"/>
                  </a:cubicBezTo>
                  <a:cubicBezTo>
                    <a:pt x="175" y="53"/>
                    <a:pt x="179" y="50"/>
                    <a:pt x="183" y="47"/>
                  </a:cubicBezTo>
                  <a:cubicBezTo>
                    <a:pt x="197" y="62"/>
                    <a:pt x="206" y="82"/>
                    <a:pt x="208" y="104"/>
                  </a:cubicBezTo>
                  <a:close/>
                  <a:moveTo>
                    <a:pt x="16" y="120"/>
                  </a:moveTo>
                  <a:cubicBezTo>
                    <a:pt x="44" y="120"/>
                    <a:pt x="44" y="120"/>
                    <a:pt x="44" y="120"/>
                  </a:cubicBezTo>
                  <a:cubicBezTo>
                    <a:pt x="45" y="138"/>
                    <a:pt x="48" y="154"/>
                    <a:pt x="53" y="169"/>
                  </a:cubicBezTo>
                  <a:cubicBezTo>
                    <a:pt x="49" y="171"/>
                    <a:pt x="45" y="174"/>
                    <a:pt x="41" y="177"/>
                  </a:cubicBezTo>
                  <a:cubicBezTo>
                    <a:pt x="27" y="162"/>
                    <a:pt x="18" y="142"/>
                    <a:pt x="16" y="12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60" name="Group 459"/>
          <p:cNvGrpSpPr>
            <a:grpSpLocks noChangeAspect="1"/>
          </p:cNvGrpSpPr>
          <p:nvPr/>
        </p:nvGrpSpPr>
        <p:grpSpPr>
          <a:xfrm>
            <a:off x="3175608" y="2826258"/>
            <a:ext cx="171534" cy="182880"/>
            <a:chOff x="5522217" y="5430126"/>
            <a:chExt cx="458872" cy="489224"/>
          </a:xfrm>
          <a:solidFill>
            <a:schemeClr val="accent2"/>
          </a:solidFill>
        </p:grpSpPr>
        <p:sp>
          <p:nvSpPr>
            <p:cNvPr id="461" name="Freeform 1215"/>
            <p:cNvSpPr>
              <a:spLocks noEditPoints="1"/>
            </p:cNvSpPr>
            <p:nvPr/>
          </p:nvSpPr>
          <p:spPr bwMode="auto">
            <a:xfrm>
              <a:off x="5650772" y="5430126"/>
              <a:ext cx="330317" cy="330317"/>
            </a:xfrm>
            <a:custGeom>
              <a:avLst/>
              <a:gdLst>
                <a:gd name="T0" fmla="*/ 556 w 741"/>
                <a:gd name="T1" fmla="*/ 51 h 742"/>
                <a:gd name="T2" fmla="*/ 473 w 741"/>
                <a:gd name="T3" fmla="*/ 16 h 742"/>
                <a:gd name="T4" fmla="*/ 386 w 741"/>
                <a:gd name="T5" fmla="*/ 2 h 742"/>
                <a:gd name="T6" fmla="*/ 297 w 741"/>
                <a:gd name="T7" fmla="*/ 8 h 742"/>
                <a:gd name="T8" fmla="*/ 212 w 741"/>
                <a:gd name="T9" fmla="*/ 36 h 742"/>
                <a:gd name="T10" fmla="*/ 135 w 741"/>
                <a:gd name="T11" fmla="*/ 85 h 742"/>
                <a:gd name="T12" fmla="*/ 71 w 741"/>
                <a:gd name="T13" fmla="*/ 154 h 742"/>
                <a:gd name="T14" fmla="*/ 26 w 741"/>
                <a:gd name="T15" fmla="*/ 234 h 742"/>
                <a:gd name="T16" fmla="*/ 4 w 741"/>
                <a:gd name="T17" fmla="*/ 321 h 742"/>
                <a:gd name="T18" fmla="*/ 1 w 741"/>
                <a:gd name="T19" fmla="*/ 410 h 742"/>
                <a:gd name="T20" fmla="*/ 22 w 741"/>
                <a:gd name="T21" fmla="*/ 496 h 742"/>
                <a:gd name="T22" fmla="*/ 62 w 741"/>
                <a:gd name="T23" fmla="*/ 577 h 742"/>
                <a:gd name="T24" fmla="*/ 123 w 741"/>
                <a:gd name="T25" fmla="*/ 647 h 742"/>
                <a:gd name="T26" fmla="*/ 200 w 741"/>
                <a:gd name="T27" fmla="*/ 700 h 742"/>
                <a:gd name="T28" fmla="*/ 284 w 741"/>
                <a:gd name="T29" fmla="*/ 732 h 742"/>
                <a:gd name="T30" fmla="*/ 373 w 741"/>
                <a:gd name="T31" fmla="*/ 742 h 742"/>
                <a:gd name="T32" fmla="*/ 461 w 741"/>
                <a:gd name="T33" fmla="*/ 731 h 742"/>
                <a:gd name="T34" fmla="*/ 545 w 741"/>
                <a:gd name="T35" fmla="*/ 698 h 742"/>
                <a:gd name="T36" fmla="*/ 620 w 741"/>
                <a:gd name="T37" fmla="*/ 645 h 742"/>
                <a:gd name="T38" fmla="*/ 681 w 741"/>
                <a:gd name="T39" fmla="*/ 574 h 742"/>
                <a:gd name="T40" fmla="*/ 721 w 741"/>
                <a:gd name="T41" fmla="*/ 492 h 742"/>
                <a:gd name="T42" fmla="*/ 740 w 741"/>
                <a:gd name="T43" fmla="*/ 404 h 742"/>
                <a:gd name="T44" fmla="*/ 737 w 741"/>
                <a:gd name="T45" fmla="*/ 316 h 742"/>
                <a:gd name="T46" fmla="*/ 713 w 741"/>
                <a:gd name="T47" fmla="*/ 229 h 742"/>
                <a:gd name="T48" fmla="*/ 668 w 741"/>
                <a:gd name="T49" fmla="*/ 151 h 742"/>
                <a:gd name="T50" fmla="*/ 169 w 741"/>
                <a:gd name="T51" fmla="*/ 597 h 742"/>
                <a:gd name="T52" fmla="*/ 119 w 741"/>
                <a:gd name="T53" fmla="*/ 538 h 742"/>
                <a:gd name="T54" fmla="*/ 87 w 741"/>
                <a:gd name="T55" fmla="*/ 473 h 742"/>
                <a:gd name="T56" fmla="*/ 71 w 741"/>
                <a:gd name="T57" fmla="*/ 402 h 742"/>
                <a:gd name="T58" fmla="*/ 72 w 741"/>
                <a:gd name="T59" fmla="*/ 330 h 742"/>
                <a:gd name="T60" fmla="*/ 90 w 741"/>
                <a:gd name="T61" fmla="*/ 260 h 742"/>
                <a:gd name="T62" fmla="*/ 127 w 741"/>
                <a:gd name="T63" fmla="*/ 195 h 742"/>
                <a:gd name="T64" fmla="*/ 178 w 741"/>
                <a:gd name="T65" fmla="*/ 139 h 742"/>
                <a:gd name="T66" fmla="*/ 242 w 741"/>
                <a:gd name="T67" fmla="*/ 99 h 742"/>
                <a:gd name="T68" fmla="*/ 310 w 741"/>
                <a:gd name="T69" fmla="*/ 76 h 742"/>
                <a:gd name="T70" fmla="*/ 383 w 741"/>
                <a:gd name="T71" fmla="*/ 71 h 742"/>
                <a:gd name="T72" fmla="*/ 454 w 741"/>
                <a:gd name="T73" fmla="*/ 81 h 742"/>
                <a:gd name="T74" fmla="*/ 522 w 741"/>
                <a:gd name="T75" fmla="*/ 111 h 742"/>
                <a:gd name="T76" fmla="*/ 582 w 741"/>
                <a:gd name="T77" fmla="*/ 157 h 742"/>
                <a:gd name="T78" fmla="*/ 629 w 741"/>
                <a:gd name="T79" fmla="*/ 216 h 742"/>
                <a:gd name="T80" fmla="*/ 659 w 741"/>
                <a:gd name="T81" fmla="*/ 283 h 742"/>
                <a:gd name="T82" fmla="*/ 671 w 741"/>
                <a:gd name="T83" fmla="*/ 355 h 742"/>
                <a:gd name="T84" fmla="*/ 667 w 741"/>
                <a:gd name="T85" fmla="*/ 427 h 742"/>
                <a:gd name="T86" fmla="*/ 645 w 741"/>
                <a:gd name="T87" fmla="*/ 497 h 742"/>
                <a:gd name="T88" fmla="*/ 605 w 741"/>
                <a:gd name="T89" fmla="*/ 561 h 742"/>
                <a:gd name="T90" fmla="*/ 550 w 741"/>
                <a:gd name="T91" fmla="*/ 614 h 742"/>
                <a:gd name="T92" fmla="*/ 485 w 741"/>
                <a:gd name="T93" fmla="*/ 651 h 742"/>
                <a:gd name="T94" fmla="*/ 416 w 741"/>
                <a:gd name="T95" fmla="*/ 669 h 742"/>
                <a:gd name="T96" fmla="*/ 344 w 741"/>
                <a:gd name="T97" fmla="*/ 672 h 742"/>
                <a:gd name="T98" fmla="*/ 272 w 741"/>
                <a:gd name="T99" fmla="*/ 657 h 742"/>
                <a:gd name="T100" fmla="*/ 205 w 741"/>
                <a:gd name="T101" fmla="*/ 62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1" h="742">
                  <a:moveTo>
                    <a:pt x="618" y="95"/>
                  </a:moveTo>
                  <a:lnTo>
                    <a:pt x="603" y="83"/>
                  </a:lnTo>
                  <a:lnTo>
                    <a:pt x="588" y="72"/>
                  </a:lnTo>
                  <a:lnTo>
                    <a:pt x="573" y="61"/>
                  </a:lnTo>
                  <a:lnTo>
                    <a:pt x="556" y="51"/>
                  </a:lnTo>
                  <a:lnTo>
                    <a:pt x="540" y="43"/>
                  </a:lnTo>
                  <a:lnTo>
                    <a:pt x="524" y="34"/>
                  </a:lnTo>
                  <a:lnTo>
                    <a:pt x="508" y="27"/>
                  </a:lnTo>
                  <a:lnTo>
                    <a:pt x="491" y="21"/>
                  </a:lnTo>
                  <a:lnTo>
                    <a:pt x="473" y="16"/>
                  </a:lnTo>
                  <a:lnTo>
                    <a:pt x="456" y="11"/>
                  </a:lnTo>
                  <a:lnTo>
                    <a:pt x="439" y="7"/>
                  </a:lnTo>
                  <a:lnTo>
                    <a:pt x="421" y="5"/>
                  </a:lnTo>
                  <a:lnTo>
                    <a:pt x="403" y="3"/>
                  </a:lnTo>
                  <a:lnTo>
                    <a:pt x="386" y="2"/>
                  </a:lnTo>
                  <a:lnTo>
                    <a:pt x="367" y="0"/>
                  </a:lnTo>
                  <a:lnTo>
                    <a:pt x="350" y="2"/>
                  </a:lnTo>
                  <a:lnTo>
                    <a:pt x="332" y="3"/>
                  </a:lnTo>
                  <a:lnTo>
                    <a:pt x="315" y="5"/>
                  </a:lnTo>
                  <a:lnTo>
                    <a:pt x="297" y="8"/>
                  </a:lnTo>
                  <a:lnTo>
                    <a:pt x="280" y="12"/>
                  </a:lnTo>
                  <a:lnTo>
                    <a:pt x="263" y="17"/>
                  </a:lnTo>
                  <a:lnTo>
                    <a:pt x="245" y="22"/>
                  </a:lnTo>
                  <a:lnTo>
                    <a:pt x="228" y="29"/>
                  </a:lnTo>
                  <a:lnTo>
                    <a:pt x="212" y="36"/>
                  </a:lnTo>
                  <a:lnTo>
                    <a:pt x="196" y="45"/>
                  </a:lnTo>
                  <a:lnTo>
                    <a:pt x="181" y="53"/>
                  </a:lnTo>
                  <a:lnTo>
                    <a:pt x="164" y="63"/>
                  </a:lnTo>
                  <a:lnTo>
                    <a:pt x="149" y="74"/>
                  </a:lnTo>
                  <a:lnTo>
                    <a:pt x="135" y="85"/>
                  </a:lnTo>
                  <a:lnTo>
                    <a:pt x="121" y="98"/>
                  </a:lnTo>
                  <a:lnTo>
                    <a:pt x="107" y="111"/>
                  </a:lnTo>
                  <a:lnTo>
                    <a:pt x="94" y="125"/>
                  </a:lnTo>
                  <a:lnTo>
                    <a:pt x="82" y="139"/>
                  </a:lnTo>
                  <a:lnTo>
                    <a:pt x="71" y="154"/>
                  </a:lnTo>
                  <a:lnTo>
                    <a:pt x="60" y="169"/>
                  </a:lnTo>
                  <a:lnTo>
                    <a:pt x="50" y="185"/>
                  </a:lnTo>
                  <a:lnTo>
                    <a:pt x="41" y="201"/>
                  </a:lnTo>
                  <a:lnTo>
                    <a:pt x="33" y="218"/>
                  </a:lnTo>
                  <a:lnTo>
                    <a:pt x="26" y="234"/>
                  </a:lnTo>
                  <a:lnTo>
                    <a:pt x="20" y="251"/>
                  </a:lnTo>
                  <a:lnTo>
                    <a:pt x="14" y="268"/>
                  </a:lnTo>
                  <a:lnTo>
                    <a:pt x="10" y="286"/>
                  </a:lnTo>
                  <a:lnTo>
                    <a:pt x="6" y="303"/>
                  </a:lnTo>
                  <a:lnTo>
                    <a:pt x="4" y="321"/>
                  </a:lnTo>
                  <a:lnTo>
                    <a:pt x="1" y="338"/>
                  </a:lnTo>
                  <a:lnTo>
                    <a:pt x="0" y="357"/>
                  </a:lnTo>
                  <a:lnTo>
                    <a:pt x="0" y="374"/>
                  </a:lnTo>
                  <a:lnTo>
                    <a:pt x="0" y="391"/>
                  </a:lnTo>
                  <a:lnTo>
                    <a:pt x="1" y="410"/>
                  </a:lnTo>
                  <a:lnTo>
                    <a:pt x="4" y="427"/>
                  </a:lnTo>
                  <a:lnTo>
                    <a:pt x="7" y="444"/>
                  </a:lnTo>
                  <a:lnTo>
                    <a:pt x="11" y="463"/>
                  </a:lnTo>
                  <a:lnTo>
                    <a:pt x="15" y="480"/>
                  </a:lnTo>
                  <a:lnTo>
                    <a:pt x="22" y="496"/>
                  </a:lnTo>
                  <a:lnTo>
                    <a:pt x="28" y="513"/>
                  </a:lnTo>
                  <a:lnTo>
                    <a:pt x="35" y="530"/>
                  </a:lnTo>
                  <a:lnTo>
                    <a:pt x="44" y="546"/>
                  </a:lnTo>
                  <a:lnTo>
                    <a:pt x="52" y="562"/>
                  </a:lnTo>
                  <a:lnTo>
                    <a:pt x="62" y="577"/>
                  </a:lnTo>
                  <a:lnTo>
                    <a:pt x="73" y="592"/>
                  </a:lnTo>
                  <a:lnTo>
                    <a:pt x="83" y="606"/>
                  </a:lnTo>
                  <a:lnTo>
                    <a:pt x="96" y="621"/>
                  </a:lnTo>
                  <a:lnTo>
                    <a:pt x="109" y="634"/>
                  </a:lnTo>
                  <a:lnTo>
                    <a:pt x="123" y="647"/>
                  </a:lnTo>
                  <a:lnTo>
                    <a:pt x="137" y="660"/>
                  </a:lnTo>
                  <a:lnTo>
                    <a:pt x="153" y="671"/>
                  </a:lnTo>
                  <a:lnTo>
                    <a:pt x="168" y="682"/>
                  </a:lnTo>
                  <a:lnTo>
                    <a:pt x="184" y="692"/>
                  </a:lnTo>
                  <a:lnTo>
                    <a:pt x="200" y="700"/>
                  </a:lnTo>
                  <a:lnTo>
                    <a:pt x="216" y="709"/>
                  </a:lnTo>
                  <a:lnTo>
                    <a:pt x="234" y="715"/>
                  </a:lnTo>
                  <a:lnTo>
                    <a:pt x="250" y="722"/>
                  </a:lnTo>
                  <a:lnTo>
                    <a:pt x="267" y="727"/>
                  </a:lnTo>
                  <a:lnTo>
                    <a:pt x="284" y="732"/>
                  </a:lnTo>
                  <a:lnTo>
                    <a:pt x="302" y="736"/>
                  </a:lnTo>
                  <a:lnTo>
                    <a:pt x="320" y="739"/>
                  </a:lnTo>
                  <a:lnTo>
                    <a:pt x="337" y="740"/>
                  </a:lnTo>
                  <a:lnTo>
                    <a:pt x="356" y="741"/>
                  </a:lnTo>
                  <a:lnTo>
                    <a:pt x="373" y="742"/>
                  </a:lnTo>
                  <a:lnTo>
                    <a:pt x="391" y="741"/>
                  </a:lnTo>
                  <a:lnTo>
                    <a:pt x="408" y="740"/>
                  </a:lnTo>
                  <a:lnTo>
                    <a:pt x="426" y="738"/>
                  </a:lnTo>
                  <a:lnTo>
                    <a:pt x="444" y="735"/>
                  </a:lnTo>
                  <a:lnTo>
                    <a:pt x="461" y="731"/>
                  </a:lnTo>
                  <a:lnTo>
                    <a:pt x="479" y="726"/>
                  </a:lnTo>
                  <a:lnTo>
                    <a:pt x="495" y="721"/>
                  </a:lnTo>
                  <a:lnTo>
                    <a:pt x="512" y="714"/>
                  </a:lnTo>
                  <a:lnTo>
                    <a:pt x="528" y="707"/>
                  </a:lnTo>
                  <a:lnTo>
                    <a:pt x="545" y="698"/>
                  </a:lnTo>
                  <a:lnTo>
                    <a:pt x="561" y="689"/>
                  </a:lnTo>
                  <a:lnTo>
                    <a:pt x="576" y="680"/>
                  </a:lnTo>
                  <a:lnTo>
                    <a:pt x="591" y="669"/>
                  </a:lnTo>
                  <a:lnTo>
                    <a:pt x="606" y="658"/>
                  </a:lnTo>
                  <a:lnTo>
                    <a:pt x="620" y="645"/>
                  </a:lnTo>
                  <a:lnTo>
                    <a:pt x="633" y="632"/>
                  </a:lnTo>
                  <a:lnTo>
                    <a:pt x="646" y="618"/>
                  </a:lnTo>
                  <a:lnTo>
                    <a:pt x="659" y="604"/>
                  </a:lnTo>
                  <a:lnTo>
                    <a:pt x="670" y="589"/>
                  </a:lnTo>
                  <a:lnTo>
                    <a:pt x="681" y="574"/>
                  </a:lnTo>
                  <a:lnTo>
                    <a:pt x="690" y="558"/>
                  </a:lnTo>
                  <a:lnTo>
                    <a:pt x="700" y="542"/>
                  </a:lnTo>
                  <a:lnTo>
                    <a:pt x="708" y="525"/>
                  </a:lnTo>
                  <a:lnTo>
                    <a:pt x="715" y="509"/>
                  </a:lnTo>
                  <a:lnTo>
                    <a:pt x="721" y="492"/>
                  </a:lnTo>
                  <a:lnTo>
                    <a:pt x="726" y="475"/>
                  </a:lnTo>
                  <a:lnTo>
                    <a:pt x="731" y="457"/>
                  </a:lnTo>
                  <a:lnTo>
                    <a:pt x="735" y="440"/>
                  </a:lnTo>
                  <a:lnTo>
                    <a:pt x="738" y="422"/>
                  </a:lnTo>
                  <a:lnTo>
                    <a:pt x="740" y="404"/>
                  </a:lnTo>
                  <a:lnTo>
                    <a:pt x="741" y="387"/>
                  </a:lnTo>
                  <a:lnTo>
                    <a:pt x="741" y="369"/>
                  </a:lnTo>
                  <a:lnTo>
                    <a:pt x="740" y="351"/>
                  </a:lnTo>
                  <a:lnTo>
                    <a:pt x="739" y="333"/>
                  </a:lnTo>
                  <a:lnTo>
                    <a:pt x="737" y="316"/>
                  </a:lnTo>
                  <a:lnTo>
                    <a:pt x="734" y="299"/>
                  </a:lnTo>
                  <a:lnTo>
                    <a:pt x="729" y="281"/>
                  </a:lnTo>
                  <a:lnTo>
                    <a:pt x="725" y="264"/>
                  </a:lnTo>
                  <a:lnTo>
                    <a:pt x="719" y="247"/>
                  </a:lnTo>
                  <a:lnTo>
                    <a:pt x="713" y="229"/>
                  </a:lnTo>
                  <a:lnTo>
                    <a:pt x="705" y="213"/>
                  </a:lnTo>
                  <a:lnTo>
                    <a:pt x="698" y="197"/>
                  </a:lnTo>
                  <a:lnTo>
                    <a:pt x="688" y="181"/>
                  </a:lnTo>
                  <a:lnTo>
                    <a:pt x="678" y="166"/>
                  </a:lnTo>
                  <a:lnTo>
                    <a:pt x="668" y="151"/>
                  </a:lnTo>
                  <a:lnTo>
                    <a:pt x="657" y="137"/>
                  </a:lnTo>
                  <a:lnTo>
                    <a:pt x="645" y="122"/>
                  </a:lnTo>
                  <a:lnTo>
                    <a:pt x="631" y="108"/>
                  </a:lnTo>
                  <a:lnTo>
                    <a:pt x="618" y="95"/>
                  </a:lnTo>
                  <a:close/>
                  <a:moveTo>
                    <a:pt x="169" y="597"/>
                  </a:moveTo>
                  <a:lnTo>
                    <a:pt x="158" y="586"/>
                  </a:lnTo>
                  <a:lnTo>
                    <a:pt x="147" y="574"/>
                  </a:lnTo>
                  <a:lnTo>
                    <a:pt x="137" y="563"/>
                  </a:lnTo>
                  <a:lnTo>
                    <a:pt x="128" y="551"/>
                  </a:lnTo>
                  <a:lnTo>
                    <a:pt x="119" y="538"/>
                  </a:lnTo>
                  <a:lnTo>
                    <a:pt x="112" y="526"/>
                  </a:lnTo>
                  <a:lnTo>
                    <a:pt x="104" y="513"/>
                  </a:lnTo>
                  <a:lnTo>
                    <a:pt x="98" y="500"/>
                  </a:lnTo>
                  <a:lnTo>
                    <a:pt x="92" y="486"/>
                  </a:lnTo>
                  <a:lnTo>
                    <a:pt x="87" y="473"/>
                  </a:lnTo>
                  <a:lnTo>
                    <a:pt x="82" y="459"/>
                  </a:lnTo>
                  <a:lnTo>
                    <a:pt x="78" y="445"/>
                  </a:lnTo>
                  <a:lnTo>
                    <a:pt x="75" y="431"/>
                  </a:lnTo>
                  <a:lnTo>
                    <a:pt x="73" y="417"/>
                  </a:lnTo>
                  <a:lnTo>
                    <a:pt x="71" y="402"/>
                  </a:lnTo>
                  <a:lnTo>
                    <a:pt x="69" y="388"/>
                  </a:lnTo>
                  <a:lnTo>
                    <a:pt x="69" y="374"/>
                  </a:lnTo>
                  <a:lnTo>
                    <a:pt x="69" y="359"/>
                  </a:lnTo>
                  <a:lnTo>
                    <a:pt x="71" y="345"/>
                  </a:lnTo>
                  <a:lnTo>
                    <a:pt x="72" y="330"/>
                  </a:lnTo>
                  <a:lnTo>
                    <a:pt x="74" y="316"/>
                  </a:lnTo>
                  <a:lnTo>
                    <a:pt x="77" y="302"/>
                  </a:lnTo>
                  <a:lnTo>
                    <a:pt x="81" y="288"/>
                  </a:lnTo>
                  <a:lnTo>
                    <a:pt x="86" y="274"/>
                  </a:lnTo>
                  <a:lnTo>
                    <a:pt x="90" y="260"/>
                  </a:lnTo>
                  <a:lnTo>
                    <a:pt x="96" y="247"/>
                  </a:lnTo>
                  <a:lnTo>
                    <a:pt x="103" y="233"/>
                  </a:lnTo>
                  <a:lnTo>
                    <a:pt x="109" y="220"/>
                  </a:lnTo>
                  <a:lnTo>
                    <a:pt x="118" y="207"/>
                  </a:lnTo>
                  <a:lnTo>
                    <a:pt x="127" y="195"/>
                  </a:lnTo>
                  <a:lnTo>
                    <a:pt x="135" y="182"/>
                  </a:lnTo>
                  <a:lnTo>
                    <a:pt x="146" y="170"/>
                  </a:lnTo>
                  <a:lnTo>
                    <a:pt x="157" y="159"/>
                  </a:lnTo>
                  <a:lnTo>
                    <a:pt x="168" y="148"/>
                  </a:lnTo>
                  <a:lnTo>
                    <a:pt x="178" y="139"/>
                  </a:lnTo>
                  <a:lnTo>
                    <a:pt x="190" y="129"/>
                  </a:lnTo>
                  <a:lnTo>
                    <a:pt x="203" y="120"/>
                  </a:lnTo>
                  <a:lnTo>
                    <a:pt x="215" y="113"/>
                  </a:lnTo>
                  <a:lnTo>
                    <a:pt x="228" y="105"/>
                  </a:lnTo>
                  <a:lnTo>
                    <a:pt x="242" y="99"/>
                  </a:lnTo>
                  <a:lnTo>
                    <a:pt x="255" y="93"/>
                  </a:lnTo>
                  <a:lnTo>
                    <a:pt x="269" y="88"/>
                  </a:lnTo>
                  <a:lnTo>
                    <a:pt x="282" y="83"/>
                  </a:lnTo>
                  <a:lnTo>
                    <a:pt x="296" y="79"/>
                  </a:lnTo>
                  <a:lnTo>
                    <a:pt x="310" y="76"/>
                  </a:lnTo>
                  <a:lnTo>
                    <a:pt x="325" y="74"/>
                  </a:lnTo>
                  <a:lnTo>
                    <a:pt x="339" y="72"/>
                  </a:lnTo>
                  <a:lnTo>
                    <a:pt x="353" y="71"/>
                  </a:lnTo>
                  <a:lnTo>
                    <a:pt x="369" y="70"/>
                  </a:lnTo>
                  <a:lnTo>
                    <a:pt x="383" y="71"/>
                  </a:lnTo>
                  <a:lnTo>
                    <a:pt x="397" y="71"/>
                  </a:lnTo>
                  <a:lnTo>
                    <a:pt x="412" y="73"/>
                  </a:lnTo>
                  <a:lnTo>
                    <a:pt x="426" y="75"/>
                  </a:lnTo>
                  <a:lnTo>
                    <a:pt x="440" y="78"/>
                  </a:lnTo>
                  <a:lnTo>
                    <a:pt x="454" y="81"/>
                  </a:lnTo>
                  <a:lnTo>
                    <a:pt x="468" y="86"/>
                  </a:lnTo>
                  <a:lnTo>
                    <a:pt x="482" y="91"/>
                  </a:lnTo>
                  <a:lnTo>
                    <a:pt x="496" y="98"/>
                  </a:lnTo>
                  <a:lnTo>
                    <a:pt x="509" y="104"/>
                  </a:lnTo>
                  <a:lnTo>
                    <a:pt x="522" y="111"/>
                  </a:lnTo>
                  <a:lnTo>
                    <a:pt x="535" y="119"/>
                  </a:lnTo>
                  <a:lnTo>
                    <a:pt x="548" y="128"/>
                  </a:lnTo>
                  <a:lnTo>
                    <a:pt x="560" y="137"/>
                  </a:lnTo>
                  <a:lnTo>
                    <a:pt x="572" y="147"/>
                  </a:lnTo>
                  <a:lnTo>
                    <a:pt x="582" y="157"/>
                  </a:lnTo>
                  <a:lnTo>
                    <a:pt x="593" y="169"/>
                  </a:lnTo>
                  <a:lnTo>
                    <a:pt x="603" y="180"/>
                  </a:lnTo>
                  <a:lnTo>
                    <a:pt x="613" y="192"/>
                  </a:lnTo>
                  <a:lnTo>
                    <a:pt x="621" y="205"/>
                  </a:lnTo>
                  <a:lnTo>
                    <a:pt x="629" y="216"/>
                  </a:lnTo>
                  <a:lnTo>
                    <a:pt x="636" y="229"/>
                  </a:lnTo>
                  <a:lnTo>
                    <a:pt x="643" y="242"/>
                  </a:lnTo>
                  <a:lnTo>
                    <a:pt x="649" y="256"/>
                  </a:lnTo>
                  <a:lnTo>
                    <a:pt x="655" y="269"/>
                  </a:lnTo>
                  <a:lnTo>
                    <a:pt x="659" y="283"/>
                  </a:lnTo>
                  <a:lnTo>
                    <a:pt x="662" y="297"/>
                  </a:lnTo>
                  <a:lnTo>
                    <a:pt x="665" y="311"/>
                  </a:lnTo>
                  <a:lnTo>
                    <a:pt x="669" y="326"/>
                  </a:lnTo>
                  <a:lnTo>
                    <a:pt x="670" y="341"/>
                  </a:lnTo>
                  <a:lnTo>
                    <a:pt x="671" y="355"/>
                  </a:lnTo>
                  <a:lnTo>
                    <a:pt x="672" y="370"/>
                  </a:lnTo>
                  <a:lnTo>
                    <a:pt x="672" y="384"/>
                  </a:lnTo>
                  <a:lnTo>
                    <a:pt x="671" y="398"/>
                  </a:lnTo>
                  <a:lnTo>
                    <a:pt x="669" y="413"/>
                  </a:lnTo>
                  <a:lnTo>
                    <a:pt x="667" y="427"/>
                  </a:lnTo>
                  <a:lnTo>
                    <a:pt x="663" y="441"/>
                  </a:lnTo>
                  <a:lnTo>
                    <a:pt x="660" y="455"/>
                  </a:lnTo>
                  <a:lnTo>
                    <a:pt x="656" y="469"/>
                  </a:lnTo>
                  <a:lnTo>
                    <a:pt x="650" y="483"/>
                  </a:lnTo>
                  <a:lnTo>
                    <a:pt x="645" y="497"/>
                  </a:lnTo>
                  <a:lnTo>
                    <a:pt x="639" y="510"/>
                  </a:lnTo>
                  <a:lnTo>
                    <a:pt x="631" y="523"/>
                  </a:lnTo>
                  <a:lnTo>
                    <a:pt x="623" y="536"/>
                  </a:lnTo>
                  <a:lnTo>
                    <a:pt x="615" y="549"/>
                  </a:lnTo>
                  <a:lnTo>
                    <a:pt x="605" y="561"/>
                  </a:lnTo>
                  <a:lnTo>
                    <a:pt x="595" y="573"/>
                  </a:lnTo>
                  <a:lnTo>
                    <a:pt x="585" y="584"/>
                  </a:lnTo>
                  <a:lnTo>
                    <a:pt x="574" y="594"/>
                  </a:lnTo>
                  <a:lnTo>
                    <a:pt x="562" y="604"/>
                  </a:lnTo>
                  <a:lnTo>
                    <a:pt x="550" y="614"/>
                  </a:lnTo>
                  <a:lnTo>
                    <a:pt x="538" y="623"/>
                  </a:lnTo>
                  <a:lnTo>
                    <a:pt x="525" y="630"/>
                  </a:lnTo>
                  <a:lnTo>
                    <a:pt x="512" y="638"/>
                  </a:lnTo>
                  <a:lnTo>
                    <a:pt x="499" y="644"/>
                  </a:lnTo>
                  <a:lnTo>
                    <a:pt x="485" y="651"/>
                  </a:lnTo>
                  <a:lnTo>
                    <a:pt x="472" y="655"/>
                  </a:lnTo>
                  <a:lnTo>
                    <a:pt x="458" y="660"/>
                  </a:lnTo>
                  <a:lnTo>
                    <a:pt x="444" y="664"/>
                  </a:lnTo>
                  <a:lnTo>
                    <a:pt x="430" y="667"/>
                  </a:lnTo>
                  <a:lnTo>
                    <a:pt x="416" y="669"/>
                  </a:lnTo>
                  <a:lnTo>
                    <a:pt x="401" y="671"/>
                  </a:lnTo>
                  <a:lnTo>
                    <a:pt x="387" y="672"/>
                  </a:lnTo>
                  <a:lnTo>
                    <a:pt x="373" y="673"/>
                  </a:lnTo>
                  <a:lnTo>
                    <a:pt x="358" y="672"/>
                  </a:lnTo>
                  <a:lnTo>
                    <a:pt x="344" y="672"/>
                  </a:lnTo>
                  <a:lnTo>
                    <a:pt x="330" y="670"/>
                  </a:lnTo>
                  <a:lnTo>
                    <a:pt x="315" y="668"/>
                  </a:lnTo>
                  <a:lnTo>
                    <a:pt x="301" y="665"/>
                  </a:lnTo>
                  <a:lnTo>
                    <a:pt x="286" y="661"/>
                  </a:lnTo>
                  <a:lnTo>
                    <a:pt x="272" y="657"/>
                  </a:lnTo>
                  <a:lnTo>
                    <a:pt x="258" y="652"/>
                  </a:lnTo>
                  <a:lnTo>
                    <a:pt x="245" y="646"/>
                  </a:lnTo>
                  <a:lnTo>
                    <a:pt x="231" y="639"/>
                  </a:lnTo>
                  <a:lnTo>
                    <a:pt x="218" y="632"/>
                  </a:lnTo>
                  <a:lnTo>
                    <a:pt x="205" y="624"/>
                  </a:lnTo>
                  <a:lnTo>
                    <a:pt x="194" y="615"/>
                  </a:lnTo>
                  <a:lnTo>
                    <a:pt x="181" y="606"/>
                  </a:lnTo>
                  <a:lnTo>
                    <a:pt x="169" y="5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2" name="Freeform 1216"/>
            <p:cNvSpPr>
              <a:spLocks/>
            </p:cNvSpPr>
            <p:nvPr/>
          </p:nvSpPr>
          <p:spPr bwMode="auto">
            <a:xfrm>
              <a:off x="5593636" y="5690808"/>
              <a:ext cx="141055" cy="149982"/>
            </a:xfrm>
            <a:custGeom>
              <a:avLst/>
              <a:gdLst>
                <a:gd name="T0" fmla="*/ 74 w 315"/>
                <a:gd name="T1" fmla="*/ 335 h 335"/>
                <a:gd name="T2" fmla="*/ 0 w 315"/>
                <a:gd name="T3" fmla="*/ 268 h 335"/>
                <a:gd name="T4" fmla="*/ 241 w 315"/>
                <a:gd name="T5" fmla="*/ 0 h 335"/>
                <a:gd name="T6" fmla="*/ 315 w 315"/>
                <a:gd name="T7" fmla="*/ 67 h 335"/>
                <a:gd name="T8" fmla="*/ 74 w 315"/>
                <a:gd name="T9" fmla="*/ 335 h 335"/>
              </a:gdLst>
              <a:ahLst/>
              <a:cxnLst>
                <a:cxn ang="0">
                  <a:pos x="T0" y="T1"/>
                </a:cxn>
                <a:cxn ang="0">
                  <a:pos x="T2" y="T3"/>
                </a:cxn>
                <a:cxn ang="0">
                  <a:pos x="T4" y="T5"/>
                </a:cxn>
                <a:cxn ang="0">
                  <a:pos x="T6" y="T7"/>
                </a:cxn>
                <a:cxn ang="0">
                  <a:pos x="T8" y="T9"/>
                </a:cxn>
              </a:cxnLst>
              <a:rect l="0" t="0" r="r" b="b"/>
              <a:pathLst>
                <a:path w="315" h="335">
                  <a:moveTo>
                    <a:pt x="74" y="335"/>
                  </a:moveTo>
                  <a:lnTo>
                    <a:pt x="0" y="268"/>
                  </a:lnTo>
                  <a:lnTo>
                    <a:pt x="241" y="0"/>
                  </a:lnTo>
                  <a:lnTo>
                    <a:pt x="315" y="67"/>
                  </a:lnTo>
                  <a:lnTo>
                    <a:pt x="74" y="33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3" name="Freeform 1217"/>
            <p:cNvSpPr>
              <a:spLocks/>
            </p:cNvSpPr>
            <p:nvPr/>
          </p:nvSpPr>
          <p:spPr bwMode="auto">
            <a:xfrm>
              <a:off x="5522217" y="5733659"/>
              <a:ext cx="173193" cy="185691"/>
            </a:xfrm>
            <a:custGeom>
              <a:avLst/>
              <a:gdLst>
                <a:gd name="T0" fmla="*/ 134 w 388"/>
                <a:gd name="T1" fmla="*/ 393 h 414"/>
                <a:gd name="T2" fmla="*/ 122 w 388"/>
                <a:gd name="T3" fmla="*/ 403 h 414"/>
                <a:gd name="T4" fmla="*/ 108 w 388"/>
                <a:gd name="T5" fmla="*/ 409 h 414"/>
                <a:gd name="T6" fmla="*/ 93 w 388"/>
                <a:gd name="T7" fmla="*/ 412 h 414"/>
                <a:gd name="T8" fmla="*/ 78 w 388"/>
                <a:gd name="T9" fmla="*/ 414 h 414"/>
                <a:gd name="T10" fmla="*/ 62 w 388"/>
                <a:gd name="T11" fmla="*/ 411 h 414"/>
                <a:gd name="T12" fmla="*/ 48 w 388"/>
                <a:gd name="T13" fmla="*/ 407 h 414"/>
                <a:gd name="T14" fmla="*/ 34 w 388"/>
                <a:gd name="T15" fmla="*/ 398 h 414"/>
                <a:gd name="T16" fmla="*/ 22 w 388"/>
                <a:gd name="T17" fmla="*/ 388 h 414"/>
                <a:gd name="T18" fmla="*/ 12 w 388"/>
                <a:gd name="T19" fmla="*/ 375 h 414"/>
                <a:gd name="T20" fmla="*/ 5 w 388"/>
                <a:gd name="T21" fmla="*/ 361 h 414"/>
                <a:gd name="T22" fmla="*/ 1 w 388"/>
                <a:gd name="T23" fmla="*/ 346 h 414"/>
                <a:gd name="T24" fmla="*/ 0 w 388"/>
                <a:gd name="T25" fmla="*/ 330 h 414"/>
                <a:gd name="T26" fmla="*/ 2 w 388"/>
                <a:gd name="T27" fmla="*/ 315 h 414"/>
                <a:gd name="T28" fmla="*/ 8 w 388"/>
                <a:gd name="T29" fmla="*/ 300 h 414"/>
                <a:gd name="T30" fmla="*/ 16 w 388"/>
                <a:gd name="T31" fmla="*/ 287 h 414"/>
                <a:gd name="T32" fmla="*/ 248 w 388"/>
                <a:gd name="T33" fmla="*/ 27 h 414"/>
                <a:gd name="T34" fmla="*/ 260 w 388"/>
                <a:gd name="T35" fmla="*/ 16 h 414"/>
                <a:gd name="T36" fmla="*/ 273 w 388"/>
                <a:gd name="T37" fmla="*/ 7 h 414"/>
                <a:gd name="T38" fmla="*/ 288 w 388"/>
                <a:gd name="T39" fmla="*/ 2 h 414"/>
                <a:gd name="T40" fmla="*/ 304 w 388"/>
                <a:gd name="T41" fmla="*/ 0 h 414"/>
                <a:gd name="T42" fmla="*/ 319 w 388"/>
                <a:gd name="T43" fmla="*/ 1 h 414"/>
                <a:gd name="T44" fmla="*/ 334 w 388"/>
                <a:gd name="T45" fmla="*/ 4 h 414"/>
                <a:gd name="T46" fmla="*/ 348 w 388"/>
                <a:gd name="T47" fmla="*/ 11 h 414"/>
                <a:gd name="T48" fmla="*/ 361 w 388"/>
                <a:gd name="T49" fmla="*/ 20 h 414"/>
                <a:gd name="T50" fmla="*/ 373 w 388"/>
                <a:gd name="T51" fmla="*/ 32 h 414"/>
                <a:gd name="T52" fmla="*/ 380 w 388"/>
                <a:gd name="T53" fmla="*/ 45 h 414"/>
                <a:gd name="T54" fmla="*/ 386 w 388"/>
                <a:gd name="T55" fmla="*/ 60 h 414"/>
                <a:gd name="T56" fmla="*/ 388 w 388"/>
                <a:gd name="T57" fmla="*/ 76 h 414"/>
                <a:gd name="T58" fmla="*/ 387 w 388"/>
                <a:gd name="T59" fmla="*/ 91 h 414"/>
                <a:gd name="T60" fmla="*/ 383 w 388"/>
                <a:gd name="T61" fmla="*/ 106 h 414"/>
                <a:gd name="T62" fmla="*/ 377 w 388"/>
                <a:gd name="T63" fmla="*/ 121 h 414"/>
                <a:gd name="T64" fmla="*/ 367 w 388"/>
                <a:gd name="T65" fmla="*/ 13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414">
                  <a:moveTo>
                    <a:pt x="140" y="388"/>
                  </a:moveTo>
                  <a:lnTo>
                    <a:pt x="134" y="393"/>
                  </a:lnTo>
                  <a:lnTo>
                    <a:pt x="129" y="398"/>
                  </a:lnTo>
                  <a:lnTo>
                    <a:pt x="122" y="403"/>
                  </a:lnTo>
                  <a:lnTo>
                    <a:pt x="115" y="406"/>
                  </a:lnTo>
                  <a:lnTo>
                    <a:pt x="108" y="409"/>
                  </a:lnTo>
                  <a:lnTo>
                    <a:pt x="101" y="411"/>
                  </a:lnTo>
                  <a:lnTo>
                    <a:pt x="93" y="412"/>
                  </a:lnTo>
                  <a:lnTo>
                    <a:pt x="85" y="414"/>
                  </a:lnTo>
                  <a:lnTo>
                    <a:pt x="78" y="414"/>
                  </a:lnTo>
                  <a:lnTo>
                    <a:pt x="69" y="414"/>
                  </a:lnTo>
                  <a:lnTo>
                    <a:pt x="62" y="411"/>
                  </a:lnTo>
                  <a:lnTo>
                    <a:pt x="54" y="409"/>
                  </a:lnTo>
                  <a:lnTo>
                    <a:pt x="48" y="407"/>
                  </a:lnTo>
                  <a:lnTo>
                    <a:pt x="40" y="403"/>
                  </a:lnTo>
                  <a:lnTo>
                    <a:pt x="34" y="398"/>
                  </a:lnTo>
                  <a:lnTo>
                    <a:pt x="27" y="393"/>
                  </a:lnTo>
                  <a:lnTo>
                    <a:pt x="22" y="388"/>
                  </a:lnTo>
                  <a:lnTo>
                    <a:pt x="16" y="381"/>
                  </a:lnTo>
                  <a:lnTo>
                    <a:pt x="12" y="375"/>
                  </a:lnTo>
                  <a:lnTo>
                    <a:pt x="8" y="368"/>
                  </a:lnTo>
                  <a:lnTo>
                    <a:pt x="5" y="361"/>
                  </a:lnTo>
                  <a:lnTo>
                    <a:pt x="3" y="353"/>
                  </a:lnTo>
                  <a:lnTo>
                    <a:pt x="1" y="346"/>
                  </a:lnTo>
                  <a:lnTo>
                    <a:pt x="0" y="338"/>
                  </a:lnTo>
                  <a:lnTo>
                    <a:pt x="0" y="330"/>
                  </a:lnTo>
                  <a:lnTo>
                    <a:pt x="1" y="323"/>
                  </a:lnTo>
                  <a:lnTo>
                    <a:pt x="2" y="315"/>
                  </a:lnTo>
                  <a:lnTo>
                    <a:pt x="4" y="308"/>
                  </a:lnTo>
                  <a:lnTo>
                    <a:pt x="8" y="300"/>
                  </a:lnTo>
                  <a:lnTo>
                    <a:pt x="11" y="294"/>
                  </a:lnTo>
                  <a:lnTo>
                    <a:pt x="16" y="287"/>
                  </a:lnTo>
                  <a:lnTo>
                    <a:pt x="21" y="281"/>
                  </a:lnTo>
                  <a:lnTo>
                    <a:pt x="248" y="27"/>
                  </a:lnTo>
                  <a:lnTo>
                    <a:pt x="254" y="20"/>
                  </a:lnTo>
                  <a:lnTo>
                    <a:pt x="260" y="16"/>
                  </a:lnTo>
                  <a:lnTo>
                    <a:pt x="267" y="11"/>
                  </a:lnTo>
                  <a:lnTo>
                    <a:pt x="273" y="7"/>
                  </a:lnTo>
                  <a:lnTo>
                    <a:pt x="281" y="4"/>
                  </a:lnTo>
                  <a:lnTo>
                    <a:pt x="288" y="2"/>
                  </a:lnTo>
                  <a:lnTo>
                    <a:pt x="296" y="1"/>
                  </a:lnTo>
                  <a:lnTo>
                    <a:pt x="304" y="0"/>
                  </a:lnTo>
                  <a:lnTo>
                    <a:pt x="311" y="0"/>
                  </a:lnTo>
                  <a:lnTo>
                    <a:pt x="319" y="1"/>
                  </a:lnTo>
                  <a:lnTo>
                    <a:pt x="326" y="2"/>
                  </a:lnTo>
                  <a:lnTo>
                    <a:pt x="334" y="4"/>
                  </a:lnTo>
                  <a:lnTo>
                    <a:pt x="341" y="7"/>
                  </a:lnTo>
                  <a:lnTo>
                    <a:pt x="348" y="11"/>
                  </a:lnTo>
                  <a:lnTo>
                    <a:pt x="355" y="15"/>
                  </a:lnTo>
                  <a:lnTo>
                    <a:pt x="361" y="20"/>
                  </a:lnTo>
                  <a:lnTo>
                    <a:pt x="367" y="26"/>
                  </a:lnTo>
                  <a:lnTo>
                    <a:pt x="373" y="32"/>
                  </a:lnTo>
                  <a:lnTo>
                    <a:pt x="377" y="39"/>
                  </a:lnTo>
                  <a:lnTo>
                    <a:pt x="380" y="45"/>
                  </a:lnTo>
                  <a:lnTo>
                    <a:pt x="383" y="53"/>
                  </a:lnTo>
                  <a:lnTo>
                    <a:pt x="386" y="60"/>
                  </a:lnTo>
                  <a:lnTo>
                    <a:pt x="387" y="68"/>
                  </a:lnTo>
                  <a:lnTo>
                    <a:pt x="388" y="76"/>
                  </a:lnTo>
                  <a:lnTo>
                    <a:pt x="388" y="83"/>
                  </a:lnTo>
                  <a:lnTo>
                    <a:pt x="387" y="91"/>
                  </a:lnTo>
                  <a:lnTo>
                    <a:pt x="386" y="98"/>
                  </a:lnTo>
                  <a:lnTo>
                    <a:pt x="383" y="106"/>
                  </a:lnTo>
                  <a:lnTo>
                    <a:pt x="380" y="113"/>
                  </a:lnTo>
                  <a:lnTo>
                    <a:pt x="377" y="121"/>
                  </a:lnTo>
                  <a:lnTo>
                    <a:pt x="373" y="127"/>
                  </a:lnTo>
                  <a:lnTo>
                    <a:pt x="367" y="134"/>
                  </a:lnTo>
                  <a:lnTo>
                    <a:pt x="140"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64" name="Rectangle 463"/>
          <p:cNvSpPr/>
          <p:nvPr/>
        </p:nvSpPr>
        <p:spPr>
          <a:xfrm>
            <a:off x="2857843" y="3767172"/>
            <a:ext cx="6400800" cy="400110"/>
          </a:xfrm>
          <a:prstGeom prst="rect">
            <a:avLst/>
          </a:prstGeom>
          <a:solidFill>
            <a:schemeClr val="accent4"/>
          </a:solid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Incumbents (Tesco, Sainsbury’s) playing in the ‘middle’ ground and trying to provide best of ‘both worlds’ are not only losing on customers, but also facing operational complexity and high working capital costs</a:t>
            </a:r>
          </a:p>
        </p:txBody>
      </p:sp>
      <p:cxnSp>
        <p:nvCxnSpPr>
          <p:cNvPr id="6" name="Straight Connector 5"/>
          <p:cNvCxnSpPr/>
          <p:nvPr/>
        </p:nvCxnSpPr>
        <p:spPr>
          <a:xfrm>
            <a:off x="6097999" y="2811838"/>
            <a:ext cx="0" cy="10058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48" name="Rectangle 347"/>
          <p:cNvSpPr/>
          <p:nvPr/>
        </p:nvSpPr>
        <p:spPr>
          <a:xfrm>
            <a:off x="9651754" y="2664336"/>
            <a:ext cx="1463040" cy="731520"/>
          </a:xfrm>
          <a:prstGeom prst="rect">
            <a:avLst/>
          </a:prstGeom>
          <a:noFill/>
          <a:ln>
            <a:noFill/>
          </a:ln>
        </p:spPr>
        <p:txBody>
          <a:bodyPr wrap="square" anchor="t">
            <a:noAutofit/>
          </a:bodyPr>
          <a:lstStyle/>
          <a:p>
            <a:pPr marL="0" marR="0" lvl="2" indent="0" algn="l" defTabSz="914400" rtl="0" eaLnBrk="1" fontAlgn="base" latinLnBrk="0" hangingPunct="1">
              <a:lnSpc>
                <a:spcPct val="100000"/>
              </a:lnSpc>
              <a:spcBef>
                <a:spcPts val="600"/>
              </a:spcBef>
              <a:spcAft>
                <a:spcPts val="600"/>
              </a:spcAft>
              <a:buClr>
                <a:srgbClr val="00338D"/>
              </a:buClr>
              <a:buSzPct val="100000"/>
              <a:buFontTx/>
              <a:buNone/>
              <a:tabLst>
                <a:tab pos="515119" algn="l"/>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Platform players will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continue to grow</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 as unlike traditional retailers their volume of choice is not limited by availability of shelf space</a:t>
            </a:r>
          </a:p>
        </p:txBody>
      </p:sp>
      <p:sp>
        <p:nvSpPr>
          <p:cNvPr id="349" name="Rectangle 348"/>
          <p:cNvSpPr/>
          <p:nvPr/>
        </p:nvSpPr>
        <p:spPr>
          <a:xfrm>
            <a:off x="9651753" y="5255488"/>
            <a:ext cx="1624259" cy="731520"/>
          </a:xfrm>
          <a:prstGeom prst="rect">
            <a:avLst/>
          </a:prstGeom>
          <a:noFill/>
          <a:ln>
            <a:noFill/>
          </a:ln>
        </p:spPr>
        <p:txBody>
          <a:bodyPr wrap="square" anchor="t">
            <a:noAutofit/>
          </a:bodyPr>
          <a:lstStyle/>
          <a:p>
            <a:pPr marL="0" marR="0" lvl="2" indent="0" algn="l" defTabSz="914400" rtl="0" eaLnBrk="1" fontAlgn="base" latinLnBrk="0" hangingPunct="1">
              <a:lnSpc>
                <a:spcPct val="100000"/>
              </a:lnSpc>
              <a:spcBef>
                <a:spcPts val="200"/>
              </a:spcBef>
              <a:spcAft>
                <a:spcPts val="200"/>
              </a:spcAft>
              <a:buClr>
                <a:srgbClr val="00338D"/>
              </a:buClr>
              <a:buSzPct val="100000"/>
              <a:buFontTx/>
              <a:buNone/>
              <a:tabLst>
                <a:tab pos="515119" algn="l"/>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Adoption of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voice ordering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will give </a:t>
            </a:r>
            <a:r>
              <a:rPr kumimoji="0" lang="en-GB" sz="8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platform</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 players another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compelling competitive advantage</a:t>
            </a:r>
            <a:endParaRPr kumimoji="0" lang="en-GB" sz="8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endParaRPr>
          </a:p>
        </p:txBody>
      </p:sp>
      <p:sp>
        <p:nvSpPr>
          <p:cNvPr id="389" name="Rectangle 388"/>
          <p:cNvSpPr/>
          <p:nvPr/>
        </p:nvSpPr>
        <p:spPr>
          <a:xfrm>
            <a:off x="9651753" y="4091447"/>
            <a:ext cx="1624259" cy="731520"/>
          </a:xfrm>
          <a:prstGeom prst="rect">
            <a:avLst/>
          </a:prstGeom>
          <a:noFill/>
          <a:ln>
            <a:noFill/>
          </a:ln>
        </p:spPr>
        <p:txBody>
          <a:bodyPr wrap="square" anchor="t">
            <a:noAutofit/>
          </a:bodyPr>
          <a:lstStyle/>
          <a:p>
            <a:pPr marL="0" marR="0" lvl="2" indent="0" algn="l" defTabSz="914400" rtl="0" eaLnBrk="1" fontAlgn="base" latinLnBrk="0" hangingPunct="1">
              <a:lnSpc>
                <a:spcPct val="100000"/>
              </a:lnSpc>
              <a:spcBef>
                <a:spcPts val="200"/>
              </a:spcBef>
              <a:spcAft>
                <a:spcPts val="200"/>
              </a:spcAft>
              <a:buClr>
                <a:srgbClr val="00338D"/>
              </a:buClr>
              <a:buSzPct val="100000"/>
              <a:buFontTx/>
              <a:buNone/>
              <a:tabLst>
                <a:tab pos="515119" algn="l"/>
              </a:tabLst>
              <a:defRPr/>
            </a:pP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Conversational Commerce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will help consumers traverse unlimited choice</a:t>
            </a:r>
            <a:endParaRPr kumimoji="0" lang="en-GB" sz="8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endParaRPr>
          </a:p>
        </p:txBody>
      </p:sp>
      <p:cxnSp>
        <p:nvCxnSpPr>
          <p:cNvPr id="442" name="Straight Connector 441"/>
          <p:cNvCxnSpPr/>
          <p:nvPr/>
        </p:nvCxnSpPr>
        <p:spPr>
          <a:xfrm flipH="1">
            <a:off x="9703020" y="4758955"/>
            <a:ext cx="1358445" cy="0"/>
          </a:xfrm>
          <a:prstGeom prst="line">
            <a:avLst/>
          </a:prstGeom>
          <a:ln w="12700">
            <a:solidFill>
              <a:srgbClr val="00A3A1"/>
            </a:solidFill>
            <a:prstDash val="dash"/>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a:off x="9703020" y="3622289"/>
            <a:ext cx="1358445" cy="0"/>
          </a:xfrm>
          <a:prstGeom prst="line">
            <a:avLst/>
          </a:prstGeom>
          <a:ln w="12700">
            <a:solidFill>
              <a:srgbClr val="00A3A1"/>
            </a:solidFill>
            <a:prstDash val="dash"/>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H="1">
            <a:off x="9703020" y="5975350"/>
            <a:ext cx="1358445" cy="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476" name="Rectangle 475"/>
          <p:cNvSpPr/>
          <p:nvPr/>
        </p:nvSpPr>
        <p:spPr>
          <a:xfrm>
            <a:off x="2857843" y="4195176"/>
            <a:ext cx="2103120" cy="369332"/>
          </a:xfrm>
          <a:prstGeom prst="rect">
            <a:avLst/>
          </a:prstGeom>
        </p:spPr>
        <p:txBody>
          <a:bodyPr wrap="square" lIns="27432" rIns="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83698"/>
                </a:solidFill>
                <a:effectLst/>
                <a:uLnTx/>
                <a:uFillTx/>
                <a:latin typeface="Arial" panose="020B0604020202020204" pitchFamily="34" charset="0"/>
                <a:ea typeface="+mn-ea"/>
                <a:cs typeface="+mn-cs"/>
              </a:rPr>
              <a:t>Platform players:</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83698"/>
                </a:solidFill>
                <a:effectLst/>
                <a:uLnTx/>
                <a:uFillTx/>
                <a:latin typeface="Arial" panose="020B0604020202020204" pitchFamily="34" charset="0"/>
                <a:ea typeface="+mn-ea"/>
                <a:cs typeface="Arial" panose="020B0604020202020204" pitchFamily="34" charset="0"/>
              </a:rPr>
              <a:t>‘unlimited’ level of choice</a:t>
            </a:r>
          </a:p>
        </p:txBody>
      </p:sp>
      <p:sp>
        <p:nvSpPr>
          <p:cNvPr id="477" name="Rectangle 476"/>
          <p:cNvSpPr/>
          <p:nvPr/>
        </p:nvSpPr>
        <p:spPr>
          <a:xfrm>
            <a:off x="6265502" y="4195176"/>
            <a:ext cx="2103120" cy="369332"/>
          </a:xfrm>
          <a:prstGeom prst="rect">
            <a:avLst/>
          </a:prstGeom>
        </p:spPr>
        <p:txBody>
          <a:bodyPr wrap="square" lIns="27432" rIns="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83698"/>
                </a:solidFill>
                <a:effectLst/>
                <a:uLnTx/>
                <a:uFillTx/>
                <a:latin typeface="Arial" panose="020B0604020202020204" pitchFamily="34" charset="0"/>
                <a:ea typeface="+mn-ea"/>
                <a:cs typeface="+mn-cs"/>
              </a:rPr>
              <a:t>Discounters:</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483698"/>
                </a:solidFill>
                <a:effectLst/>
                <a:uLnTx/>
                <a:uFillTx/>
                <a:latin typeface="Arial" panose="020B0604020202020204" pitchFamily="34" charset="0"/>
                <a:ea typeface="+mn-ea"/>
                <a:cs typeface="Arial" panose="020B0604020202020204" pitchFamily="34" charset="0"/>
              </a:rPr>
              <a:t>curated ‘limited’ level of choice</a:t>
            </a:r>
            <a:endParaRPr kumimoji="0" lang="en-GB" sz="900" b="1" i="0" u="none" strike="noStrike" kern="1200" cap="none" spc="0" normalizeH="0" baseline="0" noProof="0" dirty="0">
              <a:ln>
                <a:noFill/>
              </a:ln>
              <a:solidFill>
                <a:srgbClr val="483698"/>
              </a:solidFill>
              <a:effectLst/>
              <a:uLnTx/>
              <a:uFillTx/>
              <a:latin typeface="Arial" panose="020B0604020202020204" pitchFamily="34" charset="0"/>
              <a:ea typeface="+mn-ea"/>
              <a:cs typeface="+mn-cs"/>
            </a:endParaRPr>
          </a:p>
        </p:txBody>
      </p:sp>
      <p:sp>
        <p:nvSpPr>
          <p:cNvPr id="478" name="Rectangle 477"/>
          <p:cNvSpPr/>
          <p:nvPr/>
        </p:nvSpPr>
        <p:spPr>
          <a:xfrm>
            <a:off x="2857843" y="4579345"/>
            <a:ext cx="2936472" cy="129525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008" tIns="91440" rIns="64008" bIns="54610" rtlCol="0" anchor="t"/>
          <a:lstStyle/>
          <a:p>
            <a:pPr marL="171450" marR="0" lvl="0" indent="-171450" algn="l" defTabSz="914400" rtl="0" eaLnBrk="1" fontAlgn="auto" latinLnBrk="0" hangingPunct="1">
              <a:lnSpc>
                <a:spcPct val="100000"/>
              </a:lnSpc>
              <a:spcBef>
                <a:spcPts val="200"/>
              </a:spcBef>
              <a:spcAft>
                <a:spcPts val="200"/>
              </a:spcAft>
              <a:buClr>
                <a:srgbClr val="00338D"/>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Use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digital technology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to match supply and demand — reducing transaction costs</a:t>
            </a:r>
          </a:p>
          <a:p>
            <a:pPr marL="171450" marR="0" lvl="0" indent="-171450" algn="l" defTabSz="914400" rtl="0" eaLnBrk="1" fontAlgn="auto" latinLnBrk="0" hangingPunct="1">
              <a:lnSpc>
                <a:spcPct val="100000"/>
              </a:lnSpc>
              <a:spcBef>
                <a:spcPts val="200"/>
              </a:spcBef>
              <a:spcAft>
                <a:spcPts val="200"/>
              </a:spcAft>
              <a:buClr>
                <a:srgbClr val="00338D"/>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Incurs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low fixed costs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 thus, invests more in technology and R&amp;D</a:t>
            </a:r>
          </a:p>
          <a:p>
            <a:pPr marL="171450" marR="0" lvl="0" indent="-171450" algn="l" defTabSz="914400" rtl="0" eaLnBrk="1" fontAlgn="auto" latinLnBrk="0" hangingPunct="1">
              <a:lnSpc>
                <a:spcPct val="100000"/>
              </a:lnSpc>
              <a:spcBef>
                <a:spcPts val="200"/>
              </a:spcBef>
              <a:spcAft>
                <a:spcPts val="200"/>
              </a:spcAft>
              <a:buClr>
                <a:srgbClr val="00338D"/>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Can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diversify into new markets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at low marginal cost — simply add a third party to its network</a:t>
            </a:r>
          </a:p>
          <a:p>
            <a:pPr marL="171450" marR="0" lvl="0" indent="-171450" algn="l" defTabSz="914400" rtl="0" eaLnBrk="1" fontAlgn="auto" latinLnBrk="0" hangingPunct="1">
              <a:lnSpc>
                <a:spcPct val="100000"/>
              </a:lnSpc>
              <a:spcBef>
                <a:spcPts val="200"/>
              </a:spcBef>
              <a:spcAft>
                <a:spcPts val="200"/>
              </a:spcAft>
              <a:buClr>
                <a:srgbClr val="00338D"/>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Spend significantly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less on </a:t>
            </a:r>
            <a:r>
              <a:rPr kumimoji="0" lang="en-GB" sz="900" b="1" i="0" u="none" strike="noStrike" kern="1200" cap="none" spc="0" normalizeH="0" baseline="0" noProof="0" dirty="0" err="1">
                <a:ln>
                  <a:noFill/>
                </a:ln>
                <a:solidFill>
                  <a:srgbClr val="00338D"/>
                </a:solidFill>
                <a:effectLst/>
                <a:uLnTx/>
                <a:uFillTx/>
                <a:latin typeface="Arial"/>
                <a:ea typeface="+mn-ea"/>
                <a:cs typeface="Arial" panose="020B0604020202020204" pitchFamily="34" charset="0"/>
              </a:rPr>
              <a:t>labor</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 </a:t>
            </a:r>
          </a:p>
        </p:txBody>
      </p:sp>
      <p:sp>
        <p:nvSpPr>
          <p:cNvPr id="481" name="Rectangle 480"/>
          <p:cNvSpPr/>
          <p:nvPr/>
        </p:nvSpPr>
        <p:spPr>
          <a:xfrm>
            <a:off x="6243409" y="4579345"/>
            <a:ext cx="3015231" cy="129525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008" tIns="91440" rIns="36576" bIns="54610" rtlCol="0" anchor="t"/>
          <a:lstStyle/>
          <a:p>
            <a:pPr marL="171450" marR="0" lvl="0" indent="-171450" algn="l" defTabSz="914400" rtl="0" eaLnBrk="1" fontAlgn="auto" latinLnBrk="0" hangingPunct="1">
              <a:lnSpc>
                <a:spcPct val="100000"/>
              </a:lnSpc>
              <a:spcBef>
                <a:spcPts val="200"/>
              </a:spcBef>
              <a:spcAft>
                <a:spcPts val="200"/>
              </a:spcAft>
              <a:buClr>
                <a:srgbClr val="00338D"/>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Offer </a:t>
            </a: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limited assortment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 convenient and easy to shop </a:t>
            </a:r>
          </a:p>
          <a:p>
            <a:pPr marL="448056" marR="0" lvl="3" indent="-173736" algn="l" defTabSz="914400" rtl="0" eaLnBrk="1" fontAlgn="auto" latinLnBrk="0" hangingPunct="1">
              <a:lnSpc>
                <a:spcPct val="100000"/>
              </a:lnSpc>
              <a:spcBef>
                <a:spcPts val="0"/>
              </a:spcBef>
              <a:spcAft>
                <a:spcPts val="600"/>
              </a:spcAft>
              <a:buClr>
                <a:srgbClr val="00338D"/>
              </a:buClr>
              <a:buSzTx/>
              <a:buFont typeface="Arial" panose="020B0604020202020204" pitchFamily="34" charset="0"/>
              <a:buChar char="—"/>
              <a:tabLst/>
              <a:defRPr/>
            </a:pPr>
            <a:r>
              <a:rPr kumimoji="0" lang="en-GB" sz="900" b="0" i="0" u="none" strike="noStrike" kern="1200" cap="none" spc="0" normalizeH="0" baseline="0" noProof="0" dirty="0">
                <a:ln>
                  <a:noFill/>
                </a:ln>
                <a:solidFill>
                  <a:srgbClr val="00338D"/>
                </a:solidFill>
                <a:effectLst/>
                <a:uLnTx/>
                <a:uFillTx/>
                <a:latin typeface="Arial" panose="020B0604020202020204" pitchFamily="34" charset="0"/>
                <a:ea typeface="+mn-ea"/>
                <a:cs typeface="+mn-cs"/>
              </a:rPr>
              <a:t>Number of products in Aldi is ~2,000 vs. ~25,000 in Tesco</a:t>
            </a:r>
          </a:p>
          <a:p>
            <a:pPr marL="171450" marR="0" lvl="1" indent="-171450" algn="l" defTabSz="914400" rtl="0" eaLnBrk="1" fontAlgn="auto" latinLnBrk="0" hangingPunct="1">
              <a:lnSpc>
                <a:spcPct val="100000"/>
              </a:lnSpc>
              <a:spcBef>
                <a:spcPts val="200"/>
              </a:spcBef>
              <a:spcAft>
                <a:spcPts val="200"/>
              </a:spcAft>
              <a:buClr>
                <a:srgbClr val="00338D"/>
              </a:buClr>
              <a:buSzTx/>
              <a:buFont typeface="Arial" panose="020B0604020202020204" pitchFamily="34" charset="0"/>
              <a:buChar char="—"/>
              <a:tabLst/>
              <a:defRPr/>
            </a:pPr>
            <a:r>
              <a:rPr kumimoji="0" lang="en-GB" sz="900" b="1"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Simplified supply chain </a:t>
            </a: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and low capital expenditure — thus, offers low-priced products</a:t>
            </a:r>
          </a:p>
        </p:txBody>
      </p:sp>
      <p:grpSp>
        <p:nvGrpSpPr>
          <p:cNvPr id="270" name="Technology20">
            <a:extLst>
              <a:ext uri="{FF2B5EF4-FFF2-40B4-BE49-F238E27FC236}">
                <a16:creationId xmlns:a16="http://schemas.microsoft.com/office/drawing/2014/main" id="{C0123392-70C4-4961-B709-507F7345BDA1}"/>
              </a:ext>
            </a:extLst>
          </p:cNvPr>
          <p:cNvGrpSpPr>
            <a:grpSpLocks/>
          </p:cNvGrpSpPr>
          <p:nvPr/>
        </p:nvGrpSpPr>
        <p:grpSpPr>
          <a:xfrm>
            <a:off x="5489432" y="4261970"/>
            <a:ext cx="315938" cy="273250"/>
            <a:chOff x="4194176" y="3005138"/>
            <a:chExt cx="804863" cy="850900"/>
          </a:xfrm>
          <a:solidFill>
            <a:schemeClr val="accent4"/>
          </a:solidFill>
        </p:grpSpPr>
        <p:sp>
          <p:nvSpPr>
            <p:cNvPr id="272" name="Freeform 41">
              <a:extLst>
                <a:ext uri="{FF2B5EF4-FFF2-40B4-BE49-F238E27FC236}">
                  <a16:creationId xmlns:a16="http://schemas.microsoft.com/office/drawing/2014/main" id="{FC17F135-33C3-47FC-8DAD-066A5A6C0362}"/>
                </a:ext>
              </a:extLst>
            </p:cNvPr>
            <p:cNvSpPr>
              <a:spLocks noEditPoints="1"/>
            </p:cNvSpPr>
            <p:nvPr/>
          </p:nvSpPr>
          <p:spPr bwMode="auto">
            <a:xfrm>
              <a:off x="4194176" y="3005138"/>
              <a:ext cx="515938" cy="850900"/>
            </a:xfrm>
            <a:custGeom>
              <a:avLst/>
              <a:gdLst>
                <a:gd name="T0" fmla="*/ 116 w 136"/>
                <a:gd name="T1" fmla="*/ 192 h 224"/>
                <a:gd name="T2" fmla="*/ 20 w 136"/>
                <a:gd name="T3" fmla="*/ 192 h 224"/>
                <a:gd name="T4" fmla="*/ 20 w 136"/>
                <a:gd name="T5" fmla="*/ 24 h 224"/>
                <a:gd name="T6" fmla="*/ 116 w 136"/>
                <a:gd name="T7" fmla="*/ 24 h 224"/>
                <a:gd name="T8" fmla="*/ 116 w 136"/>
                <a:gd name="T9" fmla="*/ 36 h 224"/>
                <a:gd name="T10" fmla="*/ 136 w 136"/>
                <a:gd name="T11" fmla="*/ 36 h 224"/>
                <a:gd name="T12" fmla="*/ 136 w 136"/>
                <a:gd name="T13" fmla="*/ 20 h 224"/>
                <a:gd name="T14" fmla="*/ 116 w 136"/>
                <a:gd name="T15" fmla="*/ 0 h 224"/>
                <a:gd name="T16" fmla="*/ 20 w 136"/>
                <a:gd name="T17" fmla="*/ 0 h 224"/>
                <a:gd name="T18" fmla="*/ 0 w 136"/>
                <a:gd name="T19" fmla="*/ 20 h 224"/>
                <a:gd name="T20" fmla="*/ 0 w 136"/>
                <a:gd name="T21" fmla="*/ 204 h 224"/>
                <a:gd name="T22" fmla="*/ 20 w 136"/>
                <a:gd name="T23" fmla="*/ 224 h 224"/>
                <a:gd name="T24" fmla="*/ 116 w 136"/>
                <a:gd name="T25" fmla="*/ 224 h 224"/>
                <a:gd name="T26" fmla="*/ 136 w 136"/>
                <a:gd name="T27" fmla="*/ 204 h 224"/>
                <a:gd name="T28" fmla="*/ 136 w 136"/>
                <a:gd name="T29" fmla="*/ 156 h 224"/>
                <a:gd name="T30" fmla="*/ 116 w 136"/>
                <a:gd name="T31" fmla="*/ 156 h 224"/>
                <a:gd name="T32" fmla="*/ 116 w 136"/>
                <a:gd name="T33" fmla="*/ 192 h 224"/>
                <a:gd name="T34" fmla="*/ 68 w 136"/>
                <a:gd name="T35" fmla="*/ 216 h 224"/>
                <a:gd name="T36" fmla="*/ 60 w 136"/>
                <a:gd name="T37" fmla="*/ 208 h 224"/>
                <a:gd name="T38" fmla="*/ 68 w 136"/>
                <a:gd name="T39" fmla="*/ 200 h 224"/>
                <a:gd name="T40" fmla="*/ 76 w 136"/>
                <a:gd name="T41" fmla="*/ 208 h 224"/>
                <a:gd name="T42" fmla="*/ 68 w 136"/>
                <a:gd name="T43"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24">
                  <a:moveTo>
                    <a:pt x="116" y="192"/>
                  </a:moveTo>
                  <a:cubicBezTo>
                    <a:pt x="20" y="192"/>
                    <a:pt x="20" y="192"/>
                    <a:pt x="20" y="192"/>
                  </a:cubicBezTo>
                  <a:cubicBezTo>
                    <a:pt x="20" y="24"/>
                    <a:pt x="20" y="24"/>
                    <a:pt x="20" y="24"/>
                  </a:cubicBezTo>
                  <a:cubicBezTo>
                    <a:pt x="116" y="24"/>
                    <a:pt x="116" y="24"/>
                    <a:pt x="116" y="24"/>
                  </a:cubicBezTo>
                  <a:cubicBezTo>
                    <a:pt x="116" y="36"/>
                    <a:pt x="116" y="36"/>
                    <a:pt x="116" y="36"/>
                  </a:cubicBezTo>
                  <a:cubicBezTo>
                    <a:pt x="136" y="36"/>
                    <a:pt x="136" y="36"/>
                    <a:pt x="136" y="36"/>
                  </a:cubicBezTo>
                  <a:cubicBezTo>
                    <a:pt x="136" y="20"/>
                    <a:pt x="136" y="20"/>
                    <a:pt x="136" y="20"/>
                  </a:cubicBezTo>
                  <a:cubicBezTo>
                    <a:pt x="136" y="9"/>
                    <a:pt x="127" y="0"/>
                    <a:pt x="116" y="0"/>
                  </a:cubicBezTo>
                  <a:cubicBezTo>
                    <a:pt x="20" y="0"/>
                    <a:pt x="20" y="0"/>
                    <a:pt x="20" y="0"/>
                  </a:cubicBezTo>
                  <a:cubicBezTo>
                    <a:pt x="9" y="0"/>
                    <a:pt x="0" y="9"/>
                    <a:pt x="0" y="20"/>
                  </a:cubicBezTo>
                  <a:cubicBezTo>
                    <a:pt x="0" y="204"/>
                    <a:pt x="0" y="204"/>
                    <a:pt x="0" y="204"/>
                  </a:cubicBezTo>
                  <a:cubicBezTo>
                    <a:pt x="0" y="215"/>
                    <a:pt x="9" y="224"/>
                    <a:pt x="20" y="224"/>
                  </a:cubicBezTo>
                  <a:cubicBezTo>
                    <a:pt x="116" y="224"/>
                    <a:pt x="116" y="224"/>
                    <a:pt x="116" y="224"/>
                  </a:cubicBezTo>
                  <a:cubicBezTo>
                    <a:pt x="127" y="224"/>
                    <a:pt x="136" y="215"/>
                    <a:pt x="136" y="204"/>
                  </a:cubicBezTo>
                  <a:cubicBezTo>
                    <a:pt x="136" y="156"/>
                    <a:pt x="136" y="156"/>
                    <a:pt x="136" y="156"/>
                  </a:cubicBezTo>
                  <a:cubicBezTo>
                    <a:pt x="116" y="156"/>
                    <a:pt x="116" y="156"/>
                    <a:pt x="116" y="156"/>
                  </a:cubicBezTo>
                  <a:lnTo>
                    <a:pt x="116" y="192"/>
                  </a:lnTo>
                  <a:close/>
                  <a:moveTo>
                    <a:pt x="68" y="216"/>
                  </a:moveTo>
                  <a:cubicBezTo>
                    <a:pt x="64" y="216"/>
                    <a:pt x="60" y="212"/>
                    <a:pt x="60" y="208"/>
                  </a:cubicBezTo>
                  <a:cubicBezTo>
                    <a:pt x="60" y="204"/>
                    <a:pt x="64" y="200"/>
                    <a:pt x="68" y="200"/>
                  </a:cubicBezTo>
                  <a:cubicBezTo>
                    <a:pt x="72" y="200"/>
                    <a:pt x="76" y="204"/>
                    <a:pt x="76" y="208"/>
                  </a:cubicBezTo>
                  <a:cubicBezTo>
                    <a:pt x="76" y="212"/>
                    <a:pt x="72" y="216"/>
                    <a:pt x="68"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Freeform 42">
              <a:extLst>
                <a:ext uri="{FF2B5EF4-FFF2-40B4-BE49-F238E27FC236}">
                  <a16:creationId xmlns:a16="http://schemas.microsoft.com/office/drawing/2014/main" id="{E3842672-7477-4AF7-9D5C-BE474D048C49}"/>
                </a:ext>
              </a:extLst>
            </p:cNvPr>
            <p:cNvSpPr>
              <a:spLocks noEditPoints="1"/>
            </p:cNvSpPr>
            <p:nvPr/>
          </p:nvSpPr>
          <p:spPr bwMode="auto">
            <a:xfrm>
              <a:off x="4422776" y="3173413"/>
              <a:ext cx="576263" cy="469900"/>
            </a:xfrm>
            <a:custGeom>
              <a:avLst/>
              <a:gdLst>
                <a:gd name="T0" fmla="*/ 132 w 152"/>
                <a:gd name="T1" fmla="*/ 0 h 124"/>
                <a:gd name="T2" fmla="*/ 20 w 152"/>
                <a:gd name="T3" fmla="*/ 0 h 124"/>
                <a:gd name="T4" fmla="*/ 0 w 152"/>
                <a:gd name="T5" fmla="*/ 20 h 124"/>
                <a:gd name="T6" fmla="*/ 0 w 152"/>
                <a:gd name="T7" fmla="*/ 84 h 124"/>
                <a:gd name="T8" fmla="*/ 20 w 152"/>
                <a:gd name="T9" fmla="*/ 104 h 124"/>
                <a:gd name="T10" fmla="*/ 20 w 152"/>
                <a:gd name="T11" fmla="*/ 124 h 124"/>
                <a:gd name="T12" fmla="*/ 40 w 152"/>
                <a:gd name="T13" fmla="*/ 104 h 124"/>
                <a:gd name="T14" fmla="*/ 132 w 152"/>
                <a:gd name="T15" fmla="*/ 104 h 124"/>
                <a:gd name="T16" fmla="*/ 152 w 152"/>
                <a:gd name="T17" fmla="*/ 84 h 124"/>
                <a:gd name="T18" fmla="*/ 152 w 152"/>
                <a:gd name="T19" fmla="*/ 20 h 124"/>
                <a:gd name="T20" fmla="*/ 132 w 152"/>
                <a:gd name="T21" fmla="*/ 0 h 124"/>
                <a:gd name="T22" fmla="*/ 92 w 152"/>
                <a:gd name="T23" fmla="*/ 80 h 124"/>
                <a:gd name="T24" fmla="*/ 24 w 152"/>
                <a:gd name="T25" fmla="*/ 80 h 124"/>
                <a:gd name="T26" fmla="*/ 24 w 152"/>
                <a:gd name="T27" fmla="*/ 60 h 124"/>
                <a:gd name="T28" fmla="*/ 92 w 152"/>
                <a:gd name="T29" fmla="*/ 60 h 124"/>
                <a:gd name="T30" fmla="*/ 92 w 152"/>
                <a:gd name="T31" fmla="*/ 80 h 124"/>
                <a:gd name="T32" fmla="*/ 128 w 152"/>
                <a:gd name="T33" fmla="*/ 44 h 124"/>
                <a:gd name="T34" fmla="*/ 24 w 152"/>
                <a:gd name="T35" fmla="*/ 44 h 124"/>
                <a:gd name="T36" fmla="*/ 24 w 152"/>
                <a:gd name="T37" fmla="*/ 24 h 124"/>
                <a:gd name="T38" fmla="*/ 128 w 152"/>
                <a:gd name="T39" fmla="*/ 24 h 124"/>
                <a:gd name="T40" fmla="*/ 128 w 152"/>
                <a:gd name="T41"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124">
                  <a:moveTo>
                    <a:pt x="132" y="0"/>
                  </a:moveTo>
                  <a:cubicBezTo>
                    <a:pt x="20" y="0"/>
                    <a:pt x="20" y="0"/>
                    <a:pt x="20" y="0"/>
                  </a:cubicBezTo>
                  <a:cubicBezTo>
                    <a:pt x="9" y="0"/>
                    <a:pt x="0" y="9"/>
                    <a:pt x="0" y="20"/>
                  </a:cubicBezTo>
                  <a:cubicBezTo>
                    <a:pt x="0" y="84"/>
                    <a:pt x="0" y="84"/>
                    <a:pt x="0" y="84"/>
                  </a:cubicBezTo>
                  <a:cubicBezTo>
                    <a:pt x="0" y="95"/>
                    <a:pt x="9" y="104"/>
                    <a:pt x="20" y="104"/>
                  </a:cubicBezTo>
                  <a:cubicBezTo>
                    <a:pt x="20" y="124"/>
                    <a:pt x="20" y="124"/>
                    <a:pt x="20" y="124"/>
                  </a:cubicBezTo>
                  <a:cubicBezTo>
                    <a:pt x="40" y="104"/>
                    <a:pt x="40" y="104"/>
                    <a:pt x="40" y="104"/>
                  </a:cubicBezTo>
                  <a:cubicBezTo>
                    <a:pt x="132" y="104"/>
                    <a:pt x="132" y="104"/>
                    <a:pt x="132" y="104"/>
                  </a:cubicBezTo>
                  <a:cubicBezTo>
                    <a:pt x="143" y="104"/>
                    <a:pt x="152" y="95"/>
                    <a:pt x="152" y="84"/>
                  </a:cubicBezTo>
                  <a:cubicBezTo>
                    <a:pt x="152" y="20"/>
                    <a:pt x="152" y="20"/>
                    <a:pt x="152" y="20"/>
                  </a:cubicBezTo>
                  <a:cubicBezTo>
                    <a:pt x="152" y="9"/>
                    <a:pt x="143" y="0"/>
                    <a:pt x="132" y="0"/>
                  </a:cubicBezTo>
                  <a:close/>
                  <a:moveTo>
                    <a:pt x="92" y="80"/>
                  </a:moveTo>
                  <a:cubicBezTo>
                    <a:pt x="24" y="80"/>
                    <a:pt x="24" y="80"/>
                    <a:pt x="24" y="80"/>
                  </a:cubicBezTo>
                  <a:cubicBezTo>
                    <a:pt x="24" y="60"/>
                    <a:pt x="24" y="60"/>
                    <a:pt x="24" y="60"/>
                  </a:cubicBezTo>
                  <a:cubicBezTo>
                    <a:pt x="92" y="60"/>
                    <a:pt x="92" y="60"/>
                    <a:pt x="92" y="60"/>
                  </a:cubicBezTo>
                  <a:lnTo>
                    <a:pt x="92" y="80"/>
                  </a:lnTo>
                  <a:close/>
                  <a:moveTo>
                    <a:pt x="128" y="44"/>
                  </a:moveTo>
                  <a:cubicBezTo>
                    <a:pt x="24" y="44"/>
                    <a:pt x="24" y="44"/>
                    <a:pt x="24" y="44"/>
                  </a:cubicBezTo>
                  <a:cubicBezTo>
                    <a:pt x="24" y="24"/>
                    <a:pt x="24" y="24"/>
                    <a:pt x="24" y="24"/>
                  </a:cubicBezTo>
                  <a:cubicBezTo>
                    <a:pt x="128" y="24"/>
                    <a:pt x="128" y="24"/>
                    <a:pt x="128" y="24"/>
                  </a:cubicBezTo>
                  <a:lnTo>
                    <a:pt x="12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4" name="Financial21">
            <a:extLst>
              <a:ext uri="{FF2B5EF4-FFF2-40B4-BE49-F238E27FC236}">
                <a16:creationId xmlns:a16="http://schemas.microsoft.com/office/drawing/2014/main" id="{ABED94B0-2408-4B7A-882F-B2886FA69C29}"/>
              </a:ext>
            </a:extLst>
          </p:cNvPr>
          <p:cNvGrpSpPr>
            <a:grpSpLocks/>
          </p:cNvGrpSpPr>
          <p:nvPr/>
        </p:nvGrpSpPr>
        <p:grpSpPr>
          <a:xfrm>
            <a:off x="8785413" y="4265639"/>
            <a:ext cx="398325" cy="274320"/>
            <a:chOff x="4148138" y="3051176"/>
            <a:chExt cx="850900" cy="714375"/>
          </a:xfrm>
          <a:solidFill>
            <a:schemeClr val="accent4"/>
          </a:solidFill>
        </p:grpSpPr>
        <p:sp>
          <p:nvSpPr>
            <p:cNvPr id="275" name="Freeform 143">
              <a:extLst>
                <a:ext uri="{FF2B5EF4-FFF2-40B4-BE49-F238E27FC236}">
                  <a16:creationId xmlns:a16="http://schemas.microsoft.com/office/drawing/2014/main" id="{F5349272-514D-447D-9A46-562BF1DC94A2}"/>
                </a:ext>
              </a:extLst>
            </p:cNvPr>
            <p:cNvSpPr>
              <a:spLocks/>
            </p:cNvSpPr>
            <p:nvPr/>
          </p:nvSpPr>
          <p:spPr bwMode="auto">
            <a:xfrm>
              <a:off x="4148138" y="3222626"/>
              <a:ext cx="850900" cy="542925"/>
            </a:xfrm>
            <a:custGeom>
              <a:avLst/>
              <a:gdLst>
                <a:gd name="T0" fmla="*/ 183 w 224"/>
                <a:gd name="T1" fmla="*/ 11 h 143"/>
                <a:gd name="T2" fmla="*/ 160 w 224"/>
                <a:gd name="T3" fmla="*/ 0 h 143"/>
                <a:gd name="T4" fmla="*/ 152 w 224"/>
                <a:gd name="T5" fmla="*/ 10 h 143"/>
                <a:gd name="T6" fmla="*/ 179 w 224"/>
                <a:gd name="T7" fmla="*/ 23 h 143"/>
                <a:gd name="T8" fmla="*/ 171 w 224"/>
                <a:gd name="T9" fmla="*/ 31 h 143"/>
                <a:gd name="T10" fmla="*/ 128 w 224"/>
                <a:gd name="T11" fmla="*/ 19 h 143"/>
                <a:gd name="T12" fmla="*/ 85 w 224"/>
                <a:gd name="T13" fmla="*/ 31 h 143"/>
                <a:gd name="T14" fmla="*/ 77 w 224"/>
                <a:gd name="T15" fmla="*/ 23 h 143"/>
                <a:gd name="T16" fmla="*/ 104 w 224"/>
                <a:gd name="T17" fmla="*/ 10 h 143"/>
                <a:gd name="T18" fmla="*/ 96 w 224"/>
                <a:gd name="T19" fmla="*/ 0 h 143"/>
                <a:gd name="T20" fmla="*/ 62 w 224"/>
                <a:gd name="T21" fmla="*/ 19 h 143"/>
                <a:gd name="T22" fmla="*/ 28 w 224"/>
                <a:gd name="T23" fmla="*/ 19 h 143"/>
                <a:gd name="T24" fmla="*/ 44 w 224"/>
                <a:gd name="T25" fmla="*/ 35 h 143"/>
                <a:gd name="T26" fmla="*/ 32 w 224"/>
                <a:gd name="T27" fmla="*/ 51 h 143"/>
                <a:gd name="T28" fmla="*/ 12 w 224"/>
                <a:gd name="T29" fmla="*/ 67 h 143"/>
                <a:gd name="T30" fmla="*/ 0 w 224"/>
                <a:gd name="T31" fmla="*/ 67 h 143"/>
                <a:gd name="T32" fmla="*/ 0 w 224"/>
                <a:gd name="T33" fmla="*/ 79 h 143"/>
                <a:gd name="T34" fmla="*/ 4 w 224"/>
                <a:gd name="T35" fmla="*/ 88 h 143"/>
                <a:gd name="T36" fmla="*/ 64 w 224"/>
                <a:gd name="T37" fmla="*/ 119 h 143"/>
                <a:gd name="T38" fmla="*/ 56 w 224"/>
                <a:gd name="T39" fmla="*/ 143 h 143"/>
                <a:gd name="T40" fmla="*/ 76 w 224"/>
                <a:gd name="T41" fmla="*/ 143 h 143"/>
                <a:gd name="T42" fmla="*/ 92 w 224"/>
                <a:gd name="T43" fmla="*/ 127 h 143"/>
                <a:gd name="T44" fmla="*/ 164 w 224"/>
                <a:gd name="T45" fmla="*/ 127 h 143"/>
                <a:gd name="T46" fmla="*/ 156 w 224"/>
                <a:gd name="T47" fmla="*/ 143 h 143"/>
                <a:gd name="T48" fmla="*/ 180 w 224"/>
                <a:gd name="T49" fmla="*/ 143 h 143"/>
                <a:gd name="T50" fmla="*/ 224 w 224"/>
                <a:gd name="T51" fmla="*/ 75 h 143"/>
                <a:gd name="T52" fmla="*/ 183 w 224"/>
                <a:gd name="T53" fmla="*/ 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143">
                  <a:moveTo>
                    <a:pt x="183" y="11"/>
                  </a:moveTo>
                  <a:cubicBezTo>
                    <a:pt x="176" y="7"/>
                    <a:pt x="168" y="3"/>
                    <a:pt x="160" y="0"/>
                  </a:cubicBezTo>
                  <a:cubicBezTo>
                    <a:pt x="157" y="4"/>
                    <a:pt x="155" y="7"/>
                    <a:pt x="152" y="10"/>
                  </a:cubicBezTo>
                  <a:cubicBezTo>
                    <a:pt x="162" y="13"/>
                    <a:pt x="171" y="17"/>
                    <a:pt x="179" y="23"/>
                  </a:cubicBezTo>
                  <a:cubicBezTo>
                    <a:pt x="171" y="31"/>
                    <a:pt x="171" y="31"/>
                    <a:pt x="171" y="31"/>
                  </a:cubicBezTo>
                  <a:cubicBezTo>
                    <a:pt x="158" y="24"/>
                    <a:pt x="144" y="19"/>
                    <a:pt x="128" y="19"/>
                  </a:cubicBezTo>
                  <a:cubicBezTo>
                    <a:pt x="112" y="19"/>
                    <a:pt x="98" y="24"/>
                    <a:pt x="85" y="31"/>
                  </a:cubicBezTo>
                  <a:cubicBezTo>
                    <a:pt x="77" y="23"/>
                    <a:pt x="77" y="23"/>
                    <a:pt x="77" y="23"/>
                  </a:cubicBezTo>
                  <a:cubicBezTo>
                    <a:pt x="85" y="17"/>
                    <a:pt x="94" y="13"/>
                    <a:pt x="104" y="10"/>
                  </a:cubicBezTo>
                  <a:cubicBezTo>
                    <a:pt x="101" y="7"/>
                    <a:pt x="98" y="4"/>
                    <a:pt x="96" y="0"/>
                  </a:cubicBezTo>
                  <a:cubicBezTo>
                    <a:pt x="84" y="4"/>
                    <a:pt x="72" y="11"/>
                    <a:pt x="62" y="19"/>
                  </a:cubicBezTo>
                  <a:cubicBezTo>
                    <a:pt x="28" y="19"/>
                    <a:pt x="28" y="19"/>
                    <a:pt x="28" y="19"/>
                  </a:cubicBezTo>
                  <a:cubicBezTo>
                    <a:pt x="44" y="35"/>
                    <a:pt x="44" y="35"/>
                    <a:pt x="44" y="35"/>
                  </a:cubicBezTo>
                  <a:cubicBezTo>
                    <a:pt x="44" y="35"/>
                    <a:pt x="36" y="43"/>
                    <a:pt x="32" y="51"/>
                  </a:cubicBezTo>
                  <a:cubicBezTo>
                    <a:pt x="28" y="60"/>
                    <a:pt x="20" y="67"/>
                    <a:pt x="12" y="67"/>
                  </a:cubicBezTo>
                  <a:cubicBezTo>
                    <a:pt x="0" y="67"/>
                    <a:pt x="0" y="67"/>
                    <a:pt x="0" y="67"/>
                  </a:cubicBezTo>
                  <a:cubicBezTo>
                    <a:pt x="0" y="79"/>
                    <a:pt x="0" y="79"/>
                    <a:pt x="0" y="79"/>
                  </a:cubicBezTo>
                  <a:cubicBezTo>
                    <a:pt x="0" y="83"/>
                    <a:pt x="1" y="86"/>
                    <a:pt x="4" y="88"/>
                  </a:cubicBezTo>
                  <a:cubicBezTo>
                    <a:pt x="6" y="90"/>
                    <a:pt x="64" y="119"/>
                    <a:pt x="64" y="119"/>
                  </a:cubicBezTo>
                  <a:cubicBezTo>
                    <a:pt x="56" y="143"/>
                    <a:pt x="56" y="143"/>
                    <a:pt x="56" y="143"/>
                  </a:cubicBezTo>
                  <a:cubicBezTo>
                    <a:pt x="76" y="143"/>
                    <a:pt x="76" y="143"/>
                    <a:pt x="76" y="143"/>
                  </a:cubicBezTo>
                  <a:cubicBezTo>
                    <a:pt x="92" y="127"/>
                    <a:pt x="92" y="127"/>
                    <a:pt x="92" y="127"/>
                  </a:cubicBezTo>
                  <a:cubicBezTo>
                    <a:pt x="164" y="127"/>
                    <a:pt x="164" y="127"/>
                    <a:pt x="164" y="127"/>
                  </a:cubicBezTo>
                  <a:cubicBezTo>
                    <a:pt x="156" y="143"/>
                    <a:pt x="156" y="143"/>
                    <a:pt x="156" y="143"/>
                  </a:cubicBezTo>
                  <a:cubicBezTo>
                    <a:pt x="180" y="143"/>
                    <a:pt x="180" y="143"/>
                    <a:pt x="180" y="143"/>
                  </a:cubicBezTo>
                  <a:cubicBezTo>
                    <a:pt x="180" y="143"/>
                    <a:pt x="224" y="111"/>
                    <a:pt x="224" y="75"/>
                  </a:cubicBezTo>
                  <a:cubicBezTo>
                    <a:pt x="224" y="43"/>
                    <a:pt x="204" y="23"/>
                    <a:pt x="18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Oval 144">
              <a:extLst>
                <a:ext uri="{FF2B5EF4-FFF2-40B4-BE49-F238E27FC236}">
                  <a16:creationId xmlns:a16="http://schemas.microsoft.com/office/drawing/2014/main" id="{DDA7E5C6-EAB7-4E36-AF21-E88AC4ACAB7A}"/>
                </a:ext>
              </a:extLst>
            </p:cNvPr>
            <p:cNvSpPr>
              <a:spLocks noChangeArrowheads="1"/>
            </p:cNvSpPr>
            <p:nvPr/>
          </p:nvSpPr>
          <p:spPr bwMode="auto">
            <a:xfrm>
              <a:off x="4529138" y="3051176"/>
              <a:ext cx="211138" cy="212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cxnSp>
        <p:nvCxnSpPr>
          <p:cNvPr id="279" name="Straight Connector 278">
            <a:extLst>
              <a:ext uri="{FF2B5EF4-FFF2-40B4-BE49-F238E27FC236}">
                <a16:creationId xmlns:a16="http://schemas.microsoft.com/office/drawing/2014/main" id="{70228BB6-3EFD-4792-A3C1-ECAD537690BB}"/>
              </a:ext>
            </a:extLst>
          </p:cNvPr>
          <p:cNvCxnSpPr/>
          <p:nvPr/>
        </p:nvCxnSpPr>
        <p:spPr>
          <a:xfrm>
            <a:off x="6097999" y="4493313"/>
            <a:ext cx="0" cy="128016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BD7815D-4786-4CB3-B183-B5B61C09AFBA}"/>
              </a:ext>
            </a:extLst>
          </p:cNvPr>
          <p:cNvSpPr/>
          <p:nvPr/>
        </p:nvSpPr>
        <p:spPr>
          <a:xfrm>
            <a:off x="2734930" y="2103718"/>
            <a:ext cx="82836"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77" name="Rectangle 276">
            <a:extLst>
              <a:ext uri="{FF2B5EF4-FFF2-40B4-BE49-F238E27FC236}">
                <a16:creationId xmlns:a16="http://schemas.microsoft.com/office/drawing/2014/main" id="{64F3B84B-6DC4-4E10-B5C6-14588F6A3A69}"/>
              </a:ext>
            </a:extLst>
          </p:cNvPr>
          <p:cNvSpPr/>
          <p:nvPr/>
        </p:nvSpPr>
        <p:spPr>
          <a:xfrm>
            <a:off x="2739137" y="3767172"/>
            <a:ext cx="82836" cy="393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280" name="Rectangle 279">
            <a:extLst>
              <a:ext uri="{FF2B5EF4-FFF2-40B4-BE49-F238E27FC236}">
                <a16:creationId xmlns:a16="http://schemas.microsoft.com/office/drawing/2014/main" id="{56467DDE-F963-41E1-AFD8-C7FAEB56EBB7}"/>
              </a:ext>
            </a:extLst>
          </p:cNvPr>
          <p:cNvSpPr/>
          <p:nvPr/>
        </p:nvSpPr>
        <p:spPr>
          <a:xfrm>
            <a:off x="979402" y="5882842"/>
            <a:ext cx="4327610" cy="21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Note:1) KPMG annual retail survey 2020; 2) </a:t>
            </a:r>
            <a:r>
              <a:rPr kumimoji="0" lang="en-GB" sz="7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hlinkClick r:id="rId3"/>
              </a:rPr>
              <a:t>Scrape Hero</a:t>
            </a:r>
            <a:r>
              <a:rPr kumimoji="0" lang="en-GB" sz="7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April 2019</a:t>
            </a:r>
          </a:p>
        </p:txBody>
      </p:sp>
      <p:sp>
        <p:nvSpPr>
          <p:cNvPr id="278" name="Rectangle 277">
            <a:extLst>
              <a:ext uri="{FF2B5EF4-FFF2-40B4-BE49-F238E27FC236}">
                <a16:creationId xmlns:a16="http://schemas.microsoft.com/office/drawing/2014/main" id="{D59BEC30-1B7D-4AA5-A89B-ED5E93FD86F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chemeClr val="bg1"/>
                </a:solidFill>
                <a:effectLst/>
                <a:uLnTx/>
                <a:uFillTx/>
                <a:latin typeface="Arial"/>
                <a:ea typeface="+mn-ea"/>
                <a:cs typeface="+mn-cs"/>
              </a:rPr>
              <a:t>New layer of purchase drivers: choice, privacy, purpose</a:t>
            </a:r>
          </a:p>
        </p:txBody>
      </p:sp>
      <p:sp>
        <p:nvSpPr>
          <p:cNvPr id="303" name="Text Placeholder 1">
            <a:extLst>
              <a:ext uri="{FF2B5EF4-FFF2-40B4-BE49-F238E27FC236}">
                <a16:creationId xmlns:a16="http://schemas.microsoft.com/office/drawing/2014/main" id="{FAF01072-6435-4829-8B07-9F03F844250A}"/>
              </a:ext>
            </a:extLst>
          </p:cNvPr>
          <p:cNvSpPr txBox="1">
            <a:spLocks/>
          </p:cNvSpPr>
          <p:nvPr/>
        </p:nvSpPr>
        <p:spPr>
          <a:xfrm>
            <a:off x="995363" y="1330126"/>
            <a:ext cx="10195200" cy="498674"/>
          </a:xfrm>
          <a:prstGeom prst="rect">
            <a:avLst/>
          </a:prstGeom>
        </p:spPr>
        <p:txBody>
          <a:bodyPr lIns="0" tIns="0" rIns="0" bIns="0"/>
          <a:lst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Arial" panose="020B0604020202020204" pitchFamily="34" charset="0"/>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Arial" panose="020B0604020202020204" pitchFamily="34" charset="0"/>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Arial" panose="020B0604020202020204" pitchFamily="34" charset="0"/>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Arial" panose="020B0604020202020204" pitchFamily="34" charset="0"/>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2"/>
                </a:solidFill>
                <a:latin typeface="Arial" panose="020B0604020202020204" pitchFamily="34" charset="0"/>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508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A3A1"/>
                </a:solidFill>
                <a:effectLst/>
                <a:uLnTx/>
                <a:uFillTx/>
                <a:latin typeface="Arial" panose="020B0604020202020204" pitchFamily="34" charset="0"/>
                <a:ea typeface="+mn-ea"/>
                <a:cs typeface="Arial"/>
              </a:rPr>
              <a:t>Choice and the size of product ranges have become ‘battle grounds’ for retailers, with those at the extreme ends of the spectrum (online players offering ‘unlimited’ choice, and discounters with ‘limited’ choice but offering value for money) witnessing growth.</a:t>
            </a:r>
            <a:endParaRPr kumimoji="0" lang="en-GB" sz="1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a:endParaRPr>
          </a:p>
        </p:txBody>
      </p:sp>
      <p:grpSp>
        <p:nvGrpSpPr>
          <p:cNvPr id="7" name="Graphic 4">
            <a:extLst>
              <a:ext uri="{FF2B5EF4-FFF2-40B4-BE49-F238E27FC236}">
                <a16:creationId xmlns:a16="http://schemas.microsoft.com/office/drawing/2014/main" id="{DA3A3880-EB48-4A5F-9123-4C5AF34A0464}"/>
              </a:ext>
            </a:extLst>
          </p:cNvPr>
          <p:cNvGrpSpPr/>
          <p:nvPr/>
        </p:nvGrpSpPr>
        <p:grpSpPr>
          <a:xfrm>
            <a:off x="1482894" y="2331789"/>
            <a:ext cx="609602" cy="761996"/>
            <a:chOff x="5791199" y="3048000"/>
            <a:chExt cx="609602" cy="761996"/>
          </a:xfrm>
          <a:solidFill>
            <a:schemeClr val="bg1"/>
          </a:solidFill>
        </p:grpSpPr>
        <p:sp>
          <p:nvSpPr>
            <p:cNvPr id="8" name="Freeform: Shape 7">
              <a:extLst>
                <a:ext uri="{FF2B5EF4-FFF2-40B4-BE49-F238E27FC236}">
                  <a16:creationId xmlns:a16="http://schemas.microsoft.com/office/drawing/2014/main" id="{6801ED3C-D733-4C25-AE6C-C7387B2537F5}"/>
                </a:ext>
              </a:extLst>
            </p:cNvPr>
            <p:cNvSpPr/>
            <p:nvPr/>
          </p:nvSpPr>
          <p:spPr>
            <a:xfrm>
              <a:off x="5810249" y="3114675"/>
              <a:ext cx="571503" cy="476248"/>
            </a:xfrm>
            <a:custGeom>
              <a:avLst/>
              <a:gdLst>
                <a:gd name="connsiteX0" fmla="*/ 571284 w 571502"/>
                <a:gd name="connsiteY0" fmla="*/ 136254 h 476247"/>
                <a:gd name="connsiteX1" fmla="*/ 542670 w 571502"/>
                <a:gd name="connsiteY1" fmla="*/ 7458 h 476247"/>
                <a:gd name="connsiteX2" fmla="*/ 533364 w 571502"/>
                <a:gd name="connsiteY2" fmla="*/ 0 h 476247"/>
                <a:gd name="connsiteX3" fmla="*/ 38138 w 571502"/>
                <a:gd name="connsiteY3" fmla="*/ 0 h 476247"/>
                <a:gd name="connsiteX4" fmla="*/ 28947 w 571502"/>
                <a:gd name="connsiteY4" fmla="*/ 7029 h 476247"/>
                <a:gd name="connsiteX5" fmla="*/ 10116 w 571502"/>
                <a:gd name="connsiteY5" fmla="*/ 84229 h 476247"/>
                <a:gd name="connsiteX6" fmla="*/ 105 w 571502"/>
                <a:gd name="connsiteY6" fmla="*/ 136683 h 476247"/>
                <a:gd name="connsiteX7" fmla="*/ 0 w 571502"/>
                <a:gd name="connsiteY7" fmla="*/ 138131 h 476247"/>
                <a:gd name="connsiteX8" fmla="*/ 31518 w 571502"/>
                <a:gd name="connsiteY8" fmla="*/ 182965 h 476247"/>
                <a:gd name="connsiteX9" fmla="*/ 31518 w 571502"/>
                <a:gd name="connsiteY9" fmla="*/ 389914 h 476247"/>
                <a:gd name="connsiteX10" fmla="*/ 41043 w 571502"/>
                <a:gd name="connsiteY10" fmla="*/ 399439 h 476247"/>
                <a:gd name="connsiteX11" fmla="*/ 228725 w 571502"/>
                <a:gd name="connsiteY11" fmla="*/ 399439 h 476247"/>
                <a:gd name="connsiteX12" fmla="*/ 228725 w 571502"/>
                <a:gd name="connsiteY12" fmla="*/ 457198 h 476247"/>
                <a:gd name="connsiteX13" fmla="*/ 154287 w 571502"/>
                <a:gd name="connsiteY13" fmla="*/ 457198 h 476247"/>
                <a:gd name="connsiteX14" fmla="*/ 144762 w 571502"/>
                <a:gd name="connsiteY14" fmla="*/ 466723 h 476247"/>
                <a:gd name="connsiteX15" fmla="*/ 154287 w 571502"/>
                <a:gd name="connsiteY15" fmla="*/ 476248 h 476247"/>
                <a:gd name="connsiteX16" fmla="*/ 417226 w 571502"/>
                <a:gd name="connsiteY16" fmla="*/ 476248 h 476247"/>
                <a:gd name="connsiteX17" fmla="*/ 426751 w 571502"/>
                <a:gd name="connsiteY17" fmla="*/ 466723 h 476247"/>
                <a:gd name="connsiteX18" fmla="*/ 417226 w 571502"/>
                <a:gd name="connsiteY18" fmla="*/ 457198 h 476247"/>
                <a:gd name="connsiteX19" fmla="*/ 334624 w 571502"/>
                <a:gd name="connsiteY19" fmla="*/ 457198 h 476247"/>
                <a:gd name="connsiteX20" fmla="*/ 334624 w 571502"/>
                <a:gd name="connsiteY20" fmla="*/ 399448 h 476247"/>
                <a:gd name="connsiteX21" fmla="*/ 530469 w 571502"/>
                <a:gd name="connsiteY21" fmla="*/ 399448 h 476247"/>
                <a:gd name="connsiteX22" fmla="*/ 539994 w 571502"/>
                <a:gd name="connsiteY22" fmla="*/ 389923 h 476247"/>
                <a:gd name="connsiteX23" fmla="*/ 539994 w 571502"/>
                <a:gd name="connsiteY23" fmla="*/ 183022 h 476247"/>
                <a:gd name="connsiteX24" fmla="*/ 571503 w 571502"/>
                <a:gd name="connsiteY24" fmla="*/ 138312 h 476247"/>
                <a:gd name="connsiteX25" fmla="*/ 571284 w 571502"/>
                <a:gd name="connsiteY25" fmla="*/ 136254 h 476247"/>
                <a:gd name="connsiteX26" fmla="*/ 525725 w 571502"/>
                <a:gd name="connsiteY26" fmla="*/ 19050 h 476247"/>
                <a:gd name="connsiteX27" fmla="*/ 537108 w 571502"/>
                <a:gd name="connsiteY27" fmla="*/ 70294 h 476247"/>
                <a:gd name="connsiteX28" fmla="*/ 491359 w 571502"/>
                <a:gd name="connsiteY28" fmla="*/ 70294 h 476247"/>
                <a:gd name="connsiteX29" fmla="*/ 487558 w 571502"/>
                <a:gd name="connsiteY29" fmla="*/ 19050 h 476247"/>
                <a:gd name="connsiteX30" fmla="*/ 525725 w 571502"/>
                <a:gd name="connsiteY30" fmla="*/ 19050 h 476247"/>
                <a:gd name="connsiteX31" fmla="*/ 477300 w 571502"/>
                <a:gd name="connsiteY31" fmla="*/ 138207 h 476247"/>
                <a:gd name="connsiteX32" fmla="*/ 416035 w 571502"/>
                <a:gd name="connsiteY32" fmla="*/ 137417 h 476247"/>
                <a:gd name="connsiteX33" fmla="*/ 412473 w 571502"/>
                <a:gd name="connsiteY33" fmla="*/ 89335 h 476247"/>
                <a:gd name="connsiteX34" fmla="*/ 473671 w 571502"/>
                <a:gd name="connsiteY34" fmla="*/ 89335 h 476247"/>
                <a:gd name="connsiteX35" fmla="*/ 477300 w 571502"/>
                <a:gd name="connsiteY35" fmla="*/ 138207 h 476247"/>
                <a:gd name="connsiteX36" fmla="*/ 468461 w 571502"/>
                <a:gd name="connsiteY36" fmla="*/ 19050 h 476247"/>
                <a:gd name="connsiteX37" fmla="*/ 472271 w 571502"/>
                <a:gd name="connsiteY37" fmla="*/ 70294 h 476247"/>
                <a:gd name="connsiteX38" fmla="*/ 411072 w 571502"/>
                <a:gd name="connsiteY38" fmla="*/ 70294 h 476247"/>
                <a:gd name="connsiteX39" fmla="*/ 407272 w 571502"/>
                <a:gd name="connsiteY39" fmla="*/ 19050 h 476247"/>
                <a:gd name="connsiteX40" fmla="*/ 468461 w 571502"/>
                <a:gd name="connsiteY40" fmla="*/ 19050 h 476247"/>
                <a:gd name="connsiteX41" fmla="*/ 335777 w 571502"/>
                <a:gd name="connsiteY41" fmla="*/ 19050 h 476247"/>
                <a:gd name="connsiteX42" fmla="*/ 388165 w 571502"/>
                <a:gd name="connsiteY42" fmla="*/ 19050 h 476247"/>
                <a:gd name="connsiteX43" fmla="*/ 391975 w 571502"/>
                <a:gd name="connsiteY43" fmla="*/ 70294 h 476247"/>
                <a:gd name="connsiteX44" fmla="*/ 335777 w 571502"/>
                <a:gd name="connsiteY44" fmla="*/ 70294 h 476247"/>
                <a:gd name="connsiteX45" fmla="*/ 335777 w 571502"/>
                <a:gd name="connsiteY45" fmla="*/ 19050 h 476247"/>
                <a:gd name="connsiteX46" fmla="*/ 335777 w 571502"/>
                <a:gd name="connsiteY46" fmla="*/ 89344 h 476247"/>
                <a:gd name="connsiteX47" fmla="*/ 393394 w 571502"/>
                <a:gd name="connsiteY47" fmla="*/ 89344 h 476247"/>
                <a:gd name="connsiteX48" fmla="*/ 397023 w 571502"/>
                <a:gd name="connsiteY48" fmla="*/ 138131 h 476247"/>
                <a:gd name="connsiteX49" fmla="*/ 335777 w 571502"/>
                <a:gd name="connsiteY49" fmla="*/ 138131 h 476247"/>
                <a:gd name="connsiteX50" fmla="*/ 335777 w 571502"/>
                <a:gd name="connsiteY50" fmla="*/ 89344 h 476247"/>
                <a:gd name="connsiteX51" fmla="*/ 255481 w 571502"/>
                <a:gd name="connsiteY51" fmla="*/ 19050 h 476247"/>
                <a:gd name="connsiteX52" fmla="*/ 316727 w 571502"/>
                <a:gd name="connsiteY52" fmla="*/ 19050 h 476247"/>
                <a:gd name="connsiteX53" fmla="*/ 316727 w 571502"/>
                <a:gd name="connsiteY53" fmla="*/ 70294 h 476247"/>
                <a:gd name="connsiteX54" fmla="*/ 255481 w 571502"/>
                <a:gd name="connsiteY54" fmla="*/ 70294 h 476247"/>
                <a:gd name="connsiteX55" fmla="*/ 255481 w 571502"/>
                <a:gd name="connsiteY55" fmla="*/ 19050 h 476247"/>
                <a:gd name="connsiteX56" fmla="*/ 255481 w 571502"/>
                <a:gd name="connsiteY56" fmla="*/ 89344 h 476247"/>
                <a:gd name="connsiteX57" fmla="*/ 316727 w 571502"/>
                <a:gd name="connsiteY57" fmla="*/ 89344 h 476247"/>
                <a:gd name="connsiteX58" fmla="*/ 316727 w 571502"/>
                <a:gd name="connsiteY58" fmla="*/ 138131 h 476247"/>
                <a:gd name="connsiteX59" fmla="*/ 255481 w 571502"/>
                <a:gd name="connsiteY59" fmla="*/ 138131 h 476247"/>
                <a:gd name="connsiteX60" fmla="*/ 255481 w 571502"/>
                <a:gd name="connsiteY60" fmla="*/ 89344 h 476247"/>
                <a:gd name="connsiteX61" fmla="*/ 184043 w 571502"/>
                <a:gd name="connsiteY61" fmla="*/ 19050 h 476247"/>
                <a:gd name="connsiteX62" fmla="*/ 236431 w 571502"/>
                <a:gd name="connsiteY62" fmla="*/ 19050 h 476247"/>
                <a:gd name="connsiteX63" fmla="*/ 236431 w 571502"/>
                <a:gd name="connsiteY63" fmla="*/ 70294 h 476247"/>
                <a:gd name="connsiteX64" fmla="*/ 180242 w 571502"/>
                <a:gd name="connsiteY64" fmla="*/ 70294 h 476247"/>
                <a:gd name="connsiteX65" fmla="*/ 184043 w 571502"/>
                <a:gd name="connsiteY65" fmla="*/ 19050 h 476247"/>
                <a:gd name="connsiteX66" fmla="*/ 178833 w 571502"/>
                <a:gd name="connsiteY66" fmla="*/ 89344 h 476247"/>
                <a:gd name="connsiteX67" fmla="*/ 236431 w 571502"/>
                <a:gd name="connsiteY67" fmla="*/ 89344 h 476247"/>
                <a:gd name="connsiteX68" fmla="*/ 236431 w 571502"/>
                <a:gd name="connsiteY68" fmla="*/ 138131 h 476247"/>
                <a:gd name="connsiteX69" fmla="*/ 175156 w 571502"/>
                <a:gd name="connsiteY69" fmla="*/ 138836 h 476247"/>
                <a:gd name="connsiteX70" fmla="*/ 178833 w 571502"/>
                <a:gd name="connsiteY70" fmla="*/ 89344 h 476247"/>
                <a:gd name="connsiteX71" fmla="*/ 203407 w 571502"/>
                <a:gd name="connsiteY71" fmla="*/ 185908 h 476247"/>
                <a:gd name="connsiteX72" fmla="*/ 245956 w 571502"/>
                <a:gd name="connsiteY72" fmla="*/ 166591 h 476247"/>
                <a:gd name="connsiteX73" fmla="*/ 326252 w 571502"/>
                <a:gd name="connsiteY73" fmla="*/ 166591 h 476247"/>
                <a:gd name="connsiteX74" fmla="*/ 406481 w 571502"/>
                <a:gd name="connsiteY74" fmla="*/ 166515 h 476247"/>
                <a:gd name="connsiteX75" fmla="*/ 471518 w 571502"/>
                <a:gd name="connsiteY75" fmla="*/ 180003 h 476247"/>
                <a:gd name="connsiteX76" fmla="*/ 471518 w 571502"/>
                <a:gd name="connsiteY76" fmla="*/ 330344 h 476247"/>
                <a:gd name="connsiteX77" fmla="*/ 99984 w 571502"/>
                <a:gd name="connsiteY77" fmla="*/ 330344 h 476247"/>
                <a:gd name="connsiteX78" fmla="*/ 99984 w 571502"/>
                <a:gd name="connsiteY78" fmla="*/ 179593 h 476247"/>
                <a:gd name="connsiteX79" fmla="*/ 165726 w 571502"/>
                <a:gd name="connsiteY79" fmla="*/ 166658 h 476247"/>
                <a:gd name="connsiteX80" fmla="*/ 203407 w 571502"/>
                <a:gd name="connsiteY80" fmla="*/ 185908 h 476247"/>
                <a:gd name="connsiteX81" fmla="*/ 103756 w 571502"/>
                <a:gd name="connsiteY81" fmla="*/ 19050 h 476247"/>
                <a:gd name="connsiteX82" fmla="*/ 164945 w 571502"/>
                <a:gd name="connsiteY82" fmla="*/ 19050 h 476247"/>
                <a:gd name="connsiteX83" fmla="*/ 161154 w 571502"/>
                <a:gd name="connsiteY83" fmla="*/ 70294 h 476247"/>
                <a:gd name="connsiteX84" fmla="*/ 99956 w 571502"/>
                <a:gd name="connsiteY84" fmla="*/ 70294 h 476247"/>
                <a:gd name="connsiteX85" fmla="*/ 103756 w 571502"/>
                <a:gd name="connsiteY85" fmla="*/ 19050 h 476247"/>
                <a:gd name="connsiteX86" fmla="*/ 98537 w 571502"/>
                <a:gd name="connsiteY86" fmla="*/ 89344 h 476247"/>
                <a:gd name="connsiteX87" fmla="*/ 159745 w 571502"/>
                <a:gd name="connsiteY87" fmla="*/ 89344 h 476247"/>
                <a:gd name="connsiteX88" fmla="*/ 156144 w 571502"/>
                <a:gd name="connsiteY88" fmla="*/ 138131 h 476247"/>
                <a:gd name="connsiteX89" fmla="*/ 94869 w 571502"/>
                <a:gd name="connsiteY89" fmla="*/ 138836 h 476247"/>
                <a:gd name="connsiteX90" fmla="*/ 98537 w 571502"/>
                <a:gd name="connsiteY90" fmla="*/ 89344 h 476247"/>
                <a:gd name="connsiteX91" fmla="*/ 45425 w 571502"/>
                <a:gd name="connsiteY91" fmla="*/ 19050 h 476247"/>
                <a:gd name="connsiteX92" fmla="*/ 84649 w 571502"/>
                <a:gd name="connsiteY92" fmla="*/ 19050 h 476247"/>
                <a:gd name="connsiteX93" fmla="*/ 80858 w 571502"/>
                <a:gd name="connsiteY93" fmla="*/ 70294 h 476247"/>
                <a:gd name="connsiteX94" fmla="*/ 31509 w 571502"/>
                <a:gd name="connsiteY94" fmla="*/ 70294 h 476247"/>
                <a:gd name="connsiteX95" fmla="*/ 45425 w 571502"/>
                <a:gd name="connsiteY95" fmla="*/ 19050 h 476247"/>
                <a:gd name="connsiteX96" fmla="*/ 47273 w 571502"/>
                <a:gd name="connsiteY96" fmla="*/ 166858 h 476247"/>
                <a:gd name="connsiteX97" fmla="*/ 19060 w 571502"/>
                <a:gd name="connsiteY97" fmla="*/ 138817 h 476247"/>
                <a:gd name="connsiteX98" fmla="*/ 26642 w 571502"/>
                <a:gd name="connsiteY98" fmla="*/ 89354 h 476247"/>
                <a:gd name="connsiteX99" fmla="*/ 79448 w 571502"/>
                <a:gd name="connsiteY99" fmla="*/ 89354 h 476247"/>
                <a:gd name="connsiteX100" fmla="*/ 75848 w 571502"/>
                <a:gd name="connsiteY100" fmla="*/ 138140 h 476247"/>
                <a:gd name="connsiteX101" fmla="*/ 47273 w 571502"/>
                <a:gd name="connsiteY101" fmla="*/ 166858 h 476247"/>
                <a:gd name="connsiteX102" fmla="*/ 315574 w 571502"/>
                <a:gd name="connsiteY102" fmla="*/ 457198 h 476247"/>
                <a:gd name="connsiteX103" fmla="*/ 247775 w 571502"/>
                <a:gd name="connsiteY103" fmla="*/ 457198 h 476247"/>
                <a:gd name="connsiteX104" fmla="*/ 247775 w 571502"/>
                <a:gd name="connsiteY104" fmla="*/ 399448 h 476247"/>
                <a:gd name="connsiteX105" fmla="*/ 315574 w 571502"/>
                <a:gd name="connsiteY105" fmla="*/ 399448 h 476247"/>
                <a:gd name="connsiteX106" fmla="*/ 315574 w 571502"/>
                <a:gd name="connsiteY106" fmla="*/ 457198 h 476247"/>
                <a:gd name="connsiteX107" fmla="*/ 520934 w 571502"/>
                <a:gd name="connsiteY107" fmla="*/ 380398 h 476247"/>
                <a:gd name="connsiteX108" fmla="*/ 50568 w 571502"/>
                <a:gd name="connsiteY108" fmla="*/ 380398 h 476247"/>
                <a:gd name="connsiteX109" fmla="*/ 50568 w 571502"/>
                <a:gd name="connsiteY109" fmla="*/ 185613 h 476247"/>
                <a:gd name="connsiteX110" fmla="*/ 80934 w 571502"/>
                <a:gd name="connsiteY110" fmla="*/ 171783 h 476247"/>
                <a:gd name="connsiteX111" fmla="*/ 80934 w 571502"/>
                <a:gd name="connsiteY111" fmla="*/ 339869 h 476247"/>
                <a:gd name="connsiteX112" fmla="*/ 90459 w 571502"/>
                <a:gd name="connsiteY112" fmla="*/ 349394 h 476247"/>
                <a:gd name="connsiteX113" fmla="*/ 481043 w 571502"/>
                <a:gd name="connsiteY113" fmla="*/ 349394 h 476247"/>
                <a:gd name="connsiteX114" fmla="*/ 490568 w 571502"/>
                <a:gd name="connsiteY114" fmla="*/ 339869 h 476247"/>
                <a:gd name="connsiteX115" fmla="*/ 490568 w 571502"/>
                <a:gd name="connsiteY115" fmla="*/ 171097 h 476247"/>
                <a:gd name="connsiteX116" fmla="*/ 520934 w 571502"/>
                <a:gd name="connsiteY116" fmla="*/ 185556 h 476247"/>
                <a:gd name="connsiteX117" fmla="*/ 520934 w 571502"/>
                <a:gd name="connsiteY117" fmla="*/ 380398 h 476247"/>
                <a:gd name="connsiteX118" fmla="*/ 524411 w 571502"/>
                <a:gd name="connsiteY118" fmla="*/ 166858 h 476247"/>
                <a:gd name="connsiteX119" fmla="*/ 496341 w 571502"/>
                <a:gd name="connsiteY119" fmla="*/ 137426 h 476247"/>
                <a:gd name="connsiteX120" fmla="*/ 492778 w 571502"/>
                <a:gd name="connsiteY120" fmla="*/ 89344 h 476247"/>
                <a:gd name="connsiteX121" fmla="*/ 541346 w 571502"/>
                <a:gd name="connsiteY121" fmla="*/ 89344 h 476247"/>
                <a:gd name="connsiteX122" fmla="*/ 552443 w 571502"/>
                <a:gd name="connsiteY122" fmla="*/ 139293 h 476247"/>
                <a:gd name="connsiteX123" fmla="*/ 524411 w 571502"/>
                <a:gd name="connsiteY123" fmla="*/ 166858 h 47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71502" h="476247">
                  <a:moveTo>
                    <a:pt x="571284" y="136254"/>
                  </a:moveTo>
                  <a:lnTo>
                    <a:pt x="542670" y="7458"/>
                  </a:lnTo>
                  <a:cubicBezTo>
                    <a:pt x="541699" y="3096"/>
                    <a:pt x="537832" y="0"/>
                    <a:pt x="533364" y="0"/>
                  </a:cubicBezTo>
                  <a:lnTo>
                    <a:pt x="38138" y="0"/>
                  </a:lnTo>
                  <a:cubicBezTo>
                    <a:pt x="33842" y="0"/>
                    <a:pt x="30071" y="2886"/>
                    <a:pt x="28947" y="7029"/>
                  </a:cubicBezTo>
                  <a:cubicBezTo>
                    <a:pt x="28947" y="7029"/>
                    <a:pt x="10173" y="83877"/>
                    <a:pt x="10116" y="84229"/>
                  </a:cubicBezTo>
                  <a:lnTo>
                    <a:pt x="105" y="136683"/>
                  </a:lnTo>
                  <a:cubicBezTo>
                    <a:pt x="38" y="137159"/>
                    <a:pt x="0" y="137645"/>
                    <a:pt x="0" y="138131"/>
                  </a:cubicBezTo>
                  <a:cubicBezTo>
                    <a:pt x="0" y="158867"/>
                    <a:pt x="13211" y="176374"/>
                    <a:pt x="31518" y="182965"/>
                  </a:cubicBezTo>
                  <a:lnTo>
                    <a:pt x="31518" y="389914"/>
                  </a:lnTo>
                  <a:cubicBezTo>
                    <a:pt x="31518" y="395181"/>
                    <a:pt x="35776" y="399439"/>
                    <a:pt x="41043" y="399439"/>
                  </a:cubicBezTo>
                  <a:lnTo>
                    <a:pt x="228725" y="399439"/>
                  </a:lnTo>
                  <a:lnTo>
                    <a:pt x="228725" y="457198"/>
                  </a:lnTo>
                  <a:lnTo>
                    <a:pt x="154287" y="457198"/>
                  </a:lnTo>
                  <a:cubicBezTo>
                    <a:pt x="149019" y="457198"/>
                    <a:pt x="144762" y="461455"/>
                    <a:pt x="144762" y="466723"/>
                  </a:cubicBezTo>
                  <a:cubicBezTo>
                    <a:pt x="144762" y="471990"/>
                    <a:pt x="149019" y="476248"/>
                    <a:pt x="154287" y="476248"/>
                  </a:cubicBezTo>
                  <a:lnTo>
                    <a:pt x="417226" y="476248"/>
                  </a:lnTo>
                  <a:cubicBezTo>
                    <a:pt x="422493" y="476248"/>
                    <a:pt x="426751" y="471990"/>
                    <a:pt x="426751" y="466723"/>
                  </a:cubicBezTo>
                  <a:cubicBezTo>
                    <a:pt x="426751" y="461455"/>
                    <a:pt x="422493" y="457198"/>
                    <a:pt x="417226" y="457198"/>
                  </a:cubicBezTo>
                  <a:lnTo>
                    <a:pt x="334624" y="457198"/>
                  </a:lnTo>
                  <a:lnTo>
                    <a:pt x="334624" y="399448"/>
                  </a:lnTo>
                  <a:lnTo>
                    <a:pt x="530469" y="399448"/>
                  </a:lnTo>
                  <a:cubicBezTo>
                    <a:pt x="535736" y="399448"/>
                    <a:pt x="539994" y="395190"/>
                    <a:pt x="539994" y="389923"/>
                  </a:cubicBezTo>
                  <a:lnTo>
                    <a:pt x="539994" y="183022"/>
                  </a:lnTo>
                  <a:cubicBezTo>
                    <a:pt x="558282" y="176478"/>
                    <a:pt x="571503" y="159010"/>
                    <a:pt x="571503" y="138312"/>
                  </a:cubicBezTo>
                  <a:cubicBezTo>
                    <a:pt x="571503" y="137617"/>
                    <a:pt x="571426" y="136931"/>
                    <a:pt x="571284" y="136254"/>
                  </a:cubicBezTo>
                  <a:close/>
                  <a:moveTo>
                    <a:pt x="525725" y="19050"/>
                  </a:moveTo>
                  <a:lnTo>
                    <a:pt x="537108" y="70294"/>
                  </a:lnTo>
                  <a:lnTo>
                    <a:pt x="491359" y="70294"/>
                  </a:lnTo>
                  <a:lnTo>
                    <a:pt x="487558" y="19050"/>
                  </a:lnTo>
                  <a:lnTo>
                    <a:pt x="525725" y="19050"/>
                  </a:lnTo>
                  <a:close/>
                  <a:moveTo>
                    <a:pt x="477300" y="138207"/>
                  </a:moveTo>
                  <a:cubicBezTo>
                    <a:pt x="477195" y="176507"/>
                    <a:pt x="416102" y="175774"/>
                    <a:pt x="416035" y="137417"/>
                  </a:cubicBezTo>
                  <a:lnTo>
                    <a:pt x="412473" y="89335"/>
                  </a:lnTo>
                  <a:lnTo>
                    <a:pt x="473671" y="89335"/>
                  </a:lnTo>
                  <a:lnTo>
                    <a:pt x="477300" y="138207"/>
                  </a:lnTo>
                  <a:close/>
                  <a:moveTo>
                    <a:pt x="468461" y="19050"/>
                  </a:moveTo>
                  <a:lnTo>
                    <a:pt x="472271" y="70294"/>
                  </a:lnTo>
                  <a:lnTo>
                    <a:pt x="411072" y="70294"/>
                  </a:lnTo>
                  <a:lnTo>
                    <a:pt x="407272" y="19050"/>
                  </a:lnTo>
                  <a:lnTo>
                    <a:pt x="468461" y="19050"/>
                  </a:lnTo>
                  <a:close/>
                  <a:moveTo>
                    <a:pt x="335777" y="19050"/>
                  </a:moveTo>
                  <a:lnTo>
                    <a:pt x="388165" y="19050"/>
                  </a:lnTo>
                  <a:lnTo>
                    <a:pt x="391975" y="70294"/>
                  </a:lnTo>
                  <a:lnTo>
                    <a:pt x="335777" y="70294"/>
                  </a:lnTo>
                  <a:lnTo>
                    <a:pt x="335777" y="19050"/>
                  </a:lnTo>
                  <a:close/>
                  <a:moveTo>
                    <a:pt x="335777" y="89344"/>
                  </a:moveTo>
                  <a:lnTo>
                    <a:pt x="393394" y="89344"/>
                  </a:lnTo>
                  <a:lnTo>
                    <a:pt x="397023" y="138131"/>
                  </a:lnTo>
                  <a:cubicBezTo>
                    <a:pt x="397023" y="176069"/>
                    <a:pt x="335777" y="176078"/>
                    <a:pt x="335777" y="138131"/>
                  </a:cubicBezTo>
                  <a:lnTo>
                    <a:pt x="335777" y="89344"/>
                  </a:lnTo>
                  <a:close/>
                  <a:moveTo>
                    <a:pt x="255481" y="19050"/>
                  </a:moveTo>
                  <a:lnTo>
                    <a:pt x="316727" y="19050"/>
                  </a:lnTo>
                  <a:lnTo>
                    <a:pt x="316727" y="70294"/>
                  </a:lnTo>
                  <a:lnTo>
                    <a:pt x="255481" y="70294"/>
                  </a:lnTo>
                  <a:lnTo>
                    <a:pt x="255481" y="19050"/>
                  </a:lnTo>
                  <a:close/>
                  <a:moveTo>
                    <a:pt x="255481" y="89344"/>
                  </a:moveTo>
                  <a:lnTo>
                    <a:pt x="316727" y="89344"/>
                  </a:lnTo>
                  <a:lnTo>
                    <a:pt x="316727" y="138131"/>
                  </a:lnTo>
                  <a:cubicBezTo>
                    <a:pt x="316727" y="176069"/>
                    <a:pt x="255481" y="176078"/>
                    <a:pt x="255481" y="138131"/>
                  </a:cubicBezTo>
                  <a:lnTo>
                    <a:pt x="255481" y="89344"/>
                  </a:lnTo>
                  <a:close/>
                  <a:moveTo>
                    <a:pt x="184043" y="19050"/>
                  </a:moveTo>
                  <a:lnTo>
                    <a:pt x="236431" y="19050"/>
                  </a:lnTo>
                  <a:lnTo>
                    <a:pt x="236431" y="70294"/>
                  </a:lnTo>
                  <a:lnTo>
                    <a:pt x="180242" y="70294"/>
                  </a:lnTo>
                  <a:lnTo>
                    <a:pt x="184043" y="19050"/>
                  </a:lnTo>
                  <a:close/>
                  <a:moveTo>
                    <a:pt x="178833" y="89344"/>
                  </a:moveTo>
                  <a:lnTo>
                    <a:pt x="236431" y="89344"/>
                  </a:lnTo>
                  <a:lnTo>
                    <a:pt x="236431" y="138131"/>
                  </a:lnTo>
                  <a:cubicBezTo>
                    <a:pt x="236431" y="175678"/>
                    <a:pt x="175232" y="176288"/>
                    <a:pt x="175156" y="138836"/>
                  </a:cubicBezTo>
                  <a:lnTo>
                    <a:pt x="178833" y="89344"/>
                  </a:lnTo>
                  <a:close/>
                  <a:moveTo>
                    <a:pt x="203407" y="185908"/>
                  </a:moveTo>
                  <a:cubicBezTo>
                    <a:pt x="220314" y="185908"/>
                    <a:pt x="235545" y="180641"/>
                    <a:pt x="245956" y="166591"/>
                  </a:cubicBezTo>
                  <a:cubicBezTo>
                    <a:pt x="265139" y="192499"/>
                    <a:pt x="307068" y="192499"/>
                    <a:pt x="326252" y="166591"/>
                  </a:cubicBezTo>
                  <a:cubicBezTo>
                    <a:pt x="345426" y="192490"/>
                    <a:pt x="387393" y="192537"/>
                    <a:pt x="406481" y="166515"/>
                  </a:cubicBezTo>
                  <a:cubicBezTo>
                    <a:pt x="420988" y="186203"/>
                    <a:pt x="450239" y="191937"/>
                    <a:pt x="471518" y="180003"/>
                  </a:cubicBezTo>
                  <a:lnTo>
                    <a:pt x="471518" y="330344"/>
                  </a:lnTo>
                  <a:lnTo>
                    <a:pt x="99984" y="330344"/>
                  </a:lnTo>
                  <a:lnTo>
                    <a:pt x="99984" y="179593"/>
                  </a:lnTo>
                  <a:cubicBezTo>
                    <a:pt x="121301" y="191966"/>
                    <a:pt x="150943" y="186470"/>
                    <a:pt x="165726" y="166658"/>
                  </a:cubicBezTo>
                  <a:cubicBezTo>
                    <a:pt x="174356" y="178269"/>
                    <a:pt x="187967" y="185908"/>
                    <a:pt x="203407" y="185908"/>
                  </a:cubicBezTo>
                  <a:close/>
                  <a:moveTo>
                    <a:pt x="103756" y="19050"/>
                  </a:moveTo>
                  <a:lnTo>
                    <a:pt x="164945" y="19050"/>
                  </a:lnTo>
                  <a:lnTo>
                    <a:pt x="161154" y="70294"/>
                  </a:lnTo>
                  <a:lnTo>
                    <a:pt x="99956" y="70294"/>
                  </a:lnTo>
                  <a:lnTo>
                    <a:pt x="103756" y="19050"/>
                  </a:lnTo>
                  <a:close/>
                  <a:moveTo>
                    <a:pt x="98537" y="89344"/>
                  </a:moveTo>
                  <a:lnTo>
                    <a:pt x="159745" y="89344"/>
                  </a:lnTo>
                  <a:lnTo>
                    <a:pt x="156144" y="138131"/>
                  </a:lnTo>
                  <a:cubicBezTo>
                    <a:pt x="156144" y="175678"/>
                    <a:pt x="94946" y="176288"/>
                    <a:pt x="94869" y="138836"/>
                  </a:cubicBezTo>
                  <a:lnTo>
                    <a:pt x="98537" y="89344"/>
                  </a:lnTo>
                  <a:close/>
                  <a:moveTo>
                    <a:pt x="45425" y="19050"/>
                  </a:moveTo>
                  <a:lnTo>
                    <a:pt x="84649" y="19050"/>
                  </a:lnTo>
                  <a:lnTo>
                    <a:pt x="80858" y="70294"/>
                  </a:lnTo>
                  <a:lnTo>
                    <a:pt x="31509" y="70294"/>
                  </a:lnTo>
                  <a:lnTo>
                    <a:pt x="45425" y="19050"/>
                  </a:lnTo>
                  <a:close/>
                  <a:moveTo>
                    <a:pt x="47273" y="166858"/>
                  </a:moveTo>
                  <a:cubicBezTo>
                    <a:pt x="31937" y="166858"/>
                    <a:pt x="19412" y="154342"/>
                    <a:pt x="19060" y="138817"/>
                  </a:cubicBezTo>
                  <a:lnTo>
                    <a:pt x="26642" y="89354"/>
                  </a:lnTo>
                  <a:lnTo>
                    <a:pt x="79448" y="89354"/>
                  </a:lnTo>
                  <a:lnTo>
                    <a:pt x="75848" y="138140"/>
                  </a:lnTo>
                  <a:cubicBezTo>
                    <a:pt x="75848" y="153809"/>
                    <a:pt x="62961" y="166868"/>
                    <a:pt x="47273" y="166858"/>
                  </a:cubicBezTo>
                  <a:close/>
                  <a:moveTo>
                    <a:pt x="315574" y="457198"/>
                  </a:moveTo>
                  <a:lnTo>
                    <a:pt x="247775" y="457198"/>
                  </a:lnTo>
                  <a:lnTo>
                    <a:pt x="247775" y="399448"/>
                  </a:lnTo>
                  <a:lnTo>
                    <a:pt x="315574" y="399448"/>
                  </a:lnTo>
                  <a:lnTo>
                    <a:pt x="315574" y="457198"/>
                  </a:lnTo>
                  <a:close/>
                  <a:moveTo>
                    <a:pt x="520934" y="380398"/>
                  </a:moveTo>
                  <a:lnTo>
                    <a:pt x="50568" y="380398"/>
                  </a:lnTo>
                  <a:lnTo>
                    <a:pt x="50568" y="185613"/>
                  </a:lnTo>
                  <a:cubicBezTo>
                    <a:pt x="62437" y="184860"/>
                    <a:pt x="73048" y="179688"/>
                    <a:pt x="80934" y="171783"/>
                  </a:cubicBezTo>
                  <a:lnTo>
                    <a:pt x="80934" y="339869"/>
                  </a:lnTo>
                  <a:cubicBezTo>
                    <a:pt x="80934" y="345137"/>
                    <a:pt x="85192" y="349394"/>
                    <a:pt x="90459" y="349394"/>
                  </a:cubicBezTo>
                  <a:lnTo>
                    <a:pt x="481043" y="349394"/>
                  </a:lnTo>
                  <a:cubicBezTo>
                    <a:pt x="486311" y="349394"/>
                    <a:pt x="490568" y="345137"/>
                    <a:pt x="490568" y="339869"/>
                  </a:cubicBezTo>
                  <a:lnTo>
                    <a:pt x="490568" y="171097"/>
                  </a:lnTo>
                  <a:cubicBezTo>
                    <a:pt x="498369" y="179307"/>
                    <a:pt x="509009" y="184660"/>
                    <a:pt x="520934" y="185556"/>
                  </a:cubicBezTo>
                  <a:lnTo>
                    <a:pt x="520934" y="380398"/>
                  </a:lnTo>
                  <a:close/>
                  <a:moveTo>
                    <a:pt x="524411" y="166858"/>
                  </a:moveTo>
                  <a:cubicBezTo>
                    <a:pt x="508428" y="166858"/>
                    <a:pt x="496341" y="152990"/>
                    <a:pt x="496341" y="137426"/>
                  </a:cubicBezTo>
                  <a:lnTo>
                    <a:pt x="492778" y="89344"/>
                  </a:lnTo>
                  <a:lnTo>
                    <a:pt x="541346" y="89344"/>
                  </a:lnTo>
                  <a:lnTo>
                    <a:pt x="552443" y="139293"/>
                  </a:lnTo>
                  <a:cubicBezTo>
                    <a:pt x="551929" y="154580"/>
                    <a:pt x="539556" y="166858"/>
                    <a:pt x="524411" y="166858"/>
                  </a:cubicBezTo>
                  <a:close/>
                </a:path>
              </a:pathLst>
            </a:custGeom>
            <a:grpFill/>
            <a:ln w="10418"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B20F57-8D72-42BD-B13A-E4B52219B14E}"/>
                </a:ext>
              </a:extLst>
            </p:cNvPr>
            <p:cNvSpPr/>
            <p:nvPr/>
          </p:nvSpPr>
          <p:spPr>
            <a:xfrm>
              <a:off x="6201252" y="3371848"/>
              <a:ext cx="47625" cy="47625"/>
            </a:xfrm>
            <a:custGeom>
              <a:avLst/>
              <a:gdLst>
                <a:gd name="connsiteX0" fmla="*/ 54359 w 47625"/>
                <a:gd name="connsiteY0" fmla="*/ 40891 h 47624"/>
                <a:gd name="connsiteX1" fmla="*/ 32519 w 47625"/>
                <a:gd name="connsiteY1" fmla="*/ 19050 h 47624"/>
                <a:gd name="connsiteX2" fmla="*/ 35633 w 47625"/>
                <a:gd name="connsiteY2" fmla="*/ 19050 h 47624"/>
                <a:gd name="connsiteX3" fmla="*/ 45158 w 47625"/>
                <a:gd name="connsiteY3" fmla="*/ 9525 h 47624"/>
                <a:gd name="connsiteX4" fmla="*/ 35633 w 47625"/>
                <a:gd name="connsiteY4" fmla="*/ 0 h 47624"/>
                <a:gd name="connsiteX5" fmla="*/ 9525 w 47625"/>
                <a:gd name="connsiteY5" fmla="*/ 0 h 47624"/>
                <a:gd name="connsiteX6" fmla="*/ 0 w 47625"/>
                <a:gd name="connsiteY6" fmla="*/ 9525 h 47624"/>
                <a:gd name="connsiteX7" fmla="*/ 0 w 47625"/>
                <a:gd name="connsiteY7" fmla="*/ 35633 h 47624"/>
                <a:gd name="connsiteX8" fmla="*/ 9525 w 47625"/>
                <a:gd name="connsiteY8" fmla="*/ 45158 h 47624"/>
                <a:gd name="connsiteX9" fmla="*/ 19050 w 47625"/>
                <a:gd name="connsiteY9" fmla="*/ 35633 h 47624"/>
                <a:gd name="connsiteX10" fmla="*/ 19050 w 47625"/>
                <a:gd name="connsiteY10" fmla="*/ 32518 h 47624"/>
                <a:gd name="connsiteX11" fmla="*/ 40891 w 47625"/>
                <a:gd name="connsiteY11" fmla="*/ 54359 h 47624"/>
                <a:gd name="connsiteX12" fmla="*/ 54359 w 47625"/>
                <a:gd name="connsiteY12" fmla="*/ 54359 h 47624"/>
                <a:gd name="connsiteX13" fmla="*/ 54359 w 47625"/>
                <a:gd name="connsiteY13" fmla="*/ 40891 h 4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 h="47624">
                  <a:moveTo>
                    <a:pt x="54359" y="40891"/>
                  </a:moveTo>
                  <a:lnTo>
                    <a:pt x="32519" y="19050"/>
                  </a:lnTo>
                  <a:lnTo>
                    <a:pt x="35633" y="19050"/>
                  </a:lnTo>
                  <a:cubicBezTo>
                    <a:pt x="40901" y="19050"/>
                    <a:pt x="45158" y="14792"/>
                    <a:pt x="45158" y="9525"/>
                  </a:cubicBezTo>
                  <a:cubicBezTo>
                    <a:pt x="45158" y="4258"/>
                    <a:pt x="40901" y="0"/>
                    <a:pt x="35633" y="0"/>
                  </a:cubicBezTo>
                  <a:lnTo>
                    <a:pt x="9525" y="0"/>
                  </a:lnTo>
                  <a:cubicBezTo>
                    <a:pt x="4258" y="0"/>
                    <a:pt x="0" y="4258"/>
                    <a:pt x="0" y="9525"/>
                  </a:cubicBezTo>
                  <a:lnTo>
                    <a:pt x="0" y="35633"/>
                  </a:lnTo>
                  <a:cubicBezTo>
                    <a:pt x="0" y="40900"/>
                    <a:pt x="4258" y="45158"/>
                    <a:pt x="9525" y="45158"/>
                  </a:cubicBezTo>
                  <a:cubicBezTo>
                    <a:pt x="14792" y="45158"/>
                    <a:pt x="19050" y="40900"/>
                    <a:pt x="19050" y="35633"/>
                  </a:cubicBezTo>
                  <a:lnTo>
                    <a:pt x="19050" y="32518"/>
                  </a:lnTo>
                  <a:lnTo>
                    <a:pt x="40891" y="54359"/>
                  </a:lnTo>
                  <a:cubicBezTo>
                    <a:pt x="44530" y="57997"/>
                    <a:pt x="50711" y="58007"/>
                    <a:pt x="54359" y="54359"/>
                  </a:cubicBezTo>
                  <a:cubicBezTo>
                    <a:pt x="58074" y="50635"/>
                    <a:pt x="58074" y="44615"/>
                    <a:pt x="54359" y="40891"/>
                  </a:cubicBezTo>
                  <a:close/>
                </a:path>
              </a:pathLst>
            </a:custGeom>
            <a:grpFill/>
            <a:ln w="10418"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C6CA017D-93F0-4366-97A8-BB28EDD05D0E}"/>
                </a:ext>
              </a:extLst>
            </p:cNvPr>
            <p:cNvSpPr/>
            <p:nvPr/>
          </p:nvSpPr>
          <p:spPr>
            <a:xfrm>
              <a:off x="6026429" y="3362324"/>
              <a:ext cx="133351" cy="19050"/>
            </a:xfrm>
            <a:custGeom>
              <a:avLst/>
              <a:gdLst>
                <a:gd name="connsiteX0" fmla="*/ 129617 w 133350"/>
                <a:gd name="connsiteY0" fmla="*/ 19050 h 19049"/>
                <a:gd name="connsiteX1" fmla="*/ 9525 w 133350"/>
                <a:gd name="connsiteY1" fmla="*/ 19050 h 19049"/>
                <a:gd name="connsiteX2" fmla="*/ 0 w 133350"/>
                <a:gd name="connsiteY2" fmla="*/ 9525 h 19049"/>
                <a:gd name="connsiteX3" fmla="*/ 9525 w 133350"/>
                <a:gd name="connsiteY3" fmla="*/ 0 h 19049"/>
                <a:gd name="connsiteX4" fmla="*/ 129607 w 133350"/>
                <a:gd name="connsiteY4" fmla="*/ 0 h 19049"/>
                <a:gd name="connsiteX5" fmla="*/ 139132 w 133350"/>
                <a:gd name="connsiteY5" fmla="*/ 9525 h 19049"/>
                <a:gd name="connsiteX6" fmla="*/ 129617 w 133350"/>
                <a:gd name="connsiteY6" fmla="*/ 19050 h 1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19049">
                  <a:moveTo>
                    <a:pt x="129617" y="19050"/>
                  </a:moveTo>
                  <a:lnTo>
                    <a:pt x="9525" y="19050"/>
                  </a:lnTo>
                  <a:cubicBezTo>
                    <a:pt x="4258" y="19050"/>
                    <a:pt x="0" y="14792"/>
                    <a:pt x="0" y="9525"/>
                  </a:cubicBezTo>
                  <a:cubicBezTo>
                    <a:pt x="0" y="4258"/>
                    <a:pt x="4258" y="0"/>
                    <a:pt x="9525" y="0"/>
                  </a:cubicBezTo>
                  <a:lnTo>
                    <a:pt x="129607" y="0"/>
                  </a:lnTo>
                  <a:cubicBezTo>
                    <a:pt x="134875" y="0"/>
                    <a:pt x="139132" y="4258"/>
                    <a:pt x="139132" y="9525"/>
                  </a:cubicBezTo>
                  <a:cubicBezTo>
                    <a:pt x="139132" y="14792"/>
                    <a:pt x="134875" y="19050"/>
                    <a:pt x="129617" y="19050"/>
                  </a:cubicBezTo>
                  <a:close/>
                </a:path>
              </a:pathLst>
            </a:custGeom>
            <a:grpFill/>
            <a:ln w="10418" cap="flat">
              <a:noFill/>
              <a:prstDash val="solid"/>
              <a:miter/>
            </a:ln>
          </p:spPr>
          <p:txBody>
            <a:bodyPr rtlCol="0" anchor="ctr"/>
            <a:lstStyle/>
            <a:p>
              <a:endParaRPr lang="en-US" dirty="0"/>
            </a:p>
          </p:txBody>
        </p:sp>
      </p:grpSp>
      <p:grpSp>
        <p:nvGrpSpPr>
          <p:cNvPr id="15" name="Graphic 13">
            <a:extLst>
              <a:ext uri="{FF2B5EF4-FFF2-40B4-BE49-F238E27FC236}">
                <a16:creationId xmlns:a16="http://schemas.microsoft.com/office/drawing/2014/main" id="{ED111BFD-BC92-4DB0-B78B-699EF3C6777D}"/>
              </a:ext>
            </a:extLst>
          </p:cNvPr>
          <p:cNvGrpSpPr/>
          <p:nvPr/>
        </p:nvGrpSpPr>
        <p:grpSpPr>
          <a:xfrm>
            <a:off x="1507496" y="3950476"/>
            <a:ext cx="609595" cy="762000"/>
            <a:chOff x="5791199" y="3048000"/>
            <a:chExt cx="609595" cy="762000"/>
          </a:xfrm>
          <a:solidFill>
            <a:schemeClr val="bg1"/>
          </a:solidFill>
        </p:grpSpPr>
        <p:sp>
          <p:nvSpPr>
            <p:cNvPr id="16" name="Freeform: Shape 15">
              <a:extLst>
                <a:ext uri="{FF2B5EF4-FFF2-40B4-BE49-F238E27FC236}">
                  <a16:creationId xmlns:a16="http://schemas.microsoft.com/office/drawing/2014/main" id="{03A0077F-1509-4E18-8184-9B846F35B731}"/>
                </a:ext>
              </a:extLst>
            </p:cNvPr>
            <p:cNvSpPr/>
            <p:nvPr/>
          </p:nvSpPr>
          <p:spPr>
            <a:xfrm>
              <a:off x="5800724" y="3057525"/>
              <a:ext cx="590546" cy="590550"/>
            </a:xfrm>
            <a:custGeom>
              <a:avLst/>
              <a:gdLst>
                <a:gd name="connsiteX0" fmla="*/ 590546 w 590545"/>
                <a:gd name="connsiteY0" fmla="*/ 178851 h 590550"/>
                <a:gd name="connsiteX1" fmla="*/ 590546 w 590545"/>
                <a:gd name="connsiteY1" fmla="*/ 106890 h 590550"/>
                <a:gd name="connsiteX2" fmla="*/ 563857 w 590545"/>
                <a:gd name="connsiteY2" fmla="*/ 100098 h 590550"/>
                <a:gd name="connsiteX3" fmla="*/ 560047 w 590545"/>
                <a:gd name="connsiteY3" fmla="*/ 90992 h 590550"/>
                <a:gd name="connsiteX4" fmla="*/ 574144 w 590545"/>
                <a:gd name="connsiteY4" fmla="*/ 67285 h 590550"/>
                <a:gd name="connsiteX5" fmla="*/ 523262 w 590545"/>
                <a:gd name="connsiteY5" fmla="*/ 16402 h 590550"/>
                <a:gd name="connsiteX6" fmla="*/ 499554 w 590545"/>
                <a:gd name="connsiteY6" fmla="*/ 30490 h 590550"/>
                <a:gd name="connsiteX7" fmla="*/ 490448 w 590545"/>
                <a:gd name="connsiteY7" fmla="*/ 26680 h 590550"/>
                <a:gd name="connsiteX8" fmla="*/ 483647 w 590545"/>
                <a:gd name="connsiteY8" fmla="*/ 0 h 590550"/>
                <a:gd name="connsiteX9" fmla="*/ 411687 w 590545"/>
                <a:gd name="connsiteY9" fmla="*/ 0 h 590550"/>
                <a:gd name="connsiteX10" fmla="*/ 404905 w 590545"/>
                <a:gd name="connsiteY10" fmla="*/ 26689 h 590550"/>
                <a:gd name="connsiteX11" fmla="*/ 395799 w 590545"/>
                <a:gd name="connsiteY11" fmla="*/ 30499 h 590550"/>
                <a:gd name="connsiteX12" fmla="*/ 372091 w 590545"/>
                <a:gd name="connsiteY12" fmla="*/ 16412 h 590550"/>
                <a:gd name="connsiteX13" fmla="*/ 321209 w 590545"/>
                <a:gd name="connsiteY13" fmla="*/ 67294 h 590550"/>
                <a:gd name="connsiteX14" fmla="*/ 327800 w 590545"/>
                <a:gd name="connsiteY14" fmla="*/ 78372 h 590550"/>
                <a:gd name="connsiteX15" fmla="*/ 304798 w 590545"/>
                <a:gd name="connsiteY15" fmla="*/ 76200 h 590550"/>
                <a:gd name="connsiteX16" fmla="*/ 181298 w 590545"/>
                <a:gd name="connsiteY16" fmla="*/ 191052 h 590550"/>
                <a:gd name="connsiteX17" fmla="*/ 114299 w 590545"/>
                <a:gd name="connsiteY17" fmla="*/ 266700 h 590550"/>
                <a:gd name="connsiteX18" fmla="*/ 81781 w 590545"/>
                <a:gd name="connsiteY18" fmla="*/ 266700 h 590550"/>
                <a:gd name="connsiteX19" fmla="*/ 0 w 590545"/>
                <a:gd name="connsiteY19" fmla="*/ 348482 h 590550"/>
                <a:gd name="connsiteX20" fmla="*/ 0 w 590545"/>
                <a:gd name="connsiteY20" fmla="*/ 590550 h 590550"/>
                <a:gd name="connsiteX21" fmla="*/ 266698 w 590545"/>
                <a:gd name="connsiteY21" fmla="*/ 590550 h 590550"/>
                <a:gd name="connsiteX22" fmla="*/ 266698 w 590545"/>
                <a:gd name="connsiteY22" fmla="*/ 514350 h 590550"/>
                <a:gd name="connsiteX23" fmla="*/ 329429 w 590545"/>
                <a:gd name="connsiteY23" fmla="*/ 514350 h 590550"/>
                <a:gd name="connsiteX24" fmla="*/ 367529 w 590545"/>
                <a:gd name="connsiteY24" fmla="*/ 552450 h 590550"/>
                <a:gd name="connsiteX25" fmla="*/ 392275 w 590545"/>
                <a:gd name="connsiteY25" fmla="*/ 552450 h 590550"/>
                <a:gd name="connsiteX26" fmla="*/ 419097 w 590545"/>
                <a:gd name="connsiteY26" fmla="*/ 571500 h 590550"/>
                <a:gd name="connsiteX27" fmla="*/ 447672 w 590545"/>
                <a:gd name="connsiteY27" fmla="*/ 542925 h 590550"/>
                <a:gd name="connsiteX28" fmla="*/ 419097 w 590545"/>
                <a:gd name="connsiteY28" fmla="*/ 514350 h 590550"/>
                <a:gd name="connsiteX29" fmla="*/ 392275 w 590545"/>
                <a:gd name="connsiteY29" fmla="*/ 533400 h 590550"/>
                <a:gd name="connsiteX30" fmla="*/ 375416 w 590545"/>
                <a:gd name="connsiteY30" fmla="*/ 533400 h 590550"/>
                <a:gd name="connsiteX31" fmla="*/ 337316 w 590545"/>
                <a:gd name="connsiteY31" fmla="*/ 495300 h 590550"/>
                <a:gd name="connsiteX32" fmla="*/ 266698 w 590545"/>
                <a:gd name="connsiteY32" fmla="*/ 495300 h 590550"/>
                <a:gd name="connsiteX33" fmla="*/ 266698 w 590545"/>
                <a:gd name="connsiteY33" fmla="*/ 476250 h 590550"/>
                <a:gd name="connsiteX34" fmla="*/ 468474 w 590545"/>
                <a:gd name="connsiteY34" fmla="*/ 476250 h 590550"/>
                <a:gd name="connsiteX35" fmla="*/ 495296 w 590545"/>
                <a:gd name="connsiteY35" fmla="*/ 495300 h 590550"/>
                <a:gd name="connsiteX36" fmla="*/ 523871 w 590545"/>
                <a:gd name="connsiteY36" fmla="*/ 466725 h 590550"/>
                <a:gd name="connsiteX37" fmla="*/ 495296 w 590545"/>
                <a:gd name="connsiteY37" fmla="*/ 438150 h 590550"/>
                <a:gd name="connsiteX38" fmla="*/ 468474 w 590545"/>
                <a:gd name="connsiteY38" fmla="*/ 457200 h 590550"/>
                <a:gd name="connsiteX39" fmla="*/ 266698 w 590545"/>
                <a:gd name="connsiteY39" fmla="*/ 457200 h 590550"/>
                <a:gd name="connsiteX40" fmla="*/ 266698 w 590545"/>
                <a:gd name="connsiteY40" fmla="*/ 438150 h 590550"/>
                <a:gd name="connsiteX41" fmla="*/ 337316 w 590545"/>
                <a:gd name="connsiteY41" fmla="*/ 438150 h 590550"/>
                <a:gd name="connsiteX42" fmla="*/ 375416 w 590545"/>
                <a:gd name="connsiteY42" fmla="*/ 400050 h 590550"/>
                <a:gd name="connsiteX43" fmla="*/ 392275 w 590545"/>
                <a:gd name="connsiteY43" fmla="*/ 400050 h 590550"/>
                <a:gd name="connsiteX44" fmla="*/ 419097 w 590545"/>
                <a:gd name="connsiteY44" fmla="*/ 419100 h 590550"/>
                <a:gd name="connsiteX45" fmla="*/ 447672 w 590545"/>
                <a:gd name="connsiteY45" fmla="*/ 390525 h 590550"/>
                <a:gd name="connsiteX46" fmla="*/ 419097 w 590545"/>
                <a:gd name="connsiteY46" fmla="*/ 361950 h 590550"/>
                <a:gd name="connsiteX47" fmla="*/ 392275 w 590545"/>
                <a:gd name="connsiteY47" fmla="*/ 381000 h 590550"/>
                <a:gd name="connsiteX48" fmla="*/ 367529 w 590545"/>
                <a:gd name="connsiteY48" fmla="*/ 381000 h 590550"/>
                <a:gd name="connsiteX49" fmla="*/ 329429 w 590545"/>
                <a:gd name="connsiteY49" fmla="*/ 419100 h 590550"/>
                <a:gd name="connsiteX50" fmla="*/ 266698 w 590545"/>
                <a:gd name="connsiteY50" fmla="*/ 419100 h 590550"/>
                <a:gd name="connsiteX51" fmla="*/ 266698 w 590545"/>
                <a:gd name="connsiteY51" fmla="*/ 342900 h 590550"/>
                <a:gd name="connsiteX52" fmla="*/ 533396 w 590545"/>
                <a:gd name="connsiteY52" fmla="*/ 342900 h 590550"/>
                <a:gd name="connsiteX53" fmla="*/ 590546 w 590545"/>
                <a:gd name="connsiteY53" fmla="*/ 285750 h 590550"/>
                <a:gd name="connsiteX54" fmla="*/ 558123 w 590545"/>
                <a:gd name="connsiteY54" fmla="*/ 234477 h 590550"/>
                <a:gd name="connsiteX55" fmla="*/ 574144 w 590545"/>
                <a:gd name="connsiteY55" fmla="*/ 218456 h 590550"/>
                <a:gd name="connsiteX56" fmla="*/ 560047 w 590545"/>
                <a:gd name="connsiteY56" fmla="*/ 194748 h 590550"/>
                <a:gd name="connsiteX57" fmla="*/ 563857 w 590545"/>
                <a:gd name="connsiteY57" fmla="*/ 185642 h 590550"/>
                <a:gd name="connsiteX58" fmla="*/ 590546 w 590545"/>
                <a:gd name="connsiteY58" fmla="*/ 178851 h 590550"/>
                <a:gd name="connsiteX59" fmla="*/ 419097 w 590545"/>
                <a:gd name="connsiteY59" fmla="*/ 533400 h 590550"/>
                <a:gd name="connsiteX60" fmla="*/ 428622 w 590545"/>
                <a:gd name="connsiteY60" fmla="*/ 542925 h 590550"/>
                <a:gd name="connsiteX61" fmla="*/ 419097 w 590545"/>
                <a:gd name="connsiteY61" fmla="*/ 552450 h 590550"/>
                <a:gd name="connsiteX62" fmla="*/ 409572 w 590545"/>
                <a:gd name="connsiteY62" fmla="*/ 542925 h 590550"/>
                <a:gd name="connsiteX63" fmla="*/ 419097 w 590545"/>
                <a:gd name="connsiteY63" fmla="*/ 533400 h 590550"/>
                <a:gd name="connsiteX64" fmla="*/ 495296 w 590545"/>
                <a:gd name="connsiteY64" fmla="*/ 457200 h 590550"/>
                <a:gd name="connsiteX65" fmla="*/ 504821 w 590545"/>
                <a:gd name="connsiteY65" fmla="*/ 466725 h 590550"/>
                <a:gd name="connsiteX66" fmla="*/ 495296 w 590545"/>
                <a:gd name="connsiteY66" fmla="*/ 476250 h 590550"/>
                <a:gd name="connsiteX67" fmla="*/ 485771 w 590545"/>
                <a:gd name="connsiteY67" fmla="*/ 466725 h 590550"/>
                <a:gd name="connsiteX68" fmla="*/ 495296 w 590545"/>
                <a:gd name="connsiteY68" fmla="*/ 457200 h 590550"/>
                <a:gd name="connsiteX69" fmla="*/ 419097 w 590545"/>
                <a:gd name="connsiteY69" fmla="*/ 381000 h 590550"/>
                <a:gd name="connsiteX70" fmla="*/ 428622 w 590545"/>
                <a:gd name="connsiteY70" fmla="*/ 390525 h 590550"/>
                <a:gd name="connsiteX71" fmla="*/ 419097 w 590545"/>
                <a:gd name="connsiteY71" fmla="*/ 400050 h 590550"/>
                <a:gd name="connsiteX72" fmla="*/ 409572 w 590545"/>
                <a:gd name="connsiteY72" fmla="*/ 390525 h 590550"/>
                <a:gd name="connsiteX73" fmla="*/ 419097 w 590545"/>
                <a:gd name="connsiteY73" fmla="*/ 381000 h 590550"/>
                <a:gd name="connsiteX74" fmla="*/ 76199 w 590545"/>
                <a:gd name="connsiteY74" fmla="*/ 299218 h 590550"/>
                <a:gd name="connsiteX75" fmla="*/ 76199 w 590545"/>
                <a:gd name="connsiteY75" fmla="*/ 342900 h 590550"/>
                <a:gd name="connsiteX76" fmla="*/ 32518 w 590545"/>
                <a:gd name="connsiteY76" fmla="*/ 342900 h 590550"/>
                <a:gd name="connsiteX77" fmla="*/ 76199 w 590545"/>
                <a:gd name="connsiteY77" fmla="*/ 299218 h 590550"/>
                <a:gd name="connsiteX78" fmla="*/ 247648 w 590545"/>
                <a:gd name="connsiteY78" fmla="*/ 571500 h 590550"/>
                <a:gd name="connsiteX79" fmla="*/ 19050 w 590545"/>
                <a:gd name="connsiteY79" fmla="*/ 571500 h 590550"/>
                <a:gd name="connsiteX80" fmla="*/ 19050 w 590545"/>
                <a:gd name="connsiteY80" fmla="*/ 361950 h 590550"/>
                <a:gd name="connsiteX81" fmla="*/ 95249 w 590545"/>
                <a:gd name="connsiteY81" fmla="*/ 361950 h 590550"/>
                <a:gd name="connsiteX82" fmla="*/ 95249 w 590545"/>
                <a:gd name="connsiteY82" fmla="*/ 285750 h 590550"/>
                <a:gd name="connsiteX83" fmla="*/ 247648 w 590545"/>
                <a:gd name="connsiteY83" fmla="*/ 285750 h 590550"/>
                <a:gd name="connsiteX84" fmla="*/ 247648 w 590545"/>
                <a:gd name="connsiteY84" fmla="*/ 571500 h 590550"/>
                <a:gd name="connsiteX85" fmla="*/ 571496 w 590545"/>
                <a:gd name="connsiteY85" fmla="*/ 285750 h 590550"/>
                <a:gd name="connsiteX86" fmla="*/ 533396 w 590545"/>
                <a:gd name="connsiteY86" fmla="*/ 323850 h 590550"/>
                <a:gd name="connsiteX87" fmla="*/ 266698 w 590545"/>
                <a:gd name="connsiteY87" fmla="*/ 323850 h 590550"/>
                <a:gd name="connsiteX88" fmla="*/ 266698 w 590545"/>
                <a:gd name="connsiteY88" fmla="*/ 266700 h 590550"/>
                <a:gd name="connsiteX89" fmla="*/ 133349 w 590545"/>
                <a:gd name="connsiteY89" fmla="*/ 266700 h 590550"/>
                <a:gd name="connsiteX90" fmla="*/ 190499 w 590545"/>
                <a:gd name="connsiteY90" fmla="*/ 209550 h 590550"/>
                <a:gd name="connsiteX91" fmla="*/ 200024 w 590545"/>
                <a:gd name="connsiteY91" fmla="*/ 209550 h 590550"/>
                <a:gd name="connsiteX92" fmla="*/ 200024 w 590545"/>
                <a:gd name="connsiteY92" fmla="*/ 200025 h 590550"/>
                <a:gd name="connsiteX93" fmla="*/ 304798 w 590545"/>
                <a:gd name="connsiteY93" fmla="*/ 95250 h 590550"/>
                <a:gd name="connsiteX94" fmla="*/ 332010 w 590545"/>
                <a:gd name="connsiteY94" fmla="*/ 98850 h 590550"/>
                <a:gd name="connsiteX95" fmla="*/ 331487 w 590545"/>
                <a:gd name="connsiteY95" fmla="*/ 100098 h 590550"/>
                <a:gd name="connsiteX96" fmla="*/ 304798 w 590545"/>
                <a:gd name="connsiteY96" fmla="*/ 106899 h 590550"/>
                <a:gd name="connsiteX97" fmla="*/ 304798 w 590545"/>
                <a:gd name="connsiteY97" fmla="*/ 178860 h 590550"/>
                <a:gd name="connsiteX98" fmla="*/ 331487 w 590545"/>
                <a:gd name="connsiteY98" fmla="*/ 185652 h 590550"/>
                <a:gd name="connsiteX99" fmla="*/ 335297 w 590545"/>
                <a:gd name="connsiteY99" fmla="*/ 194758 h 590550"/>
                <a:gd name="connsiteX100" fmla="*/ 321200 w 590545"/>
                <a:gd name="connsiteY100" fmla="*/ 218465 h 590550"/>
                <a:gd name="connsiteX101" fmla="*/ 372082 w 590545"/>
                <a:gd name="connsiteY101" fmla="*/ 269348 h 590550"/>
                <a:gd name="connsiteX102" fmla="*/ 395789 w 590545"/>
                <a:gd name="connsiteY102" fmla="*/ 255260 h 590550"/>
                <a:gd name="connsiteX103" fmla="*/ 404895 w 590545"/>
                <a:gd name="connsiteY103" fmla="*/ 259070 h 590550"/>
                <a:gd name="connsiteX104" fmla="*/ 411696 w 590545"/>
                <a:gd name="connsiteY104" fmla="*/ 285750 h 590550"/>
                <a:gd name="connsiteX105" fmla="*/ 483657 w 590545"/>
                <a:gd name="connsiteY105" fmla="*/ 285750 h 590550"/>
                <a:gd name="connsiteX106" fmla="*/ 490448 w 590545"/>
                <a:gd name="connsiteY106" fmla="*/ 259061 h 590550"/>
                <a:gd name="connsiteX107" fmla="*/ 499554 w 590545"/>
                <a:gd name="connsiteY107" fmla="*/ 255251 h 590550"/>
                <a:gd name="connsiteX108" fmla="*/ 523262 w 590545"/>
                <a:gd name="connsiteY108" fmla="*/ 269338 h 590550"/>
                <a:gd name="connsiteX109" fmla="*/ 543454 w 590545"/>
                <a:gd name="connsiteY109" fmla="*/ 249145 h 590550"/>
                <a:gd name="connsiteX110" fmla="*/ 571496 w 590545"/>
                <a:gd name="connsiteY110" fmla="*/ 285750 h 590550"/>
                <a:gd name="connsiteX111" fmla="*/ 550198 w 590545"/>
                <a:gd name="connsiteY111" fmla="*/ 215465 h 590550"/>
                <a:gd name="connsiteX112" fmla="*/ 520261 w 590545"/>
                <a:gd name="connsiteY112" fmla="*/ 245402 h 590550"/>
                <a:gd name="connsiteX113" fmla="*/ 500297 w 590545"/>
                <a:gd name="connsiteY113" fmla="*/ 233534 h 590550"/>
                <a:gd name="connsiteX114" fmla="*/ 495601 w 590545"/>
                <a:gd name="connsiteY114" fmla="*/ 235972 h 590550"/>
                <a:gd name="connsiteX115" fmla="*/ 479571 w 590545"/>
                <a:gd name="connsiteY115" fmla="*/ 242678 h 590550"/>
                <a:gd name="connsiteX116" fmla="*/ 474542 w 590545"/>
                <a:gd name="connsiteY116" fmla="*/ 244278 h 590550"/>
                <a:gd name="connsiteX117" fmla="*/ 468846 w 590545"/>
                <a:gd name="connsiteY117" fmla="*/ 266700 h 590550"/>
                <a:gd name="connsiteX118" fmla="*/ 426507 w 590545"/>
                <a:gd name="connsiteY118" fmla="*/ 266700 h 590550"/>
                <a:gd name="connsiteX119" fmla="*/ 420802 w 590545"/>
                <a:gd name="connsiteY119" fmla="*/ 244278 h 590550"/>
                <a:gd name="connsiteX120" fmla="*/ 415773 w 590545"/>
                <a:gd name="connsiteY120" fmla="*/ 242678 h 590550"/>
                <a:gd name="connsiteX121" fmla="*/ 399742 w 590545"/>
                <a:gd name="connsiteY121" fmla="*/ 235972 h 590550"/>
                <a:gd name="connsiteX122" fmla="*/ 395046 w 590545"/>
                <a:gd name="connsiteY122" fmla="*/ 233534 h 590550"/>
                <a:gd name="connsiteX123" fmla="*/ 375082 w 590545"/>
                <a:gd name="connsiteY123" fmla="*/ 245402 h 590550"/>
                <a:gd name="connsiteX124" fmla="*/ 345145 w 590545"/>
                <a:gd name="connsiteY124" fmla="*/ 215465 h 590550"/>
                <a:gd name="connsiteX125" fmla="*/ 357013 w 590545"/>
                <a:gd name="connsiteY125" fmla="*/ 195510 h 590550"/>
                <a:gd name="connsiteX126" fmla="*/ 354594 w 590545"/>
                <a:gd name="connsiteY126" fmla="*/ 190824 h 590550"/>
                <a:gd name="connsiteX127" fmla="*/ 347889 w 590545"/>
                <a:gd name="connsiteY127" fmla="*/ 174765 h 590550"/>
                <a:gd name="connsiteX128" fmla="*/ 346279 w 590545"/>
                <a:gd name="connsiteY128" fmla="*/ 169736 h 590550"/>
                <a:gd name="connsiteX129" fmla="*/ 323848 w 590545"/>
                <a:gd name="connsiteY129" fmla="*/ 164049 h 590550"/>
                <a:gd name="connsiteX130" fmla="*/ 323848 w 590545"/>
                <a:gd name="connsiteY130" fmla="*/ 121710 h 590550"/>
                <a:gd name="connsiteX131" fmla="*/ 346269 w 590545"/>
                <a:gd name="connsiteY131" fmla="*/ 116015 h 590550"/>
                <a:gd name="connsiteX132" fmla="*/ 347879 w 590545"/>
                <a:gd name="connsiteY132" fmla="*/ 110985 h 590550"/>
                <a:gd name="connsiteX133" fmla="*/ 354585 w 590545"/>
                <a:gd name="connsiteY133" fmla="*/ 94926 h 590550"/>
                <a:gd name="connsiteX134" fmla="*/ 357004 w 590545"/>
                <a:gd name="connsiteY134" fmla="*/ 90240 h 590550"/>
                <a:gd name="connsiteX135" fmla="*/ 345136 w 590545"/>
                <a:gd name="connsiteY135" fmla="*/ 70285 h 590550"/>
                <a:gd name="connsiteX136" fmla="*/ 375073 w 590545"/>
                <a:gd name="connsiteY136" fmla="*/ 40348 h 590550"/>
                <a:gd name="connsiteX137" fmla="*/ 395037 w 590545"/>
                <a:gd name="connsiteY137" fmla="*/ 52216 h 590550"/>
                <a:gd name="connsiteX138" fmla="*/ 399733 w 590545"/>
                <a:gd name="connsiteY138" fmla="*/ 49778 h 590550"/>
                <a:gd name="connsiteX139" fmla="*/ 415763 w 590545"/>
                <a:gd name="connsiteY139" fmla="*/ 43072 h 590550"/>
                <a:gd name="connsiteX140" fmla="*/ 420792 w 590545"/>
                <a:gd name="connsiteY140" fmla="*/ 41472 h 590550"/>
                <a:gd name="connsiteX141" fmla="*/ 426498 w 590545"/>
                <a:gd name="connsiteY141" fmla="*/ 19050 h 590550"/>
                <a:gd name="connsiteX142" fmla="*/ 468836 w 590545"/>
                <a:gd name="connsiteY142" fmla="*/ 19050 h 590550"/>
                <a:gd name="connsiteX143" fmla="*/ 474542 w 590545"/>
                <a:gd name="connsiteY143" fmla="*/ 41472 h 590550"/>
                <a:gd name="connsiteX144" fmla="*/ 479571 w 590545"/>
                <a:gd name="connsiteY144" fmla="*/ 43072 h 590550"/>
                <a:gd name="connsiteX145" fmla="*/ 495601 w 590545"/>
                <a:gd name="connsiteY145" fmla="*/ 49778 h 590550"/>
                <a:gd name="connsiteX146" fmla="*/ 500297 w 590545"/>
                <a:gd name="connsiteY146" fmla="*/ 52216 h 590550"/>
                <a:gd name="connsiteX147" fmla="*/ 520261 w 590545"/>
                <a:gd name="connsiteY147" fmla="*/ 40348 h 590550"/>
                <a:gd name="connsiteX148" fmla="*/ 550198 w 590545"/>
                <a:gd name="connsiteY148" fmla="*/ 70285 h 590550"/>
                <a:gd name="connsiteX149" fmla="*/ 538330 w 590545"/>
                <a:gd name="connsiteY149" fmla="*/ 90240 h 590550"/>
                <a:gd name="connsiteX150" fmla="*/ 540749 w 590545"/>
                <a:gd name="connsiteY150" fmla="*/ 94926 h 590550"/>
                <a:gd name="connsiteX151" fmla="*/ 547455 w 590545"/>
                <a:gd name="connsiteY151" fmla="*/ 110985 h 590550"/>
                <a:gd name="connsiteX152" fmla="*/ 549065 w 590545"/>
                <a:gd name="connsiteY152" fmla="*/ 116015 h 590550"/>
                <a:gd name="connsiteX153" fmla="*/ 571496 w 590545"/>
                <a:gd name="connsiteY153" fmla="*/ 121701 h 590550"/>
                <a:gd name="connsiteX154" fmla="*/ 571496 w 590545"/>
                <a:gd name="connsiteY154" fmla="*/ 164040 h 590550"/>
                <a:gd name="connsiteX155" fmla="*/ 549074 w 590545"/>
                <a:gd name="connsiteY155" fmla="*/ 169736 h 590550"/>
                <a:gd name="connsiteX156" fmla="*/ 547464 w 590545"/>
                <a:gd name="connsiteY156" fmla="*/ 174765 h 590550"/>
                <a:gd name="connsiteX157" fmla="*/ 540759 w 590545"/>
                <a:gd name="connsiteY157" fmla="*/ 190824 h 590550"/>
                <a:gd name="connsiteX158" fmla="*/ 538340 w 590545"/>
                <a:gd name="connsiteY158" fmla="*/ 195510 h 590550"/>
                <a:gd name="connsiteX159" fmla="*/ 550198 w 590545"/>
                <a:gd name="connsiteY159" fmla="*/ 21546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590545" h="590550">
                  <a:moveTo>
                    <a:pt x="590546" y="178851"/>
                  </a:moveTo>
                  <a:lnTo>
                    <a:pt x="590546" y="106890"/>
                  </a:lnTo>
                  <a:lnTo>
                    <a:pt x="563857" y="100098"/>
                  </a:lnTo>
                  <a:cubicBezTo>
                    <a:pt x="562723" y="97069"/>
                    <a:pt x="561457" y="94012"/>
                    <a:pt x="560047" y="90992"/>
                  </a:cubicBezTo>
                  <a:lnTo>
                    <a:pt x="574144" y="67285"/>
                  </a:lnTo>
                  <a:lnTo>
                    <a:pt x="523262" y="16402"/>
                  </a:lnTo>
                  <a:lnTo>
                    <a:pt x="499554" y="30490"/>
                  </a:lnTo>
                  <a:cubicBezTo>
                    <a:pt x="496535" y="29089"/>
                    <a:pt x="493487" y="27813"/>
                    <a:pt x="490448" y="26680"/>
                  </a:cubicBezTo>
                  <a:lnTo>
                    <a:pt x="483647" y="0"/>
                  </a:lnTo>
                  <a:lnTo>
                    <a:pt x="411687" y="0"/>
                  </a:lnTo>
                  <a:lnTo>
                    <a:pt x="404905" y="26689"/>
                  </a:lnTo>
                  <a:cubicBezTo>
                    <a:pt x="401866" y="27823"/>
                    <a:pt x="398818" y="29099"/>
                    <a:pt x="395799" y="30499"/>
                  </a:cubicBezTo>
                  <a:lnTo>
                    <a:pt x="372091" y="16412"/>
                  </a:lnTo>
                  <a:lnTo>
                    <a:pt x="321209" y="67294"/>
                  </a:lnTo>
                  <a:lnTo>
                    <a:pt x="327800" y="78372"/>
                  </a:lnTo>
                  <a:cubicBezTo>
                    <a:pt x="320247" y="76952"/>
                    <a:pt x="312570" y="76200"/>
                    <a:pt x="304798" y="76200"/>
                  </a:cubicBezTo>
                  <a:cubicBezTo>
                    <a:pt x="239533" y="76200"/>
                    <a:pt x="185908" y="126949"/>
                    <a:pt x="181298" y="191052"/>
                  </a:cubicBezTo>
                  <a:cubicBezTo>
                    <a:pt x="143598" y="195605"/>
                    <a:pt x="114299" y="227800"/>
                    <a:pt x="114299" y="266700"/>
                  </a:cubicBezTo>
                  <a:lnTo>
                    <a:pt x="81781" y="266700"/>
                  </a:lnTo>
                  <a:lnTo>
                    <a:pt x="0" y="348482"/>
                  </a:lnTo>
                  <a:lnTo>
                    <a:pt x="0" y="590550"/>
                  </a:lnTo>
                  <a:lnTo>
                    <a:pt x="266698" y="590550"/>
                  </a:lnTo>
                  <a:lnTo>
                    <a:pt x="266698" y="514350"/>
                  </a:lnTo>
                  <a:lnTo>
                    <a:pt x="329429" y="514350"/>
                  </a:lnTo>
                  <a:lnTo>
                    <a:pt x="367529" y="552450"/>
                  </a:lnTo>
                  <a:lnTo>
                    <a:pt x="392275" y="552450"/>
                  </a:lnTo>
                  <a:cubicBezTo>
                    <a:pt x="396218" y="563509"/>
                    <a:pt x="406695" y="571500"/>
                    <a:pt x="419097" y="571500"/>
                  </a:cubicBezTo>
                  <a:cubicBezTo>
                    <a:pt x="434851" y="571500"/>
                    <a:pt x="447672" y="558679"/>
                    <a:pt x="447672" y="542925"/>
                  </a:cubicBezTo>
                  <a:cubicBezTo>
                    <a:pt x="447672" y="527171"/>
                    <a:pt x="434851" y="514350"/>
                    <a:pt x="419097" y="514350"/>
                  </a:cubicBezTo>
                  <a:cubicBezTo>
                    <a:pt x="406695" y="514350"/>
                    <a:pt x="396218" y="522341"/>
                    <a:pt x="392275" y="533400"/>
                  </a:cubicBezTo>
                  <a:lnTo>
                    <a:pt x="375416" y="533400"/>
                  </a:lnTo>
                  <a:lnTo>
                    <a:pt x="337316" y="495300"/>
                  </a:lnTo>
                  <a:lnTo>
                    <a:pt x="266698" y="495300"/>
                  </a:lnTo>
                  <a:lnTo>
                    <a:pt x="266698" y="476250"/>
                  </a:lnTo>
                  <a:lnTo>
                    <a:pt x="468474" y="476250"/>
                  </a:lnTo>
                  <a:cubicBezTo>
                    <a:pt x="472417" y="487309"/>
                    <a:pt x="482895" y="495300"/>
                    <a:pt x="495296" y="495300"/>
                  </a:cubicBezTo>
                  <a:cubicBezTo>
                    <a:pt x="511051" y="495300"/>
                    <a:pt x="523871" y="482479"/>
                    <a:pt x="523871" y="466725"/>
                  </a:cubicBezTo>
                  <a:cubicBezTo>
                    <a:pt x="523871" y="450971"/>
                    <a:pt x="511051" y="438150"/>
                    <a:pt x="495296" y="438150"/>
                  </a:cubicBezTo>
                  <a:cubicBezTo>
                    <a:pt x="482895" y="438150"/>
                    <a:pt x="472417" y="446141"/>
                    <a:pt x="468474" y="457200"/>
                  </a:cubicBezTo>
                  <a:lnTo>
                    <a:pt x="266698" y="457200"/>
                  </a:lnTo>
                  <a:lnTo>
                    <a:pt x="266698" y="438150"/>
                  </a:lnTo>
                  <a:lnTo>
                    <a:pt x="337316" y="438150"/>
                  </a:lnTo>
                  <a:lnTo>
                    <a:pt x="375416" y="400050"/>
                  </a:lnTo>
                  <a:lnTo>
                    <a:pt x="392275" y="400050"/>
                  </a:lnTo>
                  <a:cubicBezTo>
                    <a:pt x="396218" y="411109"/>
                    <a:pt x="406695" y="419100"/>
                    <a:pt x="419097" y="419100"/>
                  </a:cubicBezTo>
                  <a:cubicBezTo>
                    <a:pt x="434851" y="419100"/>
                    <a:pt x="447672" y="406279"/>
                    <a:pt x="447672" y="390525"/>
                  </a:cubicBezTo>
                  <a:cubicBezTo>
                    <a:pt x="447672" y="374771"/>
                    <a:pt x="434851" y="361950"/>
                    <a:pt x="419097" y="361950"/>
                  </a:cubicBezTo>
                  <a:cubicBezTo>
                    <a:pt x="406695" y="361950"/>
                    <a:pt x="396218" y="369941"/>
                    <a:pt x="392275" y="381000"/>
                  </a:cubicBezTo>
                  <a:lnTo>
                    <a:pt x="367529" y="381000"/>
                  </a:lnTo>
                  <a:lnTo>
                    <a:pt x="329429" y="419100"/>
                  </a:lnTo>
                  <a:lnTo>
                    <a:pt x="266698" y="419100"/>
                  </a:lnTo>
                  <a:lnTo>
                    <a:pt x="266698" y="342900"/>
                  </a:lnTo>
                  <a:lnTo>
                    <a:pt x="533396" y="342900"/>
                  </a:lnTo>
                  <a:cubicBezTo>
                    <a:pt x="564914" y="342900"/>
                    <a:pt x="590546" y="317268"/>
                    <a:pt x="590546" y="285750"/>
                  </a:cubicBezTo>
                  <a:cubicBezTo>
                    <a:pt x="590546" y="263519"/>
                    <a:pt x="577344" y="243840"/>
                    <a:pt x="558123" y="234477"/>
                  </a:cubicBezTo>
                  <a:lnTo>
                    <a:pt x="574144" y="218456"/>
                  </a:lnTo>
                  <a:lnTo>
                    <a:pt x="560047" y="194748"/>
                  </a:lnTo>
                  <a:cubicBezTo>
                    <a:pt x="561447" y="191729"/>
                    <a:pt x="562723" y="188671"/>
                    <a:pt x="563857" y="185642"/>
                  </a:cubicBezTo>
                  <a:lnTo>
                    <a:pt x="590546" y="178851"/>
                  </a:lnTo>
                  <a:close/>
                  <a:moveTo>
                    <a:pt x="419097" y="533400"/>
                  </a:moveTo>
                  <a:cubicBezTo>
                    <a:pt x="424345" y="533400"/>
                    <a:pt x="428622" y="537667"/>
                    <a:pt x="428622" y="542925"/>
                  </a:cubicBezTo>
                  <a:cubicBezTo>
                    <a:pt x="428622" y="548183"/>
                    <a:pt x="424345" y="552450"/>
                    <a:pt x="419097" y="552450"/>
                  </a:cubicBezTo>
                  <a:cubicBezTo>
                    <a:pt x="413849" y="552450"/>
                    <a:pt x="409572" y="548183"/>
                    <a:pt x="409572" y="542925"/>
                  </a:cubicBezTo>
                  <a:cubicBezTo>
                    <a:pt x="409572" y="537667"/>
                    <a:pt x="413849" y="533400"/>
                    <a:pt x="419097" y="533400"/>
                  </a:cubicBezTo>
                  <a:close/>
                  <a:moveTo>
                    <a:pt x="495296" y="457200"/>
                  </a:moveTo>
                  <a:cubicBezTo>
                    <a:pt x="500545" y="457200"/>
                    <a:pt x="504821" y="461467"/>
                    <a:pt x="504821" y="466725"/>
                  </a:cubicBezTo>
                  <a:cubicBezTo>
                    <a:pt x="504821" y="471983"/>
                    <a:pt x="500545" y="476250"/>
                    <a:pt x="495296" y="476250"/>
                  </a:cubicBezTo>
                  <a:cubicBezTo>
                    <a:pt x="490048" y="476250"/>
                    <a:pt x="485771" y="471983"/>
                    <a:pt x="485771" y="466725"/>
                  </a:cubicBezTo>
                  <a:cubicBezTo>
                    <a:pt x="485771" y="461467"/>
                    <a:pt x="490048" y="457200"/>
                    <a:pt x="495296" y="457200"/>
                  </a:cubicBezTo>
                  <a:close/>
                  <a:moveTo>
                    <a:pt x="419097" y="381000"/>
                  </a:moveTo>
                  <a:cubicBezTo>
                    <a:pt x="424345" y="381000"/>
                    <a:pt x="428622" y="385267"/>
                    <a:pt x="428622" y="390525"/>
                  </a:cubicBezTo>
                  <a:cubicBezTo>
                    <a:pt x="428622" y="395783"/>
                    <a:pt x="424345" y="400050"/>
                    <a:pt x="419097" y="400050"/>
                  </a:cubicBezTo>
                  <a:cubicBezTo>
                    <a:pt x="413849" y="400050"/>
                    <a:pt x="409572" y="395783"/>
                    <a:pt x="409572" y="390525"/>
                  </a:cubicBezTo>
                  <a:cubicBezTo>
                    <a:pt x="409572" y="385267"/>
                    <a:pt x="413849" y="381000"/>
                    <a:pt x="419097" y="381000"/>
                  </a:cubicBezTo>
                  <a:close/>
                  <a:moveTo>
                    <a:pt x="76199" y="299218"/>
                  </a:moveTo>
                  <a:lnTo>
                    <a:pt x="76199" y="342900"/>
                  </a:lnTo>
                  <a:lnTo>
                    <a:pt x="32518" y="342900"/>
                  </a:lnTo>
                  <a:lnTo>
                    <a:pt x="76199" y="299218"/>
                  </a:lnTo>
                  <a:close/>
                  <a:moveTo>
                    <a:pt x="247648" y="571500"/>
                  </a:moveTo>
                  <a:lnTo>
                    <a:pt x="19050" y="571500"/>
                  </a:lnTo>
                  <a:lnTo>
                    <a:pt x="19050" y="361950"/>
                  </a:lnTo>
                  <a:lnTo>
                    <a:pt x="95249" y="361950"/>
                  </a:lnTo>
                  <a:lnTo>
                    <a:pt x="95249" y="285750"/>
                  </a:lnTo>
                  <a:lnTo>
                    <a:pt x="247648" y="285750"/>
                  </a:lnTo>
                  <a:lnTo>
                    <a:pt x="247648" y="571500"/>
                  </a:lnTo>
                  <a:close/>
                  <a:moveTo>
                    <a:pt x="571496" y="285750"/>
                  </a:moveTo>
                  <a:cubicBezTo>
                    <a:pt x="571496" y="306762"/>
                    <a:pt x="554408" y="323850"/>
                    <a:pt x="533396" y="323850"/>
                  </a:cubicBezTo>
                  <a:lnTo>
                    <a:pt x="266698" y="323850"/>
                  </a:lnTo>
                  <a:lnTo>
                    <a:pt x="266698" y="266700"/>
                  </a:lnTo>
                  <a:lnTo>
                    <a:pt x="133349" y="266700"/>
                  </a:lnTo>
                  <a:cubicBezTo>
                    <a:pt x="133349" y="235182"/>
                    <a:pt x="158981" y="209550"/>
                    <a:pt x="190499" y="209550"/>
                  </a:cubicBezTo>
                  <a:lnTo>
                    <a:pt x="200024" y="209550"/>
                  </a:lnTo>
                  <a:lnTo>
                    <a:pt x="200024" y="200025"/>
                  </a:lnTo>
                  <a:cubicBezTo>
                    <a:pt x="200024" y="142256"/>
                    <a:pt x="247029" y="95250"/>
                    <a:pt x="304798" y="95250"/>
                  </a:cubicBezTo>
                  <a:cubicBezTo>
                    <a:pt x="314075" y="95250"/>
                    <a:pt x="323181" y="96479"/>
                    <a:pt x="332010" y="98850"/>
                  </a:cubicBezTo>
                  <a:cubicBezTo>
                    <a:pt x="331849" y="99270"/>
                    <a:pt x="331639" y="99689"/>
                    <a:pt x="331487" y="100098"/>
                  </a:cubicBezTo>
                  <a:lnTo>
                    <a:pt x="304798" y="106899"/>
                  </a:lnTo>
                  <a:lnTo>
                    <a:pt x="304798" y="178860"/>
                  </a:lnTo>
                  <a:lnTo>
                    <a:pt x="331487" y="185652"/>
                  </a:lnTo>
                  <a:cubicBezTo>
                    <a:pt x="332620" y="188681"/>
                    <a:pt x="333887" y="191738"/>
                    <a:pt x="335297" y="194758"/>
                  </a:cubicBezTo>
                  <a:lnTo>
                    <a:pt x="321200" y="218465"/>
                  </a:lnTo>
                  <a:lnTo>
                    <a:pt x="372082" y="269348"/>
                  </a:lnTo>
                  <a:lnTo>
                    <a:pt x="395789" y="255260"/>
                  </a:lnTo>
                  <a:cubicBezTo>
                    <a:pt x="398809" y="256661"/>
                    <a:pt x="401857" y="257937"/>
                    <a:pt x="404895" y="259070"/>
                  </a:cubicBezTo>
                  <a:lnTo>
                    <a:pt x="411696" y="285750"/>
                  </a:lnTo>
                  <a:lnTo>
                    <a:pt x="483657" y="285750"/>
                  </a:lnTo>
                  <a:lnTo>
                    <a:pt x="490448" y="259061"/>
                  </a:lnTo>
                  <a:cubicBezTo>
                    <a:pt x="493487" y="257927"/>
                    <a:pt x="496535" y="256651"/>
                    <a:pt x="499554" y="255251"/>
                  </a:cubicBezTo>
                  <a:lnTo>
                    <a:pt x="523262" y="269338"/>
                  </a:lnTo>
                  <a:lnTo>
                    <a:pt x="543454" y="249145"/>
                  </a:lnTo>
                  <a:cubicBezTo>
                    <a:pt x="559685" y="253632"/>
                    <a:pt x="571496" y="268548"/>
                    <a:pt x="571496" y="285750"/>
                  </a:cubicBezTo>
                  <a:close/>
                  <a:moveTo>
                    <a:pt x="550198" y="215465"/>
                  </a:moveTo>
                  <a:lnTo>
                    <a:pt x="520261" y="245402"/>
                  </a:lnTo>
                  <a:lnTo>
                    <a:pt x="500297" y="233534"/>
                  </a:lnTo>
                  <a:lnTo>
                    <a:pt x="495601" y="235972"/>
                  </a:lnTo>
                  <a:cubicBezTo>
                    <a:pt x="490286" y="238716"/>
                    <a:pt x="484895" y="240973"/>
                    <a:pt x="479571" y="242678"/>
                  </a:cubicBezTo>
                  <a:lnTo>
                    <a:pt x="474542" y="244278"/>
                  </a:lnTo>
                  <a:lnTo>
                    <a:pt x="468846" y="266700"/>
                  </a:lnTo>
                  <a:lnTo>
                    <a:pt x="426507" y="266700"/>
                  </a:lnTo>
                  <a:lnTo>
                    <a:pt x="420802" y="244278"/>
                  </a:lnTo>
                  <a:lnTo>
                    <a:pt x="415773" y="242678"/>
                  </a:lnTo>
                  <a:cubicBezTo>
                    <a:pt x="410448" y="240973"/>
                    <a:pt x="405057" y="238716"/>
                    <a:pt x="399742" y="235972"/>
                  </a:cubicBezTo>
                  <a:lnTo>
                    <a:pt x="395046" y="233534"/>
                  </a:lnTo>
                  <a:lnTo>
                    <a:pt x="375082" y="245402"/>
                  </a:lnTo>
                  <a:lnTo>
                    <a:pt x="345145" y="215465"/>
                  </a:lnTo>
                  <a:lnTo>
                    <a:pt x="357013" y="195510"/>
                  </a:lnTo>
                  <a:lnTo>
                    <a:pt x="354594" y="190824"/>
                  </a:lnTo>
                  <a:cubicBezTo>
                    <a:pt x="351841" y="185490"/>
                    <a:pt x="349593" y="180099"/>
                    <a:pt x="347889" y="174765"/>
                  </a:cubicBezTo>
                  <a:lnTo>
                    <a:pt x="346279" y="169736"/>
                  </a:lnTo>
                  <a:lnTo>
                    <a:pt x="323848" y="164049"/>
                  </a:lnTo>
                  <a:lnTo>
                    <a:pt x="323848" y="121710"/>
                  </a:lnTo>
                  <a:lnTo>
                    <a:pt x="346269" y="116015"/>
                  </a:lnTo>
                  <a:lnTo>
                    <a:pt x="347879" y="110985"/>
                  </a:lnTo>
                  <a:cubicBezTo>
                    <a:pt x="349584" y="105651"/>
                    <a:pt x="351832" y="100260"/>
                    <a:pt x="354585" y="94926"/>
                  </a:cubicBezTo>
                  <a:lnTo>
                    <a:pt x="357004" y="90240"/>
                  </a:lnTo>
                  <a:lnTo>
                    <a:pt x="345136" y="70285"/>
                  </a:lnTo>
                  <a:lnTo>
                    <a:pt x="375073" y="40348"/>
                  </a:lnTo>
                  <a:lnTo>
                    <a:pt x="395037" y="52216"/>
                  </a:lnTo>
                  <a:lnTo>
                    <a:pt x="399733" y="49778"/>
                  </a:lnTo>
                  <a:cubicBezTo>
                    <a:pt x="405048" y="47034"/>
                    <a:pt x="410439" y="44777"/>
                    <a:pt x="415763" y="43072"/>
                  </a:cubicBezTo>
                  <a:lnTo>
                    <a:pt x="420792" y="41472"/>
                  </a:lnTo>
                  <a:lnTo>
                    <a:pt x="426498" y="19050"/>
                  </a:lnTo>
                  <a:lnTo>
                    <a:pt x="468836" y="19050"/>
                  </a:lnTo>
                  <a:lnTo>
                    <a:pt x="474542" y="41472"/>
                  </a:lnTo>
                  <a:lnTo>
                    <a:pt x="479571" y="43072"/>
                  </a:lnTo>
                  <a:cubicBezTo>
                    <a:pt x="484895" y="44777"/>
                    <a:pt x="490286" y="47034"/>
                    <a:pt x="495601" y="49778"/>
                  </a:cubicBezTo>
                  <a:lnTo>
                    <a:pt x="500297" y="52216"/>
                  </a:lnTo>
                  <a:lnTo>
                    <a:pt x="520261" y="40348"/>
                  </a:lnTo>
                  <a:lnTo>
                    <a:pt x="550198" y="70285"/>
                  </a:lnTo>
                  <a:lnTo>
                    <a:pt x="538330" y="90240"/>
                  </a:lnTo>
                  <a:lnTo>
                    <a:pt x="540749" y="94926"/>
                  </a:lnTo>
                  <a:cubicBezTo>
                    <a:pt x="543502" y="100260"/>
                    <a:pt x="545750" y="105651"/>
                    <a:pt x="547455" y="110985"/>
                  </a:cubicBezTo>
                  <a:lnTo>
                    <a:pt x="549065" y="116015"/>
                  </a:lnTo>
                  <a:lnTo>
                    <a:pt x="571496" y="121701"/>
                  </a:lnTo>
                  <a:lnTo>
                    <a:pt x="571496" y="164040"/>
                  </a:lnTo>
                  <a:lnTo>
                    <a:pt x="549074" y="169736"/>
                  </a:lnTo>
                  <a:lnTo>
                    <a:pt x="547464" y="174765"/>
                  </a:lnTo>
                  <a:cubicBezTo>
                    <a:pt x="545759" y="180099"/>
                    <a:pt x="543512" y="185490"/>
                    <a:pt x="540759" y="190824"/>
                  </a:cubicBezTo>
                  <a:lnTo>
                    <a:pt x="538340" y="195510"/>
                  </a:lnTo>
                  <a:lnTo>
                    <a:pt x="550198" y="215465"/>
                  </a:lnTo>
                  <a:close/>
                </a:path>
              </a:pathLst>
            </a:custGeom>
            <a:grpFill/>
            <a:ln w="10418"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532D6B55-9E13-43A8-855C-22DDDF0C12BF}"/>
                </a:ext>
              </a:extLst>
            </p:cNvPr>
            <p:cNvSpPr/>
            <p:nvPr/>
          </p:nvSpPr>
          <p:spPr>
            <a:xfrm>
              <a:off x="6162671" y="3114675"/>
              <a:ext cx="171449" cy="171450"/>
            </a:xfrm>
            <a:custGeom>
              <a:avLst/>
              <a:gdLst>
                <a:gd name="connsiteX0" fmla="*/ 85724 w 171448"/>
                <a:gd name="connsiteY0" fmla="*/ 0 h 171450"/>
                <a:gd name="connsiteX1" fmla="*/ 0 w 171448"/>
                <a:gd name="connsiteY1" fmla="*/ 85725 h 171450"/>
                <a:gd name="connsiteX2" fmla="*/ 85724 w 171448"/>
                <a:gd name="connsiteY2" fmla="*/ 171450 h 171450"/>
                <a:gd name="connsiteX3" fmla="*/ 171449 w 171448"/>
                <a:gd name="connsiteY3" fmla="*/ 85725 h 171450"/>
                <a:gd name="connsiteX4" fmla="*/ 85724 w 171448"/>
                <a:gd name="connsiteY4" fmla="*/ 0 h 171450"/>
                <a:gd name="connsiteX5" fmla="*/ 85724 w 171448"/>
                <a:gd name="connsiteY5" fmla="*/ 152400 h 171450"/>
                <a:gd name="connsiteX6" fmla="*/ 19050 w 171448"/>
                <a:gd name="connsiteY6" fmla="*/ 85725 h 171450"/>
                <a:gd name="connsiteX7" fmla="*/ 85724 w 171448"/>
                <a:gd name="connsiteY7" fmla="*/ 19050 h 171450"/>
                <a:gd name="connsiteX8" fmla="*/ 152399 w 171448"/>
                <a:gd name="connsiteY8" fmla="*/ 85725 h 171450"/>
                <a:gd name="connsiteX9" fmla="*/ 85724 w 171448"/>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48" h="171450">
                  <a:moveTo>
                    <a:pt x="85724" y="0"/>
                  </a:moveTo>
                  <a:cubicBezTo>
                    <a:pt x="38462" y="0"/>
                    <a:pt x="0" y="38452"/>
                    <a:pt x="0" y="85725"/>
                  </a:cubicBezTo>
                  <a:cubicBezTo>
                    <a:pt x="0" y="132998"/>
                    <a:pt x="38462" y="171450"/>
                    <a:pt x="85724" y="171450"/>
                  </a:cubicBezTo>
                  <a:cubicBezTo>
                    <a:pt x="132987" y="171450"/>
                    <a:pt x="171449" y="132998"/>
                    <a:pt x="171449" y="85725"/>
                  </a:cubicBezTo>
                  <a:cubicBezTo>
                    <a:pt x="171449" y="38452"/>
                    <a:pt x="132987" y="0"/>
                    <a:pt x="85724" y="0"/>
                  </a:cubicBezTo>
                  <a:close/>
                  <a:moveTo>
                    <a:pt x="85724" y="152400"/>
                  </a:moveTo>
                  <a:cubicBezTo>
                    <a:pt x="48958" y="152400"/>
                    <a:pt x="19050" y="122482"/>
                    <a:pt x="19050" y="85725"/>
                  </a:cubicBezTo>
                  <a:cubicBezTo>
                    <a:pt x="19050" y="48968"/>
                    <a:pt x="48958" y="19050"/>
                    <a:pt x="85724" y="19050"/>
                  </a:cubicBezTo>
                  <a:cubicBezTo>
                    <a:pt x="122491" y="19050"/>
                    <a:pt x="152399" y="48968"/>
                    <a:pt x="152399" y="85725"/>
                  </a:cubicBezTo>
                  <a:cubicBezTo>
                    <a:pt x="152399" y="122482"/>
                    <a:pt x="122491" y="152400"/>
                    <a:pt x="85724" y="152400"/>
                  </a:cubicBezTo>
                  <a:close/>
                </a:path>
              </a:pathLst>
            </a:custGeom>
            <a:grpFill/>
            <a:ln w="10418"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AD0D32E-7330-472B-BE14-590BE9DC6E99}"/>
                </a:ext>
              </a:extLst>
            </p:cNvPr>
            <p:cNvSpPr/>
            <p:nvPr/>
          </p:nvSpPr>
          <p:spPr>
            <a:xfrm>
              <a:off x="6200771" y="3152775"/>
              <a:ext cx="95249" cy="95250"/>
            </a:xfrm>
            <a:custGeom>
              <a:avLst/>
              <a:gdLst>
                <a:gd name="connsiteX0" fmla="*/ 47625 w 95249"/>
                <a:gd name="connsiteY0" fmla="*/ 0 h 95250"/>
                <a:gd name="connsiteX1" fmla="*/ 0 w 95249"/>
                <a:gd name="connsiteY1" fmla="*/ 47625 h 95250"/>
                <a:gd name="connsiteX2" fmla="*/ 47625 w 95249"/>
                <a:gd name="connsiteY2" fmla="*/ 95250 h 95250"/>
                <a:gd name="connsiteX3" fmla="*/ 95249 w 95249"/>
                <a:gd name="connsiteY3" fmla="*/ 47625 h 95250"/>
                <a:gd name="connsiteX4" fmla="*/ 47625 w 95249"/>
                <a:gd name="connsiteY4" fmla="*/ 0 h 95250"/>
                <a:gd name="connsiteX5" fmla="*/ 47625 w 95249"/>
                <a:gd name="connsiteY5" fmla="*/ 76200 h 95250"/>
                <a:gd name="connsiteX6" fmla="*/ 19050 w 95249"/>
                <a:gd name="connsiteY6" fmla="*/ 47625 h 95250"/>
                <a:gd name="connsiteX7" fmla="*/ 47625 w 95249"/>
                <a:gd name="connsiteY7" fmla="*/ 19050 h 95250"/>
                <a:gd name="connsiteX8" fmla="*/ 76199 w 95249"/>
                <a:gd name="connsiteY8" fmla="*/ 47625 h 95250"/>
                <a:gd name="connsiteX9" fmla="*/ 47625 w 95249"/>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49" h="95250">
                  <a:moveTo>
                    <a:pt x="47625" y="0"/>
                  </a:moveTo>
                  <a:cubicBezTo>
                    <a:pt x="21364" y="0"/>
                    <a:pt x="0" y="21365"/>
                    <a:pt x="0" y="47625"/>
                  </a:cubicBezTo>
                  <a:cubicBezTo>
                    <a:pt x="0" y="73885"/>
                    <a:pt x="21364" y="95250"/>
                    <a:pt x="47625" y="95250"/>
                  </a:cubicBezTo>
                  <a:cubicBezTo>
                    <a:pt x="73885" y="95250"/>
                    <a:pt x="95249" y="73885"/>
                    <a:pt x="95249" y="47625"/>
                  </a:cubicBezTo>
                  <a:cubicBezTo>
                    <a:pt x="95249" y="21365"/>
                    <a:pt x="73885" y="0"/>
                    <a:pt x="47625" y="0"/>
                  </a:cubicBezTo>
                  <a:close/>
                  <a:moveTo>
                    <a:pt x="47625" y="76200"/>
                  </a:moveTo>
                  <a:cubicBezTo>
                    <a:pt x="31870" y="76200"/>
                    <a:pt x="19050" y="63379"/>
                    <a:pt x="19050" y="47625"/>
                  </a:cubicBezTo>
                  <a:cubicBezTo>
                    <a:pt x="19050" y="31871"/>
                    <a:pt x="31870" y="19050"/>
                    <a:pt x="47625" y="19050"/>
                  </a:cubicBezTo>
                  <a:cubicBezTo>
                    <a:pt x="63379" y="19050"/>
                    <a:pt x="76199" y="31871"/>
                    <a:pt x="76199" y="47625"/>
                  </a:cubicBezTo>
                  <a:cubicBezTo>
                    <a:pt x="76199" y="63379"/>
                    <a:pt x="63379" y="76200"/>
                    <a:pt x="47625" y="76200"/>
                  </a:cubicBezTo>
                  <a:close/>
                </a:path>
              </a:pathLst>
            </a:custGeom>
            <a:grpFill/>
            <a:ln w="1041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21613B6C-8126-4B8A-BC3C-7E00F1428313}"/>
                </a:ext>
              </a:extLst>
            </p:cNvPr>
            <p:cNvSpPr/>
            <p:nvPr/>
          </p:nvSpPr>
          <p:spPr>
            <a:xfrm>
              <a:off x="5915023" y="3362325"/>
              <a:ext cx="114299" cy="57150"/>
            </a:xfrm>
            <a:custGeom>
              <a:avLst/>
              <a:gdLst>
                <a:gd name="connsiteX0" fmla="*/ 114299 w 114299"/>
                <a:gd name="connsiteY0" fmla="*/ 57150 h 57150"/>
                <a:gd name="connsiteX1" fmla="*/ 114299 w 114299"/>
                <a:gd name="connsiteY1" fmla="*/ 0 h 57150"/>
                <a:gd name="connsiteX2" fmla="*/ 0 w 114299"/>
                <a:gd name="connsiteY2" fmla="*/ 0 h 57150"/>
                <a:gd name="connsiteX3" fmla="*/ 0 w 114299"/>
                <a:gd name="connsiteY3" fmla="*/ 57150 h 57150"/>
                <a:gd name="connsiteX4" fmla="*/ 114299 w 114299"/>
                <a:gd name="connsiteY4" fmla="*/ 57150 h 57150"/>
                <a:gd name="connsiteX5" fmla="*/ 19050 w 114299"/>
                <a:gd name="connsiteY5" fmla="*/ 19050 h 57150"/>
                <a:gd name="connsiteX6" fmla="*/ 95249 w 114299"/>
                <a:gd name="connsiteY6" fmla="*/ 19050 h 57150"/>
                <a:gd name="connsiteX7" fmla="*/ 95249 w 114299"/>
                <a:gd name="connsiteY7" fmla="*/ 38100 h 57150"/>
                <a:gd name="connsiteX8" fmla="*/ 19050 w 114299"/>
                <a:gd name="connsiteY8" fmla="*/ 38100 h 57150"/>
                <a:gd name="connsiteX9" fmla="*/ 19050 w 114299"/>
                <a:gd name="connsiteY9"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299" h="57150">
                  <a:moveTo>
                    <a:pt x="114299" y="57150"/>
                  </a:moveTo>
                  <a:lnTo>
                    <a:pt x="114299" y="0"/>
                  </a:lnTo>
                  <a:lnTo>
                    <a:pt x="0" y="0"/>
                  </a:lnTo>
                  <a:lnTo>
                    <a:pt x="0" y="57150"/>
                  </a:lnTo>
                  <a:lnTo>
                    <a:pt x="114299" y="57150"/>
                  </a:lnTo>
                  <a:close/>
                  <a:moveTo>
                    <a:pt x="19050" y="19050"/>
                  </a:moveTo>
                  <a:lnTo>
                    <a:pt x="95249" y="19050"/>
                  </a:lnTo>
                  <a:lnTo>
                    <a:pt x="95249" y="38100"/>
                  </a:lnTo>
                  <a:lnTo>
                    <a:pt x="19050" y="38100"/>
                  </a:lnTo>
                  <a:lnTo>
                    <a:pt x="19050" y="19050"/>
                  </a:lnTo>
                  <a:close/>
                </a:path>
              </a:pathLst>
            </a:custGeom>
            <a:grpFill/>
            <a:ln w="1041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390451E4-758A-4FF9-BDAD-241E11111DAD}"/>
                </a:ext>
              </a:extLst>
            </p:cNvPr>
            <p:cNvSpPr/>
            <p:nvPr/>
          </p:nvSpPr>
          <p:spPr>
            <a:xfrm>
              <a:off x="5838824" y="3514725"/>
              <a:ext cx="190499" cy="95250"/>
            </a:xfrm>
            <a:custGeom>
              <a:avLst/>
              <a:gdLst>
                <a:gd name="connsiteX0" fmla="*/ 171449 w 190498"/>
                <a:gd name="connsiteY0" fmla="*/ 76200 h 95250"/>
                <a:gd name="connsiteX1" fmla="*/ 152399 w 190498"/>
                <a:gd name="connsiteY1" fmla="*/ 76200 h 95250"/>
                <a:gd name="connsiteX2" fmla="*/ 152399 w 190498"/>
                <a:gd name="connsiteY2" fmla="*/ 19050 h 95250"/>
                <a:gd name="connsiteX3" fmla="*/ 133349 w 190498"/>
                <a:gd name="connsiteY3" fmla="*/ 19050 h 95250"/>
                <a:gd name="connsiteX4" fmla="*/ 133349 w 190498"/>
                <a:gd name="connsiteY4" fmla="*/ 76200 h 95250"/>
                <a:gd name="connsiteX5" fmla="*/ 114299 w 190498"/>
                <a:gd name="connsiteY5" fmla="*/ 76200 h 95250"/>
                <a:gd name="connsiteX6" fmla="*/ 114299 w 190498"/>
                <a:gd name="connsiteY6" fmla="*/ 57150 h 95250"/>
                <a:gd name="connsiteX7" fmla="*/ 95249 w 190498"/>
                <a:gd name="connsiteY7" fmla="*/ 57150 h 95250"/>
                <a:gd name="connsiteX8" fmla="*/ 95249 w 190498"/>
                <a:gd name="connsiteY8" fmla="*/ 76200 h 95250"/>
                <a:gd name="connsiteX9" fmla="*/ 76199 w 190498"/>
                <a:gd name="connsiteY9" fmla="*/ 76200 h 95250"/>
                <a:gd name="connsiteX10" fmla="*/ 76199 w 190498"/>
                <a:gd name="connsiteY10" fmla="*/ 38100 h 95250"/>
                <a:gd name="connsiteX11" fmla="*/ 57150 w 190498"/>
                <a:gd name="connsiteY11" fmla="*/ 38100 h 95250"/>
                <a:gd name="connsiteX12" fmla="*/ 57150 w 190498"/>
                <a:gd name="connsiteY12" fmla="*/ 76200 h 95250"/>
                <a:gd name="connsiteX13" fmla="*/ 38100 w 190498"/>
                <a:gd name="connsiteY13" fmla="*/ 76200 h 95250"/>
                <a:gd name="connsiteX14" fmla="*/ 38100 w 190498"/>
                <a:gd name="connsiteY14" fmla="*/ 19050 h 95250"/>
                <a:gd name="connsiteX15" fmla="*/ 19050 w 190498"/>
                <a:gd name="connsiteY15" fmla="*/ 19050 h 95250"/>
                <a:gd name="connsiteX16" fmla="*/ 19050 w 190498"/>
                <a:gd name="connsiteY16" fmla="*/ 76200 h 95250"/>
                <a:gd name="connsiteX17" fmla="*/ 0 w 190498"/>
                <a:gd name="connsiteY17" fmla="*/ 76200 h 95250"/>
                <a:gd name="connsiteX18" fmla="*/ 0 w 190498"/>
                <a:gd name="connsiteY18" fmla="*/ 95250 h 95250"/>
                <a:gd name="connsiteX19" fmla="*/ 190499 w 190498"/>
                <a:gd name="connsiteY19" fmla="*/ 95250 h 95250"/>
                <a:gd name="connsiteX20" fmla="*/ 190499 w 190498"/>
                <a:gd name="connsiteY20" fmla="*/ 0 h 95250"/>
                <a:gd name="connsiteX21" fmla="*/ 171449 w 190498"/>
                <a:gd name="connsiteY21"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98" h="95250">
                  <a:moveTo>
                    <a:pt x="171449" y="76200"/>
                  </a:moveTo>
                  <a:lnTo>
                    <a:pt x="152399" y="76200"/>
                  </a:lnTo>
                  <a:lnTo>
                    <a:pt x="152399" y="19050"/>
                  </a:lnTo>
                  <a:lnTo>
                    <a:pt x="133349" y="19050"/>
                  </a:lnTo>
                  <a:lnTo>
                    <a:pt x="133349" y="76200"/>
                  </a:lnTo>
                  <a:lnTo>
                    <a:pt x="114299" y="76200"/>
                  </a:lnTo>
                  <a:lnTo>
                    <a:pt x="114299" y="57150"/>
                  </a:lnTo>
                  <a:lnTo>
                    <a:pt x="95249" y="57150"/>
                  </a:lnTo>
                  <a:lnTo>
                    <a:pt x="95249" y="76200"/>
                  </a:lnTo>
                  <a:lnTo>
                    <a:pt x="76199" y="76200"/>
                  </a:lnTo>
                  <a:lnTo>
                    <a:pt x="76199" y="38100"/>
                  </a:lnTo>
                  <a:lnTo>
                    <a:pt x="57150" y="38100"/>
                  </a:lnTo>
                  <a:lnTo>
                    <a:pt x="57150" y="76200"/>
                  </a:lnTo>
                  <a:lnTo>
                    <a:pt x="38100" y="76200"/>
                  </a:lnTo>
                  <a:lnTo>
                    <a:pt x="38100" y="19050"/>
                  </a:lnTo>
                  <a:lnTo>
                    <a:pt x="19050" y="19050"/>
                  </a:lnTo>
                  <a:lnTo>
                    <a:pt x="19050" y="76200"/>
                  </a:lnTo>
                  <a:lnTo>
                    <a:pt x="0" y="76200"/>
                  </a:lnTo>
                  <a:lnTo>
                    <a:pt x="0" y="95250"/>
                  </a:lnTo>
                  <a:lnTo>
                    <a:pt x="190499" y="95250"/>
                  </a:lnTo>
                  <a:lnTo>
                    <a:pt x="190499" y="0"/>
                  </a:lnTo>
                  <a:lnTo>
                    <a:pt x="171449" y="0"/>
                  </a:lnTo>
                  <a:close/>
                </a:path>
              </a:pathLst>
            </a:custGeom>
            <a:grpFill/>
            <a:ln w="1041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1A933479-3868-4AD1-808A-036A5E5B2D02}"/>
                </a:ext>
              </a:extLst>
            </p:cNvPr>
            <p:cNvSpPr/>
            <p:nvPr/>
          </p:nvSpPr>
          <p:spPr>
            <a:xfrm>
              <a:off x="5838824" y="3438525"/>
              <a:ext cx="19050" cy="19050"/>
            </a:xfrm>
            <a:custGeom>
              <a:avLst/>
              <a:gdLst>
                <a:gd name="connsiteX0" fmla="*/ 0 w 19049"/>
                <a:gd name="connsiteY0" fmla="*/ 0 h 19050"/>
                <a:gd name="connsiteX1" fmla="*/ 19050 w 19049"/>
                <a:gd name="connsiteY1" fmla="*/ 0 h 19050"/>
                <a:gd name="connsiteX2" fmla="*/ 19050 w 19049"/>
                <a:gd name="connsiteY2" fmla="*/ 19050 h 19050"/>
                <a:gd name="connsiteX3" fmla="*/ 0 w 1904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 h="19050">
                  <a:moveTo>
                    <a:pt x="0" y="0"/>
                  </a:moveTo>
                  <a:lnTo>
                    <a:pt x="19050" y="0"/>
                  </a:lnTo>
                  <a:lnTo>
                    <a:pt x="19050" y="19050"/>
                  </a:lnTo>
                  <a:lnTo>
                    <a:pt x="0" y="19050"/>
                  </a:lnTo>
                  <a:close/>
                </a:path>
              </a:pathLst>
            </a:custGeom>
            <a:grpFill/>
            <a:ln w="1041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BFB67FB1-EFC0-4E03-BE7B-FBBE6DC2888E}"/>
                </a:ext>
              </a:extLst>
            </p:cNvPr>
            <p:cNvSpPr/>
            <p:nvPr/>
          </p:nvSpPr>
          <p:spPr>
            <a:xfrm>
              <a:off x="5876923" y="3438525"/>
              <a:ext cx="152399" cy="19050"/>
            </a:xfrm>
            <a:custGeom>
              <a:avLst/>
              <a:gdLst>
                <a:gd name="connsiteX0" fmla="*/ 0 w 152398"/>
                <a:gd name="connsiteY0" fmla="*/ 0 h 19050"/>
                <a:gd name="connsiteX1" fmla="*/ 152399 w 152398"/>
                <a:gd name="connsiteY1" fmla="*/ 0 h 19050"/>
                <a:gd name="connsiteX2" fmla="*/ 152399 w 152398"/>
                <a:gd name="connsiteY2" fmla="*/ 19050 h 19050"/>
                <a:gd name="connsiteX3" fmla="*/ 0 w 15239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52398" h="19050">
                  <a:moveTo>
                    <a:pt x="0" y="0"/>
                  </a:moveTo>
                  <a:lnTo>
                    <a:pt x="152399" y="0"/>
                  </a:lnTo>
                  <a:lnTo>
                    <a:pt x="152399" y="19050"/>
                  </a:lnTo>
                  <a:lnTo>
                    <a:pt x="0" y="19050"/>
                  </a:lnTo>
                  <a:close/>
                </a:path>
              </a:pathLst>
            </a:custGeom>
            <a:grpFill/>
            <a:ln w="1041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B74865D-3743-41E5-AC26-C46E8D40A550}"/>
                </a:ext>
              </a:extLst>
            </p:cNvPr>
            <p:cNvSpPr/>
            <p:nvPr/>
          </p:nvSpPr>
          <p:spPr>
            <a:xfrm>
              <a:off x="5838824" y="3476625"/>
              <a:ext cx="190499" cy="19050"/>
            </a:xfrm>
            <a:custGeom>
              <a:avLst/>
              <a:gdLst>
                <a:gd name="connsiteX0" fmla="*/ 0 w 190498"/>
                <a:gd name="connsiteY0" fmla="*/ 0 h 19050"/>
                <a:gd name="connsiteX1" fmla="*/ 190499 w 190498"/>
                <a:gd name="connsiteY1" fmla="*/ 0 h 19050"/>
                <a:gd name="connsiteX2" fmla="*/ 190499 w 190498"/>
                <a:gd name="connsiteY2" fmla="*/ 19050 h 19050"/>
                <a:gd name="connsiteX3" fmla="*/ 0 w 19049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498" h="19050">
                  <a:moveTo>
                    <a:pt x="0" y="0"/>
                  </a:moveTo>
                  <a:lnTo>
                    <a:pt x="190499" y="0"/>
                  </a:lnTo>
                  <a:lnTo>
                    <a:pt x="190499" y="19050"/>
                  </a:lnTo>
                  <a:lnTo>
                    <a:pt x="0" y="19050"/>
                  </a:lnTo>
                  <a:close/>
                </a:path>
              </a:pathLst>
            </a:custGeom>
            <a:grpFill/>
            <a:ln w="1041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F105B7F9-0821-485A-82E5-07CC9D87A9B8}"/>
                </a:ext>
              </a:extLst>
            </p:cNvPr>
            <p:cNvSpPr/>
            <p:nvPr/>
          </p:nvSpPr>
          <p:spPr>
            <a:xfrm>
              <a:off x="6019797" y="3183312"/>
              <a:ext cx="47625" cy="76200"/>
            </a:xfrm>
            <a:custGeom>
              <a:avLst/>
              <a:gdLst>
                <a:gd name="connsiteX0" fmla="*/ 0 w 47624"/>
                <a:gd name="connsiteY0" fmla="*/ 74238 h 76200"/>
                <a:gd name="connsiteX1" fmla="*/ 667 w 47624"/>
                <a:gd name="connsiteY1" fmla="*/ 84944 h 76200"/>
                <a:gd name="connsiteX2" fmla="*/ 19564 w 47624"/>
                <a:gd name="connsiteY2" fmla="*/ 82582 h 76200"/>
                <a:gd name="connsiteX3" fmla="*/ 19050 w 47624"/>
                <a:gd name="connsiteY3" fmla="*/ 74238 h 76200"/>
                <a:gd name="connsiteX4" fmla="*/ 52387 w 47624"/>
                <a:gd name="connsiteY4" fmla="*/ 16478 h 76200"/>
                <a:gd name="connsiteX5" fmla="*/ 42853 w 47624"/>
                <a:gd name="connsiteY5" fmla="*/ 0 h 76200"/>
                <a:gd name="connsiteX6" fmla="*/ 0 w 47624"/>
                <a:gd name="connsiteY6" fmla="*/ 7423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4" h="76200">
                  <a:moveTo>
                    <a:pt x="0" y="74238"/>
                  </a:moveTo>
                  <a:cubicBezTo>
                    <a:pt x="0" y="77829"/>
                    <a:pt x="219" y="81429"/>
                    <a:pt x="667" y="84944"/>
                  </a:cubicBezTo>
                  <a:lnTo>
                    <a:pt x="19564" y="82582"/>
                  </a:lnTo>
                  <a:cubicBezTo>
                    <a:pt x="19231" y="79848"/>
                    <a:pt x="19050" y="77067"/>
                    <a:pt x="19050" y="74238"/>
                  </a:cubicBezTo>
                  <a:cubicBezTo>
                    <a:pt x="19050" y="50511"/>
                    <a:pt x="31823" y="28375"/>
                    <a:pt x="52387" y="16478"/>
                  </a:cubicBezTo>
                  <a:lnTo>
                    <a:pt x="42853" y="0"/>
                  </a:lnTo>
                  <a:cubicBezTo>
                    <a:pt x="16421" y="15278"/>
                    <a:pt x="0" y="43729"/>
                    <a:pt x="0" y="74238"/>
                  </a:cubicBezTo>
                  <a:close/>
                </a:path>
              </a:pathLst>
            </a:custGeom>
            <a:grpFill/>
            <a:ln w="10418" cap="flat">
              <a:noFill/>
              <a:prstDash val="solid"/>
              <a:miter/>
            </a:ln>
          </p:spPr>
          <p:txBody>
            <a:bodyPr rtlCol="0" anchor="ctr"/>
            <a:lstStyle/>
            <a:p>
              <a:endParaRPr lang="en-US" dirty="0"/>
            </a:p>
          </p:txBody>
        </p:sp>
      </p:grpSp>
      <p:grpSp>
        <p:nvGrpSpPr>
          <p:cNvPr id="28" name="Graphic 26">
            <a:extLst>
              <a:ext uri="{FF2B5EF4-FFF2-40B4-BE49-F238E27FC236}">
                <a16:creationId xmlns:a16="http://schemas.microsoft.com/office/drawing/2014/main" id="{3FA689C6-A04C-4BED-9917-0A90DE19EB06}"/>
              </a:ext>
            </a:extLst>
          </p:cNvPr>
          <p:cNvGrpSpPr/>
          <p:nvPr/>
        </p:nvGrpSpPr>
        <p:grpSpPr>
          <a:xfrm>
            <a:off x="10137638" y="2261321"/>
            <a:ext cx="378919" cy="473648"/>
            <a:chOff x="5772149" y="3024188"/>
            <a:chExt cx="647701" cy="809624"/>
          </a:xfrm>
          <a:solidFill>
            <a:schemeClr val="accent1"/>
          </a:solidFill>
        </p:grpSpPr>
        <p:sp>
          <p:nvSpPr>
            <p:cNvPr id="29" name="Freeform: Shape 28">
              <a:extLst>
                <a:ext uri="{FF2B5EF4-FFF2-40B4-BE49-F238E27FC236}">
                  <a16:creationId xmlns:a16="http://schemas.microsoft.com/office/drawing/2014/main" id="{CF8E264C-F5DB-411F-9F5C-D8A27D69E075}"/>
                </a:ext>
              </a:extLst>
            </p:cNvPr>
            <p:cNvSpPr/>
            <p:nvPr/>
          </p:nvSpPr>
          <p:spPr>
            <a:xfrm>
              <a:off x="6057900" y="3219450"/>
              <a:ext cx="57150" cy="161925"/>
            </a:xfrm>
            <a:custGeom>
              <a:avLst/>
              <a:gdLst>
                <a:gd name="connsiteX0" fmla="*/ 9525 w 57150"/>
                <a:gd name="connsiteY0" fmla="*/ 170497 h 161924"/>
                <a:gd name="connsiteX1" fmla="*/ 56198 w 57150"/>
                <a:gd name="connsiteY1" fmla="*/ 170497 h 161924"/>
                <a:gd name="connsiteX2" fmla="*/ 65723 w 57150"/>
                <a:gd name="connsiteY2" fmla="*/ 160972 h 161924"/>
                <a:gd name="connsiteX3" fmla="*/ 65723 w 57150"/>
                <a:gd name="connsiteY3" fmla="*/ 9525 h 161924"/>
                <a:gd name="connsiteX4" fmla="*/ 56198 w 57150"/>
                <a:gd name="connsiteY4" fmla="*/ 0 h 161924"/>
                <a:gd name="connsiteX5" fmla="*/ 9525 w 57150"/>
                <a:gd name="connsiteY5" fmla="*/ 0 h 161924"/>
                <a:gd name="connsiteX6" fmla="*/ 2857 w 57150"/>
                <a:gd name="connsiteY6" fmla="*/ 2857 h 161924"/>
                <a:gd name="connsiteX7" fmla="*/ 0 w 57150"/>
                <a:gd name="connsiteY7" fmla="*/ 9525 h 161924"/>
                <a:gd name="connsiteX8" fmla="*/ 0 w 57150"/>
                <a:gd name="connsiteY8" fmla="*/ 160972 h 161924"/>
                <a:gd name="connsiteX9" fmla="*/ 2857 w 57150"/>
                <a:gd name="connsiteY9" fmla="*/ 167640 h 161924"/>
                <a:gd name="connsiteX10" fmla="*/ 9525 w 57150"/>
                <a:gd name="connsiteY10" fmla="*/ 170497 h 161924"/>
                <a:gd name="connsiteX11" fmla="*/ 19050 w 57150"/>
                <a:gd name="connsiteY11" fmla="*/ 19050 h 161924"/>
                <a:gd name="connsiteX12" fmla="*/ 46673 w 57150"/>
                <a:gd name="connsiteY12" fmla="*/ 19050 h 161924"/>
                <a:gd name="connsiteX13" fmla="*/ 46673 w 57150"/>
                <a:gd name="connsiteY13" fmla="*/ 151447 h 161924"/>
                <a:gd name="connsiteX14" fmla="*/ 19050 w 57150"/>
                <a:gd name="connsiteY14" fmla="*/ 151447 h 161924"/>
                <a:gd name="connsiteX15" fmla="*/ 19050 w 57150"/>
                <a:gd name="connsiteY15" fmla="*/ 19050 h 16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 h="161924">
                  <a:moveTo>
                    <a:pt x="9525" y="170497"/>
                  </a:moveTo>
                  <a:lnTo>
                    <a:pt x="56198" y="170497"/>
                  </a:lnTo>
                  <a:cubicBezTo>
                    <a:pt x="61913" y="170497"/>
                    <a:pt x="65723" y="166687"/>
                    <a:pt x="65723" y="160972"/>
                  </a:cubicBezTo>
                  <a:lnTo>
                    <a:pt x="65723" y="9525"/>
                  </a:lnTo>
                  <a:cubicBezTo>
                    <a:pt x="65723" y="3810"/>
                    <a:pt x="61913" y="0"/>
                    <a:pt x="56198" y="0"/>
                  </a:cubicBezTo>
                  <a:lnTo>
                    <a:pt x="9525" y="0"/>
                  </a:lnTo>
                  <a:cubicBezTo>
                    <a:pt x="6668" y="0"/>
                    <a:pt x="4763" y="953"/>
                    <a:pt x="2857" y="2857"/>
                  </a:cubicBezTo>
                  <a:cubicBezTo>
                    <a:pt x="953" y="4762"/>
                    <a:pt x="0" y="7620"/>
                    <a:pt x="0" y="9525"/>
                  </a:cubicBezTo>
                  <a:lnTo>
                    <a:pt x="0" y="160972"/>
                  </a:lnTo>
                  <a:cubicBezTo>
                    <a:pt x="0" y="163830"/>
                    <a:pt x="953" y="165735"/>
                    <a:pt x="2857" y="167640"/>
                  </a:cubicBezTo>
                  <a:cubicBezTo>
                    <a:pt x="4763" y="169545"/>
                    <a:pt x="7620" y="170497"/>
                    <a:pt x="9525" y="170497"/>
                  </a:cubicBezTo>
                  <a:close/>
                  <a:moveTo>
                    <a:pt x="19050" y="19050"/>
                  </a:moveTo>
                  <a:lnTo>
                    <a:pt x="46673" y="19050"/>
                  </a:lnTo>
                  <a:lnTo>
                    <a:pt x="46673" y="151447"/>
                  </a:lnTo>
                  <a:lnTo>
                    <a:pt x="19050" y="151447"/>
                  </a:lnTo>
                  <a:lnTo>
                    <a:pt x="19050" y="19050"/>
                  </a:lnTo>
                  <a:close/>
                </a:path>
              </a:pathLst>
            </a:custGeom>
            <a:grpFill/>
            <a:ln w="317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C8E4017F-5A36-421F-9EFD-454BD738B92E}"/>
                </a:ext>
              </a:extLst>
            </p:cNvPr>
            <p:cNvSpPr/>
            <p:nvPr/>
          </p:nvSpPr>
          <p:spPr>
            <a:xfrm>
              <a:off x="5960744" y="3255645"/>
              <a:ext cx="57150" cy="133350"/>
            </a:xfrm>
            <a:custGeom>
              <a:avLst/>
              <a:gdLst>
                <a:gd name="connsiteX0" fmla="*/ 9525 w 57150"/>
                <a:gd name="connsiteY0" fmla="*/ 134302 h 133349"/>
                <a:gd name="connsiteX1" fmla="*/ 56198 w 57150"/>
                <a:gd name="connsiteY1" fmla="*/ 134302 h 133349"/>
                <a:gd name="connsiteX2" fmla="*/ 62865 w 57150"/>
                <a:gd name="connsiteY2" fmla="*/ 131445 h 133349"/>
                <a:gd name="connsiteX3" fmla="*/ 65723 w 57150"/>
                <a:gd name="connsiteY3" fmla="*/ 124777 h 133349"/>
                <a:gd name="connsiteX4" fmla="*/ 65723 w 57150"/>
                <a:gd name="connsiteY4" fmla="*/ 9525 h 133349"/>
                <a:gd name="connsiteX5" fmla="*/ 62865 w 57150"/>
                <a:gd name="connsiteY5" fmla="*/ 2858 h 133349"/>
                <a:gd name="connsiteX6" fmla="*/ 56198 w 57150"/>
                <a:gd name="connsiteY6" fmla="*/ 0 h 133349"/>
                <a:gd name="connsiteX7" fmla="*/ 9525 w 57150"/>
                <a:gd name="connsiteY7" fmla="*/ 0 h 133349"/>
                <a:gd name="connsiteX8" fmla="*/ 0 w 57150"/>
                <a:gd name="connsiteY8" fmla="*/ 9525 h 133349"/>
                <a:gd name="connsiteX9" fmla="*/ 0 w 57150"/>
                <a:gd name="connsiteY9" fmla="*/ 124777 h 133349"/>
                <a:gd name="connsiteX10" fmla="*/ 9525 w 57150"/>
                <a:gd name="connsiteY10" fmla="*/ 134302 h 133349"/>
                <a:gd name="connsiteX11" fmla="*/ 19050 w 57150"/>
                <a:gd name="connsiteY11" fmla="*/ 19050 h 133349"/>
                <a:gd name="connsiteX12" fmla="*/ 46673 w 57150"/>
                <a:gd name="connsiteY12" fmla="*/ 19050 h 133349"/>
                <a:gd name="connsiteX13" fmla="*/ 46673 w 57150"/>
                <a:gd name="connsiteY13" fmla="*/ 115252 h 133349"/>
                <a:gd name="connsiteX14" fmla="*/ 19050 w 57150"/>
                <a:gd name="connsiteY14" fmla="*/ 115252 h 133349"/>
                <a:gd name="connsiteX15" fmla="*/ 19050 w 57150"/>
                <a:gd name="connsiteY15" fmla="*/ 19050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 h="133349">
                  <a:moveTo>
                    <a:pt x="9525" y="134302"/>
                  </a:moveTo>
                  <a:lnTo>
                    <a:pt x="56198" y="134302"/>
                  </a:lnTo>
                  <a:cubicBezTo>
                    <a:pt x="59055" y="134302"/>
                    <a:pt x="60960" y="133350"/>
                    <a:pt x="62865" y="131445"/>
                  </a:cubicBezTo>
                  <a:cubicBezTo>
                    <a:pt x="64770" y="129540"/>
                    <a:pt x="65723" y="127635"/>
                    <a:pt x="65723" y="124777"/>
                  </a:cubicBezTo>
                  <a:lnTo>
                    <a:pt x="65723" y="9525"/>
                  </a:lnTo>
                  <a:cubicBezTo>
                    <a:pt x="65723" y="6668"/>
                    <a:pt x="64770" y="4762"/>
                    <a:pt x="62865" y="2858"/>
                  </a:cubicBezTo>
                  <a:cubicBezTo>
                    <a:pt x="60960" y="953"/>
                    <a:pt x="59055" y="0"/>
                    <a:pt x="56198" y="0"/>
                  </a:cubicBezTo>
                  <a:lnTo>
                    <a:pt x="9525" y="0"/>
                  </a:lnTo>
                  <a:cubicBezTo>
                    <a:pt x="3810" y="0"/>
                    <a:pt x="0" y="3810"/>
                    <a:pt x="0" y="9525"/>
                  </a:cubicBezTo>
                  <a:lnTo>
                    <a:pt x="0" y="124777"/>
                  </a:lnTo>
                  <a:cubicBezTo>
                    <a:pt x="0" y="130492"/>
                    <a:pt x="4763" y="134302"/>
                    <a:pt x="9525" y="134302"/>
                  </a:cubicBezTo>
                  <a:close/>
                  <a:moveTo>
                    <a:pt x="19050" y="19050"/>
                  </a:moveTo>
                  <a:lnTo>
                    <a:pt x="46673" y="19050"/>
                  </a:lnTo>
                  <a:lnTo>
                    <a:pt x="46673" y="115252"/>
                  </a:lnTo>
                  <a:lnTo>
                    <a:pt x="19050" y="115252"/>
                  </a:lnTo>
                  <a:lnTo>
                    <a:pt x="19050" y="19050"/>
                  </a:lnTo>
                  <a:close/>
                </a:path>
              </a:pathLst>
            </a:custGeom>
            <a:grpFill/>
            <a:ln w="317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E22C78E0-509E-4B44-A1E2-E92141C3242A}"/>
                </a:ext>
              </a:extLst>
            </p:cNvPr>
            <p:cNvSpPr/>
            <p:nvPr/>
          </p:nvSpPr>
          <p:spPr>
            <a:xfrm>
              <a:off x="5860732" y="3312795"/>
              <a:ext cx="57150" cy="76200"/>
            </a:xfrm>
            <a:custGeom>
              <a:avLst/>
              <a:gdLst>
                <a:gd name="connsiteX0" fmla="*/ 9525 w 57150"/>
                <a:gd name="connsiteY0" fmla="*/ 77152 h 76199"/>
                <a:gd name="connsiteX1" fmla="*/ 56198 w 57150"/>
                <a:gd name="connsiteY1" fmla="*/ 77152 h 76199"/>
                <a:gd name="connsiteX2" fmla="*/ 62865 w 57150"/>
                <a:gd name="connsiteY2" fmla="*/ 74295 h 76199"/>
                <a:gd name="connsiteX3" fmla="*/ 65723 w 57150"/>
                <a:gd name="connsiteY3" fmla="*/ 67627 h 76199"/>
                <a:gd name="connsiteX4" fmla="*/ 65723 w 57150"/>
                <a:gd name="connsiteY4" fmla="*/ 9525 h 76199"/>
                <a:gd name="connsiteX5" fmla="*/ 56198 w 57150"/>
                <a:gd name="connsiteY5" fmla="*/ 0 h 76199"/>
                <a:gd name="connsiteX6" fmla="*/ 9525 w 57150"/>
                <a:gd name="connsiteY6" fmla="*/ 0 h 76199"/>
                <a:gd name="connsiteX7" fmla="*/ 0 w 57150"/>
                <a:gd name="connsiteY7" fmla="*/ 9525 h 76199"/>
                <a:gd name="connsiteX8" fmla="*/ 0 w 57150"/>
                <a:gd name="connsiteY8" fmla="*/ 67627 h 76199"/>
                <a:gd name="connsiteX9" fmla="*/ 2858 w 57150"/>
                <a:gd name="connsiteY9" fmla="*/ 74295 h 76199"/>
                <a:gd name="connsiteX10" fmla="*/ 9525 w 57150"/>
                <a:gd name="connsiteY10" fmla="*/ 77152 h 76199"/>
                <a:gd name="connsiteX11" fmla="*/ 19050 w 57150"/>
                <a:gd name="connsiteY11" fmla="*/ 19050 h 76199"/>
                <a:gd name="connsiteX12" fmla="*/ 46673 w 57150"/>
                <a:gd name="connsiteY12" fmla="*/ 19050 h 76199"/>
                <a:gd name="connsiteX13" fmla="*/ 46673 w 57150"/>
                <a:gd name="connsiteY13" fmla="*/ 58102 h 76199"/>
                <a:gd name="connsiteX14" fmla="*/ 19050 w 57150"/>
                <a:gd name="connsiteY14" fmla="*/ 58102 h 76199"/>
                <a:gd name="connsiteX15" fmla="*/ 19050 w 57150"/>
                <a:gd name="connsiteY15" fmla="*/ 19050 h 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 h="76199">
                  <a:moveTo>
                    <a:pt x="9525" y="77152"/>
                  </a:moveTo>
                  <a:lnTo>
                    <a:pt x="56198" y="77152"/>
                  </a:lnTo>
                  <a:cubicBezTo>
                    <a:pt x="59055" y="77152"/>
                    <a:pt x="60960" y="76200"/>
                    <a:pt x="62865" y="74295"/>
                  </a:cubicBezTo>
                  <a:cubicBezTo>
                    <a:pt x="64770" y="72390"/>
                    <a:pt x="65723" y="70485"/>
                    <a:pt x="65723" y="67627"/>
                  </a:cubicBezTo>
                  <a:lnTo>
                    <a:pt x="65723" y="9525"/>
                  </a:lnTo>
                  <a:cubicBezTo>
                    <a:pt x="65723" y="3810"/>
                    <a:pt x="61913" y="0"/>
                    <a:pt x="56198" y="0"/>
                  </a:cubicBezTo>
                  <a:lnTo>
                    <a:pt x="9525" y="0"/>
                  </a:lnTo>
                  <a:cubicBezTo>
                    <a:pt x="3810" y="0"/>
                    <a:pt x="0" y="3810"/>
                    <a:pt x="0" y="9525"/>
                  </a:cubicBezTo>
                  <a:lnTo>
                    <a:pt x="0" y="67627"/>
                  </a:lnTo>
                  <a:cubicBezTo>
                    <a:pt x="0" y="70485"/>
                    <a:pt x="952" y="72390"/>
                    <a:pt x="2858" y="74295"/>
                  </a:cubicBezTo>
                  <a:cubicBezTo>
                    <a:pt x="4763" y="76200"/>
                    <a:pt x="7620" y="77152"/>
                    <a:pt x="9525" y="77152"/>
                  </a:cubicBezTo>
                  <a:close/>
                  <a:moveTo>
                    <a:pt x="19050" y="19050"/>
                  </a:moveTo>
                  <a:lnTo>
                    <a:pt x="46673" y="19050"/>
                  </a:lnTo>
                  <a:lnTo>
                    <a:pt x="46673" y="58102"/>
                  </a:lnTo>
                  <a:lnTo>
                    <a:pt x="19050" y="58102"/>
                  </a:lnTo>
                  <a:lnTo>
                    <a:pt x="19050" y="19050"/>
                  </a:lnTo>
                  <a:close/>
                </a:path>
              </a:pathLst>
            </a:custGeom>
            <a:grpFill/>
            <a:ln w="317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0F7B2345-9A24-4D67-9AAB-AB7FABCF35C8}"/>
                </a:ext>
              </a:extLst>
            </p:cNvPr>
            <p:cNvSpPr/>
            <p:nvPr/>
          </p:nvSpPr>
          <p:spPr>
            <a:xfrm>
              <a:off x="6201727" y="3306128"/>
              <a:ext cx="95250" cy="142875"/>
            </a:xfrm>
            <a:custGeom>
              <a:avLst/>
              <a:gdLst>
                <a:gd name="connsiteX0" fmla="*/ 13335 w 95250"/>
                <a:gd name="connsiteY0" fmla="*/ 100965 h 142874"/>
                <a:gd name="connsiteX1" fmla="*/ 0 w 95250"/>
                <a:gd name="connsiteY1" fmla="*/ 117157 h 142874"/>
                <a:gd name="connsiteX2" fmla="*/ 44768 w 95250"/>
                <a:gd name="connsiteY2" fmla="*/ 137160 h 142874"/>
                <a:gd name="connsiteX3" fmla="*/ 44768 w 95250"/>
                <a:gd name="connsiteY3" fmla="*/ 150495 h 142874"/>
                <a:gd name="connsiteX4" fmla="*/ 56198 w 95250"/>
                <a:gd name="connsiteY4" fmla="*/ 150495 h 142874"/>
                <a:gd name="connsiteX5" fmla="*/ 56198 w 95250"/>
                <a:gd name="connsiteY5" fmla="*/ 137160 h 142874"/>
                <a:gd name="connsiteX6" fmla="*/ 85725 w 95250"/>
                <a:gd name="connsiteY6" fmla="*/ 126682 h 142874"/>
                <a:gd name="connsiteX7" fmla="*/ 97155 w 95250"/>
                <a:gd name="connsiteY7" fmla="*/ 100965 h 142874"/>
                <a:gd name="connsiteX8" fmla="*/ 87630 w 95250"/>
                <a:gd name="connsiteY8" fmla="*/ 77152 h 142874"/>
                <a:gd name="connsiteX9" fmla="*/ 57150 w 95250"/>
                <a:gd name="connsiteY9" fmla="*/ 63817 h 142874"/>
                <a:gd name="connsiteX10" fmla="*/ 56198 w 95250"/>
                <a:gd name="connsiteY10" fmla="*/ 63817 h 142874"/>
                <a:gd name="connsiteX11" fmla="*/ 56198 w 95250"/>
                <a:gd name="connsiteY11" fmla="*/ 29527 h 142874"/>
                <a:gd name="connsiteX12" fmla="*/ 81915 w 95250"/>
                <a:gd name="connsiteY12" fmla="*/ 40005 h 142874"/>
                <a:gd name="connsiteX13" fmla="*/ 93345 w 95250"/>
                <a:gd name="connsiteY13" fmla="*/ 22860 h 142874"/>
                <a:gd name="connsiteX14" fmla="*/ 55245 w 95250"/>
                <a:gd name="connsiteY14" fmla="*/ 9525 h 142874"/>
                <a:gd name="connsiteX15" fmla="*/ 55245 w 95250"/>
                <a:gd name="connsiteY15" fmla="*/ 0 h 142874"/>
                <a:gd name="connsiteX16" fmla="*/ 43815 w 95250"/>
                <a:gd name="connsiteY16" fmla="*/ 0 h 142874"/>
                <a:gd name="connsiteX17" fmla="*/ 43815 w 95250"/>
                <a:gd name="connsiteY17" fmla="*/ 9525 h 142874"/>
                <a:gd name="connsiteX18" fmla="*/ 15240 w 95250"/>
                <a:gd name="connsiteY18" fmla="*/ 20002 h 142874"/>
                <a:gd name="connsiteX19" fmla="*/ 3810 w 95250"/>
                <a:gd name="connsiteY19" fmla="*/ 45720 h 142874"/>
                <a:gd name="connsiteX20" fmla="*/ 13335 w 95250"/>
                <a:gd name="connsiteY20" fmla="*/ 69532 h 142874"/>
                <a:gd name="connsiteX21" fmla="*/ 43815 w 95250"/>
                <a:gd name="connsiteY21" fmla="*/ 82867 h 142874"/>
                <a:gd name="connsiteX22" fmla="*/ 43815 w 95250"/>
                <a:gd name="connsiteY22" fmla="*/ 118110 h 142874"/>
                <a:gd name="connsiteX23" fmla="*/ 13335 w 95250"/>
                <a:gd name="connsiteY23" fmla="*/ 100965 h 142874"/>
                <a:gd name="connsiteX24" fmla="*/ 57150 w 95250"/>
                <a:gd name="connsiteY24" fmla="*/ 84772 h 142874"/>
                <a:gd name="connsiteX25" fmla="*/ 72390 w 95250"/>
                <a:gd name="connsiteY25" fmla="*/ 91440 h 142874"/>
                <a:gd name="connsiteX26" fmla="*/ 76200 w 95250"/>
                <a:gd name="connsiteY26" fmla="*/ 101917 h 142874"/>
                <a:gd name="connsiteX27" fmla="*/ 71438 w 95250"/>
                <a:gd name="connsiteY27" fmla="*/ 112395 h 142874"/>
                <a:gd name="connsiteX28" fmla="*/ 57150 w 95250"/>
                <a:gd name="connsiteY28" fmla="*/ 117157 h 142874"/>
                <a:gd name="connsiteX29" fmla="*/ 57150 w 95250"/>
                <a:gd name="connsiteY29" fmla="*/ 84772 h 142874"/>
                <a:gd name="connsiteX30" fmla="*/ 31433 w 95250"/>
                <a:gd name="connsiteY30" fmla="*/ 52387 h 142874"/>
                <a:gd name="connsiteX31" fmla="*/ 27623 w 95250"/>
                <a:gd name="connsiteY31" fmla="*/ 42862 h 142874"/>
                <a:gd name="connsiteX32" fmla="*/ 32385 w 95250"/>
                <a:gd name="connsiteY32" fmla="*/ 32385 h 142874"/>
                <a:gd name="connsiteX33" fmla="*/ 44768 w 95250"/>
                <a:gd name="connsiteY33" fmla="*/ 27622 h 142874"/>
                <a:gd name="connsiteX34" fmla="*/ 44768 w 95250"/>
                <a:gd name="connsiteY34" fmla="*/ 59055 h 142874"/>
                <a:gd name="connsiteX35" fmla="*/ 31433 w 95250"/>
                <a:gd name="connsiteY35" fmla="*/ 52387 h 14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5250" h="142874">
                  <a:moveTo>
                    <a:pt x="13335" y="100965"/>
                  </a:moveTo>
                  <a:lnTo>
                    <a:pt x="0" y="117157"/>
                  </a:lnTo>
                  <a:cubicBezTo>
                    <a:pt x="13335" y="128587"/>
                    <a:pt x="28575" y="135255"/>
                    <a:pt x="44768" y="137160"/>
                  </a:cubicBezTo>
                  <a:lnTo>
                    <a:pt x="44768" y="150495"/>
                  </a:lnTo>
                  <a:lnTo>
                    <a:pt x="56198" y="150495"/>
                  </a:lnTo>
                  <a:lnTo>
                    <a:pt x="56198" y="137160"/>
                  </a:lnTo>
                  <a:cubicBezTo>
                    <a:pt x="68580" y="136207"/>
                    <a:pt x="78105" y="133350"/>
                    <a:pt x="85725" y="126682"/>
                  </a:cubicBezTo>
                  <a:cubicBezTo>
                    <a:pt x="93345" y="120015"/>
                    <a:pt x="97155" y="111442"/>
                    <a:pt x="97155" y="100965"/>
                  </a:cubicBezTo>
                  <a:cubicBezTo>
                    <a:pt x="97155" y="90487"/>
                    <a:pt x="94298" y="81915"/>
                    <a:pt x="87630" y="77152"/>
                  </a:cubicBezTo>
                  <a:cubicBezTo>
                    <a:pt x="80963" y="71437"/>
                    <a:pt x="70485" y="66675"/>
                    <a:pt x="57150" y="63817"/>
                  </a:cubicBezTo>
                  <a:lnTo>
                    <a:pt x="56198" y="63817"/>
                  </a:lnTo>
                  <a:lnTo>
                    <a:pt x="56198" y="29527"/>
                  </a:lnTo>
                  <a:cubicBezTo>
                    <a:pt x="65723" y="30480"/>
                    <a:pt x="74295" y="34290"/>
                    <a:pt x="81915" y="40005"/>
                  </a:cubicBezTo>
                  <a:lnTo>
                    <a:pt x="93345" y="22860"/>
                  </a:lnTo>
                  <a:cubicBezTo>
                    <a:pt x="80963" y="14287"/>
                    <a:pt x="68580" y="10477"/>
                    <a:pt x="55245" y="9525"/>
                  </a:cubicBezTo>
                  <a:lnTo>
                    <a:pt x="55245" y="0"/>
                  </a:lnTo>
                  <a:lnTo>
                    <a:pt x="43815" y="0"/>
                  </a:lnTo>
                  <a:lnTo>
                    <a:pt x="43815" y="9525"/>
                  </a:lnTo>
                  <a:cubicBezTo>
                    <a:pt x="32385" y="10477"/>
                    <a:pt x="22860" y="13335"/>
                    <a:pt x="15240" y="20002"/>
                  </a:cubicBezTo>
                  <a:cubicBezTo>
                    <a:pt x="7620" y="26670"/>
                    <a:pt x="3810" y="35242"/>
                    <a:pt x="3810" y="45720"/>
                  </a:cubicBezTo>
                  <a:cubicBezTo>
                    <a:pt x="3810" y="56197"/>
                    <a:pt x="6668" y="63817"/>
                    <a:pt x="13335" y="69532"/>
                  </a:cubicBezTo>
                  <a:cubicBezTo>
                    <a:pt x="20003" y="75247"/>
                    <a:pt x="29528" y="79057"/>
                    <a:pt x="43815" y="82867"/>
                  </a:cubicBezTo>
                  <a:lnTo>
                    <a:pt x="43815" y="118110"/>
                  </a:lnTo>
                  <a:cubicBezTo>
                    <a:pt x="34290" y="115252"/>
                    <a:pt x="23813" y="109537"/>
                    <a:pt x="13335" y="100965"/>
                  </a:cubicBezTo>
                  <a:close/>
                  <a:moveTo>
                    <a:pt x="57150" y="84772"/>
                  </a:moveTo>
                  <a:cubicBezTo>
                    <a:pt x="64770" y="86677"/>
                    <a:pt x="69533" y="89535"/>
                    <a:pt x="72390" y="91440"/>
                  </a:cubicBezTo>
                  <a:cubicBezTo>
                    <a:pt x="75248" y="94297"/>
                    <a:pt x="76200" y="97155"/>
                    <a:pt x="76200" y="101917"/>
                  </a:cubicBezTo>
                  <a:cubicBezTo>
                    <a:pt x="76200" y="105727"/>
                    <a:pt x="74295" y="109537"/>
                    <a:pt x="71438" y="112395"/>
                  </a:cubicBezTo>
                  <a:cubicBezTo>
                    <a:pt x="67628" y="115252"/>
                    <a:pt x="63818" y="117157"/>
                    <a:pt x="57150" y="117157"/>
                  </a:cubicBezTo>
                  <a:lnTo>
                    <a:pt x="57150" y="84772"/>
                  </a:lnTo>
                  <a:close/>
                  <a:moveTo>
                    <a:pt x="31433" y="52387"/>
                  </a:moveTo>
                  <a:cubicBezTo>
                    <a:pt x="28575" y="50482"/>
                    <a:pt x="27623" y="46672"/>
                    <a:pt x="27623" y="42862"/>
                  </a:cubicBezTo>
                  <a:cubicBezTo>
                    <a:pt x="27623" y="39052"/>
                    <a:pt x="29528" y="35242"/>
                    <a:pt x="32385" y="32385"/>
                  </a:cubicBezTo>
                  <a:cubicBezTo>
                    <a:pt x="35243" y="29527"/>
                    <a:pt x="40005" y="27622"/>
                    <a:pt x="44768" y="27622"/>
                  </a:cubicBezTo>
                  <a:lnTo>
                    <a:pt x="44768" y="59055"/>
                  </a:lnTo>
                  <a:cubicBezTo>
                    <a:pt x="38100" y="57150"/>
                    <a:pt x="33338" y="55245"/>
                    <a:pt x="31433" y="52387"/>
                  </a:cubicBezTo>
                  <a:close/>
                </a:path>
              </a:pathLst>
            </a:custGeom>
            <a:grpFill/>
            <a:ln w="317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9013985-C58B-42D2-8EEA-9EBC4E99A454}"/>
                </a:ext>
              </a:extLst>
            </p:cNvPr>
            <p:cNvSpPr/>
            <p:nvPr/>
          </p:nvSpPr>
          <p:spPr>
            <a:xfrm>
              <a:off x="5781674" y="3033713"/>
              <a:ext cx="628651" cy="628650"/>
            </a:xfrm>
            <a:custGeom>
              <a:avLst/>
              <a:gdLst>
                <a:gd name="connsiteX0" fmla="*/ 628651 w 628651"/>
                <a:gd name="connsiteY0" fmla="*/ 31432 h 628649"/>
                <a:gd name="connsiteX1" fmla="*/ 597219 w 628651"/>
                <a:gd name="connsiteY1" fmla="*/ 0 h 628649"/>
                <a:gd name="connsiteX2" fmla="*/ 31433 w 628651"/>
                <a:gd name="connsiteY2" fmla="*/ 0 h 628649"/>
                <a:gd name="connsiteX3" fmla="*/ 0 w 628651"/>
                <a:gd name="connsiteY3" fmla="*/ 31432 h 628649"/>
                <a:gd name="connsiteX4" fmla="*/ 0 w 628651"/>
                <a:gd name="connsiteY4" fmla="*/ 466725 h 628649"/>
                <a:gd name="connsiteX5" fmla="*/ 31433 w 628651"/>
                <a:gd name="connsiteY5" fmla="*/ 498157 h 628649"/>
                <a:gd name="connsiteX6" fmla="*/ 235268 w 628651"/>
                <a:gd name="connsiteY6" fmla="*/ 498157 h 628649"/>
                <a:gd name="connsiteX7" fmla="*/ 205740 w 628651"/>
                <a:gd name="connsiteY7" fmla="*/ 553402 h 628649"/>
                <a:gd name="connsiteX8" fmla="*/ 174308 w 628651"/>
                <a:gd name="connsiteY8" fmla="*/ 553402 h 628649"/>
                <a:gd name="connsiteX9" fmla="*/ 164783 w 628651"/>
                <a:gd name="connsiteY9" fmla="*/ 562927 h 628649"/>
                <a:gd name="connsiteX10" fmla="*/ 164783 w 628651"/>
                <a:gd name="connsiteY10" fmla="*/ 619125 h 628649"/>
                <a:gd name="connsiteX11" fmla="*/ 174308 w 628651"/>
                <a:gd name="connsiteY11" fmla="*/ 628650 h 628649"/>
                <a:gd name="connsiteX12" fmla="*/ 455296 w 628651"/>
                <a:gd name="connsiteY12" fmla="*/ 628650 h 628649"/>
                <a:gd name="connsiteX13" fmla="*/ 464821 w 628651"/>
                <a:gd name="connsiteY13" fmla="*/ 619125 h 628649"/>
                <a:gd name="connsiteX14" fmla="*/ 464821 w 628651"/>
                <a:gd name="connsiteY14" fmla="*/ 562927 h 628649"/>
                <a:gd name="connsiteX15" fmla="*/ 455296 w 628651"/>
                <a:gd name="connsiteY15" fmla="*/ 553402 h 628649"/>
                <a:gd name="connsiteX16" fmla="*/ 423863 w 628651"/>
                <a:gd name="connsiteY16" fmla="*/ 553402 h 628649"/>
                <a:gd name="connsiteX17" fmla="*/ 394336 w 628651"/>
                <a:gd name="connsiteY17" fmla="*/ 498157 h 628649"/>
                <a:gd name="connsiteX18" fmla="*/ 598171 w 628651"/>
                <a:gd name="connsiteY18" fmla="*/ 498157 h 628649"/>
                <a:gd name="connsiteX19" fmla="*/ 629604 w 628651"/>
                <a:gd name="connsiteY19" fmla="*/ 466725 h 628649"/>
                <a:gd name="connsiteX20" fmla="*/ 628651 w 628651"/>
                <a:gd name="connsiteY20" fmla="*/ 31432 h 628649"/>
                <a:gd name="connsiteX21" fmla="*/ 31433 w 628651"/>
                <a:gd name="connsiteY21" fmla="*/ 19050 h 628649"/>
                <a:gd name="connsiteX22" fmla="*/ 597219 w 628651"/>
                <a:gd name="connsiteY22" fmla="*/ 19050 h 628649"/>
                <a:gd name="connsiteX23" fmla="*/ 609601 w 628651"/>
                <a:gd name="connsiteY23" fmla="*/ 31432 h 628649"/>
                <a:gd name="connsiteX24" fmla="*/ 609601 w 628651"/>
                <a:gd name="connsiteY24" fmla="*/ 379095 h 628649"/>
                <a:gd name="connsiteX25" fmla="*/ 573406 w 628651"/>
                <a:gd name="connsiteY25" fmla="*/ 379095 h 628649"/>
                <a:gd name="connsiteX26" fmla="*/ 578169 w 628651"/>
                <a:gd name="connsiteY26" fmla="*/ 347662 h 628649"/>
                <a:gd name="connsiteX27" fmla="*/ 546736 w 628651"/>
                <a:gd name="connsiteY27" fmla="*/ 270510 h 628649"/>
                <a:gd name="connsiteX28" fmla="*/ 533401 w 628651"/>
                <a:gd name="connsiteY28" fmla="*/ 259080 h 628649"/>
                <a:gd name="connsiteX29" fmla="*/ 533401 w 628651"/>
                <a:gd name="connsiteY29" fmla="*/ 123825 h 628649"/>
                <a:gd name="connsiteX30" fmla="*/ 565786 w 628651"/>
                <a:gd name="connsiteY30" fmla="*/ 123825 h 628649"/>
                <a:gd name="connsiteX31" fmla="*/ 574359 w 628651"/>
                <a:gd name="connsiteY31" fmla="*/ 118110 h 628649"/>
                <a:gd name="connsiteX32" fmla="*/ 572454 w 628651"/>
                <a:gd name="connsiteY32" fmla="*/ 107632 h 628649"/>
                <a:gd name="connsiteX33" fmla="*/ 507684 w 628651"/>
                <a:gd name="connsiteY33" fmla="*/ 33337 h 628649"/>
                <a:gd name="connsiteX34" fmla="*/ 493396 w 628651"/>
                <a:gd name="connsiteY34" fmla="*/ 33337 h 628649"/>
                <a:gd name="connsiteX35" fmla="*/ 428626 w 628651"/>
                <a:gd name="connsiteY35" fmla="*/ 107632 h 628649"/>
                <a:gd name="connsiteX36" fmla="*/ 426721 w 628651"/>
                <a:gd name="connsiteY36" fmla="*/ 118110 h 628649"/>
                <a:gd name="connsiteX37" fmla="*/ 435293 w 628651"/>
                <a:gd name="connsiteY37" fmla="*/ 123825 h 628649"/>
                <a:gd name="connsiteX38" fmla="*/ 467678 w 628651"/>
                <a:gd name="connsiteY38" fmla="*/ 123825 h 628649"/>
                <a:gd name="connsiteX39" fmla="*/ 467678 w 628651"/>
                <a:gd name="connsiteY39" fmla="*/ 238125 h 628649"/>
                <a:gd name="connsiteX40" fmla="*/ 437198 w 628651"/>
                <a:gd name="connsiteY40" fmla="*/ 242887 h 628649"/>
                <a:gd name="connsiteX41" fmla="*/ 437198 w 628651"/>
                <a:gd name="connsiteY41" fmla="*/ 143827 h 628649"/>
                <a:gd name="connsiteX42" fmla="*/ 427673 w 628651"/>
                <a:gd name="connsiteY42" fmla="*/ 134302 h 628649"/>
                <a:gd name="connsiteX43" fmla="*/ 381001 w 628651"/>
                <a:gd name="connsiteY43" fmla="*/ 134302 h 628649"/>
                <a:gd name="connsiteX44" fmla="*/ 371476 w 628651"/>
                <a:gd name="connsiteY44" fmla="*/ 143827 h 628649"/>
                <a:gd name="connsiteX45" fmla="*/ 371476 w 628651"/>
                <a:gd name="connsiteY45" fmla="*/ 297180 h 628649"/>
                <a:gd name="connsiteX46" fmla="*/ 360046 w 628651"/>
                <a:gd name="connsiteY46" fmla="*/ 345757 h 628649"/>
                <a:gd name="connsiteX47" fmla="*/ 364808 w 628651"/>
                <a:gd name="connsiteY47" fmla="*/ 377190 h 628649"/>
                <a:gd name="connsiteX48" fmla="*/ 19050 w 628651"/>
                <a:gd name="connsiteY48" fmla="*/ 377190 h 628649"/>
                <a:gd name="connsiteX49" fmla="*/ 19050 w 628651"/>
                <a:gd name="connsiteY49" fmla="*/ 31432 h 628649"/>
                <a:gd name="connsiteX50" fmla="*/ 31433 w 628651"/>
                <a:gd name="connsiteY50" fmla="*/ 19050 h 628649"/>
                <a:gd name="connsiteX51" fmla="*/ 418148 w 628651"/>
                <a:gd name="connsiteY51" fmla="*/ 250507 h 628649"/>
                <a:gd name="connsiteX52" fmla="*/ 390526 w 628651"/>
                <a:gd name="connsiteY52" fmla="*/ 270510 h 628649"/>
                <a:gd name="connsiteX53" fmla="*/ 390526 w 628651"/>
                <a:gd name="connsiteY53" fmla="*/ 153352 h 628649"/>
                <a:gd name="connsiteX54" fmla="*/ 418148 w 628651"/>
                <a:gd name="connsiteY54" fmla="*/ 153352 h 628649"/>
                <a:gd name="connsiteX55" fmla="*/ 418148 w 628651"/>
                <a:gd name="connsiteY55" fmla="*/ 250507 h 628649"/>
                <a:gd name="connsiteX56" fmla="*/ 379096 w 628651"/>
                <a:gd name="connsiteY56" fmla="*/ 346710 h 628649"/>
                <a:gd name="connsiteX57" fmla="*/ 468631 w 628651"/>
                <a:gd name="connsiteY57" fmla="*/ 257175 h 628649"/>
                <a:gd name="connsiteX58" fmla="*/ 532449 w 628651"/>
                <a:gd name="connsiteY58" fmla="*/ 283845 h 628649"/>
                <a:gd name="connsiteX59" fmla="*/ 559119 w 628651"/>
                <a:gd name="connsiteY59" fmla="*/ 347662 h 628649"/>
                <a:gd name="connsiteX60" fmla="*/ 469584 w 628651"/>
                <a:gd name="connsiteY60" fmla="*/ 437197 h 628649"/>
                <a:gd name="connsiteX61" fmla="*/ 469584 w 628651"/>
                <a:gd name="connsiteY61" fmla="*/ 437197 h 628649"/>
                <a:gd name="connsiteX62" fmla="*/ 379096 w 628651"/>
                <a:gd name="connsiteY62" fmla="*/ 346710 h 628649"/>
                <a:gd name="connsiteX63" fmla="*/ 514351 w 628651"/>
                <a:gd name="connsiteY63" fmla="*/ 114300 h 628649"/>
                <a:gd name="connsiteX64" fmla="*/ 514351 w 628651"/>
                <a:gd name="connsiteY64" fmla="*/ 247650 h 628649"/>
                <a:gd name="connsiteX65" fmla="*/ 486729 w 628651"/>
                <a:gd name="connsiteY65" fmla="*/ 239077 h 628649"/>
                <a:gd name="connsiteX66" fmla="*/ 486729 w 628651"/>
                <a:gd name="connsiteY66" fmla="*/ 114300 h 628649"/>
                <a:gd name="connsiteX67" fmla="*/ 483871 w 628651"/>
                <a:gd name="connsiteY67" fmla="*/ 107632 h 628649"/>
                <a:gd name="connsiteX68" fmla="*/ 477204 w 628651"/>
                <a:gd name="connsiteY68" fmla="*/ 104775 h 628649"/>
                <a:gd name="connsiteX69" fmla="*/ 456248 w 628651"/>
                <a:gd name="connsiteY69" fmla="*/ 104775 h 628649"/>
                <a:gd name="connsiteX70" fmla="*/ 500064 w 628651"/>
                <a:gd name="connsiteY70" fmla="*/ 54292 h 628649"/>
                <a:gd name="connsiteX71" fmla="*/ 543879 w 628651"/>
                <a:gd name="connsiteY71" fmla="*/ 104775 h 628649"/>
                <a:gd name="connsiteX72" fmla="*/ 523876 w 628651"/>
                <a:gd name="connsiteY72" fmla="*/ 104775 h 628649"/>
                <a:gd name="connsiteX73" fmla="*/ 514351 w 628651"/>
                <a:gd name="connsiteY73" fmla="*/ 114300 h 628649"/>
                <a:gd name="connsiteX74" fmla="*/ 445771 w 628651"/>
                <a:gd name="connsiteY74" fmla="*/ 609600 h 628649"/>
                <a:gd name="connsiteX75" fmla="*/ 183833 w 628651"/>
                <a:gd name="connsiteY75" fmla="*/ 609600 h 628649"/>
                <a:gd name="connsiteX76" fmla="*/ 183833 w 628651"/>
                <a:gd name="connsiteY76" fmla="*/ 572452 h 628649"/>
                <a:gd name="connsiteX77" fmla="*/ 445771 w 628651"/>
                <a:gd name="connsiteY77" fmla="*/ 572452 h 628649"/>
                <a:gd name="connsiteX78" fmla="*/ 445771 w 628651"/>
                <a:gd name="connsiteY78" fmla="*/ 609600 h 628649"/>
                <a:gd name="connsiteX79" fmla="*/ 401003 w 628651"/>
                <a:gd name="connsiteY79" fmla="*/ 553402 h 628649"/>
                <a:gd name="connsiteX80" fmla="*/ 227648 w 628651"/>
                <a:gd name="connsiteY80" fmla="*/ 553402 h 628649"/>
                <a:gd name="connsiteX81" fmla="*/ 257176 w 628651"/>
                <a:gd name="connsiteY81" fmla="*/ 498157 h 628649"/>
                <a:gd name="connsiteX82" fmla="*/ 371476 w 628651"/>
                <a:gd name="connsiteY82" fmla="*/ 498157 h 628649"/>
                <a:gd name="connsiteX83" fmla="*/ 401003 w 628651"/>
                <a:gd name="connsiteY83" fmla="*/ 553402 h 628649"/>
                <a:gd name="connsiteX84" fmla="*/ 597219 w 628651"/>
                <a:gd name="connsiteY84" fmla="*/ 479107 h 628649"/>
                <a:gd name="connsiteX85" fmla="*/ 31433 w 628651"/>
                <a:gd name="connsiteY85" fmla="*/ 479107 h 628649"/>
                <a:gd name="connsiteX86" fmla="*/ 19050 w 628651"/>
                <a:gd name="connsiteY86" fmla="*/ 466725 h 628649"/>
                <a:gd name="connsiteX87" fmla="*/ 19050 w 628651"/>
                <a:gd name="connsiteY87" fmla="*/ 397192 h 628649"/>
                <a:gd name="connsiteX88" fmla="*/ 373381 w 628651"/>
                <a:gd name="connsiteY88" fmla="*/ 397192 h 628649"/>
                <a:gd name="connsiteX89" fmla="*/ 469584 w 628651"/>
                <a:gd name="connsiteY89" fmla="*/ 455295 h 628649"/>
                <a:gd name="connsiteX90" fmla="*/ 565786 w 628651"/>
                <a:gd name="connsiteY90" fmla="*/ 397192 h 628649"/>
                <a:gd name="connsiteX91" fmla="*/ 609601 w 628651"/>
                <a:gd name="connsiteY91" fmla="*/ 397192 h 628649"/>
                <a:gd name="connsiteX92" fmla="*/ 609601 w 628651"/>
                <a:gd name="connsiteY92" fmla="*/ 466725 h 628649"/>
                <a:gd name="connsiteX93" fmla="*/ 597219 w 628651"/>
                <a:gd name="connsiteY93" fmla="*/ 479107 h 6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28651" h="628649">
                  <a:moveTo>
                    <a:pt x="628651" y="31432"/>
                  </a:moveTo>
                  <a:cubicBezTo>
                    <a:pt x="628651" y="14287"/>
                    <a:pt x="614364" y="0"/>
                    <a:pt x="597219" y="0"/>
                  </a:cubicBezTo>
                  <a:lnTo>
                    <a:pt x="31433" y="0"/>
                  </a:lnTo>
                  <a:cubicBezTo>
                    <a:pt x="14288" y="0"/>
                    <a:pt x="0" y="14287"/>
                    <a:pt x="0" y="31432"/>
                  </a:cubicBezTo>
                  <a:lnTo>
                    <a:pt x="0" y="466725"/>
                  </a:lnTo>
                  <a:cubicBezTo>
                    <a:pt x="0" y="483870"/>
                    <a:pt x="14288" y="498157"/>
                    <a:pt x="31433" y="498157"/>
                  </a:cubicBezTo>
                  <a:lnTo>
                    <a:pt x="235268" y="498157"/>
                  </a:lnTo>
                  <a:lnTo>
                    <a:pt x="205740" y="553402"/>
                  </a:lnTo>
                  <a:lnTo>
                    <a:pt x="174308" y="553402"/>
                  </a:lnTo>
                  <a:cubicBezTo>
                    <a:pt x="168593" y="553402"/>
                    <a:pt x="164783" y="557212"/>
                    <a:pt x="164783" y="562927"/>
                  </a:cubicBezTo>
                  <a:lnTo>
                    <a:pt x="164783" y="619125"/>
                  </a:lnTo>
                  <a:cubicBezTo>
                    <a:pt x="164783" y="624840"/>
                    <a:pt x="168593" y="628650"/>
                    <a:pt x="174308" y="628650"/>
                  </a:cubicBezTo>
                  <a:lnTo>
                    <a:pt x="455296" y="628650"/>
                  </a:lnTo>
                  <a:cubicBezTo>
                    <a:pt x="461011" y="628650"/>
                    <a:pt x="464821" y="624840"/>
                    <a:pt x="464821" y="619125"/>
                  </a:cubicBezTo>
                  <a:lnTo>
                    <a:pt x="464821" y="562927"/>
                  </a:lnTo>
                  <a:cubicBezTo>
                    <a:pt x="464821" y="557212"/>
                    <a:pt x="461011" y="553402"/>
                    <a:pt x="455296" y="553402"/>
                  </a:cubicBezTo>
                  <a:lnTo>
                    <a:pt x="423863" y="553402"/>
                  </a:lnTo>
                  <a:lnTo>
                    <a:pt x="394336" y="498157"/>
                  </a:lnTo>
                  <a:lnTo>
                    <a:pt x="598171" y="498157"/>
                  </a:lnTo>
                  <a:cubicBezTo>
                    <a:pt x="615316" y="498157"/>
                    <a:pt x="629604" y="483870"/>
                    <a:pt x="629604" y="466725"/>
                  </a:cubicBezTo>
                  <a:cubicBezTo>
                    <a:pt x="628651" y="302895"/>
                    <a:pt x="628651" y="122872"/>
                    <a:pt x="628651" y="31432"/>
                  </a:cubicBezTo>
                  <a:close/>
                  <a:moveTo>
                    <a:pt x="31433" y="19050"/>
                  </a:moveTo>
                  <a:lnTo>
                    <a:pt x="597219" y="19050"/>
                  </a:lnTo>
                  <a:cubicBezTo>
                    <a:pt x="603886" y="19050"/>
                    <a:pt x="609601" y="24765"/>
                    <a:pt x="609601" y="31432"/>
                  </a:cubicBezTo>
                  <a:lnTo>
                    <a:pt x="609601" y="379095"/>
                  </a:lnTo>
                  <a:lnTo>
                    <a:pt x="573406" y="379095"/>
                  </a:lnTo>
                  <a:cubicBezTo>
                    <a:pt x="576264" y="368617"/>
                    <a:pt x="578169" y="358140"/>
                    <a:pt x="578169" y="347662"/>
                  </a:cubicBezTo>
                  <a:cubicBezTo>
                    <a:pt x="578169" y="318135"/>
                    <a:pt x="566739" y="291465"/>
                    <a:pt x="546736" y="270510"/>
                  </a:cubicBezTo>
                  <a:cubicBezTo>
                    <a:pt x="542926" y="266700"/>
                    <a:pt x="538164" y="262890"/>
                    <a:pt x="533401" y="259080"/>
                  </a:cubicBezTo>
                  <a:lnTo>
                    <a:pt x="533401" y="123825"/>
                  </a:lnTo>
                  <a:lnTo>
                    <a:pt x="565786" y="123825"/>
                  </a:lnTo>
                  <a:cubicBezTo>
                    <a:pt x="569596" y="123825"/>
                    <a:pt x="572454" y="121920"/>
                    <a:pt x="574359" y="118110"/>
                  </a:cubicBezTo>
                  <a:cubicBezTo>
                    <a:pt x="576264" y="114300"/>
                    <a:pt x="575311" y="110490"/>
                    <a:pt x="572454" y="107632"/>
                  </a:cubicBezTo>
                  <a:lnTo>
                    <a:pt x="507684" y="33337"/>
                  </a:lnTo>
                  <a:cubicBezTo>
                    <a:pt x="503874" y="29527"/>
                    <a:pt x="497206" y="29527"/>
                    <a:pt x="493396" y="33337"/>
                  </a:cubicBezTo>
                  <a:lnTo>
                    <a:pt x="428626" y="107632"/>
                  </a:lnTo>
                  <a:cubicBezTo>
                    <a:pt x="425768" y="110490"/>
                    <a:pt x="425768" y="114300"/>
                    <a:pt x="426721" y="118110"/>
                  </a:cubicBezTo>
                  <a:cubicBezTo>
                    <a:pt x="428626" y="121920"/>
                    <a:pt x="431483" y="123825"/>
                    <a:pt x="435293" y="123825"/>
                  </a:cubicBezTo>
                  <a:lnTo>
                    <a:pt x="467678" y="123825"/>
                  </a:lnTo>
                  <a:lnTo>
                    <a:pt x="467678" y="238125"/>
                  </a:lnTo>
                  <a:cubicBezTo>
                    <a:pt x="457201" y="238125"/>
                    <a:pt x="446723" y="240030"/>
                    <a:pt x="437198" y="242887"/>
                  </a:cubicBezTo>
                  <a:lnTo>
                    <a:pt x="437198" y="143827"/>
                  </a:lnTo>
                  <a:cubicBezTo>
                    <a:pt x="437198" y="138112"/>
                    <a:pt x="433388" y="134302"/>
                    <a:pt x="427673" y="134302"/>
                  </a:cubicBezTo>
                  <a:lnTo>
                    <a:pt x="381001" y="134302"/>
                  </a:lnTo>
                  <a:cubicBezTo>
                    <a:pt x="375286" y="134302"/>
                    <a:pt x="371476" y="138112"/>
                    <a:pt x="371476" y="143827"/>
                  </a:cubicBezTo>
                  <a:lnTo>
                    <a:pt x="371476" y="297180"/>
                  </a:lnTo>
                  <a:cubicBezTo>
                    <a:pt x="363856" y="311467"/>
                    <a:pt x="360046" y="328612"/>
                    <a:pt x="360046" y="345757"/>
                  </a:cubicBezTo>
                  <a:cubicBezTo>
                    <a:pt x="360046" y="357187"/>
                    <a:pt x="361951" y="367665"/>
                    <a:pt x="364808" y="377190"/>
                  </a:cubicBezTo>
                  <a:lnTo>
                    <a:pt x="19050" y="377190"/>
                  </a:lnTo>
                  <a:lnTo>
                    <a:pt x="19050" y="31432"/>
                  </a:lnTo>
                  <a:cubicBezTo>
                    <a:pt x="19050" y="24765"/>
                    <a:pt x="24765" y="19050"/>
                    <a:pt x="31433" y="19050"/>
                  </a:cubicBezTo>
                  <a:close/>
                  <a:moveTo>
                    <a:pt x="418148" y="250507"/>
                  </a:moveTo>
                  <a:cubicBezTo>
                    <a:pt x="407671" y="256222"/>
                    <a:pt x="399098" y="262890"/>
                    <a:pt x="390526" y="270510"/>
                  </a:cubicBezTo>
                  <a:lnTo>
                    <a:pt x="390526" y="153352"/>
                  </a:lnTo>
                  <a:lnTo>
                    <a:pt x="418148" y="153352"/>
                  </a:lnTo>
                  <a:lnTo>
                    <a:pt x="418148" y="250507"/>
                  </a:lnTo>
                  <a:close/>
                  <a:moveTo>
                    <a:pt x="379096" y="346710"/>
                  </a:moveTo>
                  <a:cubicBezTo>
                    <a:pt x="379096" y="297180"/>
                    <a:pt x="419101" y="257175"/>
                    <a:pt x="468631" y="257175"/>
                  </a:cubicBezTo>
                  <a:cubicBezTo>
                    <a:pt x="492444" y="257175"/>
                    <a:pt x="515304" y="266700"/>
                    <a:pt x="532449" y="283845"/>
                  </a:cubicBezTo>
                  <a:cubicBezTo>
                    <a:pt x="549594" y="300990"/>
                    <a:pt x="559119" y="322897"/>
                    <a:pt x="559119" y="347662"/>
                  </a:cubicBezTo>
                  <a:cubicBezTo>
                    <a:pt x="559119" y="397192"/>
                    <a:pt x="519114" y="437197"/>
                    <a:pt x="469584" y="437197"/>
                  </a:cubicBezTo>
                  <a:lnTo>
                    <a:pt x="469584" y="437197"/>
                  </a:lnTo>
                  <a:cubicBezTo>
                    <a:pt x="420053" y="436245"/>
                    <a:pt x="379096" y="396240"/>
                    <a:pt x="379096" y="346710"/>
                  </a:cubicBezTo>
                  <a:close/>
                  <a:moveTo>
                    <a:pt x="514351" y="114300"/>
                  </a:moveTo>
                  <a:lnTo>
                    <a:pt x="514351" y="247650"/>
                  </a:lnTo>
                  <a:cubicBezTo>
                    <a:pt x="505779" y="243840"/>
                    <a:pt x="496254" y="240982"/>
                    <a:pt x="486729" y="239077"/>
                  </a:cubicBezTo>
                  <a:lnTo>
                    <a:pt x="486729" y="114300"/>
                  </a:lnTo>
                  <a:cubicBezTo>
                    <a:pt x="486729" y="111442"/>
                    <a:pt x="485776" y="109537"/>
                    <a:pt x="483871" y="107632"/>
                  </a:cubicBezTo>
                  <a:cubicBezTo>
                    <a:pt x="481966" y="105727"/>
                    <a:pt x="480061" y="104775"/>
                    <a:pt x="477204" y="104775"/>
                  </a:cubicBezTo>
                  <a:lnTo>
                    <a:pt x="456248" y="104775"/>
                  </a:lnTo>
                  <a:lnTo>
                    <a:pt x="500064" y="54292"/>
                  </a:lnTo>
                  <a:lnTo>
                    <a:pt x="543879" y="104775"/>
                  </a:lnTo>
                  <a:lnTo>
                    <a:pt x="523876" y="104775"/>
                  </a:lnTo>
                  <a:cubicBezTo>
                    <a:pt x="518161" y="104775"/>
                    <a:pt x="514351" y="109537"/>
                    <a:pt x="514351" y="114300"/>
                  </a:cubicBezTo>
                  <a:close/>
                  <a:moveTo>
                    <a:pt x="445771" y="609600"/>
                  </a:moveTo>
                  <a:lnTo>
                    <a:pt x="183833" y="609600"/>
                  </a:lnTo>
                  <a:lnTo>
                    <a:pt x="183833" y="572452"/>
                  </a:lnTo>
                  <a:cubicBezTo>
                    <a:pt x="396241" y="572452"/>
                    <a:pt x="279083" y="572452"/>
                    <a:pt x="445771" y="572452"/>
                  </a:cubicBezTo>
                  <a:lnTo>
                    <a:pt x="445771" y="609600"/>
                  </a:lnTo>
                  <a:close/>
                  <a:moveTo>
                    <a:pt x="401003" y="553402"/>
                  </a:moveTo>
                  <a:lnTo>
                    <a:pt x="227648" y="553402"/>
                  </a:lnTo>
                  <a:lnTo>
                    <a:pt x="257176" y="498157"/>
                  </a:lnTo>
                  <a:lnTo>
                    <a:pt x="371476" y="498157"/>
                  </a:lnTo>
                  <a:lnTo>
                    <a:pt x="401003" y="553402"/>
                  </a:lnTo>
                  <a:close/>
                  <a:moveTo>
                    <a:pt x="597219" y="479107"/>
                  </a:moveTo>
                  <a:cubicBezTo>
                    <a:pt x="395288" y="479107"/>
                    <a:pt x="240031" y="479107"/>
                    <a:pt x="31433" y="479107"/>
                  </a:cubicBezTo>
                  <a:cubicBezTo>
                    <a:pt x="24765" y="479107"/>
                    <a:pt x="19050" y="474345"/>
                    <a:pt x="19050" y="466725"/>
                  </a:cubicBezTo>
                  <a:lnTo>
                    <a:pt x="19050" y="397192"/>
                  </a:lnTo>
                  <a:lnTo>
                    <a:pt x="373381" y="397192"/>
                  </a:lnTo>
                  <a:cubicBezTo>
                    <a:pt x="391478" y="431482"/>
                    <a:pt x="427673" y="455295"/>
                    <a:pt x="469584" y="455295"/>
                  </a:cubicBezTo>
                  <a:cubicBezTo>
                    <a:pt x="511494" y="455295"/>
                    <a:pt x="547689" y="431482"/>
                    <a:pt x="565786" y="397192"/>
                  </a:cubicBezTo>
                  <a:lnTo>
                    <a:pt x="609601" y="397192"/>
                  </a:lnTo>
                  <a:lnTo>
                    <a:pt x="609601" y="466725"/>
                  </a:lnTo>
                  <a:cubicBezTo>
                    <a:pt x="609601" y="474345"/>
                    <a:pt x="603886" y="479107"/>
                    <a:pt x="597219" y="479107"/>
                  </a:cubicBezTo>
                  <a:close/>
                </a:path>
              </a:pathLst>
            </a:custGeom>
            <a:grpFill/>
            <a:ln w="317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147F70DD-6CF4-4103-9029-1925BA2CC578}"/>
                </a:ext>
              </a:extLst>
            </p:cNvPr>
            <p:cNvSpPr/>
            <p:nvPr/>
          </p:nvSpPr>
          <p:spPr>
            <a:xfrm>
              <a:off x="6064567" y="3439478"/>
              <a:ext cx="57150" cy="57150"/>
            </a:xfrm>
            <a:custGeom>
              <a:avLst/>
              <a:gdLst>
                <a:gd name="connsiteX0" fmla="*/ 31433 w 57150"/>
                <a:gd name="connsiteY0" fmla="*/ 0 h 57149"/>
                <a:gd name="connsiteX1" fmla="*/ 0 w 57150"/>
                <a:gd name="connsiteY1" fmla="*/ 31433 h 57149"/>
                <a:gd name="connsiteX2" fmla="*/ 31433 w 57150"/>
                <a:gd name="connsiteY2" fmla="*/ 62865 h 57149"/>
                <a:gd name="connsiteX3" fmla="*/ 62865 w 57150"/>
                <a:gd name="connsiteY3" fmla="*/ 31433 h 57149"/>
                <a:gd name="connsiteX4" fmla="*/ 31433 w 57150"/>
                <a:gd name="connsiteY4" fmla="*/ 0 h 57149"/>
                <a:gd name="connsiteX5" fmla="*/ 31433 w 57150"/>
                <a:gd name="connsiteY5" fmla="*/ 43815 h 57149"/>
                <a:gd name="connsiteX6" fmla="*/ 19050 w 57150"/>
                <a:gd name="connsiteY6" fmla="*/ 31433 h 57149"/>
                <a:gd name="connsiteX7" fmla="*/ 31433 w 57150"/>
                <a:gd name="connsiteY7" fmla="*/ 19050 h 57149"/>
                <a:gd name="connsiteX8" fmla="*/ 43815 w 57150"/>
                <a:gd name="connsiteY8" fmla="*/ 31433 h 57149"/>
                <a:gd name="connsiteX9" fmla="*/ 31433 w 57150"/>
                <a:gd name="connsiteY9" fmla="*/ 43815 h 5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49">
                  <a:moveTo>
                    <a:pt x="31433" y="0"/>
                  </a:moveTo>
                  <a:cubicBezTo>
                    <a:pt x="14288" y="0"/>
                    <a:pt x="0" y="14287"/>
                    <a:pt x="0" y="31433"/>
                  </a:cubicBezTo>
                  <a:cubicBezTo>
                    <a:pt x="0" y="48577"/>
                    <a:pt x="14288" y="62865"/>
                    <a:pt x="31433" y="62865"/>
                  </a:cubicBezTo>
                  <a:cubicBezTo>
                    <a:pt x="48578" y="62865"/>
                    <a:pt x="62865" y="48577"/>
                    <a:pt x="62865" y="31433"/>
                  </a:cubicBezTo>
                  <a:cubicBezTo>
                    <a:pt x="62865" y="14287"/>
                    <a:pt x="48578" y="0"/>
                    <a:pt x="31433" y="0"/>
                  </a:cubicBezTo>
                  <a:close/>
                  <a:moveTo>
                    <a:pt x="31433" y="43815"/>
                  </a:moveTo>
                  <a:cubicBezTo>
                    <a:pt x="24765" y="43815"/>
                    <a:pt x="19050" y="38100"/>
                    <a:pt x="19050" y="31433"/>
                  </a:cubicBezTo>
                  <a:cubicBezTo>
                    <a:pt x="19050" y="24765"/>
                    <a:pt x="24765" y="19050"/>
                    <a:pt x="31433" y="19050"/>
                  </a:cubicBezTo>
                  <a:cubicBezTo>
                    <a:pt x="38100" y="19050"/>
                    <a:pt x="43815" y="24765"/>
                    <a:pt x="43815" y="31433"/>
                  </a:cubicBezTo>
                  <a:cubicBezTo>
                    <a:pt x="43815" y="39052"/>
                    <a:pt x="38100" y="43815"/>
                    <a:pt x="31433" y="43815"/>
                  </a:cubicBezTo>
                  <a:close/>
                </a:path>
              </a:pathLst>
            </a:custGeom>
            <a:grpFill/>
            <a:ln w="3175" cap="flat">
              <a:noFill/>
              <a:prstDash val="solid"/>
              <a:miter/>
            </a:ln>
          </p:spPr>
          <p:txBody>
            <a:bodyPr rtlCol="0" anchor="ctr"/>
            <a:lstStyle/>
            <a:p>
              <a:endParaRPr lang="en-US" dirty="0"/>
            </a:p>
          </p:txBody>
        </p:sp>
      </p:grpSp>
      <p:grpSp>
        <p:nvGrpSpPr>
          <p:cNvPr id="37" name="Graphic 35">
            <a:extLst>
              <a:ext uri="{FF2B5EF4-FFF2-40B4-BE49-F238E27FC236}">
                <a16:creationId xmlns:a16="http://schemas.microsoft.com/office/drawing/2014/main" id="{3C343457-1A65-4810-9033-1F2915A66F6C}"/>
              </a:ext>
            </a:extLst>
          </p:cNvPr>
          <p:cNvGrpSpPr/>
          <p:nvPr/>
        </p:nvGrpSpPr>
        <p:grpSpPr>
          <a:xfrm>
            <a:off x="10179833" y="3715874"/>
            <a:ext cx="373610" cy="372128"/>
            <a:chOff x="5619750" y="2952750"/>
            <a:chExt cx="952500" cy="952500"/>
          </a:xfrm>
          <a:solidFill>
            <a:schemeClr val="accent1"/>
          </a:solidFill>
        </p:grpSpPr>
        <p:sp>
          <p:nvSpPr>
            <p:cNvPr id="38" name="Freeform: Shape 37">
              <a:extLst>
                <a:ext uri="{FF2B5EF4-FFF2-40B4-BE49-F238E27FC236}">
                  <a16:creationId xmlns:a16="http://schemas.microsoft.com/office/drawing/2014/main" id="{9C003FD5-0A30-46D1-BA25-45A0256E6FD3}"/>
                </a:ext>
              </a:extLst>
            </p:cNvPr>
            <p:cNvSpPr/>
            <p:nvPr/>
          </p:nvSpPr>
          <p:spPr>
            <a:xfrm>
              <a:off x="5619750" y="2953059"/>
              <a:ext cx="503621" cy="941676"/>
            </a:xfrm>
            <a:custGeom>
              <a:avLst/>
              <a:gdLst>
                <a:gd name="connsiteX0" fmla="*/ 482819 w 503620"/>
                <a:gd name="connsiteY0" fmla="*/ 1856 h 941676"/>
                <a:gd name="connsiteX1" fmla="*/ 445595 w 503620"/>
                <a:gd name="connsiteY1" fmla="*/ 11597 h 941676"/>
                <a:gd name="connsiteX2" fmla="*/ 232103 w 503620"/>
                <a:gd name="connsiteY2" fmla="*/ 255134 h 941676"/>
                <a:gd name="connsiteX3" fmla="*/ 0 w 503620"/>
                <a:gd name="connsiteY3" fmla="*/ 255134 h 941676"/>
                <a:gd name="connsiteX4" fmla="*/ 0 w 503620"/>
                <a:gd name="connsiteY4" fmla="*/ 692418 h 941676"/>
                <a:gd name="connsiteX5" fmla="*/ 232103 w 503620"/>
                <a:gd name="connsiteY5" fmla="*/ 692418 h 941676"/>
                <a:gd name="connsiteX6" fmla="*/ 445595 w 503620"/>
                <a:gd name="connsiteY6" fmla="*/ 937037 h 941676"/>
                <a:gd name="connsiteX7" fmla="*/ 470776 w 503620"/>
                <a:gd name="connsiteY7" fmla="*/ 948944 h 941676"/>
                <a:gd name="connsiteX8" fmla="*/ 482819 w 503620"/>
                <a:gd name="connsiteY8" fmla="*/ 946779 h 941676"/>
                <a:gd name="connsiteX9" fmla="*/ 504716 w 503620"/>
                <a:gd name="connsiteY9" fmla="*/ 915390 h 941676"/>
                <a:gd name="connsiteX10" fmla="*/ 504716 w 503620"/>
                <a:gd name="connsiteY10" fmla="*/ 33245 h 941676"/>
                <a:gd name="connsiteX11" fmla="*/ 482819 w 503620"/>
                <a:gd name="connsiteY11" fmla="*/ 1856 h 941676"/>
                <a:gd name="connsiteX12" fmla="*/ 66784 w 503620"/>
                <a:gd name="connsiteY12" fmla="*/ 322242 h 941676"/>
                <a:gd name="connsiteX13" fmla="*/ 214586 w 503620"/>
                <a:gd name="connsiteY13" fmla="*/ 322242 h 941676"/>
                <a:gd name="connsiteX14" fmla="*/ 214586 w 503620"/>
                <a:gd name="connsiteY14" fmla="*/ 626392 h 941676"/>
                <a:gd name="connsiteX15" fmla="*/ 66784 w 503620"/>
                <a:gd name="connsiteY15" fmla="*/ 626392 h 941676"/>
                <a:gd name="connsiteX16" fmla="*/ 66784 w 503620"/>
                <a:gd name="connsiteY16" fmla="*/ 322242 h 941676"/>
                <a:gd name="connsiteX17" fmla="*/ 434647 w 503620"/>
                <a:gd name="connsiteY17" fmla="*/ 825552 h 941676"/>
                <a:gd name="connsiteX18" fmla="*/ 281371 w 503620"/>
                <a:gd name="connsiteY18" fmla="*/ 646958 h 941676"/>
                <a:gd name="connsiteX19" fmla="*/ 281371 w 503620"/>
                <a:gd name="connsiteY19" fmla="*/ 300594 h 941676"/>
                <a:gd name="connsiteX20" fmla="*/ 435741 w 503620"/>
                <a:gd name="connsiteY20" fmla="*/ 122000 h 941676"/>
                <a:gd name="connsiteX21" fmla="*/ 435741 w 503620"/>
                <a:gd name="connsiteY21" fmla="*/ 825552 h 94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620" h="941676">
                  <a:moveTo>
                    <a:pt x="482819" y="1856"/>
                  </a:moveTo>
                  <a:cubicBezTo>
                    <a:pt x="469681" y="-2474"/>
                    <a:pt x="455448" y="773"/>
                    <a:pt x="445595" y="11597"/>
                  </a:cubicBezTo>
                  <a:lnTo>
                    <a:pt x="232103" y="255134"/>
                  </a:lnTo>
                  <a:lnTo>
                    <a:pt x="0" y="255134"/>
                  </a:lnTo>
                  <a:lnTo>
                    <a:pt x="0" y="692418"/>
                  </a:lnTo>
                  <a:lnTo>
                    <a:pt x="232103" y="692418"/>
                  </a:lnTo>
                  <a:lnTo>
                    <a:pt x="445595" y="937037"/>
                  </a:lnTo>
                  <a:cubicBezTo>
                    <a:pt x="452164" y="944614"/>
                    <a:pt x="460922" y="948944"/>
                    <a:pt x="470776" y="948944"/>
                  </a:cubicBezTo>
                  <a:cubicBezTo>
                    <a:pt x="475155" y="948944"/>
                    <a:pt x="478440" y="947861"/>
                    <a:pt x="482819" y="946779"/>
                  </a:cubicBezTo>
                  <a:cubicBezTo>
                    <a:pt x="495957" y="942449"/>
                    <a:pt x="504716" y="929461"/>
                    <a:pt x="504716" y="915390"/>
                  </a:cubicBezTo>
                  <a:lnTo>
                    <a:pt x="504716" y="33245"/>
                  </a:lnTo>
                  <a:cubicBezTo>
                    <a:pt x="504716" y="19174"/>
                    <a:pt x="495957" y="6185"/>
                    <a:pt x="482819" y="1856"/>
                  </a:cubicBezTo>
                  <a:close/>
                  <a:moveTo>
                    <a:pt x="66784" y="322242"/>
                  </a:moveTo>
                  <a:lnTo>
                    <a:pt x="214586" y="322242"/>
                  </a:lnTo>
                  <a:lnTo>
                    <a:pt x="214586" y="626392"/>
                  </a:lnTo>
                  <a:lnTo>
                    <a:pt x="66784" y="626392"/>
                  </a:lnTo>
                  <a:lnTo>
                    <a:pt x="66784" y="322242"/>
                  </a:lnTo>
                  <a:close/>
                  <a:moveTo>
                    <a:pt x="434647" y="825552"/>
                  </a:moveTo>
                  <a:lnTo>
                    <a:pt x="281371" y="646958"/>
                  </a:lnTo>
                  <a:lnTo>
                    <a:pt x="281371" y="300594"/>
                  </a:lnTo>
                  <a:lnTo>
                    <a:pt x="435741" y="122000"/>
                  </a:lnTo>
                  <a:lnTo>
                    <a:pt x="435741" y="825552"/>
                  </a:lnTo>
                  <a:close/>
                </a:path>
              </a:pathLst>
            </a:custGeom>
            <a:grpFill/>
            <a:ln w="10948"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06A525AF-1FA5-40F4-8A85-9EDFD16F02BB}"/>
                </a:ext>
              </a:extLst>
            </p:cNvPr>
            <p:cNvSpPr/>
            <p:nvPr/>
          </p:nvSpPr>
          <p:spPr>
            <a:xfrm>
              <a:off x="6166069" y="3072895"/>
              <a:ext cx="394138" cy="725199"/>
            </a:xfrm>
            <a:custGeom>
              <a:avLst/>
              <a:gdLst>
                <a:gd name="connsiteX0" fmla="*/ 33940 w 394137"/>
                <a:gd name="connsiteY0" fmla="*/ 729528 h 725198"/>
                <a:gd name="connsiteX1" fmla="*/ 0 w 394137"/>
                <a:gd name="connsiteY1" fmla="*/ 695974 h 725198"/>
                <a:gd name="connsiteX2" fmla="*/ 33940 w 394137"/>
                <a:gd name="connsiteY2" fmla="*/ 662421 h 725198"/>
                <a:gd name="connsiteX3" fmla="*/ 335017 w 394137"/>
                <a:gd name="connsiteY3" fmla="*/ 364764 h 725198"/>
                <a:gd name="connsiteX4" fmla="*/ 33940 w 394137"/>
                <a:gd name="connsiteY4" fmla="*/ 67108 h 725198"/>
                <a:gd name="connsiteX5" fmla="*/ 0 w 394137"/>
                <a:gd name="connsiteY5" fmla="*/ 33554 h 725198"/>
                <a:gd name="connsiteX6" fmla="*/ 33940 w 394137"/>
                <a:gd name="connsiteY6" fmla="*/ 0 h 725198"/>
                <a:gd name="connsiteX7" fmla="*/ 401802 w 394137"/>
                <a:gd name="connsiteY7" fmla="*/ 363682 h 725198"/>
                <a:gd name="connsiteX8" fmla="*/ 33940 w 394137"/>
                <a:gd name="connsiteY8" fmla="*/ 729528 h 72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137" h="725198">
                  <a:moveTo>
                    <a:pt x="33940" y="729528"/>
                  </a:moveTo>
                  <a:cubicBezTo>
                    <a:pt x="15328" y="729528"/>
                    <a:pt x="0" y="714375"/>
                    <a:pt x="0" y="695974"/>
                  </a:cubicBezTo>
                  <a:cubicBezTo>
                    <a:pt x="0" y="677574"/>
                    <a:pt x="15328" y="662421"/>
                    <a:pt x="33940" y="662421"/>
                  </a:cubicBezTo>
                  <a:cubicBezTo>
                    <a:pt x="200353" y="662421"/>
                    <a:pt x="335017" y="529287"/>
                    <a:pt x="335017" y="364764"/>
                  </a:cubicBezTo>
                  <a:cubicBezTo>
                    <a:pt x="335017" y="200241"/>
                    <a:pt x="200353" y="67108"/>
                    <a:pt x="33940" y="67108"/>
                  </a:cubicBezTo>
                  <a:cubicBezTo>
                    <a:pt x="15328" y="67108"/>
                    <a:pt x="0" y="51955"/>
                    <a:pt x="0" y="33554"/>
                  </a:cubicBezTo>
                  <a:cubicBezTo>
                    <a:pt x="0" y="15153"/>
                    <a:pt x="15328" y="0"/>
                    <a:pt x="33940" y="0"/>
                  </a:cubicBezTo>
                  <a:cubicBezTo>
                    <a:pt x="237578" y="0"/>
                    <a:pt x="401802" y="163440"/>
                    <a:pt x="401802" y="363682"/>
                  </a:cubicBezTo>
                  <a:cubicBezTo>
                    <a:pt x="401802" y="563923"/>
                    <a:pt x="237578" y="729528"/>
                    <a:pt x="33940" y="729528"/>
                  </a:cubicBezTo>
                  <a:close/>
                </a:path>
              </a:pathLst>
            </a:custGeom>
            <a:grpFill/>
            <a:ln w="10948"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AED16482-9437-4D52-84D4-0E8547F71657}"/>
                </a:ext>
              </a:extLst>
            </p:cNvPr>
            <p:cNvSpPr/>
            <p:nvPr/>
          </p:nvSpPr>
          <p:spPr>
            <a:xfrm>
              <a:off x="6183586" y="3212523"/>
              <a:ext cx="240862" cy="443778"/>
            </a:xfrm>
            <a:custGeom>
              <a:avLst/>
              <a:gdLst>
                <a:gd name="connsiteX0" fmla="*/ 33940 w 240862"/>
                <a:gd name="connsiteY0" fmla="*/ 450273 h 443778"/>
                <a:gd name="connsiteX1" fmla="*/ 0 w 240862"/>
                <a:gd name="connsiteY1" fmla="*/ 416719 h 443778"/>
                <a:gd name="connsiteX2" fmla="*/ 33940 w 240862"/>
                <a:gd name="connsiteY2" fmla="*/ 383165 h 443778"/>
                <a:gd name="connsiteX3" fmla="*/ 178457 w 240862"/>
                <a:gd name="connsiteY3" fmla="*/ 240290 h 443778"/>
                <a:gd name="connsiteX4" fmla="*/ 178457 w 240862"/>
                <a:gd name="connsiteY4" fmla="*/ 208901 h 443778"/>
                <a:gd name="connsiteX5" fmla="*/ 33940 w 240862"/>
                <a:gd name="connsiteY5" fmla="*/ 66026 h 443778"/>
                <a:gd name="connsiteX6" fmla="*/ 0 w 240862"/>
                <a:gd name="connsiteY6" fmla="*/ 32472 h 443778"/>
                <a:gd name="connsiteX7" fmla="*/ 33940 w 240862"/>
                <a:gd name="connsiteY7" fmla="*/ 0 h 443778"/>
                <a:gd name="connsiteX8" fmla="*/ 246336 w 240862"/>
                <a:gd name="connsiteY8" fmla="*/ 209983 h 443778"/>
                <a:gd name="connsiteX9" fmla="*/ 246336 w 240862"/>
                <a:gd name="connsiteY9" fmla="*/ 241372 h 443778"/>
                <a:gd name="connsiteX10" fmla="*/ 33940 w 240862"/>
                <a:gd name="connsiteY10" fmla="*/ 450273 h 4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862" h="443778">
                  <a:moveTo>
                    <a:pt x="33940" y="450273"/>
                  </a:moveTo>
                  <a:cubicBezTo>
                    <a:pt x="15328" y="450273"/>
                    <a:pt x="0" y="435119"/>
                    <a:pt x="0" y="416719"/>
                  </a:cubicBezTo>
                  <a:cubicBezTo>
                    <a:pt x="0" y="398318"/>
                    <a:pt x="15328" y="383165"/>
                    <a:pt x="33940" y="383165"/>
                  </a:cubicBezTo>
                  <a:cubicBezTo>
                    <a:pt x="113862" y="383165"/>
                    <a:pt x="178457" y="319304"/>
                    <a:pt x="178457" y="240290"/>
                  </a:cubicBezTo>
                  <a:lnTo>
                    <a:pt x="178457" y="208901"/>
                  </a:lnTo>
                  <a:cubicBezTo>
                    <a:pt x="178457" y="129886"/>
                    <a:pt x="113862" y="66026"/>
                    <a:pt x="33940" y="66026"/>
                  </a:cubicBezTo>
                  <a:cubicBezTo>
                    <a:pt x="15328" y="66026"/>
                    <a:pt x="0" y="50872"/>
                    <a:pt x="0" y="32472"/>
                  </a:cubicBezTo>
                  <a:cubicBezTo>
                    <a:pt x="0" y="14071"/>
                    <a:pt x="16422" y="0"/>
                    <a:pt x="33940" y="0"/>
                  </a:cubicBezTo>
                  <a:cubicBezTo>
                    <a:pt x="151086" y="0"/>
                    <a:pt x="246336" y="94168"/>
                    <a:pt x="246336" y="209983"/>
                  </a:cubicBezTo>
                  <a:lnTo>
                    <a:pt x="246336" y="241372"/>
                  </a:lnTo>
                  <a:cubicBezTo>
                    <a:pt x="246336" y="356105"/>
                    <a:pt x="151086" y="450273"/>
                    <a:pt x="33940" y="450273"/>
                  </a:cubicBezTo>
                  <a:close/>
                </a:path>
              </a:pathLst>
            </a:custGeom>
            <a:grpFill/>
            <a:ln w="10948" cap="flat">
              <a:noFill/>
              <a:prstDash val="solid"/>
              <a:miter/>
            </a:ln>
          </p:spPr>
          <p:txBody>
            <a:bodyPr rtlCol="0" anchor="ctr"/>
            <a:lstStyle/>
            <a:p>
              <a:endParaRPr lang="en-US" dirty="0"/>
            </a:p>
          </p:txBody>
        </p:sp>
      </p:grpSp>
      <p:grpSp>
        <p:nvGrpSpPr>
          <p:cNvPr id="43" name="Graphic 41">
            <a:extLst>
              <a:ext uri="{FF2B5EF4-FFF2-40B4-BE49-F238E27FC236}">
                <a16:creationId xmlns:a16="http://schemas.microsoft.com/office/drawing/2014/main" id="{A2DBF9FB-71F9-4A03-B903-C4EA74455C11}"/>
              </a:ext>
            </a:extLst>
          </p:cNvPr>
          <p:cNvGrpSpPr/>
          <p:nvPr/>
        </p:nvGrpSpPr>
        <p:grpSpPr>
          <a:xfrm>
            <a:off x="10124862" y="4830520"/>
            <a:ext cx="441056" cy="556569"/>
            <a:chOff x="5895975" y="3176587"/>
            <a:chExt cx="400047" cy="504820"/>
          </a:xfrm>
          <a:solidFill>
            <a:schemeClr val="accent1"/>
          </a:solidFill>
        </p:grpSpPr>
        <p:sp>
          <p:nvSpPr>
            <p:cNvPr id="44" name="Freeform: Shape 43">
              <a:extLst>
                <a:ext uri="{FF2B5EF4-FFF2-40B4-BE49-F238E27FC236}">
                  <a16:creationId xmlns:a16="http://schemas.microsoft.com/office/drawing/2014/main" id="{E47EA847-761F-4823-A822-154AB500F445}"/>
                </a:ext>
              </a:extLst>
            </p:cNvPr>
            <p:cNvSpPr/>
            <p:nvPr/>
          </p:nvSpPr>
          <p:spPr>
            <a:xfrm>
              <a:off x="5922235" y="3209096"/>
              <a:ext cx="333373" cy="333372"/>
            </a:xfrm>
            <a:custGeom>
              <a:avLst/>
              <a:gdLst>
                <a:gd name="connsiteX0" fmla="*/ 315104 w 333372"/>
                <a:gd name="connsiteY0" fmla="*/ 109489 h 333372"/>
                <a:gd name="connsiteX1" fmla="*/ 300664 w 333372"/>
                <a:gd name="connsiteY1" fmla="*/ 113623 h 333372"/>
                <a:gd name="connsiteX2" fmla="*/ 312703 w 333372"/>
                <a:gd name="connsiteY2" fmla="*/ 170639 h 333372"/>
                <a:gd name="connsiteX3" fmla="*/ 170649 w 333372"/>
                <a:gd name="connsiteY3" fmla="*/ 312703 h 333372"/>
                <a:gd name="connsiteX4" fmla="*/ 28575 w 333372"/>
                <a:gd name="connsiteY4" fmla="*/ 170639 h 333372"/>
                <a:gd name="connsiteX5" fmla="*/ 170649 w 333372"/>
                <a:gd name="connsiteY5" fmla="*/ 28575 h 333372"/>
                <a:gd name="connsiteX6" fmla="*/ 227684 w 333372"/>
                <a:gd name="connsiteY6" fmla="*/ 40624 h 333372"/>
                <a:gd name="connsiteX7" fmla="*/ 231799 w 333372"/>
                <a:gd name="connsiteY7" fmla="*/ 26165 h 333372"/>
                <a:gd name="connsiteX8" fmla="*/ 238714 w 333372"/>
                <a:gd name="connsiteY8" fmla="*/ 14259 h 333372"/>
                <a:gd name="connsiteX9" fmla="*/ 170649 w 333372"/>
                <a:gd name="connsiteY9" fmla="*/ 0 h 333372"/>
                <a:gd name="connsiteX10" fmla="*/ 0 w 333372"/>
                <a:gd name="connsiteY10" fmla="*/ 170639 h 333372"/>
                <a:gd name="connsiteX11" fmla="*/ 170649 w 333372"/>
                <a:gd name="connsiteY11" fmla="*/ 341278 h 333372"/>
                <a:gd name="connsiteX12" fmla="*/ 341278 w 333372"/>
                <a:gd name="connsiteY12" fmla="*/ 170639 h 333372"/>
                <a:gd name="connsiteX13" fmla="*/ 327077 w 333372"/>
                <a:gd name="connsiteY13" fmla="*/ 102669 h 333372"/>
                <a:gd name="connsiteX14" fmla="*/ 315104 w 333372"/>
                <a:gd name="connsiteY14" fmla="*/ 109489 h 33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2" h="333372">
                  <a:moveTo>
                    <a:pt x="315104" y="109489"/>
                  </a:moveTo>
                  <a:cubicBezTo>
                    <a:pt x="311179" y="110984"/>
                    <a:pt x="306007" y="112423"/>
                    <a:pt x="300664" y="113623"/>
                  </a:cubicBezTo>
                  <a:cubicBezTo>
                    <a:pt x="308370" y="131092"/>
                    <a:pt x="312703" y="150351"/>
                    <a:pt x="312703" y="170639"/>
                  </a:cubicBezTo>
                  <a:cubicBezTo>
                    <a:pt x="312703" y="248972"/>
                    <a:pt x="248991" y="312703"/>
                    <a:pt x="170649" y="312703"/>
                  </a:cubicBezTo>
                  <a:cubicBezTo>
                    <a:pt x="92306" y="312703"/>
                    <a:pt x="28575" y="248972"/>
                    <a:pt x="28575" y="170639"/>
                  </a:cubicBezTo>
                  <a:cubicBezTo>
                    <a:pt x="28575" y="92306"/>
                    <a:pt x="92306" y="28575"/>
                    <a:pt x="170649" y="28575"/>
                  </a:cubicBezTo>
                  <a:cubicBezTo>
                    <a:pt x="190937" y="28575"/>
                    <a:pt x="210206" y="32928"/>
                    <a:pt x="227684" y="40624"/>
                  </a:cubicBezTo>
                  <a:cubicBezTo>
                    <a:pt x="229617" y="32575"/>
                    <a:pt x="231742" y="26308"/>
                    <a:pt x="231799" y="26165"/>
                  </a:cubicBezTo>
                  <a:cubicBezTo>
                    <a:pt x="231856" y="26013"/>
                    <a:pt x="234456" y="21041"/>
                    <a:pt x="238714" y="14259"/>
                  </a:cubicBezTo>
                  <a:cubicBezTo>
                    <a:pt x="217845" y="5134"/>
                    <a:pt x="194842" y="0"/>
                    <a:pt x="170649" y="0"/>
                  </a:cubicBezTo>
                  <a:cubicBezTo>
                    <a:pt x="76552" y="0"/>
                    <a:pt x="0" y="76552"/>
                    <a:pt x="0" y="170639"/>
                  </a:cubicBezTo>
                  <a:cubicBezTo>
                    <a:pt x="0" y="264726"/>
                    <a:pt x="76552" y="341278"/>
                    <a:pt x="170649" y="341278"/>
                  </a:cubicBezTo>
                  <a:cubicBezTo>
                    <a:pt x="264726" y="341278"/>
                    <a:pt x="341278" y="264726"/>
                    <a:pt x="341278" y="170639"/>
                  </a:cubicBezTo>
                  <a:cubicBezTo>
                    <a:pt x="341278" y="146484"/>
                    <a:pt x="336163" y="123519"/>
                    <a:pt x="327077" y="102669"/>
                  </a:cubicBezTo>
                  <a:cubicBezTo>
                    <a:pt x="320295" y="106860"/>
                    <a:pt x="315266" y="109422"/>
                    <a:pt x="315104" y="109489"/>
                  </a:cubicBezTo>
                  <a:close/>
                </a:path>
              </a:pathLst>
            </a:custGeom>
            <a:grpFill/>
            <a:ln w="929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3937240-77CB-4CC3-AE1D-B72E7A4E28D1}"/>
                </a:ext>
              </a:extLst>
            </p:cNvPr>
            <p:cNvSpPr/>
            <p:nvPr/>
          </p:nvSpPr>
          <p:spPr>
            <a:xfrm>
              <a:off x="5984138" y="3270998"/>
              <a:ext cx="209548" cy="209548"/>
            </a:xfrm>
            <a:custGeom>
              <a:avLst/>
              <a:gdLst>
                <a:gd name="connsiteX0" fmla="*/ 149018 w 209548"/>
                <a:gd name="connsiteY0" fmla="*/ 7829 h 209548"/>
                <a:gd name="connsiteX1" fmla="*/ 108737 w 209548"/>
                <a:gd name="connsiteY1" fmla="*/ 0 h 209548"/>
                <a:gd name="connsiteX2" fmla="*/ 0 w 209548"/>
                <a:gd name="connsiteY2" fmla="*/ 108727 h 209548"/>
                <a:gd name="connsiteX3" fmla="*/ 108737 w 209548"/>
                <a:gd name="connsiteY3" fmla="*/ 217454 h 209548"/>
                <a:gd name="connsiteX4" fmla="*/ 217454 w 209548"/>
                <a:gd name="connsiteY4" fmla="*/ 108727 h 209548"/>
                <a:gd name="connsiteX5" fmla="*/ 209634 w 209548"/>
                <a:gd name="connsiteY5" fmla="*/ 68446 h 209548"/>
                <a:gd name="connsiteX6" fmla="*/ 190794 w 209548"/>
                <a:gd name="connsiteY6" fmla="*/ 87277 h 209548"/>
                <a:gd name="connsiteX7" fmla="*/ 193642 w 209548"/>
                <a:gd name="connsiteY7" fmla="*/ 108727 h 209548"/>
                <a:gd name="connsiteX8" fmla="*/ 108737 w 209548"/>
                <a:gd name="connsiteY8" fmla="*/ 193642 h 209548"/>
                <a:gd name="connsiteX9" fmla="*/ 23812 w 209548"/>
                <a:gd name="connsiteY9" fmla="*/ 108727 h 209548"/>
                <a:gd name="connsiteX10" fmla="*/ 108737 w 209548"/>
                <a:gd name="connsiteY10" fmla="*/ 23812 h 209548"/>
                <a:gd name="connsiteX11" fmla="*/ 130187 w 209548"/>
                <a:gd name="connsiteY11" fmla="*/ 26660 h 209548"/>
                <a:gd name="connsiteX12" fmla="*/ 149018 w 209548"/>
                <a:gd name="connsiteY12" fmla="*/ 7829 h 20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48" h="209548">
                  <a:moveTo>
                    <a:pt x="149018" y="7829"/>
                  </a:moveTo>
                  <a:cubicBezTo>
                    <a:pt x="136549" y="2829"/>
                    <a:pt x="122976" y="0"/>
                    <a:pt x="108737" y="0"/>
                  </a:cubicBezTo>
                  <a:cubicBezTo>
                    <a:pt x="48777" y="0"/>
                    <a:pt x="0" y="48777"/>
                    <a:pt x="0" y="108727"/>
                  </a:cubicBezTo>
                  <a:cubicBezTo>
                    <a:pt x="0" y="168677"/>
                    <a:pt x="48777" y="217454"/>
                    <a:pt x="108737" y="217454"/>
                  </a:cubicBezTo>
                  <a:cubicBezTo>
                    <a:pt x="168677" y="217454"/>
                    <a:pt x="217454" y="168677"/>
                    <a:pt x="217454" y="108727"/>
                  </a:cubicBezTo>
                  <a:cubicBezTo>
                    <a:pt x="217454" y="94487"/>
                    <a:pt x="214625" y="80914"/>
                    <a:pt x="209634" y="68446"/>
                  </a:cubicBezTo>
                  <a:lnTo>
                    <a:pt x="190794" y="87277"/>
                  </a:lnTo>
                  <a:cubicBezTo>
                    <a:pt x="192585" y="94144"/>
                    <a:pt x="193642" y="101307"/>
                    <a:pt x="193642" y="108727"/>
                  </a:cubicBezTo>
                  <a:cubicBezTo>
                    <a:pt x="193642" y="155552"/>
                    <a:pt x="155561" y="193642"/>
                    <a:pt x="108737" y="193642"/>
                  </a:cubicBezTo>
                  <a:cubicBezTo>
                    <a:pt x="61912" y="193642"/>
                    <a:pt x="23812" y="155542"/>
                    <a:pt x="23812" y="108727"/>
                  </a:cubicBezTo>
                  <a:cubicBezTo>
                    <a:pt x="23812" y="61912"/>
                    <a:pt x="61912" y="23812"/>
                    <a:pt x="108737" y="23812"/>
                  </a:cubicBezTo>
                  <a:cubicBezTo>
                    <a:pt x="116157" y="23812"/>
                    <a:pt x="123319" y="24870"/>
                    <a:pt x="130187" y="26660"/>
                  </a:cubicBezTo>
                  <a:lnTo>
                    <a:pt x="149018" y="7829"/>
                  </a:lnTo>
                  <a:close/>
                </a:path>
              </a:pathLst>
            </a:custGeom>
            <a:grpFill/>
            <a:ln w="9298"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C04F7280-005B-4124-A9FA-FC8584ADE54D}"/>
                </a:ext>
              </a:extLst>
            </p:cNvPr>
            <p:cNvSpPr/>
            <p:nvPr/>
          </p:nvSpPr>
          <p:spPr>
            <a:xfrm>
              <a:off x="6040497" y="3327357"/>
              <a:ext cx="104774" cy="104774"/>
            </a:xfrm>
            <a:custGeom>
              <a:avLst/>
              <a:gdLst>
                <a:gd name="connsiteX0" fmla="*/ 56797 w 104774"/>
                <a:gd name="connsiteY0" fmla="*/ 10744 h 104774"/>
                <a:gd name="connsiteX1" fmla="*/ 56388 w 104774"/>
                <a:gd name="connsiteY1" fmla="*/ 200 h 104774"/>
                <a:gd name="connsiteX2" fmla="*/ 52387 w 104774"/>
                <a:gd name="connsiteY2" fmla="*/ 0 h 104774"/>
                <a:gd name="connsiteX3" fmla="*/ 0 w 104774"/>
                <a:gd name="connsiteY3" fmla="*/ 52387 h 104774"/>
                <a:gd name="connsiteX4" fmla="*/ 52387 w 104774"/>
                <a:gd name="connsiteY4" fmla="*/ 104774 h 104774"/>
                <a:gd name="connsiteX5" fmla="*/ 104774 w 104774"/>
                <a:gd name="connsiteY5" fmla="*/ 52387 h 104774"/>
                <a:gd name="connsiteX6" fmla="*/ 104574 w 104774"/>
                <a:gd name="connsiteY6" fmla="*/ 48301 h 104774"/>
                <a:gd name="connsiteX7" fmla="*/ 101021 w 104774"/>
                <a:gd name="connsiteY7" fmla="*/ 48644 h 104774"/>
                <a:gd name="connsiteX8" fmla="*/ 94011 w 104774"/>
                <a:gd name="connsiteY8" fmla="*/ 47987 h 104774"/>
                <a:gd name="connsiteX9" fmla="*/ 78295 w 104774"/>
                <a:gd name="connsiteY9" fmla="*/ 63722 h 104774"/>
                <a:gd name="connsiteX10" fmla="*/ 59674 w 104774"/>
                <a:gd name="connsiteY10" fmla="*/ 71437 h 104774"/>
                <a:gd name="connsiteX11" fmla="*/ 41033 w 104774"/>
                <a:gd name="connsiteY11" fmla="*/ 63693 h 104774"/>
                <a:gd name="connsiteX12" fmla="*/ 33347 w 104774"/>
                <a:gd name="connsiteY12" fmla="*/ 45110 h 104774"/>
                <a:gd name="connsiteX13" fmla="*/ 41071 w 104774"/>
                <a:gd name="connsiteY13" fmla="*/ 26479 h 104774"/>
                <a:gd name="connsiteX14" fmla="*/ 56797 w 104774"/>
                <a:gd name="connsiteY14" fmla="*/ 10744 h 10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74" h="104774">
                  <a:moveTo>
                    <a:pt x="56797" y="10744"/>
                  </a:moveTo>
                  <a:cubicBezTo>
                    <a:pt x="56168" y="7258"/>
                    <a:pt x="56064" y="3705"/>
                    <a:pt x="56388" y="200"/>
                  </a:cubicBezTo>
                  <a:cubicBezTo>
                    <a:pt x="55064" y="95"/>
                    <a:pt x="53740" y="0"/>
                    <a:pt x="52387" y="0"/>
                  </a:cubicBezTo>
                  <a:cubicBezTo>
                    <a:pt x="23441" y="0"/>
                    <a:pt x="0" y="23450"/>
                    <a:pt x="0" y="52387"/>
                  </a:cubicBezTo>
                  <a:cubicBezTo>
                    <a:pt x="0" y="81324"/>
                    <a:pt x="23441" y="104774"/>
                    <a:pt x="52387" y="104774"/>
                  </a:cubicBezTo>
                  <a:cubicBezTo>
                    <a:pt x="81314" y="104774"/>
                    <a:pt x="104774" y="81324"/>
                    <a:pt x="104774" y="52387"/>
                  </a:cubicBezTo>
                  <a:cubicBezTo>
                    <a:pt x="104774" y="51006"/>
                    <a:pt x="104660" y="49653"/>
                    <a:pt x="104574" y="48301"/>
                  </a:cubicBezTo>
                  <a:cubicBezTo>
                    <a:pt x="103384" y="48406"/>
                    <a:pt x="102231" y="48644"/>
                    <a:pt x="101021" y="48644"/>
                  </a:cubicBezTo>
                  <a:cubicBezTo>
                    <a:pt x="98669" y="48644"/>
                    <a:pt x="96316" y="48425"/>
                    <a:pt x="94011" y="47987"/>
                  </a:cubicBezTo>
                  <a:lnTo>
                    <a:pt x="78295" y="63722"/>
                  </a:lnTo>
                  <a:cubicBezTo>
                    <a:pt x="73313" y="68694"/>
                    <a:pt x="66694" y="71437"/>
                    <a:pt x="59674" y="71437"/>
                  </a:cubicBezTo>
                  <a:cubicBezTo>
                    <a:pt x="52625" y="71437"/>
                    <a:pt x="45996" y="68684"/>
                    <a:pt x="41033" y="63693"/>
                  </a:cubicBezTo>
                  <a:cubicBezTo>
                    <a:pt x="36090" y="58759"/>
                    <a:pt x="33347" y="52149"/>
                    <a:pt x="33347" y="45110"/>
                  </a:cubicBezTo>
                  <a:cubicBezTo>
                    <a:pt x="33347" y="38071"/>
                    <a:pt x="36090" y="31461"/>
                    <a:pt x="41071" y="26479"/>
                  </a:cubicBezTo>
                  <a:lnTo>
                    <a:pt x="56797" y="10744"/>
                  </a:lnTo>
                  <a:close/>
                </a:path>
              </a:pathLst>
            </a:custGeom>
            <a:grpFill/>
            <a:ln w="9298"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C8AFD33B-BD99-4C54-89BF-352BC545EE6E}"/>
                </a:ext>
              </a:extLst>
            </p:cNvPr>
            <p:cNvSpPr/>
            <p:nvPr/>
          </p:nvSpPr>
          <p:spPr>
            <a:xfrm>
              <a:off x="6092872" y="3202846"/>
              <a:ext cx="171449" cy="171449"/>
            </a:xfrm>
            <a:custGeom>
              <a:avLst/>
              <a:gdLst>
                <a:gd name="connsiteX0" fmla="*/ 173023 w 171448"/>
                <a:gd name="connsiteY0" fmla="*/ 62589 h 171448"/>
                <a:gd name="connsiteX1" fmla="*/ 125989 w 171448"/>
                <a:gd name="connsiteY1" fmla="*/ 50902 h 171448"/>
                <a:gd name="connsiteX2" fmla="*/ 114302 w 171448"/>
                <a:gd name="connsiteY2" fmla="*/ 3858 h 171448"/>
                <a:gd name="connsiteX3" fmla="*/ 78935 w 171448"/>
                <a:gd name="connsiteY3" fmla="*/ 39215 h 171448"/>
                <a:gd name="connsiteX4" fmla="*/ 72925 w 171448"/>
                <a:gd name="connsiteY4" fmla="*/ 70276 h 171448"/>
                <a:gd name="connsiteX5" fmla="*/ 28330 w 171448"/>
                <a:gd name="connsiteY5" fmla="*/ 114881 h 171448"/>
                <a:gd name="connsiteX6" fmla="*/ 26729 w 171448"/>
                <a:gd name="connsiteY6" fmla="*/ 139874 h 171448"/>
                <a:gd name="connsiteX7" fmla="*/ 2136 w 171448"/>
                <a:gd name="connsiteY7" fmla="*/ 164468 h 171448"/>
                <a:gd name="connsiteX8" fmla="*/ 2136 w 171448"/>
                <a:gd name="connsiteY8" fmla="*/ 174755 h 171448"/>
                <a:gd name="connsiteX9" fmla="*/ 12423 w 171448"/>
                <a:gd name="connsiteY9" fmla="*/ 174755 h 171448"/>
                <a:gd name="connsiteX10" fmla="*/ 36997 w 171448"/>
                <a:gd name="connsiteY10" fmla="*/ 150161 h 171448"/>
                <a:gd name="connsiteX11" fmla="*/ 61981 w 171448"/>
                <a:gd name="connsiteY11" fmla="*/ 148561 h 171448"/>
                <a:gd name="connsiteX12" fmla="*/ 106596 w 171448"/>
                <a:gd name="connsiteY12" fmla="*/ 103956 h 171448"/>
                <a:gd name="connsiteX13" fmla="*/ 137666 w 171448"/>
                <a:gd name="connsiteY13" fmla="*/ 97936 h 171448"/>
                <a:gd name="connsiteX14" fmla="*/ 173023 w 171448"/>
                <a:gd name="connsiteY14" fmla="*/ 62589 h 17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48" h="171448">
                  <a:moveTo>
                    <a:pt x="173023" y="62589"/>
                  </a:moveTo>
                  <a:cubicBezTo>
                    <a:pt x="156335" y="62722"/>
                    <a:pt x="134275" y="59189"/>
                    <a:pt x="125989" y="50902"/>
                  </a:cubicBezTo>
                  <a:cubicBezTo>
                    <a:pt x="117692" y="42615"/>
                    <a:pt x="114159" y="20556"/>
                    <a:pt x="114302" y="3858"/>
                  </a:cubicBezTo>
                  <a:cubicBezTo>
                    <a:pt x="114435" y="-12839"/>
                    <a:pt x="82660" y="29471"/>
                    <a:pt x="78935" y="39215"/>
                  </a:cubicBezTo>
                  <a:cubicBezTo>
                    <a:pt x="75211" y="48959"/>
                    <a:pt x="72125" y="68371"/>
                    <a:pt x="72925" y="70276"/>
                  </a:cubicBezTo>
                  <a:lnTo>
                    <a:pt x="28330" y="114881"/>
                  </a:lnTo>
                  <a:cubicBezTo>
                    <a:pt x="21481" y="121710"/>
                    <a:pt x="21014" y="132397"/>
                    <a:pt x="26729" y="139874"/>
                  </a:cubicBezTo>
                  <a:lnTo>
                    <a:pt x="2136" y="164468"/>
                  </a:lnTo>
                  <a:cubicBezTo>
                    <a:pt x="-712" y="167306"/>
                    <a:pt x="-712" y="171916"/>
                    <a:pt x="2136" y="174755"/>
                  </a:cubicBezTo>
                  <a:cubicBezTo>
                    <a:pt x="4965" y="177593"/>
                    <a:pt x="9575" y="177593"/>
                    <a:pt x="12423" y="174755"/>
                  </a:cubicBezTo>
                  <a:lnTo>
                    <a:pt x="36997" y="150161"/>
                  </a:lnTo>
                  <a:cubicBezTo>
                    <a:pt x="44474" y="155876"/>
                    <a:pt x="55152" y="155390"/>
                    <a:pt x="61981" y="148561"/>
                  </a:cubicBezTo>
                  <a:lnTo>
                    <a:pt x="106596" y="103956"/>
                  </a:lnTo>
                  <a:cubicBezTo>
                    <a:pt x="108491" y="104746"/>
                    <a:pt x="127913" y="101660"/>
                    <a:pt x="137666" y="97936"/>
                  </a:cubicBezTo>
                  <a:cubicBezTo>
                    <a:pt x="147401" y="94221"/>
                    <a:pt x="189729" y="62446"/>
                    <a:pt x="173023" y="62589"/>
                  </a:cubicBezTo>
                  <a:close/>
                </a:path>
              </a:pathLst>
            </a:custGeom>
            <a:grpFill/>
            <a:ln w="929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9675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D5C1352-8F05-459C-9E73-908CA0F4596C}"/>
              </a:ext>
            </a:extLst>
          </p:cNvPr>
          <p:cNvGrpSpPr/>
          <p:nvPr/>
        </p:nvGrpSpPr>
        <p:grpSpPr>
          <a:xfrm>
            <a:off x="2962057" y="2975390"/>
            <a:ext cx="2718000" cy="964122"/>
            <a:chOff x="2957150" y="2969629"/>
            <a:chExt cx="2718000" cy="964122"/>
          </a:xfrm>
        </p:grpSpPr>
        <p:sp>
          <p:nvSpPr>
            <p:cNvPr id="42" name="Rectangle 41">
              <a:extLst>
                <a:ext uri="{FF2B5EF4-FFF2-40B4-BE49-F238E27FC236}">
                  <a16:creationId xmlns:a16="http://schemas.microsoft.com/office/drawing/2014/main" id="{4544F56D-FA5F-4D5C-8706-792C83580ABA}"/>
                </a:ext>
              </a:extLst>
            </p:cNvPr>
            <p:cNvSpPr/>
            <p:nvPr/>
          </p:nvSpPr>
          <p:spPr>
            <a:xfrm>
              <a:off x="2957150" y="2969629"/>
              <a:ext cx="2718000" cy="964122"/>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24000" rtlCol="0" anchor="b" anchorCtr="0"/>
            <a:lstStyle/>
            <a:p>
              <a:pPr algn="ctr"/>
              <a:r>
                <a:rPr lang="en-GB" sz="1200" b="1" dirty="0">
                  <a:solidFill>
                    <a:schemeClr val="bg1"/>
                  </a:solidFill>
                </a:rPr>
                <a:t>Innovation</a:t>
              </a:r>
            </a:p>
          </p:txBody>
        </p:sp>
        <p:pic>
          <p:nvPicPr>
            <p:cNvPr id="43" name="Graphic 42" descr="Lightbulb and gear">
              <a:extLst>
                <a:ext uri="{FF2B5EF4-FFF2-40B4-BE49-F238E27FC236}">
                  <a16:creationId xmlns:a16="http://schemas.microsoft.com/office/drawing/2014/main" id="{1F8375B0-B0AF-4269-AF18-497ADAA66F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8072" y="3025747"/>
              <a:ext cx="516155" cy="516155"/>
            </a:xfrm>
            <a:prstGeom prst="rect">
              <a:avLst/>
            </a:prstGeom>
          </p:spPr>
        </p:pic>
      </p:grpSp>
      <p:grpSp>
        <p:nvGrpSpPr>
          <p:cNvPr id="25" name="Group 24">
            <a:extLst>
              <a:ext uri="{FF2B5EF4-FFF2-40B4-BE49-F238E27FC236}">
                <a16:creationId xmlns:a16="http://schemas.microsoft.com/office/drawing/2014/main" id="{84E720FF-E2FC-47A7-B9A6-0A25E46C30A3}"/>
              </a:ext>
            </a:extLst>
          </p:cNvPr>
          <p:cNvGrpSpPr/>
          <p:nvPr/>
        </p:nvGrpSpPr>
        <p:grpSpPr>
          <a:xfrm>
            <a:off x="9134451" y="4602480"/>
            <a:ext cx="1980000" cy="1187503"/>
            <a:chOff x="8619546" y="4602480"/>
            <a:chExt cx="1980000" cy="1187503"/>
          </a:xfrm>
        </p:grpSpPr>
        <p:sp>
          <p:nvSpPr>
            <p:cNvPr id="5" name="Rectangle 4">
              <a:extLst>
                <a:ext uri="{FF2B5EF4-FFF2-40B4-BE49-F238E27FC236}">
                  <a16:creationId xmlns:a16="http://schemas.microsoft.com/office/drawing/2014/main" id="{1C52ECD0-6A2C-4EE0-9E7B-BAC97827E74C}"/>
                </a:ext>
              </a:extLst>
            </p:cNvPr>
            <p:cNvSpPr/>
            <p:nvPr/>
          </p:nvSpPr>
          <p:spPr>
            <a:xfrm>
              <a:off x="8619546"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80000" rtlCol="0" anchor="b" anchorCtr="0"/>
            <a:lstStyle/>
            <a:p>
              <a:pPr algn="ctr"/>
              <a:r>
                <a:rPr lang="en-GB" sz="1200" b="1" dirty="0">
                  <a:solidFill>
                    <a:schemeClr val="bg1"/>
                  </a:solidFill>
                </a:rPr>
                <a:t>Customer power</a:t>
              </a:r>
            </a:p>
            <a:p>
              <a:pPr algn="ctr"/>
              <a:endParaRPr lang="en-GB" sz="1200" b="1" dirty="0">
                <a:solidFill>
                  <a:schemeClr val="bg1"/>
                </a:solidFill>
              </a:endParaRPr>
            </a:p>
          </p:txBody>
        </p:sp>
        <p:grpSp>
          <p:nvGrpSpPr>
            <p:cNvPr id="33" name="Group 32">
              <a:extLst>
                <a:ext uri="{FF2B5EF4-FFF2-40B4-BE49-F238E27FC236}">
                  <a16:creationId xmlns:a16="http://schemas.microsoft.com/office/drawing/2014/main" id="{C322CA70-6D40-4BBC-A975-E63ACA18B108}"/>
                </a:ext>
              </a:extLst>
            </p:cNvPr>
            <p:cNvGrpSpPr>
              <a:grpSpLocks noChangeAspect="1"/>
            </p:cNvGrpSpPr>
            <p:nvPr/>
          </p:nvGrpSpPr>
          <p:grpSpPr bwMode="gray">
            <a:xfrm>
              <a:off x="9435680" y="4692311"/>
              <a:ext cx="347732" cy="498077"/>
              <a:chOff x="7718391" y="3503703"/>
              <a:chExt cx="468547" cy="544884"/>
            </a:xfrm>
            <a:solidFill>
              <a:schemeClr val="bg1"/>
            </a:solidFill>
          </p:grpSpPr>
          <p:sp>
            <p:nvSpPr>
              <p:cNvPr id="34" name="Freeform 181">
                <a:extLst>
                  <a:ext uri="{FF2B5EF4-FFF2-40B4-BE49-F238E27FC236}">
                    <a16:creationId xmlns:a16="http://schemas.microsoft.com/office/drawing/2014/main" id="{37379AF6-1119-43D2-8256-4B06917D3299}"/>
                  </a:ext>
                </a:extLst>
              </p:cNvPr>
              <p:cNvSpPr>
                <a:spLocks/>
              </p:cNvSpPr>
              <p:nvPr/>
            </p:nvSpPr>
            <p:spPr bwMode="gray">
              <a:xfrm>
                <a:off x="7718391" y="3828791"/>
                <a:ext cx="468547" cy="219796"/>
              </a:xfrm>
              <a:custGeom>
                <a:avLst/>
                <a:gdLst>
                  <a:gd name="T0" fmla="*/ 161 w 373"/>
                  <a:gd name="T1" fmla="*/ 123 h 175"/>
                  <a:gd name="T2" fmla="*/ 173 w 373"/>
                  <a:gd name="T3" fmla="*/ 87 h 175"/>
                  <a:gd name="T4" fmla="*/ 171 w 373"/>
                  <a:gd name="T5" fmla="*/ 78 h 175"/>
                  <a:gd name="T6" fmla="*/ 162 w 373"/>
                  <a:gd name="T7" fmla="*/ 59 h 175"/>
                  <a:gd name="T8" fmla="*/ 167 w 373"/>
                  <a:gd name="T9" fmla="*/ 35 h 175"/>
                  <a:gd name="T10" fmla="*/ 204 w 373"/>
                  <a:gd name="T11" fmla="*/ 35 h 175"/>
                  <a:gd name="T12" fmla="*/ 211 w 373"/>
                  <a:gd name="T13" fmla="*/ 58 h 175"/>
                  <a:gd name="T14" fmla="*/ 207 w 373"/>
                  <a:gd name="T15" fmla="*/ 67 h 175"/>
                  <a:gd name="T16" fmla="*/ 205 w 373"/>
                  <a:gd name="T17" fmla="*/ 106 h 175"/>
                  <a:gd name="T18" fmla="*/ 212 w 373"/>
                  <a:gd name="T19" fmla="*/ 121 h 175"/>
                  <a:gd name="T20" fmla="*/ 230 w 373"/>
                  <a:gd name="T21" fmla="*/ 66 h 175"/>
                  <a:gd name="T22" fmla="*/ 247 w 373"/>
                  <a:gd name="T23" fmla="*/ 11 h 175"/>
                  <a:gd name="T24" fmla="*/ 259 w 373"/>
                  <a:gd name="T25" fmla="*/ 6 h 175"/>
                  <a:gd name="T26" fmla="*/ 321 w 373"/>
                  <a:gd name="T27" fmla="*/ 35 h 175"/>
                  <a:gd name="T28" fmla="*/ 370 w 373"/>
                  <a:gd name="T29" fmla="*/ 101 h 175"/>
                  <a:gd name="T30" fmla="*/ 372 w 373"/>
                  <a:gd name="T31" fmla="*/ 162 h 175"/>
                  <a:gd name="T32" fmla="*/ 359 w 373"/>
                  <a:gd name="T33" fmla="*/ 175 h 175"/>
                  <a:gd name="T34" fmla="*/ 172 w 373"/>
                  <a:gd name="T35" fmla="*/ 175 h 175"/>
                  <a:gd name="T36" fmla="*/ 15 w 373"/>
                  <a:gd name="T37" fmla="*/ 175 h 175"/>
                  <a:gd name="T38" fmla="*/ 0 w 373"/>
                  <a:gd name="T39" fmla="*/ 161 h 175"/>
                  <a:gd name="T40" fmla="*/ 4 w 373"/>
                  <a:gd name="T41" fmla="*/ 87 h 175"/>
                  <a:gd name="T42" fmla="*/ 40 w 373"/>
                  <a:gd name="T43" fmla="*/ 40 h 175"/>
                  <a:gd name="T44" fmla="*/ 115 w 373"/>
                  <a:gd name="T45" fmla="*/ 5 h 175"/>
                  <a:gd name="T46" fmla="*/ 125 w 373"/>
                  <a:gd name="T47" fmla="*/ 11 h 175"/>
                  <a:gd name="T48" fmla="*/ 158 w 373"/>
                  <a:gd name="T49" fmla="*/ 114 h 175"/>
                  <a:gd name="T50" fmla="*/ 161 w 373"/>
                  <a:gd name="T51" fmla="*/ 1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5">
                    <a:moveTo>
                      <a:pt x="161" y="123"/>
                    </a:moveTo>
                    <a:cubicBezTo>
                      <a:pt x="166" y="109"/>
                      <a:pt x="169" y="98"/>
                      <a:pt x="173" y="87"/>
                    </a:cubicBezTo>
                    <a:cubicBezTo>
                      <a:pt x="175" y="84"/>
                      <a:pt x="173" y="81"/>
                      <a:pt x="171" y="78"/>
                    </a:cubicBezTo>
                    <a:cubicBezTo>
                      <a:pt x="168" y="72"/>
                      <a:pt x="164" y="66"/>
                      <a:pt x="162" y="59"/>
                    </a:cubicBezTo>
                    <a:cubicBezTo>
                      <a:pt x="159" y="50"/>
                      <a:pt x="159" y="42"/>
                      <a:pt x="167" y="35"/>
                    </a:cubicBezTo>
                    <a:cubicBezTo>
                      <a:pt x="176" y="29"/>
                      <a:pt x="195" y="28"/>
                      <a:pt x="204" y="35"/>
                    </a:cubicBezTo>
                    <a:cubicBezTo>
                      <a:pt x="213" y="41"/>
                      <a:pt x="213" y="49"/>
                      <a:pt x="211" y="58"/>
                    </a:cubicBezTo>
                    <a:cubicBezTo>
                      <a:pt x="210" y="61"/>
                      <a:pt x="209" y="64"/>
                      <a:pt x="207" y="67"/>
                    </a:cubicBezTo>
                    <a:cubicBezTo>
                      <a:pt x="196" y="79"/>
                      <a:pt x="198" y="93"/>
                      <a:pt x="205" y="106"/>
                    </a:cubicBezTo>
                    <a:cubicBezTo>
                      <a:pt x="208" y="111"/>
                      <a:pt x="208" y="116"/>
                      <a:pt x="212" y="121"/>
                    </a:cubicBezTo>
                    <a:cubicBezTo>
                      <a:pt x="218" y="102"/>
                      <a:pt x="224" y="84"/>
                      <a:pt x="230" y="66"/>
                    </a:cubicBezTo>
                    <a:cubicBezTo>
                      <a:pt x="235" y="48"/>
                      <a:pt x="241" y="30"/>
                      <a:pt x="247" y="11"/>
                    </a:cubicBezTo>
                    <a:cubicBezTo>
                      <a:pt x="249" y="4"/>
                      <a:pt x="252" y="1"/>
                      <a:pt x="259" y="6"/>
                    </a:cubicBezTo>
                    <a:cubicBezTo>
                      <a:pt x="279" y="18"/>
                      <a:pt x="299" y="28"/>
                      <a:pt x="321" y="35"/>
                    </a:cubicBezTo>
                    <a:cubicBezTo>
                      <a:pt x="353" y="46"/>
                      <a:pt x="367" y="69"/>
                      <a:pt x="370" y="101"/>
                    </a:cubicBezTo>
                    <a:cubicBezTo>
                      <a:pt x="372" y="122"/>
                      <a:pt x="372" y="142"/>
                      <a:pt x="372" y="162"/>
                    </a:cubicBezTo>
                    <a:cubicBezTo>
                      <a:pt x="373" y="172"/>
                      <a:pt x="368" y="175"/>
                      <a:pt x="359" y="175"/>
                    </a:cubicBezTo>
                    <a:cubicBezTo>
                      <a:pt x="297" y="175"/>
                      <a:pt x="234" y="175"/>
                      <a:pt x="172" y="175"/>
                    </a:cubicBezTo>
                    <a:cubicBezTo>
                      <a:pt x="120" y="175"/>
                      <a:pt x="67" y="175"/>
                      <a:pt x="15" y="175"/>
                    </a:cubicBezTo>
                    <a:cubicBezTo>
                      <a:pt x="4" y="175"/>
                      <a:pt x="0" y="172"/>
                      <a:pt x="0" y="161"/>
                    </a:cubicBezTo>
                    <a:cubicBezTo>
                      <a:pt x="1" y="136"/>
                      <a:pt x="0" y="112"/>
                      <a:pt x="4" y="87"/>
                    </a:cubicBezTo>
                    <a:cubicBezTo>
                      <a:pt x="9" y="66"/>
                      <a:pt x="20" y="49"/>
                      <a:pt x="40" y="40"/>
                    </a:cubicBezTo>
                    <a:cubicBezTo>
                      <a:pt x="65" y="29"/>
                      <a:pt x="91" y="19"/>
                      <a:pt x="115" y="5"/>
                    </a:cubicBezTo>
                    <a:cubicBezTo>
                      <a:pt x="122" y="0"/>
                      <a:pt x="124" y="6"/>
                      <a:pt x="125" y="11"/>
                    </a:cubicBezTo>
                    <a:cubicBezTo>
                      <a:pt x="136" y="46"/>
                      <a:pt x="147" y="80"/>
                      <a:pt x="158" y="114"/>
                    </a:cubicBezTo>
                    <a:cubicBezTo>
                      <a:pt x="158" y="116"/>
                      <a:pt x="159" y="118"/>
                      <a:pt x="161" y="12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35" name="Freeform 182">
                <a:extLst>
                  <a:ext uri="{FF2B5EF4-FFF2-40B4-BE49-F238E27FC236}">
                    <a16:creationId xmlns:a16="http://schemas.microsoft.com/office/drawing/2014/main" id="{DB223C3D-672A-4D19-859B-A257C526843B}"/>
                  </a:ext>
                </a:extLst>
              </p:cNvPr>
              <p:cNvSpPr>
                <a:spLocks/>
              </p:cNvSpPr>
              <p:nvPr/>
            </p:nvSpPr>
            <p:spPr bwMode="gray">
              <a:xfrm>
                <a:off x="7821051" y="3503703"/>
                <a:ext cx="261913" cy="342197"/>
              </a:xfrm>
              <a:custGeom>
                <a:avLst/>
                <a:gdLst>
                  <a:gd name="T0" fmla="*/ 202 w 208"/>
                  <a:gd name="T1" fmla="*/ 93 h 273"/>
                  <a:gd name="T2" fmla="*/ 200 w 208"/>
                  <a:gd name="T3" fmla="*/ 112 h 273"/>
                  <a:gd name="T4" fmla="*/ 202 w 208"/>
                  <a:gd name="T5" fmla="*/ 139 h 273"/>
                  <a:gd name="T6" fmla="*/ 183 w 208"/>
                  <a:gd name="T7" fmla="*/ 194 h 273"/>
                  <a:gd name="T8" fmla="*/ 176 w 208"/>
                  <a:gd name="T9" fmla="*/ 208 h 273"/>
                  <a:gd name="T10" fmla="*/ 127 w 208"/>
                  <a:gd name="T11" fmla="*/ 262 h 273"/>
                  <a:gd name="T12" fmla="*/ 40 w 208"/>
                  <a:gd name="T13" fmla="*/ 232 h 273"/>
                  <a:gd name="T14" fmla="*/ 7 w 208"/>
                  <a:gd name="T15" fmla="*/ 157 h 273"/>
                  <a:gd name="T16" fmla="*/ 12 w 208"/>
                  <a:gd name="T17" fmla="*/ 125 h 273"/>
                  <a:gd name="T18" fmla="*/ 12 w 208"/>
                  <a:gd name="T19" fmla="*/ 114 h 273"/>
                  <a:gd name="T20" fmla="*/ 59 w 208"/>
                  <a:gd name="T21" fmla="*/ 20 h 273"/>
                  <a:gd name="T22" fmla="*/ 152 w 208"/>
                  <a:gd name="T23" fmla="*/ 18 h 273"/>
                  <a:gd name="T24" fmla="*/ 159 w 208"/>
                  <a:gd name="T25" fmla="*/ 23 h 273"/>
                  <a:gd name="T26" fmla="*/ 183 w 208"/>
                  <a:gd name="T27" fmla="*/ 43 h 273"/>
                  <a:gd name="T28" fmla="*/ 202 w 208"/>
                  <a:gd name="T29" fmla="*/ 9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73">
                    <a:moveTo>
                      <a:pt x="202" y="93"/>
                    </a:moveTo>
                    <a:cubicBezTo>
                      <a:pt x="201" y="99"/>
                      <a:pt x="201" y="105"/>
                      <a:pt x="200" y="112"/>
                    </a:cubicBezTo>
                    <a:cubicBezTo>
                      <a:pt x="199" y="121"/>
                      <a:pt x="198" y="130"/>
                      <a:pt x="202" y="139"/>
                    </a:cubicBezTo>
                    <a:cubicBezTo>
                      <a:pt x="208" y="152"/>
                      <a:pt x="195" y="186"/>
                      <a:pt x="183" y="194"/>
                    </a:cubicBezTo>
                    <a:cubicBezTo>
                      <a:pt x="178" y="198"/>
                      <a:pt x="177" y="203"/>
                      <a:pt x="176" y="208"/>
                    </a:cubicBezTo>
                    <a:cubicBezTo>
                      <a:pt x="168" y="234"/>
                      <a:pt x="154" y="254"/>
                      <a:pt x="127" y="262"/>
                    </a:cubicBezTo>
                    <a:cubicBezTo>
                      <a:pt x="93" y="273"/>
                      <a:pt x="58" y="262"/>
                      <a:pt x="40" y="232"/>
                    </a:cubicBezTo>
                    <a:cubicBezTo>
                      <a:pt x="26" y="208"/>
                      <a:pt x="15" y="183"/>
                      <a:pt x="7" y="157"/>
                    </a:cubicBezTo>
                    <a:cubicBezTo>
                      <a:pt x="3" y="146"/>
                      <a:pt x="0" y="134"/>
                      <a:pt x="12" y="125"/>
                    </a:cubicBezTo>
                    <a:cubicBezTo>
                      <a:pt x="15" y="122"/>
                      <a:pt x="12" y="118"/>
                      <a:pt x="12" y="114"/>
                    </a:cubicBezTo>
                    <a:cubicBezTo>
                      <a:pt x="6" y="72"/>
                      <a:pt x="26" y="43"/>
                      <a:pt x="59" y="20"/>
                    </a:cubicBezTo>
                    <a:cubicBezTo>
                      <a:pt x="89" y="0"/>
                      <a:pt x="121" y="1"/>
                      <a:pt x="152" y="18"/>
                    </a:cubicBezTo>
                    <a:cubicBezTo>
                      <a:pt x="154" y="19"/>
                      <a:pt x="157" y="21"/>
                      <a:pt x="159" y="23"/>
                    </a:cubicBezTo>
                    <a:cubicBezTo>
                      <a:pt x="167" y="30"/>
                      <a:pt x="174" y="38"/>
                      <a:pt x="183" y="43"/>
                    </a:cubicBezTo>
                    <a:cubicBezTo>
                      <a:pt x="196" y="51"/>
                      <a:pt x="202" y="69"/>
                      <a:pt x="202" y="93"/>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sp>
        <p:nvSpPr>
          <p:cNvPr id="2" name="Title 1">
            <a:extLst>
              <a:ext uri="{FF2B5EF4-FFF2-40B4-BE49-F238E27FC236}">
                <a16:creationId xmlns:a16="http://schemas.microsoft.com/office/drawing/2014/main" id="{4E1B72B4-21EA-4EAE-92BE-57A9CAD48982}"/>
              </a:ext>
            </a:extLst>
          </p:cNvPr>
          <p:cNvSpPr>
            <a:spLocks noGrp="1"/>
          </p:cNvSpPr>
          <p:nvPr>
            <p:ph type="ctrTitle"/>
          </p:nvPr>
        </p:nvSpPr>
        <p:spPr>
          <a:xfrm>
            <a:off x="2881313" y="431800"/>
            <a:ext cx="9067800" cy="2191863"/>
          </a:xfrm>
        </p:spPr>
        <p:txBody>
          <a:bodyPr/>
          <a:lstStyle/>
          <a:p>
            <a:r>
              <a:rPr lang="en-US" dirty="0">
                <a:solidFill>
                  <a:schemeClr val="tx2"/>
                </a:solidFill>
                <a:latin typeface="KPMG Extralight" panose="020B0303030202040204" pitchFamily="34" charset="0"/>
              </a:rPr>
              <a:t>Priority challenge 5 </a:t>
            </a:r>
            <a:br>
              <a:rPr lang="en-US" dirty="0">
                <a:solidFill>
                  <a:schemeClr val="tx2"/>
                </a:solidFill>
                <a:latin typeface="KPMG Extralight" panose="020B0303030202040204" pitchFamily="34" charset="0"/>
              </a:rPr>
            </a:br>
            <a:r>
              <a:rPr lang="en-US" sz="6500" dirty="0">
                <a:solidFill>
                  <a:srgbClr val="00338D"/>
                </a:solidFill>
                <a:latin typeface="KPMG Extralight" panose="020B0303030202040204" pitchFamily="34" charset="0"/>
              </a:rPr>
              <a:t>Innovation</a:t>
            </a:r>
          </a:p>
        </p:txBody>
      </p:sp>
      <p:grpSp>
        <p:nvGrpSpPr>
          <p:cNvPr id="26" name="Group 25">
            <a:extLst>
              <a:ext uri="{FF2B5EF4-FFF2-40B4-BE49-F238E27FC236}">
                <a16:creationId xmlns:a16="http://schemas.microsoft.com/office/drawing/2014/main" id="{EA35067A-AB5C-4BD6-9157-CB30773D4C08}"/>
              </a:ext>
            </a:extLst>
          </p:cNvPr>
          <p:cNvGrpSpPr/>
          <p:nvPr/>
        </p:nvGrpSpPr>
        <p:grpSpPr>
          <a:xfrm>
            <a:off x="2962057" y="4602480"/>
            <a:ext cx="1980000" cy="1187503"/>
            <a:chOff x="2962057" y="4602480"/>
            <a:chExt cx="1980000" cy="1187503"/>
          </a:xfrm>
        </p:grpSpPr>
        <p:sp>
          <p:nvSpPr>
            <p:cNvPr id="3" name="Rectangle 2">
              <a:extLst>
                <a:ext uri="{FF2B5EF4-FFF2-40B4-BE49-F238E27FC236}">
                  <a16:creationId xmlns:a16="http://schemas.microsoft.com/office/drawing/2014/main" id="{C9F66D9C-4C7B-4769-87E2-82FF16008B31}"/>
                </a:ext>
              </a:extLst>
            </p:cNvPr>
            <p:cNvSpPr/>
            <p:nvPr/>
          </p:nvSpPr>
          <p:spPr>
            <a:xfrm>
              <a:off x="2962057"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936000" rIns="72000" bIns="144000" rtlCol="0" anchor="b" anchorCtr="0"/>
            <a:lstStyle/>
            <a:p>
              <a:pPr algn="ctr"/>
              <a:r>
                <a:rPr lang="en-GB" sz="1200" b="1" dirty="0">
                  <a:solidFill>
                    <a:schemeClr val="bg1"/>
                  </a:solidFill>
                </a:rPr>
                <a:t>Business models and partnerships</a:t>
              </a:r>
            </a:p>
          </p:txBody>
        </p:sp>
        <p:grpSp>
          <p:nvGrpSpPr>
            <p:cNvPr id="7" name="Group 6">
              <a:extLst>
                <a:ext uri="{FF2B5EF4-FFF2-40B4-BE49-F238E27FC236}">
                  <a16:creationId xmlns:a16="http://schemas.microsoft.com/office/drawing/2014/main" id="{61FFD79B-6E28-412A-B4B2-6B27401A2030}"/>
                </a:ext>
              </a:extLst>
            </p:cNvPr>
            <p:cNvGrpSpPr>
              <a:grpSpLocks noChangeAspect="1"/>
            </p:cNvGrpSpPr>
            <p:nvPr/>
          </p:nvGrpSpPr>
          <p:grpSpPr bwMode="gray">
            <a:xfrm>
              <a:off x="3751057" y="4743224"/>
              <a:ext cx="402000" cy="404384"/>
              <a:chOff x="8688389" y="3377354"/>
              <a:chExt cx="665969" cy="669918"/>
            </a:xfrm>
            <a:solidFill>
              <a:schemeClr val="bg1"/>
            </a:solidFill>
          </p:grpSpPr>
          <p:sp>
            <p:nvSpPr>
              <p:cNvPr id="8" name="Freeform 331">
                <a:extLst>
                  <a:ext uri="{FF2B5EF4-FFF2-40B4-BE49-F238E27FC236}">
                    <a16:creationId xmlns:a16="http://schemas.microsoft.com/office/drawing/2014/main" id="{7A7FE860-0270-4FAA-A29B-C73E8290F777}"/>
                  </a:ext>
                </a:extLst>
              </p:cNvPr>
              <p:cNvSpPr>
                <a:spLocks/>
              </p:cNvSpPr>
              <p:nvPr/>
            </p:nvSpPr>
            <p:spPr bwMode="gray">
              <a:xfrm>
                <a:off x="8881863" y="3587937"/>
                <a:ext cx="277707" cy="123718"/>
              </a:xfrm>
              <a:custGeom>
                <a:avLst/>
                <a:gdLst>
                  <a:gd name="T0" fmla="*/ 43 w 221"/>
                  <a:gd name="T1" fmla="*/ 99 h 99"/>
                  <a:gd name="T2" fmla="*/ 36 w 221"/>
                  <a:gd name="T3" fmla="*/ 63 h 99"/>
                  <a:gd name="T4" fmla="*/ 33 w 221"/>
                  <a:gd name="T5" fmla="*/ 47 h 99"/>
                  <a:gd name="T6" fmla="*/ 30 w 221"/>
                  <a:gd name="T7" fmla="*/ 45 h 99"/>
                  <a:gd name="T8" fmla="*/ 15 w 221"/>
                  <a:gd name="T9" fmla="*/ 45 h 99"/>
                  <a:gd name="T10" fmla="*/ 0 w 221"/>
                  <a:gd name="T11" fmla="*/ 31 h 99"/>
                  <a:gd name="T12" fmla="*/ 0 w 221"/>
                  <a:gd name="T13" fmla="*/ 16 h 99"/>
                  <a:gd name="T14" fmla="*/ 16 w 221"/>
                  <a:gd name="T15" fmla="*/ 0 h 99"/>
                  <a:gd name="T16" fmla="*/ 207 w 221"/>
                  <a:gd name="T17" fmla="*/ 1 h 99"/>
                  <a:gd name="T18" fmla="*/ 221 w 221"/>
                  <a:gd name="T19" fmla="*/ 14 h 99"/>
                  <a:gd name="T20" fmla="*/ 221 w 221"/>
                  <a:gd name="T21" fmla="*/ 32 h 99"/>
                  <a:gd name="T22" fmla="*/ 207 w 221"/>
                  <a:gd name="T23" fmla="*/ 45 h 99"/>
                  <a:gd name="T24" fmla="*/ 186 w 221"/>
                  <a:gd name="T25" fmla="*/ 45 h 99"/>
                  <a:gd name="T26" fmla="*/ 183 w 221"/>
                  <a:gd name="T27" fmla="*/ 48 h 99"/>
                  <a:gd name="T28" fmla="*/ 173 w 221"/>
                  <a:gd name="T29" fmla="*/ 97 h 99"/>
                  <a:gd name="T30" fmla="*/ 173 w 221"/>
                  <a:gd name="T31" fmla="*/ 99 h 99"/>
                  <a:gd name="T32" fmla="*/ 140 w 221"/>
                  <a:gd name="T33" fmla="*/ 99 h 99"/>
                  <a:gd name="T34" fmla="*/ 133 w 221"/>
                  <a:gd name="T35" fmla="*/ 69 h 99"/>
                  <a:gd name="T36" fmla="*/ 110 w 221"/>
                  <a:gd name="T37" fmla="*/ 59 h 99"/>
                  <a:gd name="T38" fmla="*/ 85 w 221"/>
                  <a:gd name="T39" fmla="*/ 72 h 99"/>
                  <a:gd name="T40" fmla="*/ 79 w 221"/>
                  <a:gd name="T41" fmla="*/ 99 h 99"/>
                  <a:gd name="T42" fmla="*/ 43 w 221"/>
                  <a:gd name="T4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1" h="99">
                    <a:moveTo>
                      <a:pt x="43" y="99"/>
                    </a:moveTo>
                    <a:cubicBezTo>
                      <a:pt x="41" y="87"/>
                      <a:pt x="38" y="75"/>
                      <a:pt x="36" y="63"/>
                    </a:cubicBezTo>
                    <a:cubicBezTo>
                      <a:pt x="35" y="58"/>
                      <a:pt x="34" y="53"/>
                      <a:pt x="33" y="47"/>
                    </a:cubicBezTo>
                    <a:cubicBezTo>
                      <a:pt x="33" y="46"/>
                      <a:pt x="32" y="45"/>
                      <a:pt x="30" y="45"/>
                    </a:cubicBezTo>
                    <a:cubicBezTo>
                      <a:pt x="25" y="45"/>
                      <a:pt x="20" y="45"/>
                      <a:pt x="15" y="45"/>
                    </a:cubicBezTo>
                    <a:cubicBezTo>
                      <a:pt x="6" y="45"/>
                      <a:pt x="1" y="40"/>
                      <a:pt x="0" y="31"/>
                    </a:cubicBezTo>
                    <a:cubicBezTo>
                      <a:pt x="0" y="26"/>
                      <a:pt x="0" y="21"/>
                      <a:pt x="0" y="16"/>
                    </a:cubicBezTo>
                    <a:cubicBezTo>
                      <a:pt x="0" y="7"/>
                      <a:pt x="6" y="0"/>
                      <a:pt x="16" y="0"/>
                    </a:cubicBezTo>
                    <a:cubicBezTo>
                      <a:pt x="79" y="1"/>
                      <a:pt x="143" y="1"/>
                      <a:pt x="207" y="1"/>
                    </a:cubicBezTo>
                    <a:cubicBezTo>
                      <a:pt x="214" y="1"/>
                      <a:pt x="220" y="6"/>
                      <a:pt x="221" y="14"/>
                    </a:cubicBezTo>
                    <a:cubicBezTo>
                      <a:pt x="221" y="20"/>
                      <a:pt x="221" y="26"/>
                      <a:pt x="221" y="32"/>
                    </a:cubicBezTo>
                    <a:cubicBezTo>
                      <a:pt x="220" y="40"/>
                      <a:pt x="215" y="45"/>
                      <a:pt x="207" y="45"/>
                    </a:cubicBezTo>
                    <a:cubicBezTo>
                      <a:pt x="200" y="45"/>
                      <a:pt x="193" y="45"/>
                      <a:pt x="186" y="45"/>
                    </a:cubicBezTo>
                    <a:cubicBezTo>
                      <a:pt x="184" y="45"/>
                      <a:pt x="183" y="46"/>
                      <a:pt x="183" y="48"/>
                    </a:cubicBezTo>
                    <a:cubicBezTo>
                      <a:pt x="180" y="64"/>
                      <a:pt x="176" y="81"/>
                      <a:pt x="173" y="97"/>
                    </a:cubicBezTo>
                    <a:cubicBezTo>
                      <a:pt x="173" y="98"/>
                      <a:pt x="173" y="99"/>
                      <a:pt x="173" y="99"/>
                    </a:cubicBezTo>
                    <a:cubicBezTo>
                      <a:pt x="162" y="99"/>
                      <a:pt x="151" y="99"/>
                      <a:pt x="140" y="99"/>
                    </a:cubicBezTo>
                    <a:cubicBezTo>
                      <a:pt x="143" y="88"/>
                      <a:pt x="141" y="78"/>
                      <a:pt x="133" y="69"/>
                    </a:cubicBezTo>
                    <a:cubicBezTo>
                      <a:pt x="126" y="63"/>
                      <a:pt x="119" y="59"/>
                      <a:pt x="110" y="59"/>
                    </a:cubicBezTo>
                    <a:cubicBezTo>
                      <a:pt x="100" y="59"/>
                      <a:pt x="91" y="64"/>
                      <a:pt x="85" y="72"/>
                    </a:cubicBezTo>
                    <a:cubicBezTo>
                      <a:pt x="78" y="80"/>
                      <a:pt x="77" y="89"/>
                      <a:pt x="79" y="99"/>
                    </a:cubicBezTo>
                    <a:cubicBezTo>
                      <a:pt x="67" y="99"/>
                      <a:pt x="55" y="99"/>
                      <a:pt x="43" y="99"/>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9" name="Freeform 332">
                <a:extLst>
                  <a:ext uri="{FF2B5EF4-FFF2-40B4-BE49-F238E27FC236}">
                    <a16:creationId xmlns:a16="http://schemas.microsoft.com/office/drawing/2014/main" id="{5B25AE70-87FC-4F23-A860-8C926D9370DD}"/>
                  </a:ext>
                </a:extLst>
              </p:cNvPr>
              <p:cNvSpPr>
                <a:spLocks noEditPoints="1"/>
              </p:cNvSpPr>
              <p:nvPr/>
            </p:nvSpPr>
            <p:spPr bwMode="gray">
              <a:xfrm>
                <a:off x="8967412" y="3377354"/>
                <a:ext cx="106608" cy="122402"/>
              </a:xfrm>
              <a:custGeom>
                <a:avLst/>
                <a:gdLst>
                  <a:gd name="T0" fmla="*/ 79 w 85"/>
                  <a:gd name="T1" fmla="*/ 32 h 98"/>
                  <a:gd name="T2" fmla="*/ 79 w 85"/>
                  <a:gd name="T3" fmla="*/ 36 h 98"/>
                  <a:gd name="T4" fmla="*/ 82 w 85"/>
                  <a:gd name="T5" fmla="*/ 47 h 98"/>
                  <a:gd name="T6" fmla="*/ 78 w 85"/>
                  <a:gd name="T7" fmla="*/ 61 h 98"/>
                  <a:gd name="T8" fmla="*/ 76 w 85"/>
                  <a:gd name="T9" fmla="*/ 64 h 98"/>
                  <a:gd name="T10" fmla="*/ 55 w 85"/>
                  <a:gd name="T11" fmla="*/ 93 h 98"/>
                  <a:gd name="T12" fmla="*/ 32 w 85"/>
                  <a:gd name="T13" fmla="*/ 94 h 98"/>
                  <a:gd name="T14" fmla="*/ 9 w 85"/>
                  <a:gd name="T15" fmla="*/ 64 h 98"/>
                  <a:gd name="T16" fmla="*/ 8 w 85"/>
                  <a:gd name="T17" fmla="*/ 61 h 98"/>
                  <a:gd name="T18" fmla="*/ 6 w 85"/>
                  <a:gd name="T19" fmla="*/ 43 h 98"/>
                  <a:gd name="T20" fmla="*/ 8 w 85"/>
                  <a:gd name="T21" fmla="*/ 39 h 98"/>
                  <a:gd name="T22" fmla="*/ 38 w 85"/>
                  <a:gd name="T23" fmla="*/ 1 h 98"/>
                  <a:gd name="T24" fmla="*/ 56 w 85"/>
                  <a:gd name="T25" fmla="*/ 2 h 98"/>
                  <a:gd name="T26" fmla="*/ 79 w 85"/>
                  <a:gd name="T27" fmla="*/ 32 h 98"/>
                  <a:gd name="T28" fmla="*/ 72 w 85"/>
                  <a:gd name="T29" fmla="*/ 45 h 98"/>
                  <a:gd name="T30" fmla="*/ 27 w 85"/>
                  <a:gd name="T31" fmla="*/ 26 h 98"/>
                  <a:gd name="T32" fmla="*/ 23 w 85"/>
                  <a:gd name="T33" fmla="*/ 36 h 98"/>
                  <a:gd name="T34" fmla="*/ 14 w 85"/>
                  <a:gd name="T35" fmla="*/ 44 h 98"/>
                  <a:gd name="T36" fmla="*/ 14 w 85"/>
                  <a:gd name="T37" fmla="*/ 45 h 98"/>
                  <a:gd name="T38" fmla="*/ 28 w 85"/>
                  <a:gd name="T39" fmla="*/ 34 h 98"/>
                  <a:gd name="T40" fmla="*/ 44 w 85"/>
                  <a:gd name="T41" fmla="*/ 47 h 98"/>
                  <a:gd name="T42" fmla="*/ 72 w 85"/>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98">
                    <a:moveTo>
                      <a:pt x="79" y="32"/>
                    </a:moveTo>
                    <a:cubicBezTo>
                      <a:pt x="79" y="33"/>
                      <a:pt x="79" y="35"/>
                      <a:pt x="79" y="36"/>
                    </a:cubicBezTo>
                    <a:cubicBezTo>
                      <a:pt x="78" y="40"/>
                      <a:pt x="78" y="44"/>
                      <a:pt x="82" y="47"/>
                    </a:cubicBezTo>
                    <a:cubicBezTo>
                      <a:pt x="85" y="51"/>
                      <a:pt x="83" y="58"/>
                      <a:pt x="78" y="61"/>
                    </a:cubicBezTo>
                    <a:cubicBezTo>
                      <a:pt x="77" y="62"/>
                      <a:pt x="76" y="63"/>
                      <a:pt x="76" y="64"/>
                    </a:cubicBezTo>
                    <a:cubicBezTo>
                      <a:pt x="72" y="76"/>
                      <a:pt x="65" y="86"/>
                      <a:pt x="55" y="93"/>
                    </a:cubicBezTo>
                    <a:cubicBezTo>
                      <a:pt x="48" y="98"/>
                      <a:pt x="40" y="98"/>
                      <a:pt x="32" y="94"/>
                    </a:cubicBezTo>
                    <a:cubicBezTo>
                      <a:pt x="21" y="87"/>
                      <a:pt x="13" y="77"/>
                      <a:pt x="9" y="64"/>
                    </a:cubicBezTo>
                    <a:cubicBezTo>
                      <a:pt x="9" y="63"/>
                      <a:pt x="8" y="62"/>
                      <a:pt x="8" y="61"/>
                    </a:cubicBezTo>
                    <a:cubicBezTo>
                      <a:pt x="1" y="58"/>
                      <a:pt x="0" y="48"/>
                      <a:pt x="6" y="43"/>
                    </a:cubicBezTo>
                    <a:cubicBezTo>
                      <a:pt x="8" y="42"/>
                      <a:pt x="8" y="41"/>
                      <a:pt x="8" y="39"/>
                    </a:cubicBezTo>
                    <a:cubicBezTo>
                      <a:pt x="5" y="19"/>
                      <a:pt x="18" y="3"/>
                      <a:pt x="38" y="1"/>
                    </a:cubicBezTo>
                    <a:cubicBezTo>
                      <a:pt x="44" y="0"/>
                      <a:pt x="50" y="0"/>
                      <a:pt x="56" y="2"/>
                    </a:cubicBezTo>
                    <a:cubicBezTo>
                      <a:pt x="71" y="5"/>
                      <a:pt x="79" y="16"/>
                      <a:pt x="79" y="32"/>
                    </a:cubicBezTo>
                    <a:close/>
                    <a:moveTo>
                      <a:pt x="72" y="45"/>
                    </a:moveTo>
                    <a:cubicBezTo>
                      <a:pt x="54" y="45"/>
                      <a:pt x="38" y="43"/>
                      <a:pt x="27" y="26"/>
                    </a:cubicBezTo>
                    <a:cubicBezTo>
                      <a:pt x="26" y="30"/>
                      <a:pt x="24" y="33"/>
                      <a:pt x="23" y="36"/>
                    </a:cubicBezTo>
                    <a:cubicBezTo>
                      <a:pt x="21" y="40"/>
                      <a:pt x="19" y="44"/>
                      <a:pt x="14" y="44"/>
                    </a:cubicBezTo>
                    <a:cubicBezTo>
                      <a:pt x="14" y="44"/>
                      <a:pt x="14" y="45"/>
                      <a:pt x="14" y="45"/>
                    </a:cubicBezTo>
                    <a:cubicBezTo>
                      <a:pt x="22" y="46"/>
                      <a:pt x="23" y="46"/>
                      <a:pt x="28" y="34"/>
                    </a:cubicBezTo>
                    <a:cubicBezTo>
                      <a:pt x="32" y="41"/>
                      <a:pt x="37" y="45"/>
                      <a:pt x="44" y="47"/>
                    </a:cubicBezTo>
                    <a:cubicBezTo>
                      <a:pt x="53" y="48"/>
                      <a:pt x="63" y="47"/>
                      <a:pt x="72" y="45"/>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0" name="Freeform 333">
                <a:extLst>
                  <a:ext uri="{FF2B5EF4-FFF2-40B4-BE49-F238E27FC236}">
                    <a16:creationId xmlns:a16="http://schemas.microsoft.com/office/drawing/2014/main" id="{C5DA7D32-063F-41D8-AB7F-C03C628BE674}"/>
                  </a:ext>
                </a:extLst>
              </p:cNvPr>
              <p:cNvSpPr>
                <a:spLocks/>
              </p:cNvSpPr>
              <p:nvPr/>
            </p:nvSpPr>
            <p:spPr bwMode="gray">
              <a:xfrm>
                <a:off x="8937141" y="3507652"/>
                <a:ext cx="167151" cy="68439"/>
              </a:xfrm>
              <a:custGeom>
                <a:avLst/>
                <a:gdLst>
                  <a:gd name="T0" fmla="*/ 93 w 133"/>
                  <a:gd name="T1" fmla="*/ 0 h 55"/>
                  <a:gd name="T2" fmla="*/ 129 w 133"/>
                  <a:gd name="T3" fmla="*/ 25 h 55"/>
                  <a:gd name="T4" fmla="*/ 133 w 133"/>
                  <a:gd name="T5" fmla="*/ 37 h 55"/>
                  <a:gd name="T6" fmla="*/ 133 w 133"/>
                  <a:gd name="T7" fmla="*/ 55 h 55"/>
                  <a:gd name="T8" fmla="*/ 1 w 133"/>
                  <a:gd name="T9" fmla="*/ 55 h 55"/>
                  <a:gd name="T10" fmla="*/ 1 w 133"/>
                  <a:gd name="T11" fmla="*/ 32 h 55"/>
                  <a:gd name="T12" fmla="*/ 7 w 133"/>
                  <a:gd name="T13" fmla="*/ 21 h 55"/>
                  <a:gd name="T14" fmla="*/ 38 w 133"/>
                  <a:gd name="T15" fmla="*/ 0 h 55"/>
                  <a:gd name="T16" fmla="*/ 55 w 133"/>
                  <a:gd name="T17" fmla="*/ 47 h 55"/>
                  <a:gd name="T18" fmla="*/ 64 w 133"/>
                  <a:gd name="T19" fmla="*/ 19 h 55"/>
                  <a:gd name="T20" fmla="*/ 63 w 133"/>
                  <a:gd name="T21" fmla="*/ 17 h 55"/>
                  <a:gd name="T22" fmla="*/ 60 w 133"/>
                  <a:gd name="T23" fmla="*/ 15 h 55"/>
                  <a:gd name="T24" fmla="*/ 59 w 133"/>
                  <a:gd name="T25" fmla="*/ 8 h 55"/>
                  <a:gd name="T26" fmla="*/ 66 w 133"/>
                  <a:gd name="T27" fmla="*/ 0 h 55"/>
                  <a:gd name="T28" fmla="*/ 73 w 133"/>
                  <a:gd name="T29" fmla="*/ 9 h 55"/>
                  <a:gd name="T30" fmla="*/ 72 w 133"/>
                  <a:gd name="T31" fmla="*/ 15 h 55"/>
                  <a:gd name="T32" fmla="*/ 70 w 133"/>
                  <a:gd name="T33" fmla="*/ 23 h 55"/>
                  <a:gd name="T34" fmla="*/ 76 w 133"/>
                  <a:gd name="T35" fmla="*/ 45 h 55"/>
                  <a:gd name="T36" fmla="*/ 93 w 133"/>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55">
                    <a:moveTo>
                      <a:pt x="93" y="0"/>
                    </a:moveTo>
                    <a:cubicBezTo>
                      <a:pt x="106" y="7"/>
                      <a:pt x="119" y="14"/>
                      <a:pt x="129" y="25"/>
                    </a:cubicBezTo>
                    <a:cubicBezTo>
                      <a:pt x="132" y="29"/>
                      <a:pt x="133" y="32"/>
                      <a:pt x="133" y="37"/>
                    </a:cubicBezTo>
                    <a:cubicBezTo>
                      <a:pt x="133" y="43"/>
                      <a:pt x="133" y="49"/>
                      <a:pt x="133" y="55"/>
                    </a:cubicBezTo>
                    <a:cubicBezTo>
                      <a:pt x="89" y="55"/>
                      <a:pt x="45" y="55"/>
                      <a:pt x="1" y="55"/>
                    </a:cubicBezTo>
                    <a:cubicBezTo>
                      <a:pt x="1" y="47"/>
                      <a:pt x="0" y="39"/>
                      <a:pt x="1" y="32"/>
                    </a:cubicBezTo>
                    <a:cubicBezTo>
                      <a:pt x="1" y="28"/>
                      <a:pt x="4" y="24"/>
                      <a:pt x="7" y="21"/>
                    </a:cubicBezTo>
                    <a:cubicBezTo>
                      <a:pt x="15" y="11"/>
                      <a:pt x="26" y="6"/>
                      <a:pt x="38" y="0"/>
                    </a:cubicBezTo>
                    <a:cubicBezTo>
                      <a:pt x="43" y="16"/>
                      <a:pt x="49" y="32"/>
                      <a:pt x="55" y="47"/>
                    </a:cubicBezTo>
                    <a:cubicBezTo>
                      <a:pt x="58" y="38"/>
                      <a:pt x="61" y="29"/>
                      <a:pt x="64" y="19"/>
                    </a:cubicBezTo>
                    <a:cubicBezTo>
                      <a:pt x="64" y="19"/>
                      <a:pt x="64" y="18"/>
                      <a:pt x="63" y="17"/>
                    </a:cubicBezTo>
                    <a:cubicBezTo>
                      <a:pt x="62" y="16"/>
                      <a:pt x="61" y="15"/>
                      <a:pt x="60" y="15"/>
                    </a:cubicBezTo>
                    <a:cubicBezTo>
                      <a:pt x="57" y="13"/>
                      <a:pt x="57" y="11"/>
                      <a:pt x="59" y="8"/>
                    </a:cubicBezTo>
                    <a:cubicBezTo>
                      <a:pt x="61" y="6"/>
                      <a:pt x="63" y="3"/>
                      <a:pt x="66" y="0"/>
                    </a:cubicBezTo>
                    <a:cubicBezTo>
                      <a:pt x="69" y="3"/>
                      <a:pt x="71" y="6"/>
                      <a:pt x="73" y="9"/>
                    </a:cubicBezTo>
                    <a:cubicBezTo>
                      <a:pt x="75" y="11"/>
                      <a:pt x="74" y="13"/>
                      <a:pt x="72" y="15"/>
                    </a:cubicBezTo>
                    <a:cubicBezTo>
                      <a:pt x="68" y="18"/>
                      <a:pt x="68" y="18"/>
                      <a:pt x="70" y="23"/>
                    </a:cubicBezTo>
                    <a:cubicBezTo>
                      <a:pt x="72" y="31"/>
                      <a:pt x="74" y="38"/>
                      <a:pt x="76" y="45"/>
                    </a:cubicBezTo>
                    <a:cubicBezTo>
                      <a:pt x="82" y="30"/>
                      <a:pt x="87" y="15"/>
                      <a:pt x="93" y="0"/>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1" name="Freeform 334">
                <a:extLst>
                  <a:ext uri="{FF2B5EF4-FFF2-40B4-BE49-F238E27FC236}">
                    <a16:creationId xmlns:a16="http://schemas.microsoft.com/office/drawing/2014/main" id="{D1C11CDD-CA20-4ACF-BD8A-B36BF40780F2}"/>
                  </a:ext>
                </a:extLst>
              </p:cNvPr>
              <p:cNvSpPr>
                <a:spLocks/>
              </p:cNvSpPr>
              <p:nvPr/>
            </p:nvSpPr>
            <p:spPr bwMode="gray">
              <a:xfrm>
                <a:off x="8688389" y="3972251"/>
                <a:ext cx="160570" cy="75021"/>
              </a:xfrm>
              <a:custGeom>
                <a:avLst/>
                <a:gdLst>
                  <a:gd name="T0" fmla="*/ 56 w 128"/>
                  <a:gd name="T1" fmla="*/ 42 h 60"/>
                  <a:gd name="T2" fmla="*/ 60 w 128"/>
                  <a:gd name="T3" fmla="*/ 29 h 60"/>
                  <a:gd name="T4" fmla="*/ 59 w 128"/>
                  <a:gd name="T5" fmla="*/ 26 h 60"/>
                  <a:gd name="T6" fmla="*/ 56 w 128"/>
                  <a:gd name="T7" fmla="*/ 20 h 60"/>
                  <a:gd name="T8" fmla="*/ 58 w 128"/>
                  <a:gd name="T9" fmla="*/ 12 h 60"/>
                  <a:gd name="T10" fmla="*/ 71 w 128"/>
                  <a:gd name="T11" fmla="*/ 11 h 60"/>
                  <a:gd name="T12" fmla="*/ 73 w 128"/>
                  <a:gd name="T13" fmla="*/ 20 h 60"/>
                  <a:gd name="T14" fmla="*/ 72 w 128"/>
                  <a:gd name="T15" fmla="*/ 22 h 60"/>
                  <a:gd name="T16" fmla="*/ 71 w 128"/>
                  <a:gd name="T17" fmla="*/ 36 h 60"/>
                  <a:gd name="T18" fmla="*/ 73 w 128"/>
                  <a:gd name="T19" fmla="*/ 41 h 60"/>
                  <a:gd name="T20" fmla="*/ 79 w 128"/>
                  <a:gd name="T21" fmla="*/ 22 h 60"/>
                  <a:gd name="T22" fmla="*/ 85 w 128"/>
                  <a:gd name="T23" fmla="*/ 3 h 60"/>
                  <a:gd name="T24" fmla="*/ 89 w 128"/>
                  <a:gd name="T25" fmla="*/ 1 h 60"/>
                  <a:gd name="T26" fmla="*/ 111 w 128"/>
                  <a:gd name="T27" fmla="*/ 11 h 60"/>
                  <a:gd name="T28" fmla="*/ 127 w 128"/>
                  <a:gd name="T29" fmla="*/ 34 h 60"/>
                  <a:gd name="T30" fmla="*/ 128 w 128"/>
                  <a:gd name="T31" fmla="*/ 55 h 60"/>
                  <a:gd name="T32" fmla="*/ 124 w 128"/>
                  <a:gd name="T33" fmla="*/ 60 h 60"/>
                  <a:gd name="T34" fmla="*/ 60 w 128"/>
                  <a:gd name="T35" fmla="*/ 59 h 60"/>
                  <a:gd name="T36" fmla="*/ 5 w 128"/>
                  <a:gd name="T37" fmla="*/ 60 h 60"/>
                  <a:gd name="T38" fmla="*/ 0 w 128"/>
                  <a:gd name="T39" fmla="*/ 55 h 60"/>
                  <a:gd name="T40" fmla="*/ 2 w 128"/>
                  <a:gd name="T41" fmla="*/ 29 h 60"/>
                  <a:gd name="T42" fmla="*/ 14 w 128"/>
                  <a:gd name="T43" fmla="*/ 13 h 60"/>
                  <a:gd name="T44" fmla="*/ 40 w 128"/>
                  <a:gd name="T45" fmla="*/ 1 h 60"/>
                  <a:gd name="T46" fmla="*/ 43 w 128"/>
                  <a:gd name="T47" fmla="*/ 3 h 60"/>
                  <a:gd name="T48" fmla="*/ 55 w 128"/>
                  <a:gd name="T49" fmla="*/ 39 h 60"/>
                  <a:gd name="T50" fmla="*/ 56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6" y="42"/>
                    </a:moveTo>
                    <a:cubicBezTo>
                      <a:pt x="57" y="37"/>
                      <a:pt x="59" y="33"/>
                      <a:pt x="60" y="29"/>
                    </a:cubicBezTo>
                    <a:cubicBezTo>
                      <a:pt x="60" y="28"/>
                      <a:pt x="60" y="27"/>
                      <a:pt x="59" y="26"/>
                    </a:cubicBezTo>
                    <a:cubicBezTo>
                      <a:pt x="58" y="24"/>
                      <a:pt x="57" y="22"/>
                      <a:pt x="56" y="20"/>
                    </a:cubicBezTo>
                    <a:cubicBezTo>
                      <a:pt x="55" y="17"/>
                      <a:pt x="55" y="14"/>
                      <a:pt x="58" y="12"/>
                    </a:cubicBezTo>
                    <a:cubicBezTo>
                      <a:pt x="61" y="9"/>
                      <a:pt x="67" y="9"/>
                      <a:pt x="71" y="11"/>
                    </a:cubicBezTo>
                    <a:cubicBezTo>
                      <a:pt x="73" y="13"/>
                      <a:pt x="74" y="16"/>
                      <a:pt x="73" y="20"/>
                    </a:cubicBezTo>
                    <a:cubicBezTo>
                      <a:pt x="72" y="20"/>
                      <a:pt x="72" y="22"/>
                      <a:pt x="72" y="22"/>
                    </a:cubicBezTo>
                    <a:cubicBezTo>
                      <a:pt x="68" y="27"/>
                      <a:pt x="69" y="31"/>
                      <a:pt x="71" y="36"/>
                    </a:cubicBezTo>
                    <a:cubicBezTo>
                      <a:pt x="72" y="37"/>
                      <a:pt x="72" y="39"/>
                      <a:pt x="73" y="41"/>
                    </a:cubicBezTo>
                    <a:cubicBezTo>
                      <a:pt x="75" y="35"/>
                      <a:pt x="77" y="28"/>
                      <a:pt x="79" y="22"/>
                    </a:cubicBezTo>
                    <a:cubicBezTo>
                      <a:pt x="81" y="16"/>
                      <a:pt x="83" y="10"/>
                      <a:pt x="85" y="3"/>
                    </a:cubicBezTo>
                    <a:cubicBezTo>
                      <a:pt x="86" y="1"/>
                      <a:pt x="87" y="0"/>
                      <a:pt x="89" y="1"/>
                    </a:cubicBezTo>
                    <a:cubicBezTo>
                      <a:pt x="96" y="6"/>
                      <a:pt x="103" y="9"/>
                      <a:pt x="111" y="11"/>
                    </a:cubicBezTo>
                    <a:cubicBezTo>
                      <a:pt x="122" y="15"/>
                      <a:pt x="126" y="23"/>
                      <a:pt x="127" y="34"/>
                    </a:cubicBezTo>
                    <a:cubicBezTo>
                      <a:pt x="128" y="41"/>
                      <a:pt x="128" y="48"/>
                      <a:pt x="128" y="55"/>
                    </a:cubicBezTo>
                    <a:cubicBezTo>
                      <a:pt x="128" y="59"/>
                      <a:pt x="127" y="60"/>
                      <a:pt x="124" y="60"/>
                    </a:cubicBezTo>
                    <a:cubicBezTo>
                      <a:pt x="102" y="59"/>
                      <a:pt x="81" y="59"/>
                      <a:pt x="60" y="59"/>
                    </a:cubicBezTo>
                    <a:cubicBezTo>
                      <a:pt x="42" y="59"/>
                      <a:pt x="24" y="59"/>
                      <a:pt x="5" y="60"/>
                    </a:cubicBezTo>
                    <a:cubicBezTo>
                      <a:pt x="2" y="60"/>
                      <a:pt x="0" y="59"/>
                      <a:pt x="0" y="55"/>
                    </a:cubicBezTo>
                    <a:cubicBezTo>
                      <a:pt x="1" y="46"/>
                      <a:pt x="0" y="38"/>
                      <a:pt x="2" y="29"/>
                    </a:cubicBezTo>
                    <a:cubicBezTo>
                      <a:pt x="3" y="22"/>
                      <a:pt x="7" y="16"/>
                      <a:pt x="14" y="13"/>
                    </a:cubicBezTo>
                    <a:cubicBezTo>
                      <a:pt x="23" y="9"/>
                      <a:pt x="32" y="6"/>
                      <a:pt x="40" y="1"/>
                    </a:cubicBezTo>
                    <a:cubicBezTo>
                      <a:pt x="42" y="0"/>
                      <a:pt x="43" y="2"/>
                      <a:pt x="43" y="3"/>
                    </a:cubicBezTo>
                    <a:cubicBezTo>
                      <a:pt x="47" y="15"/>
                      <a:pt x="51" y="27"/>
                      <a:pt x="55" y="39"/>
                    </a:cubicBezTo>
                    <a:cubicBezTo>
                      <a:pt x="55" y="39"/>
                      <a:pt x="55" y="40"/>
                      <a:pt x="56"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2" name="Freeform 335">
                <a:extLst>
                  <a:ext uri="{FF2B5EF4-FFF2-40B4-BE49-F238E27FC236}">
                    <a16:creationId xmlns:a16="http://schemas.microsoft.com/office/drawing/2014/main" id="{4F846A8C-AD7E-48F2-9F90-235B1CB0A731}"/>
                  </a:ext>
                </a:extLst>
              </p:cNvPr>
              <p:cNvSpPr>
                <a:spLocks/>
              </p:cNvSpPr>
              <p:nvPr/>
            </p:nvSpPr>
            <p:spPr bwMode="gray">
              <a:xfrm>
                <a:off x="8723926"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7" y="44"/>
                      <a:pt x="69" y="47"/>
                    </a:cubicBezTo>
                    <a:cubicBezTo>
                      <a:pt x="71" y="52"/>
                      <a:pt x="67" y="63"/>
                      <a:pt x="63" y="66"/>
                    </a:cubicBezTo>
                    <a:cubicBezTo>
                      <a:pt x="61" y="67"/>
                      <a:pt x="60" y="69"/>
                      <a:pt x="60" y="71"/>
                    </a:cubicBezTo>
                    <a:cubicBezTo>
                      <a:pt x="57" y="80"/>
                      <a:pt x="53" y="87"/>
                      <a:pt x="43" y="90"/>
                    </a:cubicBezTo>
                    <a:cubicBezTo>
                      <a:pt x="32" y="93"/>
                      <a:pt x="19"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3"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3" name="Freeform 336">
                <a:extLst>
                  <a:ext uri="{FF2B5EF4-FFF2-40B4-BE49-F238E27FC236}">
                    <a16:creationId xmlns:a16="http://schemas.microsoft.com/office/drawing/2014/main" id="{C0C46C68-000C-4A32-9705-838E77EE0629}"/>
                  </a:ext>
                </a:extLst>
              </p:cNvPr>
              <p:cNvSpPr>
                <a:spLocks/>
              </p:cNvSpPr>
              <p:nvPr/>
            </p:nvSpPr>
            <p:spPr bwMode="gray">
              <a:xfrm>
                <a:off x="8941089" y="3972251"/>
                <a:ext cx="159254" cy="75021"/>
              </a:xfrm>
              <a:custGeom>
                <a:avLst/>
                <a:gdLst>
                  <a:gd name="T0" fmla="*/ 55 w 127"/>
                  <a:gd name="T1" fmla="*/ 42 h 60"/>
                  <a:gd name="T2" fmla="*/ 59 w 127"/>
                  <a:gd name="T3" fmla="*/ 29 h 60"/>
                  <a:gd name="T4" fmla="*/ 58 w 127"/>
                  <a:gd name="T5" fmla="*/ 26 h 60"/>
                  <a:gd name="T6" fmla="*/ 55 w 127"/>
                  <a:gd name="T7" fmla="*/ 20 h 60"/>
                  <a:gd name="T8" fmla="*/ 57 w 127"/>
                  <a:gd name="T9" fmla="*/ 12 h 60"/>
                  <a:gd name="T10" fmla="*/ 70 w 127"/>
                  <a:gd name="T11" fmla="*/ 11 h 60"/>
                  <a:gd name="T12" fmla="*/ 72 w 127"/>
                  <a:gd name="T13" fmla="*/ 20 h 60"/>
                  <a:gd name="T14" fmla="*/ 71 w 127"/>
                  <a:gd name="T15" fmla="*/ 22 h 60"/>
                  <a:gd name="T16" fmla="*/ 70 w 127"/>
                  <a:gd name="T17" fmla="*/ 36 h 60"/>
                  <a:gd name="T18" fmla="*/ 72 w 127"/>
                  <a:gd name="T19" fmla="*/ 41 h 60"/>
                  <a:gd name="T20" fmla="*/ 78 w 127"/>
                  <a:gd name="T21" fmla="*/ 22 h 60"/>
                  <a:gd name="T22" fmla="*/ 84 w 127"/>
                  <a:gd name="T23" fmla="*/ 3 h 60"/>
                  <a:gd name="T24" fmla="*/ 89 w 127"/>
                  <a:gd name="T25" fmla="*/ 1 h 60"/>
                  <a:gd name="T26" fmla="*/ 110 w 127"/>
                  <a:gd name="T27" fmla="*/ 11 h 60"/>
                  <a:gd name="T28" fmla="*/ 127 w 127"/>
                  <a:gd name="T29" fmla="*/ 34 h 60"/>
                  <a:gd name="T30" fmla="*/ 127 w 127"/>
                  <a:gd name="T31" fmla="*/ 55 h 60"/>
                  <a:gd name="T32" fmla="*/ 123 w 127"/>
                  <a:gd name="T33" fmla="*/ 60 h 60"/>
                  <a:gd name="T34" fmla="*/ 59 w 127"/>
                  <a:gd name="T35" fmla="*/ 59 h 60"/>
                  <a:gd name="T36" fmla="*/ 5 w 127"/>
                  <a:gd name="T37" fmla="*/ 60 h 60"/>
                  <a:gd name="T38" fmla="*/ 0 w 127"/>
                  <a:gd name="T39" fmla="*/ 55 h 60"/>
                  <a:gd name="T40" fmla="*/ 1 w 127"/>
                  <a:gd name="T41" fmla="*/ 29 h 60"/>
                  <a:gd name="T42" fmla="*/ 13 w 127"/>
                  <a:gd name="T43" fmla="*/ 13 h 60"/>
                  <a:gd name="T44" fmla="*/ 39 w 127"/>
                  <a:gd name="T45" fmla="*/ 1 h 60"/>
                  <a:gd name="T46" fmla="*/ 43 w 127"/>
                  <a:gd name="T47" fmla="*/ 3 h 60"/>
                  <a:gd name="T48" fmla="*/ 54 w 127"/>
                  <a:gd name="T49" fmla="*/ 39 h 60"/>
                  <a:gd name="T50" fmla="*/ 55 w 127"/>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60">
                    <a:moveTo>
                      <a:pt x="55" y="42"/>
                    </a:moveTo>
                    <a:cubicBezTo>
                      <a:pt x="56" y="37"/>
                      <a:pt x="58" y="33"/>
                      <a:pt x="59" y="29"/>
                    </a:cubicBezTo>
                    <a:cubicBezTo>
                      <a:pt x="60" y="28"/>
                      <a:pt x="59" y="27"/>
                      <a:pt x="58" y="26"/>
                    </a:cubicBezTo>
                    <a:cubicBezTo>
                      <a:pt x="57" y="24"/>
                      <a:pt x="56" y="22"/>
                      <a:pt x="55" y="20"/>
                    </a:cubicBezTo>
                    <a:cubicBezTo>
                      <a:pt x="54" y="17"/>
                      <a:pt x="54" y="14"/>
                      <a:pt x="57" y="12"/>
                    </a:cubicBezTo>
                    <a:cubicBezTo>
                      <a:pt x="60" y="9"/>
                      <a:pt x="66" y="9"/>
                      <a:pt x="70" y="11"/>
                    </a:cubicBezTo>
                    <a:cubicBezTo>
                      <a:pt x="73" y="13"/>
                      <a:pt x="73" y="16"/>
                      <a:pt x="72" y="20"/>
                    </a:cubicBezTo>
                    <a:cubicBezTo>
                      <a:pt x="72" y="20"/>
                      <a:pt x="71" y="22"/>
                      <a:pt x="71" y="22"/>
                    </a:cubicBezTo>
                    <a:cubicBezTo>
                      <a:pt x="67" y="27"/>
                      <a:pt x="68" y="31"/>
                      <a:pt x="70" y="36"/>
                    </a:cubicBezTo>
                    <a:cubicBezTo>
                      <a:pt x="71" y="37"/>
                      <a:pt x="71" y="39"/>
                      <a:pt x="72" y="41"/>
                    </a:cubicBezTo>
                    <a:cubicBezTo>
                      <a:pt x="74" y="35"/>
                      <a:pt x="76" y="28"/>
                      <a:pt x="78" y="22"/>
                    </a:cubicBezTo>
                    <a:cubicBezTo>
                      <a:pt x="80" y="16"/>
                      <a:pt x="82" y="10"/>
                      <a:pt x="84" y="3"/>
                    </a:cubicBezTo>
                    <a:cubicBezTo>
                      <a:pt x="85" y="1"/>
                      <a:pt x="86" y="0"/>
                      <a:pt x="89" y="1"/>
                    </a:cubicBezTo>
                    <a:cubicBezTo>
                      <a:pt x="95" y="6"/>
                      <a:pt x="102" y="9"/>
                      <a:pt x="110" y="11"/>
                    </a:cubicBezTo>
                    <a:cubicBezTo>
                      <a:pt x="121" y="15"/>
                      <a:pt x="125" y="23"/>
                      <a:pt x="127" y="34"/>
                    </a:cubicBezTo>
                    <a:cubicBezTo>
                      <a:pt x="127" y="41"/>
                      <a:pt x="127" y="48"/>
                      <a:pt x="127" y="55"/>
                    </a:cubicBezTo>
                    <a:cubicBezTo>
                      <a:pt x="127" y="59"/>
                      <a:pt x="126" y="60"/>
                      <a:pt x="123" y="60"/>
                    </a:cubicBezTo>
                    <a:cubicBezTo>
                      <a:pt x="101" y="59"/>
                      <a:pt x="80" y="59"/>
                      <a:pt x="59" y="59"/>
                    </a:cubicBezTo>
                    <a:cubicBezTo>
                      <a:pt x="41" y="59"/>
                      <a:pt x="23" y="59"/>
                      <a:pt x="5" y="60"/>
                    </a:cubicBezTo>
                    <a:cubicBezTo>
                      <a:pt x="1" y="60"/>
                      <a:pt x="0" y="59"/>
                      <a:pt x="0" y="55"/>
                    </a:cubicBezTo>
                    <a:cubicBezTo>
                      <a:pt x="0" y="46"/>
                      <a:pt x="0" y="38"/>
                      <a:pt x="1" y="29"/>
                    </a:cubicBezTo>
                    <a:cubicBezTo>
                      <a:pt x="3" y="22"/>
                      <a:pt x="6" y="16"/>
                      <a:pt x="13"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4" name="Freeform 337">
                <a:extLst>
                  <a:ext uri="{FF2B5EF4-FFF2-40B4-BE49-F238E27FC236}">
                    <a16:creationId xmlns:a16="http://schemas.microsoft.com/office/drawing/2014/main" id="{E3BF7C94-01E7-4212-B4EC-250AA1F89A8D}"/>
                  </a:ext>
                </a:extLst>
              </p:cNvPr>
              <p:cNvSpPr>
                <a:spLocks/>
              </p:cNvSpPr>
              <p:nvPr/>
            </p:nvSpPr>
            <p:spPr bwMode="gray">
              <a:xfrm>
                <a:off x="8976625" y="3860379"/>
                <a:ext cx="89498" cy="117137"/>
              </a:xfrm>
              <a:custGeom>
                <a:avLst/>
                <a:gdLst>
                  <a:gd name="T0" fmla="*/ 69 w 71"/>
                  <a:gd name="T1" fmla="*/ 32 h 93"/>
                  <a:gd name="T2" fmla="*/ 68 w 71"/>
                  <a:gd name="T3" fmla="*/ 38 h 93"/>
                  <a:gd name="T4" fmla="*/ 69 w 71"/>
                  <a:gd name="T5" fmla="*/ 47 h 93"/>
                  <a:gd name="T6" fmla="*/ 63 w 71"/>
                  <a:gd name="T7" fmla="*/ 66 h 93"/>
                  <a:gd name="T8" fmla="*/ 60 w 71"/>
                  <a:gd name="T9" fmla="*/ 71 h 93"/>
                  <a:gd name="T10" fmla="*/ 43 w 71"/>
                  <a:gd name="T11" fmla="*/ 90 h 93"/>
                  <a:gd name="T12" fmla="*/ 13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8" y="38"/>
                    </a:cubicBezTo>
                    <a:cubicBezTo>
                      <a:pt x="68" y="41"/>
                      <a:pt x="68" y="44"/>
                      <a:pt x="69" y="47"/>
                    </a:cubicBezTo>
                    <a:cubicBezTo>
                      <a:pt x="71" y="52"/>
                      <a:pt x="67" y="63"/>
                      <a:pt x="63" y="66"/>
                    </a:cubicBezTo>
                    <a:cubicBezTo>
                      <a:pt x="61" y="67"/>
                      <a:pt x="61" y="69"/>
                      <a:pt x="60" y="71"/>
                    </a:cubicBezTo>
                    <a:cubicBezTo>
                      <a:pt x="57" y="80"/>
                      <a:pt x="53" y="87"/>
                      <a:pt x="43" y="90"/>
                    </a:cubicBezTo>
                    <a:cubicBezTo>
                      <a:pt x="32" y="93"/>
                      <a:pt x="20" y="90"/>
                      <a:pt x="13" y="79"/>
                    </a:cubicBezTo>
                    <a:cubicBezTo>
                      <a:pt x="9" y="71"/>
                      <a:pt x="5" y="62"/>
                      <a:pt x="2" y="53"/>
                    </a:cubicBezTo>
                    <a:cubicBezTo>
                      <a:pt x="1" y="50"/>
                      <a:pt x="0" y="46"/>
                      <a:pt x="4" y="42"/>
                    </a:cubicBezTo>
                    <a:cubicBezTo>
                      <a:pt x="5" y="41"/>
                      <a:pt x="4" y="40"/>
                      <a:pt x="4" y="39"/>
                    </a:cubicBezTo>
                    <a:cubicBezTo>
                      <a:pt x="2" y="24"/>
                      <a:pt x="9" y="14"/>
                      <a:pt x="20" y="7"/>
                    </a:cubicBezTo>
                    <a:cubicBezTo>
                      <a:pt x="30" y="0"/>
                      <a:pt x="41" y="0"/>
                      <a:pt x="52" y="6"/>
                    </a:cubicBezTo>
                    <a:cubicBezTo>
                      <a:pt x="53" y="6"/>
                      <a:pt x="54" y="7"/>
                      <a:pt x="54" y="8"/>
                    </a:cubicBezTo>
                    <a:cubicBezTo>
                      <a:pt x="57" y="10"/>
                      <a:pt x="59"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5" name="Freeform 338">
                <a:extLst>
                  <a:ext uri="{FF2B5EF4-FFF2-40B4-BE49-F238E27FC236}">
                    <a16:creationId xmlns:a16="http://schemas.microsoft.com/office/drawing/2014/main" id="{F2665C11-900A-419E-BFC5-E23BE3882C56}"/>
                  </a:ext>
                </a:extLst>
              </p:cNvPr>
              <p:cNvSpPr>
                <a:spLocks/>
              </p:cNvSpPr>
              <p:nvPr/>
            </p:nvSpPr>
            <p:spPr bwMode="gray">
              <a:xfrm>
                <a:off x="9193788" y="3972251"/>
                <a:ext cx="160570" cy="75021"/>
              </a:xfrm>
              <a:custGeom>
                <a:avLst/>
                <a:gdLst>
                  <a:gd name="T0" fmla="*/ 55 w 128"/>
                  <a:gd name="T1" fmla="*/ 42 h 60"/>
                  <a:gd name="T2" fmla="*/ 59 w 128"/>
                  <a:gd name="T3" fmla="*/ 29 h 60"/>
                  <a:gd name="T4" fmla="*/ 58 w 128"/>
                  <a:gd name="T5" fmla="*/ 26 h 60"/>
                  <a:gd name="T6" fmla="*/ 55 w 128"/>
                  <a:gd name="T7" fmla="*/ 20 h 60"/>
                  <a:gd name="T8" fmla="*/ 57 w 128"/>
                  <a:gd name="T9" fmla="*/ 12 h 60"/>
                  <a:gd name="T10" fmla="*/ 70 w 128"/>
                  <a:gd name="T11" fmla="*/ 11 h 60"/>
                  <a:gd name="T12" fmla="*/ 72 w 128"/>
                  <a:gd name="T13" fmla="*/ 20 h 60"/>
                  <a:gd name="T14" fmla="*/ 71 w 128"/>
                  <a:gd name="T15" fmla="*/ 22 h 60"/>
                  <a:gd name="T16" fmla="*/ 70 w 128"/>
                  <a:gd name="T17" fmla="*/ 36 h 60"/>
                  <a:gd name="T18" fmla="*/ 73 w 128"/>
                  <a:gd name="T19" fmla="*/ 41 h 60"/>
                  <a:gd name="T20" fmla="*/ 79 w 128"/>
                  <a:gd name="T21" fmla="*/ 22 h 60"/>
                  <a:gd name="T22" fmla="*/ 84 w 128"/>
                  <a:gd name="T23" fmla="*/ 3 h 60"/>
                  <a:gd name="T24" fmla="*/ 89 w 128"/>
                  <a:gd name="T25" fmla="*/ 1 h 60"/>
                  <a:gd name="T26" fmla="*/ 110 w 128"/>
                  <a:gd name="T27" fmla="*/ 11 h 60"/>
                  <a:gd name="T28" fmla="*/ 127 w 128"/>
                  <a:gd name="T29" fmla="*/ 34 h 60"/>
                  <a:gd name="T30" fmla="*/ 128 w 128"/>
                  <a:gd name="T31" fmla="*/ 55 h 60"/>
                  <a:gd name="T32" fmla="*/ 123 w 128"/>
                  <a:gd name="T33" fmla="*/ 60 h 60"/>
                  <a:gd name="T34" fmla="*/ 59 w 128"/>
                  <a:gd name="T35" fmla="*/ 59 h 60"/>
                  <a:gd name="T36" fmla="*/ 5 w 128"/>
                  <a:gd name="T37" fmla="*/ 60 h 60"/>
                  <a:gd name="T38" fmla="*/ 0 w 128"/>
                  <a:gd name="T39" fmla="*/ 55 h 60"/>
                  <a:gd name="T40" fmla="*/ 1 w 128"/>
                  <a:gd name="T41" fmla="*/ 29 h 60"/>
                  <a:gd name="T42" fmla="*/ 14 w 128"/>
                  <a:gd name="T43" fmla="*/ 13 h 60"/>
                  <a:gd name="T44" fmla="*/ 39 w 128"/>
                  <a:gd name="T45" fmla="*/ 1 h 60"/>
                  <a:gd name="T46" fmla="*/ 43 w 128"/>
                  <a:gd name="T47" fmla="*/ 3 h 60"/>
                  <a:gd name="T48" fmla="*/ 54 w 128"/>
                  <a:gd name="T49" fmla="*/ 39 h 60"/>
                  <a:gd name="T50" fmla="*/ 55 w 128"/>
                  <a:gd name="T51"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60">
                    <a:moveTo>
                      <a:pt x="55" y="42"/>
                    </a:moveTo>
                    <a:cubicBezTo>
                      <a:pt x="57" y="37"/>
                      <a:pt x="58" y="33"/>
                      <a:pt x="59" y="29"/>
                    </a:cubicBezTo>
                    <a:cubicBezTo>
                      <a:pt x="60" y="28"/>
                      <a:pt x="59" y="27"/>
                      <a:pt x="58" y="26"/>
                    </a:cubicBezTo>
                    <a:cubicBezTo>
                      <a:pt x="57" y="24"/>
                      <a:pt x="56" y="22"/>
                      <a:pt x="55" y="20"/>
                    </a:cubicBezTo>
                    <a:cubicBezTo>
                      <a:pt x="54" y="17"/>
                      <a:pt x="54" y="14"/>
                      <a:pt x="57" y="12"/>
                    </a:cubicBezTo>
                    <a:cubicBezTo>
                      <a:pt x="60" y="9"/>
                      <a:pt x="67" y="9"/>
                      <a:pt x="70" y="11"/>
                    </a:cubicBezTo>
                    <a:cubicBezTo>
                      <a:pt x="73" y="13"/>
                      <a:pt x="73" y="16"/>
                      <a:pt x="72" y="20"/>
                    </a:cubicBezTo>
                    <a:cubicBezTo>
                      <a:pt x="72" y="20"/>
                      <a:pt x="72" y="22"/>
                      <a:pt x="71" y="22"/>
                    </a:cubicBezTo>
                    <a:cubicBezTo>
                      <a:pt x="67" y="27"/>
                      <a:pt x="68" y="31"/>
                      <a:pt x="70" y="36"/>
                    </a:cubicBezTo>
                    <a:cubicBezTo>
                      <a:pt x="71" y="37"/>
                      <a:pt x="71" y="39"/>
                      <a:pt x="73" y="41"/>
                    </a:cubicBezTo>
                    <a:cubicBezTo>
                      <a:pt x="75" y="35"/>
                      <a:pt x="77" y="28"/>
                      <a:pt x="79" y="22"/>
                    </a:cubicBezTo>
                    <a:cubicBezTo>
                      <a:pt x="81" y="16"/>
                      <a:pt x="83" y="10"/>
                      <a:pt x="84" y="3"/>
                    </a:cubicBezTo>
                    <a:cubicBezTo>
                      <a:pt x="85" y="1"/>
                      <a:pt x="86" y="0"/>
                      <a:pt x="89" y="1"/>
                    </a:cubicBezTo>
                    <a:cubicBezTo>
                      <a:pt x="95" y="6"/>
                      <a:pt x="102" y="9"/>
                      <a:pt x="110" y="11"/>
                    </a:cubicBezTo>
                    <a:cubicBezTo>
                      <a:pt x="121" y="15"/>
                      <a:pt x="126" y="23"/>
                      <a:pt x="127" y="34"/>
                    </a:cubicBezTo>
                    <a:cubicBezTo>
                      <a:pt x="127" y="41"/>
                      <a:pt x="127" y="48"/>
                      <a:pt x="128" y="55"/>
                    </a:cubicBezTo>
                    <a:cubicBezTo>
                      <a:pt x="128" y="59"/>
                      <a:pt x="126" y="60"/>
                      <a:pt x="123" y="60"/>
                    </a:cubicBezTo>
                    <a:cubicBezTo>
                      <a:pt x="102" y="59"/>
                      <a:pt x="80" y="59"/>
                      <a:pt x="59" y="59"/>
                    </a:cubicBezTo>
                    <a:cubicBezTo>
                      <a:pt x="41" y="59"/>
                      <a:pt x="23" y="59"/>
                      <a:pt x="5" y="60"/>
                    </a:cubicBezTo>
                    <a:cubicBezTo>
                      <a:pt x="1" y="60"/>
                      <a:pt x="0" y="59"/>
                      <a:pt x="0" y="55"/>
                    </a:cubicBezTo>
                    <a:cubicBezTo>
                      <a:pt x="0" y="46"/>
                      <a:pt x="0" y="38"/>
                      <a:pt x="1" y="29"/>
                    </a:cubicBezTo>
                    <a:cubicBezTo>
                      <a:pt x="3" y="22"/>
                      <a:pt x="7" y="16"/>
                      <a:pt x="14" y="13"/>
                    </a:cubicBezTo>
                    <a:cubicBezTo>
                      <a:pt x="22" y="9"/>
                      <a:pt x="31" y="6"/>
                      <a:pt x="39" y="1"/>
                    </a:cubicBezTo>
                    <a:cubicBezTo>
                      <a:pt x="42" y="0"/>
                      <a:pt x="42" y="2"/>
                      <a:pt x="43" y="3"/>
                    </a:cubicBezTo>
                    <a:cubicBezTo>
                      <a:pt x="46" y="15"/>
                      <a:pt x="50" y="27"/>
                      <a:pt x="54" y="39"/>
                    </a:cubicBezTo>
                    <a:cubicBezTo>
                      <a:pt x="54" y="39"/>
                      <a:pt x="54" y="40"/>
                      <a:pt x="55" y="4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6" name="Freeform 339">
                <a:extLst>
                  <a:ext uri="{FF2B5EF4-FFF2-40B4-BE49-F238E27FC236}">
                    <a16:creationId xmlns:a16="http://schemas.microsoft.com/office/drawing/2014/main" id="{B9DA6F3D-36BE-4149-AEC1-2B42BFE56A22}"/>
                  </a:ext>
                </a:extLst>
              </p:cNvPr>
              <p:cNvSpPr>
                <a:spLocks/>
              </p:cNvSpPr>
              <p:nvPr/>
            </p:nvSpPr>
            <p:spPr bwMode="gray">
              <a:xfrm>
                <a:off x="9229325" y="3860379"/>
                <a:ext cx="88182" cy="117137"/>
              </a:xfrm>
              <a:custGeom>
                <a:avLst/>
                <a:gdLst>
                  <a:gd name="T0" fmla="*/ 69 w 71"/>
                  <a:gd name="T1" fmla="*/ 32 h 93"/>
                  <a:gd name="T2" fmla="*/ 69 w 71"/>
                  <a:gd name="T3" fmla="*/ 38 h 93"/>
                  <a:gd name="T4" fmla="*/ 69 w 71"/>
                  <a:gd name="T5" fmla="*/ 47 h 93"/>
                  <a:gd name="T6" fmla="*/ 63 w 71"/>
                  <a:gd name="T7" fmla="*/ 66 h 93"/>
                  <a:gd name="T8" fmla="*/ 60 w 71"/>
                  <a:gd name="T9" fmla="*/ 71 h 93"/>
                  <a:gd name="T10" fmla="*/ 44 w 71"/>
                  <a:gd name="T11" fmla="*/ 90 h 93"/>
                  <a:gd name="T12" fmla="*/ 14 w 71"/>
                  <a:gd name="T13" fmla="*/ 79 h 93"/>
                  <a:gd name="T14" fmla="*/ 2 w 71"/>
                  <a:gd name="T15" fmla="*/ 53 h 93"/>
                  <a:gd name="T16" fmla="*/ 4 w 71"/>
                  <a:gd name="T17" fmla="*/ 42 h 93"/>
                  <a:gd name="T18" fmla="*/ 4 w 71"/>
                  <a:gd name="T19" fmla="*/ 39 h 93"/>
                  <a:gd name="T20" fmla="*/ 20 w 71"/>
                  <a:gd name="T21" fmla="*/ 7 h 93"/>
                  <a:gd name="T22" fmla="*/ 52 w 71"/>
                  <a:gd name="T23" fmla="*/ 6 h 93"/>
                  <a:gd name="T24" fmla="*/ 54 w 71"/>
                  <a:gd name="T25" fmla="*/ 8 h 93"/>
                  <a:gd name="T26" fmla="*/ 63 w 71"/>
                  <a:gd name="T27" fmla="*/ 14 h 93"/>
                  <a:gd name="T28" fmla="*/ 69 w 71"/>
                  <a:gd name="T29" fmla="*/ 3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3">
                    <a:moveTo>
                      <a:pt x="69" y="32"/>
                    </a:moveTo>
                    <a:cubicBezTo>
                      <a:pt x="69" y="34"/>
                      <a:pt x="69" y="36"/>
                      <a:pt x="69" y="38"/>
                    </a:cubicBezTo>
                    <a:cubicBezTo>
                      <a:pt x="68" y="41"/>
                      <a:pt x="68" y="44"/>
                      <a:pt x="69" y="47"/>
                    </a:cubicBezTo>
                    <a:cubicBezTo>
                      <a:pt x="71" y="52"/>
                      <a:pt x="67" y="63"/>
                      <a:pt x="63" y="66"/>
                    </a:cubicBezTo>
                    <a:cubicBezTo>
                      <a:pt x="61" y="67"/>
                      <a:pt x="61" y="69"/>
                      <a:pt x="60" y="71"/>
                    </a:cubicBezTo>
                    <a:cubicBezTo>
                      <a:pt x="58" y="80"/>
                      <a:pt x="53" y="87"/>
                      <a:pt x="44" y="90"/>
                    </a:cubicBezTo>
                    <a:cubicBezTo>
                      <a:pt x="32" y="93"/>
                      <a:pt x="20" y="90"/>
                      <a:pt x="14" y="79"/>
                    </a:cubicBezTo>
                    <a:cubicBezTo>
                      <a:pt x="9" y="71"/>
                      <a:pt x="5" y="62"/>
                      <a:pt x="2" y="53"/>
                    </a:cubicBezTo>
                    <a:cubicBezTo>
                      <a:pt x="1" y="50"/>
                      <a:pt x="0" y="46"/>
                      <a:pt x="4" y="42"/>
                    </a:cubicBezTo>
                    <a:cubicBezTo>
                      <a:pt x="5" y="41"/>
                      <a:pt x="4" y="40"/>
                      <a:pt x="4" y="39"/>
                    </a:cubicBezTo>
                    <a:cubicBezTo>
                      <a:pt x="2" y="24"/>
                      <a:pt x="9" y="14"/>
                      <a:pt x="20" y="7"/>
                    </a:cubicBezTo>
                    <a:cubicBezTo>
                      <a:pt x="31" y="0"/>
                      <a:pt x="41" y="0"/>
                      <a:pt x="52" y="6"/>
                    </a:cubicBezTo>
                    <a:cubicBezTo>
                      <a:pt x="53" y="6"/>
                      <a:pt x="54" y="7"/>
                      <a:pt x="54" y="8"/>
                    </a:cubicBezTo>
                    <a:cubicBezTo>
                      <a:pt x="57" y="10"/>
                      <a:pt x="60" y="13"/>
                      <a:pt x="63" y="14"/>
                    </a:cubicBezTo>
                    <a:cubicBezTo>
                      <a:pt x="67" y="17"/>
                      <a:pt x="69" y="23"/>
                      <a:pt x="69" y="32"/>
                    </a:cubicBezTo>
                    <a:close/>
                  </a:path>
                </a:pathLst>
              </a:custGeom>
              <a:grpFill/>
              <a:ln>
                <a:solidFill>
                  <a:schemeClr val="bg1"/>
                </a:solid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7" name="Line 340">
                <a:extLst>
                  <a:ext uri="{FF2B5EF4-FFF2-40B4-BE49-F238E27FC236}">
                    <a16:creationId xmlns:a16="http://schemas.microsoft.com/office/drawing/2014/main" id="{9FAF40A3-CF87-4F6D-BCD4-1A73FA2CE46D}"/>
                  </a:ext>
                </a:extLst>
              </p:cNvPr>
              <p:cNvSpPr>
                <a:spLocks noChangeShapeType="1"/>
              </p:cNvSpPr>
              <p:nvPr/>
            </p:nvSpPr>
            <p:spPr bwMode="gray">
              <a:xfrm>
                <a:off x="8780519" y="3765616"/>
                <a:ext cx="480393" cy="0"/>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8" name="Line 341">
                <a:extLst>
                  <a:ext uri="{FF2B5EF4-FFF2-40B4-BE49-F238E27FC236}">
                    <a16:creationId xmlns:a16="http://schemas.microsoft.com/office/drawing/2014/main" id="{9C119E23-0213-4646-B6D8-3E60B638F848}"/>
                  </a:ext>
                </a:extLst>
              </p:cNvPr>
              <p:cNvSpPr>
                <a:spLocks noChangeShapeType="1"/>
              </p:cNvSpPr>
              <p:nvPr/>
            </p:nvSpPr>
            <p:spPr bwMode="gray">
              <a:xfrm>
                <a:off x="9020057" y="3730080"/>
                <a:ext cx="0" cy="103976"/>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19" name="Line 342">
                <a:extLst>
                  <a:ext uri="{FF2B5EF4-FFF2-40B4-BE49-F238E27FC236}">
                    <a16:creationId xmlns:a16="http://schemas.microsoft.com/office/drawing/2014/main" id="{C776FF2E-9C55-4045-8B6E-26D92C394943}"/>
                  </a:ext>
                </a:extLst>
              </p:cNvPr>
              <p:cNvSpPr>
                <a:spLocks noChangeShapeType="1"/>
              </p:cNvSpPr>
              <p:nvPr/>
            </p:nvSpPr>
            <p:spPr bwMode="gray">
              <a:xfrm>
                <a:off x="9260912"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20" name="Line 343">
                <a:extLst>
                  <a:ext uri="{FF2B5EF4-FFF2-40B4-BE49-F238E27FC236}">
                    <a16:creationId xmlns:a16="http://schemas.microsoft.com/office/drawing/2014/main" id="{76354B88-1552-48DC-958C-EC11AD13937C}"/>
                  </a:ext>
                </a:extLst>
              </p:cNvPr>
              <p:cNvSpPr>
                <a:spLocks noChangeShapeType="1"/>
              </p:cNvSpPr>
              <p:nvPr/>
            </p:nvSpPr>
            <p:spPr bwMode="gray">
              <a:xfrm>
                <a:off x="8780519" y="3765616"/>
                <a:ext cx="0" cy="68439"/>
              </a:xfrm>
              <a:prstGeom prst="line">
                <a:avLst/>
              </a:prstGeom>
              <a:grpFill/>
              <a:ln w="17463" cap="rnd">
                <a:solidFill>
                  <a:schemeClr val="bg1"/>
                </a:solidFill>
                <a:prstDash val="solid"/>
                <a:round/>
                <a:headEnd/>
                <a:tailEnd/>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grpSp>
        <p:nvGrpSpPr>
          <p:cNvPr id="6" name="Group 5">
            <a:extLst>
              <a:ext uri="{FF2B5EF4-FFF2-40B4-BE49-F238E27FC236}">
                <a16:creationId xmlns:a16="http://schemas.microsoft.com/office/drawing/2014/main" id="{B81CF20D-FF44-4698-B0E6-9918C0363676}"/>
              </a:ext>
            </a:extLst>
          </p:cNvPr>
          <p:cNvGrpSpPr/>
          <p:nvPr/>
        </p:nvGrpSpPr>
        <p:grpSpPr>
          <a:xfrm>
            <a:off x="7076987" y="4602480"/>
            <a:ext cx="1980000" cy="1187503"/>
            <a:chOff x="5780262" y="4602480"/>
            <a:chExt cx="1980000" cy="1187503"/>
          </a:xfrm>
        </p:grpSpPr>
        <p:sp>
          <p:nvSpPr>
            <p:cNvPr id="4" name="Rectangle 3">
              <a:extLst>
                <a:ext uri="{FF2B5EF4-FFF2-40B4-BE49-F238E27FC236}">
                  <a16:creationId xmlns:a16="http://schemas.microsoft.com/office/drawing/2014/main" id="{C3ABCB37-8315-431F-A7D2-6AA31E334B4F}"/>
                </a:ext>
              </a:extLst>
            </p:cNvPr>
            <p:cNvSpPr/>
            <p:nvPr/>
          </p:nvSpPr>
          <p:spPr>
            <a:xfrm>
              <a:off x="5780262" y="4602480"/>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Reducing cost of doing business</a:t>
              </a:r>
            </a:p>
          </p:txBody>
        </p:sp>
        <p:grpSp>
          <p:nvGrpSpPr>
            <p:cNvPr id="21" name="Group 20">
              <a:extLst>
                <a:ext uri="{FF2B5EF4-FFF2-40B4-BE49-F238E27FC236}">
                  <a16:creationId xmlns:a16="http://schemas.microsoft.com/office/drawing/2014/main" id="{77476F72-9FE9-4307-BE0B-351C320206A2}"/>
                </a:ext>
              </a:extLst>
            </p:cNvPr>
            <p:cNvGrpSpPr>
              <a:grpSpLocks noChangeAspect="1"/>
            </p:cNvGrpSpPr>
            <p:nvPr/>
          </p:nvGrpSpPr>
          <p:grpSpPr bwMode="gray">
            <a:xfrm>
              <a:off x="6609204" y="4763501"/>
              <a:ext cx="322116" cy="404384"/>
              <a:chOff x="7744714" y="4364461"/>
              <a:chExt cx="365888" cy="459335"/>
            </a:xfrm>
            <a:solidFill>
              <a:schemeClr val="bg1"/>
            </a:solidFill>
          </p:grpSpPr>
          <p:sp>
            <p:nvSpPr>
              <p:cNvPr id="22" name="Freeform 296">
                <a:extLst>
                  <a:ext uri="{FF2B5EF4-FFF2-40B4-BE49-F238E27FC236}">
                    <a16:creationId xmlns:a16="http://schemas.microsoft.com/office/drawing/2014/main" id="{03FE4D3A-B28E-4516-AD9F-97B6BCFB07BB}"/>
                  </a:ext>
                </a:extLst>
              </p:cNvPr>
              <p:cNvSpPr>
                <a:spLocks noEditPoints="1"/>
              </p:cNvSpPr>
              <p:nvPr/>
            </p:nvSpPr>
            <p:spPr bwMode="gray">
              <a:xfrm>
                <a:off x="7744714" y="4364461"/>
                <a:ext cx="365888" cy="459335"/>
              </a:xfrm>
              <a:custGeom>
                <a:avLst/>
                <a:gdLst>
                  <a:gd name="T0" fmla="*/ 88 w 291"/>
                  <a:gd name="T1" fmla="*/ 365 h 365"/>
                  <a:gd name="T2" fmla="*/ 110 w 291"/>
                  <a:gd name="T3" fmla="*/ 314 h 365"/>
                  <a:gd name="T4" fmla="*/ 66 w 291"/>
                  <a:gd name="T5" fmla="*/ 316 h 365"/>
                  <a:gd name="T6" fmla="*/ 33 w 291"/>
                  <a:gd name="T7" fmla="*/ 290 h 365"/>
                  <a:gd name="T8" fmla="*/ 25 w 291"/>
                  <a:gd name="T9" fmla="*/ 241 h 365"/>
                  <a:gd name="T10" fmla="*/ 19 w 291"/>
                  <a:gd name="T11" fmla="*/ 226 h 365"/>
                  <a:gd name="T12" fmla="*/ 2 w 291"/>
                  <a:gd name="T13" fmla="*/ 211 h 365"/>
                  <a:gd name="T14" fmla="*/ 30 w 291"/>
                  <a:gd name="T15" fmla="*/ 159 h 365"/>
                  <a:gd name="T16" fmla="*/ 29 w 291"/>
                  <a:gd name="T17" fmla="*/ 92 h 365"/>
                  <a:gd name="T18" fmla="*/ 107 w 291"/>
                  <a:gd name="T19" fmla="*/ 8 h 365"/>
                  <a:gd name="T20" fmla="*/ 275 w 291"/>
                  <a:gd name="T21" fmla="*/ 74 h 365"/>
                  <a:gd name="T22" fmla="*/ 254 w 291"/>
                  <a:gd name="T23" fmla="*/ 223 h 365"/>
                  <a:gd name="T24" fmla="*/ 235 w 291"/>
                  <a:gd name="T25" fmla="*/ 291 h 365"/>
                  <a:gd name="T26" fmla="*/ 285 w 291"/>
                  <a:gd name="T27" fmla="*/ 365 h 365"/>
                  <a:gd name="T28" fmla="*/ 217 w 291"/>
                  <a:gd name="T29" fmla="*/ 188 h 365"/>
                  <a:gd name="T30" fmla="*/ 242 w 291"/>
                  <a:gd name="T31" fmla="*/ 182 h 365"/>
                  <a:gd name="T32" fmla="*/ 247 w 291"/>
                  <a:gd name="T33" fmla="*/ 169 h 365"/>
                  <a:gd name="T34" fmla="*/ 260 w 291"/>
                  <a:gd name="T35" fmla="*/ 146 h 365"/>
                  <a:gd name="T36" fmla="*/ 255 w 291"/>
                  <a:gd name="T37" fmla="*/ 135 h 365"/>
                  <a:gd name="T38" fmla="*/ 248 w 291"/>
                  <a:gd name="T39" fmla="*/ 111 h 365"/>
                  <a:gd name="T40" fmla="*/ 235 w 291"/>
                  <a:gd name="T41" fmla="*/ 105 h 365"/>
                  <a:gd name="T42" fmla="*/ 211 w 291"/>
                  <a:gd name="T43" fmla="*/ 92 h 365"/>
                  <a:gd name="T44" fmla="*/ 201 w 291"/>
                  <a:gd name="T45" fmla="*/ 97 h 365"/>
                  <a:gd name="T46" fmla="*/ 175 w 291"/>
                  <a:gd name="T47" fmla="*/ 105 h 365"/>
                  <a:gd name="T48" fmla="*/ 170 w 291"/>
                  <a:gd name="T49" fmla="*/ 117 h 365"/>
                  <a:gd name="T50" fmla="*/ 158 w 291"/>
                  <a:gd name="T51" fmla="*/ 140 h 365"/>
                  <a:gd name="T52" fmla="*/ 162 w 291"/>
                  <a:gd name="T53" fmla="*/ 152 h 365"/>
                  <a:gd name="T54" fmla="*/ 170 w 291"/>
                  <a:gd name="T55" fmla="*/ 177 h 365"/>
                  <a:gd name="T56" fmla="*/ 183 w 291"/>
                  <a:gd name="T57" fmla="*/ 181 h 365"/>
                  <a:gd name="T58" fmla="*/ 208 w 291"/>
                  <a:gd name="T59" fmla="*/ 194 h 365"/>
                  <a:gd name="T60" fmla="*/ 107 w 291"/>
                  <a:gd name="T61" fmla="*/ 33 h 365"/>
                  <a:gd name="T62" fmla="*/ 101 w 291"/>
                  <a:gd name="T63" fmla="*/ 51 h 365"/>
                  <a:gd name="T64" fmla="*/ 101 w 291"/>
                  <a:gd name="T65" fmla="*/ 64 h 365"/>
                  <a:gd name="T66" fmla="*/ 109 w 291"/>
                  <a:gd name="T67" fmla="*/ 85 h 365"/>
                  <a:gd name="T68" fmla="*/ 130 w 291"/>
                  <a:gd name="T69" fmla="*/ 93 h 365"/>
                  <a:gd name="T70" fmla="*/ 143 w 291"/>
                  <a:gd name="T71" fmla="*/ 94 h 365"/>
                  <a:gd name="T72" fmla="*/ 164 w 291"/>
                  <a:gd name="T73" fmla="*/ 85 h 365"/>
                  <a:gd name="T74" fmla="*/ 171 w 291"/>
                  <a:gd name="T75" fmla="*/ 65 h 365"/>
                  <a:gd name="T76" fmla="*/ 171 w 291"/>
                  <a:gd name="T77" fmla="*/ 51 h 365"/>
                  <a:gd name="T78" fmla="*/ 164 w 291"/>
                  <a:gd name="T79" fmla="*/ 30 h 365"/>
                  <a:gd name="T80" fmla="*/ 143 w 291"/>
                  <a:gd name="T81" fmla="*/ 23 h 365"/>
                  <a:gd name="T82" fmla="*/ 130 w 291"/>
                  <a:gd name="T83" fmla="*/ 23 h 365"/>
                  <a:gd name="T84" fmla="*/ 113 w 291"/>
                  <a:gd name="T85" fmla="*/ 2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1" h="365">
                    <a:moveTo>
                      <a:pt x="285" y="365"/>
                    </a:moveTo>
                    <a:cubicBezTo>
                      <a:pt x="221" y="365"/>
                      <a:pt x="155" y="365"/>
                      <a:pt x="88" y="365"/>
                    </a:cubicBezTo>
                    <a:cubicBezTo>
                      <a:pt x="90" y="364"/>
                      <a:pt x="91" y="363"/>
                      <a:pt x="93" y="362"/>
                    </a:cubicBezTo>
                    <a:cubicBezTo>
                      <a:pt x="110" y="349"/>
                      <a:pt x="116" y="332"/>
                      <a:pt x="110" y="314"/>
                    </a:cubicBezTo>
                    <a:cubicBezTo>
                      <a:pt x="109" y="310"/>
                      <a:pt x="107" y="309"/>
                      <a:pt x="103" y="309"/>
                    </a:cubicBezTo>
                    <a:cubicBezTo>
                      <a:pt x="91" y="312"/>
                      <a:pt x="78" y="314"/>
                      <a:pt x="66" y="316"/>
                    </a:cubicBezTo>
                    <a:cubicBezTo>
                      <a:pt x="55" y="317"/>
                      <a:pt x="46" y="314"/>
                      <a:pt x="37" y="307"/>
                    </a:cubicBezTo>
                    <a:cubicBezTo>
                      <a:pt x="32" y="302"/>
                      <a:pt x="31" y="296"/>
                      <a:pt x="33" y="290"/>
                    </a:cubicBezTo>
                    <a:cubicBezTo>
                      <a:pt x="36" y="280"/>
                      <a:pt x="35" y="272"/>
                      <a:pt x="28" y="264"/>
                    </a:cubicBezTo>
                    <a:cubicBezTo>
                      <a:pt x="23" y="258"/>
                      <a:pt x="21" y="249"/>
                      <a:pt x="25" y="241"/>
                    </a:cubicBezTo>
                    <a:cubicBezTo>
                      <a:pt x="25" y="240"/>
                      <a:pt x="26" y="239"/>
                      <a:pt x="26" y="237"/>
                    </a:cubicBezTo>
                    <a:cubicBezTo>
                      <a:pt x="27" y="229"/>
                      <a:pt x="27" y="229"/>
                      <a:pt x="19" y="226"/>
                    </a:cubicBezTo>
                    <a:cubicBezTo>
                      <a:pt x="14" y="225"/>
                      <a:pt x="10" y="223"/>
                      <a:pt x="5" y="221"/>
                    </a:cubicBezTo>
                    <a:cubicBezTo>
                      <a:pt x="1" y="219"/>
                      <a:pt x="0" y="215"/>
                      <a:pt x="2" y="211"/>
                    </a:cubicBezTo>
                    <a:cubicBezTo>
                      <a:pt x="7" y="201"/>
                      <a:pt x="11" y="191"/>
                      <a:pt x="17" y="181"/>
                    </a:cubicBezTo>
                    <a:cubicBezTo>
                      <a:pt x="21" y="174"/>
                      <a:pt x="26" y="166"/>
                      <a:pt x="30" y="159"/>
                    </a:cubicBezTo>
                    <a:cubicBezTo>
                      <a:pt x="31" y="157"/>
                      <a:pt x="31" y="155"/>
                      <a:pt x="31" y="154"/>
                    </a:cubicBezTo>
                    <a:cubicBezTo>
                      <a:pt x="18" y="134"/>
                      <a:pt x="23" y="113"/>
                      <a:pt x="29" y="92"/>
                    </a:cubicBezTo>
                    <a:cubicBezTo>
                      <a:pt x="34" y="79"/>
                      <a:pt x="39" y="66"/>
                      <a:pt x="45" y="54"/>
                    </a:cubicBezTo>
                    <a:cubicBezTo>
                      <a:pt x="58" y="28"/>
                      <a:pt x="80" y="14"/>
                      <a:pt x="107" y="8"/>
                    </a:cubicBezTo>
                    <a:cubicBezTo>
                      <a:pt x="139" y="0"/>
                      <a:pt x="172" y="0"/>
                      <a:pt x="203" y="10"/>
                    </a:cubicBezTo>
                    <a:cubicBezTo>
                      <a:pt x="236" y="21"/>
                      <a:pt x="258" y="44"/>
                      <a:pt x="275" y="74"/>
                    </a:cubicBezTo>
                    <a:cubicBezTo>
                      <a:pt x="291" y="104"/>
                      <a:pt x="290" y="136"/>
                      <a:pt x="281" y="168"/>
                    </a:cubicBezTo>
                    <a:cubicBezTo>
                      <a:pt x="275" y="188"/>
                      <a:pt x="265" y="206"/>
                      <a:pt x="254" y="223"/>
                    </a:cubicBezTo>
                    <a:cubicBezTo>
                      <a:pt x="248" y="231"/>
                      <a:pt x="242" y="240"/>
                      <a:pt x="237" y="249"/>
                    </a:cubicBezTo>
                    <a:cubicBezTo>
                      <a:pt x="228" y="262"/>
                      <a:pt x="230" y="277"/>
                      <a:pt x="235" y="291"/>
                    </a:cubicBezTo>
                    <a:cubicBezTo>
                      <a:pt x="243" y="316"/>
                      <a:pt x="258" y="335"/>
                      <a:pt x="276" y="354"/>
                    </a:cubicBezTo>
                    <a:cubicBezTo>
                      <a:pt x="279" y="357"/>
                      <a:pt x="283" y="362"/>
                      <a:pt x="285" y="365"/>
                    </a:cubicBezTo>
                    <a:close/>
                    <a:moveTo>
                      <a:pt x="208" y="194"/>
                    </a:moveTo>
                    <a:cubicBezTo>
                      <a:pt x="215" y="194"/>
                      <a:pt x="215" y="194"/>
                      <a:pt x="217" y="188"/>
                    </a:cubicBezTo>
                    <a:cubicBezTo>
                      <a:pt x="219" y="180"/>
                      <a:pt x="228" y="177"/>
                      <a:pt x="235" y="182"/>
                    </a:cubicBezTo>
                    <a:cubicBezTo>
                      <a:pt x="238" y="184"/>
                      <a:pt x="240" y="184"/>
                      <a:pt x="242" y="182"/>
                    </a:cubicBezTo>
                    <a:cubicBezTo>
                      <a:pt x="243" y="181"/>
                      <a:pt x="244" y="180"/>
                      <a:pt x="246" y="179"/>
                    </a:cubicBezTo>
                    <a:cubicBezTo>
                      <a:pt x="249" y="176"/>
                      <a:pt x="250" y="174"/>
                      <a:pt x="247" y="169"/>
                    </a:cubicBezTo>
                    <a:cubicBezTo>
                      <a:pt x="241" y="163"/>
                      <a:pt x="246" y="153"/>
                      <a:pt x="254" y="152"/>
                    </a:cubicBezTo>
                    <a:cubicBezTo>
                      <a:pt x="258" y="152"/>
                      <a:pt x="260" y="150"/>
                      <a:pt x="260" y="146"/>
                    </a:cubicBezTo>
                    <a:cubicBezTo>
                      <a:pt x="260" y="144"/>
                      <a:pt x="260" y="142"/>
                      <a:pt x="259" y="140"/>
                    </a:cubicBezTo>
                    <a:cubicBezTo>
                      <a:pt x="259" y="138"/>
                      <a:pt x="257" y="136"/>
                      <a:pt x="255" y="135"/>
                    </a:cubicBezTo>
                    <a:cubicBezTo>
                      <a:pt x="245" y="133"/>
                      <a:pt x="242" y="125"/>
                      <a:pt x="248" y="116"/>
                    </a:cubicBezTo>
                    <a:cubicBezTo>
                      <a:pt x="249" y="115"/>
                      <a:pt x="248" y="112"/>
                      <a:pt x="248" y="111"/>
                    </a:cubicBezTo>
                    <a:cubicBezTo>
                      <a:pt x="247" y="109"/>
                      <a:pt x="245" y="108"/>
                      <a:pt x="244" y="106"/>
                    </a:cubicBezTo>
                    <a:cubicBezTo>
                      <a:pt x="241" y="103"/>
                      <a:pt x="238" y="103"/>
                      <a:pt x="235" y="105"/>
                    </a:cubicBezTo>
                    <a:cubicBezTo>
                      <a:pt x="228" y="111"/>
                      <a:pt x="219" y="107"/>
                      <a:pt x="217" y="98"/>
                    </a:cubicBezTo>
                    <a:cubicBezTo>
                      <a:pt x="217" y="93"/>
                      <a:pt x="215" y="92"/>
                      <a:pt x="211" y="92"/>
                    </a:cubicBezTo>
                    <a:cubicBezTo>
                      <a:pt x="209" y="93"/>
                      <a:pt x="207" y="93"/>
                      <a:pt x="205" y="93"/>
                    </a:cubicBezTo>
                    <a:cubicBezTo>
                      <a:pt x="202" y="93"/>
                      <a:pt x="201" y="94"/>
                      <a:pt x="201" y="97"/>
                    </a:cubicBezTo>
                    <a:cubicBezTo>
                      <a:pt x="199" y="107"/>
                      <a:pt x="190" y="110"/>
                      <a:pt x="182" y="105"/>
                    </a:cubicBezTo>
                    <a:cubicBezTo>
                      <a:pt x="179" y="102"/>
                      <a:pt x="177" y="103"/>
                      <a:pt x="175" y="105"/>
                    </a:cubicBezTo>
                    <a:cubicBezTo>
                      <a:pt x="174" y="107"/>
                      <a:pt x="172" y="108"/>
                      <a:pt x="171" y="110"/>
                    </a:cubicBezTo>
                    <a:cubicBezTo>
                      <a:pt x="168" y="112"/>
                      <a:pt x="168" y="114"/>
                      <a:pt x="170" y="117"/>
                    </a:cubicBezTo>
                    <a:cubicBezTo>
                      <a:pt x="176" y="124"/>
                      <a:pt x="172" y="133"/>
                      <a:pt x="163" y="135"/>
                    </a:cubicBezTo>
                    <a:cubicBezTo>
                      <a:pt x="159" y="135"/>
                      <a:pt x="158" y="137"/>
                      <a:pt x="158" y="140"/>
                    </a:cubicBezTo>
                    <a:cubicBezTo>
                      <a:pt x="158" y="142"/>
                      <a:pt x="157" y="145"/>
                      <a:pt x="158" y="147"/>
                    </a:cubicBezTo>
                    <a:cubicBezTo>
                      <a:pt x="159" y="149"/>
                      <a:pt x="161" y="152"/>
                      <a:pt x="162" y="152"/>
                    </a:cubicBezTo>
                    <a:cubicBezTo>
                      <a:pt x="171" y="152"/>
                      <a:pt x="176" y="163"/>
                      <a:pt x="170" y="170"/>
                    </a:cubicBezTo>
                    <a:cubicBezTo>
                      <a:pt x="168" y="173"/>
                      <a:pt x="168" y="175"/>
                      <a:pt x="170" y="177"/>
                    </a:cubicBezTo>
                    <a:cubicBezTo>
                      <a:pt x="171" y="178"/>
                      <a:pt x="172" y="179"/>
                      <a:pt x="173" y="180"/>
                    </a:cubicBezTo>
                    <a:cubicBezTo>
                      <a:pt x="176" y="183"/>
                      <a:pt x="179" y="185"/>
                      <a:pt x="183" y="181"/>
                    </a:cubicBezTo>
                    <a:cubicBezTo>
                      <a:pt x="189" y="177"/>
                      <a:pt x="199" y="180"/>
                      <a:pt x="200" y="187"/>
                    </a:cubicBezTo>
                    <a:cubicBezTo>
                      <a:pt x="200" y="194"/>
                      <a:pt x="204" y="195"/>
                      <a:pt x="208" y="194"/>
                    </a:cubicBezTo>
                    <a:close/>
                    <a:moveTo>
                      <a:pt x="113" y="26"/>
                    </a:moveTo>
                    <a:cubicBezTo>
                      <a:pt x="111" y="28"/>
                      <a:pt x="109" y="30"/>
                      <a:pt x="107" y="33"/>
                    </a:cubicBezTo>
                    <a:cubicBezTo>
                      <a:pt x="106" y="34"/>
                      <a:pt x="107" y="36"/>
                      <a:pt x="107" y="38"/>
                    </a:cubicBezTo>
                    <a:cubicBezTo>
                      <a:pt x="111" y="44"/>
                      <a:pt x="109" y="50"/>
                      <a:pt x="101" y="51"/>
                    </a:cubicBezTo>
                    <a:cubicBezTo>
                      <a:pt x="97" y="52"/>
                      <a:pt x="97" y="54"/>
                      <a:pt x="97" y="57"/>
                    </a:cubicBezTo>
                    <a:cubicBezTo>
                      <a:pt x="98" y="60"/>
                      <a:pt x="96" y="63"/>
                      <a:pt x="101" y="64"/>
                    </a:cubicBezTo>
                    <a:cubicBezTo>
                      <a:pt x="109" y="66"/>
                      <a:pt x="111" y="72"/>
                      <a:pt x="107" y="78"/>
                    </a:cubicBezTo>
                    <a:cubicBezTo>
                      <a:pt x="104" y="82"/>
                      <a:pt x="107" y="83"/>
                      <a:pt x="109" y="85"/>
                    </a:cubicBezTo>
                    <a:cubicBezTo>
                      <a:pt x="111" y="87"/>
                      <a:pt x="112" y="90"/>
                      <a:pt x="116" y="87"/>
                    </a:cubicBezTo>
                    <a:cubicBezTo>
                      <a:pt x="122" y="83"/>
                      <a:pt x="129" y="86"/>
                      <a:pt x="130" y="93"/>
                    </a:cubicBezTo>
                    <a:cubicBezTo>
                      <a:pt x="130" y="97"/>
                      <a:pt x="133" y="97"/>
                      <a:pt x="135" y="97"/>
                    </a:cubicBezTo>
                    <a:cubicBezTo>
                      <a:pt x="138" y="97"/>
                      <a:pt x="142" y="98"/>
                      <a:pt x="143" y="94"/>
                    </a:cubicBezTo>
                    <a:cubicBezTo>
                      <a:pt x="145" y="86"/>
                      <a:pt x="150" y="83"/>
                      <a:pt x="157" y="88"/>
                    </a:cubicBezTo>
                    <a:cubicBezTo>
                      <a:pt x="161" y="90"/>
                      <a:pt x="162" y="87"/>
                      <a:pt x="164" y="85"/>
                    </a:cubicBezTo>
                    <a:cubicBezTo>
                      <a:pt x="166" y="83"/>
                      <a:pt x="169" y="82"/>
                      <a:pt x="166" y="78"/>
                    </a:cubicBezTo>
                    <a:cubicBezTo>
                      <a:pt x="162" y="72"/>
                      <a:pt x="164" y="66"/>
                      <a:pt x="171" y="65"/>
                    </a:cubicBezTo>
                    <a:cubicBezTo>
                      <a:pt x="176" y="64"/>
                      <a:pt x="175" y="61"/>
                      <a:pt x="176" y="58"/>
                    </a:cubicBezTo>
                    <a:cubicBezTo>
                      <a:pt x="176" y="55"/>
                      <a:pt x="176" y="52"/>
                      <a:pt x="171" y="51"/>
                    </a:cubicBezTo>
                    <a:cubicBezTo>
                      <a:pt x="165" y="50"/>
                      <a:pt x="162" y="43"/>
                      <a:pt x="166" y="38"/>
                    </a:cubicBezTo>
                    <a:cubicBezTo>
                      <a:pt x="169" y="34"/>
                      <a:pt x="166" y="32"/>
                      <a:pt x="164" y="30"/>
                    </a:cubicBezTo>
                    <a:cubicBezTo>
                      <a:pt x="162" y="28"/>
                      <a:pt x="161" y="26"/>
                      <a:pt x="157" y="28"/>
                    </a:cubicBezTo>
                    <a:cubicBezTo>
                      <a:pt x="151" y="33"/>
                      <a:pt x="144" y="30"/>
                      <a:pt x="143" y="23"/>
                    </a:cubicBezTo>
                    <a:cubicBezTo>
                      <a:pt x="143" y="18"/>
                      <a:pt x="140" y="19"/>
                      <a:pt x="137" y="19"/>
                    </a:cubicBezTo>
                    <a:cubicBezTo>
                      <a:pt x="134" y="19"/>
                      <a:pt x="131" y="18"/>
                      <a:pt x="130" y="23"/>
                    </a:cubicBezTo>
                    <a:cubicBezTo>
                      <a:pt x="129" y="30"/>
                      <a:pt x="123" y="32"/>
                      <a:pt x="117" y="28"/>
                    </a:cubicBezTo>
                    <a:cubicBezTo>
                      <a:pt x="116" y="28"/>
                      <a:pt x="115" y="27"/>
                      <a:pt x="113" y="26"/>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23" name="Freeform 297">
                <a:extLst>
                  <a:ext uri="{FF2B5EF4-FFF2-40B4-BE49-F238E27FC236}">
                    <a16:creationId xmlns:a16="http://schemas.microsoft.com/office/drawing/2014/main" id="{585FD0CE-FA13-4205-B7B9-33463ED3EB80}"/>
                  </a:ext>
                </a:extLst>
              </p:cNvPr>
              <p:cNvSpPr>
                <a:spLocks/>
              </p:cNvSpPr>
              <p:nvPr/>
            </p:nvSpPr>
            <p:spPr bwMode="gray">
              <a:xfrm>
                <a:off x="7982936" y="4519766"/>
                <a:ext cx="50013" cy="51330"/>
              </a:xfrm>
              <a:custGeom>
                <a:avLst/>
                <a:gdLst>
                  <a:gd name="T0" fmla="*/ 20 w 40"/>
                  <a:gd name="T1" fmla="*/ 41 h 41"/>
                  <a:gd name="T2" fmla="*/ 0 w 40"/>
                  <a:gd name="T3" fmla="*/ 21 h 41"/>
                  <a:gd name="T4" fmla="*/ 20 w 40"/>
                  <a:gd name="T5" fmla="*/ 0 h 41"/>
                  <a:gd name="T6" fmla="*/ 40 w 40"/>
                  <a:gd name="T7" fmla="*/ 21 h 41"/>
                  <a:gd name="T8" fmla="*/ 20 w 40"/>
                  <a:gd name="T9" fmla="*/ 41 h 41"/>
                </a:gdLst>
                <a:ahLst/>
                <a:cxnLst>
                  <a:cxn ang="0">
                    <a:pos x="T0" y="T1"/>
                  </a:cxn>
                  <a:cxn ang="0">
                    <a:pos x="T2" y="T3"/>
                  </a:cxn>
                  <a:cxn ang="0">
                    <a:pos x="T4" y="T5"/>
                  </a:cxn>
                  <a:cxn ang="0">
                    <a:pos x="T6" y="T7"/>
                  </a:cxn>
                  <a:cxn ang="0">
                    <a:pos x="T8" y="T9"/>
                  </a:cxn>
                </a:cxnLst>
                <a:rect l="0" t="0" r="r" b="b"/>
                <a:pathLst>
                  <a:path w="40" h="41">
                    <a:moveTo>
                      <a:pt x="20" y="41"/>
                    </a:moveTo>
                    <a:cubicBezTo>
                      <a:pt x="8" y="40"/>
                      <a:pt x="0" y="31"/>
                      <a:pt x="0" y="21"/>
                    </a:cubicBezTo>
                    <a:cubicBezTo>
                      <a:pt x="0" y="9"/>
                      <a:pt x="9" y="0"/>
                      <a:pt x="20" y="0"/>
                    </a:cubicBezTo>
                    <a:cubicBezTo>
                      <a:pt x="31" y="0"/>
                      <a:pt x="40" y="10"/>
                      <a:pt x="40" y="21"/>
                    </a:cubicBezTo>
                    <a:cubicBezTo>
                      <a:pt x="40" y="32"/>
                      <a:pt x="31" y="41"/>
                      <a:pt x="20" y="41"/>
                    </a:cubicBezTo>
                    <a:close/>
                  </a:path>
                </a:pathLst>
              </a:cu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sp>
            <p:nvSpPr>
              <p:cNvPr id="24" name="Oval 298">
                <a:extLst>
                  <a:ext uri="{FF2B5EF4-FFF2-40B4-BE49-F238E27FC236}">
                    <a16:creationId xmlns:a16="http://schemas.microsoft.com/office/drawing/2014/main" id="{536764D9-1648-4D23-9799-4E87DF3228FF}"/>
                  </a:ext>
                </a:extLst>
              </p:cNvPr>
              <p:cNvSpPr>
                <a:spLocks noChangeArrowheads="1"/>
              </p:cNvSpPr>
              <p:nvPr/>
            </p:nvSpPr>
            <p:spPr bwMode="gray">
              <a:xfrm>
                <a:off x="7897387" y="4417107"/>
                <a:ext cx="38169" cy="39484"/>
              </a:xfrm>
              <a:prstGeom prst="ellipse">
                <a:avLst/>
              </a:prstGeom>
              <a:grpFill/>
              <a:ln>
                <a:noFill/>
              </a:ln>
            </p:spPr>
            <p:txBody>
              <a:bodyPr/>
              <a:lstStyle/>
              <a:p>
                <a:pPr eaLnBrk="1" fontAlgn="auto" hangingPunct="1">
                  <a:spcBef>
                    <a:spcPts val="0"/>
                  </a:spcBef>
                  <a:spcAft>
                    <a:spcPts val="0"/>
                  </a:spcAft>
                  <a:defRPr/>
                </a:pPr>
                <a:endParaRPr lang="en-US" dirty="0">
                  <a:solidFill>
                    <a:prstClr val="black"/>
                  </a:solidFill>
                  <a:latin typeface="Arial"/>
                </a:endParaRPr>
              </a:p>
            </p:txBody>
          </p:sp>
        </p:grpSp>
      </p:grpSp>
      <p:sp>
        <p:nvSpPr>
          <p:cNvPr id="39" name="Rectangle 38">
            <a:extLst>
              <a:ext uri="{FF2B5EF4-FFF2-40B4-BE49-F238E27FC236}">
                <a16:creationId xmlns:a16="http://schemas.microsoft.com/office/drawing/2014/main" id="{58C6406E-CE20-4B4B-BD04-457EECA495B6}"/>
              </a:ext>
            </a:extLst>
          </p:cNvPr>
          <p:cNvSpPr/>
          <p:nvPr/>
        </p:nvSpPr>
        <p:spPr>
          <a:xfrm>
            <a:off x="5853114" y="2880573"/>
            <a:ext cx="5346700" cy="1138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t" anchorCtr="0"/>
          <a:lstStyle/>
          <a:p>
            <a:pPr marL="182880" indent="-182880">
              <a:spcAft>
                <a:spcPts val="600"/>
              </a:spcAft>
              <a:buClr>
                <a:srgbClr val="483698"/>
              </a:buClr>
              <a:buFont typeface="Arial" panose="020B0604020202020204" pitchFamily="34" charset="0"/>
              <a:buChar char="—"/>
            </a:pPr>
            <a:r>
              <a:rPr lang="en-US" sz="1050" dirty="0">
                <a:solidFill>
                  <a:schemeClr val="tx1"/>
                </a:solidFill>
              </a:rPr>
              <a:t>Technology is challenging the rules of engagement and customers are becoming more demanding, forcing retailers to tap into innovative thinking and social media, to ensure brand prominence.</a:t>
            </a:r>
            <a:endParaRPr lang="en-US" sz="1050" dirty="0">
              <a:solidFill>
                <a:schemeClr val="tx1"/>
              </a:solidFill>
              <a:highlight>
                <a:srgbClr val="FFFF00"/>
              </a:highlight>
            </a:endParaRPr>
          </a:p>
        </p:txBody>
      </p:sp>
      <p:grpSp>
        <p:nvGrpSpPr>
          <p:cNvPr id="29" name="Group 28">
            <a:extLst>
              <a:ext uri="{FF2B5EF4-FFF2-40B4-BE49-F238E27FC236}">
                <a16:creationId xmlns:a16="http://schemas.microsoft.com/office/drawing/2014/main" id="{1195A9F5-CD71-4AC1-A56A-1B26AF3AC280}"/>
              </a:ext>
            </a:extLst>
          </p:cNvPr>
          <p:cNvGrpSpPr/>
          <p:nvPr/>
        </p:nvGrpSpPr>
        <p:grpSpPr>
          <a:xfrm>
            <a:off x="5019522" y="4596636"/>
            <a:ext cx="1980000" cy="1187503"/>
            <a:chOff x="5019522" y="4596636"/>
            <a:chExt cx="1980000" cy="1187503"/>
          </a:xfrm>
        </p:grpSpPr>
        <p:sp>
          <p:nvSpPr>
            <p:cNvPr id="41" name="Rectangle 40">
              <a:extLst>
                <a:ext uri="{FF2B5EF4-FFF2-40B4-BE49-F238E27FC236}">
                  <a16:creationId xmlns:a16="http://schemas.microsoft.com/office/drawing/2014/main" id="{2191C679-FA27-4D3C-8CBE-5220BFF58168}"/>
                </a:ext>
              </a:extLst>
            </p:cNvPr>
            <p:cNvSpPr/>
            <p:nvPr/>
          </p:nvSpPr>
          <p:spPr>
            <a:xfrm>
              <a:off x="5019522" y="4596636"/>
              <a:ext cx="1980000" cy="118750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144000" rtlCol="0" anchor="b" anchorCtr="0"/>
            <a:lstStyle/>
            <a:p>
              <a:pPr algn="ctr"/>
              <a:r>
                <a:rPr lang="en-GB" sz="1200" b="1" dirty="0">
                  <a:solidFill>
                    <a:schemeClr val="bg1"/>
                  </a:solidFill>
                </a:rPr>
                <a:t>Discounters</a:t>
              </a:r>
            </a:p>
            <a:p>
              <a:pPr algn="ctr"/>
              <a:endParaRPr lang="en-GB" sz="1200" b="1" dirty="0">
                <a:solidFill>
                  <a:schemeClr val="bg1"/>
                </a:solidFill>
              </a:endParaRPr>
            </a:p>
          </p:txBody>
        </p:sp>
        <p:pic>
          <p:nvPicPr>
            <p:cNvPr id="28" name="Graphic 27" descr="Shopping cart">
              <a:extLst>
                <a:ext uri="{FF2B5EF4-FFF2-40B4-BE49-F238E27FC236}">
                  <a16:creationId xmlns:a16="http://schemas.microsoft.com/office/drawing/2014/main" id="{C326A96E-E803-4E7A-81F8-DF7F0BA7AE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4906" y="4763631"/>
              <a:ext cx="469232" cy="469232"/>
            </a:xfrm>
            <a:prstGeom prst="rect">
              <a:avLst/>
            </a:prstGeom>
          </p:spPr>
        </p:pic>
      </p:grpSp>
    </p:spTree>
    <p:extLst>
      <p:ext uri="{BB962C8B-B14F-4D97-AF65-F5344CB8AC3E}">
        <p14:creationId xmlns:p14="http://schemas.microsoft.com/office/powerpoint/2010/main" val="1933173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1498D0-E0CC-456A-9230-91182576136B}"/>
              </a:ext>
            </a:extLst>
          </p:cNvPr>
          <p:cNvSpPr/>
          <p:nvPr/>
        </p:nvSpPr>
        <p:spPr>
          <a:xfrm>
            <a:off x="651997" y="4640580"/>
            <a:ext cx="10725917" cy="801927"/>
          </a:xfrm>
          <a:prstGeom prst="rect">
            <a:avLst/>
          </a:prstGeom>
          <a:solidFill>
            <a:srgbClr val="00A3A1"/>
          </a:solidFill>
          <a:ln w="38100">
            <a:solidFill>
              <a:srgbClr val="470A68"/>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 name="Title 1">
            <a:extLst>
              <a:ext uri="{FF2B5EF4-FFF2-40B4-BE49-F238E27FC236}">
                <a16:creationId xmlns:a16="http://schemas.microsoft.com/office/drawing/2014/main" id="{10E99FF4-65BB-4B52-9354-74A63B985714}"/>
              </a:ext>
            </a:extLst>
          </p:cNvPr>
          <p:cNvSpPr>
            <a:spLocks noGrp="1"/>
          </p:cNvSpPr>
          <p:nvPr>
            <p:ph type="title"/>
          </p:nvPr>
        </p:nvSpPr>
        <p:spPr/>
        <p:txBody>
          <a:bodyPr/>
          <a:lstStyle/>
          <a:p>
            <a:r>
              <a:rPr lang="it-IT" dirty="0">
                <a:solidFill>
                  <a:schemeClr val="bg1"/>
                </a:solidFill>
              </a:rPr>
              <a:t>7 innovation future drivers</a:t>
            </a:r>
          </a:p>
        </p:txBody>
      </p:sp>
      <p:sp>
        <p:nvSpPr>
          <p:cNvPr id="4" name="Rectangle 3">
            <a:extLst>
              <a:ext uri="{FF2B5EF4-FFF2-40B4-BE49-F238E27FC236}">
                <a16:creationId xmlns:a16="http://schemas.microsoft.com/office/drawing/2014/main" id="{24A5CFA5-A4BF-4F3B-9614-06ACF2B2EC1A}"/>
              </a:ext>
            </a:extLst>
          </p:cNvPr>
          <p:cNvSpPr/>
          <p:nvPr/>
        </p:nvSpPr>
        <p:spPr>
          <a:xfrm>
            <a:off x="4935984" y="6516210"/>
            <a:ext cx="2157274" cy="221941"/>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grpSp>
        <p:nvGrpSpPr>
          <p:cNvPr id="11" name="Group 10">
            <a:extLst>
              <a:ext uri="{FF2B5EF4-FFF2-40B4-BE49-F238E27FC236}">
                <a16:creationId xmlns:a16="http://schemas.microsoft.com/office/drawing/2014/main" id="{FEE7D4A4-5709-4677-98AD-BB88A314C864}"/>
              </a:ext>
            </a:extLst>
          </p:cNvPr>
          <p:cNvGrpSpPr/>
          <p:nvPr/>
        </p:nvGrpSpPr>
        <p:grpSpPr>
          <a:xfrm>
            <a:off x="814085" y="1087763"/>
            <a:ext cx="9456088" cy="555417"/>
            <a:chOff x="814085" y="1345216"/>
            <a:chExt cx="9456088" cy="555417"/>
          </a:xfrm>
        </p:grpSpPr>
        <p:sp>
          <p:nvSpPr>
            <p:cNvPr id="39" name="Rectangle 38">
              <a:extLst>
                <a:ext uri="{FF2B5EF4-FFF2-40B4-BE49-F238E27FC236}">
                  <a16:creationId xmlns:a16="http://schemas.microsoft.com/office/drawing/2014/main" id="{7528A996-7AA4-4CBB-8DDE-E914C06F0911}"/>
                </a:ext>
              </a:extLst>
            </p:cNvPr>
            <p:cNvSpPr/>
            <p:nvPr/>
          </p:nvSpPr>
          <p:spPr>
            <a:xfrm>
              <a:off x="814085" y="1345216"/>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1</a:t>
              </a:r>
            </a:p>
          </p:txBody>
        </p:sp>
        <p:sp>
          <p:nvSpPr>
            <p:cNvPr id="47" name="Rectangle 46">
              <a:extLst>
                <a:ext uri="{FF2B5EF4-FFF2-40B4-BE49-F238E27FC236}">
                  <a16:creationId xmlns:a16="http://schemas.microsoft.com/office/drawing/2014/main" id="{F2C73FFC-F34C-49E3-B775-8132EE38214E}"/>
                </a:ext>
              </a:extLst>
            </p:cNvPr>
            <p:cNvSpPr/>
            <p:nvPr/>
          </p:nvSpPr>
          <p:spPr>
            <a:xfrm>
              <a:off x="1432173" y="1345216"/>
              <a:ext cx="883800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a:solidFill>
                    <a:schemeClr val="bg1"/>
                  </a:solidFill>
                  <a:latin typeface="Univers 47 CondensedLight" panose="00000400000000000000" pitchFamily="2" charset="0"/>
                </a:rPr>
                <a:t>From we to me </a:t>
              </a:r>
            </a:p>
            <a:p>
              <a:r>
                <a:rPr lang="en-US" sz="1400" dirty="0">
                  <a:solidFill>
                    <a:schemeClr val="bg1"/>
                  </a:solidFill>
                  <a:latin typeface="Univers 47 CondensedLight" panose="00000400000000000000" pitchFamily="2" charset="0"/>
                </a:rPr>
                <a:t>Deep retail is resulting in hyper–</a:t>
              </a:r>
              <a:r>
                <a:rPr lang="en-US" sz="1400" dirty="0" err="1">
                  <a:solidFill>
                    <a:schemeClr val="bg1"/>
                  </a:solidFill>
                  <a:latin typeface="Univers 47 CondensedLight" panose="00000400000000000000" pitchFamily="2" charset="0"/>
                </a:rPr>
                <a:t>personalisation</a:t>
              </a:r>
              <a:r>
                <a:rPr lang="en-US" sz="1400" dirty="0">
                  <a:solidFill>
                    <a:schemeClr val="bg1"/>
                  </a:solidFill>
                  <a:latin typeface="Univers 47 CondensedLight" panose="00000400000000000000" pitchFamily="2" charset="0"/>
                </a:rPr>
                <a:t>. Today it’s possible (and even likely) that retailers know what you need before you do.</a:t>
              </a:r>
            </a:p>
          </p:txBody>
        </p:sp>
      </p:grpSp>
      <p:grpSp>
        <p:nvGrpSpPr>
          <p:cNvPr id="10" name="Group 9">
            <a:extLst>
              <a:ext uri="{FF2B5EF4-FFF2-40B4-BE49-F238E27FC236}">
                <a16:creationId xmlns:a16="http://schemas.microsoft.com/office/drawing/2014/main" id="{8F04F9C6-90C6-4AA7-8867-EEEA33C12133}"/>
              </a:ext>
            </a:extLst>
          </p:cNvPr>
          <p:cNvGrpSpPr/>
          <p:nvPr/>
        </p:nvGrpSpPr>
        <p:grpSpPr>
          <a:xfrm>
            <a:off x="814085" y="1814151"/>
            <a:ext cx="9456088" cy="555417"/>
            <a:chOff x="814085" y="2019818"/>
            <a:chExt cx="9456088" cy="555417"/>
          </a:xfrm>
        </p:grpSpPr>
        <p:sp>
          <p:nvSpPr>
            <p:cNvPr id="40" name="Rectangle 39">
              <a:extLst>
                <a:ext uri="{FF2B5EF4-FFF2-40B4-BE49-F238E27FC236}">
                  <a16:creationId xmlns:a16="http://schemas.microsoft.com/office/drawing/2014/main" id="{852BE935-5C95-4187-8E40-27B10F136BF1}"/>
                </a:ext>
              </a:extLst>
            </p:cNvPr>
            <p:cNvSpPr/>
            <p:nvPr/>
          </p:nvSpPr>
          <p:spPr>
            <a:xfrm>
              <a:off x="814085" y="2019818"/>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2</a:t>
              </a:r>
            </a:p>
          </p:txBody>
        </p:sp>
        <p:sp>
          <p:nvSpPr>
            <p:cNvPr id="48" name="Rectangle 47">
              <a:extLst>
                <a:ext uri="{FF2B5EF4-FFF2-40B4-BE49-F238E27FC236}">
                  <a16:creationId xmlns:a16="http://schemas.microsoft.com/office/drawing/2014/main" id="{D861834D-1F11-4291-A772-0C9BDD5D3A60}"/>
                </a:ext>
              </a:extLst>
            </p:cNvPr>
            <p:cNvSpPr/>
            <p:nvPr/>
          </p:nvSpPr>
          <p:spPr>
            <a:xfrm>
              <a:off x="1432173" y="2019818"/>
              <a:ext cx="883800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a:solidFill>
                    <a:schemeClr val="bg1"/>
                  </a:solidFill>
                  <a:latin typeface="Univers 47 CondensedLight" panose="00000400000000000000" pitchFamily="2" charset="0"/>
                </a:rPr>
                <a:t>The rise and rise of voice</a:t>
              </a:r>
            </a:p>
            <a:p>
              <a:r>
                <a:rPr lang="en-US" sz="1400" dirty="0">
                  <a:solidFill>
                    <a:schemeClr val="bg1"/>
                  </a:solidFill>
                  <a:latin typeface="Univers 47 CondensedLight" panose="00000400000000000000" pitchFamily="2" charset="0"/>
                </a:rPr>
                <a:t>Excitement around AI is running high and its impact is growing.</a:t>
              </a:r>
              <a:r>
                <a:rPr lang="en-US" sz="1200" dirty="0">
                  <a:solidFill>
                    <a:schemeClr val="bg1"/>
                  </a:solidFill>
                  <a:latin typeface="Univers 47 CondensedLight" panose="00000400000000000000" pitchFamily="2" charset="0"/>
                </a:rPr>
                <a:t> </a:t>
              </a:r>
            </a:p>
          </p:txBody>
        </p:sp>
      </p:grpSp>
      <p:grpSp>
        <p:nvGrpSpPr>
          <p:cNvPr id="9" name="Group 8">
            <a:extLst>
              <a:ext uri="{FF2B5EF4-FFF2-40B4-BE49-F238E27FC236}">
                <a16:creationId xmlns:a16="http://schemas.microsoft.com/office/drawing/2014/main" id="{11BEBDD1-74B8-4145-B3F3-05CF7A7D4887}"/>
              </a:ext>
            </a:extLst>
          </p:cNvPr>
          <p:cNvGrpSpPr/>
          <p:nvPr/>
        </p:nvGrpSpPr>
        <p:grpSpPr>
          <a:xfrm>
            <a:off x="814085" y="2540539"/>
            <a:ext cx="9456088" cy="555417"/>
            <a:chOff x="814085" y="2694420"/>
            <a:chExt cx="9456088" cy="555417"/>
          </a:xfrm>
        </p:grpSpPr>
        <p:sp>
          <p:nvSpPr>
            <p:cNvPr id="41" name="Rectangle 40">
              <a:extLst>
                <a:ext uri="{FF2B5EF4-FFF2-40B4-BE49-F238E27FC236}">
                  <a16:creationId xmlns:a16="http://schemas.microsoft.com/office/drawing/2014/main" id="{14DB49A3-9611-4ADA-9998-68DDBD5A6088}"/>
                </a:ext>
              </a:extLst>
            </p:cNvPr>
            <p:cNvSpPr/>
            <p:nvPr/>
          </p:nvSpPr>
          <p:spPr>
            <a:xfrm>
              <a:off x="814085" y="2694420"/>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3</a:t>
              </a:r>
            </a:p>
          </p:txBody>
        </p:sp>
        <p:sp>
          <p:nvSpPr>
            <p:cNvPr id="49" name="Rectangle 48">
              <a:extLst>
                <a:ext uri="{FF2B5EF4-FFF2-40B4-BE49-F238E27FC236}">
                  <a16:creationId xmlns:a16="http://schemas.microsoft.com/office/drawing/2014/main" id="{F3257FD3-7183-425D-807A-45E76C4289E9}"/>
                </a:ext>
              </a:extLst>
            </p:cNvPr>
            <p:cNvSpPr/>
            <p:nvPr/>
          </p:nvSpPr>
          <p:spPr>
            <a:xfrm>
              <a:off x="1432173" y="2694420"/>
              <a:ext cx="883800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a:solidFill>
                    <a:schemeClr val="bg1"/>
                  </a:solidFill>
                  <a:latin typeface="Univers 47 CondensedLight" panose="00000400000000000000" pitchFamily="2" charset="0"/>
                </a:rPr>
                <a:t>Planet </a:t>
              </a:r>
              <a:r>
                <a:rPr lang="it-IT" sz="2000" b="1" dirty="0" err="1">
                  <a:solidFill>
                    <a:schemeClr val="bg1"/>
                  </a:solidFill>
                  <a:latin typeface="Univers 47 CondensedLight" panose="00000400000000000000" pitchFamily="2" charset="0"/>
                </a:rPr>
                <a:t>friendly</a:t>
              </a:r>
              <a:r>
                <a:rPr lang="it-IT" sz="2000" b="1" dirty="0">
                  <a:solidFill>
                    <a:schemeClr val="bg1"/>
                  </a:solidFill>
                  <a:latin typeface="Univers 47 CondensedLight" panose="00000400000000000000" pitchFamily="2" charset="0"/>
                </a:rPr>
                <a:t> is due to </a:t>
              </a:r>
              <a:r>
                <a:rPr lang="it-IT" sz="2000" b="1" dirty="0" err="1">
                  <a:solidFill>
                    <a:schemeClr val="bg1"/>
                  </a:solidFill>
                  <a:latin typeface="Univers 47 CondensedLight" panose="00000400000000000000" pitchFamily="2" charset="0"/>
                </a:rPr>
                <a:t>arrive</a:t>
              </a:r>
              <a:endParaRPr lang="it-IT" sz="2000" b="1" dirty="0">
                <a:solidFill>
                  <a:schemeClr val="bg1"/>
                </a:solidFill>
                <a:latin typeface="Univers 47 CondensedLight" panose="00000400000000000000" pitchFamily="2" charset="0"/>
              </a:endParaRPr>
            </a:p>
            <a:p>
              <a:r>
                <a:rPr lang="en-US" sz="1400" dirty="0">
                  <a:solidFill>
                    <a:schemeClr val="bg1"/>
                  </a:solidFill>
                  <a:latin typeface="Univers 47 CondensedLight" panose="00000400000000000000" pitchFamily="2" charset="0"/>
                </a:rPr>
                <a:t>Sustainability no longer optional. One third of consumers choose to buy brands based on their social/environmental impact.</a:t>
              </a:r>
            </a:p>
          </p:txBody>
        </p:sp>
      </p:grpSp>
      <p:grpSp>
        <p:nvGrpSpPr>
          <p:cNvPr id="8" name="Group 7">
            <a:extLst>
              <a:ext uri="{FF2B5EF4-FFF2-40B4-BE49-F238E27FC236}">
                <a16:creationId xmlns:a16="http://schemas.microsoft.com/office/drawing/2014/main" id="{0871C0C6-5E7F-41AA-8FD1-7BAF4F1CB6AD}"/>
              </a:ext>
            </a:extLst>
          </p:cNvPr>
          <p:cNvGrpSpPr/>
          <p:nvPr/>
        </p:nvGrpSpPr>
        <p:grpSpPr>
          <a:xfrm>
            <a:off x="814085" y="3266927"/>
            <a:ext cx="11250668" cy="555417"/>
            <a:chOff x="814085" y="3369022"/>
            <a:chExt cx="11250668" cy="555417"/>
          </a:xfrm>
        </p:grpSpPr>
        <p:sp>
          <p:nvSpPr>
            <p:cNvPr id="42" name="Rectangle 41">
              <a:extLst>
                <a:ext uri="{FF2B5EF4-FFF2-40B4-BE49-F238E27FC236}">
                  <a16:creationId xmlns:a16="http://schemas.microsoft.com/office/drawing/2014/main" id="{EA7C4D94-6F09-4528-AD82-68087C084DF4}"/>
                </a:ext>
              </a:extLst>
            </p:cNvPr>
            <p:cNvSpPr/>
            <p:nvPr/>
          </p:nvSpPr>
          <p:spPr>
            <a:xfrm>
              <a:off x="814085" y="3369022"/>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4</a:t>
              </a:r>
            </a:p>
          </p:txBody>
        </p:sp>
        <p:sp>
          <p:nvSpPr>
            <p:cNvPr id="50" name="Rectangle 49">
              <a:extLst>
                <a:ext uri="{FF2B5EF4-FFF2-40B4-BE49-F238E27FC236}">
                  <a16:creationId xmlns:a16="http://schemas.microsoft.com/office/drawing/2014/main" id="{77E46004-206C-48B8-9E47-67ED6B5ACE24}"/>
                </a:ext>
              </a:extLst>
            </p:cNvPr>
            <p:cNvSpPr/>
            <p:nvPr/>
          </p:nvSpPr>
          <p:spPr>
            <a:xfrm>
              <a:off x="1432173" y="3369022"/>
              <a:ext cx="1063258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a:solidFill>
                    <a:schemeClr val="bg1"/>
                  </a:solidFill>
                  <a:latin typeface="Univers 47 CondensedLight" panose="00000400000000000000" pitchFamily="2" charset="0"/>
                </a:rPr>
                <a:t>Consumer </a:t>
              </a:r>
              <a:r>
                <a:rPr lang="it-IT" sz="2000" b="1" dirty="0" err="1">
                  <a:solidFill>
                    <a:schemeClr val="bg1"/>
                  </a:solidFill>
                  <a:latin typeface="Univers 47 CondensedLight" panose="00000400000000000000" pitchFamily="2" charset="0"/>
                </a:rPr>
                <a:t>get</a:t>
              </a:r>
              <a:r>
                <a:rPr lang="it-IT" sz="2000" b="1" dirty="0">
                  <a:solidFill>
                    <a:schemeClr val="bg1"/>
                  </a:solidFill>
                  <a:latin typeface="Univers 47 CondensedLight" panose="00000400000000000000" pitchFamily="2" charset="0"/>
                </a:rPr>
                <a:t> price </a:t>
              </a:r>
              <a:r>
                <a:rPr lang="it-IT" sz="2000" b="1" dirty="0" err="1">
                  <a:solidFill>
                    <a:schemeClr val="bg1"/>
                  </a:solidFill>
                  <a:latin typeface="Univers 47 CondensedLight" panose="00000400000000000000" pitchFamily="2" charset="0"/>
                </a:rPr>
                <a:t>savvy</a:t>
              </a:r>
              <a:r>
                <a:rPr lang="it-IT" sz="2000" b="1" dirty="0">
                  <a:solidFill>
                    <a:schemeClr val="bg1"/>
                  </a:solidFill>
                  <a:latin typeface="Univers 47 CondensedLight" panose="00000400000000000000" pitchFamily="2" charset="0"/>
                </a:rPr>
                <a:t> </a:t>
              </a:r>
            </a:p>
            <a:p>
              <a:r>
                <a:rPr lang="en-US" sz="1400" dirty="0">
                  <a:solidFill>
                    <a:schemeClr val="bg1"/>
                  </a:solidFill>
                  <a:latin typeface="Univers 47 CondensedLight" panose="00000400000000000000" pitchFamily="2" charset="0"/>
                </a:rPr>
                <a:t>Paying less for more and bragging about it has become a trend in itself.  With more options and information, consumers prefer to  do their own product research</a:t>
              </a:r>
            </a:p>
          </p:txBody>
        </p:sp>
      </p:grpSp>
      <p:grpSp>
        <p:nvGrpSpPr>
          <p:cNvPr id="7" name="Group 6">
            <a:extLst>
              <a:ext uri="{FF2B5EF4-FFF2-40B4-BE49-F238E27FC236}">
                <a16:creationId xmlns:a16="http://schemas.microsoft.com/office/drawing/2014/main" id="{C2C129AE-D1D4-4CD8-A02F-C283D8771DFE}"/>
              </a:ext>
            </a:extLst>
          </p:cNvPr>
          <p:cNvGrpSpPr/>
          <p:nvPr/>
        </p:nvGrpSpPr>
        <p:grpSpPr>
          <a:xfrm>
            <a:off x="814085" y="3993315"/>
            <a:ext cx="11250666" cy="555417"/>
            <a:chOff x="814085" y="4043624"/>
            <a:chExt cx="11250666" cy="555417"/>
          </a:xfrm>
        </p:grpSpPr>
        <p:sp>
          <p:nvSpPr>
            <p:cNvPr id="43" name="Rectangle 42">
              <a:extLst>
                <a:ext uri="{FF2B5EF4-FFF2-40B4-BE49-F238E27FC236}">
                  <a16:creationId xmlns:a16="http://schemas.microsoft.com/office/drawing/2014/main" id="{AEF73B0B-C42A-4297-83D5-AB498BE6AD1B}"/>
                </a:ext>
              </a:extLst>
            </p:cNvPr>
            <p:cNvSpPr/>
            <p:nvPr/>
          </p:nvSpPr>
          <p:spPr>
            <a:xfrm>
              <a:off x="814085" y="4043624"/>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5</a:t>
              </a:r>
            </a:p>
          </p:txBody>
        </p:sp>
        <p:sp>
          <p:nvSpPr>
            <p:cNvPr id="51" name="Rectangle 50">
              <a:extLst>
                <a:ext uri="{FF2B5EF4-FFF2-40B4-BE49-F238E27FC236}">
                  <a16:creationId xmlns:a16="http://schemas.microsoft.com/office/drawing/2014/main" id="{90616F5D-0617-4216-93CE-B71035887A2C}"/>
                </a:ext>
              </a:extLst>
            </p:cNvPr>
            <p:cNvSpPr/>
            <p:nvPr/>
          </p:nvSpPr>
          <p:spPr>
            <a:xfrm>
              <a:off x="1432172" y="4043624"/>
              <a:ext cx="10632579"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err="1">
                  <a:solidFill>
                    <a:schemeClr val="bg1"/>
                  </a:solidFill>
                  <a:latin typeface="Univers 47 CondensedLight" panose="00000400000000000000" pitchFamily="2" charset="0"/>
                </a:rPr>
                <a:t>Experiental</a:t>
              </a:r>
              <a:r>
                <a:rPr lang="it-IT" sz="2000" b="1" dirty="0">
                  <a:solidFill>
                    <a:schemeClr val="bg1"/>
                  </a:solidFill>
                  <a:latin typeface="Univers 47 CondensedLight" panose="00000400000000000000" pitchFamily="2" charset="0"/>
                </a:rPr>
                <a:t> retail is coming to life</a:t>
              </a:r>
            </a:p>
            <a:p>
              <a:r>
                <a:rPr lang="en-US" sz="1400" spc="10" dirty="0">
                  <a:solidFill>
                    <a:srgbClr val="FFFFFF"/>
                  </a:solidFill>
                  <a:latin typeface="Univers 47 CondensedLight" panose="00000400000000000000" pitchFamily="2" charset="0"/>
                  <a:cs typeface="Arial"/>
                </a:rPr>
                <a:t>Experiential</a:t>
              </a:r>
              <a:r>
                <a:rPr lang="en-US" sz="1400" spc="-25" dirty="0">
                  <a:solidFill>
                    <a:srgbClr val="FFFFFF"/>
                  </a:solidFill>
                  <a:latin typeface="Univers 47 CondensedLight" panose="00000400000000000000" pitchFamily="2" charset="0"/>
                  <a:cs typeface="Arial"/>
                </a:rPr>
                <a:t> </a:t>
              </a:r>
              <a:r>
                <a:rPr lang="en-US" sz="1400" dirty="0">
                  <a:solidFill>
                    <a:srgbClr val="FFFFFF"/>
                  </a:solidFill>
                  <a:latin typeface="Univers 47 CondensedLight" panose="00000400000000000000" pitchFamily="2" charset="0"/>
                  <a:cs typeface="Arial"/>
                </a:rPr>
                <a:t>retail,</a:t>
              </a:r>
              <a:r>
                <a:rPr lang="en-US" sz="1400" spc="-25" dirty="0">
                  <a:solidFill>
                    <a:srgbClr val="FFFFFF"/>
                  </a:solidFill>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or</a:t>
              </a:r>
              <a:r>
                <a:rPr lang="en-US" sz="1400" spc="-50" dirty="0">
                  <a:solidFill>
                    <a:srgbClr val="FFFFFF"/>
                  </a:solidFill>
                  <a:latin typeface="Univers 47 CondensedLight" panose="00000400000000000000" pitchFamily="2" charset="0"/>
                  <a:cs typeface="Arial"/>
                </a:rPr>
                <a:t> “</a:t>
              </a:r>
              <a:r>
                <a:rPr lang="en-US" sz="1400" dirty="0" err="1">
                  <a:solidFill>
                    <a:srgbClr val="FFFFFF"/>
                  </a:solidFill>
                  <a:latin typeface="Univers 47 CondensedLight" panose="00000400000000000000" pitchFamily="2" charset="0"/>
                  <a:cs typeface="Arial"/>
                </a:rPr>
                <a:t>retailtainment</a:t>
              </a:r>
              <a:r>
                <a:rPr lang="en-US" sz="1400" dirty="0">
                  <a:solidFill>
                    <a:srgbClr val="FFFFFF"/>
                  </a:solidFill>
                  <a:latin typeface="Univers 47 CondensedLight" panose="00000400000000000000" pitchFamily="2" charset="0"/>
                  <a:cs typeface="Arial"/>
                </a:rPr>
                <a:t>”,</a:t>
              </a:r>
              <a:r>
                <a:rPr lang="en-US" sz="1400" spc="-25" dirty="0">
                  <a:solidFill>
                    <a:srgbClr val="FFFFFF"/>
                  </a:solidFill>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is</a:t>
              </a:r>
              <a:r>
                <a:rPr lang="en-US" sz="1400" spc="-155" dirty="0">
                  <a:solidFill>
                    <a:srgbClr val="FFFFFF"/>
                  </a:solidFill>
                  <a:latin typeface="Univers 47 CondensedLight" panose="00000400000000000000" pitchFamily="2" charset="0"/>
                  <a:cs typeface="Arial"/>
                </a:rPr>
                <a:t> </a:t>
              </a:r>
              <a:r>
                <a:rPr lang="en-US" sz="1400" spc="-15" dirty="0">
                  <a:solidFill>
                    <a:srgbClr val="FFFFFF"/>
                  </a:solidFill>
                  <a:latin typeface="Univers 47 CondensedLight" panose="00000400000000000000" pitchFamily="2" charset="0"/>
                  <a:cs typeface="Arial"/>
                </a:rPr>
                <a:t>the</a:t>
              </a:r>
              <a:r>
                <a:rPr lang="en-US" sz="1400" spc="10" dirty="0">
                  <a:solidFill>
                    <a:srgbClr val="FFFFFF"/>
                  </a:solidFill>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future.</a:t>
              </a:r>
              <a:r>
                <a:rPr lang="en-US" sz="1400" spc="-20" dirty="0">
                  <a:solidFill>
                    <a:srgbClr val="FFFFFF"/>
                  </a:solidFill>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In</a:t>
              </a:r>
              <a:r>
                <a:rPr lang="en-US" sz="1400" spc="-50" dirty="0">
                  <a:solidFill>
                    <a:srgbClr val="FFFFFF"/>
                  </a:solidFill>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this</a:t>
              </a:r>
              <a:r>
                <a:rPr lang="en-US" sz="1400" spc="10" dirty="0">
                  <a:solidFill>
                    <a:srgbClr val="FFFFFF"/>
                  </a:solidFill>
                  <a:latin typeface="Univers 47 CondensedLight" panose="00000400000000000000" pitchFamily="2" charset="0"/>
                  <a:cs typeface="Arial"/>
                </a:rPr>
                <a:t> </a:t>
              </a:r>
              <a:r>
                <a:rPr lang="en-US" sz="1400" dirty="0">
                  <a:solidFill>
                    <a:srgbClr val="FFFFFF"/>
                  </a:solidFill>
                  <a:latin typeface="Univers 47 CondensedLight" panose="00000400000000000000" pitchFamily="2" charset="0"/>
                  <a:cs typeface="Arial"/>
                </a:rPr>
                <a:t>changing</a:t>
              </a:r>
              <a:r>
                <a:rPr lang="en-US" sz="1400" spc="-50" dirty="0">
                  <a:solidFill>
                    <a:srgbClr val="FFFFFF"/>
                  </a:solidFill>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market,</a:t>
              </a:r>
              <a:r>
                <a:rPr lang="en-US" sz="1400" dirty="0">
                  <a:latin typeface="Univers 47 CondensedLight" panose="00000400000000000000" pitchFamily="2" charset="0"/>
                  <a:cs typeface="Arial"/>
                </a:rPr>
                <a:t> </a:t>
              </a:r>
              <a:r>
                <a:rPr lang="en-US" sz="1400" spc="5" dirty="0">
                  <a:solidFill>
                    <a:srgbClr val="FFFFFF"/>
                  </a:solidFill>
                  <a:latin typeface="Univers 47 CondensedLight" panose="00000400000000000000" pitchFamily="2" charset="0"/>
                  <a:cs typeface="Arial"/>
                </a:rPr>
                <a:t>people </a:t>
              </a:r>
              <a:r>
                <a:rPr lang="en-US" sz="1400" spc="-15" dirty="0">
                  <a:solidFill>
                    <a:srgbClr val="FFFFFF"/>
                  </a:solidFill>
                  <a:latin typeface="Univers 47 CondensedLight" panose="00000400000000000000" pitchFamily="2" charset="0"/>
                  <a:cs typeface="Arial"/>
                </a:rPr>
                <a:t>cherish</a:t>
              </a:r>
              <a:r>
                <a:rPr lang="en-US" sz="1400" spc="-50" dirty="0">
                  <a:solidFill>
                    <a:srgbClr val="FFFFFF"/>
                  </a:solidFill>
                  <a:latin typeface="Univers 47 CondensedLight" panose="00000400000000000000" pitchFamily="2" charset="0"/>
                  <a:cs typeface="Arial"/>
                </a:rPr>
                <a:t> </a:t>
              </a:r>
              <a:r>
                <a:rPr lang="en-US" sz="1400" spc="10" dirty="0">
                  <a:solidFill>
                    <a:srgbClr val="FFFFFF"/>
                  </a:solidFill>
                  <a:latin typeface="Univers 47 CondensedLight" panose="00000400000000000000" pitchFamily="2" charset="0"/>
                  <a:cs typeface="Arial"/>
                </a:rPr>
                <a:t>and</a:t>
              </a:r>
              <a:r>
                <a:rPr lang="en-US" sz="1400" spc="-50" dirty="0">
                  <a:solidFill>
                    <a:srgbClr val="FFFFFF"/>
                  </a:solidFill>
                  <a:latin typeface="Univers 47 CondensedLight" panose="00000400000000000000" pitchFamily="2" charset="0"/>
                  <a:cs typeface="Arial"/>
                </a:rPr>
                <a:t> </a:t>
              </a:r>
              <a:r>
                <a:rPr lang="en-US" sz="1400" spc="10" dirty="0">
                  <a:solidFill>
                    <a:srgbClr val="FFFFFF"/>
                  </a:solidFill>
                  <a:latin typeface="Univers 47 CondensedLight" panose="00000400000000000000" pitchFamily="2" charset="0"/>
                  <a:cs typeface="Arial"/>
                </a:rPr>
                <a:t>are</a:t>
              </a:r>
              <a:r>
                <a:rPr lang="en-US" sz="1400" spc="5" dirty="0">
                  <a:solidFill>
                    <a:srgbClr val="FFFFFF"/>
                  </a:solidFill>
                  <a:latin typeface="Univers 47 CondensedLight" panose="00000400000000000000" pitchFamily="2" charset="0"/>
                  <a:cs typeface="Arial"/>
                </a:rPr>
                <a:t> </a:t>
              </a:r>
              <a:r>
                <a:rPr lang="en-US" sz="1400" spc="-10" dirty="0">
                  <a:solidFill>
                    <a:srgbClr val="FFFFFF"/>
                  </a:solidFill>
                  <a:latin typeface="Univers 47 CondensedLight" panose="00000400000000000000" pitchFamily="2" charset="0"/>
                  <a:cs typeface="Arial"/>
                </a:rPr>
                <a:t>investing</a:t>
              </a:r>
              <a:r>
                <a:rPr lang="en-US" sz="1400" spc="-45" dirty="0">
                  <a:solidFill>
                    <a:srgbClr val="FFFFFF"/>
                  </a:solidFill>
                  <a:latin typeface="Univers 47 CondensedLight" panose="00000400000000000000" pitchFamily="2" charset="0"/>
                  <a:cs typeface="Arial"/>
                </a:rPr>
                <a:t> </a:t>
              </a:r>
              <a:r>
                <a:rPr lang="en-US" sz="1400" spc="10" dirty="0">
                  <a:solidFill>
                    <a:srgbClr val="FFFFFF"/>
                  </a:solidFill>
                  <a:latin typeface="Univers 47 CondensedLight" panose="00000400000000000000" pitchFamily="2" charset="0"/>
                  <a:cs typeface="Arial"/>
                </a:rPr>
                <a:t>in</a:t>
              </a:r>
              <a:r>
                <a:rPr lang="en-US" sz="1400" spc="30" dirty="0">
                  <a:solidFill>
                    <a:srgbClr val="FFFFFF"/>
                  </a:solidFill>
                  <a:latin typeface="Univers 47 CondensedLight" panose="00000400000000000000" pitchFamily="2" charset="0"/>
                  <a:cs typeface="Arial"/>
                </a:rPr>
                <a:t> </a:t>
              </a:r>
              <a:r>
                <a:rPr lang="en-US" sz="1400" spc="15" dirty="0">
                  <a:solidFill>
                    <a:srgbClr val="FFFFFF"/>
                  </a:solidFill>
                  <a:latin typeface="Univers 47 CondensedLight" panose="00000400000000000000" pitchFamily="2" charset="0"/>
                  <a:cs typeface="Arial"/>
                </a:rPr>
                <a:t>experiences</a:t>
              </a:r>
              <a:r>
                <a:rPr lang="en-US" sz="1400" spc="-150" dirty="0">
                  <a:solidFill>
                    <a:srgbClr val="FFFFFF"/>
                  </a:solidFill>
                  <a:latin typeface="Univers 47 CondensedLight" panose="00000400000000000000" pitchFamily="2" charset="0"/>
                  <a:cs typeface="Arial"/>
                </a:rPr>
                <a:t> </a:t>
              </a:r>
              <a:r>
                <a:rPr lang="en-US" sz="1400" dirty="0">
                  <a:solidFill>
                    <a:srgbClr val="FFFFFF"/>
                  </a:solidFill>
                  <a:latin typeface="Univers 47 CondensedLight" panose="00000400000000000000" pitchFamily="2" charset="0"/>
                  <a:cs typeface="Arial"/>
                </a:rPr>
                <a:t>over</a:t>
              </a:r>
              <a:r>
                <a:rPr lang="en-US" sz="1400" spc="-60" dirty="0">
                  <a:solidFill>
                    <a:srgbClr val="FFFFFF"/>
                  </a:solidFill>
                  <a:latin typeface="Univers 47 CondensedLight" panose="00000400000000000000" pitchFamily="2" charset="0"/>
                  <a:cs typeface="Arial"/>
                </a:rPr>
                <a:t> </a:t>
              </a:r>
              <a:r>
                <a:rPr lang="en-US" sz="1400" spc="20" dirty="0">
                  <a:solidFill>
                    <a:srgbClr val="FFFFFF"/>
                  </a:solidFill>
                  <a:latin typeface="Univers 47 CondensedLight" panose="00000400000000000000" pitchFamily="2" charset="0"/>
                  <a:cs typeface="Arial"/>
                </a:rPr>
                <a:t>material</a:t>
              </a:r>
              <a:r>
                <a:rPr lang="en-US" sz="1400" spc="-25" dirty="0">
                  <a:solidFill>
                    <a:srgbClr val="FFFFFF"/>
                  </a:solidFill>
                  <a:latin typeface="Univers 47 CondensedLight" panose="00000400000000000000" pitchFamily="2" charset="0"/>
                  <a:cs typeface="Arial"/>
                </a:rPr>
                <a:t> </a:t>
              </a:r>
              <a:r>
                <a:rPr lang="en-US" sz="1400" spc="-35" dirty="0">
                  <a:solidFill>
                    <a:srgbClr val="FFFFFF"/>
                  </a:solidFill>
                  <a:latin typeface="Univers 47 CondensedLight" panose="00000400000000000000" pitchFamily="2" charset="0"/>
                  <a:cs typeface="Arial"/>
                </a:rPr>
                <a:t>possessions</a:t>
              </a:r>
              <a:endParaRPr lang="en-US" sz="1400" dirty="0">
                <a:latin typeface="Univers 47 CondensedLight" panose="00000400000000000000" pitchFamily="2" charset="0"/>
                <a:cs typeface="Arial"/>
              </a:endParaRPr>
            </a:p>
          </p:txBody>
        </p:sp>
      </p:grpSp>
      <p:grpSp>
        <p:nvGrpSpPr>
          <p:cNvPr id="6" name="Group 5">
            <a:extLst>
              <a:ext uri="{FF2B5EF4-FFF2-40B4-BE49-F238E27FC236}">
                <a16:creationId xmlns:a16="http://schemas.microsoft.com/office/drawing/2014/main" id="{93FE2A7F-D5AE-4C32-A1CA-D940864CD280}"/>
              </a:ext>
            </a:extLst>
          </p:cNvPr>
          <p:cNvGrpSpPr/>
          <p:nvPr/>
        </p:nvGrpSpPr>
        <p:grpSpPr>
          <a:xfrm>
            <a:off x="814085" y="4719703"/>
            <a:ext cx="11250667" cy="555417"/>
            <a:chOff x="814085" y="4718226"/>
            <a:chExt cx="11250667" cy="555417"/>
          </a:xfrm>
        </p:grpSpPr>
        <p:sp>
          <p:nvSpPr>
            <p:cNvPr id="44" name="Rectangle 43">
              <a:extLst>
                <a:ext uri="{FF2B5EF4-FFF2-40B4-BE49-F238E27FC236}">
                  <a16:creationId xmlns:a16="http://schemas.microsoft.com/office/drawing/2014/main" id="{C01B0B13-317E-4ACF-9A35-F426CAFA8134}"/>
                </a:ext>
              </a:extLst>
            </p:cNvPr>
            <p:cNvSpPr/>
            <p:nvPr/>
          </p:nvSpPr>
          <p:spPr>
            <a:xfrm>
              <a:off x="814085" y="4718226"/>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6</a:t>
              </a:r>
            </a:p>
          </p:txBody>
        </p:sp>
        <p:sp>
          <p:nvSpPr>
            <p:cNvPr id="52" name="Rectangle 51">
              <a:extLst>
                <a:ext uri="{FF2B5EF4-FFF2-40B4-BE49-F238E27FC236}">
                  <a16:creationId xmlns:a16="http://schemas.microsoft.com/office/drawing/2014/main" id="{46F374CB-2D51-42AF-A25D-0C3E016D8686}"/>
                </a:ext>
              </a:extLst>
            </p:cNvPr>
            <p:cNvSpPr/>
            <p:nvPr/>
          </p:nvSpPr>
          <p:spPr>
            <a:xfrm>
              <a:off x="1432173" y="4718226"/>
              <a:ext cx="10632579"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a:solidFill>
                    <a:schemeClr val="bg1"/>
                  </a:solidFill>
                  <a:latin typeface="Univers 47 CondensedLight" panose="00000400000000000000" pitchFamily="2" charset="0"/>
                </a:rPr>
                <a:t>From </a:t>
              </a:r>
              <a:r>
                <a:rPr lang="it-IT" sz="2000" b="1" dirty="0" err="1">
                  <a:solidFill>
                    <a:schemeClr val="bg1"/>
                  </a:solidFill>
                  <a:latin typeface="Univers 47 CondensedLight" panose="00000400000000000000" pitchFamily="2" charset="0"/>
                </a:rPr>
                <a:t>transaction</a:t>
              </a:r>
              <a:r>
                <a:rPr lang="it-IT" sz="2000" b="1" dirty="0">
                  <a:solidFill>
                    <a:schemeClr val="bg1"/>
                  </a:solidFill>
                  <a:latin typeface="Univers 47 CondensedLight" panose="00000400000000000000" pitchFamily="2" charset="0"/>
                </a:rPr>
                <a:t> to service provider </a:t>
              </a:r>
            </a:p>
            <a:p>
              <a:r>
                <a:rPr lang="en-US" sz="1400" dirty="0">
                  <a:solidFill>
                    <a:schemeClr val="bg1"/>
                  </a:solidFill>
                  <a:latin typeface="Univers 47 CondensedLight" panose="00000400000000000000" pitchFamily="2" charset="0"/>
                </a:rPr>
                <a:t>Platform businesses have re-shaped and re-invented the word of retailing. They are now taking their models one step further — developing solutions</a:t>
              </a:r>
              <a:endParaRPr lang="it-IT" sz="1400" dirty="0">
                <a:solidFill>
                  <a:schemeClr val="bg1"/>
                </a:solidFill>
                <a:latin typeface="Univers 47 CondensedLight" panose="00000400000000000000" pitchFamily="2" charset="0"/>
              </a:endParaRPr>
            </a:p>
          </p:txBody>
        </p:sp>
      </p:grpSp>
      <p:grpSp>
        <p:nvGrpSpPr>
          <p:cNvPr id="5" name="Group 4">
            <a:extLst>
              <a:ext uri="{FF2B5EF4-FFF2-40B4-BE49-F238E27FC236}">
                <a16:creationId xmlns:a16="http://schemas.microsoft.com/office/drawing/2014/main" id="{FC502ADB-2AD6-455A-AFAE-27C3BFA1871E}"/>
              </a:ext>
            </a:extLst>
          </p:cNvPr>
          <p:cNvGrpSpPr/>
          <p:nvPr/>
        </p:nvGrpSpPr>
        <p:grpSpPr>
          <a:xfrm>
            <a:off x="814085" y="5446093"/>
            <a:ext cx="9456089" cy="555417"/>
            <a:chOff x="814085" y="5392826"/>
            <a:chExt cx="9456089" cy="555417"/>
          </a:xfrm>
        </p:grpSpPr>
        <p:sp>
          <p:nvSpPr>
            <p:cNvPr id="45" name="Rectangle 44">
              <a:extLst>
                <a:ext uri="{FF2B5EF4-FFF2-40B4-BE49-F238E27FC236}">
                  <a16:creationId xmlns:a16="http://schemas.microsoft.com/office/drawing/2014/main" id="{07F041CC-3073-4740-A303-993B76462A49}"/>
                </a:ext>
              </a:extLst>
            </p:cNvPr>
            <p:cNvSpPr/>
            <p:nvPr/>
          </p:nvSpPr>
          <p:spPr>
            <a:xfrm>
              <a:off x="814085" y="5392826"/>
              <a:ext cx="61809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4000" b="1" i="1" dirty="0">
                  <a:solidFill>
                    <a:schemeClr val="bg1"/>
                  </a:solidFill>
                  <a:latin typeface="Univers 47 CondensedLight" panose="00000400000000000000" pitchFamily="2" charset="0"/>
                </a:rPr>
                <a:t>7</a:t>
              </a:r>
            </a:p>
          </p:txBody>
        </p:sp>
        <p:sp>
          <p:nvSpPr>
            <p:cNvPr id="53" name="Rectangle 52">
              <a:extLst>
                <a:ext uri="{FF2B5EF4-FFF2-40B4-BE49-F238E27FC236}">
                  <a16:creationId xmlns:a16="http://schemas.microsoft.com/office/drawing/2014/main" id="{8C57FC0E-2F84-4CEE-8454-36977FD5B648}"/>
                </a:ext>
              </a:extLst>
            </p:cNvPr>
            <p:cNvSpPr/>
            <p:nvPr/>
          </p:nvSpPr>
          <p:spPr>
            <a:xfrm>
              <a:off x="1432174" y="5392826"/>
              <a:ext cx="8838000" cy="55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it-IT" sz="2000" b="1" dirty="0">
                  <a:solidFill>
                    <a:schemeClr val="bg1"/>
                  </a:solidFill>
                  <a:latin typeface="Univers 47 CondensedLight" panose="00000400000000000000" pitchFamily="2" charset="0"/>
                </a:rPr>
                <a:t>Social </a:t>
              </a:r>
              <a:r>
                <a:rPr lang="it-IT" sz="2000" b="1" dirty="0" err="1">
                  <a:solidFill>
                    <a:schemeClr val="bg1"/>
                  </a:solidFill>
                  <a:latin typeface="Univers 47 CondensedLight" panose="00000400000000000000" pitchFamily="2" charset="0"/>
                </a:rPr>
                <a:t>currency</a:t>
              </a:r>
              <a:r>
                <a:rPr lang="it-IT" sz="2000" b="1" dirty="0">
                  <a:solidFill>
                    <a:schemeClr val="bg1"/>
                  </a:solidFill>
                  <a:latin typeface="Univers 47 CondensedLight" panose="00000400000000000000" pitchFamily="2" charset="0"/>
                </a:rPr>
                <a:t> </a:t>
              </a:r>
              <a:r>
                <a:rPr lang="it-IT" sz="2000" b="1" dirty="0" err="1">
                  <a:solidFill>
                    <a:schemeClr val="bg1"/>
                  </a:solidFill>
                  <a:latin typeface="Univers 47 CondensedLight" panose="00000400000000000000" pitchFamily="2" charset="0"/>
                </a:rPr>
                <a:t>will</a:t>
              </a:r>
              <a:r>
                <a:rPr lang="it-IT" sz="2000" b="1" dirty="0">
                  <a:solidFill>
                    <a:schemeClr val="bg1"/>
                  </a:solidFill>
                  <a:latin typeface="Univers 47 CondensedLight" panose="00000400000000000000" pitchFamily="2" charset="0"/>
                </a:rPr>
                <a:t> be more </a:t>
              </a:r>
              <a:r>
                <a:rPr lang="it-IT" sz="2000" b="1" dirty="0" err="1">
                  <a:solidFill>
                    <a:schemeClr val="bg1"/>
                  </a:solidFill>
                  <a:latin typeface="Univers 47 CondensedLight" panose="00000400000000000000" pitchFamily="2" charset="0"/>
                </a:rPr>
                <a:t>transactional</a:t>
              </a:r>
              <a:r>
                <a:rPr lang="it-IT" sz="2000" b="1" dirty="0">
                  <a:solidFill>
                    <a:schemeClr val="bg1"/>
                  </a:solidFill>
                  <a:latin typeface="Univers 47 CondensedLight" panose="00000400000000000000" pitchFamily="2" charset="0"/>
                </a:rPr>
                <a:t> </a:t>
              </a:r>
            </a:p>
            <a:p>
              <a:r>
                <a:rPr lang="en-US" sz="1400" dirty="0">
                  <a:solidFill>
                    <a:schemeClr val="bg1"/>
                  </a:solidFill>
                  <a:latin typeface="Univers 47 CondensedLight" panose="00000400000000000000" pitchFamily="2" charset="0"/>
                </a:rPr>
                <a:t>Consumers’ willingness to share on social media, social currency, has  great brand-building potential for retailers.</a:t>
              </a:r>
            </a:p>
          </p:txBody>
        </p:sp>
      </p:grpSp>
      <p:grpSp>
        <p:nvGrpSpPr>
          <p:cNvPr id="60" name="Group 59">
            <a:extLst>
              <a:ext uri="{FF2B5EF4-FFF2-40B4-BE49-F238E27FC236}">
                <a16:creationId xmlns:a16="http://schemas.microsoft.com/office/drawing/2014/main" id="{D9F5B4FB-454A-4EA1-AB4A-1085101567CB}"/>
              </a:ext>
            </a:extLst>
          </p:cNvPr>
          <p:cNvGrpSpPr>
            <a:grpSpLocks noChangeAspect="1"/>
          </p:cNvGrpSpPr>
          <p:nvPr/>
        </p:nvGrpSpPr>
        <p:grpSpPr>
          <a:xfrm rot="3478529" flipH="1">
            <a:off x="245843" y="4732971"/>
            <a:ext cx="517850" cy="962378"/>
            <a:chOff x="890300" y="2984736"/>
            <a:chExt cx="607874" cy="1129682"/>
          </a:xfrm>
        </p:grpSpPr>
        <p:sp>
          <p:nvSpPr>
            <p:cNvPr id="61" name="Oval 60">
              <a:extLst>
                <a:ext uri="{FF2B5EF4-FFF2-40B4-BE49-F238E27FC236}">
                  <a16:creationId xmlns:a16="http://schemas.microsoft.com/office/drawing/2014/main" id="{9D5EB6CE-1681-4722-BC92-DBCF6D56B919}"/>
                </a:ext>
              </a:extLst>
            </p:cNvPr>
            <p:cNvSpPr/>
            <p:nvPr/>
          </p:nvSpPr>
          <p:spPr>
            <a:xfrm>
              <a:off x="1043052" y="3049652"/>
              <a:ext cx="455122" cy="4551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b="1" dirty="0">
                <a:solidFill>
                  <a:prstClr val="black"/>
                </a:solidFill>
              </a:endParaRPr>
            </a:p>
          </p:txBody>
        </p:sp>
        <p:grpSp>
          <p:nvGrpSpPr>
            <p:cNvPr id="62" name="Group 61">
              <a:extLst>
                <a:ext uri="{FF2B5EF4-FFF2-40B4-BE49-F238E27FC236}">
                  <a16:creationId xmlns:a16="http://schemas.microsoft.com/office/drawing/2014/main" id="{AFE35F64-D90E-4212-9D84-632B1C6FCE6C}"/>
                </a:ext>
              </a:extLst>
            </p:cNvPr>
            <p:cNvGrpSpPr/>
            <p:nvPr/>
          </p:nvGrpSpPr>
          <p:grpSpPr>
            <a:xfrm rot="1272082">
              <a:off x="890300" y="2984736"/>
              <a:ext cx="578396" cy="1129682"/>
              <a:chOff x="7019910" y="285749"/>
              <a:chExt cx="1015997" cy="1984376"/>
            </a:xfrm>
          </p:grpSpPr>
          <p:sp>
            <p:nvSpPr>
              <p:cNvPr id="63" name="Rectangle 62">
                <a:extLst>
                  <a:ext uri="{FF2B5EF4-FFF2-40B4-BE49-F238E27FC236}">
                    <a16:creationId xmlns:a16="http://schemas.microsoft.com/office/drawing/2014/main" id="{1BE74D30-FD50-434E-ACC2-497DEB22E860}"/>
                  </a:ext>
                </a:extLst>
              </p:cNvPr>
              <p:cNvSpPr/>
              <p:nvPr/>
            </p:nvSpPr>
            <p:spPr bwMode="auto">
              <a:xfrm>
                <a:off x="7467600" y="1247775"/>
                <a:ext cx="120650" cy="184150"/>
              </a:xfrm>
              <a:prstGeom prst="rect">
                <a:avLst/>
              </a:prstGeom>
              <a:solidFill>
                <a:srgbClr val="957E6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64" name="Rounded Rectangle 9">
                <a:extLst>
                  <a:ext uri="{FF2B5EF4-FFF2-40B4-BE49-F238E27FC236}">
                    <a16:creationId xmlns:a16="http://schemas.microsoft.com/office/drawing/2014/main" id="{7B2FBA9A-DA96-4FF4-9E19-D517C31CEDA4}"/>
                  </a:ext>
                </a:extLst>
              </p:cNvPr>
              <p:cNvSpPr/>
              <p:nvPr/>
            </p:nvSpPr>
            <p:spPr bwMode="auto">
              <a:xfrm>
                <a:off x="7380287" y="1365249"/>
                <a:ext cx="295276" cy="904876"/>
              </a:xfrm>
              <a:custGeom>
                <a:avLst/>
                <a:gdLst/>
                <a:ahLst/>
                <a:cxnLst/>
                <a:rect l="l" t="t" r="r" b="b"/>
                <a:pathLst>
                  <a:path w="295276" h="904876">
                    <a:moveTo>
                      <a:pt x="147638" y="0"/>
                    </a:moveTo>
                    <a:cubicBezTo>
                      <a:pt x="229176" y="0"/>
                      <a:pt x="295276" y="66100"/>
                      <a:pt x="295276" y="147638"/>
                    </a:cubicBezTo>
                    <a:lnTo>
                      <a:pt x="295276" y="336550"/>
                    </a:lnTo>
                    <a:lnTo>
                      <a:pt x="180978" y="336550"/>
                    </a:lnTo>
                    <a:cubicBezTo>
                      <a:pt x="165196" y="336550"/>
                      <a:pt x="152403" y="349343"/>
                      <a:pt x="152403" y="365125"/>
                    </a:cubicBezTo>
                    <a:cubicBezTo>
                      <a:pt x="152403" y="380907"/>
                      <a:pt x="165196" y="393700"/>
                      <a:pt x="180978" y="393700"/>
                    </a:cubicBezTo>
                    <a:lnTo>
                      <a:pt x="295276" y="393700"/>
                    </a:lnTo>
                    <a:lnTo>
                      <a:pt x="295276" y="431801"/>
                    </a:lnTo>
                    <a:lnTo>
                      <a:pt x="180980" y="431801"/>
                    </a:lnTo>
                    <a:cubicBezTo>
                      <a:pt x="165198" y="431801"/>
                      <a:pt x="152405" y="444594"/>
                      <a:pt x="152405" y="460376"/>
                    </a:cubicBezTo>
                    <a:cubicBezTo>
                      <a:pt x="152405" y="476158"/>
                      <a:pt x="165198" y="488951"/>
                      <a:pt x="180980" y="488951"/>
                    </a:cubicBezTo>
                    <a:lnTo>
                      <a:pt x="295276" y="488951"/>
                    </a:lnTo>
                    <a:lnTo>
                      <a:pt x="295276" y="527051"/>
                    </a:lnTo>
                    <a:lnTo>
                      <a:pt x="180981" y="527051"/>
                    </a:lnTo>
                    <a:cubicBezTo>
                      <a:pt x="165199" y="527051"/>
                      <a:pt x="152406" y="539844"/>
                      <a:pt x="152406" y="555626"/>
                    </a:cubicBezTo>
                    <a:cubicBezTo>
                      <a:pt x="152406" y="571408"/>
                      <a:pt x="165199" y="584201"/>
                      <a:pt x="180981" y="584201"/>
                    </a:cubicBezTo>
                    <a:lnTo>
                      <a:pt x="295276" y="584201"/>
                    </a:lnTo>
                    <a:lnTo>
                      <a:pt x="295275" y="757238"/>
                    </a:lnTo>
                    <a:cubicBezTo>
                      <a:pt x="295275" y="838776"/>
                      <a:pt x="229175" y="904876"/>
                      <a:pt x="147637" y="904876"/>
                    </a:cubicBezTo>
                    <a:lnTo>
                      <a:pt x="147638" y="904875"/>
                    </a:lnTo>
                    <a:cubicBezTo>
                      <a:pt x="66100" y="904875"/>
                      <a:pt x="0" y="838775"/>
                      <a:pt x="0" y="757237"/>
                    </a:cubicBezTo>
                    <a:lnTo>
                      <a:pt x="0" y="147638"/>
                    </a:lnTo>
                    <a:cubicBezTo>
                      <a:pt x="0" y="66100"/>
                      <a:pt x="66100" y="0"/>
                      <a:pt x="147638" y="0"/>
                    </a:cubicBezTo>
                    <a:close/>
                  </a:path>
                </a:pathLst>
              </a:custGeom>
              <a:solidFill>
                <a:schemeClr val="accent3"/>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nvGrpSpPr>
              <p:cNvPr id="65" name="Group 64">
                <a:extLst>
                  <a:ext uri="{FF2B5EF4-FFF2-40B4-BE49-F238E27FC236}">
                    <a16:creationId xmlns:a16="http://schemas.microsoft.com/office/drawing/2014/main" id="{85BEE083-4C95-4A08-B44C-EC98C3A14C9D}"/>
                  </a:ext>
                </a:extLst>
              </p:cNvPr>
              <p:cNvGrpSpPr/>
              <p:nvPr/>
            </p:nvGrpSpPr>
            <p:grpSpPr>
              <a:xfrm>
                <a:off x="7019910" y="285749"/>
                <a:ext cx="1015997" cy="1015999"/>
                <a:chOff x="7019910" y="285749"/>
                <a:chExt cx="1015997" cy="1015999"/>
              </a:xfrm>
            </p:grpSpPr>
            <p:sp>
              <p:nvSpPr>
                <p:cNvPr id="66" name="Donut 9">
                  <a:extLst>
                    <a:ext uri="{FF2B5EF4-FFF2-40B4-BE49-F238E27FC236}">
                      <a16:creationId xmlns:a16="http://schemas.microsoft.com/office/drawing/2014/main" id="{0DF9E0DB-6E8A-416B-889D-99B0EB1268FC}"/>
                    </a:ext>
                  </a:extLst>
                </p:cNvPr>
                <p:cNvSpPr/>
                <p:nvPr/>
              </p:nvSpPr>
              <p:spPr bwMode="auto">
                <a:xfrm>
                  <a:off x="7019910" y="285749"/>
                  <a:ext cx="1015997" cy="1015999"/>
                </a:xfrm>
                <a:prstGeom prst="donut">
                  <a:avLst>
                    <a:gd name="adj" fmla="val 11402"/>
                  </a:avLst>
                </a:prstGeom>
                <a:solidFill>
                  <a:schemeClr val="accent3">
                    <a:lumMod val="75000"/>
                  </a:schemeClr>
                </a:solidFill>
                <a:ln w="190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67" name="Oval 28">
                  <a:extLst>
                    <a:ext uri="{FF2B5EF4-FFF2-40B4-BE49-F238E27FC236}">
                      <a16:creationId xmlns:a16="http://schemas.microsoft.com/office/drawing/2014/main" id="{9AA8A2CE-9D30-453C-B762-76EA88EC2377}"/>
                    </a:ext>
                  </a:extLst>
                </p:cNvPr>
                <p:cNvSpPr/>
                <p:nvPr/>
              </p:nvSpPr>
              <p:spPr bwMode="auto">
                <a:xfrm>
                  <a:off x="7158726" y="432246"/>
                  <a:ext cx="738399" cy="437258"/>
                </a:xfrm>
                <a:custGeom>
                  <a:avLst/>
                  <a:gdLst>
                    <a:gd name="connsiteX0" fmla="*/ 0 w 736600"/>
                    <a:gd name="connsiteY0" fmla="*/ 368300 h 736600"/>
                    <a:gd name="connsiteX1" fmla="*/ 368300 w 736600"/>
                    <a:gd name="connsiteY1" fmla="*/ 0 h 736600"/>
                    <a:gd name="connsiteX2" fmla="*/ 736600 w 736600"/>
                    <a:gd name="connsiteY2" fmla="*/ 368300 h 736600"/>
                    <a:gd name="connsiteX3" fmla="*/ 368300 w 736600"/>
                    <a:gd name="connsiteY3" fmla="*/ 736600 h 736600"/>
                    <a:gd name="connsiteX4" fmla="*/ 0 w 736600"/>
                    <a:gd name="connsiteY4" fmla="*/ 368300 h 736600"/>
                    <a:gd name="connsiteX0" fmla="*/ 0 w 736600"/>
                    <a:gd name="connsiteY0" fmla="*/ 368300 h 437258"/>
                    <a:gd name="connsiteX1" fmla="*/ 368300 w 736600"/>
                    <a:gd name="connsiteY1" fmla="*/ 0 h 437258"/>
                    <a:gd name="connsiteX2" fmla="*/ 736600 w 736600"/>
                    <a:gd name="connsiteY2" fmla="*/ 368300 h 437258"/>
                    <a:gd name="connsiteX3" fmla="*/ 368300 w 736600"/>
                    <a:gd name="connsiteY3" fmla="*/ 260350 h 437258"/>
                    <a:gd name="connsiteX4" fmla="*/ 0 w 736600"/>
                    <a:gd name="connsiteY4" fmla="*/ 368300 h 437258"/>
                    <a:gd name="connsiteX0" fmla="*/ 1799 w 738399"/>
                    <a:gd name="connsiteY0" fmla="*/ 368300 h 437258"/>
                    <a:gd name="connsiteX1" fmla="*/ 370099 w 738399"/>
                    <a:gd name="connsiteY1" fmla="*/ 0 h 437258"/>
                    <a:gd name="connsiteX2" fmla="*/ 738399 w 738399"/>
                    <a:gd name="connsiteY2" fmla="*/ 368300 h 437258"/>
                    <a:gd name="connsiteX3" fmla="*/ 370099 w 738399"/>
                    <a:gd name="connsiteY3" fmla="*/ 260350 h 437258"/>
                    <a:gd name="connsiteX4" fmla="*/ 1799 w 738399"/>
                    <a:gd name="connsiteY4" fmla="*/ 368300 h 43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99" h="437258">
                      <a:moveTo>
                        <a:pt x="1799" y="368300"/>
                      </a:moveTo>
                      <a:cubicBezTo>
                        <a:pt x="-20426" y="175683"/>
                        <a:pt x="166693" y="0"/>
                        <a:pt x="370099" y="0"/>
                      </a:cubicBezTo>
                      <a:cubicBezTo>
                        <a:pt x="573505" y="0"/>
                        <a:pt x="738399" y="164894"/>
                        <a:pt x="738399" y="368300"/>
                      </a:cubicBezTo>
                      <a:cubicBezTo>
                        <a:pt x="738399" y="571706"/>
                        <a:pt x="573505" y="260350"/>
                        <a:pt x="370099" y="260350"/>
                      </a:cubicBezTo>
                      <a:cubicBezTo>
                        <a:pt x="166693" y="260350"/>
                        <a:pt x="24024" y="560917"/>
                        <a:pt x="1799" y="368300"/>
                      </a:cubicBezTo>
                      <a:close/>
                    </a:path>
                  </a:pathLst>
                </a:custGeom>
                <a:solidFill>
                  <a:srgbClr val="957E6A">
                    <a:alpha val="19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68" name="Donut 11">
                  <a:extLst>
                    <a:ext uri="{FF2B5EF4-FFF2-40B4-BE49-F238E27FC236}">
                      <a16:creationId xmlns:a16="http://schemas.microsoft.com/office/drawing/2014/main" id="{752D7304-64A2-4535-84A5-4960AD238E99}"/>
                    </a:ext>
                  </a:extLst>
                </p:cNvPr>
                <p:cNvSpPr/>
                <p:nvPr/>
              </p:nvSpPr>
              <p:spPr bwMode="auto">
                <a:xfrm>
                  <a:off x="7127875" y="393700"/>
                  <a:ext cx="800100" cy="800100"/>
                </a:xfrm>
                <a:prstGeom prst="donut">
                  <a:avLst>
                    <a:gd name="adj" fmla="val 5157"/>
                  </a:avLst>
                </a:prstGeom>
                <a:solidFill>
                  <a:schemeClr val="accent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grpSp>
      </p:grpSp>
    </p:spTree>
    <p:extLst>
      <p:ext uri="{BB962C8B-B14F-4D97-AF65-F5344CB8AC3E}">
        <p14:creationId xmlns:p14="http://schemas.microsoft.com/office/powerpoint/2010/main" val="3274555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9FF4-65BB-4B52-9354-74A63B985714}"/>
              </a:ext>
            </a:extLst>
          </p:cNvPr>
          <p:cNvSpPr>
            <a:spLocks noGrp="1"/>
          </p:cNvSpPr>
          <p:nvPr>
            <p:ph type="title"/>
          </p:nvPr>
        </p:nvSpPr>
        <p:spPr/>
        <p:txBody>
          <a:bodyPr/>
          <a:lstStyle/>
          <a:p>
            <a:r>
              <a:rPr lang="en-US" sz="5000" dirty="0">
                <a:solidFill>
                  <a:srgbClr val="00338D"/>
                </a:solidFill>
              </a:rPr>
              <a:t>From transaction to service provider…</a:t>
            </a:r>
          </a:p>
        </p:txBody>
      </p:sp>
      <p:grpSp>
        <p:nvGrpSpPr>
          <p:cNvPr id="18" name="Group 17">
            <a:extLst>
              <a:ext uri="{FF2B5EF4-FFF2-40B4-BE49-F238E27FC236}">
                <a16:creationId xmlns:a16="http://schemas.microsoft.com/office/drawing/2014/main" id="{CC15A37D-52D2-468F-95C1-05FBCC285917}"/>
              </a:ext>
            </a:extLst>
          </p:cNvPr>
          <p:cNvGrpSpPr/>
          <p:nvPr/>
        </p:nvGrpSpPr>
        <p:grpSpPr>
          <a:xfrm>
            <a:off x="1732384" y="1601532"/>
            <a:ext cx="8727232" cy="2732178"/>
            <a:chOff x="690466" y="1601532"/>
            <a:chExt cx="8727232" cy="2732178"/>
          </a:xfrm>
        </p:grpSpPr>
        <p:sp>
          <p:nvSpPr>
            <p:cNvPr id="19" name="Arrow: Right 18">
              <a:extLst>
                <a:ext uri="{FF2B5EF4-FFF2-40B4-BE49-F238E27FC236}">
                  <a16:creationId xmlns:a16="http://schemas.microsoft.com/office/drawing/2014/main" id="{359634ED-1D5E-4BAD-A159-8098FE128CAE}"/>
                </a:ext>
              </a:extLst>
            </p:cNvPr>
            <p:cNvSpPr/>
            <p:nvPr/>
          </p:nvSpPr>
          <p:spPr>
            <a:xfrm>
              <a:off x="2407295" y="3799931"/>
              <a:ext cx="5141169" cy="449005"/>
            </a:xfrm>
            <a:prstGeom prst="rightArrow">
              <a:avLst/>
            </a:prstGeom>
            <a:solidFill>
              <a:srgbClr val="0091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tx1"/>
                </a:solidFill>
              </a:endParaRPr>
            </a:p>
          </p:txBody>
        </p:sp>
        <p:sp>
          <p:nvSpPr>
            <p:cNvPr id="20" name="Arrow: Right 19">
              <a:extLst>
                <a:ext uri="{FF2B5EF4-FFF2-40B4-BE49-F238E27FC236}">
                  <a16:creationId xmlns:a16="http://schemas.microsoft.com/office/drawing/2014/main" id="{60EF6975-7954-4AF9-9F33-B4F9263D90E6}"/>
                </a:ext>
              </a:extLst>
            </p:cNvPr>
            <p:cNvSpPr/>
            <p:nvPr/>
          </p:nvSpPr>
          <p:spPr>
            <a:xfrm>
              <a:off x="2407295" y="1682508"/>
              <a:ext cx="5141169" cy="449005"/>
            </a:xfrm>
            <a:prstGeom prst="rightArrow">
              <a:avLst/>
            </a:prstGeom>
            <a:solidFill>
              <a:srgbClr val="0091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tx1"/>
                </a:solidFill>
              </a:endParaRPr>
            </a:p>
          </p:txBody>
        </p:sp>
        <p:sp>
          <p:nvSpPr>
            <p:cNvPr id="21" name="Arrow: Right 20">
              <a:extLst>
                <a:ext uri="{FF2B5EF4-FFF2-40B4-BE49-F238E27FC236}">
                  <a16:creationId xmlns:a16="http://schemas.microsoft.com/office/drawing/2014/main" id="{6D9B5BBB-3C42-40A6-8C75-E1982EB860CC}"/>
                </a:ext>
              </a:extLst>
            </p:cNvPr>
            <p:cNvSpPr/>
            <p:nvPr/>
          </p:nvSpPr>
          <p:spPr>
            <a:xfrm>
              <a:off x="2407295" y="2388316"/>
              <a:ext cx="5141169" cy="449005"/>
            </a:xfrm>
            <a:prstGeom prst="rightArrow">
              <a:avLst/>
            </a:prstGeom>
            <a:solidFill>
              <a:srgbClr val="0091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tx1"/>
                </a:solidFill>
              </a:endParaRPr>
            </a:p>
          </p:txBody>
        </p:sp>
        <p:sp>
          <p:nvSpPr>
            <p:cNvPr id="22" name="Arrow: Right 21">
              <a:extLst>
                <a:ext uri="{FF2B5EF4-FFF2-40B4-BE49-F238E27FC236}">
                  <a16:creationId xmlns:a16="http://schemas.microsoft.com/office/drawing/2014/main" id="{2B4EA9CF-7AB6-4533-8A0E-D8973647CE6E}"/>
                </a:ext>
              </a:extLst>
            </p:cNvPr>
            <p:cNvSpPr/>
            <p:nvPr/>
          </p:nvSpPr>
          <p:spPr>
            <a:xfrm>
              <a:off x="2407295" y="3094124"/>
              <a:ext cx="5141169" cy="449005"/>
            </a:xfrm>
            <a:prstGeom prst="rightArrow">
              <a:avLst/>
            </a:prstGeom>
            <a:solidFill>
              <a:srgbClr val="0091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tx1"/>
                </a:solidFill>
              </a:endParaRPr>
            </a:p>
          </p:txBody>
        </p:sp>
        <p:sp>
          <p:nvSpPr>
            <p:cNvPr id="23" name="Rectangle: Rounded Corners 22">
              <a:extLst>
                <a:ext uri="{FF2B5EF4-FFF2-40B4-BE49-F238E27FC236}">
                  <a16:creationId xmlns:a16="http://schemas.microsoft.com/office/drawing/2014/main" id="{E0B6CD2A-B782-4987-9B4C-F56B75AD3648}"/>
                </a:ext>
              </a:extLst>
            </p:cNvPr>
            <p:cNvSpPr/>
            <p:nvPr/>
          </p:nvSpPr>
          <p:spPr>
            <a:xfrm>
              <a:off x="699797" y="1601532"/>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Retail</a:t>
              </a:r>
            </a:p>
          </p:txBody>
        </p:sp>
        <p:sp>
          <p:nvSpPr>
            <p:cNvPr id="24" name="Rectangle: Rounded Corners 23">
              <a:extLst>
                <a:ext uri="{FF2B5EF4-FFF2-40B4-BE49-F238E27FC236}">
                  <a16:creationId xmlns:a16="http://schemas.microsoft.com/office/drawing/2014/main" id="{17ED529A-34F2-4442-B30C-5D401EE79C2C}"/>
                </a:ext>
              </a:extLst>
            </p:cNvPr>
            <p:cNvSpPr/>
            <p:nvPr/>
          </p:nvSpPr>
          <p:spPr>
            <a:xfrm>
              <a:off x="699797" y="2308605"/>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Packaged</a:t>
              </a:r>
            </a:p>
          </p:txBody>
        </p:sp>
        <p:sp>
          <p:nvSpPr>
            <p:cNvPr id="25" name="Rectangle: Rounded Corners 24">
              <a:extLst>
                <a:ext uri="{FF2B5EF4-FFF2-40B4-BE49-F238E27FC236}">
                  <a16:creationId xmlns:a16="http://schemas.microsoft.com/office/drawing/2014/main" id="{6336F70C-C392-4CD7-8755-768D676157BB}"/>
                </a:ext>
              </a:extLst>
            </p:cNvPr>
            <p:cNvSpPr/>
            <p:nvPr/>
          </p:nvSpPr>
          <p:spPr>
            <a:xfrm>
              <a:off x="690466" y="3015678"/>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err="1">
                  <a:solidFill>
                    <a:schemeClr val="tx1"/>
                  </a:solidFill>
                  <a:latin typeface="Univers 47 CondensedLight" panose="00000400000000000000" pitchFamily="2" charset="0"/>
                </a:rPr>
                <a:t>Processed</a:t>
              </a:r>
              <a:endParaRPr lang="it-IT" b="1" dirty="0">
                <a:solidFill>
                  <a:schemeClr val="tx1"/>
                </a:solidFill>
                <a:latin typeface="Univers 47 CondensedLight" panose="00000400000000000000" pitchFamily="2" charset="0"/>
              </a:endParaRPr>
            </a:p>
          </p:txBody>
        </p:sp>
        <p:sp>
          <p:nvSpPr>
            <p:cNvPr id="26" name="Rectangle: Rounded Corners 25">
              <a:extLst>
                <a:ext uri="{FF2B5EF4-FFF2-40B4-BE49-F238E27FC236}">
                  <a16:creationId xmlns:a16="http://schemas.microsoft.com/office/drawing/2014/main" id="{C78696C2-70CA-402C-BCBB-63950DB14970}"/>
                </a:ext>
              </a:extLst>
            </p:cNvPr>
            <p:cNvSpPr/>
            <p:nvPr/>
          </p:nvSpPr>
          <p:spPr>
            <a:xfrm>
              <a:off x="699797" y="3722751"/>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Cooking meals</a:t>
              </a:r>
            </a:p>
          </p:txBody>
        </p:sp>
        <p:sp>
          <p:nvSpPr>
            <p:cNvPr id="27" name="Rectangle: Rounded Corners 26">
              <a:extLst>
                <a:ext uri="{FF2B5EF4-FFF2-40B4-BE49-F238E27FC236}">
                  <a16:creationId xmlns:a16="http://schemas.microsoft.com/office/drawing/2014/main" id="{38A4D2D0-2DAD-4945-A351-317C3E498C7E}"/>
                </a:ext>
              </a:extLst>
            </p:cNvPr>
            <p:cNvSpPr/>
            <p:nvPr/>
          </p:nvSpPr>
          <p:spPr>
            <a:xfrm>
              <a:off x="7654213" y="1601532"/>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Foodservice</a:t>
              </a:r>
            </a:p>
          </p:txBody>
        </p:sp>
        <p:sp>
          <p:nvSpPr>
            <p:cNvPr id="28" name="Rectangle: Rounded Corners 27">
              <a:extLst>
                <a:ext uri="{FF2B5EF4-FFF2-40B4-BE49-F238E27FC236}">
                  <a16:creationId xmlns:a16="http://schemas.microsoft.com/office/drawing/2014/main" id="{7CA55135-C592-4D2A-8FA3-7C18616DE32B}"/>
                </a:ext>
              </a:extLst>
            </p:cNvPr>
            <p:cNvSpPr/>
            <p:nvPr/>
          </p:nvSpPr>
          <p:spPr>
            <a:xfrm>
              <a:off x="7654213" y="2308605"/>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err="1">
                  <a:solidFill>
                    <a:schemeClr val="tx1"/>
                  </a:solidFill>
                  <a:latin typeface="Univers 47 CondensedLight" panose="00000400000000000000" pitchFamily="2" charset="0"/>
                </a:rPr>
                <a:t>Prepared</a:t>
              </a:r>
              <a:endParaRPr lang="it-IT" b="1" dirty="0">
                <a:solidFill>
                  <a:schemeClr val="tx1"/>
                </a:solidFill>
                <a:latin typeface="Univers 47 CondensedLight" panose="00000400000000000000" pitchFamily="2" charset="0"/>
              </a:endParaRPr>
            </a:p>
          </p:txBody>
        </p:sp>
        <p:sp>
          <p:nvSpPr>
            <p:cNvPr id="29" name="Rectangle: Rounded Corners 28">
              <a:extLst>
                <a:ext uri="{FF2B5EF4-FFF2-40B4-BE49-F238E27FC236}">
                  <a16:creationId xmlns:a16="http://schemas.microsoft.com/office/drawing/2014/main" id="{7B4EE29D-A5F2-47CF-98E1-701B94DFC3F6}"/>
                </a:ext>
              </a:extLst>
            </p:cNvPr>
            <p:cNvSpPr/>
            <p:nvPr/>
          </p:nvSpPr>
          <p:spPr>
            <a:xfrm>
              <a:off x="7654213" y="3015678"/>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Fresh</a:t>
              </a:r>
            </a:p>
          </p:txBody>
        </p:sp>
        <p:sp>
          <p:nvSpPr>
            <p:cNvPr id="30" name="Rectangle: Rounded Corners 29">
              <a:extLst>
                <a:ext uri="{FF2B5EF4-FFF2-40B4-BE49-F238E27FC236}">
                  <a16:creationId xmlns:a16="http://schemas.microsoft.com/office/drawing/2014/main" id="{F0282698-0A5E-4D30-978D-32688650780F}"/>
                </a:ext>
              </a:extLst>
            </p:cNvPr>
            <p:cNvSpPr/>
            <p:nvPr/>
          </p:nvSpPr>
          <p:spPr>
            <a:xfrm>
              <a:off x="7654213" y="3722751"/>
              <a:ext cx="1763485" cy="61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err="1">
                  <a:solidFill>
                    <a:schemeClr val="tx1"/>
                  </a:solidFill>
                  <a:latin typeface="Univers 47 CondensedLight" panose="00000400000000000000" pitchFamily="2" charset="0"/>
                </a:rPr>
                <a:t>Talking</a:t>
              </a:r>
              <a:r>
                <a:rPr lang="it-IT" b="1" dirty="0">
                  <a:solidFill>
                    <a:schemeClr val="tx1"/>
                  </a:solidFill>
                  <a:latin typeface="Univers 47 CondensedLight" panose="00000400000000000000" pitchFamily="2" charset="0"/>
                </a:rPr>
                <a:t> about food</a:t>
              </a:r>
            </a:p>
          </p:txBody>
        </p:sp>
      </p:grpSp>
      <p:sp>
        <p:nvSpPr>
          <p:cNvPr id="31" name="Rectangle 30">
            <a:extLst>
              <a:ext uri="{FF2B5EF4-FFF2-40B4-BE49-F238E27FC236}">
                <a16:creationId xmlns:a16="http://schemas.microsoft.com/office/drawing/2014/main" id="{67C1AD89-44A2-4B45-A5B4-8567087C1598}"/>
              </a:ext>
            </a:extLst>
          </p:cNvPr>
          <p:cNvSpPr/>
          <p:nvPr/>
        </p:nvSpPr>
        <p:spPr>
          <a:xfrm>
            <a:off x="1575319" y="4358802"/>
            <a:ext cx="9041362" cy="1741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spcAft>
                <a:spcPts val="600"/>
              </a:spcAft>
            </a:pPr>
            <a:r>
              <a:rPr lang="it-IT" sz="1600" b="1" dirty="0">
                <a:solidFill>
                  <a:schemeClr val="tx1"/>
                </a:solidFill>
                <a:latin typeface="Univers 47 CondensedLight" panose="00000400000000000000" pitchFamily="2" charset="0"/>
              </a:rPr>
              <a:t>20th </a:t>
            </a:r>
            <a:r>
              <a:rPr lang="it-IT" sz="1600" b="1" dirty="0" err="1">
                <a:solidFill>
                  <a:schemeClr val="tx1"/>
                </a:solidFill>
                <a:latin typeface="Univers 47 CondensedLight" panose="00000400000000000000" pitchFamily="2" charset="0"/>
              </a:rPr>
              <a:t>century</a:t>
            </a:r>
            <a:r>
              <a:rPr lang="it-IT" sz="1600" b="1" dirty="0">
                <a:solidFill>
                  <a:schemeClr val="tx1"/>
                </a:solidFill>
                <a:latin typeface="Univers 47 CondensedLight" panose="00000400000000000000" pitchFamily="2" charset="0"/>
              </a:rPr>
              <a:t>: </a:t>
            </a:r>
            <a:r>
              <a:rPr lang="it-IT" sz="1600" dirty="0">
                <a:solidFill>
                  <a:schemeClr val="tx1"/>
                </a:solidFill>
                <a:latin typeface="Univers 47 CondensedLight" panose="00000400000000000000" pitchFamily="2" charset="0"/>
              </a:rPr>
              <a:t>Packaged food and drinks </a:t>
            </a:r>
            <a:r>
              <a:rPr lang="it-IT" sz="1600" dirty="0" err="1">
                <a:solidFill>
                  <a:schemeClr val="tx1"/>
                </a:solidFill>
                <a:latin typeface="Univers 47 CondensedLight" panose="00000400000000000000" pitchFamily="2" charset="0"/>
              </a:rPr>
              <a:t>within</a:t>
            </a:r>
            <a:r>
              <a:rPr lang="it-IT" sz="1600" dirty="0">
                <a:solidFill>
                  <a:schemeClr val="tx1"/>
                </a:solidFill>
                <a:latin typeface="Univers 47 CondensedLight" panose="00000400000000000000" pitchFamily="2" charset="0"/>
              </a:rPr>
              <a:t> a </a:t>
            </a:r>
            <a:r>
              <a:rPr lang="it-IT" sz="1600" dirty="0" err="1">
                <a:solidFill>
                  <a:schemeClr val="tx1"/>
                </a:solidFill>
                <a:latin typeface="Univers 47 CondensedLight" panose="00000400000000000000" pitchFamily="2" charset="0"/>
              </a:rPr>
              <a:t>few</a:t>
            </a:r>
            <a:r>
              <a:rPr lang="it-IT" sz="1600" dirty="0">
                <a:solidFill>
                  <a:schemeClr val="tx1"/>
                </a:solidFill>
                <a:latin typeface="Univers 47 CondensedLight" panose="00000400000000000000" pitchFamily="2" charset="0"/>
              </a:rPr>
              <a:t> minute’ drive</a:t>
            </a:r>
          </a:p>
          <a:p>
            <a:pPr algn="ctr">
              <a:spcAft>
                <a:spcPts val="600"/>
              </a:spcAft>
            </a:pPr>
            <a:r>
              <a:rPr lang="it-IT" sz="1600" b="1" dirty="0">
                <a:solidFill>
                  <a:schemeClr val="tx1"/>
                </a:solidFill>
                <a:latin typeface="Univers 47 CondensedLight" panose="00000400000000000000" pitchFamily="2" charset="0"/>
              </a:rPr>
              <a:t>21° </a:t>
            </a:r>
            <a:r>
              <a:rPr lang="it-IT" sz="1600" b="1" dirty="0" err="1">
                <a:solidFill>
                  <a:schemeClr val="tx1"/>
                </a:solidFill>
                <a:latin typeface="Univers 47 CondensedLight" panose="00000400000000000000" pitchFamily="2" charset="0"/>
              </a:rPr>
              <a:t>century</a:t>
            </a:r>
            <a:r>
              <a:rPr lang="it-IT" sz="1600" b="1" dirty="0">
                <a:solidFill>
                  <a:schemeClr val="tx1"/>
                </a:solidFill>
                <a:latin typeface="Univers 47 CondensedLight" panose="00000400000000000000" pitchFamily="2" charset="0"/>
              </a:rPr>
              <a:t>: </a:t>
            </a:r>
            <a:r>
              <a:rPr lang="it-IT" sz="1600" dirty="0" err="1">
                <a:solidFill>
                  <a:schemeClr val="tx1"/>
                </a:solidFill>
                <a:latin typeface="Univers 47 CondensedLight" panose="00000400000000000000" pitchFamily="2" charset="0"/>
              </a:rPr>
              <a:t>Freshly-preparated</a:t>
            </a:r>
            <a:r>
              <a:rPr lang="it-IT" sz="1600" dirty="0">
                <a:solidFill>
                  <a:schemeClr val="tx1"/>
                </a:solidFill>
                <a:latin typeface="Univers 47 CondensedLight" panose="00000400000000000000" pitchFamily="2" charset="0"/>
              </a:rPr>
              <a:t> food and drink </a:t>
            </a:r>
            <a:r>
              <a:rPr lang="it-IT" sz="1600" dirty="0" err="1">
                <a:solidFill>
                  <a:schemeClr val="tx1"/>
                </a:solidFill>
                <a:latin typeface="Univers 47 CondensedLight" panose="00000400000000000000" pitchFamily="2" charset="0"/>
              </a:rPr>
              <a:t>within</a:t>
            </a:r>
            <a:r>
              <a:rPr lang="it-IT" sz="1600" dirty="0">
                <a:solidFill>
                  <a:schemeClr val="tx1"/>
                </a:solidFill>
                <a:latin typeface="Univers 47 CondensedLight" panose="00000400000000000000" pitchFamily="2" charset="0"/>
              </a:rPr>
              <a:t> a </a:t>
            </a:r>
            <a:r>
              <a:rPr lang="it-IT" sz="1600" dirty="0" err="1">
                <a:solidFill>
                  <a:schemeClr val="tx1"/>
                </a:solidFill>
                <a:latin typeface="Univers 47 CondensedLight" panose="00000400000000000000" pitchFamily="2" charset="0"/>
              </a:rPr>
              <a:t>click’s</a:t>
            </a:r>
            <a:r>
              <a:rPr lang="it-IT" sz="1600" dirty="0">
                <a:solidFill>
                  <a:schemeClr val="tx1"/>
                </a:solidFill>
                <a:latin typeface="Univers 47 CondensedLight" panose="00000400000000000000" pitchFamily="2" charset="0"/>
              </a:rPr>
              <a:t> </a:t>
            </a:r>
            <a:r>
              <a:rPr lang="it-IT" sz="1600" dirty="0" err="1">
                <a:solidFill>
                  <a:schemeClr val="tx1"/>
                </a:solidFill>
                <a:latin typeface="Univers 47 CondensedLight" panose="00000400000000000000" pitchFamily="2" charset="0"/>
              </a:rPr>
              <a:t>reach</a:t>
            </a:r>
            <a:endParaRPr lang="it-IT" sz="1600" dirty="0">
              <a:solidFill>
                <a:schemeClr val="tx1"/>
              </a:solidFill>
              <a:latin typeface="Univers 47 CondensedLight" panose="00000400000000000000" pitchFamily="2" charset="0"/>
            </a:endParaRPr>
          </a:p>
          <a:p>
            <a:pPr algn="ctr">
              <a:spcAft>
                <a:spcPts val="600"/>
              </a:spcAft>
            </a:pPr>
            <a:r>
              <a:rPr lang="it-IT" sz="1600" b="1" dirty="0">
                <a:solidFill>
                  <a:schemeClr val="tx1"/>
                </a:solidFill>
                <a:latin typeface="Univers 47 CondensedLight" panose="00000400000000000000" pitchFamily="2" charset="0"/>
              </a:rPr>
              <a:t>«Food as Fashion»: </a:t>
            </a:r>
            <a:r>
              <a:rPr lang="it-IT" sz="1600" dirty="0">
                <a:solidFill>
                  <a:schemeClr val="tx1"/>
                </a:solidFill>
                <a:latin typeface="Univers 47 CondensedLight" panose="00000400000000000000" pitchFamily="2" charset="0"/>
              </a:rPr>
              <a:t>From </a:t>
            </a:r>
            <a:r>
              <a:rPr lang="it-IT" sz="1600" dirty="0" err="1">
                <a:solidFill>
                  <a:schemeClr val="tx1"/>
                </a:solidFill>
                <a:latin typeface="Univers 47 CondensedLight" panose="00000400000000000000" pitchFamily="2" charset="0"/>
              </a:rPr>
              <a:t>something</a:t>
            </a:r>
            <a:r>
              <a:rPr lang="it-IT" sz="1600" dirty="0">
                <a:solidFill>
                  <a:schemeClr val="tx1"/>
                </a:solidFill>
                <a:latin typeface="Univers 47 CondensedLight" panose="00000400000000000000" pitchFamily="2" charset="0"/>
              </a:rPr>
              <a:t> we make, to </a:t>
            </a:r>
            <a:r>
              <a:rPr lang="it-IT" sz="1600" dirty="0" err="1">
                <a:solidFill>
                  <a:schemeClr val="tx1"/>
                </a:solidFill>
                <a:latin typeface="Univers 47 CondensedLight" panose="00000400000000000000" pitchFamily="2" charset="0"/>
              </a:rPr>
              <a:t>something</a:t>
            </a:r>
            <a:r>
              <a:rPr lang="it-IT" sz="1600" dirty="0">
                <a:solidFill>
                  <a:schemeClr val="tx1"/>
                </a:solidFill>
                <a:latin typeface="Univers 47 CondensedLight" panose="00000400000000000000" pitchFamily="2" charset="0"/>
              </a:rPr>
              <a:t> we </a:t>
            </a:r>
            <a:r>
              <a:rPr lang="it-IT" sz="1600" dirty="0" err="1">
                <a:solidFill>
                  <a:schemeClr val="tx1"/>
                </a:solidFill>
                <a:latin typeface="Univers 47 CondensedLight" panose="00000400000000000000" pitchFamily="2" charset="0"/>
              </a:rPr>
              <a:t>buy</a:t>
            </a:r>
            <a:r>
              <a:rPr lang="it-IT" sz="1600" dirty="0">
                <a:solidFill>
                  <a:schemeClr val="tx1"/>
                </a:solidFill>
                <a:latin typeface="Univers 47 CondensedLight" panose="00000400000000000000" pitchFamily="2" charset="0"/>
              </a:rPr>
              <a:t>, share, and </a:t>
            </a:r>
            <a:r>
              <a:rPr lang="it-IT" sz="1600" dirty="0" err="1">
                <a:solidFill>
                  <a:schemeClr val="tx1"/>
                </a:solidFill>
                <a:latin typeface="Univers 47 CondensedLight" panose="00000400000000000000" pitchFamily="2" charset="0"/>
              </a:rPr>
              <a:t>discuss</a:t>
            </a:r>
            <a:r>
              <a:rPr lang="it-IT" sz="1600" dirty="0">
                <a:solidFill>
                  <a:schemeClr val="tx1"/>
                </a:solidFill>
                <a:latin typeface="Univers 47 CondensedLight" panose="00000400000000000000" pitchFamily="2" charset="0"/>
              </a:rPr>
              <a:t>, in more channels than </a:t>
            </a:r>
            <a:r>
              <a:rPr lang="it-IT" sz="1600" dirty="0" err="1">
                <a:solidFill>
                  <a:schemeClr val="tx1"/>
                </a:solidFill>
                <a:latin typeface="Univers 47 CondensedLight" panose="00000400000000000000" pitchFamily="2" charset="0"/>
              </a:rPr>
              <a:t>ever</a:t>
            </a:r>
            <a:endParaRPr lang="it-IT" sz="1600" dirty="0">
              <a:solidFill>
                <a:schemeClr val="tx1"/>
              </a:solidFill>
              <a:latin typeface="Univers 47 CondensedLight" panose="00000400000000000000" pitchFamily="2" charset="0"/>
            </a:endParaRPr>
          </a:p>
        </p:txBody>
      </p:sp>
    </p:spTree>
    <p:extLst>
      <p:ext uri="{BB962C8B-B14F-4D97-AF65-F5344CB8AC3E}">
        <p14:creationId xmlns:p14="http://schemas.microsoft.com/office/powerpoint/2010/main" val="1479438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9FF4-65BB-4B52-9354-74A63B985714}"/>
              </a:ext>
            </a:extLst>
          </p:cNvPr>
          <p:cNvSpPr>
            <a:spLocks noGrp="1"/>
          </p:cNvSpPr>
          <p:nvPr>
            <p:ph type="title"/>
          </p:nvPr>
        </p:nvSpPr>
        <p:spPr>
          <a:xfrm>
            <a:off x="998400" y="431800"/>
            <a:ext cx="11092986" cy="533400"/>
          </a:xfrm>
        </p:spPr>
        <p:txBody>
          <a:bodyPr/>
          <a:lstStyle/>
          <a:p>
            <a:r>
              <a:rPr lang="en-US" sz="5000" dirty="0">
                <a:solidFill>
                  <a:srgbClr val="00338D"/>
                </a:solidFill>
              </a:rPr>
              <a:t>History of clothing gives clues to rise of new, personalized food systems</a:t>
            </a:r>
          </a:p>
        </p:txBody>
      </p:sp>
      <p:grpSp>
        <p:nvGrpSpPr>
          <p:cNvPr id="4" name="Group 3">
            <a:extLst>
              <a:ext uri="{FF2B5EF4-FFF2-40B4-BE49-F238E27FC236}">
                <a16:creationId xmlns:a16="http://schemas.microsoft.com/office/drawing/2014/main" id="{526A2629-273D-478B-9FEE-6D0AA62FF1EA}"/>
              </a:ext>
            </a:extLst>
          </p:cNvPr>
          <p:cNvGrpSpPr/>
          <p:nvPr/>
        </p:nvGrpSpPr>
        <p:grpSpPr>
          <a:xfrm>
            <a:off x="1624809" y="1232087"/>
            <a:ext cx="8942382" cy="4787643"/>
            <a:chOff x="702960" y="1294233"/>
            <a:chExt cx="8942382" cy="4787643"/>
          </a:xfrm>
        </p:grpSpPr>
        <p:grpSp>
          <p:nvGrpSpPr>
            <p:cNvPr id="32" name="Group 31">
              <a:extLst>
                <a:ext uri="{FF2B5EF4-FFF2-40B4-BE49-F238E27FC236}">
                  <a16:creationId xmlns:a16="http://schemas.microsoft.com/office/drawing/2014/main" id="{2D172C4B-2E36-488A-BABD-0F2BECF66FA1}"/>
                </a:ext>
              </a:extLst>
            </p:cNvPr>
            <p:cNvGrpSpPr/>
            <p:nvPr/>
          </p:nvGrpSpPr>
          <p:grpSpPr>
            <a:xfrm>
              <a:off x="5772197" y="1822785"/>
              <a:ext cx="3275099" cy="2789949"/>
              <a:chOff x="5187973" y="1701490"/>
              <a:chExt cx="3275099" cy="2789949"/>
            </a:xfrm>
          </p:grpSpPr>
          <p:pic>
            <p:nvPicPr>
              <p:cNvPr id="33" name="Picture 32">
                <a:extLst>
                  <a:ext uri="{FF2B5EF4-FFF2-40B4-BE49-F238E27FC236}">
                    <a16:creationId xmlns:a16="http://schemas.microsoft.com/office/drawing/2014/main" id="{D9B0E0A6-2538-4BCE-B5E3-D58461648D4F}"/>
                  </a:ext>
                </a:extLst>
              </p:cNvPr>
              <p:cNvPicPr>
                <a:picLocks noChangeAspect="1"/>
              </p:cNvPicPr>
              <p:nvPr/>
            </p:nvPicPr>
            <p:blipFill>
              <a:blip r:embed="rId3"/>
              <a:stretch>
                <a:fillRect/>
              </a:stretch>
            </p:blipFill>
            <p:spPr>
              <a:xfrm>
                <a:off x="5187973" y="1701490"/>
                <a:ext cx="861222" cy="794482"/>
              </a:xfrm>
              <a:prstGeom prst="rect">
                <a:avLst/>
              </a:prstGeom>
              <a:ln>
                <a:solidFill>
                  <a:schemeClr val="tx1">
                    <a:lumMod val="50000"/>
                    <a:lumOff val="50000"/>
                  </a:schemeClr>
                </a:solidFill>
              </a:ln>
            </p:spPr>
          </p:pic>
          <p:pic>
            <p:nvPicPr>
              <p:cNvPr id="34" name="Picture 33">
                <a:extLst>
                  <a:ext uri="{FF2B5EF4-FFF2-40B4-BE49-F238E27FC236}">
                    <a16:creationId xmlns:a16="http://schemas.microsoft.com/office/drawing/2014/main" id="{59558FB4-A894-4F4B-B29A-3660BCD854DA}"/>
                  </a:ext>
                </a:extLst>
              </p:cNvPr>
              <p:cNvPicPr>
                <a:picLocks noChangeAspect="1"/>
              </p:cNvPicPr>
              <p:nvPr/>
            </p:nvPicPr>
            <p:blipFill>
              <a:blip r:embed="rId4"/>
              <a:stretch>
                <a:fillRect/>
              </a:stretch>
            </p:blipFill>
            <p:spPr>
              <a:xfrm>
                <a:off x="6394911" y="1701490"/>
                <a:ext cx="861222" cy="794482"/>
              </a:xfrm>
              <a:prstGeom prst="rect">
                <a:avLst/>
              </a:prstGeom>
              <a:ln>
                <a:solidFill>
                  <a:schemeClr val="tx1">
                    <a:lumMod val="50000"/>
                    <a:lumOff val="50000"/>
                  </a:schemeClr>
                </a:solidFill>
              </a:ln>
            </p:spPr>
          </p:pic>
          <p:pic>
            <p:nvPicPr>
              <p:cNvPr id="35" name="Picture 34">
                <a:extLst>
                  <a:ext uri="{FF2B5EF4-FFF2-40B4-BE49-F238E27FC236}">
                    <a16:creationId xmlns:a16="http://schemas.microsoft.com/office/drawing/2014/main" id="{A979AE4D-B505-420F-96B0-562B54000BBC}"/>
                  </a:ext>
                </a:extLst>
              </p:cNvPr>
              <p:cNvPicPr>
                <a:picLocks noChangeAspect="1"/>
              </p:cNvPicPr>
              <p:nvPr/>
            </p:nvPicPr>
            <p:blipFill>
              <a:blip r:embed="rId5"/>
              <a:stretch>
                <a:fillRect/>
              </a:stretch>
            </p:blipFill>
            <p:spPr>
              <a:xfrm>
                <a:off x="7601850" y="1701490"/>
                <a:ext cx="861222" cy="794482"/>
              </a:xfrm>
              <a:prstGeom prst="rect">
                <a:avLst/>
              </a:prstGeom>
              <a:ln>
                <a:solidFill>
                  <a:schemeClr val="tx1">
                    <a:lumMod val="50000"/>
                    <a:lumOff val="50000"/>
                  </a:schemeClr>
                </a:solidFill>
              </a:ln>
            </p:spPr>
          </p:pic>
          <p:grpSp>
            <p:nvGrpSpPr>
              <p:cNvPr id="36" name="Group 35">
                <a:extLst>
                  <a:ext uri="{FF2B5EF4-FFF2-40B4-BE49-F238E27FC236}">
                    <a16:creationId xmlns:a16="http://schemas.microsoft.com/office/drawing/2014/main" id="{FE89053A-D356-4A44-BC21-896F73A18F6F}"/>
                  </a:ext>
                </a:extLst>
              </p:cNvPr>
              <p:cNvGrpSpPr/>
              <p:nvPr/>
            </p:nvGrpSpPr>
            <p:grpSpPr>
              <a:xfrm>
                <a:off x="5187973" y="3263605"/>
                <a:ext cx="3275099" cy="1227834"/>
                <a:chOff x="789089" y="4698079"/>
                <a:chExt cx="3275099" cy="1227834"/>
              </a:xfrm>
            </p:grpSpPr>
            <p:pic>
              <p:nvPicPr>
                <p:cNvPr id="40" name="Picture 39">
                  <a:extLst>
                    <a:ext uri="{FF2B5EF4-FFF2-40B4-BE49-F238E27FC236}">
                      <a16:creationId xmlns:a16="http://schemas.microsoft.com/office/drawing/2014/main" id="{E8580AD2-E8A6-42C9-83A3-7F51A2AEE4B4}"/>
                    </a:ext>
                  </a:extLst>
                </p:cNvPr>
                <p:cNvPicPr>
                  <a:picLocks noChangeAspect="1"/>
                </p:cNvPicPr>
                <p:nvPr/>
              </p:nvPicPr>
              <p:blipFill>
                <a:blip r:embed="rId6"/>
                <a:stretch>
                  <a:fillRect/>
                </a:stretch>
              </p:blipFill>
              <p:spPr>
                <a:xfrm>
                  <a:off x="789089" y="4698079"/>
                  <a:ext cx="861222" cy="1227834"/>
                </a:xfrm>
                <a:prstGeom prst="rect">
                  <a:avLst/>
                </a:prstGeom>
                <a:ln>
                  <a:solidFill>
                    <a:schemeClr val="tx1">
                      <a:lumMod val="50000"/>
                      <a:lumOff val="50000"/>
                    </a:schemeClr>
                  </a:solidFill>
                </a:ln>
              </p:spPr>
            </p:pic>
            <p:pic>
              <p:nvPicPr>
                <p:cNvPr id="41" name="Picture 40">
                  <a:extLst>
                    <a:ext uri="{FF2B5EF4-FFF2-40B4-BE49-F238E27FC236}">
                      <a16:creationId xmlns:a16="http://schemas.microsoft.com/office/drawing/2014/main" id="{E47F3655-2BFA-47E8-BACA-2B322D681B64}"/>
                    </a:ext>
                  </a:extLst>
                </p:cNvPr>
                <p:cNvPicPr>
                  <a:picLocks noChangeAspect="1"/>
                </p:cNvPicPr>
                <p:nvPr/>
              </p:nvPicPr>
              <p:blipFill>
                <a:blip r:embed="rId7"/>
                <a:stretch>
                  <a:fillRect/>
                </a:stretch>
              </p:blipFill>
              <p:spPr>
                <a:xfrm>
                  <a:off x="1996027" y="4698079"/>
                  <a:ext cx="861222" cy="1227834"/>
                </a:xfrm>
                <a:prstGeom prst="rect">
                  <a:avLst/>
                </a:prstGeom>
                <a:ln>
                  <a:solidFill>
                    <a:schemeClr val="tx1">
                      <a:lumMod val="50000"/>
                      <a:lumOff val="50000"/>
                    </a:schemeClr>
                  </a:solidFill>
                </a:ln>
              </p:spPr>
            </p:pic>
            <p:pic>
              <p:nvPicPr>
                <p:cNvPr id="42" name="Picture 41">
                  <a:extLst>
                    <a:ext uri="{FF2B5EF4-FFF2-40B4-BE49-F238E27FC236}">
                      <a16:creationId xmlns:a16="http://schemas.microsoft.com/office/drawing/2014/main" id="{359666F4-CFFB-4437-8B07-F1B25DD19FF6}"/>
                    </a:ext>
                  </a:extLst>
                </p:cNvPr>
                <p:cNvPicPr>
                  <a:picLocks noChangeAspect="1"/>
                </p:cNvPicPr>
                <p:nvPr/>
              </p:nvPicPr>
              <p:blipFill>
                <a:blip r:embed="rId8"/>
                <a:stretch>
                  <a:fillRect/>
                </a:stretch>
              </p:blipFill>
              <p:spPr>
                <a:xfrm>
                  <a:off x="3202966" y="4698079"/>
                  <a:ext cx="861222" cy="1227834"/>
                </a:xfrm>
                <a:prstGeom prst="rect">
                  <a:avLst/>
                </a:prstGeom>
                <a:ln>
                  <a:solidFill>
                    <a:schemeClr val="tx1">
                      <a:lumMod val="50000"/>
                      <a:lumOff val="50000"/>
                    </a:schemeClr>
                  </a:solidFill>
                </a:ln>
              </p:spPr>
            </p:pic>
          </p:grpSp>
          <p:sp>
            <p:nvSpPr>
              <p:cNvPr id="37" name="Arrow: Down 36">
                <a:extLst>
                  <a:ext uri="{FF2B5EF4-FFF2-40B4-BE49-F238E27FC236}">
                    <a16:creationId xmlns:a16="http://schemas.microsoft.com/office/drawing/2014/main" id="{E5AECAC8-6C4B-4FC5-A9A9-4E61F43697C1}"/>
                  </a:ext>
                </a:extLst>
              </p:cNvPr>
              <p:cNvSpPr/>
              <p:nvPr/>
            </p:nvSpPr>
            <p:spPr>
              <a:xfrm>
                <a:off x="5519741" y="2562935"/>
                <a:ext cx="270588" cy="590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sp>
            <p:nvSpPr>
              <p:cNvPr id="38" name="Arrow: Down 37">
                <a:extLst>
                  <a:ext uri="{FF2B5EF4-FFF2-40B4-BE49-F238E27FC236}">
                    <a16:creationId xmlns:a16="http://schemas.microsoft.com/office/drawing/2014/main" id="{FBC0081A-6A97-4E69-BBC7-28DCB303C20F}"/>
                  </a:ext>
                </a:extLst>
              </p:cNvPr>
              <p:cNvSpPr/>
              <p:nvPr/>
            </p:nvSpPr>
            <p:spPr>
              <a:xfrm>
                <a:off x="6708454" y="2562935"/>
                <a:ext cx="270588" cy="590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sp>
            <p:nvSpPr>
              <p:cNvPr id="39" name="Arrow: Down 38">
                <a:extLst>
                  <a:ext uri="{FF2B5EF4-FFF2-40B4-BE49-F238E27FC236}">
                    <a16:creationId xmlns:a16="http://schemas.microsoft.com/office/drawing/2014/main" id="{6C32E1B0-CD81-48D6-BD63-0C73358927FC}"/>
                  </a:ext>
                </a:extLst>
              </p:cNvPr>
              <p:cNvSpPr/>
              <p:nvPr/>
            </p:nvSpPr>
            <p:spPr>
              <a:xfrm>
                <a:off x="7897167" y="2562935"/>
                <a:ext cx="270588" cy="5908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grpSp>
        <p:grpSp>
          <p:nvGrpSpPr>
            <p:cNvPr id="43" name="Group 42">
              <a:extLst>
                <a:ext uri="{FF2B5EF4-FFF2-40B4-BE49-F238E27FC236}">
                  <a16:creationId xmlns:a16="http://schemas.microsoft.com/office/drawing/2014/main" id="{290B0BAA-295A-4219-86F7-328341CE1371}"/>
                </a:ext>
              </a:extLst>
            </p:cNvPr>
            <p:cNvGrpSpPr/>
            <p:nvPr/>
          </p:nvGrpSpPr>
          <p:grpSpPr>
            <a:xfrm>
              <a:off x="1300041" y="1776130"/>
              <a:ext cx="3277029" cy="2789949"/>
              <a:chOff x="789089" y="1701490"/>
              <a:chExt cx="3277029" cy="2789949"/>
            </a:xfrm>
          </p:grpSpPr>
          <p:pic>
            <p:nvPicPr>
              <p:cNvPr id="44" name="Picture 43">
                <a:extLst>
                  <a:ext uri="{FF2B5EF4-FFF2-40B4-BE49-F238E27FC236}">
                    <a16:creationId xmlns:a16="http://schemas.microsoft.com/office/drawing/2014/main" id="{CFC9F314-C040-4768-B981-740B9FED9AE4}"/>
                  </a:ext>
                </a:extLst>
              </p:cNvPr>
              <p:cNvPicPr>
                <a:picLocks noChangeAspect="1"/>
              </p:cNvPicPr>
              <p:nvPr/>
            </p:nvPicPr>
            <p:blipFill>
              <a:blip r:embed="rId9"/>
              <a:stretch>
                <a:fillRect/>
              </a:stretch>
            </p:blipFill>
            <p:spPr>
              <a:xfrm>
                <a:off x="789089" y="1701490"/>
                <a:ext cx="893209" cy="861445"/>
              </a:xfrm>
              <a:prstGeom prst="rect">
                <a:avLst/>
              </a:prstGeom>
              <a:ln>
                <a:solidFill>
                  <a:schemeClr val="tx1">
                    <a:lumMod val="50000"/>
                    <a:lumOff val="50000"/>
                  </a:schemeClr>
                </a:solidFill>
              </a:ln>
            </p:spPr>
          </p:pic>
          <p:pic>
            <p:nvPicPr>
              <p:cNvPr id="45" name="Picture 44">
                <a:extLst>
                  <a:ext uri="{FF2B5EF4-FFF2-40B4-BE49-F238E27FC236}">
                    <a16:creationId xmlns:a16="http://schemas.microsoft.com/office/drawing/2014/main" id="{EB7B9BED-F579-4589-8940-E0E1FACDE405}"/>
                  </a:ext>
                </a:extLst>
              </p:cNvPr>
              <p:cNvPicPr>
                <a:picLocks noChangeAspect="1"/>
              </p:cNvPicPr>
              <p:nvPr/>
            </p:nvPicPr>
            <p:blipFill>
              <a:blip r:embed="rId10"/>
              <a:stretch>
                <a:fillRect/>
              </a:stretch>
            </p:blipFill>
            <p:spPr>
              <a:xfrm>
                <a:off x="1980034" y="1701490"/>
                <a:ext cx="893209" cy="848961"/>
              </a:xfrm>
              <a:prstGeom prst="rect">
                <a:avLst/>
              </a:prstGeom>
              <a:ln>
                <a:solidFill>
                  <a:schemeClr val="tx1">
                    <a:lumMod val="50000"/>
                    <a:lumOff val="50000"/>
                  </a:schemeClr>
                </a:solidFill>
              </a:ln>
            </p:spPr>
          </p:pic>
          <p:pic>
            <p:nvPicPr>
              <p:cNvPr id="46" name="Picture 45">
                <a:extLst>
                  <a:ext uri="{FF2B5EF4-FFF2-40B4-BE49-F238E27FC236}">
                    <a16:creationId xmlns:a16="http://schemas.microsoft.com/office/drawing/2014/main" id="{55F41AF0-DF7C-4AE2-8ACF-FDE04FA1BB2A}"/>
                  </a:ext>
                </a:extLst>
              </p:cNvPr>
              <p:cNvPicPr>
                <a:picLocks noChangeAspect="1"/>
              </p:cNvPicPr>
              <p:nvPr/>
            </p:nvPicPr>
            <p:blipFill>
              <a:blip r:embed="rId11"/>
              <a:stretch>
                <a:fillRect/>
              </a:stretch>
            </p:blipFill>
            <p:spPr>
              <a:xfrm>
                <a:off x="3170979" y="1701490"/>
                <a:ext cx="893209" cy="848961"/>
              </a:xfrm>
              <a:prstGeom prst="rect">
                <a:avLst/>
              </a:prstGeom>
              <a:ln>
                <a:solidFill>
                  <a:schemeClr val="tx1">
                    <a:lumMod val="50000"/>
                    <a:lumOff val="50000"/>
                  </a:schemeClr>
                </a:solidFill>
              </a:ln>
            </p:spPr>
          </p:pic>
          <p:pic>
            <p:nvPicPr>
              <p:cNvPr id="47" name="Picture 46">
                <a:extLst>
                  <a:ext uri="{FF2B5EF4-FFF2-40B4-BE49-F238E27FC236}">
                    <a16:creationId xmlns:a16="http://schemas.microsoft.com/office/drawing/2014/main" id="{344AE02B-EBB5-4E57-BDAB-0F5FCC9F6CCE}"/>
                  </a:ext>
                </a:extLst>
              </p:cNvPr>
              <p:cNvPicPr>
                <a:picLocks noChangeAspect="1"/>
              </p:cNvPicPr>
              <p:nvPr/>
            </p:nvPicPr>
            <p:blipFill>
              <a:blip r:embed="rId12"/>
              <a:stretch>
                <a:fillRect/>
              </a:stretch>
            </p:blipFill>
            <p:spPr>
              <a:xfrm>
                <a:off x="791019" y="3068184"/>
                <a:ext cx="3275099" cy="1423255"/>
              </a:xfrm>
              <a:prstGeom prst="rect">
                <a:avLst/>
              </a:prstGeom>
              <a:ln>
                <a:solidFill>
                  <a:schemeClr val="tx1">
                    <a:lumMod val="50000"/>
                    <a:lumOff val="50000"/>
                  </a:schemeClr>
                </a:solidFill>
              </a:ln>
            </p:spPr>
          </p:pic>
          <p:sp>
            <p:nvSpPr>
              <p:cNvPr id="48" name="Arrow: Down 47">
                <a:extLst>
                  <a:ext uri="{FF2B5EF4-FFF2-40B4-BE49-F238E27FC236}">
                    <a16:creationId xmlns:a16="http://schemas.microsoft.com/office/drawing/2014/main" id="{5294B901-40E5-4AE1-AFD3-3366C53798BF}"/>
                  </a:ext>
                </a:extLst>
              </p:cNvPr>
              <p:cNvSpPr/>
              <p:nvPr/>
            </p:nvSpPr>
            <p:spPr>
              <a:xfrm>
                <a:off x="2291344" y="2742121"/>
                <a:ext cx="270588" cy="2756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sp>
            <p:nvSpPr>
              <p:cNvPr id="49" name="Rectangle 48">
                <a:extLst>
                  <a:ext uri="{FF2B5EF4-FFF2-40B4-BE49-F238E27FC236}">
                    <a16:creationId xmlns:a16="http://schemas.microsoft.com/office/drawing/2014/main" id="{FF08152F-0D6E-4701-8056-A778E60753AA}"/>
                  </a:ext>
                </a:extLst>
              </p:cNvPr>
              <p:cNvSpPr/>
              <p:nvPr/>
            </p:nvSpPr>
            <p:spPr>
              <a:xfrm>
                <a:off x="789089" y="2704726"/>
                <a:ext cx="3275099" cy="636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grpSp>
        <p:sp>
          <p:nvSpPr>
            <p:cNvPr id="50" name="Rectangle 49">
              <a:extLst>
                <a:ext uri="{FF2B5EF4-FFF2-40B4-BE49-F238E27FC236}">
                  <a16:creationId xmlns:a16="http://schemas.microsoft.com/office/drawing/2014/main" id="{51B8B5F2-DF62-4BE4-A125-E72F672A690D}"/>
                </a:ext>
              </a:extLst>
            </p:cNvPr>
            <p:cNvSpPr/>
            <p:nvPr/>
          </p:nvSpPr>
          <p:spPr>
            <a:xfrm>
              <a:off x="2414421" y="1294233"/>
              <a:ext cx="5519460" cy="369332"/>
            </a:xfrm>
            <a:prstGeom prst="rect">
              <a:avLst/>
            </a:prstGeom>
          </p:spPr>
          <p:txBody>
            <a:bodyPr wrap="none">
              <a:spAutoFit/>
            </a:bodyPr>
            <a:lstStyle/>
            <a:p>
              <a:r>
                <a:rPr lang="en-US" b="1" dirty="0">
                  <a:latin typeface="Univers 47 CondensedLight" panose="00000400000000000000" pitchFamily="2" charset="0"/>
                </a:rPr>
                <a:t>From sewing to ready-to-wear to fast fashion and beyond</a:t>
              </a:r>
              <a:endParaRPr lang="it-IT" b="1" dirty="0">
                <a:latin typeface="Univers 47 CondensedLight" panose="00000400000000000000" pitchFamily="2" charset="0"/>
              </a:endParaRPr>
            </a:p>
          </p:txBody>
        </p:sp>
        <p:sp>
          <p:nvSpPr>
            <p:cNvPr id="51" name="Rectangle 50">
              <a:extLst>
                <a:ext uri="{FF2B5EF4-FFF2-40B4-BE49-F238E27FC236}">
                  <a16:creationId xmlns:a16="http://schemas.microsoft.com/office/drawing/2014/main" id="{10D51EEA-A7D7-4E8C-8D0C-24A38F98BB59}"/>
                </a:ext>
              </a:extLst>
            </p:cNvPr>
            <p:cNvSpPr/>
            <p:nvPr/>
          </p:nvSpPr>
          <p:spPr>
            <a:xfrm>
              <a:off x="702960" y="4694605"/>
              <a:ext cx="4471191" cy="1384995"/>
            </a:xfrm>
            <a:prstGeom prst="rect">
              <a:avLst/>
            </a:prstGeom>
          </p:spPr>
          <p:txBody>
            <a:bodyPr wrap="square">
              <a:spAutoFit/>
            </a:bodyPr>
            <a:lstStyle/>
            <a:p>
              <a:pPr algn="ctr"/>
              <a:r>
                <a:rPr lang="en-US" sz="1400" dirty="0">
                  <a:latin typeface="Univers 47 CondensedLight" panose="00000400000000000000" pitchFamily="2" charset="0"/>
                </a:rPr>
                <a:t>The history of clothing and fashion suggests an </a:t>
              </a:r>
              <a:r>
                <a:rPr lang="en-US" sz="1400" b="1" dirty="0">
                  <a:latin typeface="Univers 47 CondensedLight" panose="00000400000000000000" pitchFamily="2" charset="0"/>
                </a:rPr>
                <a:t>explosion</a:t>
              </a:r>
              <a:r>
                <a:rPr lang="en-US" sz="1400" dirty="0">
                  <a:latin typeface="Univers 47 CondensedLight" panose="00000400000000000000" pitchFamily="2" charset="0"/>
                </a:rPr>
                <a:t> in </a:t>
              </a:r>
              <a:r>
                <a:rPr lang="en-US" sz="1400" b="1" dirty="0">
                  <a:latin typeface="Univers 47 CondensedLight" panose="00000400000000000000" pitchFamily="2" charset="0"/>
                </a:rPr>
                <a:t>choices</a:t>
              </a:r>
              <a:r>
                <a:rPr lang="en-US" sz="1400" dirty="0">
                  <a:latin typeface="Univers 47 CondensedLight" panose="00000400000000000000" pitchFamily="2" charset="0"/>
                </a:rPr>
                <a:t> is coming to the food and drink industries. </a:t>
              </a:r>
              <a:r>
                <a:rPr lang="en-US" sz="1400" b="1" dirty="0">
                  <a:latin typeface="Univers 47 CondensedLight" panose="00000400000000000000" pitchFamily="2" charset="0"/>
                </a:rPr>
                <a:t>Cook</a:t>
              </a:r>
              <a:r>
                <a:rPr lang="en-US" sz="1400" dirty="0">
                  <a:latin typeface="Univers 47 CondensedLight" panose="00000400000000000000" pitchFamily="2" charset="0"/>
                </a:rPr>
                <a:t>ing is not going away, but likely will account for </a:t>
              </a:r>
              <a:r>
                <a:rPr lang="en-US" sz="1400" b="1" dirty="0">
                  <a:latin typeface="Univers 47 CondensedLight" panose="00000400000000000000" pitchFamily="2" charset="0"/>
                </a:rPr>
                <a:t>less and less of an average consumer’s day</a:t>
              </a:r>
              <a:r>
                <a:rPr lang="en-US" sz="1400" dirty="0">
                  <a:latin typeface="Univers 47 CondensedLight" panose="00000400000000000000" pitchFamily="2" charset="0"/>
                </a:rPr>
                <a:t>. Liberated from daily food prep, more consumers </a:t>
              </a:r>
              <a:r>
                <a:rPr lang="en-US" sz="1400" b="1" dirty="0">
                  <a:latin typeface="Univers 47 CondensedLight" panose="00000400000000000000" pitchFamily="2" charset="0"/>
                </a:rPr>
                <a:t>will have more time to ponder choices and desires</a:t>
              </a:r>
              <a:r>
                <a:rPr lang="en-US" sz="1400" dirty="0">
                  <a:latin typeface="Univers 47 CondensedLight" panose="00000400000000000000" pitchFamily="2" charset="0"/>
                </a:rPr>
                <a:t>.</a:t>
              </a:r>
              <a:endParaRPr lang="it-IT" sz="1400" dirty="0">
                <a:latin typeface="Univers 47 CondensedLight" panose="00000400000000000000" pitchFamily="2" charset="0"/>
              </a:endParaRPr>
            </a:p>
          </p:txBody>
        </p:sp>
        <p:sp>
          <p:nvSpPr>
            <p:cNvPr id="52" name="Rectangle 51">
              <a:extLst>
                <a:ext uri="{FF2B5EF4-FFF2-40B4-BE49-F238E27FC236}">
                  <a16:creationId xmlns:a16="http://schemas.microsoft.com/office/drawing/2014/main" id="{AFF70E0B-B669-4ADC-91E3-65FCEE24902B}"/>
                </a:ext>
              </a:extLst>
            </p:cNvPr>
            <p:cNvSpPr/>
            <p:nvPr/>
          </p:nvSpPr>
          <p:spPr>
            <a:xfrm>
              <a:off x="5174151" y="4696881"/>
              <a:ext cx="4471191" cy="1384995"/>
            </a:xfrm>
            <a:prstGeom prst="rect">
              <a:avLst/>
            </a:prstGeom>
          </p:spPr>
          <p:txBody>
            <a:bodyPr wrap="square">
              <a:spAutoFit/>
            </a:bodyPr>
            <a:lstStyle/>
            <a:p>
              <a:pPr algn="ctr"/>
              <a:r>
                <a:rPr lang="en-US" sz="1400" dirty="0">
                  <a:latin typeface="Univers 47 CondensedLight" panose="00000400000000000000" pitchFamily="2" charset="0"/>
                </a:rPr>
                <a:t>Food then becomes as much an </a:t>
              </a:r>
              <a:r>
                <a:rPr lang="en-US" sz="1400" b="1" dirty="0">
                  <a:latin typeface="Univers 47 CondensedLight" panose="00000400000000000000" pitchFamily="2" charset="0"/>
                </a:rPr>
                <a:t>expression of personal identity </a:t>
              </a:r>
              <a:r>
                <a:rPr lang="en-US" sz="1400" dirty="0">
                  <a:latin typeface="Univers 47 CondensedLight" panose="00000400000000000000" pitchFamily="2" charset="0"/>
                </a:rPr>
                <a:t>as what we wear, </a:t>
              </a:r>
              <a:r>
                <a:rPr lang="en-US" sz="1400" b="1" dirty="0">
                  <a:latin typeface="Univers 47 CondensedLight" panose="00000400000000000000" pitchFamily="2" charset="0"/>
                </a:rPr>
                <a:t>accelerating a process that has gained steam throughout the last 50 years</a:t>
              </a:r>
              <a:r>
                <a:rPr lang="en-US" sz="1400" dirty="0">
                  <a:latin typeface="Univers 47 CondensedLight" panose="00000400000000000000" pitchFamily="2" charset="0"/>
                </a:rPr>
                <a:t>. What the coming fresh food economy potentially offers is the ethos of the restaurant - </a:t>
              </a:r>
              <a:r>
                <a:rPr lang="en-US" sz="1400" b="1" dirty="0">
                  <a:latin typeface="Univers 47 CondensedLight" panose="00000400000000000000" pitchFamily="2" charset="0"/>
                </a:rPr>
                <a:t>freshness</a:t>
              </a:r>
              <a:r>
                <a:rPr lang="en-US" sz="1400" dirty="0">
                  <a:latin typeface="Univers 47 CondensedLight" panose="00000400000000000000" pitchFamily="2" charset="0"/>
                </a:rPr>
                <a:t>, </a:t>
              </a:r>
              <a:r>
                <a:rPr lang="en-US" sz="1400" b="1" dirty="0">
                  <a:latin typeface="Univers 47 CondensedLight" panose="00000400000000000000" pitchFamily="2" charset="0"/>
                </a:rPr>
                <a:t>customization</a:t>
              </a:r>
              <a:r>
                <a:rPr lang="en-US" sz="1400" dirty="0">
                  <a:latin typeface="Univers 47 CondensedLight" panose="00000400000000000000" pitchFamily="2" charset="0"/>
                </a:rPr>
                <a:t>, </a:t>
              </a:r>
              <a:r>
                <a:rPr lang="en-US" sz="1400" b="1" dirty="0">
                  <a:latin typeface="Univers 47 CondensedLight" panose="00000400000000000000" pitchFamily="2" charset="0"/>
                </a:rPr>
                <a:t>curation</a:t>
              </a:r>
              <a:r>
                <a:rPr lang="en-US" sz="1400" dirty="0">
                  <a:latin typeface="Univers 47 CondensedLight" panose="00000400000000000000" pitchFamily="2" charset="0"/>
                </a:rPr>
                <a:t>, </a:t>
              </a:r>
              <a:r>
                <a:rPr lang="en-US" sz="1400" b="1" dirty="0">
                  <a:latin typeface="Univers 47 CondensedLight" panose="00000400000000000000" pitchFamily="2" charset="0"/>
                </a:rPr>
                <a:t>artistry</a:t>
              </a:r>
              <a:r>
                <a:rPr lang="en-US" sz="1400" dirty="0">
                  <a:latin typeface="Univers 47 CondensedLight" panose="00000400000000000000" pitchFamily="2" charset="0"/>
                </a:rPr>
                <a:t> at </a:t>
              </a:r>
              <a:r>
                <a:rPr lang="en-US" sz="1400" b="1" dirty="0">
                  <a:latin typeface="Univers 47 CondensedLight" panose="00000400000000000000" pitchFamily="2" charset="0"/>
                </a:rPr>
                <a:t>every meal occasion</a:t>
              </a:r>
              <a:r>
                <a:rPr lang="en-US" sz="1400" dirty="0">
                  <a:latin typeface="Univers 47 CondensedLight" panose="00000400000000000000" pitchFamily="2" charset="0"/>
                </a:rPr>
                <a:t>.</a:t>
              </a:r>
              <a:endParaRPr lang="it-IT" sz="1400" dirty="0">
                <a:latin typeface="Univers 47 CondensedLight" panose="00000400000000000000" pitchFamily="2" charset="0"/>
              </a:endParaRPr>
            </a:p>
          </p:txBody>
        </p:sp>
      </p:grpSp>
    </p:spTree>
    <p:extLst>
      <p:ext uri="{BB962C8B-B14F-4D97-AF65-F5344CB8AC3E}">
        <p14:creationId xmlns:p14="http://schemas.microsoft.com/office/powerpoint/2010/main" val="3803804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9FF4-65BB-4B52-9354-74A63B985714}"/>
              </a:ext>
            </a:extLst>
          </p:cNvPr>
          <p:cNvSpPr>
            <a:spLocks noGrp="1"/>
          </p:cNvSpPr>
          <p:nvPr>
            <p:ph type="title"/>
          </p:nvPr>
        </p:nvSpPr>
        <p:spPr/>
        <p:txBody>
          <a:bodyPr/>
          <a:lstStyle/>
          <a:p>
            <a:r>
              <a:rPr lang="en-US" dirty="0">
                <a:solidFill>
                  <a:srgbClr val="00338D"/>
                </a:solidFill>
              </a:rPr>
              <a:t>…</a:t>
            </a:r>
            <a:r>
              <a:rPr lang="en-US" sz="5000" dirty="0">
                <a:solidFill>
                  <a:srgbClr val="00338D"/>
                </a:solidFill>
              </a:rPr>
              <a:t>to open new opportunities in other market not covered</a:t>
            </a:r>
          </a:p>
        </p:txBody>
      </p:sp>
      <p:grpSp>
        <p:nvGrpSpPr>
          <p:cNvPr id="23" name="Group 22">
            <a:extLst>
              <a:ext uri="{FF2B5EF4-FFF2-40B4-BE49-F238E27FC236}">
                <a16:creationId xmlns:a16="http://schemas.microsoft.com/office/drawing/2014/main" id="{5F91A5FA-AA07-409A-85F1-1BA0B66C0CF8}"/>
              </a:ext>
            </a:extLst>
          </p:cNvPr>
          <p:cNvGrpSpPr/>
          <p:nvPr/>
        </p:nvGrpSpPr>
        <p:grpSpPr>
          <a:xfrm>
            <a:off x="4040156" y="2107475"/>
            <a:ext cx="3707363" cy="3536519"/>
            <a:chOff x="4040156" y="2202024"/>
            <a:chExt cx="3707363" cy="3536519"/>
          </a:xfrm>
        </p:grpSpPr>
        <p:sp>
          <p:nvSpPr>
            <p:cNvPr id="25" name="Rectangle: Rounded Corners 24">
              <a:extLst>
                <a:ext uri="{FF2B5EF4-FFF2-40B4-BE49-F238E27FC236}">
                  <a16:creationId xmlns:a16="http://schemas.microsoft.com/office/drawing/2014/main" id="{8BFF464A-21FA-492E-8290-AAB675AC0692}"/>
                </a:ext>
              </a:extLst>
            </p:cNvPr>
            <p:cNvSpPr/>
            <p:nvPr/>
          </p:nvSpPr>
          <p:spPr>
            <a:xfrm>
              <a:off x="4040156" y="2202024"/>
              <a:ext cx="1763485" cy="1082352"/>
            </a:xfrm>
            <a:prstGeom prst="round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400" b="1" dirty="0">
                  <a:solidFill>
                    <a:schemeClr val="bg1"/>
                  </a:solidFill>
                  <a:latin typeface="Univers 47 CondensedLight" panose="00000400000000000000" pitchFamily="2" charset="0"/>
                </a:rPr>
                <a:t>Consumer Foodservice</a:t>
              </a:r>
            </a:p>
            <a:p>
              <a:pPr algn="ctr"/>
              <a:r>
                <a:rPr lang="it-IT" sz="1400" b="1" dirty="0">
                  <a:solidFill>
                    <a:schemeClr val="bg1"/>
                  </a:solidFill>
                  <a:latin typeface="Univers 47 CondensedLight" panose="00000400000000000000" pitchFamily="2" charset="0"/>
                </a:rPr>
                <a:t>US$ 2.958,6 billion</a:t>
              </a:r>
            </a:p>
          </p:txBody>
        </p:sp>
        <p:sp>
          <p:nvSpPr>
            <p:cNvPr id="26" name="Rectangle: Rounded Corners 25">
              <a:extLst>
                <a:ext uri="{FF2B5EF4-FFF2-40B4-BE49-F238E27FC236}">
                  <a16:creationId xmlns:a16="http://schemas.microsoft.com/office/drawing/2014/main" id="{7AA62125-92EA-47F6-B31A-81D2216A00BB}"/>
                </a:ext>
              </a:extLst>
            </p:cNvPr>
            <p:cNvSpPr/>
            <p:nvPr/>
          </p:nvSpPr>
          <p:spPr>
            <a:xfrm>
              <a:off x="5984034" y="2202024"/>
              <a:ext cx="1763485" cy="10823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400" b="1" dirty="0">
                  <a:solidFill>
                    <a:schemeClr val="bg1"/>
                  </a:solidFill>
                  <a:latin typeface="Univers 47 CondensedLight" panose="00000400000000000000" pitchFamily="2" charset="0"/>
                </a:rPr>
                <a:t>Packaged Food</a:t>
              </a:r>
            </a:p>
            <a:p>
              <a:pPr algn="ctr"/>
              <a:r>
                <a:rPr lang="it-IT" sz="1400" b="1" dirty="0">
                  <a:solidFill>
                    <a:schemeClr val="bg1"/>
                  </a:solidFill>
                  <a:latin typeface="Univers 47 CondensedLight" panose="00000400000000000000" pitchFamily="2" charset="0"/>
                </a:rPr>
                <a:t>US$ 2.349,6 billion</a:t>
              </a:r>
            </a:p>
          </p:txBody>
        </p:sp>
        <p:sp>
          <p:nvSpPr>
            <p:cNvPr id="27" name="Rectangle: Rounded Corners 26">
              <a:extLst>
                <a:ext uri="{FF2B5EF4-FFF2-40B4-BE49-F238E27FC236}">
                  <a16:creationId xmlns:a16="http://schemas.microsoft.com/office/drawing/2014/main" id="{E10850DC-0EAE-457C-A336-502639965B71}"/>
                </a:ext>
              </a:extLst>
            </p:cNvPr>
            <p:cNvSpPr/>
            <p:nvPr/>
          </p:nvSpPr>
          <p:spPr>
            <a:xfrm>
              <a:off x="4040156" y="3447661"/>
              <a:ext cx="1763485" cy="10823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400" b="1" dirty="0">
                  <a:solidFill>
                    <a:schemeClr val="bg1"/>
                  </a:solidFill>
                  <a:latin typeface="Univers 47 CondensedLight" panose="00000400000000000000" pitchFamily="2" charset="0"/>
                </a:rPr>
                <a:t>Soft Drinks</a:t>
              </a:r>
            </a:p>
            <a:p>
              <a:pPr algn="ctr"/>
              <a:r>
                <a:rPr lang="it-IT" sz="1400" b="1" dirty="0">
                  <a:solidFill>
                    <a:schemeClr val="bg1"/>
                  </a:solidFill>
                  <a:latin typeface="Univers 47 CondensedLight" panose="00000400000000000000" pitchFamily="2" charset="0"/>
                </a:rPr>
                <a:t>US$ 541,9 billion</a:t>
              </a:r>
            </a:p>
          </p:txBody>
        </p:sp>
        <p:sp>
          <p:nvSpPr>
            <p:cNvPr id="28" name="Rectangle: Rounded Corners 27">
              <a:extLst>
                <a:ext uri="{FF2B5EF4-FFF2-40B4-BE49-F238E27FC236}">
                  <a16:creationId xmlns:a16="http://schemas.microsoft.com/office/drawing/2014/main" id="{2BD14C9D-6FA7-410B-A1E3-7EF1AEAA0ED4}"/>
                </a:ext>
              </a:extLst>
            </p:cNvPr>
            <p:cNvSpPr/>
            <p:nvPr/>
          </p:nvSpPr>
          <p:spPr>
            <a:xfrm>
              <a:off x="5984034" y="3447661"/>
              <a:ext cx="1763485" cy="10823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400" b="1" dirty="0">
                  <a:solidFill>
                    <a:schemeClr val="bg1"/>
                  </a:solidFill>
                  <a:latin typeface="Univers 47 CondensedLight" panose="00000400000000000000" pitchFamily="2" charset="0"/>
                </a:rPr>
                <a:t>Hot Drinks</a:t>
              </a:r>
            </a:p>
            <a:p>
              <a:pPr algn="ctr"/>
              <a:r>
                <a:rPr lang="it-IT" sz="1400" b="1" dirty="0">
                  <a:solidFill>
                    <a:schemeClr val="bg1"/>
                  </a:solidFill>
                  <a:latin typeface="Univers 47 CondensedLight" panose="00000400000000000000" pitchFamily="2" charset="0"/>
                </a:rPr>
                <a:t>US$ 151,8 billion</a:t>
              </a:r>
            </a:p>
          </p:txBody>
        </p:sp>
        <p:sp>
          <p:nvSpPr>
            <p:cNvPr id="30" name="Rectangle: Rounded Corners 29">
              <a:extLst>
                <a:ext uri="{FF2B5EF4-FFF2-40B4-BE49-F238E27FC236}">
                  <a16:creationId xmlns:a16="http://schemas.microsoft.com/office/drawing/2014/main" id="{83AFD1C8-7544-45E4-9A05-E45977FD7A22}"/>
                </a:ext>
              </a:extLst>
            </p:cNvPr>
            <p:cNvSpPr/>
            <p:nvPr/>
          </p:nvSpPr>
          <p:spPr>
            <a:xfrm>
              <a:off x="4953001" y="4656191"/>
              <a:ext cx="1763485" cy="10823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400" b="1" dirty="0" err="1">
                  <a:solidFill>
                    <a:schemeClr val="bg1"/>
                  </a:solidFill>
                  <a:latin typeface="Univers 47 CondensedLight" panose="00000400000000000000" pitchFamily="2" charset="0"/>
                </a:rPr>
                <a:t>Alcoholic</a:t>
              </a:r>
              <a:r>
                <a:rPr lang="it-IT" sz="1400" b="1" dirty="0">
                  <a:solidFill>
                    <a:schemeClr val="bg1"/>
                  </a:solidFill>
                  <a:latin typeface="Univers 47 CondensedLight" panose="00000400000000000000" pitchFamily="2" charset="0"/>
                </a:rPr>
                <a:t> Drinks</a:t>
              </a:r>
            </a:p>
            <a:p>
              <a:pPr algn="ctr"/>
              <a:r>
                <a:rPr lang="it-IT" sz="1400" b="1" dirty="0">
                  <a:solidFill>
                    <a:schemeClr val="bg1"/>
                  </a:solidFill>
                  <a:latin typeface="Univers 47 CondensedLight" panose="00000400000000000000" pitchFamily="2" charset="0"/>
                </a:rPr>
                <a:t>US$ 756,6 billion</a:t>
              </a:r>
            </a:p>
          </p:txBody>
        </p:sp>
      </p:grpSp>
      <p:sp>
        <p:nvSpPr>
          <p:cNvPr id="31" name="Rectangle: Rounded Corners 30">
            <a:extLst>
              <a:ext uri="{FF2B5EF4-FFF2-40B4-BE49-F238E27FC236}">
                <a16:creationId xmlns:a16="http://schemas.microsoft.com/office/drawing/2014/main" id="{E6E4BCCD-F2D1-4860-83A7-3757BF39ABDD}"/>
              </a:ext>
            </a:extLst>
          </p:cNvPr>
          <p:cNvSpPr/>
          <p:nvPr/>
        </p:nvSpPr>
        <p:spPr>
          <a:xfrm>
            <a:off x="4121825" y="1469563"/>
            <a:ext cx="3570876" cy="40824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Grocery Food Retail &amp; Foodservice</a:t>
            </a:r>
          </a:p>
          <a:p>
            <a:pPr algn="ctr"/>
            <a:r>
              <a:rPr lang="it-IT" sz="1000" i="1" dirty="0">
                <a:solidFill>
                  <a:schemeClr val="tx1"/>
                </a:solidFill>
                <a:latin typeface="Univers 47 CondensedLight" panose="00000400000000000000" pitchFamily="2" charset="0"/>
              </a:rPr>
              <a:t>(US$; World)</a:t>
            </a:r>
          </a:p>
        </p:txBody>
      </p:sp>
      <p:sp>
        <p:nvSpPr>
          <p:cNvPr id="32" name="Oval 31">
            <a:extLst>
              <a:ext uri="{FF2B5EF4-FFF2-40B4-BE49-F238E27FC236}">
                <a16:creationId xmlns:a16="http://schemas.microsoft.com/office/drawing/2014/main" id="{A534BF5D-B0A1-434A-B864-5B44EB894B24}"/>
              </a:ext>
            </a:extLst>
          </p:cNvPr>
          <p:cNvSpPr>
            <a:spLocks noChangeAspect="1"/>
          </p:cNvSpPr>
          <p:nvPr/>
        </p:nvSpPr>
        <p:spPr>
          <a:xfrm>
            <a:off x="5511263" y="2027892"/>
            <a:ext cx="396000" cy="396000"/>
          </a:xfrm>
          <a:prstGeom prst="ellipse">
            <a:avLst/>
          </a:prstGeom>
          <a:solidFill>
            <a:srgbClr val="6D2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it-IT" sz="1200" b="1" i="1" dirty="0">
                <a:solidFill>
                  <a:schemeClr val="bg1"/>
                </a:solidFill>
                <a:latin typeface="Univers 47 CondensedLight" panose="00000400000000000000" pitchFamily="2" charset="0"/>
              </a:rPr>
              <a:t>44%</a:t>
            </a:r>
          </a:p>
        </p:txBody>
      </p:sp>
      <p:sp>
        <p:nvSpPr>
          <p:cNvPr id="33" name="Rectangle: Rounded Corners 32">
            <a:extLst>
              <a:ext uri="{FF2B5EF4-FFF2-40B4-BE49-F238E27FC236}">
                <a16:creationId xmlns:a16="http://schemas.microsoft.com/office/drawing/2014/main" id="{00369E1F-7C65-47AC-95E8-0FE393E1D1C3}"/>
              </a:ext>
            </a:extLst>
          </p:cNvPr>
          <p:cNvSpPr/>
          <p:nvPr/>
        </p:nvSpPr>
        <p:spPr>
          <a:xfrm>
            <a:off x="2223407" y="2376870"/>
            <a:ext cx="1763485" cy="8751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r"/>
            <a:r>
              <a:rPr lang="it-IT" sz="1400" dirty="0">
                <a:solidFill>
                  <a:schemeClr val="tx1"/>
                </a:solidFill>
                <a:latin typeface="Univers 47 CondensedLight" panose="00000400000000000000" pitchFamily="2" charset="0"/>
              </a:rPr>
              <a:t>Market </a:t>
            </a:r>
            <a:r>
              <a:rPr lang="it-IT" sz="1400" dirty="0" err="1">
                <a:solidFill>
                  <a:schemeClr val="tx1"/>
                </a:solidFill>
                <a:latin typeface="Univers 47 CondensedLight" panose="00000400000000000000" pitchFamily="2" charset="0"/>
              </a:rPr>
              <a:t>not</a:t>
            </a:r>
            <a:r>
              <a:rPr lang="it-IT" sz="1400" dirty="0">
                <a:solidFill>
                  <a:schemeClr val="tx1"/>
                </a:solidFill>
                <a:latin typeface="Univers 47 CondensedLight" panose="00000400000000000000" pitchFamily="2" charset="0"/>
              </a:rPr>
              <a:t> </a:t>
            </a:r>
            <a:r>
              <a:rPr lang="it-IT" sz="1400" dirty="0" err="1">
                <a:solidFill>
                  <a:schemeClr val="tx1"/>
                </a:solidFill>
                <a:latin typeface="Univers 47 CondensedLight" panose="00000400000000000000" pitchFamily="2" charset="0"/>
              </a:rPr>
              <a:t>covered</a:t>
            </a:r>
            <a:r>
              <a:rPr lang="it-IT" sz="1400" dirty="0">
                <a:solidFill>
                  <a:schemeClr val="tx1"/>
                </a:solidFill>
                <a:latin typeface="Univers 47 CondensedLight" panose="00000400000000000000" pitchFamily="2" charset="0"/>
              </a:rPr>
              <a:t> by Grocery Retailers</a:t>
            </a:r>
          </a:p>
        </p:txBody>
      </p:sp>
      <p:cxnSp>
        <p:nvCxnSpPr>
          <p:cNvPr id="5" name="Straight Connector 4">
            <a:extLst>
              <a:ext uri="{FF2B5EF4-FFF2-40B4-BE49-F238E27FC236}">
                <a16:creationId xmlns:a16="http://schemas.microsoft.com/office/drawing/2014/main" id="{91902F5E-A88E-46A1-9C3F-A1427736C025}"/>
              </a:ext>
            </a:extLst>
          </p:cNvPr>
          <p:cNvCxnSpPr/>
          <p:nvPr/>
        </p:nvCxnSpPr>
        <p:spPr>
          <a:xfrm>
            <a:off x="2361460" y="3071674"/>
            <a:ext cx="1899822" cy="0"/>
          </a:xfrm>
          <a:prstGeom prst="line">
            <a:avLst/>
          </a:prstGeom>
          <a:ln w="19050">
            <a:solidFill>
              <a:srgbClr val="6D20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518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9FF4-65BB-4B52-9354-74A63B985714}"/>
              </a:ext>
            </a:extLst>
          </p:cNvPr>
          <p:cNvSpPr>
            <a:spLocks noGrp="1"/>
          </p:cNvSpPr>
          <p:nvPr>
            <p:ph type="title"/>
          </p:nvPr>
        </p:nvSpPr>
        <p:spPr/>
        <p:txBody>
          <a:bodyPr/>
          <a:lstStyle/>
          <a:p>
            <a:r>
              <a:rPr lang="en-US" sz="5000" dirty="0">
                <a:solidFill>
                  <a:schemeClr val="bg1"/>
                </a:solidFill>
              </a:rPr>
              <a:t>Ghost kitchens allow grocery to adapt their operations to delivery</a:t>
            </a:r>
          </a:p>
        </p:txBody>
      </p:sp>
      <p:sp>
        <p:nvSpPr>
          <p:cNvPr id="4" name="Rectangle 3">
            <a:extLst>
              <a:ext uri="{FF2B5EF4-FFF2-40B4-BE49-F238E27FC236}">
                <a16:creationId xmlns:a16="http://schemas.microsoft.com/office/drawing/2014/main" id="{24A5CFA5-A4BF-4F3B-9614-06ACF2B2EC1A}"/>
              </a:ext>
            </a:extLst>
          </p:cNvPr>
          <p:cNvSpPr/>
          <p:nvPr/>
        </p:nvSpPr>
        <p:spPr>
          <a:xfrm>
            <a:off x="4935984" y="6516210"/>
            <a:ext cx="2157274" cy="221941"/>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23" name="Isosceles Triangle 22">
            <a:extLst>
              <a:ext uri="{FF2B5EF4-FFF2-40B4-BE49-F238E27FC236}">
                <a16:creationId xmlns:a16="http://schemas.microsoft.com/office/drawing/2014/main" id="{19ECCCEB-69DE-4523-A9EB-77580C3FE567}"/>
              </a:ext>
            </a:extLst>
          </p:cNvPr>
          <p:cNvSpPr/>
          <p:nvPr/>
        </p:nvSpPr>
        <p:spPr>
          <a:xfrm>
            <a:off x="2854211" y="2131956"/>
            <a:ext cx="6483578" cy="3419102"/>
          </a:xfrm>
          <a:prstGeom prs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sp>
        <p:nvSpPr>
          <p:cNvPr id="25" name="Rectangle 24">
            <a:extLst>
              <a:ext uri="{FF2B5EF4-FFF2-40B4-BE49-F238E27FC236}">
                <a16:creationId xmlns:a16="http://schemas.microsoft.com/office/drawing/2014/main" id="{7D345304-9E66-4906-BCBF-B599807B5C44}"/>
              </a:ext>
            </a:extLst>
          </p:cNvPr>
          <p:cNvSpPr>
            <a:spLocks noChangeAspect="1"/>
          </p:cNvSpPr>
          <p:nvPr/>
        </p:nvSpPr>
        <p:spPr>
          <a:xfrm>
            <a:off x="6898634" y="1365834"/>
            <a:ext cx="3575403" cy="1101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it-IT" sz="1600" b="1" dirty="0">
                <a:solidFill>
                  <a:schemeClr val="bg1"/>
                </a:solidFill>
                <a:latin typeface="Univers 47 CondensedLight" panose="00000400000000000000" pitchFamily="2" charset="0"/>
              </a:rPr>
              <a:t>Virtual restaurants</a:t>
            </a:r>
          </a:p>
          <a:p>
            <a:pPr algn="ctr"/>
            <a:r>
              <a:rPr lang="en-US" sz="1400" dirty="0">
                <a:solidFill>
                  <a:schemeClr val="bg1"/>
                </a:solidFill>
                <a:latin typeface="Univers 47 CondensedLight" panose="00000400000000000000" pitchFamily="2" charset="0"/>
              </a:rPr>
              <a:t>Brands that only exist online, only produce for delivery. Can operate own kitchen space or work with partners, either through third party ghost kitchens or existing physical restaurants.</a:t>
            </a:r>
            <a:endParaRPr lang="it-IT" sz="1400" dirty="0">
              <a:solidFill>
                <a:schemeClr val="bg1"/>
              </a:solidFill>
              <a:latin typeface="Univers 47 CondensedLight" panose="00000400000000000000" pitchFamily="2" charset="0"/>
            </a:endParaRPr>
          </a:p>
        </p:txBody>
      </p:sp>
      <p:sp>
        <p:nvSpPr>
          <p:cNvPr id="26" name="Rectangle 25">
            <a:extLst>
              <a:ext uri="{FF2B5EF4-FFF2-40B4-BE49-F238E27FC236}">
                <a16:creationId xmlns:a16="http://schemas.microsoft.com/office/drawing/2014/main" id="{27B48EE4-567C-4D80-B560-D27F51ECD821}"/>
              </a:ext>
            </a:extLst>
          </p:cNvPr>
          <p:cNvSpPr>
            <a:spLocks/>
          </p:cNvSpPr>
          <p:nvPr/>
        </p:nvSpPr>
        <p:spPr>
          <a:xfrm>
            <a:off x="133107" y="3244099"/>
            <a:ext cx="3196133" cy="1924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latin typeface="Univers 47 CondensedLight" panose="00000400000000000000" pitchFamily="2" charset="0"/>
              </a:rPr>
              <a:t>Ghost Kitchens, </a:t>
            </a:r>
          </a:p>
          <a:p>
            <a:pPr algn="ctr"/>
            <a:r>
              <a:rPr lang="en-US" sz="1600" b="1" dirty="0">
                <a:solidFill>
                  <a:schemeClr val="bg1"/>
                </a:solidFill>
                <a:latin typeface="Univers 47 CondensedLight" panose="00000400000000000000" pitchFamily="2" charset="0"/>
              </a:rPr>
              <a:t>Dark Kitchens&lt; Shared Kitchens </a:t>
            </a:r>
          </a:p>
          <a:p>
            <a:pPr algn="ctr"/>
            <a:r>
              <a:rPr lang="en-US" sz="1400" dirty="0">
                <a:solidFill>
                  <a:schemeClr val="bg1"/>
                </a:solidFill>
                <a:latin typeface="Univers 47 CondensedLight" panose="00000400000000000000" pitchFamily="2" charset="0"/>
              </a:rPr>
              <a:t>Delivery-only kitchens that can be owned by</a:t>
            </a:r>
          </a:p>
          <a:p>
            <a:pPr algn="ctr"/>
            <a:r>
              <a:rPr lang="en-US" sz="1400" dirty="0">
                <a:solidFill>
                  <a:schemeClr val="bg1"/>
                </a:solidFill>
                <a:latin typeface="Univers 47 CondensedLight" panose="00000400000000000000" pitchFamily="2" charset="0"/>
              </a:rPr>
              <a:t>brand or a third party working with multiple</a:t>
            </a:r>
          </a:p>
          <a:p>
            <a:pPr algn="ctr"/>
            <a:r>
              <a:rPr lang="en-US" sz="1400" dirty="0">
                <a:solidFill>
                  <a:schemeClr val="bg1"/>
                </a:solidFill>
                <a:latin typeface="Univers 47 CondensedLight" panose="00000400000000000000" pitchFamily="2" charset="0"/>
              </a:rPr>
              <a:t>brands. Brands using ghost kitchens can also</a:t>
            </a:r>
          </a:p>
          <a:p>
            <a:pPr algn="ctr"/>
            <a:r>
              <a:rPr lang="en-US" sz="1400" dirty="0">
                <a:solidFill>
                  <a:schemeClr val="bg1"/>
                </a:solidFill>
                <a:latin typeface="Univers 47 CondensedLight" panose="00000400000000000000" pitchFamily="2" charset="0"/>
              </a:rPr>
              <a:t>operate physical restaurants or virtual-only.</a:t>
            </a:r>
            <a:endParaRPr lang="it-IT" sz="1400" dirty="0">
              <a:solidFill>
                <a:schemeClr val="bg1"/>
              </a:solidFill>
              <a:latin typeface="Univers 47 CondensedLight" panose="00000400000000000000" pitchFamily="2" charset="0"/>
            </a:endParaRPr>
          </a:p>
        </p:txBody>
      </p:sp>
      <p:sp>
        <p:nvSpPr>
          <p:cNvPr id="27" name="Rectangle 26">
            <a:extLst>
              <a:ext uri="{FF2B5EF4-FFF2-40B4-BE49-F238E27FC236}">
                <a16:creationId xmlns:a16="http://schemas.microsoft.com/office/drawing/2014/main" id="{B211FB7B-A477-4166-8DDC-136B90926CAF}"/>
              </a:ext>
            </a:extLst>
          </p:cNvPr>
          <p:cNvSpPr>
            <a:spLocks/>
          </p:cNvSpPr>
          <p:nvPr/>
        </p:nvSpPr>
        <p:spPr>
          <a:xfrm>
            <a:off x="8699791" y="3244099"/>
            <a:ext cx="3186006" cy="1686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it-IT" sz="1600" b="1" dirty="0" err="1">
                <a:solidFill>
                  <a:schemeClr val="bg1"/>
                </a:solidFill>
                <a:latin typeface="Univers 47 CondensedLight" panose="00000400000000000000" pitchFamily="2" charset="0"/>
              </a:rPr>
              <a:t>Physical</a:t>
            </a:r>
            <a:endParaRPr lang="it-IT" sz="1600" b="1" dirty="0">
              <a:solidFill>
                <a:schemeClr val="bg1"/>
              </a:solidFill>
              <a:latin typeface="Univers 47 CondensedLight" panose="00000400000000000000" pitchFamily="2" charset="0"/>
            </a:endParaRPr>
          </a:p>
          <a:p>
            <a:pPr algn="ctr"/>
            <a:r>
              <a:rPr lang="it-IT" sz="1600" b="1" dirty="0">
                <a:solidFill>
                  <a:schemeClr val="bg1"/>
                </a:solidFill>
                <a:latin typeface="Univers 47 CondensedLight" panose="00000400000000000000" pitchFamily="2" charset="0"/>
              </a:rPr>
              <a:t>«</a:t>
            </a:r>
            <a:r>
              <a:rPr lang="it-IT" sz="1600" b="1" dirty="0" err="1">
                <a:solidFill>
                  <a:schemeClr val="bg1"/>
                </a:solidFill>
                <a:latin typeface="Univers 47 CondensedLight" panose="00000400000000000000" pitchFamily="2" charset="0"/>
              </a:rPr>
              <a:t>Brick</a:t>
            </a:r>
            <a:r>
              <a:rPr lang="it-IT" sz="1600" b="1" dirty="0">
                <a:solidFill>
                  <a:schemeClr val="bg1"/>
                </a:solidFill>
                <a:latin typeface="Univers 47 CondensedLight" panose="00000400000000000000" pitchFamily="2" charset="0"/>
              </a:rPr>
              <a:t>-and-</a:t>
            </a:r>
            <a:r>
              <a:rPr lang="it-IT" sz="1600" b="1" dirty="0" err="1">
                <a:solidFill>
                  <a:schemeClr val="bg1"/>
                </a:solidFill>
                <a:latin typeface="Univers 47 CondensedLight" panose="00000400000000000000" pitchFamily="2" charset="0"/>
              </a:rPr>
              <a:t>mortar</a:t>
            </a:r>
            <a:r>
              <a:rPr lang="it-IT" sz="1600" b="1" dirty="0">
                <a:solidFill>
                  <a:schemeClr val="bg1"/>
                </a:solidFill>
                <a:latin typeface="Univers 47 CondensedLight" panose="00000400000000000000" pitchFamily="2" charset="0"/>
              </a:rPr>
              <a:t>» restaurants</a:t>
            </a:r>
          </a:p>
          <a:p>
            <a:pPr algn="ctr"/>
            <a:r>
              <a:rPr lang="en-US" sz="1400" dirty="0">
                <a:solidFill>
                  <a:schemeClr val="bg1"/>
                </a:solidFill>
                <a:latin typeface="Univers 47 CondensedLight" panose="00000400000000000000" pitchFamily="2" charset="0"/>
              </a:rPr>
              <a:t>Can use separate ghost kitchen facilities to</a:t>
            </a:r>
          </a:p>
          <a:p>
            <a:pPr algn="ctr"/>
            <a:r>
              <a:rPr lang="en-US" sz="1400" dirty="0">
                <a:solidFill>
                  <a:schemeClr val="bg1"/>
                </a:solidFill>
                <a:latin typeface="Univers 47 CondensedLight" panose="00000400000000000000" pitchFamily="2" charset="0"/>
              </a:rPr>
              <a:t>serve delivery more efficiently. Virtual</a:t>
            </a:r>
          </a:p>
          <a:p>
            <a:pPr algn="ctr"/>
            <a:r>
              <a:rPr lang="en-US" sz="1400" dirty="0">
                <a:solidFill>
                  <a:schemeClr val="bg1"/>
                </a:solidFill>
                <a:latin typeface="Univers 47 CondensedLight" panose="00000400000000000000" pitchFamily="2" charset="0"/>
              </a:rPr>
              <a:t>restaurants can also operate out of physical</a:t>
            </a:r>
          </a:p>
          <a:p>
            <a:pPr algn="ctr"/>
            <a:r>
              <a:rPr lang="en-US" sz="1400" dirty="0">
                <a:solidFill>
                  <a:schemeClr val="bg1"/>
                </a:solidFill>
                <a:latin typeface="Univers 47 CondensedLight" panose="00000400000000000000" pitchFamily="2" charset="0"/>
              </a:rPr>
              <a:t>restaurant kitchens.</a:t>
            </a:r>
            <a:r>
              <a:rPr lang="it-IT" sz="1400" dirty="0">
                <a:solidFill>
                  <a:schemeClr val="bg1"/>
                </a:solidFill>
                <a:latin typeface="Univers 47 CondensedLight" panose="00000400000000000000" pitchFamily="2" charset="0"/>
              </a:rPr>
              <a:t>.</a:t>
            </a:r>
          </a:p>
        </p:txBody>
      </p:sp>
      <p:cxnSp>
        <p:nvCxnSpPr>
          <p:cNvPr id="28" name="Straight Connector 27">
            <a:extLst>
              <a:ext uri="{FF2B5EF4-FFF2-40B4-BE49-F238E27FC236}">
                <a16:creationId xmlns:a16="http://schemas.microsoft.com/office/drawing/2014/main" id="{109ED66F-E0B3-4338-8978-B67C5F067338}"/>
              </a:ext>
            </a:extLst>
          </p:cNvPr>
          <p:cNvCxnSpPr>
            <a:cxnSpLocks/>
            <a:endCxn id="54" idx="3"/>
          </p:cNvCxnSpPr>
          <p:nvPr/>
        </p:nvCxnSpPr>
        <p:spPr>
          <a:xfrm flipH="1">
            <a:off x="3215322" y="4081639"/>
            <a:ext cx="2910867" cy="14446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723AF3-473E-4A80-ADA7-3C3C5DE55EAF}"/>
              </a:ext>
            </a:extLst>
          </p:cNvPr>
          <p:cNvCxnSpPr>
            <a:cxnSpLocks/>
            <a:endCxn id="51" idx="1"/>
          </p:cNvCxnSpPr>
          <p:nvPr/>
        </p:nvCxnSpPr>
        <p:spPr>
          <a:xfrm>
            <a:off x="6142930" y="4089154"/>
            <a:ext cx="2763284" cy="14371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E40C11-2C2A-4A6F-9A28-DB7DE2BFDD0D}"/>
              </a:ext>
            </a:extLst>
          </p:cNvPr>
          <p:cNvCxnSpPr>
            <a:cxnSpLocks/>
            <a:stCxn id="57" idx="0"/>
            <a:endCxn id="60" idx="2"/>
          </p:cNvCxnSpPr>
          <p:nvPr/>
        </p:nvCxnSpPr>
        <p:spPr>
          <a:xfrm>
            <a:off x="6142931" y="1559572"/>
            <a:ext cx="0" cy="29103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2A56D24-F2B9-4E1F-AA22-1BC7A4D68ADD}"/>
              </a:ext>
            </a:extLst>
          </p:cNvPr>
          <p:cNvGrpSpPr/>
          <p:nvPr/>
        </p:nvGrpSpPr>
        <p:grpSpPr>
          <a:xfrm>
            <a:off x="8792295" y="5034495"/>
            <a:ext cx="983540" cy="983540"/>
            <a:chOff x="7892239" y="4203072"/>
            <a:chExt cx="983540" cy="983540"/>
          </a:xfrm>
        </p:grpSpPr>
        <p:sp>
          <p:nvSpPr>
            <p:cNvPr id="33" name="Oval 32">
              <a:extLst>
                <a:ext uri="{FF2B5EF4-FFF2-40B4-BE49-F238E27FC236}">
                  <a16:creationId xmlns:a16="http://schemas.microsoft.com/office/drawing/2014/main" id="{A7F6317E-D3D6-4921-AA0D-268B1E35B418}"/>
                </a:ext>
              </a:extLst>
            </p:cNvPr>
            <p:cNvSpPr>
              <a:spLocks noChangeAspect="1"/>
            </p:cNvSpPr>
            <p:nvPr/>
          </p:nvSpPr>
          <p:spPr>
            <a:xfrm>
              <a:off x="7892239" y="4203072"/>
              <a:ext cx="983540" cy="983540"/>
            </a:xfrm>
            <a:prstGeom prst="ellipse">
              <a:avLst/>
            </a:prstGeom>
            <a:solidFill>
              <a:schemeClr val="bg1"/>
            </a:solidFill>
            <a:ln w="57150">
              <a:solidFill>
                <a:srgbClr val="EAAA0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pic>
          <p:nvPicPr>
            <p:cNvPr id="51" name="Graphic 50" descr="Table and chairs">
              <a:extLst>
                <a:ext uri="{FF2B5EF4-FFF2-40B4-BE49-F238E27FC236}">
                  <a16:creationId xmlns:a16="http://schemas.microsoft.com/office/drawing/2014/main" id="{5E54400B-5728-4BC5-B291-BCDFEDAE67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6158" y="4316991"/>
              <a:ext cx="755703" cy="755703"/>
            </a:xfrm>
            <a:prstGeom prst="rect">
              <a:avLst/>
            </a:prstGeom>
          </p:spPr>
        </p:pic>
      </p:grpSp>
      <p:grpSp>
        <p:nvGrpSpPr>
          <p:cNvPr id="52" name="Group 51">
            <a:extLst>
              <a:ext uri="{FF2B5EF4-FFF2-40B4-BE49-F238E27FC236}">
                <a16:creationId xmlns:a16="http://schemas.microsoft.com/office/drawing/2014/main" id="{D5437C97-4505-4961-AAF5-A8A5FFE64519}"/>
              </a:ext>
            </a:extLst>
          </p:cNvPr>
          <p:cNvGrpSpPr/>
          <p:nvPr/>
        </p:nvGrpSpPr>
        <p:grpSpPr>
          <a:xfrm>
            <a:off x="2345700" y="5034495"/>
            <a:ext cx="983540" cy="983540"/>
            <a:chOff x="3397163" y="4203072"/>
            <a:chExt cx="983540" cy="983540"/>
          </a:xfrm>
        </p:grpSpPr>
        <p:sp>
          <p:nvSpPr>
            <p:cNvPr id="53" name="Oval 52">
              <a:extLst>
                <a:ext uri="{FF2B5EF4-FFF2-40B4-BE49-F238E27FC236}">
                  <a16:creationId xmlns:a16="http://schemas.microsoft.com/office/drawing/2014/main" id="{6D2B348B-D5B2-4B3D-A06B-8DB49711A5C7}"/>
                </a:ext>
              </a:extLst>
            </p:cNvPr>
            <p:cNvSpPr>
              <a:spLocks noChangeAspect="1"/>
            </p:cNvSpPr>
            <p:nvPr/>
          </p:nvSpPr>
          <p:spPr>
            <a:xfrm>
              <a:off x="3397163" y="4203072"/>
              <a:ext cx="983540" cy="983540"/>
            </a:xfrm>
            <a:prstGeom prst="ellipse">
              <a:avLst/>
            </a:prstGeom>
            <a:solidFill>
              <a:schemeClr val="bg1"/>
            </a:solidFill>
            <a:ln w="57150">
              <a:solidFill>
                <a:srgbClr val="6D2077"/>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pic>
          <p:nvPicPr>
            <p:cNvPr id="54" name="Graphic 53" descr="Factory">
              <a:extLst>
                <a:ext uri="{FF2B5EF4-FFF2-40B4-BE49-F238E27FC236}">
                  <a16:creationId xmlns:a16="http://schemas.microsoft.com/office/drawing/2014/main" id="{B10CE2F4-A438-487B-B316-169120785F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1082" y="4316991"/>
              <a:ext cx="755703" cy="755703"/>
            </a:xfrm>
            <a:prstGeom prst="rect">
              <a:avLst/>
            </a:prstGeom>
          </p:spPr>
        </p:pic>
      </p:grpSp>
      <p:grpSp>
        <p:nvGrpSpPr>
          <p:cNvPr id="55" name="Group 54">
            <a:extLst>
              <a:ext uri="{FF2B5EF4-FFF2-40B4-BE49-F238E27FC236}">
                <a16:creationId xmlns:a16="http://schemas.microsoft.com/office/drawing/2014/main" id="{4F31F01B-C622-4817-B56F-D3D837217434}"/>
              </a:ext>
            </a:extLst>
          </p:cNvPr>
          <p:cNvGrpSpPr/>
          <p:nvPr/>
        </p:nvGrpSpPr>
        <p:grpSpPr>
          <a:xfrm>
            <a:off x="5651160" y="1445653"/>
            <a:ext cx="983540" cy="983540"/>
            <a:chOff x="5651160" y="2449073"/>
            <a:chExt cx="983540" cy="983540"/>
          </a:xfrm>
        </p:grpSpPr>
        <p:sp>
          <p:nvSpPr>
            <p:cNvPr id="56" name="Oval 55">
              <a:extLst>
                <a:ext uri="{FF2B5EF4-FFF2-40B4-BE49-F238E27FC236}">
                  <a16:creationId xmlns:a16="http://schemas.microsoft.com/office/drawing/2014/main" id="{9D564B01-6D81-49F4-8993-F1BBCD9F222C}"/>
                </a:ext>
              </a:extLst>
            </p:cNvPr>
            <p:cNvSpPr>
              <a:spLocks noChangeAspect="1"/>
            </p:cNvSpPr>
            <p:nvPr/>
          </p:nvSpPr>
          <p:spPr>
            <a:xfrm>
              <a:off x="5651160" y="2449073"/>
              <a:ext cx="983540" cy="983540"/>
            </a:xfrm>
            <a:prstGeom prst="ellipse">
              <a:avLst/>
            </a:prstGeom>
            <a:solidFill>
              <a:schemeClr val="bg1"/>
            </a:solidFill>
            <a:ln w="57150">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pic>
          <p:nvPicPr>
            <p:cNvPr id="57" name="Graphic 56" descr="Download from cloud">
              <a:extLst>
                <a:ext uri="{FF2B5EF4-FFF2-40B4-BE49-F238E27FC236}">
                  <a16:creationId xmlns:a16="http://schemas.microsoft.com/office/drawing/2014/main" id="{1D647202-C602-4A40-832F-5BB51CD97C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5079" y="2562992"/>
              <a:ext cx="755703" cy="755703"/>
            </a:xfrm>
            <a:prstGeom prst="rect">
              <a:avLst/>
            </a:prstGeom>
          </p:spPr>
        </p:pic>
      </p:grpSp>
      <p:grpSp>
        <p:nvGrpSpPr>
          <p:cNvPr id="58" name="Group 57">
            <a:extLst>
              <a:ext uri="{FF2B5EF4-FFF2-40B4-BE49-F238E27FC236}">
                <a16:creationId xmlns:a16="http://schemas.microsoft.com/office/drawing/2014/main" id="{1B8D8A26-590A-4418-814F-F1FDAAB68BA4}"/>
              </a:ext>
            </a:extLst>
          </p:cNvPr>
          <p:cNvGrpSpPr/>
          <p:nvPr/>
        </p:nvGrpSpPr>
        <p:grpSpPr>
          <a:xfrm>
            <a:off x="5651160" y="3597384"/>
            <a:ext cx="983540" cy="983540"/>
            <a:chOff x="5651160" y="3597384"/>
            <a:chExt cx="983540" cy="983540"/>
          </a:xfrm>
        </p:grpSpPr>
        <p:sp>
          <p:nvSpPr>
            <p:cNvPr id="59" name="Oval 58">
              <a:extLst>
                <a:ext uri="{FF2B5EF4-FFF2-40B4-BE49-F238E27FC236}">
                  <a16:creationId xmlns:a16="http://schemas.microsoft.com/office/drawing/2014/main" id="{FBC20E47-26B4-4899-BC23-243500C4BB71}"/>
                </a:ext>
              </a:extLst>
            </p:cNvPr>
            <p:cNvSpPr>
              <a:spLocks noChangeAspect="1"/>
            </p:cNvSpPr>
            <p:nvPr/>
          </p:nvSpPr>
          <p:spPr>
            <a:xfrm>
              <a:off x="5651160" y="3597384"/>
              <a:ext cx="983540" cy="983540"/>
            </a:xfrm>
            <a:prstGeom prst="ellipse">
              <a:avLst/>
            </a:prstGeom>
            <a:solidFill>
              <a:schemeClr val="bg1"/>
            </a:solidFill>
            <a:ln w="57150">
              <a:solidFill>
                <a:srgbClr val="00A3A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it-IT" sz="900" dirty="0" err="1">
                <a:solidFill>
                  <a:schemeClr val="bg1"/>
                </a:solidFill>
              </a:endParaRPr>
            </a:p>
          </p:txBody>
        </p:sp>
        <p:pic>
          <p:nvPicPr>
            <p:cNvPr id="60" name="Graphic 59" descr="Store">
              <a:extLst>
                <a:ext uri="{FF2B5EF4-FFF2-40B4-BE49-F238E27FC236}">
                  <a16:creationId xmlns:a16="http://schemas.microsoft.com/office/drawing/2014/main" id="{85CB9324-27E0-4B5F-A09A-A6F936450F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65079" y="3714260"/>
              <a:ext cx="755703" cy="755703"/>
            </a:xfrm>
            <a:prstGeom prst="rect">
              <a:avLst/>
            </a:prstGeom>
          </p:spPr>
        </p:pic>
      </p:grpSp>
    </p:spTree>
    <p:extLst>
      <p:ext uri="{BB962C8B-B14F-4D97-AF65-F5344CB8AC3E}">
        <p14:creationId xmlns:p14="http://schemas.microsoft.com/office/powerpoint/2010/main" val="1499656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587C7525-2795-4684-83AE-49FDD9C78131}"/>
              </a:ext>
            </a:extLst>
          </p:cNvPr>
          <p:cNvCxnSpPr>
            <a:cxnSpLocks/>
          </p:cNvCxnSpPr>
          <p:nvPr/>
        </p:nvCxnSpPr>
        <p:spPr>
          <a:xfrm>
            <a:off x="2251034" y="1856440"/>
            <a:ext cx="2313" cy="401903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C87B6B4-A3FE-4407-A49C-FC674271CB85}"/>
              </a:ext>
            </a:extLst>
          </p:cNvPr>
          <p:cNvCxnSpPr>
            <a:cxnSpLocks/>
          </p:cNvCxnSpPr>
          <p:nvPr/>
        </p:nvCxnSpPr>
        <p:spPr>
          <a:xfrm>
            <a:off x="2312228" y="1856440"/>
            <a:ext cx="2313" cy="40190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00">
            <a:extLst>
              <a:ext uri="{FF2B5EF4-FFF2-40B4-BE49-F238E27FC236}">
                <a16:creationId xmlns:a16="http://schemas.microsoft.com/office/drawing/2014/main" id="{496EB6F6-62E9-4551-A85B-573E6DEE183A}"/>
              </a:ext>
            </a:extLst>
          </p:cNvPr>
          <p:cNvSpPr txBox="1">
            <a:spLocks/>
          </p:cNvSpPr>
          <p:nvPr/>
        </p:nvSpPr>
        <p:spPr>
          <a:xfrm>
            <a:off x="995364" y="446949"/>
            <a:ext cx="10204450" cy="51825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4000" b="1" kern="1200">
                <a:solidFill>
                  <a:schemeClr val="bg1"/>
                </a:solidFill>
                <a:latin typeface="Arial" pitchFamily="34" charset="0"/>
                <a:ea typeface="+mj-ea"/>
                <a:cs typeface="Arial" pitchFamily="34" charset="0"/>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US" sz="5000" b="0" i="0" u="none" strike="noStrike" kern="1200" cap="none" spc="0" normalizeH="0" baseline="0" noProof="0" dirty="0">
                <a:ln>
                  <a:noFill/>
                </a:ln>
                <a:effectLst/>
                <a:uLnTx/>
                <a:uFillTx/>
                <a:latin typeface="KPMG Extralight"/>
                <a:ea typeface="+mj-ea"/>
                <a:cs typeface="KPMG Extralight"/>
              </a:rPr>
              <a:t>Outlining the client journey: 4 steps of work</a:t>
            </a:r>
          </a:p>
        </p:txBody>
      </p:sp>
      <p:sp>
        <p:nvSpPr>
          <p:cNvPr id="4" name="Text Placeholder 1">
            <a:extLst>
              <a:ext uri="{FF2B5EF4-FFF2-40B4-BE49-F238E27FC236}">
                <a16:creationId xmlns:a16="http://schemas.microsoft.com/office/drawing/2014/main" id="{B236A7B7-09FC-4673-9D70-6884C98AE171}"/>
              </a:ext>
            </a:extLst>
          </p:cNvPr>
          <p:cNvSpPr txBox="1">
            <a:spLocks/>
          </p:cNvSpPr>
          <p:nvPr/>
        </p:nvSpPr>
        <p:spPr>
          <a:xfrm>
            <a:off x="932001" y="1218929"/>
            <a:ext cx="7864338" cy="4955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ea"/>
                <a:cs typeface="+mn-cs"/>
              </a:rPr>
              <a:t>In order to pivot to a winning business model, we recommend a four-step approach: define, design, pilot, and implement change. </a:t>
            </a:r>
            <a:endParaRPr kumimoji="0" lang="en-GB" sz="1400" b="1" i="0" u="none" strike="noStrike" kern="1200" cap="none" spc="0" normalizeH="0" baseline="0" noProof="0" dirty="0">
              <a:ln>
                <a:noFill/>
              </a:ln>
              <a:solidFill>
                <a:schemeClr val="bg1"/>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E067944A-2E67-4CA2-975C-462DF67F70DE}"/>
              </a:ext>
            </a:extLst>
          </p:cNvPr>
          <p:cNvGrpSpPr/>
          <p:nvPr/>
        </p:nvGrpSpPr>
        <p:grpSpPr>
          <a:xfrm>
            <a:off x="1538504" y="1856440"/>
            <a:ext cx="1489122" cy="607913"/>
            <a:chOff x="10576457" y="348167"/>
            <a:chExt cx="1489122" cy="607913"/>
          </a:xfrm>
        </p:grpSpPr>
        <p:sp>
          <p:nvSpPr>
            <p:cNvPr id="40" name="Rectangle 39">
              <a:extLst>
                <a:ext uri="{FF2B5EF4-FFF2-40B4-BE49-F238E27FC236}">
                  <a16:creationId xmlns:a16="http://schemas.microsoft.com/office/drawing/2014/main" id="{352E861B-5B80-4FEB-91D8-4F8682775207}"/>
                </a:ext>
              </a:extLst>
            </p:cNvPr>
            <p:cNvSpPr/>
            <p:nvPr/>
          </p:nvSpPr>
          <p:spPr>
            <a:xfrm>
              <a:off x="10576457" y="348167"/>
              <a:ext cx="1489122" cy="607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41" name="Rectangle 40">
              <a:extLst>
                <a:ext uri="{FF2B5EF4-FFF2-40B4-BE49-F238E27FC236}">
                  <a16:creationId xmlns:a16="http://schemas.microsoft.com/office/drawing/2014/main" id="{A2E2811A-58E0-4CE3-9E2B-0E735C6DE2CC}"/>
                </a:ext>
              </a:extLst>
            </p:cNvPr>
            <p:cNvSpPr/>
            <p:nvPr/>
          </p:nvSpPr>
          <p:spPr>
            <a:xfrm>
              <a:off x="10621501" y="397469"/>
              <a:ext cx="1403659" cy="506188"/>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42" name="Freeform 187">
              <a:extLst>
                <a:ext uri="{FF2B5EF4-FFF2-40B4-BE49-F238E27FC236}">
                  <a16:creationId xmlns:a16="http://schemas.microsoft.com/office/drawing/2014/main" id="{7A11BD6A-9E45-4D28-B03F-6EA6EE18DFA0}"/>
                </a:ext>
              </a:extLst>
            </p:cNvPr>
            <p:cNvSpPr>
              <a:spLocks noEditPoints="1"/>
            </p:cNvSpPr>
            <p:nvPr/>
          </p:nvSpPr>
          <p:spPr bwMode="auto">
            <a:xfrm>
              <a:off x="11564734" y="486998"/>
              <a:ext cx="340315" cy="320107"/>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TextBox 42">
              <a:extLst>
                <a:ext uri="{FF2B5EF4-FFF2-40B4-BE49-F238E27FC236}">
                  <a16:creationId xmlns:a16="http://schemas.microsoft.com/office/drawing/2014/main" id="{AF1527DB-71F9-4300-A5E5-B80451F655BB}"/>
                </a:ext>
              </a:extLst>
            </p:cNvPr>
            <p:cNvSpPr txBox="1"/>
            <p:nvPr/>
          </p:nvSpPr>
          <p:spPr>
            <a:xfrm>
              <a:off x="10736500" y="479379"/>
              <a:ext cx="654427" cy="362642"/>
            </a:xfrm>
            <a:prstGeom prst="rect">
              <a:avLst/>
            </a:prstGeom>
            <a:noFill/>
          </p:spPr>
          <p:txBody>
            <a:bodyPr wrap="none" lIns="54610" tIns="54610" rIns="54610" bIns="54610" rtlCol="0" anchor="ctr">
              <a:noAutofit/>
            </a:bodyPr>
            <a:lstStyle/>
            <a:p>
              <a:r>
                <a:rPr lang="en-US" sz="1200" b="1" dirty="0">
                  <a:solidFill>
                    <a:schemeClr val="bg1"/>
                  </a:solidFill>
                </a:rPr>
                <a:t>Business </a:t>
              </a:r>
            </a:p>
            <a:p>
              <a:r>
                <a:rPr lang="en-US" sz="1200" b="1" dirty="0">
                  <a:solidFill>
                    <a:schemeClr val="bg1"/>
                  </a:solidFill>
                </a:rPr>
                <a:t>Model</a:t>
              </a:r>
            </a:p>
          </p:txBody>
        </p:sp>
      </p:grpSp>
      <p:sp>
        <p:nvSpPr>
          <p:cNvPr id="47" name="TextBox 46">
            <a:extLst>
              <a:ext uri="{FF2B5EF4-FFF2-40B4-BE49-F238E27FC236}">
                <a16:creationId xmlns:a16="http://schemas.microsoft.com/office/drawing/2014/main" id="{1741C760-2CB2-491F-853D-885580C70CEC}"/>
              </a:ext>
            </a:extLst>
          </p:cNvPr>
          <p:cNvSpPr txBox="1"/>
          <p:nvPr/>
        </p:nvSpPr>
        <p:spPr>
          <a:xfrm>
            <a:off x="914400" y="1603346"/>
            <a:ext cx="340316" cy="506187"/>
          </a:xfrm>
          <a:prstGeom prst="rect">
            <a:avLst/>
          </a:prstGeom>
          <a:noFill/>
        </p:spPr>
        <p:txBody>
          <a:bodyPr wrap="none" lIns="54610" tIns="54610" rIns="54610" bIns="54610" rtlCol="0">
            <a:noAutofit/>
          </a:bodyPr>
          <a:lstStyle/>
          <a:p>
            <a:pPr>
              <a:spcAft>
                <a:spcPts val="600"/>
              </a:spcAft>
            </a:pPr>
            <a:r>
              <a:rPr lang="en-US" sz="5400" dirty="0">
                <a:solidFill>
                  <a:schemeClr val="bg1"/>
                </a:solidFill>
                <a:latin typeface="KPMG Light" panose="020B0403030202040204" pitchFamily="34" charset="0"/>
              </a:rPr>
              <a:t>01</a:t>
            </a:r>
            <a:endParaRPr lang="en-US" sz="2800" dirty="0">
              <a:solidFill>
                <a:schemeClr val="bg1"/>
              </a:solidFill>
              <a:latin typeface="KPMG Light" panose="020B0403030202040204" pitchFamily="34" charset="0"/>
            </a:endParaRPr>
          </a:p>
        </p:txBody>
      </p:sp>
      <p:sp>
        <p:nvSpPr>
          <p:cNvPr id="48" name="TextBox 47">
            <a:extLst>
              <a:ext uri="{FF2B5EF4-FFF2-40B4-BE49-F238E27FC236}">
                <a16:creationId xmlns:a16="http://schemas.microsoft.com/office/drawing/2014/main" id="{3ED7DA69-1575-4D2D-9869-C672CD94283E}"/>
              </a:ext>
            </a:extLst>
          </p:cNvPr>
          <p:cNvSpPr txBox="1"/>
          <p:nvPr/>
        </p:nvSpPr>
        <p:spPr>
          <a:xfrm>
            <a:off x="3211707" y="1819552"/>
            <a:ext cx="5639903" cy="369332"/>
          </a:xfrm>
          <a:prstGeom prst="rect">
            <a:avLst/>
          </a:prstGeom>
          <a:noFill/>
        </p:spPr>
        <p:txBody>
          <a:bodyPr wrap="square" lIns="0" tIns="0" rIns="0" bIns="0" rtlCol="0">
            <a:spAutoFit/>
          </a:bodyPr>
          <a:lstStyle/>
          <a:p>
            <a:pPr lvl="0" defTabSz="914400">
              <a:spcBef>
                <a:spcPct val="20000"/>
              </a:spcBef>
              <a:defRPr/>
            </a:pPr>
            <a:r>
              <a:rPr lang="en-US" sz="1200" dirty="0">
                <a:solidFill>
                  <a:schemeClr val="bg1"/>
                </a:solidFill>
              </a:rPr>
              <a:t>Define your business model based on current and future markets, propositions and brands, as well as clients and channels</a:t>
            </a:r>
          </a:p>
        </p:txBody>
      </p:sp>
      <p:sp>
        <p:nvSpPr>
          <p:cNvPr id="49" name="TextBox 48">
            <a:extLst>
              <a:ext uri="{FF2B5EF4-FFF2-40B4-BE49-F238E27FC236}">
                <a16:creationId xmlns:a16="http://schemas.microsoft.com/office/drawing/2014/main" id="{1977971A-AD4C-4528-94CB-0B69A4320B22}"/>
              </a:ext>
            </a:extLst>
          </p:cNvPr>
          <p:cNvSpPr txBox="1"/>
          <p:nvPr/>
        </p:nvSpPr>
        <p:spPr>
          <a:xfrm>
            <a:off x="3211707" y="2238434"/>
            <a:ext cx="7239276" cy="184666"/>
          </a:xfrm>
          <a:prstGeom prst="rect">
            <a:avLst/>
          </a:prstGeom>
          <a:noFill/>
        </p:spPr>
        <p:txBody>
          <a:bodyPr wrap="square" lIns="0" tIns="0" rIns="0" bIns="0" rtlCol="0">
            <a:spAutoFit/>
          </a:bodyPr>
          <a:lstStyle/>
          <a:p>
            <a:pPr lvl="0" defTabSz="914400">
              <a:spcBef>
                <a:spcPct val="20000"/>
              </a:spcBef>
              <a:defRPr/>
            </a:pPr>
            <a:r>
              <a:rPr lang="en-US" sz="1200" dirty="0">
                <a:solidFill>
                  <a:schemeClr val="bg1"/>
                </a:solidFill>
              </a:rPr>
              <a:t>There are three options when defining your business model: </a:t>
            </a:r>
            <a:r>
              <a:rPr lang="en-US" sz="1200" b="1" dirty="0">
                <a:solidFill>
                  <a:schemeClr val="bg1"/>
                </a:solidFill>
              </a:rPr>
              <a:t>Build</a:t>
            </a:r>
            <a:r>
              <a:rPr lang="en-US" sz="1200" dirty="0">
                <a:solidFill>
                  <a:schemeClr val="bg1"/>
                </a:solidFill>
              </a:rPr>
              <a:t>, buy or partner</a:t>
            </a:r>
          </a:p>
        </p:txBody>
      </p:sp>
      <p:sp>
        <p:nvSpPr>
          <p:cNvPr id="53" name="TextBox 52">
            <a:extLst>
              <a:ext uri="{FF2B5EF4-FFF2-40B4-BE49-F238E27FC236}">
                <a16:creationId xmlns:a16="http://schemas.microsoft.com/office/drawing/2014/main" id="{EA023D60-C285-4666-8048-59FF67F3EF8B}"/>
              </a:ext>
            </a:extLst>
          </p:cNvPr>
          <p:cNvSpPr txBox="1"/>
          <p:nvPr/>
        </p:nvSpPr>
        <p:spPr>
          <a:xfrm>
            <a:off x="914400" y="2757862"/>
            <a:ext cx="340316" cy="506187"/>
          </a:xfrm>
          <a:prstGeom prst="rect">
            <a:avLst/>
          </a:prstGeom>
          <a:noFill/>
        </p:spPr>
        <p:txBody>
          <a:bodyPr wrap="none" lIns="54610" tIns="54610" rIns="54610" bIns="54610" rtlCol="0">
            <a:noAutofit/>
          </a:bodyPr>
          <a:lstStyle/>
          <a:p>
            <a:pPr>
              <a:spcAft>
                <a:spcPts val="600"/>
              </a:spcAft>
            </a:pPr>
            <a:r>
              <a:rPr lang="en-US" sz="5400" dirty="0">
                <a:solidFill>
                  <a:schemeClr val="bg1"/>
                </a:solidFill>
                <a:latin typeface="KPMG Light" panose="020B0403030202040204" pitchFamily="34" charset="0"/>
              </a:rPr>
              <a:t>02</a:t>
            </a:r>
            <a:endParaRPr lang="en-US" sz="2800" dirty="0">
              <a:solidFill>
                <a:schemeClr val="bg1"/>
              </a:solidFill>
              <a:latin typeface="KPMG Light" panose="020B0403030202040204" pitchFamily="34" charset="0"/>
            </a:endParaRPr>
          </a:p>
        </p:txBody>
      </p:sp>
      <p:sp>
        <p:nvSpPr>
          <p:cNvPr id="54" name="TextBox 53">
            <a:extLst>
              <a:ext uri="{FF2B5EF4-FFF2-40B4-BE49-F238E27FC236}">
                <a16:creationId xmlns:a16="http://schemas.microsoft.com/office/drawing/2014/main" id="{7C70813B-B8D7-4E3E-A2EA-F2959C5CCA80}"/>
              </a:ext>
            </a:extLst>
          </p:cNvPr>
          <p:cNvSpPr txBox="1"/>
          <p:nvPr/>
        </p:nvSpPr>
        <p:spPr>
          <a:xfrm>
            <a:off x="914400" y="3912378"/>
            <a:ext cx="340316" cy="506187"/>
          </a:xfrm>
          <a:prstGeom prst="rect">
            <a:avLst/>
          </a:prstGeom>
          <a:noFill/>
        </p:spPr>
        <p:txBody>
          <a:bodyPr wrap="none" lIns="54610" tIns="54610" rIns="54610" bIns="54610" rtlCol="0">
            <a:noAutofit/>
          </a:bodyPr>
          <a:lstStyle/>
          <a:p>
            <a:pPr>
              <a:spcAft>
                <a:spcPts val="600"/>
              </a:spcAft>
            </a:pPr>
            <a:r>
              <a:rPr lang="en-US" sz="5400" dirty="0">
                <a:solidFill>
                  <a:schemeClr val="bg1"/>
                </a:solidFill>
                <a:latin typeface="KPMG Light" panose="020B0403030202040204" pitchFamily="34" charset="0"/>
              </a:rPr>
              <a:t>03</a:t>
            </a:r>
            <a:endParaRPr lang="en-US" sz="2800" dirty="0">
              <a:solidFill>
                <a:schemeClr val="bg1"/>
              </a:solidFill>
              <a:latin typeface="KPMG Light" panose="020B0403030202040204" pitchFamily="34" charset="0"/>
            </a:endParaRPr>
          </a:p>
        </p:txBody>
      </p:sp>
      <p:sp>
        <p:nvSpPr>
          <p:cNvPr id="55" name="TextBox 54">
            <a:extLst>
              <a:ext uri="{FF2B5EF4-FFF2-40B4-BE49-F238E27FC236}">
                <a16:creationId xmlns:a16="http://schemas.microsoft.com/office/drawing/2014/main" id="{E2521C2C-D269-42F7-99AB-C73869600CAA}"/>
              </a:ext>
            </a:extLst>
          </p:cNvPr>
          <p:cNvSpPr txBox="1"/>
          <p:nvPr/>
        </p:nvSpPr>
        <p:spPr>
          <a:xfrm>
            <a:off x="914400" y="5066894"/>
            <a:ext cx="340316" cy="506187"/>
          </a:xfrm>
          <a:prstGeom prst="rect">
            <a:avLst/>
          </a:prstGeom>
          <a:noFill/>
        </p:spPr>
        <p:txBody>
          <a:bodyPr wrap="none" lIns="54610" tIns="54610" rIns="54610" bIns="54610" rtlCol="0">
            <a:noAutofit/>
          </a:bodyPr>
          <a:lstStyle/>
          <a:p>
            <a:pPr>
              <a:spcAft>
                <a:spcPts val="600"/>
              </a:spcAft>
            </a:pPr>
            <a:r>
              <a:rPr lang="en-US" sz="5400" dirty="0">
                <a:solidFill>
                  <a:schemeClr val="bg1"/>
                </a:solidFill>
                <a:latin typeface="KPMG Light" panose="020B0403030202040204" pitchFamily="34" charset="0"/>
              </a:rPr>
              <a:t>04</a:t>
            </a:r>
            <a:endParaRPr lang="en-US" sz="2800" dirty="0">
              <a:solidFill>
                <a:schemeClr val="bg1"/>
              </a:solidFill>
              <a:latin typeface="KPMG Light" panose="020B0403030202040204" pitchFamily="34" charset="0"/>
            </a:endParaRPr>
          </a:p>
        </p:txBody>
      </p:sp>
      <p:grpSp>
        <p:nvGrpSpPr>
          <p:cNvPr id="68" name="Group 67">
            <a:extLst>
              <a:ext uri="{FF2B5EF4-FFF2-40B4-BE49-F238E27FC236}">
                <a16:creationId xmlns:a16="http://schemas.microsoft.com/office/drawing/2014/main" id="{425EC08E-7C51-4460-9290-BCCDED85F7B5}"/>
              </a:ext>
            </a:extLst>
          </p:cNvPr>
          <p:cNvGrpSpPr/>
          <p:nvPr/>
        </p:nvGrpSpPr>
        <p:grpSpPr>
          <a:xfrm>
            <a:off x="1538504" y="3022437"/>
            <a:ext cx="1489122" cy="607913"/>
            <a:chOff x="10419907" y="195875"/>
            <a:chExt cx="1489122" cy="607913"/>
          </a:xfrm>
        </p:grpSpPr>
        <p:sp>
          <p:nvSpPr>
            <p:cNvPr id="69" name="Rectangle 68">
              <a:extLst>
                <a:ext uri="{FF2B5EF4-FFF2-40B4-BE49-F238E27FC236}">
                  <a16:creationId xmlns:a16="http://schemas.microsoft.com/office/drawing/2014/main" id="{3A340B73-DAFA-4714-ACFD-1B811819A87C}"/>
                </a:ext>
              </a:extLst>
            </p:cNvPr>
            <p:cNvSpPr/>
            <p:nvPr/>
          </p:nvSpPr>
          <p:spPr>
            <a:xfrm>
              <a:off x="10419907" y="195875"/>
              <a:ext cx="1489122" cy="6079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359C861A-94C4-4152-A25B-7ED1BAAA85D7}"/>
                </a:ext>
              </a:extLst>
            </p:cNvPr>
            <p:cNvSpPr/>
            <p:nvPr/>
          </p:nvSpPr>
          <p:spPr>
            <a:xfrm>
              <a:off x="10464951" y="245177"/>
              <a:ext cx="1403659" cy="506188"/>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TextBox 71">
              <a:extLst>
                <a:ext uri="{FF2B5EF4-FFF2-40B4-BE49-F238E27FC236}">
                  <a16:creationId xmlns:a16="http://schemas.microsoft.com/office/drawing/2014/main" id="{AACE4B19-C5D2-40EC-9D65-AFC5CFF14C40}"/>
                </a:ext>
              </a:extLst>
            </p:cNvPr>
            <p:cNvSpPr txBox="1"/>
            <p:nvPr/>
          </p:nvSpPr>
          <p:spPr>
            <a:xfrm>
              <a:off x="10609354" y="348995"/>
              <a:ext cx="876389" cy="378642"/>
            </a:xfrm>
            <a:prstGeom prst="rect">
              <a:avLst/>
            </a:prstGeom>
            <a:noFill/>
          </p:spPr>
          <p:txBody>
            <a:bodyPr wrap="none" lIns="54610" tIns="54610" rIns="54610" bIns="5461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Design</a:t>
              </a:r>
            </a:p>
          </p:txBody>
        </p:sp>
        <p:sp>
          <p:nvSpPr>
            <p:cNvPr id="73" name="Freeform 5">
              <a:extLst>
                <a:ext uri="{FF2B5EF4-FFF2-40B4-BE49-F238E27FC236}">
                  <a16:creationId xmlns:a16="http://schemas.microsoft.com/office/drawing/2014/main" id="{C4F118DE-0729-43E0-A8BB-79E5D3DB5303}"/>
                </a:ext>
              </a:extLst>
            </p:cNvPr>
            <p:cNvSpPr>
              <a:spLocks noEditPoints="1"/>
            </p:cNvSpPr>
            <p:nvPr/>
          </p:nvSpPr>
          <p:spPr bwMode="auto">
            <a:xfrm>
              <a:off x="11457092" y="318706"/>
              <a:ext cx="245827" cy="378642"/>
            </a:xfrm>
            <a:custGeom>
              <a:avLst/>
              <a:gdLst>
                <a:gd name="T0" fmla="*/ 180 w 406"/>
                <a:gd name="T1" fmla="*/ 272 h 720"/>
                <a:gd name="T2" fmla="*/ 121 w 406"/>
                <a:gd name="T3" fmla="*/ 474 h 720"/>
                <a:gd name="T4" fmla="*/ 186 w 406"/>
                <a:gd name="T5" fmla="*/ 474 h 720"/>
                <a:gd name="T6" fmla="*/ 186 w 406"/>
                <a:gd name="T7" fmla="*/ 442 h 720"/>
                <a:gd name="T8" fmla="*/ 220 w 406"/>
                <a:gd name="T9" fmla="*/ 442 h 720"/>
                <a:gd name="T10" fmla="*/ 220 w 406"/>
                <a:gd name="T11" fmla="*/ 474 h 720"/>
                <a:gd name="T12" fmla="*/ 285 w 406"/>
                <a:gd name="T13" fmla="*/ 474 h 720"/>
                <a:gd name="T14" fmla="*/ 226 w 406"/>
                <a:gd name="T15" fmla="*/ 272 h 720"/>
                <a:gd name="T16" fmla="*/ 282 w 406"/>
                <a:gd name="T17" fmla="*/ 255 h 720"/>
                <a:gd name="T18" fmla="*/ 291 w 406"/>
                <a:gd name="T19" fmla="*/ 284 h 720"/>
                <a:gd name="T20" fmla="*/ 304 w 406"/>
                <a:gd name="T21" fmla="*/ 233 h 720"/>
                <a:gd name="T22" fmla="*/ 222 w 406"/>
                <a:gd name="T23" fmla="*/ 134 h 720"/>
                <a:gd name="T24" fmla="*/ 203 w 406"/>
                <a:gd name="T25" fmla="*/ 142 h 720"/>
                <a:gd name="T26" fmla="*/ 203 w 406"/>
                <a:gd name="T27" fmla="*/ 142 h 720"/>
                <a:gd name="T28" fmla="*/ 184 w 406"/>
                <a:gd name="T29" fmla="*/ 134 h 720"/>
                <a:gd name="T30" fmla="*/ 102 w 406"/>
                <a:gd name="T31" fmla="*/ 233 h 720"/>
                <a:gd name="T32" fmla="*/ 116 w 406"/>
                <a:gd name="T33" fmla="*/ 284 h 720"/>
                <a:gd name="T34" fmla="*/ 124 w 406"/>
                <a:gd name="T35" fmla="*/ 255 h 720"/>
                <a:gd name="T36" fmla="*/ 180 w 406"/>
                <a:gd name="T37" fmla="*/ 272 h 720"/>
                <a:gd name="T38" fmla="*/ 303 w 406"/>
                <a:gd name="T39" fmla="*/ 327 h 720"/>
                <a:gd name="T40" fmla="*/ 397 w 406"/>
                <a:gd name="T41" fmla="*/ 648 h 720"/>
                <a:gd name="T42" fmla="*/ 357 w 406"/>
                <a:gd name="T43" fmla="*/ 720 h 720"/>
                <a:gd name="T44" fmla="*/ 357 w 406"/>
                <a:gd name="T45" fmla="*/ 720 h 720"/>
                <a:gd name="T46" fmla="*/ 291 w 406"/>
                <a:gd name="T47" fmla="*/ 494 h 720"/>
                <a:gd name="T48" fmla="*/ 220 w 406"/>
                <a:gd name="T49" fmla="*/ 494 h 720"/>
                <a:gd name="T50" fmla="*/ 220 w 406"/>
                <a:gd name="T51" fmla="*/ 525 h 720"/>
                <a:gd name="T52" fmla="*/ 186 w 406"/>
                <a:gd name="T53" fmla="*/ 525 h 720"/>
                <a:gd name="T54" fmla="*/ 186 w 406"/>
                <a:gd name="T55" fmla="*/ 494 h 720"/>
                <a:gd name="T56" fmla="*/ 115 w 406"/>
                <a:gd name="T57" fmla="*/ 494 h 720"/>
                <a:gd name="T58" fmla="*/ 49 w 406"/>
                <a:gd name="T59" fmla="*/ 720 h 720"/>
                <a:gd name="T60" fmla="*/ 49 w 406"/>
                <a:gd name="T61" fmla="*/ 720 h 720"/>
                <a:gd name="T62" fmla="*/ 9 w 406"/>
                <a:gd name="T63" fmla="*/ 648 h 720"/>
                <a:gd name="T64" fmla="*/ 103 w 406"/>
                <a:gd name="T65" fmla="*/ 327 h 720"/>
                <a:gd name="T66" fmla="*/ 66 w 406"/>
                <a:gd name="T67" fmla="*/ 233 h 720"/>
                <a:gd name="T68" fmla="*/ 175 w 406"/>
                <a:gd name="T69" fmla="*/ 100 h 720"/>
                <a:gd name="T70" fmla="*/ 175 w 406"/>
                <a:gd name="T71" fmla="*/ 28 h 720"/>
                <a:gd name="T72" fmla="*/ 203 w 406"/>
                <a:gd name="T73" fmla="*/ 0 h 720"/>
                <a:gd name="T74" fmla="*/ 203 w 406"/>
                <a:gd name="T75" fmla="*/ 0 h 720"/>
                <a:gd name="T76" fmla="*/ 231 w 406"/>
                <a:gd name="T77" fmla="*/ 28 h 720"/>
                <a:gd name="T78" fmla="*/ 231 w 406"/>
                <a:gd name="T79" fmla="*/ 100 h 720"/>
                <a:gd name="T80" fmla="*/ 340 w 406"/>
                <a:gd name="T81" fmla="*/ 233 h 720"/>
                <a:gd name="T82" fmla="*/ 303 w 406"/>
                <a:gd name="T83" fmla="*/ 32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6" h="720">
                  <a:moveTo>
                    <a:pt x="180" y="272"/>
                  </a:moveTo>
                  <a:cubicBezTo>
                    <a:pt x="121" y="474"/>
                    <a:pt x="121" y="474"/>
                    <a:pt x="121" y="474"/>
                  </a:cubicBezTo>
                  <a:cubicBezTo>
                    <a:pt x="186" y="474"/>
                    <a:pt x="186" y="474"/>
                    <a:pt x="186" y="474"/>
                  </a:cubicBezTo>
                  <a:cubicBezTo>
                    <a:pt x="186" y="442"/>
                    <a:pt x="186" y="442"/>
                    <a:pt x="186" y="442"/>
                  </a:cubicBezTo>
                  <a:cubicBezTo>
                    <a:pt x="186" y="419"/>
                    <a:pt x="220" y="419"/>
                    <a:pt x="220" y="442"/>
                  </a:cubicBezTo>
                  <a:cubicBezTo>
                    <a:pt x="220" y="474"/>
                    <a:pt x="220" y="474"/>
                    <a:pt x="220" y="474"/>
                  </a:cubicBezTo>
                  <a:cubicBezTo>
                    <a:pt x="285" y="474"/>
                    <a:pt x="285" y="474"/>
                    <a:pt x="285" y="474"/>
                  </a:cubicBezTo>
                  <a:cubicBezTo>
                    <a:pt x="226" y="272"/>
                    <a:pt x="226" y="272"/>
                    <a:pt x="226" y="272"/>
                  </a:cubicBezTo>
                  <a:cubicBezTo>
                    <a:pt x="215" y="235"/>
                    <a:pt x="271" y="218"/>
                    <a:pt x="282" y="255"/>
                  </a:cubicBezTo>
                  <a:cubicBezTo>
                    <a:pt x="291" y="284"/>
                    <a:pt x="291" y="284"/>
                    <a:pt x="291" y="284"/>
                  </a:cubicBezTo>
                  <a:cubicBezTo>
                    <a:pt x="299" y="270"/>
                    <a:pt x="304" y="252"/>
                    <a:pt x="304" y="233"/>
                  </a:cubicBezTo>
                  <a:cubicBezTo>
                    <a:pt x="304" y="184"/>
                    <a:pt x="269" y="143"/>
                    <a:pt x="222" y="134"/>
                  </a:cubicBezTo>
                  <a:cubicBezTo>
                    <a:pt x="217" y="139"/>
                    <a:pt x="211" y="142"/>
                    <a:pt x="203" y="142"/>
                  </a:cubicBezTo>
                  <a:cubicBezTo>
                    <a:pt x="203" y="142"/>
                    <a:pt x="203" y="142"/>
                    <a:pt x="203" y="142"/>
                  </a:cubicBezTo>
                  <a:cubicBezTo>
                    <a:pt x="196" y="142"/>
                    <a:pt x="189" y="139"/>
                    <a:pt x="184" y="134"/>
                  </a:cubicBezTo>
                  <a:cubicBezTo>
                    <a:pt x="137" y="143"/>
                    <a:pt x="102" y="184"/>
                    <a:pt x="102" y="233"/>
                  </a:cubicBezTo>
                  <a:cubicBezTo>
                    <a:pt x="102" y="252"/>
                    <a:pt x="107" y="270"/>
                    <a:pt x="116" y="284"/>
                  </a:cubicBezTo>
                  <a:cubicBezTo>
                    <a:pt x="124" y="255"/>
                    <a:pt x="124" y="255"/>
                    <a:pt x="124" y="255"/>
                  </a:cubicBezTo>
                  <a:cubicBezTo>
                    <a:pt x="135" y="218"/>
                    <a:pt x="191" y="235"/>
                    <a:pt x="180" y="272"/>
                  </a:cubicBezTo>
                  <a:close/>
                  <a:moveTo>
                    <a:pt x="303" y="327"/>
                  </a:moveTo>
                  <a:cubicBezTo>
                    <a:pt x="397" y="648"/>
                    <a:pt x="397" y="648"/>
                    <a:pt x="397" y="648"/>
                  </a:cubicBezTo>
                  <a:cubicBezTo>
                    <a:pt x="406" y="679"/>
                    <a:pt x="388" y="711"/>
                    <a:pt x="357" y="720"/>
                  </a:cubicBezTo>
                  <a:cubicBezTo>
                    <a:pt x="357" y="720"/>
                    <a:pt x="357" y="720"/>
                    <a:pt x="357" y="720"/>
                  </a:cubicBezTo>
                  <a:cubicBezTo>
                    <a:pt x="291" y="494"/>
                    <a:pt x="291" y="494"/>
                    <a:pt x="291" y="494"/>
                  </a:cubicBezTo>
                  <a:cubicBezTo>
                    <a:pt x="220" y="494"/>
                    <a:pt x="220" y="494"/>
                    <a:pt x="220" y="494"/>
                  </a:cubicBezTo>
                  <a:cubicBezTo>
                    <a:pt x="220" y="525"/>
                    <a:pt x="220" y="525"/>
                    <a:pt x="220" y="525"/>
                  </a:cubicBezTo>
                  <a:cubicBezTo>
                    <a:pt x="220" y="548"/>
                    <a:pt x="186" y="548"/>
                    <a:pt x="186" y="525"/>
                  </a:cubicBezTo>
                  <a:cubicBezTo>
                    <a:pt x="186" y="494"/>
                    <a:pt x="186" y="494"/>
                    <a:pt x="186" y="494"/>
                  </a:cubicBezTo>
                  <a:cubicBezTo>
                    <a:pt x="115" y="494"/>
                    <a:pt x="115" y="494"/>
                    <a:pt x="115" y="494"/>
                  </a:cubicBezTo>
                  <a:cubicBezTo>
                    <a:pt x="49" y="720"/>
                    <a:pt x="49" y="720"/>
                    <a:pt x="49" y="720"/>
                  </a:cubicBezTo>
                  <a:cubicBezTo>
                    <a:pt x="49" y="720"/>
                    <a:pt x="49" y="720"/>
                    <a:pt x="49" y="720"/>
                  </a:cubicBezTo>
                  <a:cubicBezTo>
                    <a:pt x="18" y="711"/>
                    <a:pt x="0" y="679"/>
                    <a:pt x="9" y="648"/>
                  </a:cubicBezTo>
                  <a:cubicBezTo>
                    <a:pt x="103" y="327"/>
                    <a:pt x="103" y="327"/>
                    <a:pt x="103" y="327"/>
                  </a:cubicBezTo>
                  <a:cubicBezTo>
                    <a:pt x="80" y="302"/>
                    <a:pt x="66" y="270"/>
                    <a:pt x="66" y="233"/>
                  </a:cubicBezTo>
                  <a:cubicBezTo>
                    <a:pt x="66" y="168"/>
                    <a:pt x="113" y="112"/>
                    <a:pt x="175" y="100"/>
                  </a:cubicBezTo>
                  <a:cubicBezTo>
                    <a:pt x="175" y="28"/>
                    <a:pt x="175" y="28"/>
                    <a:pt x="175" y="28"/>
                  </a:cubicBezTo>
                  <a:cubicBezTo>
                    <a:pt x="175" y="13"/>
                    <a:pt x="188" y="0"/>
                    <a:pt x="203" y="0"/>
                  </a:cubicBezTo>
                  <a:cubicBezTo>
                    <a:pt x="203" y="0"/>
                    <a:pt x="203" y="0"/>
                    <a:pt x="203" y="0"/>
                  </a:cubicBezTo>
                  <a:cubicBezTo>
                    <a:pt x="218" y="0"/>
                    <a:pt x="231" y="13"/>
                    <a:pt x="231" y="28"/>
                  </a:cubicBezTo>
                  <a:cubicBezTo>
                    <a:pt x="231" y="100"/>
                    <a:pt x="231" y="100"/>
                    <a:pt x="231" y="100"/>
                  </a:cubicBezTo>
                  <a:cubicBezTo>
                    <a:pt x="293" y="112"/>
                    <a:pt x="340" y="168"/>
                    <a:pt x="340" y="233"/>
                  </a:cubicBezTo>
                  <a:cubicBezTo>
                    <a:pt x="340" y="270"/>
                    <a:pt x="326" y="302"/>
                    <a:pt x="303"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75" name="Group 74">
            <a:extLst>
              <a:ext uri="{FF2B5EF4-FFF2-40B4-BE49-F238E27FC236}">
                <a16:creationId xmlns:a16="http://schemas.microsoft.com/office/drawing/2014/main" id="{C491A62E-CE0F-4BB4-9F93-D6942A2DEF21}"/>
              </a:ext>
            </a:extLst>
          </p:cNvPr>
          <p:cNvGrpSpPr/>
          <p:nvPr/>
        </p:nvGrpSpPr>
        <p:grpSpPr>
          <a:xfrm>
            <a:off x="1538504" y="4171212"/>
            <a:ext cx="1489122" cy="607913"/>
            <a:chOff x="10428978" y="195875"/>
            <a:chExt cx="1489122" cy="607913"/>
          </a:xfrm>
        </p:grpSpPr>
        <p:sp>
          <p:nvSpPr>
            <p:cNvPr id="76" name="Rectangle 75">
              <a:extLst>
                <a:ext uri="{FF2B5EF4-FFF2-40B4-BE49-F238E27FC236}">
                  <a16:creationId xmlns:a16="http://schemas.microsoft.com/office/drawing/2014/main" id="{8AFEEE05-8060-4869-854B-C20CA8CB2551}"/>
                </a:ext>
              </a:extLst>
            </p:cNvPr>
            <p:cNvSpPr/>
            <p:nvPr/>
          </p:nvSpPr>
          <p:spPr>
            <a:xfrm>
              <a:off x="10428978" y="195875"/>
              <a:ext cx="1489122" cy="6079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78" name="Rectangle 77">
              <a:extLst>
                <a:ext uri="{FF2B5EF4-FFF2-40B4-BE49-F238E27FC236}">
                  <a16:creationId xmlns:a16="http://schemas.microsoft.com/office/drawing/2014/main" id="{F9B02B2D-1047-4DD6-8978-E7964B0AFABD}"/>
                </a:ext>
              </a:extLst>
            </p:cNvPr>
            <p:cNvSpPr/>
            <p:nvPr/>
          </p:nvSpPr>
          <p:spPr>
            <a:xfrm>
              <a:off x="10474022" y="245177"/>
              <a:ext cx="1403659" cy="506188"/>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79" name="TextBox 78">
              <a:extLst>
                <a:ext uri="{FF2B5EF4-FFF2-40B4-BE49-F238E27FC236}">
                  <a16:creationId xmlns:a16="http://schemas.microsoft.com/office/drawing/2014/main" id="{26F6624A-719C-4508-8F13-36C4F83C5B49}"/>
                </a:ext>
              </a:extLst>
            </p:cNvPr>
            <p:cNvSpPr txBox="1"/>
            <p:nvPr/>
          </p:nvSpPr>
          <p:spPr>
            <a:xfrm>
              <a:off x="10618425" y="344232"/>
              <a:ext cx="876389" cy="378642"/>
            </a:xfrm>
            <a:prstGeom prst="rect">
              <a:avLst/>
            </a:prstGeom>
            <a:noFill/>
          </p:spPr>
          <p:txBody>
            <a:bodyPr wrap="none" lIns="54610" tIns="54610" rIns="54610" bIns="54610" rtlCol="0">
              <a:noAutofit/>
            </a:bodyPr>
            <a:lstStyle/>
            <a:p>
              <a:pPr>
                <a:spcAft>
                  <a:spcPts val="600"/>
                </a:spcAft>
              </a:pPr>
              <a:r>
                <a:rPr lang="en-US" sz="1200" b="1" dirty="0">
                  <a:solidFill>
                    <a:schemeClr val="bg1"/>
                  </a:solidFill>
                </a:rPr>
                <a:t>Pilot</a:t>
              </a:r>
            </a:p>
          </p:txBody>
        </p:sp>
        <p:sp>
          <p:nvSpPr>
            <p:cNvPr id="82" name="Freeform 5">
              <a:extLst>
                <a:ext uri="{FF2B5EF4-FFF2-40B4-BE49-F238E27FC236}">
                  <a16:creationId xmlns:a16="http://schemas.microsoft.com/office/drawing/2014/main" id="{C00F8E93-718A-4E3D-A831-59BCE44CE1E8}"/>
                </a:ext>
              </a:extLst>
            </p:cNvPr>
            <p:cNvSpPr>
              <a:spLocks/>
            </p:cNvSpPr>
            <p:nvPr/>
          </p:nvSpPr>
          <p:spPr bwMode="auto">
            <a:xfrm>
              <a:off x="11416684" y="326614"/>
              <a:ext cx="290444" cy="346249"/>
            </a:xfrm>
            <a:custGeom>
              <a:avLst/>
              <a:gdLst>
                <a:gd name="T0" fmla="*/ 276 w 282"/>
                <a:gd name="T1" fmla="*/ 4 h 282"/>
                <a:gd name="T2" fmla="*/ 263 w 282"/>
                <a:gd name="T3" fmla="*/ 3 h 282"/>
                <a:gd name="T4" fmla="*/ 252 w 282"/>
                <a:gd name="T5" fmla="*/ 10 h 282"/>
                <a:gd name="T6" fmla="*/ 221 w 282"/>
                <a:gd name="T7" fmla="*/ 33 h 282"/>
                <a:gd name="T8" fmla="*/ 189 w 282"/>
                <a:gd name="T9" fmla="*/ 65 h 282"/>
                <a:gd name="T10" fmla="*/ 33 w 282"/>
                <a:gd name="T11" fmla="*/ 22 h 282"/>
                <a:gd name="T12" fmla="*/ 9 w 282"/>
                <a:gd name="T13" fmla="*/ 28 h 282"/>
                <a:gd name="T14" fmla="*/ 9 w 282"/>
                <a:gd name="T15" fmla="*/ 28 h 282"/>
                <a:gd name="T16" fmla="*/ 10 w 282"/>
                <a:gd name="T17" fmla="*/ 32 h 282"/>
                <a:gd name="T18" fmla="*/ 136 w 282"/>
                <a:gd name="T19" fmla="*/ 117 h 282"/>
                <a:gd name="T20" fmla="*/ 137 w 282"/>
                <a:gd name="T21" fmla="*/ 118 h 282"/>
                <a:gd name="T22" fmla="*/ 108 w 282"/>
                <a:gd name="T23" fmla="*/ 147 h 282"/>
                <a:gd name="T24" fmla="*/ 79 w 282"/>
                <a:gd name="T25" fmla="*/ 183 h 282"/>
                <a:gd name="T26" fmla="*/ 73 w 282"/>
                <a:gd name="T27" fmla="*/ 193 h 282"/>
                <a:gd name="T28" fmla="*/ 7 w 282"/>
                <a:gd name="T29" fmla="*/ 179 h 282"/>
                <a:gd name="T30" fmla="*/ 3 w 282"/>
                <a:gd name="T31" fmla="*/ 180 h 282"/>
                <a:gd name="T32" fmla="*/ 1 w 282"/>
                <a:gd name="T33" fmla="*/ 182 h 282"/>
                <a:gd name="T34" fmla="*/ 1 w 282"/>
                <a:gd name="T35" fmla="*/ 184 h 282"/>
                <a:gd name="T36" fmla="*/ 98 w 282"/>
                <a:gd name="T37" fmla="*/ 281 h 282"/>
                <a:gd name="T38" fmla="*/ 100 w 282"/>
                <a:gd name="T39" fmla="*/ 281 h 282"/>
                <a:gd name="T40" fmla="*/ 102 w 282"/>
                <a:gd name="T41" fmla="*/ 279 h 282"/>
                <a:gd name="T42" fmla="*/ 103 w 282"/>
                <a:gd name="T43" fmla="*/ 275 h 282"/>
                <a:gd name="T44" fmla="*/ 89 w 282"/>
                <a:gd name="T45" fmla="*/ 209 h 282"/>
                <a:gd name="T46" fmla="*/ 99 w 282"/>
                <a:gd name="T47" fmla="*/ 203 h 282"/>
                <a:gd name="T48" fmla="*/ 135 w 282"/>
                <a:gd name="T49" fmla="*/ 174 h 282"/>
                <a:gd name="T50" fmla="*/ 164 w 282"/>
                <a:gd name="T51" fmla="*/ 145 h 282"/>
                <a:gd name="T52" fmla="*/ 165 w 282"/>
                <a:gd name="T53" fmla="*/ 146 h 282"/>
                <a:gd name="T54" fmla="*/ 249 w 282"/>
                <a:gd name="T55" fmla="*/ 271 h 282"/>
                <a:gd name="T56" fmla="*/ 252 w 282"/>
                <a:gd name="T57" fmla="*/ 272 h 282"/>
                <a:gd name="T58" fmla="*/ 252 w 282"/>
                <a:gd name="T59" fmla="*/ 272 h 282"/>
                <a:gd name="T60" fmla="*/ 259 w 282"/>
                <a:gd name="T61" fmla="*/ 248 h 282"/>
                <a:gd name="T62" fmla="*/ 216 w 282"/>
                <a:gd name="T63" fmla="*/ 93 h 282"/>
                <a:gd name="T64" fmla="*/ 249 w 282"/>
                <a:gd name="T65" fmla="*/ 61 h 282"/>
                <a:gd name="T66" fmla="*/ 272 w 282"/>
                <a:gd name="T67" fmla="*/ 30 h 282"/>
                <a:gd name="T68" fmla="*/ 279 w 282"/>
                <a:gd name="T69" fmla="*/ 19 h 282"/>
                <a:gd name="T70" fmla="*/ 276 w 282"/>
                <a:gd name="T71" fmla="*/ 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2" h="282">
                  <a:moveTo>
                    <a:pt x="276" y="4"/>
                  </a:moveTo>
                  <a:cubicBezTo>
                    <a:pt x="273" y="1"/>
                    <a:pt x="268" y="0"/>
                    <a:pt x="263" y="3"/>
                  </a:cubicBezTo>
                  <a:cubicBezTo>
                    <a:pt x="252" y="10"/>
                    <a:pt x="252" y="10"/>
                    <a:pt x="252" y="10"/>
                  </a:cubicBezTo>
                  <a:cubicBezTo>
                    <a:pt x="241" y="16"/>
                    <a:pt x="230" y="24"/>
                    <a:pt x="221" y="33"/>
                  </a:cubicBezTo>
                  <a:cubicBezTo>
                    <a:pt x="189" y="65"/>
                    <a:pt x="189" y="65"/>
                    <a:pt x="189" y="65"/>
                  </a:cubicBezTo>
                  <a:cubicBezTo>
                    <a:pt x="33" y="22"/>
                    <a:pt x="33" y="22"/>
                    <a:pt x="33" y="22"/>
                  </a:cubicBezTo>
                  <a:cubicBezTo>
                    <a:pt x="24" y="20"/>
                    <a:pt x="15" y="22"/>
                    <a:pt x="9" y="28"/>
                  </a:cubicBezTo>
                  <a:cubicBezTo>
                    <a:pt x="9" y="28"/>
                    <a:pt x="9" y="28"/>
                    <a:pt x="9" y="28"/>
                  </a:cubicBezTo>
                  <a:cubicBezTo>
                    <a:pt x="8" y="30"/>
                    <a:pt x="8" y="31"/>
                    <a:pt x="10" y="32"/>
                  </a:cubicBezTo>
                  <a:cubicBezTo>
                    <a:pt x="136" y="117"/>
                    <a:pt x="136" y="117"/>
                    <a:pt x="136" y="117"/>
                  </a:cubicBezTo>
                  <a:cubicBezTo>
                    <a:pt x="137" y="118"/>
                    <a:pt x="137" y="118"/>
                    <a:pt x="137" y="118"/>
                  </a:cubicBezTo>
                  <a:cubicBezTo>
                    <a:pt x="108" y="147"/>
                    <a:pt x="108" y="147"/>
                    <a:pt x="108" y="147"/>
                  </a:cubicBezTo>
                  <a:cubicBezTo>
                    <a:pt x="97" y="158"/>
                    <a:pt x="87" y="170"/>
                    <a:pt x="79" y="183"/>
                  </a:cubicBezTo>
                  <a:cubicBezTo>
                    <a:pt x="73" y="193"/>
                    <a:pt x="73" y="193"/>
                    <a:pt x="73" y="193"/>
                  </a:cubicBezTo>
                  <a:cubicBezTo>
                    <a:pt x="7" y="179"/>
                    <a:pt x="7" y="179"/>
                    <a:pt x="7" y="179"/>
                  </a:cubicBezTo>
                  <a:cubicBezTo>
                    <a:pt x="6" y="179"/>
                    <a:pt x="4" y="179"/>
                    <a:pt x="3" y="180"/>
                  </a:cubicBezTo>
                  <a:cubicBezTo>
                    <a:pt x="1" y="182"/>
                    <a:pt x="1" y="182"/>
                    <a:pt x="1" y="182"/>
                  </a:cubicBezTo>
                  <a:cubicBezTo>
                    <a:pt x="0" y="183"/>
                    <a:pt x="0" y="184"/>
                    <a:pt x="1" y="184"/>
                  </a:cubicBezTo>
                  <a:cubicBezTo>
                    <a:pt x="68" y="227"/>
                    <a:pt x="54" y="213"/>
                    <a:pt x="98" y="281"/>
                  </a:cubicBezTo>
                  <a:cubicBezTo>
                    <a:pt x="98" y="282"/>
                    <a:pt x="99" y="282"/>
                    <a:pt x="100" y="281"/>
                  </a:cubicBezTo>
                  <a:cubicBezTo>
                    <a:pt x="102" y="279"/>
                    <a:pt x="102" y="279"/>
                    <a:pt x="102" y="279"/>
                  </a:cubicBezTo>
                  <a:cubicBezTo>
                    <a:pt x="103" y="278"/>
                    <a:pt x="103" y="276"/>
                    <a:pt x="103" y="275"/>
                  </a:cubicBezTo>
                  <a:cubicBezTo>
                    <a:pt x="89" y="209"/>
                    <a:pt x="89" y="209"/>
                    <a:pt x="89" y="209"/>
                  </a:cubicBezTo>
                  <a:cubicBezTo>
                    <a:pt x="99" y="203"/>
                    <a:pt x="99" y="203"/>
                    <a:pt x="99" y="203"/>
                  </a:cubicBezTo>
                  <a:cubicBezTo>
                    <a:pt x="112" y="195"/>
                    <a:pt x="124" y="185"/>
                    <a:pt x="135" y="174"/>
                  </a:cubicBezTo>
                  <a:cubicBezTo>
                    <a:pt x="164" y="145"/>
                    <a:pt x="164" y="145"/>
                    <a:pt x="164" y="145"/>
                  </a:cubicBezTo>
                  <a:cubicBezTo>
                    <a:pt x="165" y="146"/>
                    <a:pt x="165" y="146"/>
                    <a:pt x="165" y="146"/>
                  </a:cubicBezTo>
                  <a:cubicBezTo>
                    <a:pt x="249" y="271"/>
                    <a:pt x="249" y="271"/>
                    <a:pt x="249" y="271"/>
                  </a:cubicBezTo>
                  <a:cubicBezTo>
                    <a:pt x="249" y="272"/>
                    <a:pt x="251" y="273"/>
                    <a:pt x="252" y="272"/>
                  </a:cubicBezTo>
                  <a:cubicBezTo>
                    <a:pt x="252" y="272"/>
                    <a:pt x="252" y="272"/>
                    <a:pt x="252" y="272"/>
                  </a:cubicBezTo>
                  <a:cubicBezTo>
                    <a:pt x="259" y="265"/>
                    <a:pt x="261" y="256"/>
                    <a:pt x="259" y="248"/>
                  </a:cubicBezTo>
                  <a:cubicBezTo>
                    <a:pt x="216" y="93"/>
                    <a:pt x="216" y="93"/>
                    <a:pt x="216" y="93"/>
                  </a:cubicBezTo>
                  <a:cubicBezTo>
                    <a:pt x="249" y="61"/>
                    <a:pt x="249" y="61"/>
                    <a:pt x="249" y="61"/>
                  </a:cubicBezTo>
                  <a:cubicBezTo>
                    <a:pt x="258" y="52"/>
                    <a:pt x="266" y="41"/>
                    <a:pt x="272" y="30"/>
                  </a:cubicBezTo>
                  <a:cubicBezTo>
                    <a:pt x="279" y="19"/>
                    <a:pt x="279" y="19"/>
                    <a:pt x="279" y="19"/>
                  </a:cubicBezTo>
                  <a:cubicBezTo>
                    <a:pt x="282" y="13"/>
                    <a:pt x="280" y="8"/>
                    <a:pt x="27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8" name="Group 97">
            <a:extLst>
              <a:ext uri="{FF2B5EF4-FFF2-40B4-BE49-F238E27FC236}">
                <a16:creationId xmlns:a16="http://schemas.microsoft.com/office/drawing/2014/main" id="{206F0F38-45EF-4034-BF5F-13CEFCB08656}"/>
              </a:ext>
            </a:extLst>
          </p:cNvPr>
          <p:cNvGrpSpPr/>
          <p:nvPr/>
        </p:nvGrpSpPr>
        <p:grpSpPr>
          <a:xfrm>
            <a:off x="1538504" y="5319987"/>
            <a:ext cx="1489122" cy="607913"/>
            <a:chOff x="10428978" y="205745"/>
            <a:chExt cx="1489122" cy="607913"/>
          </a:xfrm>
        </p:grpSpPr>
        <p:sp>
          <p:nvSpPr>
            <p:cNvPr id="99" name="Rectangle 98">
              <a:extLst>
                <a:ext uri="{FF2B5EF4-FFF2-40B4-BE49-F238E27FC236}">
                  <a16:creationId xmlns:a16="http://schemas.microsoft.com/office/drawing/2014/main" id="{21B3E466-B70A-462E-BD87-C7645C3905E0}"/>
                </a:ext>
              </a:extLst>
            </p:cNvPr>
            <p:cNvSpPr/>
            <p:nvPr/>
          </p:nvSpPr>
          <p:spPr>
            <a:xfrm>
              <a:off x="10428978" y="205745"/>
              <a:ext cx="1489122" cy="607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100" name="Rectangle 99">
              <a:extLst>
                <a:ext uri="{FF2B5EF4-FFF2-40B4-BE49-F238E27FC236}">
                  <a16:creationId xmlns:a16="http://schemas.microsoft.com/office/drawing/2014/main" id="{E7D15A99-91AB-4093-BF21-65DCF3E6C772}"/>
                </a:ext>
              </a:extLst>
            </p:cNvPr>
            <p:cNvSpPr/>
            <p:nvPr/>
          </p:nvSpPr>
          <p:spPr>
            <a:xfrm>
              <a:off x="10474022" y="255047"/>
              <a:ext cx="1403659" cy="506188"/>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101" name="TextBox 100">
              <a:extLst>
                <a:ext uri="{FF2B5EF4-FFF2-40B4-BE49-F238E27FC236}">
                  <a16:creationId xmlns:a16="http://schemas.microsoft.com/office/drawing/2014/main" id="{BD50915D-FBD0-4670-B4F5-AAE0DA41B99F}"/>
                </a:ext>
              </a:extLst>
            </p:cNvPr>
            <p:cNvSpPr txBox="1"/>
            <p:nvPr/>
          </p:nvSpPr>
          <p:spPr>
            <a:xfrm>
              <a:off x="10618425" y="363626"/>
              <a:ext cx="876389" cy="378642"/>
            </a:xfrm>
            <a:prstGeom prst="rect">
              <a:avLst/>
            </a:prstGeom>
            <a:noFill/>
          </p:spPr>
          <p:txBody>
            <a:bodyPr wrap="none" lIns="54610" tIns="54610" rIns="54610" bIns="54610" rtlCol="0">
              <a:noAutofit/>
            </a:bodyPr>
            <a:lstStyle/>
            <a:p>
              <a:pPr>
                <a:spcAft>
                  <a:spcPts val="600"/>
                </a:spcAft>
              </a:pPr>
              <a:r>
                <a:rPr lang="en-US" sz="1200" b="1" dirty="0">
                  <a:solidFill>
                    <a:schemeClr val="bg1"/>
                  </a:solidFill>
                </a:rPr>
                <a:t>Implement</a:t>
              </a:r>
            </a:p>
          </p:txBody>
        </p:sp>
        <p:sp>
          <p:nvSpPr>
            <p:cNvPr id="102" name="Freeform 152">
              <a:extLst>
                <a:ext uri="{FF2B5EF4-FFF2-40B4-BE49-F238E27FC236}">
                  <a16:creationId xmlns:a16="http://schemas.microsoft.com/office/drawing/2014/main" id="{1D8D29F5-C6EE-47B4-BCF6-AC714AC3BB99}"/>
                </a:ext>
              </a:extLst>
            </p:cNvPr>
            <p:cNvSpPr>
              <a:spLocks noEditPoints="1"/>
            </p:cNvSpPr>
            <p:nvPr/>
          </p:nvSpPr>
          <p:spPr bwMode="auto">
            <a:xfrm>
              <a:off x="11456237" y="355669"/>
              <a:ext cx="314324" cy="316430"/>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04" name="Straight Connector 103">
            <a:extLst>
              <a:ext uri="{FF2B5EF4-FFF2-40B4-BE49-F238E27FC236}">
                <a16:creationId xmlns:a16="http://schemas.microsoft.com/office/drawing/2014/main" id="{9F1888A0-3A05-41F9-AE6C-22E680FC1371}"/>
              </a:ext>
            </a:extLst>
          </p:cNvPr>
          <p:cNvCxnSpPr>
            <a:cxnSpLocks/>
          </p:cNvCxnSpPr>
          <p:nvPr/>
        </p:nvCxnSpPr>
        <p:spPr>
          <a:xfrm>
            <a:off x="7161101" y="2418826"/>
            <a:ext cx="0" cy="1645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9B5AD67-F649-4A6B-9E33-2EDF0B45E0D1}"/>
              </a:ext>
            </a:extLst>
          </p:cNvPr>
          <p:cNvCxnSpPr>
            <a:cxnSpLocks/>
          </p:cNvCxnSpPr>
          <p:nvPr/>
        </p:nvCxnSpPr>
        <p:spPr>
          <a:xfrm flipH="1">
            <a:off x="2312229" y="2572294"/>
            <a:ext cx="48559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3BDD09D-A30D-4C96-A269-368FB23C0159}"/>
              </a:ext>
            </a:extLst>
          </p:cNvPr>
          <p:cNvCxnSpPr>
            <a:cxnSpLocks/>
          </p:cNvCxnSpPr>
          <p:nvPr/>
        </p:nvCxnSpPr>
        <p:spPr>
          <a:xfrm>
            <a:off x="7112955" y="2418826"/>
            <a:ext cx="0" cy="11886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C86B33B-595C-4843-A408-72FF4AA8853A}"/>
              </a:ext>
            </a:extLst>
          </p:cNvPr>
          <p:cNvSpPr txBox="1"/>
          <p:nvPr/>
        </p:nvSpPr>
        <p:spPr>
          <a:xfrm>
            <a:off x="3211707" y="3061245"/>
            <a:ext cx="5584631" cy="553998"/>
          </a:xfrm>
          <a:prstGeom prst="rect">
            <a:avLst/>
          </a:prstGeom>
          <a:noFill/>
        </p:spPr>
        <p:txBody>
          <a:bodyPr wrap="square" lIns="0" tIns="0" rIns="0" bIns="0" rtlCol="0">
            <a:spAutoFit/>
          </a:bodyPr>
          <a:lstStyle/>
          <a:p>
            <a:pPr>
              <a:spcBef>
                <a:spcPct val="20000"/>
              </a:spcBef>
              <a:defRPr/>
            </a:pPr>
            <a:r>
              <a:rPr lang="en-US" sz="1200" dirty="0">
                <a:solidFill>
                  <a:schemeClr val="bg1"/>
                </a:solidFill>
              </a:rPr>
              <a:t>If you have chosen to build, the following design, pilot and implement steps can help you pivot to your winning business model. KPMG’s 8 Connected Capabilities can then be used to design your approach to success</a:t>
            </a:r>
          </a:p>
        </p:txBody>
      </p:sp>
      <p:sp>
        <p:nvSpPr>
          <p:cNvPr id="110" name="TextBox 109">
            <a:extLst>
              <a:ext uri="{FF2B5EF4-FFF2-40B4-BE49-F238E27FC236}">
                <a16:creationId xmlns:a16="http://schemas.microsoft.com/office/drawing/2014/main" id="{F552F5FE-C32C-4E06-A679-D83A436DF5DA}"/>
              </a:ext>
            </a:extLst>
          </p:cNvPr>
          <p:cNvSpPr txBox="1"/>
          <p:nvPr/>
        </p:nvSpPr>
        <p:spPr>
          <a:xfrm>
            <a:off x="3211707" y="4202949"/>
            <a:ext cx="5368731" cy="553998"/>
          </a:xfrm>
          <a:prstGeom prst="rect">
            <a:avLst/>
          </a:prstGeom>
          <a:noFill/>
        </p:spPr>
        <p:txBody>
          <a:bodyPr wrap="square" lIns="0" tIns="0" rIns="0" bIns="0" rtlCol="0">
            <a:spAutoFit/>
          </a:bodyPr>
          <a:lstStyle/>
          <a:p>
            <a:pPr lvl="0" defTabSz="914400">
              <a:spcBef>
                <a:spcPct val="20000"/>
              </a:spcBef>
              <a:defRPr/>
            </a:pPr>
            <a:r>
              <a:rPr lang="en-US" sz="1200" dirty="0">
                <a:solidFill>
                  <a:schemeClr val="bg1"/>
                </a:solidFill>
              </a:rPr>
              <a:t>Clients may pilot their strategy through functional sectors using KPMG’s sub-capabilities, which may illuminate the larger potential for change in the client’s point of view</a:t>
            </a:r>
          </a:p>
        </p:txBody>
      </p:sp>
      <p:sp>
        <p:nvSpPr>
          <p:cNvPr id="111" name="TextBox 110">
            <a:extLst>
              <a:ext uri="{FF2B5EF4-FFF2-40B4-BE49-F238E27FC236}">
                <a16:creationId xmlns:a16="http://schemas.microsoft.com/office/drawing/2014/main" id="{FD19DB5D-D725-4488-B0FA-DE236CBDAA1E}"/>
              </a:ext>
            </a:extLst>
          </p:cNvPr>
          <p:cNvSpPr txBox="1"/>
          <p:nvPr/>
        </p:nvSpPr>
        <p:spPr>
          <a:xfrm>
            <a:off x="3211708" y="5444530"/>
            <a:ext cx="5636194" cy="369332"/>
          </a:xfrm>
          <a:prstGeom prst="rect">
            <a:avLst/>
          </a:prstGeom>
          <a:noFill/>
        </p:spPr>
        <p:txBody>
          <a:bodyPr wrap="square" lIns="0" tIns="0" rIns="0" bIns="0" rtlCol="0">
            <a:spAutoFit/>
          </a:bodyPr>
          <a:lstStyle/>
          <a:p>
            <a:pPr lvl="0" defTabSz="914400">
              <a:spcBef>
                <a:spcPct val="20000"/>
              </a:spcBef>
              <a:defRPr/>
            </a:pPr>
            <a:r>
              <a:rPr lang="en-US" sz="1200" dirty="0">
                <a:solidFill>
                  <a:schemeClr val="bg1"/>
                </a:solidFill>
              </a:rPr>
              <a:t>Whether functional or enterprise-wide, clients may use KPMG’s Connected roadmap to stimulate change and succeed with their new business model</a:t>
            </a:r>
          </a:p>
        </p:txBody>
      </p:sp>
      <p:cxnSp>
        <p:nvCxnSpPr>
          <p:cNvPr id="44" name="Straight Connector 43">
            <a:extLst>
              <a:ext uri="{FF2B5EF4-FFF2-40B4-BE49-F238E27FC236}">
                <a16:creationId xmlns:a16="http://schemas.microsoft.com/office/drawing/2014/main" id="{91F6A88C-6D04-4D4F-8629-F12A27EB55BA}"/>
              </a:ext>
            </a:extLst>
          </p:cNvPr>
          <p:cNvCxnSpPr>
            <a:cxnSpLocks/>
          </p:cNvCxnSpPr>
          <p:nvPr/>
        </p:nvCxnSpPr>
        <p:spPr>
          <a:xfrm flipH="1" flipV="1">
            <a:off x="2312229" y="2527526"/>
            <a:ext cx="4794740" cy="264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C0FDB95-6A8A-4148-8E4D-B30345E4A42B}"/>
              </a:ext>
            </a:extLst>
          </p:cNvPr>
          <p:cNvSpPr/>
          <p:nvPr/>
        </p:nvSpPr>
        <p:spPr>
          <a:xfrm>
            <a:off x="5090160" y="6573520"/>
            <a:ext cx="2016809" cy="2032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
        <p:nvSpPr>
          <p:cNvPr id="7" name="Rectangle: Rounded Corners 6">
            <a:extLst>
              <a:ext uri="{FF2B5EF4-FFF2-40B4-BE49-F238E27FC236}">
                <a16:creationId xmlns:a16="http://schemas.microsoft.com/office/drawing/2014/main" id="{EEF210C2-73E7-4DEB-A90E-F37AFDCC8813}"/>
              </a:ext>
            </a:extLst>
          </p:cNvPr>
          <p:cNvSpPr/>
          <p:nvPr/>
        </p:nvSpPr>
        <p:spPr>
          <a:xfrm>
            <a:off x="834501" y="1766659"/>
            <a:ext cx="8185212" cy="896642"/>
          </a:xfrm>
          <a:prstGeom prst="roundRect">
            <a:avLst>
              <a:gd name="adj" fmla="val 0"/>
            </a:avLst>
          </a:prstGeom>
          <a:noFill/>
          <a:ln w="38100">
            <a:solidFill>
              <a:srgbClr val="470A68"/>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grpSp>
        <p:nvGrpSpPr>
          <p:cNvPr id="45" name="Group 44">
            <a:extLst>
              <a:ext uri="{FF2B5EF4-FFF2-40B4-BE49-F238E27FC236}">
                <a16:creationId xmlns:a16="http://schemas.microsoft.com/office/drawing/2014/main" id="{E3E6FE3C-04FA-4C9E-8283-174924833D44}"/>
              </a:ext>
            </a:extLst>
          </p:cNvPr>
          <p:cNvGrpSpPr>
            <a:grpSpLocks noChangeAspect="1"/>
          </p:cNvGrpSpPr>
          <p:nvPr/>
        </p:nvGrpSpPr>
        <p:grpSpPr>
          <a:xfrm rot="3454525" flipH="1">
            <a:off x="324417" y="1887389"/>
            <a:ext cx="470773" cy="874889"/>
            <a:chOff x="890300" y="2984736"/>
            <a:chExt cx="607874" cy="1129682"/>
          </a:xfrm>
        </p:grpSpPr>
        <p:sp>
          <p:nvSpPr>
            <p:cNvPr id="46" name="Oval 45">
              <a:extLst>
                <a:ext uri="{FF2B5EF4-FFF2-40B4-BE49-F238E27FC236}">
                  <a16:creationId xmlns:a16="http://schemas.microsoft.com/office/drawing/2014/main" id="{6BD5B514-217F-405F-9B8B-678723434363}"/>
                </a:ext>
              </a:extLst>
            </p:cNvPr>
            <p:cNvSpPr/>
            <p:nvPr/>
          </p:nvSpPr>
          <p:spPr>
            <a:xfrm>
              <a:off x="1043052" y="3049652"/>
              <a:ext cx="455122" cy="4551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b="1" dirty="0">
                <a:solidFill>
                  <a:prstClr val="black"/>
                </a:solidFill>
              </a:endParaRPr>
            </a:p>
          </p:txBody>
        </p:sp>
        <p:grpSp>
          <p:nvGrpSpPr>
            <p:cNvPr id="50" name="Group 49">
              <a:extLst>
                <a:ext uri="{FF2B5EF4-FFF2-40B4-BE49-F238E27FC236}">
                  <a16:creationId xmlns:a16="http://schemas.microsoft.com/office/drawing/2014/main" id="{041DB2C5-3067-4E58-AFA2-15A50C70FEDD}"/>
                </a:ext>
              </a:extLst>
            </p:cNvPr>
            <p:cNvGrpSpPr/>
            <p:nvPr/>
          </p:nvGrpSpPr>
          <p:grpSpPr>
            <a:xfrm rot="1272082">
              <a:off x="890300" y="2984736"/>
              <a:ext cx="578396" cy="1129682"/>
              <a:chOff x="7019910" y="285749"/>
              <a:chExt cx="1015997" cy="1984376"/>
            </a:xfrm>
          </p:grpSpPr>
          <p:sp>
            <p:nvSpPr>
              <p:cNvPr id="51" name="Rectangle 50">
                <a:extLst>
                  <a:ext uri="{FF2B5EF4-FFF2-40B4-BE49-F238E27FC236}">
                    <a16:creationId xmlns:a16="http://schemas.microsoft.com/office/drawing/2014/main" id="{61049E8F-852A-43A1-8703-DDE79EC88A02}"/>
                  </a:ext>
                </a:extLst>
              </p:cNvPr>
              <p:cNvSpPr/>
              <p:nvPr/>
            </p:nvSpPr>
            <p:spPr bwMode="auto">
              <a:xfrm>
                <a:off x="7467600" y="1247775"/>
                <a:ext cx="120650" cy="184150"/>
              </a:xfrm>
              <a:prstGeom prst="rect">
                <a:avLst/>
              </a:prstGeom>
              <a:solidFill>
                <a:srgbClr val="957E6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52" name="Rounded Rectangle 9">
                <a:extLst>
                  <a:ext uri="{FF2B5EF4-FFF2-40B4-BE49-F238E27FC236}">
                    <a16:creationId xmlns:a16="http://schemas.microsoft.com/office/drawing/2014/main" id="{C75E39E3-BA54-4911-A8BB-E71D2E888908}"/>
                  </a:ext>
                </a:extLst>
              </p:cNvPr>
              <p:cNvSpPr/>
              <p:nvPr/>
            </p:nvSpPr>
            <p:spPr bwMode="auto">
              <a:xfrm>
                <a:off x="7380287" y="1365249"/>
                <a:ext cx="295276" cy="904876"/>
              </a:xfrm>
              <a:custGeom>
                <a:avLst/>
                <a:gdLst/>
                <a:ahLst/>
                <a:cxnLst/>
                <a:rect l="l" t="t" r="r" b="b"/>
                <a:pathLst>
                  <a:path w="295276" h="904876">
                    <a:moveTo>
                      <a:pt x="147638" y="0"/>
                    </a:moveTo>
                    <a:cubicBezTo>
                      <a:pt x="229176" y="0"/>
                      <a:pt x="295276" y="66100"/>
                      <a:pt x="295276" y="147638"/>
                    </a:cubicBezTo>
                    <a:lnTo>
                      <a:pt x="295276" y="336550"/>
                    </a:lnTo>
                    <a:lnTo>
                      <a:pt x="180978" y="336550"/>
                    </a:lnTo>
                    <a:cubicBezTo>
                      <a:pt x="165196" y="336550"/>
                      <a:pt x="152403" y="349343"/>
                      <a:pt x="152403" y="365125"/>
                    </a:cubicBezTo>
                    <a:cubicBezTo>
                      <a:pt x="152403" y="380907"/>
                      <a:pt x="165196" y="393700"/>
                      <a:pt x="180978" y="393700"/>
                    </a:cubicBezTo>
                    <a:lnTo>
                      <a:pt x="295276" y="393700"/>
                    </a:lnTo>
                    <a:lnTo>
                      <a:pt x="295276" y="431801"/>
                    </a:lnTo>
                    <a:lnTo>
                      <a:pt x="180980" y="431801"/>
                    </a:lnTo>
                    <a:cubicBezTo>
                      <a:pt x="165198" y="431801"/>
                      <a:pt x="152405" y="444594"/>
                      <a:pt x="152405" y="460376"/>
                    </a:cubicBezTo>
                    <a:cubicBezTo>
                      <a:pt x="152405" y="476158"/>
                      <a:pt x="165198" y="488951"/>
                      <a:pt x="180980" y="488951"/>
                    </a:cubicBezTo>
                    <a:lnTo>
                      <a:pt x="295276" y="488951"/>
                    </a:lnTo>
                    <a:lnTo>
                      <a:pt x="295276" y="527051"/>
                    </a:lnTo>
                    <a:lnTo>
                      <a:pt x="180981" y="527051"/>
                    </a:lnTo>
                    <a:cubicBezTo>
                      <a:pt x="165199" y="527051"/>
                      <a:pt x="152406" y="539844"/>
                      <a:pt x="152406" y="555626"/>
                    </a:cubicBezTo>
                    <a:cubicBezTo>
                      <a:pt x="152406" y="571408"/>
                      <a:pt x="165199" y="584201"/>
                      <a:pt x="180981" y="584201"/>
                    </a:cubicBezTo>
                    <a:lnTo>
                      <a:pt x="295276" y="584201"/>
                    </a:lnTo>
                    <a:lnTo>
                      <a:pt x="295275" y="757238"/>
                    </a:lnTo>
                    <a:cubicBezTo>
                      <a:pt x="295275" y="838776"/>
                      <a:pt x="229175" y="904876"/>
                      <a:pt x="147637" y="904876"/>
                    </a:cubicBezTo>
                    <a:lnTo>
                      <a:pt x="147638" y="904875"/>
                    </a:lnTo>
                    <a:cubicBezTo>
                      <a:pt x="66100" y="904875"/>
                      <a:pt x="0" y="838775"/>
                      <a:pt x="0" y="757237"/>
                    </a:cubicBezTo>
                    <a:lnTo>
                      <a:pt x="0" y="147638"/>
                    </a:lnTo>
                    <a:cubicBezTo>
                      <a:pt x="0" y="66100"/>
                      <a:pt x="66100" y="0"/>
                      <a:pt x="147638" y="0"/>
                    </a:cubicBezTo>
                    <a:close/>
                  </a:path>
                </a:pathLst>
              </a:custGeom>
              <a:solidFill>
                <a:schemeClr val="accent3"/>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nvGrpSpPr>
              <p:cNvPr id="56" name="Group 55">
                <a:extLst>
                  <a:ext uri="{FF2B5EF4-FFF2-40B4-BE49-F238E27FC236}">
                    <a16:creationId xmlns:a16="http://schemas.microsoft.com/office/drawing/2014/main" id="{98AD3EB2-017B-48C1-96B7-877943C62264}"/>
                  </a:ext>
                </a:extLst>
              </p:cNvPr>
              <p:cNvGrpSpPr/>
              <p:nvPr/>
            </p:nvGrpSpPr>
            <p:grpSpPr>
              <a:xfrm>
                <a:off x="7019910" y="285749"/>
                <a:ext cx="1015997" cy="1015999"/>
                <a:chOff x="7019910" y="285749"/>
                <a:chExt cx="1015997" cy="1015999"/>
              </a:xfrm>
            </p:grpSpPr>
            <p:sp>
              <p:nvSpPr>
                <p:cNvPr id="57" name="Donut 9">
                  <a:extLst>
                    <a:ext uri="{FF2B5EF4-FFF2-40B4-BE49-F238E27FC236}">
                      <a16:creationId xmlns:a16="http://schemas.microsoft.com/office/drawing/2014/main" id="{32F315CA-62BD-4538-A76F-19D8B65E6FA6}"/>
                    </a:ext>
                  </a:extLst>
                </p:cNvPr>
                <p:cNvSpPr/>
                <p:nvPr/>
              </p:nvSpPr>
              <p:spPr bwMode="auto">
                <a:xfrm>
                  <a:off x="7019910" y="285749"/>
                  <a:ext cx="1015997" cy="1015999"/>
                </a:xfrm>
                <a:prstGeom prst="donut">
                  <a:avLst>
                    <a:gd name="adj" fmla="val 11402"/>
                  </a:avLst>
                </a:prstGeom>
                <a:solidFill>
                  <a:schemeClr val="accent3">
                    <a:lumMod val="75000"/>
                  </a:schemeClr>
                </a:solidFill>
                <a:ln w="190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58" name="Oval 28">
                  <a:extLst>
                    <a:ext uri="{FF2B5EF4-FFF2-40B4-BE49-F238E27FC236}">
                      <a16:creationId xmlns:a16="http://schemas.microsoft.com/office/drawing/2014/main" id="{063AF438-5FDC-4001-B6E9-53E6064D3115}"/>
                    </a:ext>
                  </a:extLst>
                </p:cNvPr>
                <p:cNvSpPr/>
                <p:nvPr/>
              </p:nvSpPr>
              <p:spPr bwMode="auto">
                <a:xfrm>
                  <a:off x="7158726" y="432246"/>
                  <a:ext cx="738399" cy="437258"/>
                </a:xfrm>
                <a:custGeom>
                  <a:avLst/>
                  <a:gdLst>
                    <a:gd name="connsiteX0" fmla="*/ 0 w 736600"/>
                    <a:gd name="connsiteY0" fmla="*/ 368300 h 736600"/>
                    <a:gd name="connsiteX1" fmla="*/ 368300 w 736600"/>
                    <a:gd name="connsiteY1" fmla="*/ 0 h 736600"/>
                    <a:gd name="connsiteX2" fmla="*/ 736600 w 736600"/>
                    <a:gd name="connsiteY2" fmla="*/ 368300 h 736600"/>
                    <a:gd name="connsiteX3" fmla="*/ 368300 w 736600"/>
                    <a:gd name="connsiteY3" fmla="*/ 736600 h 736600"/>
                    <a:gd name="connsiteX4" fmla="*/ 0 w 736600"/>
                    <a:gd name="connsiteY4" fmla="*/ 368300 h 736600"/>
                    <a:gd name="connsiteX0" fmla="*/ 0 w 736600"/>
                    <a:gd name="connsiteY0" fmla="*/ 368300 h 437258"/>
                    <a:gd name="connsiteX1" fmla="*/ 368300 w 736600"/>
                    <a:gd name="connsiteY1" fmla="*/ 0 h 437258"/>
                    <a:gd name="connsiteX2" fmla="*/ 736600 w 736600"/>
                    <a:gd name="connsiteY2" fmla="*/ 368300 h 437258"/>
                    <a:gd name="connsiteX3" fmla="*/ 368300 w 736600"/>
                    <a:gd name="connsiteY3" fmla="*/ 260350 h 437258"/>
                    <a:gd name="connsiteX4" fmla="*/ 0 w 736600"/>
                    <a:gd name="connsiteY4" fmla="*/ 368300 h 437258"/>
                    <a:gd name="connsiteX0" fmla="*/ 1799 w 738399"/>
                    <a:gd name="connsiteY0" fmla="*/ 368300 h 437258"/>
                    <a:gd name="connsiteX1" fmla="*/ 370099 w 738399"/>
                    <a:gd name="connsiteY1" fmla="*/ 0 h 437258"/>
                    <a:gd name="connsiteX2" fmla="*/ 738399 w 738399"/>
                    <a:gd name="connsiteY2" fmla="*/ 368300 h 437258"/>
                    <a:gd name="connsiteX3" fmla="*/ 370099 w 738399"/>
                    <a:gd name="connsiteY3" fmla="*/ 260350 h 437258"/>
                    <a:gd name="connsiteX4" fmla="*/ 1799 w 738399"/>
                    <a:gd name="connsiteY4" fmla="*/ 368300 h 43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399" h="437258">
                      <a:moveTo>
                        <a:pt x="1799" y="368300"/>
                      </a:moveTo>
                      <a:cubicBezTo>
                        <a:pt x="-20426" y="175683"/>
                        <a:pt x="166693" y="0"/>
                        <a:pt x="370099" y="0"/>
                      </a:cubicBezTo>
                      <a:cubicBezTo>
                        <a:pt x="573505" y="0"/>
                        <a:pt x="738399" y="164894"/>
                        <a:pt x="738399" y="368300"/>
                      </a:cubicBezTo>
                      <a:cubicBezTo>
                        <a:pt x="738399" y="571706"/>
                        <a:pt x="573505" y="260350"/>
                        <a:pt x="370099" y="260350"/>
                      </a:cubicBezTo>
                      <a:cubicBezTo>
                        <a:pt x="166693" y="260350"/>
                        <a:pt x="24024" y="560917"/>
                        <a:pt x="1799" y="368300"/>
                      </a:cubicBezTo>
                      <a:close/>
                    </a:path>
                  </a:pathLst>
                </a:custGeom>
                <a:solidFill>
                  <a:srgbClr val="957E6A">
                    <a:alpha val="19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sp>
              <p:nvSpPr>
                <p:cNvPr id="59" name="Donut 11">
                  <a:extLst>
                    <a:ext uri="{FF2B5EF4-FFF2-40B4-BE49-F238E27FC236}">
                      <a16:creationId xmlns:a16="http://schemas.microsoft.com/office/drawing/2014/main" id="{47649544-5C0B-4D7B-9CCA-35DACFC0BA59}"/>
                    </a:ext>
                  </a:extLst>
                </p:cNvPr>
                <p:cNvSpPr/>
                <p:nvPr/>
              </p:nvSpPr>
              <p:spPr bwMode="auto">
                <a:xfrm>
                  <a:off x="7127875" y="393700"/>
                  <a:ext cx="800100" cy="800100"/>
                </a:xfrm>
                <a:prstGeom prst="donut">
                  <a:avLst>
                    <a:gd name="adj" fmla="val 5157"/>
                  </a:avLst>
                </a:prstGeom>
                <a:solidFill>
                  <a:schemeClr val="accent2"/>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2400" dirty="0">
                    <a:solidFill>
                      <a:prstClr val="black"/>
                    </a:solidFill>
                  </a:endParaRPr>
                </a:p>
              </p:txBody>
            </p:sp>
          </p:grpSp>
        </p:grpSp>
      </p:grpSp>
    </p:spTree>
    <p:extLst>
      <p:ext uri="{BB962C8B-B14F-4D97-AF65-F5344CB8AC3E}">
        <p14:creationId xmlns:p14="http://schemas.microsoft.com/office/powerpoint/2010/main" val="1788321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9FF4-65BB-4B52-9354-74A63B985714}"/>
              </a:ext>
            </a:extLst>
          </p:cNvPr>
          <p:cNvSpPr>
            <a:spLocks noGrp="1"/>
          </p:cNvSpPr>
          <p:nvPr>
            <p:ph type="title"/>
          </p:nvPr>
        </p:nvSpPr>
        <p:spPr>
          <a:xfrm>
            <a:off x="998399" y="431800"/>
            <a:ext cx="10755635" cy="533400"/>
          </a:xfrm>
        </p:spPr>
        <p:txBody>
          <a:bodyPr/>
          <a:lstStyle/>
          <a:p>
            <a:r>
              <a:rPr lang="en-US" sz="5000" dirty="0">
                <a:solidFill>
                  <a:srgbClr val="00338D"/>
                </a:solidFill>
              </a:rPr>
              <a:t>Ghost kitchen and the </a:t>
            </a:r>
            <a:r>
              <a:rPr lang="en-US" sz="5000" dirty="0" err="1">
                <a:solidFill>
                  <a:srgbClr val="00338D"/>
                </a:solidFill>
              </a:rPr>
              <a:t>modularisation</a:t>
            </a:r>
            <a:r>
              <a:rPr lang="en-US" sz="5000" dirty="0">
                <a:solidFill>
                  <a:srgbClr val="00338D"/>
                </a:solidFill>
              </a:rPr>
              <a:t> of the restaurant industry</a:t>
            </a:r>
          </a:p>
        </p:txBody>
      </p:sp>
      <p:grpSp>
        <p:nvGrpSpPr>
          <p:cNvPr id="3" name="Group 2">
            <a:extLst>
              <a:ext uri="{FF2B5EF4-FFF2-40B4-BE49-F238E27FC236}">
                <a16:creationId xmlns:a16="http://schemas.microsoft.com/office/drawing/2014/main" id="{B9A8DA54-FD26-425D-9584-F983571FEE56}"/>
              </a:ext>
            </a:extLst>
          </p:cNvPr>
          <p:cNvGrpSpPr/>
          <p:nvPr/>
        </p:nvGrpSpPr>
        <p:grpSpPr>
          <a:xfrm>
            <a:off x="2265296" y="1360818"/>
            <a:ext cx="7661409" cy="3928406"/>
            <a:chOff x="1352955" y="1360818"/>
            <a:chExt cx="7661409" cy="3928406"/>
          </a:xfrm>
        </p:grpSpPr>
        <p:sp>
          <p:nvSpPr>
            <p:cNvPr id="24" name="Rectangle: Rounded Corners 23">
              <a:extLst>
                <a:ext uri="{FF2B5EF4-FFF2-40B4-BE49-F238E27FC236}">
                  <a16:creationId xmlns:a16="http://schemas.microsoft.com/office/drawing/2014/main" id="{6C88A6B5-DC50-41AC-995F-B22E34EA8210}"/>
                </a:ext>
              </a:extLst>
            </p:cNvPr>
            <p:cNvSpPr/>
            <p:nvPr/>
          </p:nvSpPr>
          <p:spPr>
            <a:xfrm>
              <a:off x="1356414" y="1360818"/>
              <a:ext cx="7654491" cy="493972"/>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b="1" dirty="0">
                  <a:solidFill>
                    <a:schemeClr val="tx1"/>
                  </a:solidFill>
                  <a:latin typeface="Univers 47 CondensedLight" panose="00000400000000000000" pitchFamily="2" charset="0"/>
                </a:rPr>
                <a:t>Restaurant-as-a-service: </a:t>
              </a:r>
              <a:r>
                <a:rPr lang="it-IT" b="1" dirty="0" err="1">
                  <a:solidFill>
                    <a:schemeClr val="tx1"/>
                  </a:solidFill>
                  <a:latin typeface="Univers 47 CondensedLight" panose="00000400000000000000" pitchFamily="2" charset="0"/>
                </a:rPr>
                <a:t>Eight</a:t>
              </a:r>
              <a:r>
                <a:rPr lang="it-IT" b="1" dirty="0">
                  <a:solidFill>
                    <a:schemeClr val="tx1"/>
                  </a:solidFill>
                  <a:latin typeface="Univers 47 CondensedLight" panose="00000400000000000000" pitchFamily="2" charset="0"/>
                </a:rPr>
                <a:t> platform </a:t>
              </a:r>
              <a:r>
                <a:rPr lang="it-IT" b="1" dirty="0" err="1">
                  <a:solidFill>
                    <a:schemeClr val="tx1"/>
                  </a:solidFill>
                  <a:latin typeface="Univers 47 CondensedLight" panose="00000400000000000000" pitchFamily="2" charset="0"/>
                </a:rPr>
                <a:t>components</a:t>
              </a:r>
              <a:endParaRPr lang="it-IT" b="1" dirty="0">
                <a:solidFill>
                  <a:schemeClr val="tx1"/>
                </a:solidFill>
                <a:latin typeface="Univers 47 CondensedLight" panose="00000400000000000000" pitchFamily="2" charset="0"/>
              </a:endParaRPr>
            </a:p>
          </p:txBody>
        </p:sp>
        <p:grpSp>
          <p:nvGrpSpPr>
            <p:cNvPr id="29" name="Group 28">
              <a:extLst>
                <a:ext uri="{FF2B5EF4-FFF2-40B4-BE49-F238E27FC236}">
                  <a16:creationId xmlns:a16="http://schemas.microsoft.com/office/drawing/2014/main" id="{6AE67BD4-8531-444F-AF2B-91B9077222D0}"/>
                </a:ext>
              </a:extLst>
            </p:cNvPr>
            <p:cNvGrpSpPr/>
            <p:nvPr/>
          </p:nvGrpSpPr>
          <p:grpSpPr>
            <a:xfrm>
              <a:off x="1352955" y="2124087"/>
              <a:ext cx="7661409" cy="3165137"/>
              <a:chOff x="1418991" y="2124087"/>
              <a:chExt cx="7661409" cy="3165137"/>
            </a:xfrm>
          </p:grpSpPr>
          <p:grpSp>
            <p:nvGrpSpPr>
              <p:cNvPr id="34" name="Group 33">
                <a:extLst>
                  <a:ext uri="{FF2B5EF4-FFF2-40B4-BE49-F238E27FC236}">
                    <a16:creationId xmlns:a16="http://schemas.microsoft.com/office/drawing/2014/main" id="{7C77AD56-2E4F-4C97-831A-8DF258093898}"/>
                  </a:ext>
                </a:extLst>
              </p:cNvPr>
              <p:cNvGrpSpPr/>
              <p:nvPr/>
            </p:nvGrpSpPr>
            <p:grpSpPr>
              <a:xfrm>
                <a:off x="1418991" y="2124087"/>
                <a:ext cx="1763486" cy="1412215"/>
                <a:chOff x="1418991" y="2124087"/>
                <a:chExt cx="1763486" cy="1412215"/>
              </a:xfrm>
            </p:grpSpPr>
            <p:sp>
              <p:nvSpPr>
                <p:cNvPr id="66" name="Rectangle: Rounded Corners 65">
                  <a:extLst>
                    <a:ext uri="{FF2B5EF4-FFF2-40B4-BE49-F238E27FC236}">
                      <a16:creationId xmlns:a16="http://schemas.microsoft.com/office/drawing/2014/main" id="{4351896D-D115-400F-8E1D-EBFFB093C045}"/>
                    </a:ext>
                  </a:extLst>
                </p:cNvPr>
                <p:cNvSpPr/>
                <p:nvPr/>
              </p:nvSpPr>
              <p:spPr>
                <a:xfrm>
                  <a:off x="1418991" y="2481459"/>
                  <a:ext cx="1763485" cy="1054843"/>
                </a:xfrm>
                <a:prstGeom prst="roundRect">
                  <a:avLst/>
                </a:prstGeom>
                <a:solidFill>
                  <a:schemeClr val="bg1"/>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Concept </a:t>
                  </a:r>
                  <a:r>
                    <a:rPr lang="it-IT" sz="1400" dirty="0" err="1">
                      <a:solidFill>
                        <a:schemeClr val="tx1"/>
                      </a:solidFill>
                      <a:latin typeface="Univers 47 CondensedLight" panose="00000400000000000000" pitchFamily="2" charset="0"/>
                    </a:rPr>
                    <a:t>selection</a:t>
                  </a:r>
                  <a:endParaRPr lang="it-IT" sz="1400" dirty="0">
                    <a:solidFill>
                      <a:schemeClr val="tx1"/>
                    </a:solidFill>
                    <a:latin typeface="Univers 47 CondensedLight" panose="00000400000000000000" pitchFamily="2" charset="0"/>
                  </a:endParaRP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Menu design</a:t>
                  </a:r>
                </a:p>
              </p:txBody>
            </p:sp>
            <p:sp>
              <p:nvSpPr>
                <p:cNvPr id="67" name="Rectangle: Rounded Corners 66">
                  <a:extLst>
                    <a:ext uri="{FF2B5EF4-FFF2-40B4-BE49-F238E27FC236}">
                      <a16:creationId xmlns:a16="http://schemas.microsoft.com/office/drawing/2014/main" id="{9AEAA212-1A7D-4899-BEC2-460FB8959C30}"/>
                    </a:ext>
                  </a:extLst>
                </p:cNvPr>
                <p:cNvSpPr/>
                <p:nvPr/>
              </p:nvSpPr>
              <p:spPr>
                <a:xfrm>
                  <a:off x="1418992" y="2124087"/>
                  <a:ext cx="1763485" cy="475861"/>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Brand</a:t>
                  </a:r>
                </a:p>
              </p:txBody>
            </p:sp>
          </p:grpSp>
          <p:grpSp>
            <p:nvGrpSpPr>
              <p:cNvPr id="35" name="Group 34">
                <a:extLst>
                  <a:ext uri="{FF2B5EF4-FFF2-40B4-BE49-F238E27FC236}">
                    <a16:creationId xmlns:a16="http://schemas.microsoft.com/office/drawing/2014/main" id="{CFAAFDA7-9DCE-48B9-B57E-291649934F5A}"/>
                  </a:ext>
                </a:extLst>
              </p:cNvPr>
              <p:cNvGrpSpPr/>
              <p:nvPr/>
            </p:nvGrpSpPr>
            <p:grpSpPr>
              <a:xfrm>
                <a:off x="3379482" y="2124087"/>
                <a:ext cx="1763486" cy="1412215"/>
                <a:chOff x="1418991" y="2124087"/>
                <a:chExt cx="1763486" cy="1412215"/>
              </a:xfrm>
            </p:grpSpPr>
            <p:sp>
              <p:nvSpPr>
                <p:cNvPr id="64" name="Rectangle: Rounded Corners 63">
                  <a:extLst>
                    <a:ext uri="{FF2B5EF4-FFF2-40B4-BE49-F238E27FC236}">
                      <a16:creationId xmlns:a16="http://schemas.microsoft.com/office/drawing/2014/main" id="{FE72AB66-7351-4059-ACD2-C2E3F2857958}"/>
                    </a:ext>
                  </a:extLst>
                </p:cNvPr>
                <p:cNvSpPr/>
                <p:nvPr/>
              </p:nvSpPr>
              <p:spPr>
                <a:xfrm>
                  <a:off x="1418991" y="2481459"/>
                  <a:ext cx="1763485" cy="1054843"/>
                </a:xfrm>
                <a:prstGeom prst="roundRect">
                  <a:avLst/>
                </a:prstGeom>
                <a:solidFill>
                  <a:schemeClr val="bg1"/>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Advertising</a:t>
                  </a: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Social media</a:t>
                  </a: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Loyalty</a:t>
                  </a:r>
                </a:p>
              </p:txBody>
            </p:sp>
            <p:sp>
              <p:nvSpPr>
                <p:cNvPr id="65" name="Rectangle: Rounded Corners 64">
                  <a:extLst>
                    <a:ext uri="{FF2B5EF4-FFF2-40B4-BE49-F238E27FC236}">
                      <a16:creationId xmlns:a16="http://schemas.microsoft.com/office/drawing/2014/main" id="{B807B31C-539B-45FE-AADD-53F2E91174C9}"/>
                    </a:ext>
                  </a:extLst>
                </p:cNvPr>
                <p:cNvSpPr/>
                <p:nvPr/>
              </p:nvSpPr>
              <p:spPr>
                <a:xfrm>
                  <a:off x="1418992" y="2124087"/>
                  <a:ext cx="1763485" cy="475861"/>
                </a:xfrm>
                <a:prstGeom prst="round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Marketing</a:t>
                  </a:r>
                </a:p>
              </p:txBody>
            </p:sp>
          </p:grpSp>
          <p:grpSp>
            <p:nvGrpSpPr>
              <p:cNvPr id="36" name="Group 35">
                <a:extLst>
                  <a:ext uri="{FF2B5EF4-FFF2-40B4-BE49-F238E27FC236}">
                    <a16:creationId xmlns:a16="http://schemas.microsoft.com/office/drawing/2014/main" id="{162DD07F-4593-4235-96FA-229EB444ACEF}"/>
                  </a:ext>
                </a:extLst>
              </p:cNvPr>
              <p:cNvGrpSpPr/>
              <p:nvPr/>
            </p:nvGrpSpPr>
            <p:grpSpPr>
              <a:xfrm>
                <a:off x="5339973" y="2124087"/>
                <a:ext cx="1763486" cy="1412215"/>
                <a:chOff x="1418991" y="2124087"/>
                <a:chExt cx="1763486" cy="1412215"/>
              </a:xfrm>
            </p:grpSpPr>
            <p:sp>
              <p:nvSpPr>
                <p:cNvPr id="62" name="Rectangle: Rounded Corners 61">
                  <a:extLst>
                    <a:ext uri="{FF2B5EF4-FFF2-40B4-BE49-F238E27FC236}">
                      <a16:creationId xmlns:a16="http://schemas.microsoft.com/office/drawing/2014/main" id="{D2CAB4D3-B0AC-4C44-BE46-1362420C8EF6}"/>
                    </a:ext>
                  </a:extLst>
                </p:cNvPr>
                <p:cNvSpPr/>
                <p:nvPr/>
              </p:nvSpPr>
              <p:spPr>
                <a:xfrm>
                  <a:off x="1418991" y="2481459"/>
                  <a:ext cx="1763485" cy="1054843"/>
                </a:xfrm>
                <a:prstGeom prst="roundRect">
                  <a:avLst/>
                </a:prstGeom>
                <a:solidFill>
                  <a:schemeClr val="bg1"/>
                </a:solidFill>
                <a:ln>
                  <a:solidFill>
                    <a:srgbClr val="470A68"/>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Kitchen </a:t>
                  </a:r>
                  <a:r>
                    <a:rPr lang="it-IT" sz="1400" dirty="0" err="1">
                      <a:solidFill>
                        <a:schemeClr val="tx1"/>
                      </a:solidFill>
                      <a:latin typeface="Univers 47 CondensedLight" panose="00000400000000000000" pitchFamily="2" charset="0"/>
                    </a:rPr>
                    <a:t>equipment</a:t>
                  </a:r>
                  <a:endParaRPr lang="it-IT" sz="1400" dirty="0">
                    <a:solidFill>
                      <a:schemeClr val="tx1"/>
                    </a:solidFill>
                    <a:latin typeface="Univers 47 CondensedLight" panose="00000400000000000000" pitchFamily="2" charset="0"/>
                  </a:endParaRPr>
                </a:p>
                <a:p>
                  <a:pPr marL="171450" indent="-171450">
                    <a:buFont typeface="Arial" panose="020B0604020202020204" pitchFamily="34" charset="0"/>
                    <a:buChar char="•"/>
                  </a:pPr>
                  <a:r>
                    <a:rPr lang="it-IT" sz="1400" dirty="0" err="1">
                      <a:solidFill>
                        <a:schemeClr val="tx1"/>
                      </a:solidFill>
                      <a:latin typeface="Univers 47 CondensedLight" panose="00000400000000000000" pitchFamily="2" charset="0"/>
                    </a:rPr>
                    <a:t>Staffing</a:t>
                  </a:r>
                  <a:endParaRPr lang="it-IT" sz="1400" dirty="0">
                    <a:solidFill>
                      <a:schemeClr val="tx1"/>
                    </a:solidFill>
                    <a:latin typeface="Univers 47 CondensedLight" panose="00000400000000000000" pitchFamily="2" charset="0"/>
                  </a:endParaRPr>
                </a:p>
              </p:txBody>
            </p:sp>
            <p:sp>
              <p:nvSpPr>
                <p:cNvPr id="63" name="Rectangle: Rounded Corners 62">
                  <a:extLst>
                    <a:ext uri="{FF2B5EF4-FFF2-40B4-BE49-F238E27FC236}">
                      <a16:creationId xmlns:a16="http://schemas.microsoft.com/office/drawing/2014/main" id="{BCBC61F7-FCBD-4086-8D6E-E1C3EB075506}"/>
                    </a:ext>
                  </a:extLst>
                </p:cNvPr>
                <p:cNvSpPr/>
                <p:nvPr/>
              </p:nvSpPr>
              <p:spPr>
                <a:xfrm>
                  <a:off x="1418992" y="2124087"/>
                  <a:ext cx="1763485" cy="475861"/>
                </a:xfrm>
                <a:prstGeom prst="roundRect">
                  <a:avLst/>
                </a:prstGeom>
                <a:solidFill>
                  <a:srgbClr val="470A68"/>
                </a:solidFill>
                <a:ln>
                  <a:solidFill>
                    <a:srgbClr val="470A68"/>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Food </a:t>
                  </a:r>
                  <a:r>
                    <a:rPr lang="it-IT" sz="1600" b="1" dirty="0" err="1">
                      <a:solidFill>
                        <a:schemeClr val="bg1"/>
                      </a:solidFill>
                      <a:latin typeface="Univers 47 CondensedLight" panose="00000400000000000000" pitchFamily="2" charset="0"/>
                    </a:rPr>
                    <a:t>preparation</a:t>
                  </a:r>
                  <a:endParaRPr lang="it-IT" sz="1600" b="1" dirty="0">
                    <a:solidFill>
                      <a:schemeClr val="bg1"/>
                    </a:solidFill>
                    <a:latin typeface="Univers 47 CondensedLight" panose="00000400000000000000" pitchFamily="2" charset="0"/>
                  </a:endParaRPr>
                </a:p>
              </p:txBody>
            </p:sp>
          </p:grpSp>
          <p:grpSp>
            <p:nvGrpSpPr>
              <p:cNvPr id="37" name="Group 36">
                <a:extLst>
                  <a:ext uri="{FF2B5EF4-FFF2-40B4-BE49-F238E27FC236}">
                    <a16:creationId xmlns:a16="http://schemas.microsoft.com/office/drawing/2014/main" id="{AD5A2FBB-5D2D-4AE0-8A6C-41406BEFFE6F}"/>
                  </a:ext>
                </a:extLst>
              </p:cNvPr>
              <p:cNvGrpSpPr/>
              <p:nvPr/>
            </p:nvGrpSpPr>
            <p:grpSpPr>
              <a:xfrm>
                <a:off x="7300465" y="2124087"/>
                <a:ext cx="1763486" cy="1412215"/>
                <a:chOff x="1418991" y="2124087"/>
                <a:chExt cx="1763486" cy="1412215"/>
              </a:xfrm>
            </p:grpSpPr>
            <p:sp>
              <p:nvSpPr>
                <p:cNvPr id="50" name="Rectangle: Rounded Corners 49">
                  <a:extLst>
                    <a:ext uri="{FF2B5EF4-FFF2-40B4-BE49-F238E27FC236}">
                      <a16:creationId xmlns:a16="http://schemas.microsoft.com/office/drawing/2014/main" id="{0AEF20B4-0D3A-4E94-9196-FB6A92926777}"/>
                    </a:ext>
                  </a:extLst>
                </p:cNvPr>
                <p:cNvSpPr/>
                <p:nvPr/>
              </p:nvSpPr>
              <p:spPr>
                <a:xfrm>
                  <a:off x="1418991" y="2481459"/>
                  <a:ext cx="1763485" cy="1054843"/>
                </a:xfrm>
                <a:prstGeom prst="roundRect">
                  <a:avLst/>
                </a:prstGeom>
                <a:solidFill>
                  <a:schemeClr val="bg1"/>
                </a:solidFill>
                <a:ln>
                  <a:solidFill>
                    <a:srgbClr val="9B642E"/>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Site </a:t>
                  </a:r>
                  <a:r>
                    <a:rPr lang="it-IT" sz="1400" dirty="0" err="1">
                      <a:solidFill>
                        <a:schemeClr val="tx1"/>
                      </a:solidFill>
                      <a:latin typeface="Univers 47 CondensedLight" panose="00000400000000000000" pitchFamily="2" charset="0"/>
                    </a:rPr>
                    <a:t>selection</a:t>
                  </a:r>
                  <a:endParaRPr lang="it-IT" sz="1400" dirty="0">
                    <a:solidFill>
                      <a:schemeClr val="tx1"/>
                    </a:solidFill>
                    <a:latin typeface="Univers 47 CondensedLight" panose="00000400000000000000" pitchFamily="2" charset="0"/>
                  </a:endParaRP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Leasing</a:t>
                  </a:r>
                </a:p>
              </p:txBody>
            </p:sp>
            <p:sp>
              <p:nvSpPr>
                <p:cNvPr id="61" name="Rectangle: Rounded Corners 60">
                  <a:extLst>
                    <a:ext uri="{FF2B5EF4-FFF2-40B4-BE49-F238E27FC236}">
                      <a16:creationId xmlns:a16="http://schemas.microsoft.com/office/drawing/2014/main" id="{5A8FDD9D-9289-47BB-AFB1-4FCF7D361E8F}"/>
                    </a:ext>
                  </a:extLst>
                </p:cNvPr>
                <p:cNvSpPr/>
                <p:nvPr/>
              </p:nvSpPr>
              <p:spPr>
                <a:xfrm>
                  <a:off x="1418992" y="2124087"/>
                  <a:ext cx="1763485" cy="475861"/>
                </a:xfrm>
                <a:prstGeom prst="roundRect">
                  <a:avLst/>
                </a:prstGeom>
                <a:solidFill>
                  <a:srgbClr val="9B642E"/>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Real Estate</a:t>
                  </a:r>
                </a:p>
              </p:txBody>
            </p:sp>
          </p:grpSp>
          <p:grpSp>
            <p:nvGrpSpPr>
              <p:cNvPr id="38" name="Group 37">
                <a:extLst>
                  <a:ext uri="{FF2B5EF4-FFF2-40B4-BE49-F238E27FC236}">
                    <a16:creationId xmlns:a16="http://schemas.microsoft.com/office/drawing/2014/main" id="{4522DFE7-02CD-482D-A05B-32C903A400F3}"/>
                  </a:ext>
                </a:extLst>
              </p:cNvPr>
              <p:cNvGrpSpPr/>
              <p:nvPr/>
            </p:nvGrpSpPr>
            <p:grpSpPr>
              <a:xfrm>
                <a:off x="1435440" y="3877009"/>
                <a:ext cx="1763486" cy="1412215"/>
                <a:chOff x="1418991" y="2124087"/>
                <a:chExt cx="1763486" cy="1412215"/>
              </a:xfrm>
            </p:grpSpPr>
            <p:sp>
              <p:nvSpPr>
                <p:cNvPr id="48" name="Rectangle: Rounded Corners 47">
                  <a:extLst>
                    <a:ext uri="{FF2B5EF4-FFF2-40B4-BE49-F238E27FC236}">
                      <a16:creationId xmlns:a16="http://schemas.microsoft.com/office/drawing/2014/main" id="{2A73F54D-19CE-4E17-9EBB-E249B4A6FDB8}"/>
                    </a:ext>
                  </a:extLst>
                </p:cNvPr>
                <p:cNvSpPr/>
                <p:nvPr/>
              </p:nvSpPr>
              <p:spPr>
                <a:xfrm>
                  <a:off x="1418991" y="2481459"/>
                  <a:ext cx="1763485" cy="1054843"/>
                </a:xfrm>
                <a:prstGeom prst="roundRect">
                  <a:avLst/>
                </a:prstGeom>
                <a:solidFill>
                  <a:schemeClr val="bg1"/>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err="1">
                      <a:solidFill>
                        <a:schemeClr val="tx1"/>
                      </a:solidFill>
                      <a:latin typeface="Univers 47 CondensedLight" panose="00000400000000000000" pitchFamily="2" charset="0"/>
                    </a:rPr>
                    <a:t>Ingredient</a:t>
                  </a:r>
                  <a:r>
                    <a:rPr lang="it-IT" sz="1400" dirty="0">
                      <a:solidFill>
                        <a:schemeClr val="tx1"/>
                      </a:solidFill>
                      <a:latin typeface="Univers 47 CondensedLight" panose="00000400000000000000" pitchFamily="2" charset="0"/>
                    </a:rPr>
                    <a:t> sourcing</a:t>
                  </a: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Vendor management</a:t>
                  </a:r>
                </a:p>
              </p:txBody>
            </p:sp>
            <p:sp>
              <p:nvSpPr>
                <p:cNvPr id="49" name="Rectangle: Rounded Corners 48">
                  <a:extLst>
                    <a:ext uri="{FF2B5EF4-FFF2-40B4-BE49-F238E27FC236}">
                      <a16:creationId xmlns:a16="http://schemas.microsoft.com/office/drawing/2014/main" id="{887D7E10-2095-46A4-B6B8-D43D74786AB7}"/>
                    </a:ext>
                  </a:extLst>
                </p:cNvPr>
                <p:cNvSpPr/>
                <p:nvPr/>
              </p:nvSpPr>
              <p:spPr>
                <a:xfrm>
                  <a:off x="1418992" y="2124087"/>
                  <a:ext cx="1763485" cy="475861"/>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Supply Chain</a:t>
                  </a:r>
                </a:p>
              </p:txBody>
            </p:sp>
          </p:grpSp>
          <p:grpSp>
            <p:nvGrpSpPr>
              <p:cNvPr id="39" name="Group 38">
                <a:extLst>
                  <a:ext uri="{FF2B5EF4-FFF2-40B4-BE49-F238E27FC236}">
                    <a16:creationId xmlns:a16="http://schemas.microsoft.com/office/drawing/2014/main" id="{407D6A07-7649-427E-853C-77E0BF252824}"/>
                  </a:ext>
                </a:extLst>
              </p:cNvPr>
              <p:cNvGrpSpPr/>
              <p:nvPr/>
            </p:nvGrpSpPr>
            <p:grpSpPr>
              <a:xfrm>
                <a:off x="3395931" y="3877009"/>
                <a:ext cx="1763486" cy="1412215"/>
                <a:chOff x="1418991" y="2124087"/>
                <a:chExt cx="1763486" cy="1412215"/>
              </a:xfrm>
            </p:grpSpPr>
            <p:sp>
              <p:nvSpPr>
                <p:cNvPr id="46" name="Rectangle: Rounded Corners 45">
                  <a:extLst>
                    <a:ext uri="{FF2B5EF4-FFF2-40B4-BE49-F238E27FC236}">
                      <a16:creationId xmlns:a16="http://schemas.microsoft.com/office/drawing/2014/main" id="{1A8DAC13-9D43-465B-868A-56DCD6304E36}"/>
                    </a:ext>
                  </a:extLst>
                </p:cNvPr>
                <p:cNvSpPr/>
                <p:nvPr/>
              </p:nvSpPr>
              <p:spPr>
                <a:xfrm>
                  <a:off x="1418991" y="2481459"/>
                  <a:ext cx="1763485" cy="1054843"/>
                </a:xfrm>
                <a:prstGeom prst="roundRect">
                  <a:avLst/>
                </a:prstGeom>
                <a:solidFill>
                  <a:schemeClr val="bg1"/>
                </a:solidFill>
                <a:ln>
                  <a:solidFill>
                    <a:srgbClr val="483698"/>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err="1">
                      <a:solidFill>
                        <a:schemeClr val="tx1"/>
                      </a:solidFill>
                      <a:latin typeface="Univers 47 CondensedLight" panose="00000400000000000000" pitchFamily="2" charset="0"/>
                    </a:rPr>
                    <a:t>Ordering</a:t>
                  </a:r>
                  <a:r>
                    <a:rPr lang="it-IT" sz="1400" dirty="0">
                      <a:solidFill>
                        <a:schemeClr val="tx1"/>
                      </a:solidFill>
                      <a:latin typeface="Univers 47 CondensedLight" panose="00000400000000000000" pitchFamily="2" charset="0"/>
                    </a:rPr>
                    <a:t> apps</a:t>
                  </a: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Delivery </a:t>
                  </a:r>
                  <a:r>
                    <a:rPr lang="it-IT" sz="1400" dirty="0" err="1">
                      <a:solidFill>
                        <a:schemeClr val="tx1"/>
                      </a:solidFill>
                      <a:latin typeface="Univers 47 CondensedLight" panose="00000400000000000000" pitchFamily="2" charset="0"/>
                    </a:rPr>
                    <a:t>couriers</a:t>
                  </a:r>
                  <a:endParaRPr lang="it-IT" sz="1400" dirty="0">
                    <a:solidFill>
                      <a:schemeClr val="tx1"/>
                    </a:solidFill>
                    <a:latin typeface="Univers 47 CondensedLight" panose="00000400000000000000" pitchFamily="2" charset="0"/>
                  </a:endParaRPr>
                </a:p>
              </p:txBody>
            </p:sp>
            <p:sp>
              <p:nvSpPr>
                <p:cNvPr id="47" name="Rectangle: Rounded Corners 46">
                  <a:extLst>
                    <a:ext uri="{FF2B5EF4-FFF2-40B4-BE49-F238E27FC236}">
                      <a16:creationId xmlns:a16="http://schemas.microsoft.com/office/drawing/2014/main" id="{58AB4383-8A2F-489D-BB80-F797C1B55A68}"/>
                    </a:ext>
                  </a:extLst>
                </p:cNvPr>
                <p:cNvSpPr/>
                <p:nvPr/>
              </p:nvSpPr>
              <p:spPr>
                <a:xfrm>
                  <a:off x="1418992" y="2124087"/>
                  <a:ext cx="1763485" cy="475861"/>
                </a:xfrm>
                <a:prstGeom prst="round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err="1">
                      <a:solidFill>
                        <a:schemeClr val="bg1"/>
                      </a:solidFill>
                      <a:latin typeface="Univers 47 CondensedLight" panose="00000400000000000000" pitchFamily="2" charset="0"/>
                    </a:rPr>
                    <a:t>Ordering</a:t>
                  </a:r>
                  <a:r>
                    <a:rPr lang="it-IT" sz="1600" b="1" dirty="0">
                      <a:solidFill>
                        <a:schemeClr val="bg1"/>
                      </a:solidFill>
                      <a:latin typeface="Univers 47 CondensedLight" panose="00000400000000000000" pitchFamily="2" charset="0"/>
                    </a:rPr>
                    <a:t> &amp; Delivery</a:t>
                  </a:r>
                </a:p>
              </p:txBody>
            </p:sp>
          </p:grpSp>
          <p:grpSp>
            <p:nvGrpSpPr>
              <p:cNvPr id="40" name="Group 39">
                <a:extLst>
                  <a:ext uri="{FF2B5EF4-FFF2-40B4-BE49-F238E27FC236}">
                    <a16:creationId xmlns:a16="http://schemas.microsoft.com/office/drawing/2014/main" id="{F3AA32C5-537E-4676-A781-7FD93F7516EC}"/>
                  </a:ext>
                </a:extLst>
              </p:cNvPr>
              <p:cNvGrpSpPr/>
              <p:nvPr/>
            </p:nvGrpSpPr>
            <p:grpSpPr>
              <a:xfrm>
                <a:off x="5356422" y="3877009"/>
                <a:ext cx="1763486" cy="1412215"/>
                <a:chOff x="1418991" y="2124087"/>
                <a:chExt cx="1763486" cy="1412215"/>
              </a:xfrm>
            </p:grpSpPr>
            <p:sp>
              <p:nvSpPr>
                <p:cNvPr id="44" name="Rectangle: Rounded Corners 43">
                  <a:extLst>
                    <a:ext uri="{FF2B5EF4-FFF2-40B4-BE49-F238E27FC236}">
                      <a16:creationId xmlns:a16="http://schemas.microsoft.com/office/drawing/2014/main" id="{907B2BBB-B720-44E8-B389-EC3D5A1C57A9}"/>
                    </a:ext>
                  </a:extLst>
                </p:cNvPr>
                <p:cNvSpPr/>
                <p:nvPr/>
              </p:nvSpPr>
              <p:spPr>
                <a:xfrm>
                  <a:off x="1418991" y="2481459"/>
                  <a:ext cx="1763485" cy="1054843"/>
                </a:xfrm>
                <a:prstGeom prst="roundRect">
                  <a:avLst/>
                </a:prstGeom>
                <a:solidFill>
                  <a:schemeClr val="bg1"/>
                </a:solidFill>
                <a:ln>
                  <a:solidFill>
                    <a:srgbClr val="6D2077"/>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Payments </a:t>
                  </a:r>
                  <a:r>
                    <a:rPr lang="it-IT" sz="1400" dirty="0" err="1">
                      <a:solidFill>
                        <a:schemeClr val="tx1"/>
                      </a:solidFill>
                      <a:latin typeface="Univers 47 CondensedLight" panose="00000400000000000000" pitchFamily="2" charset="0"/>
                    </a:rPr>
                    <a:t>platforms</a:t>
                  </a:r>
                  <a:endParaRPr lang="it-IT" sz="1400" dirty="0">
                    <a:solidFill>
                      <a:schemeClr val="tx1"/>
                    </a:solidFill>
                    <a:latin typeface="Univers 47 CondensedLight" panose="00000400000000000000" pitchFamily="2" charset="0"/>
                  </a:endParaRP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POS system</a:t>
                  </a:r>
                </a:p>
              </p:txBody>
            </p:sp>
            <p:sp>
              <p:nvSpPr>
                <p:cNvPr id="45" name="Rectangle: Rounded Corners 44">
                  <a:extLst>
                    <a:ext uri="{FF2B5EF4-FFF2-40B4-BE49-F238E27FC236}">
                      <a16:creationId xmlns:a16="http://schemas.microsoft.com/office/drawing/2014/main" id="{588FC464-2AAC-4218-9D2E-67E020D9934C}"/>
                    </a:ext>
                  </a:extLst>
                </p:cNvPr>
                <p:cNvSpPr/>
                <p:nvPr/>
              </p:nvSpPr>
              <p:spPr>
                <a:xfrm>
                  <a:off x="1418992" y="2124087"/>
                  <a:ext cx="1763485" cy="475861"/>
                </a:xfrm>
                <a:prstGeom prst="round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Payment &amp; Tech</a:t>
                  </a:r>
                </a:p>
              </p:txBody>
            </p:sp>
          </p:grpSp>
          <p:grpSp>
            <p:nvGrpSpPr>
              <p:cNvPr id="41" name="Group 40">
                <a:extLst>
                  <a:ext uri="{FF2B5EF4-FFF2-40B4-BE49-F238E27FC236}">
                    <a16:creationId xmlns:a16="http://schemas.microsoft.com/office/drawing/2014/main" id="{2CDE85B5-8B3F-40DA-8499-7FE6C4F20DFF}"/>
                  </a:ext>
                </a:extLst>
              </p:cNvPr>
              <p:cNvGrpSpPr/>
              <p:nvPr/>
            </p:nvGrpSpPr>
            <p:grpSpPr>
              <a:xfrm>
                <a:off x="7316914" y="3877009"/>
                <a:ext cx="1763486" cy="1412215"/>
                <a:chOff x="1418991" y="2124087"/>
                <a:chExt cx="1763486" cy="1412215"/>
              </a:xfrm>
            </p:grpSpPr>
            <p:sp>
              <p:nvSpPr>
                <p:cNvPr id="42" name="Rectangle: Rounded Corners 41">
                  <a:extLst>
                    <a:ext uri="{FF2B5EF4-FFF2-40B4-BE49-F238E27FC236}">
                      <a16:creationId xmlns:a16="http://schemas.microsoft.com/office/drawing/2014/main" id="{D2F8DD82-F80A-4182-9EC9-C8BDE81310B1}"/>
                    </a:ext>
                  </a:extLst>
                </p:cNvPr>
                <p:cNvSpPr/>
                <p:nvPr/>
              </p:nvSpPr>
              <p:spPr>
                <a:xfrm>
                  <a:off x="1418991" y="2481459"/>
                  <a:ext cx="1763485" cy="1054843"/>
                </a:xfrm>
                <a:prstGeom prst="roundRect">
                  <a:avLst/>
                </a:prstGeom>
                <a:solidFill>
                  <a:schemeClr val="bg1"/>
                </a:solidFill>
                <a:ln>
                  <a:solidFill>
                    <a:srgbClr val="009A44"/>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Delivery-</a:t>
                  </a:r>
                  <a:r>
                    <a:rPr lang="it-IT" sz="1400" dirty="0" err="1">
                      <a:solidFill>
                        <a:schemeClr val="tx1"/>
                      </a:solidFill>
                      <a:latin typeface="Univers 47 CondensedLight" panose="00000400000000000000" pitchFamily="2" charset="0"/>
                    </a:rPr>
                    <a:t>optimized</a:t>
                  </a:r>
                  <a:r>
                    <a:rPr lang="it-IT" sz="1400" dirty="0">
                      <a:solidFill>
                        <a:schemeClr val="tx1"/>
                      </a:solidFill>
                      <a:latin typeface="Univers 47 CondensedLight" panose="00000400000000000000" pitchFamily="2" charset="0"/>
                    </a:rPr>
                    <a:t> packaging</a:t>
                  </a:r>
                </a:p>
                <a:p>
                  <a:pPr marL="171450" indent="-171450">
                    <a:buFont typeface="Arial" panose="020B0604020202020204" pitchFamily="34" charset="0"/>
                    <a:buChar char="•"/>
                  </a:pPr>
                  <a:r>
                    <a:rPr lang="it-IT" sz="1400" dirty="0">
                      <a:solidFill>
                        <a:schemeClr val="tx1"/>
                      </a:solidFill>
                      <a:latin typeface="Univers 47 CondensedLight" panose="00000400000000000000" pitchFamily="2" charset="0"/>
                    </a:rPr>
                    <a:t>Waste management</a:t>
                  </a:r>
                </a:p>
              </p:txBody>
            </p:sp>
            <p:sp>
              <p:nvSpPr>
                <p:cNvPr id="43" name="Rectangle: Rounded Corners 42">
                  <a:extLst>
                    <a:ext uri="{FF2B5EF4-FFF2-40B4-BE49-F238E27FC236}">
                      <a16:creationId xmlns:a16="http://schemas.microsoft.com/office/drawing/2014/main" id="{808BEA00-ED7B-48D0-8493-E5B5F30C8518}"/>
                    </a:ext>
                  </a:extLst>
                </p:cNvPr>
                <p:cNvSpPr/>
                <p:nvPr/>
              </p:nvSpPr>
              <p:spPr>
                <a:xfrm>
                  <a:off x="1418992" y="2124087"/>
                  <a:ext cx="1763485" cy="475861"/>
                </a:xfrm>
                <a:prstGeom prst="round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it-IT" sz="1600" b="1" dirty="0">
                      <a:solidFill>
                        <a:schemeClr val="bg1"/>
                      </a:solidFill>
                      <a:latin typeface="Univers 47 CondensedLight" panose="00000400000000000000" pitchFamily="2" charset="0"/>
                    </a:rPr>
                    <a:t>Packaging</a:t>
                  </a:r>
                </a:p>
              </p:txBody>
            </p:sp>
          </p:grpSp>
        </p:grpSp>
      </p:grpSp>
    </p:spTree>
    <p:extLst>
      <p:ext uri="{BB962C8B-B14F-4D97-AF65-F5344CB8AC3E}">
        <p14:creationId xmlns:p14="http://schemas.microsoft.com/office/powerpoint/2010/main" val="2281920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7328534"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a:solidFill>
                  <a:srgbClr val="FFFFFF"/>
                </a:solidFill>
              </a:rPr>
              <a:t>Walmart</a:t>
            </a:r>
            <a:endParaRPr spc="-10" dirty="0">
              <a:solidFill>
                <a:srgbClr val="FFFFFF"/>
              </a:solidFill>
            </a:endParaRPr>
          </a:p>
        </p:txBody>
      </p:sp>
      <p:sp>
        <p:nvSpPr>
          <p:cNvPr id="7" name="object 7"/>
          <p:cNvSpPr txBox="1"/>
          <p:nvPr/>
        </p:nvSpPr>
        <p:spPr>
          <a:xfrm>
            <a:off x="986472" y="1517505"/>
            <a:ext cx="9337040" cy="382156"/>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FFFFFF"/>
                </a:solidFill>
                <a:cs typeface="Arial"/>
              </a:rPr>
              <a:t>Thanks to the partnership with Canadian start-up “Ghost Kitchen”, American giant Walmart is set to "set a precedent" in the relationship between retail &amp; ghost kitchens.</a:t>
            </a: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2" y="2333904"/>
            <a:ext cx="5800188" cy="3646271"/>
          </a:xfrm>
          <a:prstGeom prst="rect">
            <a:avLst/>
          </a:prstGeom>
          <a:noFill/>
        </p:spPr>
        <p:txBody>
          <a:bodyPr wrap="square" lIns="54610" tIns="54610" rIns="54610" bIns="54610" rtlCol="0">
            <a:noAutofit/>
          </a:bodyPr>
          <a:lstStyle/>
          <a:p>
            <a:pPr>
              <a:spcAft>
                <a:spcPts val="300"/>
              </a:spcAft>
            </a:pPr>
            <a:r>
              <a:rPr lang="en-US" sz="1200" dirty="0">
                <a:solidFill>
                  <a:schemeClr val="bg1"/>
                </a:solidFill>
              </a:rPr>
              <a:t>The </a:t>
            </a:r>
            <a:r>
              <a:rPr lang="en-US" sz="1200" b="1" dirty="0">
                <a:solidFill>
                  <a:schemeClr val="bg1"/>
                </a:solidFill>
              </a:rPr>
              <a:t>dark kitchen market </a:t>
            </a:r>
            <a:r>
              <a:rPr lang="en-US" sz="1200" dirty="0">
                <a:solidFill>
                  <a:schemeClr val="bg1"/>
                </a:solidFill>
              </a:rPr>
              <a:t>is on track to reach </a:t>
            </a:r>
            <a:r>
              <a:rPr lang="en-US" sz="1200" b="1" dirty="0">
                <a:solidFill>
                  <a:schemeClr val="bg1"/>
                </a:solidFill>
              </a:rPr>
              <a:t>1 trillion in value by 2030</a:t>
            </a:r>
            <a:r>
              <a:rPr lang="en-US" sz="1200" dirty="0">
                <a:solidFill>
                  <a:schemeClr val="bg1"/>
                </a:solidFill>
              </a:rPr>
              <a:t>. But in light of the latest news coming out of America, that value </a:t>
            </a:r>
            <a:r>
              <a:rPr lang="en-US" sz="1200" b="1" dirty="0">
                <a:solidFill>
                  <a:schemeClr val="bg1"/>
                </a:solidFill>
              </a:rPr>
              <a:t>could be revised upward</a:t>
            </a:r>
            <a:r>
              <a:rPr lang="en-US" sz="1200" dirty="0">
                <a:solidFill>
                  <a:schemeClr val="bg1"/>
                </a:solidFill>
              </a:rPr>
              <a:t>.</a:t>
            </a:r>
          </a:p>
          <a:p>
            <a:pPr marL="171450" indent="-171450">
              <a:spcAft>
                <a:spcPts val="300"/>
              </a:spcAft>
              <a:buFont typeface="Arial" panose="020B0604020202020204" pitchFamily="34" charset="0"/>
              <a:buChar char="•"/>
            </a:pPr>
            <a:r>
              <a:rPr lang="en-US" sz="1200" b="1" dirty="0">
                <a:solidFill>
                  <a:schemeClr val="bg1"/>
                </a:solidFill>
              </a:rPr>
              <a:t>Ghost Kitchen with Walmart:</a:t>
            </a:r>
          </a:p>
          <a:p>
            <a:pPr>
              <a:spcAft>
                <a:spcPts val="300"/>
              </a:spcAft>
            </a:pPr>
            <a:r>
              <a:rPr lang="en-US" sz="1200" dirty="0">
                <a:solidFill>
                  <a:schemeClr val="bg1"/>
                </a:solidFill>
              </a:rPr>
              <a:t>After the announcement, at the beginning of March, of the </a:t>
            </a:r>
            <a:r>
              <a:rPr lang="en-US" sz="1200" b="1" dirty="0">
                <a:solidFill>
                  <a:schemeClr val="bg1"/>
                </a:solidFill>
              </a:rPr>
              <a:t>new investment plan </a:t>
            </a:r>
            <a:r>
              <a:rPr lang="en-US" sz="1200" dirty="0">
                <a:solidFill>
                  <a:schemeClr val="bg1"/>
                </a:solidFill>
              </a:rPr>
              <a:t>of the </a:t>
            </a:r>
            <a:r>
              <a:rPr lang="en-US" sz="1200" b="1" dirty="0">
                <a:solidFill>
                  <a:schemeClr val="bg1"/>
                </a:solidFill>
              </a:rPr>
              <a:t>American giant</a:t>
            </a:r>
            <a:r>
              <a:rPr lang="en-US" sz="1200" dirty="0">
                <a:solidFill>
                  <a:schemeClr val="bg1"/>
                </a:solidFill>
              </a:rPr>
              <a:t>, a </a:t>
            </a:r>
            <a:r>
              <a:rPr lang="en-US" sz="1200" b="1" dirty="0">
                <a:solidFill>
                  <a:schemeClr val="bg1"/>
                </a:solidFill>
              </a:rPr>
              <a:t>revolutionary pilot project </a:t>
            </a:r>
            <a:r>
              <a:rPr lang="en-US" sz="1200" dirty="0">
                <a:solidFill>
                  <a:schemeClr val="bg1"/>
                </a:solidFill>
              </a:rPr>
              <a:t>was announced in collaboration with the Canadian start-up “</a:t>
            </a:r>
            <a:r>
              <a:rPr lang="en-US" sz="1200" b="1" dirty="0">
                <a:solidFill>
                  <a:schemeClr val="bg1"/>
                </a:solidFill>
              </a:rPr>
              <a:t>Ghost Kitchens</a:t>
            </a:r>
            <a:r>
              <a:rPr lang="en-US" sz="1200" dirty="0">
                <a:solidFill>
                  <a:schemeClr val="bg1"/>
                </a:solidFill>
              </a:rPr>
              <a:t>”, which involves the installation of a </a:t>
            </a:r>
            <a:r>
              <a:rPr lang="en-US" sz="1200" b="1" dirty="0">
                <a:solidFill>
                  <a:schemeClr val="bg1"/>
                </a:solidFill>
              </a:rPr>
              <a:t>ghost kitchen in a supermarket in Ontario</a:t>
            </a:r>
            <a:r>
              <a:rPr lang="en-US" sz="1200" dirty="0">
                <a:solidFill>
                  <a:schemeClr val="bg1"/>
                </a:solidFill>
              </a:rPr>
              <a:t>. This will allow </a:t>
            </a:r>
            <a:r>
              <a:rPr lang="en-US" sz="1200" b="1" dirty="0">
                <a:solidFill>
                  <a:schemeClr val="bg1"/>
                </a:solidFill>
              </a:rPr>
              <a:t>users</a:t>
            </a:r>
            <a:r>
              <a:rPr lang="en-US" sz="1200" dirty="0">
                <a:solidFill>
                  <a:schemeClr val="bg1"/>
                </a:solidFill>
              </a:rPr>
              <a:t> to </a:t>
            </a:r>
            <a:r>
              <a:rPr lang="en-US" sz="1200" b="1" dirty="0">
                <a:solidFill>
                  <a:schemeClr val="bg1"/>
                </a:solidFill>
              </a:rPr>
              <a:t>order</a:t>
            </a:r>
            <a:r>
              <a:rPr lang="en-US" sz="1200" dirty="0">
                <a:solidFill>
                  <a:schemeClr val="bg1"/>
                </a:solidFill>
              </a:rPr>
              <a:t> </a:t>
            </a:r>
            <a:r>
              <a:rPr lang="en-US" sz="1200" b="1" dirty="0">
                <a:solidFill>
                  <a:schemeClr val="bg1"/>
                </a:solidFill>
              </a:rPr>
              <a:t>ready-to-eat food through the retailer's app </a:t>
            </a:r>
            <a:r>
              <a:rPr lang="en-US" sz="1200" dirty="0">
                <a:solidFill>
                  <a:schemeClr val="bg1"/>
                </a:solidFill>
              </a:rPr>
              <a:t>or even through </a:t>
            </a:r>
            <a:r>
              <a:rPr lang="en-US" sz="1200" b="1" dirty="0">
                <a:solidFill>
                  <a:schemeClr val="bg1"/>
                </a:solidFill>
              </a:rPr>
              <a:t>Uber Eats</a:t>
            </a:r>
            <a:r>
              <a:rPr lang="en-US" sz="1200" dirty="0">
                <a:solidFill>
                  <a:schemeClr val="bg1"/>
                </a:solidFill>
              </a:rPr>
              <a:t> or </a:t>
            </a:r>
            <a:r>
              <a:rPr lang="en-US" sz="1200" b="1" dirty="0" err="1">
                <a:solidFill>
                  <a:schemeClr val="bg1"/>
                </a:solidFill>
              </a:rPr>
              <a:t>Doordash</a:t>
            </a:r>
            <a:r>
              <a:rPr lang="en-US" sz="1200" dirty="0">
                <a:solidFill>
                  <a:schemeClr val="bg1"/>
                </a:solidFill>
              </a:rPr>
              <a:t> (and others..), then picking it up at the agreed time inside the store.</a:t>
            </a:r>
          </a:p>
          <a:p>
            <a:pPr marL="171450" indent="-171450">
              <a:spcAft>
                <a:spcPts val="300"/>
              </a:spcAft>
              <a:buFont typeface="Arial" panose="020B0604020202020204" pitchFamily="34" charset="0"/>
              <a:buChar char="•"/>
            </a:pPr>
            <a:r>
              <a:rPr lang="en-US" sz="1200" b="1" dirty="0">
                <a:solidFill>
                  <a:schemeClr val="bg1"/>
                </a:solidFill>
              </a:rPr>
              <a:t>Ambition and innovation:</a:t>
            </a:r>
          </a:p>
          <a:p>
            <a:pPr>
              <a:spcAft>
                <a:spcPts val="300"/>
              </a:spcAft>
            </a:pPr>
            <a:r>
              <a:rPr lang="en-US" sz="1200" dirty="0">
                <a:solidFill>
                  <a:schemeClr val="bg1"/>
                </a:solidFill>
              </a:rPr>
              <a:t>The initiative </a:t>
            </a:r>
            <a:r>
              <a:rPr lang="en-US" sz="1200" b="1" dirty="0">
                <a:solidFill>
                  <a:schemeClr val="bg1"/>
                </a:solidFill>
              </a:rPr>
              <a:t>will later be expanded to other locations </a:t>
            </a:r>
            <a:r>
              <a:rPr lang="en-US" sz="1200" dirty="0">
                <a:solidFill>
                  <a:schemeClr val="bg1"/>
                </a:solidFill>
              </a:rPr>
              <a:t>in Ontario and Quebec. In fact, Ghost Kitchens President Marc Choy said, "</a:t>
            </a:r>
            <a:r>
              <a:rPr lang="en-US" sz="1200" b="1" i="1" dirty="0">
                <a:solidFill>
                  <a:schemeClr val="bg1"/>
                </a:solidFill>
              </a:rPr>
              <a:t>Our goal is to open a Ghost Kitchen every 12 km across Canada and be able to reach every Canadian, in every urban market within 30 minutes, 24/7</a:t>
            </a:r>
            <a:r>
              <a:rPr lang="en-US" sz="1200" dirty="0">
                <a:solidFill>
                  <a:schemeClr val="bg1"/>
                </a:solidFill>
              </a:rPr>
              <a:t>."</a:t>
            </a:r>
          </a:p>
          <a:p>
            <a:pPr marL="171450" indent="-171450">
              <a:spcAft>
                <a:spcPts val="300"/>
              </a:spcAft>
              <a:buFont typeface="Arial" panose="020B0604020202020204" pitchFamily="34" charset="0"/>
              <a:buChar char="•"/>
            </a:pPr>
            <a:r>
              <a:rPr lang="en-US" sz="1200" b="1" dirty="0">
                <a:solidFill>
                  <a:schemeClr val="bg1"/>
                </a:solidFill>
              </a:rPr>
              <a:t>Ho.Re.Ca &amp; Retail:</a:t>
            </a:r>
          </a:p>
          <a:p>
            <a:pPr>
              <a:spcAft>
                <a:spcPts val="300"/>
              </a:spcAft>
            </a:pPr>
            <a:r>
              <a:rPr lang="en-US" sz="1200" dirty="0">
                <a:solidFill>
                  <a:schemeClr val="bg1"/>
                </a:solidFill>
              </a:rPr>
              <a:t>The Canadian project can truly be seen as the </a:t>
            </a:r>
            <a:r>
              <a:rPr lang="en-US" sz="1200" b="1" dirty="0">
                <a:solidFill>
                  <a:schemeClr val="bg1"/>
                </a:solidFill>
              </a:rPr>
              <a:t>first step </a:t>
            </a:r>
            <a:r>
              <a:rPr lang="en-US" sz="1200" dirty="0">
                <a:solidFill>
                  <a:schemeClr val="bg1"/>
                </a:solidFill>
              </a:rPr>
              <a:t>toward further evolving the </a:t>
            </a:r>
            <a:r>
              <a:rPr lang="en-US" sz="1200" b="1" dirty="0">
                <a:solidFill>
                  <a:schemeClr val="bg1"/>
                </a:solidFill>
              </a:rPr>
              <a:t>ghost kitchen market</a:t>
            </a:r>
            <a:r>
              <a:rPr lang="en-US" sz="1200" dirty="0">
                <a:solidFill>
                  <a:schemeClr val="bg1"/>
                </a:solidFill>
              </a:rPr>
              <a:t>. No more independent installations, perhaps in anonymous urban areas, but a further service available to retailers and consumers.</a:t>
            </a:r>
            <a:endParaRPr lang="it-IT" sz="1200" dirty="0">
              <a:solidFill>
                <a:schemeClr val="bg1"/>
              </a:solidFill>
            </a:endParaRPr>
          </a:p>
        </p:txBody>
      </p:sp>
      <p:pic>
        <p:nvPicPr>
          <p:cNvPr id="20" name="Picture 2" descr="Ghost kitchen dentro i supermercati. Inizia Walmart">
            <a:extLst>
              <a:ext uri="{FF2B5EF4-FFF2-40B4-BE49-F238E27FC236}">
                <a16:creationId xmlns:a16="http://schemas.microsoft.com/office/drawing/2014/main" id="{D65E4C72-FC0F-4BA2-87EC-C851DE4B8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018" y="2465293"/>
            <a:ext cx="1717761" cy="114517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B203A57-AEF8-48E3-BC85-587C0847D861}"/>
              </a:ext>
            </a:extLst>
          </p:cNvPr>
          <p:cNvSpPr txBox="1"/>
          <p:nvPr/>
        </p:nvSpPr>
        <p:spPr>
          <a:xfrm>
            <a:off x="9635109" y="3709775"/>
            <a:ext cx="1643081" cy="556385"/>
          </a:xfrm>
          <a:prstGeom prst="rect">
            <a:avLst/>
          </a:prstGeom>
          <a:noFill/>
        </p:spPr>
        <p:txBody>
          <a:bodyPr wrap="square" lIns="54610" tIns="54610" rIns="54610" bIns="54610" rtlCol="0" anchor="ctr">
            <a:noAutofit/>
          </a:bodyPr>
          <a:lstStyle/>
          <a:p>
            <a:pPr algn="r">
              <a:spcAft>
                <a:spcPts val="300"/>
              </a:spcAft>
            </a:pPr>
            <a:r>
              <a:rPr lang="en-US" sz="1200" i="1" dirty="0">
                <a:solidFill>
                  <a:schemeClr val="bg1"/>
                </a:solidFill>
                <a:latin typeface="Univers 47 CondensedLight" panose="00000400000000000000" pitchFamily="2" charset="0"/>
              </a:rPr>
              <a:t>Pictures of the Ghost Kitchen test at Walmart in Ontario</a:t>
            </a:r>
          </a:p>
        </p:txBody>
      </p:sp>
      <p:pic>
        <p:nvPicPr>
          <p:cNvPr id="25" name="Picture 4" descr="See the source image">
            <a:extLst>
              <a:ext uri="{FF2B5EF4-FFF2-40B4-BE49-F238E27FC236}">
                <a16:creationId xmlns:a16="http://schemas.microsoft.com/office/drawing/2014/main" id="{552D2389-DB10-4B46-A32A-006E3C97F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5109" y="4336692"/>
            <a:ext cx="1740670" cy="116044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57FF8A8-86B4-4A51-9519-11CB70D8AD7E}"/>
              </a:ext>
            </a:extLst>
          </p:cNvPr>
          <p:cNvSpPr/>
          <p:nvPr/>
        </p:nvSpPr>
        <p:spPr>
          <a:xfrm>
            <a:off x="960422" y="1090955"/>
            <a:ext cx="2746906" cy="369332"/>
          </a:xfrm>
          <a:prstGeom prst="rect">
            <a:avLst/>
          </a:prstGeom>
        </p:spPr>
        <p:txBody>
          <a:bodyPr wrap="none">
            <a:spAutoFit/>
          </a:bodyPr>
          <a:lstStyle/>
          <a:p>
            <a:r>
              <a:rPr lang="it-IT" i="1" spc="-5" dirty="0">
                <a:solidFill>
                  <a:srgbClr val="FFFFFF"/>
                </a:solidFill>
              </a:rPr>
              <a:t>«Retail &amp; Ghost Kitchen»</a:t>
            </a:r>
            <a:endParaRPr lang="it-IT" dirty="0"/>
          </a:p>
        </p:txBody>
      </p:sp>
    </p:spTree>
    <p:extLst>
      <p:ext uri="{BB962C8B-B14F-4D97-AF65-F5344CB8AC3E}">
        <p14:creationId xmlns:p14="http://schemas.microsoft.com/office/powerpoint/2010/main" val="2421001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986472" y="215900"/>
            <a:ext cx="7328534" cy="855980"/>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a:solidFill>
                  <a:srgbClr val="FFFFFF"/>
                </a:solidFill>
              </a:rPr>
              <a:t>Esselunga</a:t>
            </a:r>
            <a:endParaRPr spc="-10" dirty="0">
              <a:solidFill>
                <a:srgbClr val="FFFFFF"/>
              </a:solidFill>
            </a:endParaRPr>
          </a:p>
        </p:txBody>
      </p:sp>
      <p:sp>
        <p:nvSpPr>
          <p:cNvPr id="7" name="object 7"/>
          <p:cNvSpPr txBox="1"/>
          <p:nvPr/>
        </p:nvSpPr>
        <p:spPr>
          <a:xfrm>
            <a:off x="986472" y="1517505"/>
            <a:ext cx="10900728" cy="566822"/>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FFFFFF"/>
                </a:solidFill>
                <a:cs typeface="Arial"/>
              </a:rPr>
              <a:t>Analyzing the dynamics of the competitive arena, the Italian case of </a:t>
            </a:r>
            <a:r>
              <a:rPr lang="en-US" sz="1200" b="1" dirty="0" err="1">
                <a:solidFill>
                  <a:srgbClr val="FFFFFF"/>
                </a:solidFill>
                <a:cs typeface="Arial"/>
              </a:rPr>
              <a:t>Esselunga</a:t>
            </a:r>
            <a:r>
              <a:rPr lang="en-US" sz="1200" b="1" dirty="0">
                <a:solidFill>
                  <a:srgbClr val="FFFFFF"/>
                </a:solidFill>
                <a:cs typeface="Arial"/>
              </a:rPr>
              <a:t> emerges, which, with "La </a:t>
            </a:r>
            <a:r>
              <a:rPr lang="en-US" sz="1200" b="1" dirty="0" err="1">
                <a:solidFill>
                  <a:srgbClr val="FFFFFF"/>
                </a:solidFill>
                <a:cs typeface="Arial"/>
              </a:rPr>
              <a:t>Esse</a:t>
            </a:r>
            <a:r>
              <a:rPr lang="en-US" sz="1200" b="1" dirty="0">
                <a:solidFill>
                  <a:srgbClr val="FFFFFF"/>
                </a:solidFill>
                <a:cs typeface="Arial"/>
              </a:rPr>
              <a:t>", has created a new format able to unite Retail &amp; Foodservice. Through the development of this new store format, it combines both the market with products on the shelf with an innovative bar with open kitchen that characterizes "La </a:t>
            </a:r>
            <a:r>
              <a:rPr lang="en-US" sz="1200" b="1" dirty="0" err="1">
                <a:solidFill>
                  <a:srgbClr val="FFFFFF"/>
                </a:solidFill>
                <a:cs typeface="Arial"/>
              </a:rPr>
              <a:t>Esse</a:t>
            </a:r>
            <a:r>
              <a:rPr lang="en-US" sz="1200" b="1" dirty="0">
                <a:solidFill>
                  <a:srgbClr val="FFFFFF"/>
                </a:solidFill>
                <a:cs typeface="Arial"/>
              </a:rPr>
              <a:t>" from a small neighborhood supermarket.</a:t>
            </a: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pic>
        <p:nvPicPr>
          <p:cNvPr id="58" name="Picture 2" descr="LA ESSE : i nuovi negozi di quartiere lanciati da Esselunga, a Milano  saranno 5 entro fine anno">
            <a:extLst>
              <a:ext uri="{FF2B5EF4-FFF2-40B4-BE49-F238E27FC236}">
                <a16:creationId xmlns:a16="http://schemas.microsoft.com/office/drawing/2014/main" id="{79419A34-90AC-406E-A4BB-9605CC4581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05852" y="2053060"/>
            <a:ext cx="1910538" cy="1492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44F692CC-6B51-4C3E-AF20-E250C2632F9D}"/>
              </a:ext>
            </a:extLst>
          </p:cNvPr>
          <p:cNvSpPr txBox="1"/>
          <p:nvPr/>
        </p:nvSpPr>
        <p:spPr>
          <a:xfrm>
            <a:off x="9973309" y="3578153"/>
            <a:ext cx="1643081" cy="556385"/>
          </a:xfrm>
          <a:prstGeom prst="rect">
            <a:avLst/>
          </a:prstGeom>
          <a:noFill/>
        </p:spPr>
        <p:txBody>
          <a:bodyPr wrap="square" lIns="54610" tIns="54610" rIns="54610" bIns="54610" rtlCol="0" anchor="ctr">
            <a:noAutofit/>
          </a:bodyPr>
          <a:lstStyle/>
          <a:p>
            <a:pPr algn="r">
              <a:spcAft>
                <a:spcPts val="300"/>
              </a:spcAft>
            </a:pPr>
            <a:r>
              <a:rPr lang="en-US" sz="1200" i="1" dirty="0">
                <a:solidFill>
                  <a:schemeClr val="bg1"/>
                </a:solidFill>
                <a:latin typeface="Univers 47 CondensedLight" panose="00000400000000000000" pitchFamily="2" charset="0"/>
              </a:rPr>
              <a:t>Reservation totems in "La </a:t>
            </a:r>
            <a:r>
              <a:rPr lang="en-US" sz="1200" i="1" dirty="0" err="1">
                <a:solidFill>
                  <a:schemeClr val="bg1"/>
                </a:solidFill>
                <a:latin typeface="Univers 47 CondensedLight" panose="00000400000000000000" pitchFamily="2" charset="0"/>
              </a:rPr>
              <a:t>Esse</a:t>
            </a:r>
            <a:r>
              <a:rPr lang="en-US" sz="1200" i="1" dirty="0">
                <a:solidFill>
                  <a:schemeClr val="bg1"/>
                </a:solidFill>
                <a:latin typeface="Univers 47 CondensedLight" panose="00000400000000000000" pitchFamily="2" charset="0"/>
              </a:rPr>
              <a:t>" stores</a:t>
            </a:r>
            <a:endParaRPr lang="it-IT" sz="1200" i="1" dirty="0">
              <a:solidFill>
                <a:schemeClr val="bg1"/>
              </a:solidFill>
              <a:latin typeface="Univers 47 CondensedLight" panose="00000400000000000000" pitchFamily="2" charset="0"/>
            </a:endParaRPr>
          </a:p>
        </p:txBody>
      </p:sp>
      <p:pic>
        <p:nvPicPr>
          <p:cNvPr id="60" name="Picture 8" descr="L'Esselunga che non c'era - Retail, nuove aperture - FOOD">
            <a:extLst>
              <a:ext uri="{FF2B5EF4-FFF2-40B4-BE49-F238E27FC236}">
                <a16:creationId xmlns:a16="http://schemas.microsoft.com/office/drawing/2014/main" id="{01AA89AF-A388-4DC2-9581-67F05F991F2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7771" y="4285209"/>
            <a:ext cx="1902697" cy="13471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D83D12E-2D0A-41C0-AC3B-815EC2FFA443}"/>
              </a:ext>
            </a:extLst>
          </p:cNvPr>
          <p:cNvSpPr txBox="1"/>
          <p:nvPr/>
        </p:nvSpPr>
        <p:spPr>
          <a:xfrm>
            <a:off x="9967387" y="5680620"/>
            <a:ext cx="1643081" cy="556385"/>
          </a:xfrm>
          <a:prstGeom prst="rect">
            <a:avLst/>
          </a:prstGeom>
          <a:noFill/>
        </p:spPr>
        <p:txBody>
          <a:bodyPr wrap="square" lIns="54610" tIns="54610" rIns="54610" bIns="54610" rtlCol="0" anchor="ctr">
            <a:noAutofit/>
          </a:bodyPr>
          <a:lstStyle/>
          <a:p>
            <a:pPr algn="r">
              <a:spcAft>
                <a:spcPts val="300"/>
              </a:spcAft>
            </a:pPr>
            <a:r>
              <a:rPr lang="en-US" sz="1200" i="1" dirty="0">
                <a:solidFill>
                  <a:schemeClr val="bg1"/>
                </a:solidFill>
                <a:latin typeface="Univers 47 CondensedLight" panose="00000400000000000000" pitchFamily="2" charset="0"/>
              </a:rPr>
              <a:t>"Locker" open 24/24 also present in the format "La </a:t>
            </a:r>
            <a:r>
              <a:rPr lang="en-US" sz="1200" i="1" dirty="0" err="1">
                <a:solidFill>
                  <a:schemeClr val="bg1"/>
                </a:solidFill>
                <a:latin typeface="Univers 47 CondensedLight" panose="00000400000000000000" pitchFamily="2" charset="0"/>
              </a:rPr>
              <a:t>Esse</a:t>
            </a:r>
            <a:r>
              <a:rPr lang="en-US" sz="1200" i="1" dirty="0">
                <a:solidFill>
                  <a:schemeClr val="bg1"/>
                </a:solidFill>
                <a:latin typeface="Univers 47 CondensedLight" panose="00000400000000000000" pitchFamily="2" charset="0"/>
              </a:rPr>
              <a:t>".</a:t>
            </a:r>
            <a:endParaRPr lang="it-IT" sz="1200" i="1" dirty="0">
              <a:solidFill>
                <a:schemeClr val="bg1"/>
              </a:solidFill>
              <a:latin typeface="Univers 47 CondensedLight" panose="00000400000000000000" pitchFamily="2" charset="0"/>
            </a:endParaRPr>
          </a:p>
        </p:txBody>
      </p:sp>
      <p:sp>
        <p:nvSpPr>
          <p:cNvPr id="62" name="Rectangle 61">
            <a:extLst>
              <a:ext uri="{FF2B5EF4-FFF2-40B4-BE49-F238E27FC236}">
                <a16:creationId xmlns:a16="http://schemas.microsoft.com/office/drawing/2014/main" id="{A2204C22-CFC2-40B0-B8CE-1370FAC24CA4}"/>
              </a:ext>
            </a:extLst>
          </p:cNvPr>
          <p:cNvSpPr/>
          <p:nvPr/>
        </p:nvSpPr>
        <p:spPr>
          <a:xfrm>
            <a:off x="3206652" y="2333905"/>
            <a:ext cx="6179204" cy="3203360"/>
          </a:xfrm>
          <a:prstGeom prst="rect">
            <a:avLst/>
          </a:prstGeom>
          <a:noFill/>
        </p:spPr>
        <p:txBody>
          <a:bodyPr wrap="square" lIns="54610" tIns="54610" rIns="54610" bIns="54610" rtlCol="0">
            <a:noAutofit/>
          </a:bodyPr>
          <a:lstStyle/>
          <a:p>
            <a:pPr>
              <a:spcAft>
                <a:spcPts val="300"/>
              </a:spcAft>
            </a:pPr>
            <a:r>
              <a:rPr lang="it-IT" sz="1200" dirty="0">
                <a:solidFill>
                  <a:schemeClr val="bg1"/>
                </a:solidFill>
              </a:rPr>
              <a:t>In </a:t>
            </a:r>
            <a:r>
              <a:rPr lang="it-IT" sz="1200" dirty="0" err="1">
                <a:solidFill>
                  <a:schemeClr val="bg1"/>
                </a:solidFill>
              </a:rPr>
              <a:t>December</a:t>
            </a:r>
            <a:r>
              <a:rPr lang="it-IT" sz="1200" dirty="0">
                <a:solidFill>
                  <a:schemeClr val="bg1"/>
                </a:solidFill>
              </a:rPr>
              <a:t> 2019 Esselunga </a:t>
            </a:r>
            <a:r>
              <a:rPr lang="it-IT" sz="1200" dirty="0" err="1">
                <a:solidFill>
                  <a:schemeClr val="bg1"/>
                </a:solidFill>
              </a:rPr>
              <a:t>opened</a:t>
            </a:r>
            <a:r>
              <a:rPr lang="it-IT" sz="1200" dirty="0">
                <a:solidFill>
                  <a:schemeClr val="bg1"/>
                </a:solidFill>
              </a:rPr>
              <a:t> the first "La Esse" store in Milan, in Corso Italia.</a:t>
            </a:r>
          </a:p>
          <a:p>
            <a:pPr>
              <a:spcAft>
                <a:spcPts val="300"/>
              </a:spcAft>
            </a:pPr>
            <a:r>
              <a:rPr lang="it-IT" sz="1200" dirty="0" err="1">
                <a:solidFill>
                  <a:schemeClr val="bg1"/>
                </a:solidFill>
              </a:rPr>
              <a:t>This</a:t>
            </a:r>
            <a:r>
              <a:rPr lang="it-IT" sz="1200" dirty="0">
                <a:solidFill>
                  <a:schemeClr val="bg1"/>
                </a:solidFill>
              </a:rPr>
              <a:t> new format (of </a:t>
            </a:r>
            <a:r>
              <a:rPr lang="it-IT" sz="1200" dirty="0" err="1">
                <a:solidFill>
                  <a:schemeClr val="bg1"/>
                </a:solidFill>
              </a:rPr>
              <a:t>approx</a:t>
            </a:r>
            <a:r>
              <a:rPr lang="it-IT" sz="1200" dirty="0">
                <a:solidFill>
                  <a:schemeClr val="bg1"/>
                </a:solidFill>
              </a:rPr>
              <a:t>. 400 </a:t>
            </a:r>
            <a:r>
              <a:rPr lang="it-IT" sz="1200" dirty="0" err="1">
                <a:solidFill>
                  <a:schemeClr val="bg1"/>
                </a:solidFill>
              </a:rPr>
              <a:t>square</a:t>
            </a:r>
            <a:r>
              <a:rPr lang="it-IT" sz="1200" dirty="0">
                <a:solidFill>
                  <a:schemeClr val="bg1"/>
                </a:solidFill>
              </a:rPr>
              <a:t> </a:t>
            </a:r>
            <a:r>
              <a:rPr lang="it-IT" sz="1200" dirty="0" err="1">
                <a:solidFill>
                  <a:schemeClr val="bg1"/>
                </a:solidFill>
              </a:rPr>
              <a:t>meters</a:t>
            </a:r>
            <a:r>
              <a:rPr lang="it-IT" sz="1200" dirty="0">
                <a:solidFill>
                  <a:schemeClr val="bg1"/>
                </a:solidFill>
              </a:rPr>
              <a:t> on </a:t>
            </a:r>
            <a:r>
              <a:rPr lang="it-IT" sz="1200" dirty="0" err="1">
                <a:solidFill>
                  <a:schemeClr val="bg1"/>
                </a:solidFill>
              </a:rPr>
              <a:t>three</a:t>
            </a:r>
            <a:r>
              <a:rPr lang="it-IT" sz="1200" dirty="0">
                <a:solidFill>
                  <a:schemeClr val="bg1"/>
                </a:solidFill>
              </a:rPr>
              <a:t> </a:t>
            </a:r>
            <a:r>
              <a:rPr lang="it-IT" sz="1200" dirty="0" err="1">
                <a:solidFill>
                  <a:schemeClr val="bg1"/>
                </a:solidFill>
              </a:rPr>
              <a:t>levels</a:t>
            </a:r>
            <a:r>
              <a:rPr lang="it-IT" sz="1200" dirty="0">
                <a:solidFill>
                  <a:schemeClr val="bg1"/>
                </a:solidFill>
              </a:rPr>
              <a:t>) combines the </a:t>
            </a:r>
            <a:r>
              <a:rPr lang="it-IT" sz="1200" dirty="0" err="1">
                <a:solidFill>
                  <a:schemeClr val="bg1"/>
                </a:solidFill>
              </a:rPr>
              <a:t>mabrket</a:t>
            </a:r>
            <a:r>
              <a:rPr lang="it-IT" sz="1200" dirty="0">
                <a:solidFill>
                  <a:schemeClr val="bg1"/>
                </a:solidFill>
              </a:rPr>
              <a:t> </a:t>
            </a:r>
            <a:r>
              <a:rPr lang="it-IT" sz="1200" b="1" dirty="0">
                <a:solidFill>
                  <a:schemeClr val="bg1"/>
                </a:solidFill>
              </a:rPr>
              <a:t>with </a:t>
            </a:r>
            <a:r>
              <a:rPr lang="it-IT" sz="1200" b="1" dirty="0" err="1">
                <a:solidFill>
                  <a:schemeClr val="bg1"/>
                </a:solidFill>
              </a:rPr>
              <a:t>shelf</a:t>
            </a:r>
            <a:r>
              <a:rPr lang="it-IT" sz="1200" b="1" dirty="0">
                <a:solidFill>
                  <a:schemeClr val="bg1"/>
                </a:solidFill>
              </a:rPr>
              <a:t> products </a:t>
            </a:r>
            <a:r>
              <a:rPr lang="it-IT" sz="1200" dirty="0">
                <a:solidFill>
                  <a:schemeClr val="bg1"/>
                </a:solidFill>
              </a:rPr>
              <a:t>with a </a:t>
            </a:r>
            <a:r>
              <a:rPr lang="it-IT" sz="1200" b="1" dirty="0">
                <a:solidFill>
                  <a:schemeClr val="bg1"/>
                </a:solidFill>
              </a:rPr>
              <a:t>bar with an open kitchen</a:t>
            </a:r>
            <a:r>
              <a:rPr lang="it-IT" sz="1200" dirty="0">
                <a:solidFill>
                  <a:schemeClr val="bg1"/>
                </a:solidFill>
              </a:rPr>
              <a:t>, a format </a:t>
            </a:r>
            <a:r>
              <a:rPr lang="it-IT" sz="1200" dirty="0" err="1">
                <a:solidFill>
                  <a:schemeClr val="bg1"/>
                </a:solidFill>
              </a:rPr>
              <a:t>that</a:t>
            </a:r>
            <a:r>
              <a:rPr lang="it-IT" sz="1200" dirty="0">
                <a:solidFill>
                  <a:schemeClr val="bg1"/>
                </a:solidFill>
              </a:rPr>
              <a:t> can combine "</a:t>
            </a:r>
            <a:r>
              <a:rPr lang="it-IT" sz="1200" b="1" dirty="0">
                <a:solidFill>
                  <a:schemeClr val="bg1"/>
                </a:solidFill>
              </a:rPr>
              <a:t>shopping</a:t>
            </a:r>
            <a:r>
              <a:rPr lang="it-IT" sz="1200" dirty="0">
                <a:solidFill>
                  <a:schemeClr val="bg1"/>
                </a:solidFill>
              </a:rPr>
              <a:t>" and a counter service with </a:t>
            </a:r>
            <a:r>
              <a:rPr lang="it-IT" sz="1200" b="1" dirty="0">
                <a:solidFill>
                  <a:schemeClr val="bg1"/>
                </a:solidFill>
              </a:rPr>
              <a:t>on-site </a:t>
            </a:r>
            <a:r>
              <a:rPr lang="it-IT" sz="1200" b="1" dirty="0" err="1">
                <a:solidFill>
                  <a:schemeClr val="bg1"/>
                </a:solidFill>
              </a:rPr>
              <a:t>consumption</a:t>
            </a:r>
            <a:r>
              <a:rPr lang="it-IT" sz="1200" b="1" dirty="0">
                <a:solidFill>
                  <a:schemeClr val="bg1"/>
                </a:solidFill>
              </a:rPr>
              <a:t> </a:t>
            </a:r>
            <a:r>
              <a:rPr lang="it-IT" sz="1200" dirty="0">
                <a:solidFill>
                  <a:schemeClr val="bg1"/>
                </a:solidFill>
              </a:rPr>
              <a:t>thanks to the </a:t>
            </a:r>
            <a:r>
              <a:rPr lang="it-IT" sz="1200" dirty="0" err="1">
                <a:solidFill>
                  <a:schemeClr val="bg1"/>
                </a:solidFill>
              </a:rPr>
              <a:t>seating</a:t>
            </a:r>
            <a:r>
              <a:rPr lang="it-IT" sz="1200" dirty="0">
                <a:solidFill>
                  <a:schemeClr val="bg1"/>
                </a:solidFill>
              </a:rPr>
              <a:t> </a:t>
            </a:r>
            <a:r>
              <a:rPr lang="it-IT" sz="1200" dirty="0" err="1">
                <a:solidFill>
                  <a:schemeClr val="bg1"/>
                </a:solidFill>
              </a:rPr>
              <a:t>provided</a:t>
            </a:r>
            <a:r>
              <a:rPr lang="it-IT" sz="1200" dirty="0">
                <a:solidFill>
                  <a:schemeClr val="bg1"/>
                </a:solidFill>
              </a:rPr>
              <a:t> in the bar. At the counter </a:t>
            </a:r>
            <a:r>
              <a:rPr lang="it-IT" sz="1200" dirty="0" err="1">
                <a:solidFill>
                  <a:schemeClr val="bg1"/>
                </a:solidFill>
              </a:rPr>
              <a:t>there</a:t>
            </a:r>
            <a:r>
              <a:rPr lang="it-IT" sz="1200" dirty="0">
                <a:solidFill>
                  <a:schemeClr val="bg1"/>
                </a:solidFill>
              </a:rPr>
              <a:t> are </a:t>
            </a:r>
            <a:r>
              <a:rPr lang="it-IT" sz="1200" dirty="0" err="1">
                <a:solidFill>
                  <a:schemeClr val="bg1"/>
                </a:solidFill>
              </a:rPr>
              <a:t>also</a:t>
            </a:r>
            <a:r>
              <a:rPr lang="it-IT" sz="1200" dirty="0">
                <a:solidFill>
                  <a:schemeClr val="bg1"/>
                </a:solidFill>
              </a:rPr>
              <a:t> </a:t>
            </a:r>
            <a:r>
              <a:rPr lang="it-IT" sz="1200" b="1" dirty="0" err="1">
                <a:solidFill>
                  <a:schemeClr val="bg1"/>
                </a:solidFill>
              </a:rPr>
              <a:t>pastry</a:t>
            </a:r>
            <a:r>
              <a:rPr lang="it-IT" sz="1200" dirty="0">
                <a:solidFill>
                  <a:schemeClr val="bg1"/>
                </a:solidFill>
              </a:rPr>
              <a:t> </a:t>
            </a:r>
            <a:r>
              <a:rPr lang="it-IT" sz="1200" b="1" dirty="0">
                <a:solidFill>
                  <a:schemeClr val="bg1"/>
                </a:solidFill>
              </a:rPr>
              <a:t>products</a:t>
            </a:r>
            <a:r>
              <a:rPr lang="it-IT" sz="1200" dirty="0">
                <a:solidFill>
                  <a:schemeClr val="bg1"/>
                </a:solidFill>
              </a:rPr>
              <a:t>, from the </a:t>
            </a:r>
            <a:r>
              <a:rPr lang="it-IT" sz="1200" b="1" dirty="0">
                <a:solidFill>
                  <a:schemeClr val="bg1"/>
                </a:solidFill>
              </a:rPr>
              <a:t>Elisenda</a:t>
            </a:r>
            <a:r>
              <a:rPr lang="it-IT" sz="1200" dirty="0">
                <a:solidFill>
                  <a:schemeClr val="bg1"/>
                </a:solidFill>
              </a:rPr>
              <a:t> </a:t>
            </a:r>
            <a:r>
              <a:rPr lang="it-IT" sz="1200" dirty="0" err="1">
                <a:solidFill>
                  <a:schemeClr val="bg1"/>
                </a:solidFill>
              </a:rPr>
              <a:t>pastry</a:t>
            </a:r>
            <a:r>
              <a:rPr lang="it-IT" sz="1200" dirty="0">
                <a:solidFill>
                  <a:schemeClr val="bg1"/>
                </a:solidFill>
              </a:rPr>
              <a:t> shop, a project of Esselunga with the Cerea </a:t>
            </a:r>
            <a:r>
              <a:rPr lang="it-IT" sz="1200" dirty="0" err="1">
                <a:solidFill>
                  <a:schemeClr val="bg1"/>
                </a:solidFill>
              </a:rPr>
              <a:t>brothers</a:t>
            </a:r>
            <a:r>
              <a:rPr lang="it-IT" sz="1200" dirty="0">
                <a:solidFill>
                  <a:schemeClr val="bg1"/>
                </a:solidFill>
              </a:rPr>
              <a:t>, patron of the </a:t>
            </a:r>
            <a:r>
              <a:rPr lang="it-IT" sz="1200" dirty="0" err="1">
                <a:solidFill>
                  <a:schemeClr val="bg1"/>
                </a:solidFill>
              </a:rPr>
              <a:t>starred</a:t>
            </a:r>
            <a:r>
              <a:rPr lang="it-IT" sz="1200" dirty="0">
                <a:solidFill>
                  <a:schemeClr val="bg1"/>
                </a:solidFill>
              </a:rPr>
              <a:t> </a:t>
            </a:r>
            <a:r>
              <a:rPr lang="it-IT" sz="1200" dirty="0" err="1">
                <a:solidFill>
                  <a:schemeClr val="bg1"/>
                </a:solidFill>
              </a:rPr>
              <a:t>restaurant</a:t>
            </a:r>
            <a:r>
              <a:rPr lang="it-IT" sz="1200" dirty="0">
                <a:solidFill>
                  <a:schemeClr val="bg1"/>
                </a:solidFill>
              </a:rPr>
              <a:t> "da Vittorio" in Brusaporto. In </a:t>
            </a:r>
            <a:r>
              <a:rPr lang="it-IT" sz="1200" dirty="0" err="1">
                <a:solidFill>
                  <a:schemeClr val="bg1"/>
                </a:solidFill>
              </a:rPr>
              <a:t>addition</a:t>
            </a:r>
            <a:r>
              <a:rPr lang="it-IT" sz="1200" dirty="0">
                <a:solidFill>
                  <a:schemeClr val="bg1"/>
                </a:solidFill>
              </a:rPr>
              <a:t>, the store </a:t>
            </a:r>
            <a:r>
              <a:rPr lang="it-IT" sz="1200" dirty="0" err="1">
                <a:solidFill>
                  <a:schemeClr val="bg1"/>
                </a:solidFill>
              </a:rPr>
              <a:t>also</a:t>
            </a:r>
            <a:r>
              <a:rPr lang="it-IT" sz="1200" dirty="0">
                <a:solidFill>
                  <a:schemeClr val="bg1"/>
                </a:solidFill>
              </a:rPr>
              <a:t> features the "</a:t>
            </a:r>
            <a:r>
              <a:rPr lang="it-IT" sz="1200" b="1" dirty="0">
                <a:solidFill>
                  <a:schemeClr val="bg1"/>
                </a:solidFill>
              </a:rPr>
              <a:t>Locker</a:t>
            </a:r>
            <a:r>
              <a:rPr lang="it-IT" sz="1200" dirty="0">
                <a:solidFill>
                  <a:schemeClr val="bg1"/>
                </a:solidFill>
              </a:rPr>
              <a:t>", </a:t>
            </a:r>
            <a:r>
              <a:rPr lang="it-IT" sz="1200" dirty="0" err="1">
                <a:solidFill>
                  <a:schemeClr val="bg1"/>
                </a:solidFill>
              </a:rPr>
              <a:t>already</a:t>
            </a:r>
            <a:r>
              <a:rPr lang="it-IT" sz="1200" dirty="0">
                <a:solidFill>
                  <a:schemeClr val="bg1"/>
                </a:solidFill>
              </a:rPr>
              <a:t> </a:t>
            </a:r>
            <a:r>
              <a:rPr lang="it-IT" sz="1200" dirty="0" err="1">
                <a:solidFill>
                  <a:schemeClr val="bg1"/>
                </a:solidFill>
              </a:rPr>
              <a:t>present</a:t>
            </a:r>
            <a:r>
              <a:rPr lang="it-IT" sz="1200" dirty="0">
                <a:solidFill>
                  <a:schemeClr val="bg1"/>
                </a:solidFill>
              </a:rPr>
              <a:t> in the </a:t>
            </a:r>
            <a:r>
              <a:rPr lang="it-IT" sz="1200" dirty="0" err="1">
                <a:solidFill>
                  <a:schemeClr val="bg1"/>
                </a:solidFill>
              </a:rPr>
              <a:t>main</a:t>
            </a:r>
            <a:r>
              <a:rPr lang="it-IT" sz="1200" dirty="0">
                <a:solidFill>
                  <a:schemeClr val="bg1"/>
                </a:solidFill>
              </a:rPr>
              <a:t> "</a:t>
            </a:r>
            <a:r>
              <a:rPr lang="it-IT" sz="1200" dirty="0" err="1">
                <a:solidFill>
                  <a:schemeClr val="bg1"/>
                </a:solidFill>
              </a:rPr>
              <a:t>traditional</a:t>
            </a:r>
            <a:r>
              <a:rPr lang="it-IT" sz="1200" dirty="0">
                <a:solidFill>
                  <a:schemeClr val="bg1"/>
                </a:solidFill>
              </a:rPr>
              <a:t>" stores and the "Esselunga Spesa a Casa" service for home shopping.</a:t>
            </a:r>
          </a:p>
          <a:p>
            <a:pPr>
              <a:spcAft>
                <a:spcPts val="300"/>
              </a:spcAft>
            </a:pPr>
            <a:r>
              <a:rPr lang="it-IT" sz="1200" b="1" dirty="0">
                <a:solidFill>
                  <a:schemeClr val="bg1"/>
                </a:solidFill>
              </a:rPr>
              <a:t>Services portfolio</a:t>
            </a:r>
            <a:r>
              <a:rPr lang="it-IT" sz="1200" dirty="0">
                <a:solidFill>
                  <a:schemeClr val="bg1"/>
                </a:solidFill>
              </a:rPr>
              <a:t>:</a:t>
            </a:r>
          </a:p>
          <a:p>
            <a:pPr marL="171450" indent="-171450">
              <a:spcAft>
                <a:spcPts val="300"/>
              </a:spcAft>
              <a:buFont typeface="Arial" panose="020B0604020202020204" pitchFamily="34" charset="0"/>
              <a:buChar char="•"/>
            </a:pPr>
            <a:r>
              <a:rPr lang="it-IT" sz="1200" dirty="0">
                <a:solidFill>
                  <a:schemeClr val="bg1"/>
                </a:solidFill>
              </a:rPr>
              <a:t>Market with products on the </a:t>
            </a:r>
            <a:r>
              <a:rPr lang="it-IT" sz="1200" dirty="0" err="1">
                <a:solidFill>
                  <a:schemeClr val="bg1"/>
                </a:solidFill>
              </a:rPr>
              <a:t>shelf</a:t>
            </a:r>
            <a:r>
              <a:rPr lang="it-IT" sz="1200" dirty="0">
                <a:solidFill>
                  <a:schemeClr val="bg1"/>
                </a:solidFill>
              </a:rPr>
              <a:t>;</a:t>
            </a:r>
          </a:p>
          <a:p>
            <a:pPr marL="171450" indent="-171450">
              <a:spcAft>
                <a:spcPts val="300"/>
              </a:spcAft>
              <a:buFont typeface="Arial" panose="020B0604020202020204" pitchFamily="34" charset="0"/>
              <a:buChar char="•"/>
            </a:pPr>
            <a:r>
              <a:rPr lang="it-IT" sz="1200" dirty="0">
                <a:solidFill>
                  <a:schemeClr val="bg1"/>
                </a:solidFill>
              </a:rPr>
              <a:t>Bar with open kitchen and </a:t>
            </a:r>
            <a:r>
              <a:rPr lang="it-IT" sz="1200" dirty="0" err="1">
                <a:solidFill>
                  <a:schemeClr val="bg1"/>
                </a:solidFill>
              </a:rPr>
              <a:t>pastry</a:t>
            </a:r>
            <a:r>
              <a:rPr lang="it-IT" sz="1200" dirty="0">
                <a:solidFill>
                  <a:schemeClr val="bg1"/>
                </a:solidFill>
              </a:rPr>
              <a:t> shop with "Elisenda" products;</a:t>
            </a:r>
          </a:p>
          <a:p>
            <a:pPr marL="171450" indent="-171450">
              <a:spcAft>
                <a:spcPts val="300"/>
              </a:spcAft>
              <a:buFont typeface="Arial" panose="020B0604020202020204" pitchFamily="34" charset="0"/>
              <a:buChar char="•"/>
            </a:pPr>
            <a:r>
              <a:rPr lang="it-IT" sz="1200" dirty="0">
                <a:solidFill>
                  <a:schemeClr val="bg1"/>
                </a:solidFill>
              </a:rPr>
              <a:t>Bar </a:t>
            </a:r>
            <a:r>
              <a:rPr lang="it-IT" sz="1200" dirty="0" err="1">
                <a:solidFill>
                  <a:schemeClr val="bg1"/>
                </a:solidFill>
              </a:rPr>
              <a:t>reservation</a:t>
            </a:r>
            <a:r>
              <a:rPr lang="it-IT" sz="1200" dirty="0">
                <a:solidFill>
                  <a:schemeClr val="bg1"/>
                </a:solidFill>
              </a:rPr>
              <a:t> totem;</a:t>
            </a:r>
          </a:p>
          <a:p>
            <a:pPr marL="171450" indent="-171450">
              <a:spcAft>
                <a:spcPts val="300"/>
              </a:spcAft>
              <a:buFont typeface="Arial" panose="020B0604020202020204" pitchFamily="34" charset="0"/>
              <a:buChar char="•"/>
            </a:pPr>
            <a:r>
              <a:rPr lang="it-IT" sz="1200" dirty="0" err="1">
                <a:solidFill>
                  <a:schemeClr val="bg1"/>
                </a:solidFill>
              </a:rPr>
              <a:t>Seats</a:t>
            </a:r>
            <a:r>
              <a:rPr lang="it-IT" sz="1200" dirty="0">
                <a:solidFill>
                  <a:schemeClr val="bg1"/>
                </a:solidFill>
              </a:rPr>
              <a:t> for </a:t>
            </a:r>
            <a:r>
              <a:rPr lang="it-IT" sz="1200" dirty="0" err="1">
                <a:solidFill>
                  <a:schemeClr val="bg1"/>
                </a:solidFill>
              </a:rPr>
              <a:t>consumption</a:t>
            </a:r>
            <a:r>
              <a:rPr lang="it-IT" sz="1200" dirty="0">
                <a:solidFill>
                  <a:schemeClr val="bg1"/>
                </a:solidFill>
              </a:rPr>
              <a:t> on site;</a:t>
            </a:r>
          </a:p>
          <a:p>
            <a:pPr marL="171450" indent="-171450">
              <a:spcAft>
                <a:spcPts val="300"/>
              </a:spcAft>
              <a:buFont typeface="Arial" panose="020B0604020202020204" pitchFamily="34" charset="0"/>
              <a:buChar char="•"/>
            </a:pPr>
            <a:r>
              <a:rPr lang="it-IT" sz="1200" dirty="0">
                <a:solidFill>
                  <a:schemeClr val="bg1"/>
                </a:solidFill>
              </a:rPr>
              <a:t>"Locker" open 24/24;</a:t>
            </a:r>
          </a:p>
          <a:p>
            <a:pPr marL="171450" indent="-171450">
              <a:spcAft>
                <a:spcPts val="300"/>
              </a:spcAft>
              <a:buFont typeface="Arial" panose="020B0604020202020204" pitchFamily="34" charset="0"/>
              <a:buChar char="•"/>
            </a:pPr>
            <a:r>
              <a:rPr lang="it-IT" sz="1200" dirty="0">
                <a:solidFill>
                  <a:schemeClr val="bg1"/>
                </a:solidFill>
              </a:rPr>
              <a:t>"Pesto Spesa" (</a:t>
            </a:r>
            <a:r>
              <a:rPr lang="it-IT" sz="1200" dirty="0" err="1">
                <a:solidFill>
                  <a:schemeClr val="bg1"/>
                </a:solidFill>
              </a:rPr>
              <a:t>also</a:t>
            </a:r>
            <a:r>
              <a:rPr lang="it-IT" sz="1200" dirty="0">
                <a:solidFill>
                  <a:schemeClr val="bg1"/>
                </a:solidFill>
              </a:rPr>
              <a:t> </a:t>
            </a:r>
            <a:r>
              <a:rPr lang="it-IT" sz="1200" dirty="0" err="1">
                <a:solidFill>
                  <a:schemeClr val="bg1"/>
                </a:solidFill>
              </a:rPr>
              <a:t>present</a:t>
            </a:r>
            <a:r>
              <a:rPr lang="it-IT" sz="1200" dirty="0">
                <a:solidFill>
                  <a:schemeClr val="bg1"/>
                </a:solidFill>
              </a:rPr>
              <a:t> with App);</a:t>
            </a:r>
          </a:p>
          <a:p>
            <a:pPr marL="171450" indent="-171450">
              <a:spcAft>
                <a:spcPts val="300"/>
              </a:spcAft>
              <a:buFont typeface="Arial" panose="020B0604020202020204" pitchFamily="34" charset="0"/>
              <a:buChar char="•"/>
            </a:pPr>
            <a:r>
              <a:rPr lang="it-IT" sz="1200" dirty="0">
                <a:solidFill>
                  <a:schemeClr val="bg1"/>
                </a:solidFill>
              </a:rPr>
              <a:t>Esselunga Spesa a Casa" home delivery service.</a:t>
            </a:r>
          </a:p>
        </p:txBody>
      </p:sp>
      <p:sp>
        <p:nvSpPr>
          <p:cNvPr id="64" name="object 5">
            <a:extLst>
              <a:ext uri="{FF2B5EF4-FFF2-40B4-BE49-F238E27FC236}">
                <a16:creationId xmlns:a16="http://schemas.microsoft.com/office/drawing/2014/main" id="{BB960901-A62F-472B-ABE0-08820CC23211}"/>
              </a:ext>
            </a:extLst>
          </p:cNvPr>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5" name="Rectangle 64">
            <a:extLst>
              <a:ext uri="{FF2B5EF4-FFF2-40B4-BE49-F238E27FC236}">
                <a16:creationId xmlns:a16="http://schemas.microsoft.com/office/drawing/2014/main" id="{26BE4EA1-E749-4D10-B8A8-469CB2315E10}"/>
              </a:ext>
            </a:extLst>
          </p:cNvPr>
          <p:cNvSpPr/>
          <p:nvPr/>
        </p:nvSpPr>
        <p:spPr>
          <a:xfrm>
            <a:off x="960422" y="1090955"/>
            <a:ext cx="8811387" cy="369332"/>
          </a:xfrm>
          <a:prstGeom prst="rect">
            <a:avLst/>
          </a:prstGeom>
        </p:spPr>
        <p:txBody>
          <a:bodyPr wrap="none">
            <a:spAutoFit/>
          </a:bodyPr>
          <a:lstStyle/>
          <a:p>
            <a:r>
              <a:rPr lang="it-IT" i="1" spc="-5" dirty="0">
                <a:solidFill>
                  <a:srgbClr val="FFFFFF"/>
                </a:solidFill>
              </a:rPr>
              <a:t>«</a:t>
            </a:r>
            <a:r>
              <a:rPr lang="en-US" i="1" spc="-5" dirty="0" err="1">
                <a:solidFill>
                  <a:srgbClr val="FFFFFF"/>
                </a:solidFill>
              </a:rPr>
              <a:t>Esselunga</a:t>
            </a:r>
            <a:r>
              <a:rPr lang="en-US" i="1" spc="-5" dirty="0">
                <a:solidFill>
                  <a:srgbClr val="FFFFFF"/>
                </a:solidFill>
              </a:rPr>
              <a:t> &amp; RistoRetail: integrating retail with foodservice as a business evolution</a:t>
            </a:r>
            <a:r>
              <a:rPr lang="it-IT" i="1" spc="-5" dirty="0">
                <a:solidFill>
                  <a:srgbClr val="FFFFFF"/>
                </a:solidFill>
              </a:rPr>
              <a:t>»</a:t>
            </a:r>
            <a:endParaRPr lang="it-I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7328534"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a:solidFill>
                  <a:srgbClr val="FFFFFF"/>
                </a:solidFill>
              </a:rPr>
              <a:t>Carrefour</a:t>
            </a:r>
            <a:endParaRPr spc="-10" dirty="0">
              <a:solidFill>
                <a:srgbClr val="FFFFFF"/>
              </a:solidFill>
            </a:endParaRPr>
          </a:p>
        </p:txBody>
      </p:sp>
      <p:sp>
        <p:nvSpPr>
          <p:cNvPr id="7" name="object 7"/>
          <p:cNvSpPr txBox="1"/>
          <p:nvPr/>
        </p:nvSpPr>
        <p:spPr>
          <a:xfrm>
            <a:off x="986472" y="1517505"/>
            <a:ext cx="9337040" cy="764312"/>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FFFFFF"/>
                </a:solidFill>
                <a:cs typeface="Arial"/>
              </a:rPr>
              <a:t>The French giant Carrefour, with a view to developing an open innovation strategy, has completed in the last two years strategic operations that can expand its service portfolio.</a:t>
            </a:r>
          </a:p>
          <a:p>
            <a:pPr marL="12700">
              <a:lnSpc>
                <a:spcPct val="100000"/>
              </a:lnSpc>
              <a:spcBef>
                <a:spcPts val="100"/>
              </a:spcBef>
            </a:pPr>
            <a:r>
              <a:rPr lang="en-US" sz="1200" b="1" dirty="0">
                <a:solidFill>
                  <a:srgbClr val="FFFFFF"/>
                </a:solidFill>
                <a:cs typeface="Arial"/>
              </a:rPr>
              <a:t>In Q2 2019, it opened its first restaurant in Paris while in Q1 2020, on the other hand, it completed the acquisition of </a:t>
            </a:r>
            <a:r>
              <a:rPr lang="en-US" sz="1200" b="1" dirty="0" err="1">
                <a:solidFill>
                  <a:srgbClr val="FFFFFF"/>
                </a:solidFill>
                <a:cs typeface="Arial"/>
              </a:rPr>
              <a:t>Dejbox</a:t>
            </a:r>
            <a:r>
              <a:rPr lang="en-US" sz="1200" b="1" dirty="0">
                <a:solidFill>
                  <a:srgbClr val="FFFFFF"/>
                </a:solidFill>
                <a:cs typeface="Arial"/>
              </a:rPr>
              <a:t>, a startup that delivers lunches to the corporate segment. </a:t>
            </a: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2" y="2333905"/>
            <a:ext cx="5682705" cy="3203360"/>
          </a:xfrm>
          <a:prstGeom prst="rect">
            <a:avLst/>
          </a:prstGeom>
          <a:noFill/>
        </p:spPr>
        <p:txBody>
          <a:bodyPr wrap="square" lIns="54610" tIns="54610" rIns="54610" bIns="54610" rtlCol="0">
            <a:noAutofit/>
          </a:bodyPr>
          <a:lstStyle/>
          <a:p>
            <a:pPr marL="171450" indent="-171450">
              <a:spcAft>
                <a:spcPts val="300"/>
              </a:spcAft>
              <a:buFont typeface="Arial" panose="020B0604020202020204" pitchFamily="34" charset="0"/>
              <a:buChar char="•"/>
            </a:pPr>
            <a:r>
              <a:rPr lang="en-US" sz="1200" b="1" dirty="0">
                <a:solidFill>
                  <a:schemeClr val="bg1"/>
                </a:solidFill>
              </a:rPr>
              <a:t>Carrefour &amp; Bon Appétit: the RistoRetail also transalpine</a:t>
            </a:r>
          </a:p>
          <a:p>
            <a:pPr>
              <a:spcAft>
                <a:spcPts val="300"/>
              </a:spcAft>
            </a:pPr>
            <a:r>
              <a:rPr lang="en-US" sz="1200" dirty="0">
                <a:solidFill>
                  <a:schemeClr val="bg1"/>
                </a:solidFill>
              </a:rPr>
              <a:t>In Q2 2019, Carrefour opened its </a:t>
            </a:r>
            <a:r>
              <a:rPr lang="en-US" sz="1200" b="1" dirty="0">
                <a:solidFill>
                  <a:schemeClr val="bg1"/>
                </a:solidFill>
              </a:rPr>
              <a:t>first restaurant</a:t>
            </a:r>
            <a:r>
              <a:rPr lang="en-US" sz="1200" dirty="0">
                <a:solidFill>
                  <a:schemeClr val="bg1"/>
                </a:solidFill>
              </a:rPr>
              <a:t>, on rue </a:t>
            </a:r>
            <a:r>
              <a:rPr lang="en-US" sz="1200" dirty="0" err="1">
                <a:solidFill>
                  <a:schemeClr val="bg1"/>
                </a:solidFill>
              </a:rPr>
              <a:t>Rambouteau</a:t>
            </a:r>
            <a:r>
              <a:rPr lang="en-US" sz="1200" dirty="0">
                <a:solidFill>
                  <a:schemeClr val="bg1"/>
                </a:solidFill>
              </a:rPr>
              <a:t> in Paris. Presented as a "test" - but responding to the </a:t>
            </a:r>
            <a:r>
              <a:rPr lang="en-US" sz="1200" b="1" dirty="0">
                <a:solidFill>
                  <a:schemeClr val="bg1"/>
                </a:solidFill>
              </a:rPr>
              <a:t>global trend </a:t>
            </a:r>
            <a:r>
              <a:rPr lang="en-US" sz="1200" dirty="0">
                <a:solidFill>
                  <a:schemeClr val="bg1"/>
                </a:solidFill>
              </a:rPr>
              <a:t>of distribution to focus on catering to expand customers and vary sources of income - it offers healthy meals. In fact, the offer includes fresh and balanced products from organic farming and fair trade, to be enjoyed on site or to take away, which, Carrefour points out in a press release, continues on its strategy towards "</a:t>
            </a:r>
            <a:r>
              <a:rPr lang="en-US" sz="1200" b="1" dirty="0">
                <a:solidFill>
                  <a:schemeClr val="bg1"/>
                </a:solidFill>
              </a:rPr>
              <a:t>healthier food for all</a:t>
            </a:r>
            <a:r>
              <a:rPr lang="en-US" sz="1200" dirty="0">
                <a:solidFill>
                  <a:schemeClr val="bg1"/>
                </a:solidFill>
              </a:rPr>
              <a:t>", in line with the "</a:t>
            </a:r>
            <a:r>
              <a:rPr lang="en-US" sz="1200" b="1" dirty="0">
                <a:solidFill>
                  <a:schemeClr val="bg1"/>
                </a:solidFill>
              </a:rPr>
              <a:t>Act for food</a:t>
            </a:r>
            <a:r>
              <a:rPr lang="en-US" sz="1200" dirty="0">
                <a:solidFill>
                  <a:schemeClr val="bg1"/>
                </a:solidFill>
              </a:rPr>
              <a:t>" initiative, inaugurated by </a:t>
            </a:r>
            <a:r>
              <a:rPr lang="en-US" sz="1200" dirty="0" err="1">
                <a:solidFill>
                  <a:schemeClr val="bg1"/>
                </a:solidFill>
              </a:rPr>
              <a:t>ceo</a:t>
            </a:r>
            <a:r>
              <a:rPr lang="en-US" sz="1200" dirty="0">
                <a:solidFill>
                  <a:schemeClr val="bg1"/>
                </a:solidFill>
              </a:rPr>
              <a:t> Alexandre </a:t>
            </a:r>
            <a:r>
              <a:rPr lang="en-US" sz="1200" dirty="0" err="1">
                <a:solidFill>
                  <a:schemeClr val="bg1"/>
                </a:solidFill>
              </a:rPr>
              <a:t>Bompard</a:t>
            </a:r>
            <a:r>
              <a:rPr lang="en-US" sz="1200" dirty="0">
                <a:solidFill>
                  <a:schemeClr val="bg1"/>
                </a:solidFill>
              </a:rPr>
              <a:t>. The restaurant, with its welcoming atmosphere, features </a:t>
            </a:r>
            <a:r>
              <a:rPr lang="en-US" sz="1200" b="1" dirty="0">
                <a:solidFill>
                  <a:schemeClr val="bg1"/>
                </a:solidFill>
              </a:rPr>
              <a:t>self-service</a:t>
            </a:r>
            <a:r>
              <a:rPr lang="en-US" sz="1200" dirty="0">
                <a:solidFill>
                  <a:schemeClr val="bg1"/>
                </a:solidFill>
              </a:rPr>
              <a:t>. </a:t>
            </a:r>
          </a:p>
          <a:p>
            <a:pPr>
              <a:spcAft>
                <a:spcPts val="300"/>
              </a:spcAft>
            </a:pPr>
            <a:endParaRPr lang="en-US" sz="1200" dirty="0">
              <a:solidFill>
                <a:schemeClr val="bg1"/>
              </a:solidFill>
            </a:endParaRPr>
          </a:p>
          <a:p>
            <a:pPr marL="171450" indent="-171450">
              <a:spcAft>
                <a:spcPts val="300"/>
              </a:spcAft>
              <a:buFont typeface="Arial" panose="020B0604020202020204" pitchFamily="34" charset="0"/>
              <a:buChar char="•"/>
            </a:pPr>
            <a:r>
              <a:rPr lang="en-US" sz="1200" b="1" dirty="0">
                <a:solidFill>
                  <a:schemeClr val="bg1"/>
                </a:solidFill>
              </a:rPr>
              <a:t>Carrefour &amp; </a:t>
            </a:r>
            <a:r>
              <a:rPr lang="en-US" sz="1200" b="1" dirty="0" err="1">
                <a:solidFill>
                  <a:schemeClr val="bg1"/>
                </a:solidFill>
              </a:rPr>
              <a:t>Dejbox</a:t>
            </a:r>
            <a:r>
              <a:rPr lang="en-US" sz="1200" b="1" dirty="0">
                <a:solidFill>
                  <a:schemeClr val="bg1"/>
                </a:solidFill>
              </a:rPr>
              <a:t>: expanding product portfolio with food delivery for the corporate world</a:t>
            </a:r>
          </a:p>
          <a:p>
            <a:pPr>
              <a:spcAft>
                <a:spcPts val="300"/>
              </a:spcAft>
            </a:pPr>
            <a:r>
              <a:rPr lang="en-US" sz="1200" dirty="0">
                <a:solidFill>
                  <a:schemeClr val="bg1"/>
                </a:solidFill>
              </a:rPr>
              <a:t>In Q1 2020, Carrefour completed the acquisition of </a:t>
            </a:r>
            <a:r>
              <a:rPr lang="en-US" sz="1200" b="1" dirty="0" err="1">
                <a:solidFill>
                  <a:schemeClr val="bg1"/>
                </a:solidFill>
              </a:rPr>
              <a:t>Dejbox</a:t>
            </a:r>
            <a:r>
              <a:rPr lang="en-US" sz="1200" dirty="0">
                <a:solidFill>
                  <a:schemeClr val="bg1"/>
                </a:solidFill>
              </a:rPr>
              <a:t>, a </a:t>
            </a:r>
            <a:r>
              <a:rPr lang="en-US" sz="1200" b="1" dirty="0">
                <a:solidFill>
                  <a:schemeClr val="bg1"/>
                </a:solidFill>
              </a:rPr>
              <a:t>startup</a:t>
            </a:r>
            <a:r>
              <a:rPr lang="en-US" sz="1200" dirty="0">
                <a:solidFill>
                  <a:schemeClr val="bg1"/>
                </a:solidFill>
              </a:rPr>
              <a:t> that </a:t>
            </a:r>
            <a:r>
              <a:rPr lang="en-US" sz="1200" b="1" dirty="0">
                <a:solidFill>
                  <a:schemeClr val="bg1"/>
                </a:solidFill>
              </a:rPr>
              <a:t>delivers</a:t>
            </a:r>
            <a:r>
              <a:rPr lang="en-US" sz="1200" dirty="0">
                <a:solidFill>
                  <a:schemeClr val="bg1"/>
                </a:solidFill>
              </a:rPr>
              <a:t> </a:t>
            </a:r>
            <a:r>
              <a:rPr lang="en-US" sz="1200" b="1" dirty="0">
                <a:solidFill>
                  <a:schemeClr val="bg1"/>
                </a:solidFill>
              </a:rPr>
              <a:t>lunches to employees</a:t>
            </a:r>
            <a:r>
              <a:rPr lang="en-US" sz="1200" dirty="0">
                <a:solidFill>
                  <a:schemeClr val="bg1"/>
                </a:solidFill>
              </a:rPr>
              <a:t>. A move to expand its food e-commerce offering that is part of a broader </a:t>
            </a:r>
            <a:r>
              <a:rPr lang="en-US" sz="1200" b="1" dirty="0">
                <a:solidFill>
                  <a:schemeClr val="bg1"/>
                </a:solidFill>
              </a:rPr>
              <a:t>open innovation strategy.</a:t>
            </a:r>
            <a:endParaRPr lang="en-US" sz="1200" dirty="0">
              <a:solidFill>
                <a:schemeClr val="bg1"/>
              </a:solidFill>
            </a:endParaRPr>
          </a:p>
          <a:p>
            <a:pPr>
              <a:spcAft>
                <a:spcPts val="300"/>
              </a:spcAft>
            </a:pPr>
            <a:r>
              <a:rPr lang="en-US" sz="1200" b="1" dirty="0">
                <a:solidFill>
                  <a:schemeClr val="bg1"/>
                </a:solidFill>
              </a:rPr>
              <a:t>Carrefour aims to achieve both</a:t>
            </a:r>
            <a:r>
              <a:rPr lang="en-US" sz="1200" dirty="0">
                <a:solidFill>
                  <a:schemeClr val="bg1"/>
                </a:solidFill>
              </a:rPr>
              <a:t>:</a:t>
            </a:r>
          </a:p>
          <a:p>
            <a:pPr marL="171450" indent="-171450">
              <a:spcAft>
                <a:spcPts val="300"/>
              </a:spcAft>
              <a:buFont typeface="Arial" panose="020B0604020202020204" pitchFamily="34" charset="0"/>
              <a:buChar char="•"/>
            </a:pPr>
            <a:r>
              <a:rPr lang="en-US" sz="1200" dirty="0">
                <a:solidFill>
                  <a:schemeClr val="bg1"/>
                </a:solidFill>
              </a:rPr>
              <a:t>New product segment in ready-to-eat meals;</a:t>
            </a:r>
          </a:p>
          <a:p>
            <a:pPr marL="171450" indent="-171450">
              <a:spcAft>
                <a:spcPts val="300"/>
              </a:spcAft>
              <a:buFont typeface="Arial" panose="020B0604020202020204" pitchFamily="34" charset="0"/>
              <a:buChar char="•"/>
            </a:pPr>
            <a:r>
              <a:rPr lang="en-US" sz="1200" dirty="0">
                <a:solidFill>
                  <a:schemeClr val="bg1"/>
                </a:solidFill>
              </a:rPr>
              <a:t>New customer base.</a:t>
            </a:r>
          </a:p>
          <a:p>
            <a:pPr>
              <a:spcAft>
                <a:spcPts val="300"/>
              </a:spcAft>
            </a:pPr>
            <a:endParaRPr lang="it-IT" sz="1200" dirty="0">
              <a:solidFill>
                <a:schemeClr val="bg1"/>
              </a:solidFill>
            </a:endParaRPr>
          </a:p>
        </p:txBody>
      </p:sp>
      <p:pic>
        <p:nvPicPr>
          <p:cNvPr id="29" name="Picture 28">
            <a:extLst>
              <a:ext uri="{FF2B5EF4-FFF2-40B4-BE49-F238E27FC236}">
                <a16:creationId xmlns:a16="http://schemas.microsoft.com/office/drawing/2014/main" id="{A2B740FF-BF2F-47ED-BA72-7E44703CBF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5267" y="2424612"/>
            <a:ext cx="1688921" cy="1263778"/>
          </a:xfrm>
          <a:prstGeom prst="rect">
            <a:avLst/>
          </a:prstGeom>
          <a:ln>
            <a:solidFill>
              <a:schemeClr val="bg1"/>
            </a:solidFill>
          </a:ln>
        </p:spPr>
      </p:pic>
      <p:sp>
        <p:nvSpPr>
          <p:cNvPr id="30" name="TextBox 29">
            <a:extLst>
              <a:ext uri="{FF2B5EF4-FFF2-40B4-BE49-F238E27FC236}">
                <a16:creationId xmlns:a16="http://schemas.microsoft.com/office/drawing/2014/main" id="{5BF8733C-CC0E-440A-97C9-FE43EC1A4978}"/>
              </a:ext>
            </a:extLst>
          </p:cNvPr>
          <p:cNvSpPr txBox="1"/>
          <p:nvPr/>
        </p:nvSpPr>
        <p:spPr>
          <a:xfrm>
            <a:off x="9541108" y="3755060"/>
            <a:ext cx="1643081" cy="556385"/>
          </a:xfrm>
          <a:prstGeom prst="rect">
            <a:avLst/>
          </a:prstGeom>
          <a:noFill/>
        </p:spPr>
        <p:txBody>
          <a:bodyPr wrap="square" lIns="54610" tIns="54610" rIns="54610" bIns="54610" rtlCol="0" anchor="ctr">
            <a:noAutofit/>
          </a:bodyPr>
          <a:lstStyle/>
          <a:p>
            <a:pPr algn="r">
              <a:spcAft>
                <a:spcPts val="300"/>
              </a:spcAft>
            </a:pPr>
            <a:r>
              <a:rPr lang="fr-FR" sz="1200" i="1" dirty="0">
                <a:solidFill>
                  <a:schemeClr val="bg1"/>
                </a:solidFill>
                <a:latin typeface="Univers 47 CondensedLight" panose="00000400000000000000" pitchFamily="2" charset="0"/>
              </a:rPr>
              <a:t>The Bon Appétit restaurant in Paris</a:t>
            </a:r>
            <a:endParaRPr lang="it-IT" sz="1200" i="1" dirty="0">
              <a:solidFill>
                <a:schemeClr val="bg1"/>
              </a:solidFill>
              <a:latin typeface="Univers 47 CondensedLight" panose="00000400000000000000" pitchFamily="2" charset="0"/>
            </a:endParaRPr>
          </a:p>
        </p:txBody>
      </p:sp>
      <p:pic>
        <p:nvPicPr>
          <p:cNvPr id="31" name="Picture 4" descr="Food delivery b2b, Carrefour compra il 60% di Dejbox - Foodcommunity">
            <a:extLst>
              <a:ext uri="{FF2B5EF4-FFF2-40B4-BE49-F238E27FC236}">
                <a16:creationId xmlns:a16="http://schemas.microsoft.com/office/drawing/2014/main" id="{C585E57B-A02E-4FA5-8C61-C54FA6BF08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91329" y="4392911"/>
            <a:ext cx="1692859" cy="11285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D49F1051-6794-4C81-B76A-17332F32C380}"/>
              </a:ext>
            </a:extLst>
          </p:cNvPr>
          <p:cNvSpPr txBox="1"/>
          <p:nvPr/>
        </p:nvSpPr>
        <p:spPr>
          <a:xfrm>
            <a:off x="9538950" y="5585915"/>
            <a:ext cx="1643081" cy="556385"/>
          </a:xfrm>
          <a:prstGeom prst="rect">
            <a:avLst/>
          </a:prstGeom>
          <a:noFill/>
        </p:spPr>
        <p:txBody>
          <a:bodyPr wrap="square" lIns="54610" tIns="54610" rIns="54610" bIns="54610" rtlCol="0" anchor="ctr">
            <a:noAutofit/>
          </a:bodyPr>
          <a:lstStyle/>
          <a:p>
            <a:pPr algn="r">
              <a:spcAft>
                <a:spcPts val="300"/>
              </a:spcAft>
            </a:pPr>
            <a:r>
              <a:rPr lang="en-US" sz="1200" i="1" dirty="0">
                <a:solidFill>
                  <a:schemeClr val="bg1"/>
                </a:solidFill>
                <a:latin typeface="Univers 47 CondensedLight" panose="00000400000000000000" pitchFamily="2" charset="0"/>
              </a:rPr>
              <a:t>An example of food box offered by </a:t>
            </a:r>
            <a:r>
              <a:rPr lang="en-US" sz="1200" i="1" dirty="0" err="1">
                <a:solidFill>
                  <a:schemeClr val="bg1"/>
                </a:solidFill>
                <a:latin typeface="Univers 47 CondensedLight" panose="00000400000000000000" pitchFamily="2" charset="0"/>
              </a:rPr>
              <a:t>Dejbox</a:t>
            </a:r>
            <a:endParaRPr lang="it-IT" sz="1200" i="1" dirty="0">
              <a:solidFill>
                <a:schemeClr val="bg1"/>
              </a:solidFill>
              <a:latin typeface="Univers 47 CondensedLight" panose="00000400000000000000" pitchFamily="2" charset="0"/>
            </a:endParaRPr>
          </a:p>
        </p:txBody>
      </p:sp>
      <p:sp>
        <p:nvSpPr>
          <p:cNvPr id="33" name="Rectangle 32">
            <a:extLst>
              <a:ext uri="{FF2B5EF4-FFF2-40B4-BE49-F238E27FC236}">
                <a16:creationId xmlns:a16="http://schemas.microsoft.com/office/drawing/2014/main" id="{E6FCAD8A-8915-409A-A2C3-F9E7E33063B2}"/>
              </a:ext>
            </a:extLst>
          </p:cNvPr>
          <p:cNvSpPr/>
          <p:nvPr/>
        </p:nvSpPr>
        <p:spPr>
          <a:xfrm>
            <a:off x="960422" y="1090955"/>
            <a:ext cx="8850500" cy="369332"/>
          </a:xfrm>
          <a:prstGeom prst="rect">
            <a:avLst/>
          </a:prstGeom>
        </p:spPr>
        <p:txBody>
          <a:bodyPr wrap="none">
            <a:spAutoFit/>
          </a:bodyPr>
          <a:lstStyle/>
          <a:p>
            <a:r>
              <a:rPr lang="it-IT" i="1" spc="-5" dirty="0">
                <a:solidFill>
                  <a:srgbClr val="FFFFFF"/>
                </a:solidFill>
              </a:rPr>
              <a:t>«</a:t>
            </a:r>
            <a:r>
              <a:rPr lang="en-US" i="1" spc="-5" dirty="0">
                <a:solidFill>
                  <a:srgbClr val="FFFFFF"/>
                </a:solidFill>
              </a:rPr>
              <a:t>Even outside national borders the Retail is approaching Foodservice and Delivery</a:t>
            </a:r>
            <a:r>
              <a:rPr lang="it-IT" i="1" spc="-5" dirty="0">
                <a:solidFill>
                  <a:srgbClr val="FFFFFF"/>
                </a:solidFill>
              </a:rPr>
              <a:t>»</a:t>
            </a:r>
            <a:endParaRPr lang="it-IT" dirty="0"/>
          </a:p>
        </p:txBody>
      </p:sp>
    </p:spTree>
    <p:extLst>
      <p:ext uri="{BB962C8B-B14F-4D97-AF65-F5344CB8AC3E}">
        <p14:creationId xmlns:p14="http://schemas.microsoft.com/office/powerpoint/2010/main" val="3005222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7328534"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err="1">
                <a:solidFill>
                  <a:srgbClr val="FFFFFF"/>
                </a:solidFill>
              </a:rPr>
              <a:t>Vegè</a:t>
            </a:r>
            <a:endParaRPr spc="-10" dirty="0">
              <a:solidFill>
                <a:srgbClr val="FFFFFF"/>
              </a:solidFill>
            </a:endParaRPr>
          </a:p>
        </p:txBody>
      </p:sp>
      <p:sp>
        <p:nvSpPr>
          <p:cNvPr id="7" name="object 7"/>
          <p:cNvSpPr txBox="1"/>
          <p:nvPr/>
        </p:nvSpPr>
        <p:spPr>
          <a:xfrm>
            <a:off x="986471" y="1517505"/>
            <a:ext cx="10245093" cy="764312"/>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FFFFFF"/>
                </a:solidFill>
                <a:cs typeface="Arial"/>
              </a:rPr>
              <a:t>Following the path indicated by </a:t>
            </a:r>
            <a:r>
              <a:rPr lang="en-US" sz="1200" b="1" dirty="0" err="1">
                <a:solidFill>
                  <a:srgbClr val="FFFFFF"/>
                </a:solidFill>
                <a:cs typeface="Arial"/>
              </a:rPr>
              <a:t>Esselunga</a:t>
            </a:r>
            <a:r>
              <a:rPr lang="en-US" sz="1200" b="1" dirty="0">
                <a:solidFill>
                  <a:srgbClr val="FFFFFF"/>
                </a:solidFill>
                <a:cs typeface="Arial"/>
              </a:rPr>
              <a:t> with "La </a:t>
            </a:r>
            <a:r>
              <a:rPr lang="en-US" sz="1200" b="1" dirty="0" err="1">
                <a:solidFill>
                  <a:srgbClr val="FFFFFF"/>
                </a:solidFill>
                <a:cs typeface="Arial"/>
              </a:rPr>
              <a:t>Esse</a:t>
            </a:r>
            <a:r>
              <a:rPr lang="en-US" sz="1200" b="1" dirty="0">
                <a:solidFill>
                  <a:srgbClr val="FFFFFF"/>
                </a:solidFill>
                <a:cs typeface="Arial"/>
              </a:rPr>
              <a:t>", also </a:t>
            </a:r>
            <a:r>
              <a:rPr lang="en-US" sz="1200" b="1" dirty="0" err="1">
                <a:solidFill>
                  <a:srgbClr val="FFFFFF"/>
                </a:solidFill>
                <a:cs typeface="Arial"/>
              </a:rPr>
              <a:t>Vegè</a:t>
            </a:r>
            <a:r>
              <a:rPr lang="en-US" sz="1200" b="1" dirty="0">
                <a:solidFill>
                  <a:srgbClr val="FFFFFF"/>
                </a:solidFill>
                <a:cs typeface="Arial"/>
              </a:rPr>
              <a:t>, the brand in second place in Italy for number of stores (3,585 stores with 35 associated companies), plans to launch a new medium-sized format in 2021.</a:t>
            </a:r>
          </a:p>
          <a:p>
            <a:pPr marL="12700">
              <a:lnSpc>
                <a:spcPct val="100000"/>
              </a:lnSpc>
              <a:spcBef>
                <a:spcPts val="100"/>
              </a:spcBef>
            </a:pPr>
            <a:r>
              <a:rPr lang="en-US" sz="1200" b="1" dirty="0">
                <a:solidFill>
                  <a:srgbClr val="FFFFFF"/>
                </a:solidFill>
                <a:cs typeface="Arial"/>
              </a:rPr>
              <a:t>In addition to this, the </a:t>
            </a:r>
            <a:r>
              <a:rPr lang="en-US" sz="1200" b="1" dirty="0" err="1">
                <a:solidFill>
                  <a:srgbClr val="FFFFFF"/>
                </a:solidFill>
                <a:cs typeface="Arial"/>
              </a:rPr>
              <a:t>Vegè</a:t>
            </a:r>
            <a:r>
              <a:rPr lang="en-US" sz="1200" b="1" dirty="0">
                <a:solidFill>
                  <a:srgbClr val="FFFFFF"/>
                </a:solidFill>
                <a:cs typeface="Arial"/>
              </a:rPr>
              <a:t> group has signed an agreement with </a:t>
            </a:r>
            <a:r>
              <a:rPr lang="en-US" sz="1200" b="1" dirty="0" err="1">
                <a:solidFill>
                  <a:srgbClr val="FFFFFF"/>
                </a:solidFill>
                <a:cs typeface="Arial"/>
              </a:rPr>
              <a:t>Everli</a:t>
            </a:r>
            <a:r>
              <a:rPr lang="en-US" sz="1200" b="1" dirty="0">
                <a:solidFill>
                  <a:srgbClr val="FFFFFF"/>
                </a:solidFill>
                <a:cs typeface="Arial"/>
              </a:rPr>
              <a:t>, a platform for "home shopping", to enrich its portfolio of services in a widespread manner.</a:t>
            </a:r>
            <a:endParaRPr lang="it-IT" sz="1200" b="1" dirty="0">
              <a:solidFill>
                <a:srgbClr val="FFFFFF"/>
              </a:solidFill>
              <a:cs typeface="Arial"/>
            </a:endParaRP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62" name="Rectangle 61">
            <a:extLst>
              <a:ext uri="{FF2B5EF4-FFF2-40B4-BE49-F238E27FC236}">
                <a16:creationId xmlns:a16="http://schemas.microsoft.com/office/drawing/2014/main" id="{A2204C22-CFC2-40B0-B8CE-1370FAC24CA4}"/>
              </a:ext>
            </a:extLst>
          </p:cNvPr>
          <p:cNvSpPr/>
          <p:nvPr/>
        </p:nvSpPr>
        <p:spPr>
          <a:xfrm>
            <a:off x="3206652" y="2333905"/>
            <a:ext cx="4047588" cy="3203360"/>
          </a:xfrm>
          <a:prstGeom prst="rect">
            <a:avLst/>
          </a:prstGeom>
          <a:noFill/>
        </p:spPr>
        <p:txBody>
          <a:bodyPr wrap="square" lIns="54610" tIns="54610" rIns="54610" bIns="54610" rtlCol="0">
            <a:noAutofit/>
          </a:bodyPr>
          <a:lstStyle/>
          <a:p>
            <a:pPr>
              <a:spcAft>
                <a:spcPts val="300"/>
              </a:spcAft>
            </a:pPr>
            <a:r>
              <a:rPr lang="en-US" sz="1200" dirty="0">
                <a:solidFill>
                  <a:schemeClr val="bg1"/>
                </a:solidFill>
              </a:rPr>
              <a:t>            A project aimed at relaunching the brand, which has been under study for some time but has remained on stand-by due to the health emergency, is planned for 2021 and foresees the development of points of sale designed and structured to be the evolution of the supermarket format.</a:t>
            </a:r>
          </a:p>
          <a:p>
            <a:pPr>
              <a:spcAft>
                <a:spcPts val="300"/>
              </a:spcAft>
            </a:pPr>
            <a:endParaRPr lang="en-US" sz="1200" dirty="0">
              <a:solidFill>
                <a:schemeClr val="bg1"/>
              </a:solidFill>
            </a:endParaRPr>
          </a:p>
          <a:p>
            <a:pPr>
              <a:spcAft>
                <a:spcPts val="300"/>
              </a:spcAft>
            </a:pPr>
            <a:r>
              <a:rPr lang="en-US" sz="1200" dirty="0">
                <a:solidFill>
                  <a:schemeClr val="bg1"/>
                </a:solidFill>
              </a:rPr>
              <a:t>           In fact, the current trend rewards a medium-sized point of sale format that is able to offer the best calibrated mix of hospitality, convenience, deep and qualified food assortments - with particular attention to fresh and very fresh products - and personalized service.</a:t>
            </a:r>
          </a:p>
          <a:p>
            <a:pPr>
              <a:spcAft>
                <a:spcPts val="300"/>
              </a:spcAft>
            </a:pPr>
            <a:endParaRPr lang="en-US" sz="1200" dirty="0">
              <a:solidFill>
                <a:schemeClr val="bg1"/>
              </a:solidFill>
            </a:endParaRPr>
          </a:p>
          <a:p>
            <a:pPr>
              <a:spcAft>
                <a:spcPts val="300"/>
              </a:spcAft>
            </a:pPr>
            <a:r>
              <a:rPr lang="en-US" sz="1200" dirty="0">
                <a:solidFill>
                  <a:schemeClr val="bg1"/>
                </a:solidFill>
              </a:rPr>
              <a:t>           All member companies and new entrepreneurs who will join the group from 2021 will be able to choose to join the project with the new </a:t>
            </a:r>
            <a:r>
              <a:rPr lang="en-US" sz="1200" dirty="0" err="1">
                <a:solidFill>
                  <a:schemeClr val="bg1"/>
                </a:solidFill>
              </a:rPr>
              <a:t>VéGé</a:t>
            </a:r>
            <a:r>
              <a:rPr lang="en-US" sz="1200" dirty="0">
                <a:solidFill>
                  <a:schemeClr val="bg1"/>
                </a:solidFill>
              </a:rPr>
              <a:t> stores, following all the characteristics of the new format.</a:t>
            </a:r>
            <a:endParaRPr lang="it-IT" sz="1200" dirty="0">
              <a:solidFill>
                <a:schemeClr val="bg1"/>
              </a:solidFill>
            </a:endParaRPr>
          </a:p>
        </p:txBody>
      </p:sp>
      <p:pic>
        <p:nvPicPr>
          <p:cNvPr id="21" name="Graphic 20" descr="Open quotation mark">
            <a:extLst>
              <a:ext uri="{FF2B5EF4-FFF2-40B4-BE49-F238E27FC236}">
                <a16:creationId xmlns:a16="http://schemas.microsoft.com/office/drawing/2014/main" id="{203A3DF8-3C59-4881-9828-D22C160E95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1925" y="2185236"/>
            <a:ext cx="516155" cy="516155"/>
          </a:xfrm>
          <a:prstGeom prst="rect">
            <a:avLst/>
          </a:prstGeom>
        </p:spPr>
      </p:pic>
      <p:pic>
        <p:nvPicPr>
          <p:cNvPr id="22" name="Graphic 21" descr="Open quotation mark">
            <a:extLst>
              <a:ext uri="{FF2B5EF4-FFF2-40B4-BE49-F238E27FC236}">
                <a16:creationId xmlns:a16="http://schemas.microsoft.com/office/drawing/2014/main" id="{6C0518E7-1B7D-42AC-8569-0DD80409F349}"/>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171925" y="3509880"/>
            <a:ext cx="516155" cy="516155"/>
          </a:xfrm>
          <a:prstGeom prst="rect">
            <a:avLst/>
          </a:prstGeom>
        </p:spPr>
      </p:pic>
      <p:pic>
        <p:nvPicPr>
          <p:cNvPr id="23" name="Graphic 22" descr="Open quotation mark">
            <a:extLst>
              <a:ext uri="{FF2B5EF4-FFF2-40B4-BE49-F238E27FC236}">
                <a16:creationId xmlns:a16="http://schemas.microsoft.com/office/drawing/2014/main" id="{6C39FEB2-B290-426D-AC10-041BCE55A747}"/>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178021" y="4667435"/>
            <a:ext cx="516155" cy="516155"/>
          </a:xfrm>
          <a:prstGeom prst="rect">
            <a:avLst/>
          </a:prstGeom>
        </p:spPr>
      </p:pic>
      <p:sp>
        <p:nvSpPr>
          <p:cNvPr id="24" name="TextBox 23">
            <a:extLst>
              <a:ext uri="{FF2B5EF4-FFF2-40B4-BE49-F238E27FC236}">
                <a16:creationId xmlns:a16="http://schemas.microsoft.com/office/drawing/2014/main" id="{B121CACB-46D1-4340-99B5-F62DC9830E81}"/>
              </a:ext>
            </a:extLst>
          </p:cNvPr>
          <p:cNvSpPr txBox="1"/>
          <p:nvPr/>
        </p:nvSpPr>
        <p:spPr>
          <a:xfrm>
            <a:off x="7794858" y="2117585"/>
            <a:ext cx="3131865" cy="4851051"/>
          </a:xfrm>
          <a:prstGeom prst="rect">
            <a:avLst/>
          </a:prstGeom>
          <a:noFill/>
        </p:spPr>
        <p:txBody>
          <a:bodyPr wrap="square" lIns="54610" tIns="54610" rIns="54610" bIns="54610" rtlCol="0">
            <a:noAutofit/>
          </a:bodyPr>
          <a:lstStyle>
            <a:defPPr>
              <a:defRPr lang="en-US"/>
            </a:defPPr>
            <a:lvl1pPr>
              <a:spcAft>
                <a:spcPts val="300"/>
              </a:spcAft>
              <a:defRPr sz="1200">
                <a:solidFill>
                  <a:schemeClr val="bg1"/>
                </a:solidFill>
              </a:defRPr>
            </a:lvl1pPr>
          </a:lstStyle>
          <a:p>
            <a:r>
              <a:rPr lang="it-IT" b="1" dirty="0" err="1"/>
              <a:t>Vegè</a:t>
            </a:r>
            <a:r>
              <a:rPr lang="it-IT" b="1" dirty="0"/>
              <a:t> &amp; </a:t>
            </a:r>
            <a:r>
              <a:rPr lang="it-IT" b="1" dirty="0" err="1"/>
              <a:t>Everli</a:t>
            </a:r>
            <a:endParaRPr lang="it-IT" b="1" dirty="0"/>
          </a:p>
          <a:p>
            <a:r>
              <a:rPr lang="en-US" dirty="0"/>
              <a:t>Starting from the end of January, </a:t>
            </a:r>
            <a:r>
              <a:rPr lang="en-US" dirty="0" err="1"/>
              <a:t>Vegè</a:t>
            </a:r>
            <a:r>
              <a:rPr lang="en-US" dirty="0"/>
              <a:t> has signed a partnership agreement with </a:t>
            </a:r>
            <a:r>
              <a:rPr lang="en-US" dirty="0" err="1"/>
              <a:t>Everli</a:t>
            </a:r>
            <a:r>
              <a:rPr lang="en-US" dirty="0"/>
              <a:t> for the extension of the home shopping service guaranteed by </a:t>
            </a:r>
            <a:r>
              <a:rPr lang="en-US" dirty="0" err="1"/>
              <a:t>Everli</a:t>
            </a:r>
            <a:r>
              <a:rPr lang="en-US" dirty="0"/>
              <a:t> to the whole national network of the </a:t>
            </a:r>
            <a:r>
              <a:rPr lang="en-US" dirty="0" err="1"/>
              <a:t>Vegè</a:t>
            </a:r>
            <a:r>
              <a:rPr lang="en-US" dirty="0"/>
              <a:t> Group. The agreement reached between the </a:t>
            </a:r>
            <a:r>
              <a:rPr lang="en-US" dirty="0" err="1"/>
              <a:t>VéGé</a:t>
            </a:r>
            <a:r>
              <a:rPr lang="en-US" dirty="0"/>
              <a:t> Group and </a:t>
            </a:r>
            <a:r>
              <a:rPr lang="en-US" dirty="0" err="1"/>
              <a:t>Everli</a:t>
            </a:r>
            <a:r>
              <a:rPr lang="en-US" dirty="0"/>
              <a:t> will last three years and will transfer on a national scale the collaborations already successfully activated by Metro Italia and Bennet, companies that are part of the </a:t>
            </a:r>
            <a:r>
              <a:rPr lang="en-US" dirty="0" err="1"/>
              <a:t>VéGé</a:t>
            </a:r>
            <a:r>
              <a:rPr lang="en-US" dirty="0"/>
              <a:t> network.</a:t>
            </a:r>
            <a:endParaRPr lang="it-IT" dirty="0"/>
          </a:p>
        </p:txBody>
      </p:sp>
      <p:pic>
        <p:nvPicPr>
          <p:cNvPr id="25" name="Picture 2" descr="Gruppo VéGé: su tutta la rete spesa online e consegna a domicilio">
            <a:extLst>
              <a:ext uri="{FF2B5EF4-FFF2-40B4-BE49-F238E27FC236}">
                <a16:creationId xmlns:a16="http://schemas.microsoft.com/office/drawing/2014/main" id="{D922588D-B098-40A8-A453-8F8D38F87F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57" t="27142" r="6835" b="28367"/>
          <a:stretch/>
        </p:blipFill>
        <p:spPr bwMode="auto">
          <a:xfrm>
            <a:off x="8594573" y="4509795"/>
            <a:ext cx="1532434" cy="4705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F14D1B5A-4B2C-4AAA-ABD4-5B3DE97E83A8}"/>
              </a:ext>
            </a:extLst>
          </p:cNvPr>
          <p:cNvCxnSpPr/>
          <p:nvPr/>
        </p:nvCxnSpPr>
        <p:spPr>
          <a:xfrm>
            <a:off x="7632298" y="2369986"/>
            <a:ext cx="0" cy="33712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96C0042-76E8-4B1D-8D13-97DFF25EEC5B}"/>
              </a:ext>
            </a:extLst>
          </p:cNvPr>
          <p:cNvSpPr txBox="1"/>
          <p:nvPr/>
        </p:nvSpPr>
        <p:spPr>
          <a:xfrm>
            <a:off x="8123954" y="4925512"/>
            <a:ext cx="2473672" cy="1035042"/>
          </a:xfrm>
          <a:prstGeom prst="rect">
            <a:avLst/>
          </a:prstGeom>
          <a:noFill/>
        </p:spPr>
        <p:txBody>
          <a:bodyPr wrap="square" lIns="54610" tIns="54610" rIns="54610" bIns="54610" rtlCol="0" anchor="ctr">
            <a:noAutofit/>
          </a:bodyPr>
          <a:lstStyle/>
          <a:p>
            <a:pPr algn="ctr">
              <a:spcAft>
                <a:spcPts val="300"/>
              </a:spcAft>
            </a:pPr>
            <a:r>
              <a:rPr lang="en-US" sz="1200" i="1" dirty="0">
                <a:solidFill>
                  <a:schemeClr val="bg1"/>
                </a:solidFill>
              </a:rPr>
              <a:t>Through this partnership, the </a:t>
            </a:r>
            <a:r>
              <a:rPr lang="en-US" sz="1200" i="1" dirty="0" err="1">
                <a:solidFill>
                  <a:schemeClr val="bg1"/>
                </a:solidFill>
              </a:rPr>
              <a:t>Vegè</a:t>
            </a:r>
            <a:r>
              <a:rPr lang="en-US" sz="1200" i="1" dirty="0">
                <a:solidFill>
                  <a:schemeClr val="bg1"/>
                </a:solidFill>
              </a:rPr>
              <a:t> Group secures a partner for "home shopping" for all its 3,585 stores.</a:t>
            </a:r>
            <a:endParaRPr lang="it-IT" sz="1200" i="1" dirty="0">
              <a:solidFill>
                <a:schemeClr val="bg1"/>
              </a:solidFill>
            </a:endParaRPr>
          </a:p>
        </p:txBody>
      </p:sp>
      <p:sp>
        <p:nvSpPr>
          <p:cNvPr id="28" name="Rectangle 27">
            <a:extLst>
              <a:ext uri="{FF2B5EF4-FFF2-40B4-BE49-F238E27FC236}">
                <a16:creationId xmlns:a16="http://schemas.microsoft.com/office/drawing/2014/main" id="{5C53FE86-6382-4599-B1AE-C8563EB68629}"/>
              </a:ext>
            </a:extLst>
          </p:cNvPr>
          <p:cNvSpPr/>
          <p:nvPr/>
        </p:nvSpPr>
        <p:spPr>
          <a:xfrm>
            <a:off x="960422" y="1090955"/>
            <a:ext cx="10814499" cy="369332"/>
          </a:xfrm>
          <a:prstGeom prst="rect">
            <a:avLst/>
          </a:prstGeom>
        </p:spPr>
        <p:txBody>
          <a:bodyPr wrap="none">
            <a:spAutoFit/>
          </a:bodyPr>
          <a:lstStyle/>
          <a:p>
            <a:r>
              <a:rPr lang="it-IT" i="1" spc="-5" dirty="0">
                <a:solidFill>
                  <a:srgbClr val="FFFFFF"/>
                </a:solidFill>
              </a:rPr>
              <a:t>«</a:t>
            </a:r>
            <a:r>
              <a:rPr lang="en-US" i="1" spc="-5" dirty="0">
                <a:solidFill>
                  <a:srgbClr val="FFFFFF"/>
                </a:solidFill>
              </a:rPr>
              <a:t>Development of new medium-sized formats and strategic partnerships to complete the service portfolio</a:t>
            </a:r>
            <a:r>
              <a:rPr lang="it-IT" i="1" spc="-5" dirty="0">
                <a:solidFill>
                  <a:srgbClr val="FFFFFF"/>
                </a:solidFill>
              </a:rPr>
              <a:t>»</a:t>
            </a:r>
            <a:endParaRPr lang="it-IT" dirty="0"/>
          </a:p>
        </p:txBody>
      </p:sp>
    </p:spTree>
    <p:extLst>
      <p:ext uri="{BB962C8B-B14F-4D97-AF65-F5344CB8AC3E}">
        <p14:creationId xmlns:p14="http://schemas.microsoft.com/office/powerpoint/2010/main" val="3490664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7328534"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a:solidFill>
                  <a:srgbClr val="FFFFFF"/>
                </a:solidFill>
              </a:rPr>
              <a:t>Morrison</a:t>
            </a:r>
            <a:endParaRPr spc="-10" dirty="0">
              <a:solidFill>
                <a:srgbClr val="FFFFFF"/>
              </a:solidFill>
            </a:endParaRPr>
          </a:p>
        </p:txBody>
      </p:sp>
      <p:sp>
        <p:nvSpPr>
          <p:cNvPr id="7" name="object 7"/>
          <p:cNvSpPr txBox="1"/>
          <p:nvPr/>
        </p:nvSpPr>
        <p:spPr>
          <a:xfrm>
            <a:off x="986472" y="1517505"/>
            <a:ext cx="9337040" cy="566822"/>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FFFFFF"/>
                </a:solidFill>
                <a:cs typeface="Arial"/>
              </a:rPr>
              <a:t>Also in the United Kingdom, thanks to the </a:t>
            </a:r>
            <a:r>
              <a:rPr lang="en-US" sz="1200" b="1" dirty="0" err="1">
                <a:solidFill>
                  <a:srgbClr val="FFFFFF"/>
                </a:solidFill>
                <a:cs typeface="Arial"/>
              </a:rPr>
              <a:t>Morrisons</a:t>
            </a:r>
            <a:r>
              <a:rPr lang="en-US" sz="1200" b="1" dirty="0">
                <a:solidFill>
                  <a:srgbClr val="FFFFFF"/>
                </a:solidFill>
                <a:cs typeface="Arial"/>
              </a:rPr>
              <a:t> chain, initiatives are being launched to unite Retail and Foodservice, to create hybrid solutions capable of intercepting the needs of customers and creating fully integrated "Food market" hubs that go beyond the concept of the "traditional" supermarket.</a:t>
            </a: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2" y="2333905"/>
            <a:ext cx="5800188" cy="3203360"/>
          </a:xfrm>
          <a:prstGeom prst="rect">
            <a:avLst/>
          </a:prstGeom>
          <a:noFill/>
        </p:spPr>
        <p:txBody>
          <a:bodyPr wrap="square" lIns="54610" tIns="54610" rIns="54610" bIns="54610" rtlCol="0">
            <a:noAutofit/>
          </a:bodyPr>
          <a:lstStyle/>
          <a:p>
            <a:pPr marL="171450" indent="-171450">
              <a:spcAft>
                <a:spcPts val="300"/>
              </a:spcAft>
              <a:buFont typeface="Arial" panose="020B0604020202020204" pitchFamily="34" charset="0"/>
              <a:buChar char="•"/>
            </a:pPr>
            <a:r>
              <a:rPr lang="en-US" sz="1200" b="1" dirty="0">
                <a:solidFill>
                  <a:schemeClr val="bg1"/>
                </a:solidFill>
              </a:rPr>
              <a:t>Market Kitchen to combine Retail &amp; Foodservice</a:t>
            </a:r>
          </a:p>
          <a:p>
            <a:pPr>
              <a:spcAft>
                <a:spcPts val="300"/>
              </a:spcAft>
            </a:pPr>
            <a:r>
              <a:rPr lang="en-US" sz="1200" dirty="0">
                <a:solidFill>
                  <a:schemeClr val="bg1"/>
                </a:solidFill>
              </a:rPr>
              <a:t>In the </a:t>
            </a:r>
            <a:r>
              <a:rPr lang="en-US" sz="1200" dirty="0" err="1">
                <a:solidFill>
                  <a:schemeClr val="bg1"/>
                </a:solidFill>
              </a:rPr>
              <a:t>Morrisons</a:t>
            </a:r>
            <a:r>
              <a:rPr lang="en-US" sz="1200" dirty="0">
                <a:solidFill>
                  <a:schemeClr val="bg1"/>
                </a:solidFill>
              </a:rPr>
              <a:t> store in </a:t>
            </a:r>
            <a:r>
              <a:rPr lang="en-US" sz="1200" dirty="0" err="1">
                <a:solidFill>
                  <a:schemeClr val="bg1"/>
                </a:solidFill>
              </a:rPr>
              <a:t>Edgbaston</a:t>
            </a:r>
            <a:r>
              <a:rPr lang="en-US" sz="1200" dirty="0">
                <a:solidFill>
                  <a:schemeClr val="bg1"/>
                </a:solidFill>
              </a:rPr>
              <a:t> (Birmingham, UK), the chain is inaugurating the new </a:t>
            </a:r>
            <a:r>
              <a:rPr lang="en-US" sz="1200" b="1" dirty="0">
                <a:solidFill>
                  <a:schemeClr val="bg1"/>
                </a:solidFill>
              </a:rPr>
              <a:t>'Market Kitchen</a:t>
            </a:r>
            <a:r>
              <a:rPr lang="en-US" sz="1200" dirty="0">
                <a:solidFill>
                  <a:schemeClr val="bg1"/>
                </a:solidFill>
              </a:rPr>
              <a:t>' that can unite the world of traditional </a:t>
            </a:r>
            <a:r>
              <a:rPr lang="en-US" sz="1200" b="1" dirty="0">
                <a:solidFill>
                  <a:schemeClr val="bg1"/>
                </a:solidFill>
              </a:rPr>
              <a:t>Retail</a:t>
            </a:r>
            <a:r>
              <a:rPr lang="en-US" sz="1200" dirty="0">
                <a:solidFill>
                  <a:schemeClr val="bg1"/>
                </a:solidFill>
              </a:rPr>
              <a:t> with </a:t>
            </a:r>
            <a:r>
              <a:rPr lang="en-US" sz="1200" b="1" dirty="0">
                <a:solidFill>
                  <a:schemeClr val="bg1"/>
                </a:solidFill>
              </a:rPr>
              <a:t>Foodservice</a:t>
            </a:r>
            <a:r>
              <a:rPr lang="en-US" sz="1200" dirty="0">
                <a:solidFill>
                  <a:schemeClr val="bg1"/>
                </a:solidFill>
              </a:rPr>
              <a:t>.</a:t>
            </a:r>
          </a:p>
          <a:p>
            <a:pPr>
              <a:spcAft>
                <a:spcPts val="300"/>
              </a:spcAft>
            </a:pPr>
            <a:r>
              <a:rPr lang="en-US" sz="1200" dirty="0">
                <a:solidFill>
                  <a:schemeClr val="bg1"/>
                </a:solidFill>
              </a:rPr>
              <a:t>The new format means customers can have their </a:t>
            </a:r>
            <a:r>
              <a:rPr lang="en-US" sz="1200" b="1" dirty="0">
                <a:solidFill>
                  <a:schemeClr val="bg1"/>
                </a:solidFill>
              </a:rPr>
              <a:t>breakfast</a:t>
            </a:r>
            <a:r>
              <a:rPr lang="en-US" sz="1200" dirty="0">
                <a:solidFill>
                  <a:schemeClr val="bg1"/>
                </a:solidFill>
              </a:rPr>
              <a:t>, </a:t>
            </a:r>
            <a:r>
              <a:rPr lang="en-US" sz="1200" b="1" dirty="0">
                <a:solidFill>
                  <a:schemeClr val="bg1"/>
                </a:solidFill>
              </a:rPr>
              <a:t>lunch</a:t>
            </a:r>
            <a:r>
              <a:rPr lang="en-US" sz="1200" dirty="0">
                <a:solidFill>
                  <a:schemeClr val="bg1"/>
                </a:solidFill>
              </a:rPr>
              <a:t> or </a:t>
            </a:r>
            <a:r>
              <a:rPr lang="en-US" sz="1200" b="1" dirty="0">
                <a:solidFill>
                  <a:schemeClr val="bg1"/>
                </a:solidFill>
              </a:rPr>
              <a:t>dinner</a:t>
            </a:r>
            <a:r>
              <a:rPr lang="en-US" sz="1200" dirty="0">
                <a:solidFill>
                  <a:schemeClr val="bg1"/>
                </a:solidFill>
              </a:rPr>
              <a:t> </a:t>
            </a:r>
            <a:r>
              <a:rPr lang="en-US" sz="1200" b="1" dirty="0">
                <a:solidFill>
                  <a:schemeClr val="bg1"/>
                </a:solidFill>
              </a:rPr>
              <a:t>freshly</a:t>
            </a:r>
            <a:r>
              <a:rPr lang="en-US" sz="1200" dirty="0">
                <a:solidFill>
                  <a:schemeClr val="bg1"/>
                </a:solidFill>
              </a:rPr>
              <a:t> </a:t>
            </a:r>
            <a:r>
              <a:rPr lang="en-US" sz="1200" b="1" dirty="0">
                <a:solidFill>
                  <a:schemeClr val="bg1"/>
                </a:solidFill>
              </a:rPr>
              <a:t>prepared</a:t>
            </a:r>
            <a:r>
              <a:rPr lang="en-US" sz="1200" dirty="0">
                <a:solidFill>
                  <a:schemeClr val="bg1"/>
                </a:solidFill>
              </a:rPr>
              <a:t> by a </a:t>
            </a:r>
            <a:r>
              <a:rPr lang="en-US" sz="1200" b="1" dirty="0">
                <a:solidFill>
                  <a:schemeClr val="bg1"/>
                </a:solidFill>
              </a:rPr>
              <a:t>chef</a:t>
            </a:r>
            <a:r>
              <a:rPr lang="en-US" sz="1200" dirty="0">
                <a:solidFill>
                  <a:schemeClr val="bg1"/>
                </a:solidFill>
              </a:rPr>
              <a:t>, or opt for a few </a:t>
            </a:r>
            <a:r>
              <a:rPr lang="en-US" sz="1200" b="1" dirty="0">
                <a:solidFill>
                  <a:schemeClr val="bg1"/>
                </a:solidFill>
              </a:rPr>
              <a:t>'ready-to-eat</a:t>
            </a:r>
            <a:r>
              <a:rPr lang="en-US" sz="1200" dirty="0">
                <a:solidFill>
                  <a:schemeClr val="bg1"/>
                </a:solidFill>
              </a:rPr>
              <a:t>' meals from the counter at the </a:t>
            </a:r>
            <a:r>
              <a:rPr lang="en-US" sz="1200" b="1" dirty="0">
                <a:solidFill>
                  <a:schemeClr val="bg1"/>
                </a:solidFill>
              </a:rPr>
              <a:t>same time </a:t>
            </a:r>
            <a:r>
              <a:rPr lang="en-US" sz="1200" dirty="0">
                <a:solidFill>
                  <a:schemeClr val="bg1"/>
                </a:solidFill>
              </a:rPr>
              <a:t>they go </a:t>
            </a:r>
            <a:r>
              <a:rPr lang="en-US" sz="1200" b="1" dirty="0">
                <a:solidFill>
                  <a:schemeClr val="bg1"/>
                </a:solidFill>
              </a:rPr>
              <a:t>shopping</a:t>
            </a:r>
            <a:r>
              <a:rPr lang="en-US" sz="1200" dirty="0">
                <a:solidFill>
                  <a:schemeClr val="bg1"/>
                </a:solidFill>
              </a:rPr>
              <a:t>.  What's more, customers don't even need to </a:t>
            </a:r>
            <a:r>
              <a:rPr lang="en-US" sz="1200" b="1" dirty="0">
                <a:solidFill>
                  <a:schemeClr val="bg1"/>
                </a:solidFill>
              </a:rPr>
              <a:t>leave their homes </a:t>
            </a:r>
            <a:r>
              <a:rPr lang="en-US" sz="1200" dirty="0">
                <a:solidFill>
                  <a:schemeClr val="bg1"/>
                </a:solidFill>
              </a:rPr>
              <a:t>to enjoy their meals, as they can have their </a:t>
            </a:r>
            <a:r>
              <a:rPr lang="en-US" sz="1200" b="1" dirty="0">
                <a:solidFill>
                  <a:schemeClr val="bg1"/>
                </a:solidFill>
              </a:rPr>
              <a:t>food delivered </a:t>
            </a:r>
            <a:r>
              <a:rPr lang="en-US" sz="1200" dirty="0">
                <a:solidFill>
                  <a:schemeClr val="bg1"/>
                </a:solidFill>
              </a:rPr>
              <a:t>to their door via </a:t>
            </a:r>
            <a:r>
              <a:rPr lang="en-US" sz="1200" b="1" dirty="0">
                <a:solidFill>
                  <a:schemeClr val="bg1"/>
                </a:solidFill>
              </a:rPr>
              <a:t>Deliveroo</a:t>
            </a:r>
            <a:r>
              <a:rPr lang="en-US" sz="1200" dirty="0">
                <a:solidFill>
                  <a:schemeClr val="bg1"/>
                </a:solidFill>
              </a:rPr>
              <a:t>.</a:t>
            </a:r>
          </a:p>
          <a:p>
            <a:pPr>
              <a:spcAft>
                <a:spcPts val="300"/>
              </a:spcAft>
            </a:pPr>
            <a:endParaRPr lang="en-US" sz="1200" dirty="0">
              <a:solidFill>
                <a:schemeClr val="bg1"/>
              </a:solidFill>
            </a:endParaRPr>
          </a:p>
          <a:p>
            <a:pPr>
              <a:spcAft>
                <a:spcPts val="300"/>
              </a:spcAft>
            </a:pPr>
            <a:r>
              <a:rPr lang="en-US" sz="1200" dirty="0">
                <a:solidFill>
                  <a:schemeClr val="bg1"/>
                </a:solidFill>
              </a:rPr>
              <a:t>          "Chefs use our fresh Market Street ingredients to create delicious seasonal dishes for customers that are made to order.  This means customers can pop in and grab their next meal while also buying the foods they need for future meals.  And, thanks to our partnership with Deliveroo, customers across Birmingham will be able to enjoy their favorite dishes from our menu without leaving their kitchen." </a:t>
            </a:r>
          </a:p>
          <a:p>
            <a:pPr>
              <a:spcAft>
                <a:spcPts val="300"/>
              </a:spcAft>
            </a:pPr>
            <a:endParaRPr lang="it-IT" sz="1200" dirty="0">
              <a:solidFill>
                <a:schemeClr val="bg1"/>
              </a:solidFill>
            </a:endParaRPr>
          </a:p>
        </p:txBody>
      </p:sp>
      <p:pic>
        <p:nvPicPr>
          <p:cNvPr id="21" name="Graphic 20" descr="Open quotation mark">
            <a:extLst>
              <a:ext uri="{FF2B5EF4-FFF2-40B4-BE49-F238E27FC236}">
                <a16:creationId xmlns:a16="http://schemas.microsoft.com/office/drawing/2014/main" id="{FF2CBB77-7C3E-4476-87DC-7CA16F7E1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8021" y="4142620"/>
            <a:ext cx="516155" cy="516155"/>
          </a:xfrm>
          <a:prstGeom prst="rect">
            <a:avLst/>
          </a:prstGeom>
        </p:spPr>
      </p:pic>
      <p:pic>
        <p:nvPicPr>
          <p:cNvPr id="22" name="Picture 2" descr="Morrisons unveils new 'Market Kitchen' in Edgbaston">
            <a:extLst>
              <a:ext uri="{FF2B5EF4-FFF2-40B4-BE49-F238E27FC236}">
                <a16:creationId xmlns:a16="http://schemas.microsoft.com/office/drawing/2014/main" id="{34324375-FC1A-4F69-B6C5-CEDE45809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8778" y="4519568"/>
            <a:ext cx="2178359" cy="1641750"/>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28CB568-9792-4432-8A75-27894F850DA6}"/>
              </a:ext>
            </a:extLst>
          </p:cNvPr>
          <p:cNvSpPr txBox="1"/>
          <p:nvPr/>
        </p:nvSpPr>
        <p:spPr>
          <a:xfrm>
            <a:off x="7361499" y="5550920"/>
            <a:ext cx="1834011" cy="556385"/>
          </a:xfrm>
          <a:prstGeom prst="rect">
            <a:avLst/>
          </a:prstGeom>
          <a:noFill/>
        </p:spPr>
        <p:txBody>
          <a:bodyPr wrap="square" lIns="54610" tIns="54610" rIns="54610" bIns="54610" rtlCol="0" anchor="ctr">
            <a:noAutofit/>
          </a:bodyPr>
          <a:lstStyle/>
          <a:p>
            <a:pPr algn="r">
              <a:spcAft>
                <a:spcPts val="300"/>
              </a:spcAft>
            </a:pPr>
            <a:r>
              <a:rPr lang="en-US" sz="1200" i="1" dirty="0">
                <a:solidFill>
                  <a:schemeClr val="bg1"/>
                </a:solidFill>
                <a:latin typeface="Univers 47 CondensedLight" panose="00000400000000000000" pitchFamily="2" charset="0"/>
              </a:rPr>
              <a:t>Morrison's Market Kitchen in </a:t>
            </a:r>
            <a:r>
              <a:rPr lang="en-US" sz="1200" i="1" dirty="0" err="1">
                <a:solidFill>
                  <a:schemeClr val="bg1"/>
                </a:solidFill>
                <a:latin typeface="Univers 47 CondensedLight" panose="00000400000000000000" pitchFamily="2" charset="0"/>
              </a:rPr>
              <a:t>Edgbaston</a:t>
            </a:r>
            <a:r>
              <a:rPr lang="en-US" sz="1200" i="1" dirty="0">
                <a:solidFill>
                  <a:schemeClr val="bg1"/>
                </a:solidFill>
                <a:latin typeface="Univers 47 CondensedLight" panose="00000400000000000000" pitchFamily="2" charset="0"/>
              </a:rPr>
              <a:t> (Birmingham, UK)</a:t>
            </a:r>
            <a:endParaRPr lang="it-IT" sz="1200" i="1" dirty="0">
              <a:solidFill>
                <a:schemeClr val="bg1"/>
              </a:solidFill>
              <a:latin typeface="Univers 47 CondensedLight" panose="00000400000000000000" pitchFamily="2" charset="0"/>
            </a:endParaRPr>
          </a:p>
        </p:txBody>
      </p:sp>
      <p:sp>
        <p:nvSpPr>
          <p:cNvPr id="24" name="Rectangle 23">
            <a:extLst>
              <a:ext uri="{FF2B5EF4-FFF2-40B4-BE49-F238E27FC236}">
                <a16:creationId xmlns:a16="http://schemas.microsoft.com/office/drawing/2014/main" id="{22335BCC-126B-4211-8427-31F0B8DBC3B6}"/>
              </a:ext>
            </a:extLst>
          </p:cNvPr>
          <p:cNvSpPr/>
          <p:nvPr/>
        </p:nvSpPr>
        <p:spPr>
          <a:xfrm>
            <a:off x="960422" y="1090955"/>
            <a:ext cx="6978834" cy="369332"/>
          </a:xfrm>
          <a:prstGeom prst="rect">
            <a:avLst/>
          </a:prstGeom>
        </p:spPr>
        <p:txBody>
          <a:bodyPr wrap="none">
            <a:spAutoFit/>
          </a:bodyPr>
          <a:lstStyle/>
          <a:p>
            <a:r>
              <a:rPr lang="it-IT" i="1" spc="-5" dirty="0">
                <a:solidFill>
                  <a:srgbClr val="FFFFFF"/>
                </a:solidFill>
              </a:rPr>
              <a:t>«</a:t>
            </a:r>
            <a:r>
              <a:rPr lang="en-US" i="1" spc="-5" dirty="0">
                <a:solidFill>
                  <a:srgbClr val="FFFFFF"/>
                </a:solidFill>
              </a:rPr>
              <a:t>The launch of a Market Kitchen to combine Retail &amp; Foodservice</a:t>
            </a:r>
            <a:r>
              <a:rPr lang="it-IT" i="1" spc="-5" dirty="0">
                <a:solidFill>
                  <a:srgbClr val="FFFFFF"/>
                </a:solidFill>
              </a:rPr>
              <a:t>»</a:t>
            </a:r>
            <a:endParaRPr lang="it-IT" dirty="0"/>
          </a:p>
        </p:txBody>
      </p:sp>
    </p:spTree>
    <p:extLst>
      <p:ext uri="{BB962C8B-B14F-4D97-AF65-F5344CB8AC3E}">
        <p14:creationId xmlns:p14="http://schemas.microsoft.com/office/powerpoint/2010/main" val="1869154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1" y="215900"/>
            <a:ext cx="10980627" cy="843821"/>
          </a:xfrm>
          <a:prstGeom prst="rect">
            <a:avLst/>
          </a:prstGeom>
        </p:spPr>
        <p:txBody>
          <a:bodyPr vert="horz" wrap="square" lIns="0" tIns="12700" rIns="0" bIns="0" rtlCol="0">
            <a:spAutoFit/>
          </a:bodyPr>
          <a:lstStyle/>
          <a:p>
            <a:pPr marL="12700">
              <a:lnSpc>
                <a:spcPct val="100000"/>
              </a:lnSpc>
              <a:spcBef>
                <a:spcPts val="0"/>
              </a:spcBef>
            </a:pPr>
            <a:r>
              <a:rPr spc="-30" dirty="0">
                <a:solidFill>
                  <a:srgbClr val="FFFFFF"/>
                </a:solidFill>
              </a:rPr>
              <a:t>Case </a:t>
            </a:r>
            <a:r>
              <a:rPr dirty="0">
                <a:solidFill>
                  <a:srgbClr val="FFFFFF"/>
                </a:solidFill>
              </a:rPr>
              <a:t>example: </a:t>
            </a:r>
            <a:r>
              <a:rPr lang="it-IT" spc="-5" dirty="0">
                <a:solidFill>
                  <a:srgbClr val="FFFFFF"/>
                </a:solidFill>
              </a:rPr>
              <a:t>Glovo</a:t>
            </a:r>
            <a:r>
              <a:rPr lang="it-IT" sz="3600" spc="-5" dirty="0">
                <a:solidFill>
                  <a:srgbClr val="FFFFFF"/>
                </a:solidFill>
              </a:rPr>
              <a:t> </a:t>
            </a:r>
            <a:endParaRPr sz="3600" i="1" spc="-10" dirty="0">
              <a:solidFill>
                <a:srgbClr val="FFFFFF"/>
              </a:solidFill>
            </a:endParaRPr>
          </a:p>
        </p:txBody>
      </p:sp>
      <p:sp>
        <p:nvSpPr>
          <p:cNvPr id="7" name="object 7"/>
          <p:cNvSpPr txBox="1"/>
          <p:nvPr/>
        </p:nvSpPr>
        <p:spPr>
          <a:xfrm>
            <a:off x="986472" y="1517505"/>
            <a:ext cx="9337040" cy="579646"/>
          </a:xfrm>
          <a:prstGeom prst="rect">
            <a:avLst/>
          </a:prstGeom>
        </p:spPr>
        <p:txBody>
          <a:bodyPr vert="horz" wrap="square" lIns="0" tIns="12700" rIns="0" bIns="0" rtlCol="0">
            <a:spAutoFit/>
          </a:bodyPr>
          <a:lstStyle/>
          <a:p>
            <a:pPr marL="12700">
              <a:lnSpc>
                <a:spcPct val="100000"/>
              </a:lnSpc>
              <a:spcBef>
                <a:spcPts val="100"/>
              </a:spcBef>
            </a:pPr>
            <a:r>
              <a:rPr lang="en-US" sz="1200" b="1" dirty="0">
                <a:solidFill>
                  <a:srgbClr val="FFFFFF"/>
                </a:solidFill>
                <a:cs typeface="Arial"/>
              </a:rPr>
              <a:t>Glovo opens 15 physical dark stores, 100 hires expected.</a:t>
            </a:r>
          </a:p>
          <a:p>
            <a:pPr marL="12700">
              <a:lnSpc>
                <a:spcPct val="100000"/>
              </a:lnSpc>
              <a:spcBef>
                <a:spcPts val="100"/>
              </a:spcBef>
            </a:pPr>
            <a:r>
              <a:rPr lang="en-US" sz="1200" b="1" dirty="0">
                <a:solidFill>
                  <a:srgbClr val="FFFFFF"/>
                </a:solidFill>
                <a:cs typeface="Arial"/>
              </a:rPr>
              <a:t>Present in over 200 Italian cities, Glovo invests in "fast micro-spending". The company plans to open 15 physical dark stores in Milan, Turin and Rome, with the aim of opening 200 worldwide by the end of 2021.</a:t>
            </a: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2" y="2333904"/>
            <a:ext cx="7004148" cy="3646271"/>
          </a:xfrm>
          <a:prstGeom prst="rect">
            <a:avLst/>
          </a:prstGeom>
          <a:noFill/>
        </p:spPr>
        <p:txBody>
          <a:bodyPr wrap="square" lIns="54610" tIns="54610" rIns="54610" bIns="54610" rtlCol="0">
            <a:noAutofit/>
          </a:bodyPr>
          <a:lstStyle/>
          <a:p>
            <a:pPr>
              <a:spcAft>
                <a:spcPts val="300"/>
              </a:spcAft>
            </a:pPr>
            <a:r>
              <a:rPr lang="en-US" sz="1200" dirty="0">
                <a:solidFill>
                  <a:schemeClr val="bg1"/>
                </a:solidFill>
              </a:rPr>
              <a:t>Glovo, the multi-category home delivery platform, announced the closing of its </a:t>
            </a:r>
            <a:r>
              <a:rPr lang="en-US" sz="1200" b="1" dirty="0">
                <a:solidFill>
                  <a:schemeClr val="bg1"/>
                </a:solidFill>
              </a:rPr>
              <a:t>€450 million Series F funding round</a:t>
            </a:r>
            <a:r>
              <a:rPr lang="en-US" sz="1200" dirty="0">
                <a:solidFill>
                  <a:schemeClr val="bg1"/>
                </a:solidFill>
              </a:rPr>
              <a:t>. Led by Lugard Road Capital and Luxor Capital Group, the round was also attended by previous investors - Delivery Hero, Drake Enterprises and GP Bullhound - confirming their confidence in the company given the strong growth potential of the online delivery sector.</a:t>
            </a:r>
          </a:p>
          <a:p>
            <a:pPr>
              <a:spcAft>
                <a:spcPts val="300"/>
              </a:spcAft>
            </a:pPr>
            <a:r>
              <a:rPr lang="en-US" sz="1200" dirty="0">
                <a:solidFill>
                  <a:schemeClr val="bg1"/>
                </a:solidFill>
              </a:rPr>
              <a:t>The investments of this round, the largest ever made by a Spanish startup, </a:t>
            </a:r>
            <a:r>
              <a:rPr lang="en-US" sz="1200" b="1" dirty="0">
                <a:solidFill>
                  <a:schemeClr val="bg1"/>
                </a:solidFill>
              </a:rPr>
              <a:t>will be used to strengthen its services in the 20 markets where it operates</a:t>
            </a:r>
            <a:r>
              <a:rPr lang="en-US" sz="1200" dirty="0">
                <a:solidFill>
                  <a:schemeClr val="bg1"/>
                </a:solidFill>
              </a:rPr>
              <a:t>, with a particular focus on the development of </a:t>
            </a:r>
            <a:r>
              <a:rPr lang="en-US" sz="1200" b="1" u="sng" dirty="0">
                <a:solidFill>
                  <a:schemeClr val="bg1"/>
                </a:solidFill>
              </a:rPr>
              <a:t>Quick Commerce</a:t>
            </a:r>
            <a:r>
              <a:rPr lang="en-US" sz="1200" dirty="0">
                <a:solidFill>
                  <a:schemeClr val="bg1"/>
                </a:solidFill>
              </a:rPr>
              <a:t>. The home shopping delivery service aims to make Glovo the "App for the city".</a:t>
            </a:r>
          </a:p>
          <a:p>
            <a:pPr>
              <a:spcAft>
                <a:spcPts val="300"/>
              </a:spcAft>
            </a:pPr>
            <a:endParaRPr lang="en-US" sz="1200" dirty="0">
              <a:solidFill>
                <a:schemeClr val="bg1"/>
              </a:solidFill>
            </a:endParaRPr>
          </a:p>
          <a:p>
            <a:pPr>
              <a:spcAft>
                <a:spcPts val="300"/>
              </a:spcAft>
            </a:pPr>
            <a:r>
              <a:rPr lang="en-US" sz="1200" dirty="0">
                <a:solidFill>
                  <a:schemeClr val="bg1"/>
                </a:solidFill>
              </a:rPr>
              <a:t>"We have opened our second dark store in Milan and the first in Turin. </a:t>
            </a:r>
            <a:r>
              <a:rPr lang="en-US" sz="1200" b="1" dirty="0">
                <a:solidFill>
                  <a:schemeClr val="bg1"/>
                </a:solidFill>
              </a:rPr>
              <a:t>We aim by the end of the year to have at least 15 in the area</a:t>
            </a:r>
            <a:r>
              <a:rPr lang="en-US" sz="1200" dirty="0">
                <a:solidFill>
                  <a:schemeClr val="bg1"/>
                </a:solidFill>
              </a:rPr>
              <a:t>, planning over 100 hires as dedicated staff - says Elisa </a:t>
            </a:r>
            <a:r>
              <a:rPr lang="en-US" sz="1200" dirty="0" err="1">
                <a:solidFill>
                  <a:schemeClr val="bg1"/>
                </a:solidFill>
              </a:rPr>
              <a:t>Pagliarani</a:t>
            </a:r>
            <a:r>
              <a:rPr lang="en-US" sz="1200" dirty="0">
                <a:solidFill>
                  <a:schemeClr val="bg1"/>
                </a:solidFill>
              </a:rPr>
              <a:t>, general manager of Glovo Italy -. </a:t>
            </a:r>
            <a:r>
              <a:rPr lang="en-US" sz="1200" b="1" dirty="0">
                <a:solidFill>
                  <a:schemeClr val="bg1"/>
                </a:solidFill>
              </a:rPr>
              <a:t>Shopping</a:t>
            </a:r>
            <a:r>
              <a:rPr lang="en-US" sz="1200" dirty="0">
                <a:solidFill>
                  <a:schemeClr val="bg1"/>
                </a:solidFill>
              </a:rPr>
              <a:t> is a segment of our service that in the </a:t>
            </a:r>
            <a:r>
              <a:rPr lang="en-US" sz="1200" b="1" dirty="0">
                <a:solidFill>
                  <a:schemeClr val="bg1"/>
                </a:solidFill>
              </a:rPr>
              <a:t>last year has grown by 400%</a:t>
            </a:r>
            <a:r>
              <a:rPr lang="en-US" sz="1200" dirty="0">
                <a:solidFill>
                  <a:schemeClr val="bg1"/>
                </a:solidFill>
              </a:rPr>
              <a:t>. Thanks to the </a:t>
            </a:r>
            <a:r>
              <a:rPr lang="en-US" sz="1200" b="1" dirty="0">
                <a:solidFill>
                  <a:schemeClr val="bg1"/>
                </a:solidFill>
              </a:rPr>
              <a:t>distribution</a:t>
            </a:r>
            <a:r>
              <a:rPr lang="en-US" sz="1200" dirty="0">
                <a:solidFill>
                  <a:schemeClr val="bg1"/>
                </a:solidFill>
              </a:rPr>
              <a:t> of our </a:t>
            </a:r>
            <a:r>
              <a:rPr lang="en-US" sz="1200" b="1" dirty="0">
                <a:solidFill>
                  <a:schemeClr val="bg1"/>
                </a:solidFill>
              </a:rPr>
              <a:t>physical warehouses </a:t>
            </a:r>
            <a:r>
              <a:rPr lang="en-US" sz="1200" dirty="0">
                <a:solidFill>
                  <a:schemeClr val="bg1"/>
                </a:solidFill>
              </a:rPr>
              <a:t>in the </a:t>
            </a:r>
            <a:r>
              <a:rPr lang="en-US" sz="1200" b="1" dirty="0">
                <a:solidFill>
                  <a:schemeClr val="bg1"/>
                </a:solidFill>
              </a:rPr>
              <a:t>nerve </a:t>
            </a:r>
            <a:r>
              <a:rPr lang="en-US" sz="1200" b="1" dirty="0" err="1">
                <a:solidFill>
                  <a:schemeClr val="bg1"/>
                </a:solidFill>
              </a:rPr>
              <a:t>centres</a:t>
            </a:r>
            <a:r>
              <a:rPr lang="en-US" sz="1200" b="1" dirty="0">
                <a:solidFill>
                  <a:schemeClr val="bg1"/>
                </a:solidFill>
              </a:rPr>
              <a:t> </a:t>
            </a:r>
            <a:r>
              <a:rPr lang="en-US" sz="1200" dirty="0">
                <a:solidFill>
                  <a:schemeClr val="bg1"/>
                </a:solidFill>
              </a:rPr>
              <a:t>of the city, with the same </a:t>
            </a:r>
            <a:r>
              <a:rPr lang="en-US" sz="1200" b="1" dirty="0">
                <a:solidFill>
                  <a:schemeClr val="bg1"/>
                </a:solidFill>
              </a:rPr>
              <a:t>ease with which food is ordered</a:t>
            </a:r>
            <a:r>
              <a:rPr lang="en-US" sz="1200" dirty="0">
                <a:solidFill>
                  <a:schemeClr val="bg1"/>
                </a:solidFill>
              </a:rPr>
              <a:t>, </a:t>
            </a:r>
            <a:r>
              <a:rPr lang="en-US" sz="1200" b="1" dirty="0">
                <a:solidFill>
                  <a:schemeClr val="bg1"/>
                </a:solidFill>
              </a:rPr>
              <a:t>customers</a:t>
            </a:r>
            <a:r>
              <a:rPr lang="en-US" sz="1200" dirty="0">
                <a:solidFill>
                  <a:schemeClr val="bg1"/>
                </a:solidFill>
              </a:rPr>
              <a:t> </a:t>
            </a:r>
            <a:r>
              <a:rPr lang="en-US" sz="1200" b="1" dirty="0">
                <a:solidFill>
                  <a:schemeClr val="bg1"/>
                </a:solidFill>
              </a:rPr>
              <a:t>can receive their last minute shopping at home</a:t>
            </a:r>
            <a:r>
              <a:rPr lang="en-US" sz="1200" dirty="0">
                <a:solidFill>
                  <a:schemeClr val="bg1"/>
                </a:solidFill>
              </a:rPr>
              <a:t> [...]".</a:t>
            </a:r>
          </a:p>
          <a:p>
            <a:pPr>
              <a:spcAft>
                <a:spcPts val="300"/>
              </a:spcAft>
            </a:pPr>
            <a:r>
              <a:rPr lang="en-US" sz="1200" dirty="0">
                <a:solidFill>
                  <a:schemeClr val="bg1"/>
                </a:solidFill>
              </a:rPr>
              <a:t>The </a:t>
            </a:r>
            <a:r>
              <a:rPr lang="en-US" sz="1200" b="1" dirty="0">
                <a:solidFill>
                  <a:schemeClr val="bg1"/>
                </a:solidFill>
              </a:rPr>
              <a:t>Quick Commerce </a:t>
            </a:r>
            <a:r>
              <a:rPr lang="en-US" sz="1200" dirty="0">
                <a:solidFill>
                  <a:schemeClr val="bg1"/>
                </a:solidFill>
              </a:rPr>
              <a:t>service through </a:t>
            </a:r>
            <a:r>
              <a:rPr lang="en-US" sz="1200" b="1" dirty="0">
                <a:solidFill>
                  <a:schemeClr val="bg1"/>
                </a:solidFill>
              </a:rPr>
              <a:t>dark stores </a:t>
            </a:r>
            <a:r>
              <a:rPr lang="en-US" sz="1200" dirty="0">
                <a:solidFill>
                  <a:schemeClr val="bg1"/>
                </a:solidFill>
              </a:rPr>
              <a:t>is </a:t>
            </a:r>
            <a:r>
              <a:rPr lang="en-US" sz="1200" b="1" dirty="0">
                <a:solidFill>
                  <a:schemeClr val="bg1"/>
                </a:solidFill>
              </a:rPr>
              <a:t>complementary</a:t>
            </a:r>
            <a:r>
              <a:rPr lang="en-US" sz="1200" dirty="0">
                <a:solidFill>
                  <a:schemeClr val="bg1"/>
                </a:solidFill>
              </a:rPr>
              <a:t> to the shopping service already offered by </a:t>
            </a:r>
            <a:r>
              <a:rPr lang="en-US" sz="1200" b="1" dirty="0">
                <a:solidFill>
                  <a:schemeClr val="bg1"/>
                </a:solidFill>
              </a:rPr>
              <a:t>Glovo through supermarkets</a:t>
            </a:r>
            <a:r>
              <a:rPr lang="en-US" sz="1200" dirty="0">
                <a:solidFill>
                  <a:schemeClr val="bg1"/>
                </a:solidFill>
              </a:rPr>
              <a:t>, thanks to </a:t>
            </a:r>
            <a:r>
              <a:rPr lang="en-US" sz="1200" b="1" dirty="0">
                <a:solidFill>
                  <a:schemeClr val="bg1"/>
                </a:solidFill>
              </a:rPr>
              <a:t>agreements</a:t>
            </a:r>
            <a:r>
              <a:rPr lang="en-US" sz="1200" dirty="0">
                <a:solidFill>
                  <a:schemeClr val="bg1"/>
                </a:solidFill>
              </a:rPr>
              <a:t> with partners such as </a:t>
            </a:r>
            <a:r>
              <a:rPr lang="en-US" sz="1200" b="1" dirty="0">
                <a:solidFill>
                  <a:schemeClr val="bg1"/>
                </a:solidFill>
              </a:rPr>
              <a:t>Carrefour</a:t>
            </a:r>
            <a:r>
              <a:rPr lang="en-US" sz="1200" dirty="0">
                <a:solidFill>
                  <a:schemeClr val="bg1"/>
                </a:solidFill>
              </a:rPr>
              <a:t> or </a:t>
            </a:r>
            <a:r>
              <a:rPr lang="en-US" sz="1200" b="1" dirty="0">
                <a:solidFill>
                  <a:schemeClr val="bg1"/>
                </a:solidFill>
              </a:rPr>
              <a:t>Gruppo </a:t>
            </a:r>
            <a:r>
              <a:rPr lang="en-US" sz="1200" b="1" dirty="0" err="1">
                <a:solidFill>
                  <a:schemeClr val="bg1"/>
                </a:solidFill>
              </a:rPr>
              <a:t>Végé</a:t>
            </a:r>
            <a:r>
              <a:rPr lang="en-US" sz="1200" dirty="0">
                <a:solidFill>
                  <a:schemeClr val="bg1"/>
                </a:solidFill>
              </a:rPr>
              <a:t>. </a:t>
            </a:r>
            <a:r>
              <a:rPr lang="en-US" sz="1200" b="1" dirty="0">
                <a:solidFill>
                  <a:schemeClr val="bg1"/>
                </a:solidFill>
              </a:rPr>
              <a:t>Dark store </a:t>
            </a:r>
            <a:r>
              <a:rPr lang="en-US" sz="1200" dirty="0">
                <a:solidFill>
                  <a:schemeClr val="bg1"/>
                </a:solidFill>
              </a:rPr>
              <a:t>shopping is aimed at consumers who want to </a:t>
            </a:r>
            <a:r>
              <a:rPr lang="en-US" sz="1200" b="1" dirty="0">
                <a:solidFill>
                  <a:schemeClr val="bg1"/>
                </a:solidFill>
              </a:rPr>
              <a:t>satisfy</a:t>
            </a:r>
            <a:r>
              <a:rPr lang="en-US" sz="1200" dirty="0">
                <a:solidFill>
                  <a:schemeClr val="bg1"/>
                </a:solidFill>
              </a:rPr>
              <a:t> an </a:t>
            </a:r>
            <a:r>
              <a:rPr lang="en-US" sz="1200" b="1" dirty="0">
                <a:solidFill>
                  <a:schemeClr val="bg1"/>
                </a:solidFill>
              </a:rPr>
              <a:t>immediate need</a:t>
            </a:r>
            <a:r>
              <a:rPr lang="en-US" sz="1200" dirty="0">
                <a:solidFill>
                  <a:schemeClr val="bg1"/>
                </a:solidFill>
              </a:rPr>
              <a:t>. It rewards </a:t>
            </a:r>
            <a:r>
              <a:rPr lang="en-US" sz="1200" b="1" dirty="0">
                <a:solidFill>
                  <a:schemeClr val="bg1"/>
                </a:solidFill>
              </a:rPr>
              <a:t>speed</a:t>
            </a:r>
            <a:r>
              <a:rPr lang="en-US" sz="1200" dirty="0">
                <a:solidFill>
                  <a:schemeClr val="bg1"/>
                </a:solidFill>
              </a:rPr>
              <a:t> and </a:t>
            </a:r>
            <a:r>
              <a:rPr lang="en-US" sz="1200" b="1" dirty="0">
                <a:solidFill>
                  <a:schemeClr val="bg1"/>
                </a:solidFill>
              </a:rPr>
              <a:t>choice</a:t>
            </a:r>
            <a:r>
              <a:rPr lang="en-US" sz="1200" dirty="0">
                <a:solidFill>
                  <a:schemeClr val="bg1"/>
                </a:solidFill>
              </a:rPr>
              <a:t>.</a:t>
            </a:r>
          </a:p>
        </p:txBody>
      </p:sp>
      <p:sp>
        <p:nvSpPr>
          <p:cNvPr id="3" name="Rectangle 2">
            <a:extLst>
              <a:ext uri="{FF2B5EF4-FFF2-40B4-BE49-F238E27FC236}">
                <a16:creationId xmlns:a16="http://schemas.microsoft.com/office/drawing/2014/main" id="{E271E6D4-2B53-40F5-B0C0-737BF42BDDF3}"/>
              </a:ext>
            </a:extLst>
          </p:cNvPr>
          <p:cNvSpPr/>
          <p:nvPr/>
        </p:nvSpPr>
        <p:spPr>
          <a:xfrm>
            <a:off x="960422" y="1090955"/>
            <a:ext cx="4252446" cy="369332"/>
          </a:xfrm>
          <a:prstGeom prst="rect">
            <a:avLst/>
          </a:prstGeom>
        </p:spPr>
        <p:txBody>
          <a:bodyPr wrap="none">
            <a:spAutoFit/>
          </a:bodyPr>
          <a:lstStyle/>
          <a:p>
            <a:r>
              <a:rPr lang="it-IT" i="1" spc="-5" dirty="0">
                <a:solidFill>
                  <a:srgbClr val="FFFFFF"/>
                </a:solidFill>
              </a:rPr>
              <a:t>«Quick Commerce </a:t>
            </a:r>
            <a:r>
              <a:rPr lang="it-IT" i="1" spc="-5" dirty="0" err="1">
                <a:solidFill>
                  <a:srgbClr val="FFFFFF"/>
                </a:solidFill>
              </a:rPr>
              <a:t>through</a:t>
            </a:r>
            <a:r>
              <a:rPr lang="it-IT" i="1" spc="-5" dirty="0">
                <a:solidFill>
                  <a:srgbClr val="FFFFFF"/>
                </a:solidFill>
              </a:rPr>
              <a:t> dark stores»</a:t>
            </a:r>
            <a:endParaRPr lang="it-IT" dirty="0"/>
          </a:p>
        </p:txBody>
      </p:sp>
    </p:spTree>
    <p:extLst>
      <p:ext uri="{BB962C8B-B14F-4D97-AF65-F5344CB8AC3E}">
        <p14:creationId xmlns:p14="http://schemas.microsoft.com/office/powerpoint/2010/main" val="55246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1" y="215900"/>
            <a:ext cx="10646085"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err="1">
                <a:solidFill>
                  <a:srgbClr val="FFFFFF"/>
                </a:solidFill>
              </a:rPr>
              <a:t>Alibaba</a:t>
            </a:r>
            <a:r>
              <a:rPr lang="it-IT" spc="-5" dirty="0">
                <a:solidFill>
                  <a:srgbClr val="FFFFFF"/>
                </a:solidFill>
              </a:rPr>
              <a:t>–Starbucks Partnership</a:t>
            </a:r>
            <a:endParaRPr spc="-10" dirty="0">
              <a:solidFill>
                <a:srgbClr val="FFFFFF"/>
              </a:solidFill>
            </a:endParaRP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1" y="2333904"/>
            <a:ext cx="5995221" cy="3646271"/>
          </a:xfrm>
          <a:prstGeom prst="rect">
            <a:avLst/>
          </a:prstGeom>
          <a:noFill/>
        </p:spPr>
        <p:txBody>
          <a:bodyPr wrap="square" lIns="54610" tIns="54610" rIns="54610" bIns="54610" rtlCol="0">
            <a:noAutofit/>
          </a:bodyPr>
          <a:lstStyle/>
          <a:p>
            <a:pPr marL="92075">
              <a:lnSpc>
                <a:spcPct val="100000"/>
              </a:lnSpc>
              <a:spcBef>
                <a:spcPts val="750"/>
              </a:spcBef>
            </a:pPr>
            <a:r>
              <a:rPr lang="en-US" sz="1200" b="1" spc="30" dirty="0">
                <a:solidFill>
                  <a:srgbClr val="FFFFFF"/>
                </a:solidFill>
                <a:cs typeface="Arial"/>
              </a:rPr>
              <a:t>Overview</a:t>
            </a:r>
            <a:endParaRPr lang="en-US" sz="1200" dirty="0">
              <a:cs typeface="Arial"/>
            </a:endParaRPr>
          </a:p>
          <a:p>
            <a:pPr marL="92075">
              <a:lnSpc>
                <a:spcPct val="100000"/>
              </a:lnSpc>
              <a:spcBef>
                <a:spcPts val="665"/>
              </a:spcBef>
            </a:pPr>
            <a:r>
              <a:rPr lang="en-US" sz="1200" spc="5" dirty="0">
                <a:solidFill>
                  <a:srgbClr val="FFFFFF"/>
                </a:solidFill>
                <a:cs typeface="Arial"/>
              </a:rPr>
              <a:t>Starbucks </a:t>
            </a:r>
            <a:r>
              <a:rPr lang="en-US" sz="1200" spc="10" dirty="0">
                <a:solidFill>
                  <a:srgbClr val="FFFFFF"/>
                </a:solidFill>
                <a:cs typeface="Arial"/>
              </a:rPr>
              <a:t>to </a:t>
            </a:r>
            <a:r>
              <a:rPr lang="en-US" sz="1200" spc="5" dirty="0">
                <a:solidFill>
                  <a:srgbClr val="FFFFFF"/>
                </a:solidFill>
                <a:cs typeface="Arial"/>
              </a:rPr>
              <a:t>collaborate </a:t>
            </a:r>
            <a:r>
              <a:rPr lang="en-US" sz="1200" spc="25" dirty="0">
                <a:solidFill>
                  <a:srgbClr val="FFFFFF"/>
                </a:solidFill>
                <a:cs typeface="Arial"/>
              </a:rPr>
              <a:t>across </a:t>
            </a:r>
            <a:r>
              <a:rPr lang="en-US" sz="1200" spc="-5" dirty="0">
                <a:solidFill>
                  <a:srgbClr val="FFFFFF"/>
                </a:solidFill>
                <a:cs typeface="Arial"/>
              </a:rPr>
              <a:t>key </a:t>
            </a:r>
            <a:r>
              <a:rPr lang="en-US" sz="1200" spc="15" dirty="0">
                <a:solidFill>
                  <a:srgbClr val="FFFFFF"/>
                </a:solidFill>
                <a:cs typeface="Arial"/>
              </a:rPr>
              <a:t>businesses </a:t>
            </a:r>
            <a:r>
              <a:rPr lang="en-US" sz="1200" spc="20" dirty="0">
                <a:solidFill>
                  <a:srgbClr val="FFFFFF"/>
                </a:solidFill>
                <a:cs typeface="Arial"/>
              </a:rPr>
              <a:t>w</a:t>
            </a:r>
            <a:r>
              <a:rPr lang="en-US" sz="1200" spc="-10" dirty="0">
                <a:solidFill>
                  <a:srgbClr val="FFFFFF"/>
                </a:solidFill>
                <a:cs typeface="Arial"/>
              </a:rPr>
              <a:t>ithin </a:t>
            </a:r>
            <a:r>
              <a:rPr lang="en-US" sz="1200" spc="5" dirty="0">
                <a:solidFill>
                  <a:srgbClr val="FFFFFF"/>
                </a:solidFill>
                <a:cs typeface="Arial"/>
              </a:rPr>
              <a:t>the</a:t>
            </a:r>
            <a:r>
              <a:rPr lang="en-US" sz="1200" spc="-85" dirty="0">
                <a:solidFill>
                  <a:srgbClr val="FFFFFF"/>
                </a:solidFill>
                <a:cs typeface="Arial"/>
              </a:rPr>
              <a:t> </a:t>
            </a:r>
            <a:r>
              <a:rPr lang="en-US" sz="1200" spc="5" dirty="0">
                <a:solidFill>
                  <a:srgbClr val="FFFFFF"/>
                </a:solidFill>
                <a:cs typeface="Arial"/>
              </a:rPr>
              <a:t>Alibaba</a:t>
            </a:r>
            <a:endParaRPr lang="en-US" sz="1200" dirty="0">
              <a:cs typeface="Arial"/>
            </a:endParaRPr>
          </a:p>
          <a:p>
            <a:pPr marL="92075">
              <a:lnSpc>
                <a:spcPct val="100000"/>
              </a:lnSpc>
              <a:spcBef>
                <a:spcPts val="20"/>
              </a:spcBef>
            </a:pPr>
            <a:r>
              <a:rPr lang="en-US" sz="1200" spc="25" dirty="0">
                <a:solidFill>
                  <a:srgbClr val="FFFFFF"/>
                </a:solidFill>
                <a:cs typeface="Arial"/>
              </a:rPr>
              <a:t>ecosystem</a:t>
            </a:r>
            <a:endParaRPr lang="en-US" sz="1200" dirty="0">
              <a:cs typeface="Arial"/>
            </a:endParaRPr>
          </a:p>
          <a:p>
            <a:pPr marL="305435" indent="-213360">
              <a:lnSpc>
                <a:spcPct val="100000"/>
              </a:lnSpc>
              <a:spcBef>
                <a:spcPts val="660"/>
              </a:spcBef>
              <a:buChar char="—"/>
              <a:tabLst>
                <a:tab pos="305435" algn="l"/>
              </a:tabLst>
            </a:pPr>
            <a:r>
              <a:rPr lang="en-US" sz="1200" spc="-5" dirty="0">
                <a:solidFill>
                  <a:srgbClr val="FFFFFF"/>
                </a:solidFill>
                <a:cs typeface="Arial"/>
              </a:rPr>
              <a:t>Including </a:t>
            </a:r>
            <a:r>
              <a:rPr lang="en-US" sz="1200" spc="-25" dirty="0">
                <a:solidFill>
                  <a:srgbClr val="FFFFFF"/>
                </a:solidFill>
                <a:cs typeface="Arial"/>
              </a:rPr>
              <a:t>Ele.me, Hema </a:t>
            </a:r>
            <a:r>
              <a:rPr lang="en-US" sz="1200" spc="5" dirty="0">
                <a:solidFill>
                  <a:srgbClr val="FFFFFF"/>
                </a:solidFill>
                <a:cs typeface="Arial"/>
              </a:rPr>
              <a:t>supermarket, </a:t>
            </a:r>
            <a:r>
              <a:rPr lang="en-US" sz="1200" spc="-30" dirty="0" err="1">
                <a:solidFill>
                  <a:srgbClr val="FFFFFF"/>
                </a:solidFill>
                <a:cs typeface="Arial"/>
              </a:rPr>
              <a:t>Tmall</a:t>
            </a:r>
            <a:r>
              <a:rPr lang="en-US" sz="1200" spc="-30" dirty="0">
                <a:solidFill>
                  <a:srgbClr val="FFFFFF"/>
                </a:solidFill>
                <a:cs typeface="Arial"/>
              </a:rPr>
              <a:t>, </a:t>
            </a:r>
            <a:r>
              <a:rPr lang="en-US" sz="1200" dirty="0">
                <a:solidFill>
                  <a:srgbClr val="FFFFFF"/>
                </a:solidFill>
                <a:cs typeface="Arial"/>
              </a:rPr>
              <a:t>Taobao </a:t>
            </a:r>
            <a:r>
              <a:rPr lang="en-US" sz="1200" spc="10" dirty="0">
                <a:solidFill>
                  <a:srgbClr val="FFFFFF"/>
                </a:solidFill>
                <a:cs typeface="Arial"/>
              </a:rPr>
              <a:t>and </a:t>
            </a:r>
            <a:r>
              <a:rPr lang="en-US" sz="1200" spc="5" dirty="0">
                <a:solidFill>
                  <a:srgbClr val="FFFFFF"/>
                </a:solidFill>
                <a:cs typeface="Arial"/>
              </a:rPr>
              <a:t>Alipay to</a:t>
            </a:r>
            <a:endParaRPr lang="en-US" sz="1200" dirty="0">
              <a:cs typeface="Arial"/>
            </a:endParaRPr>
          </a:p>
          <a:p>
            <a:pPr marL="304800">
              <a:lnSpc>
                <a:spcPct val="100000"/>
              </a:lnSpc>
              <a:spcBef>
                <a:spcPts val="105"/>
              </a:spcBef>
            </a:pPr>
            <a:r>
              <a:rPr lang="en-US" sz="1200" spc="5" dirty="0">
                <a:solidFill>
                  <a:srgbClr val="FFFFFF"/>
                </a:solidFill>
                <a:cs typeface="Arial"/>
              </a:rPr>
              <a:t>elevate the </a:t>
            </a:r>
            <a:r>
              <a:rPr lang="en-US" sz="1200" spc="10" dirty="0">
                <a:solidFill>
                  <a:srgbClr val="FFFFFF"/>
                </a:solidFill>
                <a:cs typeface="Arial"/>
              </a:rPr>
              <a:t>Starbucks </a:t>
            </a:r>
            <a:r>
              <a:rPr lang="en-US" sz="1200" spc="5" dirty="0">
                <a:solidFill>
                  <a:srgbClr val="FFFFFF"/>
                </a:solidFill>
                <a:cs typeface="Arial"/>
              </a:rPr>
              <a:t>Experience </a:t>
            </a:r>
            <a:r>
              <a:rPr lang="en-US" sz="1200" spc="30" dirty="0">
                <a:solidFill>
                  <a:srgbClr val="FFFFFF"/>
                </a:solidFill>
                <a:cs typeface="Arial"/>
              </a:rPr>
              <a:t>for </a:t>
            </a:r>
            <a:r>
              <a:rPr lang="en-US" sz="1200" dirty="0">
                <a:solidFill>
                  <a:srgbClr val="FFFFFF"/>
                </a:solidFill>
                <a:cs typeface="Arial"/>
              </a:rPr>
              <a:t>Chinese</a:t>
            </a:r>
            <a:r>
              <a:rPr lang="en-US" sz="1200" spc="75" dirty="0">
                <a:solidFill>
                  <a:srgbClr val="FFFFFF"/>
                </a:solidFill>
                <a:cs typeface="Arial"/>
              </a:rPr>
              <a:t> </a:t>
            </a:r>
            <a:r>
              <a:rPr lang="en-US" sz="1200" spc="10" dirty="0">
                <a:solidFill>
                  <a:srgbClr val="FFFFFF"/>
                </a:solidFill>
                <a:cs typeface="Arial"/>
              </a:rPr>
              <a:t>customers</a:t>
            </a:r>
            <a:endParaRPr lang="en-US" sz="1200" dirty="0">
              <a:cs typeface="Arial"/>
            </a:endParaRPr>
          </a:p>
          <a:p>
            <a:pPr marL="92075">
              <a:lnSpc>
                <a:spcPct val="100000"/>
              </a:lnSpc>
              <a:spcBef>
                <a:spcPts val="660"/>
              </a:spcBef>
            </a:pPr>
            <a:r>
              <a:rPr lang="en-US" sz="1200" spc="5" dirty="0">
                <a:solidFill>
                  <a:srgbClr val="FFFFFF"/>
                </a:solidFill>
                <a:cs typeface="Arial"/>
              </a:rPr>
              <a:t>Introduced </a:t>
            </a:r>
            <a:r>
              <a:rPr lang="en-US" sz="1200" spc="25" dirty="0">
                <a:solidFill>
                  <a:srgbClr val="FFFFFF"/>
                </a:solidFill>
                <a:cs typeface="Arial"/>
              </a:rPr>
              <a:t>‘</a:t>
            </a:r>
            <a:r>
              <a:rPr lang="en-US" sz="1200" b="1" spc="25" dirty="0">
                <a:solidFill>
                  <a:srgbClr val="FFFFFF"/>
                </a:solidFill>
                <a:cs typeface="Arial"/>
              </a:rPr>
              <a:t>Starbucks </a:t>
            </a:r>
            <a:r>
              <a:rPr lang="en-US" sz="1200" b="1" spc="20" dirty="0">
                <a:solidFill>
                  <a:srgbClr val="FFFFFF"/>
                </a:solidFill>
                <a:cs typeface="Arial"/>
              </a:rPr>
              <a:t>Delivery’</a:t>
            </a:r>
            <a:r>
              <a:rPr lang="en-US" sz="1200" b="1" spc="-155" dirty="0">
                <a:solidFill>
                  <a:srgbClr val="FFFFFF"/>
                </a:solidFill>
                <a:cs typeface="Arial"/>
              </a:rPr>
              <a:t> </a:t>
            </a:r>
            <a:r>
              <a:rPr lang="en-US" sz="1200" spc="15" dirty="0">
                <a:solidFill>
                  <a:srgbClr val="FFFFFF"/>
                </a:solidFill>
                <a:cs typeface="Arial"/>
              </a:rPr>
              <a:t>program</a:t>
            </a:r>
            <a:endParaRPr lang="en-US" sz="1200" dirty="0">
              <a:cs typeface="Arial"/>
            </a:endParaRPr>
          </a:p>
          <a:p>
            <a:pPr marL="305435" marR="446405" indent="-213360">
              <a:lnSpc>
                <a:spcPct val="102200"/>
              </a:lnSpc>
              <a:spcBef>
                <a:spcPts val="640"/>
              </a:spcBef>
              <a:buChar char="—"/>
              <a:tabLst>
                <a:tab pos="305435" algn="l"/>
              </a:tabLst>
            </a:pPr>
            <a:r>
              <a:rPr lang="en-US" sz="1200" spc="5" dirty="0">
                <a:solidFill>
                  <a:srgbClr val="FFFFFF"/>
                </a:solidFill>
                <a:cs typeface="Arial"/>
              </a:rPr>
              <a:t>Allow </a:t>
            </a:r>
            <a:r>
              <a:rPr lang="en-US" sz="1200" spc="-5" dirty="0" err="1">
                <a:solidFill>
                  <a:srgbClr val="FFFFFF"/>
                </a:solidFill>
                <a:cs typeface="Arial"/>
              </a:rPr>
              <a:t>ing</a:t>
            </a:r>
            <a:r>
              <a:rPr lang="en-US" sz="1200" spc="-5" dirty="0">
                <a:solidFill>
                  <a:srgbClr val="FFFFFF"/>
                </a:solidFill>
                <a:cs typeface="Arial"/>
              </a:rPr>
              <a:t> </a:t>
            </a:r>
            <a:r>
              <a:rPr lang="en-US" sz="1200" spc="10" dirty="0">
                <a:solidFill>
                  <a:srgbClr val="FFFFFF"/>
                </a:solidFill>
                <a:cs typeface="Arial"/>
              </a:rPr>
              <a:t>customers to order </a:t>
            </a:r>
            <a:r>
              <a:rPr lang="en-US" sz="1200" spc="5" dirty="0">
                <a:solidFill>
                  <a:srgbClr val="FFFFFF"/>
                </a:solidFill>
                <a:cs typeface="Arial"/>
              </a:rPr>
              <a:t>and </a:t>
            </a:r>
            <a:r>
              <a:rPr lang="en-US" sz="1200" spc="20" dirty="0">
                <a:solidFill>
                  <a:srgbClr val="FFFFFF"/>
                </a:solidFill>
                <a:cs typeface="Arial"/>
              </a:rPr>
              <a:t>receive </a:t>
            </a:r>
            <a:r>
              <a:rPr lang="en-US" sz="1200" spc="40" dirty="0">
                <a:solidFill>
                  <a:srgbClr val="FFFFFF"/>
                </a:solidFill>
                <a:cs typeface="Arial"/>
              </a:rPr>
              <a:t>coffee </a:t>
            </a:r>
            <a:r>
              <a:rPr lang="en-US" sz="1200" spc="20" dirty="0">
                <a:solidFill>
                  <a:srgbClr val="FFFFFF"/>
                </a:solidFill>
                <a:cs typeface="Arial"/>
              </a:rPr>
              <a:t>w </a:t>
            </a:r>
            <a:r>
              <a:rPr lang="en-US" sz="1200" spc="-5" dirty="0" err="1">
                <a:solidFill>
                  <a:srgbClr val="FFFFFF"/>
                </a:solidFill>
                <a:cs typeface="Arial"/>
              </a:rPr>
              <a:t>ithout</a:t>
            </a:r>
            <a:r>
              <a:rPr lang="en-US" sz="1200" spc="-5" dirty="0">
                <a:solidFill>
                  <a:srgbClr val="FFFFFF"/>
                </a:solidFill>
                <a:cs typeface="Arial"/>
              </a:rPr>
              <a:t> </a:t>
            </a:r>
            <a:r>
              <a:rPr lang="en-US" sz="1200" dirty="0">
                <a:solidFill>
                  <a:srgbClr val="FFFFFF"/>
                </a:solidFill>
                <a:cs typeface="Arial"/>
              </a:rPr>
              <a:t>visiting </a:t>
            </a:r>
            <a:r>
              <a:rPr lang="en-US" sz="1200" spc="15" dirty="0">
                <a:solidFill>
                  <a:srgbClr val="FFFFFF"/>
                </a:solidFill>
                <a:cs typeface="Arial"/>
              </a:rPr>
              <a:t>a  store, </a:t>
            </a:r>
            <a:r>
              <a:rPr lang="en-US" sz="1200" spc="10" dirty="0">
                <a:solidFill>
                  <a:srgbClr val="FFFFFF"/>
                </a:solidFill>
                <a:cs typeface="Arial"/>
              </a:rPr>
              <a:t>by </a:t>
            </a:r>
            <a:r>
              <a:rPr lang="en-US" sz="1200" spc="5" dirty="0">
                <a:solidFill>
                  <a:srgbClr val="FFFFFF"/>
                </a:solidFill>
                <a:cs typeface="Arial"/>
              </a:rPr>
              <a:t>leveraging </a:t>
            </a:r>
            <a:r>
              <a:rPr lang="en-US" sz="1200" spc="-25" dirty="0" err="1">
                <a:solidFill>
                  <a:srgbClr val="FFFFFF"/>
                </a:solidFill>
                <a:cs typeface="Arial"/>
              </a:rPr>
              <a:t>Ele.me’s</a:t>
            </a:r>
            <a:r>
              <a:rPr lang="en-US" sz="1200" spc="-25" dirty="0">
                <a:solidFill>
                  <a:srgbClr val="FFFFFF"/>
                </a:solidFill>
                <a:cs typeface="Arial"/>
              </a:rPr>
              <a:t> </a:t>
            </a:r>
            <a:r>
              <a:rPr lang="en-US" sz="1200" spc="-5" dirty="0">
                <a:solidFill>
                  <a:srgbClr val="FFFFFF"/>
                </a:solidFill>
                <a:cs typeface="Arial"/>
              </a:rPr>
              <a:t>on-demand </a:t>
            </a:r>
            <a:r>
              <a:rPr lang="en-US" sz="1200" spc="5" dirty="0">
                <a:solidFill>
                  <a:srgbClr val="FFFFFF"/>
                </a:solidFill>
                <a:cs typeface="Arial"/>
              </a:rPr>
              <a:t>delivery</a:t>
            </a:r>
            <a:r>
              <a:rPr lang="en-US" sz="1200" spc="20" dirty="0">
                <a:solidFill>
                  <a:srgbClr val="FFFFFF"/>
                </a:solidFill>
                <a:cs typeface="Arial"/>
              </a:rPr>
              <a:t> </a:t>
            </a:r>
            <a:r>
              <a:rPr lang="en-US" sz="1200" spc="15" dirty="0">
                <a:solidFill>
                  <a:srgbClr val="FFFFFF"/>
                </a:solidFill>
                <a:cs typeface="Arial"/>
              </a:rPr>
              <a:t>platform</a:t>
            </a:r>
            <a:endParaRPr lang="en-US" sz="1200" dirty="0">
              <a:cs typeface="Arial"/>
            </a:endParaRPr>
          </a:p>
          <a:p>
            <a:pPr marL="305435" indent="-213360">
              <a:lnSpc>
                <a:spcPct val="100000"/>
              </a:lnSpc>
              <a:spcBef>
                <a:spcPts val="665"/>
              </a:spcBef>
              <a:buChar char="—"/>
              <a:tabLst>
                <a:tab pos="305435" algn="l"/>
              </a:tabLst>
            </a:pPr>
            <a:r>
              <a:rPr lang="en-US" sz="1200" dirty="0">
                <a:solidFill>
                  <a:srgbClr val="FFFFFF"/>
                </a:solidFill>
                <a:cs typeface="Arial"/>
              </a:rPr>
              <a:t>Currently </a:t>
            </a:r>
            <a:r>
              <a:rPr lang="en-US" sz="1200" spc="5" dirty="0">
                <a:solidFill>
                  <a:srgbClr val="FFFFFF"/>
                </a:solidFill>
                <a:cs typeface="Arial"/>
              </a:rPr>
              <a:t>delivers </a:t>
            </a:r>
            <a:r>
              <a:rPr lang="en-US" sz="1200" spc="-10" dirty="0">
                <a:solidFill>
                  <a:srgbClr val="FFFFFF"/>
                </a:solidFill>
                <a:cs typeface="Arial"/>
              </a:rPr>
              <a:t>in </a:t>
            </a:r>
            <a:r>
              <a:rPr lang="en-US" sz="1200" spc="10" dirty="0">
                <a:solidFill>
                  <a:srgbClr val="FFFFFF"/>
                </a:solidFill>
                <a:cs typeface="Arial"/>
              </a:rPr>
              <a:t>11 </a:t>
            </a:r>
            <a:r>
              <a:rPr lang="en-US" sz="1200" dirty="0">
                <a:solidFill>
                  <a:srgbClr val="FFFFFF"/>
                </a:solidFill>
                <a:cs typeface="Arial"/>
              </a:rPr>
              <a:t>cities </a:t>
            </a:r>
            <a:r>
              <a:rPr lang="en-US" sz="1200" spc="25" dirty="0">
                <a:solidFill>
                  <a:srgbClr val="FFFFFF"/>
                </a:solidFill>
                <a:cs typeface="Arial"/>
              </a:rPr>
              <a:t>across </a:t>
            </a:r>
            <a:r>
              <a:rPr lang="en-US" sz="1200" spc="-15" dirty="0">
                <a:solidFill>
                  <a:srgbClr val="FFFFFF"/>
                </a:solidFill>
                <a:cs typeface="Arial"/>
              </a:rPr>
              <a:t>China </a:t>
            </a:r>
            <a:r>
              <a:rPr lang="en-US" sz="1200" dirty="0">
                <a:solidFill>
                  <a:srgbClr val="FFFFFF"/>
                </a:solidFill>
                <a:cs typeface="Arial"/>
              </a:rPr>
              <a:t>(Nov </a:t>
            </a:r>
            <a:r>
              <a:rPr lang="en-US" sz="1200" spc="5" dirty="0">
                <a:solidFill>
                  <a:srgbClr val="FFFFFF"/>
                </a:solidFill>
                <a:cs typeface="Arial"/>
              </a:rPr>
              <a:t>2018) </a:t>
            </a:r>
            <a:r>
              <a:rPr lang="en-US" sz="1200" spc="20" dirty="0">
                <a:solidFill>
                  <a:srgbClr val="FFFFFF"/>
                </a:solidFill>
                <a:cs typeface="Arial"/>
              </a:rPr>
              <a:t>w </a:t>
            </a:r>
            <a:r>
              <a:rPr lang="en-US" sz="1200" spc="-5" dirty="0" err="1">
                <a:solidFill>
                  <a:srgbClr val="FFFFFF"/>
                </a:solidFill>
                <a:cs typeface="Arial"/>
              </a:rPr>
              <a:t>ith</a:t>
            </a:r>
            <a:r>
              <a:rPr lang="en-US" sz="1200" spc="-5" dirty="0">
                <a:solidFill>
                  <a:srgbClr val="FFFFFF"/>
                </a:solidFill>
                <a:cs typeface="Arial"/>
              </a:rPr>
              <a:t> </a:t>
            </a:r>
            <a:r>
              <a:rPr lang="en-US" sz="1200" dirty="0">
                <a:solidFill>
                  <a:srgbClr val="FFFFFF"/>
                </a:solidFill>
                <a:cs typeface="Arial"/>
              </a:rPr>
              <a:t>plans</a:t>
            </a:r>
            <a:r>
              <a:rPr lang="en-US" sz="1200" spc="-105" dirty="0">
                <a:solidFill>
                  <a:srgbClr val="FFFFFF"/>
                </a:solidFill>
                <a:cs typeface="Arial"/>
              </a:rPr>
              <a:t> </a:t>
            </a:r>
            <a:r>
              <a:rPr lang="en-US" sz="1200" spc="10" dirty="0">
                <a:solidFill>
                  <a:srgbClr val="FFFFFF"/>
                </a:solidFill>
                <a:cs typeface="Arial"/>
              </a:rPr>
              <a:t>to</a:t>
            </a:r>
            <a:endParaRPr lang="en-US" sz="1200" dirty="0">
              <a:cs typeface="Arial"/>
            </a:endParaRPr>
          </a:p>
          <a:p>
            <a:pPr marL="304800">
              <a:lnSpc>
                <a:spcPct val="100000"/>
              </a:lnSpc>
              <a:spcBef>
                <a:spcPts val="100"/>
              </a:spcBef>
            </a:pPr>
            <a:r>
              <a:rPr lang="en-US" sz="1200" spc="15" dirty="0">
                <a:solidFill>
                  <a:srgbClr val="FFFFFF"/>
                </a:solidFill>
                <a:cs typeface="Arial"/>
              </a:rPr>
              <a:t>expand </a:t>
            </a:r>
            <a:r>
              <a:rPr lang="en-US" sz="1200" spc="5" dirty="0">
                <a:solidFill>
                  <a:srgbClr val="FFFFFF"/>
                </a:solidFill>
                <a:cs typeface="Arial"/>
              </a:rPr>
              <a:t>to 2,000 </a:t>
            </a:r>
            <a:r>
              <a:rPr lang="en-US" sz="1200" spc="10" dirty="0">
                <a:solidFill>
                  <a:srgbClr val="FFFFFF"/>
                </a:solidFill>
                <a:cs typeface="Arial"/>
              </a:rPr>
              <a:t>Starbucks </a:t>
            </a:r>
            <a:r>
              <a:rPr lang="en-US" sz="1200" spc="20" dirty="0">
                <a:solidFill>
                  <a:srgbClr val="FFFFFF"/>
                </a:solidFill>
                <a:cs typeface="Arial"/>
              </a:rPr>
              <a:t>stores </a:t>
            </a:r>
            <a:r>
              <a:rPr lang="en-US" sz="1200" spc="30" dirty="0">
                <a:solidFill>
                  <a:srgbClr val="FFFFFF"/>
                </a:solidFill>
                <a:cs typeface="Arial"/>
              </a:rPr>
              <a:t>across </a:t>
            </a:r>
            <a:r>
              <a:rPr lang="en-US" sz="1200" spc="10" dirty="0">
                <a:solidFill>
                  <a:srgbClr val="FFFFFF"/>
                </a:solidFill>
                <a:cs typeface="Arial"/>
              </a:rPr>
              <a:t>30 </a:t>
            </a:r>
            <a:r>
              <a:rPr lang="en-US" sz="1200" dirty="0">
                <a:solidFill>
                  <a:srgbClr val="FFFFFF"/>
                </a:solidFill>
                <a:cs typeface="Arial"/>
              </a:rPr>
              <a:t>cities </a:t>
            </a:r>
            <a:r>
              <a:rPr lang="en-US" sz="1200" spc="20" dirty="0">
                <a:solidFill>
                  <a:srgbClr val="FFFFFF"/>
                </a:solidFill>
                <a:cs typeface="Arial"/>
              </a:rPr>
              <a:t>(by y/e</a:t>
            </a:r>
            <a:r>
              <a:rPr lang="en-US" sz="1200" spc="-95" dirty="0">
                <a:solidFill>
                  <a:srgbClr val="FFFFFF"/>
                </a:solidFill>
                <a:cs typeface="Arial"/>
              </a:rPr>
              <a:t> </a:t>
            </a:r>
            <a:r>
              <a:rPr lang="en-US" sz="1200" spc="5" dirty="0">
                <a:solidFill>
                  <a:srgbClr val="FFFFFF"/>
                </a:solidFill>
                <a:cs typeface="Arial"/>
              </a:rPr>
              <a:t>2018)</a:t>
            </a:r>
            <a:endParaRPr lang="en-US" sz="1200" dirty="0">
              <a:cs typeface="Arial"/>
            </a:endParaRPr>
          </a:p>
          <a:p>
            <a:pPr marL="92075">
              <a:lnSpc>
                <a:spcPct val="100000"/>
              </a:lnSpc>
              <a:spcBef>
                <a:spcPts val="660"/>
              </a:spcBef>
            </a:pPr>
            <a:r>
              <a:rPr lang="en-US" sz="1200" spc="-5" dirty="0">
                <a:solidFill>
                  <a:srgbClr val="FFFFFF"/>
                </a:solidFill>
                <a:cs typeface="Arial"/>
              </a:rPr>
              <a:t>Partnering </a:t>
            </a:r>
            <a:r>
              <a:rPr lang="en-US" sz="1200" spc="20" dirty="0">
                <a:solidFill>
                  <a:srgbClr val="FFFFFF"/>
                </a:solidFill>
                <a:cs typeface="Arial"/>
              </a:rPr>
              <a:t>w </a:t>
            </a:r>
            <a:r>
              <a:rPr lang="en-US" sz="1200" spc="-10" dirty="0" err="1">
                <a:solidFill>
                  <a:srgbClr val="FFFFFF"/>
                </a:solidFill>
                <a:cs typeface="Arial"/>
              </a:rPr>
              <a:t>ith</a:t>
            </a:r>
            <a:r>
              <a:rPr lang="en-US" sz="1200" spc="-10" dirty="0">
                <a:solidFill>
                  <a:srgbClr val="FFFFFF"/>
                </a:solidFill>
                <a:cs typeface="Arial"/>
              </a:rPr>
              <a:t> </a:t>
            </a:r>
            <a:r>
              <a:rPr lang="en-US" sz="1200" spc="-30" dirty="0">
                <a:solidFill>
                  <a:srgbClr val="FFFFFF"/>
                </a:solidFill>
                <a:cs typeface="Arial"/>
              </a:rPr>
              <a:t>Hema </a:t>
            </a:r>
            <a:r>
              <a:rPr lang="en-US" sz="1200" dirty="0">
                <a:solidFill>
                  <a:srgbClr val="FFFFFF"/>
                </a:solidFill>
                <a:cs typeface="Arial"/>
              </a:rPr>
              <a:t>supermarkets </a:t>
            </a:r>
            <a:r>
              <a:rPr lang="en-US" sz="1200" spc="5" dirty="0">
                <a:solidFill>
                  <a:srgbClr val="FFFFFF"/>
                </a:solidFill>
                <a:cs typeface="Arial"/>
              </a:rPr>
              <a:t>to </a:t>
            </a:r>
            <a:r>
              <a:rPr lang="en-US" sz="1200" spc="15" dirty="0">
                <a:solidFill>
                  <a:srgbClr val="FFFFFF"/>
                </a:solidFill>
                <a:cs typeface="Arial"/>
              </a:rPr>
              <a:t>create </a:t>
            </a:r>
            <a:r>
              <a:rPr lang="en-US" sz="1200" spc="25" dirty="0">
                <a:solidFill>
                  <a:srgbClr val="FFFFFF"/>
                </a:solidFill>
                <a:cs typeface="Arial"/>
              </a:rPr>
              <a:t>‘</a:t>
            </a:r>
            <a:r>
              <a:rPr lang="en-US" sz="1200" b="1" spc="25" dirty="0">
                <a:solidFill>
                  <a:srgbClr val="FFFFFF"/>
                </a:solidFill>
                <a:cs typeface="Arial"/>
              </a:rPr>
              <a:t>Starbucks</a:t>
            </a:r>
            <a:r>
              <a:rPr lang="en-US" sz="1200" b="1" spc="-90" dirty="0">
                <a:solidFill>
                  <a:srgbClr val="FFFFFF"/>
                </a:solidFill>
                <a:cs typeface="Arial"/>
              </a:rPr>
              <a:t> </a:t>
            </a:r>
            <a:r>
              <a:rPr lang="en-US" sz="1200" b="1" spc="20" dirty="0">
                <a:solidFill>
                  <a:srgbClr val="FFFFFF"/>
                </a:solidFill>
                <a:cs typeface="Arial"/>
              </a:rPr>
              <a:t>Delivery</a:t>
            </a:r>
            <a:endParaRPr lang="en-US" sz="1200" dirty="0">
              <a:cs typeface="Arial"/>
            </a:endParaRPr>
          </a:p>
          <a:p>
            <a:pPr marL="92075">
              <a:lnSpc>
                <a:spcPct val="100000"/>
              </a:lnSpc>
              <a:spcBef>
                <a:spcPts val="25"/>
              </a:spcBef>
            </a:pPr>
            <a:r>
              <a:rPr lang="en-US" sz="1200" b="1" spc="20" dirty="0">
                <a:solidFill>
                  <a:srgbClr val="FFFFFF"/>
                </a:solidFill>
                <a:cs typeface="Arial"/>
              </a:rPr>
              <a:t>Kitchens</a:t>
            </a:r>
            <a:r>
              <a:rPr lang="en-US" sz="1200" b="1" spc="-165" dirty="0">
                <a:solidFill>
                  <a:srgbClr val="FFFFFF"/>
                </a:solidFill>
                <a:cs typeface="Arial"/>
              </a:rPr>
              <a:t> </a:t>
            </a:r>
            <a:r>
              <a:rPr lang="en-US" sz="1200" spc="5" dirty="0">
                <a:solidFill>
                  <a:srgbClr val="FFFFFF"/>
                </a:solidFill>
                <a:cs typeface="Arial"/>
              </a:rPr>
              <a:t>’</a:t>
            </a:r>
            <a:endParaRPr lang="en-US" sz="1200" dirty="0">
              <a:cs typeface="Arial"/>
            </a:endParaRPr>
          </a:p>
          <a:p>
            <a:pPr marL="305435" indent="-213360">
              <a:lnSpc>
                <a:spcPct val="100000"/>
              </a:lnSpc>
              <a:spcBef>
                <a:spcPts val="660"/>
              </a:spcBef>
              <a:buChar char="—"/>
              <a:tabLst>
                <a:tab pos="305435" algn="l"/>
              </a:tabLst>
            </a:pPr>
            <a:r>
              <a:rPr lang="en-US" sz="1200" spc="5" dirty="0">
                <a:solidFill>
                  <a:srgbClr val="FFFFFF"/>
                </a:solidFill>
                <a:cs typeface="Arial"/>
              </a:rPr>
              <a:t>These stations </a:t>
            </a:r>
            <a:r>
              <a:rPr lang="en-US" sz="1200" spc="20" dirty="0">
                <a:solidFill>
                  <a:srgbClr val="FFFFFF"/>
                </a:solidFill>
                <a:cs typeface="Arial"/>
              </a:rPr>
              <a:t>w </a:t>
            </a:r>
            <a:r>
              <a:rPr lang="en-US" sz="1200" spc="-25" dirty="0">
                <a:solidFill>
                  <a:srgbClr val="FFFFFF"/>
                </a:solidFill>
                <a:cs typeface="Arial"/>
              </a:rPr>
              <a:t>ill </a:t>
            </a:r>
            <a:r>
              <a:rPr lang="en-US" sz="1200" spc="25" dirty="0">
                <a:solidFill>
                  <a:srgbClr val="FFFFFF"/>
                </a:solidFill>
                <a:cs typeface="Arial"/>
              </a:rPr>
              <a:t>service </a:t>
            </a:r>
            <a:r>
              <a:rPr lang="en-US" sz="1200" spc="5" dirty="0">
                <a:solidFill>
                  <a:srgbClr val="FFFFFF"/>
                </a:solidFill>
                <a:cs typeface="Arial"/>
              </a:rPr>
              <a:t>delivery </a:t>
            </a:r>
            <a:r>
              <a:rPr lang="en-US" sz="1200" spc="15" dirty="0">
                <a:solidFill>
                  <a:srgbClr val="FFFFFF"/>
                </a:solidFill>
                <a:cs typeface="Arial"/>
              </a:rPr>
              <a:t>orders </a:t>
            </a:r>
            <a:r>
              <a:rPr lang="en-US" sz="1200" spc="30" dirty="0">
                <a:solidFill>
                  <a:srgbClr val="FFFFFF"/>
                </a:solidFill>
                <a:cs typeface="Arial"/>
              </a:rPr>
              <a:t>for </a:t>
            </a:r>
            <a:r>
              <a:rPr lang="en-US" sz="1200" spc="10" dirty="0">
                <a:solidFill>
                  <a:srgbClr val="FFFFFF"/>
                </a:solidFill>
                <a:cs typeface="Arial"/>
              </a:rPr>
              <a:t>surrounding</a:t>
            </a:r>
            <a:r>
              <a:rPr lang="en-US" sz="1200" spc="229" dirty="0">
                <a:solidFill>
                  <a:srgbClr val="FFFFFF"/>
                </a:solidFill>
                <a:cs typeface="Arial"/>
              </a:rPr>
              <a:t> </a:t>
            </a:r>
            <a:r>
              <a:rPr lang="en-US" sz="1200" spc="10" dirty="0">
                <a:solidFill>
                  <a:srgbClr val="FFFFFF"/>
                </a:solidFill>
                <a:cs typeface="Arial"/>
              </a:rPr>
              <a:t>areas</a:t>
            </a:r>
            <a:endParaRPr lang="en-US" sz="1200" dirty="0">
              <a:cs typeface="Arial"/>
            </a:endParaRPr>
          </a:p>
          <a:p>
            <a:pPr marL="92075" marR="562610">
              <a:lnSpc>
                <a:spcPct val="110000"/>
              </a:lnSpc>
              <a:spcBef>
                <a:spcPts val="560"/>
              </a:spcBef>
            </a:pPr>
            <a:r>
              <a:rPr lang="en-US" sz="1200" spc="-20" dirty="0">
                <a:solidFill>
                  <a:srgbClr val="FFFFFF"/>
                </a:solidFill>
                <a:cs typeface="Arial"/>
              </a:rPr>
              <a:t>Plans </a:t>
            </a:r>
            <a:r>
              <a:rPr lang="en-US" sz="1200" spc="10" dirty="0">
                <a:solidFill>
                  <a:srgbClr val="FFFFFF"/>
                </a:solidFill>
                <a:cs typeface="Arial"/>
              </a:rPr>
              <a:t>to </a:t>
            </a:r>
            <a:r>
              <a:rPr lang="en-US" sz="1200" spc="5" dirty="0">
                <a:solidFill>
                  <a:srgbClr val="FFFFFF"/>
                </a:solidFill>
                <a:cs typeface="Arial"/>
              </a:rPr>
              <a:t>integrate </a:t>
            </a:r>
            <a:r>
              <a:rPr lang="en-US" sz="1200" spc="15" dirty="0">
                <a:solidFill>
                  <a:srgbClr val="FFFFFF"/>
                </a:solidFill>
                <a:cs typeface="Arial"/>
              </a:rPr>
              <a:t>a </a:t>
            </a:r>
            <a:r>
              <a:rPr lang="en-US" sz="1200" spc="5" dirty="0">
                <a:solidFill>
                  <a:srgbClr val="FFFFFF"/>
                </a:solidFill>
                <a:cs typeface="Arial"/>
              </a:rPr>
              <a:t>‘virtual </a:t>
            </a:r>
            <a:r>
              <a:rPr lang="en-US" sz="1200" spc="15" dirty="0">
                <a:solidFill>
                  <a:srgbClr val="FFFFFF"/>
                </a:solidFill>
                <a:cs typeface="Arial"/>
              </a:rPr>
              <a:t>store’ </a:t>
            </a:r>
            <a:r>
              <a:rPr lang="en-US" sz="1200" spc="-5" dirty="0">
                <a:solidFill>
                  <a:srgbClr val="FFFFFF"/>
                </a:solidFill>
                <a:cs typeface="Arial"/>
              </a:rPr>
              <a:t>into </a:t>
            </a:r>
            <a:r>
              <a:rPr lang="en-US" sz="1200" spc="-10" dirty="0">
                <a:solidFill>
                  <a:srgbClr val="FFFFFF"/>
                </a:solidFill>
                <a:cs typeface="Arial"/>
              </a:rPr>
              <a:t>all </a:t>
            </a:r>
            <a:r>
              <a:rPr lang="en-US" sz="1200" spc="5" dirty="0">
                <a:solidFill>
                  <a:srgbClr val="FFFFFF"/>
                </a:solidFill>
                <a:cs typeface="Arial"/>
              </a:rPr>
              <a:t>of </a:t>
            </a:r>
            <a:r>
              <a:rPr lang="en-US" sz="1200" dirty="0">
                <a:solidFill>
                  <a:srgbClr val="FFFFFF"/>
                </a:solidFill>
                <a:cs typeface="Arial"/>
              </a:rPr>
              <a:t>Alibaba's popular </a:t>
            </a:r>
            <a:r>
              <a:rPr lang="en-US" sz="1200" spc="15" dirty="0">
                <a:solidFill>
                  <a:srgbClr val="FFFFFF"/>
                </a:solidFill>
                <a:cs typeface="Arial"/>
              </a:rPr>
              <a:t>apps/  </a:t>
            </a:r>
            <a:r>
              <a:rPr lang="en-US" sz="1200" spc="20" dirty="0">
                <a:solidFill>
                  <a:srgbClr val="FFFFFF"/>
                </a:solidFill>
                <a:cs typeface="Arial"/>
              </a:rPr>
              <a:t>services</a:t>
            </a:r>
            <a:endParaRPr lang="en-US" sz="1200" dirty="0">
              <a:cs typeface="Arial"/>
            </a:endParaRPr>
          </a:p>
          <a:p>
            <a:pPr marL="305435" indent="-213360">
              <a:lnSpc>
                <a:spcPct val="100000"/>
              </a:lnSpc>
              <a:spcBef>
                <a:spcPts val="665"/>
              </a:spcBef>
              <a:buChar char="—"/>
              <a:tabLst>
                <a:tab pos="305435" algn="l"/>
              </a:tabLst>
            </a:pPr>
            <a:r>
              <a:rPr lang="en-US" sz="1200" spc="-10" dirty="0">
                <a:solidFill>
                  <a:srgbClr val="FFFFFF"/>
                </a:solidFill>
                <a:cs typeface="Arial"/>
              </a:rPr>
              <a:t>Including </a:t>
            </a:r>
            <a:r>
              <a:rPr lang="en-US" sz="1200" dirty="0">
                <a:solidFill>
                  <a:srgbClr val="FFFFFF"/>
                </a:solidFill>
                <a:cs typeface="Arial"/>
              </a:rPr>
              <a:t>Taobao, </a:t>
            </a:r>
            <a:r>
              <a:rPr lang="en-US" sz="1200" spc="-30" dirty="0" err="1">
                <a:solidFill>
                  <a:srgbClr val="FFFFFF"/>
                </a:solidFill>
                <a:cs typeface="Arial"/>
              </a:rPr>
              <a:t>Tmall</a:t>
            </a:r>
            <a:r>
              <a:rPr lang="en-US" sz="1200" spc="-30" dirty="0">
                <a:solidFill>
                  <a:srgbClr val="FFFFFF"/>
                </a:solidFill>
                <a:cs typeface="Arial"/>
              </a:rPr>
              <a:t> </a:t>
            </a:r>
            <a:r>
              <a:rPr lang="en-US" sz="1200" spc="5" dirty="0">
                <a:solidFill>
                  <a:srgbClr val="FFFFFF"/>
                </a:solidFill>
                <a:cs typeface="Arial"/>
              </a:rPr>
              <a:t>and Alipay </a:t>
            </a:r>
            <a:r>
              <a:rPr lang="en-US" sz="1200" spc="10" dirty="0">
                <a:solidFill>
                  <a:srgbClr val="FFFFFF"/>
                </a:solidFill>
                <a:cs typeface="Arial"/>
              </a:rPr>
              <a:t>to </a:t>
            </a:r>
            <a:r>
              <a:rPr lang="en-US" sz="1200" spc="-5" dirty="0">
                <a:solidFill>
                  <a:srgbClr val="FFFFFF"/>
                </a:solidFill>
                <a:cs typeface="Arial"/>
              </a:rPr>
              <a:t>gain </a:t>
            </a:r>
            <a:r>
              <a:rPr lang="en-US" sz="1200" spc="30" dirty="0">
                <a:solidFill>
                  <a:srgbClr val="FFFFFF"/>
                </a:solidFill>
                <a:cs typeface="Arial"/>
              </a:rPr>
              <a:t>access</a:t>
            </a:r>
            <a:r>
              <a:rPr lang="en-US" sz="1200" spc="-85" dirty="0">
                <a:solidFill>
                  <a:srgbClr val="FFFFFF"/>
                </a:solidFill>
                <a:cs typeface="Arial"/>
              </a:rPr>
              <a:t> </a:t>
            </a:r>
            <a:r>
              <a:rPr lang="en-US" sz="1200" spc="10" dirty="0">
                <a:solidFill>
                  <a:srgbClr val="FFFFFF"/>
                </a:solidFill>
                <a:cs typeface="Arial"/>
              </a:rPr>
              <a:t>to</a:t>
            </a:r>
            <a:endParaRPr lang="en-US" sz="1200" dirty="0">
              <a:cs typeface="Arial"/>
            </a:endParaRPr>
          </a:p>
          <a:p>
            <a:pPr marL="304800">
              <a:lnSpc>
                <a:spcPct val="100000"/>
              </a:lnSpc>
              <a:spcBef>
                <a:spcPts val="20"/>
              </a:spcBef>
            </a:pPr>
            <a:r>
              <a:rPr lang="en-US" sz="1200" dirty="0">
                <a:solidFill>
                  <a:srgbClr val="FFFFFF"/>
                </a:solidFill>
                <a:cs typeface="Arial"/>
              </a:rPr>
              <a:t>approximately </a:t>
            </a:r>
            <a:r>
              <a:rPr lang="en-US" sz="1200" spc="10" dirty="0">
                <a:solidFill>
                  <a:srgbClr val="FFFFFF"/>
                </a:solidFill>
                <a:cs typeface="Arial"/>
              </a:rPr>
              <a:t>500 </a:t>
            </a:r>
            <a:r>
              <a:rPr lang="en-US" sz="1200" spc="-25" dirty="0">
                <a:solidFill>
                  <a:srgbClr val="FFFFFF"/>
                </a:solidFill>
                <a:cs typeface="Arial"/>
              </a:rPr>
              <a:t>million </a:t>
            </a:r>
            <a:r>
              <a:rPr lang="en-US" sz="1200" spc="15" dirty="0">
                <a:solidFill>
                  <a:srgbClr val="FFFFFF"/>
                </a:solidFill>
                <a:cs typeface="Arial"/>
              </a:rPr>
              <a:t>active</a:t>
            </a:r>
            <a:r>
              <a:rPr lang="en-US" sz="1200" spc="5" dirty="0">
                <a:solidFill>
                  <a:srgbClr val="FFFFFF"/>
                </a:solidFill>
                <a:cs typeface="Arial"/>
              </a:rPr>
              <a:t> </a:t>
            </a:r>
            <a:r>
              <a:rPr lang="en-US" sz="1200" spc="20" dirty="0">
                <a:solidFill>
                  <a:srgbClr val="FFFFFF"/>
                </a:solidFill>
                <a:cs typeface="Arial"/>
              </a:rPr>
              <a:t>users</a:t>
            </a:r>
            <a:endParaRPr lang="en-US" sz="1200" dirty="0">
              <a:solidFill>
                <a:schemeClr val="bg1"/>
              </a:solidFill>
            </a:endParaRPr>
          </a:p>
        </p:txBody>
      </p:sp>
      <p:sp>
        <p:nvSpPr>
          <p:cNvPr id="22" name="Rectangle 21">
            <a:extLst>
              <a:ext uri="{FF2B5EF4-FFF2-40B4-BE49-F238E27FC236}">
                <a16:creationId xmlns:a16="http://schemas.microsoft.com/office/drawing/2014/main" id="{992A284E-D9CB-4943-988D-0475844E4754}"/>
              </a:ext>
            </a:extLst>
          </p:cNvPr>
          <p:cNvSpPr/>
          <p:nvPr/>
        </p:nvSpPr>
        <p:spPr>
          <a:xfrm>
            <a:off x="960422" y="1090955"/>
            <a:ext cx="10767563" cy="923330"/>
          </a:xfrm>
          <a:prstGeom prst="rect">
            <a:avLst/>
          </a:prstGeom>
        </p:spPr>
        <p:txBody>
          <a:bodyPr wrap="square">
            <a:spAutoFit/>
          </a:bodyPr>
          <a:lstStyle/>
          <a:p>
            <a:r>
              <a:rPr lang="en-US" i="1" spc="-5" dirty="0">
                <a:solidFill>
                  <a:srgbClr val="FFFFFF"/>
                </a:solidFill>
              </a:rPr>
              <a:t>Creating an order and delivery experience (powered by the Alibaba Ecosystem) will enable Starbucks to offer a seamless ’Starbucks  Experience’ for customers across channels, and transform the coffee industry in China</a:t>
            </a:r>
          </a:p>
        </p:txBody>
      </p:sp>
      <p:sp>
        <p:nvSpPr>
          <p:cNvPr id="18" name="object 9">
            <a:extLst>
              <a:ext uri="{FF2B5EF4-FFF2-40B4-BE49-F238E27FC236}">
                <a16:creationId xmlns:a16="http://schemas.microsoft.com/office/drawing/2014/main" id="{D2956090-CEDE-41DD-8F15-AC168CA8717C}"/>
              </a:ext>
            </a:extLst>
          </p:cNvPr>
          <p:cNvSpPr txBox="1"/>
          <p:nvPr/>
        </p:nvSpPr>
        <p:spPr>
          <a:xfrm>
            <a:off x="9005105" y="2571627"/>
            <a:ext cx="2722880" cy="1279434"/>
          </a:xfrm>
          <a:prstGeom prst="rect">
            <a:avLst/>
          </a:prstGeom>
          <a:solidFill>
            <a:srgbClr val="0091DA"/>
          </a:solidFill>
          <a:ln>
            <a:solidFill>
              <a:schemeClr val="bg1"/>
            </a:solidFill>
          </a:ln>
        </p:spPr>
        <p:txBody>
          <a:bodyPr vert="horz" wrap="square" lIns="0" tIns="60960" rIns="0" bIns="0" rtlCol="0">
            <a:noAutofit/>
          </a:bodyPr>
          <a:lstStyle/>
          <a:p>
            <a:pPr marL="60960">
              <a:lnSpc>
                <a:spcPct val="100000"/>
              </a:lnSpc>
              <a:spcBef>
                <a:spcPts val="480"/>
              </a:spcBef>
            </a:pPr>
            <a:r>
              <a:rPr sz="1050" b="1" spc="25" dirty="0">
                <a:solidFill>
                  <a:srgbClr val="FFFFFF"/>
                </a:solidFill>
                <a:latin typeface="Arial"/>
                <a:cs typeface="Arial"/>
              </a:rPr>
              <a:t>Benefits for</a:t>
            </a:r>
            <a:r>
              <a:rPr sz="1050" b="1" spc="-60" dirty="0">
                <a:solidFill>
                  <a:srgbClr val="FFFFFF"/>
                </a:solidFill>
                <a:latin typeface="Arial"/>
                <a:cs typeface="Arial"/>
              </a:rPr>
              <a:t> </a:t>
            </a:r>
            <a:r>
              <a:rPr sz="1050" b="1" spc="35" dirty="0">
                <a:solidFill>
                  <a:srgbClr val="FFFFFF"/>
                </a:solidFill>
                <a:latin typeface="Arial"/>
                <a:cs typeface="Arial"/>
              </a:rPr>
              <a:t>Starbucks?</a:t>
            </a:r>
            <a:endParaRPr sz="1050" dirty="0">
              <a:latin typeface="Arial"/>
              <a:cs typeface="Arial"/>
            </a:endParaRPr>
          </a:p>
          <a:p>
            <a:pPr marL="274955" marR="210820" indent="-213995">
              <a:lnSpc>
                <a:spcPct val="104700"/>
              </a:lnSpc>
              <a:spcBef>
                <a:spcPts val="615"/>
              </a:spcBef>
            </a:pPr>
            <a:r>
              <a:rPr sz="1050" spc="30" dirty="0">
                <a:solidFill>
                  <a:srgbClr val="FFFFFF"/>
                </a:solidFill>
                <a:latin typeface="Arial"/>
                <a:cs typeface="Arial"/>
              </a:rPr>
              <a:t>— </a:t>
            </a:r>
            <a:r>
              <a:rPr sz="1050" spc="5" dirty="0">
                <a:solidFill>
                  <a:srgbClr val="FFFFFF"/>
                </a:solidFill>
                <a:latin typeface="Arial"/>
                <a:cs typeface="Arial"/>
              </a:rPr>
              <a:t>Starbucks </a:t>
            </a:r>
            <a:r>
              <a:rPr sz="1050" spc="20" dirty="0">
                <a:solidFill>
                  <a:srgbClr val="FFFFFF"/>
                </a:solidFill>
                <a:latin typeface="Arial"/>
                <a:cs typeface="Arial"/>
              </a:rPr>
              <a:t>w </a:t>
            </a:r>
            <a:r>
              <a:rPr sz="1050" spc="-25" dirty="0">
                <a:solidFill>
                  <a:srgbClr val="FFFFFF"/>
                </a:solidFill>
                <a:latin typeface="Arial"/>
                <a:cs typeface="Arial"/>
              </a:rPr>
              <a:t>ill </a:t>
            </a:r>
            <a:r>
              <a:rPr sz="1050" spc="10" dirty="0">
                <a:solidFill>
                  <a:srgbClr val="FFFFFF"/>
                </a:solidFill>
                <a:latin typeface="Arial"/>
                <a:cs typeface="Arial"/>
              </a:rPr>
              <a:t>be </a:t>
            </a:r>
            <a:r>
              <a:rPr sz="1050" spc="-5" dirty="0">
                <a:solidFill>
                  <a:srgbClr val="FFFFFF"/>
                </a:solidFill>
                <a:latin typeface="Arial"/>
                <a:cs typeface="Arial"/>
              </a:rPr>
              <a:t>able </a:t>
            </a:r>
            <a:r>
              <a:rPr sz="1050" spc="10" dirty="0">
                <a:solidFill>
                  <a:srgbClr val="FFFFFF"/>
                </a:solidFill>
                <a:latin typeface="Arial"/>
                <a:cs typeface="Arial"/>
              </a:rPr>
              <a:t>to </a:t>
            </a:r>
            <a:r>
              <a:rPr sz="1050" spc="20" dirty="0">
                <a:solidFill>
                  <a:srgbClr val="FFFFFF"/>
                </a:solidFill>
                <a:latin typeface="Arial"/>
                <a:cs typeface="Arial"/>
              </a:rPr>
              <a:t>further </a:t>
            </a:r>
            <a:r>
              <a:rPr sz="1050" spc="10" dirty="0">
                <a:solidFill>
                  <a:srgbClr val="FFFFFF"/>
                </a:solidFill>
                <a:latin typeface="Arial"/>
                <a:cs typeface="Arial"/>
              </a:rPr>
              <a:t>unify </a:t>
            </a:r>
            <a:r>
              <a:rPr sz="1050" spc="15" dirty="0">
                <a:solidFill>
                  <a:srgbClr val="FFFFFF"/>
                </a:solidFill>
                <a:latin typeface="Arial"/>
                <a:cs typeface="Arial"/>
              </a:rPr>
              <a:t>a  </a:t>
            </a:r>
            <a:r>
              <a:rPr sz="1050" dirty="0">
                <a:solidFill>
                  <a:srgbClr val="FFFFFF"/>
                </a:solidFill>
                <a:latin typeface="Arial"/>
                <a:cs typeface="Arial"/>
              </a:rPr>
              <a:t>seamless </a:t>
            </a:r>
            <a:r>
              <a:rPr sz="1050" spc="5" dirty="0">
                <a:solidFill>
                  <a:srgbClr val="FFFFFF"/>
                </a:solidFill>
                <a:latin typeface="Arial"/>
                <a:cs typeface="Arial"/>
              </a:rPr>
              <a:t>Starbucks </a:t>
            </a:r>
            <a:r>
              <a:rPr sz="1050" dirty="0">
                <a:solidFill>
                  <a:srgbClr val="FFFFFF"/>
                </a:solidFill>
                <a:latin typeface="Arial"/>
                <a:cs typeface="Arial"/>
              </a:rPr>
              <a:t>Experience </a:t>
            </a:r>
            <a:r>
              <a:rPr sz="1050" spc="5" dirty="0">
                <a:solidFill>
                  <a:srgbClr val="FFFFFF"/>
                </a:solidFill>
                <a:latin typeface="Arial"/>
                <a:cs typeface="Arial"/>
              </a:rPr>
              <a:t>betw een </a:t>
            </a:r>
            <a:r>
              <a:rPr sz="1050" spc="-10" dirty="0">
                <a:solidFill>
                  <a:srgbClr val="FFFFFF"/>
                </a:solidFill>
                <a:latin typeface="Arial"/>
                <a:cs typeface="Arial"/>
              </a:rPr>
              <a:t>its  </a:t>
            </a:r>
            <a:r>
              <a:rPr sz="1050" spc="15" dirty="0">
                <a:solidFill>
                  <a:srgbClr val="FFFFFF"/>
                </a:solidFill>
                <a:latin typeface="Arial"/>
                <a:cs typeface="Arial"/>
              </a:rPr>
              <a:t>stores </a:t>
            </a:r>
            <a:r>
              <a:rPr sz="1050" spc="5" dirty="0">
                <a:solidFill>
                  <a:srgbClr val="FFFFFF"/>
                </a:solidFill>
                <a:latin typeface="Arial"/>
                <a:cs typeface="Arial"/>
              </a:rPr>
              <a:t>and </a:t>
            </a:r>
            <a:r>
              <a:rPr sz="1050" spc="-5" dirty="0">
                <a:solidFill>
                  <a:srgbClr val="FFFFFF"/>
                </a:solidFill>
                <a:latin typeface="Arial"/>
                <a:cs typeface="Arial"/>
              </a:rPr>
              <a:t>online, </a:t>
            </a:r>
            <a:r>
              <a:rPr sz="1050" spc="10" dirty="0">
                <a:solidFill>
                  <a:srgbClr val="FFFFFF"/>
                </a:solidFill>
                <a:latin typeface="Arial"/>
                <a:cs typeface="Arial"/>
              </a:rPr>
              <a:t>by </a:t>
            </a:r>
            <a:r>
              <a:rPr sz="1050" spc="5" dirty="0">
                <a:solidFill>
                  <a:srgbClr val="FFFFFF"/>
                </a:solidFill>
                <a:latin typeface="Arial"/>
                <a:cs typeface="Arial"/>
              </a:rPr>
              <a:t>leveraging the Alibaba  </a:t>
            </a:r>
            <a:r>
              <a:rPr sz="1050" spc="25" dirty="0">
                <a:solidFill>
                  <a:srgbClr val="FFFFFF"/>
                </a:solidFill>
                <a:latin typeface="Arial"/>
                <a:cs typeface="Arial"/>
              </a:rPr>
              <a:t>ecosystem </a:t>
            </a:r>
            <a:r>
              <a:rPr sz="1050" spc="5" dirty="0">
                <a:solidFill>
                  <a:srgbClr val="FFFFFF"/>
                </a:solidFill>
                <a:latin typeface="Arial"/>
                <a:cs typeface="Arial"/>
              </a:rPr>
              <a:t>and </a:t>
            </a:r>
            <a:r>
              <a:rPr sz="1050" spc="-15" dirty="0">
                <a:solidFill>
                  <a:srgbClr val="FFFFFF"/>
                </a:solidFill>
                <a:latin typeface="Arial"/>
                <a:cs typeface="Arial"/>
              </a:rPr>
              <a:t>New Retail</a:t>
            </a:r>
            <a:r>
              <a:rPr sz="1050" spc="110" dirty="0">
                <a:solidFill>
                  <a:srgbClr val="FFFFFF"/>
                </a:solidFill>
                <a:latin typeface="Arial"/>
                <a:cs typeface="Arial"/>
              </a:rPr>
              <a:t> </a:t>
            </a:r>
            <a:r>
              <a:rPr sz="1050" spc="20" dirty="0">
                <a:solidFill>
                  <a:srgbClr val="FFFFFF"/>
                </a:solidFill>
                <a:latin typeface="Arial"/>
                <a:cs typeface="Arial"/>
              </a:rPr>
              <a:t>infrastructure</a:t>
            </a:r>
            <a:endParaRPr sz="1050" dirty="0">
              <a:latin typeface="Arial"/>
              <a:cs typeface="Arial"/>
            </a:endParaRPr>
          </a:p>
        </p:txBody>
      </p:sp>
      <p:sp>
        <p:nvSpPr>
          <p:cNvPr id="19" name="object 10">
            <a:extLst>
              <a:ext uri="{FF2B5EF4-FFF2-40B4-BE49-F238E27FC236}">
                <a16:creationId xmlns:a16="http://schemas.microsoft.com/office/drawing/2014/main" id="{BCE712CE-8B39-4F54-AD27-EB6B72716834}"/>
              </a:ext>
            </a:extLst>
          </p:cNvPr>
          <p:cNvSpPr txBox="1"/>
          <p:nvPr/>
        </p:nvSpPr>
        <p:spPr>
          <a:xfrm>
            <a:off x="9005105" y="4170680"/>
            <a:ext cx="2722880" cy="1884680"/>
          </a:xfrm>
          <a:prstGeom prst="rect">
            <a:avLst/>
          </a:prstGeom>
          <a:solidFill>
            <a:srgbClr val="0091DA"/>
          </a:solidFill>
          <a:ln>
            <a:solidFill>
              <a:schemeClr val="bg1"/>
            </a:solidFill>
          </a:ln>
        </p:spPr>
        <p:txBody>
          <a:bodyPr vert="horz" wrap="square" lIns="0" tIns="60960" rIns="0" bIns="0" rtlCol="0">
            <a:noAutofit/>
          </a:bodyPr>
          <a:lstStyle/>
          <a:p>
            <a:pPr marL="58419">
              <a:lnSpc>
                <a:spcPct val="100000"/>
              </a:lnSpc>
              <a:spcBef>
                <a:spcPts val="480"/>
              </a:spcBef>
            </a:pPr>
            <a:r>
              <a:rPr sz="1050" b="1" spc="10" dirty="0">
                <a:solidFill>
                  <a:srgbClr val="FFFFFF"/>
                </a:solidFill>
                <a:latin typeface="Arial"/>
                <a:cs typeface="Arial"/>
              </a:rPr>
              <a:t>Notable </a:t>
            </a:r>
            <a:r>
              <a:rPr sz="1050" b="1" spc="40" dirty="0">
                <a:solidFill>
                  <a:srgbClr val="FFFFFF"/>
                </a:solidFill>
                <a:latin typeface="Arial"/>
                <a:cs typeface="Arial"/>
              </a:rPr>
              <a:t>success</a:t>
            </a:r>
            <a:r>
              <a:rPr sz="1050" b="1" spc="45" dirty="0">
                <a:solidFill>
                  <a:srgbClr val="FFFFFF"/>
                </a:solidFill>
                <a:latin typeface="Arial"/>
                <a:cs typeface="Arial"/>
              </a:rPr>
              <a:t> </a:t>
            </a:r>
            <a:r>
              <a:rPr sz="1050" b="1" spc="30" dirty="0">
                <a:solidFill>
                  <a:srgbClr val="FFFFFF"/>
                </a:solidFill>
                <a:latin typeface="Arial"/>
                <a:cs typeface="Arial"/>
              </a:rPr>
              <a:t>…</a:t>
            </a:r>
            <a:endParaRPr sz="1050" dirty="0">
              <a:latin typeface="Arial"/>
              <a:cs typeface="Arial"/>
            </a:endParaRPr>
          </a:p>
          <a:p>
            <a:pPr marL="272415" marR="156210" indent="-213360">
              <a:lnSpc>
                <a:spcPct val="106000"/>
              </a:lnSpc>
              <a:spcBef>
                <a:spcPts val="600"/>
              </a:spcBef>
              <a:buFont typeface="Arial"/>
              <a:buChar char="—"/>
              <a:tabLst>
                <a:tab pos="273050" algn="l"/>
              </a:tabLst>
            </a:pPr>
            <a:r>
              <a:rPr sz="1050" b="1" spc="20" dirty="0">
                <a:solidFill>
                  <a:srgbClr val="FFFFFF"/>
                </a:solidFill>
                <a:latin typeface="Arial"/>
                <a:cs typeface="Arial"/>
              </a:rPr>
              <a:t>Shanghai </a:t>
            </a:r>
            <a:r>
              <a:rPr sz="1050" b="1" spc="35" dirty="0">
                <a:solidFill>
                  <a:srgbClr val="FFFFFF"/>
                </a:solidFill>
                <a:latin typeface="Arial"/>
                <a:cs typeface="Arial"/>
              </a:rPr>
              <a:t>Reserve </a:t>
            </a:r>
            <a:r>
              <a:rPr sz="1050" b="1" spc="30" dirty="0">
                <a:solidFill>
                  <a:srgbClr val="FFFFFF"/>
                </a:solidFill>
                <a:latin typeface="Arial"/>
                <a:cs typeface="Arial"/>
              </a:rPr>
              <a:t>Roastery </a:t>
            </a:r>
            <a:r>
              <a:rPr sz="1050" b="1" spc="15" dirty="0">
                <a:solidFill>
                  <a:srgbClr val="FFFFFF"/>
                </a:solidFill>
                <a:latin typeface="Arial"/>
                <a:cs typeface="Arial"/>
              </a:rPr>
              <a:t>– </a:t>
            </a:r>
            <a:r>
              <a:rPr sz="1050" spc="5" dirty="0">
                <a:solidFill>
                  <a:srgbClr val="FFFFFF"/>
                </a:solidFill>
                <a:latin typeface="Arial"/>
                <a:cs typeface="Arial"/>
              </a:rPr>
              <a:t>Starbucks  interactive </a:t>
            </a:r>
            <a:r>
              <a:rPr sz="1050" spc="35" dirty="0">
                <a:solidFill>
                  <a:srgbClr val="FFFFFF"/>
                </a:solidFill>
                <a:latin typeface="Arial"/>
                <a:cs typeface="Arial"/>
              </a:rPr>
              <a:t>coffee </a:t>
            </a:r>
            <a:r>
              <a:rPr sz="1050" spc="20" dirty="0">
                <a:solidFill>
                  <a:srgbClr val="FFFFFF"/>
                </a:solidFill>
                <a:latin typeface="Arial"/>
                <a:cs typeface="Arial"/>
              </a:rPr>
              <a:t>store </a:t>
            </a:r>
            <a:r>
              <a:rPr sz="1050" spc="-10" dirty="0">
                <a:solidFill>
                  <a:srgbClr val="FFFFFF"/>
                </a:solidFill>
                <a:latin typeface="Arial"/>
                <a:cs typeface="Arial"/>
              </a:rPr>
              <a:t>is </a:t>
            </a:r>
            <a:r>
              <a:rPr sz="1050" spc="5" dirty="0">
                <a:solidFill>
                  <a:srgbClr val="FFFFFF"/>
                </a:solidFill>
                <a:latin typeface="Arial"/>
                <a:cs typeface="Arial"/>
              </a:rPr>
              <a:t>pow </a:t>
            </a:r>
            <a:r>
              <a:rPr sz="1050" spc="10" dirty="0">
                <a:solidFill>
                  <a:srgbClr val="FFFFFF"/>
                </a:solidFill>
                <a:latin typeface="Arial"/>
                <a:cs typeface="Arial"/>
              </a:rPr>
              <a:t>ered </a:t>
            </a:r>
            <a:r>
              <a:rPr sz="1050" spc="5" dirty="0">
                <a:solidFill>
                  <a:srgbClr val="FFFFFF"/>
                </a:solidFill>
                <a:latin typeface="Arial"/>
                <a:cs typeface="Arial"/>
              </a:rPr>
              <a:t>by </a:t>
            </a:r>
            <a:r>
              <a:rPr sz="1050" dirty="0">
                <a:solidFill>
                  <a:srgbClr val="FFFFFF"/>
                </a:solidFill>
                <a:latin typeface="Arial"/>
                <a:cs typeface="Arial"/>
              </a:rPr>
              <a:t>Alibaba  </a:t>
            </a:r>
            <a:r>
              <a:rPr sz="1050" spc="5" dirty="0">
                <a:solidFill>
                  <a:srgbClr val="FFFFFF"/>
                </a:solidFill>
                <a:latin typeface="Arial"/>
                <a:cs typeface="Arial"/>
              </a:rPr>
              <a:t>technology</a:t>
            </a:r>
            <a:endParaRPr sz="1050" dirty="0">
              <a:latin typeface="Arial"/>
              <a:cs typeface="Arial"/>
            </a:endParaRPr>
          </a:p>
          <a:p>
            <a:pPr marL="272415" marR="91440" indent="-213360">
              <a:lnSpc>
                <a:spcPct val="104700"/>
              </a:lnSpc>
              <a:spcBef>
                <a:spcPts val="615"/>
              </a:spcBef>
              <a:buChar char="—"/>
              <a:tabLst>
                <a:tab pos="273050" algn="l"/>
              </a:tabLst>
            </a:pPr>
            <a:r>
              <a:rPr sz="1050" spc="5" dirty="0">
                <a:solidFill>
                  <a:srgbClr val="FFFFFF"/>
                </a:solidFill>
                <a:latin typeface="Arial"/>
                <a:cs typeface="Arial"/>
              </a:rPr>
              <a:t>Allow </a:t>
            </a:r>
            <a:r>
              <a:rPr sz="1050" spc="15" dirty="0">
                <a:solidFill>
                  <a:srgbClr val="FFFFFF"/>
                </a:solidFill>
                <a:latin typeface="Arial"/>
                <a:cs typeface="Arial"/>
              </a:rPr>
              <a:t>s </a:t>
            </a:r>
            <a:r>
              <a:rPr sz="1050" spc="10" dirty="0">
                <a:solidFill>
                  <a:srgbClr val="FFFFFF"/>
                </a:solidFill>
                <a:latin typeface="Arial"/>
                <a:cs typeface="Arial"/>
              </a:rPr>
              <a:t>consumers to </a:t>
            </a:r>
            <a:r>
              <a:rPr sz="1050" spc="5" dirty="0">
                <a:solidFill>
                  <a:srgbClr val="FFFFFF"/>
                </a:solidFill>
                <a:latin typeface="Arial"/>
                <a:cs typeface="Arial"/>
              </a:rPr>
              <a:t>place and pay </a:t>
            </a:r>
            <a:r>
              <a:rPr sz="1050" spc="30" dirty="0">
                <a:solidFill>
                  <a:srgbClr val="FFFFFF"/>
                </a:solidFill>
                <a:latin typeface="Arial"/>
                <a:cs typeface="Arial"/>
              </a:rPr>
              <a:t>for </a:t>
            </a:r>
            <a:r>
              <a:rPr sz="1050" spc="15" dirty="0">
                <a:solidFill>
                  <a:srgbClr val="FFFFFF"/>
                </a:solidFill>
                <a:latin typeface="Arial"/>
                <a:cs typeface="Arial"/>
              </a:rPr>
              <a:t>orders  </a:t>
            </a:r>
            <a:r>
              <a:rPr sz="1050" spc="-15" dirty="0">
                <a:solidFill>
                  <a:srgbClr val="FFFFFF"/>
                </a:solidFill>
                <a:latin typeface="Arial"/>
                <a:cs typeface="Arial"/>
              </a:rPr>
              <a:t>digitally </a:t>
            </a:r>
            <a:r>
              <a:rPr sz="1050" spc="10" dirty="0">
                <a:solidFill>
                  <a:srgbClr val="FFFFFF"/>
                </a:solidFill>
                <a:latin typeface="Arial"/>
                <a:cs typeface="Arial"/>
              </a:rPr>
              <a:t>via an </a:t>
            </a:r>
            <a:r>
              <a:rPr sz="1050" spc="5" dirty="0">
                <a:solidFill>
                  <a:srgbClr val="FFFFFF"/>
                </a:solidFill>
                <a:latin typeface="Arial"/>
                <a:cs typeface="Arial"/>
              </a:rPr>
              <a:t>app, engage </a:t>
            </a:r>
            <a:r>
              <a:rPr sz="1050" spc="20" dirty="0">
                <a:solidFill>
                  <a:srgbClr val="FFFFFF"/>
                </a:solidFill>
                <a:latin typeface="Arial"/>
                <a:cs typeface="Arial"/>
              </a:rPr>
              <a:t>w </a:t>
            </a:r>
            <a:r>
              <a:rPr sz="1050" spc="-5" dirty="0">
                <a:solidFill>
                  <a:srgbClr val="FFFFFF"/>
                </a:solidFill>
                <a:latin typeface="Arial"/>
                <a:cs typeface="Arial"/>
              </a:rPr>
              <a:t>ith </a:t>
            </a:r>
            <a:r>
              <a:rPr sz="1050" spc="45" dirty="0">
                <a:solidFill>
                  <a:srgbClr val="FFFFFF"/>
                </a:solidFill>
                <a:latin typeface="Arial"/>
                <a:cs typeface="Arial"/>
              </a:rPr>
              <a:t>AR  </a:t>
            </a:r>
            <a:r>
              <a:rPr sz="1050" spc="15" dirty="0">
                <a:solidFill>
                  <a:srgbClr val="FFFFFF"/>
                </a:solidFill>
                <a:latin typeface="Arial"/>
                <a:cs typeface="Arial"/>
              </a:rPr>
              <a:t>experiences, </a:t>
            </a:r>
            <a:r>
              <a:rPr sz="1050" spc="10" dirty="0">
                <a:solidFill>
                  <a:srgbClr val="FFFFFF"/>
                </a:solidFill>
                <a:latin typeface="Arial"/>
                <a:cs typeface="Arial"/>
              </a:rPr>
              <a:t>view </a:t>
            </a:r>
            <a:r>
              <a:rPr sz="1050" spc="-5" dirty="0">
                <a:solidFill>
                  <a:srgbClr val="FFFFFF"/>
                </a:solidFill>
                <a:latin typeface="Arial"/>
                <a:cs typeface="Arial"/>
              </a:rPr>
              <a:t>menus, </a:t>
            </a:r>
            <a:r>
              <a:rPr sz="1050" spc="10" dirty="0">
                <a:solidFill>
                  <a:srgbClr val="FFFFFF"/>
                </a:solidFill>
                <a:latin typeface="Arial"/>
                <a:cs typeface="Arial"/>
              </a:rPr>
              <a:t>order special </a:t>
            </a:r>
            <a:r>
              <a:rPr sz="1050" spc="-5" dirty="0">
                <a:solidFill>
                  <a:srgbClr val="FFFFFF"/>
                </a:solidFill>
                <a:latin typeface="Arial"/>
                <a:cs typeface="Arial"/>
              </a:rPr>
              <a:t>blends  </a:t>
            </a:r>
            <a:r>
              <a:rPr sz="1050" spc="5" dirty="0">
                <a:solidFill>
                  <a:srgbClr val="FFFFFF"/>
                </a:solidFill>
                <a:latin typeface="Arial"/>
                <a:cs typeface="Arial"/>
              </a:rPr>
              <a:t>and book customised</a:t>
            </a:r>
            <a:r>
              <a:rPr sz="1050" spc="10" dirty="0">
                <a:solidFill>
                  <a:srgbClr val="FFFFFF"/>
                </a:solidFill>
                <a:latin typeface="Arial"/>
                <a:cs typeface="Arial"/>
              </a:rPr>
              <a:t> experiences</a:t>
            </a:r>
            <a:endParaRPr sz="1050" dirty="0">
              <a:latin typeface="Arial"/>
              <a:cs typeface="Arial"/>
            </a:endParaRPr>
          </a:p>
        </p:txBody>
      </p:sp>
    </p:spTree>
    <p:extLst>
      <p:ext uri="{BB962C8B-B14F-4D97-AF65-F5344CB8AC3E}">
        <p14:creationId xmlns:p14="http://schemas.microsoft.com/office/powerpoint/2010/main" val="2183264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20" name="object 10">
            <a:extLst>
              <a:ext uri="{FF2B5EF4-FFF2-40B4-BE49-F238E27FC236}">
                <a16:creationId xmlns:a16="http://schemas.microsoft.com/office/drawing/2014/main" id="{9B96E478-01EB-4542-8EBB-1752CC82AADE}"/>
              </a:ext>
            </a:extLst>
          </p:cNvPr>
          <p:cNvSpPr txBox="1"/>
          <p:nvPr/>
        </p:nvSpPr>
        <p:spPr>
          <a:xfrm>
            <a:off x="9005106" y="2571627"/>
            <a:ext cx="2722880" cy="1847973"/>
          </a:xfrm>
          <a:prstGeom prst="rect">
            <a:avLst/>
          </a:prstGeom>
          <a:solidFill>
            <a:srgbClr val="0091DA"/>
          </a:solidFill>
          <a:ln>
            <a:solidFill>
              <a:schemeClr val="bg1"/>
            </a:solidFill>
          </a:ln>
        </p:spPr>
        <p:txBody>
          <a:bodyPr vert="horz" wrap="square" lIns="0" tIns="60960" rIns="72000" bIns="0" rtlCol="0">
            <a:noAutofit/>
          </a:bodyPr>
          <a:lstStyle/>
          <a:p>
            <a:pPr marL="60960">
              <a:lnSpc>
                <a:spcPct val="100000"/>
              </a:lnSpc>
              <a:spcBef>
                <a:spcPts val="480"/>
              </a:spcBef>
            </a:pPr>
            <a:r>
              <a:rPr sz="1050" b="1" spc="40" dirty="0">
                <a:solidFill>
                  <a:srgbClr val="FFFFFF"/>
                </a:solidFill>
                <a:latin typeface="Arial"/>
                <a:cs typeface="Arial"/>
              </a:rPr>
              <a:t>Carrefour </a:t>
            </a:r>
            <a:r>
              <a:rPr sz="1050" b="1" spc="20" dirty="0">
                <a:solidFill>
                  <a:srgbClr val="FFFFFF"/>
                </a:solidFill>
                <a:latin typeface="Arial"/>
                <a:cs typeface="Arial"/>
              </a:rPr>
              <a:t>and</a:t>
            </a:r>
            <a:r>
              <a:rPr sz="1050" b="1" spc="-120" dirty="0">
                <a:solidFill>
                  <a:srgbClr val="FFFFFF"/>
                </a:solidFill>
                <a:latin typeface="Arial"/>
                <a:cs typeface="Arial"/>
              </a:rPr>
              <a:t> </a:t>
            </a:r>
            <a:r>
              <a:rPr sz="1050" b="1" spc="40" dirty="0">
                <a:solidFill>
                  <a:srgbClr val="FFFFFF"/>
                </a:solidFill>
                <a:latin typeface="Arial"/>
                <a:cs typeface="Arial"/>
              </a:rPr>
              <a:t>Tencent:</a:t>
            </a:r>
            <a:endParaRPr sz="1050" dirty="0">
              <a:latin typeface="Arial"/>
              <a:cs typeface="Arial"/>
            </a:endParaRPr>
          </a:p>
          <a:p>
            <a:pPr marL="274955" indent="-213995">
              <a:lnSpc>
                <a:spcPct val="100000"/>
              </a:lnSpc>
              <a:spcBef>
                <a:spcPts val="665"/>
              </a:spcBef>
              <a:buChar char="—"/>
              <a:tabLst>
                <a:tab pos="274955" algn="l"/>
              </a:tabLst>
            </a:pPr>
            <a:r>
              <a:rPr sz="1050" spc="-30" dirty="0">
                <a:solidFill>
                  <a:srgbClr val="FFFFFF"/>
                </a:solidFill>
                <a:latin typeface="Arial"/>
                <a:cs typeface="Arial"/>
              </a:rPr>
              <a:t>In </a:t>
            </a:r>
            <a:r>
              <a:rPr sz="1050" spc="5" dirty="0">
                <a:solidFill>
                  <a:srgbClr val="FFFFFF"/>
                </a:solidFill>
                <a:latin typeface="Arial"/>
                <a:cs typeface="Arial"/>
              </a:rPr>
              <a:t>January 2018, </a:t>
            </a:r>
            <a:r>
              <a:rPr sz="1050" spc="10" dirty="0">
                <a:solidFill>
                  <a:srgbClr val="FFFFFF"/>
                </a:solidFill>
                <a:latin typeface="Arial"/>
                <a:cs typeface="Arial"/>
              </a:rPr>
              <a:t>Carrefour </a:t>
            </a:r>
            <a:r>
              <a:rPr sz="1050" spc="5" dirty="0">
                <a:solidFill>
                  <a:srgbClr val="FFFFFF"/>
                </a:solidFill>
                <a:latin typeface="Arial"/>
                <a:cs typeface="Arial"/>
              </a:rPr>
              <a:t>signed </a:t>
            </a:r>
            <a:r>
              <a:rPr sz="1050" spc="15" dirty="0">
                <a:solidFill>
                  <a:srgbClr val="FFFFFF"/>
                </a:solidFill>
                <a:latin typeface="Arial"/>
                <a:cs typeface="Arial"/>
              </a:rPr>
              <a:t>a </a:t>
            </a:r>
            <a:r>
              <a:rPr sz="1050" spc="10" dirty="0">
                <a:solidFill>
                  <a:srgbClr val="FFFFFF"/>
                </a:solidFill>
                <a:latin typeface="Arial"/>
                <a:cs typeface="Arial"/>
              </a:rPr>
              <a:t>strategic </a:t>
            </a:r>
            <a:r>
              <a:rPr sz="1050" dirty="0">
                <a:solidFill>
                  <a:srgbClr val="FFFFFF"/>
                </a:solidFill>
                <a:latin typeface="Arial"/>
                <a:cs typeface="Arial"/>
              </a:rPr>
              <a:t>agreement </a:t>
            </a:r>
            <a:r>
              <a:rPr sz="1050" spc="10" dirty="0">
                <a:solidFill>
                  <a:srgbClr val="FFFFFF"/>
                </a:solidFill>
                <a:latin typeface="Arial"/>
                <a:cs typeface="Arial"/>
              </a:rPr>
              <a:t>to </a:t>
            </a:r>
            <a:r>
              <a:rPr sz="1050" spc="5" dirty="0">
                <a:solidFill>
                  <a:srgbClr val="FFFFFF"/>
                </a:solidFill>
                <a:latin typeface="Arial"/>
                <a:cs typeface="Arial"/>
              </a:rPr>
              <a:t>collaborate </a:t>
            </a:r>
            <a:r>
              <a:rPr sz="1050" spc="20" dirty="0">
                <a:solidFill>
                  <a:srgbClr val="FFFFFF"/>
                </a:solidFill>
                <a:latin typeface="Arial"/>
                <a:cs typeface="Arial"/>
              </a:rPr>
              <a:t>w </a:t>
            </a:r>
            <a:r>
              <a:rPr sz="1050" spc="-5" dirty="0">
                <a:solidFill>
                  <a:srgbClr val="FFFFFF"/>
                </a:solidFill>
                <a:latin typeface="Arial"/>
                <a:cs typeface="Arial"/>
              </a:rPr>
              <a:t>ith </a:t>
            </a:r>
            <a:r>
              <a:rPr sz="1050" spc="5" dirty="0">
                <a:solidFill>
                  <a:srgbClr val="FFFFFF"/>
                </a:solidFill>
                <a:latin typeface="Arial"/>
                <a:cs typeface="Arial"/>
              </a:rPr>
              <a:t>Tencent </a:t>
            </a:r>
            <a:r>
              <a:rPr sz="1050" spc="10" dirty="0">
                <a:solidFill>
                  <a:srgbClr val="FFFFFF"/>
                </a:solidFill>
                <a:latin typeface="Arial"/>
                <a:cs typeface="Arial"/>
              </a:rPr>
              <a:t>on sharing</a:t>
            </a:r>
            <a:r>
              <a:rPr sz="1050" spc="-20" dirty="0">
                <a:solidFill>
                  <a:srgbClr val="FFFFFF"/>
                </a:solidFill>
                <a:latin typeface="Arial"/>
                <a:cs typeface="Arial"/>
              </a:rPr>
              <a:t> </a:t>
            </a:r>
            <a:r>
              <a:rPr sz="1050" spc="5" dirty="0">
                <a:solidFill>
                  <a:srgbClr val="FFFFFF"/>
                </a:solidFill>
                <a:latin typeface="Arial"/>
                <a:cs typeface="Arial"/>
              </a:rPr>
              <a:t>of</a:t>
            </a:r>
            <a:endParaRPr sz="1050" dirty="0">
              <a:latin typeface="Arial"/>
              <a:cs typeface="Arial"/>
            </a:endParaRPr>
          </a:p>
          <a:p>
            <a:pPr marL="274955">
              <a:lnSpc>
                <a:spcPct val="100000"/>
              </a:lnSpc>
              <a:spcBef>
                <a:spcPts val="20"/>
              </a:spcBef>
            </a:pPr>
            <a:r>
              <a:rPr sz="1050" dirty="0">
                <a:solidFill>
                  <a:srgbClr val="FFFFFF"/>
                </a:solidFill>
                <a:latin typeface="Arial"/>
                <a:cs typeface="Arial"/>
              </a:rPr>
              <a:t>data, </a:t>
            </a:r>
            <a:r>
              <a:rPr sz="1050" spc="-5" dirty="0">
                <a:solidFill>
                  <a:srgbClr val="FFFFFF"/>
                </a:solidFill>
                <a:latin typeface="Arial"/>
                <a:cs typeface="Arial"/>
              </a:rPr>
              <a:t>payment </a:t>
            </a:r>
            <a:r>
              <a:rPr sz="1050" spc="5" dirty="0">
                <a:solidFill>
                  <a:srgbClr val="FFFFFF"/>
                </a:solidFill>
                <a:latin typeface="Arial"/>
                <a:cs typeface="Arial"/>
              </a:rPr>
              <a:t>technology, and consumer</a:t>
            </a:r>
            <a:r>
              <a:rPr sz="1050" spc="85" dirty="0">
                <a:solidFill>
                  <a:srgbClr val="FFFFFF"/>
                </a:solidFill>
                <a:latin typeface="Arial"/>
                <a:cs typeface="Arial"/>
              </a:rPr>
              <a:t> </a:t>
            </a:r>
            <a:r>
              <a:rPr sz="1050" spc="-5" dirty="0">
                <a:solidFill>
                  <a:srgbClr val="FFFFFF"/>
                </a:solidFill>
                <a:latin typeface="Arial"/>
                <a:cs typeface="Arial"/>
              </a:rPr>
              <a:t>loans</a:t>
            </a:r>
            <a:endParaRPr sz="1050" dirty="0">
              <a:latin typeface="Arial"/>
              <a:cs typeface="Arial"/>
            </a:endParaRPr>
          </a:p>
          <a:p>
            <a:pPr marL="274955" indent="-213995">
              <a:lnSpc>
                <a:spcPct val="100000"/>
              </a:lnSpc>
              <a:spcBef>
                <a:spcPts val="660"/>
              </a:spcBef>
              <a:buChar char="—"/>
              <a:tabLst>
                <a:tab pos="274955" algn="l"/>
              </a:tabLst>
            </a:pPr>
            <a:r>
              <a:rPr sz="1050" dirty="0">
                <a:solidFill>
                  <a:srgbClr val="FFFFFF"/>
                </a:solidFill>
                <a:latin typeface="Arial"/>
                <a:cs typeface="Arial"/>
              </a:rPr>
              <a:t>Tencent’s </a:t>
            </a:r>
            <a:r>
              <a:rPr sz="1050" spc="5" dirty="0">
                <a:solidFill>
                  <a:srgbClr val="FFFFFF"/>
                </a:solidFill>
                <a:latin typeface="Arial"/>
                <a:cs typeface="Arial"/>
              </a:rPr>
              <a:t>tie-up </a:t>
            </a:r>
            <a:r>
              <a:rPr sz="1050" spc="20" dirty="0">
                <a:solidFill>
                  <a:srgbClr val="FFFFFF"/>
                </a:solidFill>
                <a:latin typeface="Arial"/>
                <a:cs typeface="Arial"/>
              </a:rPr>
              <a:t>w </a:t>
            </a:r>
            <a:r>
              <a:rPr sz="1050" spc="-10" dirty="0">
                <a:solidFill>
                  <a:srgbClr val="FFFFFF"/>
                </a:solidFill>
                <a:latin typeface="Arial"/>
                <a:cs typeface="Arial"/>
              </a:rPr>
              <a:t>ith </a:t>
            </a:r>
            <a:r>
              <a:rPr sz="1050" spc="15" dirty="0">
                <a:solidFill>
                  <a:srgbClr val="FFFFFF"/>
                </a:solidFill>
                <a:latin typeface="Arial"/>
                <a:cs typeface="Arial"/>
              </a:rPr>
              <a:t>Carrefour </a:t>
            </a:r>
            <a:r>
              <a:rPr sz="1050" spc="-10" dirty="0">
                <a:solidFill>
                  <a:srgbClr val="FFFFFF"/>
                </a:solidFill>
                <a:latin typeface="Arial"/>
                <a:cs typeface="Arial"/>
              </a:rPr>
              <a:t>is </a:t>
            </a:r>
            <a:r>
              <a:rPr sz="1050" spc="10" dirty="0">
                <a:solidFill>
                  <a:srgbClr val="FFFFFF"/>
                </a:solidFill>
                <a:latin typeface="Arial"/>
                <a:cs typeface="Arial"/>
              </a:rPr>
              <a:t>poised </a:t>
            </a:r>
            <a:r>
              <a:rPr sz="1050" spc="5" dirty="0">
                <a:solidFill>
                  <a:srgbClr val="FFFFFF"/>
                </a:solidFill>
                <a:latin typeface="Arial"/>
                <a:cs typeface="Arial"/>
              </a:rPr>
              <a:t>to </a:t>
            </a:r>
            <a:r>
              <a:rPr sz="1050" dirty="0">
                <a:solidFill>
                  <a:srgbClr val="FFFFFF"/>
                </a:solidFill>
                <a:latin typeface="Arial"/>
                <a:cs typeface="Arial"/>
              </a:rPr>
              <a:t>compete Alibaba’s </a:t>
            </a:r>
            <a:r>
              <a:rPr sz="1050" spc="-25" dirty="0">
                <a:solidFill>
                  <a:srgbClr val="FFFFFF"/>
                </a:solidFill>
                <a:latin typeface="Arial"/>
                <a:cs typeface="Arial"/>
              </a:rPr>
              <a:t>Hema </a:t>
            </a:r>
            <a:r>
              <a:rPr sz="1050" dirty="0">
                <a:solidFill>
                  <a:srgbClr val="FFFFFF"/>
                </a:solidFill>
                <a:latin typeface="Arial"/>
                <a:cs typeface="Arial"/>
              </a:rPr>
              <a:t>high-tech supermarket</a:t>
            </a:r>
            <a:r>
              <a:rPr sz="1050" spc="190" dirty="0">
                <a:solidFill>
                  <a:srgbClr val="FFFFFF"/>
                </a:solidFill>
                <a:latin typeface="Arial"/>
                <a:cs typeface="Arial"/>
              </a:rPr>
              <a:t> </a:t>
            </a:r>
            <a:r>
              <a:rPr sz="1050" spc="5" dirty="0">
                <a:solidFill>
                  <a:srgbClr val="FFFFFF"/>
                </a:solidFill>
                <a:latin typeface="Arial"/>
                <a:cs typeface="Arial"/>
              </a:rPr>
              <a:t>chain</a:t>
            </a:r>
            <a:endParaRPr sz="1050" dirty="0">
              <a:latin typeface="Arial"/>
              <a:cs typeface="Arial"/>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7328534"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a:solidFill>
                  <a:srgbClr val="FFFFFF"/>
                </a:solidFill>
              </a:rPr>
              <a:t>Carrefour </a:t>
            </a:r>
            <a:r>
              <a:rPr lang="it-IT" spc="-5" dirty="0" err="1">
                <a:solidFill>
                  <a:srgbClr val="FFFFFF"/>
                </a:solidFill>
              </a:rPr>
              <a:t>LeMarche</a:t>
            </a:r>
            <a:endParaRPr spc="-10" dirty="0">
              <a:solidFill>
                <a:srgbClr val="FFFFFF"/>
              </a:solidFill>
            </a:endParaRP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2" y="2333904"/>
            <a:ext cx="5800188" cy="3646271"/>
          </a:xfrm>
          <a:prstGeom prst="rect">
            <a:avLst/>
          </a:prstGeom>
          <a:noFill/>
        </p:spPr>
        <p:txBody>
          <a:bodyPr wrap="square" lIns="54610" tIns="54610" rIns="54610" bIns="54610" rtlCol="0">
            <a:noAutofit/>
          </a:bodyPr>
          <a:lstStyle/>
          <a:p>
            <a:pPr marL="92075">
              <a:lnSpc>
                <a:spcPct val="100000"/>
              </a:lnSpc>
              <a:spcBef>
                <a:spcPts val="750"/>
              </a:spcBef>
            </a:pPr>
            <a:r>
              <a:rPr lang="en-US" sz="1200" b="1" spc="30" dirty="0">
                <a:solidFill>
                  <a:srgbClr val="FFFFFF"/>
                </a:solidFill>
                <a:cs typeface="Arial"/>
              </a:rPr>
              <a:t>Overview</a:t>
            </a:r>
            <a:endParaRPr lang="en-US" sz="1200" dirty="0">
              <a:cs typeface="Arial"/>
            </a:endParaRPr>
          </a:p>
          <a:p>
            <a:pPr marL="305435" marR="459740" indent="-213360" algn="just">
              <a:lnSpc>
                <a:spcPct val="106000"/>
              </a:lnSpc>
              <a:spcBef>
                <a:spcPts val="600"/>
              </a:spcBef>
              <a:buChar char="—"/>
              <a:tabLst>
                <a:tab pos="305435" algn="l"/>
              </a:tabLst>
            </a:pPr>
            <a:r>
              <a:rPr lang="en-US" sz="1200" spc="-30" dirty="0">
                <a:solidFill>
                  <a:srgbClr val="FFFFFF"/>
                </a:solidFill>
                <a:cs typeface="Arial"/>
              </a:rPr>
              <a:t>In </a:t>
            </a:r>
            <a:r>
              <a:rPr lang="en-US" sz="1200" spc="-20" dirty="0">
                <a:solidFill>
                  <a:srgbClr val="FFFFFF"/>
                </a:solidFill>
                <a:cs typeface="Arial"/>
              </a:rPr>
              <a:t>May </a:t>
            </a:r>
            <a:r>
              <a:rPr lang="en-US" sz="1200" spc="5" dirty="0">
                <a:solidFill>
                  <a:srgbClr val="FFFFFF"/>
                </a:solidFill>
                <a:cs typeface="Arial"/>
              </a:rPr>
              <a:t>2018, </a:t>
            </a:r>
            <a:r>
              <a:rPr lang="en-US" sz="1200" spc="15" dirty="0">
                <a:solidFill>
                  <a:srgbClr val="FFFFFF"/>
                </a:solidFill>
                <a:cs typeface="Arial"/>
              </a:rPr>
              <a:t>Carrefour, </a:t>
            </a:r>
            <a:r>
              <a:rPr lang="en-US" sz="1200" spc="5" dirty="0">
                <a:solidFill>
                  <a:srgbClr val="FFFFFF"/>
                </a:solidFill>
                <a:cs typeface="Arial"/>
              </a:rPr>
              <a:t>the </a:t>
            </a:r>
            <a:r>
              <a:rPr lang="en-US" sz="1200" spc="10" dirty="0">
                <a:solidFill>
                  <a:srgbClr val="FFFFFF"/>
                </a:solidFill>
                <a:cs typeface="Arial"/>
              </a:rPr>
              <a:t>French </a:t>
            </a:r>
            <a:r>
              <a:rPr lang="en-US" sz="1200" dirty="0">
                <a:solidFill>
                  <a:srgbClr val="FFFFFF"/>
                </a:solidFill>
                <a:cs typeface="Arial"/>
              </a:rPr>
              <a:t>retailer, </a:t>
            </a:r>
            <a:r>
              <a:rPr lang="en-US" sz="1200" spc="5" dirty="0">
                <a:solidFill>
                  <a:srgbClr val="FFFFFF"/>
                </a:solidFill>
                <a:cs typeface="Arial"/>
              </a:rPr>
              <a:t>opened </a:t>
            </a:r>
            <a:r>
              <a:rPr lang="en-US" sz="1200" spc="-5" dirty="0">
                <a:solidFill>
                  <a:srgbClr val="FFFFFF"/>
                </a:solidFill>
                <a:cs typeface="Arial"/>
              </a:rPr>
              <a:t>its </a:t>
            </a:r>
            <a:r>
              <a:rPr lang="en-US" sz="1200" spc="15" dirty="0">
                <a:solidFill>
                  <a:srgbClr val="FFFFFF"/>
                </a:solidFill>
                <a:cs typeface="Arial"/>
              </a:rPr>
              <a:t>first-ever  </a:t>
            </a:r>
            <a:r>
              <a:rPr lang="en-US" sz="1200" spc="5" dirty="0">
                <a:solidFill>
                  <a:srgbClr val="FFFFFF"/>
                </a:solidFill>
                <a:cs typeface="Arial"/>
              </a:rPr>
              <a:t>smart supermarket, </a:t>
            </a:r>
            <a:r>
              <a:rPr lang="en-US" sz="1200" spc="-10" dirty="0">
                <a:solidFill>
                  <a:srgbClr val="FFFFFF"/>
                </a:solidFill>
                <a:cs typeface="Arial"/>
              </a:rPr>
              <a:t>named </a:t>
            </a:r>
            <a:r>
              <a:rPr lang="en-US" sz="1200" spc="15" dirty="0">
                <a:solidFill>
                  <a:srgbClr val="FFFFFF"/>
                </a:solidFill>
                <a:cs typeface="Arial"/>
              </a:rPr>
              <a:t>Carrefour </a:t>
            </a:r>
            <a:r>
              <a:rPr lang="en-US" sz="1200" spc="10" dirty="0">
                <a:solidFill>
                  <a:srgbClr val="FFFFFF"/>
                </a:solidFill>
                <a:cs typeface="Arial"/>
              </a:rPr>
              <a:t>Le </a:t>
            </a:r>
            <a:r>
              <a:rPr lang="en-US" sz="1200" spc="5" dirty="0">
                <a:solidFill>
                  <a:srgbClr val="FFFFFF"/>
                </a:solidFill>
                <a:cs typeface="Arial"/>
              </a:rPr>
              <a:t>Marche </a:t>
            </a:r>
            <a:r>
              <a:rPr lang="en-US" sz="1200" spc="-10" dirty="0">
                <a:solidFill>
                  <a:srgbClr val="FFFFFF"/>
                </a:solidFill>
                <a:cs typeface="Arial"/>
              </a:rPr>
              <a:t>in </a:t>
            </a:r>
            <a:r>
              <a:rPr lang="en-US" sz="1200" spc="5" dirty="0">
                <a:solidFill>
                  <a:srgbClr val="FFFFFF"/>
                </a:solidFill>
                <a:cs typeface="Arial"/>
              </a:rPr>
              <a:t>Shanghai </a:t>
            </a:r>
            <a:r>
              <a:rPr lang="en-US" sz="1200" spc="-10" dirty="0">
                <a:solidFill>
                  <a:srgbClr val="FFFFFF"/>
                </a:solidFill>
                <a:cs typeface="Arial"/>
              </a:rPr>
              <a:t>in  </a:t>
            </a:r>
            <a:r>
              <a:rPr lang="en-US" sz="1200" spc="10" dirty="0">
                <a:solidFill>
                  <a:srgbClr val="FFFFFF"/>
                </a:solidFill>
                <a:cs typeface="Arial"/>
              </a:rPr>
              <a:t>partnership </a:t>
            </a:r>
            <a:r>
              <a:rPr lang="en-US" sz="1200" spc="20" dirty="0">
                <a:solidFill>
                  <a:srgbClr val="FFFFFF"/>
                </a:solidFill>
                <a:cs typeface="Arial"/>
              </a:rPr>
              <a:t>w </a:t>
            </a:r>
            <a:r>
              <a:rPr lang="en-US" sz="1200" spc="-5" dirty="0" err="1">
                <a:solidFill>
                  <a:srgbClr val="FFFFFF"/>
                </a:solidFill>
                <a:cs typeface="Arial"/>
              </a:rPr>
              <a:t>ith</a:t>
            </a:r>
            <a:r>
              <a:rPr lang="en-US" sz="1200" spc="-5" dirty="0">
                <a:solidFill>
                  <a:srgbClr val="FFFFFF"/>
                </a:solidFill>
                <a:cs typeface="Arial"/>
              </a:rPr>
              <a:t> </a:t>
            </a:r>
            <a:r>
              <a:rPr lang="en-US" sz="1200" spc="5" dirty="0">
                <a:solidFill>
                  <a:srgbClr val="FFFFFF"/>
                </a:solidFill>
                <a:cs typeface="Arial"/>
              </a:rPr>
              <a:t>Tencent</a:t>
            </a:r>
            <a:r>
              <a:rPr lang="en-US" sz="1200" spc="45" dirty="0">
                <a:solidFill>
                  <a:srgbClr val="FFFFFF"/>
                </a:solidFill>
                <a:cs typeface="Arial"/>
              </a:rPr>
              <a:t> </a:t>
            </a:r>
            <a:r>
              <a:rPr lang="en-US" sz="1200" spc="5" dirty="0">
                <a:solidFill>
                  <a:srgbClr val="FFFFFF"/>
                </a:solidFill>
                <a:cs typeface="Arial"/>
              </a:rPr>
              <a:t>Group</a:t>
            </a:r>
            <a:endParaRPr lang="en-US" sz="1200" dirty="0">
              <a:cs typeface="Arial"/>
            </a:endParaRPr>
          </a:p>
          <a:p>
            <a:pPr marL="305435" marR="294005" indent="-213360">
              <a:lnSpc>
                <a:spcPct val="106000"/>
              </a:lnSpc>
              <a:spcBef>
                <a:spcPts val="605"/>
              </a:spcBef>
              <a:buChar char="—"/>
              <a:tabLst>
                <a:tab pos="305435" algn="l"/>
              </a:tabLst>
            </a:pPr>
            <a:r>
              <a:rPr lang="en-US" sz="1200" spc="5" dirty="0">
                <a:solidFill>
                  <a:srgbClr val="FFFFFF"/>
                </a:solidFill>
                <a:cs typeface="Arial"/>
              </a:rPr>
              <a:t>Shoppers </a:t>
            </a:r>
            <a:r>
              <a:rPr lang="en-US" sz="1200" spc="15" dirty="0">
                <a:solidFill>
                  <a:srgbClr val="FFFFFF"/>
                </a:solidFill>
                <a:cs typeface="Arial"/>
              </a:rPr>
              <a:t>are </a:t>
            </a:r>
            <a:r>
              <a:rPr lang="en-US" sz="1200" spc="5" dirty="0">
                <a:solidFill>
                  <a:srgbClr val="FFFFFF"/>
                </a:solidFill>
                <a:cs typeface="Arial"/>
              </a:rPr>
              <a:t>required </a:t>
            </a:r>
            <a:r>
              <a:rPr lang="en-US" sz="1200" spc="10" dirty="0">
                <a:solidFill>
                  <a:srgbClr val="FFFFFF"/>
                </a:solidFill>
                <a:cs typeface="Arial"/>
              </a:rPr>
              <a:t>to </a:t>
            </a:r>
            <a:r>
              <a:rPr lang="en-US" sz="1200" spc="20" dirty="0">
                <a:solidFill>
                  <a:srgbClr val="FFFFFF"/>
                </a:solidFill>
                <a:cs typeface="Arial"/>
              </a:rPr>
              <a:t>create </a:t>
            </a:r>
            <a:r>
              <a:rPr lang="en-US" sz="1200" spc="15" dirty="0">
                <a:solidFill>
                  <a:srgbClr val="FFFFFF"/>
                </a:solidFill>
                <a:cs typeface="Arial"/>
              </a:rPr>
              <a:t>a Carrefour </a:t>
            </a:r>
            <a:r>
              <a:rPr lang="en-US" sz="1200" spc="20" dirty="0">
                <a:solidFill>
                  <a:srgbClr val="FFFFFF"/>
                </a:solidFill>
                <a:cs typeface="Arial"/>
              </a:rPr>
              <a:t>account </a:t>
            </a:r>
            <a:r>
              <a:rPr lang="en-US" sz="1200" spc="25" dirty="0">
                <a:solidFill>
                  <a:srgbClr val="FFFFFF"/>
                </a:solidFill>
                <a:cs typeface="Arial"/>
              </a:rPr>
              <a:t>before </a:t>
            </a:r>
            <a:r>
              <a:rPr lang="en-US" sz="1200" spc="5" dirty="0">
                <a:solidFill>
                  <a:srgbClr val="FFFFFF"/>
                </a:solidFill>
                <a:cs typeface="Arial"/>
              </a:rPr>
              <a:t>they  enter the </a:t>
            </a:r>
            <a:r>
              <a:rPr lang="en-US" sz="1200" spc="20" dirty="0">
                <a:solidFill>
                  <a:srgbClr val="FFFFFF"/>
                </a:solidFill>
                <a:cs typeface="Arial"/>
              </a:rPr>
              <a:t>store </a:t>
            </a:r>
            <a:r>
              <a:rPr lang="en-US" sz="1200" spc="5" dirty="0">
                <a:solidFill>
                  <a:srgbClr val="FFFFFF"/>
                </a:solidFill>
                <a:cs typeface="Arial"/>
              </a:rPr>
              <a:t>and </a:t>
            </a:r>
            <a:r>
              <a:rPr lang="en-US" sz="1200" spc="-15" dirty="0">
                <a:solidFill>
                  <a:srgbClr val="FFFFFF"/>
                </a:solidFill>
                <a:cs typeface="Arial"/>
              </a:rPr>
              <a:t>link it </a:t>
            </a:r>
            <a:r>
              <a:rPr lang="en-US" sz="1200" spc="10" dirty="0">
                <a:solidFill>
                  <a:srgbClr val="FFFFFF"/>
                </a:solidFill>
                <a:cs typeface="Arial"/>
              </a:rPr>
              <a:t>to </a:t>
            </a:r>
            <a:r>
              <a:rPr lang="en-US" sz="1200" spc="-5" dirty="0">
                <a:solidFill>
                  <a:srgbClr val="FFFFFF"/>
                </a:solidFill>
                <a:cs typeface="Arial"/>
              </a:rPr>
              <a:t>their WeChat </a:t>
            </a:r>
            <a:r>
              <a:rPr lang="en-US" sz="1200" spc="10" dirty="0">
                <a:solidFill>
                  <a:srgbClr val="FFFFFF"/>
                </a:solidFill>
                <a:cs typeface="Arial"/>
              </a:rPr>
              <a:t>profile </a:t>
            </a:r>
            <a:r>
              <a:rPr lang="en-US" sz="1200" spc="5" dirty="0">
                <a:solidFill>
                  <a:srgbClr val="FFFFFF"/>
                </a:solidFill>
                <a:cs typeface="Arial"/>
              </a:rPr>
              <a:t>and pay </a:t>
            </a:r>
            <a:r>
              <a:rPr lang="en-US" sz="1200" spc="20" dirty="0">
                <a:solidFill>
                  <a:srgbClr val="FFFFFF"/>
                </a:solidFill>
                <a:cs typeface="Arial"/>
              </a:rPr>
              <a:t>w</a:t>
            </a:r>
            <a:r>
              <a:rPr lang="en-US" sz="1200" spc="-5" dirty="0">
                <a:solidFill>
                  <a:srgbClr val="FFFFFF"/>
                </a:solidFill>
                <a:cs typeface="Arial"/>
              </a:rPr>
              <a:t>ith </a:t>
            </a:r>
            <a:r>
              <a:rPr lang="en-US" sz="1200" spc="5" dirty="0">
                <a:solidFill>
                  <a:srgbClr val="FFFFFF"/>
                </a:solidFill>
                <a:cs typeface="Arial"/>
              </a:rPr>
              <a:t>just </a:t>
            </a:r>
            <a:r>
              <a:rPr lang="en-US" sz="1200" spc="15" dirty="0">
                <a:solidFill>
                  <a:srgbClr val="FFFFFF"/>
                </a:solidFill>
                <a:cs typeface="Arial"/>
              </a:rPr>
              <a:t>a  </a:t>
            </a:r>
            <a:r>
              <a:rPr lang="en-US" sz="1200" spc="40" dirty="0">
                <a:solidFill>
                  <a:srgbClr val="FFFFFF"/>
                </a:solidFill>
                <a:cs typeface="Arial"/>
              </a:rPr>
              <a:t>face </a:t>
            </a:r>
            <a:r>
              <a:rPr lang="en-US" sz="1200" spc="25" dirty="0">
                <a:solidFill>
                  <a:srgbClr val="FFFFFF"/>
                </a:solidFill>
                <a:cs typeface="Arial"/>
              </a:rPr>
              <a:t>scan, </a:t>
            </a:r>
            <a:r>
              <a:rPr lang="en-US" sz="1200" spc="5" dirty="0">
                <a:solidFill>
                  <a:srgbClr val="FFFFFF"/>
                </a:solidFill>
                <a:cs typeface="Arial"/>
              </a:rPr>
              <a:t>or </a:t>
            </a:r>
            <a:r>
              <a:rPr lang="en-US" sz="1200" spc="25" dirty="0">
                <a:solidFill>
                  <a:srgbClr val="FFFFFF"/>
                </a:solidFill>
                <a:cs typeface="Arial"/>
              </a:rPr>
              <a:t>use </a:t>
            </a:r>
            <a:r>
              <a:rPr lang="en-US" sz="1200" spc="-5" dirty="0">
                <a:solidFill>
                  <a:srgbClr val="FFFFFF"/>
                </a:solidFill>
                <a:cs typeface="Arial"/>
              </a:rPr>
              <a:t>WeChat </a:t>
            </a:r>
            <a:r>
              <a:rPr lang="en-US" sz="1200" spc="5" dirty="0">
                <a:solidFill>
                  <a:srgbClr val="FFFFFF"/>
                </a:solidFill>
                <a:cs typeface="Arial"/>
              </a:rPr>
              <a:t>to </a:t>
            </a:r>
            <a:r>
              <a:rPr lang="en-US" sz="1200" spc="10" dirty="0">
                <a:solidFill>
                  <a:srgbClr val="FFFFFF"/>
                </a:solidFill>
                <a:cs typeface="Arial"/>
              </a:rPr>
              <a:t>pay</a:t>
            </a:r>
            <a:r>
              <a:rPr lang="en-US" sz="1200" spc="-50" dirty="0">
                <a:solidFill>
                  <a:srgbClr val="FFFFFF"/>
                </a:solidFill>
                <a:cs typeface="Arial"/>
              </a:rPr>
              <a:t> </a:t>
            </a:r>
            <a:r>
              <a:rPr lang="en-US" sz="1200" spc="-5" dirty="0">
                <a:solidFill>
                  <a:srgbClr val="FFFFFF"/>
                </a:solidFill>
                <a:cs typeface="Arial"/>
              </a:rPr>
              <a:t>online</a:t>
            </a:r>
            <a:endParaRPr lang="en-US" sz="1200" dirty="0">
              <a:cs typeface="Arial"/>
            </a:endParaRPr>
          </a:p>
          <a:p>
            <a:pPr marL="447675" marR="463550" lvl="1" indent="-142240">
              <a:lnSpc>
                <a:spcPct val="106100"/>
              </a:lnSpc>
              <a:spcBef>
                <a:spcPts val="600"/>
              </a:spcBef>
              <a:buChar char="-"/>
              <a:tabLst>
                <a:tab pos="448309" algn="l"/>
              </a:tabLst>
            </a:pPr>
            <a:r>
              <a:rPr lang="en-US" sz="1200" spc="-35" dirty="0">
                <a:solidFill>
                  <a:srgbClr val="FFFFFF"/>
                </a:solidFill>
                <a:cs typeface="Arial"/>
              </a:rPr>
              <a:t>In </a:t>
            </a:r>
            <a:r>
              <a:rPr lang="en-US" sz="1200" spc="5" dirty="0">
                <a:solidFill>
                  <a:srgbClr val="FFFFFF"/>
                </a:solidFill>
                <a:cs typeface="Arial"/>
              </a:rPr>
              <a:t>the </a:t>
            </a:r>
            <a:r>
              <a:rPr lang="en-US" sz="1200" spc="15" dirty="0">
                <a:solidFill>
                  <a:srgbClr val="FFFFFF"/>
                </a:solidFill>
                <a:cs typeface="Arial"/>
              </a:rPr>
              <a:t>store, </a:t>
            </a:r>
            <a:r>
              <a:rPr lang="en-US" sz="1200" spc="5" dirty="0">
                <a:solidFill>
                  <a:srgbClr val="FFFFFF"/>
                </a:solidFill>
                <a:cs typeface="Arial"/>
              </a:rPr>
              <a:t>customer </a:t>
            </a:r>
            <a:r>
              <a:rPr lang="en-US" sz="1200" spc="20" dirty="0">
                <a:solidFill>
                  <a:srgbClr val="FFFFFF"/>
                </a:solidFill>
                <a:cs typeface="Arial"/>
              </a:rPr>
              <a:t>can </a:t>
            </a:r>
            <a:r>
              <a:rPr lang="en-US" sz="1200" spc="30" dirty="0">
                <a:solidFill>
                  <a:srgbClr val="FFFFFF"/>
                </a:solidFill>
                <a:cs typeface="Arial"/>
              </a:rPr>
              <a:t>scan </a:t>
            </a:r>
            <a:r>
              <a:rPr lang="en-US" sz="1200" spc="5" dirty="0">
                <a:solidFill>
                  <a:srgbClr val="FFFFFF"/>
                </a:solidFill>
                <a:cs typeface="Arial"/>
              </a:rPr>
              <a:t>the </a:t>
            </a:r>
            <a:r>
              <a:rPr lang="en-US" sz="1200" spc="15" dirty="0">
                <a:solidFill>
                  <a:srgbClr val="FFFFFF"/>
                </a:solidFill>
                <a:cs typeface="Arial"/>
              </a:rPr>
              <a:t>code </a:t>
            </a:r>
            <a:r>
              <a:rPr lang="en-US" sz="1200" spc="10" dirty="0">
                <a:solidFill>
                  <a:srgbClr val="FFFFFF"/>
                </a:solidFill>
                <a:cs typeface="Arial"/>
              </a:rPr>
              <a:t>on </a:t>
            </a:r>
            <a:r>
              <a:rPr lang="en-US" sz="1200" spc="5" dirty="0">
                <a:solidFill>
                  <a:srgbClr val="FFFFFF"/>
                </a:solidFill>
                <a:cs typeface="Arial"/>
              </a:rPr>
              <a:t>the </a:t>
            </a:r>
            <a:r>
              <a:rPr lang="en-US" sz="1200" spc="-5" dirty="0">
                <a:solidFill>
                  <a:srgbClr val="FFFFFF"/>
                </a:solidFill>
                <a:cs typeface="Arial"/>
              </a:rPr>
              <a:t>item </a:t>
            </a:r>
            <a:r>
              <a:rPr lang="en-US" sz="1200" spc="20" dirty="0">
                <a:solidFill>
                  <a:srgbClr val="FFFFFF"/>
                </a:solidFill>
                <a:cs typeface="Arial"/>
              </a:rPr>
              <a:t>w</a:t>
            </a:r>
            <a:r>
              <a:rPr lang="en-US" sz="1200" spc="-10" dirty="0">
                <a:solidFill>
                  <a:srgbClr val="FFFFFF"/>
                </a:solidFill>
                <a:cs typeface="Arial"/>
              </a:rPr>
              <a:t>ith  </a:t>
            </a:r>
            <a:r>
              <a:rPr lang="en-US" sz="1200" spc="10" dirty="0">
                <a:solidFill>
                  <a:srgbClr val="FFFFFF"/>
                </a:solidFill>
                <a:cs typeface="Arial"/>
              </a:rPr>
              <a:t>Carrefour </a:t>
            </a:r>
            <a:r>
              <a:rPr lang="en-US" sz="1200" spc="-25" dirty="0">
                <a:solidFill>
                  <a:srgbClr val="FFFFFF"/>
                </a:solidFill>
                <a:cs typeface="Arial"/>
              </a:rPr>
              <a:t>mini </a:t>
            </a:r>
            <a:r>
              <a:rPr lang="en-US" sz="1200" spc="15" dirty="0">
                <a:solidFill>
                  <a:srgbClr val="FFFFFF"/>
                </a:solidFill>
                <a:cs typeface="Arial"/>
              </a:rPr>
              <a:t>program </a:t>
            </a:r>
            <a:r>
              <a:rPr lang="en-US" sz="1200" spc="-10" dirty="0">
                <a:solidFill>
                  <a:srgbClr val="FFFFFF"/>
                </a:solidFill>
                <a:cs typeface="Arial"/>
              </a:rPr>
              <a:t>in </a:t>
            </a:r>
            <a:r>
              <a:rPr lang="en-US" sz="1200" spc="-5" dirty="0">
                <a:solidFill>
                  <a:srgbClr val="FFFFFF"/>
                </a:solidFill>
                <a:cs typeface="Arial"/>
              </a:rPr>
              <a:t>WeChat, </a:t>
            </a:r>
            <a:r>
              <a:rPr lang="en-US" sz="1200" spc="5" dirty="0">
                <a:solidFill>
                  <a:srgbClr val="FFFFFF"/>
                </a:solidFill>
                <a:cs typeface="Arial"/>
              </a:rPr>
              <a:t>add </a:t>
            </a:r>
            <a:r>
              <a:rPr lang="en-US" sz="1200" spc="-15" dirty="0">
                <a:solidFill>
                  <a:srgbClr val="FFFFFF"/>
                </a:solidFill>
                <a:cs typeface="Arial"/>
              </a:rPr>
              <a:t>it </a:t>
            </a:r>
            <a:r>
              <a:rPr lang="en-US" sz="1200" spc="10" dirty="0">
                <a:solidFill>
                  <a:srgbClr val="FFFFFF"/>
                </a:solidFill>
                <a:cs typeface="Arial"/>
              </a:rPr>
              <a:t>to </a:t>
            </a:r>
            <a:r>
              <a:rPr lang="en-US" sz="1200" spc="5" dirty="0">
                <a:solidFill>
                  <a:srgbClr val="FFFFFF"/>
                </a:solidFill>
                <a:cs typeface="Arial"/>
              </a:rPr>
              <a:t>the </a:t>
            </a:r>
            <a:r>
              <a:rPr lang="en-US" sz="1200" spc="10" dirty="0">
                <a:solidFill>
                  <a:srgbClr val="FFFFFF"/>
                </a:solidFill>
                <a:cs typeface="Arial"/>
              </a:rPr>
              <a:t>e-trolley, </a:t>
            </a:r>
            <a:r>
              <a:rPr lang="en-US" sz="1200" spc="5" dirty="0">
                <a:solidFill>
                  <a:srgbClr val="FFFFFF"/>
                </a:solidFill>
                <a:cs typeface="Arial"/>
              </a:rPr>
              <a:t>and  </a:t>
            </a:r>
            <a:r>
              <a:rPr lang="en-US" sz="1200" spc="20" dirty="0">
                <a:solidFill>
                  <a:srgbClr val="FFFFFF"/>
                </a:solidFill>
                <a:cs typeface="Arial"/>
              </a:rPr>
              <a:t>choose </a:t>
            </a:r>
            <a:r>
              <a:rPr lang="en-US" sz="1200" spc="10" dirty="0">
                <a:solidFill>
                  <a:srgbClr val="FFFFFF"/>
                </a:solidFill>
                <a:cs typeface="Arial"/>
              </a:rPr>
              <a:t>to </a:t>
            </a:r>
            <a:r>
              <a:rPr lang="en-US" sz="1200" spc="5" dirty="0">
                <a:solidFill>
                  <a:srgbClr val="FFFFFF"/>
                </a:solidFill>
                <a:cs typeface="Arial"/>
              </a:rPr>
              <a:t>pay </a:t>
            </a:r>
            <a:r>
              <a:rPr lang="en-US" sz="1200" spc="-10" dirty="0">
                <a:solidFill>
                  <a:srgbClr val="FFFFFF"/>
                </a:solidFill>
                <a:cs typeface="Arial"/>
              </a:rPr>
              <a:t>online </a:t>
            </a:r>
            <a:r>
              <a:rPr lang="en-US" sz="1200" spc="10" dirty="0">
                <a:solidFill>
                  <a:srgbClr val="FFFFFF"/>
                </a:solidFill>
                <a:cs typeface="Arial"/>
              </a:rPr>
              <a:t>via </a:t>
            </a:r>
            <a:r>
              <a:rPr lang="en-US" sz="1200" spc="-10" dirty="0">
                <a:solidFill>
                  <a:srgbClr val="FFFFFF"/>
                </a:solidFill>
                <a:cs typeface="Arial"/>
              </a:rPr>
              <a:t>WeChat</a:t>
            </a:r>
            <a:r>
              <a:rPr lang="en-US" sz="1200" spc="210" dirty="0">
                <a:solidFill>
                  <a:srgbClr val="FFFFFF"/>
                </a:solidFill>
                <a:cs typeface="Arial"/>
              </a:rPr>
              <a:t> </a:t>
            </a:r>
            <a:r>
              <a:rPr lang="en-US" sz="1200" spc="-25" dirty="0">
                <a:solidFill>
                  <a:srgbClr val="FFFFFF"/>
                </a:solidFill>
                <a:cs typeface="Arial"/>
              </a:rPr>
              <a:t>Pay</a:t>
            </a:r>
            <a:endParaRPr lang="en-US" sz="1200" dirty="0">
              <a:cs typeface="Arial"/>
            </a:endParaRPr>
          </a:p>
          <a:p>
            <a:pPr marL="447675" marR="551815" lvl="1" indent="-142240">
              <a:lnSpc>
                <a:spcPct val="104700"/>
              </a:lnSpc>
              <a:spcBef>
                <a:spcPts val="615"/>
              </a:spcBef>
              <a:buChar char="-"/>
              <a:tabLst>
                <a:tab pos="448309" algn="l"/>
              </a:tabLst>
            </a:pPr>
            <a:r>
              <a:rPr lang="en-US" sz="1200" spc="-15" dirty="0">
                <a:solidFill>
                  <a:srgbClr val="FFFFFF"/>
                </a:solidFill>
                <a:cs typeface="Arial"/>
              </a:rPr>
              <a:t>To </a:t>
            </a:r>
            <a:r>
              <a:rPr lang="en-US" sz="1200" spc="20" dirty="0">
                <a:solidFill>
                  <a:srgbClr val="FFFFFF"/>
                </a:solidFill>
                <a:cs typeface="Arial"/>
              </a:rPr>
              <a:t>use </a:t>
            </a:r>
            <a:r>
              <a:rPr lang="en-US" sz="1200" spc="35" dirty="0">
                <a:solidFill>
                  <a:srgbClr val="FFFFFF"/>
                </a:solidFill>
                <a:cs typeface="Arial"/>
              </a:rPr>
              <a:t>face </a:t>
            </a:r>
            <a:r>
              <a:rPr lang="en-US" sz="1200" spc="30" dirty="0">
                <a:solidFill>
                  <a:srgbClr val="FFFFFF"/>
                </a:solidFill>
                <a:cs typeface="Arial"/>
              </a:rPr>
              <a:t>scan for </a:t>
            </a:r>
            <a:r>
              <a:rPr lang="en-US" sz="1200" spc="15" dirty="0">
                <a:solidFill>
                  <a:srgbClr val="FFFFFF"/>
                </a:solidFill>
                <a:cs typeface="Arial"/>
              </a:rPr>
              <a:t>check-out, </a:t>
            </a:r>
            <a:r>
              <a:rPr lang="en-US" sz="1200" spc="10" dirty="0">
                <a:solidFill>
                  <a:srgbClr val="FFFFFF"/>
                </a:solidFill>
                <a:cs typeface="Arial"/>
              </a:rPr>
              <a:t>customers </a:t>
            </a:r>
            <a:r>
              <a:rPr lang="en-US" sz="1200" spc="20" dirty="0">
                <a:solidFill>
                  <a:srgbClr val="FFFFFF"/>
                </a:solidFill>
                <a:cs typeface="Arial"/>
              </a:rPr>
              <a:t>have </a:t>
            </a:r>
            <a:r>
              <a:rPr lang="en-US" sz="1200" spc="10" dirty="0">
                <a:solidFill>
                  <a:srgbClr val="FFFFFF"/>
                </a:solidFill>
                <a:cs typeface="Arial"/>
              </a:rPr>
              <a:t>to </a:t>
            </a:r>
            <a:r>
              <a:rPr lang="en-US" sz="1200" spc="30" dirty="0">
                <a:solidFill>
                  <a:srgbClr val="FFFFFF"/>
                </a:solidFill>
                <a:cs typeface="Arial"/>
              </a:rPr>
              <a:t>scan  </a:t>
            </a:r>
            <a:r>
              <a:rPr lang="en-US" sz="1200" spc="-5" dirty="0">
                <a:solidFill>
                  <a:srgbClr val="FFFFFF"/>
                </a:solidFill>
                <a:cs typeface="Arial"/>
              </a:rPr>
              <a:t>their </a:t>
            </a:r>
            <a:r>
              <a:rPr lang="en-US" sz="1200" spc="40" dirty="0">
                <a:solidFill>
                  <a:srgbClr val="FFFFFF"/>
                </a:solidFill>
                <a:cs typeface="Arial"/>
              </a:rPr>
              <a:t>face </a:t>
            </a:r>
            <a:r>
              <a:rPr lang="en-US" sz="1200" spc="10" dirty="0">
                <a:solidFill>
                  <a:srgbClr val="FFFFFF"/>
                </a:solidFill>
                <a:cs typeface="Arial"/>
              </a:rPr>
              <a:t>and register through </a:t>
            </a:r>
            <a:r>
              <a:rPr lang="en-US" sz="1200" spc="-5" dirty="0">
                <a:solidFill>
                  <a:srgbClr val="FFFFFF"/>
                </a:solidFill>
                <a:cs typeface="Arial"/>
              </a:rPr>
              <a:t>WeChat Pay. </a:t>
            </a:r>
            <a:r>
              <a:rPr lang="en-US" sz="1200" spc="35" dirty="0">
                <a:solidFill>
                  <a:srgbClr val="FFFFFF"/>
                </a:solidFill>
                <a:cs typeface="Arial"/>
              </a:rPr>
              <a:t>After </a:t>
            </a:r>
            <a:r>
              <a:rPr lang="en-US" sz="1200" spc="10" dirty="0">
                <a:solidFill>
                  <a:srgbClr val="FFFFFF"/>
                </a:solidFill>
                <a:cs typeface="Arial"/>
              </a:rPr>
              <a:t>finishing  </a:t>
            </a:r>
            <a:r>
              <a:rPr lang="en-US" sz="1200" spc="5" dirty="0">
                <a:solidFill>
                  <a:srgbClr val="FFFFFF"/>
                </a:solidFill>
                <a:cs typeface="Arial"/>
              </a:rPr>
              <a:t>shopping, they </a:t>
            </a:r>
            <a:r>
              <a:rPr lang="en-US" sz="1200" spc="20" dirty="0">
                <a:solidFill>
                  <a:srgbClr val="FFFFFF"/>
                </a:solidFill>
                <a:cs typeface="Arial"/>
              </a:rPr>
              <a:t>can </a:t>
            </a:r>
            <a:r>
              <a:rPr lang="en-US" sz="1200" spc="5" dirty="0">
                <a:solidFill>
                  <a:srgbClr val="FFFFFF"/>
                </a:solidFill>
                <a:cs typeface="Arial"/>
              </a:rPr>
              <a:t>just </a:t>
            </a:r>
            <a:r>
              <a:rPr lang="en-US" sz="1200" spc="-15" dirty="0">
                <a:solidFill>
                  <a:srgbClr val="FFFFFF"/>
                </a:solidFill>
                <a:cs typeface="Arial"/>
              </a:rPr>
              <a:t>smile </a:t>
            </a:r>
            <a:r>
              <a:rPr lang="en-US" sz="1200" spc="10" dirty="0">
                <a:solidFill>
                  <a:srgbClr val="FFFFFF"/>
                </a:solidFill>
                <a:cs typeface="Arial"/>
              </a:rPr>
              <a:t>to </a:t>
            </a:r>
            <a:r>
              <a:rPr lang="en-US" sz="1200" spc="5" dirty="0">
                <a:solidFill>
                  <a:srgbClr val="FFFFFF"/>
                </a:solidFill>
                <a:cs typeface="Arial"/>
              </a:rPr>
              <a:t>the camera </a:t>
            </a:r>
            <a:r>
              <a:rPr lang="en-US" sz="1200" spc="10" dirty="0">
                <a:solidFill>
                  <a:srgbClr val="FFFFFF"/>
                </a:solidFill>
                <a:cs typeface="Arial"/>
              </a:rPr>
              <a:t>to </a:t>
            </a:r>
            <a:r>
              <a:rPr lang="en-US" sz="1200" spc="-5" dirty="0">
                <a:solidFill>
                  <a:srgbClr val="FFFFFF"/>
                </a:solidFill>
                <a:cs typeface="Arial"/>
              </a:rPr>
              <a:t>complete </a:t>
            </a:r>
            <a:r>
              <a:rPr lang="en-US" sz="1200" spc="5" dirty="0">
                <a:solidFill>
                  <a:srgbClr val="FFFFFF"/>
                </a:solidFill>
                <a:cs typeface="Arial"/>
              </a:rPr>
              <a:t>the  </a:t>
            </a:r>
            <a:r>
              <a:rPr lang="en-US" sz="1200" dirty="0">
                <a:solidFill>
                  <a:srgbClr val="FFFFFF"/>
                </a:solidFill>
                <a:cs typeface="Arial"/>
              </a:rPr>
              <a:t>payment</a:t>
            </a:r>
            <a:r>
              <a:rPr lang="en-US" sz="1200" spc="150" dirty="0">
                <a:solidFill>
                  <a:srgbClr val="FFFFFF"/>
                </a:solidFill>
                <a:cs typeface="Arial"/>
              </a:rPr>
              <a:t> </a:t>
            </a:r>
            <a:r>
              <a:rPr lang="en-US" sz="1200" spc="20" dirty="0">
                <a:solidFill>
                  <a:srgbClr val="FFFFFF"/>
                </a:solidFill>
                <a:cs typeface="Arial"/>
              </a:rPr>
              <a:t>process</a:t>
            </a:r>
            <a:endParaRPr lang="en-US" sz="1200" dirty="0">
              <a:cs typeface="Arial"/>
            </a:endParaRPr>
          </a:p>
          <a:p>
            <a:pPr marL="305435" indent="-213360">
              <a:lnSpc>
                <a:spcPct val="100000"/>
              </a:lnSpc>
              <a:spcBef>
                <a:spcPts val="660"/>
              </a:spcBef>
              <a:buChar char="—"/>
              <a:tabLst>
                <a:tab pos="305435" algn="l"/>
              </a:tabLst>
            </a:pPr>
            <a:r>
              <a:rPr lang="en-US" sz="1200" spc="15" dirty="0">
                <a:solidFill>
                  <a:srgbClr val="FFFFFF"/>
                </a:solidFill>
                <a:cs typeface="Arial"/>
              </a:rPr>
              <a:t>Carrefour </a:t>
            </a:r>
            <a:r>
              <a:rPr lang="en-US" sz="1200" spc="10" dirty="0">
                <a:solidFill>
                  <a:srgbClr val="FFFFFF"/>
                </a:solidFill>
                <a:cs typeface="Arial"/>
              </a:rPr>
              <a:t>Le </a:t>
            </a:r>
            <a:r>
              <a:rPr lang="en-US" sz="1200" spc="5" dirty="0">
                <a:solidFill>
                  <a:srgbClr val="FFFFFF"/>
                </a:solidFill>
                <a:cs typeface="Arial"/>
              </a:rPr>
              <a:t>Marche </a:t>
            </a:r>
            <a:r>
              <a:rPr lang="en-US" sz="1200" spc="10" dirty="0">
                <a:solidFill>
                  <a:srgbClr val="FFFFFF"/>
                </a:solidFill>
                <a:cs typeface="Arial"/>
              </a:rPr>
              <a:t>Store </a:t>
            </a:r>
            <a:r>
              <a:rPr lang="en-US" sz="1200" spc="5" dirty="0">
                <a:solidFill>
                  <a:srgbClr val="FFFFFF"/>
                </a:solidFill>
                <a:cs typeface="Arial"/>
              </a:rPr>
              <a:t>adopts </a:t>
            </a:r>
            <a:r>
              <a:rPr lang="en-US" sz="1200" spc="10" dirty="0">
                <a:solidFill>
                  <a:srgbClr val="FFFFFF"/>
                </a:solidFill>
                <a:cs typeface="Arial"/>
              </a:rPr>
              <a:t>an </a:t>
            </a:r>
            <a:r>
              <a:rPr lang="en-US" sz="1200" spc="5" dirty="0">
                <a:solidFill>
                  <a:srgbClr val="FFFFFF"/>
                </a:solidFill>
                <a:cs typeface="Arial"/>
              </a:rPr>
              <a:t>electronic </a:t>
            </a:r>
            <a:r>
              <a:rPr lang="en-US" sz="1200" spc="-5" dirty="0">
                <a:solidFill>
                  <a:srgbClr val="FFFFFF"/>
                </a:solidFill>
                <a:cs typeface="Arial"/>
              </a:rPr>
              <a:t>label </a:t>
            </a:r>
            <a:r>
              <a:rPr lang="en-US" sz="1200" spc="15" dirty="0">
                <a:solidFill>
                  <a:srgbClr val="FFFFFF"/>
                </a:solidFill>
                <a:cs typeface="Arial"/>
              </a:rPr>
              <a:t>system, </a:t>
            </a:r>
            <a:r>
              <a:rPr lang="en-US" sz="1200" spc="20" dirty="0">
                <a:solidFill>
                  <a:srgbClr val="FFFFFF"/>
                </a:solidFill>
                <a:cs typeface="Arial"/>
              </a:rPr>
              <a:t>w</a:t>
            </a:r>
            <a:r>
              <a:rPr lang="en-US" sz="1200" spc="-5" dirty="0">
                <a:solidFill>
                  <a:srgbClr val="FFFFFF"/>
                </a:solidFill>
                <a:cs typeface="Arial"/>
              </a:rPr>
              <a:t>ith</a:t>
            </a:r>
            <a:endParaRPr lang="en-US" sz="1200" dirty="0">
              <a:cs typeface="Arial"/>
            </a:endParaRPr>
          </a:p>
          <a:p>
            <a:pPr marL="304800">
              <a:lnSpc>
                <a:spcPct val="100000"/>
              </a:lnSpc>
              <a:spcBef>
                <a:spcPts val="100"/>
              </a:spcBef>
            </a:pPr>
            <a:r>
              <a:rPr lang="en-US" sz="1200" spc="15" dirty="0">
                <a:solidFill>
                  <a:srgbClr val="FFFFFF"/>
                </a:solidFill>
                <a:cs typeface="Arial"/>
              </a:rPr>
              <a:t>prices </a:t>
            </a:r>
            <a:r>
              <a:rPr lang="en-US" sz="1200" spc="5" dirty="0">
                <a:solidFill>
                  <a:srgbClr val="FFFFFF"/>
                </a:solidFill>
                <a:cs typeface="Arial"/>
              </a:rPr>
              <a:t>centrally </a:t>
            </a:r>
            <a:r>
              <a:rPr lang="en-US" sz="1200" spc="20" dirty="0">
                <a:solidFill>
                  <a:srgbClr val="FFFFFF"/>
                </a:solidFill>
                <a:cs typeface="Arial"/>
              </a:rPr>
              <a:t>set </a:t>
            </a:r>
            <a:r>
              <a:rPr lang="en-US" sz="1200" spc="10" dirty="0">
                <a:solidFill>
                  <a:srgbClr val="FFFFFF"/>
                </a:solidFill>
                <a:cs typeface="Arial"/>
              </a:rPr>
              <a:t>by </a:t>
            </a:r>
            <a:r>
              <a:rPr lang="en-US" sz="1200" spc="5" dirty="0">
                <a:solidFill>
                  <a:srgbClr val="FFFFFF"/>
                </a:solidFill>
                <a:cs typeface="Arial"/>
              </a:rPr>
              <a:t>the</a:t>
            </a:r>
            <a:r>
              <a:rPr lang="en-US" sz="1200" spc="-25" dirty="0">
                <a:solidFill>
                  <a:srgbClr val="FFFFFF"/>
                </a:solidFill>
                <a:cs typeface="Arial"/>
              </a:rPr>
              <a:t> </a:t>
            </a:r>
            <a:r>
              <a:rPr lang="en-US" sz="1200" spc="30" dirty="0">
                <a:solidFill>
                  <a:srgbClr val="FFFFFF"/>
                </a:solidFill>
                <a:cs typeface="Arial"/>
              </a:rPr>
              <a:t>system</a:t>
            </a:r>
            <a:endParaRPr lang="en-US" sz="1200" dirty="0">
              <a:cs typeface="Arial"/>
            </a:endParaRPr>
          </a:p>
        </p:txBody>
      </p:sp>
      <p:sp>
        <p:nvSpPr>
          <p:cNvPr id="22" name="Rectangle 21">
            <a:extLst>
              <a:ext uri="{FF2B5EF4-FFF2-40B4-BE49-F238E27FC236}">
                <a16:creationId xmlns:a16="http://schemas.microsoft.com/office/drawing/2014/main" id="{992A284E-D9CB-4943-988D-0475844E4754}"/>
              </a:ext>
            </a:extLst>
          </p:cNvPr>
          <p:cNvSpPr/>
          <p:nvPr/>
        </p:nvSpPr>
        <p:spPr>
          <a:xfrm>
            <a:off x="960424" y="1090955"/>
            <a:ext cx="10767562" cy="646331"/>
          </a:xfrm>
          <a:prstGeom prst="rect">
            <a:avLst/>
          </a:prstGeom>
        </p:spPr>
        <p:txBody>
          <a:bodyPr wrap="square">
            <a:spAutoFit/>
          </a:bodyPr>
          <a:lstStyle/>
          <a:p>
            <a:r>
              <a:rPr lang="en-US" i="1" spc="-5" dirty="0">
                <a:solidFill>
                  <a:srgbClr val="FFFFFF"/>
                </a:solidFill>
              </a:rPr>
              <a:t>Carrefour Le Marche store is poised to compete with Alibaba’s Hema supermarkets in the smart phone-equipped battle to change the way that China buys food</a:t>
            </a:r>
          </a:p>
        </p:txBody>
      </p:sp>
    </p:spTree>
    <p:extLst>
      <p:ext uri="{BB962C8B-B14F-4D97-AF65-F5344CB8AC3E}">
        <p14:creationId xmlns:p14="http://schemas.microsoft.com/office/powerpoint/2010/main" val="3492694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473697"/>
          </a:solidFill>
        </p:spPr>
        <p:txBody>
          <a:bodyPr wrap="square" lIns="0" tIns="0" rIns="0" bIns="0" rtlCol="0"/>
          <a:lstStyle/>
          <a:p>
            <a:endParaRPr/>
          </a:p>
        </p:txBody>
      </p:sp>
      <p:sp>
        <p:nvSpPr>
          <p:cNvPr id="4" name="object 4"/>
          <p:cNvSpPr/>
          <p:nvPr/>
        </p:nvSpPr>
        <p:spPr>
          <a:xfrm>
            <a:off x="1005839" y="6268720"/>
            <a:ext cx="477520" cy="193040"/>
          </a:xfrm>
          <a:custGeom>
            <a:avLst/>
            <a:gdLst/>
            <a:ahLst/>
            <a:cxnLst/>
            <a:rect l="l" t="t" r="r" b="b"/>
            <a:pathLst>
              <a:path w="477519" h="193039">
                <a:moveTo>
                  <a:pt x="374650" y="150710"/>
                </a:moveTo>
                <a:lnTo>
                  <a:pt x="344169" y="150710"/>
                </a:lnTo>
                <a:lnTo>
                  <a:pt x="343882" y="159544"/>
                </a:lnTo>
                <a:lnTo>
                  <a:pt x="372252" y="191136"/>
                </a:lnTo>
                <a:lnTo>
                  <a:pt x="391413" y="193039"/>
                </a:lnTo>
                <a:lnTo>
                  <a:pt x="403099" y="192723"/>
                </a:lnTo>
                <a:lnTo>
                  <a:pt x="415083" y="191771"/>
                </a:lnTo>
                <a:lnTo>
                  <a:pt x="427043" y="190184"/>
                </a:lnTo>
                <a:lnTo>
                  <a:pt x="438657" y="187959"/>
                </a:lnTo>
                <a:lnTo>
                  <a:pt x="442814" y="172719"/>
                </a:lnTo>
                <a:lnTo>
                  <a:pt x="399922" y="172719"/>
                </a:lnTo>
                <a:lnTo>
                  <a:pt x="389544" y="171424"/>
                </a:lnTo>
                <a:lnTo>
                  <a:pt x="381571" y="167430"/>
                </a:lnTo>
                <a:lnTo>
                  <a:pt x="376455" y="160579"/>
                </a:lnTo>
                <a:lnTo>
                  <a:pt x="374650" y="150710"/>
                </a:lnTo>
                <a:close/>
              </a:path>
              <a:path w="477519" h="193039">
                <a:moveTo>
                  <a:pt x="133299" y="0"/>
                </a:moveTo>
                <a:lnTo>
                  <a:pt x="27000" y="0"/>
                </a:lnTo>
                <a:lnTo>
                  <a:pt x="27000" y="99910"/>
                </a:lnTo>
                <a:lnTo>
                  <a:pt x="0" y="191350"/>
                </a:lnTo>
                <a:lnTo>
                  <a:pt x="23621" y="191350"/>
                </a:lnTo>
                <a:lnTo>
                  <a:pt x="35432" y="150710"/>
                </a:lnTo>
                <a:lnTo>
                  <a:pt x="477519" y="150710"/>
                </a:lnTo>
                <a:lnTo>
                  <a:pt x="477519" y="147319"/>
                </a:lnTo>
                <a:lnTo>
                  <a:pt x="65811" y="147319"/>
                </a:lnTo>
                <a:lnTo>
                  <a:pt x="62433" y="138849"/>
                </a:lnTo>
                <a:lnTo>
                  <a:pt x="70861" y="130390"/>
                </a:lnTo>
                <a:lnTo>
                  <a:pt x="42189" y="130390"/>
                </a:lnTo>
                <a:lnTo>
                  <a:pt x="54000" y="88049"/>
                </a:lnTo>
                <a:lnTo>
                  <a:pt x="30378" y="88049"/>
                </a:lnTo>
                <a:lnTo>
                  <a:pt x="30378" y="3390"/>
                </a:lnTo>
                <a:lnTo>
                  <a:pt x="133299" y="3390"/>
                </a:lnTo>
                <a:lnTo>
                  <a:pt x="133299" y="0"/>
                </a:lnTo>
                <a:close/>
              </a:path>
              <a:path w="477519" h="193039">
                <a:moveTo>
                  <a:pt x="67487" y="150710"/>
                </a:moveTo>
                <a:lnTo>
                  <a:pt x="38811" y="150710"/>
                </a:lnTo>
                <a:lnTo>
                  <a:pt x="59054" y="191350"/>
                </a:lnTo>
                <a:lnTo>
                  <a:pt x="87744" y="191350"/>
                </a:lnTo>
                <a:lnTo>
                  <a:pt x="67487" y="150710"/>
                </a:lnTo>
                <a:close/>
              </a:path>
              <a:path w="477519" h="193039">
                <a:moveTo>
                  <a:pt x="136677" y="150710"/>
                </a:moveTo>
                <a:lnTo>
                  <a:pt x="111366" y="150710"/>
                </a:lnTo>
                <a:lnTo>
                  <a:pt x="99555" y="191350"/>
                </a:lnTo>
                <a:lnTo>
                  <a:pt x="124866" y="191350"/>
                </a:lnTo>
                <a:lnTo>
                  <a:pt x="136677" y="150710"/>
                </a:lnTo>
                <a:close/>
              </a:path>
              <a:path w="477519" h="193039">
                <a:moveTo>
                  <a:pt x="227787" y="150710"/>
                </a:moveTo>
                <a:lnTo>
                  <a:pt x="200799" y="150710"/>
                </a:lnTo>
                <a:lnTo>
                  <a:pt x="188988" y="191350"/>
                </a:lnTo>
                <a:lnTo>
                  <a:pt x="215976" y="191350"/>
                </a:lnTo>
                <a:lnTo>
                  <a:pt x="227787" y="150710"/>
                </a:lnTo>
                <a:close/>
              </a:path>
              <a:path w="477519" h="193039">
                <a:moveTo>
                  <a:pt x="286893" y="150710"/>
                </a:moveTo>
                <a:lnTo>
                  <a:pt x="239598" y="150710"/>
                </a:lnTo>
                <a:lnTo>
                  <a:pt x="239598" y="191350"/>
                </a:lnTo>
                <a:lnTo>
                  <a:pt x="261543" y="191350"/>
                </a:lnTo>
                <a:lnTo>
                  <a:pt x="286893" y="150710"/>
                </a:lnTo>
                <a:close/>
              </a:path>
              <a:path w="477519" h="193039">
                <a:moveTo>
                  <a:pt x="329056" y="150710"/>
                </a:moveTo>
                <a:lnTo>
                  <a:pt x="303784" y="150710"/>
                </a:lnTo>
                <a:lnTo>
                  <a:pt x="295275" y="191350"/>
                </a:lnTo>
                <a:lnTo>
                  <a:pt x="320547" y="191350"/>
                </a:lnTo>
                <a:lnTo>
                  <a:pt x="329056" y="150710"/>
                </a:lnTo>
                <a:close/>
              </a:path>
              <a:path w="477519" h="193039">
                <a:moveTo>
                  <a:pt x="448818" y="150710"/>
                </a:moveTo>
                <a:lnTo>
                  <a:pt x="420116" y="150710"/>
                </a:lnTo>
                <a:lnTo>
                  <a:pt x="415035" y="171030"/>
                </a:lnTo>
                <a:lnTo>
                  <a:pt x="410082" y="172719"/>
                </a:lnTo>
                <a:lnTo>
                  <a:pt x="442814" y="172719"/>
                </a:lnTo>
                <a:lnTo>
                  <a:pt x="448818" y="150710"/>
                </a:lnTo>
                <a:close/>
              </a:path>
              <a:path w="477519" h="193039">
                <a:moveTo>
                  <a:pt x="133299" y="3390"/>
                </a:moveTo>
                <a:lnTo>
                  <a:pt x="128244" y="3390"/>
                </a:lnTo>
                <a:lnTo>
                  <a:pt x="128244" y="93129"/>
                </a:lnTo>
                <a:lnTo>
                  <a:pt x="126555" y="98209"/>
                </a:lnTo>
                <a:lnTo>
                  <a:pt x="113055" y="145630"/>
                </a:lnTo>
                <a:lnTo>
                  <a:pt x="113055" y="147319"/>
                </a:lnTo>
                <a:lnTo>
                  <a:pt x="175488" y="147319"/>
                </a:lnTo>
                <a:lnTo>
                  <a:pt x="184663" y="142583"/>
                </a:lnTo>
                <a:lnTo>
                  <a:pt x="191939" y="136101"/>
                </a:lnTo>
                <a:lnTo>
                  <a:pt x="193493" y="133769"/>
                </a:lnTo>
                <a:lnTo>
                  <a:pt x="143421" y="133769"/>
                </a:lnTo>
                <a:lnTo>
                  <a:pt x="146799" y="121919"/>
                </a:lnTo>
                <a:lnTo>
                  <a:pt x="146799" y="116839"/>
                </a:lnTo>
                <a:lnTo>
                  <a:pt x="150177" y="104990"/>
                </a:lnTo>
                <a:lnTo>
                  <a:pt x="201806" y="104990"/>
                </a:lnTo>
                <a:lnTo>
                  <a:pt x="200799" y="99910"/>
                </a:lnTo>
                <a:lnTo>
                  <a:pt x="197421" y="94830"/>
                </a:lnTo>
                <a:lnTo>
                  <a:pt x="191223" y="90197"/>
                </a:lnTo>
                <a:lnTo>
                  <a:pt x="183287" y="88263"/>
                </a:lnTo>
                <a:lnTo>
                  <a:pt x="177782" y="88049"/>
                </a:lnTo>
                <a:lnTo>
                  <a:pt x="133299" y="88049"/>
                </a:lnTo>
                <a:lnTo>
                  <a:pt x="133299" y="3390"/>
                </a:lnTo>
                <a:close/>
              </a:path>
              <a:path w="477519" h="193039">
                <a:moveTo>
                  <a:pt x="362838" y="0"/>
                </a:moveTo>
                <a:lnTo>
                  <a:pt x="256476" y="0"/>
                </a:lnTo>
                <a:lnTo>
                  <a:pt x="256476" y="88049"/>
                </a:lnTo>
                <a:lnTo>
                  <a:pt x="219354" y="88049"/>
                </a:lnTo>
                <a:lnTo>
                  <a:pt x="202476" y="147319"/>
                </a:lnTo>
                <a:lnTo>
                  <a:pt x="227787" y="147319"/>
                </a:lnTo>
                <a:lnTo>
                  <a:pt x="237921" y="110070"/>
                </a:lnTo>
                <a:lnTo>
                  <a:pt x="259854" y="110070"/>
                </a:lnTo>
                <a:lnTo>
                  <a:pt x="259854" y="3390"/>
                </a:lnTo>
                <a:lnTo>
                  <a:pt x="362838" y="3390"/>
                </a:lnTo>
                <a:lnTo>
                  <a:pt x="362838" y="0"/>
                </a:lnTo>
                <a:close/>
              </a:path>
              <a:path w="477519" h="193039">
                <a:moveTo>
                  <a:pt x="259854" y="110070"/>
                </a:moveTo>
                <a:lnTo>
                  <a:pt x="237921" y="110070"/>
                </a:lnTo>
                <a:lnTo>
                  <a:pt x="239598" y="147319"/>
                </a:lnTo>
                <a:lnTo>
                  <a:pt x="259854" y="147319"/>
                </a:lnTo>
                <a:lnTo>
                  <a:pt x="259854" y="110070"/>
                </a:lnTo>
                <a:close/>
              </a:path>
              <a:path w="477519" h="193039">
                <a:moveTo>
                  <a:pt x="342519" y="88049"/>
                </a:moveTo>
                <a:lnTo>
                  <a:pt x="300354" y="88049"/>
                </a:lnTo>
                <a:lnTo>
                  <a:pt x="263232" y="147319"/>
                </a:lnTo>
                <a:lnTo>
                  <a:pt x="288544" y="147319"/>
                </a:lnTo>
                <a:lnTo>
                  <a:pt x="312166" y="111759"/>
                </a:lnTo>
                <a:lnTo>
                  <a:pt x="337133" y="111759"/>
                </a:lnTo>
                <a:lnTo>
                  <a:pt x="342519" y="88049"/>
                </a:lnTo>
                <a:close/>
              </a:path>
              <a:path w="477519" h="193039">
                <a:moveTo>
                  <a:pt x="337133" y="111759"/>
                </a:moveTo>
                <a:lnTo>
                  <a:pt x="312166" y="111759"/>
                </a:lnTo>
                <a:lnTo>
                  <a:pt x="303784" y="147319"/>
                </a:lnTo>
                <a:lnTo>
                  <a:pt x="329056" y="147319"/>
                </a:lnTo>
                <a:lnTo>
                  <a:pt x="337133" y="111759"/>
                </a:lnTo>
                <a:close/>
              </a:path>
              <a:path w="477519" h="193039">
                <a:moveTo>
                  <a:pt x="362838" y="3390"/>
                </a:moveTo>
                <a:lnTo>
                  <a:pt x="359409" y="3390"/>
                </a:lnTo>
                <a:lnTo>
                  <a:pt x="359409" y="110070"/>
                </a:lnTo>
                <a:lnTo>
                  <a:pt x="354699" y="117664"/>
                </a:lnTo>
                <a:lnTo>
                  <a:pt x="350774" y="125098"/>
                </a:lnTo>
                <a:lnTo>
                  <a:pt x="347801" y="132212"/>
                </a:lnTo>
                <a:lnTo>
                  <a:pt x="345947" y="138849"/>
                </a:lnTo>
                <a:lnTo>
                  <a:pt x="344169" y="140550"/>
                </a:lnTo>
                <a:lnTo>
                  <a:pt x="344169" y="147319"/>
                </a:lnTo>
                <a:lnTo>
                  <a:pt x="374650" y="147319"/>
                </a:lnTo>
                <a:lnTo>
                  <a:pt x="374650" y="143929"/>
                </a:lnTo>
                <a:lnTo>
                  <a:pt x="376300" y="142239"/>
                </a:lnTo>
                <a:lnTo>
                  <a:pt x="376300" y="137159"/>
                </a:lnTo>
                <a:lnTo>
                  <a:pt x="381373" y="124461"/>
                </a:lnTo>
                <a:lnTo>
                  <a:pt x="388969" y="113031"/>
                </a:lnTo>
                <a:lnTo>
                  <a:pt x="398825" y="104990"/>
                </a:lnTo>
                <a:lnTo>
                  <a:pt x="362838" y="104990"/>
                </a:lnTo>
                <a:lnTo>
                  <a:pt x="362838" y="3390"/>
                </a:lnTo>
                <a:close/>
              </a:path>
              <a:path w="477519" h="193039">
                <a:moveTo>
                  <a:pt x="453897" y="130390"/>
                </a:moveTo>
                <a:lnTo>
                  <a:pt x="403225" y="130390"/>
                </a:lnTo>
                <a:lnTo>
                  <a:pt x="399922" y="147319"/>
                </a:lnTo>
                <a:lnTo>
                  <a:pt x="448818" y="147319"/>
                </a:lnTo>
                <a:lnTo>
                  <a:pt x="453897" y="130390"/>
                </a:lnTo>
                <a:close/>
              </a:path>
              <a:path w="477519" h="193039">
                <a:moveTo>
                  <a:pt x="477519" y="3390"/>
                </a:moveTo>
                <a:lnTo>
                  <a:pt x="474091" y="3390"/>
                </a:lnTo>
                <a:lnTo>
                  <a:pt x="474091" y="147319"/>
                </a:lnTo>
                <a:lnTo>
                  <a:pt x="477519" y="147319"/>
                </a:lnTo>
                <a:lnTo>
                  <a:pt x="477519" y="3390"/>
                </a:lnTo>
                <a:close/>
              </a:path>
              <a:path w="477519" h="193039">
                <a:moveTo>
                  <a:pt x="201806" y="104990"/>
                </a:moveTo>
                <a:lnTo>
                  <a:pt x="173799" y="104990"/>
                </a:lnTo>
                <a:lnTo>
                  <a:pt x="175488" y="106679"/>
                </a:lnTo>
                <a:lnTo>
                  <a:pt x="177177" y="110070"/>
                </a:lnTo>
                <a:lnTo>
                  <a:pt x="177177" y="113449"/>
                </a:lnTo>
                <a:lnTo>
                  <a:pt x="175488" y="118529"/>
                </a:lnTo>
                <a:lnTo>
                  <a:pt x="172110" y="126999"/>
                </a:lnTo>
                <a:lnTo>
                  <a:pt x="168732" y="132079"/>
                </a:lnTo>
                <a:lnTo>
                  <a:pt x="156921" y="133769"/>
                </a:lnTo>
                <a:lnTo>
                  <a:pt x="193493" y="133769"/>
                </a:lnTo>
                <a:lnTo>
                  <a:pt x="197318" y="128030"/>
                </a:lnTo>
                <a:lnTo>
                  <a:pt x="200799" y="118529"/>
                </a:lnTo>
                <a:lnTo>
                  <a:pt x="202476" y="108369"/>
                </a:lnTo>
                <a:lnTo>
                  <a:pt x="201806" y="104990"/>
                </a:lnTo>
                <a:close/>
              </a:path>
              <a:path w="477519" h="193039">
                <a:moveTo>
                  <a:pt x="113055" y="88049"/>
                </a:moveTo>
                <a:lnTo>
                  <a:pt x="80987" y="88049"/>
                </a:lnTo>
                <a:lnTo>
                  <a:pt x="42189" y="130390"/>
                </a:lnTo>
                <a:lnTo>
                  <a:pt x="70861" y="130390"/>
                </a:lnTo>
                <a:lnTo>
                  <a:pt x="113055" y="88049"/>
                </a:lnTo>
                <a:close/>
              </a:path>
              <a:path w="477519" h="193039">
                <a:moveTo>
                  <a:pt x="459284" y="101599"/>
                </a:moveTo>
                <a:lnTo>
                  <a:pt x="420116" y="101599"/>
                </a:lnTo>
                <a:lnTo>
                  <a:pt x="428625" y="104990"/>
                </a:lnTo>
                <a:lnTo>
                  <a:pt x="426847" y="116839"/>
                </a:lnTo>
                <a:lnTo>
                  <a:pt x="457326" y="116839"/>
                </a:lnTo>
                <a:lnTo>
                  <a:pt x="458978" y="111759"/>
                </a:lnTo>
                <a:lnTo>
                  <a:pt x="460628" y="103289"/>
                </a:lnTo>
                <a:lnTo>
                  <a:pt x="459284" y="101599"/>
                </a:lnTo>
                <a:close/>
              </a:path>
              <a:path w="477519" h="193039">
                <a:moveTo>
                  <a:pt x="477519" y="0"/>
                </a:moveTo>
                <a:lnTo>
                  <a:pt x="371221" y="0"/>
                </a:lnTo>
                <a:lnTo>
                  <a:pt x="371221" y="96519"/>
                </a:lnTo>
                <a:lnTo>
                  <a:pt x="367791" y="99910"/>
                </a:lnTo>
                <a:lnTo>
                  <a:pt x="364490" y="101599"/>
                </a:lnTo>
                <a:lnTo>
                  <a:pt x="362838" y="104990"/>
                </a:lnTo>
                <a:lnTo>
                  <a:pt x="398825" y="104990"/>
                </a:lnTo>
                <a:lnTo>
                  <a:pt x="399089" y="104775"/>
                </a:lnTo>
                <a:lnTo>
                  <a:pt x="411734" y="101599"/>
                </a:lnTo>
                <a:lnTo>
                  <a:pt x="459284" y="101599"/>
                </a:lnTo>
                <a:lnTo>
                  <a:pt x="453897" y="94830"/>
                </a:lnTo>
                <a:lnTo>
                  <a:pt x="452311" y="93129"/>
                </a:lnTo>
                <a:lnTo>
                  <a:pt x="374650" y="93129"/>
                </a:lnTo>
                <a:lnTo>
                  <a:pt x="374650" y="3390"/>
                </a:lnTo>
                <a:lnTo>
                  <a:pt x="477519" y="3390"/>
                </a:lnTo>
                <a:lnTo>
                  <a:pt x="477519" y="0"/>
                </a:lnTo>
                <a:close/>
              </a:path>
              <a:path w="477519" h="193039">
                <a:moveTo>
                  <a:pt x="418465" y="81279"/>
                </a:moveTo>
                <a:lnTo>
                  <a:pt x="408761" y="81941"/>
                </a:lnTo>
                <a:lnTo>
                  <a:pt x="397795" y="84032"/>
                </a:lnTo>
                <a:lnTo>
                  <a:pt x="386210" y="87709"/>
                </a:lnTo>
                <a:lnTo>
                  <a:pt x="374650" y="93129"/>
                </a:lnTo>
                <a:lnTo>
                  <a:pt x="452311" y="93129"/>
                </a:lnTo>
                <a:lnTo>
                  <a:pt x="448593" y="89139"/>
                </a:lnTo>
                <a:lnTo>
                  <a:pt x="440610" y="84878"/>
                </a:lnTo>
                <a:lnTo>
                  <a:pt x="430412" y="82206"/>
                </a:lnTo>
                <a:lnTo>
                  <a:pt x="418465" y="81279"/>
                </a:lnTo>
                <a:close/>
              </a:path>
              <a:path w="477519" h="193039">
                <a:moveTo>
                  <a:pt x="248043" y="0"/>
                </a:moveTo>
                <a:lnTo>
                  <a:pt x="141731" y="0"/>
                </a:lnTo>
                <a:lnTo>
                  <a:pt x="141731" y="88049"/>
                </a:lnTo>
                <a:lnTo>
                  <a:pt x="145110" y="88049"/>
                </a:lnTo>
                <a:lnTo>
                  <a:pt x="145110" y="3390"/>
                </a:lnTo>
                <a:lnTo>
                  <a:pt x="248043" y="3390"/>
                </a:lnTo>
                <a:lnTo>
                  <a:pt x="248043" y="0"/>
                </a:lnTo>
                <a:close/>
              </a:path>
              <a:path w="477519" h="193039">
                <a:moveTo>
                  <a:pt x="174402" y="87917"/>
                </a:moveTo>
                <a:lnTo>
                  <a:pt x="165353" y="88049"/>
                </a:lnTo>
                <a:lnTo>
                  <a:pt x="177782" y="88049"/>
                </a:lnTo>
                <a:lnTo>
                  <a:pt x="174402" y="87917"/>
                </a:lnTo>
                <a:close/>
              </a:path>
              <a:path w="477519" h="193039">
                <a:moveTo>
                  <a:pt x="248043" y="3390"/>
                </a:moveTo>
                <a:lnTo>
                  <a:pt x="244665" y="3390"/>
                </a:lnTo>
                <a:lnTo>
                  <a:pt x="244665" y="88049"/>
                </a:lnTo>
                <a:lnTo>
                  <a:pt x="248043" y="88049"/>
                </a:lnTo>
                <a:lnTo>
                  <a:pt x="248043" y="3390"/>
                </a:lnTo>
                <a:close/>
              </a:path>
            </a:pathLst>
          </a:custGeom>
          <a:solidFill>
            <a:srgbClr val="FFFFFF"/>
          </a:solid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7328534" cy="843821"/>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FFFFFF"/>
                </a:solidFill>
              </a:rPr>
              <a:t>Case </a:t>
            </a:r>
            <a:r>
              <a:rPr dirty="0">
                <a:solidFill>
                  <a:srgbClr val="FFFFFF"/>
                </a:solidFill>
              </a:rPr>
              <a:t>example: </a:t>
            </a:r>
            <a:r>
              <a:rPr lang="it-IT" spc="-5" dirty="0">
                <a:solidFill>
                  <a:srgbClr val="FFFFFF"/>
                </a:solidFill>
              </a:rPr>
              <a:t>Coca Cola</a:t>
            </a:r>
            <a:endParaRPr spc="-10" dirty="0">
              <a:solidFill>
                <a:srgbClr val="FFFFFF"/>
              </a:solidFill>
            </a:endParaRPr>
          </a:p>
        </p:txBody>
      </p:sp>
      <p:sp>
        <p:nvSpPr>
          <p:cNvPr id="48" name="object 48"/>
          <p:cNvSpPr/>
          <p:nvPr/>
        </p:nvSpPr>
        <p:spPr>
          <a:xfrm>
            <a:off x="762000" y="2306320"/>
            <a:ext cx="2225040" cy="2428240"/>
          </a:xfrm>
          <a:custGeom>
            <a:avLst/>
            <a:gdLst/>
            <a:ahLst/>
            <a:cxnLst/>
            <a:rect l="l" t="t" r="r" b="b"/>
            <a:pathLst>
              <a:path w="2225040" h="2428240">
                <a:moveTo>
                  <a:pt x="1114933" y="0"/>
                </a:moveTo>
                <a:lnTo>
                  <a:pt x="1112520" y="0"/>
                </a:lnTo>
                <a:lnTo>
                  <a:pt x="1064212" y="1027"/>
                </a:lnTo>
                <a:lnTo>
                  <a:pt x="1016435" y="4082"/>
                </a:lnTo>
                <a:lnTo>
                  <a:pt x="969230" y="9123"/>
                </a:lnTo>
                <a:lnTo>
                  <a:pt x="922639" y="16109"/>
                </a:lnTo>
                <a:lnTo>
                  <a:pt x="876702" y="24997"/>
                </a:lnTo>
                <a:lnTo>
                  <a:pt x="831462" y="35746"/>
                </a:lnTo>
                <a:lnTo>
                  <a:pt x="786959" y="48315"/>
                </a:lnTo>
                <a:lnTo>
                  <a:pt x="743236" y="62662"/>
                </a:lnTo>
                <a:lnTo>
                  <a:pt x="700334" y="78745"/>
                </a:lnTo>
                <a:lnTo>
                  <a:pt x="658295" y="96523"/>
                </a:lnTo>
                <a:lnTo>
                  <a:pt x="617159" y="115955"/>
                </a:lnTo>
                <a:lnTo>
                  <a:pt x="576970" y="136998"/>
                </a:lnTo>
                <a:lnTo>
                  <a:pt x="537767" y="159610"/>
                </a:lnTo>
                <a:lnTo>
                  <a:pt x="499593" y="183752"/>
                </a:lnTo>
                <a:lnTo>
                  <a:pt x="462489" y="209380"/>
                </a:lnTo>
                <a:lnTo>
                  <a:pt x="426497" y="236453"/>
                </a:lnTo>
                <a:lnTo>
                  <a:pt x="391658" y="264930"/>
                </a:lnTo>
                <a:lnTo>
                  <a:pt x="358015" y="294770"/>
                </a:lnTo>
                <a:lnTo>
                  <a:pt x="325607" y="325929"/>
                </a:lnTo>
                <a:lnTo>
                  <a:pt x="294477" y="358368"/>
                </a:lnTo>
                <a:lnTo>
                  <a:pt x="264667" y="392043"/>
                </a:lnTo>
                <a:lnTo>
                  <a:pt x="236217" y="426915"/>
                </a:lnTo>
                <a:lnTo>
                  <a:pt x="209170" y="462940"/>
                </a:lnTo>
                <a:lnTo>
                  <a:pt x="183567" y="500079"/>
                </a:lnTo>
                <a:lnTo>
                  <a:pt x="159449" y="538288"/>
                </a:lnTo>
                <a:lnTo>
                  <a:pt x="136859" y="577526"/>
                </a:lnTo>
                <a:lnTo>
                  <a:pt x="115837" y="617752"/>
                </a:lnTo>
                <a:lnTo>
                  <a:pt x="96425" y="658924"/>
                </a:lnTo>
                <a:lnTo>
                  <a:pt x="78665" y="701001"/>
                </a:lnTo>
                <a:lnTo>
                  <a:pt x="62598" y="743941"/>
                </a:lnTo>
                <a:lnTo>
                  <a:pt x="48266" y="787702"/>
                </a:lnTo>
                <a:lnTo>
                  <a:pt x="35709" y="832243"/>
                </a:lnTo>
                <a:lnTo>
                  <a:pt x="24971" y="877522"/>
                </a:lnTo>
                <a:lnTo>
                  <a:pt x="16092" y="923498"/>
                </a:lnTo>
                <a:lnTo>
                  <a:pt x="9114" y="970129"/>
                </a:lnTo>
                <a:lnTo>
                  <a:pt x="4078" y="1017373"/>
                </a:lnTo>
                <a:lnTo>
                  <a:pt x="1026" y="1065189"/>
                </a:lnTo>
                <a:lnTo>
                  <a:pt x="0" y="1113535"/>
                </a:lnTo>
                <a:lnTo>
                  <a:pt x="1251" y="1166485"/>
                </a:lnTo>
                <a:lnTo>
                  <a:pt x="4965" y="1218846"/>
                </a:lnTo>
                <a:lnTo>
                  <a:pt x="11082" y="1270561"/>
                </a:lnTo>
                <a:lnTo>
                  <a:pt x="19542" y="1321570"/>
                </a:lnTo>
                <a:lnTo>
                  <a:pt x="30283" y="1371812"/>
                </a:lnTo>
                <a:lnTo>
                  <a:pt x="43246" y="1421229"/>
                </a:lnTo>
                <a:lnTo>
                  <a:pt x="58371" y="1469760"/>
                </a:lnTo>
                <a:lnTo>
                  <a:pt x="75597" y="1517346"/>
                </a:lnTo>
                <a:lnTo>
                  <a:pt x="94864" y="1563927"/>
                </a:lnTo>
                <a:lnTo>
                  <a:pt x="116111" y="1609444"/>
                </a:lnTo>
                <a:lnTo>
                  <a:pt x="139279" y="1653836"/>
                </a:lnTo>
                <a:lnTo>
                  <a:pt x="164307" y="1697045"/>
                </a:lnTo>
                <a:lnTo>
                  <a:pt x="191134" y="1739010"/>
                </a:lnTo>
                <a:lnTo>
                  <a:pt x="215490" y="1772060"/>
                </a:lnTo>
                <a:lnTo>
                  <a:pt x="240761" y="1804622"/>
                </a:lnTo>
                <a:lnTo>
                  <a:pt x="266949" y="1836255"/>
                </a:lnTo>
                <a:lnTo>
                  <a:pt x="294055" y="1866518"/>
                </a:lnTo>
                <a:lnTo>
                  <a:pt x="321046" y="1899835"/>
                </a:lnTo>
                <a:lnTo>
                  <a:pt x="349823" y="1930046"/>
                </a:lnTo>
                <a:lnTo>
                  <a:pt x="379936" y="1957765"/>
                </a:lnTo>
                <a:lnTo>
                  <a:pt x="410931" y="1983606"/>
                </a:lnTo>
                <a:lnTo>
                  <a:pt x="442358" y="2008185"/>
                </a:lnTo>
                <a:lnTo>
                  <a:pt x="473764" y="2032115"/>
                </a:lnTo>
                <a:lnTo>
                  <a:pt x="504697" y="2056011"/>
                </a:lnTo>
                <a:lnTo>
                  <a:pt x="534706" y="2080487"/>
                </a:lnTo>
                <a:lnTo>
                  <a:pt x="563338" y="2106157"/>
                </a:lnTo>
                <a:lnTo>
                  <a:pt x="590141" y="2133636"/>
                </a:lnTo>
                <a:lnTo>
                  <a:pt x="614663" y="2163538"/>
                </a:lnTo>
                <a:lnTo>
                  <a:pt x="636453" y="2196478"/>
                </a:lnTo>
                <a:lnTo>
                  <a:pt x="655058" y="2233069"/>
                </a:lnTo>
                <a:lnTo>
                  <a:pt x="670027" y="2273927"/>
                </a:lnTo>
                <a:lnTo>
                  <a:pt x="680907" y="2319665"/>
                </a:lnTo>
                <a:lnTo>
                  <a:pt x="687246" y="2370897"/>
                </a:lnTo>
                <a:lnTo>
                  <a:pt x="688594" y="2428240"/>
                </a:lnTo>
                <a:lnTo>
                  <a:pt x="1534033" y="2428240"/>
                </a:lnTo>
                <a:lnTo>
                  <a:pt x="1535781" y="2370897"/>
                </a:lnTo>
                <a:lnTo>
                  <a:pt x="1542475" y="2319665"/>
                </a:lnTo>
                <a:lnTo>
                  <a:pt x="1553666" y="2273927"/>
                </a:lnTo>
                <a:lnTo>
                  <a:pt x="1568904" y="2233069"/>
                </a:lnTo>
                <a:lnTo>
                  <a:pt x="1587741" y="2196478"/>
                </a:lnTo>
                <a:lnTo>
                  <a:pt x="1609727" y="2163538"/>
                </a:lnTo>
                <a:lnTo>
                  <a:pt x="1634414" y="2133636"/>
                </a:lnTo>
                <a:lnTo>
                  <a:pt x="1661353" y="2106157"/>
                </a:lnTo>
                <a:lnTo>
                  <a:pt x="1690094" y="2080487"/>
                </a:lnTo>
                <a:lnTo>
                  <a:pt x="1720189" y="2056011"/>
                </a:lnTo>
                <a:lnTo>
                  <a:pt x="1751188" y="2032115"/>
                </a:lnTo>
                <a:lnTo>
                  <a:pt x="1782643" y="2008185"/>
                </a:lnTo>
                <a:lnTo>
                  <a:pt x="1814104" y="1983606"/>
                </a:lnTo>
                <a:lnTo>
                  <a:pt x="1845123" y="1957765"/>
                </a:lnTo>
                <a:lnTo>
                  <a:pt x="1875250" y="1930046"/>
                </a:lnTo>
                <a:lnTo>
                  <a:pt x="1904037" y="1899835"/>
                </a:lnTo>
                <a:lnTo>
                  <a:pt x="1931035" y="1866518"/>
                </a:lnTo>
                <a:lnTo>
                  <a:pt x="1958109" y="1836255"/>
                </a:lnTo>
                <a:lnTo>
                  <a:pt x="1984279" y="1804622"/>
                </a:lnTo>
                <a:lnTo>
                  <a:pt x="2009544" y="1772060"/>
                </a:lnTo>
                <a:lnTo>
                  <a:pt x="2033905" y="1739010"/>
                </a:lnTo>
                <a:lnTo>
                  <a:pt x="2060722" y="1697045"/>
                </a:lnTo>
                <a:lnTo>
                  <a:pt x="2085743" y="1653836"/>
                </a:lnTo>
                <a:lnTo>
                  <a:pt x="2108907" y="1609444"/>
                </a:lnTo>
                <a:lnTo>
                  <a:pt x="2130153" y="1563927"/>
                </a:lnTo>
                <a:lnTo>
                  <a:pt x="2149420" y="1517346"/>
                </a:lnTo>
                <a:lnTo>
                  <a:pt x="2166648" y="1469760"/>
                </a:lnTo>
                <a:lnTo>
                  <a:pt x="2181775" y="1421229"/>
                </a:lnTo>
                <a:lnTo>
                  <a:pt x="2194742" y="1371812"/>
                </a:lnTo>
                <a:lnTo>
                  <a:pt x="2205487" y="1321570"/>
                </a:lnTo>
                <a:lnTo>
                  <a:pt x="2213950" y="1270561"/>
                </a:lnTo>
                <a:lnTo>
                  <a:pt x="2220070" y="1218846"/>
                </a:lnTo>
                <a:lnTo>
                  <a:pt x="2223787" y="1166485"/>
                </a:lnTo>
                <a:lnTo>
                  <a:pt x="2225040" y="1113535"/>
                </a:lnTo>
                <a:lnTo>
                  <a:pt x="2224013" y="1065189"/>
                </a:lnTo>
                <a:lnTo>
                  <a:pt x="2220961" y="1017373"/>
                </a:lnTo>
                <a:lnTo>
                  <a:pt x="2215926" y="970129"/>
                </a:lnTo>
                <a:lnTo>
                  <a:pt x="2208949" y="923498"/>
                </a:lnTo>
                <a:lnTo>
                  <a:pt x="2200073" y="877522"/>
                </a:lnTo>
                <a:lnTo>
                  <a:pt x="2189338" y="832243"/>
                </a:lnTo>
                <a:lnTo>
                  <a:pt x="2176787" y="787702"/>
                </a:lnTo>
                <a:lnTo>
                  <a:pt x="2162462" y="743941"/>
                </a:lnTo>
                <a:lnTo>
                  <a:pt x="2146404" y="701001"/>
                </a:lnTo>
                <a:lnTo>
                  <a:pt x="2128656" y="658924"/>
                </a:lnTo>
                <a:lnTo>
                  <a:pt x="2109258" y="617752"/>
                </a:lnTo>
                <a:lnTo>
                  <a:pt x="2088253" y="577526"/>
                </a:lnTo>
                <a:lnTo>
                  <a:pt x="2065683" y="538288"/>
                </a:lnTo>
                <a:lnTo>
                  <a:pt x="2041589" y="500079"/>
                </a:lnTo>
                <a:lnTo>
                  <a:pt x="2016014" y="462940"/>
                </a:lnTo>
                <a:lnTo>
                  <a:pt x="1988998" y="426915"/>
                </a:lnTo>
                <a:lnTo>
                  <a:pt x="1960584" y="392043"/>
                </a:lnTo>
                <a:lnTo>
                  <a:pt x="1930814" y="358368"/>
                </a:lnTo>
                <a:lnTo>
                  <a:pt x="1899729" y="325929"/>
                </a:lnTo>
                <a:lnTo>
                  <a:pt x="1867371" y="294770"/>
                </a:lnTo>
                <a:lnTo>
                  <a:pt x="1833783" y="264930"/>
                </a:lnTo>
                <a:lnTo>
                  <a:pt x="1799005" y="236453"/>
                </a:lnTo>
                <a:lnTo>
                  <a:pt x="1763079" y="209380"/>
                </a:lnTo>
                <a:lnTo>
                  <a:pt x="1726048" y="183752"/>
                </a:lnTo>
                <a:lnTo>
                  <a:pt x="1687953" y="159610"/>
                </a:lnTo>
                <a:lnTo>
                  <a:pt x="1648837" y="136998"/>
                </a:lnTo>
                <a:lnTo>
                  <a:pt x="1608740" y="115955"/>
                </a:lnTo>
                <a:lnTo>
                  <a:pt x="1567704" y="96523"/>
                </a:lnTo>
                <a:lnTo>
                  <a:pt x="1525772" y="78745"/>
                </a:lnTo>
                <a:lnTo>
                  <a:pt x="1482985" y="62662"/>
                </a:lnTo>
                <a:lnTo>
                  <a:pt x="1439385" y="48315"/>
                </a:lnTo>
                <a:lnTo>
                  <a:pt x="1395014" y="35746"/>
                </a:lnTo>
                <a:lnTo>
                  <a:pt x="1349914" y="24997"/>
                </a:lnTo>
                <a:lnTo>
                  <a:pt x="1304125" y="16109"/>
                </a:lnTo>
                <a:lnTo>
                  <a:pt x="1257691" y="9123"/>
                </a:lnTo>
                <a:lnTo>
                  <a:pt x="1210653" y="4082"/>
                </a:lnTo>
                <a:lnTo>
                  <a:pt x="1163053" y="1027"/>
                </a:lnTo>
                <a:lnTo>
                  <a:pt x="1114933" y="0"/>
                </a:lnTo>
                <a:close/>
              </a:path>
            </a:pathLst>
          </a:custGeom>
          <a:solidFill>
            <a:srgbClr val="EAAA00"/>
          </a:solidFill>
        </p:spPr>
        <p:txBody>
          <a:bodyPr wrap="square" lIns="0" tIns="0" rIns="0" bIns="0" rtlCol="0"/>
          <a:lstStyle/>
          <a:p>
            <a:endParaRPr/>
          </a:p>
        </p:txBody>
      </p:sp>
      <p:sp>
        <p:nvSpPr>
          <p:cNvPr id="49" name="object 49"/>
          <p:cNvSpPr/>
          <p:nvPr/>
        </p:nvSpPr>
        <p:spPr>
          <a:xfrm>
            <a:off x="960422" y="2473832"/>
            <a:ext cx="752475" cy="696595"/>
          </a:xfrm>
          <a:custGeom>
            <a:avLst/>
            <a:gdLst/>
            <a:ahLst/>
            <a:cxnLst/>
            <a:rect l="l" t="t" r="r" b="b"/>
            <a:pathLst>
              <a:path w="752475" h="696594">
                <a:moveTo>
                  <a:pt x="693498" y="0"/>
                </a:moveTo>
                <a:lnTo>
                  <a:pt x="646229" y="12353"/>
                </a:lnTo>
                <a:lnTo>
                  <a:pt x="599837" y="27155"/>
                </a:lnTo>
                <a:lnTo>
                  <a:pt x="554398" y="44334"/>
                </a:lnTo>
                <a:lnTo>
                  <a:pt x="509989" y="63821"/>
                </a:lnTo>
                <a:lnTo>
                  <a:pt x="466686" y="85544"/>
                </a:lnTo>
                <a:lnTo>
                  <a:pt x="424566" y="109434"/>
                </a:lnTo>
                <a:lnTo>
                  <a:pt x="383706" y="135420"/>
                </a:lnTo>
                <a:lnTo>
                  <a:pt x="344181" y="163431"/>
                </a:lnTo>
                <a:lnTo>
                  <a:pt x="306068" y="193398"/>
                </a:lnTo>
                <a:lnTo>
                  <a:pt x="269444" y="225250"/>
                </a:lnTo>
                <a:lnTo>
                  <a:pt x="234384" y="258916"/>
                </a:lnTo>
                <a:lnTo>
                  <a:pt x="200967" y="294327"/>
                </a:lnTo>
                <a:lnTo>
                  <a:pt x="169267" y="331411"/>
                </a:lnTo>
                <a:lnTo>
                  <a:pt x="139362" y="370098"/>
                </a:lnTo>
                <a:lnTo>
                  <a:pt x="111327" y="410319"/>
                </a:lnTo>
                <a:lnTo>
                  <a:pt x="85240" y="452002"/>
                </a:lnTo>
                <a:lnTo>
                  <a:pt x="61177" y="495077"/>
                </a:lnTo>
                <a:lnTo>
                  <a:pt x="39214" y="539474"/>
                </a:lnTo>
                <a:lnTo>
                  <a:pt x="19428" y="585122"/>
                </a:lnTo>
                <a:lnTo>
                  <a:pt x="1894" y="631951"/>
                </a:lnTo>
                <a:lnTo>
                  <a:pt x="0" y="650936"/>
                </a:lnTo>
                <a:lnTo>
                  <a:pt x="4928" y="669242"/>
                </a:lnTo>
                <a:lnTo>
                  <a:pt x="16227" y="684333"/>
                </a:lnTo>
                <a:lnTo>
                  <a:pt x="33441" y="693674"/>
                </a:lnTo>
                <a:lnTo>
                  <a:pt x="38293" y="696087"/>
                </a:lnTo>
                <a:lnTo>
                  <a:pt x="48008" y="696087"/>
                </a:lnTo>
                <a:lnTo>
                  <a:pt x="86908" y="677334"/>
                </a:lnTo>
                <a:lnTo>
                  <a:pt x="111576" y="617280"/>
                </a:lnTo>
                <a:lnTo>
                  <a:pt x="131553" y="571925"/>
                </a:lnTo>
                <a:lnTo>
                  <a:pt x="153946" y="527977"/>
                </a:lnTo>
                <a:lnTo>
                  <a:pt x="178661" y="485523"/>
                </a:lnTo>
                <a:lnTo>
                  <a:pt x="205602" y="444649"/>
                </a:lnTo>
                <a:lnTo>
                  <a:pt x="234675" y="405440"/>
                </a:lnTo>
                <a:lnTo>
                  <a:pt x="265784" y="367983"/>
                </a:lnTo>
                <a:lnTo>
                  <a:pt x="298836" y="332365"/>
                </a:lnTo>
                <a:lnTo>
                  <a:pt x="333736" y="298672"/>
                </a:lnTo>
                <a:lnTo>
                  <a:pt x="370388" y="266989"/>
                </a:lnTo>
                <a:lnTo>
                  <a:pt x="408699" y="237403"/>
                </a:lnTo>
                <a:lnTo>
                  <a:pt x="448573" y="210001"/>
                </a:lnTo>
                <a:lnTo>
                  <a:pt x="489915" y="184868"/>
                </a:lnTo>
                <a:lnTo>
                  <a:pt x="532632" y="162091"/>
                </a:lnTo>
                <a:lnTo>
                  <a:pt x="576627" y="141756"/>
                </a:lnTo>
                <a:lnTo>
                  <a:pt x="621807" y="123949"/>
                </a:lnTo>
                <a:lnTo>
                  <a:pt x="668077" y="108757"/>
                </a:lnTo>
                <a:lnTo>
                  <a:pt x="715342" y="96265"/>
                </a:lnTo>
                <a:lnTo>
                  <a:pt x="732967" y="88731"/>
                </a:lnTo>
                <a:lnTo>
                  <a:pt x="745378" y="74945"/>
                </a:lnTo>
                <a:lnTo>
                  <a:pt x="751883" y="56993"/>
                </a:lnTo>
                <a:lnTo>
                  <a:pt x="751791" y="36956"/>
                </a:lnTo>
                <a:lnTo>
                  <a:pt x="743326" y="20091"/>
                </a:lnTo>
                <a:lnTo>
                  <a:pt x="729884" y="7381"/>
                </a:lnTo>
                <a:lnTo>
                  <a:pt x="712822" y="220"/>
                </a:lnTo>
                <a:lnTo>
                  <a:pt x="693498" y="0"/>
                </a:lnTo>
                <a:close/>
              </a:path>
            </a:pathLst>
          </a:custGeom>
          <a:solidFill>
            <a:srgbClr val="FFC629"/>
          </a:solidFill>
        </p:spPr>
        <p:txBody>
          <a:bodyPr wrap="square" lIns="0" tIns="0" rIns="0" bIns="0" rtlCol="0"/>
          <a:lstStyle/>
          <a:p>
            <a:endParaRPr/>
          </a:p>
        </p:txBody>
      </p:sp>
      <p:sp>
        <p:nvSpPr>
          <p:cNvPr id="50" name="object 50"/>
          <p:cNvSpPr/>
          <p:nvPr/>
        </p:nvSpPr>
        <p:spPr>
          <a:xfrm>
            <a:off x="1798320" y="2448560"/>
            <a:ext cx="121919" cy="101600"/>
          </a:xfrm>
          <a:prstGeom prst="rect">
            <a:avLst/>
          </a:prstGeom>
          <a:blipFill>
            <a:blip r:embed="rId2" cstate="print"/>
            <a:stretch>
              <a:fillRect/>
            </a:stretch>
          </a:blipFill>
        </p:spPr>
        <p:txBody>
          <a:bodyPr wrap="square" lIns="0" tIns="0" rIns="0" bIns="0" rtlCol="0"/>
          <a:lstStyle/>
          <a:p>
            <a:endParaRPr/>
          </a:p>
        </p:txBody>
      </p:sp>
      <p:sp>
        <p:nvSpPr>
          <p:cNvPr id="51" name="object 51"/>
          <p:cNvSpPr/>
          <p:nvPr/>
        </p:nvSpPr>
        <p:spPr>
          <a:xfrm>
            <a:off x="1280160" y="3464559"/>
            <a:ext cx="1178560" cy="1270000"/>
          </a:xfrm>
          <a:custGeom>
            <a:avLst/>
            <a:gdLst/>
            <a:ahLst/>
            <a:cxnLst/>
            <a:rect l="l" t="t" r="r" b="b"/>
            <a:pathLst>
              <a:path w="1178560" h="1270000">
                <a:moveTo>
                  <a:pt x="412369" y="416051"/>
                </a:moveTo>
                <a:lnTo>
                  <a:pt x="366014" y="416051"/>
                </a:lnTo>
                <a:lnTo>
                  <a:pt x="366014" y="1270000"/>
                </a:lnTo>
                <a:lnTo>
                  <a:pt x="412369" y="1270000"/>
                </a:lnTo>
                <a:lnTo>
                  <a:pt x="412369" y="416051"/>
                </a:lnTo>
                <a:close/>
              </a:path>
              <a:path w="1178560" h="1270000">
                <a:moveTo>
                  <a:pt x="812546" y="416051"/>
                </a:moveTo>
                <a:lnTo>
                  <a:pt x="763778" y="416051"/>
                </a:lnTo>
                <a:lnTo>
                  <a:pt x="763778" y="1270000"/>
                </a:lnTo>
                <a:lnTo>
                  <a:pt x="812546" y="1270000"/>
                </a:lnTo>
                <a:lnTo>
                  <a:pt x="812546" y="416051"/>
                </a:lnTo>
                <a:close/>
              </a:path>
              <a:path w="1178560" h="1270000">
                <a:moveTo>
                  <a:pt x="207390" y="0"/>
                </a:moveTo>
                <a:lnTo>
                  <a:pt x="159793" y="5485"/>
                </a:lnTo>
                <a:lnTo>
                  <a:pt x="116123" y="21113"/>
                </a:lnTo>
                <a:lnTo>
                  <a:pt x="77618" y="45646"/>
                </a:lnTo>
                <a:lnTo>
                  <a:pt x="45516" y="77843"/>
                </a:lnTo>
                <a:lnTo>
                  <a:pt x="21054" y="116466"/>
                </a:lnTo>
                <a:lnTo>
                  <a:pt x="5469" y="160273"/>
                </a:lnTo>
                <a:lnTo>
                  <a:pt x="0" y="208025"/>
                </a:lnTo>
                <a:lnTo>
                  <a:pt x="5469" y="255738"/>
                </a:lnTo>
                <a:lnTo>
                  <a:pt x="21054" y="299530"/>
                </a:lnTo>
                <a:lnTo>
                  <a:pt x="45516" y="338154"/>
                </a:lnTo>
                <a:lnTo>
                  <a:pt x="77618" y="370365"/>
                </a:lnTo>
                <a:lnTo>
                  <a:pt x="116123" y="394915"/>
                </a:lnTo>
                <a:lnTo>
                  <a:pt x="159793" y="410560"/>
                </a:lnTo>
                <a:lnTo>
                  <a:pt x="207390" y="416051"/>
                </a:lnTo>
                <a:lnTo>
                  <a:pt x="971169" y="416051"/>
                </a:lnTo>
                <a:lnTo>
                  <a:pt x="1018766" y="410560"/>
                </a:lnTo>
                <a:lnTo>
                  <a:pt x="1062436" y="394915"/>
                </a:lnTo>
                <a:lnTo>
                  <a:pt x="1100941" y="370365"/>
                </a:lnTo>
                <a:lnTo>
                  <a:pt x="1101860" y="369442"/>
                </a:lnTo>
                <a:lnTo>
                  <a:pt x="207390" y="369442"/>
                </a:lnTo>
                <a:lnTo>
                  <a:pt x="164109" y="363598"/>
                </a:lnTo>
                <a:lnTo>
                  <a:pt x="125508" y="347152"/>
                </a:lnTo>
                <a:lnTo>
                  <a:pt x="93011" y="321738"/>
                </a:lnTo>
                <a:lnTo>
                  <a:pt x="68039" y="288990"/>
                </a:lnTo>
                <a:lnTo>
                  <a:pt x="52012" y="250542"/>
                </a:lnTo>
                <a:lnTo>
                  <a:pt x="46355" y="208025"/>
                </a:lnTo>
                <a:lnTo>
                  <a:pt x="52012" y="165456"/>
                </a:lnTo>
                <a:lnTo>
                  <a:pt x="68039" y="126971"/>
                </a:lnTo>
                <a:lnTo>
                  <a:pt x="93011" y="94202"/>
                </a:lnTo>
                <a:lnTo>
                  <a:pt x="125508" y="68777"/>
                </a:lnTo>
                <a:lnTo>
                  <a:pt x="164109" y="52327"/>
                </a:lnTo>
                <a:lnTo>
                  <a:pt x="207390" y="46481"/>
                </a:lnTo>
                <a:lnTo>
                  <a:pt x="336026" y="46481"/>
                </a:lnTo>
                <a:lnTo>
                  <a:pt x="335200" y="45646"/>
                </a:lnTo>
                <a:lnTo>
                  <a:pt x="297124" y="21113"/>
                </a:lnTo>
                <a:lnTo>
                  <a:pt x="254095" y="5485"/>
                </a:lnTo>
                <a:lnTo>
                  <a:pt x="207390" y="0"/>
                </a:lnTo>
                <a:close/>
              </a:path>
              <a:path w="1178560" h="1270000">
                <a:moveTo>
                  <a:pt x="336026" y="46481"/>
                </a:moveTo>
                <a:lnTo>
                  <a:pt x="207390" y="46481"/>
                </a:lnTo>
                <a:lnTo>
                  <a:pt x="257635" y="54821"/>
                </a:lnTo>
                <a:lnTo>
                  <a:pt x="301192" y="77961"/>
                </a:lnTo>
                <a:lnTo>
                  <a:pt x="335489" y="113086"/>
                </a:lnTo>
                <a:lnTo>
                  <a:pt x="357954" y="157380"/>
                </a:lnTo>
                <a:lnTo>
                  <a:pt x="366014" y="208025"/>
                </a:lnTo>
                <a:lnTo>
                  <a:pt x="366014" y="369442"/>
                </a:lnTo>
                <a:lnTo>
                  <a:pt x="412369" y="369442"/>
                </a:lnTo>
                <a:lnTo>
                  <a:pt x="412369" y="208025"/>
                </a:lnTo>
                <a:lnTo>
                  <a:pt x="406906" y="160273"/>
                </a:lnTo>
                <a:lnTo>
                  <a:pt x="391370" y="116466"/>
                </a:lnTo>
                <a:lnTo>
                  <a:pt x="367042" y="77843"/>
                </a:lnTo>
                <a:lnTo>
                  <a:pt x="336026" y="46481"/>
                </a:lnTo>
                <a:close/>
              </a:path>
              <a:path w="1178560" h="1270000">
                <a:moveTo>
                  <a:pt x="971169" y="0"/>
                </a:moveTo>
                <a:lnTo>
                  <a:pt x="924331" y="5485"/>
                </a:lnTo>
                <a:lnTo>
                  <a:pt x="880956" y="21113"/>
                </a:lnTo>
                <a:lnTo>
                  <a:pt x="842409" y="45646"/>
                </a:lnTo>
                <a:lnTo>
                  <a:pt x="810054" y="77843"/>
                </a:lnTo>
                <a:lnTo>
                  <a:pt x="785254" y="116466"/>
                </a:lnTo>
                <a:lnTo>
                  <a:pt x="769374" y="160273"/>
                </a:lnTo>
                <a:lnTo>
                  <a:pt x="763778" y="208025"/>
                </a:lnTo>
                <a:lnTo>
                  <a:pt x="763778" y="369442"/>
                </a:lnTo>
                <a:lnTo>
                  <a:pt x="812546" y="369442"/>
                </a:lnTo>
                <a:lnTo>
                  <a:pt x="812546" y="208025"/>
                </a:lnTo>
                <a:lnTo>
                  <a:pt x="820605" y="157380"/>
                </a:lnTo>
                <a:lnTo>
                  <a:pt x="843070" y="113086"/>
                </a:lnTo>
                <a:lnTo>
                  <a:pt x="877367" y="77961"/>
                </a:lnTo>
                <a:lnTo>
                  <a:pt x="920924" y="54821"/>
                </a:lnTo>
                <a:lnTo>
                  <a:pt x="971169" y="46481"/>
                </a:lnTo>
                <a:lnTo>
                  <a:pt x="1101773" y="46481"/>
                </a:lnTo>
                <a:lnTo>
                  <a:pt x="1100941" y="45646"/>
                </a:lnTo>
                <a:lnTo>
                  <a:pt x="1062436" y="21113"/>
                </a:lnTo>
                <a:lnTo>
                  <a:pt x="1018766" y="5485"/>
                </a:lnTo>
                <a:lnTo>
                  <a:pt x="971169" y="0"/>
                </a:lnTo>
                <a:close/>
              </a:path>
              <a:path w="1178560" h="1270000">
                <a:moveTo>
                  <a:pt x="1101773" y="46481"/>
                </a:moveTo>
                <a:lnTo>
                  <a:pt x="971169" y="46481"/>
                </a:lnTo>
                <a:lnTo>
                  <a:pt x="1014450" y="52327"/>
                </a:lnTo>
                <a:lnTo>
                  <a:pt x="1053051" y="68777"/>
                </a:lnTo>
                <a:lnTo>
                  <a:pt x="1085548" y="94202"/>
                </a:lnTo>
                <a:lnTo>
                  <a:pt x="1110520" y="126971"/>
                </a:lnTo>
                <a:lnTo>
                  <a:pt x="1126547" y="165456"/>
                </a:lnTo>
                <a:lnTo>
                  <a:pt x="1132205" y="208025"/>
                </a:lnTo>
                <a:lnTo>
                  <a:pt x="1126547" y="250542"/>
                </a:lnTo>
                <a:lnTo>
                  <a:pt x="1110520" y="288990"/>
                </a:lnTo>
                <a:lnTo>
                  <a:pt x="1085548" y="321738"/>
                </a:lnTo>
                <a:lnTo>
                  <a:pt x="1053051" y="347152"/>
                </a:lnTo>
                <a:lnTo>
                  <a:pt x="1014450" y="363598"/>
                </a:lnTo>
                <a:lnTo>
                  <a:pt x="971169" y="369442"/>
                </a:lnTo>
                <a:lnTo>
                  <a:pt x="1101860" y="369442"/>
                </a:lnTo>
                <a:lnTo>
                  <a:pt x="1133043" y="338154"/>
                </a:lnTo>
                <a:lnTo>
                  <a:pt x="1157505" y="299530"/>
                </a:lnTo>
                <a:lnTo>
                  <a:pt x="1173090" y="255738"/>
                </a:lnTo>
                <a:lnTo>
                  <a:pt x="1178560" y="208025"/>
                </a:lnTo>
                <a:lnTo>
                  <a:pt x="1173090" y="160273"/>
                </a:lnTo>
                <a:lnTo>
                  <a:pt x="1157505" y="116466"/>
                </a:lnTo>
                <a:lnTo>
                  <a:pt x="1133043" y="77843"/>
                </a:lnTo>
                <a:lnTo>
                  <a:pt x="1101773" y="46481"/>
                </a:lnTo>
                <a:close/>
              </a:path>
            </a:pathLst>
          </a:custGeom>
          <a:solidFill>
            <a:srgbClr val="007979"/>
          </a:solidFill>
        </p:spPr>
        <p:txBody>
          <a:bodyPr wrap="square" lIns="0" tIns="0" rIns="0" bIns="0" rtlCol="0"/>
          <a:lstStyle/>
          <a:p>
            <a:endParaRPr/>
          </a:p>
        </p:txBody>
      </p:sp>
      <p:sp>
        <p:nvSpPr>
          <p:cNvPr id="52" name="object 52"/>
          <p:cNvSpPr/>
          <p:nvPr/>
        </p:nvSpPr>
        <p:spPr>
          <a:xfrm>
            <a:off x="1452880" y="4734559"/>
            <a:ext cx="416559" cy="619760"/>
          </a:xfrm>
          <a:custGeom>
            <a:avLst/>
            <a:gdLst/>
            <a:ahLst/>
            <a:cxnLst/>
            <a:rect l="l" t="t" r="r" b="b"/>
            <a:pathLst>
              <a:path w="416560" h="619760">
                <a:moveTo>
                  <a:pt x="416559" y="0"/>
                </a:moveTo>
                <a:lnTo>
                  <a:pt x="0" y="0"/>
                </a:lnTo>
                <a:lnTo>
                  <a:pt x="0" y="619759"/>
                </a:lnTo>
                <a:lnTo>
                  <a:pt x="416559" y="335025"/>
                </a:lnTo>
                <a:lnTo>
                  <a:pt x="416559" y="0"/>
                </a:lnTo>
                <a:close/>
              </a:path>
            </a:pathLst>
          </a:custGeom>
          <a:solidFill>
            <a:srgbClr val="00A2A0"/>
          </a:solidFill>
        </p:spPr>
        <p:txBody>
          <a:bodyPr wrap="square" lIns="0" tIns="0" rIns="0" bIns="0" rtlCol="0"/>
          <a:lstStyle/>
          <a:p>
            <a:endParaRPr/>
          </a:p>
        </p:txBody>
      </p:sp>
      <p:sp>
        <p:nvSpPr>
          <p:cNvPr id="53" name="object 53"/>
          <p:cNvSpPr/>
          <p:nvPr/>
        </p:nvSpPr>
        <p:spPr>
          <a:xfrm>
            <a:off x="1869439" y="4734559"/>
            <a:ext cx="426720" cy="619760"/>
          </a:xfrm>
          <a:custGeom>
            <a:avLst/>
            <a:gdLst/>
            <a:ahLst/>
            <a:cxnLst/>
            <a:rect l="l" t="t" r="r" b="b"/>
            <a:pathLst>
              <a:path w="426719" h="619760">
                <a:moveTo>
                  <a:pt x="426720" y="0"/>
                </a:moveTo>
                <a:lnTo>
                  <a:pt x="0" y="0"/>
                </a:lnTo>
                <a:lnTo>
                  <a:pt x="0" y="335025"/>
                </a:lnTo>
                <a:lnTo>
                  <a:pt x="426720" y="619759"/>
                </a:lnTo>
                <a:lnTo>
                  <a:pt x="426720" y="0"/>
                </a:lnTo>
                <a:close/>
              </a:path>
            </a:pathLst>
          </a:custGeom>
          <a:solidFill>
            <a:srgbClr val="007979"/>
          </a:solidFill>
        </p:spPr>
        <p:txBody>
          <a:bodyPr wrap="square" lIns="0" tIns="0" rIns="0" bIns="0" rtlCol="0"/>
          <a:lstStyle/>
          <a:p>
            <a:endParaRPr/>
          </a:p>
        </p:txBody>
      </p:sp>
      <p:sp>
        <p:nvSpPr>
          <p:cNvPr id="54" name="object 54"/>
          <p:cNvSpPr/>
          <p:nvPr/>
        </p:nvSpPr>
        <p:spPr>
          <a:xfrm>
            <a:off x="1656079" y="5709920"/>
            <a:ext cx="426720" cy="345440"/>
          </a:xfrm>
          <a:custGeom>
            <a:avLst/>
            <a:gdLst/>
            <a:ahLst/>
            <a:cxnLst/>
            <a:rect l="l" t="t" r="r" b="b"/>
            <a:pathLst>
              <a:path w="426719" h="345439">
                <a:moveTo>
                  <a:pt x="426719" y="0"/>
                </a:moveTo>
                <a:lnTo>
                  <a:pt x="0" y="0"/>
                </a:lnTo>
                <a:lnTo>
                  <a:pt x="213868" y="345439"/>
                </a:lnTo>
                <a:lnTo>
                  <a:pt x="426719" y="0"/>
                </a:lnTo>
                <a:close/>
              </a:path>
            </a:pathLst>
          </a:custGeom>
          <a:solidFill>
            <a:srgbClr val="00A2A0"/>
          </a:solidFill>
        </p:spPr>
        <p:txBody>
          <a:bodyPr wrap="square" lIns="0" tIns="0" rIns="0" bIns="0" rtlCol="0"/>
          <a:lstStyle/>
          <a:p>
            <a:endParaRPr/>
          </a:p>
        </p:txBody>
      </p:sp>
      <p:sp>
        <p:nvSpPr>
          <p:cNvPr id="55" name="object 55"/>
          <p:cNvSpPr/>
          <p:nvPr/>
        </p:nvSpPr>
        <p:spPr>
          <a:xfrm>
            <a:off x="1452880" y="5069840"/>
            <a:ext cx="843280" cy="640080"/>
          </a:xfrm>
          <a:custGeom>
            <a:avLst/>
            <a:gdLst/>
            <a:ahLst/>
            <a:cxnLst/>
            <a:rect l="l" t="t" r="r" b="b"/>
            <a:pathLst>
              <a:path w="843280" h="640079">
                <a:moveTo>
                  <a:pt x="421639" y="0"/>
                </a:moveTo>
                <a:lnTo>
                  <a:pt x="0" y="287782"/>
                </a:lnTo>
                <a:lnTo>
                  <a:pt x="210312" y="640080"/>
                </a:lnTo>
                <a:lnTo>
                  <a:pt x="631951" y="640080"/>
                </a:lnTo>
                <a:lnTo>
                  <a:pt x="843280" y="287782"/>
                </a:lnTo>
                <a:lnTo>
                  <a:pt x="421639" y="0"/>
                </a:lnTo>
                <a:close/>
              </a:path>
            </a:pathLst>
          </a:custGeom>
          <a:solidFill>
            <a:srgbClr val="E2BB9F"/>
          </a:solidFill>
        </p:spPr>
        <p:txBody>
          <a:bodyPr wrap="square" lIns="0" tIns="0" rIns="0" bIns="0" rtlCol="0"/>
          <a:lstStyle/>
          <a:p>
            <a:endParaRPr/>
          </a:p>
        </p:txBody>
      </p:sp>
      <p:sp>
        <p:nvSpPr>
          <p:cNvPr id="56" name="object 56"/>
          <p:cNvSpPr/>
          <p:nvPr/>
        </p:nvSpPr>
        <p:spPr>
          <a:xfrm>
            <a:off x="1432560" y="4714240"/>
            <a:ext cx="873760" cy="121920"/>
          </a:xfrm>
          <a:custGeom>
            <a:avLst/>
            <a:gdLst/>
            <a:ahLst/>
            <a:cxnLst/>
            <a:rect l="l" t="t" r="r" b="b"/>
            <a:pathLst>
              <a:path w="873760" h="121920">
                <a:moveTo>
                  <a:pt x="866394" y="0"/>
                </a:moveTo>
                <a:lnTo>
                  <a:pt x="7365" y="0"/>
                </a:lnTo>
                <a:lnTo>
                  <a:pt x="0" y="6985"/>
                </a:lnTo>
                <a:lnTo>
                  <a:pt x="0" y="117221"/>
                </a:lnTo>
                <a:lnTo>
                  <a:pt x="7365" y="121920"/>
                </a:lnTo>
                <a:lnTo>
                  <a:pt x="866394" y="121920"/>
                </a:lnTo>
                <a:lnTo>
                  <a:pt x="873760" y="117221"/>
                </a:lnTo>
                <a:lnTo>
                  <a:pt x="873760" y="6985"/>
                </a:lnTo>
                <a:lnTo>
                  <a:pt x="866394" y="0"/>
                </a:lnTo>
                <a:close/>
              </a:path>
            </a:pathLst>
          </a:custGeom>
          <a:solidFill>
            <a:srgbClr val="007979"/>
          </a:solidFill>
        </p:spPr>
        <p:txBody>
          <a:bodyPr wrap="square" lIns="0" tIns="0" rIns="0" bIns="0" rtlCol="0"/>
          <a:lstStyle/>
          <a:p>
            <a:endParaRPr/>
          </a:p>
        </p:txBody>
      </p:sp>
      <p:sp>
        <p:nvSpPr>
          <p:cNvPr id="28" name="Rectangle 27">
            <a:extLst>
              <a:ext uri="{FF2B5EF4-FFF2-40B4-BE49-F238E27FC236}">
                <a16:creationId xmlns:a16="http://schemas.microsoft.com/office/drawing/2014/main" id="{ACF970E5-AB6B-421A-9B82-28D740139085}"/>
              </a:ext>
            </a:extLst>
          </p:cNvPr>
          <p:cNvSpPr/>
          <p:nvPr/>
        </p:nvSpPr>
        <p:spPr>
          <a:xfrm>
            <a:off x="3206652" y="2333904"/>
            <a:ext cx="5800188" cy="3646271"/>
          </a:xfrm>
          <a:prstGeom prst="rect">
            <a:avLst/>
          </a:prstGeom>
          <a:noFill/>
        </p:spPr>
        <p:txBody>
          <a:bodyPr wrap="square" lIns="54610" tIns="54610" rIns="54610" bIns="54610" rtlCol="0">
            <a:noAutofit/>
          </a:bodyPr>
          <a:lstStyle/>
          <a:p>
            <a:pPr marL="171450" indent="-171450">
              <a:spcAft>
                <a:spcPts val="300"/>
              </a:spcAft>
              <a:buFont typeface="Arial" panose="020B0604020202020204" pitchFamily="34" charset="0"/>
              <a:buChar char="•"/>
            </a:pPr>
            <a:r>
              <a:rPr lang="en-US" sz="1200" b="1" dirty="0">
                <a:solidFill>
                  <a:schemeClr val="bg1"/>
                </a:solidFill>
              </a:rPr>
              <a:t>Coca-Cola vs Nestlé</a:t>
            </a:r>
          </a:p>
          <a:p>
            <a:pPr>
              <a:spcAft>
                <a:spcPts val="300"/>
              </a:spcAft>
            </a:pPr>
            <a:r>
              <a:rPr lang="en-US" sz="1200" dirty="0">
                <a:solidFill>
                  <a:schemeClr val="bg1"/>
                </a:solidFill>
              </a:rPr>
              <a:t>Coca-Cola responds to Nestlé's purchase of Starbucks coffee (or rather, the license to produce and market it) in order to </a:t>
            </a:r>
            <a:r>
              <a:rPr lang="en-US" sz="1200" b="1" dirty="0">
                <a:solidFill>
                  <a:schemeClr val="bg1"/>
                </a:solidFill>
              </a:rPr>
              <a:t>establish</a:t>
            </a:r>
            <a:r>
              <a:rPr lang="en-US" sz="1200" dirty="0">
                <a:solidFill>
                  <a:schemeClr val="bg1"/>
                </a:solidFill>
              </a:rPr>
              <a:t> its </a:t>
            </a:r>
            <a:r>
              <a:rPr lang="en-US" sz="1200" b="1" dirty="0">
                <a:solidFill>
                  <a:schemeClr val="bg1"/>
                </a:solidFill>
              </a:rPr>
              <a:t>presence</a:t>
            </a:r>
            <a:r>
              <a:rPr lang="en-US" sz="1200" dirty="0">
                <a:solidFill>
                  <a:schemeClr val="bg1"/>
                </a:solidFill>
              </a:rPr>
              <a:t> in the </a:t>
            </a:r>
            <a:r>
              <a:rPr lang="en-US" sz="1200" b="1" dirty="0">
                <a:solidFill>
                  <a:schemeClr val="bg1"/>
                </a:solidFill>
              </a:rPr>
              <a:t>field</a:t>
            </a:r>
            <a:r>
              <a:rPr lang="en-US" sz="1200" dirty="0">
                <a:solidFill>
                  <a:schemeClr val="bg1"/>
                </a:solidFill>
              </a:rPr>
              <a:t> in </a:t>
            </a:r>
            <a:r>
              <a:rPr lang="en-US" sz="1200" b="1" dirty="0">
                <a:solidFill>
                  <a:schemeClr val="bg1"/>
                </a:solidFill>
              </a:rPr>
              <a:t>America</a:t>
            </a:r>
            <a:r>
              <a:rPr lang="en-US" sz="1200" dirty="0">
                <a:solidFill>
                  <a:schemeClr val="bg1"/>
                </a:solidFill>
              </a:rPr>
              <a:t>, </a:t>
            </a:r>
            <a:r>
              <a:rPr lang="en-US" sz="1200" b="1" dirty="0">
                <a:solidFill>
                  <a:schemeClr val="bg1"/>
                </a:solidFill>
              </a:rPr>
              <a:t>where business was struggling to take off</a:t>
            </a:r>
            <a:r>
              <a:rPr lang="en-US" sz="1200" dirty="0">
                <a:solidFill>
                  <a:schemeClr val="bg1"/>
                </a:solidFill>
              </a:rPr>
              <a:t>.</a:t>
            </a:r>
          </a:p>
          <a:p>
            <a:pPr marL="171450" indent="-171450">
              <a:lnSpc>
                <a:spcPct val="100000"/>
              </a:lnSpc>
              <a:spcBef>
                <a:spcPts val="100"/>
              </a:spcBef>
              <a:spcAft>
                <a:spcPts val="300"/>
              </a:spcAft>
              <a:buFont typeface="Arial" panose="020B0604020202020204" pitchFamily="34" charset="0"/>
              <a:buChar char="•"/>
            </a:pPr>
            <a:r>
              <a:rPr lang="en-US" sz="1200" b="1" dirty="0">
                <a:solidFill>
                  <a:schemeClr val="bg1"/>
                </a:solidFill>
              </a:rPr>
              <a:t>Brand players shop Retail through M&amp;A</a:t>
            </a:r>
          </a:p>
          <a:p>
            <a:pPr>
              <a:spcAft>
                <a:spcPts val="300"/>
              </a:spcAft>
            </a:pPr>
            <a:r>
              <a:rPr lang="en-US" sz="1200" dirty="0">
                <a:solidFill>
                  <a:schemeClr val="bg1"/>
                </a:solidFill>
              </a:rPr>
              <a:t>And so Coca-Cola, for about 4.4 billion euros, </a:t>
            </a:r>
            <a:r>
              <a:rPr lang="en-US" sz="1200" b="1" dirty="0">
                <a:solidFill>
                  <a:schemeClr val="bg1"/>
                </a:solidFill>
              </a:rPr>
              <a:t>acquired one of the world's leading coffee shops</a:t>
            </a:r>
            <a:r>
              <a:rPr lang="en-US" sz="1200" dirty="0">
                <a:solidFill>
                  <a:schemeClr val="bg1"/>
                </a:solidFill>
              </a:rPr>
              <a:t>, Costa </a:t>
            </a:r>
            <a:r>
              <a:rPr lang="en-US" sz="1200" dirty="0" err="1">
                <a:solidFill>
                  <a:schemeClr val="bg1"/>
                </a:solidFill>
              </a:rPr>
              <a:t>Coffe</a:t>
            </a:r>
            <a:r>
              <a:rPr lang="en-US" sz="1200" dirty="0">
                <a:solidFill>
                  <a:schemeClr val="bg1"/>
                </a:solidFill>
              </a:rPr>
              <a:t>, with </a:t>
            </a:r>
            <a:r>
              <a:rPr lang="en-US" sz="1200" b="1" dirty="0">
                <a:solidFill>
                  <a:schemeClr val="bg1"/>
                </a:solidFill>
              </a:rPr>
              <a:t>over 3,500 stores in 32 countries</a:t>
            </a:r>
            <a:r>
              <a:rPr lang="en-US" sz="1200" dirty="0">
                <a:solidFill>
                  <a:schemeClr val="bg1"/>
                </a:solidFill>
              </a:rPr>
              <a:t>. James Quincey, CEO of Coca-Cola, said "</a:t>
            </a:r>
            <a:r>
              <a:rPr lang="en-US" sz="1200" b="1" i="1" dirty="0">
                <a:solidFill>
                  <a:schemeClr val="bg1"/>
                </a:solidFill>
              </a:rPr>
              <a:t>Hot beverages are one of the few remaining segments in the overall beverage landscape where Coca-Cola does not have a global brand</a:t>
            </a:r>
            <a:r>
              <a:rPr lang="en-US" sz="1200" dirty="0">
                <a:solidFill>
                  <a:schemeClr val="bg1"/>
                </a:solidFill>
              </a:rPr>
              <a:t>," paving the way for what may represent a true "</a:t>
            </a:r>
            <a:r>
              <a:rPr lang="en-US" sz="1200" b="1" dirty="0">
                <a:solidFill>
                  <a:schemeClr val="bg1"/>
                </a:solidFill>
              </a:rPr>
              <a:t>coffee platform</a:t>
            </a:r>
            <a:r>
              <a:rPr lang="en-US" sz="1200" dirty="0">
                <a:solidFill>
                  <a:schemeClr val="bg1"/>
                </a:solidFill>
              </a:rPr>
              <a:t>" for Coca-Cola.</a:t>
            </a:r>
          </a:p>
        </p:txBody>
      </p:sp>
      <p:pic>
        <p:nvPicPr>
          <p:cNvPr id="21" name="Picture 2">
            <a:extLst>
              <a:ext uri="{FF2B5EF4-FFF2-40B4-BE49-F238E27FC236}">
                <a16:creationId xmlns:a16="http://schemas.microsoft.com/office/drawing/2014/main" id="{851499D6-ABF1-41C9-8251-0C5C14627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673" y="2777246"/>
            <a:ext cx="2279493" cy="13676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92A284E-D9CB-4943-988D-0475844E4754}"/>
              </a:ext>
            </a:extLst>
          </p:cNvPr>
          <p:cNvSpPr/>
          <p:nvPr/>
        </p:nvSpPr>
        <p:spPr>
          <a:xfrm>
            <a:off x="960422" y="1090955"/>
            <a:ext cx="4468531" cy="369332"/>
          </a:xfrm>
          <a:prstGeom prst="rect">
            <a:avLst/>
          </a:prstGeom>
        </p:spPr>
        <p:txBody>
          <a:bodyPr wrap="none">
            <a:spAutoFit/>
          </a:bodyPr>
          <a:lstStyle/>
          <a:p>
            <a:r>
              <a:rPr lang="it-IT" i="1" spc="-5" dirty="0">
                <a:solidFill>
                  <a:srgbClr val="FFFFFF"/>
                </a:solidFill>
              </a:rPr>
              <a:t>«</a:t>
            </a:r>
            <a:r>
              <a:rPr lang="en-US" i="1" spc="-5" dirty="0">
                <a:solidFill>
                  <a:srgbClr val="FFFFFF"/>
                </a:solidFill>
              </a:rPr>
              <a:t>Brand players shop Retail through M&amp;A</a:t>
            </a:r>
            <a:r>
              <a:rPr lang="it-IT" i="1" spc="-5" dirty="0">
                <a:solidFill>
                  <a:srgbClr val="FFFFFF"/>
                </a:solidFill>
              </a:rPr>
              <a:t>»</a:t>
            </a:r>
            <a:endParaRPr lang="it-IT" dirty="0"/>
          </a:p>
        </p:txBody>
      </p:sp>
    </p:spTree>
    <p:extLst>
      <p:ext uri="{BB962C8B-B14F-4D97-AF65-F5344CB8AC3E}">
        <p14:creationId xmlns:p14="http://schemas.microsoft.com/office/powerpoint/2010/main" val="236607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a:extLst>
              <a:ext uri="{FF2B5EF4-FFF2-40B4-BE49-F238E27FC236}">
                <a16:creationId xmlns:a16="http://schemas.microsoft.com/office/drawing/2014/main" id="{E803FB4B-FB7C-45DA-8638-9B96C80E24C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1" name="think-cell Slide" r:id="rId21" imgW="395" imgH="394" progId="TCLayout.ActiveDocument.1">
                  <p:embed/>
                </p:oleObj>
              </mc:Choice>
              <mc:Fallback>
                <p:oleObj name="think-cell Slide" r:id="rId21" imgW="395" imgH="394" progId="TCLayout.ActiveDocument.1">
                  <p:embed/>
                  <p:pic>
                    <p:nvPicPr>
                      <p:cNvPr id="31" name="Object 30" hidden="1">
                        <a:extLst>
                          <a:ext uri="{FF2B5EF4-FFF2-40B4-BE49-F238E27FC236}">
                            <a16:creationId xmlns:a16="http://schemas.microsoft.com/office/drawing/2014/main" id="{E803FB4B-FB7C-45DA-8638-9B96C80E24C2}"/>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32" name="Rectangle 31" hidden="1">
            <a:extLst>
              <a:ext uri="{FF2B5EF4-FFF2-40B4-BE49-F238E27FC236}">
                <a16:creationId xmlns:a16="http://schemas.microsoft.com/office/drawing/2014/main" id="{78C9847D-1410-409C-B9AE-7E99AB5509BF}"/>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KPMG Extralight" panose="020B0303030202040204" pitchFamily="34" charset="0"/>
              <a:ea typeface="+mn-ea"/>
              <a:cs typeface="+mn-cs"/>
              <a:sym typeface="KPMG Extralight" panose="020B0303030202040204" pitchFamily="34" charset="0"/>
            </a:endParaRPr>
          </a:p>
        </p:txBody>
      </p:sp>
      <p:grpSp>
        <p:nvGrpSpPr>
          <p:cNvPr id="7" name="Group 6">
            <a:extLst>
              <a:ext uri="{FF2B5EF4-FFF2-40B4-BE49-F238E27FC236}">
                <a16:creationId xmlns:a16="http://schemas.microsoft.com/office/drawing/2014/main" id="{2DCC984B-1A45-4124-A5B4-EC121361C71F}"/>
              </a:ext>
            </a:extLst>
          </p:cNvPr>
          <p:cNvGrpSpPr/>
          <p:nvPr/>
        </p:nvGrpSpPr>
        <p:grpSpPr>
          <a:xfrm>
            <a:off x="2544651" y="1739690"/>
            <a:ext cx="7102698" cy="4430154"/>
            <a:chOff x="3083071" y="1739690"/>
            <a:chExt cx="7102698" cy="4430154"/>
          </a:xfrm>
        </p:grpSpPr>
        <p:sp>
          <p:nvSpPr>
            <p:cNvPr id="67" name="Rectangle 12">
              <a:extLst>
                <a:ext uri="{FF2B5EF4-FFF2-40B4-BE49-F238E27FC236}">
                  <a16:creationId xmlns:a16="http://schemas.microsoft.com/office/drawing/2014/main" id="{8C62248A-EBC8-4B11-A03A-1F76912F9A14}"/>
                </a:ext>
              </a:extLst>
            </p:cNvPr>
            <p:cNvSpPr>
              <a:spLocks noChangeArrowheads="1"/>
            </p:cNvSpPr>
            <p:nvPr>
              <p:custDataLst>
                <p:tags r:id="rId4"/>
              </p:custDataLst>
            </p:nvPr>
          </p:nvSpPr>
          <p:spPr bwMode="auto">
            <a:xfrm>
              <a:off x="6341317" y="2669151"/>
              <a:ext cx="1760277" cy="545598"/>
            </a:xfrm>
            <a:prstGeom prst="rect">
              <a:avLst/>
            </a:prstGeom>
            <a:noFill/>
            <a:ln w="12700" cap="rnd" cmpd="sng" algn="ctr">
              <a:noFill/>
              <a:prstDash val="solid"/>
            </a:ln>
            <a:effectLst/>
          </p:spPr>
          <p:txBody>
            <a:bodyPr lIns="62656" tIns="46992" rIns="62656" bIns="46992" rtlCol="0" anchor="ctr"/>
            <a:lstStyle/>
            <a:p>
              <a:pPr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Vision, mission and higher purpose</a:t>
              </a:r>
            </a:p>
            <a:p>
              <a:pPr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Financial and strategic outcomes</a:t>
              </a:r>
            </a:p>
            <a:p>
              <a:pPr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Investment and risk appetite </a:t>
              </a:r>
            </a:p>
            <a:p>
              <a:pPr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Capital structuring </a:t>
              </a:r>
            </a:p>
          </p:txBody>
        </p:sp>
        <p:sp>
          <p:nvSpPr>
            <p:cNvPr id="68" name="Rectangle 13">
              <a:extLst>
                <a:ext uri="{FF2B5EF4-FFF2-40B4-BE49-F238E27FC236}">
                  <a16:creationId xmlns:a16="http://schemas.microsoft.com/office/drawing/2014/main" id="{23AD1A75-69CB-4EF5-8FA5-AFE4B1C92677}"/>
                </a:ext>
              </a:extLst>
            </p:cNvPr>
            <p:cNvSpPr>
              <a:spLocks noChangeArrowheads="1"/>
            </p:cNvSpPr>
            <p:nvPr>
              <p:custDataLst>
                <p:tags r:id="rId5"/>
              </p:custDataLst>
            </p:nvPr>
          </p:nvSpPr>
          <p:spPr bwMode="auto">
            <a:xfrm>
              <a:off x="6743775" y="3316111"/>
              <a:ext cx="1287018" cy="1084351"/>
            </a:xfrm>
            <a:prstGeom prst="rect">
              <a:avLst/>
            </a:prstGeom>
            <a:noFill/>
            <a:ln w="12700" cap="rnd" cmpd="sng" algn="ctr">
              <a:noFill/>
              <a:prstDash val="solid"/>
            </a:ln>
            <a:effectLst/>
          </p:spPr>
          <p:txBody>
            <a:bodyPr lIns="62656" tIns="0" rIns="62656" bIns="0" rtlCol="0" anchor="ctr"/>
            <a:lstStyle/>
            <a:p>
              <a:pPr marL="17145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Drivers of profitable growth for any business</a:t>
              </a:r>
            </a:p>
            <a:p>
              <a:pPr marL="17145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Helps determine where the business will play, including the role it will play in consumers’ lives</a:t>
              </a:r>
            </a:p>
            <a:p>
              <a:pPr marL="17145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Must be aligned to the financial model requirements</a:t>
              </a:r>
            </a:p>
          </p:txBody>
        </p:sp>
        <p:sp>
          <p:nvSpPr>
            <p:cNvPr id="69" name="Rectangle 16">
              <a:extLst>
                <a:ext uri="{FF2B5EF4-FFF2-40B4-BE49-F238E27FC236}">
                  <a16:creationId xmlns:a16="http://schemas.microsoft.com/office/drawing/2014/main" id="{62BAEEC3-AF24-462E-9170-BC5436B3B679}"/>
                </a:ext>
              </a:extLst>
            </p:cNvPr>
            <p:cNvSpPr>
              <a:spLocks noChangeArrowheads="1"/>
            </p:cNvSpPr>
            <p:nvPr>
              <p:custDataLst>
                <p:tags r:id="rId6"/>
              </p:custDataLst>
            </p:nvPr>
          </p:nvSpPr>
          <p:spPr bwMode="auto">
            <a:xfrm>
              <a:off x="7515129" y="4231597"/>
              <a:ext cx="1145629" cy="1855460"/>
            </a:xfrm>
            <a:prstGeom prst="rect">
              <a:avLst/>
            </a:prstGeom>
            <a:noFill/>
            <a:ln w="12700" cap="rnd" cmpd="sng" algn="ctr">
              <a:noFill/>
              <a:prstDash val="solid"/>
            </a:ln>
            <a:effectLst/>
          </p:spPr>
          <p:txBody>
            <a:bodyPr lIns="62656" tIns="46992" rIns="62656" bIns="46992"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Drivers of operational excellence for any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Helps determine how any business will win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chemeClr val="tx2"/>
                  </a:solidFill>
                  <a:effectLst/>
                  <a:uLnTx/>
                  <a:uFillTx/>
                  <a:latin typeface="Arial"/>
                  <a:ea typeface="+mn-ea"/>
                  <a:cs typeface="+mn-cs"/>
                </a:rPr>
                <a:t>The operating model must be aligned to the business model requirements </a:t>
              </a:r>
            </a:p>
          </p:txBody>
        </p:sp>
        <p:sp>
          <p:nvSpPr>
            <p:cNvPr id="75" name="Left Brace 74">
              <a:extLst>
                <a:ext uri="{FF2B5EF4-FFF2-40B4-BE49-F238E27FC236}">
                  <a16:creationId xmlns:a16="http://schemas.microsoft.com/office/drawing/2014/main" id="{D094EB60-B58E-40B0-ADD8-0A3ACF31D910}"/>
                </a:ext>
              </a:extLst>
            </p:cNvPr>
            <p:cNvSpPr/>
            <p:nvPr/>
          </p:nvSpPr>
          <p:spPr>
            <a:xfrm rot="8511050">
              <a:off x="6681628" y="3881919"/>
              <a:ext cx="159550" cy="2142123"/>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Text Box 22">
              <a:extLst>
                <a:ext uri="{FF2B5EF4-FFF2-40B4-BE49-F238E27FC236}">
                  <a16:creationId xmlns:a16="http://schemas.microsoft.com/office/drawing/2014/main" id="{2F10E236-D9DB-4966-BC9A-96FA55C289F2}"/>
                </a:ext>
              </a:extLst>
            </p:cNvPr>
            <p:cNvSpPr txBox="1">
              <a:spLocks noChangeArrowheads="1"/>
            </p:cNvSpPr>
            <p:nvPr>
              <p:custDataLst>
                <p:tags r:id="rId7"/>
              </p:custDataLst>
            </p:nvPr>
          </p:nvSpPr>
          <p:spPr bwMode="auto">
            <a:xfrm>
              <a:off x="5841331" y="3346317"/>
              <a:ext cx="464915" cy="215444"/>
            </a:xfrm>
            <a:prstGeom prst="rect">
              <a:avLst/>
            </a:prstGeom>
            <a:noFill/>
            <a:ln w="6350">
              <a:noFill/>
              <a:miter lim="800000"/>
              <a:headEnd/>
              <a:tailEnd/>
            </a:ln>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6D2077"/>
                  </a:solidFill>
                  <a:effectLst/>
                  <a:uLnTx/>
                  <a:uFillTx/>
                  <a:latin typeface="Arial"/>
                  <a:ea typeface="+mn-ea"/>
                  <a:cs typeface="Arial" pitchFamily="34" charset="0"/>
                </a:rPr>
                <a:t>Business model</a:t>
              </a:r>
            </a:p>
          </p:txBody>
        </p:sp>
        <p:sp>
          <p:nvSpPr>
            <p:cNvPr id="77" name="Line 43">
              <a:extLst>
                <a:ext uri="{FF2B5EF4-FFF2-40B4-BE49-F238E27FC236}">
                  <a16:creationId xmlns:a16="http://schemas.microsoft.com/office/drawing/2014/main" id="{881976E0-8329-4C8A-B6CD-F54B56FC91EF}"/>
                </a:ext>
              </a:extLst>
            </p:cNvPr>
            <p:cNvSpPr>
              <a:spLocks noChangeShapeType="1"/>
            </p:cNvSpPr>
            <p:nvPr/>
          </p:nvSpPr>
          <p:spPr bwMode="auto">
            <a:xfrm flipH="1" flipV="1">
              <a:off x="4761232" y="5934882"/>
              <a:ext cx="1275484" cy="0"/>
            </a:xfrm>
            <a:prstGeom prst="line">
              <a:avLst/>
            </a:prstGeom>
            <a:noFill/>
            <a:ln w="19050">
              <a:solidFill>
                <a:schemeClr val="accent5"/>
              </a:solidFill>
              <a:prstDash val="dash"/>
              <a:round/>
              <a:headEnd/>
              <a:tailEnd type="triangle" w="med" len="med"/>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78" name="Line 44">
              <a:extLst>
                <a:ext uri="{FF2B5EF4-FFF2-40B4-BE49-F238E27FC236}">
                  <a16:creationId xmlns:a16="http://schemas.microsoft.com/office/drawing/2014/main" id="{32DE591C-A5C2-46EB-AD8E-4275CCF6E372}"/>
                </a:ext>
              </a:extLst>
            </p:cNvPr>
            <p:cNvSpPr>
              <a:spLocks noChangeShapeType="1"/>
            </p:cNvSpPr>
            <p:nvPr/>
          </p:nvSpPr>
          <p:spPr bwMode="auto">
            <a:xfrm flipV="1">
              <a:off x="3882810" y="3090873"/>
              <a:ext cx="0" cy="2611629"/>
            </a:xfrm>
            <a:prstGeom prst="line">
              <a:avLst/>
            </a:prstGeom>
            <a:noFill/>
            <a:ln w="19050">
              <a:solidFill>
                <a:schemeClr val="accent5"/>
              </a:solidFill>
              <a:prstDash val="dash"/>
              <a:round/>
              <a:headEnd/>
              <a:tailEnd type="triangle" w="med" len="med"/>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79" name="Rectangle 27">
              <a:extLst>
                <a:ext uri="{FF2B5EF4-FFF2-40B4-BE49-F238E27FC236}">
                  <a16:creationId xmlns:a16="http://schemas.microsoft.com/office/drawing/2014/main" id="{A408BDEE-95B3-47B8-AB62-D2EB2E2EEE41}"/>
                </a:ext>
              </a:extLst>
            </p:cNvPr>
            <p:cNvSpPr>
              <a:spLocks noChangeArrowheads="1"/>
            </p:cNvSpPr>
            <p:nvPr>
              <p:custDataLst>
                <p:tags r:id="rId8"/>
              </p:custDataLst>
            </p:nvPr>
          </p:nvSpPr>
          <p:spPr bwMode="auto">
            <a:xfrm>
              <a:off x="3750451" y="5608191"/>
              <a:ext cx="1016907" cy="483200"/>
            </a:xfrm>
            <a:prstGeom prst="rect">
              <a:avLst/>
            </a:prstGeom>
            <a:solidFill>
              <a:schemeClr val="accent5"/>
            </a:solidFill>
            <a:ln w="6350">
              <a:noFill/>
              <a:miter lim="800000"/>
              <a:headEnd/>
              <a:tailEnd/>
            </a:ln>
            <a:effectLst/>
          </p:spPr>
          <p:txBody>
            <a:bodyPr lIns="43377" tIns="43377" rIns="43377" bIns="43377"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Arial"/>
                  <a:ea typeface="+mn-ea"/>
                  <a:cs typeface="Arial" pitchFamily="34" charset="0"/>
                </a:rPr>
                <a:t>Management information and key performance indicator dashboards</a:t>
              </a:r>
            </a:p>
          </p:txBody>
        </p:sp>
        <p:grpSp>
          <p:nvGrpSpPr>
            <p:cNvPr id="80" name="Group 79">
              <a:extLst>
                <a:ext uri="{FF2B5EF4-FFF2-40B4-BE49-F238E27FC236}">
                  <a16:creationId xmlns:a16="http://schemas.microsoft.com/office/drawing/2014/main" id="{A02D4FFE-25BA-420C-8360-58FF1356123B}"/>
                </a:ext>
              </a:extLst>
            </p:cNvPr>
            <p:cNvGrpSpPr/>
            <p:nvPr/>
          </p:nvGrpSpPr>
          <p:grpSpPr>
            <a:xfrm>
              <a:off x="3755342" y="2568505"/>
              <a:ext cx="1208690" cy="511623"/>
              <a:chOff x="945823" y="1709488"/>
              <a:chExt cx="1909054" cy="627669"/>
            </a:xfrm>
          </p:grpSpPr>
          <p:sp>
            <p:nvSpPr>
              <p:cNvPr id="118" name="Rectangle 12">
                <a:extLst>
                  <a:ext uri="{FF2B5EF4-FFF2-40B4-BE49-F238E27FC236}">
                    <a16:creationId xmlns:a16="http://schemas.microsoft.com/office/drawing/2014/main" id="{05F530F9-0E57-4997-9617-82413863A70F}"/>
                  </a:ext>
                </a:extLst>
              </p:cNvPr>
              <p:cNvSpPr>
                <a:spLocks noChangeArrowheads="1"/>
              </p:cNvSpPr>
              <p:nvPr>
                <p:custDataLst>
                  <p:tags r:id="rId19"/>
                </p:custDataLst>
              </p:nvPr>
            </p:nvSpPr>
            <p:spPr bwMode="auto">
              <a:xfrm>
                <a:off x="1047966" y="1709488"/>
                <a:ext cx="1806911" cy="627669"/>
              </a:xfrm>
              <a:prstGeom prst="rect">
                <a:avLst/>
              </a:prstGeom>
              <a:solidFill>
                <a:srgbClr val="00A3A1"/>
              </a:solidFill>
              <a:ln w="12700" cap="rnd" cmpd="sng" algn="ctr">
                <a:no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Financials and ambition</a:t>
                </a:r>
              </a:p>
            </p:txBody>
          </p:sp>
          <p:sp>
            <p:nvSpPr>
              <p:cNvPr id="119" name="Oval 118">
                <a:extLst>
                  <a:ext uri="{FF2B5EF4-FFF2-40B4-BE49-F238E27FC236}">
                    <a16:creationId xmlns:a16="http://schemas.microsoft.com/office/drawing/2014/main" id="{FBDD9EE4-1878-438A-9E03-6F2727E41B62}"/>
                  </a:ext>
                </a:extLst>
              </p:cNvPr>
              <p:cNvSpPr/>
              <p:nvPr/>
            </p:nvSpPr>
            <p:spPr>
              <a:xfrm>
                <a:off x="945823" y="1709488"/>
                <a:ext cx="204286" cy="177407"/>
              </a:xfrm>
              <a:prstGeom prst="ellipse">
                <a:avLst/>
              </a:prstGeom>
              <a:solidFill>
                <a:srgbClr val="00A3A1"/>
              </a:solidFill>
              <a:ln w="19050" cap="rnd" cmpd="sng" algn="ctr">
                <a:solidFill>
                  <a:schemeClr val="bg1"/>
                </a:solidFill>
                <a:prstDash val="solid"/>
              </a:ln>
              <a:effectLst/>
            </p:spPr>
            <p:txBody>
              <a:bodyPr lIns="46992" tIns="46992" rIns="46992"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1</a:t>
                </a:r>
              </a:p>
            </p:txBody>
          </p:sp>
        </p:grpSp>
        <p:sp>
          <p:nvSpPr>
            <p:cNvPr id="116" name="Rectangle 13">
              <a:extLst>
                <a:ext uri="{FF2B5EF4-FFF2-40B4-BE49-F238E27FC236}">
                  <a16:creationId xmlns:a16="http://schemas.microsoft.com/office/drawing/2014/main" id="{29117D16-9123-4262-B534-0F1DE04FE306}"/>
                </a:ext>
              </a:extLst>
            </p:cNvPr>
            <p:cNvSpPr>
              <a:spLocks noChangeArrowheads="1"/>
            </p:cNvSpPr>
            <p:nvPr>
              <p:custDataLst>
                <p:tags r:id="rId9"/>
              </p:custDataLst>
            </p:nvPr>
          </p:nvSpPr>
          <p:spPr bwMode="auto">
            <a:xfrm>
              <a:off x="4105496" y="3123915"/>
              <a:ext cx="1144020" cy="341082"/>
            </a:xfrm>
            <a:prstGeom prst="rect">
              <a:avLst/>
            </a:prstGeom>
            <a:solidFill>
              <a:srgbClr val="6D2077"/>
            </a:solidFill>
            <a:ln w="12700" cap="rnd" cmpd="sng" algn="ctr">
              <a:solidFill>
                <a:srgbClr val="6D2077"/>
              </a:solid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Markets</a:t>
              </a:r>
            </a:p>
          </p:txBody>
        </p:sp>
        <p:sp>
          <p:nvSpPr>
            <p:cNvPr id="117" name="Oval 116">
              <a:extLst>
                <a:ext uri="{FF2B5EF4-FFF2-40B4-BE49-F238E27FC236}">
                  <a16:creationId xmlns:a16="http://schemas.microsoft.com/office/drawing/2014/main" id="{7CB4097F-7F5A-4264-A740-D4352C466948}"/>
                </a:ext>
              </a:extLst>
            </p:cNvPr>
            <p:cNvSpPr/>
            <p:nvPr/>
          </p:nvSpPr>
          <p:spPr>
            <a:xfrm>
              <a:off x="4039181" y="3123581"/>
              <a:ext cx="129341" cy="144607"/>
            </a:xfrm>
            <a:prstGeom prst="ellipse">
              <a:avLst/>
            </a:prstGeom>
            <a:solidFill>
              <a:srgbClr val="6D2077"/>
            </a:solidFill>
            <a:ln w="12700" cap="rnd" cmpd="sng" algn="ctr">
              <a:solidFill>
                <a:schemeClr val="bg1"/>
              </a:solidFill>
              <a:prstDash val="solid"/>
            </a:ln>
            <a:effectLst/>
          </p:spPr>
          <p:txBody>
            <a:bodyPr lIns="43377" tIns="43377" rIns="43377" bIns="43377" rtlCol="0" anchor="ctr"/>
            <a:lstStyle/>
            <a:p>
              <a:pPr marL="0" marR="0" lvl="0" indent="0" algn="ctr" defTabSz="345219"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2</a:t>
              </a:r>
            </a:p>
          </p:txBody>
        </p:sp>
        <p:sp>
          <p:nvSpPr>
            <p:cNvPr id="114" name="Rectangle 14">
              <a:extLst>
                <a:ext uri="{FF2B5EF4-FFF2-40B4-BE49-F238E27FC236}">
                  <a16:creationId xmlns:a16="http://schemas.microsoft.com/office/drawing/2014/main" id="{FDDEC058-A1CC-4CDE-8611-04A5CD59DA0E}"/>
                </a:ext>
              </a:extLst>
            </p:cNvPr>
            <p:cNvSpPr>
              <a:spLocks noChangeArrowheads="1"/>
            </p:cNvSpPr>
            <p:nvPr>
              <p:custDataLst>
                <p:tags r:id="rId10"/>
              </p:custDataLst>
            </p:nvPr>
          </p:nvSpPr>
          <p:spPr bwMode="auto">
            <a:xfrm>
              <a:off x="4382950" y="3502426"/>
              <a:ext cx="1144019" cy="341082"/>
            </a:xfrm>
            <a:prstGeom prst="rect">
              <a:avLst/>
            </a:prstGeom>
            <a:solidFill>
              <a:srgbClr val="6D2077"/>
            </a:solidFill>
            <a:ln w="12700" cap="rnd" cmpd="sng" algn="ctr">
              <a:solidFill>
                <a:srgbClr val="6D2077"/>
              </a:solid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Propositions and brands</a:t>
              </a:r>
            </a:p>
          </p:txBody>
        </p:sp>
        <p:sp>
          <p:nvSpPr>
            <p:cNvPr id="115" name="Oval 114">
              <a:extLst>
                <a:ext uri="{FF2B5EF4-FFF2-40B4-BE49-F238E27FC236}">
                  <a16:creationId xmlns:a16="http://schemas.microsoft.com/office/drawing/2014/main" id="{CF6986B3-2178-4219-B453-37DA4AC89163}"/>
                </a:ext>
              </a:extLst>
            </p:cNvPr>
            <p:cNvSpPr/>
            <p:nvPr/>
          </p:nvSpPr>
          <p:spPr>
            <a:xfrm>
              <a:off x="4324665" y="3502092"/>
              <a:ext cx="129341" cy="144607"/>
            </a:xfrm>
            <a:prstGeom prst="ellipse">
              <a:avLst/>
            </a:prstGeom>
            <a:solidFill>
              <a:srgbClr val="6D2077"/>
            </a:solidFill>
            <a:ln w="12700" cap="rnd" cmpd="sng" algn="ctr">
              <a:solidFill>
                <a:schemeClr val="bg1"/>
              </a:solidFill>
              <a:prstDash val="solid"/>
            </a:ln>
            <a:effectLst/>
          </p:spPr>
          <p:txBody>
            <a:bodyPr lIns="43377" tIns="43377" rIns="43377" bIns="43377" rtlCol="0" anchor="ctr"/>
            <a:lstStyle/>
            <a:p>
              <a:pPr marL="0" marR="0" lvl="0" indent="0" algn="ctr" defTabSz="345219"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3</a:t>
              </a:r>
            </a:p>
          </p:txBody>
        </p:sp>
        <p:sp>
          <p:nvSpPr>
            <p:cNvPr id="112" name="Rectangle 15">
              <a:extLst>
                <a:ext uri="{FF2B5EF4-FFF2-40B4-BE49-F238E27FC236}">
                  <a16:creationId xmlns:a16="http://schemas.microsoft.com/office/drawing/2014/main" id="{932B0CC8-5A74-4E5B-872C-163BB46703FA}"/>
                </a:ext>
              </a:extLst>
            </p:cNvPr>
            <p:cNvSpPr>
              <a:spLocks noChangeArrowheads="1"/>
            </p:cNvSpPr>
            <p:nvPr>
              <p:custDataLst>
                <p:tags r:id="rId11"/>
              </p:custDataLst>
            </p:nvPr>
          </p:nvSpPr>
          <p:spPr bwMode="auto">
            <a:xfrm>
              <a:off x="4662183" y="3880936"/>
              <a:ext cx="1144020" cy="341081"/>
            </a:xfrm>
            <a:prstGeom prst="rect">
              <a:avLst/>
            </a:prstGeom>
            <a:solidFill>
              <a:srgbClr val="6D2077"/>
            </a:solidFill>
            <a:ln w="12700" cap="rnd" cmpd="sng" algn="ctr">
              <a:solidFill>
                <a:srgbClr val="6D2077"/>
              </a:solid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Consumers and channels</a:t>
              </a:r>
            </a:p>
          </p:txBody>
        </p:sp>
        <p:sp>
          <p:nvSpPr>
            <p:cNvPr id="113" name="Oval 112">
              <a:extLst>
                <a:ext uri="{FF2B5EF4-FFF2-40B4-BE49-F238E27FC236}">
                  <a16:creationId xmlns:a16="http://schemas.microsoft.com/office/drawing/2014/main" id="{79426B48-93C7-42B1-B8C0-5C85F352A252}"/>
                </a:ext>
              </a:extLst>
            </p:cNvPr>
            <p:cNvSpPr/>
            <p:nvPr/>
          </p:nvSpPr>
          <p:spPr>
            <a:xfrm>
              <a:off x="4597513" y="3869904"/>
              <a:ext cx="129341" cy="144607"/>
            </a:xfrm>
            <a:prstGeom prst="ellipse">
              <a:avLst/>
            </a:prstGeom>
            <a:solidFill>
              <a:srgbClr val="6D2077"/>
            </a:solidFill>
            <a:ln w="12700" cap="rnd" cmpd="sng" algn="ctr">
              <a:solidFill>
                <a:schemeClr val="bg1"/>
              </a:solidFill>
              <a:prstDash val="solid"/>
            </a:ln>
            <a:effectLst/>
          </p:spPr>
          <p:txBody>
            <a:bodyPr lIns="43377" tIns="43377" rIns="43377" bIns="43377" rtlCol="0" anchor="ctr"/>
            <a:lstStyle/>
            <a:p>
              <a:pPr marL="0" marR="0" lvl="0" indent="0" algn="ctr" defTabSz="345219"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4</a:t>
              </a:r>
            </a:p>
          </p:txBody>
        </p:sp>
        <p:grpSp>
          <p:nvGrpSpPr>
            <p:cNvPr id="84" name="Group 83">
              <a:extLst>
                <a:ext uri="{FF2B5EF4-FFF2-40B4-BE49-F238E27FC236}">
                  <a16:creationId xmlns:a16="http://schemas.microsoft.com/office/drawing/2014/main" id="{1AAA6874-9BEC-45E4-BE5D-399CB75A3832}"/>
                </a:ext>
              </a:extLst>
            </p:cNvPr>
            <p:cNvGrpSpPr/>
            <p:nvPr/>
          </p:nvGrpSpPr>
          <p:grpSpPr>
            <a:xfrm>
              <a:off x="4881351" y="4259112"/>
              <a:ext cx="1199660" cy="341416"/>
              <a:chOff x="2726955" y="3720059"/>
              <a:chExt cx="1894793" cy="418856"/>
            </a:xfrm>
          </p:grpSpPr>
          <p:sp>
            <p:nvSpPr>
              <p:cNvPr id="110" name="Rectangle 16">
                <a:extLst>
                  <a:ext uri="{FF2B5EF4-FFF2-40B4-BE49-F238E27FC236}">
                    <a16:creationId xmlns:a16="http://schemas.microsoft.com/office/drawing/2014/main" id="{555D95FC-0C05-4681-972C-835AF9F3039A}"/>
                  </a:ext>
                </a:extLst>
              </p:cNvPr>
              <p:cNvSpPr>
                <a:spLocks noChangeArrowheads="1"/>
              </p:cNvSpPr>
              <p:nvPr>
                <p:custDataLst>
                  <p:tags r:id="rId18"/>
                </p:custDataLst>
              </p:nvPr>
            </p:nvSpPr>
            <p:spPr bwMode="auto">
              <a:xfrm>
                <a:off x="2814836" y="3720469"/>
                <a:ext cx="1806912" cy="418446"/>
              </a:xfrm>
              <a:prstGeom prst="rect">
                <a:avLst/>
              </a:prstGeom>
              <a:solidFill>
                <a:srgbClr val="00338D"/>
              </a:solidFill>
              <a:ln w="12700" cap="rnd" cmpd="sng" algn="ctr">
                <a:no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Core business processes</a:t>
                </a:r>
              </a:p>
            </p:txBody>
          </p:sp>
          <p:sp>
            <p:nvSpPr>
              <p:cNvPr id="111" name="Oval 110">
                <a:extLst>
                  <a:ext uri="{FF2B5EF4-FFF2-40B4-BE49-F238E27FC236}">
                    <a16:creationId xmlns:a16="http://schemas.microsoft.com/office/drawing/2014/main" id="{5E319F64-F184-465B-BDD4-36BA3BA39DDE}"/>
                  </a:ext>
                </a:extLst>
              </p:cNvPr>
              <p:cNvSpPr/>
              <p:nvPr/>
            </p:nvSpPr>
            <p:spPr>
              <a:xfrm>
                <a:off x="2726955" y="3720059"/>
                <a:ext cx="204286" cy="177407"/>
              </a:xfrm>
              <a:prstGeom prst="ellipse">
                <a:avLst/>
              </a:prstGeom>
              <a:solidFill>
                <a:schemeClr val="tx2"/>
              </a:solidFill>
              <a:ln w="19050" cap="rnd" cmpd="sng" algn="ctr">
                <a:solidFill>
                  <a:schemeClr val="bg1"/>
                </a:solidFill>
                <a:prstDash val="solid"/>
              </a:ln>
              <a:effectLst/>
            </p:spPr>
            <p:txBody>
              <a:bodyPr lIns="46992" tIns="46992" rIns="46992"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5</a:t>
                </a:r>
              </a:p>
            </p:txBody>
          </p:sp>
        </p:grpSp>
        <p:grpSp>
          <p:nvGrpSpPr>
            <p:cNvPr id="85" name="Group 84">
              <a:extLst>
                <a:ext uri="{FF2B5EF4-FFF2-40B4-BE49-F238E27FC236}">
                  <a16:creationId xmlns:a16="http://schemas.microsoft.com/office/drawing/2014/main" id="{5E473DF3-24FD-433D-A865-19449E390976}"/>
                </a:ext>
              </a:extLst>
            </p:cNvPr>
            <p:cNvGrpSpPr/>
            <p:nvPr/>
          </p:nvGrpSpPr>
          <p:grpSpPr>
            <a:xfrm>
              <a:off x="5156049" y="4637622"/>
              <a:ext cx="1208752" cy="341416"/>
              <a:chOff x="3125936" y="4168548"/>
              <a:chExt cx="1909153" cy="418856"/>
            </a:xfrm>
          </p:grpSpPr>
          <p:sp>
            <p:nvSpPr>
              <p:cNvPr id="108" name="Rectangle 17">
                <a:extLst>
                  <a:ext uri="{FF2B5EF4-FFF2-40B4-BE49-F238E27FC236}">
                    <a16:creationId xmlns:a16="http://schemas.microsoft.com/office/drawing/2014/main" id="{C2669DCF-FC4D-42FD-B80A-1713C87BCFD4}"/>
                  </a:ext>
                </a:extLst>
              </p:cNvPr>
              <p:cNvSpPr>
                <a:spLocks noChangeArrowheads="1"/>
              </p:cNvSpPr>
              <p:nvPr>
                <p:custDataLst>
                  <p:tags r:id="rId17"/>
                </p:custDataLst>
              </p:nvPr>
            </p:nvSpPr>
            <p:spPr bwMode="auto">
              <a:xfrm>
                <a:off x="3228178" y="4168958"/>
                <a:ext cx="1806911" cy="418446"/>
              </a:xfrm>
              <a:prstGeom prst="rect">
                <a:avLst/>
              </a:prstGeom>
              <a:solidFill>
                <a:srgbClr val="00338D"/>
              </a:solidFill>
              <a:ln w="12700" cap="rnd" cmpd="sng" algn="ctr">
                <a:no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Technology and operations infrastructure</a:t>
                </a:r>
              </a:p>
            </p:txBody>
          </p:sp>
          <p:sp>
            <p:nvSpPr>
              <p:cNvPr id="109" name="Oval 108">
                <a:extLst>
                  <a:ext uri="{FF2B5EF4-FFF2-40B4-BE49-F238E27FC236}">
                    <a16:creationId xmlns:a16="http://schemas.microsoft.com/office/drawing/2014/main" id="{125A4D0A-F8CB-4390-91F2-223DCECFABA4}"/>
                  </a:ext>
                </a:extLst>
              </p:cNvPr>
              <p:cNvSpPr/>
              <p:nvPr/>
            </p:nvSpPr>
            <p:spPr>
              <a:xfrm>
                <a:off x="3125936" y="4168548"/>
                <a:ext cx="204286" cy="177407"/>
              </a:xfrm>
              <a:prstGeom prst="ellipse">
                <a:avLst/>
              </a:prstGeom>
              <a:solidFill>
                <a:schemeClr val="tx2"/>
              </a:solidFill>
              <a:ln w="19050" cap="rnd" cmpd="sng" algn="ctr">
                <a:solidFill>
                  <a:schemeClr val="bg1"/>
                </a:solidFill>
                <a:prstDash val="solid"/>
              </a:ln>
              <a:effectLst/>
            </p:spPr>
            <p:txBody>
              <a:bodyPr lIns="46992" tIns="46992" rIns="46992"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6</a:t>
                </a:r>
              </a:p>
            </p:txBody>
          </p:sp>
        </p:grpSp>
        <p:grpSp>
          <p:nvGrpSpPr>
            <p:cNvPr id="86" name="Group 85">
              <a:extLst>
                <a:ext uri="{FF2B5EF4-FFF2-40B4-BE49-F238E27FC236}">
                  <a16:creationId xmlns:a16="http://schemas.microsoft.com/office/drawing/2014/main" id="{002DA242-1A52-43B4-9F4D-88E64385C44A}"/>
                </a:ext>
              </a:extLst>
            </p:cNvPr>
            <p:cNvGrpSpPr/>
            <p:nvPr/>
          </p:nvGrpSpPr>
          <p:grpSpPr>
            <a:xfrm>
              <a:off x="5439951" y="5016132"/>
              <a:ext cx="1203590" cy="341416"/>
              <a:chOff x="3547433" y="4617037"/>
              <a:chExt cx="1900999" cy="418856"/>
            </a:xfrm>
          </p:grpSpPr>
          <p:sp>
            <p:nvSpPr>
              <p:cNvPr id="106" name="Rectangle 18">
                <a:extLst>
                  <a:ext uri="{FF2B5EF4-FFF2-40B4-BE49-F238E27FC236}">
                    <a16:creationId xmlns:a16="http://schemas.microsoft.com/office/drawing/2014/main" id="{44209CC1-47B6-4524-9C7D-C17CFC78AE98}"/>
                  </a:ext>
                </a:extLst>
              </p:cNvPr>
              <p:cNvSpPr>
                <a:spLocks noChangeArrowheads="1"/>
              </p:cNvSpPr>
              <p:nvPr>
                <p:custDataLst>
                  <p:tags r:id="rId16"/>
                </p:custDataLst>
              </p:nvPr>
            </p:nvSpPr>
            <p:spPr bwMode="auto">
              <a:xfrm>
                <a:off x="3641520" y="4617447"/>
                <a:ext cx="1806912" cy="418446"/>
              </a:xfrm>
              <a:prstGeom prst="rect">
                <a:avLst/>
              </a:prstGeom>
              <a:solidFill>
                <a:srgbClr val="00338D"/>
              </a:solidFill>
              <a:ln w="12700" cap="rnd" cmpd="sng" algn="ctr">
                <a:no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Organizational structure, governance, </a:t>
                </a:r>
                <a:br>
                  <a:rPr kumimoji="0" lang="en-GB" sz="700" b="0" i="0" u="none" strike="noStrike" kern="0" cap="none" spc="0" normalizeH="0" baseline="0" noProof="0" dirty="0">
                    <a:ln>
                      <a:noFill/>
                    </a:ln>
                    <a:solidFill>
                      <a:srgbClr val="FFFFFF"/>
                    </a:solidFill>
                    <a:effectLst/>
                    <a:uLnTx/>
                    <a:uFillTx/>
                    <a:latin typeface="Arial"/>
                    <a:ea typeface="+mn-ea"/>
                    <a:cs typeface="+mn-cs"/>
                  </a:rPr>
                </a:br>
                <a:r>
                  <a:rPr kumimoji="0" lang="en-GB" sz="700" b="0" i="0" u="none" strike="noStrike" kern="0" cap="none" spc="0" normalizeH="0" baseline="0" noProof="0" dirty="0">
                    <a:ln>
                      <a:noFill/>
                    </a:ln>
                    <a:solidFill>
                      <a:srgbClr val="FFFFFF"/>
                    </a:solidFill>
                    <a:effectLst/>
                    <a:uLnTx/>
                    <a:uFillTx/>
                    <a:latin typeface="Arial"/>
                    <a:ea typeface="+mn-ea"/>
                    <a:cs typeface="+mn-cs"/>
                  </a:rPr>
                  <a:t>and risk controls</a:t>
                </a:r>
              </a:p>
            </p:txBody>
          </p:sp>
          <p:sp>
            <p:nvSpPr>
              <p:cNvPr id="107" name="Oval 106">
                <a:extLst>
                  <a:ext uri="{FF2B5EF4-FFF2-40B4-BE49-F238E27FC236}">
                    <a16:creationId xmlns:a16="http://schemas.microsoft.com/office/drawing/2014/main" id="{18330C01-16A9-426A-8F80-C52FEE9FD4F7}"/>
                  </a:ext>
                </a:extLst>
              </p:cNvPr>
              <p:cNvSpPr/>
              <p:nvPr/>
            </p:nvSpPr>
            <p:spPr>
              <a:xfrm>
                <a:off x="3547433" y="4617037"/>
                <a:ext cx="204286" cy="177407"/>
              </a:xfrm>
              <a:prstGeom prst="ellipse">
                <a:avLst/>
              </a:prstGeom>
              <a:solidFill>
                <a:schemeClr val="tx2"/>
              </a:solidFill>
              <a:ln w="19050" cap="rnd" cmpd="sng" algn="ctr">
                <a:solidFill>
                  <a:schemeClr val="bg1"/>
                </a:solidFill>
                <a:prstDash val="solid"/>
              </a:ln>
              <a:effectLst/>
            </p:spPr>
            <p:txBody>
              <a:bodyPr lIns="46992" tIns="46992" rIns="46992"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7</a:t>
                </a:r>
              </a:p>
            </p:txBody>
          </p:sp>
        </p:grpSp>
        <p:grpSp>
          <p:nvGrpSpPr>
            <p:cNvPr id="87" name="Group 86">
              <a:extLst>
                <a:ext uri="{FF2B5EF4-FFF2-40B4-BE49-F238E27FC236}">
                  <a16:creationId xmlns:a16="http://schemas.microsoft.com/office/drawing/2014/main" id="{00C5F869-422D-41C0-ADF2-22C50008F21A}"/>
                </a:ext>
              </a:extLst>
            </p:cNvPr>
            <p:cNvGrpSpPr/>
            <p:nvPr/>
          </p:nvGrpSpPr>
          <p:grpSpPr>
            <a:xfrm>
              <a:off x="5718689" y="5394642"/>
              <a:ext cx="1205575" cy="341416"/>
              <a:chOff x="3957639" y="5065526"/>
              <a:chExt cx="1904135" cy="418856"/>
            </a:xfrm>
          </p:grpSpPr>
          <p:sp>
            <p:nvSpPr>
              <p:cNvPr id="104" name="Rectangle 19">
                <a:extLst>
                  <a:ext uri="{FF2B5EF4-FFF2-40B4-BE49-F238E27FC236}">
                    <a16:creationId xmlns:a16="http://schemas.microsoft.com/office/drawing/2014/main" id="{A014888A-0B2E-4CC1-9645-6946FDCC7733}"/>
                  </a:ext>
                </a:extLst>
              </p:cNvPr>
              <p:cNvSpPr>
                <a:spLocks noChangeArrowheads="1"/>
              </p:cNvSpPr>
              <p:nvPr>
                <p:custDataLst>
                  <p:tags r:id="rId15"/>
                </p:custDataLst>
              </p:nvPr>
            </p:nvSpPr>
            <p:spPr bwMode="auto">
              <a:xfrm>
                <a:off x="4054863" y="5065936"/>
                <a:ext cx="1806911" cy="418446"/>
              </a:xfrm>
              <a:prstGeom prst="rect">
                <a:avLst/>
              </a:prstGeom>
              <a:solidFill>
                <a:srgbClr val="00338D"/>
              </a:solidFill>
              <a:ln w="12700" cap="rnd" cmpd="sng" algn="ctr">
                <a:no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People and culture</a:t>
                </a:r>
              </a:p>
            </p:txBody>
          </p:sp>
          <p:sp>
            <p:nvSpPr>
              <p:cNvPr id="105" name="Oval 104">
                <a:extLst>
                  <a:ext uri="{FF2B5EF4-FFF2-40B4-BE49-F238E27FC236}">
                    <a16:creationId xmlns:a16="http://schemas.microsoft.com/office/drawing/2014/main" id="{D1EBC38F-A666-45C6-AB7F-930DFD5A284E}"/>
                  </a:ext>
                </a:extLst>
              </p:cNvPr>
              <p:cNvSpPr/>
              <p:nvPr/>
            </p:nvSpPr>
            <p:spPr>
              <a:xfrm>
                <a:off x="3957639" y="5065526"/>
                <a:ext cx="204286" cy="177407"/>
              </a:xfrm>
              <a:prstGeom prst="ellipse">
                <a:avLst/>
              </a:prstGeom>
              <a:solidFill>
                <a:schemeClr val="tx2"/>
              </a:solidFill>
              <a:ln w="19050" cap="rnd" cmpd="sng" algn="ctr">
                <a:solidFill>
                  <a:schemeClr val="bg1"/>
                </a:solidFill>
                <a:prstDash val="solid"/>
              </a:ln>
              <a:effectLst/>
            </p:spPr>
            <p:txBody>
              <a:bodyPr lIns="46992" tIns="46992" rIns="46992"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8</a:t>
                </a:r>
              </a:p>
            </p:txBody>
          </p:sp>
        </p:grpSp>
        <p:grpSp>
          <p:nvGrpSpPr>
            <p:cNvPr id="88" name="Group 87">
              <a:extLst>
                <a:ext uri="{FF2B5EF4-FFF2-40B4-BE49-F238E27FC236}">
                  <a16:creationId xmlns:a16="http://schemas.microsoft.com/office/drawing/2014/main" id="{59279B7D-E5F2-4B1D-A701-DE5DAB6FC994}"/>
                </a:ext>
              </a:extLst>
            </p:cNvPr>
            <p:cNvGrpSpPr/>
            <p:nvPr/>
          </p:nvGrpSpPr>
          <p:grpSpPr>
            <a:xfrm>
              <a:off x="5999415" y="5773155"/>
              <a:ext cx="1210502" cy="341416"/>
              <a:chOff x="4363204" y="5514018"/>
              <a:chExt cx="1911916" cy="418856"/>
            </a:xfrm>
          </p:grpSpPr>
          <p:sp>
            <p:nvSpPr>
              <p:cNvPr id="102" name="Rectangle 20">
                <a:extLst>
                  <a:ext uri="{FF2B5EF4-FFF2-40B4-BE49-F238E27FC236}">
                    <a16:creationId xmlns:a16="http://schemas.microsoft.com/office/drawing/2014/main" id="{11A96EC4-60D3-44C1-8159-A30D848166A1}"/>
                  </a:ext>
                </a:extLst>
              </p:cNvPr>
              <p:cNvSpPr>
                <a:spLocks noChangeArrowheads="1"/>
              </p:cNvSpPr>
              <p:nvPr>
                <p:custDataLst>
                  <p:tags r:id="rId14"/>
                </p:custDataLst>
              </p:nvPr>
            </p:nvSpPr>
            <p:spPr bwMode="auto">
              <a:xfrm>
                <a:off x="4468208" y="5514428"/>
                <a:ext cx="1806912" cy="418446"/>
              </a:xfrm>
              <a:prstGeom prst="rect">
                <a:avLst/>
              </a:prstGeom>
              <a:solidFill>
                <a:srgbClr val="00338D"/>
              </a:solidFill>
              <a:ln w="12700" cap="rnd" cmpd="sng" algn="ctr">
                <a:noFill/>
                <a:prstDash val="solid"/>
              </a:ln>
              <a:effectLst/>
            </p:spPr>
            <p:txBody>
              <a:bodyPr lIns="62656" tIns="46992" rIns="62656"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a:ea typeface="+mn-ea"/>
                    <a:cs typeface="+mn-cs"/>
                  </a:rPr>
                  <a:t>Measures and incentives</a:t>
                </a:r>
              </a:p>
            </p:txBody>
          </p:sp>
          <p:sp>
            <p:nvSpPr>
              <p:cNvPr id="103" name="Oval 102">
                <a:extLst>
                  <a:ext uri="{FF2B5EF4-FFF2-40B4-BE49-F238E27FC236}">
                    <a16:creationId xmlns:a16="http://schemas.microsoft.com/office/drawing/2014/main" id="{5C634190-6280-4078-8E86-0B43B1179537}"/>
                  </a:ext>
                </a:extLst>
              </p:cNvPr>
              <p:cNvSpPr/>
              <p:nvPr/>
            </p:nvSpPr>
            <p:spPr>
              <a:xfrm>
                <a:off x="4363204" y="5514018"/>
                <a:ext cx="204286" cy="177407"/>
              </a:xfrm>
              <a:prstGeom prst="ellipse">
                <a:avLst/>
              </a:prstGeom>
              <a:solidFill>
                <a:schemeClr val="tx2"/>
              </a:solidFill>
              <a:ln w="19050" cap="rnd" cmpd="sng" algn="ctr">
                <a:solidFill>
                  <a:schemeClr val="bg1"/>
                </a:solidFill>
                <a:prstDash val="solid"/>
              </a:ln>
              <a:effectLst/>
            </p:spPr>
            <p:txBody>
              <a:bodyPr lIns="46992" tIns="46992" rIns="46992" bIns="4699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0" cap="none" spc="0" normalizeH="0" baseline="0" noProof="0" dirty="0">
                    <a:ln>
                      <a:noFill/>
                    </a:ln>
                    <a:solidFill>
                      <a:srgbClr val="FFFFFF"/>
                    </a:solidFill>
                    <a:effectLst/>
                    <a:uLnTx/>
                    <a:uFillTx/>
                    <a:latin typeface="Arial"/>
                    <a:ea typeface="+mn-ea"/>
                    <a:cs typeface="+mn-cs"/>
                  </a:rPr>
                  <a:t>9</a:t>
                </a:r>
              </a:p>
            </p:txBody>
          </p:sp>
        </p:grpSp>
        <p:sp>
          <p:nvSpPr>
            <p:cNvPr id="89" name="Text Box 22">
              <a:extLst>
                <a:ext uri="{FF2B5EF4-FFF2-40B4-BE49-F238E27FC236}">
                  <a16:creationId xmlns:a16="http://schemas.microsoft.com/office/drawing/2014/main" id="{6F6B887C-AD96-44E7-92E5-AF21D1DEBDF2}"/>
                </a:ext>
              </a:extLst>
            </p:cNvPr>
            <p:cNvSpPr txBox="1">
              <a:spLocks noChangeArrowheads="1"/>
            </p:cNvSpPr>
            <p:nvPr>
              <p:custDataLst>
                <p:tags r:id="rId12"/>
              </p:custDataLst>
            </p:nvPr>
          </p:nvSpPr>
          <p:spPr bwMode="auto">
            <a:xfrm>
              <a:off x="5320001" y="2678791"/>
              <a:ext cx="413094" cy="215444"/>
            </a:xfrm>
            <a:prstGeom prst="rect">
              <a:avLst/>
            </a:prstGeom>
            <a:noFill/>
            <a:ln w="6350">
              <a:noFill/>
              <a:miter lim="800000"/>
              <a:headEnd/>
              <a:tailEnd/>
            </a:ln>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A3A1"/>
                  </a:solidFill>
                  <a:effectLst/>
                  <a:uLnTx/>
                  <a:uFillTx/>
                  <a:latin typeface="Arial"/>
                  <a:ea typeface="+mn-ea"/>
                  <a:cs typeface="Arial" pitchFamily="34" charset="0"/>
                </a:rPr>
                <a:t>Financial model</a:t>
              </a:r>
            </a:p>
          </p:txBody>
        </p:sp>
        <p:sp>
          <p:nvSpPr>
            <p:cNvPr id="90" name="Left Brace 89">
              <a:extLst>
                <a:ext uri="{FF2B5EF4-FFF2-40B4-BE49-F238E27FC236}">
                  <a16:creationId xmlns:a16="http://schemas.microsoft.com/office/drawing/2014/main" id="{2398FD41-E388-437C-838F-06530EFF0C00}"/>
                </a:ext>
              </a:extLst>
            </p:cNvPr>
            <p:cNvSpPr/>
            <p:nvPr/>
          </p:nvSpPr>
          <p:spPr>
            <a:xfrm rot="8625407">
              <a:off x="5589570" y="2940748"/>
              <a:ext cx="201381" cy="1228464"/>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Text Box 23">
              <a:extLst>
                <a:ext uri="{FF2B5EF4-FFF2-40B4-BE49-F238E27FC236}">
                  <a16:creationId xmlns:a16="http://schemas.microsoft.com/office/drawing/2014/main" id="{9B251D10-949D-4C69-81C3-C98FE571E81C}"/>
                </a:ext>
              </a:extLst>
            </p:cNvPr>
            <p:cNvSpPr txBox="1">
              <a:spLocks noChangeArrowheads="1"/>
            </p:cNvSpPr>
            <p:nvPr>
              <p:custDataLst>
                <p:tags r:id="rId13"/>
              </p:custDataLst>
            </p:nvPr>
          </p:nvSpPr>
          <p:spPr bwMode="auto">
            <a:xfrm>
              <a:off x="6795525" y="4645096"/>
              <a:ext cx="451946" cy="215444"/>
            </a:xfrm>
            <a:prstGeom prst="rect">
              <a:avLst/>
            </a:prstGeom>
            <a:noFill/>
            <a:ln w="6350">
              <a:noFill/>
              <a:miter lim="800000"/>
              <a:headEnd/>
              <a:tailEnd/>
            </a:ln>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338D"/>
                  </a:solidFill>
                  <a:effectLst/>
                  <a:uLnTx/>
                  <a:uFillTx/>
                  <a:latin typeface="Arial"/>
                  <a:ea typeface="+mn-ea"/>
                  <a:cs typeface="Arial" pitchFamily="34" charset="0"/>
                </a:rPr>
                <a:t>Operating model</a:t>
              </a:r>
            </a:p>
          </p:txBody>
        </p:sp>
        <p:sp>
          <p:nvSpPr>
            <p:cNvPr id="92" name="Pentagon 28">
              <a:extLst>
                <a:ext uri="{FF2B5EF4-FFF2-40B4-BE49-F238E27FC236}">
                  <a16:creationId xmlns:a16="http://schemas.microsoft.com/office/drawing/2014/main" id="{376C5EAA-7E86-4DA8-AED1-FCD635974CC1}"/>
                </a:ext>
              </a:extLst>
            </p:cNvPr>
            <p:cNvSpPr/>
            <p:nvPr/>
          </p:nvSpPr>
          <p:spPr>
            <a:xfrm>
              <a:off x="3083071" y="3182431"/>
              <a:ext cx="690716" cy="1084349"/>
            </a:xfrm>
            <a:prstGeom prst="homePlate">
              <a:avLst>
                <a:gd name="adj" fmla="val 11713"/>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Arial" pitchFamily="34" charset="0"/>
                </a:rPr>
                <a:t>WHERE TO PLAY</a:t>
              </a:r>
              <a:endParaRPr kumimoji="0" lang="en-GB" sz="600" b="1" i="0" u="none" strike="noStrike" kern="1200" cap="none" spc="0" normalizeH="0" baseline="0" noProof="0" dirty="0">
                <a:ln>
                  <a:noFill/>
                </a:ln>
                <a:solidFill>
                  <a:srgbClr val="FFFFFF"/>
                </a:solidFill>
                <a:effectLst/>
                <a:uLnTx/>
                <a:uFillTx/>
                <a:latin typeface="Arial"/>
                <a:ea typeface="+mn-ea"/>
                <a:cs typeface="Arial"/>
              </a:endParaRPr>
            </a:p>
          </p:txBody>
        </p:sp>
        <p:sp>
          <p:nvSpPr>
            <p:cNvPr id="93" name="Pentagon 29">
              <a:extLst>
                <a:ext uri="{FF2B5EF4-FFF2-40B4-BE49-F238E27FC236}">
                  <a16:creationId xmlns:a16="http://schemas.microsoft.com/office/drawing/2014/main" id="{50AE9CE4-12F8-49FE-B5EB-E9E3810A35F6}"/>
                </a:ext>
              </a:extLst>
            </p:cNvPr>
            <p:cNvSpPr/>
            <p:nvPr/>
          </p:nvSpPr>
          <p:spPr>
            <a:xfrm>
              <a:off x="3083071" y="4333017"/>
              <a:ext cx="677335" cy="1836827"/>
            </a:xfrm>
            <a:prstGeom prst="homePlate">
              <a:avLst>
                <a:gd name="adj" fmla="val 10241"/>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Arial" pitchFamily="34" charset="0"/>
                </a:rPr>
                <a:t>HOW TO EXECUTE AND WIN</a:t>
              </a:r>
              <a:endParaRPr kumimoji="0" lang="en-GB" sz="600" b="1" i="0" u="none" strike="noStrike" kern="1200" cap="none" spc="0" normalizeH="0" baseline="0" noProof="0" dirty="0">
                <a:ln>
                  <a:noFill/>
                </a:ln>
                <a:solidFill>
                  <a:srgbClr val="FFFFFF"/>
                </a:solidFill>
                <a:effectLst/>
                <a:uLnTx/>
                <a:uFillTx/>
                <a:latin typeface="Arial"/>
                <a:ea typeface="+mn-ea"/>
                <a:cs typeface="Arial"/>
              </a:endParaRPr>
            </a:p>
          </p:txBody>
        </p:sp>
        <p:grpSp>
          <p:nvGrpSpPr>
            <p:cNvPr id="94" name="Group 93">
              <a:extLst>
                <a:ext uri="{FF2B5EF4-FFF2-40B4-BE49-F238E27FC236}">
                  <a16:creationId xmlns:a16="http://schemas.microsoft.com/office/drawing/2014/main" id="{DBFF4271-54BC-4298-B073-A6FE22BDEAF5}"/>
                </a:ext>
              </a:extLst>
            </p:cNvPr>
            <p:cNvGrpSpPr/>
            <p:nvPr/>
          </p:nvGrpSpPr>
          <p:grpSpPr>
            <a:xfrm>
              <a:off x="3083071" y="1898649"/>
              <a:ext cx="827610" cy="574390"/>
              <a:chOff x="3344769" y="1470739"/>
              <a:chExt cx="8365840" cy="704673"/>
            </a:xfrm>
          </p:grpSpPr>
          <p:cxnSp>
            <p:nvCxnSpPr>
              <p:cNvPr id="100" name="Straight Connector 99">
                <a:extLst>
                  <a:ext uri="{FF2B5EF4-FFF2-40B4-BE49-F238E27FC236}">
                    <a16:creationId xmlns:a16="http://schemas.microsoft.com/office/drawing/2014/main" id="{0AB6CCBF-C615-480C-9F93-23D22872A048}"/>
                  </a:ext>
                </a:extLst>
              </p:cNvPr>
              <p:cNvCxnSpPr/>
              <p:nvPr/>
            </p:nvCxnSpPr>
            <p:spPr>
              <a:xfrm>
                <a:off x="3344769" y="2175412"/>
                <a:ext cx="6681600" cy="0"/>
              </a:xfrm>
              <a:prstGeom prst="line">
                <a:avLst/>
              </a:prstGeom>
              <a:ln w="12700">
                <a:solidFill>
                  <a:srgbClr val="003397"/>
                </a:solidFill>
                <a:tailEnd type="ova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A8B787A0-539D-4FDB-B862-8C09ADC00351}"/>
                  </a:ext>
                </a:extLst>
              </p:cNvPr>
              <p:cNvSpPr txBox="1"/>
              <p:nvPr/>
            </p:nvSpPr>
            <p:spPr>
              <a:xfrm>
                <a:off x="3419816" y="1470739"/>
                <a:ext cx="8290793" cy="621001"/>
              </a:xfrm>
              <a:prstGeom prst="rect">
                <a:avLst/>
              </a:prstGeom>
              <a:noFill/>
            </p:spPr>
            <p:txBody>
              <a:bodyPr wrap="square" lIns="0" tIns="0" rIns="0" bIns="0" rtlCol="0" anchor="b">
                <a:noAutofit/>
              </a:bodyPr>
              <a:lstStyle/>
              <a:p>
                <a:pPr marL="0" marR="0" lvl="0" indent="0" algn="l" defTabSz="74047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91DA"/>
                    </a:solidFill>
                    <a:effectLst/>
                    <a:uLnTx/>
                    <a:uFillTx/>
                    <a:latin typeface="Arial"/>
                    <a:ea typeface="+mn-ea"/>
                    <a:cs typeface="Arial" panose="020B0604020202020204" pitchFamily="34" charset="0"/>
                  </a:rPr>
                  <a:t>Key strategic considerations</a:t>
                </a:r>
              </a:p>
            </p:txBody>
          </p:sp>
        </p:grpSp>
        <p:grpSp>
          <p:nvGrpSpPr>
            <p:cNvPr id="95" name="Group 94">
              <a:extLst>
                <a:ext uri="{FF2B5EF4-FFF2-40B4-BE49-F238E27FC236}">
                  <a16:creationId xmlns:a16="http://schemas.microsoft.com/office/drawing/2014/main" id="{6D7E81A7-C78A-4D11-B3D8-DAB817A7C4EB}"/>
                </a:ext>
              </a:extLst>
            </p:cNvPr>
            <p:cNvGrpSpPr/>
            <p:nvPr/>
          </p:nvGrpSpPr>
          <p:grpSpPr>
            <a:xfrm>
              <a:off x="4706041" y="2263891"/>
              <a:ext cx="3566846" cy="205021"/>
              <a:chOff x="4504275" y="1918825"/>
              <a:chExt cx="4575532" cy="251524"/>
            </a:xfrm>
          </p:grpSpPr>
          <p:cxnSp>
            <p:nvCxnSpPr>
              <p:cNvPr id="98" name="Straight Connector 97">
                <a:extLst>
                  <a:ext uri="{FF2B5EF4-FFF2-40B4-BE49-F238E27FC236}">
                    <a16:creationId xmlns:a16="http://schemas.microsoft.com/office/drawing/2014/main" id="{E7C8B485-15F3-4C2B-84EC-6D45B2E30B9D}"/>
                  </a:ext>
                </a:extLst>
              </p:cNvPr>
              <p:cNvCxnSpPr/>
              <p:nvPr/>
            </p:nvCxnSpPr>
            <p:spPr>
              <a:xfrm>
                <a:off x="4504275" y="2170349"/>
                <a:ext cx="4575532" cy="0"/>
              </a:xfrm>
              <a:prstGeom prst="line">
                <a:avLst/>
              </a:prstGeom>
              <a:ln w="12700">
                <a:solidFill>
                  <a:srgbClr val="003397"/>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9940B87C-389A-400F-A4F2-73B798AD931A}"/>
                  </a:ext>
                </a:extLst>
              </p:cNvPr>
              <p:cNvSpPr txBox="1"/>
              <p:nvPr/>
            </p:nvSpPr>
            <p:spPr>
              <a:xfrm>
                <a:off x="4672567" y="1918825"/>
                <a:ext cx="2687974" cy="156263"/>
              </a:xfrm>
              <a:prstGeom prst="rect">
                <a:avLst/>
              </a:prstGeom>
              <a:noFill/>
            </p:spPr>
            <p:txBody>
              <a:bodyPr wrap="square" lIns="0" tIns="0" rIns="0" bIns="0" rtlCol="0" anchor="b">
                <a:noAutofit/>
              </a:bodyPr>
              <a:lstStyle/>
              <a:p>
                <a:pPr marL="0" marR="0" lvl="0" indent="0" algn="l" defTabSz="74047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338D"/>
                    </a:solidFill>
                    <a:effectLst/>
                    <a:uLnTx/>
                    <a:uFillTx/>
                    <a:latin typeface="Arial"/>
                    <a:ea typeface="+mn-ea"/>
                    <a:cs typeface="Arial" panose="020B0604020202020204" pitchFamily="34" charset="0"/>
                  </a:rPr>
                  <a:t>KPMG 9LoV framework</a:t>
                </a:r>
              </a:p>
            </p:txBody>
          </p:sp>
        </p:grpSp>
        <p:sp>
          <p:nvSpPr>
            <p:cNvPr id="96" name="Left Brace 95">
              <a:extLst>
                <a:ext uri="{FF2B5EF4-FFF2-40B4-BE49-F238E27FC236}">
                  <a16:creationId xmlns:a16="http://schemas.microsoft.com/office/drawing/2014/main" id="{7112B619-17FF-4597-B205-7F955DC2BE49}"/>
                </a:ext>
              </a:extLst>
            </p:cNvPr>
            <p:cNvSpPr/>
            <p:nvPr/>
          </p:nvSpPr>
          <p:spPr>
            <a:xfrm rot="8625407">
              <a:off x="5107533" y="2634939"/>
              <a:ext cx="119872" cy="373999"/>
            </a:xfrm>
            <a:prstGeom prst="lef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Pentagon 33">
              <a:extLst>
                <a:ext uri="{FF2B5EF4-FFF2-40B4-BE49-F238E27FC236}">
                  <a16:creationId xmlns:a16="http://schemas.microsoft.com/office/drawing/2014/main" id="{F6EB52F2-7100-42A8-A168-4F0EE9F9AEC0}"/>
                </a:ext>
              </a:extLst>
            </p:cNvPr>
            <p:cNvSpPr/>
            <p:nvPr/>
          </p:nvSpPr>
          <p:spPr>
            <a:xfrm>
              <a:off x="3083071" y="2571932"/>
              <a:ext cx="638201" cy="534694"/>
            </a:xfrm>
            <a:prstGeom prst="homePlate">
              <a:avLst>
                <a:gd name="adj" fmla="val 11713"/>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Arial" pitchFamily="34" charset="0"/>
                </a:rPr>
                <a:t>WHAT TO AIM FOR</a:t>
              </a:r>
              <a:endParaRPr kumimoji="0" lang="en-GB" sz="600" b="1" i="0" u="none" strike="noStrike" kern="1200" cap="none" spc="0" normalizeH="0" baseline="0" noProof="0" dirty="0">
                <a:ln>
                  <a:noFill/>
                </a:ln>
                <a:solidFill>
                  <a:srgbClr val="FFFFFF"/>
                </a:solidFill>
                <a:effectLst/>
                <a:uLnTx/>
                <a:uFillTx/>
                <a:latin typeface="Arial"/>
                <a:ea typeface="+mn-ea"/>
                <a:cs typeface="Arial"/>
              </a:endParaRPr>
            </a:p>
          </p:txBody>
        </p:sp>
        <p:cxnSp>
          <p:nvCxnSpPr>
            <p:cNvPr id="71" name="Straight Connector 70">
              <a:extLst>
                <a:ext uri="{FF2B5EF4-FFF2-40B4-BE49-F238E27FC236}">
                  <a16:creationId xmlns:a16="http://schemas.microsoft.com/office/drawing/2014/main" id="{9C43F8FD-3F82-4C6E-8CA1-54E2D122AE14}"/>
                </a:ext>
              </a:extLst>
            </p:cNvPr>
            <p:cNvCxnSpPr/>
            <p:nvPr/>
          </p:nvCxnSpPr>
          <p:spPr>
            <a:xfrm>
              <a:off x="5806072" y="2786513"/>
              <a:ext cx="435611" cy="0"/>
            </a:xfrm>
            <a:prstGeom prst="line">
              <a:avLst/>
            </a:prstGeom>
            <a:ln w="19050">
              <a:solidFill>
                <a:srgbClr val="00A3A1"/>
              </a:solidFil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4DFDA6-C2EF-4648-9097-99A044EAFF4C}"/>
                </a:ext>
              </a:extLst>
            </p:cNvPr>
            <p:cNvCxnSpPr/>
            <p:nvPr/>
          </p:nvCxnSpPr>
          <p:spPr>
            <a:xfrm>
              <a:off x="6385192" y="3445489"/>
              <a:ext cx="310921" cy="0"/>
            </a:xfrm>
            <a:prstGeom prst="line">
              <a:avLst/>
            </a:prstGeom>
            <a:ln w="19050">
              <a:solidFill>
                <a:srgbClr val="6D2077"/>
              </a:solidFil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DE64F7-F763-4401-8D97-F78E82BDC802}"/>
                </a:ext>
              </a:extLst>
            </p:cNvPr>
            <p:cNvCxnSpPr/>
            <p:nvPr/>
          </p:nvCxnSpPr>
          <p:spPr>
            <a:xfrm>
              <a:off x="7268491" y="4731797"/>
              <a:ext cx="168167" cy="7888"/>
            </a:xfrm>
            <a:prstGeom prst="line">
              <a:avLst/>
            </a:prstGeom>
            <a:ln w="19050">
              <a:solidFill>
                <a:srgbClr val="00338D"/>
              </a:solidFill>
              <a:tailEnd type="ova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45452A3-0EF8-4F16-A451-FE9AD1F20618}"/>
                </a:ext>
              </a:extLst>
            </p:cNvPr>
            <p:cNvSpPr txBox="1"/>
            <p:nvPr/>
          </p:nvSpPr>
          <p:spPr>
            <a:xfrm>
              <a:off x="7127457" y="2198563"/>
              <a:ext cx="903693" cy="184834"/>
            </a:xfrm>
            <a:prstGeom prst="rect">
              <a:avLst/>
            </a:prstGeom>
            <a:noFill/>
          </p:spPr>
          <p:txBody>
            <a:bodyPr wrap="square" lIns="0" tIns="0" rIns="0" bIns="0" rtlCol="0" anchor="b">
              <a:noAutofit/>
            </a:bodyPr>
            <a:lstStyle/>
            <a:p>
              <a:pPr marL="0" marR="0" lvl="0" indent="0" algn="l" defTabSz="74047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A3A1"/>
                  </a:solidFill>
                  <a:effectLst/>
                  <a:uLnTx/>
                  <a:uFillTx/>
                  <a:latin typeface="Arial"/>
                  <a:ea typeface="+mn-ea"/>
                  <a:cs typeface="Arial" panose="020B0604020202020204" pitchFamily="34" charset="0"/>
                </a:rPr>
                <a:t>Key components</a:t>
              </a:r>
            </a:p>
          </p:txBody>
        </p:sp>
        <p:sp>
          <p:nvSpPr>
            <p:cNvPr id="66" name="Rectangle 65">
              <a:extLst>
                <a:ext uri="{FF2B5EF4-FFF2-40B4-BE49-F238E27FC236}">
                  <a16:creationId xmlns:a16="http://schemas.microsoft.com/office/drawing/2014/main" id="{45A57539-8FF9-41BF-BC7C-ABB64C9ED8AB}"/>
                </a:ext>
              </a:extLst>
            </p:cNvPr>
            <p:cNvSpPr/>
            <p:nvPr/>
          </p:nvSpPr>
          <p:spPr>
            <a:xfrm>
              <a:off x="3719093" y="1739690"/>
              <a:ext cx="6466676" cy="437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38D"/>
                  </a:solidFill>
                  <a:effectLst/>
                  <a:uLnTx/>
                  <a:uFillTx/>
                  <a:latin typeface="Arial"/>
                  <a:ea typeface="+mn-ea"/>
                  <a:cs typeface="+mn-cs"/>
                </a:rPr>
                <a:t>KPMG’s 9 Levers of Value Strategic Framework</a:t>
              </a:r>
            </a:p>
          </p:txBody>
        </p:sp>
      </p:grpSp>
      <p:grpSp>
        <p:nvGrpSpPr>
          <p:cNvPr id="2" name="Group 1"/>
          <p:cNvGrpSpPr/>
          <p:nvPr/>
        </p:nvGrpSpPr>
        <p:grpSpPr>
          <a:xfrm>
            <a:off x="10424057" y="357287"/>
            <a:ext cx="1489122" cy="607913"/>
            <a:chOff x="10424057" y="195767"/>
            <a:chExt cx="1489122" cy="607913"/>
          </a:xfrm>
        </p:grpSpPr>
        <p:sp>
          <p:nvSpPr>
            <p:cNvPr id="3" name="Rectangle 2">
              <a:extLst>
                <a:ext uri="{FF2B5EF4-FFF2-40B4-BE49-F238E27FC236}">
                  <a16:creationId xmlns:a16="http://schemas.microsoft.com/office/drawing/2014/main" id="{6025AB58-7D52-43FF-AA67-C1BF67C496F4}"/>
                </a:ext>
              </a:extLst>
            </p:cNvPr>
            <p:cNvSpPr/>
            <p:nvPr/>
          </p:nvSpPr>
          <p:spPr>
            <a:xfrm>
              <a:off x="10424057" y="195767"/>
              <a:ext cx="1489122" cy="607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121" name="Rectangle 120">
              <a:extLst>
                <a:ext uri="{FF2B5EF4-FFF2-40B4-BE49-F238E27FC236}">
                  <a16:creationId xmlns:a16="http://schemas.microsoft.com/office/drawing/2014/main" id="{1645C165-164F-40E7-BF61-0F817C8505E7}"/>
                </a:ext>
              </a:extLst>
            </p:cNvPr>
            <p:cNvSpPr/>
            <p:nvPr/>
          </p:nvSpPr>
          <p:spPr>
            <a:xfrm>
              <a:off x="10469101" y="245069"/>
              <a:ext cx="1403659" cy="506188"/>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sp>
          <p:nvSpPr>
            <p:cNvPr id="120" name="Freeform 187">
              <a:extLst>
                <a:ext uri="{FF2B5EF4-FFF2-40B4-BE49-F238E27FC236}">
                  <a16:creationId xmlns:a16="http://schemas.microsoft.com/office/drawing/2014/main" id="{92E9C08F-CE7D-4BFB-AF39-CB284ED91812}"/>
                </a:ext>
              </a:extLst>
            </p:cNvPr>
            <p:cNvSpPr>
              <a:spLocks noEditPoints="1"/>
            </p:cNvSpPr>
            <p:nvPr/>
          </p:nvSpPr>
          <p:spPr bwMode="auto">
            <a:xfrm>
              <a:off x="11412334" y="334598"/>
              <a:ext cx="340315" cy="320107"/>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TextBox 3">
              <a:extLst>
                <a:ext uri="{FF2B5EF4-FFF2-40B4-BE49-F238E27FC236}">
                  <a16:creationId xmlns:a16="http://schemas.microsoft.com/office/drawing/2014/main" id="{A4665A99-4515-4804-9A36-B8FD15080CB8}"/>
                </a:ext>
              </a:extLst>
            </p:cNvPr>
            <p:cNvSpPr txBox="1"/>
            <p:nvPr/>
          </p:nvSpPr>
          <p:spPr>
            <a:xfrm>
              <a:off x="10613504" y="334598"/>
              <a:ext cx="654427" cy="362642"/>
            </a:xfrm>
            <a:prstGeom prst="rect">
              <a:avLst/>
            </a:prstGeom>
            <a:noFill/>
          </p:spPr>
          <p:txBody>
            <a:bodyPr wrap="none" lIns="54610" tIns="54610" rIns="54610" bIns="54610" rtlCol="0">
              <a:noAutofit/>
            </a:bodyPr>
            <a:lstStyle/>
            <a:p>
              <a:pPr>
                <a:spcAft>
                  <a:spcPts val="600"/>
                </a:spcAft>
              </a:pPr>
              <a:r>
                <a:rPr lang="en-US" sz="1200" b="1" dirty="0">
                  <a:solidFill>
                    <a:schemeClr val="bg1"/>
                  </a:solidFill>
                </a:rPr>
                <a:t>Vision</a:t>
              </a:r>
            </a:p>
          </p:txBody>
        </p:sp>
      </p:grpSp>
      <p:sp>
        <p:nvSpPr>
          <p:cNvPr id="147" name="Title 100">
            <a:extLst>
              <a:ext uri="{FF2B5EF4-FFF2-40B4-BE49-F238E27FC236}">
                <a16:creationId xmlns:a16="http://schemas.microsoft.com/office/drawing/2014/main" id="{199C878D-19D3-4AC3-BB25-1B813C1F8CB6}"/>
              </a:ext>
            </a:extLst>
          </p:cNvPr>
          <p:cNvSpPr txBox="1">
            <a:spLocks/>
          </p:cNvSpPr>
          <p:nvPr/>
        </p:nvSpPr>
        <p:spPr>
          <a:xfrm>
            <a:off x="987743" y="409956"/>
            <a:ext cx="10790731" cy="51825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4000" b="1" kern="1200">
                <a:solidFill>
                  <a:schemeClr val="bg1"/>
                </a:solidFill>
                <a:latin typeface="Arial" pitchFamily="34" charset="0"/>
                <a:ea typeface="+mj-ea"/>
                <a:cs typeface="Arial" pitchFamily="34" charset="0"/>
              </a:defRPr>
            </a:lvl1pPr>
          </a:lstStyle>
          <a:p>
            <a:pPr>
              <a:lnSpc>
                <a:spcPct val="70000"/>
              </a:lnSpc>
            </a:pPr>
            <a:r>
              <a:rPr lang="en-US" sz="5000" b="0" dirty="0">
                <a:solidFill>
                  <a:srgbClr val="00338D"/>
                </a:solidFill>
                <a:latin typeface="+mj-lt"/>
                <a:cs typeface="KPMG Extralight"/>
              </a:rPr>
              <a:t>Defining using a business model diagnostic</a:t>
            </a:r>
          </a:p>
        </p:txBody>
      </p:sp>
      <p:sp>
        <p:nvSpPr>
          <p:cNvPr id="154" name="Text Placeholder 1">
            <a:extLst>
              <a:ext uri="{FF2B5EF4-FFF2-40B4-BE49-F238E27FC236}">
                <a16:creationId xmlns:a16="http://schemas.microsoft.com/office/drawing/2014/main" id="{5FACE776-401E-40BE-876B-612BB8689948}"/>
              </a:ext>
            </a:extLst>
          </p:cNvPr>
          <p:cNvSpPr txBox="1">
            <a:spLocks/>
          </p:cNvSpPr>
          <p:nvPr/>
        </p:nvSpPr>
        <p:spPr>
          <a:xfrm>
            <a:off x="890087" y="1243596"/>
            <a:ext cx="11043253" cy="2845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chemeClr val="tx2"/>
                </a:solidFill>
              </a:rPr>
              <a:t>KPMG’s 9 levers of value can be used to identify the client’s ideal business model based on current and future markets, propositions, brands, and competition, as well as consumer segments and channels.</a:t>
            </a:r>
          </a:p>
        </p:txBody>
      </p:sp>
    </p:spTree>
    <p:extLst>
      <p:ext uri="{BB962C8B-B14F-4D97-AF65-F5344CB8AC3E}">
        <p14:creationId xmlns:p14="http://schemas.microsoft.com/office/powerpoint/2010/main" val="2352512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5EB8"/>
          </a:solidFill>
        </p:spPr>
        <p:txBody>
          <a:bodyPr wrap="square" lIns="0" tIns="0" rIns="0" bIns="0" rtlCol="0"/>
          <a:lstStyle/>
          <a:p>
            <a:endParaRPr/>
          </a:p>
        </p:txBody>
      </p:sp>
      <p:sp>
        <p:nvSpPr>
          <p:cNvPr id="4" name="object 4"/>
          <p:cNvSpPr/>
          <p:nvPr/>
        </p:nvSpPr>
        <p:spPr>
          <a:xfrm>
            <a:off x="0" y="4693792"/>
            <a:ext cx="1958086" cy="216420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224151" y="6253797"/>
            <a:ext cx="7792084" cy="111569"/>
          </a:xfrm>
          <a:prstGeom prst="rect">
            <a:avLst/>
          </a:prstGeom>
        </p:spPr>
        <p:txBody>
          <a:bodyPr vert="horz" wrap="square" lIns="0" tIns="11430" rIns="0" bIns="0" rtlCol="0">
            <a:spAutoFit/>
          </a:bodyPr>
          <a:lstStyle/>
          <a:p>
            <a:pPr marL="12700" algn="ctr">
              <a:lnSpc>
                <a:spcPct val="100000"/>
              </a:lnSpc>
              <a:spcBef>
                <a:spcPts val="90"/>
              </a:spcBef>
            </a:pPr>
            <a:r>
              <a:rPr lang="en-US" sz="650" spc="-10" dirty="0">
                <a:solidFill>
                  <a:srgbClr val="FFFFFF"/>
                </a:solidFill>
                <a:cs typeface="Arial"/>
              </a:rPr>
              <a:t>©2021 Copyright owned by one or more of the KPMG International entities. KPMG International entities provide no services to clients. All rights reserved.</a:t>
            </a:r>
          </a:p>
        </p:txBody>
      </p:sp>
      <p:sp>
        <p:nvSpPr>
          <p:cNvPr id="6" name="object 6"/>
          <p:cNvSpPr txBox="1">
            <a:spLocks noGrp="1"/>
          </p:cNvSpPr>
          <p:nvPr>
            <p:ph type="title"/>
          </p:nvPr>
        </p:nvSpPr>
        <p:spPr>
          <a:xfrm>
            <a:off x="986472" y="215900"/>
            <a:ext cx="4713605" cy="855980"/>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FFFFFF"/>
                </a:solidFill>
              </a:rPr>
              <a:t>Key </a:t>
            </a:r>
            <a:r>
              <a:rPr spc="-5" dirty="0">
                <a:solidFill>
                  <a:srgbClr val="FFFFFF"/>
                </a:solidFill>
              </a:rPr>
              <a:t>lessons </a:t>
            </a:r>
            <a:r>
              <a:rPr dirty="0">
                <a:solidFill>
                  <a:srgbClr val="FFFFFF"/>
                </a:solidFill>
              </a:rPr>
              <a:t>for the</a:t>
            </a:r>
            <a:r>
              <a:rPr spc="-365" dirty="0">
                <a:solidFill>
                  <a:srgbClr val="FFFFFF"/>
                </a:solidFill>
              </a:rPr>
              <a:t> </a:t>
            </a:r>
            <a:r>
              <a:rPr spc="-10" dirty="0">
                <a:solidFill>
                  <a:srgbClr val="FFFFFF"/>
                </a:solidFill>
              </a:rPr>
              <a:t>retailers</a:t>
            </a:r>
          </a:p>
        </p:txBody>
      </p:sp>
      <p:sp>
        <p:nvSpPr>
          <p:cNvPr id="7" name="object 7"/>
          <p:cNvSpPr/>
          <p:nvPr/>
        </p:nvSpPr>
        <p:spPr>
          <a:xfrm>
            <a:off x="10678159" y="2692400"/>
            <a:ext cx="1036319" cy="1209040"/>
          </a:xfrm>
          <a:custGeom>
            <a:avLst/>
            <a:gdLst/>
            <a:ahLst/>
            <a:cxnLst/>
            <a:rect l="l" t="t" r="r" b="b"/>
            <a:pathLst>
              <a:path w="1036320" h="1209039">
                <a:moveTo>
                  <a:pt x="97536" y="0"/>
                </a:moveTo>
                <a:lnTo>
                  <a:pt x="0" y="1123569"/>
                </a:lnTo>
                <a:lnTo>
                  <a:pt x="939673" y="1209039"/>
                </a:lnTo>
                <a:lnTo>
                  <a:pt x="1036320" y="83565"/>
                </a:lnTo>
                <a:lnTo>
                  <a:pt x="97536" y="0"/>
                </a:lnTo>
                <a:close/>
              </a:path>
            </a:pathLst>
          </a:custGeom>
          <a:solidFill>
            <a:srgbClr val="E6E7E8"/>
          </a:solidFill>
        </p:spPr>
        <p:txBody>
          <a:bodyPr wrap="square" lIns="0" tIns="0" rIns="0" bIns="0" rtlCol="0"/>
          <a:lstStyle/>
          <a:p>
            <a:endParaRPr/>
          </a:p>
        </p:txBody>
      </p:sp>
      <p:sp>
        <p:nvSpPr>
          <p:cNvPr id="8" name="object 8"/>
          <p:cNvSpPr/>
          <p:nvPr/>
        </p:nvSpPr>
        <p:spPr>
          <a:xfrm>
            <a:off x="10657840" y="2804160"/>
            <a:ext cx="944880" cy="1137920"/>
          </a:xfrm>
          <a:custGeom>
            <a:avLst/>
            <a:gdLst/>
            <a:ahLst/>
            <a:cxnLst/>
            <a:rect l="l" t="t" r="r" b="b"/>
            <a:pathLst>
              <a:path w="944879" h="1137920">
                <a:moveTo>
                  <a:pt x="0" y="1137920"/>
                </a:moveTo>
                <a:lnTo>
                  <a:pt x="944879" y="1137920"/>
                </a:lnTo>
                <a:lnTo>
                  <a:pt x="944879" y="0"/>
                </a:lnTo>
                <a:lnTo>
                  <a:pt x="0" y="0"/>
                </a:lnTo>
                <a:lnTo>
                  <a:pt x="0" y="1137920"/>
                </a:lnTo>
                <a:close/>
              </a:path>
            </a:pathLst>
          </a:custGeom>
          <a:solidFill>
            <a:srgbClr val="FFFFFF"/>
          </a:solidFill>
        </p:spPr>
        <p:txBody>
          <a:bodyPr wrap="square" lIns="0" tIns="0" rIns="0" bIns="0" rtlCol="0"/>
          <a:lstStyle/>
          <a:p>
            <a:endParaRPr/>
          </a:p>
        </p:txBody>
      </p:sp>
      <p:sp>
        <p:nvSpPr>
          <p:cNvPr id="9" name="object 9"/>
          <p:cNvSpPr/>
          <p:nvPr/>
        </p:nvSpPr>
        <p:spPr>
          <a:xfrm>
            <a:off x="10789919" y="2915920"/>
            <a:ext cx="0" cy="924560"/>
          </a:xfrm>
          <a:custGeom>
            <a:avLst/>
            <a:gdLst/>
            <a:ahLst/>
            <a:cxnLst/>
            <a:rect l="l" t="t" r="r" b="b"/>
            <a:pathLst>
              <a:path h="924560">
                <a:moveTo>
                  <a:pt x="0" y="0"/>
                </a:moveTo>
                <a:lnTo>
                  <a:pt x="0" y="924559"/>
                </a:lnTo>
              </a:path>
            </a:pathLst>
          </a:custGeom>
          <a:ln w="40640">
            <a:solidFill>
              <a:srgbClr val="252525"/>
            </a:solidFill>
          </a:ln>
        </p:spPr>
        <p:txBody>
          <a:bodyPr wrap="square" lIns="0" tIns="0" rIns="0" bIns="0" rtlCol="0"/>
          <a:lstStyle/>
          <a:p>
            <a:endParaRPr/>
          </a:p>
        </p:txBody>
      </p:sp>
      <p:sp>
        <p:nvSpPr>
          <p:cNvPr id="10" name="object 10"/>
          <p:cNvSpPr/>
          <p:nvPr/>
        </p:nvSpPr>
        <p:spPr>
          <a:xfrm>
            <a:off x="11460480" y="2915920"/>
            <a:ext cx="0" cy="924560"/>
          </a:xfrm>
          <a:custGeom>
            <a:avLst/>
            <a:gdLst/>
            <a:ahLst/>
            <a:cxnLst/>
            <a:rect l="l" t="t" r="r" b="b"/>
            <a:pathLst>
              <a:path h="924560">
                <a:moveTo>
                  <a:pt x="0" y="0"/>
                </a:moveTo>
                <a:lnTo>
                  <a:pt x="0" y="924559"/>
                </a:lnTo>
              </a:path>
            </a:pathLst>
          </a:custGeom>
          <a:ln w="20320">
            <a:solidFill>
              <a:srgbClr val="252525"/>
            </a:solidFill>
          </a:ln>
        </p:spPr>
        <p:txBody>
          <a:bodyPr wrap="square" lIns="0" tIns="0" rIns="0" bIns="0" rtlCol="0"/>
          <a:lstStyle/>
          <a:p>
            <a:endParaRPr/>
          </a:p>
        </p:txBody>
      </p:sp>
      <p:sp>
        <p:nvSpPr>
          <p:cNvPr id="11" name="object 11"/>
          <p:cNvSpPr/>
          <p:nvPr/>
        </p:nvSpPr>
        <p:spPr>
          <a:xfrm>
            <a:off x="11379200" y="3149600"/>
            <a:ext cx="0" cy="690880"/>
          </a:xfrm>
          <a:custGeom>
            <a:avLst/>
            <a:gdLst/>
            <a:ahLst/>
            <a:cxnLst/>
            <a:rect l="l" t="t" r="r" b="b"/>
            <a:pathLst>
              <a:path h="690879">
                <a:moveTo>
                  <a:pt x="0" y="0"/>
                </a:moveTo>
                <a:lnTo>
                  <a:pt x="0" y="690880"/>
                </a:lnTo>
              </a:path>
            </a:pathLst>
          </a:custGeom>
          <a:ln w="20320">
            <a:solidFill>
              <a:srgbClr val="252525"/>
            </a:solidFill>
          </a:ln>
        </p:spPr>
        <p:txBody>
          <a:bodyPr wrap="square" lIns="0" tIns="0" rIns="0" bIns="0" rtlCol="0"/>
          <a:lstStyle/>
          <a:p>
            <a:endParaRPr/>
          </a:p>
        </p:txBody>
      </p:sp>
      <p:sp>
        <p:nvSpPr>
          <p:cNvPr id="12" name="object 12"/>
          <p:cNvSpPr/>
          <p:nvPr/>
        </p:nvSpPr>
        <p:spPr>
          <a:xfrm>
            <a:off x="11308080" y="2915920"/>
            <a:ext cx="0" cy="924560"/>
          </a:xfrm>
          <a:custGeom>
            <a:avLst/>
            <a:gdLst/>
            <a:ahLst/>
            <a:cxnLst/>
            <a:rect l="l" t="t" r="r" b="b"/>
            <a:pathLst>
              <a:path h="924560">
                <a:moveTo>
                  <a:pt x="0" y="0"/>
                </a:moveTo>
                <a:lnTo>
                  <a:pt x="0" y="924559"/>
                </a:lnTo>
              </a:path>
            </a:pathLst>
          </a:custGeom>
          <a:ln w="20320">
            <a:solidFill>
              <a:srgbClr val="252525"/>
            </a:solidFill>
          </a:ln>
        </p:spPr>
        <p:txBody>
          <a:bodyPr wrap="square" lIns="0" tIns="0" rIns="0" bIns="0" rtlCol="0"/>
          <a:lstStyle/>
          <a:p>
            <a:endParaRPr/>
          </a:p>
        </p:txBody>
      </p:sp>
      <p:sp>
        <p:nvSpPr>
          <p:cNvPr id="13" name="object 13"/>
          <p:cNvSpPr/>
          <p:nvPr/>
        </p:nvSpPr>
        <p:spPr>
          <a:xfrm>
            <a:off x="11231880" y="2966720"/>
            <a:ext cx="0" cy="873760"/>
          </a:xfrm>
          <a:custGeom>
            <a:avLst/>
            <a:gdLst/>
            <a:ahLst/>
            <a:cxnLst/>
            <a:rect l="l" t="t" r="r" b="b"/>
            <a:pathLst>
              <a:path h="873760">
                <a:moveTo>
                  <a:pt x="0" y="0"/>
                </a:moveTo>
                <a:lnTo>
                  <a:pt x="0" y="873759"/>
                </a:lnTo>
              </a:path>
            </a:pathLst>
          </a:custGeom>
          <a:ln w="30479">
            <a:solidFill>
              <a:srgbClr val="252525"/>
            </a:solidFill>
          </a:ln>
        </p:spPr>
        <p:txBody>
          <a:bodyPr wrap="square" lIns="0" tIns="0" rIns="0" bIns="0" rtlCol="0"/>
          <a:lstStyle/>
          <a:p>
            <a:endParaRPr/>
          </a:p>
        </p:txBody>
      </p:sp>
      <p:sp>
        <p:nvSpPr>
          <p:cNvPr id="14" name="object 14"/>
          <p:cNvSpPr/>
          <p:nvPr/>
        </p:nvSpPr>
        <p:spPr>
          <a:xfrm>
            <a:off x="11155680" y="2915920"/>
            <a:ext cx="0" cy="924560"/>
          </a:xfrm>
          <a:custGeom>
            <a:avLst/>
            <a:gdLst/>
            <a:ahLst/>
            <a:cxnLst/>
            <a:rect l="l" t="t" r="r" b="b"/>
            <a:pathLst>
              <a:path h="924560">
                <a:moveTo>
                  <a:pt x="0" y="0"/>
                </a:moveTo>
                <a:lnTo>
                  <a:pt x="0" y="924559"/>
                </a:lnTo>
              </a:path>
            </a:pathLst>
          </a:custGeom>
          <a:ln w="20320">
            <a:solidFill>
              <a:srgbClr val="252525"/>
            </a:solidFill>
          </a:ln>
        </p:spPr>
        <p:txBody>
          <a:bodyPr wrap="square" lIns="0" tIns="0" rIns="0" bIns="0" rtlCol="0"/>
          <a:lstStyle/>
          <a:p>
            <a:endParaRPr/>
          </a:p>
        </p:txBody>
      </p:sp>
      <p:sp>
        <p:nvSpPr>
          <p:cNvPr id="15" name="object 15"/>
          <p:cNvSpPr/>
          <p:nvPr/>
        </p:nvSpPr>
        <p:spPr>
          <a:xfrm>
            <a:off x="10982959" y="2915920"/>
            <a:ext cx="0" cy="924560"/>
          </a:xfrm>
          <a:custGeom>
            <a:avLst/>
            <a:gdLst/>
            <a:ahLst/>
            <a:cxnLst/>
            <a:rect l="l" t="t" r="r" b="b"/>
            <a:pathLst>
              <a:path h="924560">
                <a:moveTo>
                  <a:pt x="0" y="0"/>
                </a:moveTo>
                <a:lnTo>
                  <a:pt x="0" y="924559"/>
                </a:lnTo>
              </a:path>
            </a:pathLst>
          </a:custGeom>
          <a:ln w="40640">
            <a:solidFill>
              <a:srgbClr val="252525"/>
            </a:solidFill>
          </a:ln>
        </p:spPr>
        <p:txBody>
          <a:bodyPr wrap="square" lIns="0" tIns="0" rIns="0" bIns="0" rtlCol="0"/>
          <a:lstStyle/>
          <a:p>
            <a:endParaRPr/>
          </a:p>
        </p:txBody>
      </p:sp>
      <p:sp>
        <p:nvSpPr>
          <p:cNvPr id="16" name="object 16"/>
          <p:cNvSpPr/>
          <p:nvPr/>
        </p:nvSpPr>
        <p:spPr>
          <a:xfrm>
            <a:off x="11653519" y="2987039"/>
            <a:ext cx="296545" cy="487680"/>
          </a:xfrm>
          <a:custGeom>
            <a:avLst/>
            <a:gdLst/>
            <a:ahLst/>
            <a:cxnLst/>
            <a:rect l="l" t="t" r="r" b="b"/>
            <a:pathLst>
              <a:path w="296545" h="487679">
                <a:moveTo>
                  <a:pt x="127380" y="154812"/>
                </a:moveTo>
                <a:lnTo>
                  <a:pt x="90297" y="154812"/>
                </a:lnTo>
                <a:lnTo>
                  <a:pt x="75531" y="178671"/>
                </a:lnTo>
                <a:lnTo>
                  <a:pt x="59039" y="201660"/>
                </a:lnTo>
                <a:lnTo>
                  <a:pt x="40808" y="223768"/>
                </a:lnTo>
                <a:lnTo>
                  <a:pt x="20827" y="244983"/>
                </a:lnTo>
                <a:lnTo>
                  <a:pt x="0" y="487680"/>
                </a:lnTo>
                <a:lnTo>
                  <a:pt x="123541" y="424239"/>
                </a:lnTo>
                <a:lnTo>
                  <a:pt x="216900" y="347821"/>
                </a:lnTo>
                <a:lnTo>
                  <a:pt x="275945" y="283547"/>
                </a:lnTo>
                <a:lnTo>
                  <a:pt x="296545" y="256539"/>
                </a:lnTo>
                <a:lnTo>
                  <a:pt x="127380" y="256539"/>
                </a:lnTo>
                <a:lnTo>
                  <a:pt x="127380" y="154812"/>
                </a:lnTo>
                <a:close/>
              </a:path>
              <a:path w="296545" h="487679">
                <a:moveTo>
                  <a:pt x="127380" y="0"/>
                </a:moveTo>
                <a:lnTo>
                  <a:pt x="92271" y="14331"/>
                </a:lnTo>
                <a:lnTo>
                  <a:pt x="66913" y="27781"/>
                </a:lnTo>
                <a:lnTo>
                  <a:pt x="51532" y="37754"/>
                </a:lnTo>
                <a:lnTo>
                  <a:pt x="46354" y="41656"/>
                </a:lnTo>
                <a:lnTo>
                  <a:pt x="37083" y="46227"/>
                </a:lnTo>
                <a:lnTo>
                  <a:pt x="25526" y="196469"/>
                </a:lnTo>
                <a:lnTo>
                  <a:pt x="90297" y="154812"/>
                </a:lnTo>
                <a:lnTo>
                  <a:pt x="127380" y="154812"/>
                </a:lnTo>
                <a:lnTo>
                  <a:pt x="127380" y="0"/>
                </a:lnTo>
                <a:close/>
              </a:path>
            </a:pathLst>
          </a:custGeom>
          <a:solidFill>
            <a:srgbClr val="D1D2D3"/>
          </a:solidFill>
        </p:spPr>
        <p:txBody>
          <a:bodyPr wrap="square" lIns="0" tIns="0" rIns="0" bIns="0" rtlCol="0"/>
          <a:lstStyle/>
          <a:p>
            <a:endParaRPr/>
          </a:p>
        </p:txBody>
      </p:sp>
      <p:sp>
        <p:nvSpPr>
          <p:cNvPr id="17" name="object 17"/>
          <p:cNvSpPr/>
          <p:nvPr/>
        </p:nvSpPr>
        <p:spPr>
          <a:xfrm>
            <a:off x="11602719" y="3027679"/>
            <a:ext cx="91440" cy="467359"/>
          </a:xfrm>
          <a:custGeom>
            <a:avLst/>
            <a:gdLst/>
            <a:ahLst/>
            <a:cxnLst/>
            <a:rect l="l" t="t" r="r" b="b"/>
            <a:pathLst>
              <a:path w="91440" h="467360">
                <a:moveTo>
                  <a:pt x="75819" y="201930"/>
                </a:moveTo>
                <a:lnTo>
                  <a:pt x="58310" y="219120"/>
                </a:lnTo>
                <a:lnTo>
                  <a:pt x="39576" y="235442"/>
                </a:lnTo>
                <a:lnTo>
                  <a:pt x="20008" y="250882"/>
                </a:lnTo>
                <a:lnTo>
                  <a:pt x="0" y="265430"/>
                </a:lnTo>
                <a:lnTo>
                  <a:pt x="0" y="467360"/>
                </a:lnTo>
                <a:lnTo>
                  <a:pt x="13712" y="463440"/>
                </a:lnTo>
                <a:lnTo>
                  <a:pt x="27876" y="458866"/>
                </a:lnTo>
                <a:lnTo>
                  <a:pt x="42040" y="453840"/>
                </a:lnTo>
                <a:lnTo>
                  <a:pt x="55752" y="448564"/>
                </a:lnTo>
                <a:lnTo>
                  <a:pt x="75819" y="201930"/>
                </a:lnTo>
                <a:close/>
              </a:path>
              <a:path w="91440" h="467360">
                <a:moveTo>
                  <a:pt x="91439" y="0"/>
                </a:moveTo>
                <a:lnTo>
                  <a:pt x="0" y="63373"/>
                </a:lnTo>
                <a:lnTo>
                  <a:pt x="0" y="206629"/>
                </a:lnTo>
                <a:lnTo>
                  <a:pt x="80263" y="152654"/>
                </a:lnTo>
                <a:lnTo>
                  <a:pt x="91439" y="0"/>
                </a:lnTo>
                <a:close/>
              </a:path>
            </a:pathLst>
          </a:custGeom>
          <a:solidFill>
            <a:srgbClr val="BCBEC1"/>
          </a:solidFill>
        </p:spPr>
        <p:txBody>
          <a:bodyPr wrap="square" lIns="0" tIns="0" rIns="0" bIns="0" rtlCol="0"/>
          <a:lstStyle/>
          <a:p>
            <a:endParaRPr/>
          </a:p>
        </p:txBody>
      </p:sp>
      <p:sp>
        <p:nvSpPr>
          <p:cNvPr id="18" name="object 18"/>
          <p:cNvSpPr/>
          <p:nvPr/>
        </p:nvSpPr>
        <p:spPr>
          <a:xfrm>
            <a:off x="11318240" y="3098800"/>
            <a:ext cx="284480" cy="403860"/>
          </a:xfrm>
          <a:custGeom>
            <a:avLst/>
            <a:gdLst/>
            <a:ahLst/>
            <a:cxnLst/>
            <a:rect l="l" t="t" r="r" b="b"/>
            <a:pathLst>
              <a:path w="284479" h="403860">
                <a:moveTo>
                  <a:pt x="284479" y="197485"/>
                </a:moveTo>
                <a:lnTo>
                  <a:pt x="253650" y="215134"/>
                </a:lnTo>
                <a:lnTo>
                  <a:pt x="221297" y="230187"/>
                </a:lnTo>
                <a:lnTo>
                  <a:pt x="187610" y="242669"/>
                </a:lnTo>
                <a:lnTo>
                  <a:pt x="152780" y="252602"/>
                </a:lnTo>
                <a:lnTo>
                  <a:pt x="152780" y="401827"/>
                </a:lnTo>
                <a:lnTo>
                  <a:pt x="186271" y="403649"/>
                </a:lnTo>
                <a:lnTo>
                  <a:pt x="219535" y="402685"/>
                </a:lnTo>
                <a:lnTo>
                  <a:pt x="252347" y="399577"/>
                </a:lnTo>
                <a:lnTo>
                  <a:pt x="284479" y="394970"/>
                </a:lnTo>
                <a:lnTo>
                  <a:pt x="284479" y="197485"/>
                </a:lnTo>
                <a:close/>
              </a:path>
              <a:path w="284479" h="403860">
                <a:moveTo>
                  <a:pt x="284479" y="0"/>
                </a:moveTo>
                <a:lnTo>
                  <a:pt x="166877" y="71120"/>
                </a:lnTo>
                <a:lnTo>
                  <a:pt x="162178" y="75819"/>
                </a:lnTo>
                <a:lnTo>
                  <a:pt x="155193" y="80390"/>
                </a:lnTo>
                <a:lnTo>
                  <a:pt x="152780" y="87249"/>
                </a:lnTo>
                <a:lnTo>
                  <a:pt x="152780" y="158369"/>
                </a:lnTo>
                <a:lnTo>
                  <a:pt x="169604" y="173783"/>
                </a:lnTo>
                <a:lnTo>
                  <a:pt x="190404" y="181673"/>
                </a:lnTo>
                <a:lnTo>
                  <a:pt x="212967" y="181371"/>
                </a:lnTo>
                <a:lnTo>
                  <a:pt x="235076" y="172212"/>
                </a:lnTo>
                <a:lnTo>
                  <a:pt x="284479" y="140080"/>
                </a:lnTo>
                <a:lnTo>
                  <a:pt x="284479" y="0"/>
                </a:lnTo>
                <a:close/>
              </a:path>
              <a:path w="284479" h="403860">
                <a:moveTo>
                  <a:pt x="129285" y="257175"/>
                </a:moveTo>
                <a:lnTo>
                  <a:pt x="116564" y="260211"/>
                </a:lnTo>
                <a:lnTo>
                  <a:pt x="103139" y="262604"/>
                </a:lnTo>
                <a:lnTo>
                  <a:pt x="89263" y="264568"/>
                </a:lnTo>
                <a:lnTo>
                  <a:pt x="75183" y="266319"/>
                </a:lnTo>
                <a:lnTo>
                  <a:pt x="75183" y="387985"/>
                </a:lnTo>
                <a:lnTo>
                  <a:pt x="89263" y="391451"/>
                </a:lnTo>
                <a:lnTo>
                  <a:pt x="103139" y="394668"/>
                </a:lnTo>
                <a:lnTo>
                  <a:pt x="116564" y="397432"/>
                </a:lnTo>
                <a:lnTo>
                  <a:pt x="129285" y="399541"/>
                </a:lnTo>
                <a:lnTo>
                  <a:pt x="129285" y="257175"/>
                </a:lnTo>
                <a:close/>
              </a:path>
              <a:path w="284479" h="403860">
                <a:moveTo>
                  <a:pt x="51688" y="273176"/>
                </a:moveTo>
                <a:lnTo>
                  <a:pt x="31414" y="285236"/>
                </a:lnTo>
                <a:lnTo>
                  <a:pt x="16176" y="297068"/>
                </a:lnTo>
                <a:lnTo>
                  <a:pt x="5772" y="308449"/>
                </a:lnTo>
                <a:lnTo>
                  <a:pt x="0" y="319150"/>
                </a:lnTo>
                <a:lnTo>
                  <a:pt x="0" y="346710"/>
                </a:lnTo>
                <a:lnTo>
                  <a:pt x="7590" y="357838"/>
                </a:lnTo>
                <a:lnTo>
                  <a:pt x="18240" y="367061"/>
                </a:lnTo>
                <a:lnTo>
                  <a:pt x="29771" y="374141"/>
                </a:lnTo>
                <a:lnTo>
                  <a:pt x="40004" y="378840"/>
                </a:lnTo>
                <a:lnTo>
                  <a:pt x="44703" y="378840"/>
                </a:lnTo>
                <a:lnTo>
                  <a:pt x="49402" y="381126"/>
                </a:lnTo>
                <a:lnTo>
                  <a:pt x="51688" y="383413"/>
                </a:lnTo>
                <a:lnTo>
                  <a:pt x="51688" y="273176"/>
                </a:lnTo>
                <a:close/>
              </a:path>
            </a:pathLst>
          </a:custGeom>
          <a:solidFill>
            <a:srgbClr val="D1D2D3"/>
          </a:solidFill>
        </p:spPr>
        <p:txBody>
          <a:bodyPr wrap="square" lIns="0" tIns="0" rIns="0" bIns="0" rtlCol="0"/>
          <a:lstStyle/>
          <a:p>
            <a:endParaRPr/>
          </a:p>
        </p:txBody>
      </p:sp>
      <p:sp>
        <p:nvSpPr>
          <p:cNvPr id="19" name="object 19"/>
          <p:cNvSpPr/>
          <p:nvPr/>
        </p:nvSpPr>
        <p:spPr>
          <a:xfrm>
            <a:off x="11450319" y="3180079"/>
            <a:ext cx="20320" cy="314960"/>
          </a:xfrm>
          <a:custGeom>
            <a:avLst/>
            <a:gdLst/>
            <a:ahLst/>
            <a:cxnLst/>
            <a:rect l="l" t="t" r="r" b="b"/>
            <a:pathLst>
              <a:path w="20320" h="314960">
                <a:moveTo>
                  <a:pt x="20320" y="0"/>
                </a:moveTo>
                <a:lnTo>
                  <a:pt x="14985" y="7629"/>
                </a:lnTo>
                <a:lnTo>
                  <a:pt x="11175" y="16367"/>
                </a:lnTo>
                <a:lnTo>
                  <a:pt x="8890" y="25556"/>
                </a:lnTo>
                <a:lnTo>
                  <a:pt x="8127" y="34544"/>
                </a:lnTo>
                <a:lnTo>
                  <a:pt x="8858" y="43100"/>
                </a:lnTo>
                <a:lnTo>
                  <a:pt x="10922" y="51466"/>
                </a:lnTo>
                <a:lnTo>
                  <a:pt x="14128" y="59404"/>
                </a:lnTo>
                <a:lnTo>
                  <a:pt x="18287" y="66675"/>
                </a:lnTo>
                <a:lnTo>
                  <a:pt x="18287" y="68961"/>
                </a:lnTo>
                <a:lnTo>
                  <a:pt x="20320" y="71247"/>
                </a:lnTo>
                <a:lnTo>
                  <a:pt x="20320" y="0"/>
                </a:lnTo>
                <a:close/>
              </a:path>
              <a:path w="20320" h="314960">
                <a:moveTo>
                  <a:pt x="20320" y="165481"/>
                </a:moveTo>
                <a:lnTo>
                  <a:pt x="12191" y="167767"/>
                </a:lnTo>
                <a:lnTo>
                  <a:pt x="6096" y="170180"/>
                </a:lnTo>
                <a:lnTo>
                  <a:pt x="0" y="170180"/>
                </a:lnTo>
                <a:lnTo>
                  <a:pt x="0" y="312674"/>
                </a:lnTo>
                <a:lnTo>
                  <a:pt x="6096" y="314960"/>
                </a:lnTo>
                <a:lnTo>
                  <a:pt x="20320" y="314960"/>
                </a:lnTo>
                <a:lnTo>
                  <a:pt x="20320" y="165481"/>
                </a:lnTo>
                <a:close/>
              </a:path>
            </a:pathLst>
          </a:custGeom>
          <a:solidFill>
            <a:srgbClr val="D1B060"/>
          </a:solidFill>
        </p:spPr>
        <p:txBody>
          <a:bodyPr wrap="square" lIns="0" tIns="0" rIns="0" bIns="0" rtlCol="0"/>
          <a:lstStyle/>
          <a:p>
            <a:endParaRPr/>
          </a:p>
        </p:txBody>
      </p:sp>
      <p:sp>
        <p:nvSpPr>
          <p:cNvPr id="20" name="object 20"/>
          <p:cNvSpPr/>
          <p:nvPr/>
        </p:nvSpPr>
        <p:spPr>
          <a:xfrm>
            <a:off x="11369040" y="3362959"/>
            <a:ext cx="20320" cy="121920"/>
          </a:xfrm>
          <a:custGeom>
            <a:avLst/>
            <a:gdLst/>
            <a:ahLst/>
            <a:cxnLst/>
            <a:rect l="l" t="t" r="r" b="b"/>
            <a:pathLst>
              <a:path w="20320" h="121920">
                <a:moveTo>
                  <a:pt x="20319" y="0"/>
                </a:moveTo>
                <a:lnTo>
                  <a:pt x="16255" y="0"/>
                </a:lnTo>
                <a:lnTo>
                  <a:pt x="10159" y="2286"/>
                </a:lnTo>
                <a:lnTo>
                  <a:pt x="6095" y="4572"/>
                </a:lnTo>
                <a:lnTo>
                  <a:pt x="0" y="6857"/>
                </a:lnTo>
                <a:lnTo>
                  <a:pt x="0" y="117348"/>
                </a:lnTo>
                <a:lnTo>
                  <a:pt x="8127" y="119634"/>
                </a:lnTo>
                <a:lnTo>
                  <a:pt x="14224" y="121919"/>
                </a:lnTo>
                <a:lnTo>
                  <a:pt x="20319" y="121919"/>
                </a:lnTo>
                <a:lnTo>
                  <a:pt x="20319" y="0"/>
                </a:lnTo>
                <a:close/>
              </a:path>
            </a:pathLst>
          </a:custGeom>
          <a:solidFill>
            <a:srgbClr val="D1B060"/>
          </a:solidFill>
        </p:spPr>
        <p:txBody>
          <a:bodyPr wrap="square" lIns="0" tIns="0" rIns="0" bIns="0" rtlCol="0"/>
          <a:lstStyle/>
          <a:p>
            <a:endParaRPr/>
          </a:p>
        </p:txBody>
      </p:sp>
      <p:sp>
        <p:nvSpPr>
          <p:cNvPr id="21" name="object 21"/>
          <p:cNvSpPr/>
          <p:nvPr/>
        </p:nvSpPr>
        <p:spPr>
          <a:xfrm>
            <a:off x="11318240" y="3413759"/>
            <a:ext cx="10160" cy="30480"/>
          </a:xfrm>
          <a:custGeom>
            <a:avLst/>
            <a:gdLst/>
            <a:ahLst/>
            <a:cxnLst/>
            <a:rect l="l" t="t" r="r" b="b"/>
            <a:pathLst>
              <a:path w="10159" h="30479">
                <a:moveTo>
                  <a:pt x="10159" y="0"/>
                </a:moveTo>
                <a:lnTo>
                  <a:pt x="0" y="10160"/>
                </a:lnTo>
                <a:lnTo>
                  <a:pt x="0" y="20319"/>
                </a:lnTo>
                <a:lnTo>
                  <a:pt x="10159" y="30479"/>
                </a:lnTo>
                <a:lnTo>
                  <a:pt x="10159" y="0"/>
                </a:lnTo>
                <a:close/>
              </a:path>
            </a:pathLst>
          </a:custGeom>
          <a:solidFill>
            <a:srgbClr val="D1B060"/>
          </a:solidFill>
        </p:spPr>
        <p:txBody>
          <a:bodyPr wrap="square" lIns="0" tIns="0" rIns="0" bIns="0" rtlCol="0"/>
          <a:lstStyle/>
          <a:p>
            <a:endParaRPr/>
          </a:p>
        </p:txBody>
      </p:sp>
      <p:sp>
        <p:nvSpPr>
          <p:cNvPr id="22" name="object 22"/>
          <p:cNvSpPr/>
          <p:nvPr/>
        </p:nvSpPr>
        <p:spPr>
          <a:xfrm>
            <a:off x="11856719" y="2966720"/>
            <a:ext cx="10160" cy="10160"/>
          </a:xfrm>
          <a:custGeom>
            <a:avLst/>
            <a:gdLst/>
            <a:ahLst/>
            <a:cxnLst/>
            <a:rect l="l" t="t" r="r" b="b"/>
            <a:pathLst>
              <a:path w="10159" h="10160">
                <a:moveTo>
                  <a:pt x="0" y="10160"/>
                </a:moveTo>
                <a:lnTo>
                  <a:pt x="10159" y="10160"/>
                </a:lnTo>
                <a:lnTo>
                  <a:pt x="10159" y="0"/>
                </a:lnTo>
                <a:lnTo>
                  <a:pt x="0" y="0"/>
                </a:lnTo>
                <a:lnTo>
                  <a:pt x="0" y="10160"/>
                </a:lnTo>
                <a:close/>
              </a:path>
            </a:pathLst>
          </a:custGeom>
          <a:solidFill>
            <a:srgbClr val="D1D2D3"/>
          </a:solidFill>
        </p:spPr>
        <p:txBody>
          <a:bodyPr wrap="square" lIns="0" tIns="0" rIns="0" bIns="0" rtlCol="0"/>
          <a:lstStyle/>
          <a:p>
            <a:endParaRPr/>
          </a:p>
        </p:txBody>
      </p:sp>
      <p:sp>
        <p:nvSpPr>
          <p:cNvPr id="23" name="object 23"/>
          <p:cNvSpPr/>
          <p:nvPr/>
        </p:nvSpPr>
        <p:spPr>
          <a:xfrm>
            <a:off x="11785600" y="2966720"/>
            <a:ext cx="406400" cy="274320"/>
          </a:xfrm>
          <a:custGeom>
            <a:avLst/>
            <a:gdLst/>
            <a:ahLst/>
            <a:cxnLst/>
            <a:rect l="l" t="t" r="r" b="b"/>
            <a:pathLst>
              <a:path w="406400" h="274319">
                <a:moveTo>
                  <a:pt x="406400" y="0"/>
                </a:moveTo>
                <a:lnTo>
                  <a:pt x="74295" y="0"/>
                </a:lnTo>
                <a:lnTo>
                  <a:pt x="52881" y="3540"/>
                </a:lnTo>
                <a:lnTo>
                  <a:pt x="33670" y="7270"/>
                </a:lnTo>
                <a:lnTo>
                  <a:pt x="16198" y="11429"/>
                </a:lnTo>
                <a:lnTo>
                  <a:pt x="0" y="16255"/>
                </a:lnTo>
                <a:lnTo>
                  <a:pt x="0" y="274319"/>
                </a:lnTo>
                <a:lnTo>
                  <a:pt x="406400" y="274319"/>
                </a:lnTo>
                <a:lnTo>
                  <a:pt x="406400" y="0"/>
                </a:lnTo>
                <a:close/>
              </a:path>
            </a:pathLst>
          </a:custGeom>
          <a:solidFill>
            <a:srgbClr val="F5C5AF"/>
          </a:solidFill>
        </p:spPr>
        <p:txBody>
          <a:bodyPr wrap="square" lIns="0" tIns="0" rIns="0" bIns="0" rtlCol="0"/>
          <a:lstStyle/>
          <a:p>
            <a:endParaRPr/>
          </a:p>
        </p:txBody>
      </p:sp>
      <p:sp>
        <p:nvSpPr>
          <p:cNvPr id="24" name="object 24"/>
          <p:cNvSpPr/>
          <p:nvPr/>
        </p:nvSpPr>
        <p:spPr>
          <a:xfrm>
            <a:off x="11459495" y="2966720"/>
            <a:ext cx="397510" cy="305435"/>
          </a:xfrm>
          <a:custGeom>
            <a:avLst/>
            <a:gdLst/>
            <a:ahLst/>
            <a:cxnLst/>
            <a:rect l="l" t="t" r="r" b="b"/>
            <a:pathLst>
              <a:path w="397509" h="305435">
                <a:moveTo>
                  <a:pt x="397224" y="0"/>
                </a:moveTo>
                <a:lnTo>
                  <a:pt x="357028" y="7159"/>
                </a:lnTo>
                <a:lnTo>
                  <a:pt x="288915" y="30366"/>
                </a:lnTo>
                <a:lnTo>
                  <a:pt x="248556" y="53651"/>
                </a:lnTo>
                <a:lnTo>
                  <a:pt x="243427" y="57530"/>
                </a:lnTo>
                <a:lnTo>
                  <a:pt x="25241" y="195452"/>
                </a:lnTo>
                <a:lnTo>
                  <a:pt x="8524" y="212264"/>
                </a:lnTo>
                <a:lnTo>
                  <a:pt x="0" y="233362"/>
                </a:lnTo>
                <a:lnTo>
                  <a:pt x="95" y="256174"/>
                </a:lnTo>
                <a:lnTo>
                  <a:pt x="9239" y="278129"/>
                </a:lnTo>
                <a:lnTo>
                  <a:pt x="24691" y="295276"/>
                </a:lnTo>
                <a:lnTo>
                  <a:pt x="45323" y="304625"/>
                </a:lnTo>
                <a:lnTo>
                  <a:pt x="68550" y="305329"/>
                </a:lnTo>
                <a:lnTo>
                  <a:pt x="91789" y="296544"/>
                </a:lnTo>
                <a:lnTo>
                  <a:pt x="303117" y="160908"/>
                </a:lnTo>
                <a:lnTo>
                  <a:pt x="397224" y="160908"/>
                </a:lnTo>
                <a:lnTo>
                  <a:pt x="397224" y="0"/>
                </a:lnTo>
                <a:close/>
              </a:path>
            </a:pathLst>
          </a:custGeom>
          <a:solidFill>
            <a:srgbClr val="F5C5AF"/>
          </a:solidFill>
        </p:spPr>
        <p:txBody>
          <a:bodyPr wrap="square" lIns="0" tIns="0" rIns="0" bIns="0" rtlCol="0"/>
          <a:lstStyle/>
          <a:p>
            <a:endParaRPr/>
          </a:p>
        </p:txBody>
      </p:sp>
      <p:sp>
        <p:nvSpPr>
          <p:cNvPr id="25" name="object 25"/>
          <p:cNvSpPr/>
          <p:nvPr/>
        </p:nvSpPr>
        <p:spPr>
          <a:xfrm>
            <a:off x="11320980" y="3058160"/>
            <a:ext cx="647700" cy="432434"/>
          </a:xfrm>
          <a:custGeom>
            <a:avLst/>
            <a:gdLst/>
            <a:ahLst/>
            <a:cxnLst/>
            <a:rect l="l" t="t" r="r" b="b"/>
            <a:pathLst>
              <a:path w="647700" h="432435">
                <a:moveTo>
                  <a:pt x="647499" y="0"/>
                </a:moveTo>
                <a:lnTo>
                  <a:pt x="458396" y="29844"/>
                </a:lnTo>
                <a:lnTo>
                  <a:pt x="436669" y="74511"/>
                </a:lnTo>
                <a:lnTo>
                  <a:pt x="410401" y="116242"/>
                </a:lnTo>
                <a:lnTo>
                  <a:pt x="379895" y="154707"/>
                </a:lnTo>
                <a:lnTo>
                  <a:pt x="345458" y="189576"/>
                </a:lnTo>
                <a:lnTo>
                  <a:pt x="307393" y="220519"/>
                </a:lnTo>
                <a:lnTo>
                  <a:pt x="266007" y="247207"/>
                </a:lnTo>
                <a:lnTo>
                  <a:pt x="221602" y="269308"/>
                </a:lnTo>
                <a:lnTo>
                  <a:pt x="174485" y="286494"/>
                </a:lnTo>
                <a:lnTo>
                  <a:pt x="124960" y="298435"/>
                </a:lnTo>
                <a:lnTo>
                  <a:pt x="73332" y="304800"/>
                </a:lnTo>
                <a:lnTo>
                  <a:pt x="18838" y="336714"/>
                </a:lnTo>
                <a:lnTo>
                  <a:pt x="0" y="365440"/>
                </a:lnTo>
                <a:lnTo>
                  <a:pt x="5411" y="389436"/>
                </a:lnTo>
                <a:lnTo>
                  <a:pt x="23666" y="407159"/>
                </a:lnTo>
                <a:lnTo>
                  <a:pt x="43360" y="417067"/>
                </a:lnTo>
                <a:lnTo>
                  <a:pt x="284791" y="432113"/>
                </a:lnTo>
                <a:lnTo>
                  <a:pt x="471954" y="346837"/>
                </a:lnTo>
                <a:lnTo>
                  <a:pt x="592965" y="238795"/>
                </a:lnTo>
                <a:lnTo>
                  <a:pt x="635942" y="185547"/>
                </a:lnTo>
                <a:lnTo>
                  <a:pt x="647499" y="0"/>
                </a:lnTo>
                <a:close/>
              </a:path>
            </a:pathLst>
          </a:custGeom>
          <a:solidFill>
            <a:srgbClr val="F5C5AF"/>
          </a:solidFill>
        </p:spPr>
        <p:txBody>
          <a:bodyPr wrap="square" lIns="0" tIns="0" rIns="0" bIns="0" rtlCol="0"/>
          <a:lstStyle/>
          <a:p>
            <a:endParaRPr/>
          </a:p>
        </p:txBody>
      </p:sp>
      <p:sp>
        <p:nvSpPr>
          <p:cNvPr id="26" name="object 26"/>
          <p:cNvSpPr/>
          <p:nvPr/>
        </p:nvSpPr>
        <p:spPr>
          <a:xfrm>
            <a:off x="12100559" y="2966720"/>
            <a:ext cx="91440" cy="396240"/>
          </a:xfrm>
          <a:custGeom>
            <a:avLst/>
            <a:gdLst/>
            <a:ahLst/>
            <a:cxnLst/>
            <a:rect l="l" t="t" r="r" b="b"/>
            <a:pathLst>
              <a:path w="91440" h="396239">
                <a:moveTo>
                  <a:pt x="91440" y="0"/>
                </a:moveTo>
                <a:lnTo>
                  <a:pt x="0" y="0"/>
                </a:lnTo>
                <a:lnTo>
                  <a:pt x="0" y="396239"/>
                </a:lnTo>
                <a:lnTo>
                  <a:pt x="91440" y="396239"/>
                </a:lnTo>
                <a:lnTo>
                  <a:pt x="91440" y="0"/>
                </a:lnTo>
                <a:close/>
              </a:path>
            </a:pathLst>
          </a:custGeom>
          <a:solidFill>
            <a:srgbClr val="BB1F4A"/>
          </a:solidFill>
        </p:spPr>
        <p:txBody>
          <a:bodyPr wrap="square" lIns="0" tIns="0" rIns="0" bIns="0" rtlCol="0"/>
          <a:lstStyle/>
          <a:p>
            <a:endParaRPr/>
          </a:p>
        </p:txBody>
      </p:sp>
      <p:sp>
        <p:nvSpPr>
          <p:cNvPr id="27" name="object 27"/>
          <p:cNvSpPr/>
          <p:nvPr/>
        </p:nvSpPr>
        <p:spPr>
          <a:xfrm>
            <a:off x="12156440" y="2966720"/>
            <a:ext cx="0" cy="193040"/>
          </a:xfrm>
          <a:custGeom>
            <a:avLst/>
            <a:gdLst/>
            <a:ahLst/>
            <a:cxnLst/>
            <a:rect l="l" t="t" r="r" b="b"/>
            <a:pathLst>
              <a:path h="193039">
                <a:moveTo>
                  <a:pt x="0" y="0"/>
                </a:moveTo>
                <a:lnTo>
                  <a:pt x="0" y="193039"/>
                </a:lnTo>
              </a:path>
            </a:pathLst>
          </a:custGeom>
          <a:ln w="71120">
            <a:solidFill>
              <a:srgbClr val="DA2558"/>
            </a:solidFill>
          </a:ln>
        </p:spPr>
        <p:txBody>
          <a:bodyPr wrap="square" lIns="0" tIns="0" rIns="0" bIns="0" rtlCol="0"/>
          <a:lstStyle/>
          <a:p>
            <a:endParaRPr/>
          </a:p>
        </p:txBody>
      </p:sp>
      <p:sp>
        <p:nvSpPr>
          <p:cNvPr id="28" name="object 28"/>
          <p:cNvSpPr/>
          <p:nvPr/>
        </p:nvSpPr>
        <p:spPr>
          <a:xfrm>
            <a:off x="12141200" y="3261359"/>
            <a:ext cx="50800" cy="50800"/>
          </a:xfrm>
          <a:custGeom>
            <a:avLst/>
            <a:gdLst/>
            <a:ahLst/>
            <a:cxnLst/>
            <a:rect l="l" t="t" r="r" b="b"/>
            <a:pathLst>
              <a:path w="50800" h="50800">
                <a:moveTo>
                  <a:pt x="25400" y="0"/>
                </a:moveTo>
                <a:lnTo>
                  <a:pt x="15537" y="2004"/>
                </a:lnTo>
                <a:lnTo>
                  <a:pt x="7461" y="7461"/>
                </a:lnTo>
                <a:lnTo>
                  <a:pt x="2004" y="15537"/>
                </a:lnTo>
                <a:lnTo>
                  <a:pt x="0" y="25400"/>
                </a:lnTo>
                <a:lnTo>
                  <a:pt x="2004" y="35262"/>
                </a:lnTo>
                <a:lnTo>
                  <a:pt x="7461" y="43338"/>
                </a:lnTo>
                <a:lnTo>
                  <a:pt x="15537" y="48795"/>
                </a:lnTo>
                <a:lnTo>
                  <a:pt x="25400" y="50800"/>
                </a:lnTo>
                <a:lnTo>
                  <a:pt x="35262" y="48795"/>
                </a:lnTo>
                <a:lnTo>
                  <a:pt x="43338" y="43338"/>
                </a:lnTo>
                <a:lnTo>
                  <a:pt x="48795" y="35262"/>
                </a:lnTo>
                <a:lnTo>
                  <a:pt x="50800" y="25400"/>
                </a:lnTo>
                <a:lnTo>
                  <a:pt x="48795" y="15537"/>
                </a:lnTo>
                <a:lnTo>
                  <a:pt x="43338" y="7461"/>
                </a:lnTo>
                <a:lnTo>
                  <a:pt x="35262" y="2004"/>
                </a:lnTo>
                <a:lnTo>
                  <a:pt x="25400" y="0"/>
                </a:lnTo>
                <a:close/>
              </a:path>
            </a:pathLst>
          </a:custGeom>
          <a:solidFill>
            <a:srgbClr val="FFFFFF"/>
          </a:solidFill>
        </p:spPr>
        <p:txBody>
          <a:bodyPr wrap="square" lIns="0" tIns="0" rIns="0" bIns="0" rtlCol="0"/>
          <a:lstStyle/>
          <a:p>
            <a:endParaRPr/>
          </a:p>
        </p:txBody>
      </p:sp>
      <p:sp>
        <p:nvSpPr>
          <p:cNvPr id="29" name="object 29"/>
          <p:cNvSpPr/>
          <p:nvPr/>
        </p:nvSpPr>
        <p:spPr>
          <a:xfrm>
            <a:off x="11075368" y="5005101"/>
            <a:ext cx="231775" cy="257175"/>
          </a:xfrm>
          <a:custGeom>
            <a:avLst/>
            <a:gdLst/>
            <a:ahLst/>
            <a:cxnLst/>
            <a:rect l="l" t="t" r="r" b="b"/>
            <a:pathLst>
              <a:path w="231775" h="257175">
                <a:moveTo>
                  <a:pt x="151272" y="0"/>
                </a:moveTo>
                <a:lnTo>
                  <a:pt x="99107" y="30829"/>
                </a:lnTo>
                <a:lnTo>
                  <a:pt x="17192" y="136112"/>
                </a:lnTo>
                <a:lnTo>
                  <a:pt x="0" y="193881"/>
                </a:lnTo>
                <a:lnTo>
                  <a:pt x="7602" y="221283"/>
                </a:lnTo>
                <a:lnTo>
                  <a:pt x="25193" y="243554"/>
                </a:lnTo>
                <a:lnTo>
                  <a:pt x="51361" y="255476"/>
                </a:lnTo>
                <a:lnTo>
                  <a:pt x="79851" y="256730"/>
                </a:lnTo>
                <a:lnTo>
                  <a:pt x="107364" y="246983"/>
                </a:lnTo>
                <a:lnTo>
                  <a:pt x="130603" y="225901"/>
                </a:lnTo>
                <a:lnTo>
                  <a:pt x="214423" y="118713"/>
                </a:lnTo>
                <a:lnTo>
                  <a:pt x="228054" y="91471"/>
                </a:lnTo>
                <a:lnTo>
                  <a:pt x="231362" y="62611"/>
                </a:lnTo>
                <a:lnTo>
                  <a:pt x="223692" y="35417"/>
                </a:lnTo>
                <a:lnTo>
                  <a:pt x="204390" y="13176"/>
                </a:lnTo>
                <a:lnTo>
                  <a:pt x="179367" y="682"/>
                </a:lnTo>
                <a:lnTo>
                  <a:pt x="151272" y="0"/>
                </a:lnTo>
                <a:close/>
              </a:path>
            </a:pathLst>
          </a:custGeom>
          <a:solidFill>
            <a:srgbClr val="EBBCA9"/>
          </a:solidFill>
        </p:spPr>
        <p:txBody>
          <a:bodyPr wrap="square" lIns="0" tIns="0" rIns="0" bIns="0" rtlCol="0"/>
          <a:lstStyle/>
          <a:p>
            <a:endParaRPr/>
          </a:p>
        </p:txBody>
      </p:sp>
      <p:sp>
        <p:nvSpPr>
          <p:cNvPr id="30" name="object 30"/>
          <p:cNvSpPr/>
          <p:nvPr/>
        </p:nvSpPr>
        <p:spPr>
          <a:xfrm>
            <a:off x="11186191" y="5031485"/>
            <a:ext cx="231775" cy="257810"/>
          </a:xfrm>
          <a:custGeom>
            <a:avLst/>
            <a:gdLst/>
            <a:ahLst/>
            <a:cxnLst/>
            <a:rect l="l" t="t" r="r" b="b"/>
            <a:pathLst>
              <a:path w="231775" h="257810">
                <a:moveTo>
                  <a:pt x="152098" y="0"/>
                </a:moveTo>
                <a:lnTo>
                  <a:pt x="100552" y="31750"/>
                </a:lnTo>
                <a:lnTo>
                  <a:pt x="18256" y="137287"/>
                </a:lnTo>
                <a:lnTo>
                  <a:pt x="0" y="194373"/>
                </a:lnTo>
                <a:lnTo>
                  <a:pt x="7397" y="221618"/>
                </a:lnTo>
                <a:lnTo>
                  <a:pt x="25749" y="244601"/>
                </a:lnTo>
                <a:lnTo>
                  <a:pt x="50627" y="256926"/>
                </a:lnTo>
                <a:lnTo>
                  <a:pt x="78660" y="257476"/>
                </a:lnTo>
                <a:lnTo>
                  <a:pt x="106527" y="247048"/>
                </a:lnTo>
                <a:lnTo>
                  <a:pt x="130905" y="226440"/>
                </a:lnTo>
                <a:lnTo>
                  <a:pt x="215233" y="118871"/>
                </a:lnTo>
                <a:lnTo>
                  <a:pt x="228713" y="91366"/>
                </a:lnTo>
                <a:lnTo>
                  <a:pt x="231727" y="62087"/>
                </a:lnTo>
                <a:lnTo>
                  <a:pt x="224145" y="34879"/>
                </a:lnTo>
                <a:lnTo>
                  <a:pt x="205835" y="13588"/>
                </a:lnTo>
                <a:lnTo>
                  <a:pt x="180615" y="996"/>
                </a:lnTo>
                <a:lnTo>
                  <a:pt x="152098" y="0"/>
                </a:lnTo>
                <a:close/>
              </a:path>
            </a:pathLst>
          </a:custGeom>
          <a:solidFill>
            <a:srgbClr val="EBBCA9"/>
          </a:solidFill>
        </p:spPr>
        <p:txBody>
          <a:bodyPr wrap="square" lIns="0" tIns="0" rIns="0" bIns="0" rtlCol="0"/>
          <a:lstStyle/>
          <a:p>
            <a:endParaRPr/>
          </a:p>
        </p:txBody>
      </p:sp>
      <p:sp>
        <p:nvSpPr>
          <p:cNvPr id="31" name="object 31"/>
          <p:cNvSpPr/>
          <p:nvPr/>
        </p:nvSpPr>
        <p:spPr>
          <a:xfrm>
            <a:off x="11295332" y="5059902"/>
            <a:ext cx="233045" cy="257175"/>
          </a:xfrm>
          <a:custGeom>
            <a:avLst/>
            <a:gdLst/>
            <a:ahLst/>
            <a:cxnLst/>
            <a:rect l="l" t="t" r="r" b="b"/>
            <a:pathLst>
              <a:path w="233045" h="257175">
                <a:moveTo>
                  <a:pt x="152384" y="0"/>
                </a:moveTo>
                <a:lnTo>
                  <a:pt x="101266" y="32670"/>
                </a:lnTo>
                <a:lnTo>
                  <a:pt x="18970" y="138207"/>
                </a:lnTo>
                <a:lnTo>
                  <a:pt x="0" y="194532"/>
                </a:lnTo>
                <a:lnTo>
                  <a:pt x="7379" y="221753"/>
                </a:lnTo>
                <a:lnTo>
                  <a:pt x="24939" y="243998"/>
                </a:lnTo>
                <a:lnTo>
                  <a:pt x="52181" y="256418"/>
                </a:lnTo>
                <a:lnTo>
                  <a:pt x="81041" y="257063"/>
                </a:lnTo>
                <a:lnTo>
                  <a:pt x="108235" y="246731"/>
                </a:lnTo>
                <a:lnTo>
                  <a:pt x="130476" y="226218"/>
                </a:lnTo>
                <a:lnTo>
                  <a:pt x="214677" y="118522"/>
                </a:lnTo>
                <a:lnTo>
                  <a:pt x="229320" y="92047"/>
                </a:lnTo>
                <a:lnTo>
                  <a:pt x="233044" y="63023"/>
                </a:lnTo>
                <a:lnTo>
                  <a:pt x="226125" y="35333"/>
                </a:lnTo>
                <a:lnTo>
                  <a:pt x="208835" y="12858"/>
                </a:lnTo>
                <a:lnTo>
                  <a:pt x="181490" y="416"/>
                </a:lnTo>
                <a:lnTo>
                  <a:pt x="152384" y="0"/>
                </a:lnTo>
                <a:close/>
              </a:path>
            </a:pathLst>
          </a:custGeom>
          <a:solidFill>
            <a:srgbClr val="EBBCA9"/>
          </a:solidFill>
        </p:spPr>
        <p:txBody>
          <a:bodyPr wrap="square" lIns="0" tIns="0" rIns="0" bIns="0" rtlCol="0"/>
          <a:lstStyle/>
          <a:p>
            <a:endParaRPr/>
          </a:p>
        </p:txBody>
      </p:sp>
      <p:sp>
        <p:nvSpPr>
          <p:cNvPr id="32" name="object 32"/>
          <p:cNvSpPr/>
          <p:nvPr/>
        </p:nvSpPr>
        <p:spPr>
          <a:xfrm>
            <a:off x="10992183" y="4855083"/>
            <a:ext cx="321945" cy="272415"/>
          </a:xfrm>
          <a:custGeom>
            <a:avLst/>
            <a:gdLst/>
            <a:ahLst/>
            <a:cxnLst/>
            <a:rect l="l" t="t" r="r" b="b"/>
            <a:pathLst>
              <a:path w="321945" h="272414">
                <a:moveTo>
                  <a:pt x="240585" y="0"/>
                </a:moveTo>
                <a:lnTo>
                  <a:pt x="35861" y="140843"/>
                </a:lnTo>
                <a:lnTo>
                  <a:pt x="13303" y="161567"/>
                </a:lnTo>
                <a:lnTo>
                  <a:pt x="1127" y="187960"/>
                </a:lnTo>
                <a:lnTo>
                  <a:pt x="0" y="216352"/>
                </a:lnTo>
                <a:lnTo>
                  <a:pt x="10588" y="243078"/>
                </a:lnTo>
                <a:lnTo>
                  <a:pt x="31361" y="262808"/>
                </a:lnTo>
                <a:lnTo>
                  <a:pt x="57991" y="272335"/>
                </a:lnTo>
                <a:lnTo>
                  <a:pt x="86955" y="271170"/>
                </a:lnTo>
                <a:lnTo>
                  <a:pt x="114728" y="258826"/>
                </a:lnTo>
                <a:lnTo>
                  <a:pt x="321484" y="119888"/>
                </a:lnTo>
                <a:lnTo>
                  <a:pt x="240585" y="0"/>
                </a:lnTo>
                <a:close/>
              </a:path>
            </a:pathLst>
          </a:custGeom>
          <a:solidFill>
            <a:srgbClr val="F5C5AF"/>
          </a:solidFill>
        </p:spPr>
        <p:txBody>
          <a:bodyPr wrap="square" lIns="0" tIns="0" rIns="0" bIns="0" rtlCol="0"/>
          <a:lstStyle/>
          <a:p>
            <a:endParaRPr/>
          </a:p>
        </p:txBody>
      </p:sp>
      <p:sp>
        <p:nvSpPr>
          <p:cNvPr id="33" name="object 33"/>
          <p:cNvSpPr/>
          <p:nvPr/>
        </p:nvSpPr>
        <p:spPr>
          <a:xfrm>
            <a:off x="11214227" y="4854702"/>
            <a:ext cx="977900" cy="656590"/>
          </a:xfrm>
          <a:custGeom>
            <a:avLst/>
            <a:gdLst/>
            <a:ahLst/>
            <a:cxnLst/>
            <a:rect l="l" t="t" r="r" b="b"/>
            <a:pathLst>
              <a:path w="977900" h="656589">
                <a:moveTo>
                  <a:pt x="18669" y="0"/>
                </a:moveTo>
                <a:lnTo>
                  <a:pt x="0" y="47371"/>
                </a:lnTo>
                <a:lnTo>
                  <a:pt x="205486" y="244856"/>
                </a:lnTo>
                <a:lnTo>
                  <a:pt x="78867" y="280797"/>
                </a:lnTo>
                <a:lnTo>
                  <a:pt x="379475" y="439166"/>
                </a:lnTo>
                <a:lnTo>
                  <a:pt x="414922" y="454963"/>
                </a:lnTo>
                <a:lnTo>
                  <a:pt x="455501" y="469915"/>
                </a:lnTo>
                <a:lnTo>
                  <a:pt x="496008" y="481939"/>
                </a:lnTo>
                <a:lnTo>
                  <a:pt x="607949" y="501142"/>
                </a:lnTo>
                <a:lnTo>
                  <a:pt x="957579" y="656463"/>
                </a:lnTo>
                <a:lnTo>
                  <a:pt x="977773" y="610574"/>
                </a:lnTo>
                <a:lnTo>
                  <a:pt x="977773" y="277766"/>
                </a:lnTo>
                <a:lnTo>
                  <a:pt x="802004" y="199390"/>
                </a:lnTo>
                <a:lnTo>
                  <a:pt x="465454" y="10414"/>
                </a:lnTo>
                <a:lnTo>
                  <a:pt x="18669" y="0"/>
                </a:lnTo>
                <a:close/>
              </a:path>
            </a:pathLst>
          </a:custGeom>
          <a:solidFill>
            <a:srgbClr val="F5C5AF"/>
          </a:solidFill>
        </p:spPr>
        <p:txBody>
          <a:bodyPr wrap="square" lIns="0" tIns="0" rIns="0" bIns="0" rtlCol="0"/>
          <a:lstStyle/>
          <a:p>
            <a:endParaRPr/>
          </a:p>
        </p:txBody>
      </p:sp>
      <p:sp>
        <p:nvSpPr>
          <p:cNvPr id="34" name="object 34"/>
          <p:cNvSpPr/>
          <p:nvPr/>
        </p:nvSpPr>
        <p:spPr>
          <a:xfrm>
            <a:off x="11873356" y="5013197"/>
            <a:ext cx="318770" cy="504825"/>
          </a:xfrm>
          <a:custGeom>
            <a:avLst/>
            <a:gdLst/>
            <a:ahLst/>
            <a:cxnLst/>
            <a:rect l="l" t="t" r="r" b="b"/>
            <a:pathLst>
              <a:path w="318770" h="504825">
                <a:moveTo>
                  <a:pt x="191008" y="0"/>
                </a:moveTo>
                <a:lnTo>
                  <a:pt x="95123" y="214629"/>
                </a:lnTo>
                <a:lnTo>
                  <a:pt x="0" y="430148"/>
                </a:lnTo>
                <a:lnTo>
                  <a:pt x="165353" y="504697"/>
                </a:lnTo>
                <a:lnTo>
                  <a:pt x="263778" y="287527"/>
                </a:lnTo>
                <a:lnTo>
                  <a:pt x="318643" y="159885"/>
                </a:lnTo>
                <a:lnTo>
                  <a:pt x="318643" y="53469"/>
                </a:lnTo>
                <a:lnTo>
                  <a:pt x="276098" y="34797"/>
                </a:lnTo>
                <a:lnTo>
                  <a:pt x="191008" y="0"/>
                </a:lnTo>
                <a:close/>
              </a:path>
            </a:pathLst>
          </a:custGeom>
          <a:solidFill>
            <a:srgbClr val="349193"/>
          </a:solidFill>
        </p:spPr>
        <p:txBody>
          <a:bodyPr wrap="square" lIns="0" tIns="0" rIns="0" bIns="0" rtlCol="0"/>
          <a:lstStyle/>
          <a:p>
            <a:endParaRPr/>
          </a:p>
        </p:txBody>
      </p:sp>
      <p:sp>
        <p:nvSpPr>
          <p:cNvPr id="35" name="object 35"/>
          <p:cNvSpPr/>
          <p:nvPr/>
        </p:nvSpPr>
        <p:spPr>
          <a:xfrm>
            <a:off x="11896343" y="5389879"/>
            <a:ext cx="1905" cy="1905"/>
          </a:xfrm>
          <a:custGeom>
            <a:avLst/>
            <a:gdLst/>
            <a:ahLst/>
            <a:cxnLst/>
            <a:rect l="l" t="t" r="r" b="b"/>
            <a:pathLst>
              <a:path w="1904" h="1904">
                <a:moveTo>
                  <a:pt x="761" y="0"/>
                </a:moveTo>
                <a:lnTo>
                  <a:pt x="1650" y="762"/>
                </a:lnTo>
                <a:lnTo>
                  <a:pt x="761" y="1651"/>
                </a:lnTo>
                <a:lnTo>
                  <a:pt x="0" y="762"/>
                </a:lnTo>
                <a:lnTo>
                  <a:pt x="761" y="0"/>
                </a:lnTo>
                <a:close/>
              </a:path>
            </a:pathLst>
          </a:custGeom>
          <a:solidFill>
            <a:srgbClr val="BCBEC1"/>
          </a:solidFill>
        </p:spPr>
        <p:txBody>
          <a:bodyPr wrap="square" lIns="0" tIns="0" rIns="0" bIns="0" rtlCol="0"/>
          <a:lstStyle/>
          <a:p>
            <a:endParaRPr/>
          </a:p>
        </p:txBody>
      </p:sp>
      <p:sp>
        <p:nvSpPr>
          <p:cNvPr id="36" name="object 36"/>
          <p:cNvSpPr/>
          <p:nvPr/>
        </p:nvSpPr>
        <p:spPr>
          <a:xfrm>
            <a:off x="11873356" y="5443346"/>
            <a:ext cx="140335" cy="62230"/>
          </a:xfrm>
          <a:custGeom>
            <a:avLst/>
            <a:gdLst/>
            <a:ahLst/>
            <a:cxnLst/>
            <a:rect l="l" t="t" r="r" b="b"/>
            <a:pathLst>
              <a:path w="140334" h="62229">
                <a:moveTo>
                  <a:pt x="0" y="0"/>
                </a:moveTo>
                <a:lnTo>
                  <a:pt x="82676" y="37210"/>
                </a:lnTo>
                <a:lnTo>
                  <a:pt x="140335" y="61721"/>
                </a:lnTo>
                <a:lnTo>
                  <a:pt x="0" y="0"/>
                </a:lnTo>
                <a:close/>
              </a:path>
            </a:pathLst>
          </a:custGeom>
          <a:solidFill>
            <a:srgbClr val="E6E7E8"/>
          </a:solidFill>
        </p:spPr>
        <p:txBody>
          <a:bodyPr wrap="square" lIns="0" tIns="0" rIns="0" bIns="0" rtlCol="0"/>
          <a:lstStyle/>
          <a:p>
            <a:endParaRPr/>
          </a:p>
        </p:txBody>
      </p:sp>
      <p:sp>
        <p:nvSpPr>
          <p:cNvPr id="37" name="object 37"/>
          <p:cNvSpPr/>
          <p:nvPr/>
        </p:nvSpPr>
        <p:spPr>
          <a:xfrm>
            <a:off x="11873356" y="5227828"/>
            <a:ext cx="233679" cy="277495"/>
          </a:xfrm>
          <a:custGeom>
            <a:avLst/>
            <a:gdLst/>
            <a:ahLst/>
            <a:cxnLst/>
            <a:rect l="l" t="t" r="r" b="b"/>
            <a:pathLst>
              <a:path w="233679" h="277495">
                <a:moveTo>
                  <a:pt x="95123" y="0"/>
                </a:moveTo>
                <a:lnTo>
                  <a:pt x="23749" y="162052"/>
                </a:lnTo>
                <a:lnTo>
                  <a:pt x="9525" y="197104"/>
                </a:lnTo>
                <a:lnTo>
                  <a:pt x="0" y="215519"/>
                </a:lnTo>
                <a:lnTo>
                  <a:pt x="82676" y="252730"/>
                </a:lnTo>
                <a:lnTo>
                  <a:pt x="140335" y="277241"/>
                </a:lnTo>
                <a:lnTo>
                  <a:pt x="233679" y="60198"/>
                </a:lnTo>
                <a:lnTo>
                  <a:pt x="95123" y="0"/>
                </a:lnTo>
                <a:close/>
              </a:path>
            </a:pathLst>
          </a:custGeom>
          <a:solidFill>
            <a:srgbClr val="2E8386"/>
          </a:solidFill>
        </p:spPr>
        <p:txBody>
          <a:bodyPr wrap="square" lIns="0" tIns="0" rIns="0" bIns="0" rtlCol="0"/>
          <a:lstStyle/>
          <a:p>
            <a:endParaRPr/>
          </a:p>
        </p:txBody>
      </p:sp>
      <p:sp>
        <p:nvSpPr>
          <p:cNvPr id="38" name="object 38"/>
          <p:cNvSpPr/>
          <p:nvPr/>
        </p:nvSpPr>
        <p:spPr>
          <a:xfrm>
            <a:off x="12068125" y="5088699"/>
            <a:ext cx="59690" cy="59055"/>
          </a:xfrm>
          <a:custGeom>
            <a:avLst/>
            <a:gdLst/>
            <a:ahLst/>
            <a:cxnLst/>
            <a:rect l="l" t="t" r="r" b="b"/>
            <a:pathLst>
              <a:path w="59690" h="59054">
                <a:moveTo>
                  <a:pt x="30942" y="0"/>
                </a:moveTo>
                <a:lnTo>
                  <a:pt x="19385" y="1650"/>
                </a:lnTo>
                <a:lnTo>
                  <a:pt x="9399" y="7683"/>
                </a:lnTo>
                <a:lnTo>
                  <a:pt x="2081" y="17716"/>
                </a:lnTo>
                <a:lnTo>
                  <a:pt x="0" y="28594"/>
                </a:lnTo>
                <a:lnTo>
                  <a:pt x="2192" y="39592"/>
                </a:lnTo>
                <a:lnTo>
                  <a:pt x="8457" y="49399"/>
                </a:lnTo>
                <a:lnTo>
                  <a:pt x="18591" y="56705"/>
                </a:lnTo>
                <a:lnTo>
                  <a:pt x="29452" y="58715"/>
                </a:lnTo>
                <a:lnTo>
                  <a:pt x="40419" y="56499"/>
                </a:lnTo>
                <a:lnTo>
                  <a:pt x="50220" y="50258"/>
                </a:lnTo>
                <a:lnTo>
                  <a:pt x="57580" y="40195"/>
                </a:lnTo>
                <a:lnTo>
                  <a:pt x="59620" y="29364"/>
                </a:lnTo>
                <a:lnTo>
                  <a:pt x="57612" y="18605"/>
                </a:lnTo>
                <a:lnTo>
                  <a:pt x="51937" y="9370"/>
                </a:lnTo>
                <a:lnTo>
                  <a:pt x="42975" y="3111"/>
                </a:lnTo>
                <a:lnTo>
                  <a:pt x="30942" y="0"/>
                </a:lnTo>
                <a:close/>
              </a:path>
            </a:pathLst>
          </a:custGeom>
          <a:solidFill>
            <a:srgbClr val="445260"/>
          </a:solidFill>
        </p:spPr>
        <p:txBody>
          <a:bodyPr wrap="square" lIns="0" tIns="0" rIns="0" bIns="0" rtlCol="0"/>
          <a:lstStyle/>
          <a:p>
            <a:endParaRPr/>
          </a:p>
        </p:txBody>
      </p:sp>
      <p:sp>
        <p:nvSpPr>
          <p:cNvPr id="39" name="object 39"/>
          <p:cNvSpPr/>
          <p:nvPr/>
        </p:nvSpPr>
        <p:spPr>
          <a:xfrm>
            <a:off x="10400950" y="5704035"/>
            <a:ext cx="255270" cy="237490"/>
          </a:xfrm>
          <a:custGeom>
            <a:avLst/>
            <a:gdLst/>
            <a:ahLst/>
            <a:cxnLst/>
            <a:rect l="l" t="t" r="r" b="b"/>
            <a:pathLst>
              <a:path w="255270" h="237489">
                <a:moveTo>
                  <a:pt x="188896" y="0"/>
                </a:moveTo>
                <a:lnTo>
                  <a:pt x="131032" y="20248"/>
                </a:lnTo>
                <a:lnTo>
                  <a:pt x="28797" y="106519"/>
                </a:lnTo>
                <a:lnTo>
                  <a:pt x="0" y="159994"/>
                </a:lnTo>
                <a:lnTo>
                  <a:pt x="1758" y="188067"/>
                </a:lnTo>
                <a:lnTo>
                  <a:pt x="15208" y="212602"/>
                </a:lnTo>
                <a:lnTo>
                  <a:pt x="38217" y="230974"/>
                </a:lnTo>
                <a:lnTo>
                  <a:pt x="65928" y="237312"/>
                </a:lnTo>
                <a:lnTo>
                  <a:pt x="95236" y="232232"/>
                </a:lnTo>
                <a:lnTo>
                  <a:pt x="123031" y="216349"/>
                </a:lnTo>
                <a:lnTo>
                  <a:pt x="225266" y="130065"/>
                </a:lnTo>
                <a:lnTo>
                  <a:pt x="245677" y="105690"/>
                </a:lnTo>
                <a:lnTo>
                  <a:pt x="254825" y="77316"/>
                </a:lnTo>
                <a:lnTo>
                  <a:pt x="252591" y="48798"/>
                </a:lnTo>
                <a:lnTo>
                  <a:pt x="238855" y="23995"/>
                </a:lnTo>
                <a:lnTo>
                  <a:pt x="216703" y="6430"/>
                </a:lnTo>
                <a:lnTo>
                  <a:pt x="188896" y="0"/>
                </a:lnTo>
                <a:close/>
              </a:path>
            </a:pathLst>
          </a:custGeom>
          <a:solidFill>
            <a:srgbClr val="EBBCA9"/>
          </a:solidFill>
        </p:spPr>
        <p:txBody>
          <a:bodyPr wrap="square" lIns="0" tIns="0" rIns="0" bIns="0" rtlCol="0"/>
          <a:lstStyle/>
          <a:p>
            <a:endParaRPr/>
          </a:p>
        </p:txBody>
      </p:sp>
      <p:sp>
        <p:nvSpPr>
          <p:cNvPr id="40" name="object 40"/>
          <p:cNvSpPr/>
          <p:nvPr/>
        </p:nvSpPr>
        <p:spPr>
          <a:xfrm>
            <a:off x="10432113" y="5813464"/>
            <a:ext cx="254635" cy="236854"/>
          </a:xfrm>
          <a:custGeom>
            <a:avLst/>
            <a:gdLst/>
            <a:ahLst/>
            <a:cxnLst/>
            <a:rect l="l" t="t" r="r" b="b"/>
            <a:pathLst>
              <a:path w="254634" h="236854">
                <a:moveTo>
                  <a:pt x="189245" y="0"/>
                </a:moveTo>
                <a:lnTo>
                  <a:pt x="133905" y="19404"/>
                </a:lnTo>
                <a:lnTo>
                  <a:pt x="29765" y="107884"/>
                </a:lnTo>
                <a:lnTo>
                  <a:pt x="0" y="160621"/>
                </a:lnTo>
                <a:lnTo>
                  <a:pt x="2101" y="189059"/>
                </a:lnTo>
                <a:lnTo>
                  <a:pt x="15668" y="213739"/>
                </a:lnTo>
                <a:lnTo>
                  <a:pt x="38512" y="230319"/>
                </a:lnTo>
                <a:lnTo>
                  <a:pt x="66119" y="236708"/>
                </a:lnTo>
                <a:lnTo>
                  <a:pt x="95392" y="232432"/>
                </a:lnTo>
                <a:lnTo>
                  <a:pt x="123237" y="217016"/>
                </a:lnTo>
                <a:lnTo>
                  <a:pt x="225472" y="130541"/>
                </a:lnTo>
                <a:lnTo>
                  <a:pt x="245104" y="105338"/>
                </a:lnTo>
                <a:lnTo>
                  <a:pt x="254412" y="77085"/>
                </a:lnTo>
                <a:lnTo>
                  <a:pt x="252743" y="49097"/>
                </a:lnTo>
                <a:lnTo>
                  <a:pt x="239442" y="24687"/>
                </a:lnTo>
                <a:lnTo>
                  <a:pt x="216630" y="6425"/>
                </a:lnTo>
                <a:lnTo>
                  <a:pt x="189245" y="0"/>
                </a:lnTo>
                <a:close/>
              </a:path>
            </a:pathLst>
          </a:custGeom>
          <a:solidFill>
            <a:srgbClr val="EBBCA9"/>
          </a:solidFill>
        </p:spPr>
        <p:txBody>
          <a:bodyPr wrap="square" lIns="0" tIns="0" rIns="0" bIns="0" rtlCol="0"/>
          <a:lstStyle/>
          <a:p>
            <a:endParaRPr/>
          </a:p>
        </p:txBody>
      </p:sp>
      <p:sp>
        <p:nvSpPr>
          <p:cNvPr id="41" name="object 41"/>
          <p:cNvSpPr/>
          <p:nvPr/>
        </p:nvSpPr>
        <p:spPr>
          <a:xfrm>
            <a:off x="10465260" y="5922348"/>
            <a:ext cx="254635" cy="237490"/>
          </a:xfrm>
          <a:custGeom>
            <a:avLst/>
            <a:gdLst/>
            <a:ahLst/>
            <a:cxnLst/>
            <a:rect l="l" t="t" r="r" b="b"/>
            <a:pathLst>
              <a:path w="254634" h="237489">
                <a:moveTo>
                  <a:pt x="187928" y="0"/>
                </a:moveTo>
                <a:lnTo>
                  <a:pt x="132000" y="21772"/>
                </a:lnTo>
                <a:lnTo>
                  <a:pt x="30146" y="107675"/>
                </a:lnTo>
                <a:lnTo>
                  <a:pt x="0" y="159542"/>
                </a:lnTo>
                <a:lnTo>
                  <a:pt x="2196" y="187917"/>
                </a:lnTo>
                <a:lnTo>
                  <a:pt x="16811" y="213504"/>
                </a:lnTo>
                <a:lnTo>
                  <a:pt x="38911" y="231049"/>
                </a:lnTo>
                <a:lnTo>
                  <a:pt x="66452" y="237313"/>
                </a:lnTo>
                <a:lnTo>
                  <a:pt x="95589" y="232181"/>
                </a:lnTo>
                <a:lnTo>
                  <a:pt x="122475" y="215536"/>
                </a:lnTo>
                <a:lnTo>
                  <a:pt x="224202" y="129633"/>
                </a:lnTo>
                <a:lnTo>
                  <a:pt x="244861" y="105618"/>
                </a:lnTo>
                <a:lnTo>
                  <a:pt x="254412" y="77766"/>
                </a:lnTo>
                <a:lnTo>
                  <a:pt x="252223" y="49391"/>
                </a:lnTo>
                <a:lnTo>
                  <a:pt x="237664" y="23804"/>
                </a:lnTo>
                <a:lnTo>
                  <a:pt x="215493" y="6261"/>
                </a:lnTo>
                <a:lnTo>
                  <a:pt x="187928" y="0"/>
                </a:lnTo>
                <a:close/>
              </a:path>
            </a:pathLst>
          </a:custGeom>
          <a:solidFill>
            <a:srgbClr val="EBBCA9"/>
          </a:solidFill>
        </p:spPr>
        <p:txBody>
          <a:bodyPr wrap="square" lIns="0" tIns="0" rIns="0" bIns="0" rtlCol="0"/>
          <a:lstStyle/>
          <a:p>
            <a:endParaRPr/>
          </a:p>
        </p:txBody>
      </p:sp>
      <p:sp>
        <p:nvSpPr>
          <p:cNvPr id="42" name="object 42"/>
          <p:cNvSpPr/>
          <p:nvPr/>
        </p:nvSpPr>
        <p:spPr>
          <a:xfrm>
            <a:off x="10251185" y="5626064"/>
            <a:ext cx="265430" cy="326390"/>
          </a:xfrm>
          <a:custGeom>
            <a:avLst/>
            <a:gdLst/>
            <a:ahLst/>
            <a:cxnLst/>
            <a:rect l="l" t="t" r="r" b="b"/>
            <a:pathLst>
              <a:path w="265429" h="326389">
                <a:moveTo>
                  <a:pt x="207847" y="0"/>
                </a:moveTo>
                <a:lnTo>
                  <a:pt x="179832" y="1856"/>
                </a:lnTo>
                <a:lnTo>
                  <a:pt x="153531" y="15435"/>
                </a:lnTo>
                <a:lnTo>
                  <a:pt x="132588" y="39938"/>
                </a:lnTo>
                <a:lnTo>
                  <a:pt x="0" y="250009"/>
                </a:lnTo>
                <a:lnTo>
                  <a:pt x="123063" y="326120"/>
                </a:lnTo>
                <a:lnTo>
                  <a:pt x="253746" y="114132"/>
                </a:lnTo>
                <a:lnTo>
                  <a:pt x="264973" y="85858"/>
                </a:lnTo>
                <a:lnTo>
                  <a:pt x="264985" y="56869"/>
                </a:lnTo>
                <a:lnTo>
                  <a:pt x="254424" y="30645"/>
                </a:lnTo>
                <a:lnTo>
                  <a:pt x="233934" y="10665"/>
                </a:lnTo>
                <a:lnTo>
                  <a:pt x="207847" y="0"/>
                </a:lnTo>
                <a:close/>
              </a:path>
            </a:pathLst>
          </a:custGeom>
          <a:solidFill>
            <a:srgbClr val="F5C5AF"/>
          </a:solidFill>
        </p:spPr>
        <p:txBody>
          <a:bodyPr wrap="square" lIns="0" tIns="0" rIns="0" bIns="0" rtlCol="0"/>
          <a:lstStyle/>
          <a:p>
            <a:endParaRPr/>
          </a:p>
        </p:txBody>
      </p:sp>
      <p:sp>
        <p:nvSpPr>
          <p:cNvPr id="43" name="object 43"/>
          <p:cNvSpPr/>
          <p:nvPr/>
        </p:nvSpPr>
        <p:spPr>
          <a:xfrm>
            <a:off x="10250931" y="5853557"/>
            <a:ext cx="693420" cy="1004569"/>
          </a:xfrm>
          <a:custGeom>
            <a:avLst/>
            <a:gdLst/>
            <a:ahLst/>
            <a:cxnLst/>
            <a:rect l="l" t="t" r="r" b="b"/>
            <a:pathLst>
              <a:path w="693420" h="1004570">
                <a:moveTo>
                  <a:pt x="48514" y="0"/>
                </a:moveTo>
                <a:lnTo>
                  <a:pt x="0" y="22479"/>
                </a:lnTo>
                <a:lnTo>
                  <a:pt x="28448" y="468109"/>
                </a:lnTo>
                <a:lnTo>
                  <a:pt x="232537" y="794854"/>
                </a:lnTo>
                <a:lnTo>
                  <a:pt x="334160" y="1004441"/>
                </a:lnTo>
                <a:lnTo>
                  <a:pt x="549946" y="1004441"/>
                </a:lnTo>
                <a:lnTo>
                  <a:pt x="693293" y="934566"/>
                </a:lnTo>
                <a:lnTo>
                  <a:pt x="524001" y="591489"/>
                </a:lnTo>
                <a:lnTo>
                  <a:pt x="510794" y="513473"/>
                </a:lnTo>
                <a:lnTo>
                  <a:pt x="488473" y="438807"/>
                </a:lnTo>
                <a:lnTo>
                  <a:pt x="471324" y="399484"/>
                </a:lnTo>
                <a:lnTo>
                  <a:pt x="453009" y="365874"/>
                </a:lnTo>
                <a:lnTo>
                  <a:pt x="355618" y="197548"/>
                </a:lnTo>
                <a:lnTo>
                  <a:pt x="254000" y="197548"/>
                </a:lnTo>
                <a:lnTo>
                  <a:pt x="48514" y="0"/>
                </a:lnTo>
                <a:close/>
              </a:path>
              <a:path w="693420" h="1004570">
                <a:moveTo>
                  <a:pt x="282828" y="71742"/>
                </a:moveTo>
                <a:lnTo>
                  <a:pt x="254000" y="197548"/>
                </a:lnTo>
                <a:lnTo>
                  <a:pt x="355618" y="197548"/>
                </a:lnTo>
                <a:lnTo>
                  <a:pt x="282828" y="71742"/>
                </a:lnTo>
                <a:close/>
              </a:path>
            </a:pathLst>
          </a:custGeom>
          <a:solidFill>
            <a:srgbClr val="F5C5AF"/>
          </a:solidFill>
        </p:spPr>
        <p:txBody>
          <a:bodyPr wrap="square" lIns="0" tIns="0" rIns="0" bIns="0" rtlCol="0"/>
          <a:lstStyle/>
          <a:p>
            <a:endParaRPr/>
          </a:p>
        </p:txBody>
      </p:sp>
      <p:sp>
        <p:nvSpPr>
          <p:cNvPr id="44" name="object 44"/>
          <p:cNvSpPr/>
          <p:nvPr/>
        </p:nvSpPr>
        <p:spPr>
          <a:xfrm>
            <a:off x="10441940" y="6493027"/>
            <a:ext cx="503555" cy="365125"/>
          </a:xfrm>
          <a:custGeom>
            <a:avLst/>
            <a:gdLst/>
            <a:ahLst/>
            <a:cxnLst/>
            <a:rect l="l" t="t" r="r" b="b"/>
            <a:pathLst>
              <a:path w="503554" h="365125">
                <a:moveTo>
                  <a:pt x="422275" y="0"/>
                </a:moveTo>
                <a:lnTo>
                  <a:pt x="0" y="207835"/>
                </a:lnTo>
                <a:lnTo>
                  <a:pt x="40512" y="288996"/>
                </a:lnTo>
                <a:lnTo>
                  <a:pt x="77635" y="364971"/>
                </a:lnTo>
                <a:lnTo>
                  <a:pt x="86825" y="364971"/>
                </a:lnTo>
                <a:lnTo>
                  <a:pt x="292607" y="266641"/>
                </a:lnTo>
                <a:lnTo>
                  <a:pt x="503300" y="162318"/>
                </a:lnTo>
                <a:lnTo>
                  <a:pt x="422275" y="0"/>
                </a:lnTo>
                <a:close/>
              </a:path>
            </a:pathLst>
          </a:custGeom>
          <a:solidFill>
            <a:srgbClr val="349193"/>
          </a:solidFill>
        </p:spPr>
        <p:txBody>
          <a:bodyPr wrap="square" lIns="0" tIns="0" rIns="0" bIns="0" rtlCol="0"/>
          <a:lstStyle/>
          <a:p>
            <a:endParaRPr/>
          </a:p>
        </p:txBody>
      </p:sp>
      <p:sp>
        <p:nvSpPr>
          <p:cNvPr id="45" name="object 45"/>
          <p:cNvSpPr/>
          <p:nvPr/>
        </p:nvSpPr>
        <p:spPr>
          <a:xfrm>
            <a:off x="10864215" y="6493027"/>
            <a:ext cx="69850" cy="135255"/>
          </a:xfrm>
          <a:custGeom>
            <a:avLst/>
            <a:gdLst/>
            <a:ahLst/>
            <a:cxnLst/>
            <a:rect l="l" t="t" r="r" b="b"/>
            <a:pathLst>
              <a:path w="69850" h="135254">
                <a:moveTo>
                  <a:pt x="0" y="0"/>
                </a:moveTo>
                <a:lnTo>
                  <a:pt x="40512" y="81165"/>
                </a:lnTo>
                <a:lnTo>
                  <a:pt x="69723" y="135229"/>
                </a:lnTo>
                <a:lnTo>
                  <a:pt x="0" y="0"/>
                </a:lnTo>
                <a:close/>
              </a:path>
            </a:pathLst>
          </a:custGeom>
          <a:solidFill>
            <a:srgbClr val="E6E7E8"/>
          </a:solidFill>
        </p:spPr>
        <p:txBody>
          <a:bodyPr wrap="square" lIns="0" tIns="0" rIns="0" bIns="0" rtlCol="0"/>
          <a:lstStyle/>
          <a:p>
            <a:endParaRPr/>
          </a:p>
        </p:txBody>
      </p:sp>
      <p:sp>
        <p:nvSpPr>
          <p:cNvPr id="46" name="object 46"/>
          <p:cNvSpPr/>
          <p:nvPr/>
        </p:nvSpPr>
        <p:spPr>
          <a:xfrm>
            <a:off x="10652632" y="6493027"/>
            <a:ext cx="281305" cy="240029"/>
          </a:xfrm>
          <a:custGeom>
            <a:avLst/>
            <a:gdLst/>
            <a:ahLst/>
            <a:cxnLst/>
            <a:rect l="l" t="t" r="r" b="b"/>
            <a:pathLst>
              <a:path w="281304" h="240029">
                <a:moveTo>
                  <a:pt x="211582" y="0"/>
                </a:moveTo>
                <a:lnTo>
                  <a:pt x="0" y="103517"/>
                </a:lnTo>
                <a:lnTo>
                  <a:pt x="65659" y="239645"/>
                </a:lnTo>
                <a:lnTo>
                  <a:pt x="281305" y="135229"/>
                </a:lnTo>
                <a:lnTo>
                  <a:pt x="252095" y="81165"/>
                </a:lnTo>
                <a:lnTo>
                  <a:pt x="211582" y="0"/>
                </a:lnTo>
                <a:close/>
              </a:path>
            </a:pathLst>
          </a:custGeom>
          <a:solidFill>
            <a:srgbClr val="2E8386"/>
          </a:solidFill>
        </p:spPr>
        <p:txBody>
          <a:bodyPr wrap="square" lIns="0" tIns="0" rIns="0" bIns="0" rtlCol="0"/>
          <a:lstStyle/>
          <a:p>
            <a:endParaRPr/>
          </a:p>
        </p:txBody>
      </p:sp>
      <p:sp>
        <p:nvSpPr>
          <p:cNvPr id="47" name="object 47"/>
          <p:cNvSpPr/>
          <p:nvPr/>
        </p:nvSpPr>
        <p:spPr>
          <a:xfrm>
            <a:off x="10521091" y="6700392"/>
            <a:ext cx="56515" cy="58419"/>
          </a:xfrm>
          <a:custGeom>
            <a:avLst/>
            <a:gdLst/>
            <a:ahLst/>
            <a:cxnLst/>
            <a:rect l="l" t="t" r="r" b="b"/>
            <a:pathLst>
              <a:path w="56515" h="58420">
                <a:moveTo>
                  <a:pt x="25138" y="0"/>
                </a:moveTo>
                <a:lnTo>
                  <a:pt x="14448" y="2375"/>
                </a:lnTo>
                <a:lnTo>
                  <a:pt x="5885" y="8880"/>
                </a:lnTo>
                <a:lnTo>
                  <a:pt x="906" y="18449"/>
                </a:lnTo>
                <a:lnTo>
                  <a:pt x="0" y="29792"/>
                </a:lnTo>
                <a:lnTo>
                  <a:pt x="3653" y="41620"/>
                </a:lnTo>
                <a:lnTo>
                  <a:pt x="9973" y="50542"/>
                </a:lnTo>
                <a:lnTo>
                  <a:pt x="18972" y="56311"/>
                </a:lnTo>
                <a:lnTo>
                  <a:pt x="29710" y="58025"/>
                </a:lnTo>
                <a:lnTo>
                  <a:pt x="41245" y="54780"/>
                </a:lnTo>
                <a:lnTo>
                  <a:pt x="49783" y="48308"/>
                </a:lnTo>
                <a:lnTo>
                  <a:pt x="54977" y="38951"/>
                </a:lnTo>
                <a:lnTo>
                  <a:pt x="56479" y="28179"/>
                </a:lnTo>
                <a:lnTo>
                  <a:pt x="53945" y="17462"/>
                </a:lnTo>
                <a:lnTo>
                  <a:pt x="46184" y="7708"/>
                </a:lnTo>
                <a:lnTo>
                  <a:pt x="36149" y="1832"/>
                </a:lnTo>
                <a:lnTo>
                  <a:pt x="25138" y="0"/>
                </a:lnTo>
                <a:close/>
              </a:path>
            </a:pathLst>
          </a:custGeom>
          <a:solidFill>
            <a:srgbClr val="445260"/>
          </a:solidFill>
        </p:spPr>
        <p:txBody>
          <a:bodyPr wrap="square" lIns="0" tIns="0" rIns="0" bIns="0" rtlCol="0"/>
          <a:lstStyle/>
          <a:p>
            <a:endParaRPr/>
          </a:p>
        </p:txBody>
      </p:sp>
      <p:sp>
        <p:nvSpPr>
          <p:cNvPr id="48" name="object 48"/>
          <p:cNvSpPr/>
          <p:nvPr/>
        </p:nvSpPr>
        <p:spPr>
          <a:xfrm>
            <a:off x="9878218" y="4499451"/>
            <a:ext cx="1652270" cy="1658620"/>
          </a:xfrm>
          <a:custGeom>
            <a:avLst/>
            <a:gdLst/>
            <a:ahLst/>
            <a:cxnLst/>
            <a:rect l="l" t="t" r="r" b="b"/>
            <a:pathLst>
              <a:path w="1652270" h="1658620">
                <a:moveTo>
                  <a:pt x="891047" y="0"/>
                </a:moveTo>
                <a:lnTo>
                  <a:pt x="849344" y="19462"/>
                </a:lnTo>
                <a:lnTo>
                  <a:pt x="16859" y="885475"/>
                </a:lnTo>
                <a:lnTo>
                  <a:pt x="0" y="926893"/>
                </a:lnTo>
                <a:lnTo>
                  <a:pt x="4822" y="948465"/>
                </a:lnTo>
                <a:lnTo>
                  <a:pt x="18383" y="967644"/>
                </a:lnTo>
                <a:lnTo>
                  <a:pt x="718280" y="1640414"/>
                </a:lnTo>
                <a:lnTo>
                  <a:pt x="738258" y="1653525"/>
                </a:lnTo>
                <a:lnTo>
                  <a:pt x="760666" y="1658150"/>
                </a:lnTo>
                <a:lnTo>
                  <a:pt x="782931" y="1653973"/>
                </a:lnTo>
                <a:lnTo>
                  <a:pt x="802481" y="1640681"/>
                </a:lnTo>
                <a:lnTo>
                  <a:pt x="1634966" y="774604"/>
                </a:lnTo>
                <a:lnTo>
                  <a:pt x="1647763" y="754330"/>
                </a:lnTo>
                <a:lnTo>
                  <a:pt x="1651714" y="731281"/>
                </a:lnTo>
                <a:lnTo>
                  <a:pt x="1646878" y="708400"/>
                </a:lnTo>
                <a:lnTo>
                  <a:pt x="1633315" y="688625"/>
                </a:lnTo>
                <a:lnTo>
                  <a:pt x="933418" y="15779"/>
                </a:lnTo>
                <a:lnTo>
                  <a:pt x="913441" y="3282"/>
                </a:lnTo>
                <a:lnTo>
                  <a:pt x="891047" y="0"/>
                </a:lnTo>
                <a:close/>
              </a:path>
            </a:pathLst>
          </a:custGeom>
          <a:solidFill>
            <a:srgbClr val="445260"/>
          </a:solidFill>
        </p:spPr>
        <p:txBody>
          <a:bodyPr wrap="square" lIns="0" tIns="0" rIns="0" bIns="0" rtlCol="0"/>
          <a:lstStyle/>
          <a:p>
            <a:endParaRPr/>
          </a:p>
        </p:txBody>
      </p:sp>
      <p:sp>
        <p:nvSpPr>
          <p:cNvPr id="49" name="object 49"/>
          <p:cNvSpPr/>
          <p:nvPr/>
        </p:nvSpPr>
        <p:spPr>
          <a:xfrm>
            <a:off x="9987533" y="4610353"/>
            <a:ext cx="1431925" cy="1436370"/>
          </a:xfrm>
          <a:custGeom>
            <a:avLst/>
            <a:gdLst/>
            <a:ahLst/>
            <a:cxnLst/>
            <a:rect l="l" t="t" r="r" b="b"/>
            <a:pathLst>
              <a:path w="1431925" h="1436370">
                <a:moveTo>
                  <a:pt x="759206" y="0"/>
                </a:moveTo>
                <a:lnTo>
                  <a:pt x="0" y="789813"/>
                </a:lnTo>
                <a:lnTo>
                  <a:pt x="672465" y="1436357"/>
                </a:lnTo>
                <a:lnTo>
                  <a:pt x="1431798" y="646557"/>
                </a:lnTo>
                <a:lnTo>
                  <a:pt x="759206" y="0"/>
                </a:lnTo>
                <a:close/>
              </a:path>
            </a:pathLst>
          </a:custGeom>
          <a:solidFill>
            <a:srgbClr val="FFFFFF"/>
          </a:solidFill>
        </p:spPr>
        <p:txBody>
          <a:bodyPr wrap="square" lIns="0" tIns="0" rIns="0" bIns="0" rtlCol="0"/>
          <a:lstStyle/>
          <a:p>
            <a:endParaRPr/>
          </a:p>
        </p:txBody>
      </p:sp>
      <p:sp>
        <p:nvSpPr>
          <p:cNvPr id="50" name="object 50"/>
          <p:cNvSpPr/>
          <p:nvPr/>
        </p:nvSpPr>
        <p:spPr>
          <a:xfrm>
            <a:off x="10678700" y="5289391"/>
            <a:ext cx="475615" cy="487045"/>
          </a:xfrm>
          <a:custGeom>
            <a:avLst/>
            <a:gdLst/>
            <a:ahLst/>
            <a:cxnLst/>
            <a:rect l="l" t="t" r="r" b="b"/>
            <a:pathLst>
              <a:path w="475615" h="487045">
                <a:moveTo>
                  <a:pt x="371205" y="0"/>
                </a:moveTo>
                <a:lnTo>
                  <a:pt x="11906" y="357282"/>
                </a:lnTo>
                <a:lnTo>
                  <a:pt x="0" y="386148"/>
                </a:lnTo>
                <a:lnTo>
                  <a:pt x="3155" y="401765"/>
                </a:lnTo>
                <a:lnTo>
                  <a:pt x="13049" y="415956"/>
                </a:lnTo>
                <a:lnTo>
                  <a:pt x="74771" y="475329"/>
                </a:lnTo>
                <a:lnTo>
                  <a:pt x="88528" y="483844"/>
                </a:lnTo>
                <a:lnTo>
                  <a:pt x="104346" y="486448"/>
                </a:lnTo>
                <a:lnTo>
                  <a:pt x="120044" y="483183"/>
                </a:lnTo>
                <a:lnTo>
                  <a:pt x="133445" y="474097"/>
                </a:lnTo>
                <a:lnTo>
                  <a:pt x="463645" y="130587"/>
                </a:lnTo>
                <a:lnTo>
                  <a:pt x="473003" y="116026"/>
                </a:lnTo>
                <a:lnTo>
                  <a:pt x="475551" y="100298"/>
                </a:lnTo>
                <a:lnTo>
                  <a:pt x="471860" y="85046"/>
                </a:lnTo>
                <a:lnTo>
                  <a:pt x="462502" y="71913"/>
                </a:lnTo>
                <a:lnTo>
                  <a:pt x="400780" y="12604"/>
                </a:lnTo>
                <a:lnTo>
                  <a:pt x="386486" y="2980"/>
                </a:lnTo>
                <a:lnTo>
                  <a:pt x="371205" y="0"/>
                </a:lnTo>
                <a:close/>
              </a:path>
            </a:pathLst>
          </a:custGeom>
          <a:solidFill>
            <a:srgbClr val="6C1F77"/>
          </a:solidFill>
        </p:spPr>
        <p:txBody>
          <a:bodyPr wrap="square" lIns="0" tIns="0" rIns="0" bIns="0" rtlCol="0"/>
          <a:lstStyle/>
          <a:p>
            <a:endParaRPr/>
          </a:p>
        </p:txBody>
      </p:sp>
      <p:sp>
        <p:nvSpPr>
          <p:cNvPr id="51" name="object 51"/>
          <p:cNvSpPr/>
          <p:nvPr/>
        </p:nvSpPr>
        <p:spPr>
          <a:xfrm>
            <a:off x="10108818" y="5324728"/>
            <a:ext cx="106680" cy="107314"/>
          </a:xfrm>
          <a:custGeom>
            <a:avLst/>
            <a:gdLst/>
            <a:ahLst/>
            <a:cxnLst/>
            <a:rect l="l" t="t" r="r" b="b"/>
            <a:pathLst>
              <a:path w="106679" h="107314">
                <a:moveTo>
                  <a:pt x="55245" y="0"/>
                </a:moveTo>
                <a:lnTo>
                  <a:pt x="0" y="57277"/>
                </a:lnTo>
                <a:lnTo>
                  <a:pt x="51434" y="106807"/>
                </a:lnTo>
                <a:lnTo>
                  <a:pt x="106679" y="49403"/>
                </a:lnTo>
                <a:lnTo>
                  <a:pt x="55245" y="0"/>
                </a:lnTo>
                <a:close/>
              </a:path>
            </a:pathLst>
          </a:custGeom>
          <a:solidFill>
            <a:srgbClr val="6C1F77"/>
          </a:solidFill>
        </p:spPr>
        <p:txBody>
          <a:bodyPr wrap="square" lIns="0" tIns="0" rIns="0" bIns="0" rtlCol="0"/>
          <a:lstStyle/>
          <a:p>
            <a:endParaRPr/>
          </a:p>
        </p:txBody>
      </p:sp>
      <p:sp>
        <p:nvSpPr>
          <p:cNvPr id="52" name="object 52"/>
          <p:cNvSpPr/>
          <p:nvPr/>
        </p:nvSpPr>
        <p:spPr>
          <a:xfrm>
            <a:off x="10553445" y="4734052"/>
            <a:ext cx="229870" cy="235585"/>
          </a:xfrm>
          <a:custGeom>
            <a:avLst/>
            <a:gdLst/>
            <a:ahLst/>
            <a:cxnLst/>
            <a:rect l="l" t="t" r="r" b="b"/>
            <a:pathLst>
              <a:path w="229870" h="235585">
                <a:moveTo>
                  <a:pt x="178434" y="0"/>
                </a:moveTo>
                <a:lnTo>
                  <a:pt x="0" y="185547"/>
                </a:lnTo>
                <a:lnTo>
                  <a:pt x="51434" y="235077"/>
                </a:lnTo>
                <a:lnTo>
                  <a:pt x="229870" y="49403"/>
                </a:lnTo>
                <a:lnTo>
                  <a:pt x="178434" y="0"/>
                </a:lnTo>
                <a:close/>
              </a:path>
            </a:pathLst>
          </a:custGeom>
          <a:solidFill>
            <a:srgbClr val="6C1F77"/>
          </a:solidFill>
        </p:spPr>
        <p:txBody>
          <a:bodyPr wrap="square" lIns="0" tIns="0" rIns="0" bIns="0" rtlCol="0"/>
          <a:lstStyle/>
          <a:p>
            <a:endParaRPr/>
          </a:p>
        </p:txBody>
      </p:sp>
      <p:sp>
        <p:nvSpPr>
          <p:cNvPr id="53" name="object 53"/>
          <p:cNvSpPr/>
          <p:nvPr/>
        </p:nvSpPr>
        <p:spPr>
          <a:xfrm>
            <a:off x="10192384" y="5203316"/>
            <a:ext cx="455295" cy="457200"/>
          </a:xfrm>
          <a:custGeom>
            <a:avLst/>
            <a:gdLst/>
            <a:ahLst/>
            <a:cxnLst/>
            <a:rect l="l" t="t" r="r" b="b"/>
            <a:pathLst>
              <a:path w="455295" h="457200">
                <a:moveTo>
                  <a:pt x="249047" y="0"/>
                </a:moveTo>
                <a:lnTo>
                  <a:pt x="0" y="259079"/>
                </a:lnTo>
                <a:lnTo>
                  <a:pt x="205867" y="456984"/>
                </a:lnTo>
                <a:lnTo>
                  <a:pt x="454914" y="197865"/>
                </a:lnTo>
                <a:lnTo>
                  <a:pt x="249047" y="0"/>
                </a:lnTo>
                <a:close/>
              </a:path>
            </a:pathLst>
          </a:custGeom>
          <a:solidFill>
            <a:srgbClr val="6C1F77"/>
          </a:solidFill>
        </p:spPr>
        <p:txBody>
          <a:bodyPr wrap="square" lIns="0" tIns="0" rIns="0" bIns="0" rtlCol="0"/>
          <a:lstStyle/>
          <a:p>
            <a:endParaRPr/>
          </a:p>
        </p:txBody>
      </p:sp>
      <p:sp>
        <p:nvSpPr>
          <p:cNvPr id="54" name="object 54"/>
          <p:cNvSpPr/>
          <p:nvPr/>
        </p:nvSpPr>
        <p:spPr>
          <a:xfrm>
            <a:off x="10519918" y="4806060"/>
            <a:ext cx="353695" cy="363220"/>
          </a:xfrm>
          <a:custGeom>
            <a:avLst/>
            <a:gdLst/>
            <a:ahLst/>
            <a:cxnLst/>
            <a:rect l="l" t="t" r="r" b="b"/>
            <a:pathLst>
              <a:path w="353695" h="363220">
                <a:moveTo>
                  <a:pt x="295275" y="0"/>
                </a:moveTo>
                <a:lnTo>
                  <a:pt x="0" y="307086"/>
                </a:lnTo>
                <a:lnTo>
                  <a:pt x="58292" y="363093"/>
                </a:lnTo>
                <a:lnTo>
                  <a:pt x="67814" y="353187"/>
                </a:lnTo>
                <a:lnTo>
                  <a:pt x="59689" y="353187"/>
                </a:lnTo>
                <a:lnTo>
                  <a:pt x="11556" y="306831"/>
                </a:lnTo>
                <a:lnTo>
                  <a:pt x="295528" y="11556"/>
                </a:lnTo>
                <a:lnTo>
                  <a:pt x="307331" y="11556"/>
                </a:lnTo>
                <a:lnTo>
                  <a:pt x="295275" y="0"/>
                </a:lnTo>
                <a:close/>
              </a:path>
              <a:path w="353695" h="363220">
                <a:moveTo>
                  <a:pt x="307331" y="11556"/>
                </a:moveTo>
                <a:lnTo>
                  <a:pt x="295528" y="11556"/>
                </a:lnTo>
                <a:lnTo>
                  <a:pt x="343661" y="57784"/>
                </a:lnTo>
                <a:lnTo>
                  <a:pt x="59689" y="353187"/>
                </a:lnTo>
                <a:lnTo>
                  <a:pt x="67814" y="353187"/>
                </a:lnTo>
                <a:lnTo>
                  <a:pt x="353567" y="55880"/>
                </a:lnTo>
                <a:lnTo>
                  <a:pt x="307331" y="11556"/>
                </a:lnTo>
                <a:close/>
              </a:path>
            </a:pathLst>
          </a:custGeom>
          <a:solidFill>
            <a:srgbClr val="6C1F77"/>
          </a:solidFill>
        </p:spPr>
        <p:txBody>
          <a:bodyPr wrap="square" lIns="0" tIns="0" rIns="0" bIns="0" rtlCol="0"/>
          <a:lstStyle/>
          <a:p>
            <a:endParaRPr/>
          </a:p>
        </p:txBody>
      </p:sp>
      <p:sp>
        <p:nvSpPr>
          <p:cNvPr id="55" name="object 55"/>
          <p:cNvSpPr/>
          <p:nvPr/>
        </p:nvSpPr>
        <p:spPr>
          <a:xfrm>
            <a:off x="10600055" y="4883150"/>
            <a:ext cx="353060" cy="362585"/>
          </a:xfrm>
          <a:custGeom>
            <a:avLst/>
            <a:gdLst/>
            <a:ahLst/>
            <a:cxnLst/>
            <a:rect l="l" t="t" r="r" b="b"/>
            <a:pathLst>
              <a:path w="353059" h="362585">
                <a:moveTo>
                  <a:pt x="295275" y="0"/>
                </a:moveTo>
                <a:lnTo>
                  <a:pt x="0" y="307086"/>
                </a:lnTo>
                <a:lnTo>
                  <a:pt x="57403" y="362203"/>
                </a:lnTo>
                <a:lnTo>
                  <a:pt x="68516" y="350647"/>
                </a:lnTo>
                <a:lnTo>
                  <a:pt x="57150" y="350647"/>
                </a:lnTo>
                <a:lnTo>
                  <a:pt x="9905" y="305181"/>
                </a:lnTo>
                <a:lnTo>
                  <a:pt x="293877" y="9906"/>
                </a:lnTo>
                <a:lnTo>
                  <a:pt x="305591" y="9906"/>
                </a:lnTo>
                <a:lnTo>
                  <a:pt x="295275" y="0"/>
                </a:lnTo>
                <a:close/>
              </a:path>
              <a:path w="353059" h="362585">
                <a:moveTo>
                  <a:pt x="305591" y="9906"/>
                </a:moveTo>
                <a:lnTo>
                  <a:pt x="293877" y="9906"/>
                </a:lnTo>
                <a:lnTo>
                  <a:pt x="341122" y="55372"/>
                </a:lnTo>
                <a:lnTo>
                  <a:pt x="57150" y="350647"/>
                </a:lnTo>
                <a:lnTo>
                  <a:pt x="68516" y="350647"/>
                </a:lnTo>
                <a:lnTo>
                  <a:pt x="352678" y="55118"/>
                </a:lnTo>
                <a:lnTo>
                  <a:pt x="305591" y="9906"/>
                </a:lnTo>
                <a:close/>
              </a:path>
            </a:pathLst>
          </a:custGeom>
          <a:solidFill>
            <a:srgbClr val="6C1F77"/>
          </a:solidFill>
        </p:spPr>
        <p:txBody>
          <a:bodyPr wrap="square" lIns="0" tIns="0" rIns="0" bIns="0" rtlCol="0"/>
          <a:lstStyle/>
          <a:p>
            <a:endParaRPr/>
          </a:p>
        </p:txBody>
      </p:sp>
      <p:sp>
        <p:nvSpPr>
          <p:cNvPr id="56" name="object 56"/>
          <p:cNvSpPr/>
          <p:nvPr/>
        </p:nvSpPr>
        <p:spPr>
          <a:xfrm>
            <a:off x="10420292" y="5790819"/>
            <a:ext cx="96069" cy="440842"/>
          </a:xfrm>
          <a:prstGeom prst="rect">
            <a:avLst/>
          </a:prstGeom>
          <a:blipFill>
            <a:blip r:embed="rId3" cstate="print"/>
            <a:stretch>
              <a:fillRect/>
            </a:stretch>
          </a:blipFill>
        </p:spPr>
        <p:txBody>
          <a:bodyPr wrap="square" lIns="0" tIns="0" rIns="0" bIns="0" rtlCol="0"/>
          <a:lstStyle/>
          <a:p>
            <a:endParaRPr/>
          </a:p>
        </p:txBody>
      </p:sp>
      <p:sp>
        <p:nvSpPr>
          <p:cNvPr id="57" name="object 57"/>
          <p:cNvSpPr/>
          <p:nvPr/>
        </p:nvSpPr>
        <p:spPr>
          <a:xfrm>
            <a:off x="10442829" y="5790595"/>
            <a:ext cx="251460" cy="602615"/>
          </a:xfrm>
          <a:custGeom>
            <a:avLst/>
            <a:gdLst/>
            <a:ahLst/>
            <a:cxnLst/>
            <a:rect l="l" t="t" r="r" b="b"/>
            <a:pathLst>
              <a:path w="251459" h="602614">
                <a:moveTo>
                  <a:pt x="93914" y="0"/>
                </a:moveTo>
                <a:lnTo>
                  <a:pt x="33611" y="12311"/>
                </a:lnTo>
                <a:lnTo>
                  <a:pt x="123" y="61883"/>
                </a:lnTo>
                <a:lnTo>
                  <a:pt x="0" y="93327"/>
                </a:lnTo>
                <a:lnTo>
                  <a:pt x="95376" y="541764"/>
                </a:lnTo>
                <a:lnTo>
                  <a:pt x="108650" y="569741"/>
                </a:lnTo>
                <a:lnTo>
                  <a:pt x="130794" y="590759"/>
                </a:lnTo>
                <a:lnTo>
                  <a:pt x="159009" y="602487"/>
                </a:lnTo>
                <a:lnTo>
                  <a:pt x="190500" y="602597"/>
                </a:lnTo>
                <a:lnTo>
                  <a:pt x="219327" y="590118"/>
                </a:lnTo>
                <a:lnTo>
                  <a:pt x="240236" y="567880"/>
                </a:lnTo>
                <a:lnTo>
                  <a:pt x="251454" y="539219"/>
                </a:lnTo>
                <a:lnTo>
                  <a:pt x="251205" y="507474"/>
                </a:lnTo>
                <a:lnTo>
                  <a:pt x="156082" y="62961"/>
                </a:lnTo>
                <a:lnTo>
                  <a:pt x="142980" y="33020"/>
                </a:lnTo>
                <a:lnTo>
                  <a:pt x="121459" y="11497"/>
                </a:lnTo>
                <a:lnTo>
                  <a:pt x="93914" y="0"/>
                </a:lnTo>
                <a:close/>
              </a:path>
            </a:pathLst>
          </a:custGeom>
          <a:solidFill>
            <a:srgbClr val="F5C5AF"/>
          </a:solidFill>
        </p:spPr>
        <p:txBody>
          <a:bodyPr wrap="square" lIns="0" tIns="0" rIns="0" bIns="0" rtlCol="0"/>
          <a:lstStyle/>
          <a:p>
            <a:endParaRPr/>
          </a:p>
        </p:txBody>
      </p:sp>
      <p:sp>
        <p:nvSpPr>
          <p:cNvPr id="58" name="object 58"/>
          <p:cNvSpPr/>
          <p:nvPr/>
        </p:nvSpPr>
        <p:spPr>
          <a:xfrm>
            <a:off x="10473041" y="5824207"/>
            <a:ext cx="106947" cy="78701"/>
          </a:xfrm>
          <a:prstGeom prst="rect">
            <a:avLst/>
          </a:prstGeom>
          <a:blipFill>
            <a:blip r:embed="rId4" cstate="print"/>
            <a:stretch>
              <a:fillRect/>
            </a:stretch>
          </a:blipFill>
        </p:spPr>
        <p:txBody>
          <a:bodyPr wrap="square" lIns="0" tIns="0" rIns="0" bIns="0" rtlCol="0"/>
          <a:lstStyle/>
          <a:p>
            <a:endParaRPr/>
          </a:p>
        </p:txBody>
      </p:sp>
      <p:sp>
        <p:nvSpPr>
          <p:cNvPr id="59" name="object 59"/>
          <p:cNvSpPr/>
          <p:nvPr/>
        </p:nvSpPr>
        <p:spPr>
          <a:xfrm>
            <a:off x="11159997" y="5022949"/>
            <a:ext cx="438530" cy="88038"/>
          </a:xfrm>
          <a:prstGeom prst="rect">
            <a:avLst/>
          </a:prstGeom>
          <a:blipFill>
            <a:blip r:embed="rId5" cstate="print"/>
            <a:stretch>
              <a:fillRect/>
            </a:stretch>
          </a:blipFill>
        </p:spPr>
        <p:txBody>
          <a:bodyPr wrap="square" lIns="0" tIns="0" rIns="0" bIns="0" rtlCol="0"/>
          <a:lstStyle/>
          <a:p>
            <a:endParaRPr/>
          </a:p>
        </p:txBody>
      </p:sp>
      <p:sp>
        <p:nvSpPr>
          <p:cNvPr id="60" name="object 60"/>
          <p:cNvSpPr/>
          <p:nvPr/>
        </p:nvSpPr>
        <p:spPr>
          <a:xfrm>
            <a:off x="11159490" y="5046090"/>
            <a:ext cx="605790" cy="233045"/>
          </a:xfrm>
          <a:custGeom>
            <a:avLst/>
            <a:gdLst/>
            <a:ahLst/>
            <a:cxnLst/>
            <a:rect l="l" t="t" r="r" b="b"/>
            <a:pathLst>
              <a:path w="605790" h="233045">
                <a:moveTo>
                  <a:pt x="88773" y="0"/>
                </a:moveTo>
                <a:lnTo>
                  <a:pt x="57667" y="1043"/>
                </a:lnTo>
                <a:lnTo>
                  <a:pt x="30813" y="13398"/>
                </a:lnTo>
                <a:lnTo>
                  <a:pt x="10745" y="35182"/>
                </a:lnTo>
                <a:lnTo>
                  <a:pt x="0" y="64515"/>
                </a:lnTo>
                <a:lnTo>
                  <a:pt x="758" y="95968"/>
                </a:lnTo>
                <a:lnTo>
                  <a:pt x="34325" y="145061"/>
                </a:lnTo>
                <a:lnTo>
                  <a:pt x="514603" y="232536"/>
                </a:lnTo>
                <a:lnTo>
                  <a:pt x="545222" y="232648"/>
                </a:lnTo>
                <a:lnTo>
                  <a:pt x="572865" y="220852"/>
                </a:lnTo>
                <a:lnTo>
                  <a:pt x="594078" y="199247"/>
                </a:lnTo>
                <a:lnTo>
                  <a:pt x="605408" y="169925"/>
                </a:lnTo>
                <a:lnTo>
                  <a:pt x="604365" y="138205"/>
                </a:lnTo>
                <a:lnTo>
                  <a:pt x="592010" y="109997"/>
                </a:lnTo>
                <a:lnTo>
                  <a:pt x="570226" y="88576"/>
                </a:lnTo>
                <a:lnTo>
                  <a:pt x="540892" y="77215"/>
                </a:lnTo>
                <a:lnTo>
                  <a:pt x="88773" y="0"/>
                </a:lnTo>
                <a:close/>
              </a:path>
            </a:pathLst>
          </a:custGeom>
          <a:solidFill>
            <a:srgbClr val="F5C5AF"/>
          </a:solidFill>
        </p:spPr>
        <p:txBody>
          <a:bodyPr wrap="square" lIns="0" tIns="0" rIns="0" bIns="0" rtlCol="0"/>
          <a:lstStyle/>
          <a:p>
            <a:endParaRPr/>
          </a:p>
        </p:txBody>
      </p:sp>
      <p:sp>
        <p:nvSpPr>
          <p:cNvPr id="61" name="object 61"/>
          <p:cNvSpPr/>
          <p:nvPr/>
        </p:nvSpPr>
        <p:spPr>
          <a:xfrm>
            <a:off x="11191113" y="5074717"/>
            <a:ext cx="79628" cy="108787"/>
          </a:xfrm>
          <a:prstGeom prst="rect">
            <a:avLst/>
          </a:prstGeom>
          <a:blipFill>
            <a:blip r:embed="rId6" cstate="print"/>
            <a:stretch>
              <a:fillRect/>
            </a:stretch>
          </a:blipFill>
        </p:spPr>
        <p:txBody>
          <a:bodyPr wrap="square" lIns="0" tIns="0" rIns="0" bIns="0" rtlCol="0"/>
          <a:lstStyle/>
          <a:p>
            <a:endParaRPr/>
          </a:p>
        </p:txBody>
      </p:sp>
      <p:sp>
        <p:nvSpPr>
          <p:cNvPr id="62" name="object 62"/>
          <p:cNvSpPr/>
          <p:nvPr/>
        </p:nvSpPr>
        <p:spPr>
          <a:xfrm>
            <a:off x="6080759" y="1173480"/>
            <a:ext cx="1016000" cy="1036319"/>
          </a:xfrm>
          <a:custGeom>
            <a:avLst/>
            <a:gdLst/>
            <a:ahLst/>
            <a:cxnLst/>
            <a:rect l="l" t="t" r="r" b="b"/>
            <a:pathLst>
              <a:path w="1016000" h="1036319">
                <a:moveTo>
                  <a:pt x="507999" y="0"/>
                </a:moveTo>
                <a:lnTo>
                  <a:pt x="0" y="226441"/>
                </a:lnTo>
                <a:lnTo>
                  <a:pt x="0" y="811403"/>
                </a:lnTo>
                <a:lnTo>
                  <a:pt x="507999" y="1036320"/>
                </a:lnTo>
                <a:lnTo>
                  <a:pt x="1015999" y="811403"/>
                </a:lnTo>
                <a:lnTo>
                  <a:pt x="1015999" y="226441"/>
                </a:lnTo>
                <a:lnTo>
                  <a:pt x="507999" y="0"/>
                </a:lnTo>
                <a:close/>
              </a:path>
            </a:pathLst>
          </a:custGeom>
          <a:solidFill>
            <a:srgbClr val="005EB8"/>
          </a:solidFill>
        </p:spPr>
        <p:txBody>
          <a:bodyPr wrap="square" lIns="0" tIns="0" rIns="0" bIns="0" rtlCol="0"/>
          <a:lstStyle/>
          <a:p>
            <a:endParaRPr/>
          </a:p>
        </p:txBody>
      </p:sp>
      <p:sp>
        <p:nvSpPr>
          <p:cNvPr id="63" name="object 63"/>
          <p:cNvSpPr/>
          <p:nvPr/>
        </p:nvSpPr>
        <p:spPr>
          <a:xfrm>
            <a:off x="6080759" y="1173480"/>
            <a:ext cx="1016000" cy="1036319"/>
          </a:xfrm>
          <a:custGeom>
            <a:avLst/>
            <a:gdLst/>
            <a:ahLst/>
            <a:cxnLst/>
            <a:rect l="l" t="t" r="r" b="b"/>
            <a:pathLst>
              <a:path w="1016000" h="1036319">
                <a:moveTo>
                  <a:pt x="507999" y="0"/>
                </a:moveTo>
                <a:lnTo>
                  <a:pt x="1015999" y="226441"/>
                </a:lnTo>
                <a:lnTo>
                  <a:pt x="1015999" y="811403"/>
                </a:lnTo>
                <a:lnTo>
                  <a:pt x="507999" y="1036320"/>
                </a:lnTo>
                <a:lnTo>
                  <a:pt x="0" y="811403"/>
                </a:lnTo>
                <a:lnTo>
                  <a:pt x="0" y="226441"/>
                </a:lnTo>
                <a:lnTo>
                  <a:pt x="507999" y="0"/>
                </a:lnTo>
                <a:close/>
              </a:path>
            </a:pathLst>
          </a:custGeom>
          <a:ln w="30480">
            <a:solidFill>
              <a:srgbClr val="FFFFFF"/>
            </a:solidFill>
          </a:ln>
        </p:spPr>
        <p:txBody>
          <a:bodyPr wrap="square" lIns="0" tIns="0" rIns="0" bIns="0" rtlCol="0"/>
          <a:lstStyle/>
          <a:p>
            <a:endParaRPr/>
          </a:p>
        </p:txBody>
      </p:sp>
      <p:sp>
        <p:nvSpPr>
          <p:cNvPr id="64" name="object 64"/>
          <p:cNvSpPr/>
          <p:nvPr/>
        </p:nvSpPr>
        <p:spPr>
          <a:xfrm>
            <a:off x="4983479" y="1173480"/>
            <a:ext cx="1016000" cy="1036319"/>
          </a:xfrm>
          <a:custGeom>
            <a:avLst/>
            <a:gdLst/>
            <a:ahLst/>
            <a:cxnLst/>
            <a:rect l="l" t="t" r="r" b="b"/>
            <a:pathLst>
              <a:path w="1016000" h="1036319">
                <a:moveTo>
                  <a:pt x="508000" y="0"/>
                </a:moveTo>
                <a:lnTo>
                  <a:pt x="0" y="226441"/>
                </a:lnTo>
                <a:lnTo>
                  <a:pt x="0" y="811403"/>
                </a:lnTo>
                <a:lnTo>
                  <a:pt x="508000" y="1036320"/>
                </a:lnTo>
                <a:lnTo>
                  <a:pt x="1016000" y="811403"/>
                </a:lnTo>
                <a:lnTo>
                  <a:pt x="1016000" y="226441"/>
                </a:lnTo>
                <a:lnTo>
                  <a:pt x="508000" y="0"/>
                </a:lnTo>
                <a:close/>
              </a:path>
            </a:pathLst>
          </a:custGeom>
          <a:solidFill>
            <a:srgbClr val="005EB8"/>
          </a:solidFill>
        </p:spPr>
        <p:txBody>
          <a:bodyPr wrap="square" lIns="0" tIns="0" rIns="0" bIns="0" rtlCol="0"/>
          <a:lstStyle/>
          <a:p>
            <a:endParaRPr/>
          </a:p>
        </p:txBody>
      </p:sp>
      <p:sp>
        <p:nvSpPr>
          <p:cNvPr id="65" name="object 65"/>
          <p:cNvSpPr/>
          <p:nvPr/>
        </p:nvSpPr>
        <p:spPr>
          <a:xfrm>
            <a:off x="4983479" y="1173480"/>
            <a:ext cx="1016000" cy="1036319"/>
          </a:xfrm>
          <a:custGeom>
            <a:avLst/>
            <a:gdLst/>
            <a:ahLst/>
            <a:cxnLst/>
            <a:rect l="l" t="t" r="r" b="b"/>
            <a:pathLst>
              <a:path w="1016000" h="1036319">
                <a:moveTo>
                  <a:pt x="508000" y="0"/>
                </a:moveTo>
                <a:lnTo>
                  <a:pt x="1016000" y="226441"/>
                </a:lnTo>
                <a:lnTo>
                  <a:pt x="1016000" y="811403"/>
                </a:lnTo>
                <a:lnTo>
                  <a:pt x="508000" y="1036320"/>
                </a:lnTo>
                <a:lnTo>
                  <a:pt x="0" y="811403"/>
                </a:lnTo>
                <a:lnTo>
                  <a:pt x="0" y="226441"/>
                </a:lnTo>
                <a:lnTo>
                  <a:pt x="508000" y="0"/>
                </a:lnTo>
                <a:close/>
              </a:path>
            </a:pathLst>
          </a:custGeom>
          <a:ln w="30480">
            <a:solidFill>
              <a:srgbClr val="FFFFFF"/>
            </a:solidFill>
          </a:ln>
        </p:spPr>
        <p:txBody>
          <a:bodyPr wrap="square" lIns="0" tIns="0" rIns="0" bIns="0" rtlCol="0"/>
          <a:lstStyle/>
          <a:p>
            <a:endParaRPr/>
          </a:p>
        </p:txBody>
      </p:sp>
      <p:sp>
        <p:nvSpPr>
          <p:cNvPr id="66" name="object 66"/>
          <p:cNvSpPr/>
          <p:nvPr/>
        </p:nvSpPr>
        <p:spPr>
          <a:xfrm>
            <a:off x="5532120" y="2057400"/>
            <a:ext cx="1016000" cy="1036319"/>
          </a:xfrm>
          <a:custGeom>
            <a:avLst/>
            <a:gdLst/>
            <a:ahLst/>
            <a:cxnLst/>
            <a:rect l="l" t="t" r="r" b="b"/>
            <a:pathLst>
              <a:path w="1016000" h="1036319">
                <a:moveTo>
                  <a:pt x="508000" y="0"/>
                </a:moveTo>
                <a:lnTo>
                  <a:pt x="0" y="226440"/>
                </a:lnTo>
                <a:lnTo>
                  <a:pt x="0" y="811402"/>
                </a:lnTo>
                <a:lnTo>
                  <a:pt x="508000" y="1036320"/>
                </a:lnTo>
                <a:lnTo>
                  <a:pt x="1016000" y="811402"/>
                </a:lnTo>
                <a:lnTo>
                  <a:pt x="1016000" y="226440"/>
                </a:lnTo>
                <a:lnTo>
                  <a:pt x="508000" y="0"/>
                </a:lnTo>
                <a:close/>
              </a:path>
            </a:pathLst>
          </a:custGeom>
          <a:solidFill>
            <a:srgbClr val="005EB8"/>
          </a:solidFill>
        </p:spPr>
        <p:txBody>
          <a:bodyPr wrap="square" lIns="0" tIns="0" rIns="0" bIns="0" rtlCol="0"/>
          <a:lstStyle/>
          <a:p>
            <a:endParaRPr/>
          </a:p>
        </p:txBody>
      </p:sp>
      <p:sp>
        <p:nvSpPr>
          <p:cNvPr id="67" name="object 67"/>
          <p:cNvSpPr/>
          <p:nvPr/>
        </p:nvSpPr>
        <p:spPr>
          <a:xfrm>
            <a:off x="5532120" y="2057400"/>
            <a:ext cx="1016000" cy="1036319"/>
          </a:xfrm>
          <a:custGeom>
            <a:avLst/>
            <a:gdLst/>
            <a:ahLst/>
            <a:cxnLst/>
            <a:rect l="l" t="t" r="r" b="b"/>
            <a:pathLst>
              <a:path w="1016000" h="1036319">
                <a:moveTo>
                  <a:pt x="508000" y="0"/>
                </a:moveTo>
                <a:lnTo>
                  <a:pt x="1016000" y="226440"/>
                </a:lnTo>
                <a:lnTo>
                  <a:pt x="1016000" y="811402"/>
                </a:lnTo>
                <a:lnTo>
                  <a:pt x="508000" y="1036320"/>
                </a:lnTo>
                <a:lnTo>
                  <a:pt x="0" y="811402"/>
                </a:lnTo>
                <a:lnTo>
                  <a:pt x="0" y="226440"/>
                </a:lnTo>
                <a:lnTo>
                  <a:pt x="508000" y="0"/>
                </a:lnTo>
                <a:close/>
              </a:path>
            </a:pathLst>
          </a:custGeom>
          <a:ln w="30480">
            <a:solidFill>
              <a:srgbClr val="FFFFFF"/>
            </a:solidFill>
          </a:ln>
        </p:spPr>
        <p:txBody>
          <a:bodyPr wrap="square" lIns="0" tIns="0" rIns="0" bIns="0" rtlCol="0"/>
          <a:lstStyle/>
          <a:p>
            <a:endParaRPr/>
          </a:p>
        </p:txBody>
      </p:sp>
      <p:sp>
        <p:nvSpPr>
          <p:cNvPr id="68" name="object 68"/>
          <p:cNvSpPr/>
          <p:nvPr/>
        </p:nvSpPr>
        <p:spPr>
          <a:xfrm>
            <a:off x="6629400" y="2057400"/>
            <a:ext cx="1016000" cy="1036319"/>
          </a:xfrm>
          <a:custGeom>
            <a:avLst/>
            <a:gdLst/>
            <a:ahLst/>
            <a:cxnLst/>
            <a:rect l="l" t="t" r="r" b="b"/>
            <a:pathLst>
              <a:path w="1016000" h="1036319">
                <a:moveTo>
                  <a:pt x="508000" y="0"/>
                </a:moveTo>
                <a:lnTo>
                  <a:pt x="0" y="226440"/>
                </a:lnTo>
                <a:lnTo>
                  <a:pt x="0" y="811402"/>
                </a:lnTo>
                <a:lnTo>
                  <a:pt x="508000" y="1036320"/>
                </a:lnTo>
                <a:lnTo>
                  <a:pt x="1016000" y="811402"/>
                </a:lnTo>
                <a:lnTo>
                  <a:pt x="1016000" y="226440"/>
                </a:lnTo>
                <a:lnTo>
                  <a:pt x="508000" y="0"/>
                </a:lnTo>
                <a:close/>
              </a:path>
            </a:pathLst>
          </a:custGeom>
          <a:solidFill>
            <a:srgbClr val="005EB8"/>
          </a:solidFill>
        </p:spPr>
        <p:txBody>
          <a:bodyPr wrap="square" lIns="0" tIns="0" rIns="0" bIns="0" rtlCol="0"/>
          <a:lstStyle/>
          <a:p>
            <a:endParaRPr/>
          </a:p>
        </p:txBody>
      </p:sp>
      <p:sp>
        <p:nvSpPr>
          <p:cNvPr id="69" name="object 69"/>
          <p:cNvSpPr/>
          <p:nvPr/>
        </p:nvSpPr>
        <p:spPr>
          <a:xfrm>
            <a:off x="6629400" y="2057400"/>
            <a:ext cx="1016000" cy="1036319"/>
          </a:xfrm>
          <a:custGeom>
            <a:avLst/>
            <a:gdLst/>
            <a:ahLst/>
            <a:cxnLst/>
            <a:rect l="l" t="t" r="r" b="b"/>
            <a:pathLst>
              <a:path w="1016000" h="1036319">
                <a:moveTo>
                  <a:pt x="508000" y="0"/>
                </a:moveTo>
                <a:lnTo>
                  <a:pt x="1016000" y="226440"/>
                </a:lnTo>
                <a:lnTo>
                  <a:pt x="1016000" y="811402"/>
                </a:lnTo>
                <a:lnTo>
                  <a:pt x="508000" y="1036320"/>
                </a:lnTo>
                <a:lnTo>
                  <a:pt x="0" y="811402"/>
                </a:lnTo>
                <a:lnTo>
                  <a:pt x="0" y="226440"/>
                </a:lnTo>
                <a:lnTo>
                  <a:pt x="508000" y="0"/>
                </a:lnTo>
                <a:close/>
              </a:path>
            </a:pathLst>
          </a:custGeom>
          <a:ln w="30480">
            <a:solidFill>
              <a:srgbClr val="FFFFFF"/>
            </a:solidFill>
          </a:ln>
        </p:spPr>
        <p:txBody>
          <a:bodyPr wrap="square" lIns="0" tIns="0" rIns="0" bIns="0" rtlCol="0"/>
          <a:lstStyle/>
          <a:p>
            <a:endParaRPr/>
          </a:p>
        </p:txBody>
      </p:sp>
      <p:sp>
        <p:nvSpPr>
          <p:cNvPr id="70" name="object 70"/>
          <p:cNvSpPr/>
          <p:nvPr/>
        </p:nvSpPr>
        <p:spPr>
          <a:xfrm>
            <a:off x="6080759" y="2931160"/>
            <a:ext cx="1016000" cy="1046480"/>
          </a:xfrm>
          <a:custGeom>
            <a:avLst/>
            <a:gdLst/>
            <a:ahLst/>
            <a:cxnLst/>
            <a:rect l="l" t="t" r="r" b="b"/>
            <a:pathLst>
              <a:path w="1016000" h="1046479">
                <a:moveTo>
                  <a:pt x="507999" y="0"/>
                </a:moveTo>
                <a:lnTo>
                  <a:pt x="0" y="226694"/>
                </a:lnTo>
                <a:lnTo>
                  <a:pt x="0" y="818133"/>
                </a:lnTo>
                <a:lnTo>
                  <a:pt x="507999" y="1046479"/>
                </a:lnTo>
                <a:lnTo>
                  <a:pt x="1015999" y="818133"/>
                </a:lnTo>
                <a:lnTo>
                  <a:pt x="1015999" y="226694"/>
                </a:lnTo>
                <a:lnTo>
                  <a:pt x="507999" y="0"/>
                </a:lnTo>
                <a:close/>
              </a:path>
            </a:pathLst>
          </a:custGeom>
          <a:solidFill>
            <a:srgbClr val="005EB8"/>
          </a:solidFill>
        </p:spPr>
        <p:txBody>
          <a:bodyPr wrap="square" lIns="0" tIns="0" rIns="0" bIns="0" rtlCol="0"/>
          <a:lstStyle/>
          <a:p>
            <a:endParaRPr/>
          </a:p>
        </p:txBody>
      </p:sp>
      <p:sp>
        <p:nvSpPr>
          <p:cNvPr id="71" name="object 71"/>
          <p:cNvSpPr/>
          <p:nvPr/>
        </p:nvSpPr>
        <p:spPr>
          <a:xfrm>
            <a:off x="6080759" y="2931160"/>
            <a:ext cx="1016000" cy="1046480"/>
          </a:xfrm>
          <a:custGeom>
            <a:avLst/>
            <a:gdLst/>
            <a:ahLst/>
            <a:cxnLst/>
            <a:rect l="l" t="t" r="r" b="b"/>
            <a:pathLst>
              <a:path w="1016000" h="1046479">
                <a:moveTo>
                  <a:pt x="507999" y="0"/>
                </a:moveTo>
                <a:lnTo>
                  <a:pt x="1015999" y="226694"/>
                </a:lnTo>
                <a:lnTo>
                  <a:pt x="1015999" y="818133"/>
                </a:lnTo>
                <a:lnTo>
                  <a:pt x="507999" y="1046479"/>
                </a:lnTo>
                <a:lnTo>
                  <a:pt x="0" y="818133"/>
                </a:lnTo>
                <a:lnTo>
                  <a:pt x="0" y="226694"/>
                </a:lnTo>
                <a:lnTo>
                  <a:pt x="507999" y="0"/>
                </a:lnTo>
                <a:close/>
              </a:path>
            </a:pathLst>
          </a:custGeom>
          <a:ln w="30480">
            <a:solidFill>
              <a:srgbClr val="FFFFFF"/>
            </a:solidFill>
          </a:ln>
        </p:spPr>
        <p:txBody>
          <a:bodyPr wrap="square" lIns="0" tIns="0" rIns="0" bIns="0" rtlCol="0"/>
          <a:lstStyle/>
          <a:p>
            <a:endParaRPr/>
          </a:p>
        </p:txBody>
      </p:sp>
      <p:sp>
        <p:nvSpPr>
          <p:cNvPr id="72" name="object 72"/>
          <p:cNvSpPr/>
          <p:nvPr/>
        </p:nvSpPr>
        <p:spPr>
          <a:xfrm>
            <a:off x="4983479" y="2931160"/>
            <a:ext cx="1016000" cy="1046480"/>
          </a:xfrm>
          <a:custGeom>
            <a:avLst/>
            <a:gdLst/>
            <a:ahLst/>
            <a:cxnLst/>
            <a:rect l="l" t="t" r="r" b="b"/>
            <a:pathLst>
              <a:path w="1016000" h="1046479">
                <a:moveTo>
                  <a:pt x="508000" y="0"/>
                </a:moveTo>
                <a:lnTo>
                  <a:pt x="0" y="226694"/>
                </a:lnTo>
                <a:lnTo>
                  <a:pt x="0" y="818133"/>
                </a:lnTo>
                <a:lnTo>
                  <a:pt x="508000" y="1046479"/>
                </a:lnTo>
                <a:lnTo>
                  <a:pt x="1016000" y="818133"/>
                </a:lnTo>
                <a:lnTo>
                  <a:pt x="1016000" y="226694"/>
                </a:lnTo>
                <a:lnTo>
                  <a:pt x="508000" y="0"/>
                </a:lnTo>
                <a:close/>
              </a:path>
            </a:pathLst>
          </a:custGeom>
          <a:solidFill>
            <a:srgbClr val="005EB8"/>
          </a:solidFill>
        </p:spPr>
        <p:txBody>
          <a:bodyPr wrap="square" lIns="0" tIns="0" rIns="0" bIns="0" rtlCol="0"/>
          <a:lstStyle/>
          <a:p>
            <a:endParaRPr/>
          </a:p>
        </p:txBody>
      </p:sp>
      <p:sp>
        <p:nvSpPr>
          <p:cNvPr id="73" name="object 73"/>
          <p:cNvSpPr/>
          <p:nvPr/>
        </p:nvSpPr>
        <p:spPr>
          <a:xfrm>
            <a:off x="4983479" y="2931160"/>
            <a:ext cx="1016000" cy="1046480"/>
          </a:xfrm>
          <a:custGeom>
            <a:avLst/>
            <a:gdLst/>
            <a:ahLst/>
            <a:cxnLst/>
            <a:rect l="l" t="t" r="r" b="b"/>
            <a:pathLst>
              <a:path w="1016000" h="1046479">
                <a:moveTo>
                  <a:pt x="508000" y="0"/>
                </a:moveTo>
                <a:lnTo>
                  <a:pt x="1016000" y="226694"/>
                </a:lnTo>
                <a:lnTo>
                  <a:pt x="1016000" y="818133"/>
                </a:lnTo>
                <a:lnTo>
                  <a:pt x="508000" y="1046479"/>
                </a:lnTo>
                <a:lnTo>
                  <a:pt x="0" y="818133"/>
                </a:lnTo>
                <a:lnTo>
                  <a:pt x="0" y="226694"/>
                </a:lnTo>
                <a:lnTo>
                  <a:pt x="508000" y="0"/>
                </a:lnTo>
                <a:close/>
              </a:path>
            </a:pathLst>
          </a:custGeom>
          <a:ln w="30480">
            <a:solidFill>
              <a:srgbClr val="FFFFFF"/>
            </a:solidFill>
          </a:ln>
        </p:spPr>
        <p:txBody>
          <a:bodyPr wrap="square" lIns="0" tIns="0" rIns="0" bIns="0" rtlCol="0"/>
          <a:lstStyle/>
          <a:p>
            <a:endParaRPr/>
          </a:p>
        </p:txBody>
      </p:sp>
      <p:sp>
        <p:nvSpPr>
          <p:cNvPr id="74" name="object 74"/>
          <p:cNvSpPr/>
          <p:nvPr/>
        </p:nvSpPr>
        <p:spPr>
          <a:xfrm>
            <a:off x="5532120" y="3815079"/>
            <a:ext cx="1016000" cy="1036319"/>
          </a:xfrm>
          <a:custGeom>
            <a:avLst/>
            <a:gdLst/>
            <a:ahLst/>
            <a:cxnLst/>
            <a:rect l="l" t="t" r="r" b="b"/>
            <a:pathLst>
              <a:path w="1016000" h="1036320">
                <a:moveTo>
                  <a:pt x="508000" y="0"/>
                </a:moveTo>
                <a:lnTo>
                  <a:pt x="0" y="224917"/>
                </a:lnTo>
                <a:lnTo>
                  <a:pt x="0" y="809879"/>
                </a:lnTo>
                <a:lnTo>
                  <a:pt x="508000" y="1036320"/>
                </a:lnTo>
                <a:lnTo>
                  <a:pt x="1016000" y="809879"/>
                </a:lnTo>
                <a:lnTo>
                  <a:pt x="1016000" y="224917"/>
                </a:lnTo>
                <a:lnTo>
                  <a:pt x="508000" y="0"/>
                </a:lnTo>
                <a:close/>
              </a:path>
            </a:pathLst>
          </a:custGeom>
          <a:solidFill>
            <a:srgbClr val="005EB8"/>
          </a:solidFill>
        </p:spPr>
        <p:txBody>
          <a:bodyPr wrap="square" lIns="0" tIns="0" rIns="0" bIns="0" rtlCol="0"/>
          <a:lstStyle/>
          <a:p>
            <a:endParaRPr/>
          </a:p>
        </p:txBody>
      </p:sp>
      <p:sp>
        <p:nvSpPr>
          <p:cNvPr id="75" name="object 75"/>
          <p:cNvSpPr/>
          <p:nvPr/>
        </p:nvSpPr>
        <p:spPr>
          <a:xfrm>
            <a:off x="5532120" y="3815079"/>
            <a:ext cx="1016000" cy="1036319"/>
          </a:xfrm>
          <a:custGeom>
            <a:avLst/>
            <a:gdLst/>
            <a:ahLst/>
            <a:cxnLst/>
            <a:rect l="l" t="t" r="r" b="b"/>
            <a:pathLst>
              <a:path w="1016000" h="1036320">
                <a:moveTo>
                  <a:pt x="508000" y="0"/>
                </a:moveTo>
                <a:lnTo>
                  <a:pt x="1016000" y="224917"/>
                </a:lnTo>
                <a:lnTo>
                  <a:pt x="1016000" y="809879"/>
                </a:lnTo>
                <a:lnTo>
                  <a:pt x="508000" y="1036320"/>
                </a:lnTo>
                <a:lnTo>
                  <a:pt x="0" y="809879"/>
                </a:lnTo>
                <a:lnTo>
                  <a:pt x="0" y="224917"/>
                </a:lnTo>
                <a:lnTo>
                  <a:pt x="508000" y="0"/>
                </a:lnTo>
                <a:close/>
              </a:path>
            </a:pathLst>
          </a:custGeom>
          <a:ln w="30480">
            <a:solidFill>
              <a:srgbClr val="FFFFFF"/>
            </a:solidFill>
          </a:ln>
        </p:spPr>
        <p:txBody>
          <a:bodyPr wrap="square" lIns="0" tIns="0" rIns="0" bIns="0" rtlCol="0"/>
          <a:lstStyle/>
          <a:p>
            <a:endParaRPr/>
          </a:p>
        </p:txBody>
      </p:sp>
      <p:sp>
        <p:nvSpPr>
          <p:cNvPr id="76" name="object 76"/>
          <p:cNvSpPr/>
          <p:nvPr/>
        </p:nvSpPr>
        <p:spPr>
          <a:xfrm>
            <a:off x="6629400" y="3815079"/>
            <a:ext cx="1016000" cy="1046480"/>
          </a:xfrm>
          <a:custGeom>
            <a:avLst/>
            <a:gdLst/>
            <a:ahLst/>
            <a:cxnLst/>
            <a:rect l="l" t="t" r="r" b="b"/>
            <a:pathLst>
              <a:path w="1016000" h="1046479">
                <a:moveTo>
                  <a:pt x="508000" y="0"/>
                </a:moveTo>
                <a:lnTo>
                  <a:pt x="0" y="228346"/>
                </a:lnTo>
                <a:lnTo>
                  <a:pt x="0" y="819785"/>
                </a:lnTo>
                <a:lnTo>
                  <a:pt x="508000" y="1046480"/>
                </a:lnTo>
                <a:lnTo>
                  <a:pt x="1016000" y="819785"/>
                </a:lnTo>
                <a:lnTo>
                  <a:pt x="1016000" y="228346"/>
                </a:lnTo>
                <a:lnTo>
                  <a:pt x="508000" y="0"/>
                </a:lnTo>
                <a:close/>
              </a:path>
            </a:pathLst>
          </a:custGeom>
          <a:solidFill>
            <a:srgbClr val="005EB8"/>
          </a:solidFill>
        </p:spPr>
        <p:txBody>
          <a:bodyPr wrap="square" lIns="0" tIns="0" rIns="0" bIns="0" rtlCol="0"/>
          <a:lstStyle/>
          <a:p>
            <a:endParaRPr/>
          </a:p>
        </p:txBody>
      </p:sp>
      <p:sp>
        <p:nvSpPr>
          <p:cNvPr id="77" name="object 77"/>
          <p:cNvSpPr/>
          <p:nvPr/>
        </p:nvSpPr>
        <p:spPr>
          <a:xfrm>
            <a:off x="6629400" y="3815079"/>
            <a:ext cx="1016000" cy="1046480"/>
          </a:xfrm>
          <a:custGeom>
            <a:avLst/>
            <a:gdLst/>
            <a:ahLst/>
            <a:cxnLst/>
            <a:rect l="l" t="t" r="r" b="b"/>
            <a:pathLst>
              <a:path w="1016000" h="1046479">
                <a:moveTo>
                  <a:pt x="508000" y="0"/>
                </a:moveTo>
                <a:lnTo>
                  <a:pt x="1016000" y="228346"/>
                </a:lnTo>
                <a:lnTo>
                  <a:pt x="1016000" y="819785"/>
                </a:lnTo>
                <a:lnTo>
                  <a:pt x="508000" y="1046480"/>
                </a:lnTo>
                <a:lnTo>
                  <a:pt x="0" y="819785"/>
                </a:lnTo>
                <a:lnTo>
                  <a:pt x="0" y="228346"/>
                </a:lnTo>
                <a:lnTo>
                  <a:pt x="508000" y="0"/>
                </a:lnTo>
                <a:close/>
              </a:path>
            </a:pathLst>
          </a:custGeom>
          <a:ln w="30479">
            <a:solidFill>
              <a:srgbClr val="FFFFFF"/>
            </a:solidFill>
          </a:ln>
        </p:spPr>
        <p:txBody>
          <a:bodyPr wrap="square" lIns="0" tIns="0" rIns="0" bIns="0" rtlCol="0"/>
          <a:lstStyle/>
          <a:p>
            <a:endParaRPr/>
          </a:p>
        </p:txBody>
      </p:sp>
      <p:sp>
        <p:nvSpPr>
          <p:cNvPr id="78" name="object 78"/>
          <p:cNvSpPr/>
          <p:nvPr/>
        </p:nvSpPr>
        <p:spPr>
          <a:xfrm>
            <a:off x="6080759" y="4699000"/>
            <a:ext cx="1016000" cy="1036319"/>
          </a:xfrm>
          <a:custGeom>
            <a:avLst/>
            <a:gdLst/>
            <a:ahLst/>
            <a:cxnLst/>
            <a:rect l="l" t="t" r="r" b="b"/>
            <a:pathLst>
              <a:path w="1016000" h="1036320">
                <a:moveTo>
                  <a:pt x="507999" y="0"/>
                </a:moveTo>
                <a:lnTo>
                  <a:pt x="0" y="224917"/>
                </a:lnTo>
                <a:lnTo>
                  <a:pt x="0" y="809879"/>
                </a:lnTo>
                <a:lnTo>
                  <a:pt x="507999" y="1036319"/>
                </a:lnTo>
                <a:lnTo>
                  <a:pt x="1015999" y="809879"/>
                </a:lnTo>
                <a:lnTo>
                  <a:pt x="1015999" y="224917"/>
                </a:lnTo>
                <a:lnTo>
                  <a:pt x="507999" y="0"/>
                </a:lnTo>
                <a:close/>
              </a:path>
            </a:pathLst>
          </a:custGeom>
          <a:solidFill>
            <a:srgbClr val="005EB8"/>
          </a:solidFill>
        </p:spPr>
        <p:txBody>
          <a:bodyPr wrap="square" lIns="0" tIns="0" rIns="0" bIns="0" rtlCol="0"/>
          <a:lstStyle/>
          <a:p>
            <a:endParaRPr/>
          </a:p>
        </p:txBody>
      </p:sp>
      <p:sp>
        <p:nvSpPr>
          <p:cNvPr id="79" name="object 79"/>
          <p:cNvSpPr/>
          <p:nvPr/>
        </p:nvSpPr>
        <p:spPr>
          <a:xfrm>
            <a:off x="6080759" y="4699000"/>
            <a:ext cx="1016000" cy="1036319"/>
          </a:xfrm>
          <a:custGeom>
            <a:avLst/>
            <a:gdLst/>
            <a:ahLst/>
            <a:cxnLst/>
            <a:rect l="l" t="t" r="r" b="b"/>
            <a:pathLst>
              <a:path w="1016000" h="1036320">
                <a:moveTo>
                  <a:pt x="507999" y="0"/>
                </a:moveTo>
                <a:lnTo>
                  <a:pt x="1015999" y="224917"/>
                </a:lnTo>
                <a:lnTo>
                  <a:pt x="1015999" y="809879"/>
                </a:lnTo>
                <a:lnTo>
                  <a:pt x="507999" y="1036319"/>
                </a:lnTo>
                <a:lnTo>
                  <a:pt x="0" y="809879"/>
                </a:lnTo>
                <a:lnTo>
                  <a:pt x="0" y="224917"/>
                </a:lnTo>
                <a:lnTo>
                  <a:pt x="507999" y="0"/>
                </a:lnTo>
                <a:close/>
              </a:path>
            </a:pathLst>
          </a:custGeom>
          <a:ln w="30480">
            <a:solidFill>
              <a:srgbClr val="FFFFFF"/>
            </a:solidFill>
          </a:ln>
        </p:spPr>
        <p:txBody>
          <a:bodyPr wrap="square" lIns="0" tIns="0" rIns="0" bIns="0" rtlCol="0"/>
          <a:lstStyle/>
          <a:p>
            <a:endParaRPr/>
          </a:p>
        </p:txBody>
      </p:sp>
      <p:sp>
        <p:nvSpPr>
          <p:cNvPr id="80" name="object 80"/>
          <p:cNvSpPr/>
          <p:nvPr/>
        </p:nvSpPr>
        <p:spPr>
          <a:xfrm>
            <a:off x="4983479" y="4699000"/>
            <a:ext cx="1016000" cy="1036319"/>
          </a:xfrm>
          <a:custGeom>
            <a:avLst/>
            <a:gdLst/>
            <a:ahLst/>
            <a:cxnLst/>
            <a:rect l="l" t="t" r="r" b="b"/>
            <a:pathLst>
              <a:path w="1016000" h="1036320">
                <a:moveTo>
                  <a:pt x="508000" y="0"/>
                </a:moveTo>
                <a:lnTo>
                  <a:pt x="0" y="224917"/>
                </a:lnTo>
                <a:lnTo>
                  <a:pt x="0" y="809879"/>
                </a:lnTo>
                <a:lnTo>
                  <a:pt x="508000" y="1036319"/>
                </a:lnTo>
                <a:lnTo>
                  <a:pt x="1016000" y="809879"/>
                </a:lnTo>
                <a:lnTo>
                  <a:pt x="1016000" y="224917"/>
                </a:lnTo>
                <a:lnTo>
                  <a:pt x="508000" y="0"/>
                </a:lnTo>
                <a:close/>
              </a:path>
            </a:pathLst>
          </a:custGeom>
          <a:solidFill>
            <a:srgbClr val="005EB8"/>
          </a:solidFill>
        </p:spPr>
        <p:txBody>
          <a:bodyPr wrap="square" lIns="0" tIns="0" rIns="0" bIns="0" rtlCol="0"/>
          <a:lstStyle/>
          <a:p>
            <a:endParaRPr/>
          </a:p>
        </p:txBody>
      </p:sp>
      <p:sp>
        <p:nvSpPr>
          <p:cNvPr id="81" name="object 81"/>
          <p:cNvSpPr/>
          <p:nvPr/>
        </p:nvSpPr>
        <p:spPr>
          <a:xfrm>
            <a:off x="4983479" y="4699000"/>
            <a:ext cx="1016000" cy="1036319"/>
          </a:xfrm>
          <a:custGeom>
            <a:avLst/>
            <a:gdLst/>
            <a:ahLst/>
            <a:cxnLst/>
            <a:rect l="l" t="t" r="r" b="b"/>
            <a:pathLst>
              <a:path w="1016000" h="1036320">
                <a:moveTo>
                  <a:pt x="508000" y="0"/>
                </a:moveTo>
                <a:lnTo>
                  <a:pt x="1016000" y="224917"/>
                </a:lnTo>
                <a:lnTo>
                  <a:pt x="1016000" y="809879"/>
                </a:lnTo>
                <a:lnTo>
                  <a:pt x="508000" y="1036319"/>
                </a:lnTo>
                <a:lnTo>
                  <a:pt x="0" y="809879"/>
                </a:lnTo>
                <a:lnTo>
                  <a:pt x="0" y="224917"/>
                </a:lnTo>
                <a:lnTo>
                  <a:pt x="508000" y="0"/>
                </a:lnTo>
                <a:close/>
              </a:path>
            </a:pathLst>
          </a:custGeom>
          <a:ln w="30480">
            <a:solidFill>
              <a:srgbClr val="FFFFFF"/>
            </a:solidFill>
          </a:ln>
        </p:spPr>
        <p:txBody>
          <a:bodyPr wrap="square" lIns="0" tIns="0" rIns="0" bIns="0" rtlCol="0"/>
          <a:lstStyle/>
          <a:p>
            <a:endParaRPr/>
          </a:p>
        </p:txBody>
      </p:sp>
      <p:sp>
        <p:nvSpPr>
          <p:cNvPr id="82" name="object 82"/>
          <p:cNvSpPr/>
          <p:nvPr/>
        </p:nvSpPr>
        <p:spPr>
          <a:xfrm>
            <a:off x="7096759" y="1976120"/>
            <a:ext cx="2160270" cy="10160"/>
          </a:xfrm>
          <a:custGeom>
            <a:avLst/>
            <a:gdLst/>
            <a:ahLst/>
            <a:cxnLst/>
            <a:rect l="l" t="t" r="r" b="b"/>
            <a:pathLst>
              <a:path w="2160270" h="10160">
                <a:moveTo>
                  <a:pt x="0" y="9778"/>
                </a:moveTo>
                <a:lnTo>
                  <a:pt x="2160016" y="0"/>
                </a:lnTo>
              </a:path>
            </a:pathLst>
          </a:custGeom>
          <a:ln w="10170">
            <a:solidFill>
              <a:srgbClr val="FFFFFF"/>
            </a:solidFill>
          </a:ln>
        </p:spPr>
        <p:txBody>
          <a:bodyPr wrap="square" lIns="0" tIns="0" rIns="0" bIns="0" rtlCol="0"/>
          <a:lstStyle/>
          <a:p>
            <a:endParaRPr/>
          </a:p>
        </p:txBody>
      </p:sp>
      <p:sp>
        <p:nvSpPr>
          <p:cNvPr id="83" name="object 83"/>
          <p:cNvSpPr/>
          <p:nvPr/>
        </p:nvSpPr>
        <p:spPr>
          <a:xfrm>
            <a:off x="7645400" y="2870200"/>
            <a:ext cx="2520315" cy="0"/>
          </a:xfrm>
          <a:custGeom>
            <a:avLst/>
            <a:gdLst/>
            <a:ahLst/>
            <a:cxnLst/>
            <a:rect l="l" t="t" r="r" b="b"/>
            <a:pathLst>
              <a:path w="2520315">
                <a:moveTo>
                  <a:pt x="0" y="0"/>
                </a:moveTo>
                <a:lnTo>
                  <a:pt x="2520060" y="0"/>
                </a:lnTo>
              </a:path>
            </a:pathLst>
          </a:custGeom>
          <a:ln w="10170">
            <a:solidFill>
              <a:srgbClr val="FFFFFF"/>
            </a:solidFill>
          </a:ln>
        </p:spPr>
        <p:txBody>
          <a:bodyPr wrap="square" lIns="0" tIns="0" rIns="0" bIns="0" rtlCol="0"/>
          <a:lstStyle/>
          <a:p>
            <a:endParaRPr/>
          </a:p>
        </p:txBody>
      </p:sp>
      <p:sp>
        <p:nvSpPr>
          <p:cNvPr id="84" name="object 84"/>
          <p:cNvSpPr/>
          <p:nvPr/>
        </p:nvSpPr>
        <p:spPr>
          <a:xfrm>
            <a:off x="7096759" y="3743959"/>
            <a:ext cx="2160270" cy="0"/>
          </a:xfrm>
          <a:custGeom>
            <a:avLst/>
            <a:gdLst/>
            <a:ahLst/>
            <a:cxnLst/>
            <a:rect l="l" t="t" r="r" b="b"/>
            <a:pathLst>
              <a:path w="2160270">
                <a:moveTo>
                  <a:pt x="0" y="0"/>
                </a:moveTo>
                <a:lnTo>
                  <a:pt x="2160016" y="0"/>
                </a:lnTo>
              </a:path>
            </a:pathLst>
          </a:custGeom>
          <a:ln w="10170">
            <a:solidFill>
              <a:srgbClr val="FFFFFF"/>
            </a:solidFill>
          </a:ln>
        </p:spPr>
        <p:txBody>
          <a:bodyPr wrap="square" lIns="0" tIns="0" rIns="0" bIns="0" rtlCol="0"/>
          <a:lstStyle/>
          <a:p>
            <a:endParaRPr/>
          </a:p>
        </p:txBody>
      </p:sp>
      <p:sp>
        <p:nvSpPr>
          <p:cNvPr id="85" name="object 85"/>
          <p:cNvSpPr/>
          <p:nvPr/>
        </p:nvSpPr>
        <p:spPr>
          <a:xfrm>
            <a:off x="7645400" y="4627879"/>
            <a:ext cx="2160270" cy="0"/>
          </a:xfrm>
          <a:custGeom>
            <a:avLst/>
            <a:gdLst/>
            <a:ahLst/>
            <a:cxnLst/>
            <a:rect l="l" t="t" r="r" b="b"/>
            <a:pathLst>
              <a:path w="2160270">
                <a:moveTo>
                  <a:pt x="0" y="0"/>
                </a:moveTo>
                <a:lnTo>
                  <a:pt x="2160016" y="0"/>
                </a:lnTo>
              </a:path>
            </a:pathLst>
          </a:custGeom>
          <a:ln w="10170">
            <a:solidFill>
              <a:srgbClr val="FFFFFF"/>
            </a:solidFill>
          </a:ln>
        </p:spPr>
        <p:txBody>
          <a:bodyPr wrap="square" lIns="0" tIns="0" rIns="0" bIns="0" rtlCol="0"/>
          <a:lstStyle/>
          <a:p>
            <a:endParaRPr/>
          </a:p>
        </p:txBody>
      </p:sp>
      <p:sp>
        <p:nvSpPr>
          <p:cNvPr id="86" name="object 86"/>
          <p:cNvSpPr/>
          <p:nvPr/>
        </p:nvSpPr>
        <p:spPr>
          <a:xfrm>
            <a:off x="7096759" y="5501640"/>
            <a:ext cx="2160270" cy="0"/>
          </a:xfrm>
          <a:custGeom>
            <a:avLst/>
            <a:gdLst/>
            <a:ahLst/>
            <a:cxnLst/>
            <a:rect l="l" t="t" r="r" b="b"/>
            <a:pathLst>
              <a:path w="2160270">
                <a:moveTo>
                  <a:pt x="0" y="0"/>
                </a:moveTo>
                <a:lnTo>
                  <a:pt x="2160016" y="0"/>
                </a:lnTo>
              </a:path>
            </a:pathLst>
          </a:custGeom>
          <a:ln w="10170">
            <a:solidFill>
              <a:srgbClr val="FFFFFF"/>
            </a:solidFill>
          </a:ln>
        </p:spPr>
        <p:txBody>
          <a:bodyPr wrap="square" lIns="0" tIns="0" rIns="0" bIns="0" rtlCol="0"/>
          <a:lstStyle/>
          <a:p>
            <a:endParaRPr/>
          </a:p>
        </p:txBody>
      </p:sp>
      <p:sp>
        <p:nvSpPr>
          <p:cNvPr id="87" name="object 87"/>
          <p:cNvSpPr/>
          <p:nvPr/>
        </p:nvSpPr>
        <p:spPr>
          <a:xfrm>
            <a:off x="2839720" y="5501640"/>
            <a:ext cx="2146300" cy="0"/>
          </a:xfrm>
          <a:custGeom>
            <a:avLst/>
            <a:gdLst/>
            <a:ahLst/>
            <a:cxnLst/>
            <a:rect l="l" t="t" r="r" b="b"/>
            <a:pathLst>
              <a:path w="2146300">
                <a:moveTo>
                  <a:pt x="2146046" y="0"/>
                </a:moveTo>
                <a:lnTo>
                  <a:pt x="0" y="0"/>
                </a:lnTo>
              </a:path>
            </a:pathLst>
          </a:custGeom>
          <a:ln w="10170">
            <a:solidFill>
              <a:srgbClr val="FFFFFF"/>
            </a:solidFill>
          </a:ln>
        </p:spPr>
        <p:txBody>
          <a:bodyPr wrap="square" lIns="0" tIns="0" rIns="0" bIns="0" rtlCol="0"/>
          <a:lstStyle/>
          <a:p>
            <a:endParaRPr/>
          </a:p>
        </p:txBody>
      </p:sp>
      <p:sp>
        <p:nvSpPr>
          <p:cNvPr id="88" name="object 88"/>
          <p:cNvSpPr/>
          <p:nvPr/>
        </p:nvSpPr>
        <p:spPr>
          <a:xfrm>
            <a:off x="3723640" y="4627879"/>
            <a:ext cx="1806575" cy="0"/>
          </a:xfrm>
          <a:custGeom>
            <a:avLst/>
            <a:gdLst/>
            <a:ahLst/>
            <a:cxnLst/>
            <a:rect l="l" t="t" r="r" b="b"/>
            <a:pathLst>
              <a:path w="1806575">
                <a:moveTo>
                  <a:pt x="1806321" y="0"/>
                </a:moveTo>
                <a:lnTo>
                  <a:pt x="0" y="0"/>
                </a:lnTo>
              </a:path>
            </a:pathLst>
          </a:custGeom>
          <a:ln w="10170">
            <a:solidFill>
              <a:srgbClr val="FFFFFF"/>
            </a:solidFill>
          </a:ln>
        </p:spPr>
        <p:txBody>
          <a:bodyPr wrap="square" lIns="0" tIns="0" rIns="0" bIns="0" rtlCol="0"/>
          <a:lstStyle/>
          <a:p>
            <a:endParaRPr/>
          </a:p>
        </p:txBody>
      </p:sp>
      <p:sp>
        <p:nvSpPr>
          <p:cNvPr id="89" name="object 89"/>
          <p:cNvSpPr/>
          <p:nvPr/>
        </p:nvSpPr>
        <p:spPr>
          <a:xfrm>
            <a:off x="2839720" y="3743959"/>
            <a:ext cx="2146300" cy="0"/>
          </a:xfrm>
          <a:custGeom>
            <a:avLst/>
            <a:gdLst/>
            <a:ahLst/>
            <a:cxnLst/>
            <a:rect l="l" t="t" r="r" b="b"/>
            <a:pathLst>
              <a:path w="2146300">
                <a:moveTo>
                  <a:pt x="2146046" y="0"/>
                </a:moveTo>
                <a:lnTo>
                  <a:pt x="0" y="0"/>
                </a:lnTo>
              </a:path>
            </a:pathLst>
          </a:custGeom>
          <a:ln w="10170">
            <a:solidFill>
              <a:srgbClr val="FFFFFF"/>
            </a:solidFill>
          </a:ln>
        </p:spPr>
        <p:txBody>
          <a:bodyPr wrap="square" lIns="0" tIns="0" rIns="0" bIns="0" rtlCol="0"/>
          <a:lstStyle/>
          <a:p>
            <a:endParaRPr/>
          </a:p>
        </p:txBody>
      </p:sp>
      <p:sp>
        <p:nvSpPr>
          <p:cNvPr id="90" name="object 90"/>
          <p:cNvSpPr/>
          <p:nvPr/>
        </p:nvSpPr>
        <p:spPr>
          <a:xfrm>
            <a:off x="3408679" y="2860039"/>
            <a:ext cx="2126615" cy="3810"/>
          </a:xfrm>
          <a:custGeom>
            <a:avLst/>
            <a:gdLst/>
            <a:ahLst/>
            <a:cxnLst/>
            <a:rect l="l" t="t" r="r" b="b"/>
            <a:pathLst>
              <a:path w="2126615" h="3810">
                <a:moveTo>
                  <a:pt x="2126107" y="3301"/>
                </a:moveTo>
                <a:lnTo>
                  <a:pt x="0" y="0"/>
                </a:lnTo>
              </a:path>
            </a:pathLst>
          </a:custGeom>
          <a:ln w="10170">
            <a:solidFill>
              <a:srgbClr val="FFFFFF"/>
            </a:solidFill>
          </a:ln>
        </p:spPr>
        <p:txBody>
          <a:bodyPr wrap="square" lIns="0" tIns="0" rIns="0" bIns="0" rtlCol="0"/>
          <a:lstStyle/>
          <a:p>
            <a:endParaRPr/>
          </a:p>
        </p:txBody>
      </p:sp>
      <p:sp>
        <p:nvSpPr>
          <p:cNvPr id="91" name="object 91"/>
          <p:cNvSpPr/>
          <p:nvPr/>
        </p:nvSpPr>
        <p:spPr>
          <a:xfrm>
            <a:off x="2839720" y="1976120"/>
            <a:ext cx="2146300" cy="0"/>
          </a:xfrm>
          <a:custGeom>
            <a:avLst/>
            <a:gdLst/>
            <a:ahLst/>
            <a:cxnLst/>
            <a:rect l="l" t="t" r="r" b="b"/>
            <a:pathLst>
              <a:path w="2146300">
                <a:moveTo>
                  <a:pt x="2146046" y="0"/>
                </a:moveTo>
                <a:lnTo>
                  <a:pt x="0" y="0"/>
                </a:lnTo>
              </a:path>
            </a:pathLst>
          </a:custGeom>
          <a:ln w="10170">
            <a:solidFill>
              <a:srgbClr val="FFFFFF"/>
            </a:solidFill>
          </a:ln>
        </p:spPr>
        <p:txBody>
          <a:bodyPr wrap="square" lIns="0" tIns="0" rIns="0" bIns="0" rtlCol="0"/>
          <a:lstStyle/>
          <a:p>
            <a:endParaRPr/>
          </a:p>
        </p:txBody>
      </p:sp>
      <p:sp>
        <p:nvSpPr>
          <p:cNvPr id="92" name="object 92"/>
          <p:cNvSpPr txBox="1"/>
          <p:nvPr/>
        </p:nvSpPr>
        <p:spPr>
          <a:xfrm>
            <a:off x="2898775" y="2233612"/>
            <a:ext cx="2336800" cy="490220"/>
          </a:xfrm>
          <a:prstGeom prst="rect">
            <a:avLst/>
          </a:prstGeom>
        </p:spPr>
        <p:txBody>
          <a:bodyPr vert="horz" wrap="square" lIns="0" tIns="22860" rIns="0" bIns="0" rtlCol="0">
            <a:spAutoFit/>
          </a:bodyPr>
          <a:lstStyle/>
          <a:p>
            <a:pPr marL="12700" marR="5080" algn="just">
              <a:lnSpc>
                <a:spcPts val="1200"/>
              </a:lnSpc>
              <a:spcBef>
                <a:spcPts val="180"/>
              </a:spcBef>
            </a:pPr>
            <a:r>
              <a:rPr sz="1050" spc="-30" dirty="0">
                <a:solidFill>
                  <a:srgbClr val="FFFFFF"/>
                </a:solidFill>
                <a:latin typeface="Arial"/>
                <a:cs typeface="Arial"/>
              </a:rPr>
              <a:t>Think </a:t>
            </a:r>
            <a:r>
              <a:rPr sz="1050" spc="-15" dirty="0">
                <a:solidFill>
                  <a:srgbClr val="FFFFFF"/>
                </a:solidFill>
                <a:latin typeface="Arial"/>
                <a:cs typeface="Arial"/>
              </a:rPr>
              <a:t>personalization. </a:t>
            </a:r>
            <a:r>
              <a:rPr sz="1050" spc="-20" dirty="0">
                <a:solidFill>
                  <a:srgbClr val="FFFFFF"/>
                </a:solidFill>
                <a:latin typeface="Arial"/>
                <a:cs typeface="Arial"/>
              </a:rPr>
              <a:t>From </a:t>
            </a:r>
            <a:r>
              <a:rPr sz="1050" spc="-25" dirty="0">
                <a:solidFill>
                  <a:srgbClr val="FFFFFF"/>
                </a:solidFill>
                <a:latin typeface="Arial"/>
                <a:cs typeface="Arial"/>
              </a:rPr>
              <a:t>experience,  </a:t>
            </a:r>
            <a:r>
              <a:rPr sz="1050" spc="10" dirty="0">
                <a:solidFill>
                  <a:srgbClr val="FFFFFF"/>
                </a:solidFill>
                <a:latin typeface="Arial"/>
                <a:cs typeface="Arial"/>
              </a:rPr>
              <a:t>to </a:t>
            </a:r>
            <a:r>
              <a:rPr sz="1050" spc="-10" dirty="0">
                <a:solidFill>
                  <a:srgbClr val="FFFFFF"/>
                </a:solidFill>
                <a:latin typeface="Arial"/>
                <a:cs typeface="Arial"/>
              </a:rPr>
              <a:t>products, </a:t>
            </a:r>
            <a:r>
              <a:rPr sz="1050" spc="10" dirty="0">
                <a:solidFill>
                  <a:srgbClr val="FFFFFF"/>
                </a:solidFill>
                <a:latin typeface="Arial"/>
                <a:cs typeface="Arial"/>
              </a:rPr>
              <a:t>to</a:t>
            </a:r>
            <a:r>
              <a:rPr sz="1050" spc="-225" dirty="0">
                <a:solidFill>
                  <a:srgbClr val="FFFFFF"/>
                </a:solidFill>
                <a:latin typeface="Arial"/>
                <a:cs typeface="Arial"/>
              </a:rPr>
              <a:t> </a:t>
            </a:r>
            <a:r>
              <a:rPr sz="1050" spc="-25" dirty="0">
                <a:solidFill>
                  <a:srgbClr val="FFFFFF"/>
                </a:solidFill>
                <a:latin typeface="Arial"/>
                <a:cs typeface="Arial"/>
              </a:rPr>
              <a:t>services, </a:t>
            </a:r>
            <a:r>
              <a:rPr sz="1050" spc="-30" dirty="0">
                <a:solidFill>
                  <a:srgbClr val="FFFFFF"/>
                </a:solidFill>
                <a:latin typeface="Arial"/>
                <a:cs typeface="Arial"/>
              </a:rPr>
              <a:t>consumers </a:t>
            </a:r>
            <a:r>
              <a:rPr sz="1050" spc="-45" dirty="0">
                <a:solidFill>
                  <a:srgbClr val="FFFFFF"/>
                </a:solidFill>
                <a:latin typeface="Arial"/>
                <a:cs typeface="Arial"/>
              </a:rPr>
              <a:t>want  </a:t>
            </a:r>
            <a:r>
              <a:rPr sz="1050" spc="-20" dirty="0">
                <a:solidFill>
                  <a:srgbClr val="FFFFFF"/>
                </a:solidFill>
                <a:latin typeface="Arial"/>
                <a:cs typeface="Arial"/>
              </a:rPr>
              <a:t>and</a:t>
            </a:r>
            <a:r>
              <a:rPr sz="1050" spc="-85" dirty="0">
                <a:solidFill>
                  <a:srgbClr val="FFFFFF"/>
                </a:solidFill>
                <a:latin typeface="Arial"/>
                <a:cs typeface="Arial"/>
              </a:rPr>
              <a:t> </a:t>
            </a:r>
            <a:r>
              <a:rPr sz="1050" spc="-25" dirty="0">
                <a:solidFill>
                  <a:srgbClr val="FFFFFF"/>
                </a:solidFill>
                <a:latin typeface="Arial"/>
                <a:cs typeface="Arial"/>
              </a:rPr>
              <a:t>are</a:t>
            </a:r>
            <a:r>
              <a:rPr sz="1050" spc="-80" dirty="0">
                <a:solidFill>
                  <a:srgbClr val="FFFFFF"/>
                </a:solidFill>
                <a:latin typeface="Arial"/>
                <a:cs typeface="Arial"/>
              </a:rPr>
              <a:t> </a:t>
            </a:r>
            <a:r>
              <a:rPr sz="1050" spc="-10" dirty="0">
                <a:solidFill>
                  <a:srgbClr val="FFFFFF"/>
                </a:solidFill>
                <a:latin typeface="Arial"/>
                <a:cs typeface="Arial"/>
              </a:rPr>
              <a:t>willing</a:t>
            </a:r>
            <a:r>
              <a:rPr sz="1050" spc="-85" dirty="0">
                <a:solidFill>
                  <a:srgbClr val="FFFFFF"/>
                </a:solidFill>
                <a:latin typeface="Arial"/>
                <a:cs typeface="Arial"/>
              </a:rPr>
              <a:t> </a:t>
            </a:r>
            <a:r>
              <a:rPr sz="1050" spc="10" dirty="0">
                <a:solidFill>
                  <a:srgbClr val="FFFFFF"/>
                </a:solidFill>
                <a:latin typeface="Arial"/>
                <a:cs typeface="Arial"/>
              </a:rPr>
              <a:t>to</a:t>
            </a:r>
            <a:r>
              <a:rPr sz="1050" spc="-80" dirty="0">
                <a:solidFill>
                  <a:srgbClr val="FFFFFF"/>
                </a:solidFill>
                <a:latin typeface="Arial"/>
                <a:cs typeface="Arial"/>
              </a:rPr>
              <a:t> </a:t>
            </a:r>
            <a:r>
              <a:rPr sz="1050" spc="-20" dirty="0">
                <a:solidFill>
                  <a:srgbClr val="FFFFFF"/>
                </a:solidFill>
                <a:latin typeface="Arial"/>
                <a:cs typeface="Arial"/>
              </a:rPr>
              <a:t>pay</a:t>
            </a:r>
            <a:r>
              <a:rPr sz="1050" spc="-25" dirty="0">
                <a:solidFill>
                  <a:srgbClr val="FFFFFF"/>
                </a:solidFill>
                <a:latin typeface="Arial"/>
                <a:cs typeface="Arial"/>
              </a:rPr>
              <a:t> </a:t>
            </a:r>
            <a:r>
              <a:rPr sz="1050" spc="-30" dirty="0">
                <a:solidFill>
                  <a:srgbClr val="FFFFFF"/>
                </a:solidFill>
                <a:latin typeface="Arial"/>
                <a:cs typeface="Arial"/>
              </a:rPr>
              <a:t>for</a:t>
            </a:r>
            <a:r>
              <a:rPr sz="1050" spc="-85" dirty="0">
                <a:solidFill>
                  <a:srgbClr val="FFFFFF"/>
                </a:solidFill>
                <a:latin typeface="Arial"/>
                <a:cs typeface="Arial"/>
              </a:rPr>
              <a:t> </a:t>
            </a:r>
            <a:r>
              <a:rPr sz="1050" spc="-15" dirty="0">
                <a:solidFill>
                  <a:srgbClr val="FFFFFF"/>
                </a:solidFill>
                <a:latin typeface="Arial"/>
                <a:cs typeface="Arial"/>
              </a:rPr>
              <a:t>personalization.</a:t>
            </a:r>
            <a:endParaRPr sz="1050">
              <a:latin typeface="Arial"/>
              <a:cs typeface="Arial"/>
            </a:endParaRPr>
          </a:p>
        </p:txBody>
      </p:sp>
      <p:sp>
        <p:nvSpPr>
          <p:cNvPr id="93" name="object 93"/>
          <p:cNvSpPr txBox="1"/>
          <p:nvPr/>
        </p:nvSpPr>
        <p:spPr>
          <a:xfrm>
            <a:off x="2767329" y="1444879"/>
            <a:ext cx="1905635" cy="184150"/>
          </a:xfrm>
          <a:prstGeom prst="rect">
            <a:avLst/>
          </a:prstGeom>
        </p:spPr>
        <p:txBody>
          <a:bodyPr vert="horz" wrap="square" lIns="0" tIns="11430" rIns="0" bIns="0" rtlCol="0">
            <a:spAutoFit/>
          </a:bodyPr>
          <a:lstStyle/>
          <a:p>
            <a:pPr marL="12700">
              <a:lnSpc>
                <a:spcPct val="100000"/>
              </a:lnSpc>
              <a:spcBef>
                <a:spcPts val="90"/>
              </a:spcBef>
            </a:pPr>
            <a:r>
              <a:rPr sz="1050" spc="-15" dirty="0">
                <a:solidFill>
                  <a:srgbClr val="FFFFFF"/>
                </a:solidFill>
                <a:latin typeface="Arial"/>
                <a:cs typeface="Arial"/>
              </a:rPr>
              <a:t>Data </a:t>
            </a:r>
            <a:r>
              <a:rPr sz="1050" spc="-5" dirty="0">
                <a:solidFill>
                  <a:srgbClr val="FFFFFF"/>
                </a:solidFill>
                <a:latin typeface="Arial"/>
                <a:cs typeface="Arial"/>
              </a:rPr>
              <a:t>is </a:t>
            </a:r>
            <a:r>
              <a:rPr sz="1050" spc="-10" dirty="0">
                <a:solidFill>
                  <a:srgbClr val="FFFFFF"/>
                </a:solidFill>
                <a:latin typeface="Arial"/>
                <a:cs typeface="Arial"/>
              </a:rPr>
              <a:t>sacred. </a:t>
            </a:r>
            <a:r>
              <a:rPr sz="1050" spc="-15" dirty="0">
                <a:solidFill>
                  <a:srgbClr val="FFFFFF"/>
                </a:solidFill>
                <a:latin typeface="Arial"/>
                <a:cs typeface="Arial"/>
              </a:rPr>
              <a:t>Retailers</a:t>
            </a:r>
            <a:r>
              <a:rPr sz="1050" spc="185" dirty="0">
                <a:solidFill>
                  <a:srgbClr val="FFFFFF"/>
                </a:solidFill>
                <a:latin typeface="Arial"/>
                <a:cs typeface="Arial"/>
              </a:rPr>
              <a:t> </a:t>
            </a:r>
            <a:r>
              <a:rPr sz="1050" spc="-10" dirty="0">
                <a:solidFill>
                  <a:srgbClr val="FFFFFF"/>
                </a:solidFill>
                <a:latin typeface="Arial"/>
                <a:cs typeface="Arial"/>
              </a:rPr>
              <a:t>should</a:t>
            </a:r>
            <a:endParaRPr sz="1050">
              <a:latin typeface="Arial"/>
              <a:cs typeface="Arial"/>
            </a:endParaRPr>
          </a:p>
        </p:txBody>
      </p:sp>
      <p:sp>
        <p:nvSpPr>
          <p:cNvPr id="94" name="object 94"/>
          <p:cNvSpPr txBox="1"/>
          <p:nvPr/>
        </p:nvSpPr>
        <p:spPr>
          <a:xfrm>
            <a:off x="2767329" y="1607819"/>
            <a:ext cx="1682114" cy="336550"/>
          </a:xfrm>
          <a:prstGeom prst="rect">
            <a:avLst/>
          </a:prstGeom>
        </p:spPr>
        <p:txBody>
          <a:bodyPr vert="horz" wrap="square" lIns="0" tIns="11430" rIns="0" bIns="0" rtlCol="0">
            <a:spAutoFit/>
          </a:bodyPr>
          <a:lstStyle/>
          <a:p>
            <a:pPr marL="12700">
              <a:lnSpc>
                <a:spcPts val="1230"/>
              </a:lnSpc>
              <a:spcBef>
                <a:spcPts val="90"/>
              </a:spcBef>
            </a:pPr>
            <a:r>
              <a:rPr sz="1050" spc="5" dirty="0">
                <a:solidFill>
                  <a:srgbClr val="FFFFFF"/>
                </a:solidFill>
                <a:latin typeface="Arial"/>
                <a:cs typeface="Arial"/>
              </a:rPr>
              <a:t>listen </a:t>
            </a:r>
            <a:r>
              <a:rPr sz="1050" spc="10" dirty="0">
                <a:solidFill>
                  <a:srgbClr val="FFFFFF"/>
                </a:solidFill>
                <a:latin typeface="Arial"/>
                <a:cs typeface="Arial"/>
              </a:rPr>
              <a:t>to </a:t>
            </a:r>
            <a:r>
              <a:rPr sz="1050" dirty="0">
                <a:solidFill>
                  <a:srgbClr val="FFFFFF"/>
                </a:solidFill>
                <a:latin typeface="Arial"/>
                <a:cs typeface="Arial"/>
              </a:rPr>
              <a:t>it </a:t>
            </a:r>
            <a:r>
              <a:rPr sz="1050" spc="-20" dirty="0">
                <a:solidFill>
                  <a:srgbClr val="FFFFFF"/>
                </a:solidFill>
                <a:latin typeface="Arial"/>
                <a:cs typeface="Arial"/>
              </a:rPr>
              <a:t>and </a:t>
            </a:r>
            <a:r>
              <a:rPr sz="1050" spc="-10" dirty="0">
                <a:solidFill>
                  <a:srgbClr val="FFFFFF"/>
                </a:solidFill>
                <a:latin typeface="Arial"/>
                <a:cs typeface="Arial"/>
              </a:rPr>
              <a:t>let </a:t>
            </a:r>
            <a:r>
              <a:rPr sz="1050" dirty="0">
                <a:solidFill>
                  <a:srgbClr val="FFFFFF"/>
                </a:solidFill>
                <a:latin typeface="Arial"/>
                <a:cs typeface="Arial"/>
              </a:rPr>
              <a:t>it</a:t>
            </a:r>
            <a:r>
              <a:rPr sz="1050" spc="-120" dirty="0">
                <a:solidFill>
                  <a:srgbClr val="FFFFFF"/>
                </a:solidFill>
                <a:latin typeface="Arial"/>
                <a:cs typeface="Arial"/>
              </a:rPr>
              <a:t> </a:t>
            </a:r>
            <a:r>
              <a:rPr sz="1050" spc="-15" dirty="0">
                <a:solidFill>
                  <a:srgbClr val="FFFFFF"/>
                </a:solidFill>
                <a:latin typeface="Arial"/>
                <a:cs typeface="Arial"/>
              </a:rPr>
              <a:t>influence</a:t>
            </a:r>
            <a:endParaRPr sz="1050">
              <a:latin typeface="Arial"/>
              <a:cs typeface="Arial"/>
            </a:endParaRPr>
          </a:p>
          <a:p>
            <a:pPr marL="12700">
              <a:lnSpc>
                <a:spcPts val="1230"/>
              </a:lnSpc>
            </a:pPr>
            <a:r>
              <a:rPr sz="1050" spc="-5" dirty="0">
                <a:solidFill>
                  <a:srgbClr val="FFFFFF"/>
                </a:solidFill>
                <a:latin typeface="Arial"/>
                <a:cs typeface="Arial"/>
              </a:rPr>
              <a:t>business</a:t>
            </a:r>
            <a:r>
              <a:rPr sz="1050" spc="50" dirty="0">
                <a:solidFill>
                  <a:srgbClr val="FFFFFF"/>
                </a:solidFill>
                <a:latin typeface="Arial"/>
                <a:cs typeface="Arial"/>
              </a:rPr>
              <a:t> </a:t>
            </a:r>
            <a:r>
              <a:rPr sz="1050" dirty="0">
                <a:solidFill>
                  <a:srgbClr val="FFFFFF"/>
                </a:solidFill>
                <a:latin typeface="Arial"/>
                <a:cs typeface="Arial"/>
              </a:rPr>
              <a:t>decisions.</a:t>
            </a:r>
            <a:endParaRPr sz="1050">
              <a:latin typeface="Arial"/>
              <a:cs typeface="Arial"/>
            </a:endParaRPr>
          </a:p>
        </p:txBody>
      </p:sp>
      <p:sp>
        <p:nvSpPr>
          <p:cNvPr id="95" name="object 95"/>
          <p:cNvSpPr/>
          <p:nvPr/>
        </p:nvSpPr>
        <p:spPr>
          <a:xfrm>
            <a:off x="5334000" y="1493519"/>
            <a:ext cx="304800" cy="426720"/>
          </a:xfrm>
          <a:custGeom>
            <a:avLst/>
            <a:gdLst/>
            <a:ahLst/>
            <a:cxnLst/>
            <a:rect l="l" t="t" r="r" b="b"/>
            <a:pathLst>
              <a:path w="304800" h="426719">
                <a:moveTo>
                  <a:pt x="279273" y="0"/>
                </a:moveTo>
                <a:lnTo>
                  <a:pt x="25526" y="0"/>
                </a:lnTo>
                <a:lnTo>
                  <a:pt x="23113" y="380"/>
                </a:lnTo>
                <a:lnTo>
                  <a:pt x="20320" y="762"/>
                </a:lnTo>
                <a:lnTo>
                  <a:pt x="18034" y="1142"/>
                </a:lnTo>
                <a:lnTo>
                  <a:pt x="15621" y="2031"/>
                </a:lnTo>
                <a:lnTo>
                  <a:pt x="13335" y="3175"/>
                </a:lnTo>
                <a:lnTo>
                  <a:pt x="11302" y="4825"/>
                </a:lnTo>
                <a:lnTo>
                  <a:pt x="9398" y="5968"/>
                </a:lnTo>
                <a:lnTo>
                  <a:pt x="2412" y="15875"/>
                </a:lnTo>
                <a:lnTo>
                  <a:pt x="1524" y="18287"/>
                </a:lnTo>
                <a:lnTo>
                  <a:pt x="380" y="20700"/>
                </a:lnTo>
                <a:lnTo>
                  <a:pt x="0" y="22987"/>
                </a:lnTo>
                <a:lnTo>
                  <a:pt x="0" y="403732"/>
                </a:lnTo>
                <a:lnTo>
                  <a:pt x="380" y="406018"/>
                </a:lnTo>
                <a:lnTo>
                  <a:pt x="1524" y="408813"/>
                </a:lnTo>
                <a:lnTo>
                  <a:pt x="3175" y="413257"/>
                </a:lnTo>
                <a:lnTo>
                  <a:pt x="4317" y="415543"/>
                </a:lnTo>
                <a:lnTo>
                  <a:pt x="5841" y="417575"/>
                </a:lnTo>
                <a:lnTo>
                  <a:pt x="7492" y="419226"/>
                </a:lnTo>
                <a:lnTo>
                  <a:pt x="9398" y="420750"/>
                </a:lnTo>
                <a:lnTo>
                  <a:pt x="11302" y="422782"/>
                </a:lnTo>
                <a:lnTo>
                  <a:pt x="23113" y="426719"/>
                </a:lnTo>
                <a:lnTo>
                  <a:pt x="281686" y="426719"/>
                </a:lnTo>
                <a:lnTo>
                  <a:pt x="284479" y="426338"/>
                </a:lnTo>
                <a:lnTo>
                  <a:pt x="286765" y="425957"/>
                </a:lnTo>
                <a:lnTo>
                  <a:pt x="289560" y="425068"/>
                </a:lnTo>
                <a:lnTo>
                  <a:pt x="291464" y="423925"/>
                </a:lnTo>
                <a:lnTo>
                  <a:pt x="293497" y="422782"/>
                </a:lnTo>
                <a:lnTo>
                  <a:pt x="295401" y="420750"/>
                </a:lnTo>
                <a:lnTo>
                  <a:pt x="297307" y="419226"/>
                </a:lnTo>
                <a:lnTo>
                  <a:pt x="298958" y="417575"/>
                </a:lnTo>
                <a:lnTo>
                  <a:pt x="300482" y="415543"/>
                </a:lnTo>
                <a:lnTo>
                  <a:pt x="301625" y="413257"/>
                </a:lnTo>
                <a:lnTo>
                  <a:pt x="302387" y="411225"/>
                </a:lnTo>
                <a:lnTo>
                  <a:pt x="303657" y="408813"/>
                </a:lnTo>
                <a:lnTo>
                  <a:pt x="304419" y="406018"/>
                </a:lnTo>
                <a:lnTo>
                  <a:pt x="304800" y="403732"/>
                </a:lnTo>
                <a:lnTo>
                  <a:pt x="304800" y="384301"/>
                </a:lnTo>
                <a:lnTo>
                  <a:pt x="49022" y="384301"/>
                </a:lnTo>
                <a:lnTo>
                  <a:pt x="49022" y="338200"/>
                </a:lnTo>
                <a:lnTo>
                  <a:pt x="304800" y="338200"/>
                </a:lnTo>
                <a:lnTo>
                  <a:pt x="304800" y="302513"/>
                </a:lnTo>
                <a:lnTo>
                  <a:pt x="49022" y="302513"/>
                </a:lnTo>
                <a:lnTo>
                  <a:pt x="49022" y="256031"/>
                </a:lnTo>
                <a:lnTo>
                  <a:pt x="304800" y="256031"/>
                </a:lnTo>
                <a:lnTo>
                  <a:pt x="304800" y="220725"/>
                </a:lnTo>
                <a:lnTo>
                  <a:pt x="49022" y="220725"/>
                </a:lnTo>
                <a:lnTo>
                  <a:pt x="49022" y="174625"/>
                </a:lnTo>
                <a:lnTo>
                  <a:pt x="304800" y="174625"/>
                </a:lnTo>
                <a:lnTo>
                  <a:pt x="304800" y="123443"/>
                </a:lnTo>
                <a:lnTo>
                  <a:pt x="37973" y="123443"/>
                </a:lnTo>
                <a:lnTo>
                  <a:pt x="36449" y="123062"/>
                </a:lnTo>
                <a:lnTo>
                  <a:pt x="34925" y="122300"/>
                </a:lnTo>
                <a:lnTo>
                  <a:pt x="34036" y="121030"/>
                </a:lnTo>
                <a:lnTo>
                  <a:pt x="34036" y="42037"/>
                </a:lnTo>
                <a:lnTo>
                  <a:pt x="34925" y="40893"/>
                </a:lnTo>
                <a:lnTo>
                  <a:pt x="36449" y="40131"/>
                </a:lnTo>
                <a:lnTo>
                  <a:pt x="37973" y="39750"/>
                </a:lnTo>
                <a:lnTo>
                  <a:pt x="304800" y="39750"/>
                </a:lnTo>
                <a:lnTo>
                  <a:pt x="304800" y="22987"/>
                </a:lnTo>
                <a:lnTo>
                  <a:pt x="304419" y="20700"/>
                </a:lnTo>
                <a:lnTo>
                  <a:pt x="303657" y="18287"/>
                </a:lnTo>
                <a:lnTo>
                  <a:pt x="302387" y="15875"/>
                </a:lnTo>
                <a:lnTo>
                  <a:pt x="301625" y="13462"/>
                </a:lnTo>
                <a:lnTo>
                  <a:pt x="293497" y="4825"/>
                </a:lnTo>
                <a:lnTo>
                  <a:pt x="291464" y="3175"/>
                </a:lnTo>
                <a:lnTo>
                  <a:pt x="289560" y="2031"/>
                </a:lnTo>
                <a:lnTo>
                  <a:pt x="286765" y="1142"/>
                </a:lnTo>
                <a:lnTo>
                  <a:pt x="284479" y="762"/>
                </a:lnTo>
                <a:lnTo>
                  <a:pt x="281686" y="380"/>
                </a:lnTo>
                <a:lnTo>
                  <a:pt x="279273" y="0"/>
                </a:lnTo>
                <a:close/>
              </a:path>
              <a:path w="304800" h="426719">
                <a:moveTo>
                  <a:pt x="129666" y="338200"/>
                </a:moveTo>
                <a:lnTo>
                  <a:pt x="94361" y="338200"/>
                </a:lnTo>
                <a:lnTo>
                  <a:pt x="94361" y="384301"/>
                </a:lnTo>
                <a:lnTo>
                  <a:pt x="129666" y="384301"/>
                </a:lnTo>
                <a:lnTo>
                  <a:pt x="129666" y="338200"/>
                </a:lnTo>
                <a:close/>
              </a:path>
              <a:path w="304800" h="426719">
                <a:moveTo>
                  <a:pt x="210438" y="338200"/>
                </a:moveTo>
                <a:lnTo>
                  <a:pt x="175133" y="338200"/>
                </a:lnTo>
                <a:lnTo>
                  <a:pt x="175133" y="384301"/>
                </a:lnTo>
                <a:lnTo>
                  <a:pt x="210438" y="384301"/>
                </a:lnTo>
                <a:lnTo>
                  <a:pt x="210438" y="338200"/>
                </a:lnTo>
                <a:close/>
              </a:path>
              <a:path w="304800" h="426719">
                <a:moveTo>
                  <a:pt x="304800" y="338200"/>
                </a:moveTo>
                <a:lnTo>
                  <a:pt x="255777" y="338200"/>
                </a:lnTo>
                <a:lnTo>
                  <a:pt x="255777" y="384301"/>
                </a:lnTo>
                <a:lnTo>
                  <a:pt x="304800" y="384301"/>
                </a:lnTo>
                <a:lnTo>
                  <a:pt x="304800" y="338200"/>
                </a:lnTo>
                <a:close/>
              </a:path>
              <a:path w="304800" h="426719">
                <a:moveTo>
                  <a:pt x="129666" y="256031"/>
                </a:moveTo>
                <a:lnTo>
                  <a:pt x="94361" y="256031"/>
                </a:lnTo>
                <a:lnTo>
                  <a:pt x="94361" y="302513"/>
                </a:lnTo>
                <a:lnTo>
                  <a:pt x="129666" y="302513"/>
                </a:lnTo>
                <a:lnTo>
                  <a:pt x="129666" y="256031"/>
                </a:lnTo>
                <a:close/>
              </a:path>
              <a:path w="304800" h="426719">
                <a:moveTo>
                  <a:pt x="210438" y="256031"/>
                </a:moveTo>
                <a:lnTo>
                  <a:pt x="175133" y="256031"/>
                </a:lnTo>
                <a:lnTo>
                  <a:pt x="175133" y="302513"/>
                </a:lnTo>
                <a:lnTo>
                  <a:pt x="210438" y="302513"/>
                </a:lnTo>
                <a:lnTo>
                  <a:pt x="210438" y="256031"/>
                </a:lnTo>
                <a:close/>
              </a:path>
              <a:path w="304800" h="426719">
                <a:moveTo>
                  <a:pt x="304800" y="256031"/>
                </a:moveTo>
                <a:lnTo>
                  <a:pt x="255777" y="256031"/>
                </a:lnTo>
                <a:lnTo>
                  <a:pt x="255777" y="302513"/>
                </a:lnTo>
                <a:lnTo>
                  <a:pt x="304800" y="302513"/>
                </a:lnTo>
                <a:lnTo>
                  <a:pt x="304800" y="256031"/>
                </a:lnTo>
                <a:close/>
              </a:path>
              <a:path w="304800" h="426719">
                <a:moveTo>
                  <a:pt x="129666" y="174625"/>
                </a:moveTo>
                <a:lnTo>
                  <a:pt x="94361" y="174625"/>
                </a:lnTo>
                <a:lnTo>
                  <a:pt x="94361" y="220725"/>
                </a:lnTo>
                <a:lnTo>
                  <a:pt x="129666" y="220725"/>
                </a:lnTo>
                <a:lnTo>
                  <a:pt x="129666" y="174625"/>
                </a:lnTo>
                <a:close/>
              </a:path>
              <a:path w="304800" h="426719">
                <a:moveTo>
                  <a:pt x="210438" y="174625"/>
                </a:moveTo>
                <a:lnTo>
                  <a:pt x="175133" y="174625"/>
                </a:lnTo>
                <a:lnTo>
                  <a:pt x="175133" y="220725"/>
                </a:lnTo>
                <a:lnTo>
                  <a:pt x="210438" y="220725"/>
                </a:lnTo>
                <a:lnTo>
                  <a:pt x="210438" y="174625"/>
                </a:lnTo>
                <a:close/>
              </a:path>
              <a:path w="304800" h="426719">
                <a:moveTo>
                  <a:pt x="304800" y="174625"/>
                </a:moveTo>
                <a:lnTo>
                  <a:pt x="255777" y="174625"/>
                </a:lnTo>
                <a:lnTo>
                  <a:pt x="255777" y="220725"/>
                </a:lnTo>
                <a:lnTo>
                  <a:pt x="304800" y="220725"/>
                </a:lnTo>
                <a:lnTo>
                  <a:pt x="304800" y="174625"/>
                </a:lnTo>
                <a:close/>
              </a:path>
              <a:path w="304800" h="426719">
                <a:moveTo>
                  <a:pt x="304800" y="39750"/>
                </a:moveTo>
                <a:lnTo>
                  <a:pt x="266826" y="39750"/>
                </a:lnTo>
                <a:lnTo>
                  <a:pt x="268732" y="40131"/>
                </a:lnTo>
                <a:lnTo>
                  <a:pt x="269875" y="40893"/>
                </a:lnTo>
                <a:lnTo>
                  <a:pt x="270763" y="42037"/>
                </a:lnTo>
                <a:lnTo>
                  <a:pt x="270763" y="121030"/>
                </a:lnTo>
                <a:lnTo>
                  <a:pt x="269875" y="122300"/>
                </a:lnTo>
                <a:lnTo>
                  <a:pt x="268732" y="123062"/>
                </a:lnTo>
                <a:lnTo>
                  <a:pt x="266826" y="123443"/>
                </a:lnTo>
                <a:lnTo>
                  <a:pt x="304800" y="123443"/>
                </a:lnTo>
                <a:lnTo>
                  <a:pt x="304800" y="39750"/>
                </a:lnTo>
                <a:close/>
              </a:path>
              <a:path w="304800" h="426719">
                <a:moveTo>
                  <a:pt x="210820" y="93725"/>
                </a:moveTo>
                <a:lnTo>
                  <a:pt x="210820" y="107187"/>
                </a:lnTo>
                <a:lnTo>
                  <a:pt x="212725" y="107568"/>
                </a:lnTo>
                <a:lnTo>
                  <a:pt x="216280" y="108712"/>
                </a:lnTo>
                <a:lnTo>
                  <a:pt x="219837" y="110362"/>
                </a:lnTo>
                <a:lnTo>
                  <a:pt x="222885" y="110743"/>
                </a:lnTo>
                <a:lnTo>
                  <a:pt x="226440" y="111125"/>
                </a:lnTo>
                <a:lnTo>
                  <a:pt x="230377" y="110743"/>
                </a:lnTo>
                <a:lnTo>
                  <a:pt x="245999" y="100075"/>
                </a:lnTo>
                <a:lnTo>
                  <a:pt x="246682" y="99187"/>
                </a:lnTo>
                <a:lnTo>
                  <a:pt x="222885" y="99187"/>
                </a:lnTo>
                <a:lnTo>
                  <a:pt x="220217" y="98805"/>
                </a:lnTo>
                <a:lnTo>
                  <a:pt x="217424" y="97662"/>
                </a:lnTo>
                <a:lnTo>
                  <a:pt x="215137" y="96519"/>
                </a:lnTo>
                <a:lnTo>
                  <a:pt x="210820" y="93725"/>
                </a:lnTo>
                <a:close/>
              </a:path>
              <a:path w="304800" h="426719">
                <a:moveTo>
                  <a:pt x="143763" y="70992"/>
                </a:moveTo>
                <a:lnTo>
                  <a:pt x="132079" y="70992"/>
                </a:lnTo>
                <a:lnTo>
                  <a:pt x="132079" y="110362"/>
                </a:lnTo>
                <a:lnTo>
                  <a:pt x="143763" y="110362"/>
                </a:lnTo>
                <a:lnTo>
                  <a:pt x="143763" y="70992"/>
                </a:lnTo>
                <a:close/>
              </a:path>
              <a:path w="304800" h="426719">
                <a:moveTo>
                  <a:pt x="196646" y="65531"/>
                </a:moveTo>
                <a:lnTo>
                  <a:pt x="180594" y="65531"/>
                </a:lnTo>
                <a:lnTo>
                  <a:pt x="182117" y="65912"/>
                </a:lnTo>
                <a:lnTo>
                  <a:pt x="184150" y="67055"/>
                </a:lnTo>
                <a:lnTo>
                  <a:pt x="185292" y="69087"/>
                </a:lnTo>
                <a:lnTo>
                  <a:pt x="185674" y="70612"/>
                </a:lnTo>
                <a:lnTo>
                  <a:pt x="185674" y="71881"/>
                </a:lnTo>
                <a:lnTo>
                  <a:pt x="173989" y="81406"/>
                </a:lnTo>
                <a:lnTo>
                  <a:pt x="170814" y="84200"/>
                </a:lnTo>
                <a:lnTo>
                  <a:pt x="162940" y="110362"/>
                </a:lnTo>
                <a:lnTo>
                  <a:pt x="196723" y="110362"/>
                </a:lnTo>
                <a:lnTo>
                  <a:pt x="196723" y="98805"/>
                </a:lnTo>
                <a:lnTo>
                  <a:pt x="174751" y="98805"/>
                </a:lnTo>
                <a:lnTo>
                  <a:pt x="175513" y="96900"/>
                </a:lnTo>
                <a:lnTo>
                  <a:pt x="177419" y="94106"/>
                </a:lnTo>
                <a:lnTo>
                  <a:pt x="179832" y="92075"/>
                </a:lnTo>
                <a:lnTo>
                  <a:pt x="183007" y="89662"/>
                </a:lnTo>
                <a:lnTo>
                  <a:pt x="192786" y="82550"/>
                </a:lnTo>
                <a:lnTo>
                  <a:pt x="194690" y="79755"/>
                </a:lnTo>
                <a:lnTo>
                  <a:pt x="196341" y="76962"/>
                </a:lnTo>
                <a:lnTo>
                  <a:pt x="197103" y="73787"/>
                </a:lnTo>
                <a:lnTo>
                  <a:pt x="197485" y="70612"/>
                </a:lnTo>
                <a:lnTo>
                  <a:pt x="197103" y="66675"/>
                </a:lnTo>
                <a:lnTo>
                  <a:pt x="196646" y="65531"/>
                </a:lnTo>
                <a:close/>
              </a:path>
              <a:path w="304800" h="426719">
                <a:moveTo>
                  <a:pt x="245617" y="55117"/>
                </a:moveTo>
                <a:lnTo>
                  <a:pt x="210820" y="55117"/>
                </a:lnTo>
                <a:lnTo>
                  <a:pt x="210820" y="66293"/>
                </a:lnTo>
                <a:lnTo>
                  <a:pt x="228853" y="66293"/>
                </a:lnTo>
                <a:lnTo>
                  <a:pt x="219837" y="76200"/>
                </a:lnTo>
                <a:lnTo>
                  <a:pt x="219837" y="85343"/>
                </a:lnTo>
                <a:lnTo>
                  <a:pt x="230759" y="85343"/>
                </a:lnTo>
                <a:lnTo>
                  <a:pt x="232283" y="86105"/>
                </a:lnTo>
                <a:lnTo>
                  <a:pt x="233934" y="86487"/>
                </a:lnTo>
                <a:lnTo>
                  <a:pt x="234696" y="87756"/>
                </a:lnTo>
                <a:lnTo>
                  <a:pt x="235458" y="88900"/>
                </a:lnTo>
                <a:lnTo>
                  <a:pt x="235633" y="89662"/>
                </a:lnTo>
                <a:lnTo>
                  <a:pt x="235712" y="94106"/>
                </a:lnTo>
                <a:lnTo>
                  <a:pt x="235458" y="94868"/>
                </a:lnTo>
                <a:lnTo>
                  <a:pt x="228346" y="99187"/>
                </a:lnTo>
                <a:lnTo>
                  <a:pt x="246682" y="99187"/>
                </a:lnTo>
                <a:lnTo>
                  <a:pt x="247269" y="98425"/>
                </a:lnTo>
                <a:lnTo>
                  <a:pt x="247650" y="96519"/>
                </a:lnTo>
                <a:lnTo>
                  <a:pt x="247910" y="94868"/>
                </a:lnTo>
                <a:lnTo>
                  <a:pt x="248030" y="92075"/>
                </a:lnTo>
                <a:lnTo>
                  <a:pt x="247650" y="88137"/>
                </a:lnTo>
                <a:lnTo>
                  <a:pt x="246379" y="85343"/>
                </a:lnTo>
                <a:lnTo>
                  <a:pt x="245237" y="82550"/>
                </a:lnTo>
                <a:lnTo>
                  <a:pt x="243332" y="79755"/>
                </a:lnTo>
                <a:lnTo>
                  <a:pt x="241680" y="78612"/>
                </a:lnTo>
                <a:lnTo>
                  <a:pt x="240157" y="77342"/>
                </a:lnTo>
                <a:lnTo>
                  <a:pt x="238251" y="76200"/>
                </a:lnTo>
                <a:lnTo>
                  <a:pt x="236220" y="75818"/>
                </a:lnTo>
                <a:lnTo>
                  <a:pt x="245617" y="65531"/>
                </a:lnTo>
                <a:lnTo>
                  <a:pt x="245617" y="55117"/>
                </a:lnTo>
                <a:close/>
              </a:path>
              <a:path w="304800" h="426719">
                <a:moveTo>
                  <a:pt x="143763" y="55117"/>
                </a:moveTo>
                <a:lnTo>
                  <a:pt x="132841" y="55117"/>
                </a:lnTo>
                <a:lnTo>
                  <a:pt x="119125" y="66293"/>
                </a:lnTo>
                <a:lnTo>
                  <a:pt x="119125" y="82168"/>
                </a:lnTo>
                <a:lnTo>
                  <a:pt x="132079" y="70992"/>
                </a:lnTo>
                <a:lnTo>
                  <a:pt x="143763" y="70992"/>
                </a:lnTo>
                <a:lnTo>
                  <a:pt x="143763" y="55117"/>
                </a:lnTo>
                <a:close/>
              </a:path>
              <a:path w="304800" h="426719">
                <a:moveTo>
                  <a:pt x="183007" y="54355"/>
                </a:moveTo>
                <a:lnTo>
                  <a:pt x="179450" y="54355"/>
                </a:lnTo>
                <a:lnTo>
                  <a:pt x="175133" y="54737"/>
                </a:lnTo>
                <a:lnTo>
                  <a:pt x="171576" y="55625"/>
                </a:lnTo>
                <a:lnTo>
                  <a:pt x="167639" y="56768"/>
                </a:lnTo>
                <a:lnTo>
                  <a:pt x="164591" y="58800"/>
                </a:lnTo>
                <a:lnTo>
                  <a:pt x="163702" y="59562"/>
                </a:lnTo>
                <a:lnTo>
                  <a:pt x="163702" y="73405"/>
                </a:lnTo>
                <a:lnTo>
                  <a:pt x="167259" y="70612"/>
                </a:lnTo>
                <a:lnTo>
                  <a:pt x="170814" y="68706"/>
                </a:lnTo>
                <a:lnTo>
                  <a:pt x="173989" y="66675"/>
                </a:lnTo>
                <a:lnTo>
                  <a:pt x="177419" y="65912"/>
                </a:lnTo>
                <a:lnTo>
                  <a:pt x="180594" y="65531"/>
                </a:lnTo>
                <a:lnTo>
                  <a:pt x="196646" y="65531"/>
                </a:lnTo>
                <a:lnTo>
                  <a:pt x="195834" y="63500"/>
                </a:lnTo>
                <a:lnTo>
                  <a:pt x="194310" y="60705"/>
                </a:lnTo>
                <a:lnTo>
                  <a:pt x="192024" y="57912"/>
                </a:lnTo>
                <a:lnTo>
                  <a:pt x="189229" y="56387"/>
                </a:lnTo>
                <a:lnTo>
                  <a:pt x="186436" y="55117"/>
                </a:lnTo>
                <a:lnTo>
                  <a:pt x="183007" y="54355"/>
                </a:lnTo>
                <a:close/>
              </a:path>
            </a:pathLst>
          </a:custGeom>
          <a:solidFill>
            <a:srgbClr val="FFFFFF"/>
          </a:solidFill>
        </p:spPr>
        <p:txBody>
          <a:bodyPr wrap="square" lIns="0" tIns="0" rIns="0" bIns="0" rtlCol="0"/>
          <a:lstStyle/>
          <a:p>
            <a:endParaRPr/>
          </a:p>
        </p:txBody>
      </p:sp>
      <p:sp>
        <p:nvSpPr>
          <p:cNvPr id="96" name="object 96"/>
          <p:cNvSpPr/>
          <p:nvPr/>
        </p:nvSpPr>
        <p:spPr>
          <a:xfrm>
            <a:off x="6400800" y="1544319"/>
            <a:ext cx="386080" cy="345440"/>
          </a:xfrm>
          <a:custGeom>
            <a:avLst/>
            <a:gdLst/>
            <a:ahLst/>
            <a:cxnLst/>
            <a:rect l="l" t="t" r="r" b="b"/>
            <a:pathLst>
              <a:path w="386079" h="345439">
                <a:moveTo>
                  <a:pt x="184403" y="0"/>
                </a:moveTo>
                <a:lnTo>
                  <a:pt x="168275" y="0"/>
                </a:lnTo>
                <a:lnTo>
                  <a:pt x="141604" y="3555"/>
                </a:lnTo>
                <a:lnTo>
                  <a:pt x="133096" y="5460"/>
                </a:lnTo>
                <a:lnTo>
                  <a:pt x="124714" y="8254"/>
                </a:lnTo>
                <a:lnTo>
                  <a:pt x="116585" y="10540"/>
                </a:lnTo>
                <a:lnTo>
                  <a:pt x="108584" y="13334"/>
                </a:lnTo>
                <a:lnTo>
                  <a:pt x="93217" y="20827"/>
                </a:lnTo>
                <a:lnTo>
                  <a:pt x="85089" y="25145"/>
                </a:lnTo>
                <a:lnTo>
                  <a:pt x="77850" y="29844"/>
                </a:lnTo>
                <a:lnTo>
                  <a:pt x="70992" y="34162"/>
                </a:lnTo>
                <a:lnTo>
                  <a:pt x="40386" y="62864"/>
                </a:lnTo>
                <a:lnTo>
                  <a:pt x="35560" y="69468"/>
                </a:lnTo>
                <a:lnTo>
                  <a:pt x="30225" y="76200"/>
                </a:lnTo>
                <a:lnTo>
                  <a:pt x="10922" y="113410"/>
                </a:lnTo>
                <a:lnTo>
                  <a:pt x="3683" y="137794"/>
                </a:lnTo>
                <a:lnTo>
                  <a:pt x="2032" y="146430"/>
                </a:lnTo>
                <a:lnTo>
                  <a:pt x="1270" y="155066"/>
                </a:lnTo>
                <a:lnTo>
                  <a:pt x="380" y="163702"/>
                </a:lnTo>
                <a:lnTo>
                  <a:pt x="0" y="172719"/>
                </a:lnTo>
                <a:lnTo>
                  <a:pt x="5207" y="215518"/>
                </a:lnTo>
                <a:lnTo>
                  <a:pt x="21336" y="254762"/>
                </a:lnTo>
                <a:lnTo>
                  <a:pt x="45592" y="288543"/>
                </a:lnTo>
                <a:lnTo>
                  <a:pt x="77088" y="315594"/>
                </a:lnTo>
                <a:lnTo>
                  <a:pt x="99695" y="327787"/>
                </a:lnTo>
                <a:lnTo>
                  <a:pt x="105664" y="330962"/>
                </a:lnTo>
                <a:lnTo>
                  <a:pt x="111759" y="332866"/>
                </a:lnTo>
                <a:lnTo>
                  <a:pt x="117855" y="335279"/>
                </a:lnTo>
                <a:lnTo>
                  <a:pt x="124205" y="337565"/>
                </a:lnTo>
                <a:lnTo>
                  <a:pt x="130682" y="339216"/>
                </a:lnTo>
                <a:lnTo>
                  <a:pt x="137159" y="340740"/>
                </a:lnTo>
                <a:lnTo>
                  <a:pt x="143255" y="341883"/>
                </a:lnTo>
                <a:lnTo>
                  <a:pt x="150114" y="343534"/>
                </a:lnTo>
                <a:lnTo>
                  <a:pt x="163449" y="345058"/>
                </a:lnTo>
                <a:lnTo>
                  <a:pt x="170306" y="345058"/>
                </a:lnTo>
                <a:lnTo>
                  <a:pt x="177165" y="345439"/>
                </a:lnTo>
                <a:lnTo>
                  <a:pt x="195706" y="344677"/>
                </a:lnTo>
                <a:lnTo>
                  <a:pt x="204597" y="343534"/>
                </a:lnTo>
                <a:lnTo>
                  <a:pt x="212978" y="341502"/>
                </a:lnTo>
                <a:lnTo>
                  <a:pt x="221488" y="339978"/>
                </a:lnTo>
                <a:lnTo>
                  <a:pt x="261874" y="324612"/>
                </a:lnTo>
                <a:lnTo>
                  <a:pt x="296545" y="300354"/>
                </a:lnTo>
                <a:lnTo>
                  <a:pt x="323976" y="269239"/>
                </a:lnTo>
                <a:lnTo>
                  <a:pt x="328802" y="262254"/>
                </a:lnTo>
                <a:lnTo>
                  <a:pt x="333248" y="255142"/>
                </a:lnTo>
                <a:lnTo>
                  <a:pt x="336803" y="247650"/>
                </a:lnTo>
                <a:lnTo>
                  <a:pt x="340868" y="239902"/>
                </a:lnTo>
                <a:lnTo>
                  <a:pt x="343661" y="232409"/>
                </a:lnTo>
                <a:lnTo>
                  <a:pt x="346964" y="223774"/>
                </a:lnTo>
                <a:lnTo>
                  <a:pt x="349085" y="215518"/>
                </a:lnTo>
                <a:lnTo>
                  <a:pt x="351027" y="207263"/>
                </a:lnTo>
                <a:lnTo>
                  <a:pt x="352551" y="199008"/>
                </a:lnTo>
                <a:lnTo>
                  <a:pt x="353441" y="190372"/>
                </a:lnTo>
                <a:lnTo>
                  <a:pt x="354583" y="181355"/>
                </a:lnTo>
                <a:lnTo>
                  <a:pt x="354583" y="172719"/>
                </a:lnTo>
                <a:lnTo>
                  <a:pt x="177165" y="172719"/>
                </a:lnTo>
                <a:lnTo>
                  <a:pt x="277114" y="30225"/>
                </a:lnTo>
                <a:lnTo>
                  <a:pt x="271906" y="26669"/>
                </a:lnTo>
                <a:lnTo>
                  <a:pt x="266319" y="23494"/>
                </a:lnTo>
                <a:lnTo>
                  <a:pt x="260603" y="20065"/>
                </a:lnTo>
                <a:lnTo>
                  <a:pt x="255016" y="17652"/>
                </a:lnTo>
                <a:lnTo>
                  <a:pt x="248920" y="14858"/>
                </a:lnTo>
                <a:lnTo>
                  <a:pt x="242824" y="12191"/>
                </a:lnTo>
                <a:lnTo>
                  <a:pt x="236347" y="10159"/>
                </a:lnTo>
                <a:lnTo>
                  <a:pt x="230758" y="8254"/>
                </a:lnTo>
                <a:lnTo>
                  <a:pt x="224281" y="6222"/>
                </a:lnTo>
                <a:lnTo>
                  <a:pt x="211454" y="3175"/>
                </a:lnTo>
                <a:lnTo>
                  <a:pt x="204597" y="2412"/>
                </a:lnTo>
                <a:lnTo>
                  <a:pt x="197739" y="1524"/>
                </a:lnTo>
                <a:lnTo>
                  <a:pt x="184403" y="0"/>
                </a:lnTo>
                <a:close/>
              </a:path>
              <a:path w="386079" h="345439">
                <a:moveTo>
                  <a:pt x="308609" y="13715"/>
                </a:moveTo>
                <a:lnTo>
                  <a:pt x="208533" y="156590"/>
                </a:lnTo>
                <a:lnTo>
                  <a:pt x="386079" y="156590"/>
                </a:lnTo>
                <a:lnTo>
                  <a:pt x="385699" y="145287"/>
                </a:lnTo>
                <a:lnTo>
                  <a:pt x="384809" y="134619"/>
                </a:lnTo>
                <a:lnTo>
                  <a:pt x="384029" y="130301"/>
                </a:lnTo>
                <a:lnTo>
                  <a:pt x="258952" y="130301"/>
                </a:lnTo>
                <a:lnTo>
                  <a:pt x="314325" y="52196"/>
                </a:lnTo>
                <a:lnTo>
                  <a:pt x="349855" y="52196"/>
                </a:lnTo>
                <a:lnTo>
                  <a:pt x="347345" y="48640"/>
                </a:lnTo>
                <a:lnTo>
                  <a:pt x="340486" y="40766"/>
                </a:lnTo>
                <a:lnTo>
                  <a:pt x="333248" y="33400"/>
                </a:lnTo>
                <a:lnTo>
                  <a:pt x="325627" y="26288"/>
                </a:lnTo>
                <a:lnTo>
                  <a:pt x="317119" y="20065"/>
                </a:lnTo>
                <a:lnTo>
                  <a:pt x="308609" y="13715"/>
                </a:lnTo>
                <a:close/>
              </a:path>
              <a:path w="386079" h="345439">
                <a:moveTo>
                  <a:pt x="349855" y="52196"/>
                </a:moveTo>
                <a:lnTo>
                  <a:pt x="314325" y="52196"/>
                </a:lnTo>
                <a:lnTo>
                  <a:pt x="318261" y="56514"/>
                </a:lnTo>
                <a:lnTo>
                  <a:pt x="322325" y="60451"/>
                </a:lnTo>
                <a:lnTo>
                  <a:pt x="326008" y="64769"/>
                </a:lnTo>
                <a:lnTo>
                  <a:pt x="329183" y="69087"/>
                </a:lnTo>
                <a:lnTo>
                  <a:pt x="332867" y="73787"/>
                </a:lnTo>
                <a:lnTo>
                  <a:pt x="336042" y="78485"/>
                </a:lnTo>
                <a:lnTo>
                  <a:pt x="338835" y="83184"/>
                </a:lnTo>
                <a:lnTo>
                  <a:pt x="341756" y="87883"/>
                </a:lnTo>
                <a:lnTo>
                  <a:pt x="344170" y="93471"/>
                </a:lnTo>
                <a:lnTo>
                  <a:pt x="346964" y="98551"/>
                </a:lnTo>
                <a:lnTo>
                  <a:pt x="348996" y="103250"/>
                </a:lnTo>
                <a:lnTo>
                  <a:pt x="351027" y="108712"/>
                </a:lnTo>
                <a:lnTo>
                  <a:pt x="352551" y="114172"/>
                </a:lnTo>
                <a:lnTo>
                  <a:pt x="354583" y="119760"/>
                </a:lnTo>
                <a:lnTo>
                  <a:pt x="355853" y="124840"/>
                </a:lnTo>
                <a:lnTo>
                  <a:pt x="356997" y="130301"/>
                </a:lnTo>
                <a:lnTo>
                  <a:pt x="384029" y="130301"/>
                </a:lnTo>
                <a:lnTo>
                  <a:pt x="382904" y="124078"/>
                </a:lnTo>
                <a:lnTo>
                  <a:pt x="380492" y="113791"/>
                </a:lnTo>
                <a:lnTo>
                  <a:pt x="377571" y="103250"/>
                </a:lnTo>
                <a:lnTo>
                  <a:pt x="373633" y="93852"/>
                </a:lnTo>
                <a:lnTo>
                  <a:pt x="369570" y="83946"/>
                </a:lnTo>
                <a:lnTo>
                  <a:pt x="364744" y="74549"/>
                </a:lnTo>
                <a:lnTo>
                  <a:pt x="359409" y="65912"/>
                </a:lnTo>
                <a:lnTo>
                  <a:pt x="353441" y="57276"/>
                </a:lnTo>
                <a:lnTo>
                  <a:pt x="349855" y="52196"/>
                </a:lnTo>
                <a:close/>
              </a:path>
            </a:pathLst>
          </a:custGeom>
          <a:solidFill>
            <a:srgbClr val="FFFFFF"/>
          </a:solidFill>
        </p:spPr>
        <p:txBody>
          <a:bodyPr wrap="square" lIns="0" tIns="0" rIns="0" bIns="0" rtlCol="0"/>
          <a:lstStyle/>
          <a:p>
            <a:endParaRPr/>
          </a:p>
        </p:txBody>
      </p:sp>
      <p:sp>
        <p:nvSpPr>
          <p:cNvPr id="97" name="object 97"/>
          <p:cNvSpPr/>
          <p:nvPr/>
        </p:nvSpPr>
        <p:spPr>
          <a:xfrm>
            <a:off x="6969886" y="2428239"/>
            <a:ext cx="355600" cy="325120"/>
          </a:xfrm>
          <a:custGeom>
            <a:avLst/>
            <a:gdLst/>
            <a:ahLst/>
            <a:cxnLst/>
            <a:rect l="l" t="t" r="r" b="b"/>
            <a:pathLst>
              <a:path w="355600" h="325119">
                <a:moveTo>
                  <a:pt x="85725" y="66040"/>
                </a:moveTo>
                <a:lnTo>
                  <a:pt x="50927" y="82550"/>
                </a:lnTo>
                <a:lnTo>
                  <a:pt x="18288" y="114300"/>
                </a:lnTo>
                <a:lnTo>
                  <a:pt x="6223" y="138430"/>
                </a:lnTo>
                <a:lnTo>
                  <a:pt x="3048" y="146050"/>
                </a:lnTo>
                <a:lnTo>
                  <a:pt x="1524" y="154940"/>
                </a:lnTo>
                <a:lnTo>
                  <a:pt x="254" y="163830"/>
                </a:lnTo>
                <a:lnTo>
                  <a:pt x="90" y="167640"/>
                </a:lnTo>
                <a:lnTo>
                  <a:pt x="0" y="180340"/>
                </a:lnTo>
                <a:lnTo>
                  <a:pt x="635" y="186690"/>
                </a:lnTo>
                <a:lnTo>
                  <a:pt x="1905" y="193040"/>
                </a:lnTo>
                <a:lnTo>
                  <a:pt x="3048" y="199390"/>
                </a:lnTo>
                <a:lnTo>
                  <a:pt x="5080" y="205740"/>
                </a:lnTo>
                <a:lnTo>
                  <a:pt x="7874" y="212090"/>
                </a:lnTo>
                <a:lnTo>
                  <a:pt x="10287" y="217170"/>
                </a:lnTo>
                <a:lnTo>
                  <a:pt x="13843" y="223520"/>
                </a:lnTo>
                <a:lnTo>
                  <a:pt x="17018" y="229870"/>
                </a:lnTo>
                <a:lnTo>
                  <a:pt x="21082" y="234950"/>
                </a:lnTo>
                <a:lnTo>
                  <a:pt x="25019" y="240030"/>
                </a:lnTo>
                <a:lnTo>
                  <a:pt x="29845" y="245110"/>
                </a:lnTo>
                <a:lnTo>
                  <a:pt x="34544" y="250190"/>
                </a:lnTo>
                <a:lnTo>
                  <a:pt x="39370" y="255270"/>
                </a:lnTo>
                <a:lnTo>
                  <a:pt x="50546" y="262890"/>
                </a:lnTo>
                <a:lnTo>
                  <a:pt x="50546" y="267970"/>
                </a:lnTo>
                <a:lnTo>
                  <a:pt x="50165" y="273050"/>
                </a:lnTo>
                <a:lnTo>
                  <a:pt x="49403" y="278130"/>
                </a:lnTo>
                <a:lnTo>
                  <a:pt x="47752" y="281940"/>
                </a:lnTo>
                <a:lnTo>
                  <a:pt x="44196" y="290830"/>
                </a:lnTo>
                <a:lnTo>
                  <a:pt x="42164" y="294640"/>
                </a:lnTo>
                <a:lnTo>
                  <a:pt x="39370" y="298450"/>
                </a:lnTo>
                <a:lnTo>
                  <a:pt x="28194" y="312420"/>
                </a:lnTo>
                <a:lnTo>
                  <a:pt x="14986" y="325120"/>
                </a:lnTo>
                <a:lnTo>
                  <a:pt x="22225" y="323850"/>
                </a:lnTo>
                <a:lnTo>
                  <a:pt x="31369" y="321310"/>
                </a:lnTo>
                <a:lnTo>
                  <a:pt x="42926" y="317500"/>
                </a:lnTo>
                <a:lnTo>
                  <a:pt x="55372" y="312420"/>
                </a:lnTo>
                <a:lnTo>
                  <a:pt x="68580" y="306070"/>
                </a:lnTo>
                <a:lnTo>
                  <a:pt x="82550" y="299720"/>
                </a:lnTo>
                <a:lnTo>
                  <a:pt x="95631" y="293370"/>
                </a:lnTo>
                <a:lnTo>
                  <a:pt x="108458" y="285750"/>
                </a:lnTo>
                <a:lnTo>
                  <a:pt x="154305" y="285750"/>
                </a:lnTo>
                <a:lnTo>
                  <a:pt x="195834" y="273050"/>
                </a:lnTo>
                <a:lnTo>
                  <a:pt x="213741" y="262890"/>
                </a:lnTo>
                <a:lnTo>
                  <a:pt x="206629" y="262890"/>
                </a:lnTo>
                <a:lnTo>
                  <a:pt x="185039" y="259080"/>
                </a:lnTo>
                <a:lnTo>
                  <a:pt x="145542" y="245110"/>
                </a:lnTo>
                <a:lnTo>
                  <a:pt x="128397" y="233680"/>
                </a:lnTo>
                <a:lnTo>
                  <a:pt x="122809" y="229870"/>
                </a:lnTo>
                <a:lnTo>
                  <a:pt x="117602" y="224790"/>
                </a:lnTo>
                <a:lnTo>
                  <a:pt x="112395" y="220980"/>
                </a:lnTo>
                <a:lnTo>
                  <a:pt x="108077" y="215900"/>
                </a:lnTo>
                <a:lnTo>
                  <a:pt x="85344" y="182880"/>
                </a:lnTo>
                <a:lnTo>
                  <a:pt x="82042" y="177800"/>
                </a:lnTo>
                <a:lnTo>
                  <a:pt x="79756" y="171450"/>
                </a:lnTo>
                <a:lnTo>
                  <a:pt x="77724" y="165100"/>
                </a:lnTo>
                <a:lnTo>
                  <a:pt x="75311" y="158750"/>
                </a:lnTo>
                <a:lnTo>
                  <a:pt x="73660" y="152400"/>
                </a:lnTo>
                <a:lnTo>
                  <a:pt x="72898" y="146050"/>
                </a:lnTo>
                <a:lnTo>
                  <a:pt x="71755" y="138430"/>
                </a:lnTo>
                <a:lnTo>
                  <a:pt x="71450" y="133350"/>
                </a:lnTo>
                <a:lnTo>
                  <a:pt x="71500" y="115570"/>
                </a:lnTo>
                <a:lnTo>
                  <a:pt x="72136" y="109220"/>
                </a:lnTo>
                <a:lnTo>
                  <a:pt x="73279" y="101600"/>
                </a:lnTo>
                <a:lnTo>
                  <a:pt x="74930" y="93980"/>
                </a:lnTo>
                <a:lnTo>
                  <a:pt x="76454" y="86360"/>
                </a:lnTo>
                <a:lnTo>
                  <a:pt x="82042" y="72390"/>
                </a:lnTo>
                <a:lnTo>
                  <a:pt x="85725" y="66040"/>
                </a:lnTo>
                <a:close/>
              </a:path>
              <a:path w="355600" h="325119">
                <a:moveTo>
                  <a:pt x="308356" y="247650"/>
                </a:moveTo>
                <a:lnTo>
                  <a:pt x="244475" y="247650"/>
                </a:lnTo>
                <a:lnTo>
                  <a:pt x="257302" y="255270"/>
                </a:lnTo>
                <a:lnTo>
                  <a:pt x="270510" y="262890"/>
                </a:lnTo>
                <a:lnTo>
                  <a:pt x="298450" y="275590"/>
                </a:lnTo>
                <a:lnTo>
                  <a:pt x="311531" y="281940"/>
                </a:lnTo>
                <a:lnTo>
                  <a:pt x="323088" y="285750"/>
                </a:lnTo>
                <a:lnTo>
                  <a:pt x="332740" y="289560"/>
                </a:lnTo>
                <a:lnTo>
                  <a:pt x="339852" y="290830"/>
                </a:lnTo>
                <a:lnTo>
                  <a:pt x="333121" y="283210"/>
                </a:lnTo>
                <a:lnTo>
                  <a:pt x="326771" y="275590"/>
                </a:lnTo>
                <a:lnTo>
                  <a:pt x="320294" y="267970"/>
                </a:lnTo>
                <a:lnTo>
                  <a:pt x="312420" y="256540"/>
                </a:lnTo>
                <a:lnTo>
                  <a:pt x="310007" y="252730"/>
                </a:lnTo>
                <a:lnTo>
                  <a:pt x="308356" y="247650"/>
                </a:lnTo>
                <a:close/>
              </a:path>
              <a:path w="355600" h="325119">
                <a:moveTo>
                  <a:pt x="154305" y="285750"/>
                </a:moveTo>
                <a:lnTo>
                  <a:pt x="114046" y="285750"/>
                </a:lnTo>
                <a:lnTo>
                  <a:pt x="119634" y="287020"/>
                </a:lnTo>
                <a:lnTo>
                  <a:pt x="125984" y="287020"/>
                </a:lnTo>
                <a:lnTo>
                  <a:pt x="131953" y="288290"/>
                </a:lnTo>
                <a:lnTo>
                  <a:pt x="154305" y="285750"/>
                </a:lnTo>
                <a:close/>
              </a:path>
              <a:path w="355600" h="325119">
                <a:moveTo>
                  <a:pt x="240538" y="1270"/>
                </a:moveTo>
                <a:lnTo>
                  <a:pt x="199390" y="1270"/>
                </a:lnTo>
                <a:lnTo>
                  <a:pt x="193040" y="2540"/>
                </a:lnTo>
                <a:lnTo>
                  <a:pt x="186309" y="3810"/>
                </a:lnTo>
                <a:lnTo>
                  <a:pt x="179832" y="6350"/>
                </a:lnTo>
                <a:lnTo>
                  <a:pt x="173482" y="7620"/>
                </a:lnTo>
                <a:lnTo>
                  <a:pt x="167132" y="10160"/>
                </a:lnTo>
                <a:lnTo>
                  <a:pt x="155067" y="15240"/>
                </a:lnTo>
                <a:lnTo>
                  <a:pt x="149987" y="19050"/>
                </a:lnTo>
                <a:lnTo>
                  <a:pt x="144399" y="21590"/>
                </a:lnTo>
                <a:lnTo>
                  <a:pt x="138811" y="25400"/>
                </a:lnTo>
                <a:lnTo>
                  <a:pt x="133604" y="29210"/>
                </a:lnTo>
                <a:lnTo>
                  <a:pt x="123952" y="36830"/>
                </a:lnTo>
                <a:lnTo>
                  <a:pt x="119634" y="41910"/>
                </a:lnTo>
                <a:lnTo>
                  <a:pt x="115189" y="45720"/>
                </a:lnTo>
                <a:lnTo>
                  <a:pt x="111252" y="50800"/>
                </a:lnTo>
                <a:lnTo>
                  <a:pt x="107569" y="55880"/>
                </a:lnTo>
                <a:lnTo>
                  <a:pt x="104013" y="59690"/>
                </a:lnTo>
                <a:lnTo>
                  <a:pt x="97663" y="71120"/>
                </a:lnTo>
                <a:lnTo>
                  <a:pt x="94869" y="76200"/>
                </a:lnTo>
                <a:lnTo>
                  <a:pt x="92837" y="82550"/>
                </a:lnTo>
                <a:lnTo>
                  <a:pt x="90043" y="87630"/>
                </a:lnTo>
                <a:lnTo>
                  <a:pt x="88519" y="93980"/>
                </a:lnTo>
                <a:lnTo>
                  <a:pt x="87249" y="100330"/>
                </a:lnTo>
                <a:lnTo>
                  <a:pt x="86106" y="105410"/>
                </a:lnTo>
                <a:lnTo>
                  <a:pt x="85344" y="111760"/>
                </a:lnTo>
                <a:lnTo>
                  <a:pt x="84074" y="118110"/>
                </a:lnTo>
                <a:lnTo>
                  <a:pt x="84074" y="130810"/>
                </a:lnTo>
                <a:lnTo>
                  <a:pt x="85344" y="137160"/>
                </a:lnTo>
                <a:lnTo>
                  <a:pt x="86106" y="143510"/>
                </a:lnTo>
                <a:lnTo>
                  <a:pt x="87249" y="149860"/>
                </a:lnTo>
                <a:lnTo>
                  <a:pt x="88519" y="156210"/>
                </a:lnTo>
                <a:lnTo>
                  <a:pt x="90043" y="161290"/>
                </a:lnTo>
                <a:lnTo>
                  <a:pt x="92837" y="167640"/>
                </a:lnTo>
                <a:lnTo>
                  <a:pt x="94869" y="172720"/>
                </a:lnTo>
                <a:lnTo>
                  <a:pt x="115189" y="203200"/>
                </a:lnTo>
                <a:lnTo>
                  <a:pt x="119634" y="208280"/>
                </a:lnTo>
                <a:lnTo>
                  <a:pt x="123952" y="212090"/>
                </a:lnTo>
                <a:lnTo>
                  <a:pt x="128778" y="217170"/>
                </a:lnTo>
                <a:lnTo>
                  <a:pt x="133604" y="220980"/>
                </a:lnTo>
                <a:lnTo>
                  <a:pt x="138811" y="224790"/>
                </a:lnTo>
                <a:lnTo>
                  <a:pt x="144399" y="227330"/>
                </a:lnTo>
                <a:lnTo>
                  <a:pt x="149987" y="231140"/>
                </a:lnTo>
                <a:lnTo>
                  <a:pt x="155067" y="233680"/>
                </a:lnTo>
                <a:lnTo>
                  <a:pt x="161163" y="237490"/>
                </a:lnTo>
                <a:lnTo>
                  <a:pt x="167132" y="238760"/>
                </a:lnTo>
                <a:lnTo>
                  <a:pt x="179832" y="243840"/>
                </a:lnTo>
                <a:lnTo>
                  <a:pt x="205867" y="248920"/>
                </a:lnTo>
                <a:lnTo>
                  <a:pt x="232156" y="248920"/>
                </a:lnTo>
                <a:lnTo>
                  <a:pt x="238506" y="247650"/>
                </a:lnTo>
                <a:lnTo>
                  <a:pt x="308356" y="247650"/>
                </a:lnTo>
                <a:lnTo>
                  <a:pt x="304800" y="238760"/>
                </a:lnTo>
                <a:lnTo>
                  <a:pt x="304038" y="233680"/>
                </a:lnTo>
                <a:lnTo>
                  <a:pt x="303657" y="229870"/>
                </a:lnTo>
                <a:lnTo>
                  <a:pt x="303530" y="222250"/>
                </a:lnTo>
                <a:lnTo>
                  <a:pt x="309118" y="218440"/>
                </a:lnTo>
                <a:lnTo>
                  <a:pt x="315214" y="213360"/>
                </a:lnTo>
                <a:lnTo>
                  <a:pt x="319913" y="208280"/>
                </a:lnTo>
                <a:lnTo>
                  <a:pt x="325120" y="203200"/>
                </a:lnTo>
                <a:lnTo>
                  <a:pt x="329946" y="198120"/>
                </a:lnTo>
                <a:lnTo>
                  <a:pt x="333883" y="191770"/>
                </a:lnTo>
                <a:lnTo>
                  <a:pt x="337947" y="186690"/>
                </a:lnTo>
                <a:lnTo>
                  <a:pt x="341503" y="180340"/>
                </a:lnTo>
                <a:lnTo>
                  <a:pt x="344678" y="173990"/>
                </a:lnTo>
                <a:lnTo>
                  <a:pt x="347472" y="166370"/>
                </a:lnTo>
                <a:lnTo>
                  <a:pt x="350266" y="160020"/>
                </a:lnTo>
                <a:lnTo>
                  <a:pt x="352298" y="153670"/>
                </a:lnTo>
                <a:lnTo>
                  <a:pt x="353441" y="147320"/>
                </a:lnTo>
                <a:lnTo>
                  <a:pt x="354711" y="139700"/>
                </a:lnTo>
                <a:lnTo>
                  <a:pt x="354838" y="138430"/>
                </a:lnTo>
                <a:lnTo>
                  <a:pt x="166243" y="138430"/>
                </a:lnTo>
                <a:lnTo>
                  <a:pt x="164338" y="137160"/>
                </a:lnTo>
                <a:lnTo>
                  <a:pt x="157099" y="125730"/>
                </a:lnTo>
                <a:lnTo>
                  <a:pt x="157861" y="120650"/>
                </a:lnTo>
                <a:lnTo>
                  <a:pt x="159131" y="119380"/>
                </a:lnTo>
                <a:lnTo>
                  <a:pt x="160274" y="116840"/>
                </a:lnTo>
                <a:lnTo>
                  <a:pt x="161925" y="115570"/>
                </a:lnTo>
                <a:lnTo>
                  <a:pt x="164338" y="114300"/>
                </a:lnTo>
                <a:lnTo>
                  <a:pt x="355244" y="114300"/>
                </a:lnTo>
                <a:lnTo>
                  <a:pt x="355092" y="111760"/>
                </a:lnTo>
                <a:lnTo>
                  <a:pt x="354330" y="105410"/>
                </a:lnTo>
                <a:lnTo>
                  <a:pt x="353060" y="100330"/>
                </a:lnTo>
                <a:lnTo>
                  <a:pt x="351536" y="93980"/>
                </a:lnTo>
                <a:lnTo>
                  <a:pt x="349885" y="87630"/>
                </a:lnTo>
                <a:lnTo>
                  <a:pt x="347472" y="82550"/>
                </a:lnTo>
                <a:lnTo>
                  <a:pt x="345059" y="76200"/>
                </a:lnTo>
                <a:lnTo>
                  <a:pt x="342646" y="71120"/>
                </a:lnTo>
                <a:lnTo>
                  <a:pt x="336296" y="59690"/>
                </a:lnTo>
                <a:lnTo>
                  <a:pt x="332359" y="55880"/>
                </a:lnTo>
                <a:lnTo>
                  <a:pt x="328676" y="50800"/>
                </a:lnTo>
                <a:lnTo>
                  <a:pt x="324739" y="45720"/>
                </a:lnTo>
                <a:lnTo>
                  <a:pt x="320294" y="41910"/>
                </a:lnTo>
                <a:lnTo>
                  <a:pt x="315976" y="36830"/>
                </a:lnTo>
                <a:lnTo>
                  <a:pt x="311150" y="33020"/>
                </a:lnTo>
                <a:lnTo>
                  <a:pt x="305943" y="29210"/>
                </a:lnTo>
                <a:lnTo>
                  <a:pt x="301244" y="25400"/>
                </a:lnTo>
                <a:lnTo>
                  <a:pt x="296037" y="21590"/>
                </a:lnTo>
                <a:lnTo>
                  <a:pt x="290449" y="19050"/>
                </a:lnTo>
                <a:lnTo>
                  <a:pt x="284480" y="15240"/>
                </a:lnTo>
                <a:lnTo>
                  <a:pt x="278892" y="12700"/>
                </a:lnTo>
                <a:lnTo>
                  <a:pt x="266827" y="7620"/>
                </a:lnTo>
                <a:lnTo>
                  <a:pt x="260477" y="6350"/>
                </a:lnTo>
                <a:lnTo>
                  <a:pt x="253746" y="3810"/>
                </a:lnTo>
                <a:lnTo>
                  <a:pt x="240538" y="1270"/>
                </a:lnTo>
                <a:close/>
              </a:path>
              <a:path w="355600" h="325119">
                <a:moveTo>
                  <a:pt x="217805" y="114300"/>
                </a:moveTo>
                <a:lnTo>
                  <a:pt x="173101" y="114300"/>
                </a:lnTo>
                <a:lnTo>
                  <a:pt x="175133" y="115570"/>
                </a:lnTo>
                <a:lnTo>
                  <a:pt x="176657" y="116840"/>
                </a:lnTo>
                <a:lnTo>
                  <a:pt x="178689" y="119380"/>
                </a:lnTo>
                <a:lnTo>
                  <a:pt x="179451" y="120650"/>
                </a:lnTo>
                <a:lnTo>
                  <a:pt x="180213" y="123190"/>
                </a:lnTo>
                <a:lnTo>
                  <a:pt x="180213" y="128270"/>
                </a:lnTo>
                <a:lnTo>
                  <a:pt x="178689" y="133350"/>
                </a:lnTo>
                <a:lnTo>
                  <a:pt x="176657" y="134620"/>
                </a:lnTo>
                <a:lnTo>
                  <a:pt x="175133" y="135890"/>
                </a:lnTo>
                <a:lnTo>
                  <a:pt x="171069" y="138430"/>
                </a:lnTo>
                <a:lnTo>
                  <a:pt x="219837" y="138430"/>
                </a:lnTo>
                <a:lnTo>
                  <a:pt x="215773" y="135890"/>
                </a:lnTo>
                <a:lnTo>
                  <a:pt x="214249" y="134620"/>
                </a:lnTo>
                <a:lnTo>
                  <a:pt x="212598" y="133350"/>
                </a:lnTo>
                <a:lnTo>
                  <a:pt x="211455" y="130810"/>
                </a:lnTo>
                <a:lnTo>
                  <a:pt x="210947" y="128270"/>
                </a:lnTo>
                <a:lnTo>
                  <a:pt x="210566" y="125730"/>
                </a:lnTo>
                <a:lnTo>
                  <a:pt x="211455" y="120650"/>
                </a:lnTo>
                <a:lnTo>
                  <a:pt x="212598" y="119380"/>
                </a:lnTo>
                <a:lnTo>
                  <a:pt x="215773" y="115570"/>
                </a:lnTo>
                <a:lnTo>
                  <a:pt x="217805" y="114300"/>
                </a:lnTo>
                <a:close/>
              </a:path>
              <a:path w="355600" h="325119">
                <a:moveTo>
                  <a:pt x="271653" y="114300"/>
                </a:moveTo>
                <a:lnTo>
                  <a:pt x="226568" y="114300"/>
                </a:lnTo>
                <a:lnTo>
                  <a:pt x="228981" y="115570"/>
                </a:lnTo>
                <a:lnTo>
                  <a:pt x="232156" y="119380"/>
                </a:lnTo>
                <a:lnTo>
                  <a:pt x="232918" y="120650"/>
                </a:lnTo>
                <a:lnTo>
                  <a:pt x="233807" y="123190"/>
                </a:lnTo>
                <a:lnTo>
                  <a:pt x="233807" y="128270"/>
                </a:lnTo>
                <a:lnTo>
                  <a:pt x="232156" y="133350"/>
                </a:lnTo>
                <a:lnTo>
                  <a:pt x="230505" y="134620"/>
                </a:lnTo>
                <a:lnTo>
                  <a:pt x="228981" y="135890"/>
                </a:lnTo>
                <a:lnTo>
                  <a:pt x="226568" y="137160"/>
                </a:lnTo>
                <a:lnTo>
                  <a:pt x="224536" y="138430"/>
                </a:lnTo>
                <a:lnTo>
                  <a:pt x="273685" y="138430"/>
                </a:lnTo>
                <a:lnTo>
                  <a:pt x="271653" y="137160"/>
                </a:lnTo>
                <a:lnTo>
                  <a:pt x="269240" y="135890"/>
                </a:lnTo>
                <a:lnTo>
                  <a:pt x="267716" y="134620"/>
                </a:lnTo>
                <a:lnTo>
                  <a:pt x="266446" y="133350"/>
                </a:lnTo>
                <a:lnTo>
                  <a:pt x="265303" y="130810"/>
                </a:lnTo>
                <a:lnTo>
                  <a:pt x="264541" y="125730"/>
                </a:lnTo>
                <a:lnTo>
                  <a:pt x="265303" y="120650"/>
                </a:lnTo>
                <a:lnTo>
                  <a:pt x="266446" y="119380"/>
                </a:lnTo>
                <a:lnTo>
                  <a:pt x="267716" y="116840"/>
                </a:lnTo>
                <a:lnTo>
                  <a:pt x="269240" y="115570"/>
                </a:lnTo>
                <a:lnTo>
                  <a:pt x="271653" y="114300"/>
                </a:lnTo>
                <a:close/>
              </a:path>
              <a:path w="355600" h="325119">
                <a:moveTo>
                  <a:pt x="355244" y="114300"/>
                </a:moveTo>
                <a:lnTo>
                  <a:pt x="280797" y="114300"/>
                </a:lnTo>
                <a:lnTo>
                  <a:pt x="282448" y="115570"/>
                </a:lnTo>
                <a:lnTo>
                  <a:pt x="283972" y="116840"/>
                </a:lnTo>
                <a:lnTo>
                  <a:pt x="286004" y="119380"/>
                </a:lnTo>
                <a:lnTo>
                  <a:pt x="286766" y="120650"/>
                </a:lnTo>
                <a:lnTo>
                  <a:pt x="287655" y="123190"/>
                </a:lnTo>
                <a:lnTo>
                  <a:pt x="287655" y="128270"/>
                </a:lnTo>
                <a:lnTo>
                  <a:pt x="286004" y="133350"/>
                </a:lnTo>
                <a:lnTo>
                  <a:pt x="283972" y="134620"/>
                </a:lnTo>
                <a:lnTo>
                  <a:pt x="282448" y="135890"/>
                </a:lnTo>
                <a:lnTo>
                  <a:pt x="280797" y="137160"/>
                </a:lnTo>
                <a:lnTo>
                  <a:pt x="278384" y="138430"/>
                </a:lnTo>
                <a:lnTo>
                  <a:pt x="354838" y="138430"/>
                </a:lnTo>
                <a:lnTo>
                  <a:pt x="355346" y="133350"/>
                </a:lnTo>
                <a:lnTo>
                  <a:pt x="355244" y="114300"/>
                </a:lnTo>
                <a:close/>
              </a:path>
              <a:path w="355600" h="325119">
                <a:moveTo>
                  <a:pt x="226949" y="0"/>
                </a:moveTo>
                <a:lnTo>
                  <a:pt x="212979" y="0"/>
                </a:lnTo>
                <a:lnTo>
                  <a:pt x="205867" y="1270"/>
                </a:lnTo>
                <a:lnTo>
                  <a:pt x="233807" y="1270"/>
                </a:lnTo>
                <a:lnTo>
                  <a:pt x="226949" y="0"/>
                </a:lnTo>
                <a:close/>
              </a:path>
            </a:pathLst>
          </a:custGeom>
          <a:solidFill>
            <a:srgbClr val="FFFFFF"/>
          </a:solidFill>
        </p:spPr>
        <p:txBody>
          <a:bodyPr wrap="square" lIns="0" tIns="0" rIns="0" bIns="0" rtlCol="0"/>
          <a:lstStyle/>
          <a:p>
            <a:endParaRPr/>
          </a:p>
        </p:txBody>
      </p:sp>
      <p:sp>
        <p:nvSpPr>
          <p:cNvPr id="98" name="object 98"/>
          <p:cNvSpPr/>
          <p:nvPr/>
        </p:nvSpPr>
        <p:spPr>
          <a:xfrm>
            <a:off x="5811520" y="2388870"/>
            <a:ext cx="365760" cy="394970"/>
          </a:xfrm>
          <a:custGeom>
            <a:avLst/>
            <a:gdLst/>
            <a:ahLst/>
            <a:cxnLst/>
            <a:rect l="l" t="t" r="r" b="b"/>
            <a:pathLst>
              <a:path w="365760" h="394969">
                <a:moveTo>
                  <a:pt x="117856" y="309880"/>
                </a:moveTo>
                <a:lnTo>
                  <a:pt x="62991" y="309880"/>
                </a:lnTo>
                <a:lnTo>
                  <a:pt x="64642" y="311150"/>
                </a:lnTo>
                <a:lnTo>
                  <a:pt x="129539" y="349250"/>
                </a:lnTo>
                <a:lnTo>
                  <a:pt x="131190" y="350520"/>
                </a:lnTo>
                <a:lnTo>
                  <a:pt x="132714" y="353060"/>
                </a:lnTo>
                <a:lnTo>
                  <a:pt x="132714" y="354330"/>
                </a:lnTo>
                <a:lnTo>
                  <a:pt x="133095" y="360680"/>
                </a:lnTo>
                <a:lnTo>
                  <a:pt x="133857" y="367030"/>
                </a:lnTo>
                <a:lnTo>
                  <a:pt x="135762" y="372110"/>
                </a:lnTo>
                <a:lnTo>
                  <a:pt x="138556" y="377190"/>
                </a:lnTo>
                <a:lnTo>
                  <a:pt x="141224" y="382270"/>
                </a:lnTo>
                <a:lnTo>
                  <a:pt x="145160" y="386080"/>
                </a:lnTo>
                <a:lnTo>
                  <a:pt x="149478" y="389890"/>
                </a:lnTo>
                <a:lnTo>
                  <a:pt x="154050" y="392430"/>
                </a:lnTo>
                <a:lnTo>
                  <a:pt x="158368" y="393700"/>
                </a:lnTo>
                <a:lnTo>
                  <a:pt x="161925" y="394970"/>
                </a:lnTo>
                <a:lnTo>
                  <a:pt x="174751" y="394970"/>
                </a:lnTo>
                <a:lnTo>
                  <a:pt x="182499" y="393700"/>
                </a:lnTo>
                <a:lnTo>
                  <a:pt x="199262" y="382270"/>
                </a:lnTo>
                <a:lnTo>
                  <a:pt x="201167" y="381000"/>
                </a:lnTo>
                <a:lnTo>
                  <a:pt x="202691" y="378460"/>
                </a:lnTo>
                <a:lnTo>
                  <a:pt x="204342" y="374650"/>
                </a:lnTo>
                <a:lnTo>
                  <a:pt x="205485" y="372110"/>
                </a:lnTo>
                <a:lnTo>
                  <a:pt x="207009" y="369570"/>
                </a:lnTo>
                <a:lnTo>
                  <a:pt x="207771" y="367030"/>
                </a:lnTo>
                <a:lnTo>
                  <a:pt x="208533" y="360680"/>
                </a:lnTo>
                <a:lnTo>
                  <a:pt x="208533" y="354330"/>
                </a:lnTo>
                <a:lnTo>
                  <a:pt x="208152" y="351790"/>
                </a:lnTo>
                <a:lnTo>
                  <a:pt x="207390" y="347980"/>
                </a:lnTo>
                <a:lnTo>
                  <a:pt x="206628" y="345440"/>
                </a:lnTo>
                <a:lnTo>
                  <a:pt x="205485" y="342900"/>
                </a:lnTo>
                <a:lnTo>
                  <a:pt x="203834" y="339090"/>
                </a:lnTo>
                <a:lnTo>
                  <a:pt x="202691" y="336550"/>
                </a:lnTo>
                <a:lnTo>
                  <a:pt x="200025" y="332740"/>
                </a:lnTo>
                <a:lnTo>
                  <a:pt x="196468" y="330200"/>
                </a:lnTo>
                <a:lnTo>
                  <a:pt x="193039" y="326390"/>
                </a:lnTo>
                <a:lnTo>
                  <a:pt x="191071" y="325120"/>
                </a:lnTo>
                <a:lnTo>
                  <a:pt x="144017" y="325120"/>
                </a:lnTo>
                <a:lnTo>
                  <a:pt x="117856" y="309880"/>
                </a:lnTo>
                <a:close/>
              </a:path>
              <a:path w="365760" h="394969">
                <a:moveTo>
                  <a:pt x="170814" y="318770"/>
                </a:moveTo>
                <a:lnTo>
                  <a:pt x="167766" y="320040"/>
                </a:lnTo>
                <a:lnTo>
                  <a:pt x="164972" y="320040"/>
                </a:lnTo>
                <a:lnTo>
                  <a:pt x="161416" y="321310"/>
                </a:lnTo>
                <a:lnTo>
                  <a:pt x="158368" y="321310"/>
                </a:lnTo>
                <a:lnTo>
                  <a:pt x="154431" y="323850"/>
                </a:lnTo>
                <a:lnTo>
                  <a:pt x="151383" y="325120"/>
                </a:lnTo>
                <a:lnTo>
                  <a:pt x="191071" y="325120"/>
                </a:lnTo>
                <a:lnTo>
                  <a:pt x="189102" y="323850"/>
                </a:lnTo>
                <a:lnTo>
                  <a:pt x="184403" y="322580"/>
                </a:lnTo>
                <a:lnTo>
                  <a:pt x="180593" y="321310"/>
                </a:lnTo>
                <a:lnTo>
                  <a:pt x="175894" y="320040"/>
                </a:lnTo>
                <a:lnTo>
                  <a:pt x="170814" y="318770"/>
                </a:lnTo>
                <a:close/>
              </a:path>
              <a:path w="365760" h="394969">
                <a:moveTo>
                  <a:pt x="37718" y="240030"/>
                </a:moveTo>
                <a:lnTo>
                  <a:pt x="29971" y="241300"/>
                </a:lnTo>
                <a:lnTo>
                  <a:pt x="26415" y="242570"/>
                </a:lnTo>
                <a:lnTo>
                  <a:pt x="19050" y="245110"/>
                </a:lnTo>
                <a:lnTo>
                  <a:pt x="15620" y="247650"/>
                </a:lnTo>
                <a:lnTo>
                  <a:pt x="12826" y="250190"/>
                </a:lnTo>
                <a:lnTo>
                  <a:pt x="9778" y="252730"/>
                </a:lnTo>
                <a:lnTo>
                  <a:pt x="7365" y="255270"/>
                </a:lnTo>
                <a:lnTo>
                  <a:pt x="5079" y="259080"/>
                </a:lnTo>
                <a:lnTo>
                  <a:pt x="3175" y="262890"/>
                </a:lnTo>
                <a:lnTo>
                  <a:pt x="1904" y="266700"/>
                </a:lnTo>
                <a:lnTo>
                  <a:pt x="762" y="269240"/>
                </a:lnTo>
                <a:lnTo>
                  <a:pt x="0" y="273050"/>
                </a:lnTo>
                <a:lnTo>
                  <a:pt x="0" y="281940"/>
                </a:lnTo>
                <a:lnTo>
                  <a:pt x="25272" y="314960"/>
                </a:lnTo>
                <a:lnTo>
                  <a:pt x="28828" y="314960"/>
                </a:lnTo>
                <a:lnTo>
                  <a:pt x="33019" y="316230"/>
                </a:lnTo>
                <a:lnTo>
                  <a:pt x="42037" y="316230"/>
                </a:lnTo>
                <a:lnTo>
                  <a:pt x="47116" y="314960"/>
                </a:lnTo>
                <a:lnTo>
                  <a:pt x="52577" y="313690"/>
                </a:lnTo>
                <a:lnTo>
                  <a:pt x="57150" y="311150"/>
                </a:lnTo>
                <a:lnTo>
                  <a:pt x="58800" y="309880"/>
                </a:lnTo>
                <a:lnTo>
                  <a:pt x="117856" y="309880"/>
                </a:lnTo>
                <a:lnTo>
                  <a:pt x="78612" y="287020"/>
                </a:lnTo>
                <a:lnTo>
                  <a:pt x="77469" y="284480"/>
                </a:lnTo>
                <a:lnTo>
                  <a:pt x="76707" y="283210"/>
                </a:lnTo>
                <a:lnTo>
                  <a:pt x="75818" y="281940"/>
                </a:lnTo>
                <a:lnTo>
                  <a:pt x="75818" y="275590"/>
                </a:lnTo>
                <a:lnTo>
                  <a:pt x="75437" y="273050"/>
                </a:lnTo>
                <a:lnTo>
                  <a:pt x="75437" y="270510"/>
                </a:lnTo>
                <a:lnTo>
                  <a:pt x="75818" y="269240"/>
                </a:lnTo>
                <a:lnTo>
                  <a:pt x="76707" y="267970"/>
                </a:lnTo>
                <a:lnTo>
                  <a:pt x="77850" y="266700"/>
                </a:lnTo>
                <a:lnTo>
                  <a:pt x="106050" y="245110"/>
                </a:lnTo>
                <a:lnTo>
                  <a:pt x="54863" y="245110"/>
                </a:lnTo>
                <a:lnTo>
                  <a:pt x="53720" y="243840"/>
                </a:lnTo>
                <a:lnTo>
                  <a:pt x="49783" y="242570"/>
                </a:lnTo>
                <a:lnTo>
                  <a:pt x="45974" y="241300"/>
                </a:lnTo>
                <a:lnTo>
                  <a:pt x="42037" y="241300"/>
                </a:lnTo>
                <a:lnTo>
                  <a:pt x="37718" y="240030"/>
                </a:lnTo>
                <a:close/>
              </a:path>
              <a:path w="365760" h="394969">
                <a:moveTo>
                  <a:pt x="337312" y="255270"/>
                </a:moveTo>
                <a:lnTo>
                  <a:pt x="319404" y="255270"/>
                </a:lnTo>
                <a:lnTo>
                  <a:pt x="322199" y="256540"/>
                </a:lnTo>
                <a:lnTo>
                  <a:pt x="325246" y="257810"/>
                </a:lnTo>
                <a:lnTo>
                  <a:pt x="331088" y="257810"/>
                </a:lnTo>
                <a:lnTo>
                  <a:pt x="334263" y="256540"/>
                </a:lnTo>
                <a:lnTo>
                  <a:pt x="337312" y="255270"/>
                </a:lnTo>
                <a:close/>
              </a:path>
              <a:path w="365760" h="394969">
                <a:moveTo>
                  <a:pt x="358013" y="195580"/>
                </a:moveTo>
                <a:lnTo>
                  <a:pt x="214756" y="195580"/>
                </a:lnTo>
                <a:lnTo>
                  <a:pt x="286384" y="219710"/>
                </a:lnTo>
                <a:lnTo>
                  <a:pt x="287908" y="219710"/>
                </a:lnTo>
                <a:lnTo>
                  <a:pt x="289051" y="222250"/>
                </a:lnTo>
                <a:lnTo>
                  <a:pt x="290702" y="223520"/>
                </a:lnTo>
                <a:lnTo>
                  <a:pt x="294513" y="236220"/>
                </a:lnTo>
                <a:lnTo>
                  <a:pt x="296163" y="240030"/>
                </a:lnTo>
                <a:lnTo>
                  <a:pt x="314070" y="254000"/>
                </a:lnTo>
                <a:lnTo>
                  <a:pt x="316356" y="255270"/>
                </a:lnTo>
                <a:lnTo>
                  <a:pt x="340487" y="255270"/>
                </a:lnTo>
                <a:lnTo>
                  <a:pt x="344296" y="254000"/>
                </a:lnTo>
                <a:lnTo>
                  <a:pt x="365759" y="218440"/>
                </a:lnTo>
                <a:lnTo>
                  <a:pt x="365378" y="214630"/>
                </a:lnTo>
                <a:lnTo>
                  <a:pt x="364997" y="212090"/>
                </a:lnTo>
                <a:lnTo>
                  <a:pt x="364616" y="208280"/>
                </a:lnTo>
                <a:lnTo>
                  <a:pt x="363474" y="205740"/>
                </a:lnTo>
                <a:lnTo>
                  <a:pt x="362203" y="201930"/>
                </a:lnTo>
                <a:lnTo>
                  <a:pt x="362203" y="200660"/>
                </a:lnTo>
                <a:lnTo>
                  <a:pt x="361822" y="199390"/>
                </a:lnTo>
                <a:lnTo>
                  <a:pt x="360299" y="198120"/>
                </a:lnTo>
                <a:lnTo>
                  <a:pt x="358013" y="195580"/>
                </a:lnTo>
                <a:close/>
              </a:path>
              <a:path w="365760" h="394969">
                <a:moveTo>
                  <a:pt x="186816" y="130810"/>
                </a:moveTo>
                <a:lnTo>
                  <a:pt x="177037" y="130810"/>
                </a:lnTo>
                <a:lnTo>
                  <a:pt x="172338" y="132080"/>
                </a:lnTo>
                <a:lnTo>
                  <a:pt x="163829" y="134620"/>
                </a:lnTo>
                <a:lnTo>
                  <a:pt x="161035" y="137160"/>
                </a:lnTo>
                <a:lnTo>
                  <a:pt x="158750" y="138430"/>
                </a:lnTo>
                <a:lnTo>
                  <a:pt x="156463" y="140970"/>
                </a:lnTo>
                <a:lnTo>
                  <a:pt x="152526" y="144780"/>
                </a:lnTo>
                <a:lnTo>
                  <a:pt x="151002" y="147320"/>
                </a:lnTo>
                <a:lnTo>
                  <a:pt x="144017" y="166370"/>
                </a:lnTo>
                <a:lnTo>
                  <a:pt x="144017" y="171450"/>
                </a:lnTo>
                <a:lnTo>
                  <a:pt x="144399" y="175260"/>
                </a:lnTo>
                <a:lnTo>
                  <a:pt x="144399" y="176530"/>
                </a:lnTo>
                <a:lnTo>
                  <a:pt x="61087" y="242570"/>
                </a:lnTo>
                <a:lnTo>
                  <a:pt x="56387" y="245110"/>
                </a:lnTo>
                <a:lnTo>
                  <a:pt x="106050" y="245110"/>
                </a:lnTo>
                <a:lnTo>
                  <a:pt x="159130" y="204470"/>
                </a:lnTo>
                <a:lnTo>
                  <a:pt x="160654" y="203200"/>
                </a:lnTo>
                <a:lnTo>
                  <a:pt x="200025" y="203200"/>
                </a:lnTo>
                <a:lnTo>
                  <a:pt x="202691" y="200660"/>
                </a:lnTo>
                <a:lnTo>
                  <a:pt x="205485" y="198120"/>
                </a:lnTo>
                <a:lnTo>
                  <a:pt x="208533" y="196850"/>
                </a:lnTo>
                <a:lnTo>
                  <a:pt x="208914" y="196850"/>
                </a:lnTo>
                <a:lnTo>
                  <a:pt x="210565" y="195580"/>
                </a:lnTo>
                <a:lnTo>
                  <a:pt x="358013" y="195580"/>
                </a:lnTo>
                <a:lnTo>
                  <a:pt x="356869" y="194310"/>
                </a:lnTo>
                <a:lnTo>
                  <a:pt x="355980" y="193040"/>
                </a:lnTo>
                <a:lnTo>
                  <a:pt x="295275" y="193040"/>
                </a:lnTo>
                <a:lnTo>
                  <a:pt x="223774" y="168910"/>
                </a:lnTo>
                <a:lnTo>
                  <a:pt x="222630" y="167640"/>
                </a:lnTo>
                <a:lnTo>
                  <a:pt x="221360" y="166370"/>
                </a:lnTo>
                <a:lnTo>
                  <a:pt x="220599" y="165100"/>
                </a:lnTo>
                <a:lnTo>
                  <a:pt x="219455" y="163830"/>
                </a:lnTo>
                <a:lnTo>
                  <a:pt x="218693" y="160020"/>
                </a:lnTo>
                <a:lnTo>
                  <a:pt x="191007" y="132080"/>
                </a:lnTo>
                <a:lnTo>
                  <a:pt x="186816" y="130810"/>
                </a:lnTo>
                <a:close/>
              </a:path>
              <a:path w="365760" h="394969">
                <a:moveTo>
                  <a:pt x="200025" y="203200"/>
                </a:moveTo>
                <a:lnTo>
                  <a:pt x="164972" y="203200"/>
                </a:lnTo>
                <a:lnTo>
                  <a:pt x="167258" y="204470"/>
                </a:lnTo>
                <a:lnTo>
                  <a:pt x="168909" y="204470"/>
                </a:lnTo>
                <a:lnTo>
                  <a:pt x="172338" y="205740"/>
                </a:lnTo>
                <a:lnTo>
                  <a:pt x="175513" y="207010"/>
                </a:lnTo>
                <a:lnTo>
                  <a:pt x="187578" y="207010"/>
                </a:lnTo>
                <a:lnTo>
                  <a:pt x="190245" y="205740"/>
                </a:lnTo>
                <a:lnTo>
                  <a:pt x="193801" y="205740"/>
                </a:lnTo>
                <a:lnTo>
                  <a:pt x="196468" y="204470"/>
                </a:lnTo>
                <a:lnTo>
                  <a:pt x="200025" y="203200"/>
                </a:lnTo>
                <a:close/>
              </a:path>
              <a:path w="365760" h="394969">
                <a:moveTo>
                  <a:pt x="326516" y="0"/>
                </a:moveTo>
                <a:lnTo>
                  <a:pt x="306958" y="0"/>
                </a:lnTo>
                <a:lnTo>
                  <a:pt x="304291" y="1270"/>
                </a:lnTo>
                <a:lnTo>
                  <a:pt x="301116" y="2540"/>
                </a:lnTo>
                <a:lnTo>
                  <a:pt x="278638" y="34290"/>
                </a:lnTo>
                <a:lnTo>
                  <a:pt x="278638" y="38100"/>
                </a:lnTo>
                <a:lnTo>
                  <a:pt x="279400" y="43180"/>
                </a:lnTo>
                <a:lnTo>
                  <a:pt x="279780" y="46990"/>
                </a:lnTo>
                <a:lnTo>
                  <a:pt x="280542" y="49530"/>
                </a:lnTo>
                <a:lnTo>
                  <a:pt x="281685" y="52070"/>
                </a:lnTo>
                <a:lnTo>
                  <a:pt x="283209" y="55880"/>
                </a:lnTo>
                <a:lnTo>
                  <a:pt x="284860" y="58420"/>
                </a:lnTo>
                <a:lnTo>
                  <a:pt x="286765" y="60960"/>
                </a:lnTo>
                <a:lnTo>
                  <a:pt x="288289" y="63500"/>
                </a:lnTo>
                <a:lnTo>
                  <a:pt x="291083" y="64770"/>
                </a:lnTo>
                <a:lnTo>
                  <a:pt x="295782" y="69850"/>
                </a:lnTo>
                <a:lnTo>
                  <a:pt x="298830" y="71120"/>
                </a:lnTo>
                <a:lnTo>
                  <a:pt x="299592" y="71120"/>
                </a:lnTo>
                <a:lnTo>
                  <a:pt x="300735" y="72390"/>
                </a:lnTo>
                <a:lnTo>
                  <a:pt x="302387" y="72390"/>
                </a:lnTo>
                <a:lnTo>
                  <a:pt x="303529" y="73660"/>
                </a:lnTo>
                <a:lnTo>
                  <a:pt x="304672" y="76200"/>
                </a:lnTo>
                <a:lnTo>
                  <a:pt x="305053" y="77470"/>
                </a:lnTo>
                <a:lnTo>
                  <a:pt x="311657" y="180340"/>
                </a:lnTo>
                <a:lnTo>
                  <a:pt x="311276" y="181610"/>
                </a:lnTo>
                <a:lnTo>
                  <a:pt x="310895" y="184150"/>
                </a:lnTo>
                <a:lnTo>
                  <a:pt x="309371" y="185420"/>
                </a:lnTo>
                <a:lnTo>
                  <a:pt x="307720" y="185420"/>
                </a:lnTo>
                <a:lnTo>
                  <a:pt x="302387" y="190500"/>
                </a:lnTo>
                <a:lnTo>
                  <a:pt x="301116" y="191770"/>
                </a:lnTo>
                <a:lnTo>
                  <a:pt x="299592" y="193040"/>
                </a:lnTo>
                <a:lnTo>
                  <a:pt x="355600" y="193040"/>
                </a:lnTo>
                <a:lnTo>
                  <a:pt x="351789" y="189230"/>
                </a:lnTo>
                <a:lnTo>
                  <a:pt x="347852" y="186690"/>
                </a:lnTo>
                <a:lnTo>
                  <a:pt x="344804" y="185420"/>
                </a:lnTo>
                <a:lnTo>
                  <a:pt x="343534" y="184150"/>
                </a:lnTo>
                <a:lnTo>
                  <a:pt x="342391" y="182880"/>
                </a:lnTo>
                <a:lnTo>
                  <a:pt x="340867" y="181610"/>
                </a:lnTo>
                <a:lnTo>
                  <a:pt x="340105" y="180340"/>
                </a:lnTo>
                <a:lnTo>
                  <a:pt x="339725" y="177800"/>
                </a:lnTo>
                <a:lnTo>
                  <a:pt x="333120" y="76200"/>
                </a:lnTo>
                <a:lnTo>
                  <a:pt x="333501" y="73660"/>
                </a:lnTo>
                <a:lnTo>
                  <a:pt x="334263" y="72390"/>
                </a:lnTo>
                <a:lnTo>
                  <a:pt x="336550" y="69850"/>
                </a:lnTo>
                <a:lnTo>
                  <a:pt x="339343" y="68580"/>
                </a:lnTo>
                <a:lnTo>
                  <a:pt x="341629" y="66040"/>
                </a:lnTo>
                <a:lnTo>
                  <a:pt x="343534" y="64770"/>
                </a:lnTo>
                <a:lnTo>
                  <a:pt x="345185" y="62230"/>
                </a:lnTo>
                <a:lnTo>
                  <a:pt x="347471" y="59690"/>
                </a:lnTo>
                <a:lnTo>
                  <a:pt x="348995" y="58420"/>
                </a:lnTo>
                <a:lnTo>
                  <a:pt x="350138" y="55880"/>
                </a:lnTo>
                <a:lnTo>
                  <a:pt x="351408" y="52070"/>
                </a:lnTo>
                <a:lnTo>
                  <a:pt x="352932" y="49530"/>
                </a:lnTo>
                <a:lnTo>
                  <a:pt x="353694" y="46990"/>
                </a:lnTo>
                <a:lnTo>
                  <a:pt x="354075" y="44450"/>
                </a:lnTo>
                <a:lnTo>
                  <a:pt x="354838" y="38100"/>
                </a:lnTo>
                <a:lnTo>
                  <a:pt x="354456" y="35560"/>
                </a:lnTo>
                <a:lnTo>
                  <a:pt x="354456" y="31750"/>
                </a:lnTo>
                <a:lnTo>
                  <a:pt x="353694" y="29210"/>
                </a:lnTo>
                <a:lnTo>
                  <a:pt x="352932" y="25400"/>
                </a:lnTo>
                <a:lnTo>
                  <a:pt x="350138" y="20320"/>
                </a:lnTo>
                <a:lnTo>
                  <a:pt x="348614" y="16510"/>
                </a:lnTo>
                <a:lnTo>
                  <a:pt x="347090" y="13970"/>
                </a:lnTo>
                <a:lnTo>
                  <a:pt x="344804" y="11430"/>
                </a:lnTo>
                <a:lnTo>
                  <a:pt x="342772" y="10160"/>
                </a:lnTo>
                <a:lnTo>
                  <a:pt x="340487" y="7620"/>
                </a:lnTo>
                <a:lnTo>
                  <a:pt x="337692" y="6350"/>
                </a:lnTo>
                <a:lnTo>
                  <a:pt x="335406" y="3810"/>
                </a:lnTo>
                <a:lnTo>
                  <a:pt x="332739" y="2540"/>
                </a:lnTo>
                <a:lnTo>
                  <a:pt x="329564" y="1270"/>
                </a:lnTo>
                <a:lnTo>
                  <a:pt x="326516" y="0"/>
                </a:lnTo>
                <a:close/>
              </a:path>
            </a:pathLst>
          </a:custGeom>
          <a:solidFill>
            <a:srgbClr val="FFFFFF"/>
          </a:solidFill>
        </p:spPr>
        <p:txBody>
          <a:bodyPr wrap="square" lIns="0" tIns="0" rIns="0" bIns="0" rtlCol="0"/>
          <a:lstStyle/>
          <a:p>
            <a:endParaRPr/>
          </a:p>
        </p:txBody>
      </p:sp>
      <p:sp>
        <p:nvSpPr>
          <p:cNvPr id="99" name="object 99"/>
          <p:cNvSpPr/>
          <p:nvPr/>
        </p:nvSpPr>
        <p:spPr>
          <a:xfrm>
            <a:off x="6898735" y="4124959"/>
            <a:ext cx="457041" cy="406400"/>
          </a:xfrm>
          <a:prstGeom prst="rect">
            <a:avLst/>
          </a:prstGeom>
          <a:blipFill>
            <a:blip r:embed="rId7" cstate="print"/>
            <a:stretch>
              <a:fillRect/>
            </a:stretch>
          </a:blipFill>
        </p:spPr>
        <p:txBody>
          <a:bodyPr wrap="square" lIns="0" tIns="0" rIns="0" bIns="0" rtlCol="0"/>
          <a:lstStyle/>
          <a:p>
            <a:endParaRPr/>
          </a:p>
        </p:txBody>
      </p:sp>
      <p:sp>
        <p:nvSpPr>
          <p:cNvPr id="100" name="object 100"/>
          <p:cNvSpPr/>
          <p:nvPr/>
        </p:nvSpPr>
        <p:spPr>
          <a:xfrm>
            <a:off x="6390735" y="3272790"/>
            <a:ext cx="375729" cy="374650"/>
          </a:xfrm>
          <a:prstGeom prst="rect">
            <a:avLst/>
          </a:prstGeom>
          <a:blipFill>
            <a:blip r:embed="rId8" cstate="print"/>
            <a:stretch>
              <a:fillRect/>
            </a:stretch>
          </a:blipFill>
        </p:spPr>
        <p:txBody>
          <a:bodyPr wrap="square" lIns="0" tIns="0" rIns="0" bIns="0" rtlCol="0"/>
          <a:lstStyle/>
          <a:p>
            <a:endParaRPr/>
          </a:p>
        </p:txBody>
      </p:sp>
      <p:sp>
        <p:nvSpPr>
          <p:cNvPr id="101" name="object 101"/>
          <p:cNvSpPr/>
          <p:nvPr/>
        </p:nvSpPr>
        <p:spPr>
          <a:xfrm>
            <a:off x="5344159" y="3210560"/>
            <a:ext cx="274320" cy="335280"/>
          </a:xfrm>
          <a:custGeom>
            <a:avLst/>
            <a:gdLst/>
            <a:ahLst/>
            <a:cxnLst/>
            <a:rect l="l" t="t" r="r" b="b"/>
            <a:pathLst>
              <a:path w="274320" h="335279">
                <a:moveTo>
                  <a:pt x="137160" y="0"/>
                </a:moveTo>
                <a:lnTo>
                  <a:pt x="111515" y="4831"/>
                </a:lnTo>
                <a:lnTo>
                  <a:pt x="92503" y="17986"/>
                </a:lnTo>
                <a:lnTo>
                  <a:pt x="80420" y="37451"/>
                </a:lnTo>
                <a:lnTo>
                  <a:pt x="75564" y="61213"/>
                </a:lnTo>
                <a:lnTo>
                  <a:pt x="80926" y="103865"/>
                </a:lnTo>
                <a:lnTo>
                  <a:pt x="95045" y="134223"/>
                </a:lnTo>
                <a:lnTo>
                  <a:pt x="114978" y="152341"/>
                </a:lnTo>
                <a:lnTo>
                  <a:pt x="137779" y="158273"/>
                </a:lnTo>
                <a:lnTo>
                  <a:pt x="160502" y="152073"/>
                </a:lnTo>
                <a:lnTo>
                  <a:pt x="180203" y="133794"/>
                </a:lnTo>
                <a:lnTo>
                  <a:pt x="193935" y="103490"/>
                </a:lnTo>
                <a:lnTo>
                  <a:pt x="198754" y="61213"/>
                </a:lnTo>
                <a:lnTo>
                  <a:pt x="194542" y="37451"/>
                </a:lnTo>
                <a:lnTo>
                  <a:pt x="182387" y="17986"/>
                </a:lnTo>
                <a:lnTo>
                  <a:pt x="163018" y="4831"/>
                </a:lnTo>
                <a:lnTo>
                  <a:pt x="137160" y="0"/>
                </a:lnTo>
                <a:close/>
              </a:path>
              <a:path w="274320" h="335279">
                <a:moveTo>
                  <a:pt x="86360" y="162305"/>
                </a:moveTo>
                <a:lnTo>
                  <a:pt x="80137" y="162305"/>
                </a:lnTo>
                <a:lnTo>
                  <a:pt x="59134" y="166280"/>
                </a:lnTo>
                <a:lnTo>
                  <a:pt x="25273" y="192041"/>
                </a:lnTo>
                <a:lnTo>
                  <a:pt x="5206" y="229250"/>
                </a:lnTo>
                <a:lnTo>
                  <a:pt x="0" y="251078"/>
                </a:lnTo>
                <a:lnTo>
                  <a:pt x="6223" y="260223"/>
                </a:lnTo>
                <a:lnTo>
                  <a:pt x="30771" y="291345"/>
                </a:lnTo>
                <a:lnTo>
                  <a:pt x="61833" y="314991"/>
                </a:lnTo>
                <a:lnTo>
                  <a:pt x="97823" y="330017"/>
                </a:lnTo>
                <a:lnTo>
                  <a:pt x="137160" y="335279"/>
                </a:lnTo>
                <a:lnTo>
                  <a:pt x="177379" y="330017"/>
                </a:lnTo>
                <a:lnTo>
                  <a:pt x="213836" y="314991"/>
                </a:lnTo>
                <a:lnTo>
                  <a:pt x="245102" y="291345"/>
                </a:lnTo>
                <a:lnTo>
                  <a:pt x="269748" y="260223"/>
                </a:lnTo>
                <a:lnTo>
                  <a:pt x="274319" y="251078"/>
                </a:lnTo>
                <a:lnTo>
                  <a:pt x="272609" y="239861"/>
                </a:lnTo>
                <a:lnTo>
                  <a:pt x="269875" y="229250"/>
                </a:lnTo>
                <a:lnTo>
                  <a:pt x="267273" y="221995"/>
                </a:lnTo>
                <a:lnTo>
                  <a:pt x="126364" y="221995"/>
                </a:lnTo>
                <a:lnTo>
                  <a:pt x="86360" y="162305"/>
                </a:lnTo>
                <a:close/>
              </a:path>
              <a:path w="274320" h="335279">
                <a:moveTo>
                  <a:pt x="137160" y="171450"/>
                </a:moveTo>
                <a:lnTo>
                  <a:pt x="120268" y="183768"/>
                </a:lnTo>
                <a:lnTo>
                  <a:pt x="126364" y="191388"/>
                </a:lnTo>
                <a:lnTo>
                  <a:pt x="126364" y="221995"/>
                </a:lnTo>
                <a:lnTo>
                  <a:pt x="149478" y="221995"/>
                </a:lnTo>
                <a:lnTo>
                  <a:pt x="147954" y="191388"/>
                </a:lnTo>
                <a:lnTo>
                  <a:pt x="154050" y="183768"/>
                </a:lnTo>
                <a:lnTo>
                  <a:pt x="137160" y="171450"/>
                </a:lnTo>
                <a:close/>
              </a:path>
              <a:path w="274320" h="335279">
                <a:moveTo>
                  <a:pt x="195706" y="162305"/>
                </a:moveTo>
                <a:lnTo>
                  <a:pt x="189611" y="162305"/>
                </a:lnTo>
                <a:lnTo>
                  <a:pt x="149478" y="221995"/>
                </a:lnTo>
                <a:lnTo>
                  <a:pt x="267273" y="221995"/>
                </a:lnTo>
                <a:lnTo>
                  <a:pt x="266283" y="219235"/>
                </a:lnTo>
                <a:lnTo>
                  <a:pt x="234664" y="176291"/>
                </a:lnTo>
                <a:lnTo>
                  <a:pt x="195706" y="162305"/>
                </a:lnTo>
                <a:close/>
              </a:path>
            </a:pathLst>
          </a:custGeom>
          <a:solidFill>
            <a:srgbClr val="FFFFFF"/>
          </a:solidFill>
        </p:spPr>
        <p:txBody>
          <a:bodyPr wrap="square" lIns="0" tIns="0" rIns="0" bIns="0" rtlCol="0"/>
          <a:lstStyle/>
          <a:p>
            <a:endParaRPr/>
          </a:p>
        </p:txBody>
      </p:sp>
      <p:sp>
        <p:nvSpPr>
          <p:cNvPr id="102" name="object 102"/>
          <p:cNvSpPr/>
          <p:nvPr/>
        </p:nvSpPr>
        <p:spPr>
          <a:xfrm>
            <a:off x="5201920" y="3464559"/>
            <a:ext cx="568960" cy="254000"/>
          </a:xfrm>
          <a:custGeom>
            <a:avLst/>
            <a:gdLst/>
            <a:ahLst/>
            <a:cxnLst/>
            <a:rect l="l" t="t" r="r" b="b"/>
            <a:pathLst>
              <a:path w="568960" h="254000">
                <a:moveTo>
                  <a:pt x="159208" y="36956"/>
                </a:moveTo>
                <a:lnTo>
                  <a:pt x="124587" y="36956"/>
                </a:lnTo>
                <a:lnTo>
                  <a:pt x="153705" y="71439"/>
                </a:lnTo>
                <a:lnTo>
                  <a:pt x="189325" y="98123"/>
                </a:lnTo>
                <a:lnTo>
                  <a:pt x="229850" y="116163"/>
                </a:lnTo>
                <a:lnTo>
                  <a:pt x="273684" y="124713"/>
                </a:lnTo>
                <a:lnTo>
                  <a:pt x="273684" y="156971"/>
                </a:lnTo>
                <a:lnTo>
                  <a:pt x="278383" y="155447"/>
                </a:lnTo>
                <a:lnTo>
                  <a:pt x="301370" y="155447"/>
                </a:lnTo>
                <a:lnTo>
                  <a:pt x="301370" y="124713"/>
                </a:lnTo>
                <a:lnTo>
                  <a:pt x="346142" y="116163"/>
                </a:lnTo>
                <a:lnTo>
                  <a:pt x="387127" y="98123"/>
                </a:lnTo>
                <a:lnTo>
                  <a:pt x="388597" y="97027"/>
                </a:lnTo>
                <a:lnTo>
                  <a:pt x="287527" y="97027"/>
                </a:lnTo>
                <a:lnTo>
                  <a:pt x="243502" y="91150"/>
                </a:lnTo>
                <a:lnTo>
                  <a:pt x="202787" y="74295"/>
                </a:lnTo>
                <a:lnTo>
                  <a:pt x="167548" y="47628"/>
                </a:lnTo>
                <a:lnTo>
                  <a:pt x="159208" y="36956"/>
                </a:lnTo>
                <a:close/>
              </a:path>
              <a:path w="568960" h="254000">
                <a:moveTo>
                  <a:pt x="301370" y="155447"/>
                </a:moveTo>
                <a:lnTo>
                  <a:pt x="298322" y="155447"/>
                </a:lnTo>
                <a:lnTo>
                  <a:pt x="301370" y="156971"/>
                </a:lnTo>
                <a:lnTo>
                  <a:pt x="301370" y="155447"/>
                </a:lnTo>
                <a:close/>
              </a:path>
              <a:path w="568960" h="254000">
                <a:moveTo>
                  <a:pt x="44576" y="23113"/>
                </a:moveTo>
                <a:lnTo>
                  <a:pt x="27217" y="26614"/>
                </a:lnTo>
                <a:lnTo>
                  <a:pt x="13049" y="36163"/>
                </a:lnTo>
                <a:lnTo>
                  <a:pt x="3500" y="50331"/>
                </a:lnTo>
                <a:lnTo>
                  <a:pt x="0" y="67690"/>
                </a:lnTo>
                <a:lnTo>
                  <a:pt x="3500" y="84189"/>
                </a:lnTo>
                <a:lnTo>
                  <a:pt x="13049" y="97948"/>
                </a:lnTo>
                <a:lnTo>
                  <a:pt x="27217" y="107374"/>
                </a:lnTo>
                <a:lnTo>
                  <a:pt x="44576" y="110870"/>
                </a:lnTo>
                <a:lnTo>
                  <a:pt x="61936" y="107374"/>
                </a:lnTo>
                <a:lnTo>
                  <a:pt x="76104" y="97948"/>
                </a:lnTo>
                <a:lnTo>
                  <a:pt x="85653" y="84189"/>
                </a:lnTo>
                <a:lnTo>
                  <a:pt x="89153" y="67690"/>
                </a:lnTo>
                <a:lnTo>
                  <a:pt x="85653" y="50331"/>
                </a:lnTo>
                <a:lnTo>
                  <a:pt x="76104" y="36163"/>
                </a:lnTo>
                <a:lnTo>
                  <a:pt x="61936" y="26614"/>
                </a:lnTo>
                <a:lnTo>
                  <a:pt x="44576" y="23113"/>
                </a:lnTo>
                <a:close/>
              </a:path>
              <a:path w="568960" h="254000">
                <a:moveTo>
                  <a:pt x="525906" y="23113"/>
                </a:moveTo>
                <a:lnTo>
                  <a:pt x="508547" y="26614"/>
                </a:lnTo>
                <a:lnTo>
                  <a:pt x="494379" y="36163"/>
                </a:lnTo>
                <a:lnTo>
                  <a:pt x="484830" y="50331"/>
                </a:lnTo>
                <a:lnTo>
                  <a:pt x="481329" y="67690"/>
                </a:lnTo>
                <a:lnTo>
                  <a:pt x="484830" y="84189"/>
                </a:lnTo>
                <a:lnTo>
                  <a:pt x="494379" y="97948"/>
                </a:lnTo>
                <a:lnTo>
                  <a:pt x="508547" y="107374"/>
                </a:lnTo>
                <a:lnTo>
                  <a:pt x="525906" y="110870"/>
                </a:lnTo>
                <a:lnTo>
                  <a:pt x="543028" y="107374"/>
                </a:lnTo>
                <a:lnTo>
                  <a:pt x="556672" y="97948"/>
                </a:lnTo>
                <a:lnTo>
                  <a:pt x="565697" y="84189"/>
                </a:lnTo>
                <a:lnTo>
                  <a:pt x="568959" y="67690"/>
                </a:lnTo>
                <a:lnTo>
                  <a:pt x="565697" y="50331"/>
                </a:lnTo>
                <a:lnTo>
                  <a:pt x="556672" y="36163"/>
                </a:lnTo>
                <a:lnTo>
                  <a:pt x="543028" y="26614"/>
                </a:lnTo>
                <a:lnTo>
                  <a:pt x="525906" y="23113"/>
                </a:lnTo>
                <a:close/>
              </a:path>
              <a:path w="568960" h="254000">
                <a:moveTo>
                  <a:pt x="442849" y="0"/>
                </a:moveTo>
                <a:lnTo>
                  <a:pt x="409132" y="47628"/>
                </a:lnTo>
                <a:lnTo>
                  <a:pt x="373713" y="74295"/>
                </a:lnTo>
                <a:lnTo>
                  <a:pt x="332507" y="91150"/>
                </a:lnTo>
                <a:lnTo>
                  <a:pt x="287527" y="97027"/>
                </a:lnTo>
                <a:lnTo>
                  <a:pt x="388597" y="97027"/>
                </a:lnTo>
                <a:lnTo>
                  <a:pt x="422921" y="71439"/>
                </a:lnTo>
                <a:lnTo>
                  <a:pt x="452119" y="36956"/>
                </a:lnTo>
                <a:lnTo>
                  <a:pt x="479937" y="36956"/>
                </a:lnTo>
                <a:lnTo>
                  <a:pt x="480171" y="36575"/>
                </a:lnTo>
                <a:lnTo>
                  <a:pt x="484423" y="31095"/>
                </a:lnTo>
                <a:lnTo>
                  <a:pt x="488950" y="26162"/>
                </a:lnTo>
                <a:lnTo>
                  <a:pt x="442849" y="0"/>
                </a:lnTo>
                <a:close/>
              </a:path>
              <a:path w="568960" h="254000">
                <a:moveTo>
                  <a:pt x="133730" y="0"/>
                </a:moveTo>
                <a:lnTo>
                  <a:pt x="83057" y="29210"/>
                </a:lnTo>
                <a:lnTo>
                  <a:pt x="87578" y="34143"/>
                </a:lnTo>
                <a:lnTo>
                  <a:pt x="91693" y="39624"/>
                </a:lnTo>
                <a:lnTo>
                  <a:pt x="94952" y="45676"/>
                </a:lnTo>
                <a:lnTo>
                  <a:pt x="96900" y="52324"/>
                </a:lnTo>
                <a:lnTo>
                  <a:pt x="124587" y="36956"/>
                </a:lnTo>
                <a:lnTo>
                  <a:pt x="159208" y="36956"/>
                </a:lnTo>
                <a:lnTo>
                  <a:pt x="139953" y="12318"/>
                </a:lnTo>
                <a:lnTo>
                  <a:pt x="133730" y="0"/>
                </a:lnTo>
                <a:close/>
              </a:path>
              <a:path w="568960" h="254000">
                <a:moveTo>
                  <a:pt x="479937" y="36956"/>
                </a:moveTo>
                <a:lnTo>
                  <a:pt x="452119" y="36956"/>
                </a:lnTo>
                <a:lnTo>
                  <a:pt x="473582" y="49275"/>
                </a:lnTo>
                <a:lnTo>
                  <a:pt x="476466" y="42628"/>
                </a:lnTo>
                <a:lnTo>
                  <a:pt x="479937" y="36956"/>
                </a:lnTo>
                <a:close/>
              </a:path>
              <a:path w="568960" h="254000">
                <a:moveTo>
                  <a:pt x="287527" y="164719"/>
                </a:moveTo>
                <a:lnTo>
                  <a:pt x="271103" y="168237"/>
                </a:lnTo>
                <a:lnTo>
                  <a:pt x="257381" y="177815"/>
                </a:lnTo>
                <a:lnTo>
                  <a:pt x="247969" y="191990"/>
                </a:lnTo>
                <a:lnTo>
                  <a:pt x="244475" y="209295"/>
                </a:lnTo>
                <a:lnTo>
                  <a:pt x="247969" y="226675"/>
                </a:lnTo>
                <a:lnTo>
                  <a:pt x="257381" y="240887"/>
                </a:lnTo>
                <a:lnTo>
                  <a:pt x="271103" y="250479"/>
                </a:lnTo>
                <a:lnTo>
                  <a:pt x="287527" y="254000"/>
                </a:lnTo>
                <a:lnTo>
                  <a:pt x="304887" y="250479"/>
                </a:lnTo>
                <a:lnTo>
                  <a:pt x="319055" y="240887"/>
                </a:lnTo>
                <a:lnTo>
                  <a:pt x="328604" y="226675"/>
                </a:lnTo>
                <a:lnTo>
                  <a:pt x="332104" y="209295"/>
                </a:lnTo>
                <a:lnTo>
                  <a:pt x="328604" y="191990"/>
                </a:lnTo>
                <a:lnTo>
                  <a:pt x="319055" y="177815"/>
                </a:lnTo>
                <a:lnTo>
                  <a:pt x="304887" y="168237"/>
                </a:lnTo>
                <a:lnTo>
                  <a:pt x="287527" y="164719"/>
                </a:lnTo>
                <a:close/>
              </a:path>
            </a:pathLst>
          </a:custGeom>
          <a:solidFill>
            <a:srgbClr val="FFFFFF"/>
          </a:solidFill>
        </p:spPr>
        <p:txBody>
          <a:bodyPr wrap="square" lIns="0" tIns="0" rIns="0" bIns="0" rtlCol="0"/>
          <a:lstStyle/>
          <a:p>
            <a:endParaRPr/>
          </a:p>
        </p:txBody>
      </p:sp>
      <p:sp>
        <p:nvSpPr>
          <p:cNvPr id="103" name="object 103"/>
          <p:cNvSpPr/>
          <p:nvPr/>
        </p:nvSpPr>
        <p:spPr>
          <a:xfrm>
            <a:off x="5262879" y="5019040"/>
            <a:ext cx="477520" cy="375920"/>
          </a:xfrm>
          <a:prstGeom prst="rect">
            <a:avLst/>
          </a:prstGeom>
          <a:blipFill>
            <a:blip r:embed="rId9" cstate="print"/>
            <a:stretch>
              <a:fillRect/>
            </a:stretch>
          </a:blipFill>
        </p:spPr>
        <p:txBody>
          <a:bodyPr wrap="square" lIns="0" tIns="0" rIns="0" bIns="0" rtlCol="0"/>
          <a:lstStyle/>
          <a:p>
            <a:endParaRPr/>
          </a:p>
        </p:txBody>
      </p:sp>
      <p:sp>
        <p:nvSpPr>
          <p:cNvPr id="104" name="object 104"/>
          <p:cNvSpPr/>
          <p:nvPr/>
        </p:nvSpPr>
        <p:spPr>
          <a:xfrm>
            <a:off x="6329679" y="5039359"/>
            <a:ext cx="457200" cy="345440"/>
          </a:xfrm>
          <a:custGeom>
            <a:avLst/>
            <a:gdLst/>
            <a:ahLst/>
            <a:cxnLst/>
            <a:rect l="l" t="t" r="r" b="b"/>
            <a:pathLst>
              <a:path w="457200" h="345439">
                <a:moveTo>
                  <a:pt x="410464" y="213105"/>
                </a:moveTo>
                <a:lnTo>
                  <a:pt x="351790" y="213105"/>
                </a:lnTo>
                <a:lnTo>
                  <a:pt x="315468" y="323976"/>
                </a:lnTo>
                <a:lnTo>
                  <a:pt x="315087" y="324738"/>
                </a:lnTo>
                <a:lnTo>
                  <a:pt x="314705" y="328167"/>
                </a:lnTo>
                <a:lnTo>
                  <a:pt x="314705" y="331977"/>
                </a:lnTo>
                <a:lnTo>
                  <a:pt x="323088" y="341629"/>
                </a:lnTo>
                <a:lnTo>
                  <a:pt x="326644" y="343280"/>
                </a:lnTo>
                <a:lnTo>
                  <a:pt x="330200" y="343788"/>
                </a:lnTo>
                <a:lnTo>
                  <a:pt x="333375" y="344550"/>
                </a:lnTo>
                <a:lnTo>
                  <a:pt x="335788" y="345058"/>
                </a:lnTo>
                <a:lnTo>
                  <a:pt x="337820" y="345439"/>
                </a:lnTo>
                <a:lnTo>
                  <a:pt x="340614" y="345439"/>
                </a:lnTo>
                <a:lnTo>
                  <a:pt x="342138" y="344550"/>
                </a:lnTo>
                <a:lnTo>
                  <a:pt x="343408" y="344169"/>
                </a:lnTo>
                <a:lnTo>
                  <a:pt x="344170" y="343280"/>
                </a:lnTo>
                <a:lnTo>
                  <a:pt x="345821" y="341248"/>
                </a:lnTo>
                <a:lnTo>
                  <a:pt x="346201" y="340359"/>
                </a:lnTo>
                <a:lnTo>
                  <a:pt x="410464" y="213105"/>
                </a:lnTo>
                <a:close/>
              </a:path>
              <a:path w="457200" h="345439">
                <a:moveTo>
                  <a:pt x="204850" y="0"/>
                </a:moveTo>
                <a:lnTo>
                  <a:pt x="204089" y="0"/>
                </a:lnTo>
                <a:lnTo>
                  <a:pt x="204089" y="288543"/>
                </a:lnTo>
                <a:lnTo>
                  <a:pt x="204850" y="288543"/>
                </a:lnTo>
                <a:lnTo>
                  <a:pt x="208406" y="283082"/>
                </a:lnTo>
                <a:lnTo>
                  <a:pt x="215646" y="271779"/>
                </a:lnTo>
                <a:lnTo>
                  <a:pt x="220852" y="264540"/>
                </a:lnTo>
                <a:lnTo>
                  <a:pt x="250317" y="232155"/>
                </a:lnTo>
                <a:lnTo>
                  <a:pt x="270764" y="216534"/>
                </a:lnTo>
                <a:lnTo>
                  <a:pt x="275971" y="213105"/>
                </a:lnTo>
                <a:lnTo>
                  <a:pt x="281559" y="209803"/>
                </a:lnTo>
                <a:lnTo>
                  <a:pt x="287527" y="207263"/>
                </a:lnTo>
                <a:lnTo>
                  <a:pt x="293877" y="204342"/>
                </a:lnTo>
                <a:lnTo>
                  <a:pt x="300227" y="201802"/>
                </a:lnTo>
                <a:lnTo>
                  <a:pt x="306704" y="200151"/>
                </a:lnTo>
                <a:lnTo>
                  <a:pt x="313436" y="197992"/>
                </a:lnTo>
                <a:lnTo>
                  <a:pt x="319786" y="196722"/>
                </a:lnTo>
                <a:lnTo>
                  <a:pt x="327025" y="195833"/>
                </a:lnTo>
                <a:lnTo>
                  <a:pt x="334264" y="195833"/>
                </a:lnTo>
                <a:lnTo>
                  <a:pt x="334264" y="92709"/>
                </a:lnTo>
                <a:lnTo>
                  <a:pt x="293877" y="84200"/>
                </a:lnTo>
                <a:lnTo>
                  <a:pt x="281559" y="78358"/>
                </a:lnTo>
                <a:lnTo>
                  <a:pt x="275971" y="75437"/>
                </a:lnTo>
                <a:lnTo>
                  <a:pt x="241553" y="48006"/>
                </a:lnTo>
                <a:lnTo>
                  <a:pt x="215646" y="16890"/>
                </a:lnTo>
                <a:lnTo>
                  <a:pt x="208406" y="5841"/>
                </a:lnTo>
                <a:lnTo>
                  <a:pt x="204850" y="0"/>
                </a:lnTo>
                <a:close/>
              </a:path>
              <a:path w="457200" h="345439">
                <a:moveTo>
                  <a:pt x="420877" y="88010"/>
                </a:moveTo>
                <a:lnTo>
                  <a:pt x="346201" y="88010"/>
                </a:lnTo>
                <a:lnTo>
                  <a:pt x="346201" y="200913"/>
                </a:lnTo>
                <a:lnTo>
                  <a:pt x="420877" y="200913"/>
                </a:lnTo>
                <a:lnTo>
                  <a:pt x="420877" y="88010"/>
                </a:lnTo>
                <a:close/>
              </a:path>
              <a:path w="457200" h="345439">
                <a:moveTo>
                  <a:pt x="193675" y="0"/>
                </a:moveTo>
                <a:lnTo>
                  <a:pt x="185293" y="0"/>
                </a:lnTo>
                <a:lnTo>
                  <a:pt x="185293" y="104520"/>
                </a:lnTo>
                <a:lnTo>
                  <a:pt x="154178" y="114553"/>
                </a:lnTo>
                <a:lnTo>
                  <a:pt x="144525" y="127253"/>
                </a:lnTo>
                <a:lnTo>
                  <a:pt x="144525" y="161289"/>
                </a:lnTo>
                <a:lnTo>
                  <a:pt x="144907" y="163829"/>
                </a:lnTo>
                <a:lnTo>
                  <a:pt x="146177" y="165988"/>
                </a:lnTo>
                <a:lnTo>
                  <a:pt x="147320" y="167639"/>
                </a:lnTo>
                <a:lnTo>
                  <a:pt x="148971" y="170179"/>
                </a:lnTo>
                <a:lnTo>
                  <a:pt x="150495" y="171450"/>
                </a:lnTo>
                <a:lnTo>
                  <a:pt x="152527" y="172719"/>
                </a:lnTo>
                <a:lnTo>
                  <a:pt x="154178" y="173608"/>
                </a:lnTo>
                <a:lnTo>
                  <a:pt x="185293" y="184150"/>
                </a:lnTo>
                <a:lnTo>
                  <a:pt x="185293" y="288543"/>
                </a:lnTo>
                <a:lnTo>
                  <a:pt x="193675" y="288543"/>
                </a:lnTo>
                <a:lnTo>
                  <a:pt x="193675" y="0"/>
                </a:lnTo>
                <a:close/>
              </a:path>
              <a:path w="457200" h="345439">
                <a:moveTo>
                  <a:pt x="434086" y="97281"/>
                </a:moveTo>
                <a:lnTo>
                  <a:pt x="432435" y="97281"/>
                </a:lnTo>
                <a:lnTo>
                  <a:pt x="432435" y="191262"/>
                </a:lnTo>
                <a:lnTo>
                  <a:pt x="434086" y="190881"/>
                </a:lnTo>
                <a:lnTo>
                  <a:pt x="436499" y="190372"/>
                </a:lnTo>
                <a:lnTo>
                  <a:pt x="438023" y="189102"/>
                </a:lnTo>
                <a:lnTo>
                  <a:pt x="440054" y="187832"/>
                </a:lnTo>
                <a:lnTo>
                  <a:pt x="442468" y="186181"/>
                </a:lnTo>
                <a:lnTo>
                  <a:pt x="444373" y="183641"/>
                </a:lnTo>
                <a:lnTo>
                  <a:pt x="446404" y="181609"/>
                </a:lnTo>
                <a:lnTo>
                  <a:pt x="448055" y="178562"/>
                </a:lnTo>
                <a:lnTo>
                  <a:pt x="455549" y="159638"/>
                </a:lnTo>
                <a:lnTo>
                  <a:pt x="456819" y="155066"/>
                </a:lnTo>
                <a:lnTo>
                  <a:pt x="457200" y="149606"/>
                </a:lnTo>
                <a:lnTo>
                  <a:pt x="457200" y="138556"/>
                </a:lnTo>
                <a:lnTo>
                  <a:pt x="447675" y="109981"/>
                </a:lnTo>
                <a:lnTo>
                  <a:pt x="445643" y="107060"/>
                </a:lnTo>
                <a:lnTo>
                  <a:pt x="443992" y="104520"/>
                </a:lnTo>
                <a:lnTo>
                  <a:pt x="441578" y="102742"/>
                </a:lnTo>
                <a:lnTo>
                  <a:pt x="439674" y="100710"/>
                </a:lnTo>
                <a:lnTo>
                  <a:pt x="437642" y="99059"/>
                </a:lnTo>
                <a:lnTo>
                  <a:pt x="435991" y="98170"/>
                </a:lnTo>
                <a:lnTo>
                  <a:pt x="434086" y="97281"/>
                </a:lnTo>
                <a:close/>
              </a:path>
              <a:path w="457200" h="345439">
                <a:moveTo>
                  <a:pt x="57150" y="19431"/>
                </a:moveTo>
                <a:lnTo>
                  <a:pt x="52705" y="19431"/>
                </a:lnTo>
                <a:lnTo>
                  <a:pt x="50673" y="20192"/>
                </a:lnTo>
                <a:lnTo>
                  <a:pt x="24765" y="53085"/>
                </a:lnTo>
                <a:lnTo>
                  <a:pt x="6019" y="98551"/>
                </a:lnTo>
                <a:lnTo>
                  <a:pt x="45" y="139064"/>
                </a:lnTo>
                <a:lnTo>
                  <a:pt x="0" y="149987"/>
                </a:lnTo>
                <a:lnTo>
                  <a:pt x="762" y="160019"/>
                </a:lnTo>
                <a:lnTo>
                  <a:pt x="2032" y="170560"/>
                </a:lnTo>
                <a:lnTo>
                  <a:pt x="3556" y="180339"/>
                </a:lnTo>
                <a:lnTo>
                  <a:pt x="6350" y="189991"/>
                </a:lnTo>
                <a:lnTo>
                  <a:pt x="8762" y="199643"/>
                </a:lnTo>
                <a:lnTo>
                  <a:pt x="12319" y="209422"/>
                </a:lnTo>
                <a:lnTo>
                  <a:pt x="16383" y="218185"/>
                </a:lnTo>
                <a:lnTo>
                  <a:pt x="21209" y="227075"/>
                </a:lnTo>
                <a:lnTo>
                  <a:pt x="25527" y="235965"/>
                </a:lnTo>
                <a:lnTo>
                  <a:pt x="49911" y="266191"/>
                </a:lnTo>
                <a:lnTo>
                  <a:pt x="51562" y="267461"/>
                </a:lnTo>
                <a:lnTo>
                  <a:pt x="52705" y="267969"/>
                </a:lnTo>
                <a:lnTo>
                  <a:pt x="56642" y="267969"/>
                </a:lnTo>
                <a:lnTo>
                  <a:pt x="58293" y="267461"/>
                </a:lnTo>
                <a:lnTo>
                  <a:pt x="59436" y="266191"/>
                </a:lnTo>
                <a:lnTo>
                  <a:pt x="61087" y="264921"/>
                </a:lnTo>
                <a:lnTo>
                  <a:pt x="61849" y="263651"/>
                </a:lnTo>
                <a:lnTo>
                  <a:pt x="63119" y="262889"/>
                </a:lnTo>
                <a:lnTo>
                  <a:pt x="63500" y="261238"/>
                </a:lnTo>
                <a:lnTo>
                  <a:pt x="63500" y="258190"/>
                </a:lnTo>
                <a:lnTo>
                  <a:pt x="62737" y="256920"/>
                </a:lnTo>
                <a:lnTo>
                  <a:pt x="60706" y="254888"/>
                </a:lnTo>
                <a:lnTo>
                  <a:pt x="56261" y="249808"/>
                </a:lnTo>
                <a:lnTo>
                  <a:pt x="30734" y="211835"/>
                </a:lnTo>
                <a:lnTo>
                  <a:pt x="27559" y="203453"/>
                </a:lnTo>
                <a:lnTo>
                  <a:pt x="24003" y="195071"/>
                </a:lnTo>
                <a:lnTo>
                  <a:pt x="16127" y="152907"/>
                </a:lnTo>
                <a:lnTo>
                  <a:pt x="16252" y="134365"/>
                </a:lnTo>
                <a:lnTo>
                  <a:pt x="24765" y="90931"/>
                </a:lnTo>
                <a:lnTo>
                  <a:pt x="45085" y="51815"/>
                </a:lnTo>
                <a:lnTo>
                  <a:pt x="63500" y="30733"/>
                </a:lnTo>
                <a:lnTo>
                  <a:pt x="64262" y="29463"/>
                </a:lnTo>
                <a:lnTo>
                  <a:pt x="64643" y="28193"/>
                </a:lnTo>
                <a:lnTo>
                  <a:pt x="64643" y="26162"/>
                </a:lnTo>
                <a:lnTo>
                  <a:pt x="64262" y="24891"/>
                </a:lnTo>
                <a:lnTo>
                  <a:pt x="63500" y="23113"/>
                </a:lnTo>
                <a:lnTo>
                  <a:pt x="60325" y="20700"/>
                </a:lnTo>
                <a:lnTo>
                  <a:pt x="58674" y="19812"/>
                </a:lnTo>
                <a:lnTo>
                  <a:pt x="57150" y="19431"/>
                </a:lnTo>
                <a:close/>
              </a:path>
              <a:path w="457200" h="345439">
                <a:moveTo>
                  <a:pt x="89789" y="57657"/>
                </a:moveTo>
                <a:lnTo>
                  <a:pt x="88265" y="57657"/>
                </a:lnTo>
                <a:lnTo>
                  <a:pt x="85471" y="58165"/>
                </a:lnTo>
                <a:lnTo>
                  <a:pt x="60325" y="89788"/>
                </a:lnTo>
                <a:lnTo>
                  <a:pt x="57150" y="97281"/>
                </a:lnTo>
                <a:lnTo>
                  <a:pt x="53848" y="104901"/>
                </a:lnTo>
                <a:lnTo>
                  <a:pt x="51562" y="112521"/>
                </a:lnTo>
                <a:lnTo>
                  <a:pt x="49911" y="120522"/>
                </a:lnTo>
                <a:lnTo>
                  <a:pt x="48768" y="127634"/>
                </a:lnTo>
                <a:lnTo>
                  <a:pt x="47498" y="134365"/>
                </a:lnTo>
                <a:lnTo>
                  <a:pt x="47498" y="148335"/>
                </a:lnTo>
                <a:lnTo>
                  <a:pt x="48260" y="155066"/>
                </a:lnTo>
                <a:lnTo>
                  <a:pt x="49149" y="161289"/>
                </a:lnTo>
                <a:lnTo>
                  <a:pt x="49911" y="168147"/>
                </a:lnTo>
                <a:lnTo>
                  <a:pt x="64643" y="205612"/>
                </a:lnTo>
                <a:lnTo>
                  <a:pt x="68325" y="211454"/>
                </a:lnTo>
                <a:lnTo>
                  <a:pt x="84709" y="228726"/>
                </a:lnTo>
                <a:lnTo>
                  <a:pt x="86233" y="229107"/>
                </a:lnTo>
                <a:lnTo>
                  <a:pt x="87884" y="229996"/>
                </a:lnTo>
                <a:lnTo>
                  <a:pt x="89408" y="229107"/>
                </a:lnTo>
                <a:lnTo>
                  <a:pt x="91821" y="228726"/>
                </a:lnTo>
                <a:lnTo>
                  <a:pt x="97028" y="222884"/>
                </a:lnTo>
                <a:lnTo>
                  <a:pt x="97028" y="220344"/>
                </a:lnTo>
                <a:lnTo>
                  <a:pt x="96266" y="219455"/>
                </a:lnTo>
                <a:lnTo>
                  <a:pt x="95885" y="218693"/>
                </a:lnTo>
                <a:lnTo>
                  <a:pt x="79502" y="198881"/>
                </a:lnTo>
                <a:lnTo>
                  <a:pt x="75819" y="193801"/>
                </a:lnTo>
                <a:lnTo>
                  <a:pt x="73533" y="188340"/>
                </a:lnTo>
                <a:lnTo>
                  <a:pt x="71120" y="182879"/>
                </a:lnTo>
                <a:lnTo>
                  <a:pt x="68707" y="177800"/>
                </a:lnTo>
                <a:lnTo>
                  <a:pt x="67056" y="171831"/>
                </a:lnTo>
                <a:lnTo>
                  <a:pt x="65532" y="165988"/>
                </a:lnTo>
                <a:lnTo>
                  <a:pt x="64643" y="160019"/>
                </a:lnTo>
                <a:lnTo>
                  <a:pt x="63881" y="154558"/>
                </a:lnTo>
                <a:lnTo>
                  <a:pt x="63601" y="149987"/>
                </a:lnTo>
                <a:lnTo>
                  <a:pt x="63702" y="134365"/>
                </a:lnTo>
                <a:lnTo>
                  <a:pt x="65024" y="123825"/>
                </a:lnTo>
                <a:lnTo>
                  <a:pt x="66675" y="117093"/>
                </a:lnTo>
                <a:lnTo>
                  <a:pt x="68707" y="110362"/>
                </a:lnTo>
                <a:lnTo>
                  <a:pt x="71882" y="103631"/>
                </a:lnTo>
                <a:lnTo>
                  <a:pt x="74675" y="96900"/>
                </a:lnTo>
                <a:lnTo>
                  <a:pt x="81915" y="84708"/>
                </a:lnTo>
                <a:lnTo>
                  <a:pt x="86614" y="79628"/>
                </a:lnTo>
                <a:lnTo>
                  <a:pt x="91440" y="74167"/>
                </a:lnTo>
                <a:lnTo>
                  <a:pt x="95885" y="69087"/>
                </a:lnTo>
                <a:lnTo>
                  <a:pt x="97028" y="67817"/>
                </a:lnTo>
                <a:lnTo>
                  <a:pt x="98171" y="66166"/>
                </a:lnTo>
                <a:lnTo>
                  <a:pt x="97409" y="64896"/>
                </a:lnTo>
                <a:lnTo>
                  <a:pt x="97028" y="63245"/>
                </a:lnTo>
                <a:lnTo>
                  <a:pt x="96647" y="61975"/>
                </a:lnTo>
                <a:lnTo>
                  <a:pt x="95377" y="61087"/>
                </a:lnTo>
                <a:lnTo>
                  <a:pt x="94996" y="60197"/>
                </a:lnTo>
                <a:lnTo>
                  <a:pt x="93853" y="59435"/>
                </a:lnTo>
                <a:lnTo>
                  <a:pt x="92202" y="58546"/>
                </a:lnTo>
                <a:lnTo>
                  <a:pt x="89789" y="57657"/>
                </a:lnTo>
                <a:close/>
              </a:path>
              <a:path w="457200" h="345439">
                <a:moveTo>
                  <a:pt x="124587" y="96900"/>
                </a:moveTo>
                <a:lnTo>
                  <a:pt x="122936" y="96900"/>
                </a:lnTo>
                <a:lnTo>
                  <a:pt x="119761" y="97281"/>
                </a:lnTo>
                <a:lnTo>
                  <a:pt x="96266" y="132333"/>
                </a:lnTo>
                <a:lnTo>
                  <a:pt x="95377" y="135635"/>
                </a:lnTo>
                <a:lnTo>
                  <a:pt x="94996" y="139064"/>
                </a:lnTo>
                <a:lnTo>
                  <a:pt x="95111" y="148335"/>
                </a:lnTo>
                <a:lnTo>
                  <a:pt x="95377" y="153288"/>
                </a:lnTo>
                <a:lnTo>
                  <a:pt x="113030" y="187070"/>
                </a:lnTo>
                <a:lnTo>
                  <a:pt x="115824" y="189102"/>
                </a:lnTo>
                <a:lnTo>
                  <a:pt x="117348" y="189991"/>
                </a:lnTo>
                <a:lnTo>
                  <a:pt x="118999" y="190372"/>
                </a:lnTo>
                <a:lnTo>
                  <a:pt x="122555" y="191262"/>
                </a:lnTo>
                <a:lnTo>
                  <a:pt x="129412" y="187070"/>
                </a:lnTo>
                <a:lnTo>
                  <a:pt x="129412" y="182371"/>
                </a:lnTo>
                <a:lnTo>
                  <a:pt x="128524" y="180339"/>
                </a:lnTo>
                <a:lnTo>
                  <a:pt x="127762" y="179069"/>
                </a:lnTo>
                <a:lnTo>
                  <a:pt x="127000" y="178181"/>
                </a:lnTo>
                <a:lnTo>
                  <a:pt x="122555" y="173989"/>
                </a:lnTo>
                <a:lnTo>
                  <a:pt x="118618" y="168909"/>
                </a:lnTo>
                <a:lnTo>
                  <a:pt x="115824" y="164337"/>
                </a:lnTo>
                <a:lnTo>
                  <a:pt x="113411" y="158876"/>
                </a:lnTo>
                <a:lnTo>
                  <a:pt x="111379" y="152907"/>
                </a:lnTo>
                <a:lnTo>
                  <a:pt x="110741" y="148335"/>
                </a:lnTo>
                <a:lnTo>
                  <a:pt x="110769" y="140334"/>
                </a:lnTo>
                <a:lnTo>
                  <a:pt x="111379" y="135254"/>
                </a:lnTo>
                <a:lnTo>
                  <a:pt x="112649" y="131444"/>
                </a:lnTo>
                <a:lnTo>
                  <a:pt x="113792" y="128523"/>
                </a:lnTo>
                <a:lnTo>
                  <a:pt x="115062" y="125475"/>
                </a:lnTo>
                <a:lnTo>
                  <a:pt x="116205" y="122173"/>
                </a:lnTo>
                <a:lnTo>
                  <a:pt x="127000" y="109981"/>
                </a:lnTo>
                <a:lnTo>
                  <a:pt x="128143" y="107441"/>
                </a:lnTo>
                <a:lnTo>
                  <a:pt x="129412" y="104901"/>
                </a:lnTo>
                <a:lnTo>
                  <a:pt x="130175" y="102742"/>
                </a:lnTo>
                <a:lnTo>
                  <a:pt x="129794" y="100710"/>
                </a:lnTo>
                <a:lnTo>
                  <a:pt x="129032" y="99440"/>
                </a:lnTo>
                <a:lnTo>
                  <a:pt x="127762" y="98170"/>
                </a:lnTo>
                <a:lnTo>
                  <a:pt x="126237" y="97281"/>
                </a:lnTo>
                <a:lnTo>
                  <a:pt x="124587" y="96900"/>
                </a:lnTo>
                <a:close/>
              </a:path>
            </a:pathLst>
          </a:custGeom>
          <a:solidFill>
            <a:srgbClr val="FFFFFF"/>
          </a:solidFill>
        </p:spPr>
        <p:txBody>
          <a:bodyPr wrap="square" lIns="0" tIns="0" rIns="0" bIns="0" rtlCol="0"/>
          <a:lstStyle/>
          <a:p>
            <a:endParaRPr/>
          </a:p>
        </p:txBody>
      </p:sp>
      <p:sp>
        <p:nvSpPr>
          <p:cNvPr id="105" name="object 105"/>
          <p:cNvSpPr/>
          <p:nvPr/>
        </p:nvSpPr>
        <p:spPr>
          <a:xfrm>
            <a:off x="605891" y="2589402"/>
            <a:ext cx="988060" cy="1174750"/>
          </a:xfrm>
          <a:custGeom>
            <a:avLst/>
            <a:gdLst/>
            <a:ahLst/>
            <a:cxnLst/>
            <a:rect l="l" t="t" r="r" b="b"/>
            <a:pathLst>
              <a:path w="988060" h="1174750">
                <a:moveTo>
                  <a:pt x="43535" y="0"/>
                </a:moveTo>
                <a:lnTo>
                  <a:pt x="0" y="1134745"/>
                </a:lnTo>
                <a:lnTo>
                  <a:pt x="942873" y="1174623"/>
                </a:lnTo>
                <a:lnTo>
                  <a:pt x="987577" y="41783"/>
                </a:lnTo>
                <a:lnTo>
                  <a:pt x="43535" y="0"/>
                </a:lnTo>
                <a:close/>
              </a:path>
            </a:pathLst>
          </a:custGeom>
          <a:solidFill>
            <a:srgbClr val="E6E7E8"/>
          </a:solidFill>
        </p:spPr>
        <p:txBody>
          <a:bodyPr wrap="square" lIns="0" tIns="0" rIns="0" bIns="0" rtlCol="0"/>
          <a:lstStyle/>
          <a:p>
            <a:endParaRPr/>
          </a:p>
        </p:txBody>
      </p:sp>
      <p:sp>
        <p:nvSpPr>
          <p:cNvPr id="106" name="object 106"/>
          <p:cNvSpPr/>
          <p:nvPr/>
        </p:nvSpPr>
        <p:spPr>
          <a:xfrm>
            <a:off x="669074" y="2504948"/>
            <a:ext cx="997585" cy="1179830"/>
          </a:xfrm>
          <a:custGeom>
            <a:avLst/>
            <a:gdLst/>
            <a:ahLst/>
            <a:cxnLst/>
            <a:rect l="l" t="t" r="r" b="b"/>
            <a:pathLst>
              <a:path w="997585" h="1179829">
                <a:moveTo>
                  <a:pt x="943825" y="0"/>
                </a:moveTo>
                <a:lnTo>
                  <a:pt x="0" y="44323"/>
                </a:lnTo>
                <a:lnTo>
                  <a:pt x="53314" y="1179576"/>
                </a:lnTo>
                <a:lnTo>
                  <a:pt x="997165" y="1135252"/>
                </a:lnTo>
                <a:lnTo>
                  <a:pt x="943825" y="0"/>
                </a:lnTo>
                <a:close/>
              </a:path>
            </a:pathLst>
          </a:custGeom>
          <a:solidFill>
            <a:srgbClr val="FFFFFF"/>
          </a:solidFill>
        </p:spPr>
        <p:txBody>
          <a:bodyPr wrap="square" lIns="0" tIns="0" rIns="0" bIns="0" rtlCol="0"/>
          <a:lstStyle/>
          <a:p>
            <a:endParaRPr/>
          </a:p>
        </p:txBody>
      </p:sp>
      <p:sp>
        <p:nvSpPr>
          <p:cNvPr id="107" name="object 107"/>
          <p:cNvSpPr/>
          <p:nvPr/>
        </p:nvSpPr>
        <p:spPr>
          <a:xfrm>
            <a:off x="1462786" y="2616580"/>
            <a:ext cx="87630" cy="924560"/>
          </a:xfrm>
          <a:custGeom>
            <a:avLst/>
            <a:gdLst/>
            <a:ahLst/>
            <a:cxnLst/>
            <a:rect l="l" t="t" r="r" b="b"/>
            <a:pathLst>
              <a:path w="87630" h="924560">
                <a:moveTo>
                  <a:pt x="43814" y="0"/>
                </a:moveTo>
                <a:lnTo>
                  <a:pt x="0" y="2032"/>
                </a:lnTo>
                <a:lnTo>
                  <a:pt x="43306" y="924433"/>
                </a:lnTo>
                <a:lnTo>
                  <a:pt x="87248" y="922401"/>
                </a:lnTo>
                <a:lnTo>
                  <a:pt x="43814" y="0"/>
                </a:lnTo>
                <a:close/>
              </a:path>
            </a:pathLst>
          </a:custGeom>
          <a:solidFill>
            <a:srgbClr val="252525"/>
          </a:solidFill>
        </p:spPr>
        <p:txBody>
          <a:bodyPr wrap="square" lIns="0" tIns="0" rIns="0" bIns="0" rtlCol="0"/>
          <a:lstStyle/>
          <a:p>
            <a:endParaRPr/>
          </a:p>
        </p:txBody>
      </p:sp>
      <p:sp>
        <p:nvSpPr>
          <p:cNvPr id="108" name="object 108"/>
          <p:cNvSpPr/>
          <p:nvPr/>
        </p:nvSpPr>
        <p:spPr>
          <a:xfrm>
            <a:off x="802906" y="2648585"/>
            <a:ext cx="67310" cy="923925"/>
          </a:xfrm>
          <a:custGeom>
            <a:avLst/>
            <a:gdLst/>
            <a:ahLst/>
            <a:cxnLst/>
            <a:rect l="l" t="t" r="r" b="b"/>
            <a:pathLst>
              <a:path w="67309" h="923925">
                <a:moveTo>
                  <a:pt x="23431" y="0"/>
                </a:moveTo>
                <a:lnTo>
                  <a:pt x="0" y="1142"/>
                </a:lnTo>
                <a:lnTo>
                  <a:pt x="43319" y="923416"/>
                </a:lnTo>
                <a:lnTo>
                  <a:pt x="66751" y="922401"/>
                </a:lnTo>
                <a:lnTo>
                  <a:pt x="23431" y="0"/>
                </a:lnTo>
                <a:close/>
              </a:path>
            </a:pathLst>
          </a:custGeom>
          <a:solidFill>
            <a:srgbClr val="252525"/>
          </a:solidFill>
        </p:spPr>
        <p:txBody>
          <a:bodyPr wrap="square" lIns="0" tIns="0" rIns="0" bIns="0" rtlCol="0"/>
          <a:lstStyle/>
          <a:p>
            <a:endParaRPr/>
          </a:p>
        </p:txBody>
      </p:sp>
      <p:sp>
        <p:nvSpPr>
          <p:cNvPr id="109" name="object 109"/>
          <p:cNvSpPr/>
          <p:nvPr/>
        </p:nvSpPr>
        <p:spPr>
          <a:xfrm>
            <a:off x="907008" y="2645029"/>
            <a:ext cx="0" cy="693420"/>
          </a:xfrm>
          <a:custGeom>
            <a:avLst/>
            <a:gdLst/>
            <a:ahLst/>
            <a:cxnLst/>
            <a:rect l="l" t="t" r="r" b="b"/>
            <a:pathLst>
              <a:path h="693420">
                <a:moveTo>
                  <a:pt x="0" y="0"/>
                </a:moveTo>
                <a:lnTo>
                  <a:pt x="0" y="693038"/>
                </a:lnTo>
              </a:path>
            </a:pathLst>
          </a:custGeom>
          <a:ln w="55930">
            <a:solidFill>
              <a:srgbClr val="252525"/>
            </a:solidFill>
          </a:ln>
        </p:spPr>
        <p:txBody>
          <a:bodyPr wrap="square" lIns="0" tIns="0" rIns="0" bIns="0" rtlCol="0"/>
          <a:lstStyle/>
          <a:p>
            <a:endParaRPr/>
          </a:p>
        </p:txBody>
      </p:sp>
      <p:sp>
        <p:nvSpPr>
          <p:cNvPr id="110" name="object 110"/>
          <p:cNvSpPr/>
          <p:nvPr/>
        </p:nvSpPr>
        <p:spPr>
          <a:xfrm>
            <a:off x="953223" y="2641600"/>
            <a:ext cx="66040" cy="923925"/>
          </a:xfrm>
          <a:custGeom>
            <a:avLst/>
            <a:gdLst/>
            <a:ahLst/>
            <a:cxnLst/>
            <a:rect l="l" t="t" r="r" b="b"/>
            <a:pathLst>
              <a:path w="66040" h="923925">
                <a:moveTo>
                  <a:pt x="22453" y="0"/>
                </a:moveTo>
                <a:lnTo>
                  <a:pt x="0" y="1015"/>
                </a:lnTo>
                <a:lnTo>
                  <a:pt x="43319" y="923416"/>
                </a:lnTo>
                <a:lnTo>
                  <a:pt x="65773" y="922401"/>
                </a:lnTo>
                <a:lnTo>
                  <a:pt x="22453" y="0"/>
                </a:lnTo>
                <a:close/>
              </a:path>
            </a:pathLst>
          </a:custGeom>
          <a:solidFill>
            <a:srgbClr val="252525"/>
          </a:solidFill>
        </p:spPr>
        <p:txBody>
          <a:bodyPr wrap="square" lIns="0" tIns="0" rIns="0" bIns="0" rtlCol="0"/>
          <a:lstStyle/>
          <a:p>
            <a:endParaRPr/>
          </a:p>
        </p:txBody>
      </p:sp>
      <p:sp>
        <p:nvSpPr>
          <p:cNvPr id="111" name="object 111"/>
          <p:cNvSpPr/>
          <p:nvPr/>
        </p:nvSpPr>
        <p:spPr>
          <a:xfrm>
            <a:off x="1029360" y="2637917"/>
            <a:ext cx="64135" cy="875665"/>
          </a:xfrm>
          <a:custGeom>
            <a:avLst/>
            <a:gdLst/>
            <a:ahLst/>
            <a:cxnLst/>
            <a:rect l="l" t="t" r="r" b="b"/>
            <a:pathLst>
              <a:path w="64134" h="875664">
                <a:moveTo>
                  <a:pt x="22440" y="0"/>
                </a:moveTo>
                <a:lnTo>
                  <a:pt x="0" y="1143"/>
                </a:lnTo>
                <a:lnTo>
                  <a:pt x="41071" y="875665"/>
                </a:lnTo>
                <a:lnTo>
                  <a:pt x="63525" y="874649"/>
                </a:lnTo>
                <a:lnTo>
                  <a:pt x="22440" y="0"/>
                </a:lnTo>
                <a:close/>
              </a:path>
            </a:pathLst>
          </a:custGeom>
          <a:solidFill>
            <a:srgbClr val="252525"/>
          </a:solidFill>
        </p:spPr>
        <p:txBody>
          <a:bodyPr wrap="square" lIns="0" tIns="0" rIns="0" bIns="0" rtlCol="0"/>
          <a:lstStyle/>
          <a:p>
            <a:endParaRPr/>
          </a:p>
        </p:txBody>
      </p:sp>
      <p:sp>
        <p:nvSpPr>
          <p:cNvPr id="112" name="object 112"/>
          <p:cNvSpPr/>
          <p:nvPr/>
        </p:nvSpPr>
        <p:spPr>
          <a:xfrm>
            <a:off x="1105496" y="2634488"/>
            <a:ext cx="64135" cy="923290"/>
          </a:xfrm>
          <a:custGeom>
            <a:avLst/>
            <a:gdLst/>
            <a:ahLst/>
            <a:cxnLst/>
            <a:rect l="l" t="t" r="r" b="b"/>
            <a:pathLst>
              <a:path w="64134" h="923289">
                <a:moveTo>
                  <a:pt x="20497" y="0"/>
                </a:moveTo>
                <a:lnTo>
                  <a:pt x="0" y="1015"/>
                </a:lnTo>
                <a:lnTo>
                  <a:pt x="43319" y="923289"/>
                </a:lnTo>
                <a:lnTo>
                  <a:pt x="63817" y="922401"/>
                </a:lnTo>
                <a:lnTo>
                  <a:pt x="20497" y="0"/>
                </a:lnTo>
                <a:close/>
              </a:path>
            </a:pathLst>
          </a:custGeom>
          <a:solidFill>
            <a:srgbClr val="252525"/>
          </a:solidFill>
        </p:spPr>
        <p:txBody>
          <a:bodyPr wrap="square" lIns="0" tIns="0" rIns="0" bIns="0" rtlCol="0"/>
          <a:lstStyle/>
          <a:p>
            <a:endParaRPr/>
          </a:p>
        </p:txBody>
      </p:sp>
      <p:sp>
        <p:nvSpPr>
          <p:cNvPr id="113" name="object 113"/>
          <p:cNvSpPr/>
          <p:nvPr/>
        </p:nvSpPr>
        <p:spPr>
          <a:xfrm>
            <a:off x="1264589" y="2625979"/>
            <a:ext cx="87630" cy="924560"/>
          </a:xfrm>
          <a:custGeom>
            <a:avLst/>
            <a:gdLst/>
            <a:ahLst/>
            <a:cxnLst/>
            <a:rect l="l" t="t" r="r" b="b"/>
            <a:pathLst>
              <a:path w="87630" h="924560">
                <a:moveTo>
                  <a:pt x="43891" y="0"/>
                </a:moveTo>
                <a:lnTo>
                  <a:pt x="0" y="2032"/>
                </a:lnTo>
                <a:lnTo>
                  <a:pt x="43383" y="924433"/>
                </a:lnTo>
                <a:lnTo>
                  <a:pt x="87198" y="922274"/>
                </a:lnTo>
                <a:lnTo>
                  <a:pt x="43891" y="0"/>
                </a:lnTo>
                <a:close/>
              </a:path>
            </a:pathLst>
          </a:custGeom>
          <a:solidFill>
            <a:srgbClr val="252525"/>
          </a:solidFill>
        </p:spPr>
        <p:txBody>
          <a:bodyPr wrap="square" lIns="0" tIns="0" rIns="0" bIns="0" rtlCol="0"/>
          <a:lstStyle/>
          <a:p>
            <a:endParaRPr/>
          </a:p>
        </p:txBody>
      </p:sp>
      <p:sp>
        <p:nvSpPr>
          <p:cNvPr id="114" name="object 114"/>
          <p:cNvSpPr/>
          <p:nvPr/>
        </p:nvSpPr>
        <p:spPr>
          <a:xfrm>
            <a:off x="198361" y="3022473"/>
            <a:ext cx="435609" cy="493395"/>
          </a:xfrm>
          <a:custGeom>
            <a:avLst/>
            <a:gdLst/>
            <a:ahLst/>
            <a:cxnLst/>
            <a:rect l="l" t="t" r="r" b="b"/>
            <a:pathLst>
              <a:path w="435609" h="493395">
                <a:moveTo>
                  <a:pt x="426056" y="236854"/>
                </a:moveTo>
                <a:lnTo>
                  <a:pt x="318947" y="236854"/>
                </a:lnTo>
                <a:lnTo>
                  <a:pt x="330974" y="493013"/>
                </a:lnTo>
                <a:lnTo>
                  <a:pt x="365373" y="477089"/>
                </a:lnTo>
                <a:lnTo>
                  <a:pt x="390058" y="462486"/>
                </a:lnTo>
                <a:lnTo>
                  <a:pt x="404937" y="451812"/>
                </a:lnTo>
                <a:lnTo>
                  <a:pt x="409917" y="447675"/>
                </a:lnTo>
                <a:lnTo>
                  <a:pt x="418947" y="442594"/>
                </a:lnTo>
                <a:lnTo>
                  <a:pt x="422120" y="336676"/>
                </a:lnTo>
                <a:lnTo>
                  <a:pt x="360692" y="336676"/>
                </a:lnTo>
                <a:lnTo>
                  <a:pt x="374306" y="312197"/>
                </a:lnTo>
                <a:lnTo>
                  <a:pt x="389696" y="288480"/>
                </a:lnTo>
                <a:lnTo>
                  <a:pt x="406862" y="265525"/>
                </a:lnTo>
                <a:lnTo>
                  <a:pt x="425805" y="243331"/>
                </a:lnTo>
                <a:lnTo>
                  <a:pt x="426056" y="236854"/>
                </a:lnTo>
                <a:close/>
              </a:path>
              <a:path w="435609" h="493395">
                <a:moveTo>
                  <a:pt x="423456" y="292100"/>
                </a:moveTo>
                <a:lnTo>
                  <a:pt x="360692" y="336676"/>
                </a:lnTo>
                <a:lnTo>
                  <a:pt x="422120" y="336676"/>
                </a:lnTo>
                <a:lnTo>
                  <a:pt x="423456" y="292100"/>
                </a:lnTo>
                <a:close/>
              </a:path>
              <a:path w="435609" h="493395">
                <a:moveTo>
                  <a:pt x="435216" y="0"/>
                </a:moveTo>
                <a:lnTo>
                  <a:pt x="314938" y="69153"/>
                </a:lnTo>
                <a:lnTo>
                  <a:pt x="225390" y="149844"/>
                </a:lnTo>
                <a:lnTo>
                  <a:pt x="169508" y="216794"/>
                </a:lnTo>
                <a:lnTo>
                  <a:pt x="150228" y="244728"/>
                </a:lnTo>
                <a:lnTo>
                  <a:pt x="0" y="251840"/>
                </a:lnTo>
                <a:lnTo>
                  <a:pt x="318947" y="236854"/>
                </a:lnTo>
                <a:lnTo>
                  <a:pt x="426056" y="236854"/>
                </a:lnTo>
                <a:lnTo>
                  <a:pt x="435216" y="0"/>
                </a:lnTo>
                <a:close/>
              </a:path>
            </a:pathLst>
          </a:custGeom>
          <a:solidFill>
            <a:srgbClr val="D1D2D3"/>
          </a:solidFill>
        </p:spPr>
        <p:txBody>
          <a:bodyPr wrap="square" lIns="0" tIns="0" rIns="0" bIns="0" rtlCol="0"/>
          <a:lstStyle/>
          <a:p>
            <a:endParaRPr/>
          </a:p>
        </p:txBody>
      </p:sp>
      <p:sp>
        <p:nvSpPr>
          <p:cNvPr id="115" name="object 115"/>
          <p:cNvSpPr/>
          <p:nvPr/>
        </p:nvSpPr>
        <p:spPr>
          <a:xfrm>
            <a:off x="617207" y="3001264"/>
            <a:ext cx="92075" cy="464184"/>
          </a:xfrm>
          <a:custGeom>
            <a:avLst/>
            <a:gdLst/>
            <a:ahLst/>
            <a:cxnLst/>
            <a:rect l="l" t="t" r="r" b="b"/>
            <a:pathLst>
              <a:path w="92075" h="464185">
                <a:moveTo>
                  <a:pt x="85128" y="256412"/>
                </a:moveTo>
                <a:lnTo>
                  <a:pt x="4495" y="313436"/>
                </a:lnTo>
                <a:lnTo>
                  <a:pt x="0" y="464185"/>
                </a:lnTo>
                <a:lnTo>
                  <a:pt x="91757" y="397383"/>
                </a:lnTo>
                <a:lnTo>
                  <a:pt x="85128" y="256412"/>
                </a:lnTo>
                <a:close/>
              </a:path>
              <a:path w="92075" h="464185">
                <a:moveTo>
                  <a:pt x="73088" y="0"/>
                </a:moveTo>
                <a:lnTo>
                  <a:pt x="30202" y="15341"/>
                </a:lnTo>
                <a:lnTo>
                  <a:pt x="6832" y="264668"/>
                </a:lnTo>
                <a:lnTo>
                  <a:pt x="24153" y="246955"/>
                </a:lnTo>
                <a:lnTo>
                  <a:pt x="42813" y="230028"/>
                </a:lnTo>
                <a:lnTo>
                  <a:pt x="62380" y="213911"/>
                </a:lnTo>
                <a:lnTo>
                  <a:pt x="82423" y="198627"/>
                </a:lnTo>
                <a:lnTo>
                  <a:pt x="73088" y="0"/>
                </a:lnTo>
                <a:close/>
              </a:path>
            </a:pathLst>
          </a:custGeom>
          <a:solidFill>
            <a:srgbClr val="BCBEC1"/>
          </a:solidFill>
        </p:spPr>
        <p:txBody>
          <a:bodyPr wrap="square" lIns="0" tIns="0" rIns="0" bIns="0" rtlCol="0"/>
          <a:lstStyle/>
          <a:p>
            <a:endParaRPr/>
          </a:p>
        </p:txBody>
      </p:sp>
      <p:sp>
        <p:nvSpPr>
          <p:cNvPr id="116" name="object 116"/>
          <p:cNvSpPr/>
          <p:nvPr/>
        </p:nvSpPr>
        <p:spPr>
          <a:xfrm>
            <a:off x="690295" y="2987778"/>
            <a:ext cx="283210" cy="410845"/>
          </a:xfrm>
          <a:custGeom>
            <a:avLst/>
            <a:gdLst/>
            <a:ahLst/>
            <a:cxnLst/>
            <a:rect l="l" t="t" r="r" b="b"/>
            <a:pathLst>
              <a:path w="283209" h="410845">
                <a:moveTo>
                  <a:pt x="95938" y="0"/>
                </a:moveTo>
                <a:lnTo>
                  <a:pt x="63361" y="2532"/>
                </a:lnTo>
                <a:lnTo>
                  <a:pt x="31320" y="7207"/>
                </a:lnTo>
                <a:lnTo>
                  <a:pt x="0" y="13358"/>
                </a:lnTo>
                <a:lnTo>
                  <a:pt x="9321" y="211986"/>
                </a:lnTo>
                <a:lnTo>
                  <a:pt x="38737" y="192845"/>
                </a:lnTo>
                <a:lnTo>
                  <a:pt x="69784" y="176204"/>
                </a:lnTo>
                <a:lnTo>
                  <a:pt x="102249" y="162087"/>
                </a:lnTo>
                <a:lnTo>
                  <a:pt x="135915" y="150518"/>
                </a:lnTo>
                <a:lnTo>
                  <a:pt x="128866" y="277"/>
                </a:lnTo>
                <a:lnTo>
                  <a:pt x="95938" y="0"/>
                </a:lnTo>
                <a:close/>
              </a:path>
              <a:path w="283209" h="410845">
                <a:moveTo>
                  <a:pt x="102355" y="223559"/>
                </a:moveTo>
                <a:lnTo>
                  <a:pt x="80237" y="224918"/>
                </a:lnTo>
                <a:lnTo>
                  <a:pt x="58966" y="235100"/>
                </a:lnTo>
                <a:lnTo>
                  <a:pt x="12039" y="269771"/>
                </a:lnTo>
                <a:lnTo>
                  <a:pt x="18656" y="410741"/>
                </a:lnTo>
                <a:lnTo>
                  <a:pt x="130644" y="333652"/>
                </a:lnTo>
                <a:lnTo>
                  <a:pt x="135051" y="328826"/>
                </a:lnTo>
                <a:lnTo>
                  <a:pt x="141744" y="323873"/>
                </a:lnTo>
                <a:lnTo>
                  <a:pt x="143738" y="316888"/>
                </a:lnTo>
                <a:lnTo>
                  <a:pt x="140373" y="245260"/>
                </a:lnTo>
                <a:lnTo>
                  <a:pt x="123131" y="230510"/>
                </a:lnTo>
                <a:lnTo>
                  <a:pt x="102355" y="223559"/>
                </a:lnTo>
                <a:close/>
              </a:path>
              <a:path w="283209" h="410845">
                <a:moveTo>
                  <a:pt x="152044" y="1547"/>
                </a:moveTo>
                <a:lnTo>
                  <a:pt x="158775" y="144803"/>
                </a:lnTo>
                <a:lnTo>
                  <a:pt x="171136" y="141174"/>
                </a:lnTo>
                <a:lnTo>
                  <a:pt x="184180" y="138152"/>
                </a:lnTo>
                <a:lnTo>
                  <a:pt x="197678" y="135534"/>
                </a:lnTo>
                <a:lnTo>
                  <a:pt x="211404" y="133119"/>
                </a:lnTo>
                <a:lnTo>
                  <a:pt x="205651" y="10564"/>
                </a:lnTo>
                <a:lnTo>
                  <a:pt x="177938" y="5246"/>
                </a:lnTo>
                <a:lnTo>
                  <a:pt x="164651" y="3081"/>
                </a:lnTo>
                <a:lnTo>
                  <a:pt x="152044" y="1547"/>
                </a:lnTo>
                <a:close/>
              </a:path>
              <a:path w="283209" h="410845">
                <a:moveTo>
                  <a:pt x="228942" y="14120"/>
                </a:moveTo>
                <a:lnTo>
                  <a:pt x="234149" y="124991"/>
                </a:lnTo>
                <a:lnTo>
                  <a:pt x="253511" y="112000"/>
                </a:lnTo>
                <a:lnTo>
                  <a:pt x="267911" y="99448"/>
                </a:lnTo>
                <a:lnTo>
                  <a:pt x="277574" y="87540"/>
                </a:lnTo>
                <a:lnTo>
                  <a:pt x="282727" y="76477"/>
                </a:lnTo>
                <a:lnTo>
                  <a:pt x="281431" y="48664"/>
                </a:lnTo>
                <a:lnTo>
                  <a:pt x="250931" y="22447"/>
                </a:lnTo>
                <a:lnTo>
                  <a:pt x="236080" y="18438"/>
                </a:lnTo>
                <a:lnTo>
                  <a:pt x="231355" y="16279"/>
                </a:lnTo>
                <a:lnTo>
                  <a:pt x="228942" y="14120"/>
                </a:lnTo>
                <a:close/>
              </a:path>
              <a:path w="283209" h="410845">
                <a:moveTo>
                  <a:pt x="240690" y="18184"/>
                </a:moveTo>
                <a:lnTo>
                  <a:pt x="236080" y="18438"/>
                </a:lnTo>
                <a:lnTo>
                  <a:pt x="241300" y="18438"/>
                </a:lnTo>
                <a:lnTo>
                  <a:pt x="240690" y="18184"/>
                </a:lnTo>
                <a:close/>
              </a:path>
            </a:pathLst>
          </a:custGeom>
          <a:solidFill>
            <a:srgbClr val="D1D2D3"/>
          </a:solidFill>
        </p:spPr>
        <p:txBody>
          <a:bodyPr wrap="square" lIns="0" tIns="0" rIns="0" bIns="0" rtlCol="0"/>
          <a:lstStyle/>
          <a:p>
            <a:endParaRPr/>
          </a:p>
        </p:txBody>
      </p:sp>
      <p:sp>
        <p:nvSpPr>
          <p:cNvPr id="117" name="object 117"/>
          <p:cNvSpPr/>
          <p:nvPr/>
        </p:nvSpPr>
        <p:spPr>
          <a:xfrm>
            <a:off x="818819" y="2987548"/>
            <a:ext cx="30480" cy="317500"/>
          </a:xfrm>
          <a:custGeom>
            <a:avLst/>
            <a:gdLst/>
            <a:ahLst/>
            <a:cxnLst/>
            <a:rect l="l" t="t" r="r" b="b"/>
            <a:pathLst>
              <a:path w="30480" h="317500">
                <a:moveTo>
                  <a:pt x="11493" y="245490"/>
                </a:moveTo>
                <a:lnTo>
                  <a:pt x="14846" y="317118"/>
                </a:lnTo>
                <a:lnTo>
                  <a:pt x="20637" y="309102"/>
                </a:lnTo>
                <a:lnTo>
                  <a:pt x="24620" y="300132"/>
                </a:lnTo>
                <a:lnTo>
                  <a:pt x="26824" y="290829"/>
                </a:lnTo>
                <a:lnTo>
                  <a:pt x="27279" y="281813"/>
                </a:lnTo>
                <a:lnTo>
                  <a:pt x="26031" y="273226"/>
                </a:lnTo>
                <a:lnTo>
                  <a:pt x="23258" y="264937"/>
                </a:lnTo>
                <a:lnTo>
                  <a:pt x="19187" y="257149"/>
                </a:lnTo>
                <a:lnTo>
                  <a:pt x="14046" y="250062"/>
                </a:lnTo>
                <a:lnTo>
                  <a:pt x="13944" y="247650"/>
                </a:lnTo>
                <a:lnTo>
                  <a:pt x="11493" y="245490"/>
                </a:lnTo>
                <a:close/>
              </a:path>
              <a:path w="30480" h="317500">
                <a:moveTo>
                  <a:pt x="16395" y="0"/>
                </a:moveTo>
                <a:lnTo>
                  <a:pt x="9372" y="380"/>
                </a:lnTo>
                <a:lnTo>
                  <a:pt x="0" y="762"/>
                </a:lnTo>
                <a:lnTo>
                  <a:pt x="7048" y="150875"/>
                </a:lnTo>
                <a:lnTo>
                  <a:pt x="16306" y="148081"/>
                </a:lnTo>
                <a:lnTo>
                  <a:pt x="23228" y="145414"/>
                </a:lnTo>
                <a:lnTo>
                  <a:pt x="30251" y="145161"/>
                </a:lnTo>
                <a:lnTo>
                  <a:pt x="23533" y="2031"/>
                </a:lnTo>
                <a:lnTo>
                  <a:pt x="16395" y="0"/>
                </a:lnTo>
                <a:close/>
              </a:path>
            </a:pathLst>
          </a:custGeom>
          <a:solidFill>
            <a:srgbClr val="D1B060"/>
          </a:solidFill>
        </p:spPr>
        <p:txBody>
          <a:bodyPr wrap="square" lIns="0" tIns="0" rIns="0" bIns="0" rtlCol="0"/>
          <a:lstStyle/>
          <a:p>
            <a:endParaRPr/>
          </a:p>
        </p:txBody>
      </p:sp>
      <p:sp>
        <p:nvSpPr>
          <p:cNvPr id="118" name="object 118"/>
          <p:cNvSpPr/>
          <p:nvPr/>
        </p:nvSpPr>
        <p:spPr>
          <a:xfrm>
            <a:off x="895591" y="2998089"/>
            <a:ext cx="29209" cy="123825"/>
          </a:xfrm>
          <a:custGeom>
            <a:avLst/>
            <a:gdLst/>
            <a:ahLst/>
            <a:cxnLst/>
            <a:rect l="l" t="t" r="r" b="b"/>
            <a:pathLst>
              <a:path w="29209" h="123825">
                <a:moveTo>
                  <a:pt x="7023" y="0"/>
                </a:moveTo>
                <a:lnTo>
                  <a:pt x="0" y="381"/>
                </a:lnTo>
                <a:lnTo>
                  <a:pt x="5778" y="123316"/>
                </a:lnTo>
                <a:lnTo>
                  <a:pt x="8115" y="123189"/>
                </a:lnTo>
                <a:lnTo>
                  <a:pt x="10464" y="123189"/>
                </a:lnTo>
                <a:lnTo>
                  <a:pt x="17386" y="120523"/>
                </a:lnTo>
                <a:lnTo>
                  <a:pt x="21958" y="117983"/>
                </a:lnTo>
                <a:lnTo>
                  <a:pt x="28879" y="115315"/>
                </a:lnTo>
                <a:lnTo>
                  <a:pt x="23647" y="3937"/>
                </a:lnTo>
                <a:lnTo>
                  <a:pt x="14160" y="2032"/>
                </a:lnTo>
                <a:lnTo>
                  <a:pt x="7023" y="0"/>
                </a:lnTo>
                <a:close/>
              </a:path>
            </a:pathLst>
          </a:custGeom>
          <a:solidFill>
            <a:srgbClr val="D1B060"/>
          </a:solidFill>
        </p:spPr>
        <p:txBody>
          <a:bodyPr wrap="square" lIns="0" tIns="0" rIns="0" bIns="0" rtlCol="0"/>
          <a:lstStyle/>
          <a:p>
            <a:endParaRPr/>
          </a:p>
        </p:txBody>
      </p:sp>
      <p:sp>
        <p:nvSpPr>
          <p:cNvPr id="119" name="object 119"/>
          <p:cNvSpPr/>
          <p:nvPr/>
        </p:nvSpPr>
        <p:spPr>
          <a:xfrm>
            <a:off x="971740" y="3036951"/>
            <a:ext cx="5080" cy="27305"/>
          </a:xfrm>
          <a:custGeom>
            <a:avLst/>
            <a:gdLst/>
            <a:ahLst/>
            <a:cxnLst/>
            <a:rect l="l" t="t" r="r" b="b"/>
            <a:pathLst>
              <a:path w="5080" h="27305">
                <a:moveTo>
                  <a:pt x="0" y="0"/>
                </a:moveTo>
                <a:lnTo>
                  <a:pt x="1282" y="27304"/>
                </a:lnTo>
                <a:lnTo>
                  <a:pt x="3022" y="22733"/>
                </a:lnTo>
                <a:lnTo>
                  <a:pt x="4762" y="18034"/>
                </a:lnTo>
                <a:lnTo>
                  <a:pt x="4330" y="8889"/>
                </a:lnTo>
                <a:lnTo>
                  <a:pt x="0" y="0"/>
                </a:lnTo>
                <a:close/>
              </a:path>
            </a:pathLst>
          </a:custGeom>
          <a:solidFill>
            <a:srgbClr val="D1B060"/>
          </a:solidFill>
        </p:spPr>
        <p:txBody>
          <a:bodyPr wrap="square" lIns="0" tIns="0" rIns="0" bIns="0" rtlCol="0"/>
          <a:lstStyle/>
          <a:p>
            <a:endParaRPr/>
          </a:p>
        </p:txBody>
      </p:sp>
      <p:sp>
        <p:nvSpPr>
          <p:cNvPr id="120" name="object 120"/>
          <p:cNvSpPr/>
          <p:nvPr/>
        </p:nvSpPr>
        <p:spPr>
          <a:xfrm>
            <a:off x="455193" y="3535553"/>
            <a:ext cx="1270" cy="1270"/>
          </a:xfrm>
          <a:custGeom>
            <a:avLst/>
            <a:gdLst/>
            <a:ahLst/>
            <a:cxnLst/>
            <a:rect l="l" t="t" r="r" b="b"/>
            <a:pathLst>
              <a:path w="1270" h="1270">
                <a:moveTo>
                  <a:pt x="977" y="0"/>
                </a:moveTo>
                <a:lnTo>
                  <a:pt x="1015" y="1016"/>
                </a:lnTo>
                <a:lnTo>
                  <a:pt x="38" y="1016"/>
                </a:lnTo>
                <a:lnTo>
                  <a:pt x="0" y="126"/>
                </a:lnTo>
                <a:lnTo>
                  <a:pt x="977" y="0"/>
                </a:lnTo>
                <a:close/>
              </a:path>
            </a:pathLst>
          </a:custGeom>
          <a:solidFill>
            <a:srgbClr val="D1D2D3"/>
          </a:solidFill>
        </p:spPr>
        <p:txBody>
          <a:bodyPr wrap="square" lIns="0" tIns="0" rIns="0" bIns="0" rtlCol="0"/>
          <a:lstStyle/>
          <a:p>
            <a:endParaRPr/>
          </a:p>
        </p:txBody>
      </p:sp>
      <p:sp>
        <p:nvSpPr>
          <p:cNvPr id="121" name="object 121"/>
          <p:cNvSpPr/>
          <p:nvPr/>
        </p:nvSpPr>
        <p:spPr>
          <a:xfrm>
            <a:off x="32448" y="3259835"/>
            <a:ext cx="496570" cy="295275"/>
          </a:xfrm>
          <a:custGeom>
            <a:avLst/>
            <a:gdLst/>
            <a:ahLst/>
            <a:cxnLst/>
            <a:rect l="l" t="t" r="r" b="b"/>
            <a:pathLst>
              <a:path w="496570" h="295275">
                <a:moveTo>
                  <a:pt x="484136" y="0"/>
                </a:moveTo>
                <a:lnTo>
                  <a:pt x="0" y="22733"/>
                </a:lnTo>
                <a:lnTo>
                  <a:pt x="12790" y="295021"/>
                </a:lnTo>
                <a:lnTo>
                  <a:pt x="423151" y="275843"/>
                </a:lnTo>
                <a:lnTo>
                  <a:pt x="444241" y="271303"/>
                </a:lnTo>
                <a:lnTo>
                  <a:pt x="463157" y="266668"/>
                </a:lnTo>
                <a:lnTo>
                  <a:pt x="480324" y="261699"/>
                </a:lnTo>
                <a:lnTo>
                  <a:pt x="496163" y="256159"/>
                </a:lnTo>
                <a:lnTo>
                  <a:pt x="484136" y="0"/>
                </a:lnTo>
                <a:close/>
              </a:path>
            </a:pathLst>
          </a:custGeom>
          <a:solidFill>
            <a:srgbClr val="F5C5AF"/>
          </a:solidFill>
        </p:spPr>
        <p:txBody>
          <a:bodyPr wrap="square" lIns="0" tIns="0" rIns="0" bIns="0" rtlCol="0"/>
          <a:lstStyle/>
          <a:p>
            <a:endParaRPr/>
          </a:p>
        </p:txBody>
      </p:sp>
      <p:sp>
        <p:nvSpPr>
          <p:cNvPr id="122" name="object 122"/>
          <p:cNvSpPr/>
          <p:nvPr/>
        </p:nvSpPr>
        <p:spPr>
          <a:xfrm>
            <a:off x="448576" y="3213163"/>
            <a:ext cx="395605" cy="322580"/>
          </a:xfrm>
          <a:custGeom>
            <a:avLst/>
            <a:gdLst/>
            <a:ahLst/>
            <a:cxnLst/>
            <a:rect l="l" t="t" r="r" b="b"/>
            <a:pathLst>
              <a:path w="395605" h="322579">
                <a:moveTo>
                  <a:pt x="346471" y="0"/>
                </a:moveTo>
                <a:lnTo>
                  <a:pt x="323100" y="361"/>
                </a:lnTo>
                <a:lnTo>
                  <a:pt x="300177" y="10223"/>
                </a:lnTo>
                <a:lnTo>
                  <a:pt x="94500" y="156400"/>
                </a:lnTo>
                <a:lnTo>
                  <a:pt x="0" y="160845"/>
                </a:lnTo>
                <a:lnTo>
                  <a:pt x="7581" y="322389"/>
                </a:lnTo>
                <a:lnTo>
                  <a:pt x="28671" y="317922"/>
                </a:lnTo>
                <a:lnTo>
                  <a:pt x="47588" y="313324"/>
                </a:lnTo>
                <a:lnTo>
                  <a:pt x="114894" y="286906"/>
                </a:lnTo>
                <a:lnTo>
                  <a:pt x="154353" y="261629"/>
                </a:lnTo>
                <a:lnTo>
                  <a:pt x="159321" y="257492"/>
                </a:lnTo>
                <a:lnTo>
                  <a:pt x="371792" y="108648"/>
                </a:lnTo>
                <a:lnTo>
                  <a:pt x="387785" y="91015"/>
                </a:lnTo>
                <a:lnTo>
                  <a:pt x="395362" y="69405"/>
                </a:lnTo>
                <a:lnTo>
                  <a:pt x="394211" y="46462"/>
                </a:lnTo>
                <a:lnTo>
                  <a:pt x="384022" y="24828"/>
                </a:lnTo>
                <a:lnTo>
                  <a:pt x="367657" y="8401"/>
                </a:lnTo>
                <a:lnTo>
                  <a:pt x="346471" y="0"/>
                </a:lnTo>
                <a:close/>
              </a:path>
            </a:pathLst>
          </a:custGeom>
          <a:solidFill>
            <a:srgbClr val="F5C5AF"/>
          </a:solidFill>
        </p:spPr>
        <p:txBody>
          <a:bodyPr wrap="square" lIns="0" tIns="0" rIns="0" bIns="0" rtlCol="0"/>
          <a:lstStyle/>
          <a:p>
            <a:endParaRPr/>
          </a:p>
        </p:txBody>
      </p:sp>
      <p:sp>
        <p:nvSpPr>
          <p:cNvPr id="123" name="object 123"/>
          <p:cNvSpPr/>
          <p:nvPr/>
        </p:nvSpPr>
        <p:spPr>
          <a:xfrm>
            <a:off x="345732" y="3002940"/>
            <a:ext cx="631190" cy="452120"/>
          </a:xfrm>
          <a:custGeom>
            <a:avLst/>
            <a:gdLst/>
            <a:ahLst/>
            <a:cxnLst/>
            <a:rect l="l" t="t" r="r" b="b"/>
            <a:pathLst>
              <a:path w="631190" h="452120">
                <a:moveTo>
                  <a:pt x="342713" y="0"/>
                </a:moveTo>
                <a:lnTo>
                  <a:pt x="159353" y="94573"/>
                </a:lnTo>
                <a:lnTo>
                  <a:pt x="43297" y="208934"/>
                </a:lnTo>
                <a:lnTo>
                  <a:pt x="2781" y="264515"/>
                </a:lnTo>
                <a:lnTo>
                  <a:pt x="0" y="451713"/>
                </a:lnTo>
                <a:lnTo>
                  <a:pt x="187896" y="412851"/>
                </a:lnTo>
                <a:lnTo>
                  <a:pt x="207550" y="366865"/>
                </a:lnTo>
                <a:lnTo>
                  <a:pt x="231886" y="323626"/>
                </a:lnTo>
                <a:lnTo>
                  <a:pt x="260615" y="283480"/>
                </a:lnTo>
                <a:lnTo>
                  <a:pt x="293447" y="246775"/>
                </a:lnTo>
                <a:lnTo>
                  <a:pt x="330093" y="213858"/>
                </a:lnTo>
                <a:lnTo>
                  <a:pt x="370265" y="185074"/>
                </a:lnTo>
                <a:lnTo>
                  <a:pt x="413673" y="160770"/>
                </a:lnTo>
                <a:lnTo>
                  <a:pt x="460028" y="141294"/>
                </a:lnTo>
                <a:lnTo>
                  <a:pt x="509042" y="126992"/>
                </a:lnTo>
                <a:lnTo>
                  <a:pt x="560425" y="118211"/>
                </a:lnTo>
                <a:lnTo>
                  <a:pt x="613454" y="83523"/>
                </a:lnTo>
                <a:lnTo>
                  <a:pt x="630954" y="53737"/>
                </a:lnTo>
                <a:lnTo>
                  <a:pt x="624411" y="29852"/>
                </a:lnTo>
                <a:lnTo>
                  <a:pt x="605311" y="12868"/>
                </a:lnTo>
                <a:lnTo>
                  <a:pt x="585139" y="3784"/>
                </a:lnTo>
                <a:lnTo>
                  <a:pt x="342713" y="0"/>
                </a:lnTo>
                <a:close/>
              </a:path>
            </a:pathLst>
          </a:custGeom>
          <a:solidFill>
            <a:srgbClr val="F5C5AF"/>
          </a:solidFill>
        </p:spPr>
        <p:txBody>
          <a:bodyPr wrap="square" lIns="0" tIns="0" rIns="0" bIns="0" rtlCol="0"/>
          <a:lstStyle/>
          <a:p>
            <a:endParaRPr/>
          </a:p>
        </p:txBody>
      </p:sp>
      <p:sp>
        <p:nvSpPr>
          <p:cNvPr id="124" name="object 124"/>
          <p:cNvSpPr/>
          <p:nvPr/>
        </p:nvSpPr>
        <p:spPr>
          <a:xfrm>
            <a:off x="0" y="3166426"/>
            <a:ext cx="91440" cy="393065"/>
          </a:xfrm>
          <a:custGeom>
            <a:avLst/>
            <a:gdLst/>
            <a:ahLst/>
            <a:cxnLst/>
            <a:rect l="l" t="t" r="r" b="b"/>
            <a:pathLst>
              <a:path w="91440" h="393064">
                <a:moveTo>
                  <a:pt x="72771" y="0"/>
                </a:moveTo>
                <a:lnTo>
                  <a:pt x="0" y="3408"/>
                </a:lnTo>
                <a:lnTo>
                  <a:pt x="0" y="392753"/>
                </a:lnTo>
                <a:lnTo>
                  <a:pt x="91018" y="388493"/>
                </a:lnTo>
                <a:lnTo>
                  <a:pt x="72771" y="0"/>
                </a:lnTo>
                <a:close/>
              </a:path>
            </a:pathLst>
          </a:custGeom>
          <a:solidFill>
            <a:srgbClr val="43AF2A"/>
          </a:solidFill>
        </p:spPr>
        <p:txBody>
          <a:bodyPr wrap="square" lIns="0" tIns="0" rIns="0" bIns="0" rtlCol="0"/>
          <a:lstStyle/>
          <a:p>
            <a:endParaRPr/>
          </a:p>
        </p:txBody>
      </p:sp>
      <p:sp>
        <p:nvSpPr>
          <p:cNvPr id="125" name="object 125"/>
          <p:cNvSpPr/>
          <p:nvPr/>
        </p:nvSpPr>
        <p:spPr>
          <a:xfrm>
            <a:off x="59541" y="3353689"/>
            <a:ext cx="133350" cy="200660"/>
          </a:xfrm>
          <a:custGeom>
            <a:avLst/>
            <a:gdLst/>
            <a:ahLst/>
            <a:cxnLst/>
            <a:rect l="l" t="t" r="r" b="b"/>
            <a:pathLst>
              <a:path w="133350" h="200660">
                <a:moveTo>
                  <a:pt x="123960" y="0"/>
                </a:moveTo>
                <a:lnTo>
                  <a:pt x="0" y="5841"/>
                </a:lnTo>
                <a:lnTo>
                  <a:pt x="9122" y="200151"/>
                </a:lnTo>
                <a:lnTo>
                  <a:pt x="133079" y="194310"/>
                </a:lnTo>
                <a:lnTo>
                  <a:pt x="123960" y="0"/>
                </a:lnTo>
                <a:close/>
              </a:path>
            </a:pathLst>
          </a:custGeom>
          <a:solidFill>
            <a:srgbClr val="43AF2A"/>
          </a:solidFill>
        </p:spPr>
        <p:txBody>
          <a:bodyPr wrap="square" lIns="0" tIns="0" rIns="0" bIns="0" rtlCol="0"/>
          <a:lstStyle/>
          <a:p>
            <a:endParaRPr/>
          </a:p>
        </p:txBody>
      </p:sp>
      <p:sp>
        <p:nvSpPr>
          <p:cNvPr id="126" name="object 126"/>
          <p:cNvSpPr/>
          <p:nvPr/>
        </p:nvSpPr>
        <p:spPr>
          <a:xfrm>
            <a:off x="106922" y="3384294"/>
            <a:ext cx="48260" cy="46355"/>
          </a:xfrm>
          <a:custGeom>
            <a:avLst/>
            <a:gdLst/>
            <a:ahLst/>
            <a:cxnLst/>
            <a:rect l="l" t="t" r="r" b="b"/>
            <a:pathLst>
              <a:path w="48260" h="46354">
                <a:moveTo>
                  <a:pt x="22840" y="0"/>
                </a:moveTo>
                <a:lnTo>
                  <a:pt x="13614" y="2178"/>
                </a:lnTo>
                <a:lnTo>
                  <a:pt x="6243" y="7429"/>
                </a:lnTo>
                <a:lnTo>
                  <a:pt x="1460" y="14966"/>
                </a:lnTo>
                <a:lnTo>
                  <a:pt x="0" y="24002"/>
                </a:lnTo>
                <a:lnTo>
                  <a:pt x="2298" y="32863"/>
                </a:lnTo>
                <a:lnTo>
                  <a:pt x="7765" y="39925"/>
                </a:lnTo>
                <a:lnTo>
                  <a:pt x="15596" y="44487"/>
                </a:lnTo>
                <a:lnTo>
                  <a:pt x="24987" y="45847"/>
                </a:lnTo>
                <a:lnTo>
                  <a:pt x="34211" y="43594"/>
                </a:lnTo>
                <a:lnTo>
                  <a:pt x="41582" y="38306"/>
                </a:lnTo>
                <a:lnTo>
                  <a:pt x="46368" y="30755"/>
                </a:lnTo>
                <a:lnTo>
                  <a:pt x="47834" y="21716"/>
                </a:lnTo>
                <a:lnTo>
                  <a:pt x="45534" y="12930"/>
                </a:lnTo>
                <a:lnTo>
                  <a:pt x="40066" y="5905"/>
                </a:lnTo>
                <a:lnTo>
                  <a:pt x="32234" y="1357"/>
                </a:lnTo>
                <a:lnTo>
                  <a:pt x="22840" y="0"/>
                </a:lnTo>
                <a:close/>
              </a:path>
            </a:pathLst>
          </a:custGeom>
          <a:solidFill>
            <a:srgbClr val="FFFFFF"/>
          </a:solidFill>
        </p:spPr>
        <p:txBody>
          <a:bodyPr wrap="square" lIns="0" tIns="0" rIns="0" bIns="0" rtlCol="0"/>
          <a:lstStyle/>
          <a:p>
            <a:endParaRPr/>
          </a:p>
        </p:txBody>
      </p:sp>
      <p:sp>
        <p:nvSpPr>
          <p:cNvPr id="127" name="object 127"/>
          <p:cNvSpPr txBox="1"/>
          <p:nvPr/>
        </p:nvSpPr>
        <p:spPr>
          <a:xfrm>
            <a:off x="2645791" y="3059493"/>
            <a:ext cx="2089150" cy="641985"/>
          </a:xfrm>
          <a:prstGeom prst="rect">
            <a:avLst/>
          </a:prstGeom>
        </p:spPr>
        <p:txBody>
          <a:bodyPr vert="horz" wrap="square" lIns="0" tIns="19050" rIns="0" bIns="0" rtlCol="0">
            <a:spAutoFit/>
          </a:bodyPr>
          <a:lstStyle/>
          <a:p>
            <a:pPr marL="12700" marR="5080" algn="just">
              <a:lnSpc>
                <a:spcPct val="95300"/>
              </a:lnSpc>
              <a:spcBef>
                <a:spcPts val="150"/>
              </a:spcBef>
            </a:pPr>
            <a:r>
              <a:rPr sz="1050" spc="-30" dirty="0">
                <a:solidFill>
                  <a:srgbClr val="FFFFFF"/>
                </a:solidFill>
                <a:latin typeface="Arial"/>
                <a:cs typeface="Arial"/>
              </a:rPr>
              <a:t>Provide </a:t>
            </a:r>
            <a:r>
              <a:rPr sz="1050" spc="-10" dirty="0">
                <a:solidFill>
                  <a:srgbClr val="FFFFFF"/>
                </a:solidFill>
                <a:latin typeface="Arial"/>
                <a:cs typeface="Arial"/>
              </a:rPr>
              <a:t>price </a:t>
            </a:r>
            <a:r>
              <a:rPr sz="1050" spc="-55" dirty="0">
                <a:solidFill>
                  <a:srgbClr val="FFFFFF"/>
                </a:solidFill>
                <a:latin typeface="Arial"/>
                <a:cs typeface="Arial"/>
              </a:rPr>
              <a:t>savvy </a:t>
            </a:r>
            <a:r>
              <a:rPr sz="1050" spc="-10" dirty="0">
                <a:solidFill>
                  <a:srgbClr val="FFFFFF"/>
                </a:solidFill>
                <a:latin typeface="Arial"/>
                <a:cs typeface="Arial"/>
              </a:rPr>
              <a:t>consumers </a:t>
            </a:r>
            <a:r>
              <a:rPr sz="1050" spc="-5" dirty="0">
                <a:solidFill>
                  <a:srgbClr val="FFFFFF"/>
                </a:solidFill>
                <a:latin typeface="Arial"/>
                <a:cs typeface="Arial"/>
              </a:rPr>
              <a:t>with  </a:t>
            </a:r>
            <a:r>
              <a:rPr sz="1050" spc="-35" dirty="0">
                <a:solidFill>
                  <a:srgbClr val="FFFFFF"/>
                </a:solidFill>
                <a:latin typeface="Arial"/>
                <a:cs typeface="Arial"/>
              </a:rPr>
              <a:t>value. </a:t>
            </a:r>
            <a:r>
              <a:rPr sz="1050" spc="-20" dirty="0">
                <a:solidFill>
                  <a:srgbClr val="FFFFFF"/>
                </a:solidFill>
                <a:latin typeface="Arial"/>
                <a:cs typeface="Arial"/>
              </a:rPr>
              <a:t>Shoppers </a:t>
            </a:r>
            <a:r>
              <a:rPr sz="1050" spc="-25" dirty="0">
                <a:solidFill>
                  <a:srgbClr val="FFFFFF"/>
                </a:solidFill>
                <a:latin typeface="Arial"/>
                <a:cs typeface="Arial"/>
              </a:rPr>
              <a:t>want </a:t>
            </a:r>
            <a:r>
              <a:rPr sz="1050" spc="5" dirty="0">
                <a:solidFill>
                  <a:srgbClr val="FFFFFF"/>
                </a:solidFill>
                <a:latin typeface="Arial"/>
                <a:cs typeface="Arial"/>
              </a:rPr>
              <a:t>to </a:t>
            </a:r>
            <a:r>
              <a:rPr sz="1050" spc="-20" dirty="0">
                <a:solidFill>
                  <a:srgbClr val="FFFFFF"/>
                </a:solidFill>
                <a:latin typeface="Arial"/>
                <a:cs typeface="Arial"/>
              </a:rPr>
              <a:t>pay less </a:t>
            </a:r>
            <a:r>
              <a:rPr sz="1050" spc="-30" dirty="0">
                <a:solidFill>
                  <a:srgbClr val="FFFFFF"/>
                </a:solidFill>
                <a:latin typeface="Arial"/>
                <a:cs typeface="Arial"/>
              </a:rPr>
              <a:t>for  </a:t>
            </a:r>
            <a:r>
              <a:rPr sz="1050" spc="-15" dirty="0">
                <a:solidFill>
                  <a:srgbClr val="FFFFFF"/>
                </a:solidFill>
                <a:latin typeface="Arial"/>
                <a:cs typeface="Arial"/>
              </a:rPr>
              <a:t>more</a:t>
            </a:r>
            <a:r>
              <a:rPr sz="1050" spc="-80" dirty="0">
                <a:solidFill>
                  <a:srgbClr val="FFFFFF"/>
                </a:solidFill>
                <a:latin typeface="Arial"/>
                <a:cs typeface="Arial"/>
              </a:rPr>
              <a:t> </a:t>
            </a:r>
            <a:r>
              <a:rPr sz="1050" spc="-20" dirty="0">
                <a:solidFill>
                  <a:srgbClr val="FFFFFF"/>
                </a:solidFill>
                <a:latin typeface="Arial"/>
                <a:cs typeface="Arial"/>
              </a:rPr>
              <a:t>and</a:t>
            </a:r>
            <a:r>
              <a:rPr sz="1050" spc="-80" dirty="0">
                <a:solidFill>
                  <a:srgbClr val="FFFFFF"/>
                </a:solidFill>
                <a:latin typeface="Arial"/>
                <a:cs typeface="Arial"/>
              </a:rPr>
              <a:t> </a:t>
            </a:r>
            <a:r>
              <a:rPr sz="1050" spc="-10" dirty="0">
                <a:solidFill>
                  <a:srgbClr val="FFFFFF"/>
                </a:solidFill>
                <a:latin typeface="Arial"/>
                <a:cs typeface="Arial"/>
              </a:rPr>
              <a:t>will</a:t>
            </a:r>
            <a:r>
              <a:rPr sz="1050" spc="-50" dirty="0">
                <a:solidFill>
                  <a:srgbClr val="FFFFFF"/>
                </a:solidFill>
                <a:latin typeface="Arial"/>
                <a:cs typeface="Arial"/>
              </a:rPr>
              <a:t> </a:t>
            </a:r>
            <a:r>
              <a:rPr sz="1050" spc="-10" dirty="0">
                <a:solidFill>
                  <a:srgbClr val="FFFFFF"/>
                </a:solidFill>
                <a:latin typeface="Arial"/>
                <a:cs typeface="Arial"/>
              </a:rPr>
              <a:t>search</a:t>
            </a:r>
            <a:r>
              <a:rPr sz="1050" spc="-80" dirty="0">
                <a:solidFill>
                  <a:srgbClr val="FFFFFF"/>
                </a:solidFill>
                <a:latin typeface="Arial"/>
                <a:cs typeface="Arial"/>
              </a:rPr>
              <a:t> </a:t>
            </a:r>
            <a:r>
              <a:rPr sz="1050" spc="-5" dirty="0">
                <a:solidFill>
                  <a:srgbClr val="FFFFFF"/>
                </a:solidFill>
                <a:latin typeface="Arial"/>
                <a:cs typeface="Arial"/>
              </a:rPr>
              <a:t>until</a:t>
            </a:r>
            <a:r>
              <a:rPr sz="1050" spc="-50" dirty="0">
                <a:solidFill>
                  <a:srgbClr val="FFFFFF"/>
                </a:solidFill>
                <a:latin typeface="Arial"/>
                <a:cs typeface="Arial"/>
              </a:rPr>
              <a:t> </a:t>
            </a:r>
            <a:r>
              <a:rPr sz="1050" spc="-10" dirty="0">
                <a:solidFill>
                  <a:srgbClr val="FFFFFF"/>
                </a:solidFill>
                <a:latin typeface="Arial"/>
                <a:cs typeface="Arial"/>
              </a:rPr>
              <a:t>they</a:t>
            </a:r>
            <a:r>
              <a:rPr sz="1050" spc="-95" dirty="0">
                <a:solidFill>
                  <a:srgbClr val="FFFFFF"/>
                </a:solidFill>
                <a:latin typeface="Arial"/>
                <a:cs typeface="Arial"/>
              </a:rPr>
              <a:t> </a:t>
            </a:r>
            <a:r>
              <a:rPr sz="1050" spc="-25" dirty="0">
                <a:solidFill>
                  <a:srgbClr val="FFFFFF"/>
                </a:solidFill>
                <a:latin typeface="Arial"/>
                <a:cs typeface="Arial"/>
              </a:rPr>
              <a:t>find</a:t>
            </a:r>
            <a:r>
              <a:rPr sz="1050" spc="-80" dirty="0">
                <a:solidFill>
                  <a:srgbClr val="FFFFFF"/>
                </a:solidFill>
                <a:latin typeface="Arial"/>
                <a:cs typeface="Arial"/>
              </a:rPr>
              <a:t> </a:t>
            </a:r>
            <a:r>
              <a:rPr sz="1050" spc="-10" dirty="0">
                <a:solidFill>
                  <a:srgbClr val="FFFFFF"/>
                </a:solidFill>
                <a:latin typeface="Arial"/>
                <a:cs typeface="Arial"/>
              </a:rPr>
              <a:t>a  </a:t>
            </a:r>
            <a:r>
              <a:rPr sz="1050" spc="-5" dirty="0">
                <a:solidFill>
                  <a:srgbClr val="FFFFFF"/>
                </a:solidFill>
                <a:latin typeface="Arial"/>
                <a:cs typeface="Arial"/>
              </a:rPr>
              <a:t>suitable</a:t>
            </a:r>
            <a:r>
              <a:rPr sz="1050" spc="-80" dirty="0">
                <a:solidFill>
                  <a:srgbClr val="FFFFFF"/>
                </a:solidFill>
                <a:latin typeface="Arial"/>
                <a:cs typeface="Arial"/>
              </a:rPr>
              <a:t> </a:t>
            </a:r>
            <a:r>
              <a:rPr sz="1050" spc="-15" dirty="0">
                <a:solidFill>
                  <a:srgbClr val="FFFFFF"/>
                </a:solidFill>
                <a:latin typeface="Arial"/>
                <a:cs typeface="Arial"/>
              </a:rPr>
              <a:t>solution.</a:t>
            </a:r>
            <a:endParaRPr sz="1050">
              <a:latin typeface="Arial"/>
              <a:cs typeface="Arial"/>
            </a:endParaRPr>
          </a:p>
        </p:txBody>
      </p:sp>
      <p:sp>
        <p:nvSpPr>
          <p:cNvPr id="128" name="object 128"/>
          <p:cNvSpPr/>
          <p:nvPr/>
        </p:nvSpPr>
        <p:spPr>
          <a:xfrm>
            <a:off x="2052320" y="1442719"/>
            <a:ext cx="487680" cy="487680"/>
          </a:xfrm>
          <a:custGeom>
            <a:avLst/>
            <a:gdLst/>
            <a:ahLst/>
            <a:cxnLst/>
            <a:rect l="l" t="t" r="r" b="b"/>
            <a:pathLst>
              <a:path w="487680" h="487680">
                <a:moveTo>
                  <a:pt x="243840" y="0"/>
                </a:moveTo>
                <a:lnTo>
                  <a:pt x="194437" y="5841"/>
                </a:lnTo>
                <a:lnTo>
                  <a:pt x="148081" y="20319"/>
                </a:lnTo>
                <a:lnTo>
                  <a:pt x="107442" y="41909"/>
                </a:lnTo>
                <a:lnTo>
                  <a:pt x="71119" y="72389"/>
                </a:lnTo>
                <a:lnTo>
                  <a:pt x="40640" y="108584"/>
                </a:lnTo>
                <a:lnTo>
                  <a:pt x="18923" y="149097"/>
                </a:lnTo>
                <a:lnTo>
                  <a:pt x="4318" y="195325"/>
                </a:lnTo>
                <a:lnTo>
                  <a:pt x="0" y="218566"/>
                </a:lnTo>
                <a:lnTo>
                  <a:pt x="0" y="269113"/>
                </a:lnTo>
                <a:lnTo>
                  <a:pt x="10160" y="316864"/>
                </a:lnTo>
                <a:lnTo>
                  <a:pt x="29082" y="360299"/>
                </a:lnTo>
                <a:lnTo>
                  <a:pt x="55118" y="399414"/>
                </a:lnTo>
                <a:lnTo>
                  <a:pt x="88518" y="431291"/>
                </a:lnTo>
                <a:lnTo>
                  <a:pt x="127762" y="458724"/>
                </a:lnTo>
                <a:lnTo>
                  <a:pt x="171323" y="476122"/>
                </a:lnTo>
                <a:lnTo>
                  <a:pt x="219202" y="486282"/>
                </a:lnTo>
                <a:lnTo>
                  <a:pt x="243840" y="487679"/>
                </a:lnTo>
                <a:lnTo>
                  <a:pt x="268478" y="486282"/>
                </a:lnTo>
                <a:lnTo>
                  <a:pt x="316356" y="476122"/>
                </a:lnTo>
                <a:lnTo>
                  <a:pt x="359918" y="458724"/>
                </a:lnTo>
                <a:lnTo>
                  <a:pt x="399161" y="431291"/>
                </a:lnTo>
                <a:lnTo>
                  <a:pt x="432562" y="399414"/>
                </a:lnTo>
                <a:lnTo>
                  <a:pt x="458597" y="360299"/>
                </a:lnTo>
                <a:lnTo>
                  <a:pt x="476123" y="316864"/>
                </a:lnTo>
                <a:lnTo>
                  <a:pt x="486282" y="269113"/>
                </a:lnTo>
                <a:lnTo>
                  <a:pt x="487680" y="244601"/>
                </a:lnTo>
                <a:lnTo>
                  <a:pt x="486282" y="218566"/>
                </a:lnTo>
                <a:lnTo>
                  <a:pt x="476123" y="172212"/>
                </a:lnTo>
                <a:lnTo>
                  <a:pt x="458597" y="128777"/>
                </a:lnTo>
                <a:lnTo>
                  <a:pt x="432562" y="89662"/>
                </a:lnTo>
                <a:lnTo>
                  <a:pt x="399161" y="56387"/>
                </a:lnTo>
                <a:lnTo>
                  <a:pt x="359918" y="30352"/>
                </a:lnTo>
                <a:lnTo>
                  <a:pt x="316356" y="11556"/>
                </a:lnTo>
                <a:lnTo>
                  <a:pt x="268478" y="1396"/>
                </a:lnTo>
                <a:lnTo>
                  <a:pt x="243840" y="0"/>
                </a:lnTo>
                <a:close/>
              </a:path>
            </a:pathLst>
          </a:custGeom>
          <a:solidFill>
            <a:srgbClr val="43AF2A"/>
          </a:solidFill>
        </p:spPr>
        <p:txBody>
          <a:bodyPr wrap="square" lIns="0" tIns="0" rIns="0" bIns="0" rtlCol="0"/>
          <a:lstStyle/>
          <a:p>
            <a:endParaRPr/>
          </a:p>
        </p:txBody>
      </p:sp>
      <p:sp>
        <p:nvSpPr>
          <p:cNvPr id="129" name="object 129"/>
          <p:cNvSpPr txBox="1"/>
          <p:nvPr/>
        </p:nvSpPr>
        <p:spPr>
          <a:xfrm>
            <a:off x="2107564" y="1488503"/>
            <a:ext cx="370840" cy="391795"/>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01</a:t>
            </a:r>
            <a:endParaRPr sz="2400">
              <a:latin typeface="Arial"/>
              <a:cs typeface="Arial"/>
            </a:endParaRPr>
          </a:p>
        </p:txBody>
      </p:sp>
      <p:sp>
        <p:nvSpPr>
          <p:cNvPr id="130" name="object 130"/>
          <p:cNvSpPr/>
          <p:nvPr/>
        </p:nvSpPr>
        <p:spPr>
          <a:xfrm>
            <a:off x="2357120" y="2255520"/>
            <a:ext cx="487680" cy="487680"/>
          </a:xfrm>
          <a:custGeom>
            <a:avLst/>
            <a:gdLst/>
            <a:ahLst/>
            <a:cxnLst/>
            <a:rect l="l" t="t" r="r" b="b"/>
            <a:pathLst>
              <a:path w="487680" h="487680">
                <a:moveTo>
                  <a:pt x="243840" y="0"/>
                </a:moveTo>
                <a:lnTo>
                  <a:pt x="194437" y="5841"/>
                </a:lnTo>
                <a:lnTo>
                  <a:pt x="148081" y="20319"/>
                </a:lnTo>
                <a:lnTo>
                  <a:pt x="107442" y="41909"/>
                </a:lnTo>
                <a:lnTo>
                  <a:pt x="71119" y="72389"/>
                </a:lnTo>
                <a:lnTo>
                  <a:pt x="40640" y="108584"/>
                </a:lnTo>
                <a:lnTo>
                  <a:pt x="18923" y="149097"/>
                </a:lnTo>
                <a:lnTo>
                  <a:pt x="4318" y="195325"/>
                </a:lnTo>
                <a:lnTo>
                  <a:pt x="0" y="218566"/>
                </a:lnTo>
                <a:lnTo>
                  <a:pt x="0" y="269113"/>
                </a:lnTo>
                <a:lnTo>
                  <a:pt x="10160" y="316864"/>
                </a:lnTo>
                <a:lnTo>
                  <a:pt x="29082" y="360299"/>
                </a:lnTo>
                <a:lnTo>
                  <a:pt x="55118" y="399414"/>
                </a:lnTo>
                <a:lnTo>
                  <a:pt x="88518" y="431291"/>
                </a:lnTo>
                <a:lnTo>
                  <a:pt x="127762" y="458724"/>
                </a:lnTo>
                <a:lnTo>
                  <a:pt x="171323" y="476122"/>
                </a:lnTo>
                <a:lnTo>
                  <a:pt x="219202" y="486282"/>
                </a:lnTo>
                <a:lnTo>
                  <a:pt x="243840" y="487679"/>
                </a:lnTo>
                <a:lnTo>
                  <a:pt x="268478" y="486282"/>
                </a:lnTo>
                <a:lnTo>
                  <a:pt x="316356" y="476122"/>
                </a:lnTo>
                <a:lnTo>
                  <a:pt x="359918" y="458724"/>
                </a:lnTo>
                <a:lnTo>
                  <a:pt x="399161" y="431291"/>
                </a:lnTo>
                <a:lnTo>
                  <a:pt x="432562" y="399414"/>
                </a:lnTo>
                <a:lnTo>
                  <a:pt x="458597" y="360299"/>
                </a:lnTo>
                <a:lnTo>
                  <a:pt x="476123" y="316864"/>
                </a:lnTo>
                <a:lnTo>
                  <a:pt x="486282" y="269113"/>
                </a:lnTo>
                <a:lnTo>
                  <a:pt x="487680" y="244601"/>
                </a:lnTo>
                <a:lnTo>
                  <a:pt x="486282" y="218566"/>
                </a:lnTo>
                <a:lnTo>
                  <a:pt x="476123" y="172212"/>
                </a:lnTo>
                <a:lnTo>
                  <a:pt x="458597" y="128777"/>
                </a:lnTo>
                <a:lnTo>
                  <a:pt x="432562" y="89662"/>
                </a:lnTo>
                <a:lnTo>
                  <a:pt x="399161" y="56387"/>
                </a:lnTo>
                <a:lnTo>
                  <a:pt x="359918" y="30352"/>
                </a:lnTo>
                <a:lnTo>
                  <a:pt x="316356" y="11556"/>
                </a:lnTo>
                <a:lnTo>
                  <a:pt x="268478" y="1396"/>
                </a:lnTo>
                <a:lnTo>
                  <a:pt x="243840" y="0"/>
                </a:lnTo>
                <a:close/>
              </a:path>
            </a:pathLst>
          </a:custGeom>
          <a:solidFill>
            <a:srgbClr val="43AF2A"/>
          </a:solidFill>
        </p:spPr>
        <p:txBody>
          <a:bodyPr wrap="square" lIns="0" tIns="0" rIns="0" bIns="0" rtlCol="0"/>
          <a:lstStyle/>
          <a:p>
            <a:endParaRPr/>
          </a:p>
        </p:txBody>
      </p:sp>
      <p:sp>
        <p:nvSpPr>
          <p:cNvPr id="131" name="object 131"/>
          <p:cNvSpPr txBox="1"/>
          <p:nvPr/>
        </p:nvSpPr>
        <p:spPr>
          <a:xfrm>
            <a:off x="2410841" y="2301620"/>
            <a:ext cx="371475" cy="392430"/>
          </a:xfrm>
          <a:prstGeom prst="rect">
            <a:avLst/>
          </a:prstGeom>
        </p:spPr>
        <p:txBody>
          <a:bodyPr vert="horz" wrap="square" lIns="0" tIns="13335" rIns="0" bIns="0" rtlCol="0">
            <a:spAutoFit/>
          </a:bodyPr>
          <a:lstStyle/>
          <a:p>
            <a:pPr marL="12700">
              <a:lnSpc>
                <a:spcPct val="100000"/>
              </a:lnSpc>
              <a:spcBef>
                <a:spcPts val="105"/>
              </a:spcBef>
            </a:pPr>
            <a:r>
              <a:rPr sz="2400" b="1" spc="25" dirty="0">
                <a:solidFill>
                  <a:srgbClr val="FFFFFF"/>
                </a:solidFill>
                <a:latin typeface="Arial"/>
                <a:cs typeface="Arial"/>
              </a:rPr>
              <a:t>02</a:t>
            </a:r>
            <a:endParaRPr sz="2400">
              <a:latin typeface="Arial"/>
              <a:cs typeface="Arial"/>
            </a:endParaRPr>
          </a:p>
        </p:txBody>
      </p:sp>
      <p:sp>
        <p:nvSpPr>
          <p:cNvPr id="132" name="object 132"/>
          <p:cNvSpPr/>
          <p:nvPr/>
        </p:nvSpPr>
        <p:spPr>
          <a:xfrm>
            <a:off x="2062479" y="3108960"/>
            <a:ext cx="487680" cy="487680"/>
          </a:xfrm>
          <a:custGeom>
            <a:avLst/>
            <a:gdLst/>
            <a:ahLst/>
            <a:cxnLst/>
            <a:rect l="l" t="t" r="r" b="b"/>
            <a:pathLst>
              <a:path w="487680" h="487679">
                <a:moveTo>
                  <a:pt x="243839" y="0"/>
                </a:moveTo>
                <a:lnTo>
                  <a:pt x="194437" y="5841"/>
                </a:lnTo>
                <a:lnTo>
                  <a:pt x="148081" y="20319"/>
                </a:lnTo>
                <a:lnTo>
                  <a:pt x="107442" y="41910"/>
                </a:lnTo>
                <a:lnTo>
                  <a:pt x="71119" y="72389"/>
                </a:lnTo>
                <a:lnTo>
                  <a:pt x="40639" y="108585"/>
                </a:lnTo>
                <a:lnTo>
                  <a:pt x="18922" y="149098"/>
                </a:lnTo>
                <a:lnTo>
                  <a:pt x="4318" y="195325"/>
                </a:lnTo>
                <a:lnTo>
                  <a:pt x="0" y="218566"/>
                </a:lnTo>
                <a:lnTo>
                  <a:pt x="0" y="269113"/>
                </a:lnTo>
                <a:lnTo>
                  <a:pt x="10159" y="316864"/>
                </a:lnTo>
                <a:lnTo>
                  <a:pt x="29082" y="360299"/>
                </a:lnTo>
                <a:lnTo>
                  <a:pt x="55118" y="399414"/>
                </a:lnTo>
                <a:lnTo>
                  <a:pt x="88518" y="431291"/>
                </a:lnTo>
                <a:lnTo>
                  <a:pt x="127762" y="458724"/>
                </a:lnTo>
                <a:lnTo>
                  <a:pt x="171322" y="476123"/>
                </a:lnTo>
                <a:lnTo>
                  <a:pt x="219201" y="486282"/>
                </a:lnTo>
                <a:lnTo>
                  <a:pt x="243839" y="487679"/>
                </a:lnTo>
                <a:lnTo>
                  <a:pt x="268477" y="486282"/>
                </a:lnTo>
                <a:lnTo>
                  <a:pt x="316356" y="476123"/>
                </a:lnTo>
                <a:lnTo>
                  <a:pt x="359918" y="458724"/>
                </a:lnTo>
                <a:lnTo>
                  <a:pt x="399161" y="431291"/>
                </a:lnTo>
                <a:lnTo>
                  <a:pt x="432562" y="399414"/>
                </a:lnTo>
                <a:lnTo>
                  <a:pt x="458596" y="360299"/>
                </a:lnTo>
                <a:lnTo>
                  <a:pt x="476122" y="316864"/>
                </a:lnTo>
                <a:lnTo>
                  <a:pt x="486282" y="269113"/>
                </a:lnTo>
                <a:lnTo>
                  <a:pt x="487680" y="244601"/>
                </a:lnTo>
                <a:lnTo>
                  <a:pt x="486282" y="218566"/>
                </a:lnTo>
                <a:lnTo>
                  <a:pt x="476122" y="172212"/>
                </a:lnTo>
                <a:lnTo>
                  <a:pt x="458596" y="128777"/>
                </a:lnTo>
                <a:lnTo>
                  <a:pt x="432562" y="89662"/>
                </a:lnTo>
                <a:lnTo>
                  <a:pt x="399161" y="56387"/>
                </a:lnTo>
                <a:lnTo>
                  <a:pt x="359918" y="30352"/>
                </a:lnTo>
                <a:lnTo>
                  <a:pt x="316356" y="11556"/>
                </a:lnTo>
                <a:lnTo>
                  <a:pt x="268477" y="1397"/>
                </a:lnTo>
                <a:lnTo>
                  <a:pt x="243839" y="0"/>
                </a:lnTo>
                <a:close/>
              </a:path>
            </a:pathLst>
          </a:custGeom>
          <a:solidFill>
            <a:srgbClr val="43AF2A"/>
          </a:solidFill>
        </p:spPr>
        <p:txBody>
          <a:bodyPr wrap="square" lIns="0" tIns="0" rIns="0" bIns="0" rtlCol="0"/>
          <a:lstStyle/>
          <a:p>
            <a:endParaRPr/>
          </a:p>
        </p:txBody>
      </p:sp>
      <p:sp>
        <p:nvSpPr>
          <p:cNvPr id="133" name="object 133"/>
          <p:cNvSpPr txBox="1"/>
          <p:nvPr/>
        </p:nvSpPr>
        <p:spPr>
          <a:xfrm>
            <a:off x="2113914" y="3157855"/>
            <a:ext cx="370840" cy="392430"/>
          </a:xfrm>
          <a:prstGeom prst="rect">
            <a:avLst/>
          </a:prstGeom>
        </p:spPr>
        <p:txBody>
          <a:bodyPr vert="horz" wrap="square" lIns="0" tIns="13335" rIns="0" bIns="0" rtlCol="0">
            <a:spAutoFit/>
          </a:bodyPr>
          <a:lstStyle/>
          <a:p>
            <a:pPr marL="12700">
              <a:lnSpc>
                <a:spcPct val="100000"/>
              </a:lnSpc>
              <a:spcBef>
                <a:spcPts val="105"/>
              </a:spcBef>
            </a:pPr>
            <a:r>
              <a:rPr sz="2400" b="1" spc="20" dirty="0">
                <a:solidFill>
                  <a:srgbClr val="FFFFFF"/>
                </a:solidFill>
                <a:latin typeface="Arial"/>
                <a:cs typeface="Arial"/>
              </a:rPr>
              <a:t>03</a:t>
            </a:r>
            <a:endParaRPr sz="2400">
              <a:latin typeface="Arial"/>
              <a:cs typeface="Arial"/>
            </a:endParaRPr>
          </a:p>
        </p:txBody>
      </p:sp>
      <p:sp>
        <p:nvSpPr>
          <p:cNvPr id="134" name="object 134"/>
          <p:cNvSpPr txBox="1"/>
          <p:nvPr/>
        </p:nvSpPr>
        <p:spPr>
          <a:xfrm>
            <a:off x="6926580" y="4045902"/>
            <a:ext cx="120014" cy="184785"/>
          </a:xfrm>
          <a:prstGeom prst="rect">
            <a:avLst/>
          </a:prstGeom>
        </p:spPr>
        <p:txBody>
          <a:bodyPr vert="horz" wrap="square" lIns="0" tIns="11430" rIns="0" bIns="0" rtlCol="0">
            <a:spAutoFit/>
          </a:bodyPr>
          <a:lstStyle/>
          <a:p>
            <a:pPr marL="12700">
              <a:lnSpc>
                <a:spcPct val="100000"/>
              </a:lnSpc>
              <a:spcBef>
                <a:spcPts val="90"/>
              </a:spcBef>
            </a:pPr>
            <a:r>
              <a:rPr sz="1050" u="heavy" spc="-5" dirty="0">
                <a:solidFill>
                  <a:srgbClr val="FFFFFF"/>
                </a:solidFill>
                <a:uFill>
                  <a:solidFill>
                    <a:srgbClr val="EF5F58"/>
                  </a:solidFill>
                </a:uFill>
                <a:latin typeface="Arial"/>
                <a:cs typeface="Arial"/>
              </a:rPr>
              <a:t> </a:t>
            </a:r>
            <a:r>
              <a:rPr sz="1050" u="heavy" spc="-135" dirty="0">
                <a:solidFill>
                  <a:srgbClr val="FFFFFF"/>
                </a:solidFill>
                <a:uFill>
                  <a:solidFill>
                    <a:srgbClr val="EF5F58"/>
                  </a:solidFill>
                </a:uFill>
                <a:latin typeface="Arial"/>
                <a:cs typeface="Arial"/>
              </a:rPr>
              <a:t> </a:t>
            </a:r>
            <a:endParaRPr sz="1050">
              <a:latin typeface="Arial"/>
              <a:cs typeface="Arial"/>
            </a:endParaRPr>
          </a:p>
        </p:txBody>
      </p:sp>
      <p:sp>
        <p:nvSpPr>
          <p:cNvPr id="135" name="object 135"/>
          <p:cNvSpPr txBox="1"/>
          <p:nvPr/>
        </p:nvSpPr>
        <p:spPr>
          <a:xfrm>
            <a:off x="2880741" y="3893248"/>
            <a:ext cx="2619375" cy="642620"/>
          </a:xfrm>
          <a:prstGeom prst="rect">
            <a:avLst/>
          </a:prstGeom>
        </p:spPr>
        <p:txBody>
          <a:bodyPr vert="horz" wrap="square" lIns="0" tIns="22860" rIns="0" bIns="0" rtlCol="0">
            <a:spAutoFit/>
          </a:bodyPr>
          <a:lstStyle/>
          <a:p>
            <a:pPr marL="12700" marR="5080">
              <a:lnSpc>
                <a:spcPts val="1200"/>
              </a:lnSpc>
              <a:spcBef>
                <a:spcPts val="180"/>
              </a:spcBef>
            </a:pPr>
            <a:r>
              <a:rPr sz="1050" spc="-20" dirty="0">
                <a:solidFill>
                  <a:srgbClr val="FFFFFF"/>
                </a:solidFill>
                <a:latin typeface="Arial"/>
                <a:cs typeface="Arial"/>
              </a:rPr>
              <a:t>Humans</a:t>
            </a:r>
            <a:r>
              <a:rPr sz="1050" spc="-25" dirty="0">
                <a:solidFill>
                  <a:srgbClr val="FFFFFF"/>
                </a:solidFill>
                <a:latin typeface="Arial"/>
                <a:cs typeface="Arial"/>
              </a:rPr>
              <a:t> are</a:t>
            </a:r>
            <a:r>
              <a:rPr sz="1050" spc="-75" dirty="0">
                <a:solidFill>
                  <a:srgbClr val="FFFFFF"/>
                </a:solidFill>
                <a:latin typeface="Arial"/>
                <a:cs typeface="Arial"/>
              </a:rPr>
              <a:t> </a:t>
            </a:r>
            <a:r>
              <a:rPr sz="1050" spc="-10" dirty="0">
                <a:solidFill>
                  <a:srgbClr val="FFFFFF"/>
                </a:solidFill>
                <a:latin typeface="Arial"/>
                <a:cs typeface="Arial"/>
              </a:rPr>
              <a:t>becoming</a:t>
            </a:r>
            <a:r>
              <a:rPr sz="1050" spc="-80" dirty="0">
                <a:solidFill>
                  <a:srgbClr val="FFFFFF"/>
                </a:solidFill>
                <a:latin typeface="Arial"/>
                <a:cs typeface="Arial"/>
              </a:rPr>
              <a:t> </a:t>
            </a:r>
            <a:r>
              <a:rPr sz="1050" spc="-15" dirty="0">
                <a:solidFill>
                  <a:srgbClr val="FFFFFF"/>
                </a:solidFill>
                <a:latin typeface="Arial"/>
                <a:cs typeface="Arial"/>
              </a:rPr>
              <a:t>more</a:t>
            </a:r>
            <a:r>
              <a:rPr sz="1050" spc="-75" dirty="0">
                <a:solidFill>
                  <a:srgbClr val="FFFFFF"/>
                </a:solidFill>
                <a:latin typeface="Arial"/>
                <a:cs typeface="Arial"/>
              </a:rPr>
              <a:t> </a:t>
            </a:r>
            <a:r>
              <a:rPr sz="1050" spc="-20" dirty="0">
                <a:solidFill>
                  <a:srgbClr val="FFFFFF"/>
                </a:solidFill>
                <a:latin typeface="Arial"/>
                <a:cs typeface="Arial"/>
              </a:rPr>
              <a:t>comfortable</a:t>
            </a:r>
            <a:r>
              <a:rPr sz="1050" spc="-155" dirty="0">
                <a:solidFill>
                  <a:srgbClr val="FFFFFF"/>
                </a:solidFill>
                <a:latin typeface="Arial"/>
                <a:cs typeface="Arial"/>
              </a:rPr>
              <a:t> </a:t>
            </a:r>
            <a:r>
              <a:rPr sz="1050" spc="-5" dirty="0">
                <a:solidFill>
                  <a:srgbClr val="FFFFFF"/>
                </a:solidFill>
                <a:latin typeface="Arial"/>
                <a:cs typeface="Arial"/>
              </a:rPr>
              <a:t>with  </a:t>
            </a:r>
            <a:r>
              <a:rPr sz="1050" spc="-15" dirty="0">
                <a:solidFill>
                  <a:srgbClr val="FFFFFF"/>
                </a:solidFill>
                <a:latin typeface="Arial"/>
                <a:cs typeface="Arial"/>
              </a:rPr>
              <a:t>robots </a:t>
            </a:r>
            <a:r>
              <a:rPr sz="1050" spc="-20" dirty="0">
                <a:solidFill>
                  <a:srgbClr val="FFFFFF"/>
                </a:solidFill>
                <a:latin typeface="Arial"/>
                <a:cs typeface="Arial"/>
              </a:rPr>
              <a:t>and</a:t>
            </a:r>
            <a:r>
              <a:rPr sz="1050" spc="-70" dirty="0">
                <a:solidFill>
                  <a:srgbClr val="FFFFFF"/>
                </a:solidFill>
                <a:latin typeface="Arial"/>
                <a:cs typeface="Arial"/>
              </a:rPr>
              <a:t> </a:t>
            </a:r>
            <a:r>
              <a:rPr sz="1050" spc="-25" dirty="0">
                <a:solidFill>
                  <a:srgbClr val="FFFFFF"/>
                </a:solidFill>
                <a:latin typeface="Arial"/>
                <a:cs typeface="Arial"/>
              </a:rPr>
              <a:t>are</a:t>
            </a:r>
            <a:r>
              <a:rPr sz="1050" spc="-65" dirty="0">
                <a:solidFill>
                  <a:srgbClr val="FFFFFF"/>
                </a:solidFill>
                <a:latin typeface="Arial"/>
                <a:cs typeface="Arial"/>
              </a:rPr>
              <a:t> </a:t>
            </a:r>
            <a:r>
              <a:rPr sz="1050" spc="-25" dirty="0">
                <a:solidFill>
                  <a:srgbClr val="FFFFFF"/>
                </a:solidFill>
                <a:latin typeface="Arial"/>
                <a:cs typeface="Arial"/>
              </a:rPr>
              <a:t>happy</a:t>
            </a:r>
            <a:r>
              <a:rPr sz="1050" spc="-15" dirty="0">
                <a:solidFill>
                  <a:srgbClr val="FFFFFF"/>
                </a:solidFill>
                <a:latin typeface="Arial"/>
                <a:cs typeface="Arial"/>
              </a:rPr>
              <a:t> </a:t>
            </a:r>
            <a:r>
              <a:rPr sz="1050" spc="5" dirty="0">
                <a:solidFill>
                  <a:srgbClr val="FFFFFF"/>
                </a:solidFill>
                <a:latin typeface="Arial"/>
                <a:cs typeface="Arial"/>
              </a:rPr>
              <a:t>to</a:t>
            </a:r>
            <a:r>
              <a:rPr sz="1050" spc="-65" dirty="0">
                <a:solidFill>
                  <a:srgbClr val="FFFFFF"/>
                </a:solidFill>
                <a:latin typeface="Arial"/>
                <a:cs typeface="Arial"/>
              </a:rPr>
              <a:t> </a:t>
            </a:r>
            <a:r>
              <a:rPr sz="1050" spc="-10" dirty="0">
                <a:solidFill>
                  <a:srgbClr val="FFFFFF"/>
                </a:solidFill>
                <a:latin typeface="Arial"/>
                <a:cs typeface="Arial"/>
              </a:rPr>
              <a:t>interact</a:t>
            </a:r>
            <a:r>
              <a:rPr sz="1050" spc="-105" dirty="0">
                <a:solidFill>
                  <a:srgbClr val="FFFFFF"/>
                </a:solidFill>
                <a:latin typeface="Arial"/>
                <a:cs typeface="Arial"/>
              </a:rPr>
              <a:t> </a:t>
            </a:r>
            <a:r>
              <a:rPr sz="1050" spc="-5" dirty="0">
                <a:solidFill>
                  <a:srgbClr val="FFFFFF"/>
                </a:solidFill>
                <a:latin typeface="Arial"/>
                <a:cs typeface="Arial"/>
              </a:rPr>
              <a:t>with</a:t>
            </a:r>
            <a:r>
              <a:rPr sz="1050" spc="-70" dirty="0">
                <a:solidFill>
                  <a:srgbClr val="FFFFFF"/>
                </a:solidFill>
                <a:latin typeface="Arial"/>
                <a:cs typeface="Arial"/>
              </a:rPr>
              <a:t> </a:t>
            </a:r>
            <a:r>
              <a:rPr sz="1050" spc="-25" dirty="0">
                <a:solidFill>
                  <a:srgbClr val="FFFFFF"/>
                </a:solidFill>
                <a:latin typeface="Arial"/>
                <a:cs typeface="Arial"/>
              </a:rPr>
              <a:t>chatbots  </a:t>
            </a:r>
            <a:r>
              <a:rPr sz="1050" spc="-20" dirty="0">
                <a:solidFill>
                  <a:srgbClr val="FFFFFF"/>
                </a:solidFill>
                <a:latin typeface="Arial"/>
                <a:cs typeface="Arial"/>
              </a:rPr>
              <a:t>and </a:t>
            </a:r>
            <a:r>
              <a:rPr sz="1050" spc="-5" dirty="0">
                <a:solidFill>
                  <a:srgbClr val="FFFFFF"/>
                </a:solidFill>
                <a:latin typeface="Arial"/>
                <a:cs typeface="Arial"/>
              </a:rPr>
              <a:t>smart </a:t>
            </a:r>
            <a:r>
              <a:rPr sz="1050" spc="-15" dirty="0">
                <a:solidFill>
                  <a:srgbClr val="FFFFFF"/>
                </a:solidFill>
                <a:latin typeface="Arial"/>
                <a:cs typeface="Arial"/>
              </a:rPr>
              <a:t>speakers. </a:t>
            </a:r>
            <a:r>
              <a:rPr sz="1050" spc="-30" dirty="0">
                <a:solidFill>
                  <a:srgbClr val="FFFFFF"/>
                </a:solidFill>
                <a:latin typeface="Arial"/>
                <a:cs typeface="Arial"/>
              </a:rPr>
              <a:t>Use </a:t>
            </a:r>
            <a:r>
              <a:rPr sz="1050" spc="-5" dirty="0">
                <a:solidFill>
                  <a:srgbClr val="FFFFFF"/>
                </a:solidFill>
                <a:latin typeface="Arial"/>
                <a:cs typeface="Arial"/>
              </a:rPr>
              <a:t>this </a:t>
            </a:r>
            <a:r>
              <a:rPr sz="1050" spc="10" dirty="0">
                <a:solidFill>
                  <a:srgbClr val="FFFFFF"/>
                </a:solidFill>
                <a:latin typeface="Arial"/>
                <a:cs typeface="Arial"/>
              </a:rPr>
              <a:t>to </a:t>
            </a:r>
            <a:r>
              <a:rPr sz="1050" spc="-30" dirty="0">
                <a:solidFill>
                  <a:srgbClr val="FFFFFF"/>
                </a:solidFill>
                <a:latin typeface="Arial"/>
                <a:cs typeface="Arial"/>
              </a:rPr>
              <a:t>advantage  </a:t>
            </a:r>
            <a:r>
              <a:rPr sz="1050" spc="-5" dirty="0">
                <a:solidFill>
                  <a:srgbClr val="FFFFFF"/>
                </a:solidFill>
                <a:latin typeface="Arial"/>
                <a:cs typeface="Arial"/>
              </a:rPr>
              <a:t>with </a:t>
            </a:r>
            <a:r>
              <a:rPr sz="1050" spc="-10" dirty="0">
                <a:solidFill>
                  <a:srgbClr val="FFFFFF"/>
                </a:solidFill>
                <a:latin typeface="Arial"/>
                <a:cs typeface="Arial"/>
              </a:rPr>
              <a:t>consumers </a:t>
            </a:r>
            <a:r>
              <a:rPr sz="1050" spc="-20" dirty="0">
                <a:solidFill>
                  <a:srgbClr val="FFFFFF"/>
                </a:solidFill>
                <a:latin typeface="Arial"/>
                <a:cs typeface="Arial"/>
              </a:rPr>
              <a:t>and</a:t>
            </a:r>
            <a:r>
              <a:rPr sz="1050" spc="-145" dirty="0">
                <a:solidFill>
                  <a:srgbClr val="FFFFFF"/>
                </a:solidFill>
                <a:latin typeface="Arial"/>
                <a:cs typeface="Arial"/>
              </a:rPr>
              <a:t> </a:t>
            </a:r>
            <a:r>
              <a:rPr sz="1050" spc="-30" dirty="0">
                <a:solidFill>
                  <a:srgbClr val="FFFFFF"/>
                </a:solidFill>
                <a:latin typeface="Arial"/>
                <a:cs typeface="Arial"/>
              </a:rPr>
              <a:t>business.</a:t>
            </a:r>
            <a:endParaRPr sz="1050">
              <a:latin typeface="Arial"/>
              <a:cs typeface="Arial"/>
            </a:endParaRPr>
          </a:p>
        </p:txBody>
      </p:sp>
      <p:sp>
        <p:nvSpPr>
          <p:cNvPr id="136" name="object 136"/>
          <p:cNvSpPr/>
          <p:nvPr/>
        </p:nvSpPr>
        <p:spPr>
          <a:xfrm>
            <a:off x="2336800" y="3972559"/>
            <a:ext cx="477520" cy="487680"/>
          </a:xfrm>
          <a:custGeom>
            <a:avLst/>
            <a:gdLst/>
            <a:ahLst/>
            <a:cxnLst/>
            <a:rect l="l" t="t" r="r" b="b"/>
            <a:pathLst>
              <a:path w="477519" h="487679">
                <a:moveTo>
                  <a:pt x="238760" y="0"/>
                </a:moveTo>
                <a:lnTo>
                  <a:pt x="190500" y="5841"/>
                </a:lnTo>
                <a:lnTo>
                  <a:pt x="144906" y="20319"/>
                </a:lnTo>
                <a:lnTo>
                  <a:pt x="105156" y="41909"/>
                </a:lnTo>
                <a:lnTo>
                  <a:pt x="69595" y="72389"/>
                </a:lnTo>
                <a:lnTo>
                  <a:pt x="39750" y="108584"/>
                </a:lnTo>
                <a:lnTo>
                  <a:pt x="18414" y="149097"/>
                </a:lnTo>
                <a:lnTo>
                  <a:pt x="4318" y="195325"/>
                </a:lnTo>
                <a:lnTo>
                  <a:pt x="0" y="218566"/>
                </a:lnTo>
                <a:lnTo>
                  <a:pt x="0" y="269113"/>
                </a:lnTo>
                <a:lnTo>
                  <a:pt x="9906" y="316864"/>
                </a:lnTo>
                <a:lnTo>
                  <a:pt x="28448" y="360298"/>
                </a:lnTo>
                <a:lnTo>
                  <a:pt x="53975" y="399414"/>
                </a:lnTo>
                <a:lnTo>
                  <a:pt x="86741" y="431291"/>
                </a:lnTo>
                <a:lnTo>
                  <a:pt x="125094" y="458723"/>
                </a:lnTo>
                <a:lnTo>
                  <a:pt x="167639" y="476122"/>
                </a:lnTo>
                <a:lnTo>
                  <a:pt x="214630" y="486282"/>
                </a:lnTo>
                <a:lnTo>
                  <a:pt x="238760" y="487679"/>
                </a:lnTo>
                <a:lnTo>
                  <a:pt x="262889" y="486282"/>
                </a:lnTo>
                <a:lnTo>
                  <a:pt x="309880" y="476122"/>
                </a:lnTo>
                <a:lnTo>
                  <a:pt x="352425" y="458723"/>
                </a:lnTo>
                <a:lnTo>
                  <a:pt x="390779" y="431291"/>
                </a:lnTo>
                <a:lnTo>
                  <a:pt x="423544" y="399414"/>
                </a:lnTo>
                <a:lnTo>
                  <a:pt x="449072" y="360298"/>
                </a:lnTo>
                <a:lnTo>
                  <a:pt x="466089" y="316864"/>
                </a:lnTo>
                <a:lnTo>
                  <a:pt x="476123" y="269113"/>
                </a:lnTo>
                <a:lnTo>
                  <a:pt x="477519" y="244601"/>
                </a:lnTo>
                <a:lnTo>
                  <a:pt x="476123" y="218566"/>
                </a:lnTo>
                <a:lnTo>
                  <a:pt x="473201" y="195325"/>
                </a:lnTo>
                <a:lnTo>
                  <a:pt x="466089" y="172212"/>
                </a:lnTo>
                <a:lnTo>
                  <a:pt x="459105" y="149097"/>
                </a:lnTo>
                <a:lnTo>
                  <a:pt x="436244" y="108584"/>
                </a:lnTo>
                <a:lnTo>
                  <a:pt x="407924" y="72389"/>
                </a:lnTo>
                <a:lnTo>
                  <a:pt x="372363" y="41909"/>
                </a:lnTo>
                <a:lnTo>
                  <a:pt x="331088" y="20319"/>
                </a:lnTo>
                <a:lnTo>
                  <a:pt x="287019" y="5841"/>
                </a:lnTo>
                <a:lnTo>
                  <a:pt x="262889" y="1396"/>
                </a:lnTo>
                <a:lnTo>
                  <a:pt x="238760" y="0"/>
                </a:lnTo>
                <a:close/>
              </a:path>
            </a:pathLst>
          </a:custGeom>
          <a:solidFill>
            <a:srgbClr val="43AF2A"/>
          </a:solidFill>
        </p:spPr>
        <p:txBody>
          <a:bodyPr wrap="square" lIns="0" tIns="0" rIns="0" bIns="0" rtlCol="0"/>
          <a:lstStyle/>
          <a:p>
            <a:endParaRPr/>
          </a:p>
        </p:txBody>
      </p:sp>
      <p:sp>
        <p:nvSpPr>
          <p:cNvPr id="137" name="object 137"/>
          <p:cNvSpPr txBox="1"/>
          <p:nvPr/>
        </p:nvSpPr>
        <p:spPr>
          <a:xfrm>
            <a:off x="2385060" y="4014089"/>
            <a:ext cx="370840" cy="392430"/>
          </a:xfrm>
          <a:prstGeom prst="rect">
            <a:avLst/>
          </a:prstGeom>
        </p:spPr>
        <p:txBody>
          <a:bodyPr vert="horz" wrap="square" lIns="0" tIns="13335" rIns="0" bIns="0" rtlCol="0">
            <a:spAutoFit/>
          </a:bodyPr>
          <a:lstStyle/>
          <a:p>
            <a:pPr marL="12700">
              <a:lnSpc>
                <a:spcPct val="100000"/>
              </a:lnSpc>
              <a:spcBef>
                <a:spcPts val="105"/>
              </a:spcBef>
            </a:pPr>
            <a:r>
              <a:rPr sz="2400" b="1" spc="20" dirty="0">
                <a:solidFill>
                  <a:srgbClr val="FFFFFF"/>
                </a:solidFill>
                <a:latin typeface="Arial"/>
                <a:cs typeface="Arial"/>
              </a:rPr>
              <a:t>04</a:t>
            </a:r>
            <a:endParaRPr sz="2400">
              <a:latin typeface="Arial"/>
              <a:cs typeface="Arial"/>
            </a:endParaRPr>
          </a:p>
        </p:txBody>
      </p:sp>
      <p:sp>
        <p:nvSpPr>
          <p:cNvPr id="138" name="object 138"/>
          <p:cNvSpPr/>
          <p:nvPr/>
        </p:nvSpPr>
        <p:spPr>
          <a:xfrm>
            <a:off x="2072639" y="5019040"/>
            <a:ext cx="477520" cy="487680"/>
          </a:xfrm>
          <a:custGeom>
            <a:avLst/>
            <a:gdLst/>
            <a:ahLst/>
            <a:cxnLst/>
            <a:rect l="l" t="t" r="r" b="b"/>
            <a:pathLst>
              <a:path w="477519" h="487679">
                <a:moveTo>
                  <a:pt x="238760" y="0"/>
                </a:moveTo>
                <a:lnTo>
                  <a:pt x="190500" y="5842"/>
                </a:lnTo>
                <a:lnTo>
                  <a:pt x="144907" y="20320"/>
                </a:lnTo>
                <a:lnTo>
                  <a:pt x="105156" y="41910"/>
                </a:lnTo>
                <a:lnTo>
                  <a:pt x="69596" y="72390"/>
                </a:lnTo>
                <a:lnTo>
                  <a:pt x="39751" y="108585"/>
                </a:lnTo>
                <a:lnTo>
                  <a:pt x="18415" y="149098"/>
                </a:lnTo>
                <a:lnTo>
                  <a:pt x="4318" y="195326"/>
                </a:lnTo>
                <a:lnTo>
                  <a:pt x="0" y="218567"/>
                </a:lnTo>
                <a:lnTo>
                  <a:pt x="0" y="269113"/>
                </a:lnTo>
                <a:lnTo>
                  <a:pt x="9906" y="316865"/>
                </a:lnTo>
                <a:lnTo>
                  <a:pt x="28448" y="360299"/>
                </a:lnTo>
                <a:lnTo>
                  <a:pt x="53975" y="399415"/>
                </a:lnTo>
                <a:lnTo>
                  <a:pt x="86741" y="431292"/>
                </a:lnTo>
                <a:lnTo>
                  <a:pt x="125095" y="458724"/>
                </a:lnTo>
                <a:lnTo>
                  <a:pt x="167640" y="476123"/>
                </a:lnTo>
                <a:lnTo>
                  <a:pt x="214630" y="486283"/>
                </a:lnTo>
                <a:lnTo>
                  <a:pt x="238760" y="487680"/>
                </a:lnTo>
                <a:lnTo>
                  <a:pt x="262890" y="486283"/>
                </a:lnTo>
                <a:lnTo>
                  <a:pt x="309880" y="476123"/>
                </a:lnTo>
                <a:lnTo>
                  <a:pt x="352425" y="458724"/>
                </a:lnTo>
                <a:lnTo>
                  <a:pt x="390779" y="431292"/>
                </a:lnTo>
                <a:lnTo>
                  <a:pt x="423545" y="399415"/>
                </a:lnTo>
                <a:lnTo>
                  <a:pt x="449072" y="360299"/>
                </a:lnTo>
                <a:lnTo>
                  <a:pt x="466090" y="316865"/>
                </a:lnTo>
                <a:lnTo>
                  <a:pt x="476123" y="269113"/>
                </a:lnTo>
                <a:lnTo>
                  <a:pt x="477520" y="244602"/>
                </a:lnTo>
                <a:lnTo>
                  <a:pt x="476123" y="218567"/>
                </a:lnTo>
                <a:lnTo>
                  <a:pt x="473202" y="195326"/>
                </a:lnTo>
                <a:lnTo>
                  <a:pt x="466090" y="172212"/>
                </a:lnTo>
                <a:lnTo>
                  <a:pt x="459105" y="149098"/>
                </a:lnTo>
                <a:lnTo>
                  <a:pt x="436245" y="108585"/>
                </a:lnTo>
                <a:lnTo>
                  <a:pt x="407924" y="72390"/>
                </a:lnTo>
                <a:lnTo>
                  <a:pt x="372364" y="41910"/>
                </a:lnTo>
                <a:lnTo>
                  <a:pt x="331089" y="20320"/>
                </a:lnTo>
                <a:lnTo>
                  <a:pt x="287020" y="5842"/>
                </a:lnTo>
                <a:lnTo>
                  <a:pt x="262890" y="1397"/>
                </a:lnTo>
                <a:lnTo>
                  <a:pt x="238760" y="0"/>
                </a:lnTo>
                <a:close/>
              </a:path>
            </a:pathLst>
          </a:custGeom>
          <a:solidFill>
            <a:srgbClr val="43AF2A"/>
          </a:solidFill>
        </p:spPr>
        <p:txBody>
          <a:bodyPr wrap="square" lIns="0" tIns="0" rIns="0" bIns="0" rtlCol="0"/>
          <a:lstStyle/>
          <a:p>
            <a:endParaRPr/>
          </a:p>
        </p:txBody>
      </p:sp>
      <p:sp>
        <p:nvSpPr>
          <p:cNvPr id="139" name="object 139"/>
          <p:cNvSpPr txBox="1"/>
          <p:nvPr/>
        </p:nvSpPr>
        <p:spPr>
          <a:xfrm>
            <a:off x="2119376" y="5067998"/>
            <a:ext cx="370840" cy="391795"/>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05</a:t>
            </a:r>
            <a:endParaRPr sz="2400">
              <a:latin typeface="Arial"/>
              <a:cs typeface="Arial"/>
            </a:endParaRPr>
          </a:p>
        </p:txBody>
      </p:sp>
      <p:sp>
        <p:nvSpPr>
          <p:cNvPr id="140" name="object 140"/>
          <p:cNvSpPr txBox="1"/>
          <p:nvPr/>
        </p:nvSpPr>
        <p:spPr>
          <a:xfrm>
            <a:off x="2709545" y="4980876"/>
            <a:ext cx="2072005" cy="490220"/>
          </a:xfrm>
          <a:prstGeom prst="rect">
            <a:avLst/>
          </a:prstGeom>
        </p:spPr>
        <p:txBody>
          <a:bodyPr vert="horz" wrap="square" lIns="0" tIns="22860" rIns="0" bIns="0" rtlCol="0">
            <a:spAutoFit/>
          </a:bodyPr>
          <a:lstStyle/>
          <a:p>
            <a:pPr marL="12700" marR="5080">
              <a:lnSpc>
                <a:spcPts val="1200"/>
              </a:lnSpc>
              <a:spcBef>
                <a:spcPts val="180"/>
              </a:spcBef>
            </a:pPr>
            <a:r>
              <a:rPr sz="1050" spc="-40" dirty="0">
                <a:solidFill>
                  <a:srgbClr val="FFFFFF"/>
                </a:solidFill>
                <a:latin typeface="Arial"/>
                <a:cs typeface="Arial"/>
              </a:rPr>
              <a:t>Give </a:t>
            </a:r>
            <a:r>
              <a:rPr sz="1050" spc="-10" dirty="0">
                <a:solidFill>
                  <a:srgbClr val="FFFFFF"/>
                </a:solidFill>
                <a:latin typeface="Arial"/>
                <a:cs typeface="Arial"/>
              </a:rPr>
              <a:t>consumers </a:t>
            </a:r>
            <a:r>
              <a:rPr sz="1050" spc="-5" dirty="0">
                <a:solidFill>
                  <a:srgbClr val="FFFFFF"/>
                </a:solidFill>
                <a:latin typeface="Arial"/>
                <a:cs typeface="Arial"/>
              </a:rPr>
              <a:t>a </a:t>
            </a:r>
            <a:r>
              <a:rPr sz="1050" spc="-20" dirty="0">
                <a:solidFill>
                  <a:srgbClr val="FFFFFF"/>
                </a:solidFill>
                <a:latin typeface="Arial"/>
                <a:cs typeface="Arial"/>
              </a:rPr>
              <a:t>good</a:t>
            </a:r>
            <a:r>
              <a:rPr sz="1050" spc="-125" dirty="0">
                <a:solidFill>
                  <a:srgbClr val="FFFFFF"/>
                </a:solidFill>
                <a:latin typeface="Arial"/>
                <a:cs typeface="Arial"/>
              </a:rPr>
              <a:t> </a:t>
            </a:r>
            <a:r>
              <a:rPr sz="1050" spc="-30" dirty="0">
                <a:solidFill>
                  <a:srgbClr val="FFFFFF"/>
                </a:solidFill>
                <a:latin typeface="Arial"/>
                <a:cs typeface="Arial"/>
              </a:rPr>
              <a:t>experience.  </a:t>
            </a:r>
            <a:r>
              <a:rPr sz="1050" spc="-10" dirty="0">
                <a:solidFill>
                  <a:srgbClr val="FFFFFF"/>
                </a:solidFill>
                <a:latin typeface="Arial"/>
                <a:cs typeface="Arial"/>
              </a:rPr>
              <a:t>Experience </a:t>
            </a:r>
            <a:r>
              <a:rPr sz="1050" spc="-5" dirty="0">
                <a:solidFill>
                  <a:srgbClr val="FFFFFF"/>
                </a:solidFill>
                <a:latin typeface="Arial"/>
                <a:cs typeface="Arial"/>
              </a:rPr>
              <a:t>is </a:t>
            </a:r>
            <a:r>
              <a:rPr sz="1050" spc="-25" dirty="0">
                <a:solidFill>
                  <a:srgbClr val="FFFFFF"/>
                </a:solidFill>
                <a:latin typeface="Arial"/>
                <a:cs typeface="Arial"/>
              </a:rPr>
              <a:t>everything </a:t>
            </a:r>
            <a:r>
              <a:rPr sz="1050" spc="-20" dirty="0">
                <a:solidFill>
                  <a:srgbClr val="FFFFFF"/>
                </a:solidFill>
                <a:latin typeface="Arial"/>
                <a:cs typeface="Arial"/>
              </a:rPr>
              <a:t>and  </a:t>
            </a:r>
            <a:r>
              <a:rPr sz="1050" spc="-10" dirty="0">
                <a:solidFill>
                  <a:srgbClr val="FFFFFF"/>
                </a:solidFill>
                <a:latin typeface="Arial"/>
                <a:cs typeface="Arial"/>
              </a:rPr>
              <a:t>consumers</a:t>
            </a:r>
            <a:r>
              <a:rPr sz="1050" spc="-20" dirty="0">
                <a:solidFill>
                  <a:srgbClr val="FFFFFF"/>
                </a:solidFill>
                <a:latin typeface="Arial"/>
                <a:cs typeface="Arial"/>
              </a:rPr>
              <a:t> </a:t>
            </a:r>
            <a:r>
              <a:rPr sz="1050" spc="-25" dirty="0">
                <a:solidFill>
                  <a:srgbClr val="FFFFFF"/>
                </a:solidFill>
                <a:latin typeface="Arial"/>
                <a:cs typeface="Arial"/>
              </a:rPr>
              <a:t>are</a:t>
            </a:r>
            <a:r>
              <a:rPr sz="1050" spc="-75" dirty="0">
                <a:solidFill>
                  <a:srgbClr val="FFFFFF"/>
                </a:solidFill>
                <a:latin typeface="Arial"/>
                <a:cs typeface="Arial"/>
              </a:rPr>
              <a:t> </a:t>
            </a:r>
            <a:r>
              <a:rPr sz="1050" spc="-10" dirty="0">
                <a:solidFill>
                  <a:srgbClr val="FFFFFF"/>
                </a:solidFill>
                <a:latin typeface="Arial"/>
                <a:cs typeface="Arial"/>
              </a:rPr>
              <a:t>willing</a:t>
            </a:r>
            <a:r>
              <a:rPr sz="1050" spc="-75" dirty="0">
                <a:solidFill>
                  <a:srgbClr val="FFFFFF"/>
                </a:solidFill>
                <a:latin typeface="Arial"/>
                <a:cs typeface="Arial"/>
              </a:rPr>
              <a:t> </a:t>
            </a:r>
            <a:r>
              <a:rPr sz="1050" spc="5" dirty="0">
                <a:solidFill>
                  <a:srgbClr val="FFFFFF"/>
                </a:solidFill>
                <a:latin typeface="Arial"/>
                <a:cs typeface="Arial"/>
              </a:rPr>
              <a:t>to</a:t>
            </a:r>
            <a:r>
              <a:rPr sz="1050" spc="-80" dirty="0">
                <a:solidFill>
                  <a:srgbClr val="FFFFFF"/>
                </a:solidFill>
                <a:latin typeface="Arial"/>
                <a:cs typeface="Arial"/>
              </a:rPr>
              <a:t> </a:t>
            </a:r>
            <a:r>
              <a:rPr sz="1050" spc="-20" dirty="0">
                <a:solidFill>
                  <a:srgbClr val="FFFFFF"/>
                </a:solidFill>
                <a:latin typeface="Arial"/>
                <a:cs typeface="Arial"/>
              </a:rPr>
              <a:t>pay</a:t>
            </a:r>
            <a:r>
              <a:rPr sz="1050" spc="-95" dirty="0">
                <a:solidFill>
                  <a:srgbClr val="FFFFFF"/>
                </a:solidFill>
                <a:latin typeface="Arial"/>
                <a:cs typeface="Arial"/>
              </a:rPr>
              <a:t> </a:t>
            </a:r>
            <a:r>
              <a:rPr sz="1050" spc="-30" dirty="0">
                <a:solidFill>
                  <a:srgbClr val="FFFFFF"/>
                </a:solidFill>
                <a:latin typeface="Arial"/>
                <a:cs typeface="Arial"/>
              </a:rPr>
              <a:t>for</a:t>
            </a:r>
            <a:r>
              <a:rPr sz="1050" spc="-80" dirty="0">
                <a:solidFill>
                  <a:srgbClr val="FFFFFF"/>
                </a:solidFill>
                <a:latin typeface="Arial"/>
                <a:cs typeface="Arial"/>
              </a:rPr>
              <a:t> </a:t>
            </a:r>
            <a:r>
              <a:rPr sz="1050" spc="5" dirty="0">
                <a:solidFill>
                  <a:srgbClr val="FFFFFF"/>
                </a:solidFill>
                <a:latin typeface="Arial"/>
                <a:cs typeface="Arial"/>
              </a:rPr>
              <a:t>it.</a:t>
            </a:r>
            <a:endParaRPr sz="1050">
              <a:latin typeface="Arial"/>
              <a:cs typeface="Arial"/>
            </a:endParaRPr>
          </a:p>
        </p:txBody>
      </p:sp>
      <p:sp>
        <p:nvSpPr>
          <p:cNvPr id="141" name="object 141"/>
          <p:cNvSpPr/>
          <p:nvPr/>
        </p:nvSpPr>
        <p:spPr>
          <a:xfrm>
            <a:off x="9743440" y="1402080"/>
            <a:ext cx="487680" cy="487680"/>
          </a:xfrm>
          <a:custGeom>
            <a:avLst/>
            <a:gdLst/>
            <a:ahLst/>
            <a:cxnLst/>
            <a:rect l="l" t="t" r="r" b="b"/>
            <a:pathLst>
              <a:path w="487679" h="487680">
                <a:moveTo>
                  <a:pt x="243839" y="0"/>
                </a:moveTo>
                <a:lnTo>
                  <a:pt x="194436" y="5842"/>
                </a:lnTo>
                <a:lnTo>
                  <a:pt x="148081" y="20320"/>
                </a:lnTo>
                <a:lnTo>
                  <a:pt x="107441" y="41910"/>
                </a:lnTo>
                <a:lnTo>
                  <a:pt x="71119" y="72390"/>
                </a:lnTo>
                <a:lnTo>
                  <a:pt x="40639" y="108585"/>
                </a:lnTo>
                <a:lnTo>
                  <a:pt x="18923" y="149098"/>
                </a:lnTo>
                <a:lnTo>
                  <a:pt x="4317" y="195325"/>
                </a:lnTo>
                <a:lnTo>
                  <a:pt x="0" y="218567"/>
                </a:lnTo>
                <a:lnTo>
                  <a:pt x="0" y="269113"/>
                </a:lnTo>
                <a:lnTo>
                  <a:pt x="10159" y="316865"/>
                </a:lnTo>
                <a:lnTo>
                  <a:pt x="29082" y="360299"/>
                </a:lnTo>
                <a:lnTo>
                  <a:pt x="55117" y="399415"/>
                </a:lnTo>
                <a:lnTo>
                  <a:pt x="88518" y="431292"/>
                </a:lnTo>
                <a:lnTo>
                  <a:pt x="127761" y="458724"/>
                </a:lnTo>
                <a:lnTo>
                  <a:pt x="171323" y="476123"/>
                </a:lnTo>
                <a:lnTo>
                  <a:pt x="219201" y="486283"/>
                </a:lnTo>
                <a:lnTo>
                  <a:pt x="243839" y="487680"/>
                </a:lnTo>
                <a:lnTo>
                  <a:pt x="268477" y="486283"/>
                </a:lnTo>
                <a:lnTo>
                  <a:pt x="316356" y="476123"/>
                </a:lnTo>
                <a:lnTo>
                  <a:pt x="359917" y="458724"/>
                </a:lnTo>
                <a:lnTo>
                  <a:pt x="399160" y="431292"/>
                </a:lnTo>
                <a:lnTo>
                  <a:pt x="432561" y="399415"/>
                </a:lnTo>
                <a:lnTo>
                  <a:pt x="458596" y="360299"/>
                </a:lnTo>
                <a:lnTo>
                  <a:pt x="476123" y="316865"/>
                </a:lnTo>
                <a:lnTo>
                  <a:pt x="486282" y="269113"/>
                </a:lnTo>
                <a:lnTo>
                  <a:pt x="487679" y="244602"/>
                </a:lnTo>
                <a:lnTo>
                  <a:pt x="486282" y="218567"/>
                </a:lnTo>
                <a:lnTo>
                  <a:pt x="476123" y="172212"/>
                </a:lnTo>
                <a:lnTo>
                  <a:pt x="458596" y="128778"/>
                </a:lnTo>
                <a:lnTo>
                  <a:pt x="432561" y="89662"/>
                </a:lnTo>
                <a:lnTo>
                  <a:pt x="399160" y="56387"/>
                </a:lnTo>
                <a:lnTo>
                  <a:pt x="359917" y="30353"/>
                </a:lnTo>
                <a:lnTo>
                  <a:pt x="316356" y="11557"/>
                </a:lnTo>
                <a:lnTo>
                  <a:pt x="268477" y="1397"/>
                </a:lnTo>
                <a:lnTo>
                  <a:pt x="243839" y="0"/>
                </a:lnTo>
                <a:close/>
              </a:path>
            </a:pathLst>
          </a:custGeom>
          <a:solidFill>
            <a:srgbClr val="43AF2A"/>
          </a:solidFill>
        </p:spPr>
        <p:txBody>
          <a:bodyPr wrap="square" lIns="0" tIns="0" rIns="0" bIns="0" rtlCol="0"/>
          <a:lstStyle/>
          <a:p>
            <a:endParaRPr/>
          </a:p>
        </p:txBody>
      </p:sp>
      <p:sp>
        <p:nvSpPr>
          <p:cNvPr id="142" name="object 142"/>
          <p:cNvSpPr txBox="1"/>
          <p:nvPr/>
        </p:nvSpPr>
        <p:spPr>
          <a:xfrm>
            <a:off x="9802494" y="1450022"/>
            <a:ext cx="370840" cy="391795"/>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06</a:t>
            </a:r>
            <a:endParaRPr sz="2400" dirty="0">
              <a:latin typeface="Arial"/>
              <a:cs typeface="Arial"/>
            </a:endParaRPr>
          </a:p>
        </p:txBody>
      </p:sp>
      <p:sp>
        <p:nvSpPr>
          <p:cNvPr id="143" name="object 143"/>
          <p:cNvSpPr txBox="1"/>
          <p:nvPr/>
        </p:nvSpPr>
        <p:spPr>
          <a:xfrm>
            <a:off x="7230109" y="1467167"/>
            <a:ext cx="1725295" cy="490220"/>
          </a:xfrm>
          <a:prstGeom prst="rect">
            <a:avLst/>
          </a:prstGeom>
        </p:spPr>
        <p:txBody>
          <a:bodyPr vert="horz" wrap="square" lIns="0" tIns="22860" rIns="0" bIns="0" rtlCol="0">
            <a:spAutoFit/>
          </a:bodyPr>
          <a:lstStyle/>
          <a:p>
            <a:pPr marL="12700" marR="5080">
              <a:lnSpc>
                <a:spcPts val="1200"/>
              </a:lnSpc>
              <a:spcBef>
                <a:spcPts val="180"/>
              </a:spcBef>
            </a:pPr>
            <a:r>
              <a:rPr sz="1050" spc="5" dirty="0">
                <a:solidFill>
                  <a:srgbClr val="FFFFFF"/>
                </a:solidFill>
                <a:latin typeface="Arial"/>
                <a:cs typeface="Arial"/>
              </a:rPr>
              <a:t>Be</a:t>
            </a:r>
            <a:r>
              <a:rPr sz="1050" spc="-85" dirty="0">
                <a:solidFill>
                  <a:srgbClr val="FFFFFF"/>
                </a:solidFill>
                <a:latin typeface="Arial"/>
                <a:cs typeface="Arial"/>
              </a:rPr>
              <a:t> </a:t>
            </a:r>
            <a:r>
              <a:rPr sz="1050" dirty="0">
                <a:solidFill>
                  <a:srgbClr val="FFFFFF"/>
                </a:solidFill>
                <a:latin typeface="Arial"/>
                <a:cs typeface="Arial"/>
              </a:rPr>
              <a:t>socially</a:t>
            </a:r>
            <a:r>
              <a:rPr sz="1050" spc="-25" dirty="0">
                <a:solidFill>
                  <a:srgbClr val="FFFFFF"/>
                </a:solidFill>
                <a:latin typeface="Arial"/>
                <a:cs typeface="Arial"/>
              </a:rPr>
              <a:t> responsible</a:t>
            </a:r>
            <a:r>
              <a:rPr sz="1050" spc="-80" dirty="0">
                <a:solidFill>
                  <a:srgbClr val="FFFFFF"/>
                </a:solidFill>
                <a:latin typeface="Arial"/>
                <a:cs typeface="Arial"/>
              </a:rPr>
              <a:t> </a:t>
            </a:r>
            <a:r>
              <a:rPr sz="1050" spc="-15" dirty="0">
                <a:solidFill>
                  <a:srgbClr val="FFFFFF"/>
                </a:solidFill>
                <a:latin typeface="Arial"/>
                <a:cs typeface="Arial"/>
              </a:rPr>
              <a:t>or</a:t>
            </a:r>
            <a:r>
              <a:rPr sz="1050" spc="-90" dirty="0">
                <a:solidFill>
                  <a:srgbClr val="FFFFFF"/>
                </a:solidFill>
                <a:latin typeface="Arial"/>
                <a:cs typeface="Arial"/>
              </a:rPr>
              <a:t> </a:t>
            </a:r>
            <a:r>
              <a:rPr sz="1050" spc="-5" dirty="0">
                <a:solidFill>
                  <a:srgbClr val="FFFFFF"/>
                </a:solidFill>
                <a:latin typeface="Arial"/>
                <a:cs typeface="Arial"/>
              </a:rPr>
              <a:t>risk  losing </a:t>
            </a:r>
            <a:r>
              <a:rPr sz="1050" spc="-15" dirty="0">
                <a:solidFill>
                  <a:srgbClr val="FFFFFF"/>
                </a:solidFill>
                <a:latin typeface="Arial"/>
                <a:cs typeface="Arial"/>
              </a:rPr>
              <a:t>customers </a:t>
            </a:r>
            <a:r>
              <a:rPr sz="1050" spc="-20" dirty="0">
                <a:solidFill>
                  <a:srgbClr val="FFFFFF"/>
                </a:solidFill>
                <a:latin typeface="Arial"/>
                <a:cs typeface="Arial"/>
              </a:rPr>
              <a:t>and </a:t>
            </a:r>
            <a:r>
              <a:rPr sz="1050" spc="-25" dirty="0">
                <a:solidFill>
                  <a:srgbClr val="FFFFFF"/>
                </a:solidFill>
                <a:latin typeface="Arial"/>
                <a:cs typeface="Arial"/>
              </a:rPr>
              <a:t>brand  </a:t>
            </a:r>
            <a:r>
              <a:rPr sz="1050" spc="-5" dirty="0">
                <a:solidFill>
                  <a:srgbClr val="FFFFFF"/>
                </a:solidFill>
                <a:latin typeface="Arial"/>
                <a:cs typeface="Arial"/>
              </a:rPr>
              <a:t>integrity.</a:t>
            </a:r>
            <a:endParaRPr sz="1050" dirty="0">
              <a:latin typeface="Arial"/>
              <a:cs typeface="Arial"/>
            </a:endParaRPr>
          </a:p>
        </p:txBody>
      </p:sp>
      <p:sp>
        <p:nvSpPr>
          <p:cNvPr id="146" name="object 146"/>
          <p:cNvSpPr txBox="1"/>
          <p:nvPr/>
        </p:nvSpPr>
        <p:spPr>
          <a:xfrm>
            <a:off x="7227951" y="3194304"/>
            <a:ext cx="2318385" cy="489584"/>
          </a:xfrm>
          <a:prstGeom prst="rect">
            <a:avLst/>
          </a:prstGeom>
        </p:spPr>
        <p:txBody>
          <a:bodyPr vert="horz" wrap="square" lIns="0" tIns="18415" rIns="0" bIns="0" rtlCol="0">
            <a:spAutoFit/>
          </a:bodyPr>
          <a:lstStyle/>
          <a:p>
            <a:pPr marL="12700" marR="5080">
              <a:lnSpc>
                <a:spcPct val="95400"/>
              </a:lnSpc>
              <a:spcBef>
                <a:spcPts val="145"/>
              </a:spcBef>
            </a:pPr>
            <a:r>
              <a:rPr sz="1050" spc="-5" dirty="0">
                <a:solidFill>
                  <a:srgbClr val="FFFFFF"/>
                </a:solidFill>
                <a:latin typeface="Arial"/>
                <a:cs typeface="Arial"/>
              </a:rPr>
              <a:t>Social</a:t>
            </a:r>
            <a:r>
              <a:rPr sz="1050" spc="-50" dirty="0">
                <a:solidFill>
                  <a:srgbClr val="FFFFFF"/>
                </a:solidFill>
                <a:latin typeface="Arial"/>
                <a:cs typeface="Arial"/>
              </a:rPr>
              <a:t> </a:t>
            </a:r>
            <a:r>
              <a:rPr sz="1050" spc="-15" dirty="0">
                <a:solidFill>
                  <a:srgbClr val="FFFFFF"/>
                </a:solidFill>
                <a:latin typeface="Arial"/>
                <a:cs typeface="Arial"/>
              </a:rPr>
              <a:t>media</a:t>
            </a:r>
            <a:r>
              <a:rPr sz="1050" spc="-75" dirty="0">
                <a:solidFill>
                  <a:srgbClr val="FFFFFF"/>
                </a:solidFill>
                <a:latin typeface="Arial"/>
                <a:cs typeface="Arial"/>
              </a:rPr>
              <a:t> </a:t>
            </a:r>
            <a:r>
              <a:rPr sz="1050" spc="-5" dirty="0">
                <a:solidFill>
                  <a:srgbClr val="FFFFFF"/>
                </a:solidFill>
                <a:latin typeface="Arial"/>
                <a:cs typeface="Arial"/>
              </a:rPr>
              <a:t>is</a:t>
            </a:r>
            <a:r>
              <a:rPr sz="1050" spc="-20" dirty="0">
                <a:solidFill>
                  <a:srgbClr val="FFFFFF"/>
                </a:solidFill>
                <a:latin typeface="Arial"/>
                <a:cs typeface="Arial"/>
              </a:rPr>
              <a:t> one</a:t>
            </a:r>
            <a:r>
              <a:rPr sz="1050" spc="-75" dirty="0">
                <a:solidFill>
                  <a:srgbClr val="FFFFFF"/>
                </a:solidFill>
                <a:latin typeface="Arial"/>
                <a:cs typeface="Arial"/>
              </a:rPr>
              <a:t> </a:t>
            </a:r>
            <a:r>
              <a:rPr sz="1050" spc="-15" dirty="0">
                <a:solidFill>
                  <a:srgbClr val="FFFFFF"/>
                </a:solidFill>
                <a:latin typeface="Arial"/>
                <a:cs typeface="Arial"/>
              </a:rPr>
              <a:t>of</a:t>
            </a:r>
            <a:r>
              <a:rPr sz="1050" spc="-105" dirty="0">
                <a:solidFill>
                  <a:srgbClr val="FFFFFF"/>
                </a:solidFill>
                <a:latin typeface="Arial"/>
                <a:cs typeface="Arial"/>
              </a:rPr>
              <a:t> </a:t>
            </a:r>
            <a:r>
              <a:rPr sz="1050" spc="-5" dirty="0">
                <a:solidFill>
                  <a:srgbClr val="FFFFFF"/>
                </a:solidFill>
                <a:latin typeface="Arial"/>
                <a:cs typeface="Arial"/>
              </a:rPr>
              <a:t>the</a:t>
            </a:r>
            <a:r>
              <a:rPr sz="1050" spc="-80" dirty="0">
                <a:solidFill>
                  <a:srgbClr val="FFFFFF"/>
                </a:solidFill>
                <a:latin typeface="Arial"/>
                <a:cs typeface="Arial"/>
              </a:rPr>
              <a:t> </a:t>
            </a:r>
            <a:r>
              <a:rPr sz="1050" spc="-20" dirty="0">
                <a:solidFill>
                  <a:srgbClr val="FFFFFF"/>
                </a:solidFill>
                <a:latin typeface="Arial"/>
                <a:cs typeface="Arial"/>
              </a:rPr>
              <a:t>most</a:t>
            </a:r>
            <a:r>
              <a:rPr sz="1050" spc="-25" dirty="0">
                <a:solidFill>
                  <a:srgbClr val="FFFFFF"/>
                </a:solidFill>
                <a:latin typeface="Arial"/>
                <a:cs typeface="Arial"/>
              </a:rPr>
              <a:t> </a:t>
            </a:r>
            <a:r>
              <a:rPr sz="1050" spc="-30" dirty="0">
                <a:solidFill>
                  <a:srgbClr val="FFFFFF"/>
                </a:solidFill>
                <a:latin typeface="Arial"/>
                <a:cs typeface="Arial"/>
              </a:rPr>
              <a:t>powerful  </a:t>
            </a:r>
            <a:r>
              <a:rPr sz="1050" spc="-10" dirty="0">
                <a:solidFill>
                  <a:srgbClr val="FFFFFF"/>
                </a:solidFill>
                <a:latin typeface="Arial"/>
                <a:cs typeface="Arial"/>
              </a:rPr>
              <a:t>tools </a:t>
            </a:r>
            <a:r>
              <a:rPr sz="1050" spc="-15" dirty="0">
                <a:solidFill>
                  <a:srgbClr val="FFFFFF"/>
                </a:solidFill>
                <a:latin typeface="Arial"/>
                <a:cs typeface="Arial"/>
              </a:rPr>
              <a:t>retailers </a:t>
            </a:r>
            <a:r>
              <a:rPr sz="1050" dirty="0">
                <a:solidFill>
                  <a:srgbClr val="FFFFFF"/>
                </a:solidFill>
                <a:latin typeface="Arial"/>
                <a:cs typeface="Arial"/>
              </a:rPr>
              <a:t>can use </a:t>
            </a:r>
            <a:r>
              <a:rPr sz="1050" spc="5" dirty="0">
                <a:solidFill>
                  <a:srgbClr val="FFFFFF"/>
                </a:solidFill>
                <a:latin typeface="Arial"/>
                <a:cs typeface="Arial"/>
              </a:rPr>
              <a:t>to </a:t>
            </a:r>
            <a:r>
              <a:rPr sz="1050" spc="-30" dirty="0">
                <a:solidFill>
                  <a:srgbClr val="FFFFFF"/>
                </a:solidFill>
                <a:latin typeface="Arial"/>
                <a:cs typeface="Arial"/>
              </a:rPr>
              <a:t>reach </a:t>
            </a:r>
            <a:r>
              <a:rPr sz="1050" spc="-20" dirty="0">
                <a:solidFill>
                  <a:srgbClr val="FFFFFF"/>
                </a:solidFill>
                <a:latin typeface="Arial"/>
                <a:cs typeface="Arial"/>
              </a:rPr>
              <a:t>and  </a:t>
            </a:r>
            <a:r>
              <a:rPr sz="1050" spc="-15" dirty="0">
                <a:solidFill>
                  <a:srgbClr val="FFFFFF"/>
                </a:solidFill>
                <a:latin typeface="Arial"/>
                <a:cs typeface="Arial"/>
              </a:rPr>
              <a:t>understand</a:t>
            </a:r>
            <a:r>
              <a:rPr sz="1050" spc="-80" dirty="0">
                <a:solidFill>
                  <a:srgbClr val="FFFFFF"/>
                </a:solidFill>
                <a:latin typeface="Arial"/>
                <a:cs typeface="Arial"/>
              </a:rPr>
              <a:t> </a:t>
            </a:r>
            <a:r>
              <a:rPr sz="1050" spc="-15" dirty="0">
                <a:solidFill>
                  <a:srgbClr val="FFFFFF"/>
                </a:solidFill>
                <a:latin typeface="Arial"/>
                <a:cs typeface="Arial"/>
              </a:rPr>
              <a:t>customers.</a:t>
            </a:r>
            <a:endParaRPr sz="1050">
              <a:latin typeface="Arial"/>
              <a:cs typeface="Arial"/>
            </a:endParaRPr>
          </a:p>
        </p:txBody>
      </p:sp>
      <p:sp>
        <p:nvSpPr>
          <p:cNvPr id="147" name="object 147"/>
          <p:cNvSpPr/>
          <p:nvPr/>
        </p:nvSpPr>
        <p:spPr>
          <a:xfrm>
            <a:off x="9743440" y="3200400"/>
            <a:ext cx="487680" cy="487680"/>
          </a:xfrm>
          <a:custGeom>
            <a:avLst/>
            <a:gdLst/>
            <a:ahLst/>
            <a:cxnLst/>
            <a:rect l="l" t="t" r="r" b="b"/>
            <a:pathLst>
              <a:path w="487679" h="487679">
                <a:moveTo>
                  <a:pt x="243839" y="0"/>
                </a:moveTo>
                <a:lnTo>
                  <a:pt x="194436" y="5841"/>
                </a:lnTo>
                <a:lnTo>
                  <a:pt x="148081" y="20320"/>
                </a:lnTo>
                <a:lnTo>
                  <a:pt x="107441" y="41910"/>
                </a:lnTo>
                <a:lnTo>
                  <a:pt x="71119" y="72389"/>
                </a:lnTo>
                <a:lnTo>
                  <a:pt x="40639" y="108585"/>
                </a:lnTo>
                <a:lnTo>
                  <a:pt x="18923" y="149098"/>
                </a:lnTo>
                <a:lnTo>
                  <a:pt x="4317" y="195325"/>
                </a:lnTo>
                <a:lnTo>
                  <a:pt x="0" y="218566"/>
                </a:lnTo>
                <a:lnTo>
                  <a:pt x="0" y="269113"/>
                </a:lnTo>
                <a:lnTo>
                  <a:pt x="10159" y="316864"/>
                </a:lnTo>
                <a:lnTo>
                  <a:pt x="29082" y="360299"/>
                </a:lnTo>
                <a:lnTo>
                  <a:pt x="55117" y="399414"/>
                </a:lnTo>
                <a:lnTo>
                  <a:pt x="88518" y="431292"/>
                </a:lnTo>
                <a:lnTo>
                  <a:pt x="127761" y="458724"/>
                </a:lnTo>
                <a:lnTo>
                  <a:pt x="171323" y="476123"/>
                </a:lnTo>
                <a:lnTo>
                  <a:pt x="219201" y="486282"/>
                </a:lnTo>
                <a:lnTo>
                  <a:pt x="243839" y="487680"/>
                </a:lnTo>
                <a:lnTo>
                  <a:pt x="268477" y="486282"/>
                </a:lnTo>
                <a:lnTo>
                  <a:pt x="316356" y="476123"/>
                </a:lnTo>
                <a:lnTo>
                  <a:pt x="359917" y="458724"/>
                </a:lnTo>
                <a:lnTo>
                  <a:pt x="399160" y="431292"/>
                </a:lnTo>
                <a:lnTo>
                  <a:pt x="432561" y="399414"/>
                </a:lnTo>
                <a:lnTo>
                  <a:pt x="458596" y="360299"/>
                </a:lnTo>
                <a:lnTo>
                  <a:pt x="476123" y="316864"/>
                </a:lnTo>
                <a:lnTo>
                  <a:pt x="486282" y="269113"/>
                </a:lnTo>
                <a:lnTo>
                  <a:pt x="487679" y="244601"/>
                </a:lnTo>
                <a:lnTo>
                  <a:pt x="486282" y="218566"/>
                </a:lnTo>
                <a:lnTo>
                  <a:pt x="476123" y="172212"/>
                </a:lnTo>
                <a:lnTo>
                  <a:pt x="458596" y="128777"/>
                </a:lnTo>
                <a:lnTo>
                  <a:pt x="432561" y="89662"/>
                </a:lnTo>
                <a:lnTo>
                  <a:pt x="399160" y="56387"/>
                </a:lnTo>
                <a:lnTo>
                  <a:pt x="359917" y="30352"/>
                </a:lnTo>
                <a:lnTo>
                  <a:pt x="316356" y="11557"/>
                </a:lnTo>
                <a:lnTo>
                  <a:pt x="268477" y="1397"/>
                </a:lnTo>
                <a:lnTo>
                  <a:pt x="243839" y="0"/>
                </a:lnTo>
                <a:close/>
              </a:path>
            </a:pathLst>
          </a:custGeom>
          <a:solidFill>
            <a:srgbClr val="43AF2A"/>
          </a:solidFill>
        </p:spPr>
        <p:txBody>
          <a:bodyPr wrap="square" lIns="0" tIns="0" rIns="0" bIns="0" rtlCol="0"/>
          <a:lstStyle/>
          <a:p>
            <a:endParaRPr/>
          </a:p>
        </p:txBody>
      </p:sp>
      <p:sp>
        <p:nvSpPr>
          <p:cNvPr id="148" name="object 148"/>
          <p:cNvSpPr txBox="1"/>
          <p:nvPr/>
        </p:nvSpPr>
        <p:spPr>
          <a:xfrm>
            <a:off x="9804018" y="3242627"/>
            <a:ext cx="370840" cy="391795"/>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08</a:t>
            </a:r>
            <a:endParaRPr sz="2400">
              <a:latin typeface="Arial"/>
              <a:cs typeface="Arial"/>
            </a:endParaRPr>
          </a:p>
        </p:txBody>
      </p:sp>
      <p:sp>
        <p:nvSpPr>
          <p:cNvPr id="149" name="object 149"/>
          <p:cNvSpPr txBox="1"/>
          <p:nvPr/>
        </p:nvSpPr>
        <p:spPr>
          <a:xfrm>
            <a:off x="7720965" y="4176712"/>
            <a:ext cx="1692910" cy="337185"/>
          </a:xfrm>
          <a:prstGeom prst="rect">
            <a:avLst/>
          </a:prstGeom>
        </p:spPr>
        <p:txBody>
          <a:bodyPr vert="horz" wrap="square" lIns="0" tIns="22860" rIns="0" bIns="0" rtlCol="0">
            <a:spAutoFit/>
          </a:bodyPr>
          <a:lstStyle/>
          <a:p>
            <a:pPr marL="12700" marR="5080">
              <a:lnSpc>
                <a:spcPts val="1200"/>
              </a:lnSpc>
              <a:spcBef>
                <a:spcPts val="180"/>
              </a:spcBef>
            </a:pPr>
            <a:r>
              <a:rPr sz="1050" spc="-20" dirty="0">
                <a:solidFill>
                  <a:srgbClr val="FFFFFF"/>
                </a:solidFill>
                <a:latin typeface="Arial"/>
                <a:cs typeface="Arial"/>
              </a:rPr>
              <a:t>Lean</a:t>
            </a:r>
            <a:r>
              <a:rPr sz="1050" spc="-85" dirty="0">
                <a:solidFill>
                  <a:srgbClr val="FFFFFF"/>
                </a:solidFill>
                <a:latin typeface="Arial"/>
                <a:cs typeface="Arial"/>
              </a:rPr>
              <a:t> </a:t>
            </a:r>
            <a:r>
              <a:rPr sz="1050" spc="-20" dirty="0">
                <a:solidFill>
                  <a:srgbClr val="FFFFFF"/>
                </a:solidFill>
                <a:latin typeface="Arial"/>
                <a:cs typeface="Arial"/>
              </a:rPr>
              <a:t>and</a:t>
            </a:r>
            <a:r>
              <a:rPr sz="1050" spc="-85" dirty="0">
                <a:solidFill>
                  <a:srgbClr val="FFFFFF"/>
                </a:solidFill>
                <a:latin typeface="Arial"/>
                <a:cs typeface="Arial"/>
              </a:rPr>
              <a:t> </a:t>
            </a:r>
            <a:r>
              <a:rPr sz="1050" spc="-5" dirty="0">
                <a:solidFill>
                  <a:srgbClr val="FFFFFF"/>
                </a:solidFill>
                <a:latin typeface="Arial"/>
                <a:cs typeface="Arial"/>
              </a:rPr>
              <a:t>smart</a:t>
            </a:r>
            <a:r>
              <a:rPr sz="1050" spc="-35" dirty="0">
                <a:solidFill>
                  <a:srgbClr val="FFFFFF"/>
                </a:solidFill>
                <a:latin typeface="Arial"/>
                <a:cs typeface="Arial"/>
              </a:rPr>
              <a:t> </a:t>
            </a:r>
            <a:r>
              <a:rPr sz="1050" spc="-20" dirty="0">
                <a:solidFill>
                  <a:srgbClr val="FFFFFF"/>
                </a:solidFill>
                <a:latin typeface="Arial"/>
                <a:cs typeface="Arial"/>
              </a:rPr>
              <a:t>has</a:t>
            </a:r>
            <a:r>
              <a:rPr sz="1050" spc="-30" dirty="0">
                <a:solidFill>
                  <a:srgbClr val="FFFFFF"/>
                </a:solidFill>
                <a:latin typeface="Arial"/>
                <a:cs typeface="Arial"/>
              </a:rPr>
              <a:t> </a:t>
            </a:r>
            <a:r>
              <a:rPr sz="1050" spc="5" dirty="0">
                <a:solidFill>
                  <a:srgbClr val="FFFFFF"/>
                </a:solidFill>
                <a:latin typeface="Arial"/>
                <a:cs typeface="Arial"/>
              </a:rPr>
              <a:t>to</a:t>
            </a:r>
            <a:r>
              <a:rPr sz="1050" spc="-85" dirty="0">
                <a:solidFill>
                  <a:srgbClr val="FFFFFF"/>
                </a:solidFill>
                <a:latin typeface="Arial"/>
                <a:cs typeface="Arial"/>
              </a:rPr>
              <a:t> </a:t>
            </a:r>
            <a:r>
              <a:rPr sz="1050" spc="-15" dirty="0">
                <a:solidFill>
                  <a:srgbClr val="FFFFFF"/>
                </a:solidFill>
                <a:latin typeface="Arial"/>
                <a:cs typeface="Arial"/>
              </a:rPr>
              <a:t>be</a:t>
            </a:r>
            <a:r>
              <a:rPr sz="1050" spc="-85" dirty="0">
                <a:solidFill>
                  <a:srgbClr val="FFFFFF"/>
                </a:solidFill>
                <a:latin typeface="Arial"/>
                <a:cs typeface="Arial"/>
              </a:rPr>
              <a:t> </a:t>
            </a:r>
            <a:r>
              <a:rPr sz="1050" spc="-5" dirty="0">
                <a:solidFill>
                  <a:srgbClr val="FFFFFF"/>
                </a:solidFill>
                <a:latin typeface="Arial"/>
                <a:cs typeface="Arial"/>
              </a:rPr>
              <a:t>the  </a:t>
            </a:r>
            <a:r>
              <a:rPr sz="1050" spc="-20" dirty="0">
                <a:solidFill>
                  <a:srgbClr val="FFFFFF"/>
                </a:solidFill>
                <a:latin typeface="Arial"/>
                <a:cs typeface="Arial"/>
              </a:rPr>
              <a:t>future </a:t>
            </a:r>
            <a:r>
              <a:rPr sz="1050" spc="-15" dirty="0">
                <a:solidFill>
                  <a:srgbClr val="FFFFFF"/>
                </a:solidFill>
                <a:latin typeface="Arial"/>
                <a:cs typeface="Arial"/>
              </a:rPr>
              <a:t>of </a:t>
            </a:r>
            <a:r>
              <a:rPr sz="1050" spc="-20" dirty="0">
                <a:solidFill>
                  <a:srgbClr val="FFFFFF"/>
                </a:solidFill>
                <a:latin typeface="Arial"/>
                <a:cs typeface="Arial"/>
              </a:rPr>
              <a:t>efficient</a:t>
            </a:r>
            <a:r>
              <a:rPr sz="1050" spc="-110" dirty="0">
                <a:solidFill>
                  <a:srgbClr val="FFFFFF"/>
                </a:solidFill>
                <a:latin typeface="Arial"/>
                <a:cs typeface="Arial"/>
              </a:rPr>
              <a:t> </a:t>
            </a:r>
            <a:r>
              <a:rPr sz="1050" spc="-10" dirty="0">
                <a:solidFill>
                  <a:srgbClr val="FFFFFF"/>
                </a:solidFill>
                <a:latin typeface="Arial"/>
                <a:cs typeface="Arial"/>
              </a:rPr>
              <a:t>retailing.</a:t>
            </a:r>
            <a:endParaRPr sz="1050">
              <a:latin typeface="Arial"/>
              <a:cs typeface="Arial"/>
            </a:endParaRPr>
          </a:p>
        </p:txBody>
      </p:sp>
      <p:sp>
        <p:nvSpPr>
          <p:cNvPr id="150" name="object 150"/>
          <p:cNvSpPr/>
          <p:nvPr/>
        </p:nvSpPr>
        <p:spPr>
          <a:xfrm>
            <a:off x="10109200" y="4043679"/>
            <a:ext cx="487680" cy="487680"/>
          </a:xfrm>
          <a:custGeom>
            <a:avLst/>
            <a:gdLst/>
            <a:ahLst/>
            <a:cxnLst/>
            <a:rect l="l" t="t" r="r" b="b"/>
            <a:pathLst>
              <a:path w="487679" h="487679">
                <a:moveTo>
                  <a:pt x="243840" y="0"/>
                </a:moveTo>
                <a:lnTo>
                  <a:pt x="194436" y="5842"/>
                </a:lnTo>
                <a:lnTo>
                  <a:pt x="148081" y="20320"/>
                </a:lnTo>
                <a:lnTo>
                  <a:pt x="107442" y="41910"/>
                </a:lnTo>
                <a:lnTo>
                  <a:pt x="71120" y="72390"/>
                </a:lnTo>
                <a:lnTo>
                  <a:pt x="40640" y="108585"/>
                </a:lnTo>
                <a:lnTo>
                  <a:pt x="18923" y="149098"/>
                </a:lnTo>
                <a:lnTo>
                  <a:pt x="4318" y="195326"/>
                </a:lnTo>
                <a:lnTo>
                  <a:pt x="0" y="218567"/>
                </a:lnTo>
                <a:lnTo>
                  <a:pt x="0" y="269113"/>
                </a:lnTo>
                <a:lnTo>
                  <a:pt x="10159" y="316865"/>
                </a:lnTo>
                <a:lnTo>
                  <a:pt x="29082" y="360299"/>
                </a:lnTo>
                <a:lnTo>
                  <a:pt x="55118" y="399415"/>
                </a:lnTo>
                <a:lnTo>
                  <a:pt x="88519" y="431292"/>
                </a:lnTo>
                <a:lnTo>
                  <a:pt x="127761" y="458724"/>
                </a:lnTo>
                <a:lnTo>
                  <a:pt x="171323" y="476123"/>
                </a:lnTo>
                <a:lnTo>
                  <a:pt x="219201" y="486283"/>
                </a:lnTo>
                <a:lnTo>
                  <a:pt x="243840" y="487680"/>
                </a:lnTo>
                <a:lnTo>
                  <a:pt x="268477" y="486283"/>
                </a:lnTo>
                <a:lnTo>
                  <a:pt x="316356" y="476123"/>
                </a:lnTo>
                <a:lnTo>
                  <a:pt x="359918" y="458724"/>
                </a:lnTo>
                <a:lnTo>
                  <a:pt x="399160" y="431292"/>
                </a:lnTo>
                <a:lnTo>
                  <a:pt x="432561" y="399415"/>
                </a:lnTo>
                <a:lnTo>
                  <a:pt x="458597" y="360299"/>
                </a:lnTo>
                <a:lnTo>
                  <a:pt x="476123" y="316865"/>
                </a:lnTo>
                <a:lnTo>
                  <a:pt x="486282" y="269113"/>
                </a:lnTo>
                <a:lnTo>
                  <a:pt x="487679" y="244602"/>
                </a:lnTo>
                <a:lnTo>
                  <a:pt x="486282" y="218567"/>
                </a:lnTo>
                <a:lnTo>
                  <a:pt x="476123" y="172212"/>
                </a:lnTo>
                <a:lnTo>
                  <a:pt x="458597" y="128778"/>
                </a:lnTo>
                <a:lnTo>
                  <a:pt x="432561" y="89662"/>
                </a:lnTo>
                <a:lnTo>
                  <a:pt x="399160" y="56388"/>
                </a:lnTo>
                <a:lnTo>
                  <a:pt x="359918" y="30353"/>
                </a:lnTo>
                <a:lnTo>
                  <a:pt x="316356" y="11557"/>
                </a:lnTo>
                <a:lnTo>
                  <a:pt x="268477" y="1397"/>
                </a:lnTo>
                <a:lnTo>
                  <a:pt x="243840" y="0"/>
                </a:lnTo>
                <a:close/>
              </a:path>
            </a:pathLst>
          </a:custGeom>
          <a:solidFill>
            <a:srgbClr val="43AF2A"/>
          </a:solidFill>
        </p:spPr>
        <p:txBody>
          <a:bodyPr wrap="square" lIns="0" tIns="0" rIns="0" bIns="0" rtlCol="0"/>
          <a:lstStyle/>
          <a:p>
            <a:endParaRPr/>
          </a:p>
        </p:txBody>
      </p:sp>
      <p:sp>
        <p:nvSpPr>
          <p:cNvPr id="151" name="object 151"/>
          <p:cNvSpPr txBox="1"/>
          <p:nvPr/>
        </p:nvSpPr>
        <p:spPr>
          <a:xfrm>
            <a:off x="10167366" y="4085844"/>
            <a:ext cx="370840" cy="392430"/>
          </a:xfrm>
          <a:prstGeom prst="rect">
            <a:avLst/>
          </a:prstGeom>
        </p:spPr>
        <p:txBody>
          <a:bodyPr vert="horz" wrap="square" lIns="0" tIns="13335" rIns="0" bIns="0" rtlCol="0">
            <a:spAutoFit/>
          </a:bodyPr>
          <a:lstStyle/>
          <a:p>
            <a:pPr marL="12700">
              <a:lnSpc>
                <a:spcPct val="100000"/>
              </a:lnSpc>
              <a:spcBef>
                <a:spcPts val="105"/>
              </a:spcBef>
            </a:pPr>
            <a:r>
              <a:rPr sz="2400" b="1" spc="20" dirty="0">
                <a:solidFill>
                  <a:srgbClr val="FFFFFF"/>
                </a:solidFill>
                <a:latin typeface="Arial"/>
                <a:cs typeface="Arial"/>
              </a:rPr>
              <a:t>09</a:t>
            </a:r>
            <a:endParaRPr sz="2400">
              <a:latin typeface="Arial"/>
              <a:cs typeface="Arial"/>
            </a:endParaRPr>
          </a:p>
        </p:txBody>
      </p:sp>
      <p:sp>
        <p:nvSpPr>
          <p:cNvPr id="152" name="object 152"/>
          <p:cNvSpPr txBox="1"/>
          <p:nvPr/>
        </p:nvSpPr>
        <p:spPr>
          <a:xfrm>
            <a:off x="7182231" y="5038344"/>
            <a:ext cx="2265045" cy="336550"/>
          </a:xfrm>
          <a:prstGeom prst="rect">
            <a:avLst/>
          </a:prstGeom>
        </p:spPr>
        <p:txBody>
          <a:bodyPr vert="horz" wrap="square" lIns="0" tIns="11430" rIns="0" bIns="0" rtlCol="0">
            <a:spAutoFit/>
          </a:bodyPr>
          <a:lstStyle/>
          <a:p>
            <a:pPr marL="12700">
              <a:lnSpc>
                <a:spcPts val="1230"/>
              </a:lnSpc>
              <a:spcBef>
                <a:spcPts val="90"/>
              </a:spcBef>
            </a:pPr>
            <a:r>
              <a:rPr sz="1050" spc="-30" dirty="0">
                <a:solidFill>
                  <a:srgbClr val="FFFFFF"/>
                </a:solidFill>
                <a:latin typeface="Arial"/>
                <a:cs typeface="Arial"/>
              </a:rPr>
              <a:t>Think </a:t>
            </a:r>
            <a:r>
              <a:rPr sz="1050" spc="-10" dirty="0">
                <a:solidFill>
                  <a:srgbClr val="FFFFFF"/>
                </a:solidFill>
                <a:latin typeface="Arial"/>
                <a:cs typeface="Arial"/>
              </a:rPr>
              <a:t>consumer </a:t>
            </a:r>
            <a:r>
              <a:rPr sz="1050" spc="-20" dirty="0">
                <a:solidFill>
                  <a:srgbClr val="FFFFFF"/>
                </a:solidFill>
                <a:latin typeface="Arial"/>
                <a:cs typeface="Arial"/>
              </a:rPr>
              <a:t>centricity. </a:t>
            </a:r>
            <a:r>
              <a:rPr sz="1050" spc="-35" dirty="0">
                <a:solidFill>
                  <a:srgbClr val="FFFFFF"/>
                </a:solidFill>
                <a:latin typeface="Arial"/>
                <a:cs typeface="Arial"/>
              </a:rPr>
              <a:t>As </a:t>
            </a:r>
            <a:r>
              <a:rPr sz="1050" spc="-30" dirty="0">
                <a:solidFill>
                  <a:srgbClr val="FFFFFF"/>
                </a:solidFill>
                <a:latin typeface="Arial"/>
                <a:cs typeface="Arial"/>
              </a:rPr>
              <a:t>always,</a:t>
            </a:r>
            <a:r>
              <a:rPr sz="1050" spc="-45" dirty="0">
                <a:solidFill>
                  <a:srgbClr val="FFFFFF"/>
                </a:solidFill>
                <a:latin typeface="Arial"/>
                <a:cs typeface="Arial"/>
              </a:rPr>
              <a:t> </a:t>
            </a:r>
            <a:r>
              <a:rPr sz="1050" dirty="0">
                <a:solidFill>
                  <a:srgbClr val="FFFFFF"/>
                </a:solidFill>
                <a:latin typeface="Arial"/>
                <a:cs typeface="Arial"/>
              </a:rPr>
              <a:t>it</a:t>
            </a:r>
            <a:endParaRPr sz="1050">
              <a:latin typeface="Arial"/>
              <a:cs typeface="Arial"/>
            </a:endParaRPr>
          </a:p>
          <a:p>
            <a:pPr marL="12700">
              <a:lnSpc>
                <a:spcPts val="1230"/>
              </a:lnSpc>
            </a:pPr>
            <a:r>
              <a:rPr sz="1050" spc="-5" dirty="0">
                <a:solidFill>
                  <a:srgbClr val="FFFFFF"/>
                </a:solidFill>
                <a:latin typeface="Arial"/>
                <a:cs typeface="Arial"/>
              </a:rPr>
              <a:t>is </a:t>
            </a:r>
            <a:r>
              <a:rPr sz="1050" spc="-20" dirty="0">
                <a:solidFill>
                  <a:srgbClr val="FFFFFF"/>
                </a:solidFill>
                <a:latin typeface="Arial"/>
                <a:cs typeface="Arial"/>
              </a:rPr>
              <a:t>about </a:t>
            </a:r>
            <a:r>
              <a:rPr sz="1050" spc="-5" dirty="0">
                <a:solidFill>
                  <a:srgbClr val="FFFFFF"/>
                </a:solidFill>
                <a:latin typeface="Arial"/>
                <a:cs typeface="Arial"/>
              </a:rPr>
              <a:t>the</a:t>
            </a:r>
            <a:r>
              <a:rPr sz="1050" spc="-95" dirty="0">
                <a:solidFill>
                  <a:srgbClr val="FFFFFF"/>
                </a:solidFill>
                <a:latin typeface="Arial"/>
                <a:cs typeface="Arial"/>
              </a:rPr>
              <a:t> </a:t>
            </a:r>
            <a:r>
              <a:rPr sz="1050" spc="-20" dirty="0">
                <a:solidFill>
                  <a:srgbClr val="FFFFFF"/>
                </a:solidFill>
                <a:latin typeface="Arial"/>
                <a:cs typeface="Arial"/>
              </a:rPr>
              <a:t>consumer.</a:t>
            </a:r>
            <a:endParaRPr sz="1050">
              <a:latin typeface="Arial"/>
              <a:cs typeface="Arial"/>
            </a:endParaRPr>
          </a:p>
        </p:txBody>
      </p:sp>
      <p:sp>
        <p:nvSpPr>
          <p:cNvPr id="153" name="object 153"/>
          <p:cNvSpPr/>
          <p:nvPr/>
        </p:nvSpPr>
        <p:spPr>
          <a:xfrm>
            <a:off x="9723119" y="5019040"/>
            <a:ext cx="487680" cy="487680"/>
          </a:xfrm>
          <a:custGeom>
            <a:avLst/>
            <a:gdLst/>
            <a:ahLst/>
            <a:cxnLst/>
            <a:rect l="l" t="t" r="r" b="b"/>
            <a:pathLst>
              <a:path w="487679" h="487679">
                <a:moveTo>
                  <a:pt x="243839" y="0"/>
                </a:moveTo>
                <a:lnTo>
                  <a:pt x="194436" y="5842"/>
                </a:lnTo>
                <a:lnTo>
                  <a:pt x="148081" y="20320"/>
                </a:lnTo>
                <a:lnTo>
                  <a:pt x="107441" y="41910"/>
                </a:lnTo>
                <a:lnTo>
                  <a:pt x="71120" y="72390"/>
                </a:lnTo>
                <a:lnTo>
                  <a:pt x="40639" y="108585"/>
                </a:lnTo>
                <a:lnTo>
                  <a:pt x="18923" y="149098"/>
                </a:lnTo>
                <a:lnTo>
                  <a:pt x="4318" y="195326"/>
                </a:lnTo>
                <a:lnTo>
                  <a:pt x="0" y="218567"/>
                </a:lnTo>
                <a:lnTo>
                  <a:pt x="0" y="269113"/>
                </a:lnTo>
                <a:lnTo>
                  <a:pt x="10159" y="316865"/>
                </a:lnTo>
                <a:lnTo>
                  <a:pt x="29082" y="360299"/>
                </a:lnTo>
                <a:lnTo>
                  <a:pt x="55118" y="399415"/>
                </a:lnTo>
                <a:lnTo>
                  <a:pt x="88519" y="431292"/>
                </a:lnTo>
                <a:lnTo>
                  <a:pt x="127761" y="458724"/>
                </a:lnTo>
                <a:lnTo>
                  <a:pt x="171323" y="476123"/>
                </a:lnTo>
                <a:lnTo>
                  <a:pt x="219201" y="486283"/>
                </a:lnTo>
                <a:lnTo>
                  <a:pt x="243839" y="487680"/>
                </a:lnTo>
                <a:lnTo>
                  <a:pt x="268477" y="486283"/>
                </a:lnTo>
                <a:lnTo>
                  <a:pt x="316356" y="476123"/>
                </a:lnTo>
                <a:lnTo>
                  <a:pt x="359918" y="458724"/>
                </a:lnTo>
                <a:lnTo>
                  <a:pt x="399160" y="431292"/>
                </a:lnTo>
                <a:lnTo>
                  <a:pt x="432561" y="399415"/>
                </a:lnTo>
                <a:lnTo>
                  <a:pt x="458597" y="360299"/>
                </a:lnTo>
                <a:lnTo>
                  <a:pt x="476123" y="316865"/>
                </a:lnTo>
                <a:lnTo>
                  <a:pt x="486282" y="269113"/>
                </a:lnTo>
                <a:lnTo>
                  <a:pt x="487679" y="244602"/>
                </a:lnTo>
                <a:lnTo>
                  <a:pt x="486282" y="218567"/>
                </a:lnTo>
                <a:lnTo>
                  <a:pt x="476123" y="172212"/>
                </a:lnTo>
                <a:lnTo>
                  <a:pt x="458597" y="128778"/>
                </a:lnTo>
                <a:lnTo>
                  <a:pt x="432561" y="89662"/>
                </a:lnTo>
                <a:lnTo>
                  <a:pt x="399160" y="56387"/>
                </a:lnTo>
                <a:lnTo>
                  <a:pt x="359918" y="30353"/>
                </a:lnTo>
                <a:lnTo>
                  <a:pt x="316356" y="11557"/>
                </a:lnTo>
                <a:lnTo>
                  <a:pt x="268477" y="1397"/>
                </a:lnTo>
                <a:lnTo>
                  <a:pt x="243839" y="0"/>
                </a:lnTo>
                <a:close/>
              </a:path>
            </a:pathLst>
          </a:custGeom>
          <a:solidFill>
            <a:srgbClr val="43AF2A"/>
          </a:solidFill>
        </p:spPr>
        <p:txBody>
          <a:bodyPr wrap="square" lIns="0" tIns="0" rIns="0" bIns="0" rtlCol="0"/>
          <a:lstStyle/>
          <a:p>
            <a:endParaRPr/>
          </a:p>
        </p:txBody>
      </p:sp>
      <p:sp>
        <p:nvSpPr>
          <p:cNvPr id="154" name="object 154"/>
          <p:cNvSpPr txBox="1"/>
          <p:nvPr/>
        </p:nvSpPr>
        <p:spPr>
          <a:xfrm>
            <a:off x="9777983" y="5065712"/>
            <a:ext cx="370840" cy="391795"/>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10</a:t>
            </a:r>
            <a:endParaRPr sz="2400">
              <a:latin typeface="Arial"/>
              <a:cs typeface="Arial"/>
            </a:endParaRPr>
          </a:p>
        </p:txBody>
      </p:sp>
      <p:sp>
        <p:nvSpPr>
          <p:cNvPr id="155" name="object 155"/>
          <p:cNvSpPr/>
          <p:nvPr/>
        </p:nvSpPr>
        <p:spPr>
          <a:xfrm>
            <a:off x="4927600" y="1300480"/>
            <a:ext cx="1148079" cy="833120"/>
          </a:xfrm>
          <a:prstGeom prst="rect">
            <a:avLst/>
          </a:prstGeom>
          <a:blipFill>
            <a:blip r:embed="rId10" cstate="print"/>
            <a:stretch>
              <a:fillRect/>
            </a:stretch>
          </a:blipFill>
        </p:spPr>
        <p:txBody>
          <a:bodyPr wrap="square" lIns="0" tIns="0" rIns="0" bIns="0" rtlCol="0"/>
          <a:lstStyle/>
          <a:p>
            <a:endParaRPr/>
          </a:p>
        </p:txBody>
      </p:sp>
      <p:sp>
        <p:nvSpPr>
          <p:cNvPr id="156" name="object 156"/>
          <p:cNvSpPr/>
          <p:nvPr/>
        </p:nvSpPr>
        <p:spPr>
          <a:xfrm>
            <a:off x="6136640" y="3058160"/>
            <a:ext cx="944880" cy="690879"/>
          </a:xfrm>
          <a:prstGeom prst="rect">
            <a:avLst/>
          </a:prstGeom>
          <a:blipFill>
            <a:blip r:embed="rId11" cstate="print"/>
            <a:stretch>
              <a:fillRect/>
            </a:stretch>
          </a:blipFill>
        </p:spPr>
        <p:txBody>
          <a:bodyPr wrap="square" lIns="0" tIns="0" rIns="0" bIns="0" rtlCol="0"/>
          <a:lstStyle/>
          <a:p>
            <a:endParaRPr/>
          </a:p>
        </p:txBody>
      </p:sp>
      <p:sp>
        <p:nvSpPr>
          <p:cNvPr id="157" name="object 157"/>
          <p:cNvSpPr/>
          <p:nvPr/>
        </p:nvSpPr>
        <p:spPr>
          <a:xfrm>
            <a:off x="6756400" y="4257040"/>
            <a:ext cx="629920" cy="416559"/>
          </a:xfrm>
          <a:custGeom>
            <a:avLst/>
            <a:gdLst/>
            <a:ahLst/>
            <a:cxnLst/>
            <a:rect l="l" t="t" r="r" b="b"/>
            <a:pathLst>
              <a:path w="629920" h="416560">
                <a:moveTo>
                  <a:pt x="300227" y="150749"/>
                </a:moveTo>
                <a:lnTo>
                  <a:pt x="300056" y="153924"/>
                </a:lnTo>
                <a:lnTo>
                  <a:pt x="299974" y="159893"/>
                </a:lnTo>
                <a:lnTo>
                  <a:pt x="296925" y="265303"/>
                </a:lnTo>
                <a:lnTo>
                  <a:pt x="295275" y="310896"/>
                </a:lnTo>
                <a:lnTo>
                  <a:pt x="293243" y="416560"/>
                </a:lnTo>
                <a:lnTo>
                  <a:pt x="606551" y="416560"/>
                </a:lnTo>
                <a:lnTo>
                  <a:pt x="605076" y="298704"/>
                </a:lnTo>
                <a:lnTo>
                  <a:pt x="450850" y="298704"/>
                </a:lnTo>
                <a:lnTo>
                  <a:pt x="436372" y="264033"/>
                </a:lnTo>
                <a:lnTo>
                  <a:pt x="423545" y="245618"/>
                </a:lnTo>
                <a:lnTo>
                  <a:pt x="376787" y="153924"/>
                </a:lnTo>
                <a:lnTo>
                  <a:pt x="300481" y="153924"/>
                </a:lnTo>
                <a:lnTo>
                  <a:pt x="300227" y="150749"/>
                </a:lnTo>
                <a:close/>
              </a:path>
              <a:path w="629920" h="416560">
                <a:moveTo>
                  <a:pt x="528954" y="0"/>
                </a:moveTo>
                <a:lnTo>
                  <a:pt x="528701" y="0"/>
                </a:lnTo>
                <a:lnTo>
                  <a:pt x="528701" y="254"/>
                </a:lnTo>
                <a:lnTo>
                  <a:pt x="533146" y="2793"/>
                </a:lnTo>
                <a:lnTo>
                  <a:pt x="550926" y="75184"/>
                </a:lnTo>
                <a:lnTo>
                  <a:pt x="526542" y="81280"/>
                </a:lnTo>
                <a:lnTo>
                  <a:pt x="542798" y="111379"/>
                </a:lnTo>
                <a:lnTo>
                  <a:pt x="459740" y="274066"/>
                </a:lnTo>
                <a:lnTo>
                  <a:pt x="450850" y="298704"/>
                </a:lnTo>
                <a:lnTo>
                  <a:pt x="605076" y="298704"/>
                </a:lnTo>
                <a:lnTo>
                  <a:pt x="604266" y="233934"/>
                </a:lnTo>
                <a:lnTo>
                  <a:pt x="605281" y="232156"/>
                </a:lnTo>
                <a:lnTo>
                  <a:pt x="603728" y="202116"/>
                </a:lnTo>
                <a:lnTo>
                  <a:pt x="602662" y="172910"/>
                </a:lnTo>
                <a:lnTo>
                  <a:pt x="602049" y="144752"/>
                </a:lnTo>
                <a:lnTo>
                  <a:pt x="601852" y="117856"/>
                </a:lnTo>
                <a:lnTo>
                  <a:pt x="601852" y="117348"/>
                </a:lnTo>
                <a:lnTo>
                  <a:pt x="629920" y="14224"/>
                </a:lnTo>
                <a:lnTo>
                  <a:pt x="622561" y="10372"/>
                </a:lnTo>
                <a:lnTo>
                  <a:pt x="613060" y="8461"/>
                </a:lnTo>
                <a:lnTo>
                  <a:pt x="604845" y="7812"/>
                </a:lnTo>
                <a:lnTo>
                  <a:pt x="601345" y="7747"/>
                </a:lnTo>
                <a:lnTo>
                  <a:pt x="558800" y="7747"/>
                </a:lnTo>
                <a:lnTo>
                  <a:pt x="550922" y="6947"/>
                </a:lnTo>
                <a:lnTo>
                  <a:pt x="543305" y="5349"/>
                </a:lnTo>
                <a:lnTo>
                  <a:pt x="535975" y="3014"/>
                </a:lnTo>
                <a:lnTo>
                  <a:pt x="528954" y="0"/>
                </a:lnTo>
                <a:close/>
              </a:path>
              <a:path w="629920" h="416560">
                <a:moveTo>
                  <a:pt x="163821" y="151257"/>
                </a:moveTo>
                <a:lnTo>
                  <a:pt x="32766" y="151257"/>
                </a:lnTo>
                <a:lnTo>
                  <a:pt x="60821" y="164566"/>
                </a:lnTo>
                <a:lnTo>
                  <a:pt x="124237" y="194008"/>
                </a:lnTo>
                <a:lnTo>
                  <a:pt x="191893" y="223855"/>
                </a:lnTo>
                <a:lnTo>
                  <a:pt x="232664" y="238379"/>
                </a:lnTo>
                <a:lnTo>
                  <a:pt x="239527" y="237611"/>
                </a:lnTo>
                <a:lnTo>
                  <a:pt x="247094" y="233187"/>
                </a:lnTo>
                <a:lnTo>
                  <a:pt x="254113" y="226502"/>
                </a:lnTo>
                <a:lnTo>
                  <a:pt x="259333" y="218948"/>
                </a:lnTo>
                <a:lnTo>
                  <a:pt x="289024" y="168402"/>
                </a:lnTo>
                <a:lnTo>
                  <a:pt x="201422" y="168402"/>
                </a:lnTo>
                <a:lnTo>
                  <a:pt x="163821" y="151257"/>
                </a:lnTo>
                <a:close/>
              </a:path>
              <a:path w="629920" h="416560">
                <a:moveTo>
                  <a:pt x="368934" y="0"/>
                </a:moveTo>
                <a:lnTo>
                  <a:pt x="361932" y="3014"/>
                </a:lnTo>
                <a:lnTo>
                  <a:pt x="354631" y="5349"/>
                </a:lnTo>
                <a:lnTo>
                  <a:pt x="347021" y="6947"/>
                </a:lnTo>
                <a:lnTo>
                  <a:pt x="339090" y="7747"/>
                </a:lnTo>
                <a:lnTo>
                  <a:pt x="301371" y="7747"/>
                </a:lnTo>
                <a:lnTo>
                  <a:pt x="301371" y="8001"/>
                </a:lnTo>
                <a:lnTo>
                  <a:pt x="300735" y="8001"/>
                </a:lnTo>
                <a:lnTo>
                  <a:pt x="283376" y="11457"/>
                </a:lnTo>
                <a:lnTo>
                  <a:pt x="269208" y="20891"/>
                </a:lnTo>
                <a:lnTo>
                  <a:pt x="259659" y="34897"/>
                </a:lnTo>
                <a:lnTo>
                  <a:pt x="256158" y="52070"/>
                </a:lnTo>
                <a:lnTo>
                  <a:pt x="256158" y="55753"/>
                </a:lnTo>
                <a:lnTo>
                  <a:pt x="256540" y="59055"/>
                </a:lnTo>
                <a:lnTo>
                  <a:pt x="257301" y="62484"/>
                </a:lnTo>
                <a:lnTo>
                  <a:pt x="201422" y="168402"/>
                </a:lnTo>
                <a:lnTo>
                  <a:pt x="289024" y="168402"/>
                </a:lnTo>
                <a:lnTo>
                  <a:pt x="300735" y="148462"/>
                </a:lnTo>
                <a:lnTo>
                  <a:pt x="374002" y="148462"/>
                </a:lnTo>
                <a:lnTo>
                  <a:pt x="355092" y="111379"/>
                </a:lnTo>
                <a:lnTo>
                  <a:pt x="371348" y="81280"/>
                </a:lnTo>
                <a:lnTo>
                  <a:pt x="346964" y="75184"/>
                </a:lnTo>
                <a:lnTo>
                  <a:pt x="364744" y="2793"/>
                </a:lnTo>
                <a:lnTo>
                  <a:pt x="369189" y="254"/>
                </a:lnTo>
                <a:lnTo>
                  <a:pt x="368934" y="0"/>
                </a:lnTo>
                <a:close/>
              </a:path>
              <a:path w="629920" h="416560">
                <a:moveTo>
                  <a:pt x="8127" y="80264"/>
                </a:moveTo>
                <a:lnTo>
                  <a:pt x="0" y="156972"/>
                </a:lnTo>
                <a:lnTo>
                  <a:pt x="32766" y="151257"/>
                </a:lnTo>
                <a:lnTo>
                  <a:pt x="163821" y="151257"/>
                </a:lnTo>
                <a:lnTo>
                  <a:pt x="8127" y="80264"/>
                </a:lnTo>
                <a:close/>
              </a:path>
              <a:path w="629920" h="416560">
                <a:moveTo>
                  <a:pt x="374002" y="148462"/>
                </a:moveTo>
                <a:lnTo>
                  <a:pt x="300735" y="148462"/>
                </a:lnTo>
                <a:lnTo>
                  <a:pt x="300481" y="153924"/>
                </a:lnTo>
                <a:lnTo>
                  <a:pt x="376787" y="153924"/>
                </a:lnTo>
                <a:lnTo>
                  <a:pt x="374002" y="148462"/>
                </a:lnTo>
                <a:close/>
              </a:path>
            </a:pathLst>
          </a:custGeom>
          <a:solidFill>
            <a:srgbClr val="464552"/>
          </a:solidFill>
        </p:spPr>
        <p:txBody>
          <a:bodyPr wrap="square" lIns="0" tIns="0" rIns="0" bIns="0" rtlCol="0"/>
          <a:lstStyle/>
          <a:p>
            <a:endParaRPr/>
          </a:p>
        </p:txBody>
      </p:sp>
      <p:sp>
        <p:nvSpPr>
          <p:cNvPr id="158" name="object 158"/>
          <p:cNvSpPr/>
          <p:nvPr/>
        </p:nvSpPr>
        <p:spPr>
          <a:xfrm>
            <a:off x="7122159" y="4196079"/>
            <a:ext cx="162560" cy="111759"/>
          </a:xfrm>
          <a:prstGeom prst="rect">
            <a:avLst/>
          </a:prstGeom>
          <a:blipFill>
            <a:blip r:embed="rId12" cstate="print"/>
            <a:stretch>
              <a:fillRect/>
            </a:stretch>
          </a:blipFill>
        </p:spPr>
        <p:txBody>
          <a:bodyPr wrap="square" lIns="0" tIns="0" rIns="0" bIns="0" rtlCol="0"/>
          <a:lstStyle/>
          <a:p>
            <a:endParaRPr/>
          </a:p>
        </p:txBody>
      </p:sp>
      <p:sp>
        <p:nvSpPr>
          <p:cNvPr id="159" name="object 159"/>
          <p:cNvSpPr/>
          <p:nvPr/>
        </p:nvSpPr>
        <p:spPr>
          <a:xfrm>
            <a:off x="7142480" y="4267200"/>
            <a:ext cx="121920" cy="284480"/>
          </a:xfrm>
          <a:custGeom>
            <a:avLst/>
            <a:gdLst/>
            <a:ahLst/>
            <a:cxnLst/>
            <a:rect l="l" t="t" r="r" b="b"/>
            <a:pathLst>
              <a:path w="121920" h="284479">
                <a:moveTo>
                  <a:pt x="0" y="3937"/>
                </a:moveTo>
                <a:lnTo>
                  <a:pt x="61341" y="284480"/>
                </a:lnTo>
                <a:lnTo>
                  <a:pt x="116402" y="25907"/>
                </a:lnTo>
                <a:lnTo>
                  <a:pt x="58800" y="25907"/>
                </a:lnTo>
                <a:lnTo>
                  <a:pt x="42416" y="24403"/>
                </a:lnTo>
                <a:lnTo>
                  <a:pt x="26971" y="20065"/>
                </a:lnTo>
                <a:lnTo>
                  <a:pt x="12741" y="13156"/>
                </a:lnTo>
                <a:lnTo>
                  <a:pt x="0" y="3937"/>
                </a:lnTo>
                <a:close/>
              </a:path>
              <a:path w="121920" h="284479">
                <a:moveTo>
                  <a:pt x="121920" y="0"/>
                </a:moveTo>
                <a:lnTo>
                  <a:pt x="108575" y="10852"/>
                </a:lnTo>
                <a:lnTo>
                  <a:pt x="93360" y="19002"/>
                </a:lnTo>
                <a:lnTo>
                  <a:pt x="76646" y="24128"/>
                </a:lnTo>
                <a:lnTo>
                  <a:pt x="58800" y="25907"/>
                </a:lnTo>
                <a:lnTo>
                  <a:pt x="116402" y="25907"/>
                </a:lnTo>
                <a:lnTo>
                  <a:pt x="121920" y="0"/>
                </a:lnTo>
                <a:close/>
              </a:path>
            </a:pathLst>
          </a:custGeom>
          <a:solidFill>
            <a:srgbClr val="FFFFFF"/>
          </a:solidFill>
        </p:spPr>
        <p:txBody>
          <a:bodyPr wrap="square" lIns="0" tIns="0" rIns="0" bIns="0" rtlCol="0"/>
          <a:lstStyle/>
          <a:p>
            <a:endParaRPr/>
          </a:p>
        </p:txBody>
      </p:sp>
      <p:sp>
        <p:nvSpPr>
          <p:cNvPr id="160" name="object 160"/>
          <p:cNvSpPr/>
          <p:nvPr/>
        </p:nvSpPr>
        <p:spPr>
          <a:xfrm>
            <a:off x="7122159" y="4246879"/>
            <a:ext cx="162560" cy="304800"/>
          </a:xfrm>
          <a:prstGeom prst="rect">
            <a:avLst/>
          </a:prstGeom>
          <a:blipFill>
            <a:blip r:embed="rId13" cstate="print"/>
            <a:stretch>
              <a:fillRect/>
            </a:stretch>
          </a:blipFill>
        </p:spPr>
        <p:txBody>
          <a:bodyPr wrap="square" lIns="0" tIns="0" rIns="0" bIns="0" rtlCol="0"/>
          <a:lstStyle/>
          <a:p>
            <a:endParaRPr/>
          </a:p>
        </p:txBody>
      </p:sp>
      <p:sp>
        <p:nvSpPr>
          <p:cNvPr id="161" name="object 161"/>
          <p:cNvSpPr/>
          <p:nvPr/>
        </p:nvSpPr>
        <p:spPr>
          <a:xfrm>
            <a:off x="7203440" y="3952240"/>
            <a:ext cx="121920" cy="274320"/>
          </a:xfrm>
          <a:custGeom>
            <a:avLst/>
            <a:gdLst/>
            <a:ahLst/>
            <a:cxnLst/>
            <a:rect l="l" t="t" r="r" b="b"/>
            <a:pathLst>
              <a:path w="121920" h="274320">
                <a:moveTo>
                  <a:pt x="2666" y="0"/>
                </a:moveTo>
                <a:lnTo>
                  <a:pt x="0" y="0"/>
                </a:lnTo>
                <a:lnTo>
                  <a:pt x="0" y="274320"/>
                </a:lnTo>
                <a:lnTo>
                  <a:pt x="38526" y="264272"/>
                </a:lnTo>
                <a:lnTo>
                  <a:pt x="71993" y="237589"/>
                </a:lnTo>
                <a:lnTo>
                  <a:pt x="98389" y="199000"/>
                </a:lnTo>
                <a:lnTo>
                  <a:pt x="115702" y="153237"/>
                </a:lnTo>
                <a:lnTo>
                  <a:pt x="121919" y="105029"/>
                </a:lnTo>
                <a:lnTo>
                  <a:pt x="112770" y="55024"/>
                </a:lnTo>
                <a:lnTo>
                  <a:pt x="87582" y="22653"/>
                </a:lnTo>
                <a:lnTo>
                  <a:pt x="49750" y="5212"/>
                </a:lnTo>
                <a:lnTo>
                  <a:pt x="2666" y="0"/>
                </a:lnTo>
                <a:close/>
              </a:path>
            </a:pathLst>
          </a:custGeom>
          <a:solidFill>
            <a:srgbClr val="F1C6A3"/>
          </a:solidFill>
        </p:spPr>
        <p:txBody>
          <a:bodyPr wrap="square" lIns="0" tIns="0" rIns="0" bIns="0" rtlCol="0"/>
          <a:lstStyle/>
          <a:p>
            <a:endParaRPr/>
          </a:p>
        </p:txBody>
      </p:sp>
      <p:sp>
        <p:nvSpPr>
          <p:cNvPr id="162" name="object 162"/>
          <p:cNvSpPr/>
          <p:nvPr/>
        </p:nvSpPr>
        <p:spPr>
          <a:xfrm>
            <a:off x="7091680" y="3952240"/>
            <a:ext cx="111760" cy="274320"/>
          </a:xfrm>
          <a:custGeom>
            <a:avLst/>
            <a:gdLst/>
            <a:ahLst/>
            <a:cxnLst/>
            <a:rect l="l" t="t" r="r" b="b"/>
            <a:pathLst>
              <a:path w="111759" h="274320">
                <a:moveTo>
                  <a:pt x="111760" y="0"/>
                </a:moveTo>
                <a:lnTo>
                  <a:pt x="110998" y="254"/>
                </a:lnTo>
                <a:lnTo>
                  <a:pt x="108966" y="254"/>
                </a:lnTo>
                <a:lnTo>
                  <a:pt x="66919" y="6516"/>
                </a:lnTo>
                <a:lnTo>
                  <a:pt x="32242" y="24256"/>
                </a:lnTo>
                <a:lnTo>
                  <a:pt x="8685" y="56189"/>
                </a:lnTo>
                <a:lnTo>
                  <a:pt x="0" y="105029"/>
                </a:lnTo>
                <a:lnTo>
                  <a:pt x="5541" y="152784"/>
                </a:lnTo>
                <a:lnTo>
                  <a:pt x="20982" y="198179"/>
                </a:lnTo>
                <a:lnTo>
                  <a:pt x="44549" y="236602"/>
                </a:lnTo>
                <a:lnTo>
                  <a:pt x="74468" y="263435"/>
                </a:lnTo>
                <a:lnTo>
                  <a:pt x="108966" y="274066"/>
                </a:lnTo>
                <a:lnTo>
                  <a:pt x="109981" y="274066"/>
                </a:lnTo>
                <a:lnTo>
                  <a:pt x="110744" y="274320"/>
                </a:lnTo>
                <a:lnTo>
                  <a:pt x="111760" y="274320"/>
                </a:lnTo>
                <a:lnTo>
                  <a:pt x="111760" y="0"/>
                </a:lnTo>
                <a:close/>
              </a:path>
            </a:pathLst>
          </a:custGeom>
          <a:solidFill>
            <a:srgbClr val="F1C6A3"/>
          </a:solidFill>
        </p:spPr>
        <p:txBody>
          <a:bodyPr wrap="square" lIns="0" tIns="0" rIns="0" bIns="0" rtlCol="0"/>
          <a:lstStyle/>
          <a:p>
            <a:endParaRPr/>
          </a:p>
        </p:txBody>
      </p:sp>
      <p:sp>
        <p:nvSpPr>
          <p:cNvPr id="163" name="object 163"/>
          <p:cNvSpPr/>
          <p:nvPr/>
        </p:nvSpPr>
        <p:spPr>
          <a:xfrm>
            <a:off x="7101840" y="4246879"/>
            <a:ext cx="101600" cy="304800"/>
          </a:xfrm>
          <a:custGeom>
            <a:avLst/>
            <a:gdLst/>
            <a:ahLst/>
            <a:cxnLst/>
            <a:rect l="l" t="t" r="r" b="b"/>
            <a:pathLst>
              <a:path w="101600" h="304800">
                <a:moveTo>
                  <a:pt x="33274" y="0"/>
                </a:moveTo>
                <a:lnTo>
                  <a:pt x="17652" y="9271"/>
                </a:lnTo>
                <a:lnTo>
                  <a:pt x="0" y="81407"/>
                </a:lnTo>
                <a:lnTo>
                  <a:pt x="24129" y="87503"/>
                </a:lnTo>
                <a:lnTo>
                  <a:pt x="8127" y="117602"/>
                </a:lnTo>
                <a:lnTo>
                  <a:pt x="101600" y="304800"/>
                </a:lnTo>
                <a:lnTo>
                  <a:pt x="38988" y="25400"/>
                </a:lnTo>
                <a:lnTo>
                  <a:pt x="33274" y="0"/>
                </a:lnTo>
                <a:close/>
              </a:path>
            </a:pathLst>
          </a:custGeom>
          <a:solidFill>
            <a:srgbClr val="333137"/>
          </a:solidFill>
        </p:spPr>
        <p:txBody>
          <a:bodyPr wrap="square" lIns="0" tIns="0" rIns="0" bIns="0" rtlCol="0"/>
          <a:lstStyle/>
          <a:p>
            <a:endParaRPr/>
          </a:p>
        </p:txBody>
      </p:sp>
      <p:sp>
        <p:nvSpPr>
          <p:cNvPr id="164" name="object 164"/>
          <p:cNvSpPr/>
          <p:nvPr/>
        </p:nvSpPr>
        <p:spPr>
          <a:xfrm>
            <a:off x="7203440" y="4246879"/>
            <a:ext cx="101600" cy="304800"/>
          </a:xfrm>
          <a:custGeom>
            <a:avLst/>
            <a:gdLst/>
            <a:ahLst/>
            <a:cxnLst/>
            <a:rect l="l" t="t" r="r" b="b"/>
            <a:pathLst>
              <a:path w="101600" h="304800">
                <a:moveTo>
                  <a:pt x="67690" y="0"/>
                </a:moveTo>
                <a:lnTo>
                  <a:pt x="62737" y="21463"/>
                </a:lnTo>
                <a:lnTo>
                  <a:pt x="0" y="304800"/>
                </a:lnTo>
                <a:lnTo>
                  <a:pt x="93344" y="117602"/>
                </a:lnTo>
                <a:lnTo>
                  <a:pt x="77088" y="87503"/>
                </a:lnTo>
                <a:lnTo>
                  <a:pt x="101600" y="81407"/>
                </a:lnTo>
                <a:lnTo>
                  <a:pt x="83946" y="9271"/>
                </a:lnTo>
                <a:lnTo>
                  <a:pt x="83565" y="9271"/>
                </a:lnTo>
                <a:lnTo>
                  <a:pt x="67690" y="0"/>
                </a:lnTo>
                <a:close/>
              </a:path>
            </a:pathLst>
          </a:custGeom>
          <a:solidFill>
            <a:srgbClr val="333137"/>
          </a:solidFill>
        </p:spPr>
        <p:txBody>
          <a:bodyPr wrap="square" lIns="0" tIns="0" rIns="0" bIns="0" rtlCol="0"/>
          <a:lstStyle/>
          <a:p>
            <a:endParaRPr/>
          </a:p>
        </p:txBody>
      </p:sp>
      <p:sp>
        <p:nvSpPr>
          <p:cNvPr id="165" name="object 165"/>
          <p:cNvSpPr/>
          <p:nvPr/>
        </p:nvSpPr>
        <p:spPr>
          <a:xfrm>
            <a:off x="7331372" y="4262915"/>
            <a:ext cx="79414" cy="89741"/>
          </a:xfrm>
          <a:prstGeom prst="rect">
            <a:avLst/>
          </a:prstGeom>
          <a:blipFill>
            <a:blip r:embed="rId14" cstate="print"/>
            <a:stretch>
              <a:fillRect/>
            </a:stretch>
          </a:blipFill>
        </p:spPr>
        <p:txBody>
          <a:bodyPr wrap="square" lIns="0" tIns="0" rIns="0" bIns="0" rtlCol="0"/>
          <a:lstStyle/>
          <a:p>
            <a:endParaRPr/>
          </a:p>
        </p:txBody>
      </p:sp>
      <p:sp>
        <p:nvSpPr>
          <p:cNvPr id="166" name="object 166"/>
          <p:cNvSpPr/>
          <p:nvPr/>
        </p:nvSpPr>
        <p:spPr>
          <a:xfrm>
            <a:off x="7193280" y="4480559"/>
            <a:ext cx="10160" cy="10160"/>
          </a:xfrm>
          <a:custGeom>
            <a:avLst/>
            <a:gdLst/>
            <a:ahLst/>
            <a:cxnLst/>
            <a:rect l="l" t="t" r="r" b="b"/>
            <a:pathLst>
              <a:path w="10159" h="10160">
                <a:moveTo>
                  <a:pt x="7874" y="0"/>
                </a:moveTo>
                <a:lnTo>
                  <a:pt x="2286" y="0"/>
                </a:lnTo>
                <a:lnTo>
                  <a:pt x="0" y="2285"/>
                </a:lnTo>
                <a:lnTo>
                  <a:pt x="0" y="7873"/>
                </a:lnTo>
                <a:lnTo>
                  <a:pt x="2286" y="10159"/>
                </a:lnTo>
                <a:lnTo>
                  <a:pt x="7874" y="10159"/>
                </a:lnTo>
                <a:lnTo>
                  <a:pt x="10160" y="7873"/>
                </a:lnTo>
                <a:lnTo>
                  <a:pt x="10160" y="2285"/>
                </a:lnTo>
                <a:lnTo>
                  <a:pt x="7874" y="0"/>
                </a:lnTo>
                <a:close/>
              </a:path>
            </a:pathLst>
          </a:custGeom>
          <a:solidFill>
            <a:srgbClr val="333137"/>
          </a:solidFill>
        </p:spPr>
        <p:txBody>
          <a:bodyPr wrap="square" lIns="0" tIns="0" rIns="0" bIns="0" rtlCol="0"/>
          <a:lstStyle/>
          <a:p>
            <a:endParaRPr/>
          </a:p>
        </p:txBody>
      </p:sp>
      <p:sp>
        <p:nvSpPr>
          <p:cNvPr id="167" name="object 167"/>
          <p:cNvSpPr/>
          <p:nvPr/>
        </p:nvSpPr>
        <p:spPr>
          <a:xfrm>
            <a:off x="7213600" y="4480559"/>
            <a:ext cx="10160" cy="10160"/>
          </a:xfrm>
          <a:custGeom>
            <a:avLst/>
            <a:gdLst/>
            <a:ahLst/>
            <a:cxnLst/>
            <a:rect l="l" t="t" r="r" b="b"/>
            <a:pathLst>
              <a:path w="10159" h="10160">
                <a:moveTo>
                  <a:pt x="7874" y="0"/>
                </a:moveTo>
                <a:lnTo>
                  <a:pt x="2285" y="0"/>
                </a:lnTo>
                <a:lnTo>
                  <a:pt x="0" y="2285"/>
                </a:lnTo>
                <a:lnTo>
                  <a:pt x="0" y="7873"/>
                </a:lnTo>
                <a:lnTo>
                  <a:pt x="2285" y="10159"/>
                </a:lnTo>
                <a:lnTo>
                  <a:pt x="7874" y="10159"/>
                </a:lnTo>
                <a:lnTo>
                  <a:pt x="10159" y="7873"/>
                </a:lnTo>
                <a:lnTo>
                  <a:pt x="10159" y="2285"/>
                </a:lnTo>
                <a:lnTo>
                  <a:pt x="7874" y="0"/>
                </a:lnTo>
                <a:close/>
              </a:path>
            </a:pathLst>
          </a:custGeom>
          <a:solidFill>
            <a:srgbClr val="333137"/>
          </a:solidFill>
        </p:spPr>
        <p:txBody>
          <a:bodyPr wrap="square" lIns="0" tIns="0" rIns="0" bIns="0" rtlCol="0"/>
          <a:lstStyle/>
          <a:p>
            <a:endParaRPr/>
          </a:p>
        </p:txBody>
      </p:sp>
      <p:sp>
        <p:nvSpPr>
          <p:cNvPr id="168" name="object 168"/>
          <p:cNvSpPr/>
          <p:nvPr/>
        </p:nvSpPr>
        <p:spPr>
          <a:xfrm>
            <a:off x="7142480" y="4409440"/>
            <a:ext cx="30480" cy="81280"/>
          </a:xfrm>
          <a:custGeom>
            <a:avLst/>
            <a:gdLst/>
            <a:ahLst/>
            <a:cxnLst/>
            <a:rect l="l" t="t" r="r" b="b"/>
            <a:pathLst>
              <a:path w="30479" h="81279">
                <a:moveTo>
                  <a:pt x="10414" y="0"/>
                </a:moveTo>
                <a:lnTo>
                  <a:pt x="0" y="81280"/>
                </a:lnTo>
                <a:lnTo>
                  <a:pt x="9479" y="78626"/>
                </a:lnTo>
                <a:lnTo>
                  <a:pt x="17827" y="77866"/>
                </a:lnTo>
                <a:lnTo>
                  <a:pt x="26066" y="77866"/>
                </a:lnTo>
                <a:lnTo>
                  <a:pt x="30479" y="8636"/>
                </a:lnTo>
                <a:lnTo>
                  <a:pt x="15875" y="5207"/>
                </a:lnTo>
                <a:lnTo>
                  <a:pt x="10414" y="0"/>
                </a:lnTo>
                <a:close/>
              </a:path>
              <a:path w="30479" h="81279">
                <a:moveTo>
                  <a:pt x="26066" y="77866"/>
                </a:moveTo>
                <a:lnTo>
                  <a:pt x="17827" y="77866"/>
                </a:lnTo>
                <a:lnTo>
                  <a:pt x="23770" y="78083"/>
                </a:lnTo>
                <a:lnTo>
                  <a:pt x="26035" y="78359"/>
                </a:lnTo>
                <a:lnTo>
                  <a:pt x="26066" y="77866"/>
                </a:lnTo>
                <a:close/>
              </a:path>
            </a:pathLst>
          </a:custGeom>
          <a:solidFill>
            <a:srgbClr val="E1B899"/>
          </a:solidFill>
        </p:spPr>
        <p:txBody>
          <a:bodyPr wrap="square" lIns="0" tIns="0" rIns="0" bIns="0" rtlCol="0"/>
          <a:lstStyle/>
          <a:p>
            <a:endParaRPr/>
          </a:p>
        </p:txBody>
      </p:sp>
      <p:sp>
        <p:nvSpPr>
          <p:cNvPr id="169" name="object 169"/>
          <p:cNvSpPr/>
          <p:nvPr/>
        </p:nvSpPr>
        <p:spPr>
          <a:xfrm>
            <a:off x="7233919" y="4470400"/>
            <a:ext cx="121920" cy="40640"/>
          </a:xfrm>
          <a:custGeom>
            <a:avLst/>
            <a:gdLst/>
            <a:ahLst/>
            <a:cxnLst/>
            <a:rect l="l" t="t" r="r" b="b"/>
            <a:pathLst>
              <a:path w="121920" h="40639">
                <a:moveTo>
                  <a:pt x="18796" y="0"/>
                </a:moveTo>
                <a:lnTo>
                  <a:pt x="0" y="35432"/>
                </a:lnTo>
                <a:lnTo>
                  <a:pt x="121920" y="40639"/>
                </a:lnTo>
                <a:lnTo>
                  <a:pt x="120650" y="21843"/>
                </a:lnTo>
                <a:lnTo>
                  <a:pt x="101431" y="13108"/>
                </a:lnTo>
                <a:lnTo>
                  <a:pt x="76438" y="6635"/>
                </a:lnTo>
                <a:lnTo>
                  <a:pt x="48087" y="2305"/>
                </a:lnTo>
                <a:lnTo>
                  <a:pt x="18796" y="0"/>
                </a:lnTo>
                <a:close/>
              </a:path>
            </a:pathLst>
          </a:custGeom>
          <a:solidFill>
            <a:srgbClr val="38373E"/>
          </a:solidFill>
        </p:spPr>
        <p:txBody>
          <a:bodyPr wrap="square" lIns="0" tIns="0" rIns="0" bIns="0" rtlCol="0"/>
          <a:lstStyle/>
          <a:p>
            <a:endParaRPr/>
          </a:p>
        </p:txBody>
      </p:sp>
      <p:sp>
        <p:nvSpPr>
          <p:cNvPr id="170" name="object 170"/>
          <p:cNvSpPr/>
          <p:nvPr/>
        </p:nvSpPr>
        <p:spPr>
          <a:xfrm>
            <a:off x="7073996" y="3921759"/>
            <a:ext cx="269047" cy="191007"/>
          </a:xfrm>
          <a:prstGeom prst="rect">
            <a:avLst/>
          </a:prstGeom>
          <a:blipFill>
            <a:blip r:embed="rId15" cstate="print"/>
            <a:stretch>
              <a:fillRect/>
            </a:stretch>
          </a:blipFill>
        </p:spPr>
        <p:txBody>
          <a:bodyPr wrap="square" lIns="0" tIns="0" rIns="0" bIns="0" rtlCol="0"/>
          <a:lstStyle/>
          <a:p>
            <a:endParaRPr/>
          </a:p>
        </p:txBody>
      </p:sp>
      <p:sp>
        <p:nvSpPr>
          <p:cNvPr id="171" name="object 171"/>
          <p:cNvSpPr/>
          <p:nvPr/>
        </p:nvSpPr>
        <p:spPr>
          <a:xfrm>
            <a:off x="6715759" y="4246879"/>
            <a:ext cx="325120" cy="223520"/>
          </a:xfrm>
          <a:custGeom>
            <a:avLst/>
            <a:gdLst/>
            <a:ahLst/>
            <a:cxnLst/>
            <a:rect l="l" t="t" r="r" b="b"/>
            <a:pathLst>
              <a:path w="325120" h="223520">
                <a:moveTo>
                  <a:pt x="317246" y="0"/>
                </a:moveTo>
                <a:lnTo>
                  <a:pt x="7874" y="0"/>
                </a:lnTo>
                <a:lnTo>
                  <a:pt x="0" y="7620"/>
                </a:lnTo>
                <a:lnTo>
                  <a:pt x="0" y="215900"/>
                </a:lnTo>
                <a:lnTo>
                  <a:pt x="7874" y="223520"/>
                </a:lnTo>
                <a:lnTo>
                  <a:pt x="317246" y="223520"/>
                </a:lnTo>
                <a:lnTo>
                  <a:pt x="325120" y="215900"/>
                </a:lnTo>
                <a:lnTo>
                  <a:pt x="325120" y="7620"/>
                </a:lnTo>
                <a:lnTo>
                  <a:pt x="317246" y="0"/>
                </a:lnTo>
                <a:close/>
              </a:path>
            </a:pathLst>
          </a:custGeom>
          <a:solidFill>
            <a:srgbClr val="FBFCFF"/>
          </a:solidFill>
        </p:spPr>
        <p:txBody>
          <a:bodyPr wrap="square" lIns="0" tIns="0" rIns="0" bIns="0" rtlCol="0"/>
          <a:lstStyle/>
          <a:p>
            <a:endParaRPr/>
          </a:p>
        </p:txBody>
      </p:sp>
      <p:sp>
        <p:nvSpPr>
          <p:cNvPr id="172" name="object 172"/>
          <p:cNvSpPr/>
          <p:nvPr/>
        </p:nvSpPr>
        <p:spPr>
          <a:xfrm>
            <a:off x="6746240" y="4267200"/>
            <a:ext cx="274320" cy="193040"/>
          </a:xfrm>
          <a:custGeom>
            <a:avLst/>
            <a:gdLst/>
            <a:ahLst/>
            <a:cxnLst/>
            <a:rect l="l" t="t" r="r" b="b"/>
            <a:pathLst>
              <a:path w="274320" h="193039">
                <a:moveTo>
                  <a:pt x="0" y="193039"/>
                </a:moveTo>
                <a:lnTo>
                  <a:pt x="274320" y="193039"/>
                </a:lnTo>
                <a:lnTo>
                  <a:pt x="274320" y="0"/>
                </a:lnTo>
                <a:lnTo>
                  <a:pt x="0" y="0"/>
                </a:lnTo>
                <a:lnTo>
                  <a:pt x="0" y="193039"/>
                </a:lnTo>
                <a:close/>
              </a:path>
            </a:pathLst>
          </a:custGeom>
          <a:solidFill>
            <a:srgbClr val="0E3753"/>
          </a:solidFill>
        </p:spPr>
        <p:txBody>
          <a:bodyPr wrap="square" lIns="0" tIns="0" rIns="0" bIns="0" rtlCol="0"/>
          <a:lstStyle/>
          <a:p>
            <a:endParaRPr/>
          </a:p>
        </p:txBody>
      </p:sp>
      <p:sp>
        <p:nvSpPr>
          <p:cNvPr id="173" name="object 173"/>
          <p:cNvSpPr/>
          <p:nvPr/>
        </p:nvSpPr>
        <p:spPr>
          <a:xfrm>
            <a:off x="7030719" y="4348479"/>
            <a:ext cx="10160" cy="30480"/>
          </a:xfrm>
          <a:custGeom>
            <a:avLst/>
            <a:gdLst/>
            <a:ahLst/>
            <a:cxnLst/>
            <a:rect l="l" t="t" r="r" b="b"/>
            <a:pathLst>
              <a:path w="10159" h="30479">
                <a:moveTo>
                  <a:pt x="8127" y="0"/>
                </a:moveTo>
                <a:lnTo>
                  <a:pt x="2031" y="0"/>
                </a:lnTo>
                <a:lnTo>
                  <a:pt x="0" y="508"/>
                </a:lnTo>
                <a:lnTo>
                  <a:pt x="0" y="29972"/>
                </a:lnTo>
                <a:lnTo>
                  <a:pt x="2031" y="30480"/>
                </a:lnTo>
                <a:lnTo>
                  <a:pt x="8127" y="30480"/>
                </a:lnTo>
                <a:lnTo>
                  <a:pt x="10159" y="29972"/>
                </a:lnTo>
                <a:lnTo>
                  <a:pt x="10159" y="508"/>
                </a:lnTo>
                <a:lnTo>
                  <a:pt x="8127" y="0"/>
                </a:lnTo>
                <a:close/>
              </a:path>
            </a:pathLst>
          </a:custGeom>
          <a:solidFill>
            <a:srgbClr val="6C6E70"/>
          </a:solidFill>
        </p:spPr>
        <p:txBody>
          <a:bodyPr wrap="square" lIns="0" tIns="0" rIns="0" bIns="0" rtlCol="0"/>
          <a:lstStyle/>
          <a:p>
            <a:endParaRPr/>
          </a:p>
        </p:txBody>
      </p:sp>
      <p:sp>
        <p:nvSpPr>
          <p:cNvPr id="174" name="object 174"/>
          <p:cNvSpPr/>
          <p:nvPr/>
        </p:nvSpPr>
        <p:spPr>
          <a:xfrm>
            <a:off x="6807200" y="4572000"/>
            <a:ext cx="10160" cy="10160"/>
          </a:xfrm>
          <a:custGeom>
            <a:avLst/>
            <a:gdLst/>
            <a:ahLst/>
            <a:cxnLst/>
            <a:rect l="l" t="t" r="r" b="b"/>
            <a:pathLst>
              <a:path w="10159" h="10160">
                <a:moveTo>
                  <a:pt x="10159" y="1143"/>
                </a:moveTo>
                <a:lnTo>
                  <a:pt x="3428" y="1143"/>
                </a:lnTo>
                <a:lnTo>
                  <a:pt x="3428" y="10160"/>
                </a:lnTo>
                <a:lnTo>
                  <a:pt x="10159" y="10160"/>
                </a:lnTo>
                <a:lnTo>
                  <a:pt x="10159" y="1143"/>
                </a:lnTo>
                <a:close/>
              </a:path>
              <a:path w="10159" h="10160">
                <a:moveTo>
                  <a:pt x="10159" y="0"/>
                </a:moveTo>
                <a:lnTo>
                  <a:pt x="3428" y="0"/>
                </a:lnTo>
                <a:lnTo>
                  <a:pt x="0" y="1143"/>
                </a:lnTo>
                <a:lnTo>
                  <a:pt x="0" y="3429"/>
                </a:lnTo>
                <a:lnTo>
                  <a:pt x="3428" y="1143"/>
                </a:lnTo>
                <a:lnTo>
                  <a:pt x="10159" y="1143"/>
                </a:lnTo>
                <a:lnTo>
                  <a:pt x="10159" y="0"/>
                </a:lnTo>
                <a:close/>
              </a:path>
            </a:pathLst>
          </a:custGeom>
          <a:solidFill>
            <a:srgbClr val="EE4D23"/>
          </a:solidFill>
        </p:spPr>
        <p:txBody>
          <a:bodyPr wrap="square" lIns="0" tIns="0" rIns="0" bIns="0" rtlCol="0"/>
          <a:lstStyle/>
          <a:p>
            <a:endParaRPr/>
          </a:p>
        </p:txBody>
      </p:sp>
      <p:sp>
        <p:nvSpPr>
          <p:cNvPr id="175" name="object 175"/>
          <p:cNvSpPr/>
          <p:nvPr/>
        </p:nvSpPr>
        <p:spPr>
          <a:xfrm>
            <a:off x="6817359" y="4572000"/>
            <a:ext cx="10160" cy="10160"/>
          </a:xfrm>
          <a:custGeom>
            <a:avLst/>
            <a:gdLst/>
            <a:ahLst/>
            <a:cxnLst/>
            <a:rect l="l" t="t" r="r" b="b"/>
            <a:pathLst>
              <a:path w="10159" h="10160">
                <a:moveTo>
                  <a:pt x="10160" y="1524"/>
                </a:moveTo>
                <a:lnTo>
                  <a:pt x="7239" y="1524"/>
                </a:lnTo>
                <a:lnTo>
                  <a:pt x="7239" y="3937"/>
                </a:lnTo>
                <a:lnTo>
                  <a:pt x="0" y="8636"/>
                </a:lnTo>
                <a:lnTo>
                  <a:pt x="0" y="10160"/>
                </a:lnTo>
                <a:lnTo>
                  <a:pt x="10160" y="10160"/>
                </a:lnTo>
                <a:lnTo>
                  <a:pt x="10160" y="8636"/>
                </a:lnTo>
                <a:lnTo>
                  <a:pt x="2921" y="8636"/>
                </a:lnTo>
                <a:lnTo>
                  <a:pt x="8763" y="4699"/>
                </a:lnTo>
                <a:lnTo>
                  <a:pt x="10160" y="3937"/>
                </a:lnTo>
                <a:lnTo>
                  <a:pt x="10160" y="1524"/>
                </a:lnTo>
                <a:close/>
              </a:path>
              <a:path w="10159" h="10160">
                <a:moveTo>
                  <a:pt x="8763" y="0"/>
                </a:moveTo>
                <a:lnTo>
                  <a:pt x="2921" y="0"/>
                </a:lnTo>
                <a:lnTo>
                  <a:pt x="0" y="1524"/>
                </a:lnTo>
                <a:lnTo>
                  <a:pt x="0" y="3175"/>
                </a:lnTo>
                <a:lnTo>
                  <a:pt x="2921" y="3175"/>
                </a:lnTo>
                <a:lnTo>
                  <a:pt x="2921" y="1524"/>
                </a:lnTo>
                <a:lnTo>
                  <a:pt x="10160" y="1524"/>
                </a:lnTo>
                <a:lnTo>
                  <a:pt x="8763" y="0"/>
                </a:lnTo>
                <a:close/>
              </a:path>
            </a:pathLst>
          </a:custGeom>
          <a:solidFill>
            <a:srgbClr val="EE4D23"/>
          </a:solidFill>
        </p:spPr>
        <p:txBody>
          <a:bodyPr wrap="square" lIns="0" tIns="0" rIns="0" bIns="0" rtlCol="0"/>
          <a:lstStyle/>
          <a:p>
            <a:endParaRPr/>
          </a:p>
        </p:txBody>
      </p:sp>
      <p:sp>
        <p:nvSpPr>
          <p:cNvPr id="176" name="object 176"/>
          <p:cNvSpPr/>
          <p:nvPr/>
        </p:nvSpPr>
        <p:spPr>
          <a:xfrm>
            <a:off x="6827519" y="4572000"/>
            <a:ext cx="10160" cy="10160"/>
          </a:xfrm>
          <a:custGeom>
            <a:avLst/>
            <a:gdLst/>
            <a:ahLst/>
            <a:cxnLst/>
            <a:rect l="l" t="t" r="r" b="b"/>
            <a:pathLst>
              <a:path w="10159" h="10160">
                <a:moveTo>
                  <a:pt x="2539" y="6985"/>
                </a:moveTo>
                <a:lnTo>
                  <a:pt x="0" y="6985"/>
                </a:lnTo>
                <a:lnTo>
                  <a:pt x="0" y="9398"/>
                </a:lnTo>
                <a:lnTo>
                  <a:pt x="2539" y="10160"/>
                </a:lnTo>
                <a:lnTo>
                  <a:pt x="7620" y="10160"/>
                </a:lnTo>
                <a:lnTo>
                  <a:pt x="10159" y="9398"/>
                </a:lnTo>
                <a:lnTo>
                  <a:pt x="10159" y="8636"/>
                </a:lnTo>
                <a:lnTo>
                  <a:pt x="2539" y="8636"/>
                </a:lnTo>
                <a:lnTo>
                  <a:pt x="2539" y="6985"/>
                </a:lnTo>
                <a:close/>
              </a:path>
              <a:path w="10159" h="10160">
                <a:moveTo>
                  <a:pt x="7620" y="4699"/>
                </a:moveTo>
                <a:lnTo>
                  <a:pt x="5079" y="4699"/>
                </a:lnTo>
                <a:lnTo>
                  <a:pt x="5079" y="5461"/>
                </a:lnTo>
                <a:lnTo>
                  <a:pt x="6350" y="5461"/>
                </a:lnTo>
                <a:lnTo>
                  <a:pt x="7620" y="6223"/>
                </a:lnTo>
                <a:lnTo>
                  <a:pt x="7620" y="7874"/>
                </a:lnTo>
                <a:lnTo>
                  <a:pt x="6350" y="8636"/>
                </a:lnTo>
                <a:lnTo>
                  <a:pt x="10159" y="8636"/>
                </a:lnTo>
                <a:lnTo>
                  <a:pt x="10159" y="6223"/>
                </a:lnTo>
                <a:lnTo>
                  <a:pt x="7620" y="4699"/>
                </a:lnTo>
                <a:close/>
              </a:path>
              <a:path w="10159" h="10160">
                <a:moveTo>
                  <a:pt x="10159" y="1524"/>
                </a:moveTo>
                <a:lnTo>
                  <a:pt x="7620" y="1524"/>
                </a:lnTo>
                <a:lnTo>
                  <a:pt x="7620" y="3937"/>
                </a:lnTo>
                <a:lnTo>
                  <a:pt x="6350" y="4699"/>
                </a:lnTo>
                <a:lnTo>
                  <a:pt x="8889" y="4699"/>
                </a:lnTo>
                <a:lnTo>
                  <a:pt x="10159" y="3937"/>
                </a:lnTo>
                <a:lnTo>
                  <a:pt x="10159" y="1524"/>
                </a:lnTo>
                <a:close/>
              </a:path>
              <a:path w="10159" h="10160">
                <a:moveTo>
                  <a:pt x="7620" y="0"/>
                </a:moveTo>
                <a:lnTo>
                  <a:pt x="2539" y="0"/>
                </a:lnTo>
                <a:lnTo>
                  <a:pt x="1270" y="762"/>
                </a:lnTo>
                <a:lnTo>
                  <a:pt x="0" y="3175"/>
                </a:lnTo>
                <a:lnTo>
                  <a:pt x="2539" y="3175"/>
                </a:lnTo>
                <a:lnTo>
                  <a:pt x="2539" y="1524"/>
                </a:lnTo>
                <a:lnTo>
                  <a:pt x="10159" y="1524"/>
                </a:lnTo>
                <a:lnTo>
                  <a:pt x="7620" y="0"/>
                </a:lnTo>
                <a:close/>
              </a:path>
            </a:pathLst>
          </a:custGeom>
          <a:solidFill>
            <a:srgbClr val="EE4D23"/>
          </a:solidFill>
        </p:spPr>
        <p:txBody>
          <a:bodyPr wrap="square" lIns="0" tIns="0" rIns="0" bIns="0" rtlCol="0"/>
          <a:lstStyle/>
          <a:p>
            <a:endParaRPr/>
          </a:p>
        </p:txBody>
      </p:sp>
      <p:sp>
        <p:nvSpPr>
          <p:cNvPr id="177" name="object 177"/>
          <p:cNvSpPr/>
          <p:nvPr/>
        </p:nvSpPr>
        <p:spPr>
          <a:xfrm>
            <a:off x="6827519" y="4572000"/>
            <a:ext cx="10160" cy="10160"/>
          </a:xfrm>
          <a:custGeom>
            <a:avLst/>
            <a:gdLst/>
            <a:ahLst/>
            <a:cxnLst/>
            <a:rect l="l" t="t" r="r" b="b"/>
            <a:pathLst>
              <a:path w="10159" h="10160">
                <a:moveTo>
                  <a:pt x="8508" y="9017"/>
                </a:moveTo>
                <a:lnTo>
                  <a:pt x="5079" y="9017"/>
                </a:lnTo>
                <a:lnTo>
                  <a:pt x="5079" y="10160"/>
                </a:lnTo>
                <a:lnTo>
                  <a:pt x="8508" y="10160"/>
                </a:lnTo>
                <a:lnTo>
                  <a:pt x="8508" y="9017"/>
                </a:lnTo>
                <a:close/>
              </a:path>
              <a:path w="10159" h="10160">
                <a:moveTo>
                  <a:pt x="6730" y="0"/>
                </a:moveTo>
                <a:lnTo>
                  <a:pt x="5079" y="0"/>
                </a:lnTo>
                <a:lnTo>
                  <a:pt x="0" y="6731"/>
                </a:lnTo>
                <a:lnTo>
                  <a:pt x="0" y="9017"/>
                </a:lnTo>
                <a:lnTo>
                  <a:pt x="10159" y="9017"/>
                </a:lnTo>
                <a:lnTo>
                  <a:pt x="10159" y="6731"/>
                </a:lnTo>
                <a:lnTo>
                  <a:pt x="1650" y="6731"/>
                </a:lnTo>
                <a:lnTo>
                  <a:pt x="6730" y="0"/>
                </a:lnTo>
                <a:close/>
              </a:path>
              <a:path w="10159" h="10160">
                <a:moveTo>
                  <a:pt x="8508" y="4572"/>
                </a:moveTo>
                <a:lnTo>
                  <a:pt x="5079" y="4572"/>
                </a:lnTo>
                <a:lnTo>
                  <a:pt x="5079" y="6731"/>
                </a:lnTo>
                <a:lnTo>
                  <a:pt x="8508" y="6731"/>
                </a:lnTo>
                <a:lnTo>
                  <a:pt x="8508" y="4572"/>
                </a:lnTo>
                <a:close/>
              </a:path>
            </a:pathLst>
          </a:custGeom>
          <a:solidFill>
            <a:srgbClr val="EE4D23"/>
          </a:solidFill>
        </p:spPr>
        <p:txBody>
          <a:bodyPr wrap="square" lIns="0" tIns="0" rIns="0" bIns="0" rtlCol="0"/>
          <a:lstStyle/>
          <a:p>
            <a:endParaRPr/>
          </a:p>
        </p:txBody>
      </p:sp>
      <p:sp>
        <p:nvSpPr>
          <p:cNvPr id="178" name="object 178"/>
          <p:cNvSpPr/>
          <p:nvPr/>
        </p:nvSpPr>
        <p:spPr>
          <a:xfrm>
            <a:off x="6837680" y="4572000"/>
            <a:ext cx="10160" cy="10160"/>
          </a:xfrm>
          <a:custGeom>
            <a:avLst/>
            <a:gdLst/>
            <a:ahLst/>
            <a:cxnLst/>
            <a:rect l="l" t="t" r="r" b="b"/>
            <a:pathLst>
              <a:path w="10159" h="10160">
                <a:moveTo>
                  <a:pt x="7620" y="9398"/>
                </a:moveTo>
                <a:lnTo>
                  <a:pt x="2540" y="9398"/>
                </a:lnTo>
                <a:lnTo>
                  <a:pt x="3810" y="10160"/>
                </a:lnTo>
                <a:lnTo>
                  <a:pt x="6350" y="10160"/>
                </a:lnTo>
                <a:lnTo>
                  <a:pt x="7620" y="9398"/>
                </a:lnTo>
                <a:close/>
              </a:path>
              <a:path w="10159" h="10160">
                <a:moveTo>
                  <a:pt x="2540" y="7874"/>
                </a:moveTo>
                <a:lnTo>
                  <a:pt x="0" y="7874"/>
                </a:lnTo>
                <a:lnTo>
                  <a:pt x="1270" y="8636"/>
                </a:lnTo>
                <a:lnTo>
                  <a:pt x="1270" y="9398"/>
                </a:lnTo>
                <a:lnTo>
                  <a:pt x="8890" y="9398"/>
                </a:lnTo>
                <a:lnTo>
                  <a:pt x="10160" y="8636"/>
                </a:lnTo>
                <a:lnTo>
                  <a:pt x="2540" y="8636"/>
                </a:lnTo>
                <a:lnTo>
                  <a:pt x="2540" y="7874"/>
                </a:lnTo>
                <a:close/>
              </a:path>
              <a:path w="10159" h="10160">
                <a:moveTo>
                  <a:pt x="10160" y="4699"/>
                </a:moveTo>
                <a:lnTo>
                  <a:pt x="7620" y="4699"/>
                </a:lnTo>
                <a:lnTo>
                  <a:pt x="7620" y="7874"/>
                </a:lnTo>
                <a:lnTo>
                  <a:pt x="6350" y="8636"/>
                </a:lnTo>
                <a:lnTo>
                  <a:pt x="10160" y="8636"/>
                </a:lnTo>
                <a:lnTo>
                  <a:pt x="10160" y="4699"/>
                </a:lnTo>
                <a:close/>
              </a:path>
              <a:path w="10159" h="10160">
                <a:moveTo>
                  <a:pt x="8890" y="0"/>
                </a:moveTo>
                <a:lnTo>
                  <a:pt x="1270" y="0"/>
                </a:lnTo>
                <a:lnTo>
                  <a:pt x="1270" y="5461"/>
                </a:lnTo>
                <a:lnTo>
                  <a:pt x="2540" y="5461"/>
                </a:lnTo>
                <a:lnTo>
                  <a:pt x="3810" y="4699"/>
                </a:lnTo>
                <a:lnTo>
                  <a:pt x="10160" y="4699"/>
                </a:lnTo>
                <a:lnTo>
                  <a:pt x="8890" y="3937"/>
                </a:lnTo>
                <a:lnTo>
                  <a:pt x="2540" y="3937"/>
                </a:lnTo>
                <a:lnTo>
                  <a:pt x="2540" y="1524"/>
                </a:lnTo>
                <a:lnTo>
                  <a:pt x="8890" y="1524"/>
                </a:lnTo>
                <a:lnTo>
                  <a:pt x="8890" y="0"/>
                </a:lnTo>
                <a:close/>
              </a:path>
              <a:path w="10159" h="10160">
                <a:moveTo>
                  <a:pt x="6350" y="3175"/>
                </a:moveTo>
                <a:lnTo>
                  <a:pt x="3810" y="3175"/>
                </a:lnTo>
                <a:lnTo>
                  <a:pt x="3810" y="3937"/>
                </a:lnTo>
                <a:lnTo>
                  <a:pt x="7620" y="3937"/>
                </a:lnTo>
                <a:lnTo>
                  <a:pt x="6350" y="3175"/>
                </a:lnTo>
                <a:close/>
              </a:path>
            </a:pathLst>
          </a:custGeom>
          <a:solidFill>
            <a:srgbClr val="EE4D23"/>
          </a:solidFill>
        </p:spPr>
        <p:txBody>
          <a:bodyPr wrap="square" lIns="0" tIns="0" rIns="0" bIns="0" rtlCol="0"/>
          <a:lstStyle/>
          <a:p>
            <a:endParaRPr/>
          </a:p>
        </p:txBody>
      </p:sp>
      <p:sp>
        <p:nvSpPr>
          <p:cNvPr id="179" name="object 179"/>
          <p:cNvSpPr/>
          <p:nvPr/>
        </p:nvSpPr>
        <p:spPr>
          <a:xfrm>
            <a:off x="6847840" y="4572000"/>
            <a:ext cx="10160" cy="10160"/>
          </a:xfrm>
          <a:custGeom>
            <a:avLst/>
            <a:gdLst/>
            <a:ahLst/>
            <a:cxnLst/>
            <a:rect l="l" t="t" r="r" b="b"/>
            <a:pathLst>
              <a:path w="10159" h="10160">
                <a:moveTo>
                  <a:pt x="8762" y="0"/>
                </a:moveTo>
                <a:lnTo>
                  <a:pt x="5841" y="0"/>
                </a:lnTo>
                <a:lnTo>
                  <a:pt x="1396" y="4699"/>
                </a:lnTo>
                <a:lnTo>
                  <a:pt x="0" y="5461"/>
                </a:lnTo>
                <a:lnTo>
                  <a:pt x="0" y="8636"/>
                </a:lnTo>
                <a:lnTo>
                  <a:pt x="2920" y="10160"/>
                </a:lnTo>
                <a:lnTo>
                  <a:pt x="8762" y="10160"/>
                </a:lnTo>
                <a:lnTo>
                  <a:pt x="10159" y="8636"/>
                </a:lnTo>
                <a:lnTo>
                  <a:pt x="4317" y="8636"/>
                </a:lnTo>
                <a:lnTo>
                  <a:pt x="2920" y="7874"/>
                </a:lnTo>
                <a:lnTo>
                  <a:pt x="2920" y="6223"/>
                </a:lnTo>
                <a:lnTo>
                  <a:pt x="4317" y="5461"/>
                </a:lnTo>
                <a:lnTo>
                  <a:pt x="10159" y="5461"/>
                </a:lnTo>
                <a:lnTo>
                  <a:pt x="9461" y="4699"/>
                </a:lnTo>
                <a:lnTo>
                  <a:pt x="4317" y="4699"/>
                </a:lnTo>
                <a:lnTo>
                  <a:pt x="4317" y="3937"/>
                </a:lnTo>
                <a:lnTo>
                  <a:pt x="5038" y="3937"/>
                </a:lnTo>
                <a:lnTo>
                  <a:pt x="8762" y="0"/>
                </a:lnTo>
                <a:close/>
              </a:path>
              <a:path w="10159" h="10160">
                <a:moveTo>
                  <a:pt x="10159" y="5461"/>
                </a:moveTo>
                <a:lnTo>
                  <a:pt x="7238" y="5461"/>
                </a:lnTo>
                <a:lnTo>
                  <a:pt x="8762" y="6223"/>
                </a:lnTo>
                <a:lnTo>
                  <a:pt x="8762" y="7874"/>
                </a:lnTo>
                <a:lnTo>
                  <a:pt x="7238" y="8636"/>
                </a:lnTo>
                <a:lnTo>
                  <a:pt x="10159" y="8636"/>
                </a:lnTo>
                <a:lnTo>
                  <a:pt x="10159" y="5461"/>
                </a:lnTo>
                <a:close/>
              </a:path>
              <a:path w="10159" h="10160">
                <a:moveTo>
                  <a:pt x="8762" y="3937"/>
                </a:moveTo>
                <a:lnTo>
                  <a:pt x="5038" y="3937"/>
                </a:lnTo>
                <a:lnTo>
                  <a:pt x="4317" y="4699"/>
                </a:lnTo>
                <a:lnTo>
                  <a:pt x="9461" y="4699"/>
                </a:lnTo>
                <a:lnTo>
                  <a:pt x="8762" y="3937"/>
                </a:lnTo>
                <a:close/>
              </a:path>
            </a:pathLst>
          </a:custGeom>
          <a:solidFill>
            <a:srgbClr val="EE4D23"/>
          </a:solidFill>
        </p:spPr>
        <p:txBody>
          <a:bodyPr wrap="square" lIns="0" tIns="0" rIns="0" bIns="0" rtlCol="0"/>
          <a:lstStyle/>
          <a:p>
            <a:endParaRPr/>
          </a:p>
        </p:txBody>
      </p:sp>
      <p:sp>
        <p:nvSpPr>
          <p:cNvPr id="180" name="object 180"/>
          <p:cNvSpPr/>
          <p:nvPr/>
        </p:nvSpPr>
        <p:spPr>
          <a:xfrm>
            <a:off x="6858000" y="4572000"/>
            <a:ext cx="10160" cy="10160"/>
          </a:xfrm>
          <a:custGeom>
            <a:avLst/>
            <a:gdLst/>
            <a:ahLst/>
            <a:cxnLst/>
            <a:rect l="l" t="t" r="r" b="b"/>
            <a:pathLst>
              <a:path w="10159" h="10160">
                <a:moveTo>
                  <a:pt x="10159" y="1143"/>
                </a:moveTo>
                <a:lnTo>
                  <a:pt x="8508" y="1143"/>
                </a:lnTo>
                <a:lnTo>
                  <a:pt x="3428" y="10160"/>
                </a:lnTo>
                <a:lnTo>
                  <a:pt x="5079" y="10160"/>
                </a:lnTo>
                <a:lnTo>
                  <a:pt x="10159" y="1143"/>
                </a:lnTo>
                <a:close/>
              </a:path>
              <a:path w="10159" h="10160">
                <a:moveTo>
                  <a:pt x="10159" y="0"/>
                </a:moveTo>
                <a:lnTo>
                  <a:pt x="0" y="0"/>
                </a:lnTo>
                <a:lnTo>
                  <a:pt x="0" y="3429"/>
                </a:lnTo>
                <a:lnTo>
                  <a:pt x="3428" y="3429"/>
                </a:lnTo>
                <a:lnTo>
                  <a:pt x="3428" y="1143"/>
                </a:lnTo>
                <a:lnTo>
                  <a:pt x="10159" y="1143"/>
                </a:lnTo>
                <a:lnTo>
                  <a:pt x="10159" y="0"/>
                </a:lnTo>
                <a:close/>
              </a:path>
            </a:pathLst>
          </a:custGeom>
          <a:solidFill>
            <a:srgbClr val="EE4D23"/>
          </a:solidFill>
        </p:spPr>
        <p:txBody>
          <a:bodyPr wrap="square" lIns="0" tIns="0" rIns="0" bIns="0" rtlCol="0"/>
          <a:lstStyle/>
          <a:p>
            <a:endParaRPr/>
          </a:p>
        </p:txBody>
      </p:sp>
      <p:sp>
        <p:nvSpPr>
          <p:cNvPr id="181" name="object 181"/>
          <p:cNvSpPr/>
          <p:nvPr/>
        </p:nvSpPr>
        <p:spPr>
          <a:xfrm>
            <a:off x="6868159" y="4572000"/>
            <a:ext cx="10160" cy="10160"/>
          </a:xfrm>
          <a:custGeom>
            <a:avLst/>
            <a:gdLst/>
            <a:ahLst/>
            <a:cxnLst/>
            <a:rect l="l" t="t" r="r" b="b"/>
            <a:pathLst>
              <a:path w="10159" h="10160">
                <a:moveTo>
                  <a:pt x="7620" y="4699"/>
                </a:moveTo>
                <a:lnTo>
                  <a:pt x="2540" y="4699"/>
                </a:lnTo>
                <a:lnTo>
                  <a:pt x="0" y="6223"/>
                </a:lnTo>
                <a:lnTo>
                  <a:pt x="0" y="8636"/>
                </a:lnTo>
                <a:lnTo>
                  <a:pt x="2540" y="10160"/>
                </a:lnTo>
                <a:lnTo>
                  <a:pt x="7620" y="10160"/>
                </a:lnTo>
                <a:lnTo>
                  <a:pt x="10160" y="8636"/>
                </a:lnTo>
                <a:lnTo>
                  <a:pt x="3810" y="8636"/>
                </a:lnTo>
                <a:lnTo>
                  <a:pt x="2540" y="7874"/>
                </a:lnTo>
                <a:lnTo>
                  <a:pt x="2540" y="6223"/>
                </a:lnTo>
                <a:lnTo>
                  <a:pt x="3810" y="5461"/>
                </a:lnTo>
                <a:lnTo>
                  <a:pt x="8890" y="5461"/>
                </a:lnTo>
                <a:lnTo>
                  <a:pt x="7620" y="4699"/>
                </a:lnTo>
                <a:close/>
              </a:path>
              <a:path w="10159" h="10160">
                <a:moveTo>
                  <a:pt x="8890" y="5461"/>
                </a:moveTo>
                <a:lnTo>
                  <a:pt x="6350" y="5461"/>
                </a:lnTo>
                <a:lnTo>
                  <a:pt x="7620" y="6223"/>
                </a:lnTo>
                <a:lnTo>
                  <a:pt x="7620" y="7874"/>
                </a:lnTo>
                <a:lnTo>
                  <a:pt x="6350" y="8636"/>
                </a:lnTo>
                <a:lnTo>
                  <a:pt x="10160" y="8636"/>
                </a:lnTo>
                <a:lnTo>
                  <a:pt x="10160" y="6223"/>
                </a:lnTo>
                <a:lnTo>
                  <a:pt x="8890" y="5461"/>
                </a:lnTo>
                <a:close/>
              </a:path>
              <a:path w="10159" h="10160">
                <a:moveTo>
                  <a:pt x="7620" y="0"/>
                </a:moveTo>
                <a:lnTo>
                  <a:pt x="2540" y="0"/>
                </a:lnTo>
                <a:lnTo>
                  <a:pt x="0" y="1524"/>
                </a:lnTo>
                <a:lnTo>
                  <a:pt x="0" y="3937"/>
                </a:lnTo>
                <a:lnTo>
                  <a:pt x="1270" y="4699"/>
                </a:lnTo>
                <a:lnTo>
                  <a:pt x="3810" y="4699"/>
                </a:lnTo>
                <a:lnTo>
                  <a:pt x="2540" y="3937"/>
                </a:lnTo>
                <a:lnTo>
                  <a:pt x="2540" y="2286"/>
                </a:lnTo>
                <a:lnTo>
                  <a:pt x="3810" y="1524"/>
                </a:lnTo>
                <a:lnTo>
                  <a:pt x="8890" y="1524"/>
                </a:lnTo>
                <a:lnTo>
                  <a:pt x="7620" y="0"/>
                </a:lnTo>
                <a:close/>
              </a:path>
              <a:path w="10159" h="10160">
                <a:moveTo>
                  <a:pt x="8890" y="1524"/>
                </a:moveTo>
                <a:lnTo>
                  <a:pt x="6350" y="1524"/>
                </a:lnTo>
                <a:lnTo>
                  <a:pt x="7620" y="2286"/>
                </a:lnTo>
                <a:lnTo>
                  <a:pt x="7620" y="3937"/>
                </a:lnTo>
                <a:lnTo>
                  <a:pt x="6350" y="4699"/>
                </a:lnTo>
                <a:lnTo>
                  <a:pt x="8890" y="4699"/>
                </a:lnTo>
                <a:lnTo>
                  <a:pt x="8890" y="1524"/>
                </a:lnTo>
                <a:close/>
              </a:path>
            </a:pathLst>
          </a:custGeom>
          <a:solidFill>
            <a:srgbClr val="EE4D23"/>
          </a:solidFill>
        </p:spPr>
        <p:txBody>
          <a:bodyPr wrap="square" lIns="0" tIns="0" rIns="0" bIns="0" rtlCol="0"/>
          <a:lstStyle/>
          <a:p>
            <a:endParaRPr/>
          </a:p>
        </p:txBody>
      </p:sp>
      <p:sp>
        <p:nvSpPr>
          <p:cNvPr id="182" name="object 182"/>
          <p:cNvSpPr/>
          <p:nvPr/>
        </p:nvSpPr>
        <p:spPr>
          <a:xfrm>
            <a:off x="6878319" y="4572000"/>
            <a:ext cx="10160" cy="10160"/>
          </a:xfrm>
          <a:custGeom>
            <a:avLst/>
            <a:gdLst/>
            <a:ahLst/>
            <a:cxnLst/>
            <a:rect l="l" t="t" r="r" b="b"/>
            <a:pathLst>
              <a:path w="10159" h="10160">
                <a:moveTo>
                  <a:pt x="8762" y="5461"/>
                </a:moveTo>
                <a:lnTo>
                  <a:pt x="5841" y="5461"/>
                </a:lnTo>
                <a:lnTo>
                  <a:pt x="5841" y="6223"/>
                </a:lnTo>
                <a:lnTo>
                  <a:pt x="5121" y="6223"/>
                </a:lnTo>
                <a:lnTo>
                  <a:pt x="1397" y="10160"/>
                </a:lnTo>
                <a:lnTo>
                  <a:pt x="4318" y="10160"/>
                </a:lnTo>
                <a:lnTo>
                  <a:pt x="8762" y="5461"/>
                </a:lnTo>
                <a:close/>
              </a:path>
              <a:path w="10159" h="10160">
                <a:moveTo>
                  <a:pt x="7238" y="0"/>
                </a:moveTo>
                <a:lnTo>
                  <a:pt x="1397" y="0"/>
                </a:lnTo>
                <a:lnTo>
                  <a:pt x="0" y="1524"/>
                </a:lnTo>
                <a:lnTo>
                  <a:pt x="0" y="4699"/>
                </a:lnTo>
                <a:lnTo>
                  <a:pt x="1397" y="6223"/>
                </a:lnTo>
                <a:lnTo>
                  <a:pt x="5121" y="6223"/>
                </a:lnTo>
                <a:lnTo>
                  <a:pt x="5841" y="5461"/>
                </a:lnTo>
                <a:lnTo>
                  <a:pt x="8762" y="5461"/>
                </a:lnTo>
                <a:lnTo>
                  <a:pt x="10159" y="4699"/>
                </a:lnTo>
                <a:lnTo>
                  <a:pt x="2921" y="4699"/>
                </a:lnTo>
                <a:lnTo>
                  <a:pt x="1397" y="3937"/>
                </a:lnTo>
                <a:lnTo>
                  <a:pt x="1397" y="2286"/>
                </a:lnTo>
                <a:lnTo>
                  <a:pt x="2921" y="1524"/>
                </a:lnTo>
                <a:lnTo>
                  <a:pt x="10159" y="1524"/>
                </a:lnTo>
                <a:lnTo>
                  <a:pt x="7238" y="0"/>
                </a:lnTo>
                <a:close/>
              </a:path>
              <a:path w="10159" h="10160">
                <a:moveTo>
                  <a:pt x="10159" y="1524"/>
                </a:moveTo>
                <a:lnTo>
                  <a:pt x="5841" y="1524"/>
                </a:lnTo>
                <a:lnTo>
                  <a:pt x="7238" y="2286"/>
                </a:lnTo>
                <a:lnTo>
                  <a:pt x="7238" y="3937"/>
                </a:lnTo>
                <a:lnTo>
                  <a:pt x="5841" y="4699"/>
                </a:lnTo>
                <a:lnTo>
                  <a:pt x="10159" y="4699"/>
                </a:lnTo>
                <a:lnTo>
                  <a:pt x="10159" y="1524"/>
                </a:lnTo>
                <a:close/>
              </a:path>
            </a:pathLst>
          </a:custGeom>
          <a:solidFill>
            <a:srgbClr val="EE4D23"/>
          </a:solidFill>
        </p:spPr>
        <p:txBody>
          <a:bodyPr wrap="square" lIns="0" tIns="0" rIns="0" bIns="0" rtlCol="0"/>
          <a:lstStyle/>
          <a:p>
            <a:endParaRPr/>
          </a:p>
        </p:txBody>
      </p:sp>
      <p:sp>
        <p:nvSpPr>
          <p:cNvPr id="183" name="object 183"/>
          <p:cNvSpPr/>
          <p:nvPr/>
        </p:nvSpPr>
        <p:spPr>
          <a:xfrm>
            <a:off x="6878319" y="4572000"/>
            <a:ext cx="10160" cy="10160"/>
          </a:xfrm>
          <a:custGeom>
            <a:avLst/>
            <a:gdLst/>
            <a:ahLst/>
            <a:cxnLst/>
            <a:rect l="l" t="t" r="r" b="b"/>
            <a:pathLst>
              <a:path w="10159" h="10160">
                <a:moveTo>
                  <a:pt x="10159" y="1143"/>
                </a:moveTo>
                <a:lnTo>
                  <a:pt x="3428" y="1143"/>
                </a:lnTo>
                <a:lnTo>
                  <a:pt x="3428" y="10160"/>
                </a:lnTo>
                <a:lnTo>
                  <a:pt x="10159" y="10160"/>
                </a:lnTo>
                <a:lnTo>
                  <a:pt x="10159" y="1143"/>
                </a:lnTo>
                <a:close/>
              </a:path>
              <a:path w="10159" h="10160">
                <a:moveTo>
                  <a:pt x="10159" y="0"/>
                </a:moveTo>
                <a:lnTo>
                  <a:pt x="3428" y="0"/>
                </a:lnTo>
                <a:lnTo>
                  <a:pt x="0" y="1143"/>
                </a:lnTo>
                <a:lnTo>
                  <a:pt x="0" y="3429"/>
                </a:lnTo>
                <a:lnTo>
                  <a:pt x="3428" y="1143"/>
                </a:lnTo>
                <a:lnTo>
                  <a:pt x="10159" y="1143"/>
                </a:lnTo>
                <a:lnTo>
                  <a:pt x="10159" y="0"/>
                </a:lnTo>
                <a:close/>
              </a:path>
            </a:pathLst>
          </a:custGeom>
          <a:solidFill>
            <a:srgbClr val="EE4D23"/>
          </a:solidFill>
        </p:spPr>
        <p:txBody>
          <a:bodyPr wrap="square" lIns="0" tIns="0" rIns="0" bIns="0" rtlCol="0"/>
          <a:lstStyle/>
          <a:p>
            <a:endParaRPr/>
          </a:p>
        </p:txBody>
      </p:sp>
      <p:sp>
        <p:nvSpPr>
          <p:cNvPr id="184" name="object 184"/>
          <p:cNvSpPr/>
          <p:nvPr/>
        </p:nvSpPr>
        <p:spPr>
          <a:xfrm>
            <a:off x="6888480" y="4572000"/>
            <a:ext cx="10160" cy="10160"/>
          </a:xfrm>
          <a:custGeom>
            <a:avLst/>
            <a:gdLst/>
            <a:ahLst/>
            <a:cxnLst/>
            <a:rect l="l" t="t" r="r" b="b"/>
            <a:pathLst>
              <a:path w="10159" h="10160">
                <a:moveTo>
                  <a:pt x="7620" y="0"/>
                </a:moveTo>
                <a:lnTo>
                  <a:pt x="2540" y="0"/>
                </a:lnTo>
                <a:lnTo>
                  <a:pt x="0" y="1524"/>
                </a:lnTo>
                <a:lnTo>
                  <a:pt x="0" y="8636"/>
                </a:lnTo>
                <a:lnTo>
                  <a:pt x="2540" y="10160"/>
                </a:lnTo>
                <a:lnTo>
                  <a:pt x="7620" y="10160"/>
                </a:lnTo>
                <a:lnTo>
                  <a:pt x="10160" y="8636"/>
                </a:lnTo>
                <a:lnTo>
                  <a:pt x="3810" y="8636"/>
                </a:lnTo>
                <a:lnTo>
                  <a:pt x="2540" y="7874"/>
                </a:lnTo>
                <a:lnTo>
                  <a:pt x="2540" y="2286"/>
                </a:lnTo>
                <a:lnTo>
                  <a:pt x="3810" y="1524"/>
                </a:lnTo>
                <a:lnTo>
                  <a:pt x="10160" y="1524"/>
                </a:lnTo>
                <a:lnTo>
                  <a:pt x="7620" y="0"/>
                </a:lnTo>
                <a:close/>
              </a:path>
              <a:path w="10159" h="10160">
                <a:moveTo>
                  <a:pt x="10160" y="1524"/>
                </a:moveTo>
                <a:lnTo>
                  <a:pt x="6350" y="1524"/>
                </a:lnTo>
                <a:lnTo>
                  <a:pt x="7620" y="2286"/>
                </a:lnTo>
                <a:lnTo>
                  <a:pt x="7620" y="7874"/>
                </a:lnTo>
                <a:lnTo>
                  <a:pt x="6350" y="8636"/>
                </a:lnTo>
                <a:lnTo>
                  <a:pt x="10160" y="8636"/>
                </a:lnTo>
                <a:lnTo>
                  <a:pt x="10160" y="1524"/>
                </a:lnTo>
                <a:close/>
              </a:path>
            </a:pathLst>
          </a:custGeom>
          <a:solidFill>
            <a:srgbClr val="EE4D23"/>
          </a:solidFill>
        </p:spPr>
        <p:txBody>
          <a:bodyPr wrap="square" lIns="0" tIns="0" rIns="0" bIns="0" rtlCol="0"/>
          <a:lstStyle/>
          <a:p>
            <a:endParaRPr/>
          </a:p>
        </p:txBody>
      </p:sp>
      <p:sp>
        <p:nvSpPr>
          <p:cNvPr id="185" name="object 185"/>
          <p:cNvSpPr/>
          <p:nvPr/>
        </p:nvSpPr>
        <p:spPr>
          <a:xfrm>
            <a:off x="6786880" y="4551679"/>
            <a:ext cx="10160" cy="10160"/>
          </a:xfrm>
          <a:custGeom>
            <a:avLst/>
            <a:gdLst/>
            <a:ahLst/>
            <a:cxnLst/>
            <a:rect l="l" t="t" r="r" b="b"/>
            <a:pathLst>
              <a:path w="10159" h="10160">
                <a:moveTo>
                  <a:pt x="2286" y="7747"/>
                </a:moveTo>
                <a:lnTo>
                  <a:pt x="0" y="7747"/>
                </a:lnTo>
                <a:lnTo>
                  <a:pt x="0" y="8382"/>
                </a:lnTo>
                <a:lnTo>
                  <a:pt x="1143" y="9017"/>
                </a:lnTo>
                <a:lnTo>
                  <a:pt x="1143" y="9525"/>
                </a:lnTo>
                <a:lnTo>
                  <a:pt x="2286" y="10160"/>
                </a:lnTo>
                <a:lnTo>
                  <a:pt x="7874" y="10160"/>
                </a:lnTo>
                <a:lnTo>
                  <a:pt x="9017" y="9525"/>
                </a:lnTo>
                <a:lnTo>
                  <a:pt x="3428" y="9525"/>
                </a:lnTo>
                <a:lnTo>
                  <a:pt x="2286" y="9017"/>
                </a:lnTo>
                <a:lnTo>
                  <a:pt x="2286" y="7747"/>
                </a:lnTo>
                <a:close/>
              </a:path>
              <a:path w="10159" h="10160">
                <a:moveTo>
                  <a:pt x="10160" y="4826"/>
                </a:moveTo>
                <a:lnTo>
                  <a:pt x="7874" y="4826"/>
                </a:lnTo>
                <a:lnTo>
                  <a:pt x="9017" y="5969"/>
                </a:lnTo>
                <a:lnTo>
                  <a:pt x="9017" y="8382"/>
                </a:lnTo>
                <a:lnTo>
                  <a:pt x="7874" y="9017"/>
                </a:lnTo>
                <a:lnTo>
                  <a:pt x="6730" y="9525"/>
                </a:lnTo>
                <a:lnTo>
                  <a:pt x="9017" y="9525"/>
                </a:lnTo>
                <a:lnTo>
                  <a:pt x="10160" y="9017"/>
                </a:lnTo>
                <a:lnTo>
                  <a:pt x="10160" y="4826"/>
                </a:lnTo>
                <a:close/>
              </a:path>
              <a:path w="10159" h="10160">
                <a:moveTo>
                  <a:pt x="10160" y="0"/>
                </a:moveTo>
                <a:lnTo>
                  <a:pt x="1143" y="0"/>
                </a:lnTo>
                <a:lnTo>
                  <a:pt x="1143" y="5334"/>
                </a:lnTo>
                <a:lnTo>
                  <a:pt x="2286" y="5334"/>
                </a:lnTo>
                <a:lnTo>
                  <a:pt x="2286" y="4826"/>
                </a:lnTo>
                <a:lnTo>
                  <a:pt x="10160" y="4826"/>
                </a:lnTo>
                <a:lnTo>
                  <a:pt x="9017" y="4191"/>
                </a:lnTo>
                <a:lnTo>
                  <a:pt x="2286" y="4191"/>
                </a:lnTo>
                <a:lnTo>
                  <a:pt x="2286" y="1143"/>
                </a:lnTo>
                <a:lnTo>
                  <a:pt x="10160" y="1143"/>
                </a:lnTo>
                <a:lnTo>
                  <a:pt x="10160" y="0"/>
                </a:lnTo>
                <a:close/>
              </a:path>
              <a:path w="10159" h="10160">
                <a:moveTo>
                  <a:pt x="6730" y="3556"/>
                </a:moveTo>
                <a:lnTo>
                  <a:pt x="4572" y="3556"/>
                </a:lnTo>
                <a:lnTo>
                  <a:pt x="3428" y="4191"/>
                </a:lnTo>
                <a:lnTo>
                  <a:pt x="7874" y="4191"/>
                </a:lnTo>
                <a:lnTo>
                  <a:pt x="6730" y="3556"/>
                </a:lnTo>
                <a:close/>
              </a:path>
            </a:pathLst>
          </a:custGeom>
          <a:solidFill>
            <a:srgbClr val="FBFCFF"/>
          </a:solidFill>
        </p:spPr>
        <p:txBody>
          <a:bodyPr wrap="square" lIns="0" tIns="0" rIns="0" bIns="0" rtlCol="0"/>
          <a:lstStyle/>
          <a:p>
            <a:endParaRPr/>
          </a:p>
        </p:txBody>
      </p:sp>
      <p:sp>
        <p:nvSpPr>
          <p:cNvPr id="186" name="object 186"/>
          <p:cNvSpPr/>
          <p:nvPr/>
        </p:nvSpPr>
        <p:spPr>
          <a:xfrm>
            <a:off x="6786880" y="4551679"/>
            <a:ext cx="10160" cy="10160"/>
          </a:xfrm>
          <a:custGeom>
            <a:avLst/>
            <a:gdLst/>
            <a:ahLst/>
            <a:cxnLst/>
            <a:rect l="l" t="t" r="r" b="b"/>
            <a:pathLst>
              <a:path w="10159" h="10160">
                <a:moveTo>
                  <a:pt x="7874" y="0"/>
                </a:moveTo>
                <a:lnTo>
                  <a:pt x="2286" y="0"/>
                </a:lnTo>
                <a:lnTo>
                  <a:pt x="0" y="1143"/>
                </a:lnTo>
                <a:lnTo>
                  <a:pt x="0" y="9017"/>
                </a:lnTo>
                <a:lnTo>
                  <a:pt x="2286" y="10160"/>
                </a:lnTo>
                <a:lnTo>
                  <a:pt x="7874" y="10160"/>
                </a:lnTo>
                <a:lnTo>
                  <a:pt x="9144" y="9525"/>
                </a:lnTo>
                <a:lnTo>
                  <a:pt x="3428" y="9525"/>
                </a:lnTo>
                <a:lnTo>
                  <a:pt x="2286" y="8382"/>
                </a:lnTo>
                <a:lnTo>
                  <a:pt x="2286" y="1778"/>
                </a:lnTo>
                <a:lnTo>
                  <a:pt x="3428" y="1143"/>
                </a:lnTo>
                <a:lnTo>
                  <a:pt x="10160" y="1143"/>
                </a:lnTo>
                <a:lnTo>
                  <a:pt x="7874" y="0"/>
                </a:lnTo>
                <a:close/>
              </a:path>
              <a:path w="10159" h="10160">
                <a:moveTo>
                  <a:pt x="10160" y="1143"/>
                </a:moveTo>
                <a:lnTo>
                  <a:pt x="7874" y="1143"/>
                </a:lnTo>
                <a:lnTo>
                  <a:pt x="9017" y="1778"/>
                </a:lnTo>
                <a:lnTo>
                  <a:pt x="9017" y="8382"/>
                </a:lnTo>
                <a:lnTo>
                  <a:pt x="7874" y="9525"/>
                </a:lnTo>
                <a:lnTo>
                  <a:pt x="9144" y="9525"/>
                </a:lnTo>
                <a:lnTo>
                  <a:pt x="10160" y="9017"/>
                </a:lnTo>
                <a:lnTo>
                  <a:pt x="10160" y="1143"/>
                </a:lnTo>
                <a:close/>
              </a:path>
            </a:pathLst>
          </a:custGeom>
          <a:solidFill>
            <a:srgbClr val="FBFCFF"/>
          </a:solidFill>
        </p:spPr>
        <p:txBody>
          <a:bodyPr wrap="square" lIns="0" tIns="0" rIns="0" bIns="0" rtlCol="0"/>
          <a:lstStyle/>
          <a:p>
            <a:endParaRPr/>
          </a:p>
        </p:txBody>
      </p:sp>
      <p:sp>
        <p:nvSpPr>
          <p:cNvPr id="187" name="object 187"/>
          <p:cNvSpPr/>
          <p:nvPr/>
        </p:nvSpPr>
        <p:spPr>
          <a:xfrm>
            <a:off x="6786880" y="4561840"/>
            <a:ext cx="10160" cy="10160"/>
          </a:xfrm>
          <a:custGeom>
            <a:avLst/>
            <a:gdLst/>
            <a:ahLst/>
            <a:cxnLst/>
            <a:rect l="l" t="t" r="r" b="b"/>
            <a:pathLst>
              <a:path w="10159" h="10160">
                <a:moveTo>
                  <a:pt x="7874" y="0"/>
                </a:moveTo>
                <a:lnTo>
                  <a:pt x="2286" y="0"/>
                </a:lnTo>
                <a:lnTo>
                  <a:pt x="0" y="635"/>
                </a:lnTo>
                <a:lnTo>
                  <a:pt x="0" y="9017"/>
                </a:lnTo>
                <a:lnTo>
                  <a:pt x="2286" y="10160"/>
                </a:lnTo>
                <a:lnTo>
                  <a:pt x="7874" y="10160"/>
                </a:lnTo>
                <a:lnTo>
                  <a:pt x="10160" y="9017"/>
                </a:lnTo>
                <a:lnTo>
                  <a:pt x="3428" y="9017"/>
                </a:lnTo>
                <a:lnTo>
                  <a:pt x="2286" y="8382"/>
                </a:lnTo>
                <a:lnTo>
                  <a:pt x="2286" y="1143"/>
                </a:lnTo>
                <a:lnTo>
                  <a:pt x="3428" y="635"/>
                </a:lnTo>
                <a:lnTo>
                  <a:pt x="10160" y="635"/>
                </a:lnTo>
                <a:lnTo>
                  <a:pt x="7874" y="0"/>
                </a:lnTo>
                <a:close/>
              </a:path>
              <a:path w="10159" h="10160">
                <a:moveTo>
                  <a:pt x="10160" y="635"/>
                </a:moveTo>
                <a:lnTo>
                  <a:pt x="7874" y="635"/>
                </a:lnTo>
                <a:lnTo>
                  <a:pt x="9017" y="1143"/>
                </a:lnTo>
                <a:lnTo>
                  <a:pt x="9017" y="8382"/>
                </a:lnTo>
                <a:lnTo>
                  <a:pt x="7874" y="9017"/>
                </a:lnTo>
                <a:lnTo>
                  <a:pt x="10160" y="9017"/>
                </a:lnTo>
                <a:lnTo>
                  <a:pt x="10160" y="635"/>
                </a:lnTo>
                <a:close/>
              </a:path>
            </a:pathLst>
          </a:custGeom>
          <a:solidFill>
            <a:srgbClr val="FBFCFF"/>
          </a:solidFill>
        </p:spPr>
        <p:txBody>
          <a:bodyPr wrap="square" lIns="0" tIns="0" rIns="0" bIns="0" rtlCol="0"/>
          <a:lstStyle/>
          <a:p>
            <a:endParaRPr/>
          </a:p>
        </p:txBody>
      </p:sp>
      <p:sp>
        <p:nvSpPr>
          <p:cNvPr id="188" name="object 188"/>
          <p:cNvSpPr/>
          <p:nvPr/>
        </p:nvSpPr>
        <p:spPr>
          <a:xfrm>
            <a:off x="6786880" y="4541520"/>
            <a:ext cx="10160" cy="10160"/>
          </a:xfrm>
          <a:custGeom>
            <a:avLst/>
            <a:gdLst/>
            <a:ahLst/>
            <a:cxnLst/>
            <a:rect l="l" t="t" r="r" b="b"/>
            <a:pathLst>
              <a:path w="10159" h="10160">
                <a:moveTo>
                  <a:pt x="10160" y="888"/>
                </a:moveTo>
                <a:lnTo>
                  <a:pt x="7620" y="888"/>
                </a:lnTo>
                <a:lnTo>
                  <a:pt x="7620" y="10159"/>
                </a:lnTo>
                <a:lnTo>
                  <a:pt x="10160" y="10159"/>
                </a:lnTo>
                <a:lnTo>
                  <a:pt x="10160" y="888"/>
                </a:lnTo>
                <a:close/>
              </a:path>
              <a:path w="10159" h="10160">
                <a:moveTo>
                  <a:pt x="10160" y="0"/>
                </a:moveTo>
                <a:lnTo>
                  <a:pt x="7620" y="0"/>
                </a:lnTo>
                <a:lnTo>
                  <a:pt x="0" y="1650"/>
                </a:lnTo>
                <a:lnTo>
                  <a:pt x="0" y="2539"/>
                </a:lnTo>
                <a:lnTo>
                  <a:pt x="7620" y="888"/>
                </a:lnTo>
                <a:lnTo>
                  <a:pt x="10160" y="888"/>
                </a:lnTo>
                <a:lnTo>
                  <a:pt x="10160" y="0"/>
                </a:lnTo>
                <a:close/>
              </a:path>
            </a:pathLst>
          </a:custGeom>
          <a:solidFill>
            <a:srgbClr val="FBFCFF"/>
          </a:solidFill>
        </p:spPr>
        <p:txBody>
          <a:bodyPr wrap="square" lIns="0" tIns="0" rIns="0" bIns="0" rtlCol="0"/>
          <a:lstStyle/>
          <a:p>
            <a:endParaRPr/>
          </a:p>
        </p:txBody>
      </p:sp>
      <p:sp>
        <p:nvSpPr>
          <p:cNvPr id="189" name="object 189"/>
          <p:cNvSpPr/>
          <p:nvPr/>
        </p:nvSpPr>
        <p:spPr>
          <a:xfrm>
            <a:off x="6786880" y="4541520"/>
            <a:ext cx="10160" cy="10160"/>
          </a:xfrm>
          <a:custGeom>
            <a:avLst/>
            <a:gdLst/>
            <a:ahLst/>
            <a:cxnLst/>
            <a:rect l="l" t="t" r="r" b="b"/>
            <a:pathLst>
              <a:path w="10159" h="10160">
                <a:moveTo>
                  <a:pt x="7874" y="0"/>
                </a:moveTo>
                <a:lnTo>
                  <a:pt x="2286" y="0"/>
                </a:lnTo>
                <a:lnTo>
                  <a:pt x="0" y="1142"/>
                </a:lnTo>
                <a:lnTo>
                  <a:pt x="0" y="9016"/>
                </a:lnTo>
                <a:lnTo>
                  <a:pt x="2286" y="10159"/>
                </a:lnTo>
                <a:lnTo>
                  <a:pt x="7874" y="10159"/>
                </a:lnTo>
                <a:lnTo>
                  <a:pt x="9144" y="9524"/>
                </a:lnTo>
                <a:lnTo>
                  <a:pt x="3428" y="9524"/>
                </a:lnTo>
                <a:lnTo>
                  <a:pt x="2286" y="8381"/>
                </a:lnTo>
                <a:lnTo>
                  <a:pt x="2286" y="1777"/>
                </a:lnTo>
                <a:lnTo>
                  <a:pt x="3428" y="1142"/>
                </a:lnTo>
                <a:lnTo>
                  <a:pt x="10160" y="1142"/>
                </a:lnTo>
                <a:lnTo>
                  <a:pt x="7874" y="0"/>
                </a:lnTo>
                <a:close/>
              </a:path>
              <a:path w="10159" h="10160">
                <a:moveTo>
                  <a:pt x="10160" y="1142"/>
                </a:moveTo>
                <a:lnTo>
                  <a:pt x="6730" y="1142"/>
                </a:lnTo>
                <a:lnTo>
                  <a:pt x="9017" y="1777"/>
                </a:lnTo>
                <a:lnTo>
                  <a:pt x="9017" y="8381"/>
                </a:lnTo>
                <a:lnTo>
                  <a:pt x="6730" y="9524"/>
                </a:lnTo>
                <a:lnTo>
                  <a:pt x="9144" y="9524"/>
                </a:lnTo>
                <a:lnTo>
                  <a:pt x="10160" y="9016"/>
                </a:lnTo>
                <a:lnTo>
                  <a:pt x="10160" y="1142"/>
                </a:lnTo>
                <a:close/>
              </a:path>
            </a:pathLst>
          </a:custGeom>
          <a:solidFill>
            <a:srgbClr val="FBFCFF"/>
          </a:solidFill>
        </p:spPr>
        <p:txBody>
          <a:bodyPr wrap="square" lIns="0" tIns="0" rIns="0" bIns="0" rtlCol="0"/>
          <a:lstStyle/>
          <a:p>
            <a:endParaRPr/>
          </a:p>
        </p:txBody>
      </p:sp>
      <p:sp>
        <p:nvSpPr>
          <p:cNvPr id="190" name="object 190"/>
          <p:cNvSpPr/>
          <p:nvPr/>
        </p:nvSpPr>
        <p:spPr>
          <a:xfrm>
            <a:off x="6786880" y="4541520"/>
            <a:ext cx="10160" cy="10160"/>
          </a:xfrm>
          <a:custGeom>
            <a:avLst/>
            <a:gdLst/>
            <a:ahLst/>
            <a:cxnLst/>
            <a:rect l="l" t="t" r="r" b="b"/>
            <a:pathLst>
              <a:path w="10159" h="10160">
                <a:moveTo>
                  <a:pt x="7874" y="0"/>
                </a:moveTo>
                <a:lnTo>
                  <a:pt x="2286" y="0"/>
                </a:lnTo>
                <a:lnTo>
                  <a:pt x="0" y="1142"/>
                </a:lnTo>
                <a:lnTo>
                  <a:pt x="0" y="9016"/>
                </a:lnTo>
                <a:lnTo>
                  <a:pt x="2286" y="10159"/>
                </a:lnTo>
                <a:lnTo>
                  <a:pt x="7874" y="10159"/>
                </a:lnTo>
                <a:lnTo>
                  <a:pt x="9144" y="9524"/>
                </a:lnTo>
                <a:lnTo>
                  <a:pt x="3428" y="9524"/>
                </a:lnTo>
                <a:lnTo>
                  <a:pt x="2286" y="8381"/>
                </a:lnTo>
                <a:lnTo>
                  <a:pt x="2286" y="1777"/>
                </a:lnTo>
                <a:lnTo>
                  <a:pt x="3428" y="1142"/>
                </a:lnTo>
                <a:lnTo>
                  <a:pt x="10160" y="1142"/>
                </a:lnTo>
                <a:lnTo>
                  <a:pt x="7874" y="0"/>
                </a:lnTo>
                <a:close/>
              </a:path>
              <a:path w="10159" h="10160">
                <a:moveTo>
                  <a:pt x="10160" y="1142"/>
                </a:moveTo>
                <a:lnTo>
                  <a:pt x="7874" y="1142"/>
                </a:lnTo>
                <a:lnTo>
                  <a:pt x="9017" y="1777"/>
                </a:lnTo>
                <a:lnTo>
                  <a:pt x="9017" y="8381"/>
                </a:lnTo>
                <a:lnTo>
                  <a:pt x="7874" y="9524"/>
                </a:lnTo>
                <a:lnTo>
                  <a:pt x="9144" y="9524"/>
                </a:lnTo>
                <a:lnTo>
                  <a:pt x="10160" y="9016"/>
                </a:lnTo>
                <a:lnTo>
                  <a:pt x="10160" y="1142"/>
                </a:lnTo>
                <a:close/>
              </a:path>
            </a:pathLst>
          </a:custGeom>
          <a:solidFill>
            <a:srgbClr val="FBFCFF"/>
          </a:solidFill>
        </p:spPr>
        <p:txBody>
          <a:bodyPr wrap="square" lIns="0" tIns="0" rIns="0" bIns="0" rtlCol="0"/>
          <a:lstStyle/>
          <a:p>
            <a:endParaRPr/>
          </a:p>
        </p:txBody>
      </p:sp>
      <p:sp>
        <p:nvSpPr>
          <p:cNvPr id="191" name="object 191"/>
          <p:cNvSpPr/>
          <p:nvPr/>
        </p:nvSpPr>
        <p:spPr>
          <a:xfrm>
            <a:off x="6786880" y="4531359"/>
            <a:ext cx="10160" cy="10160"/>
          </a:xfrm>
          <a:custGeom>
            <a:avLst/>
            <a:gdLst/>
            <a:ahLst/>
            <a:cxnLst/>
            <a:rect l="l" t="t" r="r" b="b"/>
            <a:pathLst>
              <a:path w="10159" h="10160">
                <a:moveTo>
                  <a:pt x="10160" y="888"/>
                </a:moveTo>
                <a:lnTo>
                  <a:pt x="7620" y="888"/>
                </a:lnTo>
                <a:lnTo>
                  <a:pt x="7620" y="10159"/>
                </a:lnTo>
                <a:lnTo>
                  <a:pt x="10160" y="10159"/>
                </a:lnTo>
                <a:lnTo>
                  <a:pt x="10160" y="888"/>
                </a:lnTo>
                <a:close/>
              </a:path>
              <a:path w="10159" h="10160">
                <a:moveTo>
                  <a:pt x="10160" y="0"/>
                </a:moveTo>
                <a:lnTo>
                  <a:pt x="7620" y="0"/>
                </a:lnTo>
                <a:lnTo>
                  <a:pt x="0" y="1650"/>
                </a:lnTo>
                <a:lnTo>
                  <a:pt x="0" y="2539"/>
                </a:lnTo>
                <a:lnTo>
                  <a:pt x="7620" y="888"/>
                </a:lnTo>
                <a:lnTo>
                  <a:pt x="10160" y="888"/>
                </a:lnTo>
                <a:lnTo>
                  <a:pt x="10160" y="0"/>
                </a:lnTo>
                <a:close/>
              </a:path>
            </a:pathLst>
          </a:custGeom>
          <a:solidFill>
            <a:srgbClr val="FBFCFF"/>
          </a:solidFill>
        </p:spPr>
        <p:txBody>
          <a:bodyPr wrap="square" lIns="0" tIns="0" rIns="0" bIns="0" rtlCol="0"/>
          <a:lstStyle/>
          <a:p>
            <a:endParaRPr/>
          </a:p>
        </p:txBody>
      </p:sp>
      <p:sp>
        <p:nvSpPr>
          <p:cNvPr id="192" name="object 192"/>
          <p:cNvSpPr/>
          <p:nvPr/>
        </p:nvSpPr>
        <p:spPr>
          <a:xfrm>
            <a:off x="6786880" y="4531359"/>
            <a:ext cx="10160" cy="10160"/>
          </a:xfrm>
          <a:custGeom>
            <a:avLst/>
            <a:gdLst/>
            <a:ahLst/>
            <a:cxnLst/>
            <a:rect l="l" t="t" r="r" b="b"/>
            <a:pathLst>
              <a:path w="10159" h="10160">
                <a:moveTo>
                  <a:pt x="7874" y="9525"/>
                </a:moveTo>
                <a:lnTo>
                  <a:pt x="2286" y="9525"/>
                </a:lnTo>
                <a:lnTo>
                  <a:pt x="3428" y="10159"/>
                </a:lnTo>
                <a:lnTo>
                  <a:pt x="6730" y="10159"/>
                </a:lnTo>
                <a:lnTo>
                  <a:pt x="7874" y="9525"/>
                </a:lnTo>
                <a:close/>
              </a:path>
              <a:path w="10159" h="10160">
                <a:moveTo>
                  <a:pt x="2286" y="7746"/>
                </a:moveTo>
                <a:lnTo>
                  <a:pt x="0" y="7746"/>
                </a:lnTo>
                <a:lnTo>
                  <a:pt x="0" y="8381"/>
                </a:lnTo>
                <a:lnTo>
                  <a:pt x="1143" y="9016"/>
                </a:lnTo>
                <a:lnTo>
                  <a:pt x="1143" y="9525"/>
                </a:lnTo>
                <a:lnTo>
                  <a:pt x="9017" y="9525"/>
                </a:lnTo>
                <a:lnTo>
                  <a:pt x="9525" y="9016"/>
                </a:lnTo>
                <a:lnTo>
                  <a:pt x="3428" y="9016"/>
                </a:lnTo>
                <a:lnTo>
                  <a:pt x="2286" y="8381"/>
                </a:lnTo>
                <a:lnTo>
                  <a:pt x="2286" y="7746"/>
                </a:lnTo>
                <a:close/>
              </a:path>
              <a:path w="10159" h="10160">
                <a:moveTo>
                  <a:pt x="7874" y="3556"/>
                </a:moveTo>
                <a:lnTo>
                  <a:pt x="3428" y="3556"/>
                </a:lnTo>
                <a:lnTo>
                  <a:pt x="2286" y="4190"/>
                </a:lnTo>
                <a:lnTo>
                  <a:pt x="7874" y="4190"/>
                </a:lnTo>
                <a:lnTo>
                  <a:pt x="9017" y="5333"/>
                </a:lnTo>
                <a:lnTo>
                  <a:pt x="9017" y="8381"/>
                </a:lnTo>
                <a:lnTo>
                  <a:pt x="7874" y="9016"/>
                </a:lnTo>
                <a:lnTo>
                  <a:pt x="9525" y="9016"/>
                </a:lnTo>
                <a:lnTo>
                  <a:pt x="10160" y="8381"/>
                </a:lnTo>
                <a:lnTo>
                  <a:pt x="10160" y="4825"/>
                </a:lnTo>
                <a:lnTo>
                  <a:pt x="7874" y="3556"/>
                </a:lnTo>
                <a:close/>
              </a:path>
              <a:path w="10159" h="10160">
                <a:moveTo>
                  <a:pt x="10160" y="0"/>
                </a:moveTo>
                <a:lnTo>
                  <a:pt x="1143" y="0"/>
                </a:lnTo>
                <a:lnTo>
                  <a:pt x="1143" y="5333"/>
                </a:lnTo>
                <a:lnTo>
                  <a:pt x="2286" y="5333"/>
                </a:lnTo>
                <a:lnTo>
                  <a:pt x="2286" y="4825"/>
                </a:lnTo>
                <a:lnTo>
                  <a:pt x="3428" y="4190"/>
                </a:lnTo>
                <a:lnTo>
                  <a:pt x="2286" y="4190"/>
                </a:lnTo>
                <a:lnTo>
                  <a:pt x="2286" y="1142"/>
                </a:lnTo>
                <a:lnTo>
                  <a:pt x="10160" y="1142"/>
                </a:lnTo>
                <a:lnTo>
                  <a:pt x="10160" y="0"/>
                </a:lnTo>
                <a:close/>
              </a:path>
            </a:pathLst>
          </a:custGeom>
          <a:solidFill>
            <a:srgbClr val="FBFCFF"/>
          </a:solidFill>
        </p:spPr>
        <p:txBody>
          <a:bodyPr wrap="square" lIns="0" tIns="0" rIns="0" bIns="0" rtlCol="0"/>
          <a:lstStyle/>
          <a:p>
            <a:endParaRPr/>
          </a:p>
        </p:txBody>
      </p:sp>
      <p:sp>
        <p:nvSpPr>
          <p:cNvPr id="193" name="object 193"/>
          <p:cNvSpPr/>
          <p:nvPr/>
        </p:nvSpPr>
        <p:spPr>
          <a:xfrm>
            <a:off x="6786880" y="4531359"/>
            <a:ext cx="10160" cy="10160"/>
          </a:xfrm>
          <a:custGeom>
            <a:avLst/>
            <a:gdLst/>
            <a:ahLst/>
            <a:cxnLst/>
            <a:rect l="l" t="t" r="r" b="b"/>
            <a:pathLst>
              <a:path w="10159" h="10160">
                <a:moveTo>
                  <a:pt x="7874" y="0"/>
                </a:moveTo>
                <a:lnTo>
                  <a:pt x="2286" y="0"/>
                </a:lnTo>
                <a:lnTo>
                  <a:pt x="0" y="1142"/>
                </a:lnTo>
                <a:lnTo>
                  <a:pt x="0" y="9016"/>
                </a:lnTo>
                <a:lnTo>
                  <a:pt x="2286" y="10159"/>
                </a:lnTo>
                <a:lnTo>
                  <a:pt x="7874" y="10159"/>
                </a:lnTo>
                <a:lnTo>
                  <a:pt x="10160" y="9016"/>
                </a:lnTo>
                <a:lnTo>
                  <a:pt x="3428" y="9016"/>
                </a:lnTo>
                <a:lnTo>
                  <a:pt x="2286" y="8381"/>
                </a:lnTo>
                <a:lnTo>
                  <a:pt x="2286" y="1777"/>
                </a:lnTo>
                <a:lnTo>
                  <a:pt x="3428" y="634"/>
                </a:lnTo>
                <a:lnTo>
                  <a:pt x="9144" y="634"/>
                </a:lnTo>
                <a:lnTo>
                  <a:pt x="7874" y="0"/>
                </a:lnTo>
                <a:close/>
              </a:path>
              <a:path w="10159" h="10160">
                <a:moveTo>
                  <a:pt x="9144" y="634"/>
                </a:moveTo>
                <a:lnTo>
                  <a:pt x="7874" y="634"/>
                </a:lnTo>
                <a:lnTo>
                  <a:pt x="9017" y="1777"/>
                </a:lnTo>
                <a:lnTo>
                  <a:pt x="9017" y="8381"/>
                </a:lnTo>
                <a:lnTo>
                  <a:pt x="7874" y="9016"/>
                </a:lnTo>
                <a:lnTo>
                  <a:pt x="10160" y="9016"/>
                </a:lnTo>
                <a:lnTo>
                  <a:pt x="10160" y="1142"/>
                </a:lnTo>
                <a:lnTo>
                  <a:pt x="9144" y="634"/>
                </a:lnTo>
                <a:close/>
              </a:path>
            </a:pathLst>
          </a:custGeom>
          <a:solidFill>
            <a:srgbClr val="FBFCFF"/>
          </a:solidFill>
        </p:spPr>
        <p:txBody>
          <a:bodyPr wrap="square" lIns="0" tIns="0" rIns="0" bIns="0" rtlCol="0"/>
          <a:lstStyle/>
          <a:p>
            <a:endParaRPr/>
          </a:p>
        </p:txBody>
      </p:sp>
      <p:sp>
        <p:nvSpPr>
          <p:cNvPr id="194" name="object 194"/>
          <p:cNvSpPr/>
          <p:nvPr/>
        </p:nvSpPr>
        <p:spPr>
          <a:xfrm>
            <a:off x="6786880" y="4511040"/>
            <a:ext cx="10160" cy="10160"/>
          </a:xfrm>
          <a:custGeom>
            <a:avLst/>
            <a:gdLst/>
            <a:ahLst/>
            <a:cxnLst/>
            <a:rect l="l" t="t" r="r" b="b"/>
            <a:pathLst>
              <a:path w="10159" h="10160">
                <a:moveTo>
                  <a:pt x="10160" y="635"/>
                </a:moveTo>
                <a:lnTo>
                  <a:pt x="6730" y="635"/>
                </a:lnTo>
                <a:lnTo>
                  <a:pt x="7874" y="1143"/>
                </a:lnTo>
                <a:lnTo>
                  <a:pt x="7874" y="3556"/>
                </a:lnTo>
                <a:lnTo>
                  <a:pt x="6730" y="4191"/>
                </a:lnTo>
                <a:lnTo>
                  <a:pt x="0" y="9017"/>
                </a:lnTo>
                <a:lnTo>
                  <a:pt x="0" y="10160"/>
                </a:lnTo>
                <a:lnTo>
                  <a:pt x="10160" y="10160"/>
                </a:lnTo>
                <a:lnTo>
                  <a:pt x="10160" y="9017"/>
                </a:lnTo>
                <a:lnTo>
                  <a:pt x="2286" y="9017"/>
                </a:lnTo>
                <a:lnTo>
                  <a:pt x="9017" y="4826"/>
                </a:lnTo>
                <a:lnTo>
                  <a:pt x="10160" y="3556"/>
                </a:lnTo>
                <a:lnTo>
                  <a:pt x="10160" y="635"/>
                </a:lnTo>
                <a:close/>
              </a:path>
              <a:path w="10159" h="10160">
                <a:moveTo>
                  <a:pt x="7874" y="0"/>
                </a:moveTo>
                <a:lnTo>
                  <a:pt x="2286" y="0"/>
                </a:lnTo>
                <a:lnTo>
                  <a:pt x="0" y="1143"/>
                </a:lnTo>
                <a:lnTo>
                  <a:pt x="0" y="2412"/>
                </a:lnTo>
                <a:lnTo>
                  <a:pt x="2286" y="2412"/>
                </a:lnTo>
                <a:lnTo>
                  <a:pt x="2286" y="1143"/>
                </a:lnTo>
                <a:lnTo>
                  <a:pt x="3428" y="635"/>
                </a:lnTo>
                <a:lnTo>
                  <a:pt x="10160" y="635"/>
                </a:lnTo>
                <a:lnTo>
                  <a:pt x="7874" y="0"/>
                </a:lnTo>
                <a:close/>
              </a:path>
            </a:pathLst>
          </a:custGeom>
          <a:solidFill>
            <a:srgbClr val="FBFCFF"/>
          </a:solidFill>
        </p:spPr>
        <p:txBody>
          <a:bodyPr wrap="square" lIns="0" tIns="0" rIns="0" bIns="0" rtlCol="0"/>
          <a:lstStyle/>
          <a:p>
            <a:endParaRPr/>
          </a:p>
        </p:txBody>
      </p:sp>
      <p:sp>
        <p:nvSpPr>
          <p:cNvPr id="195" name="object 195"/>
          <p:cNvSpPr/>
          <p:nvPr/>
        </p:nvSpPr>
        <p:spPr>
          <a:xfrm>
            <a:off x="6786880" y="4511040"/>
            <a:ext cx="10160" cy="10160"/>
          </a:xfrm>
          <a:custGeom>
            <a:avLst/>
            <a:gdLst/>
            <a:ahLst/>
            <a:cxnLst/>
            <a:rect l="l" t="t" r="r" b="b"/>
            <a:pathLst>
              <a:path w="10159" h="10160">
                <a:moveTo>
                  <a:pt x="7874" y="0"/>
                </a:moveTo>
                <a:lnTo>
                  <a:pt x="2286" y="0"/>
                </a:lnTo>
                <a:lnTo>
                  <a:pt x="0" y="1143"/>
                </a:lnTo>
                <a:lnTo>
                  <a:pt x="0" y="9017"/>
                </a:lnTo>
                <a:lnTo>
                  <a:pt x="2286" y="10160"/>
                </a:lnTo>
                <a:lnTo>
                  <a:pt x="7874" y="10160"/>
                </a:lnTo>
                <a:lnTo>
                  <a:pt x="10160" y="9017"/>
                </a:lnTo>
                <a:lnTo>
                  <a:pt x="3428" y="9017"/>
                </a:lnTo>
                <a:lnTo>
                  <a:pt x="2286" y="8382"/>
                </a:lnTo>
                <a:lnTo>
                  <a:pt x="2286" y="1778"/>
                </a:lnTo>
                <a:lnTo>
                  <a:pt x="3428" y="635"/>
                </a:lnTo>
                <a:lnTo>
                  <a:pt x="9144" y="635"/>
                </a:lnTo>
                <a:lnTo>
                  <a:pt x="7874" y="0"/>
                </a:lnTo>
                <a:close/>
              </a:path>
              <a:path w="10159" h="10160">
                <a:moveTo>
                  <a:pt x="9144" y="635"/>
                </a:moveTo>
                <a:lnTo>
                  <a:pt x="6730" y="635"/>
                </a:lnTo>
                <a:lnTo>
                  <a:pt x="9017" y="1778"/>
                </a:lnTo>
                <a:lnTo>
                  <a:pt x="9017" y="8382"/>
                </a:lnTo>
                <a:lnTo>
                  <a:pt x="6730" y="9017"/>
                </a:lnTo>
                <a:lnTo>
                  <a:pt x="10160" y="9017"/>
                </a:lnTo>
                <a:lnTo>
                  <a:pt x="10160" y="1143"/>
                </a:lnTo>
                <a:lnTo>
                  <a:pt x="9144" y="635"/>
                </a:lnTo>
                <a:close/>
              </a:path>
            </a:pathLst>
          </a:custGeom>
          <a:solidFill>
            <a:srgbClr val="FBFCFF"/>
          </a:solidFill>
        </p:spPr>
        <p:txBody>
          <a:bodyPr wrap="square" lIns="0" tIns="0" rIns="0" bIns="0" rtlCol="0"/>
          <a:lstStyle/>
          <a:p>
            <a:endParaRPr/>
          </a:p>
        </p:txBody>
      </p:sp>
      <p:sp>
        <p:nvSpPr>
          <p:cNvPr id="196" name="object 196"/>
          <p:cNvSpPr/>
          <p:nvPr/>
        </p:nvSpPr>
        <p:spPr>
          <a:xfrm>
            <a:off x="6786880" y="4511040"/>
            <a:ext cx="10160" cy="10160"/>
          </a:xfrm>
          <a:custGeom>
            <a:avLst/>
            <a:gdLst/>
            <a:ahLst/>
            <a:cxnLst/>
            <a:rect l="l" t="t" r="r" b="b"/>
            <a:pathLst>
              <a:path w="10159" h="10160">
                <a:moveTo>
                  <a:pt x="7874" y="0"/>
                </a:moveTo>
                <a:lnTo>
                  <a:pt x="2286" y="0"/>
                </a:lnTo>
                <a:lnTo>
                  <a:pt x="0" y="1143"/>
                </a:lnTo>
                <a:lnTo>
                  <a:pt x="0" y="9017"/>
                </a:lnTo>
                <a:lnTo>
                  <a:pt x="2286" y="10160"/>
                </a:lnTo>
                <a:lnTo>
                  <a:pt x="7874" y="10160"/>
                </a:lnTo>
                <a:lnTo>
                  <a:pt x="10160" y="9017"/>
                </a:lnTo>
                <a:lnTo>
                  <a:pt x="3428" y="9017"/>
                </a:lnTo>
                <a:lnTo>
                  <a:pt x="2286" y="8382"/>
                </a:lnTo>
                <a:lnTo>
                  <a:pt x="2286" y="1778"/>
                </a:lnTo>
                <a:lnTo>
                  <a:pt x="3428" y="635"/>
                </a:lnTo>
                <a:lnTo>
                  <a:pt x="9144" y="635"/>
                </a:lnTo>
                <a:lnTo>
                  <a:pt x="7874" y="0"/>
                </a:lnTo>
                <a:close/>
              </a:path>
              <a:path w="10159" h="10160">
                <a:moveTo>
                  <a:pt x="9144" y="635"/>
                </a:moveTo>
                <a:lnTo>
                  <a:pt x="7874" y="635"/>
                </a:lnTo>
                <a:lnTo>
                  <a:pt x="9017" y="1778"/>
                </a:lnTo>
                <a:lnTo>
                  <a:pt x="9017" y="8382"/>
                </a:lnTo>
                <a:lnTo>
                  <a:pt x="7874" y="9017"/>
                </a:lnTo>
                <a:lnTo>
                  <a:pt x="10160" y="9017"/>
                </a:lnTo>
                <a:lnTo>
                  <a:pt x="10160" y="1143"/>
                </a:lnTo>
                <a:lnTo>
                  <a:pt x="9144" y="635"/>
                </a:lnTo>
                <a:close/>
              </a:path>
            </a:pathLst>
          </a:custGeom>
          <a:solidFill>
            <a:srgbClr val="FBFCFF"/>
          </a:solidFill>
        </p:spPr>
        <p:txBody>
          <a:bodyPr wrap="square" lIns="0" tIns="0" rIns="0" bIns="0" rtlCol="0"/>
          <a:lstStyle/>
          <a:p>
            <a:endParaRPr/>
          </a:p>
        </p:txBody>
      </p:sp>
      <p:sp>
        <p:nvSpPr>
          <p:cNvPr id="197" name="object 197"/>
          <p:cNvSpPr/>
          <p:nvPr/>
        </p:nvSpPr>
        <p:spPr>
          <a:xfrm>
            <a:off x="6786880" y="4500879"/>
            <a:ext cx="10160" cy="10160"/>
          </a:xfrm>
          <a:custGeom>
            <a:avLst/>
            <a:gdLst/>
            <a:ahLst/>
            <a:cxnLst/>
            <a:rect l="l" t="t" r="r" b="b"/>
            <a:pathLst>
              <a:path w="10159" h="10160">
                <a:moveTo>
                  <a:pt x="10160" y="1143"/>
                </a:moveTo>
                <a:lnTo>
                  <a:pt x="6730" y="1143"/>
                </a:lnTo>
                <a:lnTo>
                  <a:pt x="7874" y="1778"/>
                </a:lnTo>
                <a:lnTo>
                  <a:pt x="7874" y="4191"/>
                </a:lnTo>
                <a:lnTo>
                  <a:pt x="6730" y="4191"/>
                </a:lnTo>
                <a:lnTo>
                  <a:pt x="0" y="9525"/>
                </a:lnTo>
                <a:lnTo>
                  <a:pt x="0" y="10160"/>
                </a:lnTo>
                <a:lnTo>
                  <a:pt x="10160" y="10160"/>
                </a:lnTo>
                <a:lnTo>
                  <a:pt x="10160" y="9525"/>
                </a:lnTo>
                <a:lnTo>
                  <a:pt x="2286" y="9525"/>
                </a:lnTo>
                <a:lnTo>
                  <a:pt x="9017" y="4826"/>
                </a:lnTo>
                <a:lnTo>
                  <a:pt x="10160" y="4191"/>
                </a:lnTo>
                <a:lnTo>
                  <a:pt x="10160" y="1143"/>
                </a:lnTo>
                <a:close/>
              </a:path>
              <a:path w="10159" h="10160">
                <a:moveTo>
                  <a:pt x="7874" y="0"/>
                </a:moveTo>
                <a:lnTo>
                  <a:pt x="2286" y="0"/>
                </a:lnTo>
                <a:lnTo>
                  <a:pt x="0" y="1143"/>
                </a:lnTo>
                <a:lnTo>
                  <a:pt x="0" y="3048"/>
                </a:lnTo>
                <a:lnTo>
                  <a:pt x="2286" y="3048"/>
                </a:lnTo>
                <a:lnTo>
                  <a:pt x="2286" y="1778"/>
                </a:lnTo>
                <a:lnTo>
                  <a:pt x="3428" y="1143"/>
                </a:lnTo>
                <a:lnTo>
                  <a:pt x="10160" y="1143"/>
                </a:lnTo>
                <a:lnTo>
                  <a:pt x="7874" y="0"/>
                </a:lnTo>
                <a:close/>
              </a:path>
            </a:pathLst>
          </a:custGeom>
          <a:solidFill>
            <a:srgbClr val="FBFCFF"/>
          </a:solidFill>
        </p:spPr>
        <p:txBody>
          <a:bodyPr wrap="square" lIns="0" tIns="0" rIns="0" bIns="0" rtlCol="0"/>
          <a:lstStyle/>
          <a:p>
            <a:endParaRPr/>
          </a:p>
        </p:txBody>
      </p:sp>
      <p:sp>
        <p:nvSpPr>
          <p:cNvPr id="198" name="object 198"/>
          <p:cNvSpPr/>
          <p:nvPr/>
        </p:nvSpPr>
        <p:spPr>
          <a:xfrm>
            <a:off x="6786880" y="4500879"/>
            <a:ext cx="10160" cy="10160"/>
          </a:xfrm>
          <a:custGeom>
            <a:avLst/>
            <a:gdLst/>
            <a:ahLst/>
            <a:cxnLst/>
            <a:rect l="l" t="t" r="r" b="b"/>
            <a:pathLst>
              <a:path w="10159" h="10160">
                <a:moveTo>
                  <a:pt x="2286" y="7620"/>
                </a:moveTo>
                <a:lnTo>
                  <a:pt x="0" y="7620"/>
                </a:lnTo>
                <a:lnTo>
                  <a:pt x="0" y="8890"/>
                </a:lnTo>
                <a:lnTo>
                  <a:pt x="2286" y="10160"/>
                </a:lnTo>
                <a:lnTo>
                  <a:pt x="7874" y="10160"/>
                </a:lnTo>
                <a:lnTo>
                  <a:pt x="9017" y="9525"/>
                </a:lnTo>
                <a:lnTo>
                  <a:pt x="3428" y="9525"/>
                </a:lnTo>
                <a:lnTo>
                  <a:pt x="2286" y="8890"/>
                </a:lnTo>
                <a:lnTo>
                  <a:pt x="2286" y="7620"/>
                </a:lnTo>
                <a:close/>
              </a:path>
              <a:path w="10159" h="10160">
                <a:moveTo>
                  <a:pt x="9588" y="4445"/>
                </a:moveTo>
                <a:lnTo>
                  <a:pt x="7874" y="4445"/>
                </a:lnTo>
                <a:lnTo>
                  <a:pt x="9017" y="5715"/>
                </a:lnTo>
                <a:lnTo>
                  <a:pt x="9017" y="8255"/>
                </a:lnTo>
                <a:lnTo>
                  <a:pt x="6730" y="9525"/>
                </a:lnTo>
                <a:lnTo>
                  <a:pt x="9017" y="9525"/>
                </a:lnTo>
                <a:lnTo>
                  <a:pt x="10160" y="8890"/>
                </a:lnTo>
                <a:lnTo>
                  <a:pt x="10160" y="5080"/>
                </a:lnTo>
                <a:lnTo>
                  <a:pt x="9588" y="4445"/>
                </a:lnTo>
                <a:close/>
              </a:path>
              <a:path w="10159" h="10160">
                <a:moveTo>
                  <a:pt x="10160" y="0"/>
                </a:moveTo>
                <a:lnTo>
                  <a:pt x="1143" y="0"/>
                </a:lnTo>
                <a:lnTo>
                  <a:pt x="1143" y="5080"/>
                </a:lnTo>
                <a:lnTo>
                  <a:pt x="2286" y="5080"/>
                </a:lnTo>
                <a:lnTo>
                  <a:pt x="2286" y="4445"/>
                </a:lnTo>
                <a:lnTo>
                  <a:pt x="9588" y="4445"/>
                </a:lnTo>
                <a:lnTo>
                  <a:pt x="9017" y="3810"/>
                </a:lnTo>
                <a:lnTo>
                  <a:pt x="2286" y="3810"/>
                </a:lnTo>
                <a:lnTo>
                  <a:pt x="2286" y="635"/>
                </a:lnTo>
                <a:lnTo>
                  <a:pt x="10160" y="635"/>
                </a:lnTo>
                <a:lnTo>
                  <a:pt x="10160" y="0"/>
                </a:lnTo>
                <a:close/>
              </a:path>
              <a:path w="10159" h="10160">
                <a:moveTo>
                  <a:pt x="6730" y="3175"/>
                </a:moveTo>
                <a:lnTo>
                  <a:pt x="4572" y="3175"/>
                </a:lnTo>
                <a:lnTo>
                  <a:pt x="3428" y="3810"/>
                </a:lnTo>
                <a:lnTo>
                  <a:pt x="7874" y="3810"/>
                </a:lnTo>
                <a:lnTo>
                  <a:pt x="6730" y="3175"/>
                </a:lnTo>
                <a:close/>
              </a:path>
            </a:pathLst>
          </a:custGeom>
          <a:solidFill>
            <a:srgbClr val="FBFCFF"/>
          </a:solidFill>
        </p:spPr>
        <p:txBody>
          <a:bodyPr wrap="square" lIns="0" tIns="0" rIns="0" bIns="0" rtlCol="0"/>
          <a:lstStyle/>
          <a:p>
            <a:endParaRPr/>
          </a:p>
        </p:txBody>
      </p:sp>
      <p:sp>
        <p:nvSpPr>
          <p:cNvPr id="199" name="object 199"/>
          <p:cNvSpPr/>
          <p:nvPr/>
        </p:nvSpPr>
        <p:spPr>
          <a:xfrm>
            <a:off x="6786880" y="4500879"/>
            <a:ext cx="10160" cy="10160"/>
          </a:xfrm>
          <a:custGeom>
            <a:avLst/>
            <a:gdLst/>
            <a:ahLst/>
            <a:cxnLst/>
            <a:rect l="l" t="t" r="r" b="b"/>
            <a:pathLst>
              <a:path w="10159" h="10160">
                <a:moveTo>
                  <a:pt x="7874" y="0"/>
                </a:moveTo>
                <a:lnTo>
                  <a:pt x="2286" y="0"/>
                </a:lnTo>
                <a:lnTo>
                  <a:pt x="0" y="1143"/>
                </a:lnTo>
                <a:lnTo>
                  <a:pt x="0" y="9525"/>
                </a:lnTo>
                <a:lnTo>
                  <a:pt x="2286" y="10160"/>
                </a:lnTo>
                <a:lnTo>
                  <a:pt x="7874" y="10160"/>
                </a:lnTo>
                <a:lnTo>
                  <a:pt x="10160" y="9525"/>
                </a:lnTo>
                <a:lnTo>
                  <a:pt x="3428" y="9525"/>
                </a:lnTo>
                <a:lnTo>
                  <a:pt x="2286" y="9017"/>
                </a:lnTo>
                <a:lnTo>
                  <a:pt x="2286" y="1778"/>
                </a:lnTo>
                <a:lnTo>
                  <a:pt x="3428" y="1143"/>
                </a:lnTo>
                <a:lnTo>
                  <a:pt x="10160" y="1143"/>
                </a:lnTo>
                <a:lnTo>
                  <a:pt x="7874" y="0"/>
                </a:lnTo>
                <a:close/>
              </a:path>
              <a:path w="10159" h="10160">
                <a:moveTo>
                  <a:pt x="10160" y="1143"/>
                </a:moveTo>
                <a:lnTo>
                  <a:pt x="7874" y="1143"/>
                </a:lnTo>
                <a:lnTo>
                  <a:pt x="9017" y="1778"/>
                </a:lnTo>
                <a:lnTo>
                  <a:pt x="9017" y="9017"/>
                </a:lnTo>
                <a:lnTo>
                  <a:pt x="7874" y="9525"/>
                </a:lnTo>
                <a:lnTo>
                  <a:pt x="10160" y="9525"/>
                </a:lnTo>
                <a:lnTo>
                  <a:pt x="10160" y="1143"/>
                </a:lnTo>
                <a:close/>
              </a:path>
            </a:pathLst>
          </a:custGeom>
          <a:solidFill>
            <a:srgbClr val="FBFCFF"/>
          </a:solidFill>
        </p:spPr>
        <p:txBody>
          <a:bodyPr wrap="square" lIns="0" tIns="0" rIns="0" bIns="0" rtlCol="0"/>
          <a:lstStyle/>
          <a:p>
            <a:endParaRPr/>
          </a:p>
        </p:txBody>
      </p:sp>
      <p:sp>
        <p:nvSpPr>
          <p:cNvPr id="200" name="object 200"/>
          <p:cNvSpPr/>
          <p:nvPr/>
        </p:nvSpPr>
        <p:spPr>
          <a:xfrm>
            <a:off x="6802119" y="4500879"/>
            <a:ext cx="0" cy="71120"/>
          </a:xfrm>
          <a:custGeom>
            <a:avLst/>
            <a:gdLst/>
            <a:ahLst/>
            <a:cxnLst/>
            <a:rect l="l" t="t" r="r" b="b"/>
            <a:pathLst>
              <a:path h="71120">
                <a:moveTo>
                  <a:pt x="0" y="71120"/>
                </a:moveTo>
                <a:lnTo>
                  <a:pt x="0" y="0"/>
                </a:lnTo>
                <a:lnTo>
                  <a:pt x="0" y="71120"/>
                </a:lnTo>
                <a:close/>
              </a:path>
            </a:pathLst>
          </a:custGeom>
          <a:solidFill>
            <a:srgbClr val="FBFCFF"/>
          </a:solidFill>
        </p:spPr>
        <p:txBody>
          <a:bodyPr wrap="square" lIns="0" tIns="0" rIns="0" bIns="0" rtlCol="0"/>
          <a:lstStyle/>
          <a:p>
            <a:endParaRPr/>
          </a:p>
        </p:txBody>
      </p:sp>
      <p:sp>
        <p:nvSpPr>
          <p:cNvPr id="201" name="object 201"/>
          <p:cNvSpPr/>
          <p:nvPr/>
        </p:nvSpPr>
        <p:spPr>
          <a:xfrm>
            <a:off x="6797040" y="455168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202" name="object 202"/>
          <p:cNvSpPr/>
          <p:nvPr/>
        </p:nvSpPr>
        <p:spPr>
          <a:xfrm>
            <a:off x="6908800" y="455168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203" name="object 203"/>
          <p:cNvSpPr/>
          <p:nvPr/>
        </p:nvSpPr>
        <p:spPr>
          <a:xfrm>
            <a:off x="6797040" y="4551679"/>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204" name="object 204"/>
          <p:cNvSpPr/>
          <p:nvPr/>
        </p:nvSpPr>
        <p:spPr>
          <a:xfrm>
            <a:off x="6797040" y="454152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205" name="object 205"/>
          <p:cNvSpPr/>
          <p:nvPr/>
        </p:nvSpPr>
        <p:spPr>
          <a:xfrm>
            <a:off x="6907783"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06" name="object 206"/>
          <p:cNvSpPr/>
          <p:nvPr/>
        </p:nvSpPr>
        <p:spPr>
          <a:xfrm>
            <a:off x="6905625"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07" name="object 207"/>
          <p:cNvSpPr/>
          <p:nvPr/>
        </p:nvSpPr>
        <p:spPr>
          <a:xfrm>
            <a:off x="6903466"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08" name="object 208"/>
          <p:cNvSpPr/>
          <p:nvPr/>
        </p:nvSpPr>
        <p:spPr>
          <a:xfrm>
            <a:off x="6901306"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09" name="object 209"/>
          <p:cNvSpPr/>
          <p:nvPr/>
        </p:nvSpPr>
        <p:spPr>
          <a:xfrm>
            <a:off x="6899147"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10" name="object 210"/>
          <p:cNvSpPr/>
          <p:nvPr/>
        </p:nvSpPr>
        <p:spPr>
          <a:xfrm>
            <a:off x="6896989" y="4541520"/>
            <a:ext cx="635" cy="10160"/>
          </a:xfrm>
          <a:custGeom>
            <a:avLst/>
            <a:gdLst/>
            <a:ahLst/>
            <a:cxnLst/>
            <a:rect l="l" t="t" r="r" b="b"/>
            <a:pathLst>
              <a:path w="634" h="10160">
                <a:moveTo>
                  <a:pt x="634" y="0"/>
                </a:moveTo>
                <a:lnTo>
                  <a:pt x="0" y="0"/>
                </a:lnTo>
                <a:lnTo>
                  <a:pt x="0" y="10159"/>
                </a:lnTo>
                <a:lnTo>
                  <a:pt x="634" y="10159"/>
                </a:lnTo>
                <a:lnTo>
                  <a:pt x="634" y="0"/>
                </a:lnTo>
                <a:close/>
              </a:path>
            </a:pathLst>
          </a:custGeom>
          <a:solidFill>
            <a:srgbClr val="FBFCFF"/>
          </a:solidFill>
        </p:spPr>
        <p:txBody>
          <a:bodyPr wrap="square" lIns="0" tIns="0" rIns="0" bIns="0" rtlCol="0"/>
          <a:lstStyle/>
          <a:p>
            <a:endParaRPr/>
          </a:p>
        </p:txBody>
      </p:sp>
      <p:sp>
        <p:nvSpPr>
          <p:cNvPr id="211" name="object 211"/>
          <p:cNvSpPr/>
          <p:nvPr/>
        </p:nvSpPr>
        <p:spPr>
          <a:xfrm>
            <a:off x="6894830"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12" name="object 212"/>
          <p:cNvSpPr/>
          <p:nvPr/>
        </p:nvSpPr>
        <p:spPr>
          <a:xfrm>
            <a:off x="6892290" y="4541520"/>
            <a:ext cx="1905" cy="10160"/>
          </a:xfrm>
          <a:custGeom>
            <a:avLst/>
            <a:gdLst/>
            <a:ahLst/>
            <a:cxnLst/>
            <a:rect l="l" t="t" r="r" b="b"/>
            <a:pathLst>
              <a:path w="1904" h="10160">
                <a:moveTo>
                  <a:pt x="1396" y="0"/>
                </a:moveTo>
                <a:lnTo>
                  <a:pt x="0" y="0"/>
                </a:lnTo>
                <a:lnTo>
                  <a:pt x="0" y="10159"/>
                </a:lnTo>
                <a:lnTo>
                  <a:pt x="1396" y="10159"/>
                </a:lnTo>
                <a:lnTo>
                  <a:pt x="1396" y="0"/>
                </a:lnTo>
                <a:close/>
              </a:path>
            </a:pathLst>
          </a:custGeom>
          <a:solidFill>
            <a:srgbClr val="FBFCFF"/>
          </a:solidFill>
        </p:spPr>
        <p:txBody>
          <a:bodyPr wrap="square" lIns="0" tIns="0" rIns="0" bIns="0" rtlCol="0"/>
          <a:lstStyle/>
          <a:p>
            <a:endParaRPr/>
          </a:p>
        </p:txBody>
      </p:sp>
      <p:sp>
        <p:nvSpPr>
          <p:cNvPr id="213" name="object 213"/>
          <p:cNvSpPr/>
          <p:nvPr/>
        </p:nvSpPr>
        <p:spPr>
          <a:xfrm>
            <a:off x="6890511" y="4541520"/>
            <a:ext cx="635" cy="10160"/>
          </a:xfrm>
          <a:custGeom>
            <a:avLst/>
            <a:gdLst/>
            <a:ahLst/>
            <a:cxnLst/>
            <a:rect l="l" t="t" r="r" b="b"/>
            <a:pathLst>
              <a:path w="634" h="10160">
                <a:moveTo>
                  <a:pt x="635" y="0"/>
                </a:moveTo>
                <a:lnTo>
                  <a:pt x="0" y="0"/>
                </a:lnTo>
                <a:lnTo>
                  <a:pt x="0" y="10159"/>
                </a:lnTo>
                <a:lnTo>
                  <a:pt x="635" y="10159"/>
                </a:lnTo>
                <a:lnTo>
                  <a:pt x="635" y="0"/>
                </a:lnTo>
                <a:close/>
              </a:path>
            </a:pathLst>
          </a:custGeom>
          <a:solidFill>
            <a:srgbClr val="FBFCFF"/>
          </a:solidFill>
        </p:spPr>
        <p:txBody>
          <a:bodyPr wrap="square" lIns="0" tIns="0" rIns="0" bIns="0" rtlCol="0"/>
          <a:lstStyle/>
          <a:p>
            <a:endParaRPr/>
          </a:p>
        </p:txBody>
      </p:sp>
      <p:sp>
        <p:nvSpPr>
          <p:cNvPr id="214" name="object 214"/>
          <p:cNvSpPr/>
          <p:nvPr/>
        </p:nvSpPr>
        <p:spPr>
          <a:xfrm>
            <a:off x="6888353"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15" name="object 215"/>
          <p:cNvSpPr/>
          <p:nvPr/>
        </p:nvSpPr>
        <p:spPr>
          <a:xfrm>
            <a:off x="6885813" y="4541520"/>
            <a:ext cx="1905" cy="10160"/>
          </a:xfrm>
          <a:custGeom>
            <a:avLst/>
            <a:gdLst/>
            <a:ahLst/>
            <a:cxnLst/>
            <a:rect l="l" t="t" r="r" b="b"/>
            <a:pathLst>
              <a:path w="1904" h="10160">
                <a:moveTo>
                  <a:pt x="1396" y="0"/>
                </a:moveTo>
                <a:lnTo>
                  <a:pt x="0" y="0"/>
                </a:lnTo>
                <a:lnTo>
                  <a:pt x="0" y="10159"/>
                </a:lnTo>
                <a:lnTo>
                  <a:pt x="1396" y="10159"/>
                </a:lnTo>
                <a:lnTo>
                  <a:pt x="1396" y="0"/>
                </a:lnTo>
                <a:close/>
              </a:path>
            </a:pathLst>
          </a:custGeom>
          <a:solidFill>
            <a:srgbClr val="FBFCFF"/>
          </a:solidFill>
        </p:spPr>
        <p:txBody>
          <a:bodyPr wrap="square" lIns="0" tIns="0" rIns="0" bIns="0" rtlCol="0"/>
          <a:lstStyle/>
          <a:p>
            <a:endParaRPr/>
          </a:p>
        </p:txBody>
      </p:sp>
      <p:sp>
        <p:nvSpPr>
          <p:cNvPr id="216" name="object 216"/>
          <p:cNvSpPr/>
          <p:nvPr/>
        </p:nvSpPr>
        <p:spPr>
          <a:xfrm>
            <a:off x="6883654"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17" name="object 217"/>
          <p:cNvSpPr/>
          <p:nvPr/>
        </p:nvSpPr>
        <p:spPr>
          <a:xfrm>
            <a:off x="6881876"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18" name="object 218"/>
          <p:cNvSpPr/>
          <p:nvPr/>
        </p:nvSpPr>
        <p:spPr>
          <a:xfrm>
            <a:off x="6879335" y="4541520"/>
            <a:ext cx="1905" cy="10160"/>
          </a:xfrm>
          <a:custGeom>
            <a:avLst/>
            <a:gdLst/>
            <a:ahLst/>
            <a:cxnLst/>
            <a:rect l="l" t="t" r="r" b="b"/>
            <a:pathLst>
              <a:path w="1904" h="10160">
                <a:moveTo>
                  <a:pt x="1397" y="0"/>
                </a:moveTo>
                <a:lnTo>
                  <a:pt x="0" y="0"/>
                </a:lnTo>
                <a:lnTo>
                  <a:pt x="0" y="10159"/>
                </a:lnTo>
                <a:lnTo>
                  <a:pt x="1397" y="10159"/>
                </a:lnTo>
                <a:lnTo>
                  <a:pt x="1397" y="0"/>
                </a:lnTo>
                <a:close/>
              </a:path>
            </a:pathLst>
          </a:custGeom>
          <a:solidFill>
            <a:srgbClr val="FBFCFF"/>
          </a:solidFill>
        </p:spPr>
        <p:txBody>
          <a:bodyPr wrap="square" lIns="0" tIns="0" rIns="0" bIns="0" rtlCol="0"/>
          <a:lstStyle/>
          <a:p>
            <a:endParaRPr/>
          </a:p>
        </p:txBody>
      </p:sp>
      <p:sp>
        <p:nvSpPr>
          <p:cNvPr id="219" name="object 219"/>
          <p:cNvSpPr/>
          <p:nvPr/>
        </p:nvSpPr>
        <p:spPr>
          <a:xfrm>
            <a:off x="6877177"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20" name="object 220"/>
          <p:cNvSpPr/>
          <p:nvPr/>
        </p:nvSpPr>
        <p:spPr>
          <a:xfrm>
            <a:off x="6875398" y="4541520"/>
            <a:ext cx="1270" cy="10160"/>
          </a:xfrm>
          <a:custGeom>
            <a:avLst/>
            <a:gdLst/>
            <a:ahLst/>
            <a:cxnLst/>
            <a:rect l="l" t="t" r="r" b="b"/>
            <a:pathLst>
              <a:path w="1270" h="10160">
                <a:moveTo>
                  <a:pt x="761" y="0"/>
                </a:moveTo>
                <a:lnTo>
                  <a:pt x="0" y="0"/>
                </a:lnTo>
                <a:lnTo>
                  <a:pt x="0" y="10159"/>
                </a:lnTo>
                <a:lnTo>
                  <a:pt x="761" y="10159"/>
                </a:lnTo>
                <a:lnTo>
                  <a:pt x="761" y="0"/>
                </a:lnTo>
                <a:close/>
              </a:path>
            </a:pathLst>
          </a:custGeom>
          <a:solidFill>
            <a:srgbClr val="FBFCFF"/>
          </a:solidFill>
        </p:spPr>
        <p:txBody>
          <a:bodyPr wrap="square" lIns="0" tIns="0" rIns="0" bIns="0" rtlCol="0"/>
          <a:lstStyle/>
          <a:p>
            <a:endParaRPr/>
          </a:p>
        </p:txBody>
      </p:sp>
      <p:sp>
        <p:nvSpPr>
          <p:cNvPr id="221" name="object 221"/>
          <p:cNvSpPr/>
          <p:nvPr/>
        </p:nvSpPr>
        <p:spPr>
          <a:xfrm>
            <a:off x="6872858"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22" name="object 222"/>
          <p:cNvSpPr/>
          <p:nvPr/>
        </p:nvSpPr>
        <p:spPr>
          <a:xfrm>
            <a:off x="6870700"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23" name="object 223"/>
          <p:cNvSpPr/>
          <p:nvPr/>
        </p:nvSpPr>
        <p:spPr>
          <a:xfrm>
            <a:off x="6868921" y="4541520"/>
            <a:ext cx="1270" cy="10160"/>
          </a:xfrm>
          <a:custGeom>
            <a:avLst/>
            <a:gdLst/>
            <a:ahLst/>
            <a:cxnLst/>
            <a:rect l="l" t="t" r="r" b="b"/>
            <a:pathLst>
              <a:path w="1270" h="10160">
                <a:moveTo>
                  <a:pt x="761" y="0"/>
                </a:moveTo>
                <a:lnTo>
                  <a:pt x="0" y="0"/>
                </a:lnTo>
                <a:lnTo>
                  <a:pt x="0" y="10159"/>
                </a:lnTo>
                <a:lnTo>
                  <a:pt x="761" y="10159"/>
                </a:lnTo>
                <a:lnTo>
                  <a:pt x="761" y="0"/>
                </a:lnTo>
                <a:close/>
              </a:path>
            </a:pathLst>
          </a:custGeom>
          <a:solidFill>
            <a:srgbClr val="FBFCFF"/>
          </a:solidFill>
        </p:spPr>
        <p:txBody>
          <a:bodyPr wrap="square" lIns="0" tIns="0" rIns="0" bIns="0" rtlCol="0"/>
          <a:lstStyle/>
          <a:p>
            <a:endParaRPr/>
          </a:p>
        </p:txBody>
      </p:sp>
      <p:sp>
        <p:nvSpPr>
          <p:cNvPr id="224" name="object 224"/>
          <p:cNvSpPr/>
          <p:nvPr/>
        </p:nvSpPr>
        <p:spPr>
          <a:xfrm>
            <a:off x="6866381"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25" name="object 225"/>
          <p:cNvSpPr/>
          <p:nvPr/>
        </p:nvSpPr>
        <p:spPr>
          <a:xfrm>
            <a:off x="6864222"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26" name="object 226"/>
          <p:cNvSpPr/>
          <p:nvPr/>
        </p:nvSpPr>
        <p:spPr>
          <a:xfrm>
            <a:off x="6862064" y="4541520"/>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27" name="object 227"/>
          <p:cNvSpPr/>
          <p:nvPr/>
        </p:nvSpPr>
        <p:spPr>
          <a:xfrm>
            <a:off x="6859905"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28" name="object 228"/>
          <p:cNvSpPr/>
          <p:nvPr/>
        </p:nvSpPr>
        <p:spPr>
          <a:xfrm>
            <a:off x="6857745"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29" name="object 229"/>
          <p:cNvSpPr/>
          <p:nvPr/>
        </p:nvSpPr>
        <p:spPr>
          <a:xfrm>
            <a:off x="6855586"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30" name="object 230"/>
          <p:cNvSpPr/>
          <p:nvPr/>
        </p:nvSpPr>
        <p:spPr>
          <a:xfrm>
            <a:off x="6853428"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31" name="object 231"/>
          <p:cNvSpPr/>
          <p:nvPr/>
        </p:nvSpPr>
        <p:spPr>
          <a:xfrm>
            <a:off x="6851268" y="4541520"/>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32" name="object 232"/>
          <p:cNvSpPr/>
          <p:nvPr/>
        </p:nvSpPr>
        <p:spPr>
          <a:xfrm>
            <a:off x="6849109"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33" name="object 233"/>
          <p:cNvSpPr/>
          <p:nvPr/>
        </p:nvSpPr>
        <p:spPr>
          <a:xfrm>
            <a:off x="6846951"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34" name="object 234"/>
          <p:cNvSpPr/>
          <p:nvPr/>
        </p:nvSpPr>
        <p:spPr>
          <a:xfrm>
            <a:off x="6844792" y="4541520"/>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35" name="object 235"/>
          <p:cNvSpPr/>
          <p:nvPr/>
        </p:nvSpPr>
        <p:spPr>
          <a:xfrm>
            <a:off x="6842379" y="4541520"/>
            <a:ext cx="1905" cy="10160"/>
          </a:xfrm>
          <a:custGeom>
            <a:avLst/>
            <a:gdLst/>
            <a:ahLst/>
            <a:cxnLst/>
            <a:rect l="l" t="t" r="r" b="b"/>
            <a:pathLst>
              <a:path w="1904" h="10160">
                <a:moveTo>
                  <a:pt x="1397" y="0"/>
                </a:moveTo>
                <a:lnTo>
                  <a:pt x="0" y="0"/>
                </a:lnTo>
                <a:lnTo>
                  <a:pt x="0" y="10159"/>
                </a:lnTo>
                <a:lnTo>
                  <a:pt x="1397" y="10159"/>
                </a:lnTo>
                <a:lnTo>
                  <a:pt x="1397" y="0"/>
                </a:lnTo>
                <a:close/>
              </a:path>
            </a:pathLst>
          </a:custGeom>
          <a:solidFill>
            <a:srgbClr val="FBFCFF"/>
          </a:solidFill>
        </p:spPr>
        <p:txBody>
          <a:bodyPr wrap="square" lIns="0" tIns="0" rIns="0" bIns="0" rtlCol="0"/>
          <a:lstStyle/>
          <a:p>
            <a:endParaRPr/>
          </a:p>
        </p:txBody>
      </p:sp>
      <p:sp>
        <p:nvSpPr>
          <p:cNvPr id="236" name="object 236"/>
          <p:cNvSpPr/>
          <p:nvPr/>
        </p:nvSpPr>
        <p:spPr>
          <a:xfrm>
            <a:off x="6840473"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37" name="object 237"/>
          <p:cNvSpPr/>
          <p:nvPr/>
        </p:nvSpPr>
        <p:spPr>
          <a:xfrm>
            <a:off x="6838315" y="4541520"/>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38" name="object 238"/>
          <p:cNvSpPr/>
          <p:nvPr/>
        </p:nvSpPr>
        <p:spPr>
          <a:xfrm>
            <a:off x="6835902"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39" name="object 239"/>
          <p:cNvSpPr/>
          <p:nvPr/>
        </p:nvSpPr>
        <p:spPr>
          <a:xfrm>
            <a:off x="6833996" y="4541520"/>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40" name="object 240"/>
          <p:cNvSpPr/>
          <p:nvPr/>
        </p:nvSpPr>
        <p:spPr>
          <a:xfrm>
            <a:off x="6831838" y="4541520"/>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41" name="object 241"/>
          <p:cNvSpPr/>
          <p:nvPr/>
        </p:nvSpPr>
        <p:spPr>
          <a:xfrm>
            <a:off x="6829425"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42" name="object 242"/>
          <p:cNvSpPr/>
          <p:nvPr/>
        </p:nvSpPr>
        <p:spPr>
          <a:xfrm>
            <a:off x="6827646" y="4541520"/>
            <a:ext cx="635" cy="10160"/>
          </a:xfrm>
          <a:custGeom>
            <a:avLst/>
            <a:gdLst/>
            <a:ahLst/>
            <a:cxnLst/>
            <a:rect l="l" t="t" r="r" b="b"/>
            <a:pathLst>
              <a:path w="634" h="10160">
                <a:moveTo>
                  <a:pt x="634" y="0"/>
                </a:moveTo>
                <a:lnTo>
                  <a:pt x="0" y="0"/>
                </a:lnTo>
                <a:lnTo>
                  <a:pt x="0" y="10159"/>
                </a:lnTo>
                <a:lnTo>
                  <a:pt x="634" y="10159"/>
                </a:lnTo>
                <a:lnTo>
                  <a:pt x="634" y="0"/>
                </a:lnTo>
                <a:close/>
              </a:path>
            </a:pathLst>
          </a:custGeom>
          <a:solidFill>
            <a:srgbClr val="FBFCFF"/>
          </a:solidFill>
        </p:spPr>
        <p:txBody>
          <a:bodyPr wrap="square" lIns="0" tIns="0" rIns="0" bIns="0" rtlCol="0"/>
          <a:lstStyle/>
          <a:p>
            <a:endParaRPr/>
          </a:p>
        </p:txBody>
      </p:sp>
      <p:sp>
        <p:nvSpPr>
          <p:cNvPr id="243" name="object 243"/>
          <p:cNvSpPr/>
          <p:nvPr/>
        </p:nvSpPr>
        <p:spPr>
          <a:xfrm>
            <a:off x="6825488"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44" name="object 244"/>
          <p:cNvSpPr/>
          <p:nvPr/>
        </p:nvSpPr>
        <p:spPr>
          <a:xfrm>
            <a:off x="6822947"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45" name="object 245"/>
          <p:cNvSpPr/>
          <p:nvPr/>
        </p:nvSpPr>
        <p:spPr>
          <a:xfrm>
            <a:off x="6820789"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46" name="object 246"/>
          <p:cNvSpPr/>
          <p:nvPr/>
        </p:nvSpPr>
        <p:spPr>
          <a:xfrm>
            <a:off x="6819010"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47" name="object 247"/>
          <p:cNvSpPr/>
          <p:nvPr/>
        </p:nvSpPr>
        <p:spPr>
          <a:xfrm>
            <a:off x="6816470"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48" name="object 248"/>
          <p:cNvSpPr/>
          <p:nvPr/>
        </p:nvSpPr>
        <p:spPr>
          <a:xfrm>
            <a:off x="6814311"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49" name="object 249"/>
          <p:cNvSpPr/>
          <p:nvPr/>
        </p:nvSpPr>
        <p:spPr>
          <a:xfrm>
            <a:off x="6812153" y="4541520"/>
            <a:ext cx="1905" cy="10160"/>
          </a:xfrm>
          <a:custGeom>
            <a:avLst/>
            <a:gdLst/>
            <a:ahLst/>
            <a:cxnLst/>
            <a:rect l="l" t="t" r="r" b="b"/>
            <a:pathLst>
              <a:path w="1904" h="10160">
                <a:moveTo>
                  <a:pt x="1397" y="0"/>
                </a:moveTo>
                <a:lnTo>
                  <a:pt x="0" y="0"/>
                </a:lnTo>
                <a:lnTo>
                  <a:pt x="0" y="10159"/>
                </a:lnTo>
                <a:lnTo>
                  <a:pt x="1397" y="10159"/>
                </a:lnTo>
                <a:lnTo>
                  <a:pt x="1397" y="0"/>
                </a:lnTo>
                <a:close/>
              </a:path>
            </a:pathLst>
          </a:custGeom>
          <a:solidFill>
            <a:srgbClr val="FBFCFF"/>
          </a:solidFill>
        </p:spPr>
        <p:txBody>
          <a:bodyPr wrap="square" lIns="0" tIns="0" rIns="0" bIns="0" rtlCol="0"/>
          <a:lstStyle/>
          <a:p>
            <a:endParaRPr/>
          </a:p>
        </p:txBody>
      </p:sp>
      <p:sp>
        <p:nvSpPr>
          <p:cNvPr id="250" name="object 250"/>
          <p:cNvSpPr/>
          <p:nvPr/>
        </p:nvSpPr>
        <p:spPr>
          <a:xfrm>
            <a:off x="6809993"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51" name="object 251"/>
          <p:cNvSpPr/>
          <p:nvPr/>
        </p:nvSpPr>
        <p:spPr>
          <a:xfrm>
            <a:off x="6807834"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52" name="object 252"/>
          <p:cNvSpPr/>
          <p:nvPr/>
        </p:nvSpPr>
        <p:spPr>
          <a:xfrm>
            <a:off x="6805676"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53" name="object 253"/>
          <p:cNvSpPr/>
          <p:nvPr/>
        </p:nvSpPr>
        <p:spPr>
          <a:xfrm>
            <a:off x="6803517"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54" name="object 254"/>
          <p:cNvSpPr/>
          <p:nvPr/>
        </p:nvSpPr>
        <p:spPr>
          <a:xfrm>
            <a:off x="6801357"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55" name="object 255"/>
          <p:cNvSpPr/>
          <p:nvPr/>
        </p:nvSpPr>
        <p:spPr>
          <a:xfrm>
            <a:off x="6799198" y="4541520"/>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56" name="object 256"/>
          <p:cNvSpPr/>
          <p:nvPr/>
        </p:nvSpPr>
        <p:spPr>
          <a:xfrm>
            <a:off x="6797040" y="4541520"/>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57" name="object 257"/>
          <p:cNvSpPr/>
          <p:nvPr/>
        </p:nvSpPr>
        <p:spPr>
          <a:xfrm>
            <a:off x="6908800" y="454152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258" name="object 258"/>
          <p:cNvSpPr/>
          <p:nvPr/>
        </p:nvSpPr>
        <p:spPr>
          <a:xfrm>
            <a:off x="6797040" y="4541520"/>
            <a:ext cx="10160" cy="10160"/>
          </a:xfrm>
          <a:custGeom>
            <a:avLst/>
            <a:gdLst/>
            <a:ahLst/>
            <a:cxnLst/>
            <a:rect l="l" t="t" r="r" b="b"/>
            <a:pathLst>
              <a:path w="10159" h="10160">
                <a:moveTo>
                  <a:pt x="7874" y="0"/>
                </a:moveTo>
                <a:lnTo>
                  <a:pt x="2285" y="0"/>
                </a:lnTo>
                <a:lnTo>
                  <a:pt x="0" y="2285"/>
                </a:lnTo>
                <a:lnTo>
                  <a:pt x="0" y="7873"/>
                </a:lnTo>
                <a:lnTo>
                  <a:pt x="2285" y="10159"/>
                </a:lnTo>
                <a:lnTo>
                  <a:pt x="7874" y="10159"/>
                </a:lnTo>
                <a:lnTo>
                  <a:pt x="10159" y="7873"/>
                </a:lnTo>
                <a:lnTo>
                  <a:pt x="10159" y="2285"/>
                </a:lnTo>
                <a:lnTo>
                  <a:pt x="7874" y="0"/>
                </a:lnTo>
                <a:close/>
              </a:path>
            </a:pathLst>
          </a:custGeom>
          <a:solidFill>
            <a:srgbClr val="FBFCFF"/>
          </a:solidFill>
        </p:spPr>
        <p:txBody>
          <a:bodyPr wrap="square" lIns="0" tIns="0" rIns="0" bIns="0" rtlCol="0"/>
          <a:lstStyle/>
          <a:p>
            <a:endParaRPr/>
          </a:p>
        </p:txBody>
      </p:sp>
      <p:sp>
        <p:nvSpPr>
          <p:cNvPr id="259" name="object 259"/>
          <p:cNvSpPr/>
          <p:nvPr/>
        </p:nvSpPr>
        <p:spPr>
          <a:xfrm>
            <a:off x="6907783"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60" name="object 260"/>
          <p:cNvSpPr/>
          <p:nvPr/>
        </p:nvSpPr>
        <p:spPr>
          <a:xfrm>
            <a:off x="6905625"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61" name="object 261"/>
          <p:cNvSpPr/>
          <p:nvPr/>
        </p:nvSpPr>
        <p:spPr>
          <a:xfrm>
            <a:off x="6903466"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62" name="object 262"/>
          <p:cNvSpPr/>
          <p:nvPr/>
        </p:nvSpPr>
        <p:spPr>
          <a:xfrm>
            <a:off x="6901306"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63" name="object 263"/>
          <p:cNvSpPr/>
          <p:nvPr/>
        </p:nvSpPr>
        <p:spPr>
          <a:xfrm>
            <a:off x="6899147"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64" name="object 264"/>
          <p:cNvSpPr/>
          <p:nvPr/>
        </p:nvSpPr>
        <p:spPr>
          <a:xfrm>
            <a:off x="6896989" y="4531359"/>
            <a:ext cx="635" cy="10160"/>
          </a:xfrm>
          <a:custGeom>
            <a:avLst/>
            <a:gdLst/>
            <a:ahLst/>
            <a:cxnLst/>
            <a:rect l="l" t="t" r="r" b="b"/>
            <a:pathLst>
              <a:path w="634" h="10160">
                <a:moveTo>
                  <a:pt x="634" y="0"/>
                </a:moveTo>
                <a:lnTo>
                  <a:pt x="0" y="0"/>
                </a:lnTo>
                <a:lnTo>
                  <a:pt x="0" y="10159"/>
                </a:lnTo>
                <a:lnTo>
                  <a:pt x="634" y="10159"/>
                </a:lnTo>
                <a:lnTo>
                  <a:pt x="634" y="0"/>
                </a:lnTo>
                <a:close/>
              </a:path>
            </a:pathLst>
          </a:custGeom>
          <a:solidFill>
            <a:srgbClr val="FBFCFF"/>
          </a:solidFill>
        </p:spPr>
        <p:txBody>
          <a:bodyPr wrap="square" lIns="0" tIns="0" rIns="0" bIns="0" rtlCol="0"/>
          <a:lstStyle/>
          <a:p>
            <a:endParaRPr/>
          </a:p>
        </p:txBody>
      </p:sp>
      <p:sp>
        <p:nvSpPr>
          <p:cNvPr id="265" name="object 265"/>
          <p:cNvSpPr/>
          <p:nvPr/>
        </p:nvSpPr>
        <p:spPr>
          <a:xfrm>
            <a:off x="6894830"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66" name="object 266"/>
          <p:cNvSpPr/>
          <p:nvPr/>
        </p:nvSpPr>
        <p:spPr>
          <a:xfrm>
            <a:off x="6892290" y="4531359"/>
            <a:ext cx="1905" cy="10160"/>
          </a:xfrm>
          <a:custGeom>
            <a:avLst/>
            <a:gdLst/>
            <a:ahLst/>
            <a:cxnLst/>
            <a:rect l="l" t="t" r="r" b="b"/>
            <a:pathLst>
              <a:path w="1904" h="10160">
                <a:moveTo>
                  <a:pt x="1396" y="0"/>
                </a:moveTo>
                <a:lnTo>
                  <a:pt x="0" y="0"/>
                </a:lnTo>
                <a:lnTo>
                  <a:pt x="0" y="10159"/>
                </a:lnTo>
                <a:lnTo>
                  <a:pt x="1396" y="10159"/>
                </a:lnTo>
                <a:lnTo>
                  <a:pt x="1396" y="0"/>
                </a:lnTo>
                <a:close/>
              </a:path>
            </a:pathLst>
          </a:custGeom>
          <a:solidFill>
            <a:srgbClr val="FBFCFF"/>
          </a:solidFill>
        </p:spPr>
        <p:txBody>
          <a:bodyPr wrap="square" lIns="0" tIns="0" rIns="0" bIns="0" rtlCol="0"/>
          <a:lstStyle/>
          <a:p>
            <a:endParaRPr/>
          </a:p>
        </p:txBody>
      </p:sp>
      <p:sp>
        <p:nvSpPr>
          <p:cNvPr id="267" name="object 267"/>
          <p:cNvSpPr/>
          <p:nvPr/>
        </p:nvSpPr>
        <p:spPr>
          <a:xfrm>
            <a:off x="6890511" y="4531359"/>
            <a:ext cx="635" cy="10160"/>
          </a:xfrm>
          <a:custGeom>
            <a:avLst/>
            <a:gdLst/>
            <a:ahLst/>
            <a:cxnLst/>
            <a:rect l="l" t="t" r="r" b="b"/>
            <a:pathLst>
              <a:path w="634" h="10160">
                <a:moveTo>
                  <a:pt x="635" y="0"/>
                </a:moveTo>
                <a:lnTo>
                  <a:pt x="0" y="0"/>
                </a:lnTo>
                <a:lnTo>
                  <a:pt x="0" y="10159"/>
                </a:lnTo>
                <a:lnTo>
                  <a:pt x="635" y="10159"/>
                </a:lnTo>
                <a:lnTo>
                  <a:pt x="635" y="0"/>
                </a:lnTo>
                <a:close/>
              </a:path>
            </a:pathLst>
          </a:custGeom>
          <a:solidFill>
            <a:srgbClr val="FBFCFF"/>
          </a:solidFill>
        </p:spPr>
        <p:txBody>
          <a:bodyPr wrap="square" lIns="0" tIns="0" rIns="0" bIns="0" rtlCol="0"/>
          <a:lstStyle/>
          <a:p>
            <a:endParaRPr/>
          </a:p>
        </p:txBody>
      </p:sp>
      <p:sp>
        <p:nvSpPr>
          <p:cNvPr id="268" name="object 268"/>
          <p:cNvSpPr/>
          <p:nvPr/>
        </p:nvSpPr>
        <p:spPr>
          <a:xfrm>
            <a:off x="6888353"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69" name="object 269"/>
          <p:cNvSpPr/>
          <p:nvPr/>
        </p:nvSpPr>
        <p:spPr>
          <a:xfrm>
            <a:off x="6885813" y="4531359"/>
            <a:ext cx="1905" cy="10160"/>
          </a:xfrm>
          <a:custGeom>
            <a:avLst/>
            <a:gdLst/>
            <a:ahLst/>
            <a:cxnLst/>
            <a:rect l="l" t="t" r="r" b="b"/>
            <a:pathLst>
              <a:path w="1904" h="10160">
                <a:moveTo>
                  <a:pt x="1396" y="0"/>
                </a:moveTo>
                <a:lnTo>
                  <a:pt x="0" y="0"/>
                </a:lnTo>
                <a:lnTo>
                  <a:pt x="0" y="10159"/>
                </a:lnTo>
                <a:lnTo>
                  <a:pt x="1396" y="10159"/>
                </a:lnTo>
                <a:lnTo>
                  <a:pt x="1396" y="0"/>
                </a:lnTo>
                <a:close/>
              </a:path>
            </a:pathLst>
          </a:custGeom>
          <a:solidFill>
            <a:srgbClr val="FBFCFF"/>
          </a:solidFill>
        </p:spPr>
        <p:txBody>
          <a:bodyPr wrap="square" lIns="0" tIns="0" rIns="0" bIns="0" rtlCol="0"/>
          <a:lstStyle/>
          <a:p>
            <a:endParaRPr/>
          </a:p>
        </p:txBody>
      </p:sp>
      <p:sp>
        <p:nvSpPr>
          <p:cNvPr id="270" name="object 270"/>
          <p:cNvSpPr/>
          <p:nvPr/>
        </p:nvSpPr>
        <p:spPr>
          <a:xfrm>
            <a:off x="6883654"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71" name="object 271"/>
          <p:cNvSpPr/>
          <p:nvPr/>
        </p:nvSpPr>
        <p:spPr>
          <a:xfrm>
            <a:off x="6881876"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72" name="object 272"/>
          <p:cNvSpPr/>
          <p:nvPr/>
        </p:nvSpPr>
        <p:spPr>
          <a:xfrm>
            <a:off x="6879335" y="4531359"/>
            <a:ext cx="1905" cy="10160"/>
          </a:xfrm>
          <a:custGeom>
            <a:avLst/>
            <a:gdLst/>
            <a:ahLst/>
            <a:cxnLst/>
            <a:rect l="l" t="t" r="r" b="b"/>
            <a:pathLst>
              <a:path w="1904" h="10160">
                <a:moveTo>
                  <a:pt x="1397" y="0"/>
                </a:moveTo>
                <a:lnTo>
                  <a:pt x="0" y="0"/>
                </a:lnTo>
                <a:lnTo>
                  <a:pt x="0" y="10159"/>
                </a:lnTo>
                <a:lnTo>
                  <a:pt x="1397" y="10159"/>
                </a:lnTo>
                <a:lnTo>
                  <a:pt x="1397" y="0"/>
                </a:lnTo>
                <a:close/>
              </a:path>
            </a:pathLst>
          </a:custGeom>
          <a:solidFill>
            <a:srgbClr val="FBFCFF"/>
          </a:solidFill>
        </p:spPr>
        <p:txBody>
          <a:bodyPr wrap="square" lIns="0" tIns="0" rIns="0" bIns="0" rtlCol="0"/>
          <a:lstStyle/>
          <a:p>
            <a:endParaRPr/>
          </a:p>
        </p:txBody>
      </p:sp>
      <p:sp>
        <p:nvSpPr>
          <p:cNvPr id="273" name="object 273"/>
          <p:cNvSpPr/>
          <p:nvPr/>
        </p:nvSpPr>
        <p:spPr>
          <a:xfrm>
            <a:off x="6877177"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74" name="object 274"/>
          <p:cNvSpPr/>
          <p:nvPr/>
        </p:nvSpPr>
        <p:spPr>
          <a:xfrm>
            <a:off x="6875398" y="4531359"/>
            <a:ext cx="1270" cy="10160"/>
          </a:xfrm>
          <a:custGeom>
            <a:avLst/>
            <a:gdLst/>
            <a:ahLst/>
            <a:cxnLst/>
            <a:rect l="l" t="t" r="r" b="b"/>
            <a:pathLst>
              <a:path w="1270" h="10160">
                <a:moveTo>
                  <a:pt x="761" y="0"/>
                </a:moveTo>
                <a:lnTo>
                  <a:pt x="0" y="0"/>
                </a:lnTo>
                <a:lnTo>
                  <a:pt x="0" y="10159"/>
                </a:lnTo>
                <a:lnTo>
                  <a:pt x="761" y="10159"/>
                </a:lnTo>
                <a:lnTo>
                  <a:pt x="761" y="0"/>
                </a:lnTo>
                <a:close/>
              </a:path>
            </a:pathLst>
          </a:custGeom>
          <a:solidFill>
            <a:srgbClr val="FBFCFF"/>
          </a:solidFill>
        </p:spPr>
        <p:txBody>
          <a:bodyPr wrap="square" lIns="0" tIns="0" rIns="0" bIns="0" rtlCol="0"/>
          <a:lstStyle/>
          <a:p>
            <a:endParaRPr/>
          </a:p>
        </p:txBody>
      </p:sp>
      <p:sp>
        <p:nvSpPr>
          <p:cNvPr id="275" name="object 275"/>
          <p:cNvSpPr/>
          <p:nvPr/>
        </p:nvSpPr>
        <p:spPr>
          <a:xfrm>
            <a:off x="6872858"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76" name="object 276"/>
          <p:cNvSpPr/>
          <p:nvPr/>
        </p:nvSpPr>
        <p:spPr>
          <a:xfrm>
            <a:off x="6870700"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77" name="object 277"/>
          <p:cNvSpPr/>
          <p:nvPr/>
        </p:nvSpPr>
        <p:spPr>
          <a:xfrm>
            <a:off x="6868921" y="4531359"/>
            <a:ext cx="1270" cy="10160"/>
          </a:xfrm>
          <a:custGeom>
            <a:avLst/>
            <a:gdLst/>
            <a:ahLst/>
            <a:cxnLst/>
            <a:rect l="l" t="t" r="r" b="b"/>
            <a:pathLst>
              <a:path w="1270" h="10160">
                <a:moveTo>
                  <a:pt x="761" y="0"/>
                </a:moveTo>
                <a:lnTo>
                  <a:pt x="0" y="0"/>
                </a:lnTo>
                <a:lnTo>
                  <a:pt x="0" y="10159"/>
                </a:lnTo>
                <a:lnTo>
                  <a:pt x="761" y="10159"/>
                </a:lnTo>
                <a:lnTo>
                  <a:pt x="761" y="0"/>
                </a:lnTo>
                <a:close/>
              </a:path>
            </a:pathLst>
          </a:custGeom>
          <a:solidFill>
            <a:srgbClr val="FBFCFF"/>
          </a:solidFill>
        </p:spPr>
        <p:txBody>
          <a:bodyPr wrap="square" lIns="0" tIns="0" rIns="0" bIns="0" rtlCol="0"/>
          <a:lstStyle/>
          <a:p>
            <a:endParaRPr/>
          </a:p>
        </p:txBody>
      </p:sp>
      <p:sp>
        <p:nvSpPr>
          <p:cNvPr id="278" name="object 278"/>
          <p:cNvSpPr/>
          <p:nvPr/>
        </p:nvSpPr>
        <p:spPr>
          <a:xfrm>
            <a:off x="6866381"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79" name="object 279"/>
          <p:cNvSpPr/>
          <p:nvPr/>
        </p:nvSpPr>
        <p:spPr>
          <a:xfrm>
            <a:off x="6864222"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0" name="object 280"/>
          <p:cNvSpPr/>
          <p:nvPr/>
        </p:nvSpPr>
        <p:spPr>
          <a:xfrm>
            <a:off x="6862064" y="4531359"/>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81" name="object 281"/>
          <p:cNvSpPr/>
          <p:nvPr/>
        </p:nvSpPr>
        <p:spPr>
          <a:xfrm>
            <a:off x="6859905"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2" name="object 282"/>
          <p:cNvSpPr/>
          <p:nvPr/>
        </p:nvSpPr>
        <p:spPr>
          <a:xfrm>
            <a:off x="6857745"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3" name="object 283"/>
          <p:cNvSpPr/>
          <p:nvPr/>
        </p:nvSpPr>
        <p:spPr>
          <a:xfrm>
            <a:off x="6855586"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4" name="object 284"/>
          <p:cNvSpPr/>
          <p:nvPr/>
        </p:nvSpPr>
        <p:spPr>
          <a:xfrm>
            <a:off x="6853428"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5" name="object 285"/>
          <p:cNvSpPr/>
          <p:nvPr/>
        </p:nvSpPr>
        <p:spPr>
          <a:xfrm>
            <a:off x="6851268" y="4531359"/>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86" name="object 286"/>
          <p:cNvSpPr/>
          <p:nvPr/>
        </p:nvSpPr>
        <p:spPr>
          <a:xfrm>
            <a:off x="6849109"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7" name="object 287"/>
          <p:cNvSpPr/>
          <p:nvPr/>
        </p:nvSpPr>
        <p:spPr>
          <a:xfrm>
            <a:off x="6846951"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88" name="object 288"/>
          <p:cNvSpPr/>
          <p:nvPr/>
        </p:nvSpPr>
        <p:spPr>
          <a:xfrm>
            <a:off x="6844792" y="4531359"/>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89" name="object 289"/>
          <p:cNvSpPr/>
          <p:nvPr/>
        </p:nvSpPr>
        <p:spPr>
          <a:xfrm>
            <a:off x="6842379" y="4531359"/>
            <a:ext cx="1905" cy="10160"/>
          </a:xfrm>
          <a:custGeom>
            <a:avLst/>
            <a:gdLst/>
            <a:ahLst/>
            <a:cxnLst/>
            <a:rect l="l" t="t" r="r" b="b"/>
            <a:pathLst>
              <a:path w="1904" h="10160">
                <a:moveTo>
                  <a:pt x="1397" y="0"/>
                </a:moveTo>
                <a:lnTo>
                  <a:pt x="0" y="0"/>
                </a:lnTo>
                <a:lnTo>
                  <a:pt x="0" y="10159"/>
                </a:lnTo>
                <a:lnTo>
                  <a:pt x="1397" y="10159"/>
                </a:lnTo>
                <a:lnTo>
                  <a:pt x="1397" y="0"/>
                </a:lnTo>
                <a:close/>
              </a:path>
            </a:pathLst>
          </a:custGeom>
          <a:solidFill>
            <a:srgbClr val="FBFCFF"/>
          </a:solidFill>
        </p:spPr>
        <p:txBody>
          <a:bodyPr wrap="square" lIns="0" tIns="0" rIns="0" bIns="0" rtlCol="0"/>
          <a:lstStyle/>
          <a:p>
            <a:endParaRPr/>
          </a:p>
        </p:txBody>
      </p:sp>
      <p:sp>
        <p:nvSpPr>
          <p:cNvPr id="290" name="object 290"/>
          <p:cNvSpPr/>
          <p:nvPr/>
        </p:nvSpPr>
        <p:spPr>
          <a:xfrm>
            <a:off x="6840473"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91" name="object 291"/>
          <p:cNvSpPr/>
          <p:nvPr/>
        </p:nvSpPr>
        <p:spPr>
          <a:xfrm>
            <a:off x="6838315" y="4531359"/>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92" name="object 292"/>
          <p:cNvSpPr/>
          <p:nvPr/>
        </p:nvSpPr>
        <p:spPr>
          <a:xfrm>
            <a:off x="6835902"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93" name="object 293"/>
          <p:cNvSpPr/>
          <p:nvPr/>
        </p:nvSpPr>
        <p:spPr>
          <a:xfrm>
            <a:off x="6833996" y="4531359"/>
            <a:ext cx="1270" cy="10160"/>
          </a:xfrm>
          <a:custGeom>
            <a:avLst/>
            <a:gdLst/>
            <a:ahLst/>
            <a:cxnLst/>
            <a:rect l="l" t="t" r="r" b="b"/>
            <a:pathLst>
              <a:path w="1270" h="10160">
                <a:moveTo>
                  <a:pt x="1143" y="0"/>
                </a:moveTo>
                <a:lnTo>
                  <a:pt x="0" y="0"/>
                </a:lnTo>
                <a:lnTo>
                  <a:pt x="0" y="10159"/>
                </a:lnTo>
                <a:lnTo>
                  <a:pt x="1143" y="10159"/>
                </a:lnTo>
                <a:lnTo>
                  <a:pt x="1143" y="0"/>
                </a:lnTo>
                <a:close/>
              </a:path>
            </a:pathLst>
          </a:custGeom>
          <a:solidFill>
            <a:srgbClr val="FBFCFF"/>
          </a:solidFill>
        </p:spPr>
        <p:txBody>
          <a:bodyPr wrap="square" lIns="0" tIns="0" rIns="0" bIns="0" rtlCol="0"/>
          <a:lstStyle/>
          <a:p>
            <a:endParaRPr/>
          </a:p>
        </p:txBody>
      </p:sp>
      <p:sp>
        <p:nvSpPr>
          <p:cNvPr id="294" name="object 294"/>
          <p:cNvSpPr/>
          <p:nvPr/>
        </p:nvSpPr>
        <p:spPr>
          <a:xfrm>
            <a:off x="6831838" y="4531359"/>
            <a:ext cx="1270" cy="10160"/>
          </a:xfrm>
          <a:custGeom>
            <a:avLst/>
            <a:gdLst/>
            <a:ahLst/>
            <a:cxnLst/>
            <a:rect l="l" t="t" r="r" b="b"/>
            <a:pathLst>
              <a:path w="1270" h="10160">
                <a:moveTo>
                  <a:pt x="1142" y="0"/>
                </a:moveTo>
                <a:lnTo>
                  <a:pt x="0" y="0"/>
                </a:lnTo>
                <a:lnTo>
                  <a:pt x="0" y="10159"/>
                </a:lnTo>
                <a:lnTo>
                  <a:pt x="1142" y="10159"/>
                </a:lnTo>
                <a:lnTo>
                  <a:pt x="1142" y="0"/>
                </a:lnTo>
                <a:close/>
              </a:path>
            </a:pathLst>
          </a:custGeom>
          <a:solidFill>
            <a:srgbClr val="FBFCFF"/>
          </a:solidFill>
        </p:spPr>
        <p:txBody>
          <a:bodyPr wrap="square" lIns="0" tIns="0" rIns="0" bIns="0" rtlCol="0"/>
          <a:lstStyle/>
          <a:p>
            <a:endParaRPr/>
          </a:p>
        </p:txBody>
      </p:sp>
      <p:sp>
        <p:nvSpPr>
          <p:cNvPr id="295" name="object 295"/>
          <p:cNvSpPr/>
          <p:nvPr/>
        </p:nvSpPr>
        <p:spPr>
          <a:xfrm>
            <a:off x="6829425"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96" name="object 296"/>
          <p:cNvSpPr/>
          <p:nvPr/>
        </p:nvSpPr>
        <p:spPr>
          <a:xfrm>
            <a:off x="6827646" y="4531359"/>
            <a:ext cx="635" cy="10160"/>
          </a:xfrm>
          <a:custGeom>
            <a:avLst/>
            <a:gdLst/>
            <a:ahLst/>
            <a:cxnLst/>
            <a:rect l="l" t="t" r="r" b="b"/>
            <a:pathLst>
              <a:path w="634" h="10160">
                <a:moveTo>
                  <a:pt x="634" y="0"/>
                </a:moveTo>
                <a:lnTo>
                  <a:pt x="0" y="0"/>
                </a:lnTo>
                <a:lnTo>
                  <a:pt x="0" y="10159"/>
                </a:lnTo>
                <a:lnTo>
                  <a:pt x="634" y="10159"/>
                </a:lnTo>
                <a:lnTo>
                  <a:pt x="634" y="0"/>
                </a:lnTo>
                <a:close/>
              </a:path>
            </a:pathLst>
          </a:custGeom>
          <a:solidFill>
            <a:srgbClr val="FBFCFF"/>
          </a:solidFill>
        </p:spPr>
        <p:txBody>
          <a:bodyPr wrap="square" lIns="0" tIns="0" rIns="0" bIns="0" rtlCol="0"/>
          <a:lstStyle/>
          <a:p>
            <a:endParaRPr/>
          </a:p>
        </p:txBody>
      </p:sp>
      <p:sp>
        <p:nvSpPr>
          <p:cNvPr id="297" name="object 297"/>
          <p:cNvSpPr/>
          <p:nvPr/>
        </p:nvSpPr>
        <p:spPr>
          <a:xfrm>
            <a:off x="6825488"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298" name="object 298"/>
          <p:cNvSpPr/>
          <p:nvPr/>
        </p:nvSpPr>
        <p:spPr>
          <a:xfrm>
            <a:off x="6822947"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299" name="object 299"/>
          <p:cNvSpPr/>
          <p:nvPr/>
        </p:nvSpPr>
        <p:spPr>
          <a:xfrm>
            <a:off x="6820789"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300" name="object 300"/>
          <p:cNvSpPr/>
          <p:nvPr/>
        </p:nvSpPr>
        <p:spPr>
          <a:xfrm>
            <a:off x="6819010"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301" name="object 301"/>
          <p:cNvSpPr/>
          <p:nvPr/>
        </p:nvSpPr>
        <p:spPr>
          <a:xfrm>
            <a:off x="6816470"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302" name="object 302"/>
          <p:cNvSpPr/>
          <p:nvPr/>
        </p:nvSpPr>
        <p:spPr>
          <a:xfrm>
            <a:off x="6814311"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303" name="object 303"/>
          <p:cNvSpPr/>
          <p:nvPr/>
        </p:nvSpPr>
        <p:spPr>
          <a:xfrm>
            <a:off x="6812153" y="4531359"/>
            <a:ext cx="1905" cy="10160"/>
          </a:xfrm>
          <a:custGeom>
            <a:avLst/>
            <a:gdLst/>
            <a:ahLst/>
            <a:cxnLst/>
            <a:rect l="l" t="t" r="r" b="b"/>
            <a:pathLst>
              <a:path w="1904" h="10160">
                <a:moveTo>
                  <a:pt x="1397" y="0"/>
                </a:moveTo>
                <a:lnTo>
                  <a:pt x="0" y="0"/>
                </a:lnTo>
                <a:lnTo>
                  <a:pt x="0" y="10159"/>
                </a:lnTo>
                <a:lnTo>
                  <a:pt x="1397" y="10159"/>
                </a:lnTo>
                <a:lnTo>
                  <a:pt x="1397" y="0"/>
                </a:lnTo>
                <a:close/>
              </a:path>
            </a:pathLst>
          </a:custGeom>
          <a:solidFill>
            <a:srgbClr val="FBFCFF"/>
          </a:solidFill>
        </p:spPr>
        <p:txBody>
          <a:bodyPr wrap="square" lIns="0" tIns="0" rIns="0" bIns="0" rtlCol="0"/>
          <a:lstStyle/>
          <a:p>
            <a:endParaRPr/>
          </a:p>
        </p:txBody>
      </p:sp>
      <p:sp>
        <p:nvSpPr>
          <p:cNvPr id="304" name="object 304"/>
          <p:cNvSpPr/>
          <p:nvPr/>
        </p:nvSpPr>
        <p:spPr>
          <a:xfrm>
            <a:off x="6809993"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305" name="object 305"/>
          <p:cNvSpPr/>
          <p:nvPr/>
        </p:nvSpPr>
        <p:spPr>
          <a:xfrm>
            <a:off x="6807834"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306" name="object 306"/>
          <p:cNvSpPr/>
          <p:nvPr/>
        </p:nvSpPr>
        <p:spPr>
          <a:xfrm>
            <a:off x="6805676"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307" name="object 307"/>
          <p:cNvSpPr/>
          <p:nvPr/>
        </p:nvSpPr>
        <p:spPr>
          <a:xfrm>
            <a:off x="6803517"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308" name="object 308"/>
          <p:cNvSpPr/>
          <p:nvPr/>
        </p:nvSpPr>
        <p:spPr>
          <a:xfrm>
            <a:off x="6801357"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309" name="object 309"/>
          <p:cNvSpPr/>
          <p:nvPr/>
        </p:nvSpPr>
        <p:spPr>
          <a:xfrm>
            <a:off x="6799198" y="4531359"/>
            <a:ext cx="1270" cy="10160"/>
          </a:xfrm>
          <a:custGeom>
            <a:avLst/>
            <a:gdLst/>
            <a:ahLst/>
            <a:cxnLst/>
            <a:rect l="l" t="t" r="r" b="b"/>
            <a:pathLst>
              <a:path w="1270" h="10160">
                <a:moveTo>
                  <a:pt x="1016" y="0"/>
                </a:moveTo>
                <a:lnTo>
                  <a:pt x="0" y="0"/>
                </a:lnTo>
                <a:lnTo>
                  <a:pt x="0" y="10159"/>
                </a:lnTo>
                <a:lnTo>
                  <a:pt x="1016" y="10159"/>
                </a:lnTo>
                <a:lnTo>
                  <a:pt x="1016" y="0"/>
                </a:lnTo>
                <a:close/>
              </a:path>
            </a:pathLst>
          </a:custGeom>
          <a:solidFill>
            <a:srgbClr val="FBFCFF"/>
          </a:solidFill>
        </p:spPr>
        <p:txBody>
          <a:bodyPr wrap="square" lIns="0" tIns="0" rIns="0" bIns="0" rtlCol="0"/>
          <a:lstStyle/>
          <a:p>
            <a:endParaRPr/>
          </a:p>
        </p:txBody>
      </p:sp>
      <p:sp>
        <p:nvSpPr>
          <p:cNvPr id="310" name="object 310"/>
          <p:cNvSpPr/>
          <p:nvPr/>
        </p:nvSpPr>
        <p:spPr>
          <a:xfrm>
            <a:off x="6797040" y="4531359"/>
            <a:ext cx="1270" cy="10160"/>
          </a:xfrm>
          <a:custGeom>
            <a:avLst/>
            <a:gdLst/>
            <a:ahLst/>
            <a:cxnLst/>
            <a:rect l="l" t="t" r="r" b="b"/>
            <a:pathLst>
              <a:path w="1270" h="10160">
                <a:moveTo>
                  <a:pt x="1015" y="0"/>
                </a:moveTo>
                <a:lnTo>
                  <a:pt x="0" y="0"/>
                </a:lnTo>
                <a:lnTo>
                  <a:pt x="0" y="10159"/>
                </a:lnTo>
                <a:lnTo>
                  <a:pt x="1015" y="10159"/>
                </a:lnTo>
                <a:lnTo>
                  <a:pt x="1015" y="0"/>
                </a:lnTo>
                <a:close/>
              </a:path>
            </a:pathLst>
          </a:custGeom>
          <a:solidFill>
            <a:srgbClr val="FBFCFF"/>
          </a:solidFill>
        </p:spPr>
        <p:txBody>
          <a:bodyPr wrap="square" lIns="0" tIns="0" rIns="0" bIns="0" rtlCol="0"/>
          <a:lstStyle/>
          <a:p>
            <a:endParaRPr/>
          </a:p>
        </p:txBody>
      </p:sp>
      <p:sp>
        <p:nvSpPr>
          <p:cNvPr id="311" name="object 311"/>
          <p:cNvSpPr/>
          <p:nvPr/>
        </p:nvSpPr>
        <p:spPr>
          <a:xfrm>
            <a:off x="6908800" y="453136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312" name="object 312"/>
          <p:cNvSpPr/>
          <p:nvPr/>
        </p:nvSpPr>
        <p:spPr>
          <a:xfrm>
            <a:off x="6797040" y="4531359"/>
            <a:ext cx="10160" cy="10160"/>
          </a:xfrm>
          <a:custGeom>
            <a:avLst/>
            <a:gdLst/>
            <a:ahLst/>
            <a:cxnLst/>
            <a:rect l="l" t="t" r="r" b="b"/>
            <a:pathLst>
              <a:path w="10159" h="10160">
                <a:moveTo>
                  <a:pt x="7874" y="0"/>
                </a:moveTo>
                <a:lnTo>
                  <a:pt x="2285" y="0"/>
                </a:lnTo>
                <a:lnTo>
                  <a:pt x="0" y="2285"/>
                </a:lnTo>
                <a:lnTo>
                  <a:pt x="0" y="7873"/>
                </a:lnTo>
                <a:lnTo>
                  <a:pt x="2285" y="10159"/>
                </a:lnTo>
                <a:lnTo>
                  <a:pt x="7874" y="10159"/>
                </a:lnTo>
                <a:lnTo>
                  <a:pt x="10159" y="7873"/>
                </a:lnTo>
                <a:lnTo>
                  <a:pt x="10159" y="2285"/>
                </a:lnTo>
                <a:lnTo>
                  <a:pt x="7874" y="0"/>
                </a:lnTo>
                <a:close/>
              </a:path>
            </a:pathLst>
          </a:custGeom>
          <a:solidFill>
            <a:srgbClr val="FBFCFF"/>
          </a:solidFill>
        </p:spPr>
        <p:txBody>
          <a:bodyPr wrap="square" lIns="0" tIns="0" rIns="0" bIns="0" rtlCol="0"/>
          <a:lstStyle/>
          <a:p>
            <a:endParaRPr/>
          </a:p>
        </p:txBody>
      </p:sp>
      <p:sp>
        <p:nvSpPr>
          <p:cNvPr id="313" name="object 313"/>
          <p:cNvSpPr/>
          <p:nvPr/>
        </p:nvSpPr>
        <p:spPr>
          <a:xfrm>
            <a:off x="6797040" y="451104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314" name="object 314"/>
          <p:cNvSpPr/>
          <p:nvPr/>
        </p:nvSpPr>
        <p:spPr>
          <a:xfrm>
            <a:off x="6907783"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15" name="object 315"/>
          <p:cNvSpPr/>
          <p:nvPr/>
        </p:nvSpPr>
        <p:spPr>
          <a:xfrm>
            <a:off x="6905625"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16" name="object 316"/>
          <p:cNvSpPr/>
          <p:nvPr/>
        </p:nvSpPr>
        <p:spPr>
          <a:xfrm>
            <a:off x="6903466"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17" name="object 317"/>
          <p:cNvSpPr/>
          <p:nvPr/>
        </p:nvSpPr>
        <p:spPr>
          <a:xfrm>
            <a:off x="6901306"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18" name="object 318"/>
          <p:cNvSpPr/>
          <p:nvPr/>
        </p:nvSpPr>
        <p:spPr>
          <a:xfrm>
            <a:off x="6899147"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19" name="object 319"/>
          <p:cNvSpPr/>
          <p:nvPr/>
        </p:nvSpPr>
        <p:spPr>
          <a:xfrm>
            <a:off x="6896989" y="4511040"/>
            <a:ext cx="635" cy="10160"/>
          </a:xfrm>
          <a:custGeom>
            <a:avLst/>
            <a:gdLst/>
            <a:ahLst/>
            <a:cxnLst/>
            <a:rect l="l" t="t" r="r" b="b"/>
            <a:pathLst>
              <a:path w="634" h="10160">
                <a:moveTo>
                  <a:pt x="634" y="0"/>
                </a:moveTo>
                <a:lnTo>
                  <a:pt x="0" y="0"/>
                </a:lnTo>
                <a:lnTo>
                  <a:pt x="0" y="10160"/>
                </a:lnTo>
                <a:lnTo>
                  <a:pt x="634" y="10160"/>
                </a:lnTo>
                <a:lnTo>
                  <a:pt x="634" y="0"/>
                </a:lnTo>
                <a:close/>
              </a:path>
            </a:pathLst>
          </a:custGeom>
          <a:solidFill>
            <a:srgbClr val="FBFCFF"/>
          </a:solidFill>
        </p:spPr>
        <p:txBody>
          <a:bodyPr wrap="square" lIns="0" tIns="0" rIns="0" bIns="0" rtlCol="0"/>
          <a:lstStyle/>
          <a:p>
            <a:endParaRPr/>
          </a:p>
        </p:txBody>
      </p:sp>
      <p:sp>
        <p:nvSpPr>
          <p:cNvPr id="320" name="object 320"/>
          <p:cNvSpPr/>
          <p:nvPr/>
        </p:nvSpPr>
        <p:spPr>
          <a:xfrm>
            <a:off x="6894830"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21" name="object 321"/>
          <p:cNvSpPr/>
          <p:nvPr/>
        </p:nvSpPr>
        <p:spPr>
          <a:xfrm>
            <a:off x="6892290" y="4511040"/>
            <a:ext cx="1905" cy="10160"/>
          </a:xfrm>
          <a:custGeom>
            <a:avLst/>
            <a:gdLst/>
            <a:ahLst/>
            <a:cxnLst/>
            <a:rect l="l" t="t" r="r" b="b"/>
            <a:pathLst>
              <a:path w="1904" h="10160">
                <a:moveTo>
                  <a:pt x="1396" y="0"/>
                </a:moveTo>
                <a:lnTo>
                  <a:pt x="0" y="0"/>
                </a:lnTo>
                <a:lnTo>
                  <a:pt x="0" y="10160"/>
                </a:lnTo>
                <a:lnTo>
                  <a:pt x="1396" y="10160"/>
                </a:lnTo>
                <a:lnTo>
                  <a:pt x="1396" y="0"/>
                </a:lnTo>
                <a:close/>
              </a:path>
            </a:pathLst>
          </a:custGeom>
          <a:solidFill>
            <a:srgbClr val="FBFCFF"/>
          </a:solidFill>
        </p:spPr>
        <p:txBody>
          <a:bodyPr wrap="square" lIns="0" tIns="0" rIns="0" bIns="0" rtlCol="0"/>
          <a:lstStyle/>
          <a:p>
            <a:endParaRPr/>
          </a:p>
        </p:txBody>
      </p:sp>
      <p:sp>
        <p:nvSpPr>
          <p:cNvPr id="322" name="object 322"/>
          <p:cNvSpPr/>
          <p:nvPr/>
        </p:nvSpPr>
        <p:spPr>
          <a:xfrm>
            <a:off x="6890511" y="4511040"/>
            <a:ext cx="635" cy="10160"/>
          </a:xfrm>
          <a:custGeom>
            <a:avLst/>
            <a:gdLst/>
            <a:ahLst/>
            <a:cxnLst/>
            <a:rect l="l" t="t" r="r" b="b"/>
            <a:pathLst>
              <a:path w="634" h="10160">
                <a:moveTo>
                  <a:pt x="635" y="0"/>
                </a:moveTo>
                <a:lnTo>
                  <a:pt x="0" y="0"/>
                </a:lnTo>
                <a:lnTo>
                  <a:pt x="0" y="10160"/>
                </a:lnTo>
                <a:lnTo>
                  <a:pt x="635" y="10160"/>
                </a:lnTo>
                <a:lnTo>
                  <a:pt x="635" y="0"/>
                </a:lnTo>
                <a:close/>
              </a:path>
            </a:pathLst>
          </a:custGeom>
          <a:solidFill>
            <a:srgbClr val="FBFCFF"/>
          </a:solidFill>
        </p:spPr>
        <p:txBody>
          <a:bodyPr wrap="square" lIns="0" tIns="0" rIns="0" bIns="0" rtlCol="0"/>
          <a:lstStyle/>
          <a:p>
            <a:endParaRPr/>
          </a:p>
        </p:txBody>
      </p:sp>
      <p:sp>
        <p:nvSpPr>
          <p:cNvPr id="323" name="object 323"/>
          <p:cNvSpPr/>
          <p:nvPr/>
        </p:nvSpPr>
        <p:spPr>
          <a:xfrm>
            <a:off x="6888353"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24" name="object 324"/>
          <p:cNvSpPr/>
          <p:nvPr/>
        </p:nvSpPr>
        <p:spPr>
          <a:xfrm>
            <a:off x="6885813" y="4511040"/>
            <a:ext cx="1905" cy="10160"/>
          </a:xfrm>
          <a:custGeom>
            <a:avLst/>
            <a:gdLst/>
            <a:ahLst/>
            <a:cxnLst/>
            <a:rect l="l" t="t" r="r" b="b"/>
            <a:pathLst>
              <a:path w="1904" h="10160">
                <a:moveTo>
                  <a:pt x="1396" y="0"/>
                </a:moveTo>
                <a:lnTo>
                  <a:pt x="0" y="0"/>
                </a:lnTo>
                <a:lnTo>
                  <a:pt x="0" y="10160"/>
                </a:lnTo>
                <a:lnTo>
                  <a:pt x="1396" y="10160"/>
                </a:lnTo>
                <a:lnTo>
                  <a:pt x="1396" y="0"/>
                </a:lnTo>
                <a:close/>
              </a:path>
            </a:pathLst>
          </a:custGeom>
          <a:solidFill>
            <a:srgbClr val="FBFCFF"/>
          </a:solidFill>
        </p:spPr>
        <p:txBody>
          <a:bodyPr wrap="square" lIns="0" tIns="0" rIns="0" bIns="0" rtlCol="0"/>
          <a:lstStyle/>
          <a:p>
            <a:endParaRPr/>
          </a:p>
        </p:txBody>
      </p:sp>
      <p:sp>
        <p:nvSpPr>
          <p:cNvPr id="325" name="object 325"/>
          <p:cNvSpPr/>
          <p:nvPr/>
        </p:nvSpPr>
        <p:spPr>
          <a:xfrm>
            <a:off x="6883654"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26" name="object 326"/>
          <p:cNvSpPr/>
          <p:nvPr/>
        </p:nvSpPr>
        <p:spPr>
          <a:xfrm>
            <a:off x="6881876"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27" name="object 327"/>
          <p:cNvSpPr/>
          <p:nvPr/>
        </p:nvSpPr>
        <p:spPr>
          <a:xfrm>
            <a:off x="6879335" y="4511040"/>
            <a:ext cx="1905" cy="10160"/>
          </a:xfrm>
          <a:custGeom>
            <a:avLst/>
            <a:gdLst/>
            <a:ahLst/>
            <a:cxnLst/>
            <a:rect l="l" t="t" r="r" b="b"/>
            <a:pathLst>
              <a:path w="1904" h="10160">
                <a:moveTo>
                  <a:pt x="1397" y="0"/>
                </a:moveTo>
                <a:lnTo>
                  <a:pt x="0" y="0"/>
                </a:lnTo>
                <a:lnTo>
                  <a:pt x="0" y="10160"/>
                </a:lnTo>
                <a:lnTo>
                  <a:pt x="1397" y="10160"/>
                </a:lnTo>
                <a:lnTo>
                  <a:pt x="1397" y="0"/>
                </a:lnTo>
                <a:close/>
              </a:path>
            </a:pathLst>
          </a:custGeom>
          <a:solidFill>
            <a:srgbClr val="FBFCFF"/>
          </a:solidFill>
        </p:spPr>
        <p:txBody>
          <a:bodyPr wrap="square" lIns="0" tIns="0" rIns="0" bIns="0" rtlCol="0"/>
          <a:lstStyle/>
          <a:p>
            <a:endParaRPr/>
          </a:p>
        </p:txBody>
      </p:sp>
      <p:sp>
        <p:nvSpPr>
          <p:cNvPr id="328" name="object 328"/>
          <p:cNvSpPr/>
          <p:nvPr/>
        </p:nvSpPr>
        <p:spPr>
          <a:xfrm>
            <a:off x="6877177"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29" name="object 329"/>
          <p:cNvSpPr/>
          <p:nvPr/>
        </p:nvSpPr>
        <p:spPr>
          <a:xfrm>
            <a:off x="6875398" y="4511040"/>
            <a:ext cx="1270" cy="10160"/>
          </a:xfrm>
          <a:custGeom>
            <a:avLst/>
            <a:gdLst/>
            <a:ahLst/>
            <a:cxnLst/>
            <a:rect l="l" t="t" r="r" b="b"/>
            <a:pathLst>
              <a:path w="1270" h="10160">
                <a:moveTo>
                  <a:pt x="761" y="0"/>
                </a:moveTo>
                <a:lnTo>
                  <a:pt x="0" y="0"/>
                </a:lnTo>
                <a:lnTo>
                  <a:pt x="0" y="10160"/>
                </a:lnTo>
                <a:lnTo>
                  <a:pt x="761" y="10160"/>
                </a:lnTo>
                <a:lnTo>
                  <a:pt x="761" y="0"/>
                </a:lnTo>
                <a:close/>
              </a:path>
            </a:pathLst>
          </a:custGeom>
          <a:solidFill>
            <a:srgbClr val="FBFCFF"/>
          </a:solidFill>
        </p:spPr>
        <p:txBody>
          <a:bodyPr wrap="square" lIns="0" tIns="0" rIns="0" bIns="0" rtlCol="0"/>
          <a:lstStyle/>
          <a:p>
            <a:endParaRPr/>
          </a:p>
        </p:txBody>
      </p:sp>
      <p:sp>
        <p:nvSpPr>
          <p:cNvPr id="330" name="object 330"/>
          <p:cNvSpPr/>
          <p:nvPr/>
        </p:nvSpPr>
        <p:spPr>
          <a:xfrm>
            <a:off x="6872858"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1" name="object 331"/>
          <p:cNvSpPr/>
          <p:nvPr/>
        </p:nvSpPr>
        <p:spPr>
          <a:xfrm>
            <a:off x="6870700"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2" name="object 332"/>
          <p:cNvSpPr/>
          <p:nvPr/>
        </p:nvSpPr>
        <p:spPr>
          <a:xfrm>
            <a:off x="6868921" y="4511040"/>
            <a:ext cx="1270" cy="10160"/>
          </a:xfrm>
          <a:custGeom>
            <a:avLst/>
            <a:gdLst/>
            <a:ahLst/>
            <a:cxnLst/>
            <a:rect l="l" t="t" r="r" b="b"/>
            <a:pathLst>
              <a:path w="1270" h="10160">
                <a:moveTo>
                  <a:pt x="761" y="0"/>
                </a:moveTo>
                <a:lnTo>
                  <a:pt x="0" y="0"/>
                </a:lnTo>
                <a:lnTo>
                  <a:pt x="0" y="10160"/>
                </a:lnTo>
                <a:lnTo>
                  <a:pt x="761" y="10160"/>
                </a:lnTo>
                <a:lnTo>
                  <a:pt x="761" y="0"/>
                </a:lnTo>
                <a:close/>
              </a:path>
            </a:pathLst>
          </a:custGeom>
          <a:solidFill>
            <a:srgbClr val="FBFCFF"/>
          </a:solidFill>
        </p:spPr>
        <p:txBody>
          <a:bodyPr wrap="square" lIns="0" tIns="0" rIns="0" bIns="0" rtlCol="0"/>
          <a:lstStyle/>
          <a:p>
            <a:endParaRPr/>
          </a:p>
        </p:txBody>
      </p:sp>
      <p:sp>
        <p:nvSpPr>
          <p:cNvPr id="333" name="object 333"/>
          <p:cNvSpPr/>
          <p:nvPr/>
        </p:nvSpPr>
        <p:spPr>
          <a:xfrm>
            <a:off x="6866381"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4" name="object 334"/>
          <p:cNvSpPr/>
          <p:nvPr/>
        </p:nvSpPr>
        <p:spPr>
          <a:xfrm>
            <a:off x="6864222"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5" name="object 335"/>
          <p:cNvSpPr/>
          <p:nvPr/>
        </p:nvSpPr>
        <p:spPr>
          <a:xfrm>
            <a:off x="6862064" y="4511040"/>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36" name="object 336"/>
          <p:cNvSpPr/>
          <p:nvPr/>
        </p:nvSpPr>
        <p:spPr>
          <a:xfrm>
            <a:off x="6859905"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7" name="object 337"/>
          <p:cNvSpPr/>
          <p:nvPr/>
        </p:nvSpPr>
        <p:spPr>
          <a:xfrm>
            <a:off x="6857745"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8" name="object 338"/>
          <p:cNvSpPr/>
          <p:nvPr/>
        </p:nvSpPr>
        <p:spPr>
          <a:xfrm>
            <a:off x="6855586"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39" name="object 339"/>
          <p:cNvSpPr/>
          <p:nvPr/>
        </p:nvSpPr>
        <p:spPr>
          <a:xfrm>
            <a:off x="6853428"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40" name="object 340"/>
          <p:cNvSpPr/>
          <p:nvPr/>
        </p:nvSpPr>
        <p:spPr>
          <a:xfrm>
            <a:off x="6851268" y="4511040"/>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41" name="object 341"/>
          <p:cNvSpPr/>
          <p:nvPr/>
        </p:nvSpPr>
        <p:spPr>
          <a:xfrm>
            <a:off x="6849109"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42" name="object 342"/>
          <p:cNvSpPr/>
          <p:nvPr/>
        </p:nvSpPr>
        <p:spPr>
          <a:xfrm>
            <a:off x="6846951"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43" name="object 343"/>
          <p:cNvSpPr/>
          <p:nvPr/>
        </p:nvSpPr>
        <p:spPr>
          <a:xfrm>
            <a:off x="6844792" y="4511040"/>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44" name="object 344"/>
          <p:cNvSpPr/>
          <p:nvPr/>
        </p:nvSpPr>
        <p:spPr>
          <a:xfrm>
            <a:off x="6842379" y="4511040"/>
            <a:ext cx="1905" cy="10160"/>
          </a:xfrm>
          <a:custGeom>
            <a:avLst/>
            <a:gdLst/>
            <a:ahLst/>
            <a:cxnLst/>
            <a:rect l="l" t="t" r="r" b="b"/>
            <a:pathLst>
              <a:path w="1904" h="10160">
                <a:moveTo>
                  <a:pt x="1397" y="0"/>
                </a:moveTo>
                <a:lnTo>
                  <a:pt x="0" y="0"/>
                </a:lnTo>
                <a:lnTo>
                  <a:pt x="0" y="10160"/>
                </a:lnTo>
                <a:lnTo>
                  <a:pt x="1397" y="10160"/>
                </a:lnTo>
                <a:lnTo>
                  <a:pt x="1397" y="0"/>
                </a:lnTo>
                <a:close/>
              </a:path>
            </a:pathLst>
          </a:custGeom>
          <a:solidFill>
            <a:srgbClr val="FBFCFF"/>
          </a:solidFill>
        </p:spPr>
        <p:txBody>
          <a:bodyPr wrap="square" lIns="0" tIns="0" rIns="0" bIns="0" rtlCol="0"/>
          <a:lstStyle/>
          <a:p>
            <a:endParaRPr/>
          </a:p>
        </p:txBody>
      </p:sp>
      <p:sp>
        <p:nvSpPr>
          <p:cNvPr id="345" name="object 345"/>
          <p:cNvSpPr/>
          <p:nvPr/>
        </p:nvSpPr>
        <p:spPr>
          <a:xfrm>
            <a:off x="6840473"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46" name="object 346"/>
          <p:cNvSpPr/>
          <p:nvPr/>
        </p:nvSpPr>
        <p:spPr>
          <a:xfrm>
            <a:off x="6838315" y="4511040"/>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47" name="object 347"/>
          <p:cNvSpPr/>
          <p:nvPr/>
        </p:nvSpPr>
        <p:spPr>
          <a:xfrm>
            <a:off x="6835902"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48" name="object 348"/>
          <p:cNvSpPr/>
          <p:nvPr/>
        </p:nvSpPr>
        <p:spPr>
          <a:xfrm>
            <a:off x="6833996" y="4511040"/>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49" name="object 349"/>
          <p:cNvSpPr/>
          <p:nvPr/>
        </p:nvSpPr>
        <p:spPr>
          <a:xfrm>
            <a:off x="6831838" y="4511040"/>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50" name="object 350"/>
          <p:cNvSpPr/>
          <p:nvPr/>
        </p:nvSpPr>
        <p:spPr>
          <a:xfrm>
            <a:off x="6829425"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51" name="object 351"/>
          <p:cNvSpPr/>
          <p:nvPr/>
        </p:nvSpPr>
        <p:spPr>
          <a:xfrm>
            <a:off x="6827646" y="4511040"/>
            <a:ext cx="635" cy="10160"/>
          </a:xfrm>
          <a:custGeom>
            <a:avLst/>
            <a:gdLst/>
            <a:ahLst/>
            <a:cxnLst/>
            <a:rect l="l" t="t" r="r" b="b"/>
            <a:pathLst>
              <a:path w="634" h="10160">
                <a:moveTo>
                  <a:pt x="634" y="0"/>
                </a:moveTo>
                <a:lnTo>
                  <a:pt x="0" y="0"/>
                </a:lnTo>
                <a:lnTo>
                  <a:pt x="0" y="10160"/>
                </a:lnTo>
                <a:lnTo>
                  <a:pt x="634" y="10160"/>
                </a:lnTo>
                <a:lnTo>
                  <a:pt x="634" y="0"/>
                </a:lnTo>
                <a:close/>
              </a:path>
            </a:pathLst>
          </a:custGeom>
          <a:solidFill>
            <a:srgbClr val="FBFCFF"/>
          </a:solidFill>
        </p:spPr>
        <p:txBody>
          <a:bodyPr wrap="square" lIns="0" tIns="0" rIns="0" bIns="0" rtlCol="0"/>
          <a:lstStyle/>
          <a:p>
            <a:endParaRPr/>
          </a:p>
        </p:txBody>
      </p:sp>
      <p:sp>
        <p:nvSpPr>
          <p:cNvPr id="352" name="object 352"/>
          <p:cNvSpPr/>
          <p:nvPr/>
        </p:nvSpPr>
        <p:spPr>
          <a:xfrm>
            <a:off x="6825488"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53" name="object 353"/>
          <p:cNvSpPr/>
          <p:nvPr/>
        </p:nvSpPr>
        <p:spPr>
          <a:xfrm>
            <a:off x="6822947"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54" name="object 354"/>
          <p:cNvSpPr/>
          <p:nvPr/>
        </p:nvSpPr>
        <p:spPr>
          <a:xfrm>
            <a:off x="6820789"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55" name="object 355"/>
          <p:cNvSpPr/>
          <p:nvPr/>
        </p:nvSpPr>
        <p:spPr>
          <a:xfrm>
            <a:off x="6819010"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56" name="object 356"/>
          <p:cNvSpPr/>
          <p:nvPr/>
        </p:nvSpPr>
        <p:spPr>
          <a:xfrm>
            <a:off x="6816470"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57" name="object 357"/>
          <p:cNvSpPr/>
          <p:nvPr/>
        </p:nvSpPr>
        <p:spPr>
          <a:xfrm>
            <a:off x="6814311"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58" name="object 358"/>
          <p:cNvSpPr/>
          <p:nvPr/>
        </p:nvSpPr>
        <p:spPr>
          <a:xfrm>
            <a:off x="6812153" y="4511040"/>
            <a:ext cx="1905" cy="10160"/>
          </a:xfrm>
          <a:custGeom>
            <a:avLst/>
            <a:gdLst/>
            <a:ahLst/>
            <a:cxnLst/>
            <a:rect l="l" t="t" r="r" b="b"/>
            <a:pathLst>
              <a:path w="1904" h="10160">
                <a:moveTo>
                  <a:pt x="1397" y="0"/>
                </a:moveTo>
                <a:lnTo>
                  <a:pt x="0" y="0"/>
                </a:lnTo>
                <a:lnTo>
                  <a:pt x="0" y="10160"/>
                </a:lnTo>
                <a:lnTo>
                  <a:pt x="1397" y="10160"/>
                </a:lnTo>
                <a:lnTo>
                  <a:pt x="1397" y="0"/>
                </a:lnTo>
                <a:close/>
              </a:path>
            </a:pathLst>
          </a:custGeom>
          <a:solidFill>
            <a:srgbClr val="FBFCFF"/>
          </a:solidFill>
        </p:spPr>
        <p:txBody>
          <a:bodyPr wrap="square" lIns="0" tIns="0" rIns="0" bIns="0" rtlCol="0"/>
          <a:lstStyle/>
          <a:p>
            <a:endParaRPr/>
          </a:p>
        </p:txBody>
      </p:sp>
      <p:sp>
        <p:nvSpPr>
          <p:cNvPr id="359" name="object 359"/>
          <p:cNvSpPr/>
          <p:nvPr/>
        </p:nvSpPr>
        <p:spPr>
          <a:xfrm>
            <a:off x="6809993"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60" name="object 360"/>
          <p:cNvSpPr/>
          <p:nvPr/>
        </p:nvSpPr>
        <p:spPr>
          <a:xfrm>
            <a:off x="6807834"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61" name="object 361"/>
          <p:cNvSpPr/>
          <p:nvPr/>
        </p:nvSpPr>
        <p:spPr>
          <a:xfrm>
            <a:off x="6805676"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62" name="object 362"/>
          <p:cNvSpPr/>
          <p:nvPr/>
        </p:nvSpPr>
        <p:spPr>
          <a:xfrm>
            <a:off x="6803517"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63" name="object 363"/>
          <p:cNvSpPr/>
          <p:nvPr/>
        </p:nvSpPr>
        <p:spPr>
          <a:xfrm>
            <a:off x="6801357"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64" name="object 364"/>
          <p:cNvSpPr/>
          <p:nvPr/>
        </p:nvSpPr>
        <p:spPr>
          <a:xfrm>
            <a:off x="6799198" y="4511040"/>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65" name="object 365"/>
          <p:cNvSpPr/>
          <p:nvPr/>
        </p:nvSpPr>
        <p:spPr>
          <a:xfrm>
            <a:off x="6797040" y="4511040"/>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66" name="object 366"/>
          <p:cNvSpPr/>
          <p:nvPr/>
        </p:nvSpPr>
        <p:spPr>
          <a:xfrm>
            <a:off x="6908800" y="451104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367" name="object 367"/>
          <p:cNvSpPr/>
          <p:nvPr/>
        </p:nvSpPr>
        <p:spPr>
          <a:xfrm>
            <a:off x="6797040" y="45110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368" name="object 368"/>
          <p:cNvSpPr/>
          <p:nvPr/>
        </p:nvSpPr>
        <p:spPr>
          <a:xfrm>
            <a:off x="6797040" y="450088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369" name="object 369"/>
          <p:cNvSpPr/>
          <p:nvPr/>
        </p:nvSpPr>
        <p:spPr>
          <a:xfrm>
            <a:off x="6907783"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70" name="object 370"/>
          <p:cNvSpPr/>
          <p:nvPr/>
        </p:nvSpPr>
        <p:spPr>
          <a:xfrm>
            <a:off x="6905625"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71" name="object 371"/>
          <p:cNvSpPr/>
          <p:nvPr/>
        </p:nvSpPr>
        <p:spPr>
          <a:xfrm>
            <a:off x="6903466"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372" name="object 372"/>
          <p:cNvSpPr/>
          <p:nvPr/>
        </p:nvSpPr>
        <p:spPr>
          <a:xfrm>
            <a:off x="6901306"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73" name="object 373"/>
          <p:cNvSpPr/>
          <p:nvPr/>
        </p:nvSpPr>
        <p:spPr>
          <a:xfrm>
            <a:off x="6899147"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74" name="object 374"/>
          <p:cNvSpPr/>
          <p:nvPr/>
        </p:nvSpPr>
        <p:spPr>
          <a:xfrm>
            <a:off x="6896989" y="4500879"/>
            <a:ext cx="635" cy="10160"/>
          </a:xfrm>
          <a:custGeom>
            <a:avLst/>
            <a:gdLst/>
            <a:ahLst/>
            <a:cxnLst/>
            <a:rect l="l" t="t" r="r" b="b"/>
            <a:pathLst>
              <a:path w="634" h="10160">
                <a:moveTo>
                  <a:pt x="634" y="0"/>
                </a:moveTo>
                <a:lnTo>
                  <a:pt x="0" y="0"/>
                </a:lnTo>
                <a:lnTo>
                  <a:pt x="0" y="10160"/>
                </a:lnTo>
                <a:lnTo>
                  <a:pt x="634" y="10160"/>
                </a:lnTo>
                <a:lnTo>
                  <a:pt x="634" y="0"/>
                </a:lnTo>
                <a:close/>
              </a:path>
            </a:pathLst>
          </a:custGeom>
          <a:solidFill>
            <a:srgbClr val="FBFCFF"/>
          </a:solidFill>
        </p:spPr>
        <p:txBody>
          <a:bodyPr wrap="square" lIns="0" tIns="0" rIns="0" bIns="0" rtlCol="0"/>
          <a:lstStyle/>
          <a:p>
            <a:endParaRPr/>
          </a:p>
        </p:txBody>
      </p:sp>
      <p:sp>
        <p:nvSpPr>
          <p:cNvPr id="375" name="object 375"/>
          <p:cNvSpPr/>
          <p:nvPr/>
        </p:nvSpPr>
        <p:spPr>
          <a:xfrm>
            <a:off x="6894830"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76" name="object 376"/>
          <p:cNvSpPr/>
          <p:nvPr/>
        </p:nvSpPr>
        <p:spPr>
          <a:xfrm>
            <a:off x="6892290" y="4500879"/>
            <a:ext cx="1905" cy="10160"/>
          </a:xfrm>
          <a:custGeom>
            <a:avLst/>
            <a:gdLst/>
            <a:ahLst/>
            <a:cxnLst/>
            <a:rect l="l" t="t" r="r" b="b"/>
            <a:pathLst>
              <a:path w="1904" h="10160">
                <a:moveTo>
                  <a:pt x="1396" y="0"/>
                </a:moveTo>
                <a:lnTo>
                  <a:pt x="0" y="0"/>
                </a:lnTo>
                <a:lnTo>
                  <a:pt x="0" y="10160"/>
                </a:lnTo>
                <a:lnTo>
                  <a:pt x="1396" y="10160"/>
                </a:lnTo>
                <a:lnTo>
                  <a:pt x="1396" y="0"/>
                </a:lnTo>
                <a:close/>
              </a:path>
            </a:pathLst>
          </a:custGeom>
          <a:solidFill>
            <a:srgbClr val="FBFCFF"/>
          </a:solidFill>
        </p:spPr>
        <p:txBody>
          <a:bodyPr wrap="square" lIns="0" tIns="0" rIns="0" bIns="0" rtlCol="0"/>
          <a:lstStyle/>
          <a:p>
            <a:endParaRPr/>
          </a:p>
        </p:txBody>
      </p:sp>
      <p:sp>
        <p:nvSpPr>
          <p:cNvPr id="377" name="object 377"/>
          <p:cNvSpPr/>
          <p:nvPr/>
        </p:nvSpPr>
        <p:spPr>
          <a:xfrm>
            <a:off x="6890511" y="4500879"/>
            <a:ext cx="635" cy="10160"/>
          </a:xfrm>
          <a:custGeom>
            <a:avLst/>
            <a:gdLst/>
            <a:ahLst/>
            <a:cxnLst/>
            <a:rect l="l" t="t" r="r" b="b"/>
            <a:pathLst>
              <a:path w="634" h="10160">
                <a:moveTo>
                  <a:pt x="635" y="0"/>
                </a:moveTo>
                <a:lnTo>
                  <a:pt x="0" y="0"/>
                </a:lnTo>
                <a:lnTo>
                  <a:pt x="0" y="10160"/>
                </a:lnTo>
                <a:lnTo>
                  <a:pt x="635" y="10160"/>
                </a:lnTo>
                <a:lnTo>
                  <a:pt x="635" y="0"/>
                </a:lnTo>
                <a:close/>
              </a:path>
            </a:pathLst>
          </a:custGeom>
          <a:solidFill>
            <a:srgbClr val="FBFCFF"/>
          </a:solidFill>
        </p:spPr>
        <p:txBody>
          <a:bodyPr wrap="square" lIns="0" tIns="0" rIns="0" bIns="0" rtlCol="0"/>
          <a:lstStyle/>
          <a:p>
            <a:endParaRPr/>
          </a:p>
        </p:txBody>
      </p:sp>
      <p:sp>
        <p:nvSpPr>
          <p:cNvPr id="378" name="object 378"/>
          <p:cNvSpPr/>
          <p:nvPr/>
        </p:nvSpPr>
        <p:spPr>
          <a:xfrm>
            <a:off x="6888353"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79" name="object 379"/>
          <p:cNvSpPr/>
          <p:nvPr/>
        </p:nvSpPr>
        <p:spPr>
          <a:xfrm>
            <a:off x="6885813" y="4500879"/>
            <a:ext cx="1905" cy="10160"/>
          </a:xfrm>
          <a:custGeom>
            <a:avLst/>
            <a:gdLst/>
            <a:ahLst/>
            <a:cxnLst/>
            <a:rect l="l" t="t" r="r" b="b"/>
            <a:pathLst>
              <a:path w="1904" h="10160">
                <a:moveTo>
                  <a:pt x="1396" y="0"/>
                </a:moveTo>
                <a:lnTo>
                  <a:pt x="0" y="0"/>
                </a:lnTo>
                <a:lnTo>
                  <a:pt x="0" y="10160"/>
                </a:lnTo>
                <a:lnTo>
                  <a:pt x="1396" y="10160"/>
                </a:lnTo>
                <a:lnTo>
                  <a:pt x="1396" y="0"/>
                </a:lnTo>
                <a:close/>
              </a:path>
            </a:pathLst>
          </a:custGeom>
          <a:solidFill>
            <a:srgbClr val="FBFCFF"/>
          </a:solidFill>
        </p:spPr>
        <p:txBody>
          <a:bodyPr wrap="square" lIns="0" tIns="0" rIns="0" bIns="0" rtlCol="0"/>
          <a:lstStyle/>
          <a:p>
            <a:endParaRPr/>
          </a:p>
        </p:txBody>
      </p:sp>
      <p:sp>
        <p:nvSpPr>
          <p:cNvPr id="380" name="object 380"/>
          <p:cNvSpPr/>
          <p:nvPr/>
        </p:nvSpPr>
        <p:spPr>
          <a:xfrm>
            <a:off x="6883654"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81" name="object 381"/>
          <p:cNvSpPr/>
          <p:nvPr/>
        </p:nvSpPr>
        <p:spPr>
          <a:xfrm>
            <a:off x="6881876"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82" name="object 382"/>
          <p:cNvSpPr/>
          <p:nvPr/>
        </p:nvSpPr>
        <p:spPr>
          <a:xfrm>
            <a:off x="6879335" y="4500879"/>
            <a:ext cx="1905" cy="10160"/>
          </a:xfrm>
          <a:custGeom>
            <a:avLst/>
            <a:gdLst/>
            <a:ahLst/>
            <a:cxnLst/>
            <a:rect l="l" t="t" r="r" b="b"/>
            <a:pathLst>
              <a:path w="1904" h="10160">
                <a:moveTo>
                  <a:pt x="1397" y="0"/>
                </a:moveTo>
                <a:lnTo>
                  <a:pt x="0" y="0"/>
                </a:lnTo>
                <a:lnTo>
                  <a:pt x="0" y="10160"/>
                </a:lnTo>
                <a:lnTo>
                  <a:pt x="1397" y="10160"/>
                </a:lnTo>
                <a:lnTo>
                  <a:pt x="1397" y="0"/>
                </a:lnTo>
                <a:close/>
              </a:path>
            </a:pathLst>
          </a:custGeom>
          <a:solidFill>
            <a:srgbClr val="FBFCFF"/>
          </a:solidFill>
        </p:spPr>
        <p:txBody>
          <a:bodyPr wrap="square" lIns="0" tIns="0" rIns="0" bIns="0" rtlCol="0"/>
          <a:lstStyle/>
          <a:p>
            <a:endParaRPr/>
          </a:p>
        </p:txBody>
      </p:sp>
      <p:sp>
        <p:nvSpPr>
          <p:cNvPr id="383" name="object 383"/>
          <p:cNvSpPr/>
          <p:nvPr/>
        </p:nvSpPr>
        <p:spPr>
          <a:xfrm>
            <a:off x="6877177"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384" name="object 384"/>
          <p:cNvSpPr/>
          <p:nvPr/>
        </p:nvSpPr>
        <p:spPr>
          <a:xfrm>
            <a:off x="6875398" y="4500879"/>
            <a:ext cx="1270" cy="10160"/>
          </a:xfrm>
          <a:custGeom>
            <a:avLst/>
            <a:gdLst/>
            <a:ahLst/>
            <a:cxnLst/>
            <a:rect l="l" t="t" r="r" b="b"/>
            <a:pathLst>
              <a:path w="1270" h="10160">
                <a:moveTo>
                  <a:pt x="761" y="0"/>
                </a:moveTo>
                <a:lnTo>
                  <a:pt x="0" y="0"/>
                </a:lnTo>
                <a:lnTo>
                  <a:pt x="0" y="10160"/>
                </a:lnTo>
                <a:lnTo>
                  <a:pt x="761" y="10160"/>
                </a:lnTo>
                <a:lnTo>
                  <a:pt x="761" y="0"/>
                </a:lnTo>
                <a:close/>
              </a:path>
            </a:pathLst>
          </a:custGeom>
          <a:solidFill>
            <a:srgbClr val="FBFCFF"/>
          </a:solidFill>
        </p:spPr>
        <p:txBody>
          <a:bodyPr wrap="square" lIns="0" tIns="0" rIns="0" bIns="0" rtlCol="0"/>
          <a:lstStyle/>
          <a:p>
            <a:endParaRPr/>
          </a:p>
        </p:txBody>
      </p:sp>
      <p:sp>
        <p:nvSpPr>
          <p:cNvPr id="385" name="object 385"/>
          <p:cNvSpPr/>
          <p:nvPr/>
        </p:nvSpPr>
        <p:spPr>
          <a:xfrm>
            <a:off x="6872858"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86" name="object 386"/>
          <p:cNvSpPr/>
          <p:nvPr/>
        </p:nvSpPr>
        <p:spPr>
          <a:xfrm>
            <a:off x="6870700"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87" name="object 387"/>
          <p:cNvSpPr/>
          <p:nvPr/>
        </p:nvSpPr>
        <p:spPr>
          <a:xfrm>
            <a:off x="6868921" y="4500879"/>
            <a:ext cx="1270" cy="10160"/>
          </a:xfrm>
          <a:custGeom>
            <a:avLst/>
            <a:gdLst/>
            <a:ahLst/>
            <a:cxnLst/>
            <a:rect l="l" t="t" r="r" b="b"/>
            <a:pathLst>
              <a:path w="1270" h="10160">
                <a:moveTo>
                  <a:pt x="761" y="0"/>
                </a:moveTo>
                <a:lnTo>
                  <a:pt x="0" y="0"/>
                </a:lnTo>
                <a:lnTo>
                  <a:pt x="0" y="10160"/>
                </a:lnTo>
                <a:lnTo>
                  <a:pt x="761" y="10160"/>
                </a:lnTo>
                <a:lnTo>
                  <a:pt x="761" y="0"/>
                </a:lnTo>
                <a:close/>
              </a:path>
            </a:pathLst>
          </a:custGeom>
          <a:solidFill>
            <a:srgbClr val="FBFCFF"/>
          </a:solidFill>
        </p:spPr>
        <p:txBody>
          <a:bodyPr wrap="square" lIns="0" tIns="0" rIns="0" bIns="0" rtlCol="0"/>
          <a:lstStyle/>
          <a:p>
            <a:endParaRPr/>
          </a:p>
        </p:txBody>
      </p:sp>
      <p:sp>
        <p:nvSpPr>
          <p:cNvPr id="388" name="object 388"/>
          <p:cNvSpPr/>
          <p:nvPr/>
        </p:nvSpPr>
        <p:spPr>
          <a:xfrm>
            <a:off x="6866381"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89" name="object 389"/>
          <p:cNvSpPr/>
          <p:nvPr/>
        </p:nvSpPr>
        <p:spPr>
          <a:xfrm>
            <a:off x="6864222"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0" name="object 390"/>
          <p:cNvSpPr/>
          <p:nvPr/>
        </p:nvSpPr>
        <p:spPr>
          <a:xfrm>
            <a:off x="6862064" y="4500879"/>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91" name="object 391"/>
          <p:cNvSpPr/>
          <p:nvPr/>
        </p:nvSpPr>
        <p:spPr>
          <a:xfrm>
            <a:off x="6859905"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2" name="object 392"/>
          <p:cNvSpPr/>
          <p:nvPr/>
        </p:nvSpPr>
        <p:spPr>
          <a:xfrm>
            <a:off x="6857745"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3" name="object 393"/>
          <p:cNvSpPr/>
          <p:nvPr/>
        </p:nvSpPr>
        <p:spPr>
          <a:xfrm>
            <a:off x="6855586"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4" name="object 394"/>
          <p:cNvSpPr/>
          <p:nvPr/>
        </p:nvSpPr>
        <p:spPr>
          <a:xfrm>
            <a:off x="6853428"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5" name="object 395"/>
          <p:cNvSpPr/>
          <p:nvPr/>
        </p:nvSpPr>
        <p:spPr>
          <a:xfrm>
            <a:off x="6851268" y="4500879"/>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96" name="object 396"/>
          <p:cNvSpPr/>
          <p:nvPr/>
        </p:nvSpPr>
        <p:spPr>
          <a:xfrm>
            <a:off x="6849109"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7" name="object 397"/>
          <p:cNvSpPr/>
          <p:nvPr/>
        </p:nvSpPr>
        <p:spPr>
          <a:xfrm>
            <a:off x="6846951"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398" name="object 398"/>
          <p:cNvSpPr/>
          <p:nvPr/>
        </p:nvSpPr>
        <p:spPr>
          <a:xfrm>
            <a:off x="6844792" y="4500879"/>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399" name="object 399"/>
          <p:cNvSpPr/>
          <p:nvPr/>
        </p:nvSpPr>
        <p:spPr>
          <a:xfrm>
            <a:off x="6842379" y="4500879"/>
            <a:ext cx="1905" cy="10160"/>
          </a:xfrm>
          <a:custGeom>
            <a:avLst/>
            <a:gdLst/>
            <a:ahLst/>
            <a:cxnLst/>
            <a:rect l="l" t="t" r="r" b="b"/>
            <a:pathLst>
              <a:path w="1904" h="10160">
                <a:moveTo>
                  <a:pt x="1397" y="0"/>
                </a:moveTo>
                <a:lnTo>
                  <a:pt x="0" y="0"/>
                </a:lnTo>
                <a:lnTo>
                  <a:pt x="0" y="10160"/>
                </a:lnTo>
                <a:lnTo>
                  <a:pt x="1397" y="10160"/>
                </a:lnTo>
                <a:lnTo>
                  <a:pt x="1397" y="0"/>
                </a:lnTo>
                <a:close/>
              </a:path>
            </a:pathLst>
          </a:custGeom>
          <a:solidFill>
            <a:srgbClr val="FBFCFF"/>
          </a:solidFill>
        </p:spPr>
        <p:txBody>
          <a:bodyPr wrap="square" lIns="0" tIns="0" rIns="0" bIns="0" rtlCol="0"/>
          <a:lstStyle/>
          <a:p>
            <a:endParaRPr/>
          </a:p>
        </p:txBody>
      </p:sp>
      <p:sp>
        <p:nvSpPr>
          <p:cNvPr id="400" name="object 400"/>
          <p:cNvSpPr/>
          <p:nvPr/>
        </p:nvSpPr>
        <p:spPr>
          <a:xfrm>
            <a:off x="6840473"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401" name="object 401"/>
          <p:cNvSpPr/>
          <p:nvPr/>
        </p:nvSpPr>
        <p:spPr>
          <a:xfrm>
            <a:off x="6838315" y="4500879"/>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402" name="object 402"/>
          <p:cNvSpPr/>
          <p:nvPr/>
        </p:nvSpPr>
        <p:spPr>
          <a:xfrm>
            <a:off x="6835902"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03" name="object 403"/>
          <p:cNvSpPr/>
          <p:nvPr/>
        </p:nvSpPr>
        <p:spPr>
          <a:xfrm>
            <a:off x="6833996" y="4500879"/>
            <a:ext cx="1270" cy="10160"/>
          </a:xfrm>
          <a:custGeom>
            <a:avLst/>
            <a:gdLst/>
            <a:ahLst/>
            <a:cxnLst/>
            <a:rect l="l" t="t" r="r" b="b"/>
            <a:pathLst>
              <a:path w="1270" h="10160">
                <a:moveTo>
                  <a:pt x="1143" y="0"/>
                </a:moveTo>
                <a:lnTo>
                  <a:pt x="0" y="0"/>
                </a:lnTo>
                <a:lnTo>
                  <a:pt x="0" y="10160"/>
                </a:lnTo>
                <a:lnTo>
                  <a:pt x="1143" y="10160"/>
                </a:lnTo>
                <a:lnTo>
                  <a:pt x="1143" y="0"/>
                </a:lnTo>
                <a:close/>
              </a:path>
            </a:pathLst>
          </a:custGeom>
          <a:solidFill>
            <a:srgbClr val="FBFCFF"/>
          </a:solidFill>
        </p:spPr>
        <p:txBody>
          <a:bodyPr wrap="square" lIns="0" tIns="0" rIns="0" bIns="0" rtlCol="0"/>
          <a:lstStyle/>
          <a:p>
            <a:endParaRPr/>
          </a:p>
        </p:txBody>
      </p:sp>
      <p:sp>
        <p:nvSpPr>
          <p:cNvPr id="404" name="object 404"/>
          <p:cNvSpPr/>
          <p:nvPr/>
        </p:nvSpPr>
        <p:spPr>
          <a:xfrm>
            <a:off x="6831838" y="4500879"/>
            <a:ext cx="1270" cy="10160"/>
          </a:xfrm>
          <a:custGeom>
            <a:avLst/>
            <a:gdLst/>
            <a:ahLst/>
            <a:cxnLst/>
            <a:rect l="l" t="t" r="r" b="b"/>
            <a:pathLst>
              <a:path w="1270" h="10160">
                <a:moveTo>
                  <a:pt x="1142" y="0"/>
                </a:moveTo>
                <a:lnTo>
                  <a:pt x="0" y="0"/>
                </a:lnTo>
                <a:lnTo>
                  <a:pt x="0" y="10160"/>
                </a:lnTo>
                <a:lnTo>
                  <a:pt x="1142" y="10160"/>
                </a:lnTo>
                <a:lnTo>
                  <a:pt x="1142" y="0"/>
                </a:lnTo>
                <a:close/>
              </a:path>
            </a:pathLst>
          </a:custGeom>
          <a:solidFill>
            <a:srgbClr val="FBFCFF"/>
          </a:solidFill>
        </p:spPr>
        <p:txBody>
          <a:bodyPr wrap="square" lIns="0" tIns="0" rIns="0" bIns="0" rtlCol="0"/>
          <a:lstStyle/>
          <a:p>
            <a:endParaRPr/>
          </a:p>
        </p:txBody>
      </p:sp>
      <p:sp>
        <p:nvSpPr>
          <p:cNvPr id="405" name="object 405"/>
          <p:cNvSpPr/>
          <p:nvPr/>
        </p:nvSpPr>
        <p:spPr>
          <a:xfrm>
            <a:off x="6829425"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06" name="object 406"/>
          <p:cNvSpPr/>
          <p:nvPr/>
        </p:nvSpPr>
        <p:spPr>
          <a:xfrm>
            <a:off x="6827646" y="4500879"/>
            <a:ext cx="635" cy="10160"/>
          </a:xfrm>
          <a:custGeom>
            <a:avLst/>
            <a:gdLst/>
            <a:ahLst/>
            <a:cxnLst/>
            <a:rect l="l" t="t" r="r" b="b"/>
            <a:pathLst>
              <a:path w="634" h="10160">
                <a:moveTo>
                  <a:pt x="634" y="0"/>
                </a:moveTo>
                <a:lnTo>
                  <a:pt x="0" y="0"/>
                </a:lnTo>
                <a:lnTo>
                  <a:pt x="0" y="10160"/>
                </a:lnTo>
                <a:lnTo>
                  <a:pt x="634" y="10160"/>
                </a:lnTo>
                <a:lnTo>
                  <a:pt x="634" y="0"/>
                </a:lnTo>
                <a:close/>
              </a:path>
            </a:pathLst>
          </a:custGeom>
          <a:solidFill>
            <a:srgbClr val="FBFCFF"/>
          </a:solidFill>
        </p:spPr>
        <p:txBody>
          <a:bodyPr wrap="square" lIns="0" tIns="0" rIns="0" bIns="0" rtlCol="0"/>
          <a:lstStyle/>
          <a:p>
            <a:endParaRPr/>
          </a:p>
        </p:txBody>
      </p:sp>
      <p:sp>
        <p:nvSpPr>
          <p:cNvPr id="407" name="object 407"/>
          <p:cNvSpPr/>
          <p:nvPr/>
        </p:nvSpPr>
        <p:spPr>
          <a:xfrm>
            <a:off x="6825488"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408" name="object 408"/>
          <p:cNvSpPr/>
          <p:nvPr/>
        </p:nvSpPr>
        <p:spPr>
          <a:xfrm>
            <a:off x="6822947"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09" name="object 409"/>
          <p:cNvSpPr/>
          <p:nvPr/>
        </p:nvSpPr>
        <p:spPr>
          <a:xfrm>
            <a:off x="6820789"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410" name="object 410"/>
          <p:cNvSpPr/>
          <p:nvPr/>
        </p:nvSpPr>
        <p:spPr>
          <a:xfrm>
            <a:off x="6819010"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11" name="object 411"/>
          <p:cNvSpPr/>
          <p:nvPr/>
        </p:nvSpPr>
        <p:spPr>
          <a:xfrm>
            <a:off x="6816470"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412" name="object 412"/>
          <p:cNvSpPr/>
          <p:nvPr/>
        </p:nvSpPr>
        <p:spPr>
          <a:xfrm>
            <a:off x="6814311"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13" name="object 413"/>
          <p:cNvSpPr/>
          <p:nvPr/>
        </p:nvSpPr>
        <p:spPr>
          <a:xfrm>
            <a:off x="6812153" y="4500879"/>
            <a:ext cx="1905" cy="10160"/>
          </a:xfrm>
          <a:custGeom>
            <a:avLst/>
            <a:gdLst/>
            <a:ahLst/>
            <a:cxnLst/>
            <a:rect l="l" t="t" r="r" b="b"/>
            <a:pathLst>
              <a:path w="1904" h="10160">
                <a:moveTo>
                  <a:pt x="1397" y="0"/>
                </a:moveTo>
                <a:lnTo>
                  <a:pt x="0" y="0"/>
                </a:lnTo>
                <a:lnTo>
                  <a:pt x="0" y="10160"/>
                </a:lnTo>
                <a:lnTo>
                  <a:pt x="1397" y="10160"/>
                </a:lnTo>
                <a:lnTo>
                  <a:pt x="1397" y="0"/>
                </a:lnTo>
                <a:close/>
              </a:path>
            </a:pathLst>
          </a:custGeom>
          <a:solidFill>
            <a:srgbClr val="FBFCFF"/>
          </a:solidFill>
        </p:spPr>
        <p:txBody>
          <a:bodyPr wrap="square" lIns="0" tIns="0" rIns="0" bIns="0" rtlCol="0"/>
          <a:lstStyle/>
          <a:p>
            <a:endParaRPr/>
          </a:p>
        </p:txBody>
      </p:sp>
      <p:sp>
        <p:nvSpPr>
          <p:cNvPr id="414" name="object 414"/>
          <p:cNvSpPr/>
          <p:nvPr/>
        </p:nvSpPr>
        <p:spPr>
          <a:xfrm>
            <a:off x="6809993"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415" name="object 415"/>
          <p:cNvSpPr/>
          <p:nvPr/>
        </p:nvSpPr>
        <p:spPr>
          <a:xfrm>
            <a:off x="6807834"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16" name="object 416"/>
          <p:cNvSpPr/>
          <p:nvPr/>
        </p:nvSpPr>
        <p:spPr>
          <a:xfrm>
            <a:off x="6805676"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17" name="object 417"/>
          <p:cNvSpPr/>
          <p:nvPr/>
        </p:nvSpPr>
        <p:spPr>
          <a:xfrm>
            <a:off x="6803517"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418" name="object 418"/>
          <p:cNvSpPr/>
          <p:nvPr/>
        </p:nvSpPr>
        <p:spPr>
          <a:xfrm>
            <a:off x="6801357"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19" name="object 419"/>
          <p:cNvSpPr/>
          <p:nvPr/>
        </p:nvSpPr>
        <p:spPr>
          <a:xfrm>
            <a:off x="6799198" y="4500879"/>
            <a:ext cx="1270" cy="10160"/>
          </a:xfrm>
          <a:custGeom>
            <a:avLst/>
            <a:gdLst/>
            <a:ahLst/>
            <a:cxnLst/>
            <a:rect l="l" t="t" r="r" b="b"/>
            <a:pathLst>
              <a:path w="1270" h="10160">
                <a:moveTo>
                  <a:pt x="1016" y="0"/>
                </a:moveTo>
                <a:lnTo>
                  <a:pt x="0" y="0"/>
                </a:lnTo>
                <a:lnTo>
                  <a:pt x="0" y="10160"/>
                </a:lnTo>
                <a:lnTo>
                  <a:pt x="1016" y="10160"/>
                </a:lnTo>
                <a:lnTo>
                  <a:pt x="1016" y="0"/>
                </a:lnTo>
                <a:close/>
              </a:path>
            </a:pathLst>
          </a:custGeom>
          <a:solidFill>
            <a:srgbClr val="FBFCFF"/>
          </a:solidFill>
        </p:spPr>
        <p:txBody>
          <a:bodyPr wrap="square" lIns="0" tIns="0" rIns="0" bIns="0" rtlCol="0"/>
          <a:lstStyle/>
          <a:p>
            <a:endParaRPr/>
          </a:p>
        </p:txBody>
      </p:sp>
      <p:sp>
        <p:nvSpPr>
          <p:cNvPr id="420" name="object 420"/>
          <p:cNvSpPr/>
          <p:nvPr/>
        </p:nvSpPr>
        <p:spPr>
          <a:xfrm>
            <a:off x="6797040" y="4500879"/>
            <a:ext cx="1270" cy="10160"/>
          </a:xfrm>
          <a:custGeom>
            <a:avLst/>
            <a:gdLst/>
            <a:ahLst/>
            <a:cxnLst/>
            <a:rect l="l" t="t" r="r" b="b"/>
            <a:pathLst>
              <a:path w="1270" h="10160">
                <a:moveTo>
                  <a:pt x="1015" y="0"/>
                </a:moveTo>
                <a:lnTo>
                  <a:pt x="0" y="0"/>
                </a:lnTo>
                <a:lnTo>
                  <a:pt x="0" y="10160"/>
                </a:lnTo>
                <a:lnTo>
                  <a:pt x="1015" y="10160"/>
                </a:lnTo>
                <a:lnTo>
                  <a:pt x="1015" y="0"/>
                </a:lnTo>
                <a:close/>
              </a:path>
            </a:pathLst>
          </a:custGeom>
          <a:solidFill>
            <a:srgbClr val="FBFCFF"/>
          </a:solidFill>
        </p:spPr>
        <p:txBody>
          <a:bodyPr wrap="square" lIns="0" tIns="0" rIns="0" bIns="0" rtlCol="0"/>
          <a:lstStyle/>
          <a:p>
            <a:endParaRPr/>
          </a:p>
        </p:txBody>
      </p:sp>
      <p:sp>
        <p:nvSpPr>
          <p:cNvPr id="421" name="object 421"/>
          <p:cNvSpPr/>
          <p:nvPr/>
        </p:nvSpPr>
        <p:spPr>
          <a:xfrm>
            <a:off x="6908800" y="450088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22" name="object 422"/>
          <p:cNvSpPr/>
          <p:nvPr/>
        </p:nvSpPr>
        <p:spPr>
          <a:xfrm>
            <a:off x="6797040" y="4500879"/>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23" name="object 423"/>
          <p:cNvSpPr/>
          <p:nvPr/>
        </p:nvSpPr>
        <p:spPr>
          <a:xfrm>
            <a:off x="6797040" y="4511040"/>
            <a:ext cx="111760" cy="60960"/>
          </a:xfrm>
          <a:custGeom>
            <a:avLst/>
            <a:gdLst/>
            <a:ahLst/>
            <a:cxnLst/>
            <a:rect l="l" t="t" r="r" b="b"/>
            <a:pathLst>
              <a:path w="111759" h="60960">
                <a:moveTo>
                  <a:pt x="20446" y="0"/>
                </a:moveTo>
                <a:lnTo>
                  <a:pt x="0" y="60960"/>
                </a:lnTo>
                <a:lnTo>
                  <a:pt x="111759" y="60960"/>
                </a:lnTo>
                <a:lnTo>
                  <a:pt x="108454" y="53086"/>
                </a:lnTo>
                <a:lnTo>
                  <a:pt x="96646" y="53086"/>
                </a:lnTo>
                <a:lnTo>
                  <a:pt x="92521" y="46736"/>
                </a:lnTo>
                <a:lnTo>
                  <a:pt x="78485" y="46736"/>
                </a:lnTo>
                <a:lnTo>
                  <a:pt x="78122" y="46355"/>
                </a:lnTo>
                <a:lnTo>
                  <a:pt x="40766" y="46355"/>
                </a:lnTo>
                <a:lnTo>
                  <a:pt x="20446" y="0"/>
                </a:lnTo>
                <a:close/>
              </a:path>
              <a:path w="111759" h="60960">
                <a:moveTo>
                  <a:pt x="103124" y="40386"/>
                </a:moveTo>
                <a:lnTo>
                  <a:pt x="96646" y="53086"/>
                </a:lnTo>
                <a:lnTo>
                  <a:pt x="108454" y="53086"/>
                </a:lnTo>
                <a:lnTo>
                  <a:pt x="103124" y="40386"/>
                </a:lnTo>
                <a:close/>
              </a:path>
              <a:path w="111759" h="60960">
                <a:moveTo>
                  <a:pt x="85343" y="35687"/>
                </a:moveTo>
                <a:lnTo>
                  <a:pt x="78485" y="46736"/>
                </a:lnTo>
                <a:lnTo>
                  <a:pt x="92521" y="46736"/>
                </a:lnTo>
                <a:lnTo>
                  <a:pt x="85343" y="35687"/>
                </a:lnTo>
                <a:close/>
              </a:path>
              <a:path w="111759" h="60960">
                <a:moveTo>
                  <a:pt x="62991" y="30480"/>
                </a:moveTo>
                <a:lnTo>
                  <a:pt x="40766" y="46355"/>
                </a:lnTo>
                <a:lnTo>
                  <a:pt x="78122" y="46355"/>
                </a:lnTo>
                <a:lnTo>
                  <a:pt x="62991" y="30480"/>
                </a:lnTo>
                <a:close/>
              </a:path>
            </a:pathLst>
          </a:custGeom>
          <a:solidFill>
            <a:srgbClr val="2D9A86"/>
          </a:solidFill>
        </p:spPr>
        <p:txBody>
          <a:bodyPr wrap="square" lIns="0" tIns="0" rIns="0" bIns="0" rtlCol="0"/>
          <a:lstStyle/>
          <a:p>
            <a:endParaRPr/>
          </a:p>
        </p:txBody>
      </p:sp>
      <p:sp>
        <p:nvSpPr>
          <p:cNvPr id="424" name="object 424"/>
          <p:cNvSpPr/>
          <p:nvPr/>
        </p:nvSpPr>
        <p:spPr>
          <a:xfrm>
            <a:off x="6807200" y="4511040"/>
            <a:ext cx="101600" cy="60960"/>
          </a:xfrm>
          <a:custGeom>
            <a:avLst/>
            <a:gdLst/>
            <a:ahLst/>
            <a:cxnLst/>
            <a:rect l="l" t="t" r="r" b="b"/>
            <a:pathLst>
              <a:path w="101600" h="60960">
                <a:moveTo>
                  <a:pt x="21335" y="0"/>
                </a:moveTo>
                <a:lnTo>
                  <a:pt x="0" y="60960"/>
                </a:lnTo>
                <a:lnTo>
                  <a:pt x="101600" y="60960"/>
                </a:lnTo>
                <a:lnTo>
                  <a:pt x="91541" y="48387"/>
                </a:lnTo>
                <a:lnTo>
                  <a:pt x="79501" y="48387"/>
                </a:lnTo>
                <a:lnTo>
                  <a:pt x="76177" y="45974"/>
                </a:lnTo>
                <a:lnTo>
                  <a:pt x="49656" y="45974"/>
                </a:lnTo>
                <a:lnTo>
                  <a:pt x="49476" y="45466"/>
                </a:lnTo>
                <a:lnTo>
                  <a:pt x="35432" y="45466"/>
                </a:lnTo>
                <a:lnTo>
                  <a:pt x="21335" y="0"/>
                </a:lnTo>
                <a:close/>
              </a:path>
              <a:path w="101600" h="60960">
                <a:moveTo>
                  <a:pt x="85851" y="41275"/>
                </a:moveTo>
                <a:lnTo>
                  <a:pt x="79501" y="48387"/>
                </a:lnTo>
                <a:lnTo>
                  <a:pt x="91541" y="48387"/>
                </a:lnTo>
                <a:lnTo>
                  <a:pt x="85851" y="41275"/>
                </a:lnTo>
                <a:close/>
              </a:path>
              <a:path w="101600" h="60960">
                <a:moveTo>
                  <a:pt x="62356" y="35941"/>
                </a:moveTo>
                <a:lnTo>
                  <a:pt x="49656" y="45974"/>
                </a:lnTo>
                <a:lnTo>
                  <a:pt x="76177" y="45974"/>
                </a:lnTo>
                <a:lnTo>
                  <a:pt x="62356" y="35941"/>
                </a:lnTo>
                <a:close/>
              </a:path>
              <a:path w="101600" h="60960">
                <a:moveTo>
                  <a:pt x="42545" y="25908"/>
                </a:moveTo>
                <a:lnTo>
                  <a:pt x="35432" y="45466"/>
                </a:lnTo>
                <a:lnTo>
                  <a:pt x="49476" y="45466"/>
                </a:lnTo>
                <a:lnTo>
                  <a:pt x="42545" y="25908"/>
                </a:lnTo>
                <a:close/>
              </a:path>
            </a:pathLst>
          </a:custGeom>
          <a:solidFill>
            <a:srgbClr val="FBFCFF"/>
          </a:solidFill>
        </p:spPr>
        <p:txBody>
          <a:bodyPr wrap="square" lIns="0" tIns="0" rIns="0" bIns="0" rtlCol="0"/>
          <a:lstStyle/>
          <a:p>
            <a:endParaRPr/>
          </a:p>
        </p:txBody>
      </p:sp>
      <p:sp>
        <p:nvSpPr>
          <p:cNvPr id="425" name="object 425"/>
          <p:cNvSpPr/>
          <p:nvPr/>
        </p:nvSpPr>
        <p:spPr>
          <a:xfrm>
            <a:off x="6827519" y="4531359"/>
            <a:ext cx="71120" cy="40640"/>
          </a:xfrm>
          <a:custGeom>
            <a:avLst/>
            <a:gdLst/>
            <a:ahLst/>
            <a:cxnLst/>
            <a:rect l="l" t="t" r="r" b="b"/>
            <a:pathLst>
              <a:path w="71120" h="40639">
                <a:moveTo>
                  <a:pt x="36718" y="39369"/>
                </a:moveTo>
                <a:lnTo>
                  <a:pt x="35644" y="39369"/>
                </a:lnTo>
                <a:lnTo>
                  <a:pt x="36322" y="40639"/>
                </a:lnTo>
                <a:lnTo>
                  <a:pt x="36718" y="39369"/>
                </a:lnTo>
                <a:close/>
              </a:path>
              <a:path w="71120" h="40639">
                <a:moveTo>
                  <a:pt x="8635" y="0"/>
                </a:moveTo>
                <a:lnTo>
                  <a:pt x="0" y="39369"/>
                </a:lnTo>
                <a:lnTo>
                  <a:pt x="19430" y="39369"/>
                </a:lnTo>
                <a:lnTo>
                  <a:pt x="8635" y="0"/>
                </a:lnTo>
                <a:close/>
              </a:path>
              <a:path w="71120" h="40639">
                <a:moveTo>
                  <a:pt x="27304" y="23748"/>
                </a:moveTo>
                <a:lnTo>
                  <a:pt x="19430" y="39369"/>
                </a:lnTo>
                <a:lnTo>
                  <a:pt x="35644" y="39369"/>
                </a:lnTo>
                <a:lnTo>
                  <a:pt x="27304" y="23748"/>
                </a:lnTo>
                <a:close/>
              </a:path>
              <a:path w="71120" h="40639">
                <a:moveTo>
                  <a:pt x="47116" y="6095"/>
                </a:moveTo>
                <a:lnTo>
                  <a:pt x="36718" y="39369"/>
                </a:lnTo>
                <a:lnTo>
                  <a:pt x="71120" y="39369"/>
                </a:lnTo>
                <a:lnTo>
                  <a:pt x="47116" y="6095"/>
                </a:lnTo>
                <a:close/>
              </a:path>
            </a:pathLst>
          </a:custGeom>
          <a:solidFill>
            <a:srgbClr val="EF615B"/>
          </a:solidFill>
        </p:spPr>
        <p:txBody>
          <a:bodyPr wrap="square" lIns="0" tIns="0" rIns="0" bIns="0" rtlCol="0"/>
          <a:lstStyle/>
          <a:p>
            <a:endParaRPr/>
          </a:p>
        </p:txBody>
      </p:sp>
      <p:sp>
        <p:nvSpPr>
          <p:cNvPr id="426" name="object 426"/>
          <p:cNvSpPr/>
          <p:nvPr/>
        </p:nvSpPr>
        <p:spPr>
          <a:xfrm>
            <a:off x="6847840" y="4511040"/>
            <a:ext cx="40640" cy="60960"/>
          </a:xfrm>
          <a:custGeom>
            <a:avLst/>
            <a:gdLst/>
            <a:ahLst/>
            <a:cxnLst/>
            <a:rect l="l" t="t" r="r" b="b"/>
            <a:pathLst>
              <a:path w="40640" h="60960">
                <a:moveTo>
                  <a:pt x="8000" y="21462"/>
                </a:moveTo>
                <a:lnTo>
                  <a:pt x="0" y="60960"/>
                </a:lnTo>
                <a:lnTo>
                  <a:pt x="40639" y="60960"/>
                </a:lnTo>
                <a:lnTo>
                  <a:pt x="39903" y="57277"/>
                </a:lnTo>
                <a:lnTo>
                  <a:pt x="17399" y="57277"/>
                </a:lnTo>
                <a:lnTo>
                  <a:pt x="8000" y="21462"/>
                </a:lnTo>
                <a:close/>
              </a:path>
              <a:path w="40640" h="60960">
                <a:moveTo>
                  <a:pt x="28448" y="0"/>
                </a:moveTo>
                <a:lnTo>
                  <a:pt x="17399" y="57277"/>
                </a:lnTo>
                <a:lnTo>
                  <a:pt x="39903" y="57277"/>
                </a:lnTo>
                <a:lnTo>
                  <a:pt x="28448" y="0"/>
                </a:lnTo>
                <a:close/>
              </a:path>
            </a:pathLst>
          </a:custGeom>
          <a:solidFill>
            <a:srgbClr val="F68E1E"/>
          </a:solidFill>
        </p:spPr>
        <p:txBody>
          <a:bodyPr wrap="square" lIns="0" tIns="0" rIns="0" bIns="0" rtlCol="0"/>
          <a:lstStyle/>
          <a:p>
            <a:endParaRPr/>
          </a:p>
        </p:txBody>
      </p:sp>
      <p:sp>
        <p:nvSpPr>
          <p:cNvPr id="427" name="object 427"/>
          <p:cNvSpPr/>
          <p:nvPr/>
        </p:nvSpPr>
        <p:spPr>
          <a:xfrm>
            <a:off x="6807200"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28" name="object 428"/>
          <p:cNvSpPr/>
          <p:nvPr/>
        </p:nvSpPr>
        <p:spPr>
          <a:xfrm>
            <a:off x="6807200"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29" name="object 429"/>
          <p:cNvSpPr/>
          <p:nvPr/>
        </p:nvSpPr>
        <p:spPr>
          <a:xfrm>
            <a:off x="6817359"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30" name="object 430"/>
          <p:cNvSpPr/>
          <p:nvPr/>
        </p:nvSpPr>
        <p:spPr>
          <a:xfrm>
            <a:off x="6817359" y="4561840"/>
            <a:ext cx="10160" cy="10160"/>
          </a:xfrm>
          <a:custGeom>
            <a:avLst/>
            <a:gdLst/>
            <a:ahLst/>
            <a:cxnLst/>
            <a:rect l="l" t="t" r="r" b="b"/>
            <a:pathLst>
              <a:path w="10159" h="10160">
                <a:moveTo>
                  <a:pt x="7874" y="0"/>
                </a:moveTo>
                <a:lnTo>
                  <a:pt x="2286" y="0"/>
                </a:lnTo>
                <a:lnTo>
                  <a:pt x="0" y="2286"/>
                </a:lnTo>
                <a:lnTo>
                  <a:pt x="0" y="7874"/>
                </a:lnTo>
                <a:lnTo>
                  <a:pt x="2286" y="10160"/>
                </a:lnTo>
                <a:lnTo>
                  <a:pt x="7874" y="10160"/>
                </a:lnTo>
                <a:lnTo>
                  <a:pt x="10160" y="7874"/>
                </a:lnTo>
                <a:lnTo>
                  <a:pt x="10160" y="2286"/>
                </a:lnTo>
                <a:lnTo>
                  <a:pt x="7874" y="0"/>
                </a:lnTo>
                <a:close/>
              </a:path>
            </a:pathLst>
          </a:custGeom>
          <a:solidFill>
            <a:srgbClr val="FBFCFF"/>
          </a:solidFill>
        </p:spPr>
        <p:txBody>
          <a:bodyPr wrap="square" lIns="0" tIns="0" rIns="0" bIns="0" rtlCol="0"/>
          <a:lstStyle/>
          <a:p>
            <a:endParaRPr/>
          </a:p>
        </p:txBody>
      </p:sp>
      <p:sp>
        <p:nvSpPr>
          <p:cNvPr id="431" name="object 431"/>
          <p:cNvSpPr/>
          <p:nvPr/>
        </p:nvSpPr>
        <p:spPr>
          <a:xfrm>
            <a:off x="6827519"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32" name="object 432"/>
          <p:cNvSpPr/>
          <p:nvPr/>
        </p:nvSpPr>
        <p:spPr>
          <a:xfrm>
            <a:off x="6827519"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33" name="object 433"/>
          <p:cNvSpPr/>
          <p:nvPr/>
        </p:nvSpPr>
        <p:spPr>
          <a:xfrm>
            <a:off x="6837680"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34" name="object 434"/>
          <p:cNvSpPr/>
          <p:nvPr/>
        </p:nvSpPr>
        <p:spPr>
          <a:xfrm>
            <a:off x="6827519"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35" name="object 435"/>
          <p:cNvSpPr/>
          <p:nvPr/>
        </p:nvSpPr>
        <p:spPr>
          <a:xfrm>
            <a:off x="6837680"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36" name="object 436"/>
          <p:cNvSpPr/>
          <p:nvPr/>
        </p:nvSpPr>
        <p:spPr>
          <a:xfrm>
            <a:off x="6837680" y="4561840"/>
            <a:ext cx="10160" cy="10160"/>
          </a:xfrm>
          <a:custGeom>
            <a:avLst/>
            <a:gdLst/>
            <a:ahLst/>
            <a:cxnLst/>
            <a:rect l="l" t="t" r="r" b="b"/>
            <a:pathLst>
              <a:path w="10159" h="10160">
                <a:moveTo>
                  <a:pt x="7874" y="0"/>
                </a:moveTo>
                <a:lnTo>
                  <a:pt x="2286" y="0"/>
                </a:lnTo>
                <a:lnTo>
                  <a:pt x="0" y="2286"/>
                </a:lnTo>
                <a:lnTo>
                  <a:pt x="0" y="7874"/>
                </a:lnTo>
                <a:lnTo>
                  <a:pt x="2286" y="10160"/>
                </a:lnTo>
                <a:lnTo>
                  <a:pt x="7874" y="10160"/>
                </a:lnTo>
                <a:lnTo>
                  <a:pt x="10160" y="7874"/>
                </a:lnTo>
                <a:lnTo>
                  <a:pt x="10160" y="2286"/>
                </a:lnTo>
                <a:lnTo>
                  <a:pt x="7874" y="0"/>
                </a:lnTo>
                <a:close/>
              </a:path>
            </a:pathLst>
          </a:custGeom>
          <a:solidFill>
            <a:srgbClr val="FBFCFF"/>
          </a:solidFill>
        </p:spPr>
        <p:txBody>
          <a:bodyPr wrap="square" lIns="0" tIns="0" rIns="0" bIns="0" rtlCol="0"/>
          <a:lstStyle/>
          <a:p>
            <a:endParaRPr/>
          </a:p>
        </p:txBody>
      </p:sp>
      <p:sp>
        <p:nvSpPr>
          <p:cNvPr id="437" name="object 437"/>
          <p:cNvSpPr/>
          <p:nvPr/>
        </p:nvSpPr>
        <p:spPr>
          <a:xfrm>
            <a:off x="6847840"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38" name="object 438"/>
          <p:cNvSpPr/>
          <p:nvPr/>
        </p:nvSpPr>
        <p:spPr>
          <a:xfrm>
            <a:off x="6847840"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39" name="object 439"/>
          <p:cNvSpPr/>
          <p:nvPr/>
        </p:nvSpPr>
        <p:spPr>
          <a:xfrm>
            <a:off x="6858000"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40" name="object 440"/>
          <p:cNvSpPr/>
          <p:nvPr/>
        </p:nvSpPr>
        <p:spPr>
          <a:xfrm>
            <a:off x="6858000"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41" name="object 441"/>
          <p:cNvSpPr/>
          <p:nvPr/>
        </p:nvSpPr>
        <p:spPr>
          <a:xfrm>
            <a:off x="6868159"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42" name="object 442"/>
          <p:cNvSpPr/>
          <p:nvPr/>
        </p:nvSpPr>
        <p:spPr>
          <a:xfrm>
            <a:off x="6868159" y="4561840"/>
            <a:ext cx="10160" cy="10160"/>
          </a:xfrm>
          <a:custGeom>
            <a:avLst/>
            <a:gdLst/>
            <a:ahLst/>
            <a:cxnLst/>
            <a:rect l="l" t="t" r="r" b="b"/>
            <a:pathLst>
              <a:path w="10159" h="10160">
                <a:moveTo>
                  <a:pt x="7874" y="0"/>
                </a:moveTo>
                <a:lnTo>
                  <a:pt x="2286" y="0"/>
                </a:lnTo>
                <a:lnTo>
                  <a:pt x="0" y="2286"/>
                </a:lnTo>
                <a:lnTo>
                  <a:pt x="0" y="7874"/>
                </a:lnTo>
                <a:lnTo>
                  <a:pt x="2286" y="10160"/>
                </a:lnTo>
                <a:lnTo>
                  <a:pt x="7874" y="10160"/>
                </a:lnTo>
                <a:lnTo>
                  <a:pt x="10160" y="7874"/>
                </a:lnTo>
                <a:lnTo>
                  <a:pt x="10160" y="2286"/>
                </a:lnTo>
                <a:lnTo>
                  <a:pt x="7874" y="0"/>
                </a:lnTo>
                <a:close/>
              </a:path>
            </a:pathLst>
          </a:custGeom>
          <a:solidFill>
            <a:srgbClr val="FBFCFF"/>
          </a:solidFill>
        </p:spPr>
        <p:txBody>
          <a:bodyPr wrap="square" lIns="0" tIns="0" rIns="0" bIns="0" rtlCol="0"/>
          <a:lstStyle/>
          <a:p>
            <a:endParaRPr/>
          </a:p>
        </p:txBody>
      </p:sp>
      <p:sp>
        <p:nvSpPr>
          <p:cNvPr id="443" name="object 443"/>
          <p:cNvSpPr/>
          <p:nvPr/>
        </p:nvSpPr>
        <p:spPr>
          <a:xfrm>
            <a:off x="6878319"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44" name="object 444"/>
          <p:cNvSpPr/>
          <p:nvPr/>
        </p:nvSpPr>
        <p:spPr>
          <a:xfrm>
            <a:off x="6878319"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45" name="object 445"/>
          <p:cNvSpPr/>
          <p:nvPr/>
        </p:nvSpPr>
        <p:spPr>
          <a:xfrm>
            <a:off x="6888480" y="4572000"/>
            <a:ext cx="10160" cy="10160"/>
          </a:xfrm>
          <a:custGeom>
            <a:avLst/>
            <a:gdLst/>
            <a:ahLst/>
            <a:cxnLst/>
            <a:rect l="l" t="t" r="r" b="b"/>
            <a:pathLst>
              <a:path w="10159" h="10160">
                <a:moveTo>
                  <a:pt x="0" y="10159"/>
                </a:moveTo>
                <a:lnTo>
                  <a:pt x="10159" y="10159"/>
                </a:lnTo>
                <a:lnTo>
                  <a:pt x="10159" y="0"/>
                </a:lnTo>
                <a:lnTo>
                  <a:pt x="0" y="0"/>
                </a:lnTo>
                <a:lnTo>
                  <a:pt x="0" y="10159"/>
                </a:lnTo>
                <a:close/>
              </a:path>
            </a:pathLst>
          </a:custGeom>
          <a:solidFill>
            <a:srgbClr val="FBFCFF"/>
          </a:solidFill>
        </p:spPr>
        <p:txBody>
          <a:bodyPr wrap="square" lIns="0" tIns="0" rIns="0" bIns="0" rtlCol="0"/>
          <a:lstStyle/>
          <a:p>
            <a:endParaRPr/>
          </a:p>
        </p:txBody>
      </p:sp>
      <p:sp>
        <p:nvSpPr>
          <p:cNvPr id="446" name="object 446"/>
          <p:cNvSpPr/>
          <p:nvPr/>
        </p:nvSpPr>
        <p:spPr>
          <a:xfrm>
            <a:off x="6888480" y="4561840"/>
            <a:ext cx="10160" cy="10160"/>
          </a:xfrm>
          <a:custGeom>
            <a:avLst/>
            <a:gdLst/>
            <a:ahLst/>
            <a:cxnLst/>
            <a:rect l="l" t="t" r="r" b="b"/>
            <a:pathLst>
              <a:path w="10159" h="10160">
                <a:moveTo>
                  <a:pt x="7874" y="0"/>
                </a:moveTo>
                <a:lnTo>
                  <a:pt x="2286" y="0"/>
                </a:lnTo>
                <a:lnTo>
                  <a:pt x="0" y="2286"/>
                </a:lnTo>
                <a:lnTo>
                  <a:pt x="0" y="7874"/>
                </a:lnTo>
                <a:lnTo>
                  <a:pt x="2286" y="10160"/>
                </a:lnTo>
                <a:lnTo>
                  <a:pt x="7874" y="10160"/>
                </a:lnTo>
                <a:lnTo>
                  <a:pt x="10160" y="7874"/>
                </a:lnTo>
                <a:lnTo>
                  <a:pt x="10160" y="2286"/>
                </a:lnTo>
                <a:lnTo>
                  <a:pt x="7874" y="0"/>
                </a:lnTo>
                <a:close/>
              </a:path>
            </a:pathLst>
          </a:custGeom>
          <a:solidFill>
            <a:srgbClr val="FBFCFF"/>
          </a:solidFill>
        </p:spPr>
        <p:txBody>
          <a:bodyPr wrap="square" lIns="0" tIns="0" rIns="0" bIns="0" rtlCol="0"/>
          <a:lstStyle/>
          <a:p>
            <a:endParaRPr/>
          </a:p>
        </p:txBody>
      </p:sp>
      <p:sp>
        <p:nvSpPr>
          <p:cNvPr id="447" name="object 447"/>
          <p:cNvSpPr/>
          <p:nvPr/>
        </p:nvSpPr>
        <p:spPr>
          <a:xfrm>
            <a:off x="6797040" y="4577079"/>
            <a:ext cx="111760" cy="0"/>
          </a:xfrm>
          <a:custGeom>
            <a:avLst/>
            <a:gdLst/>
            <a:ahLst/>
            <a:cxnLst/>
            <a:rect l="l" t="t" r="r" b="b"/>
            <a:pathLst>
              <a:path w="111759">
                <a:moveTo>
                  <a:pt x="0" y="0"/>
                </a:moveTo>
                <a:lnTo>
                  <a:pt x="111759" y="0"/>
                </a:lnTo>
              </a:path>
            </a:pathLst>
          </a:custGeom>
          <a:ln w="10159">
            <a:solidFill>
              <a:srgbClr val="FBFCFF"/>
            </a:solidFill>
          </a:ln>
        </p:spPr>
        <p:txBody>
          <a:bodyPr wrap="square" lIns="0" tIns="0" rIns="0" bIns="0" rtlCol="0"/>
          <a:lstStyle/>
          <a:p>
            <a:endParaRPr/>
          </a:p>
        </p:txBody>
      </p:sp>
      <p:sp>
        <p:nvSpPr>
          <p:cNvPr id="448" name="object 448"/>
          <p:cNvSpPr/>
          <p:nvPr/>
        </p:nvSpPr>
        <p:spPr>
          <a:xfrm>
            <a:off x="6797040" y="4561840"/>
            <a:ext cx="10160" cy="10160"/>
          </a:xfrm>
          <a:custGeom>
            <a:avLst/>
            <a:gdLst/>
            <a:ahLst/>
            <a:cxnLst/>
            <a:rect l="l" t="t" r="r" b="b"/>
            <a:pathLst>
              <a:path w="10159" h="10160">
                <a:moveTo>
                  <a:pt x="7874" y="0"/>
                </a:moveTo>
                <a:lnTo>
                  <a:pt x="2285" y="0"/>
                </a:lnTo>
                <a:lnTo>
                  <a:pt x="0" y="2286"/>
                </a:lnTo>
                <a:lnTo>
                  <a:pt x="0" y="7874"/>
                </a:lnTo>
                <a:lnTo>
                  <a:pt x="2285" y="10160"/>
                </a:lnTo>
                <a:lnTo>
                  <a:pt x="7874" y="10160"/>
                </a:lnTo>
                <a:lnTo>
                  <a:pt x="10159" y="7874"/>
                </a:lnTo>
                <a:lnTo>
                  <a:pt x="10159" y="2286"/>
                </a:lnTo>
                <a:lnTo>
                  <a:pt x="7874" y="0"/>
                </a:lnTo>
                <a:close/>
              </a:path>
            </a:pathLst>
          </a:custGeom>
          <a:solidFill>
            <a:srgbClr val="FBFCFF"/>
          </a:solidFill>
        </p:spPr>
        <p:txBody>
          <a:bodyPr wrap="square" lIns="0" tIns="0" rIns="0" bIns="0" rtlCol="0"/>
          <a:lstStyle/>
          <a:p>
            <a:endParaRPr/>
          </a:p>
        </p:txBody>
      </p:sp>
      <p:sp>
        <p:nvSpPr>
          <p:cNvPr id="449" name="object 449"/>
          <p:cNvSpPr/>
          <p:nvPr/>
        </p:nvSpPr>
        <p:spPr>
          <a:xfrm>
            <a:off x="6898640" y="4538979"/>
            <a:ext cx="71120" cy="2540"/>
          </a:xfrm>
          <a:custGeom>
            <a:avLst/>
            <a:gdLst/>
            <a:ahLst/>
            <a:cxnLst/>
            <a:rect l="l" t="t" r="r" b="b"/>
            <a:pathLst>
              <a:path w="71120" h="2539">
                <a:moveTo>
                  <a:pt x="0" y="2540"/>
                </a:moveTo>
                <a:lnTo>
                  <a:pt x="71119" y="2540"/>
                </a:lnTo>
                <a:lnTo>
                  <a:pt x="71119" y="0"/>
                </a:lnTo>
                <a:lnTo>
                  <a:pt x="0" y="0"/>
                </a:lnTo>
                <a:lnTo>
                  <a:pt x="0" y="2540"/>
                </a:lnTo>
                <a:close/>
              </a:path>
            </a:pathLst>
          </a:custGeom>
          <a:solidFill>
            <a:srgbClr val="FFFFFF"/>
          </a:solidFill>
        </p:spPr>
        <p:txBody>
          <a:bodyPr wrap="square" lIns="0" tIns="0" rIns="0" bIns="0" rtlCol="0"/>
          <a:lstStyle/>
          <a:p>
            <a:endParaRPr/>
          </a:p>
        </p:txBody>
      </p:sp>
      <p:sp>
        <p:nvSpPr>
          <p:cNvPr id="450" name="object 450"/>
          <p:cNvSpPr/>
          <p:nvPr/>
        </p:nvSpPr>
        <p:spPr>
          <a:xfrm>
            <a:off x="6968299" y="4399279"/>
            <a:ext cx="0" cy="139700"/>
          </a:xfrm>
          <a:custGeom>
            <a:avLst/>
            <a:gdLst/>
            <a:ahLst/>
            <a:cxnLst/>
            <a:rect l="l" t="t" r="r" b="b"/>
            <a:pathLst>
              <a:path h="139700">
                <a:moveTo>
                  <a:pt x="0" y="0"/>
                </a:moveTo>
                <a:lnTo>
                  <a:pt x="0" y="139700"/>
                </a:lnTo>
              </a:path>
            </a:pathLst>
          </a:custGeom>
          <a:ln w="3175">
            <a:solidFill>
              <a:srgbClr val="FFFFFF"/>
            </a:solidFill>
          </a:ln>
        </p:spPr>
        <p:txBody>
          <a:bodyPr wrap="square" lIns="0" tIns="0" rIns="0" bIns="0" rtlCol="0"/>
          <a:lstStyle/>
          <a:p>
            <a:endParaRPr/>
          </a:p>
        </p:txBody>
      </p:sp>
      <p:sp>
        <p:nvSpPr>
          <p:cNvPr id="451" name="object 451"/>
          <p:cNvSpPr/>
          <p:nvPr/>
        </p:nvSpPr>
        <p:spPr>
          <a:xfrm>
            <a:off x="6908800" y="4084320"/>
            <a:ext cx="121920" cy="121919"/>
          </a:xfrm>
          <a:prstGeom prst="rect">
            <a:avLst/>
          </a:prstGeom>
          <a:blipFill>
            <a:blip r:embed="rId16" cstate="print"/>
            <a:stretch>
              <a:fillRect/>
            </a:stretch>
          </a:blipFill>
        </p:spPr>
        <p:txBody>
          <a:bodyPr wrap="square" lIns="0" tIns="0" rIns="0" bIns="0" rtlCol="0"/>
          <a:lstStyle/>
          <a:p>
            <a:endParaRPr/>
          </a:p>
        </p:txBody>
      </p:sp>
      <p:sp>
        <p:nvSpPr>
          <p:cNvPr id="452" name="object 452"/>
          <p:cNvSpPr/>
          <p:nvPr/>
        </p:nvSpPr>
        <p:spPr>
          <a:xfrm>
            <a:off x="6794500" y="4314190"/>
            <a:ext cx="33020" cy="3810"/>
          </a:xfrm>
          <a:custGeom>
            <a:avLst/>
            <a:gdLst/>
            <a:ahLst/>
            <a:cxnLst/>
            <a:rect l="l" t="t" r="r" b="b"/>
            <a:pathLst>
              <a:path w="33020" h="3810">
                <a:moveTo>
                  <a:pt x="0" y="3810"/>
                </a:moveTo>
                <a:lnTo>
                  <a:pt x="33020" y="3810"/>
                </a:lnTo>
                <a:lnTo>
                  <a:pt x="33020" y="0"/>
                </a:lnTo>
                <a:lnTo>
                  <a:pt x="0" y="0"/>
                </a:lnTo>
                <a:lnTo>
                  <a:pt x="0" y="3810"/>
                </a:lnTo>
                <a:close/>
              </a:path>
            </a:pathLst>
          </a:custGeom>
          <a:solidFill>
            <a:srgbClr val="FFFFFF"/>
          </a:solidFill>
        </p:spPr>
        <p:txBody>
          <a:bodyPr wrap="square" lIns="0" tIns="0" rIns="0" bIns="0" rtlCol="0"/>
          <a:lstStyle/>
          <a:p>
            <a:endParaRPr/>
          </a:p>
        </p:txBody>
      </p:sp>
      <p:sp>
        <p:nvSpPr>
          <p:cNvPr id="453" name="object 453"/>
          <p:cNvSpPr/>
          <p:nvPr/>
        </p:nvSpPr>
        <p:spPr>
          <a:xfrm>
            <a:off x="6796214" y="4088129"/>
            <a:ext cx="0" cy="226060"/>
          </a:xfrm>
          <a:custGeom>
            <a:avLst/>
            <a:gdLst/>
            <a:ahLst/>
            <a:cxnLst/>
            <a:rect l="l" t="t" r="r" b="b"/>
            <a:pathLst>
              <a:path h="226060">
                <a:moveTo>
                  <a:pt x="0" y="0"/>
                </a:moveTo>
                <a:lnTo>
                  <a:pt x="0" y="226060"/>
                </a:lnTo>
              </a:path>
            </a:pathLst>
          </a:custGeom>
          <a:ln w="3428">
            <a:solidFill>
              <a:srgbClr val="FFFFFF"/>
            </a:solidFill>
          </a:ln>
        </p:spPr>
        <p:txBody>
          <a:bodyPr wrap="square" lIns="0" tIns="0" rIns="0" bIns="0" rtlCol="0"/>
          <a:lstStyle/>
          <a:p>
            <a:endParaRPr/>
          </a:p>
        </p:txBody>
      </p:sp>
      <p:sp>
        <p:nvSpPr>
          <p:cNvPr id="454" name="object 454"/>
          <p:cNvSpPr/>
          <p:nvPr/>
        </p:nvSpPr>
        <p:spPr>
          <a:xfrm>
            <a:off x="6756400" y="4084320"/>
            <a:ext cx="41910" cy="3810"/>
          </a:xfrm>
          <a:custGeom>
            <a:avLst/>
            <a:gdLst/>
            <a:ahLst/>
            <a:cxnLst/>
            <a:rect l="l" t="t" r="r" b="b"/>
            <a:pathLst>
              <a:path w="41909" h="3810">
                <a:moveTo>
                  <a:pt x="0" y="3809"/>
                </a:moveTo>
                <a:lnTo>
                  <a:pt x="41528" y="3809"/>
                </a:lnTo>
                <a:lnTo>
                  <a:pt x="41528" y="0"/>
                </a:lnTo>
                <a:lnTo>
                  <a:pt x="0" y="0"/>
                </a:lnTo>
                <a:lnTo>
                  <a:pt x="0" y="3809"/>
                </a:lnTo>
                <a:close/>
              </a:path>
            </a:pathLst>
          </a:custGeom>
          <a:solidFill>
            <a:srgbClr val="FFFFFF"/>
          </a:solidFill>
        </p:spPr>
        <p:txBody>
          <a:bodyPr wrap="square" lIns="0" tIns="0" rIns="0" bIns="0" rtlCol="0"/>
          <a:lstStyle/>
          <a:p>
            <a:endParaRPr/>
          </a:p>
        </p:txBody>
      </p:sp>
      <p:sp>
        <p:nvSpPr>
          <p:cNvPr id="455" name="object 455"/>
          <p:cNvSpPr/>
          <p:nvPr/>
        </p:nvSpPr>
        <p:spPr>
          <a:xfrm>
            <a:off x="6685280" y="4287520"/>
            <a:ext cx="81280" cy="40640"/>
          </a:xfrm>
          <a:custGeom>
            <a:avLst/>
            <a:gdLst/>
            <a:ahLst/>
            <a:cxnLst/>
            <a:rect l="l" t="t" r="r" b="b"/>
            <a:pathLst>
              <a:path w="81279" h="40639">
                <a:moveTo>
                  <a:pt x="70358" y="0"/>
                </a:moveTo>
                <a:lnTo>
                  <a:pt x="61214" y="1396"/>
                </a:lnTo>
                <a:lnTo>
                  <a:pt x="15367" y="7746"/>
                </a:lnTo>
                <a:lnTo>
                  <a:pt x="6096" y="9143"/>
                </a:lnTo>
                <a:lnTo>
                  <a:pt x="0" y="17398"/>
                </a:lnTo>
                <a:lnTo>
                  <a:pt x="1143" y="26542"/>
                </a:lnTo>
                <a:lnTo>
                  <a:pt x="2540" y="34543"/>
                </a:lnTo>
                <a:lnTo>
                  <a:pt x="9525" y="40639"/>
                </a:lnTo>
                <a:lnTo>
                  <a:pt x="18415" y="40639"/>
                </a:lnTo>
                <a:lnTo>
                  <a:pt x="19303" y="40385"/>
                </a:lnTo>
                <a:lnTo>
                  <a:pt x="19812" y="40385"/>
                </a:lnTo>
                <a:lnTo>
                  <a:pt x="65913" y="33781"/>
                </a:lnTo>
                <a:lnTo>
                  <a:pt x="74802" y="32638"/>
                </a:lnTo>
                <a:lnTo>
                  <a:pt x="81279" y="24383"/>
                </a:lnTo>
                <a:lnTo>
                  <a:pt x="79883" y="15239"/>
                </a:lnTo>
                <a:lnTo>
                  <a:pt x="78486" y="6349"/>
                </a:lnTo>
                <a:lnTo>
                  <a:pt x="70358" y="0"/>
                </a:lnTo>
                <a:close/>
              </a:path>
            </a:pathLst>
          </a:custGeom>
          <a:solidFill>
            <a:srgbClr val="E1B899"/>
          </a:solidFill>
        </p:spPr>
        <p:txBody>
          <a:bodyPr wrap="square" lIns="0" tIns="0" rIns="0" bIns="0" rtlCol="0"/>
          <a:lstStyle/>
          <a:p>
            <a:endParaRPr/>
          </a:p>
        </p:txBody>
      </p:sp>
      <p:sp>
        <p:nvSpPr>
          <p:cNvPr id="456" name="object 456"/>
          <p:cNvSpPr/>
          <p:nvPr/>
        </p:nvSpPr>
        <p:spPr>
          <a:xfrm>
            <a:off x="6685280" y="4328159"/>
            <a:ext cx="71120" cy="30480"/>
          </a:xfrm>
          <a:custGeom>
            <a:avLst/>
            <a:gdLst/>
            <a:ahLst/>
            <a:cxnLst/>
            <a:rect l="l" t="t" r="r" b="b"/>
            <a:pathLst>
              <a:path w="71120" h="30479">
                <a:moveTo>
                  <a:pt x="61722" y="0"/>
                </a:moveTo>
                <a:lnTo>
                  <a:pt x="5715" y="5968"/>
                </a:lnTo>
                <a:lnTo>
                  <a:pt x="0" y="12318"/>
                </a:lnTo>
                <a:lnTo>
                  <a:pt x="1016" y="19431"/>
                </a:lnTo>
                <a:lnTo>
                  <a:pt x="2031" y="25781"/>
                </a:lnTo>
                <a:lnTo>
                  <a:pt x="8381" y="30479"/>
                </a:lnTo>
                <a:lnTo>
                  <a:pt x="16383" y="30479"/>
                </a:lnTo>
                <a:lnTo>
                  <a:pt x="16891" y="30225"/>
                </a:lnTo>
                <a:lnTo>
                  <a:pt x="17652" y="30225"/>
                </a:lnTo>
                <a:lnTo>
                  <a:pt x="65404" y="25145"/>
                </a:lnTo>
                <a:lnTo>
                  <a:pt x="71120" y="18795"/>
                </a:lnTo>
                <a:lnTo>
                  <a:pt x="69088" y="4952"/>
                </a:lnTo>
                <a:lnTo>
                  <a:pt x="61722" y="0"/>
                </a:lnTo>
                <a:close/>
              </a:path>
            </a:pathLst>
          </a:custGeom>
          <a:solidFill>
            <a:srgbClr val="E1B899"/>
          </a:solidFill>
        </p:spPr>
        <p:txBody>
          <a:bodyPr wrap="square" lIns="0" tIns="0" rIns="0" bIns="0" rtlCol="0"/>
          <a:lstStyle/>
          <a:p>
            <a:endParaRPr/>
          </a:p>
        </p:txBody>
      </p:sp>
      <p:sp>
        <p:nvSpPr>
          <p:cNvPr id="457" name="object 457"/>
          <p:cNvSpPr/>
          <p:nvPr/>
        </p:nvSpPr>
        <p:spPr>
          <a:xfrm>
            <a:off x="6695440" y="4358640"/>
            <a:ext cx="71120" cy="40640"/>
          </a:xfrm>
          <a:custGeom>
            <a:avLst/>
            <a:gdLst/>
            <a:ahLst/>
            <a:cxnLst/>
            <a:rect l="l" t="t" r="r" b="b"/>
            <a:pathLst>
              <a:path w="71120" h="40639">
                <a:moveTo>
                  <a:pt x="60578" y="0"/>
                </a:moveTo>
                <a:lnTo>
                  <a:pt x="52704" y="1651"/>
                </a:lnTo>
                <a:lnTo>
                  <a:pt x="13080" y="9525"/>
                </a:lnTo>
                <a:lnTo>
                  <a:pt x="5206" y="11176"/>
                </a:lnTo>
                <a:lnTo>
                  <a:pt x="0" y="19431"/>
                </a:lnTo>
                <a:lnTo>
                  <a:pt x="1524" y="27940"/>
                </a:lnTo>
                <a:lnTo>
                  <a:pt x="2666" y="35306"/>
                </a:lnTo>
                <a:lnTo>
                  <a:pt x="8889" y="40640"/>
                </a:lnTo>
                <a:lnTo>
                  <a:pt x="17525" y="40640"/>
                </a:lnTo>
                <a:lnTo>
                  <a:pt x="18414" y="40386"/>
                </a:lnTo>
                <a:lnTo>
                  <a:pt x="65912" y="30861"/>
                </a:lnTo>
                <a:lnTo>
                  <a:pt x="71119" y="22606"/>
                </a:lnTo>
                <a:lnTo>
                  <a:pt x="69595" y="14097"/>
                </a:lnTo>
                <a:lnTo>
                  <a:pt x="68199" y="5587"/>
                </a:lnTo>
                <a:lnTo>
                  <a:pt x="60578" y="0"/>
                </a:lnTo>
                <a:close/>
              </a:path>
            </a:pathLst>
          </a:custGeom>
          <a:solidFill>
            <a:srgbClr val="E1B899"/>
          </a:solidFill>
        </p:spPr>
        <p:txBody>
          <a:bodyPr wrap="square" lIns="0" tIns="0" rIns="0" bIns="0" rtlCol="0"/>
          <a:lstStyle/>
          <a:p>
            <a:endParaRPr/>
          </a:p>
        </p:txBody>
      </p:sp>
      <p:sp>
        <p:nvSpPr>
          <p:cNvPr id="458" name="object 458"/>
          <p:cNvSpPr/>
          <p:nvPr/>
        </p:nvSpPr>
        <p:spPr>
          <a:xfrm>
            <a:off x="6705600" y="4389120"/>
            <a:ext cx="71120" cy="30480"/>
          </a:xfrm>
          <a:custGeom>
            <a:avLst/>
            <a:gdLst/>
            <a:ahLst/>
            <a:cxnLst/>
            <a:rect l="l" t="t" r="r" b="b"/>
            <a:pathLst>
              <a:path w="71120" h="30479">
                <a:moveTo>
                  <a:pt x="60959" y="0"/>
                </a:moveTo>
                <a:lnTo>
                  <a:pt x="13207" y="6603"/>
                </a:lnTo>
                <a:lnTo>
                  <a:pt x="5206" y="7492"/>
                </a:lnTo>
                <a:lnTo>
                  <a:pt x="0" y="13842"/>
                </a:lnTo>
                <a:lnTo>
                  <a:pt x="1397" y="20446"/>
                </a:lnTo>
                <a:lnTo>
                  <a:pt x="2540" y="26415"/>
                </a:lnTo>
                <a:lnTo>
                  <a:pt x="8508" y="30479"/>
                </a:lnTo>
                <a:lnTo>
                  <a:pt x="17399" y="30479"/>
                </a:lnTo>
                <a:lnTo>
                  <a:pt x="18160" y="30225"/>
                </a:lnTo>
                <a:lnTo>
                  <a:pt x="65913" y="23621"/>
                </a:lnTo>
                <a:lnTo>
                  <a:pt x="71120" y="17525"/>
                </a:lnTo>
                <a:lnTo>
                  <a:pt x="69976" y="10921"/>
                </a:lnTo>
                <a:lnTo>
                  <a:pt x="68579" y="4317"/>
                </a:lnTo>
                <a:lnTo>
                  <a:pt x="60959" y="0"/>
                </a:lnTo>
                <a:close/>
              </a:path>
            </a:pathLst>
          </a:custGeom>
          <a:solidFill>
            <a:srgbClr val="E1B899"/>
          </a:solidFill>
        </p:spPr>
        <p:txBody>
          <a:bodyPr wrap="square" lIns="0" tIns="0" rIns="0" bIns="0" rtlCol="0"/>
          <a:lstStyle/>
          <a:p>
            <a:endParaRPr/>
          </a:p>
        </p:txBody>
      </p:sp>
      <p:sp>
        <p:nvSpPr>
          <p:cNvPr id="459" name="object 459"/>
          <p:cNvSpPr/>
          <p:nvPr/>
        </p:nvSpPr>
        <p:spPr>
          <a:xfrm>
            <a:off x="7162800" y="4409440"/>
            <a:ext cx="40640" cy="81280"/>
          </a:xfrm>
          <a:custGeom>
            <a:avLst/>
            <a:gdLst/>
            <a:ahLst/>
            <a:cxnLst/>
            <a:rect l="l" t="t" r="r" b="b"/>
            <a:pathLst>
              <a:path w="40640" h="81279">
                <a:moveTo>
                  <a:pt x="6350" y="0"/>
                </a:moveTo>
                <a:lnTo>
                  <a:pt x="3428" y="2667"/>
                </a:lnTo>
                <a:lnTo>
                  <a:pt x="3175" y="6477"/>
                </a:lnTo>
                <a:lnTo>
                  <a:pt x="1563" y="41656"/>
                </a:lnTo>
                <a:lnTo>
                  <a:pt x="0" y="73406"/>
                </a:lnTo>
                <a:lnTo>
                  <a:pt x="0" y="76835"/>
                </a:lnTo>
                <a:lnTo>
                  <a:pt x="2667" y="79756"/>
                </a:lnTo>
                <a:lnTo>
                  <a:pt x="6096" y="80010"/>
                </a:lnTo>
                <a:lnTo>
                  <a:pt x="30988" y="81280"/>
                </a:lnTo>
                <a:lnTo>
                  <a:pt x="34290" y="81280"/>
                </a:lnTo>
                <a:lnTo>
                  <a:pt x="37210" y="78612"/>
                </a:lnTo>
                <a:lnTo>
                  <a:pt x="37465" y="75057"/>
                </a:lnTo>
                <a:lnTo>
                  <a:pt x="39076" y="39878"/>
                </a:lnTo>
                <a:lnTo>
                  <a:pt x="40640" y="8128"/>
                </a:lnTo>
                <a:lnTo>
                  <a:pt x="40640" y="4699"/>
                </a:lnTo>
                <a:lnTo>
                  <a:pt x="37973" y="1778"/>
                </a:lnTo>
                <a:lnTo>
                  <a:pt x="34544" y="1524"/>
                </a:lnTo>
                <a:lnTo>
                  <a:pt x="9651" y="254"/>
                </a:lnTo>
                <a:lnTo>
                  <a:pt x="6350" y="0"/>
                </a:lnTo>
                <a:close/>
              </a:path>
            </a:pathLst>
          </a:custGeom>
          <a:solidFill>
            <a:srgbClr val="FFFFFF"/>
          </a:solidFill>
        </p:spPr>
        <p:txBody>
          <a:bodyPr wrap="square" lIns="0" tIns="0" rIns="0" bIns="0" rtlCol="0"/>
          <a:lstStyle/>
          <a:p>
            <a:endParaRPr/>
          </a:p>
        </p:txBody>
      </p:sp>
      <p:sp>
        <p:nvSpPr>
          <p:cNvPr id="460" name="object 460"/>
          <p:cNvSpPr/>
          <p:nvPr/>
        </p:nvSpPr>
        <p:spPr>
          <a:xfrm>
            <a:off x="7000240" y="4368800"/>
            <a:ext cx="152400" cy="121920"/>
          </a:xfrm>
          <a:custGeom>
            <a:avLst/>
            <a:gdLst/>
            <a:ahLst/>
            <a:cxnLst/>
            <a:rect l="l" t="t" r="r" b="b"/>
            <a:pathLst>
              <a:path w="152400" h="121920">
                <a:moveTo>
                  <a:pt x="57911" y="74930"/>
                </a:moveTo>
                <a:lnTo>
                  <a:pt x="52704" y="79501"/>
                </a:lnTo>
                <a:lnTo>
                  <a:pt x="52196" y="91439"/>
                </a:lnTo>
                <a:lnTo>
                  <a:pt x="56895" y="96393"/>
                </a:lnTo>
                <a:lnTo>
                  <a:pt x="72770" y="97155"/>
                </a:lnTo>
                <a:lnTo>
                  <a:pt x="73025" y="97408"/>
                </a:lnTo>
                <a:lnTo>
                  <a:pt x="67309" y="97408"/>
                </a:lnTo>
                <a:lnTo>
                  <a:pt x="62610" y="101726"/>
                </a:lnTo>
                <a:lnTo>
                  <a:pt x="62102" y="113411"/>
                </a:lnTo>
                <a:lnTo>
                  <a:pt x="66548" y="118363"/>
                </a:lnTo>
                <a:lnTo>
                  <a:pt x="72516" y="118872"/>
                </a:lnTo>
                <a:lnTo>
                  <a:pt x="132333" y="121666"/>
                </a:lnTo>
                <a:lnTo>
                  <a:pt x="141224" y="121919"/>
                </a:lnTo>
                <a:lnTo>
                  <a:pt x="148716" y="115188"/>
                </a:lnTo>
                <a:lnTo>
                  <a:pt x="149225" y="106172"/>
                </a:lnTo>
                <a:lnTo>
                  <a:pt x="150131" y="89193"/>
                </a:lnTo>
                <a:lnTo>
                  <a:pt x="150830" y="75183"/>
                </a:lnTo>
                <a:lnTo>
                  <a:pt x="63880" y="75183"/>
                </a:lnTo>
                <a:lnTo>
                  <a:pt x="57911" y="74930"/>
                </a:lnTo>
                <a:close/>
              </a:path>
              <a:path w="152400" h="121920">
                <a:moveTo>
                  <a:pt x="48005" y="52958"/>
                </a:moveTo>
                <a:lnTo>
                  <a:pt x="43052" y="57657"/>
                </a:lnTo>
                <a:lnTo>
                  <a:pt x="42544" y="69468"/>
                </a:lnTo>
                <a:lnTo>
                  <a:pt x="46989" y="74422"/>
                </a:lnTo>
                <a:lnTo>
                  <a:pt x="63880" y="75183"/>
                </a:lnTo>
                <a:lnTo>
                  <a:pt x="150830" y="75183"/>
                </a:lnTo>
                <a:lnTo>
                  <a:pt x="151925" y="53212"/>
                </a:lnTo>
                <a:lnTo>
                  <a:pt x="53975" y="53212"/>
                </a:lnTo>
                <a:lnTo>
                  <a:pt x="48005" y="52958"/>
                </a:lnTo>
                <a:close/>
              </a:path>
              <a:path w="152400" h="121920">
                <a:moveTo>
                  <a:pt x="5714" y="29463"/>
                </a:moveTo>
                <a:lnTo>
                  <a:pt x="761" y="34036"/>
                </a:lnTo>
                <a:lnTo>
                  <a:pt x="253" y="39750"/>
                </a:lnTo>
                <a:lnTo>
                  <a:pt x="0" y="45719"/>
                </a:lnTo>
                <a:lnTo>
                  <a:pt x="4699" y="50926"/>
                </a:lnTo>
                <a:lnTo>
                  <a:pt x="53975" y="53212"/>
                </a:lnTo>
                <a:lnTo>
                  <a:pt x="151925" y="53212"/>
                </a:lnTo>
                <a:lnTo>
                  <a:pt x="152298" y="45719"/>
                </a:lnTo>
                <a:lnTo>
                  <a:pt x="152400" y="41529"/>
                </a:lnTo>
                <a:lnTo>
                  <a:pt x="151637" y="39750"/>
                </a:lnTo>
                <a:lnTo>
                  <a:pt x="149732" y="38735"/>
                </a:lnTo>
                <a:lnTo>
                  <a:pt x="139239" y="33274"/>
                </a:lnTo>
                <a:lnTo>
                  <a:pt x="85851" y="33274"/>
                </a:lnTo>
                <a:lnTo>
                  <a:pt x="84581" y="33019"/>
                </a:lnTo>
                <a:lnTo>
                  <a:pt x="76707" y="32766"/>
                </a:lnTo>
                <a:lnTo>
                  <a:pt x="18795" y="29972"/>
                </a:lnTo>
                <a:lnTo>
                  <a:pt x="5714" y="29463"/>
                </a:lnTo>
                <a:close/>
              </a:path>
              <a:path w="152400" h="121920">
                <a:moveTo>
                  <a:pt x="73278" y="0"/>
                </a:moveTo>
                <a:lnTo>
                  <a:pt x="70992" y="1269"/>
                </a:lnTo>
                <a:lnTo>
                  <a:pt x="68579" y="2539"/>
                </a:lnTo>
                <a:lnTo>
                  <a:pt x="67055" y="4952"/>
                </a:lnTo>
                <a:lnTo>
                  <a:pt x="66801" y="7493"/>
                </a:lnTo>
                <a:lnTo>
                  <a:pt x="68290" y="14162"/>
                </a:lnTo>
                <a:lnTo>
                  <a:pt x="72802" y="18462"/>
                </a:lnTo>
                <a:lnTo>
                  <a:pt x="79267" y="22262"/>
                </a:lnTo>
                <a:lnTo>
                  <a:pt x="86613" y="27431"/>
                </a:lnTo>
                <a:lnTo>
                  <a:pt x="87629" y="28193"/>
                </a:lnTo>
                <a:lnTo>
                  <a:pt x="88159" y="29463"/>
                </a:lnTo>
                <a:lnTo>
                  <a:pt x="88137" y="29972"/>
                </a:lnTo>
                <a:lnTo>
                  <a:pt x="87121" y="32004"/>
                </a:lnTo>
                <a:lnTo>
                  <a:pt x="85851" y="33274"/>
                </a:lnTo>
                <a:lnTo>
                  <a:pt x="139239" y="33274"/>
                </a:lnTo>
                <a:lnTo>
                  <a:pt x="78231" y="1524"/>
                </a:lnTo>
                <a:lnTo>
                  <a:pt x="76200" y="254"/>
                </a:lnTo>
                <a:lnTo>
                  <a:pt x="73278" y="0"/>
                </a:lnTo>
                <a:close/>
              </a:path>
            </a:pathLst>
          </a:custGeom>
          <a:solidFill>
            <a:srgbClr val="E1B899"/>
          </a:solidFill>
        </p:spPr>
        <p:txBody>
          <a:bodyPr wrap="square" lIns="0" tIns="0" rIns="0" bIns="0" rtlCol="0"/>
          <a:lstStyle/>
          <a:p>
            <a:endParaRPr/>
          </a:p>
        </p:txBody>
      </p:sp>
      <p:sp>
        <p:nvSpPr>
          <p:cNvPr id="461" name="object 461"/>
          <p:cNvSpPr/>
          <p:nvPr/>
        </p:nvSpPr>
        <p:spPr>
          <a:xfrm>
            <a:off x="7172959" y="4297679"/>
            <a:ext cx="302895" cy="213360"/>
          </a:xfrm>
          <a:custGeom>
            <a:avLst/>
            <a:gdLst/>
            <a:ahLst/>
            <a:cxnLst/>
            <a:rect l="l" t="t" r="r" b="b"/>
            <a:pathLst>
              <a:path w="302895" h="213360">
                <a:moveTo>
                  <a:pt x="3937" y="110998"/>
                </a:moveTo>
                <a:lnTo>
                  <a:pt x="0" y="203200"/>
                </a:lnTo>
                <a:lnTo>
                  <a:pt x="253238" y="213360"/>
                </a:lnTo>
                <a:lnTo>
                  <a:pt x="255397" y="213360"/>
                </a:lnTo>
                <a:lnTo>
                  <a:pt x="295148" y="192151"/>
                </a:lnTo>
                <a:lnTo>
                  <a:pt x="302355" y="169497"/>
                </a:lnTo>
                <a:lnTo>
                  <a:pt x="301327" y="157593"/>
                </a:lnTo>
                <a:lnTo>
                  <a:pt x="297180" y="146177"/>
                </a:lnTo>
                <a:lnTo>
                  <a:pt x="288670" y="125857"/>
                </a:lnTo>
                <a:lnTo>
                  <a:pt x="196469" y="125857"/>
                </a:lnTo>
                <a:lnTo>
                  <a:pt x="3937" y="110998"/>
                </a:lnTo>
                <a:close/>
              </a:path>
              <a:path w="302895" h="213360">
                <a:moveTo>
                  <a:pt x="235966" y="0"/>
                </a:moveTo>
                <a:lnTo>
                  <a:pt x="154940" y="30099"/>
                </a:lnTo>
                <a:lnTo>
                  <a:pt x="196469" y="125857"/>
                </a:lnTo>
                <a:lnTo>
                  <a:pt x="288670" y="125857"/>
                </a:lnTo>
                <a:lnTo>
                  <a:pt x="235966" y="0"/>
                </a:lnTo>
                <a:close/>
              </a:path>
            </a:pathLst>
          </a:custGeom>
          <a:solidFill>
            <a:srgbClr val="464552"/>
          </a:solidFill>
        </p:spPr>
        <p:txBody>
          <a:bodyPr wrap="square" lIns="0" tIns="0" rIns="0" bIns="0" rtlCol="0"/>
          <a:lstStyle/>
          <a:p>
            <a:endParaRPr/>
          </a:p>
        </p:txBody>
      </p:sp>
      <p:sp>
        <p:nvSpPr>
          <p:cNvPr id="462" name="object 462"/>
          <p:cNvSpPr/>
          <p:nvPr/>
        </p:nvSpPr>
        <p:spPr>
          <a:xfrm>
            <a:off x="6974840" y="4185920"/>
            <a:ext cx="0" cy="132080"/>
          </a:xfrm>
          <a:custGeom>
            <a:avLst/>
            <a:gdLst/>
            <a:ahLst/>
            <a:cxnLst/>
            <a:rect l="l" t="t" r="r" b="b"/>
            <a:pathLst>
              <a:path h="132079">
                <a:moveTo>
                  <a:pt x="0" y="0"/>
                </a:moveTo>
                <a:lnTo>
                  <a:pt x="0" y="132079"/>
                </a:lnTo>
              </a:path>
            </a:pathLst>
          </a:custGeom>
          <a:ln w="10159">
            <a:solidFill>
              <a:srgbClr val="FFFFFF"/>
            </a:solidFill>
          </a:ln>
        </p:spPr>
        <p:txBody>
          <a:bodyPr wrap="square" lIns="0" tIns="0" rIns="0" bIns="0" rtlCol="0"/>
          <a:lstStyle/>
          <a:p>
            <a:endParaRPr/>
          </a:p>
        </p:txBody>
      </p:sp>
      <p:sp>
        <p:nvSpPr>
          <p:cNvPr id="463" name="object 463"/>
          <p:cNvSpPr/>
          <p:nvPr/>
        </p:nvSpPr>
        <p:spPr>
          <a:xfrm>
            <a:off x="6939280" y="4378959"/>
            <a:ext cx="60960" cy="20320"/>
          </a:xfrm>
          <a:custGeom>
            <a:avLst/>
            <a:gdLst/>
            <a:ahLst/>
            <a:cxnLst/>
            <a:rect l="l" t="t" r="r" b="b"/>
            <a:pathLst>
              <a:path w="60959" h="20320">
                <a:moveTo>
                  <a:pt x="0" y="20319"/>
                </a:moveTo>
                <a:lnTo>
                  <a:pt x="60959" y="20319"/>
                </a:lnTo>
                <a:lnTo>
                  <a:pt x="60959" y="0"/>
                </a:lnTo>
                <a:lnTo>
                  <a:pt x="0" y="0"/>
                </a:lnTo>
                <a:lnTo>
                  <a:pt x="0" y="20319"/>
                </a:lnTo>
                <a:close/>
              </a:path>
            </a:pathLst>
          </a:custGeom>
          <a:solidFill>
            <a:srgbClr val="EF5F58"/>
          </a:solidFill>
        </p:spPr>
        <p:txBody>
          <a:bodyPr wrap="square" lIns="0" tIns="0" rIns="0" bIns="0" rtlCol="0"/>
          <a:lstStyle/>
          <a:p>
            <a:endParaRPr/>
          </a:p>
        </p:txBody>
      </p:sp>
      <p:sp>
        <p:nvSpPr>
          <p:cNvPr id="464" name="object 464"/>
          <p:cNvSpPr/>
          <p:nvPr/>
        </p:nvSpPr>
        <p:spPr>
          <a:xfrm>
            <a:off x="6939280" y="4318000"/>
            <a:ext cx="60960" cy="20320"/>
          </a:xfrm>
          <a:custGeom>
            <a:avLst/>
            <a:gdLst/>
            <a:ahLst/>
            <a:cxnLst/>
            <a:rect l="l" t="t" r="r" b="b"/>
            <a:pathLst>
              <a:path w="60959" h="20320">
                <a:moveTo>
                  <a:pt x="0" y="20319"/>
                </a:moveTo>
                <a:lnTo>
                  <a:pt x="60959" y="20319"/>
                </a:lnTo>
                <a:lnTo>
                  <a:pt x="60959" y="0"/>
                </a:lnTo>
                <a:lnTo>
                  <a:pt x="0" y="0"/>
                </a:lnTo>
                <a:lnTo>
                  <a:pt x="0" y="20319"/>
                </a:lnTo>
                <a:close/>
              </a:path>
            </a:pathLst>
          </a:custGeom>
          <a:solidFill>
            <a:srgbClr val="52BCC3"/>
          </a:solidFill>
        </p:spPr>
        <p:txBody>
          <a:bodyPr wrap="square" lIns="0" tIns="0" rIns="0" bIns="0" rtlCol="0"/>
          <a:lstStyle/>
          <a:p>
            <a:endParaRPr/>
          </a:p>
        </p:txBody>
      </p:sp>
      <p:sp>
        <p:nvSpPr>
          <p:cNvPr id="465" name="object 465"/>
          <p:cNvSpPr/>
          <p:nvPr/>
        </p:nvSpPr>
        <p:spPr>
          <a:xfrm>
            <a:off x="6807200" y="4307840"/>
            <a:ext cx="101600" cy="101600"/>
          </a:xfrm>
          <a:prstGeom prst="rect">
            <a:avLst/>
          </a:prstGeom>
          <a:blipFill>
            <a:blip r:embed="rId17" cstate="print"/>
            <a:stretch>
              <a:fillRect/>
            </a:stretch>
          </a:blipFill>
        </p:spPr>
        <p:txBody>
          <a:bodyPr wrap="square" lIns="0" tIns="0" rIns="0" bIns="0" rtlCol="0"/>
          <a:lstStyle/>
          <a:p>
            <a:endParaRPr/>
          </a:p>
        </p:txBody>
      </p:sp>
      <p:sp>
        <p:nvSpPr>
          <p:cNvPr id="466" name="object 466"/>
          <p:cNvSpPr/>
          <p:nvPr/>
        </p:nvSpPr>
        <p:spPr>
          <a:xfrm>
            <a:off x="6654800" y="4023359"/>
            <a:ext cx="121920" cy="121919"/>
          </a:xfrm>
          <a:prstGeom prst="rect">
            <a:avLst/>
          </a:prstGeom>
          <a:blipFill>
            <a:blip r:embed="rId18" cstate="print"/>
            <a:stretch>
              <a:fillRect/>
            </a:stretch>
          </a:blipFill>
        </p:spPr>
        <p:txBody>
          <a:bodyPr wrap="square" lIns="0" tIns="0" rIns="0" bIns="0" rtlCol="0"/>
          <a:lstStyle/>
          <a:p>
            <a:endParaRPr/>
          </a:p>
        </p:txBody>
      </p:sp>
      <p:sp>
        <p:nvSpPr>
          <p:cNvPr id="467" name="object 467"/>
          <p:cNvSpPr/>
          <p:nvPr/>
        </p:nvSpPr>
        <p:spPr>
          <a:xfrm>
            <a:off x="5829062" y="2662090"/>
            <a:ext cx="95668" cy="123009"/>
          </a:xfrm>
          <a:prstGeom prst="rect">
            <a:avLst/>
          </a:prstGeom>
          <a:blipFill>
            <a:blip r:embed="rId19" cstate="print"/>
            <a:stretch>
              <a:fillRect/>
            </a:stretch>
          </a:blipFill>
        </p:spPr>
        <p:txBody>
          <a:bodyPr wrap="square" lIns="0" tIns="0" rIns="0" bIns="0" rtlCol="0"/>
          <a:lstStyle/>
          <a:p>
            <a:endParaRPr/>
          </a:p>
        </p:txBody>
      </p:sp>
      <p:sp>
        <p:nvSpPr>
          <p:cNvPr id="468" name="object 468"/>
          <p:cNvSpPr/>
          <p:nvPr/>
        </p:nvSpPr>
        <p:spPr>
          <a:xfrm>
            <a:off x="5808488" y="2543494"/>
            <a:ext cx="122555" cy="122555"/>
          </a:xfrm>
          <a:custGeom>
            <a:avLst/>
            <a:gdLst/>
            <a:ahLst/>
            <a:cxnLst/>
            <a:rect l="l" t="t" r="r" b="b"/>
            <a:pathLst>
              <a:path w="122554" h="122555">
                <a:moveTo>
                  <a:pt x="0" y="5318"/>
                </a:moveTo>
                <a:lnTo>
                  <a:pt x="118289" y="0"/>
                </a:lnTo>
                <a:lnTo>
                  <a:pt x="122113" y="97486"/>
                </a:lnTo>
                <a:lnTo>
                  <a:pt x="121093" y="105508"/>
                </a:lnTo>
                <a:lnTo>
                  <a:pt x="117045" y="112004"/>
                </a:lnTo>
                <a:lnTo>
                  <a:pt x="110657" y="116519"/>
                </a:lnTo>
                <a:lnTo>
                  <a:pt x="102620" y="118596"/>
                </a:lnTo>
                <a:lnTo>
                  <a:pt x="26069" y="122108"/>
                </a:lnTo>
                <a:lnTo>
                  <a:pt x="17887" y="121106"/>
                </a:lnTo>
                <a:lnTo>
                  <a:pt x="11122" y="117105"/>
                </a:lnTo>
                <a:lnTo>
                  <a:pt x="6556" y="110727"/>
                </a:lnTo>
                <a:lnTo>
                  <a:pt x="4970" y="102597"/>
                </a:lnTo>
                <a:lnTo>
                  <a:pt x="0" y="5318"/>
                </a:lnTo>
                <a:close/>
              </a:path>
            </a:pathLst>
          </a:custGeom>
          <a:solidFill>
            <a:srgbClr val="FACCBC"/>
          </a:solidFill>
        </p:spPr>
        <p:txBody>
          <a:bodyPr wrap="square" lIns="0" tIns="0" rIns="0" bIns="0" rtlCol="0"/>
          <a:lstStyle/>
          <a:p>
            <a:endParaRPr/>
          </a:p>
        </p:txBody>
      </p:sp>
      <p:sp>
        <p:nvSpPr>
          <p:cNvPr id="469" name="object 469"/>
          <p:cNvSpPr/>
          <p:nvPr/>
        </p:nvSpPr>
        <p:spPr>
          <a:xfrm>
            <a:off x="5809706" y="2596489"/>
            <a:ext cx="38100" cy="64769"/>
          </a:xfrm>
          <a:custGeom>
            <a:avLst/>
            <a:gdLst/>
            <a:ahLst/>
            <a:cxnLst/>
            <a:rect l="l" t="t" r="r" b="b"/>
            <a:pathLst>
              <a:path w="38100" h="64769">
                <a:moveTo>
                  <a:pt x="0" y="0"/>
                </a:moveTo>
                <a:lnTo>
                  <a:pt x="7738" y="1186"/>
                </a:lnTo>
                <a:lnTo>
                  <a:pt x="22697" y="10333"/>
                </a:lnTo>
                <a:lnTo>
                  <a:pt x="33098" y="24481"/>
                </a:lnTo>
                <a:lnTo>
                  <a:pt x="37488" y="42250"/>
                </a:lnTo>
                <a:lnTo>
                  <a:pt x="34710" y="60312"/>
                </a:lnTo>
                <a:lnTo>
                  <a:pt x="32324" y="64210"/>
                </a:lnTo>
                <a:lnTo>
                  <a:pt x="24022" y="64591"/>
                </a:lnTo>
                <a:lnTo>
                  <a:pt x="15821" y="63592"/>
                </a:lnTo>
                <a:lnTo>
                  <a:pt x="8931" y="59613"/>
                </a:lnTo>
                <a:lnTo>
                  <a:pt x="4025" y="53298"/>
                </a:lnTo>
                <a:lnTo>
                  <a:pt x="1776" y="45290"/>
                </a:lnTo>
                <a:lnTo>
                  <a:pt x="0" y="0"/>
                </a:lnTo>
                <a:close/>
              </a:path>
            </a:pathLst>
          </a:custGeom>
          <a:solidFill>
            <a:srgbClr val="F8AA92"/>
          </a:solidFill>
        </p:spPr>
        <p:txBody>
          <a:bodyPr wrap="square" lIns="0" tIns="0" rIns="0" bIns="0" rtlCol="0"/>
          <a:lstStyle/>
          <a:p>
            <a:endParaRPr/>
          </a:p>
        </p:txBody>
      </p:sp>
      <p:sp>
        <p:nvSpPr>
          <p:cNvPr id="470" name="object 470"/>
          <p:cNvSpPr/>
          <p:nvPr/>
        </p:nvSpPr>
        <p:spPr>
          <a:xfrm>
            <a:off x="5835201" y="2446443"/>
            <a:ext cx="30480" cy="109855"/>
          </a:xfrm>
          <a:custGeom>
            <a:avLst/>
            <a:gdLst/>
            <a:ahLst/>
            <a:cxnLst/>
            <a:rect l="l" t="t" r="r" b="b"/>
            <a:pathLst>
              <a:path w="30479" h="109855">
                <a:moveTo>
                  <a:pt x="3782" y="926"/>
                </a:moveTo>
                <a:lnTo>
                  <a:pt x="9643" y="1036"/>
                </a:lnTo>
                <a:lnTo>
                  <a:pt x="15294" y="0"/>
                </a:lnTo>
                <a:lnTo>
                  <a:pt x="20040" y="273"/>
                </a:lnTo>
                <a:lnTo>
                  <a:pt x="25582" y="5096"/>
                </a:lnTo>
                <a:lnTo>
                  <a:pt x="25517" y="10986"/>
                </a:lnTo>
                <a:lnTo>
                  <a:pt x="30484" y="108251"/>
                </a:lnTo>
                <a:lnTo>
                  <a:pt x="4967" y="109422"/>
                </a:lnTo>
                <a:lnTo>
                  <a:pt x="0" y="12153"/>
                </a:lnTo>
                <a:lnTo>
                  <a:pt x="109" y="6295"/>
                </a:lnTo>
                <a:lnTo>
                  <a:pt x="3782" y="926"/>
                </a:lnTo>
                <a:close/>
              </a:path>
            </a:pathLst>
          </a:custGeom>
          <a:solidFill>
            <a:srgbClr val="E3A952"/>
          </a:solidFill>
        </p:spPr>
        <p:txBody>
          <a:bodyPr wrap="square" lIns="0" tIns="0" rIns="0" bIns="0" rtlCol="0"/>
          <a:lstStyle/>
          <a:p>
            <a:endParaRPr/>
          </a:p>
        </p:txBody>
      </p:sp>
      <p:sp>
        <p:nvSpPr>
          <p:cNvPr id="471" name="object 471"/>
          <p:cNvSpPr/>
          <p:nvPr/>
        </p:nvSpPr>
        <p:spPr>
          <a:xfrm>
            <a:off x="5866189" y="2456021"/>
            <a:ext cx="29845" cy="98425"/>
          </a:xfrm>
          <a:custGeom>
            <a:avLst/>
            <a:gdLst/>
            <a:ahLst/>
            <a:cxnLst/>
            <a:rect l="l" t="t" r="r" b="b"/>
            <a:pathLst>
              <a:path w="29845" h="98425">
                <a:moveTo>
                  <a:pt x="3782" y="856"/>
                </a:moveTo>
                <a:lnTo>
                  <a:pt x="15497" y="1036"/>
                </a:lnTo>
                <a:lnTo>
                  <a:pt x="21148" y="0"/>
                </a:lnTo>
                <a:lnTo>
                  <a:pt x="25589" y="5064"/>
                </a:lnTo>
                <a:lnTo>
                  <a:pt x="25479" y="10923"/>
                </a:lnTo>
                <a:lnTo>
                  <a:pt x="29519" y="96672"/>
                </a:lnTo>
                <a:lnTo>
                  <a:pt x="4003" y="97846"/>
                </a:lnTo>
                <a:lnTo>
                  <a:pt x="0" y="12083"/>
                </a:lnTo>
                <a:lnTo>
                  <a:pt x="71" y="6231"/>
                </a:lnTo>
                <a:lnTo>
                  <a:pt x="3782" y="856"/>
                </a:lnTo>
                <a:close/>
              </a:path>
            </a:pathLst>
          </a:custGeom>
          <a:solidFill>
            <a:srgbClr val="E3A952"/>
          </a:solidFill>
        </p:spPr>
        <p:txBody>
          <a:bodyPr wrap="square" lIns="0" tIns="0" rIns="0" bIns="0" rtlCol="0"/>
          <a:lstStyle/>
          <a:p>
            <a:endParaRPr/>
          </a:p>
        </p:txBody>
      </p:sp>
      <p:sp>
        <p:nvSpPr>
          <p:cNvPr id="472" name="object 472"/>
          <p:cNvSpPr/>
          <p:nvPr/>
        </p:nvSpPr>
        <p:spPr>
          <a:xfrm>
            <a:off x="5898102" y="2476966"/>
            <a:ext cx="29209" cy="76200"/>
          </a:xfrm>
          <a:custGeom>
            <a:avLst/>
            <a:gdLst/>
            <a:ahLst/>
            <a:cxnLst/>
            <a:rect l="l" t="t" r="r" b="b"/>
            <a:pathLst>
              <a:path w="29210" h="76200">
                <a:moveTo>
                  <a:pt x="3789" y="965"/>
                </a:moveTo>
                <a:lnTo>
                  <a:pt x="9643" y="1036"/>
                </a:lnTo>
                <a:lnTo>
                  <a:pt x="15294" y="0"/>
                </a:lnTo>
                <a:lnTo>
                  <a:pt x="20047" y="312"/>
                </a:lnTo>
                <a:lnTo>
                  <a:pt x="25589" y="5134"/>
                </a:lnTo>
                <a:lnTo>
                  <a:pt x="25518" y="10994"/>
                </a:lnTo>
                <a:lnTo>
                  <a:pt x="28981" y="74653"/>
                </a:lnTo>
                <a:lnTo>
                  <a:pt x="3464" y="75824"/>
                </a:lnTo>
                <a:lnTo>
                  <a:pt x="0" y="12153"/>
                </a:lnTo>
                <a:lnTo>
                  <a:pt x="71" y="6302"/>
                </a:lnTo>
                <a:lnTo>
                  <a:pt x="3789" y="965"/>
                </a:lnTo>
                <a:close/>
              </a:path>
            </a:pathLst>
          </a:custGeom>
          <a:solidFill>
            <a:srgbClr val="E3A952"/>
          </a:solidFill>
        </p:spPr>
        <p:txBody>
          <a:bodyPr wrap="square" lIns="0" tIns="0" rIns="0" bIns="0" rtlCol="0"/>
          <a:lstStyle/>
          <a:p>
            <a:endParaRPr/>
          </a:p>
        </p:txBody>
      </p:sp>
      <p:sp>
        <p:nvSpPr>
          <p:cNvPr id="473" name="object 473"/>
          <p:cNvSpPr/>
          <p:nvPr/>
        </p:nvSpPr>
        <p:spPr>
          <a:xfrm>
            <a:off x="5805582" y="2470439"/>
            <a:ext cx="29209" cy="86995"/>
          </a:xfrm>
          <a:custGeom>
            <a:avLst/>
            <a:gdLst/>
            <a:ahLst/>
            <a:cxnLst/>
            <a:rect l="l" t="t" r="r" b="b"/>
            <a:pathLst>
              <a:path w="29210" h="86994">
                <a:moveTo>
                  <a:pt x="3920" y="1036"/>
                </a:moveTo>
                <a:lnTo>
                  <a:pt x="9571" y="0"/>
                </a:lnTo>
                <a:lnTo>
                  <a:pt x="15432" y="109"/>
                </a:lnTo>
                <a:lnTo>
                  <a:pt x="20179" y="382"/>
                </a:lnTo>
                <a:lnTo>
                  <a:pt x="25517" y="4098"/>
                </a:lnTo>
                <a:lnTo>
                  <a:pt x="25617" y="11103"/>
                </a:lnTo>
                <a:lnTo>
                  <a:pt x="28728" y="85328"/>
                </a:lnTo>
                <a:lnTo>
                  <a:pt x="3212" y="86503"/>
                </a:lnTo>
                <a:lnTo>
                  <a:pt x="138" y="12263"/>
                </a:lnTo>
                <a:lnTo>
                  <a:pt x="0" y="5266"/>
                </a:lnTo>
                <a:lnTo>
                  <a:pt x="3920" y="1036"/>
                </a:lnTo>
                <a:close/>
              </a:path>
            </a:pathLst>
          </a:custGeom>
          <a:solidFill>
            <a:srgbClr val="FACCBC"/>
          </a:solidFill>
        </p:spPr>
        <p:txBody>
          <a:bodyPr wrap="square" lIns="0" tIns="0" rIns="0" bIns="0" rtlCol="0"/>
          <a:lstStyle/>
          <a:p>
            <a:endParaRPr/>
          </a:p>
        </p:txBody>
      </p:sp>
      <p:sp>
        <p:nvSpPr>
          <p:cNvPr id="474" name="object 474"/>
          <p:cNvSpPr/>
          <p:nvPr/>
        </p:nvSpPr>
        <p:spPr>
          <a:xfrm>
            <a:off x="5799504" y="2555471"/>
            <a:ext cx="45085" cy="75565"/>
          </a:xfrm>
          <a:custGeom>
            <a:avLst/>
            <a:gdLst/>
            <a:ahLst/>
            <a:cxnLst/>
            <a:rect l="l" t="t" r="r" b="b"/>
            <a:pathLst>
              <a:path w="45085" h="75564">
                <a:moveTo>
                  <a:pt x="23091" y="109"/>
                </a:moveTo>
                <a:lnTo>
                  <a:pt x="26658" y="623"/>
                </a:lnTo>
                <a:lnTo>
                  <a:pt x="30056" y="0"/>
                </a:lnTo>
                <a:lnTo>
                  <a:pt x="32554" y="709"/>
                </a:lnTo>
                <a:lnTo>
                  <a:pt x="35914" y="93"/>
                </a:lnTo>
                <a:lnTo>
                  <a:pt x="41174" y="3697"/>
                </a:lnTo>
                <a:lnTo>
                  <a:pt x="44324" y="13165"/>
                </a:lnTo>
                <a:lnTo>
                  <a:pt x="44755" y="25761"/>
                </a:lnTo>
                <a:lnTo>
                  <a:pt x="41857" y="38747"/>
                </a:lnTo>
                <a:lnTo>
                  <a:pt x="31096" y="62931"/>
                </a:lnTo>
                <a:lnTo>
                  <a:pt x="2902" y="75115"/>
                </a:lnTo>
                <a:lnTo>
                  <a:pt x="551" y="68531"/>
                </a:lnTo>
                <a:lnTo>
                  <a:pt x="0" y="59282"/>
                </a:lnTo>
                <a:lnTo>
                  <a:pt x="2568" y="54136"/>
                </a:lnTo>
                <a:lnTo>
                  <a:pt x="15869" y="11950"/>
                </a:lnTo>
                <a:lnTo>
                  <a:pt x="18231" y="5675"/>
                </a:lnTo>
                <a:lnTo>
                  <a:pt x="23091" y="109"/>
                </a:lnTo>
                <a:close/>
              </a:path>
            </a:pathLst>
          </a:custGeom>
          <a:solidFill>
            <a:srgbClr val="F8AA92"/>
          </a:solidFill>
        </p:spPr>
        <p:txBody>
          <a:bodyPr wrap="square" lIns="0" tIns="0" rIns="0" bIns="0" rtlCol="0"/>
          <a:lstStyle/>
          <a:p>
            <a:endParaRPr/>
          </a:p>
        </p:txBody>
      </p:sp>
      <p:sp>
        <p:nvSpPr>
          <p:cNvPr id="475" name="object 475"/>
          <p:cNvSpPr/>
          <p:nvPr/>
        </p:nvSpPr>
        <p:spPr>
          <a:xfrm>
            <a:off x="5902207" y="2758563"/>
            <a:ext cx="10795" cy="11430"/>
          </a:xfrm>
          <a:custGeom>
            <a:avLst/>
            <a:gdLst/>
            <a:ahLst/>
            <a:cxnLst/>
            <a:rect l="l" t="t" r="r" b="b"/>
            <a:pathLst>
              <a:path w="10795" h="11430">
                <a:moveTo>
                  <a:pt x="2115" y="623"/>
                </a:moveTo>
                <a:lnTo>
                  <a:pt x="5513" y="0"/>
                </a:lnTo>
                <a:lnTo>
                  <a:pt x="8012" y="713"/>
                </a:lnTo>
                <a:lnTo>
                  <a:pt x="10679" y="2560"/>
                </a:lnTo>
                <a:lnTo>
                  <a:pt x="9949" y="5033"/>
                </a:lnTo>
                <a:lnTo>
                  <a:pt x="10571" y="8426"/>
                </a:lnTo>
                <a:lnTo>
                  <a:pt x="8525" y="9969"/>
                </a:lnTo>
                <a:lnTo>
                  <a:pt x="2874" y="11005"/>
                </a:lnTo>
                <a:lnTo>
                  <a:pt x="0" y="8025"/>
                </a:lnTo>
                <a:lnTo>
                  <a:pt x="692" y="5558"/>
                </a:lnTo>
                <a:lnTo>
                  <a:pt x="278" y="3299"/>
                </a:lnTo>
                <a:lnTo>
                  <a:pt x="2115" y="623"/>
                </a:lnTo>
                <a:close/>
              </a:path>
            </a:pathLst>
          </a:custGeom>
          <a:solidFill>
            <a:srgbClr val="4A4641"/>
          </a:solidFill>
        </p:spPr>
        <p:txBody>
          <a:bodyPr wrap="square" lIns="0" tIns="0" rIns="0" bIns="0" rtlCol="0"/>
          <a:lstStyle/>
          <a:p>
            <a:endParaRPr/>
          </a:p>
        </p:txBody>
      </p:sp>
      <p:sp>
        <p:nvSpPr>
          <p:cNvPr id="476" name="object 476"/>
          <p:cNvSpPr/>
          <p:nvPr/>
        </p:nvSpPr>
        <p:spPr>
          <a:xfrm>
            <a:off x="5903235" y="2778922"/>
            <a:ext cx="11430" cy="11430"/>
          </a:xfrm>
          <a:custGeom>
            <a:avLst/>
            <a:gdLst/>
            <a:ahLst/>
            <a:cxnLst/>
            <a:rect l="l" t="t" r="r" b="b"/>
            <a:pathLst>
              <a:path w="11429" h="11430">
                <a:moveTo>
                  <a:pt x="2568" y="1036"/>
                </a:moveTo>
                <a:lnTo>
                  <a:pt x="8219" y="0"/>
                </a:lnTo>
                <a:lnTo>
                  <a:pt x="9779" y="2049"/>
                </a:lnTo>
                <a:lnTo>
                  <a:pt x="10816" y="7706"/>
                </a:lnTo>
                <a:lnTo>
                  <a:pt x="8978" y="10378"/>
                </a:lnTo>
                <a:lnTo>
                  <a:pt x="5580" y="11001"/>
                </a:lnTo>
                <a:lnTo>
                  <a:pt x="3120" y="10284"/>
                </a:lnTo>
                <a:lnTo>
                  <a:pt x="414" y="8441"/>
                </a:lnTo>
                <a:lnTo>
                  <a:pt x="0" y="6181"/>
                </a:lnTo>
                <a:lnTo>
                  <a:pt x="523" y="2578"/>
                </a:lnTo>
                <a:lnTo>
                  <a:pt x="2568" y="1036"/>
                </a:lnTo>
                <a:close/>
              </a:path>
            </a:pathLst>
          </a:custGeom>
          <a:solidFill>
            <a:srgbClr val="4A4641"/>
          </a:solidFill>
        </p:spPr>
        <p:txBody>
          <a:bodyPr wrap="square" lIns="0" tIns="0" rIns="0" bIns="0" rtlCol="0"/>
          <a:lstStyle/>
          <a:p>
            <a:endParaRPr/>
          </a:p>
        </p:txBody>
      </p:sp>
      <p:sp>
        <p:nvSpPr>
          <p:cNvPr id="477" name="object 477"/>
          <p:cNvSpPr/>
          <p:nvPr/>
        </p:nvSpPr>
        <p:spPr>
          <a:xfrm>
            <a:off x="5789062" y="2313630"/>
            <a:ext cx="274320" cy="343535"/>
          </a:xfrm>
          <a:custGeom>
            <a:avLst/>
            <a:gdLst/>
            <a:ahLst/>
            <a:cxnLst/>
            <a:rect l="l" t="t" r="r" b="b"/>
            <a:pathLst>
              <a:path w="274320" h="343535">
                <a:moveTo>
                  <a:pt x="273913" y="303085"/>
                </a:moveTo>
                <a:lnTo>
                  <a:pt x="55569" y="343115"/>
                </a:lnTo>
                <a:lnTo>
                  <a:pt x="0" y="40029"/>
                </a:lnTo>
                <a:lnTo>
                  <a:pt x="218344" y="0"/>
                </a:lnTo>
                <a:lnTo>
                  <a:pt x="273913" y="303085"/>
                </a:lnTo>
                <a:close/>
              </a:path>
            </a:pathLst>
          </a:custGeom>
          <a:solidFill>
            <a:srgbClr val="F7FBFC"/>
          </a:solidFill>
        </p:spPr>
        <p:txBody>
          <a:bodyPr wrap="square" lIns="0" tIns="0" rIns="0" bIns="0" rtlCol="0"/>
          <a:lstStyle/>
          <a:p>
            <a:endParaRPr/>
          </a:p>
        </p:txBody>
      </p:sp>
      <p:sp>
        <p:nvSpPr>
          <p:cNvPr id="478" name="object 478"/>
          <p:cNvSpPr/>
          <p:nvPr/>
        </p:nvSpPr>
        <p:spPr>
          <a:xfrm>
            <a:off x="5789064" y="2313637"/>
            <a:ext cx="223320" cy="67171"/>
          </a:xfrm>
          <a:prstGeom prst="rect">
            <a:avLst/>
          </a:prstGeom>
          <a:blipFill>
            <a:blip r:embed="rId20" cstate="print"/>
            <a:stretch>
              <a:fillRect/>
            </a:stretch>
          </a:blipFill>
        </p:spPr>
        <p:txBody>
          <a:bodyPr wrap="square" lIns="0" tIns="0" rIns="0" bIns="0" rtlCol="0"/>
          <a:lstStyle/>
          <a:p>
            <a:endParaRPr/>
          </a:p>
        </p:txBody>
      </p:sp>
      <p:sp>
        <p:nvSpPr>
          <p:cNvPr id="479" name="object 479"/>
          <p:cNvSpPr/>
          <p:nvPr/>
        </p:nvSpPr>
        <p:spPr>
          <a:xfrm>
            <a:off x="5824793" y="2325176"/>
            <a:ext cx="203074" cy="292434"/>
          </a:xfrm>
          <a:prstGeom prst="rect">
            <a:avLst/>
          </a:prstGeom>
          <a:blipFill>
            <a:blip r:embed="rId21" cstate="print"/>
            <a:stretch>
              <a:fillRect/>
            </a:stretch>
          </a:blipFill>
        </p:spPr>
        <p:txBody>
          <a:bodyPr wrap="square" lIns="0" tIns="0" rIns="0" bIns="0" rtlCol="0"/>
          <a:lstStyle/>
          <a:p>
            <a:endParaRPr/>
          </a:p>
        </p:txBody>
      </p:sp>
      <p:sp>
        <p:nvSpPr>
          <p:cNvPr id="480" name="object 480"/>
          <p:cNvSpPr/>
          <p:nvPr/>
        </p:nvSpPr>
        <p:spPr>
          <a:xfrm>
            <a:off x="6154011" y="2554598"/>
            <a:ext cx="54870" cy="64635"/>
          </a:xfrm>
          <a:prstGeom prst="rect">
            <a:avLst/>
          </a:prstGeom>
          <a:blipFill>
            <a:blip r:embed="rId22" cstate="print"/>
            <a:stretch>
              <a:fillRect/>
            </a:stretch>
          </a:blipFill>
        </p:spPr>
        <p:txBody>
          <a:bodyPr wrap="square" lIns="0" tIns="0" rIns="0" bIns="0" rtlCol="0"/>
          <a:lstStyle/>
          <a:p>
            <a:endParaRPr/>
          </a:p>
        </p:txBody>
      </p:sp>
      <p:sp>
        <p:nvSpPr>
          <p:cNvPr id="481" name="object 481"/>
          <p:cNvSpPr/>
          <p:nvPr/>
        </p:nvSpPr>
        <p:spPr>
          <a:xfrm>
            <a:off x="5826260" y="2370313"/>
            <a:ext cx="352038" cy="221082"/>
          </a:xfrm>
          <a:prstGeom prst="rect">
            <a:avLst/>
          </a:prstGeom>
          <a:blipFill>
            <a:blip r:embed="rId23" cstate="print"/>
            <a:stretch>
              <a:fillRect/>
            </a:stretch>
          </a:blipFill>
        </p:spPr>
        <p:txBody>
          <a:bodyPr wrap="square" lIns="0" tIns="0" rIns="0" bIns="0" rtlCol="0"/>
          <a:lstStyle/>
          <a:p>
            <a:endParaRPr/>
          </a:p>
        </p:txBody>
      </p:sp>
      <p:sp>
        <p:nvSpPr>
          <p:cNvPr id="482" name="object 482"/>
          <p:cNvSpPr/>
          <p:nvPr/>
        </p:nvSpPr>
        <p:spPr>
          <a:xfrm>
            <a:off x="6155271" y="2559103"/>
            <a:ext cx="277152" cy="239749"/>
          </a:xfrm>
          <a:prstGeom prst="rect">
            <a:avLst/>
          </a:prstGeom>
          <a:blipFill>
            <a:blip r:embed="rId24" cstate="print"/>
            <a:stretch>
              <a:fillRect/>
            </a:stretch>
          </a:blipFill>
        </p:spPr>
        <p:txBody>
          <a:bodyPr wrap="square" lIns="0" tIns="0" rIns="0" bIns="0" rtlCol="0"/>
          <a:lstStyle/>
          <a:p>
            <a:endParaRPr/>
          </a:p>
        </p:txBody>
      </p:sp>
      <p:sp>
        <p:nvSpPr>
          <p:cNvPr id="483" name="object 483"/>
          <p:cNvSpPr/>
          <p:nvPr/>
        </p:nvSpPr>
        <p:spPr>
          <a:xfrm>
            <a:off x="6143697" y="2544140"/>
            <a:ext cx="49530" cy="58419"/>
          </a:xfrm>
          <a:custGeom>
            <a:avLst/>
            <a:gdLst/>
            <a:ahLst/>
            <a:cxnLst/>
            <a:rect l="l" t="t" r="r" b="b"/>
            <a:pathLst>
              <a:path w="49529" h="58419">
                <a:moveTo>
                  <a:pt x="34602" y="0"/>
                </a:moveTo>
                <a:lnTo>
                  <a:pt x="49440" y="17151"/>
                </a:lnTo>
                <a:lnTo>
                  <a:pt x="17195" y="58127"/>
                </a:lnTo>
                <a:lnTo>
                  <a:pt x="0" y="47255"/>
                </a:lnTo>
                <a:lnTo>
                  <a:pt x="34602" y="0"/>
                </a:lnTo>
                <a:close/>
              </a:path>
            </a:pathLst>
          </a:custGeom>
          <a:solidFill>
            <a:srgbClr val="FACCBC"/>
          </a:solidFill>
        </p:spPr>
        <p:txBody>
          <a:bodyPr wrap="square" lIns="0" tIns="0" rIns="0" bIns="0" rtlCol="0"/>
          <a:lstStyle/>
          <a:p>
            <a:endParaRPr/>
          </a:p>
        </p:txBody>
      </p:sp>
      <p:sp>
        <p:nvSpPr>
          <p:cNvPr id="484" name="object 484"/>
          <p:cNvSpPr/>
          <p:nvPr/>
        </p:nvSpPr>
        <p:spPr>
          <a:xfrm>
            <a:off x="6077609" y="2562600"/>
            <a:ext cx="99695" cy="40005"/>
          </a:xfrm>
          <a:custGeom>
            <a:avLst/>
            <a:gdLst/>
            <a:ahLst/>
            <a:cxnLst/>
            <a:rect l="l" t="t" r="r" b="b"/>
            <a:pathLst>
              <a:path w="99695" h="40005">
                <a:moveTo>
                  <a:pt x="0" y="0"/>
                </a:moveTo>
                <a:lnTo>
                  <a:pt x="99405" y="19179"/>
                </a:lnTo>
                <a:lnTo>
                  <a:pt x="83283" y="39667"/>
                </a:lnTo>
                <a:lnTo>
                  <a:pt x="64746" y="27873"/>
                </a:lnTo>
                <a:lnTo>
                  <a:pt x="0" y="0"/>
                </a:lnTo>
                <a:close/>
              </a:path>
            </a:pathLst>
          </a:custGeom>
          <a:solidFill>
            <a:srgbClr val="F5A48A"/>
          </a:solidFill>
        </p:spPr>
        <p:txBody>
          <a:bodyPr wrap="square" lIns="0" tIns="0" rIns="0" bIns="0" rtlCol="0"/>
          <a:lstStyle/>
          <a:p>
            <a:endParaRPr/>
          </a:p>
        </p:txBody>
      </p:sp>
      <p:sp>
        <p:nvSpPr>
          <p:cNvPr id="485" name="object 485"/>
          <p:cNvSpPr/>
          <p:nvPr/>
        </p:nvSpPr>
        <p:spPr>
          <a:xfrm>
            <a:off x="5798188" y="2558864"/>
            <a:ext cx="52069" cy="107950"/>
          </a:xfrm>
          <a:custGeom>
            <a:avLst/>
            <a:gdLst/>
            <a:ahLst/>
            <a:cxnLst/>
            <a:rect l="l" t="t" r="r" b="b"/>
            <a:pathLst>
              <a:path w="52070" h="107950">
                <a:moveTo>
                  <a:pt x="20484" y="942"/>
                </a:moveTo>
                <a:lnTo>
                  <a:pt x="25028" y="109"/>
                </a:lnTo>
                <a:lnTo>
                  <a:pt x="27488" y="826"/>
                </a:lnTo>
                <a:lnTo>
                  <a:pt x="31993" y="0"/>
                </a:lnTo>
                <a:lnTo>
                  <a:pt x="37232" y="3386"/>
                </a:lnTo>
                <a:lnTo>
                  <a:pt x="40386" y="12195"/>
                </a:lnTo>
                <a:lnTo>
                  <a:pt x="40951" y="23672"/>
                </a:lnTo>
                <a:lnTo>
                  <a:pt x="38421" y="35057"/>
                </a:lnTo>
                <a:lnTo>
                  <a:pt x="28391" y="56768"/>
                </a:lnTo>
                <a:lnTo>
                  <a:pt x="51484" y="106307"/>
                </a:lnTo>
                <a:lnTo>
                  <a:pt x="31656" y="106435"/>
                </a:lnTo>
                <a:lnTo>
                  <a:pt x="25967" y="107478"/>
                </a:lnTo>
                <a:lnTo>
                  <a:pt x="19279" y="102857"/>
                </a:lnTo>
                <a:lnTo>
                  <a:pt x="17343" y="98537"/>
                </a:lnTo>
                <a:lnTo>
                  <a:pt x="3595" y="68328"/>
                </a:lnTo>
                <a:lnTo>
                  <a:pt x="306" y="63089"/>
                </a:lnTo>
                <a:lnTo>
                  <a:pt x="0" y="54959"/>
                </a:lnTo>
                <a:lnTo>
                  <a:pt x="2361" y="48683"/>
                </a:lnTo>
                <a:lnTo>
                  <a:pt x="15346" y="11234"/>
                </a:lnTo>
                <a:lnTo>
                  <a:pt x="16563" y="5168"/>
                </a:lnTo>
                <a:lnTo>
                  <a:pt x="20484" y="942"/>
                </a:lnTo>
                <a:close/>
              </a:path>
            </a:pathLst>
          </a:custGeom>
          <a:solidFill>
            <a:srgbClr val="FACCBC"/>
          </a:solidFill>
        </p:spPr>
        <p:txBody>
          <a:bodyPr wrap="square" lIns="0" tIns="0" rIns="0" bIns="0" rtlCol="0"/>
          <a:lstStyle/>
          <a:p>
            <a:endParaRPr/>
          </a:p>
        </p:txBody>
      </p:sp>
      <p:sp>
        <p:nvSpPr>
          <p:cNvPr id="486" name="object 486"/>
          <p:cNvSpPr/>
          <p:nvPr/>
        </p:nvSpPr>
        <p:spPr>
          <a:xfrm>
            <a:off x="5813950" y="2562989"/>
            <a:ext cx="16510" cy="12700"/>
          </a:xfrm>
          <a:custGeom>
            <a:avLst/>
            <a:gdLst/>
            <a:ahLst/>
            <a:cxnLst/>
            <a:rect l="l" t="t" r="r" b="b"/>
            <a:pathLst>
              <a:path w="16510" h="12700">
                <a:moveTo>
                  <a:pt x="6490" y="0"/>
                </a:moveTo>
                <a:lnTo>
                  <a:pt x="10095" y="506"/>
                </a:lnTo>
                <a:lnTo>
                  <a:pt x="13870" y="2150"/>
                </a:lnTo>
                <a:lnTo>
                  <a:pt x="16052" y="7596"/>
                </a:lnTo>
                <a:lnTo>
                  <a:pt x="14629" y="12532"/>
                </a:lnTo>
                <a:lnTo>
                  <a:pt x="0" y="9372"/>
                </a:lnTo>
                <a:lnTo>
                  <a:pt x="1215" y="3302"/>
                </a:lnTo>
                <a:lnTo>
                  <a:pt x="6490" y="0"/>
                </a:lnTo>
                <a:close/>
              </a:path>
            </a:pathLst>
          </a:custGeom>
          <a:solidFill>
            <a:srgbClr val="FCF0EB"/>
          </a:solidFill>
        </p:spPr>
        <p:txBody>
          <a:bodyPr wrap="square" lIns="0" tIns="0" rIns="0" bIns="0" rtlCol="0"/>
          <a:lstStyle/>
          <a:p>
            <a:endParaRPr/>
          </a:p>
        </p:txBody>
      </p:sp>
      <p:sp>
        <p:nvSpPr>
          <p:cNvPr id="487" name="object 487"/>
          <p:cNvSpPr/>
          <p:nvPr/>
        </p:nvSpPr>
        <p:spPr>
          <a:xfrm>
            <a:off x="5812843" y="2571018"/>
            <a:ext cx="17145" cy="6985"/>
          </a:xfrm>
          <a:custGeom>
            <a:avLst/>
            <a:gdLst/>
            <a:ahLst/>
            <a:cxnLst/>
            <a:rect l="l" t="t" r="r" b="b"/>
            <a:pathLst>
              <a:path w="17145" h="6985">
                <a:moveTo>
                  <a:pt x="899" y="210"/>
                </a:moveTo>
                <a:lnTo>
                  <a:pt x="2044" y="0"/>
                </a:lnTo>
                <a:lnTo>
                  <a:pt x="2252" y="1133"/>
                </a:lnTo>
                <a:lnTo>
                  <a:pt x="1107" y="1343"/>
                </a:lnTo>
                <a:lnTo>
                  <a:pt x="15736" y="4504"/>
                </a:lnTo>
                <a:lnTo>
                  <a:pt x="16843" y="4301"/>
                </a:lnTo>
                <a:lnTo>
                  <a:pt x="16151" y="6767"/>
                </a:lnTo>
                <a:lnTo>
                  <a:pt x="0" y="1546"/>
                </a:lnTo>
                <a:lnTo>
                  <a:pt x="899" y="210"/>
                </a:lnTo>
                <a:close/>
              </a:path>
            </a:pathLst>
          </a:custGeom>
          <a:solidFill>
            <a:srgbClr val="F8A990"/>
          </a:solidFill>
        </p:spPr>
        <p:txBody>
          <a:bodyPr wrap="square" lIns="0" tIns="0" rIns="0" bIns="0" rtlCol="0"/>
          <a:lstStyle/>
          <a:p>
            <a:endParaRPr/>
          </a:p>
        </p:txBody>
      </p:sp>
      <p:sp>
        <p:nvSpPr>
          <p:cNvPr id="488" name="object 488"/>
          <p:cNvSpPr/>
          <p:nvPr/>
        </p:nvSpPr>
        <p:spPr>
          <a:xfrm>
            <a:off x="5813950" y="2571018"/>
            <a:ext cx="15875" cy="5080"/>
          </a:xfrm>
          <a:custGeom>
            <a:avLst/>
            <a:gdLst/>
            <a:ahLst/>
            <a:cxnLst/>
            <a:rect l="l" t="t" r="r" b="b"/>
            <a:pathLst>
              <a:path w="15875" h="5080">
                <a:moveTo>
                  <a:pt x="937" y="0"/>
                </a:moveTo>
                <a:lnTo>
                  <a:pt x="15736" y="4301"/>
                </a:lnTo>
                <a:lnTo>
                  <a:pt x="14629" y="4504"/>
                </a:lnTo>
                <a:lnTo>
                  <a:pt x="0" y="1343"/>
                </a:lnTo>
                <a:lnTo>
                  <a:pt x="1145" y="1133"/>
                </a:lnTo>
                <a:lnTo>
                  <a:pt x="937" y="0"/>
                </a:lnTo>
                <a:close/>
              </a:path>
            </a:pathLst>
          </a:custGeom>
          <a:solidFill>
            <a:srgbClr val="FAC6B3"/>
          </a:solidFill>
        </p:spPr>
        <p:txBody>
          <a:bodyPr wrap="square" lIns="0" tIns="0" rIns="0" bIns="0" rtlCol="0"/>
          <a:lstStyle/>
          <a:p>
            <a:endParaRPr/>
          </a:p>
        </p:txBody>
      </p:sp>
      <p:sp>
        <p:nvSpPr>
          <p:cNvPr id="489" name="object 489"/>
          <p:cNvSpPr/>
          <p:nvPr/>
        </p:nvSpPr>
        <p:spPr>
          <a:xfrm>
            <a:off x="5029200" y="4876800"/>
            <a:ext cx="904239" cy="629919"/>
          </a:xfrm>
          <a:prstGeom prst="rect">
            <a:avLst/>
          </a:prstGeom>
          <a:blipFill>
            <a:blip r:embed="rId25" cstate="print"/>
            <a:stretch>
              <a:fillRect/>
            </a:stretch>
          </a:blipFill>
        </p:spPr>
        <p:txBody>
          <a:bodyPr wrap="square" lIns="0" tIns="0" rIns="0" bIns="0" rtlCol="0"/>
          <a:lstStyle/>
          <a:p>
            <a:endParaRPr/>
          </a:p>
        </p:txBody>
      </p:sp>
      <p:sp>
        <p:nvSpPr>
          <p:cNvPr id="490" name="object 490"/>
          <p:cNvSpPr/>
          <p:nvPr/>
        </p:nvSpPr>
        <p:spPr>
          <a:xfrm>
            <a:off x="5080000" y="3027679"/>
            <a:ext cx="792479" cy="711200"/>
          </a:xfrm>
          <a:prstGeom prst="rect">
            <a:avLst/>
          </a:prstGeom>
          <a:blipFill>
            <a:blip r:embed="rId26" cstate="print"/>
            <a:stretch>
              <a:fillRect/>
            </a:stretch>
          </a:blipFill>
        </p:spPr>
        <p:txBody>
          <a:bodyPr wrap="square" lIns="0" tIns="0" rIns="0" bIns="0" rtlCol="0"/>
          <a:lstStyle/>
          <a:p>
            <a:endParaRPr/>
          </a:p>
        </p:txBody>
      </p:sp>
      <p:sp>
        <p:nvSpPr>
          <p:cNvPr id="491" name="object 491"/>
          <p:cNvSpPr/>
          <p:nvPr/>
        </p:nvSpPr>
        <p:spPr>
          <a:xfrm>
            <a:off x="6756400" y="2143760"/>
            <a:ext cx="873759" cy="822960"/>
          </a:xfrm>
          <a:prstGeom prst="rect">
            <a:avLst/>
          </a:prstGeom>
          <a:blipFill>
            <a:blip r:embed="rId27" cstate="print"/>
            <a:stretch>
              <a:fillRect/>
            </a:stretch>
          </a:blipFill>
        </p:spPr>
        <p:txBody>
          <a:bodyPr wrap="square" lIns="0" tIns="0" rIns="0" bIns="0" rtlCol="0"/>
          <a:lstStyle/>
          <a:p>
            <a:endParaRPr/>
          </a:p>
        </p:txBody>
      </p:sp>
      <p:sp>
        <p:nvSpPr>
          <p:cNvPr id="492" name="object 492"/>
          <p:cNvSpPr/>
          <p:nvPr/>
        </p:nvSpPr>
        <p:spPr>
          <a:xfrm>
            <a:off x="6156959" y="1330960"/>
            <a:ext cx="762000" cy="792480"/>
          </a:xfrm>
          <a:prstGeom prst="rect">
            <a:avLst/>
          </a:prstGeom>
          <a:blipFill>
            <a:blip r:embed="rId28" cstate="print"/>
            <a:stretch>
              <a:fillRect/>
            </a:stretch>
          </a:blipFill>
        </p:spPr>
        <p:txBody>
          <a:bodyPr wrap="square" lIns="0" tIns="0" rIns="0" bIns="0" rtlCol="0"/>
          <a:lstStyle/>
          <a:p>
            <a:endParaRPr/>
          </a:p>
        </p:txBody>
      </p:sp>
      <p:sp>
        <p:nvSpPr>
          <p:cNvPr id="493" name="object 493"/>
          <p:cNvSpPr/>
          <p:nvPr/>
        </p:nvSpPr>
        <p:spPr>
          <a:xfrm>
            <a:off x="6136640" y="4744720"/>
            <a:ext cx="843280" cy="894080"/>
          </a:xfrm>
          <a:prstGeom prst="rect">
            <a:avLst/>
          </a:prstGeom>
          <a:blipFill>
            <a:blip r:embed="rId29" cstate="print"/>
            <a:stretch>
              <a:fillRect/>
            </a:stretch>
          </a:blipFill>
        </p:spPr>
        <p:txBody>
          <a:bodyPr wrap="square" lIns="0" tIns="0" rIns="0" bIns="0" rtlCol="0"/>
          <a:lstStyle/>
          <a:p>
            <a:endParaRPr/>
          </a:p>
        </p:txBody>
      </p:sp>
      <p:sp>
        <p:nvSpPr>
          <p:cNvPr id="494" name="object 494"/>
          <p:cNvSpPr/>
          <p:nvPr/>
        </p:nvSpPr>
        <p:spPr>
          <a:xfrm>
            <a:off x="5953759" y="4572000"/>
            <a:ext cx="172720" cy="50800"/>
          </a:xfrm>
          <a:custGeom>
            <a:avLst/>
            <a:gdLst/>
            <a:ahLst/>
            <a:cxnLst/>
            <a:rect l="l" t="t" r="r" b="b"/>
            <a:pathLst>
              <a:path w="172720" h="50800">
                <a:moveTo>
                  <a:pt x="172719" y="0"/>
                </a:moveTo>
                <a:lnTo>
                  <a:pt x="1397" y="0"/>
                </a:lnTo>
                <a:lnTo>
                  <a:pt x="0" y="2412"/>
                </a:lnTo>
                <a:lnTo>
                  <a:pt x="33988" y="36591"/>
                </a:lnTo>
                <a:lnTo>
                  <a:pt x="70738" y="50800"/>
                </a:lnTo>
                <a:lnTo>
                  <a:pt x="100456" y="50800"/>
                </a:lnTo>
                <a:lnTo>
                  <a:pt x="123731" y="44023"/>
                </a:lnTo>
                <a:lnTo>
                  <a:pt x="144065" y="33829"/>
                </a:lnTo>
                <a:lnTo>
                  <a:pt x="160660" y="19421"/>
                </a:lnTo>
                <a:lnTo>
                  <a:pt x="172719" y="0"/>
                </a:lnTo>
                <a:close/>
              </a:path>
            </a:pathLst>
          </a:custGeom>
          <a:solidFill>
            <a:srgbClr val="EAAA00"/>
          </a:solidFill>
        </p:spPr>
        <p:txBody>
          <a:bodyPr wrap="square" lIns="0" tIns="0" rIns="0" bIns="0" rtlCol="0"/>
          <a:lstStyle/>
          <a:p>
            <a:endParaRPr/>
          </a:p>
        </p:txBody>
      </p:sp>
      <p:sp>
        <p:nvSpPr>
          <p:cNvPr id="495" name="object 495"/>
          <p:cNvSpPr/>
          <p:nvPr/>
        </p:nvSpPr>
        <p:spPr>
          <a:xfrm>
            <a:off x="5999305" y="3955859"/>
            <a:ext cx="72231" cy="95103"/>
          </a:xfrm>
          <a:prstGeom prst="rect">
            <a:avLst/>
          </a:prstGeom>
          <a:blipFill>
            <a:blip r:embed="rId30" cstate="print"/>
            <a:stretch>
              <a:fillRect/>
            </a:stretch>
          </a:blipFill>
        </p:spPr>
        <p:txBody>
          <a:bodyPr wrap="square" lIns="0" tIns="0" rIns="0" bIns="0" rtlCol="0"/>
          <a:lstStyle/>
          <a:p>
            <a:endParaRPr/>
          </a:p>
        </p:txBody>
      </p:sp>
      <p:sp>
        <p:nvSpPr>
          <p:cNvPr id="496" name="object 496"/>
          <p:cNvSpPr/>
          <p:nvPr/>
        </p:nvSpPr>
        <p:spPr>
          <a:xfrm>
            <a:off x="5775452" y="4069879"/>
            <a:ext cx="530225" cy="492125"/>
          </a:xfrm>
          <a:custGeom>
            <a:avLst/>
            <a:gdLst/>
            <a:ahLst/>
            <a:cxnLst/>
            <a:rect l="l" t="t" r="r" b="b"/>
            <a:pathLst>
              <a:path w="530225" h="492125">
                <a:moveTo>
                  <a:pt x="481330" y="337147"/>
                </a:moveTo>
                <a:lnTo>
                  <a:pt x="48006" y="337147"/>
                </a:lnTo>
                <a:lnTo>
                  <a:pt x="59559" y="338042"/>
                </a:lnTo>
                <a:lnTo>
                  <a:pt x="66421" y="342401"/>
                </a:lnTo>
                <a:lnTo>
                  <a:pt x="69472" y="349881"/>
                </a:lnTo>
                <a:lnTo>
                  <a:pt x="69596" y="360134"/>
                </a:lnTo>
                <a:lnTo>
                  <a:pt x="68325" y="365214"/>
                </a:lnTo>
                <a:lnTo>
                  <a:pt x="69596" y="370421"/>
                </a:lnTo>
                <a:lnTo>
                  <a:pt x="76632" y="420701"/>
                </a:lnTo>
                <a:lnTo>
                  <a:pt x="101536" y="458051"/>
                </a:lnTo>
                <a:lnTo>
                  <a:pt x="139870" y="482923"/>
                </a:lnTo>
                <a:lnTo>
                  <a:pt x="188468" y="491960"/>
                </a:lnTo>
                <a:lnTo>
                  <a:pt x="343662" y="491960"/>
                </a:lnTo>
                <a:lnTo>
                  <a:pt x="400145" y="478212"/>
                </a:lnTo>
                <a:lnTo>
                  <a:pt x="443484" y="439509"/>
                </a:lnTo>
                <a:lnTo>
                  <a:pt x="458708" y="400615"/>
                </a:lnTo>
                <a:lnTo>
                  <a:pt x="460611" y="379930"/>
                </a:lnTo>
                <a:lnTo>
                  <a:pt x="459739" y="358864"/>
                </a:lnTo>
                <a:lnTo>
                  <a:pt x="460238" y="348988"/>
                </a:lnTo>
                <a:lnTo>
                  <a:pt x="463915" y="342243"/>
                </a:lnTo>
                <a:lnTo>
                  <a:pt x="470902" y="338379"/>
                </a:lnTo>
                <a:lnTo>
                  <a:pt x="481330" y="337147"/>
                </a:lnTo>
                <a:close/>
              </a:path>
              <a:path w="530225" h="492125">
                <a:moveTo>
                  <a:pt x="510487" y="337147"/>
                </a:moveTo>
                <a:lnTo>
                  <a:pt x="481330" y="337147"/>
                </a:lnTo>
                <a:lnTo>
                  <a:pt x="481330" y="421602"/>
                </a:lnTo>
                <a:lnTo>
                  <a:pt x="479933" y="427952"/>
                </a:lnTo>
                <a:lnTo>
                  <a:pt x="473201" y="433032"/>
                </a:lnTo>
                <a:lnTo>
                  <a:pt x="465040" y="443843"/>
                </a:lnTo>
                <a:lnTo>
                  <a:pt x="462581" y="456082"/>
                </a:lnTo>
                <a:lnTo>
                  <a:pt x="465433" y="468322"/>
                </a:lnTo>
                <a:lnTo>
                  <a:pt x="473201" y="479133"/>
                </a:lnTo>
                <a:lnTo>
                  <a:pt x="484352" y="485614"/>
                </a:lnTo>
                <a:lnTo>
                  <a:pt x="496776" y="487642"/>
                </a:lnTo>
                <a:lnTo>
                  <a:pt x="509224" y="485098"/>
                </a:lnTo>
                <a:lnTo>
                  <a:pt x="520446" y="477863"/>
                </a:lnTo>
                <a:lnTo>
                  <a:pt x="527778" y="467052"/>
                </a:lnTo>
                <a:lnTo>
                  <a:pt x="529669" y="454812"/>
                </a:lnTo>
                <a:lnTo>
                  <a:pt x="526250" y="442573"/>
                </a:lnTo>
                <a:lnTo>
                  <a:pt x="517651" y="431762"/>
                </a:lnTo>
                <a:lnTo>
                  <a:pt x="510921" y="426682"/>
                </a:lnTo>
                <a:lnTo>
                  <a:pt x="509650" y="421602"/>
                </a:lnTo>
                <a:lnTo>
                  <a:pt x="509650" y="413855"/>
                </a:lnTo>
                <a:lnTo>
                  <a:pt x="510365" y="383145"/>
                </a:lnTo>
                <a:lnTo>
                  <a:pt x="510552" y="358864"/>
                </a:lnTo>
                <a:lnTo>
                  <a:pt x="510487" y="337147"/>
                </a:lnTo>
                <a:close/>
              </a:path>
              <a:path w="530225" h="492125">
                <a:moveTo>
                  <a:pt x="289129" y="0"/>
                </a:moveTo>
                <a:lnTo>
                  <a:pt x="239649" y="470"/>
                </a:lnTo>
                <a:lnTo>
                  <a:pt x="191575" y="10421"/>
                </a:lnTo>
                <a:lnTo>
                  <a:pt x="151025" y="29204"/>
                </a:lnTo>
                <a:lnTo>
                  <a:pt x="118052" y="56449"/>
                </a:lnTo>
                <a:lnTo>
                  <a:pt x="92711" y="91784"/>
                </a:lnTo>
                <a:lnTo>
                  <a:pt x="75057" y="134836"/>
                </a:lnTo>
                <a:lnTo>
                  <a:pt x="69278" y="180937"/>
                </a:lnTo>
                <a:lnTo>
                  <a:pt x="69323" y="205321"/>
                </a:lnTo>
                <a:lnTo>
                  <a:pt x="69596" y="227038"/>
                </a:lnTo>
                <a:lnTo>
                  <a:pt x="68325" y="232118"/>
                </a:lnTo>
                <a:lnTo>
                  <a:pt x="70993" y="237325"/>
                </a:lnTo>
                <a:lnTo>
                  <a:pt x="61595" y="241135"/>
                </a:lnTo>
                <a:lnTo>
                  <a:pt x="41919" y="248421"/>
                </a:lnTo>
                <a:lnTo>
                  <a:pt x="28971" y="259328"/>
                </a:lnTo>
                <a:lnTo>
                  <a:pt x="21857" y="274568"/>
                </a:lnTo>
                <a:lnTo>
                  <a:pt x="19685" y="294856"/>
                </a:lnTo>
                <a:lnTo>
                  <a:pt x="19685" y="425412"/>
                </a:lnTo>
                <a:lnTo>
                  <a:pt x="12953" y="430492"/>
                </a:lnTo>
                <a:lnTo>
                  <a:pt x="3643" y="441501"/>
                </a:lnTo>
                <a:lnTo>
                  <a:pt x="0" y="454177"/>
                </a:lnTo>
                <a:lnTo>
                  <a:pt x="2166" y="466853"/>
                </a:lnTo>
                <a:lnTo>
                  <a:pt x="10287" y="477863"/>
                </a:lnTo>
                <a:lnTo>
                  <a:pt x="20919" y="485078"/>
                </a:lnTo>
                <a:lnTo>
                  <a:pt x="33432" y="487483"/>
                </a:lnTo>
                <a:lnTo>
                  <a:pt x="46184" y="485078"/>
                </a:lnTo>
                <a:lnTo>
                  <a:pt x="57531" y="477863"/>
                </a:lnTo>
                <a:lnTo>
                  <a:pt x="64865" y="467052"/>
                </a:lnTo>
                <a:lnTo>
                  <a:pt x="66770" y="454812"/>
                </a:lnTo>
                <a:lnTo>
                  <a:pt x="63388" y="442573"/>
                </a:lnTo>
                <a:lnTo>
                  <a:pt x="54863" y="431762"/>
                </a:lnTo>
                <a:lnTo>
                  <a:pt x="50800" y="427952"/>
                </a:lnTo>
                <a:lnTo>
                  <a:pt x="48006" y="425412"/>
                </a:lnTo>
                <a:lnTo>
                  <a:pt x="48006" y="337147"/>
                </a:lnTo>
                <a:lnTo>
                  <a:pt x="510487" y="337147"/>
                </a:lnTo>
                <a:lnTo>
                  <a:pt x="510365" y="321200"/>
                </a:lnTo>
                <a:lnTo>
                  <a:pt x="509942" y="302603"/>
                </a:lnTo>
                <a:lnTo>
                  <a:pt x="303149" y="302603"/>
                </a:lnTo>
                <a:lnTo>
                  <a:pt x="293624" y="301333"/>
                </a:lnTo>
                <a:lnTo>
                  <a:pt x="288289" y="296126"/>
                </a:lnTo>
                <a:lnTo>
                  <a:pt x="288289" y="276949"/>
                </a:lnTo>
                <a:lnTo>
                  <a:pt x="295021" y="271869"/>
                </a:lnTo>
                <a:lnTo>
                  <a:pt x="506524" y="271869"/>
                </a:lnTo>
                <a:lnTo>
                  <a:pt x="499014" y="258216"/>
                </a:lnTo>
                <a:lnTo>
                  <a:pt x="486290" y="247449"/>
                </a:lnTo>
                <a:lnTo>
                  <a:pt x="469138" y="241135"/>
                </a:lnTo>
                <a:lnTo>
                  <a:pt x="461010" y="238595"/>
                </a:lnTo>
                <a:lnTo>
                  <a:pt x="459739" y="236055"/>
                </a:lnTo>
                <a:lnTo>
                  <a:pt x="461010" y="229578"/>
                </a:lnTo>
                <a:lnTo>
                  <a:pt x="460990" y="216346"/>
                </a:lnTo>
                <a:lnTo>
                  <a:pt x="460872" y="205321"/>
                </a:lnTo>
                <a:lnTo>
                  <a:pt x="185674" y="205321"/>
                </a:lnTo>
                <a:lnTo>
                  <a:pt x="156360" y="201031"/>
                </a:lnTo>
                <a:lnTo>
                  <a:pt x="137287" y="188335"/>
                </a:lnTo>
                <a:lnTo>
                  <a:pt x="128595" y="167495"/>
                </a:lnTo>
                <a:lnTo>
                  <a:pt x="130428" y="138773"/>
                </a:lnTo>
                <a:lnTo>
                  <a:pt x="153304" y="93640"/>
                </a:lnTo>
                <a:lnTo>
                  <a:pt x="196469" y="65748"/>
                </a:lnTo>
                <a:lnTo>
                  <a:pt x="234489" y="54685"/>
                </a:lnTo>
                <a:lnTo>
                  <a:pt x="271748" y="52016"/>
                </a:lnTo>
                <a:lnTo>
                  <a:pt x="405053" y="52016"/>
                </a:lnTo>
                <a:lnTo>
                  <a:pt x="377898" y="28777"/>
                </a:lnTo>
                <a:lnTo>
                  <a:pt x="335549" y="8995"/>
                </a:lnTo>
                <a:lnTo>
                  <a:pt x="289129" y="0"/>
                </a:lnTo>
                <a:close/>
              </a:path>
              <a:path w="530225" h="492125">
                <a:moveTo>
                  <a:pt x="334137" y="271869"/>
                </a:moveTo>
                <a:lnTo>
                  <a:pt x="315213" y="271869"/>
                </a:lnTo>
                <a:lnTo>
                  <a:pt x="320675" y="278219"/>
                </a:lnTo>
                <a:lnTo>
                  <a:pt x="320675" y="297396"/>
                </a:lnTo>
                <a:lnTo>
                  <a:pt x="315213" y="302603"/>
                </a:lnTo>
                <a:lnTo>
                  <a:pt x="334137" y="302603"/>
                </a:lnTo>
                <a:lnTo>
                  <a:pt x="328802" y="297396"/>
                </a:lnTo>
                <a:lnTo>
                  <a:pt x="328802" y="278219"/>
                </a:lnTo>
                <a:lnTo>
                  <a:pt x="334137" y="271869"/>
                </a:lnTo>
                <a:close/>
              </a:path>
              <a:path w="530225" h="492125">
                <a:moveTo>
                  <a:pt x="374650" y="271869"/>
                </a:moveTo>
                <a:lnTo>
                  <a:pt x="354457" y="271869"/>
                </a:lnTo>
                <a:lnTo>
                  <a:pt x="359790" y="276949"/>
                </a:lnTo>
                <a:lnTo>
                  <a:pt x="361188" y="288506"/>
                </a:lnTo>
                <a:lnTo>
                  <a:pt x="359790" y="296126"/>
                </a:lnTo>
                <a:lnTo>
                  <a:pt x="355726" y="302603"/>
                </a:lnTo>
                <a:lnTo>
                  <a:pt x="373252" y="302603"/>
                </a:lnTo>
                <a:lnTo>
                  <a:pt x="367919" y="296126"/>
                </a:lnTo>
                <a:lnTo>
                  <a:pt x="369315" y="287236"/>
                </a:lnTo>
                <a:lnTo>
                  <a:pt x="369315" y="278219"/>
                </a:lnTo>
                <a:lnTo>
                  <a:pt x="374650" y="271869"/>
                </a:lnTo>
                <a:close/>
              </a:path>
              <a:path w="530225" h="492125">
                <a:moveTo>
                  <a:pt x="506524" y="271869"/>
                </a:moveTo>
                <a:lnTo>
                  <a:pt x="394843" y="271869"/>
                </a:lnTo>
                <a:lnTo>
                  <a:pt x="400303" y="278219"/>
                </a:lnTo>
                <a:lnTo>
                  <a:pt x="400303" y="287236"/>
                </a:lnTo>
                <a:lnTo>
                  <a:pt x="398907" y="297396"/>
                </a:lnTo>
                <a:lnTo>
                  <a:pt x="393573" y="302603"/>
                </a:lnTo>
                <a:lnTo>
                  <a:pt x="509942" y="302603"/>
                </a:lnTo>
                <a:lnTo>
                  <a:pt x="509650" y="289776"/>
                </a:lnTo>
                <a:lnTo>
                  <a:pt x="506928" y="272603"/>
                </a:lnTo>
                <a:lnTo>
                  <a:pt x="506524" y="271869"/>
                </a:lnTo>
                <a:close/>
              </a:path>
              <a:path w="530225" h="492125">
                <a:moveTo>
                  <a:pt x="264011" y="198012"/>
                </a:moveTo>
                <a:lnTo>
                  <a:pt x="243760" y="198860"/>
                </a:lnTo>
                <a:lnTo>
                  <a:pt x="223486" y="200683"/>
                </a:lnTo>
                <a:lnTo>
                  <a:pt x="203200" y="202781"/>
                </a:lnTo>
                <a:lnTo>
                  <a:pt x="197865" y="204051"/>
                </a:lnTo>
                <a:lnTo>
                  <a:pt x="192405" y="204051"/>
                </a:lnTo>
                <a:lnTo>
                  <a:pt x="185674" y="205321"/>
                </a:lnTo>
                <a:lnTo>
                  <a:pt x="353060" y="205321"/>
                </a:lnTo>
                <a:lnTo>
                  <a:pt x="335839" y="204487"/>
                </a:lnTo>
                <a:lnTo>
                  <a:pt x="318643" y="202559"/>
                </a:lnTo>
                <a:lnTo>
                  <a:pt x="301446" y="200392"/>
                </a:lnTo>
                <a:lnTo>
                  <a:pt x="284225" y="198844"/>
                </a:lnTo>
                <a:lnTo>
                  <a:pt x="264011" y="198012"/>
                </a:lnTo>
                <a:close/>
              </a:path>
              <a:path w="530225" h="492125">
                <a:moveTo>
                  <a:pt x="405053" y="52016"/>
                </a:moveTo>
                <a:lnTo>
                  <a:pt x="271748" y="52016"/>
                </a:lnTo>
                <a:lnTo>
                  <a:pt x="308482" y="57515"/>
                </a:lnTo>
                <a:lnTo>
                  <a:pt x="344932" y="70955"/>
                </a:lnTo>
                <a:lnTo>
                  <a:pt x="369353" y="86608"/>
                </a:lnTo>
                <a:lnTo>
                  <a:pt x="386286" y="105975"/>
                </a:lnTo>
                <a:lnTo>
                  <a:pt x="396384" y="127962"/>
                </a:lnTo>
                <a:lnTo>
                  <a:pt x="400303" y="151473"/>
                </a:lnTo>
                <a:lnTo>
                  <a:pt x="397476" y="174692"/>
                </a:lnTo>
                <a:lnTo>
                  <a:pt x="388826" y="190922"/>
                </a:lnTo>
                <a:lnTo>
                  <a:pt x="374104" y="200890"/>
                </a:lnTo>
                <a:lnTo>
                  <a:pt x="353060" y="205321"/>
                </a:lnTo>
                <a:lnTo>
                  <a:pt x="460872" y="205321"/>
                </a:lnTo>
                <a:lnTo>
                  <a:pt x="456364" y="145232"/>
                </a:lnTo>
                <a:lnTo>
                  <a:pt x="434468" y="86776"/>
                </a:lnTo>
                <a:lnTo>
                  <a:pt x="415163" y="60668"/>
                </a:lnTo>
                <a:lnTo>
                  <a:pt x="405053" y="52016"/>
                </a:lnTo>
                <a:close/>
              </a:path>
            </a:pathLst>
          </a:custGeom>
          <a:solidFill>
            <a:srgbClr val="EAAA00"/>
          </a:solidFill>
        </p:spPr>
        <p:txBody>
          <a:bodyPr wrap="square" lIns="0" tIns="0" rIns="0" bIns="0" rtlCol="0"/>
          <a:lstStyle/>
          <a:p>
            <a:endParaRPr/>
          </a:p>
        </p:txBody>
      </p:sp>
      <p:sp>
        <p:nvSpPr>
          <p:cNvPr id="497" name="object 497"/>
          <p:cNvSpPr/>
          <p:nvPr/>
        </p:nvSpPr>
        <p:spPr>
          <a:xfrm>
            <a:off x="5923279" y="4197477"/>
            <a:ext cx="50800" cy="49530"/>
          </a:xfrm>
          <a:custGeom>
            <a:avLst/>
            <a:gdLst/>
            <a:ahLst/>
            <a:cxnLst/>
            <a:rect l="l" t="t" r="r" b="b"/>
            <a:pathLst>
              <a:path w="50800" h="49529">
                <a:moveTo>
                  <a:pt x="26035" y="0"/>
                </a:moveTo>
                <a:lnTo>
                  <a:pt x="15591" y="1285"/>
                </a:lnTo>
                <a:lnTo>
                  <a:pt x="7350" y="6477"/>
                </a:lnTo>
                <a:lnTo>
                  <a:pt x="1942" y="14430"/>
                </a:lnTo>
                <a:lnTo>
                  <a:pt x="0" y="24003"/>
                </a:lnTo>
                <a:lnTo>
                  <a:pt x="2139" y="33597"/>
                </a:lnTo>
                <a:lnTo>
                  <a:pt x="7874" y="41703"/>
                </a:lnTo>
                <a:lnTo>
                  <a:pt x="16180" y="47309"/>
                </a:lnTo>
                <a:lnTo>
                  <a:pt x="26035" y="49403"/>
                </a:lnTo>
                <a:lnTo>
                  <a:pt x="35744" y="47309"/>
                </a:lnTo>
                <a:lnTo>
                  <a:pt x="43608" y="41703"/>
                </a:lnTo>
                <a:lnTo>
                  <a:pt x="48877" y="33597"/>
                </a:lnTo>
                <a:lnTo>
                  <a:pt x="50800" y="24003"/>
                </a:lnTo>
                <a:lnTo>
                  <a:pt x="48877" y="14037"/>
                </a:lnTo>
                <a:lnTo>
                  <a:pt x="43608" y="6477"/>
                </a:lnTo>
                <a:lnTo>
                  <a:pt x="35744" y="1678"/>
                </a:lnTo>
                <a:lnTo>
                  <a:pt x="26035" y="0"/>
                </a:lnTo>
                <a:close/>
              </a:path>
            </a:pathLst>
          </a:custGeom>
          <a:solidFill>
            <a:srgbClr val="EAAA00"/>
          </a:solidFill>
        </p:spPr>
        <p:txBody>
          <a:bodyPr wrap="square" lIns="0" tIns="0" rIns="0" bIns="0" rtlCol="0"/>
          <a:lstStyle/>
          <a:p>
            <a:endParaRPr/>
          </a:p>
        </p:txBody>
      </p:sp>
      <p:sp>
        <p:nvSpPr>
          <p:cNvPr id="498" name="object 498"/>
          <p:cNvSpPr/>
          <p:nvPr/>
        </p:nvSpPr>
        <p:spPr>
          <a:xfrm>
            <a:off x="6096000" y="4197477"/>
            <a:ext cx="60960" cy="49530"/>
          </a:xfrm>
          <a:custGeom>
            <a:avLst/>
            <a:gdLst/>
            <a:ahLst/>
            <a:cxnLst/>
            <a:rect l="l" t="t" r="r" b="b"/>
            <a:pathLst>
              <a:path w="60960" h="49529">
                <a:moveTo>
                  <a:pt x="30479" y="0"/>
                </a:moveTo>
                <a:lnTo>
                  <a:pt x="18270" y="1089"/>
                </a:lnTo>
                <a:lnTo>
                  <a:pt x="8620" y="5953"/>
                </a:lnTo>
                <a:lnTo>
                  <a:pt x="2280" y="13841"/>
                </a:lnTo>
                <a:lnTo>
                  <a:pt x="0" y="24003"/>
                </a:lnTo>
                <a:lnTo>
                  <a:pt x="2254" y="34186"/>
                </a:lnTo>
                <a:lnTo>
                  <a:pt x="8413" y="42227"/>
                </a:lnTo>
                <a:lnTo>
                  <a:pt x="17573" y="47505"/>
                </a:lnTo>
                <a:lnTo>
                  <a:pt x="28828" y="49403"/>
                </a:lnTo>
                <a:lnTo>
                  <a:pt x="40421" y="47309"/>
                </a:lnTo>
                <a:lnTo>
                  <a:pt x="50323" y="41703"/>
                </a:lnTo>
                <a:lnTo>
                  <a:pt x="57511" y="33597"/>
                </a:lnTo>
                <a:lnTo>
                  <a:pt x="60960" y="24003"/>
                </a:lnTo>
                <a:lnTo>
                  <a:pt x="58447" y="14626"/>
                </a:lnTo>
                <a:lnTo>
                  <a:pt x="51720" y="7000"/>
                </a:lnTo>
                <a:lnTo>
                  <a:pt x="41993" y="1875"/>
                </a:lnTo>
                <a:lnTo>
                  <a:pt x="30479" y="0"/>
                </a:lnTo>
                <a:close/>
              </a:path>
            </a:pathLst>
          </a:custGeom>
          <a:solidFill>
            <a:srgbClr val="EAAA00"/>
          </a:solidFill>
        </p:spPr>
        <p:txBody>
          <a:bodyPr wrap="square" lIns="0" tIns="0" rIns="0" bIns="0" rtlCol="0"/>
          <a:lstStyle/>
          <a:p>
            <a:endParaRPr/>
          </a:p>
        </p:txBody>
      </p:sp>
      <p:sp>
        <p:nvSpPr>
          <p:cNvPr id="144" name="object 144"/>
          <p:cNvSpPr/>
          <p:nvPr/>
        </p:nvSpPr>
        <p:spPr>
          <a:xfrm>
            <a:off x="10109200" y="2265679"/>
            <a:ext cx="487680" cy="487680"/>
          </a:xfrm>
          <a:custGeom>
            <a:avLst/>
            <a:gdLst/>
            <a:ahLst/>
            <a:cxnLst/>
            <a:rect l="l" t="t" r="r" b="b"/>
            <a:pathLst>
              <a:path w="487679" h="487680">
                <a:moveTo>
                  <a:pt x="243840" y="0"/>
                </a:moveTo>
                <a:lnTo>
                  <a:pt x="194436" y="5842"/>
                </a:lnTo>
                <a:lnTo>
                  <a:pt x="148081" y="20320"/>
                </a:lnTo>
                <a:lnTo>
                  <a:pt x="107442" y="41910"/>
                </a:lnTo>
                <a:lnTo>
                  <a:pt x="71120" y="72390"/>
                </a:lnTo>
                <a:lnTo>
                  <a:pt x="40640" y="108585"/>
                </a:lnTo>
                <a:lnTo>
                  <a:pt x="18923" y="149098"/>
                </a:lnTo>
                <a:lnTo>
                  <a:pt x="4318" y="195325"/>
                </a:lnTo>
                <a:lnTo>
                  <a:pt x="0" y="218567"/>
                </a:lnTo>
                <a:lnTo>
                  <a:pt x="0" y="269113"/>
                </a:lnTo>
                <a:lnTo>
                  <a:pt x="10159" y="316865"/>
                </a:lnTo>
                <a:lnTo>
                  <a:pt x="29082" y="360299"/>
                </a:lnTo>
                <a:lnTo>
                  <a:pt x="55118" y="399415"/>
                </a:lnTo>
                <a:lnTo>
                  <a:pt x="88519" y="431292"/>
                </a:lnTo>
                <a:lnTo>
                  <a:pt x="127761" y="458724"/>
                </a:lnTo>
                <a:lnTo>
                  <a:pt x="171323" y="476123"/>
                </a:lnTo>
                <a:lnTo>
                  <a:pt x="219201" y="486283"/>
                </a:lnTo>
                <a:lnTo>
                  <a:pt x="243840" y="487680"/>
                </a:lnTo>
                <a:lnTo>
                  <a:pt x="268477" y="486283"/>
                </a:lnTo>
                <a:lnTo>
                  <a:pt x="316356" y="476123"/>
                </a:lnTo>
                <a:lnTo>
                  <a:pt x="359918" y="458724"/>
                </a:lnTo>
                <a:lnTo>
                  <a:pt x="399160" y="431292"/>
                </a:lnTo>
                <a:lnTo>
                  <a:pt x="432561" y="399415"/>
                </a:lnTo>
                <a:lnTo>
                  <a:pt x="458597" y="360299"/>
                </a:lnTo>
                <a:lnTo>
                  <a:pt x="476123" y="316865"/>
                </a:lnTo>
                <a:lnTo>
                  <a:pt x="486282" y="269113"/>
                </a:lnTo>
                <a:lnTo>
                  <a:pt x="487679" y="244602"/>
                </a:lnTo>
                <a:lnTo>
                  <a:pt x="486282" y="218567"/>
                </a:lnTo>
                <a:lnTo>
                  <a:pt x="476123" y="172212"/>
                </a:lnTo>
                <a:lnTo>
                  <a:pt x="458597" y="128778"/>
                </a:lnTo>
                <a:lnTo>
                  <a:pt x="432561" y="89662"/>
                </a:lnTo>
                <a:lnTo>
                  <a:pt x="399160" y="56387"/>
                </a:lnTo>
                <a:lnTo>
                  <a:pt x="359918" y="30353"/>
                </a:lnTo>
                <a:lnTo>
                  <a:pt x="316356" y="11557"/>
                </a:lnTo>
                <a:lnTo>
                  <a:pt x="268477" y="1397"/>
                </a:lnTo>
                <a:lnTo>
                  <a:pt x="243840" y="0"/>
                </a:lnTo>
                <a:close/>
              </a:path>
            </a:pathLst>
          </a:custGeom>
          <a:solidFill>
            <a:srgbClr val="43AF2A"/>
          </a:solidFill>
        </p:spPr>
        <p:txBody>
          <a:bodyPr wrap="square" lIns="72000" tIns="72000" rIns="0" bIns="0" rtlCol="0"/>
          <a:lstStyle/>
          <a:p>
            <a:r>
              <a:rPr lang="it-IT" sz="2400" b="1" spc="20" dirty="0">
                <a:solidFill>
                  <a:srgbClr val="FFFFFF"/>
                </a:solidFill>
                <a:latin typeface="Arial"/>
                <a:cs typeface="Arial"/>
              </a:rPr>
              <a:t>07</a:t>
            </a:r>
            <a:endParaRPr sz="2400" b="1" spc="20" dirty="0">
              <a:solidFill>
                <a:srgbClr val="FFFFFF"/>
              </a:solidFill>
              <a:latin typeface="Arial"/>
              <a:cs typeface="Arial"/>
            </a:endParaRPr>
          </a:p>
        </p:txBody>
      </p:sp>
      <p:sp>
        <p:nvSpPr>
          <p:cNvPr id="501" name="object 143">
            <a:extLst>
              <a:ext uri="{FF2B5EF4-FFF2-40B4-BE49-F238E27FC236}">
                <a16:creationId xmlns:a16="http://schemas.microsoft.com/office/drawing/2014/main" id="{435ECD0D-0681-4DD3-99ED-D5AA1DBF0968}"/>
              </a:ext>
            </a:extLst>
          </p:cNvPr>
          <p:cNvSpPr txBox="1"/>
          <p:nvPr/>
        </p:nvSpPr>
        <p:spPr>
          <a:xfrm>
            <a:off x="7730173" y="2240280"/>
            <a:ext cx="2297748" cy="638636"/>
          </a:xfrm>
          <a:prstGeom prst="rect">
            <a:avLst/>
          </a:prstGeom>
        </p:spPr>
        <p:txBody>
          <a:bodyPr vert="horz" wrap="square" lIns="0" tIns="22860" rIns="0" bIns="0" rtlCol="0">
            <a:spAutoFit/>
          </a:bodyPr>
          <a:lstStyle/>
          <a:p>
            <a:pPr marL="12700" marR="5080">
              <a:lnSpc>
                <a:spcPts val="1200"/>
              </a:lnSpc>
              <a:spcBef>
                <a:spcPts val="180"/>
              </a:spcBef>
            </a:pPr>
            <a:r>
              <a:rPr lang="en-US" sz="1050" spc="5" dirty="0">
                <a:solidFill>
                  <a:srgbClr val="FFFFFF"/>
                </a:solidFill>
                <a:cs typeface="Arial"/>
              </a:rPr>
              <a:t>Value, convenience and experience are the winning consumer drivers for Retailers, and need to excel in at least one.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4960" y="0"/>
            <a:ext cx="10607040" cy="6858000"/>
          </a:xfrm>
          <a:custGeom>
            <a:avLst/>
            <a:gdLst/>
            <a:ahLst/>
            <a:cxnLst/>
            <a:rect l="l" t="t" r="r" b="b"/>
            <a:pathLst>
              <a:path w="10607040" h="6858000">
                <a:moveTo>
                  <a:pt x="0" y="6858000"/>
                </a:moveTo>
                <a:lnTo>
                  <a:pt x="10607040" y="6858000"/>
                </a:lnTo>
                <a:lnTo>
                  <a:pt x="10607040" y="0"/>
                </a:lnTo>
                <a:lnTo>
                  <a:pt x="0" y="0"/>
                </a:lnTo>
                <a:lnTo>
                  <a:pt x="0" y="6858000"/>
                </a:lnTo>
                <a:close/>
              </a:path>
            </a:pathLst>
          </a:custGeom>
          <a:solidFill>
            <a:srgbClr val="0091DA"/>
          </a:solidFill>
        </p:spPr>
        <p:txBody>
          <a:bodyPr wrap="square" lIns="0" tIns="0" rIns="0" bIns="0" rtlCol="0"/>
          <a:lstStyle/>
          <a:p>
            <a:endParaRPr/>
          </a:p>
        </p:txBody>
      </p:sp>
      <p:sp>
        <p:nvSpPr>
          <p:cNvPr id="3" name="object 3"/>
          <p:cNvSpPr/>
          <p:nvPr/>
        </p:nvSpPr>
        <p:spPr>
          <a:xfrm>
            <a:off x="0" y="0"/>
            <a:ext cx="1584960" cy="6858000"/>
          </a:xfrm>
          <a:custGeom>
            <a:avLst/>
            <a:gdLst/>
            <a:ahLst/>
            <a:cxnLst/>
            <a:rect l="l" t="t" r="r" b="b"/>
            <a:pathLst>
              <a:path w="1584960" h="6858000">
                <a:moveTo>
                  <a:pt x="0" y="6858000"/>
                </a:moveTo>
                <a:lnTo>
                  <a:pt x="1584960" y="6858000"/>
                </a:lnTo>
                <a:lnTo>
                  <a:pt x="1584960" y="0"/>
                </a:lnTo>
                <a:lnTo>
                  <a:pt x="0" y="0"/>
                </a:lnTo>
                <a:lnTo>
                  <a:pt x="0" y="6858000"/>
                </a:lnTo>
                <a:close/>
              </a:path>
            </a:pathLst>
          </a:custGeom>
          <a:solidFill>
            <a:srgbClr val="00338D"/>
          </a:solidFill>
        </p:spPr>
        <p:txBody>
          <a:bodyPr wrap="square" lIns="0" tIns="0" rIns="0" bIns="0" rtlCol="0"/>
          <a:lstStyle/>
          <a:p>
            <a:endParaRPr/>
          </a:p>
        </p:txBody>
      </p:sp>
      <p:sp>
        <p:nvSpPr>
          <p:cNvPr id="4" name="object 4"/>
          <p:cNvSpPr/>
          <p:nvPr/>
        </p:nvSpPr>
        <p:spPr>
          <a:xfrm>
            <a:off x="2001520" y="812800"/>
            <a:ext cx="1076960" cy="406400"/>
          </a:xfrm>
          <a:custGeom>
            <a:avLst/>
            <a:gdLst/>
            <a:ahLst/>
            <a:cxnLst/>
            <a:rect l="l" t="t" r="r" b="b"/>
            <a:pathLst>
              <a:path w="1076960" h="406400">
                <a:moveTo>
                  <a:pt x="844804" y="317246"/>
                </a:moveTo>
                <a:lnTo>
                  <a:pt x="776351" y="317246"/>
                </a:lnTo>
                <a:lnTo>
                  <a:pt x="775636" y="335879"/>
                </a:lnTo>
                <a:lnTo>
                  <a:pt x="799211" y="385063"/>
                </a:lnTo>
                <a:lnTo>
                  <a:pt x="839581" y="402399"/>
                </a:lnTo>
                <a:lnTo>
                  <a:pt x="882904" y="406400"/>
                </a:lnTo>
                <a:lnTo>
                  <a:pt x="909143" y="405733"/>
                </a:lnTo>
                <a:lnTo>
                  <a:pt x="936132" y="403733"/>
                </a:lnTo>
                <a:lnTo>
                  <a:pt x="963146" y="400399"/>
                </a:lnTo>
                <a:lnTo>
                  <a:pt x="989457" y="395732"/>
                </a:lnTo>
                <a:lnTo>
                  <a:pt x="998815" y="363600"/>
                </a:lnTo>
                <a:lnTo>
                  <a:pt x="901954" y="363600"/>
                </a:lnTo>
                <a:lnTo>
                  <a:pt x="878558" y="360876"/>
                </a:lnTo>
                <a:lnTo>
                  <a:pt x="860520" y="352472"/>
                </a:lnTo>
                <a:lnTo>
                  <a:pt x="848911" y="338044"/>
                </a:lnTo>
                <a:lnTo>
                  <a:pt x="844804" y="317246"/>
                </a:lnTo>
                <a:close/>
              </a:path>
              <a:path w="1076960" h="406400">
                <a:moveTo>
                  <a:pt x="300609" y="0"/>
                </a:moveTo>
                <a:lnTo>
                  <a:pt x="60832" y="0"/>
                </a:lnTo>
                <a:lnTo>
                  <a:pt x="60832" y="210312"/>
                </a:lnTo>
                <a:lnTo>
                  <a:pt x="0" y="402844"/>
                </a:lnTo>
                <a:lnTo>
                  <a:pt x="53340" y="402844"/>
                </a:lnTo>
                <a:lnTo>
                  <a:pt x="79882" y="317246"/>
                </a:lnTo>
                <a:lnTo>
                  <a:pt x="1076960" y="317246"/>
                </a:lnTo>
                <a:lnTo>
                  <a:pt x="1076960" y="310134"/>
                </a:lnTo>
                <a:lnTo>
                  <a:pt x="148462" y="310134"/>
                </a:lnTo>
                <a:lnTo>
                  <a:pt x="140843" y="292353"/>
                </a:lnTo>
                <a:lnTo>
                  <a:pt x="159962" y="274447"/>
                </a:lnTo>
                <a:lnTo>
                  <a:pt x="95123" y="274447"/>
                </a:lnTo>
                <a:lnTo>
                  <a:pt x="121793" y="185420"/>
                </a:lnTo>
                <a:lnTo>
                  <a:pt x="68453" y="185420"/>
                </a:lnTo>
                <a:lnTo>
                  <a:pt x="68453" y="7112"/>
                </a:lnTo>
                <a:lnTo>
                  <a:pt x="300609" y="7112"/>
                </a:lnTo>
                <a:lnTo>
                  <a:pt x="300609" y="0"/>
                </a:lnTo>
                <a:close/>
              </a:path>
              <a:path w="1076960" h="406400">
                <a:moveTo>
                  <a:pt x="152273" y="317246"/>
                </a:moveTo>
                <a:lnTo>
                  <a:pt x="87503" y="317246"/>
                </a:lnTo>
                <a:lnTo>
                  <a:pt x="133223" y="402844"/>
                </a:lnTo>
                <a:lnTo>
                  <a:pt x="197866" y="402844"/>
                </a:lnTo>
                <a:lnTo>
                  <a:pt x="152273" y="317246"/>
                </a:lnTo>
                <a:close/>
              </a:path>
              <a:path w="1076960" h="406400">
                <a:moveTo>
                  <a:pt x="308229" y="317246"/>
                </a:moveTo>
                <a:lnTo>
                  <a:pt x="251206" y="317246"/>
                </a:lnTo>
                <a:lnTo>
                  <a:pt x="224536" y="402844"/>
                </a:lnTo>
                <a:lnTo>
                  <a:pt x="281559" y="402844"/>
                </a:lnTo>
                <a:lnTo>
                  <a:pt x="308229" y="317246"/>
                </a:lnTo>
                <a:close/>
              </a:path>
              <a:path w="1076960" h="406400">
                <a:moveTo>
                  <a:pt x="513715" y="317246"/>
                </a:moveTo>
                <a:lnTo>
                  <a:pt x="452881" y="317246"/>
                </a:lnTo>
                <a:lnTo>
                  <a:pt x="426212" y="402844"/>
                </a:lnTo>
                <a:lnTo>
                  <a:pt x="487044" y="402844"/>
                </a:lnTo>
                <a:lnTo>
                  <a:pt x="513715" y="317246"/>
                </a:lnTo>
                <a:close/>
              </a:path>
              <a:path w="1076960" h="406400">
                <a:moveTo>
                  <a:pt x="646938" y="317246"/>
                </a:moveTo>
                <a:lnTo>
                  <a:pt x="540385" y="317246"/>
                </a:lnTo>
                <a:lnTo>
                  <a:pt x="540385" y="402844"/>
                </a:lnTo>
                <a:lnTo>
                  <a:pt x="589915" y="402844"/>
                </a:lnTo>
                <a:lnTo>
                  <a:pt x="646938" y="317246"/>
                </a:lnTo>
                <a:close/>
              </a:path>
              <a:path w="1076960" h="406400">
                <a:moveTo>
                  <a:pt x="742061" y="317246"/>
                </a:moveTo>
                <a:lnTo>
                  <a:pt x="685038" y="317246"/>
                </a:lnTo>
                <a:lnTo>
                  <a:pt x="665988" y="402844"/>
                </a:lnTo>
                <a:lnTo>
                  <a:pt x="723011" y="402844"/>
                </a:lnTo>
                <a:lnTo>
                  <a:pt x="742061" y="317246"/>
                </a:lnTo>
                <a:close/>
              </a:path>
              <a:path w="1076960" h="406400">
                <a:moveTo>
                  <a:pt x="1012317" y="317246"/>
                </a:moveTo>
                <a:lnTo>
                  <a:pt x="947547" y="317246"/>
                </a:lnTo>
                <a:lnTo>
                  <a:pt x="936117" y="360045"/>
                </a:lnTo>
                <a:lnTo>
                  <a:pt x="927564" y="362100"/>
                </a:lnTo>
                <a:lnTo>
                  <a:pt x="919035" y="363156"/>
                </a:lnTo>
                <a:lnTo>
                  <a:pt x="910506" y="363545"/>
                </a:lnTo>
                <a:lnTo>
                  <a:pt x="901954" y="363600"/>
                </a:lnTo>
                <a:lnTo>
                  <a:pt x="998815" y="363600"/>
                </a:lnTo>
                <a:lnTo>
                  <a:pt x="1012317" y="317246"/>
                </a:lnTo>
                <a:close/>
              </a:path>
              <a:path w="1076960" h="406400">
                <a:moveTo>
                  <a:pt x="300609" y="7112"/>
                </a:moveTo>
                <a:lnTo>
                  <a:pt x="289179" y="7112"/>
                </a:lnTo>
                <a:lnTo>
                  <a:pt x="289179" y="196087"/>
                </a:lnTo>
                <a:lnTo>
                  <a:pt x="285369" y="206755"/>
                </a:lnTo>
                <a:lnTo>
                  <a:pt x="255016" y="306577"/>
                </a:lnTo>
                <a:lnTo>
                  <a:pt x="255016" y="310134"/>
                </a:lnTo>
                <a:lnTo>
                  <a:pt x="395731" y="310134"/>
                </a:lnTo>
                <a:lnTo>
                  <a:pt x="416448" y="300168"/>
                </a:lnTo>
                <a:lnTo>
                  <a:pt x="432879" y="286512"/>
                </a:lnTo>
                <a:lnTo>
                  <a:pt x="436329" y="281686"/>
                </a:lnTo>
                <a:lnTo>
                  <a:pt x="323469" y="281686"/>
                </a:lnTo>
                <a:lnTo>
                  <a:pt x="331088" y="256666"/>
                </a:lnTo>
                <a:lnTo>
                  <a:pt x="331088" y="245999"/>
                </a:lnTo>
                <a:lnTo>
                  <a:pt x="338709" y="220979"/>
                </a:lnTo>
                <a:lnTo>
                  <a:pt x="453390" y="220979"/>
                </a:lnTo>
                <a:lnTo>
                  <a:pt x="453358" y="220551"/>
                </a:lnTo>
                <a:lnTo>
                  <a:pt x="413369" y="185864"/>
                </a:lnTo>
                <a:lnTo>
                  <a:pt x="401046" y="185420"/>
                </a:lnTo>
                <a:lnTo>
                  <a:pt x="300609" y="185420"/>
                </a:lnTo>
                <a:lnTo>
                  <a:pt x="300609" y="7112"/>
                </a:lnTo>
                <a:close/>
              </a:path>
              <a:path w="1076960" h="406400">
                <a:moveTo>
                  <a:pt x="818134" y="0"/>
                </a:moveTo>
                <a:lnTo>
                  <a:pt x="578485" y="0"/>
                </a:lnTo>
                <a:lnTo>
                  <a:pt x="578485" y="185420"/>
                </a:lnTo>
                <a:lnTo>
                  <a:pt x="494665" y="185420"/>
                </a:lnTo>
                <a:lnTo>
                  <a:pt x="456692" y="310134"/>
                </a:lnTo>
                <a:lnTo>
                  <a:pt x="513715" y="310134"/>
                </a:lnTo>
                <a:lnTo>
                  <a:pt x="536575" y="231775"/>
                </a:lnTo>
                <a:lnTo>
                  <a:pt x="586105" y="231775"/>
                </a:lnTo>
                <a:lnTo>
                  <a:pt x="586105" y="7112"/>
                </a:lnTo>
                <a:lnTo>
                  <a:pt x="818134" y="7112"/>
                </a:lnTo>
                <a:lnTo>
                  <a:pt x="818134" y="0"/>
                </a:lnTo>
                <a:close/>
              </a:path>
              <a:path w="1076960" h="406400">
                <a:moveTo>
                  <a:pt x="586105" y="231775"/>
                </a:moveTo>
                <a:lnTo>
                  <a:pt x="536575" y="231775"/>
                </a:lnTo>
                <a:lnTo>
                  <a:pt x="540385" y="310134"/>
                </a:lnTo>
                <a:lnTo>
                  <a:pt x="586105" y="310134"/>
                </a:lnTo>
                <a:lnTo>
                  <a:pt x="586105" y="231775"/>
                </a:lnTo>
                <a:close/>
              </a:path>
              <a:path w="1076960" h="406400">
                <a:moveTo>
                  <a:pt x="772541" y="185420"/>
                </a:moveTo>
                <a:lnTo>
                  <a:pt x="677418" y="185420"/>
                </a:lnTo>
                <a:lnTo>
                  <a:pt x="593598" y="310134"/>
                </a:lnTo>
                <a:lnTo>
                  <a:pt x="650748" y="310134"/>
                </a:lnTo>
                <a:lnTo>
                  <a:pt x="703961" y="235330"/>
                </a:lnTo>
                <a:lnTo>
                  <a:pt x="760342" y="235330"/>
                </a:lnTo>
                <a:lnTo>
                  <a:pt x="772541" y="185420"/>
                </a:lnTo>
                <a:close/>
              </a:path>
              <a:path w="1076960" h="406400">
                <a:moveTo>
                  <a:pt x="760342" y="235330"/>
                </a:moveTo>
                <a:lnTo>
                  <a:pt x="703961" y="235330"/>
                </a:lnTo>
                <a:lnTo>
                  <a:pt x="685038" y="310134"/>
                </a:lnTo>
                <a:lnTo>
                  <a:pt x="742061" y="310134"/>
                </a:lnTo>
                <a:lnTo>
                  <a:pt x="760342" y="235330"/>
                </a:lnTo>
                <a:close/>
              </a:path>
              <a:path w="1076960" h="406400">
                <a:moveTo>
                  <a:pt x="818134" y="7112"/>
                </a:moveTo>
                <a:lnTo>
                  <a:pt x="810513" y="7112"/>
                </a:lnTo>
                <a:lnTo>
                  <a:pt x="810513" y="231775"/>
                </a:lnTo>
                <a:lnTo>
                  <a:pt x="799931" y="247723"/>
                </a:lnTo>
                <a:lnTo>
                  <a:pt x="791098" y="263350"/>
                </a:lnTo>
                <a:lnTo>
                  <a:pt x="784385" y="278334"/>
                </a:lnTo>
                <a:lnTo>
                  <a:pt x="780161" y="292353"/>
                </a:lnTo>
                <a:lnTo>
                  <a:pt x="776351" y="295910"/>
                </a:lnTo>
                <a:lnTo>
                  <a:pt x="776351" y="310134"/>
                </a:lnTo>
                <a:lnTo>
                  <a:pt x="844804" y="310134"/>
                </a:lnTo>
                <a:lnTo>
                  <a:pt x="844804" y="303022"/>
                </a:lnTo>
                <a:lnTo>
                  <a:pt x="848613" y="299465"/>
                </a:lnTo>
                <a:lnTo>
                  <a:pt x="848613" y="288798"/>
                </a:lnTo>
                <a:lnTo>
                  <a:pt x="860042" y="262034"/>
                </a:lnTo>
                <a:lnTo>
                  <a:pt x="877173" y="237950"/>
                </a:lnTo>
                <a:lnTo>
                  <a:pt x="899440" y="220979"/>
                </a:lnTo>
                <a:lnTo>
                  <a:pt x="818134" y="220979"/>
                </a:lnTo>
                <a:lnTo>
                  <a:pt x="818134" y="7112"/>
                </a:lnTo>
                <a:close/>
              </a:path>
              <a:path w="1076960" h="406400">
                <a:moveTo>
                  <a:pt x="1023619" y="274447"/>
                </a:moveTo>
                <a:lnTo>
                  <a:pt x="909574" y="274447"/>
                </a:lnTo>
                <a:lnTo>
                  <a:pt x="901954" y="310134"/>
                </a:lnTo>
                <a:lnTo>
                  <a:pt x="1012317" y="310134"/>
                </a:lnTo>
                <a:lnTo>
                  <a:pt x="1023619" y="274447"/>
                </a:lnTo>
                <a:close/>
              </a:path>
              <a:path w="1076960" h="406400">
                <a:moveTo>
                  <a:pt x="1076960" y="7112"/>
                </a:moveTo>
                <a:lnTo>
                  <a:pt x="1069340" y="7112"/>
                </a:lnTo>
                <a:lnTo>
                  <a:pt x="1069340" y="310134"/>
                </a:lnTo>
                <a:lnTo>
                  <a:pt x="1076960" y="310134"/>
                </a:lnTo>
                <a:lnTo>
                  <a:pt x="1076960" y="7112"/>
                </a:lnTo>
                <a:close/>
              </a:path>
              <a:path w="1076960" h="406400">
                <a:moveTo>
                  <a:pt x="453390" y="220979"/>
                </a:moveTo>
                <a:lnTo>
                  <a:pt x="361569" y="220979"/>
                </a:lnTo>
                <a:lnTo>
                  <a:pt x="374354" y="221035"/>
                </a:lnTo>
                <a:lnTo>
                  <a:pt x="384317" y="221424"/>
                </a:lnTo>
                <a:lnTo>
                  <a:pt x="398478" y="236755"/>
                </a:lnTo>
                <a:lnTo>
                  <a:pt x="397875" y="242163"/>
                </a:lnTo>
                <a:lnTo>
                  <a:pt x="370603" y="277612"/>
                </a:lnTo>
                <a:lnTo>
                  <a:pt x="353949" y="281686"/>
                </a:lnTo>
                <a:lnTo>
                  <a:pt x="436329" y="281686"/>
                </a:lnTo>
                <a:lnTo>
                  <a:pt x="445023" y="269521"/>
                </a:lnTo>
                <a:lnTo>
                  <a:pt x="452881" y="249554"/>
                </a:lnTo>
                <a:lnTo>
                  <a:pt x="454370" y="234201"/>
                </a:lnTo>
                <a:lnTo>
                  <a:pt x="453390" y="220979"/>
                </a:lnTo>
                <a:close/>
              </a:path>
              <a:path w="1076960" h="406400">
                <a:moveTo>
                  <a:pt x="255016" y="185420"/>
                </a:moveTo>
                <a:lnTo>
                  <a:pt x="182625" y="185420"/>
                </a:lnTo>
                <a:lnTo>
                  <a:pt x="95123" y="274447"/>
                </a:lnTo>
                <a:lnTo>
                  <a:pt x="159962" y="274447"/>
                </a:lnTo>
                <a:lnTo>
                  <a:pt x="255016" y="185420"/>
                </a:lnTo>
                <a:close/>
              </a:path>
              <a:path w="1076960" h="406400">
                <a:moveTo>
                  <a:pt x="1031993" y="213867"/>
                </a:moveTo>
                <a:lnTo>
                  <a:pt x="928497" y="213867"/>
                </a:lnTo>
                <a:lnTo>
                  <a:pt x="942427" y="215370"/>
                </a:lnTo>
                <a:lnTo>
                  <a:pt x="954219" y="220557"/>
                </a:lnTo>
                <a:lnTo>
                  <a:pt x="961715" y="230423"/>
                </a:lnTo>
                <a:lnTo>
                  <a:pt x="962787" y="245999"/>
                </a:lnTo>
                <a:lnTo>
                  <a:pt x="1031240" y="245999"/>
                </a:lnTo>
                <a:lnTo>
                  <a:pt x="1033799" y="236755"/>
                </a:lnTo>
                <a:lnTo>
                  <a:pt x="1034573" y="225488"/>
                </a:lnTo>
                <a:lnTo>
                  <a:pt x="1031993" y="213867"/>
                </a:lnTo>
                <a:close/>
              </a:path>
              <a:path w="1076960" h="406400">
                <a:moveTo>
                  <a:pt x="1076960" y="0"/>
                </a:moveTo>
                <a:lnTo>
                  <a:pt x="837184" y="0"/>
                </a:lnTo>
                <a:lnTo>
                  <a:pt x="837184" y="203200"/>
                </a:lnTo>
                <a:lnTo>
                  <a:pt x="831528" y="207978"/>
                </a:lnTo>
                <a:lnTo>
                  <a:pt x="826230" y="212089"/>
                </a:lnTo>
                <a:lnTo>
                  <a:pt x="821646" y="216201"/>
                </a:lnTo>
                <a:lnTo>
                  <a:pt x="818134" y="220979"/>
                </a:lnTo>
                <a:lnTo>
                  <a:pt x="899440" y="220979"/>
                </a:lnTo>
                <a:lnTo>
                  <a:pt x="900020" y="220551"/>
                </a:lnTo>
                <a:lnTo>
                  <a:pt x="928497" y="213867"/>
                </a:lnTo>
                <a:lnTo>
                  <a:pt x="1031993" y="213867"/>
                </a:lnTo>
                <a:lnTo>
                  <a:pt x="1031775" y="212887"/>
                </a:lnTo>
                <a:lnTo>
                  <a:pt x="1023619" y="199644"/>
                </a:lnTo>
                <a:lnTo>
                  <a:pt x="1020085" y="196087"/>
                </a:lnTo>
                <a:lnTo>
                  <a:pt x="844804" y="196087"/>
                </a:lnTo>
                <a:lnTo>
                  <a:pt x="844804" y="7112"/>
                </a:lnTo>
                <a:lnTo>
                  <a:pt x="1076960" y="7112"/>
                </a:lnTo>
                <a:lnTo>
                  <a:pt x="1076960" y="0"/>
                </a:lnTo>
                <a:close/>
              </a:path>
              <a:path w="1076960" h="406400">
                <a:moveTo>
                  <a:pt x="943737" y="171069"/>
                </a:moveTo>
                <a:lnTo>
                  <a:pt x="921849" y="172477"/>
                </a:lnTo>
                <a:lnTo>
                  <a:pt x="897128" y="176911"/>
                </a:lnTo>
                <a:lnTo>
                  <a:pt x="870977" y="184677"/>
                </a:lnTo>
                <a:lnTo>
                  <a:pt x="844804" y="196087"/>
                </a:lnTo>
                <a:lnTo>
                  <a:pt x="1020085" y="196087"/>
                </a:lnTo>
                <a:lnTo>
                  <a:pt x="1011727" y="187678"/>
                </a:lnTo>
                <a:lnTo>
                  <a:pt x="993727" y="178689"/>
                </a:lnTo>
                <a:lnTo>
                  <a:pt x="970702" y="173033"/>
                </a:lnTo>
                <a:lnTo>
                  <a:pt x="943737" y="171069"/>
                </a:lnTo>
                <a:close/>
              </a:path>
              <a:path w="1076960" h="406400">
                <a:moveTo>
                  <a:pt x="559435" y="0"/>
                </a:moveTo>
                <a:lnTo>
                  <a:pt x="319659" y="0"/>
                </a:lnTo>
                <a:lnTo>
                  <a:pt x="319659" y="185420"/>
                </a:lnTo>
                <a:lnTo>
                  <a:pt x="327279" y="185420"/>
                </a:lnTo>
                <a:lnTo>
                  <a:pt x="327279" y="7112"/>
                </a:lnTo>
                <a:lnTo>
                  <a:pt x="559435" y="7112"/>
                </a:lnTo>
                <a:lnTo>
                  <a:pt x="559435" y="0"/>
                </a:lnTo>
                <a:close/>
              </a:path>
              <a:path w="1076960" h="406400">
                <a:moveTo>
                  <a:pt x="393344" y="185142"/>
                </a:moveTo>
                <a:lnTo>
                  <a:pt x="372999" y="185420"/>
                </a:lnTo>
                <a:lnTo>
                  <a:pt x="401046" y="185420"/>
                </a:lnTo>
                <a:lnTo>
                  <a:pt x="393344" y="185142"/>
                </a:lnTo>
                <a:close/>
              </a:path>
              <a:path w="1076960" h="406400">
                <a:moveTo>
                  <a:pt x="559435" y="7112"/>
                </a:moveTo>
                <a:lnTo>
                  <a:pt x="551815" y="7112"/>
                </a:lnTo>
                <a:lnTo>
                  <a:pt x="551815" y="185420"/>
                </a:lnTo>
                <a:lnTo>
                  <a:pt x="559435" y="185420"/>
                </a:lnTo>
                <a:lnTo>
                  <a:pt x="559435" y="7112"/>
                </a:lnTo>
                <a:close/>
              </a:path>
            </a:pathLst>
          </a:custGeom>
          <a:solidFill>
            <a:srgbClr val="FFFFFF"/>
          </a:solidFill>
        </p:spPr>
        <p:txBody>
          <a:bodyPr wrap="square" lIns="0" tIns="0" rIns="0" bIns="0" rtlCol="0"/>
          <a:lstStyle/>
          <a:p>
            <a:endParaRPr/>
          </a:p>
        </p:txBody>
      </p:sp>
      <p:sp>
        <p:nvSpPr>
          <p:cNvPr id="5" name="object 5"/>
          <p:cNvSpPr txBox="1"/>
          <p:nvPr/>
        </p:nvSpPr>
        <p:spPr>
          <a:xfrm>
            <a:off x="1968754" y="1250314"/>
            <a:ext cx="9369806" cy="2749599"/>
          </a:xfrm>
          <a:prstGeom prst="rect">
            <a:avLst/>
          </a:prstGeom>
        </p:spPr>
        <p:txBody>
          <a:bodyPr vert="horz" wrap="square" lIns="0" tIns="93345" rIns="0" bIns="0" rtlCol="0">
            <a:spAutoFit/>
          </a:bodyPr>
          <a:lstStyle/>
          <a:p>
            <a:pPr marL="12700" marR="5080">
              <a:lnSpc>
                <a:spcPts val="11220"/>
              </a:lnSpc>
            </a:pPr>
            <a:r>
              <a:rPr lang="it-IT" sz="8800" dirty="0" err="1">
                <a:solidFill>
                  <a:srgbClr val="FFFFFF"/>
                </a:solidFill>
                <a:latin typeface="KPMG Extralight"/>
                <a:cs typeface="KPMG Extralight"/>
              </a:rPr>
              <a:t>Appendix</a:t>
            </a:r>
            <a:r>
              <a:rPr lang="it-IT" sz="8800" dirty="0">
                <a:solidFill>
                  <a:srgbClr val="FFFFFF"/>
                </a:solidFill>
                <a:latin typeface="KPMG Extralight"/>
                <a:cs typeface="KPMG Extralight"/>
              </a:rPr>
              <a:t> </a:t>
            </a:r>
          </a:p>
          <a:p>
            <a:pPr marL="12700" marR="5080">
              <a:lnSpc>
                <a:spcPts val="11220"/>
              </a:lnSpc>
            </a:pPr>
            <a:r>
              <a:rPr lang="it-IT" sz="8800" dirty="0">
                <a:solidFill>
                  <a:srgbClr val="FFFFFF"/>
                </a:solidFill>
                <a:latin typeface="KPMG Extralight"/>
                <a:cs typeface="KPMG Extralight"/>
              </a:rPr>
              <a:t>Focus on Business Innovation</a:t>
            </a:r>
          </a:p>
        </p:txBody>
      </p:sp>
      <p:grpSp>
        <p:nvGrpSpPr>
          <p:cNvPr id="46" name="Group 45">
            <a:extLst>
              <a:ext uri="{FF2B5EF4-FFF2-40B4-BE49-F238E27FC236}">
                <a16:creationId xmlns:a16="http://schemas.microsoft.com/office/drawing/2014/main" id="{8A496E66-2156-40E7-96B3-2C53FC29C578}"/>
              </a:ext>
            </a:extLst>
          </p:cNvPr>
          <p:cNvGrpSpPr/>
          <p:nvPr/>
        </p:nvGrpSpPr>
        <p:grpSpPr>
          <a:xfrm>
            <a:off x="8432800" y="4179877"/>
            <a:ext cx="3129280" cy="2296159"/>
            <a:chOff x="8432800" y="3647440"/>
            <a:chExt cx="3129280" cy="2296159"/>
          </a:xfrm>
        </p:grpSpPr>
        <p:sp>
          <p:nvSpPr>
            <p:cNvPr id="26" name="object 3">
              <a:extLst>
                <a:ext uri="{FF2B5EF4-FFF2-40B4-BE49-F238E27FC236}">
                  <a16:creationId xmlns:a16="http://schemas.microsoft.com/office/drawing/2014/main" id="{DF955B34-8916-43A4-8634-8C4CC905160E}"/>
                </a:ext>
              </a:extLst>
            </p:cNvPr>
            <p:cNvSpPr/>
            <p:nvPr/>
          </p:nvSpPr>
          <p:spPr>
            <a:xfrm>
              <a:off x="8432800" y="5344159"/>
              <a:ext cx="3129280" cy="599440"/>
            </a:xfrm>
            <a:custGeom>
              <a:avLst/>
              <a:gdLst/>
              <a:ahLst/>
              <a:cxnLst/>
              <a:rect l="l" t="t" r="r" b="b"/>
              <a:pathLst>
                <a:path w="3129279" h="599439">
                  <a:moveTo>
                    <a:pt x="1564640" y="0"/>
                  </a:moveTo>
                  <a:lnTo>
                    <a:pt x="1413957" y="1372"/>
                  </a:lnTo>
                  <a:lnTo>
                    <a:pt x="1267327" y="5406"/>
                  </a:lnTo>
                  <a:lnTo>
                    <a:pt x="1125404" y="11975"/>
                  </a:lnTo>
                  <a:lnTo>
                    <a:pt x="988844" y="20954"/>
                  </a:lnTo>
                  <a:lnTo>
                    <a:pt x="922780" y="26307"/>
                  </a:lnTo>
                  <a:lnTo>
                    <a:pt x="858303" y="32216"/>
                  </a:lnTo>
                  <a:lnTo>
                    <a:pt x="795495" y="38664"/>
                  </a:lnTo>
                  <a:lnTo>
                    <a:pt x="734438" y="45637"/>
                  </a:lnTo>
                  <a:lnTo>
                    <a:pt x="675213" y="53117"/>
                  </a:lnTo>
                  <a:lnTo>
                    <a:pt x="617902" y="61090"/>
                  </a:lnTo>
                  <a:lnTo>
                    <a:pt x="562589" y="69539"/>
                  </a:lnTo>
                  <a:lnTo>
                    <a:pt x="509354" y="78449"/>
                  </a:lnTo>
                  <a:lnTo>
                    <a:pt x="458279" y="87804"/>
                  </a:lnTo>
                  <a:lnTo>
                    <a:pt x="409447" y="97589"/>
                  </a:lnTo>
                  <a:lnTo>
                    <a:pt x="362939" y="107787"/>
                  </a:lnTo>
                  <a:lnTo>
                    <a:pt x="318838" y="118384"/>
                  </a:lnTo>
                  <a:lnTo>
                    <a:pt x="277225" y="129363"/>
                  </a:lnTo>
                  <a:lnTo>
                    <a:pt x="238183" y="140708"/>
                  </a:lnTo>
                  <a:lnTo>
                    <a:pt x="201793" y="152404"/>
                  </a:lnTo>
                  <a:lnTo>
                    <a:pt x="137297" y="176786"/>
                  </a:lnTo>
                  <a:lnTo>
                    <a:pt x="84395" y="202382"/>
                  </a:lnTo>
                  <a:lnTo>
                    <a:pt x="43742" y="229068"/>
                  </a:lnTo>
                  <a:lnTo>
                    <a:pt x="15993" y="256716"/>
                  </a:lnTo>
                  <a:lnTo>
                    <a:pt x="0" y="299719"/>
                  </a:lnTo>
                  <a:lnTo>
                    <a:pt x="1804" y="314241"/>
                  </a:lnTo>
                  <a:lnTo>
                    <a:pt x="28213" y="356674"/>
                  </a:lnTo>
                  <a:lnTo>
                    <a:pt x="62496" y="383860"/>
                  </a:lnTo>
                  <a:lnTo>
                    <a:pt x="109356" y="410020"/>
                  </a:lnTo>
                  <a:lnTo>
                    <a:pt x="168137" y="435026"/>
                  </a:lnTo>
                  <a:lnTo>
                    <a:pt x="238183" y="458754"/>
                  </a:lnTo>
                  <a:lnTo>
                    <a:pt x="277225" y="470099"/>
                  </a:lnTo>
                  <a:lnTo>
                    <a:pt x="318838" y="481077"/>
                  </a:lnTo>
                  <a:lnTo>
                    <a:pt x="362939" y="491673"/>
                  </a:lnTo>
                  <a:lnTo>
                    <a:pt x="409447" y="501870"/>
                  </a:lnTo>
                  <a:lnTo>
                    <a:pt x="458279" y="511654"/>
                  </a:lnTo>
                  <a:lnTo>
                    <a:pt x="509354" y="521008"/>
                  </a:lnTo>
                  <a:lnTo>
                    <a:pt x="562589" y="529917"/>
                  </a:lnTo>
                  <a:lnTo>
                    <a:pt x="617902" y="538365"/>
                  </a:lnTo>
                  <a:lnTo>
                    <a:pt x="675213" y="546336"/>
                  </a:lnTo>
                  <a:lnTo>
                    <a:pt x="734438" y="553815"/>
                  </a:lnTo>
                  <a:lnTo>
                    <a:pt x="795495" y="560785"/>
                  </a:lnTo>
                  <a:lnTo>
                    <a:pt x="858303" y="567232"/>
                  </a:lnTo>
                  <a:lnTo>
                    <a:pt x="922780" y="573140"/>
                  </a:lnTo>
                  <a:lnTo>
                    <a:pt x="988844" y="578492"/>
                  </a:lnTo>
                  <a:lnTo>
                    <a:pt x="1125404" y="587468"/>
                  </a:lnTo>
                  <a:lnTo>
                    <a:pt x="1267327" y="594035"/>
                  </a:lnTo>
                  <a:lnTo>
                    <a:pt x="1413957" y="598067"/>
                  </a:lnTo>
                  <a:lnTo>
                    <a:pt x="1564640" y="599439"/>
                  </a:lnTo>
                  <a:lnTo>
                    <a:pt x="1640446" y="599094"/>
                  </a:lnTo>
                  <a:lnTo>
                    <a:pt x="1789185" y="596376"/>
                  </a:lnTo>
                  <a:lnTo>
                    <a:pt x="1933543" y="591061"/>
                  </a:lnTo>
                  <a:lnTo>
                    <a:pt x="2072867" y="583273"/>
                  </a:lnTo>
                  <a:lnTo>
                    <a:pt x="2140435" y="578492"/>
                  </a:lnTo>
                  <a:lnTo>
                    <a:pt x="2206499" y="573140"/>
                  </a:lnTo>
                  <a:lnTo>
                    <a:pt x="2270976" y="567232"/>
                  </a:lnTo>
                  <a:lnTo>
                    <a:pt x="2333784" y="560785"/>
                  </a:lnTo>
                  <a:lnTo>
                    <a:pt x="2394841" y="553815"/>
                  </a:lnTo>
                  <a:lnTo>
                    <a:pt x="2454066" y="546336"/>
                  </a:lnTo>
                  <a:lnTo>
                    <a:pt x="2511377" y="538365"/>
                  </a:lnTo>
                  <a:lnTo>
                    <a:pt x="2566690" y="529917"/>
                  </a:lnTo>
                  <a:lnTo>
                    <a:pt x="2619925" y="521008"/>
                  </a:lnTo>
                  <a:lnTo>
                    <a:pt x="2671000" y="511654"/>
                  </a:lnTo>
                  <a:lnTo>
                    <a:pt x="2719832" y="501870"/>
                  </a:lnTo>
                  <a:lnTo>
                    <a:pt x="2766340" y="491673"/>
                  </a:lnTo>
                  <a:lnTo>
                    <a:pt x="2810441" y="481077"/>
                  </a:lnTo>
                  <a:lnTo>
                    <a:pt x="2852054" y="470099"/>
                  </a:lnTo>
                  <a:lnTo>
                    <a:pt x="2891096" y="458754"/>
                  </a:lnTo>
                  <a:lnTo>
                    <a:pt x="2927486" y="447058"/>
                  </a:lnTo>
                  <a:lnTo>
                    <a:pt x="2991982" y="422675"/>
                  </a:lnTo>
                  <a:lnTo>
                    <a:pt x="3044884" y="397076"/>
                  </a:lnTo>
                  <a:lnTo>
                    <a:pt x="3085537" y="370388"/>
                  </a:lnTo>
                  <a:lnTo>
                    <a:pt x="3113286" y="342734"/>
                  </a:lnTo>
                  <a:lnTo>
                    <a:pt x="3129279" y="299719"/>
                  </a:lnTo>
                  <a:lnTo>
                    <a:pt x="3127475" y="285202"/>
                  </a:lnTo>
                  <a:lnTo>
                    <a:pt x="3101066" y="242779"/>
                  </a:lnTo>
                  <a:lnTo>
                    <a:pt x="3066783" y="215597"/>
                  </a:lnTo>
                  <a:lnTo>
                    <a:pt x="3019923" y="189440"/>
                  </a:lnTo>
                  <a:lnTo>
                    <a:pt x="2961142" y="164435"/>
                  </a:lnTo>
                  <a:lnTo>
                    <a:pt x="2891096" y="140708"/>
                  </a:lnTo>
                  <a:lnTo>
                    <a:pt x="2852054" y="129363"/>
                  </a:lnTo>
                  <a:lnTo>
                    <a:pt x="2810441" y="118384"/>
                  </a:lnTo>
                  <a:lnTo>
                    <a:pt x="2766340" y="107787"/>
                  </a:lnTo>
                  <a:lnTo>
                    <a:pt x="2719832" y="97589"/>
                  </a:lnTo>
                  <a:lnTo>
                    <a:pt x="2671000" y="87804"/>
                  </a:lnTo>
                  <a:lnTo>
                    <a:pt x="2619925" y="78449"/>
                  </a:lnTo>
                  <a:lnTo>
                    <a:pt x="2566690" y="69539"/>
                  </a:lnTo>
                  <a:lnTo>
                    <a:pt x="2511377" y="61090"/>
                  </a:lnTo>
                  <a:lnTo>
                    <a:pt x="2454066" y="53117"/>
                  </a:lnTo>
                  <a:lnTo>
                    <a:pt x="2394841" y="45637"/>
                  </a:lnTo>
                  <a:lnTo>
                    <a:pt x="2333784" y="38664"/>
                  </a:lnTo>
                  <a:lnTo>
                    <a:pt x="2270976" y="32216"/>
                  </a:lnTo>
                  <a:lnTo>
                    <a:pt x="2206499" y="26307"/>
                  </a:lnTo>
                  <a:lnTo>
                    <a:pt x="2140435" y="20954"/>
                  </a:lnTo>
                  <a:lnTo>
                    <a:pt x="2003875" y="11975"/>
                  </a:lnTo>
                  <a:lnTo>
                    <a:pt x="1861952" y="5406"/>
                  </a:lnTo>
                  <a:lnTo>
                    <a:pt x="1715322" y="1372"/>
                  </a:lnTo>
                  <a:lnTo>
                    <a:pt x="1564640" y="0"/>
                  </a:lnTo>
                  <a:close/>
                </a:path>
              </a:pathLst>
            </a:custGeom>
            <a:solidFill>
              <a:srgbClr val="000000">
                <a:alpha val="30195"/>
              </a:srgbClr>
            </a:solidFill>
          </p:spPr>
          <p:txBody>
            <a:bodyPr wrap="square" lIns="0" tIns="0" rIns="0" bIns="0" rtlCol="0"/>
            <a:lstStyle/>
            <a:p>
              <a:endParaRPr/>
            </a:p>
          </p:txBody>
        </p:sp>
        <p:sp>
          <p:nvSpPr>
            <p:cNvPr id="27" name="object 4">
              <a:extLst>
                <a:ext uri="{FF2B5EF4-FFF2-40B4-BE49-F238E27FC236}">
                  <a16:creationId xmlns:a16="http://schemas.microsoft.com/office/drawing/2014/main" id="{C0C48306-409A-4675-866F-ED7FB87AF5E0}"/>
                </a:ext>
              </a:extLst>
            </p:cNvPr>
            <p:cNvSpPr/>
            <p:nvPr/>
          </p:nvSpPr>
          <p:spPr>
            <a:xfrm>
              <a:off x="8961119" y="3915468"/>
              <a:ext cx="2058035" cy="1286510"/>
            </a:xfrm>
            <a:custGeom>
              <a:avLst/>
              <a:gdLst/>
              <a:ahLst/>
              <a:cxnLst/>
              <a:rect l="l" t="t" r="r" b="b"/>
              <a:pathLst>
                <a:path w="2058034" h="1286510">
                  <a:moveTo>
                    <a:pt x="497336" y="25828"/>
                  </a:moveTo>
                  <a:lnTo>
                    <a:pt x="270962" y="25828"/>
                  </a:lnTo>
                  <a:lnTo>
                    <a:pt x="326712" y="27670"/>
                  </a:lnTo>
                  <a:lnTo>
                    <a:pt x="386838" y="33510"/>
                  </a:lnTo>
                  <a:lnTo>
                    <a:pt x="451103" y="43375"/>
                  </a:lnTo>
                  <a:lnTo>
                    <a:pt x="494379" y="51992"/>
                  </a:lnTo>
                  <a:lnTo>
                    <a:pt x="538665" y="62109"/>
                  </a:lnTo>
                  <a:lnTo>
                    <a:pt x="583883" y="73698"/>
                  </a:lnTo>
                  <a:lnTo>
                    <a:pt x="629955" y="86733"/>
                  </a:lnTo>
                  <a:lnTo>
                    <a:pt x="676803" y="101187"/>
                  </a:lnTo>
                  <a:lnTo>
                    <a:pt x="724347" y="117031"/>
                  </a:lnTo>
                  <a:lnTo>
                    <a:pt x="772510" y="134240"/>
                  </a:lnTo>
                  <a:lnTo>
                    <a:pt x="821213" y="152785"/>
                  </a:lnTo>
                  <a:lnTo>
                    <a:pt x="870377" y="172640"/>
                  </a:lnTo>
                  <a:lnTo>
                    <a:pt x="919924" y="193778"/>
                  </a:lnTo>
                  <a:lnTo>
                    <a:pt x="969776" y="216171"/>
                  </a:lnTo>
                  <a:lnTo>
                    <a:pt x="1019853" y="239792"/>
                  </a:lnTo>
                  <a:lnTo>
                    <a:pt x="1070078" y="264614"/>
                  </a:lnTo>
                  <a:lnTo>
                    <a:pt x="1120371" y="290610"/>
                  </a:lnTo>
                  <a:lnTo>
                    <a:pt x="1170655" y="317753"/>
                  </a:lnTo>
                  <a:lnTo>
                    <a:pt x="1220851" y="346016"/>
                  </a:lnTo>
                  <a:lnTo>
                    <a:pt x="1270553" y="375549"/>
                  </a:lnTo>
                  <a:lnTo>
                    <a:pt x="1319318" y="405637"/>
                  </a:lnTo>
                  <a:lnTo>
                    <a:pt x="1367082" y="436236"/>
                  </a:lnTo>
                  <a:lnTo>
                    <a:pt x="1413779" y="467301"/>
                  </a:lnTo>
                  <a:lnTo>
                    <a:pt x="1459346" y="498788"/>
                  </a:lnTo>
                  <a:lnTo>
                    <a:pt x="1503716" y="530655"/>
                  </a:lnTo>
                  <a:lnTo>
                    <a:pt x="1546826" y="562856"/>
                  </a:lnTo>
                  <a:lnTo>
                    <a:pt x="1588611" y="595348"/>
                  </a:lnTo>
                  <a:lnTo>
                    <a:pt x="1629005" y="628088"/>
                  </a:lnTo>
                  <a:lnTo>
                    <a:pt x="1667945" y="661030"/>
                  </a:lnTo>
                  <a:lnTo>
                    <a:pt x="1705365" y="694132"/>
                  </a:lnTo>
                  <a:lnTo>
                    <a:pt x="1741201" y="727349"/>
                  </a:lnTo>
                  <a:lnTo>
                    <a:pt x="1775388" y="760637"/>
                  </a:lnTo>
                  <a:lnTo>
                    <a:pt x="1807861" y="793954"/>
                  </a:lnTo>
                  <a:lnTo>
                    <a:pt x="1838556" y="827253"/>
                  </a:lnTo>
                  <a:lnTo>
                    <a:pt x="1867407" y="860493"/>
                  </a:lnTo>
                  <a:lnTo>
                    <a:pt x="1907917" y="911488"/>
                  </a:lnTo>
                  <a:lnTo>
                    <a:pt x="1942901" y="960989"/>
                  </a:lnTo>
                  <a:lnTo>
                    <a:pt x="1972278" y="1008759"/>
                  </a:lnTo>
                  <a:lnTo>
                    <a:pt x="1995962" y="1054561"/>
                  </a:lnTo>
                  <a:lnTo>
                    <a:pt x="2013870" y="1098157"/>
                  </a:lnTo>
                  <a:lnTo>
                    <a:pt x="2025919" y="1139311"/>
                  </a:lnTo>
                  <a:lnTo>
                    <a:pt x="2032024" y="1177786"/>
                  </a:lnTo>
                  <a:lnTo>
                    <a:pt x="2032101" y="1213345"/>
                  </a:lnTo>
                  <a:lnTo>
                    <a:pt x="2026067" y="1245751"/>
                  </a:lnTo>
                  <a:lnTo>
                    <a:pt x="2013838" y="1274767"/>
                  </a:lnTo>
                  <a:lnTo>
                    <a:pt x="2034794" y="1286451"/>
                  </a:lnTo>
                  <a:lnTo>
                    <a:pt x="2048968" y="1254125"/>
                  </a:lnTo>
                  <a:lnTo>
                    <a:pt x="2056609" y="1218745"/>
                  </a:lnTo>
                  <a:lnTo>
                    <a:pt x="2057746" y="1180464"/>
                  </a:lnTo>
                  <a:lnTo>
                    <a:pt x="2052407" y="1139433"/>
                  </a:lnTo>
                  <a:lnTo>
                    <a:pt x="2040620" y="1095808"/>
                  </a:lnTo>
                  <a:lnTo>
                    <a:pt x="2022413" y="1049740"/>
                  </a:lnTo>
                  <a:lnTo>
                    <a:pt x="1997814" y="1001383"/>
                  </a:lnTo>
                  <a:lnTo>
                    <a:pt x="1966852" y="950890"/>
                  </a:lnTo>
                  <a:lnTo>
                    <a:pt x="1929554" y="898415"/>
                  </a:lnTo>
                  <a:lnTo>
                    <a:pt x="1885950" y="844110"/>
                  </a:lnTo>
                  <a:lnTo>
                    <a:pt x="1858443" y="812444"/>
                  </a:lnTo>
                  <a:lnTo>
                    <a:pt x="1829301" y="780722"/>
                  </a:lnTo>
                  <a:lnTo>
                    <a:pt x="1798577" y="748981"/>
                  </a:lnTo>
                  <a:lnTo>
                    <a:pt x="1766324" y="717262"/>
                  </a:lnTo>
                  <a:lnTo>
                    <a:pt x="1732598" y="685606"/>
                  </a:lnTo>
                  <a:lnTo>
                    <a:pt x="1697451" y="654051"/>
                  </a:lnTo>
                  <a:lnTo>
                    <a:pt x="1660937" y="622637"/>
                  </a:lnTo>
                  <a:lnTo>
                    <a:pt x="1623112" y="591405"/>
                  </a:lnTo>
                  <a:lnTo>
                    <a:pt x="1584028" y="560395"/>
                  </a:lnTo>
                  <a:lnTo>
                    <a:pt x="1543740" y="529645"/>
                  </a:lnTo>
                  <a:lnTo>
                    <a:pt x="1502301" y="499197"/>
                  </a:lnTo>
                  <a:lnTo>
                    <a:pt x="1459766" y="469089"/>
                  </a:lnTo>
                  <a:lnTo>
                    <a:pt x="1416189" y="439363"/>
                  </a:lnTo>
                  <a:lnTo>
                    <a:pt x="1371623" y="410056"/>
                  </a:lnTo>
                  <a:lnTo>
                    <a:pt x="1326123" y="381211"/>
                  </a:lnTo>
                  <a:lnTo>
                    <a:pt x="1279742" y="352866"/>
                  </a:lnTo>
                  <a:lnTo>
                    <a:pt x="1232534" y="325061"/>
                  </a:lnTo>
                  <a:lnTo>
                    <a:pt x="1184893" y="298006"/>
                  </a:lnTo>
                  <a:lnTo>
                    <a:pt x="1137210" y="271947"/>
                  </a:lnTo>
                  <a:lnTo>
                    <a:pt x="1089544" y="246908"/>
                  </a:lnTo>
                  <a:lnTo>
                    <a:pt x="1041951" y="222916"/>
                  </a:lnTo>
                  <a:lnTo>
                    <a:pt x="994488" y="199996"/>
                  </a:lnTo>
                  <a:lnTo>
                    <a:pt x="947212" y="178172"/>
                  </a:lnTo>
                  <a:lnTo>
                    <a:pt x="900180" y="157470"/>
                  </a:lnTo>
                  <a:lnTo>
                    <a:pt x="853449" y="137915"/>
                  </a:lnTo>
                  <a:lnTo>
                    <a:pt x="807076" y="119533"/>
                  </a:lnTo>
                  <a:lnTo>
                    <a:pt x="761118" y="102348"/>
                  </a:lnTo>
                  <a:lnTo>
                    <a:pt x="715631" y="86387"/>
                  </a:lnTo>
                  <a:lnTo>
                    <a:pt x="670673" y="71674"/>
                  </a:lnTo>
                  <a:lnTo>
                    <a:pt x="626300" y="58235"/>
                  </a:lnTo>
                  <a:lnTo>
                    <a:pt x="582570" y="46095"/>
                  </a:lnTo>
                  <a:lnTo>
                    <a:pt x="539539" y="35279"/>
                  </a:lnTo>
                  <a:lnTo>
                    <a:pt x="497336" y="25828"/>
                  </a:lnTo>
                  <a:close/>
                </a:path>
                <a:path w="2058034" h="1286510">
                  <a:moveTo>
                    <a:pt x="264785" y="0"/>
                  </a:moveTo>
                  <a:lnTo>
                    <a:pt x="210668" y="2903"/>
                  </a:lnTo>
                  <a:lnTo>
                    <a:pt x="161655" y="10164"/>
                  </a:lnTo>
                  <a:lnTo>
                    <a:pt x="117941" y="21753"/>
                  </a:lnTo>
                  <a:lnTo>
                    <a:pt x="79723" y="37641"/>
                  </a:lnTo>
                  <a:lnTo>
                    <a:pt x="47196" y="57800"/>
                  </a:lnTo>
                  <a:lnTo>
                    <a:pt x="0" y="110812"/>
                  </a:lnTo>
                  <a:lnTo>
                    <a:pt x="23240" y="122496"/>
                  </a:lnTo>
                  <a:lnTo>
                    <a:pt x="41695" y="97145"/>
                  </a:lnTo>
                  <a:lnTo>
                    <a:pt x="66190" y="75594"/>
                  </a:lnTo>
                  <a:lnTo>
                    <a:pt x="132353" y="44006"/>
                  </a:lnTo>
                  <a:lnTo>
                    <a:pt x="173545" y="34024"/>
                  </a:lnTo>
                  <a:lnTo>
                    <a:pt x="219827" y="27956"/>
                  </a:lnTo>
                  <a:lnTo>
                    <a:pt x="270962" y="25828"/>
                  </a:lnTo>
                  <a:lnTo>
                    <a:pt x="497336" y="25828"/>
                  </a:lnTo>
                  <a:lnTo>
                    <a:pt x="455802" y="17721"/>
                  </a:lnTo>
                  <a:lnTo>
                    <a:pt x="387549" y="7379"/>
                  </a:lnTo>
                  <a:lnTo>
                    <a:pt x="323811" y="1482"/>
                  </a:lnTo>
                  <a:lnTo>
                    <a:pt x="264785" y="0"/>
                  </a:lnTo>
                  <a:close/>
                </a:path>
              </a:pathLst>
            </a:custGeom>
            <a:solidFill>
              <a:srgbClr val="232C3B"/>
            </a:solidFill>
          </p:spPr>
          <p:txBody>
            <a:bodyPr wrap="square" lIns="0" tIns="0" rIns="0" bIns="0" rtlCol="0"/>
            <a:lstStyle/>
            <a:p>
              <a:endParaRPr/>
            </a:p>
          </p:txBody>
        </p:sp>
        <p:sp>
          <p:nvSpPr>
            <p:cNvPr id="28" name="object 5">
              <a:extLst>
                <a:ext uri="{FF2B5EF4-FFF2-40B4-BE49-F238E27FC236}">
                  <a16:creationId xmlns:a16="http://schemas.microsoft.com/office/drawing/2014/main" id="{4AFDCCF2-A5AE-4871-9691-BA86997AF485}"/>
                </a:ext>
              </a:extLst>
            </p:cNvPr>
            <p:cNvSpPr/>
            <p:nvPr/>
          </p:nvSpPr>
          <p:spPr>
            <a:xfrm>
              <a:off x="10962640" y="4013200"/>
              <a:ext cx="30480" cy="30480"/>
            </a:xfrm>
            <a:custGeom>
              <a:avLst/>
              <a:gdLst/>
              <a:ahLst/>
              <a:cxnLst/>
              <a:rect l="l" t="t" r="r" b="b"/>
              <a:pathLst>
                <a:path w="30479" h="30479">
                  <a:moveTo>
                    <a:pt x="19557" y="0"/>
                  </a:moveTo>
                  <a:lnTo>
                    <a:pt x="0" y="14097"/>
                  </a:lnTo>
                  <a:lnTo>
                    <a:pt x="4317" y="21081"/>
                  </a:lnTo>
                  <a:lnTo>
                    <a:pt x="6476" y="25781"/>
                  </a:lnTo>
                  <a:lnTo>
                    <a:pt x="10921" y="30480"/>
                  </a:lnTo>
                  <a:lnTo>
                    <a:pt x="30479" y="18795"/>
                  </a:lnTo>
                  <a:lnTo>
                    <a:pt x="28320" y="11683"/>
                  </a:lnTo>
                  <a:lnTo>
                    <a:pt x="24002" y="4699"/>
                  </a:lnTo>
                  <a:lnTo>
                    <a:pt x="19557" y="0"/>
                  </a:lnTo>
                  <a:close/>
                </a:path>
              </a:pathLst>
            </a:custGeom>
            <a:solidFill>
              <a:srgbClr val="232C3B"/>
            </a:solidFill>
          </p:spPr>
          <p:txBody>
            <a:bodyPr wrap="square" lIns="0" tIns="0" rIns="0" bIns="0" rtlCol="0"/>
            <a:lstStyle/>
            <a:p>
              <a:endParaRPr/>
            </a:p>
          </p:txBody>
        </p:sp>
        <p:sp>
          <p:nvSpPr>
            <p:cNvPr id="29" name="object 6">
              <a:extLst>
                <a:ext uri="{FF2B5EF4-FFF2-40B4-BE49-F238E27FC236}">
                  <a16:creationId xmlns:a16="http://schemas.microsoft.com/office/drawing/2014/main" id="{77A61C28-0FD6-479E-94A1-3276E75F29B6}"/>
                </a:ext>
              </a:extLst>
            </p:cNvPr>
            <p:cNvSpPr/>
            <p:nvPr/>
          </p:nvSpPr>
          <p:spPr>
            <a:xfrm>
              <a:off x="8940800" y="3921759"/>
              <a:ext cx="2001520" cy="1209040"/>
            </a:xfrm>
            <a:custGeom>
              <a:avLst/>
              <a:gdLst/>
              <a:ahLst/>
              <a:cxnLst/>
              <a:rect l="l" t="t" r="r" b="b"/>
              <a:pathLst>
                <a:path w="2001520" h="1209039">
                  <a:moveTo>
                    <a:pt x="0" y="1165225"/>
                  </a:moveTo>
                  <a:lnTo>
                    <a:pt x="35" y="1188287"/>
                  </a:lnTo>
                  <a:lnTo>
                    <a:pt x="285" y="1195196"/>
                  </a:lnTo>
                  <a:lnTo>
                    <a:pt x="964" y="1202106"/>
                  </a:lnTo>
                  <a:lnTo>
                    <a:pt x="2285" y="1209039"/>
                  </a:lnTo>
                  <a:lnTo>
                    <a:pt x="27685" y="1206753"/>
                  </a:lnTo>
                  <a:lnTo>
                    <a:pt x="26364" y="1201142"/>
                  </a:lnTo>
                  <a:lnTo>
                    <a:pt x="25685" y="1194911"/>
                  </a:lnTo>
                  <a:lnTo>
                    <a:pt x="25437" y="1188287"/>
                  </a:lnTo>
                  <a:lnTo>
                    <a:pt x="25400" y="1167510"/>
                  </a:lnTo>
                  <a:lnTo>
                    <a:pt x="0" y="1165225"/>
                  </a:lnTo>
                  <a:close/>
                </a:path>
                <a:path w="2001520" h="1209039">
                  <a:moveTo>
                    <a:pt x="18542" y="1079881"/>
                  </a:moveTo>
                  <a:lnTo>
                    <a:pt x="15075" y="1090584"/>
                  </a:lnTo>
                  <a:lnTo>
                    <a:pt x="11858" y="1101502"/>
                  </a:lnTo>
                  <a:lnTo>
                    <a:pt x="9094" y="1111992"/>
                  </a:lnTo>
                  <a:lnTo>
                    <a:pt x="6984" y="1121409"/>
                  </a:lnTo>
                  <a:lnTo>
                    <a:pt x="32384" y="1128267"/>
                  </a:lnTo>
                  <a:lnTo>
                    <a:pt x="34494" y="1118242"/>
                  </a:lnTo>
                  <a:lnTo>
                    <a:pt x="37258" y="1108646"/>
                  </a:lnTo>
                  <a:lnTo>
                    <a:pt x="40475" y="1099050"/>
                  </a:lnTo>
                  <a:lnTo>
                    <a:pt x="43942" y="1089025"/>
                  </a:lnTo>
                  <a:lnTo>
                    <a:pt x="18542" y="1079881"/>
                  </a:lnTo>
                  <a:close/>
                </a:path>
                <a:path w="2001520" h="1209039">
                  <a:moveTo>
                    <a:pt x="55499" y="1001394"/>
                  </a:moveTo>
                  <a:lnTo>
                    <a:pt x="50280" y="1011741"/>
                  </a:lnTo>
                  <a:lnTo>
                    <a:pt x="45084" y="1021873"/>
                  </a:lnTo>
                  <a:lnTo>
                    <a:pt x="39889" y="1031577"/>
                  </a:lnTo>
                  <a:lnTo>
                    <a:pt x="34671" y="1040638"/>
                  </a:lnTo>
                  <a:lnTo>
                    <a:pt x="57784" y="1049782"/>
                  </a:lnTo>
                  <a:lnTo>
                    <a:pt x="62646" y="1041187"/>
                  </a:lnTo>
                  <a:lnTo>
                    <a:pt x="71465" y="1023903"/>
                  </a:lnTo>
                  <a:lnTo>
                    <a:pt x="76326" y="1015238"/>
                  </a:lnTo>
                  <a:lnTo>
                    <a:pt x="55499" y="1001394"/>
                  </a:lnTo>
                  <a:close/>
                </a:path>
                <a:path w="2001520" h="1209039">
                  <a:moveTo>
                    <a:pt x="99441" y="929894"/>
                  </a:moveTo>
                  <a:lnTo>
                    <a:pt x="92882" y="938541"/>
                  </a:lnTo>
                  <a:lnTo>
                    <a:pt x="86979" y="947165"/>
                  </a:lnTo>
                  <a:lnTo>
                    <a:pt x="81528" y="955790"/>
                  </a:lnTo>
                  <a:lnTo>
                    <a:pt x="76326" y="964438"/>
                  </a:lnTo>
                  <a:lnTo>
                    <a:pt x="97027" y="978281"/>
                  </a:lnTo>
                  <a:lnTo>
                    <a:pt x="102300" y="969633"/>
                  </a:lnTo>
                  <a:lnTo>
                    <a:pt x="107775" y="961008"/>
                  </a:lnTo>
                  <a:lnTo>
                    <a:pt x="113655" y="952384"/>
                  </a:lnTo>
                  <a:lnTo>
                    <a:pt x="120142" y="943737"/>
                  </a:lnTo>
                  <a:lnTo>
                    <a:pt x="99441" y="929894"/>
                  </a:lnTo>
                  <a:close/>
                </a:path>
                <a:path w="2001520" h="1209039">
                  <a:moveTo>
                    <a:pt x="150241" y="860678"/>
                  </a:moveTo>
                  <a:lnTo>
                    <a:pt x="143325" y="869273"/>
                  </a:lnTo>
                  <a:lnTo>
                    <a:pt x="136636" y="877903"/>
                  </a:lnTo>
                  <a:lnTo>
                    <a:pt x="130399" y="886557"/>
                  </a:lnTo>
                  <a:lnTo>
                    <a:pt x="124841" y="895222"/>
                  </a:lnTo>
                  <a:lnTo>
                    <a:pt x="143255" y="909065"/>
                  </a:lnTo>
                  <a:lnTo>
                    <a:pt x="149850" y="901739"/>
                  </a:lnTo>
                  <a:lnTo>
                    <a:pt x="156003" y="893794"/>
                  </a:lnTo>
                  <a:lnTo>
                    <a:pt x="162133" y="885420"/>
                  </a:lnTo>
                  <a:lnTo>
                    <a:pt x="168655" y="876807"/>
                  </a:lnTo>
                  <a:lnTo>
                    <a:pt x="150241" y="860678"/>
                  </a:lnTo>
                  <a:close/>
                </a:path>
                <a:path w="2001520" h="1209039">
                  <a:moveTo>
                    <a:pt x="205740" y="798321"/>
                  </a:moveTo>
                  <a:lnTo>
                    <a:pt x="198786" y="805630"/>
                  </a:lnTo>
                  <a:lnTo>
                    <a:pt x="184880" y="821056"/>
                  </a:lnTo>
                  <a:lnTo>
                    <a:pt x="177926" y="828294"/>
                  </a:lnTo>
                  <a:lnTo>
                    <a:pt x="196469" y="844422"/>
                  </a:lnTo>
                  <a:lnTo>
                    <a:pt x="203402" y="837185"/>
                  </a:lnTo>
                  <a:lnTo>
                    <a:pt x="217221" y="821759"/>
                  </a:lnTo>
                  <a:lnTo>
                    <a:pt x="224154" y="814451"/>
                  </a:lnTo>
                  <a:lnTo>
                    <a:pt x="205740" y="798321"/>
                  </a:lnTo>
                  <a:close/>
                </a:path>
                <a:path w="2001520" h="1209039">
                  <a:moveTo>
                    <a:pt x="263525" y="736091"/>
                  </a:moveTo>
                  <a:lnTo>
                    <a:pt x="233425" y="766063"/>
                  </a:lnTo>
                  <a:lnTo>
                    <a:pt x="251968" y="784478"/>
                  </a:lnTo>
                  <a:lnTo>
                    <a:pt x="258883" y="776223"/>
                  </a:lnTo>
                  <a:lnTo>
                    <a:pt x="266049" y="768635"/>
                  </a:lnTo>
                  <a:lnTo>
                    <a:pt x="273667" y="761476"/>
                  </a:lnTo>
                  <a:lnTo>
                    <a:pt x="281940" y="754507"/>
                  </a:lnTo>
                  <a:lnTo>
                    <a:pt x="263525" y="736091"/>
                  </a:lnTo>
                  <a:close/>
                </a:path>
                <a:path w="2001520" h="1209039">
                  <a:moveTo>
                    <a:pt x="325881" y="678307"/>
                  </a:moveTo>
                  <a:lnTo>
                    <a:pt x="317571" y="685258"/>
                  </a:lnTo>
                  <a:lnTo>
                    <a:pt x="301807" y="699113"/>
                  </a:lnTo>
                  <a:lnTo>
                    <a:pt x="293497" y="705992"/>
                  </a:lnTo>
                  <a:lnTo>
                    <a:pt x="312039" y="724534"/>
                  </a:lnTo>
                  <a:lnTo>
                    <a:pt x="319008" y="717583"/>
                  </a:lnTo>
                  <a:lnTo>
                    <a:pt x="326167" y="710644"/>
                  </a:lnTo>
                  <a:lnTo>
                    <a:pt x="333755" y="703728"/>
                  </a:lnTo>
                  <a:lnTo>
                    <a:pt x="342010" y="696848"/>
                  </a:lnTo>
                  <a:lnTo>
                    <a:pt x="325881" y="678307"/>
                  </a:lnTo>
                  <a:close/>
                </a:path>
                <a:path w="2001520" h="1209039">
                  <a:moveTo>
                    <a:pt x="388239" y="622934"/>
                  </a:moveTo>
                  <a:lnTo>
                    <a:pt x="379948" y="628564"/>
                  </a:lnTo>
                  <a:lnTo>
                    <a:pt x="372109" y="634825"/>
                  </a:lnTo>
                  <a:lnTo>
                    <a:pt x="364271" y="641490"/>
                  </a:lnTo>
                  <a:lnTo>
                    <a:pt x="355980" y="648334"/>
                  </a:lnTo>
                  <a:lnTo>
                    <a:pt x="372109" y="669163"/>
                  </a:lnTo>
                  <a:lnTo>
                    <a:pt x="380420" y="662211"/>
                  </a:lnTo>
                  <a:lnTo>
                    <a:pt x="396210" y="648334"/>
                  </a:lnTo>
                  <a:lnTo>
                    <a:pt x="404495" y="641476"/>
                  </a:lnTo>
                  <a:lnTo>
                    <a:pt x="388239" y="622934"/>
                  </a:lnTo>
                  <a:close/>
                </a:path>
                <a:path w="2001520" h="1209039">
                  <a:moveTo>
                    <a:pt x="453008" y="567563"/>
                  </a:moveTo>
                  <a:lnTo>
                    <a:pt x="444698" y="574514"/>
                  </a:lnTo>
                  <a:lnTo>
                    <a:pt x="428908" y="588390"/>
                  </a:lnTo>
                  <a:lnTo>
                    <a:pt x="420624" y="595248"/>
                  </a:lnTo>
                  <a:lnTo>
                    <a:pt x="436879" y="613790"/>
                  </a:lnTo>
                  <a:lnTo>
                    <a:pt x="445170" y="607196"/>
                  </a:lnTo>
                  <a:lnTo>
                    <a:pt x="469138" y="588390"/>
                  </a:lnTo>
                  <a:lnTo>
                    <a:pt x="453008" y="567563"/>
                  </a:lnTo>
                  <a:close/>
                </a:path>
                <a:path w="2001520" h="1209039">
                  <a:moveTo>
                    <a:pt x="520065" y="516889"/>
                  </a:moveTo>
                  <a:lnTo>
                    <a:pt x="511432" y="523410"/>
                  </a:lnTo>
                  <a:lnTo>
                    <a:pt x="503015" y="529526"/>
                  </a:lnTo>
                  <a:lnTo>
                    <a:pt x="495026" y="535642"/>
                  </a:lnTo>
                  <a:lnTo>
                    <a:pt x="487679" y="542163"/>
                  </a:lnTo>
                  <a:lnTo>
                    <a:pt x="501523" y="562990"/>
                  </a:lnTo>
                  <a:lnTo>
                    <a:pt x="510190" y="556093"/>
                  </a:lnTo>
                  <a:lnTo>
                    <a:pt x="518858" y="549433"/>
                  </a:lnTo>
                  <a:lnTo>
                    <a:pt x="527526" y="543202"/>
                  </a:lnTo>
                  <a:lnTo>
                    <a:pt x="536194" y="537590"/>
                  </a:lnTo>
                  <a:lnTo>
                    <a:pt x="520065" y="516889"/>
                  </a:lnTo>
                  <a:close/>
                </a:path>
                <a:path w="2001520" h="1209039">
                  <a:moveTo>
                    <a:pt x="589406" y="468375"/>
                  </a:moveTo>
                  <a:lnTo>
                    <a:pt x="580739" y="473952"/>
                  </a:lnTo>
                  <a:lnTo>
                    <a:pt x="563403" y="485913"/>
                  </a:lnTo>
                  <a:lnTo>
                    <a:pt x="554735" y="491489"/>
                  </a:lnTo>
                  <a:lnTo>
                    <a:pt x="568578" y="512190"/>
                  </a:lnTo>
                  <a:lnTo>
                    <a:pt x="577246" y="505668"/>
                  </a:lnTo>
                  <a:lnTo>
                    <a:pt x="594582" y="493385"/>
                  </a:lnTo>
                  <a:lnTo>
                    <a:pt x="603250" y="486790"/>
                  </a:lnTo>
                  <a:lnTo>
                    <a:pt x="589406" y="468375"/>
                  </a:lnTo>
                  <a:close/>
                </a:path>
                <a:path w="2001520" h="1209039">
                  <a:moveTo>
                    <a:pt x="658749" y="419988"/>
                  </a:moveTo>
                  <a:lnTo>
                    <a:pt x="650081" y="425509"/>
                  </a:lnTo>
                  <a:lnTo>
                    <a:pt x="632745" y="437455"/>
                  </a:lnTo>
                  <a:lnTo>
                    <a:pt x="624077" y="442975"/>
                  </a:lnTo>
                  <a:lnTo>
                    <a:pt x="637921" y="463803"/>
                  </a:lnTo>
                  <a:lnTo>
                    <a:pt x="646588" y="458227"/>
                  </a:lnTo>
                  <a:lnTo>
                    <a:pt x="663924" y="446266"/>
                  </a:lnTo>
                  <a:lnTo>
                    <a:pt x="672592" y="440689"/>
                  </a:lnTo>
                  <a:lnTo>
                    <a:pt x="658749" y="419988"/>
                  </a:lnTo>
                  <a:close/>
                </a:path>
                <a:path w="2001520" h="1209039">
                  <a:moveTo>
                    <a:pt x="730376" y="373760"/>
                  </a:moveTo>
                  <a:lnTo>
                    <a:pt x="721673" y="380301"/>
                  </a:lnTo>
                  <a:lnTo>
                    <a:pt x="712755" y="386175"/>
                  </a:lnTo>
                  <a:lnTo>
                    <a:pt x="703409" y="391620"/>
                  </a:lnTo>
                  <a:lnTo>
                    <a:pt x="693420" y="396875"/>
                  </a:lnTo>
                  <a:lnTo>
                    <a:pt x="707263" y="417575"/>
                  </a:lnTo>
                  <a:lnTo>
                    <a:pt x="715966" y="412412"/>
                  </a:lnTo>
                  <a:lnTo>
                    <a:pt x="724884" y="407225"/>
                  </a:lnTo>
                  <a:lnTo>
                    <a:pt x="734230" y="402038"/>
                  </a:lnTo>
                  <a:lnTo>
                    <a:pt x="744220" y="396875"/>
                  </a:lnTo>
                  <a:lnTo>
                    <a:pt x="730376" y="373760"/>
                  </a:lnTo>
                  <a:close/>
                </a:path>
                <a:path w="2001520" h="1209039">
                  <a:moveTo>
                    <a:pt x="802004" y="332231"/>
                  </a:moveTo>
                  <a:lnTo>
                    <a:pt x="793301" y="337450"/>
                  </a:lnTo>
                  <a:lnTo>
                    <a:pt x="784383" y="342645"/>
                  </a:lnTo>
                  <a:lnTo>
                    <a:pt x="775037" y="347841"/>
                  </a:lnTo>
                  <a:lnTo>
                    <a:pt x="765048" y="353059"/>
                  </a:lnTo>
                  <a:lnTo>
                    <a:pt x="778891" y="373760"/>
                  </a:lnTo>
                  <a:lnTo>
                    <a:pt x="787594" y="368597"/>
                  </a:lnTo>
                  <a:lnTo>
                    <a:pt x="796512" y="363410"/>
                  </a:lnTo>
                  <a:lnTo>
                    <a:pt x="805858" y="358223"/>
                  </a:lnTo>
                  <a:lnTo>
                    <a:pt x="815848" y="353059"/>
                  </a:lnTo>
                  <a:lnTo>
                    <a:pt x="802004" y="332231"/>
                  </a:lnTo>
                  <a:close/>
                </a:path>
                <a:path w="2001520" h="1209039">
                  <a:moveTo>
                    <a:pt x="875919" y="288416"/>
                  </a:moveTo>
                  <a:lnTo>
                    <a:pt x="866894" y="293582"/>
                  </a:lnTo>
                  <a:lnTo>
                    <a:pt x="847986" y="304008"/>
                  </a:lnTo>
                  <a:lnTo>
                    <a:pt x="838961" y="309244"/>
                  </a:lnTo>
                  <a:lnTo>
                    <a:pt x="850519" y="332231"/>
                  </a:lnTo>
                  <a:lnTo>
                    <a:pt x="860508" y="327068"/>
                  </a:lnTo>
                  <a:lnTo>
                    <a:pt x="869854" y="321881"/>
                  </a:lnTo>
                  <a:lnTo>
                    <a:pt x="878772" y="316694"/>
                  </a:lnTo>
                  <a:lnTo>
                    <a:pt x="887476" y="311531"/>
                  </a:lnTo>
                  <a:lnTo>
                    <a:pt x="875919" y="288416"/>
                  </a:lnTo>
                  <a:close/>
                </a:path>
                <a:path w="2001520" h="1209039">
                  <a:moveTo>
                    <a:pt x="949959" y="249173"/>
                  </a:moveTo>
                  <a:lnTo>
                    <a:pt x="940915" y="254392"/>
                  </a:lnTo>
                  <a:lnTo>
                    <a:pt x="921920" y="264783"/>
                  </a:lnTo>
                  <a:lnTo>
                    <a:pt x="912876" y="270001"/>
                  </a:lnTo>
                  <a:lnTo>
                    <a:pt x="924432" y="290702"/>
                  </a:lnTo>
                  <a:lnTo>
                    <a:pt x="933477" y="285896"/>
                  </a:lnTo>
                  <a:lnTo>
                    <a:pt x="952472" y="277094"/>
                  </a:lnTo>
                  <a:lnTo>
                    <a:pt x="961517" y="272288"/>
                  </a:lnTo>
                  <a:lnTo>
                    <a:pt x="949959" y="249173"/>
                  </a:lnTo>
                  <a:close/>
                </a:path>
                <a:path w="2001520" h="1209039">
                  <a:moveTo>
                    <a:pt x="1026159" y="212216"/>
                  </a:moveTo>
                  <a:lnTo>
                    <a:pt x="1016134" y="217078"/>
                  </a:lnTo>
                  <a:lnTo>
                    <a:pt x="996942" y="225897"/>
                  </a:lnTo>
                  <a:lnTo>
                    <a:pt x="986917" y="230758"/>
                  </a:lnTo>
                  <a:lnTo>
                    <a:pt x="998474" y="253745"/>
                  </a:lnTo>
                  <a:lnTo>
                    <a:pt x="1008463" y="248618"/>
                  </a:lnTo>
                  <a:lnTo>
                    <a:pt x="1017809" y="243681"/>
                  </a:lnTo>
                  <a:lnTo>
                    <a:pt x="1026727" y="239172"/>
                  </a:lnTo>
                  <a:lnTo>
                    <a:pt x="1035430" y="235331"/>
                  </a:lnTo>
                  <a:lnTo>
                    <a:pt x="1026159" y="212216"/>
                  </a:lnTo>
                  <a:close/>
                </a:path>
                <a:path w="2001520" h="1209039">
                  <a:moveTo>
                    <a:pt x="1102486" y="175387"/>
                  </a:moveTo>
                  <a:lnTo>
                    <a:pt x="1092459" y="180193"/>
                  </a:lnTo>
                  <a:lnTo>
                    <a:pt x="1073215" y="188995"/>
                  </a:lnTo>
                  <a:lnTo>
                    <a:pt x="1063117" y="193801"/>
                  </a:lnTo>
                  <a:lnTo>
                    <a:pt x="1074674" y="216915"/>
                  </a:lnTo>
                  <a:lnTo>
                    <a:pt x="1083718" y="212054"/>
                  </a:lnTo>
                  <a:lnTo>
                    <a:pt x="1102713" y="203235"/>
                  </a:lnTo>
                  <a:lnTo>
                    <a:pt x="1111757" y="198373"/>
                  </a:lnTo>
                  <a:lnTo>
                    <a:pt x="1102486" y="175387"/>
                  </a:lnTo>
                  <a:close/>
                </a:path>
                <a:path w="2001520" h="1209039">
                  <a:moveTo>
                    <a:pt x="1178686" y="143001"/>
                  </a:moveTo>
                  <a:lnTo>
                    <a:pt x="1169662" y="146863"/>
                  </a:lnTo>
                  <a:lnTo>
                    <a:pt x="1150754" y="155396"/>
                  </a:lnTo>
                  <a:lnTo>
                    <a:pt x="1141729" y="159257"/>
                  </a:lnTo>
                  <a:lnTo>
                    <a:pt x="1151001" y="182244"/>
                  </a:lnTo>
                  <a:lnTo>
                    <a:pt x="1160061" y="178438"/>
                  </a:lnTo>
                  <a:lnTo>
                    <a:pt x="1169765" y="174180"/>
                  </a:lnTo>
                  <a:lnTo>
                    <a:pt x="1179897" y="169922"/>
                  </a:lnTo>
                  <a:lnTo>
                    <a:pt x="1190244" y="166115"/>
                  </a:lnTo>
                  <a:lnTo>
                    <a:pt x="1178686" y="143001"/>
                  </a:lnTo>
                  <a:close/>
                </a:path>
                <a:path w="2001520" h="1209039">
                  <a:moveTo>
                    <a:pt x="1257300" y="113029"/>
                  </a:moveTo>
                  <a:lnTo>
                    <a:pt x="1248239" y="116532"/>
                  </a:lnTo>
                  <a:lnTo>
                    <a:pt x="1238535" y="119999"/>
                  </a:lnTo>
                  <a:lnTo>
                    <a:pt x="1218056" y="126872"/>
                  </a:lnTo>
                  <a:lnTo>
                    <a:pt x="1227201" y="149987"/>
                  </a:lnTo>
                  <a:lnTo>
                    <a:pt x="1237620" y="146538"/>
                  </a:lnTo>
                  <a:lnTo>
                    <a:pt x="1247790" y="143065"/>
                  </a:lnTo>
                  <a:lnTo>
                    <a:pt x="1257508" y="139592"/>
                  </a:lnTo>
                  <a:lnTo>
                    <a:pt x="1266571" y="136144"/>
                  </a:lnTo>
                  <a:lnTo>
                    <a:pt x="1257300" y="113029"/>
                  </a:lnTo>
                  <a:close/>
                </a:path>
                <a:path w="2001520" h="1209039">
                  <a:moveTo>
                    <a:pt x="1338199" y="83057"/>
                  </a:moveTo>
                  <a:lnTo>
                    <a:pt x="1317720" y="89979"/>
                  </a:lnTo>
                  <a:lnTo>
                    <a:pt x="1308016" y="93452"/>
                  </a:lnTo>
                  <a:lnTo>
                    <a:pt x="1298955" y="96900"/>
                  </a:lnTo>
                  <a:lnTo>
                    <a:pt x="1305814" y="120014"/>
                  </a:lnTo>
                  <a:lnTo>
                    <a:pt x="1316180" y="116548"/>
                  </a:lnTo>
                  <a:lnTo>
                    <a:pt x="1326356" y="113331"/>
                  </a:lnTo>
                  <a:lnTo>
                    <a:pt x="1336103" y="110567"/>
                  </a:lnTo>
                  <a:lnTo>
                    <a:pt x="1345183" y="108457"/>
                  </a:lnTo>
                  <a:lnTo>
                    <a:pt x="1338199" y="83057"/>
                  </a:lnTo>
                  <a:close/>
                </a:path>
                <a:path w="2001520" h="1209039">
                  <a:moveTo>
                    <a:pt x="1419098" y="57657"/>
                  </a:moveTo>
                  <a:lnTo>
                    <a:pt x="1377442" y="71500"/>
                  </a:lnTo>
                  <a:lnTo>
                    <a:pt x="1386713" y="94614"/>
                  </a:lnTo>
                  <a:lnTo>
                    <a:pt x="1395775" y="91201"/>
                  </a:lnTo>
                  <a:lnTo>
                    <a:pt x="1405493" y="87979"/>
                  </a:lnTo>
                  <a:lnTo>
                    <a:pt x="1415663" y="85185"/>
                  </a:lnTo>
                  <a:lnTo>
                    <a:pt x="1426082" y="83057"/>
                  </a:lnTo>
                  <a:lnTo>
                    <a:pt x="1419098" y="57657"/>
                  </a:lnTo>
                  <a:close/>
                </a:path>
                <a:path w="2001520" h="1209039">
                  <a:moveTo>
                    <a:pt x="1964563" y="34670"/>
                  </a:moveTo>
                  <a:lnTo>
                    <a:pt x="1953005" y="57657"/>
                  </a:lnTo>
                  <a:lnTo>
                    <a:pt x="1961638" y="61591"/>
                  </a:lnTo>
                  <a:lnTo>
                    <a:pt x="1970055" y="66357"/>
                  </a:lnTo>
                  <a:lnTo>
                    <a:pt x="1978044" y="71981"/>
                  </a:lnTo>
                  <a:lnTo>
                    <a:pt x="1985391" y="78485"/>
                  </a:lnTo>
                  <a:lnTo>
                    <a:pt x="2001520" y="57657"/>
                  </a:lnTo>
                  <a:lnTo>
                    <a:pt x="1992816" y="51173"/>
                  </a:lnTo>
                  <a:lnTo>
                    <a:pt x="1983898" y="45307"/>
                  </a:lnTo>
                  <a:lnTo>
                    <a:pt x="1974552" y="39870"/>
                  </a:lnTo>
                  <a:lnTo>
                    <a:pt x="1964563" y="34670"/>
                  </a:lnTo>
                  <a:close/>
                </a:path>
                <a:path w="2001520" h="1209039">
                  <a:moveTo>
                    <a:pt x="1499997" y="36956"/>
                  </a:moveTo>
                  <a:lnTo>
                    <a:pt x="1489612" y="39028"/>
                  </a:lnTo>
                  <a:lnTo>
                    <a:pt x="1468796" y="44029"/>
                  </a:lnTo>
                  <a:lnTo>
                    <a:pt x="1458341" y="46100"/>
                  </a:lnTo>
                  <a:lnTo>
                    <a:pt x="1465326" y="71500"/>
                  </a:lnTo>
                  <a:lnTo>
                    <a:pt x="1475708" y="68427"/>
                  </a:lnTo>
                  <a:lnTo>
                    <a:pt x="1496472" y="63089"/>
                  </a:lnTo>
                  <a:lnTo>
                    <a:pt x="1506854" y="59943"/>
                  </a:lnTo>
                  <a:lnTo>
                    <a:pt x="1499997" y="36956"/>
                  </a:lnTo>
                  <a:close/>
                </a:path>
                <a:path w="2001520" h="1209039">
                  <a:moveTo>
                    <a:pt x="1583181" y="18414"/>
                  </a:moveTo>
                  <a:lnTo>
                    <a:pt x="1572797" y="20238"/>
                  </a:lnTo>
                  <a:lnTo>
                    <a:pt x="1562401" y="22240"/>
                  </a:lnTo>
                  <a:lnTo>
                    <a:pt x="1551981" y="24647"/>
                  </a:lnTo>
                  <a:lnTo>
                    <a:pt x="1541526" y="27685"/>
                  </a:lnTo>
                  <a:lnTo>
                    <a:pt x="1546225" y="50800"/>
                  </a:lnTo>
                  <a:lnTo>
                    <a:pt x="1587753" y="43814"/>
                  </a:lnTo>
                  <a:lnTo>
                    <a:pt x="1583181" y="18414"/>
                  </a:lnTo>
                  <a:close/>
                </a:path>
                <a:path w="2001520" h="1209039">
                  <a:moveTo>
                    <a:pt x="1881377" y="6984"/>
                  </a:moveTo>
                  <a:lnTo>
                    <a:pt x="1876678" y="32257"/>
                  </a:lnTo>
                  <a:lnTo>
                    <a:pt x="1886706" y="34403"/>
                  </a:lnTo>
                  <a:lnTo>
                    <a:pt x="1905950" y="39455"/>
                  </a:lnTo>
                  <a:lnTo>
                    <a:pt x="1916049" y="41528"/>
                  </a:lnTo>
                  <a:lnTo>
                    <a:pt x="1922906" y="18414"/>
                  </a:lnTo>
                  <a:lnTo>
                    <a:pt x="1912524" y="15343"/>
                  </a:lnTo>
                  <a:lnTo>
                    <a:pt x="1891760" y="10056"/>
                  </a:lnTo>
                  <a:lnTo>
                    <a:pt x="1881377" y="6984"/>
                  </a:lnTo>
                  <a:close/>
                </a:path>
                <a:path w="2001520" h="1209039">
                  <a:moveTo>
                    <a:pt x="1666367" y="4571"/>
                  </a:moveTo>
                  <a:lnTo>
                    <a:pt x="1624838" y="11556"/>
                  </a:lnTo>
                  <a:lnTo>
                    <a:pt x="1629409" y="36956"/>
                  </a:lnTo>
                  <a:lnTo>
                    <a:pt x="1671066" y="29971"/>
                  </a:lnTo>
                  <a:lnTo>
                    <a:pt x="1666367" y="4571"/>
                  </a:lnTo>
                  <a:close/>
                </a:path>
                <a:path w="2001520" h="1209039">
                  <a:moveTo>
                    <a:pt x="1795779" y="0"/>
                  </a:moveTo>
                  <a:lnTo>
                    <a:pt x="1793494" y="23113"/>
                  </a:lnTo>
                  <a:lnTo>
                    <a:pt x="1803896" y="24471"/>
                  </a:lnTo>
                  <a:lnTo>
                    <a:pt x="1824747" y="26328"/>
                  </a:lnTo>
                  <a:lnTo>
                    <a:pt x="1835150" y="27685"/>
                  </a:lnTo>
                  <a:lnTo>
                    <a:pt x="1837435" y="2285"/>
                  </a:lnTo>
                  <a:lnTo>
                    <a:pt x="1827051" y="964"/>
                  </a:lnTo>
                  <a:lnTo>
                    <a:pt x="1816655" y="285"/>
                  </a:lnTo>
                  <a:lnTo>
                    <a:pt x="1806235" y="35"/>
                  </a:lnTo>
                  <a:lnTo>
                    <a:pt x="1795779" y="0"/>
                  </a:lnTo>
                  <a:close/>
                </a:path>
                <a:path w="2001520" h="1209039">
                  <a:moveTo>
                    <a:pt x="1751965" y="0"/>
                  </a:moveTo>
                  <a:lnTo>
                    <a:pt x="1741509" y="35"/>
                  </a:lnTo>
                  <a:lnTo>
                    <a:pt x="1731089" y="285"/>
                  </a:lnTo>
                  <a:lnTo>
                    <a:pt x="1720693" y="964"/>
                  </a:lnTo>
                  <a:lnTo>
                    <a:pt x="1710308" y="2285"/>
                  </a:lnTo>
                  <a:lnTo>
                    <a:pt x="1712595" y="25400"/>
                  </a:lnTo>
                  <a:lnTo>
                    <a:pt x="1722961" y="25364"/>
                  </a:lnTo>
                  <a:lnTo>
                    <a:pt x="1733137" y="25114"/>
                  </a:lnTo>
                  <a:lnTo>
                    <a:pt x="1742884" y="24435"/>
                  </a:lnTo>
                  <a:lnTo>
                    <a:pt x="1751965" y="23113"/>
                  </a:lnTo>
                  <a:lnTo>
                    <a:pt x="1751965" y="0"/>
                  </a:lnTo>
                  <a:close/>
                </a:path>
              </a:pathLst>
            </a:custGeom>
            <a:solidFill>
              <a:srgbClr val="232C3B"/>
            </a:solidFill>
          </p:spPr>
          <p:txBody>
            <a:bodyPr wrap="square" lIns="0" tIns="0" rIns="0" bIns="0" rtlCol="0"/>
            <a:lstStyle/>
            <a:p>
              <a:endParaRPr/>
            </a:p>
          </p:txBody>
        </p:sp>
        <p:sp>
          <p:nvSpPr>
            <p:cNvPr id="30" name="object 7">
              <a:extLst>
                <a:ext uri="{FF2B5EF4-FFF2-40B4-BE49-F238E27FC236}">
                  <a16:creationId xmlns:a16="http://schemas.microsoft.com/office/drawing/2014/main" id="{F343DFEF-6BD1-4CAF-84AF-0BA515C5DA59}"/>
                </a:ext>
              </a:extLst>
            </p:cNvPr>
            <p:cNvSpPr/>
            <p:nvPr/>
          </p:nvSpPr>
          <p:spPr>
            <a:xfrm>
              <a:off x="8950959" y="5171440"/>
              <a:ext cx="30480" cy="30480"/>
            </a:xfrm>
            <a:custGeom>
              <a:avLst/>
              <a:gdLst/>
              <a:ahLst/>
              <a:cxnLst/>
              <a:rect l="l" t="t" r="r" b="b"/>
              <a:pathLst>
                <a:path w="30479" h="30479">
                  <a:moveTo>
                    <a:pt x="21717" y="0"/>
                  </a:moveTo>
                  <a:lnTo>
                    <a:pt x="0" y="9398"/>
                  </a:lnTo>
                  <a:lnTo>
                    <a:pt x="2159" y="16383"/>
                  </a:lnTo>
                  <a:lnTo>
                    <a:pt x="6476" y="23495"/>
                  </a:lnTo>
                  <a:lnTo>
                    <a:pt x="8763" y="30480"/>
                  </a:lnTo>
                  <a:lnTo>
                    <a:pt x="30480" y="18796"/>
                  </a:lnTo>
                  <a:lnTo>
                    <a:pt x="26162" y="11684"/>
                  </a:lnTo>
                  <a:lnTo>
                    <a:pt x="24003" y="6985"/>
                  </a:lnTo>
                  <a:lnTo>
                    <a:pt x="21717" y="0"/>
                  </a:lnTo>
                  <a:close/>
                </a:path>
              </a:pathLst>
            </a:custGeom>
            <a:solidFill>
              <a:srgbClr val="232C3B"/>
            </a:solidFill>
          </p:spPr>
          <p:txBody>
            <a:bodyPr wrap="square" lIns="0" tIns="0" rIns="0" bIns="0" rtlCol="0"/>
            <a:lstStyle/>
            <a:p>
              <a:endParaRPr/>
            </a:p>
          </p:txBody>
        </p:sp>
        <p:sp>
          <p:nvSpPr>
            <p:cNvPr id="31" name="object 8">
              <a:extLst>
                <a:ext uri="{FF2B5EF4-FFF2-40B4-BE49-F238E27FC236}">
                  <a16:creationId xmlns:a16="http://schemas.microsoft.com/office/drawing/2014/main" id="{489EEDF6-0F1F-463D-9966-7DA5A6866771}"/>
                </a:ext>
              </a:extLst>
            </p:cNvPr>
            <p:cNvSpPr/>
            <p:nvPr/>
          </p:nvSpPr>
          <p:spPr>
            <a:xfrm>
              <a:off x="9347200" y="3647440"/>
              <a:ext cx="1259840" cy="1605280"/>
            </a:xfrm>
            <a:custGeom>
              <a:avLst/>
              <a:gdLst/>
              <a:ahLst/>
              <a:cxnLst/>
              <a:rect l="l" t="t" r="r" b="b"/>
              <a:pathLst>
                <a:path w="1259840" h="1605279">
                  <a:moveTo>
                    <a:pt x="631063" y="0"/>
                  </a:moveTo>
                  <a:lnTo>
                    <a:pt x="583876" y="1719"/>
                  </a:lnTo>
                  <a:lnTo>
                    <a:pt x="537646" y="6798"/>
                  </a:lnTo>
                  <a:lnTo>
                    <a:pt x="492493" y="15116"/>
                  </a:lnTo>
                  <a:lnTo>
                    <a:pt x="448539" y="26552"/>
                  </a:lnTo>
                  <a:lnTo>
                    <a:pt x="405904" y="40987"/>
                  </a:lnTo>
                  <a:lnTo>
                    <a:pt x="364709" y="58300"/>
                  </a:lnTo>
                  <a:lnTo>
                    <a:pt x="325075" y="78371"/>
                  </a:lnTo>
                  <a:lnTo>
                    <a:pt x="287122" y="101080"/>
                  </a:lnTo>
                  <a:lnTo>
                    <a:pt x="250972" y="126307"/>
                  </a:lnTo>
                  <a:lnTo>
                    <a:pt x="216745" y="153931"/>
                  </a:lnTo>
                  <a:lnTo>
                    <a:pt x="184562" y="183832"/>
                  </a:lnTo>
                  <a:lnTo>
                    <a:pt x="154544" y="215890"/>
                  </a:lnTo>
                  <a:lnTo>
                    <a:pt x="126811" y="249985"/>
                  </a:lnTo>
                  <a:lnTo>
                    <a:pt x="101485" y="285996"/>
                  </a:lnTo>
                  <a:lnTo>
                    <a:pt x="78686" y="323803"/>
                  </a:lnTo>
                  <a:lnTo>
                    <a:pt x="58535" y="363286"/>
                  </a:lnTo>
                  <a:lnTo>
                    <a:pt x="41152" y="404325"/>
                  </a:lnTo>
                  <a:lnTo>
                    <a:pt x="26659" y="446800"/>
                  </a:lnTo>
                  <a:lnTo>
                    <a:pt x="15177" y="490590"/>
                  </a:lnTo>
                  <a:lnTo>
                    <a:pt x="6826" y="535575"/>
                  </a:lnTo>
                  <a:lnTo>
                    <a:pt x="1726" y="581635"/>
                  </a:lnTo>
                  <a:lnTo>
                    <a:pt x="0" y="628650"/>
                  </a:lnTo>
                  <a:lnTo>
                    <a:pt x="1937" y="678146"/>
                  </a:lnTo>
                  <a:lnTo>
                    <a:pt x="7652" y="726576"/>
                  </a:lnTo>
                  <a:lnTo>
                    <a:pt x="16998" y="773793"/>
                  </a:lnTo>
                  <a:lnTo>
                    <a:pt x="29829" y="819652"/>
                  </a:lnTo>
                  <a:lnTo>
                    <a:pt x="46000" y="864005"/>
                  </a:lnTo>
                  <a:lnTo>
                    <a:pt x="65364" y="906705"/>
                  </a:lnTo>
                  <a:lnTo>
                    <a:pt x="87776" y="947607"/>
                  </a:lnTo>
                  <a:lnTo>
                    <a:pt x="113089" y="986563"/>
                  </a:lnTo>
                  <a:lnTo>
                    <a:pt x="141158" y="1023428"/>
                  </a:lnTo>
                  <a:lnTo>
                    <a:pt x="171836" y="1058054"/>
                  </a:lnTo>
                  <a:lnTo>
                    <a:pt x="204977" y="1090295"/>
                  </a:lnTo>
                  <a:lnTo>
                    <a:pt x="211963" y="1097280"/>
                  </a:lnTo>
                  <a:lnTo>
                    <a:pt x="258505" y="1142163"/>
                  </a:lnTo>
                  <a:lnTo>
                    <a:pt x="289897" y="1181016"/>
                  </a:lnTo>
                  <a:lnTo>
                    <a:pt x="317366" y="1222864"/>
                  </a:lnTo>
                  <a:lnTo>
                    <a:pt x="340582" y="1267460"/>
                  </a:lnTo>
                  <a:lnTo>
                    <a:pt x="359214" y="1314555"/>
                  </a:lnTo>
                  <a:lnTo>
                    <a:pt x="372931" y="1363904"/>
                  </a:lnTo>
                  <a:lnTo>
                    <a:pt x="381404" y="1415259"/>
                  </a:lnTo>
                  <a:lnTo>
                    <a:pt x="384301" y="1468374"/>
                  </a:lnTo>
                  <a:lnTo>
                    <a:pt x="384301" y="1605280"/>
                  </a:lnTo>
                  <a:lnTo>
                    <a:pt x="875538" y="1605280"/>
                  </a:lnTo>
                  <a:lnTo>
                    <a:pt x="875538" y="1468374"/>
                  </a:lnTo>
                  <a:lnTo>
                    <a:pt x="878435" y="1415259"/>
                  </a:lnTo>
                  <a:lnTo>
                    <a:pt x="886908" y="1363904"/>
                  </a:lnTo>
                  <a:lnTo>
                    <a:pt x="900625" y="1314555"/>
                  </a:lnTo>
                  <a:lnTo>
                    <a:pt x="919257" y="1267460"/>
                  </a:lnTo>
                  <a:lnTo>
                    <a:pt x="942473" y="1222864"/>
                  </a:lnTo>
                  <a:lnTo>
                    <a:pt x="969942" y="1181016"/>
                  </a:lnTo>
                  <a:lnTo>
                    <a:pt x="1001334" y="1142163"/>
                  </a:lnTo>
                  <a:lnTo>
                    <a:pt x="1036320" y="1106551"/>
                  </a:lnTo>
                  <a:lnTo>
                    <a:pt x="1043304" y="1101852"/>
                  </a:lnTo>
                  <a:lnTo>
                    <a:pt x="1054861" y="1090295"/>
                  </a:lnTo>
                  <a:lnTo>
                    <a:pt x="1088003" y="1058054"/>
                  </a:lnTo>
                  <a:lnTo>
                    <a:pt x="1118681" y="1023428"/>
                  </a:lnTo>
                  <a:lnTo>
                    <a:pt x="1146750" y="986563"/>
                  </a:lnTo>
                  <a:lnTo>
                    <a:pt x="1172063" y="947607"/>
                  </a:lnTo>
                  <a:lnTo>
                    <a:pt x="1194475" y="906705"/>
                  </a:lnTo>
                  <a:lnTo>
                    <a:pt x="1213839" y="864005"/>
                  </a:lnTo>
                  <a:lnTo>
                    <a:pt x="1230010" y="819652"/>
                  </a:lnTo>
                  <a:lnTo>
                    <a:pt x="1242841" y="773793"/>
                  </a:lnTo>
                  <a:lnTo>
                    <a:pt x="1252187" y="726576"/>
                  </a:lnTo>
                  <a:lnTo>
                    <a:pt x="1257902" y="678146"/>
                  </a:lnTo>
                  <a:lnTo>
                    <a:pt x="1259840" y="628650"/>
                  </a:lnTo>
                  <a:lnTo>
                    <a:pt x="1258113" y="581635"/>
                  </a:lnTo>
                  <a:lnTo>
                    <a:pt x="1253015" y="535575"/>
                  </a:lnTo>
                  <a:lnTo>
                    <a:pt x="1244668" y="490590"/>
                  </a:lnTo>
                  <a:lnTo>
                    <a:pt x="1233193" y="446800"/>
                  </a:lnTo>
                  <a:lnTo>
                    <a:pt x="1218714" y="404325"/>
                  </a:lnTo>
                  <a:lnTo>
                    <a:pt x="1201351" y="363286"/>
                  </a:lnTo>
                  <a:lnTo>
                    <a:pt x="1181227" y="323803"/>
                  </a:lnTo>
                  <a:lnTo>
                    <a:pt x="1158464" y="285996"/>
                  </a:lnTo>
                  <a:lnTo>
                    <a:pt x="1133184" y="249985"/>
                  </a:lnTo>
                  <a:lnTo>
                    <a:pt x="1105510" y="215890"/>
                  </a:lnTo>
                  <a:lnTo>
                    <a:pt x="1075562" y="183832"/>
                  </a:lnTo>
                  <a:lnTo>
                    <a:pt x="1043465" y="153931"/>
                  </a:lnTo>
                  <a:lnTo>
                    <a:pt x="1009338" y="126307"/>
                  </a:lnTo>
                  <a:lnTo>
                    <a:pt x="973306" y="101080"/>
                  </a:lnTo>
                  <a:lnTo>
                    <a:pt x="935489" y="78371"/>
                  </a:lnTo>
                  <a:lnTo>
                    <a:pt x="896009" y="58300"/>
                  </a:lnTo>
                  <a:lnTo>
                    <a:pt x="854990" y="40987"/>
                  </a:lnTo>
                  <a:lnTo>
                    <a:pt x="812552" y="26552"/>
                  </a:lnTo>
                  <a:lnTo>
                    <a:pt x="768818" y="15116"/>
                  </a:lnTo>
                  <a:lnTo>
                    <a:pt x="723911" y="6798"/>
                  </a:lnTo>
                  <a:lnTo>
                    <a:pt x="677952" y="1719"/>
                  </a:lnTo>
                  <a:lnTo>
                    <a:pt x="631063" y="0"/>
                  </a:lnTo>
                  <a:close/>
                </a:path>
              </a:pathLst>
            </a:custGeom>
            <a:solidFill>
              <a:srgbClr val="FFFFFF"/>
            </a:solidFill>
          </p:spPr>
          <p:txBody>
            <a:bodyPr wrap="square" lIns="0" tIns="0" rIns="0" bIns="0" rtlCol="0"/>
            <a:lstStyle/>
            <a:p>
              <a:endParaRPr/>
            </a:p>
          </p:txBody>
        </p:sp>
        <p:sp>
          <p:nvSpPr>
            <p:cNvPr id="32" name="object 9">
              <a:extLst>
                <a:ext uri="{FF2B5EF4-FFF2-40B4-BE49-F238E27FC236}">
                  <a16:creationId xmlns:a16="http://schemas.microsoft.com/office/drawing/2014/main" id="{DE6A3353-1A0C-4692-9EB2-05F919EAD386}"/>
                </a:ext>
              </a:extLst>
            </p:cNvPr>
            <p:cNvSpPr/>
            <p:nvPr/>
          </p:nvSpPr>
          <p:spPr>
            <a:xfrm>
              <a:off x="9489440" y="3789679"/>
              <a:ext cx="965200" cy="965200"/>
            </a:xfrm>
            <a:custGeom>
              <a:avLst/>
              <a:gdLst/>
              <a:ahLst/>
              <a:cxnLst/>
              <a:rect l="l" t="t" r="r" b="b"/>
              <a:pathLst>
                <a:path w="965200" h="965200">
                  <a:moveTo>
                    <a:pt x="482600" y="0"/>
                  </a:moveTo>
                  <a:lnTo>
                    <a:pt x="436116" y="2208"/>
                  </a:lnTo>
                  <a:lnTo>
                    <a:pt x="390883" y="8700"/>
                  </a:lnTo>
                  <a:lnTo>
                    <a:pt x="347104" y="19273"/>
                  </a:lnTo>
                  <a:lnTo>
                    <a:pt x="304981" y="33724"/>
                  </a:lnTo>
                  <a:lnTo>
                    <a:pt x="264716" y="51852"/>
                  </a:lnTo>
                  <a:lnTo>
                    <a:pt x="226510" y="73454"/>
                  </a:lnTo>
                  <a:lnTo>
                    <a:pt x="190567" y="98329"/>
                  </a:lnTo>
                  <a:lnTo>
                    <a:pt x="157087" y="126274"/>
                  </a:lnTo>
                  <a:lnTo>
                    <a:pt x="126274" y="157087"/>
                  </a:lnTo>
                  <a:lnTo>
                    <a:pt x="98329" y="190567"/>
                  </a:lnTo>
                  <a:lnTo>
                    <a:pt x="73454" y="226510"/>
                  </a:lnTo>
                  <a:lnTo>
                    <a:pt x="51852" y="264716"/>
                  </a:lnTo>
                  <a:lnTo>
                    <a:pt x="33724" y="304981"/>
                  </a:lnTo>
                  <a:lnTo>
                    <a:pt x="19273" y="347104"/>
                  </a:lnTo>
                  <a:lnTo>
                    <a:pt x="8700" y="390883"/>
                  </a:lnTo>
                  <a:lnTo>
                    <a:pt x="2208" y="436116"/>
                  </a:lnTo>
                  <a:lnTo>
                    <a:pt x="0" y="482600"/>
                  </a:lnTo>
                  <a:lnTo>
                    <a:pt x="2208" y="529083"/>
                  </a:lnTo>
                  <a:lnTo>
                    <a:pt x="8700" y="574316"/>
                  </a:lnTo>
                  <a:lnTo>
                    <a:pt x="19273" y="618095"/>
                  </a:lnTo>
                  <a:lnTo>
                    <a:pt x="33724" y="660218"/>
                  </a:lnTo>
                  <a:lnTo>
                    <a:pt x="51852" y="700483"/>
                  </a:lnTo>
                  <a:lnTo>
                    <a:pt x="73454" y="738689"/>
                  </a:lnTo>
                  <a:lnTo>
                    <a:pt x="98329" y="774632"/>
                  </a:lnTo>
                  <a:lnTo>
                    <a:pt x="126274" y="808112"/>
                  </a:lnTo>
                  <a:lnTo>
                    <a:pt x="157087" y="838925"/>
                  </a:lnTo>
                  <a:lnTo>
                    <a:pt x="190567" y="866870"/>
                  </a:lnTo>
                  <a:lnTo>
                    <a:pt x="226510" y="891745"/>
                  </a:lnTo>
                  <a:lnTo>
                    <a:pt x="264716" y="913347"/>
                  </a:lnTo>
                  <a:lnTo>
                    <a:pt x="304981" y="931475"/>
                  </a:lnTo>
                  <a:lnTo>
                    <a:pt x="347104" y="945926"/>
                  </a:lnTo>
                  <a:lnTo>
                    <a:pt x="390883" y="956499"/>
                  </a:lnTo>
                  <a:lnTo>
                    <a:pt x="436116" y="962991"/>
                  </a:lnTo>
                  <a:lnTo>
                    <a:pt x="482600" y="965200"/>
                  </a:lnTo>
                  <a:lnTo>
                    <a:pt x="529083" y="962991"/>
                  </a:lnTo>
                  <a:lnTo>
                    <a:pt x="574316" y="956499"/>
                  </a:lnTo>
                  <a:lnTo>
                    <a:pt x="618095" y="945926"/>
                  </a:lnTo>
                  <a:lnTo>
                    <a:pt x="660218" y="931475"/>
                  </a:lnTo>
                  <a:lnTo>
                    <a:pt x="700483" y="913347"/>
                  </a:lnTo>
                  <a:lnTo>
                    <a:pt x="738689" y="891745"/>
                  </a:lnTo>
                  <a:lnTo>
                    <a:pt x="774632" y="866870"/>
                  </a:lnTo>
                  <a:lnTo>
                    <a:pt x="808112" y="838925"/>
                  </a:lnTo>
                  <a:lnTo>
                    <a:pt x="838925" y="808112"/>
                  </a:lnTo>
                  <a:lnTo>
                    <a:pt x="866870" y="774632"/>
                  </a:lnTo>
                  <a:lnTo>
                    <a:pt x="891745" y="738689"/>
                  </a:lnTo>
                  <a:lnTo>
                    <a:pt x="913347" y="700483"/>
                  </a:lnTo>
                  <a:lnTo>
                    <a:pt x="931475" y="660218"/>
                  </a:lnTo>
                  <a:lnTo>
                    <a:pt x="945926" y="618095"/>
                  </a:lnTo>
                  <a:lnTo>
                    <a:pt x="956499" y="574316"/>
                  </a:lnTo>
                  <a:lnTo>
                    <a:pt x="962991" y="529083"/>
                  </a:lnTo>
                  <a:lnTo>
                    <a:pt x="965200" y="482600"/>
                  </a:lnTo>
                  <a:lnTo>
                    <a:pt x="962991" y="436116"/>
                  </a:lnTo>
                  <a:lnTo>
                    <a:pt x="956499" y="390883"/>
                  </a:lnTo>
                  <a:lnTo>
                    <a:pt x="945926" y="347104"/>
                  </a:lnTo>
                  <a:lnTo>
                    <a:pt x="931475" y="304981"/>
                  </a:lnTo>
                  <a:lnTo>
                    <a:pt x="913347" y="264716"/>
                  </a:lnTo>
                  <a:lnTo>
                    <a:pt x="891745" y="226510"/>
                  </a:lnTo>
                  <a:lnTo>
                    <a:pt x="866870" y="190567"/>
                  </a:lnTo>
                  <a:lnTo>
                    <a:pt x="838925" y="157087"/>
                  </a:lnTo>
                  <a:lnTo>
                    <a:pt x="808112" y="126274"/>
                  </a:lnTo>
                  <a:lnTo>
                    <a:pt x="774632" y="98329"/>
                  </a:lnTo>
                  <a:lnTo>
                    <a:pt x="738689" y="73454"/>
                  </a:lnTo>
                  <a:lnTo>
                    <a:pt x="700483" y="51852"/>
                  </a:lnTo>
                  <a:lnTo>
                    <a:pt x="660218" y="33724"/>
                  </a:lnTo>
                  <a:lnTo>
                    <a:pt x="618095" y="19273"/>
                  </a:lnTo>
                  <a:lnTo>
                    <a:pt x="574316" y="8700"/>
                  </a:lnTo>
                  <a:lnTo>
                    <a:pt x="529083" y="2208"/>
                  </a:lnTo>
                  <a:lnTo>
                    <a:pt x="482600" y="0"/>
                  </a:lnTo>
                  <a:close/>
                </a:path>
              </a:pathLst>
            </a:custGeom>
            <a:solidFill>
              <a:srgbClr val="E6E4E4"/>
            </a:solidFill>
          </p:spPr>
          <p:txBody>
            <a:bodyPr wrap="square" lIns="0" tIns="0" rIns="0" bIns="0" rtlCol="0"/>
            <a:lstStyle/>
            <a:p>
              <a:endParaRPr/>
            </a:p>
          </p:txBody>
        </p:sp>
        <p:sp>
          <p:nvSpPr>
            <p:cNvPr id="33" name="object 10">
              <a:extLst>
                <a:ext uri="{FF2B5EF4-FFF2-40B4-BE49-F238E27FC236}">
                  <a16:creationId xmlns:a16="http://schemas.microsoft.com/office/drawing/2014/main" id="{1F390B95-610C-44D7-8489-400294D86F4F}"/>
                </a:ext>
              </a:extLst>
            </p:cNvPr>
            <p:cNvSpPr/>
            <p:nvPr/>
          </p:nvSpPr>
          <p:spPr>
            <a:xfrm>
              <a:off x="9621519" y="3921759"/>
              <a:ext cx="711200" cy="711200"/>
            </a:xfrm>
            <a:custGeom>
              <a:avLst/>
              <a:gdLst/>
              <a:ahLst/>
              <a:cxnLst/>
              <a:rect l="l" t="t" r="r" b="b"/>
              <a:pathLst>
                <a:path w="711200" h="711200">
                  <a:moveTo>
                    <a:pt x="526817" y="604067"/>
                  </a:moveTo>
                  <a:lnTo>
                    <a:pt x="184344" y="604067"/>
                  </a:lnTo>
                  <a:lnTo>
                    <a:pt x="207772" y="611885"/>
                  </a:lnTo>
                  <a:lnTo>
                    <a:pt x="225421" y="627455"/>
                  </a:lnTo>
                  <a:lnTo>
                    <a:pt x="236092" y="648239"/>
                  </a:lnTo>
                  <a:lnTo>
                    <a:pt x="238954" y="671643"/>
                  </a:lnTo>
                  <a:lnTo>
                    <a:pt x="233172" y="695070"/>
                  </a:lnTo>
                  <a:lnTo>
                    <a:pt x="247094" y="699841"/>
                  </a:lnTo>
                  <a:lnTo>
                    <a:pt x="261207" y="703992"/>
                  </a:lnTo>
                  <a:lnTo>
                    <a:pt x="275748" y="707715"/>
                  </a:lnTo>
                  <a:lnTo>
                    <a:pt x="290956" y="711200"/>
                  </a:lnTo>
                  <a:lnTo>
                    <a:pt x="297146" y="687187"/>
                  </a:lnTo>
                  <a:lnTo>
                    <a:pt x="311134" y="668162"/>
                  </a:lnTo>
                  <a:lnTo>
                    <a:pt x="331194" y="655639"/>
                  </a:lnTo>
                  <a:lnTo>
                    <a:pt x="355600" y="651128"/>
                  </a:lnTo>
                  <a:lnTo>
                    <a:pt x="472653" y="651128"/>
                  </a:lnTo>
                  <a:lnTo>
                    <a:pt x="473043" y="648239"/>
                  </a:lnTo>
                  <a:lnTo>
                    <a:pt x="484437" y="627455"/>
                  </a:lnTo>
                  <a:lnTo>
                    <a:pt x="503427" y="611885"/>
                  </a:lnTo>
                  <a:lnTo>
                    <a:pt x="526817" y="604067"/>
                  </a:lnTo>
                  <a:close/>
                </a:path>
                <a:path w="711200" h="711200">
                  <a:moveTo>
                    <a:pt x="472653" y="651128"/>
                  </a:moveTo>
                  <a:lnTo>
                    <a:pt x="355600" y="651128"/>
                  </a:lnTo>
                  <a:lnTo>
                    <a:pt x="378719" y="655639"/>
                  </a:lnTo>
                  <a:lnTo>
                    <a:pt x="398351" y="668162"/>
                  </a:lnTo>
                  <a:lnTo>
                    <a:pt x="412767" y="687187"/>
                  </a:lnTo>
                  <a:lnTo>
                    <a:pt x="420243" y="711200"/>
                  </a:lnTo>
                  <a:lnTo>
                    <a:pt x="434127" y="707715"/>
                  </a:lnTo>
                  <a:lnTo>
                    <a:pt x="447976" y="703992"/>
                  </a:lnTo>
                  <a:lnTo>
                    <a:pt x="461801" y="699841"/>
                  </a:lnTo>
                  <a:lnTo>
                    <a:pt x="475614" y="695070"/>
                  </a:lnTo>
                  <a:lnTo>
                    <a:pt x="469888" y="671643"/>
                  </a:lnTo>
                  <a:lnTo>
                    <a:pt x="472653" y="651128"/>
                  </a:lnTo>
                  <a:close/>
                </a:path>
                <a:path w="711200" h="711200">
                  <a:moveTo>
                    <a:pt x="183766" y="469888"/>
                  </a:moveTo>
                  <a:lnTo>
                    <a:pt x="37234" y="469888"/>
                  </a:lnTo>
                  <a:lnTo>
                    <a:pt x="60864" y="473043"/>
                  </a:lnTo>
                  <a:lnTo>
                    <a:pt x="82351" y="484437"/>
                  </a:lnTo>
                  <a:lnTo>
                    <a:pt x="99313" y="503427"/>
                  </a:lnTo>
                  <a:lnTo>
                    <a:pt x="106757" y="526817"/>
                  </a:lnTo>
                  <a:lnTo>
                    <a:pt x="105330" y="550433"/>
                  </a:lnTo>
                  <a:lnTo>
                    <a:pt x="95688" y="571882"/>
                  </a:lnTo>
                  <a:lnTo>
                    <a:pt x="78485" y="588771"/>
                  </a:lnTo>
                  <a:lnTo>
                    <a:pt x="88868" y="600513"/>
                  </a:lnTo>
                  <a:lnTo>
                    <a:pt x="99250" y="611362"/>
                  </a:lnTo>
                  <a:lnTo>
                    <a:pt x="109632" y="621329"/>
                  </a:lnTo>
                  <a:lnTo>
                    <a:pt x="120014" y="630427"/>
                  </a:lnTo>
                  <a:lnTo>
                    <a:pt x="138299" y="613529"/>
                  </a:lnTo>
                  <a:lnTo>
                    <a:pt x="160464" y="604678"/>
                  </a:lnTo>
                  <a:lnTo>
                    <a:pt x="184344" y="604067"/>
                  </a:lnTo>
                  <a:lnTo>
                    <a:pt x="616610" y="604067"/>
                  </a:lnTo>
                  <a:lnTo>
                    <a:pt x="620025" y="600513"/>
                  </a:lnTo>
                  <a:lnTo>
                    <a:pt x="630427" y="588771"/>
                  </a:lnTo>
                  <a:lnTo>
                    <a:pt x="613529" y="571882"/>
                  </a:lnTo>
                  <a:lnTo>
                    <a:pt x="610017" y="563371"/>
                  </a:lnTo>
                  <a:lnTo>
                    <a:pt x="355600" y="563371"/>
                  </a:lnTo>
                  <a:lnTo>
                    <a:pt x="307741" y="557801"/>
                  </a:lnTo>
                  <a:lnTo>
                    <a:pt x="263923" y="541975"/>
                  </a:lnTo>
                  <a:lnTo>
                    <a:pt x="225357" y="517225"/>
                  </a:lnTo>
                  <a:lnTo>
                    <a:pt x="193254" y="484882"/>
                  </a:lnTo>
                  <a:lnTo>
                    <a:pt x="183766" y="469888"/>
                  </a:lnTo>
                  <a:close/>
                </a:path>
                <a:path w="711200" h="711200">
                  <a:moveTo>
                    <a:pt x="616610" y="604067"/>
                  </a:moveTo>
                  <a:lnTo>
                    <a:pt x="526817" y="604067"/>
                  </a:lnTo>
                  <a:lnTo>
                    <a:pt x="550433" y="604678"/>
                  </a:lnTo>
                  <a:lnTo>
                    <a:pt x="571882" y="613529"/>
                  </a:lnTo>
                  <a:lnTo>
                    <a:pt x="588772" y="630427"/>
                  </a:lnTo>
                  <a:lnTo>
                    <a:pt x="599174" y="621329"/>
                  </a:lnTo>
                  <a:lnTo>
                    <a:pt x="609600" y="611362"/>
                  </a:lnTo>
                  <a:lnTo>
                    <a:pt x="616610" y="604067"/>
                  </a:lnTo>
                  <a:close/>
                </a:path>
                <a:path w="711200" h="711200">
                  <a:moveTo>
                    <a:pt x="610017" y="147827"/>
                  </a:moveTo>
                  <a:lnTo>
                    <a:pt x="355600" y="147827"/>
                  </a:lnTo>
                  <a:lnTo>
                    <a:pt x="402738" y="153279"/>
                  </a:lnTo>
                  <a:lnTo>
                    <a:pt x="446276" y="168824"/>
                  </a:lnTo>
                  <a:lnTo>
                    <a:pt x="484882" y="193254"/>
                  </a:lnTo>
                  <a:lnTo>
                    <a:pt x="517225" y="225357"/>
                  </a:lnTo>
                  <a:lnTo>
                    <a:pt x="541975" y="263923"/>
                  </a:lnTo>
                  <a:lnTo>
                    <a:pt x="557801" y="307741"/>
                  </a:lnTo>
                  <a:lnTo>
                    <a:pt x="563372" y="355600"/>
                  </a:lnTo>
                  <a:lnTo>
                    <a:pt x="557801" y="402738"/>
                  </a:lnTo>
                  <a:lnTo>
                    <a:pt x="541975" y="446276"/>
                  </a:lnTo>
                  <a:lnTo>
                    <a:pt x="517225" y="484882"/>
                  </a:lnTo>
                  <a:lnTo>
                    <a:pt x="484882" y="517225"/>
                  </a:lnTo>
                  <a:lnTo>
                    <a:pt x="446276" y="541975"/>
                  </a:lnTo>
                  <a:lnTo>
                    <a:pt x="402738" y="557801"/>
                  </a:lnTo>
                  <a:lnTo>
                    <a:pt x="355600" y="563371"/>
                  </a:lnTo>
                  <a:lnTo>
                    <a:pt x="610017" y="563371"/>
                  </a:lnTo>
                  <a:lnTo>
                    <a:pt x="604678" y="550433"/>
                  </a:lnTo>
                  <a:lnTo>
                    <a:pt x="604067" y="526817"/>
                  </a:lnTo>
                  <a:lnTo>
                    <a:pt x="611885" y="503427"/>
                  </a:lnTo>
                  <a:lnTo>
                    <a:pt x="627455" y="484437"/>
                  </a:lnTo>
                  <a:lnTo>
                    <a:pt x="648239" y="473043"/>
                  </a:lnTo>
                  <a:lnTo>
                    <a:pt x="671643" y="469888"/>
                  </a:lnTo>
                  <a:lnTo>
                    <a:pt x="697197" y="469888"/>
                  </a:lnTo>
                  <a:lnTo>
                    <a:pt x="699841" y="462766"/>
                  </a:lnTo>
                  <a:lnTo>
                    <a:pt x="703992" y="448833"/>
                  </a:lnTo>
                  <a:lnTo>
                    <a:pt x="707715" y="434449"/>
                  </a:lnTo>
                  <a:lnTo>
                    <a:pt x="711200" y="420242"/>
                  </a:lnTo>
                  <a:lnTo>
                    <a:pt x="687187" y="413732"/>
                  </a:lnTo>
                  <a:lnTo>
                    <a:pt x="668162" y="399208"/>
                  </a:lnTo>
                  <a:lnTo>
                    <a:pt x="655639" y="379041"/>
                  </a:lnTo>
                  <a:lnTo>
                    <a:pt x="651128" y="355600"/>
                  </a:lnTo>
                  <a:lnTo>
                    <a:pt x="655639" y="331194"/>
                  </a:lnTo>
                  <a:lnTo>
                    <a:pt x="668162" y="311134"/>
                  </a:lnTo>
                  <a:lnTo>
                    <a:pt x="687187" y="297146"/>
                  </a:lnTo>
                  <a:lnTo>
                    <a:pt x="711200" y="290956"/>
                  </a:lnTo>
                  <a:lnTo>
                    <a:pt x="707715" y="275748"/>
                  </a:lnTo>
                  <a:lnTo>
                    <a:pt x="703992" y="261207"/>
                  </a:lnTo>
                  <a:lnTo>
                    <a:pt x="699841" y="247094"/>
                  </a:lnTo>
                  <a:lnTo>
                    <a:pt x="697052" y="238954"/>
                  </a:lnTo>
                  <a:lnTo>
                    <a:pt x="671643" y="238954"/>
                  </a:lnTo>
                  <a:lnTo>
                    <a:pt x="648239" y="236093"/>
                  </a:lnTo>
                  <a:lnTo>
                    <a:pt x="627455" y="225421"/>
                  </a:lnTo>
                  <a:lnTo>
                    <a:pt x="611885" y="207771"/>
                  </a:lnTo>
                  <a:lnTo>
                    <a:pt x="604067" y="184382"/>
                  </a:lnTo>
                  <a:lnTo>
                    <a:pt x="604678" y="160766"/>
                  </a:lnTo>
                  <a:lnTo>
                    <a:pt x="610017" y="147827"/>
                  </a:lnTo>
                  <a:close/>
                </a:path>
                <a:path w="711200" h="711200">
                  <a:moveTo>
                    <a:pt x="13843" y="233171"/>
                  </a:moveTo>
                  <a:lnTo>
                    <a:pt x="9108" y="247094"/>
                  </a:lnTo>
                  <a:lnTo>
                    <a:pt x="5206" y="261207"/>
                  </a:lnTo>
                  <a:lnTo>
                    <a:pt x="2162" y="275748"/>
                  </a:lnTo>
                  <a:lnTo>
                    <a:pt x="0" y="290956"/>
                  </a:lnTo>
                  <a:lnTo>
                    <a:pt x="22691" y="297146"/>
                  </a:lnTo>
                  <a:lnTo>
                    <a:pt x="41036" y="311134"/>
                  </a:lnTo>
                  <a:lnTo>
                    <a:pt x="53310" y="331194"/>
                  </a:lnTo>
                  <a:lnTo>
                    <a:pt x="57784" y="355600"/>
                  </a:lnTo>
                  <a:lnTo>
                    <a:pt x="53310" y="379041"/>
                  </a:lnTo>
                  <a:lnTo>
                    <a:pt x="41036" y="399208"/>
                  </a:lnTo>
                  <a:lnTo>
                    <a:pt x="22691" y="413732"/>
                  </a:lnTo>
                  <a:lnTo>
                    <a:pt x="0" y="420242"/>
                  </a:lnTo>
                  <a:lnTo>
                    <a:pt x="2162" y="434449"/>
                  </a:lnTo>
                  <a:lnTo>
                    <a:pt x="5206" y="448833"/>
                  </a:lnTo>
                  <a:lnTo>
                    <a:pt x="9108" y="462766"/>
                  </a:lnTo>
                  <a:lnTo>
                    <a:pt x="13843" y="475614"/>
                  </a:lnTo>
                  <a:lnTo>
                    <a:pt x="37234" y="469888"/>
                  </a:lnTo>
                  <a:lnTo>
                    <a:pt x="183766" y="469888"/>
                  </a:lnTo>
                  <a:lnTo>
                    <a:pt x="168824" y="446276"/>
                  </a:lnTo>
                  <a:lnTo>
                    <a:pt x="153279" y="402738"/>
                  </a:lnTo>
                  <a:lnTo>
                    <a:pt x="147827" y="355600"/>
                  </a:lnTo>
                  <a:lnTo>
                    <a:pt x="153279" y="307741"/>
                  </a:lnTo>
                  <a:lnTo>
                    <a:pt x="168824" y="263923"/>
                  </a:lnTo>
                  <a:lnTo>
                    <a:pt x="184641" y="238954"/>
                  </a:lnTo>
                  <a:lnTo>
                    <a:pt x="37234" y="238954"/>
                  </a:lnTo>
                  <a:lnTo>
                    <a:pt x="13843" y="233171"/>
                  </a:lnTo>
                  <a:close/>
                </a:path>
                <a:path w="711200" h="711200">
                  <a:moveTo>
                    <a:pt x="697197" y="469888"/>
                  </a:moveTo>
                  <a:lnTo>
                    <a:pt x="671643" y="469888"/>
                  </a:lnTo>
                  <a:lnTo>
                    <a:pt x="695071" y="475614"/>
                  </a:lnTo>
                  <a:lnTo>
                    <a:pt x="697197" y="469888"/>
                  </a:lnTo>
                  <a:close/>
                </a:path>
                <a:path w="711200" h="711200">
                  <a:moveTo>
                    <a:pt x="120014" y="78485"/>
                  </a:moveTo>
                  <a:lnTo>
                    <a:pt x="109632" y="88905"/>
                  </a:lnTo>
                  <a:lnTo>
                    <a:pt x="99250" y="99552"/>
                  </a:lnTo>
                  <a:lnTo>
                    <a:pt x="88868" y="110650"/>
                  </a:lnTo>
                  <a:lnTo>
                    <a:pt x="78485" y="122427"/>
                  </a:lnTo>
                  <a:lnTo>
                    <a:pt x="95688" y="139317"/>
                  </a:lnTo>
                  <a:lnTo>
                    <a:pt x="105330" y="160766"/>
                  </a:lnTo>
                  <a:lnTo>
                    <a:pt x="99313" y="207771"/>
                  </a:lnTo>
                  <a:lnTo>
                    <a:pt x="60864" y="236093"/>
                  </a:lnTo>
                  <a:lnTo>
                    <a:pt x="37234" y="238954"/>
                  </a:lnTo>
                  <a:lnTo>
                    <a:pt x="184641" y="238954"/>
                  </a:lnTo>
                  <a:lnTo>
                    <a:pt x="225357" y="193254"/>
                  </a:lnTo>
                  <a:lnTo>
                    <a:pt x="263923" y="168824"/>
                  </a:lnTo>
                  <a:lnTo>
                    <a:pt x="307741" y="153279"/>
                  </a:lnTo>
                  <a:lnTo>
                    <a:pt x="355600" y="147827"/>
                  </a:lnTo>
                  <a:lnTo>
                    <a:pt x="610017" y="147827"/>
                  </a:lnTo>
                  <a:lnTo>
                    <a:pt x="613529" y="139317"/>
                  </a:lnTo>
                  <a:lnTo>
                    <a:pt x="630427" y="122427"/>
                  </a:lnTo>
                  <a:lnTo>
                    <a:pt x="620025" y="110650"/>
                  </a:lnTo>
                  <a:lnTo>
                    <a:pt x="616368" y="106757"/>
                  </a:lnTo>
                  <a:lnTo>
                    <a:pt x="184344" y="106757"/>
                  </a:lnTo>
                  <a:lnTo>
                    <a:pt x="160464" y="105330"/>
                  </a:lnTo>
                  <a:lnTo>
                    <a:pt x="138299" y="95688"/>
                  </a:lnTo>
                  <a:lnTo>
                    <a:pt x="120014" y="78485"/>
                  </a:lnTo>
                  <a:close/>
                </a:path>
                <a:path w="711200" h="711200">
                  <a:moveTo>
                    <a:pt x="695071" y="233171"/>
                  </a:moveTo>
                  <a:lnTo>
                    <a:pt x="671643" y="238954"/>
                  </a:lnTo>
                  <a:lnTo>
                    <a:pt x="697052" y="238954"/>
                  </a:lnTo>
                  <a:lnTo>
                    <a:pt x="695071" y="233171"/>
                  </a:lnTo>
                  <a:close/>
                </a:path>
                <a:path w="711200" h="711200">
                  <a:moveTo>
                    <a:pt x="290956" y="0"/>
                  </a:moveTo>
                  <a:lnTo>
                    <a:pt x="275748" y="2484"/>
                  </a:lnTo>
                  <a:lnTo>
                    <a:pt x="261207" y="6064"/>
                  </a:lnTo>
                  <a:lnTo>
                    <a:pt x="247094" y="10072"/>
                  </a:lnTo>
                  <a:lnTo>
                    <a:pt x="233172" y="13842"/>
                  </a:lnTo>
                  <a:lnTo>
                    <a:pt x="238954" y="37234"/>
                  </a:lnTo>
                  <a:lnTo>
                    <a:pt x="236093" y="60864"/>
                  </a:lnTo>
                  <a:lnTo>
                    <a:pt x="225421" y="82351"/>
                  </a:lnTo>
                  <a:lnTo>
                    <a:pt x="207772" y="99313"/>
                  </a:lnTo>
                  <a:lnTo>
                    <a:pt x="184344" y="106757"/>
                  </a:lnTo>
                  <a:lnTo>
                    <a:pt x="526817" y="106757"/>
                  </a:lnTo>
                  <a:lnTo>
                    <a:pt x="503427" y="99313"/>
                  </a:lnTo>
                  <a:lnTo>
                    <a:pt x="484437" y="82351"/>
                  </a:lnTo>
                  <a:lnTo>
                    <a:pt x="473043" y="60864"/>
                  </a:lnTo>
                  <a:lnTo>
                    <a:pt x="472632" y="57784"/>
                  </a:lnTo>
                  <a:lnTo>
                    <a:pt x="355600" y="57784"/>
                  </a:lnTo>
                  <a:lnTo>
                    <a:pt x="331194" y="53310"/>
                  </a:lnTo>
                  <a:lnTo>
                    <a:pt x="311134" y="41036"/>
                  </a:lnTo>
                  <a:lnTo>
                    <a:pt x="297146" y="22691"/>
                  </a:lnTo>
                  <a:lnTo>
                    <a:pt x="290956" y="0"/>
                  </a:lnTo>
                  <a:close/>
                </a:path>
                <a:path w="711200" h="711200">
                  <a:moveTo>
                    <a:pt x="588772" y="78485"/>
                  </a:moveTo>
                  <a:lnTo>
                    <a:pt x="571882" y="95688"/>
                  </a:lnTo>
                  <a:lnTo>
                    <a:pt x="550433" y="105330"/>
                  </a:lnTo>
                  <a:lnTo>
                    <a:pt x="526817" y="106757"/>
                  </a:lnTo>
                  <a:lnTo>
                    <a:pt x="616368" y="106757"/>
                  </a:lnTo>
                  <a:lnTo>
                    <a:pt x="609600" y="99552"/>
                  </a:lnTo>
                  <a:lnTo>
                    <a:pt x="599174" y="88905"/>
                  </a:lnTo>
                  <a:lnTo>
                    <a:pt x="588772" y="78485"/>
                  </a:lnTo>
                  <a:close/>
                </a:path>
                <a:path w="711200" h="711200">
                  <a:moveTo>
                    <a:pt x="420243" y="0"/>
                  </a:moveTo>
                  <a:lnTo>
                    <a:pt x="412767" y="22691"/>
                  </a:lnTo>
                  <a:lnTo>
                    <a:pt x="398351" y="41036"/>
                  </a:lnTo>
                  <a:lnTo>
                    <a:pt x="378719" y="53310"/>
                  </a:lnTo>
                  <a:lnTo>
                    <a:pt x="355600" y="57784"/>
                  </a:lnTo>
                  <a:lnTo>
                    <a:pt x="472632" y="57784"/>
                  </a:lnTo>
                  <a:lnTo>
                    <a:pt x="469888" y="37234"/>
                  </a:lnTo>
                  <a:lnTo>
                    <a:pt x="475614" y="13842"/>
                  </a:lnTo>
                  <a:lnTo>
                    <a:pt x="461801" y="10072"/>
                  </a:lnTo>
                  <a:lnTo>
                    <a:pt x="447976" y="6064"/>
                  </a:lnTo>
                  <a:lnTo>
                    <a:pt x="434127" y="2484"/>
                  </a:lnTo>
                  <a:lnTo>
                    <a:pt x="420243" y="0"/>
                  </a:lnTo>
                  <a:close/>
                </a:path>
              </a:pathLst>
            </a:custGeom>
            <a:solidFill>
              <a:srgbClr val="232C3B"/>
            </a:solidFill>
          </p:spPr>
          <p:txBody>
            <a:bodyPr wrap="square" lIns="0" tIns="0" rIns="0" bIns="0" rtlCol="0"/>
            <a:lstStyle/>
            <a:p>
              <a:endParaRPr/>
            </a:p>
          </p:txBody>
        </p:sp>
        <p:sp>
          <p:nvSpPr>
            <p:cNvPr id="34" name="object 11">
              <a:extLst>
                <a:ext uri="{FF2B5EF4-FFF2-40B4-BE49-F238E27FC236}">
                  <a16:creationId xmlns:a16="http://schemas.microsoft.com/office/drawing/2014/main" id="{67D8AFFA-1490-4D99-867E-CBD4B7A2889A}"/>
                </a:ext>
              </a:extLst>
            </p:cNvPr>
            <p:cNvSpPr/>
            <p:nvPr/>
          </p:nvSpPr>
          <p:spPr>
            <a:xfrm>
              <a:off x="9824719" y="4124959"/>
              <a:ext cx="304800" cy="304800"/>
            </a:xfrm>
            <a:custGeom>
              <a:avLst/>
              <a:gdLst/>
              <a:ahLst/>
              <a:cxnLst/>
              <a:rect l="l" t="t" r="r" b="b"/>
              <a:pathLst>
                <a:path w="304800" h="304800">
                  <a:moveTo>
                    <a:pt x="120014" y="263270"/>
                  </a:moveTo>
                  <a:lnTo>
                    <a:pt x="108584" y="297814"/>
                  </a:lnTo>
                  <a:lnTo>
                    <a:pt x="119002" y="300888"/>
                  </a:lnTo>
                  <a:lnTo>
                    <a:pt x="129635" y="303069"/>
                  </a:lnTo>
                  <a:lnTo>
                    <a:pt x="140696" y="304369"/>
                  </a:lnTo>
                  <a:lnTo>
                    <a:pt x="152400" y="304800"/>
                  </a:lnTo>
                  <a:lnTo>
                    <a:pt x="152400" y="267842"/>
                  </a:lnTo>
                  <a:lnTo>
                    <a:pt x="143767" y="267450"/>
                  </a:lnTo>
                  <a:lnTo>
                    <a:pt x="135350" y="266414"/>
                  </a:lnTo>
                  <a:lnTo>
                    <a:pt x="127361" y="264949"/>
                  </a:lnTo>
                  <a:lnTo>
                    <a:pt x="120014" y="263270"/>
                  </a:lnTo>
                  <a:close/>
                </a:path>
                <a:path w="304800" h="304800">
                  <a:moveTo>
                    <a:pt x="214756" y="249427"/>
                  </a:moveTo>
                  <a:lnTo>
                    <a:pt x="207770" y="252858"/>
                  </a:lnTo>
                  <a:lnTo>
                    <a:pt x="200580" y="256301"/>
                  </a:lnTo>
                  <a:lnTo>
                    <a:pt x="192986" y="259768"/>
                  </a:lnTo>
                  <a:lnTo>
                    <a:pt x="184784" y="263270"/>
                  </a:lnTo>
                  <a:lnTo>
                    <a:pt x="196214" y="297814"/>
                  </a:lnTo>
                  <a:lnTo>
                    <a:pt x="206295" y="294312"/>
                  </a:lnTo>
                  <a:lnTo>
                    <a:pt x="215899" y="290369"/>
                  </a:lnTo>
                  <a:lnTo>
                    <a:pt x="225504" y="285545"/>
                  </a:lnTo>
                  <a:lnTo>
                    <a:pt x="235584" y="279400"/>
                  </a:lnTo>
                  <a:lnTo>
                    <a:pt x="214756" y="249427"/>
                  </a:lnTo>
                  <a:close/>
                </a:path>
                <a:path w="304800" h="304800">
                  <a:moveTo>
                    <a:pt x="64643" y="228600"/>
                  </a:moveTo>
                  <a:lnTo>
                    <a:pt x="36956" y="251713"/>
                  </a:lnTo>
                  <a:lnTo>
                    <a:pt x="44301" y="259933"/>
                  </a:lnTo>
                  <a:lnTo>
                    <a:pt x="52276" y="267271"/>
                  </a:lnTo>
                  <a:lnTo>
                    <a:pt x="60656" y="273752"/>
                  </a:lnTo>
                  <a:lnTo>
                    <a:pt x="69214" y="279400"/>
                  </a:lnTo>
                  <a:lnTo>
                    <a:pt x="90043" y="249427"/>
                  </a:lnTo>
                  <a:lnTo>
                    <a:pt x="83145" y="244209"/>
                  </a:lnTo>
                  <a:lnTo>
                    <a:pt x="76485" y="239013"/>
                  </a:lnTo>
                  <a:lnTo>
                    <a:pt x="70254" y="233818"/>
                  </a:lnTo>
                  <a:lnTo>
                    <a:pt x="64643" y="228600"/>
                  </a:lnTo>
                  <a:close/>
                </a:path>
                <a:path w="304800" h="304800">
                  <a:moveTo>
                    <a:pt x="256285" y="198627"/>
                  </a:moveTo>
                  <a:lnTo>
                    <a:pt x="252801" y="206847"/>
                  </a:lnTo>
                  <a:lnTo>
                    <a:pt x="249078" y="214185"/>
                  </a:lnTo>
                  <a:lnTo>
                    <a:pt x="244927" y="220666"/>
                  </a:lnTo>
                  <a:lnTo>
                    <a:pt x="240156" y="226313"/>
                  </a:lnTo>
                  <a:lnTo>
                    <a:pt x="267843" y="251713"/>
                  </a:lnTo>
                  <a:lnTo>
                    <a:pt x="274383" y="243010"/>
                  </a:lnTo>
                  <a:lnTo>
                    <a:pt x="280257" y="234092"/>
                  </a:lnTo>
                  <a:lnTo>
                    <a:pt x="285702" y="224746"/>
                  </a:lnTo>
                  <a:lnTo>
                    <a:pt x="290956" y="214756"/>
                  </a:lnTo>
                  <a:lnTo>
                    <a:pt x="256285" y="198627"/>
                  </a:lnTo>
                  <a:close/>
                </a:path>
                <a:path w="304800" h="304800">
                  <a:moveTo>
                    <a:pt x="36956" y="168528"/>
                  </a:moveTo>
                  <a:lnTo>
                    <a:pt x="0" y="173227"/>
                  </a:lnTo>
                  <a:lnTo>
                    <a:pt x="2162" y="183931"/>
                  </a:lnTo>
                  <a:lnTo>
                    <a:pt x="5206" y="194849"/>
                  </a:lnTo>
                  <a:lnTo>
                    <a:pt x="9108" y="205339"/>
                  </a:lnTo>
                  <a:lnTo>
                    <a:pt x="13843" y="214756"/>
                  </a:lnTo>
                  <a:lnTo>
                    <a:pt x="46227" y="200913"/>
                  </a:lnTo>
                  <a:lnTo>
                    <a:pt x="43118" y="192603"/>
                  </a:lnTo>
                  <a:lnTo>
                    <a:pt x="40687" y="184721"/>
                  </a:lnTo>
                  <a:lnTo>
                    <a:pt x="38709" y="176839"/>
                  </a:lnTo>
                  <a:lnTo>
                    <a:pt x="36956" y="168528"/>
                  </a:lnTo>
                  <a:close/>
                </a:path>
                <a:path w="304800" h="304800">
                  <a:moveTo>
                    <a:pt x="302513" y="129285"/>
                  </a:moveTo>
                  <a:lnTo>
                    <a:pt x="265556" y="136270"/>
                  </a:lnTo>
                  <a:lnTo>
                    <a:pt x="265556" y="140842"/>
                  </a:lnTo>
                  <a:lnTo>
                    <a:pt x="267843" y="145414"/>
                  </a:lnTo>
                  <a:lnTo>
                    <a:pt x="267843" y="156971"/>
                  </a:lnTo>
                  <a:lnTo>
                    <a:pt x="265556" y="161670"/>
                  </a:lnTo>
                  <a:lnTo>
                    <a:pt x="265556" y="168528"/>
                  </a:lnTo>
                  <a:lnTo>
                    <a:pt x="302513" y="173227"/>
                  </a:lnTo>
                  <a:lnTo>
                    <a:pt x="302513" y="166242"/>
                  </a:lnTo>
                  <a:lnTo>
                    <a:pt x="304800" y="159384"/>
                  </a:lnTo>
                  <a:lnTo>
                    <a:pt x="304800" y="145414"/>
                  </a:lnTo>
                  <a:lnTo>
                    <a:pt x="302513" y="136270"/>
                  </a:lnTo>
                  <a:lnTo>
                    <a:pt x="302513" y="129285"/>
                  </a:lnTo>
                  <a:close/>
                </a:path>
                <a:path w="304800" h="304800">
                  <a:moveTo>
                    <a:pt x="13843" y="87756"/>
                  </a:moveTo>
                  <a:lnTo>
                    <a:pt x="9108" y="98139"/>
                  </a:lnTo>
                  <a:lnTo>
                    <a:pt x="5206" y="108521"/>
                  </a:lnTo>
                  <a:lnTo>
                    <a:pt x="2162" y="118903"/>
                  </a:lnTo>
                  <a:lnTo>
                    <a:pt x="0" y="129285"/>
                  </a:lnTo>
                  <a:lnTo>
                    <a:pt x="36956" y="136270"/>
                  </a:lnTo>
                  <a:lnTo>
                    <a:pt x="38709" y="127638"/>
                  </a:lnTo>
                  <a:lnTo>
                    <a:pt x="40687" y="119221"/>
                  </a:lnTo>
                  <a:lnTo>
                    <a:pt x="43118" y="111232"/>
                  </a:lnTo>
                  <a:lnTo>
                    <a:pt x="46227" y="103885"/>
                  </a:lnTo>
                  <a:lnTo>
                    <a:pt x="13843" y="87756"/>
                  </a:lnTo>
                  <a:close/>
                </a:path>
                <a:path w="304800" h="304800">
                  <a:moveTo>
                    <a:pt x="265556" y="50800"/>
                  </a:moveTo>
                  <a:lnTo>
                    <a:pt x="237871" y="76200"/>
                  </a:lnTo>
                  <a:lnTo>
                    <a:pt x="243963" y="83133"/>
                  </a:lnTo>
                  <a:lnTo>
                    <a:pt x="248793" y="90042"/>
                  </a:lnTo>
                  <a:lnTo>
                    <a:pt x="252765" y="96952"/>
                  </a:lnTo>
                  <a:lnTo>
                    <a:pt x="256285" y="103885"/>
                  </a:lnTo>
                  <a:lnTo>
                    <a:pt x="290956" y="87756"/>
                  </a:lnTo>
                  <a:lnTo>
                    <a:pt x="285666" y="77767"/>
                  </a:lnTo>
                  <a:lnTo>
                    <a:pt x="279971" y="68421"/>
                  </a:lnTo>
                  <a:lnTo>
                    <a:pt x="273419" y="59503"/>
                  </a:lnTo>
                  <a:lnTo>
                    <a:pt x="265556" y="50800"/>
                  </a:lnTo>
                  <a:close/>
                </a:path>
                <a:path w="304800" h="304800">
                  <a:moveTo>
                    <a:pt x="69214" y="23113"/>
                  </a:moveTo>
                  <a:lnTo>
                    <a:pt x="60656" y="30083"/>
                  </a:lnTo>
                  <a:lnTo>
                    <a:pt x="52276" y="37242"/>
                  </a:lnTo>
                  <a:lnTo>
                    <a:pt x="44301" y="44830"/>
                  </a:lnTo>
                  <a:lnTo>
                    <a:pt x="36956" y="53085"/>
                  </a:lnTo>
                  <a:lnTo>
                    <a:pt x="64643" y="76200"/>
                  </a:lnTo>
                  <a:lnTo>
                    <a:pt x="70254" y="69695"/>
                  </a:lnTo>
                  <a:lnTo>
                    <a:pt x="76485" y="64071"/>
                  </a:lnTo>
                  <a:lnTo>
                    <a:pt x="83145" y="59305"/>
                  </a:lnTo>
                  <a:lnTo>
                    <a:pt x="90043" y="55371"/>
                  </a:lnTo>
                  <a:lnTo>
                    <a:pt x="69214" y="23113"/>
                  </a:lnTo>
                  <a:close/>
                </a:path>
                <a:path w="304800" h="304800">
                  <a:moveTo>
                    <a:pt x="193928" y="4571"/>
                  </a:moveTo>
                  <a:lnTo>
                    <a:pt x="184784" y="41528"/>
                  </a:lnTo>
                  <a:lnTo>
                    <a:pt x="192022" y="43691"/>
                  </a:lnTo>
                  <a:lnTo>
                    <a:pt x="199723" y="46735"/>
                  </a:lnTo>
                  <a:lnTo>
                    <a:pt x="207448" y="50637"/>
                  </a:lnTo>
                  <a:lnTo>
                    <a:pt x="214756" y="55371"/>
                  </a:lnTo>
                  <a:lnTo>
                    <a:pt x="233172" y="23113"/>
                  </a:lnTo>
                  <a:lnTo>
                    <a:pt x="224111" y="17930"/>
                  </a:lnTo>
                  <a:lnTo>
                    <a:pt x="214407" y="12985"/>
                  </a:lnTo>
                  <a:lnTo>
                    <a:pt x="204275" y="8469"/>
                  </a:lnTo>
                  <a:lnTo>
                    <a:pt x="193928" y="4571"/>
                  </a:lnTo>
                  <a:close/>
                </a:path>
                <a:path w="304800" h="304800">
                  <a:moveTo>
                    <a:pt x="152400" y="0"/>
                  </a:moveTo>
                  <a:lnTo>
                    <a:pt x="140696" y="392"/>
                  </a:lnTo>
                  <a:lnTo>
                    <a:pt x="129635" y="1428"/>
                  </a:lnTo>
                  <a:lnTo>
                    <a:pt x="119002" y="2893"/>
                  </a:lnTo>
                  <a:lnTo>
                    <a:pt x="108584" y="4571"/>
                  </a:lnTo>
                  <a:lnTo>
                    <a:pt x="120014" y="41528"/>
                  </a:lnTo>
                  <a:lnTo>
                    <a:pt x="127361" y="38885"/>
                  </a:lnTo>
                  <a:lnTo>
                    <a:pt x="135350" y="37528"/>
                  </a:lnTo>
                  <a:lnTo>
                    <a:pt x="143767" y="37028"/>
                  </a:lnTo>
                  <a:lnTo>
                    <a:pt x="152400" y="36956"/>
                  </a:lnTo>
                  <a:lnTo>
                    <a:pt x="152400" y="0"/>
                  </a:lnTo>
                  <a:close/>
                </a:path>
              </a:pathLst>
            </a:custGeom>
            <a:solidFill>
              <a:srgbClr val="232C3B"/>
            </a:solidFill>
          </p:spPr>
          <p:txBody>
            <a:bodyPr wrap="square" lIns="0" tIns="0" rIns="0" bIns="0" rtlCol="0"/>
            <a:lstStyle/>
            <a:p>
              <a:endParaRPr/>
            </a:p>
          </p:txBody>
        </p:sp>
        <p:sp>
          <p:nvSpPr>
            <p:cNvPr id="35" name="object 12">
              <a:extLst>
                <a:ext uri="{FF2B5EF4-FFF2-40B4-BE49-F238E27FC236}">
                  <a16:creationId xmlns:a16="http://schemas.microsoft.com/office/drawing/2014/main" id="{620D3D64-4C13-4F04-9AB6-ECA7B36D3C0F}"/>
                </a:ext>
              </a:extLst>
            </p:cNvPr>
            <p:cNvSpPr/>
            <p:nvPr/>
          </p:nvSpPr>
          <p:spPr>
            <a:xfrm>
              <a:off x="9702800" y="5252720"/>
              <a:ext cx="548640" cy="294640"/>
            </a:xfrm>
            <a:custGeom>
              <a:avLst/>
              <a:gdLst/>
              <a:ahLst/>
              <a:cxnLst/>
              <a:rect l="l" t="t" r="r" b="b"/>
              <a:pathLst>
                <a:path w="548640" h="294639">
                  <a:moveTo>
                    <a:pt x="0" y="294639"/>
                  </a:moveTo>
                  <a:lnTo>
                    <a:pt x="548640" y="294639"/>
                  </a:lnTo>
                  <a:lnTo>
                    <a:pt x="548640" y="0"/>
                  </a:lnTo>
                  <a:lnTo>
                    <a:pt x="0" y="0"/>
                  </a:lnTo>
                  <a:lnTo>
                    <a:pt x="0" y="294639"/>
                  </a:lnTo>
                  <a:close/>
                </a:path>
              </a:pathLst>
            </a:custGeom>
            <a:solidFill>
              <a:srgbClr val="232C3B"/>
            </a:solidFill>
          </p:spPr>
          <p:txBody>
            <a:bodyPr wrap="square" lIns="0" tIns="0" rIns="0" bIns="0" rtlCol="0"/>
            <a:lstStyle/>
            <a:p>
              <a:endParaRPr/>
            </a:p>
          </p:txBody>
        </p:sp>
        <p:sp>
          <p:nvSpPr>
            <p:cNvPr id="36" name="object 13">
              <a:extLst>
                <a:ext uri="{FF2B5EF4-FFF2-40B4-BE49-F238E27FC236}">
                  <a16:creationId xmlns:a16="http://schemas.microsoft.com/office/drawing/2014/main" id="{04DC2541-3AB0-4E60-B5ED-60D6D2F629F9}"/>
                </a:ext>
              </a:extLst>
            </p:cNvPr>
            <p:cNvSpPr/>
            <p:nvPr/>
          </p:nvSpPr>
          <p:spPr>
            <a:xfrm>
              <a:off x="9672319" y="5313679"/>
              <a:ext cx="599440" cy="0"/>
            </a:xfrm>
            <a:custGeom>
              <a:avLst/>
              <a:gdLst/>
              <a:ahLst/>
              <a:cxnLst/>
              <a:rect l="l" t="t" r="r" b="b"/>
              <a:pathLst>
                <a:path w="599440">
                  <a:moveTo>
                    <a:pt x="0" y="0"/>
                  </a:moveTo>
                  <a:lnTo>
                    <a:pt x="599440" y="0"/>
                  </a:lnTo>
                </a:path>
              </a:pathLst>
            </a:custGeom>
            <a:ln w="40640">
              <a:solidFill>
                <a:srgbClr val="3D4858"/>
              </a:solidFill>
            </a:ln>
          </p:spPr>
          <p:txBody>
            <a:bodyPr wrap="square" lIns="0" tIns="0" rIns="0" bIns="0" rtlCol="0"/>
            <a:lstStyle/>
            <a:p>
              <a:endParaRPr/>
            </a:p>
          </p:txBody>
        </p:sp>
        <p:sp>
          <p:nvSpPr>
            <p:cNvPr id="37" name="object 14">
              <a:extLst>
                <a:ext uri="{FF2B5EF4-FFF2-40B4-BE49-F238E27FC236}">
                  <a16:creationId xmlns:a16="http://schemas.microsoft.com/office/drawing/2014/main" id="{98000C60-7610-4DAF-A2B3-4DE4A76B557C}"/>
                </a:ext>
              </a:extLst>
            </p:cNvPr>
            <p:cNvSpPr/>
            <p:nvPr/>
          </p:nvSpPr>
          <p:spPr>
            <a:xfrm>
              <a:off x="9672319" y="5394959"/>
              <a:ext cx="599440" cy="0"/>
            </a:xfrm>
            <a:custGeom>
              <a:avLst/>
              <a:gdLst/>
              <a:ahLst/>
              <a:cxnLst/>
              <a:rect l="l" t="t" r="r" b="b"/>
              <a:pathLst>
                <a:path w="599440">
                  <a:moveTo>
                    <a:pt x="0" y="0"/>
                  </a:moveTo>
                  <a:lnTo>
                    <a:pt x="599440" y="0"/>
                  </a:lnTo>
                </a:path>
              </a:pathLst>
            </a:custGeom>
            <a:ln w="40640">
              <a:solidFill>
                <a:srgbClr val="3D4858"/>
              </a:solidFill>
            </a:ln>
          </p:spPr>
          <p:txBody>
            <a:bodyPr wrap="square" lIns="0" tIns="0" rIns="0" bIns="0" rtlCol="0"/>
            <a:lstStyle/>
            <a:p>
              <a:endParaRPr/>
            </a:p>
          </p:txBody>
        </p:sp>
        <p:sp>
          <p:nvSpPr>
            <p:cNvPr id="38" name="object 15">
              <a:extLst>
                <a:ext uri="{FF2B5EF4-FFF2-40B4-BE49-F238E27FC236}">
                  <a16:creationId xmlns:a16="http://schemas.microsoft.com/office/drawing/2014/main" id="{12FCADC9-E9C3-4CE7-9947-4EC8B9B4FEFB}"/>
                </a:ext>
              </a:extLst>
            </p:cNvPr>
            <p:cNvSpPr/>
            <p:nvPr/>
          </p:nvSpPr>
          <p:spPr>
            <a:xfrm>
              <a:off x="9672319" y="5481320"/>
              <a:ext cx="599440" cy="0"/>
            </a:xfrm>
            <a:custGeom>
              <a:avLst/>
              <a:gdLst/>
              <a:ahLst/>
              <a:cxnLst/>
              <a:rect l="l" t="t" r="r" b="b"/>
              <a:pathLst>
                <a:path w="599440">
                  <a:moveTo>
                    <a:pt x="0" y="0"/>
                  </a:moveTo>
                  <a:lnTo>
                    <a:pt x="599440" y="0"/>
                  </a:lnTo>
                </a:path>
              </a:pathLst>
            </a:custGeom>
            <a:ln w="50800">
              <a:solidFill>
                <a:srgbClr val="3D4858"/>
              </a:solidFill>
            </a:ln>
          </p:spPr>
          <p:txBody>
            <a:bodyPr wrap="square" lIns="0" tIns="0" rIns="0" bIns="0" rtlCol="0"/>
            <a:lstStyle/>
            <a:p>
              <a:endParaRPr/>
            </a:p>
          </p:txBody>
        </p:sp>
        <p:sp>
          <p:nvSpPr>
            <p:cNvPr id="39" name="object 16">
              <a:extLst>
                <a:ext uri="{FF2B5EF4-FFF2-40B4-BE49-F238E27FC236}">
                  <a16:creationId xmlns:a16="http://schemas.microsoft.com/office/drawing/2014/main" id="{72800286-8A7E-485D-B3CC-C0EE79DD9603}"/>
                </a:ext>
              </a:extLst>
            </p:cNvPr>
            <p:cNvSpPr/>
            <p:nvPr/>
          </p:nvSpPr>
          <p:spPr>
            <a:xfrm>
              <a:off x="9794240" y="5547359"/>
              <a:ext cx="355600" cy="91440"/>
            </a:xfrm>
            <a:custGeom>
              <a:avLst/>
              <a:gdLst/>
              <a:ahLst/>
              <a:cxnLst/>
              <a:rect l="l" t="t" r="r" b="b"/>
              <a:pathLst>
                <a:path w="355600" h="91439">
                  <a:moveTo>
                    <a:pt x="0" y="91439"/>
                  </a:moveTo>
                  <a:lnTo>
                    <a:pt x="355600" y="91439"/>
                  </a:lnTo>
                  <a:lnTo>
                    <a:pt x="355600" y="0"/>
                  </a:lnTo>
                  <a:lnTo>
                    <a:pt x="0" y="0"/>
                  </a:lnTo>
                  <a:lnTo>
                    <a:pt x="0" y="91439"/>
                  </a:lnTo>
                  <a:close/>
                </a:path>
              </a:pathLst>
            </a:custGeom>
            <a:solidFill>
              <a:srgbClr val="3D4858"/>
            </a:solidFill>
          </p:spPr>
          <p:txBody>
            <a:bodyPr wrap="square" lIns="0" tIns="0" rIns="0" bIns="0" rtlCol="0"/>
            <a:lstStyle/>
            <a:p>
              <a:endParaRPr/>
            </a:p>
          </p:txBody>
        </p:sp>
        <p:sp>
          <p:nvSpPr>
            <p:cNvPr id="40" name="object 17">
              <a:extLst>
                <a:ext uri="{FF2B5EF4-FFF2-40B4-BE49-F238E27FC236}">
                  <a16:creationId xmlns:a16="http://schemas.microsoft.com/office/drawing/2014/main" id="{D9B78241-4732-43E6-9618-1CDCC2F320EE}"/>
                </a:ext>
              </a:extLst>
            </p:cNvPr>
            <p:cNvSpPr/>
            <p:nvPr/>
          </p:nvSpPr>
          <p:spPr>
            <a:xfrm>
              <a:off x="10962640" y="5191759"/>
              <a:ext cx="30480" cy="30480"/>
            </a:xfrm>
            <a:custGeom>
              <a:avLst/>
              <a:gdLst/>
              <a:ahLst/>
              <a:cxnLst/>
              <a:rect l="l" t="t" r="r" b="b"/>
              <a:pathLst>
                <a:path w="30479" h="30479">
                  <a:moveTo>
                    <a:pt x="10921" y="0"/>
                  </a:moveTo>
                  <a:lnTo>
                    <a:pt x="6476" y="4698"/>
                  </a:lnTo>
                  <a:lnTo>
                    <a:pt x="4317" y="9397"/>
                  </a:lnTo>
                  <a:lnTo>
                    <a:pt x="0" y="16382"/>
                  </a:lnTo>
                  <a:lnTo>
                    <a:pt x="19557" y="30479"/>
                  </a:lnTo>
                  <a:lnTo>
                    <a:pt x="24002" y="25781"/>
                  </a:lnTo>
                  <a:lnTo>
                    <a:pt x="28320" y="18795"/>
                  </a:lnTo>
                  <a:lnTo>
                    <a:pt x="30479" y="11683"/>
                  </a:lnTo>
                  <a:lnTo>
                    <a:pt x="10921" y="0"/>
                  </a:lnTo>
                  <a:close/>
                </a:path>
              </a:pathLst>
            </a:custGeom>
            <a:solidFill>
              <a:srgbClr val="232C3B"/>
            </a:solidFill>
          </p:spPr>
          <p:txBody>
            <a:bodyPr wrap="square" lIns="0" tIns="0" rIns="0" bIns="0" rtlCol="0"/>
            <a:lstStyle/>
            <a:p>
              <a:endParaRPr/>
            </a:p>
          </p:txBody>
        </p:sp>
        <p:sp>
          <p:nvSpPr>
            <p:cNvPr id="41" name="object 18">
              <a:extLst>
                <a:ext uri="{FF2B5EF4-FFF2-40B4-BE49-F238E27FC236}">
                  <a16:creationId xmlns:a16="http://schemas.microsoft.com/office/drawing/2014/main" id="{1877A5A9-1B8D-43A3-9ABD-9BC7D94CD0B3}"/>
                </a:ext>
              </a:extLst>
            </p:cNvPr>
            <p:cNvSpPr/>
            <p:nvPr/>
          </p:nvSpPr>
          <p:spPr>
            <a:xfrm>
              <a:off x="8940800" y="4094479"/>
              <a:ext cx="2001520" cy="1219200"/>
            </a:xfrm>
            <a:custGeom>
              <a:avLst/>
              <a:gdLst/>
              <a:ahLst/>
              <a:cxnLst/>
              <a:rect l="l" t="t" r="r" b="b"/>
              <a:pathLst>
                <a:path w="2001520" h="1219200">
                  <a:moveTo>
                    <a:pt x="1835150" y="1191260"/>
                  </a:moveTo>
                  <a:lnTo>
                    <a:pt x="1824747" y="1192581"/>
                  </a:lnTo>
                  <a:lnTo>
                    <a:pt x="1814322" y="1193260"/>
                  </a:lnTo>
                  <a:lnTo>
                    <a:pt x="1803896" y="1193510"/>
                  </a:lnTo>
                  <a:lnTo>
                    <a:pt x="1793494" y="1193546"/>
                  </a:lnTo>
                  <a:lnTo>
                    <a:pt x="1795779" y="1219200"/>
                  </a:lnTo>
                  <a:lnTo>
                    <a:pt x="1806235" y="1219164"/>
                  </a:lnTo>
                  <a:lnTo>
                    <a:pt x="1816655" y="1218914"/>
                  </a:lnTo>
                  <a:lnTo>
                    <a:pt x="1827051" y="1218235"/>
                  </a:lnTo>
                  <a:lnTo>
                    <a:pt x="1837435" y="1216914"/>
                  </a:lnTo>
                  <a:lnTo>
                    <a:pt x="1835150" y="1191260"/>
                  </a:lnTo>
                  <a:close/>
                </a:path>
                <a:path w="2001520" h="1219200">
                  <a:moveTo>
                    <a:pt x="1751965" y="1193546"/>
                  </a:moveTo>
                  <a:lnTo>
                    <a:pt x="1712595" y="1193546"/>
                  </a:lnTo>
                  <a:lnTo>
                    <a:pt x="1710308" y="1216914"/>
                  </a:lnTo>
                  <a:lnTo>
                    <a:pt x="1720693" y="1218235"/>
                  </a:lnTo>
                  <a:lnTo>
                    <a:pt x="1731089" y="1218914"/>
                  </a:lnTo>
                  <a:lnTo>
                    <a:pt x="1741509" y="1219164"/>
                  </a:lnTo>
                  <a:lnTo>
                    <a:pt x="1751965" y="1219200"/>
                  </a:lnTo>
                  <a:lnTo>
                    <a:pt x="1751965" y="1193546"/>
                  </a:lnTo>
                  <a:close/>
                </a:path>
                <a:path w="2001520" h="1219200">
                  <a:moveTo>
                    <a:pt x="1629409" y="1181989"/>
                  </a:moveTo>
                  <a:lnTo>
                    <a:pt x="1655984" y="1211820"/>
                  </a:lnTo>
                  <a:lnTo>
                    <a:pt x="1666367" y="1212215"/>
                  </a:lnTo>
                  <a:lnTo>
                    <a:pt x="1671066" y="1188974"/>
                  </a:lnTo>
                  <a:lnTo>
                    <a:pt x="1629409" y="1181989"/>
                  </a:lnTo>
                  <a:close/>
                </a:path>
                <a:path w="2001520" h="1219200">
                  <a:moveTo>
                    <a:pt x="1916049" y="1177290"/>
                  </a:moveTo>
                  <a:lnTo>
                    <a:pt x="1905950" y="1179437"/>
                  </a:lnTo>
                  <a:lnTo>
                    <a:pt x="1886706" y="1184540"/>
                  </a:lnTo>
                  <a:lnTo>
                    <a:pt x="1876678" y="1186688"/>
                  </a:lnTo>
                  <a:lnTo>
                    <a:pt x="1881377" y="1209929"/>
                  </a:lnTo>
                  <a:lnTo>
                    <a:pt x="1891760" y="1208103"/>
                  </a:lnTo>
                  <a:lnTo>
                    <a:pt x="1902142" y="1206087"/>
                  </a:lnTo>
                  <a:lnTo>
                    <a:pt x="1912524" y="1203642"/>
                  </a:lnTo>
                  <a:lnTo>
                    <a:pt x="1922906" y="1200531"/>
                  </a:lnTo>
                  <a:lnTo>
                    <a:pt x="1916049" y="1177290"/>
                  </a:lnTo>
                  <a:close/>
                </a:path>
                <a:path w="2001520" h="1219200">
                  <a:moveTo>
                    <a:pt x="1546225" y="1168019"/>
                  </a:moveTo>
                  <a:lnTo>
                    <a:pt x="1572797" y="1198778"/>
                  </a:lnTo>
                  <a:lnTo>
                    <a:pt x="1583181" y="1200531"/>
                  </a:lnTo>
                  <a:lnTo>
                    <a:pt x="1587753" y="1175004"/>
                  </a:lnTo>
                  <a:lnTo>
                    <a:pt x="1546225" y="1168019"/>
                  </a:lnTo>
                  <a:close/>
                </a:path>
                <a:path w="2001520" h="1219200">
                  <a:moveTo>
                    <a:pt x="1985391" y="1140079"/>
                  </a:moveTo>
                  <a:lnTo>
                    <a:pt x="1978044" y="1146603"/>
                  </a:lnTo>
                  <a:lnTo>
                    <a:pt x="1970055" y="1152271"/>
                  </a:lnTo>
                  <a:lnTo>
                    <a:pt x="1961638" y="1157081"/>
                  </a:lnTo>
                  <a:lnTo>
                    <a:pt x="1953005" y="1161034"/>
                  </a:lnTo>
                  <a:lnTo>
                    <a:pt x="1964563" y="1184275"/>
                  </a:lnTo>
                  <a:lnTo>
                    <a:pt x="1974552" y="1179000"/>
                  </a:lnTo>
                  <a:lnTo>
                    <a:pt x="1983898" y="1173511"/>
                  </a:lnTo>
                  <a:lnTo>
                    <a:pt x="1992816" y="1167594"/>
                  </a:lnTo>
                  <a:lnTo>
                    <a:pt x="2001520" y="1161034"/>
                  </a:lnTo>
                  <a:lnTo>
                    <a:pt x="1985391" y="1140079"/>
                  </a:lnTo>
                  <a:close/>
                </a:path>
                <a:path w="2001520" h="1219200">
                  <a:moveTo>
                    <a:pt x="1465326" y="1147064"/>
                  </a:moveTo>
                  <a:lnTo>
                    <a:pt x="1458341" y="1172718"/>
                  </a:lnTo>
                  <a:lnTo>
                    <a:pt x="1468796" y="1174809"/>
                  </a:lnTo>
                  <a:lnTo>
                    <a:pt x="1489612" y="1179897"/>
                  </a:lnTo>
                  <a:lnTo>
                    <a:pt x="1499997" y="1181989"/>
                  </a:lnTo>
                  <a:lnTo>
                    <a:pt x="1506854" y="1158748"/>
                  </a:lnTo>
                  <a:lnTo>
                    <a:pt x="1496472" y="1155600"/>
                  </a:lnTo>
                  <a:lnTo>
                    <a:pt x="1475708" y="1150211"/>
                  </a:lnTo>
                  <a:lnTo>
                    <a:pt x="1465326" y="1147064"/>
                  </a:lnTo>
                  <a:close/>
                </a:path>
                <a:path w="2001520" h="1219200">
                  <a:moveTo>
                    <a:pt x="1386713" y="1123823"/>
                  </a:moveTo>
                  <a:lnTo>
                    <a:pt x="1377442" y="1147064"/>
                  </a:lnTo>
                  <a:lnTo>
                    <a:pt x="1419098" y="1161034"/>
                  </a:lnTo>
                  <a:lnTo>
                    <a:pt x="1426082" y="1135380"/>
                  </a:lnTo>
                  <a:lnTo>
                    <a:pt x="1415663" y="1133252"/>
                  </a:lnTo>
                  <a:lnTo>
                    <a:pt x="1405493" y="1130458"/>
                  </a:lnTo>
                  <a:lnTo>
                    <a:pt x="1395775" y="1127236"/>
                  </a:lnTo>
                  <a:lnTo>
                    <a:pt x="1386713" y="1123823"/>
                  </a:lnTo>
                  <a:close/>
                </a:path>
                <a:path w="2001520" h="1219200">
                  <a:moveTo>
                    <a:pt x="1305814" y="1098169"/>
                  </a:moveTo>
                  <a:lnTo>
                    <a:pt x="1298955" y="1121537"/>
                  </a:lnTo>
                  <a:lnTo>
                    <a:pt x="1308016" y="1124985"/>
                  </a:lnTo>
                  <a:lnTo>
                    <a:pt x="1317720" y="1128458"/>
                  </a:lnTo>
                  <a:lnTo>
                    <a:pt x="1338199" y="1135380"/>
                  </a:lnTo>
                  <a:lnTo>
                    <a:pt x="1345183" y="1109853"/>
                  </a:lnTo>
                  <a:lnTo>
                    <a:pt x="1336103" y="1107723"/>
                  </a:lnTo>
                  <a:lnTo>
                    <a:pt x="1326356" y="1104915"/>
                  </a:lnTo>
                  <a:lnTo>
                    <a:pt x="1316180" y="1101655"/>
                  </a:lnTo>
                  <a:lnTo>
                    <a:pt x="1305814" y="1098169"/>
                  </a:lnTo>
                  <a:close/>
                </a:path>
                <a:path w="2001520" h="1219200">
                  <a:moveTo>
                    <a:pt x="1227201" y="1067943"/>
                  </a:moveTo>
                  <a:lnTo>
                    <a:pt x="1218056" y="1091184"/>
                  </a:lnTo>
                  <a:lnTo>
                    <a:pt x="1238535" y="1098216"/>
                  </a:lnTo>
                  <a:lnTo>
                    <a:pt x="1248239" y="1101703"/>
                  </a:lnTo>
                  <a:lnTo>
                    <a:pt x="1257300" y="1105154"/>
                  </a:lnTo>
                  <a:lnTo>
                    <a:pt x="1266571" y="1081913"/>
                  </a:lnTo>
                  <a:lnTo>
                    <a:pt x="1257508" y="1078408"/>
                  </a:lnTo>
                  <a:lnTo>
                    <a:pt x="1247790" y="1074928"/>
                  </a:lnTo>
                  <a:lnTo>
                    <a:pt x="1227201" y="1067943"/>
                  </a:lnTo>
                  <a:close/>
                </a:path>
                <a:path w="2001520" h="1219200">
                  <a:moveTo>
                    <a:pt x="1151001" y="1035431"/>
                  </a:moveTo>
                  <a:lnTo>
                    <a:pt x="1141729" y="1058672"/>
                  </a:lnTo>
                  <a:lnTo>
                    <a:pt x="1150754" y="1062533"/>
                  </a:lnTo>
                  <a:lnTo>
                    <a:pt x="1169662" y="1071066"/>
                  </a:lnTo>
                  <a:lnTo>
                    <a:pt x="1178686" y="1074928"/>
                  </a:lnTo>
                  <a:lnTo>
                    <a:pt x="1190244" y="1051687"/>
                  </a:lnTo>
                  <a:lnTo>
                    <a:pt x="1179897" y="1047807"/>
                  </a:lnTo>
                  <a:lnTo>
                    <a:pt x="1169765" y="1043511"/>
                  </a:lnTo>
                  <a:lnTo>
                    <a:pt x="1160061" y="1039239"/>
                  </a:lnTo>
                  <a:lnTo>
                    <a:pt x="1151001" y="1035431"/>
                  </a:lnTo>
                  <a:close/>
                </a:path>
                <a:path w="2001520" h="1219200">
                  <a:moveTo>
                    <a:pt x="1074674" y="1000506"/>
                  </a:moveTo>
                  <a:lnTo>
                    <a:pt x="1063117" y="1023747"/>
                  </a:lnTo>
                  <a:lnTo>
                    <a:pt x="1073215" y="1027626"/>
                  </a:lnTo>
                  <a:lnTo>
                    <a:pt x="1092459" y="1036194"/>
                  </a:lnTo>
                  <a:lnTo>
                    <a:pt x="1102486" y="1040003"/>
                  </a:lnTo>
                  <a:lnTo>
                    <a:pt x="1111757" y="1019048"/>
                  </a:lnTo>
                  <a:lnTo>
                    <a:pt x="1102713" y="1014186"/>
                  </a:lnTo>
                  <a:lnTo>
                    <a:pt x="1083718" y="1005367"/>
                  </a:lnTo>
                  <a:lnTo>
                    <a:pt x="1074674" y="1000506"/>
                  </a:lnTo>
                  <a:close/>
                </a:path>
                <a:path w="2001520" h="1219200">
                  <a:moveTo>
                    <a:pt x="998474" y="963295"/>
                  </a:moveTo>
                  <a:lnTo>
                    <a:pt x="986917" y="986536"/>
                  </a:lnTo>
                  <a:lnTo>
                    <a:pt x="996942" y="991417"/>
                  </a:lnTo>
                  <a:lnTo>
                    <a:pt x="1016134" y="1000323"/>
                  </a:lnTo>
                  <a:lnTo>
                    <a:pt x="1026159" y="1005205"/>
                  </a:lnTo>
                  <a:lnTo>
                    <a:pt x="1035430" y="981837"/>
                  </a:lnTo>
                  <a:lnTo>
                    <a:pt x="1026727" y="977993"/>
                  </a:lnTo>
                  <a:lnTo>
                    <a:pt x="1017809" y="973470"/>
                  </a:lnTo>
                  <a:lnTo>
                    <a:pt x="1008463" y="968496"/>
                  </a:lnTo>
                  <a:lnTo>
                    <a:pt x="998474" y="963295"/>
                  </a:lnTo>
                  <a:close/>
                </a:path>
                <a:path w="2001520" h="1219200">
                  <a:moveTo>
                    <a:pt x="924432" y="926084"/>
                  </a:moveTo>
                  <a:lnTo>
                    <a:pt x="912876" y="946912"/>
                  </a:lnTo>
                  <a:lnTo>
                    <a:pt x="921920" y="952150"/>
                  </a:lnTo>
                  <a:lnTo>
                    <a:pt x="940915" y="962628"/>
                  </a:lnTo>
                  <a:lnTo>
                    <a:pt x="949959" y="967867"/>
                  </a:lnTo>
                  <a:lnTo>
                    <a:pt x="961517" y="944626"/>
                  </a:lnTo>
                  <a:lnTo>
                    <a:pt x="952472" y="939764"/>
                  </a:lnTo>
                  <a:lnTo>
                    <a:pt x="933477" y="930945"/>
                  </a:lnTo>
                  <a:lnTo>
                    <a:pt x="924432" y="926084"/>
                  </a:lnTo>
                  <a:close/>
                </a:path>
                <a:path w="2001520" h="1219200">
                  <a:moveTo>
                    <a:pt x="850519" y="884174"/>
                  </a:moveTo>
                  <a:lnTo>
                    <a:pt x="838961" y="907415"/>
                  </a:lnTo>
                  <a:lnTo>
                    <a:pt x="847986" y="912618"/>
                  </a:lnTo>
                  <a:lnTo>
                    <a:pt x="857440" y="917606"/>
                  </a:lnTo>
                  <a:lnTo>
                    <a:pt x="866894" y="922166"/>
                  </a:lnTo>
                  <a:lnTo>
                    <a:pt x="875919" y="926084"/>
                  </a:lnTo>
                  <a:lnTo>
                    <a:pt x="887476" y="905129"/>
                  </a:lnTo>
                  <a:lnTo>
                    <a:pt x="878772" y="899890"/>
                  </a:lnTo>
                  <a:lnTo>
                    <a:pt x="869854" y="894651"/>
                  </a:lnTo>
                  <a:lnTo>
                    <a:pt x="860508" y="889412"/>
                  </a:lnTo>
                  <a:lnTo>
                    <a:pt x="850519" y="884174"/>
                  </a:lnTo>
                  <a:close/>
                </a:path>
                <a:path w="2001520" h="1219200">
                  <a:moveTo>
                    <a:pt x="778891" y="842264"/>
                  </a:moveTo>
                  <a:lnTo>
                    <a:pt x="765048" y="863219"/>
                  </a:lnTo>
                  <a:lnTo>
                    <a:pt x="775037" y="868457"/>
                  </a:lnTo>
                  <a:lnTo>
                    <a:pt x="784383" y="873696"/>
                  </a:lnTo>
                  <a:lnTo>
                    <a:pt x="793301" y="878935"/>
                  </a:lnTo>
                  <a:lnTo>
                    <a:pt x="802004" y="884174"/>
                  </a:lnTo>
                  <a:lnTo>
                    <a:pt x="815848" y="863219"/>
                  </a:lnTo>
                  <a:lnTo>
                    <a:pt x="805858" y="857980"/>
                  </a:lnTo>
                  <a:lnTo>
                    <a:pt x="796512" y="852741"/>
                  </a:lnTo>
                  <a:lnTo>
                    <a:pt x="787594" y="847502"/>
                  </a:lnTo>
                  <a:lnTo>
                    <a:pt x="778891" y="842264"/>
                  </a:lnTo>
                  <a:close/>
                </a:path>
                <a:path w="2001520" h="1219200">
                  <a:moveTo>
                    <a:pt x="707263" y="798068"/>
                  </a:moveTo>
                  <a:lnTo>
                    <a:pt x="693420" y="819023"/>
                  </a:lnTo>
                  <a:lnTo>
                    <a:pt x="703409" y="824297"/>
                  </a:lnTo>
                  <a:lnTo>
                    <a:pt x="712755" y="829786"/>
                  </a:lnTo>
                  <a:lnTo>
                    <a:pt x="721673" y="835703"/>
                  </a:lnTo>
                  <a:lnTo>
                    <a:pt x="730376" y="842264"/>
                  </a:lnTo>
                  <a:lnTo>
                    <a:pt x="744220" y="819023"/>
                  </a:lnTo>
                  <a:lnTo>
                    <a:pt x="734230" y="813784"/>
                  </a:lnTo>
                  <a:lnTo>
                    <a:pt x="724884" y="808545"/>
                  </a:lnTo>
                  <a:lnTo>
                    <a:pt x="715966" y="803306"/>
                  </a:lnTo>
                  <a:lnTo>
                    <a:pt x="707263" y="798068"/>
                  </a:lnTo>
                  <a:close/>
                </a:path>
                <a:path w="2001520" h="1219200">
                  <a:moveTo>
                    <a:pt x="637921" y="751586"/>
                  </a:moveTo>
                  <a:lnTo>
                    <a:pt x="624077" y="772414"/>
                  </a:lnTo>
                  <a:lnTo>
                    <a:pt x="632745" y="777690"/>
                  </a:lnTo>
                  <a:lnTo>
                    <a:pt x="641413" y="783193"/>
                  </a:lnTo>
                  <a:lnTo>
                    <a:pt x="650081" y="789148"/>
                  </a:lnTo>
                  <a:lnTo>
                    <a:pt x="658749" y="795782"/>
                  </a:lnTo>
                  <a:lnTo>
                    <a:pt x="672592" y="774827"/>
                  </a:lnTo>
                  <a:lnTo>
                    <a:pt x="663924" y="768213"/>
                  </a:lnTo>
                  <a:lnTo>
                    <a:pt x="655256" y="762301"/>
                  </a:lnTo>
                  <a:lnTo>
                    <a:pt x="646588" y="756842"/>
                  </a:lnTo>
                  <a:lnTo>
                    <a:pt x="637921" y="751586"/>
                  </a:lnTo>
                  <a:close/>
                </a:path>
                <a:path w="2001520" h="1219200">
                  <a:moveTo>
                    <a:pt x="568578" y="702691"/>
                  </a:moveTo>
                  <a:lnTo>
                    <a:pt x="554735" y="723646"/>
                  </a:lnTo>
                  <a:lnTo>
                    <a:pt x="563403" y="729241"/>
                  </a:lnTo>
                  <a:lnTo>
                    <a:pt x="580739" y="741291"/>
                  </a:lnTo>
                  <a:lnTo>
                    <a:pt x="589406" y="746887"/>
                  </a:lnTo>
                  <a:lnTo>
                    <a:pt x="603250" y="725932"/>
                  </a:lnTo>
                  <a:lnTo>
                    <a:pt x="594582" y="720336"/>
                  </a:lnTo>
                  <a:lnTo>
                    <a:pt x="577246" y="708286"/>
                  </a:lnTo>
                  <a:lnTo>
                    <a:pt x="568578" y="702691"/>
                  </a:lnTo>
                  <a:close/>
                </a:path>
                <a:path w="2001520" h="1219200">
                  <a:moveTo>
                    <a:pt x="501523" y="651510"/>
                  </a:moveTo>
                  <a:lnTo>
                    <a:pt x="487679" y="672465"/>
                  </a:lnTo>
                  <a:lnTo>
                    <a:pt x="495026" y="679061"/>
                  </a:lnTo>
                  <a:lnTo>
                    <a:pt x="503015" y="685228"/>
                  </a:lnTo>
                  <a:lnTo>
                    <a:pt x="511432" y="691395"/>
                  </a:lnTo>
                  <a:lnTo>
                    <a:pt x="520065" y="697992"/>
                  </a:lnTo>
                  <a:lnTo>
                    <a:pt x="536194" y="677037"/>
                  </a:lnTo>
                  <a:lnTo>
                    <a:pt x="527526" y="671405"/>
                  </a:lnTo>
                  <a:lnTo>
                    <a:pt x="518858" y="665130"/>
                  </a:lnTo>
                  <a:lnTo>
                    <a:pt x="510190" y="658427"/>
                  </a:lnTo>
                  <a:lnTo>
                    <a:pt x="501523" y="651510"/>
                  </a:lnTo>
                  <a:close/>
                </a:path>
                <a:path w="2001520" h="1219200">
                  <a:moveTo>
                    <a:pt x="436879" y="600329"/>
                  </a:moveTo>
                  <a:lnTo>
                    <a:pt x="420624" y="618871"/>
                  </a:lnTo>
                  <a:lnTo>
                    <a:pt x="428934" y="625897"/>
                  </a:lnTo>
                  <a:lnTo>
                    <a:pt x="444698" y="639855"/>
                  </a:lnTo>
                  <a:lnTo>
                    <a:pt x="453008" y="646811"/>
                  </a:lnTo>
                  <a:lnTo>
                    <a:pt x="469138" y="625856"/>
                  </a:lnTo>
                  <a:lnTo>
                    <a:pt x="436879" y="600329"/>
                  </a:lnTo>
                  <a:close/>
                </a:path>
                <a:path w="2001520" h="1219200">
                  <a:moveTo>
                    <a:pt x="372109" y="544449"/>
                  </a:moveTo>
                  <a:lnTo>
                    <a:pt x="355980" y="563118"/>
                  </a:lnTo>
                  <a:lnTo>
                    <a:pt x="364271" y="570071"/>
                  </a:lnTo>
                  <a:lnTo>
                    <a:pt x="379948" y="583977"/>
                  </a:lnTo>
                  <a:lnTo>
                    <a:pt x="388239" y="590931"/>
                  </a:lnTo>
                  <a:lnTo>
                    <a:pt x="404495" y="572389"/>
                  </a:lnTo>
                  <a:lnTo>
                    <a:pt x="396184" y="565415"/>
                  </a:lnTo>
                  <a:lnTo>
                    <a:pt x="380420" y="551422"/>
                  </a:lnTo>
                  <a:lnTo>
                    <a:pt x="372109" y="544449"/>
                  </a:lnTo>
                  <a:close/>
                </a:path>
                <a:path w="2001520" h="1219200">
                  <a:moveTo>
                    <a:pt x="312039" y="488569"/>
                  </a:moveTo>
                  <a:lnTo>
                    <a:pt x="293497" y="507238"/>
                  </a:lnTo>
                  <a:lnTo>
                    <a:pt x="301807" y="514193"/>
                  </a:lnTo>
                  <a:lnTo>
                    <a:pt x="317571" y="528151"/>
                  </a:lnTo>
                  <a:lnTo>
                    <a:pt x="325881" y="535178"/>
                  </a:lnTo>
                  <a:lnTo>
                    <a:pt x="342010" y="516509"/>
                  </a:lnTo>
                  <a:lnTo>
                    <a:pt x="333755" y="509553"/>
                  </a:lnTo>
                  <a:lnTo>
                    <a:pt x="326167" y="502586"/>
                  </a:lnTo>
                  <a:lnTo>
                    <a:pt x="319008" y="495595"/>
                  </a:lnTo>
                  <a:lnTo>
                    <a:pt x="312039" y="488569"/>
                  </a:lnTo>
                  <a:close/>
                </a:path>
                <a:path w="2001520" h="1219200">
                  <a:moveTo>
                    <a:pt x="251968" y="428117"/>
                  </a:moveTo>
                  <a:lnTo>
                    <a:pt x="233425" y="446786"/>
                  </a:lnTo>
                  <a:lnTo>
                    <a:pt x="263525" y="477012"/>
                  </a:lnTo>
                  <a:lnTo>
                    <a:pt x="281940" y="458343"/>
                  </a:lnTo>
                  <a:lnTo>
                    <a:pt x="273667" y="451352"/>
                  </a:lnTo>
                  <a:lnTo>
                    <a:pt x="266049" y="444134"/>
                  </a:lnTo>
                  <a:lnTo>
                    <a:pt x="258883" y="436465"/>
                  </a:lnTo>
                  <a:lnTo>
                    <a:pt x="251968" y="428117"/>
                  </a:lnTo>
                  <a:close/>
                </a:path>
                <a:path w="2001520" h="1219200">
                  <a:moveTo>
                    <a:pt x="196469" y="367665"/>
                  </a:moveTo>
                  <a:lnTo>
                    <a:pt x="177926" y="383921"/>
                  </a:lnTo>
                  <a:lnTo>
                    <a:pt x="184880" y="391251"/>
                  </a:lnTo>
                  <a:lnTo>
                    <a:pt x="198786" y="406816"/>
                  </a:lnTo>
                  <a:lnTo>
                    <a:pt x="205740" y="414147"/>
                  </a:lnTo>
                  <a:lnTo>
                    <a:pt x="224154" y="397891"/>
                  </a:lnTo>
                  <a:lnTo>
                    <a:pt x="217221" y="390560"/>
                  </a:lnTo>
                  <a:lnTo>
                    <a:pt x="203402" y="374995"/>
                  </a:lnTo>
                  <a:lnTo>
                    <a:pt x="196469" y="367665"/>
                  </a:lnTo>
                  <a:close/>
                </a:path>
                <a:path w="2001520" h="1219200">
                  <a:moveTo>
                    <a:pt x="143255" y="302514"/>
                  </a:moveTo>
                  <a:lnTo>
                    <a:pt x="124841" y="316484"/>
                  </a:lnTo>
                  <a:lnTo>
                    <a:pt x="130399" y="325171"/>
                  </a:lnTo>
                  <a:lnTo>
                    <a:pt x="136636" y="333883"/>
                  </a:lnTo>
                  <a:lnTo>
                    <a:pt x="143325" y="342594"/>
                  </a:lnTo>
                  <a:lnTo>
                    <a:pt x="150241" y="351282"/>
                  </a:lnTo>
                  <a:lnTo>
                    <a:pt x="168655" y="335026"/>
                  </a:lnTo>
                  <a:lnTo>
                    <a:pt x="162133" y="326374"/>
                  </a:lnTo>
                  <a:lnTo>
                    <a:pt x="156003" y="317912"/>
                  </a:lnTo>
                  <a:lnTo>
                    <a:pt x="149850" y="309880"/>
                  </a:lnTo>
                  <a:lnTo>
                    <a:pt x="143255" y="302514"/>
                  </a:lnTo>
                  <a:close/>
                </a:path>
                <a:path w="2001520" h="1219200">
                  <a:moveTo>
                    <a:pt x="97027" y="232664"/>
                  </a:moveTo>
                  <a:lnTo>
                    <a:pt x="76326" y="246634"/>
                  </a:lnTo>
                  <a:lnTo>
                    <a:pt x="81528" y="255377"/>
                  </a:lnTo>
                  <a:lnTo>
                    <a:pt x="86979" y="264096"/>
                  </a:lnTo>
                  <a:lnTo>
                    <a:pt x="92882" y="272815"/>
                  </a:lnTo>
                  <a:lnTo>
                    <a:pt x="99441" y="281559"/>
                  </a:lnTo>
                  <a:lnTo>
                    <a:pt x="120142" y="267589"/>
                  </a:lnTo>
                  <a:lnTo>
                    <a:pt x="113655" y="258845"/>
                  </a:lnTo>
                  <a:lnTo>
                    <a:pt x="107775" y="250126"/>
                  </a:lnTo>
                  <a:lnTo>
                    <a:pt x="102300" y="241407"/>
                  </a:lnTo>
                  <a:lnTo>
                    <a:pt x="97027" y="232664"/>
                  </a:lnTo>
                  <a:close/>
                </a:path>
                <a:path w="2001520" h="1219200">
                  <a:moveTo>
                    <a:pt x="57784" y="158242"/>
                  </a:moveTo>
                  <a:lnTo>
                    <a:pt x="34671" y="169799"/>
                  </a:lnTo>
                  <a:lnTo>
                    <a:pt x="39889" y="178954"/>
                  </a:lnTo>
                  <a:lnTo>
                    <a:pt x="45085" y="188753"/>
                  </a:lnTo>
                  <a:lnTo>
                    <a:pt x="50280" y="198981"/>
                  </a:lnTo>
                  <a:lnTo>
                    <a:pt x="55499" y="209423"/>
                  </a:lnTo>
                  <a:lnTo>
                    <a:pt x="76326" y="195453"/>
                  </a:lnTo>
                  <a:lnTo>
                    <a:pt x="71465" y="186674"/>
                  </a:lnTo>
                  <a:lnTo>
                    <a:pt x="67055" y="177704"/>
                  </a:lnTo>
                  <a:lnTo>
                    <a:pt x="62646" y="168306"/>
                  </a:lnTo>
                  <a:lnTo>
                    <a:pt x="57784" y="158242"/>
                  </a:lnTo>
                  <a:close/>
                </a:path>
                <a:path w="2001520" h="1219200">
                  <a:moveTo>
                    <a:pt x="32384" y="81407"/>
                  </a:moveTo>
                  <a:lnTo>
                    <a:pt x="6984" y="88392"/>
                  </a:lnTo>
                  <a:lnTo>
                    <a:pt x="9094" y="97583"/>
                  </a:lnTo>
                  <a:lnTo>
                    <a:pt x="11858" y="107632"/>
                  </a:lnTo>
                  <a:lnTo>
                    <a:pt x="18542" y="130302"/>
                  </a:lnTo>
                  <a:lnTo>
                    <a:pt x="43942" y="121031"/>
                  </a:lnTo>
                  <a:lnTo>
                    <a:pt x="40475" y="110910"/>
                  </a:lnTo>
                  <a:lnTo>
                    <a:pt x="37258" y="101219"/>
                  </a:lnTo>
                  <a:lnTo>
                    <a:pt x="34494" y="91527"/>
                  </a:lnTo>
                  <a:lnTo>
                    <a:pt x="32384" y="81407"/>
                  </a:lnTo>
                  <a:close/>
                </a:path>
                <a:path w="2001520" h="1219200">
                  <a:moveTo>
                    <a:pt x="2285" y="0"/>
                  </a:moveTo>
                  <a:lnTo>
                    <a:pt x="964" y="6008"/>
                  </a:lnTo>
                  <a:lnTo>
                    <a:pt x="285" y="13112"/>
                  </a:lnTo>
                  <a:lnTo>
                    <a:pt x="35" y="20645"/>
                  </a:lnTo>
                  <a:lnTo>
                    <a:pt x="0" y="44196"/>
                  </a:lnTo>
                  <a:lnTo>
                    <a:pt x="25400" y="41910"/>
                  </a:lnTo>
                  <a:lnTo>
                    <a:pt x="25448" y="20645"/>
                  </a:lnTo>
                  <a:lnTo>
                    <a:pt x="25685" y="14255"/>
                  </a:lnTo>
                  <a:lnTo>
                    <a:pt x="26364" y="7937"/>
                  </a:lnTo>
                  <a:lnTo>
                    <a:pt x="27685" y="2286"/>
                  </a:lnTo>
                  <a:lnTo>
                    <a:pt x="2285" y="0"/>
                  </a:lnTo>
                  <a:close/>
                </a:path>
              </a:pathLst>
            </a:custGeom>
            <a:solidFill>
              <a:srgbClr val="232C3B"/>
            </a:solidFill>
          </p:spPr>
          <p:txBody>
            <a:bodyPr wrap="square" lIns="0" tIns="0" rIns="0" bIns="0" rtlCol="0"/>
            <a:lstStyle/>
            <a:p>
              <a:endParaRPr/>
            </a:p>
          </p:txBody>
        </p:sp>
        <p:sp>
          <p:nvSpPr>
            <p:cNvPr id="42" name="object 19">
              <a:extLst>
                <a:ext uri="{FF2B5EF4-FFF2-40B4-BE49-F238E27FC236}">
                  <a16:creationId xmlns:a16="http://schemas.microsoft.com/office/drawing/2014/main" id="{89168E9C-3CBB-49A6-A092-45F11A7752DF}"/>
                </a:ext>
              </a:extLst>
            </p:cNvPr>
            <p:cNvSpPr/>
            <p:nvPr/>
          </p:nvSpPr>
          <p:spPr>
            <a:xfrm>
              <a:off x="8950959" y="4023359"/>
              <a:ext cx="30480" cy="30480"/>
            </a:xfrm>
            <a:custGeom>
              <a:avLst/>
              <a:gdLst/>
              <a:ahLst/>
              <a:cxnLst/>
              <a:rect l="l" t="t" r="r" b="b"/>
              <a:pathLst>
                <a:path w="30479" h="30479">
                  <a:moveTo>
                    <a:pt x="8763" y="0"/>
                  </a:moveTo>
                  <a:lnTo>
                    <a:pt x="6476" y="6984"/>
                  </a:lnTo>
                  <a:lnTo>
                    <a:pt x="2159" y="14096"/>
                  </a:lnTo>
                  <a:lnTo>
                    <a:pt x="0" y="21081"/>
                  </a:lnTo>
                  <a:lnTo>
                    <a:pt x="21717" y="30479"/>
                  </a:lnTo>
                  <a:lnTo>
                    <a:pt x="24003" y="23494"/>
                  </a:lnTo>
                  <a:lnTo>
                    <a:pt x="26162" y="18795"/>
                  </a:lnTo>
                  <a:lnTo>
                    <a:pt x="30480" y="11683"/>
                  </a:lnTo>
                  <a:lnTo>
                    <a:pt x="8763" y="0"/>
                  </a:lnTo>
                  <a:close/>
                </a:path>
              </a:pathLst>
            </a:custGeom>
            <a:solidFill>
              <a:srgbClr val="232C3B"/>
            </a:solidFill>
          </p:spPr>
          <p:txBody>
            <a:bodyPr wrap="square" lIns="0" tIns="0" rIns="0" bIns="0" rtlCol="0"/>
            <a:lstStyle/>
            <a:p>
              <a:endParaRPr/>
            </a:p>
          </p:txBody>
        </p:sp>
        <p:sp>
          <p:nvSpPr>
            <p:cNvPr id="43" name="object 20">
              <a:extLst>
                <a:ext uri="{FF2B5EF4-FFF2-40B4-BE49-F238E27FC236}">
                  <a16:creationId xmlns:a16="http://schemas.microsoft.com/office/drawing/2014/main" id="{7F105E30-EDBD-49B9-A5CB-4271CD02F549}"/>
                </a:ext>
              </a:extLst>
            </p:cNvPr>
            <p:cNvSpPr/>
            <p:nvPr/>
          </p:nvSpPr>
          <p:spPr>
            <a:xfrm>
              <a:off x="8961119" y="4023359"/>
              <a:ext cx="2058035" cy="1290320"/>
            </a:xfrm>
            <a:custGeom>
              <a:avLst/>
              <a:gdLst/>
              <a:ahLst/>
              <a:cxnLst/>
              <a:rect l="l" t="t" r="r" b="b"/>
              <a:pathLst>
                <a:path w="2058034" h="1290320">
                  <a:moveTo>
                    <a:pt x="23240" y="1168781"/>
                  </a:moveTo>
                  <a:lnTo>
                    <a:pt x="25347" y="1213781"/>
                  </a:lnTo>
                  <a:lnTo>
                    <a:pt x="59271" y="1241175"/>
                  </a:lnTo>
                  <a:lnTo>
                    <a:pt x="101457" y="1262586"/>
                  </a:lnTo>
                  <a:lnTo>
                    <a:pt x="151590" y="1277953"/>
                  </a:lnTo>
                  <a:lnTo>
                    <a:pt x="209358" y="1287218"/>
                  </a:lnTo>
                  <a:lnTo>
                    <a:pt x="274447" y="1290320"/>
                  </a:lnTo>
                  <a:lnTo>
                    <a:pt x="315856" y="1289403"/>
                  </a:lnTo>
                  <a:lnTo>
                    <a:pt x="359886" y="1286509"/>
                  </a:lnTo>
                  <a:lnTo>
                    <a:pt x="406534" y="1281426"/>
                  </a:lnTo>
                  <a:lnTo>
                    <a:pt x="455802" y="1273936"/>
                  </a:lnTo>
                  <a:lnTo>
                    <a:pt x="496978" y="1265874"/>
                  </a:lnTo>
                  <a:lnTo>
                    <a:pt x="270962" y="1265874"/>
                  </a:lnTo>
                  <a:lnTo>
                    <a:pt x="219827" y="1263732"/>
                  </a:lnTo>
                  <a:lnTo>
                    <a:pt x="173545" y="1257633"/>
                  </a:lnTo>
                  <a:lnTo>
                    <a:pt x="132353" y="1247606"/>
                  </a:lnTo>
                  <a:lnTo>
                    <a:pt x="96489" y="1233679"/>
                  </a:lnTo>
                  <a:lnTo>
                    <a:pt x="41695" y="1194238"/>
                  </a:lnTo>
                  <a:lnTo>
                    <a:pt x="23240" y="1168781"/>
                  </a:lnTo>
                  <a:close/>
                </a:path>
                <a:path w="2058034" h="1290320">
                  <a:moveTo>
                    <a:pt x="2034794" y="0"/>
                  </a:moveTo>
                  <a:lnTo>
                    <a:pt x="2013838" y="11683"/>
                  </a:lnTo>
                  <a:lnTo>
                    <a:pt x="2026067" y="40819"/>
                  </a:lnTo>
                  <a:lnTo>
                    <a:pt x="2032101" y="73345"/>
                  </a:lnTo>
                  <a:lnTo>
                    <a:pt x="2025919" y="147563"/>
                  </a:lnTo>
                  <a:lnTo>
                    <a:pt x="2013870" y="188753"/>
                  </a:lnTo>
                  <a:lnTo>
                    <a:pt x="1995962" y="232328"/>
                  </a:lnTo>
                  <a:lnTo>
                    <a:pt x="1972278" y="278037"/>
                  </a:lnTo>
                  <a:lnTo>
                    <a:pt x="1942901" y="325628"/>
                  </a:lnTo>
                  <a:lnTo>
                    <a:pt x="1907917" y="374849"/>
                  </a:lnTo>
                  <a:lnTo>
                    <a:pt x="1867407" y="425450"/>
                  </a:lnTo>
                  <a:lnTo>
                    <a:pt x="1838556" y="459213"/>
                  </a:lnTo>
                  <a:lnTo>
                    <a:pt x="1807861" y="492992"/>
                  </a:lnTo>
                  <a:lnTo>
                    <a:pt x="1775388" y="526745"/>
                  </a:lnTo>
                  <a:lnTo>
                    <a:pt x="1741201" y="560431"/>
                  </a:lnTo>
                  <a:lnTo>
                    <a:pt x="1705365" y="594008"/>
                  </a:lnTo>
                  <a:lnTo>
                    <a:pt x="1667945" y="627435"/>
                  </a:lnTo>
                  <a:lnTo>
                    <a:pt x="1629005" y="660670"/>
                  </a:lnTo>
                  <a:lnTo>
                    <a:pt x="1588611" y="693674"/>
                  </a:lnTo>
                  <a:lnTo>
                    <a:pt x="1546826" y="726403"/>
                  </a:lnTo>
                  <a:lnTo>
                    <a:pt x="1503716" y="758817"/>
                  </a:lnTo>
                  <a:lnTo>
                    <a:pt x="1459346" y="790875"/>
                  </a:lnTo>
                  <a:lnTo>
                    <a:pt x="1413779" y="822535"/>
                  </a:lnTo>
                  <a:lnTo>
                    <a:pt x="1367082" y="853756"/>
                  </a:lnTo>
                  <a:lnTo>
                    <a:pt x="1319318" y="884496"/>
                  </a:lnTo>
                  <a:lnTo>
                    <a:pt x="1270553" y="914715"/>
                  </a:lnTo>
                  <a:lnTo>
                    <a:pt x="1220851" y="944371"/>
                  </a:lnTo>
                  <a:lnTo>
                    <a:pt x="1170655" y="972750"/>
                  </a:lnTo>
                  <a:lnTo>
                    <a:pt x="1120371" y="1000003"/>
                  </a:lnTo>
                  <a:lnTo>
                    <a:pt x="1070078" y="1026104"/>
                  </a:lnTo>
                  <a:lnTo>
                    <a:pt x="1019853" y="1051026"/>
                  </a:lnTo>
                  <a:lnTo>
                    <a:pt x="969776" y="1074741"/>
                  </a:lnTo>
                  <a:lnTo>
                    <a:pt x="919924" y="1097223"/>
                  </a:lnTo>
                  <a:lnTo>
                    <a:pt x="870377" y="1118445"/>
                  </a:lnTo>
                  <a:lnTo>
                    <a:pt x="821213" y="1138380"/>
                  </a:lnTo>
                  <a:lnTo>
                    <a:pt x="772510" y="1157000"/>
                  </a:lnTo>
                  <a:lnTo>
                    <a:pt x="724347" y="1174280"/>
                  </a:lnTo>
                  <a:lnTo>
                    <a:pt x="676803" y="1190191"/>
                  </a:lnTo>
                  <a:lnTo>
                    <a:pt x="629955" y="1204708"/>
                  </a:lnTo>
                  <a:lnTo>
                    <a:pt x="583883" y="1217802"/>
                  </a:lnTo>
                  <a:lnTo>
                    <a:pt x="538665" y="1229447"/>
                  </a:lnTo>
                  <a:lnTo>
                    <a:pt x="494379" y="1239616"/>
                  </a:lnTo>
                  <a:lnTo>
                    <a:pt x="451103" y="1248283"/>
                  </a:lnTo>
                  <a:lnTo>
                    <a:pt x="386838" y="1258178"/>
                  </a:lnTo>
                  <a:lnTo>
                    <a:pt x="326712" y="1264033"/>
                  </a:lnTo>
                  <a:lnTo>
                    <a:pt x="270962" y="1265874"/>
                  </a:lnTo>
                  <a:lnTo>
                    <a:pt x="496978" y="1265874"/>
                  </a:lnTo>
                  <a:lnTo>
                    <a:pt x="539539" y="1256318"/>
                  </a:lnTo>
                  <a:lnTo>
                    <a:pt x="582570" y="1245462"/>
                  </a:lnTo>
                  <a:lnTo>
                    <a:pt x="626300" y="1233274"/>
                  </a:lnTo>
                  <a:lnTo>
                    <a:pt x="670673" y="1219782"/>
                  </a:lnTo>
                  <a:lnTo>
                    <a:pt x="715631" y="1205010"/>
                  </a:lnTo>
                  <a:lnTo>
                    <a:pt x="761118" y="1188985"/>
                  </a:lnTo>
                  <a:lnTo>
                    <a:pt x="807076" y="1171732"/>
                  </a:lnTo>
                  <a:lnTo>
                    <a:pt x="853449" y="1153277"/>
                  </a:lnTo>
                  <a:lnTo>
                    <a:pt x="900180" y="1133645"/>
                  </a:lnTo>
                  <a:lnTo>
                    <a:pt x="947212" y="1112864"/>
                  </a:lnTo>
                  <a:lnTo>
                    <a:pt x="994488" y="1090957"/>
                  </a:lnTo>
                  <a:lnTo>
                    <a:pt x="1041951" y="1067951"/>
                  </a:lnTo>
                  <a:lnTo>
                    <a:pt x="1089544" y="1043872"/>
                  </a:lnTo>
                  <a:lnTo>
                    <a:pt x="1137210" y="1018746"/>
                  </a:lnTo>
                  <a:lnTo>
                    <a:pt x="1184893" y="992598"/>
                  </a:lnTo>
                  <a:lnTo>
                    <a:pt x="1232534" y="965453"/>
                  </a:lnTo>
                  <a:lnTo>
                    <a:pt x="1279742" y="937514"/>
                  </a:lnTo>
                  <a:lnTo>
                    <a:pt x="1326123" y="909031"/>
                  </a:lnTo>
                  <a:lnTo>
                    <a:pt x="1371623" y="880042"/>
                  </a:lnTo>
                  <a:lnTo>
                    <a:pt x="1416189" y="850584"/>
                  </a:lnTo>
                  <a:lnTo>
                    <a:pt x="1459766" y="820694"/>
                  </a:lnTo>
                  <a:lnTo>
                    <a:pt x="1502301" y="790410"/>
                  </a:lnTo>
                  <a:lnTo>
                    <a:pt x="1543740" y="759768"/>
                  </a:lnTo>
                  <a:lnTo>
                    <a:pt x="1584028" y="728806"/>
                  </a:lnTo>
                  <a:lnTo>
                    <a:pt x="1623112" y="697559"/>
                  </a:lnTo>
                  <a:lnTo>
                    <a:pt x="1660937" y="666067"/>
                  </a:lnTo>
                  <a:lnTo>
                    <a:pt x="1697451" y="634365"/>
                  </a:lnTo>
                  <a:lnTo>
                    <a:pt x="1732598" y="602491"/>
                  </a:lnTo>
                  <a:lnTo>
                    <a:pt x="1766324" y="570481"/>
                  </a:lnTo>
                  <a:lnTo>
                    <a:pt x="1798577" y="538374"/>
                  </a:lnTo>
                  <a:lnTo>
                    <a:pt x="1829301" y="506205"/>
                  </a:lnTo>
                  <a:lnTo>
                    <a:pt x="1858443" y="474012"/>
                  </a:lnTo>
                  <a:lnTo>
                    <a:pt x="1885950" y="441832"/>
                  </a:lnTo>
                  <a:lnTo>
                    <a:pt x="1929554" y="387922"/>
                  </a:lnTo>
                  <a:lnTo>
                    <a:pt x="1966852" y="335727"/>
                  </a:lnTo>
                  <a:lnTo>
                    <a:pt x="1997814" y="285413"/>
                  </a:lnTo>
                  <a:lnTo>
                    <a:pt x="2022413" y="237149"/>
                  </a:lnTo>
                  <a:lnTo>
                    <a:pt x="2040620" y="191103"/>
                  </a:lnTo>
                  <a:lnTo>
                    <a:pt x="2052407" y="147441"/>
                  </a:lnTo>
                  <a:lnTo>
                    <a:pt x="2057746" y="106333"/>
                  </a:lnTo>
                  <a:lnTo>
                    <a:pt x="2056609" y="67944"/>
                  </a:lnTo>
                  <a:lnTo>
                    <a:pt x="2048968" y="32444"/>
                  </a:lnTo>
                  <a:lnTo>
                    <a:pt x="2034794" y="0"/>
                  </a:lnTo>
                  <a:close/>
                </a:path>
              </a:pathLst>
            </a:custGeom>
            <a:solidFill>
              <a:srgbClr val="232C3B"/>
            </a:solidFill>
          </p:spPr>
          <p:txBody>
            <a:bodyPr wrap="square" lIns="0" tIns="0" rIns="0" bIns="0" rtlCol="0"/>
            <a:lstStyle/>
            <a:p>
              <a:endParaRPr/>
            </a:p>
          </p:txBody>
        </p:sp>
        <p:sp>
          <p:nvSpPr>
            <p:cNvPr id="44" name="object 21">
              <a:extLst>
                <a:ext uri="{FF2B5EF4-FFF2-40B4-BE49-F238E27FC236}">
                  <a16:creationId xmlns:a16="http://schemas.microsoft.com/office/drawing/2014/main" id="{E92D993D-A9CB-4196-AB3E-6AF9489BA93B}"/>
                </a:ext>
              </a:extLst>
            </p:cNvPr>
            <p:cNvSpPr/>
            <p:nvPr/>
          </p:nvSpPr>
          <p:spPr>
            <a:xfrm>
              <a:off x="10647680" y="5181600"/>
              <a:ext cx="233679" cy="233680"/>
            </a:xfrm>
            <a:prstGeom prst="rect">
              <a:avLst/>
            </a:prstGeom>
            <a:blipFill>
              <a:blip r:embed="rId2" cstate="print"/>
              <a:stretch>
                <a:fillRect/>
              </a:stretch>
            </a:blipFill>
          </p:spPr>
          <p:txBody>
            <a:bodyPr wrap="square" lIns="0" tIns="0" rIns="0" bIns="0" rtlCol="0"/>
            <a:lstStyle/>
            <a:p>
              <a:endParaRPr/>
            </a:p>
          </p:txBody>
        </p:sp>
        <p:sp>
          <p:nvSpPr>
            <p:cNvPr id="45" name="object 22">
              <a:extLst>
                <a:ext uri="{FF2B5EF4-FFF2-40B4-BE49-F238E27FC236}">
                  <a16:creationId xmlns:a16="http://schemas.microsoft.com/office/drawing/2014/main" id="{E9325D0E-E07C-4AD3-AAC0-32E4BE8A1AB2}"/>
                </a:ext>
              </a:extLst>
            </p:cNvPr>
            <p:cNvSpPr/>
            <p:nvPr/>
          </p:nvSpPr>
          <p:spPr>
            <a:xfrm>
              <a:off x="8961119" y="4693920"/>
              <a:ext cx="233679" cy="233680"/>
            </a:xfrm>
            <a:prstGeom prst="rect">
              <a:avLst/>
            </a:prstGeom>
            <a:blipFill>
              <a:blip r:embed="rId2"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561514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Technology is challenging the rules of engagement…</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96" name="object 5">
            <a:extLst>
              <a:ext uri="{FF2B5EF4-FFF2-40B4-BE49-F238E27FC236}">
                <a16:creationId xmlns:a16="http://schemas.microsoft.com/office/drawing/2014/main" id="{CAF0FFD9-D0C5-4930-A408-ACE724DA27C8}"/>
              </a:ext>
            </a:extLst>
          </p:cNvPr>
          <p:cNvSpPr/>
          <p:nvPr/>
        </p:nvSpPr>
        <p:spPr>
          <a:xfrm>
            <a:off x="995680" y="3688079"/>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005EB8"/>
          </a:solidFill>
        </p:spPr>
        <p:txBody>
          <a:bodyPr wrap="square" lIns="0" tIns="0" rIns="0" bIns="0" rtlCol="0"/>
          <a:lstStyle/>
          <a:p>
            <a:endParaRPr/>
          </a:p>
        </p:txBody>
      </p:sp>
      <p:sp>
        <p:nvSpPr>
          <p:cNvPr id="97" name="object 6">
            <a:extLst>
              <a:ext uri="{FF2B5EF4-FFF2-40B4-BE49-F238E27FC236}">
                <a16:creationId xmlns:a16="http://schemas.microsoft.com/office/drawing/2014/main" id="{F088DA2F-80B6-4312-8459-2E475C6FF46B}"/>
              </a:ext>
            </a:extLst>
          </p:cNvPr>
          <p:cNvSpPr/>
          <p:nvPr/>
        </p:nvSpPr>
        <p:spPr>
          <a:xfrm>
            <a:off x="6878319" y="3688079"/>
            <a:ext cx="91440" cy="2204720"/>
          </a:xfrm>
          <a:custGeom>
            <a:avLst/>
            <a:gdLst/>
            <a:ahLst/>
            <a:cxnLst/>
            <a:rect l="l" t="t" r="r" b="b"/>
            <a:pathLst>
              <a:path w="91440" h="2204720">
                <a:moveTo>
                  <a:pt x="0" y="2204720"/>
                </a:moveTo>
                <a:lnTo>
                  <a:pt x="91440" y="2204720"/>
                </a:lnTo>
                <a:lnTo>
                  <a:pt x="91440" y="0"/>
                </a:lnTo>
                <a:lnTo>
                  <a:pt x="0" y="0"/>
                </a:lnTo>
                <a:lnTo>
                  <a:pt x="0" y="2204720"/>
                </a:lnTo>
                <a:close/>
              </a:path>
            </a:pathLst>
          </a:custGeom>
          <a:solidFill>
            <a:srgbClr val="005EB8"/>
          </a:solidFill>
        </p:spPr>
        <p:txBody>
          <a:bodyPr wrap="square" lIns="0" tIns="0" rIns="0" bIns="0" rtlCol="0"/>
          <a:lstStyle/>
          <a:p>
            <a:endParaRPr/>
          </a:p>
        </p:txBody>
      </p:sp>
      <p:sp>
        <p:nvSpPr>
          <p:cNvPr id="98" name="object 7">
            <a:extLst>
              <a:ext uri="{FF2B5EF4-FFF2-40B4-BE49-F238E27FC236}">
                <a16:creationId xmlns:a16="http://schemas.microsoft.com/office/drawing/2014/main" id="{81D96899-1384-44EB-B91D-EEEB29DB7D2C}"/>
              </a:ext>
            </a:extLst>
          </p:cNvPr>
          <p:cNvSpPr/>
          <p:nvPr/>
        </p:nvSpPr>
        <p:spPr>
          <a:xfrm>
            <a:off x="7000240" y="1320800"/>
            <a:ext cx="4297680" cy="2204720"/>
          </a:xfrm>
          <a:custGeom>
            <a:avLst/>
            <a:gdLst/>
            <a:ahLst/>
            <a:cxnLst/>
            <a:rect l="l" t="t" r="r" b="b"/>
            <a:pathLst>
              <a:path w="4297680" h="2204720">
                <a:moveTo>
                  <a:pt x="0" y="2204720"/>
                </a:moveTo>
                <a:lnTo>
                  <a:pt x="4297680" y="2204720"/>
                </a:lnTo>
                <a:lnTo>
                  <a:pt x="4297680" y="0"/>
                </a:lnTo>
                <a:lnTo>
                  <a:pt x="0" y="0"/>
                </a:lnTo>
                <a:lnTo>
                  <a:pt x="0" y="2204720"/>
                </a:lnTo>
                <a:close/>
              </a:path>
            </a:pathLst>
          </a:custGeom>
          <a:solidFill>
            <a:srgbClr val="F1F1F1"/>
          </a:solidFill>
        </p:spPr>
        <p:txBody>
          <a:bodyPr wrap="square" lIns="0" tIns="0" rIns="0" bIns="0" rtlCol="0"/>
          <a:lstStyle/>
          <a:p>
            <a:endParaRPr/>
          </a:p>
        </p:txBody>
      </p:sp>
      <p:sp>
        <p:nvSpPr>
          <p:cNvPr id="99" name="object 9">
            <a:extLst>
              <a:ext uri="{FF2B5EF4-FFF2-40B4-BE49-F238E27FC236}">
                <a16:creationId xmlns:a16="http://schemas.microsoft.com/office/drawing/2014/main" id="{5AFE1CAB-AD8C-4E29-A210-873ACF8864B0}"/>
              </a:ext>
            </a:extLst>
          </p:cNvPr>
          <p:cNvSpPr/>
          <p:nvPr/>
        </p:nvSpPr>
        <p:spPr>
          <a:xfrm>
            <a:off x="995680" y="1320800"/>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00338D"/>
          </a:solidFill>
        </p:spPr>
        <p:txBody>
          <a:bodyPr wrap="square" lIns="0" tIns="0" rIns="0" bIns="0" rtlCol="0"/>
          <a:lstStyle/>
          <a:p>
            <a:endParaRPr/>
          </a:p>
        </p:txBody>
      </p:sp>
      <p:sp>
        <p:nvSpPr>
          <p:cNvPr id="100" name="object 10">
            <a:extLst>
              <a:ext uri="{FF2B5EF4-FFF2-40B4-BE49-F238E27FC236}">
                <a16:creationId xmlns:a16="http://schemas.microsoft.com/office/drawing/2014/main" id="{220D69EF-4F60-45F0-919A-CAFEE69FD72F}"/>
              </a:ext>
            </a:extLst>
          </p:cNvPr>
          <p:cNvSpPr/>
          <p:nvPr/>
        </p:nvSpPr>
        <p:spPr>
          <a:xfrm>
            <a:off x="5506720" y="1635760"/>
            <a:ext cx="1371600" cy="0"/>
          </a:xfrm>
          <a:custGeom>
            <a:avLst/>
            <a:gdLst/>
            <a:ahLst/>
            <a:cxnLst/>
            <a:rect l="l" t="t" r="r" b="b"/>
            <a:pathLst>
              <a:path w="1371600">
                <a:moveTo>
                  <a:pt x="0" y="0"/>
                </a:moveTo>
                <a:lnTo>
                  <a:pt x="1371600" y="0"/>
                </a:lnTo>
              </a:path>
            </a:pathLst>
          </a:custGeom>
          <a:ln w="20320">
            <a:solidFill>
              <a:srgbClr val="FFFFFF"/>
            </a:solidFill>
          </a:ln>
        </p:spPr>
        <p:txBody>
          <a:bodyPr wrap="square" lIns="0" tIns="0" rIns="0" bIns="0" rtlCol="0"/>
          <a:lstStyle/>
          <a:p>
            <a:endParaRPr/>
          </a:p>
        </p:txBody>
      </p:sp>
      <p:sp>
        <p:nvSpPr>
          <p:cNvPr id="101" name="object 11">
            <a:extLst>
              <a:ext uri="{FF2B5EF4-FFF2-40B4-BE49-F238E27FC236}">
                <a16:creationId xmlns:a16="http://schemas.microsoft.com/office/drawing/2014/main" id="{342DDA0F-15BD-4E6B-8748-D5CCC0FD7EA1}"/>
              </a:ext>
            </a:extLst>
          </p:cNvPr>
          <p:cNvSpPr/>
          <p:nvPr/>
        </p:nvSpPr>
        <p:spPr>
          <a:xfrm>
            <a:off x="995680" y="1635760"/>
            <a:ext cx="1036319" cy="0"/>
          </a:xfrm>
          <a:custGeom>
            <a:avLst/>
            <a:gdLst/>
            <a:ahLst/>
            <a:cxnLst/>
            <a:rect l="l" t="t" r="r" b="b"/>
            <a:pathLst>
              <a:path w="1036319">
                <a:moveTo>
                  <a:pt x="0" y="0"/>
                </a:moveTo>
                <a:lnTo>
                  <a:pt x="1036319" y="0"/>
                </a:lnTo>
              </a:path>
            </a:pathLst>
          </a:custGeom>
          <a:ln w="20320">
            <a:solidFill>
              <a:srgbClr val="FFFFFF"/>
            </a:solidFill>
          </a:ln>
        </p:spPr>
        <p:txBody>
          <a:bodyPr wrap="square" lIns="0" tIns="0" rIns="0" bIns="0" rtlCol="0"/>
          <a:lstStyle/>
          <a:p>
            <a:endParaRPr/>
          </a:p>
        </p:txBody>
      </p:sp>
      <p:sp>
        <p:nvSpPr>
          <p:cNvPr id="102" name="object 12">
            <a:extLst>
              <a:ext uri="{FF2B5EF4-FFF2-40B4-BE49-F238E27FC236}">
                <a16:creationId xmlns:a16="http://schemas.microsoft.com/office/drawing/2014/main" id="{37CA0C6D-9308-4F4F-B727-F7408414F211}"/>
              </a:ext>
            </a:extLst>
          </p:cNvPr>
          <p:cNvSpPr txBox="1"/>
          <p:nvPr/>
        </p:nvSpPr>
        <p:spPr>
          <a:xfrm>
            <a:off x="7000240" y="1356042"/>
            <a:ext cx="4297680" cy="2053589"/>
          </a:xfrm>
          <a:prstGeom prst="rect">
            <a:avLst/>
          </a:prstGeom>
        </p:spPr>
        <p:txBody>
          <a:bodyPr vert="horz" wrap="square" lIns="0" tIns="11430" rIns="0" bIns="0" rtlCol="0">
            <a:spAutoFit/>
          </a:bodyPr>
          <a:lstStyle/>
          <a:p>
            <a:pPr marL="68580">
              <a:lnSpc>
                <a:spcPts val="1235"/>
              </a:lnSpc>
              <a:spcBef>
                <a:spcPts val="90"/>
              </a:spcBef>
            </a:pPr>
            <a:r>
              <a:rPr sz="1050" b="1" spc="-30" dirty="0">
                <a:solidFill>
                  <a:srgbClr val="00338D"/>
                </a:solidFill>
                <a:latin typeface="Arial"/>
                <a:cs typeface="Arial"/>
              </a:rPr>
              <a:t>Case</a:t>
            </a:r>
            <a:r>
              <a:rPr sz="1050" b="1" spc="5" dirty="0">
                <a:solidFill>
                  <a:srgbClr val="00338D"/>
                </a:solidFill>
                <a:latin typeface="Arial"/>
                <a:cs typeface="Arial"/>
              </a:rPr>
              <a:t> </a:t>
            </a:r>
            <a:r>
              <a:rPr sz="1050" b="1" spc="-10" dirty="0">
                <a:solidFill>
                  <a:srgbClr val="00338D"/>
                </a:solidFill>
                <a:latin typeface="Arial"/>
                <a:cs typeface="Arial"/>
              </a:rPr>
              <a:t>Study</a:t>
            </a:r>
            <a:r>
              <a:rPr sz="1050" b="1" spc="-70" dirty="0">
                <a:solidFill>
                  <a:srgbClr val="00338D"/>
                </a:solidFill>
                <a:latin typeface="Arial"/>
                <a:cs typeface="Arial"/>
              </a:rPr>
              <a:t> </a:t>
            </a:r>
            <a:r>
              <a:rPr sz="1050" b="1" spc="-5" dirty="0">
                <a:solidFill>
                  <a:srgbClr val="00338D"/>
                </a:solidFill>
                <a:latin typeface="Arial"/>
                <a:cs typeface="Arial"/>
              </a:rPr>
              <a:t>|</a:t>
            </a:r>
            <a:r>
              <a:rPr sz="1050" b="1" spc="-105" dirty="0">
                <a:solidFill>
                  <a:srgbClr val="00338D"/>
                </a:solidFill>
                <a:latin typeface="Arial"/>
                <a:cs typeface="Arial"/>
              </a:rPr>
              <a:t> </a:t>
            </a:r>
            <a:r>
              <a:rPr sz="1050" b="1" spc="-15" dirty="0">
                <a:solidFill>
                  <a:srgbClr val="00338D"/>
                </a:solidFill>
                <a:latin typeface="Arial"/>
                <a:cs typeface="Arial"/>
              </a:rPr>
              <a:t>American</a:t>
            </a:r>
            <a:r>
              <a:rPr sz="1050" b="1" spc="-45" dirty="0">
                <a:solidFill>
                  <a:srgbClr val="00338D"/>
                </a:solidFill>
                <a:latin typeface="Arial"/>
                <a:cs typeface="Arial"/>
              </a:rPr>
              <a:t> </a:t>
            </a:r>
            <a:r>
              <a:rPr sz="1050" b="1" spc="-30" dirty="0">
                <a:solidFill>
                  <a:srgbClr val="00338D"/>
                </a:solidFill>
                <a:latin typeface="Arial"/>
                <a:cs typeface="Arial"/>
              </a:rPr>
              <a:t>brand</a:t>
            </a:r>
            <a:r>
              <a:rPr sz="1050" b="1" spc="-50" dirty="0">
                <a:solidFill>
                  <a:srgbClr val="00338D"/>
                </a:solidFill>
                <a:latin typeface="Arial"/>
                <a:cs typeface="Arial"/>
              </a:rPr>
              <a:t> </a:t>
            </a:r>
            <a:r>
              <a:rPr sz="1050" b="1" spc="-25" dirty="0">
                <a:solidFill>
                  <a:srgbClr val="00338D"/>
                </a:solidFill>
                <a:latin typeface="Arial"/>
                <a:cs typeface="Arial"/>
              </a:rPr>
              <a:t>offering</a:t>
            </a:r>
            <a:r>
              <a:rPr sz="1050" b="1" spc="-45" dirty="0">
                <a:solidFill>
                  <a:srgbClr val="00338D"/>
                </a:solidFill>
                <a:latin typeface="Arial"/>
                <a:cs typeface="Arial"/>
              </a:rPr>
              <a:t> </a:t>
            </a:r>
            <a:r>
              <a:rPr sz="1050" b="1" spc="-30" dirty="0">
                <a:solidFill>
                  <a:srgbClr val="00338D"/>
                </a:solidFill>
                <a:latin typeface="Arial"/>
                <a:cs typeface="Arial"/>
              </a:rPr>
              <a:t>personalised</a:t>
            </a:r>
            <a:r>
              <a:rPr sz="1050" b="1" spc="-50" dirty="0">
                <a:solidFill>
                  <a:srgbClr val="00338D"/>
                </a:solidFill>
                <a:latin typeface="Arial"/>
                <a:cs typeface="Arial"/>
              </a:rPr>
              <a:t> </a:t>
            </a:r>
            <a:r>
              <a:rPr sz="1050" b="1" spc="-5" dirty="0">
                <a:solidFill>
                  <a:srgbClr val="00338D"/>
                </a:solidFill>
                <a:latin typeface="Arial"/>
                <a:cs typeface="Arial"/>
              </a:rPr>
              <a:t>hair</a:t>
            </a:r>
            <a:r>
              <a:rPr sz="1050" b="1" spc="-135" dirty="0">
                <a:solidFill>
                  <a:srgbClr val="00338D"/>
                </a:solidFill>
                <a:latin typeface="Arial"/>
                <a:cs typeface="Arial"/>
              </a:rPr>
              <a:t> </a:t>
            </a:r>
            <a:r>
              <a:rPr sz="1050" b="1" spc="-20" dirty="0">
                <a:solidFill>
                  <a:srgbClr val="00338D"/>
                </a:solidFill>
                <a:latin typeface="Arial"/>
                <a:cs typeface="Arial"/>
              </a:rPr>
              <a:t>care</a:t>
            </a:r>
            <a:endParaRPr sz="1050">
              <a:latin typeface="Arial"/>
              <a:cs typeface="Arial"/>
            </a:endParaRPr>
          </a:p>
          <a:p>
            <a:pPr marL="68580">
              <a:lnSpc>
                <a:spcPts val="1895"/>
              </a:lnSpc>
            </a:pPr>
            <a:r>
              <a:rPr sz="1600" b="1" spc="-15" dirty="0">
                <a:solidFill>
                  <a:srgbClr val="00338D"/>
                </a:solidFill>
                <a:latin typeface="Arial"/>
                <a:cs typeface="Arial"/>
              </a:rPr>
              <a:t>Function </a:t>
            </a:r>
            <a:r>
              <a:rPr sz="1600" b="1" spc="-10" dirty="0">
                <a:solidFill>
                  <a:srgbClr val="00338D"/>
                </a:solidFill>
                <a:latin typeface="Arial"/>
                <a:cs typeface="Arial"/>
              </a:rPr>
              <a:t>of</a:t>
            </a:r>
            <a:r>
              <a:rPr sz="1600" b="1" spc="155" dirty="0">
                <a:solidFill>
                  <a:srgbClr val="00338D"/>
                </a:solidFill>
                <a:latin typeface="Arial"/>
                <a:cs typeface="Arial"/>
              </a:rPr>
              <a:t> </a:t>
            </a:r>
            <a:r>
              <a:rPr sz="1600" b="1" spc="-15" dirty="0">
                <a:solidFill>
                  <a:srgbClr val="00338D"/>
                </a:solidFill>
                <a:latin typeface="Arial"/>
                <a:cs typeface="Arial"/>
              </a:rPr>
              <a:t>Beauty</a:t>
            </a:r>
            <a:endParaRPr sz="1600">
              <a:latin typeface="Arial"/>
              <a:cs typeface="Arial"/>
            </a:endParaRPr>
          </a:p>
          <a:p>
            <a:pPr marL="32384">
              <a:lnSpc>
                <a:spcPct val="100000"/>
              </a:lnSpc>
              <a:spcBef>
                <a:spcPts val="1565"/>
              </a:spcBef>
            </a:pPr>
            <a:r>
              <a:rPr sz="850" dirty="0">
                <a:solidFill>
                  <a:srgbClr val="00338D"/>
                </a:solidFill>
                <a:latin typeface="Arial"/>
                <a:cs typeface="Arial"/>
              </a:rPr>
              <a:t>Uses </a:t>
            </a:r>
            <a:r>
              <a:rPr sz="850" spc="5" dirty="0">
                <a:solidFill>
                  <a:srgbClr val="00338D"/>
                </a:solidFill>
                <a:latin typeface="Arial"/>
                <a:cs typeface="Arial"/>
              </a:rPr>
              <a:t>data, </a:t>
            </a:r>
            <a:r>
              <a:rPr sz="850" spc="35" dirty="0">
                <a:solidFill>
                  <a:srgbClr val="00338D"/>
                </a:solidFill>
                <a:latin typeface="Arial"/>
                <a:cs typeface="Arial"/>
              </a:rPr>
              <a:t>AI </a:t>
            </a:r>
            <a:r>
              <a:rPr sz="850" dirty="0">
                <a:solidFill>
                  <a:srgbClr val="00338D"/>
                </a:solidFill>
                <a:latin typeface="Arial"/>
                <a:cs typeface="Arial"/>
              </a:rPr>
              <a:t>machine-learning </a:t>
            </a:r>
            <a:r>
              <a:rPr sz="850" spc="10" dirty="0">
                <a:solidFill>
                  <a:srgbClr val="00338D"/>
                </a:solidFill>
                <a:latin typeface="Arial"/>
                <a:cs typeface="Arial"/>
              </a:rPr>
              <a:t>to </a:t>
            </a:r>
            <a:r>
              <a:rPr sz="850" spc="5" dirty="0">
                <a:solidFill>
                  <a:srgbClr val="00338D"/>
                </a:solidFill>
                <a:latin typeface="Arial"/>
                <a:cs typeface="Arial"/>
              </a:rPr>
              <a:t>develop </a:t>
            </a:r>
            <a:r>
              <a:rPr sz="850" spc="15" dirty="0">
                <a:solidFill>
                  <a:srgbClr val="00338D"/>
                </a:solidFill>
                <a:latin typeface="Arial"/>
                <a:cs typeface="Arial"/>
              </a:rPr>
              <a:t>hyper-personalised</a:t>
            </a:r>
            <a:r>
              <a:rPr sz="850" spc="25" dirty="0">
                <a:solidFill>
                  <a:srgbClr val="00338D"/>
                </a:solidFill>
                <a:latin typeface="Arial"/>
                <a:cs typeface="Arial"/>
              </a:rPr>
              <a:t> </a:t>
            </a:r>
            <a:r>
              <a:rPr sz="850" spc="15" dirty="0">
                <a:solidFill>
                  <a:srgbClr val="00338D"/>
                </a:solidFill>
                <a:latin typeface="Arial"/>
                <a:cs typeface="Arial"/>
              </a:rPr>
              <a:t>products</a:t>
            </a:r>
            <a:endParaRPr sz="850">
              <a:latin typeface="Arial"/>
              <a:cs typeface="Arial"/>
            </a:endParaRPr>
          </a:p>
          <a:p>
            <a:pPr>
              <a:lnSpc>
                <a:spcPct val="100000"/>
              </a:lnSpc>
            </a:pPr>
            <a:endParaRPr sz="850">
              <a:latin typeface="Times New Roman"/>
              <a:cs typeface="Times New Roman"/>
            </a:endParaRPr>
          </a:p>
          <a:p>
            <a:pPr marL="307340" indent="-173355">
              <a:lnSpc>
                <a:spcPct val="100000"/>
              </a:lnSpc>
              <a:spcBef>
                <a:spcPts val="5"/>
              </a:spcBef>
              <a:buChar char="—"/>
              <a:tabLst>
                <a:tab pos="307340" algn="l"/>
              </a:tabLst>
            </a:pPr>
            <a:r>
              <a:rPr sz="850" spc="-10" dirty="0">
                <a:solidFill>
                  <a:srgbClr val="00338D"/>
                </a:solidFill>
                <a:latin typeface="Arial"/>
                <a:cs typeface="Arial"/>
              </a:rPr>
              <a:t>Customer </a:t>
            </a:r>
            <a:r>
              <a:rPr sz="850" spc="-5" dirty="0">
                <a:solidFill>
                  <a:srgbClr val="00338D"/>
                </a:solidFill>
                <a:latin typeface="Arial"/>
                <a:cs typeface="Arial"/>
              </a:rPr>
              <a:t>fills </a:t>
            </a:r>
            <a:r>
              <a:rPr sz="850" spc="10" dirty="0">
                <a:solidFill>
                  <a:srgbClr val="00338D"/>
                </a:solidFill>
                <a:latin typeface="Arial"/>
                <a:cs typeface="Arial"/>
              </a:rPr>
              <a:t>an </a:t>
            </a:r>
            <a:r>
              <a:rPr sz="850" spc="15" dirty="0">
                <a:solidFill>
                  <a:srgbClr val="00338D"/>
                </a:solidFill>
                <a:latin typeface="Arial"/>
                <a:cs typeface="Arial"/>
              </a:rPr>
              <a:t>extensive </a:t>
            </a:r>
            <a:r>
              <a:rPr sz="850" b="1" spc="35" dirty="0">
                <a:solidFill>
                  <a:srgbClr val="00338D"/>
                </a:solidFill>
                <a:latin typeface="Arial"/>
                <a:cs typeface="Arial"/>
              </a:rPr>
              <a:t>questionnaire </a:t>
            </a:r>
            <a:r>
              <a:rPr sz="850" spc="5" dirty="0">
                <a:solidFill>
                  <a:srgbClr val="00338D"/>
                </a:solidFill>
                <a:latin typeface="Arial"/>
                <a:cs typeface="Arial"/>
              </a:rPr>
              <a:t>, </a:t>
            </a:r>
            <a:r>
              <a:rPr sz="850" dirty="0">
                <a:solidFill>
                  <a:srgbClr val="00338D"/>
                </a:solidFill>
                <a:latin typeface="Arial"/>
                <a:cs typeface="Arial"/>
              </a:rPr>
              <a:t>called </a:t>
            </a:r>
            <a:r>
              <a:rPr sz="850" spc="5" dirty="0">
                <a:solidFill>
                  <a:srgbClr val="00338D"/>
                </a:solidFill>
                <a:latin typeface="Arial"/>
                <a:cs typeface="Arial"/>
              </a:rPr>
              <a:t>the </a:t>
            </a:r>
            <a:r>
              <a:rPr sz="850" spc="-5" dirty="0">
                <a:solidFill>
                  <a:srgbClr val="00338D"/>
                </a:solidFill>
                <a:latin typeface="Arial"/>
                <a:cs typeface="Arial"/>
              </a:rPr>
              <a:t>‘Style</a:t>
            </a:r>
            <a:r>
              <a:rPr sz="850" spc="20" dirty="0">
                <a:solidFill>
                  <a:srgbClr val="00338D"/>
                </a:solidFill>
                <a:latin typeface="Arial"/>
                <a:cs typeface="Arial"/>
              </a:rPr>
              <a:t> </a:t>
            </a:r>
            <a:r>
              <a:rPr sz="850" dirty="0">
                <a:solidFill>
                  <a:srgbClr val="00338D"/>
                </a:solidFill>
                <a:latin typeface="Arial"/>
                <a:cs typeface="Arial"/>
              </a:rPr>
              <a:t>Quiz’</a:t>
            </a:r>
            <a:endParaRPr sz="850">
              <a:latin typeface="Arial"/>
              <a:cs typeface="Arial"/>
            </a:endParaRPr>
          </a:p>
          <a:p>
            <a:pPr marL="307340" indent="-173355">
              <a:lnSpc>
                <a:spcPct val="100000"/>
              </a:lnSpc>
              <a:spcBef>
                <a:spcPts val="660"/>
              </a:spcBef>
              <a:buChar char="—"/>
              <a:tabLst>
                <a:tab pos="307340" algn="l"/>
              </a:tabLst>
            </a:pPr>
            <a:r>
              <a:rPr sz="850" spc="35" dirty="0">
                <a:solidFill>
                  <a:srgbClr val="00338D"/>
                </a:solidFill>
                <a:latin typeface="Arial"/>
                <a:cs typeface="Arial"/>
              </a:rPr>
              <a:t>Answ </a:t>
            </a:r>
            <a:r>
              <a:rPr sz="850" spc="15" dirty="0">
                <a:solidFill>
                  <a:srgbClr val="00338D"/>
                </a:solidFill>
                <a:latin typeface="Arial"/>
                <a:cs typeface="Arial"/>
              </a:rPr>
              <a:t>ers are </a:t>
            </a:r>
            <a:r>
              <a:rPr sz="850" spc="30" dirty="0">
                <a:solidFill>
                  <a:srgbClr val="00338D"/>
                </a:solidFill>
                <a:latin typeface="Arial"/>
                <a:cs typeface="Arial"/>
              </a:rPr>
              <a:t>fed </a:t>
            </a:r>
            <a:r>
              <a:rPr sz="850" spc="-5" dirty="0">
                <a:solidFill>
                  <a:srgbClr val="00338D"/>
                </a:solidFill>
                <a:latin typeface="Arial"/>
                <a:cs typeface="Arial"/>
              </a:rPr>
              <a:t>into </a:t>
            </a:r>
            <a:r>
              <a:rPr sz="850" spc="10" dirty="0">
                <a:solidFill>
                  <a:srgbClr val="00338D"/>
                </a:solidFill>
                <a:latin typeface="Arial"/>
                <a:cs typeface="Arial"/>
              </a:rPr>
              <a:t>an </a:t>
            </a:r>
            <a:r>
              <a:rPr sz="850" b="1" spc="25" dirty="0">
                <a:solidFill>
                  <a:srgbClr val="00338D"/>
                </a:solidFill>
                <a:latin typeface="Arial"/>
                <a:cs typeface="Arial"/>
              </a:rPr>
              <a:t>algorithm </a:t>
            </a:r>
            <a:r>
              <a:rPr sz="850" spc="5" dirty="0">
                <a:solidFill>
                  <a:srgbClr val="00338D"/>
                </a:solidFill>
                <a:latin typeface="Arial"/>
                <a:cs typeface="Arial"/>
              </a:rPr>
              <a:t>that </a:t>
            </a:r>
            <a:r>
              <a:rPr sz="850" spc="-10" dirty="0">
                <a:solidFill>
                  <a:srgbClr val="00338D"/>
                </a:solidFill>
                <a:latin typeface="Arial"/>
                <a:cs typeface="Arial"/>
              </a:rPr>
              <a:t>pulls </a:t>
            </a:r>
            <a:r>
              <a:rPr sz="850" spc="35" dirty="0">
                <a:solidFill>
                  <a:srgbClr val="00338D"/>
                </a:solidFill>
                <a:latin typeface="Arial"/>
                <a:cs typeface="Arial"/>
              </a:rPr>
              <a:t>from </a:t>
            </a:r>
            <a:r>
              <a:rPr sz="850" spc="10" dirty="0">
                <a:solidFill>
                  <a:srgbClr val="00338D"/>
                </a:solidFill>
                <a:latin typeface="Arial"/>
                <a:cs typeface="Arial"/>
              </a:rPr>
              <a:t>hundreds </a:t>
            </a:r>
            <a:r>
              <a:rPr sz="850" spc="5" dirty="0">
                <a:solidFill>
                  <a:srgbClr val="00338D"/>
                </a:solidFill>
                <a:latin typeface="Arial"/>
                <a:cs typeface="Arial"/>
              </a:rPr>
              <a:t>of ingredients,</a:t>
            </a:r>
            <a:r>
              <a:rPr sz="850" spc="-15" dirty="0">
                <a:solidFill>
                  <a:srgbClr val="00338D"/>
                </a:solidFill>
                <a:latin typeface="Arial"/>
                <a:cs typeface="Arial"/>
              </a:rPr>
              <a:t> </a:t>
            </a:r>
            <a:r>
              <a:rPr sz="850" spc="10" dirty="0">
                <a:solidFill>
                  <a:srgbClr val="00338D"/>
                </a:solidFill>
                <a:latin typeface="Arial"/>
                <a:cs typeface="Arial"/>
              </a:rPr>
              <a:t>to</a:t>
            </a:r>
            <a:endParaRPr sz="850">
              <a:latin typeface="Arial"/>
              <a:cs typeface="Arial"/>
            </a:endParaRPr>
          </a:p>
          <a:p>
            <a:pPr marL="306705">
              <a:lnSpc>
                <a:spcPct val="100000"/>
              </a:lnSpc>
              <a:spcBef>
                <a:spcPts val="20"/>
              </a:spcBef>
            </a:pPr>
            <a:r>
              <a:rPr sz="850" spc="15" dirty="0">
                <a:solidFill>
                  <a:srgbClr val="00338D"/>
                </a:solidFill>
                <a:latin typeface="Arial"/>
                <a:cs typeface="Arial"/>
              </a:rPr>
              <a:t>create a </a:t>
            </a:r>
            <a:r>
              <a:rPr sz="850" b="1" spc="25" dirty="0">
                <a:solidFill>
                  <a:srgbClr val="00338D"/>
                </a:solidFill>
                <a:latin typeface="Arial"/>
                <a:cs typeface="Arial"/>
              </a:rPr>
              <a:t>unique </a:t>
            </a:r>
            <a:r>
              <a:rPr sz="850" dirty="0">
                <a:solidFill>
                  <a:srgbClr val="00338D"/>
                </a:solidFill>
                <a:latin typeface="Arial"/>
                <a:cs typeface="Arial"/>
              </a:rPr>
              <a:t>shampoo </a:t>
            </a:r>
            <a:r>
              <a:rPr sz="850" spc="5" dirty="0">
                <a:solidFill>
                  <a:srgbClr val="00338D"/>
                </a:solidFill>
                <a:latin typeface="Arial"/>
                <a:cs typeface="Arial"/>
              </a:rPr>
              <a:t>and </a:t>
            </a:r>
            <a:r>
              <a:rPr sz="850" dirty="0">
                <a:solidFill>
                  <a:srgbClr val="00338D"/>
                </a:solidFill>
                <a:latin typeface="Arial"/>
                <a:cs typeface="Arial"/>
              </a:rPr>
              <a:t>conditioner</a:t>
            </a:r>
            <a:r>
              <a:rPr sz="850" spc="175" dirty="0">
                <a:solidFill>
                  <a:srgbClr val="00338D"/>
                </a:solidFill>
                <a:latin typeface="Arial"/>
                <a:cs typeface="Arial"/>
              </a:rPr>
              <a:t> </a:t>
            </a:r>
            <a:r>
              <a:rPr sz="850" spc="-10" dirty="0">
                <a:solidFill>
                  <a:srgbClr val="00338D"/>
                </a:solidFill>
                <a:latin typeface="Arial"/>
                <a:cs typeface="Arial"/>
              </a:rPr>
              <a:t>combination</a:t>
            </a:r>
            <a:endParaRPr sz="850">
              <a:latin typeface="Arial"/>
              <a:cs typeface="Arial"/>
            </a:endParaRPr>
          </a:p>
          <a:p>
            <a:pPr marL="307340" marR="150495" indent="-173355">
              <a:lnSpc>
                <a:spcPct val="110000"/>
              </a:lnSpc>
              <a:spcBef>
                <a:spcPts val="560"/>
              </a:spcBef>
              <a:buChar char="—"/>
              <a:tabLst>
                <a:tab pos="307340" algn="l"/>
              </a:tabLst>
            </a:pPr>
            <a:r>
              <a:rPr sz="850" spc="5" dirty="0">
                <a:solidFill>
                  <a:srgbClr val="00338D"/>
                </a:solidFill>
                <a:latin typeface="Arial"/>
                <a:cs typeface="Arial"/>
              </a:rPr>
              <a:t>Shoppers </a:t>
            </a:r>
            <a:r>
              <a:rPr sz="850" spc="20" dirty="0">
                <a:solidFill>
                  <a:srgbClr val="00338D"/>
                </a:solidFill>
                <a:latin typeface="Arial"/>
                <a:cs typeface="Arial"/>
              </a:rPr>
              <a:t>can choose </a:t>
            </a:r>
            <a:r>
              <a:rPr sz="850" spc="5" dirty="0">
                <a:solidFill>
                  <a:srgbClr val="00338D"/>
                </a:solidFill>
                <a:latin typeface="Arial"/>
                <a:cs typeface="Arial"/>
              </a:rPr>
              <a:t>the </a:t>
            </a:r>
            <a:r>
              <a:rPr sz="850" b="1" spc="20" dirty="0">
                <a:solidFill>
                  <a:srgbClr val="00338D"/>
                </a:solidFill>
                <a:latin typeface="Arial"/>
                <a:cs typeface="Arial"/>
              </a:rPr>
              <a:t>colour </a:t>
            </a:r>
            <a:r>
              <a:rPr sz="850" spc="5" dirty="0">
                <a:solidFill>
                  <a:srgbClr val="00338D"/>
                </a:solidFill>
                <a:latin typeface="Arial"/>
                <a:cs typeface="Arial"/>
              </a:rPr>
              <a:t>of the </a:t>
            </a:r>
            <a:r>
              <a:rPr sz="850" spc="15" dirty="0">
                <a:solidFill>
                  <a:srgbClr val="00338D"/>
                </a:solidFill>
                <a:latin typeface="Arial"/>
                <a:cs typeface="Arial"/>
              </a:rPr>
              <a:t>product, </a:t>
            </a:r>
            <a:r>
              <a:rPr sz="850" spc="20" dirty="0">
                <a:solidFill>
                  <a:srgbClr val="00338D"/>
                </a:solidFill>
                <a:latin typeface="Arial"/>
                <a:cs typeface="Arial"/>
              </a:rPr>
              <a:t>have </a:t>
            </a:r>
            <a:r>
              <a:rPr sz="850" spc="-5" dirty="0">
                <a:solidFill>
                  <a:srgbClr val="00338D"/>
                </a:solidFill>
                <a:latin typeface="Arial"/>
                <a:cs typeface="Arial"/>
              </a:rPr>
              <a:t>their </a:t>
            </a:r>
            <a:r>
              <a:rPr sz="850" spc="-10" dirty="0">
                <a:solidFill>
                  <a:srgbClr val="00338D"/>
                </a:solidFill>
                <a:latin typeface="Arial"/>
                <a:cs typeface="Arial"/>
              </a:rPr>
              <a:t>name </a:t>
            </a:r>
            <a:r>
              <a:rPr sz="850" spc="5" dirty="0">
                <a:solidFill>
                  <a:srgbClr val="00338D"/>
                </a:solidFill>
                <a:latin typeface="Arial"/>
                <a:cs typeface="Arial"/>
              </a:rPr>
              <a:t>put </a:t>
            </a:r>
            <a:r>
              <a:rPr sz="850" spc="10" dirty="0">
                <a:solidFill>
                  <a:srgbClr val="00338D"/>
                </a:solidFill>
                <a:latin typeface="Arial"/>
                <a:cs typeface="Arial"/>
              </a:rPr>
              <a:t>on </a:t>
            </a:r>
            <a:r>
              <a:rPr sz="850" spc="5" dirty="0">
                <a:solidFill>
                  <a:srgbClr val="00338D"/>
                </a:solidFill>
                <a:latin typeface="Arial"/>
                <a:cs typeface="Arial"/>
              </a:rPr>
              <a:t>the  </a:t>
            </a:r>
            <a:r>
              <a:rPr sz="850" spc="-5" dirty="0">
                <a:solidFill>
                  <a:srgbClr val="00338D"/>
                </a:solidFill>
                <a:latin typeface="Arial"/>
                <a:cs typeface="Arial"/>
              </a:rPr>
              <a:t>bottle, </a:t>
            </a:r>
            <a:r>
              <a:rPr sz="850" spc="10" dirty="0">
                <a:solidFill>
                  <a:srgbClr val="00338D"/>
                </a:solidFill>
                <a:latin typeface="Arial"/>
                <a:cs typeface="Arial"/>
              </a:rPr>
              <a:t>select </a:t>
            </a:r>
            <a:r>
              <a:rPr sz="850" spc="5" dirty="0">
                <a:solidFill>
                  <a:srgbClr val="00338D"/>
                </a:solidFill>
                <a:latin typeface="Arial"/>
                <a:cs typeface="Arial"/>
              </a:rPr>
              <a:t>the </a:t>
            </a:r>
            <a:r>
              <a:rPr sz="850" b="1" spc="25" dirty="0">
                <a:solidFill>
                  <a:srgbClr val="00338D"/>
                </a:solidFill>
                <a:latin typeface="Arial"/>
                <a:cs typeface="Arial"/>
              </a:rPr>
              <a:t>bottle </a:t>
            </a:r>
            <a:r>
              <a:rPr sz="850" b="1" spc="35" dirty="0">
                <a:solidFill>
                  <a:srgbClr val="00338D"/>
                </a:solidFill>
                <a:latin typeface="Arial"/>
                <a:cs typeface="Arial"/>
              </a:rPr>
              <a:t>size </a:t>
            </a:r>
            <a:r>
              <a:rPr sz="850" spc="5" dirty="0">
                <a:solidFill>
                  <a:srgbClr val="00338D"/>
                </a:solidFill>
                <a:latin typeface="Arial"/>
                <a:cs typeface="Arial"/>
              </a:rPr>
              <a:t>, and also </a:t>
            </a:r>
            <a:r>
              <a:rPr sz="850" spc="20" dirty="0">
                <a:solidFill>
                  <a:srgbClr val="00338D"/>
                </a:solidFill>
                <a:latin typeface="Arial"/>
                <a:cs typeface="Arial"/>
              </a:rPr>
              <a:t>choose </a:t>
            </a:r>
            <a:r>
              <a:rPr sz="850" spc="-5" dirty="0">
                <a:solidFill>
                  <a:srgbClr val="00338D"/>
                </a:solidFill>
                <a:latin typeface="Arial"/>
                <a:cs typeface="Arial"/>
              </a:rPr>
              <a:t>their </a:t>
            </a:r>
            <a:r>
              <a:rPr sz="850" spc="20" dirty="0">
                <a:solidFill>
                  <a:srgbClr val="00338D"/>
                </a:solidFill>
                <a:latin typeface="Arial"/>
                <a:cs typeface="Arial"/>
              </a:rPr>
              <a:t>preferred</a:t>
            </a:r>
            <a:r>
              <a:rPr sz="850" spc="-160" dirty="0">
                <a:solidFill>
                  <a:srgbClr val="00338D"/>
                </a:solidFill>
                <a:latin typeface="Arial"/>
                <a:cs typeface="Arial"/>
              </a:rPr>
              <a:t> </a:t>
            </a:r>
            <a:r>
              <a:rPr sz="850" b="1" spc="40" dirty="0">
                <a:solidFill>
                  <a:srgbClr val="00338D"/>
                </a:solidFill>
                <a:latin typeface="Arial"/>
                <a:cs typeface="Arial"/>
              </a:rPr>
              <a:t>scent</a:t>
            </a:r>
            <a:endParaRPr sz="850">
              <a:latin typeface="Arial"/>
              <a:cs typeface="Arial"/>
            </a:endParaRPr>
          </a:p>
          <a:p>
            <a:pPr marL="307340" indent="-173355">
              <a:lnSpc>
                <a:spcPct val="100000"/>
              </a:lnSpc>
              <a:spcBef>
                <a:spcPts val="665"/>
              </a:spcBef>
              <a:buFont typeface="Arial"/>
              <a:buChar char="—"/>
              <a:tabLst>
                <a:tab pos="307340" algn="l"/>
              </a:tabLst>
            </a:pPr>
            <a:r>
              <a:rPr sz="850" b="1" spc="10" dirty="0">
                <a:solidFill>
                  <a:srgbClr val="00338D"/>
                </a:solidFill>
                <a:latin typeface="Arial"/>
                <a:cs typeface="Arial"/>
              </a:rPr>
              <a:t>One </a:t>
            </a:r>
            <a:r>
              <a:rPr sz="850" b="1" spc="25" dirty="0">
                <a:solidFill>
                  <a:srgbClr val="00338D"/>
                </a:solidFill>
                <a:latin typeface="Arial"/>
                <a:cs typeface="Arial"/>
              </a:rPr>
              <a:t>off </a:t>
            </a:r>
            <a:r>
              <a:rPr sz="850" b="1" spc="35" dirty="0">
                <a:solidFill>
                  <a:srgbClr val="00338D"/>
                </a:solidFill>
                <a:latin typeface="Arial"/>
                <a:cs typeface="Arial"/>
              </a:rPr>
              <a:t>purchase </a:t>
            </a:r>
            <a:r>
              <a:rPr sz="850" spc="5" dirty="0">
                <a:solidFill>
                  <a:srgbClr val="00338D"/>
                </a:solidFill>
                <a:latin typeface="Arial"/>
                <a:cs typeface="Arial"/>
              </a:rPr>
              <a:t>of </a:t>
            </a:r>
            <a:r>
              <a:rPr sz="850" spc="-5" dirty="0">
                <a:solidFill>
                  <a:srgbClr val="00338D"/>
                </a:solidFill>
                <a:latin typeface="Arial"/>
                <a:cs typeface="Arial"/>
              </a:rPr>
              <a:t>hair </a:t>
            </a:r>
            <a:r>
              <a:rPr sz="850" spc="15" dirty="0">
                <a:solidFill>
                  <a:srgbClr val="00338D"/>
                </a:solidFill>
                <a:latin typeface="Arial"/>
                <a:cs typeface="Arial"/>
              </a:rPr>
              <a:t>products </a:t>
            </a:r>
            <a:r>
              <a:rPr sz="850" spc="25" dirty="0">
                <a:solidFill>
                  <a:srgbClr val="00338D"/>
                </a:solidFill>
                <a:latin typeface="Arial"/>
                <a:cs typeface="Arial"/>
              </a:rPr>
              <a:t>can </a:t>
            </a:r>
            <a:r>
              <a:rPr sz="850" spc="10" dirty="0">
                <a:solidFill>
                  <a:srgbClr val="00338D"/>
                </a:solidFill>
                <a:latin typeface="Arial"/>
                <a:cs typeface="Arial"/>
              </a:rPr>
              <a:t>be </a:t>
            </a:r>
            <a:r>
              <a:rPr sz="850" spc="-10" dirty="0">
                <a:solidFill>
                  <a:srgbClr val="00338D"/>
                </a:solidFill>
                <a:latin typeface="Arial"/>
                <a:cs typeface="Arial"/>
              </a:rPr>
              <a:t>made, </a:t>
            </a:r>
            <a:r>
              <a:rPr sz="850" spc="5" dirty="0">
                <a:solidFill>
                  <a:srgbClr val="00338D"/>
                </a:solidFill>
                <a:latin typeface="Arial"/>
                <a:cs typeface="Arial"/>
              </a:rPr>
              <a:t>or </a:t>
            </a:r>
            <a:r>
              <a:rPr sz="850" spc="10" dirty="0">
                <a:solidFill>
                  <a:srgbClr val="00338D"/>
                </a:solidFill>
                <a:latin typeface="Arial"/>
                <a:cs typeface="Arial"/>
              </a:rPr>
              <a:t>customers </a:t>
            </a:r>
            <a:r>
              <a:rPr sz="850" spc="25" dirty="0">
                <a:solidFill>
                  <a:srgbClr val="00338D"/>
                </a:solidFill>
                <a:latin typeface="Arial"/>
                <a:cs typeface="Arial"/>
              </a:rPr>
              <a:t>can </a:t>
            </a:r>
            <a:r>
              <a:rPr sz="850" spc="10" dirty="0">
                <a:solidFill>
                  <a:srgbClr val="00338D"/>
                </a:solidFill>
                <a:latin typeface="Arial"/>
                <a:cs typeface="Arial"/>
              </a:rPr>
              <a:t>sign</a:t>
            </a:r>
            <a:r>
              <a:rPr sz="850" spc="150" dirty="0">
                <a:solidFill>
                  <a:srgbClr val="00338D"/>
                </a:solidFill>
                <a:latin typeface="Arial"/>
                <a:cs typeface="Arial"/>
              </a:rPr>
              <a:t> </a:t>
            </a:r>
            <a:r>
              <a:rPr sz="850" spc="10" dirty="0">
                <a:solidFill>
                  <a:srgbClr val="00338D"/>
                </a:solidFill>
                <a:latin typeface="Arial"/>
                <a:cs typeface="Arial"/>
              </a:rPr>
              <a:t>up</a:t>
            </a:r>
            <a:endParaRPr sz="850">
              <a:latin typeface="Arial"/>
              <a:cs typeface="Arial"/>
            </a:endParaRPr>
          </a:p>
          <a:p>
            <a:pPr marL="306705">
              <a:lnSpc>
                <a:spcPct val="100000"/>
              </a:lnSpc>
              <a:spcBef>
                <a:spcPts val="20"/>
              </a:spcBef>
            </a:pPr>
            <a:r>
              <a:rPr sz="850" spc="10" dirty="0">
                <a:solidFill>
                  <a:srgbClr val="00338D"/>
                </a:solidFill>
                <a:latin typeface="Arial"/>
                <a:cs typeface="Arial"/>
              </a:rPr>
              <a:t>to </a:t>
            </a:r>
            <a:r>
              <a:rPr sz="850" spc="15" dirty="0">
                <a:solidFill>
                  <a:srgbClr val="00338D"/>
                </a:solidFill>
                <a:latin typeface="Arial"/>
                <a:cs typeface="Arial"/>
              </a:rPr>
              <a:t>a </a:t>
            </a:r>
            <a:r>
              <a:rPr sz="850" b="1" spc="35" dirty="0">
                <a:solidFill>
                  <a:srgbClr val="00338D"/>
                </a:solidFill>
                <a:latin typeface="Arial"/>
                <a:cs typeface="Arial"/>
              </a:rPr>
              <a:t>subscription</a:t>
            </a:r>
            <a:r>
              <a:rPr sz="850" b="1" spc="-20" dirty="0">
                <a:solidFill>
                  <a:srgbClr val="00338D"/>
                </a:solidFill>
                <a:latin typeface="Arial"/>
                <a:cs typeface="Arial"/>
              </a:rPr>
              <a:t> </a:t>
            </a:r>
            <a:r>
              <a:rPr sz="850" b="1" spc="25" dirty="0">
                <a:solidFill>
                  <a:srgbClr val="00338D"/>
                </a:solidFill>
                <a:latin typeface="Arial"/>
                <a:cs typeface="Arial"/>
              </a:rPr>
              <a:t>service</a:t>
            </a:r>
            <a:endParaRPr sz="850">
              <a:latin typeface="Arial"/>
              <a:cs typeface="Arial"/>
            </a:endParaRPr>
          </a:p>
        </p:txBody>
      </p:sp>
      <p:sp>
        <p:nvSpPr>
          <p:cNvPr id="103" name="object 13">
            <a:extLst>
              <a:ext uri="{FF2B5EF4-FFF2-40B4-BE49-F238E27FC236}">
                <a16:creationId xmlns:a16="http://schemas.microsoft.com/office/drawing/2014/main" id="{8D6FFB04-DEAA-49B9-8E62-1235AABE9933}"/>
              </a:ext>
            </a:extLst>
          </p:cNvPr>
          <p:cNvSpPr/>
          <p:nvPr/>
        </p:nvSpPr>
        <p:spPr>
          <a:xfrm>
            <a:off x="5760720" y="1737360"/>
            <a:ext cx="944879" cy="680720"/>
          </a:xfrm>
          <a:prstGeom prst="rect">
            <a:avLst/>
          </a:prstGeom>
          <a:blipFill>
            <a:blip r:embed="rId3" cstate="print"/>
            <a:stretch>
              <a:fillRect/>
            </a:stretch>
          </a:blipFill>
        </p:spPr>
        <p:txBody>
          <a:bodyPr wrap="square" lIns="0" tIns="0" rIns="0" bIns="0" rtlCol="0"/>
          <a:lstStyle/>
          <a:p>
            <a:endParaRPr/>
          </a:p>
        </p:txBody>
      </p:sp>
      <p:sp>
        <p:nvSpPr>
          <p:cNvPr id="104" name="object 14">
            <a:extLst>
              <a:ext uri="{FF2B5EF4-FFF2-40B4-BE49-F238E27FC236}">
                <a16:creationId xmlns:a16="http://schemas.microsoft.com/office/drawing/2014/main" id="{6324D1E9-65FE-45B6-9EBB-F146DFBDA1BF}"/>
              </a:ext>
            </a:extLst>
          </p:cNvPr>
          <p:cNvSpPr/>
          <p:nvPr/>
        </p:nvSpPr>
        <p:spPr>
          <a:xfrm>
            <a:off x="5415279" y="4003040"/>
            <a:ext cx="1457960" cy="0"/>
          </a:xfrm>
          <a:custGeom>
            <a:avLst/>
            <a:gdLst/>
            <a:ahLst/>
            <a:cxnLst/>
            <a:rect l="l" t="t" r="r" b="b"/>
            <a:pathLst>
              <a:path w="1457959">
                <a:moveTo>
                  <a:pt x="0" y="0"/>
                </a:moveTo>
                <a:lnTo>
                  <a:pt x="1457960" y="0"/>
                </a:lnTo>
              </a:path>
            </a:pathLst>
          </a:custGeom>
          <a:ln w="20320">
            <a:solidFill>
              <a:srgbClr val="FFFFFF"/>
            </a:solidFill>
          </a:ln>
        </p:spPr>
        <p:txBody>
          <a:bodyPr wrap="square" lIns="0" tIns="0" rIns="0" bIns="0" rtlCol="0"/>
          <a:lstStyle/>
          <a:p>
            <a:endParaRPr/>
          </a:p>
        </p:txBody>
      </p:sp>
      <p:sp>
        <p:nvSpPr>
          <p:cNvPr id="105" name="object 15">
            <a:extLst>
              <a:ext uri="{FF2B5EF4-FFF2-40B4-BE49-F238E27FC236}">
                <a16:creationId xmlns:a16="http://schemas.microsoft.com/office/drawing/2014/main" id="{31270F4F-5F9C-465A-B8EC-CBF35533A786}"/>
              </a:ext>
            </a:extLst>
          </p:cNvPr>
          <p:cNvSpPr/>
          <p:nvPr/>
        </p:nvSpPr>
        <p:spPr>
          <a:xfrm>
            <a:off x="955039" y="4003040"/>
            <a:ext cx="1168400" cy="0"/>
          </a:xfrm>
          <a:custGeom>
            <a:avLst/>
            <a:gdLst/>
            <a:ahLst/>
            <a:cxnLst/>
            <a:rect l="l" t="t" r="r" b="b"/>
            <a:pathLst>
              <a:path w="1168400">
                <a:moveTo>
                  <a:pt x="0" y="0"/>
                </a:moveTo>
                <a:lnTo>
                  <a:pt x="1168399" y="0"/>
                </a:lnTo>
              </a:path>
            </a:pathLst>
          </a:custGeom>
          <a:ln w="20320">
            <a:solidFill>
              <a:srgbClr val="FFFFFF"/>
            </a:solidFill>
          </a:ln>
        </p:spPr>
        <p:txBody>
          <a:bodyPr wrap="square" lIns="0" tIns="0" rIns="0" bIns="0" rtlCol="0"/>
          <a:lstStyle/>
          <a:p>
            <a:endParaRPr/>
          </a:p>
        </p:txBody>
      </p:sp>
      <p:sp>
        <p:nvSpPr>
          <p:cNvPr id="106" name="object 16">
            <a:extLst>
              <a:ext uri="{FF2B5EF4-FFF2-40B4-BE49-F238E27FC236}">
                <a16:creationId xmlns:a16="http://schemas.microsoft.com/office/drawing/2014/main" id="{4E8CD040-10DD-4F4B-861B-DFF88A6F6560}"/>
              </a:ext>
            </a:extLst>
          </p:cNvPr>
          <p:cNvSpPr txBox="1"/>
          <p:nvPr/>
        </p:nvSpPr>
        <p:spPr>
          <a:xfrm>
            <a:off x="2123439" y="3820159"/>
            <a:ext cx="3291840" cy="335280"/>
          </a:xfrm>
          <a:prstGeom prst="rect">
            <a:avLst/>
          </a:prstGeom>
          <a:solidFill>
            <a:srgbClr val="FFFFFF"/>
          </a:solidFill>
        </p:spPr>
        <p:txBody>
          <a:bodyPr vert="horz" wrap="square" lIns="0" tIns="51435" rIns="0" bIns="0" rtlCol="0">
            <a:spAutoFit/>
          </a:bodyPr>
          <a:lstStyle/>
          <a:p>
            <a:pPr marL="180340">
              <a:lnSpc>
                <a:spcPct val="100000"/>
              </a:lnSpc>
              <a:spcBef>
                <a:spcPts val="405"/>
              </a:spcBef>
            </a:pPr>
            <a:r>
              <a:rPr sz="1500" b="1" spc="35" dirty="0">
                <a:solidFill>
                  <a:srgbClr val="005EB8"/>
                </a:solidFill>
                <a:latin typeface="Arial"/>
                <a:cs typeface="Arial"/>
              </a:rPr>
              <a:t>Trend</a:t>
            </a:r>
            <a:r>
              <a:rPr sz="1500" b="1" spc="-235" dirty="0">
                <a:solidFill>
                  <a:srgbClr val="005EB8"/>
                </a:solidFill>
                <a:latin typeface="Arial"/>
                <a:cs typeface="Arial"/>
              </a:rPr>
              <a:t> </a:t>
            </a:r>
            <a:r>
              <a:rPr sz="1500" b="1" spc="20" dirty="0">
                <a:solidFill>
                  <a:srgbClr val="005EB8"/>
                </a:solidFill>
                <a:latin typeface="Arial"/>
                <a:cs typeface="Arial"/>
              </a:rPr>
              <a:t>2:</a:t>
            </a:r>
            <a:r>
              <a:rPr sz="1500" b="1" spc="-114" dirty="0">
                <a:solidFill>
                  <a:srgbClr val="005EB8"/>
                </a:solidFill>
                <a:latin typeface="Arial"/>
                <a:cs typeface="Arial"/>
              </a:rPr>
              <a:t> </a:t>
            </a:r>
            <a:r>
              <a:rPr sz="1500" dirty="0">
                <a:solidFill>
                  <a:srgbClr val="005EB8"/>
                </a:solidFill>
                <a:latin typeface="Arial"/>
                <a:cs typeface="Arial"/>
              </a:rPr>
              <a:t>The</a:t>
            </a:r>
            <a:r>
              <a:rPr sz="1500" spc="10" dirty="0">
                <a:solidFill>
                  <a:srgbClr val="005EB8"/>
                </a:solidFill>
                <a:latin typeface="Arial"/>
                <a:cs typeface="Arial"/>
              </a:rPr>
              <a:t> </a:t>
            </a:r>
            <a:r>
              <a:rPr sz="1500" spc="5" dirty="0">
                <a:solidFill>
                  <a:srgbClr val="005EB8"/>
                </a:solidFill>
                <a:latin typeface="Arial"/>
                <a:cs typeface="Arial"/>
              </a:rPr>
              <a:t>rise</a:t>
            </a:r>
            <a:r>
              <a:rPr sz="1500" spc="-75" dirty="0">
                <a:solidFill>
                  <a:srgbClr val="005EB8"/>
                </a:solidFill>
                <a:latin typeface="Arial"/>
                <a:cs typeface="Arial"/>
              </a:rPr>
              <a:t> </a:t>
            </a:r>
            <a:r>
              <a:rPr sz="1500" spc="-25" dirty="0">
                <a:solidFill>
                  <a:srgbClr val="005EB8"/>
                </a:solidFill>
                <a:latin typeface="Arial"/>
                <a:cs typeface="Arial"/>
              </a:rPr>
              <a:t>and</a:t>
            </a:r>
            <a:r>
              <a:rPr sz="1500" spc="85" dirty="0">
                <a:solidFill>
                  <a:srgbClr val="005EB8"/>
                </a:solidFill>
                <a:latin typeface="Arial"/>
                <a:cs typeface="Arial"/>
              </a:rPr>
              <a:t> </a:t>
            </a:r>
            <a:r>
              <a:rPr sz="1500" spc="5" dirty="0">
                <a:solidFill>
                  <a:srgbClr val="005EB8"/>
                </a:solidFill>
                <a:latin typeface="Arial"/>
                <a:cs typeface="Arial"/>
              </a:rPr>
              <a:t>rise</a:t>
            </a:r>
            <a:r>
              <a:rPr sz="1500" spc="-75" dirty="0">
                <a:solidFill>
                  <a:srgbClr val="005EB8"/>
                </a:solidFill>
                <a:latin typeface="Arial"/>
                <a:cs typeface="Arial"/>
              </a:rPr>
              <a:t> </a:t>
            </a:r>
            <a:r>
              <a:rPr sz="1500" spc="20" dirty="0">
                <a:solidFill>
                  <a:srgbClr val="005EB8"/>
                </a:solidFill>
                <a:latin typeface="Arial"/>
                <a:cs typeface="Arial"/>
              </a:rPr>
              <a:t>of</a:t>
            </a:r>
            <a:r>
              <a:rPr sz="1500" spc="-45" dirty="0">
                <a:solidFill>
                  <a:srgbClr val="005EB8"/>
                </a:solidFill>
                <a:latin typeface="Arial"/>
                <a:cs typeface="Arial"/>
              </a:rPr>
              <a:t> </a:t>
            </a:r>
            <a:r>
              <a:rPr sz="1500" spc="10" dirty="0">
                <a:solidFill>
                  <a:srgbClr val="005EB8"/>
                </a:solidFill>
                <a:latin typeface="Arial"/>
                <a:cs typeface="Arial"/>
              </a:rPr>
              <a:t>voice</a:t>
            </a:r>
            <a:endParaRPr sz="1500">
              <a:latin typeface="Arial"/>
              <a:cs typeface="Arial"/>
            </a:endParaRPr>
          </a:p>
        </p:txBody>
      </p:sp>
      <p:sp>
        <p:nvSpPr>
          <p:cNvPr id="107" name="object 17">
            <a:extLst>
              <a:ext uri="{FF2B5EF4-FFF2-40B4-BE49-F238E27FC236}">
                <a16:creationId xmlns:a16="http://schemas.microsoft.com/office/drawing/2014/main" id="{281430C1-E83F-43D0-B351-EBB1DBE6529C}"/>
              </a:ext>
            </a:extLst>
          </p:cNvPr>
          <p:cNvSpPr/>
          <p:nvPr/>
        </p:nvSpPr>
        <p:spPr>
          <a:xfrm>
            <a:off x="6990080" y="3677920"/>
            <a:ext cx="4297680" cy="2204720"/>
          </a:xfrm>
          <a:custGeom>
            <a:avLst/>
            <a:gdLst/>
            <a:ahLst/>
            <a:cxnLst/>
            <a:rect l="l" t="t" r="r" b="b"/>
            <a:pathLst>
              <a:path w="4297680" h="2204720">
                <a:moveTo>
                  <a:pt x="0" y="2204719"/>
                </a:moveTo>
                <a:lnTo>
                  <a:pt x="4297680" y="2204719"/>
                </a:lnTo>
                <a:lnTo>
                  <a:pt x="4297680" y="0"/>
                </a:lnTo>
                <a:lnTo>
                  <a:pt x="0" y="0"/>
                </a:lnTo>
                <a:lnTo>
                  <a:pt x="0" y="2204719"/>
                </a:lnTo>
                <a:close/>
              </a:path>
            </a:pathLst>
          </a:custGeom>
          <a:solidFill>
            <a:srgbClr val="F1F1F1"/>
          </a:solidFill>
        </p:spPr>
        <p:txBody>
          <a:bodyPr wrap="square" lIns="0" tIns="0" rIns="0" bIns="0" rtlCol="0"/>
          <a:lstStyle/>
          <a:p>
            <a:endParaRPr/>
          </a:p>
        </p:txBody>
      </p:sp>
      <p:sp>
        <p:nvSpPr>
          <p:cNvPr id="111" name="object 18">
            <a:extLst>
              <a:ext uri="{FF2B5EF4-FFF2-40B4-BE49-F238E27FC236}">
                <a16:creationId xmlns:a16="http://schemas.microsoft.com/office/drawing/2014/main" id="{81FF718E-BA75-4118-BC7D-DDC0ED1338E6}"/>
              </a:ext>
            </a:extLst>
          </p:cNvPr>
          <p:cNvSpPr txBox="1"/>
          <p:nvPr/>
        </p:nvSpPr>
        <p:spPr>
          <a:xfrm>
            <a:off x="7062216" y="3716020"/>
            <a:ext cx="4250055" cy="422275"/>
          </a:xfrm>
          <a:prstGeom prst="rect">
            <a:avLst/>
          </a:prstGeom>
        </p:spPr>
        <p:txBody>
          <a:bodyPr vert="horz" wrap="square" lIns="0" tIns="11430" rIns="0" bIns="0" rtlCol="0">
            <a:spAutoFit/>
          </a:bodyPr>
          <a:lstStyle/>
          <a:p>
            <a:pPr>
              <a:lnSpc>
                <a:spcPts val="1235"/>
              </a:lnSpc>
              <a:spcBef>
                <a:spcPts val="90"/>
              </a:spcBef>
            </a:pPr>
            <a:r>
              <a:rPr sz="1050" b="1" spc="-25" dirty="0">
                <a:solidFill>
                  <a:srgbClr val="005EB8"/>
                </a:solidFill>
                <a:latin typeface="Arial"/>
                <a:cs typeface="Arial"/>
              </a:rPr>
              <a:t>Case</a:t>
            </a:r>
            <a:r>
              <a:rPr sz="1050" b="1" spc="15" dirty="0">
                <a:solidFill>
                  <a:srgbClr val="005EB8"/>
                </a:solidFill>
                <a:latin typeface="Arial"/>
                <a:cs typeface="Arial"/>
              </a:rPr>
              <a:t> </a:t>
            </a:r>
            <a:r>
              <a:rPr sz="1050" b="1" spc="-10" dirty="0">
                <a:solidFill>
                  <a:srgbClr val="005EB8"/>
                </a:solidFill>
                <a:latin typeface="Arial"/>
                <a:cs typeface="Arial"/>
              </a:rPr>
              <a:t>Study</a:t>
            </a:r>
            <a:r>
              <a:rPr sz="1050" b="1" spc="-70" dirty="0">
                <a:solidFill>
                  <a:srgbClr val="005EB8"/>
                </a:solidFill>
                <a:latin typeface="Arial"/>
                <a:cs typeface="Arial"/>
              </a:rPr>
              <a:t> </a:t>
            </a:r>
            <a:r>
              <a:rPr sz="1050" b="1" spc="-5" dirty="0">
                <a:solidFill>
                  <a:srgbClr val="005EB8"/>
                </a:solidFill>
                <a:latin typeface="Arial"/>
                <a:cs typeface="Arial"/>
              </a:rPr>
              <a:t>|</a:t>
            </a:r>
            <a:r>
              <a:rPr sz="1050" b="1" spc="-100" dirty="0">
                <a:solidFill>
                  <a:srgbClr val="005EB8"/>
                </a:solidFill>
                <a:latin typeface="Arial"/>
                <a:cs typeface="Arial"/>
              </a:rPr>
              <a:t> </a:t>
            </a:r>
            <a:r>
              <a:rPr sz="1050" b="1" spc="-10" dirty="0">
                <a:solidFill>
                  <a:srgbClr val="005EB8"/>
                </a:solidFill>
                <a:latin typeface="Arial"/>
                <a:cs typeface="Arial"/>
              </a:rPr>
              <a:t>American</a:t>
            </a:r>
            <a:r>
              <a:rPr sz="1050" b="1" spc="-40" dirty="0">
                <a:solidFill>
                  <a:srgbClr val="005EB8"/>
                </a:solidFill>
                <a:latin typeface="Arial"/>
                <a:cs typeface="Arial"/>
              </a:rPr>
              <a:t> </a:t>
            </a:r>
            <a:r>
              <a:rPr sz="1050" b="1" spc="-30" dirty="0">
                <a:solidFill>
                  <a:srgbClr val="005EB8"/>
                </a:solidFill>
                <a:latin typeface="Arial"/>
                <a:cs typeface="Arial"/>
              </a:rPr>
              <a:t>Chabot</a:t>
            </a:r>
            <a:r>
              <a:rPr sz="1050" b="1" spc="-75" dirty="0">
                <a:solidFill>
                  <a:srgbClr val="005EB8"/>
                </a:solidFill>
                <a:latin typeface="Arial"/>
                <a:cs typeface="Arial"/>
              </a:rPr>
              <a:t> </a:t>
            </a:r>
            <a:r>
              <a:rPr sz="1050" b="1" spc="-15" dirty="0">
                <a:solidFill>
                  <a:srgbClr val="005EB8"/>
                </a:solidFill>
                <a:latin typeface="Arial"/>
                <a:cs typeface="Arial"/>
              </a:rPr>
              <a:t>offering</a:t>
            </a:r>
            <a:r>
              <a:rPr sz="1050" b="1" spc="-120" dirty="0">
                <a:solidFill>
                  <a:srgbClr val="005EB8"/>
                </a:solidFill>
                <a:latin typeface="Arial"/>
                <a:cs typeface="Arial"/>
              </a:rPr>
              <a:t> </a:t>
            </a:r>
            <a:r>
              <a:rPr sz="1050" b="1" spc="-20" dirty="0">
                <a:solidFill>
                  <a:srgbClr val="005EB8"/>
                </a:solidFill>
                <a:latin typeface="Arial"/>
                <a:cs typeface="Arial"/>
              </a:rPr>
              <a:t>tailored</a:t>
            </a:r>
            <a:r>
              <a:rPr sz="1050" b="1" spc="-45" dirty="0">
                <a:solidFill>
                  <a:srgbClr val="005EB8"/>
                </a:solidFill>
                <a:latin typeface="Arial"/>
                <a:cs typeface="Arial"/>
              </a:rPr>
              <a:t> </a:t>
            </a:r>
            <a:r>
              <a:rPr sz="1050" b="1" spc="-30" dirty="0">
                <a:solidFill>
                  <a:srgbClr val="005EB8"/>
                </a:solidFill>
                <a:latin typeface="Arial"/>
                <a:cs typeface="Arial"/>
              </a:rPr>
              <a:t>skin</a:t>
            </a:r>
            <a:r>
              <a:rPr sz="1050" b="1" spc="-40" dirty="0">
                <a:solidFill>
                  <a:srgbClr val="005EB8"/>
                </a:solidFill>
                <a:latin typeface="Arial"/>
                <a:cs typeface="Arial"/>
              </a:rPr>
              <a:t> </a:t>
            </a:r>
            <a:r>
              <a:rPr sz="1050" b="1" spc="-20" dirty="0">
                <a:solidFill>
                  <a:srgbClr val="005EB8"/>
                </a:solidFill>
                <a:latin typeface="Arial"/>
                <a:cs typeface="Arial"/>
              </a:rPr>
              <a:t>care</a:t>
            </a:r>
            <a:r>
              <a:rPr sz="1050" b="1" spc="-70" dirty="0">
                <a:solidFill>
                  <a:srgbClr val="005EB8"/>
                </a:solidFill>
                <a:latin typeface="Arial"/>
                <a:cs typeface="Arial"/>
              </a:rPr>
              <a:t> </a:t>
            </a:r>
            <a:r>
              <a:rPr sz="1050" b="1" spc="-30" dirty="0">
                <a:solidFill>
                  <a:srgbClr val="005EB8"/>
                </a:solidFill>
                <a:latin typeface="Arial"/>
                <a:cs typeface="Arial"/>
              </a:rPr>
              <a:t>suggestions</a:t>
            </a:r>
            <a:endParaRPr sz="1050">
              <a:latin typeface="Arial"/>
              <a:cs typeface="Arial"/>
            </a:endParaRPr>
          </a:p>
          <a:p>
            <a:pPr>
              <a:lnSpc>
                <a:spcPts val="1895"/>
              </a:lnSpc>
            </a:pPr>
            <a:r>
              <a:rPr sz="1600" b="1" spc="-45" dirty="0">
                <a:solidFill>
                  <a:srgbClr val="005EB8"/>
                </a:solidFill>
                <a:latin typeface="Arial"/>
                <a:cs typeface="Arial"/>
              </a:rPr>
              <a:t>HelloAva</a:t>
            </a:r>
            <a:endParaRPr sz="1600">
              <a:latin typeface="Arial"/>
              <a:cs typeface="Arial"/>
            </a:endParaRPr>
          </a:p>
        </p:txBody>
      </p:sp>
      <p:sp>
        <p:nvSpPr>
          <p:cNvPr id="112" name="object 19">
            <a:extLst>
              <a:ext uri="{FF2B5EF4-FFF2-40B4-BE49-F238E27FC236}">
                <a16:creationId xmlns:a16="http://schemas.microsoft.com/office/drawing/2014/main" id="{A2912FC6-DEEE-4AA5-9705-62DFB18AA17A}"/>
              </a:ext>
            </a:extLst>
          </p:cNvPr>
          <p:cNvSpPr txBox="1"/>
          <p:nvPr/>
        </p:nvSpPr>
        <p:spPr>
          <a:xfrm>
            <a:off x="7062216" y="4363720"/>
            <a:ext cx="4084320" cy="1391285"/>
          </a:xfrm>
          <a:prstGeom prst="rect">
            <a:avLst/>
          </a:prstGeom>
        </p:spPr>
        <p:txBody>
          <a:bodyPr vert="horz" wrap="square" lIns="0" tIns="16510" rIns="0" bIns="0" rtlCol="0">
            <a:spAutoFit/>
          </a:bodyPr>
          <a:lstStyle/>
          <a:p>
            <a:pPr>
              <a:lnSpc>
                <a:spcPct val="100000"/>
              </a:lnSpc>
              <a:spcBef>
                <a:spcPts val="130"/>
              </a:spcBef>
            </a:pPr>
            <a:r>
              <a:rPr sz="850" spc="-15" dirty="0">
                <a:solidFill>
                  <a:srgbClr val="005EB8"/>
                </a:solidFill>
                <a:latin typeface="Arial"/>
                <a:cs typeface="Arial"/>
              </a:rPr>
              <a:t>Can </a:t>
            </a:r>
            <a:r>
              <a:rPr sz="850" spc="15" dirty="0">
                <a:solidFill>
                  <a:srgbClr val="005EB8"/>
                </a:solidFill>
                <a:latin typeface="Arial"/>
                <a:cs typeface="Arial"/>
              </a:rPr>
              <a:t>a </a:t>
            </a:r>
            <a:r>
              <a:rPr sz="850" spc="10" dirty="0">
                <a:solidFill>
                  <a:srgbClr val="005EB8"/>
                </a:solidFill>
                <a:latin typeface="Arial"/>
                <a:cs typeface="Arial"/>
              </a:rPr>
              <a:t>chatbot replace </a:t>
            </a:r>
            <a:r>
              <a:rPr sz="850" spc="15" dirty="0">
                <a:solidFill>
                  <a:srgbClr val="005EB8"/>
                </a:solidFill>
                <a:latin typeface="Arial"/>
                <a:cs typeface="Arial"/>
              </a:rPr>
              <a:t>a </a:t>
            </a:r>
            <a:r>
              <a:rPr sz="850" spc="-5" dirty="0">
                <a:solidFill>
                  <a:srgbClr val="005EB8"/>
                </a:solidFill>
                <a:latin typeface="Arial"/>
                <a:cs typeface="Arial"/>
              </a:rPr>
              <a:t>dermatologist’s recommendation </a:t>
            </a:r>
            <a:r>
              <a:rPr sz="850" spc="30" dirty="0">
                <a:solidFill>
                  <a:srgbClr val="005EB8"/>
                </a:solidFill>
                <a:latin typeface="Arial"/>
                <a:cs typeface="Arial"/>
              </a:rPr>
              <a:t>for </a:t>
            </a:r>
            <a:r>
              <a:rPr sz="850" dirty="0">
                <a:solidFill>
                  <a:srgbClr val="005EB8"/>
                </a:solidFill>
                <a:latin typeface="Arial"/>
                <a:cs typeface="Arial"/>
              </a:rPr>
              <a:t>skin </a:t>
            </a:r>
            <a:r>
              <a:rPr sz="850" spc="25" dirty="0">
                <a:solidFill>
                  <a:srgbClr val="005EB8"/>
                </a:solidFill>
                <a:latin typeface="Arial"/>
                <a:cs typeface="Arial"/>
              </a:rPr>
              <a:t>care</a:t>
            </a:r>
            <a:r>
              <a:rPr sz="850" spc="-100" dirty="0">
                <a:solidFill>
                  <a:srgbClr val="005EB8"/>
                </a:solidFill>
                <a:latin typeface="Arial"/>
                <a:cs typeface="Arial"/>
              </a:rPr>
              <a:t> </a:t>
            </a:r>
            <a:r>
              <a:rPr sz="850" spc="20" dirty="0">
                <a:solidFill>
                  <a:srgbClr val="005EB8"/>
                </a:solidFill>
                <a:latin typeface="Arial"/>
                <a:cs typeface="Arial"/>
              </a:rPr>
              <a:t>products?</a:t>
            </a:r>
            <a:endParaRPr sz="850">
              <a:latin typeface="Arial"/>
              <a:cs typeface="Arial"/>
            </a:endParaRPr>
          </a:p>
          <a:p>
            <a:pPr>
              <a:lnSpc>
                <a:spcPct val="100000"/>
              </a:lnSpc>
              <a:spcBef>
                <a:spcPts val="20"/>
              </a:spcBef>
            </a:pPr>
            <a:r>
              <a:rPr sz="850" spc="-10" dirty="0">
                <a:solidFill>
                  <a:srgbClr val="005EB8"/>
                </a:solidFill>
                <a:latin typeface="Arial"/>
                <a:cs typeface="Arial"/>
              </a:rPr>
              <a:t>That’s </a:t>
            </a:r>
            <a:r>
              <a:rPr sz="850" spc="5" dirty="0">
                <a:solidFill>
                  <a:srgbClr val="005EB8"/>
                </a:solidFill>
                <a:latin typeface="Arial"/>
                <a:cs typeface="Arial"/>
              </a:rPr>
              <a:t>the </a:t>
            </a:r>
            <a:r>
              <a:rPr sz="850" spc="-5" dirty="0">
                <a:solidFill>
                  <a:srgbClr val="005EB8"/>
                </a:solidFill>
                <a:latin typeface="Arial"/>
                <a:cs typeface="Arial"/>
              </a:rPr>
              <a:t>idea behind </a:t>
            </a:r>
            <a:r>
              <a:rPr sz="850" spc="5" dirty="0">
                <a:solidFill>
                  <a:srgbClr val="005EB8"/>
                </a:solidFill>
                <a:latin typeface="Arial"/>
                <a:cs typeface="Arial"/>
              </a:rPr>
              <a:t>American </a:t>
            </a:r>
            <a:r>
              <a:rPr sz="850" spc="15" dirty="0">
                <a:solidFill>
                  <a:srgbClr val="005EB8"/>
                </a:solidFill>
                <a:latin typeface="Arial"/>
                <a:cs typeface="Arial"/>
              </a:rPr>
              <a:t>start-up,</a:t>
            </a:r>
            <a:r>
              <a:rPr sz="850" spc="-40" dirty="0">
                <a:solidFill>
                  <a:srgbClr val="005EB8"/>
                </a:solidFill>
                <a:latin typeface="Arial"/>
                <a:cs typeface="Arial"/>
              </a:rPr>
              <a:t> </a:t>
            </a:r>
            <a:r>
              <a:rPr sz="850" dirty="0">
                <a:solidFill>
                  <a:srgbClr val="005EB8"/>
                </a:solidFill>
                <a:latin typeface="Arial"/>
                <a:cs typeface="Arial"/>
              </a:rPr>
              <a:t>HelloAva</a:t>
            </a:r>
            <a:endParaRPr sz="850">
              <a:latin typeface="Arial"/>
              <a:cs typeface="Arial"/>
            </a:endParaRPr>
          </a:p>
          <a:p>
            <a:pPr>
              <a:lnSpc>
                <a:spcPct val="100000"/>
              </a:lnSpc>
              <a:spcBef>
                <a:spcPts val="5"/>
              </a:spcBef>
            </a:pPr>
            <a:endParaRPr sz="850">
              <a:latin typeface="Times New Roman"/>
              <a:cs typeface="Times New Roman"/>
            </a:endParaRPr>
          </a:p>
          <a:p>
            <a:pPr marL="274320" indent="-172720">
              <a:lnSpc>
                <a:spcPct val="100000"/>
              </a:lnSpc>
              <a:buChar char="—"/>
              <a:tabLst>
                <a:tab pos="274955" algn="l"/>
              </a:tabLst>
            </a:pPr>
            <a:r>
              <a:rPr sz="850" dirty="0">
                <a:solidFill>
                  <a:srgbClr val="005EB8"/>
                </a:solidFill>
                <a:latin typeface="Arial"/>
                <a:cs typeface="Arial"/>
              </a:rPr>
              <a:t>HelloAva </a:t>
            </a:r>
            <a:r>
              <a:rPr sz="850" spc="-5" dirty="0">
                <a:solidFill>
                  <a:srgbClr val="005EB8"/>
                </a:solidFill>
                <a:latin typeface="Arial"/>
                <a:cs typeface="Arial"/>
              </a:rPr>
              <a:t>determines </a:t>
            </a:r>
            <a:r>
              <a:rPr sz="850" spc="5" dirty="0">
                <a:solidFill>
                  <a:srgbClr val="005EB8"/>
                </a:solidFill>
                <a:latin typeface="Arial"/>
                <a:cs typeface="Arial"/>
              </a:rPr>
              <a:t>customer </a:t>
            </a:r>
            <a:r>
              <a:rPr sz="850" dirty="0">
                <a:solidFill>
                  <a:srgbClr val="005EB8"/>
                </a:solidFill>
                <a:latin typeface="Arial"/>
                <a:cs typeface="Arial"/>
              </a:rPr>
              <a:t>skin </a:t>
            </a:r>
            <a:r>
              <a:rPr sz="850" spc="15" dirty="0">
                <a:solidFill>
                  <a:srgbClr val="005EB8"/>
                </a:solidFill>
                <a:latin typeface="Arial"/>
                <a:cs typeface="Arial"/>
              </a:rPr>
              <a:t>type </a:t>
            </a:r>
            <a:r>
              <a:rPr sz="850" spc="10" dirty="0">
                <a:solidFill>
                  <a:srgbClr val="005EB8"/>
                </a:solidFill>
                <a:latin typeface="Arial"/>
                <a:cs typeface="Arial"/>
              </a:rPr>
              <a:t>via </a:t>
            </a:r>
            <a:r>
              <a:rPr sz="850" spc="15" dirty="0">
                <a:solidFill>
                  <a:srgbClr val="005EB8"/>
                </a:solidFill>
                <a:latin typeface="Arial"/>
                <a:cs typeface="Arial"/>
              </a:rPr>
              <a:t>a </a:t>
            </a:r>
            <a:r>
              <a:rPr sz="850" b="1" spc="30" dirty="0">
                <a:solidFill>
                  <a:srgbClr val="005EB8"/>
                </a:solidFill>
                <a:latin typeface="Arial"/>
                <a:cs typeface="Arial"/>
              </a:rPr>
              <a:t>12-question SMS</a:t>
            </a:r>
            <a:r>
              <a:rPr sz="850" b="1" spc="125" dirty="0">
                <a:solidFill>
                  <a:srgbClr val="005EB8"/>
                </a:solidFill>
                <a:latin typeface="Arial"/>
                <a:cs typeface="Arial"/>
              </a:rPr>
              <a:t> </a:t>
            </a:r>
            <a:r>
              <a:rPr sz="850" spc="5" dirty="0">
                <a:solidFill>
                  <a:srgbClr val="005EB8"/>
                </a:solidFill>
                <a:latin typeface="Arial"/>
                <a:cs typeface="Arial"/>
              </a:rPr>
              <a:t>or</a:t>
            </a:r>
            <a:endParaRPr sz="850">
              <a:latin typeface="Arial"/>
              <a:cs typeface="Arial"/>
            </a:endParaRPr>
          </a:p>
          <a:p>
            <a:pPr marL="274320">
              <a:lnSpc>
                <a:spcPct val="100000"/>
              </a:lnSpc>
              <a:spcBef>
                <a:spcPts val="100"/>
              </a:spcBef>
            </a:pPr>
            <a:r>
              <a:rPr sz="850" b="1" spc="20" dirty="0">
                <a:solidFill>
                  <a:srgbClr val="005EB8"/>
                </a:solidFill>
                <a:latin typeface="Arial"/>
                <a:cs typeface="Arial"/>
              </a:rPr>
              <a:t>Facebook </a:t>
            </a:r>
            <a:r>
              <a:rPr sz="850" b="1" spc="45" dirty="0">
                <a:solidFill>
                  <a:srgbClr val="005EB8"/>
                </a:solidFill>
                <a:latin typeface="Arial"/>
                <a:cs typeface="Arial"/>
              </a:rPr>
              <a:t>Messenger</a:t>
            </a:r>
            <a:r>
              <a:rPr sz="850" b="1" spc="-50" dirty="0">
                <a:solidFill>
                  <a:srgbClr val="005EB8"/>
                </a:solidFill>
                <a:latin typeface="Arial"/>
                <a:cs typeface="Arial"/>
              </a:rPr>
              <a:t> </a:t>
            </a:r>
            <a:r>
              <a:rPr sz="850" b="1" spc="30" dirty="0">
                <a:solidFill>
                  <a:srgbClr val="005EB8"/>
                </a:solidFill>
                <a:latin typeface="Arial"/>
                <a:cs typeface="Arial"/>
              </a:rPr>
              <a:t>conversation</a:t>
            </a:r>
            <a:endParaRPr sz="850">
              <a:latin typeface="Arial"/>
              <a:cs typeface="Arial"/>
            </a:endParaRPr>
          </a:p>
          <a:p>
            <a:pPr marL="274320" indent="-172720">
              <a:lnSpc>
                <a:spcPct val="100000"/>
              </a:lnSpc>
              <a:spcBef>
                <a:spcPts val="665"/>
              </a:spcBef>
              <a:buChar char="—"/>
              <a:tabLst>
                <a:tab pos="274955" algn="l"/>
              </a:tabLst>
            </a:pPr>
            <a:r>
              <a:rPr sz="850" spc="-10" dirty="0">
                <a:solidFill>
                  <a:srgbClr val="005EB8"/>
                </a:solidFill>
                <a:latin typeface="Arial"/>
                <a:cs typeface="Arial"/>
              </a:rPr>
              <a:t>The</a:t>
            </a:r>
            <a:r>
              <a:rPr sz="850" spc="65" dirty="0">
                <a:solidFill>
                  <a:srgbClr val="005EB8"/>
                </a:solidFill>
                <a:latin typeface="Arial"/>
                <a:cs typeface="Arial"/>
              </a:rPr>
              <a:t> </a:t>
            </a:r>
            <a:r>
              <a:rPr sz="850" spc="5" dirty="0">
                <a:solidFill>
                  <a:srgbClr val="005EB8"/>
                </a:solidFill>
                <a:latin typeface="Arial"/>
                <a:cs typeface="Arial"/>
              </a:rPr>
              <a:t>bot</a:t>
            </a:r>
            <a:r>
              <a:rPr sz="850" spc="75" dirty="0">
                <a:solidFill>
                  <a:srgbClr val="005EB8"/>
                </a:solidFill>
                <a:latin typeface="Arial"/>
                <a:cs typeface="Arial"/>
              </a:rPr>
              <a:t> </a:t>
            </a:r>
            <a:r>
              <a:rPr sz="850" spc="5" dirty="0">
                <a:solidFill>
                  <a:srgbClr val="005EB8"/>
                </a:solidFill>
                <a:latin typeface="Arial"/>
                <a:cs typeface="Arial"/>
              </a:rPr>
              <a:t>then</a:t>
            </a:r>
            <a:r>
              <a:rPr sz="850" spc="70" dirty="0">
                <a:solidFill>
                  <a:srgbClr val="005EB8"/>
                </a:solidFill>
                <a:latin typeface="Arial"/>
                <a:cs typeface="Arial"/>
              </a:rPr>
              <a:t> </a:t>
            </a:r>
            <a:r>
              <a:rPr sz="850" b="1" spc="50" dirty="0">
                <a:solidFill>
                  <a:srgbClr val="005EB8"/>
                </a:solidFill>
                <a:latin typeface="Arial"/>
                <a:cs typeface="Arial"/>
              </a:rPr>
              <a:t>recommends</a:t>
            </a:r>
            <a:r>
              <a:rPr sz="850" b="1" spc="-90" dirty="0">
                <a:solidFill>
                  <a:srgbClr val="005EB8"/>
                </a:solidFill>
                <a:latin typeface="Arial"/>
                <a:cs typeface="Arial"/>
              </a:rPr>
              <a:t> </a:t>
            </a:r>
            <a:r>
              <a:rPr sz="850" b="1" spc="45" dirty="0">
                <a:solidFill>
                  <a:srgbClr val="005EB8"/>
                </a:solidFill>
                <a:latin typeface="Arial"/>
                <a:cs typeface="Arial"/>
              </a:rPr>
              <a:t>skin</a:t>
            </a:r>
            <a:r>
              <a:rPr sz="850" b="1" spc="-60" dirty="0">
                <a:solidFill>
                  <a:srgbClr val="005EB8"/>
                </a:solidFill>
                <a:latin typeface="Arial"/>
                <a:cs typeface="Arial"/>
              </a:rPr>
              <a:t> </a:t>
            </a:r>
            <a:r>
              <a:rPr sz="850" b="1" spc="35" dirty="0">
                <a:solidFill>
                  <a:srgbClr val="005EB8"/>
                </a:solidFill>
                <a:latin typeface="Arial"/>
                <a:cs typeface="Arial"/>
              </a:rPr>
              <a:t>products</a:t>
            </a:r>
            <a:r>
              <a:rPr sz="850" b="1" spc="-90" dirty="0">
                <a:solidFill>
                  <a:srgbClr val="005EB8"/>
                </a:solidFill>
                <a:latin typeface="Arial"/>
                <a:cs typeface="Arial"/>
              </a:rPr>
              <a:t> </a:t>
            </a:r>
            <a:r>
              <a:rPr sz="850" b="1" spc="20" dirty="0">
                <a:solidFill>
                  <a:srgbClr val="005EB8"/>
                </a:solidFill>
                <a:latin typeface="Arial"/>
                <a:cs typeface="Arial"/>
              </a:rPr>
              <a:t>and</a:t>
            </a:r>
            <a:r>
              <a:rPr sz="850" b="1" spc="-60" dirty="0">
                <a:solidFill>
                  <a:srgbClr val="005EB8"/>
                </a:solidFill>
                <a:latin typeface="Arial"/>
                <a:cs typeface="Arial"/>
              </a:rPr>
              <a:t> </a:t>
            </a:r>
            <a:r>
              <a:rPr sz="850" b="1" spc="45" dirty="0">
                <a:solidFill>
                  <a:srgbClr val="005EB8"/>
                </a:solidFill>
                <a:latin typeface="Arial"/>
                <a:cs typeface="Arial"/>
              </a:rPr>
              <a:t>regimens</a:t>
            </a:r>
            <a:r>
              <a:rPr sz="850" b="1" spc="-65" dirty="0">
                <a:solidFill>
                  <a:srgbClr val="005EB8"/>
                </a:solidFill>
                <a:latin typeface="Arial"/>
                <a:cs typeface="Arial"/>
              </a:rPr>
              <a:t> </a:t>
            </a:r>
            <a:r>
              <a:rPr sz="850" spc="15" dirty="0">
                <a:solidFill>
                  <a:srgbClr val="005EB8"/>
                </a:solidFill>
                <a:latin typeface="Arial"/>
                <a:cs typeface="Arial"/>
              </a:rPr>
              <a:t>based</a:t>
            </a:r>
            <a:r>
              <a:rPr sz="850" spc="-90" dirty="0">
                <a:solidFill>
                  <a:srgbClr val="005EB8"/>
                </a:solidFill>
                <a:latin typeface="Arial"/>
                <a:cs typeface="Arial"/>
              </a:rPr>
              <a:t> </a:t>
            </a:r>
            <a:r>
              <a:rPr sz="850" spc="10" dirty="0">
                <a:solidFill>
                  <a:srgbClr val="005EB8"/>
                </a:solidFill>
                <a:latin typeface="Arial"/>
                <a:cs typeface="Arial"/>
              </a:rPr>
              <a:t>on</a:t>
            </a:r>
            <a:r>
              <a:rPr sz="850" spc="70" dirty="0">
                <a:solidFill>
                  <a:srgbClr val="005EB8"/>
                </a:solidFill>
                <a:latin typeface="Arial"/>
                <a:cs typeface="Arial"/>
              </a:rPr>
              <a:t> </a:t>
            </a:r>
            <a:r>
              <a:rPr sz="850" spc="5" dirty="0">
                <a:solidFill>
                  <a:srgbClr val="005EB8"/>
                </a:solidFill>
                <a:latin typeface="Arial"/>
                <a:cs typeface="Arial"/>
              </a:rPr>
              <a:t>the</a:t>
            </a:r>
            <a:endParaRPr sz="850">
              <a:latin typeface="Arial"/>
              <a:cs typeface="Arial"/>
            </a:endParaRPr>
          </a:p>
          <a:p>
            <a:pPr marL="274320">
              <a:lnSpc>
                <a:spcPct val="100000"/>
              </a:lnSpc>
              <a:spcBef>
                <a:spcPts val="20"/>
              </a:spcBef>
            </a:pPr>
            <a:r>
              <a:rPr sz="850" spc="15" dirty="0">
                <a:solidFill>
                  <a:srgbClr val="005EB8"/>
                </a:solidFill>
                <a:latin typeface="Arial"/>
                <a:cs typeface="Arial"/>
              </a:rPr>
              <a:t>person's </a:t>
            </a:r>
            <a:r>
              <a:rPr sz="850" spc="20" dirty="0">
                <a:solidFill>
                  <a:srgbClr val="005EB8"/>
                </a:solidFill>
                <a:latin typeface="Arial"/>
                <a:cs typeface="Arial"/>
              </a:rPr>
              <a:t>answ</a:t>
            </a:r>
            <a:r>
              <a:rPr sz="850" spc="-55" dirty="0">
                <a:solidFill>
                  <a:srgbClr val="005EB8"/>
                </a:solidFill>
                <a:latin typeface="Arial"/>
                <a:cs typeface="Arial"/>
              </a:rPr>
              <a:t> </a:t>
            </a:r>
            <a:r>
              <a:rPr sz="850" spc="15" dirty="0">
                <a:solidFill>
                  <a:srgbClr val="005EB8"/>
                </a:solidFill>
                <a:latin typeface="Arial"/>
                <a:cs typeface="Arial"/>
              </a:rPr>
              <a:t>ers</a:t>
            </a:r>
            <a:endParaRPr sz="850">
              <a:latin typeface="Arial"/>
              <a:cs typeface="Arial"/>
            </a:endParaRPr>
          </a:p>
          <a:p>
            <a:pPr marL="274320" marR="180340" indent="-172720">
              <a:lnSpc>
                <a:spcPct val="110000"/>
              </a:lnSpc>
              <a:spcBef>
                <a:spcPts val="560"/>
              </a:spcBef>
              <a:buChar char="—"/>
              <a:tabLst>
                <a:tab pos="274955" algn="l"/>
              </a:tabLst>
            </a:pPr>
            <a:r>
              <a:rPr sz="850" spc="-10" dirty="0">
                <a:solidFill>
                  <a:srgbClr val="005EB8"/>
                </a:solidFill>
                <a:latin typeface="Arial"/>
                <a:cs typeface="Arial"/>
              </a:rPr>
              <a:t>The </a:t>
            </a:r>
            <a:r>
              <a:rPr sz="850" spc="5" dirty="0">
                <a:solidFill>
                  <a:srgbClr val="005EB8"/>
                </a:solidFill>
                <a:latin typeface="Arial"/>
                <a:cs typeface="Arial"/>
              </a:rPr>
              <a:t>bot </a:t>
            </a:r>
            <a:r>
              <a:rPr sz="850" spc="20" dirty="0">
                <a:solidFill>
                  <a:srgbClr val="005EB8"/>
                </a:solidFill>
                <a:latin typeface="Arial"/>
                <a:cs typeface="Arial"/>
              </a:rPr>
              <a:t>can </a:t>
            </a:r>
            <a:r>
              <a:rPr sz="850" spc="5" dirty="0">
                <a:solidFill>
                  <a:srgbClr val="005EB8"/>
                </a:solidFill>
                <a:latin typeface="Arial"/>
                <a:cs typeface="Arial"/>
              </a:rPr>
              <a:t>also </a:t>
            </a:r>
            <a:r>
              <a:rPr sz="850" b="1" spc="30" dirty="0">
                <a:solidFill>
                  <a:srgbClr val="005EB8"/>
                </a:solidFill>
                <a:latin typeface="Arial"/>
                <a:cs typeface="Arial"/>
              </a:rPr>
              <a:t>connect </a:t>
            </a:r>
            <a:r>
              <a:rPr sz="850" spc="10" dirty="0">
                <a:solidFill>
                  <a:srgbClr val="005EB8"/>
                </a:solidFill>
                <a:latin typeface="Arial"/>
                <a:cs typeface="Arial"/>
              </a:rPr>
              <a:t>the </a:t>
            </a:r>
            <a:r>
              <a:rPr sz="850" spc="5" dirty="0">
                <a:solidFill>
                  <a:srgbClr val="005EB8"/>
                </a:solidFill>
                <a:latin typeface="Arial"/>
                <a:cs typeface="Arial"/>
              </a:rPr>
              <a:t>customer </a:t>
            </a:r>
            <a:r>
              <a:rPr sz="850" spc="20" dirty="0">
                <a:solidFill>
                  <a:srgbClr val="005EB8"/>
                </a:solidFill>
                <a:latin typeface="Arial"/>
                <a:cs typeface="Arial"/>
              </a:rPr>
              <a:t>w </a:t>
            </a:r>
            <a:r>
              <a:rPr sz="850" spc="-5" dirty="0">
                <a:solidFill>
                  <a:srgbClr val="005EB8"/>
                </a:solidFill>
                <a:latin typeface="Arial"/>
                <a:cs typeface="Arial"/>
              </a:rPr>
              <a:t>ith </a:t>
            </a:r>
            <a:r>
              <a:rPr sz="850" spc="15" dirty="0">
                <a:solidFill>
                  <a:srgbClr val="005EB8"/>
                </a:solidFill>
                <a:latin typeface="Arial"/>
                <a:cs typeface="Arial"/>
              </a:rPr>
              <a:t>a </a:t>
            </a:r>
            <a:r>
              <a:rPr sz="850" b="1" spc="40" dirty="0">
                <a:solidFill>
                  <a:srgbClr val="005EB8"/>
                </a:solidFill>
                <a:latin typeface="Arial"/>
                <a:cs typeface="Arial"/>
              </a:rPr>
              <a:t>human </a:t>
            </a:r>
            <a:r>
              <a:rPr sz="850" b="1" spc="25" dirty="0">
                <a:solidFill>
                  <a:srgbClr val="005EB8"/>
                </a:solidFill>
                <a:latin typeface="Arial"/>
                <a:cs typeface="Arial"/>
              </a:rPr>
              <a:t>advisor </a:t>
            </a:r>
            <a:r>
              <a:rPr sz="850" spc="30" dirty="0">
                <a:solidFill>
                  <a:srgbClr val="005EB8"/>
                </a:solidFill>
                <a:latin typeface="Arial"/>
                <a:cs typeface="Arial"/>
              </a:rPr>
              <a:t>for </a:t>
            </a:r>
            <a:r>
              <a:rPr sz="850" spc="-5" dirty="0">
                <a:solidFill>
                  <a:srgbClr val="005EB8"/>
                </a:solidFill>
                <a:latin typeface="Arial"/>
                <a:cs typeface="Arial"/>
              </a:rPr>
              <a:t>more  </a:t>
            </a:r>
            <a:r>
              <a:rPr sz="850" spc="15" dirty="0">
                <a:solidFill>
                  <a:srgbClr val="005EB8"/>
                </a:solidFill>
                <a:latin typeface="Arial"/>
                <a:cs typeface="Arial"/>
              </a:rPr>
              <a:t>personal</a:t>
            </a:r>
            <a:r>
              <a:rPr sz="850" spc="40" dirty="0">
                <a:solidFill>
                  <a:srgbClr val="005EB8"/>
                </a:solidFill>
                <a:latin typeface="Arial"/>
                <a:cs typeface="Arial"/>
              </a:rPr>
              <a:t> </a:t>
            </a:r>
            <a:r>
              <a:rPr sz="850" spc="20" dirty="0">
                <a:solidFill>
                  <a:srgbClr val="005EB8"/>
                </a:solidFill>
                <a:latin typeface="Arial"/>
                <a:cs typeface="Arial"/>
              </a:rPr>
              <a:t>service</a:t>
            </a:r>
            <a:endParaRPr sz="850">
              <a:latin typeface="Arial"/>
              <a:cs typeface="Arial"/>
            </a:endParaRPr>
          </a:p>
        </p:txBody>
      </p:sp>
      <p:sp>
        <p:nvSpPr>
          <p:cNvPr id="113" name="object 20">
            <a:extLst>
              <a:ext uri="{FF2B5EF4-FFF2-40B4-BE49-F238E27FC236}">
                <a16:creationId xmlns:a16="http://schemas.microsoft.com/office/drawing/2014/main" id="{1212BFFB-F35D-4147-A366-951A12F1A40D}"/>
              </a:ext>
            </a:extLst>
          </p:cNvPr>
          <p:cNvSpPr/>
          <p:nvPr/>
        </p:nvSpPr>
        <p:spPr>
          <a:xfrm>
            <a:off x="6171406" y="4138374"/>
            <a:ext cx="63500" cy="85725"/>
          </a:xfrm>
          <a:custGeom>
            <a:avLst/>
            <a:gdLst/>
            <a:ahLst/>
            <a:cxnLst/>
            <a:rect l="l" t="t" r="r" b="b"/>
            <a:pathLst>
              <a:path w="63500" h="85725">
                <a:moveTo>
                  <a:pt x="32543" y="0"/>
                </a:moveTo>
                <a:lnTo>
                  <a:pt x="20915" y="1593"/>
                </a:lnTo>
                <a:lnTo>
                  <a:pt x="10953" y="7413"/>
                </a:lnTo>
                <a:lnTo>
                  <a:pt x="3393" y="16081"/>
                </a:lnTo>
                <a:lnTo>
                  <a:pt x="0" y="26749"/>
                </a:lnTo>
                <a:lnTo>
                  <a:pt x="1131" y="37846"/>
                </a:lnTo>
                <a:lnTo>
                  <a:pt x="7143" y="47799"/>
                </a:lnTo>
                <a:lnTo>
                  <a:pt x="11926" y="53171"/>
                </a:lnTo>
                <a:lnTo>
                  <a:pt x="14922" y="58769"/>
                </a:lnTo>
                <a:lnTo>
                  <a:pt x="16252" y="64819"/>
                </a:lnTo>
                <a:lnTo>
                  <a:pt x="16033" y="71548"/>
                </a:lnTo>
                <a:lnTo>
                  <a:pt x="15894" y="78593"/>
                </a:lnTo>
                <a:lnTo>
                  <a:pt x="17779" y="83423"/>
                </a:lnTo>
                <a:lnTo>
                  <a:pt x="22284" y="85586"/>
                </a:lnTo>
                <a:lnTo>
                  <a:pt x="30003" y="84629"/>
                </a:lnTo>
                <a:lnTo>
                  <a:pt x="41271" y="84629"/>
                </a:lnTo>
                <a:lnTo>
                  <a:pt x="44291" y="83280"/>
                </a:lnTo>
                <a:lnTo>
                  <a:pt x="46077" y="78110"/>
                </a:lnTo>
                <a:lnTo>
                  <a:pt x="45367" y="71548"/>
                </a:lnTo>
                <a:lnTo>
                  <a:pt x="45243" y="62023"/>
                </a:lnTo>
                <a:lnTo>
                  <a:pt x="46513" y="56181"/>
                </a:lnTo>
                <a:lnTo>
                  <a:pt x="54133" y="48942"/>
                </a:lnTo>
                <a:lnTo>
                  <a:pt x="61098" y="40187"/>
                </a:lnTo>
                <a:lnTo>
                  <a:pt x="63182" y="29289"/>
                </a:lnTo>
                <a:lnTo>
                  <a:pt x="60741" y="18153"/>
                </a:lnTo>
                <a:lnTo>
                  <a:pt x="54133" y="8683"/>
                </a:lnTo>
                <a:lnTo>
                  <a:pt x="44172" y="2430"/>
                </a:lnTo>
                <a:lnTo>
                  <a:pt x="32543" y="0"/>
                </a:lnTo>
                <a:close/>
              </a:path>
              <a:path w="63500" h="85725">
                <a:moveTo>
                  <a:pt x="41271" y="84629"/>
                </a:moveTo>
                <a:lnTo>
                  <a:pt x="30003" y="84629"/>
                </a:lnTo>
                <a:lnTo>
                  <a:pt x="39171" y="85568"/>
                </a:lnTo>
                <a:lnTo>
                  <a:pt x="41271" y="84629"/>
                </a:lnTo>
                <a:close/>
              </a:path>
            </a:pathLst>
          </a:custGeom>
          <a:solidFill>
            <a:srgbClr val="EAAA00"/>
          </a:solidFill>
        </p:spPr>
        <p:txBody>
          <a:bodyPr wrap="square" lIns="0" tIns="0" rIns="0" bIns="0" rtlCol="0"/>
          <a:lstStyle/>
          <a:p>
            <a:endParaRPr/>
          </a:p>
        </p:txBody>
      </p:sp>
      <p:sp>
        <p:nvSpPr>
          <p:cNvPr id="114" name="object 21">
            <a:extLst>
              <a:ext uri="{FF2B5EF4-FFF2-40B4-BE49-F238E27FC236}">
                <a16:creationId xmlns:a16="http://schemas.microsoft.com/office/drawing/2014/main" id="{E152F6E6-65FF-4246-A173-D6683308EF35}"/>
              </a:ext>
            </a:extLst>
          </p:cNvPr>
          <p:cNvSpPr/>
          <p:nvPr/>
        </p:nvSpPr>
        <p:spPr>
          <a:xfrm>
            <a:off x="5938091" y="4242710"/>
            <a:ext cx="539750" cy="502284"/>
          </a:xfrm>
          <a:custGeom>
            <a:avLst/>
            <a:gdLst/>
            <a:ahLst/>
            <a:cxnLst/>
            <a:rect l="l" t="t" r="r" b="b"/>
            <a:pathLst>
              <a:path w="539750" h="502285">
                <a:moveTo>
                  <a:pt x="490394" y="344021"/>
                </a:moveTo>
                <a:lnTo>
                  <a:pt x="48942" y="344021"/>
                </a:lnTo>
                <a:lnTo>
                  <a:pt x="60715" y="344888"/>
                </a:lnTo>
                <a:lnTo>
                  <a:pt x="67690" y="349339"/>
                </a:lnTo>
                <a:lnTo>
                  <a:pt x="70784" y="357004"/>
                </a:lnTo>
                <a:lnTo>
                  <a:pt x="70913" y="367516"/>
                </a:lnTo>
                <a:lnTo>
                  <a:pt x="69643" y="372723"/>
                </a:lnTo>
                <a:lnTo>
                  <a:pt x="70913" y="377930"/>
                </a:lnTo>
                <a:lnTo>
                  <a:pt x="78108" y="429303"/>
                </a:lnTo>
                <a:lnTo>
                  <a:pt x="103457" y="467417"/>
                </a:lnTo>
                <a:lnTo>
                  <a:pt x="142474" y="492791"/>
                </a:lnTo>
                <a:lnTo>
                  <a:pt x="191944" y="502009"/>
                </a:lnTo>
                <a:lnTo>
                  <a:pt x="350059" y="502009"/>
                </a:lnTo>
                <a:lnTo>
                  <a:pt x="407701" y="487975"/>
                </a:lnTo>
                <a:lnTo>
                  <a:pt x="451913" y="448415"/>
                </a:lnTo>
                <a:lnTo>
                  <a:pt x="467360" y="408807"/>
                </a:lnTo>
                <a:lnTo>
                  <a:pt x="469290" y="387711"/>
                </a:lnTo>
                <a:lnTo>
                  <a:pt x="468423" y="366246"/>
                </a:lnTo>
                <a:lnTo>
                  <a:pt x="468945" y="356129"/>
                </a:lnTo>
                <a:lnTo>
                  <a:pt x="472694" y="349228"/>
                </a:lnTo>
                <a:lnTo>
                  <a:pt x="479800" y="345279"/>
                </a:lnTo>
                <a:lnTo>
                  <a:pt x="490394" y="344021"/>
                </a:lnTo>
                <a:close/>
              </a:path>
              <a:path w="539750" h="502285">
                <a:moveTo>
                  <a:pt x="520143" y="344021"/>
                </a:moveTo>
                <a:lnTo>
                  <a:pt x="490394" y="344021"/>
                </a:lnTo>
                <a:lnTo>
                  <a:pt x="490394" y="430127"/>
                </a:lnTo>
                <a:lnTo>
                  <a:pt x="488997" y="436731"/>
                </a:lnTo>
                <a:lnTo>
                  <a:pt x="482139" y="441938"/>
                </a:lnTo>
                <a:lnTo>
                  <a:pt x="473835" y="452959"/>
                </a:lnTo>
                <a:lnTo>
                  <a:pt x="471328" y="465433"/>
                </a:lnTo>
                <a:lnTo>
                  <a:pt x="474227" y="477906"/>
                </a:lnTo>
                <a:lnTo>
                  <a:pt x="482139" y="488928"/>
                </a:lnTo>
                <a:lnTo>
                  <a:pt x="493500" y="495552"/>
                </a:lnTo>
                <a:lnTo>
                  <a:pt x="506158" y="497627"/>
                </a:lnTo>
                <a:lnTo>
                  <a:pt x="518840" y="495036"/>
                </a:lnTo>
                <a:lnTo>
                  <a:pt x="530272" y="487658"/>
                </a:lnTo>
                <a:lnTo>
                  <a:pt x="537747" y="476636"/>
                </a:lnTo>
                <a:lnTo>
                  <a:pt x="539686" y="464163"/>
                </a:lnTo>
                <a:lnTo>
                  <a:pt x="536219" y="451689"/>
                </a:lnTo>
                <a:lnTo>
                  <a:pt x="527478" y="440668"/>
                </a:lnTo>
                <a:lnTo>
                  <a:pt x="520620" y="435461"/>
                </a:lnTo>
                <a:lnTo>
                  <a:pt x="519223" y="430127"/>
                </a:lnTo>
                <a:lnTo>
                  <a:pt x="519223" y="422380"/>
                </a:lnTo>
                <a:lnTo>
                  <a:pt x="520009" y="391021"/>
                </a:lnTo>
                <a:lnTo>
                  <a:pt x="520215" y="366246"/>
                </a:lnTo>
                <a:lnTo>
                  <a:pt x="520143" y="344021"/>
                </a:lnTo>
                <a:close/>
              </a:path>
              <a:path w="539750" h="502285">
                <a:moveTo>
                  <a:pt x="294602" y="0"/>
                </a:moveTo>
                <a:lnTo>
                  <a:pt x="244268" y="486"/>
                </a:lnTo>
                <a:lnTo>
                  <a:pt x="195267" y="10617"/>
                </a:lnTo>
                <a:lnTo>
                  <a:pt x="153923" y="29783"/>
                </a:lnTo>
                <a:lnTo>
                  <a:pt x="120303" y="57599"/>
                </a:lnTo>
                <a:lnTo>
                  <a:pt x="94473" y="93681"/>
                </a:lnTo>
                <a:lnTo>
                  <a:pt x="76501" y="137646"/>
                </a:lnTo>
                <a:lnTo>
                  <a:pt x="70612" y="184683"/>
                </a:lnTo>
                <a:lnTo>
                  <a:pt x="70642" y="209528"/>
                </a:lnTo>
                <a:lnTo>
                  <a:pt x="70913" y="231626"/>
                </a:lnTo>
                <a:lnTo>
                  <a:pt x="69643" y="236960"/>
                </a:lnTo>
                <a:lnTo>
                  <a:pt x="72310" y="242167"/>
                </a:lnTo>
                <a:lnTo>
                  <a:pt x="62785" y="246104"/>
                </a:lnTo>
                <a:lnTo>
                  <a:pt x="42777" y="253531"/>
                </a:lnTo>
                <a:lnTo>
                  <a:pt x="29590" y="264662"/>
                </a:lnTo>
                <a:lnTo>
                  <a:pt x="22334" y="280197"/>
                </a:lnTo>
                <a:lnTo>
                  <a:pt x="20113" y="300841"/>
                </a:lnTo>
                <a:lnTo>
                  <a:pt x="20113" y="434064"/>
                </a:lnTo>
                <a:lnTo>
                  <a:pt x="13255" y="439271"/>
                </a:lnTo>
                <a:lnTo>
                  <a:pt x="3728" y="450510"/>
                </a:lnTo>
                <a:lnTo>
                  <a:pt x="0" y="463464"/>
                </a:lnTo>
                <a:lnTo>
                  <a:pt x="2200" y="476418"/>
                </a:lnTo>
                <a:lnTo>
                  <a:pt x="10461" y="487658"/>
                </a:lnTo>
                <a:lnTo>
                  <a:pt x="21304" y="495016"/>
                </a:lnTo>
                <a:lnTo>
                  <a:pt x="34051" y="497468"/>
                </a:lnTo>
                <a:lnTo>
                  <a:pt x="47037" y="495016"/>
                </a:lnTo>
                <a:lnTo>
                  <a:pt x="58594" y="487658"/>
                </a:lnTo>
                <a:lnTo>
                  <a:pt x="66069" y="476636"/>
                </a:lnTo>
                <a:lnTo>
                  <a:pt x="68008" y="464163"/>
                </a:lnTo>
                <a:lnTo>
                  <a:pt x="64541" y="451689"/>
                </a:lnTo>
                <a:lnTo>
                  <a:pt x="55800" y="440668"/>
                </a:lnTo>
                <a:lnTo>
                  <a:pt x="51736" y="436731"/>
                </a:lnTo>
                <a:lnTo>
                  <a:pt x="48942" y="434064"/>
                </a:lnTo>
                <a:lnTo>
                  <a:pt x="48942" y="344021"/>
                </a:lnTo>
                <a:lnTo>
                  <a:pt x="520143" y="344021"/>
                </a:lnTo>
                <a:lnTo>
                  <a:pt x="520009" y="327779"/>
                </a:lnTo>
                <a:lnTo>
                  <a:pt x="519543" y="308715"/>
                </a:lnTo>
                <a:lnTo>
                  <a:pt x="308911" y="308715"/>
                </a:lnTo>
                <a:lnTo>
                  <a:pt x="299259" y="307445"/>
                </a:lnTo>
                <a:lnTo>
                  <a:pt x="293671" y="302238"/>
                </a:lnTo>
                <a:lnTo>
                  <a:pt x="293671" y="282553"/>
                </a:lnTo>
                <a:lnTo>
                  <a:pt x="300656" y="277346"/>
                </a:lnTo>
                <a:lnTo>
                  <a:pt x="515994" y="277346"/>
                </a:lnTo>
                <a:lnTo>
                  <a:pt x="508396" y="263534"/>
                </a:lnTo>
                <a:lnTo>
                  <a:pt x="495434" y="252557"/>
                </a:lnTo>
                <a:lnTo>
                  <a:pt x="477948" y="246104"/>
                </a:lnTo>
                <a:lnTo>
                  <a:pt x="469693" y="243437"/>
                </a:lnTo>
                <a:lnTo>
                  <a:pt x="468423" y="240770"/>
                </a:lnTo>
                <a:lnTo>
                  <a:pt x="469693" y="234293"/>
                </a:lnTo>
                <a:lnTo>
                  <a:pt x="469673" y="220775"/>
                </a:lnTo>
                <a:lnTo>
                  <a:pt x="469556" y="209528"/>
                </a:lnTo>
                <a:lnTo>
                  <a:pt x="189277" y="209528"/>
                </a:lnTo>
                <a:lnTo>
                  <a:pt x="159339" y="205162"/>
                </a:lnTo>
                <a:lnTo>
                  <a:pt x="139890" y="192224"/>
                </a:lnTo>
                <a:lnTo>
                  <a:pt x="131038" y="170951"/>
                </a:lnTo>
                <a:lnTo>
                  <a:pt x="132889" y="141583"/>
                </a:lnTo>
                <a:lnTo>
                  <a:pt x="156257" y="95561"/>
                </a:lnTo>
                <a:lnTo>
                  <a:pt x="200199" y="67161"/>
                </a:lnTo>
                <a:lnTo>
                  <a:pt x="238942" y="55830"/>
                </a:lnTo>
                <a:lnTo>
                  <a:pt x="276875" y="53095"/>
                </a:lnTo>
                <a:lnTo>
                  <a:pt x="412635" y="53095"/>
                </a:lnTo>
                <a:lnTo>
                  <a:pt x="384982" y="29364"/>
                </a:lnTo>
                <a:lnTo>
                  <a:pt x="341852" y="9169"/>
                </a:lnTo>
                <a:lnTo>
                  <a:pt x="294602" y="0"/>
                </a:lnTo>
                <a:close/>
              </a:path>
              <a:path w="539750" h="502285">
                <a:moveTo>
                  <a:pt x="340534" y="277346"/>
                </a:moveTo>
                <a:lnTo>
                  <a:pt x="321230" y="277346"/>
                </a:lnTo>
                <a:lnTo>
                  <a:pt x="326691" y="283950"/>
                </a:lnTo>
                <a:lnTo>
                  <a:pt x="326691" y="303508"/>
                </a:lnTo>
                <a:lnTo>
                  <a:pt x="321230" y="308715"/>
                </a:lnTo>
                <a:lnTo>
                  <a:pt x="340534" y="308715"/>
                </a:lnTo>
                <a:lnTo>
                  <a:pt x="334946" y="303508"/>
                </a:lnTo>
                <a:lnTo>
                  <a:pt x="334946" y="283950"/>
                </a:lnTo>
                <a:lnTo>
                  <a:pt x="340534" y="277346"/>
                </a:lnTo>
                <a:close/>
              </a:path>
              <a:path w="539750" h="502285">
                <a:moveTo>
                  <a:pt x="381682" y="277346"/>
                </a:moveTo>
                <a:lnTo>
                  <a:pt x="361108" y="277346"/>
                </a:lnTo>
                <a:lnTo>
                  <a:pt x="366569" y="282553"/>
                </a:lnTo>
                <a:lnTo>
                  <a:pt x="367966" y="294364"/>
                </a:lnTo>
                <a:lnTo>
                  <a:pt x="366569" y="302238"/>
                </a:lnTo>
                <a:lnTo>
                  <a:pt x="362505" y="308715"/>
                </a:lnTo>
                <a:lnTo>
                  <a:pt x="380412" y="308715"/>
                </a:lnTo>
                <a:lnTo>
                  <a:pt x="374824" y="302238"/>
                </a:lnTo>
                <a:lnTo>
                  <a:pt x="376221" y="293094"/>
                </a:lnTo>
                <a:lnTo>
                  <a:pt x="376221" y="283950"/>
                </a:lnTo>
                <a:lnTo>
                  <a:pt x="381682" y="277346"/>
                </a:lnTo>
                <a:close/>
              </a:path>
              <a:path w="539750" h="502285">
                <a:moveTo>
                  <a:pt x="515994" y="277346"/>
                </a:moveTo>
                <a:lnTo>
                  <a:pt x="402383" y="277346"/>
                </a:lnTo>
                <a:lnTo>
                  <a:pt x="407844" y="283950"/>
                </a:lnTo>
                <a:lnTo>
                  <a:pt x="407844" y="293094"/>
                </a:lnTo>
                <a:lnTo>
                  <a:pt x="406447" y="303508"/>
                </a:lnTo>
                <a:lnTo>
                  <a:pt x="400986" y="308715"/>
                </a:lnTo>
                <a:lnTo>
                  <a:pt x="519543" y="308715"/>
                </a:lnTo>
                <a:lnTo>
                  <a:pt x="519223" y="295634"/>
                </a:lnTo>
                <a:lnTo>
                  <a:pt x="516453" y="278179"/>
                </a:lnTo>
                <a:lnTo>
                  <a:pt x="515994" y="277346"/>
                </a:lnTo>
                <a:close/>
              </a:path>
              <a:path w="539750" h="502285">
                <a:moveTo>
                  <a:pt x="268958" y="202110"/>
                </a:moveTo>
                <a:lnTo>
                  <a:pt x="248332" y="202987"/>
                </a:lnTo>
                <a:lnTo>
                  <a:pt x="227707" y="204817"/>
                </a:lnTo>
                <a:lnTo>
                  <a:pt x="207057" y="206861"/>
                </a:lnTo>
                <a:lnTo>
                  <a:pt x="201596" y="208131"/>
                </a:lnTo>
                <a:lnTo>
                  <a:pt x="196135" y="208131"/>
                </a:lnTo>
                <a:lnTo>
                  <a:pt x="189277" y="209528"/>
                </a:lnTo>
                <a:lnTo>
                  <a:pt x="359711" y="209528"/>
                </a:lnTo>
                <a:lnTo>
                  <a:pt x="342185" y="208692"/>
                </a:lnTo>
                <a:lnTo>
                  <a:pt x="324659" y="206750"/>
                </a:lnTo>
                <a:lnTo>
                  <a:pt x="307133" y="204545"/>
                </a:lnTo>
                <a:lnTo>
                  <a:pt x="289607" y="202924"/>
                </a:lnTo>
                <a:lnTo>
                  <a:pt x="268958" y="202110"/>
                </a:lnTo>
                <a:close/>
              </a:path>
              <a:path w="539750" h="502285">
                <a:moveTo>
                  <a:pt x="412635" y="53095"/>
                </a:moveTo>
                <a:lnTo>
                  <a:pt x="276875" y="53095"/>
                </a:lnTo>
                <a:lnTo>
                  <a:pt x="314285" y="58695"/>
                </a:lnTo>
                <a:lnTo>
                  <a:pt x="351456" y="72368"/>
                </a:lnTo>
                <a:lnTo>
                  <a:pt x="376304" y="88352"/>
                </a:lnTo>
                <a:lnTo>
                  <a:pt x="393557" y="108134"/>
                </a:lnTo>
                <a:lnTo>
                  <a:pt x="403856" y="130607"/>
                </a:lnTo>
                <a:lnTo>
                  <a:pt x="407844" y="154664"/>
                </a:lnTo>
                <a:lnTo>
                  <a:pt x="404967" y="178292"/>
                </a:lnTo>
                <a:lnTo>
                  <a:pt x="396160" y="194812"/>
                </a:lnTo>
                <a:lnTo>
                  <a:pt x="381162" y="204974"/>
                </a:lnTo>
                <a:lnTo>
                  <a:pt x="359711" y="209528"/>
                </a:lnTo>
                <a:lnTo>
                  <a:pt x="469556" y="209528"/>
                </a:lnTo>
                <a:lnTo>
                  <a:pt x="464980" y="148214"/>
                </a:lnTo>
                <a:lnTo>
                  <a:pt x="442616" y="88580"/>
                </a:lnTo>
                <a:lnTo>
                  <a:pt x="422957" y="61954"/>
                </a:lnTo>
                <a:lnTo>
                  <a:pt x="412635" y="53095"/>
                </a:lnTo>
                <a:close/>
              </a:path>
            </a:pathLst>
          </a:custGeom>
          <a:solidFill>
            <a:srgbClr val="EAAA00"/>
          </a:solidFill>
        </p:spPr>
        <p:txBody>
          <a:bodyPr wrap="square" lIns="0" tIns="0" rIns="0" bIns="0" rtlCol="0"/>
          <a:lstStyle/>
          <a:p>
            <a:endParaRPr/>
          </a:p>
        </p:txBody>
      </p:sp>
      <p:sp>
        <p:nvSpPr>
          <p:cNvPr id="115" name="object 22">
            <a:extLst>
              <a:ext uri="{FF2B5EF4-FFF2-40B4-BE49-F238E27FC236}">
                <a16:creationId xmlns:a16="http://schemas.microsoft.com/office/drawing/2014/main" id="{39618321-A80D-4DF2-912B-7033D216CD5C}"/>
              </a:ext>
            </a:extLst>
          </p:cNvPr>
          <p:cNvSpPr/>
          <p:nvPr/>
        </p:nvSpPr>
        <p:spPr>
          <a:xfrm>
            <a:off x="6990080" y="1788160"/>
            <a:ext cx="4304665" cy="40640"/>
          </a:xfrm>
          <a:custGeom>
            <a:avLst/>
            <a:gdLst/>
            <a:ahLst/>
            <a:cxnLst/>
            <a:rect l="l" t="t" r="r" b="b"/>
            <a:pathLst>
              <a:path w="4304665" h="40639">
                <a:moveTo>
                  <a:pt x="0" y="40640"/>
                </a:moveTo>
                <a:lnTo>
                  <a:pt x="4304538" y="40640"/>
                </a:lnTo>
                <a:lnTo>
                  <a:pt x="4304538" y="0"/>
                </a:lnTo>
                <a:lnTo>
                  <a:pt x="0" y="0"/>
                </a:lnTo>
                <a:lnTo>
                  <a:pt x="0" y="40640"/>
                </a:lnTo>
                <a:close/>
              </a:path>
            </a:pathLst>
          </a:custGeom>
          <a:solidFill>
            <a:srgbClr val="FFFFFF"/>
          </a:solidFill>
        </p:spPr>
        <p:txBody>
          <a:bodyPr wrap="square" lIns="0" tIns="0" rIns="0" bIns="0" rtlCol="0"/>
          <a:lstStyle/>
          <a:p>
            <a:endParaRPr/>
          </a:p>
        </p:txBody>
      </p:sp>
      <p:sp>
        <p:nvSpPr>
          <p:cNvPr id="116" name="object 23">
            <a:extLst>
              <a:ext uri="{FF2B5EF4-FFF2-40B4-BE49-F238E27FC236}">
                <a16:creationId xmlns:a16="http://schemas.microsoft.com/office/drawing/2014/main" id="{652517F6-8A6A-4637-8E97-34770D8CD024}"/>
              </a:ext>
            </a:extLst>
          </p:cNvPr>
          <p:cNvSpPr/>
          <p:nvPr/>
        </p:nvSpPr>
        <p:spPr>
          <a:xfrm>
            <a:off x="6979919" y="4145279"/>
            <a:ext cx="4304665" cy="40640"/>
          </a:xfrm>
          <a:custGeom>
            <a:avLst/>
            <a:gdLst/>
            <a:ahLst/>
            <a:cxnLst/>
            <a:rect l="l" t="t" r="r" b="b"/>
            <a:pathLst>
              <a:path w="4304665" h="40639">
                <a:moveTo>
                  <a:pt x="0" y="40640"/>
                </a:moveTo>
                <a:lnTo>
                  <a:pt x="4304537" y="40640"/>
                </a:lnTo>
                <a:lnTo>
                  <a:pt x="4304537" y="0"/>
                </a:lnTo>
                <a:lnTo>
                  <a:pt x="0" y="0"/>
                </a:lnTo>
                <a:lnTo>
                  <a:pt x="0" y="40640"/>
                </a:lnTo>
                <a:close/>
              </a:path>
            </a:pathLst>
          </a:custGeom>
          <a:solidFill>
            <a:srgbClr val="FFFFFF"/>
          </a:solidFill>
        </p:spPr>
        <p:txBody>
          <a:bodyPr wrap="square" lIns="0" tIns="0" rIns="0" bIns="0" rtlCol="0"/>
          <a:lstStyle/>
          <a:p>
            <a:endParaRPr/>
          </a:p>
        </p:txBody>
      </p:sp>
      <p:sp>
        <p:nvSpPr>
          <p:cNvPr id="117" name="object 24">
            <a:extLst>
              <a:ext uri="{FF2B5EF4-FFF2-40B4-BE49-F238E27FC236}">
                <a16:creationId xmlns:a16="http://schemas.microsoft.com/office/drawing/2014/main" id="{ECB9DA8C-CC45-42A6-B90A-4B1B5FE94130}"/>
              </a:ext>
            </a:extLst>
          </p:cNvPr>
          <p:cNvSpPr/>
          <p:nvPr/>
        </p:nvSpPr>
        <p:spPr>
          <a:xfrm>
            <a:off x="4048759" y="4932679"/>
            <a:ext cx="2621280" cy="894080"/>
          </a:xfrm>
          <a:custGeom>
            <a:avLst/>
            <a:gdLst/>
            <a:ahLst/>
            <a:cxnLst/>
            <a:rect l="l" t="t" r="r" b="b"/>
            <a:pathLst>
              <a:path w="2621279" h="894079">
                <a:moveTo>
                  <a:pt x="0" y="894080"/>
                </a:moveTo>
                <a:lnTo>
                  <a:pt x="2621280" y="894080"/>
                </a:lnTo>
                <a:lnTo>
                  <a:pt x="2621280" y="0"/>
                </a:lnTo>
                <a:lnTo>
                  <a:pt x="0" y="0"/>
                </a:lnTo>
                <a:lnTo>
                  <a:pt x="0" y="894080"/>
                </a:lnTo>
                <a:close/>
              </a:path>
            </a:pathLst>
          </a:custGeom>
          <a:ln w="10170">
            <a:solidFill>
              <a:srgbClr val="FFFFFF"/>
            </a:solidFill>
            <a:prstDash val="sysDash"/>
          </a:ln>
        </p:spPr>
        <p:txBody>
          <a:bodyPr wrap="square" lIns="0" tIns="0" rIns="0" bIns="0" rtlCol="0"/>
          <a:lstStyle/>
          <a:p>
            <a:endParaRPr/>
          </a:p>
        </p:txBody>
      </p:sp>
      <p:sp>
        <p:nvSpPr>
          <p:cNvPr id="118" name="object 25">
            <a:extLst>
              <a:ext uri="{FF2B5EF4-FFF2-40B4-BE49-F238E27FC236}">
                <a16:creationId xmlns:a16="http://schemas.microsoft.com/office/drawing/2014/main" id="{BF163D6E-B8A3-4EA1-99E3-542CF7C1FF5C}"/>
              </a:ext>
            </a:extLst>
          </p:cNvPr>
          <p:cNvSpPr txBox="1"/>
          <p:nvPr/>
        </p:nvSpPr>
        <p:spPr>
          <a:xfrm>
            <a:off x="4102353" y="5091810"/>
            <a:ext cx="2406015" cy="567055"/>
          </a:xfrm>
          <a:prstGeom prst="rect">
            <a:avLst/>
          </a:prstGeom>
        </p:spPr>
        <p:txBody>
          <a:bodyPr vert="horz" wrap="square" lIns="0" tIns="10160" rIns="0" bIns="0" rtlCol="0">
            <a:spAutoFit/>
          </a:bodyPr>
          <a:lstStyle/>
          <a:p>
            <a:pPr marL="12700" marR="5080">
              <a:lnSpc>
                <a:spcPct val="104700"/>
              </a:lnSpc>
              <a:spcBef>
                <a:spcPts val="80"/>
              </a:spcBef>
            </a:pPr>
            <a:r>
              <a:rPr sz="850" spc="-30" dirty="0">
                <a:solidFill>
                  <a:srgbClr val="FFFFFF"/>
                </a:solidFill>
                <a:latin typeface="Arial"/>
                <a:cs typeface="Arial"/>
              </a:rPr>
              <a:t>In </a:t>
            </a:r>
            <a:r>
              <a:rPr sz="850" spc="5" dirty="0">
                <a:solidFill>
                  <a:srgbClr val="FFFFFF"/>
                </a:solidFill>
                <a:latin typeface="Arial"/>
                <a:cs typeface="Arial"/>
              </a:rPr>
              <a:t>2019 </a:t>
            </a:r>
            <a:r>
              <a:rPr sz="850" spc="10" dirty="0">
                <a:solidFill>
                  <a:srgbClr val="FFFFFF"/>
                </a:solidFill>
                <a:latin typeface="Arial"/>
                <a:cs typeface="Arial"/>
              </a:rPr>
              <a:t>there </a:t>
            </a:r>
            <a:r>
              <a:rPr sz="850" spc="20" dirty="0">
                <a:solidFill>
                  <a:srgbClr val="FFFFFF"/>
                </a:solidFill>
                <a:latin typeface="Arial"/>
                <a:cs typeface="Arial"/>
              </a:rPr>
              <a:t>w </a:t>
            </a:r>
            <a:r>
              <a:rPr sz="850" spc="-20" dirty="0">
                <a:solidFill>
                  <a:srgbClr val="FFFFFF"/>
                </a:solidFill>
                <a:latin typeface="Arial"/>
                <a:cs typeface="Arial"/>
              </a:rPr>
              <a:t>ill </a:t>
            </a:r>
            <a:r>
              <a:rPr sz="850" spc="10" dirty="0">
                <a:solidFill>
                  <a:srgbClr val="FFFFFF"/>
                </a:solidFill>
                <a:latin typeface="Arial"/>
                <a:cs typeface="Arial"/>
              </a:rPr>
              <a:t>be </a:t>
            </a:r>
            <a:r>
              <a:rPr sz="850" spc="15" dirty="0">
                <a:solidFill>
                  <a:srgbClr val="FFFFFF"/>
                </a:solidFill>
                <a:latin typeface="Arial"/>
                <a:cs typeface="Arial"/>
              </a:rPr>
              <a:t>a </a:t>
            </a:r>
            <a:r>
              <a:rPr sz="850" spc="20" dirty="0">
                <a:solidFill>
                  <a:srgbClr val="FFFFFF"/>
                </a:solidFill>
                <a:latin typeface="Arial"/>
                <a:cs typeface="Arial"/>
              </a:rPr>
              <a:t>surge </a:t>
            </a:r>
            <a:r>
              <a:rPr sz="850" spc="-10" dirty="0">
                <a:solidFill>
                  <a:srgbClr val="FFFFFF"/>
                </a:solidFill>
                <a:latin typeface="Arial"/>
                <a:cs typeface="Arial"/>
              </a:rPr>
              <a:t>in </a:t>
            </a:r>
            <a:r>
              <a:rPr sz="850" dirty="0">
                <a:solidFill>
                  <a:srgbClr val="FFFFFF"/>
                </a:solidFill>
                <a:latin typeface="Arial"/>
                <a:cs typeface="Arial"/>
              </a:rPr>
              <a:t>development </a:t>
            </a:r>
            <a:r>
              <a:rPr sz="850" spc="5" dirty="0">
                <a:solidFill>
                  <a:srgbClr val="FFFFFF"/>
                </a:solidFill>
                <a:latin typeface="Arial"/>
                <a:cs typeface="Arial"/>
              </a:rPr>
              <a:t>of  </a:t>
            </a:r>
            <a:r>
              <a:rPr sz="850" spc="10" dirty="0">
                <a:solidFill>
                  <a:srgbClr val="FFFFFF"/>
                </a:solidFill>
                <a:latin typeface="Arial"/>
                <a:cs typeface="Arial"/>
              </a:rPr>
              <a:t>chatbots </a:t>
            </a:r>
            <a:r>
              <a:rPr sz="850" spc="30" dirty="0">
                <a:solidFill>
                  <a:srgbClr val="FFFFFF"/>
                </a:solidFill>
                <a:latin typeface="Arial"/>
                <a:cs typeface="Arial"/>
              </a:rPr>
              <a:t>— </a:t>
            </a:r>
            <a:r>
              <a:rPr sz="850" spc="10" dirty="0">
                <a:solidFill>
                  <a:srgbClr val="FFFFFF"/>
                </a:solidFill>
                <a:latin typeface="Arial"/>
                <a:cs typeface="Arial"/>
              </a:rPr>
              <a:t>chatbots </a:t>
            </a:r>
            <a:r>
              <a:rPr sz="850" spc="20" dirty="0">
                <a:solidFill>
                  <a:srgbClr val="FFFFFF"/>
                </a:solidFill>
                <a:latin typeface="Arial"/>
                <a:cs typeface="Arial"/>
              </a:rPr>
              <a:t>w </a:t>
            </a:r>
            <a:r>
              <a:rPr sz="850" spc="-25" dirty="0">
                <a:solidFill>
                  <a:srgbClr val="FFFFFF"/>
                </a:solidFill>
                <a:latin typeface="Arial"/>
                <a:cs typeface="Arial"/>
              </a:rPr>
              <a:t>ill </a:t>
            </a:r>
            <a:r>
              <a:rPr sz="850" spc="10" dirty="0">
                <a:solidFill>
                  <a:srgbClr val="FFFFFF"/>
                </a:solidFill>
                <a:latin typeface="Arial"/>
                <a:cs typeface="Arial"/>
              </a:rPr>
              <a:t>be </a:t>
            </a:r>
            <a:r>
              <a:rPr sz="850" spc="5" dirty="0">
                <a:solidFill>
                  <a:srgbClr val="FFFFFF"/>
                </a:solidFill>
                <a:latin typeface="Arial"/>
                <a:cs typeface="Arial"/>
              </a:rPr>
              <a:t>involved </a:t>
            </a:r>
            <a:r>
              <a:rPr sz="850" spc="-10" dirty="0">
                <a:solidFill>
                  <a:srgbClr val="FFFFFF"/>
                </a:solidFill>
                <a:latin typeface="Arial"/>
                <a:cs typeface="Arial"/>
              </a:rPr>
              <a:t>in </a:t>
            </a:r>
            <a:r>
              <a:rPr sz="850" spc="10" dirty="0">
                <a:solidFill>
                  <a:srgbClr val="FFFFFF"/>
                </a:solidFill>
                <a:latin typeface="Arial"/>
                <a:cs typeface="Arial"/>
              </a:rPr>
              <a:t>85  </a:t>
            </a:r>
            <a:r>
              <a:rPr sz="850" spc="15" dirty="0">
                <a:solidFill>
                  <a:srgbClr val="FFFFFF"/>
                </a:solidFill>
                <a:latin typeface="Arial"/>
                <a:cs typeface="Arial"/>
              </a:rPr>
              <a:t>percent </a:t>
            </a:r>
            <a:r>
              <a:rPr sz="850" spc="5" dirty="0">
                <a:solidFill>
                  <a:srgbClr val="FFFFFF"/>
                </a:solidFill>
                <a:latin typeface="Arial"/>
                <a:cs typeface="Arial"/>
              </a:rPr>
              <a:t>of </a:t>
            </a:r>
            <a:r>
              <a:rPr sz="850" spc="-5" dirty="0">
                <a:solidFill>
                  <a:srgbClr val="FFFFFF"/>
                </a:solidFill>
                <a:latin typeface="Arial"/>
                <a:cs typeface="Arial"/>
              </a:rPr>
              <a:t>all </a:t>
            </a:r>
            <a:r>
              <a:rPr sz="850" spc="15" dirty="0">
                <a:solidFill>
                  <a:srgbClr val="FFFFFF"/>
                </a:solidFill>
                <a:latin typeface="Arial"/>
                <a:cs typeface="Arial"/>
              </a:rPr>
              <a:t>types </a:t>
            </a:r>
            <a:r>
              <a:rPr sz="850" spc="5" dirty="0">
                <a:solidFill>
                  <a:srgbClr val="FFFFFF"/>
                </a:solidFill>
                <a:latin typeface="Arial"/>
                <a:cs typeface="Arial"/>
              </a:rPr>
              <a:t>of </a:t>
            </a:r>
            <a:r>
              <a:rPr sz="850" spc="15" dirty="0">
                <a:solidFill>
                  <a:srgbClr val="FFFFFF"/>
                </a:solidFill>
                <a:latin typeface="Arial"/>
                <a:cs typeface="Arial"/>
              </a:rPr>
              <a:t>business </a:t>
            </a:r>
            <a:r>
              <a:rPr sz="850" spc="10" dirty="0">
                <a:solidFill>
                  <a:srgbClr val="FFFFFF"/>
                </a:solidFill>
                <a:latin typeface="Arial"/>
                <a:cs typeface="Arial"/>
              </a:rPr>
              <a:t>to customer  </a:t>
            </a:r>
            <a:r>
              <a:rPr sz="850" spc="5" dirty="0">
                <a:solidFill>
                  <a:srgbClr val="FFFFFF"/>
                </a:solidFill>
                <a:latin typeface="Arial"/>
                <a:cs typeface="Arial"/>
              </a:rPr>
              <a:t>interaction </a:t>
            </a:r>
            <a:r>
              <a:rPr sz="850" spc="10" dirty="0">
                <a:solidFill>
                  <a:srgbClr val="FFFFFF"/>
                </a:solidFill>
                <a:latin typeface="Arial"/>
                <a:cs typeface="Arial"/>
              </a:rPr>
              <a:t>by </a:t>
            </a:r>
            <a:r>
              <a:rPr sz="850" spc="5" dirty="0">
                <a:solidFill>
                  <a:srgbClr val="FFFFFF"/>
                </a:solidFill>
                <a:latin typeface="Arial"/>
                <a:cs typeface="Arial"/>
              </a:rPr>
              <a:t>2010 </a:t>
            </a:r>
            <a:r>
              <a:rPr sz="850" spc="10" dirty="0">
                <a:solidFill>
                  <a:srgbClr val="FFFFFF"/>
                </a:solidFill>
                <a:latin typeface="Arial"/>
                <a:cs typeface="Arial"/>
              </a:rPr>
              <a:t>(per </a:t>
            </a:r>
            <a:r>
              <a:rPr sz="850" spc="5" dirty="0">
                <a:solidFill>
                  <a:srgbClr val="FFFFFF"/>
                </a:solidFill>
                <a:latin typeface="Arial"/>
                <a:cs typeface="Arial"/>
              </a:rPr>
              <a:t>Gartner and</a:t>
            </a:r>
            <a:r>
              <a:rPr sz="850" spc="-10" dirty="0">
                <a:solidFill>
                  <a:srgbClr val="FFFFFF"/>
                </a:solidFill>
                <a:latin typeface="Arial"/>
                <a:cs typeface="Arial"/>
              </a:rPr>
              <a:t> </a:t>
            </a:r>
            <a:r>
              <a:rPr sz="850" dirty="0">
                <a:solidFill>
                  <a:srgbClr val="FFFFFF"/>
                </a:solidFill>
                <a:latin typeface="Arial"/>
                <a:cs typeface="Arial"/>
              </a:rPr>
              <a:t>Juniper)</a:t>
            </a:r>
            <a:endParaRPr sz="850">
              <a:latin typeface="Arial"/>
              <a:cs typeface="Arial"/>
            </a:endParaRPr>
          </a:p>
        </p:txBody>
      </p:sp>
      <p:sp>
        <p:nvSpPr>
          <p:cNvPr id="119" name="object 26">
            <a:extLst>
              <a:ext uri="{FF2B5EF4-FFF2-40B4-BE49-F238E27FC236}">
                <a16:creationId xmlns:a16="http://schemas.microsoft.com/office/drawing/2014/main" id="{4448904C-5122-4B29-A21D-34B48F4D8CE3}"/>
              </a:ext>
            </a:extLst>
          </p:cNvPr>
          <p:cNvSpPr/>
          <p:nvPr/>
        </p:nvSpPr>
        <p:spPr>
          <a:xfrm>
            <a:off x="4719320" y="4759959"/>
            <a:ext cx="1280160" cy="274320"/>
          </a:xfrm>
          <a:custGeom>
            <a:avLst/>
            <a:gdLst/>
            <a:ahLst/>
            <a:cxnLst/>
            <a:rect l="l" t="t" r="r" b="b"/>
            <a:pathLst>
              <a:path w="1280160" h="274320">
                <a:moveTo>
                  <a:pt x="0" y="274319"/>
                </a:moveTo>
                <a:lnTo>
                  <a:pt x="1280160" y="274319"/>
                </a:lnTo>
                <a:lnTo>
                  <a:pt x="1280160" y="0"/>
                </a:lnTo>
                <a:lnTo>
                  <a:pt x="0" y="0"/>
                </a:lnTo>
                <a:lnTo>
                  <a:pt x="0" y="274319"/>
                </a:lnTo>
                <a:close/>
              </a:path>
            </a:pathLst>
          </a:custGeom>
          <a:solidFill>
            <a:srgbClr val="6C1F77"/>
          </a:solidFill>
        </p:spPr>
        <p:txBody>
          <a:bodyPr wrap="square" lIns="0" tIns="0" rIns="0" bIns="0" rtlCol="0"/>
          <a:lstStyle/>
          <a:p>
            <a:endParaRPr/>
          </a:p>
        </p:txBody>
      </p:sp>
      <p:sp>
        <p:nvSpPr>
          <p:cNvPr id="121" name="object 27">
            <a:extLst>
              <a:ext uri="{FF2B5EF4-FFF2-40B4-BE49-F238E27FC236}">
                <a16:creationId xmlns:a16="http://schemas.microsoft.com/office/drawing/2014/main" id="{6C214148-1F48-4C31-94E0-5F8EF10F4E04}"/>
              </a:ext>
            </a:extLst>
          </p:cNvPr>
          <p:cNvSpPr/>
          <p:nvPr/>
        </p:nvSpPr>
        <p:spPr>
          <a:xfrm>
            <a:off x="4719320" y="4759959"/>
            <a:ext cx="1280160" cy="274320"/>
          </a:xfrm>
          <a:custGeom>
            <a:avLst/>
            <a:gdLst/>
            <a:ahLst/>
            <a:cxnLst/>
            <a:rect l="l" t="t" r="r" b="b"/>
            <a:pathLst>
              <a:path w="1280160" h="274320">
                <a:moveTo>
                  <a:pt x="0" y="274319"/>
                </a:moveTo>
                <a:lnTo>
                  <a:pt x="1280160" y="274319"/>
                </a:lnTo>
                <a:lnTo>
                  <a:pt x="1280160" y="0"/>
                </a:lnTo>
                <a:lnTo>
                  <a:pt x="0" y="0"/>
                </a:lnTo>
                <a:lnTo>
                  <a:pt x="0" y="274319"/>
                </a:lnTo>
                <a:close/>
              </a:path>
            </a:pathLst>
          </a:custGeom>
          <a:ln w="10170">
            <a:solidFill>
              <a:srgbClr val="005EB8"/>
            </a:solidFill>
          </a:ln>
        </p:spPr>
        <p:txBody>
          <a:bodyPr wrap="square" lIns="0" tIns="0" rIns="0" bIns="0" rtlCol="0"/>
          <a:lstStyle/>
          <a:p>
            <a:endParaRPr/>
          </a:p>
        </p:txBody>
      </p:sp>
      <p:sp>
        <p:nvSpPr>
          <p:cNvPr id="122" name="object 28">
            <a:extLst>
              <a:ext uri="{FF2B5EF4-FFF2-40B4-BE49-F238E27FC236}">
                <a16:creationId xmlns:a16="http://schemas.microsoft.com/office/drawing/2014/main" id="{A2292C9F-A007-426D-AC87-3457FA3D13A3}"/>
              </a:ext>
            </a:extLst>
          </p:cNvPr>
          <p:cNvSpPr/>
          <p:nvPr/>
        </p:nvSpPr>
        <p:spPr>
          <a:xfrm>
            <a:off x="1102360" y="4932679"/>
            <a:ext cx="2722880" cy="894080"/>
          </a:xfrm>
          <a:custGeom>
            <a:avLst/>
            <a:gdLst/>
            <a:ahLst/>
            <a:cxnLst/>
            <a:rect l="l" t="t" r="r" b="b"/>
            <a:pathLst>
              <a:path w="2722879" h="894079">
                <a:moveTo>
                  <a:pt x="0" y="894080"/>
                </a:moveTo>
                <a:lnTo>
                  <a:pt x="2722879" y="894080"/>
                </a:lnTo>
                <a:lnTo>
                  <a:pt x="2722879" y="0"/>
                </a:lnTo>
                <a:lnTo>
                  <a:pt x="0" y="0"/>
                </a:lnTo>
                <a:lnTo>
                  <a:pt x="0" y="894080"/>
                </a:lnTo>
                <a:close/>
              </a:path>
            </a:pathLst>
          </a:custGeom>
          <a:ln w="10170">
            <a:solidFill>
              <a:srgbClr val="FFFFFF"/>
            </a:solidFill>
            <a:prstDash val="sysDash"/>
          </a:ln>
        </p:spPr>
        <p:txBody>
          <a:bodyPr wrap="square" lIns="0" tIns="0" rIns="0" bIns="0" rtlCol="0"/>
          <a:lstStyle/>
          <a:p>
            <a:endParaRPr/>
          </a:p>
        </p:txBody>
      </p:sp>
      <p:sp>
        <p:nvSpPr>
          <p:cNvPr id="123" name="object 29">
            <a:extLst>
              <a:ext uri="{FF2B5EF4-FFF2-40B4-BE49-F238E27FC236}">
                <a16:creationId xmlns:a16="http://schemas.microsoft.com/office/drawing/2014/main" id="{B08116F7-EC56-447F-BC38-BFA38727FF62}"/>
              </a:ext>
            </a:extLst>
          </p:cNvPr>
          <p:cNvSpPr txBox="1"/>
          <p:nvPr/>
        </p:nvSpPr>
        <p:spPr>
          <a:xfrm>
            <a:off x="1159827" y="5164835"/>
            <a:ext cx="2453005" cy="434340"/>
          </a:xfrm>
          <a:prstGeom prst="rect">
            <a:avLst/>
          </a:prstGeom>
        </p:spPr>
        <p:txBody>
          <a:bodyPr vert="horz" wrap="square" lIns="0" tIns="8255" rIns="0" bIns="0" rtlCol="0">
            <a:spAutoFit/>
          </a:bodyPr>
          <a:lstStyle/>
          <a:p>
            <a:pPr marL="12700" marR="5080">
              <a:lnSpc>
                <a:spcPct val="106000"/>
              </a:lnSpc>
              <a:spcBef>
                <a:spcPts val="65"/>
              </a:spcBef>
            </a:pPr>
            <a:r>
              <a:rPr sz="850" spc="20" dirty="0">
                <a:solidFill>
                  <a:srgbClr val="FFFFFF"/>
                </a:solidFill>
                <a:latin typeface="Arial"/>
                <a:cs typeface="Arial"/>
              </a:rPr>
              <a:t>Voice </a:t>
            </a:r>
            <a:r>
              <a:rPr sz="850" spc="5" dirty="0">
                <a:solidFill>
                  <a:srgbClr val="FFFFFF"/>
                </a:solidFill>
                <a:latin typeface="Arial"/>
                <a:cs typeface="Arial"/>
              </a:rPr>
              <a:t>controlled shopping </a:t>
            </a:r>
            <a:r>
              <a:rPr sz="850" spc="-10" dirty="0">
                <a:solidFill>
                  <a:srgbClr val="FFFFFF"/>
                </a:solidFill>
                <a:latin typeface="Arial"/>
                <a:cs typeface="Arial"/>
              </a:rPr>
              <a:t>is </a:t>
            </a:r>
            <a:r>
              <a:rPr sz="850" spc="20" dirty="0">
                <a:solidFill>
                  <a:srgbClr val="FFFFFF"/>
                </a:solidFill>
                <a:latin typeface="Arial"/>
                <a:cs typeface="Arial"/>
              </a:rPr>
              <a:t>set </a:t>
            </a:r>
            <a:r>
              <a:rPr sz="850" spc="10" dirty="0">
                <a:solidFill>
                  <a:srgbClr val="FFFFFF"/>
                </a:solidFill>
                <a:latin typeface="Arial"/>
                <a:cs typeface="Arial"/>
              </a:rPr>
              <a:t>to </a:t>
            </a:r>
            <a:r>
              <a:rPr sz="850" spc="5" dirty="0">
                <a:solidFill>
                  <a:srgbClr val="FFFFFF"/>
                </a:solidFill>
                <a:latin typeface="Arial"/>
                <a:cs typeface="Arial"/>
              </a:rPr>
              <a:t>explode </a:t>
            </a:r>
            <a:r>
              <a:rPr sz="850" spc="15" dirty="0">
                <a:solidFill>
                  <a:srgbClr val="FFFFFF"/>
                </a:solidFill>
                <a:latin typeface="Arial"/>
                <a:cs typeface="Arial"/>
              </a:rPr>
              <a:t>over  </a:t>
            </a:r>
            <a:r>
              <a:rPr sz="850" spc="10" dirty="0">
                <a:solidFill>
                  <a:srgbClr val="FFFFFF"/>
                </a:solidFill>
                <a:latin typeface="Arial"/>
                <a:cs typeface="Arial"/>
              </a:rPr>
              <a:t>the </a:t>
            </a:r>
            <a:r>
              <a:rPr sz="850" spc="20" dirty="0">
                <a:solidFill>
                  <a:srgbClr val="FFFFFF"/>
                </a:solidFill>
                <a:latin typeface="Arial"/>
                <a:cs typeface="Arial"/>
              </a:rPr>
              <a:t>next </a:t>
            </a:r>
            <a:r>
              <a:rPr sz="850" spc="25" dirty="0">
                <a:solidFill>
                  <a:srgbClr val="FFFFFF"/>
                </a:solidFill>
                <a:latin typeface="Arial"/>
                <a:cs typeface="Arial"/>
              </a:rPr>
              <a:t>four </a:t>
            </a:r>
            <a:r>
              <a:rPr sz="850" spc="20" dirty="0">
                <a:solidFill>
                  <a:srgbClr val="FFFFFF"/>
                </a:solidFill>
                <a:latin typeface="Arial"/>
                <a:cs typeface="Arial"/>
              </a:rPr>
              <a:t>years </a:t>
            </a:r>
            <a:r>
              <a:rPr sz="850" spc="10" dirty="0">
                <a:solidFill>
                  <a:srgbClr val="FFFFFF"/>
                </a:solidFill>
                <a:latin typeface="Arial"/>
                <a:cs typeface="Arial"/>
              </a:rPr>
              <a:t>to </a:t>
            </a:r>
            <a:r>
              <a:rPr sz="850" spc="-10" dirty="0">
                <a:solidFill>
                  <a:srgbClr val="FFFFFF"/>
                </a:solidFill>
                <a:latin typeface="Arial"/>
                <a:cs typeface="Arial"/>
              </a:rPr>
              <a:t>US$40 </a:t>
            </a:r>
            <a:r>
              <a:rPr sz="850" spc="-15" dirty="0">
                <a:solidFill>
                  <a:srgbClr val="FFFFFF"/>
                </a:solidFill>
                <a:latin typeface="Arial"/>
                <a:cs typeface="Arial"/>
              </a:rPr>
              <a:t>billion </a:t>
            </a:r>
            <a:r>
              <a:rPr sz="850" spc="10" dirty="0">
                <a:solidFill>
                  <a:srgbClr val="FFFFFF"/>
                </a:solidFill>
                <a:latin typeface="Arial"/>
                <a:cs typeface="Arial"/>
              </a:rPr>
              <a:t>by 2022 </a:t>
            </a:r>
            <a:r>
              <a:rPr sz="850" spc="30" dirty="0">
                <a:solidFill>
                  <a:srgbClr val="FFFFFF"/>
                </a:solidFill>
                <a:latin typeface="Arial"/>
                <a:cs typeface="Arial"/>
              </a:rPr>
              <a:t>—  </a:t>
            </a:r>
            <a:r>
              <a:rPr sz="850" spc="15" dirty="0">
                <a:solidFill>
                  <a:srgbClr val="FFFFFF"/>
                </a:solidFill>
                <a:latin typeface="Arial"/>
                <a:cs typeface="Arial"/>
              </a:rPr>
              <a:t>driven </a:t>
            </a:r>
            <a:r>
              <a:rPr sz="850" spc="10" dirty="0">
                <a:solidFill>
                  <a:srgbClr val="FFFFFF"/>
                </a:solidFill>
                <a:latin typeface="Arial"/>
                <a:cs typeface="Arial"/>
              </a:rPr>
              <a:t>by </a:t>
            </a:r>
            <a:r>
              <a:rPr sz="850" spc="5" dirty="0">
                <a:solidFill>
                  <a:srgbClr val="FFFFFF"/>
                </a:solidFill>
                <a:latin typeface="Arial"/>
                <a:cs typeface="Arial"/>
              </a:rPr>
              <a:t>rising </a:t>
            </a:r>
            <a:r>
              <a:rPr sz="850" spc="25" dirty="0">
                <a:solidFill>
                  <a:srgbClr val="FFFFFF"/>
                </a:solidFill>
                <a:latin typeface="Arial"/>
                <a:cs typeface="Arial"/>
              </a:rPr>
              <a:t>use </a:t>
            </a:r>
            <a:r>
              <a:rPr sz="850" spc="5" dirty="0">
                <a:solidFill>
                  <a:srgbClr val="FFFFFF"/>
                </a:solidFill>
                <a:latin typeface="Arial"/>
                <a:cs typeface="Arial"/>
              </a:rPr>
              <a:t>of smart </a:t>
            </a:r>
            <a:r>
              <a:rPr sz="850" spc="10" dirty="0">
                <a:solidFill>
                  <a:srgbClr val="FFFFFF"/>
                </a:solidFill>
                <a:latin typeface="Arial"/>
                <a:cs typeface="Arial"/>
              </a:rPr>
              <a:t>speakers </a:t>
            </a:r>
            <a:r>
              <a:rPr sz="850" spc="5" dirty="0">
                <a:solidFill>
                  <a:srgbClr val="FFFFFF"/>
                </a:solidFill>
                <a:latin typeface="Arial"/>
                <a:cs typeface="Arial"/>
              </a:rPr>
              <a:t>at</a:t>
            </a:r>
            <a:r>
              <a:rPr sz="850" spc="160" dirty="0">
                <a:solidFill>
                  <a:srgbClr val="FFFFFF"/>
                </a:solidFill>
                <a:latin typeface="Arial"/>
                <a:cs typeface="Arial"/>
              </a:rPr>
              <a:t> </a:t>
            </a:r>
            <a:r>
              <a:rPr sz="850" spc="-15" dirty="0">
                <a:solidFill>
                  <a:srgbClr val="FFFFFF"/>
                </a:solidFill>
                <a:latin typeface="Arial"/>
                <a:cs typeface="Arial"/>
              </a:rPr>
              <a:t>home</a:t>
            </a:r>
            <a:endParaRPr sz="850">
              <a:latin typeface="Arial"/>
              <a:cs typeface="Arial"/>
            </a:endParaRPr>
          </a:p>
        </p:txBody>
      </p:sp>
      <p:sp>
        <p:nvSpPr>
          <p:cNvPr id="124" name="object 30">
            <a:extLst>
              <a:ext uri="{FF2B5EF4-FFF2-40B4-BE49-F238E27FC236}">
                <a16:creationId xmlns:a16="http://schemas.microsoft.com/office/drawing/2014/main" id="{E89612D5-15DE-48C5-869E-C8AC621A31C8}"/>
              </a:ext>
            </a:extLst>
          </p:cNvPr>
          <p:cNvSpPr/>
          <p:nvPr/>
        </p:nvSpPr>
        <p:spPr>
          <a:xfrm>
            <a:off x="1823720" y="4770120"/>
            <a:ext cx="1280160" cy="274320"/>
          </a:xfrm>
          <a:custGeom>
            <a:avLst/>
            <a:gdLst/>
            <a:ahLst/>
            <a:cxnLst/>
            <a:rect l="l" t="t" r="r" b="b"/>
            <a:pathLst>
              <a:path w="1280160" h="274320">
                <a:moveTo>
                  <a:pt x="0" y="274319"/>
                </a:moveTo>
                <a:lnTo>
                  <a:pt x="1280159" y="274319"/>
                </a:lnTo>
                <a:lnTo>
                  <a:pt x="1280159" y="0"/>
                </a:lnTo>
                <a:lnTo>
                  <a:pt x="0" y="0"/>
                </a:lnTo>
                <a:lnTo>
                  <a:pt x="0" y="274319"/>
                </a:lnTo>
                <a:close/>
              </a:path>
            </a:pathLst>
          </a:custGeom>
          <a:solidFill>
            <a:srgbClr val="6C1F77"/>
          </a:solidFill>
        </p:spPr>
        <p:txBody>
          <a:bodyPr wrap="square" lIns="0" tIns="0" rIns="0" bIns="0" rtlCol="0"/>
          <a:lstStyle/>
          <a:p>
            <a:endParaRPr/>
          </a:p>
        </p:txBody>
      </p:sp>
      <p:sp>
        <p:nvSpPr>
          <p:cNvPr id="125" name="object 31">
            <a:extLst>
              <a:ext uri="{FF2B5EF4-FFF2-40B4-BE49-F238E27FC236}">
                <a16:creationId xmlns:a16="http://schemas.microsoft.com/office/drawing/2014/main" id="{7A72E302-8301-4E9E-B5C9-10D83689091A}"/>
              </a:ext>
            </a:extLst>
          </p:cNvPr>
          <p:cNvSpPr/>
          <p:nvPr/>
        </p:nvSpPr>
        <p:spPr>
          <a:xfrm>
            <a:off x="1823720" y="4770120"/>
            <a:ext cx="1280160" cy="274320"/>
          </a:xfrm>
          <a:custGeom>
            <a:avLst/>
            <a:gdLst/>
            <a:ahLst/>
            <a:cxnLst/>
            <a:rect l="l" t="t" r="r" b="b"/>
            <a:pathLst>
              <a:path w="1280160" h="274320">
                <a:moveTo>
                  <a:pt x="0" y="274319"/>
                </a:moveTo>
                <a:lnTo>
                  <a:pt x="1280159" y="274319"/>
                </a:lnTo>
                <a:lnTo>
                  <a:pt x="1280159" y="0"/>
                </a:lnTo>
                <a:lnTo>
                  <a:pt x="0" y="0"/>
                </a:lnTo>
                <a:lnTo>
                  <a:pt x="0" y="274319"/>
                </a:lnTo>
                <a:close/>
              </a:path>
            </a:pathLst>
          </a:custGeom>
          <a:ln w="10170">
            <a:solidFill>
              <a:srgbClr val="005EB8"/>
            </a:solidFill>
          </a:ln>
        </p:spPr>
        <p:txBody>
          <a:bodyPr wrap="square" lIns="0" tIns="0" rIns="0" bIns="0" rtlCol="0"/>
          <a:lstStyle/>
          <a:p>
            <a:endParaRPr/>
          </a:p>
        </p:txBody>
      </p:sp>
      <p:sp>
        <p:nvSpPr>
          <p:cNvPr id="126" name="object 32">
            <a:extLst>
              <a:ext uri="{FF2B5EF4-FFF2-40B4-BE49-F238E27FC236}">
                <a16:creationId xmlns:a16="http://schemas.microsoft.com/office/drawing/2014/main" id="{D01D9DE8-FD1B-4E59-BD20-9B4A835781BA}"/>
              </a:ext>
            </a:extLst>
          </p:cNvPr>
          <p:cNvSpPr txBox="1"/>
          <p:nvPr/>
        </p:nvSpPr>
        <p:spPr>
          <a:xfrm>
            <a:off x="1069975" y="4295838"/>
            <a:ext cx="4929505" cy="699770"/>
          </a:xfrm>
          <a:prstGeom prst="rect">
            <a:avLst/>
          </a:prstGeom>
        </p:spPr>
        <p:txBody>
          <a:bodyPr vert="horz" wrap="square" lIns="0" tIns="8890" rIns="0" bIns="0" rtlCol="0">
            <a:spAutoFit/>
          </a:bodyPr>
          <a:lstStyle/>
          <a:p>
            <a:pPr marL="12700" marR="399415">
              <a:lnSpc>
                <a:spcPct val="101699"/>
              </a:lnSpc>
              <a:spcBef>
                <a:spcPts val="70"/>
              </a:spcBef>
            </a:pPr>
            <a:r>
              <a:rPr sz="1050" b="1" spc="5" dirty="0">
                <a:solidFill>
                  <a:srgbClr val="FFFFFF"/>
                </a:solidFill>
                <a:latin typeface="Arial"/>
                <a:cs typeface="Arial"/>
              </a:rPr>
              <a:t>Excitement</a:t>
            </a:r>
            <a:r>
              <a:rPr sz="1050" b="1" spc="-75" dirty="0">
                <a:solidFill>
                  <a:srgbClr val="FFFFFF"/>
                </a:solidFill>
                <a:latin typeface="Arial"/>
                <a:cs typeface="Arial"/>
              </a:rPr>
              <a:t> </a:t>
            </a:r>
            <a:r>
              <a:rPr sz="1050" b="1" dirty="0">
                <a:solidFill>
                  <a:srgbClr val="FFFFFF"/>
                </a:solidFill>
                <a:latin typeface="Arial"/>
                <a:cs typeface="Arial"/>
              </a:rPr>
              <a:t>around</a:t>
            </a:r>
            <a:r>
              <a:rPr sz="1050" b="1" spc="-45" dirty="0">
                <a:solidFill>
                  <a:srgbClr val="FFFFFF"/>
                </a:solidFill>
                <a:latin typeface="Arial"/>
                <a:cs typeface="Arial"/>
              </a:rPr>
              <a:t> </a:t>
            </a:r>
            <a:r>
              <a:rPr sz="1050" b="1" spc="-25" dirty="0">
                <a:solidFill>
                  <a:srgbClr val="FFFFFF"/>
                </a:solidFill>
                <a:latin typeface="Arial"/>
                <a:cs typeface="Arial"/>
              </a:rPr>
              <a:t>AI</a:t>
            </a:r>
            <a:r>
              <a:rPr sz="1050" b="1" spc="-20" dirty="0">
                <a:solidFill>
                  <a:srgbClr val="FFFFFF"/>
                </a:solidFill>
                <a:latin typeface="Arial"/>
                <a:cs typeface="Arial"/>
              </a:rPr>
              <a:t> </a:t>
            </a:r>
            <a:r>
              <a:rPr sz="1050" b="1" spc="5" dirty="0">
                <a:solidFill>
                  <a:srgbClr val="FFFFFF"/>
                </a:solidFill>
                <a:latin typeface="Arial"/>
                <a:cs typeface="Arial"/>
              </a:rPr>
              <a:t>is</a:t>
            </a:r>
            <a:r>
              <a:rPr sz="1050" b="1" spc="15" dirty="0">
                <a:solidFill>
                  <a:srgbClr val="FFFFFF"/>
                </a:solidFill>
                <a:latin typeface="Arial"/>
                <a:cs typeface="Arial"/>
              </a:rPr>
              <a:t> </a:t>
            </a:r>
            <a:r>
              <a:rPr sz="1050" b="1" spc="-5" dirty="0">
                <a:solidFill>
                  <a:srgbClr val="FFFFFF"/>
                </a:solidFill>
                <a:latin typeface="Arial"/>
                <a:cs typeface="Arial"/>
              </a:rPr>
              <a:t>running</a:t>
            </a:r>
            <a:r>
              <a:rPr sz="1050" b="1" spc="-45" dirty="0">
                <a:solidFill>
                  <a:srgbClr val="FFFFFF"/>
                </a:solidFill>
                <a:latin typeface="Arial"/>
                <a:cs typeface="Arial"/>
              </a:rPr>
              <a:t> </a:t>
            </a:r>
            <a:r>
              <a:rPr sz="1050" b="1" dirty="0">
                <a:solidFill>
                  <a:srgbClr val="FFFFFF"/>
                </a:solidFill>
                <a:latin typeface="Arial"/>
                <a:cs typeface="Arial"/>
              </a:rPr>
              <a:t>high</a:t>
            </a:r>
            <a:r>
              <a:rPr sz="1050" b="1" spc="-45" dirty="0">
                <a:solidFill>
                  <a:srgbClr val="FFFFFF"/>
                </a:solidFill>
                <a:latin typeface="Arial"/>
                <a:cs typeface="Arial"/>
              </a:rPr>
              <a:t> </a:t>
            </a:r>
            <a:r>
              <a:rPr sz="1050" b="1" spc="10" dirty="0">
                <a:solidFill>
                  <a:srgbClr val="FFFFFF"/>
                </a:solidFill>
                <a:latin typeface="Arial"/>
                <a:cs typeface="Arial"/>
              </a:rPr>
              <a:t>and</a:t>
            </a:r>
            <a:r>
              <a:rPr sz="1050" b="1" spc="-45" dirty="0">
                <a:solidFill>
                  <a:srgbClr val="FFFFFF"/>
                </a:solidFill>
                <a:latin typeface="Arial"/>
                <a:cs typeface="Arial"/>
              </a:rPr>
              <a:t> </a:t>
            </a:r>
            <a:r>
              <a:rPr sz="1050" b="1" spc="-5" dirty="0">
                <a:solidFill>
                  <a:srgbClr val="FFFFFF"/>
                </a:solidFill>
                <a:latin typeface="Arial"/>
                <a:cs typeface="Arial"/>
              </a:rPr>
              <a:t>its</a:t>
            </a:r>
            <a:r>
              <a:rPr sz="1050" b="1" spc="15" dirty="0">
                <a:solidFill>
                  <a:srgbClr val="FFFFFF"/>
                </a:solidFill>
                <a:latin typeface="Arial"/>
                <a:cs typeface="Arial"/>
              </a:rPr>
              <a:t> </a:t>
            </a:r>
            <a:r>
              <a:rPr sz="1050" b="1" spc="10" dirty="0">
                <a:solidFill>
                  <a:srgbClr val="FFFFFF"/>
                </a:solidFill>
                <a:latin typeface="Arial"/>
                <a:cs typeface="Arial"/>
              </a:rPr>
              <a:t>impact</a:t>
            </a:r>
            <a:r>
              <a:rPr sz="1050" b="1" spc="-75" dirty="0">
                <a:solidFill>
                  <a:srgbClr val="FFFFFF"/>
                </a:solidFill>
                <a:latin typeface="Arial"/>
                <a:cs typeface="Arial"/>
              </a:rPr>
              <a:t> </a:t>
            </a:r>
            <a:r>
              <a:rPr sz="1050" b="1" spc="5" dirty="0">
                <a:solidFill>
                  <a:srgbClr val="FFFFFF"/>
                </a:solidFill>
                <a:latin typeface="Arial"/>
                <a:cs typeface="Arial"/>
              </a:rPr>
              <a:t>is</a:t>
            </a:r>
            <a:r>
              <a:rPr sz="1050" b="1" spc="-70" dirty="0">
                <a:solidFill>
                  <a:srgbClr val="FFFFFF"/>
                </a:solidFill>
                <a:latin typeface="Arial"/>
                <a:cs typeface="Arial"/>
              </a:rPr>
              <a:t> </a:t>
            </a:r>
            <a:r>
              <a:rPr sz="1050" b="1" spc="5" dirty="0">
                <a:solidFill>
                  <a:srgbClr val="FFFFFF"/>
                </a:solidFill>
                <a:latin typeface="Arial"/>
                <a:cs typeface="Arial"/>
              </a:rPr>
              <a:t>growing.</a:t>
            </a:r>
            <a:r>
              <a:rPr sz="1050" b="1" spc="-20" dirty="0">
                <a:solidFill>
                  <a:srgbClr val="FFFFFF"/>
                </a:solidFill>
                <a:latin typeface="Arial"/>
                <a:cs typeface="Arial"/>
              </a:rPr>
              <a:t> </a:t>
            </a:r>
            <a:r>
              <a:rPr sz="1050" b="1" spc="5" dirty="0">
                <a:solidFill>
                  <a:srgbClr val="FFFFFF"/>
                </a:solidFill>
                <a:latin typeface="Arial"/>
                <a:cs typeface="Arial"/>
              </a:rPr>
              <a:t>In</a:t>
            </a:r>
            <a:r>
              <a:rPr sz="1050" b="1" spc="-45" dirty="0">
                <a:solidFill>
                  <a:srgbClr val="FFFFFF"/>
                </a:solidFill>
                <a:latin typeface="Arial"/>
                <a:cs typeface="Arial"/>
              </a:rPr>
              <a:t> </a:t>
            </a:r>
            <a:r>
              <a:rPr sz="1050" b="1" spc="-20" dirty="0">
                <a:solidFill>
                  <a:srgbClr val="FFFFFF"/>
                </a:solidFill>
                <a:latin typeface="Arial"/>
                <a:cs typeface="Arial"/>
              </a:rPr>
              <a:t>2019  </a:t>
            </a:r>
            <a:r>
              <a:rPr sz="1050" b="1" spc="25" dirty="0">
                <a:solidFill>
                  <a:srgbClr val="FFFFFF"/>
                </a:solidFill>
                <a:latin typeface="Arial"/>
                <a:cs typeface="Arial"/>
              </a:rPr>
              <a:t>we</a:t>
            </a:r>
            <a:r>
              <a:rPr sz="1050" b="1" spc="5" dirty="0">
                <a:solidFill>
                  <a:srgbClr val="FFFFFF"/>
                </a:solidFill>
                <a:latin typeface="Arial"/>
                <a:cs typeface="Arial"/>
              </a:rPr>
              <a:t> </a:t>
            </a:r>
            <a:r>
              <a:rPr sz="1050" b="1" spc="25" dirty="0">
                <a:solidFill>
                  <a:srgbClr val="FFFFFF"/>
                </a:solidFill>
                <a:latin typeface="Arial"/>
                <a:cs typeface="Arial"/>
              </a:rPr>
              <a:t>will</a:t>
            </a:r>
            <a:r>
              <a:rPr sz="1050" b="1" spc="-25" dirty="0">
                <a:solidFill>
                  <a:srgbClr val="FFFFFF"/>
                </a:solidFill>
                <a:latin typeface="Arial"/>
                <a:cs typeface="Arial"/>
              </a:rPr>
              <a:t> see</a:t>
            </a:r>
            <a:r>
              <a:rPr sz="1050" b="1" spc="5" dirty="0">
                <a:solidFill>
                  <a:srgbClr val="FFFFFF"/>
                </a:solidFill>
                <a:latin typeface="Arial"/>
                <a:cs typeface="Arial"/>
              </a:rPr>
              <a:t> </a:t>
            </a:r>
            <a:r>
              <a:rPr sz="1050" b="1" dirty="0">
                <a:solidFill>
                  <a:srgbClr val="FFFFFF"/>
                </a:solidFill>
                <a:latin typeface="Arial"/>
                <a:cs typeface="Arial"/>
              </a:rPr>
              <a:t>AI’s</a:t>
            </a:r>
            <a:r>
              <a:rPr sz="1050" b="1" spc="-155" dirty="0">
                <a:solidFill>
                  <a:srgbClr val="FFFFFF"/>
                </a:solidFill>
                <a:latin typeface="Arial"/>
                <a:cs typeface="Arial"/>
              </a:rPr>
              <a:t> </a:t>
            </a:r>
            <a:r>
              <a:rPr sz="1050" b="1" spc="10" dirty="0">
                <a:solidFill>
                  <a:srgbClr val="FFFFFF"/>
                </a:solidFill>
                <a:latin typeface="Arial"/>
                <a:cs typeface="Arial"/>
              </a:rPr>
              <a:t>impact</a:t>
            </a:r>
            <a:r>
              <a:rPr sz="1050" b="1" spc="-80" dirty="0">
                <a:solidFill>
                  <a:srgbClr val="FFFFFF"/>
                </a:solidFill>
                <a:latin typeface="Arial"/>
                <a:cs typeface="Arial"/>
              </a:rPr>
              <a:t> </a:t>
            </a:r>
            <a:r>
              <a:rPr sz="1050" b="1" spc="-5" dirty="0">
                <a:solidFill>
                  <a:srgbClr val="FFFFFF"/>
                </a:solidFill>
                <a:latin typeface="Arial"/>
                <a:cs typeface="Arial"/>
              </a:rPr>
              <a:t>on</a:t>
            </a:r>
            <a:r>
              <a:rPr sz="1050" b="1" spc="-50" dirty="0">
                <a:solidFill>
                  <a:srgbClr val="FFFFFF"/>
                </a:solidFill>
                <a:latin typeface="Arial"/>
                <a:cs typeface="Arial"/>
              </a:rPr>
              <a:t> </a:t>
            </a:r>
            <a:r>
              <a:rPr sz="1050" b="1" spc="10" dirty="0">
                <a:solidFill>
                  <a:srgbClr val="FFFFFF"/>
                </a:solidFill>
                <a:latin typeface="Arial"/>
                <a:cs typeface="Arial"/>
              </a:rPr>
              <a:t>retail</a:t>
            </a:r>
            <a:r>
              <a:rPr sz="1050" b="1" spc="-25" dirty="0">
                <a:solidFill>
                  <a:srgbClr val="FFFFFF"/>
                </a:solidFill>
                <a:latin typeface="Arial"/>
                <a:cs typeface="Arial"/>
              </a:rPr>
              <a:t> </a:t>
            </a:r>
            <a:r>
              <a:rPr sz="1050" b="1" spc="-5" dirty="0">
                <a:solidFill>
                  <a:srgbClr val="FFFFFF"/>
                </a:solidFill>
                <a:latin typeface="Arial"/>
                <a:cs typeface="Arial"/>
              </a:rPr>
              <a:t>grow</a:t>
            </a:r>
            <a:r>
              <a:rPr sz="1050" b="1" spc="20" dirty="0">
                <a:solidFill>
                  <a:srgbClr val="FFFFFF"/>
                </a:solidFill>
                <a:latin typeface="Arial"/>
                <a:cs typeface="Arial"/>
              </a:rPr>
              <a:t> </a:t>
            </a:r>
            <a:r>
              <a:rPr sz="1050" b="1" spc="-10" dirty="0">
                <a:solidFill>
                  <a:srgbClr val="FFFFFF"/>
                </a:solidFill>
                <a:latin typeface="Arial"/>
                <a:cs typeface="Arial"/>
              </a:rPr>
              <a:t>substantially</a:t>
            </a:r>
            <a:r>
              <a:rPr sz="1050" b="1" spc="5" dirty="0">
                <a:solidFill>
                  <a:srgbClr val="FFFFFF"/>
                </a:solidFill>
                <a:latin typeface="Arial"/>
                <a:cs typeface="Arial"/>
              </a:rPr>
              <a:t> in</a:t>
            </a:r>
            <a:r>
              <a:rPr sz="1050" b="1" spc="-50" dirty="0">
                <a:solidFill>
                  <a:srgbClr val="FFFFFF"/>
                </a:solidFill>
                <a:latin typeface="Arial"/>
                <a:cs typeface="Arial"/>
              </a:rPr>
              <a:t> </a:t>
            </a:r>
            <a:r>
              <a:rPr sz="1050" b="1" spc="5" dirty="0">
                <a:solidFill>
                  <a:srgbClr val="FFFFFF"/>
                </a:solidFill>
                <a:latin typeface="Arial"/>
                <a:cs typeface="Arial"/>
              </a:rPr>
              <a:t>two</a:t>
            </a:r>
            <a:r>
              <a:rPr sz="1050" b="1" spc="-50" dirty="0">
                <a:solidFill>
                  <a:srgbClr val="FFFFFF"/>
                </a:solidFill>
                <a:latin typeface="Arial"/>
                <a:cs typeface="Arial"/>
              </a:rPr>
              <a:t> </a:t>
            </a:r>
            <a:r>
              <a:rPr sz="1050" b="1" spc="5" dirty="0">
                <a:solidFill>
                  <a:srgbClr val="FFFFFF"/>
                </a:solidFill>
                <a:latin typeface="Arial"/>
                <a:cs typeface="Arial"/>
              </a:rPr>
              <a:t>key </a:t>
            </a:r>
            <a:r>
              <a:rPr sz="1050" b="1" dirty="0">
                <a:solidFill>
                  <a:srgbClr val="FFFFFF"/>
                </a:solidFill>
                <a:latin typeface="Arial"/>
                <a:cs typeface="Arial"/>
              </a:rPr>
              <a:t>areas:</a:t>
            </a:r>
            <a:endParaRPr sz="1050" dirty="0">
              <a:latin typeface="Arial"/>
              <a:cs typeface="Arial"/>
            </a:endParaRPr>
          </a:p>
          <a:p>
            <a:pPr>
              <a:lnSpc>
                <a:spcPct val="100000"/>
              </a:lnSpc>
              <a:spcBef>
                <a:spcPts val="20"/>
              </a:spcBef>
            </a:pPr>
            <a:endParaRPr sz="1300" dirty="0">
              <a:latin typeface="Times New Roman"/>
              <a:cs typeface="Times New Roman"/>
            </a:endParaRPr>
          </a:p>
          <a:p>
            <a:pPr marL="806450">
              <a:lnSpc>
                <a:spcPct val="100000"/>
              </a:lnSpc>
              <a:tabLst>
                <a:tab pos="3895725" algn="l"/>
              </a:tabLst>
            </a:pPr>
            <a:r>
              <a:rPr sz="1050" b="1" spc="-20" dirty="0">
                <a:solidFill>
                  <a:srgbClr val="FFFFFF"/>
                </a:solidFill>
                <a:latin typeface="Arial"/>
                <a:cs typeface="Arial"/>
              </a:rPr>
              <a:t>01. </a:t>
            </a:r>
            <a:r>
              <a:rPr sz="1050" b="1" spc="10" dirty="0">
                <a:solidFill>
                  <a:srgbClr val="FFFFFF"/>
                </a:solidFill>
                <a:latin typeface="Arial"/>
                <a:cs typeface="Arial"/>
              </a:rPr>
              <a:t>Smart</a:t>
            </a:r>
            <a:r>
              <a:rPr sz="1050" b="1" spc="-70" dirty="0">
                <a:solidFill>
                  <a:srgbClr val="FFFFFF"/>
                </a:solidFill>
                <a:latin typeface="Arial"/>
                <a:cs typeface="Arial"/>
              </a:rPr>
              <a:t> </a:t>
            </a:r>
            <a:r>
              <a:rPr sz="1050" b="1" spc="-30" dirty="0">
                <a:solidFill>
                  <a:srgbClr val="FFFFFF"/>
                </a:solidFill>
                <a:latin typeface="Arial"/>
                <a:cs typeface="Arial"/>
              </a:rPr>
              <a:t>speakers	</a:t>
            </a:r>
            <a:r>
              <a:rPr sz="1575" b="1" spc="-30" baseline="5291" dirty="0">
                <a:solidFill>
                  <a:srgbClr val="FFFFFF"/>
                </a:solidFill>
                <a:latin typeface="Arial"/>
                <a:cs typeface="Arial"/>
              </a:rPr>
              <a:t>02.</a:t>
            </a:r>
            <a:r>
              <a:rPr sz="1575" b="1" spc="-52" baseline="5291" dirty="0">
                <a:solidFill>
                  <a:srgbClr val="FFFFFF"/>
                </a:solidFill>
                <a:latin typeface="Arial"/>
                <a:cs typeface="Arial"/>
              </a:rPr>
              <a:t> </a:t>
            </a:r>
            <a:r>
              <a:rPr sz="1575" b="1" spc="-15" baseline="5291" dirty="0">
                <a:solidFill>
                  <a:srgbClr val="FFFFFF"/>
                </a:solidFill>
                <a:latin typeface="Arial"/>
                <a:cs typeface="Arial"/>
              </a:rPr>
              <a:t>Chatbots</a:t>
            </a:r>
            <a:endParaRPr sz="1575" baseline="5291" dirty="0">
              <a:latin typeface="Arial"/>
              <a:cs typeface="Arial"/>
            </a:endParaRPr>
          </a:p>
        </p:txBody>
      </p:sp>
      <p:sp>
        <p:nvSpPr>
          <p:cNvPr id="127" name="object 33">
            <a:extLst>
              <a:ext uri="{FF2B5EF4-FFF2-40B4-BE49-F238E27FC236}">
                <a16:creationId xmlns:a16="http://schemas.microsoft.com/office/drawing/2014/main" id="{08D316DE-BB1A-404B-BCE2-19CF3CAAD004}"/>
              </a:ext>
            </a:extLst>
          </p:cNvPr>
          <p:cNvSpPr txBox="1"/>
          <p:nvPr/>
        </p:nvSpPr>
        <p:spPr>
          <a:xfrm>
            <a:off x="2032000" y="1452880"/>
            <a:ext cx="3474720" cy="335280"/>
          </a:xfrm>
          <a:prstGeom prst="rect">
            <a:avLst/>
          </a:prstGeom>
          <a:solidFill>
            <a:srgbClr val="FFFFFF"/>
          </a:solidFill>
        </p:spPr>
        <p:txBody>
          <a:bodyPr vert="horz" wrap="square" lIns="0" tIns="45085" rIns="0" bIns="0" rtlCol="0">
            <a:spAutoFit/>
          </a:bodyPr>
          <a:lstStyle/>
          <a:p>
            <a:pPr marL="750570">
              <a:lnSpc>
                <a:spcPct val="100000"/>
              </a:lnSpc>
              <a:spcBef>
                <a:spcPts val="355"/>
              </a:spcBef>
            </a:pPr>
            <a:r>
              <a:rPr sz="1500" b="1" spc="35" dirty="0">
                <a:solidFill>
                  <a:srgbClr val="00338D"/>
                </a:solidFill>
                <a:latin typeface="Arial"/>
                <a:cs typeface="Arial"/>
              </a:rPr>
              <a:t>Trend</a:t>
            </a:r>
            <a:r>
              <a:rPr sz="1500" b="1" spc="-235" dirty="0">
                <a:solidFill>
                  <a:srgbClr val="00338D"/>
                </a:solidFill>
                <a:latin typeface="Arial"/>
                <a:cs typeface="Arial"/>
              </a:rPr>
              <a:t> </a:t>
            </a:r>
            <a:r>
              <a:rPr sz="1500" b="1" spc="20" dirty="0">
                <a:solidFill>
                  <a:srgbClr val="00338D"/>
                </a:solidFill>
                <a:latin typeface="Arial"/>
                <a:cs typeface="Arial"/>
              </a:rPr>
              <a:t>1:</a:t>
            </a:r>
            <a:r>
              <a:rPr sz="1500" b="1" spc="-114" dirty="0">
                <a:solidFill>
                  <a:srgbClr val="00338D"/>
                </a:solidFill>
                <a:latin typeface="Arial"/>
                <a:cs typeface="Arial"/>
              </a:rPr>
              <a:t> </a:t>
            </a:r>
            <a:r>
              <a:rPr sz="1500" spc="15" dirty="0">
                <a:solidFill>
                  <a:srgbClr val="00338D"/>
                </a:solidFill>
                <a:latin typeface="Arial"/>
                <a:cs typeface="Arial"/>
              </a:rPr>
              <a:t>From</a:t>
            </a:r>
            <a:r>
              <a:rPr sz="1500" spc="-95" dirty="0">
                <a:solidFill>
                  <a:srgbClr val="00338D"/>
                </a:solidFill>
                <a:latin typeface="Arial"/>
                <a:cs typeface="Arial"/>
              </a:rPr>
              <a:t> </a:t>
            </a:r>
            <a:r>
              <a:rPr sz="1500" spc="-20" dirty="0">
                <a:solidFill>
                  <a:srgbClr val="00338D"/>
                </a:solidFill>
                <a:latin typeface="Arial"/>
                <a:cs typeface="Arial"/>
              </a:rPr>
              <a:t>we</a:t>
            </a:r>
            <a:r>
              <a:rPr sz="1500" spc="15" dirty="0">
                <a:solidFill>
                  <a:srgbClr val="00338D"/>
                </a:solidFill>
                <a:latin typeface="Arial"/>
                <a:cs typeface="Arial"/>
              </a:rPr>
              <a:t> </a:t>
            </a:r>
            <a:r>
              <a:rPr sz="1500" spc="-5" dirty="0">
                <a:solidFill>
                  <a:srgbClr val="00338D"/>
                </a:solidFill>
                <a:latin typeface="Arial"/>
                <a:cs typeface="Arial"/>
              </a:rPr>
              <a:t>to</a:t>
            </a:r>
            <a:r>
              <a:rPr sz="1500" spc="10" dirty="0">
                <a:solidFill>
                  <a:srgbClr val="00338D"/>
                </a:solidFill>
                <a:latin typeface="Arial"/>
                <a:cs typeface="Arial"/>
              </a:rPr>
              <a:t> </a:t>
            </a:r>
            <a:r>
              <a:rPr sz="1500" spc="20" dirty="0">
                <a:solidFill>
                  <a:srgbClr val="00338D"/>
                </a:solidFill>
                <a:latin typeface="Arial"/>
                <a:cs typeface="Arial"/>
              </a:rPr>
              <a:t>me</a:t>
            </a:r>
            <a:endParaRPr sz="1500">
              <a:latin typeface="Arial"/>
              <a:cs typeface="Arial"/>
            </a:endParaRPr>
          </a:p>
        </p:txBody>
      </p:sp>
      <p:sp>
        <p:nvSpPr>
          <p:cNvPr id="129" name="object 34">
            <a:extLst>
              <a:ext uri="{FF2B5EF4-FFF2-40B4-BE49-F238E27FC236}">
                <a16:creationId xmlns:a16="http://schemas.microsoft.com/office/drawing/2014/main" id="{3447E5F5-06B6-4F91-AE7B-3A6EE01A5C27}"/>
              </a:ext>
            </a:extLst>
          </p:cNvPr>
          <p:cNvSpPr txBox="1"/>
          <p:nvPr/>
        </p:nvSpPr>
        <p:spPr>
          <a:xfrm>
            <a:off x="1102360" y="2951479"/>
            <a:ext cx="5608320" cy="497840"/>
          </a:xfrm>
          <a:prstGeom prst="rect">
            <a:avLst/>
          </a:prstGeom>
          <a:solidFill>
            <a:srgbClr val="00338D"/>
          </a:solidFill>
          <a:ln w="10170">
            <a:solidFill>
              <a:srgbClr val="FFFFFF"/>
            </a:solidFill>
          </a:ln>
        </p:spPr>
        <p:txBody>
          <a:bodyPr vert="horz" wrap="square" lIns="0" tIns="36195" rIns="0" bIns="0" rtlCol="0">
            <a:spAutoFit/>
          </a:bodyPr>
          <a:lstStyle/>
          <a:p>
            <a:pPr marL="66675" marR="245110" algn="just">
              <a:lnSpc>
                <a:spcPct val="106000"/>
              </a:lnSpc>
              <a:spcBef>
                <a:spcPts val="285"/>
              </a:spcBef>
            </a:pPr>
            <a:r>
              <a:rPr sz="850" spc="-30" dirty="0">
                <a:solidFill>
                  <a:srgbClr val="FFFFFF"/>
                </a:solidFill>
                <a:latin typeface="Arial"/>
                <a:cs typeface="Arial"/>
              </a:rPr>
              <a:t>In </a:t>
            </a:r>
            <a:r>
              <a:rPr sz="850" spc="5" dirty="0">
                <a:solidFill>
                  <a:srgbClr val="FFFFFF"/>
                </a:solidFill>
                <a:latin typeface="Arial"/>
                <a:cs typeface="Arial"/>
              </a:rPr>
              <a:t>2019 </a:t>
            </a:r>
            <a:r>
              <a:rPr sz="850" spc="20" dirty="0">
                <a:solidFill>
                  <a:srgbClr val="FFFFFF"/>
                </a:solidFill>
                <a:latin typeface="Arial"/>
                <a:cs typeface="Arial"/>
              </a:rPr>
              <a:t>w </a:t>
            </a:r>
            <a:r>
              <a:rPr sz="850" spc="15" dirty="0">
                <a:solidFill>
                  <a:srgbClr val="FFFFFF"/>
                </a:solidFill>
                <a:latin typeface="Arial"/>
                <a:cs typeface="Arial"/>
              </a:rPr>
              <a:t>e </a:t>
            </a:r>
            <a:r>
              <a:rPr sz="850" spc="20" dirty="0">
                <a:solidFill>
                  <a:srgbClr val="FFFFFF"/>
                </a:solidFill>
                <a:latin typeface="Arial"/>
                <a:cs typeface="Arial"/>
              </a:rPr>
              <a:t>w </a:t>
            </a:r>
            <a:r>
              <a:rPr sz="850" spc="-25" dirty="0">
                <a:solidFill>
                  <a:srgbClr val="FFFFFF"/>
                </a:solidFill>
                <a:latin typeface="Arial"/>
                <a:cs typeface="Arial"/>
              </a:rPr>
              <a:t>ill </a:t>
            </a:r>
            <a:r>
              <a:rPr sz="850" spc="20" dirty="0">
                <a:solidFill>
                  <a:srgbClr val="FFFFFF"/>
                </a:solidFill>
                <a:latin typeface="Arial"/>
                <a:cs typeface="Arial"/>
              </a:rPr>
              <a:t>see </a:t>
            </a:r>
            <a:r>
              <a:rPr sz="850" dirty="0">
                <a:solidFill>
                  <a:srgbClr val="FFFFFF"/>
                </a:solidFill>
                <a:latin typeface="Arial"/>
                <a:cs typeface="Arial"/>
              </a:rPr>
              <a:t>retailers </a:t>
            </a:r>
            <a:r>
              <a:rPr sz="850" spc="5" dirty="0">
                <a:solidFill>
                  <a:srgbClr val="FFFFFF"/>
                </a:solidFill>
                <a:latin typeface="Arial"/>
                <a:cs typeface="Arial"/>
              </a:rPr>
              <a:t>tap </a:t>
            </a:r>
            <a:r>
              <a:rPr sz="850" spc="-5" dirty="0">
                <a:solidFill>
                  <a:srgbClr val="FFFFFF"/>
                </a:solidFill>
                <a:latin typeface="Arial"/>
                <a:cs typeface="Arial"/>
              </a:rPr>
              <a:t>into </a:t>
            </a:r>
            <a:r>
              <a:rPr sz="850" spc="10" dirty="0">
                <a:solidFill>
                  <a:srgbClr val="FFFFFF"/>
                </a:solidFill>
                <a:latin typeface="Arial"/>
                <a:cs typeface="Arial"/>
              </a:rPr>
              <a:t>real </a:t>
            </a:r>
            <a:r>
              <a:rPr sz="850" spc="-25" dirty="0">
                <a:solidFill>
                  <a:srgbClr val="FFFFFF"/>
                </a:solidFill>
                <a:latin typeface="Arial"/>
                <a:cs typeface="Arial"/>
              </a:rPr>
              <a:t>time </a:t>
            </a:r>
            <a:r>
              <a:rPr sz="850" spc="5" dirty="0">
                <a:solidFill>
                  <a:srgbClr val="FFFFFF"/>
                </a:solidFill>
                <a:latin typeface="Arial"/>
                <a:cs typeface="Arial"/>
              </a:rPr>
              <a:t>behavioural data </a:t>
            </a:r>
            <a:r>
              <a:rPr sz="850" spc="10" dirty="0">
                <a:solidFill>
                  <a:srgbClr val="FFFFFF"/>
                </a:solidFill>
                <a:latin typeface="Arial"/>
                <a:cs typeface="Arial"/>
              </a:rPr>
              <a:t>to understand consumers on an </a:t>
            </a:r>
            <a:r>
              <a:rPr sz="850" spc="-10" dirty="0">
                <a:solidFill>
                  <a:srgbClr val="FFFFFF"/>
                </a:solidFill>
                <a:latin typeface="Arial"/>
                <a:cs typeface="Arial"/>
              </a:rPr>
              <a:t>emotional  </a:t>
            </a:r>
            <a:r>
              <a:rPr sz="850" spc="5" dirty="0">
                <a:solidFill>
                  <a:srgbClr val="FFFFFF"/>
                </a:solidFill>
                <a:latin typeface="Arial"/>
                <a:cs typeface="Arial"/>
              </a:rPr>
              <a:t>level and </a:t>
            </a:r>
            <a:r>
              <a:rPr sz="850" spc="-5" dirty="0">
                <a:solidFill>
                  <a:srgbClr val="FFFFFF"/>
                </a:solidFill>
                <a:latin typeface="Arial"/>
                <a:cs typeface="Arial"/>
              </a:rPr>
              <a:t>take </a:t>
            </a:r>
            <a:r>
              <a:rPr sz="850" spc="5" dirty="0">
                <a:solidFill>
                  <a:srgbClr val="FFFFFF"/>
                </a:solidFill>
                <a:latin typeface="Arial"/>
                <a:cs typeface="Arial"/>
              </a:rPr>
              <a:t>analytics </a:t>
            </a:r>
            <a:r>
              <a:rPr sz="850" dirty="0">
                <a:solidFill>
                  <a:srgbClr val="FFFFFF"/>
                </a:solidFill>
                <a:latin typeface="Arial"/>
                <a:cs typeface="Arial"/>
              </a:rPr>
              <a:t>technologies </a:t>
            </a:r>
            <a:r>
              <a:rPr sz="850" spc="5" dirty="0">
                <a:solidFill>
                  <a:srgbClr val="FFFFFF"/>
                </a:solidFill>
                <a:latin typeface="Arial"/>
                <a:cs typeface="Arial"/>
              </a:rPr>
              <a:t>(AI, </a:t>
            </a:r>
            <a:r>
              <a:rPr sz="850" spc="-20" dirty="0">
                <a:solidFill>
                  <a:srgbClr val="FFFFFF"/>
                </a:solidFill>
                <a:latin typeface="Arial"/>
                <a:cs typeface="Arial"/>
              </a:rPr>
              <a:t>image </a:t>
            </a:r>
            <a:r>
              <a:rPr sz="850" dirty="0">
                <a:solidFill>
                  <a:srgbClr val="FFFFFF"/>
                </a:solidFill>
                <a:latin typeface="Arial"/>
                <a:cs typeface="Arial"/>
              </a:rPr>
              <a:t>recognition </a:t>
            </a:r>
            <a:r>
              <a:rPr sz="850" spc="-15" dirty="0">
                <a:solidFill>
                  <a:srgbClr val="FFFFFF"/>
                </a:solidFill>
                <a:latin typeface="Arial"/>
                <a:cs typeface="Arial"/>
              </a:rPr>
              <a:t>mood </a:t>
            </a:r>
            <a:r>
              <a:rPr sz="850" spc="5" dirty="0">
                <a:solidFill>
                  <a:srgbClr val="FFFFFF"/>
                </a:solidFill>
                <a:latin typeface="Arial"/>
                <a:cs typeface="Arial"/>
              </a:rPr>
              <a:t>analysis </a:t>
            </a:r>
            <a:r>
              <a:rPr sz="850" spc="10" dirty="0">
                <a:solidFill>
                  <a:srgbClr val="FFFFFF"/>
                </a:solidFill>
                <a:latin typeface="Arial"/>
                <a:cs typeface="Arial"/>
              </a:rPr>
              <a:t>) </a:t>
            </a:r>
            <a:r>
              <a:rPr sz="850" spc="5" dirty="0">
                <a:solidFill>
                  <a:srgbClr val="FFFFFF"/>
                </a:solidFill>
                <a:latin typeface="Arial"/>
                <a:cs typeface="Arial"/>
              </a:rPr>
              <a:t>to the </a:t>
            </a:r>
            <a:r>
              <a:rPr sz="850" spc="15" dirty="0">
                <a:solidFill>
                  <a:srgbClr val="FFFFFF"/>
                </a:solidFill>
                <a:latin typeface="Arial"/>
                <a:cs typeface="Arial"/>
              </a:rPr>
              <a:t>next </a:t>
            </a:r>
            <a:r>
              <a:rPr sz="850" spc="5" dirty="0">
                <a:solidFill>
                  <a:srgbClr val="FFFFFF"/>
                </a:solidFill>
                <a:latin typeface="Arial"/>
                <a:cs typeface="Arial"/>
              </a:rPr>
              <a:t>level </a:t>
            </a:r>
            <a:r>
              <a:rPr sz="850" spc="30" dirty="0">
                <a:solidFill>
                  <a:srgbClr val="FFFFFF"/>
                </a:solidFill>
                <a:latin typeface="Arial"/>
                <a:cs typeface="Arial"/>
              </a:rPr>
              <a:t>— </a:t>
            </a:r>
            <a:r>
              <a:rPr sz="850" spc="5" dirty="0">
                <a:solidFill>
                  <a:srgbClr val="FFFFFF"/>
                </a:solidFill>
                <a:latin typeface="Arial"/>
                <a:cs typeface="Arial"/>
              </a:rPr>
              <a:t>providing  deep </a:t>
            </a:r>
            <a:r>
              <a:rPr sz="850" spc="-5" dirty="0">
                <a:solidFill>
                  <a:srgbClr val="FFFFFF"/>
                </a:solidFill>
                <a:latin typeface="Arial"/>
                <a:cs typeface="Arial"/>
              </a:rPr>
              <a:t>detailed </a:t>
            </a:r>
            <a:r>
              <a:rPr sz="850" spc="5" dirty="0">
                <a:solidFill>
                  <a:srgbClr val="FFFFFF"/>
                </a:solidFill>
                <a:latin typeface="Arial"/>
                <a:cs typeface="Arial"/>
              </a:rPr>
              <a:t>understandings of consumer attitudes, </a:t>
            </a:r>
            <a:r>
              <a:rPr sz="850" spc="10" dirty="0">
                <a:solidFill>
                  <a:srgbClr val="FFFFFF"/>
                </a:solidFill>
                <a:latin typeface="Arial"/>
                <a:cs typeface="Arial"/>
              </a:rPr>
              <a:t>reactions </a:t>
            </a:r>
            <a:r>
              <a:rPr sz="850" spc="5" dirty="0">
                <a:solidFill>
                  <a:srgbClr val="FFFFFF"/>
                </a:solidFill>
                <a:latin typeface="Arial"/>
                <a:cs typeface="Arial"/>
              </a:rPr>
              <a:t>and</a:t>
            </a:r>
            <a:r>
              <a:rPr sz="850" spc="-30" dirty="0">
                <a:solidFill>
                  <a:srgbClr val="FFFFFF"/>
                </a:solidFill>
                <a:latin typeface="Arial"/>
                <a:cs typeface="Arial"/>
              </a:rPr>
              <a:t> </a:t>
            </a:r>
            <a:r>
              <a:rPr sz="850" spc="10" dirty="0">
                <a:solidFill>
                  <a:srgbClr val="FFFFFF"/>
                </a:solidFill>
                <a:latin typeface="Arial"/>
                <a:cs typeface="Arial"/>
              </a:rPr>
              <a:t>patterns</a:t>
            </a:r>
            <a:endParaRPr sz="850">
              <a:latin typeface="Arial"/>
              <a:cs typeface="Arial"/>
            </a:endParaRPr>
          </a:p>
        </p:txBody>
      </p:sp>
      <p:sp>
        <p:nvSpPr>
          <p:cNvPr id="152" name="object 35">
            <a:extLst>
              <a:ext uri="{FF2B5EF4-FFF2-40B4-BE49-F238E27FC236}">
                <a16:creationId xmlns:a16="http://schemas.microsoft.com/office/drawing/2014/main" id="{835BC0EE-5BEF-4E83-92B5-3FF741C576CF}"/>
              </a:ext>
            </a:extLst>
          </p:cNvPr>
          <p:cNvSpPr txBox="1"/>
          <p:nvPr/>
        </p:nvSpPr>
        <p:spPr>
          <a:xfrm>
            <a:off x="995680" y="1892871"/>
            <a:ext cx="5821680" cy="889000"/>
          </a:xfrm>
          <a:prstGeom prst="rect">
            <a:avLst/>
          </a:prstGeom>
        </p:spPr>
        <p:txBody>
          <a:bodyPr vert="horz" wrap="square" lIns="0" tIns="11430" rIns="0" bIns="0" rtlCol="0">
            <a:spAutoFit/>
          </a:bodyPr>
          <a:lstStyle/>
          <a:p>
            <a:pPr marL="86360">
              <a:lnSpc>
                <a:spcPct val="100000"/>
              </a:lnSpc>
              <a:spcBef>
                <a:spcPts val="90"/>
              </a:spcBef>
            </a:pPr>
            <a:r>
              <a:rPr sz="1050" b="1" spc="10" dirty="0">
                <a:solidFill>
                  <a:srgbClr val="FFFFFF"/>
                </a:solidFill>
                <a:latin typeface="Arial"/>
                <a:cs typeface="Arial"/>
              </a:rPr>
              <a:t>Deep</a:t>
            </a:r>
            <a:r>
              <a:rPr sz="1050" b="1" spc="-50" dirty="0">
                <a:solidFill>
                  <a:srgbClr val="FFFFFF"/>
                </a:solidFill>
                <a:latin typeface="Arial"/>
                <a:cs typeface="Arial"/>
              </a:rPr>
              <a:t> </a:t>
            </a:r>
            <a:r>
              <a:rPr sz="1050" b="1" spc="10" dirty="0">
                <a:solidFill>
                  <a:srgbClr val="FFFFFF"/>
                </a:solidFill>
                <a:latin typeface="Arial"/>
                <a:cs typeface="Arial"/>
              </a:rPr>
              <a:t>retail</a:t>
            </a:r>
            <a:r>
              <a:rPr sz="1050" b="1" spc="-25" dirty="0">
                <a:solidFill>
                  <a:srgbClr val="FFFFFF"/>
                </a:solidFill>
                <a:latin typeface="Arial"/>
                <a:cs typeface="Arial"/>
              </a:rPr>
              <a:t> </a:t>
            </a:r>
            <a:r>
              <a:rPr sz="1050" b="1" spc="5" dirty="0">
                <a:solidFill>
                  <a:srgbClr val="FFFFFF"/>
                </a:solidFill>
                <a:latin typeface="Arial"/>
                <a:cs typeface="Arial"/>
              </a:rPr>
              <a:t>is</a:t>
            </a:r>
            <a:r>
              <a:rPr sz="1050" b="1" spc="-150" dirty="0">
                <a:solidFill>
                  <a:srgbClr val="FFFFFF"/>
                </a:solidFill>
                <a:latin typeface="Arial"/>
                <a:cs typeface="Arial"/>
              </a:rPr>
              <a:t> </a:t>
            </a:r>
            <a:r>
              <a:rPr sz="1050" b="1" spc="-10" dirty="0">
                <a:solidFill>
                  <a:srgbClr val="FFFFFF"/>
                </a:solidFill>
                <a:latin typeface="Arial"/>
                <a:cs typeface="Arial"/>
              </a:rPr>
              <a:t>resulting</a:t>
            </a:r>
            <a:r>
              <a:rPr sz="1050" b="1" spc="30" dirty="0">
                <a:solidFill>
                  <a:srgbClr val="FFFFFF"/>
                </a:solidFill>
                <a:latin typeface="Arial"/>
                <a:cs typeface="Arial"/>
              </a:rPr>
              <a:t> </a:t>
            </a:r>
            <a:r>
              <a:rPr sz="1050" b="1" spc="5" dirty="0">
                <a:solidFill>
                  <a:srgbClr val="FFFFFF"/>
                </a:solidFill>
                <a:latin typeface="Arial"/>
                <a:cs typeface="Arial"/>
              </a:rPr>
              <a:t>in</a:t>
            </a:r>
            <a:r>
              <a:rPr sz="1050" b="1" spc="-45" dirty="0">
                <a:solidFill>
                  <a:srgbClr val="FFFFFF"/>
                </a:solidFill>
                <a:latin typeface="Arial"/>
                <a:cs typeface="Arial"/>
              </a:rPr>
              <a:t> </a:t>
            </a:r>
            <a:r>
              <a:rPr sz="1050" b="1" spc="-5" dirty="0">
                <a:solidFill>
                  <a:srgbClr val="FFFFFF"/>
                </a:solidFill>
                <a:latin typeface="Arial"/>
                <a:cs typeface="Arial"/>
              </a:rPr>
              <a:t>hyper–personalisation.</a:t>
            </a:r>
            <a:r>
              <a:rPr sz="1050" b="1" spc="60" dirty="0">
                <a:solidFill>
                  <a:srgbClr val="FFFFFF"/>
                </a:solidFill>
                <a:latin typeface="Arial"/>
                <a:cs typeface="Arial"/>
              </a:rPr>
              <a:t> </a:t>
            </a:r>
            <a:r>
              <a:rPr sz="1050" b="1" spc="5" dirty="0">
                <a:solidFill>
                  <a:srgbClr val="FFFFFF"/>
                </a:solidFill>
                <a:latin typeface="Arial"/>
                <a:cs typeface="Arial"/>
              </a:rPr>
              <a:t>Today</a:t>
            </a:r>
            <a:r>
              <a:rPr sz="1050" b="1" spc="-65" dirty="0">
                <a:solidFill>
                  <a:srgbClr val="FFFFFF"/>
                </a:solidFill>
                <a:latin typeface="Arial"/>
                <a:cs typeface="Arial"/>
              </a:rPr>
              <a:t> </a:t>
            </a:r>
            <a:r>
              <a:rPr sz="1050" b="1" spc="5" dirty="0">
                <a:solidFill>
                  <a:srgbClr val="FFFFFF"/>
                </a:solidFill>
                <a:latin typeface="Arial"/>
                <a:cs typeface="Arial"/>
              </a:rPr>
              <a:t>it’s</a:t>
            </a:r>
            <a:r>
              <a:rPr sz="1050" b="1" spc="-70" dirty="0">
                <a:solidFill>
                  <a:srgbClr val="FFFFFF"/>
                </a:solidFill>
                <a:latin typeface="Arial"/>
                <a:cs typeface="Arial"/>
              </a:rPr>
              <a:t> </a:t>
            </a:r>
            <a:r>
              <a:rPr sz="1050" b="1" spc="-25" dirty="0">
                <a:solidFill>
                  <a:srgbClr val="FFFFFF"/>
                </a:solidFill>
                <a:latin typeface="Arial"/>
                <a:cs typeface="Arial"/>
              </a:rPr>
              <a:t>possible</a:t>
            </a:r>
            <a:endParaRPr sz="1050" dirty="0">
              <a:latin typeface="Arial"/>
              <a:cs typeface="Arial"/>
            </a:endParaRPr>
          </a:p>
          <a:p>
            <a:pPr marL="86360">
              <a:lnSpc>
                <a:spcPct val="100000"/>
              </a:lnSpc>
              <a:spcBef>
                <a:spcPts val="25"/>
              </a:spcBef>
            </a:pPr>
            <a:r>
              <a:rPr sz="1050" b="1" dirty="0">
                <a:solidFill>
                  <a:srgbClr val="FFFFFF"/>
                </a:solidFill>
                <a:latin typeface="Arial"/>
                <a:cs typeface="Arial"/>
              </a:rPr>
              <a:t>(and</a:t>
            </a:r>
            <a:r>
              <a:rPr sz="1050" b="1" spc="-50" dirty="0">
                <a:solidFill>
                  <a:srgbClr val="FFFFFF"/>
                </a:solidFill>
                <a:latin typeface="Arial"/>
                <a:cs typeface="Arial"/>
              </a:rPr>
              <a:t> </a:t>
            </a:r>
            <a:r>
              <a:rPr sz="1050" b="1" spc="15" dirty="0">
                <a:solidFill>
                  <a:srgbClr val="FFFFFF"/>
                </a:solidFill>
                <a:latin typeface="Arial"/>
                <a:cs typeface="Arial"/>
              </a:rPr>
              <a:t>even</a:t>
            </a:r>
            <a:r>
              <a:rPr sz="1050" b="1" spc="-50" dirty="0">
                <a:solidFill>
                  <a:srgbClr val="FFFFFF"/>
                </a:solidFill>
                <a:latin typeface="Arial"/>
                <a:cs typeface="Arial"/>
              </a:rPr>
              <a:t> </a:t>
            </a:r>
            <a:r>
              <a:rPr sz="1050" b="1" spc="10" dirty="0">
                <a:solidFill>
                  <a:srgbClr val="FFFFFF"/>
                </a:solidFill>
                <a:latin typeface="Arial"/>
                <a:cs typeface="Arial"/>
              </a:rPr>
              <a:t>likely)</a:t>
            </a:r>
            <a:r>
              <a:rPr sz="1050" b="1" spc="-80" dirty="0">
                <a:solidFill>
                  <a:srgbClr val="FFFFFF"/>
                </a:solidFill>
                <a:latin typeface="Arial"/>
                <a:cs typeface="Arial"/>
              </a:rPr>
              <a:t> </a:t>
            </a:r>
            <a:r>
              <a:rPr sz="1050" b="1" dirty="0">
                <a:solidFill>
                  <a:srgbClr val="FFFFFF"/>
                </a:solidFill>
                <a:latin typeface="Arial"/>
                <a:cs typeface="Arial"/>
              </a:rPr>
              <a:t>that</a:t>
            </a:r>
            <a:r>
              <a:rPr sz="1050" b="1" spc="-80" dirty="0">
                <a:solidFill>
                  <a:srgbClr val="FFFFFF"/>
                </a:solidFill>
                <a:latin typeface="Arial"/>
                <a:cs typeface="Arial"/>
              </a:rPr>
              <a:t> </a:t>
            </a:r>
            <a:r>
              <a:rPr sz="1050" b="1" spc="15" dirty="0">
                <a:solidFill>
                  <a:srgbClr val="FFFFFF"/>
                </a:solidFill>
                <a:latin typeface="Arial"/>
                <a:cs typeface="Arial"/>
              </a:rPr>
              <a:t>retailers</a:t>
            </a:r>
            <a:r>
              <a:rPr sz="1050" b="1" spc="-150" dirty="0">
                <a:solidFill>
                  <a:srgbClr val="FFFFFF"/>
                </a:solidFill>
                <a:latin typeface="Arial"/>
                <a:cs typeface="Arial"/>
              </a:rPr>
              <a:t> </a:t>
            </a:r>
            <a:r>
              <a:rPr sz="1050" b="1" spc="-15" dirty="0">
                <a:solidFill>
                  <a:srgbClr val="FFFFFF"/>
                </a:solidFill>
                <a:latin typeface="Arial"/>
                <a:cs typeface="Arial"/>
              </a:rPr>
              <a:t>know</a:t>
            </a:r>
            <a:r>
              <a:rPr sz="1050" b="1" spc="15" dirty="0">
                <a:solidFill>
                  <a:srgbClr val="FFFFFF"/>
                </a:solidFill>
                <a:latin typeface="Arial"/>
                <a:cs typeface="Arial"/>
              </a:rPr>
              <a:t> </a:t>
            </a:r>
            <a:r>
              <a:rPr sz="1050" b="1" spc="25" dirty="0">
                <a:solidFill>
                  <a:srgbClr val="FFFFFF"/>
                </a:solidFill>
                <a:latin typeface="Arial"/>
                <a:cs typeface="Arial"/>
              </a:rPr>
              <a:t>what</a:t>
            </a:r>
            <a:r>
              <a:rPr sz="1050" b="1" spc="-75" dirty="0">
                <a:solidFill>
                  <a:srgbClr val="FFFFFF"/>
                </a:solidFill>
                <a:latin typeface="Arial"/>
                <a:cs typeface="Arial"/>
              </a:rPr>
              <a:t> </a:t>
            </a:r>
            <a:r>
              <a:rPr sz="1050" b="1" spc="-15" dirty="0">
                <a:solidFill>
                  <a:srgbClr val="FFFFFF"/>
                </a:solidFill>
                <a:latin typeface="Arial"/>
                <a:cs typeface="Arial"/>
              </a:rPr>
              <a:t>you</a:t>
            </a:r>
            <a:r>
              <a:rPr sz="1050" b="1" spc="-50" dirty="0">
                <a:solidFill>
                  <a:srgbClr val="FFFFFF"/>
                </a:solidFill>
                <a:latin typeface="Arial"/>
                <a:cs typeface="Arial"/>
              </a:rPr>
              <a:t> </a:t>
            </a:r>
            <a:r>
              <a:rPr sz="1050" b="1" spc="20" dirty="0">
                <a:solidFill>
                  <a:srgbClr val="FFFFFF"/>
                </a:solidFill>
                <a:latin typeface="Arial"/>
                <a:cs typeface="Arial"/>
              </a:rPr>
              <a:t>need</a:t>
            </a:r>
            <a:r>
              <a:rPr sz="1050" b="1" spc="-50" dirty="0">
                <a:solidFill>
                  <a:srgbClr val="FFFFFF"/>
                </a:solidFill>
                <a:latin typeface="Arial"/>
                <a:cs typeface="Arial"/>
              </a:rPr>
              <a:t> </a:t>
            </a:r>
            <a:r>
              <a:rPr sz="1050" b="1" spc="-5" dirty="0">
                <a:solidFill>
                  <a:srgbClr val="FFFFFF"/>
                </a:solidFill>
                <a:latin typeface="Arial"/>
                <a:cs typeface="Arial"/>
              </a:rPr>
              <a:t>before</a:t>
            </a:r>
            <a:r>
              <a:rPr sz="1050" b="1" spc="5" dirty="0">
                <a:solidFill>
                  <a:srgbClr val="FFFFFF"/>
                </a:solidFill>
                <a:latin typeface="Arial"/>
                <a:cs typeface="Arial"/>
              </a:rPr>
              <a:t> </a:t>
            </a:r>
            <a:r>
              <a:rPr sz="1050" b="1" spc="-15" dirty="0">
                <a:solidFill>
                  <a:srgbClr val="FFFFFF"/>
                </a:solidFill>
                <a:latin typeface="Arial"/>
                <a:cs typeface="Arial"/>
              </a:rPr>
              <a:t>you</a:t>
            </a:r>
            <a:r>
              <a:rPr sz="1050" b="1" spc="-50" dirty="0">
                <a:solidFill>
                  <a:srgbClr val="FFFFFF"/>
                </a:solidFill>
                <a:latin typeface="Arial"/>
                <a:cs typeface="Arial"/>
              </a:rPr>
              <a:t> </a:t>
            </a:r>
            <a:r>
              <a:rPr sz="1050" b="1" spc="-5" dirty="0">
                <a:solidFill>
                  <a:srgbClr val="FFFFFF"/>
                </a:solidFill>
                <a:latin typeface="Arial"/>
                <a:cs typeface="Arial"/>
              </a:rPr>
              <a:t>do.</a:t>
            </a:r>
            <a:endParaRPr sz="1050" dirty="0">
              <a:latin typeface="Arial"/>
              <a:cs typeface="Arial"/>
            </a:endParaRPr>
          </a:p>
          <a:p>
            <a:pPr>
              <a:lnSpc>
                <a:spcPct val="100000"/>
              </a:lnSpc>
              <a:spcBef>
                <a:spcPts val="35"/>
              </a:spcBef>
            </a:pPr>
            <a:endParaRPr sz="850" dirty="0">
              <a:latin typeface="Times New Roman"/>
              <a:cs typeface="Times New Roman"/>
            </a:endParaRPr>
          </a:p>
          <a:p>
            <a:pPr marL="488315" marR="975994" indent="-234315">
              <a:lnSpc>
                <a:spcPct val="106000"/>
              </a:lnSpc>
            </a:pPr>
            <a:r>
              <a:rPr sz="850" spc="30" dirty="0">
                <a:solidFill>
                  <a:srgbClr val="FFFFFF"/>
                </a:solidFill>
                <a:latin typeface="Arial"/>
                <a:cs typeface="Arial"/>
              </a:rPr>
              <a:t>— </a:t>
            </a:r>
            <a:r>
              <a:rPr sz="850" spc="-10" dirty="0">
                <a:solidFill>
                  <a:srgbClr val="FFFFFF"/>
                </a:solidFill>
                <a:latin typeface="Arial"/>
                <a:cs typeface="Arial"/>
              </a:rPr>
              <a:t>For </a:t>
            </a:r>
            <a:r>
              <a:rPr sz="850" spc="15" dirty="0">
                <a:solidFill>
                  <a:srgbClr val="FFFFFF"/>
                </a:solidFill>
                <a:latin typeface="Arial"/>
                <a:cs typeface="Arial"/>
              </a:rPr>
              <a:t>a </a:t>
            </a:r>
            <a:r>
              <a:rPr sz="850" spc="-5" dirty="0">
                <a:solidFill>
                  <a:srgbClr val="FFFFFF"/>
                </a:solidFill>
                <a:latin typeface="Arial"/>
                <a:cs typeface="Arial"/>
              </a:rPr>
              <a:t>long </a:t>
            </a:r>
            <a:r>
              <a:rPr sz="850" spc="-20" dirty="0">
                <a:solidFill>
                  <a:srgbClr val="FFFFFF"/>
                </a:solidFill>
                <a:latin typeface="Arial"/>
                <a:cs typeface="Arial"/>
              </a:rPr>
              <a:t>time, </a:t>
            </a:r>
            <a:r>
              <a:rPr sz="850" dirty="0">
                <a:solidFill>
                  <a:srgbClr val="FFFFFF"/>
                </a:solidFill>
                <a:latin typeface="Arial"/>
                <a:cs typeface="Arial"/>
              </a:rPr>
              <a:t>smartphone </a:t>
            </a:r>
            <a:r>
              <a:rPr sz="850" spc="5" dirty="0">
                <a:solidFill>
                  <a:srgbClr val="FFFFFF"/>
                </a:solidFill>
                <a:latin typeface="Arial"/>
                <a:cs typeface="Arial"/>
              </a:rPr>
              <a:t>has been </a:t>
            </a:r>
            <a:r>
              <a:rPr sz="850" spc="15" dirty="0">
                <a:solidFill>
                  <a:srgbClr val="FFFFFF"/>
                </a:solidFill>
                <a:latin typeface="Arial"/>
                <a:cs typeface="Arial"/>
              </a:rPr>
              <a:t>a </a:t>
            </a:r>
            <a:r>
              <a:rPr sz="850" spc="25" dirty="0">
                <a:solidFill>
                  <a:srgbClr val="FFFFFF"/>
                </a:solidFill>
                <a:latin typeface="Arial"/>
                <a:cs typeface="Arial"/>
              </a:rPr>
              <a:t>source </a:t>
            </a:r>
            <a:r>
              <a:rPr sz="850" spc="5" dirty="0">
                <a:solidFill>
                  <a:srgbClr val="FFFFFF"/>
                </a:solidFill>
                <a:latin typeface="Arial"/>
                <a:cs typeface="Arial"/>
              </a:rPr>
              <a:t>of </a:t>
            </a:r>
            <a:r>
              <a:rPr sz="850" dirty="0">
                <a:solidFill>
                  <a:srgbClr val="FFFFFF"/>
                </a:solidFill>
                <a:latin typeface="Arial"/>
                <a:cs typeface="Arial"/>
              </a:rPr>
              <a:t>data. </a:t>
            </a:r>
            <a:r>
              <a:rPr sz="850" spc="-15" dirty="0">
                <a:solidFill>
                  <a:srgbClr val="FFFFFF"/>
                </a:solidFill>
                <a:latin typeface="Arial"/>
                <a:cs typeface="Arial"/>
              </a:rPr>
              <a:t>How </a:t>
            </a:r>
            <a:r>
              <a:rPr sz="850" spc="20" dirty="0">
                <a:solidFill>
                  <a:srgbClr val="FFFFFF"/>
                </a:solidFill>
                <a:latin typeface="Arial"/>
                <a:cs typeface="Arial"/>
              </a:rPr>
              <a:t>ever, </a:t>
            </a:r>
            <a:r>
              <a:rPr sz="850" spc="5" dirty="0">
                <a:solidFill>
                  <a:srgbClr val="FFFFFF"/>
                </a:solidFill>
                <a:latin typeface="Arial"/>
                <a:cs typeface="Arial"/>
              </a:rPr>
              <a:t>the new </a:t>
            </a:r>
            <a:r>
              <a:rPr sz="850" spc="10" dirty="0">
                <a:solidFill>
                  <a:srgbClr val="FFFFFF"/>
                </a:solidFill>
                <a:latin typeface="Arial"/>
                <a:cs typeface="Arial"/>
              </a:rPr>
              <a:t>frontier </a:t>
            </a:r>
            <a:r>
              <a:rPr sz="850" spc="-10" dirty="0">
                <a:solidFill>
                  <a:srgbClr val="FFFFFF"/>
                </a:solidFill>
                <a:latin typeface="Arial"/>
                <a:cs typeface="Arial"/>
              </a:rPr>
              <a:t>in  </a:t>
            </a:r>
            <a:r>
              <a:rPr sz="850" spc="5" dirty="0">
                <a:solidFill>
                  <a:srgbClr val="FFFFFF"/>
                </a:solidFill>
                <a:latin typeface="Arial"/>
                <a:cs typeface="Arial"/>
              </a:rPr>
              <a:t>personalisation </a:t>
            </a:r>
            <a:r>
              <a:rPr sz="850" spc="20" dirty="0">
                <a:solidFill>
                  <a:srgbClr val="FFFFFF"/>
                </a:solidFill>
                <a:latin typeface="Arial"/>
                <a:cs typeface="Arial"/>
              </a:rPr>
              <a:t>w </a:t>
            </a:r>
            <a:r>
              <a:rPr sz="850" spc="-25" dirty="0">
                <a:solidFill>
                  <a:srgbClr val="FFFFFF"/>
                </a:solidFill>
                <a:latin typeface="Arial"/>
                <a:cs typeface="Arial"/>
              </a:rPr>
              <a:t>ill </a:t>
            </a:r>
            <a:r>
              <a:rPr sz="850" spc="10" dirty="0">
                <a:solidFill>
                  <a:srgbClr val="FFFFFF"/>
                </a:solidFill>
                <a:latin typeface="Arial"/>
                <a:cs typeface="Arial"/>
              </a:rPr>
              <a:t>analyse </a:t>
            </a:r>
            <a:r>
              <a:rPr sz="850" spc="-5" dirty="0">
                <a:solidFill>
                  <a:srgbClr val="FFFFFF"/>
                </a:solidFill>
                <a:latin typeface="Arial"/>
                <a:cs typeface="Arial"/>
              </a:rPr>
              <a:t>real-time </a:t>
            </a:r>
            <a:r>
              <a:rPr sz="850" spc="-10" dirty="0">
                <a:solidFill>
                  <a:srgbClr val="FFFFFF"/>
                </a:solidFill>
                <a:latin typeface="Arial"/>
                <a:cs typeface="Arial"/>
              </a:rPr>
              <a:t>emotional </a:t>
            </a:r>
            <a:r>
              <a:rPr sz="850" spc="5" dirty="0">
                <a:solidFill>
                  <a:srgbClr val="FFFFFF"/>
                </a:solidFill>
                <a:latin typeface="Arial"/>
                <a:cs typeface="Arial"/>
              </a:rPr>
              <a:t>data, </a:t>
            </a:r>
            <a:r>
              <a:rPr sz="850" spc="20" dirty="0">
                <a:solidFill>
                  <a:srgbClr val="FFFFFF"/>
                </a:solidFill>
                <a:latin typeface="Arial"/>
                <a:cs typeface="Arial"/>
              </a:rPr>
              <a:t>eye </a:t>
            </a:r>
            <a:r>
              <a:rPr sz="850" spc="5" dirty="0">
                <a:solidFill>
                  <a:srgbClr val="FFFFFF"/>
                </a:solidFill>
                <a:latin typeface="Arial"/>
                <a:cs typeface="Arial"/>
              </a:rPr>
              <a:t>tracking and </a:t>
            </a:r>
            <a:r>
              <a:rPr sz="850" spc="-35" dirty="0">
                <a:solidFill>
                  <a:srgbClr val="FFFFFF"/>
                </a:solidFill>
                <a:latin typeface="Arial"/>
                <a:cs typeface="Arial"/>
              </a:rPr>
              <a:t>DNA </a:t>
            </a:r>
            <a:r>
              <a:rPr sz="850" spc="-10" dirty="0">
                <a:solidFill>
                  <a:srgbClr val="FFFFFF"/>
                </a:solidFill>
                <a:latin typeface="Arial"/>
                <a:cs typeface="Arial"/>
              </a:rPr>
              <a:t>in </a:t>
            </a:r>
            <a:r>
              <a:rPr sz="850" spc="-5" dirty="0">
                <a:solidFill>
                  <a:srgbClr val="FFFFFF"/>
                </a:solidFill>
                <a:latin typeface="Arial"/>
                <a:cs typeface="Arial"/>
              </a:rPr>
              <a:t>addition  </a:t>
            </a:r>
            <a:r>
              <a:rPr sz="850" spc="5" dirty="0">
                <a:solidFill>
                  <a:srgbClr val="FFFFFF"/>
                </a:solidFill>
                <a:latin typeface="Arial"/>
                <a:cs typeface="Arial"/>
              </a:rPr>
              <a:t>to </a:t>
            </a:r>
            <a:r>
              <a:rPr sz="850" spc="15" dirty="0">
                <a:solidFill>
                  <a:srgbClr val="FFFFFF"/>
                </a:solidFill>
                <a:latin typeface="Arial"/>
                <a:cs typeface="Arial"/>
              </a:rPr>
              <a:t>purchases </a:t>
            </a:r>
            <a:r>
              <a:rPr sz="850" spc="5" dirty="0">
                <a:solidFill>
                  <a:srgbClr val="FFFFFF"/>
                </a:solidFill>
                <a:latin typeface="Arial"/>
                <a:cs typeface="Arial"/>
              </a:rPr>
              <a:t>and </a:t>
            </a:r>
            <a:r>
              <a:rPr sz="850" spc="10" dirty="0">
                <a:solidFill>
                  <a:srgbClr val="FFFFFF"/>
                </a:solidFill>
                <a:latin typeface="Arial"/>
                <a:cs typeface="Arial"/>
              </a:rPr>
              <a:t>view </a:t>
            </a:r>
            <a:r>
              <a:rPr sz="850" spc="30" dirty="0">
                <a:solidFill>
                  <a:srgbClr val="FFFFFF"/>
                </a:solidFill>
                <a:latin typeface="Arial"/>
                <a:cs typeface="Arial"/>
              </a:rPr>
              <a:t>s, </a:t>
            </a:r>
            <a:r>
              <a:rPr sz="850" spc="5" dirty="0">
                <a:solidFill>
                  <a:srgbClr val="FFFFFF"/>
                </a:solidFill>
                <a:latin typeface="Arial"/>
                <a:cs typeface="Arial"/>
              </a:rPr>
              <a:t>to </a:t>
            </a:r>
            <a:r>
              <a:rPr sz="850" spc="-10" dirty="0">
                <a:solidFill>
                  <a:srgbClr val="FFFFFF"/>
                </a:solidFill>
                <a:latin typeface="Arial"/>
                <a:cs typeface="Arial"/>
              </a:rPr>
              <a:t>pinpoint </a:t>
            </a:r>
            <a:r>
              <a:rPr sz="850" spc="10" dirty="0">
                <a:solidFill>
                  <a:srgbClr val="FFFFFF"/>
                </a:solidFill>
                <a:latin typeface="Arial"/>
                <a:cs typeface="Arial"/>
              </a:rPr>
              <a:t>exactly </a:t>
            </a:r>
            <a:r>
              <a:rPr sz="850" spc="20" dirty="0">
                <a:solidFill>
                  <a:srgbClr val="FFFFFF"/>
                </a:solidFill>
                <a:latin typeface="Arial"/>
                <a:cs typeface="Arial"/>
              </a:rPr>
              <a:t>w </a:t>
            </a:r>
            <a:r>
              <a:rPr sz="850" spc="5" dirty="0">
                <a:solidFill>
                  <a:srgbClr val="FFFFFF"/>
                </a:solidFill>
                <a:latin typeface="Arial"/>
                <a:cs typeface="Arial"/>
              </a:rPr>
              <a:t>hat </a:t>
            </a:r>
            <a:r>
              <a:rPr sz="850" spc="10" dirty="0">
                <a:solidFill>
                  <a:srgbClr val="FFFFFF"/>
                </a:solidFill>
                <a:latin typeface="Arial"/>
                <a:cs typeface="Arial"/>
              </a:rPr>
              <a:t>customers </a:t>
            </a:r>
            <a:r>
              <a:rPr sz="850" spc="5" dirty="0">
                <a:solidFill>
                  <a:srgbClr val="FFFFFF"/>
                </a:solidFill>
                <a:latin typeface="Arial"/>
                <a:cs typeface="Arial"/>
              </a:rPr>
              <a:t>need </a:t>
            </a:r>
            <a:r>
              <a:rPr sz="850" spc="-10" dirty="0">
                <a:solidFill>
                  <a:srgbClr val="FFFFFF"/>
                </a:solidFill>
                <a:latin typeface="Arial"/>
                <a:cs typeface="Arial"/>
              </a:rPr>
              <a:t>in </a:t>
            </a:r>
            <a:r>
              <a:rPr sz="850" spc="10" dirty="0">
                <a:solidFill>
                  <a:srgbClr val="FFFFFF"/>
                </a:solidFill>
                <a:latin typeface="Arial"/>
                <a:cs typeface="Arial"/>
              </a:rPr>
              <a:t>real</a:t>
            </a:r>
            <a:r>
              <a:rPr sz="850" spc="50" dirty="0">
                <a:solidFill>
                  <a:srgbClr val="FFFFFF"/>
                </a:solidFill>
                <a:latin typeface="Arial"/>
                <a:cs typeface="Arial"/>
              </a:rPr>
              <a:t> </a:t>
            </a:r>
            <a:r>
              <a:rPr sz="850" spc="-25" dirty="0">
                <a:solidFill>
                  <a:srgbClr val="FFFFFF"/>
                </a:solidFill>
                <a:latin typeface="Arial"/>
                <a:cs typeface="Arial"/>
              </a:rPr>
              <a:t>time</a:t>
            </a:r>
            <a:endParaRPr sz="850" dirty="0">
              <a:latin typeface="Arial"/>
              <a:cs typeface="Arial"/>
            </a:endParaRPr>
          </a:p>
        </p:txBody>
      </p:sp>
      <p:sp>
        <p:nvSpPr>
          <p:cNvPr id="34" name="object 14">
            <a:extLst>
              <a:ext uri="{FF2B5EF4-FFF2-40B4-BE49-F238E27FC236}">
                <a16:creationId xmlns:a16="http://schemas.microsoft.com/office/drawing/2014/main" id="{BFE6108B-11DF-42B1-9A00-15665987B164}"/>
              </a:ext>
            </a:extLst>
          </p:cNvPr>
          <p:cNvSpPr/>
          <p:nvPr/>
        </p:nvSpPr>
        <p:spPr>
          <a:xfrm>
            <a:off x="6878319" y="1320800"/>
            <a:ext cx="91440" cy="2204720"/>
          </a:xfrm>
          <a:custGeom>
            <a:avLst/>
            <a:gdLst/>
            <a:ahLst/>
            <a:cxnLst/>
            <a:rect l="l" t="t" r="r" b="b"/>
            <a:pathLst>
              <a:path w="91440" h="2204720">
                <a:moveTo>
                  <a:pt x="0" y="2204720"/>
                </a:moveTo>
                <a:lnTo>
                  <a:pt x="91440" y="2204720"/>
                </a:lnTo>
                <a:lnTo>
                  <a:pt x="91440" y="0"/>
                </a:lnTo>
                <a:lnTo>
                  <a:pt x="0" y="0"/>
                </a:lnTo>
                <a:lnTo>
                  <a:pt x="0" y="2204720"/>
                </a:lnTo>
                <a:close/>
              </a:path>
            </a:pathLst>
          </a:custGeom>
          <a:solidFill>
            <a:srgbClr val="00338D"/>
          </a:solidFill>
        </p:spPr>
        <p:txBody>
          <a:bodyPr wrap="square" lIns="0" tIns="0" rIns="0" bIns="0" rtlCol="0"/>
          <a:lstStyle/>
          <a:p>
            <a:endParaRPr/>
          </a:p>
        </p:txBody>
      </p:sp>
    </p:spTree>
    <p:extLst>
      <p:ext uri="{BB962C8B-B14F-4D97-AF65-F5344CB8AC3E}">
        <p14:creationId xmlns:p14="http://schemas.microsoft.com/office/powerpoint/2010/main" val="98689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…and customers are becoming more demanding —</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34" name="object 5">
            <a:extLst>
              <a:ext uri="{FF2B5EF4-FFF2-40B4-BE49-F238E27FC236}">
                <a16:creationId xmlns:a16="http://schemas.microsoft.com/office/drawing/2014/main" id="{F0A2BDB8-A6A7-4D35-AF7D-2879DD58C46E}"/>
              </a:ext>
            </a:extLst>
          </p:cNvPr>
          <p:cNvSpPr/>
          <p:nvPr/>
        </p:nvSpPr>
        <p:spPr>
          <a:xfrm>
            <a:off x="995680" y="3688079"/>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460968"/>
          </a:solidFill>
        </p:spPr>
        <p:txBody>
          <a:bodyPr wrap="square" lIns="0" tIns="0" rIns="0" bIns="0" rtlCol="0"/>
          <a:lstStyle/>
          <a:p>
            <a:endParaRPr/>
          </a:p>
        </p:txBody>
      </p:sp>
      <p:sp>
        <p:nvSpPr>
          <p:cNvPr id="35" name="object 6">
            <a:extLst>
              <a:ext uri="{FF2B5EF4-FFF2-40B4-BE49-F238E27FC236}">
                <a16:creationId xmlns:a16="http://schemas.microsoft.com/office/drawing/2014/main" id="{D3351340-D466-4909-853E-88BB3A066037}"/>
              </a:ext>
            </a:extLst>
          </p:cNvPr>
          <p:cNvSpPr/>
          <p:nvPr/>
        </p:nvSpPr>
        <p:spPr>
          <a:xfrm>
            <a:off x="7000240" y="1320800"/>
            <a:ext cx="4297680" cy="2204720"/>
          </a:xfrm>
          <a:custGeom>
            <a:avLst/>
            <a:gdLst/>
            <a:ahLst/>
            <a:cxnLst/>
            <a:rect l="l" t="t" r="r" b="b"/>
            <a:pathLst>
              <a:path w="4297680" h="2204720">
                <a:moveTo>
                  <a:pt x="0" y="2204720"/>
                </a:moveTo>
                <a:lnTo>
                  <a:pt x="4297680" y="2204720"/>
                </a:lnTo>
                <a:lnTo>
                  <a:pt x="4297680" y="0"/>
                </a:lnTo>
                <a:lnTo>
                  <a:pt x="0" y="0"/>
                </a:lnTo>
                <a:lnTo>
                  <a:pt x="0" y="2204720"/>
                </a:lnTo>
                <a:close/>
              </a:path>
            </a:pathLst>
          </a:custGeom>
          <a:solidFill>
            <a:srgbClr val="F1F1F1"/>
          </a:solidFill>
        </p:spPr>
        <p:txBody>
          <a:bodyPr wrap="square" lIns="0" tIns="0" rIns="0" bIns="0" rtlCol="0"/>
          <a:lstStyle/>
          <a:p>
            <a:endParaRPr/>
          </a:p>
        </p:txBody>
      </p:sp>
      <p:sp>
        <p:nvSpPr>
          <p:cNvPr id="36" name="object 8">
            <a:extLst>
              <a:ext uri="{FF2B5EF4-FFF2-40B4-BE49-F238E27FC236}">
                <a16:creationId xmlns:a16="http://schemas.microsoft.com/office/drawing/2014/main" id="{FBB6B339-EEDC-4408-A51B-6641392DCF89}"/>
              </a:ext>
            </a:extLst>
          </p:cNvPr>
          <p:cNvSpPr/>
          <p:nvPr/>
        </p:nvSpPr>
        <p:spPr>
          <a:xfrm>
            <a:off x="995680" y="1320800"/>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473697"/>
          </a:solidFill>
        </p:spPr>
        <p:txBody>
          <a:bodyPr wrap="square" lIns="0" tIns="0" rIns="0" bIns="0" rtlCol="0"/>
          <a:lstStyle/>
          <a:p>
            <a:endParaRPr/>
          </a:p>
        </p:txBody>
      </p:sp>
      <p:sp>
        <p:nvSpPr>
          <p:cNvPr id="37" name="object 9">
            <a:extLst>
              <a:ext uri="{FF2B5EF4-FFF2-40B4-BE49-F238E27FC236}">
                <a16:creationId xmlns:a16="http://schemas.microsoft.com/office/drawing/2014/main" id="{BA1276C4-158A-4D31-86A2-13F69F5DAA60}"/>
              </a:ext>
            </a:extLst>
          </p:cNvPr>
          <p:cNvSpPr txBox="1"/>
          <p:nvPr/>
        </p:nvSpPr>
        <p:spPr>
          <a:xfrm>
            <a:off x="7069455" y="1356042"/>
            <a:ext cx="3839845" cy="422909"/>
          </a:xfrm>
          <a:prstGeom prst="rect">
            <a:avLst/>
          </a:prstGeom>
        </p:spPr>
        <p:txBody>
          <a:bodyPr vert="horz" wrap="square" lIns="0" tIns="11430" rIns="0" bIns="0" rtlCol="0">
            <a:spAutoFit/>
          </a:bodyPr>
          <a:lstStyle/>
          <a:p>
            <a:pPr>
              <a:lnSpc>
                <a:spcPts val="1235"/>
              </a:lnSpc>
              <a:spcBef>
                <a:spcPts val="90"/>
              </a:spcBef>
            </a:pPr>
            <a:r>
              <a:rPr sz="1050" b="1" spc="-30" dirty="0">
                <a:solidFill>
                  <a:srgbClr val="473697"/>
                </a:solidFill>
                <a:latin typeface="Arial"/>
                <a:cs typeface="Arial"/>
              </a:rPr>
              <a:t>Case</a:t>
            </a:r>
            <a:r>
              <a:rPr sz="1050" b="1" spc="10" dirty="0">
                <a:solidFill>
                  <a:srgbClr val="473697"/>
                </a:solidFill>
                <a:latin typeface="Arial"/>
                <a:cs typeface="Arial"/>
              </a:rPr>
              <a:t> </a:t>
            </a:r>
            <a:r>
              <a:rPr sz="1050" b="1" spc="-10" dirty="0">
                <a:solidFill>
                  <a:srgbClr val="473697"/>
                </a:solidFill>
                <a:latin typeface="Arial"/>
                <a:cs typeface="Arial"/>
              </a:rPr>
              <a:t>Study</a:t>
            </a:r>
            <a:r>
              <a:rPr sz="1050" b="1" spc="-70" dirty="0">
                <a:solidFill>
                  <a:srgbClr val="473697"/>
                </a:solidFill>
                <a:latin typeface="Arial"/>
                <a:cs typeface="Arial"/>
              </a:rPr>
              <a:t> </a:t>
            </a:r>
            <a:r>
              <a:rPr sz="1050" b="1" spc="-5" dirty="0">
                <a:solidFill>
                  <a:srgbClr val="473697"/>
                </a:solidFill>
                <a:latin typeface="Arial"/>
                <a:cs typeface="Arial"/>
              </a:rPr>
              <a:t>|</a:t>
            </a:r>
            <a:r>
              <a:rPr sz="1050" b="1" spc="-100" dirty="0">
                <a:solidFill>
                  <a:srgbClr val="473697"/>
                </a:solidFill>
                <a:latin typeface="Arial"/>
                <a:cs typeface="Arial"/>
              </a:rPr>
              <a:t> </a:t>
            </a:r>
            <a:r>
              <a:rPr sz="1050" b="1" spc="-25" dirty="0">
                <a:solidFill>
                  <a:srgbClr val="473697"/>
                </a:solidFill>
                <a:latin typeface="Arial"/>
                <a:cs typeface="Arial"/>
              </a:rPr>
              <a:t>Dutch</a:t>
            </a:r>
            <a:r>
              <a:rPr sz="1050" b="1" spc="-45" dirty="0">
                <a:solidFill>
                  <a:srgbClr val="473697"/>
                </a:solidFill>
                <a:latin typeface="Arial"/>
                <a:cs typeface="Arial"/>
              </a:rPr>
              <a:t> </a:t>
            </a:r>
            <a:r>
              <a:rPr sz="1050" b="1" spc="-10" dirty="0">
                <a:solidFill>
                  <a:srgbClr val="473697"/>
                </a:solidFill>
                <a:latin typeface="Arial"/>
                <a:cs typeface="Arial"/>
              </a:rPr>
              <a:t>firm </a:t>
            </a:r>
            <a:r>
              <a:rPr sz="1050" b="1" spc="-20" dirty="0">
                <a:solidFill>
                  <a:srgbClr val="473697"/>
                </a:solidFill>
                <a:latin typeface="Arial"/>
                <a:cs typeface="Arial"/>
              </a:rPr>
              <a:t>launched</a:t>
            </a:r>
            <a:r>
              <a:rPr sz="1050" b="1" spc="-45" dirty="0">
                <a:solidFill>
                  <a:srgbClr val="473697"/>
                </a:solidFill>
                <a:latin typeface="Arial"/>
                <a:cs typeface="Arial"/>
              </a:rPr>
              <a:t> </a:t>
            </a:r>
            <a:r>
              <a:rPr sz="1050" b="1" spc="-25" dirty="0">
                <a:solidFill>
                  <a:srgbClr val="473697"/>
                </a:solidFill>
                <a:latin typeface="Arial"/>
                <a:cs typeface="Arial"/>
              </a:rPr>
              <a:t>world’s</a:t>
            </a:r>
            <a:r>
              <a:rPr sz="1050" b="1" spc="-150" dirty="0">
                <a:solidFill>
                  <a:srgbClr val="473697"/>
                </a:solidFill>
                <a:latin typeface="Arial"/>
                <a:cs typeface="Arial"/>
              </a:rPr>
              <a:t> </a:t>
            </a:r>
            <a:r>
              <a:rPr sz="1050" b="1" spc="-30" dirty="0">
                <a:solidFill>
                  <a:srgbClr val="473697"/>
                </a:solidFill>
                <a:latin typeface="Arial"/>
                <a:cs typeface="Arial"/>
              </a:rPr>
              <a:t>first</a:t>
            </a:r>
            <a:r>
              <a:rPr sz="1050" b="1" spc="-75" dirty="0">
                <a:solidFill>
                  <a:srgbClr val="473697"/>
                </a:solidFill>
                <a:latin typeface="Arial"/>
                <a:cs typeface="Arial"/>
              </a:rPr>
              <a:t> </a:t>
            </a:r>
            <a:r>
              <a:rPr sz="1050" b="1" spc="-5" dirty="0">
                <a:solidFill>
                  <a:srgbClr val="473697"/>
                </a:solidFill>
                <a:latin typeface="Arial"/>
                <a:cs typeface="Arial"/>
              </a:rPr>
              <a:t>plastic-free</a:t>
            </a:r>
            <a:r>
              <a:rPr sz="1050" b="1" spc="-65" dirty="0">
                <a:solidFill>
                  <a:srgbClr val="473697"/>
                </a:solidFill>
                <a:latin typeface="Arial"/>
                <a:cs typeface="Arial"/>
              </a:rPr>
              <a:t> </a:t>
            </a:r>
            <a:r>
              <a:rPr sz="1050" b="1" spc="-35" dirty="0">
                <a:solidFill>
                  <a:srgbClr val="473697"/>
                </a:solidFill>
                <a:latin typeface="Arial"/>
                <a:cs typeface="Arial"/>
              </a:rPr>
              <a:t>aisle</a:t>
            </a:r>
            <a:endParaRPr sz="1050">
              <a:latin typeface="Arial"/>
              <a:cs typeface="Arial"/>
            </a:endParaRPr>
          </a:p>
          <a:p>
            <a:pPr>
              <a:lnSpc>
                <a:spcPts val="1895"/>
              </a:lnSpc>
            </a:pPr>
            <a:r>
              <a:rPr sz="1600" b="1" spc="-20" dirty="0">
                <a:solidFill>
                  <a:srgbClr val="473697"/>
                </a:solidFill>
                <a:latin typeface="Arial"/>
                <a:cs typeface="Arial"/>
              </a:rPr>
              <a:t>Ekoplaza</a:t>
            </a:r>
            <a:endParaRPr sz="1600">
              <a:latin typeface="Arial"/>
              <a:cs typeface="Arial"/>
            </a:endParaRPr>
          </a:p>
        </p:txBody>
      </p:sp>
      <p:sp>
        <p:nvSpPr>
          <p:cNvPr id="38" name="object 10">
            <a:extLst>
              <a:ext uri="{FF2B5EF4-FFF2-40B4-BE49-F238E27FC236}">
                <a16:creationId xmlns:a16="http://schemas.microsoft.com/office/drawing/2014/main" id="{52955A68-7B04-4D7B-91C2-80712CA0E015}"/>
              </a:ext>
            </a:extLst>
          </p:cNvPr>
          <p:cNvSpPr/>
          <p:nvPr/>
        </p:nvSpPr>
        <p:spPr>
          <a:xfrm>
            <a:off x="5689600" y="1635760"/>
            <a:ext cx="1188720" cy="0"/>
          </a:xfrm>
          <a:custGeom>
            <a:avLst/>
            <a:gdLst/>
            <a:ahLst/>
            <a:cxnLst/>
            <a:rect l="l" t="t" r="r" b="b"/>
            <a:pathLst>
              <a:path w="1188720">
                <a:moveTo>
                  <a:pt x="0" y="0"/>
                </a:moveTo>
                <a:lnTo>
                  <a:pt x="1188720" y="0"/>
                </a:lnTo>
              </a:path>
            </a:pathLst>
          </a:custGeom>
          <a:ln w="20320">
            <a:solidFill>
              <a:srgbClr val="FFFFFF"/>
            </a:solidFill>
          </a:ln>
        </p:spPr>
        <p:txBody>
          <a:bodyPr wrap="square" lIns="0" tIns="0" rIns="0" bIns="0" rtlCol="0"/>
          <a:lstStyle/>
          <a:p>
            <a:endParaRPr/>
          </a:p>
        </p:txBody>
      </p:sp>
      <p:sp>
        <p:nvSpPr>
          <p:cNvPr id="39" name="object 11">
            <a:extLst>
              <a:ext uri="{FF2B5EF4-FFF2-40B4-BE49-F238E27FC236}">
                <a16:creationId xmlns:a16="http://schemas.microsoft.com/office/drawing/2014/main" id="{0AE37D27-2A90-450A-B4F5-2583FA2D24C7}"/>
              </a:ext>
            </a:extLst>
          </p:cNvPr>
          <p:cNvSpPr/>
          <p:nvPr/>
        </p:nvSpPr>
        <p:spPr>
          <a:xfrm>
            <a:off x="995680" y="1635760"/>
            <a:ext cx="1219200" cy="0"/>
          </a:xfrm>
          <a:custGeom>
            <a:avLst/>
            <a:gdLst/>
            <a:ahLst/>
            <a:cxnLst/>
            <a:rect l="l" t="t" r="r" b="b"/>
            <a:pathLst>
              <a:path w="1219200">
                <a:moveTo>
                  <a:pt x="0" y="0"/>
                </a:moveTo>
                <a:lnTo>
                  <a:pt x="1219200" y="0"/>
                </a:lnTo>
              </a:path>
            </a:pathLst>
          </a:custGeom>
          <a:ln w="20320">
            <a:solidFill>
              <a:srgbClr val="FFFFFF"/>
            </a:solidFill>
          </a:ln>
        </p:spPr>
        <p:txBody>
          <a:bodyPr wrap="square" lIns="0" tIns="0" rIns="0" bIns="0" rtlCol="0"/>
          <a:lstStyle/>
          <a:p>
            <a:endParaRPr/>
          </a:p>
        </p:txBody>
      </p:sp>
      <p:sp>
        <p:nvSpPr>
          <p:cNvPr id="40" name="object 12">
            <a:extLst>
              <a:ext uri="{FF2B5EF4-FFF2-40B4-BE49-F238E27FC236}">
                <a16:creationId xmlns:a16="http://schemas.microsoft.com/office/drawing/2014/main" id="{E9E0EAEF-C513-46E3-8E52-E43B9F0F006C}"/>
              </a:ext>
            </a:extLst>
          </p:cNvPr>
          <p:cNvSpPr txBox="1"/>
          <p:nvPr/>
        </p:nvSpPr>
        <p:spPr>
          <a:xfrm>
            <a:off x="7134606" y="2224646"/>
            <a:ext cx="3896360" cy="860425"/>
          </a:xfrm>
          <a:prstGeom prst="rect">
            <a:avLst/>
          </a:prstGeom>
        </p:spPr>
        <p:txBody>
          <a:bodyPr vert="horz" wrap="square" lIns="0" tIns="66040" rIns="0" bIns="0" rtlCol="0">
            <a:spAutoFit/>
          </a:bodyPr>
          <a:lstStyle/>
          <a:p>
            <a:pPr marL="172720" indent="-172720">
              <a:lnSpc>
                <a:spcPct val="100000"/>
              </a:lnSpc>
              <a:spcBef>
                <a:spcPts val="520"/>
              </a:spcBef>
              <a:buChar char="—"/>
              <a:tabLst>
                <a:tab pos="173355" algn="l"/>
              </a:tabLst>
            </a:pPr>
            <a:r>
              <a:rPr sz="850" spc="10" dirty="0">
                <a:solidFill>
                  <a:srgbClr val="473697"/>
                </a:solidFill>
                <a:latin typeface="Arial"/>
                <a:cs typeface="Arial"/>
              </a:rPr>
              <a:t>Launched </a:t>
            </a:r>
            <a:r>
              <a:rPr sz="850" b="1" spc="30" dirty="0">
                <a:solidFill>
                  <a:srgbClr val="473697"/>
                </a:solidFill>
                <a:latin typeface="Arial"/>
                <a:cs typeface="Arial"/>
              </a:rPr>
              <a:t>plastic-free aisles </a:t>
            </a:r>
            <a:r>
              <a:rPr sz="850" spc="-10" dirty="0">
                <a:solidFill>
                  <a:srgbClr val="473697"/>
                </a:solidFill>
                <a:latin typeface="Arial"/>
                <a:cs typeface="Arial"/>
              </a:rPr>
              <a:t>in</a:t>
            </a:r>
            <a:r>
              <a:rPr sz="850" spc="-105" dirty="0">
                <a:solidFill>
                  <a:srgbClr val="473697"/>
                </a:solidFill>
                <a:latin typeface="Arial"/>
                <a:cs typeface="Arial"/>
              </a:rPr>
              <a:t> </a:t>
            </a:r>
            <a:r>
              <a:rPr sz="850" spc="10" dirty="0">
                <a:solidFill>
                  <a:srgbClr val="473697"/>
                </a:solidFill>
                <a:latin typeface="Arial"/>
                <a:cs typeface="Arial"/>
              </a:rPr>
              <a:t>Amsterdam</a:t>
            </a:r>
            <a:endParaRPr sz="850">
              <a:latin typeface="Arial"/>
              <a:cs typeface="Arial"/>
            </a:endParaRPr>
          </a:p>
          <a:p>
            <a:pPr marL="39370" algn="ctr">
              <a:lnSpc>
                <a:spcPct val="100000"/>
              </a:lnSpc>
              <a:spcBef>
                <a:spcPts val="420"/>
              </a:spcBef>
              <a:tabLst>
                <a:tab pos="212725" algn="l"/>
              </a:tabLst>
            </a:pPr>
            <a:r>
              <a:rPr sz="850" spc="10" dirty="0">
                <a:solidFill>
                  <a:srgbClr val="473697"/>
                </a:solidFill>
                <a:latin typeface="Arial"/>
                <a:cs typeface="Arial"/>
              </a:rPr>
              <a:t>-	</a:t>
            </a:r>
            <a:r>
              <a:rPr sz="850" spc="5" dirty="0">
                <a:solidFill>
                  <a:srgbClr val="473697"/>
                </a:solidFill>
                <a:latin typeface="Arial"/>
                <a:cs typeface="Arial"/>
              </a:rPr>
              <a:t>Introduced</a:t>
            </a:r>
            <a:r>
              <a:rPr sz="850" spc="155" dirty="0">
                <a:solidFill>
                  <a:srgbClr val="473697"/>
                </a:solidFill>
                <a:latin typeface="Arial"/>
                <a:cs typeface="Arial"/>
              </a:rPr>
              <a:t> </a:t>
            </a:r>
            <a:r>
              <a:rPr sz="850" b="1" spc="20" dirty="0">
                <a:solidFill>
                  <a:srgbClr val="473697"/>
                </a:solidFill>
                <a:latin typeface="Arial"/>
                <a:cs typeface="Arial"/>
              </a:rPr>
              <a:t>w</a:t>
            </a:r>
            <a:r>
              <a:rPr sz="850" b="1" spc="-125" dirty="0">
                <a:solidFill>
                  <a:srgbClr val="473697"/>
                </a:solidFill>
                <a:latin typeface="Arial"/>
                <a:cs typeface="Arial"/>
              </a:rPr>
              <a:t> </a:t>
            </a:r>
            <a:r>
              <a:rPr sz="850" b="1" spc="40" dirty="0">
                <a:solidFill>
                  <a:srgbClr val="473697"/>
                </a:solidFill>
                <a:latin typeface="Arial"/>
                <a:cs typeface="Arial"/>
              </a:rPr>
              <a:t>ooden</a:t>
            </a:r>
            <a:r>
              <a:rPr sz="850" b="1" spc="-55" dirty="0">
                <a:solidFill>
                  <a:srgbClr val="473697"/>
                </a:solidFill>
                <a:latin typeface="Arial"/>
                <a:cs typeface="Arial"/>
              </a:rPr>
              <a:t> </a:t>
            </a:r>
            <a:r>
              <a:rPr sz="850" b="1" spc="20" dirty="0">
                <a:solidFill>
                  <a:srgbClr val="473697"/>
                </a:solidFill>
                <a:latin typeface="Arial"/>
                <a:cs typeface="Arial"/>
              </a:rPr>
              <a:t>and</a:t>
            </a:r>
            <a:r>
              <a:rPr sz="850" b="1" spc="-55" dirty="0">
                <a:solidFill>
                  <a:srgbClr val="473697"/>
                </a:solidFill>
                <a:latin typeface="Arial"/>
                <a:cs typeface="Arial"/>
              </a:rPr>
              <a:t> </a:t>
            </a:r>
            <a:r>
              <a:rPr sz="850" b="1" spc="50" dirty="0">
                <a:solidFill>
                  <a:srgbClr val="473697"/>
                </a:solidFill>
                <a:latin typeface="Arial"/>
                <a:cs typeface="Arial"/>
              </a:rPr>
              <a:t>metal</a:t>
            </a:r>
            <a:r>
              <a:rPr sz="850" b="1" spc="-85" dirty="0">
                <a:solidFill>
                  <a:srgbClr val="473697"/>
                </a:solidFill>
                <a:latin typeface="Arial"/>
                <a:cs typeface="Arial"/>
              </a:rPr>
              <a:t> </a:t>
            </a:r>
            <a:r>
              <a:rPr sz="850" b="1" spc="40" dirty="0">
                <a:solidFill>
                  <a:srgbClr val="473697"/>
                </a:solidFill>
                <a:latin typeface="Arial"/>
                <a:cs typeface="Arial"/>
              </a:rPr>
              <a:t>shelves</a:t>
            </a:r>
            <a:r>
              <a:rPr sz="850" b="1" spc="-140" dirty="0">
                <a:solidFill>
                  <a:srgbClr val="473697"/>
                </a:solidFill>
                <a:latin typeface="Arial"/>
                <a:cs typeface="Arial"/>
              </a:rPr>
              <a:t> </a:t>
            </a:r>
            <a:r>
              <a:rPr sz="850" spc="5" dirty="0">
                <a:solidFill>
                  <a:srgbClr val="473697"/>
                </a:solidFill>
                <a:latin typeface="Arial"/>
                <a:cs typeface="Arial"/>
              </a:rPr>
              <a:t>,</a:t>
            </a:r>
            <a:r>
              <a:rPr sz="850" spc="-85" dirty="0">
                <a:solidFill>
                  <a:srgbClr val="473697"/>
                </a:solidFill>
                <a:latin typeface="Arial"/>
                <a:cs typeface="Arial"/>
              </a:rPr>
              <a:t> </a:t>
            </a:r>
            <a:r>
              <a:rPr sz="850" spc="5" dirty="0">
                <a:solidFill>
                  <a:srgbClr val="473697"/>
                </a:solidFill>
                <a:latin typeface="Arial"/>
                <a:cs typeface="Arial"/>
              </a:rPr>
              <a:t>and</a:t>
            </a:r>
            <a:r>
              <a:rPr sz="850" spc="-85" dirty="0">
                <a:solidFill>
                  <a:srgbClr val="473697"/>
                </a:solidFill>
                <a:latin typeface="Arial"/>
                <a:cs typeface="Arial"/>
              </a:rPr>
              <a:t> </a:t>
            </a:r>
            <a:r>
              <a:rPr sz="850" b="1" spc="25" dirty="0">
                <a:solidFill>
                  <a:srgbClr val="473697"/>
                </a:solidFill>
                <a:latin typeface="Arial"/>
                <a:cs typeface="Arial"/>
              </a:rPr>
              <a:t>labels</a:t>
            </a:r>
            <a:r>
              <a:rPr sz="850" b="1" dirty="0">
                <a:solidFill>
                  <a:srgbClr val="473697"/>
                </a:solidFill>
                <a:latin typeface="Arial"/>
                <a:cs typeface="Arial"/>
              </a:rPr>
              <a:t> </a:t>
            </a:r>
            <a:r>
              <a:rPr sz="850" spc="-15" dirty="0">
                <a:solidFill>
                  <a:srgbClr val="473697"/>
                </a:solidFill>
                <a:latin typeface="Arial"/>
                <a:cs typeface="Arial"/>
              </a:rPr>
              <a:t>made</a:t>
            </a:r>
            <a:r>
              <a:rPr sz="850" spc="150" dirty="0">
                <a:solidFill>
                  <a:srgbClr val="473697"/>
                </a:solidFill>
                <a:latin typeface="Arial"/>
                <a:cs typeface="Arial"/>
              </a:rPr>
              <a:t> </a:t>
            </a:r>
            <a:r>
              <a:rPr sz="850" spc="35" dirty="0">
                <a:solidFill>
                  <a:srgbClr val="473697"/>
                </a:solidFill>
                <a:latin typeface="Arial"/>
                <a:cs typeface="Arial"/>
              </a:rPr>
              <a:t>from</a:t>
            </a:r>
            <a:endParaRPr sz="850">
              <a:latin typeface="Arial"/>
              <a:cs typeface="Arial"/>
            </a:endParaRPr>
          </a:p>
          <a:p>
            <a:pPr marR="2427605" algn="ctr">
              <a:lnSpc>
                <a:spcPct val="100000"/>
              </a:lnSpc>
              <a:spcBef>
                <a:spcPts val="105"/>
              </a:spcBef>
            </a:pPr>
            <a:r>
              <a:rPr sz="850" b="1" spc="30" dirty="0">
                <a:solidFill>
                  <a:srgbClr val="473697"/>
                </a:solidFill>
                <a:latin typeface="Arial"/>
                <a:cs typeface="Arial"/>
              </a:rPr>
              <a:t>cardboard</a:t>
            </a:r>
            <a:endParaRPr sz="850">
              <a:latin typeface="Arial"/>
              <a:cs typeface="Arial"/>
            </a:endParaRPr>
          </a:p>
          <a:p>
            <a:pPr marL="172720" indent="-172720">
              <a:lnSpc>
                <a:spcPct val="100000"/>
              </a:lnSpc>
              <a:spcBef>
                <a:spcPts val="420"/>
              </a:spcBef>
              <a:buChar char="—"/>
              <a:tabLst>
                <a:tab pos="173355" algn="l"/>
              </a:tabLst>
            </a:pPr>
            <a:r>
              <a:rPr sz="850" spc="5" dirty="0">
                <a:solidFill>
                  <a:srgbClr val="473697"/>
                </a:solidFill>
                <a:latin typeface="Arial"/>
                <a:cs typeface="Arial"/>
              </a:rPr>
              <a:t>Introduced </a:t>
            </a:r>
            <a:r>
              <a:rPr sz="850" b="1" spc="35" dirty="0">
                <a:solidFill>
                  <a:srgbClr val="473697"/>
                </a:solidFill>
                <a:latin typeface="Arial"/>
                <a:cs typeface="Arial"/>
              </a:rPr>
              <a:t>compostable </a:t>
            </a:r>
            <a:r>
              <a:rPr sz="850" b="1" spc="25" dirty="0">
                <a:solidFill>
                  <a:srgbClr val="473697"/>
                </a:solidFill>
                <a:latin typeface="Arial"/>
                <a:cs typeface="Arial"/>
              </a:rPr>
              <a:t>biomaterials packaging </a:t>
            </a:r>
            <a:r>
              <a:rPr sz="850" spc="30" dirty="0">
                <a:solidFill>
                  <a:srgbClr val="473697"/>
                </a:solidFill>
                <a:latin typeface="Arial"/>
                <a:cs typeface="Arial"/>
              </a:rPr>
              <a:t>for </a:t>
            </a:r>
            <a:r>
              <a:rPr sz="850" spc="5" dirty="0">
                <a:solidFill>
                  <a:srgbClr val="473697"/>
                </a:solidFill>
                <a:latin typeface="Arial"/>
                <a:cs typeface="Arial"/>
              </a:rPr>
              <a:t>700 </a:t>
            </a:r>
            <a:r>
              <a:rPr sz="850" spc="15" dirty="0">
                <a:solidFill>
                  <a:srgbClr val="473697"/>
                </a:solidFill>
                <a:latin typeface="Arial"/>
                <a:cs typeface="Arial"/>
              </a:rPr>
              <a:t>products</a:t>
            </a:r>
            <a:r>
              <a:rPr sz="850" spc="-40" dirty="0">
                <a:solidFill>
                  <a:srgbClr val="473697"/>
                </a:solidFill>
                <a:latin typeface="Arial"/>
                <a:cs typeface="Arial"/>
              </a:rPr>
              <a:t> </a:t>
            </a:r>
            <a:r>
              <a:rPr sz="850" spc="30" dirty="0">
                <a:solidFill>
                  <a:srgbClr val="473697"/>
                </a:solidFill>
                <a:latin typeface="Arial"/>
                <a:cs typeface="Arial"/>
              </a:rPr>
              <a:t>such</a:t>
            </a:r>
            <a:endParaRPr sz="850">
              <a:latin typeface="Arial"/>
              <a:cs typeface="Arial"/>
            </a:endParaRPr>
          </a:p>
          <a:p>
            <a:pPr marR="2322830" algn="ctr">
              <a:lnSpc>
                <a:spcPct val="100000"/>
              </a:lnSpc>
              <a:spcBef>
                <a:spcPts val="100"/>
              </a:spcBef>
            </a:pPr>
            <a:r>
              <a:rPr sz="850" spc="5" dirty="0">
                <a:solidFill>
                  <a:srgbClr val="473697"/>
                </a:solidFill>
                <a:latin typeface="Arial"/>
                <a:cs typeface="Arial"/>
              </a:rPr>
              <a:t>as </a:t>
            </a:r>
            <a:r>
              <a:rPr sz="850" spc="-15" dirty="0">
                <a:solidFill>
                  <a:srgbClr val="473697"/>
                </a:solidFill>
                <a:latin typeface="Arial"/>
                <a:cs typeface="Arial"/>
              </a:rPr>
              <a:t>lentils </a:t>
            </a:r>
            <a:r>
              <a:rPr sz="850" spc="5" dirty="0">
                <a:solidFill>
                  <a:srgbClr val="473697"/>
                </a:solidFill>
                <a:latin typeface="Arial"/>
                <a:cs typeface="Arial"/>
              </a:rPr>
              <a:t>and </a:t>
            </a:r>
            <a:r>
              <a:rPr sz="850" spc="35" dirty="0">
                <a:solidFill>
                  <a:srgbClr val="473697"/>
                </a:solidFill>
                <a:latin typeface="Arial"/>
                <a:cs typeface="Arial"/>
              </a:rPr>
              <a:t>fresh</a:t>
            </a:r>
            <a:r>
              <a:rPr sz="850" spc="-20" dirty="0">
                <a:solidFill>
                  <a:srgbClr val="473697"/>
                </a:solidFill>
                <a:latin typeface="Arial"/>
                <a:cs typeface="Arial"/>
              </a:rPr>
              <a:t> </a:t>
            </a:r>
            <a:r>
              <a:rPr sz="850" spc="-15" dirty="0">
                <a:solidFill>
                  <a:srgbClr val="473697"/>
                </a:solidFill>
                <a:latin typeface="Arial"/>
                <a:cs typeface="Arial"/>
              </a:rPr>
              <a:t>meat</a:t>
            </a:r>
            <a:endParaRPr sz="850">
              <a:latin typeface="Arial"/>
              <a:cs typeface="Arial"/>
            </a:endParaRPr>
          </a:p>
        </p:txBody>
      </p:sp>
      <p:sp>
        <p:nvSpPr>
          <p:cNvPr id="41" name="object 13">
            <a:extLst>
              <a:ext uri="{FF2B5EF4-FFF2-40B4-BE49-F238E27FC236}">
                <a16:creationId xmlns:a16="http://schemas.microsoft.com/office/drawing/2014/main" id="{9857D596-9888-47B8-9B6B-C404FD48AF4D}"/>
              </a:ext>
            </a:extLst>
          </p:cNvPr>
          <p:cNvSpPr txBox="1"/>
          <p:nvPr/>
        </p:nvSpPr>
        <p:spPr>
          <a:xfrm>
            <a:off x="2214879" y="1452880"/>
            <a:ext cx="3474720" cy="335280"/>
          </a:xfrm>
          <a:prstGeom prst="rect">
            <a:avLst/>
          </a:prstGeom>
          <a:solidFill>
            <a:srgbClr val="FFFFFF"/>
          </a:solidFill>
        </p:spPr>
        <p:txBody>
          <a:bodyPr vert="horz" wrap="square" lIns="0" tIns="45085" rIns="0" bIns="0" rtlCol="0">
            <a:spAutoFit/>
          </a:bodyPr>
          <a:lstStyle/>
          <a:p>
            <a:pPr marL="119380">
              <a:lnSpc>
                <a:spcPct val="100000"/>
              </a:lnSpc>
              <a:spcBef>
                <a:spcPts val="355"/>
              </a:spcBef>
            </a:pPr>
            <a:r>
              <a:rPr sz="1500" b="1" spc="35" dirty="0">
                <a:solidFill>
                  <a:srgbClr val="473697"/>
                </a:solidFill>
                <a:latin typeface="Arial"/>
                <a:cs typeface="Arial"/>
              </a:rPr>
              <a:t>Trend</a:t>
            </a:r>
            <a:r>
              <a:rPr sz="1500" b="1" spc="-235" dirty="0">
                <a:solidFill>
                  <a:srgbClr val="473697"/>
                </a:solidFill>
                <a:latin typeface="Arial"/>
                <a:cs typeface="Arial"/>
              </a:rPr>
              <a:t> </a:t>
            </a:r>
            <a:r>
              <a:rPr sz="1500" b="1" spc="20" dirty="0">
                <a:solidFill>
                  <a:srgbClr val="473697"/>
                </a:solidFill>
                <a:latin typeface="Arial"/>
                <a:cs typeface="Arial"/>
              </a:rPr>
              <a:t>3:</a:t>
            </a:r>
            <a:r>
              <a:rPr sz="1500" b="1" spc="-114" dirty="0">
                <a:solidFill>
                  <a:srgbClr val="473697"/>
                </a:solidFill>
                <a:latin typeface="Arial"/>
                <a:cs typeface="Arial"/>
              </a:rPr>
              <a:t> </a:t>
            </a:r>
            <a:r>
              <a:rPr sz="1500" spc="-5" dirty="0">
                <a:solidFill>
                  <a:srgbClr val="473697"/>
                </a:solidFill>
                <a:latin typeface="Arial"/>
                <a:cs typeface="Arial"/>
              </a:rPr>
              <a:t>Planet</a:t>
            </a:r>
            <a:r>
              <a:rPr sz="1500" spc="-45" dirty="0">
                <a:solidFill>
                  <a:srgbClr val="473697"/>
                </a:solidFill>
                <a:latin typeface="Arial"/>
                <a:cs typeface="Arial"/>
              </a:rPr>
              <a:t> </a:t>
            </a:r>
            <a:r>
              <a:rPr sz="1500" spc="5" dirty="0">
                <a:solidFill>
                  <a:srgbClr val="473697"/>
                </a:solidFill>
                <a:latin typeface="Arial"/>
                <a:cs typeface="Arial"/>
              </a:rPr>
              <a:t>friendly</a:t>
            </a:r>
            <a:r>
              <a:rPr sz="1500" spc="-60" dirty="0">
                <a:solidFill>
                  <a:srgbClr val="473697"/>
                </a:solidFill>
                <a:latin typeface="Arial"/>
                <a:cs typeface="Arial"/>
              </a:rPr>
              <a:t> </a:t>
            </a:r>
            <a:r>
              <a:rPr sz="1500" spc="-5" dirty="0">
                <a:solidFill>
                  <a:srgbClr val="473697"/>
                </a:solidFill>
                <a:latin typeface="Arial"/>
                <a:cs typeface="Arial"/>
              </a:rPr>
              <a:t>is</a:t>
            </a:r>
            <a:r>
              <a:rPr sz="1500" spc="15" dirty="0">
                <a:solidFill>
                  <a:srgbClr val="473697"/>
                </a:solidFill>
                <a:latin typeface="Arial"/>
                <a:cs typeface="Arial"/>
              </a:rPr>
              <a:t> </a:t>
            </a:r>
            <a:r>
              <a:rPr sz="1500" spc="5" dirty="0">
                <a:solidFill>
                  <a:srgbClr val="473697"/>
                </a:solidFill>
                <a:latin typeface="Arial"/>
                <a:cs typeface="Arial"/>
              </a:rPr>
              <a:t>due</a:t>
            </a:r>
            <a:r>
              <a:rPr sz="1500" spc="15" dirty="0">
                <a:solidFill>
                  <a:srgbClr val="473697"/>
                </a:solidFill>
                <a:latin typeface="Arial"/>
                <a:cs typeface="Arial"/>
              </a:rPr>
              <a:t> </a:t>
            </a:r>
            <a:r>
              <a:rPr sz="1500" spc="-5" dirty="0">
                <a:solidFill>
                  <a:srgbClr val="473697"/>
                </a:solidFill>
                <a:latin typeface="Arial"/>
                <a:cs typeface="Arial"/>
              </a:rPr>
              <a:t>to</a:t>
            </a:r>
            <a:r>
              <a:rPr sz="1500" spc="-75" dirty="0">
                <a:solidFill>
                  <a:srgbClr val="473697"/>
                </a:solidFill>
                <a:latin typeface="Arial"/>
                <a:cs typeface="Arial"/>
              </a:rPr>
              <a:t> </a:t>
            </a:r>
            <a:r>
              <a:rPr sz="1500" spc="-20" dirty="0">
                <a:solidFill>
                  <a:srgbClr val="473697"/>
                </a:solidFill>
                <a:latin typeface="Arial"/>
                <a:cs typeface="Arial"/>
              </a:rPr>
              <a:t>arrive</a:t>
            </a:r>
            <a:endParaRPr sz="1500">
              <a:latin typeface="Arial"/>
              <a:cs typeface="Arial"/>
            </a:endParaRPr>
          </a:p>
        </p:txBody>
      </p:sp>
      <p:sp>
        <p:nvSpPr>
          <p:cNvPr id="42" name="object 14">
            <a:extLst>
              <a:ext uri="{FF2B5EF4-FFF2-40B4-BE49-F238E27FC236}">
                <a16:creationId xmlns:a16="http://schemas.microsoft.com/office/drawing/2014/main" id="{6628D0EA-B210-49B9-8C65-E2BED052167B}"/>
              </a:ext>
            </a:extLst>
          </p:cNvPr>
          <p:cNvSpPr/>
          <p:nvPr/>
        </p:nvSpPr>
        <p:spPr>
          <a:xfrm>
            <a:off x="6878319" y="1320800"/>
            <a:ext cx="91440" cy="2204720"/>
          </a:xfrm>
          <a:custGeom>
            <a:avLst/>
            <a:gdLst/>
            <a:ahLst/>
            <a:cxnLst/>
            <a:rect l="l" t="t" r="r" b="b"/>
            <a:pathLst>
              <a:path w="91440" h="2204720">
                <a:moveTo>
                  <a:pt x="0" y="2204720"/>
                </a:moveTo>
                <a:lnTo>
                  <a:pt x="91440" y="2204720"/>
                </a:lnTo>
                <a:lnTo>
                  <a:pt x="91440" y="0"/>
                </a:lnTo>
                <a:lnTo>
                  <a:pt x="0" y="0"/>
                </a:lnTo>
                <a:lnTo>
                  <a:pt x="0" y="2204720"/>
                </a:lnTo>
                <a:close/>
              </a:path>
            </a:pathLst>
          </a:custGeom>
          <a:solidFill>
            <a:srgbClr val="473697"/>
          </a:solidFill>
        </p:spPr>
        <p:txBody>
          <a:bodyPr wrap="square" lIns="0" tIns="0" rIns="0" bIns="0" rtlCol="0"/>
          <a:lstStyle/>
          <a:p>
            <a:endParaRPr/>
          </a:p>
        </p:txBody>
      </p:sp>
      <p:sp>
        <p:nvSpPr>
          <p:cNvPr id="43" name="object 15">
            <a:extLst>
              <a:ext uri="{FF2B5EF4-FFF2-40B4-BE49-F238E27FC236}">
                <a16:creationId xmlns:a16="http://schemas.microsoft.com/office/drawing/2014/main" id="{3690E4CA-354E-4569-A0CA-856DFA2EAD1A}"/>
              </a:ext>
            </a:extLst>
          </p:cNvPr>
          <p:cNvSpPr/>
          <p:nvPr/>
        </p:nvSpPr>
        <p:spPr>
          <a:xfrm>
            <a:off x="5557520" y="4003040"/>
            <a:ext cx="1315720" cy="0"/>
          </a:xfrm>
          <a:custGeom>
            <a:avLst/>
            <a:gdLst/>
            <a:ahLst/>
            <a:cxnLst/>
            <a:rect l="l" t="t" r="r" b="b"/>
            <a:pathLst>
              <a:path w="1315720">
                <a:moveTo>
                  <a:pt x="0" y="0"/>
                </a:moveTo>
                <a:lnTo>
                  <a:pt x="1315720" y="0"/>
                </a:lnTo>
              </a:path>
            </a:pathLst>
          </a:custGeom>
          <a:ln w="20320">
            <a:solidFill>
              <a:srgbClr val="FFFFFF"/>
            </a:solidFill>
          </a:ln>
        </p:spPr>
        <p:txBody>
          <a:bodyPr wrap="square" lIns="0" tIns="0" rIns="0" bIns="0" rtlCol="0"/>
          <a:lstStyle/>
          <a:p>
            <a:endParaRPr/>
          </a:p>
        </p:txBody>
      </p:sp>
      <p:sp>
        <p:nvSpPr>
          <p:cNvPr id="44" name="object 16">
            <a:extLst>
              <a:ext uri="{FF2B5EF4-FFF2-40B4-BE49-F238E27FC236}">
                <a16:creationId xmlns:a16="http://schemas.microsoft.com/office/drawing/2014/main" id="{9F589BCB-4D11-49C3-9CB6-208819268E98}"/>
              </a:ext>
            </a:extLst>
          </p:cNvPr>
          <p:cNvSpPr/>
          <p:nvPr/>
        </p:nvSpPr>
        <p:spPr>
          <a:xfrm>
            <a:off x="955039" y="4003040"/>
            <a:ext cx="1310640" cy="0"/>
          </a:xfrm>
          <a:custGeom>
            <a:avLst/>
            <a:gdLst/>
            <a:ahLst/>
            <a:cxnLst/>
            <a:rect l="l" t="t" r="r" b="b"/>
            <a:pathLst>
              <a:path w="1310639">
                <a:moveTo>
                  <a:pt x="0" y="0"/>
                </a:moveTo>
                <a:lnTo>
                  <a:pt x="1310640" y="0"/>
                </a:lnTo>
              </a:path>
            </a:pathLst>
          </a:custGeom>
          <a:ln w="20320">
            <a:solidFill>
              <a:srgbClr val="FFFFFF"/>
            </a:solidFill>
          </a:ln>
        </p:spPr>
        <p:txBody>
          <a:bodyPr wrap="square" lIns="0" tIns="0" rIns="0" bIns="0" rtlCol="0"/>
          <a:lstStyle/>
          <a:p>
            <a:endParaRPr/>
          </a:p>
        </p:txBody>
      </p:sp>
      <p:sp>
        <p:nvSpPr>
          <p:cNvPr id="45" name="object 17">
            <a:extLst>
              <a:ext uri="{FF2B5EF4-FFF2-40B4-BE49-F238E27FC236}">
                <a16:creationId xmlns:a16="http://schemas.microsoft.com/office/drawing/2014/main" id="{FD4BC8C5-A438-4C86-A273-FBFC4811705E}"/>
              </a:ext>
            </a:extLst>
          </p:cNvPr>
          <p:cNvSpPr txBox="1"/>
          <p:nvPr/>
        </p:nvSpPr>
        <p:spPr>
          <a:xfrm>
            <a:off x="2265679" y="3820159"/>
            <a:ext cx="3291840" cy="335280"/>
          </a:xfrm>
          <a:prstGeom prst="rect">
            <a:avLst/>
          </a:prstGeom>
          <a:solidFill>
            <a:srgbClr val="FFFFFF"/>
          </a:solidFill>
        </p:spPr>
        <p:txBody>
          <a:bodyPr vert="horz" wrap="square" lIns="0" tIns="51435" rIns="0" bIns="0" rtlCol="0">
            <a:spAutoFit/>
          </a:bodyPr>
          <a:lstStyle/>
          <a:p>
            <a:pPr marL="114300">
              <a:lnSpc>
                <a:spcPct val="100000"/>
              </a:lnSpc>
              <a:spcBef>
                <a:spcPts val="405"/>
              </a:spcBef>
            </a:pPr>
            <a:r>
              <a:rPr sz="1500" b="1" spc="35" dirty="0">
                <a:solidFill>
                  <a:srgbClr val="460968"/>
                </a:solidFill>
                <a:latin typeface="Arial"/>
                <a:cs typeface="Arial"/>
              </a:rPr>
              <a:t>Trend</a:t>
            </a:r>
            <a:r>
              <a:rPr sz="1500" b="1" spc="-235" dirty="0">
                <a:solidFill>
                  <a:srgbClr val="460968"/>
                </a:solidFill>
                <a:latin typeface="Arial"/>
                <a:cs typeface="Arial"/>
              </a:rPr>
              <a:t> </a:t>
            </a:r>
            <a:r>
              <a:rPr sz="1500" b="1" spc="20" dirty="0">
                <a:solidFill>
                  <a:srgbClr val="460968"/>
                </a:solidFill>
                <a:latin typeface="Arial"/>
                <a:cs typeface="Arial"/>
              </a:rPr>
              <a:t>4:</a:t>
            </a:r>
            <a:r>
              <a:rPr sz="1500" b="1" spc="-125" dirty="0">
                <a:solidFill>
                  <a:srgbClr val="460968"/>
                </a:solidFill>
                <a:latin typeface="Arial"/>
                <a:cs typeface="Arial"/>
              </a:rPr>
              <a:t> </a:t>
            </a:r>
            <a:r>
              <a:rPr sz="1500" spc="10" dirty="0">
                <a:solidFill>
                  <a:srgbClr val="460968"/>
                </a:solidFill>
                <a:latin typeface="Arial"/>
                <a:cs typeface="Arial"/>
              </a:rPr>
              <a:t>Consumers</a:t>
            </a:r>
            <a:r>
              <a:rPr sz="1500" spc="-145" dirty="0">
                <a:solidFill>
                  <a:srgbClr val="460968"/>
                </a:solidFill>
                <a:latin typeface="Arial"/>
                <a:cs typeface="Arial"/>
              </a:rPr>
              <a:t> </a:t>
            </a:r>
            <a:r>
              <a:rPr sz="1500" spc="30" dirty="0">
                <a:solidFill>
                  <a:srgbClr val="460968"/>
                </a:solidFill>
                <a:latin typeface="Arial"/>
                <a:cs typeface="Arial"/>
              </a:rPr>
              <a:t>get</a:t>
            </a:r>
            <a:r>
              <a:rPr sz="1500" spc="-45" dirty="0">
                <a:solidFill>
                  <a:srgbClr val="460968"/>
                </a:solidFill>
                <a:latin typeface="Arial"/>
                <a:cs typeface="Arial"/>
              </a:rPr>
              <a:t> </a:t>
            </a:r>
            <a:r>
              <a:rPr sz="1500" spc="10" dirty="0">
                <a:solidFill>
                  <a:srgbClr val="460968"/>
                </a:solidFill>
                <a:latin typeface="Arial"/>
                <a:cs typeface="Arial"/>
              </a:rPr>
              <a:t>price</a:t>
            </a:r>
            <a:r>
              <a:rPr sz="1500" spc="-150" dirty="0">
                <a:solidFill>
                  <a:srgbClr val="460968"/>
                </a:solidFill>
                <a:latin typeface="Arial"/>
                <a:cs typeface="Arial"/>
              </a:rPr>
              <a:t> </a:t>
            </a:r>
            <a:r>
              <a:rPr sz="1500" spc="-10" dirty="0">
                <a:solidFill>
                  <a:srgbClr val="460968"/>
                </a:solidFill>
                <a:latin typeface="Arial"/>
                <a:cs typeface="Arial"/>
              </a:rPr>
              <a:t>savvy</a:t>
            </a:r>
            <a:endParaRPr sz="1500">
              <a:latin typeface="Arial"/>
              <a:cs typeface="Arial"/>
            </a:endParaRPr>
          </a:p>
        </p:txBody>
      </p:sp>
      <p:sp>
        <p:nvSpPr>
          <p:cNvPr id="47" name="object 18">
            <a:extLst>
              <a:ext uri="{FF2B5EF4-FFF2-40B4-BE49-F238E27FC236}">
                <a16:creationId xmlns:a16="http://schemas.microsoft.com/office/drawing/2014/main" id="{F96BC149-1EEA-4163-935B-3DD2F9667BB3}"/>
              </a:ext>
            </a:extLst>
          </p:cNvPr>
          <p:cNvSpPr/>
          <p:nvPr/>
        </p:nvSpPr>
        <p:spPr>
          <a:xfrm>
            <a:off x="6990080" y="3677920"/>
            <a:ext cx="4297680" cy="2204720"/>
          </a:xfrm>
          <a:custGeom>
            <a:avLst/>
            <a:gdLst/>
            <a:ahLst/>
            <a:cxnLst/>
            <a:rect l="l" t="t" r="r" b="b"/>
            <a:pathLst>
              <a:path w="4297680" h="2204720">
                <a:moveTo>
                  <a:pt x="0" y="2204719"/>
                </a:moveTo>
                <a:lnTo>
                  <a:pt x="4297680" y="2204719"/>
                </a:lnTo>
                <a:lnTo>
                  <a:pt x="4297680" y="0"/>
                </a:lnTo>
                <a:lnTo>
                  <a:pt x="0" y="0"/>
                </a:lnTo>
                <a:lnTo>
                  <a:pt x="0" y="2204719"/>
                </a:lnTo>
                <a:close/>
              </a:path>
            </a:pathLst>
          </a:custGeom>
          <a:solidFill>
            <a:srgbClr val="F1F1F1"/>
          </a:solidFill>
        </p:spPr>
        <p:txBody>
          <a:bodyPr wrap="square" lIns="0" tIns="0" rIns="0" bIns="0" rtlCol="0"/>
          <a:lstStyle/>
          <a:p>
            <a:endParaRPr/>
          </a:p>
        </p:txBody>
      </p:sp>
      <p:sp>
        <p:nvSpPr>
          <p:cNvPr id="48" name="object 19">
            <a:extLst>
              <a:ext uri="{FF2B5EF4-FFF2-40B4-BE49-F238E27FC236}">
                <a16:creationId xmlns:a16="http://schemas.microsoft.com/office/drawing/2014/main" id="{B01671A0-0C3A-4891-B78B-6A4DE0B2BABF}"/>
              </a:ext>
            </a:extLst>
          </p:cNvPr>
          <p:cNvSpPr txBox="1"/>
          <p:nvPr/>
        </p:nvSpPr>
        <p:spPr>
          <a:xfrm>
            <a:off x="6990080" y="3716020"/>
            <a:ext cx="4297680" cy="2050414"/>
          </a:xfrm>
          <a:prstGeom prst="rect">
            <a:avLst/>
          </a:prstGeom>
        </p:spPr>
        <p:txBody>
          <a:bodyPr vert="horz" wrap="square" lIns="0" tIns="11430" rIns="0" bIns="0" rtlCol="0">
            <a:spAutoFit/>
          </a:bodyPr>
          <a:lstStyle/>
          <a:p>
            <a:pPr marR="204470" algn="ctr">
              <a:lnSpc>
                <a:spcPts val="1235"/>
              </a:lnSpc>
              <a:spcBef>
                <a:spcPts val="90"/>
              </a:spcBef>
            </a:pPr>
            <a:r>
              <a:rPr sz="1050" b="1" spc="-25" dirty="0">
                <a:solidFill>
                  <a:srgbClr val="460968"/>
                </a:solidFill>
                <a:latin typeface="Arial"/>
                <a:cs typeface="Arial"/>
              </a:rPr>
              <a:t>Case</a:t>
            </a:r>
            <a:r>
              <a:rPr sz="1050" b="1" dirty="0">
                <a:solidFill>
                  <a:srgbClr val="460968"/>
                </a:solidFill>
                <a:latin typeface="Arial"/>
                <a:cs typeface="Arial"/>
              </a:rPr>
              <a:t> </a:t>
            </a:r>
            <a:r>
              <a:rPr sz="1050" b="1" spc="-10" dirty="0">
                <a:solidFill>
                  <a:srgbClr val="460968"/>
                </a:solidFill>
                <a:latin typeface="Arial"/>
                <a:cs typeface="Arial"/>
              </a:rPr>
              <a:t>Study</a:t>
            </a:r>
            <a:r>
              <a:rPr sz="1050" b="1" spc="-75" dirty="0">
                <a:solidFill>
                  <a:srgbClr val="460968"/>
                </a:solidFill>
                <a:latin typeface="Arial"/>
                <a:cs typeface="Arial"/>
              </a:rPr>
              <a:t> </a:t>
            </a:r>
            <a:r>
              <a:rPr sz="1050" b="1" spc="-5" dirty="0">
                <a:solidFill>
                  <a:srgbClr val="460968"/>
                </a:solidFill>
                <a:latin typeface="Arial"/>
                <a:cs typeface="Arial"/>
              </a:rPr>
              <a:t>|</a:t>
            </a:r>
            <a:r>
              <a:rPr sz="1050" b="1" spc="-105" dirty="0">
                <a:solidFill>
                  <a:srgbClr val="460968"/>
                </a:solidFill>
                <a:latin typeface="Arial"/>
                <a:cs typeface="Arial"/>
              </a:rPr>
              <a:t> </a:t>
            </a:r>
            <a:r>
              <a:rPr sz="1050" b="1" spc="-10" dirty="0">
                <a:solidFill>
                  <a:srgbClr val="460968"/>
                </a:solidFill>
                <a:latin typeface="Arial"/>
                <a:cs typeface="Arial"/>
              </a:rPr>
              <a:t>American</a:t>
            </a:r>
            <a:r>
              <a:rPr sz="1050" b="1" spc="-50" dirty="0">
                <a:solidFill>
                  <a:srgbClr val="460968"/>
                </a:solidFill>
                <a:latin typeface="Arial"/>
                <a:cs typeface="Arial"/>
              </a:rPr>
              <a:t> </a:t>
            </a:r>
            <a:r>
              <a:rPr sz="1050" b="1" spc="-15" dirty="0">
                <a:solidFill>
                  <a:srgbClr val="460968"/>
                </a:solidFill>
                <a:latin typeface="Arial"/>
                <a:cs typeface="Arial"/>
              </a:rPr>
              <a:t>app</a:t>
            </a:r>
            <a:r>
              <a:rPr sz="1050" b="1" spc="-135" dirty="0">
                <a:solidFill>
                  <a:srgbClr val="460968"/>
                </a:solidFill>
                <a:latin typeface="Arial"/>
                <a:cs typeface="Arial"/>
              </a:rPr>
              <a:t> </a:t>
            </a:r>
            <a:r>
              <a:rPr sz="1050" b="1" dirty="0">
                <a:solidFill>
                  <a:srgbClr val="460968"/>
                </a:solidFill>
                <a:latin typeface="Arial"/>
                <a:cs typeface="Arial"/>
              </a:rPr>
              <a:t>that</a:t>
            </a:r>
            <a:r>
              <a:rPr sz="1050" b="1" spc="-80" dirty="0">
                <a:solidFill>
                  <a:srgbClr val="460968"/>
                </a:solidFill>
                <a:latin typeface="Arial"/>
                <a:cs typeface="Arial"/>
              </a:rPr>
              <a:t> </a:t>
            </a:r>
            <a:r>
              <a:rPr sz="1050" b="1" spc="-20" dirty="0">
                <a:solidFill>
                  <a:srgbClr val="460968"/>
                </a:solidFill>
                <a:latin typeface="Arial"/>
                <a:cs typeface="Arial"/>
              </a:rPr>
              <a:t>targets</a:t>
            </a:r>
            <a:r>
              <a:rPr sz="1050" b="1" spc="-150" dirty="0">
                <a:solidFill>
                  <a:srgbClr val="460968"/>
                </a:solidFill>
                <a:latin typeface="Arial"/>
                <a:cs typeface="Arial"/>
              </a:rPr>
              <a:t> </a:t>
            </a:r>
            <a:r>
              <a:rPr sz="1050" b="1" spc="-15" dirty="0">
                <a:solidFill>
                  <a:srgbClr val="460968"/>
                </a:solidFill>
                <a:latin typeface="Arial"/>
                <a:cs typeface="Arial"/>
              </a:rPr>
              <a:t>the</a:t>
            </a:r>
            <a:r>
              <a:rPr sz="1050" b="1" spc="5" dirty="0">
                <a:solidFill>
                  <a:srgbClr val="460968"/>
                </a:solidFill>
                <a:latin typeface="Arial"/>
                <a:cs typeface="Arial"/>
              </a:rPr>
              <a:t> </a:t>
            </a:r>
            <a:r>
              <a:rPr sz="1050" b="1" spc="-20" dirty="0">
                <a:solidFill>
                  <a:srgbClr val="460968"/>
                </a:solidFill>
                <a:latin typeface="Arial"/>
                <a:cs typeface="Arial"/>
              </a:rPr>
              <a:t>price</a:t>
            </a:r>
            <a:r>
              <a:rPr sz="1050" b="1" spc="-75" dirty="0">
                <a:solidFill>
                  <a:srgbClr val="460968"/>
                </a:solidFill>
                <a:latin typeface="Arial"/>
                <a:cs typeface="Arial"/>
              </a:rPr>
              <a:t> </a:t>
            </a:r>
            <a:r>
              <a:rPr sz="1050" b="1" spc="-25" dirty="0">
                <a:solidFill>
                  <a:srgbClr val="460968"/>
                </a:solidFill>
                <a:latin typeface="Arial"/>
                <a:cs typeface="Arial"/>
              </a:rPr>
              <a:t>savvy</a:t>
            </a:r>
            <a:r>
              <a:rPr sz="1050" b="1" spc="-80" dirty="0">
                <a:solidFill>
                  <a:srgbClr val="460968"/>
                </a:solidFill>
                <a:latin typeface="Arial"/>
                <a:cs typeface="Arial"/>
              </a:rPr>
              <a:t> </a:t>
            </a:r>
            <a:r>
              <a:rPr sz="1050" b="1" spc="-25" dirty="0">
                <a:solidFill>
                  <a:srgbClr val="460968"/>
                </a:solidFill>
                <a:latin typeface="Arial"/>
                <a:cs typeface="Arial"/>
              </a:rPr>
              <a:t>customer</a:t>
            </a:r>
            <a:endParaRPr sz="1050">
              <a:latin typeface="Arial"/>
              <a:cs typeface="Arial"/>
            </a:endParaRPr>
          </a:p>
          <a:p>
            <a:pPr marL="71755">
              <a:lnSpc>
                <a:spcPts val="1895"/>
              </a:lnSpc>
            </a:pPr>
            <a:r>
              <a:rPr sz="1600" b="1" spc="-20" dirty="0">
                <a:solidFill>
                  <a:srgbClr val="460968"/>
                </a:solidFill>
                <a:latin typeface="Arial"/>
                <a:cs typeface="Arial"/>
              </a:rPr>
              <a:t>ShopSavvy</a:t>
            </a:r>
            <a:endParaRPr sz="1600">
              <a:latin typeface="Arial"/>
              <a:cs typeface="Arial"/>
            </a:endParaRPr>
          </a:p>
          <a:p>
            <a:pPr>
              <a:lnSpc>
                <a:spcPct val="100000"/>
              </a:lnSpc>
              <a:spcBef>
                <a:spcPts val="15"/>
              </a:spcBef>
            </a:pPr>
            <a:endParaRPr sz="1600">
              <a:latin typeface="Times New Roman"/>
              <a:cs typeface="Times New Roman"/>
            </a:endParaRPr>
          </a:p>
          <a:p>
            <a:pPr marL="346710" indent="-172720">
              <a:lnSpc>
                <a:spcPct val="100000"/>
              </a:lnSpc>
              <a:buChar char="—"/>
              <a:tabLst>
                <a:tab pos="346710" algn="l"/>
              </a:tabLst>
            </a:pPr>
            <a:r>
              <a:rPr sz="850" spc="5" dirty="0">
                <a:solidFill>
                  <a:srgbClr val="460968"/>
                </a:solidFill>
                <a:latin typeface="Arial"/>
                <a:cs typeface="Arial"/>
              </a:rPr>
              <a:t>Allow </a:t>
            </a:r>
            <a:r>
              <a:rPr sz="850" spc="15" dirty="0">
                <a:solidFill>
                  <a:srgbClr val="460968"/>
                </a:solidFill>
                <a:latin typeface="Arial"/>
                <a:cs typeface="Arial"/>
              </a:rPr>
              <a:t>s </a:t>
            </a:r>
            <a:r>
              <a:rPr sz="850" spc="20" dirty="0">
                <a:solidFill>
                  <a:srgbClr val="460968"/>
                </a:solidFill>
                <a:latin typeface="Arial"/>
                <a:cs typeface="Arial"/>
              </a:rPr>
              <a:t>users </a:t>
            </a:r>
            <a:r>
              <a:rPr sz="850" spc="10" dirty="0">
                <a:solidFill>
                  <a:srgbClr val="460968"/>
                </a:solidFill>
                <a:latin typeface="Arial"/>
                <a:cs typeface="Arial"/>
              </a:rPr>
              <a:t>to </a:t>
            </a:r>
            <a:r>
              <a:rPr sz="850" b="1" spc="25" dirty="0">
                <a:solidFill>
                  <a:srgbClr val="460968"/>
                </a:solidFill>
                <a:latin typeface="Arial"/>
                <a:cs typeface="Arial"/>
              </a:rPr>
              <a:t>scan </a:t>
            </a:r>
            <a:r>
              <a:rPr sz="850" b="1" spc="30" dirty="0">
                <a:solidFill>
                  <a:srgbClr val="460968"/>
                </a:solidFill>
                <a:latin typeface="Arial"/>
                <a:cs typeface="Arial"/>
              </a:rPr>
              <a:t>barcode </a:t>
            </a:r>
            <a:r>
              <a:rPr sz="850" spc="5" dirty="0">
                <a:solidFill>
                  <a:srgbClr val="460968"/>
                </a:solidFill>
                <a:latin typeface="Arial"/>
                <a:cs typeface="Arial"/>
              </a:rPr>
              <a:t>of any </a:t>
            </a:r>
            <a:r>
              <a:rPr sz="850" spc="15" dirty="0">
                <a:solidFill>
                  <a:srgbClr val="460968"/>
                </a:solidFill>
                <a:latin typeface="Arial"/>
                <a:cs typeface="Arial"/>
              </a:rPr>
              <a:t>product </a:t>
            </a:r>
            <a:r>
              <a:rPr sz="850" spc="5" dirty="0">
                <a:solidFill>
                  <a:srgbClr val="460968"/>
                </a:solidFill>
                <a:latin typeface="Arial"/>
                <a:cs typeface="Arial"/>
              </a:rPr>
              <a:t>and </a:t>
            </a:r>
            <a:r>
              <a:rPr sz="850" b="1" spc="40" dirty="0">
                <a:solidFill>
                  <a:srgbClr val="460968"/>
                </a:solidFill>
                <a:latin typeface="Arial"/>
                <a:cs typeface="Arial"/>
              </a:rPr>
              <a:t>compare </a:t>
            </a:r>
            <a:r>
              <a:rPr sz="850" spc="-10" dirty="0">
                <a:solidFill>
                  <a:srgbClr val="460968"/>
                </a:solidFill>
                <a:latin typeface="Arial"/>
                <a:cs typeface="Arial"/>
              </a:rPr>
              <a:t>all </a:t>
            </a:r>
            <a:r>
              <a:rPr sz="850" spc="5" dirty="0">
                <a:solidFill>
                  <a:srgbClr val="460968"/>
                </a:solidFill>
                <a:latin typeface="Arial"/>
                <a:cs typeface="Arial"/>
              </a:rPr>
              <a:t>the</a:t>
            </a:r>
            <a:r>
              <a:rPr sz="850" spc="40" dirty="0">
                <a:solidFill>
                  <a:srgbClr val="460968"/>
                </a:solidFill>
                <a:latin typeface="Arial"/>
                <a:cs typeface="Arial"/>
              </a:rPr>
              <a:t> </a:t>
            </a:r>
            <a:r>
              <a:rPr sz="850" spc="15" dirty="0">
                <a:solidFill>
                  <a:srgbClr val="460968"/>
                </a:solidFill>
                <a:latin typeface="Arial"/>
                <a:cs typeface="Arial"/>
              </a:rPr>
              <a:t>best</a:t>
            </a:r>
            <a:endParaRPr sz="850">
              <a:latin typeface="Arial"/>
              <a:cs typeface="Arial"/>
            </a:endParaRPr>
          </a:p>
          <a:p>
            <a:pPr marL="346710">
              <a:lnSpc>
                <a:spcPct val="100000"/>
              </a:lnSpc>
              <a:spcBef>
                <a:spcPts val="20"/>
              </a:spcBef>
            </a:pPr>
            <a:r>
              <a:rPr sz="850" spc="10" dirty="0">
                <a:solidFill>
                  <a:srgbClr val="460968"/>
                </a:solidFill>
                <a:latin typeface="Arial"/>
                <a:cs typeface="Arial"/>
              </a:rPr>
              <a:t>prices on </a:t>
            </a:r>
            <a:r>
              <a:rPr sz="850" spc="5" dirty="0">
                <a:solidFill>
                  <a:srgbClr val="460968"/>
                </a:solidFill>
                <a:latin typeface="Arial"/>
                <a:cs typeface="Arial"/>
              </a:rPr>
              <a:t>the </a:t>
            </a:r>
            <a:r>
              <a:rPr sz="850" dirty="0">
                <a:solidFill>
                  <a:srgbClr val="460968"/>
                </a:solidFill>
                <a:latin typeface="Arial"/>
                <a:cs typeface="Arial"/>
              </a:rPr>
              <a:t>internet </a:t>
            </a:r>
            <a:r>
              <a:rPr sz="850" spc="5" dirty="0">
                <a:solidFill>
                  <a:srgbClr val="460968"/>
                </a:solidFill>
                <a:latin typeface="Arial"/>
                <a:cs typeface="Arial"/>
              </a:rPr>
              <a:t>and at </a:t>
            </a:r>
            <a:r>
              <a:rPr sz="850" dirty="0">
                <a:solidFill>
                  <a:srgbClr val="460968"/>
                </a:solidFill>
                <a:latin typeface="Arial"/>
                <a:cs typeface="Arial"/>
              </a:rPr>
              <a:t>near </a:t>
            </a:r>
            <a:r>
              <a:rPr sz="850" spc="5" dirty="0">
                <a:solidFill>
                  <a:srgbClr val="460968"/>
                </a:solidFill>
                <a:latin typeface="Arial"/>
                <a:cs typeface="Arial"/>
              </a:rPr>
              <a:t>by</a:t>
            </a:r>
            <a:r>
              <a:rPr sz="850" spc="-45" dirty="0">
                <a:solidFill>
                  <a:srgbClr val="460968"/>
                </a:solidFill>
                <a:latin typeface="Arial"/>
                <a:cs typeface="Arial"/>
              </a:rPr>
              <a:t> </a:t>
            </a:r>
            <a:r>
              <a:rPr sz="850" spc="15" dirty="0">
                <a:solidFill>
                  <a:srgbClr val="460968"/>
                </a:solidFill>
                <a:latin typeface="Arial"/>
                <a:cs typeface="Arial"/>
              </a:rPr>
              <a:t>stores</a:t>
            </a:r>
            <a:endParaRPr sz="850">
              <a:latin typeface="Arial"/>
              <a:cs typeface="Arial"/>
            </a:endParaRPr>
          </a:p>
          <a:p>
            <a:pPr marL="346710" indent="-172720">
              <a:lnSpc>
                <a:spcPct val="100000"/>
              </a:lnSpc>
              <a:spcBef>
                <a:spcPts val="665"/>
              </a:spcBef>
              <a:buChar char="—"/>
              <a:tabLst>
                <a:tab pos="346710" algn="l"/>
              </a:tabLst>
            </a:pPr>
            <a:r>
              <a:rPr sz="850" spc="30" dirty="0">
                <a:solidFill>
                  <a:srgbClr val="460968"/>
                </a:solidFill>
                <a:latin typeface="Arial"/>
                <a:cs typeface="Arial"/>
              </a:rPr>
              <a:t>App </a:t>
            </a:r>
            <a:r>
              <a:rPr sz="850" spc="5" dirty="0">
                <a:solidFill>
                  <a:srgbClr val="460968"/>
                </a:solidFill>
                <a:latin typeface="Arial"/>
                <a:cs typeface="Arial"/>
              </a:rPr>
              <a:t>also </a:t>
            </a:r>
            <a:r>
              <a:rPr sz="850" dirty="0">
                <a:solidFill>
                  <a:srgbClr val="460968"/>
                </a:solidFill>
                <a:latin typeface="Arial"/>
                <a:cs typeface="Arial"/>
              </a:rPr>
              <a:t>alerts </a:t>
            </a:r>
            <a:r>
              <a:rPr sz="850" spc="10" dirty="0">
                <a:solidFill>
                  <a:srgbClr val="460968"/>
                </a:solidFill>
                <a:latin typeface="Arial"/>
                <a:cs typeface="Arial"/>
              </a:rPr>
              <a:t>consumers </a:t>
            </a:r>
            <a:r>
              <a:rPr sz="850" spc="-15" dirty="0">
                <a:solidFill>
                  <a:srgbClr val="460968"/>
                </a:solidFill>
                <a:latin typeface="Arial"/>
                <a:cs typeface="Arial"/>
              </a:rPr>
              <a:t>if </a:t>
            </a:r>
            <a:r>
              <a:rPr sz="850" spc="15" dirty="0">
                <a:solidFill>
                  <a:srgbClr val="460968"/>
                </a:solidFill>
                <a:latin typeface="Arial"/>
                <a:cs typeface="Arial"/>
              </a:rPr>
              <a:t>a </a:t>
            </a:r>
            <a:r>
              <a:rPr sz="850" spc="-5" dirty="0">
                <a:solidFill>
                  <a:srgbClr val="460968"/>
                </a:solidFill>
                <a:latin typeface="Arial"/>
                <a:cs typeface="Arial"/>
              </a:rPr>
              <a:t>retailer </a:t>
            </a:r>
            <a:r>
              <a:rPr sz="850" spc="5" dirty="0">
                <a:solidFill>
                  <a:srgbClr val="460968"/>
                </a:solidFill>
                <a:latin typeface="Arial"/>
                <a:cs typeface="Arial"/>
              </a:rPr>
              <a:t>follow </a:t>
            </a:r>
            <a:r>
              <a:rPr sz="850" spc="15" dirty="0">
                <a:solidFill>
                  <a:srgbClr val="460968"/>
                </a:solidFill>
                <a:latin typeface="Arial"/>
                <a:cs typeface="Arial"/>
              </a:rPr>
              <a:t>s a price </a:t>
            </a:r>
            <a:r>
              <a:rPr sz="850" spc="-5" dirty="0">
                <a:solidFill>
                  <a:srgbClr val="460968"/>
                </a:solidFill>
                <a:latin typeface="Arial"/>
                <a:cs typeface="Arial"/>
              </a:rPr>
              <a:t>matching</a:t>
            </a:r>
            <a:r>
              <a:rPr sz="850" spc="5" dirty="0">
                <a:solidFill>
                  <a:srgbClr val="460968"/>
                </a:solidFill>
                <a:latin typeface="Arial"/>
                <a:cs typeface="Arial"/>
              </a:rPr>
              <a:t> </a:t>
            </a:r>
            <a:r>
              <a:rPr sz="850" dirty="0">
                <a:solidFill>
                  <a:srgbClr val="460968"/>
                </a:solidFill>
                <a:latin typeface="Arial"/>
                <a:cs typeface="Arial"/>
              </a:rPr>
              <a:t>policy</a:t>
            </a:r>
            <a:endParaRPr sz="850">
              <a:latin typeface="Arial"/>
              <a:cs typeface="Arial"/>
            </a:endParaRPr>
          </a:p>
          <a:p>
            <a:pPr marL="346710" indent="-172720">
              <a:lnSpc>
                <a:spcPct val="100000"/>
              </a:lnSpc>
              <a:spcBef>
                <a:spcPts val="660"/>
              </a:spcBef>
              <a:buChar char="—"/>
              <a:tabLst>
                <a:tab pos="346710" algn="l"/>
              </a:tabLst>
            </a:pPr>
            <a:r>
              <a:rPr sz="850" spc="-30" dirty="0">
                <a:solidFill>
                  <a:srgbClr val="460968"/>
                </a:solidFill>
                <a:latin typeface="Arial"/>
                <a:cs typeface="Arial"/>
              </a:rPr>
              <a:t>Claims </a:t>
            </a:r>
            <a:r>
              <a:rPr sz="850" spc="5" dirty="0">
                <a:solidFill>
                  <a:srgbClr val="460968"/>
                </a:solidFill>
                <a:latin typeface="Arial"/>
                <a:cs typeface="Arial"/>
              </a:rPr>
              <a:t>to </a:t>
            </a:r>
            <a:r>
              <a:rPr sz="850" spc="15" dirty="0">
                <a:solidFill>
                  <a:srgbClr val="460968"/>
                </a:solidFill>
                <a:latin typeface="Arial"/>
                <a:cs typeface="Arial"/>
              </a:rPr>
              <a:t>have a </a:t>
            </a:r>
            <a:r>
              <a:rPr sz="850" spc="10" dirty="0">
                <a:solidFill>
                  <a:srgbClr val="460968"/>
                </a:solidFill>
                <a:latin typeface="Arial"/>
                <a:cs typeface="Arial"/>
              </a:rPr>
              <a:t>largest </a:t>
            </a:r>
            <a:r>
              <a:rPr sz="850" b="1" spc="25" dirty="0">
                <a:solidFill>
                  <a:srgbClr val="460968"/>
                </a:solidFill>
                <a:latin typeface="Arial"/>
                <a:cs typeface="Arial"/>
              </a:rPr>
              <a:t>database of </a:t>
            </a:r>
            <a:r>
              <a:rPr sz="850" b="1" spc="35" dirty="0">
                <a:solidFill>
                  <a:srgbClr val="460968"/>
                </a:solidFill>
                <a:latin typeface="Arial"/>
                <a:cs typeface="Arial"/>
              </a:rPr>
              <a:t>retailers </a:t>
            </a:r>
            <a:r>
              <a:rPr sz="850" spc="5" dirty="0">
                <a:solidFill>
                  <a:srgbClr val="460968"/>
                </a:solidFill>
                <a:latin typeface="Arial"/>
                <a:cs typeface="Arial"/>
              </a:rPr>
              <a:t>, </a:t>
            </a:r>
            <a:r>
              <a:rPr sz="850" spc="10" dirty="0">
                <a:solidFill>
                  <a:srgbClr val="460968"/>
                </a:solidFill>
                <a:latin typeface="Arial"/>
                <a:cs typeface="Arial"/>
              </a:rPr>
              <a:t>products </a:t>
            </a:r>
            <a:r>
              <a:rPr sz="850" spc="5" dirty="0">
                <a:solidFill>
                  <a:srgbClr val="460968"/>
                </a:solidFill>
                <a:latin typeface="Arial"/>
                <a:cs typeface="Arial"/>
              </a:rPr>
              <a:t>and</a:t>
            </a:r>
            <a:r>
              <a:rPr sz="850" spc="-160" dirty="0">
                <a:solidFill>
                  <a:srgbClr val="460968"/>
                </a:solidFill>
                <a:latin typeface="Arial"/>
                <a:cs typeface="Arial"/>
              </a:rPr>
              <a:t> </a:t>
            </a:r>
            <a:r>
              <a:rPr sz="850" spc="10" dirty="0">
                <a:solidFill>
                  <a:srgbClr val="460968"/>
                </a:solidFill>
                <a:latin typeface="Arial"/>
                <a:cs typeface="Arial"/>
              </a:rPr>
              <a:t>prices</a:t>
            </a:r>
            <a:endParaRPr sz="850">
              <a:latin typeface="Arial"/>
              <a:cs typeface="Arial"/>
            </a:endParaRPr>
          </a:p>
          <a:p>
            <a:pPr marL="346710" indent="-172720">
              <a:lnSpc>
                <a:spcPct val="100000"/>
              </a:lnSpc>
              <a:spcBef>
                <a:spcPts val="665"/>
              </a:spcBef>
              <a:buChar char="—"/>
              <a:tabLst>
                <a:tab pos="346710" algn="l"/>
              </a:tabLst>
            </a:pPr>
            <a:r>
              <a:rPr sz="850" spc="-15" dirty="0">
                <a:solidFill>
                  <a:srgbClr val="460968"/>
                </a:solidFill>
                <a:latin typeface="Arial"/>
                <a:cs typeface="Arial"/>
              </a:rPr>
              <a:t>Has </a:t>
            </a:r>
            <a:r>
              <a:rPr sz="850" spc="5" dirty="0">
                <a:solidFill>
                  <a:srgbClr val="460968"/>
                </a:solidFill>
                <a:latin typeface="Arial"/>
                <a:cs typeface="Arial"/>
              </a:rPr>
              <a:t>now </a:t>
            </a:r>
            <a:r>
              <a:rPr sz="850" dirty="0">
                <a:solidFill>
                  <a:srgbClr val="460968"/>
                </a:solidFill>
                <a:latin typeface="Arial"/>
                <a:cs typeface="Arial"/>
              </a:rPr>
              <a:t>become </a:t>
            </a:r>
            <a:r>
              <a:rPr sz="850" spc="5" dirty="0">
                <a:solidFill>
                  <a:srgbClr val="460968"/>
                </a:solidFill>
                <a:latin typeface="Arial"/>
                <a:cs typeface="Arial"/>
              </a:rPr>
              <a:t>the </a:t>
            </a:r>
            <a:r>
              <a:rPr sz="850" b="1" spc="25" dirty="0">
                <a:solidFill>
                  <a:srgbClr val="460968"/>
                </a:solidFill>
                <a:latin typeface="Arial"/>
                <a:cs typeface="Arial"/>
              </a:rPr>
              <a:t>w </a:t>
            </a:r>
            <a:r>
              <a:rPr sz="850" b="1" spc="30" dirty="0">
                <a:solidFill>
                  <a:srgbClr val="460968"/>
                </a:solidFill>
                <a:latin typeface="Arial"/>
                <a:cs typeface="Arial"/>
              </a:rPr>
              <a:t>orld's </a:t>
            </a:r>
            <a:r>
              <a:rPr sz="850" b="1" spc="40" dirty="0">
                <a:solidFill>
                  <a:srgbClr val="460968"/>
                </a:solidFill>
                <a:latin typeface="Arial"/>
                <a:cs typeface="Arial"/>
              </a:rPr>
              <a:t>most </a:t>
            </a:r>
            <a:r>
              <a:rPr sz="850" b="1" spc="20" dirty="0">
                <a:solidFill>
                  <a:srgbClr val="460968"/>
                </a:solidFill>
                <a:latin typeface="Arial"/>
                <a:cs typeface="Arial"/>
              </a:rPr>
              <a:t>popular </a:t>
            </a:r>
            <a:r>
              <a:rPr sz="850" b="1" spc="35" dirty="0">
                <a:solidFill>
                  <a:srgbClr val="460968"/>
                </a:solidFill>
                <a:latin typeface="Arial"/>
                <a:cs typeface="Arial"/>
              </a:rPr>
              <a:t>shopping </a:t>
            </a:r>
            <a:r>
              <a:rPr sz="850" b="1" spc="20" dirty="0">
                <a:solidFill>
                  <a:srgbClr val="460968"/>
                </a:solidFill>
                <a:latin typeface="Arial"/>
                <a:cs typeface="Arial"/>
              </a:rPr>
              <a:t>app </a:t>
            </a:r>
            <a:r>
              <a:rPr sz="850" spc="30" dirty="0">
                <a:solidFill>
                  <a:srgbClr val="460968"/>
                </a:solidFill>
                <a:latin typeface="Arial"/>
                <a:cs typeface="Arial"/>
              </a:rPr>
              <a:t>— </a:t>
            </a:r>
            <a:r>
              <a:rPr sz="850" spc="10" dirty="0">
                <a:solidFill>
                  <a:srgbClr val="460968"/>
                </a:solidFill>
                <a:latin typeface="Arial"/>
                <a:cs typeface="Arial"/>
              </a:rPr>
              <a:t>has</a:t>
            </a:r>
            <a:r>
              <a:rPr sz="850" dirty="0">
                <a:solidFill>
                  <a:srgbClr val="460968"/>
                </a:solidFill>
                <a:latin typeface="Arial"/>
                <a:cs typeface="Arial"/>
              </a:rPr>
              <a:t> </a:t>
            </a:r>
            <a:r>
              <a:rPr sz="850" spc="-5" dirty="0">
                <a:solidFill>
                  <a:srgbClr val="460968"/>
                </a:solidFill>
                <a:latin typeface="Arial"/>
                <a:cs typeface="Arial"/>
              </a:rPr>
              <a:t>more</a:t>
            </a:r>
            <a:endParaRPr sz="850">
              <a:latin typeface="Arial"/>
              <a:cs typeface="Arial"/>
            </a:endParaRPr>
          </a:p>
          <a:p>
            <a:pPr marR="62865" algn="ctr">
              <a:lnSpc>
                <a:spcPct val="100000"/>
              </a:lnSpc>
              <a:spcBef>
                <a:spcPts val="100"/>
              </a:spcBef>
            </a:pPr>
            <a:r>
              <a:rPr sz="850" spc="5" dirty="0">
                <a:solidFill>
                  <a:srgbClr val="460968"/>
                </a:solidFill>
                <a:latin typeface="Arial"/>
                <a:cs typeface="Arial"/>
              </a:rPr>
              <a:t>than 100 </a:t>
            </a:r>
            <a:r>
              <a:rPr sz="850" spc="-30" dirty="0">
                <a:solidFill>
                  <a:srgbClr val="460968"/>
                </a:solidFill>
                <a:latin typeface="Arial"/>
                <a:cs typeface="Arial"/>
              </a:rPr>
              <a:t>million </a:t>
            </a:r>
            <a:r>
              <a:rPr sz="850" spc="10" dirty="0">
                <a:solidFill>
                  <a:srgbClr val="460968"/>
                </a:solidFill>
                <a:latin typeface="Arial"/>
                <a:cs typeface="Arial"/>
              </a:rPr>
              <a:t>dow </a:t>
            </a:r>
            <a:r>
              <a:rPr sz="850" dirty="0">
                <a:solidFill>
                  <a:srgbClr val="460968"/>
                </a:solidFill>
                <a:latin typeface="Arial"/>
                <a:cs typeface="Arial"/>
              </a:rPr>
              <a:t>nloads </a:t>
            </a:r>
            <a:r>
              <a:rPr sz="850" spc="5" dirty="0">
                <a:solidFill>
                  <a:srgbClr val="460968"/>
                </a:solidFill>
                <a:latin typeface="Arial"/>
                <a:cs typeface="Arial"/>
              </a:rPr>
              <a:t>and </a:t>
            </a:r>
            <a:r>
              <a:rPr sz="850" spc="15" dirty="0">
                <a:solidFill>
                  <a:srgbClr val="460968"/>
                </a:solidFill>
                <a:latin typeface="Arial"/>
                <a:cs typeface="Arial"/>
              </a:rPr>
              <a:t>over </a:t>
            </a:r>
            <a:r>
              <a:rPr sz="850" spc="10" dirty="0">
                <a:solidFill>
                  <a:srgbClr val="460968"/>
                </a:solidFill>
                <a:latin typeface="Arial"/>
                <a:cs typeface="Arial"/>
              </a:rPr>
              <a:t>50 </a:t>
            </a:r>
            <a:r>
              <a:rPr sz="850" spc="-30" dirty="0">
                <a:solidFill>
                  <a:srgbClr val="460968"/>
                </a:solidFill>
                <a:latin typeface="Arial"/>
                <a:cs typeface="Arial"/>
              </a:rPr>
              <a:t>million </a:t>
            </a:r>
            <a:r>
              <a:rPr sz="850" spc="15" dirty="0">
                <a:solidFill>
                  <a:srgbClr val="460968"/>
                </a:solidFill>
                <a:latin typeface="Arial"/>
                <a:cs typeface="Arial"/>
              </a:rPr>
              <a:t>product </a:t>
            </a:r>
            <a:r>
              <a:rPr sz="850" spc="25" dirty="0">
                <a:solidFill>
                  <a:srgbClr val="460968"/>
                </a:solidFill>
                <a:latin typeface="Arial"/>
                <a:cs typeface="Arial"/>
              </a:rPr>
              <a:t>scans </a:t>
            </a:r>
            <a:r>
              <a:rPr sz="850" spc="15" dirty="0">
                <a:solidFill>
                  <a:srgbClr val="460968"/>
                </a:solidFill>
                <a:latin typeface="Arial"/>
                <a:cs typeface="Arial"/>
              </a:rPr>
              <a:t>a</a:t>
            </a:r>
            <a:r>
              <a:rPr sz="850" spc="100" dirty="0">
                <a:solidFill>
                  <a:srgbClr val="460968"/>
                </a:solidFill>
                <a:latin typeface="Arial"/>
                <a:cs typeface="Arial"/>
              </a:rPr>
              <a:t> </a:t>
            </a:r>
            <a:r>
              <a:rPr sz="850" spc="-10" dirty="0">
                <a:solidFill>
                  <a:srgbClr val="460968"/>
                </a:solidFill>
                <a:latin typeface="Arial"/>
                <a:cs typeface="Arial"/>
              </a:rPr>
              <a:t>month</a:t>
            </a:r>
            <a:endParaRPr sz="850">
              <a:latin typeface="Arial"/>
              <a:cs typeface="Arial"/>
            </a:endParaRPr>
          </a:p>
          <a:p>
            <a:pPr marL="346710" marR="329565" indent="-172720">
              <a:lnSpc>
                <a:spcPct val="102200"/>
              </a:lnSpc>
              <a:spcBef>
                <a:spcPts val="640"/>
              </a:spcBef>
              <a:buChar char="—"/>
              <a:tabLst>
                <a:tab pos="346710" algn="l"/>
              </a:tabLst>
            </a:pPr>
            <a:r>
              <a:rPr sz="850" spc="5" dirty="0">
                <a:solidFill>
                  <a:srgbClr val="460968"/>
                </a:solidFill>
                <a:latin typeface="Arial"/>
                <a:cs typeface="Arial"/>
              </a:rPr>
              <a:t>Further, the app </a:t>
            </a:r>
            <a:r>
              <a:rPr sz="850" spc="-5" dirty="0">
                <a:solidFill>
                  <a:srgbClr val="460968"/>
                </a:solidFill>
                <a:latin typeface="Arial"/>
                <a:cs typeface="Arial"/>
              </a:rPr>
              <a:t>lets </a:t>
            </a:r>
            <a:r>
              <a:rPr sz="850" spc="10" dirty="0">
                <a:solidFill>
                  <a:srgbClr val="460968"/>
                </a:solidFill>
                <a:latin typeface="Arial"/>
                <a:cs typeface="Arial"/>
              </a:rPr>
              <a:t>consumers to </a:t>
            </a:r>
            <a:r>
              <a:rPr sz="850" b="1" spc="40" dirty="0">
                <a:solidFill>
                  <a:srgbClr val="460968"/>
                </a:solidFill>
                <a:latin typeface="Arial"/>
                <a:cs typeface="Arial"/>
              </a:rPr>
              <a:t>share </a:t>
            </a:r>
            <a:r>
              <a:rPr sz="850" b="1" spc="25" dirty="0">
                <a:solidFill>
                  <a:srgbClr val="460968"/>
                </a:solidFill>
                <a:latin typeface="Arial"/>
                <a:cs typeface="Arial"/>
              </a:rPr>
              <a:t>deals </a:t>
            </a:r>
            <a:r>
              <a:rPr sz="850" b="1" spc="20" dirty="0">
                <a:solidFill>
                  <a:srgbClr val="460968"/>
                </a:solidFill>
                <a:latin typeface="Arial"/>
                <a:cs typeface="Arial"/>
              </a:rPr>
              <a:t>w </a:t>
            </a:r>
            <a:r>
              <a:rPr sz="850" b="1" spc="15" dirty="0">
                <a:solidFill>
                  <a:srgbClr val="460968"/>
                </a:solidFill>
                <a:latin typeface="Arial"/>
                <a:cs typeface="Arial"/>
              </a:rPr>
              <a:t>ith </a:t>
            </a:r>
            <a:r>
              <a:rPr sz="850" b="1" spc="35" dirty="0">
                <a:solidFill>
                  <a:srgbClr val="460968"/>
                </a:solidFill>
                <a:latin typeface="Arial"/>
                <a:cs typeface="Arial"/>
              </a:rPr>
              <a:t>friends</a:t>
            </a:r>
            <a:r>
              <a:rPr sz="850" spc="35" dirty="0">
                <a:solidFill>
                  <a:srgbClr val="460968"/>
                </a:solidFill>
                <a:latin typeface="Arial"/>
                <a:cs typeface="Arial"/>
              </a:rPr>
              <a:t>, </a:t>
            </a:r>
            <a:r>
              <a:rPr sz="850" spc="20" dirty="0">
                <a:solidFill>
                  <a:srgbClr val="460968"/>
                </a:solidFill>
                <a:latin typeface="Arial"/>
                <a:cs typeface="Arial"/>
              </a:rPr>
              <a:t>set </a:t>
            </a:r>
            <a:r>
              <a:rPr sz="850" b="1" spc="25" dirty="0">
                <a:solidFill>
                  <a:srgbClr val="460968"/>
                </a:solidFill>
                <a:latin typeface="Arial"/>
                <a:cs typeface="Arial"/>
              </a:rPr>
              <a:t>price  </a:t>
            </a:r>
            <a:r>
              <a:rPr sz="850" b="1" spc="30" dirty="0">
                <a:solidFill>
                  <a:srgbClr val="460968"/>
                </a:solidFill>
                <a:latin typeface="Arial"/>
                <a:cs typeface="Arial"/>
              </a:rPr>
              <a:t>alerts</a:t>
            </a:r>
            <a:r>
              <a:rPr sz="850" b="1" spc="-160" dirty="0">
                <a:solidFill>
                  <a:srgbClr val="460968"/>
                </a:solidFill>
                <a:latin typeface="Arial"/>
                <a:cs typeface="Arial"/>
              </a:rPr>
              <a:t> </a:t>
            </a:r>
            <a:r>
              <a:rPr sz="850" spc="5" dirty="0">
                <a:solidFill>
                  <a:srgbClr val="460968"/>
                </a:solidFill>
                <a:latin typeface="Arial"/>
                <a:cs typeface="Arial"/>
              </a:rPr>
              <a:t>,</a:t>
            </a:r>
            <a:r>
              <a:rPr sz="850" spc="-80" dirty="0">
                <a:solidFill>
                  <a:srgbClr val="460968"/>
                </a:solidFill>
                <a:latin typeface="Arial"/>
                <a:cs typeface="Arial"/>
              </a:rPr>
              <a:t> </a:t>
            </a:r>
            <a:r>
              <a:rPr sz="850" spc="-20" dirty="0">
                <a:solidFill>
                  <a:srgbClr val="460968"/>
                </a:solidFill>
                <a:latin typeface="Arial"/>
                <a:cs typeface="Arial"/>
              </a:rPr>
              <a:t>make</a:t>
            </a:r>
            <a:r>
              <a:rPr sz="850" spc="165" dirty="0">
                <a:solidFill>
                  <a:srgbClr val="460968"/>
                </a:solidFill>
                <a:latin typeface="Arial"/>
                <a:cs typeface="Arial"/>
              </a:rPr>
              <a:t> </a:t>
            </a:r>
            <a:r>
              <a:rPr sz="850" b="1" spc="20" dirty="0">
                <a:solidFill>
                  <a:srgbClr val="460968"/>
                </a:solidFill>
                <a:latin typeface="Arial"/>
                <a:cs typeface="Arial"/>
              </a:rPr>
              <a:t>w</a:t>
            </a:r>
            <a:r>
              <a:rPr sz="850" b="1" spc="-125" dirty="0">
                <a:solidFill>
                  <a:srgbClr val="460968"/>
                </a:solidFill>
                <a:latin typeface="Arial"/>
                <a:cs typeface="Arial"/>
              </a:rPr>
              <a:t> </a:t>
            </a:r>
            <a:r>
              <a:rPr sz="850" b="1" spc="30" dirty="0">
                <a:solidFill>
                  <a:srgbClr val="460968"/>
                </a:solidFill>
                <a:latin typeface="Arial"/>
                <a:cs typeface="Arial"/>
              </a:rPr>
              <a:t>ish-lists</a:t>
            </a:r>
            <a:r>
              <a:rPr sz="850" b="1" spc="-80" dirty="0">
                <a:solidFill>
                  <a:srgbClr val="460968"/>
                </a:solidFill>
                <a:latin typeface="Arial"/>
                <a:cs typeface="Arial"/>
              </a:rPr>
              <a:t> </a:t>
            </a:r>
            <a:r>
              <a:rPr sz="850" spc="5" dirty="0">
                <a:solidFill>
                  <a:srgbClr val="460968"/>
                </a:solidFill>
                <a:latin typeface="Arial"/>
                <a:cs typeface="Arial"/>
              </a:rPr>
              <a:t>and</a:t>
            </a:r>
            <a:r>
              <a:rPr sz="850" spc="-80" dirty="0">
                <a:solidFill>
                  <a:srgbClr val="460968"/>
                </a:solidFill>
                <a:latin typeface="Arial"/>
                <a:cs typeface="Arial"/>
              </a:rPr>
              <a:t> </a:t>
            </a:r>
            <a:r>
              <a:rPr sz="850" b="1" spc="50" dirty="0">
                <a:solidFill>
                  <a:srgbClr val="460968"/>
                </a:solidFill>
                <a:latin typeface="Arial"/>
                <a:cs typeface="Arial"/>
              </a:rPr>
              <a:t>recommends</a:t>
            </a:r>
            <a:r>
              <a:rPr sz="850" b="1" spc="-90" dirty="0">
                <a:solidFill>
                  <a:srgbClr val="460968"/>
                </a:solidFill>
                <a:latin typeface="Arial"/>
                <a:cs typeface="Arial"/>
              </a:rPr>
              <a:t> </a:t>
            </a:r>
            <a:r>
              <a:rPr sz="850" b="1" spc="30" dirty="0">
                <a:solidFill>
                  <a:srgbClr val="460968"/>
                </a:solidFill>
                <a:latin typeface="Arial"/>
                <a:cs typeface="Arial"/>
              </a:rPr>
              <a:t>top</a:t>
            </a:r>
            <a:r>
              <a:rPr sz="850" b="1" spc="-50" dirty="0">
                <a:solidFill>
                  <a:srgbClr val="460968"/>
                </a:solidFill>
                <a:latin typeface="Arial"/>
                <a:cs typeface="Arial"/>
              </a:rPr>
              <a:t> </a:t>
            </a:r>
            <a:r>
              <a:rPr sz="850" b="1" spc="45" dirty="0">
                <a:solidFill>
                  <a:srgbClr val="460968"/>
                </a:solidFill>
                <a:latin typeface="Arial"/>
                <a:cs typeface="Arial"/>
              </a:rPr>
              <a:t>offers</a:t>
            </a:r>
            <a:r>
              <a:rPr sz="850" b="1" spc="-60" dirty="0">
                <a:solidFill>
                  <a:srgbClr val="460968"/>
                </a:solidFill>
                <a:latin typeface="Arial"/>
                <a:cs typeface="Arial"/>
              </a:rPr>
              <a:t> </a:t>
            </a:r>
            <a:r>
              <a:rPr sz="850" spc="-10" dirty="0">
                <a:solidFill>
                  <a:srgbClr val="460968"/>
                </a:solidFill>
                <a:latin typeface="Arial"/>
                <a:cs typeface="Arial"/>
              </a:rPr>
              <a:t>in</a:t>
            </a:r>
            <a:r>
              <a:rPr sz="850" spc="-85" dirty="0">
                <a:solidFill>
                  <a:srgbClr val="460968"/>
                </a:solidFill>
                <a:latin typeface="Arial"/>
                <a:cs typeface="Arial"/>
              </a:rPr>
              <a:t> </a:t>
            </a:r>
            <a:r>
              <a:rPr sz="850" spc="5" dirty="0">
                <a:solidFill>
                  <a:srgbClr val="460968"/>
                </a:solidFill>
                <a:latin typeface="Arial"/>
                <a:cs typeface="Arial"/>
              </a:rPr>
              <a:t>450</a:t>
            </a:r>
            <a:r>
              <a:rPr sz="850" spc="75" dirty="0">
                <a:solidFill>
                  <a:srgbClr val="460968"/>
                </a:solidFill>
                <a:latin typeface="Arial"/>
                <a:cs typeface="Arial"/>
              </a:rPr>
              <a:t> </a:t>
            </a:r>
            <a:r>
              <a:rPr sz="850" spc="10" dirty="0">
                <a:solidFill>
                  <a:srgbClr val="460968"/>
                </a:solidFill>
                <a:latin typeface="Arial"/>
                <a:cs typeface="Arial"/>
              </a:rPr>
              <a:t>categories</a:t>
            </a:r>
            <a:endParaRPr sz="850">
              <a:latin typeface="Arial"/>
              <a:cs typeface="Arial"/>
            </a:endParaRPr>
          </a:p>
        </p:txBody>
      </p:sp>
      <p:sp>
        <p:nvSpPr>
          <p:cNvPr id="49" name="object 20">
            <a:extLst>
              <a:ext uri="{FF2B5EF4-FFF2-40B4-BE49-F238E27FC236}">
                <a16:creationId xmlns:a16="http://schemas.microsoft.com/office/drawing/2014/main" id="{65EBA470-E788-4FB8-80A4-A767F4B265F5}"/>
              </a:ext>
            </a:extLst>
          </p:cNvPr>
          <p:cNvSpPr/>
          <p:nvPr/>
        </p:nvSpPr>
        <p:spPr>
          <a:xfrm>
            <a:off x="6990080" y="1788160"/>
            <a:ext cx="4304665" cy="40640"/>
          </a:xfrm>
          <a:custGeom>
            <a:avLst/>
            <a:gdLst/>
            <a:ahLst/>
            <a:cxnLst/>
            <a:rect l="l" t="t" r="r" b="b"/>
            <a:pathLst>
              <a:path w="4304665" h="40639">
                <a:moveTo>
                  <a:pt x="0" y="40640"/>
                </a:moveTo>
                <a:lnTo>
                  <a:pt x="4304538" y="40640"/>
                </a:lnTo>
                <a:lnTo>
                  <a:pt x="4304538" y="0"/>
                </a:lnTo>
                <a:lnTo>
                  <a:pt x="0" y="0"/>
                </a:lnTo>
                <a:lnTo>
                  <a:pt x="0" y="40640"/>
                </a:lnTo>
                <a:close/>
              </a:path>
            </a:pathLst>
          </a:custGeom>
          <a:solidFill>
            <a:srgbClr val="FFFFFF"/>
          </a:solidFill>
        </p:spPr>
        <p:txBody>
          <a:bodyPr wrap="square" lIns="0" tIns="0" rIns="0" bIns="0" rtlCol="0"/>
          <a:lstStyle/>
          <a:p>
            <a:endParaRPr/>
          </a:p>
        </p:txBody>
      </p:sp>
      <p:sp>
        <p:nvSpPr>
          <p:cNvPr id="50" name="object 21">
            <a:extLst>
              <a:ext uri="{FF2B5EF4-FFF2-40B4-BE49-F238E27FC236}">
                <a16:creationId xmlns:a16="http://schemas.microsoft.com/office/drawing/2014/main" id="{2FB43F90-3BD3-441E-9132-A3C1912FA972}"/>
              </a:ext>
            </a:extLst>
          </p:cNvPr>
          <p:cNvSpPr/>
          <p:nvPr/>
        </p:nvSpPr>
        <p:spPr>
          <a:xfrm>
            <a:off x="6979919" y="4145279"/>
            <a:ext cx="4304665" cy="40640"/>
          </a:xfrm>
          <a:custGeom>
            <a:avLst/>
            <a:gdLst/>
            <a:ahLst/>
            <a:cxnLst/>
            <a:rect l="l" t="t" r="r" b="b"/>
            <a:pathLst>
              <a:path w="4304665" h="40639">
                <a:moveTo>
                  <a:pt x="0" y="40640"/>
                </a:moveTo>
                <a:lnTo>
                  <a:pt x="4304537" y="40640"/>
                </a:lnTo>
                <a:lnTo>
                  <a:pt x="4304537" y="0"/>
                </a:lnTo>
                <a:lnTo>
                  <a:pt x="0" y="0"/>
                </a:lnTo>
                <a:lnTo>
                  <a:pt x="0" y="40640"/>
                </a:lnTo>
                <a:close/>
              </a:path>
            </a:pathLst>
          </a:custGeom>
          <a:solidFill>
            <a:srgbClr val="FFFFFF"/>
          </a:solidFill>
        </p:spPr>
        <p:txBody>
          <a:bodyPr wrap="square" lIns="0" tIns="0" rIns="0" bIns="0" rtlCol="0"/>
          <a:lstStyle/>
          <a:p>
            <a:endParaRPr/>
          </a:p>
        </p:txBody>
      </p:sp>
      <p:sp>
        <p:nvSpPr>
          <p:cNvPr id="51" name="object 22">
            <a:extLst>
              <a:ext uri="{FF2B5EF4-FFF2-40B4-BE49-F238E27FC236}">
                <a16:creationId xmlns:a16="http://schemas.microsoft.com/office/drawing/2014/main" id="{62FF977F-961A-406E-BBE4-4D8F0F8D148A}"/>
              </a:ext>
            </a:extLst>
          </p:cNvPr>
          <p:cNvSpPr txBox="1"/>
          <p:nvPr/>
        </p:nvSpPr>
        <p:spPr>
          <a:xfrm>
            <a:off x="1069975" y="4234751"/>
            <a:ext cx="4644390" cy="500380"/>
          </a:xfrm>
          <a:prstGeom prst="rect">
            <a:avLst/>
          </a:prstGeom>
        </p:spPr>
        <p:txBody>
          <a:bodyPr vert="horz" wrap="square" lIns="0" tIns="13335" rIns="0" bIns="0" rtlCol="0">
            <a:spAutoFit/>
          </a:bodyPr>
          <a:lstStyle/>
          <a:p>
            <a:pPr marL="12700" marR="5080">
              <a:lnSpc>
                <a:spcPct val="98700"/>
              </a:lnSpc>
              <a:spcBef>
                <a:spcPts val="105"/>
              </a:spcBef>
            </a:pPr>
            <a:r>
              <a:rPr sz="1050" b="1" spc="5" dirty="0">
                <a:solidFill>
                  <a:srgbClr val="FFFFFF"/>
                </a:solidFill>
                <a:latin typeface="Arial"/>
                <a:cs typeface="Arial"/>
              </a:rPr>
              <a:t>Paying </a:t>
            </a:r>
            <a:r>
              <a:rPr sz="1050" b="1" spc="-10" dirty="0">
                <a:solidFill>
                  <a:srgbClr val="FFFFFF"/>
                </a:solidFill>
                <a:latin typeface="Arial"/>
                <a:cs typeface="Arial"/>
              </a:rPr>
              <a:t>less </a:t>
            </a:r>
            <a:r>
              <a:rPr sz="1050" b="1" spc="-15" dirty="0">
                <a:solidFill>
                  <a:srgbClr val="FFFFFF"/>
                </a:solidFill>
                <a:latin typeface="Arial"/>
                <a:cs typeface="Arial"/>
              </a:rPr>
              <a:t>for </a:t>
            </a:r>
            <a:r>
              <a:rPr sz="1050" b="1" dirty="0">
                <a:solidFill>
                  <a:srgbClr val="FFFFFF"/>
                </a:solidFill>
                <a:latin typeface="Arial"/>
                <a:cs typeface="Arial"/>
              </a:rPr>
              <a:t>more </a:t>
            </a:r>
            <a:r>
              <a:rPr sz="1050" b="1" spc="10" dirty="0">
                <a:solidFill>
                  <a:srgbClr val="FFFFFF"/>
                </a:solidFill>
                <a:latin typeface="Arial"/>
                <a:cs typeface="Arial"/>
              </a:rPr>
              <a:t>and </a:t>
            </a:r>
            <a:r>
              <a:rPr sz="1050" b="1" spc="5" dirty="0">
                <a:solidFill>
                  <a:srgbClr val="FFFFFF"/>
                </a:solidFill>
                <a:latin typeface="Arial"/>
                <a:cs typeface="Arial"/>
              </a:rPr>
              <a:t>bragging about </a:t>
            </a:r>
            <a:r>
              <a:rPr sz="1050" b="1" spc="10" dirty="0">
                <a:solidFill>
                  <a:srgbClr val="FFFFFF"/>
                </a:solidFill>
                <a:latin typeface="Arial"/>
                <a:cs typeface="Arial"/>
              </a:rPr>
              <a:t>it </a:t>
            </a:r>
            <a:r>
              <a:rPr sz="1050" b="1" spc="15" dirty="0">
                <a:solidFill>
                  <a:srgbClr val="FFFFFF"/>
                </a:solidFill>
                <a:latin typeface="Arial"/>
                <a:cs typeface="Arial"/>
              </a:rPr>
              <a:t>has </a:t>
            </a:r>
            <a:r>
              <a:rPr sz="1050" b="1" spc="5" dirty="0">
                <a:solidFill>
                  <a:srgbClr val="FFFFFF"/>
                </a:solidFill>
                <a:latin typeface="Arial"/>
                <a:cs typeface="Arial"/>
              </a:rPr>
              <a:t>become </a:t>
            </a:r>
            <a:r>
              <a:rPr sz="1050" b="1" spc="-5" dirty="0">
                <a:solidFill>
                  <a:srgbClr val="FFFFFF"/>
                </a:solidFill>
                <a:latin typeface="Arial"/>
                <a:cs typeface="Arial"/>
              </a:rPr>
              <a:t>a trend </a:t>
            </a:r>
            <a:r>
              <a:rPr sz="1050" b="1" spc="5" dirty="0">
                <a:solidFill>
                  <a:srgbClr val="FFFFFF"/>
                </a:solidFill>
                <a:latin typeface="Arial"/>
                <a:cs typeface="Arial"/>
              </a:rPr>
              <a:t>in </a:t>
            </a:r>
            <a:r>
              <a:rPr sz="1050" b="1" spc="-15" dirty="0">
                <a:solidFill>
                  <a:srgbClr val="FFFFFF"/>
                </a:solidFill>
                <a:latin typeface="Arial"/>
                <a:cs typeface="Arial"/>
              </a:rPr>
              <a:t>itself.  </a:t>
            </a:r>
            <a:r>
              <a:rPr sz="1050" b="1" spc="5" dirty="0">
                <a:solidFill>
                  <a:srgbClr val="FFFFFF"/>
                </a:solidFill>
                <a:latin typeface="Arial"/>
                <a:cs typeface="Arial"/>
              </a:rPr>
              <a:t>With </a:t>
            </a:r>
            <a:r>
              <a:rPr sz="1050" b="1" dirty="0">
                <a:solidFill>
                  <a:srgbClr val="FFFFFF"/>
                </a:solidFill>
                <a:latin typeface="Arial"/>
                <a:cs typeface="Arial"/>
              </a:rPr>
              <a:t>more </a:t>
            </a:r>
            <a:r>
              <a:rPr sz="1050" b="1" spc="-5" dirty="0">
                <a:solidFill>
                  <a:srgbClr val="FFFFFF"/>
                </a:solidFill>
                <a:latin typeface="Arial"/>
                <a:cs typeface="Arial"/>
              </a:rPr>
              <a:t>options </a:t>
            </a:r>
            <a:r>
              <a:rPr sz="1050" b="1" spc="10" dirty="0">
                <a:solidFill>
                  <a:srgbClr val="FFFFFF"/>
                </a:solidFill>
                <a:latin typeface="Arial"/>
                <a:cs typeface="Arial"/>
              </a:rPr>
              <a:t>and </a:t>
            </a:r>
            <a:r>
              <a:rPr sz="1050" b="1" dirty="0">
                <a:solidFill>
                  <a:srgbClr val="FFFFFF"/>
                </a:solidFill>
                <a:latin typeface="Arial"/>
                <a:cs typeface="Arial"/>
              </a:rPr>
              <a:t>information </a:t>
            </a:r>
            <a:r>
              <a:rPr sz="1050" b="1" spc="20" dirty="0">
                <a:solidFill>
                  <a:srgbClr val="FFFFFF"/>
                </a:solidFill>
                <a:latin typeface="Arial"/>
                <a:cs typeface="Arial"/>
              </a:rPr>
              <a:t>at</a:t>
            </a:r>
            <a:r>
              <a:rPr sz="1050" b="1" spc="-225" dirty="0">
                <a:solidFill>
                  <a:srgbClr val="FFFFFF"/>
                </a:solidFill>
                <a:latin typeface="Arial"/>
                <a:cs typeface="Arial"/>
              </a:rPr>
              <a:t> </a:t>
            </a:r>
            <a:r>
              <a:rPr sz="1050" b="1" spc="5" dirty="0">
                <a:solidFill>
                  <a:srgbClr val="FFFFFF"/>
                </a:solidFill>
                <a:latin typeface="Arial"/>
                <a:cs typeface="Arial"/>
              </a:rPr>
              <a:t>their </a:t>
            </a:r>
            <a:r>
              <a:rPr sz="1050" b="1" spc="-15" dirty="0">
                <a:solidFill>
                  <a:srgbClr val="FFFFFF"/>
                </a:solidFill>
                <a:latin typeface="Arial"/>
                <a:cs typeface="Arial"/>
              </a:rPr>
              <a:t>disposal, </a:t>
            </a:r>
            <a:r>
              <a:rPr sz="1050" b="1" spc="-10" dirty="0">
                <a:solidFill>
                  <a:srgbClr val="FFFFFF"/>
                </a:solidFill>
                <a:latin typeface="Arial"/>
                <a:cs typeface="Arial"/>
              </a:rPr>
              <a:t>consumers </a:t>
            </a:r>
            <a:r>
              <a:rPr sz="1050" b="1" spc="5" dirty="0">
                <a:solidFill>
                  <a:srgbClr val="FFFFFF"/>
                </a:solidFill>
                <a:latin typeface="Arial"/>
                <a:cs typeface="Arial"/>
              </a:rPr>
              <a:t>prefer </a:t>
            </a:r>
            <a:r>
              <a:rPr sz="1050" b="1" spc="-20" dirty="0">
                <a:solidFill>
                  <a:srgbClr val="FFFFFF"/>
                </a:solidFill>
                <a:latin typeface="Arial"/>
                <a:cs typeface="Arial"/>
              </a:rPr>
              <a:t>to  </a:t>
            </a:r>
            <a:r>
              <a:rPr sz="1050" b="1" spc="-10" dirty="0">
                <a:solidFill>
                  <a:srgbClr val="FFFFFF"/>
                </a:solidFill>
                <a:latin typeface="Arial"/>
                <a:cs typeface="Arial"/>
              </a:rPr>
              <a:t>do </a:t>
            </a:r>
            <a:r>
              <a:rPr sz="1050" b="1" spc="5" dirty="0">
                <a:solidFill>
                  <a:srgbClr val="FFFFFF"/>
                </a:solidFill>
                <a:latin typeface="Arial"/>
                <a:cs typeface="Arial"/>
              </a:rPr>
              <a:t>their </a:t>
            </a:r>
            <a:r>
              <a:rPr sz="1050" b="1" spc="15" dirty="0">
                <a:solidFill>
                  <a:srgbClr val="FFFFFF"/>
                </a:solidFill>
                <a:latin typeface="Arial"/>
                <a:cs typeface="Arial"/>
              </a:rPr>
              <a:t>own </a:t>
            </a:r>
            <a:r>
              <a:rPr sz="1050" b="1" spc="-10" dirty="0">
                <a:solidFill>
                  <a:srgbClr val="FFFFFF"/>
                </a:solidFill>
                <a:latin typeface="Arial"/>
                <a:cs typeface="Arial"/>
              </a:rPr>
              <a:t>product</a:t>
            </a:r>
            <a:r>
              <a:rPr sz="1050" b="1" spc="-95" dirty="0">
                <a:solidFill>
                  <a:srgbClr val="FFFFFF"/>
                </a:solidFill>
                <a:latin typeface="Arial"/>
                <a:cs typeface="Arial"/>
              </a:rPr>
              <a:t> </a:t>
            </a:r>
            <a:r>
              <a:rPr sz="1050" b="1" dirty="0">
                <a:solidFill>
                  <a:srgbClr val="FFFFFF"/>
                </a:solidFill>
                <a:latin typeface="Arial"/>
                <a:cs typeface="Arial"/>
              </a:rPr>
              <a:t>research</a:t>
            </a:r>
            <a:endParaRPr sz="1050" dirty="0">
              <a:latin typeface="Arial"/>
              <a:cs typeface="Arial"/>
            </a:endParaRPr>
          </a:p>
        </p:txBody>
      </p:sp>
      <p:sp>
        <p:nvSpPr>
          <p:cNvPr id="52" name="object 23">
            <a:extLst>
              <a:ext uri="{FF2B5EF4-FFF2-40B4-BE49-F238E27FC236}">
                <a16:creationId xmlns:a16="http://schemas.microsoft.com/office/drawing/2014/main" id="{87D9896C-93B4-4749-8C66-2138C1CCF956}"/>
              </a:ext>
            </a:extLst>
          </p:cNvPr>
          <p:cNvSpPr/>
          <p:nvPr/>
        </p:nvSpPr>
        <p:spPr>
          <a:xfrm>
            <a:off x="5974079" y="1838960"/>
            <a:ext cx="264160" cy="132080"/>
          </a:xfrm>
          <a:custGeom>
            <a:avLst/>
            <a:gdLst/>
            <a:ahLst/>
            <a:cxnLst/>
            <a:rect l="l" t="t" r="r" b="b"/>
            <a:pathLst>
              <a:path w="264160" h="132080">
                <a:moveTo>
                  <a:pt x="0" y="132079"/>
                </a:moveTo>
                <a:lnTo>
                  <a:pt x="264160" y="132079"/>
                </a:lnTo>
                <a:lnTo>
                  <a:pt x="264160" y="0"/>
                </a:lnTo>
                <a:lnTo>
                  <a:pt x="0" y="0"/>
                </a:lnTo>
                <a:lnTo>
                  <a:pt x="0" y="132079"/>
                </a:lnTo>
                <a:close/>
              </a:path>
            </a:pathLst>
          </a:custGeom>
          <a:solidFill>
            <a:srgbClr val="BB1F4A"/>
          </a:solidFill>
        </p:spPr>
        <p:txBody>
          <a:bodyPr wrap="square" lIns="0" tIns="0" rIns="0" bIns="0" rtlCol="0"/>
          <a:lstStyle/>
          <a:p>
            <a:endParaRPr/>
          </a:p>
        </p:txBody>
      </p:sp>
      <p:sp>
        <p:nvSpPr>
          <p:cNvPr id="53" name="object 24">
            <a:extLst>
              <a:ext uri="{FF2B5EF4-FFF2-40B4-BE49-F238E27FC236}">
                <a16:creationId xmlns:a16="http://schemas.microsoft.com/office/drawing/2014/main" id="{9EACCFAE-04A4-4F91-BF65-4A93AC1F2822}"/>
              </a:ext>
            </a:extLst>
          </p:cNvPr>
          <p:cNvSpPr/>
          <p:nvPr/>
        </p:nvSpPr>
        <p:spPr>
          <a:xfrm>
            <a:off x="5933440" y="1930400"/>
            <a:ext cx="345440" cy="365760"/>
          </a:xfrm>
          <a:custGeom>
            <a:avLst/>
            <a:gdLst/>
            <a:ahLst/>
            <a:cxnLst/>
            <a:rect l="l" t="t" r="r" b="b"/>
            <a:pathLst>
              <a:path w="345439" h="365760">
                <a:moveTo>
                  <a:pt x="325500" y="0"/>
                </a:moveTo>
                <a:lnTo>
                  <a:pt x="20447" y="0"/>
                </a:lnTo>
                <a:lnTo>
                  <a:pt x="0" y="365760"/>
                </a:lnTo>
                <a:lnTo>
                  <a:pt x="345439" y="365760"/>
                </a:lnTo>
                <a:lnTo>
                  <a:pt x="325500" y="0"/>
                </a:lnTo>
                <a:close/>
              </a:path>
            </a:pathLst>
          </a:custGeom>
          <a:solidFill>
            <a:srgbClr val="EAAA00"/>
          </a:solidFill>
        </p:spPr>
        <p:txBody>
          <a:bodyPr wrap="square" lIns="0" tIns="0" rIns="0" bIns="0" rtlCol="0"/>
          <a:lstStyle/>
          <a:p>
            <a:endParaRPr/>
          </a:p>
        </p:txBody>
      </p:sp>
      <p:sp>
        <p:nvSpPr>
          <p:cNvPr id="54" name="object 25">
            <a:extLst>
              <a:ext uri="{FF2B5EF4-FFF2-40B4-BE49-F238E27FC236}">
                <a16:creationId xmlns:a16="http://schemas.microsoft.com/office/drawing/2014/main" id="{38FD974E-A14D-4E3E-A361-7B082CB9E350}"/>
              </a:ext>
            </a:extLst>
          </p:cNvPr>
          <p:cNvSpPr/>
          <p:nvPr/>
        </p:nvSpPr>
        <p:spPr>
          <a:xfrm>
            <a:off x="5953759" y="1889760"/>
            <a:ext cx="60960" cy="40640"/>
          </a:xfrm>
          <a:custGeom>
            <a:avLst/>
            <a:gdLst/>
            <a:ahLst/>
            <a:cxnLst/>
            <a:rect l="l" t="t" r="r" b="b"/>
            <a:pathLst>
              <a:path w="60960" h="40639">
                <a:moveTo>
                  <a:pt x="60960" y="0"/>
                </a:moveTo>
                <a:lnTo>
                  <a:pt x="0" y="40639"/>
                </a:lnTo>
                <a:lnTo>
                  <a:pt x="60960" y="40639"/>
                </a:lnTo>
                <a:lnTo>
                  <a:pt x="60960" y="0"/>
                </a:lnTo>
                <a:close/>
              </a:path>
            </a:pathLst>
          </a:custGeom>
          <a:solidFill>
            <a:srgbClr val="EDA73D"/>
          </a:solidFill>
        </p:spPr>
        <p:txBody>
          <a:bodyPr wrap="square" lIns="0" tIns="0" rIns="0" bIns="0" rtlCol="0"/>
          <a:lstStyle/>
          <a:p>
            <a:endParaRPr/>
          </a:p>
        </p:txBody>
      </p:sp>
      <p:sp>
        <p:nvSpPr>
          <p:cNvPr id="55" name="object 26">
            <a:extLst>
              <a:ext uri="{FF2B5EF4-FFF2-40B4-BE49-F238E27FC236}">
                <a16:creationId xmlns:a16="http://schemas.microsoft.com/office/drawing/2014/main" id="{0D12824F-6D4A-4153-9678-A74580F0BBC1}"/>
              </a:ext>
            </a:extLst>
          </p:cNvPr>
          <p:cNvSpPr/>
          <p:nvPr/>
        </p:nvSpPr>
        <p:spPr>
          <a:xfrm>
            <a:off x="6197600" y="1889760"/>
            <a:ext cx="60960" cy="40640"/>
          </a:xfrm>
          <a:custGeom>
            <a:avLst/>
            <a:gdLst/>
            <a:ahLst/>
            <a:cxnLst/>
            <a:rect l="l" t="t" r="r" b="b"/>
            <a:pathLst>
              <a:path w="60960" h="40639">
                <a:moveTo>
                  <a:pt x="0" y="0"/>
                </a:moveTo>
                <a:lnTo>
                  <a:pt x="0" y="40639"/>
                </a:lnTo>
                <a:lnTo>
                  <a:pt x="60960" y="40639"/>
                </a:lnTo>
                <a:lnTo>
                  <a:pt x="0" y="0"/>
                </a:lnTo>
                <a:close/>
              </a:path>
            </a:pathLst>
          </a:custGeom>
          <a:solidFill>
            <a:srgbClr val="EAAA00"/>
          </a:solidFill>
        </p:spPr>
        <p:txBody>
          <a:bodyPr wrap="square" lIns="0" tIns="0" rIns="0" bIns="0" rtlCol="0"/>
          <a:lstStyle/>
          <a:p>
            <a:endParaRPr/>
          </a:p>
        </p:txBody>
      </p:sp>
      <p:sp>
        <p:nvSpPr>
          <p:cNvPr id="56" name="object 27">
            <a:extLst>
              <a:ext uri="{FF2B5EF4-FFF2-40B4-BE49-F238E27FC236}">
                <a16:creationId xmlns:a16="http://schemas.microsoft.com/office/drawing/2014/main" id="{41274ACF-76AD-4451-AB92-3D9D16DA2E15}"/>
              </a:ext>
            </a:extLst>
          </p:cNvPr>
          <p:cNvSpPr/>
          <p:nvPr/>
        </p:nvSpPr>
        <p:spPr>
          <a:xfrm>
            <a:off x="5974079" y="1838960"/>
            <a:ext cx="40640" cy="81280"/>
          </a:xfrm>
          <a:custGeom>
            <a:avLst/>
            <a:gdLst/>
            <a:ahLst/>
            <a:cxnLst/>
            <a:rect l="l" t="t" r="r" b="b"/>
            <a:pathLst>
              <a:path w="40639" h="81280">
                <a:moveTo>
                  <a:pt x="0" y="0"/>
                </a:moveTo>
                <a:lnTo>
                  <a:pt x="0" y="81279"/>
                </a:lnTo>
                <a:lnTo>
                  <a:pt x="40640" y="47625"/>
                </a:lnTo>
                <a:lnTo>
                  <a:pt x="0" y="0"/>
                </a:lnTo>
                <a:close/>
              </a:path>
            </a:pathLst>
          </a:custGeom>
          <a:solidFill>
            <a:srgbClr val="F68D2D"/>
          </a:solidFill>
        </p:spPr>
        <p:txBody>
          <a:bodyPr wrap="square" lIns="0" tIns="0" rIns="0" bIns="0" rtlCol="0"/>
          <a:lstStyle/>
          <a:p>
            <a:endParaRPr/>
          </a:p>
        </p:txBody>
      </p:sp>
      <p:sp>
        <p:nvSpPr>
          <p:cNvPr id="57" name="object 28">
            <a:extLst>
              <a:ext uri="{FF2B5EF4-FFF2-40B4-BE49-F238E27FC236}">
                <a16:creationId xmlns:a16="http://schemas.microsoft.com/office/drawing/2014/main" id="{E83899BF-E6D2-4E80-878D-EF08DCBBD144}"/>
              </a:ext>
            </a:extLst>
          </p:cNvPr>
          <p:cNvSpPr/>
          <p:nvPr/>
        </p:nvSpPr>
        <p:spPr>
          <a:xfrm>
            <a:off x="6197600" y="1838960"/>
            <a:ext cx="40640" cy="81280"/>
          </a:xfrm>
          <a:custGeom>
            <a:avLst/>
            <a:gdLst/>
            <a:ahLst/>
            <a:cxnLst/>
            <a:rect l="l" t="t" r="r" b="b"/>
            <a:pathLst>
              <a:path w="40639" h="81280">
                <a:moveTo>
                  <a:pt x="40639" y="0"/>
                </a:moveTo>
                <a:lnTo>
                  <a:pt x="0" y="47625"/>
                </a:lnTo>
                <a:lnTo>
                  <a:pt x="40639" y="81279"/>
                </a:lnTo>
                <a:lnTo>
                  <a:pt x="40639" y="0"/>
                </a:lnTo>
                <a:close/>
              </a:path>
            </a:pathLst>
          </a:custGeom>
          <a:solidFill>
            <a:srgbClr val="F68D2D"/>
          </a:solidFill>
        </p:spPr>
        <p:txBody>
          <a:bodyPr wrap="square" lIns="0" tIns="0" rIns="0" bIns="0" rtlCol="0"/>
          <a:lstStyle/>
          <a:p>
            <a:endParaRPr/>
          </a:p>
        </p:txBody>
      </p:sp>
      <p:sp>
        <p:nvSpPr>
          <p:cNvPr id="58" name="object 29">
            <a:extLst>
              <a:ext uri="{FF2B5EF4-FFF2-40B4-BE49-F238E27FC236}">
                <a16:creationId xmlns:a16="http://schemas.microsoft.com/office/drawing/2014/main" id="{FBE69A78-005A-4BBA-8594-B9F8A153BFA0}"/>
              </a:ext>
            </a:extLst>
          </p:cNvPr>
          <p:cNvSpPr/>
          <p:nvPr/>
        </p:nvSpPr>
        <p:spPr>
          <a:xfrm>
            <a:off x="6014720" y="2001520"/>
            <a:ext cx="182879" cy="101600"/>
          </a:xfrm>
          <a:prstGeom prst="rect">
            <a:avLst/>
          </a:prstGeom>
          <a:blipFill>
            <a:blip r:embed="rId3" cstate="print"/>
            <a:stretch>
              <a:fillRect/>
            </a:stretch>
          </a:blipFill>
        </p:spPr>
        <p:txBody>
          <a:bodyPr wrap="square" lIns="0" tIns="0" rIns="0" bIns="0" rtlCol="0"/>
          <a:lstStyle/>
          <a:p>
            <a:endParaRPr/>
          </a:p>
        </p:txBody>
      </p:sp>
      <p:sp>
        <p:nvSpPr>
          <p:cNvPr id="59" name="object 30">
            <a:extLst>
              <a:ext uri="{FF2B5EF4-FFF2-40B4-BE49-F238E27FC236}">
                <a16:creationId xmlns:a16="http://schemas.microsoft.com/office/drawing/2014/main" id="{46473ED8-D57C-4579-AD5C-00D379919AF8}"/>
              </a:ext>
            </a:extLst>
          </p:cNvPr>
          <p:cNvSpPr/>
          <p:nvPr/>
        </p:nvSpPr>
        <p:spPr>
          <a:xfrm>
            <a:off x="6190071" y="2174239"/>
            <a:ext cx="332740" cy="323215"/>
          </a:xfrm>
          <a:custGeom>
            <a:avLst/>
            <a:gdLst/>
            <a:ahLst/>
            <a:cxnLst/>
            <a:rect l="l" t="t" r="r" b="b"/>
            <a:pathLst>
              <a:path w="332740" h="323214">
                <a:moveTo>
                  <a:pt x="304891" y="143267"/>
                </a:moveTo>
                <a:lnTo>
                  <a:pt x="98200" y="143267"/>
                </a:lnTo>
                <a:lnTo>
                  <a:pt x="107207" y="146621"/>
                </a:lnTo>
                <a:lnTo>
                  <a:pt x="114190" y="151880"/>
                </a:lnTo>
                <a:lnTo>
                  <a:pt x="116113" y="155448"/>
                </a:lnTo>
                <a:lnTo>
                  <a:pt x="93950" y="175621"/>
                </a:lnTo>
                <a:lnTo>
                  <a:pt x="73203" y="198627"/>
                </a:lnTo>
                <a:lnTo>
                  <a:pt x="54481" y="222777"/>
                </a:lnTo>
                <a:lnTo>
                  <a:pt x="38389" y="246380"/>
                </a:lnTo>
                <a:lnTo>
                  <a:pt x="23850" y="267327"/>
                </a:lnTo>
                <a:lnTo>
                  <a:pt x="12751" y="283940"/>
                </a:lnTo>
                <a:lnTo>
                  <a:pt x="5296" y="294886"/>
                </a:lnTo>
                <a:lnTo>
                  <a:pt x="1686" y="298831"/>
                </a:lnTo>
                <a:lnTo>
                  <a:pt x="0" y="305161"/>
                </a:lnTo>
                <a:lnTo>
                  <a:pt x="1146" y="311467"/>
                </a:lnTo>
                <a:lnTo>
                  <a:pt x="4722" y="317011"/>
                </a:lnTo>
                <a:lnTo>
                  <a:pt x="10322" y="321056"/>
                </a:lnTo>
                <a:lnTo>
                  <a:pt x="17069" y="322961"/>
                </a:lnTo>
                <a:lnTo>
                  <a:pt x="23816" y="322579"/>
                </a:lnTo>
                <a:lnTo>
                  <a:pt x="48375" y="291020"/>
                </a:lnTo>
                <a:lnTo>
                  <a:pt x="64297" y="262509"/>
                </a:lnTo>
                <a:lnTo>
                  <a:pt x="106263" y="260419"/>
                </a:lnTo>
                <a:lnTo>
                  <a:pt x="158753" y="251888"/>
                </a:lnTo>
                <a:lnTo>
                  <a:pt x="213673" y="233523"/>
                </a:lnTo>
                <a:lnTo>
                  <a:pt x="262925" y="201930"/>
                </a:lnTo>
                <a:lnTo>
                  <a:pt x="304891" y="143267"/>
                </a:lnTo>
                <a:close/>
              </a:path>
              <a:path w="332740" h="323214">
                <a:moveTo>
                  <a:pt x="332013" y="0"/>
                </a:moveTo>
                <a:lnTo>
                  <a:pt x="306105" y="0"/>
                </a:lnTo>
                <a:lnTo>
                  <a:pt x="264140" y="1454"/>
                </a:lnTo>
                <a:lnTo>
                  <a:pt x="211649" y="8588"/>
                </a:lnTo>
                <a:lnTo>
                  <a:pt x="156729" y="25556"/>
                </a:lnTo>
                <a:lnTo>
                  <a:pt x="107477" y="56514"/>
                </a:lnTo>
                <a:lnTo>
                  <a:pt x="80051" y="89134"/>
                </a:lnTo>
                <a:lnTo>
                  <a:pt x="61329" y="126682"/>
                </a:lnTo>
                <a:lnTo>
                  <a:pt x="49488" y="164992"/>
                </a:lnTo>
                <a:lnTo>
                  <a:pt x="42707" y="199898"/>
                </a:lnTo>
                <a:lnTo>
                  <a:pt x="53165" y="185705"/>
                </a:lnTo>
                <a:lnTo>
                  <a:pt x="64837" y="171132"/>
                </a:lnTo>
                <a:lnTo>
                  <a:pt x="77319" y="157321"/>
                </a:lnTo>
                <a:lnTo>
                  <a:pt x="90205" y="145414"/>
                </a:lnTo>
                <a:lnTo>
                  <a:pt x="98200" y="143267"/>
                </a:lnTo>
                <a:lnTo>
                  <a:pt x="304891" y="143267"/>
                </a:lnTo>
                <a:lnTo>
                  <a:pt x="307421" y="139731"/>
                </a:lnTo>
                <a:lnTo>
                  <a:pt x="327425" y="73723"/>
                </a:lnTo>
                <a:lnTo>
                  <a:pt x="332452" y="21336"/>
                </a:lnTo>
                <a:lnTo>
                  <a:pt x="332013" y="0"/>
                </a:lnTo>
                <a:close/>
              </a:path>
            </a:pathLst>
          </a:custGeom>
          <a:solidFill>
            <a:srgbClr val="009A44"/>
          </a:solidFill>
        </p:spPr>
        <p:txBody>
          <a:bodyPr wrap="square" lIns="0" tIns="0" rIns="0" bIns="0" rtlCol="0"/>
          <a:lstStyle/>
          <a:p>
            <a:endParaRPr/>
          </a:p>
        </p:txBody>
      </p:sp>
      <p:sp>
        <p:nvSpPr>
          <p:cNvPr id="60" name="object 31">
            <a:extLst>
              <a:ext uri="{FF2B5EF4-FFF2-40B4-BE49-F238E27FC236}">
                <a16:creationId xmlns:a16="http://schemas.microsoft.com/office/drawing/2014/main" id="{EF3A43D4-E5DD-4AB9-A9F4-EA2D5A4B6CED}"/>
              </a:ext>
            </a:extLst>
          </p:cNvPr>
          <p:cNvSpPr/>
          <p:nvPr/>
        </p:nvSpPr>
        <p:spPr>
          <a:xfrm>
            <a:off x="6177279" y="2042160"/>
            <a:ext cx="233679" cy="314960"/>
          </a:xfrm>
          <a:custGeom>
            <a:avLst/>
            <a:gdLst/>
            <a:ahLst/>
            <a:cxnLst/>
            <a:rect l="l" t="t" r="r" b="b"/>
            <a:pathLst>
              <a:path w="233679" h="314960">
                <a:moveTo>
                  <a:pt x="139827" y="31241"/>
                </a:moveTo>
                <a:lnTo>
                  <a:pt x="100457" y="31241"/>
                </a:lnTo>
                <a:lnTo>
                  <a:pt x="72151" y="59025"/>
                </a:lnTo>
                <a:lnTo>
                  <a:pt x="39560" y="97583"/>
                </a:lnTo>
                <a:lnTo>
                  <a:pt x="12303" y="146024"/>
                </a:lnTo>
                <a:lnTo>
                  <a:pt x="0" y="203453"/>
                </a:lnTo>
                <a:lnTo>
                  <a:pt x="2351" y="231896"/>
                </a:lnTo>
                <a:lnTo>
                  <a:pt x="9001" y="260683"/>
                </a:lnTo>
                <a:lnTo>
                  <a:pt x="19341" y="288732"/>
                </a:lnTo>
                <a:lnTo>
                  <a:pt x="32766" y="314960"/>
                </a:lnTo>
                <a:lnTo>
                  <a:pt x="34420" y="304674"/>
                </a:lnTo>
                <a:lnTo>
                  <a:pt x="36290" y="294401"/>
                </a:lnTo>
                <a:lnTo>
                  <a:pt x="38588" y="284152"/>
                </a:lnTo>
                <a:lnTo>
                  <a:pt x="41529" y="273938"/>
                </a:lnTo>
                <a:lnTo>
                  <a:pt x="35431" y="257121"/>
                </a:lnTo>
                <a:lnTo>
                  <a:pt x="30559" y="239410"/>
                </a:lnTo>
                <a:lnTo>
                  <a:pt x="27330" y="221343"/>
                </a:lnTo>
                <a:lnTo>
                  <a:pt x="26162" y="203453"/>
                </a:lnTo>
                <a:lnTo>
                  <a:pt x="37506" y="151788"/>
                </a:lnTo>
                <a:lnTo>
                  <a:pt x="62531" y="108362"/>
                </a:lnTo>
                <a:lnTo>
                  <a:pt x="92866" y="73366"/>
                </a:lnTo>
                <a:lnTo>
                  <a:pt x="120142" y="46989"/>
                </a:lnTo>
                <a:lnTo>
                  <a:pt x="131064" y="37211"/>
                </a:lnTo>
                <a:lnTo>
                  <a:pt x="139827" y="31241"/>
                </a:lnTo>
                <a:close/>
              </a:path>
              <a:path w="233679" h="314960">
                <a:moveTo>
                  <a:pt x="139827" y="0"/>
                </a:moveTo>
                <a:lnTo>
                  <a:pt x="122300" y="13715"/>
                </a:lnTo>
                <a:lnTo>
                  <a:pt x="120761" y="14811"/>
                </a:lnTo>
                <a:lnTo>
                  <a:pt x="116554" y="18097"/>
                </a:lnTo>
                <a:lnTo>
                  <a:pt x="110299" y="23574"/>
                </a:lnTo>
                <a:lnTo>
                  <a:pt x="102616" y="31241"/>
                </a:lnTo>
                <a:lnTo>
                  <a:pt x="139827" y="31241"/>
                </a:lnTo>
                <a:lnTo>
                  <a:pt x="147044" y="37613"/>
                </a:lnTo>
                <a:lnTo>
                  <a:pt x="164893" y="55737"/>
                </a:lnTo>
                <a:lnTo>
                  <a:pt x="187672" y="84123"/>
                </a:lnTo>
                <a:lnTo>
                  <a:pt x="209677" y="121285"/>
                </a:lnTo>
                <a:lnTo>
                  <a:pt x="218440" y="119379"/>
                </a:lnTo>
                <a:lnTo>
                  <a:pt x="227075" y="117348"/>
                </a:lnTo>
                <a:lnTo>
                  <a:pt x="233680" y="115442"/>
                </a:lnTo>
                <a:lnTo>
                  <a:pt x="211000" y="74205"/>
                </a:lnTo>
                <a:lnTo>
                  <a:pt x="186451" y="42529"/>
                </a:lnTo>
                <a:lnTo>
                  <a:pt x="166403" y="21877"/>
                </a:lnTo>
                <a:lnTo>
                  <a:pt x="157225" y="13715"/>
                </a:lnTo>
                <a:lnTo>
                  <a:pt x="139827" y="0"/>
                </a:lnTo>
                <a:close/>
              </a:path>
            </a:pathLst>
          </a:custGeom>
          <a:solidFill>
            <a:srgbClr val="009A44"/>
          </a:solidFill>
        </p:spPr>
        <p:txBody>
          <a:bodyPr wrap="square" lIns="0" tIns="0" rIns="0" bIns="0" rtlCol="0"/>
          <a:lstStyle/>
          <a:p>
            <a:endParaRPr/>
          </a:p>
        </p:txBody>
      </p:sp>
      <p:sp>
        <p:nvSpPr>
          <p:cNvPr id="61" name="object 32">
            <a:extLst>
              <a:ext uri="{FF2B5EF4-FFF2-40B4-BE49-F238E27FC236}">
                <a16:creationId xmlns:a16="http://schemas.microsoft.com/office/drawing/2014/main" id="{2B06F5DC-C6E4-4A7A-88CF-C41037C2B569}"/>
              </a:ext>
            </a:extLst>
          </p:cNvPr>
          <p:cNvSpPr/>
          <p:nvPr/>
        </p:nvSpPr>
        <p:spPr>
          <a:xfrm>
            <a:off x="6004559" y="4409440"/>
            <a:ext cx="497840" cy="314960"/>
          </a:xfrm>
          <a:custGeom>
            <a:avLst/>
            <a:gdLst/>
            <a:ahLst/>
            <a:cxnLst/>
            <a:rect l="l" t="t" r="r" b="b"/>
            <a:pathLst>
              <a:path w="497839" h="314960">
                <a:moveTo>
                  <a:pt x="0" y="314960"/>
                </a:moveTo>
                <a:lnTo>
                  <a:pt x="497839" y="314960"/>
                </a:lnTo>
                <a:lnTo>
                  <a:pt x="497839" y="0"/>
                </a:lnTo>
                <a:lnTo>
                  <a:pt x="0" y="0"/>
                </a:lnTo>
                <a:lnTo>
                  <a:pt x="0" y="314960"/>
                </a:lnTo>
                <a:close/>
              </a:path>
            </a:pathLst>
          </a:custGeom>
          <a:solidFill>
            <a:srgbClr val="20D7DE"/>
          </a:solidFill>
        </p:spPr>
        <p:txBody>
          <a:bodyPr wrap="square" lIns="0" tIns="0" rIns="0" bIns="0" rtlCol="0"/>
          <a:lstStyle/>
          <a:p>
            <a:endParaRPr/>
          </a:p>
        </p:txBody>
      </p:sp>
      <p:sp>
        <p:nvSpPr>
          <p:cNvPr id="62" name="object 33">
            <a:extLst>
              <a:ext uri="{FF2B5EF4-FFF2-40B4-BE49-F238E27FC236}">
                <a16:creationId xmlns:a16="http://schemas.microsoft.com/office/drawing/2014/main" id="{4488A9FB-5CAE-496F-BE57-7EBEEA4E0BC5}"/>
              </a:ext>
            </a:extLst>
          </p:cNvPr>
          <p:cNvSpPr/>
          <p:nvPr/>
        </p:nvSpPr>
        <p:spPr>
          <a:xfrm>
            <a:off x="6177279" y="4470400"/>
            <a:ext cx="152400" cy="193039"/>
          </a:xfrm>
          <a:prstGeom prst="rect">
            <a:avLst/>
          </a:prstGeom>
          <a:blipFill>
            <a:blip r:embed="rId4" cstate="print"/>
            <a:stretch>
              <a:fillRect/>
            </a:stretch>
          </a:blipFill>
        </p:spPr>
        <p:txBody>
          <a:bodyPr wrap="square" lIns="0" tIns="0" rIns="0" bIns="0" rtlCol="0"/>
          <a:lstStyle/>
          <a:p>
            <a:endParaRPr/>
          </a:p>
        </p:txBody>
      </p:sp>
      <p:sp>
        <p:nvSpPr>
          <p:cNvPr id="63" name="object 34">
            <a:extLst>
              <a:ext uri="{FF2B5EF4-FFF2-40B4-BE49-F238E27FC236}">
                <a16:creationId xmlns:a16="http://schemas.microsoft.com/office/drawing/2014/main" id="{FAFBABE4-6168-4F8B-9206-20FED3989FDC}"/>
              </a:ext>
            </a:extLst>
          </p:cNvPr>
          <p:cNvSpPr/>
          <p:nvPr/>
        </p:nvSpPr>
        <p:spPr>
          <a:xfrm>
            <a:off x="6024879" y="4429759"/>
            <a:ext cx="467359" cy="274320"/>
          </a:xfrm>
          <a:custGeom>
            <a:avLst/>
            <a:gdLst/>
            <a:ahLst/>
            <a:cxnLst/>
            <a:rect l="l" t="t" r="r" b="b"/>
            <a:pathLst>
              <a:path w="467360" h="274320">
                <a:moveTo>
                  <a:pt x="467360" y="0"/>
                </a:moveTo>
                <a:lnTo>
                  <a:pt x="0" y="0"/>
                </a:lnTo>
                <a:lnTo>
                  <a:pt x="0" y="274319"/>
                </a:lnTo>
                <a:lnTo>
                  <a:pt x="467360" y="274319"/>
                </a:lnTo>
                <a:lnTo>
                  <a:pt x="467360" y="258698"/>
                </a:lnTo>
                <a:lnTo>
                  <a:pt x="70231" y="258698"/>
                </a:lnTo>
                <a:lnTo>
                  <a:pt x="68111" y="248092"/>
                </a:lnTo>
                <a:lnTo>
                  <a:pt x="43467" y="210681"/>
                </a:lnTo>
                <a:lnTo>
                  <a:pt x="14732" y="199644"/>
                </a:lnTo>
                <a:lnTo>
                  <a:pt x="14732" y="74675"/>
                </a:lnTo>
                <a:lnTo>
                  <a:pt x="52324" y="55498"/>
                </a:lnTo>
                <a:lnTo>
                  <a:pt x="70231" y="15620"/>
                </a:lnTo>
                <a:lnTo>
                  <a:pt x="467360" y="15620"/>
                </a:lnTo>
                <a:lnTo>
                  <a:pt x="467360" y="0"/>
                </a:lnTo>
                <a:close/>
              </a:path>
              <a:path w="467360" h="274320">
                <a:moveTo>
                  <a:pt x="467360" y="15620"/>
                </a:moveTo>
                <a:lnTo>
                  <a:pt x="397129" y="15620"/>
                </a:lnTo>
                <a:lnTo>
                  <a:pt x="398319" y="25995"/>
                </a:lnTo>
                <a:lnTo>
                  <a:pt x="423195" y="62638"/>
                </a:lnTo>
                <a:lnTo>
                  <a:pt x="452628" y="74675"/>
                </a:lnTo>
                <a:lnTo>
                  <a:pt x="452628" y="199644"/>
                </a:lnTo>
                <a:lnTo>
                  <a:pt x="415036" y="218820"/>
                </a:lnTo>
                <a:lnTo>
                  <a:pt x="397129" y="258698"/>
                </a:lnTo>
                <a:lnTo>
                  <a:pt x="467360" y="258698"/>
                </a:lnTo>
                <a:lnTo>
                  <a:pt x="467360" y="15620"/>
                </a:lnTo>
                <a:close/>
              </a:path>
            </a:pathLst>
          </a:custGeom>
          <a:solidFill>
            <a:srgbClr val="05B1B8"/>
          </a:solidFill>
        </p:spPr>
        <p:txBody>
          <a:bodyPr wrap="square" lIns="0" tIns="0" rIns="0" bIns="0" rtlCol="0"/>
          <a:lstStyle/>
          <a:p>
            <a:endParaRPr/>
          </a:p>
        </p:txBody>
      </p:sp>
      <p:sp>
        <p:nvSpPr>
          <p:cNvPr id="64" name="object 35">
            <a:extLst>
              <a:ext uri="{FF2B5EF4-FFF2-40B4-BE49-F238E27FC236}">
                <a16:creationId xmlns:a16="http://schemas.microsoft.com/office/drawing/2014/main" id="{89845549-A2E1-4D0F-8AC0-193E2FD7B63B}"/>
              </a:ext>
            </a:extLst>
          </p:cNvPr>
          <p:cNvSpPr/>
          <p:nvPr/>
        </p:nvSpPr>
        <p:spPr>
          <a:xfrm>
            <a:off x="5882640" y="4531359"/>
            <a:ext cx="172720" cy="193039"/>
          </a:xfrm>
          <a:prstGeom prst="rect">
            <a:avLst/>
          </a:prstGeom>
          <a:blipFill>
            <a:blip r:embed="rId5" cstate="print"/>
            <a:stretch>
              <a:fillRect/>
            </a:stretch>
          </a:blipFill>
        </p:spPr>
        <p:txBody>
          <a:bodyPr wrap="square" lIns="0" tIns="0" rIns="0" bIns="0" rtlCol="0"/>
          <a:lstStyle/>
          <a:p>
            <a:endParaRPr/>
          </a:p>
        </p:txBody>
      </p:sp>
      <p:sp>
        <p:nvSpPr>
          <p:cNvPr id="65" name="object 36">
            <a:extLst>
              <a:ext uri="{FF2B5EF4-FFF2-40B4-BE49-F238E27FC236}">
                <a16:creationId xmlns:a16="http://schemas.microsoft.com/office/drawing/2014/main" id="{D8754F62-FFA6-4C5C-B401-B219240CF947}"/>
              </a:ext>
            </a:extLst>
          </p:cNvPr>
          <p:cNvSpPr/>
          <p:nvPr/>
        </p:nvSpPr>
        <p:spPr>
          <a:xfrm>
            <a:off x="5882640" y="4196079"/>
            <a:ext cx="436880" cy="314960"/>
          </a:xfrm>
          <a:custGeom>
            <a:avLst/>
            <a:gdLst/>
            <a:ahLst/>
            <a:cxnLst/>
            <a:rect l="l" t="t" r="r" b="b"/>
            <a:pathLst>
              <a:path w="436879" h="314960">
                <a:moveTo>
                  <a:pt x="420370" y="0"/>
                </a:moveTo>
                <a:lnTo>
                  <a:pt x="16510" y="0"/>
                </a:lnTo>
                <a:lnTo>
                  <a:pt x="9906" y="1778"/>
                </a:lnTo>
                <a:lnTo>
                  <a:pt x="6604" y="7112"/>
                </a:lnTo>
                <a:lnTo>
                  <a:pt x="1650" y="10668"/>
                </a:lnTo>
                <a:lnTo>
                  <a:pt x="0" y="17780"/>
                </a:lnTo>
                <a:lnTo>
                  <a:pt x="0" y="297180"/>
                </a:lnTo>
                <a:lnTo>
                  <a:pt x="1650" y="302514"/>
                </a:lnTo>
                <a:lnTo>
                  <a:pt x="9906" y="311404"/>
                </a:lnTo>
                <a:lnTo>
                  <a:pt x="16510" y="314960"/>
                </a:lnTo>
                <a:lnTo>
                  <a:pt x="420370" y="314960"/>
                </a:lnTo>
                <a:lnTo>
                  <a:pt x="430275" y="307848"/>
                </a:lnTo>
                <a:lnTo>
                  <a:pt x="436880" y="297180"/>
                </a:lnTo>
                <a:lnTo>
                  <a:pt x="436880" y="17780"/>
                </a:lnTo>
                <a:lnTo>
                  <a:pt x="433577" y="10668"/>
                </a:lnTo>
                <a:lnTo>
                  <a:pt x="425323" y="1778"/>
                </a:lnTo>
                <a:lnTo>
                  <a:pt x="420370" y="0"/>
                </a:lnTo>
                <a:close/>
              </a:path>
            </a:pathLst>
          </a:custGeom>
          <a:solidFill>
            <a:srgbClr val="E0EEF9"/>
          </a:solidFill>
        </p:spPr>
        <p:txBody>
          <a:bodyPr wrap="square" lIns="0" tIns="0" rIns="0" bIns="0" rtlCol="0"/>
          <a:lstStyle/>
          <a:p>
            <a:endParaRPr/>
          </a:p>
        </p:txBody>
      </p:sp>
      <p:sp>
        <p:nvSpPr>
          <p:cNvPr id="66" name="object 37">
            <a:extLst>
              <a:ext uri="{FF2B5EF4-FFF2-40B4-BE49-F238E27FC236}">
                <a16:creationId xmlns:a16="http://schemas.microsoft.com/office/drawing/2014/main" id="{2953731B-5EBD-4996-A420-2503921B1A3C}"/>
              </a:ext>
            </a:extLst>
          </p:cNvPr>
          <p:cNvSpPr/>
          <p:nvPr/>
        </p:nvSpPr>
        <p:spPr>
          <a:xfrm>
            <a:off x="5953759" y="4196079"/>
            <a:ext cx="365760" cy="314960"/>
          </a:xfrm>
          <a:custGeom>
            <a:avLst/>
            <a:gdLst/>
            <a:ahLst/>
            <a:cxnLst/>
            <a:rect l="l" t="t" r="r" b="b"/>
            <a:pathLst>
              <a:path w="365760" h="314960">
                <a:moveTo>
                  <a:pt x="103377" y="0"/>
                </a:moveTo>
                <a:lnTo>
                  <a:pt x="0" y="0"/>
                </a:lnTo>
                <a:lnTo>
                  <a:pt x="290322" y="314960"/>
                </a:lnTo>
                <a:lnTo>
                  <a:pt x="349376" y="314960"/>
                </a:lnTo>
                <a:lnTo>
                  <a:pt x="354329" y="311404"/>
                </a:lnTo>
                <a:lnTo>
                  <a:pt x="359155" y="307848"/>
                </a:lnTo>
                <a:lnTo>
                  <a:pt x="365760" y="297180"/>
                </a:lnTo>
                <a:lnTo>
                  <a:pt x="365760" y="284734"/>
                </a:lnTo>
                <a:lnTo>
                  <a:pt x="103377" y="0"/>
                </a:lnTo>
                <a:close/>
              </a:path>
            </a:pathLst>
          </a:custGeom>
          <a:solidFill>
            <a:srgbClr val="EFF8FD"/>
          </a:solidFill>
        </p:spPr>
        <p:txBody>
          <a:bodyPr wrap="square" lIns="0" tIns="0" rIns="0" bIns="0" rtlCol="0"/>
          <a:lstStyle/>
          <a:p>
            <a:endParaRPr/>
          </a:p>
        </p:txBody>
      </p:sp>
      <p:sp>
        <p:nvSpPr>
          <p:cNvPr id="67" name="object 38">
            <a:extLst>
              <a:ext uri="{FF2B5EF4-FFF2-40B4-BE49-F238E27FC236}">
                <a16:creationId xmlns:a16="http://schemas.microsoft.com/office/drawing/2014/main" id="{1BEA7D3E-EDD8-473C-A0C0-1BF467BF0717}"/>
              </a:ext>
            </a:extLst>
          </p:cNvPr>
          <p:cNvSpPr/>
          <p:nvPr/>
        </p:nvSpPr>
        <p:spPr>
          <a:xfrm>
            <a:off x="5882640" y="4196079"/>
            <a:ext cx="325120" cy="314960"/>
          </a:xfrm>
          <a:custGeom>
            <a:avLst/>
            <a:gdLst/>
            <a:ahLst/>
            <a:cxnLst/>
            <a:rect l="l" t="t" r="r" b="b"/>
            <a:pathLst>
              <a:path w="325120" h="314960">
                <a:moveTo>
                  <a:pt x="41910" y="0"/>
                </a:moveTo>
                <a:lnTo>
                  <a:pt x="16129" y="0"/>
                </a:lnTo>
                <a:lnTo>
                  <a:pt x="9651" y="1778"/>
                </a:lnTo>
                <a:lnTo>
                  <a:pt x="6476" y="7112"/>
                </a:lnTo>
                <a:lnTo>
                  <a:pt x="1650" y="10668"/>
                </a:lnTo>
                <a:lnTo>
                  <a:pt x="0" y="17780"/>
                </a:lnTo>
                <a:lnTo>
                  <a:pt x="0" y="234823"/>
                </a:lnTo>
                <a:lnTo>
                  <a:pt x="70865" y="314960"/>
                </a:lnTo>
                <a:lnTo>
                  <a:pt x="325120" y="314960"/>
                </a:lnTo>
                <a:lnTo>
                  <a:pt x="41910" y="0"/>
                </a:lnTo>
                <a:close/>
              </a:path>
            </a:pathLst>
          </a:custGeom>
          <a:solidFill>
            <a:srgbClr val="EFF8FD"/>
          </a:solidFill>
        </p:spPr>
        <p:txBody>
          <a:bodyPr wrap="square" lIns="0" tIns="0" rIns="0" bIns="0" rtlCol="0"/>
          <a:lstStyle/>
          <a:p>
            <a:endParaRPr/>
          </a:p>
        </p:txBody>
      </p:sp>
      <p:sp>
        <p:nvSpPr>
          <p:cNvPr id="68" name="object 39">
            <a:extLst>
              <a:ext uri="{FF2B5EF4-FFF2-40B4-BE49-F238E27FC236}">
                <a16:creationId xmlns:a16="http://schemas.microsoft.com/office/drawing/2014/main" id="{280102DE-1A47-4124-A779-AA623161A842}"/>
              </a:ext>
            </a:extLst>
          </p:cNvPr>
          <p:cNvSpPr/>
          <p:nvPr/>
        </p:nvSpPr>
        <p:spPr>
          <a:xfrm>
            <a:off x="6126479" y="4297679"/>
            <a:ext cx="142240" cy="111759"/>
          </a:xfrm>
          <a:prstGeom prst="rect">
            <a:avLst/>
          </a:prstGeom>
          <a:blipFill>
            <a:blip r:embed="rId6" cstate="print"/>
            <a:stretch>
              <a:fillRect/>
            </a:stretch>
          </a:blipFill>
        </p:spPr>
        <p:txBody>
          <a:bodyPr wrap="square" lIns="0" tIns="0" rIns="0" bIns="0" rtlCol="0"/>
          <a:lstStyle/>
          <a:p>
            <a:endParaRPr/>
          </a:p>
        </p:txBody>
      </p:sp>
      <p:sp>
        <p:nvSpPr>
          <p:cNvPr id="69" name="object 40">
            <a:extLst>
              <a:ext uri="{FF2B5EF4-FFF2-40B4-BE49-F238E27FC236}">
                <a16:creationId xmlns:a16="http://schemas.microsoft.com/office/drawing/2014/main" id="{DAFA7FB1-DEC6-4DA0-9AEE-01446E52E828}"/>
              </a:ext>
            </a:extLst>
          </p:cNvPr>
          <p:cNvSpPr/>
          <p:nvPr/>
        </p:nvSpPr>
        <p:spPr>
          <a:xfrm>
            <a:off x="5923279" y="4318000"/>
            <a:ext cx="71120" cy="60960"/>
          </a:xfrm>
          <a:custGeom>
            <a:avLst/>
            <a:gdLst/>
            <a:ahLst/>
            <a:cxnLst/>
            <a:rect l="l" t="t" r="r" b="b"/>
            <a:pathLst>
              <a:path w="71120" h="60960">
                <a:moveTo>
                  <a:pt x="67945" y="0"/>
                </a:moveTo>
                <a:lnTo>
                  <a:pt x="1650" y="0"/>
                </a:lnTo>
                <a:lnTo>
                  <a:pt x="0" y="1777"/>
                </a:lnTo>
                <a:lnTo>
                  <a:pt x="0" y="57531"/>
                </a:lnTo>
                <a:lnTo>
                  <a:pt x="1650" y="60960"/>
                </a:lnTo>
                <a:lnTo>
                  <a:pt x="67945" y="60960"/>
                </a:lnTo>
                <a:lnTo>
                  <a:pt x="71120" y="57531"/>
                </a:lnTo>
                <a:lnTo>
                  <a:pt x="71120" y="1777"/>
                </a:lnTo>
                <a:lnTo>
                  <a:pt x="67945" y="0"/>
                </a:lnTo>
                <a:close/>
              </a:path>
            </a:pathLst>
          </a:custGeom>
          <a:solidFill>
            <a:srgbClr val="FF6C3A"/>
          </a:solidFill>
        </p:spPr>
        <p:txBody>
          <a:bodyPr wrap="square" lIns="0" tIns="0" rIns="0" bIns="0" rtlCol="0"/>
          <a:lstStyle/>
          <a:p>
            <a:endParaRPr/>
          </a:p>
        </p:txBody>
      </p:sp>
      <p:sp>
        <p:nvSpPr>
          <p:cNvPr id="70" name="object 41">
            <a:extLst>
              <a:ext uri="{FF2B5EF4-FFF2-40B4-BE49-F238E27FC236}">
                <a16:creationId xmlns:a16="http://schemas.microsoft.com/office/drawing/2014/main" id="{0FC9247A-AD44-47E0-8F71-A972B86D7B00}"/>
              </a:ext>
            </a:extLst>
          </p:cNvPr>
          <p:cNvSpPr/>
          <p:nvPr/>
        </p:nvSpPr>
        <p:spPr>
          <a:xfrm>
            <a:off x="5923279" y="4338320"/>
            <a:ext cx="71120" cy="30480"/>
          </a:xfrm>
          <a:custGeom>
            <a:avLst/>
            <a:gdLst/>
            <a:ahLst/>
            <a:cxnLst/>
            <a:rect l="l" t="t" r="r" b="b"/>
            <a:pathLst>
              <a:path w="71120" h="30479">
                <a:moveTo>
                  <a:pt x="0" y="30479"/>
                </a:moveTo>
                <a:lnTo>
                  <a:pt x="71120" y="30479"/>
                </a:lnTo>
                <a:lnTo>
                  <a:pt x="71120" y="0"/>
                </a:lnTo>
                <a:lnTo>
                  <a:pt x="0" y="0"/>
                </a:lnTo>
                <a:lnTo>
                  <a:pt x="0" y="30479"/>
                </a:lnTo>
                <a:close/>
              </a:path>
            </a:pathLst>
          </a:custGeom>
          <a:solidFill>
            <a:srgbClr val="E64617"/>
          </a:solidFill>
        </p:spPr>
        <p:txBody>
          <a:bodyPr wrap="square" lIns="0" tIns="0" rIns="0" bIns="0" rtlCol="0"/>
          <a:lstStyle/>
          <a:p>
            <a:endParaRPr/>
          </a:p>
        </p:txBody>
      </p:sp>
      <p:sp>
        <p:nvSpPr>
          <p:cNvPr id="71" name="object 42">
            <a:extLst>
              <a:ext uri="{FF2B5EF4-FFF2-40B4-BE49-F238E27FC236}">
                <a16:creationId xmlns:a16="http://schemas.microsoft.com/office/drawing/2014/main" id="{39F889D2-75F6-42DA-8E80-9CDE2D047855}"/>
              </a:ext>
            </a:extLst>
          </p:cNvPr>
          <p:cNvSpPr/>
          <p:nvPr/>
        </p:nvSpPr>
        <p:spPr>
          <a:xfrm>
            <a:off x="5923279" y="4450080"/>
            <a:ext cx="71120" cy="10160"/>
          </a:xfrm>
          <a:custGeom>
            <a:avLst/>
            <a:gdLst/>
            <a:ahLst/>
            <a:cxnLst/>
            <a:rect l="l" t="t" r="r" b="b"/>
            <a:pathLst>
              <a:path w="71120" h="10160">
                <a:moveTo>
                  <a:pt x="0" y="10159"/>
                </a:moveTo>
                <a:lnTo>
                  <a:pt x="71120" y="10159"/>
                </a:lnTo>
                <a:lnTo>
                  <a:pt x="71120" y="0"/>
                </a:lnTo>
                <a:lnTo>
                  <a:pt x="0" y="0"/>
                </a:lnTo>
                <a:lnTo>
                  <a:pt x="0" y="10159"/>
                </a:lnTo>
                <a:close/>
              </a:path>
            </a:pathLst>
          </a:custGeom>
          <a:solidFill>
            <a:srgbClr val="B8D1E6"/>
          </a:solidFill>
        </p:spPr>
        <p:txBody>
          <a:bodyPr wrap="square" lIns="0" tIns="0" rIns="0" bIns="0" rtlCol="0"/>
          <a:lstStyle/>
          <a:p>
            <a:endParaRPr/>
          </a:p>
        </p:txBody>
      </p:sp>
      <p:sp>
        <p:nvSpPr>
          <p:cNvPr id="72" name="object 43">
            <a:extLst>
              <a:ext uri="{FF2B5EF4-FFF2-40B4-BE49-F238E27FC236}">
                <a16:creationId xmlns:a16="http://schemas.microsoft.com/office/drawing/2014/main" id="{F86B47B8-2DDB-4B05-9C12-37328AE41A3D}"/>
              </a:ext>
            </a:extLst>
          </p:cNvPr>
          <p:cNvSpPr/>
          <p:nvPr/>
        </p:nvSpPr>
        <p:spPr>
          <a:xfrm>
            <a:off x="6014720" y="4450080"/>
            <a:ext cx="71120" cy="10160"/>
          </a:xfrm>
          <a:custGeom>
            <a:avLst/>
            <a:gdLst/>
            <a:ahLst/>
            <a:cxnLst/>
            <a:rect l="l" t="t" r="r" b="b"/>
            <a:pathLst>
              <a:path w="71120" h="10160">
                <a:moveTo>
                  <a:pt x="0" y="10159"/>
                </a:moveTo>
                <a:lnTo>
                  <a:pt x="71120" y="10159"/>
                </a:lnTo>
                <a:lnTo>
                  <a:pt x="71120" y="0"/>
                </a:lnTo>
                <a:lnTo>
                  <a:pt x="0" y="0"/>
                </a:lnTo>
                <a:lnTo>
                  <a:pt x="0" y="10159"/>
                </a:lnTo>
                <a:close/>
              </a:path>
            </a:pathLst>
          </a:custGeom>
          <a:solidFill>
            <a:srgbClr val="B8D1E6"/>
          </a:solidFill>
        </p:spPr>
        <p:txBody>
          <a:bodyPr wrap="square" lIns="0" tIns="0" rIns="0" bIns="0" rtlCol="0"/>
          <a:lstStyle/>
          <a:p>
            <a:endParaRPr/>
          </a:p>
        </p:txBody>
      </p:sp>
      <p:sp>
        <p:nvSpPr>
          <p:cNvPr id="73" name="object 44">
            <a:extLst>
              <a:ext uri="{FF2B5EF4-FFF2-40B4-BE49-F238E27FC236}">
                <a16:creationId xmlns:a16="http://schemas.microsoft.com/office/drawing/2014/main" id="{3694878C-0AB1-405E-8EB1-B100A4FDB512}"/>
              </a:ext>
            </a:extLst>
          </p:cNvPr>
          <p:cNvSpPr/>
          <p:nvPr/>
        </p:nvSpPr>
        <p:spPr>
          <a:xfrm>
            <a:off x="6106159" y="4450080"/>
            <a:ext cx="71120" cy="10160"/>
          </a:xfrm>
          <a:custGeom>
            <a:avLst/>
            <a:gdLst/>
            <a:ahLst/>
            <a:cxnLst/>
            <a:rect l="l" t="t" r="r" b="b"/>
            <a:pathLst>
              <a:path w="71120" h="10160">
                <a:moveTo>
                  <a:pt x="0" y="10159"/>
                </a:moveTo>
                <a:lnTo>
                  <a:pt x="71120" y="10159"/>
                </a:lnTo>
                <a:lnTo>
                  <a:pt x="71120" y="0"/>
                </a:lnTo>
                <a:lnTo>
                  <a:pt x="0" y="0"/>
                </a:lnTo>
                <a:lnTo>
                  <a:pt x="0" y="10159"/>
                </a:lnTo>
                <a:close/>
              </a:path>
            </a:pathLst>
          </a:custGeom>
          <a:solidFill>
            <a:srgbClr val="B8D1E6"/>
          </a:solidFill>
        </p:spPr>
        <p:txBody>
          <a:bodyPr wrap="square" lIns="0" tIns="0" rIns="0" bIns="0" rtlCol="0"/>
          <a:lstStyle/>
          <a:p>
            <a:endParaRPr/>
          </a:p>
        </p:txBody>
      </p:sp>
      <p:sp>
        <p:nvSpPr>
          <p:cNvPr id="74" name="object 45">
            <a:extLst>
              <a:ext uri="{FF2B5EF4-FFF2-40B4-BE49-F238E27FC236}">
                <a16:creationId xmlns:a16="http://schemas.microsoft.com/office/drawing/2014/main" id="{35CE4824-398D-4563-9897-FEAE9BF86A6E}"/>
              </a:ext>
            </a:extLst>
          </p:cNvPr>
          <p:cNvSpPr/>
          <p:nvPr/>
        </p:nvSpPr>
        <p:spPr>
          <a:xfrm>
            <a:off x="6197600" y="4450080"/>
            <a:ext cx="71120" cy="10160"/>
          </a:xfrm>
          <a:custGeom>
            <a:avLst/>
            <a:gdLst/>
            <a:ahLst/>
            <a:cxnLst/>
            <a:rect l="l" t="t" r="r" b="b"/>
            <a:pathLst>
              <a:path w="71120" h="10160">
                <a:moveTo>
                  <a:pt x="0" y="10159"/>
                </a:moveTo>
                <a:lnTo>
                  <a:pt x="71120" y="10159"/>
                </a:lnTo>
                <a:lnTo>
                  <a:pt x="71120" y="0"/>
                </a:lnTo>
                <a:lnTo>
                  <a:pt x="0" y="0"/>
                </a:lnTo>
                <a:lnTo>
                  <a:pt x="0" y="10159"/>
                </a:lnTo>
                <a:close/>
              </a:path>
            </a:pathLst>
          </a:custGeom>
          <a:solidFill>
            <a:srgbClr val="B8D1E6"/>
          </a:solidFill>
        </p:spPr>
        <p:txBody>
          <a:bodyPr wrap="square" lIns="0" tIns="0" rIns="0" bIns="0" rtlCol="0"/>
          <a:lstStyle/>
          <a:p>
            <a:endParaRPr/>
          </a:p>
        </p:txBody>
      </p:sp>
      <p:sp>
        <p:nvSpPr>
          <p:cNvPr id="75" name="object 46">
            <a:extLst>
              <a:ext uri="{FF2B5EF4-FFF2-40B4-BE49-F238E27FC236}">
                <a16:creationId xmlns:a16="http://schemas.microsoft.com/office/drawing/2014/main" id="{DB94E237-5197-402F-80F5-0888B46C58F5}"/>
              </a:ext>
            </a:extLst>
          </p:cNvPr>
          <p:cNvSpPr/>
          <p:nvPr/>
        </p:nvSpPr>
        <p:spPr>
          <a:xfrm>
            <a:off x="5923279" y="4246879"/>
            <a:ext cx="162560" cy="0"/>
          </a:xfrm>
          <a:custGeom>
            <a:avLst/>
            <a:gdLst/>
            <a:ahLst/>
            <a:cxnLst/>
            <a:rect l="l" t="t" r="r" b="b"/>
            <a:pathLst>
              <a:path w="162560">
                <a:moveTo>
                  <a:pt x="0" y="0"/>
                </a:moveTo>
                <a:lnTo>
                  <a:pt x="162560" y="0"/>
                </a:lnTo>
              </a:path>
            </a:pathLst>
          </a:custGeom>
          <a:ln w="20319">
            <a:solidFill>
              <a:srgbClr val="50667D"/>
            </a:solidFill>
          </a:ln>
        </p:spPr>
        <p:txBody>
          <a:bodyPr wrap="square" lIns="0" tIns="0" rIns="0" bIns="0" rtlCol="0"/>
          <a:lstStyle/>
          <a:p>
            <a:endParaRPr/>
          </a:p>
        </p:txBody>
      </p:sp>
      <p:sp>
        <p:nvSpPr>
          <p:cNvPr id="76" name="object 47">
            <a:extLst>
              <a:ext uri="{FF2B5EF4-FFF2-40B4-BE49-F238E27FC236}">
                <a16:creationId xmlns:a16="http://schemas.microsoft.com/office/drawing/2014/main" id="{CD302823-B6EF-4F2D-9701-620B6AB23E31}"/>
              </a:ext>
            </a:extLst>
          </p:cNvPr>
          <p:cNvSpPr/>
          <p:nvPr/>
        </p:nvSpPr>
        <p:spPr>
          <a:xfrm>
            <a:off x="5882640" y="4272279"/>
            <a:ext cx="436880" cy="0"/>
          </a:xfrm>
          <a:custGeom>
            <a:avLst/>
            <a:gdLst/>
            <a:ahLst/>
            <a:cxnLst/>
            <a:rect l="l" t="t" r="r" b="b"/>
            <a:pathLst>
              <a:path w="436879">
                <a:moveTo>
                  <a:pt x="0" y="0"/>
                </a:moveTo>
                <a:lnTo>
                  <a:pt x="436879" y="0"/>
                </a:lnTo>
              </a:path>
            </a:pathLst>
          </a:custGeom>
          <a:ln w="10159">
            <a:solidFill>
              <a:srgbClr val="FFFFFF"/>
            </a:solidFill>
          </a:ln>
        </p:spPr>
        <p:txBody>
          <a:bodyPr wrap="square" lIns="0" tIns="0" rIns="0" bIns="0" rtlCol="0"/>
          <a:lstStyle/>
          <a:p>
            <a:endParaRPr/>
          </a:p>
        </p:txBody>
      </p:sp>
      <p:sp>
        <p:nvSpPr>
          <p:cNvPr id="77" name="object 48">
            <a:extLst>
              <a:ext uri="{FF2B5EF4-FFF2-40B4-BE49-F238E27FC236}">
                <a16:creationId xmlns:a16="http://schemas.microsoft.com/office/drawing/2014/main" id="{3095461B-A479-401B-9115-A4EAE3BD9C97}"/>
              </a:ext>
            </a:extLst>
          </p:cNvPr>
          <p:cNvSpPr/>
          <p:nvPr/>
        </p:nvSpPr>
        <p:spPr>
          <a:xfrm>
            <a:off x="1102360" y="2534920"/>
            <a:ext cx="3566160" cy="914400"/>
          </a:xfrm>
          <a:custGeom>
            <a:avLst/>
            <a:gdLst/>
            <a:ahLst/>
            <a:cxnLst/>
            <a:rect l="l" t="t" r="r" b="b"/>
            <a:pathLst>
              <a:path w="3566160" h="914400">
                <a:moveTo>
                  <a:pt x="0" y="914400"/>
                </a:moveTo>
                <a:lnTo>
                  <a:pt x="3566160" y="914400"/>
                </a:lnTo>
                <a:lnTo>
                  <a:pt x="3566160" y="0"/>
                </a:lnTo>
                <a:lnTo>
                  <a:pt x="0" y="0"/>
                </a:lnTo>
                <a:lnTo>
                  <a:pt x="0" y="914400"/>
                </a:lnTo>
                <a:close/>
              </a:path>
            </a:pathLst>
          </a:custGeom>
          <a:ln w="10170">
            <a:solidFill>
              <a:srgbClr val="FFFFFF"/>
            </a:solidFill>
            <a:prstDash val="sysDash"/>
          </a:ln>
        </p:spPr>
        <p:txBody>
          <a:bodyPr wrap="square" lIns="0" tIns="0" rIns="0" bIns="0" rtlCol="0"/>
          <a:lstStyle/>
          <a:p>
            <a:endParaRPr/>
          </a:p>
        </p:txBody>
      </p:sp>
      <p:sp>
        <p:nvSpPr>
          <p:cNvPr id="78" name="object 49">
            <a:extLst>
              <a:ext uri="{FF2B5EF4-FFF2-40B4-BE49-F238E27FC236}">
                <a16:creationId xmlns:a16="http://schemas.microsoft.com/office/drawing/2014/main" id="{E9A8EA7D-3D53-4219-8D6E-CD8814408F3F}"/>
              </a:ext>
            </a:extLst>
          </p:cNvPr>
          <p:cNvSpPr txBox="1"/>
          <p:nvPr/>
        </p:nvSpPr>
        <p:spPr>
          <a:xfrm>
            <a:off x="1173797" y="2516505"/>
            <a:ext cx="1546860" cy="892810"/>
          </a:xfrm>
          <a:prstGeom prst="rect">
            <a:avLst/>
          </a:prstGeom>
        </p:spPr>
        <p:txBody>
          <a:bodyPr vert="horz" wrap="square" lIns="0" tIns="24765" rIns="0" bIns="0" rtlCol="0">
            <a:spAutoFit/>
          </a:bodyPr>
          <a:lstStyle/>
          <a:p>
            <a:pPr marR="5080">
              <a:lnSpc>
                <a:spcPct val="97600"/>
              </a:lnSpc>
              <a:spcBef>
                <a:spcPts val="195"/>
              </a:spcBef>
            </a:pPr>
            <a:r>
              <a:rPr sz="3200" b="0" dirty="0">
                <a:solidFill>
                  <a:srgbClr val="FFFFFF"/>
                </a:solidFill>
                <a:latin typeface="KPMG Extralight"/>
                <a:cs typeface="KPMG Extralight"/>
              </a:rPr>
              <a:t>1 </a:t>
            </a:r>
            <a:r>
              <a:rPr sz="3200" b="0" spc="55" dirty="0">
                <a:solidFill>
                  <a:srgbClr val="FFFFFF"/>
                </a:solidFill>
                <a:latin typeface="KPMG Extralight"/>
                <a:cs typeface="KPMG Extralight"/>
              </a:rPr>
              <a:t>in </a:t>
            </a:r>
            <a:r>
              <a:rPr sz="3200" b="0" dirty="0">
                <a:solidFill>
                  <a:srgbClr val="FFFFFF"/>
                </a:solidFill>
                <a:latin typeface="KPMG Extralight"/>
                <a:cs typeface="KPMG Extralight"/>
              </a:rPr>
              <a:t>5 </a:t>
            </a:r>
            <a:r>
              <a:rPr sz="850" spc="10" dirty="0">
                <a:solidFill>
                  <a:srgbClr val="FFFFFF"/>
                </a:solidFill>
                <a:latin typeface="Arial"/>
                <a:cs typeface="Arial"/>
              </a:rPr>
              <a:t>consumers </a:t>
            </a:r>
            <a:r>
              <a:rPr sz="850" spc="20" dirty="0">
                <a:solidFill>
                  <a:srgbClr val="FFFFFF"/>
                </a:solidFill>
                <a:latin typeface="Arial"/>
                <a:cs typeface="Arial"/>
              </a:rPr>
              <a:t>w </a:t>
            </a:r>
            <a:r>
              <a:rPr sz="850" spc="-5" dirty="0">
                <a:solidFill>
                  <a:srgbClr val="FFFFFF"/>
                </a:solidFill>
                <a:latin typeface="Arial"/>
                <a:cs typeface="Arial"/>
              </a:rPr>
              <a:t>ould  </a:t>
            </a:r>
            <a:r>
              <a:rPr sz="850" spc="20" dirty="0">
                <a:solidFill>
                  <a:srgbClr val="FFFFFF"/>
                </a:solidFill>
                <a:latin typeface="Arial"/>
                <a:cs typeface="Arial"/>
              </a:rPr>
              <a:t>choose </a:t>
            </a:r>
            <a:r>
              <a:rPr sz="850" spc="15" dirty="0">
                <a:solidFill>
                  <a:srgbClr val="FFFFFF"/>
                </a:solidFill>
                <a:latin typeface="Arial"/>
                <a:cs typeface="Arial"/>
              </a:rPr>
              <a:t>a </a:t>
            </a:r>
            <a:r>
              <a:rPr sz="850" spc="10" dirty="0">
                <a:solidFill>
                  <a:srgbClr val="FFFFFF"/>
                </a:solidFill>
                <a:latin typeface="Arial"/>
                <a:cs typeface="Arial"/>
              </a:rPr>
              <a:t>brand </a:t>
            </a:r>
            <a:r>
              <a:rPr sz="850" spc="-15" dirty="0">
                <a:solidFill>
                  <a:srgbClr val="FFFFFF"/>
                </a:solidFill>
                <a:latin typeface="Arial"/>
                <a:cs typeface="Arial"/>
              </a:rPr>
              <a:t>if </a:t>
            </a:r>
            <a:r>
              <a:rPr sz="850" spc="-10" dirty="0">
                <a:solidFill>
                  <a:srgbClr val="FFFFFF"/>
                </a:solidFill>
                <a:latin typeface="Arial"/>
                <a:cs typeface="Arial"/>
              </a:rPr>
              <a:t>its  </a:t>
            </a:r>
            <a:r>
              <a:rPr sz="850" dirty="0">
                <a:solidFill>
                  <a:srgbClr val="FFFFFF"/>
                </a:solidFill>
                <a:latin typeface="Arial"/>
                <a:cs typeface="Arial"/>
              </a:rPr>
              <a:t>sustainability </a:t>
            </a:r>
            <a:r>
              <a:rPr sz="850" spc="5" dirty="0">
                <a:solidFill>
                  <a:srgbClr val="FFFFFF"/>
                </a:solidFill>
                <a:latin typeface="Arial"/>
                <a:cs typeface="Arial"/>
              </a:rPr>
              <a:t>credentials </a:t>
            </a:r>
            <a:r>
              <a:rPr sz="850" spc="20" dirty="0">
                <a:solidFill>
                  <a:srgbClr val="FFFFFF"/>
                </a:solidFill>
                <a:latin typeface="Arial"/>
                <a:cs typeface="Arial"/>
              </a:rPr>
              <a:t>w </a:t>
            </a:r>
            <a:r>
              <a:rPr sz="850" spc="15" dirty="0">
                <a:solidFill>
                  <a:srgbClr val="FFFFFF"/>
                </a:solidFill>
                <a:latin typeface="Arial"/>
                <a:cs typeface="Arial"/>
              </a:rPr>
              <a:t>ere  </a:t>
            </a:r>
            <a:r>
              <a:rPr sz="850" spc="-15" dirty="0">
                <a:solidFill>
                  <a:srgbClr val="FFFFFF"/>
                </a:solidFill>
                <a:latin typeface="Arial"/>
                <a:cs typeface="Arial"/>
              </a:rPr>
              <a:t>made </a:t>
            </a:r>
            <a:r>
              <a:rPr sz="850" spc="10" dirty="0">
                <a:solidFill>
                  <a:srgbClr val="FFFFFF"/>
                </a:solidFill>
                <a:latin typeface="Arial"/>
                <a:cs typeface="Arial"/>
              </a:rPr>
              <a:t>clearer on</a:t>
            </a:r>
            <a:r>
              <a:rPr sz="850" spc="5" dirty="0">
                <a:solidFill>
                  <a:srgbClr val="FFFFFF"/>
                </a:solidFill>
                <a:latin typeface="Arial"/>
                <a:cs typeface="Arial"/>
              </a:rPr>
              <a:t> </a:t>
            </a:r>
            <a:r>
              <a:rPr sz="850" dirty="0">
                <a:solidFill>
                  <a:srgbClr val="FFFFFF"/>
                </a:solidFill>
                <a:latin typeface="Arial"/>
                <a:cs typeface="Arial"/>
              </a:rPr>
              <a:t>packaging</a:t>
            </a:r>
            <a:endParaRPr sz="850">
              <a:latin typeface="Arial"/>
              <a:cs typeface="Arial"/>
            </a:endParaRPr>
          </a:p>
        </p:txBody>
      </p:sp>
      <p:sp>
        <p:nvSpPr>
          <p:cNvPr id="79" name="object 50">
            <a:extLst>
              <a:ext uri="{FF2B5EF4-FFF2-40B4-BE49-F238E27FC236}">
                <a16:creationId xmlns:a16="http://schemas.microsoft.com/office/drawing/2014/main" id="{65A5A114-19E6-4512-AD37-9C74969A2BC5}"/>
              </a:ext>
            </a:extLst>
          </p:cNvPr>
          <p:cNvSpPr txBox="1"/>
          <p:nvPr/>
        </p:nvSpPr>
        <p:spPr>
          <a:xfrm>
            <a:off x="2870200" y="2780029"/>
            <a:ext cx="887730" cy="269875"/>
          </a:xfrm>
          <a:prstGeom prst="rect">
            <a:avLst/>
          </a:prstGeom>
        </p:spPr>
        <p:txBody>
          <a:bodyPr vert="horz" wrap="square" lIns="0" tIns="12700" rIns="0" bIns="0" rtlCol="0">
            <a:spAutoFit/>
          </a:bodyPr>
          <a:lstStyle/>
          <a:p>
            <a:pPr marR="29845" algn="ctr">
              <a:lnSpc>
                <a:spcPct val="100000"/>
              </a:lnSpc>
              <a:spcBef>
                <a:spcPts val="100"/>
              </a:spcBef>
            </a:pPr>
            <a:r>
              <a:rPr sz="800" b="1" spc="5" dirty="0">
                <a:solidFill>
                  <a:srgbClr val="FFFFFF"/>
                </a:solidFill>
                <a:latin typeface="Arial"/>
                <a:cs typeface="Arial"/>
              </a:rPr>
              <a:t>Creates</a:t>
            </a:r>
            <a:endParaRPr sz="800">
              <a:latin typeface="Arial"/>
              <a:cs typeface="Arial"/>
            </a:endParaRPr>
          </a:p>
          <a:p>
            <a:pPr marR="5080" algn="ctr">
              <a:lnSpc>
                <a:spcPct val="100000"/>
              </a:lnSpc>
            </a:pPr>
            <a:r>
              <a:rPr sz="800" b="1" spc="-15" dirty="0">
                <a:solidFill>
                  <a:srgbClr val="FFFFFF"/>
                </a:solidFill>
                <a:latin typeface="Arial"/>
                <a:cs typeface="Arial"/>
              </a:rPr>
              <a:t>opportunity</a:t>
            </a:r>
            <a:r>
              <a:rPr sz="800" b="1" spc="10" dirty="0">
                <a:solidFill>
                  <a:srgbClr val="FFFFFF"/>
                </a:solidFill>
                <a:latin typeface="Arial"/>
                <a:cs typeface="Arial"/>
              </a:rPr>
              <a:t> worth</a:t>
            </a:r>
            <a:endParaRPr sz="800">
              <a:latin typeface="Arial"/>
              <a:cs typeface="Arial"/>
            </a:endParaRPr>
          </a:p>
        </p:txBody>
      </p:sp>
      <p:sp>
        <p:nvSpPr>
          <p:cNvPr id="80" name="object 51">
            <a:extLst>
              <a:ext uri="{FF2B5EF4-FFF2-40B4-BE49-F238E27FC236}">
                <a16:creationId xmlns:a16="http://schemas.microsoft.com/office/drawing/2014/main" id="{027586CB-CF7C-4135-A54E-0B9E1D0DC41C}"/>
              </a:ext>
            </a:extLst>
          </p:cNvPr>
          <p:cNvSpPr txBox="1"/>
          <p:nvPr/>
        </p:nvSpPr>
        <p:spPr>
          <a:xfrm>
            <a:off x="3934714" y="2626613"/>
            <a:ext cx="621665" cy="850265"/>
          </a:xfrm>
          <a:prstGeom prst="rect">
            <a:avLst/>
          </a:prstGeom>
        </p:spPr>
        <p:txBody>
          <a:bodyPr vert="horz" wrap="square" lIns="0" tIns="13335" rIns="0" bIns="0" rtlCol="0">
            <a:spAutoFit/>
          </a:bodyPr>
          <a:lstStyle/>
          <a:p>
            <a:pPr>
              <a:lnSpc>
                <a:spcPts val="3245"/>
              </a:lnSpc>
              <a:spcBef>
                <a:spcPts val="105"/>
              </a:spcBef>
            </a:pPr>
            <a:r>
              <a:rPr sz="3200" b="0" spc="45" dirty="0">
                <a:solidFill>
                  <a:srgbClr val="FFFFFF"/>
                </a:solidFill>
                <a:latin typeface="KPMG Extralight"/>
                <a:cs typeface="KPMG Extralight"/>
              </a:rPr>
              <a:t>U</a:t>
            </a:r>
            <a:r>
              <a:rPr sz="3200" b="0" spc="100" dirty="0">
                <a:solidFill>
                  <a:srgbClr val="FFFFFF"/>
                </a:solidFill>
                <a:latin typeface="KPMG Extralight"/>
                <a:cs typeface="KPMG Extralight"/>
              </a:rPr>
              <a:t>S</a:t>
            </a:r>
            <a:r>
              <a:rPr sz="3200" b="0" spc="95" dirty="0">
                <a:solidFill>
                  <a:srgbClr val="FFFFFF"/>
                </a:solidFill>
                <a:latin typeface="KPMG Extralight"/>
                <a:cs typeface="KPMG Extralight"/>
              </a:rPr>
              <a:t>$</a:t>
            </a:r>
            <a:r>
              <a:rPr sz="3200" b="0" dirty="0">
                <a:solidFill>
                  <a:srgbClr val="FFFFFF"/>
                </a:solidFill>
                <a:latin typeface="KPMG Extralight"/>
                <a:cs typeface="KPMG Extralight"/>
              </a:rPr>
              <a:t>1</a:t>
            </a:r>
            <a:r>
              <a:rPr sz="3200" b="0" spc="5" dirty="0">
                <a:solidFill>
                  <a:srgbClr val="FFFFFF"/>
                </a:solidFill>
                <a:latin typeface="KPMG Extralight"/>
                <a:cs typeface="KPMG Extralight"/>
              </a:rPr>
              <a:t>.</a:t>
            </a:r>
            <a:r>
              <a:rPr sz="3200" b="0" dirty="0">
                <a:solidFill>
                  <a:srgbClr val="FFFFFF"/>
                </a:solidFill>
                <a:latin typeface="KPMG Extralight"/>
                <a:cs typeface="KPMG Extralight"/>
              </a:rPr>
              <a:t>1</a:t>
            </a:r>
            <a:endParaRPr sz="3200">
              <a:latin typeface="KPMG Extralight"/>
              <a:cs typeface="KPMG Extralight"/>
            </a:endParaRPr>
          </a:p>
          <a:p>
            <a:pPr marL="30480">
              <a:lnSpc>
                <a:spcPts val="3245"/>
              </a:lnSpc>
            </a:pPr>
            <a:r>
              <a:rPr sz="3200" b="0" spc="35" dirty="0">
                <a:solidFill>
                  <a:srgbClr val="FFFFFF"/>
                </a:solidFill>
                <a:latin typeface="KPMG Extralight"/>
                <a:cs typeface="KPMG Extralight"/>
              </a:rPr>
              <a:t>billion</a:t>
            </a:r>
            <a:endParaRPr sz="3200">
              <a:latin typeface="KPMG Extralight"/>
              <a:cs typeface="KPMG Extralight"/>
            </a:endParaRPr>
          </a:p>
        </p:txBody>
      </p:sp>
      <p:sp>
        <p:nvSpPr>
          <p:cNvPr id="81" name="object 52">
            <a:extLst>
              <a:ext uri="{FF2B5EF4-FFF2-40B4-BE49-F238E27FC236}">
                <a16:creationId xmlns:a16="http://schemas.microsoft.com/office/drawing/2014/main" id="{608C3CD6-9348-48D5-B6D5-29E5CB28E898}"/>
              </a:ext>
            </a:extLst>
          </p:cNvPr>
          <p:cNvSpPr/>
          <p:nvPr/>
        </p:nvSpPr>
        <p:spPr>
          <a:xfrm>
            <a:off x="2783839" y="3027679"/>
            <a:ext cx="1102995" cy="121920"/>
          </a:xfrm>
          <a:custGeom>
            <a:avLst/>
            <a:gdLst/>
            <a:ahLst/>
            <a:cxnLst/>
            <a:rect l="l" t="t" r="r" b="b"/>
            <a:pathLst>
              <a:path w="1102995" h="121919">
                <a:moveTo>
                  <a:pt x="980567" y="0"/>
                </a:moveTo>
                <a:lnTo>
                  <a:pt x="980567" y="121920"/>
                </a:lnTo>
                <a:lnTo>
                  <a:pt x="1061846" y="81280"/>
                </a:lnTo>
                <a:lnTo>
                  <a:pt x="1000887" y="81280"/>
                </a:lnTo>
                <a:lnTo>
                  <a:pt x="1000887" y="40640"/>
                </a:lnTo>
                <a:lnTo>
                  <a:pt x="1061847" y="40640"/>
                </a:lnTo>
                <a:lnTo>
                  <a:pt x="980567" y="0"/>
                </a:lnTo>
                <a:close/>
              </a:path>
              <a:path w="1102995" h="121919">
                <a:moveTo>
                  <a:pt x="980567" y="40640"/>
                </a:moveTo>
                <a:lnTo>
                  <a:pt x="0" y="40640"/>
                </a:lnTo>
                <a:lnTo>
                  <a:pt x="0" y="81280"/>
                </a:lnTo>
                <a:lnTo>
                  <a:pt x="980567" y="81280"/>
                </a:lnTo>
                <a:lnTo>
                  <a:pt x="980567" y="40640"/>
                </a:lnTo>
                <a:close/>
              </a:path>
              <a:path w="1102995" h="121919">
                <a:moveTo>
                  <a:pt x="1061847" y="40640"/>
                </a:moveTo>
                <a:lnTo>
                  <a:pt x="1000887" y="40640"/>
                </a:lnTo>
                <a:lnTo>
                  <a:pt x="1000887" y="81280"/>
                </a:lnTo>
                <a:lnTo>
                  <a:pt x="1061846" y="81280"/>
                </a:lnTo>
                <a:lnTo>
                  <a:pt x="1102487" y="60960"/>
                </a:lnTo>
                <a:lnTo>
                  <a:pt x="1061847" y="40640"/>
                </a:lnTo>
                <a:close/>
              </a:path>
            </a:pathLst>
          </a:custGeom>
          <a:solidFill>
            <a:srgbClr val="FFFFFF"/>
          </a:solidFill>
        </p:spPr>
        <p:txBody>
          <a:bodyPr wrap="square" lIns="0" tIns="0" rIns="0" bIns="0" rtlCol="0"/>
          <a:lstStyle/>
          <a:p>
            <a:endParaRPr/>
          </a:p>
        </p:txBody>
      </p:sp>
      <p:sp>
        <p:nvSpPr>
          <p:cNvPr id="82" name="object 53">
            <a:extLst>
              <a:ext uri="{FF2B5EF4-FFF2-40B4-BE49-F238E27FC236}">
                <a16:creationId xmlns:a16="http://schemas.microsoft.com/office/drawing/2014/main" id="{D48CEF02-9529-46B1-81AF-E7A959E4864D}"/>
              </a:ext>
            </a:extLst>
          </p:cNvPr>
          <p:cNvSpPr txBox="1"/>
          <p:nvPr/>
        </p:nvSpPr>
        <p:spPr>
          <a:xfrm>
            <a:off x="995680" y="1892871"/>
            <a:ext cx="5821680" cy="1519555"/>
          </a:xfrm>
          <a:prstGeom prst="rect">
            <a:avLst/>
          </a:prstGeom>
        </p:spPr>
        <p:txBody>
          <a:bodyPr vert="horz" wrap="square" lIns="0" tIns="13970" rIns="0" bIns="0" rtlCol="0">
            <a:spAutoFit/>
          </a:bodyPr>
          <a:lstStyle/>
          <a:p>
            <a:pPr marL="86360" marR="1024255">
              <a:lnSpc>
                <a:spcPct val="98500"/>
              </a:lnSpc>
              <a:spcBef>
                <a:spcPts val="110"/>
              </a:spcBef>
            </a:pPr>
            <a:r>
              <a:rPr sz="1050" b="1" dirty="0">
                <a:solidFill>
                  <a:srgbClr val="FFFFFF"/>
                </a:solidFill>
                <a:latin typeface="Arial"/>
                <a:cs typeface="Arial"/>
              </a:rPr>
              <a:t>Sustainability</a:t>
            </a:r>
            <a:r>
              <a:rPr sz="1050" b="1" spc="-75" dirty="0">
                <a:solidFill>
                  <a:srgbClr val="FFFFFF"/>
                </a:solidFill>
                <a:latin typeface="Arial"/>
                <a:cs typeface="Arial"/>
              </a:rPr>
              <a:t> </a:t>
            </a:r>
            <a:r>
              <a:rPr sz="1050" b="1" spc="-5" dirty="0">
                <a:solidFill>
                  <a:srgbClr val="FFFFFF"/>
                </a:solidFill>
                <a:latin typeface="Arial"/>
                <a:cs typeface="Arial"/>
              </a:rPr>
              <a:t>no</a:t>
            </a:r>
            <a:r>
              <a:rPr sz="1050" b="1" spc="-50" dirty="0">
                <a:solidFill>
                  <a:srgbClr val="FFFFFF"/>
                </a:solidFill>
                <a:latin typeface="Arial"/>
                <a:cs typeface="Arial"/>
              </a:rPr>
              <a:t> </a:t>
            </a:r>
            <a:r>
              <a:rPr sz="1050" b="1" spc="10" dirty="0">
                <a:solidFill>
                  <a:srgbClr val="FFFFFF"/>
                </a:solidFill>
                <a:latin typeface="Arial"/>
                <a:cs typeface="Arial"/>
              </a:rPr>
              <a:t>longer</a:t>
            </a:r>
            <a:r>
              <a:rPr sz="1050" b="1" spc="-55" dirty="0">
                <a:solidFill>
                  <a:srgbClr val="FFFFFF"/>
                </a:solidFill>
                <a:latin typeface="Arial"/>
                <a:cs typeface="Arial"/>
              </a:rPr>
              <a:t> </a:t>
            </a:r>
            <a:r>
              <a:rPr sz="1050" b="1" spc="5" dirty="0">
                <a:solidFill>
                  <a:srgbClr val="FFFFFF"/>
                </a:solidFill>
                <a:latin typeface="Arial"/>
                <a:cs typeface="Arial"/>
              </a:rPr>
              <a:t>optional.</a:t>
            </a:r>
            <a:r>
              <a:rPr sz="1050" b="1" spc="-25" dirty="0">
                <a:solidFill>
                  <a:srgbClr val="FFFFFF"/>
                </a:solidFill>
                <a:latin typeface="Arial"/>
                <a:cs typeface="Arial"/>
              </a:rPr>
              <a:t> </a:t>
            </a:r>
            <a:r>
              <a:rPr sz="1050" b="1" spc="10" dirty="0">
                <a:solidFill>
                  <a:srgbClr val="FFFFFF"/>
                </a:solidFill>
                <a:latin typeface="Arial"/>
                <a:cs typeface="Arial"/>
              </a:rPr>
              <a:t>It</a:t>
            </a:r>
            <a:r>
              <a:rPr sz="1050" b="1" spc="-75" dirty="0">
                <a:solidFill>
                  <a:srgbClr val="FFFFFF"/>
                </a:solidFill>
                <a:latin typeface="Arial"/>
                <a:cs typeface="Arial"/>
              </a:rPr>
              <a:t> </a:t>
            </a:r>
            <a:r>
              <a:rPr sz="1050" b="1" spc="15" dirty="0">
                <a:solidFill>
                  <a:srgbClr val="FFFFFF"/>
                </a:solidFill>
                <a:latin typeface="Arial"/>
                <a:cs typeface="Arial"/>
              </a:rPr>
              <a:t>has</a:t>
            </a:r>
            <a:r>
              <a:rPr sz="1050" b="1" spc="-75" dirty="0">
                <a:solidFill>
                  <a:srgbClr val="FFFFFF"/>
                </a:solidFill>
                <a:latin typeface="Arial"/>
                <a:cs typeface="Arial"/>
              </a:rPr>
              <a:t> </a:t>
            </a:r>
            <a:r>
              <a:rPr sz="1050" b="1" spc="5" dirty="0">
                <a:solidFill>
                  <a:srgbClr val="FFFFFF"/>
                </a:solidFill>
                <a:latin typeface="Arial"/>
                <a:cs typeface="Arial"/>
              </a:rPr>
              <a:t>become</a:t>
            </a:r>
            <a:r>
              <a:rPr sz="1050" b="1" spc="10" dirty="0">
                <a:solidFill>
                  <a:srgbClr val="FFFFFF"/>
                </a:solidFill>
                <a:latin typeface="Arial"/>
                <a:cs typeface="Arial"/>
              </a:rPr>
              <a:t> </a:t>
            </a:r>
            <a:r>
              <a:rPr sz="1050" b="1" spc="-5" dirty="0">
                <a:solidFill>
                  <a:srgbClr val="FFFFFF"/>
                </a:solidFill>
                <a:latin typeface="Arial"/>
                <a:cs typeface="Arial"/>
              </a:rPr>
              <a:t>a</a:t>
            </a:r>
            <a:r>
              <a:rPr sz="1050" b="1" spc="10" dirty="0">
                <a:solidFill>
                  <a:srgbClr val="FFFFFF"/>
                </a:solidFill>
                <a:latin typeface="Arial"/>
                <a:cs typeface="Arial"/>
              </a:rPr>
              <a:t> </a:t>
            </a:r>
            <a:r>
              <a:rPr sz="1050" b="1" spc="-15" dirty="0">
                <a:solidFill>
                  <a:srgbClr val="FFFFFF"/>
                </a:solidFill>
                <a:latin typeface="Arial"/>
                <a:cs typeface="Arial"/>
              </a:rPr>
              <a:t>shopping</a:t>
            </a:r>
            <a:r>
              <a:rPr sz="1050" b="1" spc="-50" dirty="0">
                <a:solidFill>
                  <a:srgbClr val="FFFFFF"/>
                </a:solidFill>
                <a:latin typeface="Arial"/>
                <a:cs typeface="Arial"/>
              </a:rPr>
              <a:t> </a:t>
            </a:r>
            <a:r>
              <a:rPr sz="1050" b="1" spc="-5" dirty="0">
                <a:solidFill>
                  <a:srgbClr val="FFFFFF"/>
                </a:solidFill>
                <a:latin typeface="Arial"/>
                <a:cs typeface="Arial"/>
              </a:rPr>
              <a:t>priority</a:t>
            </a:r>
            <a:r>
              <a:rPr sz="1050" b="1" spc="10" dirty="0">
                <a:solidFill>
                  <a:srgbClr val="FFFFFF"/>
                </a:solidFill>
                <a:latin typeface="Arial"/>
                <a:cs typeface="Arial"/>
              </a:rPr>
              <a:t> </a:t>
            </a:r>
            <a:r>
              <a:rPr sz="1050" b="1" spc="-15" dirty="0">
                <a:solidFill>
                  <a:srgbClr val="FFFFFF"/>
                </a:solidFill>
                <a:latin typeface="Arial"/>
                <a:cs typeface="Arial"/>
              </a:rPr>
              <a:t>for</a:t>
            </a:r>
            <a:r>
              <a:rPr sz="1050" b="1" spc="25" dirty="0">
                <a:solidFill>
                  <a:srgbClr val="FFFFFF"/>
                </a:solidFill>
                <a:latin typeface="Arial"/>
                <a:cs typeface="Arial"/>
              </a:rPr>
              <a:t> </a:t>
            </a:r>
            <a:r>
              <a:rPr sz="1050" b="1" spc="-15" dirty="0">
                <a:solidFill>
                  <a:srgbClr val="FFFFFF"/>
                </a:solidFill>
                <a:latin typeface="Arial"/>
                <a:cs typeface="Arial"/>
              </a:rPr>
              <a:t>the  </a:t>
            </a:r>
            <a:r>
              <a:rPr sz="1050" b="1" spc="15" dirty="0">
                <a:solidFill>
                  <a:srgbClr val="FFFFFF"/>
                </a:solidFill>
                <a:latin typeface="Arial"/>
                <a:cs typeface="Arial"/>
              </a:rPr>
              <a:t>green </a:t>
            </a:r>
            <a:r>
              <a:rPr sz="1050" b="1" spc="10" dirty="0">
                <a:solidFill>
                  <a:srgbClr val="FFFFFF"/>
                </a:solidFill>
                <a:latin typeface="Arial"/>
                <a:cs typeface="Arial"/>
              </a:rPr>
              <a:t>generation </a:t>
            </a:r>
            <a:r>
              <a:rPr sz="1050" b="1" spc="-10" dirty="0">
                <a:solidFill>
                  <a:srgbClr val="FFFFFF"/>
                </a:solidFill>
                <a:latin typeface="Arial"/>
                <a:cs typeface="Arial"/>
              </a:rPr>
              <a:t>— </a:t>
            </a:r>
            <a:r>
              <a:rPr sz="1050" b="1" spc="-5" dirty="0">
                <a:solidFill>
                  <a:srgbClr val="FFFFFF"/>
                </a:solidFill>
                <a:latin typeface="Arial"/>
                <a:cs typeface="Arial"/>
              </a:rPr>
              <a:t>one third of </a:t>
            </a:r>
            <a:r>
              <a:rPr sz="1050" b="1" spc="-10" dirty="0">
                <a:solidFill>
                  <a:srgbClr val="FFFFFF"/>
                </a:solidFill>
                <a:latin typeface="Arial"/>
                <a:cs typeface="Arial"/>
              </a:rPr>
              <a:t>consumers </a:t>
            </a:r>
            <a:r>
              <a:rPr sz="1050" b="1" spc="-25" dirty="0">
                <a:solidFill>
                  <a:srgbClr val="FFFFFF"/>
                </a:solidFill>
                <a:latin typeface="Arial"/>
                <a:cs typeface="Arial"/>
              </a:rPr>
              <a:t>choose </a:t>
            </a:r>
            <a:r>
              <a:rPr sz="1050" b="1" spc="-20" dirty="0">
                <a:solidFill>
                  <a:srgbClr val="FFFFFF"/>
                </a:solidFill>
                <a:latin typeface="Arial"/>
                <a:cs typeface="Arial"/>
              </a:rPr>
              <a:t>to </a:t>
            </a:r>
            <a:r>
              <a:rPr sz="1050" b="1" spc="-5" dirty="0">
                <a:solidFill>
                  <a:srgbClr val="FFFFFF"/>
                </a:solidFill>
                <a:latin typeface="Arial"/>
                <a:cs typeface="Arial"/>
              </a:rPr>
              <a:t>buy </a:t>
            </a:r>
            <a:r>
              <a:rPr sz="1050" b="1" spc="5" dirty="0">
                <a:solidFill>
                  <a:srgbClr val="FFFFFF"/>
                </a:solidFill>
                <a:latin typeface="Arial"/>
                <a:cs typeface="Arial"/>
              </a:rPr>
              <a:t>brands </a:t>
            </a:r>
            <a:r>
              <a:rPr sz="1050" b="1" spc="-5" dirty="0">
                <a:solidFill>
                  <a:srgbClr val="FFFFFF"/>
                </a:solidFill>
                <a:latin typeface="Arial"/>
                <a:cs typeface="Arial"/>
              </a:rPr>
              <a:t>based  on</a:t>
            </a:r>
            <a:r>
              <a:rPr sz="1050" b="1" spc="25" dirty="0">
                <a:solidFill>
                  <a:srgbClr val="FFFFFF"/>
                </a:solidFill>
                <a:latin typeface="Arial"/>
                <a:cs typeface="Arial"/>
              </a:rPr>
              <a:t> </a:t>
            </a:r>
            <a:r>
              <a:rPr sz="1050" b="1" spc="5" dirty="0">
                <a:solidFill>
                  <a:srgbClr val="FFFFFF"/>
                </a:solidFill>
                <a:latin typeface="Arial"/>
                <a:cs typeface="Arial"/>
              </a:rPr>
              <a:t>their</a:t>
            </a:r>
            <a:r>
              <a:rPr sz="1050" b="1" spc="-60" dirty="0">
                <a:solidFill>
                  <a:srgbClr val="FFFFFF"/>
                </a:solidFill>
                <a:latin typeface="Arial"/>
                <a:cs typeface="Arial"/>
              </a:rPr>
              <a:t> </a:t>
            </a:r>
            <a:r>
              <a:rPr sz="1050" b="1" spc="5" dirty="0">
                <a:solidFill>
                  <a:srgbClr val="FFFFFF"/>
                </a:solidFill>
                <a:latin typeface="Arial"/>
                <a:cs typeface="Arial"/>
              </a:rPr>
              <a:t>social/environmental</a:t>
            </a:r>
            <a:r>
              <a:rPr sz="1050" b="1" spc="-25" dirty="0">
                <a:solidFill>
                  <a:srgbClr val="FFFFFF"/>
                </a:solidFill>
                <a:latin typeface="Arial"/>
                <a:cs typeface="Arial"/>
              </a:rPr>
              <a:t> </a:t>
            </a:r>
            <a:r>
              <a:rPr sz="1050" b="1" spc="-5" dirty="0">
                <a:solidFill>
                  <a:srgbClr val="FFFFFF"/>
                </a:solidFill>
                <a:latin typeface="Arial"/>
                <a:cs typeface="Arial"/>
              </a:rPr>
              <a:t>impact</a:t>
            </a:r>
            <a:r>
              <a:rPr sz="1050" b="1" spc="-80" dirty="0">
                <a:solidFill>
                  <a:srgbClr val="FFFFFF"/>
                </a:solidFill>
                <a:latin typeface="Arial"/>
                <a:cs typeface="Arial"/>
              </a:rPr>
              <a:t> </a:t>
            </a:r>
            <a:r>
              <a:rPr sz="1050" b="1" dirty="0">
                <a:solidFill>
                  <a:srgbClr val="FFFFFF"/>
                </a:solidFill>
                <a:latin typeface="Arial"/>
                <a:cs typeface="Arial"/>
              </a:rPr>
              <a:t>(per</a:t>
            </a:r>
            <a:r>
              <a:rPr sz="1050" b="1" spc="-60" dirty="0">
                <a:solidFill>
                  <a:srgbClr val="FFFFFF"/>
                </a:solidFill>
                <a:latin typeface="Arial"/>
                <a:cs typeface="Arial"/>
              </a:rPr>
              <a:t> </a:t>
            </a:r>
            <a:r>
              <a:rPr sz="1050" b="1" spc="10" dirty="0">
                <a:solidFill>
                  <a:srgbClr val="FFFFFF"/>
                </a:solidFill>
                <a:latin typeface="Arial"/>
                <a:cs typeface="Arial"/>
              </a:rPr>
              <a:t>Unilever</a:t>
            </a:r>
            <a:r>
              <a:rPr sz="1050" b="1" spc="-60" dirty="0">
                <a:solidFill>
                  <a:srgbClr val="FFFFFF"/>
                </a:solidFill>
                <a:latin typeface="Arial"/>
                <a:cs typeface="Arial"/>
              </a:rPr>
              <a:t> </a:t>
            </a:r>
            <a:r>
              <a:rPr sz="1050" b="1" spc="-5" dirty="0">
                <a:solidFill>
                  <a:srgbClr val="FFFFFF"/>
                </a:solidFill>
                <a:latin typeface="Arial"/>
                <a:cs typeface="Arial"/>
              </a:rPr>
              <a:t>research)</a:t>
            </a:r>
            <a:endParaRPr sz="1050" dirty="0">
              <a:latin typeface="Arial"/>
              <a:cs typeface="Arial"/>
            </a:endParaRPr>
          </a:p>
          <a:p>
            <a:pPr>
              <a:lnSpc>
                <a:spcPct val="100000"/>
              </a:lnSpc>
              <a:spcBef>
                <a:spcPts val="20"/>
              </a:spcBef>
            </a:pPr>
            <a:endParaRPr sz="1400" dirty="0">
              <a:latin typeface="Times New Roman"/>
              <a:cs typeface="Times New Roman"/>
            </a:endParaRPr>
          </a:p>
          <a:p>
            <a:pPr marL="3825240">
              <a:lnSpc>
                <a:spcPct val="100000"/>
              </a:lnSpc>
            </a:pPr>
            <a:r>
              <a:rPr sz="850" spc="-35" dirty="0">
                <a:solidFill>
                  <a:srgbClr val="FFFFFF"/>
                </a:solidFill>
                <a:latin typeface="Arial"/>
                <a:cs typeface="Arial"/>
              </a:rPr>
              <a:t>In </a:t>
            </a:r>
            <a:r>
              <a:rPr sz="850" spc="5" dirty="0">
                <a:solidFill>
                  <a:srgbClr val="FFFFFF"/>
                </a:solidFill>
                <a:latin typeface="Arial"/>
                <a:cs typeface="Arial"/>
              </a:rPr>
              <a:t>2019 </a:t>
            </a:r>
            <a:r>
              <a:rPr sz="850" spc="20" dirty="0">
                <a:solidFill>
                  <a:srgbClr val="FFFFFF"/>
                </a:solidFill>
                <a:latin typeface="Arial"/>
                <a:cs typeface="Arial"/>
              </a:rPr>
              <a:t>w </a:t>
            </a:r>
            <a:r>
              <a:rPr sz="850" spc="15" dirty="0">
                <a:solidFill>
                  <a:srgbClr val="FFFFFF"/>
                </a:solidFill>
                <a:latin typeface="Arial"/>
                <a:cs typeface="Arial"/>
              </a:rPr>
              <a:t>e </a:t>
            </a:r>
            <a:r>
              <a:rPr sz="850" spc="20" dirty="0">
                <a:solidFill>
                  <a:srgbClr val="FFFFFF"/>
                </a:solidFill>
                <a:latin typeface="Arial"/>
                <a:cs typeface="Arial"/>
              </a:rPr>
              <a:t>w </a:t>
            </a:r>
            <a:r>
              <a:rPr sz="850" spc="-20" dirty="0">
                <a:solidFill>
                  <a:srgbClr val="FFFFFF"/>
                </a:solidFill>
                <a:latin typeface="Arial"/>
                <a:cs typeface="Arial"/>
              </a:rPr>
              <a:t>ill </a:t>
            </a:r>
            <a:r>
              <a:rPr sz="850" spc="20" dirty="0">
                <a:solidFill>
                  <a:srgbClr val="FFFFFF"/>
                </a:solidFill>
                <a:latin typeface="Arial"/>
                <a:cs typeface="Arial"/>
              </a:rPr>
              <a:t>see</a:t>
            </a:r>
            <a:r>
              <a:rPr sz="850" spc="-165" dirty="0">
                <a:solidFill>
                  <a:srgbClr val="FFFFFF"/>
                </a:solidFill>
                <a:latin typeface="Arial"/>
                <a:cs typeface="Arial"/>
              </a:rPr>
              <a:t> </a:t>
            </a:r>
            <a:r>
              <a:rPr sz="850" spc="-5" dirty="0">
                <a:solidFill>
                  <a:srgbClr val="FFFFFF"/>
                </a:solidFill>
                <a:latin typeface="Arial"/>
                <a:cs typeface="Arial"/>
              </a:rPr>
              <a:t>companies</a:t>
            </a:r>
            <a:endParaRPr sz="850" dirty="0">
              <a:latin typeface="Arial"/>
              <a:cs typeface="Arial"/>
            </a:endParaRPr>
          </a:p>
          <a:p>
            <a:pPr marL="3825240">
              <a:lnSpc>
                <a:spcPct val="100000"/>
              </a:lnSpc>
              <a:spcBef>
                <a:spcPts val="25"/>
              </a:spcBef>
            </a:pPr>
            <a:r>
              <a:rPr sz="850" spc="-20" dirty="0">
                <a:solidFill>
                  <a:srgbClr val="FFFFFF"/>
                </a:solidFill>
                <a:latin typeface="Arial"/>
                <a:cs typeface="Arial"/>
              </a:rPr>
              <a:t>make </a:t>
            </a:r>
            <a:r>
              <a:rPr sz="850" spc="-5" dirty="0">
                <a:solidFill>
                  <a:srgbClr val="FFFFFF"/>
                </a:solidFill>
                <a:latin typeface="Arial"/>
                <a:cs typeface="Arial"/>
              </a:rPr>
              <a:t>more</a:t>
            </a:r>
            <a:r>
              <a:rPr sz="850" spc="105" dirty="0">
                <a:solidFill>
                  <a:srgbClr val="FFFFFF"/>
                </a:solidFill>
                <a:latin typeface="Arial"/>
                <a:cs typeface="Arial"/>
              </a:rPr>
              <a:t> </a:t>
            </a:r>
            <a:r>
              <a:rPr sz="850" b="1" spc="40" dirty="0">
                <a:solidFill>
                  <a:srgbClr val="FFFFFF"/>
                </a:solidFill>
                <a:latin typeface="Arial"/>
                <a:cs typeface="Arial"/>
              </a:rPr>
              <a:t>meaningful</a:t>
            </a:r>
            <a:endParaRPr sz="850" dirty="0">
              <a:latin typeface="Arial"/>
              <a:cs typeface="Arial"/>
            </a:endParaRPr>
          </a:p>
          <a:p>
            <a:pPr marL="3825240">
              <a:lnSpc>
                <a:spcPct val="100000"/>
              </a:lnSpc>
              <a:spcBef>
                <a:spcPts val="100"/>
              </a:spcBef>
            </a:pPr>
            <a:r>
              <a:rPr sz="850" b="1" spc="45" dirty="0">
                <a:solidFill>
                  <a:srgbClr val="FFFFFF"/>
                </a:solidFill>
                <a:latin typeface="Arial"/>
                <a:cs typeface="Arial"/>
              </a:rPr>
              <a:t>commitments</a:t>
            </a:r>
            <a:r>
              <a:rPr sz="850" b="1" spc="-90" dirty="0">
                <a:solidFill>
                  <a:srgbClr val="FFFFFF"/>
                </a:solidFill>
                <a:latin typeface="Arial"/>
                <a:cs typeface="Arial"/>
              </a:rPr>
              <a:t> </a:t>
            </a:r>
            <a:r>
              <a:rPr sz="850" spc="30" dirty="0">
                <a:solidFill>
                  <a:srgbClr val="FFFFFF"/>
                </a:solidFill>
                <a:latin typeface="Arial"/>
                <a:cs typeface="Arial"/>
              </a:rPr>
              <a:t>where</a:t>
            </a:r>
            <a:r>
              <a:rPr sz="850" spc="-90" dirty="0">
                <a:solidFill>
                  <a:srgbClr val="FFFFFF"/>
                </a:solidFill>
                <a:latin typeface="Arial"/>
                <a:cs typeface="Arial"/>
              </a:rPr>
              <a:t> </a:t>
            </a:r>
            <a:r>
              <a:rPr sz="850" spc="5" dirty="0">
                <a:solidFill>
                  <a:srgbClr val="FFFFFF"/>
                </a:solidFill>
                <a:latin typeface="Arial"/>
                <a:cs typeface="Arial"/>
              </a:rPr>
              <a:t>they</a:t>
            </a:r>
            <a:r>
              <a:rPr sz="850" spc="-40" dirty="0">
                <a:solidFill>
                  <a:srgbClr val="FFFFFF"/>
                </a:solidFill>
                <a:latin typeface="Arial"/>
                <a:cs typeface="Arial"/>
              </a:rPr>
              <a:t> </a:t>
            </a:r>
            <a:r>
              <a:rPr sz="850" spc="20" dirty="0">
                <a:solidFill>
                  <a:srgbClr val="FFFFFF"/>
                </a:solidFill>
                <a:latin typeface="Arial"/>
                <a:cs typeface="Arial"/>
              </a:rPr>
              <a:t>can</a:t>
            </a:r>
            <a:endParaRPr sz="850" dirty="0">
              <a:latin typeface="Arial"/>
              <a:cs typeface="Arial"/>
            </a:endParaRPr>
          </a:p>
          <a:p>
            <a:pPr marL="3825240">
              <a:lnSpc>
                <a:spcPct val="100000"/>
              </a:lnSpc>
              <a:spcBef>
                <a:spcPts val="20"/>
              </a:spcBef>
            </a:pPr>
            <a:r>
              <a:rPr sz="850" spc="15" dirty="0">
                <a:solidFill>
                  <a:srgbClr val="FFFFFF"/>
                </a:solidFill>
                <a:latin typeface="Arial"/>
                <a:cs typeface="Arial"/>
              </a:rPr>
              <a:t>have </a:t>
            </a:r>
            <a:r>
              <a:rPr sz="850" spc="5" dirty="0">
                <a:solidFill>
                  <a:srgbClr val="FFFFFF"/>
                </a:solidFill>
                <a:latin typeface="Arial"/>
                <a:cs typeface="Arial"/>
              </a:rPr>
              <a:t>significant </a:t>
            </a:r>
            <a:r>
              <a:rPr sz="850" spc="-10" dirty="0">
                <a:solidFill>
                  <a:srgbClr val="FFFFFF"/>
                </a:solidFill>
                <a:latin typeface="Arial"/>
                <a:cs typeface="Arial"/>
              </a:rPr>
              <a:t>impact </a:t>
            </a:r>
            <a:r>
              <a:rPr sz="850" dirty="0">
                <a:solidFill>
                  <a:srgbClr val="FFFFFF"/>
                </a:solidFill>
                <a:latin typeface="Arial"/>
                <a:cs typeface="Arial"/>
              </a:rPr>
              <a:t>that</a:t>
            </a:r>
            <a:r>
              <a:rPr sz="850" spc="-95" dirty="0">
                <a:solidFill>
                  <a:srgbClr val="FFFFFF"/>
                </a:solidFill>
                <a:latin typeface="Arial"/>
                <a:cs typeface="Arial"/>
              </a:rPr>
              <a:t> </a:t>
            </a:r>
            <a:r>
              <a:rPr sz="850" spc="-10" dirty="0">
                <a:solidFill>
                  <a:srgbClr val="FFFFFF"/>
                </a:solidFill>
                <a:latin typeface="Arial"/>
                <a:cs typeface="Arial"/>
              </a:rPr>
              <a:t>aligns</a:t>
            </a:r>
            <a:endParaRPr sz="850" dirty="0">
              <a:latin typeface="Arial"/>
              <a:cs typeface="Arial"/>
            </a:endParaRPr>
          </a:p>
          <a:p>
            <a:pPr marL="3825240">
              <a:lnSpc>
                <a:spcPct val="100000"/>
              </a:lnSpc>
              <a:spcBef>
                <a:spcPts val="105"/>
              </a:spcBef>
            </a:pPr>
            <a:r>
              <a:rPr sz="850" spc="20" dirty="0">
                <a:solidFill>
                  <a:srgbClr val="FFFFFF"/>
                </a:solidFill>
                <a:latin typeface="Arial"/>
                <a:cs typeface="Arial"/>
              </a:rPr>
              <a:t>w </a:t>
            </a:r>
            <a:r>
              <a:rPr sz="850" spc="-5" dirty="0">
                <a:solidFill>
                  <a:srgbClr val="FFFFFF"/>
                </a:solidFill>
                <a:latin typeface="Arial"/>
                <a:cs typeface="Arial"/>
              </a:rPr>
              <a:t>ith </a:t>
            </a:r>
            <a:r>
              <a:rPr sz="850" spc="5" dirty="0">
                <a:solidFill>
                  <a:srgbClr val="FFFFFF"/>
                </a:solidFill>
                <a:latin typeface="Arial"/>
                <a:cs typeface="Arial"/>
              </a:rPr>
              <a:t>values of </a:t>
            </a:r>
            <a:r>
              <a:rPr sz="850" b="1" spc="30" dirty="0">
                <a:solidFill>
                  <a:srgbClr val="FFFFFF"/>
                </a:solidFill>
                <a:latin typeface="Arial"/>
                <a:cs typeface="Arial"/>
              </a:rPr>
              <a:t>company</a:t>
            </a:r>
            <a:r>
              <a:rPr sz="850" spc="30" dirty="0">
                <a:solidFill>
                  <a:srgbClr val="FFFFFF"/>
                </a:solidFill>
                <a:latin typeface="Arial"/>
                <a:cs typeface="Arial"/>
              </a:rPr>
              <a:t>, </a:t>
            </a:r>
            <a:r>
              <a:rPr sz="850" spc="-5" dirty="0">
                <a:solidFill>
                  <a:srgbClr val="FFFFFF"/>
                </a:solidFill>
                <a:latin typeface="Arial"/>
                <a:cs typeface="Arial"/>
              </a:rPr>
              <a:t>its</a:t>
            </a:r>
            <a:r>
              <a:rPr sz="850" spc="-65" dirty="0">
                <a:solidFill>
                  <a:srgbClr val="FFFFFF"/>
                </a:solidFill>
                <a:latin typeface="Arial"/>
                <a:cs typeface="Arial"/>
              </a:rPr>
              <a:t> </a:t>
            </a:r>
            <a:r>
              <a:rPr sz="850" b="1" spc="30" dirty="0">
                <a:solidFill>
                  <a:srgbClr val="FFFFFF"/>
                </a:solidFill>
                <a:latin typeface="Arial"/>
                <a:cs typeface="Arial"/>
              </a:rPr>
              <a:t>brands</a:t>
            </a:r>
            <a:endParaRPr sz="850" dirty="0">
              <a:latin typeface="Arial"/>
              <a:cs typeface="Arial"/>
            </a:endParaRPr>
          </a:p>
          <a:p>
            <a:pPr marL="3825240">
              <a:lnSpc>
                <a:spcPct val="100000"/>
              </a:lnSpc>
              <a:spcBef>
                <a:spcPts val="20"/>
              </a:spcBef>
            </a:pPr>
            <a:r>
              <a:rPr sz="850" spc="5" dirty="0">
                <a:solidFill>
                  <a:srgbClr val="FFFFFF"/>
                </a:solidFill>
                <a:latin typeface="Arial"/>
                <a:cs typeface="Arial"/>
              </a:rPr>
              <a:t>and </a:t>
            </a:r>
            <a:r>
              <a:rPr sz="850" b="1" spc="35" dirty="0">
                <a:solidFill>
                  <a:srgbClr val="FFFFFF"/>
                </a:solidFill>
                <a:latin typeface="Arial"/>
                <a:cs typeface="Arial"/>
              </a:rPr>
              <a:t>target</a:t>
            </a:r>
            <a:r>
              <a:rPr sz="850" b="1" spc="15" dirty="0">
                <a:solidFill>
                  <a:srgbClr val="FFFFFF"/>
                </a:solidFill>
                <a:latin typeface="Arial"/>
                <a:cs typeface="Arial"/>
              </a:rPr>
              <a:t> </a:t>
            </a:r>
            <a:r>
              <a:rPr sz="850" b="1" spc="30" dirty="0">
                <a:solidFill>
                  <a:srgbClr val="FFFFFF"/>
                </a:solidFill>
                <a:latin typeface="Arial"/>
                <a:cs typeface="Arial"/>
              </a:rPr>
              <a:t>audiences</a:t>
            </a:r>
            <a:endParaRPr sz="850" dirty="0">
              <a:latin typeface="Arial"/>
              <a:cs typeface="Arial"/>
            </a:endParaRPr>
          </a:p>
        </p:txBody>
      </p:sp>
      <p:sp>
        <p:nvSpPr>
          <p:cNvPr id="83" name="object 54">
            <a:extLst>
              <a:ext uri="{FF2B5EF4-FFF2-40B4-BE49-F238E27FC236}">
                <a16:creationId xmlns:a16="http://schemas.microsoft.com/office/drawing/2014/main" id="{404C7219-4EF5-44C1-8B65-8C0FDBDDB03E}"/>
              </a:ext>
            </a:extLst>
          </p:cNvPr>
          <p:cNvSpPr/>
          <p:nvPr/>
        </p:nvSpPr>
        <p:spPr>
          <a:xfrm>
            <a:off x="1102360" y="4810759"/>
            <a:ext cx="3566160" cy="1016000"/>
          </a:xfrm>
          <a:custGeom>
            <a:avLst/>
            <a:gdLst/>
            <a:ahLst/>
            <a:cxnLst/>
            <a:rect l="l" t="t" r="r" b="b"/>
            <a:pathLst>
              <a:path w="3566160" h="1016000">
                <a:moveTo>
                  <a:pt x="0" y="1015999"/>
                </a:moveTo>
                <a:lnTo>
                  <a:pt x="3566160" y="1015999"/>
                </a:lnTo>
                <a:lnTo>
                  <a:pt x="3566160" y="0"/>
                </a:lnTo>
                <a:lnTo>
                  <a:pt x="0" y="0"/>
                </a:lnTo>
                <a:lnTo>
                  <a:pt x="0" y="1015999"/>
                </a:lnTo>
                <a:close/>
              </a:path>
            </a:pathLst>
          </a:custGeom>
          <a:ln w="10170">
            <a:solidFill>
              <a:srgbClr val="FFFFFF"/>
            </a:solidFill>
            <a:prstDash val="sysDash"/>
          </a:ln>
        </p:spPr>
        <p:txBody>
          <a:bodyPr wrap="square" lIns="0" tIns="0" rIns="0" bIns="0" rtlCol="0"/>
          <a:lstStyle/>
          <a:p>
            <a:endParaRPr/>
          </a:p>
        </p:txBody>
      </p:sp>
      <p:sp>
        <p:nvSpPr>
          <p:cNvPr id="84" name="object 55">
            <a:extLst>
              <a:ext uri="{FF2B5EF4-FFF2-40B4-BE49-F238E27FC236}">
                <a16:creationId xmlns:a16="http://schemas.microsoft.com/office/drawing/2014/main" id="{C10D6495-891C-4B16-BBF6-46A77E303A22}"/>
              </a:ext>
            </a:extLst>
          </p:cNvPr>
          <p:cNvSpPr txBox="1"/>
          <p:nvPr/>
        </p:nvSpPr>
        <p:spPr>
          <a:xfrm>
            <a:off x="4790059" y="4845939"/>
            <a:ext cx="1830070" cy="942975"/>
          </a:xfrm>
          <a:prstGeom prst="rect">
            <a:avLst/>
          </a:prstGeom>
        </p:spPr>
        <p:txBody>
          <a:bodyPr vert="horz" wrap="square" lIns="0" tIns="8255" rIns="0" bIns="0" rtlCol="0">
            <a:spAutoFit/>
          </a:bodyPr>
          <a:lstStyle/>
          <a:p>
            <a:pPr marL="246379" marR="56515" indent="-233679">
              <a:lnSpc>
                <a:spcPct val="106000"/>
              </a:lnSpc>
              <a:spcBef>
                <a:spcPts val="65"/>
              </a:spcBef>
              <a:buChar char="—"/>
              <a:tabLst>
                <a:tab pos="247015" algn="l"/>
              </a:tabLst>
            </a:pPr>
            <a:r>
              <a:rPr sz="850" dirty="0">
                <a:solidFill>
                  <a:srgbClr val="FFFFFF"/>
                </a:solidFill>
                <a:latin typeface="Arial"/>
                <a:cs typeface="Arial"/>
              </a:rPr>
              <a:t>Consumers </a:t>
            </a:r>
            <a:r>
              <a:rPr sz="850" spc="15" dirty="0">
                <a:solidFill>
                  <a:srgbClr val="FFFFFF"/>
                </a:solidFill>
                <a:latin typeface="Arial"/>
                <a:cs typeface="Arial"/>
              </a:rPr>
              <a:t>are </a:t>
            </a:r>
            <a:r>
              <a:rPr sz="850" spc="10" dirty="0">
                <a:solidFill>
                  <a:srgbClr val="FFFFFF"/>
                </a:solidFill>
                <a:latin typeface="Arial"/>
                <a:cs typeface="Arial"/>
              </a:rPr>
              <a:t>educated on  </a:t>
            </a:r>
            <a:r>
              <a:rPr sz="850" spc="5" dirty="0">
                <a:solidFill>
                  <a:srgbClr val="FFFFFF"/>
                </a:solidFill>
                <a:latin typeface="Arial"/>
                <a:cs typeface="Arial"/>
              </a:rPr>
              <a:t>pricing </a:t>
            </a:r>
            <a:r>
              <a:rPr sz="850" spc="10" dirty="0">
                <a:solidFill>
                  <a:srgbClr val="FFFFFF"/>
                </a:solidFill>
                <a:latin typeface="Arial"/>
                <a:cs typeface="Arial"/>
              </a:rPr>
              <a:t>strategies and </a:t>
            </a:r>
            <a:r>
              <a:rPr sz="850" spc="20" dirty="0">
                <a:solidFill>
                  <a:srgbClr val="FFFFFF"/>
                </a:solidFill>
                <a:latin typeface="Arial"/>
                <a:cs typeface="Arial"/>
              </a:rPr>
              <a:t>are </a:t>
            </a:r>
            <a:r>
              <a:rPr sz="850" spc="10" dirty="0">
                <a:solidFill>
                  <a:srgbClr val="FFFFFF"/>
                </a:solidFill>
                <a:latin typeface="Arial"/>
                <a:cs typeface="Arial"/>
              </a:rPr>
              <a:t>now  </a:t>
            </a:r>
            <a:r>
              <a:rPr sz="850" dirty="0">
                <a:solidFill>
                  <a:srgbClr val="FFFFFF"/>
                </a:solidFill>
                <a:latin typeface="Arial"/>
                <a:cs typeface="Arial"/>
              </a:rPr>
              <a:t>prioritising</a:t>
            </a:r>
            <a:r>
              <a:rPr sz="850" spc="145" dirty="0">
                <a:solidFill>
                  <a:srgbClr val="FFFFFF"/>
                </a:solidFill>
                <a:latin typeface="Arial"/>
                <a:cs typeface="Arial"/>
              </a:rPr>
              <a:t> </a:t>
            </a:r>
            <a:r>
              <a:rPr sz="850" spc="10" dirty="0">
                <a:solidFill>
                  <a:srgbClr val="FFFFFF"/>
                </a:solidFill>
                <a:latin typeface="Arial"/>
                <a:cs typeface="Arial"/>
              </a:rPr>
              <a:t>value</a:t>
            </a:r>
            <a:endParaRPr sz="850">
              <a:latin typeface="Arial"/>
              <a:cs typeface="Arial"/>
            </a:endParaRPr>
          </a:p>
          <a:p>
            <a:pPr marL="246379" marR="5080" indent="-233679">
              <a:lnSpc>
                <a:spcPct val="106000"/>
              </a:lnSpc>
              <a:spcBef>
                <a:spcPts val="765"/>
              </a:spcBef>
              <a:buChar char="—"/>
              <a:tabLst>
                <a:tab pos="247015" algn="l"/>
              </a:tabLst>
            </a:pPr>
            <a:r>
              <a:rPr sz="850" spc="-5" dirty="0">
                <a:solidFill>
                  <a:srgbClr val="FFFFFF"/>
                </a:solidFill>
                <a:latin typeface="Arial"/>
                <a:cs typeface="Arial"/>
              </a:rPr>
              <a:t>They </a:t>
            </a:r>
            <a:r>
              <a:rPr sz="850" spc="20" dirty="0">
                <a:solidFill>
                  <a:srgbClr val="FFFFFF"/>
                </a:solidFill>
                <a:latin typeface="Arial"/>
                <a:cs typeface="Arial"/>
              </a:rPr>
              <a:t>expect </a:t>
            </a:r>
            <a:r>
              <a:rPr sz="850" spc="5" dirty="0">
                <a:solidFill>
                  <a:srgbClr val="FFFFFF"/>
                </a:solidFill>
                <a:latin typeface="Arial"/>
                <a:cs typeface="Arial"/>
              </a:rPr>
              <a:t>the </a:t>
            </a:r>
            <a:r>
              <a:rPr sz="850" spc="15" dirty="0">
                <a:solidFill>
                  <a:srgbClr val="FFFFFF"/>
                </a:solidFill>
                <a:latin typeface="Arial"/>
                <a:cs typeface="Arial"/>
              </a:rPr>
              <a:t>price </a:t>
            </a:r>
            <a:r>
              <a:rPr sz="850" spc="5" dirty="0">
                <a:solidFill>
                  <a:srgbClr val="FFFFFF"/>
                </a:solidFill>
                <a:latin typeface="Arial"/>
                <a:cs typeface="Arial"/>
              </a:rPr>
              <a:t>to </a:t>
            </a:r>
            <a:r>
              <a:rPr sz="850" spc="20" dirty="0">
                <a:solidFill>
                  <a:srgbClr val="FFFFFF"/>
                </a:solidFill>
                <a:latin typeface="Arial"/>
                <a:cs typeface="Arial"/>
              </a:rPr>
              <a:t>reflect  </a:t>
            </a:r>
            <a:r>
              <a:rPr sz="850" spc="-5" dirty="0">
                <a:solidFill>
                  <a:srgbClr val="FFFFFF"/>
                </a:solidFill>
                <a:latin typeface="Arial"/>
                <a:cs typeface="Arial"/>
              </a:rPr>
              <a:t>their mission: </a:t>
            </a:r>
            <a:r>
              <a:rPr sz="850" spc="15" dirty="0">
                <a:solidFill>
                  <a:srgbClr val="FFFFFF"/>
                </a:solidFill>
                <a:latin typeface="Arial"/>
                <a:cs typeface="Arial"/>
              </a:rPr>
              <a:t>value(s),  convenience </a:t>
            </a:r>
            <a:r>
              <a:rPr sz="850" spc="10" dirty="0">
                <a:solidFill>
                  <a:srgbClr val="FFFFFF"/>
                </a:solidFill>
                <a:latin typeface="Arial"/>
                <a:cs typeface="Arial"/>
              </a:rPr>
              <a:t>and</a:t>
            </a:r>
            <a:r>
              <a:rPr sz="850" spc="120" dirty="0">
                <a:solidFill>
                  <a:srgbClr val="FFFFFF"/>
                </a:solidFill>
                <a:latin typeface="Arial"/>
                <a:cs typeface="Arial"/>
              </a:rPr>
              <a:t> </a:t>
            </a:r>
            <a:r>
              <a:rPr sz="850" spc="15" dirty="0">
                <a:solidFill>
                  <a:srgbClr val="FFFFFF"/>
                </a:solidFill>
                <a:latin typeface="Arial"/>
                <a:cs typeface="Arial"/>
              </a:rPr>
              <a:t>experience</a:t>
            </a:r>
            <a:endParaRPr sz="850">
              <a:latin typeface="Arial"/>
              <a:cs typeface="Arial"/>
            </a:endParaRPr>
          </a:p>
        </p:txBody>
      </p:sp>
      <p:sp>
        <p:nvSpPr>
          <p:cNvPr id="85" name="object 56">
            <a:extLst>
              <a:ext uri="{FF2B5EF4-FFF2-40B4-BE49-F238E27FC236}">
                <a16:creationId xmlns:a16="http://schemas.microsoft.com/office/drawing/2014/main" id="{FF517749-A1F8-41D5-9F78-55996A6C3726}"/>
              </a:ext>
            </a:extLst>
          </p:cNvPr>
          <p:cNvSpPr txBox="1"/>
          <p:nvPr/>
        </p:nvSpPr>
        <p:spPr>
          <a:xfrm>
            <a:off x="1233169" y="4806569"/>
            <a:ext cx="3359785" cy="993775"/>
          </a:xfrm>
          <a:prstGeom prst="rect">
            <a:avLst/>
          </a:prstGeom>
        </p:spPr>
        <p:txBody>
          <a:bodyPr vert="horz" wrap="square" lIns="0" tIns="52069" rIns="0" bIns="0" rtlCol="0">
            <a:spAutoFit/>
          </a:bodyPr>
          <a:lstStyle/>
          <a:p>
            <a:pPr marR="5080">
              <a:lnSpc>
                <a:spcPct val="92900"/>
              </a:lnSpc>
              <a:spcBef>
                <a:spcPts val="409"/>
              </a:spcBef>
              <a:tabLst>
                <a:tab pos="1888489" algn="l"/>
              </a:tabLst>
            </a:pPr>
            <a:r>
              <a:rPr sz="3600" b="0" spc="45" dirty="0">
                <a:solidFill>
                  <a:srgbClr val="FFFFFF"/>
                </a:solidFill>
                <a:latin typeface="KPMG Extralight"/>
                <a:cs typeface="KPMG Extralight"/>
              </a:rPr>
              <a:t>81</a:t>
            </a:r>
            <a:r>
              <a:rPr sz="2400" b="0" spc="45" dirty="0">
                <a:solidFill>
                  <a:srgbClr val="FFFFFF"/>
                </a:solidFill>
                <a:latin typeface="KPMG Extralight"/>
                <a:cs typeface="KPMG Extralight"/>
              </a:rPr>
              <a:t>% </a:t>
            </a:r>
            <a:r>
              <a:rPr sz="850" spc="10" dirty="0">
                <a:solidFill>
                  <a:srgbClr val="FFFFFF"/>
                </a:solidFill>
                <a:latin typeface="Arial"/>
                <a:cs typeface="Arial"/>
              </a:rPr>
              <a:t>shoppers</a:t>
            </a:r>
            <a:r>
              <a:rPr sz="850" spc="-45" dirty="0">
                <a:solidFill>
                  <a:srgbClr val="FFFFFF"/>
                </a:solidFill>
                <a:latin typeface="Arial"/>
                <a:cs typeface="Arial"/>
              </a:rPr>
              <a:t> </a:t>
            </a:r>
            <a:r>
              <a:rPr sz="850" spc="10" dirty="0">
                <a:solidFill>
                  <a:srgbClr val="FFFFFF"/>
                </a:solidFill>
                <a:latin typeface="Arial"/>
                <a:cs typeface="Arial"/>
              </a:rPr>
              <a:t>do</a:t>
            </a:r>
            <a:r>
              <a:rPr sz="850" spc="5" dirty="0">
                <a:solidFill>
                  <a:srgbClr val="FFFFFF"/>
                </a:solidFill>
                <a:latin typeface="Arial"/>
                <a:cs typeface="Arial"/>
              </a:rPr>
              <a:t> </a:t>
            </a:r>
            <a:r>
              <a:rPr sz="850" b="1" spc="20" dirty="0">
                <a:solidFill>
                  <a:srgbClr val="FFFFFF"/>
                </a:solidFill>
                <a:latin typeface="Arial"/>
                <a:cs typeface="Arial"/>
              </a:rPr>
              <a:t>online	</a:t>
            </a:r>
            <a:r>
              <a:rPr sz="3600" b="0" spc="40" dirty="0">
                <a:solidFill>
                  <a:srgbClr val="FFFFFF"/>
                </a:solidFill>
                <a:latin typeface="KPMG Extralight"/>
                <a:cs typeface="KPMG Extralight"/>
              </a:rPr>
              <a:t>89</a:t>
            </a:r>
            <a:r>
              <a:rPr sz="2400" b="0" spc="40" dirty="0">
                <a:solidFill>
                  <a:srgbClr val="FFFFFF"/>
                </a:solidFill>
                <a:latin typeface="KPMG Extralight"/>
                <a:cs typeface="KPMG Extralight"/>
              </a:rPr>
              <a:t>% </a:t>
            </a:r>
            <a:r>
              <a:rPr sz="850" spc="5" dirty="0">
                <a:solidFill>
                  <a:srgbClr val="FFFFFF"/>
                </a:solidFill>
                <a:latin typeface="Arial"/>
                <a:cs typeface="Arial"/>
              </a:rPr>
              <a:t>of </a:t>
            </a:r>
            <a:r>
              <a:rPr sz="850" spc="10" dirty="0">
                <a:solidFill>
                  <a:srgbClr val="FFFFFF"/>
                </a:solidFill>
                <a:latin typeface="Arial"/>
                <a:cs typeface="Arial"/>
              </a:rPr>
              <a:t>these</a:t>
            </a:r>
            <a:r>
              <a:rPr sz="850" spc="-165" dirty="0">
                <a:solidFill>
                  <a:srgbClr val="FFFFFF"/>
                </a:solidFill>
                <a:latin typeface="Arial"/>
                <a:cs typeface="Arial"/>
              </a:rPr>
              <a:t> </a:t>
            </a:r>
            <a:r>
              <a:rPr sz="850" spc="10" dirty="0">
                <a:solidFill>
                  <a:srgbClr val="FFFFFF"/>
                </a:solidFill>
                <a:latin typeface="Arial"/>
                <a:cs typeface="Arial"/>
              </a:rPr>
              <a:t>consumers  </a:t>
            </a:r>
            <a:r>
              <a:rPr sz="850" b="1" spc="50" dirty="0">
                <a:solidFill>
                  <a:srgbClr val="FFFFFF"/>
                </a:solidFill>
                <a:latin typeface="Arial"/>
                <a:cs typeface="Arial"/>
              </a:rPr>
              <a:t>research</a:t>
            </a:r>
            <a:r>
              <a:rPr sz="850" b="1" spc="-45" dirty="0">
                <a:solidFill>
                  <a:srgbClr val="FFFFFF"/>
                </a:solidFill>
                <a:latin typeface="Arial"/>
                <a:cs typeface="Arial"/>
              </a:rPr>
              <a:t> </a:t>
            </a:r>
            <a:r>
              <a:rPr sz="850" spc="25" dirty="0">
                <a:solidFill>
                  <a:srgbClr val="FFFFFF"/>
                </a:solidFill>
                <a:latin typeface="Arial"/>
                <a:cs typeface="Arial"/>
              </a:rPr>
              <a:t>before</a:t>
            </a:r>
            <a:r>
              <a:rPr sz="850" spc="-80" dirty="0">
                <a:solidFill>
                  <a:srgbClr val="FFFFFF"/>
                </a:solidFill>
                <a:latin typeface="Arial"/>
                <a:cs typeface="Arial"/>
              </a:rPr>
              <a:t> </a:t>
            </a:r>
            <a:r>
              <a:rPr sz="850" spc="-10" dirty="0">
                <a:solidFill>
                  <a:srgbClr val="FFFFFF"/>
                </a:solidFill>
                <a:latin typeface="Arial"/>
                <a:cs typeface="Arial"/>
              </a:rPr>
              <a:t>committing	</a:t>
            </a:r>
            <a:r>
              <a:rPr sz="850" spc="-5" dirty="0">
                <a:solidFill>
                  <a:srgbClr val="FFFFFF"/>
                </a:solidFill>
                <a:latin typeface="Arial"/>
                <a:cs typeface="Arial"/>
              </a:rPr>
              <a:t>begin their </a:t>
            </a:r>
            <a:r>
              <a:rPr sz="850" spc="5" dirty="0">
                <a:solidFill>
                  <a:srgbClr val="FFFFFF"/>
                </a:solidFill>
                <a:latin typeface="Arial"/>
                <a:cs typeface="Arial"/>
              </a:rPr>
              <a:t>buying </a:t>
            </a:r>
            <a:r>
              <a:rPr sz="850" spc="20" dirty="0">
                <a:solidFill>
                  <a:srgbClr val="FFFFFF"/>
                </a:solidFill>
                <a:latin typeface="Arial"/>
                <a:cs typeface="Arial"/>
              </a:rPr>
              <a:t>process  </a:t>
            </a:r>
            <a:r>
              <a:rPr sz="850" spc="10" dirty="0">
                <a:solidFill>
                  <a:srgbClr val="FFFFFF"/>
                </a:solidFill>
                <a:latin typeface="Arial"/>
                <a:cs typeface="Arial"/>
              </a:rPr>
              <a:t>to</a:t>
            </a:r>
            <a:r>
              <a:rPr sz="850" spc="-5" dirty="0">
                <a:solidFill>
                  <a:srgbClr val="FFFFFF"/>
                </a:solidFill>
                <a:latin typeface="Arial"/>
                <a:cs typeface="Arial"/>
              </a:rPr>
              <a:t> </a:t>
            </a:r>
            <a:r>
              <a:rPr sz="850" spc="5" dirty="0">
                <a:solidFill>
                  <a:srgbClr val="FFFFFF"/>
                </a:solidFill>
                <a:latin typeface="Arial"/>
                <a:cs typeface="Arial"/>
              </a:rPr>
              <a:t>the</a:t>
            </a:r>
            <a:r>
              <a:rPr sz="850" spc="75" dirty="0">
                <a:solidFill>
                  <a:srgbClr val="FFFFFF"/>
                </a:solidFill>
                <a:latin typeface="Arial"/>
                <a:cs typeface="Arial"/>
              </a:rPr>
              <a:t> </a:t>
            </a:r>
            <a:r>
              <a:rPr sz="850" spc="20" dirty="0">
                <a:solidFill>
                  <a:srgbClr val="FFFFFF"/>
                </a:solidFill>
                <a:latin typeface="Arial"/>
                <a:cs typeface="Arial"/>
              </a:rPr>
              <a:t>purchase	w</a:t>
            </a:r>
            <a:r>
              <a:rPr sz="850" spc="-75" dirty="0">
                <a:solidFill>
                  <a:srgbClr val="FFFFFF"/>
                </a:solidFill>
                <a:latin typeface="Arial"/>
                <a:cs typeface="Arial"/>
              </a:rPr>
              <a:t> </a:t>
            </a:r>
            <a:r>
              <a:rPr sz="850" spc="-5" dirty="0">
                <a:solidFill>
                  <a:srgbClr val="FFFFFF"/>
                </a:solidFill>
                <a:latin typeface="Arial"/>
                <a:cs typeface="Arial"/>
              </a:rPr>
              <a:t>ith</a:t>
            </a:r>
            <a:r>
              <a:rPr sz="850" spc="-95" dirty="0">
                <a:solidFill>
                  <a:srgbClr val="FFFFFF"/>
                </a:solidFill>
                <a:latin typeface="Arial"/>
                <a:cs typeface="Arial"/>
              </a:rPr>
              <a:t> </a:t>
            </a:r>
            <a:r>
              <a:rPr sz="850" spc="15" dirty="0">
                <a:solidFill>
                  <a:srgbClr val="FFFFFF"/>
                </a:solidFill>
                <a:latin typeface="Arial"/>
                <a:cs typeface="Arial"/>
              </a:rPr>
              <a:t>a</a:t>
            </a:r>
            <a:r>
              <a:rPr sz="850" spc="-15" dirty="0">
                <a:solidFill>
                  <a:srgbClr val="FFFFFF"/>
                </a:solidFill>
                <a:latin typeface="Arial"/>
                <a:cs typeface="Arial"/>
              </a:rPr>
              <a:t> </a:t>
            </a:r>
            <a:r>
              <a:rPr sz="850" spc="25" dirty="0">
                <a:solidFill>
                  <a:srgbClr val="FFFFFF"/>
                </a:solidFill>
                <a:latin typeface="Arial"/>
                <a:cs typeface="Arial"/>
              </a:rPr>
              <a:t>search</a:t>
            </a:r>
            <a:r>
              <a:rPr sz="850" spc="-10" dirty="0">
                <a:solidFill>
                  <a:srgbClr val="FFFFFF"/>
                </a:solidFill>
                <a:latin typeface="Arial"/>
                <a:cs typeface="Arial"/>
              </a:rPr>
              <a:t> </a:t>
            </a:r>
            <a:r>
              <a:rPr sz="850" dirty="0">
                <a:solidFill>
                  <a:srgbClr val="FFFFFF"/>
                </a:solidFill>
                <a:latin typeface="Arial"/>
                <a:cs typeface="Arial"/>
              </a:rPr>
              <a:t>engine</a:t>
            </a:r>
            <a:endParaRPr sz="850">
              <a:latin typeface="Arial"/>
              <a:cs typeface="Arial"/>
            </a:endParaRPr>
          </a:p>
          <a:p>
            <a:pPr marL="76200">
              <a:lnSpc>
                <a:spcPct val="100000"/>
              </a:lnSpc>
              <a:spcBef>
                <a:spcPts val="480"/>
              </a:spcBef>
            </a:pPr>
            <a:r>
              <a:rPr sz="800" i="1" dirty="0">
                <a:solidFill>
                  <a:srgbClr val="FFFFFF"/>
                </a:solidFill>
                <a:latin typeface="Arial"/>
                <a:cs typeface="Arial"/>
              </a:rPr>
              <a:t>—</a:t>
            </a:r>
            <a:r>
              <a:rPr sz="800" i="1" spc="10" dirty="0">
                <a:solidFill>
                  <a:srgbClr val="FFFFFF"/>
                </a:solidFill>
                <a:latin typeface="Arial"/>
                <a:cs typeface="Arial"/>
              </a:rPr>
              <a:t> </a:t>
            </a:r>
            <a:r>
              <a:rPr sz="800" i="1" spc="15" dirty="0">
                <a:solidFill>
                  <a:srgbClr val="FFFFFF"/>
                </a:solidFill>
                <a:latin typeface="Arial"/>
                <a:cs typeface="Arial"/>
              </a:rPr>
              <a:t>MineWhat</a:t>
            </a:r>
            <a:r>
              <a:rPr sz="800" i="1" spc="-50" dirty="0">
                <a:solidFill>
                  <a:srgbClr val="FFFFFF"/>
                </a:solidFill>
                <a:latin typeface="Arial"/>
                <a:cs typeface="Arial"/>
              </a:rPr>
              <a:t> </a:t>
            </a:r>
            <a:r>
              <a:rPr sz="800" i="1" spc="20" dirty="0">
                <a:solidFill>
                  <a:srgbClr val="FFFFFF"/>
                </a:solidFill>
                <a:latin typeface="Arial"/>
                <a:cs typeface="Arial"/>
              </a:rPr>
              <a:t>Study</a:t>
            </a:r>
            <a:r>
              <a:rPr sz="800" i="1" spc="-65" dirty="0">
                <a:solidFill>
                  <a:srgbClr val="FFFFFF"/>
                </a:solidFill>
                <a:latin typeface="Arial"/>
                <a:cs typeface="Arial"/>
              </a:rPr>
              <a:t> </a:t>
            </a:r>
            <a:r>
              <a:rPr sz="800" i="1" spc="25" dirty="0">
                <a:solidFill>
                  <a:srgbClr val="FFFFFF"/>
                </a:solidFill>
                <a:latin typeface="Arial"/>
                <a:cs typeface="Arial"/>
              </a:rPr>
              <a:t>2015,</a:t>
            </a:r>
            <a:r>
              <a:rPr sz="800" i="1" spc="-50" dirty="0">
                <a:solidFill>
                  <a:srgbClr val="FFFFFF"/>
                </a:solidFill>
                <a:latin typeface="Arial"/>
                <a:cs typeface="Arial"/>
              </a:rPr>
              <a:t> </a:t>
            </a:r>
            <a:r>
              <a:rPr sz="800" i="1" spc="5" dirty="0">
                <a:solidFill>
                  <a:srgbClr val="FFFFFF"/>
                </a:solidFill>
                <a:latin typeface="Arial"/>
                <a:cs typeface="Arial"/>
              </a:rPr>
              <a:t>sourced</a:t>
            </a:r>
            <a:r>
              <a:rPr sz="800" i="1" spc="-110" dirty="0">
                <a:solidFill>
                  <a:srgbClr val="FFFFFF"/>
                </a:solidFill>
                <a:latin typeface="Arial"/>
                <a:cs typeface="Arial"/>
              </a:rPr>
              <a:t> </a:t>
            </a:r>
            <a:r>
              <a:rPr sz="800" i="1" spc="20" dirty="0">
                <a:solidFill>
                  <a:srgbClr val="FFFFFF"/>
                </a:solidFill>
                <a:latin typeface="Arial"/>
                <a:cs typeface="Arial"/>
              </a:rPr>
              <a:t>via</a:t>
            </a:r>
            <a:r>
              <a:rPr sz="800" i="1" spc="-30" dirty="0">
                <a:solidFill>
                  <a:srgbClr val="FFFFFF"/>
                </a:solidFill>
                <a:latin typeface="Arial"/>
                <a:cs typeface="Arial"/>
              </a:rPr>
              <a:t> </a:t>
            </a:r>
            <a:r>
              <a:rPr sz="800" i="1" spc="5" dirty="0">
                <a:solidFill>
                  <a:srgbClr val="FFFFFF"/>
                </a:solidFill>
                <a:latin typeface="Arial"/>
                <a:cs typeface="Arial"/>
              </a:rPr>
              <a:t>Retail</a:t>
            </a:r>
            <a:r>
              <a:rPr sz="800" i="1" spc="-85" dirty="0">
                <a:solidFill>
                  <a:srgbClr val="FFFFFF"/>
                </a:solidFill>
                <a:latin typeface="Arial"/>
                <a:cs typeface="Arial"/>
              </a:rPr>
              <a:t> </a:t>
            </a:r>
            <a:r>
              <a:rPr sz="800" i="1" spc="5" dirty="0">
                <a:solidFill>
                  <a:srgbClr val="FFFFFF"/>
                </a:solidFill>
                <a:latin typeface="Arial"/>
                <a:cs typeface="Arial"/>
              </a:rPr>
              <a:t>Trends</a:t>
            </a:r>
            <a:r>
              <a:rPr sz="800" i="1" spc="-65" dirty="0">
                <a:solidFill>
                  <a:srgbClr val="FFFFFF"/>
                </a:solidFill>
                <a:latin typeface="Arial"/>
                <a:cs typeface="Arial"/>
              </a:rPr>
              <a:t> </a:t>
            </a:r>
            <a:r>
              <a:rPr sz="800" i="1" spc="20" dirty="0">
                <a:solidFill>
                  <a:srgbClr val="FFFFFF"/>
                </a:solidFill>
                <a:latin typeface="Arial"/>
                <a:cs typeface="Arial"/>
              </a:rPr>
              <a:t>2019</a:t>
            </a:r>
            <a:r>
              <a:rPr sz="800" i="1" spc="-30" dirty="0">
                <a:solidFill>
                  <a:srgbClr val="FFFFFF"/>
                </a:solidFill>
                <a:latin typeface="Arial"/>
                <a:cs typeface="Arial"/>
              </a:rPr>
              <a:t> </a:t>
            </a:r>
            <a:r>
              <a:rPr sz="800" i="1" dirty="0">
                <a:solidFill>
                  <a:srgbClr val="FFFFFF"/>
                </a:solidFill>
                <a:latin typeface="Arial"/>
                <a:cs typeface="Arial"/>
              </a:rPr>
              <a:t>(KPMG)</a:t>
            </a:r>
            <a:endParaRPr sz="800">
              <a:latin typeface="Arial"/>
              <a:cs typeface="Arial"/>
            </a:endParaRPr>
          </a:p>
        </p:txBody>
      </p:sp>
      <p:sp>
        <p:nvSpPr>
          <p:cNvPr id="86" name="object 57">
            <a:extLst>
              <a:ext uri="{FF2B5EF4-FFF2-40B4-BE49-F238E27FC236}">
                <a16:creationId xmlns:a16="http://schemas.microsoft.com/office/drawing/2014/main" id="{D2D00C38-38F4-4CB4-8D3A-C8CC6ACE855E}"/>
              </a:ext>
            </a:extLst>
          </p:cNvPr>
          <p:cNvSpPr/>
          <p:nvPr/>
        </p:nvSpPr>
        <p:spPr>
          <a:xfrm>
            <a:off x="2712720" y="5255259"/>
            <a:ext cx="257175" cy="76200"/>
          </a:xfrm>
          <a:custGeom>
            <a:avLst/>
            <a:gdLst/>
            <a:ahLst/>
            <a:cxnLst/>
            <a:rect l="l" t="t" r="r" b="b"/>
            <a:pathLst>
              <a:path w="257175" h="76200">
                <a:moveTo>
                  <a:pt x="180594" y="0"/>
                </a:moveTo>
                <a:lnTo>
                  <a:pt x="180594" y="76199"/>
                </a:lnTo>
                <a:lnTo>
                  <a:pt x="236474" y="48259"/>
                </a:lnTo>
                <a:lnTo>
                  <a:pt x="193294" y="48259"/>
                </a:lnTo>
                <a:lnTo>
                  <a:pt x="193294" y="27939"/>
                </a:lnTo>
                <a:lnTo>
                  <a:pt x="236474" y="27939"/>
                </a:lnTo>
                <a:lnTo>
                  <a:pt x="180594" y="0"/>
                </a:lnTo>
                <a:close/>
              </a:path>
              <a:path w="257175" h="76200">
                <a:moveTo>
                  <a:pt x="180594" y="27939"/>
                </a:moveTo>
                <a:lnTo>
                  <a:pt x="0" y="27939"/>
                </a:lnTo>
                <a:lnTo>
                  <a:pt x="0" y="48259"/>
                </a:lnTo>
                <a:lnTo>
                  <a:pt x="180594" y="48259"/>
                </a:lnTo>
                <a:lnTo>
                  <a:pt x="180594" y="27939"/>
                </a:lnTo>
                <a:close/>
              </a:path>
              <a:path w="257175" h="76200">
                <a:moveTo>
                  <a:pt x="236474" y="27939"/>
                </a:moveTo>
                <a:lnTo>
                  <a:pt x="193294" y="27939"/>
                </a:lnTo>
                <a:lnTo>
                  <a:pt x="193294" y="48259"/>
                </a:lnTo>
                <a:lnTo>
                  <a:pt x="236474" y="48259"/>
                </a:lnTo>
                <a:lnTo>
                  <a:pt x="256794" y="38099"/>
                </a:lnTo>
                <a:lnTo>
                  <a:pt x="236474" y="27939"/>
                </a:lnTo>
                <a:close/>
              </a:path>
            </a:pathLst>
          </a:custGeom>
          <a:solidFill>
            <a:srgbClr val="FFFFFF"/>
          </a:solidFill>
        </p:spPr>
        <p:txBody>
          <a:bodyPr wrap="square" lIns="0" tIns="0" rIns="0" bIns="0" rtlCol="0"/>
          <a:lstStyle/>
          <a:p>
            <a:endParaRPr/>
          </a:p>
        </p:txBody>
      </p:sp>
      <p:sp>
        <p:nvSpPr>
          <p:cNvPr id="87" name="object 7">
            <a:extLst>
              <a:ext uri="{FF2B5EF4-FFF2-40B4-BE49-F238E27FC236}">
                <a16:creationId xmlns:a16="http://schemas.microsoft.com/office/drawing/2014/main" id="{CEEC555D-6797-45DD-9EF0-CBED60D0C36B}"/>
              </a:ext>
            </a:extLst>
          </p:cNvPr>
          <p:cNvSpPr/>
          <p:nvPr/>
        </p:nvSpPr>
        <p:spPr>
          <a:xfrm>
            <a:off x="6878319" y="3688079"/>
            <a:ext cx="91440" cy="2204720"/>
          </a:xfrm>
          <a:custGeom>
            <a:avLst/>
            <a:gdLst/>
            <a:ahLst/>
            <a:cxnLst/>
            <a:rect l="l" t="t" r="r" b="b"/>
            <a:pathLst>
              <a:path w="91440" h="2204720">
                <a:moveTo>
                  <a:pt x="0" y="2204720"/>
                </a:moveTo>
                <a:lnTo>
                  <a:pt x="91440" y="2204720"/>
                </a:lnTo>
                <a:lnTo>
                  <a:pt x="91440" y="0"/>
                </a:lnTo>
                <a:lnTo>
                  <a:pt x="0" y="0"/>
                </a:lnTo>
                <a:lnTo>
                  <a:pt x="0" y="2204720"/>
                </a:lnTo>
                <a:close/>
              </a:path>
            </a:pathLst>
          </a:custGeom>
          <a:solidFill>
            <a:srgbClr val="460968"/>
          </a:solidFill>
        </p:spPr>
        <p:txBody>
          <a:bodyPr wrap="square" lIns="0" tIns="0" rIns="0" bIns="0" rtlCol="0"/>
          <a:lstStyle/>
          <a:p>
            <a:endParaRPr/>
          </a:p>
        </p:txBody>
      </p:sp>
    </p:spTree>
    <p:extLst>
      <p:ext uri="{BB962C8B-B14F-4D97-AF65-F5344CB8AC3E}">
        <p14:creationId xmlns:p14="http://schemas.microsoft.com/office/powerpoint/2010/main" val="729037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…forcing retailers to tap into innovative thinking</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87" name="object 6">
            <a:extLst>
              <a:ext uri="{FF2B5EF4-FFF2-40B4-BE49-F238E27FC236}">
                <a16:creationId xmlns:a16="http://schemas.microsoft.com/office/drawing/2014/main" id="{922D5C0A-7901-492F-A66D-BDC076F22522}"/>
              </a:ext>
            </a:extLst>
          </p:cNvPr>
          <p:cNvSpPr/>
          <p:nvPr/>
        </p:nvSpPr>
        <p:spPr>
          <a:xfrm>
            <a:off x="995680" y="3688079"/>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6C1F77"/>
          </a:solidFill>
        </p:spPr>
        <p:txBody>
          <a:bodyPr wrap="square" lIns="0" tIns="0" rIns="0" bIns="0" rtlCol="0"/>
          <a:lstStyle/>
          <a:p>
            <a:endParaRPr/>
          </a:p>
        </p:txBody>
      </p:sp>
      <p:sp>
        <p:nvSpPr>
          <p:cNvPr id="88" name="object 7">
            <a:extLst>
              <a:ext uri="{FF2B5EF4-FFF2-40B4-BE49-F238E27FC236}">
                <a16:creationId xmlns:a16="http://schemas.microsoft.com/office/drawing/2014/main" id="{A5024B37-B880-4C49-9E81-7321FAA1CD9D}"/>
              </a:ext>
            </a:extLst>
          </p:cNvPr>
          <p:cNvSpPr/>
          <p:nvPr/>
        </p:nvSpPr>
        <p:spPr>
          <a:xfrm>
            <a:off x="6878319" y="3688079"/>
            <a:ext cx="91440" cy="2204720"/>
          </a:xfrm>
          <a:custGeom>
            <a:avLst/>
            <a:gdLst/>
            <a:ahLst/>
            <a:cxnLst/>
            <a:rect l="l" t="t" r="r" b="b"/>
            <a:pathLst>
              <a:path w="91440" h="2204720">
                <a:moveTo>
                  <a:pt x="0" y="2204720"/>
                </a:moveTo>
                <a:lnTo>
                  <a:pt x="91440" y="2204720"/>
                </a:lnTo>
                <a:lnTo>
                  <a:pt x="91440" y="0"/>
                </a:lnTo>
                <a:lnTo>
                  <a:pt x="0" y="0"/>
                </a:lnTo>
                <a:lnTo>
                  <a:pt x="0" y="2204720"/>
                </a:lnTo>
                <a:close/>
              </a:path>
            </a:pathLst>
          </a:custGeom>
          <a:solidFill>
            <a:srgbClr val="6C1F77"/>
          </a:solidFill>
        </p:spPr>
        <p:txBody>
          <a:bodyPr wrap="square" lIns="0" tIns="0" rIns="0" bIns="0" rtlCol="0"/>
          <a:lstStyle/>
          <a:p>
            <a:endParaRPr/>
          </a:p>
        </p:txBody>
      </p:sp>
      <p:sp>
        <p:nvSpPr>
          <p:cNvPr id="89" name="object 8">
            <a:extLst>
              <a:ext uri="{FF2B5EF4-FFF2-40B4-BE49-F238E27FC236}">
                <a16:creationId xmlns:a16="http://schemas.microsoft.com/office/drawing/2014/main" id="{CC1A66C6-BFBE-4294-8774-8D4F0E171456}"/>
              </a:ext>
            </a:extLst>
          </p:cNvPr>
          <p:cNvSpPr/>
          <p:nvPr/>
        </p:nvSpPr>
        <p:spPr>
          <a:xfrm>
            <a:off x="995680" y="1320800"/>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0091DA"/>
          </a:solidFill>
        </p:spPr>
        <p:txBody>
          <a:bodyPr wrap="square" lIns="0" tIns="0" rIns="0" bIns="0" rtlCol="0"/>
          <a:lstStyle/>
          <a:p>
            <a:endParaRPr/>
          </a:p>
        </p:txBody>
      </p:sp>
      <p:sp>
        <p:nvSpPr>
          <p:cNvPr id="90" name="object 9">
            <a:extLst>
              <a:ext uri="{FF2B5EF4-FFF2-40B4-BE49-F238E27FC236}">
                <a16:creationId xmlns:a16="http://schemas.microsoft.com/office/drawing/2014/main" id="{092A08BC-60F1-44FE-906C-4732D8B54414}"/>
              </a:ext>
            </a:extLst>
          </p:cNvPr>
          <p:cNvSpPr/>
          <p:nvPr/>
        </p:nvSpPr>
        <p:spPr>
          <a:xfrm>
            <a:off x="5872479" y="1635760"/>
            <a:ext cx="1005840" cy="0"/>
          </a:xfrm>
          <a:custGeom>
            <a:avLst/>
            <a:gdLst/>
            <a:ahLst/>
            <a:cxnLst/>
            <a:rect l="l" t="t" r="r" b="b"/>
            <a:pathLst>
              <a:path w="1005840">
                <a:moveTo>
                  <a:pt x="0" y="0"/>
                </a:moveTo>
                <a:lnTo>
                  <a:pt x="1005840" y="0"/>
                </a:lnTo>
              </a:path>
            </a:pathLst>
          </a:custGeom>
          <a:ln w="20320">
            <a:solidFill>
              <a:srgbClr val="FFFFFF"/>
            </a:solidFill>
          </a:ln>
        </p:spPr>
        <p:txBody>
          <a:bodyPr wrap="square" lIns="0" tIns="0" rIns="0" bIns="0" rtlCol="0"/>
          <a:lstStyle/>
          <a:p>
            <a:endParaRPr/>
          </a:p>
        </p:txBody>
      </p:sp>
      <p:sp>
        <p:nvSpPr>
          <p:cNvPr id="91" name="object 10">
            <a:extLst>
              <a:ext uri="{FF2B5EF4-FFF2-40B4-BE49-F238E27FC236}">
                <a16:creationId xmlns:a16="http://schemas.microsoft.com/office/drawing/2014/main" id="{E03514B5-7055-4F2E-9CB0-B8359CC778F6}"/>
              </a:ext>
            </a:extLst>
          </p:cNvPr>
          <p:cNvSpPr/>
          <p:nvPr/>
        </p:nvSpPr>
        <p:spPr>
          <a:xfrm>
            <a:off x="995680" y="1635760"/>
            <a:ext cx="1036319" cy="0"/>
          </a:xfrm>
          <a:custGeom>
            <a:avLst/>
            <a:gdLst/>
            <a:ahLst/>
            <a:cxnLst/>
            <a:rect l="l" t="t" r="r" b="b"/>
            <a:pathLst>
              <a:path w="1036319">
                <a:moveTo>
                  <a:pt x="0" y="0"/>
                </a:moveTo>
                <a:lnTo>
                  <a:pt x="1036319" y="0"/>
                </a:lnTo>
              </a:path>
            </a:pathLst>
          </a:custGeom>
          <a:ln w="20320">
            <a:solidFill>
              <a:srgbClr val="FFFFFF"/>
            </a:solidFill>
          </a:ln>
        </p:spPr>
        <p:txBody>
          <a:bodyPr wrap="square" lIns="0" tIns="0" rIns="0" bIns="0" rtlCol="0"/>
          <a:lstStyle/>
          <a:p>
            <a:endParaRPr/>
          </a:p>
        </p:txBody>
      </p:sp>
      <p:sp>
        <p:nvSpPr>
          <p:cNvPr id="92" name="object 11">
            <a:extLst>
              <a:ext uri="{FF2B5EF4-FFF2-40B4-BE49-F238E27FC236}">
                <a16:creationId xmlns:a16="http://schemas.microsoft.com/office/drawing/2014/main" id="{06C25C65-2099-4854-ABFA-B15FC5D481CD}"/>
              </a:ext>
            </a:extLst>
          </p:cNvPr>
          <p:cNvSpPr txBox="1"/>
          <p:nvPr/>
        </p:nvSpPr>
        <p:spPr>
          <a:xfrm>
            <a:off x="2032000" y="1452880"/>
            <a:ext cx="3840479" cy="335280"/>
          </a:xfrm>
          <a:prstGeom prst="rect">
            <a:avLst/>
          </a:prstGeom>
          <a:solidFill>
            <a:srgbClr val="FFFFFF"/>
          </a:solidFill>
        </p:spPr>
        <p:txBody>
          <a:bodyPr vert="horz" wrap="square" lIns="0" tIns="45085" rIns="0" bIns="0" rtlCol="0">
            <a:spAutoFit/>
          </a:bodyPr>
          <a:lstStyle/>
          <a:p>
            <a:pPr marL="119380">
              <a:lnSpc>
                <a:spcPct val="100000"/>
              </a:lnSpc>
              <a:spcBef>
                <a:spcPts val="355"/>
              </a:spcBef>
            </a:pPr>
            <a:r>
              <a:rPr sz="1500" b="1" spc="35" dirty="0">
                <a:solidFill>
                  <a:srgbClr val="0091DA"/>
                </a:solidFill>
                <a:latin typeface="Arial"/>
                <a:cs typeface="Arial"/>
              </a:rPr>
              <a:t>Trend</a:t>
            </a:r>
            <a:r>
              <a:rPr sz="1500" b="1" spc="-360" dirty="0">
                <a:solidFill>
                  <a:srgbClr val="0091DA"/>
                </a:solidFill>
                <a:latin typeface="Arial"/>
                <a:cs typeface="Arial"/>
              </a:rPr>
              <a:t> </a:t>
            </a:r>
            <a:r>
              <a:rPr sz="1500" b="1" spc="20" dirty="0">
                <a:solidFill>
                  <a:srgbClr val="0091DA"/>
                </a:solidFill>
                <a:latin typeface="Arial"/>
                <a:cs typeface="Arial"/>
              </a:rPr>
              <a:t>5: </a:t>
            </a:r>
            <a:r>
              <a:rPr sz="1500" spc="-5" dirty="0">
                <a:solidFill>
                  <a:srgbClr val="0091DA"/>
                </a:solidFill>
                <a:latin typeface="Arial"/>
                <a:cs typeface="Arial"/>
              </a:rPr>
              <a:t>Experiential </a:t>
            </a:r>
            <a:r>
              <a:rPr sz="1500" spc="-10" dirty="0">
                <a:solidFill>
                  <a:srgbClr val="0091DA"/>
                </a:solidFill>
                <a:latin typeface="Arial"/>
                <a:cs typeface="Arial"/>
              </a:rPr>
              <a:t>retail </a:t>
            </a:r>
            <a:r>
              <a:rPr sz="1500" spc="-5" dirty="0">
                <a:solidFill>
                  <a:srgbClr val="0091DA"/>
                </a:solidFill>
                <a:latin typeface="Arial"/>
                <a:cs typeface="Arial"/>
              </a:rPr>
              <a:t>is </a:t>
            </a:r>
            <a:r>
              <a:rPr sz="1500" spc="10" dirty="0">
                <a:solidFill>
                  <a:srgbClr val="0091DA"/>
                </a:solidFill>
                <a:latin typeface="Arial"/>
                <a:cs typeface="Arial"/>
              </a:rPr>
              <a:t>coming </a:t>
            </a:r>
            <a:r>
              <a:rPr sz="1500" spc="-5" dirty="0">
                <a:solidFill>
                  <a:srgbClr val="0091DA"/>
                </a:solidFill>
                <a:latin typeface="Arial"/>
                <a:cs typeface="Arial"/>
              </a:rPr>
              <a:t>to </a:t>
            </a:r>
            <a:r>
              <a:rPr sz="1500" spc="5" dirty="0">
                <a:solidFill>
                  <a:srgbClr val="0091DA"/>
                </a:solidFill>
                <a:latin typeface="Arial"/>
                <a:cs typeface="Arial"/>
              </a:rPr>
              <a:t>life</a:t>
            </a:r>
            <a:endParaRPr sz="1500">
              <a:latin typeface="Arial"/>
              <a:cs typeface="Arial"/>
            </a:endParaRPr>
          </a:p>
        </p:txBody>
      </p:sp>
      <p:sp>
        <p:nvSpPr>
          <p:cNvPr id="93" name="object 12">
            <a:extLst>
              <a:ext uri="{FF2B5EF4-FFF2-40B4-BE49-F238E27FC236}">
                <a16:creationId xmlns:a16="http://schemas.microsoft.com/office/drawing/2014/main" id="{AED0AF04-67D4-40A3-936B-636FAF4DBCDD}"/>
              </a:ext>
            </a:extLst>
          </p:cNvPr>
          <p:cNvSpPr/>
          <p:nvPr/>
        </p:nvSpPr>
        <p:spPr>
          <a:xfrm>
            <a:off x="6878319" y="1320800"/>
            <a:ext cx="91440" cy="2204720"/>
          </a:xfrm>
          <a:custGeom>
            <a:avLst/>
            <a:gdLst/>
            <a:ahLst/>
            <a:cxnLst/>
            <a:rect l="l" t="t" r="r" b="b"/>
            <a:pathLst>
              <a:path w="91440" h="2204720">
                <a:moveTo>
                  <a:pt x="0" y="2204720"/>
                </a:moveTo>
                <a:lnTo>
                  <a:pt x="91440" y="2204720"/>
                </a:lnTo>
                <a:lnTo>
                  <a:pt x="91440" y="0"/>
                </a:lnTo>
                <a:lnTo>
                  <a:pt x="0" y="0"/>
                </a:lnTo>
                <a:lnTo>
                  <a:pt x="0" y="2204720"/>
                </a:lnTo>
                <a:close/>
              </a:path>
            </a:pathLst>
          </a:custGeom>
          <a:solidFill>
            <a:srgbClr val="0091DA"/>
          </a:solidFill>
        </p:spPr>
        <p:txBody>
          <a:bodyPr wrap="square" lIns="0" tIns="0" rIns="0" bIns="0" rtlCol="0"/>
          <a:lstStyle/>
          <a:p>
            <a:endParaRPr/>
          </a:p>
        </p:txBody>
      </p:sp>
      <p:sp>
        <p:nvSpPr>
          <p:cNvPr id="94" name="object 13">
            <a:extLst>
              <a:ext uri="{FF2B5EF4-FFF2-40B4-BE49-F238E27FC236}">
                <a16:creationId xmlns:a16="http://schemas.microsoft.com/office/drawing/2014/main" id="{3ED4D79E-C0C0-41C5-ADF9-FCFEFBF3F7EB}"/>
              </a:ext>
            </a:extLst>
          </p:cNvPr>
          <p:cNvSpPr/>
          <p:nvPr/>
        </p:nvSpPr>
        <p:spPr>
          <a:xfrm>
            <a:off x="5882640" y="4003040"/>
            <a:ext cx="990600" cy="0"/>
          </a:xfrm>
          <a:custGeom>
            <a:avLst/>
            <a:gdLst/>
            <a:ahLst/>
            <a:cxnLst/>
            <a:rect l="l" t="t" r="r" b="b"/>
            <a:pathLst>
              <a:path w="990600">
                <a:moveTo>
                  <a:pt x="0" y="0"/>
                </a:moveTo>
                <a:lnTo>
                  <a:pt x="990600" y="0"/>
                </a:lnTo>
              </a:path>
            </a:pathLst>
          </a:custGeom>
          <a:ln w="20320">
            <a:solidFill>
              <a:srgbClr val="FFFFFF"/>
            </a:solidFill>
          </a:ln>
        </p:spPr>
        <p:txBody>
          <a:bodyPr wrap="square" lIns="0" tIns="0" rIns="0" bIns="0" rtlCol="0"/>
          <a:lstStyle/>
          <a:p>
            <a:endParaRPr/>
          </a:p>
        </p:txBody>
      </p:sp>
      <p:sp>
        <p:nvSpPr>
          <p:cNvPr id="95" name="object 14">
            <a:extLst>
              <a:ext uri="{FF2B5EF4-FFF2-40B4-BE49-F238E27FC236}">
                <a16:creationId xmlns:a16="http://schemas.microsoft.com/office/drawing/2014/main" id="{68ACBD6A-D757-410A-A4B0-A43A2C439AC7}"/>
              </a:ext>
            </a:extLst>
          </p:cNvPr>
          <p:cNvSpPr/>
          <p:nvPr/>
        </p:nvSpPr>
        <p:spPr>
          <a:xfrm>
            <a:off x="955039" y="4003040"/>
            <a:ext cx="995680" cy="0"/>
          </a:xfrm>
          <a:custGeom>
            <a:avLst/>
            <a:gdLst/>
            <a:ahLst/>
            <a:cxnLst/>
            <a:rect l="l" t="t" r="r" b="b"/>
            <a:pathLst>
              <a:path w="995680">
                <a:moveTo>
                  <a:pt x="0" y="0"/>
                </a:moveTo>
                <a:lnTo>
                  <a:pt x="995679" y="0"/>
                </a:lnTo>
              </a:path>
            </a:pathLst>
          </a:custGeom>
          <a:ln w="20320">
            <a:solidFill>
              <a:srgbClr val="FFFFFF"/>
            </a:solidFill>
          </a:ln>
        </p:spPr>
        <p:txBody>
          <a:bodyPr wrap="square" lIns="0" tIns="0" rIns="0" bIns="0" rtlCol="0"/>
          <a:lstStyle/>
          <a:p>
            <a:endParaRPr/>
          </a:p>
        </p:txBody>
      </p:sp>
      <p:sp>
        <p:nvSpPr>
          <p:cNvPr id="96" name="object 15">
            <a:extLst>
              <a:ext uri="{FF2B5EF4-FFF2-40B4-BE49-F238E27FC236}">
                <a16:creationId xmlns:a16="http://schemas.microsoft.com/office/drawing/2014/main" id="{63996878-5697-4CBC-B14D-8DDBDF80E3E8}"/>
              </a:ext>
            </a:extLst>
          </p:cNvPr>
          <p:cNvSpPr txBox="1"/>
          <p:nvPr/>
        </p:nvSpPr>
        <p:spPr>
          <a:xfrm>
            <a:off x="1950720" y="3820159"/>
            <a:ext cx="3931920" cy="335280"/>
          </a:xfrm>
          <a:prstGeom prst="rect">
            <a:avLst/>
          </a:prstGeom>
          <a:solidFill>
            <a:srgbClr val="FFFFFF"/>
          </a:solidFill>
        </p:spPr>
        <p:txBody>
          <a:bodyPr vert="horz" wrap="square" lIns="0" tIns="51435" rIns="0" bIns="0" rtlCol="0">
            <a:spAutoFit/>
          </a:bodyPr>
          <a:lstStyle/>
          <a:p>
            <a:pPr marL="47625">
              <a:lnSpc>
                <a:spcPct val="100000"/>
              </a:lnSpc>
              <a:spcBef>
                <a:spcPts val="405"/>
              </a:spcBef>
            </a:pPr>
            <a:r>
              <a:rPr sz="1500" b="1" spc="40" dirty="0">
                <a:solidFill>
                  <a:srgbClr val="6C1F77"/>
                </a:solidFill>
                <a:latin typeface="Arial"/>
                <a:cs typeface="Arial"/>
              </a:rPr>
              <a:t>Trend</a:t>
            </a:r>
            <a:r>
              <a:rPr sz="1500" b="1" spc="-229" dirty="0">
                <a:solidFill>
                  <a:srgbClr val="6C1F77"/>
                </a:solidFill>
                <a:latin typeface="Arial"/>
                <a:cs typeface="Arial"/>
              </a:rPr>
              <a:t> </a:t>
            </a:r>
            <a:r>
              <a:rPr sz="1500" b="1" spc="25" dirty="0">
                <a:solidFill>
                  <a:srgbClr val="6C1F77"/>
                </a:solidFill>
                <a:latin typeface="Arial"/>
                <a:cs typeface="Arial"/>
              </a:rPr>
              <a:t>6:</a:t>
            </a:r>
            <a:r>
              <a:rPr sz="1500" b="1" spc="-130" dirty="0">
                <a:solidFill>
                  <a:srgbClr val="6C1F77"/>
                </a:solidFill>
                <a:latin typeface="Arial"/>
                <a:cs typeface="Arial"/>
              </a:rPr>
              <a:t> </a:t>
            </a:r>
            <a:r>
              <a:rPr sz="1500" spc="20" dirty="0">
                <a:solidFill>
                  <a:srgbClr val="6C1F77"/>
                </a:solidFill>
                <a:latin typeface="Arial"/>
                <a:cs typeface="Arial"/>
              </a:rPr>
              <a:t>From</a:t>
            </a:r>
            <a:r>
              <a:rPr sz="1500" spc="-85" dirty="0">
                <a:solidFill>
                  <a:srgbClr val="6C1F77"/>
                </a:solidFill>
                <a:latin typeface="Arial"/>
                <a:cs typeface="Arial"/>
              </a:rPr>
              <a:t> </a:t>
            </a:r>
            <a:r>
              <a:rPr sz="1500" spc="-5" dirty="0">
                <a:solidFill>
                  <a:srgbClr val="6C1F77"/>
                </a:solidFill>
                <a:latin typeface="Arial"/>
                <a:cs typeface="Arial"/>
              </a:rPr>
              <a:t>transaction</a:t>
            </a:r>
            <a:r>
              <a:rPr sz="1500" spc="20" dirty="0">
                <a:solidFill>
                  <a:srgbClr val="6C1F77"/>
                </a:solidFill>
                <a:latin typeface="Arial"/>
                <a:cs typeface="Arial"/>
              </a:rPr>
              <a:t> </a:t>
            </a:r>
            <a:r>
              <a:rPr sz="1500" spc="-5" dirty="0">
                <a:solidFill>
                  <a:srgbClr val="6C1F77"/>
                </a:solidFill>
                <a:latin typeface="Arial"/>
                <a:cs typeface="Arial"/>
              </a:rPr>
              <a:t>to</a:t>
            </a:r>
            <a:r>
              <a:rPr sz="1500" spc="20" dirty="0">
                <a:solidFill>
                  <a:srgbClr val="6C1F77"/>
                </a:solidFill>
                <a:latin typeface="Arial"/>
                <a:cs typeface="Arial"/>
              </a:rPr>
              <a:t> </a:t>
            </a:r>
            <a:r>
              <a:rPr sz="1500" spc="10" dirty="0">
                <a:solidFill>
                  <a:srgbClr val="6C1F77"/>
                </a:solidFill>
                <a:latin typeface="Arial"/>
                <a:cs typeface="Arial"/>
              </a:rPr>
              <a:t>service</a:t>
            </a:r>
            <a:r>
              <a:rPr sz="1500" spc="-145" dirty="0">
                <a:solidFill>
                  <a:srgbClr val="6C1F77"/>
                </a:solidFill>
                <a:latin typeface="Arial"/>
                <a:cs typeface="Arial"/>
              </a:rPr>
              <a:t> </a:t>
            </a:r>
            <a:r>
              <a:rPr sz="1500" spc="15" dirty="0">
                <a:solidFill>
                  <a:srgbClr val="6C1F77"/>
                </a:solidFill>
                <a:latin typeface="Arial"/>
                <a:cs typeface="Arial"/>
              </a:rPr>
              <a:t>provider</a:t>
            </a:r>
            <a:endParaRPr sz="1500">
              <a:latin typeface="Arial"/>
              <a:cs typeface="Arial"/>
            </a:endParaRPr>
          </a:p>
        </p:txBody>
      </p:sp>
      <p:sp>
        <p:nvSpPr>
          <p:cNvPr id="97" name="object 16">
            <a:extLst>
              <a:ext uri="{FF2B5EF4-FFF2-40B4-BE49-F238E27FC236}">
                <a16:creationId xmlns:a16="http://schemas.microsoft.com/office/drawing/2014/main" id="{57458857-323D-4FC1-95FA-BF98B9274CE3}"/>
              </a:ext>
            </a:extLst>
          </p:cNvPr>
          <p:cNvSpPr txBox="1"/>
          <p:nvPr/>
        </p:nvSpPr>
        <p:spPr>
          <a:xfrm>
            <a:off x="995680" y="1892871"/>
            <a:ext cx="5821680" cy="922019"/>
          </a:xfrm>
          <a:prstGeom prst="rect">
            <a:avLst/>
          </a:prstGeom>
        </p:spPr>
        <p:txBody>
          <a:bodyPr vert="horz" wrap="square" lIns="0" tIns="11430" rIns="0" bIns="0" rtlCol="0">
            <a:spAutoFit/>
          </a:bodyPr>
          <a:lstStyle/>
          <a:p>
            <a:pPr marL="86360">
              <a:lnSpc>
                <a:spcPct val="100000"/>
              </a:lnSpc>
              <a:spcBef>
                <a:spcPts val="90"/>
              </a:spcBef>
            </a:pPr>
            <a:r>
              <a:rPr sz="1050" b="1" spc="10" dirty="0">
                <a:solidFill>
                  <a:srgbClr val="FFFFFF"/>
                </a:solidFill>
                <a:latin typeface="Arial"/>
                <a:cs typeface="Arial"/>
              </a:rPr>
              <a:t>Experiential</a:t>
            </a:r>
            <a:r>
              <a:rPr sz="1050" b="1" spc="-25" dirty="0">
                <a:solidFill>
                  <a:srgbClr val="FFFFFF"/>
                </a:solidFill>
                <a:latin typeface="Arial"/>
                <a:cs typeface="Arial"/>
              </a:rPr>
              <a:t> </a:t>
            </a:r>
            <a:r>
              <a:rPr sz="1050" b="1" dirty="0">
                <a:solidFill>
                  <a:srgbClr val="FFFFFF"/>
                </a:solidFill>
                <a:latin typeface="Arial"/>
                <a:cs typeface="Arial"/>
              </a:rPr>
              <a:t>retail,</a:t>
            </a:r>
            <a:r>
              <a:rPr sz="1050" b="1" spc="-25" dirty="0">
                <a:solidFill>
                  <a:srgbClr val="FFFFFF"/>
                </a:solidFill>
                <a:latin typeface="Arial"/>
                <a:cs typeface="Arial"/>
              </a:rPr>
              <a:t> </a:t>
            </a:r>
            <a:r>
              <a:rPr sz="1050" b="1" spc="-5" dirty="0">
                <a:solidFill>
                  <a:srgbClr val="FFFFFF"/>
                </a:solidFill>
                <a:latin typeface="Arial"/>
                <a:cs typeface="Arial"/>
              </a:rPr>
              <a:t>or</a:t>
            </a:r>
            <a:r>
              <a:rPr sz="1050" b="1" spc="-50" dirty="0">
                <a:solidFill>
                  <a:srgbClr val="FFFFFF"/>
                </a:solidFill>
                <a:latin typeface="Arial"/>
                <a:cs typeface="Arial"/>
              </a:rPr>
              <a:t> </a:t>
            </a:r>
            <a:r>
              <a:rPr sz="1050" b="1" dirty="0">
                <a:solidFill>
                  <a:srgbClr val="FFFFFF"/>
                </a:solidFill>
                <a:latin typeface="Arial"/>
                <a:cs typeface="Arial"/>
              </a:rPr>
              <a:t>retailtainment,</a:t>
            </a:r>
            <a:r>
              <a:rPr sz="1050" b="1" spc="-25" dirty="0">
                <a:solidFill>
                  <a:srgbClr val="FFFFFF"/>
                </a:solidFill>
                <a:latin typeface="Arial"/>
                <a:cs typeface="Arial"/>
              </a:rPr>
              <a:t> </a:t>
            </a:r>
            <a:r>
              <a:rPr sz="1050" b="1" spc="5" dirty="0">
                <a:solidFill>
                  <a:srgbClr val="FFFFFF"/>
                </a:solidFill>
                <a:latin typeface="Arial"/>
                <a:cs typeface="Arial"/>
              </a:rPr>
              <a:t>is</a:t>
            </a:r>
            <a:r>
              <a:rPr sz="1050" b="1" spc="-155" dirty="0">
                <a:solidFill>
                  <a:srgbClr val="FFFFFF"/>
                </a:solidFill>
                <a:latin typeface="Arial"/>
                <a:cs typeface="Arial"/>
              </a:rPr>
              <a:t> </a:t>
            </a:r>
            <a:r>
              <a:rPr sz="1050" b="1" spc="-15" dirty="0">
                <a:solidFill>
                  <a:srgbClr val="FFFFFF"/>
                </a:solidFill>
                <a:latin typeface="Arial"/>
                <a:cs typeface="Arial"/>
              </a:rPr>
              <a:t>the</a:t>
            </a:r>
            <a:r>
              <a:rPr sz="1050" b="1" spc="10" dirty="0">
                <a:solidFill>
                  <a:srgbClr val="FFFFFF"/>
                </a:solidFill>
                <a:latin typeface="Arial"/>
                <a:cs typeface="Arial"/>
              </a:rPr>
              <a:t> </a:t>
            </a:r>
            <a:r>
              <a:rPr sz="1050" b="1" spc="-5" dirty="0">
                <a:solidFill>
                  <a:srgbClr val="FFFFFF"/>
                </a:solidFill>
                <a:latin typeface="Arial"/>
                <a:cs typeface="Arial"/>
              </a:rPr>
              <a:t>future.</a:t>
            </a:r>
            <a:r>
              <a:rPr sz="1050" b="1" spc="-20" dirty="0">
                <a:solidFill>
                  <a:srgbClr val="FFFFFF"/>
                </a:solidFill>
                <a:latin typeface="Arial"/>
                <a:cs typeface="Arial"/>
              </a:rPr>
              <a:t> </a:t>
            </a:r>
            <a:r>
              <a:rPr sz="1050" b="1" spc="5" dirty="0">
                <a:solidFill>
                  <a:srgbClr val="FFFFFF"/>
                </a:solidFill>
                <a:latin typeface="Arial"/>
                <a:cs typeface="Arial"/>
              </a:rPr>
              <a:t>In</a:t>
            </a:r>
            <a:r>
              <a:rPr sz="1050" b="1" spc="-50" dirty="0">
                <a:solidFill>
                  <a:srgbClr val="FFFFFF"/>
                </a:solidFill>
                <a:latin typeface="Arial"/>
                <a:cs typeface="Arial"/>
              </a:rPr>
              <a:t> </a:t>
            </a:r>
            <a:r>
              <a:rPr sz="1050" b="1" spc="-5" dirty="0">
                <a:solidFill>
                  <a:srgbClr val="FFFFFF"/>
                </a:solidFill>
                <a:latin typeface="Arial"/>
                <a:cs typeface="Arial"/>
              </a:rPr>
              <a:t>this</a:t>
            </a:r>
            <a:r>
              <a:rPr sz="1050" b="1" spc="10" dirty="0">
                <a:solidFill>
                  <a:srgbClr val="FFFFFF"/>
                </a:solidFill>
                <a:latin typeface="Arial"/>
                <a:cs typeface="Arial"/>
              </a:rPr>
              <a:t> </a:t>
            </a:r>
            <a:r>
              <a:rPr sz="1050" b="1" dirty="0">
                <a:solidFill>
                  <a:srgbClr val="FFFFFF"/>
                </a:solidFill>
                <a:latin typeface="Arial"/>
                <a:cs typeface="Arial"/>
              </a:rPr>
              <a:t>changing</a:t>
            </a:r>
            <a:r>
              <a:rPr sz="1050" b="1" spc="-50" dirty="0">
                <a:solidFill>
                  <a:srgbClr val="FFFFFF"/>
                </a:solidFill>
                <a:latin typeface="Arial"/>
                <a:cs typeface="Arial"/>
              </a:rPr>
              <a:t> </a:t>
            </a:r>
            <a:r>
              <a:rPr sz="1050" b="1" spc="5" dirty="0">
                <a:solidFill>
                  <a:srgbClr val="FFFFFF"/>
                </a:solidFill>
                <a:latin typeface="Arial"/>
                <a:cs typeface="Arial"/>
              </a:rPr>
              <a:t>market,</a:t>
            </a:r>
            <a:endParaRPr sz="1050" dirty="0">
              <a:latin typeface="Arial"/>
              <a:cs typeface="Arial"/>
            </a:endParaRPr>
          </a:p>
          <a:p>
            <a:pPr marL="86360">
              <a:lnSpc>
                <a:spcPct val="100000"/>
              </a:lnSpc>
              <a:spcBef>
                <a:spcPts val="25"/>
              </a:spcBef>
            </a:pPr>
            <a:r>
              <a:rPr sz="1050" b="1" spc="5" dirty="0">
                <a:solidFill>
                  <a:srgbClr val="FFFFFF"/>
                </a:solidFill>
                <a:latin typeface="Arial"/>
                <a:cs typeface="Arial"/>
              </a:rPr>
              <a:t>people </a:t>
            </a:r>
            <a:r>
              <a:rPr sz="1050" b="1" spc="-15" dirty="0">
                <a:solidFill>
                  <a:srgbClr val="FFFFFF"/>
                </a:solidFill>
                <a:latin typeface="Arial"/>
                <a:cs typeface="Arial"/>
              </a:rPr>
              <a:t>cherish</a:t>
            </a:r>
            <a:r>
              <a:rPr sz="1050" b="1" spc="-50" dirty="0">
                <a:solidFill>
                  <a:srgbClr val="FFFFFF"/>
                </a:solidFill>
                <a:latin typeface="Arial"/>
                <a:cs typeface="Arial"/>
              </a:rPr>
              <a:t> </a:t>
            </a:r>
            <a:r>
              <a:rPr sz="1050" b="1" spc="10" dirty="0">
                <a:solidFill>
                  <a:srgbClr val="FFFFFF"/>
                </a:solidFill>
                <a:latin typeface="Arial"/>
                <a:cs typeface="Arial"/>
              </a:rPr>
              <a:t>and</a:t>
            </a:r>
            <a:r>
              <a:rPr sz="1050" b="1" spc="-50" dirty="0">
                <a:solidFill>
                  <a:srgbClr val="FFFFFF"/>
                </a:solidFill>
                <a:latin typeface="Arial"/>
                <a:cs typeface="Arial"/>
              </a:rPr>
              <a:t> </a:t>
            </a:r>
            <a:r>
              <a:rPr sz="1050" b="1" spc="10" dirty="0">
                <a:solidFill>
                  <a:srgbClr val="FFFFFF"/>
                </a:solidFill>
                <a:latin typeface="Arial"/>
                <a:cs typeface="Arial"/>
              </a:rPr>
              <a:t>are</a:t>
            </a:r>
            <a:r>
              <a:rPr sz="1050" b="1" spc="5" dirty="0">
                <a:solidFill>
                  <a:srgbClr val="FFFFFF"/>
                </a:solidFill>
                <a:latin typeface="Arial"/>
                <a:cs typeface="Arial"/>
              </a:rPr>
              <a:t> </a:t>
            </a:r>
            <a:r>
              <a:rPr sz="1050" b="1" spc="-10" dirty="0">
                <a:solidFill>
                  <a:srgbClr val="FFFFFF"/>
                </a:solidFill>
                <a:latin typeface="Arial"/>
                <a:cs typeface="Arial"/>
              </a:rPr>
              <a:t>investing</a:t>
            </a:r>
            <a:r>
              <a:rPr sz="1050" b="1" spc="-45" dirty="0">
                <a:solidFill>
                  <a:srgbClr val="FFFFFF"/>
                </a:solidFill>
                <a:latin typeface="Arial"/>
                <a:cs typeface="Arial"/>
              </a:rPr>
              <a:t> </a:t>
            </a:r>
            <a:r>
              <a:rPr sz="1050" b="1" spc="10" dirty="0">
                <a:solidFill>
                  <a:srgbClr val="FFFFFF"/>
                </a:solidFill>
                <a:latin typeface="Arial"/>
                <a:cs typeface="Arial"/>
              </a:rPr>
              <a:t>in</a:t>
            </a:r>
            <a:r>
              <a:rPr sz="1050" b="1" spc="30" dirty="0">
                <a:solidFill>
                  <a:srgbClr val="FFFFFF"/>
                </a:solidFill>
                <a:latin typeface="Arial"/>
                <a:cs typeface="Arial"/>
              </a:rPr>
              <a:t> </a:t>
            </a:r>
            <a:r>
              <a:rPr sz="1050" b="1" spc="15" dirty="0">
                <a:solidFill>
                  <a:srgbClr val="FFFFFF"/>
                </a:solidFill>
                <a:latin typeface="Arial"/>
                <a:cs typeface="Arial"/>
              </a:rPr>
              <a:t>experiences</a:t>
            </a:r>
            <a:r>
              <a:rPr sz="1050" b="1" spc="-150" dirty="0">
                <a:solidFill>
                  <a:srgbClr val="FFFFFF"/>
                </a:solidFill>
                <a:latin typeface="Arial"/>
                <a:cs typeface="Arial"/>
              </a:rPr>
              <a:t> </a:t>
            </a:r>
            <a:r>
              <a:rPr sz="1050" b="1" dirty="0">
                <a:solidFill>
                  <a:srgbClr val="FFFFFF"/>
                </a:solidFill>
                <a:latin typeface="Arial"/>
                <a:cs typeface="Arial"/>
              </a:rPr>
              <a:t>over</a:t>
            </a:r>
            <a:r>
              <a:rPr sz="1050" b="1" spc="-60" dirty="0">
                <a:solidFill>
                  <a:srgbClr val="FFFFFF"/>
                </a:solidFill>
                <a:latin typeface="Arial"/>
                <a:cs typeface="Arial"/>
              </a:rPr>
              <a:t> </a:t>
            </a:r>
            <a:r>
              <a:rPr sz="1050" b="1" spc="20" dirty="0">
                <a:solidFill>
                  <a:srgbClr val="FFFFFF"/>
                </a:solidFill>
                <a:latin typeface="Arial"/>
                <a:cs typeface="Arial"/>
              </a:rPr>
              <a:t>material</a:t>
            </a:r>
            <a:r>
              <a:rPr sz="1050" b="1" spc="-25" dirty="0">
                <a:solidFill>
                  <a:srgbClr val="FFFFFF"/>
                </a:solidFill>
                <a:latin typeface="Arial"/>
                <a:cs typeface="Arial"/>
              </a:rPr>
              <a:t> </a:t>
            </a:r>
            <a:r>
              <a:rPr sz="1050" b="1" spc="-35" dirty="0">
                <a:solidFill>
                  <a:srgbClr val="FFFFFF"/>
                </a:solidFill>
                <a:latin typeface="Arial"/>
                <a:cs typeface="Arial"/>
              </a:rPr>
              <a:t>possessions</a:t>
            </a:r>
            <a:endParaRPr sz="1050" dirty="0">
              <a:latin typeface="Arial"/>
              <a:cs typeface="Arial"/>
            </a:endParaRPr>
          </a:p>
          <a:p>
            <a:pPr marL="567055" indent="-233679">
              <a:lnSpc>
                <a:spcPct val="100000"/>
              </a:lnSpc>
              <a:spcBef>
                <a:spcPts val="770"/>
              </a:spcBef>
              <a:buChar char="—"/>
              <a:tabLst>
                <a:tab pos="567690" algn="l"/>
              </a:tabLst>
            </a:pPr>
            <a:r>
              <a:rPr sz="850" spc="-20" dirty="0">
                <a:solidFill>
                  <a:srgbClr val="FFFFFF"/>
                </a:solidFill>
                <a:latin typeface="Arial"/>
                <a:cs typeface="Arial"/>
              </a:rPr>
              <a:t>Millennials </a:t>
            </a:r>
            <a:r>
              <a:rPr sz="850" spc="20" dirty="0">
                <a:solidFill>
                  <a:srgbClr val="FFFFFF"/>
                </a:solidFill>
                <a:latin typeface="Arial"/>
                <a:cs typeface="Arial"/>
              </a:rPr>
              <a:t>are </a:t>
            </a:r>
            <a:r>
              <a:rPr sz="850" spc="5" dirty="0">
                <a:solidFill>
                  <a:srgbClr val="FFFFFF"/>
                </a:solidFill>
                <a:latin typeface="Arial"/>
                <a:cs typeface="Arial"/>
              </a:rPr>
              <a:t>the driving </a:t>
            </a:r>
            <a:r>
              <a:rPr sz="850" spc="35" dirty="0">
                <a:solidFill>
                  <a:srgbClr val="FFFFFF"/>
                </a:solidFill>
                <a:latin typeface="Arial"/>
                <a:cs typeface="Arial"/>
              </a:rPr>
              <a:t>force </a:t>
            </a:r>
            <a:r>
              <a:rPr sz="850" dirty="0">
                <a:solidFill>
                  <a:srgbClr val="FFFFFF"/>
                </a:solidFill>
                <a:latin typeface="Arial"/>
                <a:cs typeface="Arial"/>
              </a:rPr>
              <a:t>behind </a:t>
            </a:r>
            <a:r>
              <a:rPr sz="850" spc="-5" dirty="0">
                <a:solidFill>
                  <a:srgbClr val="FFFFFF"/>
                </a:solidFill>
                <a:latin typeface="Arial"/>
                <a:cs typeface="Arial"/>
              </a:rPr>
              <a:t>this</a:t>
            </a:r>
            <a:r>
              <a:rPr sz="850" spc="65" dirty="0">
                <a:solidFill>
                  <a:srgbClr val="FFFFFF"/>
                </a:solidFill>
                <a:latin typeface="Arial"/>
                <a:cs typeface="Arial"/>
              </a:rPr>
              <a:t> </a:t>
            </a:r>
            <a:r>
              <a:rPr sz="850" spc="20" dirty="0">
                <a:solidFill>
                  <a:srgbClr val="FFFFFF"/>
                </a:solidFill>
                <a:latin typeface="Arial"/>
                <a:cs typeface="Arial"/>
              </a:rPr>
              <a:t>shift</a:t>
            </a:r>
            <a:endParaRPr sz="850" dirty="0">
              <a:latin typeface="Arial"/>
              <a:cs typeface="Arial"/>
            </a:endParaRPr>
          </a:p>
          <a:p>
            <a:pPr marL="567055" marR="1426845" indent="-233679">
              <a:lnSpc>
                <a:spcPct val="102299"/>
              </a:lnSpc>
              <a:spcBef>
                <a:spcPts val="640"/>
              </a:spcBef>
              <a:buChar char="—"/>
              <a:tabLst>
                <a:tab pos="567690" algn="l"/>
              </a:tabLst>
            </a:pPr>
            <a:r>
              <a:rPr sz="850" dirty="0">
                <a:solidFill>
                  <a:srgbClr val="FFFFFF"/>
                </a:solidFill>
                <a:latin typeface="Arial"/>
                <a:cs typeface="Arial"/>
              </a:rPr>
              <a:t>By </a:t>
            </a:r>
            <a:r>
              <a:rPr sz="850" spc="10" dirty="0">
                <a:solidFill>
                  <a:srgbClr val="FFFFFF"/>
                </a:solidFill>
                <a:latin typeface="Arial"/>
                <a:cs typeface="Arial"/>
              </a:rPr>
              <a:t>creating </a:t>
            </a:r>
            <a:r>
              <a:rPr sz="850" spc="15" dirty="0">
                <a:solidFill>
                  <a:srgbClr val="FFFFFF"/>
                </a:solidFill>
                <a:latin typeface="Arial"/>
                <a:cs typeface="Arial"/>
              </a:rPr>
              <a:t>a </a:t>
            </a:r>
            <a:r>
              <a:rPr sz="850" spc="-5" dirty="0">
                <a:solidFill>
                  <a:srgbClr val="FFFFFF"/>
                </a:solidFill>
                <a:latin typeface="Arial"/>
                <a:cs typeface="Arial"/>
              </a:rPr>
              <a:t>more immersive </a:t>
            </a:r>
            <a:r>
              <a:rPr sz="850" spc="15" dirty="0">
                <a:solidFill>
                  <a:srgbClr val="FFFFFF"/>
                </a:solidFill>
                <a:latin typeface="Arial"/>
                <a:cs typeface="Arial"/>
              </a:rPr>
              <a:t>experience, </a:t>
            </a:r>
            <a:r>
              <a:rPr sz="850" spc="5" dirty="0">
                <a:solidFill>
                  <a:srgbClr val="FFFFFF"/>
                </a:solidFill>
                <a:latin typeface="Arial"/>
                <a:cs typeface="Arial"/>
              </a:rPr>
              <a:t>retailers </a:t>
            </a:r>
            <a:r>
              <a:rPr sz="850" spc="25" dirty="0">
                <a:solidFill>
                  <a:srgbClr val="FFFFFF"/>
                </a:solidFill>
                <a:latin typeface="Arial"/>
                <a:cs typeface="Arial"/>
              </a:rPr>
              <a:t>can </a:t>
            </a:r>
            <a:r>
              <a:rPr sz="850" spc="15" dirty="0">
                <a:solidFill>
                  <a:srgbClr val="FFFFFF"/>
                </a:solidFill>
                <a:latin typeface="Arial"/>
                <a:cs typeface="Arial"/>
              </a:rPr>
              <a:t>drive </a:t>
            </a:r>
            <a:r>
              <a:rPr sz="850" dirty="0">
                <a:solidFill>
                  <a:srgbClr val="FFFFFF"/>
                </a:solidFill>
                <a:latin typeface="Arial"/>
                <a:cs typeface="Arial"/>
              </a:rPr>
              <a:t>people </a:t>
            </a:r>
            <a:r>
              <a:rPr sz="850" spc="5" dirty="0">
                <a:solidFill>
                  <a:srgbClr val="FFFFFF"/>
                </a:solidFill>
                <a:latin typeface="Arial"/>
                <a:cs typeface="Arial"/>
              </a:rPr>
              <a:t>to </a:t>
            </a:r>
            <a:r>
              <a:rPr sz="850" spc="-5" dirty="0">
                <a:solidFill>
                  <a:srgbClr val="FFFFFF"/>
                </a:solidFill>
                <a:latin typeface="Arial"/>
                <a:cs typeface="Arial"/>
              </a:rPr>
              <a:t>their  </a:t>
            </a:r>
            <a:r>
              <a:rPr sz="850" spc="20" dirty="0">
                <a:solidFill>
                  <a:srgbClr val="FFFFFF"/>
                </a:solidFill>
                <a:latin typeface="Arial"/>
                <a:cs typeface="Arial"/>
              </a:rPr>
              <a:t>stores </a:t>
            </a:r>
            <a:r>
              <a:rPr sz="850" spc="10" dirty="0">
                <a:solidFill>
                  <a:srgbClr val="FFFFFF"/>
                </a:solidFill>
                <a:latin typeface="Arial"/>
                <a:cs typeface="Arial"/>
              </a:rPr>
              <a:t>and </a:t>
            </a:r>
            <a:r>
              <a:rPr sz="850" spc="20" dirty="0">
                <a:solidFill>
                  <a:srgbClr val="FFFFFF"/>
                </a:solidFill>
                <a:latin typeface="Arial"/>
                <a:cs typeface="Arial"/>
              </a:rPr>
              <a:t>ensure </a:t>
            </a:r>
            <a:r>
              <a:rPr sz="850" spc="5" dirty="0">
                <a:solidFill>
                  <a:srgbClr val="FFFFFF"/>
                </a:solidFill>
                <a:latin typeface="Arial"/>
                <a:cs typeface="Arial"/>
              </a:rPr>
              <a:t>they </a:t>
            </a:r>
            <a:r>
              <a:rPr sz="850" spc="10" dirty="0">
                <a:solidFill>
                  <a:srgbClr val="FFFFFF"/>
                </a:solidFill>
                <a:latin typeface="Arial"/>
                <a:cs typeface="Arial"/>
              </a:rPr>
              <a:t>leave </a:t>
            </a:r>
            <a:r>
              <a:rPr sz="850" spc="5" dirty="0">
                <a:solidFill>
                  <a:srgbClr val="FFFFFF"/>
                </a:solidFill>
                <a:latin typeface="Arial"/>
                <a:cs typeface="Arial"/>
              </a:rPr>
              <a:t>not </a:t>
            </a:r>
            <a:r>
              <a:rPr sz="850" spc="10" dirty="0">
                <a:solidFill>
                  <a:srgbClr val="FFFFFF"/>
                </a:solidFill>
                <a:latin typeface="Arial"/>
                <a:cs typeface="Arial"/>
              </a:rPr>
              <a:t>just </a:t>
            </a:r>
            <a:r>
              <a:rPr sz="850" spc="20" dirty="0">
                <a:solidFill>
                  <a:srgbClr val="FFFFFF"/>
                </a:solidFill>
                <a:latin typeface="Arial"/>
                <a:cs typeface="Arial"/>
              </a:rPr>
              <a:t>w </a:t>
            </a:r>
            <a:r>
              <a:rPr sz="850" spc="-10" dirty="0">
                <a:solidFill>
                  <a:srgbClr val="FFFFFF"/>
                </a:solidFill>
                <a:latin typeface="Arial"/>
                <a:cs typeface="Arial"/>
              </a:rPr>
              <a:t>ith </a:t>
            </a:r>
            <a:r>
              <a:rPr sz="850" spc="15" dirty="0">
                <a:solidFill>
                  <a:srgbClr val="FFFFFF"/>
                </a:solidFill>
                <a:latin typeface="Arial"/>
                <a:cs typeface="Arial"/>
              </a:rPr>
              <a:t>products </a:t>
            </a:r>
            <a:r>
              <a:rPr sz="850" spc="5" dirty="0">
                <a:solidFill>
                  <a:srgbClr val="FFFFFF"/>
                </a:solidFill>
                <a:latin typeface="Arial"/>
                <a:cs typeface="Arial"/>
              </a:rPr>
              <a:t>but </a:t>
            </a:r>
            <a:r>
              <a:rPr sz="850" spc="10" dirty="0">
                <a:solidFill>
                  <a:srgbClr val="FFFFFF"/>
                </a:solidFill>
                <a:latin typeface="Arial"/>
                <a:cs typeface="Arial"/>
              </a:rPr>
              <a:t>also</a:t>
            </a:r>
            <a:r>
              <a:rPr sz="850" spc="65" dirty="0">
                <a:solidFill>
                  <a:srgbClr val="FFFFFF"/>
                </a:solidFill>
                <a:latin typeface="Arial"/>
                <a:cs typeface="Arial"/>
              </a:rPr>
              <a:t> </a:t>
            </a:r>
            <a:r>
              <a:rPr sz="850" spc="-15" dirty="0">
                <a:solidFill>
                  <a:srgbClr val="FFFFFF"/>
                </a:solidFill>
                <a:latin typeface="Arial"/>
                <a:cs typeface="Arial"/>
              </a:rPr>
              <a:t>memories</a:t>
            </a:r>
            <a:endParaRPr sz="850" dirty="0">
              <a:latin typeface="Arial"/>
              <a:cs typeface="Arial"/>
            </a:endParaRPr>
          </a:p>
        </p:txBody>
      </p:sp>
      <p:graphicFrame>
        <p:nvGraphicFramePr>
          <p:cNvPr id="98" name="object 17">
            <a:extLst>
              <a:ext uri="{FF2B5EF4-FFF2-40B4-BE49-F238E27FC236}">
                <a16:creationId xmlns:a16="http://schemas.microsoft.com/office/drawing/2014/main" id="{ABF19856-1C12-4100-A920-DB7382C8AB6C}"/>
              </a:ext>
            </a:extLst>
          </p:cNvPr>
          <p:cNvGraphicFramePr>
            <a:graphicFrameLocks noGrp="1"/>
          </p:cNvGraphicFramePr>
          <p:nvPr/>
        </p:nvGraphicFramePr>
        <p:xfrm>
          <a:off x="6969759" y="1320800"/>
          <a:ext cx="4305300" cy="4561836"/>
        </p:xfrm>
        <a:graphic>
          <a:graphicData uri="http://schemas.openxmlformats.org/drawingml/2006/table">
            <a:tbl>
              <a:tblPr firstRow="1" bandRow="1">
                <a:tableStyleId>{2D5ABB26-0587-4C30-8999-92F81FD0307C}</a:tableStyleId>
              </a:tblPr>
              <a:tblGrid>
                <a:gridCol w="4305300">
                  <a:extLst>
                    <a:ext uri="{9D8B030D-6E8A-4147-A177-3AD203B41FA5}">
                      <a16:colId xmlns:a16="http://schemas.microsoft.com/office/drawing/2014/main" val="20000"/>
                    </a:ext>
                  </a:extLst>
                </a:gridCol>
              </a:tblGrid>
              <a:tr h="487679">
                <a:tc>
                  <a:txBody>
                    <a:bodyPr/>
                    <a:lstStyle/>
                    <a:p>
                      <a:pPr marL="83820">
                        <a:lnSpc>
                          <a:spcPts val="1235"/>
                        </a:lnSpc>
                        <a:spcBef>
                          <a:spcPts val="370"/>
                        </a:spcBef>
                      </a:pPr>
                      <a:r>
                        <a:rPr sz="1050" b="1" spc="-30" dirty="0">
                          <a:solidFill>
                            <a:srgbClr val="0091DA"/>
                          </a:solidFill>
                          <a:latin typeface="Arial"/>
                          <a:cs typeface="Arial"/>
                        </a:rPr>
                        <a:t>Case</a:t>
                      </a:r>
                      <a:r>
                        <a:rPr sz="1050" b="1" spc="10" dirty="0">
                          <a:solidFill>
                            <a:srgbClr val="0091DA"/>
                          </a:solidFill>
                          <a:latin typeface="Arial"/>
                          <a:cs typeface="Arial"/>
                        </a:rPr>
                        <a:t> </a:t>
                      </a:r>
                      <a:r>
                        <a:rPr sz="1050" b="1" spc="-10" dirty="0">
                          <a:solidFill>
                            <a:srgbClr val="0091DA"/>
                          </a:solidFill>
                          <a:latin typeface="Arial"/>
                          <a:cs typeface="Arial"/>
                        </a:rPr>
                        <a:t>Study</a:t>
                      </a:r>
                      <a:r>
                        <a:rPr sz="1050" b="1" spc="-70" dirty="0">
                          <a:solidFill>
                            <a:srgbClr val="0091DA"/>
                          </a:solidFill>
                          <a:latin typeface="Arial"/>
                          <a:cs typeface="Arial"/>
                        </a:rPr>
                        <a:t> </a:t>
                      </a:r>
                      <a:r>
                        <a:rPr sz="1050" b="1" spc="-5" dirty="0">
                          <a:solidFill>
                            <a:srgbClr val="0091DA"/>
                          </a:solidFill>
                          <a:latin typeface="Arial"/>
                          <a:cs typeface="Arial"/>
                        </a:rPr>
                        <a:t>|</a:t>
                      </a:r>
                      <a:r>
                        <a:rPr sz="1050" b="1" spc="-100" dirty="0">
                          <a:solidFill>
                            <a:srgbClr val="0091DA"/>
                          </a:solidFill>
                          <a:latin typeface="Arial"/>
                          <a:cs typeface="Arial"/>
                        </a:rPr>
                        <a:t> </a:t>
                      </a:r>
                      <a:r>
                        <a:rPr sz="1050" b="1" spc="-10" dirty="0">
                          <a:solidFill>
                            <a:srgbClr val="0091DA"/>
                          </a:solidFill>
                          <a:latin typeface="Arial"/>
                          <a:cs typeface="Arial"/>
                        </a:rPr>
                        <a:t>Home</a:t>
                      </a:r>
                      <a:r>
                        <a:rPr sz="1050" b="1" spc="10" dirty="0">
                          <a:solidFill>
                            <a:srgbClr val="0091DA"/>
                          </a:solidFill>
                          <a:latin typeface="Arial"/>
                          <a:cs typeface="Arial"/>
                        </a:rPr>
                        <a:t> </a:t>
                      </a:r>
                      <a:r>
                        <a:rPr sz="1050" b="1" spc="-20" dirty="0">
                          <a:solidFill>
                            <a:srgbClr val="0091DA"/>
                          </a:solidFill>
                          <a:latin typeface="Arial"/>
                          <a:cs typeface="Arial"/>
                        </a:rPr>
                        <a:t>furnishing</a:t>
                      </a:r>
                      <a:r>
                        <a:rPr sz="1050" b="1" spc="-125" dirty="0">
                          <a:solidFill>
                            <a:srgbClr val="0091DA"/>
                          </a:solidFill>
                          <a:latin typeface="Arial"/>
                          <a:cs typeface="Arial"/>
                        </a:rPr>
                        <a:t> </a:t>
                      </a:r>
                      <a:r>
                        <a:rPr sz="1050" b="1" spc="-20" dirty="0">
                          <a:solidFill>
                            <a:srgbClr val="0091DA"/>
                          </a:solidFill>
                          <a:latin typeface="Arial"/>
                          <a:cs typeface="Arial"/>
                        </a:rPr>
                        <a:t>retailer</a:t>
                      </a:r>
                      <a:r>
                        <a:rPr sz="1050" b="1" spc="-55" dirty="0">
                          <a:solidFill>
                            <a:srgbClr val="0091DA"/>
                          </a:solidFill>
                          <a:latin typeface="Arial"/>
                          <a:cs typeface="Arial"/>
                        </a:rPr>
                        <a:t> </a:t>
                      </a:r>
                      <a:r>
                        <a:rPr sz="1050" b="1" spc="-20" dirty="0">
                          <a:solidFill>
                            <a:srgbClr val="0091DA"/>
                          </a:solidFill>
                          <a:latin typeface="Arial"/>
                          <a:cs typeface="Arial"/>
                        </a:rPr>
                        <a:t>hosted</a:t>
                      </a:r>
                      <a:r>
                        <a:rPr sz="1050" b="1" spc="-45" dirty="0">
                          <a:solidFill>
                            <a:srgbClr val="0091DA"/>
                          </a:solidFill>
                          <a:latin typeface="Arial"/>
                          <a:cs typeface="Arial"/>
                        </a:rPr>
                        <a:t> </a:t>
                      </a:r>
                      <a:r>
                        <a:rPr sz="1050" b="1" spc="-5" dirty="0">
                          <a:solidFill>
                            <a:srgbClr val="0091DA"/>
                          </a:solidFill>
                          <a:latin typeface="Arial"/>
                          <a:cs typeface="Arial"/>
                        </a:rPr>
                        <a:t>a</a:t>
                      </a:r>
                      <a:r>
                        <a:rPr sz="1050" b="1" spc="-70" dirty="0">
                          <a:solidFill>
                            <a:srgbClr val="0091DA"/>
                          </a:solidFill>
                          <a:latin typeface="Arial"/>
                          <a:cs typeface="Arial"/>
                        </a:rPr>
                        <a:t> </a:t>
                      </a:r>
                      <a:r>
                        <a:rPr sz="1050" b="1" spc="-35" dirty="0">
                          <a:solidFill>
                            <a:srgbClr val="0091DA"/>
                          </a:solidFill>
                          <a:latin typeface="Arial"/>
                          <a:cs typeface="Arial"/>
                        </a:rPr>
                        <a:t>sleepover</a:t>
                      </a:r>
                      <a:r>
                        <a:rPr sz="1050" b="1" spc="-55" dirty="0">
                          <a:solidFill>
                            <a:srgbClr val="0091DA"/>
                          </a:solidFill>
                          <a:latin typeface="Arial"/>
                          <a:cs typeface="Arial"/>
                        </a:rPr>
                        <a:t> </a:t>
                      </a:r>
                      <a:r>
                        <a:rPr sz="1050" b="1" spc="20" dirty="0">
                          <a:solidFill>
                            <a:srgbClr val="0091DA"/>
                          </a:solidFill>
                          <a:latin typeface="Arial"/>
                          <a:cs typeface="Arial"/>
                        </a:rPr>
                        <a:t>at</a:t>
                      </a:r>
                      <a:r>
                        <a:rPr sz="1050" b="1" spc="-75" dirty="0">
                          <a:solidFill>
                            <a:srgbClr val="0091DA"/>
                          </a:solidFill>
                          <a:latin typeface="Arial"/>
                          <a:cs typeface="Arial"/>
                        </a:rPr>
                        <a:t> </a:t>
                      </a:r>
                      <a:r>
                        <a:rPr sz="1050" b="1" spc="-5" dirty="0">
                          <a:solidFill>
                            <a:srgbClr val="0091DA"/>
                          </a:solidFill>
                          <a:latin typeface="Arial"/>
                          <a:cs typeface="Arial"/>
                        </a:rPr>
                        <a:t>its</a:t>
                      </a:r>
                      <a:r>
                        <a:rPr sz="1050" b="1" spc="-155" dirty="0">
                          <a:solidFill>
                            <a:srgbClr val="0091DA"/>
                          </a:solidFill>
                          <a:latin typeface="Arial"/>
                          <a:cs typeface="Arial"/>
                        </a:rPr>
                        <a:t> </a:t>
                      </a:r>
                      <a:r>
                        <a:rPr sz="1050" b="1" spc="-35" dirty="0">
                          <a:solidFill>
                            <a:srgbClr val="0091DA"/>
                          </a:solidFill>
                          <a:latin typeface="Arial"/>
                          <a:cs typeface="Arial"/>
                        </a:rPr>
                        <a:t>store</a:t>
                      </a:r>
                      <a:endParaRPr sz="1050">
                        <a:latin typeface="Arial"/>
                        <a:cs typeface="Arial"/>
                      </a:endParaRPr>
                    </a:p>
                    <a:p>
                      <a:pPr marL="83820">
                        <a:lnSpc>
                          <a:spcPts val="1895"/>
                        </a:lnSpc>
                      </a:pPr>
                      <a:r>
                        <a:rPr sz="1600" b="1" spc="-30" dirty="0">
                          <a:solidFill>
                            <a:srgbClr val="0091DA"/>
                          </a:solidFill>
                          <a:latin typeface="Arial"/>
                          <a:cs typeface="Arial"/>
                        </a:rPr>
                        <a:t>IKEA</a:t>
                      </a:r>
                      <a:endParaRPr sz="1600">
                        <a:latin typeface="Arial"/>
                        <a:cs typeface="Arial"/>
                      </a:endParaRPr>
                    </a:p>
                  </a:txBody>
                  <a:tcPr marL="0" marR="0" marT="46990" marB="0">
                    <a:lnL w="38100">
                      <a:solidFill>
                        <a:srgbClr val="FFFFFF"/>
                      </a:solidFill>
                      <a:prstDash val="solid"/>
                    </a:lnL>
                    <a:lnB w="53975">
                      <a:solidFill>
                        <a:srgbClr val="FFFFFF"/>
                      </a:solidFill>
                      <a:prstDash val="solid"/>
                    </a:lnB>
                    <a:solidFill>
                      <a:srgbClr val="F1F1F1"/>
                    </a:solidFill>
                  </a:tcPr>
                </a:tc>
                <a:extLst>
                  <a:ext uri="{0D108BD9-81ED-4DB2-BD59-A6C34878D82A}">
                    <a16:rowId xmlns:a16="http://schemas.microsoft.com/office/drawing/2014/main" val="10000"/>
                  </a:ext>
                </a:extLst>
              </a:tr>
              <a:tr h="1082039">
                <a:tc>
                  <a:txBody>
                    <a:bodyPr/>
                    <a:lstStyle/>
                    <a:p>
                      <a:pPr marL="322580" indent="-173355">
                        <a:lnSpc>
                          <a:spcPct val="100000"/>
                        </a:lnSpc>
                        <a:spcBef>
                          <a:spcPts val="670"/>
                        </a:spcBef>
                        <a:buChar char="—"/>
                        <a:tabLst>
                          <a:tab pos="322580" algn="l"/>
                        </a:tabLst>
                      </a:pPr>
                      <a:r>
                        <a:rPr sz="850" dirty="0">
                          <a:solidFill>
                            <a:srgbClr val="0091DA"/>
                          </a:solidFill>
                          <a:latin typeface="Arial"/>
                          <a:cs typeface="Arial"/>
                        </a:rPr>
                        <a:t>Hosted </a:t>
                      </a:r>
                      <a:r>
                        <a:rPr sz="850" spc="15" dirty="0">
                          <a:solidFill>
                            <a:srgbClr val="0091DA"/>
                          </a:solidFill>
                          <a:latin typeface="Arial"/>
                          <a:cs typeface="Arial"/>
                        </a:rPr>
                        <a:t>a </a:t>
                      </a:r>
                      <a:r>
                        <a:rPr sz="850" b="1" spc="45" dirty="0">
                          <a:solidFill>
                            <a:srgbClr val="0091DA"/>
                          </a:solidFill>
                          <a:latin typeface="Arial"/>
                          <a:cs typeface="Arial"/>
                        </a:rPr>
                        <a:t>sleepover </a:t>
                      </a:r>
                      <a:r>
                        <a:rPr sz="850" b="1" spc="25" dirty="0">
                          <a:solidFill>
                            <a:srgbClr val="0091DA"/>
                          </a:solidFill>
                          <a:latin typeface="Arial"/>
                          <a:cs typeface="Arial"/>
                        </a:rPr>
                        <a:t>for </a:t>
                      </a:r>
                      <a:r>
                        <a:rPr sz="850" b="1" spc="5" dirty="0">
                          <a:solidFill>
                            <a:srgbClr val="0091DA"/>
                          </a:solidFill>
                          <a:latin typeface="Arial"/>
                          <a:cs typeface="Arial"/>
                        </a:rPr>
                        <a:t>100 </a:t>
                      </a:r>
                      <a:r>
                        <a:rPr sz="850" b="1" spc="45" dirty="0">
                          <a:solidFill>
                            <a:srgbClr val="0091DA"/>
                          </a:solidFill>
                          <a:latin typeface="Arial"/>
                          <a:cs typeface="Arial"/>
                        </a:rPr>
                        <a:t>customers </a:t>
                      </a:r>
                      <a:r>
                        <a:rPr sz="850" spc="5" dirty="0">
                          <a:solidFill>
                            <a:srgbClr val="0091DA"/>
                          </a:solidFill>
                          <a:latin typeface="Arial"/>
                          <a:cs typeface="Arial"/>
                        </a:rPr>
                        <a:t>at </a:t>
                      </a:r>
                      <a:r>
                        <a:rPr sz="850" spc="10" dirty="0">
                          <a:solidFill>
                            <a:srgbClr val="0091DA"/>
                          </a:solidFill>
                          <a:latin typeface="Arial"/>
                          <a:cs typeface="Arial"/>
                        </a:rPr>
                        <a:t>one </a:t>
                      </a:r>
                      <a:r>
                        <a:rPr sz="850" spc="5" dirty="0">
                          <a:solidFill>
                            <a:srgbClr val="0091DA"/>
                          </a:solidFill>
                          <a:latin typeface="Arial"/>
                          <a:cs typeface="Arial"/>
                        </a:rPr>
                        <a:t>of </a:t>
                      </a:r>
                      <a:r>
                        <a:rPr sz="850" spc="-5" dirty="0">
                          <a:solidFill>
                            <a:srgbClr val="0091DA"/>
                          </a:solidFill>
                          <a:latin typeface="Arial"/>
                          <a:cs typeface="Arial"/>
                        </a:rPr>
                        <a:t>their</a:t>
                      </a:r>
                      <a:r>
                        <a:rPr sz="850" spc="-40" dirty="0">
                          <a:solidFill>
                            <a:srgbClr val="0091DA"/>
                          </a:solidFill>
                          <a:latin typeface="Arial"/>
                          <a:cs typeface="Arial"/>
                        </a:rPr>
                        <a:t> </a:t>
                      </a:r>
                      <a:r>
                        <a:rPr sz="850" spc="15" dirty="0">
                          <a:solidFill>
                            <a:srgbClr val="0091DA"/>
                          </a:solidFill>
                          <a:latin typeface="Arial"/>
                          <a:cs typeface="Arial"/>
                        </a:rPr>
                        <a:t>shops</a:t>
                      </a:r>
                      <a:endParaRPr sz="850">
                        <a:latin typeface="Arial"/>
                        <a:cs typeface="Arial"/>
                      </a:endParaRPr>
                    </a:p>
                    <a:p>
                      <a:pPr marL="322580" indent="-173355">
                        <a:lnSpc>
                          <a:spcPct val="100000"/>
                        </a:lnSpc>
                        <a:spcBef>
                          <a:spcPts val="665"/>
                        </a:spcBef>
                        <a:buChar char="—"/>
                        <a:tabLst>
                          <a:tab pos="322580" algn="l"/>
                        </a:tabLst>
                      </a:pPr>
                      <a:r>
                        <a:rPr sz="850" spc="-10" dirty="0">
                          <a:solidFill>
                            <a:srgbClr val="0091DA"/>
                          </a:solidFill>
                          <a:latin typeface="Arial"/>
                          <a:cs typeface="Arial"/>
                        </a:rPr>
                        <a:t>The </a:t>
                      </a:r>
                      <a:r>
                        <a:rPr sz="850" spc="-5" dirty="0">
                          <a:solidFill>
                            <a:srgbClr val="0091DA"/>
                          </a:solidFill>
                          <a:latin typeface="Arial"/>
                          <a:cs typeface="Arial"/>
                        </a:rPr>
                        <a:t>night </a:t>
                      </a:r>
                      <a:r>
                        <a:rPr sz="850" dirty="0">
                          <a:solidFill>
                            <a:srgbClr val="0091DA"/>
                          </a:solidFill>
                          <a:latin typeface="Arial"/>
                          <a:cs typeface="Arial"/>
                        </a:rPr>
                        <a:t>included </a:t>
                      </a:r>
                      <a:r>
                        <a:rPr sz="850" spc="-10" dirty="0">
                          <a:solidFill>
                            <a:srgbClr val="0091DA"/>
                          </a:solidFill>
                          <a:latin typeface="Arial"/>
                          <a:cs typeface="Arial"/>
                        </a:rPr>
                        <a:t>all </a:t>
                      </a:r>
                      <a:r>
                        <a:rPr sz="850" spc="5" dirty="0">
                          <a:solidFill>
                            <a:srgbClr val="0091DA"/>
                          </a:solidFill>
                          <a:latin typeface="Arial"/>
                          <a:cs typeface="Arial"/>
                        </a:rPr>
                        <a:t>the </a:t>
                      </a:r>
                      <a:r>
                        <a:rPr sz="850" spc="-20" dirty="0">
                          <a:solidFill>
                            <a:srgbClr val="0091DA"/>
                          </a:solidFill>
                          <a:latin typeface="Arial"/>
                          <a:cs typeface="Arial"/>
                        </a:rPr>
                        <a:t>trimmings </a:t>
                      </a:r>
                      <a:r>
                        <a:rPr sz="850" spc="5" dirty="0">
                          <a:solidFill>
                            <a:srgbClr val="0091DA"/>
                          </a:solidFill>
                          <a:latin typeface="Arial"/>
                          <a:cs typeface="Arial"/>
                        </a:rPr>
                        <a:t>of </a:t>
                      </a:r>
                      <a:r>
                        <a:rPr sz="850" spc="15" dirty="0">
                          <a:solidFill>
                            <a:srgbClr val="0091DA"/>
                          </a:solidFill>
                          <a:latin typeface="Arial"/>
                          <a:cs typeface="Arial"/>
                        </a:rPr>
                        <a:t>a </a:t>
                      </a:r>
                      <a:r>
                        <a:rPr sz="850" b="1" spc="25" dirty="0">
                          <a:solidFill>
                            <a:srgbClr val="0091DA"/>
                          </a:solidFill>
                          <a:latin typeface="Arial"/>
                          <a:cs typeface="Arial"/>
                        </a:rPr>
                        <a:t>classic </a:t>
                      </a:r>
                      <a:r>
                        <a:rPr sz="850" b="1" spc="50" dirty="0">
                          <a:solidFill>
                            <a:srgbClr val="0091DA"/>
                          </a:solidFill>
                          <a:latin typeface="Arial"/>
                          <a:cs typeface="Arial"/>
                        </a:rPr>
                        <a:t>sleep </a:t>
                      </a:r>
                      <a:r>
                        <a:rPr sz="850" b="1" spc="30" dirty="0">
                          <a:solidFill>
                            <a:srgbClr val="0091DA"/>
                          </a:solidFill>
                          <a:latin typeface="Arial"/>
                          <a:cs typeface="Arial"/>
                        </a:rPr>
                        <a:t>over </a:t>
                      </a:r>
                      <a:r>
                        <a:rPr sz="850" spc="5" dirty="0">
                          <a:solidFill>
                            <a:srgbClr val="0091DA"/>
                          </a:solidFill>
                          <a:latin typeface="Arial"/>
                          <a:cs typeface="Arial"/>
                        </a:rPr>
                        <a:t>and </a:t>
                      </a:r>
                      <a:r>
                        <a:rPr sz="850" spc="15" dirty="0">
                          <a:solidFill>
                            <a:srgbClr val="0091DA"/>
                          </a:solidFill>
                          <a:latin typeface="Arial"/>
                          <a:cs typeface="Arial"/>
                        </a:rPr>
                        <a:t>featured</a:t>
                      </a:r>
                      <a:r>
                        <a:rPr sz="850" spc="25" dirty="0">
                          <a:solidFill>
                            <a:srgbClr val="0091DA"/>
                          </a:solidFill>
                          <a:latin typeface="Arial"/>
                          <a:cs typeface="Arial"/>
                        </a:rPr>
                        <a:t> </a:t>
                      </a:r>
                      <a:r>
                        <a:rPr sz="850" spc="15" dirty="0">
                          <a:solidFill>
                            <a:srgbClr val="0091DA"/>
                          </a:solidFill>
                          <a:latin typeface="Arial"/>
                          <a:cs typeface="Arial"/>
                        </a:rPr>
                        <a:t>a</a:t>
                      </a:r>
                      <a:endParaRPr sz="850">
                        <a:latin typeface="Arial"/>
                        <a:cs typeface="Arial"/>
                      </a:endParaRPr>
                    </a:p>
                    <a:p>
                      <a:pPr marL="321945">
                        <a:lnSpc>
                          <a:spcPct val="100000"/>
                        </a:lnSpc>
                        <a:spcBef>
                          <a:spcPts val="20"/>
                        </a:spcBef>
                      </a:pPr>
                      <a:r>
                        <a:rPr sz="850" b="1" spc="50" dirty="0">
                          <a:solidFill>
                            <a:srgbClr val="0091DA"/>
                          </a:solidFill>
                          <a:latin typeface="Arial"/>
                          <a:cs typeface="Arial"/>
                        </a:rPr>
                        <a:t>sleep</a:t>
                      </a:r>
                      <a:r>
                        <a:rPr sz="850" b="1" spc="-55" dirty="0">
                          <a:solidFill>
                            <a:srgbClr val="0091DA"/>
                          </a:solidFill>
                          <a:latin typeface="Arial"/>
                          <a:cs typeface="Arial"/>
                        </a:rPr>
                        <a:t> </a:t>
                      </a:r>
                      <a:r>
                        <a:rPr sz="850" b="1" spc="45" dirty="0">
                          <a:solidFill>
                            <a:srgbClr val="0091DA"/>
                          </a:solidFill>
                          <a:latin typeface="Arial"/>
                          <a:cs typeface="Arial"/>
                        </a:rPr>
                        <a:t>expert</a:t>
                      </a:r>
                      <a:r>
                        <a:rPr sz="850" b="1" spc="-40" dirty="0">
                          <a:solidFill>
                            <a:srgbClr val="0091DA"/>
                          </a:solidFill>
                          <a:latin typeface="Arial"/>
                          <a:cs typeface="Arial"/>
                        </a:rPr>
                        <a:t> </a:t>
                      </a:r>
                      <a:r>
                        <a:rPr sz="850" spc="20" dirty="0">
                          <a:solidFill>
                            <a:srgbClr val="0091DA"/>
                          </a:solidFill>
                          <a:latin typeface="Arial"/>
                          <a:cs typeface="Arial"/>
                        </a:rPr>
                        <a:t>with</a:t>
                      </a:r>
                      <a:r>
                        <a:rPr sz="850" spc="-80" dirty="0">
                          <a:solidFill>
                            <a:srgbClr val="0091DA"/>
                          </a:solidFill>
                          <a:latin typeface="Arial"/>
                          <a:cs typeface="Arial"/>
                        </a:rPr>
                        <a:t> </a:t>
                      </a:r>
                      <a:r>
                        <a:rPr sz="850" b="1" spc="20" dirty="0">
                          <a:solidFill>
                            <a:srgbClr val="0091DA"/>
                          </a:solidFill>
                          <a:latin typeface="Arial"/>
                          <a:cs typeface="Arial"/>
                        </a:rPr>
                        <a:t>tips</a:t>
                      </a:r>
                      <a:r>
                        <a:rPr sz="850" b="1" spc="-5" dirty="0">
                          <a:solidFill>
                            <a:srgbClr val="0091DA"/>
                          </a:solidFill>
                          <a:latin typeface="Arial"/>
                          <a:cs typeface="Arial"/>
                        </a:rPr>
                        <a:t> </a:t>
                      </a:r>
                      <a:r>
                        <a:rPr sz="850" b="1" spc="25" dirty="0">
                          <a:solidFill>
                            <a:srgbClr val="0091DA"/>
                          </a:solidFill>
                          <a:latin typeface="Arial"/>
                          <a:cs typeface="Arial"/>
                        </a:rPr>
                        <a:t>for</a:t>
                      </a:r>
                      <a:r>
                        <a:rPr sz="850" b="1" spc="-15" dirty="0">
                          <a:solidFill>
                            <a:srgbClr val="0091DA"/>
                          </a:solidFill>
                          <a:latin typeface="Arial"/>
                          <a:cs typeface="Arial"/>
                        </a:rPr>
                        <a:t> </a:t>
                      </a:r>
                      <a:r>
                        <a:rPr sz="850" b="1" spc="15" dirty="0">
                          <a:solidFill>
                            <a:srgbClr val="0091DA"/>
                          </a:solidFill>
                          <a:latin typeface="Arial"/>
                          <a:cs typeface="Arial"/>
                        </a:rPr>
                        <a:t>a</a:t>
                      </a:r>
                      <a:r>
                        <a:rPr sz="850" b="1" spc="-85" dirty="0">
                          <a:solidFill>
                            <a:srgbClr val="0091DA"/>
                          </a:solidFill>
                          <a:latin typeface="Arial"/>
                          <a:cs typeface="Arial"/>
                        </a:rPr>
                        <a:t> </a:t>
                      </a:r>
                      <a:r>
                        <a:rPr sz="850" b="1" spc="30" dirty="0">
                          <a:solidFill>
                            <a:srgbClr val="0091DA"/>
                          </a:solidFill>
                          <a:latin typeface="Arial"/>
                          <a:cs typeface="Arial"/>
                        </a:rPr>
                        <a:t>good </a:t>
                      </a:r>
                      <a:r>
                        <a:rPr sz="850" b="1" spc="20" dirty="0">
                          <a:solidFill>
                            <a:srgbClr val="0091DA"/>
                          </a:solidFill>
                          <a:latin typeface="Arial"/>
                          <a:cs typeface="Arial"/>
                        </a:rPr>
                        <a:t>night’s</a:t>
                      </a:r>
                      <a:r>
                        <a:rPr sz="850" b="1" spc="-5" dirty="0">
                          <a:solidFill>
                            <a:srgbClr val="0091DA"/>
                          </a:solidFill>
                          <a:latin typeface="Arial"/>
                          <a:cs typeface="Arial"/>
                        </a:rPr>
                        <a:t> </a:t>
                      </a:r>
                      <a:r>
                        <a:rPr sz="850" b="1" spc="50" dirty="0">
                          <a:solidFill>
                            <a:srgbClr val="0091DA"/>
                          </a:solidFill>
                          <a:latin typeface="Arial"/>
                          <a:cs typeface="Arial"/>
                        </a:rPr>
                        <a:t>rest</a:t>
                      </a:r>
                      <a:r>
                        <a:rPr sz="850" spc="50" dirty="0">
                          <a:solidFill>
                            <a:srgbClr val="0091DA"/>
                          </a:solidFill>
                          <a:latin typeface="Arial"/>
                          <a:cs typeface="Arial"/>
                        </a:rPr>
                        <a:t>,</a:t>
                      </a:r>
                      <a:r>
                        <a:rPr sz="850" spc="-85" dirty="0">
                          <a:solidFill>
                            <a:srgbClr val="0091DA"/>
                          </a:solidFill>
                          <a:latin typeface="Arial"/>
                          <a:cs typeface="Arial"/>
                        </a:rPr>
                        <a:t> </a:t>
                      </a:r>
                      <a:r>
                        <a:rPr sz="850" spc="-5" dirty="0">
                          <a:solidFill>
                            <a:srgbClr val="0091DA"/>
                          </a:solidFill>
                          <a:latin typeface="Arial"/>
                          <a:cs typeface="Arial"/>
                        </a:rPr>
                        <a:t>including</a:t>
                      </a:r>
                      <a:r>
                        <a:rPr sz="850" spc="75" dirty="0">
                          <a:solidFill>
                            <a:srgbClr val="0091DA"/>
                          </a:solidFill>
                          <a:latin typeface="Arial"/>
                          <a:cs typeface="Arial"/>
                        </a:rPr>
                        <a:t> </a:t>
                      </a:r>
                      <a:r>
                        <a:rPr sz="850" spc="10" dirty="0">
                          <a:solidFill>
                            <a:srgbClr val="0091DA"/>
                          </a:solidFill>
                          <a:latin typeface="Arial"/>
                          <a:cs typeface="Arial"/>
                        </a:rPr>
                        <a:t>how</a:t>
                      </a:r>
                      <a:r>
                        <a:rPr sz="850" spc="90" dirty="0">
                          <a:solidFill>
                            <a:srgbClr val="0091DA"/>
                          </a:solidFill>
                          <a:latin typeface="Arial"/>
                          <a:cs typeface="Arial"/>
                        </a:rPr>
                        <a:t> </a:t>
                      </a:r>
                      <a:r>
                        <a:rPr sz="850" spc="10" dirty="0">
                          <a:solidFill>
                            <a:srgbClr val="0091DA"/>
                          </a:solidFill>
                          <a:latin typeface="Arial"/>
                          <a:cs typeface="Arial"/>
                        </a:rPr>
                        <a:t>to</a:t>
                      </a:r>
                      <a:r>
                        <a:rPr sz="850" spc="85" dirty="0">
                          <a:solidFill>
                            <a:srgbClr val="0091DA"/>
                          </a:solidFill>
                          <a:latin typeface="Arial"/>
                          <a:cs typeface="Arial"/>
                        </a:rPr>
                        <a:t> </a:t>
                      </a:r>
                      <a:r>
                        <a:rPr sz="850" b="1" spc="25" dirty="0">
                          <a:solidFill>
                            <a:srgbClr val="0091DA"/>
                          </a:solidFill>
                          <a:latin typeface="Arial"/>
                          <a:cs typeface="Arial"/>
                        </a:rPr>
                        <a:t>find</a:t>
                      </a:r>
                      <a:r>
                        <a:rPr sz="850" b="1" spc="-50" dirty="0">
                          <a:solidFill>
                            <a:srgbClr val="0091DA"/>
                          </a:solidFill>
                          <a:latin typeface="Arial"/>
                          <a:cs typeface="Arial"/>
                        </a:rPr>
                        <a:t> </a:t>
                      </a:r>
                      <a:r>
                        <a:rPr sz="850" b="1" spc="15" dirty="0">
                          <a:solidFill>
                            <a:srgbClr val="0091DA"/>
                          </a:solidFill>
                          <a:latin typeface="Arial"/>
                          <a:cs typeface="Arial"/>
                        </a:rPr>
                        <a:t>a</a:t>
                      </a:r>
                      <a:endParaRPr sz="850">
                        <a:latin typeface="Arial"/>
                        <a:cs typeface="Arial"/>
                      </a:endParaRPr>
                    </a:p>
                    <a:p>
                      <a:pPr marL="321945">
                        <a:lnSpc>
                          <a:spcPct val="100000"/>
                        </a:lnSpc>
                        <a:spcBef>
                          <a:spcPts val="100"/>
                        </a:spcBef>
                      </a:pPr>
                      <a:r>
                        <a:rPr sz="850" b="1" spc="55" dirty="0">
                          <a:solidFill>
                            <a:srgbClr val="0091DA"/>
                          </a:solidFill>
                          <a:latin typeface="Arial"/>
                          <a:cs typeface="Arial"/>
                        </a:rPr>
                        <a:t>mattress </a:t>
                      </a:r>
                      <a:r>
                        <a:rPr sz="850" spc="5" dirty="0">
                          <a:solidFill>
                            <a:srgbClr val="0091DA"/>
                          </a:solidFill>
                          <a:latin typeface="Arial"/>
                          <a:cs typeface="Arial"/>
                        </a:rPr>
                        <a:t>basis customer</a:t>
                      </a:r>
                      <a:r>
                        <a:rPr sz="850" spc="-80" dirty="0">
                          <a:solidFill>
                            <a:srgbClr val="0091DA"/>
                          </a:solidFill>
                          <a:latin typeface="Arial"/>
                          <a:cs typeface="Arial"/>
                        </a:rPr>
                        <a:t> </a:t>
                      </a:r>
                      <a:r>
                        <a:rPr sz="850" spc="-10" dirty="0">
                          <a:solidFill>
                            <a:srgbClr val="0091DA"/>
                          </a:solidFill>
                          <a:latin typeface="Arial"/>
                          <a:cs typeface="Arial"/>
                        </a:rPr>
                        <a:t>suitability</a:t>
                      </a:r>
                      <a:endParaRPr sz="850">
                        <a:latin typeface="Arial"/>
                        <a:cs typeface="Arial"/>
                      </a:endParaRPr>
                    </a:p>
                    <a:p>
                      <a:pPr marL="322580" marR="232410" indent="-173355">
                        <a:lnSpc>
                          <a:spcPct val="102299"/>
                        </a:lnSpc>
                        <a:spcBef>
                          <a:spcPts val="640"/>
                        </a:spcBef>
                        <a:buChar char="—"/>
                        <a:tabLst>
                          <a:tab pos="322580" algn="l"/>
                        </a:tabLst>
                      </a:pPr>
                      <a:r>
                        <a:rPr sz="850" spc="-10" dirty="0">
                          <a:solidFill>
                            <a:srgbClr val="0091DA"/>
                          </a:solidFill>
                          <a:latin typeface="Arial"/>
                          <a:cs typeface="Arial"/>
                        </a:rPr>
                        <a:t>The </a:t>
                      </a:r>
                      <a:r>
                        <a:rPr sz="850" spc="-5" dirty="0">
                          <a:solidFill>
                            <a:srgbClr val="0091DA"/>
                          </a:solidFill>
                          <a:latin typeface="Arial"/>
                          <a:cs typeface="Arial"/>
                        </a:rPr>
                        <a:t>idea </a:t>
                      </a:r>
                      <a:r>
                        <a:rPr sz="850" spc="30" dirty="0">
                          <a:solidFill>
                            <a:srgbClr val="0091DA"/>
                          </a:solidFill>
                          <a:latin typeface="Arial"/>
                          <a:cs typeface="Arial"/>
                        </a:rPr>
                        <a:t>for </a:t>
                      </a:r>
                      <a:r>
                        <a:rPr sz="850" spc="5" dirty="0">
                          <a:solidFill>
                            <a:srgbClr val="0091DA"/>
                          </a:solidFill>
                          <a:latin typeface="Arial"/>
                          <a:cs typeface="Arial"/>
                        </a:rPr>
                        <a:t>the </a:t>
                      </a:r>
                      <a:r>
                        <a:rPr sz="850" spc="10" dirty="0">
                          <a:solidFill>
                            <a:srgbClr val="0091DA"/>
                          </a:solidFill>
                          <a:latin typeface="Arial"/>
                          <a:cs typeface="Arial"/>
                        </a:rPr>
                        <a:t>event </a:t>
                      </a:r>
                      <a:r>
                        <a:rPr sz="850" spc="-5" dirty="0">
                          <a:solidFill>
                            <a:srgbClr val="0091DA"/>
                          </a:solidFill>
                          <a:latin typeface="Arial"/>
                          <a:cs typeface="Arial"/>
                        </a:rPr>
                        <a:t>came </a:t>
                      </a:r>
                      <a:r>
                        <a:rPr sz="850" spc="35" dirty="0">
                          <a:solidFill>
                            <a:srgbClr val="0091DA"/>
                          </a:solidFill>
                          <a:latin typeface="Arial"/>
                          <a:cs typeface="Arial"/>
                        </a:rPr>
                        <a:t>from </a:t>
                      </a:r>
                      <a:r>
                        <a:rPr sz="850" spc="5" dirty="0">
                          <a:solidFill>
                            <a:srgbClr val="0091DA"/>
                          </a:solidFill>
                          <a:latin typeface="Arial"/>
                          <a:cs typeface="Arial"/>
                        </a:rPr>
                        <a:t>the consumer </a:t>
                      </a:r>
                      <a:r>
                        <a:rPr sz="850" dirty="0">
                          <a:solidFill>
                            <a:srgbClr val="0091DA"/>
                          </a:solidFill>
                          <a:latin typeface="Arial"/>
                          <a:cs typeface="Arial"/>
                        </a:rPr>
                        <a:t>insights </a:t>
                      </a:r>
                      <a:r>
                        <a:rPr sz="850" spc="-5" dirty="0">
                          <a:solidFill>
                            <a:srgbClr val="0091DA"/>
                          </a:solidFill>
                          <a:latin typeface="Arial"/>
                          <a:cs typeface="Arial"/>
                        </a:rPr>
                        <a:t>gained </a:t>
                      </a:r>
                      <a:r>
                        <a:rPr sz="850" spc="10" dirty="0">
                          <a:solidFill>
                            <a:srgbClr val="0091DA"/>
                          </a:solidFill>
                          <a:latin typeface="Arial"/>
                          <a:cs typeface="Arial"/>
                        </a:rPr>
                        <a:t>via </a:t>
                      </a:r>
                      <a:r>
                        <a:rPr sz="850" b="1" spc="20" dirty="0">
                          <a:solidFill>
                            <a:srgbClr val="0091DA"/>
                          </a:solidFill>
                          <a:latin typeface="Arial"/>
                          <a:cs typeface="Arial"/>
                        </a:rPr>
                        <a:t>social  </a:t>
                      </a:r>
                      <a:r>
                        <a:rPr sz="850" b="1" spc="50" dirty="0">
                          <a:solidFill>
                            <a:srgbClr val="0091DA"/>
                          </a:solidFill>
                          <a:latin typeface="Arial"/>
                          <a:cs typeface="Arial"/>
                        </a:rPr>
                        <a:t>media</a:t>
                      </a:r>
                      <a:endParaRPr sz="850">
                        <a:latin typeface="Arial"/>
                        <a:cs typeface="Arial"/>
                      </a:endParaRPr>
                    </a:p>
                  </a:txBody>
                  <a:tcPr marL="0" marR="0" marT="85090" marB="0">
                    <a:lnL w="38100">
                      <a:solidFill>
                        <a:srgbClr val="FFFFFF"/>
                      </a:solidFill>
                      <a:prstDash val="solid"/>
                    </a:lnL>
                    <a:lnT w="53975">
                      <a:solidFill>
                        <a:srgbClr val="FFFFFF"/>
                      </a:solidFill>
                      <a:prstDash val="solid"/>
                    </a:lnT>
                    <a:lnB w="12700">
                      <a:solidFill>
                        <a:srgbClr val="0091DA"/>
                      </a:solidFill>
                      <a:prstDash val="solid"/>
                    </a:lnB>
                    <a:solidFill>
                      <a:srgbClr val="F1F1F1"/>
                    </a:solidFill>
                  </a:tcPr>
                </a:tc>
                <a:extLst>
                  <a:ext uri="{0D108BD9-81ED-4DB2-BD59-A6C34878D82A}">
                    <a16:rowId xmlns:a16="http://schemas.microsoft.com/office/drawing/2014/main" val="10001"/>
                  </a:ext>
                </a:extLst>
              </a:tr>
              <a:tr h="619760">
                <a:tc>
                  <a:txBody>
                    <a:bodyPr/>
                    <a:lstStyle/>
                    <a:p>
                      <a:pPr marL="125095" marR="77470">
                        <a:lnSpc>
                          <a:spcPct val="102200"/>
                        </a:lnSpc>
                        <a:spcBef>
                          <a:spcPts val="290"/>
                        </a:spcBef>
                      </a:pPr>
                      <a:r>
                        <a:rPr sz="850" i="1" spc="15" dirty="0">
                          <a:solidFill>
                            <a:srgbClr val="00338D"/>
                          </a:solidFill>
                          <a:latin typeface="Arial"/>
                          <a:cs typeface="Arial"/>
                        </a:rPr>
                        <a:t>“Social</a:t>
                      </a:r>
                      <a:r>
                        <a:rPr sz="850" i="1" spc="-35" dirty="0">
                          <a:solidFill>
                            <a:srgbClr val="00338D"/>
                          </a:solidFill>
                          <a:latin typeface="Arial"/>
                          <a:cs typeface="Arial"/>
                        </a:rPr>
                        <a:t> </a:t>
                      </a:r>
                      <a:r>
                        <a:rPr sz="850" i="1" spc="15" dirty="0">
                          <a:solidFill>
                            <a:srgbClr val="00338D"/>
                          </a:solidFill>
                          <a:latin typeface="Arial"/>
                          <a:cs typeface="Arial"/>
                        </a:rPr>
                        <a:t>media</a:t>
                      </a:r>
                      <a:r>
                        <a:rPr sz="850" i="1" spc="-85" dirty="0">
                          <a:solidFill>
                            <a:srgbClr val="00338D"/>
                          </a:solidFill>
                          <a:latin typeface="Arial"/>
                          <a:cs typeface="Arial"/>
                        </a:rPr>
                        <a:t> </a:t>
                      </a:r>
                      <a:r>
                        <a:rPr sz="850" i="1" spc="5" dirty="0">
                          <a:solidFill>
                            <a:srgbClr val="00338D"/>
                          </a:solidFill>
                          <a:latin typeface="Arial"/>
                          <a:cs typeface="Arial"/>
                        </a:rPr>
                        <a:t>has</a:t>
                      </a:r>
                      <a:r>
                        <a:rPr sz="850" i="1" spc="-35" dirty="0">
                          <a:solidFill>
                            <a:srgbClr val="00338D"/>
                          </a:solidFill>
                          <a:latin typeface="Arial"/>
                          <a:cs typeface="Arial"/>
                        </a:rPr>
                        <a:t> </a:t>
                      </a:r>
                      <a:r>
                        <a:rPr sz="850" i="1" spc="5" dirty="0">
                          <a:solidFill>
                            <a:srgbClr val="00338D"/>
                          </a:solidFill>
                          <a:latin typeface="Arial"/>
                          <a:cs typeface="Arial"/>
                        </a:rPr>
                        <a:t>opened</a:t>
                      </a:r>
                      <a:r>
                        <a:rPr sz="850" i="1" spc="-90" dirty="0">
                          <a:solidFill>
                            <a:srgbClr val="00338D"/>
                          </a:solidFill>
                          <a:latin typeface="Arial"/>
                          <a:cs typeface="Arial"/>
                        </a:rPr>
                        <a:t> </a:t>
                      </a:r>
                      <a:r>
                        <a:rPr sz="850" i="1" spc="10" dirty="0">
                          <a:solidFill>
                            <a:srgbClr val="00338D"/>
                          </a:solidFill>
                          <a:latin typeface="Arial"/>
                          <a:cs typeface="Arial"/>
                        </a:rPr>
                        <a:t>up</a:t>
                      </a:r>
                      <a:r>
                        <a:rPr sz="850" i="1" spc="-85" dirty="0">
                          <a:solidFill>
                            <a:srgbClr val="00338D"/>
                          </a:solidFill>
                          <a:latin typeface="Arial"/>
                          <a:cs typeface="Arial"/>
                        </a:rPr>
                        <a:t> </a:t>
                      </a:r>
                      <a:r>
                        <a:rPr sz="850" i="1" spc="15" dirty="0">
                          <a:solidFill>
                            <a:srgbClr val="00338D"/>
                          </a:solidFill>
                          <a:latin typeface="Arial"/>
                          <a:cs typeface="Arial"/>
                        </a:rPr>
                        <a:t>a</a:t>
                      </a:r>
                      <a:r>
                        <a:rPr sz="850" i="1" spc="-5" dirty="0">
                          <a:solidFill>
                            <a:srgbClr val="00338D"/>
                          </a:solidFill>
                          <a:latin typeface="Arial"/>
                          <a:cs typeface="Arial"/>
                        </a:rPr>
                        <a:t> </a:t>
                      </a:r>
                      <a:r>
                        <a:rPr sz="850" i="1" spc="10" dirty="0">
                          <a:solidFill>
                            <a:srgbClr val="00338D"/>
                          </a:solidFill>
                          <a:latin typeface="Arial"/>
                          <a:cs typeface="Arial"/>
                        </a:rPr>
                        <a:t>unique</a:t>
                      </a:r>
                      <a:r>
                        <a:rPr sz="850" i="1" spc="-90" dirty="0">
                          <a:solidFill>
                            <a:srgbClr val="00338D"/>
                          </a:solidFill>
                          <a:latin typeface="Arial"/>
                          <a:cs typeface="Arial"/>
                        </a:rPr>
                        <a:t> </a:t>
                      </a:r>
                      <a:r>
                        <a:rPr sz="850" i="1" spc="10" dirty="0">
                          <a:solidFill>
                            <a:srgbClr val="00338D"/>
                          </a:solidFill>
                          <a:latin typeface="Arial"/>
                          <a:cs typeface="Arial"/>
                        </a:rPr>
                        <a:t>platform</a:t>
                      </a:r>
                      <a:r>
                        <a:rPr sz="850" i="1" spc="-90" dirty="0">
                          <a:solidFill>
                            <a:srgbClr val="00338D"/>
                          </a:solidFill>
                          <a:latin typeface="Arial"/>
                          <a:cs typeface="Arial"/>
                        </a:rPr>
                        <a:t> </a:t>
                      </a:r>
                      <a:r>
                        <a:rPr sz="850" i="1" dirty="0">
                          <a:solidFill>
                            <a:srgbClr val="00338D"/>
                          </a:solidFill>
                          <a:latin typeface="Arial"/>
                          <a:cs typeface="Arial"/>
                        </a:rPr>
                        <a:t>for</a:t>
                      </a:r>
                      <a:r>
                        <a:rPr sz="850" i="1" spc="-55" dirty="0">
                          <a:solidFill>
                            <a:srgbClr val="00338D"/>
                          </a:solidFill>
                          <a:latin typeface="Arial"/>
                          <a:cs typeface="Arial"/>
                        </a:rPr>
                        <a:t> </a:t>
                      </a:r>
                      <a:r>
                        <a:rPr sz="850" i="1" spc="5" dirty="0">
                          <a:solidFill>
                            <a:srgbClr val="00338D"/>
                          </a:solidFill>
                          <a:latin typeface="Arial"/>
                          <a:cs typeface="Arial"/>
                        </a:rPr>
                        <a:t>us</a:t>
                      </a:r>
                      <a:r>
                        <a:rPr sz="850" i="1" spc="-35" dirty="0">
                          <a:solidFill>
                            <a:srgbClr val="00338D"/>
                          </a:solidFill>
                          <a:latin typeface="Arial"/>
                          <a:cs typeface="Arial"/>
                        </a:rPr>
                        <a:t> </a:t>
                      </a:r>
                      <a:r>
                        <a:rPr sz="850" i="1" spc="5" dirty="0">
                          <a:solidFill>
                            <a:srgbClr val="00338D"/>
                          </a:solidFill>
                          <a:latin typeface="Arial"/>
                          <a:cs typeface="Arial"/>
                        </a:rPr>
                        <a:t>to</a:t>
                      </a:r>
                      <a:r>
                        <a:rPr sz="850" i="1" spc="20" dirty="0">
                          <a:solidFill>
                            <a:srgbClr val="00338D"/>
                          </a:solidFill>
                          <a:latin typeface="Arial"/>
                          <a:cs typeface="Arial"/>
                        </a:rPr>
                        <a:t> </a:t>
                      </a:r>
                      <a:r>
                        <a:rPr sz="850" b="1" i="1" spc="30" dirty="0">
                          <a:solidFill>
                            <a:srgbClr val="00338D"/>
                          </a:solidFill>
                          <a:latin typeface="Arial"/>
                          <a:cs typeface="Arial"/>
                        </a:rPr>
                        <a:t>interact</a:t>
                      </a:r>
                      <a:r>
                        <a:rPr sz="850" b="1" i="1" spc="-50" dirty="0">
                          <a:solidFill>
                            <a:srgbClr val="00338D"/>
                          </a:solidFill>
                          <a:latin typeface="Arial"/>
                          <a:cs typeface="Arial"/>
                        </a:rPr>
                        <a:t> </a:t>
                      </a:r>
                      <a:r>
                        <a:rPr sz="850" b="1" i="1" spc="10" dirty="0">
                          <a:solidFill>
                            <a:srgbClr val="00338D"/>
                          </a:solidFill>
                          <a:latin typeface="Arial"/>
                          <a:cs typeface="Arial"/>
                        </a:rPr>
                        <a:t>directly</a:t>
                      </a:r>
                      <a:r>
                        <a:rPr sz="850" b="1" i="1" spc="-90" dirty="0">
                          <a:solidFill>
                            <a:srgbClr val="00338D"/>
                          </a:solidFill>
                          <a:latin typeface="Arial"/>
                          <a:cs typeface="Arial"/>
                        </a:rPr>
                        <a:t> </a:t>
                      </a:r>
                      <a:r>
                        <a:rPr sz="850" b="1" i="1" spc="5" dirty="0">
                          <a:solidFill>
                            <a:srgbClr val="00338D"/>
                          </a:solidFill>
                          <a:latin typeface="Arial"/>
                          <a:cs typeface="Arial"/>
                        </a:rPr>
                        <a:t>with</a:t>
                      </a:r>
                      <a:r>
                        <a:rPr sz="850" b="1" i="1" spc="-55" dirty="0">
                          <a:solidFill>
                            <a:srgbClr val="00338D"/>
                          </a:solidFill>
                          <a:latin typeface="Arial"/>
                          <a:cs typeface="Arial"/>
                        </a:rPr>
                        <a:t> </a:t>
                      </a:r>
                      <a:r>
                        <a:rPr sz="850" b="1" i="1" spc="30" dirty="0">
                          <a:solidFill>
                            <a:srgbClr val="00338D"/>
                          </a:solidFill>
                          <a:latin typeface="Arial"/>
                          <a:cs typeface="Arial"/>
                        </a:rPr>
                        <a:t>our  </a:t>
                      </a:r>
                      <a:r>
                        <a:rPr sz="850" b="1" i="1" spc="10" dirty="0">
                          <a:solidFill>
                            <a:srgbClr val="00338D"/>
                          </a:solidFill>
                          <a:latin typeface="Arial"/>
                          <a:cs typeface="Arial"/>
                        </a:rPr>
                        <a:t>customers</a:t>
                      </a:r>
                      <a:r>
                        <a:rPr sz="850" i="1" spc="10" dirty="0">
                          <a:solidFill>
                            <a:srgbClr val="00338D"/>
                          </a:solidFill>
                          <a:latin typeface="Arial"/>
                          <a:cs typeface="Arial"/>
                        </a:rPr>
                        <a:t>.</a:t>
                      </a:r>
                      <a:r>
                        <a:rPr sz="850" i="1" spc="-90" dirty="0">
                          <a:solidFill>
                            <a:srgbClr val="00338D"/>
                          </a:solidFill>
                          <a:latin typeface="Arial"/>
                          <a:cs typeface="Arial"/>
                        </a:rPr>
                        <a:t> </a:t>
                      </a:r>
                      <a:r>
                        <a:rPr sz="850" i="1" spc="20" dirty="0">
                          <a:solidFill>
                            <a:srgbClr val="00338D"/>
                          </a:solidFill>
                          <a:latin typeface="Arial"/>
                          <a:cs typeface="Arial"/>
                        </a:rPr>
                        <a:t>Listening</a:t>
                      </a:r>
                      <a:r>
                        <a:rPr sz="850" i="1" spc="-90" dirty="0">
                          <a:solidFill>
                            <a:srgbClr val="00338D"/>
                          </a:solidFill>
                          <a:latin typeface="Arial"/>
                          <a:cs typeface="Arial"/>
                        </a:rPr>
                        <a:t> </a:t>
                      </a:r>
                      <a:r>
                        <a:rPr sz="850" i="1" spc="10" dirty="0">
                          <a:solidFill>
                            <a:srgbClr val="00338D"/>
                          </a:solidFill>
                          <a:latin typeface="Arial"/>
                          <a:cs typeface="Arial"/>
                        </a:rPr>
                        <a:t>to</a:t>
                      </a:r>
                      <a:r>
                        <a:rPr sz="850" i="1" spc="-90" dirty="0">
                          <a:solidFill>
                            <a:srgbClr val="00338D"/>
                          </a:solidFill>
                          <a:latin typeface="Arial"/>
                          <a:cs typeface="Arial"/>
                        </a:rPr>
                        <a:t> </a:t>
                      </a:r>
                      <a:r>
                        <a:rPr sz="850" i="1" spc="-10" dirty="0">
                          <a:solidFill>
                            <a:srgbClr val="00338D"/>
                          </a:solidFill>
                          <a:latin typeface="Arial"/>
                          <a:cs typeface="Arial"/>
                        </a:rPr>
                        <a:t>what</a:t>
                      </a:r>
                      <a:r>
                        <a:rPr sz="850" i="1" spc="-5" dirty="0">
                          <a:solidFill>
                            <a:srgbClr val="00338D"/>
                          </a:solidFill>
                          <a:latin typeface="Arial"/>
                          <a:cs typeface="Arial"/>
                        </a:rPr>
                        <a:t> </a:t>
                      </a:r>
                      <a:r>
                        <a:rPr sz="850" i="1" spc="5" dirty="0">
                          <a:solidFill>
                            <a:srgbClr val="00338D"/>
                          </a:solidFill>
                          <a:latin typeface="Arial"/>
                          <a:cs typeface="Arial"/>
                        </a:rPr>
                        <a:t>they</a:t>
                      </a:r>
                      <a:r>
                        <a:rPr sz="850" i="1" spc="-40" dirty="0">
                          <a:solidFill>
                            <a:srgbClr val="00338D"/>
                          </a:solidFill>
                          <a:latin typeface="Arial"/>
                          <a:cs typeface="Arial"/>
                        </a:rPr>
                        <a:t> </a:t>
                      </a:r>
                      <a:r>
                        <a:rPr sz="850" i="1" spc="-10" dirty="0">
                          <a:solidFill>
                            <a:srgbClr val="00338D"/>
                          </a:solidFill>
                          <a:latin typeface="Arial"/>
                          <a:cs typeface="Arial"/>
                        </a:rPr>
                        <a:t>want</a:t>
                      </a:r>
                      <a:r>
                        <a:rPr sz="850" i="1" spc="-5" dirty="0">
                          <a:solidFill>
                            <a:srgbClr val="00338D"/>
                          </a:solidFill>
                          <a:latin typeface="Arial"/>
                          <a:cs typeface="Arial"/>
                        </a:rPr>
                        <a:t> </a:t>
                      </a:r>
                      <a:r>
                        <a:rPr sz="850" i="1" spc="30" dirty="0">
                          <a:solidFill>
                            <a:srgbClr val="00338D"/>
                          </a:solidFill>
                          <a:latin typeface="Arial"/>
                          <a:cs typeface="Arial"/>
                        </a:rPr>
                        <a:t>is</a:t>
                      </a:r>
                      <a:r>
                        <a:rPr sz="850" i="1" spc="-40" dirty="0">
                          <a:solidFill>
                            <a:srgbClr val="00338D"/>
                          </a:solidFill>
                          <a:latin typeface="Arial"/>
                          <a:cs typeface="Arial"/>
                        </a:rPr>
                        <a:t> </a:t>
                      </a:r>
                      <a:r>
                        <a:rPr sz="850" i="1" spc="-10" dirty="0">
                          <a:solidFill>
                            <a:srgbClr val="00338D"/>
                          </a:solidFill>
                          <a:latin typeface="Arial"/>
                          <a:cs typeface="Arial"/>
                        </a:rPr>
                        <a:t>what </a:t>
                      </a:r>
                      <a:r>
                        <a:rPr sz="850" i="1" spc="-25" dirty="0">
                          <a:solidFill>
                            <a:srgbClr val="00338D"/>
                          </a:solidFill>
                          <a:latin typeface="Arial"/>
                          <a:cs typeface="Arial"/>
                        </a:rPr>
                        <a:t>we</a:t>
                      </a:r>
                      <a:r>
                        <a:rPr sz="850" i="1" spc="70" dirty="0">
                          <a:solidFill>
                            <a:srgbClr val="00338D"/>
                          </a:solidFill>
                          <a:latin typeface="Arial"/>
                          <a:cs typeface="Arial"/>
                        </a:rPr>
                        <a:t> </a:t>
                      </a:r>
                      <a:r>
                        <a:rPr sz="850" i="1" spc="10" dirty="0">
                          <a:solidFill>
                            <a:srgbClr val="00338D"/>
                          </a:solidFill>
                          <a:latin typeface="Arial"/>
                          <a:cs typeface="Arial"/>
                        </a:rPr>
                        <a:t>do</a:t>
                      </a:r>
                      <a:r>
                        <a:rPr sz="850" i="1" spc="-10" dirty="0">
                          <a:solidFill>
                            <a:srgbClr val="00338D"/>
                          </a:solidFill>
                          <a:latin typeface="Arial"/>
                          <a:cs typeface="Arial"/>
                        </a:rPr>
                        <a:t> </a:t>
                      </a:r>
                      <a:r>
                        <a:rPr sz="850" i="1" spc="30" dirty="0">
                          <a:solidFill>
                            <a:srgbClr val="00338D"/>
                          </a:solidFill>
                          <a:latin typeface="Arial"/>
                          <a:cs typeface="Arial"/>
                        </a:rPr>
                        <a:t>best,</a:t>
                      </a:r>
                      <a:r>
                        <a:rPr sz="850" i="1" spc="-85" dirty="0">
                          <a:solidFill>
                            <a:srgbClr val="00338D"/>
                          </a:solidFill>
                          <a:latin typeface="Arial"/>
                          <a:cs typeface="Arial"/>
                        </a:rPr>
                        <a:t> </a:t>
                      </a:r>
                      <a:r>
                        <a:rPr sz="850" i="1" spc="5" dirty="0">
                          <a:solidFill>
                            <a:srgbClr val="00338D"/>
                          </a:solidFill>
                          <a:latin typeface="Arial"/>
                          <a:cs typeface="Arial"/>
                        </a:rPr>
                        <a:t>and</a:t>
                      </a:r>
                      <a:r>
                        <a:rPr sz="850" i="1" spc="-90" dirty="0">
                          <a:solidFill>
                            <a:srgbClr val="00338D"/>
                          </a:solidFill>
                          <a:latin typeface="Arial"/>
                          <a:cs typeface="Arial"/>
                        </a:rPr>
                        <a:t> </a:t>
                      </a:r>
                      <a:r>
                        <a:rPr sz="850" i="1" spc="5" dirty="0">
                          <a:solidFill>
                            <a:srgbClr val="00338D"/>
                          </a:solidFill>
                          <a:latin typeface="Arial"/>
                          <a:cs typeface="Arial"/>
                        </a:rPr>
                        <a:t>the</a:t>
                      </a:r>
                      <a:r>
                        <a:rPr sz="850" i="1" spc="-10" dirty="0">
                          <a:solidFill>
                            <a:srgbClr val="00338D"/>
                          </a:solidFill>
                          <a:latin typeface="Arial"/>
                          <a:cs typeface="Arial"/>
                        </a:rPr>
                        <a:t> </a:t>
                      </a:r>
                      <a:r>
                        <a:rPr sz="850" i="1" spc="15" dirty="0">
                          <a:solidFill>
                            <a:srgbClr val="00338D"/>
                          </a:solidFill>
                          <a:latin typeface="Arial"/>
                          <a:cs typeface="Arial"/>
                        </a:rPr>
                        <a:t>Big</a:t>
                      </a:r>
                      <a:r>
                        <a:rPr sz="850" i="1" spc="-95" dirty="0">
                          <a:solidFill>
                            <a:srgbClr val="00338D"/>
                          </a:solidFill>
                          <a:latin typeface="Arial"/>
                          <a:cs typeface="Arial"/>
                        </a:rPr>
                        <a:t> </a:t>
                      </a:r>
                      <a:r>
                        <a:rPr sz="850" i="1" spc="5" dirty="0">
                          <a:solidFill>
                            <a:srgbClr val="00338D"/>
                          </a:solidFill>
                          <a:latin typeface="Arial"/>
                          <a:cs typeface="Arial"/>
                        </a:rPr>
                        <a:t>Sleepover</a:t>
                      </a:r>
                      <a:r>
                        <a:rPr sz="850" i="1" spc="-50" dirty="0">
                          <a:solidFill>
                            <a:srgbClr val="00338D"/>
                          </a:solidFill>
                          <a:latin typeface="Arial"/>
                          <a:cs typeface="Arial"/>
                        </a:rPr>
                        <a:t> </a:t>
                      </a:r>
                      <a:r>
                        <a:rPr sz="850" i="1" spc="30" dirty="0">
                          <a:solidFill>
                            <a:srgbClr val="00338D"/>
                          </a:solidFill>
                          <a:latin typeface="Arial"/>
                          <a:cs typeface="Arial"/>
                        </a:rPr>
                        <a:t>is  </a:t>
                      </a:r>
                      <a:r>
                        <a:rPr sz="850" i="1" spc="25" dirty="0">
                          <a:solidFill>
                            <a:srgbClr val="00338D"/>
                          </a:solidFill>
                          <a:latin typeface="Arial"/>
                          <a:cs typeface="Arial"/>
                        </a:rPr>
                        <a:t>just</a:t>
                      </a:r>
                      <a:r>
                        <a:rPr sz="850" i="1" spc="-80" dirty="0">
                          <a:solidFill>
                            <a:srgbClr val="00338D"/>
                          </a:solidFill>
                          <a:latin typeface="Arial"/>
                          <a:cs typeface="Arial"/>
                        </a:rPr>
                        <a:t> </a:t>
                      </a:r>
                      <a:r>
                        <a:rPr sz="850" i="1" spc="5" dirty="0">
                          <a:solidFill>
                            <a:srgbClr val="00338D"/>
                          </a:solidFill>
                          <a:latin typeface="Arial"/>
                          <a:cs typeface="Arial"/>
                        </a:rPr>
                        <a:t>one</a:t>
                      </a:r>
                      <a:r>
                        <a:rPr sz="850" i="1" spc="-85" dirty="0">
                          <a:solidFill>
                            <a:srgbClr val="00338D"/>
                          </a:solidFill>
                          <a:latin typeface="Arial"/>
                          <a:cs typeface="Arial"/>
                        </a:rPr>
                        <a:t> </a:t>
                      </a:r>
                      <a:r>
                        <a:rPr sz="850" i="1" spc="15" dirty="0">
                          <a:solidFill>
                            <a:srgbClr val="00338D"/>
                          </a:solidFill>
                          <a:latin typeface="Arial"/>
                          <a:cs typeface="Arial"/>
                        </a:rPr>
                        <a:t>example</a:t>
                      </a:r>
                      <a:r>
                        <a:rPr sz="850" i="1" spc="-85" dirty="0">
                          <a:solidFill>
                            <a:srgbClr val="00338D"/>
                          </a:solidFill>
                          <a:latin typeface="Arial"/>
                          <a:cs typeface="Arial"/>
                        </a:rPr>
                        <a:t> </a:t>
                      </a:r>
                      <a:r>
                        <a:rPr sz="850" i="1" spc="5" dirty="0">
                          <a:solidFill>
                            <a:srgbClr val="00338D"/>
                          </a:solidFill>
                          <a:latin typeface="Arial"/>
                          <a:cs typeface="Arial"/>
                        </a:rPr>
                        <a:t>of</a:t>
                      </a:r>
                      <a:r>
                        <a:rPr sz="850" i="1" spc="-80" dirty="0">
                          <a:solidFill>
                            <a:srgbClr val="00338D"/>
                          </a:solidFill>
                          <a:latin typeface="Arial"/>
                          <a:cs typeface="Arial"/>
                        </a:rPr>
                        <a:t> </a:t>
                      </a:r>
                      <a:r>
                        <a:rPr sz="850" i="1" spc="5" dirty="0">
                          <a:solidFill>
                            <a:srgbClr val="00338D"/>
                          </a:solidFill>
                          <a:latin typeface="Arial"/>
                          <a:cs typeface="Arial"/>
                        </a:rPr>
                        <a:t>how</a:t>
                      </a:r>
                      <a:r>
                        <a:rPr sz="850" i="1" spc="10" dirty="0">
                          <a:solidFill>
                            <a:srgbClr val="00338D"/>
                          </a:solidFill>
                          <a:latin typeface="Arial"/>
                          <a:cs typeface="Arial"/>
                        </a:rPr>
                        <a:t> </a:t>
                      </a:r>
                      <a:r>
                        <a:rPr sz="850" i="1" spc="5" dirty="0">
                          <a:solidFill>
                            <a:srgbClr val="00338D"/>
                          </a:solidFill>
                          <a:latin typeface="Arial"/>
                          <a:cs typeface="Arial"/>
                        </a:rPr>
                        <a:t>we’re</a:t>
                      </a:r>
                      <a:r>
                        <a:rPr sz="850" i="1" spc="-85" dirty="0">
                          <a:solidFill>
                            <a:srgbClr val="00338D"/>
                          </a:solidFill>
                          <a:latin typeface="Arial"/>
                          <a:cs typeface="Arial"/>
                        </a:rPr>
                        <a:t> </a:t>
                      </a:r>
                      <a:r>
                        <a:rPr sz="850" i="1" spc="20" dirty="0">
                          <a:solidFill>
                            <a:srgbClr val="00338D"/>
                          </a:solidFill>
                          <a:latin typeface="Arial"/>
                          <a:cs typeface="Arial"/>
                        </a:rPr>
                        <a:t>using</a:t>
                      </a:r>
                      <a:r>
                        <a:rPr sz="850" i="1" spc="-85" dirty="0">
                          <a:solidFill>
                            <a:srgbClr val="00338D"/>
                          </a:solidFill>
                          <a:latin typeface="Arial"/>
                          <a:cs typeface="Arial"/>
                        </a:rPr>
                        <a:t> </a:t>
                      </a:r>
                      <a:r>
                        <a:rPr sz="850" i="1" spc="30" dirty="0">
                          <a:solidFill>
                            <a:srgbClr val="00338D"/>
                          </a:solidFill>
                          <a:latin typeface="Arial"/>
                          <a:cs typeface="Arial"/>
                        </a:rPr>
                        <a:t>such</a:t>
                      </a:r>
                      <a:r>
                        <a:rPr sz="850" i="1" spc="-80" dirty="0">
                          <a:solidFill>
                            <a:srgbClr val="00338D"/>
                          </a:solidFill>
                          <a:latin typeface="Arial"/>
                          <a:cs typeface="Arial"/>
                        </a:rPr>
                        <a:t> </a:t>
                      </a:r>
                      <a:r>
                        <a:rPr sz="850" i="1" spc="15" dirty="0">
                          <a:solidFill>
                            <a:srgbClr val="00338D"/>
                          </a:solidFill>
                          <a:latin typeface="Arial"/>
                          <a:cs typeface="Arial"/>
                        </a:rPr>
                        <a:t>instant</a:t>
                      </a:r>
                      <a:r>
                        <a:rPr sz="850" i="1" spc="-80" dirty="0">
                          <a:solidFill>
                            <a:srgbClr val="00338D"/>
                          </a:solidFill>
                          <a:latin typeface="Arial"/>
                          <a:cs typeface="Arial"/>
                        </a:rPr>
                        <a:t> </a:t>
                      </a:r>
                      <a:r>
                        <a:rPr sz="850" i="1" spc="5" dirty="0">
                          <a:solidFill>
                            <a:srgbClr val="00338D"/>
                          </a:solidFill>
                          <a:latin typeface="Arial"/>
                          <a:cs typeface="Arial"/>
                        </a:rPr>
                        <a:t>and</a:t>
                      </a:r>
                      <a:r>
                        <a:rPr sz="850" i="1" spc="-85" dirty="0">
                          <a:solidFill>
                            <a:srgbClr val="00338D"/>
                          </a:solidFill>
                          <a:latin typeface="Arial"/>
                          <a:cs typeface="Arial"/>
                        </a:rPr>
                        <a:t> </a:t>
                      </a:r>
                      <a:r>
                        <a:rPr sz="850" i="1" spc="5" dirty="0">
                          <a:solidFill>
                            <a:srgbClr val="00338D"/>
                          </a:solidFill>
                          <a:latin typeface="Arial"/>
                          <a:cs typeface="Arial"/>
                        </a:rPr>
                        <a:t>open</a:t>
                      </a:r>
                      <a:r>
                        <a:rPr sz="850" i="1" spc="-85" dirty="0">
                          <a:solidFill>
                            <a:srgbClr val="00338D"/>
                          </a:solidFill>
                          <a:latin typeface="Arial"/>
                          <a:cs typeface="Arial"/>
                        </a:rPr>
                        <a:t> </a:t>
                      </a:r>
                      <a:r>
                        <a:rPr sz="850" i="1" spc="20" dirty="0">
                          <a:solidFill>
                            <a:srgbClr val="00338D"/>
                          </a:solidFill>
                          <a:latin typeface="Arial"/>
                          <a:cs typeface="Arial"/>
                        </a:rPr>
                        <a:t>feedback</a:t>
                      </a:r>
                      <a:r>
                        <a:rPr sz="850" i="1" spc="-35" dirty="0">
                          <a:solidFill>
                            <a:srgbClr val="00338D"/>
                          </a:solidFill>
                          <a:latin typeface="Arial"/>
                          <a:cs typeface="Arial"/>
                        </a:rPr>
                        <a:t> </a:t>
                      </a:r>
                      <a:r>
                        <a:rPr sz="850" i="1" spc="5" dirty="0">
                          <a:solidFill>
                            <a:srgbClr val="00338D"/>
                          </a:solidFill>
                          <a:latin typeface="Arial"/>
                          <a:cs typeface="Arial"/>
                        </a:rPr>
                        <a:t>to</a:t>
                      </a:r>
                      <a:r>
                        <a:rPr sz="850" i="1" spc="-85" dirty="0">
                          <a:solidFill>
                            <a:srgbClr val="00338D"/>
                          </a:solidFill>
                          <a:latin typeface="Arial"/>
                          <a:cs typeface="Arial"/>
                        </a:rPr>
                        <a:t> </a:t>
                      </a:r>
                      <a:r>
                        <a:rPr sz="850" i="1" spc="15" dirty="0">
                          <a:solidFill>
                            <a:srgbClr val="00338D"/>
                          </a:solidFill>
                          <a:latin typeface="Arial"/>
                          <a:cs typeface="Arial"/>
                        </a:rPr>
                        <a:t>better</a:t>
                      </a:r>
                      <a:r>
                        <a:rPr sz="850" i="1" spc="-50" dirty="0">
                          <a:solidFill>
                            <a:srgbClr val="00338D"/>
                          </a:solidFill>
                          <a:latin typeface="Arial"/>
                          <a:cs typeface="Arial"/>
                        </a:rPr>
                        <a:t> </a:t>
                      </a:r>
                      <a:r>
                        <a:rPr sz="850" i="1" spc="15" dirty="0">
                          <a:solidFill>
                            <a:srgbClr val="00338D"/>
                          </a:solidFill>
                          <a:latin typeface="Arial"/>
                          <a:cs typeface="Arial"/>
                        </a:rPr>
                        <a:t>inform  </a:t>
                      </a:r>
                      <a:r>
                        <a:rPr sz="850" i="1" spc="5" dirty="0">
                          <a:solidFill>
                            <a:srgbClr val="00338D"/>
                          </a:solidFill>
                          <a:latin typeface="Arial"/>
                          <a:cs typeface="Arial"/>
                        </a:rPr>
                        <a:t>our</a:t>
                      </a:r>
                      <a:r>
                        <a:rPr sz="850" i="1" spc="-55" dirty="0">
                          <a:solidFill>
                            <a:srgbClr val="00338D"/>
                          </a:solidFill>
                          <a:latin typeface="Arial"/>
                          <a:cs typeface="Arial"/>
                        </a:rPr>
                        <a:t> </a:t>
                      </a:r>
                      <a:r>
                        <a:rPr sz="850" b="1" i="1" spc="25" dirty="0">
                          <a:solidFill>
                            <a:srgbClr val="00338D"/>
                          </a:solidFill>
                          <a:latin typeface="Arial"/>
                          <a:cs typeface="Arial"/>
                        </a:rPr>
                        <a:t>marketingactivity</a:t>
                      </a:r>
                      <a:r>
                        <a:rPr sz="850" i="1" spc="25" dirty="0">
                          <a:solidFill>
                            <a:srgbClr val="00338D"/>
                          </a:solidFill>
                          <a:latin typeface="Arial"/>
                          <a:cs typeface="Arial"/>
                        </a:rPr>
                        <a:t>.”</a:t>
                      </a:r>
                      <a:r>
                        <a:rPr sz="850" i="1" spc="-135" dirty="0">
                          <a:solidFill>
                            <a:srgbClr val="00338D"/>
                          </a:solidFill>
                          <a:latin typeface="Arial"/>
                          <a:cs typeface="Arial"/>
                        </a:rPr>
                        <a:t> </a:t>
                      </a:r>
                      <a:r>
                        <a:rPr sz="800" b="1" i="1" dirty="0">
                          <a:solidFill>
                            <a:srgbClr val="00338D"/>
                          </a:solidFill>
                          <a:latin typeface="Arial"/>
                          <a:cs typeface="Arial"/>
                        </a:rPr>
                        <a:t>—</a:t>
                      </a:r>
                      <a:r>
                        <a:rPr sz="800" b="1" i="1" spc="-60" dirty="0">
                          <a:solidFill>
                            <a:srgbClr val="00338D"/>
                          </a:solidFill>
                          <a:latin typeface="Arial"/>
                          <a:cs typeface="Arial"/>
                        </a:rPr>
                        <a:t> </a:t>
                      </a:r>
                      <a:r>
                        <a:rPr sz="800" b="1" i="1" dirty="0">
                          <a:solidFill>
                            <a:srgbClr val="00338D"/>
                          </a:solidFill>
                          <a:latin typeface="Arial"/>
                          <a:cs typeface="Arial"/>
                        </a:rPr>
                        <a:t>IKEA’s</a:t>
                      </a:r>
                      <a:r>
                        <a:rPr sz="800" b="1" i="1" spc="-30" dirty="0">
                          <a:solidFill>
                            <a:srgbClr val="00338D"/>
                          </a:solidFill>
                          <a:latin typeface="Arial"/>
                          <a:cs typeface="Arial"/>
                        </a:rPr>
                        <a:t> </a:t>
                      </a:r>
                      <a:r>
                        <a:rPr sz="800" b="1" i="1" spc="-10" dirty="0">
                          <a:solidFill>
                            <a:srgbClr val="00338D"/>
                          </a:solidFill>
                          <a:latin typeface="Arial"/>
                          <a:cs typeface="Arial"/>
                        </a:rPr>
                        <a:t>UK</a:t>
                      </a:r>
                      <a:r>
                        <a:rPr sz="800" b="1" i="1" dirty="0">
                          <a:solidFill>
                            <a:srgbClr val="00338D"/>
                          </a:solidFill>
                          <a:latin typeface="Arial"/>
                          <a:cs typeface="Arial"/>
                        </a:rPr>
                        <a:t> </a:t>
                      </a:r>
                      <a:r>
                        <a:rPr sz="800" b="1" i="1" spc="10" dirty="0">
                          <a:solidFill>
                            <a:srgbClr val="00338D"/>
                          </a:solidFill>
                          <a:latin typeface="Arial"/>
                          <a:cs typeface="Arial"/>
                        </a:rPr>
                        <a:t>PR</a:t>
                      </a:r>
                      <a:r>
                        <a:rPr sz="800" b="1" i="1" spc="-5" dirty="0">
                          <a:solidFill>
                            <a:srgbClr val="00338D"/>
                          </a:solidFill>
                          <a:latin typeface="Arial"/>
                          <a:cs typeface="Arial"/>
                        </a:rPr>
                        <a:t> </a:t>
                      </a:r>
                      <a:r>
                        <a:rPr sz="800" b="1" i="1" spc="5" dirty="0">
                          <a:solidFill>
                            <a:srgbClr val="00338D"/>
                          </a:solidFill>
                          <a:latin typeface="Arial"/>
                          <a:cs typeface="Arial"/>
                        </a:rPr>
                        <a:t>and</a:t>
                      </a:r>
                      <a:r>
                        <a:rPr sz="800" b="1" i="1" spc="-70" dirty="0">
                          <a:solidFill>
                            <a:srgbClr val="00338D"/>
                          </a:solidFill>
                          <a:latin typeface="Arial"/>
                          <a:cs typeface="Arial"/>
                        </a:rPr>
                        <a:t> </a:t>
                      </a:r>
                      <a:r>
                        <a:rPr sz="800" b="1" i="1" dirty="0">
                          <a:solidFill>
                            <a:srgbClr val="00338D"/>
                          </a:solidFill>
                          <a:latin typeface="Arial"/>
                          <a:cs typeface="Arial"/>
                        </a:rPr>
                        <a:t>internal</a:t>
                      </a:r>
                      <a:r>
                        <a:rPr sz="800" b="1" i="1" spc="-50" dirty="0">
                          <a:solidFill>
                            <a:srgbClr val="00338D"/>
                          </a:solidFill>
                          <a:latin typeface="Arial"/>
                          <a:cs typeface="Arial"/>
                        </a:rPr>
                        <a:t> </a:t>
                      </a:r>
                      <a:r>
                        <a:rPr sz="800" b="1" i="1" dirty="0">
                          <a:solidFill>
                            <a:srgbClr val="00338D"/>
                          </a:solidFill>
                          <a:latin typeface="Arial"/>
                          <a:cs typeface="Arial"/>
                        </a:rPr>
                        <a:t>communications</a:t>
                      </a:r>
                      <a:r>
                        <a:rPr sz="800" b="1" i="1" spc="-25" dirty="0">
                          <a:solidFill>
                            <a:srgbClr val="00338D"/>
                          </a:solidFill>
                          <a:latin typeface="Arial"/>
                          <a:cs typeface="Arial"/>
                        </a:rPr>
                        <a:t> </a:t>
                      </a:r>
                      <a:r>
                        <a:rPr sz="800" b="1" i="1" spc="10" dirty="0">
                          <a:solidFill>
                            <a:srgbClr val="00338D"/>
                          </a:solidFill>
                          <a:latin typeface="Arial"/>
                          <a:cs typeface="Arial"/>
                        </a:rPr>
                        <a:t>manager</a:t>
                      </a:r>
                      <a:endParaRPr sz="800">
                        <a:latin typeface="Arial"/>
                        <a:cs typeface="Arial"/>
                      </a:endParaRPr>
                    </a:p>
                  </a:txBody>
                  <a:tcPr marL="0" marR="0" marT="36830" marB="0">
                    <a:lnL w="38100">
                      <a:solidFill>
                        <a:srgbClr val="FFFFFF"/>
                      </a:solidFill>
                      <a:prstDash val="solid"/>
                    </a:lnL>
                    <a:lnR w="12700">
                      <a:solidFill>
                        <a:srgbClr val="0091DA"/>
                      </a:solidFill>
                      <a:prstDash val="solid"/>
                    </a:lnR>
                    <a:lnT w="12700">
                      <a:solidFill>
                        <a:srgbClr val="0091DA"/>
                      </a:solidFill>
                      <a:prstDash val="solid"/>
                    </a:lnT>
                    <a:lnB w="12700">
                      <a:solidFill>
                        <a:srgbClr val="0091DA"/>
                      </a:solidFill>
                      <a:prstDash val="solid"/>
                    </a:lnB>
                  </a:tcPr>
                </a:tc>
                <a:extLst>
                  <a:ext uri="{0D108BD9-81ED-4DB2-BD59-A6C34878D82A}">
                    <a16:rowId xmlns:a16="http://schemas.microsoft.com/office/drawing/2014/main" val="10002"/>
                  </a:ext>
                </a:extLst>
              </a:tr>
              <a:tr h="167640">
                <a:tc>
                  <a:txBody>
                    <a:bodyPr/>
                    <a:lstStyle/>
                    <a:p>
                      <a:pPr>
                        <a:lnSpc>
                          <a:spcPct val="100000"/>
                        </a:lnSpc>
                      </a:pPr>
                      <a:endParaRPr sz="900">
                        <a:latin typeface="Times New Roman"/>
                        <a:cs typeface="Times New Roman"/>
                      </a:endParaRPr>
                    </a:p>
                  </a:txBody>
                  <a:tcPr marL="0" marR="0" marT="0" marB="0">
                    <a:lnL w="38100">
                      <a:solidFill>
                        <a:srgbClr val="FFFFFF"/>
                      </a:solidFill>
                      <a:prstDash val="solid"/>
                    </a:lnL>
                    <a:lnT w="12700">
                      <a:solidFill>
                        <a:srgbClr val="0091DA"/>
                      </a:solidFill>
                      <a:prstDash val="solid"/>
                    </a:lnT>
                  </a:tcPr>
                </a:tc>
                <a:extLst>
                  <a:ext uri="{0D108BD9-81ED-4DB2-BD59-A6C34878D82A}">
                    <a16:rowId xmlns:a16="http://schemas.microsoft.com/office/drawing/2014/main" val="10003"/>
                  </a:ext>
                </a:extLst>
              </a:tr>
              <a:tr h="487679">
                <a:tc>
                  <a:txBody>
                    <a:bodyPr/>
                    <a:lstStyle/>
                    <a:p>
                      <a:pPr marL="76835">
                        <a:lnSpc>
                          <a:spcPts val="1235"/>
                        </a:lnSpc>
                        <a:spcBef>
                          <a:spcPts val="390"/>
                        </a:spcBef>
                      </a:pPr>
                      <a:r>
                        <a:rPr sz="1050" b="1" spc="-25" dirty="0">
                          <a:solidFill>
                            <a:srgbClr val="6C1F77"/>
                          </a:solidFill>
                          <a:latin typeface="Arial"/>
                          <a:cs typeface="Arial"/>
                        </a:rPr>
                        <a:t>Case</a:t>
                      </a:r>
                      <a:r>
                        <a:rPr sz="1050" b="1" spc="5" dirty="0">
                          <a:solidFill>
                            <a:srgbClr val="6C1F77"/>
                          </a:solidFill>
                          <a:latin typeface="Arial"/>
                          <a:cs typeface="Arial"/>
                        </a:rPr>
                        <a:t> </a:t>
                      </a:r>
                      <a:r>
                        <a:rPr sz="1050" b="1" spc="-10" dirty="0">
                          <a:solidFill>
                            <a:srgbClr val="6C1F77"/>
                          </a:solidFill>
                          <a:latin typeface="Arial"/>
                          <a:cs typeface="Arial"/>
                        </a:rPr>
                        <a:t>Study</a:t>
                      </a:r>
                      <a:r>
                        <a:rPr sz="1050" b="1" spc="-75" dirty="0">
                          <a:solidFill>
                            <a:srgbClr val="6C1F77"/>
                          </a:solidFill>
                          <a:latin typeface="Arial"/>
                          <a:cs typeface="Arial"/>
                        </a:rPr>
                        <a:t> </a:t>
                      </a:r>
                      <a:r>
                        <a:rPr sz="1050" b="1" spc="-5" dirty="0">
                          <a:solidFill>
                            <a:srgbClr val="6C1F77"/>
                          </a:solidFill>
                          <a:latin typeface="Arial"/>
                          <a:cs typeface="Arial"/>
                        </a:rPr>
                        <a:t>|</a:t>
                      </a:r>
                      <a:r>
                        <a:rPr sz="1050" b="1" spc="-105" dirty="0">
                          <a:solidFill>
                            <a:srgbClr val="6C1F77"/>
                          </a:solidFill>
                          <a:latin typeface="Arial"/>
                          <a:cs typeface="Arial"/>
                        </a:rPr>
                        <a:t> </a:t>
                      </a:r>
                      <a:r>
                        <a:rPr sz="1050" b="1" spc="-15" dirty="0">
                          <a:solidFill>
                            <a:srgbClr val="6C1F77"/>
                          </a:solidFill>
                          <a:latin typeface="Arial"/>
                          <a:cs typeface="Arial"/>
                        </a:rPr>
                        <a:t>Acquisition</a:t>
                      </a:r>
                      <a:r>
                        <a:rPr sz="1050" b="1" spc="-50" dirty="0">
                          <a:solidFill>
                            <a:srgbClr val="6C1F77"/>
                          </a:solidFill>
                          <a:latin typeface="Arial"/>
                          <a:cs typeface="Arial"/>
                        </a:rPr>
                        <a:t> </a:t>
                      </a:r>
                      <a:r>
                        <a:rPr sz="1050" b="1" spc="-20" dirty="0">
                          <a:solidFill>
                            <a:srgbClr val="6C1F77"/>
                          </a:solidFill>
                          <a:latin typeface="Arial"/>
                          <a:cs typeface="Arial"/>
                        </a:rPr>
                        <a:t>to</a:t>
                      </a:r>
                      <a:r>
                        <a:rPr sz="1050" b="1" spc="-50" dirty="0">
                          <a:solidFill>
                            <a:srgbClr val="6C1F77"/>
                          </a:solidFill>
                          <a:latin typeface="Arial"/>
                          <a:cs typeface="Arial"/>
                        </a:rPr>
                        <a:t> </a:t>
                      </a:r>
                      <a:r>
                        <a:rPr sz="1050" b="1" spc="-10" dirty="0">
                          <a:solidFill>
                            <a:srgbClr val="6C1F77"/>
                          </a:solidFill>
                          <a:latin typeface="Arial"/>
                          <a:cs typeface="Arial"/>
                        </a:rPr>
                        <a:t>build</a:t>
                      </a:r>
                      <a:r>
                        <a:rPr sz="1050" b="1" spc="-50" dirty="0">
                          <a:solidFill>
                            <a:srgbClr val="6C1F77"/>
                          </a:solidFill>
                          <a:latin typeface="Arial"/>
                          <a:cs typeface="Arial"/>
                        </a:rPr>
                        <a:t> </a:t>
                      </a:r>
                      <a:r>
                        <a:rPr sz="1050" b="1" spc="-40" dirty="0">
                          <a:solidFill>
                            <a:srgbClr val="6C1F77"/>
                          </a:solidFill>
                          <a:latin typeface="Arial"/>
                          <a:cs typeface="Arial"/>
                        </a:rPr>
                        <a:t>business</a:t>
                      </a:r>
                      <a:r>
                        <a:rPr sz="1050" b="1" spc="-150" dirty="0">
                          <a:solidFill>
                            <a:srgbClr val="6C1F77"/>
                          </a:solidFill>
                          <a:latin typeface="Arial"/>
                          <a:cs typeface="Arial"/>
                        </a:rPr>
                        <a:t> </a:t>
                      </a:r>
                      <a:r>
                        <a:rPr sz="1050" b="1" spc="-20" dirty="0">
                          <a:solidFill>
                            <a:srgbClr val="6C1F77"/>
                          </a:solidFill>
                          <a:latin typeface="Arial"/>
                          <a:cs typeface="Arial"/>
                        </a:rPr>
                        <a:t>across</a:t>
                      </a:r>
                      <a:r>
                        <a:rPr sz="1050" b="1" spc="-150" dirty="0">
                          <a:solidFill>
                            <a:srgbClr val="6C1F77"/>
                          </a:solidFill>
                          <a:latin typeface="Arial"/>
                          <a:cs typeface="Arial"/>
                        </a:rPr>
                        <a:t> </a:t>
                      </a:r>
                      <a:r>
                        <a:rPr sz="1050" b="1" spc="-5" dirty="0">
                          <a:solidFill>
                            <a:srgbClr val="6C1F77"/>
                          </a:solidFill>
                          <a:latin typeface="Arial"/>
                          <a:cs typeface="Arial"/>
                        </a:rPr>
                        <a:t>platform</a:t>
                      </a:r>
                      <a:endParaRPr sz="1050">
                        <a:latin typeface="Arial"/>
                        <a:cs typeface="Arial"/>
                      </a:endParaRPr>
                    </a:p>
                    <a:p>
                      <a:pPr marL="76835">
                        <a:lnSpc>
                          <a:spcPts val="1895"/>
                        </a:lnSpc>
                      </a:pPr>
                      <a:r>
                        <a:rPr sz="1600" b="1" spc="-30" dirty="0">
                          <a:solidFill>
                            <a:srgbClr val="6C1F77"/>
                          </a:solidFill>
                          <a:latin typeface="Arial"/>
                          <a:cs typeface="Arial"/>
                        </a:rPr>
                        <a:t>IKEA</a:t>
                      </a:r>
                      <a:endParaRPr sz="1600">
                        <a:latin typeface="Arial"/>
                        <a:cs typeface="Arial"/>
                      </a:endParaRPr>
                    </a:p>
                  </a:txBody>
                  <a:tcPr marL="0" marR="0" marT="49530" marB="0">
                    <a:lnL w="38100">
                      <a:solidFill>
                        <a:srgbClr val="FFFFFF"/>
                      </a:solidFill>
                      <a:prstDash val="solid"/>
                    </a:lnL>
                    <a:lnB w="53975">
                      <a:solidFill>
                        <a:srgbClr val="FFFFFF"/>
                      </a:solidFill>
                      <a:prstDash val="solid"/>
                    </a:lnB>
                    <a:solidFill>
                      <a:srgbClr val="F1F1F1"/>
                    </a:solidFill>
                  </a:tcPr>
                </a:tc>
                <a:extLst>
                  <a:ext uri="{0D108BD9-81ED-4DB2-BD59-A6C34878D82A}">
                    <a16:rowId xmlns:a16="http://schemas.microsoft.com/office/drawing/2014/main" val="10004"/>
                  </a:ext>
                </a:extLst>
              </a:tr>
              <a:tr h="1717039">
                <a:tc>
                  <a:txBody>
                    <a:bodyPr/>
                    <a:lstStyle/>
                    <a:p>
                      <a:pPr>
                        <a:lnSpc>
                          <a:spcPct val="100000"/>
                        </a:lnSpc>
                      </a:pPr>
                      <a:endParaRPr sz="1000" dirty="0">
                        <a:latin typeface="Times New Roman"/>
                        <a:cs typeface="Times New Roman"/>
                      </a:endParaRPr>
                    </a:p>
                    <a:p>
                      <a:pPr marL="179070">
                        <a:lnSpc>
                          <a:spcPct val="100000"/>
                        </a:lnSpc>
                        <a:spcBef>
                          <a:spcPts val="690"/>
                        </a:spcBef>
                      </a:pPr>
                      <a:r>
                        <a:rPr sz="850" spc="-40" dirty="0">
                          <a:solidFill>
                            <a:srgbClr val="6C1F77"/>
                          </a:solidFill>
                          <a:latin typeface="Arial"/>
                          <a:cs typeface="Arial"/>
                        </a:rPr>
                        <a:t>IKEA </a:t>
                      </a:r>
                      <a:r>
                        <a:rPr sz="850" spc="10" dirty="0">
                          <a:solidFill>
                            <a:srgbClr val="6C1F77"/>
                          </a:solidFill>
                          <a:latin typeface="Arial"/>
                          <a:cs typeface="Arial"/>
                        </a:rPr>
                        <a:t>acquired </a:t>
                      </a:r>
                      <a:r>
                        <a:rPr sz="850" spc="-10" dirty="0">
                          <a:solidFill>
                            <a:srgbClr val="6C1F77"/>
                          </a:solidFill>
                          <a:latin typeface="Arial"/>
                          <a:cs typeface="Arial"/>
                        </a:rPr>
                        <a:t>TaskRabbit, </a:t>
                      </a:r>
                      <a:r>
                        <a:rPr sz="850" spc="15" dirty="0">
                          <a:solidFill>
                            <a:srgbClr val="6C1F77"/>
                          </a:solidFill>
                          <a:latin typeface="Arial"/>
                          <a:cs typeface="Arial"/>
                        </a:rPr>
                        <a:t>a freelance </a:t>
                      </a:r>
                      <a:r>
                        <a:rPr sz="850" dirty="0">
                          <a:solidFill>
                            <a:srgbClr val="6C1F77"/>
                          </a:solidFill>
                          <a:latin typeface="Arial"/>
                          <a:cs typeface="Arial"/>
                        </a:rPr>
                        <a:t>labour </a:t>
                      </a:r>
                      <a:r>
                        <a:rPr sz="850" spc="-10" dirty="0">
                          <a:solidFill>
                            <a:srgbClr val="6C1F77"/>
                          </a:solidFill>
                          <a:latin typeface="Arial"/>
                          <a:cs typeface="Arial"/>
                        </a:rPr>
                        <a:t>online </a:t>
                      </a:r>
                      <a:r>
                        <a:rPr sz="850" dirty="0">
                          <a:solidFill>
                            <a:srgbClr val="6C1F77"/>
                          </a:solidFill>
                          <a:latin typeface="Arial"/>
                          <a:cs typeface="Arial"/>
                        </a:rPr>
                        <a:t>marketplace, </a:t>
                      </a:r>
                      <a:r>
                        <a:rPr sz="850" spc="10" dirty="0">
                          <a:solidFill>
                            <a:srgbClr val="6C1F77"/>
                          </a:solidFill>
                          <a:latin typeface="Arial"/>
                          <a:cs typeface="Arial"/>
                        </a:rPr>
                        <a:t>to </a:t>
                      </a:r>
                      <a:r>
                        <a:rPr sz="850" spc="-10" dirty="0">
                          <a:solidFill>
                            <a:srgbClr val="6C1F77"/>
                          </a:solidFill>
                          <a:latin typeface="Arial"/>
                          <a:cs typeface="Arial"/>
                        </a:rPr>
                        <a:t>build</a:t>
                      </a:r>
                      <a:r>
                        <a:rPr sz="850" spc="-55" dirty="0">
                          <a:solidFill>
                            <a:srgbClr val="6C1F77"/>
                          </a:solidFill>
                          <a:latin typeface="Arial"/>
                          <a:cs typeface="Arial"/>
                        </a:rPr>
                        <a:t> </a:t>
                      </a:r>
                      <a:r>
                        <a:rPr sz="850" spc="-5" dirty="0">
                          <a:solidFill>
                            <a:srgbClr val="6C1F77"/>
                          </a:solidFill>
                          <a:latin typeface="Arial"/>
                          <a:cs typeface="Arial"/>
                        </a:rPr>
                        <a:t>its</a:t>
                      </a:r>
                      <a:endParaRPr sz="850" dirty="0">
                        <a:latin typeface="Arial"/>
                        <a:cs typeface="Arial"/>
                      </a:endParaRPr>
                    </a:p>
                    <a:p>
                      <a:pPr marL="179070">
                        <a:lnSpc>
                          <a:spcPct val="100000"/>
                        </a:lnSpc>
                        <a:spcBef>
                          <a:spcPts val="20"/>
                        </a:spcBef>
                      </a:pPr>
                      <a:r>
                        <a:rPr sz="850" b="1" spc="45" dirty="0">
                          <a:solidFill>
                            <a:srgbClr val="6C1F77"/>
                          </a:solidFill>
                          <a:latin typeface="Arial"/>
                          <a:cs typeface="Arial"/>
                        </a:rPr>
                        <a:t>business</a:t>
                      </a:r>
                      <a:r>
                        <a:rPr sz="850" b="1" spc="-10" dirty="0">
                          <a:solidFill>
                            <a:srgbClr val="6C1F77"/>
                          </a:solidFill>
                          <a:latin typeface="Arial"/>
                          <a:cs typeface="Arial"/>
                        </a:rPr>
                        <a:t> </a:t>
                      </a:r>
                      <a:r>
                        <a:rPr sz="850" b="1" spc="35" dirty="0">
                          <a:solidFill>
                            <a:srgbClr val="6C1F77"/>
                          </a:solidFill>
                          <a:latin typeface="Arial"/>
                          <a:cs typeface="Arial"/>
                        </a:rPr>
                        <a:t>across</a:t>
                      </a:r>
                      <a:r>
                        <a:rPr sz="850" b="1" spc="-90" dirty="0">
                          <a:solidFill>
                            <a:srgbClr val="6C1F77"/>
                          </a:solidFill>
                          <a:latin typeface="Arial"/>
                          <a:cs typeface="Arial"/>
                        </a:rPr>
                        <a:t> </a:t>
                      </a:r>
                      <a:r>
                        <a:rPr sz="850" b="1" spc="30" dirty="0">
                          <a:solidFill>
                            <a:srgbClr val="6C1F77"/>
                          </a:solidFill>
                          <a:latin typeface="Arial"/>
                          <a:cs typeface="Arial"/>
                        </a:rPr>
                        <a:t>the</a:t>
                      </a:r>
                      <a:r>
                        <a:rPr sz="850" b="1" spc="-10" dirty="0">
                          <a:solidFill>
                            <a:srgbClr val="6C1F77"/>
                          </a:solidFill>
                          <a:latin typeface="Arial"/>
                          <a:cs typeface="Arial"/>
                        </a:rPr>
                        <a:t> </a:t>
                      </a:r>
                      <a:r>
                        <a:rPr sz="850" b="1" spc="30" dirty="0">
                          <a:solidFill>
                            <a:srgbClr val="6C1F77"/>
                          </a:solidFill>
                          <a:latin typeface="Arial"/>
                          <a:cs typeface="Arial"/>
                        </a:rPr>
                        <a:t>platform</a:t>
                      </a:r>
                      <a:r>
                        <a:rPr sz="850" b="1" spc="-35" dirty="0">
                          <a:solidFill>
                            <a:srgbClr val="6C1F77"/>
                          </a:solidFill>
                          <a:latin typeface="Arial"/>
                          <a:cs typeface="Arial"/>
                        </a:rPr>
                        <a:t> </a:t>
                      </a:r>
                      <a:r>
                        <a:rPr sz="850" spc="5" dirty="0">
                          <a:solidFill>
                            <a:srgbClr val="6C1F77"/>
                          </a:solidFill>
                          <a:latin typeface="Arial"/>
                          <a:cs typeface="Arial"/>
                        </a:rPr>
                        <a:t>and</a:t>
                      </a:r>
                      <a:r>
                        <a:rPr sz="850" spc="-90" dirty="0">
                          <a:solidFill>
                            <a:srgbClr val="6C1F77"/>
                          </a:solidFill>
                          <a:latin typeface="Arial"/>
                          <a:cs typeface="Arial"/>
                        </a:rPr>
                        <a:t> </a:t>
                      </a:r>
                      <a:r>
                        <a:rPr sz="850" spc="10" dirty="0">
                          <a:solidFill>
                            <a:srgbClr val="6C1F77"/>
                          </a:solidFill>
                          <a:latin typeface="Arial"/>
                          <a:cs typeface="Arial"/>
                        </a:rPr>
                        <a:t>boost</a:t>
                      </a:r>
                      <a:r>
                        <a:rPr sz="850" spc="80" dirty="0">
                          <a:solidFill>
                            <a:srgbClr val="6C1F77"/>
                          </a:solidFill>
                          <a:latin typeface="Arial"/>
                          <a:cs typeface="Arial"/>
                        </a:rPr>
                        <a:t> </a:t>
                      </a:r>
                      <a:r>
                        <a:rPr sz="850" b="1" spc="15" dirty="0">
                          <a:solidFill>
                            <a:srgbClr val="6C1F77"/>
                          </a:solidFill>
                          <a:latin typeface="Arial"/>
                          <a:cs typeface="Arial"/>
                        </a:rPr>
                        <a:t>digital</a:t>
                      </a:r>
                      <a:r>
                        <a:rPr sz="850" b="1" dirty="0">
                          <a:solidFill>
                            <a:srgbClr val="6C1F77"/>
                          </a:solidFill>
                          <a:latin typeface="Arial"/>
                          <a:cs typeface="Arial"/>
                        </a:rPr>
                        <a:t> </a:t>
                      </a:r>
                      <a:r>
                        <a:rPr sz="850" b="1" spc="50" dirty="0">
                          <a:solidFill>
                            <a:srgbClr val="6C1F77"/>
                          </a:solidFill>
                          <a:latin typeface="Arial"/>
                          <a:cs typeface="Arial"/>
                        </a:rPr>
                        <a:t>customer</a:t>
                      </a:r>
                      <a:r>
                        <a:rPr sz="850" b="1" spc="-25" dirty="0">
                          <a:solidFill>
                            <a:srgbClr val="6C1F77"/>
                          </a:solidFill>
                          <a:latin typeface="Arial"/>
                          <a:cs typeface="Arial"/>
                        </a:rPr>
                        <a:t> </a:t>
                      </a:r>
                      <a:r>
                        <a:rPr sz="850" b="1" spc="25" dirty="0">
                          <a:solidFill>
                            <a:srgbClr val="6C1F77"/>
                          </a:solidFill>
                          <a:latin typeface="Arial"/>
                          <a:cs typeface="Arial"/>
                        </a:rPr>
                        <a:t>service</a:t>
                      </a:r>
                      <a:r>
                        <a:rPr sz="850" b="1" spc="10" dirty="0">
                          <a:solidFill>
                            <a:srgbClr val="6C1F77"/>
                          </a:solidFill>
                          <a:latin typeface="Arial"/>
                          <a:cs typeface="Arial"/>
                        </a:rPr>
                        <a:t> </a:t>
                      </a:r>
                      <a:r>
                        <a:rPr sz="850" spc="-5" dirty="0">
                          <a:solidFill>
                            <a:srgbClr val="6C1F77"/>
                          </a:solidFill>
                          <a:latin typeface="Arial"/>
                          <a:cs typeface="Arial"/>
                        </a:rPr>
                        <a:t>capabilities</a:t>
                      </a:r>
                      <a:endParaRPr sz="850" dirty="0">
                        <a:latin typeface="Arial"/>
                        <a:cs typeface="Arial"/>
                      </a:endParaRPr>
                    </a:p>
                    <a:p>
                      <a:pPr marL="351790" marR="347980" indent="-172720">
                        <a:lnSpc>
                          <a:spcPct val="110100"/>
                        </a:lnSpc>
                        <a:spcBef>
                          <a:spcPts val="560"/>
                        </a:spcBef>
                        <a:buChar char="—"/>
                        <a:tabLst>
                          <a:tab pos="351790" algn="l"/>
                        </a:tabLst>
                      </a:pPr>
                      <a:r>
                        <a:rPr sz="850" spc="-10" dirty="0">
                          <a:solidFill>
                            <a:srgbClr val="6C1F77"/>
                          </a:solidFill>
                          <a:latin typeface="Arial"/>
                          <a:cs typeface="Arial"/>
                        </a:rPr>
                        <a:t>TaskRabbit</a:t>
                      </a:r>
                      <a:r>
                        <a:rPr sz="850" spc="100" dirty="0">
                          <a:solidFill>
                            <a:srgbClr val="6C1F77"/>
                          </a:solidFill>
                          <a:latin typeface="Arial"/>
                          <a:cs typeface="Arial"/>
                        </a:rPr>
                        <a:t> </a:t>
                      </a:r>
                      <a:r>
                        <a:rPr sz="850" b="1" spc="30" dirty="0">
                          <a:solidFill>
                            <a:srgbClr val="6C1F77"/>
                          </a:solidFill>
                          <a:latin typeface="Arial"/>
                          <a:cs typeface="Arial"/>
                        </a:rPr>
                        <a:t>connects</a:t>
                      </a:r>
                      <a:r>
                        <a:rPr sz="850" b="1" spc="-10" dirty="0">
                          <a:solidFill>
                            <a:srgbClr val="6C1F77"/>
                          </a:solidFill>
                          <a:latin typeface="Arial"/>
                          <a:cs typeface="Arial"/>
                        </a:rPr>
                        <a:t> </a:t>
                      </a:r>
                      <a:r>
                        <a:rPr sz="850" b="1" spc="40" dirty="0">
                          <a:solidFill>
                            <a:srgbClr val="6C1F77"/>
                          </a:solidFill>
                          <a:latin typeface="Arial"/>
                          <a:cs typeface="Arial"/>
                        </a:rPr>
                        <a:t>temporary</a:t>
                      </a:r>
                      <a:r>
                        <a:rPr sz="850" b="1" spc="-90" dirty="0">
                          <a:solidFill>
                            <a:srgbClr val="6C1F77"/>
                          </a:solidFill>
                          <a:latin typeface="Arial"/>
                          <a:cs typeface="Arial"/>
                        </a:rPr>
                        <a:t> </a:t>
                      </a:r>
                      <a:r>
                        <a:rPr sz="850" b="1" spc="25" dirty="0">
                          <a:solidFill>
                            <a:srgbClr val="6C1F77"/>
                          </a:solidFill>
                          <a:latin typeface="Arial"/>
                          <a:cs typeface="Arial"/>
                        </a:rPr>
                        <a:t>w</a:t>
                      </a:r>
                      <a:r>
                        <a:rPr sz="850" b="1" spc="-120" dirty="0">
                          <a:solidFill>
                            <a:srgbClr val="6C1F77"/>
                          </a:solidFill>
                          <a:latin typeface="Arial"/>
                          <a:cs typeface="Arial"/>
                        </a:rPr>
                        <a:t> </a:t>
                      </a:r>
                      <a:r>
                        <a:rPr sz="850" b="1" spc="15" dirty="0">
                          <a:solidFill>
                            <a:srgbClr val="6C1F77"/>
                          </a:solidFill>
                          <a:latin typeface="Arial"/>
                          <a:cs typeface="Arial"/>
                        </a:rPr>
                        <a:t>orkers</a:t>
                      </a:r>
                      <a:r>
                        <a:rPr sz="850" b="1" spc="10" dirty="0">
                          <a:solidFill>
                            <a:srgbClr val="6C1F77"/>
                          </a:solidFill>
                          <a:latin typeface="Arial"/>
                          <a:cs typeface="Arial"/>
                        </a:rPr>
                        <a:t> </a:t>
                      </a:r>
                      <a:r>
                        <a:rPr sz="850" spc="5" dirty="0">
                          <a:solidFill>
                            <a:srgbClr val="6C1F77"/>
                          </a:solidFill>
                          <a:latin typeface="Arial"/>
                          <a:cs typeface="Arial"/>
                        </a:rPr>
                        <a:t>to</a:t>
                      </a:r>
                      <a:r>
                        <a:rPr sz="850" spc="-85" dirty="0">
                          <a:solidFill>
                            <a:srgbClr val="6C1F77"/>
                          </a:solidFill>
                          <a:latin typeface="Arial"/>
                          <a:cs typeface="Arial"/>
                        </a:rPr>
                        <a:t> </a:t>
                      </a:r>
                      <a:r>
                        <a:rPr sz="850" spc="15" dirty="0">
                          <a:solidFill>
                            <a:srgbClr val="6C1F77"/>
                          </a:solidFill>
                          <a:latin typeface="Arial"/>
                          <a:cs typeface="Arial"/>
                        </a:rPr>
                        <a:t>a</a:t>
                      </a:r>
                      <a:r>
                        <a:rPr sz="850" spc="-10" dirty="0">
                          <a:solidFill>
                            <a:srgbClr val="6C1F77"/>
                          </a:solidFill>
                          <a:latin typeface="Arial"/>
                          <a:cs typeface="Arial"/>
                        </a:rPr>
                        <a:t> </a:t>
                      </a:r>
                      <a:r>
                        <a:rPr sz="850" spc="10" dirty="0">
                          <a:solidFill>
                            <a:srgbClr val="6C1F77"/>
                          </a:solidFill>
                          <a:latin typeface="Arial"/>
                          <a:cs typeface="Arial"/>
                        </a:rPr>
                        <a:t>variety</a:t>
                      </a:r>
                      <a:r>
                        <a:rPr sz="850" spc="45" dirty="0">
                          <a:solidFill>
                            <a:srgbClr val="6C1F77"/>
                          </a:solidFill>
                          <a:latin typeface="Arial"/>
                          <a:cs typeface="Arial"/>
                        </a:rPr>
                        <a:t> </a:t>
                      </a:r>
                      <a:r>
                        <a:rPr sz="850" spc="5" dirty="0">
                          <a:solidFill>
                            <a:srgbClr val="6C1F77"/>
                          </a:solidFill>
                          <a:latin typeface="Arial"/>
                          <a:cs typeface="Arial"/>
                        </a:rPr>
                        <a:t>of</a:t>
                      </a:r>
                      <a:r>
                        <a:rPr sz="850" spc="-5" dirty="0">
                          <a:solidFill>
                            <a:srgbClr val="6C1F77"/>
                          </a:solidFill>
                          <a:latin typeface="Arial"/>
                          <a:cs typeface="Arial"/>
                        </a:rPr>
                        <a:t> </a:t>
                      </a:r>
                      <a:r>
                        <a:rPr sz="850" spc="20" dirty="0">
                          <a:solidFill>
                            <a:srgbClr val="6C1F77"/>
                          </a:solidFill>
                          <a:latin typeface="Arial"/>
                          <a:cs typeface="Arial"/>
                        </a:rPr>
                        <a:t>different</a:t>
                      </a:r>
                      <a:r>
                        <a:rPr sz="850" dirty="0">
                          <a:solidFill>
                            <a:srgbClr val="6C1F77"/>
                          </a:solidFill>
                          <a:latin typeface="Arial"/>
                          <a:cs typeface="Arial"/>
                        </a:rPr>
                        <a:t> </a:t>
                      </a:r>
                      <a:r>
                        <a:rPr sz="850" spc="5" dirty="0">
                          <a:solidFill>
                            <a:srgbClr val="6C1F77"/>
                          </a:solidFill>
                          <a:latin typeface="Arial"/>
                          <a:cs typeface="Arial"/>
                        </a:rPr>
                        <a:t>jobs,  </a:t>
                      </a:r>
                      <a:r>
                        <a:rPr sz="850" spc="-5" dirty="0">
                          <a:solidFill>
                            <a:srgbClr val="6C1F77"/>
                          </a:solidFill>
                          <a:latin typeface="Arial"/>
                          <a:cs typeface="Arial"/>
                        </a:rPr>
                        <a:t>including </a:t>
                      </a:r>
                      <a:r>
                        <a:rPr sz="850" dirty="0">
                          <a:solidFill>
                            <a:srgbClr val="6C1F77"/>
                          </a:solidFill>
                          <a:latin typeface="Arial"/>
                          <a:cs typeface="Arial"/>
                        </a:rPr>
                        <a:t>delivering </a:t>
                      </a:r>
                      <a:r>
                        <a:rPr sz="850" spc="20" dirty="0">
                          <a:solidFill>
                            <a:srgbClr val="6C1F77"/>
                          </a:solidFill>
                          <a:latin typeface="Arial"/>
                          <a:cs typeface="Arial"/>
                        </a:rPr>
                        <a:t>purchases, </a:t>
                      </a:r>
                      <a:r>
                        <a:rPr sz="850" dirty="0">
                          <a:solidFill>
                            <a:srgbClr val="6C1F77"/>
                          </a:solidFill>
                          <a:latin typeface="Arial"/>
                          <a:cs typeface="Arial"/>
                        </a:rPr>
                        <a:t>cleaning </a:t>
                      </a:r>
                      <a:r>
                        <a:rPr sz="850" spc="-5" dirty="0">
                          <a:solidFill>
                            <a:srgbClr val="6C1F77"/>
                          </a:solidFill>
                          <a:latin typeface="Arial"/>
                          <a:cs typeface="Arial"/>
                        </a:rPr>
                        <a:t>homes, </a:t>
                      </a:r>
                      <a:r>
                        <a:rPr sz="850" spc="5" dirty="0">
                          <a:solidFill>
                            <a:srgbClr val="6C1F77"/>
                          </a:solidFill>
                          <a:latin typeface="Arial"/>
                          <a:cs typeface="Arial"/>
                        </a:rPr>
                        <a:t>and </a:t>
                      </a:r>
                      <a:r>
                        <a:rPr sz="850" spc="15" dirty="0">
                          <a:solidFill>
                            <a:srgbClr val="6C1F77"/>
                          </a:solidFill>
                          <a:latin typeface="Arial"/>
                          <a:cs typeface="Arial"/>
                        </a:rPr>
                        <a:t>even</a:t>
                      </a:r>
                      <a:r>
                        <a:rPr sz="850" spc="-160" dirty="0">
                          <a:solidFill>
                            <a:srgbClr val="6C1F77"/>
                          </a:solidFill>
                          <a:latin typeface="Arial"/>
                          <a:cs typeface="Arial"/>
                        </a:rPr>
                        <a:t> </a:t>
                      </a:r>
                      <a:r>
                        <a:rPr sz="850" spc="-5" dirty="0">
                          <a:solidFill>
                            <a:srgbClr val="6C1F77"/>
                          </a:solidFill>
                          <a:latin typeface="Arial"/>
                          <a:cs typeface="Arial"/>
                        </a:rPr>
                        <a:t>assembling</a:t>
                      </a:r>
                      <a:endParaRPr sz="850" dirty="0">
                        <a:latin typeface="Arial"/>
                        <a:cs typeface="Arial"/>
                      </a:endParaRPr>
                    </a:p>
                    <a:p>
                      <a:pPr marL="351790">
                        <a:lnSpc>
                          <a:spcPct val="100000"/>
                        </a:lnSpc>
                        <a:spcBef>
                          <a:spcPts val="20"/>
                        </a:spcBef>
                      </a:pPr>
                      <a:r>
                        <a:rPr sz="850" spc="15" dirty="0">
                          <a:solidFill>
                            <a:srgbClr val="6C1F77"/>
                          </a:solidFill>
                          <a:latin typeface="Arial"/>
                          <a:cs typeface="Arial"/>
                        </a:rPr>
                        <a:t>furniture</a:t>
                      </a:r>
                      <a:endParaRPr sz="850" dirty="0">
                        <a:latin typeface="Arial"/>
                        <a:cs typeface="Arial"/>
                      </a:endParaRPr>
                    </a:p>
                    <a:p>
                      <a:pPr marL="351790" indent="-172720">
                        <a:lnSpc>
                          <a:spcPct val="100000"/>
                        </a:lnSpc>
                        <a:spcBef>
                          <a:spcPts val="665"/>
                        </a:spcBef>
                        <a:buFont typeface="Arial"/>
                        <a:buChar char="—"/>
                        <a:tabLst>
                          <a:tab pos="351790" algn="l"/>
                        </a:tabLst>
                      </a:pPr>
                      <a:r>
                        <a:rPr sz="850" b="1" spc="45" dirty="0">
                          <a:solidFill>
                            <a:srgbClr val="6C1F77"/>
                          </a:solidFill>
                          <a:latin typeface="Arial"/>
                          <a:cs typeface="Arial"/>
                        </a:rPr>
                        <a:t>Customers </a:t>
                      </a:r>
                      <a:r>
                        <a:rPr sz="850" spc="20" dirty="0">
                          <a:solidFill>
                            <a:srgbClr val="6C1F77"/>
                          </a:solidFill>
                          <a:latin typeface="Arial"/>
                          <a:cs typeface="Arial"/>
                        </a:rPr>
                        <a:t>can </a:t>
                      </a:r>
                      <a:r>
                        <a:rPr sz="850" spc="10" dirty="0">
                          <a:solidFill>
                            <a:srgbClr val="6C1F77"/>
                          </a:solidFill>
                          <a:latin typeface="Arial"/>
                          <a:cs typeface="Arial"/>
                        </a:rPr>
                        <a:t>now </a:t>
                      </a:r>
                      <a:r>
                        <a:rPr sz="850" spc="5" dirty="0">
                          <a:solidFill>
                            <a:srgbClr val="6C1F77"/>
                          </a:solidFill>
                          <a:latin typeface="Arial"/>
                          <a:cs typeface="Arial"/>
                        </a:rPr>
                        <a:t>get </a:t>
                      </a:r>
                      <a:r>
                        <a:rPr sz="850" spc="-20" dirty="0">
                          <a:solidFill>
                            <a:srgbClr val="6C1F77"/>
                          </a:solidFill>
                          <a:latin typeface="Arial"/>
                          <a:cs typeface="Arial"/>
                        </a:rPr>
                        <a:t>Ikea’s </a:t>
                      </a:r>
                      <a:r>
                        <a:rPr sz="850" spc="15" dirty="0">
                          <a:solidFill>
                            <a:srgbClr val="6C1F77"/>
                          </a:solidFill>
                          <a:latin typeface="Arial"/>
                          <a:cs typeface="Arial"/>
                        </a:rPr>
                        <a:t>products </a:t>
                      </a:r>
                      <a:r>
                        <a:rPr sz="850" dirty="0">
                          <a:solidFill>
                            <a:srgbClr val="6C1F77"/>
                          </a:solidFill>
                          <a:latin typeface="Arial"/>
                          <a:cs typeface="Arial"/>
                        </a:rPr>
                        <a:t>assembled </a:t>
                      </a:r>
                      <a:r>
                        <a:rPr sz="850" spc="10" dirty="0">
                          <a:solidFill>
                            <a:srgbClr val="6C1F77"/>
                          </a:solidFill>
                          <a:latin typeface="Arial"/>
                          <a:cs typeface="Arial"/>
                        </a:rPr>
                        <a:t>by</a:t>
                      </a:r>
                      <a:r>
                        <a:rPr sz="850" spc="20" dirty="0">
                          <a:solidFill>
                            <a:srgbClr val="6C1F77"/>
                          </a:solidFill>
                          <a:latin typeface="Arial"/>
                          <a:cs typeface="Arial"/>
                        </a:rPr>
                        <a:t> </a:t>
                      </a:r>
                      <a:r>
                        <a:rPr sz="850" b="1" spc="35" dirty="0">
                          <a:solidFill>
                            <a:srgbClr val="6C1F77"/>
                          </a:solidFill>
                          <a:latin typeface="Arial"/>
                          <a:cs typeface="Arial"/>
                        </a:rPr>
                        <a:t>accessing</a:t>
                      </a:r>
                      <a:endParaRPr sz="850" dirty="0">
                        <a:latin typeface="Arial"/>
                        <a:cs typeface="Arial"/>
                      </a:endParaRPr>
                    </a:p>
                    <a:p>
                      <a:pPr marL="351790">
                        <a:lnSpc>
                          <a:spcPct val="100000"/>
                        </a:lnSpc>
                        <a:spcBef>
                          <a:spcPts val="100"/>
                        </a:spcBef>
                      </a:pPr>
                      <a:r>
                        <a:rPr sz="850" spc="-10" dirty="0">
                          <a:solidFill>
                            <a:srgbClr val="6C1F77"/>
                          </a:solidFill>
                          <a:latin typeface="Arial"/>
                          <a:cs typeface="Arial"/>
                        </a:rPr>
                        <a:t>TaskRabbit’s </a:t>
                      </a:r>
                      <a:r>
                        <a:rPr sz="850" dirty="0">
                          <a:solidFill>
                            <a:srgbClr val="6C1F77"/>
                          </a:solidFill>
                          <a:latin typeface="Arial"/>
                          <a:cs typeface="Arial"/>
                        </a:rPr>
                        <a:t>pool </a:t>
                      </a:r>
                      <a:r>
                        <a:rPr sz="850" spc="5" dirty="0">
                          <a:solidFill>
                            <a:srgbClr val="6C1F77"/>
                          </a:solidFill>
                          <a:latin typeface="Arial"/>
                          <a:cs typeface="Arial"/>
                        </a:rPr>
                        <a:t>of </a:t>
                      </a:r>
                      <a:r>
                        <a:rPr sz="850" b="1" dirty="0">
                          <a:solidFill>
                            <a:srgbClr val="6C1F77"/>
                          </a:solidFill>
                          <a:latin typeface="Arial"/>
                          <a:cs typeface="Arial"/>
                        </a:rPr>
                        <a:t>60,000 </a:t>
                      </a:r>
                      <a:r>
                        <a:rPr sz="850" b="1" spc="45" dirty="0">
                          <a:solidFill>
                            <a:srgbClr val="6C1F77"/>
                          </a:solidFill>
                          <a:latin typeface="Arial"/>
                          <a:cs typeface="Arial"/>
                        </a:rPr>
                        <a:t>independent </a:t>
                      </a:r>
                      <a:r>
                        <a:rPr sz="850" b="1" spc="25" dirty="0">
                          <a:solidFill>
                            <a:srgbClr val="6C1F77"/>
                          </a:solidFill>
                          <a:latin typeface="Arial"/>
                          <a:cs typeface="Arial"/>
                        </a:rPr>
                        <a:t>w</a:t>
                      </a:r>
                      <a:r>
                        <a:rPr sz="850" b="1" spc="-120" dirty="0">
                          <a:solidFill>
                            <a:srgbClr val="6C1F77"/>
                          </a:solidFill>
                          <a:latin typeface="Arial"/>
                          <a:cs typeface="Arial"/>
                        </a:rPr>
                        <a:t> </a:t>
                      </a:r>
                      <a:r>
                        <a:rPr sz="850" b="1" spc="15" dirty="0">
                          <a:solidFill>
                            <a:srgbClr val="6C1F77"/>
                          </a:solidFill>
                          <a:latin typeface="Arial"/>
                          <a:cs typeface="Arial"/>
                        </a:rPr>
                        <a:t>orkers</a:t>
                      </a:r>
                      <a:endParaRPr sz="850" dirty="0">
                        <a:latin typeface="Arial"/>
                        <a:cs typeface="Arial"/>
                      </a:endParaRPr>
                    </a:p>
                    <a:p>
                      <a:pPr marL="351790" indent="-172720">
                        <a:lnSpc>
                          <a:spcPct val="100000"/>
                        </a:lnSpc>
                        <a:spcBef>
                          <a:spcPts val="660"/>
                        </a:spcBef>
                        <a:buChar char="—"/>
                        <a:tabLst>
                          <a:tab pos="351790" algn="l"/>
                        </a:tabLst>
                      </a:pPr>
                      <a:r>
                        <a:rPr sz="850" spc="-10" dirty="0">
                          <a:solidFill>
                            <a:srgbClr val="6C1F77"/>
                          </a:solidFill>
                          <a:latin typeface="Arial"/>
                          <a:cs typeface="Arial"/>
                        </a:rPr>
                        <a:t>The </a:t>
                      </a:r>
                      <a:r>
                        <a:rPr sz="850" dirty="0">
                          <a:solidFill>
                            <a:srgbClr val="6C1F77"/>
                          </a:solidFill>
                          <a:latin typeface="Arial"/>
                          <a:cs typeface="Arial"/>
                        </a:rPr>
                        <a:t>acquisition </a:t>
                      </a:r>
                      <a:r>
                        <a:rPr sz="850" b="1" spc="45" dirty="0">
                          <a:solidFill>
                            <a:srgbClr val="6C1F77"/>
                          </a:solidFill>
                          <a:latin typeface="Arial"/>
                          <a:cs typeface="Arial"/>
                        </a:rPr>
                        <a:t>boosted </a:t>
                      </a:r>
                      <a:r>
                        <a:rPr sz="850" b="1" spc="30" dirty="0">
                          <a:solidFill>
                            <a:srgbClr val="6C1F77"/>
                          </a:solidFill>
                          <a:latin typeface="Arial"/>
                          <a:cs typeface="Arial"/>
                        </a:rPr>
                        <a:t>Ikea’s </a:t>
                      </a:r>
                      <a:r>
                        <a:rPr sz="850" b="1" spc="20" dirty="0">
                          <a:solidFill>
                            <a:srgbClr val="6C1F77"/>
                          </a:solidFill>
                          <a:latin typeface="Arial"/>
                          <a:cs typeface="Arial"/>
                        </a:rPr>
                        <a:t>online</a:t>
                      </a:r>
                      <a:r>
                        <a:rPr sz="850" b="1" spc="-75" dirty="0">
                          <a:solidFill>
                            <a:srgbClr val="6C1F77"/>
                          </a:solidFill>
                          <a:latin typeface="Arial"/>
                          <a:cs typeface="Arial"/>
                        </a:rPr>
                        <a:t> </a:t>
                      </a:r>
                      <a:r>
                        <a:rPr sz="850" b="1" spc="35" dirty="0">
                          <a:solidFill>
                            <a:srgbClr val="6C1F77"/>
                          </a:solidFill>
                          <a:latin typeface="Arial"/>
                          <a:cs typeface="Arial"/>
                        </a:rPr>
                        <a:t>sales</a:t>
                      </a:r>
                      <a:endParaRPr sz="850" dirty="0">
                        <a:latin typeface="Arial"/>
                        <a:cs typeface="Arial"/>
                      </a:endParaRPr>
                    </a:p>
                  </a:txBody>
                  <a:tcPr marL="0" marR="0" marT="0" marB="0">
                    <a:lnL w="38100">
                      <a:solidFill>
                        <a:srgbClr val="FFFFFF"/>
                      </a:solidFill>
                      <a:prstDash val="solid"/>
                    </a:lnL>
                    <a:lnT w="53975">
                      <a:solidFill>
                        <a:srgbClr val="FFFFFF"/>
                      </a:solidFill>
                      <a:prstDash val="solid"/>
                    </a:lnT>
                    <a:solidFill>
                      <a:srgbClr val="F1F1F1"/>
                    </a:solidFill>
                  </a:tcPr>
                </a:tc>
                <a:extLst>
                  <a:ext uri="{0D108BD9-81ED-4DB2-BD59-A6C34878D82A}">
                    <a16:rowId xmlns:a16="http://schemas.microsoft.com/office/drawing/2014/main" val="10005"/>
                  </a:ext>
                </a:extLst>
              </a:tr>
            </a:tbl>
          </a:graphicData>
        </a:graphic>
      </p:graphicFrame>
      <p:sp>
        <p:nvSpPr>
          <p:cNvPr id="99" name="object 18">
            <a:extLst>
              <a:ext uri="{FF2B5EF4-FFF2-40B4-BE49-F238E27FC236}">
                <a16:creationId xmlns:a16="http://schemas.microsoft.com/office/drawing/2014/main" id="{E3DAF057-7EB5-4CD6-8E23-729CE5D7B6AE}"/>
              </a:ext>
            </a:extLst>
          </p:cNvPr>
          <p:cNvSpPr/>
          <p:nvPr/>
        </p:nvSpPr>
        <p:spPr>
          <a:xfrm>
            <a:off x="5984240" y="1727200"/>
            <a:ext cx="782319" cy="548639"/>
          </a:xfrm>
          <a:prstGeom prst="rect">
            <a:avLst/>
          </a:prstGeom>
          <a:blipFill>
            <a:blip r:embed="rId3" cstate="print"/>
            <a:stretch>
              <a:fillRect/>
            </a:stretch>
          </a:blipFill>
        </p:spPr>
        <p:txBody>
          <a:bodyPr wrap="square" lIns="0" tIns="0" rIns="0" bIns="0" rtlCol="0"/>
          <a:lstStyle/>
          <a:p>
            <a:endParaRPr/>
          </a:p>
        </p:txBody>
      </p:sp>
      <p:sp>
        <p:nvSpPr>
          <p:cNvPr id="100" name="object 19">
            <a:extLst>
              <a:ext uri="{FF2B5EF4-FFF2-40B4-BE49-F238E27FC236}">
                <a16:creationId xmlns:a16="http://schemas.microsoft.com/office/drawing/2014/main" id="{CB9E6820-E5BA-4849-869C-D35184946540}"/>
              </a:ext>
            </a:extLst>
          </p:cNvPr>
          <p:cNvSpPr txBox="1"/>
          <p:nvPr/>
        </p:nvSpPr>
        <p:spPr>
          <a:xfrm>
            <a:off x="1069975" y="4265612"/>
            <a:ext cx="5387340" cy="347345"/>
          </a:xfrm>
          <a:prstGeom prst="rect">
            <a:avLst/>
          </a:prstGeom>
        </p:spPr>
        <p:txBody>
          <a:bodyPr vert="horz" wrap="square" lIns="0" tIns="11430" rIns="0" bIns="0" rtlCol="0">
            <a:spAutoFit/>
          </a:bodyPr>
          <a:lstStyle/>
          <a:p>
            <a:pPr marL="12700">
              <a:lnSpc>
                <a:spcPct val="100000"/>
              </a:lnSpc>
              <a:spcBef>
                <a:spcPts val="90"/>
              </a:spcBef>
            </a:pPr>
            <a:r>
              <a:rPr sz="1050" b="1" dirty="0">
                <a:solidFill>
                  <a:srgbClr val="FFFFFF"/>
                </a:solidFill>
                <a:latin typeface="Arial"/>
                <a:cs typeface="Arial"/>
              </a:rPr>
              <a:t>Platform </a:t>
            </a:r>
            <a:r>
              <a:rPr sz="1050" b="1" spc="-25" dirty="0">
                <a:solidFill>
                  <a:srgbClr val="FFFFFF"/>
                </a:solidFill>
                <a:latin typeface="Arial"/>
                <a:cs typeface="Arial"/>
              </a:rPr>
              <a:t>businesses </a:t>
            </a:r>
            <a:r>
              <a:rPr sz="1050" b="1" spc="5" dirty="0">
                <a:solidFill>
                  <a:srgbClr val="FFFFFF"/>
                </a:solidFill>
                <a:latin typeface="Arial"/>
                <a:cs typeface="Arial"/>
              </a:rPr>
              <a:t>have </a:t>
            </a:r>
            <a:r>
              <a:rPr sz="1050" b="1" dirty="0">
                <a:solidFill>
                  <a:srgbClr val="FFFFFF"/>
                </a:solidFill>
                <a:latin typeface="Arial"/>
                <a:cs typeface="Arial"/>
              </a:rPr>
              <a:t>re-shaped </a:t>
            </a:r>
            <a:r>
              <a:rPr sz="1050" b="1" spc="10" dirty="0">
                <a:solidFill>
                  <a:srgbClr val="FFFFFF"/>
                </a:solidFill>
                <a:latin typeface="Arial"/>
                <a:cs typeface="Arial"/>
              </a:rPr>
              <a:t>and </a:t>
            </a:r>
            <a:r>
              <a:rPr sz="1050" b="1" spc="5" dirty="0">
                <a:solidFill>
                  <a:srgbClr val="FFFFFF"/>
                </a:solidFill>
                <a:latin typeface="Arial"/>
                <a:cs typeface="Arial"/>
              </a:rPr>
              <a:t>re-invented </a:t>
            </a:r>
            <a:r>
              <a:rPr sz="1050" b="1" spc="-15" dirty="0">
                <a:solidFill>
                  <a:srgbClr val="FFFFFF"/>
                </a:solidFill>
                <a:latin typeface="Arial"/>
                <a:cs typeface="Arial"/>
              </a:rPr>
              <a:t>the </a:t>
            </a:r>
            <a:r>
              <a:rPr sz="1050" b="1" spc="10" dirty="0">
                <a:solidFill>
                  <a:srgbClr val="FFFFFF"/>
                </a:solidFill>
                <a:latin typeface="Arial"/>
                <a:cs typeface="Arial"/>
              </a:rPr>
              <a:t>word </a:t>
            </a:r>
            <a:r>
              <a:rPr sz="1050" b="1" spc="-5" dirty="0">
                <a:solidFill>
                  <a:srgbClr val="FFFFFF"/>
                </a:solidFill>
                <a:latin typeface="Arial"/>
                <a:cs typeface="Arial"/>
              </a:rPr>
              <a:t>of</a:t>
            </a:r>
            <a:r>
              <a:rPr sz="1050" b="1" spc="-50" dirty="0">
                <a:solidFill>
                  <a:srgbClr val="FFFFFF"/>
                </a:solidFill>
                <a:latin typeface="Arial"/>
                <a:cs typeface="Arial"/>
              </a:rPr>
              <a:t> </a:t>
            </a:r>
            <a:r>
              <a:rPr sz="1050" b="1" dirty="0">
                <a:solidFill>
                  <a:srgbClr val="FFFFFF"/>
                </a:solidFill>
                <a:latin typeface="Arial"/>
                <a:cs typeface="Arial"/>
              </a:rPr>
              <a:t>retailing.</a:t>
            </a:r>
            <a:endParaRPr sz="1050" dirty="0">
              <a:latin typeface="Arial"/>
              <a:cs typeface="Arial"/>
            </a:endParaRPr>
          </a:p>
          <a:p>
            <a:pPr marL="12700">
              <a:lnSpc>
                <a:spcPct val="100000"/>
              </a:lnSpc>
              <a:spcBef>
                <a:spcPts val="25"/>
              </a:spcBef>
              <a:tabLst>
                <a:tab pos="5106670" algn="l"/>
                <a:tab pos="5374005" algn="l"/>
              </a:tabLst>
            </a:pPr>
            <a:r>
              <a:rPr sz="1050" b="1" spc="10" dirty="0">
                <a:solidFill>
                  <a:srgbClr val="FFFFFF"/>
                </a:solidFill>
                <a:latin typeface="Arial"/>
                <a:cs typeface="Arial"/>
              </a:rPr>
              <a:t>They are </a:t>
            </a:r>
            <a:r>
              <a:rPr sz="1050" b="1" spc="-5" dirty="0">
                <a:solidFill>
                  <a:srgbClr val="FFFFFF"/>
                </a:solidFill>
                <a:latin typeface="Arial"/>
                <a:cs typeface="Arial"/>
              </a:rPr>
              <a:t>now </a:t>
            </a:r>
            <a:r>
              <a:rPr sz="1050" b="1" dirty="0">
                <a:solidFill>
                  <a:srgbClr val="FFFFFF"/>
                </a:solidFill>
                <a:latin typeface="Arial"/>
                <a:cs typeface="Arial"/>
              </a:rPr>
              <a:t>taking </a:t>
            </a:r>
            <a:r>
              <a:rPr sz="1050" b="1" spc="5" dirty="0">
                <a:solidFill>
                  <a:srgbClr val="FFFFFF"/>
                </a:solidFill>
                <a:latin typeface="Arial"/>
                <a:cs typeface="Arial"/>
              </a:rPr>
              <a:t>their </a:t>
            </a:r>
            <a:r>
              <a:rPr sz="1050" b="1" spc="10" dirty="0">
                <a:solidFill>
                  <a:srgbClr val="FFFFFF"/>
                </a:solidFill>
                <a:latin typeface="Arial"/>
                <a:cs typeface="Arial"/>
              </a:rPr>
              <a:t>models </a:t>
            </a:r>
            <a:r>
              <a:rPr sz="1050" b="1" spc="-5" dirty="0">
                <a:solidFill>
                  <a:srgbClr val="FFFFFF"/>
                </a:solidFill>
                <a:latin typeface="Arial"/>
                <a:cs typeface="Arial"/>
              </a:rPr>
              <a:t>one </a:t>
            </a:r>
            <a:r>
              <a:rPr sz="1050" b="1" spc="-25" dirty="0">
                <a:solidFill>
                  <a:srgbClr val="FFFFFF"/>
                </a:solidFill>
                <a:latin typeface="Arial"/>
                <a:cs typeface="Arial"/>
              </a:rPr>
              <a:t>step </a:t>
            </a:r>
            <a:r>
              <a:rPr sz="1050" b="1" spc="-5" dirty="0">
                <a:solidFill>
                  <a:srgbClr val="FFFFFF"/>
                </a:solidFill>
                <a:latin typeface="Arial"/>
                <a:cs typeface="Arial"/>
              </a:rPr>
              <a:t>further </a:t>
            </a:r>
            <a:r>
              <a:rPr sz="1050" b="1" spc="-10" dirty="0">
                <a:solidFill>
                  <a:srgbClr val="FFFFFF"/>
                </a:solidFill>
                <a:latin typeface="Arial"/>
                <a:cs typeface="Arial"/>
              </a:rPr>
              <a:t>— </a:t>
            </a:r>
            <a:r>
              <a:rPr sz="1050" b="1" spc="10" dirty="0">
                <a:solidFill>
                  <a:srgbClr val="FFFFFF"/>
                </a:solidFill>
                <a:latin typeface="Arial"/>
                <a:cs typeface="Arial"/>
              </a:rPr>
              <a:t>developing</a:t>
            </a:r>
            <a:r>
              <a:rPr sz="1050" b="1" spc="-210" dirty="0">
                <a:solidFill>
                  <a:srgbClr val="FFFFFF"/>
                </a:solidFill>
                <a:latin typeface="Arial"/>
                <a:cs typeface="Arial"/>
              </a:rPr>
              <a:t> </a:t>
            </a:r>
            <a:r>
              <a:rPr sz="1050" b="1" spc="-15" dirty="0">
                <a:solidFill>
                  <a:srgbClr val="FFFFFF"/>
                </a:solidFill>
                <a:latin typeface="Arial"/>
                <a:cs typeface="Arial"/>
              </a:rPr>
              <a:t>solutions	</a:t>
            </a:r>
            <a:r>
              <a:rPr sz="1050" b="1" u="sng" spc="-20" dirty="0">
                <a:solidFill>
                  <a:srgbClr val="FFFFFF"/>
                </a:solidFill>
                <a:uFill>
                  <a:solidFill>
                    <a:srgbClr val="015A82"/>
                  </a:solidFill>
                </a:uFill>
                <a:latin typeface="Arial"/>
                <a:cs typeface="Arial"/>
              </a:rPr>
              <a:t> </a:t>
            </a:r>
            <a:r>
              <a:rPr sz="1050" b="1" u="sng" spc="-15" dirty="0">
                <a:solidFill>
                  <a:srgbClr val="FFFFFF"/>
                </a:solidFill>
                <a:uFill>
                  <a:solidFill>
                    <a:srgbClr val="015A82"/>
                  </a:solidFill>
                </a:uFill>
                <a:latin typeface="Arial"/>
                <a:cs typeface="Arial"/>
              </a:rPr>
              <a:t>	</a:t>
            </a:r>
            <a:endParaRPr sz="1050" dirty="0">
              <a:latin typeface="Arial"/>
              <a:cs typeface="Arial"/>
            </a:endParaRPr>
          </a:p>
        </p:txBody>
      </p:sp>
      <p:sp>
        <p:nvSpPr>
          <p:cNvPr id="101" name="object 20">
            <a:extLst>
              <a:ext uri="{FF2B5EF4-FFF2-40B4-BE49-F238E27FC236}">
                <a16:creationId xmlns:a16="http://schemas.microsoft.com/office/drawing/2014/main" id="{12A4014F-C7A7-49E8-9EBB-D751EFFB86A0}"/>
              </a:ext>
            </a:extLst>
          </p:cNvPr>
          <p:cNvSpPr/>
          <p:nvPr/>
        </p:nvSpPr>
        <p:spPr>
          <a:xfrm>
            <a:off x="6207759" y="4439920"/>
            <a:ext cx="182880" cy="162560"/>
          </a:xfrm>
          <a:custGeom>
            <a:avLst/>
            <a:gdLst/>
            <a:ahLst/>
            <a:cxnLst/>
            <a:rect l="l" t="t" r="r" b="b"/>
            <a:pathLst>
              <a:path w="182879" h="162560">
                <a:moveTo>
                  <a:pt x="166750" y="0"/>
                </a:moveTo>
                <a:lnTo>
                  <a:pt x="16128" y="0"/>
                </a:lnTo>
                <a:lnTo>
                  <a:pt x="0" y="162559"/>
                </a:lnTo>
                <a:lnTo>
                  <a:pt x="182879" y="162559"/>
                </a:lnTo>
                <a:lnTo>
                  <a:pt x="166750" y="0"/>
                </a:lnTo>
                <a:close/>
              </a:path>
            </a:pathLst>
          </a:custGeom>
          <a:solidFill>
            <a:srgbClr val="015A82"/>
          </a:solidFill>
        </p:spPr>
        <p:txBody>
          <a:bodyPr wrap="square" lIns="0" tIns="0" rIns="0" bIns="0" rtlCol="0"/>
          <a:lstStyle/>
          <a:p>
            <a:endParaRPr/>
          </a:p>
        </p:txBody>
      </p:sp>
      <p:sp>
        <p:nvSpPr>
          <p:cNvPr id="102" name="object 21">
            <a:extLst>
              <a:ext uri="{FF2B5EF4-FFF2-40B4-BE49-F238E27FC236}">
                <a16:creationId xmlns:a16="http://schemas.microsoft.com/office/drawing/2014/main" id="{145F33F5-CB68-470D-9872-3FD9527159A6}"/>
              </a:ext>
            </a:extLst>
          </p:cNvPr>
          <p:cNvSpPr/>
          <p:nvPr/>
        </p:nvSpPr>
        <p:spPr>
          <a:xfrm>
            <a:off x="6045200" y="4216400"/>
            <a:ext cx="508000" cy="335280"/>
          </a:xfrm>
          <a:custGeom>
            <a:avLst/>
            <a:gdLst/>
            <a:ahLst/>
            <a:cxnLst/>
            <a:rect l="l" t="t" r="r" b="b"/>
            <a:pathLst>
              <a:path w="508000" h="335279">
                <a:moveTo>
                  <a:pt x="484631" y="0"/>
                </a:moveTo>
                <a:lnTo>
                  <a:pt x="23367" y="0"/>
                </a:lnTo>
                <a:lnTo>
                  <a:pt x="14412" y="1863"/>
                </a:lnTo>
                <a:lnTo>
                  <a:pt x="6969" y="6905"/>
                </a:lnTo>
                <a:lnTo>
                  <a:pt x="1883" y="14305"/>
                </a:lnTo>
                <a:lnTo>
                  <a:pt x="0" y="23241"/>
                </a:lnTo>
                <a:lnTo>
                  <a:pt x="0" y="313817"/>
                </a:lnTo>
                <a:lnTo>
                  <a:pt x="1883" y="322474"/>
                </a:lnTo>
                <a:lnTo>
                  <a:pt x="6969" y="329263"/>
                </a:lnTo>
                <a:lnTo>
                  <a:pt x="14412" y="333694"/>
                </a:lnTo>
                <a:lnTo>
                  <a:pt x="23367" y="335280"/>
                </a:lnTo>
                <a:lnTo>
                  <a:pt x="484631" y="335280"/>
                </a:lnTo>
                <a:lnTo>
                  <a:pt x="493587" y="333694"/>
                </a:lnTo>
                <a:lnTo>
                  <a:pt x="501030" y="329263"/>
                </a:lnTo>
                <a:lnTo>
                  <a:pt x="506116" y="322474"/>
                </a:lnTo>
                <a:lnTo>
                  <a:pt x="508000" y="313817"/>
                </a:lnTo>
                <a:lnTo>
                  <a:pt x="508000" y="23241"/>
                </a:lnTo>
                <a:lnTo>
                  <a:pt x="506116" y="14305"/>
                </a:lnTo>
                <a:lnTo>
                  <a:pt x="501030" y="6905"/>
                </a:lnTo>
                <a:lnTo>
                  <a:pt x="493587" y="1863"/>
                </a:lnTo>
                <a:lnTo>
                  <a:pt x="484631" y="0"/>
                </a:lnTo>
                <a:close/>
              </a:path>
            </a:pathLst>
          </a:custGeom>
          <a:solidFill>
            <a:srgbClr val="015A82"/>
          </a:solidFill>
        </p:spPr>
        <p:txBody>
          <a:bodyPr wrap="square" lIns="0" tIns="0" rIns="0" bIns="0" rtlCol="0"/>
          <a:lstStyle/>
          <a:p>
            <a:endParaRPr/>
          </a:p>
        </p:txBody>
      </p:sp>
      <p:sp>
        <p:nvSpPr>
          <p:cNvPr id="103" name="object 22">
            <a:extLst>
              <a:ext uri="{FF2B5EF4-FFF2-40B4-BE49-F238E27FC236}">
                <a16:creationId xmlns:a16="http://schemas.microsoft.com/office/drawing/2014/main" id="{94BABBB3-8C6C-4DF3-9974-4D1637E57FB8}"/>
              </a:ext>
            </a:extLst>
          </p:cNvPr>
          <p:cNvSpPr/>
          <p:nvPr/>
        </p:nvSpPr>
        <p:spPr>
          <a:xfrm>
            <a:off x="6065520" y="4236720"/>
            <a:ext cx="467359" cy="203200"/>
          </a:xfrm>
          <a:custGeom>
            <a:avLst/>
            <a:gdLst/>
            <a:ahLst/>
            <a:cxnLst/>
            <a:rect l="l" t="t" r="r" b="b"/>
            <a:pathLst>
              <a:path w="467359" h="203200">
                <a:moveTo>
                  <a:pt x="460248" y="0"/>
                </a:moveTo>
                <a:lnTo>
                  <a:pt x="7112" y="0"/>
                </a:lnTo>
                <a:lnTo>
                  <a:pt x="0" y="5333"/>
                </a:lnTo>
                <a:lnTo>
                  <a:pt x="0" y="203199"/>
                </a:lnTo>
                <a:lnTo>
                  <a:pt x="56895" y="157225"/>
                </a:lnTo>
                <a:lnTo>
                  <a:pt x="169598" y="157225"/>
                </a:lnTo>
                <a:lnTo>
                  <a:pt x="239902" y="102488"/>
                </a:lnTo>
                <a:lnTo>
                  <a:pt x="366140" y="102488"/>
                </a:lnTo>
                <a:lnTo>
                  <a:pt x="435570" y="49448"/>
                </a:lnTo>
                <a:lnTo>
                  <a:pt x="467359" y="24764"/>
                </a:lnTo>
                <a:lnTo>
                  <a:pt x="467359" y="5333"/>
                </a:lnTo>
                <a:lnTo>
                  <a:pt x="460248" y="0"/>
                </a:lnTo>
                <a:close/>
              </a:path>
              <a:path w="467359" h="203200">
                <a:moveTo>
                  <a:pt x="169598" y="157225"/>
                </a:moveTo>
                <a:lnTo>
                  <a:pt x="56895" y="157225"/>
                </a:lnTo>
                <a:lnTo>
                  <a:pt x="133222" y="185546"/>
                </a:lnTo>
                <a:lnTo>
                  <a:pt x="169598" y="157225"/>
                </a:lnTo>
                <a:close/>
              </a:path>
              <a:path w="467359" h="203200">
                <a:moveTo>
                  <a:pt x="366140" y="102488"/>
                </a:moveTo>
                <a:lnTo>
                  <a:pt x="239902" y="102488"/>
                </a:lnTo>
                <a:lnTo>
                  <a:pt x="335914" y="125475"/>
                </a:lnTo>
                <a:lnTo>
                  <a:pt x="366140" y="102488"/>
                </a:lnTo>
                <a:close/>
              </a:path>
            </a:pathLst>
          </a:custGeom>
          <a:solidFill>
            <a:srgbClr val="F97563"/>
          </a:solidFill>
        </p:spPr>
        <p:txBody>
          <a:bodyPr wrap="square" lIns="0" tIns="0" rIns="0" bIns="0" rtlCol="0"/>
          <a:lstStyle/>
          <a:p>
            <a:endParaRPr/>
          </a:p>
        </p:txBody>
      </p:sp>
      <p:sp>
        <p:nvSpPr>
          <p:cNvPr id="104" name="object 23">
            <a:extLst>
              <a:ext uri="{FF2B5EF4-FFF2-40B4-BE49-F238E27FC236}">
                <a16:creationId xmlns:a16="http://schemas.microsoft.com/office/drawing/2014/main" id="{27955FEA-C4A6-493D-8280-07D3E49843F0}"/>
              </a:ext>
            </a:extLst>
          </p:cNvPr>
          <p:cNvSpPr/>
          <p:nvPr/>
        </p:nvSpPr>
        <p:spPr>
          <a:xfrm>
            <a:off x="6065520" y="4267200"/>
            <a:ext cx="467359" cy="243840"/>
          </a:xfrm>
          <a:custGeom>
            <a:avLst/>
            <a:gdLst/>
            <a:ahLst/>
            <a:cxnLst/>
            <a:rect l="l" t="t" r="r" b="b"/>
            <a:pathLst>
              <a:path w="467359" h="243839">
                <a:moveTo>
                  <a:pt x="56895" y="133476"/>
                </a:moveTo>
                <a:lnTo>
                  <a:pt x="0" y="179705"/>
                </a:lnTo>
                <a:lnTo>
                  <a:pt x="0" y="238506"/>
                </a:lnTo>
                <a:lnTo>
                  <a:pt x="7112" y="243839"/>
                </a:lnTo>
                <a:lnTo>
                  <a:pt x="460248" y="243839"/>
                </a:lnTo>
                <a:lnTo>
                  <a:pt x="467359" y="238506"/>
                </a:lnTo>
                <a:lnTo>
                  <a:pt x="467359" y="161925"/>
                </a:lnTo>
                <a:lnTo>
                  <a:pt x="133222" y="161925"/>
                </a:lnTo>
                <a:lnTo>
                  <a:pt x="56895" y="133476"/>
                </a:lnTo>
                <a:close/>
              </a:path>
              <a:path w="467359" h="243839">
                <a:moveTo>
                  <a:pt x="239902" y="78358"/>
                </a:moveTo>
                <a:lnTo>
                  <a:pt x="133222" y="161925"/>
                </a:lnTo>
                <a:lnTo>
                  <a:pt x="467359" y="161925"/>
                </a:lnTo>
                <a:lnTo>
                  <a:pt x="467359" y="101473"/>
                </a:lnTo>
                <a:lnTo>
                  <a:pt x="335914" y="101473"/>
                </a:lnTo>
                <a:lnTo>
                  <a:pt x="239902" y="78358"/>
                </a:lnTo>
                <a:close/>
              </a:path>
              <a:path w="467359" h="243839">
                <a:moveTo>
                  <a:pt x="467359" y="0"/>
                </a:moveTo>
                <a:lnTo>
                  <a:pt x="435820" y="24856"/>
                </a:lnTo>
                <a:lnTo>
                  <a:pt x="353452" y="88618"/>
                </a:lnTo>
                <a:lnTo>
                  <a:pt x="335914" y="101473"/>
                </a:lnTo>
                <a:lnTo>
                  <a:pt x="467359" y="101473"/>
                </a:lnTo>
                <a:lnTo>
                  <a:pt x="467359" y="0"/>
                </a:lnTo>
                <a:close/>
              </a:path>
            </a:pathLst>
          </a:custGeom>
          <a:solidFill>
            <a:srgbClr val="E45D4B"/>
          </a:solidFill>
        </p:spPr>
        <p:txBody>
          <a:bodyPr wrap="square" lIns="0" tIns="0" rIns="0" bIns="0" rtlCol="0"/>
          <a:lstStyle/>
          <a:p>
            <a:endParaRPr/>
          </a:p>
        </p:txBody>
      </p:sp>
      <p:sp>
        <p:nvSpPr>
          <p:cNvPr id="105" name="object 24">
            <a:extLst>
              <a:ext uri="{FF2B5EF4-FFF2-40B4-BE49-F238E27FC236}">
                <a16:creationId xmlns:a16="http://schemas.microsoft.com/office/drawing/2014/main" id="{E1060796-FDC5-40E8-A51A-1666196DC2F1}"/>
              </a:ext>
            </a:extLst>
          </p:cNvPr>
          <p:cNvSpPr/>
          <p:nvPr/>
        </p:nvSpPr>
        <p:spPr>
          <a:xfrm>
            <a:off x="6380479" y="4348479"/>
            <a:ext cx="30480" cy="30480"/>
          </a:xfrm>
          <a:custGeom>
            <a:avLst/>
            <a:gdLst/>
            <a:ahLst/>
            <a:cxnLst/>
            <a:rect l="l" t="t" r="r" b="b"/>
            <a:pathLst>
              <a:path w="30479" h="30479">
                <a:moveTo>
                  <a:pt x="23622" y="0"/>
                </a:moveTo>
                <a:lnTo>
                  <a:pt x="6858" y="0"/>
                </a:lnTo>
                <a:lnTo>
                  <a:pt x="0" y="6858"/>
                </a:lnTo>
                <a:lnTo>
                  <a:pt x="0" y="23622"/>
                </a:lnTo>
                <a:lnTo>
                  <a:pt x="6858" y="30480"/>
                </a:lnTo>
                <a:lnTo>
                  <a:pt x="23622" y="30480"/>
                </a:lnTo>
                <a:lnTo>
                  <a:pt x="30480" y="23622"/>
                </a:lnTo>
                <a:lnTo>
                  <a:pt x="30480" y="6858"/>
                </a:lnTo>
                <a:lnTo>
                  <a:pt x="23622" y="0"/>
                </a:lnTo>
                <a:close/>
              </a:path>
            </a:pathLst>
          </a:custGeom>
          <a:solidFill>
            <a:srgbClr val="FFFFFF"/>
          </a:solidFill>
        </p:spPr>
        <p:txBody>
          <a:bodyPr wrap="square" lIns="0" tIns="0" rIns="0" bIns="0" rtlCol="0"/>
          <a:lstStyle/>
          <a:p>
            <a:endParaRPr/>
          </a:p>
        </p:txBody>
      </p:sp>
      <p:sp>
        <p:nvSpPr>
          <p:cNvPr id="106" name="object 25">
            <a:extLst>
              <a:ext uri="{FF2B5EF4-FFF2-40B4-BE49-F238E27FC236}">
                <a16:creationId xmlns:a16="http://schemas.microsoft.com/office/drawing/2014/main" id="{EFA5908F-DA1D-453E-AE8E-51FAB0E177D2}"/>
              </a:ext>
            </a:extLst>
          </p:cNvPr>
          <p:cNvSpPr/>
          <p:nvPr/>
        </p:nvSpPr>
        <p:spPr>
          <a:xfrm>
            <a:off x="6289040" y="4328159"/>
            <a:ext cx="30480" cy="30480"/>
          </a:xfrm>
          <a:custGeom>
            <a:avLst/>
            <a:gdLst/>
            <a:ahLst/>
            <a:cxnLst/>
            <a:rect l="l" t="t" r="r" b="b"/>
            <a:pathLst>
              <a:path w="30479" h="30479">
                <a:moveTo>
                  <a:pt x="23622" y="0"/>
                </a:moveTo>
                <a:lnTo>
                  <a:pt x="6858" y="0"/>
                </a:lnTo>
                <a:lnTo>
                  <a:pt x="0" y="6857"/>
                </a:lnTo>
                <a:lnTo>
                  <a:pt x="0" y="23621"/>
                </a:lnTo>
                <a:lnTo>
                  <a:pt x="6858" y="30479"/>
                </a:lnTo>
                <a:lnTo>
                  <a:pt x="23622" y="30479"/>
                </a:lnTo>
                <a:lnTo>
                  <a:pt x="30480" y="23621"/>
                </a:lnTo>
                <a:lnTo>
                  <a:pt x="30480" y="6857"/>
                </a:lnTo>
                <a:lnTo>
                  <a:pt x="23622" y="0"/>
                </a:lnTo>
                <a:close/>
              </a:path>
            </a:pathLst>
          </a:custGeom>
          <a:solidFill>
            <a:srgbClr val="FFFFFF"/>
          </a:solidFill>
        </p:spPr>
        <p:txBody>
          <a:bodyPr wrap="square" lIns="0" tIns="0" rIns="0" bIns="0" rtlCol="0"/>
          <a:lstStyle/>
          <a:p>
            <a:endParaRPr/>
          </a:p>
        </p:txBody>
      </p:sp>
      <p:sp>
        <p:nvSpPr>
          <p:cNvPr id="107" name="object 26">
            <a:extLst>
              <a:ext uri="{FF2B5EF4-FFF2-40B4-BE49-F238E27FC236}">
                <a16:creationId xmlns:a16="http://schemas.microsoft.com/office/drawing/2014/main" id="{14562C9B-FFBA-4656-AF2C-4EAF1FB141EB}"/>
              </a:ext>
            </a:extLst>
          </p:cNvPr>
          <p:cNvSpPr/>
          <p:nvPr/>
        </p:nvSpPr>
        <p:spPr>
          <a:xfrm>
            <a:off x="6177279" y="4409440"/>
            <a:ext cx="30480" cy="30480"/>
          </a:xfrm>
          <a:custGeom>
            <a:avLst/>
            <a:gdLst/>
            <a:ahLst/>
            <a:cxnLst/>
            <a:rect l="l" t="t" r="r" b="b"/>
            <a:pathLst>
              <a:path w="30479" h="30479">
                <a:moveTo>
                  <a:pt x="23622" y="0"/>
                </a:moveTo>
                <a:lnTo>
                  <a:pt x="6858" y="0"/>
                </a:lnTo>
                <a:lnTo>
                  <a:pt x="0" y="6858"/>
                </a:lnTo>
                <a:lnTo>
                  <a:pt x="0" y="23622"/>
                </a:lnTo>
                <a:lnTo>
                  <a:pt x="6858" y="30480"/>
                </a:lnTo>
                <a:lnTo>
                  <a:pt x="23622" y="30480"/>
                </a:lnTo>
                <a:lnTo>
                  <a:pt x="30480" y="23622"/>
                </a:lnTo>
                <a:lnTo>
                  <a:pt x="30480" y="6858"/>
                </a:lnTo>
                <a:lnTo>
                  <a:pt x="23622" y="0"/>
                </a:lnTo>
                <a:close/>
              </a:path>
            </a:pathLst>
          </a:custGeom>
          <a:solidFill>
            <a:srgbClr val="FFFFFF"/>
          </a:solidFill>
        </p:spPr>
        <p:txBody>
          <a:bodyPr wrap="square" lIns="0" tIns="0" rIns="0" bIns="0" rtlCol="0"/>
          <a:lstStyle/>
          <a:p>
            <a:endParaRPr/>
          </a:p>
        </p:txBody>
      </p:sp>
      <p:sp>
        <p:nvSpPr>
          <p:cNvPr id="108" name="object 27">
            <a:extLst>
              <a:ext uri="{FF2B5EF4-FFF2-40B4-BE49-F238E27FC236}">
                <a16:creationId xmlns:a16="http://schemas.microsoft.com/office/drawing/2014/main" id="{9516F60F-D734-4A06-8C49-AC598AF4FE3D}"/>
              </a:ext>
            </a:extLst>
          </p:cNvPr>
          <p:cNvSpPr/>
          <p:nvPr/>
        </p:nvSpPr>
        <p:spPr>
          <a:xfrm>
            <a:off x="6106159" y="4389120"/>
            <a:ext cx="30480" cy="30480"/>
          </a:xfrm>
          <a:custGeom>
            <a:avLst/>
            <a:gdLst/>
            <a:ahLst/>
            <a:cxnLst/>
            <a:rect l="l" t="t" r="r" b="b"/>
            <a:pathLst>
              <a:path w="30479" h="30479">
                <a:moveTo>
                  <a:pt x="23622" y="0"/>
                </a:moveTo>
                <a:lnTo>
                  <a:pt x="6857" y="0"/>
                </a:lnTo>
                <a:lnTo>
                  <a:pt x="0" y="6857"/>
                </a:lnTo>
                <a:lnTo>
                  <a:pt x="0" y="23621"/>
                </a:lnTo>
                <a:lnTo>
                  <a:pt x="6857" y="30479"/>
                </a:lnTo>
                <a:lnTo>
                  <a:pt x="23622" y="30479"/>
                </a:lnTo>
                <a:lnTo>
                  <a:pt x="30479" y="23621"/>
                </a:lnTo>
                <a:lnTo>
                  <a:pt x="30479" y="6857"/>
                </a:lnTo>
                <a:lnTo>
                  <a:pt x="23622" y="0"/>
                </a:lnTo>
                <a:close/>
              </a:path>
            </a:pathLst>
          </a:custGeom>
          <a:solidFill>
            <a:srgbClr val="FFFFFF"/>
          </a:solidFill>
        </p:spPr>
        <p:txBody>
          <a:bodyPr wrap="square" lIns="0" tIns="0" rIns="0" bIns="0" rtlCol="0"/>
          <a:lstStyle/>
          <a:p>
            <a:endParaRPr/>
          </a:p>
        </p:txBody>
      </p:sp>
      <p:sp>
        <p:nvSpPr>
          <p:cNvPr id="109" name="object 28">
            <a:extLst>
              <a:ext uri="{FF2B5EF4-FFF2-40B4-BE49-F238E27FC236}">
                <a16:creationId xmlns:a16="http://schemas.microsoft.com/office/drawing/2014/main" id="{35D3C3BF-850B-48B3-BC1D-A9E92C024FD9}"/>
              </a:ext>
            </a:extLst>
          </p:cNvPr>
          <p:cNvSpPr/>
          <p:nvPr/>
        </p:nvSpPr>
        <p:spPr>
          <a:xfrm>
            <a:off x="6065520" y="4257040"/>
            <a:ext cx="467359" cy="193040"/>
          </a:xfrm>
          <a:custGeom>
            <a:avLst/>
            <a:gdLst/>
            <a:ahLst/>
            <a:cxnLst/>
            <a:rect l="l" t="t" r="r" b="b"/>
            <a:pathLst>
              <a:path w="467359" h="193039">
                <a:moveTo>
                  <a:pt x="56895" y="134239"/>
                </a:moveTo>
                <a:lnTo>
                  <a:pt x="55117" y="134239"/>
                </a:lnTo>
                <a:lnTo>
                  <a:pt x="53339" y="136017"/>
                </a:lnTo>
                <a:lnTo>
                  <a:pt x="0" y="180212"/>
                </a:lnTo>
                <a:lnTo>
                  <a:pt x="0" y="193040"/>
                </a:lnTo>
                <a:lnTo>
                  <a:pt x="3555" y="193040"/>
                </a:lnTo>
                <a:lnTo>
                  <a:pt x="56895" y="147066"/>
                </a:lnTo>
                <a:lnTo>
                  <a:pt x="86629" y="147066"/>
                </a:lnTo>
                <a:lnTo>
                  <a:pt x="58674" y="136017"/>
                </a:lnTo>
                <a:lnTo>
                  <a:pt x="56895" y="134239"/>
                </a:lnTo>
                <a:close/>
              </a:path>
              <a:path w="467359" h="193039">
                <a:moveTo>
                  <a:pt x="86629" y="147066"/>
                </a:moveTo>
                <a:lnTo>
                  <a:pt x="56895" y="147066"/>
                </a:lnTo>
                <a:lnTo>
                  <a:pt x="131444" y="176530"/>
                </a:lnTo>
                <a:lnTo>
                  <a:pt x="135000" y="176530"/>
                </a:lnTo>
                <a:lnTo>
                  <a:pt x="136778" y="174625"/>
                </a:lnTo>
                <a:lnTo>
                  <a:pt x="148381" y="165481"/>
                </a:lnTo>
                <a:lnTo>
                  <a:pt x="133222" y="165481"/>
                </a:lnTo>
                <a:lnTo>
                  <a:pt x="86629" y="147066"/>
                </a:lnTo>
                <a:close/>
              </a:path>
              <a:path w="467359" h="193039">
                <a:moveTo>
                  <a:pt x="239902" y="78993"/>
                </a:moveTo>
                <a:lnTo>
                  <a:pt x="238125" y="80899"/>
                </a:lnTo>
                <a:lnTo>
                  <a:pt x="236346" y="80899"/>
                </a:lnTo>
                <a:lnTo>
                  <a:pt x="133222" y="165481"/>
                </a:lnTo>
                <a:lnTo>
                  <a:pt x="148381" y="165481"/>
                </a:lnTo>
                <a:lnTo>
                  <a:pt x="241680" y="91948"/>
                </a:lnTo>
                <a:lnTo>
                  <a:pt x="287908" y="91948"/>
                </a:lnTo>
                <a:lnTo>
                  <a:pt x="241680" y="80899"/>
                </a:lnTo>
                <a:lnTo>
                  <a:pt x="239902" y="78993"/>
                </a:lnTo>
                <a:close/>
              </a:path>
              <a:path w="467359" h="193039">
                <a:moveTo>
                  <a:pt x="287908" y="91948"/>
                </a:moveTo>
                <a:lnTo>
                  <a:pt x="241680" y="91948"/>
                </a:lnTo>
                <a:lnTo>
                  <a:pt x="334137" y="114046"/>
                </a:lnTo>
                <a:lnTo>
                  <a:pt x="338468" y="113464"/>
                </a:lnTo>
                <a:lnTo>
                  <a:pt x="353730" y="102997"/>
                </a:lnTo>
                <a:lnTo>
                  <a:pt x="334137" y="102997"/>
                </a:lnTo>
                <a:lnTo>
                  <a:pt x="287908" y="91948"/>
                </a:lnTo>
                <a:close/>
              </a:path>
              <a:path w="467359" h="193039">
                <a:moveTo>
                  <a:pt x="467359" y="0"/>
                </a:moveTo>
                <a:lnTo>
                  <a:pt x="385413" y="64595"/>
                </a:lnTo>
                <a:lnTo>
                  <a:pt x="352702" y="89743"/>
                </a:lnTo>
                <a:lnTo>
                  <a:pt x="334137" y="102997"/>
                </a:lnTo>
                <a:lnTo>
                  <a:pt x="353730" y="102997"/>
                </a:lnTo>
                <a:lnTo>
                  <a:pt x="354123" y="102727"/>
                </a:lnTo>
                <a:lnTo>
                  <a:pt x="393090" y="72344"/>
                </a:lnTo>
                <a:lnTo>
                  <a:pt x="467359" y="12827"/>
                </a:lnTo>
                <a:lnTo>
                  <a:pt x="467359" y="0"/>
                </a:lnTo>
                <a:close/>
              </a:path>
            </a:pathLst>
          </a:custGeom>
          <a:solidFill>
            <a:srgbClr val="FFFFFF"/>
          </a:solidFill>
        </p:spPr>
        <p:txBody>
          <a:bodyPr wrap="square" lIns="0" tIns="0" rIns="0" bIns="0" rtlCol="0"/>
          <a:lstStyle/>
          <a:p>
            <a:endParaRPr/>
          </a:p>
        </p:txBody>
      </p:sp>
      <p:sp>
        <p:nvSpPr>
          <p:cNvPr id="110" name="object 29">
            <a:extLst>
              <a:ext uri="{FF2B5EF4-FFF2-40B4-BE49-F238E27FC236}">
                <a16:creationId xmlns:a16="http://schemas.microsoft.com/office/drawing/2014/main" id="{295A564C-0F76-43F6-9226-0A31A007136D}"/>
              </a:ext>
            </a:extLst>
          </p:cNvPr>
          <p:cNvSpPr/>
          <p:nvPr/>
        </p:nvSpPr>
        <p:spPr>
          <a:xfrm>
            <a:off x="5984240" y="4165600"/>
            <a:ext cx="182880" cy="182880"/>
          </a:xfrm>
          <a:prstGeom prst="rect">
            <a:avLst/>
          </a:prstGeom>
          <a:blipFill>
            <a:blip r:embed="rId4" cstate="print"/>
            <a:stretch>
              <a:fillRect/>
            </a:stretch>
          </a:blipFill>
        </p:spPr>
        <p:txBody>
          <a:bodyPr wrap="square" lIns="0" tIns="0" rIns="0" bIns="0" rtlCol="0"/>
          <a:lstStyle/>
          <a:p>
            <a:endParaRPr/>
          </a:p>
        </p:txBody>
      </p:sp>
      <p:sp>
        <p:nvSpPr>
          <p:cNvPr id="111" name="object 30">
            <a:extLst>
              <a:ext uri="{FF2B5EF4-FFF2-40B4-BE49-F238E27FC236}">
                <a16:creationId xmlns:a16="http://schemas.microsoft.com/office/drawing/2014/main" id="{1C9D6A22-FC45-465F-848E-EFBDA8D13769}"/>
              </a:ext>
            </a:extLst>
          </p:cNvPr>
          <p:cNvSpPr/>
          <p:nvPr/>
        </p:nvSpPr>
        <p:spPr>
          <a:xfrm>
            <a:off x="6492240" y="4378959"/>
            <a:ext cx="132080" cy="132079"/>
          </a:xfrm>
          <a:prstGeom prst="rect">
            <a:avLst/>
          </a:prstGeom>
          <a:blipFill>
            <a:blip r:embed="rId5" cstate="print"/>
            <a:stretch>
              <a:fillRect/>
            </a:stretch>
          </a:blipFill>
        </p:spPr>
        <p:txBody>
          <a:bodyPr wrap="square" lIns="0" tIns="0" rIns="0" bIns="0" rtlCol="0"/>
          <a:lstStyle/>
          <a:p>
            <a:endParaRPr/>
          </a:p>
        </p:txBody>
      </p:sp>
      <p:sp>
        <p:nvSpPr>
          <p:cNvPr id="112" name="object 31">
            <a:extLst>
              <a:ext uri="{FF2B5EF4-FFF2-40B4-BE49-F238E27FC236}">
                <a16:creationId xmlns:a16="http://schemas.microsoft.com/office/drawing/2014/main" id="{14B2E18F-603F-4F6C-9030-F1B7A27DCF5F}"/>
              </a:ext>
            </a:extLst>
          </p:cNvPr>
          <p:cNvSpPr txBox="1"/>
          <p:nvPr/>
        </p:nvSpPr>
        <p:spPr>
          <a:xfrm>
            <a:off x="1035050" y="5989954"/>
            <a:ext cx="4519295" cy="135890"/>
          </a:xfrm>
          <a:prstGeom prst="rect">
            <a:avLst/>
          </a:prstGeom>
        </p:spPr>
        <p:txBody>
          <a:bodyPr vert="horz" wrap="square" lIns="0" tIns="15240" rIns="0" bIns="0" rtlCol="0">
            <a:spAutoFit/>
          </a:bodyPr>
          <a:lstStyle/>
          <a:p>
            <a:pPr marL="12700">
              <a:lnSpc>
                <a:spcPct val="100000"/>
              </a:lnSpc>
              <a:spcBef>
                <a:spcPts val="120"/>
              </a:spcBef>
            </a:pPr>
            <a:r>
              <a:rPr sz="700" spc="25" dirty="0">
                <a:solidFill>
                  <a:srgbClr val="00338D"/>
                </a:solidFill>
                <a:latin typeface="Arial"/>
                <a:cs typeface="Arial"/>
              </a:rPr>
              <a:t>Note</a:t>
            </a:r>
            <a:r>
              <a:rPr sz="700" spc="-35" dirty="0">
                <a:solidFill>
                  <a:srgbClr val="00338D"/>
                </a:solidFill>
                <a:latin typeface="Arial"/>
                <a:cs typeface="Arial"/>
              </a:rPr>
              <a:t> </a:t>
            </a:r>
            <a:r>
              <a:rPr sz="700" spc="5" dirty="0">
                <a:solidFill>
                  <a:srgbClr val="00338D"/>
                </a:solidFill>
                <a:latin typeface="Arial"/>
                <a:cs typeface="Arial"/>
              </a:rPr>
              <a:t>1.</a:t>
            </a:r>
            <a:r>
              <a:rPr sz="700" spc="15" dirty="0">
                <a:solidFill>
                  <a:srgbClr val="00338D"/>
                </a:solidFill>
                <a:latin typeface="Arial"/>
                <a:cs typeface="Arial"/>
              </a:rPr>
              <a:t> </a:t>
            </a:r>
            <a:r>
              <a:rPr sz="700" spc="25" dirty="0">
                <a:solidFill>
                  <a:srgbClr val="00338D"/>
                </a:solidFill>
                <a:latin typeface="Arial"/>
                <a:cs typeface="Arial"/>
              </a:rPr>
              <a:t>In</a:t>
            </a:r>
            <a:r>
              <a:rPr sz="700" spc="-35" dirty="0">
                <a:solidFill>
                  <a:srgbClr val="00338D"/>
                </a:solidFill>
                <a:latin typeface="Arial"/>
                <a:cs typeface="Arial"/>
              </a:rPr>
              <a:t> </a:t>
            </a:r>
            <a:r>
              <a:rPr sz="700" spc="5" dirty="0">
                <a:solidFill>
                  <a:srgbClr val="00338D"/>
                </a:solidFill>
                <a:latin typeface="Arial"/>
                <a:cs typeface="Arial"/>
              </a:rPr>
              <a:t>exchange,</a:t>
            </a:r>
            <a:r>
              <a:rPr sz="700" spc="15" dirty="0">
                <a:solidFill>
                  <a:srgbClr val="00338D"/>
                </a:solidFill>
                <a:latin typeface="Arial"/>
                <a:cs typeface="Arial"/>
              </a:rPr>
              <a:t> </a:t>
            </a:r>
            <a:r>
              <a:rPr sz="700" spc="-5" dirty="0">
                <a:solidFill>
                  <a:srgbClr val="00338D"/>
                </a:solidFill>
                <a:latin typeface="Arial"/>
                <a:cs typeface="Arial"/>
              </a:rPr>
              <a:t>they</a:t>
            </a:r>
            <a:r>
              <a:rPr sz="700" spc="10" dirty="0">
                <a:solidFill>
                  <a:srgbClr val="00338D"/>
                </a:solidFill>
                <a:latin typeface="Arial"/>
                <a:cs typeface="Arial"/>
              </a:rPr>
              <a:t> </a:t>
            </a:r>
            <a:r>
              <a:rPr sz="700" spc="-5" dirty="0">
                <a:solidFill>
                  <a:srgbClr val="00338D"/>
                </a:solidFill>
                <a:latin typeface="Arial"/>
                <a:cs typeface="Arial"/>
              </a:rPr>
              <a:t>will</a:t>
            </a:r>
            <a:r>
              <a:rPr sz="700" spc="-30" dirty="0">
                <a:solidFill>
                  <a:srgbClr val="00338D"/>
                </a:solidFill>
                <a:latin typeface="Arial"/>
                <a:cs typeface="Arial"/>
              </a:rPr>
              <a:t> </a:t>
            </a:r>
            <a:r>
              <a:rPr sz="700" spc="5" dirty="0">
                <a:solidFill>
                  <a:srgbClr val="00338D"/>
                </a:solidFill>
                <a:latin typeface="Arial"/>
                <a:cs typeface="Arial"/>
              </a:rPr>
              <a:t>harvest</a:t>
            </a:r>
            <a:r>
              <a:rPr sz="700" spc="10" dirty="0">
                <a:solidFill>
                  <a:srgbClr val="00338D"/>
                </a:solidFill>
                <a:latin typeface="Arial"/>
                <a:cs typeface="Arial"/>
              </a:rPr>
              <a:t> </a:t>
            </a:r>
            <a:r>
              <a:rPr sz="700" spc="-10" dirty="0">
                <a:solidFill>
                  <a:srgbClr val="00338D"/>
                </a:solidFill>
                <a:latin typeface="Arial"/>
                <a:cs typeface="Arial"/>
              </a:rPr>
              <a:t>the</a:t>
            </a:r>
            <a:r>
              <a:rPr sz="700" spc="-30" dirty="0">
                <a:solidFill>
                  <a:srgbClr val="00338D"/>
                </a:solidFill>
                <a:latin typeface="Arial"/>
                <a:cs typeface="Arial"/>
              </a:rPr>
              <a:t> </a:t>
            </a:r>
            <a:r>
              <a:rPr sz="700" spc="15" dirty="0">
                <a:solidFill>
                  <a:srgbClr val="00338D"/>
                </a:solidFill>
                <a:latin typeface="Arial"/>
                <a:cs typeface="Arial"/>
              </a:rPr>
              <a:t>data</a:t>
            </a:r>
            <a:r>
              <a:rPr sz="700" spc="-30" dirty="0">
                <a:solidFill>
                  <a:srgbClr val="00338D"/>
                </a:solidFill>
                <a:latin typeface="Arial"/>
                <a:cs typeface="Arial"/>
              </a:rPr>
              <a:t> </a:t>
            </a:r>
            <a:r>
              <a:rPr sz="700" spc="25" dirty="0">
                <a:solidFill>
                  <a:srgbClr val="00338D"/>
                </a:solidFill>
                <a:latin typeface="Arial"/>
                <a:cs typeface="Arial"/>
              </a:rPr>
              <a:t>to</a:t>
            </a:r>
            <a:r>
              <a:rPr sz="700" spc="-30" dirty="0">
                <a:solidFill>
                  <a:srgbClr val="00338D"/>
                </a:solidFill>
                <a:latin typeface="Arial"/>
                <a:cs typeface="Arial"/>
              </a:rPr>
              <a:t> </a:t>
            </a:r>
            <a:r>
              <a:rPr sz="700" spc="-5" dirty="0">
                <a:solidFill>
                  <a:srgbClr val="00338D"/>
                </a:solidFill>
                <a:latin typeface="Arial"/>
                <a:cs typeface="Arial"/>
              </a:rPr>
              <a:t>continue</a:t>
            </a:r>
            <a:r>
              <a:rPr sz="700" spc="-30" dirty="0">
                <a:solidFill>
                  <a:srgbClr val="00338D"/>
                </a:solidFill>
                <a:latin typeface="Arial"/>
                <a:cs typeface="Arial"/>
              </a:rPr>
              <a:t> </a:t>
            </a:r>
            <a:r>
              <a:rPr sz="700" spc="25" dirty="0">
                <a:solidFill>
                  <a:srgbClr val="00338D"/>
                </a:solidFill>
                <a:latin typeface="Arial"/>
                <a:cs typeface="Arial"/>
              </a:rPr>
              <a:t>to</a:t>
            </a:r>
            <a:r>
              <a:rPr sz="700" spc="-35" dirty="0">
                <a:solidFill>
                  <a:srgbClr val="00338D"/>
                </a:solidFill>
                <a:latin typeface="Arial"/>
                <a:cs typeface="Arial"/>
              </a:rPr>
              <a:t> </a:t>
            </a:r>
            <a:r>
              <a:rPr sz="700" spc="10" dirty="0">
                <a:solidFill>
                  <a:srgbClr val="00338D"/>
                </a:solidFill>
                <a:latin typeface="Arial"/>
                <a:cs typeface="Arial"/>
              </a:rPr>
              <a:t>deepen</a:t>
            </a:r>
            <a:r>
              <a:rPr sz="700" spc="-30" dirty="0">
                <a:solidFill>
                  <a:srgbClr val="00338D"/>
                </a:solidFill>
                <a:latin typeface="Arial"/>
                <a:cs typeface="Arial"/>
              </a:rPr>
              <a:t> </a:t>
            </a:r>
            <a:r>
              <a:rPr sz="700" spc="-5" dirty="0">
                <a:solidFill>
                  <a:srgbClr val="00338D"/>
                </a:solidFill>
                <a:latin typeface="Arial"/>
                <a:cs typeface="Arial"/>
              </a:rPr>
              <a:t>their</a:t>
            </a:r>
            <a:r>
              <a:rPr sz="700" spc="-30" dirty="0">
                <a:solidFill>
                  <a:srgbClr val="00338D"/>
                </a:solidFill>
                <a:latin typeface="Arial"/>
                <a:cs typeface="Arial"/>
              </a:rPr>
              <a:t> </a:t>
            </a:r>
            <a:r>
              <a:rPr sz="700" dirty="0">
                <a:solidFill>
                  <a:srgbClr val="00338D"/>
                </a:solidFill>
                <a:latin typeface="Arial"/>
                <a:cs typeface="Arial"/>
              </a:rPr>
              <a:t>understanding</a:t>
            </a:r>
            <a:r>
              <a:rPr sz="700" spc="-30" dirty="0">
                <a:solidFill>
                  <a:srgbClr val="00338D"/>
                </a:solidFill>
                <a:latin typeface="Arial"/>
                <a:cs typeface="Arial"/>
              </a:rPr>
              <a:t> </a:t>
            </a:r>
            <a:r>
              <a:rPr sz="700" spc="5" dirty="0">
                <a:solidFill>
                  <a:srgbClr val="00338D"/>
                </a:solidFill>
                <a:latin typeface="Arial"/>
                <a:cs typeface="Arial"/>
              </a:rPr>
              <a:t>of</a:t>
            </a:r>
            <a:r>
              <a:rPr sz="700" spc="10" dirty="0">
                <a:solidFill>
                  <a:srgbClr val="00338D"/>
                </a:solidFill>
                <a:latin typeface="Arial"/>
                <a:cs typeface="Arial"/>
              </a:rPr>
              <a:t> </a:t>
            </a:r>
            <a:r>
              <a:rPr sz="700" dirty="0">
                <a:solidFill>
                  <a:srgbClr val="00338D"/>
                </a:solidFill>
                <a:latin typeface="Arial"/>
                <a:cs typeface="Arial"/>
              </a:rPr>
              <a:t>consumer</a:t>
            </a:r>
            <a:r>
              <a:rPr sz="700" spc="-30" dirty="0">
                <a:solidFill>
                  <a:srgbClr val="00338D"/>
                </a:solidFill>
                <a:latin typeface="Arial"/>
                <a:cs typeface="Arial"/>
              </a:rPr>
              <a:t> </a:t>
            </a:r>
            <a:r>
              <a:rPr sz="700" spc="-5" dirty="0">
                <a:solidFill>
                  <a:srgbClr val="00338D"/>
                </a:solidFill>
                <a:latin typeface="Arial"/>
                <a:cs typeface="Arial"/>
              </a:rPr>
              <a:t>behaviours</a:t>
            </a:r>
            <a:endParaRPr sz="700">
              <a:latin typeface="Arial"/>
              <a:cs typeface="Arial"/>
            </a:endParaRPr>
          </a:p>
        </p:txBody>
      </p:sp>
      <p:sp>
        <p:nvSpPr>
          <p:cNvPr id="113" name="object 32">
            <a:extLst>
              <a:ext uri="{FF2B5EF4-FFF2-40B4-BE49-F238E27FC236}">
                <a16:creationId xmlns:a16="http://schemas.microsoft.com/office/drawing/2014/main" id="{4F3DCE19-E949-4934-B3A2-B26C77A6FA75}"/>
              </a:ext>
            </a:extLst>
          </p:cNvPr>
          <p:cNvSpPr txBox="1"/>
          <p:nvPr/>
        </p:nvSpPr>
        <p:spPr>
          <a:xfrm>
            <a:off x="1069975" y="4504521"/>
            <a:ext cx="3964304" cy="1356360"/>
          </a:xfrm>
          <a:prstGeom prst="rect">
            <a:avLst/>
          </a:prstGeom>
        </p:spPr>
        <p:txBody>
          <a:bodyPr vert="horz" wrap="square" lIns="0" tIns="88265" rIns="0" bIns="0" rtlCol="0">
            <a:spAutoFit/>
          </a:bodyPr>
          <a:lstStyle/>
          <a:p>
            <a:pPr marL="12700">
              <a:lnSpc>
                <a:spcPct val="100000"/>
              </a:lnSpc>
              <a:spcBef>
                <a:spcPts val="695"/>
              </a:spcBef>
            </a:pPr>
            <a:r>
              <a:rPr sz="1050" b="1" spc="10" dirty="0">
                <a:solidFill>
                  <a:srgbClr val="FFFFFF"/>
                </a:solidFill>
                <a:latin typeface="Arial"/>
                <a:cs typeface="Arial"/>
              </a:rPr>
              <a:t>and </a:t>
            </a:r>
            <a:r>
              <a:rPr sz="1050" b="1" spc="-15" dirty="0">
                <a:solidFill>
                  <a:srgbClr val="FFFFFF"/>
                </a:solidFill>
                <a:latin typeface="Arial"/>
                <a:cs typeface="Arial"/>
              </a:rPr>
              <a:t>products </a:t>
            </a:r>
            <a:r>
              <a:rPr sz="1050" b="1" spc="5" dirty="0">
                <a:solidFill>
                  <a:srgbClr val="FFFFFF"/>
                </a:solidFill>
                <a:latin typeface="Arial"/>
                <a:cs typeface="Arial"/>
              </a:rPr>
              <a:t>which </a:t>
            </a:r>
            <a:r>
              <a:rPr sz="1050" b="1" dirty="0">
                <a:solidFill>
                  <a:srgbClr val="FFFFFF"/>
                </a:solidFill>
                <a:latin typeface="Arial"/>
                <a:cs typeface="Arial"/>
              </a:rPr>
              <a:t>they </a:t>
            </a:r>
            <a:r>
              <a:rPr sz="1050" b="1" spc="-5" dirty="0">
                <a:solidFill>
                  <a:srgbClr val="FFFFFF"/>
                </a:solidFill>
                <a:latin typeface="Arial"/>
                <a:cs typeface="Arial"/>
              </a:rPr>
              <a:t>offer </a:t>
            </a:r>
            <a:r>
              <a:rPr sz="1050" b="1" dirty="0">
                <a:solidFill>
                  <a:srgbClr val="FFFFFF"/>
                </a:solidFill>
                <a:latin typeface="Arial"/>
                <a:cs typeface="Arial"/>
              </a:rPr>
              <a:t>directly </a:t>
            </a:r>
            <a:r>
              <a:rPr sz="1050" b="1" spc="-20" dirty="0">
                <a:solidFill>
                  <a:srgbClr val="FFFFFF"/>
                </a:solidFill>
                <a:latin typeface="Arial"/>
                <a:cs typeface="Arial"/>
              </a:rPr>
              <a:t>to </a:t>
            </a:r>
            <a:r>
              <a:rPr sz="1050" b="1" dirty="0">
                <a:solidFill>
                  <a:srgbClr val="FFFFFF"/>
                </a:solidFill>
                <a:latin typeface="Arial"/>
                <a:cs typeface="Arial"/>
              </a:rPr>
              <a:t>other</a:t>
            </a:r>
            <a:r>
              <a:rPr sz="1050" b="1" spc="-135" dirty="0">
                <a:solidFill>
                  <a:srgbClr val="FFFFFF"/>
                </a:solidFill>
                <a:latin typeface="Arial"/>
                <a:cs typeface="Arial"/>
              </a:rPr>
              <a:t> </a:t>
            </a:r>
            <a:r>
              <a:rPr sz="1050" b="1" spc="10" dirty="0">
                <a:solidFill>
                  <a:srgbClr val="FFFFFF"/>
                </a:solidFill>
                <a:latin typeface="Arial"/>
                <a:cs typeface="Arial"/>
              </a:rPr>
              <a:t>retailers</a:t>
            </a:r>
            <a:r>
              <a:rPr sz="1050" b="1" spc="15" baseline="23809" dirty="0">
                <a:solidFill>
                  <a:srgbClr val="FFFFFF"/>
                </a:solidFill>
                <a:latin typeface="Arial"/>
                <a:cs typeface="Arial"/>
              </a:rPr>
              <a:t>1</a:t>
            </a:r>
            <a:endParaRPr sz="1050" baseline="23809">
              <a:latin typeface="Arial"/>
              <a:cs typeface="Arial"/>
            </a:endParaRPr>
          </a:p>
          <a:p>
            <a:pPr marL="495934" marR="13970" indent="-233679" algn="just">
              <a:lnSpc>
                <a:spcPct val="106100"/>
              </a:lnSpc>
              <a:spcBef>
                <a:spcPts val="484"/>
              </a:spcBef>
              <a:buChar char="—"/>
              <a:tabLst>
                <a:tab pos="496570" algn="l"/>
              </a:tabLst>
            </a:pPr>
            <a:r>
              <a:rPr sz="850" spc="-5" dirty="0">
                <a:solidFill>
                  <a:srgbClr val="FFFFFF"/>
                </a:solidFill>
                <a:latin typeface="Arial"/>
                <a:cs typeface="Arial"/>
              </a:rPr>
              <a:t>Platforms </a:t>
            </a:r>
            <a:r>
              <a:rPr sz="850" spc="5" dirty="0">
                <a:solidFill>
                  <a:srgbClr val="FFFFFF"/>
                </a:solidFill>
                <a:latin typeface="Arial"/>
                <a:cs typeface="Arial"/>
              </a:rPr>
              <a:t>that </a:t>
            </a:r>
            <a:r>
              <a:rPr sz="850" spc="20" dirty="0">
                <a:solidFill>
                  <a:srgbClr val="FFFFFF"/>
                </a:solidFill>
                <a:latin typeface="Arial"/>
                <a:cs typeface="Arial"/>
              </a:rPr>
              <a:t>are </a:t>
            </a:r>
            <a:r>
              <a:rPr sz="850" spc="-10" dirty="0">
                <a:solidFill>
                  <a:srgbClr val="FFFFFF"/>
                </a:solidFill>
                <a:latin typeface="Arial"/>
                <a:cs typeface="Arial"/>
              </a:rPr>
              <a:t>dominating </a:t>
            </a:r>
            <a:r>
              <a:rPr sz="850" spc="5" dirty="0">
                <a:solidFill>
                  <a:srgbClr val="FFFFFF"/>
                </a:solidFill>
                <a:latin typeface="Arial"/>
                <a:cs typeface="Arial"/>
              </a:rPr>
              <a:t>the </a:t>
            </a:r>
            <a:r>
              <a:rPr sz="850" dirty="0">
                <a:solidFill>
                  <a:srgbClr val="FFFFFF"/>
                </a:solidFill>
                <a:latin typeface="Arial"/>
                <a:cs typeface="Arial"/>
              </a:rPr>
              <a:t>retail </a:t>
            </a:r>
            <a:r>
              <a:rPr sz="850" spc="15" dirty="0">
                <a:solidFill>
                  <a:srgbClr val="FFFFFF"/>
                </a:solidFill>
                <a:latin typeface="Arial"/>
                <a:cs typeface="Arial"/>
              </a:rPr>
              <a:t>industry, </a:t>
            </a:r>
            <a:r>
              <a:rPr sz="850" dirty="0">
                <a:solidFill>
                  <a:srgbClr val="FFFFFF"/>
                </a:solidFill>
                <a:latin typeface="Arial"/>
                <a:cs typeface="Arial"/>
              </a:rPr>
              <a:t>know </a:t>
            </a:r>
            <a:r>
              <a:rPr sz="850" spc="5" dirty="0">
                <a:solidFill>
                  <a:srgbClr val="FFFFFF"/>
                </a:solidFill>
                <a:latin typeface="Arial"/>
                <a:cs typeface="Arial"/>
              </a:rPr>
              <a:t>that </a:t>
            </a:r>
            <a:r>
              <a:rPr sz="850" spc="10" dirty="0">
                <a:solidFill>
                  <a:srgbClr val="FFFFFF"/>
                </a:solidFill>
                <a:latin typeface="Arial"/>
                <a:cs typeface="Arial"/>
              </a:rPr>
              <a:t>by </a:t>
            </a:r>
            <a:r>
              <a:rPr sz="850" spc="-5" dirty="0">
                <a:solidFill>
                  <a:srgbClr val="FFFFFF"/>
                </a:solidFill>
                <a:latin typeface="Arial"/>
                <a:cs typeface="Arial"/>
              </a:rPr>
              <a:t>selling  </a:t>
            </a:r>
            <a:r>
              <a:rPr sz="850" spc="15" dirty="0">
                <a:solidFill>
                  <a:srgbClr val="FFFFFF"/>
                </a:solidFill>
                <a:latin typeface="Arial"/>
                <a:cs typeface="Arial"/>
              </a:rPr>
              <a:t>a </a:t>
            </a:r>
            <a:r>
              <a:rPr sz="850" spc="25" dirty="0">
                <a:solidFill>
                  <a:srgbClr val="FFFFFF"/>
                </a:solidFill>
                <a:latin typeface="Arial"/>
                <a:cs typeface="Arial"/>
              </a:rPr>
              <a:t>service </a:t>
            </a:r>
            <a:r>
              <a:rPr sz="850" spc="20" dirty="0">
                <a:solidFill>
                  <a:srgbClr val="FFFFFF"/>
                </a:solidFill>
                <a:latin typeface="Arial"/>
                <a:cs typeface="Arial"/>
              </a:rPr>
              <a:t>w </a:t>
            </a:r>
            <a:r>
              <a:rPr sz="850" spc="15" dirty="0">
                <a:solidFill>
                  <a:srgbClr val="FFFFFF"/>
                </a:solidFill>
                <a:latin typeface="Arial"/>
                <a:cs typeface="Arial"/>
              </a:rPr>
              <a:t>here </a:t>
            </a:r>
            <a:r>
              <a:rPr sz="850" spc="5" dirty="0">
                <a:solidFill>
                  <a:srgbClr val="FFFFFF"/>
                </a:solidFill>
                <a:latin typeface="Arial"/>
                <a:cs typeface="Arial"/>
              </a:rPr>
              <a:t>they </a:t>
            </a:r>
            <a:r>
              <a:rPr sz="850" spc="25" dirty="0">
                <a:solidFill>
                  <a:srgbClr val="FFFFFF"/>
                </a:solidFill>
                <a:latin typeface="Arial"/>
                <a:cs typeface="Arial"/>
              </a:rPr>
              <a:t>can </a:t>
            </a:r>
            <a:r>
              <a:rPr sz="850" spc="20" dirty="0">
                <a:solidFill>
                  <a:srgbClr val="FFFFFF"/>
                </a:solidFill>
                <a:latin typeface="Arial"/>
                <a:cs typeface="Arial"/>
              </a:rPr>
              <a:t>create </a:t>
            </a:r>
            <a:r>
              <a:rPr sz="850" spc="5" dirty="0">
                <a:solidFill>
                  <a:srgbClr val="FFFFFF"/>
                </a:solidFill>
                <a:latin typeface="Arial"/>
                <a:cs typeface="Arial"/>
              </a:rPr>
              <a:t>the </a:t>
            </a:r>
            <a:r>
              <a:rPr sz="850" spc="-10" dirty="0">
                <a:solidFill>
                  <a:srgbClr val="FFFFFF"/>
                </a:solidFill>
                <a:latin typeface="Arial"/>
                <a:cs typeface="Arial"/>
              </a:rPr>
              <a:t>means </a:t>
            </a:r>
            <a:r>
              <a:rPr sz="850" spc="5" dirty="0">
                <a:solidFill>
                  <a:srgbClr val="FFFFFF"/>
                </a:solidFill>
                <a:latin typeface="Arial"/>
                <a:cs typeface="Arial"/>
              </a:rPr>
              <a:t>of </a:t>
            </a:r>
            <a:r>
              <a:rPr sz="850" spc="10" dirty="0">
                <a:solidFill>
                  <a:srgbClr val="FFFFFF"/>
                </a:solidFill>
                <a:latin typeface="Arial"/>
                <a:cs typeface="Arial"/>
              </a:rPr>
              <a:t>connection, results </a:t>
            </a:r>
            <a:r>
              <a:rPr sz="850" spc="-10" dirty="0">
                <a:solidFill>
                  <a:srgbClr val="FFFFFF"/>
                </a:solidFill>
                <a:latin typeface="Arial"/>
                <a:cs typeface="Arial"/>
              </a:rPr>
              <a:t>in  </a:t>
            </a:r>
            <a:r>
              <a:rPr sz="850" spc="5" dirty="0">
                <a:solidFill>
                  <a:srgbClr val="FFFFFF"/>
                </a:solidFill>
                <a:latin typeface="Arial"/>
                <a:cs typeface="Arial"/>
              </a:rPr>
              <a:t>the </a:t>
            </a:r>
            <a:r>
              <a:rPr sz="850" spc="10" dirty="0">
                <a:solidFill>
                  <a:srgbClr val="FFFFFF"/>
                </a:solidFill>
                <a:latin typeface="Arial"/>
                <a:cs typeface="Arial"/>
              </a:rPr>
              <a:t>provider </a:t>
            </a:r>
            <a:r>
              <a:rPr sz="850" spc="5" dirty="0">
                <a:solidFill>
                  <a:srgbClr val="FFFFFF"/>
                </a:solidFill>
                <a:latin typeface="Arial"/>
                <a:cs typeface="Arial"/>
              </a:rPr>
              <a:t>having </a:t>
            </a:r>
            <a:r>
              <a:rPr sz="850" spc="-10" dirty="0">
                <a:solidFill>
                  <a:srgbClr val="FFFFFF"/>
                </a:solidFill>
                <a:latin typeface="Arial"/>
                <a:cs typeface="Arial"/>
              </a:rPr>
              <a:t>all </a:t>
            </a:r>
            <a:r>
              <a:rPr sz="850" spc="5" dirty="0">
                <a:solidFill>
                  <a:srgbClr val="FFFFFF"/>
                </a:solidFill>
                <a:latin typeface="Arial"/>
                <a:cs typeface="Arial"/>
              </a:rPr>
              <a:t>the </a:t>
            </a:r>
            <a:r>
              <a:rPr sz="850" spc="10" dirty="0">
                <a:solidFill>
                  <a:srgbClr val="FFFFFF"/>
                </a:solidFill>
                <a:latin typeface="Arial"/>
                <a:cs typeface="Arial"/>
              </a:rPr>
              <a:t>pow</a:t>
            </a:r>
            <a:r>
              <a:rPr sz="850" spc="50" dirty="0">
                <a:solidFill>
                  <a:srgbClr val="FFFFFF"/>
                </a:solidFill>
                <a:latin typeface="Arial"/>
                <a:cs typeface="Arial"/>
              </a:rPr>
              <a:t> </a:t>
            </a:r>
            <a:r>
              <a:rPr sz="850" spc="5" dirty="0">
                <a:solidFill>
                  <a:srgbClr val="FFFFFF"/>
                </a:solidFill>
                <a:latin typeface="Arial"/>
                <a:cs typeface="Arial"/>
              </a:rPr>
              <a:t>er</a:t>
            </a:r>
            <a:endParaRPr sz="850">
              <a:latin typeface="Arial"/>
              <a:cs typeface="Arial"/>
            </a:endParaRPr>
          </a:p>
          <a:p>
            <a:pPr marL="495934" marR="5080" indent="-233679">
              <a:lnSpc>
                <a:spcPct val="104800"/>
              </a:lnSpc>
              <a:spcBef>
                <a:spcPts val="610"/>
              </a:spcBef>
              <a:buChar char="—"/>
              <a:tabLst>
                <a:tab pos="496570" algn="l"/>
              </a:tabLst>
            </a:pPr>
            <a:r>
              <a:rPr sz="850" spc="-15" dirty="0">
                <a:solidFill>
                  <a:srgbClr val="FFFFFF"/>
                </a:solidFill>
                <a:latin typeface="Arial"/>
                <a:cs typeface="Arial"/>
              </a:rPr>
              <a:t>Not </a:t>
            </a:r>
            <a:r>
              <a:rPr sz="850" spc="-10" dirty="0">
                <a:solidFill>
                  <a:srgbClr val="FFFFFF"/>
                </a:solidFill>
                <a:latin typeface="Arial"/>
                <a:cs typeface="Arial"/>
              </a:rPr>
              <a:t>all </a:t>
            </a:r>
            <a:r>
              <a:rPr sz="850" dirty="0">
                <a:solidFill>
                  <a:srgbClr val="FFFFFF"/>
                </a:solidFill>
                <a:latin typeface="Arial"/>
                <a:cs typeface="Arial"/>
              </a:rPr>
              <a:t>retailers </a:t>
            </a:r>
            <a:r>
              <a:rPr sz="850" spc="20" dirty="0">
                <a:solidFill>
                  <a:srgbClr val="FFFFFF"/>
                </a:solidFill>
                <a:latin typeface="Arial"/>
                <a:cs typeface="Arial"/>
              </a:rPr>
              <a:t>have </a:t>
            </a:r>
            <a:r>
              <a:rPr sz="850" spc="5" dirty="0">
                <a:solidFill>
                  <a:srgbClr val="FFFFFF"/>
                </a:solidFill>
                <a:latin typeface="Arial"/>
                <a:cs typeface="Arial"/>
              </a:rPr>
              <a:t>the </a:t>
            </a:r>
            <a:r>
              <a:rPr sz="850" spc="20" dirty="0">
                <a:solidFill>
                  <a:srgbClr val="FFFFFF"/>
                </a:solidFill>
                <a:latin typeface="Arial"/>
                <a:cs typeface="Arial"/>
              </a:rPr>
              <a:t>resources </a:t>
            </a:r>
            <a:r>
              <a:rPr sz="850" spc="5" dirty="0">
                <a:solidFill>
                  <a:srgbClr val="FFFFFF"/>
                </a:solidFill>
                <a:latin typeface="Arial"/>
                <a:cs typeface="Arial"/>
              </a:rPr>
              <a:t>or </a:t>
            </a:r>
            <a:r>
              <a:rPr sz="850" spc="-5" dirty="0">
                <a:solidFill>
                  <a:srgbClr val="FFFFFF"/>
                </a:solidFill>
                <a:latin typeface="Arial"/>
                <a:cs typeface="Arial"/>
              </a:rPr>
              <a:t>mandate </a:t>
            </a:r>
            <a:r>
              <a:rPr sz="850" spc="10" dirty="0">
                <a:solidFill>
                  <a:srgbClr val="FFFFFF"/>
                </a:solidFill>
                <a:latin typeface="Arial"/>
                <a:cs typeface="Arial"/>
              </a:rPr>
              <a:t>to </a:t>
            </a:r>
            <a:r>
              <a:rPr sz="850" spc="5" dirty="0">
                <a:solidFill>
                  <a:srgbClr val="FFFFFF"/>
                </a:solidFill>
                <a:latin typeface="Arial"/>
                <a:cs typeface="Arial"/>
              </a:rPr>
              <a:t>develop </a:t>
            </a:r>
            <a:r>
              <a:rPr sz="850" spc="-5" dirty="0">
                <a:solidFill>
                  <a:srgbClr val="FFFFFF"/>
                </a:solidFill>
                <a:latin typeface="Arial"/>
                <a:cs typeface="Arial"/>
              </a:rPr>
              <a:t>their </a:t>
            </a:r>
            <a:r>
              <a:rPr sz="850" spc="10" dirty="0">
                <a:solidFill>
                  <a:srgbClr val="FFFFFF"/>
                </a:solidFill>
                <a:latin typeface="Arial"/>
                <a:cs typeface="Arial"/>
              </a:rPr>
              <a:t>ow </a:t>
            </a:r>
            <a:r>
              <a:rPr sz="850" spc="15" dirty="0">
                <a:solidFill>
                  <a:srgbClr val="FFFFFF"/>
                </a:solidFill>
                <a:latin typeface="Arial"/>
                <a:cs typeface="Arial"/>
              </a:rPr>
              <a:t>n  platform </a:t>
            </a:r>
            <a:r>
              <a:rPr sz="850" spc="-5" dirty="0">
                <a:solidFill>
                  <a:srgbClr val="FFFFFF"/>
                </a:solidFill>
                <a:latin typeface="Arial"/>
                <a:cs typeface="Arial"/>
              </a:rPr>
              <a:t>models, </a:t>
            </a:r>
            <a:r>
              <a:rPr sz="850" spc="5" dirty="0">
                <a:solidFill>
                  <a:srgbClr val="FFFFFF"/>
                </a:solidFill>
                <a:latin typeface="Arial"/>
                <a:cs typeface="Arial"/>
              </a:rPr>
              <a:t>but they </a:t>
            </a:r>
            <a:r>
              <a:rPr sz="850" spc="20" dirty="0">
                <a:solidFill>
                  <a:srgbClr val="FFFFFF"/>
                </a:solidFill>
                <a:latin typeface="Arial"/>
                <a:cs typeface="Arial"/>
              </a:rPr>
              <a:t>w </a:t>
            </a:r>
            <a:r>
              <a:rPr sz="850" spc="-20" dirty="0">
                <a:solidFill>
                  <a:srgbClr val="FFFFFF"/>
                </a:solidFill>
                <a:latin typeface="Arial"/>
                <a:cs typeface="Arial"/>
              </a:rPr>
              <a:t>ill </a:t>
            </a:r>
            <a:r>
              <a:rPr sz="850" spc="10" dirty="0">
                <a:solidFill>
                  <a:srgbClr val="FFFFFF"/>
                </a:solidFill>
                <a:latin typeface="Arial"/>
                <a:cs typeface="Arial"/>
              </a:rPr>
              <a:t>need </a:t>
            </a:r>
            <a:r>
              <a:rPr sz="850" spc="5" dirty="0">
                <a:solidFill>
                  <a:srgbClr val="FFFFFF"/>
                </a:solidFill>
                <a:latin typeface="Arial"/>
                <a:cs typeface="Arial"/>
              </a:rPr>
              <a:t>to </a:t>
            </a:r>
            <a:r>
              <a:rPr sz="850" spc="-10" dirty="0">
                <a:solidFill>
                  <a:srgbClr val="FFFFFF"/>
                </a:solidFill>
                <a:latin typeface="Arial"/>
                <a:cs typeface="Arial"/>
              </a:rPr>
              <a:t>build, </a:t>
            </a:r>
            <a:r>
              <a:rPr sz="850" spc="10" dirty="0">
                <a:solidFill>
                  <a:srgbClr val="FFFFFF"/>
                </a:solidFill>
                <a:latin typeface="Arial"/>
                <a:cs typeface="Arial"/>
              </a:rPr>
              <a:t>buy </a:t>
            </a:r>
            <a:r>
              <a:rPr sz="850" spc="5" dirty="0">
                <a:solidFill>
                  <a:srgbClr val="FFFFFF"/>
                </a:solidFill>
                <a:latin typeface="Arial"/>
                <a:cs typeface="Arial"/>
              </a:rPr>
              <a:t>or collaborate to  </a:t>
            </a:r>
            <a:r>
              <a:rPr sz="850" dirty="0">
                <a:solidFill>
                  <a:srgbClr val="FFFFFF"/>
                </a:solidFill>
                <a:latin typeface="Arial"/>
                <a:cs typeface="Arial"/>
              </a:rPr>
              <a:t>compete. </a:t>
            </a:r>
            <a:r>
              <a:rPr sz="850" spc="-10" dirty="0">
                <a:solidFill>
                  <a:srgbClr val="FFFFFF"/>
                </a:solidFill>
                <a:latin typeface="Arial"/>
                <a:cs typeface="Arial"/>
              </a:rPr>
              <a:t>For </a:t>
            </a:r>
            <a:r>
              <a:rPr sz="850" spc="15" dirty="0">
                <a:solidFill>
                  <a:srgbClr val="FFFFFF"/>
                </a:solidFill>
                <a:latin typeface="Arial"/>
                <a:cs typeface="Arial"/>
              </a:rPr>
              <a:t>those </a:t>
            </a:r>
            <a:r>
              <a:rPr sz="850" spc="20" dirty="0">
                <a:solidFill>
                  <a:srgbClr val="FFFFFF"/>
                </a:solidFill>
                <a:latin typeface="Arial"/>
                <a:cs typeface="Arial"/>
              </a:rPr>
              <a:t>w </a:t>
            </a:r>
            <a:r>
              <a:rPr sz="850" spc="10" dirty="0">
                <a:solidFill>
                  <a:srgbClr val="FFFFFF"/>
                </a:solidFill>
                <a:latin typeface="Arial"/>
                <a:cs typeface="Arial"/>
              </a:rPr>
              <a:t>ho </a:t>
            </a:r>
            <a:r>
              <a:rPr sz="850" spc="15" dirty="0">
                <a:solidFill>
                  <a:srgbClr val="FFFFFF"/>
                </a:solidFill>
                <a:latin typeface="Arial"/>
                <a:cs typeface="Arial"/>
              </a:rPr>
              <a:t>are </a:t>
            </a:r>
            <a:r>
              <a:rPr sz="850" spc="5" dirty="0">
                <a:solidFill>
                  <a:srgbClr val="FFFFFF"/>
                </a:solidFill>
                <a:latin typeface="Arial"/>
                <a:cs typeface="Arial"/>
              </a:rPr>
              <a:t>not </a:t>
            </a:r>
            <a:r>
              <a:rPr sz="850" spc="15" dirty="0">
                <a:solidFill>
                  <a:srgbClr val="FFFFFF"/>
                </a:solidFill>
                <a:latin typeface="Arial"/>
                <a:cs typeface="Arial"/>
              </a:rPr>
              <a:t>platform players, </a:t>
            </a:r>
            <a:r>
              <a:rPr sz="850" dirty="0">
                <a:solidFill>
                  <a:srgbClr val="FFFFFF"/>
                </a:solidFill>
                <a:latin typeface="Arial"/>
                <a:cs typeface="Arial"/>
              </a:rPr>
              <a:t>collaboration </a:t>
            </a:r>
            <a:r>
              <a:rPr sz="850" spc="20" dirty="0">
                <a:solidFill>
                  <a:srgbClr val="FFFFFF"/>
                </a:solidFill>
                <a:latin typeface="Arial"/>
                <a:cs typeface="Arial"/>
              </a:rPr>
              <a:t>w </a:t>
            </a:r>
            <a:r>
              <a:rPr sz="850" spc="-25" dirty="0">
                <a:solidFill>
                  <a:srgbClr val="FFFFFF"/>
                </a:solidFill>
                <a:latin typeface="Arial"/>
                <a:cs typeface="Arial"/>
              </a:rPr>
              <a:t>ill  </a:t>
            </a:r>
            <a:r>
              <a:rPr sz="850" spc="10" dirty="0">
                <a:solidFill>
                  <a:srgbClr val="FFFFFF"/>
                </a:solidFill>
                <a:latin typeface="Arial"/>
                <a:cs typeface="Arial"/>
              </a:rPr>
              <a:t>be</a:t>
            </a:r>
            <a:r>
              <a:rPr sz="850" spc="70" dirty="0">
                <a:solidFill>
                  <a:srgbClr val="FFFFFF"/>
                </a:solidFill>
                <a:latin typeface="Arial"/>
                <a:cs typeface="Arial"/>
              </a:rPr>
              <a:t> </a:t>
            </a:r>
            <a:r>
              <a:rPr sz="850" spc="-5" dirty="0">
                <a:solidFill>
                  <a:srgbClr val="FFFFFF"/>
                </a:solidFill>
                <a:latin typeface="Arial"/>
                <a:cs typeface="Arial"/>
              </a:rPr>
              <a:t>key</a:t>
            </a:r>
            <a:endParaRPr sz="850">
              <a:latin typeface="Arial"/>
              <a:cs typeface="Arial"/>
            </a:endParaRPr>
          </a:p>
        </p:txBody>
      </p:sp>
      <p:sp>
        <p:nvSpPr>
          <p:cNvPr id="114" name="object 33">
            <a:extLst>
              <a:ext uri="{FF2B5EF4-FFF2-40B4-BE49-F238E27FC236}">
                <a16:creationId xmlns:a16="http://schemas.microsoft.com/office/drawing/2014/main" id="{078C3E3D-79B7-4447-8C83-D11315D882F2}"/>
              </a:ext>
            </a:extLst>
          </p:cNvPr>
          <p:cNvSpPr txBox="1"/>
          <p:nvPr/>
        </p:nvSpPr>
        <p:spPr>
          <a:xfrm>
            <a:off x="5379720" y="4709159"/>
            <a:ext cx="1371600" cy="1107440"/>
          </a:xfrm>
          <a:prstGeom prst="rect">
            <a:avLst/>
          </a:prstGeom>
          <a:solidFill>
            <a:srgbClr val="6C1F77"/>
          </a:solidFill>
          <a:ln w="10170">
            <a:solidFill>
              <a:srgbClr val="FFFFFF"/>
            </a:solidFill>
          </a:ln>
        </p:spPr>
        <p:txBody>
          <a:bodyPr vert="horz" wrap="square" lIns="0" tIns="4445" rIns="0" bIns="0" rtlCol="0">
            <a:spAutoFit/>
          </a:bodyPr>
          <a:lstStyle/>
          <a:p>
            <a:pPr>
              <a:lnSpc>
                <a:spcPct val="100000"/>
              </a:lnSpc>
              <a:spcBef>
                <a:spcPts val="35"/>
              </a:spcBef>
            </a:pPr>
            <a:endParaRPr sz="950">
              <a:latin typeface="Times New Roman"/>
              <a:cs typeface="Times New Roman"/>
            </a:endParaRPr>
          </a:p>
          <a:p>
            <a:pPr marL="71120" marR="73025">
              <a:lnSpc>
                <a:spcPct val="104700"/>
              </a:lnSpc>
            </a:pPr>
            <a:r>
              <a:rPr sz="850" spc="5" dirty="0">
                <a:solidFill>
                  <a:srgbClr val="FFFFFF"/>
                </a:solidFill>
                <a:latin typeface="Arial"/>
                <a:cs typeface="Arial"/>
              </a:rPr>
              <a:t>We </a:t>
            </a:r>
            <a:r>
              <a:rPr sz="850" spc="20" dirty="0">
                <a:solidFill>
                  <a:srgbClr val="FFFFFF"/>
                </a:solidFill>
                <a:latin typeface="Arial"/>
                <a:cs typeface="Arial"/>
              </a:rPr>
              <a:t>w </a:t>
            </a:r>
            <a:r>
              <a:rPr sz="850" spc="-20" dirty="0">
                <a:solidFill>
                  <a:srgbClr val="FFFFFF"/>
                </a:solidFill>
                <a:latin typeface="Arial"/>
                <a:cs typeface="Arial"/>
              </a:rPr>
              <a:t>ill </a:t>
            </a:r>
            <a:r>
              <a:rPr sz="850" spc="20" dirty="0">
                <a:solidFill>
                  <a:srgbClr val="FFFFFF"/>
                </a:solidFill>
                <a:latin typeface="Arial"/>
                <a:cs typeface="Arial"/>
              </a:rPr>
              <a:t>see </a:t>
            </a:r>
            <a:r>
              <a:rPr sz="850" spc="-5" dirty="0">
                <a:solidFill>
                  <a:srgbClr val="FFFFFF"/>
                </a:solidFill>
                <a:latin typeface="Arial"/>
                <a:cs typeface="Arial"/>
              </a:rPr>
              <a:t>companies  </a:t>
            </a:r>
            <a:r>
              <a:rPr sz="850" spc="10" dirty="0">
                <a:solidFill>
                  <a:srgbClr val="FFFFFF"/>
                </a:solidFill>
                <a:latin typeface="Arial"/>
                <a:cs typeface="Arial"/>
              </a:rPr>
              <a:t>invest </a:t>
            </a:r>
            <a:r>
              <a:rPr sz="850" spc="-10" dirty="0">
                <a:solidFill>
                  <a:srgbClr val="FFFFFF"/>
                </a:solidFill>
                <a:latin typeface="Arial"/>
                <a:cs typeface="Arial"/>
              </a:rPr>
              <a:t>in </a:t>
            </a:r>
            <a:r>
              <a:rPr sz="850" spc="15" dirty="0">
                <a:solidFill>
                  <a:srgbClr val="FFFFFF"/>
                </a:solidFill>
                <a:latin typeface="Arial"/>
                <a:cs typeface="Arial"/>
              </a:rPr>
              <a:t>a </a:t>
            </a:r>
            <a:r>
              <a:rPr sz="850" spc="10" dirty="0">
                <a:solidFill>
                  <a:srgbClr val="FFFFFF"/>
                </a:solidFill>
                <a:latin typeface="Arial"/>
                <a:cs typeface="Arial"/>
              </a:rPr>
              <a:t>business </a:t>
            </a:r>
            <a:r>
              <a:rPr sz="850" spc="5" dirty="0">
                <a:solidFill>
                  <a:srgbClr val="FFFFFF"/>
                </a:solidFill>
                <a:latin typeface="Arial"/>
                <a:cs typeface="Arial"/>
              </a:rPr>
              <a:t>but  not get involved directly,  consequently</a:t>
            </a:r>
            <a:r>
              <a:rPr sz="850" spc="110" dirty="0">
                <a:solidFill>
                  <a:srgbClr val="FFFFFF"/>
                </a:solidFill>
                <a:latin typeface="Arial"/>
                <a:cs typeface="Arial"/>
              </a:rPr>
              <a:t> </a:t>
            </a:r>
            <a:r>
              <a:rPr sz="850" spc="5" dirty="0">
                <a:solidFill>
                  <a:srgbClr val="FFFFFF"/>
                </a:solidFill>
                <a:latin typeface="Arial"/>
                <a:cs typeface="Arial"/>
              </a:rPr>
              <a:t>seeing</a:t>
            </a:r>
            <a:endParaRPr sz="850">
              <a:latin typeface="Arial"/>
              <a:cs typeface="Arial"/>
            </a:endParaRPr>
          </a:p>
          <a:p>
            <a:pPr marL="71120">
              <a:lnSpc>
                <a:spcPct val="100000"/>
              </a:lnSpc>
              <a:spcBef>
                <a:spcPts val="105"/>
              </a:spcBef>
            </a:pPr>
            <a:r>
              <a:rPr sz="850" spc="5" dirty="0">
                <a:solidFill>
                  <a:srgbClr val="FFFFFF"/>
                </a:solidFill>
                <a:latin typeface="Arial"/>
                <a:cs typeface="Arial"/>
              </a:rPr>
              <a:t>the </a:t>
            </a:r>
            <a:r>
              <a:rPr sz="850" b="1" spc="40" dirty="0">
                <a:solidFill>
                  <a:srgbClr val="FFFFFF"/>
                </a:solidFill>
                <a:latin typeface="Arial"/>
                <a:cs typeface="Arial"/>
              </a:rPr>
              <a:t>rise </a:t>
            </a:r>
            <a:r>
              <a:rPr sz="850" b="1" spc="20" dirty="0">
                <a:solidFill>
                  <a:srgbClr val="FFFFFF"/>
                </a:solidFill>
                <a:latin typeface="Arial"/>
                <a:cs typeface="Arial"/>
              </a:rPr>
              <a:t>of</a:t>
            </a:r>
            <a:r>
              <a:rPr sz="850" b="1" spc="-45" dirty="0">
                <a:solidFill>
                  <a:srgbClr val="FFFFFF"/>
                </a:solidFill>
                <a:latin typeface="Arial"/>
                <a:cs typeface="Arial"/>
              </a:rPr>
              <a:t> </a:t>
            </a:r>
            <a:r>
              <a:rPr sz="850" b="1" spc="15" dirty="0">
                <a:solidFill>
                  <a:srgbClr val="FFFFFF"/>
                </a:solidFill>
                <a:latin typeface="Arial"/>
                <a:cs typeface="Arial"/>
              </a:rPr>
              <a:t>joint</a:t>
            </a:r>
            <a:endParaRPr sz="850">
              <a:latin typeface="Arial"/>
              <a:cs typeface="Arial"/>
            </a:endParaRPr>
          </a:p>
          <a:p>
            <a:pPr marL="71120">
              <a:lnSpc>
                <a:spcPct val="100000"/>
              </a:lnSpc>
              <a:spcBef>
                <a:spcPts val="20"/>
              </a:spcBef>
            </a:pPr>
            <a:r>
              <a:rPr sz="850" b="1" spc="45" dirty="0">
                <a:solidFill>
                  <a:srgbClr val="FFFFFF"/>
                </a:solidFill>
                <a:latin typeface="Arial"/>
                <a:cs typeface="Arial"/>
              </a:rPr>
              <a:t>ventures </a:t>
            </a:r>
            <a:r>
              <a:rPr sz="850" b="1" spc="5" dirty="0">
                <a:solidFill>
                  <a:srgbClr val="FFFFFF"/>
                </a:solidFill>
                <a:latin typeface="Arial"/>
                <a:cs typeface="Arial"/>
              </a:rPr>
              <a:t>in</a:t>
            </a:r>
            <a:r>
              <a:rPr sz="850" b="1" spc="-125" dirty="0">
                <a:solidFill>
                  <a:srgbClr val="FFFFFF"/>
                </a:solidFill>
                <a:latin typeface="Arial"/>
                <a:cs typeface="Arial"/>
              </a:rPr>
              <a:t> </a:t>
            </a:r>
            <a:r>
              <a:rPr sz="850" b="1" spc="5" dirty="0">
                <a:solidFill>
                  <a:srgbClr val="FFFFFF"/>
                </a:solidFill>
                <a:latin typeface="Arial"/>
                <a:cs typeface="Arial"/>
              </a:rPr>
              <a:t>2019</a:t>
            </a:r>
            <a:endParaRPr sz="850">
              <a:latin typeface="Arial"/>
              <a:cs typeface="Arial"/>
            </a:endParaRPr>
          </a:p>
        </p:txBody>
      </p:sp>
      <p:sp>
        <p:nvSpPr>
          <p:cNvPr id="115" name="object 34">
            <a:extLst>
              <a:ext uri="{FF2B5EF4-FFF2-40B4-BE49-F238E27FC236}">
                <a16:creationId xmlns:a16="http://schemas.microsoft.com/office/drawing/2014/main" id="{37226CC2-4A01-47E7-805D-D375E63F0661}"/>
              </a:ext>
            </a:extLst>
          </p:cNvPr>
          <p:cNvSpPr/>
          <p:nvPr/>
        </p:nvSpPr>
        <p:spPr>
          <a:xfrm>
            <a:off x="5100320" y="5303520"/>
            <a:ext cx="162560" cy="436880"/>
          </a:xfrm>
          <a:custGeom>
            <a:avLst/>
            <a:gdLst/>
            <a:ahLst/>
            <a:cxnLst/>
            <a:rect l="l" t="t" r="r" b="b"/>
            <a:pathLst>
              <a:path w="162560" h="436879">
                <a:moveTo>
                  <a:pt x="0" y="0"/>
                </a:moveTo>
                <a:lnTo>
                  <a:pt x="0" y="436879"/>
                </a:lnTo>
                <a:lnTo>
                  <a:pt x="162559" y="218439"/>
                </a:lnTo>
                <a:lnTo>
                  <a:pt x="0" y="0"/>
                </a:lnTo>
                <a:close/>
              </a:path>
            </a:pathLst>
          </a:custGeom>
          <a:solidFill>
            <a:srgbClr val="FFFFFF"/>
          </a:solidFill>
        </p:spPr>
        <p:txBody>
          <a:bodyPr wrap="square" lIns="0" tIns="0" rIns="0" bIns="0" rtlCol="0"/>
          <a:lstStyle/>
          <a:p>
            <a:endParaRPr/>
          </a:p>
        </p:txBody>
      </p:sp>
      <p:sp>
        <p:nvSpPr>
          <p:cNvPr id="116" name="object 35">
            <a:extLst>
              <a:ext uri="{FF2B5EF4-FFF2-40B4-BE49-F238E27FC236}">
                <a16:creationId xmlns:a16="http://schemas.microsoft.com/office/drawing/2014/main" id="{5F88287F-79E1-484C-B6C3-F454BBCCF963}"/>
              </a:ext>
            </a:extLst>
          </p:cNvPr>
          <p:cNvSpPr txBox="1"/>
          <p:nvPr/>
        </p:nvSpPr>
        <p:spPr>
          <a:xfrm>
            <a:off x="1102360" y="2890520"/>
            <a:ext cx="3657600" cy="558800"/>
          </a:xfrm>
          <a:prstGeom prst="rect">
            <a:avLst/>
          </a:prstGeom>
          <a:solidFill>
            <a:srgbClr val="0091DA"/>
          </a:solidFill>
          <a:ln w="10170">
            <a:solidFill>
              <a:srgbClr val="FFFFFF"/>
            </a:solidFill>
          </a:ln>
        </p:spPr>
        <p:txBody>
          <a:bodyPr vert="horz" wrap="square" lIns="0" tIns="0" rIns="0" bIns="0" rtlCol="0">
            <a:spAutoFit/>
          </a:bodyPr>
          <a:lstStyle/>
          <a:p>
            <a:pPr marL="161290">
              <a:lnSpc>
                <a:spcPts val="3170"/>
              </a:lnSpc>
            </a:pPr>
            <a:r>
              <a:rPr sz="3200" b="0" spc="50" dirty="0">
                <a:solidFill>
                  <a:srgbClr val="FFFFFF"/>
                </a:solidFill>
                <a:latin typeface="KPMG Extralight"/>
                <a:cs typeface="KPMG Extralight"/>
              </a:rPr>
              <a:t>78</a:t>
            </a:r>
            <a:r>
              <a:rPr sz="2000" b="0" spc="50" dirty="0">
                <a:solidFill>
                  <a:srgbClr val="FFFFFF"/>
                </a:solidFill>
                <a:latin typeface="KPMG Extralight"/>
                <a:cs typeface="KPMG Extralight"/>
              </a:rPr>
              <a:t>% </a:t>
            </a:r>
            <a:r>
              <a:rPr sz="850" spc="-20" dirty="0">
                <a:solidFill>
                  <a:srgbClr val="FFFFFF"/>
                </a:solidFill>
                <a:latin typeface="Arial"/>
                <a:cs typeface="Arial"/>
              </a:rPr>
              <a:t>millennials </a:t>
            </a:r>
            <a:r>
              <a:rPr sz="850" spc="20" dirty="0">
                <a:solidFill>
                  <a:srgbClr val="FFFFFF"/>
                </a:solidFill>
                <a:latin typeface="Arial"/>
                <a:cs typeface="Arial"/>
              </a:rPr>
              <a:t>w </a:t>
            </a:r>
            <a:r>
              <a:rPr sz="850" spc="-5" dirty="0">
                <a:solidFill>
                  <a:srgbClr val="FFFFFF"/>
                </a:solidFill>
                <a:latin typeface="Arial"/>
                <a:cs typeface="Arial"/>
              </a:rPr>
              <a:t>ould </a:t>
            </a:r>
            <a:r>
              <a:rPr sz="850" spc="20" dirty="0">
                <a:solidFill>
                  <a:srgbClr val="FFFFFF"/>
                </a:solidFill>
                <a:latin typeface="Arial"/>
                <a:cs typeface="Arial"/>
              </a:rPr>
              <a:t>choose </a:t>
            </a:r>
            <a:r>
              <a:rPr sz="850" spc="5" dirty="0">
                <a:solidFill>
                  <a:srgbClr val="FFFFFF"/>
                </a:solidFill>
                <a:latin typeface="Arial"/>
                <a:cs typeface="Arial"/>
              </a:rPr>
              <a:t>to </a:t>
            </a:r>
            <a:r>
              <a:rPr sz="850" spc="15" dirty="0">
                <a:solidFill>
                  <a:srgbClr val="FFFFFF"/>
                </a:solidFill>
                <a:latin typeface="Arial"/>
                <a:cs typeface="Arial"/>
              </a:rPr>
              <a:t>spend </a:t>
            </a:r>
            <a:r>
              <a:rPr sz="850" spc="-10" dirty="0">
                <a:solidFill>
                  <a:srgbClr val="FFFFFF"/>
                </a:solidFill>
                <a:latin typeface="Arial"/>
                <a:cs typeface="Arial"/>
              </a:rPr>
              <a:t>money </a:t>
            </a:r>
            <a:r>
              <a:rPr sz="850" spc="10" dirty="0">
                <a:solidFill>
                  <a:srgbClr val="FFFFFF"/>
                </a:solidFill>
                <a:latin typeface="Arial"/>
                <a:cs typeface="Arial"/>
              </a:rPr>
              <a:t>on </a:t>
            </a:r>
            <a:r>
              <a:rPr sz="850" spc="15" dirty="0">
                <a:solidFill>
                  <a:srgbClr val="FFFFFF"/>
                </a:solidFill>
                <a:latin typeface="Arial"/>
                <a:cs typeface="Arial"/>
              </a:rPr>
              <a:t>a</a:t>
            </a:r>
            <a:r>
              <a:rPr sz="850" spc="-10" dirty="0">
                <a:solidFill>
                  <a:srgbClr val="FFFFFF"/>
                </a:solidFill>
                <a:latin typeface="Arial"/>
                <a:cs typeface="Arial"/>
              </a:rPr>
              <a:t> </a:t>
            </a:r>
            <a:r>
              <a:rPr sz="850" b="1" spc="35" dirty="0">
                <a:solidFill>
                  <a:srgbClr val="FFFFFF"/>
                </a:solidFill>
                <a:latin typeface="Arial"/>
                <a:cs typeface="Arial"/>
              </a:rPr>
              <a:t>desirable</a:t>
            </a:r>
            <a:endParaRPr sz="850">
              <a:latin typeface="Arial"/>
              <a:cs typeface="Arial"/>
            </a:endParaRPr>
          </a:p>
          <a:p>
            <a:pPr marL="161290">
              <a:lnSpc>
                <a:spcPts val="915"/>
              </a:lnSpc>
            </a:pPr>
            <a:r>
              <a:rPr sz="850" b="1" spc="40" dirty="0">
                <a:solidFill>
                  <a:srgbClr val="FFFFFF"/>
                </a:solidFill>
                <a:latin typeface="Arial"/>
                <a:cs typeface="Arial"/>
              </a:rPr>
              <a:t>experience </a:t>
            </a:r>
            <a:r>
              <a:rPr sz="850" spc="5" dirty="0">
                <a:solidFill>
                  <a:srgbClr val="FFFFFF"/>
                </a:solidFill>
                <a:latin typeface="Arial"/>
                <a:cs typeface="Arial"/>
              </a:rPr>
              <a:t>or </a:t>
            </a:r>
            <a:r>
              <a:rPr sz="850" spc="15" dirty="0">
                <a:solidFill>
                  <a:srgbClr val="FFFFFF"/>
                </a:solidFill>
                <a:latin typeface="Arial"/>
                <a:cs typeface="Arial"/>
              </a:rPr>
              <a:t>event </a:t>
            </a:r>
            <a:r>
              <a:rPr sz="850" spc="20" dirty="0">
                <a:solidFill>
                  <a:srgbClr val="FFFFFF"/>
                </a:solidFill>
                <a:latin typeface="Arial"/>
                <a:cs typeface="Arial"/>
              </a:rPr>
              <a:t>over </a:t>
            </a:r>
            <a:r>
              <a:rPr sz="850" spc="10" dirty="0">
                <a:solidFill>
                  <a:srgbClr val="FFFFFF"/>
                </a:solidFill>
                <a:latin typeface="Arial"/>
                <a:cs typeface="Arial"/>
              </a:rPr>
              <a:t>buying </a:t>
            </a:r>
            <a:r>
              <a:rPr sz="850" dirty="0">
                <a:solidFill>
                  <a:srgbClr val="FFFFFF"/>
                </a:solidFill>
                <a:latin typeface="Arial"/>
                <a:cs typeface="Arial"/>
              </a:rPr>
              <a:t>some </a:t>
            </a:r>
            <a:r>
              <a:rPr sz="850" spc="5" dirty="0">
                <a:solidFill>
                  <a:srgbClr val="FFFFFF"/>
                </a:solidFill>
                <a:latin typeface="Arial"/>
                <a:cs typeface="Arial"/>
              </a:rPr>
              <a:t>desirable</a:t>
            </a:r>
            <a:r>
              <a:rPr sz="850" spc="-60" dirty="0">
                <a:solidFill>
                  <a:srgbClr val="FFFFFF"/>
                </a:solidFill>
                <a:latin typeface="Arial"/>
                <a:cs typeface="Arial"/>
              </a:rPr>
              <a:t> </a:t>
            </a:r>
            <a:r>
              <a:rPr sz="850" spc="15" dirty="0">
                <a:solidFill>
                  <a:srgbClr val="FFFFFF"/>
                </a:solidFill>
                <a:latin typeface="Arial"/>
                <a:cs typeface="Arial"/>
              </a:rPr>
              <a:t>product</a:t>
            </a:r>
            <a:endParaRPr sz="850">
              <a:latin typeface="Arial"/>
              <a:cs typeface="Arial"/>
            </a:endParaRPr>
          </a:p>
        </p:txBody>
      </p:sp>
      <p:sp>
        <p:nvSpPr>
          <p:cNvPr id="117" name="object 36">
            <a:extLst>
              <a:ext uri="{FF2B5EF4-FFF2-40B4-BE49-F238E27FC236}">
                <a16:creationId xmlns:a16="http://schemas.microsoft.com/office/drawing/2014/main" id="{F06915F9-2B1B-49D2-9D73-A0BE3B310962}"/>
              </a:ext>
            </a:extLst>
          </p:cNvPr>
          <p:cNvSpPr txBox="1"/>
          <p:nvPr/>
        </p:nvSpPr>
        <p:spPr>
          <a:xfrm>
            <a:off x="4902200" y="2880360"/>
            <a:ext cx="1808480" cy="568960"/>
          </a:xfrm>
          <a:prstGeom prst="rect">
            <a:avLst/>
          </a:prstGeom>
          <a:solidFill>
            <a:srgbClr val="0091DA"/>
          </a:solidFill>
          <a:ln w="10170">
            <a:solidFill>
              <a:srgbClr val="FFFFFF"/>
            </a:solidFill>
          </a:ln>
        </p:spPr>
        <p:txBody>
          <a:bodyPr vert="horz" wrap="square" lIns="0" tIns="73025" rIns="0" bIns="0" rtlCol="0">
            <a:spAutoFit/>
          </a:bodyPr>
          <a:lstStyle/>
          <a:p>
            <a:pPr marL="76835" marR="209550">
              <a:lnSpc>
                <a:spcPct val="106000"/>
              </a:lnSpc>
              <a:spcBef>
                <a:spcPts val="575"/>
              </a:spcBef>
            </a:pPr>
            <a:r>
              <a:rPr sz="850" b="1" spc="5" dirty="0">
                <a:solidFill>
                  <a:srgbClr val="FFFFFF"/>
                </a:solidFill>
                <a:latin typeface="Arial"/>
                <a:cs typeface="Arial"/>
              </a:rPr>
              <a:t>In 2019</a:t>
            </a:r>
            <a:r>
              <a:rPr sz="850" b="1" spc="60" dirty="0">
                <a:solidFill>
                  <a:srgbClr val="FFFFFF"/>
                </a:solidFill>
                <a:latin typeface="Arial"/>
                <a:cs typeface="Arial"/>
              </a:rPr>
              <a:t> </a:t>
            </a:r>
            <a:r>
              <a:rPr sz="850" b="1" spc="25" dirty="0">
                <a:solidFill>
                  <a:srgbClr val="FFFFFF"/>
                </a:solidFill>
                <a:latin typeface="Arial"/>
                <a:cs typeface="Arial"/>
              </a:rPr>
              <a:t>w</a:t>
            </a:r>
            <a:r>
              <a:rPr sz="850" b="1" spc="-130" dirty="0">
                <a:solidFill>
                  <a:srgbClr val="FFFFFF"/>
                </a:solidFill>
                <a:latin typeface="Arial"/>
                <a:cs typeface="Arial"/>
              </a:rPr>
              <a:t> </a:t>
            </a:r>
            <a:r>
              <a:rPr sz="850" b="1" spc="15" dirty="0">
                <a:solidFill>
                  <a:srgbClr val="FFFFFF"/>
                </a:solidFill>
                <a:latin typeface="Arial"/>
                <a:cs typeface="Arial"/>
              </a:rPr>
              <a:t>e</a:t>
            </a:r>
            <a:r>
              <a:rPr sz="850" b="1" spc="-20" dirty="0">
                <a:solidFill>
                  <a:srgbClr val="FFFFFF"/>
                </a:solidFill>
                <a:latin typeface="Arial"/>
                <a:cs typeface="Arial"/>
              </a:rPr>
              <a:t> </a:t>
            </a:r>
            <a:r>
              <a:rPr sz="850" b="1" spc="25" dirty="0">
                <a:solidFill>
                  <a:srgbClr val="FFFFFF"/>
                </a:solidFill>
                <a:latin typeface="Arial"/>
                <a:cs typeface="Arial"/>
              </a:rPr>
              <a:t>w</a:t>
            </a:r>
            <a:r>
              <a:rPr sz="850" b="1" spc="-130" dirty="0">
                <a:solidFill>
                  <a:srgbClr val="FFFFFF"/>
                </a:solidFill>
                <a:latin typeface="Arial"/>
                <a:cs typeface="Arial"/>
              </a:rPr>
              <a:t> </a:t>
            </a:r>
            <a:r>
              <a:rPr sz="850" b="1" dirty="0">
                <a:solidFill>
                  <a:srgbClr val="FFFFFF"/>
                </a:solidFill>
                <a:latin typeface="Arial"/>
                <a:cs typeface="Arial"/>
              </a:rPr>
              <a:t>ill</a:t>
            </a:r>
            <a:r>
              <a:rPr sz="850" b="1" spc="-90" dirty="0">
                <a:solidFill>
                  <a:srgbClr val="FFFFFF"/>
                </a:solidFill>
                <a:latin typeface="Arial"/>
                <a:cs typeface="Arial"/>
              </a:rPr>
              <a:t> </a:t>
            </a:r>
            <a:r>
              <a:rPr sz="850" b="1" spc="60" dirty="0">
                <a:solidFill>
                  <a:srgbClr val="FFFFFF"/>
                </a:solidFill>
                <a:latin typeface="Arial"/>
                <a:cs typeface="Arial"/>
              </a:rPr>
              <a:t>see</a:t>
            </a:r>
            <a:r>
              <a:rPr sz="850" b="1" spc="-20" dirty="0">
                <a:solidFill>
                  <a:srgbClr val="FFFFFF"/>
                </a:solidFill>
                <a:latin typeface="Arial"/>
                <a:cs typeface="Arial"/>
              </a:rPr>
              <a:t> </a:t>
            </a:r>
            <a:r>
              <a:rPr sz="850" b="1" spc="30" dirty="0">
                <a:solidFill>
                  <a:srgbClr val="FFFFFF"/>
                </a:solidFill>
                <a:latin typeface="Arial"/>
                <a:cs typeface="Arial"/>
              </a:rPr>
              <a:t>retailers  </a:t>
            </a:r>
            <a:r>
              <a:rPr sz="850" b="1" spc="50" dirty="0">
                <a:solidFill>
                  <a:srgbClr val="FFFFFF"/>
                </a:solidFill>
                <a:latin typeface="Arial"/>
                <a:cs typeface="Arial"/>
              </a:rPr>
              <a:t>ramp </a:t>
            </a:r>
            <a:r>
              <a:rPr sz="850" b="1" spc="25" dirty="0">
                <a:solidFill>
                  <a:srgbClr val="FFFFFF"/>
                </a:solidFill>
                <a:latin typeface="Arial"/>
                <a:cs typeface="Arial"/>
              </a:rPr>
              <a:t>up focus on curating  </a:t>
            </a:r>
            <a:r>
              <a:rPr sz="850" b="1" spc="30" dirty="0">
                <a:solidFill>
                  <a:srgbClr val="FFFFFF"/>
                </a:solidFill>
                <a:latin typeface="Arial"/>
                <a:cs typeface="Arial"/>
              </a:rPr>
              <a:t>compelling</a:t>
            </a:r>
            <a:r>
              <a:rPr sz="850" b="1" spc="-65" dirty="0">
                <a:solidFill>
                  <a:srgbClr val="FFFFFF"/>
                </a:solidFill>
                <a:latin typeface="Arial"/>
                <a:cs typeface="Arial"/>
              </a:rPr>
              <a:t> </a:t>
            </a:r>
            <a:r>
              <a:rPr sz="850" b="1" spc="35" dirty="0">
                <a:solidFill>
                  <a:srgbClr val="FFFFFF"/>
                </a:solidFill>
                <a:latin typeface="Arial"/>
                <a:cs typeface="Arial"/>
              </a:rPr>
              <a:t>experiences</a:t>
            </a:r>
            <a:endParaRPr sz="850">
              <a:latin typeface="Arial"/>
              <a:cs typeface="Arial"/>
            </a:endParaRPr>
          </a:p>
        </p:txBody>
      </p:sp>
    </p:spTree>
    <p:extLst>
      <p:ext uri="{BB962C8B-B14F-4D97-AF65-F5344CB8AC3E}">
        <p14:creationId xmlns:p14="http://schemas.microsoft.com/office/powerpoint/2010/main" val="2584793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a:extLst>
              <a:ext uri="{FF2B5EF4-FFF2-40B4-BE49-F238E27FC236}">
                <a16:creationId xmlns:a16="http://schemas.microsoft.com/office/drawing/2014/main" id="{1B1D5911-FE37-4F30-BFCC-4738730DFA08}"/>
              </a:ext>
            </a:extLst>
          </p:cNvPr>
          <p:cNvSpPr txBox="1">
            <a:spLocks/>
          </p:cNvSpPr>
          <p:nvPr/>
        </p:nvSpPr>
        <p:spPr>
          <a:xfrm>
            <a:off x="998400" y="431800"/>
            <a:ext cx="10195200" cy="5334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9000" kern="1200" dirty="0">
                <a:solidFill>
                  <a:schemeClr val="tx1"/>
                </a:solidFill>
                <a:latin typeface="KPMG Thin" panose="020B0203030202040204" pitchFamily="34" charset="0"/>
                <a:ea typeface="+mj-ea"/>
                <a:cs typeface="+mj-cs"/>
              </a:defRPr>
            </a:lvl1pPr>
          </a:lstStyle>
          <a:p>
            <a:r>
              <a:rPr lang="en-US" sz="5000" dirty="0">
                <a:solidFill>
                  <a:srgbClr val="00338D"/>
                </a:solidFill>
                <a:latin typeface="+mj-lt"/>
              </a:rPr>
              <a:t>…and social media, to ensure brand prominence.</a:t>
            </a:r>
            <a:endParaRPr lang="en-GB" sz="5000" dirty="0">
              <a:solidFill>
                <a:srgbClr val="00338D"/>
              </a:solidFill>
              <a:latin typeface="+mj-lt"/>
            </a:endParaRPr>
          </a:p>
        </p:txBody>
      </p:sp>
      <p:sp>
        <p:nvSpPr>
          <p:cNvPr id="120" name="Rectangle 119">
            <a:extLst>
              <a:ext uri="{FF2B5EF4-FFF2-40B4-BE49-F238E27FC236}">
                <a16:creationId xmlns:a16="http://schemas.microsoft.com/office/drawing/2014/main" id="{38DF253A-DA70-448E-8F2B-89F881AC424B}"/>
              </a:ext>
            </a:extLst>
          </p:cNvPr>
          <p:cNvSpPr/>
          <p:nvPr/>
        </p:nvSpPr>
        <p:spPr>
          <a:xfrm>
            <a:off x="1012737" y="204114"/>
            <a:ext cx="4846320" cy="182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chemeClr val="bg1"/>
                </a:solidFill>
                <a:latin typeface="Arial"/>
              </a:rPr>
              <a:t>Four levers to reduce cost of doing business (4/4)</a:t>
            </a:r>
            <a:endParaRPr kumimoji="0" lang="en-GB" sz="1050" b="1" i="0" u="none" strike="noStrike" kern="1200" cap="none" spc="0" normalizeH="0" baseline="0" noProof="0" dirty="0">
              <a:ln>
                <a:noFill/>
              </a:ln>
              <a:solidFill>
                <a:schemeClr val="bg1"/>
              </a:solidFill>
              <a:effectLst/>
              <a:uLnTx/>
              <a:uFillTx/>
              <a:latin typeface="Arial"/>
            </a:endParaRPr>
          </a:p>
        </p:txBody>
      </p:sp>
      <p:sp>
        <p:nvSpPr>
          <p:cNvPr id="35" name="object 6">
            <a:extLst>
              <a:ext uri="{FF2B5EF4-FFF2-40B4-BE49-F238E27FC236}">
                <a16:creationId xmlns:a16="http://schemas.microsoft.com/office/drawing/2014/main" id="{8981D0AE-B3C7-4089-BF16-E15F7BD7BA56}"/>
              </a:ext>
            </a:extLst>
          </p:cNvPr>
          <p:cNvSpPr/>
          <p:nvPr/>
        </p:nvSpPr>
        <p:spPr>
          <a:xfrm>
            <a:off x="995680" y="1320800"/>
            <a:ext cx="5821680" cy="2204720"/>
          </a:xfrm>
          <a:custGeom>
            <a:avLst/>
            <a:gdLst/>
            <a:ahLst/>
            <a:cxnLst/>
            <a:rect l="l" t="t" r="r" b="b"/>
            <a:pathLst>
              <a:path w="5821680" h="2204720">
                <a:moveTo>
                  <a:pt x="0" y="2204720"/>
                </a:moveTo>
                <a:lnTo>
                  <a:pt x="5821680" y="2204720"/>
                </a:lnTo>
                <a:lnTo>
                  <a:pt x="5821680" y="0"/>
                </a:lnTo>
                <a:lnTo>
                  <a:pt x="0" y="0"/>
                </a:lnTo>
                <a:lnTo>
                  <a:pt x="0" y="2204720"/>
                </a:lnTo>
                <a:close/>
              </a:path>
            </a:pathLst>
          </a:custGeom>
          <a:solidFill>
            <a:srgbClr val="00A2A0"/>
          </a:solidFill>
        </p:spPr>
        <p:txBody>
          <a:bodyPr wrap="square" lIns="0" tIns="0" rIns="0" bIns="0" rtlCol="0"/>
          <a:lstStyle/>
          <a:p>
            <a:endParaRPr/>
          </a:p>
        </p:txBody>
      </p:sp>
      <p:sp>
        <p:nvSpPr>
          <p:cNvPr id="36" name="object 7">
            <a:extLst>
              <a:ext uri="{FF2B5EF4-FFF2-40B4-BE49-F238E27FC236}">
                <a16:creationId xmlns:a16="http://schemas.microsoft.com/office/drawing/2014/main" id="{14844D1C-AA7C-48F1-85EA-8D4BEA136A5C}"/>
              </a:ext>
            </a:extLst>
          </p:cNvPr>
          <p:cNvSpPr/>
          <p:nvPr/>
        </p:nvSpPr>
        <p:spPr>
          <a:xfrm>
            <a:off x="6238240" y="1635760"/>
            <a:ext cx="640080" cy="0"/>
          </a:xfrm>
          <a:custGeom>
            <a:avLst/>
            <a:gdLst/>
            <a:ahLst/>
            <a:cxnLst/>
            <a:rect l="l" t="t" r="r" b="b"/>
            <a:pathLst>
              <a:path w="640079">
                <a:moveTo>
                  <a:pt x="0" y="0"/>
                </a:moveTo>
                <a:lnTo>
                  <a:pt x="640080" y="0"/>
                </a:lnTo>
              </a:path>
            </a:pathLst>
          </a:custGeom>
          <a:ln w="20320">
            <a:solidFill>
              <a:srgbClr val="FFFFFF"/>
            </a:solidFill>
          </a:ln>
        </p:spPr>
        <p:txBody>
          <a:bodyPr wrap="square" lIns="0" tIns="0" rIns="0" bIns="0" rtlCol="0"/>
          <a:lstStyle/>
          <a:p>
            <a:endParaRPr/>
          </a:p>
        </p:txBody>
      </p:sp>
      <p:sp>
        <p:nvSpPr>
          <p:cNvPr id="37" name="object 8">
            <a:extLst>
              <a:ext uri="{FF2B5EF4-FFF2-40B4-BE49-F238E27FC236}">
                <a16:creationId xmlns:a16="http://schemas.microsoft.com/office/drawing/2014/main" id="{D56722DF-324F-4B93-B5DB-514C91272307}"/>
              </a:ext>
            </a:extLst>
          </p:cNvPr>
          <p:cNvSpPr/>
          <p:nvPr/>
        </p:nvSpPr>
        <p:spPr>
          <a:xfrm>
            <a:off x="995680" y="1635760"/>
            <a:ext cx="670560" cy="0"/>
          </a:xfrm>
          <a:custGeom>
            <a:avLst/>
            <a:gdLst/>
            <a:ahLst/>
            <a:cxnLst/>
            <a:rect l="l" t="t" r="r" b="b"/>
            <a:pathLst>
              <a:path w="670560">
                <a:moveTo>
                  <a:pt x="0" y="0"/>
                </a:moveTo>
                <a:lnTo>
                  <a:pt x="670559" y="0"/>
                </a:lnTo>
              </a:path>
            </a:pathLst>
          </a:custGeom>
          <a:ln w="20320">
            <a:solidFill>
              <a:srgbClr val="FFFFFF"/>
            </a:solidFill>
          </a:ln>
        </p:spPr>
        <p:txBody>
          <a:bodyPr wrap="square" lIns="0" tIns="0" rIns="0" bIns="0" rtlCol="0"/>
          <a:lstStyle/>
          <a:p>
            <a:endParaRPr/>
          </a:p>
        </p:txBody>
      </p:sp>
      <p:sp>
        <p:nvSpPr>
          <p:cNvPr id="38" name="object 9">
            <a:extLst>
              <a:ext uri="{FF2B5EF4-FFF2-40B4-BE49-F238E27FC236}">
                <a16:creationId xmlns:a16="http://schemas.microsoft.com/office/drawing/2014/main" id="{2454A06C-9B3E-4732-B1C1-3D4381DE31ED}"/>
              </a:ext>
            </a:extLst>
          </p:cNvPr>
          <p:cNvSpPr txBox="1"/>
          <p:nvPr/>
        </p:nvSpPr>
        <p:spPr>
          <a:xfrm>
            <a:off x="1666239" y="1452880"/>
            <a:ext cx="4572000" cy="335280"/>
          </a:xfrm>
          <a:prstGeom prst="rect">
            <a:avLst/>
          </a:prstGeom>
          <a:solidFill>
            <a:srgbClr val="FFFFFF"/>
          </a:solidFill>
        </p:spPr>
        <p:txBody>
          <a:bodyPr vert="horz" wrap="square" lIns="0" tIns="45085" rIns="0" bIns="0" rtlCol="0">
            <a:spAutoFit/>
          </a:bodyPr>
          <a:lstStyle/>
          <a:p>
            <a:pPr marL="118745">
              <a:lnSpc>
                <a:spcPct val="100000"/>
              </a:lnSpc>
              <a:spcBef>
                <a:spcPts val="355"/>
              </a:spcBef>
            </a:pPr>
            <a:r>
              <a:rPr sz="1500" b="1" spc="35" dirty="0">
                <a:solidFill>
                  <a:srgbClr val="00A2A0"/>
                </a:solidFill>
                <a:latin typeface="Arial"/>
                <a:cs typeface="Arial"/>
              </a:rPr>
              <a:t>Trend</a:t>
            </a:r>
            <a:r>
              <a:rPr sz="1500" b="1" spc="-235" dirty="0">
                <a:solidFill>
                  <a:srgbClr val="00A2A0"/>
                </a:solidFill>
                <a:latin typeface="Arial"/>
                <a:cs typeface="Arial"/>
              </a:rPr>
              <a:t> </a:t>
            </a:r>
            <a:r>
              <a:rPr sz="1500" b="1" spc="20" dirty="0">
                <a:solidFill>
                  <a:srgbClr val="00A2A0"/>
                </a:solidFill>
                <a:latin typeface="Arial"/>
                <a:cs typeface="Arial"/>
              </a:rPr>
              <a:t>7:</a:t>
            </a:r>
            <a:r>
              <a:rPr sz="1500" b="1" spc="-114" dirty="0">
                <a:solidFill>
                  <a:srgbClr val="00A2A0"/>
                </a:solidFill>
                <a:latin typeface="Arial"/>
                <a:cs typeface="Arial"/>
              </a:rPr>
              <a:t> </a:t>
            </a:r>
            <a:r>
              <a:rPr sz="1500" spc="10" dirty="0">
                <a:solidFill>
                  <a:srgbClr val="00A2A0"/>
                </a:solidFill>
                <a:latin typeface="Arial"/>
                <a:cs typeface="Arial"/>
              </a:rPr>
              <a:t>Social</a:t>
            </a:r>
            <a:r>
              <a:rPr sz="1500" spc="-120" dirty="0">
                <a:solidFill>
                  <a:srgbClr val="00A2A0"/>
                </a:solidFill>
                <a:latin typeface="Arial"/>
                <a:cs typeface="Arial"/>
              </a:rPr>
              <a:t> </a:t>
            </a:r>
            <a:r>
              <a:rPr sz="1500" dirty="0">
                <a:solidFill>
                  <a:srgbClr val="00A2A0"/>
                </a:solidFill>
                <a:latin typeface="Arial"/>
                <a:cs typeface="Arial"/>
              </a:rPr>
              <a:t>currency</a:t>
            </a:r>
            <a:r>
              <a:rPr sz="1500" spc="20" dirty="0">
                <a:solidFill>
                  <a:srgbClr val="00A2A0"/>
                </a:solidFill>
                <a:latin typeface="Arial"/>
                <a:cs typeface="Arial"/>
              </a:rPr>
              <a:t> </a:t>
            </a:r>
            <a:r>
              <a:rPr sz="1500" spc="-20" dirty="0">
                <a:solidFill>
                  <a:srgbClr val="00A2A0"/>
                </a:solidFill>
                <a:latin typeface="Arial"/>
                <a:cs typeface="Arial"/>
              </a:rPr>
              <a:t>will</a:t>
            </a:r>
            <a:r>
              <a:rPr sz="1500" spc="40" dirty="0">
                <a:solidFill>
                  <a:srgbClr val="00A2A0"/>
                </a:solidFill>
                <a:latin typeface="Arial"/>
                <a:cs typeface="Arial"/>
              </a:rPr>
              <a:t> </a:t>
            </a:r>
            <a:r>
              <a:rPr sz="1500" spc="25" dirty="0">
                <a:solidFill>
                  <a:srgbClr val="00A2A0"/>
                </a:solidFill>
                <a:latin typeface="Arial"/>
                <a:cs typeface="Arial"/>
              </a:rPr>
              <a:t>be</a:t>
            </a:r>
            <a:r>
              <a:rPr sz="1500" spc="-75" dirty="0">
                <a:solidFill>
                  <a:srgbClr val="00A2A0"/>
                </a:solidFill>
                <a:latin typeface="Arial"/>
                <a:cs typeface="Arial"/>
              </a:rPr>
              <a:t> </a:t>
            </a:r>
            <a:r>
              <a:rPr sz="1500" spc="15" dirty="0">
                <a:solidFill>
                  <a:srgbClr val="00A2A0"/>
                </a:solidFill>
                <a:latin typeface="Arial"/>
                <a:cs typeface="Arial"/>
              </a:rPr>
              <a:t>more</a:t>
            </a:r>
            <a:r>
              <a:rPr sz="1500" spc="-70" dirty="0">
                <a:solidFill>
                  <a:srgbClr val="00A2A0"/>
                </a:solidFill>
                <a:latin typeface="Arial"/>
                <a:cs typeface="Arial"/>
              </a:rPr>
              <a:t> </a:t>
            </a:r>
            <a:r>
              <a:rPr sz="1500" spc="-10" dirty="0">
                <a:solidFill>
                  <a:srgbClr val="00A2A0"/>
                </a:solidFill>
                <a:latin typeface="Arial"/>
                <a:cs typeface="Arial"/>
              </a:rPr>
              <a:t>transactional</a:t>
            </a:r>
            <a:endParaRPr sz="1500">
              <a:latin typeface="Arial"/>
              <a:cs typeface="Arial"/>
            </a:endParaRPr>
          </a:p>
        </p:txBody>
      </p:sp>
      <p:sp>
        <p:nvSpPr>
          <p:cNvPr id="39" name="object 10">
            <a:extLst>
              <a:ext uri="{FF2B5EF4-FFF2-40B4-BE49-F238E27FC236}">
                <a16:creationId xmlns:a16="http://schemas.microsoft.com/office/drawing/2014/main" id="{6F4B2A63-3FEF-4121-9DD3-2D704DA8999A}"/>
              </a:ext>
            </a:extLst>
          </p:cNvPr>
          <p:cNvSpPr/>
          <p:nvPr/>
        </p:nvSpPr>
        <p:spPr>
          <a:xfrm>
            <a:off x="6878319" y="1320800"/>
            <a:ext cx="91440" cy="4572000"/>
          </a:xfrm>
          <a:custGeom>
            <a:avLst/>
            <a:gdLst/>
            <a:ahLst/>
            <a:cxnLst/>
            <a:rect l="l" t="t" r="r" b="b"/>
            <a:pathLst>
              <a:path w="91440" h="4572000">
                <a:moveTo>
                  <a:pt x="0" y="4572000"/>
                </a:moveTo>
                <a:lnTo>
                  <a:pt x="91440" y="4572000"/>
                </a:lnTo>
                <a:lnTo>
                  <a:pt x="91440" y="0"/>
                </a:lnTo>
                <a:lnTo>
                  <a:pt x="0" y="0"/>
                </a:lnTo>
                <a:lnTo>
                  <a:pt x="0" y="4572000"/>
                </a:lnTo>
                <a:close/>
              </a:path>
            </a:pathLst>
          </a:custGeom>
          <a:solidFill>
            <a:srgbClr val="00A2A0"/>
          </a:solidFill>
        </p:spPr>
        <p:txBody>
          <a:bodyPr wrap="square" lIns="0" tIns="0" rIns="0" bIns="0" rtlCol="0"/>
          <a:lstStyle/>
          <a:p>
            <a:endParaRPr/>
          </a:p>
        </p:txBody>
      </p:sp>
      <p:sp>
        <p:nvSpPr>
          <p:cNvPr id="40" name="object 11">
            <a:extLst>
              <a:ext uri="{FF2B5EF4-FFF2-40B4-BE49-F238E27FC236}">
                <a16:creationId xmlns:a16="http://schemas.microsoft.com/office/drawing/2014/main" id="{53AA09C1-BB00-4D8B-A12B-5F07C49460DC}"/>
              </a:ext>
            </a:extLst>
          </p:cNvPr>
          <p:cNvSpPr txBox="1"/>
          <p:nvPr/>
        </p:nvSpPr>
        <p:spPr>
          <a:xfrm>
            <a:off x="995680" y="3667759"/>
            <a:ext cx="5821680" cy="264160"/>
          </a:xfrm>
          <a:prstGeom prst="rect">
            <a:avLst/>
          </a:prstGeom>
          <a:solidFill>
            <a:srgbClr val="00A2A0"/>
          </a:solidFill>
        </p:spPr>
        <p:txBody>
          <a:bodyPr vert="horz" wrap="square" lIns="0" tIns="46355" rIns="0" bIns="0" rtlCol="0">
            <a:spAutoFit/>
          </a:bodyPr>
          <a:lstStyle/>
          <a:p>
            <a:pPr marL="194310">
              <a:lnSpc>
                <a:spcPct val="100000"/>
              </a:lnSpc>
              <a:spcBef>
                <a:spcPts val="365"/>
              </a:spcBef>
            </a:pPr>
            <a:r>
              <a:rPr sz="1100" spc="5" dirty="0">
                <a:solidFill>
                  <a:srgbClr val="FFFFFF"/>
                </a:solidFill>
                <a:latin typeface="Arial"/>
                <a:cs typeface="Arial"/>
              </a:rPr>
              <a:t>Seeing</a:t>
            </a:r>
            <a:r>
              <a:rPr sz="1100" spc="-55" dirty="0">
                <a:solidFill>
                  <a:srgbClr val="FFFFFF"/>
                </a:solidFill>
                <a:latin typeface="Arial"/>
                <a:cs typeface="Arial"/>
              </a:rPr>
              <a:t> </a:t>
            </a:r>
            <a:r>
              <a:rPr sz="1100" spc="15" dirty="0">
                <a:solidFill>
                  <a:srgbClr val="FFFFFF"/>
                </a:solidFill>
                <a:latin typeface="Arial"/>
                <a:cs typeface="Arial"/>
              </a:rPr>
              <a:t>the</a:t>
            </a:r>
            <a:r>
              <a:rPr sz="1100" spc="-50" dirty="0">
                <a:solidFill>
                  <a:srgbClr val="FFFFFF"/>
                </a:solidFill>
                <a:latin typeface="Arial"/>
                <a:cs typeface="Arial"/>
              </a:rPr>
              <a:t> </a:t>
            </a:r>
            <a:r>
              <a:rPr sz="1100" spc="10" dirty="0">
                <a:solidFill>
                  <a:srgbClr val="FFFFFF"/>
                </a:solidFill>
                <a:latin typeface="Arial"/>
                <a:cs typeface="Arial"/>
              </a:rPr>
              <a:t>value</a:t>
            </a:r>
            <a:r>
              <a:rPr sz="1100" spc="-50" dirty="0">
                <a:solidFill>
                  <a:srgbClr val="FFFFFF"/>
                </a:solidFill>
                <a:latin typeface="Arial"/>
                <a:cs typeface="Arial"/>
              </a:rPr>
              <a:t> </a:t>
            </a:r>
            <a:r>
              <a:rPr sz="1100" dirty="0">
                <a:solidFill>
                  <a:srgbClr val="FFFFFF"/>
                </a:solidFill>
                <a:latin typeface="Arial"/>
                <a:cs typeface="Arial"/>
              </a:rPr>
              <a:t>in</a:t>
            </a:r>
            <a:r>
              <a:rPr sz="1100" spc="-55" dirty="0">
                <a:solidFill>
                  <a:srgbClr val="FFFFFF"/>
                </a:solidFill>
                <a:latin typeface="Arial"/>
                <a:cs typeface="Arial"/>
              </a:rPr>
              <a:t> </a:t>
            </a:r>
            <a:r>
              <a:rPr sz="1100" spc="10" dirty="0">
                <a:solidFill>
                  <a:srgbClr val="FFFFFF"/>
                </a:solidFill>
                <a:latin typeface="Arial"/>
                <a:cs typeface="Arial"/>
              </a:rPr>
              <a:t>this</a:t>
            </a:r>
            <a:r>
              <a:rPr sz="1100" spc="-65" dirty="0">
                <a:solidFill>
                  <a:srgbClr val="FFFFFF"/>
                </a:solidFill>
                <a:latin typeface="Arial"/>
                <a:cs typeface="Arial"/>
              </a:rPr>
              <a:t> </a:t>
            </a:r>
            <a:r>
              <a:rPr sz="1100" spc="10" dirty="0">
                <a:solidFill>
                  <a:srgbClr val="FFFFFF"/>
                </a:solidFill>
                <a:latin typeface="Arial"/>
                <a:cs typeface="Arial"/>
              </a:rPr>
              <a:t>persisting</a:t>
            </a:r>
            <a:r>
              <a:rPr sz="1100" spc="-55" dirty="0">
                <a:solidFill>
                  <a:srgbClr val="FFFFFF"/>
                </a:solidFill>
                <a:latin typeface="Arial"/>
                <a:cs typeface="Arial"/>
              </a:rPr>
              <a:t> </a:t>
            </a:r>
            <a:r>
              <a:rPr sz="1100" spc="15" dirty="0">
                <a:solidFill>
                  <a:srgbClr val="FFFFFF"/>
                </a:solidFill>
                <a:latin typeface="Arial"/>
                <a:cs typeface="Arial"/>
              </a:rPr>
              <a:t>trend,</a:t>
            </a:r>
            <a:r>
              <a:rPr sz="1100" spc="-55" dirty="0">
                <a:solidFill>
                  <a:srgbClr val="FFFFFF"/>
                </a:solidFill>
                <a:latin typeface="Arial"/>
                <a:cs typeface="Arial"/>
              </a:rPr>
              <a:t> </a:t>
            </a:r>
            <a:r>
              <a:rPr sz="1100" spc="-5" dirty="0">
                <a:solidFill>
                  <a:srgbClr val="FFFFFF"/>
                </a:solidFill>
                <a:latin typeface="Arial"/>
                <a:cs typeface="Arial"/>
              </a:rPr>
              <a:t>retailers</a:t>
            </a:r>
            <a:r>
              <a:rPr sz="1100" spc="-65" dirty="0">
                <a:solidFill>
                  <a:srgbClr val="FFFFFF"/>
                </a:solidFill>
                <a:latin typeface="Arial"/>
                <a:cs typeface="Arial"/>
              </a:rPr>
              <a:t> </a:t>
            </a:r>
            <a:r>
              <a:rPr sz="1100" spc="20" dirty="0">
                <a:solidFill>
                  <a:srgbClr val="FFFFFF"/>
                </a:solidFill>
                <a:latin typeface="Arial"/>
                <a:cs typeface="Arial"/>
              </a:rPr>
              <a:t>are</a:t>
            </a:r>
            <a:r>
              <a:rPr sz="1100" spc="-55" dirty="0">
                <a:solidFill>
                  <a:srgbClr val="FFFFFF"/>
                </a:solidFill>
                <a:latin typeface="Arial"/>
                <a:cs typeface="Arial"/>
              </a:rPr>
              <a:t> </a:t>
            </a:r>
            <a:r>
              <a:rPr sz="1100" spc="5" dirty="0">
                <a:solidFill>
                  <a:srgbClr val="FFFFFF"/>
                </a:solidFill>
                <a:latin typeface="Arial"/>
                <a:cs typeface="Arial"/>
              </a:rPr>
              <a:t>turning</a:t>
            </a:r>
            <a:r>
              <a:rPr sz="1100" spc="-50" dirty="0">
                <a:solidFill>
                  <a:srgbClr val="FFFFFF"/>
                </a:solidFill>
                <a:latin typeface="Arial"/>
                <a:cs typeface="Arial"/>
              </a:rPr>
              <a:t> </a:t>
            </a:r>
            <a:r>
              <a:rPr sz="1100" spc="10" dirty="0">
                <a:solidFill>
                  <a:srgbClr val="FFFFFF"/>
                </a:solidFill>
                <a:latin typeface="Arial"/>
                <a:cs typeface="Arial"/>
              </a:rPr>
              <a:t>to</a:t>
            </a:r>
            <a:r>
              <a:rPr sz="1100" spc="-50" dirty="0">
                <a:solidFill>
                  <a:srgbClr val="FFFFFF"/>
                </a:solidFill>
                <a:latin typeface="Arial"/>
                <a:cs typeface="Arial"/>
              </a:rPr>
              <a:t> </a:t>
            </a:r>
            <a:r>
              <a:rPr sz="1100" spc="10" dirty="0">
                <a:solidFill>
                  <a:srgbClr val="FFFFFF"/>
                </a:solidFill>
                <a:latin typeface="Arial"/>
                <a:cs typeface="Arial"/>
              </a:rPr>
              <a:t>social</a:t>
            </a:r>
            <a:r>
              <a:rPr sz="1100" spc="-75" dirty="0">
                <a:solidFill>
                  <a:srgbClr val="FFFFFF"/>
                </a:solidFill>
                <a:latin typeface="Arial"/>
                <a:cs typeface="Arial"/>
              </a:rPr>
              <a:t> </a:t>
            </a:r>
            <a:r>
              <a:rPr sz="1100" dirty="0">
                <a:solidFill>
                  <a:srgbClr val="FFFFFF"/>
                </a:solidFill>
                <a:latin typeface="Arial"/>
                <a:cs typeface="Arial"/>
              </a:rPr>
              <a:t>media</a:t>
            </a:r>
            <a:r>
              <a:rPr sz="1100" spc="-50" dirty="0">
                <a:solidFill>
                  <a:srgbClr val="FFFFFF"/>
                </a:solidFill>
                <a:latin typeface="Arial"/>
                <a:cs typeface="Arial"/>
              </a:rPr>
              <a:t> </a:t>
            </a:r>
            <a:r>
              <a:rPr sz="1100" spc="5" dirty="0">
                <a:solidFill>
                  <a:srgbClr val="FFFFFF"/>
                </a:solidFill>
                <a:latin typeface="Arial"/>
                <a:cs typeface="Arial"/>
              </a:rPr>
              <a:t>advertising</a:t>
            </a:r>
            <a:endParaRPr sz="1100">
              <a:latin typeface="Arial"/>
              <a:cs typeface="Arial"/>
            </a:endParaRPr>
          </a:p>
        </p:txBody>
      </p:sp>
      <p:sp>
        <p:nvSpPr>
          <p:cNvPr id="41" name="object 12">
            <a:extLst>
              <a:ext uri="{FF2B5EF4-FFF2-40B4-BE49-F238E27FC236}">
                <a16:creationId xmlns:a16="http://schemas.microsoft.com/office/drawing/2014/main" id="{66F56819-B5FF-4987-9CBE-994F05E9754F}"/>
              </a:ext>
            </a:extLst>
          </p:cNvPr>
          <p:cNvSpPr/>
          <p:nvPr/>
        </p:nvSpPr>
        <p:spPr>
          <a:xfrm>
            <a:off x="1056639" y="5293359"/>
            <a:ext cx="528320" cy="457200"/>
          </a:xfrm>
          <a:prstGeom prst="rect">
            <a:avLst/>
          </a:prstGeom>
          <a:blipFill>
            <a:blip r:embed="rId3" cstate="print"/>
            <a:stretch>
              <a:fillRect/>
            </a:stretch>
          </a:blipFill>
        </p:spPr>
        <p:txBody>
          <a:bodyPr wrap="square" lIns="0" tIns="0" rIns="0" bIns="0" rtlCol="0"/>
          <a:lstStyle/>
          <a:p>
            <a:endParaRPr/>
          </a:p>
        </p:txBody>
      </p:sp>
      <p:sp>
        <p:nvSpPr>
          <p:cNvPr id="42" name="object 13">
            <a:extLst>
              <a:ext uri="{FF2B5EF4-FFF2-40B4-BE49-F238E27FC236}">
                <a16:creationId xmlns:a16="http://schemas.microsoft.com/office/drawing/2014/main" id="{F22868F8-9342-4C98-BF29-5C7F30DA76F1}"/>
              </a:ext>
            </a:extLst>
          </p:cNvPr>
          <p:cNvSpPr txBox="1"/>
          <p:nvPr/>
        </p:nvSpPr>
        <p:spPr>
          <a:xfrm>
            <a:off x="990600" y="5146040"/>
            <a:ext cx="2824480" cy="731520"/>
          </a:xfrm>
          <a:prstGeom prst="rect">
            <a:avLst/>
          </a:prstGeom>
          <a:ln w="10170">
            <a:solidFill>
              <a:srgbClr val="EAAA00"/>
            </a:solidFill>
          </a:ln>
        </p:spPr>
        <p:txBody>
          <a:bodyPr vert="horz" wrap="square" lIns="0" tIns="59690" rIns="0" bIns="0" rtlCol="0">
            <a:spAutoFit/>
          </a:bodyPr>
          <a:lstStyle/>
          <a:p>
            <a:pPr marL="645160" marR="354330">
              <a:lnSpc>
                <a:spcPct val="105700"/>
              </a:lnSpc>
              <a:spcBef>
                <a:spcPts val="470"/>
              </a:spcBef>
            </a:pPr>
            <a:r>
              <a:rPr sz="1050" b="1" spc="-5" dirty="0">
                <a:solidFill>
                  <a:srgbClr val="00338D"/>
                </a:solidFill>
                <a:latin typeface="Arial"/>
                <a:cs typeface="Arial"/>
              </a:rPr>
              <a:t>Instagram </a:t>
            </a:r>
            <a:r>
              <a:rPr sz="1050" b="1" spc="-35" dirty="0">
                <a:solidFill>
                  <a:srgbClr val="00338D"/>
                </a:solidFill>
                <a:latin typeface="Arial"/>
                <a:cs typeface="Arial"/>
              </a:rPr>
              <a:t>Shop-able </a:t>
            </a:r>
            <a:r>
              <a:rPr sz="1050" b="1" spc="-30" dirty="0">
                <a:solidFill>
                  <a:srgbClr val="00338D"/>
                </a:solidFill>
                <a:latin typeface="Arial"/>
                <a:cs typeface="Arial"/>
              </a:rPr>
              <a:t>posts</a:t>
            </a:r>
            <a:r>
              <a:rPr sz="1050" b="1" spc="-235" dirty="0">
                <a:solidFill>
                  <a:srgbClr val="00338D"/>
                </a:solidFill>
                <a:latin typeface="Arial"/>
                <a:cs typeface="Arial"/>
              </a:rPr>
              <a:t> </a:t>
            </a:r>
            <a:r>
              <a:rPr sz="1050" spc="-10" dirty="0">
                <a:solidFill>
                  <a:srgbClr val="00338D"/>
                </a:solidFill>
                <a:latin typeface="Arial"/>
                <a:cs typeface="Arial"/>
              </a:rPr>
              <a:t>—  </a:t>
            </a:r>
            <a:r>
              <a:rPr sz="850" spc="-10" dirty="0">
                <a:solidFill>
                  <a:srgbClr val="00338D"/>
                </a:solidFill>
                <a:latin typeface="Arial"/>
                <a:cs typeface="Arial"/>
              </a:rPr>
              <a:t>allow </a:t>
            </a:r>
            <a:r>
              <a:rPr sz="850" spc="15" dirty="0">
                <a:solidFill>
                  <a:srgbClr val="00338D"/>
                </a:solidFill>
                <a:latin typeface="Arial"/>
                <a:cs typeface="Arial"/>
              </a:rPr>
              <a:t>s shoppers </a:t>
            </a:r>
            <a:r>
              <a:rPr sz="850" spc="10" dirty="0">
                <a:solidFill>
                  <a:srgbClr val="00338D"/>
                </a:solidFill>
                <a:latin typeface="Arial"/>
                <a:cs typeface="Arial"/>
              </a:rPr>
              <a:t>to view business  profiles </a:t>
            </a:r>
            <a:r>
              <a:rPr sz="850" spc="5" dirty="0">
                <a:solidFill>
                  <a:srgbClr val="00338D"/>
                </a:solidFill>
                <a:latin typeface="Arial"/>
                <a:cs typeface="Arial"/>
              </a:rPr>
              <a:t>and </a:t>
            </a:r>
            <a:r>
              <a:rPr sz="850" spc="20" dirty="0">
                <a:solidFill>
                  <a:srgbClr val="00338D"/>
                </a:solidFill>
                <a:latin typeface="Arial"/>
                <a:cs typeface="Arial"/>
              </a:rPr>
              <a:t>products, </a:t>
            </a:r>
            <a:r>
              <a:rPr sz="850" spc="5" dirty="0">
                <a:solidFill>
                  <a:srgbClr val="00338D"/>
                </a:solidFill>
                <a:latin typeface="Arial"/>
                <a:cs typeface="Arial"/>
              </a:rPr>
              <a:t>and </a:t>
            </a:r>
            <a:r>
              <a:rPr sz="850" spc="20" dirty="0">
                <a:solidFill>
                  <a:srgbClr val="00338D"/>
                </a:solidFill>
                <a:latin typeface="Arial"/>
                <a:cs typeface="Arial"/>
              </a:rPr>
              <a:t>purchase  </a:t>
            </a:r>
            <a:r>
              <a:rPr sz="850" spc="10" dirty="0">
                <a:solidFill>
                  <a:srgbClr val="00338D"/>
                </a:solidFill>
                <a:latin typeface="Arial"/>
                <a:cs typeface="Arial"/>
              </a:rPr>
              <a:t>them through </a:t>
            </a:r>
            <a:r>
              <a:rPr sz="850" spc="5" dirty="0">
                <a:solidFill>
                  <a:srgbClr val="00338D"/>
                </a:solidFill>
                <a:latin typeface="Arial"/>
                <a:cs typeface="Arial"/>
              </a:rPr>
              <a:t>the</a:t>
            </a:r>
            <a:r>
              <a:rPr sz="850" spc="190" dirty="0">
                <a:solidFill>
                  <a:srgbClr val="00338D"/>
                </a:solidFill>
                <a:latin typeface="Arial"/>
                <a:cs typeface="Arial"/>
              </a:rPr>
              <a:t> </a:t>
            </a:r>
            <a:r>
              <a:rPr sz="850" spc="10" dirty="0">
                <a:solidFill>
                  <a:srgbClr val="00338D"/>
                </a:solidFill>
                <a:latin typeface="Arial"/>
                <a:cs typeface="Arial"/>
              </a:rPr>
              <a:t>app</a:t>
            </a:r>
            <a:endParaRPr sz="850">
              <a:latin typeface="Arial"/>
              <a:cs typeface="Arial"/>
            </a:endParaRPr>
          </a:p>
        </p:txBody>
      </p:sp>
      <p:sp>
        <p:nvSpPr>
          <p:cNvPr id="43" name="object 14">
            <a:extLst>
              <a:ext uri="{FF2B5EF4-FFF2-40B4-BE49-F238E27FC236}">
                <a16:creationId xmlns:a16="http://schemas.microsoft.com/office/drawing/2014/main" id="{102828C9-167B-4F7D-B3EA-E41C3D68F4DB}"/>
              </a:ext>
            </a:extLst>
          </p:cNvPr>
          <p:cNvSpPr txBox="1"/>
          <p:nvPr/>
        </p:nvSpPr>
        <p:spPr>
          <a:xfrm>
            <a:off x="3926840" y="5146040"/>
            <a:ext cx="2834640" cy="731520"/>
          </a:xfrm>
          <a:prstGeom prst="rect">
            <a:avLst/>
          </a:prstGeom>
          <a:ln w="10170">
            <a:solidFill>
              <a:srgbClr val="EAAA00"/>
            </a:solidFill>
          </a:ln>
        </p:spPr>
        <p:txBody>
          <a:bodyPr vert="horz" wrap="square" lIns="0" tIns="83185" rIns="0" bIns="0" rtlCol="0">
            <a:spAutoFit/>
          </a:bodyPr>
          <a:lstStyle/>
          <a:p>
            <a:pPr marL="742950" marR="276860">
              <a:lnSpc>
                <a:spcPct val="105700"/>
              </a:lnSpc>
              <a:spcBef>
                <a:spcPts val="655"/>
              </a:spcBef>
            </a:pPr>
            <a:r>
              <a:rPr sz="1050" b="1" dirty="0">
                <a:solidFill>
                  <a:srgbClr val="00338D"/>
                </a:solidFill>
                <a:latin typeface="Arial"/>
                <a:cs typeface="Arial"/>
              </a:rPr>
              <a:t>Snapchat </a:t>
            </a:r>
            <a:r>
              <a:rPr sz="1050" b="1" spc="-15" dirty="0">
                <a:solidFill>
                  <a:srgbClr val="00338D"/>
                </a:solidFill>
                <a:latin typeface="Arial"/>
                <a:cs typeface="Arial"/>
              </a:rPr>
              <a:t>Selfie </a:t>
            </a:r>
            <a:r>
              <a:rPr sz="1050" b="1" spc="-40" dirty="0">
                <a:solidFill>
                  <a:srgbClr val="00338D"/>
                </a:solidFill>
                <a:latin typeface="Arial"/>
                <a:cs typeface="Arial"/>
              </a:rPr>
              <a:t>commerce </a:t>
            </a:r>
            <a:r>
              <a:rPr sz="850" spc="30" dirty="0">
                <a:solidFill>
                  <a:srgbClr val="00338D"/>
                </a:solidFill>
                <a:latin typeface="Arial"/>
                <a:cs typeface="Arial"/>
              </a:rPr>
              <a:t>—  </a:t>
            </a:r>
            <a:r>
              <a:rPr sz="850" spc="-10" dirty="0">
                <a:solidFill>
                  <a:srgbClr val="00338D"/>
                </a:solidFill>
                <a:latin typeface="Arial"/>
                <a:cs typeface="Arial"/>
              </a:rPr>
              <a:t>allow </a:t>
            </a:r>
            <a:r>
              <a:rPr sz="850" spc="15" dirty="0">
                <a:solidFill>
                  <a:srgbClr val="00338D"/>
                </a:solidFill>
                <a:latin typeface="Arial"/>
                <a:cs typeface="Arial"/>
              </a:rPr>
              <a:t>s </a:t>
            </a:r>
            <a:r>
              <a:rPr sz="850" spc="20" dirty="0">
                <a:solidFill>
                  <a:srgbClr val="00338D"/>
                </a:solidFill>
                <a:latin typeface="Arial"/>
                <a:cs typeface="Arial"/>
              </a:rPr>
              <a:t>users </a:t>
            </a:r>
            <a:r>
              <a:rPr sz="850" spc="5" dirty="0">
                <a:solidFill>
                  <a:srgbClr val="00338D"/>
                </a:solidFill>
                <a:latin typeface="Arial"/>
                <a:cs typeface="Arial"/>
              </a:rPr>
              <a:t>to </a:t>
            </a:r>
            <a:r>
              <a:rPr sz="850" spc="10" dirty="0">
                <a:solidFill>
                  <a:srgbClr val="00338D"/>
                </a:solidFill>
                <a:latin typeface="Arial"/>
                <a:cs typeface="Arial"/>
              </a:rPr>
              <a:t>click on </a:t>
            </a:r>
            <a:r>
              <a:rPr sz="850" spc="15" dirty="0">
                <a:solidFill>
                  <a:srgbClr val="00338D"/>
                </a:solidFill>
                <a:latin typeface="Arial"/>
                <a:cs typeface="Arial"/>
              </a:rPr>
              <a:t>a </a:t>
            </a:r>
            <a:r>
              <a:rPr sz="850" dirty="0">
                <a:solidFill>
                  <a:srgbClr val="00338D"/>
                </a:solidFill>
                <a:latin typeface="Arial"/>
                <a:cs typeface="Arial"/>
              </a:rPr>
              <a:t>button </a:t>
            </a:r>
            <a:r>
              <a:rPr sz="850" spc="5" dirty="0">
                <a:solidFill>
                  <a:srgbClr val="00338D"/>
                </a:solidFill>
                <a:latin typeface="Arial"/>
                <a:cs typeface="Arial"/>
              </a:rPr>
              <a:t>to  </a:t>
            </a:r>
            <a:r>
              <a:rPr sz="850" spc="25" dirty="0">
                <a:solidFill>
                  <a:srgbClr val="00338D"/>
                </a:solidFill>
                <a:latin typeface="Arial"/>
                <a:cs typeface="Arial"/>
              </a:rPr>
              <a:t>access </a:t>
            </a:r>
            <a:r>
              <a:rPr sz="850" spc="5" dirty="0">
                <a:solidFill>
                  <a:srgbClr val="00338D"/>
                </a:solidFill>
                <a:latin typeface="Arial"/>
                <a:cs typeface="Arial"/>
              </a:rPr>
              <a:t>the </a:t>
            </a:r>
            <a:r>
              <a:rPr sz="850" dirty="0">
                <a:solidFill>
                  <a:srgbClr val="00338D"/>
                </a:solidFill>
                <a:latin typeface="Arial"/>
                <a:cs typeface="Arial"/>
              </a:rPr>
              <a:t>retailer’s </a:t>
            </a:r>
            <a:r>
              <a:rPr sz="850" spc="5" dirty="0">
                <a:solidFill>
                  <a:srgbClr val="00338D"/>
                </a:solidFill>
                <a:latin typeface="Arial"/>
                <a:cs typeface="Arial"/>
              </a:rPr>
              <a:t>shopping page,  </a:t>
            </a:r>
            <a:r>
              <a:rPr sz="850" spc="20" dirty="0">
                <a:solidFill>
                  <a:srgbClr val="00338D"/>
                </a:solidFill>
                <a:latin typeface="Arial"/>
                <a:cs typeface="Arial"/>
              </a:rPr>
              <a:t>w </a:t>
            </a:r>
            <a:r>
              <a:rPr sz="850" spc="-5" dirty="0">
                <a:solidFill>
                  <a:srgbClr val="00338D"/>
                </a:solidFill>
                <a:latin typeface="Arial"/>
                <a:cs typeface="Arial"/>
              </a:rPr>
              <a:t>ithout </a:t>
            </a:r>
            <a:r>
              <a:rPr sz="850" dirty="0">
                <a:solidFill>
                  <a:srgbClr val="00338D"/>
                </a:solidFill>
                <a:latin typeface="Arial"/>
                <a:cs typeface="Arial"/>
              </a:rPr>
              <a:t>leaving </a:t>
            </a:r>
            <a:r>
              <a:rPr sz="850" spc="5" dirty="0">
                <a:solidFill>
                  <a:srgbClr val="00338D"/>
                </a:solidFill>
                <a:latin typeface="Arial"/>
                <a:cs typeface="Arial"/>
              </a:rPr>
              <a:t>the</a:t>
            </a:r>
            <a:r>
              <a:rPr sz="850" spc="40" dirty="0">
                <a:solidFill>
                  <a:srgbClr val="00338D"/>
                </a:solidFill>
                <a:latin typeface="Arial"/>
                <a:cs typeface="Arial"/>
              </a:rPr>
              <a:t> </a:t>
            </a:r>
            <a:r>
              <a:rPr sz="850" spc="5" dirty="0">
                <a:solidFill>
                  <a:srgbClr val="00338D"/>
                </a:solidFill>
                <a:latin typeface="Arial"/>
                <a:cs typeface="Arial"/>
              </a:rPr>
              <a:t>app</a:t>
            </a:r>
            <a:endParaRPr sz="850">
              <a:latin typeface="Arial"/>
              <a:cs typeface="Arial"/>
            </a:endParaRPr>
          </a:p>
        </p:txBody>
      </p:sp>
      <p:sp>
        <p:nvSpPr>
          <p:cNvPr id="44" name="object 15">
            <a:extLst>
              <a:ext uri="{FF2B5EF4-FFF2-40B4-BE49-F238E27FC236}">
                <a16:creationId xmlns:a16="http://schemas.microsoft.com/office/drawing/2014/main" id="{5C1EA2C9-6702-4495-B301-D49A1F974CE9}"/>
              </a:ext>
            </a:extLst>
          </p:cNvPr>
          <p:cNvSpPr/>
          <p:nvPr/>
        </p:nvSpPr>
        <p:spPr>
          <a:xfrm>
            <a:off x="4033520" y="5323840"/>
            <a:ext cx="467360" cy="457200"/>
          </a:xfrm>
          <a:prstGeom prst="rect">
            <a:avLst/>
          </a:prstGeom>
          <a:blipFill>
            <a:blip r:embed="rId4" cstate="print"/>
            <a:stretch>
              <a:fillRect/>
            </a:stretch>
          </a:blipFill>
        </p:spPr>
        <p:txBody>
          <a:bodyPr wrap="square" lIns="0" tIns="0" rIns="0" bIns="0" rtlCol="0"/>
          <a:lstStyle/>
          <a:p>
            <a:endParaRPr/>
          </a:p>
        </p:txBody>
      </p:sp>
      <p:sp>
        <p:nvSpPr>
          <p:cNvPr id="45" name="object 16">
            <a:extLst>
              <a:ext uri="{FF2B5EF4-FFF2-40B4-BE49-F238E27FC236}">
                <a16:creationId xmlns:a16="http://schemas.microsoft.com/office/drawing/2014/main" id="{D5E3A790-B439-4344-BF1A-EB74A2052FA6}"/>
              </a:ext>
            </a:extLst>
          </p:cNvPr>
          <p:cNvSpPr txBox="1"/>
          <p:nvPr/>
        </p:nvSpPr>
        <p:spPr>
          <a:xfrm>
            <a:off x="995680" y="1923732"/>
            <a:ext cx="5821680" cy="347345"/>
          </a:xfrm>
          <a:prstGeom prst="rect">
            <a:avLst/>
          </a:prstGeom>
        </p:spPr>
        <p:txBody>
          <a:bodyPr vert="horz" wrap="square" lIns="0" tIns="8890" rIns="0" bIns="0" rtlCol="0">
            <a:spAutoFit/>
          </a:bodyPr>
          <a:lstStyle/>
          <a:p>
            <a:pPr marL="86360" marR="1189355">
              <a:lnSpc>
                <a:spcPct val="101699"/>
              </a:lnSpc>
              <a:spcBef>
                <a:spcPts val="70"/>
              </a:spcBef>
            </a:pPr>
            <a:r>
              <a:rPr sz="1050" b="1" spc="-25" dirty="0">
                <a:solidFill>
                  <a:srgbClr val="FFFFFF"/>
                </a:solidFill>
                <a:latin typeface="Arial"/>
                <a:cs typeface="Arial"/>
              </a:rPr>
              <a:t>Consumers’ </a:t>
            </a:r>
            <a:r>
              <a:rPr sz="1050" b="1" dirty="0">
                <a:solidFill>
                  <a:srgbClr val="FFFFFF"/>
                </a:solidFill>
                <a:latin typeface="Arial"/>
                <a:cs typeface="Arial"/>
              </a:rPr>
              <a:t>willingness </a:t>
            </a:r>
            <a:r>
              <a:rPr sz="1050" b="1" spc="-20" dirty="0">
                <a:solidFill>
                  <a:srgbClr val="FFFFFF"/>
                </a:solidFill>
                <a:latin typeface="Arial"/>
                <a:cs typeface="Arial"/>
              </a:rPr>
              <a:t>to </a:t>
            </a:r>
            <a:r>
              <a:rPr sz="1050" b="1" spc="-15" dirty="0">
                <a:solidFill>
                  <a:srgbClr val="FFFFFF"/>
                </a:solidFill>
                <a:latin typeface="Arial"/>
                <a:cs typeface="Arial"/>
              </a:rPr>
              <a:t>share </a:t>
            </a:r>
            <a:r>
              <a:rPr sz="1050" b="1" spc="-5" dirty="0">
                <a:solidFill>
                  <a:srgbClr val="FFFFFF"/>
                </a:solidFill>
                <a:latin typeface="Arial"/>
                <a:cs typeface="Arial"/>
              </a:rPr>
              <a:t>on </a:t>
            </a:r>
            <a:r>
              <a:rPr sz="1050" b="1" spc="-15" dirty="0">
                <a:solidFill>
                  <a:srgbClr val="FFFFFF"/>
                </a:solidFill>
                <a:latin typeface="Arial"/>
                <a:cs typeface="Arial"/>
              </a:rPr>
              <a:t>social </a:t>
            </a:r>
            <a:r>
              <a:rPr sz="1050" b="1" spc="20" dirty="0">
                <a:solidFill>
                  <a:srgbClr val="FFFFFF"/>
                </a:solidFill>
                <a:latin typeface="Arial"/>
                <a:cs typeface="Arial"/>
              </a:rPr>
              <a:t>media, </a:t>
            </a:r>
            <a:r>
              <a:rPr sz="1050" b="1" spc="-15" dirty="0">
                <a:solidFill>
                  <a:srgbClr val="FFFFFF"/>
                </a:solidFill>
                <a:latin typeface="Arial"/>
                <a:cs typeface="Arial"/>
              </a:rPr>
              <a:t>social </a:t>
            </a:r>
            <a:r>
              <a:rPr sz="1050" b="1" dirty="0">
                <a:solidFill>
                  <a:srgbClr val="FFFFFF"/>
                </a:solidFill>
                <a:latin typeface="Arial"/>
                <a:cs typeface="Arial"/>
              </a:rPr>
              <a:t>currency</a:t>
            </a:r>
            <a:r>
              <a:rPr sz="1050" b="1" baseline="23809" dirty="0">
                <a:solidFill>
                  <a:srgbClr val="FFFFFF"/>
                </a:solidFill>
                <a:latin typeface="Arial"/>
                <a:cs typeface="Arial"/>
              </a:rPr>
              <a:t>1</a:t>
            </a:r>
            <a:r>
              <a:rPr sz="1050" b="1" dirty="0">
                <a:solidFill>
                  <a:srgbClr val="FFFFFF"/>
                </a:solidFill>
                <a:latin typeface="Arial"/>
                <a:cs typeface="Arial"/>
              </a:rPr>
              <a:t>, </a:t>
            </a:r>
            <a:r>
              <a:rPr sz="1050" b="1" spc="15" dirty="0">
                <a:solidFill>
                  <a:srgbClr val="FFFFFF"/>
                </a:solidFill>
                <a:latin typeface="Arial"/>
                <a:cs typeface="Arial"/>
              </a:rPr>
              <a:t>has  great </a:t>
            </a:r>
            <a:r>
              <a:rPr sz="1050" b="1" dirty="0">
                <a:solidFill>
                  <a:srgbClr val="FFFFFF"/>
                </a:solidFill>
                <a:latin typeface="Arial"/>
                <a:cs typeface="Arial"/>
              </a:rPr>
              <a:t>brand-building </a:t>
            </a:r>
            <a:r>
              <a:rPr sz="1050" b="1" spc="5" dirty="0">
                <a:solidFill>
                  <a:srgbClr val="FFFFFF"/>
                </a:solidFill>
                <a:latin typeface="Arial"/>
                <a:cs typeface="Arial"/>
              </a:rPr>
              <a:t>potential</a:t>
            </a:r>
            <a:r>
              <a:rPr sz="1050" b="1" spc="-210" dirty="0">
                <a:solidFill>
                  <a:srgbClr val="FFFFFF"/>
                </a:solidFill>
                <a:latin typeface="Arial"/>
                <a:cs typeface="Arial"/>
              </a:rPr>
              <a:t> </a:t>
            </a:r>
            <a:r>
              <a:rPr sz="1050" b="1" spc="-15" dirty="0">
                <a:solidFill>
                  <a:srgbClr val="FFFFFF"/>
                </a:solidFill>
                <a:latin typeface="Arial"/>
                <a:cs typeface="Arial"/>
              </a:rPr>
              <a:t>for </a:t>
            </a:r>
            <a:r>
              <a:rPr sz="1050" b="1" dirty="0">
                <a:solidFill>
                  <a:srgbClr val="FFFFFF"/>
                </a:solidFill>
                <a:latin typeface="Arial"/>
                <a:cs typeface="Arial"/>
              </a:rPr>
              <a:t>retailers.</a:t>
            </a:r>
            <a:endParaRPr sz="1050" dirty="0">
              <a:latin typeface="Arial"/>
              <a:cs typeface="Arial"/>
            </a:endParaRPr>
          </a:p>
        </p:txBody>
      </p:sp>
      <p:sp>
        <p:nvSpPr>
          <p:cNvPr id="47" name="object 17">
            <a:extLst>
              <a:ext uri="{FF2B5EF4-FFF2-40B4-BE49-F238E27FC236}">
                <a16:creationId xmlns:a16="http://schemas.microsoft.com/office/drawing/2014/main" id="{89990D59-F0D9-4307-B20F-57969383D2C5}"/>
              </a:ext>
            </a:extLst>
          </p:cNvPr>
          <p:cNvSpPr/>
          <p:nvPr/>
        </p:nvSpPr>
        <p:spPr>
          <a:xfrm>
            <a:off x="5811520" y="1879600"/>
            <a:ext cx="802639" cy="518160"/>
          </a:xfrm>
          <a:prstGeom prst="rect">
            <a:avLst/>
          </a:prstGeom>
          <a:blipFill>
            <a:blip r:embed="rId5" cstate="print"/>
            <a:stretch>
              <a:fillRect/>
            </a:stretch>
          </a:blipFill>
        </p:spPr>
        <p:txBody>
          <a:bodyPr wrap="square" lIns="0" tIns="0" rIns="0" bIns="0" rtlCol="0"/>
          <a:lstStyle/>
          <a:p>
            <a:endParaRPr/>
          </a:p>
        </p:txBody>
      </p:sp>
      <p:sp>
        <p:nvSpPr>
          <p:cNvPr id="48" name="object 18">
            <a:extLst>
              <a:ext uri="{FF2B5EF4-FFF2-40B4-BE49-F238E27FC236}">
                <a16:creationId xmlns:a16="http://schemas.microsoft.com/office/drawing/2014/main" id="{180D9364-E620-4103-94C3-F6B6EB93CDB9}"/>
              </a:ext>
            </a:extLst>
          </p:cNvPr>
          <p:cNvSpPr txBox="1"/>
          <p:nvPr/>
        </p:nvSpPr>
        <p:spPr>
          <a:xfrm>
            <a:off x="1102360" y="2514600"/>
            <a:ext cx="2895600" cy="914400"/>
          </a:xfrm>
          <a:prstGeom prst="rect">
            <a:avLst/>
          </a:prstGeom>
          <a:solidFill>
            <a:srgbClr val="00A2A0"/>
          </a:solidFill>
          <a:ln w="10170">
            <a:solidFill>
              <a:srgbClr val="FFFFFF"/>
            </a:solidFill>
          </a:ln>
        </p:spPr>
        <p:txBody>
          <a:bodyPr vert="horz" wrap="square" lIns="0" tIns="0" rIns="0" bIns="0" rtlCol="0">
            <a:spAutoFit/>
          </a:bodyPr>
          <a:lstStyle/>
          <a:p>
            <a:pPr marL="48260">
              <a:lnSpc>
                <a:spcPts val="3954"/>
              </a:lnSpc>
            </a:pPr>
            <a:r>
              <a:rPr sz="850" spc="15" dirty="0">
                <a:solidFill>
                  <a:srgbClr val="FFFFFF"/>
                </a:solidFill>
                <a:latin typeface="Arial"/>
                <a:cs typeface="Arial"/>
              </a:rPr>
              <a:t>About </a:t>
            </a:r>
            <a:r>
              <a:rPr sz="3600" b="0" spc="30" dirty="0">
                <a:solidFill>
                  <a:srgbClr val="FFFFFF"/>
                </a:solidFill>
                <a:latin typeface="KPMG Extralight"/>
                <a:cs typeface="KPMG Extralight"/>
              </a:rPr>
              <a:t>80</a:t>
            </a:r>
            <a:r>
              <a:rPr sz="2000" b="0" spc="30" dirty="0">
                <a:solidFill>
                  <a:srgbClr val="FFFFFF"/>
                </a:solidFill>
                <a:latin typeface="KPMG Extralight"/>
                <a:cs typeface="KPMG Extralight"/>
              </a:rPr>
              <a:t>% </a:t>
            </a:r>
            <a:r>
              <a:rPr sz="850" spc="5" dirty="0">
                <a:solidFill>
                  <a:srgbClr val="FFFFFF"/>
                </a:solidFill>
                <a:latin typeface="Arial"/>
                <a:cs typeface="Arial"/>
              </a:rPr>
              <a:t>of generation </a:t>
            </a:r>
            <a:r>
              <a:rPr sz="850" spc="20" dirty="0">
                <a:solidFill>
                  <a:srgbClr val="FFFFFF"/>
                </a:solidFill>
                <a:latin typeface="Arial"/>
                <a:cs typeface="Arial"/>
              </a:rPr>
              <a:t>Z, </a:t>
            </a:r>
            <a:r>
              <a:rPr sz="850" spc="5" dirty="0">
                <a:solidFill>
                  <a:srgbClr val="FFFFFF"/>
                </a:solidFill>
                <a:latin typeface="Arial"/>
                <a:cs typeface="Arial"/>
              </a:rPr>
              <a:t>and </a:t>
            </a:r>
            <a:r>
              <a:rPr sz="3600" b="0" spc="65" dirty="0">
                <a:solidFill>
                  <a:srgbClr val="FFFFFF"/>
                </a:solidFill>
                <a:latin typeface="KPMG Extralight"/>
                <a:cs typeface="KPMG Extralight"/>
              </a:rPr>
              <a:t>74</a:t>
            </a:r>
            <a:r>
              <a:rPr sz="2000" b="0" spc="65" dirty="0">
                <a:solidFill>
                  <a:srgbClr val="FFFFFF"/>
                </a:solidFill>
                <a:latin typeface="KPMG Extralight"/>
                <a:cs typeface="KPMG Extralight"/>
              </a:rPr>
              <a:t>%</a:t>
            </a:r>
            <a:r>
              <a:rPr sz="2000" b="0" spc="-60" dirty="0">
                <a:solidFill>
                  <a:srgbClr val="FFFFFF"/>
                </a:solidFill>
                <a:latin typeface="KPMG Extralight"/>
                <a:cs typeface="KPMG Extralight"/>
              </a:rPr>
              <a:t> </a:t>
            </a:r>
            <a:r>
              <a:rPr sz="850" spc="-20" dirty="0">
                <a:solidFill>
                  <a:srgbClr val="FFFFFF"/>
                </a:solidFill>
                <a:latin typeface="Arial"/>
                <a:cs typeface="Arial"/>
              </a:rPr>
              <a:t>millennial</a:t>
            </a:r>
            <a:endParaRPr sz="850">
              <a:latin typeface="Arial"/>
              <a:cs typeface="Arial"/>
            </a:endParaRPr>
          </a:p>
          <a:p>
            <a:pPr marL="48260">
              <a:lnSpc>
                <a:spcPts val="915"/>
              </a:lnSpc>
            </a:pPr>
            <a:r>
              <a:rPr sz="850" spc="10" dirty="0">
                <a:solidFill>
                  <a:srgbClr val="FFFFFF"/>
                </a:solidFill>
                <a:latin typeface="Arial"/>
                <a:cs typeface="Arial"/>
              </a:rPr>
              <a:t>shoppers </a:t>
            </a:r>
            <a:r>
              <a:rPr sz="850" spc="20" dirty="0">
                <a:solidFill>
                  <a:srgbClr val="FFFFFF"/>
                </a:solidFill>
                <a:latin typeface="Arial"/>
                <a:cs typeface="Arial"/>
              </a:rPr>
              <a:t>say </a:t>
            </a:r>
            <a:r>
              <a:rPr sz="850" spc="10" dirty="0">
                <a:solidFill>
                  <a:srgbClr val="FFFFFF"/>
                </a:solidFill>
                <a:latin typeface="Arial"/>
                <a:cs typeface="Arial"/>
              </a:rPr>
              <a:t>social </a:t>
            </a:r>
            <a:r>
              <a:rPr sz="850" spc="-20" dirty="0">
                <a:solidFill>
                  <a:srgbClr val="FFFFFF"/>
                </a:solidFill>
                <a:latin typeface="Arial"/>
                <a:cs typeface="Arial"/>
              </a:rPr>
              <a:t>media </a:t>
            </a:r>
            <a:r>
              <a:rPr sz="850" spc="5" dirty="0">
                <a:solidFill>
                  <a:srgbClr val="FFFFFF"/>
                </a:solidFill>
                <a:latin typeface="Arial"/>
                <a:cs typeface="Arial"/>
              </a:rPr>
              <a:t>influences </a:t>
            </a:r>
            <a:r>
              <a:rPr sz="850" spc="-5" dirty="0">
                <a:solidFill>
                  <a:srgbClr val="FFFFFF"/>
                </a:solidFill>
                <a:latin typeface="Arial"/>
                <a:cs typeface="Arial"/>
              </a:rPr>
              <a:t>their</a:t>
            </a:r>
            <a:r>
              <a:rPr sz="850" spc="70" dirty="0">
                <a:solidFill>
                  <a:srgbClr val="FFFFFF"/>
                </a:solidFill>
                <a:latin typeface="Arial"/>
                <a:cs typeface="Arial"/>
              </a:rPr>
              <a:t> </a:t>
            </a:r>
            <a:r>
              <a:rPr sz="850" spc="15" dirty="0">
                <a:solidFill>
                  <a:srgbClr val="FFFFFF"/>
                </a:solidFill>
                <a:latin typeface="Arial"/>
                <a:cs typeface="Arial"/>
              </a:rPr>
              <a:t>purchases</a:t>
            </a:r>
            <a:endParaRPr sz="850">
              <a:latin typeface="Arial"/>
              <a:cs typeface="Arial"/>
            </a:endParaRPr>
          </a:p>
          <a:p>
            <a:pPr>
              <a:lnSpc>
                <a:spcPct val="100000"/>
              </a:lnSpc>
              <a:spcBef>
                <a:spcPts val="15"/>
              </a:spcBef>
            </a:pPr>
            <a:endParaRPr sz="950">
              <a:latin typeface="Times New Roman"/>
              <a:cs typeface="Times New Roman"/>
            </a:endParaRPr>
          </a:p>
          <a:p>
            <a:pPr marL="48260">
              <a:lnSpc>
                <a:spcPct val="100000"/>
              </a:lnSpc>
            </a:pPr>
            <a:r>
              <a:rPr sz="800" i="1" dirty="0">
                <a:solidFill>
                  <a:srgbClr val="FFFFFF"/>
                </a:solidFill>
                <a:latin typeface="Arial"/>
                <a:cs typeface="Arial"/>
              </a:rPr>
              <a:t>—</a:t>
            </a:r>
            <a:r>
              <a:rPr sz="800" i="1" spc="15" dirty="0">
                <a:solidFill>
                  <a:srgbClr val="FFFFFF"/>
                </a:solidFill>
                <a:latin typeface="Arial"/>
                <a:cs typeface="Arial"/>
              </a:rPr>
              <a:t> Retail</a:t>
            </a:r>
            <a:r>
              <a:rPr sz="800" i="1" dirty="0">
                <a:solidFill>
                  <a:srgbClr val="FFFFFF"/>
                </a:solidFill>
                <a:latin typeface="Arial"/>
                <a:cs typeface="Arial"/>
              </a:rPr>
              <a:t> </a:t>
            </a:r>
            <a:r>
              <a:rPr sz="800" i="1" spc="5" dirty="0">
                <a:solidFill>
                  <a:srgbClr val="FFFFFF"/>
                </a:solidFill>
                <a:latin typeface="Arial"/>
                <a:cs typeface="Arial"/>
              </a:rPr>
              <a:t>Dive</a:t>
            </a:r>
            <a:r>
              <a:rPr sz="800" i="1" spc="-25" dirty="0">
                <a:solidFill>
                  <a:srgbClr val="FFFFFF"/>
                </a:solidFill>
                <a:latin typeface="Arial"/>
                <a:cs typeface="Arial"/>
              </a:rPr>
              <a:t> </a:t>
            </a:r>
            <a:r>
              <a:rPr sz="800" i="1" spc="5" dirty="0">
                <a:solidFill>
                  <a:srgbClr val="FFFFFF"/>
                </a:solidFill>
                <a:latin typeface="Arial"/>
                <a:cs typeface="Arial"/>
              </a:rPr>
              <a:t>Survey</a:t>
            </a:r>
            <a:r>
              <a:rPr sz="800" i="1" spc="-65" dirty="0">
                <a:solidFill>
                  <a:srgbClr val="FFFFFF"/>
                </a:solidFill>
                <a:latin typeface="Arial"/>
                <a:cs typeface="Arial"/>
              </a:rPr>
              <a:t> </a:t>
            </a:r>
            <a:r>
              <a:rPr sz="800" i="1" spc="20" dirty="0">
                <a:solidFill>
                  <a:srgbClr val="FFFFFF"/>
                </a:solidFill>
                <a:latin typeface="Arial"/>
                <a:cs typeface="Arial"/>
              </a:rPr>
              <a:t>2017,</a:t>
            </a:r>
            <a:r>
              <a:rPr sz="800" i="1" spc="-125" dirty="0">
                <a:solidFill>
                  <a:srgbClr val="FFFFFF"/>
                </a:solidFill>
                <a:latin typeface="Arial"/>
                <a:cs typeface="Arial"/>
              </a:rPr>
              <a:t> </a:t>
            </a:r>
            <a:r>
              <a:rPr sz="800" i="1" spc="15" dirty="0">
                <a:solidFill>
                  <a:srgbClr val="FFFFFF"/>
                </a:solidFill>
                <a:latin typeface="Arial"/>
                <a:cs typeface="Arial"/>
              </a:rPr>
              <a:t>via</a:t>
            </a:r>
            <a:r>
              <a:rPr sz="800" i="1" spc="-25" dirty="0">
                <a:solidFill>
                  <a:srgbClr val="FFFFFF"/>
                </a:solidFill>
                <a:latin typeface="Arial"/>
                <a:cs typeface="Arial"/>
              </a:rPr>
              <a:t> </a:t>
            </a:r>
            <a:r>
              <a:rPr sz="800" i="1" spc="5" dirty="0">
                <a:solidFill>
                  <a:srgbClr val="FFFFFF"/>
                </a:solidFill>
                <a:latin typeface="Arial"/>
                <a:cs typeface="Arial"/>
              </a:rPr>
              <a:t>Retail</a:t>
            </a:r>
            <a:r>
              <a:rPr sz="800" i="1" spc="-80" dirty="0">
                <a:solidFill>
                  <a:srgbClr val="FFFFFF"/>
                </a:solidFill>
                <a:latin typeface="Arial"/>
                <a:cs typeface="Arial"/>
              </a:rPr>
              <a:t> </a:t>
            </a:r>
            <a:r>
              <a:rPr sz="800" i="1" spc="5" dirty="0">
                <a:solidFill>
                  <a:srgbClr val="FFFFFF"/>
                </a:solidFill>
                <a:latin typeface="Arial"/>
                <a:cs typeface="Arial"/>
              </a:rPr>
              <a:t>Trends</a:t>
            </a:r>
            <a:r>
              <a:rPr sz="800" i="1" spc="-60" dirty="0">
                <a:solidFill>
                  <a:srgbClr val="FFFFFF"/>
                </a:solidFill>
                <a:latin typeface="Arial"/>
                <a:cs typeface="Arial"/>
              </a:rPr>
              <a:t> </a:t>
            </a:r>
            <a:r>
              <a:rPr sz="800" i="1" spc="20" dirty="0">
                <a:solidFill>
                  <a:srgbClr val="FFFFFF"/>
                </a:solidFill>
                <a:latin typeface="Arial"/>
                <a:cs typeface="Arial"/>
              </a:rPr>
              <a:t>2019</a:t>
            </a:r>
            <a:r>
              <a:rPr sz="800" i="1" spc="-30" dirty="0">
                <a:solidFill>
                  <a:srgbClr val="FFFFFF"/>
                </a:solidFill>
                <a:latin typeface="Arial"/>
                <a:cs typeface="Arial"/>
              </a:rPr>
              <a:t> </a:t>
            </a:r>
            <a:r>
              <a:rPr sz="800" i="1" dirty="0">
                <a:solidFill>
                  <a:srgbClr val="FFFFFF"/>
                </a:solidFill>
                <a:latin typeface="Arial"/>
                <a:cs typeface="Arial"/>
              </a:rPr>
              <a:t>(KPMG)</a:t>
            </a:r>
            <a:endParaRPr sz="800">
              <a:latin typeface="Arial"/>
              <a:cs typeface="Arial"/>
            </a:endParaRPr>
          </a:p>
        </p:txBody>
      </p:sp>
      <p:sp>
        <p:nvSpPr>
          <p:cNvPr id="49" name="object 19">
            <a:extLst>
              <a:ext uri="{FF2B5EF4-FFF2-40B4-BE49-F238E27FC236}">
                <a16:creationId xmlns:a16="http://schemas.microsoft.com/office/drawing/2014/main" id="{5431B1DE-4149-4F99-9734-4D98C63806D4}"/>
              </a:ext>
            </a:extLst>
          </p:cNvPr>
          <p:cNvSpPr txBox="1"/>
          <p:nvPr/>
        </p:nvSpPr>
        <p:spPr>
          <a:xfrm>
            <a:off x="1060132" y="3919156"/>
            <a:ext cx="5511800" cy="648970"/>
          </a:xfrm>
          <a:prstGeom prst="rect">
            <a:avLst/>
          </a:prstGeom>
        </p:spPr>
        <p:txBody>
          <a:bodyPr vert="horz" wrap="square" lIns="0" tIns="13970" rIns="0" bIns="0" rtlCol="0">
            <a:spAutoFit/>
          </a:bodyPr>
          <a:lstStyle/>
          <a:p>
            <a:pPr marL="246379" marR="21590" indent="-233679">
              <a:lnSpc>
                <a:spcPct val="102299"/>
              </a:lnSpc>
              <a:spcBef>
                <a:spcPts val="110"/>
              </a:spcBef>
              <a:buChar char="—"/>
              <a:tabLst>
                <a:tab pos="247015" algn="l"/>
              </a:tabLst>
            </a:pPr>
            <a:r>
              <a:rPr sz="850" spc="-5" dirty="0">
                <a:solidFill>
                  <a:srgbClr val="00A2A0"/>
                </a:solidFill>
                <a:latin typeface="Arial"/>
                <a:cs typeface="Arial"/>
              </a:rPr>
              <a:t>With </a:t>
            </a:r>
            <a:r>
              <a:rPr sz="850" b="1" spc="45" dirty="0">
                <a:solidFill>
                  <a:srgbClr val="00A2A0"/>
                </a:solidFill>
                <a:latin typeface="Arial"/>
                <a:cs typeface="Arial"/>
              </a:rPr>
              <a:t>targeted </a:t>
            </a:r>
            <a:r>
              <a:rPr sz="850" b="1" spc="20" dirty="0">
                <a:solidFill>
                  <a:srgbClr val="00A2A0"/>
                </a:solidFill>
                <a:latin typeface="Arial"/>
                <a:cs typeface="Arial"/>
              </a:rPr>
              <a:t>ads </a:t>
            </a:r>
            <a:r>
              <a:rPr sz="850" spc="5" dirty="0">
                <a:solidFill>
                  <a:srgbClr val="00A2A0"/>
                </a:solidFill>
                <a:latin typeface="Arial"/>
                <a:cs typeface="Arial"/>
              </a:rPr>
              <a:t>, firms </a:t>
            </a:r>
            <a:r>
              <a:rPr sz="850" spc="20" dirty="0">
                <a:solidFill>
                  <a:srgbClr val="00A2A0"/>
                </a:solidFill>
                <a:latin typeface="Arial"/>
                <a:cs typeface="Arial"/>
              </a:rPr>
              <a:t>reach </a:t>
            </a:r>
            <a:r>
              <a:rPr sz="850" b="1" spc="40" dirty="0">
                <a:solidFill>
                  <a:srgbClr val="00A2A0"/>
                </a:solidFill>
                <a:latin typeface="Arial"/>
                <a:cs typeface="Arial"/>
              </a:rPr>
              <a:t>very </a:t>
            </a:r>
            <a:r>
              <a:rPr sz="850" b="1" spc="30" dirty="0">
                <a:solidFill>
                  <a:srgbClr val="00A2A0"/>
                </a:solidFill>
                <a:latin typeface="Arial"/>
                <a:cs typeface="Arial"/>
              </a:rPr>
              <a:t>specific </a:t>
            </a:r>
            <a:r>
              <a:rPr sz="850" b="1" spc="40" dirty="0">
                <a:solidFill>
                  <a:srgbClr val="00A2A0"/>
                </a:solidFill>
                <a:latin typeface="Arial"/>
                <a:cs typeface="Arial"/>
              </a:rPr>
              <a:t>groups </a:t>
            </a:r>
            <a:r>
              <a:rPr sz="850" spc="15" dirty="0">
                <a:solidFill>
                  <a:srgbClr val="00A2A0"/>
                </a:solidFill>
                <a:latin typeface="Arial"/>
                <a:cs typeface="Arial"/>
              </a:rPr>
              <a:t>based </a:t>
            </a:r>
            <a:r>
              <a:rPr sz="850" spc="10" dirty="0">
                <a:solidFill>
                  <a:srgbClr val="00A2A0"/>
                </a:solidFill>
                <a:latin typeface="Arial"/>
                <a:cs typeface="Arial"/>
              </a:rPr>
              <a:t>on </a:t>
            </a:r>
            <a:r>
              <a:rPr sz="850" dirty="0">
                <a:solidFill>
                  <a:srgbClr val="00A2A0"/>
                </a:solidFill>
                <a:latin typeface="Arial"/>
                <a:cs typeface="Arial"/>
              </a:rPr>
              <a:t>demographics,</a:t>
            </a:r>
            <a:r>
              <a:rPr sz="850" spc="-80" dirty="0">
                <a:solidFill>
                  <a:srgbClr val="00A2A0"/>
                </a:solidFill>
                <a:latin typeface="Arial"/>
                <a:cs typeface="Arial"/>
              </a:rPr>
              <a:t> </a:t>
            </a:r>
            <a:r>
              <a:rPr sz="850" spc="10" dirty="0">
                <a:solidFill>
                  <a:srgbClr val="00A2A0"/>
                </a:solidFill>
                <a:latin typeface="Arial"/>
                <a:cs typeface="Arial"/>
              </a:rPr>
              <a:t>interests, </a:t>
            </a:r>
            <a:r>
              <a:rPr sz="850" spc="5" dirty="0">
                <a:solidFill>
                  <a:srgbClr val="00A2A0"/>
                </a:solidFill>
                <a:latin typeface="Arial"/>
                <a:cs typeface="Arial"/>
              </a:rPr>
              <a:t>behaviour and  </a:t>
            </a:r>
            <a:r>
              <a:rPr sz="850" spc="-5" dirty="0">
                <a:solidFill>
                  <a:srgbClr val="00A2A0"/>
                </a:solidFill>
                <a:latin typeface="Arial"/>
                <a:cs typeface="Arial"/>
              </a:rPr>
              <a:t>more</a:t>
            </a:r>
            <a:endParaRPr sz="850">
              <a:latin typeface="Arial"/>
              <a:cs typeface="Arial"/>
            </a:endParaRPr>
          </a:p>
          <a:p>
            <a:pPr marL="246379" indent="-233679">
              <a:lnSpc>
                <a:spcPct val="100000"/>
              </a:lnSpc>
              <a:spcBef>
                <a:spcPts val="660"/>
              </a:spcBef>
              <a:buChar char="—"/>
              <a:tabLst>
                <a:tab pos="247015" algn="l"/>
              </a:tabLst>
            </a:pPr>
            <a:r>
              <a:rPr sz="850" spc="5" dirty="0">
                <a:solidFill>
                  <a:srgbClr val="00A2A0"/>
                </a:solidFill>
                <a:latin typeface="Arial"/>
                <a:cs typeface="Arial"/>
              </a:rPr>
              <a:t>Forw </a:t>
            </a:r>
            <a:r>
              <a:rPr sz="850" dirty="0">
                <a:solidFill>
                  <a:srgbClr val="00A2A0"/>
                </a:solidFill>
                <a:latin typeface="Arial"/>
                <a:cs typeface="Arial"/>
              </a:rPr>
              <a:t>ard-thinking retailers </a:t>
            </a:r>
            <a:r>
              <a:rPr sz="850" spc="15" dirty="0">
                <a:solidFill>
                  <a:srgbClr val="00A2A0"/>
                </a:solidFill>
                <a:latin typeface="Arial"/>
                <a:cs typeface="Arial"/>
              </a:rPr>
              <a:t>have </a:t>
            </a:r>
            <a:r>
              <a:rPr sz="850" dirty="0">
                <a:solidFill>
                  <a:srgbClr val="00A2A0"/>
                </a:solidFill>
                <a:latin typeface="Arial"/>
                <a:cs typeface="Arial"/>
              </a:rPr>
              <a:t>capitalised </a:t>
            </a:r>
            <a:r>
              <a:rPr sz="850" spc="5" dirty="0">
                <a:solidFill>
                  <a:srgbClr val="00A2A0"/>
                </a:solidFill>
                <a:latin typeface="Arial"/>
                <a:cs typeface="Arial"/>
              </a:rPr>
              <a:t>using the pow er of </a:t>
            </a:r>
            <a:r>
              <a:rPr sz="850" spc="10" dirty="0">
                <a:solidFill>
                  <a:srgbClr val="00A2A0"/>
                </a:solidFill>
                <a:latin typeface="Arial"/>
                <a:cs typeface="Arial"/>
              </a:rPr>
              <a:t>social </a:t>
            </a:r>
            <a:r>
              <a:rPr sz="850" spc="-20" dirty="0">
                <a:solidFill>
                  <a:srgbClr val="00A2A0"/>
                </a:solidFill>
                <a:latin typeface="Arial"/>
                <a:cs typeface="Arial"/>
              </a:rPr>
              <a:t>media </a:t>
            </a:r>
            <a:r>
              <a:rPr sz="850" spc="5" dirty="0">
                <a:solidFill>
                  <a:srgbClr val="00A2A0"/>
                </a:solidFill>
                <a:latin typeface="Arial"/>
                <a:cs typeface="Arial"/>
              </a:rPr>
              <a:t>to </a:t>
            </a:r>
            <a:r>
              <a:rPr sz="850" spc="15" dirty="0">
                <a:solidFill>
                  <a:srgbClr val="00A2A0"/>
                </a:solidFill>
                <a:latin typeface="Arial"/>
                <a:cs typeface="Arial"/>
              </a:rPr>
              <a:t>connect </a:t>
            </a:r>
            <a:r>
              <a:rPr sz="850" spc="-5" dirty="0">
                <a:solidFill>
                  <a:srgbClr val="00A2A0"/>
                </a:solidFill>
                <a:latin typeface="Arial"/>
                <a:cs typeface="Arial"/>
              </a:rPr>
              <a:t>meaningfully </a:t>
            </a:r>
            <a:r>
              <a:rPr sz="850" spc="20" dirty="0">
                <a:solidFill>
                  <a:srgbClr val="00A2A0"/>
                </a:solidFill>
                <a:latin typeface="Arial"/>
                <a:cs typeface="Arial"/>
              </a:rPr>
              <a:t>w</a:t>
            </a:r>
            <a:r>
              <a:rPr sz="850" spc="-125" dirty="0">
                <a:solidFill>
                  <a:srgbClr val="00A2A0"/>
                </a:solidFill>
                <a:latin typeface="Arial"/>
                <a:cs typeface="Arial"/>
              </a:rPr>
              <a:t> </a:t>
            </a:r>
            <a:r>
              <a:rPr sz="850" spc="-10" dirty="0">
                <a:solidFill>
                  <a:srgbClr val="00A2A0"/>
                </a:solidFill>
                <a:latin typeface="Arial"/>
                <a:cs typeface="Arial"/>
              </a:rPr>
              <a:t>ith</a:t>
            </a:r>
            <a:endParaRPr sz="850">
              <a:latin typeface="Arial"/>
              <a:cs typeface="Arial"/>
            </a:endParaRPr>
          </a:p>
          <a:p>
            <a:pPr marL="246379">
              <a:lnSpc>
                <a:spcPct val="100000"/>
              </a:lnSpc>
              <a:spcBef>
                <a:spcPts val="105"/>
              </a:spcBef>
            </a:pPr>
            <a:r>
              <a:rPr sz="850" spc="10" dirty="0">
                <a:solidFill>
                  <a:srgbClr val="00A2A0"/>
                </a:solidFill>
                <a:latin typeface="Arial"/>
                <a:cs typeface="Arial"/>
              </a:rPr>
              <a:t>customers</a:t>
            </a:r>
            <a:endParaRPr sz="850">
              <a:latin typeface="Arial"/>
              <a:cs typeface="Arial"/>
            </a:endParaRPr>
          </a:p>
        </p:txBody>
      </p:sp>
      <p:sp>
        <p:nvSpPr>
          <p:cNvPr id="50" name="object 20">
            <a:extLst>
              <a:ext uri="{FF2B5EF4-FFF2-40B4-BE49-F238E27FC236}">
                <a16:creationId xmlns:a16="http://schemas.microsoft.com/office/drawing/2014/main" id="{20D4B354-4AD9-4858-9458-E79B75F5CEB0}"/>
              </a:ext>
            </a:extLst>
          </p:cNvPr>
          <p:cNvSpPr txBox="1"/>
          <p:nvPr/>
        </p:nvSpPr>
        <p:spPr>
          <a:xfrm>
            <a:off x="1385569" y="4532248"/>
            <a:ext cx="5398135" cy="544195"/>
          </a:xfrm>
          <a:prstGeom prst="rect">
            <a:avLst/>
          </a:prstGeom>
        </p:spPr>
        <p:txBody>
          <a:bodyPr vert="horz" wrap="square" lIns="0" tIns="75565" rIns="0" bIns="0" rtlCol="0">
            <a:spAutoFit/>
          </a:bodyPr>
          <a:lstStyle/>
          <a:p>
            <a:pPr marL="236220" indent="-223520">
              <a:lnSpc>
                <a:spcPct val="100000"/>
              </a:lnSpc>
              <a:spcBef>
                <a:spcPts val="595"/>
              </a:spcBef>
              <a:buChar char="-"/>
              <a:tabLst>
                <a:tab pos="235585" algn="l"/>
                <a:tab pos="236220" algn="l"/>
              </a:tabLst>
            </a:pPr>
            <a:r>
              <a:rPr sz="850" dirty="0">
                <a:solidFill>
                  <a:srgbClr val="00A2A0"/>
                </a:solidFill>
                <a:latin typeface="Arial"/>
                <a:cs typeface="Arial"/>
              </a:rPr>
              <a:t>There </a:t>
            </a:r>
            <a:r>
              <a:rPr sz="850" spc="15" dirty="0">
                <a:solidFill>
                  <a:srgbClr val="00A2A0"/>
                </a:solidFill>
                <a:latin typeface="Arial"/>
                <a:cs typeface="Arial"/>
              </a:rPr>
              <a:t>are over </a:t>
            </a:r>
            <a:r>
              <a:rPr sz="850" spc="10" dirty="0">
                <a:solidFill>
                  <a:srgbClr val="00A2A0"/>
                </a:solidFill>
                <a:latin typeface="Arial"/>
                <a:cs typeface="Arial"/>
              </a:rPr>
              <a:t>six </a:t>
            </a:r>
            <a:r>
              <a:rPr sz="850" spc="-30" dirty="0">
                <a:solidFill>
                  <a:srgbClr val="00A2A0"/>
                </a:solidFill>
                <a:latin typeface="Arial"/>
                <a:cs typeface="Arial"/>
              </a:rPr>
              <a:t>million </a:t>
            </a:r>
            <a:r>
              <a:rPr sz="850" spc="5" dirty="0">
                <a:solidFill>
                  <a:srgbClr val="00A2A0"/>
                </a:solidFill>
                <a:latin typeface="Arial"/>
                <a:cs typeface="Arial"/>
              </a:rPr>
              <a:t>Facebook </a:t>
            </a:r>
            <a:r>
              <a:rPr sz="850" spc="15" dirty="0">
                <a:solidFill>
                  <a:srgbClr val="00A2A0"/>
                </a:solidFill>
                <a:latin typeface="Arial"/>
                <a:cs typeface="Arial"/>
              </a:rPr>
              <a:t>advertisers </a:t>
            </a:r>
            <a:r>
              <a:rPr sz="850" spc="5" dirty="0">
                <a:solidFill>
                  <a:srgbClr val="00A2A0"/>
                </a:solidFill>
                <a:latin typeface="Arial"/>
                <a:cs typeface="Arial"/>
              </a:rPr>
              <a:t>and </a:t>
            </a:r>
            <a:r>
              <a:rPr sz="850" spc="15" dirty="0">
                <a:solidFill>
                  <a:srgbClr val="00A2A0"/>
                </a:solidFill>
                <a:latin typeface="Arial"/>
                <a:cs typeface="Arial"/>
              </a:rPr>
              <a:t>over </a:t>
            </a:r>
            <a:r>
              <a:rPr sz="850" spc="10" dirty="0">
                <a:solidFill>
                  <a:srgbClr val="00A2A0"/>
                </a:solidFill>
                <a:latin typeface="Arial"/>
                <a:cs typeface="Arial"/>
              </a:rPr>
              <a:t>tw </a:t>
            </a:r>
            <a:r>
              <a:rPr sz="850" spc="15" dirty="0">
                <a:solidFill>
                  <a:srgbClr val="00A2A0"/>
                </a:solidFill>
                <a:latin typeface="Arial"/>
                <a:cs typeface="Arial"/>
              </a:rPr>
              <a:t>o </a:t>
            </a:r>
            <a:r>
              <a:rPr sz="850" spc="-30" dirty="0">
                <a:solidFill>
                  <a:srgbClr val="00A2A0"/>
                </a:solidFill>
                <a:latin typeface="Arial"/>
                <a:cs typeface="Arial"/>
              </a:rPr>
              <a:t>million </a:t>
            </a:r>
            <a:r>
              <a:rPr sz="850" spc="5" dirty="0">
                <a:solidFill>
                  <a:srgbClr val="00A2A0"/>
                </a:solidFill>
                <a:latin typeface="Arial"/>
                <a:cs typeface="Arial"/>
              </a:rPr>
              <a:t>Instagram</a:t>
            </a:r>
            <a:r>
              <a:rPr sz="850" spc="85" dirty="0">
                <a:solidFill>
                  <a:srgbClr val="00A2A0"/>
                </a:solidFill>
                <a:latin typeface="Arial"/>
                <a:cs typeface="Arial"/>
              </a:rPr>
              <a:t> </a:t>
            </a:r>
            <a:r>
              <a:rPr sz="850" spc="15" dirty="0">
                <a:solidFill>
                  <a:srgbClr val="00A2A0"/>
                </a:solidFill>
                <a:latin typeface="Arial"/>
                <a:cs typeface="Arial"/>
              </a:rPr>
              <a:t>advertisers</a:t>
            </a:r>
            <a:endParaRPr sz="850">
              <a:latin typeface="Arial"/>
              <a:cs typeface="Arial"/>
            </a:endParaRPr>
          </a:p>
          <a:p>
            <a:pPr marL="236220" indent="-223520">
              <a:lnSpc>
                <a:spcPct val="100000"/>
              </a:lnSpc>
              <a:spcBef>
                <a:spcPts val="500"/>
              </a:spcBef>
              <a:buChar char="-"/>
              <a:tabLst>
                <a:tab pos="235585" algn="l"/>
                <a:tab pos="236220" algn="l"/>
              </a:tabLst>
            </a:pPr>
            <a:r>
              <a:rPr sz="850" spc="5" dirty="0">
                <a:solidFill>
                  <a:srgbClr val="00A2A0"/>
                </a:solidFill>
                <a:latin typeface="Arial"/>
                <a:cs typeface="Arial"/>
              </a:rPr>
              <a:t>Social </a:t>
            </a:r>
            <a:r>
              <a:rPr sz="850" spc="-15" dirty="0">
                <a:solidFill>
                  <a:srgbClr val="00A2A0"/>
                </a:solidFill>
                <a:latin typeface="Arial"/>
                <a:cs typeface="Arial"/>
              </a:rPr>
              <a:t>Media </a:t>
            </a:r>
            <a:r>
              <a:rPr sz="850" spc="15" dirty="0">
                <a:solidFill>
                  <a:srgbClr val="00A2A0"/>
                </a:solidFill>
                <a:latin typeface="Arial"/>
                <a:cs typeface="Arial"/>
              </a:rPr>
              <a:t>ad-spend </a:t>
            </a:r>
            <a:r>
              <a:rPr sz="850" spc="-10" dirty="0">
                <a:solidFill>
                  <a:srgbClr val="00A2A0"/>
                </a:solidFill>
                <a:latin typeface="Arial"/>
                <a:cs typeface="Arial"/>
              </a:rPr>
              <a:t>is </a:t>
            </a:r>
            <a:r>
              <a:rPr sz="850" spc="15" dirty="0">
                <a:solidFill>
                  <a:srgbClr val="00A2A0"/>
                </a:solidFill>
                <a:latin typeface="Arial"/>
                <a:cs typeface="Arial"/>
              </a:rPr>
              <a:t>grow </a:t>
            </a:r>
            <a:r>
              <a:rPr sz="850" spc="-5" dirty="0">
                <a:solidFill>
                  <a:srgbClr val="00A2A0"/>
                </a:solidFill>
                <a:latin typeface="Arial"/>
                <a:cs typeface="Arial"/>
              </a:rPr>
              <a:t>ing more </a:t>
            </a:r>
            <a:r>
              <a:rPr sz="850" spc="5" dirty="0">
                <a:solidFill>
                  <a:srgbClr val="00A2A0"/>
                </a:solidFill>
                <a:latin typeface="Arial"/>
                <a:cs typeface="Arial"/>
              </a:rPr>
              <a:t>than </a:t>
            </a:r>
            <a:r>
              <a:rPr sz="850" spc="10" dirty="0">
                <a:solidFill>
                  <a:srgbClr val="00A2A0"/>
                </a:solidFill>
                <a:latin typeface="Arial"/>
                <a:cs typeface="Arial"/>
              </a:rPr>
              <a:t>20 </a:t>
            </a:r>
            <a:r>
              <a:rPr sz="850" spc="15" dirty="0">
                <a:solidFill>
                  <a:srgbClr val="00A2A0"/>
                </a:solidFill>
                <a:latin typeface="Arial"/>
                <a:cs typeface="Arial"/>
              </a:rPr>
              <a:t>percent </a:t>
            </a:r>
            <a:r>
              <a:rPr sz="850" dirty="0">
                <a:solidFill>
                  <a:srgbClr val="00A2A0"/>
                </a:solidFill>
                <a:latin typeface="Arial"/>
                <a:cs typeface="Arial"/>
              </a:rPr>
              <a:t>annually. </a:t>
            </a:r>
            <a:r>
              <a:rPr sz="850" spc="-25" dirty="0">
                <a:solidFill>
                  <a:srgbClr val="00A2A0"/>
                </a:solidFill>
                <a:latin typeface="Arial"/>
                <a:cs typeface="Arial"/>
              </a:rPr>
              <a:t>Per </a:t>
            </a:r>
            <a:r>
              <a:rPr sz="850" dirty="0">
                <a:solidFill>
                  <a:srgbClr val="00A2A0"/>
                </a:solidFill>
                <a:latin typeface="Arial"/>
                <a:cs typeface="Arial"/>
              </a:rPr>
              <a:t>eMarketer, </a:t>
            </a:r>
            <a:r>
              <a:rPr sz="850" spc="-10" dirty="0">
                <a:solidFill>
                  <a:srgbClr val="00A2A0"/>
                </a:solidFill>
                <a:latin typeface="Arial"/>
                <a:cs typeface="Arial"/>
              </a:rPr>
              <a:t>in </a:t>
            </a:r>
            <a:r>
              <a:rPr sz="850" spc="5" dirty="0">
                <a:solidFill>
                  <a:srgbClr val="00A2A0"/>
                </a:solidFill>
                <a:latin typeface="Arial"/>
                <a:cs typeface="Arial"/>
              </a:rPr>
              <a:t>2018, </a:t>
            </a:r>
            <a:r>
              <a:rPr sz="850" spc="15" dirty="0">
                <a:solidFill>
                  <a:srgbClr val="00A2A0"/>
                </a:solidFill>
                <a:latin typeface="Arial"/>
                <a:cs typeface="Arial"/>
              </a:rPr>
              <a:t>a </a:t>
            </a:r>
            <a:r>
              <a:rPr sz="850" spc="10" dirty="0">
                <a:solidFill>
                  <a:srgbClr val="00A2A0"/>
                </a:solidFill>
                <a:latin typeface="Arial"/>
                <a:cs typeface="Arial"/>
              </a:rPr>
              <a:t>quarter</a:t>
            </a:r>
            <a:r>
              <a:rPr sz="850" spc="60" dirty="0">
                <a:solidFill>
                  <a:srgbClr val="00A2A0"/>
                </a:solidFill>
                <a:latin typeface="Arial"/>
                <a:cs typeface="Arial"/>
              </a:rPr>
              <a:t> </a:t>
            </a:r>
            <a:r>
              <a:rPr sz="850" spc="5" dirty="0">
                <a:solidFill>
                  <a:srgbClr val="00A2A0"/>
                </a:solidFill>
                <a:latin typeface="Arial"/>
                <a:cs typeface="Arial"/>
              </a:rPr>
              <a:t>of</a:t>
            </a:r>
            <a:endParaRPr sz="850">
              <a:latin typeface="Arial"/>
              <a:cs typeface="Arial"/>
            </a:endParaRPr>
          </a:p>
          <a:p>
            <a:pPr marR="579755" algn="ctr">
              <a:lnSpc>
                <a:spcPct val="100000"/>
              </a:lnSpc>
              <a:spcBef>
                <a:spcPts val="20"/>
              </a:spcBef>
            </a:pPr>
            <a:r>
              <a:rPr sz="850" spc="-10" dirty="0">
                <a:solidFill>
                  <a:srgbClr val="00A2A0"/>
                </a:solidFill>
                <a:latin typeface="Arial"/>
                <a:cs typeface="Arial"/>
              </a:rPr>
              <a:t>all </a:t>
            </a:r>
            <a:r>
              <a:rPr sz="850" spc="-15" dirty="0">
                <a:solidFill>
                  <a:srgbClr val="00A2A0"/>
                </a:solidFill>
                <a:latin typeface="Arial"/>
                <a:cs typeface="Arial"/>
              </a:rPr>
              <a:t>UK </a:t>
            </a:r>
            <a:r>
              <a:rPr sz="850" spc="-10" dirty="0">
                <a:solidFill>
                  <a:srgbClr val="00A2A0"/>
                </a:solidFill>
                <a:latin typeface="Arial"/>
                <a:cs typeface="Arial"/>
              </a:rPr>
              <a:t>digital </a:t>
            </a:r>
            <a:r>
              <a:rPr sz="850" spc="15" dirty="0">
                <a:solidFill>
                  <a:srgbClr val="00A2A0"/>
                </a:solidFill>
                <a:latin typeface="Arial"/>
                <a:cs typeface="Arial"/>
              </a:rPr>
              <a:t>spend </a:t>
            </a:r>
            <a:r>
              <a:rPr sz="850" spc="20" dirty="0">
                <a:solidFill>
                  <a:srgbClr val="00A2A0"/>
                </a:solidFill>
                <a:latin typeface="Arial"/>
                <a:cs typeface="Arial"/>
              </a:rPr>
              <a:t>(approx. </a:t>
            </a:r>
            <a:r>
              <a:rPr sz="850" spc="-10" dirty="0">
                <a:solidFill>
                  <a:srgbClr val="00A2A0"/>
                </a:solidFill>
                <a:latin typeface="Arial"/>
                <a:cs typeface="Arial"/>
              </a:rPr>
              <a:t>US$5 </a:t>
            </a:r>
            <a:r>
              <a:rPr sz="850" spc="-25" dirty="0">
                <a:solidFill>
                  <a:srgbClr val="00A2A0"/>
                </a:solidFill>
                <a:latin typeface="Arial"/>
                <a:cs typeface="Arial"/>
              </a:rPr>
              <a:t>million) </a:t>
            </a:r>
            <a:r>
              <a:rPr sz="850" spc="20" dirty="0">
                <a:solidFill>
                  <a:srgbClr val="00A2A0"/>
                </a:solidFill>
                <a:latin typeface="Arial"/>
                <a:cs typeface="Arial"/>
              </a:rPr>
              <a:t>w </a:t>
            </a:r>
            <a:r>
              <a:rPr sz="850" spc="10" dirty="0">
                <a:solidFill>
                  <a:srgbClr val="00A2A0"/>
                </a:solidFill>
                <a:latin typeface="Arial"/>
                <a:cs typeface="Arial"/>
              </a:rPr>
              <a:t>as </a:t>
            </a:r>
            <a:r>
              <a:rPr sz="850" spc="5" dirty="0">
                <a:solidFill>
                  <a:srgbClr val="00A2A0"/>
                </a:solidFill>
                <a:latin typeface="Arial"/>
                <a:cs typeface="Arial"/>
              </a:rPr>
              <a:t>channelled </a:t>
            </a:r>
            <a:r>
              <a:rPr sz="850" spc="-5" dirty="0">
                <a:solidFill>
                  <a:srgbClr val="00A2A0"/>
                </a:solidFill>
                <a:latin typeface="Arial"/>
                <a:cs typeface="Arial"/>
              </a:rPr>
              <a:t>into </a:t>
            </a:r>
            <a:r>
              <a:rPr sz="850" spc="15" dirty="0">
                <a:solidFill>
                  <a:srgbClr val="00A2A0"/>
                </a:solidFill>
                <a:latin typeface="Arial"/>
                <a:cs typeface="Arial"/>
              </a:rPr>
              <a:t>social </a:t>
            </a:r>
            <a:r>
              <a:rPr sz="850" spc="-15" dirty="0">
                <a:solidFill>
                  <a:srgbClr val="00A2A0"/>
                </a:solidFill>
                <a:latin typeface="Arial"/>
                <a:cs typeface="Arial"/>
              </a:rPr>
              <a:t>media</a:t>
            </a:r>
            <a:r>
              <a:rPr sz="850" spc="-25" dirty="0">
                <a:solidFill>
                  <a:srgbClr val="00A2A0"/>
                </a:solidFill>
                <a:latin typeface="Arial"/>
                <a:cs typeface="Arial"/>
              </a:rPr>
              <a:t> </a:t>
            </a:r>
            <a:r>
              <a:rPr sz="850" spc="5" dirty="0">
                <a:solidFill>
                  <a:srgbClr val="00A2A0"/>
                </a:solidFill>
                <a:latin typeface="Arial"/>
                <a:cs typeface="Arial"/>
              </a:rPr>
              <a:t>platforms</a:t>
            </a:r>
            <a:endParaRPr sz="850">
              <a:latin typeface="Arial"/>
              <a:cs typeface="Arial"/>
            </a:endParaRPr>
          </a:p>
        </p:txBody>
      </p:sp>
      <p:sp>
        <p:nvSpPr>
          <p:cNvPr id="51" name="object 21">
            <a:extLst>
              <a:ext uri="{FF2B5EF4-FFF2-40B4-BE49-F238E27FC236}">
                <a16:creationId xmlns:a16="http://schemas.microsoft.com/office/drawing/2014/main" id="{EA514883-B1F2-4A24-9BD5-BA19BDD867B5}"/>
              </a:ext>
            </a:extLst>
          </p:cNvPr>
          <p:cNvSpPr/>
          <p:nvPr/>
        </p:nvSpPr>
        <p:spPr>
          <a:xfrm>
            <a:off x="7000240" y="2184400"/>
            <a:ext cx="4297680" cy="2204720"/>
          </a:xfrm>
          <a:custGeom>
            <a:avLst/>
            <a:gdLst/>
            <a:ahLst/>
            <a:cxnLst/>
            <a:rect l="l" t="t" r="r" b="b"/>
            <a:pathLst>
              <a:path w="4297680" h="2204720">
                <a:moveTo>
                  <a:pt x="0" y="2204720"/>
                </a:moveTo>
                <a:lnTo>
                  <a:pt x="4297680" y="2204720"/>
                </a:lnTo>
                <a:lnTo>
                  <a:pt x="4297680" y="0"/>
                </a:lnTo>
                <a:lnTo>
                  <a:pt x="0" y="0"/>
                </a:lnTo>
                <a:lnTo>
                  <a:pt x="0" y="2204720"/>
                </a:lnTo>
                <a:close/>
              </a:path>
            </a:pathLst>
          </a:custGeom>
          <a:solidFill>
            <a:srgbClr val="F1F1F1"/>
          </a:solidFill>
        </p:spPr>
        <p:txBody>
          <a:bodyPr wrap="square" lIns="0" tIns="0" rIns="0" bIns="0" rtlCol="0"/>
          <a:lstStyle/>
          <a:p>
            <a:endParaRPr/>
          </a:p>
        </p:txBody>
      </p:sp>
      <p:sp>
        <p:nvSpPr>
          <p:cNvPr id="52" name="object 22">
            <a:extLst>
              <a:ext uri="{FF2B5EF4-FFF2-40B4-BE49-F238E27FC236}">
                <a16:creationId xmlns:a16="http://schemas.microsoft.com/office/drawing/2014/main" id="{8954DFD3-1803-46CC-B606-47A284283AA7}"/>
              </a:ext>
            </a:extLst>
          </p:cNvPr>
          <p:cNvSpPr txBox="1"/>
          <p:nvPr/>
        </p:nvSpPr>
        <p:spPr>
          <a:xfrm>
            <a:off x="7000240" y="2225611"/>
            <a:ext cx="4297680" cy="2002789"/>
          </a:xfrm>
          <a:prstGeom prst="rect">
            <a:avLst/>
          </a:prstGeom>
        </p:spPr>
        <p:txBody>
          <a:bodyPr vert="horz" wrap="square" lIns="0" tIns="11430" rIns="0" bIns="0" rtlCol="0">
            <a:spAutoFit/>
          </a:bodyPr>
          <a:lstStyle/>
          <a:p>
            <a:pPr marL="70485">
              <a:lnSpc>
                <a:spcPts val="1235"/>
              </a:lnSpc>
              <a:spcBef>
                <a:spcPts val="90"/>
              </a:spcBef>
            </a:pPr>
            <a:r>
              <a:rPr sz="1050" b="1" spc="-30" dirty="0">
                <a:solidFill>
                  <a:srgbClr val="00A2A0"/>
                </a:solidFill>
                <a:latin typeface="Arial"/>
                <a:cs typeface="Arial"/>
              </a:rPr>
              <a:t>Case </a:t>
            </a:r>
            <a:r>
              <a:rPr sz="1050" b="1" spc="-10" dirty="0">
                <a:solidFill>
                  <a:srgbClr val="00A2A0"/>
                </a:solidFill>
                <a:latin typeface="Arial"/>
                <a:cs typeface="Arial"/>
              </a:rPr>
              <a:t>Study </a:t>
            </a:r>
            <a:r>
              <a:rPr sz="1050" b="1" spc="-5" dirty="0">
                <a:solidFill>
                  <a:srgbClr val="00A2A0"/>
                </a:solidFill>
                <a:latin typeface="Arial"/>
                <a:cs typeface="Arial"/>
              </a:rPr>
              <a:t>| </a:t>
            </a:r>
            <a:r>
              <a:rPr sz="1050" b="1" spc="-55" dirty="0">
                <a:solidFill>
                  <a:srgbClr val="00A2A0"/>
                </a:solidFill>
                <a:latin typeface="Arial"/>
                <a:cs typeface="Arial"/>
              </a:rPr>
              <a:t>Use </a:t>
            </a:r>
            <a:r>
              <a:rPr sz="1050" b="1" spc="-5" dirty="0">
                <a:solidFill>
                  <a:srgbClr val="00A2A0"/>
                </a:solidFill>
                <a:latin typeface="Arial"/>
                <a:cs typeface="Arial"/>
              </a:rPr>
              <a:t>of</a:t>
            </a:r>
            <a:r>
              <a:rPr sz="1050" b="1" spc="-220" dirty="0">
                <a:solidFill>
                  <a:srgbClr val="00A2A0"/>
                </a:solidFill>
                <a:latin typeface="Arial"/>
                <a:cs typeface="Arial"/>
              </a:rPr>
              <a:t> </a:t>
            </a:r>
            <a:r>
              <a:rPr sz="1050" b="1" spc="-15" dirty="0">
                <a:solidFill>
                  <a:srgbClr val="00A2A0"/>
                </a:solidFill>
                <a:latin typeface="Arial"/>
                <a:cs typeface="Arial"/>
              </a:rPr>
              <a:t>social media </a:t>
            </a:r>
            <a:r>
              <a:rPr sz="1050" b="1" spc="-20" dirty="0">
                <a:solidFill>
                  <a:srgbClr val="00A2A0"/>
                </a:solidFill>
                <a:latin typeface="Arial"/>
                <a:cs typeface="Arial"/>
              </a:rPr>
              <a:t>to </a:t>
            </a:r>
            <a:r>
              <a:rPr sz="1050" b="1" spc="-25" dirty="0">
                <a:solidFill>
                  <a:srgbClr val="00A2A0"/>
                </a:solidFill>
                <a:latin typeface="Arial"/>
                <a:cs typeface="Arial"/>
              </a:rPr>
              <a:t>create </a:t>
            </a:r>
            <a:r>
              <a:rPr sz="1050" b="1" spc="-30" dirty="0">
                <a:solidFill>
                  <a:srgbClr val="00A2A0"/>
                </a:solidFill>
                <a:latin typeface="Arial"/>
                <a:cs typeface="Arial"/>
              </a:rPr>
              <a:t>brand identity</a:t>
            </a:r>
            <a:endParaRPr sz="1050">
              <a:latin typeface="Arial"/>
              <a:cs typeface="Arial"/>
            </a:endParaRPr>
          </a:p>
          <a:p>
            <a:pPr marL="70485">
              <a:lnSpc>
                <a:spcPts val="1895"/>
              </a:lnSpc>
            </a:pPr>
            <a:r>
              <a:rPr sz="1600" b="1" spc="-20" dirty="0">
                <a:solidFill>
                  <a:srgbClr val="00A2A0"/>
                </a:solidFill>
                <a:latin typeface="Arial"/>
                <a:cs typeface="Arial"/>
              </a:rPr>
              <a:t>Birds</a:t>
            </a:r>
            <a:r>
              <a:rPr sz="1600" b="1" spc="95" dirty="0">
                <a:solidFill>
                  <a:srgbClr val="00A2A0"/>
                </a:solidFill>
                <a:latin typeface="Arial"/>
                <a:cs typeface="Arial"/>
              </a:rPr>
              <a:t> </a:t>
            </a:r>
            <a:r>
              <a:rPr sz="1600" b="1" spc="-15" dirty="0">
                <a:solidFill>
                  <a:srgbClr val="00A2A0"/>
                </a:solidFill>
                <a:latin typeface="Arial"/>
                <a:cs typeface="Arial"/>
              </a:rPr>
              <a:t>Eye</a:t>
            </a:r>
            <a:endParaRPr sz="1600">
              <a:latin typeface="Arial"/>
              <a:cs typeface="Arial"/>
            </a:endParaRPr>
          </a:p>
          <a:p>
            <a:pPr>
              <a:lnSpc>
                <a:spcPct val="100000"/>
              </a:lnSpc>
              <a:spcBef>
                <a:spcPts val="5"/>
              </a:spcBef>
            </a:pPr>
            <a:endParaRPr sz="1700">
              <a:latin typeface="Times New Roman"/>
              <a:cs typeface="Times New Roman"/>
            </a:endParaRPr>
          </a:p>
          <a:p>
            <a:pPr marL="309245" marR="74930" indent="-173355">
              <a:lnSpc>
                <a:spcPct val="100000"/>
              </a:lnSpc>
              <a:spcBef>
                <a:spcPts val="5"/>
              </a:spcBef>
              <a:buChar char="—"/>
              <a:tabLst>
                <a:tab pos="309245" algn="l"/>
              </a:tabLst>
            </a:pPr>
            <a:r>
              <a:rPr sz="850" dirty="0">
                <a:solidFill>
                  <a:srgbClr val="00A2A0"/>
                </a:solidFill>
                <a:latin typeface="Arial"/>
                <a:cs typeface="Arial"/>
              </a:rPr>
              <a:t>Hosted </a:t>
            </a:r>
            <a:r>
              <a:rPr sz="850" spc="15" dirty="0">
                <a:solidFill>
                  <a:srgbClr val="00A2A0"/>
                </a:solidFill>
                <a:latin typeface="Arial"/>
                <a:cs typeface="Arial"/>
              </a:rPr>
              <a:t>a </a:t>
            </a:r>
            <a:r>
              <a:rPr sz="850" spc="10" dirty="0">
                <a:solidFill>
                  <a:srgbClr val="00A2A0"/>
                </a:solidFill>
                <a:latin typeface="Arial"/>
                <a:cs typeface="Arial"/>
              </a:rPr>
              <a:t>pop-up </a:t>
            </a:r>
            <a:r>
              <a:rPr sz="850" spc="15" dirty="0">
                <a:solidFill>
                  <a:srgbClr val="00A2A0"/>
                </a:solidFill>
                <a:latin typeface="Arial"/>
                <a:cs typeface="Arial"/>
              </a:rPr>
              <a:t>restaurant </a:t>
            </a:r>
            <a:r>
              <a:rPr sz="850" spc="-10" dirty="0">
                <a:solidFill>
                  <a:srgbClr val="00A2A0"/>
                </a:solidFill>
                <a:latin typeface="Arial"/>
                <a:cs typeface="Arial"/>
              </a:rPr>
              <a:t>in </a:t>
            </a:r>
            <a:r>
              <a:rPr sz="850" spc="5" dirty="0">
                <a:solidFill>
                  <a:srgbClr val="00A2A0"/>
                </a:solidFill>
                <a:latin typeface="Arial"/>
                <a:cs typeface="Arial"/>
              </a:rPr>
              <a:t>London, </a:t>
            </a:r>
            <a:r>
              <a:rPr sz="850" spc="20" dirty="0">
                <a:solidFill>
                  <a:srgbClr val="00A2A0"/>
                </a:solidFill>
                <a:latin typeface="Arial"/>
                <a:cs typeface="Arial"/>
              </a:rPr>
              <a:t>w </a:t>
            </a:r>
            <a:r>
              <a:rPr sz="850" spc="15" dirty="0">
                <a:solidFill>
                  <a:srgbClr val="00A2A0"/>
                </a:solidFill>
                <a:latin typeface="Arial"/>
                <a:cs typeface="Arial"/>
              </a:rPr>
              <a:t>here </a:t>
            </a:r>
            <a:r>
              <a:rPr sz="850" spc="10" dirty="0">
                <a:solidFill>
                  <a:srgbClr val="00A2A0"/>
                </a:solidFill>
                <a:latin typeface="Arial"/>
                <a:cs typeface="Arial"/>
              </a:rPr>
              <a:t>customers had </a:t>
            </a:r>
            <a:r>
              <a:rPr sz="850" spc="5" dirty="0">
                <a:solidFill>
                  <a:srgbClr val="00A2A0"/>
                </a:solidFill>
                <a:latin typeface="Arial"/>
                <a:cs typeface="Arial"/>
              </a:rPr>
              <a:t>to settle</a:t>
            </a:r>
            <a:r>
              <a:rPr sz="850" spc="-114" dirty="0">
                <a:solidFill>
                  <a:srgbClr val="00A2A0"/>
                </a:solidFill>
                <a:latin typeface="Arial"/>
                <a:cs typeface="Arial"/>
              </a:rPr>
              <a:t> </a:t>
            </a:r>
            <a:r>
              <a:rPr sz="850" spc="-5" dirty="0">
                <a:solidFill>
                  <a:srgbClr val="00A2A0"/>
                </a:solidFill>
                <a:latin typeface="Arial"/>
                <a:cs typeface="Arial"/>
              </a:rPr>
              <a:t>their</a:t>
            </a:r>
            <a:endParaRPr sz="850">
              <a:latin typeface="Arial"/>
              <a:cs typeface="Arial"/>
            </a:endParaRPr>
          </a:p>
          <a:p>
            <a:pPr marL="308610">
              <a:lnSpc>
                <a:spcPct val="100000"/>
              </a:lnSpc>
              <a:spcBef>
                <a:spcPts val="20"/>
              </a:spcBef>
            </a:pPr>
            <a:r>
              <a:rPr sz="850" spc="-15" dirty="0">
                <a:solidFill>
                  <a:srgbClr val="00A2A0"/>
                </a:solidFill>
                <a:latin typeface="Arial"/>
                <a:cs typeface="Arial"/>
              </a:rPr>
              <a:t>bill</a:t>
            </a:r>
            <a:r>
              <a:rPr sz="850" spc="130" dirty="0">
                <a:solidFill>
                  <a:srgbClr val="00A2A0"/>
                </a:solidFill>
                <a:latin typeface="Arial"/>
                <a:cs typeface="Arial"/>
              </a:rPr>
              <a:t> </a:t>
            </a:r>
            <a:r>
              <a:rPr sz="850" spc="20" dirty="0">
                <a:solidFill>
                  <a:srgbClr val="00A2A0"/>
                </a:solidFill>
                <a:latin typeface="Arial"/>
                <a:cs typeface="Arial"/>
              </a:rPr>
              <a:t>w</a:t>
            </a:r>
            <a:r>
              <a:rPr sz="850" spc="-70" dirty="0">
                <a:solidFill>
                  <a:srgbClr val="00A2A0"/>
                </a:solidFill>
                <a:latin typeface="Arial"/>
                <a:cs typeface="Arial"/>
              </a:rPr>
              <a:t> </a:t>
            </a:r>
            <a:r>
              <a:rPr sz="850" spc="-5" dirty="0">
                <a:solidFill>
                  <a:srgbClr val="00A2A0"/>
                </a:solidFill>
                <a:latin typeface="Arial"/>
                <a:cs typeface="Arial"/>
              </a:rPr>
              <a:t>ith</a:t>
            </a:r>
            <a:r>
              <a:rPr sz="850" spc="-80" dirty="0">
                <a:solidFill>
                  <a:srgbClr val="00A2A0"/>
                </a:solidFill>
                <a:latin typeface="Arial"/>
                <a:cs typeface="Arial"/>
              </a:rPr>
              <a:t> </a:t>
            </a:r>
            <a:r>
              <a:rPr sz="850" b="1" spc="30" dirty="0">
                <a:solidFill>
                  <a:srgbClr val="00A2A0"/>
                </a:solidFill>
                <a:latin typeface="Arial"/>
                <a:cs typeface="Arial"/>
              </a:rPr>
              <a:t>Instagram</a:t>
            </a:r>
            <a:r>
              <a:rPr sz="850" b="1" spc="25" dirty="0">
                <a:solidFill>
                  <a:srgbClr val="00A2A0"/>
                </a:solidFill>
                <a:latin typeface="Arial"/>
                <a:cs typeface="Arial"/>
              </a:rPr>
              <a:t> </a:t>
            </a:r>
            <a:r>
              <a:rPr sz="850" b="1" spc="35" dirty="0">
                <a:solidFill>
                  <a:srgbClr val="00A2A0"/>
                </a:solidFill>
                <a:latin typeface="Arial"/>
                <a:cs typeface="Arial"/>
              </a:rPr>
              <a:t>pictures</a:t>
            </a:r>
            <a:r>
              <a:rPr sz="850" b="1" spc="15" dirty="0">
                <a:solidFill>
                  <a:srgbClr val="00A2A0"/>
                </a:solidFill>
                <a:latin typeface="Arial"/>
                <a:cs typeface="Arial"/>
              </a:rPr>
              <a:t> </a:t>
            </a:r>
            <a:r>
              <a:rPr sz="850" spc="5" dirty="0">
                <a:solidFill>
                  <a:srgbClr val="00A2A0"/>
                </a:solidFill>
                <a:latin typeface="Arial"/>
                <a:cs typeface="Arial"/>
              </a:rPr>
              <a:t>of </a:t>
            </a:r>
            <a:r>
              <a:rPr sz="850" spc="25" dirty="0">
                <a:solidFill>
                  <a:srgbClr val="00A2A0"/>
                </a:solidFill>
                <a:latin typeface="Arial"/>
                <a:cs typeface="Arial"/>
              </a:rPr>
              <a:t>food</a:t>
            </a:r>
            <a:r>
              <a:rPr sz="850" spc="-85" dirty="0">
                <a:solidFill>
                  <a:srgbClr val="00A2A0"/>
                </a:solidFill>
                <a:latin typeface="Arial"/>
                <a:cs typeface="Arial"/>
              </a:rPr>
              <a:t> </a:t>
            </a:r>
            <a:r>
              <a:rPr sz="850" spc="5" dirty="0">
                <a:solidFill>
                  <a:srgbClr val="00A2A0"/>
                </a:solidFill>
                <a:latin typeface="Arial"/>
                <a:cs typeface="Arial"/>
              </a:rPr>
              <a:t>and</a:t>
            </a:r>
            <a:r>
              <a:rPr sz="850" spc="-15" dirty="0">
                <a:solidFill>
                  <a:srgbClr val="00A2A0"/>
                </a:solidFill>
                <a:latin typeface="Arial"/>
                <a:cs typeface="Arial"/>
              </a:rPr>
              <a:t> </a:t>
            </a:r>
            <a:r>
              <a:rPr sz="850" b="1" spc="30" dirty="0">
                <a:solidFill>
                  <a:srgbClr val="00A2A0"/>
                </a:solidFill>
                <a:latin typeface="Arial"/>
                <a:cs typeface="Arial"/>
              </a:rPr>
              <a:t>hashtag</a:t>
            </a:r>
            <a:r>
              <a:rPr sz="850" b="1" spc="-50" dirty="0">
                <a:solidFill>
                  <a:srgbClr val="00A2A0"/>
                </a:solidFill>
                <a:latin typeface="Arial"/>
                <a:cs typeface="Arial"/>
              </a:rPr>
              <a:t> </a:t>
            </a:r>
            <a:r>
              <a:rPr sz="850" b="1" spc="20" dirty="0">
                <a:solidFill>
                  <a:srgbClr val="00A2A0"/>
                </a:solidFill>
                <a:latin typeface="Arial"/>
                <a:cs typeface="Arial"/>
              </a:rPr>
              <a:t>#BridsEyeInspirations</a:t>
            </a:r>
            <a:endParaRPr sz="850">
              <a:latin typeface="Arial"/>
              <a:cs typeface="Arial"/>
            </a:endParaRPr>
          </a:p>
          <a:p>
            <a:pPr marL="309245" indent="-173355">
              <a:lnSpc>
                <a:spcPct val="100000"/>
              </a:lnSpc>
              <a:spcBef>
                <a:spcPts val="665"/>
              </a:spcBef>
              <a:buChar char="—"/>
              <a:tabLst>
                <a:tab pos="309245" algn="l"/>
              </a:tabLst>
            </a:pPr>
            <a:r>
              <a:rPr sz="850" spc="20" dirty="0">
                <a:solidFill>
                  <a:srgbClr val="00A2A0"/>
                </a:solidFill>
                <a:latin typeface="Arial"/>
                <a:cs typeface="Arial"/>
              </a:rPr>
              <a:t>Aim w </a:t>
            </a:r>
            <a:r>
              <a:rPr sz="850" spc="10" dirty="0">
                <a:solidFill>
                  <a:srgbClr val="00A2A0"/>
                </a:solidFill>
                <a:latin typeface="Arial"/>
                <a:cs typeface="Arial"/>
              </a:rPr>
              <a:t>as to </a:t>
            </a:r>
            <a:r>
              <a:rPr sz="850" b="1" spc="20" dirty="0">
                <a:solidFill>
                  <a:srgbClr val="00A2A0"/>
                </a:solidFill>
                <a:latin typeface="Arial"/>
                <a:cs typeface="Arial"/>
              </a:rPr>
              <a:t>build </a:t>
            </a:r>
            <a:r>
              <a:rPr sz="850" b="1" spc="45" dirty="0">
                <a:solidFill>
                  <a:srgbClr val="00A2A0"/>
                </a:solidFill>
                <a:latin typeface="Arial"/>
                <a:cs typeface="Arial"/>
              </a:rPr>
              <a:t>strong </a:t>
            </a:r>
            <a:r>
              <a:rPr sz="850" b="1" spc="30" dirty="0">
                <a:solidFill>
                  <a:srgbClr val="00A2A0"/>
                </a:solidFill>
                <a:latin typeface="Arial"/>
                <a:cs typeface="Arial"/>
              </a:rPr>
              <a:t>brand </a:t>
            </a:r>
            <a:r>
              <a:rPr sz="850" b="1" spc="35" dirty="0">
                <a:solidFill>
                  <a:srgbClr val="00A2A0"/>
                </a:solidFill>
                <a:latin typeface="Arial"/>
                <a:cs typeface="Arial"/>
              </a:rPr>
              <a:t>image </a:t>
            </a:r>
            <a:r>
              <a:rPr sz="850" spc="10" dirty="0">
                <a:solidFill>
                  <a:srgbClr val="00A2A0"/>
                </a:solidFill>
                <a:latin typeface="Arial"/>
                <a:cs typeface="Arial"/>
              </a:rPr>
              <a:t>on social </a:t>
            </a:r>
            <a:r>
              <a:rPr sz="850" spc="-15" dirty="0">
                <a:solidFill>
                  <a:srgbClr val="00A2A0"/>
                </a:solidFill>
                <a:latin typeface="Arial"/>
                <a:cs typeface="Arial"/>
              </a:rPr>
              <a:t>media,</a:t>
            </a:r>
            <a:r>
              <a:rPr sz="850" spc="-40" dirty="0">
                <a:solidFill>
                  <a:srgbClr val="00A2A0"/>
                </a:solidFill>
                <a:latin typeface="Arial"/>
                <a:cs typeface="Arial"/>
              </a:rPr>
              <a:t> </a:t>
            </a:r>
            <a:r>
              <a:rPr sz="850" spc="5" dirty="0">
                <a:solidFill>
                  <a:srgbClr val="00A2A0"/>
                </a:solidFill>
                <a:latin typeface="Arial"/>
                <a:cs typeface="Arial"/>
              </a:rPr>
              <a:t>inspired </a:t>
            </a:r>
            <a:r>
              <a:rPr sz="850" spc="10" dirty="0">
                <a:solidFill>
                  <a:srgbClr val="00A2A0"/>
                </a:solidFill>
                <a:latin typeface="Arial"/>
                <a:cs typeface="Arial"/>
              </a:rPr>
              <a:t>by </a:t>
            </a:r>
            <a:r>
              <a:rPr sz="850" spc="15" dirty="0">
                <a:solidFill>
                  <a:srgbClr val="00A2A0"/>
                </a:solidFill>
                <a:latin typeface="Arial"/>
                <a:cs typeface="Arial"/>
              </a:rPr>
              <a:t>a</a:t>
            </a:r>
            <a:endParaRPr sz="850">
              <a:latin typeface="Arial"/>
              <a:cs typeface="Arial"/>
            </a:endParaRPr>
          </a:p>
          <a:p>
            <a:pPr marL="308610">
              <a:lnSpc>
                <a:spcPct val="100000"/>
              </a:lnSpc>
              <a:spcBef>
                <a:spcPts val="100"/>
              </a:spcBef>
            </a:pPr>
            <a:r>
              <a:rPr sz="850" spc="25" dirty="0">
                <a:solidFill>
                  <a:srgbClr val="00A2A0"/>
                </a:solidFill>
                <a:latin typeface="Arial"/>
                <a:cs typeface="Arial"/>
              </a:rPr>
              <a:t>research </a:t>
            </a:r>
            <a:r>
              <a:rPr sz="850" dirty="0">
                <a:solidFill>
                  <a:srgbClr val="00A2A0"/>
                </a:solidFill>
                <a:latin typeface="Arial"/>
                <a:cs typeface="Arial"/>
              </a:rPr>
              <a:t>finding</a:t>
            </a:r>
            <a:r>
              <a:rPr sz="975" baseline="21367" dirty="0">
                <a:solidFill>
                  <a:srgbClr val="00A2A0"/>
                </a:solidFill>
                <a:latin typeface="Arial"/>
                <a:cs typeface="Arial"/>
              </a:rPr>
              <a:t>2 </a:t>
            </a:r>
            <a:r>
              <a:rPr sz="850" spc="20" dirty="0">
                <a:solidFill>
                  <a:srgbClr val="00A2A0"/>
                </a:solidFill>
                <a:latin typeface="Arial"/>
                <a:cs typeface="Arial"/>
              </a:rPr>
              <a:t>w </a:t>
            </a:r>
            <a:r>
              <a:rPr sz="850" spc="5" dirty="0">
                <a:solidFill>
                  <a:srgbClr val="00A2A0"/>
                </a:solidFill>
                <a:latin typeface="Arial"/>
                <a:cs typeface="Arial"/>
              </a:rPr>
              <a:t>hich </a:t>
            </a:r>
            <a:r>
              <a:rPr sz="850" spc="10" dirty="0">
                <a:solidFill>
                  <a:srgbClr val="00A2A0"/>
                </a:solidFill>
                <a:latin typeface="Arial"/>
                <a:cs typeface="Arial"/>
              </a:rPr>
              <a:t>stated</a:t>
            </a:r>
            <a:r>
              <a:rPr sz="850" spc="-60" dirty="0">
                <a:solidFill>
                  <a:srgbClr val="00A2A0"/>
                </a:solidFill>
                <a:latin typeface="Arial"/>
                <a:cs typeface="Arial"/>
              </a:rPr>
              <a:t> </a:t>
            </a:r>
            <a:r>
              <a:rPr sz="850" dirty="0">
                <a:solidFill>
                  <a:srgbClr val="00A2A0"/>
                </a:solidFill>
                <a:latin typeface="Arial"/>
                <a:cs typeface="Arial"/>
              </a:rPr>
              <a:t>that:</a:t>
            </a:r>
            <a:endParaRPr sz="850">
              <a:latin typeface="Arial"/>
              <a:cs typeface="Arial"/>
            </a:endParaRPr>
          </a:p>
          <a:p>
            <a:pPr marL="583565" lvl="1" indent="-223520">
              <a:lnSpc>
                <a:spcPct val="100000"/>
              </a:lnSpc>
              <a:spcBef>
                <a:spcPts val="580"/>
              </a:spcBef>
              <a:buChar char="-"/>
              <a:tabLst>
                <a:tab pos="582930" algn="l"/>
                <a:tab pos="583565" algn="l"/>
              </a:tabLst>
            </a:pPr>
            <a:r>
              <a:rPr sz="850" spc="10" dirty="0">
                <a:solidFill>
                  <a:srgbClr val="00A2A0"/>
                </a:solidFill>
                <a:latin typeface="Arial"/>
                <a:cs typeface="Arial"/>
              </a:rPr>
              <a:t>52 </a:t>
            </a:r>
            <a:r>
              <a:rPr sz="850" spc="15" dirty="0">
                <a:solidFill>
                  <a:srgbClr val="00A2A0"/>
                </a:solidFill>
                <a:latin typeface="Arial"/>
                <a:cs typeface="Arial"/>
              </a:rPr>
              <a:t>percent </a:t>
            </a:r>
            <a:r>
              <a:rPr sz="850" spc="5" dirty="0">
                <a:solidFill>
                  <a:srgbClr val="00A2A0"/>
                </a:solidFill>
                <a:latin typeface="Arial"/>
                <a:cs typeface="Arial"/>
              </a:rPr>
              <a:t>of </a:t>
            </a:r>
            <a:r>
              <a:rPr sz="850" spc="10" dirty="0">
                <a:solidFill>
                  <a:srgbClr val="00A2A0"/>
                </a:solidFill>
                <a:latin typeface="Arial"/>
                <a:cs typeface="Arial"/>
              </a:rPr>
              <a:t>consumers </a:t>
            </a:r>
            <a:r>
              <a:rPr sz="850" dirty="0">
                <a:solidFill>
                  <a:srgbClr val="00A2A0"/>
                </a:solidFill>
                <a:latin typeface="Arial"/>
                <a:cs typeface="Arial"/>
              </a:rPr>
              <a:t>regularly </a:t>
            </a:r>
            <a:r>
              <a:rPr sz="850" spc="-5" dirty="0">
                <a:solidFill>
                  <a:srgbClr val="00A2A0"/>
                </a:solidFill>
                <a:latin typeface="Arial"/>
                <a:cs typeface="Arial"/>
              </a:rPr>
              <a:t>take </a:t>
            </a:r>
            <a:r>
              <a:rPr sz="850" spc="5" dirty="0">
                <a:solidFill>
                  <a:srgbClr val="00A2A0"/>
                </a:solidFill>
                <a:latin typeface="Arial"/>
                <a:cs typeface="Arial"/>
              </a:rPr>
              <a:t>pictures of </a:t>
            </a:r>
            <a:r>
              <a:rPr sz="850" spc="-5" dirty="0">
                <a:solidFill>
                  <a:srgbClr val="00A2A0"/>
                </a:solidFill>
                <a:latin typeface="Arial"/>
                <a:cs typeface="Arial"/>
              </a:rPr>
              <a:t>their</a:t>
            </a:r>
            <a:r>
              <a:rPr sz="850" spc="-95" dirty="0">
                <a:solidFill>
                  <a:srgbClr val="00A2A0"/>
                </a:solidFill>
                <a:latin typeface="Arial"/>
                <a:cs typeface="Arial"/>
              </a:rPr>
              <a:t> </a:t>
            </a:r>
            <a:r>
              <a:rPr sz="850" spc="25" dirty="0">
                <a:solidFill>
                  <a:srgbClr val="00A2A0"/>
                </a:solidFill>
                <a:latin typeface="Arial"/>
                <a:cs typeface="Arial"/>
              </a:rPr>
              <a:t>food</a:t>
            </a:r>
            <a:endParaRPr sz="850">
              <a:latin typeface="Arial"/>
              <a:cs typeface="Arial"/>
            </a:endParaRPr>
          </a:p>
          <a:p>
            <a:pPr marL="583565" lvl="1" indent="-223520">
              <a:lnSpc>
                <a:spcPct val="100000"/>
              </a:lnSpc>
              <a:spcBef>
                <a:spcPts val="425"/>
              </a:spcBef>
              <a:buChar char="-"/>
              <a:tabLst>
                <a:tab pos="582930" algn="l"/>
                <a:tab pos="583565" algn="l"/>
              </a:tabLst>
            </a:pPr>
            <a:r>
              <a:rPr sz="850" spc="10" dirty="0">
                <a:solidFill>
                  <a:srgbClr val="00A2A0"/>
                </a:solidFill>
                <a:latin typeface="Arial"/>
                <a:cs typeface="Arial"/>
              </a:rPr>
              <a:t>11 </a:t>
            </a:r>
            <a:r>
              <a:rPr sz="850" spc="15" dirty="0">
                <a:solidFill>
                  <a:srgbClr val="00A2A0"/>
                </a:solidFill>
                <a:latin typeface="Arial"/>
                <a:cs typeface="Arial"/>
              </a:rPr>
              <a:t>percent </a:t>
            </a:r>
            <a:r>
              <a:rPr sz="850" spc="-5" dirty="0">
                <a:solidFill>
                  <a:srgbClr val="00A2A0"/>
                </a:solidFill>
                <a:latin typeface="Arial"/>
                <a:cs typeface="Arial"/>
              </a:rPr>
              <a:t>take </a:t>
            </a:r>
            <a:r>
              <a:rPr sz="850" spc="5" dirty="0">
                <a:solidFill>
                  <a:srgbClr val="00A2A0"/>
                </a:solidFill>
                <a:latin typeface="Arial"/>
                <a:cs typeface="Arial"/>
              </a:rPr>
              <a:t>at least </a:t>
            </a:r>
            <a:r>
              <a:rPr sz="850" spc="-5" dirty="0">
                <a:solidFill>
                  <a:srgbClr val="00A2A0"/>
                </a:solidFill>
                <a:latin typeface="Arial"/>
                <a:cs typeface="Arial"/>
              </a:rPr>
              <a:t>take </a:t>
            </a:r>
            <a:r>
              <a:rPr sz="850" spc="5" dirty="0">
                <a:solidFill>
                  <a:srgbClr val="00A2A0"/>
                </a:solidFill>
                <a:latin typeface="Arial"/>
                <a:cs typeface="Arial"/>
              </a:rPr>
              <a:t>one </a:t>
            </a:r>
            <a:r>
              <a:rPr sz="850" spc="10" dirty="0">
                <a:solidFill>
                  <a:srgbClr val="00A2A0"/>
                </a:solidFill>
                <a:latin typeface="Arial"/>
                <a:cs typeface="Arial"/>
              </a:rPr>
              <a:t>picture </a:t>
            </a:r>
            <a:r>
              <a:rPr sz="850" spc="5" dirty="0">
                <a:solidFill>
                  <a:srgbClr val="00A2A0"/>
                </a:solidFill>
                <a:latin typeface="Arial"/>
                <a:cs typeface="Arial"/>
              </a:rPr>
              <a:t>of </a:t>
            </a:r>
            <a:r>
              <a:rPr sz="850" spc="-5" dirty="0">
                <a:solidFill>
                  <a:srgbClr val="00A2A0"/>
                </a:solidFill>
                <a:latin typeface="Arial"/>
                <a:cs typeface="Arial"/>
              </a:rPr>
              <a:t>their </a:t>
            </a:r>
            <a:r>
              <a:rPr sz="850" spc="25" dirty="0">
                <a:solidFill>
                  <a:srgbClr val="00A2A0"/>
                </a:solidFill>
                <a:latin typeface="Arial"/>
                <a:cs typeface="Arial"/>
              </a:rPr>
              <a:t>food </a:t>
            </a:r>
            <a:r>
              <a:rPr sz="850" spc="15" dirty="0">
                <a:solidFill>
                  <a:srgbClr val="00A2A0"/>
                </a:solidFill>
                <a:latin typeface="Arial"/>
                <a:cs typeface="Arial"/>
              </a:rPr>
              <a:t>a </a:t>
            </a:r>
            <a:r>
              <a:rPr sz="850" spc="20" dirty="0">
                <a:solidFill>
                  <a:srgbClr val="00A2A0"/>
                </a:solidFill>
                <a:latin typeface="Arial"/>
                <a:cs typeface="Arial"/>
              </a:rPr>
              <a:t>w </a:t>
            </a:r>
            <a:r>
              <a:rPr sz="850" spc="-5" dirty="0">
                <a:solidFill>
                  <a:srgbClr val="00A2A0"/>
                </a:solidFill>
                <a:latin typeface="Arial"/>
                <a:cs typeface="Arial"/>
              </a:rPr>
              <a:t>eek,</a:t>
            </a:r>
            <a:r>
              <a:rPr sz="850" spc="-75" dirty="0">
                <a:solidFill>
                  <a:srgbClr val="00A2A0"/>
                </a:solidFill>
                <a:latin typeface="Arial"/>
                <a:cs typeface="Arial"/>
              </a:rPr>
              <a:t> </a:t>
            </a:r>
            <a:r>
              <a:rPr sz="850" spc="5" dirty="0">
                <a:solidFill>
                  <a:srgbClr val="00A2A0"/>
                </a:solidFill>
                <a:latin typeface="Arial"/>
                <a:cs typeface="Arial"/>
              </a:rPr>
              <a:t>and</a:t>
            </a:r>
            <a:endParaRPr sz="850">
              <a:latin typeface="Arial"/>
              <a:cs typeface="Arial"/>
            </a:endParaRPr>
          </a:p>
          <a:p>
            <a:pPr marL="583565" lvl="1" indent="-223520">
              <a:lnSpc>
                <a:spcPct val="100000"/>
              </a:lnSpc>
              <a:spcBef>
                <a:spcPts val="500"/>
              </a:spcBef>
              <a:buChar char="-"/>
              <a:tabLst>
                <a:tab pos="582930" algn="l"/>
                <a:tab pos="583565" algn="l"/>
              </a:tabLst>
            </a:pPr>
            <a:r>
              <a:rPr sz="850" spc="15" dirty="0">
                <a:solidFill>
                  <a:srgbClr val="00A2A0"/>
                </a:solidFill>
                <a:latin typeface="Arial"/>
                <a:cs typeface="Arial"/>
              </a:rPr>
              <a:t>9 percent are </a:t>
            </a:r>
            <a:r>
              <a:rPr sz="850" spc="-5" dirty="0">
                <a:solidFill>
                  <a:srgbClr val="00A2A0"/>
                </a:solidFill>
                <a:latin typeface="Arial"/>
                <a:cs typeface="Arial"/>
              </a:rPr>
              <a:t>unable </a:t>
            </a:r>
            <a:r>
              <a:rPr sz="850" spc="5" dirty="0">
                <a:solidFill>
                  <a:srgbClr val="00A2A0"/>
                </a:solidFill>
                <a:latin typeface="Arial"/>
                <a:cs typeface="Arial"/>
              </a:rPr>
              <a:t>to </a:t>
            </a:r>
            <a:r>
              <a:rPr sz="850" spc="10" dirty="0">
                <a:solidFill>
                  <a:srgbClr val="00A2A0"/>
                </a:solidFill>
                <a:latin typeface="Arial"/>
                <a:cs typeface="Arial"/>
              </a:rPr>
              <a:t>go </a:t>
            </a:r>
            <a:r>
              <a:rPr sz="850" spc="15" dirty="0">
                <a:solidFill>
                  <a:srgbClr val="00A2A0"/>
                </a:solidFill>
                <a:latin typeface="Arial"/>
                <a:cs typeface="Arial"/>
              </a:rPr>
              <a:t>a </a:t>
            </a:r>
            <a:r>
              <a:rPr sz="850" spc="5" dirty="0">
                <a:solidFill>
                  <a:srgbClr val="00A2A0"/>
                </a:solidFill>
                <a:latin typeface="Arial"/>
                <a:cs typeface="Arial"/>
              </a:rPr>
              <a:t>day </a:t>
            </a:r>
            <a:r>
              <a:rPr sz="850" spc="20" dirty="0">
                <a:solidFill>
                  <a:srgbClr val="00A2A0"/>
                </a:solidFill>
                <a:latin typeface="Arial"/>
                <a:cs typeface="Arial"/>
              </a:rPr>
              <a:t>w </a:t>
            </a:r>
            <a:r>
              <a:rPr sz="850" spc="-5" dirty="0">
                <a:solidFill>
                  <a:srgbClr val="00A2A0"/>
                </a:solidFill>
                <a:latin typeface="Arial"/>
                <a:cs typeface="Arial"/>
              </a:rPr>
              <a:t>ithout </a:t>
            </a:r>
            <a:r>
              <a:rPr sz="850" spc="5" dirty="0">
                <a:solidFill>
                  <a:srgbClr val="00A2A0"/>
                </a:solidFill>
                <a:latin typeface="Arial"/>
                <a:cs typeface="Arial"/>
              </a:rPr>
              <a:t>capturing </a:t>
            </a:r>
            <a:r>
              <a:rPr sz="850" spc="20" dirty="0">
                <a:solidFill>
                  <a:srgbClr val="00A2A0"/>
                </a:solidFill>
                <a:latin typeface="Arial"/>
                <a:cs typeface="Arial"/>
              </a:rPr>
              <a:t>w </a:t>
            </a:r>
            <a:r>
              <a:rPr sz="850" spc="5" dirty="0">
                <a:solidFill>
                  <a:srgbClr val="00A2A0"/>
                </a:solidFill>
                <a:latin typeface="Arial"/>
                <a:cs typeface="Arial"/>
              </a:rPr>
              <a:t>hat</a:t>
            </a:r>
            <a:r>
              <a:rPr sz="850" spc="-130" dirty="0">
                <a:solidFill>
                  <a:srgbClr val="00A2A0"/>
                </a:solidFill>
                <a:latin typeface="Arial"/>
                <a:cs typeface="Arial"/>
              </a:rPr>
              <a:t> </a:t>
            </a:r>
            <a:r>
              <a:rPr sz="850" spc="10" dirty="0">
                <a:solidFill>
                  <a:srgbClr val="00A2A0"/>
                </a:solidFill>
                <a:latin typeface="Arial"/>
                <a:cs typeface="Arial"/>
              </a:rPr>
              <a:t>they’re</a:t>
            </a:r>
            <a:endParaRPr sz="850">
              <a:latin typeface="Arial"/>
              <a:cs typeface="Arial"/>
            </a:endParaRPr>
          </a:p>
          <a:p>
            <a:pPr marL="582930">
              <a:lnSpc>
                <a:spcPct val="100000"/>
              </a:lnSpc>
              <a:spcBef>
                <a:spcPts val="25"/>
              </a:spcBef>
            </a:pPr>
            <a:r>
              <a:rPr sz="850" dirty="0">
                <a:solidFill>
                  <a:srgbClr val="00A2A0"/>
                </a:solidFill>
                <a:latin typeface="Arial"/>
                <a:cs typeface="Arial"/>
              </a:rPr>
              <a:t>consuming</a:t>
            </a:r>
            <a:endParaRPr sz="850">
              <a:latin typeface="Arial"/>
              <a:cs typeface="Arial"/>
            </a:endParaRPr>
          </a:p>
        </p:txBody>
      </p:sp>
      <p:sp>
        <p:nvSpPr>
          <p:cNvPr id="53" name="object 23">
            <a:extLst>
              <a:ext uri="{FF2B5EF4-FFF2-40B4-BE49-F238E27FC236}">
                <a16:creationId xmlns:a16="http://schemas.microsoft.com/office/drawing/2014/main" id="{3D36432C-5725-4F12-A8FF-5DC617BD797C}"/>
              </a:ext>
            </a:extLst>
          </p:cNvPr>
          <p:cNvSpPr/>
          <p:nvPr/>
        </p:nvSpPr>
        <p:spPr>
          <a:xfrm>
            <a:off x="7000240" y="2661920"/>
            <a:ext cx="4304665" cy="40640"/>
          </a:xfrm>
          <a:custGeom>
            <a:avLst/>
            <a:gdLst/>
            <a:ahLst/>
            <a:cxnLst/>
            <a:rect l="l" t="t" r="r" b="b"/>
            <a:pathLst>
              <a:path w="4304665" h="40639">
                <a:moveTo>
                  <a:pt x="0" y="40640"/>
                </a:moveTo>
                <a:lnTo>
                  <a:pt x="4304537" y="40640"/>
                </a:lnTo>
                <a:lnTo>
                  <a:pt x="4304537" y="0"/>
                </a:lnTo>
                <a:lnTo>
                  <a:pt x="0" y="0"/>
                </a:lnTo>
                <a:lnTo>
                  <a:pt x="0" y="40640"/>
                </a:lnTo>
                <a:close/>
              </a:path>
            </a:pathLst>
          </a:custGeom>
          <a:solidFill>
            <a:srgbClr val="FFFFFF"/>
          </a:solidFill>
        </p:spPr>
        <p:txBody>
          <a:bodyPr wrap="square" lIns="0" tIns="0" rIns="0" bIns="0" rtlCol="0"/>
          <a:lstStyle/>
          <a:p>
            <a:endParaRPr/>
          </a:p>
        </p:txBody>
      </p:sp>
      <p:sp>
        <p:nvSpPr>
          <p:cNvPr id="54" name="object 24">
            <a:extLst>
              <a:ext uri="{FF2B5EF4-FFF2-40B4-BE49-F238E27FC236}">
                <a16:creationId xmlns:a16="http://schemas.microsoft.com/office/drawing/2014/main" id="{1552F8C8-09FC-4FD7-AA83-55691A6C1284}"/>
              </a:ext>
            </a:extLst>
          </p:cNvPr>
          <p:cNvSpPr txBox="1"/>
          <p:nvPr/>
        </p:nvSpPr>
        <p:spPr>
          <a:xfrm>
            <a:off x="1035050" y="5989954"/>
            <a:ext cx="7608570" cy="135890"/>
          </a:xfrm>
          <a:prstGeom prst="rect">
            <a:avLst/>
          </a:prstGeom>
        </p:spPr>
        <p:txBody>
          <a:bodyPr vert="horz" wrap="square" lIns="0" tIns="15240" rIns="0" bIns="0" rtlCol="0">
            <a:spAutoFit/>
          </a:bodyPr>
          <a:lstStyle/>
          <a:p>
            <a:pPr marL="12700">
              <a:lnSpc>
                <a:spcPct val="100000"/>
              </a:lnSpc>
              <a:spcBef>
                <a:spcPts val="120"/>
              </a:spcBef>
            </a:pPr>
            <a:r>
              <a:rPr sz="700" spc="25" dirty="0">
                <a:solidFill>
                  <a:srgbClr val="00338D"/>
                </a:solidFill>
                <a:latin typeface="Arial"/>
                <a:cs typeface="Arial"/>
              </a:rPr>
              <a:t>Note</a:t>
            </a:r>
            <a:r>
              <a:rPr sz="700" spc="-30" dirty="0">
                <a:solidFill>
                  <a:srgbClr val="00338D"/>
                </a:solidFill>
                <a:latin typeface="Arial"/>
                <a:cs typeface="Arial"/>
              </a:rPr>
              <a:t> </a:t>
            </a:r>
            <a:r>
              <a:rPr sz="700" spc="5" dirty="0">
                <a:solidFill>
                  <a:srgbClr val="00338D"/>
                </a:solidFill>
                <a:latin typeface="Arial"/>
                <a:cs typeface="Arial"/>
              </a:rPr>
              <a:t>1.</a:t>
            </a:r>
            <a:r>
              <a:rPr sz="700" spc="15" dirty="0">
                <a:solidFill>
                  <a:srgbClr val="00338D"/>
                </a:solidFill>
                <a:latin typeface="Arial"/>
                <a:cs typeface="Arial"/>
              </a:rPr>
              <a:t> Social</a:t>
            </a:r>
            <a:r>
              <a:rPr sz="700" spc="-30" dirty="0">
                <a:solidFill>
                  <a:srgbClr val="00338D"/>
                </a:solidFill>
                <a:latin typeface="Arial"/>
                <a:cs typeface="Arial"/>
              </a:rPr>
              <a:t> </a:t>
            </a:r>
            <a:r>
              <a:rPr sz="700" dirty="0">
                <a:solidFill>
                  <a:srgbClr val="00338D"/>
                </a:solidFill>
                <a:latin typeface="Arial"/>
                <a:cs typeface="Arial"/>
              </a:rPr>
              <a:t>currency:</a:t>
            </a:r>
            <a:r>
              <a:rPr sz="700" spc="15" dirty="0">
                <a:solidFill>
                  <a:srgbClr val="00338D"/>
                </a:solidFill>
                <a:latin typeface="Arial"/>
                <a:cs typeface="Arial"/>
              </a:rPr>
              <a:t> </a:t>
            </a:r>
            <a:r>
              <a:rPr sz="700" spc="20" dirty="0">
                <a:solidFill>
                  <a:srgbClr val="00338D"/>
                </a:solidFill>
                <a:latin typeface="Arial"/>
                <a:cs typeface="Arial"/>
              </a:rPr>
              <a:t>the</a:t>
            </a:r>
            <a:r>
              <a:rPr sz="700" spc="-25" dirty="0">
                <a:solidFill>
                  <a:srgbClr val="00338D"/>
                </a:solidFill>
                <a:latin typeface="Arial"/>
                <a:cs typeface="Arial"/>
              </a:rPr>
              <a:t> </a:t>
            </a:r>
            <a:r>
              <a:rPr sz="700" spc="-5" dirty="0">
                <a:solidFill>
                  <a:srgbClr val="00338D"/>
                </a:solidFill>
                <a:latin typeface="Arial"/>
                <a:cs typeface="Arial"/>
              </a:rPr>
              <a:t>entirety</a:t>
            </a:r>
            <a:r>
              <a:rPr sz="700" spc="15" dirty="0">
                <a:solidFill>
                  <a:srgbClr val="00338D"/>
                </a:solidFill>
                <a:latin typeface="Arial"/>
                <a:cs typeface="Arial"/>
              </a:rPr>
              <a:t> </a:t>
            </a:r>
            <a:r>
              <a:rPr sz="700" spc="5" dirty="0">
                <a:solidFill>
                  <a:srgbClr val="00338D"/>
                </a:solidFill>
                <a:latin typeface="Arial"/>
                <a:cs typeface="Arial"/>
              </a:rPr>
              <a:t>of</a:t>
            </a:r>
            <a:r>
              <a:rPr sz="700" spc="15" dirty="0">
                <a:solidFill>
                  <a:srgbClr val="00338D"/>
                </a:solidFill>
                <a:latin typeface="Arial"/>
                <a:cs typeface="Arial"/>
              </a:rPr>
              <a:t> </a:t>
            </a:r>
            <a:r>
              <a:rPr sz="700" spc="5" dirty="0">
                <a:solidFill>
                  <a:srgbClr val="00338D"/>
                </a:solidFill>
                <a:latin typeface="Arial"/>
                <a:cs typeface="Arial"/>
              </a:rPr>
              <a:t>actual</a:t>
            </a:r>
            <a:r>
              <a:rPr sz="700" spc="-25" dirty="0">
                <a:solidFill>
                  <a:srgbClr val="00338D"/>
                </a:solidFill>
                <a:latin typeface="Arial"/>
                <a:cs typeface="Arial"/>
              </a:rPr>
              <a:t> </a:t>
            </a:r>
            <a:r>
              <a:rPr sz="700" spc="10" dirty="0">
                <a:solidFill>
                  <a:srgbClr val="00338D"/>
                </a:solidFill>
                <a:latin typeface="Arial"/>
                <a:cs typeface="Arial"/>
              </a:rPr>
              <a:t>and</a:t>
            </a:r>
            <a:r>
              <a:rPr sz="700" spc="-25" dirty="0">
                <a:solidFill>
                  <a:srgbClr val="00338D"/>
                </a:solidFill>
                <a:latin typeface="Arial"/>
                <a:cs typeface="Arial"/>
              </a:rPr>
              <a:t> </a:t>
            </a:r>
            <a:r>
              <a:rPr sz="700" spc="-5" dirty="0">
                <a:solidFill>
                  <a:srgbClr val="00338D"/>
                </a:solidFill>
                <a:latin typeface="Arial"/>
                <a:cs typeface="Arial"/>
              </a:rPr>
              <a:t>potential</a:t>
            </a:r>
            <a:r>
              <a:rPr sz="700" spc="-30" dirty="0">
                <a:solidFill>
                  <a:srgbClr val="00338D"/>
                </a:solidFill>
                <a:latin typeface="Arial"/>
                <a:cs typeface="Arial"/>
              </a:rPr>
              <a:t> </a:t>
            </a:r>
            <a:r>
              <a:rPr sz="700" spc="5" dirty="0">
                <a:solidFill>
                  <a:srgbClr val="00338D"/>
                </a:solidFill>
                <a:latin typeface="Arial"/>
                <a:cs typeface="Arial"/>
              </a:rPr>
              <a:t>resources</a:t>
            </a:r>
            <a:r>
              <a:rPr sz="700" spc="-70" dirty="0">
                <a:solidFill>
                  <a:srgbClr val="00338D"/>
                </a:solidFill>
                <a:latin typeface="Arial"/>
                <a:cs typeface="Arial"/>
              </a:rPr>
              <a:t> </a:t>
            </a:r>
            <a:r>
              <a:rPr sz="700" spc="5" dirty="0">
                <a:solidFill>
                  <a:srgbClr val="00338D"/>
                </a:solidFill>
                <a:latin typeface="Arial"/>
                <a:cs typeface="Arial"/>
              </a:rPr>
              <a:t>which</a:t>
            </a:r>
            <a:r>
              <a:rPr sz="700" spc="-30" dirty="0">
                <a:solidFill>
                  <a:srgbClr val="00338D"/>
                </a:solidFill>
                <a:latin typeface="Arial"/>
                <a:cs typeface="Arial"/>
              </a:rPr>
              <a:t> </a:t>
            </a:r>
            <a:r>
              <a:rPr sz="700" spc="-5" dirty="0">
                <a:solidFill>
                  <a:srgbClr val="00338D"/>
                </a:solidFill>
                <a:latin typeface="Arial"/>
                <a:cs typeface="Arial"/>
              </a:rPr>
              <a:t>arise</a:t>
            </a:r>
            <a:r>
              <a:rPr sz="700" spc="-30" dirty="0">
                <a:solidFill>
                  <a:srgbClr val="00338D"/>
                </a:solidFill>
                <a:latin typeface="Arial"/>
                <a:cs typeface="Arial"/>
              </a:rPr>
              <a:t> </a:t>
            </a:r>
            <a:r>
              <a:rPr sz="700" spc="15" dirty="0">
                <a:solidFill>
                  <a:srgbClr val="00338D"/>
                </a:solidFill>
                <a:latin typeface="Arial"/>
                <a:cs typeface="Arial"/>
              </a:rPr>
              <a:t>from</a:t>
            </a:r>
            <a:r>
              <a:rPr sz="700" spc="-70" dirty="0">
                <a:solidFill>
                  <a:srgbClr val="00338D"/>
                </a:solidFill>
                <a:latin typeface="Arial"/>
                <a:cs typeface="Arial"/>
              </a:rPr>
              <a:t> </a:t>
            </a:r>
            <a:r>
              <a:rPr sz="700" spc="20" dirty="0">
                <a:solidFill>
                  <a:srgbClr val="00338D"/>
                </a:solidFill>
                <a:latin typeface="Arial"/>
                <a:cs typeface="Arial"/>
              </a:rPr>
              <a:t>the</a:t>
            </a:r>
            <a:r>
              <a:rPr sz="700" spc="-25" dirty="0">
                <a:solidFill>
                  <a:srgbClr val="00338D"/>
                </a:solidFill>
                <a:latin typeface="Arial"/>
                <a:cs typeface="Arial"/>
              </a:rPr>
              <a:t> </a:t>
            </a:r>
            <a:r>
              <a:rPr sz="700" spc="-5" dirty="0">
                <a:solidFill>
                  <a:srgbClr val="00338D"/>
                </a:solidFill>
                <a:latin typeface="Arial"/>
                <a:cs typeface="Arial"/>
              </a:rPr>
              <a:t>presence</a:t>
            </a:r>
            <a:r>
              <a:rPr sz="700" spc="-30" dirty="0">
                <a:solidFill>
                  <a:srgbClr val="00338D"/>
                </a:solidFill>
                <a:latin typeface="Arial"/>
                <a:cs typeface="Arial"/>
              </a:rPr>
              <a:t> </a:t>
            </a:r>
            <a:r>
              <a:rPr sz="700" spc="5" dirty="0">
                <a:solidFill>
                  <a:srgbClr val="00338D"/>
                </a:solidFill>
                <a:latin typeface="Arial"/>
                <a:cs typeface="Arial"/>
              </a:rPr>
              <a:t>in</a:t>
            </a:r>
            <a:r>
              <a:rPr sz="700" spc="-30" dirty="0">
                <a:solidFill>
                  <a:srgbClr val="00338D"/>
                </a:solidFill>
                <a:latin typeface="Arial"/>
                <a:cs typeface="Arial"/>
              </a:rPr>
              <a:t> </a:t>
            </a:r>
            <a:r>
              <a:rPr sz="700" spc="5" dirty="0">
                <a:solidFill>
                  <a:srgbClr val="00338D"/>
                </a:solidFill>
                <a:latin typeface="Arial"/>
                <a:cs typeface="Arial"/>
              </a:rPr>
              <a:t>social</a:t>
            </a:r>
            <a:r>
              <a:rPr sz="700" spc="-20" dirty="0">
                <a:solidFill>
                  <a:srgbClr val="00338D"/>
                </a:solidFill>
                <a:latin typeface="Arial"/>
                <a:cs typeface="Arial"/>
              </a:rPr>
              <a:t> </a:t>
            </a:r>
            <a:r>
              <a:rPr sz="700" dirty="0">
                <a:solidFill>
                  <a:srgbClr val="00338D"/>
                </a:solidFill>
                <a:latin typeface="Arial"/>
                <a:cs typeface="Arial"/>
              </a:rPr>
              <a:t>networks</a:t>
            </a:r>
            <a:r>
              <a:rPr sz="700" spc="15" dirty="0">
                <a:solidFill>
                  <a:srgbClr val="00338D"/>
                </a:solidFill>
                <a:latin typeface="Arial"/>
                <a:cs typeface="Arial"/>
              </a:rPr>
              <a:t> </a:t>
            </a:r>
            <a:r>
              <a:rPr sz="700" spc="10" dirty="0">
                <a:solidFill>
                  <a:srgbClr val="00338D"/>
                </a:solidFill>
                <a:latin typeface="Arial"/>
                <a:cs typeface="Arial"/>
              </a:rPr>
              <a:t>and</a:t>
            </a:r>
            <a:r>
              <a:rPr sz="700" spc="25" dirty="0">
                <a:solidFill>
                  <a:srgbClr val="00338D"/>
                </a:solidFill>
                <a:latin typeface="Arial"/>
                <a:cs typeface="Arial"/>
              </a:rPr>
              <a:t> </a:t>
            </a:r>
            <a:r>
              <a:rPr sz="700" spc="-5" dirty="0">
                <a:solidFill>
                  <a:srgbClr val="00338D"/>
                </a:solidFill>
                <a:latin typeface="Arial"/>
                <a:cs typeface="Arial"/>
              </a:rPr>
              <a:t>communities,</a:t>
            </a:r>
            <a:r>
              <a:rPr sz="700" spc="15" dirty="0">
                <a:solidFill>
                  <a:srgbClr val="00338D"/>
                </a:solidFill>
                <a:latin typeface="Arial"/>
                <a:cs typeface="Arial"/>
              </a:rPr>
              <a:t> </a:t>
            </a:r>
            <a:r>
              <a:rPr sz="700" dirty="0">
                <a:solidFill>
                  <a:srgbClr val="00338D"/>
                </a:solidFill>
                <a:latin typeface="Arial"/>
                <a:cs typeface="Arial"/>
              </a:rPr>
              <a:t>including</a:t>
            </a:r>
            <a:r>
              <a:rPr sz="700" spc="-30" dirty="0">
                <a:solidFill>
                  <a:srgbClr val="00338D"/>
                </a:solidFill>
                <a:latin typeface="Arial"/>
                <a:cs typeface="Arial"/>
              </a:rPr>
              <a:t> </a:t>
            </a:r>
            <a:r>
              <a:rPr sz="700" spc="-5" dirty="0">
                <a:solidFill>
                  <a:srgbClr val="00338D"/>
                </a:solidFill>
                <a:latin typeface="Arial"/>
                <a:cs typeface="Arial"/>
              </a:rPr>
              <a:t>both</a:t>
            </a:r>
            <a:r>
              <a:rPr sz="700" spc="-25" dirty="0">
                <a:solidFill>
                  <a:srgbClr val="00338D"/>
                </a:solidFill>
                <a:latin typeface="Arial"/>
                <a:cs typeface="Arial"/>
              </a:rPr>
              <a:t> </a:t>
            </a:r>
            <a:r>
              <a:rPr sz="700" dirty="0">
                <a:solidFill>
                  <a:srgbClr val="00338D"/>
                </a:solidFill>
                <a:latin typeface="Arial"/>
                <a:cs typeface="Arial"/>
              </a:rPr>
              <a:t>digital</a:t>
            </a:r>
            <a:r>
              <a:rPr sz="700" spc="-25" dirty="0">
                <a:solidFill>
                  <a:srgbClr val="00338D"/>
                </a:solidFill>
                <a:latin typeface="Arial"/>
                <a:cs typeface="Arial"/>
              </a:rPr>
              <a:t> </a:t>
            </a:r>
            <a:r>
              <a:rPr sz="700" spc="10" dirty="0">
                <a:solidFill>
                  <a:srgbClr val="00338D"/>
                </a:solidFill>
                <a:latin typeface="Arial"/>
                <a:cs typeface="Arial"/>
              </a:rPr>
              <a:t>and</a:t>
            </a:r>
            <a:r>
              <a:rPr sz="700" spc="-25" dirty="0">
                <a:solidFill>
                  <a:srgbClr val="00338D"/>
                </a:solidFill>
                <a:latin typeface="Arial"/>
                <a:cs typeface="Arial"/>
              </a:rPr>
              <a:t> </a:t>
            </a:r>
            <a:r>
              <a:rPr sz="700" spc="5" dirty="0">
                <a:solidFill>
                  <a:srgbClr val="00338D"/>
                </a:solidFill>
                <a:latin typeface="Arial"/>
                <a:cs typeface="Arial"/>
              </a:rPr>
              <a:t>offline</a:t>
            </a:r>
            <a:r>
              <a:rPr sz="700" spc="-30" dirty="0">
                <a:solidFill>
                  <a:srgbClr val="00338D"/>
                </a:solidFill>
                <a:latin typeface="Arial"/>
                <a:cs typeface="Arial"/>
              </a:rPr>
              <a:t> </a:t>
            </a:r>
            <a:r>
              <a:rPr sz="700" spc="5" dirty="0">
                <a:solidFill>
                  <a:srgbClr val="00338D"/>
                </a:solidFill>
                <a:latin typeface="Arial"/>
                <a:cs typeface="Arial"/>
              </a:rPr>
              <a:t>2.</a:t>
            </a:r>
            <a:r>
              <a:rPr sz="700" spc="15" dirty="0">
                <a:solidFill>
                  <a:srgbClr val="00338D"/>
                </a:solidFill>
                <a:latin typeface="Arial"/>
                <a:cs typeface="Arial"/>
              </a:rPr>
              <a:t> </a:t>
            </a:r>
            <a:r>
              <a:rPr sz="700" dirty="0">
                <a:solidFill>
                  <a:srgbClr val="00338D"/>
                </a:solidFill>
                <a:latin typeface="Arial"/>
                <a:cs typeface="Arial"/>
              </a:rPr>
              <a:t>eMarketer</a:t>
            </a:r>
            <a:r>
              <a:rPr sz="700" spc="-30" dirty="0">
                <a:solidFill>
                  <a:srgbClr val="00338D"/>
                </a:solidFill>
                <a:latin typeface="Arial"/>
                <a:cs typeface="Arial"/>
              </a:rPr>
              <a:t> </a:t>
            </a:r>
            <a:r>
              <a:rPr sz="700" spc="5" dirty="0">
                <a:solidFill>
                  <a:srgbClr val="00338D"/>
                </a:solidFill>
                <a:latin typeface="Arial"/>
                <a:cs typeface="Arial"/>
              </a:rPr>
              <a:t>research</a:t>
            </a:r>
            <a:endParaRPr sz="700">
              <a:latin typeface="Arial"/>
              <a:cs typeface="Arial"/>
            </a:endParaRPr>
          </a:p>
        </p:txBody>
      </p:sp>
      <p:sp>
        <p:nvSpPr>
          <p:cNvPr id="55" name="object 25">
            <a:extLst>
              <a:ext uri="{FF2B5EF4-FFF2-40B4-BE49-F238E27FC236}">
                <a16:creationId xmlns:a16="http://schemas.microsoft.com/office/drawing/2014/main" id="{23EDA648-F3B6-4925-9AAE-26788A04E6CE}"/>
              </a:ext>
            </a:extLst>
          </p:cNvPr>
          <p:cNvSpPr txBox="1"/>
          <p:nvPr/>
        </p:nvSpPr>
        <p:spPr>
          <a:xfrm>
            <a:off x="7180326" y="4517961"/>
            <a:ext cx="4003675" cy="490220"/>
          </a:xfrm>
          <a:prstGeom prst="rect">
            <a:avLst/>
          </a:prstGeom>
        </p:spPr>
        <p:txBody>
          <a:bodyPr vert="horz" wrap="square" lIns="0" tIns="22860" rIns="0" bIns="0" rtlCol="0">
            <a:spAutoFit/>
          </a:bodyPr>
          <a:lstStyle/>
          <a:p>
            <a:pPr marL="12700" marR="5080">
              <a:lnSpc>
                <a:spcPts val="1200"/>
              </a:lnSpc>
              <a:spcBef>
                <a:spcPts val="180"/>
              </a:spcBef>
            </a:pPr>
            <a:r>
              <a:rPr sz="1050" i="1" spc="5" dirty="0">
                <a:solidFill>
                  <a:srgbClr val="00338D"/>
                </a:solidFill>
                <a:latin typeface="Arial"/>
                <a:cs typeface="Arial"/>
              </a:rPr>
              <a:t>“We </a:t>
            </a:r>
            <a:r>
              <a:rPr sz="1050" i="1" spc="-30" dirty="0">
                <a:solidFill>
                  <a:srgbClr val="00338D"/>
                </a:solidFill>
                <a:latin typeface="Arial"/>
                <a:cs typeface="Arial"/>
              </a:rPr>
              <a:t>wanted </a:t>
            </a:r>
            <a:r>
              <a:rPr sz="1050" i="1" spc="10" dirty="0">
                <a:solidFill>
                  <a:srgbClr val="00338D"/>
                </a:solidFill>
                <a:latin typeface="Arial"/>
                <a:cs typeface="Arial"/>
              </a:rPr>
              <a:t>to </a:t>
            </a:r>
            <a:r>
              <a:rPr sz="1050" i="1" spc="-5" dirty="0">
                <a:solidFill>
                  <a:srgbClr val="00338D"/>
                </a:solidFill>
                <a:latin typeface="Arial"/>
                <a:cs typeface="Arial"/>
              </a:rPr>
              <a:t>tap </a:t>
            </a:r>
            <a:r>
              <a:rPr sz="1050" i="1" dirty="0">
                <a:solidFill>
                  <a:srgbClr val="00338D"/>
                </a:solidFill>
                <a:latin typeface="Arial"/>
                <a:cs typeface="Arial"/>
              </a:rPr>
              <a:t>into this </a:t>
            </a:r>
            <a:r>
              <a:rPr sz="1050" i="1" spc="-15" dirty="0">
                <a:solidFill>
                  <a:srgbClr val="00338D"/>
                </a:solidFill>
                <a:latin typeface="Arial"/>
                <a:cs typeface="Arial"/>
              </a:rPr>
              <a:t>trend </a:t>
            </a:r>
            <a:r>
              <a:rPr sz="1050" i="1" spc="-20" dirty="0">
                <a:solidFill>
                  <a:srgbClr val="00338D"/>
                </a:solidFill>
                <a:latin typeface="Arial"/>
                <a:cs typeface="Arial"/>
              </a:rPr>
              <a:t>and create </a:t>
            </a:r>
            <a:r>
              <a:rPr sz="1050" i="1" spc="-5" dirty="0">
                <a:solidFill>
                  <a:srgbClr val="00338D"/>
                </a:solidFill>
                <a:latin typeface="Arial"/>
                <a:cs typeface="Arial"/>
              </a:rPr>
              <a:t>a </a:t>
            </a:r>
            <a:r>
              <a:rPr sz="1050" i="1" dirty="0">
                <a:solidFill>
                  <a:srgbClr val="00338D"/>
                </a:solidFill>
                <a:latin typeface="Arial"/>
                <a:cs typeface="Arial"/>
              </a:rPr>
              <a:t>newreason for </a:t>
            </a:r>
            <a:r>
              <a:rPr sz="1050" i="1" spc="-20" dirty="0">
                <a:solidFill>
                  <a:srgbClr val="00338D"/>
                </a:solidFill>
                <a:latin typeface="Arial"/>
                <a:cs typeface="Arial"/>
              </a:rPr>
              <a:t>people  </a:t>
            </a:r>
            <a:r>
              <a:rPr sz="1050" i="1" spc="10" dirty="0">
                <a:solidFill>
                  <a:srgbClr val="00338D"/>
                </a:solidFill>
                <a:latin typeface="Arial"/>
                <a:cs typeface="Arial"/>
              </a:rPr>
              <a:t>to</a:t>
            </a:r>
            <a:r>
              <a:rPr sz="1050" i="1" spc="-70" dirty="0">
                <a:solidFill>
                  <a:srgbClr val="00338D"/>
                </a:solidFill>
                <a:latin typeface="Arial"/>
                <a:cs typeface="Arial"/>
              </a:rPr>
              <a:t> </a:t>
            </a:r>
            <a:r>
              <a:rPr sz="1050" i="1" dirty="0">
                <a:solidFill>
                  <a:srgbClr val="00338D"/>
                </a:solidFill>
                <a:latin typeface="Arial"/>
                <a:cs typeface="Arial"/>
              </a:rPr>
              <a:t>talk</a:t>
            </a:r>
            <a:r>
              <a:rPr sz="1050" i="1" spc="75" dirty="0">
                <a:solidFill>
                  <a:srgbClr val="00338D"/>
                </a:solidFill>
                <a:latin typeface="Arial"/>
                <a:cs typeface="Arial"/>
              </a:rPr>
              <a:t> </a:t>
            </a:r>
            <a:r>
              <a:rPr sz="1050" i="1" spc="-20" dirty="0">
                <a:solidFill>
                  <a:srgbClr val="00338D"/>
                </a:solidFill>
                <a:latin typeface="Arial"/>
                <a:cs typeface="Arial"/>
              </a:rPr>
              <a:t>about</a:t>
            </a:r>
            <a:r>
              <a:rPr sz="1050" i="1" spc="-95" dirty="0">
                <a:solidFill>
                  <a:srgbClr val="00338D"/>
                </a:solidFill>
                <a:latin typeface="Arial"/>
                <a:cs typeface="Arial"/>
              </a:rPr>
              <a:t> </a:t>
            </a:r>
            <a:r>
              <a:rPr sz="1050" i="1" spc="-20" dirty="0">
                <a:solidFill>
                  <a:srgbClr val="00338D"/>
                </a:solidFill>
                <a:latin typeface="Arial"/>
                <a:cs typeface="Arial"/>
              </a:rPr>
              <a:t>and</a:t>
            </a:r>
            <a:r>
              <a:rPr sz="1050" i="1" spc="-70" dirty="0">
                <a:solidFill>
                  <a:srgbClr val="00338D"/>
                </a:solidFill>
                <a:latin typeface="Arial"/>
                <a:cs typeface="Arial"/>
              </a:rPr>
              <a:t> </a:t>
            </a:r>
            <a:r>
              <a:rPr sz="1050" i="1" spc="-15" dirty="0">
                <a:solidFill>
                  <a:srgbClr val="00338D"/>
                </a:solidFill>
                <a:latin typeface="Arial"/>
                <a:cs typeface="Arial"/>
              </a:rPr>
              <a:t>sample</a:t>
            </a:r>
            <a:r>
              <a:rPr sz="1050" i="1" spc="-65" dirty="0">
                <a:solidFill>
                  <a:srgbClr val="00338D"/>
                </a:solidFill>
                <a:latin typeface="Arial"/>
                <a:cs typeface="Arial"/>
              </a:rPr>
              <a:t> </a:t>
            </a:r>
            <a:r>
              <a:rPr sz="1050" i="1" spc="-20" dirty="0">
                <a:solidFill>
                  <a:srgbClr val="00338D"/>
                </a:solidFill>
                <a:latin typeface="Arial"/>
                <a:cs typeface="Arial"/>
              </a:rPr>
              <a:t>our</a:t>
            </a:r>
            <a:r>
              <a:rPr sz="1050" i="1" spc="-70" dirty="0">
                <a:solidFill>
                  <a:srgbClr val="00338D"/>
                </a:solidFill>
                <a:latin typeface="Arial"/>
                <a:cs typeface="Arial"/>
              </a:rPr>
              <a:t> </a:t>
            </a:r>
            <a:r>
              <a:rPr sz="1050" i="1" spc="-30" dirty="0">
                <a:solidFill>
                  <a:srgbClr val="00338D"/>
                </a:solidFill>
                <a:latin typeface="Arial"/>
                <a:cs typeface="Arial"/>
              </a:rPr>
              <a:t>newest</a:t>
            </a:r>
            <a:r>
              <a:rPr sz="1050" i="1" spc="-20" dirty="0">
                <a:solidFill>
                  <a:srgbClr val="00338D"/>
                </a:solidFill>
                <a:latin typeface="Arial"/>
                <a:cs typeface="Arial"/>
              </a:rPr>
              <a:t> additions</a:t>
            </a:r>
            <a:r>
              <a:rPr sz="1050" i="1" spc="-85" dirty="0">
                <a:solidFill>
                  <a:srgbClr val="00338D"/>
                </a:solidFill>
                <a:latin typeface="Arial"/>
                <a:cs typeface="Arial"/>
              </a:rPr>
              <a:t> </a:t>
            </a:r>
            <a:r>
              <a:rPr sz="1050" i="1" spc="10" dirty="0">
                <a:solidFill>
                  <a:srgbClr val="00338D"/>
                </a:solidFill>
                <a:latin typeface="Arial"/>
                <a:cs typeface="Arial"/>
              </a:rPr>
              <a:t>to</a:t>
            </a:r>
            <a:r>
              <a:rPr sz="1050" i="1" spc="-65" dirty="0">
                <a:solidFill>
                  <a:srgbClr val="00338D"/>
                </a:solidFill>
                <a:latin typeface="Arial"/>
                <a:cs typeface="Arial"/>
              </a:rPr>
              <a:t> </a:t>
            </a:r>
            <a:r>
              <a:rPr sz="1050" i="1" spc="-5" dirty="0">
                <a:solidFill>
                  <a:srgbClr val="00338D"/>
                </a:solidFill>
                <a:latin typeface="Arial"/>
                <a:cs typeface="Arial"/>
              </a:rPr>
              <a:t>the</a:t>
            </a:r>
            <a:r>
              <a:rPr sz="1050" i="1" spc="-70" dirty="0">
                <a:solidFill>
                  <a:srgbClr val="00338D"/>
                </a:solidFill>
                <a:latin typeface="Arial"/>
                <a:cs typeface="Arial"/>
              </a:rPr>
              <a:t> </a:t>
            </a:r>
            <a:r>
              <a:rPr sz="1050" i="1" spc="-20" dirty="0">
                <a:solidFill>
                  <a:srgbClr val="00338D"/>
                </a:solidFill>
                <a:latin typeface="Arial"/>
                <a:cs typeface="Arial"/>
              </a:rPr>
              <a:t>Inspiration</a:t>
            </a:r>
            <a:r>
              <a:rPr sz="1050" i="1" spc="-65" dirty="0">
                <a:solidFill>
                  <a:srgbClr val="00338D"/>
                </a:solidFill>
                <a:latin typeface="Arial"/>
                <a:cs typeface="Arial"/>
              </a:rPr>
              <a:t> </a:t>
            </a:r>
            <a:r>
              <a:rPr sz="1050" i="1" spc="-35" dirty="0">
                <a:solidFill>
                  <a:srgbClr val="00338D"/>
                </a:solidFill>
                <a:latin typeface="Arial"/>
                <a:cs typeface="Arial"/>
              </a:rPr>
              <a:t>range”</a:t>
            </a:r>
            <a:endParaRPr sz="1050">
              <a:latin typeface="Arial"/>
              <a:cs typeface="Arial"/>
            </a:endParaRPr>
          </a:p>
          <a:p>
            <a:pPr marL="12700">
              <a:lnSpc>
                <a:spcPts val="1175"/>
              </a:lnSpc>
            </a:pPr>
            <a:r>
              <a:rPr sz="1050" spc="-10" dirty="0">
                <a:solidFill>
                  <a:srgbClr val="00338D"/>
                </a:solidFill>
                <a:latin typeface="Arial"/>
                <a:cs typeface="Arial"/>
              </a:rPr>
              <a:t>—</a:t>
            </a:r>
            <a:r>
              <a:rPr sz="1050" spc="-55" dirty="0">
                <a:solidFill>
                  <a:srgbClr val="00338D"/>
                </a:solidFill>
                <a:latin typeface="Arial"/>
                <a:cs typeface="Arial"/>
              </a:rPr>
              <a:t> </a:t>
            </a:r>
            <a:r>
              <a:rPr sz="1050" b="1" spc="-5" dirty="0">
                <a:solidFill>
                  <a:srgbClr val="00338D"/>
                </a:solidFill>
                <a:latin typeface="Arial"/>
                <a:cs typeface="Arial"/>
              </a:rPr>
              <a:t>Margaret</a:t>
            </a:r>
            <a:r>
              <a:rPr sz="1050" b="1" spc="-80" dirty="0">
                <a:solidFill>
                  <a:srgbClr val="00338D"/>
                </a:solidFill>
                <a:latin typeface="Arial"/>
                <a:cs typeface="Arial"/>
              </a:rPr>
              <a:t> </a:t>
            </a:r>
            <a:r>
              <a:rPr sz="1050" b="1" spc="-20" dirty="0">
                <a:solidFill>
                  <a:srgbClr val="00338D"/>
                </a:solidFill>
                <a:latin typeface="Arial"/>
                <a:cs typeface="Arial"/>
              </a:rPr>
              <a:t>Jobling,</a:t>
            </a:r>
            <a:r>
              <a:rPr sz="1050" b="1" spc="-25" dirty="0">
                <a:solidFill>
                  <a:srgbClr val="00338D"/>
                </a:solidFill>
                <a:latin typeface="Arial"/>
                <a:cs typeface="Arial"/>
              </a:rPr>
              <a:t> Birds</a:t>
            </a:r>
            <a:r>
              <a:rPr sz="1050" b="1" spc="-150" dirty="0">
                <a:solidFill>
                  <a:srgbClr val="00338D"/>
                </a:solidFill>
                <a:latin typeface="Arial"/>
                <a:cs typeface="Arial"/>
              </a:rPr>
              <a:t> </a:t>
            </a:r>
            <a:r>
              <a:rPr sz="1050" b="1" spc="-35" dirty="0">
                <a:solidFill>
                  <a:srgbClr val="00338D"/>
                </a:solidFill>
                <a:latin typeface="Arial"/>
                <a:cs typeface="Arial"/>
              </a:rPr>
              <a:t>Eye</a:t>
            </a:r>
            <a:r>
              <a:rPr sz="1050" b="1" spc="5" dirty="0">
                <a:solidFill>
                  <a:srgbClr val="00338D"/>
                </a:solidFill>
                <a:latin typeface="Arial"/>
                <a:cs typeface="Arial"/>
              </a:rPr>
              <a:t> </a:t>
            </a:r>
            <a:r>
              <a:rPr sz="1050" b="1" spc="-20" dirty="0">
                <a:solidFill>
                  <a:srgbClr val="00338D"/>
                </a:solidFill>
                <a:latin typeface="Arial"/>
                <a:cs typeface="Arial"/>
              </a:rPr>
              <a:t>marketing</a:t>
            </a:r>
            <a:r>
              <a:rPr sz="1050" b="1" spc="-50" dirty="0">
                <a:solidFill>
                  <a:srgbClr val="00338D"/>
                </a:solidFill>
                <a:latin typeface="Arial"/>
                <a:cs typeface="Arial"/>
              </a:rPr>
              <a:t> </a:t>
            </a:r>
            <a:r>
              <a:rPr sz="1050" b="1" spc="-30" dirty="0">
                <a:solidFill>
                  <a:srgbClr val="00338D"/>
                </a:solidFill>
                <a:latin typeface="Arial"/>
                <a:cs typeface="Arial"/>
              </a:rPr>
              <a:t>director,</a:t>
            </a:r>
            <a:endParaRPr sz="1050">
              <a:latin typeface="Arial"/>
              <a:cs typeface="Arial"/>
            </a:endParaRPr>
          </a:p>
        </p:txBody>
      </p:sp>
      <p:sp>
        <p:nvSpPr>
          <p:cNvPr id="56" name="object 26">
            <a:extLst>
              <a:ext uri="{FF2B5EF4-FFF2-40B4-BE49-F238E27FC236}">
                <a16:creationId xmlns:a16="http://schemas.microsoft.com/office/drawing/2014/main" id="{5F5BFFC3-7BF9-4C4B-8CE4-677730BC7996}"/>
              </a:ext>
            </a:extLst>
          </p:cNvPr>
          <p:cNvSpPr/>
          <p:nvPr/>
        </p:nvSpPr>
        <p:spPr>
          <a:xfrm>
            <a:off x="7015480" y="4434840"/>
            <a:ext cx="4287520" cy="680720"/>
          </a:xfrm>
          <a:custGeom>
            <a:avLst/>
            <a:gdLst/>
            <a:ahLst/>
            <a:cxnLst/>
            <a:rect l="l" t="t" r="r" b="b"/>
            <a:pathLst>
              <a:path w="4287520" h="680720">
                <a:moveTo>
                  <a:pt x="0" y="680719"/>
                </a:moveTo>
                <a:lnTo>
                  <a:pt x="4287520" y="680719"/>
                </a:lnTo>
                <a:lnTo>
                  <a:pt x="4287520" y="0"/>
                </a:lnTo>
                <a:lnTo>
                  <a:pt x="0" y="0"/>
                </a:lnTo>
                <a:lnTo>
                  <a:pt x="0" y="680719"/>
                </a:lnTo>
                <a:close/>
              </a:path>
            </a:pathLst>
          </a:custGeom>
          <a:ln w="10170">
            <a:solidFill>
              <a:srgbClr val="EAAA00"/>
            </a:solidFill>
            <a:prstDash val="sysDash"/>
          </a:ln>
        </p:spPr>
        <p:txBody>
          <a:bodyPr wrap="square" lIns="0" tIns="0" rIns="0" bIns="0" rtlCol="0"/>
          <a:lstStyle/>
          <a:p>
            <a:endParaRPr/>
          </a:p>
        </p:txBody>
      </p:sp>
      <p:sp>
        <p:nvSpPr>
          <p:cNvPr id="57" name="object 27">
            <a:extLst>
              <a:ext uri="{FF2B5EF4-FFF2-40B4-BE49-F238E27FC236}">
                <a16:creationId xmlns:a16="http://schemas.microsoft.com/office/drawing/2014/main" id="{34BB7FD6-0A46-4564-8DE7-4BA0D85F2B16}"/>
              </a:ext>
            </a:extLst>
          </p:cNvPr>
          <p:cNvSpPr txBox="1"/>
          <p:nvPr/>
        </p:nvSpPr>
        <p:spPr>
          <a:xfrm>
            <a:off x="4109720" y="2514600"/>
            <a:ext cx="2509520" cy="904240"/>
          </a:xfrm>
          <a:prstGeom prst="rect">
            <a:avLst/>
          </a:prstGeom>
          <a:solidFill>
            <a:srgbClr val="00A2A0"/>
          </a:solidFill>
          <a:ln w="10170">
            <a:solidFill>
              <a:srgbClr val="FFFFFF"/>
            </a:solidFill>
          </a:ln>
        </p:spPr>
        <p:txBody>
          <a:bodyPr vert="horz" wrap="square" lIns="0" tIns="66675" rIns="0" bIns="0" rtlCol="0">
            <a:spAutoFit/>
          </a:bodyPr>
          <a:lstStyle/>
          <a:p>
            <a:pPr marL="76200" marR="185420">
              <a:lnSpc>
                <a:spcPct val="106000"/>
              </a:lnSpc>
              <a:spcBef>
                <a:spcPts val="525"/>
              </a:spcBef>
            </a:pPr>
            <a:r>
              <a:rPr sz="850" spc="-5" dirty="0">
                <a:solidFill>
                  <a:srgbClr val="FFFFFF"/>
                </a:solidFill>
                <a:latin typeface="Arial"/>
                <a:cs typeface="Arial"/>
              </a:rPr>
              <a:t>More </a:t>
            </a:r>
            <a:r>
              <a:rPr sz="850" spc="5" dirty="0">
                <a:solidFill>
                  <a:srgbClr val="FFFFFF"/>
                </a:solidFill>
                <a:latin typeface="Arial"/>
                <a:cs typeface="Arial"/>
              </a:rPr>
              <a:t>and </a:t>
            </a:r>
            <a:r>
              <a:rPr sz="850" spc="-5" dirty="0">
                <a:solidFill>
                  <a:srgbClr val="FFFFFF"/>
                </a:solidFill>
                <a:latin typeface="Arial"/>
                <a:cs typeface="Arial"/>
              </a:rPr>
              <a:t>more, </a:t>
            </a:r>
            <a:r>
              <a:rPr sz="850" spc="10" dirty="0">
                <a:solidFill>
                  <a:srgbClr val="FFFFFF"/>
                </a:solidFill>
                <a:latin typeface="Arial"/>
                <a:cs typeface="Arial"/>
              </a:rPr>
              <a:t>consumers </a:t>
            </a:r>
            <a:r>
              <a:rPr sz="850" spc="15" dirty="0">
                <a:solidFill>
                  <a:srgbClr val="FFFFFF"/>
                </a:solidFill>
                <a:latin typeface="Arial"/>
                <a:cs typeface="Arial"/>
              </a:rPr>
              <a:t>are </a:t>
            </a:r>
            <a:r>
              <a:rPr sz="850" spc="5" dirty="0">
                <a:solidFill>
                  <a:srgbClr val="FFFFFF"/>
                </a:solidFill>
                <a:latin typeface="Arial"/>
                <a:cs typeface="Arial"/>
              </a:rPr>
              <a:t>relying </a:t>
            </a:r>
            <a:r>
              <a:rPr sz="850" spc="10" dirty="0">
                <a:solidFill>
                  <a:srgbClr val="FFFFFF"/>
                </a:solidFill>
                <a:latin typeface="Arial"/>
                <a:cs typeface="Arial"/>
              </a:rPr>
              <a:t>on  </a:t>
            </a:r>
            <a:r>
              <a:rPr sz="850" spc="-15" dirty="0">
                <a:solidFill>
                  <a:srgbClr val="FFFFFF"/>
                </a:solidFill>
                <a:latin typeface="Arial"/>
                <a:cs typeface="Arial"/>
              </a:rPr>
              <a:t>community </a:t>
            </a:r>
            <a:r>
              <a:rPr sz="850" spc="5" dirty="0">
                <a:solidFill>
                  <a:srgbClr val="FFFFFF"/>
                </a:solidFill>
                <a:latin typeface="Arial"/>
                <a:cs typeface="Arial"/>
              </a:rPr>
              <a:t>and </a:t>
            </a:r>
            <a:r>
              <a:rPr sz="850" spc="20" dirty="0">
                <a:solidFill>
                  <a:srgbClr val="FFFFFF"/>
                </a:solidFill>
                <a:latin typeface="Arial"/>
                <a:cs typeface="Arial"/>
              </a:rPr>
              <a:t>w </a:t>
            </a:r>
            <a:r>
              <a:rPr sz="850" spc="10" dirty="0">
                <a:solidFill>
                  <a:srgbClr val="FFFFFF"/>
                </a:solidFill>
                <a:latin typeface="Arial"/>
                <a:cs typeface="Arial"/>
              </a:rPr>
              <a:t>ord-of-mouth </a:t>
            </a:r>
            <a:r>
              <a:rPr sz="850" spc="5" dirty="0">
                <a:solidFill>
                  <a:srgbClr val="FFFFFF"/>
                </a:solidFill>
                <a:latin typeface="Arial"/>
                <a:cs typeface="Arial"/>
              </a:rPr>
              <a:t>instead of  </a:t>
            </a:r>
            <a:r>
              <a:rPr sz="850" dirty="0">
                <a:solidFill>
                  <a:srgbClr val="FFFFFF"/>
                </a:solidFill>
                <a:latin typeface="Arial"/>
                <a:cs typeface="Arial"/>
              </a:rPr>
              <a:t>advertisements </a:t>
            </a:r>
            <a:r>
              <a:rPr sz="850" spc="30" dirty="0">
                <a:solidFill>
                  <a:srgbClr val="FFFFFF"/>
                </a:solidFill>
                <a:latin typeface="Arial"/>
                <a:cs typeface="Arial"/>
              </a:rPr>
              <a:t>for </a:t>
            </a:r>
            <a:r>
              <a:rPr sz="850" spc="15" dirty="0">
                <a:solidFill>
                  <a:srgbClr val="FFFFFF"/>
                </a:solidFill>
                <a:latin typeface="Arial"/>
                <a:cs typeface="Arial"/>
              </a:rPr>
              <a:t>product</a:t>
            </a:r>
            <a:r>
              <a:rPr sz="850" spc="-60" dirty="0">
                <a:solidFill>
                  <a:srgbClr val="FFFFFF"/>
                </a:solidFill>
                <a:latin typeface="Arial"/>
                <a:cs typeface="Arial"/>
              </a:rPr>
              <a:t> </a:t>
            </a:r>
            <a:r>
              <a:rPr sz="850" spc="-5" dirty="0">
                <a:solidFill>
                  <a:srgbClr val="FFFFFF"/>
                </a:solidFill>
                <a:latin typeface="Arial"/>
                <a:cs typeface="Arial"/>
              </a:rPr>
              <a:t>recommendations</a:t>
            </a:r>
            <a:endParaRPr sz="850">
              <a:latin typeface="Arial"/>
              <a:cs typeface="Arial"/>
            </a:endParaRPr>
          </a:p>
          <a:p>
            <a:pPr marL="76200">
              <a:lnSpc>
                <a:spcPct val="100000"/>
              </a:lnSpc>
              <a:spcBef>
                <a:spcPts val="825"/>
              </a:spcBef>
            </a:pPr>
            <a:r>
              <a:rPr sz="850" b="1" spc="5" dirty="0">
                <a:solidFill>
                  <a:srgbClr val="FFFFFF"/>
                </a:solidFill>
                <a:latin typeface="Arial"/>
                <a:cs typeface="Arial"/>
              </a:rPr>
              <a:t>In</a:t>
            </a:r>
            <a:r>
              <a:rPr sz="850" b="1" spc="15" dirty="0">
                <a:solidFill>
                  <a:srgbClr val="FFFFFF"/>
                </a:solidFill>
                <a:latin typeface="Arial"/>
                <a:cs typeface="Arial"/>
              </a:rPr>
              <a:t> </a:t>
            </a:r>
            <a:r>
              <a:rPr sz="850" b="1" dirty="0">
                <a:solidFill>
                  <a:srgbClr val="FFFFFF"/>
                </a:solidFill>
                <a:latin typeface="Arial"/>
                <a:cs typeface="Arial"/>
              </a:rPr>
              <a:t>2019,</a:t>
            </a:r>
            <a:r>
              <a:rPr sz="850" b="1" spc="75" dirty="0">
                <a:solidFill>
                  <a:srgbClr val="FFFFFF"/>
                </a:solidFill>
                <a:latin typeface="Arial"/>
                <a:cs typeface="Arial"/>
              </a:rPr>
              <a:t> </a:t>
            </a:r>
            <a:r>
              <a:rPr sz="850" b="1" spc="25" dirty="0">
                <a:solidFill>
                  <a:srgbClr val="FFFFFF"/>
                </a:solidFill>
                <a:latin typeface="Arial"/>
                <a:cs typeface="Arial"/>
              </a:rPr>
              <a:t>w</a:t>
            </a:r>
            <a:r>
              <a:rPr sz="850" b="1" spc="-125" dirty="0">
                <a:solidFill>
                  <a:srgbClr val="FFFFFF"/>
                </a:solidFill>
                <a:latin typeface="Arial"/>
                <a:cs typeface="Arial"/>
              </a:rPr>
              <a:t> </a:t>
            </a:r>
            <a:r>
              <a:rPr sz="850" b="1" spc="15" dirty="0">
                <a:solidFill>
                  <a:srgbClr val="FFFFFF"/>
                </a:solidFill>
                <a:latin typeface="Arial"/>
                <a:cs typeface="Arial"/>
              </a:rPr>
              <a:t>e</a:t>
            </a:r>
            <a:r>
              <a:rPr sz="850" b="1" spc="-10" dirty="0">
                <a:solidFill>
                  <a:srgbClr val="FFFFFF"/>
                </a:solidFill>
                <a:latin typeface="Arial"/>
                <a:cs typeface="Arial"/>
              </a:rPr>
              <a:t> </a:t>
            </a:r>
            <a:r>
              <a:rPr sz="850" b="1" spc="25" dirty="0">
                <a:solidFill>
                  <a:srgbClr val="FFFFFF"/>
                </a:solidFill>
                <a:latin typeface="Arial"/>
                <a:cs typeface="Arial"/>
              </a:rPr>
              <a:t>w</a:t>
            </a:r>
            <a:r>
              <a:rPr sz="850" b="1" spc="-125" dirty="0">
                <a:solidFill>
                  <a:srgbClr val="FFFFFF"/>
                </a:solidFill>
                <a:latin typeface="Arial"/>
                <a:cs typeface="Arial"/>
              </a:rPr>
              <a:t> </a:t>
            </a:r>
            <a:r>
              <a:rPr sz="850" b="1" dirty="0">
                <a:solidFill>
                  <a:srgbClr val="FFFFFF"/>
                </a:solidFill>
                <a:latin typeface="Arial"/>
                <a:cs typeface="Arial"/>
              </a:rPr>
              <a:t>ill</a:t>
            </a:r>
            <a:r>
              <a:rPr sz="850" b="1" spc="-85" dirty="0">
                <a:solidFill>
                  <a:srgbClr val="FFFFFF"/>
                </a:solidFill>
                <a:latin typeface="Arial"/>
                <a:cs typeface="Arial"/>
              </a:rPr>
              <a:t> </a:t>
            </a:r>
            <a:r>
              <a:rPr sz="850" b="1" spc="60" dirty="0">
                <a:solidFill>
                  <a:srgbClr val="FFFFFF"/>
                </a:solidFill>
                <a:latin typeface="Arial"/>
                <a:cs typeface="Arial"/>
              </a:rPr>
              <a:t>see</a:t>
            </a:r>
            <a:r>
              <a:rPr sz="850" b="1" spc="-10" dirty="0">
                <a:solidFill>
                  <a:srgbClr val="FFFFFF"/>
                </a:solidFill>
                <a:latin typeface="Arial"/>
                <a:cs typeface="Arial"/>
              </a:rPr>
              <a:t> </a:t>
            </a:r>
            <a:r>
              <a:rPr sz="850" b="1" spc="30" dirty="0">
                <a:solidFill>
                  <a:srgbClr val="FFFFFF"/>
                </a:solidFill>
                <a:latin typeface="Arial"/>
                <a:cs typeface="Arial"/>
              </a:rPr>
              <a:t>retailers</a:t>
            </a:r>
            <a:r>
              <a:rPr sz="850" b="1" spc="-90" dirty="0">
                <a:solidFill>
                  <a:srgbClr val="FFFFFF"/>
                </a:solidFill>
                <a:latin typeface="Arial"/>
                <a:cs typeface="Arial"/>
              </a:rPr>
              <a:t> </a:t>
            </a:r>
            <a:r>
              <a:rPr sz="850" b="1" spc="25" dirty="0">
                <a:solidFill>
                  <a:srgbClr val="FFFFFF"/>
                </a:solidFill>
                <a:latin typeface="Arial"/>
                <a:cs typeface="Arial"/>
              </a:rPr>
              <a:t>trading</a:t>
            </a:r>
            <a:r>
              <a:rPr sz="850" b="1" spc="-60" dirty="0">
                <a:solidFill>
                  <a:srgbClr val="FFFFFF"/>
                </a:solidFill>
                <a:latin typeface="Arial"/>
                <a:cs typeface="Arial"/>
              </a:rPr>
              <a:t> </a:t>
            </a:r>
            <a:r>
              <a:rPr sz="850" b="1" spc="5" dirty="0">
                <a:solidFill>
                  <a:srgbClr val="FFFFFF"/>
                </a:solidFill>
                <a:latin typeface="Arial"/>
                <a:cs typeface="Arial"/>
              </a:rPr>
              <a:t>in</a:t>
            </a:r>
            <a:endParaRPr sz="850">
              <a:latin typeface="Arial"/>
              <a:cs typeface="Arial"/>
            </a:endParaRPr>
          </a:p>
          <a:p>
            <a:pPr marL="76200">
              <a:lnSpc>
                <a:spcPct val="100000"/>
              </a:lnSpc>
              <a:spcBef>
                <a:spcPts val="100"/>
              </a:spcBef>
            </a:pPr>
            <a:r>
              <a:rPr sz="850" b="1" spc="20" dirty="0">
                <a:solidFill>
                  <a:srgbClr val="FFFFFF"/>
                </a:solidFill>
                <a:latin typeface="Arial"/>
                <a:cs typeface="Arial"/>
              </a:rPr>
              <a:t>social</a:t>
            </a:r>
            <a:r>
              <a:rPr sz="850" b="1" spc="-10" dirty="0">
                <a:solidFill>
                  <a:srgbClr val="FFFFFF"/>
                </a:solidFill>
                <a:latin typeface="Arial"/>
                <a:cs typeface="Arial"/>
              </a:rPr>
              <a:t> </a:t>
            </a:r>
            <a:r>
              <a:rPr sz="850" b="1" spc="40" dirty="0">
                <a:solidFill>
                  <a:srgbClr val="FFFFFF"/>
                </a:solidFill>
                <a:latin typeface="Arial"/>
                <a:cs typeface="Arial"/>
              </a:rPr>
              <a:t>currency</a:t>
            </a:r>
            <a:endParaRPr sz="850">
              <a:latin typeface="Arial"/>
              <a:cs typeface="Arial"/>
            </a:endParaRPr>
          </a:p>
        </p:txBody>
      </p:sp>
    </p:spTree>
    <p:extLst>
      <p:ext uri="{BB962C8B-B14F-4D97-AF65-F5344CB8AC3E}">
        <p14:creationId xmlns:p14="http://schemas.microsoft.com/office/powerpoint/2010/main" val="2848622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8400" y="1334058"/>
            <a:ext cx="6521272" cy="2143664"/>
          </a:xfrm>
        </p:spPr>
        <p:txBody>
          <a:bodyPr wrap="none">
            <a:spAutoFit/>
          </a:bodyPr>
          <a:lstStyle/>
          <a:p>
            <a:r>
              <a:rPr lang="en-GB" sz="19900" dirty="0"/>
              <a:t>Thank you</a:t>
            </a:r>
          </a:p>
        </p:txBody>
      </p:sp>
    </p:spTree>
    <p:extLst>
      <p:ext uri="{BB962C8B-B14F-4D97-AF65-F5344CB8AC3E}">
        <p14:creationId xmlns:p14="http://schemas.microsoft.com/office/powerpoint/2010/main" val="21619863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custDataLst>
              <p:tags r:id="rId1"/>
            </p:custDataLst>
          </p:nvPr>
        </p:nvSpPr>
        <p:spPr>
          <a:xfrm>
            <a:off x="1980390" y="3963688"/>
            <a:ext cx="8825088" cy="971213"/>
          </a:xfrm>
        </p:spPr>
        <p:txBody>
          <a:bodyPr lIns="0"/>
          <a:lstStyle/>
          <a:p>
            <a:r>
              <a:rPr lang="en-US" dirty="0"/>
              <a:t>© 2021 Copyright owned by one or more of the KPMG International entities. KPMG International entities provide no services to clients. All rights reserved.</a:t>
            </a:r>
          </a:p>
          <a:p>
            <a:r>
              <a:rPr lang="en-US" dirty="0"/>
              <a:t>KPMG refers to the global organization or to one or more of the member firms of KPMG International Limited (“KPMG International”), each of which is a separate legal entity. KPMG International Limited is a private English company limited by guarantee and does not provide services to clients. For more detail about our structure please visit https://home.kpmg/xx/en/home/misc/governance.html. </a:t>
            </a:r>
          </a:p>
          <a:p>
            <a:r>
              <a:rPr lang="en-US" dirty="0"/>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r>
              <a:rPr lang="en-US" dirty="0"/>
              <a:t>The KPMG name and logo are trademarks used under license by the independent member firms of the KPMG global organization.</a:t>
            </a:r>
          </a:p>
        </p:txBody>
      </p:sp>
      <p:sp>
        <p:nvSpPr>
          <p:cNvPr id="9" name="Text Placeholder 4"/>
          <p:cNvSpPr>
            <a:spLocks noGrp="1"/>
          </p:cNvSpPr>
          <p:nvPr>
            <p:ph type="body" sz="quarter" idx="4294967295"/>
          </p:nvPr>
        </p:nvSpPr>
        <p:spPr>
          <a:xfrm>
            <a:off x="1980390" y="3040857"/>
            <a:ext cx="2411738" cy="119064"/>
          </a:xfrm>
        </p:spPr>
        <p:txBody>
          <a:bodyPr lIns="0"/>
          <a:lstStyle/>
          <a:p>
            <a:r>
              <a:rPr lang="en-GB" dirty="0"/>
              <a:t>home.kpmg/socialmedia</a:t>
            </a:r>
          </a:p>
        </p:txBody>
      </p:sp>
    </p:spTree>
    <p:extLst>
      <p:ext uri="{BB962C8B-B14F-4D97-AF65-F5344CB8AC3E}">
        <p14:creationId xmlns:p14="http://schemas.microsoft.com/office/powerpoint/2010/main" val="426086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6C8DB-7BB9-4012-9559-6C6A42770848}"/>
              </a:ext>
            </a:extLst>
          </p:cNvPr>
          <p:cNvSpPr>
            <a:spLocks noGrp="1"/>
          </p:cNvSpPr>
          <p:nvPr>
            <p:ph type="ctrTitle"/>
          </p:nvPr>
        </p:nvSpPr>
        <p:spPr>
          <a:xfrm>
            <a:off x="995363" y="3271706"/>
            <a:ext cx="8484303" cy="1061829"/>
          </a:xfrm>
        </p:spPr>
        <p:txBody>
          <a:bodyPr wrap="square">
            <a:spAutoFit/>
          </a:bodyPr>
          <a:lstStyle/>
          <a:p>
            <a:r>
              <a:rPr lang="en-GB" dirty="0"/>
              <a:t>Global Retail Outlook</a:t>
            </a:r>
          </a:p>
        </p:txBody>
      </p:sp>
      <p:sp>
        <p:nvSpPr>
          <p:cNvPr id="2" name="Text Placeholder 1"/>
          <p:cNvSpPr>
            <a:spLocks noGrp="1"/>
          </p:cNvSpPr>
          <p:nvPr>
            <p:ph type="body" sz="quarter" idx="10"/>
          </p:nvPr>
        </p:nvSpPr>
        <p:spPr/>
        <p:txBody>
          <a:bodyPr/>
          <a:lstStyle/>
          <a:p>
            <a:r>
              <a:rPr lang="en-GB" dirty="0">
                <a:latin typeface="KPMG Thin" panose="020B0203030202040204" pitchFamily="34" charset="0"/>
              </a:rPr>
              <a:t>02</a:t>
            </a:r>
          </a:p>
        </p:txBody>
      </p:sp>
    </p:spTree>
    <p:extLst>
      <p:ext uri="{BB962C8B-B14F-4D97-AF65-F5344CB8AC3E}">
        <p14:creationId xmlns:p14="http://schemas.microsoft.com/office/powerpoint/2010/main" val="3521549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9485B37D-1EC4-4A76-A278-7DDF4695FF7F}"/>
              </a:ext>
            </a:extLst>
          </p:cNvPr>
          <p:cNvSpPr>
            <a:spLocks noGrp="1"/>
          </p:cNvSpPr>
          <p:nvPr>
            <p:ph type="title"/>
          </p:nvPr>
        </p:nvSpPr>
        <p:spPr>
          <a:xfrm>
            <a:off x="998538" y="431800"/>
            <a:ext cx="10194925" cy="533400"/>
          </a:xfrm>
        </p:spPr>
        <p:txBody>
          <a:bodyPr/>
          <a:lstStyle/>
          <a:p>
            <a:r>
              <a:rPr lang="en-US" dirty="0"/>
              <a:t>Global Retail Outlook</a:t>
            </a:r>
            <a:br>
              <a:rPr lang="en-US" dirty="0"/>
            </a:br>
            <a:endParaRPr lang="en-US" dirty="0"/>
          </a:p>
        </p:txBody>
      </p:sp>
      <p:graphicFrame>
        <p:nvGraphicFramePr>
          <p:cNvPr id="66" name="Chart 65">
            <a:extLst>
              <a:ext uri="{FF2B5EF4-FFF2-40B4-BE49-F238E27FC236}">
                <a16:creationId xmlns:a16="http://schemas.microsoft.com/office/drawing/2014/main" id="{AE04D3D5-5636-4DC0-9D3B-D08A2C9D7E6B}"/>
              </a:ext>
            </a:extLst>
          </p:cNvPr>
          <p:cNvGraphicFramePr>
            <a:graphicFrameLocks/>
          </p:cNvGraphicFramePr>
          <p:nvPr>
            <p:extLst>
              <p:ext uri="{D42A27DB-BD31-4B8C-83A1-F6EECF244321}">
                <p14:modId xmlns:p14="http://schemas.microsoft.com/office/powerpoint/2010/main" val="706742531"/>
              </p:ext>
            </p:extLst>
          </p:nvPr>
        </p:nvGraphicFramePr>
        <p:xfrm>
          <a:off x="4475436" y="3745417"/>
          <a:ext cx="3061183" cy="1996708"/>
        </p:xfrm>
        <a:graphic>
          <a:graphicData uri="http://schemas.openxmlformats.org/drawingml/2006/chart">
            <c:chart xmlns:c="http://schemas.openxmlformats.org/drawingml/2006/chart" xmlns:r="http://schemas.openxmlformats.org/officeDocument/2006/relationships" r:id="rId4"/>
          </a:graphicData>
        </a:graphic>
      </p:graphicFrame>
      <p:sp>
        <p:nvSpPr>
          <p:cNvPr id="53" name="Rectangle 52">
            <a:extLst>
              <a:ext uri="{FF2B5EF4-FFF2-40B4-BE49-F238E27FC236}">
                <a16:creationId xmlns:a16="http://schemas.microsoft.com/office/drawing/2014/main" id="{F28B44A8-DF12-420D-9A0B-3D14D30AD52D}"/>
              </a:ext>
            </a:extLst>
          </p:cNvPr>
          <p:cNvSpPr/>
          <p:nvPr/>
        </p:nvSpPr>
        <p:spPr>
          <a:xfrm>
            <a:off x="995390" y="1268414"/>
            <a:ext cx="3228948" cy="4622840"/>
          </a:xfrm>
          <a:prstGeom prst="rect">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a:solidFill>
                <a:schemeClr val="bg1"/>
              </a:solidFill>
            </a:endParaRPr>
          </a:p>
        </p:txBody>
      </p:sp>
      <p:graphicFrame>
        <p:nvGraphicFramePr>
          <p:cNvPr id="54" name="Chart 53">
            <a:extLst>
              <a:ext uri="{FF2B5EF4-FFF2-40B4-BE49-F238E27FC236}">
                <a16:creationId xmlns:a16="http://schemas.microsoft.com/office/drawing/2014/main" id="{317665EF-3CF7-47D9-9C20-FBA559B6F7F4}"/>
              </a:ext>
            </a:extLst>
          </p:cNvPr>
          <p:cNvGraphicFramePr/>
          <p:nvPr/>
        </p:nvGraphicFramePr>
        <p:xfrm>
          <a:off x="1082142" y="1642147"/>
          <a:ext cx="3047927" cy="1878306"/>
        </p:xfrm>
        <a:graphic>
          <a:graphicData uri="http://schemas.openxmlformats.org/drawingml/2006/chart">
            <c:chart xmlns:c="http://schemas.openxmlformats.org/drawingml/2006/chart" xmlns:r="http://schemas.openxmlformats.org/officeDocument/2006/relationships" r:id="rId5"/>
          </a:graphicData>
        </a:graphic>
      </p:graphicFrame>
      <p:sp>
        <p:nvSpPr>
          <p:cNvPr id="55" name="Rectangle 54">
            <a:extLst>
              <a:ext uri="{FF2B5EF4-FFF2-40B4-BE49-F238E27FC236}">
                <a16:creationId xmlns:a16="http://schemas.microsoft.com/office/drawing/2014/main" id="{32714F19-4110-460E-A919-BFEA1F7A09E9}"/>
              </a:ext>
            </a:extLst>
          </p:cNvPr>
          <p:cNvSpPr>
            <a:spLocks/>
          </p:cNvSpPr>
          <p:nvPr/>
        </p:nvSpPr>
        <p:spPr bwMode="gray">
          <a:xfrm>
            <a:off x="1019313" y="1351656"/>
            <a:ext cx="3047927" cy="246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lvl="0">
              <a:defRPr/>
            </a:pPr>
            <a:r>
              <a:rPr lang="en-GB" sz="1000" b="1" kern="0" dirty="0">
                <a:solidFill>
                  <a:schemeClr val="tx2"/>
                </a:solidFill>
              </a:rPr>
              <a:t>Region-wise real GDP growth</a:t>
            </a:r>
            <a:r>
              <a:rPr lang="en-GB" sz="1000" b="1" kern="0" baseline="30000" dirty="0">
                <a:solidFill>
                  <a:schemeClr val="tx2"/>
                </a:solidFill>
              </a:rPr>
              <a:t>1,2</a:t>
            </a:r>
            <a:r>
              <a:rPr lang="en-GB" sz="1000" b="1" kern="0" dirty="0">
                <a:solidFill>
                  <a:schemeClr val="tx2"/>
                </a:solidFill>
              </a:rPr>
              <a:t> (%)</a:t>
            </a:r>
          </a:p>
        </p:txBody>
      </p:sp>
      <p:sp>
        <p:nvSpPr>
          <p:cNvPr id="56" name="Text Box 8">
            <a:extLst>
              <a:ext uri="{FF2B5EF4-FFF2-40B4-BE49-F238E27FC236}">
                <a16:creationId xmlns:a16="http://schemas.microsoft.com/office/drawing/2014/main" id="{6A2DC35F-DE1A-49F3-B6A9-E6868157C2A9}"/>
              </a:ext>
            </a:extLst>
          </p:cNvPr>
          <p:cNvSpPr txBox="1">
            <a:spLocks noChangeArrowheads="1"/>
          </p:cNvSpPr>
          <p:nvPr>
            <p:custDataLst>
              <p:tags r:id="rId1"/>
            </p:custDataLst>
          </p:nvPr>
        </p:nvSpPr>
        <p:spPr bwMode="gray">
          <a:xfrm>
            <a:off x="1072999" y="5463630"/>
            <a:ext cx="3083436" cy="369332"/>
          </a:xfrm>
          <a:prstGeom prst="rect">
            <a:avLst/>
          </a:prstGeom>
          <a:noFill/>
          <a:ln w="6350">
            <a:noFill/>
            <a:miter lim="800000"/>
            <a:headEnd type="none" w="sm" len="sm"/>
            <a:tailEnd type="none" w="sm" len="sm"/>
          </a:ln>
          <a:effectLst/>
        </p:spPr>
        <p:txBody>
          <a:bodyPr wrap="square" lIns="0" tIns="0" rIns="0" bIns="0" anchor="b">
            <a:spAutoFit/>
          </a:bodyPr>
          <a:lstStyle/>
          <a:p>
            <a:pPr defTabSz="762000" eaLnBrk="0" hangingPunct="0">
              <a:tabLst>
                <a:tab pos="355600" algn="l"/>
              </a:tabLst>
            </a:pPr>
            <a:r>
              <a:rPr lang="en-GB" sz="600" dirty="0">
                <a:solidFill>
                  <a:schemeClr val="tx2"/>
                </a:solidFill>
                <a:cs typeface="Arial" pitchFamily="34" charset="0"/>
              </a:rPr>
              <a:t>Note: 1) Real GDP growth (annual percent change; code: NGDP_RPCH) 2) As per the latest data, IMF has excluded the UK from the EU </a:t>
            </a:r>
          </a:p>
          <a:p>
            <a:pPr defTabSz="762000" eaLnBrk="0" hangingPunct="0">
              <a:tabLst>
                <a:tab pos="355600" algn="l"/>
              </a:tabLst>
            </a:pPr>
            <a:r>
              <a:rPr lang="en-GB" sz="600" dirty="0">
                <a:solidFill>
                  <a:schemeClr val="tx2"/>
                </a:solidFill>
                <a:cs typeface="Arial" pitchFamily="34" charset="0"/>
              </a:rPr>
              <a:t>Source: IMF, accessed 19 November 2020; Figures correspond to the last available release of October 2020 Edition of </a:t>
            </a:r>
            <a:r>
              <a:rPr lang="en-GB" sz="600" dirty="0">
                <a:solidFill>
                  <a:schemeClr val="tx2"/>
                </a:solidFill>
                <a:cs typeface="Arial" pitchFamily="34" charset="0"/>
                <a:hlinkClick r:id="rId6">
                  <a:extLst>
                    <a:ext uri="{A12FA001-AC4F-418D-AE19-62706E023703}">
                      <ahyp:hlinkClr xmlns:ahyp="http://schemas.microsoft.com/office/drawing/2018/hyperlinkcolor" val="tx"/>
                    </a:ext>
                  </a:extLst>
                </a:hlinkClick>
              </a:rPr>
              <a:t>World Economic Outlook Database</a:t>
            </a:r>
            <a:endParaRPr lang="en-GB" sz="600" dirty="0">
              <a:solidFill>
                <a:schemeClr val="tx2"/>
              </a:solidFill>
              <a:cs typeface="Arial" pitchFamily="34" charset="0"/>
            </a:endParaRPr>
          </a:p>
        </p:txBody>
      </p:sp>
      <p:sp>
        <p:nvSpPr>
          <p:cNvPr id="57" name="Text Placeholder 5">
            <a:extLst>
              <a:ext uri="{FF2B5EF4-FFF2-40B4-BE49-F238E27FC236}">
                <a16:creationId xmlns:a16="http://schemas.microsoft.com/office/drawing/2014/main" id="{031098CE-881E-47B7-9ECB-2F1CA5559CC2}"/>
              </a:ext>
            </a:extLst>
          </p:cNvPr>
          <p:cNvSpPr txBox="1">
            <a:spLocks/>
          </p:cNvSpPr>
          <p:nvPr/>
        </p:nvSpPr>
        <p:spPr>
          <a:xfrm>
            <a:off x="1019313" y="3539694"/>
            <a:ext cx="3175675" cy="2167368"/>
          </a:xfrm>
          <a:prstGeom prst="rect">
            <a:avLst/>
          </a:prstGeom>
          <a:ln>
            <a:noFill/>
            <a:prstDash val="sysDash"/>
          </a:ln>
        </p:spPr>
        <p:txBody>
          <a:bodyPr vert="horz" lIns="91440" tIns="91440" rIns="91440" bIns="91440" rtlCol="0" anchor="t" anchorCtr="0">
            <a:noAutofit/>
          </a:bodyPr>
          <a:lstStyle>
            <a:lvl1pPr marL="0" indent="0" algn="l" defTabSz="914400" rtl="0" eaLnBrk="1" latinLnBrk="0" hangingPunct="1">
              <a:lnSpc>
                <a:spcPct val="100000"/>
              </a:lnSpc>
              <a:spcBef>
                <a:spcPts val="0"/>
              </a:spcBef>
              <a:spcAft>
                <a:spcPts val="600"/>
              </a:spcAft>
              <a:buFontTx/>
              <a:buNone/>
              <a:defRPr sz="1500" b="1" kern="1200">
                <a:solidFill>
                  <a:srgbClr val="005EB8"/>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1"/>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500" kern="1200">
                <a:solidFill>
                  <a:schemeClr val="tx1"/>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500" kern="1200">
                <a:solidFill>
                  <a:schemeClr val="tx1"/>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500" kern="1200" baseline="0">
                <a:solidFill>
                  <a:schemeClr val="tx1"/>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300"/>
              </a:spcAft>
              <a:buClr>
                <a:schemeClr val="tx1"/>
              </a:buClr>
              <a:buSzPct val="100000"/>
              <a:defRPr/>
            </a:pPr>
            <a:r>
              <a:rPr lang="en-GB" sz="1000" b="1" dirty="0">
                <a:solidFill>
                  <a:schemeClr val="tx2"/>
                </a:solidFill>
              </a:rPr>
              <a:t>Global economic outlook:</a:t>
            </a:r>
          </a:p>
          <a:p>
            <a:pPr marL="171450" lvl="1" indent="-171450">
              <a:spcBef>
                <a:spcPts val="200"/>
              </a:spcBef>
              <a:buClr>
                <a:schemeClr val="tx2"/>
              </a:buClr>
              <a:buSzPct val="100000"/>
              <a:buFont typeface="Arial" panose="020B0604020202020204" pitchFamily="34" charset="0"/>
              <a:buChar char="—"/>
              <a:defRPr/>
            </a:pPr>
            <a:r>
              <a:rPr lang="en-US" sz="800" dirty="0">
                <a:solidFill>
                  <a:schemeClr val="tx2"/>
                </a:solidFill>
              </a:rPr>
              <a:t>After a 2.8 percent growth in 2019, the real GDP is expected to decline by 4.4 percent in 2020. Growth is expected to pick up in the subsequent year, to reach 4.2 percent by 2022.</a:t>
            </a:r>
          </a:p>
          <a:p>
            <a:pPr marL="171450" lvl="1" indent="-171450">
              <a:spcBef>
                <a:spcPts val="200"/>
              </a:spcBef>
              <a:buClr>
                <a:schemeClr val="tx2"/>
              </a:buClr>
              <a:buSzPct val="100000"/>
              <a:buFont typeface="Arial" panose="020B0604020202020204" pitchFamily="34" charset="0"/>
              <a:buChar char="—"/>
              <a:defRPr/>
            </a:pPr>
            <a:r>
              <a:rPr lang="en-US" sz="800" dirty="0">
                <a:solidFill>
                  <a:schemeClr val="tx2"/>
                </a:solidFill>
              </a:rPr>
              <a:t>EU’s real GDP growth rate has been declining since 2018 </a:t>
            </a:r>
            <a:br>
              <a:rPr lang="en-US" sz="800" dirty="0">
                <a:solidFill>
                  <a:schemeClr val="tx2"/>
                </a:solidFill>
              </a:rPr>
            </a:br>
            <a:r>
              <a:rPr lang="en-US" sz="800" dirty="0">
                <a:solidFill>
                  <a:schemeClr val="tx2"/>
                </a:solidFill>
              </a:rPr>
              <a:t>(2.3 percent in 2018; 1.7 percent in 2019) and is estimated to be around -7.6 percent in 2020, while in emerging and developing Asian economies the real GDP is estimated to decline by 1.7 percent in 2020.</a:t>
            </a:r>
          </a:p>
          <a:p>
            <a:pPr marL="171450" lvl="1" indent="-171450">
              <a:spcBef>
                <a:spcPts val="200"/>
              </a:spcBef>
              <a:buClr>
                <a:schemeClr val="tx2"/>
              </a:buClr>
              <a:buSzPct val="100000"/>
              <a:buFont typeface="Arial" panose="020B0604020202020204" pitchFamily="34" charset="0"/>
              <a:buChar char="—"/>
              <a:defRPr/>
            </a:pPr>
            <a:r>
              <a:rPr lang="en-US" sz="800" dirty="0">
                <a:solidFill>
                  <a:schemeClr val="tx2"/>
                </a:solidFill>
              </a:rPr>
              <a:t>Global inflation (y-o-y percent change) is expected to be </a:t>
            </a:r>
            <a:br>
              <a:rPr lang="en-US" sz="800" dirty="0">
                <a:solidFill>
                  <a:schemeClr val="tx2"/>
                </a:solidFill>
              </a:rPr>
            </a:br>
            <a:r>
              <a:rPr lang="en-US" sz="800" dirty="0">
                <a:solidFill>
                  <a:schemeClr val="tx2"/>
                </a:solidFill>
              </a:rPr>
              <a:t>3.2 percent in 2020 (slightly lower than 3.5 percent in 2019); in 2021 however, inflation is expected to rise to 3.4 percent.</a:t>
            </a:r>
          </a:p>
        </p:txBody>
      </p:sp>
      <p:graphicFrame>
        <p:nvGraphicFramePr>
          <p:cNvPr id="65" name="Chart 64">
            <a:extLst>
              <a:ext uri="{FF2B5EF4-FFF2-40B4-BE49-F238E27FC236}">
                <a16:creationId xmlns:a16="http://schemas.microsoft.com/office/drawing/2014/main" id="{5B1A58FA-58D3-4926-81F3-656E6C01C4F7}"/>
              </a:ext>
            </a:extLst>
          </p:cNvPr>
          <p:cNvGraphicFramePr>
            <a:graphicFrameLocks/>
          </p:cNvGraphicFramePr>
          <p:nvPr/>
        </p:nvGraphicFramePr>
        <p:xfrm>
          <a:off x="7897682" y="3714485"/>
          <a:ext cx="3245357" cy="20310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8" name="Chart 67">
            <a:extLst>
              <a:ext uri="{FF2B5EF4-FFF2-40B4-BE49-F238E27FC236}">
                <a16:creationId xmlns:a16="http://schemas.microsoft.com/office/drawing/2014/main" id="{E08F1DA1-0889-4C63-87E2-32A41E09303F}"/>
              </a:ext>
            </a:extLst>
          </p:cNvPr>
          <p:cNvGraphicFramePr>
            <a:graphicFrameLocks/>
          </p:cNvGraphicFramePr>
          <p:nvPr/>
        </p:nvGraphicFramePr>
        <p:xfrm>
          <a:off x="7940030" y="1537989"/>
          <a:ext cx="2407863" cy="1812553"/>
        </p:xfrm>
        <a:graphic>
          <a:graphicData uri="http://schemas.openxmlformats.org/drawingml/2006/chart">
            <c:chart xmlns:c="http://schemas.openxmlformats.org/drawingml/2006/chart" xmlns:r="http://schemas.openxmlformats.org/officeDocument/2006/relationships" r:id="rId8"/>
          </a:graphicData>
        </a:graphic>
      </p:graphicFrame>
      <p:sp>
        <p:nvSpPr>
          <p:cNvPr id="69" name="TextBox 68">
            <a:extLst>
              <a:ext uri="{FF2B5EF4-FFF2-40B4-BE49-F238E27FC236}">
                <a16:creationId xmlns:a16="http://schemas.microsoft.com/office/drawing/2014/main" id="{63F43876-B7D7-490D-8033-EBF17671C5AC}"/>
              </a:ext>
            </a:extLst>
          </p:cNvPr>
          <p:cNvSpPr txBox="1"/>
          <p:nvPr/>
        </p:nvSpPr>
        <p:spPr bwMode="gray">
          <a:xfrm>
            <a:off x="6512837" y="3775948"/>
            <a:ext cx="783760" cy="251905"/>
          </a:xfrm>
          <a:prstGeom prst="wedgeRoundRectCallout">
            <a:avLst>
              <a:gd name="adj1" fmla="val -32838"/>
              <a:gd name="adj2" fmla="val 89020"/>
              <a:gd name="adj3" fmla="val 16667"/>
            </a:avLst>
          </a:prstGeom>
          <a:solidFill>
            <a:srgbClr val="00A3A1"/>
          </a:solidFill>
          <a:ln w="3175">
            <a:noFill/>
          </a:ln>
        </p:spPr>
        <p:txBody>
          <a:bodyPr wrap="square" lIns="28893" tIns="28893" rIns="28893" bIns="28893" anchor="ctr">
            <a:noAutofit/>
          </a:bodyPr>
          <a:lstStyle>
            <a:defPPr>
              <a:defRPr lang="en-US"/>
            </a:defPPr>
            <a:lvl1pPr algn="ctr">
              <a:defRPr sz="900">
                <a:solidFill>
                  <a:schemeClr val="accent2"/>
                </a:solidFill>
                <a:latin typeface="Avenir"/>
              </a:defRPr>
            </a:lvl1pPr>
          </a:lstStyle>
          <a:p>
            <a:r>
              <a:rPr lang="en-GB" sz="650" dirty="0">
                <a:solidFill>
                  <a:schemeClr val="bg1"/>
                </a:solidFill>
                <a:latin typeface="Arial" panose="020B0604020202020204" pitchFamily="34" charset="0"/>
              </a:rPr>
              <a:t>15.9% non-store retailing</a:t>
            </a:r>
          </a:p>
        </p:txBody>
      </p:sp>
      <p:sp>
        <p:nvSpPr>
          <p:cNvPr id="70" name="Freeform 59">
            <a:extLst>
              <a:ext uri="{FF2B5EF4-FFF2-40B4-BE49-F238E27FC236}">
                <a16:creationId xmlns:a16="http://schemas.microsoft.com/office/drawing/2014/main" id="{3E5C1DFF-30FE-4475-A545-A1BEC5CC3A90}"/>
              </a:ext>
            </a:extLst>
          </p:cNvPr>
          <p:cNvSpPr>
            <a:spLocks noEditPoints="1"/>
          </p:cNvSpPr>
          <p:nvPr/>
        </p:nvSpPr>
        <p:spPr bwMode="gray">
          <a:xfrm>
            <a:off x="6153167" y="3789705"/>
            <a:ext cx="308990" cy="251905"/>
          </a:xfrm>
          <a:custGeom>
            <a:avLst/>
            <a:gdLst>
              <a:gd name="T0" fmla="*/ 362 w 395"/>
              <a:gd name="T1" fmla="*/ 214 h 296"/>
              <a:gd name="T2" fmla="*/ 363 w 395"/>
              <a:gd name="T3" fmla="*/ 233 h 296"/>
              <a:gd name="T4" fmla="*/ 322 w 395"/>
              <a:gd name="T5" fmla="*/ 235 h 296"/>
              <a:gd name="T6" fmla="*/ 336 w 395"/>
              <a:gd name="T7" fmla="*/ 270 h 296"/>
              <a:gd name="T8" fmla="*/ 289 w 395"/>
              <a:gd name="T9" fmla="*/ 280 h 296"/>
              <a:gd name="T10" fmla="*/ 297 w 395"/>
              <a:gd name="T11" fmla="*/ 234 h 296"/>
              <a:gd name="T12" fmla="*/ 232 w 395"/>
              <a:gd name="T13" fmla="*/ 233 h 296"/>
              <a:gd name="T14" fmla="*/ 234 w 395"/>
              <a:gd name="T15" fmla="*/ 248 h 296"/>
              <a:gd name="T16" fmla="*/ 204 w 395"/>
              <a:gd name="T17" fmla="*/ 290 h 296"/>
              <a:gd name="T18" fmla="*/ 205 w 395"/>
              <a:gd name="T19" fmla="*/ 234 h 296"/>
              <a:gd name="T20" fmla="*/ 166 w 395"/>
              <a:gd name="T21" fmla="*/ 233 h 296"/>
              <a:gd name="T22" fmla="*/ 121 w 395"/>
              <a:gd name="T23" fmla="*/ 58 h 296"/>
              <a:gd name="T24" fmla="*/ 110 w 395"/>
              <a:gd name="T25" fmla="*/ 26 h 296"/>
              <a:gd name="T26" fmla="*/ 75 w 395"/>
              <a:gd name="T27" fmla="*/ 28 h 296"/>
              <a:gd name="T28" fmla="*/ 18 w 395"/>
              <a:gd name="T29" fmla="*/ 33 h 296"/>
              <a:gd name="T30" fmla="*/ 9 w 395"/>
              <a:gd name="T31" fmla="*/ 3 h 296"/>
              <a:gd name="T32" fmla="*/ 65 w 395"/>
              <a:gd name="T33" fmla="*/ 0 h 296"/>
              <a:gd name="T34" fmla="*/ 81 w 395"/>
              <a:gd name="T35" fmla="*/ 7 h 296"/>
              <a:gd name="T36" fmla="*/ 129 w 395"/>
              <a:gd name="T37" fmla="*/ 12 h 296"/>
              <a:gd name="T38" fmla="*/ 138 w 395"/>
              <a:gd name="T39" fmla="*/ 35 h 296"/>
              <a:gd name="T40" fmla="*/ 390 w 395"/>
              <a:gd name="T41" fmla="*/ 35 h 296"/>
              <a:gd name="T42" fmla="*/ 344 w 395"/>
              <a:gd name="T43" fmla="*/ 175 h 296"/>
              <a:gd name="T44" fmla="*/ 172 w 395"/>
              <a:gd name="T45" fmla="*/ 178 h 296"/>
              <a:gd name="T46" fmla="*/ 174 w 395"/>
              <a:gd name="T47" fmla="*/ 209 h 296"/>
              <a:gd name="T48" fmla="*/ 271 w 395"/>
              <a:gd name="T49" fmla="*/ 214 h 296"/>
              <a:gd name="T50" fmla="*/ 253 w 395"/>
              <a:gd name="T51" fmla="*/ 54 h 296"/>
              <a:gd name="T52" fmla="*/ 164 w 395"/>
              <a:gd name="T53" fmla="*/ 67 h 296"/>
              <a:gd name="T54" fmla="*/ 250 w 395"/>
              <a:gd name="T55" fmla="*/ 72 h 296"/>
              <a:gd name="T56" fmla="*/ 340 w 395"/>
              <a:gd name="T57" fmla="*/ 71 h 296"/>
              <a:gd name="T58" fmla="*/ 334 w 395"/>
              <a:gd name="T59" fmla="*/ 54 h 296"/>
              <a:gd name="T60" fmla="*/ 253 w 395"/>
              <a:gd name="T61" fmla="*/ 116 h 296"/>
              <a:gd name="T62" fmla="*/ 321 w 395"/>
              <a:gd name="T63" fmla="*/ 116 h 296"/>
              <a:gd name="T64" fmla="*/ 321 w 395"/>
              <a:gd name="T65" fmla="*/ 97 h 296"/>
              <a:gd name="T66" fmla="*/ 176 w 395"/>
              <a:gd name="T67" fmla="*/ 107 h 296"/>
              <a:gd name="T68" fmla="*/ 253 w 395"/>
              <a:gd name="T69" fmla="*/ 116 h 296"/>
              <a:gd name="T70" fmla="*/ 253 w 395"/>
              <a:gd name="T71" fmla="*/ 139 h 296"/>
              <a:gd name="T72" fmla="*/ 191 w 395"/>
              <a:gd name="T73" fmla="*/ 148 h 296"/>
              <a:gd name="T74" fmla="*/ 308 w 395"/>
              <a:gd name="T75" fmla="*/ 158 h 296"/>
              <a:gd name="T76" fmla="*/ 308 w 395"/>
              <a:gd name="T77" fmla="*/ 139 h 296"/>
              <a:gd name="T78" fmla="*/ 217 w 395"/>
              <a:gd name="T79" fmla="*/ 281 h 296"/>
              <a:gd name="T80" fmla="*/ 217 w 395"/>
              <a:gd name="T81" fmla="*/ 252 h 296"/>
              <a:gd name="T82" fmla="*/ 217 w 395"/>
              <a:gd name="T83" fmla="*/ 281 h 296"/>
              <a:gd name="T84" fmla="*/ 325 w 395"/>
              <a:gd name="T85" fmla="*/ 267 h 296"/>
              <a:gd name="T86" fmla="*/ 297 w 395"/>
              <a:gd name="T87" fmla="*/ 2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5" h="296">
                <a:moveTo>
                  <a:pt x="271" y="214"/>
                </a:moveTo>
                <a:cubicBezTo>
                  <a:pt x="301" y="214"/>
                  <a:pt x="332" y="214"/>
                  <a:pt x="362" y="214"/>
                </a:cubicBezTo>
                <a:cubicBezTo>
                  <a:pt x="370" y="214"/>
                  <a:pt x="373" y="217"/>
                  <a:pt x="373" y="224"/>
                </a:cubicBezTo>
                <a:cubicBezTo>
                  <a:pt x="373" y="229"/>
                  <a:pt x="369" y="233"/>
                  <a:pt x="363" y="233"/>
                </a:cubicBezTo>
                <a:cubicBezTo>
                  <a:pt x="351" y="233"/>
                  <a:pt x="339" y="233"/>
                  <a:pt x="328" y="233"/>
                </a:cubicBezTo>
                <a:cubicBezTo>
                  <a:pt x="326" y="233"/>
                  <a:pt x="323" y="232"/>
                  <a:pt x="322" y="235"/>
                </a:cubicBezTo>
                <a:cubicBezTo>
                  <a:pt x="320" y="238"/>
                  <a:pt x="322" y="243"/>
                  <a:pt x="324" y="245"/>
                </a:cubicBezTo>
                <a:cubicBezTo>
                  <a:pt x="333" y="251"/>
                  <a:pt x="337" y="260"/>
                  <a:pt x="336" y="270"/>
                </a:cubicBezTo>
                <a:cubicBezTo>
                  <a:pt x="335" y="281"/>
                  <a:pt x="329" y="289"/>
                  <a:pt x="319" y="292"/>
                </a:cubicBezTo>
                <a:cubicBezTo>
                  <a:pt x="307" y="296"/>
                  <a:pt x="295" y="291"/>
                  <a:pt x="289" y="280"/>
                </a:cubicBezTo>
                <a:cubicBezTo>
                  <a:pt x="283" y="270"/>
                  <a:pt x="285" y="256"/>
                  <a:pt x="294" y="248"/>
                </a:cubicBezTo>
                <a:cubicBezTo>
                  <a:pt x="296" y="246"/>
                  <a:pt x="298" y="237"/>
                  <a:pt x="297" y="234"/>
                </a:cubicBezTo>
                <a:cubicBezTo>
                  <a:pt x="296" y="233"/>
                  <a:pt x="295" y="233"/>
                  <a:pt x="294" y="233"/>
                </a:cubicBezTo>
                <a:cubicBezTo>
                  <a:pt x="273" y="233"/>
                  <a:pt x="253" y="233"/>
                  <a:pt x="232" y="233"/>
                </a:cubicBezTo>
                <a:cubicBezTo>
                  <a:pt x="230" y="233"/>
                  <a:pt x="229" y="234"/>
                  <a:pt x="229" y="236"/>
                </a:cubicBezTo>
                <a:cubicBezTo>
                  <a:pt x="229" y="240"/>
                  <a:pt x="230" y="244"/>
                  <a:pt x="234" y="248"/>
                </a:cubicBezTo>
                <a:cubicBezTo>
                  <a:pt x="245" y="256"/>
                  <a:pt x="246" y="272"/>
                  <a:pt x="237" y="283"/>
                </a:cubicBezTo>
                <a:cubicBezTo>
                  <a:pt x="230" y="293"/>
                  <a:pt x="216" y="296"/>
                  <a:pt x="204" y="290"/>
                </a:cubicBezTo>
                <a:cubicBezTo>
                  <a:pt x="189" y="281"/>
                  <a:pt x="188" y="258"/>
                  <a:pt x="202" y="247"/>
                </a:cubicBezTo>
                <a:cubicBezTo>
                  <a:pt x="204" y="244"/>
                  <a:pt x="206" y="238"/>
                  <a:pt x="205" y="234"/>
                </a:cubicBezTo>
                <a:cubicBezTo>
                  <a:pt x="204" y="232"/>
                  <a:pt x="202" y="233"/>
                  <a:pt x="201" y="233"/>
                </a:cubicBezTo>
                <a:cubicBezTo>
                  <a:pt x="189" y="233"/>
                  <a:pt x="178" y="233"/>
                  <a:pt x="166" y="233"/>
                </a:cubicBezTo>
                <a:cubicBezTo>
                  <a:pt x="162" y="233"/>
                  <a:pt x="160" y="232"/>
                  <a:pt x="159" y="228"/>
                </a:cubicBezTo>
                <a:cubicBezTo>
                  <a:pt x="146" y="171"/>
                  <a:pt x="133" y="115"/>
                  <a:pt x="121" y="58"/>
                </a:cubicBezTo>
                <a:cubicBezTo>
                  <a:pt x="118" y="49"/>
                  <a:pt x="116" y="39"/>
                  <a:pt x="114" y="29"/>
                </a:cubicBezTo>
                <a:cubicBezTo>
                  <a:pt x="114" y="27"/>
                  <a:pt x="113" y="26"/>
                  <a:pt x="110" y="26"/>
                </a:cubicBezTo>
                <a:cubicBezTo>
                  <a:pt x="100" y="26"/>
                  <a:pt x="90" y="26"/>
                  <a:pt x="79" y="26"/>
                </a:cubicBezTo>
                <a:cubicBezTo>
                  <a:pt x="78" y="26"/>
                  <a:pt x="76" y="26"/>
                  <a:pt x="75" y="28"/>
                </a:cubicBezTo>
                <a:cubicBezTo>
                  <a:pt x="72" y="31"/>
                  <a:pt x="68" y="33"/>
                  <a:pt x="63" y="33"/>
                </a:cubicBezTo>
                <a:cubicBezTo>
                  <a:pt x="48" y="33"/>
                  <a:pt x="33" y="33"/>
                  <a:pt x="18" y="33"/>
                </a:cubicBezTo>
                <a:cubicBezTo>
                  <a:pt x="10" y="33"/>
                  <a:pt x="4" y="28"/>
                  <a:pt x="2" y="21"/>
                </a:cubicBezTo>
                <a:cubicBezTo>
                  <a:pt x="0" y="15"/>
                  <a:pt x="3" y="7"/>
                  <a:pt x="9" y="3"/>
                </a:cubicBezTo>
                <a:cubicBezTo>
                  <a:pt x="11" y="1"/>
                  <a:pt x="14" y="0"/>
                  <a:pt x="17" y="0"/>
                </a:cubicBezTo>
                <a:cubicBezTo>
                  <a:pt x="33" y="0"/>
                  <a:pt x="49" y="0"/>
                  <a:pt x="65" y="0"/>
                </a:cubicBezTo>
                <a:cubicBezTo>
                  <a:pt x="69" y="0"/>
                  <a:pt x="72" y="2"/>
                  <a:pt x="74" y="5"/>
                </a:cubicBezTo>
                <a:cubicBezTo>
                  <a:pt x="76" y="7"/>
                  <a:pt x="78" y="8"/>
                  <a:pt x="81" y="7"/>
                </a:cubicBezTo>
                <a:cubicBezTo>
                  <a:pt x="95" y="7"/>
                  <a:pt x="109" y="7"/>
                  <a:pt x="123" y="7"/>
                </a:cubicBezTo>
                <a:cubicBezTo>
                  <a:pt x="126" y="7"/>
                  <a:pt x="128" y="8"/>
                  <a:pt x="129" y="12"/>
                </a:cubicBezTo>
                <a:cubicBezTo>
                  <a:pt x="130" y="18"/>
                  <a:pt x="132" y="24"/>
                  <a:pt x="133" y="31"/>
                </a:cubicBezTo>
                <a:cubicBezTo>
                  <a:pt x="134" y="34"/>
                  <a:pt x="135" y="35"/>
                  <a:pt x="138" y="35"/>
                </a:cubicBezTo>
                <a:cubicBezTo>
                  <a:pt x="171" y="35"/>
                  <a:pt x="203" y="35"/>
                  <a:pt x="236" y="35"/>
                </a:cubicBezTo>
                <a:cubicBezTo>
                  <a:pt x="287" y="35"/>
                  <a:pt x="338" y="35"/>
                  <a:pt x="390" y="35"/>
                </a:cubicBezTo>
                <a:cubicBezTo>
                  <a:pt x="394" y="35"/>
                  <a:pt x="395" y="35"/>
                  <a:pt x="393" y="40"/>
                </a:cubicBezTo>
                <a:cubicBezTo>
                  <a:pt x="377" y="85"/>
                  <a:pt x="361" y="130"/>
                  <a:pt x="344" y="175"/>
                </a:cubicBezTo>
                <a:cubicBezTo>
                  <a:pt x="343" y="178"/>
                  <a:pt x="341" y="178"/>
                  <a:pt x="338" y="178"/>
                </a:cubicBezTo>
                <a:cubicBezTo>
                  <a:pt x="283" y="178"/>
                  <a:pt x="227" y="178"/>
                  <a:pt x="172" y="178"/>
                </a:cubicBezTo>
                <a:cubicBezTo>
                  <a:pt x="167" y="178"/>
                  <a:pt x="167" y="178"/>
                  <a:pt x="168" y="183"/>
                </a:cubicBezTo>
                <a:cubicBezTo>
                  <a:pt x="170" y="192"/>
                  <a:pt x="172" y="201"/>
                  <a:pt x="174" y="209"/>
                </a:cubicBezTo>
                <a:cubicBezTo>
                  <a:pt x="175" y="213"/>
                  <a:pt x="176" y="214"/>
                  <a:pt x="180" y="214"/>
                </a:cubicBezTo>
                <a:cubicBezTo>
                  <a:pt x="210" y="214"/>
                  <a:pt x="241" y="214"/>
                  <a:pt x="271" y="214"/>
                </a:cubicBezTo>
                <a:close/>
                <a:moveTo>
                  <a:pt x="253" y="54"/>
                </a:moveTo>
                <a:cubicBezTo>
                  <a:pt x="253" y="54"/>
                  <a:pt x="253" y="54"/>
                  <a:pt x="253" y="54"/>
                </a:cubicBezTo>
                <a:cubicBezTo>
                  <a:pt x="226" y="54"/>
                  <a:pt x="200" y="54"/>
                  <a:pt x="173" y="54"/>
                </a:cubicBezTo>
                <a:cubicBezTo>
                  <a:pt x="165" y="54"/>
                  <a:pt x="161" y="61"/>
                  <a:pt x="164" y="67"/>
                </a:cubicBezTo>
                <a:cubicBezTo>
                  <a:pt x="166" y="72"/>
                  <a:pt x="170" y="73"/>
                  <a:pt x="174" y="73"/>
                </a:cubicBezTo>
                <a:cubicBezTo>
                  <a:pt x="199" y="72"/>
                  <a:pt x="225" y="72"/>
                  <a:pt x="250" y="72"/>
                </a:cubicBezTo>
                <a:cubicBezTo>
                  <a:pt x="278" y="72"/>
                  <a:pt x="305" y="73"/>
                  <a:pt x="333" y="73"/>
                </a:cubicBezTo>
                <a:cubicBezTo>
                  <a:pt x="335" y="73"/>
                  <a:pt x="338" y="72"/>
                  <a:pt x="340" y="71"/>
                </a:cubicBezTo>
                <a:cubicBezTo>
                  <a:pt x="343" y="68"/>
                  <a:pt x="344" y="64"/>
                  <a:pt x="343" y="60"/>
                </a:cubicBezTo>
                <a:cubicBezTo>
                  <a:pt x="342" y="56"/>
                  <a:pt x="338" y="54"/>
                  <a:pt x="334" y="54"/>
                </a:cubicBezTo>
                <a:cubicBezTo>
                  <a:pt x="307" y="54"/>
                  <a:pt x="280" y="54"/>
                  <a:pt x="253" y="54"/>
                </a:cubicBezTo>
                <a:close/>
                <a:moveTo>
                  <a:pt x="253" y="116"/>
                </a:moveTo>
                <a:cubicBezTo>
                  <a:pt x="253" y="116"/>
                  <a:pt x="253" y="116"/>
                  <a:pt x="253" y="116"/>
                </a:cubicBezTo>
                <a:cubicBezTo>
                  <a:pt x="276" y="116"/>
                  <a:pt x="298" y="116"/>
                  <a:pt x="321" y="116"/>
                </a:cubicBezTo>
                <a:cubicBezTo>
                  <a:pt x="327" y="116"/>
                  <a:pt x="331" y="113"/>
                  <a:pt x="331" y="107"/>
                </a:cubicBezTo>
                <a:cubicBezTo>
                  <a:pt x="331" y="101"/>
                  <a:pt x="327" y="97"/>
                  <a:pt x="321" y="97"/>
                </a:cubicBezTo>
                <a:cubicBezTo>
                  <a:pt x="276" y="97"/>
                  <a:pt x="231" y="97"/>
                  <a:pt x="186" y="97"/>
                </a:cubicBezTo>
                <a:cubicBezTo>
                  <a:pt x="179" y="97"/>
                  <a:pt x="175" y="101"/>
                  <a:pt x="176" y="107"/>
                </a:cubicBezTo>
                <a:cubicBezTo>
                  <a:pt x="176" y="113"/>
                  <a:pt x="179" y="116"/>
                  <a:pt x="186" y="116"/>
                </a:cubicBezTo>
                <a:cubicBezTo>
                  <a:pt x="208" y="116"/>
                  <a:pt x="231" y="116"/>
                  <a:pt x="253" y="116"/>
                </a:cubicBezTo>
                <a:close/>
                <a:moveTo>
                  <a:pt x="253" y="139"/>
                </a:moveTo>
                <a:cubicBezTo>
                  <a:pt x="253" y="139"/>
                  <a:pt x="253" y="139"/>
                  <a:pt x="253" y="139"/>
                </a:cubicBezTo>
                <a:cubicBezTo>
                  <a:pt x="235" y="139"/>
                  <a:pt x="217" y="139"/>
                  <a:pt x="199" y="139"/>
                </a:cubicBezTo>
                <a:cubicBezTo>
                  <a:pt x="193" y="139"/>
                  <a:pt x="191" y="142"/>
                  <a:pt x="191" y="148"/>
                </a:cubicBezTo>
                <a:cubicBezTo>
                  <a:pt x="191" y="155"/>
                  <a:pt x="193" y="158"/>
                  <a:pt x="199" y="158"/>
                </a:cubicBezTo>
                <a:cubicBezTo>
                  <a:pt x="235" y="158"/>
                  <a:pt x="272" y="158"/>
                  <a:pt x="308" y="158"/>
                </a:cubicBezTo>
                <a:cubicBezTo>
                  <a:pt x="313" y="158"/>
                  <a:pt x="316" y="154"/>
                  <a:pt x="316" y="149"/>
                </a:cubicBezTo>
                <a:cubicBezTo>
                  <a:pt x="316" y="142"/>
                  <a:pt x="313" y="139"/>
                  <a:pt x="308" y="139"/>
                </a:cubicBezTo>
                <a:cubicBezTo>
                  <a:pt x="290" y="139"/>
                  <a:pt x="271" y="139"/>
                  <a:pt x="253" y="139"/>
                </a:cubicBezTo>
                <a:close/>
                <a:moveTo>
                  <a:pt x="217" y="281"/>
                </a:moveTo>
                <a:cubicBezTo>
                  <a:pt x="225" y="281"/>
                  <a:pt x="231" y="275"/>
                  <a:pt x="231" y="267"/>
                </a:cubicBezTo>
                <a:cubicBezTo>
                  <a:pt x="231" y="259"/>
                  <a:pt x="225" y="252"/>
                  <a:pt x="217" y="252"/>
                </a:cubicBezTo>
                <a:cubicBezTo>
                  <a:pt x="210" y="252"/>
                  <a:pt x="204" y="259"/>
                  <a:pt x="204" y="267"/>
                </a:cubicBezTo>
                <a:cubicBezTo>
                  <a:pt x="204" y="275"/>
                  <a:pt x="210" y="281"/>
                  <a:pt x="217" y="281"/>
                </a:cubicBezTo>
                <a:close/>
                <a:moveTo>
                  <a:pt x="311" y="281"/>
                </a:moveTo>
                <a:cubicBezTo>
                  <a:pt x="319" y="281"/>
                  <a:pt x="325" y="275"/>
                  <a:pt x="325" y="267"/>
                </a:cubicBezTo>
                <a:cubicBezTo>
                  <a:pt x="325" y="259"/>
                  <a:pt x="318" y="252"/>
                  <a:pt x="311" y="252"/>
                </a:cubicBezTo>
                <a:cubicBezTo>
                  <a:pt x="303" y="253"/>
                  <a:pt x="297" y="259"/>
                  <a:pt x="297" y="267"/>
                </a:cubicBezTo>
                <a:cubicBezTo>
                  <a:pt x="297" y="275"/>
                  <a:pt x="303" y="281"/>
                  <a:pt x="311" y="281"/>
                </a:cubicBezTo>
                <a:close/>
              </a:path>
            </a:pathLst>
          </a:custGeom>
          <a:solidFill>
            <a:srgbClr val="00A3A1"/>
          </a:solidFill>
          <a:ln>
            <a:noFill/>
          </a:ln>
        </p:spPr>
        <p:txBody>
          <a:bodyPr vert="horz" wrap="square" lIns="74295" tIns="37148" rIns="74295" bIns="37148" numCol="1" anchor="t" anchorCtr="0" compatLnSpc="1">
            <a:prstTxWarp prst="textNoShape">
              <a:avLst/>
            </a:prstTxWarp>
          </a:bodyPr>
          <a:lstStyle/>
          <a:p>
            <a:endParaRPr lang="en-US" sz="1463" dirty="0"/>
          </a:p>
        </p:txBody>
      </p:sp>
      <p:sp>
        <p:nvSpPr>
          <p:cNvPr id="71" name="TextBox 70">
            <a:extLst>
              <a:ext uri="{FF2B5EF4-FFF2-40B4-BE49-F238E27FC236}">
                <a16:creationId xmlns:a16="http://schemas.microsoft.com/office/drawing/2014/main" id="{853CF36F-2D4B-4351-9264-71B06FE3D26C}"/>
              </a:ext>
            </a:extLst>
          </p:cNvPr>
          <p:cNvSpPr txBox="1"/>
          <p:nvPr/>
        </p:nvSpPr>
        <p:spPr bwMode="gray">
          <a:xfrm>
            <a:off x="9705886" y="3702676"/>
            <a:ext cx="1253548" cy="123111"/>
          </a:xfrm>
          <a:prstGeom prst="rect">
            <a:avLst/>
          </a:prstGeom>
          <a:noFill/>
          <a:ln w="19050">
            <a:noFill/>
          </a:ln>
        </p:spPr>
        <p:txBody>
          <a:bodyPr wrap="none" lIns="0" tIns="0" rIns="0" bIns="0" rtlCol="0" anchor="ctr">
            <a:spAutoFit/>
          </a:bodyPr>
          <a:lstStyle/>
          <a:p>
            <a:pPr>
              <a:spcAft>
                <a:spcPts val="488"/>
              </a:spcAft>
            </a:pPr>
            <a:r>
              <a:rPr lang="en-GB" sz="800" b="1" dirty="0">
                <a:solidFill>
                  <a:schemeClr val="bg2"/>
                </a:solidFill>
                <a:latin typeface="Arial" panose="020B0604020202020204" pitchFamily="34" charset="0"/>
              </a:rPr>
              <a:t>100%= GBP1,588.5 billion</a:t>
            </a:r>
          </a:p>
        </p:txBody>
      </p:sp>
      <p:graphicFrame>
        <p:nvGraphicFramePr>
          <p:cNvPr id="67" name="Chart 66">
            <a:extLst>
              <a:ext uri="{FF2B5EF4-FFF2-40B4-BE49-F238E27FC236}">
                <a16:creationId xmlns:a16="http://schemas.microsoft.com/office/drawing/2014/main" id="{C12A11E8-5BAA-4EC6-8D71-A692A370965F}"/>
              </a:ext>
            </a:extLst>
          </p:cNvPr>
          <p:cNvGraphicFramePr/>
          <p:nvPr>
            <p:extLst>
              <p:ext uri="{D42A27DB-BD31-4B8C-83A1-F6EECF244321}">
                <p14:modId xmlns:p14="http://schemas.microsoft.com/office/powerpoint/2010/main" val="3051596138"/>
              </p:ext>
            </p:extLst>
          </p:nvPr>
        </p:nvGraphicFramePr>
        <p:xfrm>
          <a:off x="4570975" y="1443977"/>
          <a:ext cx="2954294" cy="1880133"/>
        </p:xfrm>
        <a:graphic>
          <a:graphicData uri="http://schemas.openxmlformats.org/drawingml/2006/chart">
            <c:chart xmlns:c="http://schemas.openxmlformats.org/drawingml/2006/chart" xmlns:r="http://schemas.openxmlformats.org/officeDocument/2006/relationships" r:id="rId9"/>
          </a:graphicData>
        </a:graphic>
      </p:graphicFrame>
      <p:cxnSp>
        <p:nvCxnSpPr>
          <p:cNvPr id="76" name="Straight Connector 75">
            <a:extLst>
              <a:ext uri="{FF2B5EF4-FFF2-40B4-BE49-F238E27FC236}">
                <a16:creationId xmlns:a16="http://schemas.microsoft.com/office/drawing/2014/main" id="{FBF364CD-9110-4662-8F11-47207F35C29A}"/>
              </a:ext>
            </a:extLst>
          </p:cNvPr>
          <p:cNvCxnSpPr>
            <a:cxnSpLocks/>
          </p:cNvCxnSpPr>
          <p:nvPr/>
        </p:nvCxnSpPr>
        <p:spPr>
          <a:xfrm>
            <a:off x="7578823" y="1145960"/>
            <a:ext cx="0" cy="4663440"/>
          </a:xfrm>
          <a:prstGeom prst="line">
            <a:avLst/>
          </a:prstGeom>
          <a:ln w="12700">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24F73D3-EBB7-4B0C-A568-3AF811535F78}"/>
              </a:ext>
            </a:extLst>
          </p:cNvPr>
          <p:cNvCxnSpPr>
            <a:cxnSpLocks/>
          </p:cNvCxnSpPr>
          <p:nvPr/>
        </p:nvCxnSpPr>
        <p:spPr>
          <a:xfrm flipH="1">
            <a:off x="4423676" y="3511108"/>
            <a:ext cx="7040880" cy="0"/>
          </a:xfrm>
          <a:prstGeom prst="line">
            <a:avLst/>
          </a:prstGeom>
          <a:ln w="12700">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1DA20096-14E8-4F2E-84ED-7A7D22BF1D11}"/>
              </a:ext>
            </a:extLst>
          </p:cNvPr>
          <p:cNvGrpSpPr/>
          <p:nvPr/>
        </p:nvGrpSpPr>
        <p:grpSpPr>
          <a:xfrm>
            <a:off x="10383078" y="1511082"/>
            <a:ext cx="1418044" cy="1687847"/>
            <a:chOff x="10770418" y="1303624"/>
            <a:chExt cx="1670091" cy="1555335"/>
          </a:xfrm>
        </p:grpSpPr>
        <p:grpSp>
          <p:nvGrpSpPr>
            <p:cNvPr id="79" name="Group 78">
              <a:extLst>
                <a:ext uri="{FF2B5EF4-FFF2-40B4-BE49-F238E27FC236}">
                  <a16:creationId xmlns:a16="http://schemas.microsoft.com/office/drawing/2014/main" id="{7C698F87-3544-41F8-AEC0-41ED8A411569}"/>
                </a:ext>
              </a:extLst>
            </p:cNvPr>
            <p:cNvGrpSpPr/>
            <p:nvPr/>
          </p:nvGrpSpPr>
          <p:grpSpPr>
            <a:xfrm>
              <a:off x="10771492" y="1303624"/>
              <a:ext cx="1669017" cy="1555335"/>
              <a:chOff x="9529134" y="1685046"/>
              <a:chExt cx="1870294" cy="1555335"/>
            </a:xfrm>
          </p:grpSpPr>
          <p:sp>
            <p:nvSpPr>
              <p:cNvPr id="81" name="Rectangle 80">
                <a:extLst>
                  <a:ext uri="{FF2B5EF4-FFF2-40B4-BE49-F238E27FC236}">
                    <a16:creationId xmlns:a16="http://schemas.microsoft.com/office/drawing/2014/main" id="{5CA081D8-1A82-4082-823A-82EB5B415701}"/>
                  </a:ext>
                </a:extLst>
              </p:cNvPr>
              <p:cNvSpPr>
                <a:spLocks/>
              </p:cNvSpPr>
              <p:nvPr/>
            </p:nvSpPr>
            <p:spPr bwMode="gray">
              <a:xfrm>
                <a:off x="9529134" y="1685046"/>
                <a:ext cx="1451303" cy="14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1000" b="1" dirty="0">
                    <a:solidFill>
                      <a:srgbClr val="00338D"/>
                    </a:solidFill>
                    <a:latin typeface="Arial" panose="020B0604020202020204" pitchFamily="34" charset="0"/>
                  </a:rPr>
                  <a:t>CAGR 2010-2024F</a:t>
                </a:r>
              </a:p>
            </p:txBody>
          </p:sp>
          <p:sp>
            <p:nvSpPr>
              <p:cNvPr id="82" name="Rectangle 81">
                <a:extLst>
                  <a:ext uri="{FF2B5EF4-FFF2-40B4-BE49-F238E27FC236}">
                    <a16:creationId xmlns:a16="http://schemas.microsoft.com/office/drawing/2014/main" id="{80B9D25F-D929-491D-B75E-5786D5EB3E44}"/>
                  </a:ext>
                </a:extLst>
              </p:cNvPr>
              <p:cNvSpPr>
                <a:spLocks/>
              </p:cNvSpPr>
              <p:nvPr/>
            </p:nvSpPr>
            <p:spPr bwMode="gray">
              <a:xfrm>
                <a:off x="9531351" y="1964270"/>
                <a:ext cx="1195316"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005EB8"/>
                    </a:solidFill>
                    <a:latin typeface="Arial" panose="020B0604020202020204" pitchFamily="34" charset="0"/>
                  </a:rPr>
                  <a:t>Supermarkets:1.3%</a:t>
                </a:r>
              </a:p>
            </p:txBody>
          </p:sp>
          <p:sp>
            <p:nvSpPr>
              <p:cNvPr id="83" name="Rectangle 82">
                <a:extLst>
                  <a:ext uri="{FF2B5EF4-FFF2-40B4-BE49-F238E27FC236}">
                    <a16:creationId xmlns:a16="http://schemas.microsoft.com/office/drawing/2014/main" id="{5A456418-1E3C-4182-97E6-A9DBE783F09F}"/>
                  </a:ext>
                </a:extLst>
              </p:cNvPr>
              <p:cNvSpPr>
                <a:spLocks/>
              </p:cNvSpPr>
              <p:nvPr/>
            </p:nvSpPr>
            <p:spPr bwMode="gray">
              <a:xfrm>
                <a:off x="9531351" y="2278843"/>
                <a:ext cx="1231281"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483698"/>
                    </a:solidFill>
                    <a:latin typeface="Arial" panose="020B0604020202020204" pitchFamily="34" charset="0"/>
                  </a:rPr>
                  <a:t>Hypermarkets: 0.4%</a:t>
                </a:r>
              </a:p>
            </p:txBody>
          </p:sp>
          <p:sp>
            <p:nvSpPr>
              <p:cNvPr id="84" name="Rectangle 83">
                <a:extLst>
                  <a:ext uri="{FF2B5EF4-FFF2-40B4-BE49-F238E27FC236}">
                    <a16:creationId xmlns:a16="http://schemas.microsoft.com/office/drawing/2014/main" id="{498A541B-2B2B-4C7D-86A8-E66A92DA24AF}"/>
                  </a:ext>
                </a:extLst>
              </p:cNvPr>
              <p:cNvSpPr>
                <a:spLocks/>
              </p:cNvSpPr>
              <p:nvPr/>
            </p:nvSpPr>
            <p:spPr bwMode="gray">
              <a:xfrm>
                <a:off x="9531351" y="2178707"/>
                <a:ext cx="1508425"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chemeClr val="accent1"/>
                    </a:solidFill>
                    <a:latin typeface="Arial" panose="020B0604020202020204" pitchFamily="34" charset="0"/>
                  </a:rPr>
                  <a:t>Home and Garden: 1.5%</a:t>
                </a:r>
              </a:p>
            </p:txBody>
          </p:sp>
          <p:sp>
            <p:nvSpPr>
              <p:cNvPr id="85" name="Rectangle 84">
                <a:extLst>
                  <a:ext uri="{FF2B5EF4-FFF2-40B4-BE49-F238E27FC236}">
                    <a16:creationId xmlns:a16="http://schemas.microsoft.com/office/drawing/2014/main" id="{1647CD22-9930-4B90-A67C-D861EA52A267}"/>
                  </a:ext>
                </a:extLst>
              </p:cNvPr>
              <p:cNvSpPr>
                <a:spLocks/>
              </p:cNvSpPr>
              <p:nvPr/>
            </p:nvSpPr>
            <p:spPr bwMode="gray">
              <a:xfrm>
                <a:off x="9531351" y="2500362"/>
                <a:ext cx="1675556"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6D2077"/>
                    </a:solidFill>
                    <a:latin typeface="Arial" panose="020B0604020202020204" pitchFamily="34" charset="0"/>
                  </a:rPr>
                  <a:t>Leisure and Personal: 0.3%</a:t>
                </a:r>
              </a:p>
            </p:txBody>
          </p:sp>
          <p:sp>
            <p:nvSpPr>
              <p:cNvPr id="86" name="Rectangle 85">
                <a:extLst>
                  <a:ext uri="{FF2B5EF4-FFF2-40B4-BE49-F238E27FC236}">
                    <a16:creationId xmlns:a16="http://schemas.microsoft.com/office/drawing/2014/main" id="{64E2B631-7BE2-4410-9EC4-655CE938ED17}"/>
                  </a:ext>
                </a:extLst>
              </p:cNvPr>
              <p:cNvSpPr>
                <a:spLocks/>
              </p:cNvSpPr>
              <p:nvPr/>
            </p:nvSpPr>
            <p:spPr bwMode="gray">
              <a:xfrm>
                <a:off x="9531351" y="2071490"/>
                <a:ext cx="1510540"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chemeClr val="tx2"/>
                    </a:solidFill>
                    <a:latin typeface="Arial" panose="020B0604020202020204" pitchFamily="34" charset="0"/>
                  </a:rPr>
                  <a:t>Health and Beauty: 1.6%</a:t>
                </a:r>
              </a:p>
            </p:txBody>
          </p:sp>
          <p:sp>
            <p:nvSpPr>
              <p:cNvPr id="87" name="Rectangle 86">
                <a:extLst>
                  <a:ext uri="{FF2B5EF4-FFF2-40B4-BE49-F238E27FC236}">
                    <a16:creationId xmlns:a16="http://schemas.microsoft.com/office/drawing/2014/main" id="{1D9836C7-D1D1-4D9C-8060-6FC93F69ECEA}"/>
                  </a:ext>
                </a:extLst>
              </p:cNvPr>
              <p:cNvSpPr>
                <a:spLocks/>
              </p:cNvSpPr>
              <p:nvPr/>
            </p:nvSpPr>
            <p:spPr bwMode="gray">
              <a:xfrm>
                <a:off x="9531351" y="2607578"/>
                <a:ext cx="1868077"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chemeClr val="accent6"/>
                    </a:solidFill>
                    <a:latin typeface="Arial" panose="020B0604020202020204" pitchFamily="34" charset="0"/>
                  </a:rPr>
                  <a:t>Electronics &amp; Appliance:(0.6)%</a:t>
                </a:r>
              </a:p>
            </p:txBody>
          </p:sp>
          <p:sp>
            <p:nvSpPr>
              <p:cNvPr id="88" name="Rectangle 87">
                <a:extLst>
                  <a:ext uri="{FF2B5EF4-FFF2-40B4-BE49-F238E27FC236}">
                    <a16:creationId xmlns:a16="http://schemas.microsoft.com/office/drawing/2014/main" id="{81F4DA40-7A5C-4A63-BF5D-57F98167BEDF}"/>
                  </a:ext>
                </a:extLst>
              </p:cNvPr>
              <p:cNvSpPr>
                <a:spLocks/>
              </p:cNvSpPr>
              <p:nvPr/>
            </p:nvSpPr>
            <p:spPr bwMode="gray">
              <a:xfrm>
                <a:off x="9531351" y="2912505"/>
                <a:ext cx="1364563"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F68D2E"/>
                    </a:solidFill>
                    <a:latin typeface="Arial" panose="020B0604020202020204" pitchFamily="34" charset="0"/>
                  </a:rPr>
                  <a:t>Home Shopping: 0.5%</a:t>
                </a:r>
              </a:p>
            </p:txBody>
          </p:sp>
          <p:sp>
            <p:nvSpPr>
              <p:cNvPr id="89" name="Rectangle 88">
                <a:extLst>
                  <a:ext uri="{FF2B5EF4-FFF2-40B4-BE49-F238E27FC236}">
                    <a16:creationId xmlns:a16="http://schemas.microsoft.com/office/drawing/2014/main" id="{6DCE216A-0703-424C-BA18-F61B9F3DBE45}"/>
                  </a:ext>
                </a:extLst>
              </p:cNvPr>
              <p:cNvSpPr>
                <a:spLocks/>
              </p:cNvSpPr>
              <p:nvPr/>
            </p:nvSpPr>
            <p:spPr bwMode="gray">
              <a:xfrm>
                <a:off x="9531351" y="2714797"/>
                <a:ext cx="1104345"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92D050"/>
                    </a:solidFill>
                    <a:latin typeface="Arial" panose="020B0604020202020204" pitchFamily="34" charset="0"/>
                  </a:rPr>
                  <a:t>Discounters: 3.4%</a:t>
                </a:r>
              </a:p>
            </p:txBody>
          </p:sp>
          <p:sp>
            <p:nvSpPr>
              <p:cNvPr id="90" name="Rectangle 89">
                <a:extLst>
                  <a:ext uri="{FF2B5EF4-FFF2-40B4-BE49-F238E27FC236}">
                    <a16:creationId xmlns:a16="http://schemas.microsoft.com/office/drawing/2014/main" id="{E1AD9C36-43E4-47C9-B02D-C48A36327606}"/>
                  </a:ext>
                </a:extLst>
              </p:cNvPr>
              <p:cNvSpPr>
                <a:spLocks/>
              </p:cNvSpPr>
              <p:nvPr/>
            </p:nvSpPr>
            <p:spPr bwMode="gray">
              <a:xfrm>
                <a:off x="9531351" y="2388365"/>
                <a:ext cx="1411107"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470A68"/>
                    </a:solidFill>
                    <a:latin typeface="Arial" panose="020B0604020202020204" pitchFamily="34" charset="0"/>
                  </a:rPr>
                  <a:t>Mixed Retailers: (0.3)%</a:t>
                </a:r>
              </a:p>
            </p:txBody>
          </p:sp>
          <p:sp>
            <p:nvSpPr>
              <p:cNvPr id="91" name="Rectangle 90">
                <a:extLst>
                  <a:ext uri="{FF2B5EF4-FFF2-40B4-BE49-F238E27FC236}">
                    <a16:creationId xmlns:a16="http://schemas.microsoft.com/office/drawing/2014/main" id="{DAFA6916-B198-4E19-BF5F-BFC234BE8C99}"/>
                  </a:ext>
                </a:extLst>
              </p:cNvPr>
              <p:cNvSpPr>
                <a:spLocks/>
              </p:cNvSpPr>
              <p:nvPr/>
            </p:nvSpPr>
            <p:spPr bwMode="gray">
              <a:xfrm>
                <a:off x="9531351" y="1857052"/>
                <a:ext cx="1193200"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chemeClr val="accent5"/>
                    </a:solidFill>
                    <a:latin typeface="Arial" panose="020B0604020202020204" pitchFamily="34" charset="0"/>
                  </a:rPr>
                  <a:t>E-commerce:17.0%</a:t>
                </a:r>
              </a:p>
            </p:txBody>
          </p:sp>
          <p:sp>
            <p:nvSpPr>
              <p:cNvPr id="92" name="Rectangle 91">
                <a:extLst>
                  <a:ext uri="{FF2B5EF4-FFF2-40B4-BE49-F238E27FC236}">
                    <a16:creationId xmlns:a16="http://schemas.microsoft.com/office/drawing/2014/main" id="{64204CDD-AFCA-4C93-8EBF-30B091ABF1E1}"/>
                  </a:ext>
                </a:extLst>
              </p:cNvPr>
              <p:cNvSpPr>
                <a:spLocks/>
              </p:cNvSpPr>
              <p:nvPr/>
            </p:nvSpPr>
            <p:spPr bwMode="gray">
              <a:xfrm>
                <a:off x="9531351" y="3019720"/>
                <a:ext cx="1224934"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BC204B"/>
                    </a:solidFill>
                    <a:latin typeface="Arial" panose="020B0604020202020204" pitchFamily="34" charset="0"/>
                  </a:rPr>
                  <a:t>Direct Selling: 0.5% </a:t>
                </a:r>
              </a:p>
            </p:txBody>
          </p:sp>
          <p:sp>
            <p:nvSpPr>
              <p:cNvPr id="93" name="Rectangle 92">
                <a:extLst>
                  <a:ext uri="{FF2B5EF4-FFF2-40B4-BE49-F238E27FC236}">
                    <a16:creationId xmlns:a16="http://schemas.microsoft.com/office/drawing/2014/main" id="{477B33BC-C93E-4B75-A25C-C3A9C8A9C50A}"/>
                  </a:ext>
                </a:extLst>
              </p:cNvPr>
              <p:cNvSpPr>
                <a:spLocks/>
              </p:cNvSpPr>
              <p:nvPr/>
            </p:nvSpPr>
            <p:spPr bwMode="gray">
              <a:xfrm>
                <a:off x="9531351" y="3126935"/>
                <a:ext cx="1015488"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C6007E"/>
                    </a:solidFill>
                    <a:latin typeface="Arial" panose="020B0604020202020204" pitchFamily="34" charset="0"/>
                  </a:rPr>
                  <a:t>Vending: (1.5)% </a:t>
                </a:r>
              </a:p>
            </p:txBody>
          </p:sp>
        </p:grpSp>
        <p:sp>
          <p:nvSpPr>
            <p:cNvPr id="80" name="Rectangle 79">
              <a:extLst>
                <a:ext uri="{FF2B5EF4-FFF2-40B4-BE49-F238E27FC236}">
                  <a16:creationId xmlns:a16="http://schemas.microsoft.com/office/drawing/2014/main" id="{63758BE7-C7EC-4632-8F5A-A76B9F38CFF6}"/>
                </a:ext>
              </a:extLst>
            </p:cNvPr>
            <p:cNvSpPr>
              <a:spLocks/>
            </p:cNvSpPr>
            <p:nvPr/>
          </p:nvSpPr>
          <p:spPr bwMode="gray">
            <a:xfrm>
              <a:off x="10770418" y="2430950"/>
              <a:ext cx="1440488" cy="113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spcAft>
                  <a:spcPts val="300"/>
                </a:spcAft>
              </a:pPr>
              <a:r>
                <a:rPr lang="en-GB" sz="800" dirty="0">
                  <a:solidFill>
                    <a:srgbClr val="EAAA00"/>
                  </a:solidFill>
                  <a:latin typeface="Arial" panose="020B0604020202020204" pitchFamily="34" charset="0"/>
                </a:rPr>
                <a:t>Convenience Stores: 3.3%</a:t>
              </a:r>
            </a:p>
          </p:txBody>
        </p:sp>
      </p:grpSp>
      <p:sp>
        <p:nvSpPr>
          <p:cNvPr id="94" name="Text Box 8">
            <a:extLst>
              <a:ext uri="{FF2B5EF4-FFF2-40B4-BE49-F238E27FC236}">
                <a16:creationId xmlns:a16="http://schemas.microsoft.com/office/drawing/2014/main" id="{AC7C42FB-A4D9-4074-BCB9-55709DB45823}"/>
              </a:ext>
            </a:extLst>
          </p:cNvPr>
          <p:cNvSpPr txBox="1">
            <a:spLocks noChangeArrowheads="1"/>
          </p:cNvSpPr>
          <p:nvPr>
            <p:custDataLst>
              <p:tags r:id="rId2"/>
            </p:custDataLst>
          </p:nvPr>
        </p:nvSpPr>
        <p:spPr bwMode="gray">
          <a:xfrm>
            <a:off x="995390" y="5909472"/>
            <a:ext cx="10204423" cy="400110"/>
          </a:xfrm>
          <a:prstGeom prst="rect">
            <a:avLst/>
          </a:prstGeom>
          <a:noFill/>
          <a:ln w="6350">
            <a:noFill/>
            <a:miter lim="800000"/>
            <a:headEnd type="none" w="sm" len="sm"/>
            <a:tailEnd type="none" w="sm" len="sm"/>
          </a:ln>
          <a:effectLst/>
        </p:spPr>
        <p:txBody>
          <a:bodyPr wrap="square" lIns="0" tIns="0" rIns="0" bIns="0" anchor="b">
            <a:spAutoFit/>
          </a:bodyPr>
          <a:lstStyle/>
          <a:p>
            <a:pPr marL="361950" indent="-361950" defTabSz="619125" eaLnBrk="0" hangingPunct="0"/>
            <a:r>
              <a:rPr lang="en-GB" sz="700" i="1" dirty="0">
                <a:latin typeface="Arial" panose="020B0604020202020204" pitchFamily="34" charset="0"/>
                <a:cs typeface="Arial" pitchFamily="34" charset="0"/>
              </a:rPr>
              <a:t>Note:	Total consumer spending is considered in GBP billion at 2019 constant prices (and fixed exchange rates). Retail spending is calculated as sum of consumer spending on food and non-alcoholic beverages, clothing and footwear, household good and services and alcoholic beverages and tobacco. For store and non-store retailing ‘retail value RSP excl. sales tax’ at 2019 constant prices (and fixed exchange range) is considered</a:t>
            </a:r>
          </a:p>
          <a:p>
            <a:pPr marL="361950" indent="-361950" defTabSz="619125" eaLnBrk="0" hangingPunct="0"/>
            <a:r>
              <a:rPr lang="en-GB" sz="700" i="1" dirty="0">
                <a:latin typeface="Arial" panose="020B0604020202020204" pitchFamily="34" charset="0"/>
                <a:cs typeface="Arial" pitchFamily="34" charset="0"/>
              </a:rPr>
              <a:t>Source:	Euromonitor, accessed 19 November 2020</a:t>
            </a:r>
          </a:p>
          <a:p>
            <a:pPr marL="534988" indent="-534988" defTabSz="762000" eaLnBrk="0" hangingPunct="0">
              <a:tabLst>
                <a:tab pos="355600" algn="l"/>
              </a:tabLst>
            </a:pPr>
            <a:endParaRPr lang="en-GB" sz="500" dirty="0">
              <a:latin typeface="Arial" panose="020B0604020202020204" pitchFamily="34" charset="0"/>
              <a:cs typeface="Arial" pitchFamily="34" charset="0"/>
            </a:endParaRPr>
          </a:p>
        </p:txBody>
      </p:sp>
      <p:sp>
        <p:nvSpPr>
          <p:cNvPr id="2" name="Rectangle 1">
            <a:extLst>
              <a:ext uri="{FF2B5EF4-FFF2-40B4-BE49-F238E27FC236}">
                <a16:creationId xmlns:a16="http://schemas.microsoft.com/office/drawing/2014/main" id="{CAB557F1-5CA1-4236-8FC5-926ADA8C0137}"/>
              </a:ext>
            </a:extLst>
          </p:cNvPr>
          <p:cNvSpPr/>
          <p:nvPr/>
        </p:nvSpPr>
        <p:spPr>
          <a:xfrm>
            <a:off x="3621024" y="1107543"/>
            <a:ext cx="690066" cy="583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pic>
        <p:nvPicPr>
          <p:cNvPr id="10" name="Graphic 9">
            <a:extLst>
              <a:ext uri="{FF2B5EF4-FFF2-40B4-BE49-F238E27FC236}">
                <a16:creationId xmlns:a16="http://schemas.microsoft.com/office/drawing/2014/main" id="{2052DC91-72DC-4B77-9BD9-0AE51C78AA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56297" y="1082164"/>
            <a:ext cx="827470" cy="807923"/>
          </a:xfrm>
          <a:prstGeom prst="rect">
            <a:avLst/>
          </a:prstGeom>
        </p:spPr>
      </p:pic>
      <p:sp>
        <p:nvSpPr>
          <p:cNvPr id="3" name="Rectangle 2">
            <a:extLst>
              <a:ext uri="{FF2B5EF4-FFF2-40B4-BE49-F238E27FC236}">
                <a16:creationId xmlns:a16="http://schemas.microsoft.com/office/drawing/2014/main" id="{F4BF716A-B5F2-49ED-9F6F-C755AADBB0C1}"/>
              </a:ext>
            </a:extLst>
          </p:cNvPr>
          <p:cNvSpPr/>
          <p:nvPr/>
        </p:nvSpPr>
        <p:spPr>
          <a:xfrm>
            <a:off x="4420797" y="1168094"/>
            <a:ext cx="1817805" cy="169277"/>
          </a:xfrm>
          <a:prstGeom prst="rect">
            <a:avLst/>
          </a:prstGeom>
        </p:spPr>
        <p:txBody>
          <a:bodyPr wrap="none" lIns="0" tIns="0" rIns="0" bIns="0">
            <a:spAutoFit/>
          </a:bodyPr>
          <a:lstStyle/>
          <a:p>
            <a:r>
              <a:rPr lang="en-GB" sz="1100" b="1" dirty="0">
                <a:solidFill>
                  <a:schemeClr val="tx2"/>
                </a:solidFill>
                <a:latin typeface="Arial" panose="020B0604020202020204" pitchFamily="34" charset="0"/>
              </a:rPr>
              <a:t>Global consumer spending</a:t>
            </a:r>
          </a:p>
        </p:txBody>
      </p:sp>
      <p:sp>
        <p:nvSpPr>
          <p:cNvPr id="48" name="Rectangle 47">
            <a:extLst>
              <a:ext uri="{FF2B5EF4-FFF2-40B4-BE49-F238E27FC236}">
                <a16:creationId xmlns:a16="http://schemas.microsoft.com/office/drawing/2014/main" id="{D2FBE631-C745-4131-AE46-22327CACBBC5}"/>
              </a:ext>
            </a:extLst>
          </p:cNvPr>
          <p:cNvSpPr/>
          <p:nvPr/>
        </p:nvSpPr>
        <p:spPr>
          <a:xfrm>
            <a:off x="7761648" y="1168094"/>
            <a:ext cx="1651093" cy="169277"/>
          </a:xfrm>
          <a:prstGeom prst="rect">
            <a:avLst/>
          </a:prstGeom>
        </p:spPr>
        <p:txBody>
          <a:bodyPr wrap="none" lIns="0" tIns="0" rIns="0" bIns="0">
            <a:spAutoFit/>
          </a:bodyPr>
          <a:lstStyle/>
          <a:p>
            <a:r>
              <a:rPr lang="en-GB" sz="1100" b="1" dirty="0">
                <a:solidFill>
                  <a:schemeClr val="tx2"/>
                </a:solidFill>
                <a:latin typeface="Arial" panose="020B0604020202020204" pitchFamily="34" charset="0"/>
              </a:rPr>
              <a:t>Global channel overview</a:t>
            </a:r>
          </a:p>
        </p:txBody>
      </p:sp>
      <p:sp>
        <p:nvSpPr>
          <p:cNvPr id="49" name="Rectangle 48">
            <a:extLst>
              <a:ext uri="{FF2B5EF4-FFF2-40B4-BE49-F238E27FC236}">
                <a16:creationId xmlns:a16="http://schemas.microsoft.com/office/drawing/2014/main" id="{76E53EFD-8B48-4DE3-B40D-1A15FDE14D29}"/>
              </a:ext>
            </a:extLst>
          </p:cNvPr>
          <p:cNvSpPr/>
          <p:nvPr/>
        </p:nvSpPr>
        <p:spPr>
          <a:xfrm>
            <a:off x="4420797" y="3628327"/>
            <a:ext cx="1543692" cy="169277"/>
          </a:xfrm>
          <a:prstGeom prst="rect">
            <a:avLst/>
          </a:prstGeom>
        </p:spPr>
        <p:txBody>
          <a:bodyPr wrap="none" lIns="0" tIns="0" rIns="0" bIns="0">
            <a:spAutoFit/>
          </a:bodyPr>
          <a:lstStyle/>
          <a:p>
            <a:r>
              <a:rPr lang="en-GB" sz="1100" b="1" dirty="0">
                <a:solidFill>
                  <a:schemeClr val="tx2"/>
                </a:solidFill>
                <a:latin typeface="Arial" panose="020B0604020202020204" pitchFamily="34" charset="0"/>
              </a:rPr>
              <a:t>Store versus non-store</a:t>
            </a:r>
          </a:p>
        </p:txBody>
      </p:sp>
      <p:sp>
        <p:nvSpPr>
          <p:cNvPr id="50" name="Rectangle 49">
            <a:extLst>
              <a:ext uri="{FF2B5EF4-FFF2-40B4-BE49-F238E27FC236}">
                <a16:creationId xmlns:a16="http://schemas.microsoft.com/office/drawing/2014/main" id="{855ACF6A-198A-4CDF-99A0-C549271A26EB}"/>
              </a:ext>
            </a:extLst>
          </p:cNvPr>
          <p:cNvSpPr/>
          <p:nvPr/>
        </p:nvSpPr>
        <p:spPr>
          <a:xfrm>
            <a:off x="7761648" y="3628327"/>
            <a:ext cx="1199046" cy="169277"/>
          </a:xfrm>
          <a:prstGeom prst="rect">
            <a:avLst/>
          </a:prstGeom>
        </p:spPr>
        <p:txBody>
          <a:bodyPr wrap="none" lIns="0" tIns="0" rIns="0" bIns="0">
            <a:spAutoFit/>
          </a:bodyPr>
          <a:lstStyle/>
          <a:p>
            <a:r>
              <a:rPr lang="en-GB" sz="1100" b="1" dirty="0">
                <a:solidFill>
                  <a:schemeClr val="tx2"/>
                </a:solidFill>
                <a:latin typeface="Arial" panose="020B0604020202020204" pitchFamily="34" charset="0"/>
              </a:rPr>
              <a:t>E-commerce 2019</a:t>
            </a:r>
          </a:p>
        </p:txBody>
      </p:sp>
    </p:spTree>
    <p:extLst>
      <p:ext uri="{BB962C8B-B14F-4D97-AF65-F5344CB8AC3E}">
        <p14:creationId xmlns:p14="http://schemas.microsoft.com/office/powerpoint/2010/main" val="286939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21174-E61C-4447-8A5C-6AD44FE4A600}"/>
              </a:ext>
            </a:extLst>
          </p:cNvPr>
          <p:cNvSpPr>
            <a:spLocks noGrp="1"/>
          </p:cNvSpPr>
          <p:nvPr>
            <p:ph type="title"/>
          </p:nvPr>
        </p:nvSpPr>
        <p:spPr>
          <a:xfrm>
            <a:off x="998400" y="431800"/>
            <a:ext cx="10195200" cy="533400"/>
          </a:xfrm>
        </p:spPr>
        <p:txBody>
          <a:bodyPr/>
          <a:lstStyle/>
          <a:p>
            <a:r>
              <a:rPr lang="en-US" sz="5000" dirty="0"/>
              <a:t>Global Modern Grocery Retailers Top Companies 2015-2020</a:t>
            </a:r>
            <a:br>
              <a:rPr lang="en-US" sz="5000" dirty="0"/>
            </a:br>
            <a:r>
              <a:rPr lang="en-US" sz="3200" dirty="0"/>
              <a:t>Convenience-focused retailers lose share during lockdowns</a:t>
            </a:r>
          </a:p>
        </p:txBody>
      </p:sp>
      <p:sp>
        <p:nvSpPr>
          <p:cNvPr id="4" name="object 2">
            <a:extLst>
              <a:ext uri="{FF2B5EF4-FFF2-40B4-BE49-F238E27FC236}">
                <a16:creationId xmlns:a16="http://schemas.microsoft.com/office/drawing/2014/main" id="{55A2F0B7-ED07-4790-ABD4-8F2B5171B4BC}"/>
              </a:ext>
            </a:extLst>
          </p:cNvPr>
          <p:cNvSpPr txBox="1"/>
          <p:nvPr/>
        </p:nvSpPr>
        <p:spPr>
          <a:xfrm>
            <a:off x="998400" y="1594789"/>
            <a:ext cx="2460625" cy="3913957"/>
          </a:xfrm>
          <a:prstGeom prst="rect">
            <a:avLst/>
          </a:prstGeom>
        </p:spPr>
        <p:txBody>
          <a:bodyPr vert="horz" wrap="square" lIns="0" tIns="6350" rIns="0" bIns="0" rtlCol="0">
            <a:spAutoFit/>
          </a:bodyPr>
          <a:lstStyle/>
          <a:p>
            <a:pPr marL="171450" marR="52069" indent="-171450">
              <a:lnSpc>
                <a:spcPct val="102699"/>
              </a:lnSpc>
              <a:spcBef>
                <a:spcPts val="50"/>
              </a:spcBef>
              <a:spcAft>
                <a:spcPts val="600"/>
              </a:spcAft>
              <a:buClr>
                <a:schemeClr val="tx2"/>
              </a:buClr>
              <a:buFont typeface="Arial" panose="020B0604020202020204" pitchFamily="34" charset="0"/>
              <a:buChar char="—"/>
              <a:tabLst>
                <a:tab pos="104139" algn="l"/>
              </a:tabLst>
            </a:pPr>
            <a:r>
              <a:rPr sz="1050" dirty="0">
                <a:solidFill>
                  <a:schemeClr val="tx2"/>
                </a:solidFill>
              </a:rPr>
              <a:t>Within the top 10 companies in  modern grocery retailers, there  was no significant change except  that Koninklijke Ahold Delhaize  NV overtook Seven &amp; I Holdings  to rank sixth in 2020.</a:t>
            </a:r>
          </a:p>
          <a:p>
            <a:pPr marL="171450" marR="43180" indent="-171450">
              <a:lnSpc>
                <a:spcPct val="102600"/>
              </a:lnSpc>
              <a:spcBef>
                <a:spcPts val="395"/>
              </a:spcBef>
              <a:spcAft>
                <a:spcPts val="600"/>
              </a:spcAft>
              <a:buClr>
                <a:schemeClr val="tx2"/>
              </a:buClr>
              <a:buFont typeface="Arial" panose="020B0604020202020204" pitchFamily="34" charset="0"/>
              <a:buChar char="—"/>
              <a:tabLst>
                <a:tab pos="104139" algn="l"/>
              </a:tabLst>
            </a:pPr>
            <a:r>
              <a:rPr sz="1050" dirty="0">
                <a:solidFill>
                  <a:schemeClr val="tx2"/>
                </a:solidFill>
              </a:rPr>
              <a:t>Seven &amp; I Holdings primarily  operates convenience stores,  which drove its relatively weak  performance in 2020 as the  channel struggled in the face of  pandemic-related reductions in  consumer mobility. On the other  hand, Ahold Delhaize’s larger  formats benefited from one-stop  trips and stockpiling behaviours.</a:t>
            </a:r>
          </a:p>
          <a:p>
            <a:pPr marL="171450" marR="5080" indent="-171450">
              <a:lnSpc>
                <a:spcPct val="102600"/>
              </a:lnSpc>
              <a:spcBef>
                <a:spcPts val="400"/>
              </a:spcBef>
              <a:spcAft>
                <a:spcPts val="600"/>
              </a:spcAft>
              <a:buClr>
                <a:schemeClr val="tx2"/>
              </a:buClr>
              <a:buFont typeface="Arial" panose="020B0604020202020204" pitchFamily="34" charset="0"/>
              <a:buChar char="—"/>
              <a:tabLst>
                <a:tab pos="104139" algn="l"/>
              </a:tabLst>
            </a:pPr>
            <a:r>
              <a:rPr sz="1050" dirty="0">
                <a:solidFill>
                  <a:schemeClr val="tx2"/>
                </a:solidFill>
              </a:rPr>
              <a:t>Among the top five players,  Walmart lost value share slightly,  which is analysed that other  emerging channels such as  contactless distribution channels  also rocket in the US by  competing with major groceries.</a:t>
            </a:r>
          </a:p>
        </p:txBody>
      </p:sp>
      <p:sp>
        <p:nvSpPr>
          <p:cNvPr id="5" name="object 5">
            <a:extLst>
              <a:ext uri="{FF2B5EF4-FFF2-40B4-BE49-F238E27FC236}">
                <a16:creationId xmlns:a16="http://schemas.microsoft.com/office/drawing/2014/main" id="{600CA653-ACD9-464B-8D82-3E6DBF6B9A81}"/>
              </a:ext>
            </a:extLst>
          </p:cNvPr>
          <p:cNvSpPr/>
          <p:nvPr/>
        </p:nvSpPr>
        <p:spPr>
          <a:xfrm>
            <a:off x="4425017" y="1594789"/>
            <a:ext cx="5133907" cy="4524145"/>
          </a:xfrm>
          <a:prstGeom prst="rect">
            <a:avLst/>
          </a:prstGeom>
          <a:blipFill>
            <a:blip r:embed="rId2" cstate="print"/>
            <a:stretch>
              <a:fillRect/>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CE101EDB-6F68-4F21-B8CB-D7A00C7FD225}"/>
              </a:ext>
            </a:extLst>
          </p:cNvPr>
          <p:cNvSpPr/>
          <p:nvPr/>
        </p:nvSpPr>
        <p:spPr>
          <a:xfrm>
            <a:off x="4358935" y="1509204"/>
            <a:ext cx="3959441" cy="31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it-IT" sz="1500" dirty="0" err="1">
              <a:solidFill>
                <a:schemeClr val="bg1"/>
              </a:solidFill>
            </a:endParaRPr>
          </a:p>
        </p:txBody>
      </p:sp>
    </p:spTree>
    <p:extLst>
      <p:ext uri="{BB962C8B-B14F-4D97-AF65-F5344CB8AC3E}">
        <p14:creationId xmlns:p14="http://schemas.microsoft.com/office/powerpoint/2010/main" val="2571220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REATEDBY" val="Global PowerPoint Toolbar"/>
  <p:tag name="TOOLBARVERSION" val="5.1"/>
  <p:tag name="TYPE" val="ScreenWide"/>
  <p:tag name="KEYWORD" val="SCREENWIDE"/>
  <p:tag name="TEMPLATEVERSION" val="08/03/2016 17:21:26"/>
</p:tagLst>
</file>

<file path=ppt/tags/tag10.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1.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2.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3.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4.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5.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6.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7.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8.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19.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2.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20.xml><?xml version="1.0" encoding="utf-8"?>
<p:tagLst xmlns:a="http://schemas.openxmlformats.org/drawingml/2006/main" xmlns:r="http://schemas.openxmlformats.org/officeDocument/2006/relationships" xmlns:p="http://schemas.openxmlformats.org/presentationml/2006/main">
  <p:tag name="ADV_TOP" val="497.6471"/>
  <p:tag name="ADV_LEFT" val="121.9184"/>
  <p:tag name="ADV_HEIGHT" val="29.19685"/>
  <p:tag name="ADV_WIDTH" val="538.937"/>
  <p:tag name="ADV_COPYRIGHT" val="TRU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7IvqlV5H6cw_N5hyaNQorQ"/>
</p:tagLst>
</file>

<file path=ppt/tags/tag23.xml><?xml version="1.0" encoding="utf-8"?>
<p:tagLst xmlns:a="http://schemas.openxmlformats.org/drawingml/2006/main" xmlns:r="http://schemas.openxmlformats.org/officeDocument/2006/relationships" xmlns:p="http://schemas.openxmlformats.org/presentationml/2006/main">
  <p:tag name="FASFONT" val="Univers55"/>
</p:tagLst>
</file>

<file path=ppt/tags/tag24.xml><?xml version="1.0" encoding="utf-8"?>
<p:tagLst xmlns:a="http://schemas.openxmlformats.org/drawingml/2006/main" xmlns:r="http://schemas.openxmlformats.org/officeDocument/2006/relationships" xmlns:p="http://schemas.openxmlformats.org/presentationml/2006/main">
  <p:tag name="FASFONT" val="Univers55"/>
</p:tagLst>
</file>

<file path=ppt/tags/tag25.xml><?xml version="1.0" encoding="utf-8"?>
<p:tagLst xmlns:a="http://schemas.openxmlformats.org/drawingml/2006/main" xmlns:r="http://schemas.openxmlformats.org/officeDocument/2006/relationships" xmlns:p="http://schemas.openxmlformats.org/presentationml/2006/main">
  <p:tag name="FASFONT" val="Univers55"/>
</p:tagLst>
</file>

<file path=ppt/tags/tag26.xml><?xml version="1.0" encoding="utf-8"?>
<p:tagLst xmlns:a="http://schemas.openxmlformats.org/drawingml/2006/main" xmlns:r="http://schemas.openxmlformats.org/officeDocument/2006/relationships" xmlns:p="http://schemas.openxmlformats.org/presentationml/2006/main">
  <p:tag name="FASFONT" val="Univers55"/>
</p:tagLst>
</file>

<file path=ppt/tags/tag27.xml><?xml version="1.0" encoding="utf-8"?>
<p:tagLst xmlns:a="http://schemas.openxmlformats.org/drawingml/2006/main" xmlns:r="http://schemas.openxmlformats.org/officeDocument/2006/relationships" xmlns:p="http://schemas.openxmlformats.org/presentationml/2006/main">
  <p:tag name="FASFONT" val="Univers55"/>
</p:tagLst>
</file>

<file path=ppt/tags/tag28.xml><?xml version="1.0" encoding="utf-8"?>
<p:tagLst xmlns:a="http://schemas.openxmlformats.org/drawingml/2006/main" xmlns:r="http://schemas.openxmlformats.org/officeDocument/2006/relationships" xmlns:p="http://schemas.openxmlformats.org/presentationml/2006/main">
  <p:tag name="FASFONT" val="Univers55"/>
</p:tagLst>
</file>

<file path=ppt/tags/tag29.xml><?xml version="1.0" encoding="utf-8"?>
<p:tagLst xmlns:a="http://schemas.openxmlformats.org/drawingml/2006/main" xmlns:r="http://schemas.openxmlformats.org/officeDocument/2006/relationships" xmlns:p="http://schemas.openxmlformats.org/presentationml/2006/main">
  <p:tag name="FASFONT" val="Univers55"/>
</p:tagLst>
</file>

<file path=ppt/tags/tag3.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30.xml><?xml version="1.0" encoding="utf-8"?>
<p:tagLst xmlns:a="http://schemas.openxmlformats.org/drawingml/2006/main" xmlns:r="http://schemas.openxmlformats.org/officeDocument/2006/relationships" xmlns:p="http://schemas.openxmlformats.org/presentationml/2006/main">
  <p:tag name="FASFONT" val="Univers55"/>
</p:tagLst>
</file>

<file path=ppt/tags/tag31.xml><?xml version="1.0" encoding="utf-8"?>
<p:tagLst xmlns:a="http://schemas.openxmlformats.org/drawingml/2006/main" xmlns:r="http://schemas.openxmlformats.org/officeDocument/2006/relationships" xmlns:p="http://schemas.openxmlformats.org/presentationml/2006/main">
  <p:tag name="FASFONT" val="Univers55"/>
</p:tagLst>
</file>

<file path=ppt/tags/tag32.xml><?xml version="1.0" encoding="utf-8"?>
<p:tagLst xmlns:a="http://schemas.openxmlformats.org/drawingml/2006/main" xmlns:r="http://schemas.openxmlformats.org/officeDocument/2006/relationships" xmlns:p="http://schemas.openxmlformats.org/presentationml/2006/main">
  <p:tag name="FASFONT" val="Univers55"/>
</p:tagLst>
</file>

<file path=ppt/tags/tag33.xml><?xml version="1.0" encoding="utf-8"?>
<p:tagLst xmlns:a="http://schemas.openxmlformats.org/drawingml/2006/main" xmlns:r="http://schemas.openxmlformats.org/officeDocument/2006/relationships" xmlns:p="http://schemas.openxmlformats.org/presentationml/2006/main">
  <p:tag name="FASFONT" val="Univers55"/>
</p:tagLst>
</file>

<file path=ppt/tags/tag34.xml><?xml version="1.0" encoding="utf-8"?>
<p:tagLst xmlns:a="http://schemas.openxmlformats.org/drawingml/2006/main" xmlns:r="http://schemas.openxmlformats.org/officeDocument/2006/relationships" xmlns:p="http://schemas.openxmlformats.org/presentationml/2006/main">
  <p:tag name="FASFONT" val="Univers55"/>
</p:tagLst>
</file>

<file path=ppt/tags/tag35.xml><?xml version="1.0" encoding="utf-8"?>
<p:tagLst xmlns:a="http://schemas.openxmlformats.org/drawingml/2006/main" xmlns:r="http://schemas.openxmlformats.org/officeDocument/2006/relationships" xmlns:p="http://schemas.openxmlformats.org/presentationml/2006/main">
  <p:tag name="FASFONT" val="Univers55"/>
</p:tagLst>
</file>

<file path=ppt/tags/tag36.xml><?xml version="1.0" encoding="utf-8"?>
<p:tagLst xmlns:a="http://schemas.openxmlformats.org/drawingml/2006/main" xmlns:r="http://schemas.openxmlformats.org/officeDocument/2006/relationships" xmlns:p="http://schemas.openxmlformats.org/presentationml/2006/main">
  <p:tag name="FASFONT" val="Univers55"/>
</p:tagLst>
</file>

<file path=ppt/tags/tag37.xml><?xml version="1.0" encoding="utf-8"?>
<p:tagLst xmlns:a="http://schemas.openxmlformats.org/drawingml/2006/main" xmlns:r="http://schemas.openxmlformats.org/officeDocument/2006/relationships" xmlns:p="http://schemas.openxmlformats.org/presentationml/2006/main">
  <p:tag name="FASFONT" val="Univers55"/>
</p:tagLst>
</file>

<file path=ppt/tags/tag38.xml><?xml version="1.0" encoding="utf-8"?>
<p:tagLst xmlns:a="http://schemas.openxmlformats.org/drawingml/2006/main" xmlns:r="http://schemas.openxmlformats.org/officeDocument/2006/relationships" xmlns:p="http://schemas.openxmlformats.org/presentationml/2006/main">
  <p:tag name="FASFONT" val="Univers55"/>
</p:tagLst>
</file>

<file path=ppt/tags/tag39.xml><?xml version="1.0" encoding="utf-8"?>
<p:tagLst xmlns:a="http://schemas.openxmlformats.org/drawingml/2006/main" xmlns:r="http://schemas.openxmlformats.org/officeDocument/2006/relationships" xmlns:p="http://schemas.openxmlformats.org/presentationml/2006/main">
  <p:tag name="ADV_TOP" val="181.093"/>
  <p:tag name="ADV_LEFT" val="19.80472"/>
  <p:tag name="ADV_HEIGHT" val="21.40701"/>
  <p:tag name="ADV_WIDTH" val="334.9616"/>
</p:tagLst>
</file>

<file path=ppt/tags/tag4.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40.xml><?xml version="1.0" encoding="utf-8"?>
<p:tagLst xmlns:a="http://schemas.openxmlformats.org/drawingml/2006/main" xmlns:r="http://schemas.openxmlformats.org/officeDocument/2006/relationships" xmlns:p="http://schemas.openxmlformats.org/presentationml/2006/main">
  <p:tag name="ADV_TOP" val="181.093"/>
  <p:tag name="ADV_LEFT" val="19.80472"/>
  <p:tag name="ADV_HEIGHT" val="21.40701"/>
  <p:tag name="ADV_WIDTH" val="334.9616"/>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GLL0013GFU54TUPF8TRfJ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GLL0013GFU54TUPF8TRfJQ"/>
</p:tagLst>
</file>

<file path=ppt/tags/tag45.xml><?xml version="1.0" encoding="utf-8"?>
<p:tagLst xmlns:a="http://schemas.openxmlformats.org/drawingml/2006/main" xmlns:r="http://schemas.openxmlformats.org/officeDocument/2006/relationships" xmlns:p="http://schemas.openxmlformats.org/presentationml/2006/main">
  <p:tag name="ADV_TOP" val="181.093"/>
  <p:tag name="ADV_LEFT" val="19.80472"/>
  <p:tag name="ADV_HEIGHT" val="21.40701"/>
  <p:tag name="ADV_WIDTH" val="334.9616"/>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7v9Sthi1YsnU.Z.pdUddgw"/>
</p:tagLst>
</file>

<file path=ppt/tags/tag48.xml><?xml version="1.0" encoding="utf-8"?>
<p:tagLst xmlns:a="http://schemas.openxmlformats.org/drawingml/2006/main" xmlns:r="http://schemas.openxmlformats.org/officeDocument/2006/relationships" xmlns:p="http://schemas.openxmlformats.org/presentationml/2006/main">
  <p:tag name="COPYRIGHT1" val="TRUE"/>
</p:tagLst>
</file>

<file path=ppt/tags/tag5.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6.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7.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8.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ags/tag9.xml><?xml version="1.0" encoding="utf-8"?>
<p:tagLst xmlns:a="http://schemas.openxmlformats.org/drawingml/2006/main" xmlns:r="http://schemas.openxmlformats.org/officeDocument/2006/relationships" xmlns:p="http://schemas.openxmlformats.org/presentationml/2006/main">
  <p:tag name="ADV_TOP" val="493.4643"/>
  <p:tag name="ADV_LEFT" val="175.979"/>
  <p:tag name="ADV_HEIGHT" val="29.19685"/>
  <p:tag name="ADV_WIDTH" val="610.7717"/>
  <p:tag name="ADV_COPYRIGHT" val="TRUE"/>
</p:tagLst>
</file>

<file path=ppt/theme/theme1.xml><?xml version="1.0" encoding="utf-8"?>
<a:theme xmlns:a="http://schemas.openxmlformats.org/drawingml/2006/main" name="Future of Asset Management Template">
  <a:themeElements>
    <a:clrScheme name="Custom 25">
      <a:dk1>
        <a:sysClr val="windowText" lastClr="000000"/>
      </a:dk1>
      <a:lt1>
        <a:sysClr val="window" lastClr="FFFFFF"/>
      </a:lt1>
      <a:dk2>
        <a:srgbClr val="00338D"/>
      </a:dk2>
      <a:lt2>
        <a:srgbClr val="005EB8"/>
      </a:lt2>
      <a:accent1>
        <a:srgbClr val="0091DA"/>
      </a:accent1>
      <a:accent2>
        <a:srgbClr val="483698"/>
      </a:accent2>
      <a:accent3>
        <a:srgbClr val="470A68"/>
      </a:accent3>
      <a:accent4>
        <a:srgbClr val="6D2077"/>
      </a:accent4>
      <a:accent5>
        <a:srgbClr val="00A3A1"/>
      </a:accent5>
      <a:accent6>
        <a:srgbClr val="009A44"/>
      </a:accent6>
      <a:hlink>
        <a:srgbClr val="0091DA"/>
      </a:hlink>
      <a:folHlink>
        <a:srgbClr val="EAAA00"/>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spcAft>
            <a:spcPts val="600"/>
          </a:spcAft>
          <a:defRPr sz="1400" dirty="0" err="1" smtClean="0"/>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Widescreen Standard Template.potx" id="{1C13FF66-AB01-4BFC-9050-8EB09D50A2CB}" vid="{19A486ED-35EB-4C06-A20A-2DDA17950E9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PMG_Widescreen_16:9 02/02/2016">
  <a:themeElements>
    <a:clrScheme name="Custom 25">
      <a:dk1>
        <a:sysClr val="windowText" lastClr="000000"/>
      </a:dk1>
      <a:lt1>
        <a:sysClr val="window" lastClr="FFFFFF"/>
      </a:lt1>
      <a:dk2>
        <a:srgbClr val="00338D"/>
      </a:dk2>
      <a:lt2>
        <a:srgbClr val="005EB8"/>
      </a:lt2>
      <a:accent1>
        <a:srgbClr val="0091DA"/>
      </a:accent1>
      <a:accent2>
        <a:srgbClr val="483698"/>
      </a:accent2>
      <a:accent3>
        <a:srgbClr val="470A68"/>
      </a:accent3>
      <a:accent4>
        <a:srgbClr val="6D2077"/>
      </a:accent4>
      <a:accent5>
        <a:srgbClr val="00A3A1"/>
      </a:accent5>
      <a:accent6>
        <a:srgbClr val="009A44"/>
      </a:accent6>
      <a:hlink>
        <a:srgbClr val="0091DA"/>
      </a:hlink>
      <a:folHlink>
        <a:srgbClr val="EAAA00"/>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Widescreen Standard Template.potx" id="{F6EB7164-5BE9-4942-868E-D871E6264927}" vid="{01DE0E47-8E8A-435F-9997-8A706D01A1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00D42772A2CE429BDA5A96480766EC" ma:contentTypeVersion="6" ma:contentTypeDescription="Create a new document." ma:contentTypeScope="" ma:versionID="8b7b460d7eb152196d442cd809fec061">
  <xsd:schema xmlns:xsd="http://www.w3.org/2001/XMLSchema" xmlns:xs="http://www.w3.org/2001/XMLSchema" xmlns:p="http://schemas.microsoft.com/office/2006/metadata/properties" xmlns:ns2="cbd60948-285d-46de-9b5b-8e704fdafc7d" xmlns:ns3="7cba679d-6cd2-4c97-a8e4-de5e52af375a" targetNamespace="http://schemas.microsoft.com/office/2006/metadata/properties" ma:root="true" ma:fieldsID="ee713f92c80b9b82da99e7d5e50dd798" ns2:_="" ns3:_="">
    <xsd:import namespace="cbd60948-285d-46de-9b5b-8e704fdafc7d"/>
    <xsd:import namespace="7cba679d-6cd2-4c97-a8e4-de5e52af37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60948-285d-46de-9b5b-8e704fdafc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ba679d-6cd2-4c97-a8e4-de5e52af375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A73EBE-71CC-4B73-A74D-7F93F288B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d60948-285d-46de-9b5b-8e704fdafc7d"/>
    <ds:schemaRef ds:uri="7cba679d-6cd2-4c97-a8e4-de5e52af3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FACA2F-8863-4174-903C-B30FB24B51B5}">
  <ds:schemaRefs>
    <ds:schemaRef ds:uri="7cba679d-6cd2-4c97-a8e4-de5e52af375a"/>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elements/1.1/"/>
    <ds:schemaRef ds:uri="cbd60948-285d-46de-9b5b-8e704fdafc7d"/>
    <ds:schemaRef ds:uri="http://purl.org/dc/dcmitype/"/>
  </ds:schemaRefs>
</ds:datastoreItem>
</file>

<file path=customXml/itemProps3.xml><?xml version="1.0" encoding="utf-8"?>
<ds:datastoreItem xmlns:ds="http://schemas.openxmlformats.org/officeDocument/2006/customXml" ds:itemID="{B67171F5-A2D7-4D01-AE95-E29355BDB1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KPMG Widescreen Standard Template</Template>
  <TotalTime>21563</TotalTime>
  <Words>23121</Words>
  <Application>Microsoft Office PowerPoint</Application>
  <PresentationFormat>Widescreen</PresentationFormat>
  <Paragraphs>2151</Paragraphs>
  <Slides>67</Slides>
  <Notes>30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67</vt:i4>
      </vt:variant>
    </vt:vector>
  </HeadingPairs>
  <TitlesOfParts>
    <vt:vector size="83" baseType="lpstr">
      <vt:lpstr>KPMG Extralight</vt:lpstr>
      <vt:lpstr>Courier New</vt:lpstr>
      <vt:lpstr>Times New Roman</vt:lpstr>
      <vt:lpstr>Calibri Light</vt:lpstr>
      <vt:lpstr>Arial</vt:lpstr>
      <vt:lpstr>KPMG Light</vt:lpstr>
      <vt:lpstr>Calibri</vt:lpstr>
      <vt:lpstr>Univers 45 Light</vt:lpstr>
      <vt:lpstr>Wingdings</vt:lpstr>
      <vt:lpstr>Univers 47 CondensedLight</vt:lpstr>
      <vt:lpstr>Raleway Black</vt:lpstr>
      <vt:lpstr>KPMG Thin</vt:lpstr>
      <vt:lpstr>Future of Asset Management Template</vt:lpstr>
      <vt:lpstr>Custom Design</vt:lpstr>
      <vt:lpstr>KPMG_Widescreen_16:9 02/02/2016</vt:lpstr>
      <vt:lpstr>think-cell Slide</vt:lpstr>
      <vt:lpstr>Future of  Retail</vt:lpstr>
      <vt:lpstr>Context for Change</vt:lpstr>
      <vt:lpstr>Innovate the Business Model in the Retail sector KPMG approach</vt:lpstr>
      <vt:lpstr>Route to Innovative Business Model</vt:lpstr>
      <vt:lpstr>PowerPoint Presentation</vt:lpstr>
      <vt:lpstr>PowerPoint Presentation</vt:lpstr>
      <vt:lpstr>Global Retail Outlook</vt:lpstr>
      <vt:lpstr>Global Retail Outlook </vt:lpstr>
      <vt:lpstr>Global Modern Grocery Retailers Top Companies 2015-2020 Convenience-focused retailers lose share during lockdowns</vt:lpstr>
      <vt:lpstr>Global E-Commerce Top Companies 2015-2020 Alibaba company leads e-commerce, Amazon has stronger brand power</vt:lpstr>
      <vt:lpstr>Most challenging industry trends and business impact</vt:lpstr>
      <vt:lpstr>10+1 key challenges shaping the retail landscape</vt:lpstr>
      <vt:lpstr>PowerPoint Presentation</vt:lpstr>
      <vt:lpstr>Five priority challenges </vt:lpstr>
      <vt:lpstr>Priority challenge 1  Business Model</vt:lpstr>
      <vt:lpstr>Retail industry has  evolved ...</vt:lpstr>
      <vt:lpstr>Seven types of consumer commerce businesses will succeed in the future</vt:lpstr>
      <vt:lpstr>PowerPoint Presentation</vt:lpstr>
      <vt:lpstr>Retailers are witnessing a strategic squeeze</vt:lpstr>
      <vt:lpstr>Platform-based businesses are dominating the league table</vt:lpstr>
      <vt:lpstr>Leading to a shift from traditional business model to platform model</vt:lpstr>
      <vt:lpstr>In addition more and more businesses are selling their platform capabilities to other retailers</vt:lpstr>
      <vt:lpstr>Case study: Amazon</vt:lpstr>
      <vt:lpstr>Case study: Walmart (Flipkart)</vt:lpstr>
      <vt:lpstr>Priority challenge 2  Discounters</vt:lpstr>
      <vt:lpstr>PowerPoint Presentation</vt:lpstr>
      <vt:lpstr>PowerPoint Presentation</vt:lpstr>
      <vt:lpstr>PowerPoint Presentation</vt:lpstr>
      <vt:lpstr>PowerPoint Presentation</vt:lpstr>
      <vt:lpstr>PowerPoint Presentation</vt:lpstr>
      <vt:lpstr>PowerPoint Presentation</vt:lpstr>
      <vt:lpstr>Priority challenge 3 Reducing Cost of Doing Business</vt:lpstr>
      <vt:lpstr>PowerPoint Presentation</vt:lpstr>
      <vt:lpstr>II. Real estate</vt:lpstr>
      <vt:lpstr>PowerPoint Presentation</vt:lpstr>
      <vt:lpstr>PowerPoint Presentation</vt:lpstr>
      <vt:lpstr>Automation and AI is being infused with processes across the value chain…</vt:lpstr>
      <vt:lpstr>Priority challenge 4 Customer power</vt:lpstr>
      <vt:lpstr>The four drivers of consumption will continue to shape consumer purchase decisions during and in a post COVID world </vt:lpstr>
      <vt:lpstr>Value — hunt for value, driven by price-savvy consumer </vt:lpstr>
      <vt:lpstr>Convenience — fundamental for time-poor consumers</vt:lpstr>
      <vt:lpstr>Experience — immersive and personalized</vt:lpstr>
      <vt:lpstr>Choice — the new crucial consumption driver</vt:lpstr>
      <vt:lpstr>Priority challenge 5  Innovation</vt:lpstr>
      <vt:lpstr>7 innovation future drivers</vt:lpstr>
      <vt:lpstr>From transaction to service provider…</vt:lpstr>
      <vt:lpstr>History of clothing gives clues to rise of new, personalized food systems</vt:lpstr>
      <vt:lpstr>…to open new opportunities in other market not covered</vt:lpstr>
      <vt:lpstr>Ghost kitchens allow grocery to adapt their operations to delivery</vt:lpstr>
      <vt:lpstr>Ghost kitchen and the modularisation of the restaurant industry</vt:lpstr>
      <vt:lpstr>Case example: Walmart</vt:lpstr>
      <vt:lpstr>Case example: Esselunga</vt:lpstr>
      <vt:lpstr>Case example: Carrefour</vt:lpstr>
      <vt:lpstr>Case example: Vegè</vt:lpstr>
      <vt:lpstr>Case example: Morrison</vt:lpstr>
      <vt:lpstr>Case example: Glovo </vt:lpstr>
      <vt:lpstr>Case example: Alibaba–Starbucks Partnership</vt:lpstr>
      <vt:lpstr>Case example: Carrefour LeMarche</vt:lpstr>
      <vt:lpstr>Case example: Coca Cola</vt:lpstr>
      <vt:lpstr>Key lessons for the retailers</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screen template</dc:title>
  <dc:creator>Sojan, Noyal</dc:creator>
  <cp:lastModifiedBy>Pantani, Matteo</cp:lastModifiedBy>
  <cp:revision>754</cp:revision>
  <dcterms:created xsi:type="dcterms:W3CDTF">2019-12-17T11:57:50Z</dcterms:created>
  <dcterms:modified xsi:type="dcterms:W3CDTF">2021-04-08T14:35:27Z</dcterms:modified>
  <cp:category>KPMG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0x0101003100D42772A2CE429BDA5A96480766EC</vt:lpwstr>
  </property>
  <property fmtid="{D5CDD505-2E9C-101B-9397-08002B2CF9AE}" pid="3" name="_NewReviewCycle">
    <vt:lpwstr/>
  </property>
</Properties>
</file>